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4.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184"/>
  </p:notesMasterIdLst>
  <p:sldIdLst>
    <p:sldId id="256" r:id="rId2"/>
    <p:sldId id="476" r:id="rId3"/>
    <p:sldId id="477" r:id="rId4"/>
    <p:sldId id="478" r:id="rId5"/>
    <p:sldId id="479" r:id="rId6"/>
    <p:sldId id="480" r:id="rId7"/>
    <p:sldId id="481" r:id="rId8"/>
    <p:sldId id="482" r:id="rId9"/>
    <p:sldId id="483" r:id="rId10"/>
    <p:sldId id="484" r:id="rId11"/>
    <p:sldId id="485" r:id="rId12"/>
    <p:sldId id="486" r:id="rId13"/>
    <p:sldId id="487" r:id="rId14"/>
    <p:sldId id="488" r:id="rId15"/>
    <p:sldId id="489" r:id="rId16"/>
    <p:sldId id="490" r:id="rId17"/>
    <p:sldId id="491" r:id="rId18"/>
    <p:sldId id="492" r:id="rId19"/>
    <p:sldId id="493" r:id="rId20"/>
    <p:sldId id="494" r:id="rId21"/>
    <p:sldId id="495" r:id="rId22"/>
    <p:sldId id="496" r:id="rId23"/>
    <p:sldId id="497" r:id="rId24"/>
    <p:sldId id="498" r:id="rId25"/>
    <p:sldId id="499" r:id="rId26"/>
    <p:sldId id="500" r:id="rId27"/>
    <p:sldId id="501" r:id="rId28"/>
    <p:sldId id="502" r:id="rId29"/>
    <p:sldId id="503" r:id="rId30"/>
    <p:sldId id="504" r:id="rId31"/>
    <p:sldId id="505" r:id="rId32"/>
    <p:sldId id="506" r:id="rId33"/>
    <p:sldId id="507" r:id="rId34"/>
    <p:sldId id="508" r:id="rId35"/>
    <p:sldId id="509" r:id="rId36"/>
    <p:sldId id="510" r:id="rId37"/>
    <p:sldId id="511" r:id="rId38"/>
    <p:sldId id="512" r:id="rId39"/>
    <p:sldId id="513" r:id="rId40"/>
    <p:sldId id="514" r:id="rId41"/>
    <p:sldId id="515" r:id="rId42"/>
    <p:sldId id="516" r:id="rId43"/>
    <p:sldId id="517" r:id="rId44"/>
    <p:sldId id="518" r:id="rId45"/>
    <p:sldId id="519" r:id="rId46"/>
    <p:sldId id="520" r:id="rId47"/>
    <p:sldId id="521" r:id="rId48"/>
    <p:sldId id="522" r:id="rId49"/>
    <p:sldId id="523" r:id="rId50"/>
    <p:sldId id="613" r:id="rId51"/>
    <p:sldId id="614" r:id="rId52"/>
    <p:sldId id="615" r:id="rId53"/>
    <p:sldId id="616" r:id="rId54"/>
    <p:sldId id="617" r:id="rId55"/>
    <p:sldId id="618" r:id="rId56"/>
    <p:sldId id="619" r:id="rId57"/>
    <p:sldId id="620" r:id="rId58"/>
    <p:sldId id="621" r:id="rId59"/>
    <p:sldId id="622" r:id="rId60"/>
    <p:sldId id="623" r:id="rId61"/>
    <p:sldId id="624" r:id="rId62"/>
    <p:sldId id="625" r:id="rId63"/>
    <p:sldId id="626" r:id="rId64"/>
    <p:sldId id="627" r:id="rId65"/>
    <p:sldId id="628" r:id="rId66"/>
    <p:sldId id="629" r:id="rId67"/>
    <p:sldId id="630" r:id="rId68"/>
    <p:sldId id="631" r:id="rId69"/>
    <p:sldId id="632" r:id="rId70"/>
    <p:sldId id="633" r:id="rId71"/>
    <p:sldId id="634" r:id="rId72"/>
    <p:sldId id="635" r:id="rId73"/>
    <p:sldId id="636" r:id="rId74"/>
    <p:sldId id="637" r:id="rId75"/>
    <p:sldId id="638" r:id="rId76"/>
    <p:sldId id="639" r:id="rId77"/>
    <p:sldId id="640" r:id="rId78"/>
    <p:sldId id="641" r:id="rId79"/>
    <p:sldId id="642" r:id="rId80"/>
    <p:sldId id="643" r:id="rId81"/>
    <p:sldId id="644" r:id="rId82"/>
    <p:sldId id="645" r:id="rId83"/>
    <p:sldId id="646" r:id="rId84"/>
    <p:sldId id="647" r:id="rId85"/>
    <p:sldId id="648" r:id="rId86"/>
    <p:sldId id="649" r:id="rId87"/>
    <p:sldId id="650" r:id="rId88"/>
    <p:sldId id="651" r:id="rId89"/>
    <p:sldId id="652" r:id="rId90"/>
    <p:sldId id="653" r:id="rId91"/>
    <p:sldId id="654" r:id="rId92"/>
    <p:sldId id="655" r:id="rId93"/>
    <p:sldId id="656" r:id="rId94"/>
    <p:sldId id="524" r:id="rId95"/>
    <p:sldId id="525" r:id="rId96"/>
    <p:sldId id="526" r:id="rId97"/>
    <p:sldId id="527" r:id="rId98"/>
    <p:sldId id="528" r:id="rId99"/>
    <p:sldId id="529" r:id="rId100"/>
    <p:sldId id="530" r:id="rId101"/>
    <p:sldId id="531" r:id="rId102"/>
    <p:sldId id="532" r:id="rId103"/>
    <p:sldId id="533" r:id="rId104"/>
    <p:sldId id="534" r:id="rId105"/>
    <p:sldId id="535" r:id="rId106"/>
    <p:sldId id="536" r:id="rId107"/>
    <p:sldId id="537" r:id="rId108"/>
    <p:sldId id="538" r:id="rId109"/>
    <p:sldId id="539" r:id="rId110"/>
    <p:sldId id="540" r:id="rId111"/>
    <p:sldId id="541" r:id="rId112"/>
    <p:sldId id="542" r:id="rId113"/>
    <p:sldId id="543" r:id="rId114"/>
    <p:sldId id="544" r:id="rId115"/>
    <p:sldId id="545" r:id="rId116"/>
    <p:sldId id="546" r:id="rId117"/>
    <p:sldId id="547" r:id="rId118"/>
    <p:sldId id="548" r:id="rId119"/>
    <p:sldId id="549" r:id="rId120"/>
    <p:sldId id="550" r:id="rId121"/>
    <p:sldId id="551" r:id="rId122"/>
    <p:sldId id="552" r:id="rId123"/>
    <p:sldId id="553" r:id="rId124"/>
    <p:sldId id="554" r:id="rId125"/>
    <p:sldId id="555" r:id="rId126"/>
    <p:sldId id="556" r:id="rId127"/>
    <p:sldId id="557" r:id="rId128"/>
    <p:sldId id="558" r:id="rId129"/>
    <p:sldId id="559" r:id="rId130"/>
    <p:sldId id="560" r:id="rId131"/>
    <p:sldId id="561" r:id="rId132"/>
    <p:sldId id="562" r:id="rId133"/>
    <p:sldId id="563" r:id="rId134"/>
    <p:sldId id="564" r:id="rId135"/>
    <p:sldId id="565" r:id="rId136"/>
    <p:sldId id="566" r:id="rId137"/>
    <p:sldId id="567" r:id="rId138"/>
    <p:sldId id="568" r:id="rId139"/>
    <p:sldId id="569" r:id="rId140"/>
    <p:sldId id="570" r:id="rId141"/>
    <p:sldId id="571" r:id="rId142"/>
    <p:sldId id="572" r:id="rId143"/>
    <p:sldId id="573" r:id="rId144"/>
    <p:sldId id="574" r:id="rId145"/>
    <p:sldId id="575" r:id="rId146"/>
    <p:sldId id="576" r:id="rId147"/>
    <p:sldId id="577" r:id="rId148"/>
    <p:sldId id="578" r:id="rId149"/>
    <p:sldId id="579" r:id="rId150"/>
    <p:sldId id="580" r:id="rId151"/>
    <p:sldId id="581" r:id="rId152"/>
    <p:sldId id="582" r:id="rId153"/>
    <p:sldId id="583" r:id="rId154"/>
    <p:sldId id="584" r:id="rId155"/>
    <p:sldId id="585" r:id="rId156"/>
    <p:sldId id="586" r:id="rId157"/>
    <p:sldId id="587" r:id="rId158"/>
    <p:sldId id="588" r:id="rId159"/>
    <p:sldId id="589" r:id="rId160"/>
    <p:sldId id="590" r:id="rId161"/>
    <p:sldId id="591" r:id="rId162"/>
    <p:sldId id="592" r:id="rId163"/>
    <p:sldId id="593" r:id="rId164"/>
    <p:sldId id="594" r:id="rId165"/>
    <p:sldId id="595" r:id="rId166"/>
    <p:sldId id="596" r:id="rId167"/>
    <p:sldId id="597" r:id="rId168"/>
    <p:sldId id="598" r:id="rId169"/>
    <p:sldId id="599" r:id="rId170"/>
    <p:sldId id="600" r:id="rId171"/>
    <p:sldId id="601" r:id="rId172"/>
    <p:sldId id="602" r:id="rId173"/>
    <p:sldId id="603" r:id="rId174"/>
    <p:sldId id="604" r:id="rId175"/>
    <p:sldId id="605" r:id="rId176"/>
    <p:sldId id="606" r:id="rId177"/>
    <p:sldId id="607" r:id="rId178"/>
    <p:sldId id="608" r:id="rId179"/>
    <p:sldId id="609" r:id="rId180"/>
    <p:sldId id="610" r:id="rId181"/>
    <p:sldId id="611" r:id="rId182"/>
    <p:sldId id="612" r:id="rId18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71" autoAdjust="0"/>
  </p:normalViewPr>
  <p:slideViewPr>
    <p:cSldViewPr>
      <p:cViewPr varScale="1">
        <p:scale>
          <a:sx n="62" d="100"/>
          <a:sy n="62" d="100"/>
        </p:scale>
        <p:origin x="-13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A13B46-A5C9-4F7B-B669-A1D8A0CD93BE}" type="doc">
      <dgm:prSet loTypeId="urn:microsoft.com/office/officeart/2009/layout/ReverseList" loCatId="relationship" qsTypeId="urn:microsoft.com/office/officeart/2005/8/quickstyle/simple1" qsCatId="simple" csTypeId="urn:microsoft.com/office/officeart/2005/8/colors/accent3_2" csCatId="accent3" phldr="1"/>
      <dgm:spPr/>
      <dgm:t>
        <a:bodyPr/>
        <a:lstStyle/>
        <a:p>
          <a:endParaRPr lang="tr-TR"/>
        </a:p>
      </dgm:t>
    </dgm:pt>
    <dgm:pt modelId="{3BD672D0-3C3E-4F3F-BFFC-67DF8448F26F}">
      <dgm:prSet phldrT="[Metin]"/>
      <dgm:spPr/>
      <dgm:t>
        <a:bodyPr/>
        <a:lstStyle/>
        <a:p>
          <a:r>
            <a:rPr lang="tr-TR" dirty="0" smtClean="0"/>
            <a:t>İşçi Sayısı</a:t>
          </a:r>
        </a:p>
        <a:p>
          <a:endParaRPr lang="tr-TR" dirty="0" smtClean="0"/>
        </a:p>
        <a:p>
          <a:r>
            <a:rPr lang="tr-TR" dirty="0" smtClean="0"/>
            <a:t>…-50</a:t>
          </a:r>
        </a:p>
        <a:p>
          <a:r>
            <a:rPr lang="tr-TR" dirty="0" smtClean="0"/>
            <a:t>51-100</a:t>
          </a:r>
        </a:p>
        <a:p>
          <a:r>
            <a:rPr lang="tr-TR" dirty="0" smtClean="0"/>
            <a:t>101-500</a:t>
          </a:r>
        </a:p>
        <a:p>
          <a:r>
            <a:rPr lang="tr-TR" dirty="0" smtClean="0"/>
            <a:t>501-1000</a:t>
          </a:r>
        </a:p>
        <a:p>
          <a:r>
            <a:rPr lang="tr-TR" dirty="0" smtClean="0"/>
            <a:t>1001-2000</a:t>
          </a:r>
        </a:p>
        <a:p>
          <a:r>
            <a:rPr lang="tr-TR" dirty="0" smtClean="0"/>
            <a:t>200-….</a:t>
          </a:r>
          <a:endParaRPr lang="tr-TR" dirty="0"/>
        </a:p>
      </dgm:t>
    </dgm:pt>
    <dgm:pt modelId="{FE36A330-4A2C-4984-9809-2BEDA177077B}" type="parTrans" cxnId="{4F6F4572-5137-4DC9-9E47-56ADC47D8405}">
      <dgm:prSet/>
      <dgm:spPr/>
      <dgm:t>
        <a:bodyPr/>
        <a:lstStyle/>
        <a:p>
          <a:endParaRPr lang="tr-TR"/>
        </a:p>
      </dgm:t>
    </dgm:pt>
    <dgm:pt modelId="{A59B4EB6-43E3-4DAD-814E-6E310DE82B1F}" type="sibTrans" cxnId="{4F6F4572-5137-4DC9-9E47-56ADC47D8405}">
      <dgm:prSet/>
      <dgm:spPr/>
      <dgm:t>
        <a:bodyPr/>
        <a:lstStyle/>
        <a:p>
          <a:endParaRPr lang="tr-TR"/>
        </a:p>
      </dgm:t>
    </dgm:pt>
    <dgm:pt modelId="{1ECABA7C-6FBA-489D-831A-658BF87300FD}">
      <dgm:prSet phldrT="[Metin]"/>
      <dgm:spPr/>
      <dgm:t>
        <a:bodyPr/>
        <a:lstStyle/>
        <a:p>
          <a:r>
            <a:rPr lang="tr-TR" dirty="0" smtClean="0"/>
            <a:t>İşyeri Sendika Temsilcisi</a:t>
          </a:r>
        </a:p>
        <a:p>
          <a:r>
            <a:rPr lang="tr-TR" dirty="0" smtClean="0"/>
            <a:t>…….. 1 Kişi</a:t>
          </a:r>
        </a:p>
        <a:p>
          <a:r>
            <a:rPr lang="tr-TR" dirty="0" smtClean="0"/>
            <a:t>En fazla 2 kişi</a:t>
          </a:r>
        </a:p>
        <a:p>
          <a:r>
            <a:rPr lang="tr-TR" dirty="0" smtClean="0"/>
            <a:t>En fazla 3 kişi</a:t>
          </a:r>
        </a:p>
        <a:p>
          <a:r>
            <a:rPr lang="tr-TR" dirty="0" smtClean="0"/>
            <a:t>En fazla 4 kişi</a:t>
          </a:r>
        </a:p>
        <a:p>
          <a:r>
            <a:rPr lang="tr-TR" dirty="0" smtClean="0"/>
            <a:t>En fazla 6 kişi</a:t>
          </a:r>
        </a:p>
        <a:p>
          <a:r>
            <a:rPr lang="tr-TR" dirty="0" smtClean="0"/>
            <a:t>En fazla 8 kişi</a:t>
          </a:r>
          <a:endParaRPr lang="tr-TR" dirty="0"/>
        </a:p>
      </dgm:t>
    </dgm:pt>
    <dgm:pt modelId="{AAB7A4DF-3CD5-47F9-851E-E982784AF99E}" type="parTrans" cxnId="{8A4F234D-C0B4-4E58-A608-D5BC449F10E7}">
      <dgm:prSet/>
      <dgm:spPr/>
      <dgm:t>
        <a:bodyPr/>
        <a:lstStyle/>
        <a:p>
          <a:endParaRPr lang="tr-TR"/>
        </a:p>
      </dgm:t>
    </dgm:pt>
    <dgm:pt modelId="{758AEAFF-6C22-4716-BA78-132822149277}" type="sibTrans" cxnId="{8A4F234D-C0B4-4E58-A608-D5BC449F10E7}">
      <dgm:prSet/>
      <dgm:spPr/>
      <dgm:t>
        <a:bodyPr/>
        <a:lstStyle/>
        <a:p>
          <a:endParaRPr lang="tr-TR"/>
        </a:p>
      </dgm:t>
    </dgm:pt>
    <dgm:pt modelId="{FFB72F27-CB9C-4646-A54F-757F11A2EEE6}" type="pres">
      <dgm:prSet presAssocID="{A2A13B46-A5C9-4F7B-B669-A1D8A0CD93BE}" presName="Name0" presStyleCnt="0">
        <dgm:presLayoutVars>
          <dgm:chMax val="2"/>
          <dgm:chPref val="2"/>
          <dgm:animLvl val="lvl"/>
        </dgm:presLayoutVars>
      </dgm:prSet>
      <dgm:spPr/>
      <dgm:t>
        <a:bodyPr/>
        <a:lstStyle/>
        <a:p>
          <a:endParaRPr lang="tr-TR"/>
        </a:p>
      </dgm:t>
    </dgm:pt>
    <dgm:pt modelId="{21CB6167-C77A-493C-9E80-C3EE01647047}" type="pres">
      <dgm:prSet presAssocID="{A2A13B46-A5C9-4F7B-B669-A1D8A0CD93BE}" presName="LeftText" presStyleLbl="revTx" presStyleIdx="0" presStyleCnt="0">
        <dgm:presLayoutVars>
          <dgm:bulletEnabled val="1"/>
        </dgm:presLayoutVars>
      </dgm:prSet>
      <dgm:spPr/>
      <dgm:t>
        <a:bodyPr/>
        <a:lstStyle/>
        <a:p>
          <a:endParaRPr lang="tr-TR"/>
        </a:p>
      </dgm:t>
    </dgm:pt>
    <dgm:pt modelId="{756E77F5-FED0-4E27-AFD2-F92CF41A8A22}" type="pres">
      <dgm:prSet presAssocID="{A2A13B46-A5C9-4F7B-B669-A1D8A0CD93BE}" presName="LeftNode" presStyleLbl="bgImgPlace1" presStyleIdx="0" presStyleCnt="2" custLinFactNeighborX="-1457" custLinFactNeighborY="384">
        <dgm:presLayoutVars>
          <dgm:chMax val="2"/>
          <dgm:chPref val="2"/>
        </dgm:presLayoutVars>
      </dgm:prSet>
      <dgm:spPr/>
      <dgm:t>
        <a:bodyPr/>
        <a:lstStyle/>
        <a:p>
          <a:endParaRPr lang="tr-TR"/>
        </a:p>
      </dgm:t>
    </dgm:pt>
    <dgm:pt modelId="{A7D8654F-E0CB-43B7-B60B-635BB7AD7C8D}" type="pres">
      <dgm:prSet presAssocID="{A2A13B46-A5C9-4F7B-B669-A1D8A0CD93BE}" presName="RightText" presStyleLbl="revTx" presStyleIdx="0" presStyleCnt="0">
        <dgm:presLayoutVars>
          <dgm:bulletEnabled val="1"/>
        </dgm:presLayoutVars>
      </dgm:prSet>
      <dgm:spPr/>
      <dgm:t>
        <a:bodyPr/>
        <a:lstStyle/>
        <a:p>
          <a:endParaRPr lang="tr-TR"/>
        </a:p>
      </dgm:t>
    </dgm:pt>
    <dgm:pt modelId="{2F2FD3AD-16DA-4099-95F2-88876A01B100}" type="pres">
      <dgm:prSet presAssocID="{A2A13B46-A5C9-4F7B-B669-A1D8A0CD93BE}" presName="RightNode" presStyleLbl="bgImgPlace1" presStyleIdx="1" presStyleCnt="2">
        <dgm:presLayoutVars>
          <dgm:chMax val="0"/>
          <dgm:chPref val="0"/>
        </dgm:presLayoutVars>
      </dgm:prSet>
      <dgm:spPr/>
      <dgm:t>
        <a:bodyPr/>
        <a:lstStyle/>
        <a:p>
          <a:endParaRPr lang="tr-TR"/>
        </a:p>
      </dgm:t>
    </dgm:pt>
    <dgm:pt modelId="{B5D1DEC8-2FFA-44EA-86DB-5E220072EB52}" type="pres">
      <dgm:prSet presAssocID="{A2A13B46-A5C9-4F7B-B669-A1D8A0CD93BE}" presName="TopArrow" presStyleLbl="node1" presStyleIdx="0" presStyleCnt="2"/>
      <dgm:spPr/>
    </dgm:pt>
    <dgm:pt modelId="{4E8913D2-CA47-46DA-AE2B-CA690175FCD4}" type="pres">
      <dgm:prSet presAssocID="{A2A13B46-A5C9-4F7B-B669-A1D8A0CD93BE}" presName="BottomArrow" presStyleLbl="node1" presStyleIdx="1" presStyleCnt="2"/>
      <dgm:spPr/>
    </dgm:pt>
  </dgm:ptLst>
  <dgm:cxnLst>
    <dgm:cxn modelId="{4F6F4572-5137-4DC9-9E47-56ADC47D8405}" srcId="{A2A13B46-A5C9-4F7B-B669-A1D8A0CD93BE}" destId="{3BD672D0-3C3E-4F3F-BFFC-67DF8448F26F}" srcOrd="0" destOrd="0" parTransId="{FE36A330-4A2C-4984-9809-2BEDA177077B}" sibTransId="{A59B4EB6-43E3-4DAD-814E-6E310DE82B1F}"/>
    <dgm:cxn modelId="{270F3E7A-073E-47EC-91C8-E1A1AA0117B6}" type="presOf" srcId="{1ECABA7C-6FBA-489D-831A-658BF87300FD}" destId="{2F2FD3AD-16DA-4099-95F2-88876A01B100}" srcOrd="1" destOrd="0" presId="urn:microsoft.com/office/officeart/2009/layout/ReverseList"/>
    <dgm:cxn modelId="{EA299AF3-E204-4EA1-9120-9681840EEFAD}" type="presOf" srcId="{3BD672D0-3C3E-4F3F-BFFC-67DF8448F26F}" destId="{21CB6167-C77A-493C-9E80-C3EE01647047}" srcOrd="0" destOrd="0" presId="urn:microsoft.com/office/officeart/2009/layout/ReverseList"/>
    <dgm:cxn modelId="{469FBFD0-A562-4A19-9C23-B77AE815DBFC}" type="presOf" srcId="{A2A13B46-A5C9-4F7B-B669-A1D8A0CD93BE}" destId="{FFB72F27-CB9C-4646-A54F-757F11A2EEE6}" srcOrd="0" destOrd="0" presId="urn:microsoft.com/office/officeart/2009/layout/ReverseList"/>
    <dgm:cxn modelId="{3256CBCF-FEAA-4461-A32F-9A6451178EB1}" type="presOf" srcId="{1ECABA7C-6FBA-489D-831A-658BF87300FD}" destId="{A7D8654F-E0CB-43B7-B60B-635BB7AD7C8D}" srcOrd="0" destOrd="0" presId="urn:microsoft.com/office/officeart/2009/layout/ReverseList"/>
    <dgm:cxn modelId="{A4F09892-C7FE-44B2-B1EA-5907EF0F3F68}" type="presOf" srcId="{3BD672D0-3C3E-4F3F-BFFC-67DF8448F26F}" destId="{756E77F5-FED0-4E27-AFD2-F92CF41A8A22}" srcOrd="1" destOrd="0" presId="urn:microsoft.com/office/officeart/2009/layout/ReverseList"/>
    <dgm:cxn modelId="{8A4F234D-C0B4-4E58-A608-D5BC449F10E7}" srcId="{A2A13B46-A5C9-4F7B-B669-A1D8A0CD93BE}" destId="{1ECABA7C-6FBA-489D-831A-658BF87300FD}" srcOrd="1" destOrd="0" parTransId="{AAB7A4DF-3CD5-47F9-851E-E982784AF99E}" sibTransId="{758AEAFF-6C22-4716-BA78-132822149277}"/>
    <dgm:cxn modelId="{B2F4A8B0-FF81-4F3C-88E2-9D1D04F81476}" type="presParOf" srcId="{FFB72F27-CB9C-4646-A54F-757F11A2EEE6}" destId="{21CB6167-C77A-493C-9E80-C3EE01647047}" srcOrd="0" destOrd="0" presId="urn:microsoft.com/office/officeart/2009/layout/ReverseList"/>
    <dgm:cxn modelId="{9FC187FE-01B0-4AC0-A927-9738A7DDB661}" type="presParOf" srcId="{FFB72F27-CB9C-4646-A54F-757F11A2EEE6}" destId="{756E77F5-FED0-4E27-AFD2-F92CF41A8A22}" srcOrd="1" destOrd="0" presId="urn:microsoft.com/office/officeart/2009/layout/ReverseList"/>
    <dgm:cxn modelId="{9F8FDB38-D010-496A-A73C-38A43F3E1FA9}" type="presParOf" srcId="{FFB72F27-CB9C-4646-A54F-757F11A2EEE6}" destId="{A7D8654F-E0CB-43B7-B60B-635BB7AD7C8D}" srcOrd="2" destOrd="0" presId="urn:microsoft.com/office/officeart/2009/layout/ReverseList"/>
    <dgm:cxn modelId="{782ADA49-7A93-4C7D-84FA-71A49EB7E175}" type="presParOf" srcId="{FFB72F27-CB9C-4646-A54F-757F11A2EEE6}" destId="{2F2FD3AD-16DA-4099-95F2-88876A01B100}" srcOrd="3" destOrd="0" presId="urn:microsoft.com/office/officeart/2009/layout/ReverseList"/>
    <dgm:cxn modelId="{04521070-E874-4C43-951D-2E957BEAEC17}" type="presParOf" srcId="{FFB72F27-CB9C-4646-A54F-757F11A2EEE6}" destId="{B5D1DEC8-2FFA-44EA-86DB-5E220072EB52}" srcOrd="4" destOrd="0" presId="urn:microsoft.com/office/officeart/2009/layout/ReverseList"/>
    <dgm:cxn modelId="{9B9B274C-0426-4BBB-A20B-D62BDE2DF99D}" type="presParOf" srcId="{FFB72F27-CB9C-4646-A54F-757F11A2EEE6}" destId="{4E8913D2-CA47-46DA-AE2B-CA690175FCD4}"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10.9.2020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95DA18B9-83C3-40F7-926D-A387C43C8762}" type="slidenum">
              <a:rPr lang="tr-TR" altLang="tr-TR">
                <a:solidFill>
                  <a:prstClr val="black"/>
                </a:solidFill>
                <a:latin typeface="Arial" charset="0"/>
              </a:rPr>
              <a:pPr algn="r"/>
              <a:t>161</a:t>
            </a:fld>
            <a:endParaRPr lang="tr-TR" altLang="tr-TR">
              <a:solidFill>
                <a:prstClr val="black"/>
              </a:solidFill>
              <a:latin typeface="Arial"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02B94730-CB6D-4555-B097-A0CF19D90432}" type="slidenum">
              <a:rPr lang="tr-TR" altLang="tr-TR" smtClean="0">
                <a:solidFill>
                  <a:prstClr val="black"/>
                </a:solidFill>
                <a:latin typeface="Arial" charset="0"/>
              </a:rPr>
              <a:pPr/>
              <a:t>164</a:t>
            </a:fld>
            <a:endParaRPr lang="tr-TR" altLang="tr-TR" smtClean="0">
              <a:solidFill>
                <a:prstClr val="black"/>
              </a:solidFill>
              <a:latin typeface="Arial" charset="0"/>
            </a:endParaRPr>
          </a:p>
        </p:txBody>
      </p:sp>
      <p:sp>
        <p:nvSpPr>
          <p:cNvPr id="40963"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ABB9885E-6D10-4083-946D-0ED9550B050A}" type="slidenum">
              <a:rPr lang="tr-TR" altLang="tr-TR">
                <a:solidFill>
                  <a:prstClr val="black"/>
                </a:solidFill>
                <a:latin typeface="Arial" charset="0"/>
              </a:rPr>
              <a:pPr algn="r"/>
              <a:t>164</a:t>
            </a:fld>
            <a:endParaRPr lang="tr-TR" altLang="tr-TR">
              <a:solidFill>
                <a:prstClr val="black"/>
              </a:solidFill>
              <a:latin typeface="Arial" charset="0"/>
            </a:endParaRPr>
          </a:p>
        </p:txBody>
      </p:sp>
      <p:sp>
        <p:nvSpPr>
          <p:cNvPr id="40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4614" y="8685213"/>
            <a:ext cx="2971800" cy="457200"/>
          </a:xfrm>
          <a:prstGeom prst="rect">
            <a:avLst/>
          </a:prstGeom>
          <a:noFill/>
          <a:ln>
            <a:miter lim="800000"/>
            <a:headEnd/>
            <a:tailEnd/>
          </a:ln>
        </p:spPr>
        <p:txBody>
          <a:bodyPr anchor="b"/>
          <a:lstStyle/>
          <a:p>
            <a:pPr algn="r">
              <a:defRPr/>
            </a:pPr>
            <a:fld id="{1374B7D1-DDB5-4CD6-B9B1-BF5339749A55}" type="slidenum">
              <a:rPr lang="tr-TR" sz="1200">
                <a:solidFill>
                  <a:prstClr val="black"/>
                </a:solidFill>
              </a:rPr>
              <a:pPr algn="r">
                <a:defRPr/>
              </a:pPr>
              <a:t>165</a:t>
            </a:fld>
            <a:endParaRPr lang="tr-TR" sz="1200">
              <a:solidFill>
                <a:prstClr val="black"/>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25779A5D-AD7C-4086-B7E4-826EF5E4C26A}" type="slidenum">
              <a:rPr lang="tr-TR" altLang="tr-TR">
                <a:solidFill>
                  <a:prstClr val="black"/>
                </a:solidFill>
              </a:rPr>
              <a:pPr algn="r"/>
              <a:t>166</a:t>
            </a:fld>
            <a:endParaRPr lang="tr-TR" altLang="tr-TR">
              <a:solidFill>
                <a:prstClr val="black"/>
              </a:solidFill>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614"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a:fld id="{FACAB63A-2317-487F-A907-24DBB7A70C36}" type="slidenum">
              <a:rPr lang="tr-TR" altLang="tr-TR">
                <a:solidFill>
                  <a:prstClr val="black"/>
                </a:solidFill>
                <a:latin typeface="Arial" charset="0"/>
              </a:rPr>
              <a:pPr algn="r"/>
              <a:t>167</a:t>
            </a:fld>
            <a:endParaRPr lang="tr-TR" altLang="tr-TR">
              <a:solidFill>
                <a:prstClr val="black"/>
              </a:solidFill>
              <a:latin typeface="Arial"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914401"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0"/>
            <a:ext cx="8229600" cy="4525963"/>
          </a:xfrm>
        </p:spPr>
        <p:txBody>
          <a:bodyPr/>
          <a:lstStyle/>
          <a:p>
            <a:endParaRPr lang="tr-TR"/>
          </a:p>
        </p:txBody>
      </p:sp>
      <p:sp>
        <p:nvSpPr>
          <p:cNvPr id="4" name="Veri Yer Tutucusu 3"/>
          <p:cNvSpPr>
            <a:spLocks noGrp="1"/>
          </p:cNvSpPr>
          <p:nvPr>
            <p:ph type="dt" sz="half" idx="10"/>
          </p:nvPr>
        </p:nvSpPr>
        <p:spPr>
          <a:xfrm>
            <a:off x="457200" y="6356350"/>
            <a:ext cx="2133600" cy="365125"/>
          </a:xfrm>
        </p:spPr>
        <p:txBody>
          <a:bodyPr/>
          <a:lstStyle>
            <a:lvl1pPr>
              <a:defRPr smtClean="0"/>
            </a:lvl1pPr>
          </a:lstStyle>
          <a:p>
            <a:pPr>
              <a:defRPr/>
            </a:pPr>
            <a:fld id="{60333710-819E-4771-8D1F-4014C7086AB4}" type="datetimeFigureOut">
              <a:rPr lang="fr-FR">
                <a:solidFill>
                  <a:prstClr val="black">
                    <a:lumMod val="50000"/>
                    <a:lumOff val="50000"/>
                  </a:prstClr>
                </a:solidFill>
              </a:rPr>
              <a:pPr>
                <a:defRPr/>
              </a:pPr>
              <a:t>10/09/2020</a:t>
            </a:fld>
            <a:endParaRPr lang="fr-CA">
              <a:solidFill>
                <a:prstClr val="black">
                  <a:lumMod val="50000"/>
                  <a:lumOff val="50000"/>
                </a:prstClr>
              </a:solidFill>
            </a:endParaRPr>
          </a:p>
        </p:txBody>
      </p:sp>
      <p:sp>
        <p:nvSpPr>
          <p:cNvPr id="5" name="Altbilgi Yer Tutucusu 4"/>
          <p:cNvSpPr>
            <a:spLocks noGrp="1"/>
          </p:cNvSpPr>
          <p:nvPr>
            <p:ph type="ftr" sz="quarter" idx="11"/>
          </p:nvPr>
        </p:nvSpPr>
        <p:spPr>
          <a:xfrm>
            <a:off x="3124200" y="6356350"/>
            <a:ext cx="2895600" cy="365125"/>
          </a:xfrm>
        </p:spPr>
        <p:txBody>
          <a:bodyPr/>
          <a:lstStyle>
            <a:lvl1pPr>
              <a:defRPr/>
            </a:lvl1pPr>
          </a:lstStyle>
          <a:p>
            <a:pPr>
              <a:defRPr/>
            </a:pPr>
            <a:endParaRPr lang="fr-CA">
              <a:solidFill>
                <a:prstClr val="black"/>
              </a:solidFill>
            </a:endParaRPr>
          </a:p>
        </p:txBody>
      </p:sp>
      <p:sp>
        <p:nvSpPr>
          <p:cNvPr id="6" name="Slayt Numarası Yer Tutucusu 5"/>
          <p:cNvSpPr>
            <a:spLocks noGrp="1"/>
          </p:cNvSpPr>
          <p:nvPr>
            <p:ph type="sldNum" sz="quarter" idx="12"/>
          </p:nvPr>
        </p:nvSpPr>
        <p:spPr>
          <a:xfrm>
            <a:off x="6553200" y="6356350"/>
            <a:ext cx="2133600" cy="365125"/>
          </a:xfrm>
        </p:spPr>
        <p:txBody>
          <a:bodyPr/>
          <a:lstStyle>
            <a:lvl1pPr>
              <a:defRPr smtClean="0"/>
            </a:lvl1pPr>
          </a:lstStyle>
          <a:p>
            <a:pPr>
              <a:defRPr/>
            </a:pPr>
            <a:fld id="{709A18FE-7C0C-42A9-904D-EBD2F1B7CF55}" type="slidenum">
              <a:rPr lang="fr-CA">
                <a:solidFill>
                  <a:prstClr val="black">
                    <a:lumMod val="50000"/>
                    <a:lumOff val="50000"/>
                  </a:prstClr>
                </a:solidFill>
              </a:rPr>
              <a:pPr>
                <a:defRPr/>
              </a:pPr>
              <a:t>‹#›</a:t>
            </a:fld>
            <a:endParaRPr lang="fr-CA">
              <a:solidFill>
                <a:prstClr val="black">
                  <a:lumMod val="50000"/>
                  <a:lumOff val="50000"/>
                </a:prstClr>
              </a:solidFill>
            </a:endParaRPr>
          </a:p>
        </p:txBody>
      </p:sp>
    </p:spTree>
    <p:extLst>
      <p:ext uri="{BB962C8B-B14F-4D97-AF65-F5344CB8AC3E}">
        <p14:creationId xmlns:p14="http://schemas.microsoft.com/office/powerpoint/2010/main" val="84146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10.9.2020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6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36.jpeg"/><Relationship Id="rId4" Type="http://schemas.openxmlformats.org/officeDocument/2006/relationships/tags" Target="../tags/tag11.xml"/><Relationship Id="rId9" Type="http://schemas.openxmlformats.org/officeDocument/2006/relationships/notesSlide" Target="../notesSlides/notesSlide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8.png"/><Relationship Id="rId4" Type="http://schemas.openxmlformats.org/officeDocument/2006/relationships/image" Target="../media/image37.png"/></Relationships>
</file>

<file path=ppt/slides/_rels/slide16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2.xml"/></Relationships>
</file>

<file path=ppt/slides/_rels/slide165.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tags" Target="../tags/tag31.xml"/><Relationship Id="rId7" Type="http://schemas.openxmlformats.org/officeDocument/2006/relationships/image" Target="../media/image39.w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32.xml"/></Relationships>
</file>

<file path=ppt/slides/_rels/slide16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5.xml"/></Relationships>
</file>

<file path=ppt/slides/_rels/slide1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6.xml"/></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7.xml"/></Relationships>
</file>

<file path=ppt/slides/_rels/slide1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3400" y="1371600"/>
            <a:ext cx="7851648" cy="2345432"/>
          </a:xfrm>
        </p:spPr>
        <p:txBody>
          <a:bodyPr/>
          <a:lstStyle/>
          <a:p>
            <a:pPr algn="ctr"/>
            <a:r>
              <a:rPr lang="tr-TR" dirty="0" smtClean="0"/>
              <a:t>İNSAN KAYNAKLARI YÖNETİMİ</a:t>
            </a:r>
            <a:endParaRPr lang="tr-TR" dirty="0"/>
          </a:p>
        </p:txBody>
      </p:sp>
      <p:sp>
        <p:nvSpPr>
          <p:cNvPr id="3" name="Alt Başlık 2"/>
          <p:cNvSpPr>
            <a:spLocks noGrp="1"/>
          </p:cNvSpPr>
          <p:nvPr>
            <p:ph type="subTitle" idx="1"/>
          </p:nvPr>
        </p:nvSpPr>
        <p:spPr>
          <a:xfrm>
            <a:off x="533400" y="4869160"/>
            <a:ext cx="8143056" cy="792088"/>
          </a:xfrm>
        </p:spPr>
        <p:txBody>
          <a:bodyPr/>
          <a:lstStyle/>
          <a:p>
            <a:endParaRPr lang="tr-TR" dirty="0"/>
          </a:p>
        </p:txBody>
      </p:sp>
    </p:spTree>
    <p:extLst>
      <p:ext uri="{BB962C8B-B14F-4D97-AF65-F5344CB8AC3E}">
        <p14:creationId xmlns:p14="http://schemas.microsoft.com/office/powerpoint/2010/main" val="114138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KARİYER YÖNETİMİ</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smtClean="0"/>
          </a:p>
          <a:p>
            <a:endParaRPr lang="tr-TR" dirty="0" smtClean="0"/>
          </a:p>
          <a:p>
            <a:r>
              <a:rPr lang="tr-TR" sz="2800" smtClean="0">
                <a:latin typeface="Algerian" pitchFamily="82" charset="0"/>
              </a:rPr>
              <a:t>SEKİZİNCİ </a:t>
            </a:r>
            <a:r>
              <a:rPr lang="tr-TR" sz="2800" dirty="0">
                <a:latin typeface="Algerian" pitchFamily="82" charset="0"/>
              </a:rPr>
              <a:t>BÖLÜM </a:t>
            </a:r>
            <a:endParaRPr lang="tr-TR" dirty="0"/>
          </a:p>
        </p:txBody>
      </p:sp>
    </p:spTree>
    <p:extLst>
      <p:ext uri="{BB962C8B-B14F-4D97-AF65-F5344CB8AC3E}">
        <p14:creationId xmlns:p14="http://schemas.microsoft.com/office/powerpoint/2010/main" val="3378261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Kariyer kelimesinin kökeni;</a:t>
            </a:r>
          </a:p>
          <a:p>
            <a:endParaRPr lang="tr-TR" b="1" dirty="0" smtClean="0"/>
          </a:p>
          <a:p>
            <a:r>
              <a:rPr lang="tr-TR" dirty="0" smtClean="0"/>
              <a:t>Latince </a:t>
            </a:r>
            <a:r>
              <a:rPr lang="tr-TR" dirty="0" err="1" smtClean="0"/>
              <a:t>carrus</a:t>
            </a:r>
            <a:r>
              <a:rPr lang="tr-TR" dirty="0" smtClean="0"/>
              <a:t> ve </a:t>
            </a:r>
            <a:r>
              <a:rPr lang="tr-TR" dirty="0" err="1" smtClean="0"/>
              <a:t>carrera</a:t>
            </a:r>
            <a:r>
              <a:rPr lang="tr-TR" dirty="0" smtClean="0"/>
              <a:t>; at arabası ve yol</a:t>
            </a:r>
          </a:p>
          <a:p>
            <a:endParaRPr lang="tr-TR" dirty="0" smtClean="0"/>
          </a:p>
          <a:p>
            <a:r>
              <a:rPr lang="tr-TR" dirty="0" smtClean="0"/>
              <a:t>Fransızca </a:t>
            </a:r>
            <a:r>
              <a:rPr lang="tr-TR" dirty="0" err="1" smtClean="0"/>
              <a:t>carriere</a:t>
            </a:r>
            <a:r>
              <a:rPr lang="tr-TR" dirty="0" smtClean="0"/>
              <a:t>; koşu yolu, arena</a:t>
            </a:r>
          </a:p>
          <a:p>
            <a:endParaRPr lang="tr-TR" dirty="0" smtClean="0"/>
          </a:p>
          <a:p>
            <a:r>
              <a:rPr lang="tr-TR" dirty="0" smtClean="0"/>
              <a:t>İngilizce </a:t>
            </a:r>
            <a:r>
              <a:rPr lang="tr-TR" dirty="0" err="1" smtClean="0"/>
              <a:t>career</a:t>
            </a:r>
            <a:r>
              <a:rPr lang="tr-TR" dirty="0" smtClean="0"/>
              <a:t>; meslek, meslek hayatı</a:t>
            </a:r>
            <a:endParaRPr lang="tr-TR" dirty="0"/>
          </a:p>
        </p:txBody>
      </p:sp>
    </p:spTree>
    <p:extLst>
      <p:ext uri="{BB962C8B-B14F-4D97-AF65-F5344CB8AC3E}">
        <p14:creationId xmlns:p14="http://schemas.microsoft.com/office/powerpoint/2010/main" val="1037757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KAVRAMI</a:t>
            </a:r>
            <a:endParaRPr lang="tr-TR" dirty="0"/>
          </a:p>
        </p:txBody>
      </p:sp>
      <p:sp>
        <p:nvSpPr>
          <p:cNvPr id="3" name="2 İçerik Yer Tutucusu"/>
          <p:cNvSpPr>
            <a:spLocks noGrp="1"/>
          </p:cNvSpPr>
          <p:nvPr>
            <p:ph idx="1"/>
          </p:nvPr>
        </p:nvSpPr>
        <p:spPr/>
        <p:txBody>
          <a:bodyPr/>
          <a:lstStyle/>
          <a:p>
            <a:pPr algn="just"/>
            <a:r>
              <a:rPr lang="tr-TR" b="1" dirty="0" smtClean="0"/>
              <a:t>Kariyer kavramı</a:t>
            </a:r>
            <a:r>
              <a:rPr lang="tr-TR" dirty="0" smtClean="0"/>
              <a:t>, bireyin karar verdiği meslek alanında hiyerarşik açıdan yukarıya doğru hareket etmesini ve bu yönde daha fazla ücret ile sorumluluk, saygınlık ve statüye sahip olunması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planlama-3-728.jpg"/>
          <p:cNvPicPr>
            <a:picLocks noChangeAspect="1" noChangeArrowheads="1"/>
          </p:cNvPicPr>
          <p:nvPr/>
        </p:nvPicPr>
        <p:blipFill>
          <a:blip r:embed="rId2"/>
          <a:srcRect/>
          <a:stretch>
            <a:fillRect/>
          </a:stretch>
        </p:blipFill>
        <p:spPr bwMode="auto">
          <a:xfrm>
            <a:off x="2743200" y="4572008"/>
            <a:ext cx="6400800" cy="2071702"/>
          </a:xfrm>
          <a:prstGeom prst="rect">
            <a:avLst/>
          </a:prstGeom>
          <a:noFill/>
        </p:spPr>
      </p:pic>
    </p:spTree>
    <p:extLst>
      <p:ext uri="{BB962C8B-B14F-4D97-AF65-F5344CB8AC3E}">
        <p14:creationId xmlns:p14="http://schemas.microsoft.com/office/powerpoint/2010/main" val="697265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Kariyer;</a:t>
            </a:r>
          </a:p>
          <a:p>
            <a:pPr algn="just">
              <a:buFont typeface="Wingdings" pitchFamily="2" charset="2"/>
              <a:buChar char="Ø"/>
            </a:pPr>
            <a:r>
              <a:rPr lang="tr-TR" dirty="0" smtClean="0"/>
              <a:t>Bir kişinin hayatı boyunca sahip olduğu çeşitli işler ve bu işlere katılımı konusundaki tavrı,</a:t>
            </a:r>
          </a:p>
          <a:p>
            <a:pPr algn="just">
              <a:buFont typeface="Wingdings" pitchFamily="2" charset="2"/>
              <a:buChar char="Ø"/>
            </a:pPr>
            <a:r>
              <a:rPr lang="tr-TR" dirty="0" smtClean="0"/>
              <a:t> Kişinin yaşamı boyunca çalıştığı işle ilgili deneyimleri,</a:t>
            </a:r>
          </a:p>
          <a:p>
            <a:pPr algn="just">
              <a:buFont typeface="Wingdings" pitchFamily="2" charset="2"/>
              <a:buChar char="Ø"/>
            </a:pPr>
            <a:r>
              <a:rPr lang="tr-TR" dirty="0" smtClean="0"/>
              <a:t>Bir insanın çalışabileceği yıllar boyunca, herhangi bir iş alanında devamlı olarak ilerlemesi, tecrübe ve beceri kazanması</a:t>
            </a:r>
            <a:br>
              <a:rPr lang="tr-TR" dirty="0" smtClean="0"/>
            </a:br>
            <a:endParaRPr lang="tr-TR" dirty="0"/>
          </a:p>
        </p:txBody>
      </p:sp>
    </p:spTree>
    <p:extLst>
      <p:ext uri="{BB962C8B-B14F-4D97-AF65-F5344CB8AC3E}">
        <p14:creationId xmlns:p14="http://schemas.microsoft.com/office/powerpoint/2010/main" val="865049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dirty="0" smtClean="0"/>
              <a:t>Seçilen bir iş hayatında ilerlemek ve bunun sonucunda daha fazla para kazanmak, daha fazla sorumluluk üstlenmek, daha fazla statü, güç ve saygınlık elde etmek</a:t>
            </a:r>
          </a:p>
          <a:p>
            <a:pPr algn="just">
              <a:buFont typeface="Wingdings" pitchFamily="2" charset="2"/>
              <a:buChar char="Ø"/>
            </a:pPr>
            <a:r>
              <a:rPr lang="tr-TR" dirty="0" smtClean="0"/>
              <a:t>Bireyin kamu veya özel sektörde çalışma yaşamında ilerlemesini sağlayacak bir başarı elde etmek amacıyla izlediği ve çalıştığı alan olarak tanımlanabilir.</a:t>
            </a:r>
            <a:br>
              <a:rPr lang="tr-TR" dirty="0" smtClean="0"/>
            </a:br>
            <a:endParaRPr lang="tr-TR" dirty="0"/>
          </a:p>
        </p:txBody>
      </p:sp>
    </p:spTree>
    <p:extLst>
      <p:ext uri="{BB962C8B-B14F-4D97-AF65-F5344CB8AC3E}">
        <p14:creationId xmlns:p14="http://schemas.microsoft.com/office/powerpoint/2010/main" val="105665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Yönetimi</a:t>
            </a:r>
            <a:endParaRPr lang="tr-TR" dirty="0"/>
          </a:p>
        </p:txBody>
      </p:sp>
      <p:sp>
        <p:nvSpPr>
          <p:cNvPr id="3" name="2 İçerik Yer Tutucusu"/>
          <p:cNvSpPr>
            <a:spLocks noGrp="1"/>
          </p:cNvSpPr>
          <p:nvPr>
            <p:ph idx="1"/>
          </p:nvPr>
        </p:nvSpPr>
        <p:spPr/>
        <p:txBody>
          <a:bodyPr/>
          <a:lstStyle/>
          <a:p>
            <a:pPr algn="just"/>
            <a:r>
              <a:rPr lang="tr-TR" dirty="0" smtClean="0"/>
              <a:t>Kariyer Yönetimi: Bireylerin iş ya da meslek hayatlarına ilişkin planlama yapmaktır.</a:t>
            </a:r>
          </a:p>
          <a:p>
            <a:pPr algn="just"/>
            <a:endParaRPr lang="tr-TR" dirty="0" smtClean="0"/>
          </a:p>
          <a:p>
            <a:pPr algn="just"/>
            <a:r>
              <a:rPr lang="tr-TR" dirty="0" smtClean="0"/>
              <a:t>Kariyer yönetiminin iyi yapıldığı iş örgütlerinde çalışanlar ne kadar süre sonra nereye, hangi statüye geleceklerini bilir ya da tahmin edebilir.</a:t>
            </a:r>
            <a:endParaRPr lang="tr-TR" dirty="0"/>
          </a:p>
        </p:txBody>
      </p:sp>
    </p:spTree>
    <p:extLst>
      <p:ext uri="{BB962C8B-B14F-4D97-AF65-F5344CB8AC3E}">
        <p14:creationId xmlns:p14="http://schemas.microsoft.com/office/powerpoint/2010/main" val="4114928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Yönetimi Boyutları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Kariyer yönetimi kavramının hem örgüt hem çalışan boyutlarının olması, her iki tarafa bir takım sorumluluklar yüklemektedir.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kariyer_basamak.jpg"/>
          <p:cNvPicPr>
            <a:picLocks noChangeAspect="1" noChangeArrowheads="1"/>
          </p:cNvPicPr>
          <p:nvPr/>
        </p:nvPicPr>
        <p:blipFill>
          <a:blip r:embed="rId2"/>
          <a:srcRect/>
          <a:stretch>
            <a:fillRect/>
          </a:stretch>
        </p:blipFill>
        <p:spPr bwMode="auto">
          <a:xfrm>
            <a:off x="2643174" y="3929066"/>
            <a:ext cx="6032500" cy="2292352"/>
          </a:xfrm>
          <a:prstGeom prst="rect">
            <a:avLst/>
          </a:prstGeom>
          <a:noFill/>
        </p:spPr>
      </p:pic>
    </p:spTree>
    <p:extLst>
      <p:ext uri="{BB962C8B-B14F-4D97-AF65-F5344CB8AC3E}">
        <p14:creationId xmlns:p14="http://schemas.microsoft.com/office/powerpoint/2010/main" val="3655588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tretch>
            <a:fillRect/>
          </a:stretch>
        </p:blipFill>
        <p:spPr bwMode="auto">
          <a:xfrm>
            <a:off x="488102" y="1935163"/>
            <a:ext cx="8167795" cy="4389437"/>
          </a:xfrm>
          <a:prstGeom prst="rect">
            <a:avLst/>
          </a:prstGeom>
          <a:noFill/>
          <a:ln w="9525">
            <a:noFill/>
            <a:miter lim="800000"/>
            <a:headEnd/>
            <a:tailEnd/>
          </a:ln>
          <a:effectLst/>
        </p:spPr>
      </p:pic>
    </p:spTree>
    <p:extLst>
      <p:ext uri="{BB962C8B-B14F-4D97-AF65-F5344CB8AC3E}">
        <p14:creationId xmlns:p14="http://schemas.microsoft.com/office/powerpoint/2010/main" val="371131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Örgüt Açısından Kariyer Yönetimi</a:t>
            </a:r>
            <a:endParaRPr lang="tr-TR" dirty="0"/>
          </a:p>
        </p:txBody>
      </p:sp>
      <p:sp>
        <p:nvSpPr>
          <p:cNvPr id="3" name="2 İçerik Yer Tutucusu"/>
          <p:cNvSpPr>
            <a:spLocks noGrp="1"/>
          </p:cNvSpPr>
          <p:nvPr>
            <p:ph idx="1"/>
          </p:nvPr>
        </p:nvSpPr>
        <p:spPr/>
        <p:txBody>
          <a:bodyPr/>
          <a:lstStyle/>
          <a:p>
            <a:pPr algn="just"/>
            <a:r>
              <a:rPr lang="tr-TR" dirty="0" err="1" smtClean="0"/>
              <a:t>Organizasyonel</a:t>
            </a:r>
            <a:r>
              <a:rPr lang="tr-TR" dirty="0" smtClean="0"/>
              <a:t> kariyer gelişimi terimi; çalışanların kariyer etkinliğini geliştirmek için organizasyon tarafından konan çeşitli politika ve uygulamaları kapsar.</a:t>
            </a:r>
            <a:endParaRPr lang="tr-TR" dirty="0"/>
          </a:p>
        </p:txBody>
      </p:sp>
    </p:spTree>
    <p:extLst>
      <p:ext uri="{BB962C8B-B14F-4D97-AF65-F5344CB8AC3E}">
        <p14:creationId xmlns:p14="http://schemas.microsoft.com/office/powerpoint/2010/main" val="2328111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dirty="0" smtClean="0"/>
              <a:t>Organizasyona düşen görevler;</a:t>
            </a:r>
          </a:p>
          <a:p>
            <a:pPr algn="just"/>
            <a:r>
              <a:rPr lang="tr-TR" dirty="0" smtClean="0"/>
              <a:t>- Öncelikle ileriye yönelik olarak gereksinme duyulan </a:t>
            </a:r>
            <a:r>
              <a:rPr lang="tr-TR" b="1" dirty="0" smtClean="0"/>
              <a:t>insan kaynaklarının planlaması </a:t>
            </a:r>
            <a:r>
              <a:rPr lang="tr-TR" dirty="0" smtClean="0"/>
              <a:t>gerekir. Bu gereksinmenin de ilke olarak işletme içinden karşılanması benimsenmelidir.</a:t>
            </a:r>
          </a:p>
          <a:p>
            <a:pPr algn="just"/>
            <a:r>
              <a:rPr lang="tr-TR" dirty="0" smtClean="0"/>
              <a:t>-Çalışanların </a:t>
            </a:r>
            <a:r>
              <a:rPr lang="tr-TR" b="1" dirty="0" smtClean="0"/>
              <a:t>kariyer yollarının tasarımı </a:t>
            </a:r>
            <a:r>
              <a:rPr lang="tr-TR" dirty="0" smtClean="0"/>
              <a:t>(kariyer patikası) yapılmalıdır.</a:t>
            </a:r>
          </a:p>
          <a:p>
            <a:pPr algn="just"/>
            <a:r>
              <a:rPr lang="tr-TR" dirty="0" smtClean="0"/>
              <a:t>-Çalışanların mutlaka </a:t>
            </a:r>
            <a:r>
              <a:rPr lang="tr-TR" b="1" dirty="0" smtClean="0"/>
              <a:t>performans değerlemesi </a:t>
            </a:r>
            <a:r>
              <a:rPr lang="tr-TR" dirty="0" smtClean="0"/>
              <a:t>yapılmalıdır.</a:t>
            </a:r>
          </a:p>
          <a:p>
            <a:pPr algn="just"/>
            <a:r>
              <a:rPr lang="tr-TR" dirty="0" smtClean="0"/>
              <a:t>-Çalışanların kariyer hedeflerinin belirlenmesinde, </a:t>
            </a:r>
            <a:r>
              <a:rPr lang="tr-TR" b="1" dirty="0" smtClean="0"/>
              <a:t>kariyer danışmanları görevlendirilmeli</a:t>
            </a:r>
            <a:r>
              <a:rPr lang="tr-TR" dirty="0" smtClean="0"/>
              <a:t>.</a:t>
            </a:r>
          </a:p>
          <a:p>
            <a:pPr algn="just"/>
            <a:r>
              <a:rPr lang="tr-TR" dirty="0" smtClean="0"/>
              <a:t>-Çalışanların kariyer hedeflerine ulaşmada yetersiz kaldığı noktalarda </a:t>
            </a:r>
            <a:r>
              <a:rPr lang="tr-TR" b="1" dirty="0" smtClean="0"/>
              <a:t>eğitim çabalarına </a:t>
            </a:r>
            <a:r>
              <a:rPr lang="tr-TR" dirty="0" smtClean="0"/>
              <a:t>girişilmelidir.</a:t>
            </a:r>
            <a:endParaRPr lang="tr-TR" dirty="0"/>
          </a:p>
        </p:txBody>
      </p:sp>
    </p:spTree>
    <p:extLst>
      <p:ext uri="{BB962C8B-B14F-4D97-AF65-F5344CB8AC3E}">
        <p14:creationId xmlns:p14="http://schemas.microsoft.com/office/powerpoint/2010/main" val="3630491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Birey Açısından Kariyer Yönetimi</a:t>
            </a:r>
            <a:endParaRPr lang="tr-TR" dirty="0"/>
          </a:p>
        </p:txBody>
      </p:sp>
      <p:sp>
        <p:nvSpPr>
          <p:cNvPr id="3" name="2 İçerik Yer Tutucusu"/>
          <p:cNvSpPr>
            <a:spLocks noGrp="1"/>
          </p:cNvSpPr>
          <p:nvPr>
            <p:ph idx="1"/>
          </p:nvPr>
        </p:nvSpPr>
        <p:spPr/>
        <p:txBody>
          <a:bodyPr/>
          <a:lstStyle/>
          <a:p>
            <a:pPr algn="just"/>
            <a:r>
              <a:rPr lang="tr-TR" dirty="0" smtClean="0"/>
              <a:t>Bireysel açıdan kariyer yönetimi; kişinin bilgi, beceri, ilgi ve amaçları üzerinde biçimlenir. </a:t>
            </a:r>
          </a:p>
          <a:p>
            <a:pPr algn="just"/>
            <a:endParaRPr lang="tr-TR" dirty="0" smtClean="0"/>
          </a:p>
          <a:p>
            <a:pPr algn="just"/>
            <a:r>
              <a:rPr lang="tr-TR" dirty="0" smtClean="0"/>
              <a:t>Kariyer seçiminde bireyi yönlendiren içsel ve dışsal çeşitli faktörler söz konusudur.</a:t>
            </a:r>
          </a:p>
        </p:txBody>
      </p:sp>
    </p:spTree>
    <p:extLst>
      <p:ext uri="{BB962C8B-B14F-4D97-AF65-F5344CB8AC3E}">
        <p14:creationId xmlns:p14="http://schemas.microsoft.com/office/powerpoint/2010/main" val="3487469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Kariyer Aşamaları</a:t>
            </a:r>
            <a:endParaRPr lang="tr-TR" dirty="0"/>
          </a:p>
        </p:txBody>
      </p:sp>
      <p:pic>
        <p:nvPicPr>
          <p:cNvPr id="1026" name="Picture 2"/>
          <p:cNvPicPr>
            <a:picLocks noGrp="1" noChangeAspect="1" noChangeArrowheads="1"/>
          </p:cNvPicPr>
          <p:nvPr>
            <p:ph idx="1"/>
          </p:nvPr>
        </p:nvPicPr>
        <p:blipFill>
          <a:blip r:embed="rId2"/>
          <a:stretch>
            <a:fillRect/>
          </a:stretch>
        </p:blipFill>
        <p:spPr bwMode="auto">
          <a:xfrm>
            <a:off x="1693531" y="1935163"/>
            <a:ext cx="5756938" cy="4389437"/>
          </a:xfrm>
          <a:prstGeom prst="rect">
            <a:avLst/>
          </a:prstGeom>
          <a:noFill/>
          <a:ln w="9525">
            <a:noFill/>
            <a:miter lim="800000"/>
            <a:headEnd/>
            <a:tailEnd/>
          </a:ln>
          <a:effectLst/>
        </p:spPr>
      </p:pic>
    </p:spTree>
    <p:extLst>
      <p:ext uri="{BB962C8B-B14F-4D97-AF65-F5344CB8AC3E}">
        <p14:creationId xmlns:p14="http://schemas.microsoft.com/office/powerpoint/2010/main" val="1264008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Kariyerin ilk aşaması olan iş öncesi ve keşif dönemi 0 – 14 yaşları arası iş öncesi, 14 – 25 yaş arası ise keşif olarak tanımlanmaktadır.</a:t>
            </a:r>
          </a:p>
          <a:p>
            <a:pPr algn="just"/>
            <a:r>
              <a:rPr lang="tr-TR" dirty="0" smtClean="0"/>
              <a:t>İkinci aşama ise işe giriş olarak tanımlanmaktadır. Bu aşamada, bir önceki aşamada verilen karar doğrultusunda kişi bir işte çalışmaya başlamıştır.</a:t>
            </a:r>
          </a:p>
          <a:p>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321089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İlerleme, kariyer aşamalarının üçüncü basamağıdır ve 30 – 45 yaşları arasını kapsamaktadır. Bu dönem kişinin iş hayatının büyük bir bölümünü içermektedir. Bu aşamada kişi terfi almakta ve yeni görevler üstlenmektedir. Kişi için önemli olan başarı, saygı ve özgürlüktür. </a:t>
            </a:r>
            <a:br>
              <a:rPr lang="tr-TR" dirty="0" smtClean="0"/>
            </a:br>
            <a:endParaRPr lang="tr-TR" dirty="0"/>
          </a:p>
        </p:txBody>
      </p:sp>
    </p:spTree>
    <p:extLst>
      <p:ext uri="{BB962C8B-B14F-4D97-AF65-F5344CB8AC3E}">
        <p14:creationId xmlns:p14="http://schemas.microsoft.com/office/powerpoint/2010/main" val="107339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55000" lnSpcReduction="20000"/>
          </a:bodyPr>
          <a:lstStyle/>
          <a:p>
            <a:pPr algn="just"/>
            <a:r>
              <a:rPr lang="tr-TR" sz="3800" dirty="0" smtClean="0"/>
              <a:t>Dördüncü aşama kariyerin korunmasıdır ve 45 – 65 yaşları arasındadır. Bu dönemde önemli olan konular başarı ve özsaygıdır. </a:t>
            </a:r>
          </a:p>
          <a:p>
            <a:pPr algn="just"/>
            <a:endParaRPr lang="tr-TR" sz="3800" dirty="0" smtClean="0"/>
          </a:p>
          <a:p>
            <a:pPr algn="just"/>
            <a:r>
              <a:rPr lang="tr-TR" sz="3800" dirty="0" smtClean="0"/>
              <a:t>Dönem başında çoğunlukla 45 – 55 yaşları arasında kişi, kariyerinde önemli bir konuma gelmiştir ve en verimli dönemini yaşamaktadır.</a:t>
            </a:r>
          </a:p>
          <a:p>
            <a:pPr algn="just"/>
            <a:endParaRPr lang="tr-TR" sz="3800" dirty="0" smtClean="0"/>
          </a:p>
          <a:p>
            <a:pPr algn="just"/>
            <a:r>
              <a:rPr lang="tr-TR" sz="3800" dirty="0" smtClean="0"/>
              <a:t>Kariyer koruma döneminin ikinci yarısında, 55 – 65 yaşları arasında, kişinin kariyerinde ulaşabileceği son nokta oldukça nettir. Bu dönemde kişi, örgüt içerisinde </a:t>
            </a:r>
            <a:r>
              <a:rPr lang="tr-TR" sz="3800" dirty="0" err="1" smtClean="0"/>
              <a:t>mentor</a:t>
            </a:r>
            <a:r>
              <a:rPr lang="tr-TR" sz="3800" dirty="0" smtClean="0"/>
              <a:t> konumuna geçmekte veya alt kademedeki yeni nesil çalışanların eğitim ve gelişimlerine yönelmektedir.</a:t>
            </a:r>
          </a:p>
          <a:p>
            <a:pPr algn="just">
              <a:buNone/>
            </a:pPr>
            <a:r>
              <a:rPr lang="tr-TR" dirty="0" smtClean="0"/>
              <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1828138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Bu dönem içerisinde kariyer süreci üç olasılık taşımaktadır. Bunlardan birincisi, gelişmedir.</a:t>
            </a:r>
            <a:br>
              <a:rPr lang="tr-TR" dirty="0" smtClean="0"/>
            </a:br>
            <a:endParaRPr lang="tr-TR" dirty="0" smtClean="0"/>
          </a:p>
          <a:p>
            <a:r>
              <a:rPr lang="tr-TR" dirty="0" smtClean="0"/>
              <a:t>İkinci olasılık ise plato(durgunluk) sürecidir</a:t>
            </a:r>
            <a:br>
              <a:rPr lang="tr-TR" dirty="0" smtClean="0"/>
            </a:br>
            <a:endParaRPr lang="tr-TR" dirty="0" smtClean="0"/>
          </a:p>
          <a:p>
            <a:r>
              <a:rPr lang="es-ES" dirty="0" smtClean="0"/>
              <a:t>Üçüncü ve son olasılık ise</a:t>
            </a:r>
            <a:r>
              <a:rPr lang="tr-TR" dirty="0" smtClean="0"/>
              <a:t> gerilemedir.</a:t>
            </a:r>
            <a:r>
              <a:rPr lang="es-ES" dirty="0" smtClean="0"/>
              <a:t/>
            </a:r>
            <a:br>
              <a:rPr lang="es-ES" dirty="0" smtClean="0"/>
            </a:br>
            <a:endParaRPr lang="tr-TR" dirty="0"/>
          </a:p>
        </p:txBody>
      </p:sp>
    </p:spTree>
    <p:extLst>
      <p:ext uri="{BB962C8B-B14F-4D97-AF65-F5344CB8AC3E}">
        <p14:creationId xmlns:p14="http://schemas.microsoft.com/office/powerpoint/2010/main" val="1715786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Kariyer Platosu</a:t>
            </a:r>
            <a:br>
              <a:rPr lang="tr-TR" b="1" dirty="0" smtClean="0"/>
            </a:br>
            <a:endParaRPr lang="tr-TR" dirty="0"/>
          </a:p>
        </p:txBody>
      </p:sp>
      <p:sp>
        <p:nvSpPr>
          <p:cNvPr id="3" name="2 İçerik Yer Tutucusu"/>
          <p:cNvSpPr>
            <a:spLocks noGrp="1"/>
          </p:cNvSpPr>
          <p:nvPr>
            <p:ph idx="1"/>
          </p:nvPr>
        </p:nvSpPr>
        <p:spPr/>
        <p:txBody>
          <a:bodyPr>
            <a:normAutofit/>
          </a:bodyPr>
          <a:lstStyle/>
          <a:p>
            <a:r>
              <a:rPr lang="tr-TR" dirty="0" err="1" smtClean="0"/>
              <a:t>Ference</a:t>
            </a:r>
            <a:r>
              <a:rPr lang="tr-TR" dirty="0" smtClean="0"/>
              <a:t> “bir kariyerde hiyerarşik ilerleme olasılığının aza ulaştığı nokta”, </a:t>
            </a:r>
          </a:p>
          <a:p>
            <a:endParaRPr lang="tr-TR" dirty="0" smtClean="0"/>
          </a:p>
          <a:p>
            <a:r>
              <a:rPr lang="tr-TR" dirty="0" err="1" smtClean="0"/>
              <a:t>Evans</a:t>
            </a:r>
            <a:r>
              <a:rPr lang="tr-TR" dirty="0" smtClean="0"/>
              <a:t> ve </a:t>
            </a:r>
            <a:r>
              <a:rPr lang="tr-TR" dirty="0" err="1" smtClean="0"/>
              <a:t>Gilbert</a:t>
            </a:r>
            <a:r>
              <a:rPr lang="tr-TR" dirty="0" smtClean="0"/>
              <a:t> ‘‘hiyerarşide çalışanların yavaş yavaş ilerlemesi’’, </a:t>
            </a:r>
          </a:p>
          <a:p>
            <a:endParaRPr lang="tr-TR" dirty="0" smtClean="0"/>
          </a:p>
          <a:p>
            <a:r>
              <a:rPr lang="tr-TR" dirty="0" err="1" smtClean="0"/>
              <a:t>Stoner</a:t>
            </a:r>
            <a:r>
              <a:rPr lang="tr-TR" dirty="0" smtClean="0"/>
              <a:t> ve </a:t>
            </a:r>
            <a:r>
              <a:rPr lang="tr-TR" dirty="0" err="1" smtClean="0"/>
              <a:t>Warrer</a:t>
            </a:r>
            <a:r>
              <a:rPr lang="tr-TR" dirty="0" smtClean="0"/>
              <a:t> ise “yukarı doğru terfi olasılığının azaldığı kariyer noktası” diye tanımlamışlardır. </a:t>
            </a:r>
            <a:endParaRPr lang="tr-TR" dirty="0"/>
          </a:p>
        </p:txBody>
      </p:sp>
    </p:spTree>
    <p:extLst>
      <p:ext uri="{BB962C8B-B14F-4D97-AF65-F5344CB8AC3E}">
        <p14:creationId xmlns:p14="http://schemas.microsoft.com/office/powerpoint/2010/main" val="4166866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tretch>
            <a:fillRect/>
          </a:stretch>
        </p:blipFill>
        <p:spPr bwMode="auto">
          <a:xfrm>
            <a:off x="457200" y="2262171"/>
            <a:ext cx="8229600" cy="3735421"/>
          </a:xfrm>
          <a:prstGeom prst="rect">
            <a:avLst/>
          </a:prstGeom>
          <a:noFill/>
          <a:ln w="9525">
            <a:noFill/>
            <a:miter lim="800000"/>
            <a:headEnd/>
            <a:tailEnd/>
          </a:ln>
          <a:effectLst/>
        </p:spPr>
      </p:pic>
    </p:spTree>
    <p:extLst>
      <p:ext uri="{BB962C8B-B14F-4D97-AF65-F5344CB8AC3E}">
        <p14:creationId xmlns:p14="http://schemas.microsoft.com/office/powerpoint/2010/main" val="1046481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lgn="just"/>
            <a:r>
              <a:rPr lang="tr-TR" b="1" dirty="0" smtClean="0"/>
              <a:t>Sebepleri;</a:t>
            </a:r>
          </a:p>
          <a:p>
            <a:pPr algn="just"/>
            <a:r>
              <a:rPr lang="tr-TR" dirty="0" smtClean="0"/>
              <a:t>organizasyonun; çevresel değişimleri doğru tahmin edememesi, </a:t>
            </a:r>
          </a:p>
          <a:p>
            <a:pPr algn="just"/>
            <a:endParaRPr lang="tr-TR" dirty="0" smtClean="0"/>
          </a:p>
          <a:p>
            <a:pPr algn="just"/>
            <a:r>
              <a:rPr lang="tr-TR" dirty="0" smtClean="0"/>
              <a:t>içyapıda koordinasyon eksikliği, </a:t>
            </a:r>
          </a:p>
          <a:p>
            <a:pPr algn="just"/>
            <a:endParaRPr lang="tr-TR" dirty="0" smtClean="0"/>
          </a:p>
          <a:p>
            <a:pPr algn="just"/>
            <a:r>
              <a:rPr lang="tr-TR" dirty="0" smtClean="0"/>
              <a:t>insan kaynakları politikalarındaki tutarsızlıklar, </a:t>
            </a:r>
            <a:endParaRPr lang="tr-TR" dirty="0"/>
          </a:p>
        </p:txBody>
      </p:sp>
    </p:spTree>
    <p:extLst>
      <p:ext uri="{BB962C8B-B14F-4D97-AF65-F5344CB8AC3E}">
        <p14:creationId xmlns:p14="http://schemas.microsoft.com/office/powerpoint/2010/main" val="2731677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Kişinin kariyerinin son aşamasını ayrılma (çekilme) dönemi oluşturmaktadır. Fiziksel ve zihinsel becerilerin azalması bu dönemi hızlandırmaktadır.</a:t>
            </a:r>
            <a:br>
              <a:rPr lang="tr-TR" dirty="0" smtClean="0"/>
            </a:br>
            <a:endParaRPr lang="tr-TR" dirty="0" smtClean="0"/>
          </a:p>
          <a:p>
            <a:r>
              <a:rPr lang="tr-TR" dirty="0" smtClean="0"/>
              <a:t>65 yaş sonrasındaki bu dönemde kişi kendini gerçekleştirmeye yönelmektedir. Kişi, zamanını iş ile ilgili konular yerine iş dışı konulara harcamaktadır.</a:t>
            </a:r>
            <a:br>
              <a:rPr lang="tr-TR" dirty="0" smtClean="0"/>
            </a:br>
            <a:endParaRPr lang="tr-TR" dirty="0"/>
          </a:p>
        </p:txBody>
      </p:sp>
    </p:spTree>
    <p:extLst>
      <p:ext uri="{BB962C8B-B14F-4D97-AF65-F5344CB8AC3E}">
        <p14:creationId xmlns:p14="http://schemas.microsoft.com/office/powerpoint/2010/main" val="1436627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Kariyer Sorunları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Çalışanların ve örgütlerin, kariyer süreci boyunca bir takım sorunlarla karşılaşması mümkündür. Kariyer yönetiminin etkin olması, bu sorunlarla ilgilenmesine ve olumsuz etkileri en aza indirmesine bağlıdır</a:t>
            </a:r>
          </a:p>
          <a:p>
            <a:pPr algn="just">
              <a:buNone/>
            </a:pPr>
            <a:r>
              <a:rPr lang="tr-TR" dirty="0" smtClean="0"/>
              <a:t/>
            </a:r>
            <a:br>
              <a:rPr lang="tr-TR" dirty="0" smtClean="0"/>
            </a:br>
            <a:endParaRPr lang="tr-TR" dirty="0"/>
          </a:p>
        </p:txBody>
      </p:sp>
    </p:spTree>
    <p:extLst>
      <p:ext uri="{BB962C8B-B14F-4D97-AF65-F5344CB8AC3E}">
        <p14:creationId xmlns:p14="http://schemas.microsoft.com/office/powerpoint/2010/main" val="2051776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dirty="0" smtClean="0"/>
              <a:t>1)</a:t>
            </a:r>
            <a:r>
              <a:rPr lang="tr-TR" b="1" dirty="0" smtClean="0"/>
              <a:t> Kariyer Dönemi Sorunları</a:t>
            </a:r>
            <a:br>
              <a:rPr lang="tr-TR" b="1" dirty="0" smtClean="0"/>
            </a:br>
            <a:endParaRPr lang="tr-TR" dirty="0"/>
          </a:p>
        </p:txBody>
      </p:sp>
      <p:sp>
        <p:nvSpPr>
          <p:cNvPr id="3" name="2 İçerik Yer Tutucusu"/>
          <p:cNvSpPr>
            <a:spLocks noGrp="1"/>
          </p:cNvSpPr>
          <p:nvPr>
            <p:ph idx="1"/>
          </p:nvPr>
        </p:nvSpPr>
        <p:spPr/>
        <p:txBody>
          <a:bodyPr/>
          <a:lstStyle/>
          <a:p>
            <a:pPr lvl="0"/>
            <a:r>
              <a:rPr lang="tr-TR" dirty="0" smtClean="0"/>
              <a:t>Başlangıç Dönemi Sorunları,</a:t>
            </a:r>
          </a:p>
          <a:p>
            <a:pPr lvl="0"/>
            <a:endParaRPr lang="tr-TR" dirty="0" smtClean="0"/>
          </a:p>
          <a:p>
            <a:pPr lvl="0"/>
            <a:r>
              <a:rPr lang="tr-TR" dirty="0" smtClean="0"/>
              <a:t>Kariyer Ortası Sorunları,</a:t>
            </a:r>
          </a:p>
          <a:p>
            <a:pPr lvl="0"/>
            <a:endParaRPr lang="tr-TR" dirty="0" smtClean="0"/>
          </a:p>
          <a:p>
            <a:pPr lvl="0"/>
            <a:r>
              <a:rPr lang="tr-TR" dirty="0" smtClean="0"/>
              <a:t>Kariyer Sonu Sorunları, </a:t>
            </a:r>
          </a:p>
          <a:p>
            <a:endParaRPr lang="tr-TR" dirty="0"/>
          </a:p>
        </p:txBody>
      </p:sp>
    </p:spTree>
    <p:extLst>
      <p:ext uri="{BB962C8B-B14F-4D97-AF65-F5344CB8AC3E}">
        <p14:creationId xmlns:p14="http://schemas.microsoft.com/office/powerpoint/2010/main" val="2381118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lvl="0" algn="just"/>
            <a:r>
              <a:rPr lang="tr-TR" dirty="0" smtClean="0"/>
              <a:t>1) </a:t>
            </a:r>
            <a:r>
              <a:rPr lang="tr-TR" b="1" dirty="0" smtClean="0"/>
              <a:t>Başlangıç Dönemi Sorunları</a:t>
            </a:r>
          </a:p>
          <a:p>
            <a:pPr algn="just"/>
            <a:r>
              <a:rPr lang="tr-TR" dirty="0" smtClean="0"/>
              <a:t>Öğrenimim tamamlayarak çalışma hayatına ilk kez atılan birey umut dolu ve heveslidir. Gerçekleştirmek istediği bir çok amacı vardır. Bu dönemde kararlı bir şekilde kariyer hedefini belirlemeye çalışır. Kariyerinin başlangıcında büyük hedeflerle, kariyer beklentileriyle çalışma yaşamına gelen kişi, her zaman beklediği gibi bir ortamla karşılaşmamaktadır.</a:t>
            </a:r>
          </a:p>
          <a:p>
            <a:endParaRPr lang="tr-TR" dirty="0"/>
          </a:p>
        </p:txBody>
      </p:sp>
    </p:spTree>
    <p:extLst>
      <p:ext uri="{BB962C8B-B14F-4D97-AF65-F5344CB8AC3E}">
        <p14:creationId xmlns:p14="http://schemas.microsoft.com/office/powerpoint/2010/main" val="71378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Bu dönemde beliren, hem çalışan, hem de örgütün gerçekçi olmayan beklentileri, </a:t>
            </a:r>
            <a:r>
              <a:rPr lang="tr-TR" b="1" dirty="0" smtClean="0"/>
              <a:t>kariyer şoku sendromunu </a:t>
            </a:r>
            <a:r>
              <a:rPr lang="tr-TR" dirty="0" smtClean="0"/>
              <a:t>ortaya çıkarır. </a:t>
            </a:r>
          </a:p>
          <a:p>
            <a:pPr algn="just"/>
            <a:endParaRPr lang="tr-TR" dirty="0" smtClean="0"/>
          </a:p>
          <a:p>
            <a:pPr algn="just"/>
            <a:r>
              <a:rPr lang="tr-TR" dirty="0" smtClean="0"/>
              <a:t>Böylece, kendi eğitimi, tutumu, kişiliği vb. özellikleri ile içine girdiği organizasyon yapısının uyuşmadığını gören bireyin iş tatmini düşmekte ve olanaklar çerçevesinde, kendine başka bir iş aramaya başlamaktadır</a:t>
            </a:r>
          </a:p>
          <a:p>
            <a:endParaRPr lang="tr-TR" dirty="0"/>
          </a:p>
        </p:txBody>
      </p:sp>
    </p:spTree>
    <p:extLst>
      <p:ext uri="{BB962C8B-B14F-4D97-AF65-F5344CB8AC3E}">
        <p14:creationId xmlns:p14="http://schemas.microsoft.com/office/powerpoint/2010/main" val="3797317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lvl="0" algn="just"/>
            <a:r>
              <a:rPr lang="tr-TR" dirty="0" smtClean="0"/>
              <a:t>2) </a:t>
            </a:r>
            <a:r>
              <a:rPr lang="tr-TR" b="1" dirty="0" smtClean="0"/>
              <a:t>Kariyer Ortası Sorunları</a:t>
            </a:r>
          </a:p>
          <a:p>
            <a:pPr algn="just"/>
            <a:endParaRPr lang="tr-TR" dirty="0" smtClean="0"/>
          </a:p>
          <a:p>
            <a:pPr algn="just"/>
            <a:r>
              <a:rPr lang="tr-TR" dirty="0" smtClean="0"/>
              <a:t>Kariyerinin orta evrelerinde de kişiler birtakım sorunlarla karşılaşabilmektedir. Özellikle yeni kariyer yaklaşımlarının söz konusu olduğu günümüzün dinamik çalışma ortamında, çalışanlar kariyerlerinin her evresinde kendilerini hedeflerine ulaştıracak doğrultuda kariyer tercihlerinde bulunmaktadırlar. Kişilerin yaptığı bu seçimler, bazen kendilerini istedikleri noktaya ulaştırırken bazen de kendilerine engeller yaratmakta; bu durumda beraberinde iş tatminsizliği, stres ve tükenmişlik hissini getirmektedir</a:t>
            </a:r>
            <a:endParaRPr lang="tr-TR" dirty="0"/>
          </a:p>
        </p:txBody>
      </p:sp>
    </p:spTree>
    <p:extLst>
      <p:ext uri="{BB962C8B-B14F-4D97-AF65-F5344CB8AC3E}">
        <p14:creationId xmlns:p14="http://schemas.microsoft.com/office/powerpoint/2010/main" val="3607114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Kariyer ortası döneminde bulunan bireyler için artık iş ortamında yükselme olanakları azalmış ve çağdaş bilgilerle donanmış kişilerin iş hayatında kendilerini gösterme çabaları kariyerinin ortasında bulunana bireyler için büyük bir tehdit unsurudur. Kendi başarılarını kanıtlayamadıkları her durum onlar için stres unsurudur ve bu stres kişileri depresyona kadar sürükler</a:t>
            </a:r>
          </a:p>
          <a:p>
            <a:endParaRPr lang="tr-TR" dirty="0"/>
          </a:p>
        </p:txBody>
      </p:sp>
    </p:spTree>
    <p:extLst>
      <p:ext uri="{BB962C8B-B14F-4D97-AF65-F5344CB8AC3E}">
        <p14:creationId xmlns:p14="http://schemas.microsoft.com/office/powerpoint/2010/main" val="54067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r>
              <a:rPr lang="tr-TR" dirty="0" smtClean="0"/>
              <a:t>3) </a:t>
            </a:r>
            <a:r>
              <a:rPr lang="tr-TR" b="1" dirty="0" smtClean="0"/>
              <a:t>Kariyer Sonu Sorunları</a:t>
            </a:r>
          </a:p>
          <a:p>
            <a:pPr algn="just"/>
            <a:r>
              <a:rPr lang="tr-TR" dirty="0" smtClean="0"/>
              <a:t>Kariyer sürecinin son aşamalarında bulunan bireyler için en zor dönemin başlangıcı niteliğinde olan kariyer sonu sorunlarının en önemlisi emekliliktir. Zira emeklilik birçok duygusal finansal ve sosyal zorunluluğu beraberinde getirmektedir. 	</a:t>
            </a:r>
          </a:p>
          <a:p>
            <a:endParaRPr lang="tr-TR" dirty="0"/>
          </a:p>
        </p:txBody>
      </p:sp>
    </p:spTree>
    <p:extLst>
      <p:ext uri="{BB962C8B-B14F-4D97-AF65-F5344CB8AC3E}">
        <p14:creationId xmlns:p14="http://schemas.microsoft.com/office/powerpoint/2010/main" val="1724154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1. İşten çıkarılmak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Bireyin karşılaştığı en önemli kariyer sorunlarının başında işten çıkarılmak gelmektedir. İşten çıkartılma, çalışanın irade dışı şekilde, işvereni tarafından işinden ayrılması anlamına gelmekte ve performans düşüklüğü, işletmenin küçülmesi veya üretim yöntemlerinin değiştirilmesi ve benzeri nedenlerle gerçekleşmektedir</a:t>
            </a:r>
          </a:p>
          <a:p>
            <a:pPr algn="just">
              <a:buNone/>
            </a:pPr>
            <a:r>
              <a:rPr lang="tr-TR" dirty="0" smtClean="0"/>
              <a:t/>
            </a:r>
            <a:br>
              <a:rPr lang="tr-TR" dirty="0" smtClean="0"/>
            </a:br>
            <a:endParaRPr lang="tr-TR" dirty="0"/>
          </a:p>
        </p:txBody>
      </p:sp>
      <p:pic>
        <p:nvPicPr>
          <p:cNvPr id="4" name="Picture 2" descr="C:\Users\Rüzgar\Desktop\kovulma3.jpg"/>
          <p:cNvPicPr>
            <a:picLocks noChangeAspect="1" noChangeArrowheads="1"/>
          </p:cNvPicPr>
          <p:nvPr/>
        </p:nvPicPr>
        <p:blipFill>
          <a:blip r:embed="rId2"/>
          <a:srcRect/>
          <a:stretch>
            <a:fillRect/>
          </a:stretch>
        </p:blipFill>
        <p:spPr bwMode="auto">
          <a:xfrm>
            <a:off x="6000760" y="0"/>
            <a:ext cx="2857520" cy="1643050"/>
          </a:xfrm>
          <a:prstGeom prst="rect">
            <a:avLst/>
          </a:prstGeom>
          <a:noFill/>
        </p:spPr>
      </p:pic>
      <p:pic>
        <p:nvPicPr>
          <p:cNvPr id="6" name="Picture 3" descr="C:\Users\Rüzgar\Desktop\işçi-160.jpg"/>
          <p:cNvPicPr>
            <a:picLocks noChangeAspect="1" noChangeArrowheads="1"/>
          </p:cNvPicPr>
          <p:nvPr/>
        </p:nvPicPr>
        <p:blipFill>
          <a:blip r:embed="rId3"/>
          <a:srcRect/>
          <a:stretch>
            <a:fillRect/>
          </a:stretch>
        </p:blipFill>
        <p:spPr bwMode="auto">
          <a:xfrm>
            <a:off x="1428728" y="5072074"/>
            <a:ext cx="3095625" cy="1524000"/>
          </a:xfrm>
          <a:prstGeom prst="rect">
            <a:avLst/>
          </a:prstGeom>
          <a:noFill/>
        </p:spPr>
      </p:pic>
    </p:spTree>
    <p:extLst>
      <p:ext uri="{BB962C8B-B14F-4D97-AF65-F5344CB8AC3E}">
        <p14:creationId xmlns:p14="http://schemas.microsoft.com/office/powerpoint/2010/main" val="2013569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2. Gözden Düşme</a:t>
            </a:r>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Yönetim kademesinde yükselmeyi sağlayan bir yöneticinin güvenini yitirerek motivasyondaki azalma nedeniyle işten çıkarılma, bir alt kademeye indirilme veya orta kademede tutulmasıdır. </a:t>
            </a:r>
          </a:p>
          <a:p>
            <a:pPr algn="just"/>
            <a:endParaRPr lang="tr-TR" dirty="0" smtClean="0"/>
          </a:p>
          <a:p>
            <a:pPr algn="just"/>
            <a:r>
              <a:rPr lang="tr-TR" dirty="0" smtClean="0"/>
              <a:t>Bu durumun nedenleri ise, kişiler arası çatışma, üst yönetimle anlaşmazlık, aşırı rekabet hırsı, çevreye karşı kötü muamele, işverene aşırı bağlılık, uyumsuzluk, yeteneksizlik olarak sıralanabilir</a:t>
            </a:r>
            <a:br>
              <a:rPr lang="tr-TR" dirty="0" smtClean="0"/>
            </a:br>
            <a:r>
              <a:rPr lang="tr-TR" dirty="0" smtClean="0"/>
              <a:t> </a:t>
            </a:r>
            <a:br>
              <a:rPr lang="tr-TR" dirty="0" smtClean="0"/>
            </a:br>
            <a:endParaRPr lang="tr-TR" dirty="0"/>
          </a:p>
        </p:txBody>
      </p:sp>
      <p:pic>
        <p:nvPicPr>
          <p:cNvPr id="5" name="Picture 4" descr="C:\Users\Rüzgar\Desktop\I02_1_-1.GIF"/>
          <p:cNvPicPr>
            <a:picLocks noChangeAspect="1" noChangeArrowheads="1"/>
          </p:cNvPicPr>
          <p:nvPr/>
        </p:nvPicPr>
        <p:blipFill>
          <a:blip r:embed="rId2"/>
          <a:srcRect/>
          <a:stretch>
            <a:fillRect/>
          </a:stretch>
        </p:blipFill>
        <p:spPr bwMode="auto">
          <a:xfrm>
            <a:off x="1571604" y="5000636"/>
            <a:ext cx="3238500" cy="1643050"/>
          </a:xfrm>
          <a:prstGeom prst="rect">
            <a:avLst/>
          </a:prstGeom>
          <a:noFill/>
        </p:spPr>
      </p:pic>
    </p:spTree>
    <p:extLst>
      <p:ext uri="{BB962C8B-B14F-4D97-AF65-F5344CB8AC3E}">
        <p14:creationId xmlns:p14="http://schemas.microsoft.com/office/powerpoint/2010/main" val="3457618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3. Cam Tavan</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lgn="just"/>
            <a:r>
              <a:rPr lang="tr-TR" dirty="0" smtClean="0"/>
              <a:t>Cam tavan, kadınların kariyerleri süresince hiyerarşik yapıda yukarı doğru ilerlemelerini önleyen görünmeyen engel olarak tanımlanmaktadır. Literatürde cam tavan olgusu, daha çok niteliksel bir sorun olarak kavranılmaktadır</a:t>
            </a:r>
          </a:p>
          <a:p>
            <a:pPr algn="just">
              <a:buNone/>
            </a:pPr>
            <a:r>
              <a:rPr lang="tr-TR" dirty="0" smtClean="0"/>
              <a:t/>
            </a:r>
            <a:br>
              <a:rPr lang="tr-TR" dirty="0" smtClean="0"/>
            </a:br>
            <a:endParaRPr lang="tr-TR" dirty="0"/>
          </a:p>
        </p:txBody>
      </p:sp>
      <p:pic>
        <p:nvPicPr>
          <p:cNvPr id="4" name="Picture 2" descr="C:\Users\Rüzgar\Desktop\gceiling.jpg"/>
          <p:cNvPicPr>
            <a:picLocks noChangeAspect="1" noChangeArrowheads="1"/>
          </p:cNvPicPr>
          <p:nvPr/>
        </p:nvPicPr>
        <p:blipFill>
          <a:blip r:embed="rId2"/>
          <a:srcRect/>
          <a:stretch>
            <a:fillRect/>
          </a:stretch>
        </p:blipFill>
        <p:spPr bwMode="auto">
          <a:xfrm>
            <a:off x="1857356" y="4500570"/>
            <a:ext cx="2148840" cy="2357430"/>
          </a:xfrm>
          <a:prstGeom prst="rect">
            <a:avLst/>
          </a:prstGeom>
          <a:noFill/>
        </p:spPr>
      </p:pic>
      <p:pic>
        <p:nvPicPr>
          <p:cNvPr id="6" name="Picture 4" descr="C:\Users\Rüzgar\Desktop\Businesswoman-looking-at-0081-460x250.jpg"/>
          <p:cNvPicPr>
            <a:picLocks noChangeAspect="1" noChangeArrowheads="1"/>
          </p:cNvPicPr>
          <p:nvPr/>
        </p:nvPicPr>
        <p:blipFill>
          <a:blip r:embed="rId3"/>
          <a:srcRect/>
          <a:stretch>
            <a:fillRect/>
          </a:stretch>
        </p:blipFill>
        <p:spPr bwMode="auto">
          <a:xfrm>
            <a:off x="4786314" y="0"/>
            <a:ext cx="4357686" cy="1500174"/>
          </a:xfrm>
          <a:prstGeom prst="rect">
            <a:avLst/>
          </a:prstGeom>
          <a:noFill/>
        </p:spPr>
      </p:pic>
    </p:spTree>
    <p:extLst>
      <p:ext uri="{BB962C8B-B14F-4D97-AF65-F5344CB8AC3E}">
        <p14:creationId xmlns:p14="http://schemas.microsoft.com/office/powerpoint/2010/main" val="845563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Düşük kademelerdeki yöneticilerin çoğunluğunu kadınların oluşturmasına rağmen, yüksek ve orta kademede yöneticiler çoğunlukla erkekler yer almaktadır. Buna neden olan engeller çoğunlukla gizlidir ve cinsiyet stereotipi ile ilgili olmakla beraber, kadınların kariyer ilerlemelerini sağlayacak deneyimler elde edilememesin ve tepe yönetimin cinsiyet eşitliği ile eşit istihdam politikaları etkilidir</a:t>
            </a:r>
            <a:br>
              <a:rPr lang="tr-TR" dirty="0" smtClean="0"/>
            </a:br>
            <a:endParaRPr lang="tr-TR" dirty="0"/>
          </a:p>
        </p:txBody>
      </p:sp>
    </p:spTree>
    <p:extLst>
      <p:ext uri="{BB962C8B-B14F-4D97-AF65-F5344CB8AC3E}">
        <p14:creationId xmlns:p14="http://schemas.microsoft.com/office/powerpoint/2010/main" val="1367665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4. Tükenmişlik</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lgn="just"/>
            <a:r>
              <a:rPr lang="tr-TR" dirty="0" smtClean="0"/>
              <a:t>Tükenmişlik kavramı “İşi gereği insanlarla yoğun bir ilişki içerisinde olanlarda görülen duygusal tükenme, duyarsızlaşma, ve düşük kişisel başarı hissi” olarak tanımlanmaktadır.</a:t>
            </a:r>
          </a:p>
          <a:p>
            <a:pPr algn="just"/>
            <a:endParaRPr lang="tr-TR" dirty="0" smtClean="0"/>
          </a:p>
          <a:p>
            <a:pPr algn="just">
              <a:buNone/>
            </a:pPr>
            <a:r>
              <a:rPr lang="tr-TR" dirty="0" smtClean="0"/>
              <a:t/>
            </a:r>
            <a:br>
              <a:rPr lang="tr-TR" dirty="0" smtClean="0"/>
            </a:br>
            <a:endParaRPr lang="tr-TR" dirty="0"/>
          </a:p>
        </p:txBody>
      </p:sp>
      <p:pic>
        <p:nvPicPr>
          <p:cNvPr id="4" name="Picture 2" descr="C:\Users\Rüzgar\Desktop\is-hayati-ve-tukenmislik-sendromu.jpg"/>
          <p:cNvPicPr>
            <a:picLocks noChangeAspect="1" noChangeArrowheads="1"/>
          </p:cNvPicPr>
          <p:nvPr/>
        </p:nvPicPr>
        <p:blipFill>
          <a:blip r:embed="rId2"/>
          <a:srcRect/>
          <a:stretch>
            <a:fillRect/>
          </a:stretch>
        </p:blipFill>
        <p:spPr bwMode="auto">
          <a:xfrm>
            <a:off x="1285852" y="4643446"/>
            <a:ext cx="7572428" cy="2214554"/>
          </a:xfrm>
          <a:prstGeom prst="rect">
            <a:avLst/>
          </a:prstGeom>
          <a:noFill/>
        </p:spPr>
      </p:pic>
    </p:spTree>
    <p:extLst>
      <p:ext uri="{BB962C8B-B14F-4D97-AF65-F5344CB8AC3E}">
        <p14:creationId xmlns:p14="http://schemas.microsoft.com/office/powerpoint/2010/main" val="2250241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Tükenmişlik sonucunda, ilerleyen dönemlerde çalışanların işe gelmeme, rahatsızlık veya izin alma, performans düşüklüğü, motivasyon kaybı ve hatta işi bırakma gibi davranışları ile karşılaşılabilir.</a:t>
            </a:r>
          </a:p>
          <a:p>
            <a:r>
              <a:rPr lang="tr-TR" dirty="0" smtClean="0"/>
              <a:t/>
            </a:r>
            <a:br>
              <a:rPr lang="tr-TR" dirty="0" smtClean="0"/>
            </a:br>
            <a:endParaRPr lang="tr-TR" dirty="0"/>
          </a:p>
        </p:txBody>
      </p:sp>
      <p:pic>
        <p:nvPicPr>
          <p:cNvPr id="4" name="Picture 2" descr="C:\Users\Rüzgar\Desktop\13-620x330.jpg"/>
          <p:cNvPicPr>
            <a:picLocks noChangeAspect="1" noChangeArrowheads="1"/>
          </p:cNvPicPr>
          <p:nvPr/>
        </p:nvPicPr>
        <p:blipFill>
          <a:blip r:embed="rId2"/>
          <a:srcRect/>
          <a:stretch>
            <a:fillRect/>
          </a:stretch>
        </p:blipFill>
        <p:spPr bwMode="auto">
          <a:xfrm>
            <a:off x="2214546" y="4000504"/>
            <a:ext cx="5905500" cy="2347915"/>
          </a:xfrm>
          <a:prstGeom prst="rect">
            <a:avLst/>
          </a:prstGeom>
          <a:noFill/>
        </p:spPr>
      </p:pic>
    </p:spTree>
    <p:extLst>
      <p:ext uri="{BB962C8B-B14F-4D97-AF65-F5344CB8AC3E}">
        <p14:creationId xmlns:p14="http://schemas.microsoft.com/office/powerpoint/2010/main" val="3691486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Örgütlerde bireylerin tükenmişlik duygusu içine girmesini önlemek için, yöneticilerin yapabileceği değişimlerden bazıları şunlardır:</a:t>
            </a:r>
          </a:p>
          <a:p>
            <a:pPr lvl="0" algn="just"/>
            <a:r>
              <a:rPr lang="tr-TR" dirty="0" smtClean="0"/>
              <a:t>Stres dolu iş saatlerim azaltmak, kişisel gelişme ve dinlenme için tanınan süreleri çoğaltmak,</a:t>
            </a:r>
          </a:p>
          <a:p>
            <a:pPr lvl="0" algn="just"/>
            <a:r>
              <a:rPr lang="tr-TR" dirty="0" smtClean="0"/>
              <a:t>Örgütsel esnekliği arttırmak,</a:t>
            </a:r>
          </a:p>
          <a:p>
            <a:pPr lvl="0" algn="just"/>
            <a:r>
              <a:rPr lang="tr-TR" dirty="0" smtClean="0"/>
              <a:t>İş koşullarını düzeltmek,</a:t>
            </a:r>
          </a:p>
          <a:p>
            <a:endParaRPr lang="tr-TR" dirty="0"/>
          </a:p>
        </p:txBody>
      </p:sp>
    </p:spTree>
    <p:extLst>
      <p:ext uri="{BB962C8B-B14F-4D97-AF65-F5344CB8AC3E}">
        <p14:creationId xmlns:p14="http://schemas.microsoft.com/office/powerpoint/2010/main" val="985386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lvl="0" algn="just"/>
            <a:r>
              <a:rPr lang="tr-TR" dirty="0" smtClean="0"/>
              <a:t>Ödül dağıtımını gözden geçirmek, başarıları takdir etmek,</a:t>
            </a:r>
          </a:p>
          <a:p>
            <a:pPr lvl="0" algn="just"/>
            <a:r>
              <a:rPr lang="tr-TR" dirty="0" smtClean="0"/>
              <a:t>Çalışanların kararlara katılımını arttırmak,</a:t>
            </a:r>
          </a:p>
          <a:p>
            <a:pPr lvl="0" algn="just"/>
            <a:r>
              <a:rPr lang="tr-TR" dirty="0" smtClean="0"/>
              <a:t>İşin yoğun olduğu dönemlerde ek personel ve donanım sağlamak,</a:t>
            </a:r>
          </a:p>
          <a:p>
            <a:pPr lvl="0" algn="just"/>
            <a:r>
              <a:rPr lang="tr-TR" dirty="0" smtClean="0"/>
              <a:t>Kişiler arası ilişkileri düzenlemek iletişimi arttırmak,</a:t>
            </a:r>
          </a:p>
          <a:p>
            <a:pPr lvl="0" algn="just"/>
            <a:r>
              <a:rPr lang="tr-TR" dirty="0" smtClean="0"/>
              <a:t>Üst yönetimin desteği sağlamak,</a:t>
            </a:r>
          </a:p>
          <a:p>
            <a:pPr lvl="0" algn="just"/>
            <a:r>
              <a:rPr lang="tr-TR" dirty="0" smtClean="0"/>
              <a:t>Kişileri yeni görevlere atamak, iş değişikliği oluşturmak,</a:t>
            </a:r>
          </a:p>
          <a:p>
            <a:pPr lvl="0" algn="just"/>
            <a:r>
              <a:rPr lang="tr-TR" dirty="0" smtClean="0"/>
              <a:t>İşle ilgili kişinin gerçekçi beklenti ve hedeflerim geliştirmek,</a:t>
            </a:r>
          </a:p>
          <a:p>
            <a:endParaRPr lang="tr-TR" dirty="0"/>
          </a:p>
        </p:txBody>
      </p:sp>
    </p:spTree>
    <p:extLst>
      <p:ext uri="{BB962C8B-B14F-4D97-AF65-F5344CB8AC3E}">
        <p14:creationId xmlns:p14="http://schemas.microsoft.com/office/powerpoint/2010/main" val="217484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5. Cinsiyetten Kaynaklanan Sorunlar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Cinsiyetten kaynaklanan sorunlar çalışan kadınlar için söz konusu olmaktadır.</a:t>
            </a:r>
          </a:p>
          <a:p>
            <a:pPr algn="just"/>
            <a:r>
              <a:rPr lang="tr-TR" dirty="0" smtClean="0"/>
              <a:t>Bu sorunlar kadının doğal yapısının yanında toplumsal rolünden de kaynaklanmaktadır.</a:t>
            </a:r>
          </a:p>
          <a:p>
            <a:pPr algn="just"/>
            <a:endParaRPr lang="tr-TR" dirty="0" smtClean="0"/>
          </a:p>
          <a:p>
            <a:pPr algn="just"/>
            <a:endParaRPr lang="tr-TR" dirty="0"/>
          </a:p>
        </p:txBody>
      </p:sp>
      <p:pic>
        <p:nvPicPr>
          <p:cNvPr id="6" name="Picture 4" descr="C:\Users\Rüzgar\Desktop\kadinlargunupenguenkapakbuyukkeyif.jpg"/>
          <p:cNvPicPr>
            <a:picLocks noChangeAspect="1" noChangeArrowheads="1"/>
          </p:cNvPicPr>
          <p:nvPr/>
        </p:nvPicPr>
        <p:blipFill>
          <a:blip r:embed="rId2"/>
          <a:srcRect/>
          <a:stretch>
            <a:fillRect/>
          </a:stretch>
        </p:blipFill>
        <p:spPr bwMode="auto">
          <a:xfrm>
            <a:off x="5857884" y="3643314"/>
            <a:ext cx="3105150" cy="3000372"/>
          </a:xfrm>
          <a:prstGeom prst="rect">
            <a:avLst/>
          </a:prstGeom>
          <a:noFill/>
        </p:spPr>
      </p:pic>
    </p:spTree>
    <p:extLst>
      <p:ext uri="{BB962C8B-B14F-4D97-AF65-F5344CB8AC3E}">
        <p14:creationId xmlns:p14="http://schemas.microsoft.com/office/powerpoint/2010/main" val="1870324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Rüzgar\Desktop\kadin_erkek_vaw420.jpg"/>
          <p:cNvPicPr>
            <a:picLocks noGrp="1" noChangeAspect="1" noChangeArrowheads="1"/>
          </p:cNvPicPr>
          <p:nvPr>
            <p:ph idx="1"/>
          </p:nvPr>
        </p:nvPicPr>
        <p:blipFill>
          <a:blip r:embed="rId2"/>
          <a:srcRect/>
          <a:stretch>
            <a:fillRect/>
          </a:stretch>
        </p:blipFill>
        <p:spPr bwMode="auto">
          <a:xfrm>
            <a:off x="1000100" y="0"/>
            <a:ext cx="5334000" cy="3873500"/>
          </a:xfrm>
          <a:prstGeom prst="rect">
            <a:avLst/>
          </a:prstGeom>
          <a:noFill/>
        </p:spPr>
      </p:pic>
      <p:pic>
        <p:nvPicPr>
          <p:cNvPr id="10" name="Picture 2" descr="C:\Users\Rüzgar\Desktop\18854_11_54_13.jpg"/>
          <p:cNvPicPr>
            <a:picLocks noChangeAspect="1" noChangeArrowheads="1"/>
          </p:cNvPicPr>
          <p:nvPr/>
        </p:nvPicPr>
        <p:blipFill>
          <a:blip r:embed="rId3"/>
          <a:srcRect/>
          <a:stretch>
            <a:fillRect/>
          </a:stretch>
        </p:blipFill>
        <p:spPr bwMode="auto">
          <a:xfrm>
            <a:off x="1357290" y="4357694"/>
            <a:ext cx="7500990" cy="2019300"/>
          </a:xfrm>
          <a:prstGeom prst="rect">
            <a:avLst/>
          </a:prstGeom>
          <a:noFill/>
        </p:spPr>
      </p:pic>
    </p:spTree>
    <p:extLst>
      <p:ext uri="{BB962C8B-B14F-4D97-AF65-F5344CB8AC3E}">
        <p14:creationId xmlns:p14="http://schemas.microsoft.com/office/powerpoint/2010/main" val="1345060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t>Kadınların tepe noktalarda yer alamamasına çeşitli gerekçeler ileri sürülmektedir. Bunlar;</a:t>
            </a:r>
          </a:p>
          <a:p>
            <a:pPr lvl="0" algn="just"/>
            <a:r>
              <a:rPr lang="tr-TR" dirty="0" smtClean="0"/>
              <a:t>Kadınların çocuk büyütmek için kariyerlerine ara vermeleri veya durdurmaları, annelik, </a:t>
            </a:r>
          </a:p>
          <a:p>
            <a:pPr lvl="0" algn="just"/>
            <a:r>
              <a:rPr lang="tr-TR" dirty="0" smtClean="0"/>
              <a:t> Kadın çalışanların aile ve meslek yaşamı sorumluluklarını dengeleme arayışları,</a:t>
            </a:r>
          </a:p>
          <a:p>
            <a:pPr lvl="0" algn="just"/>
            <a:r>
              <a:rPr lang="tr-TR" dirty="0" smtClean="0"/>
              <a:t>Başarılı kadınların kendi işlerini kurup, bağımsız çalışma istekleri, </a:t>
            </a:r>
          </a:p>
          <a:p>
            <a:r>
              <a:rPr lang="tr-TR" dirty="0" smtClean="0"/>
              <a:t>aile sorumluluğu,</a:t>
            </a:r>
          </a:p>
          <a:p>
            <a:r>
              <a:rPr lang="tr-TR" dirty="0" smtClean="0"/>
              <a:t>cinsel tacize uğrama gibi nedenlerden oluşmaktadır.</a:t>
            </a:r>
            <a:endParaRPr lang="tr-TR" dirty="0"/>
          </a:p>
        </p:txBody>
      </p:sp>
    </p:spTree>
    <p:extLst>
      <p:ext uri="{BB962C8B-B14F-4D97-AF65-F5344CB8AC3E}">
        <p14:creationId xmlns:p14="http://schemas.microsoft.com/office/powerpoint/2010/main" val="2122168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74638"/>
            <a:ext cx="7719274" cy="1143000"/>
          </a:xfrm>
        </p:spPr>
        <p:txBody>
          <a:bodyPr>
            <a:normAutofit fontScale="90000"/>
          </a:bodyPr>
          <a:lstStyle/>
          <a:p>
            <a:pPr lvl="0"/>
            <a:r>
              <a:rPr lang="tr-TR" b="1" dirty="0" smtClean="0"/>
              <a:t>6.Çift Kariyerli Eşler</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“Çift kariyerli aile” terimi ilk olarak 1969 yılında evli bir çift olan </a:t>
            </a:r>
            <a:r>
              <a:rPr lang="tr-TR" dirty="0" err="1" smtClean="0"/>
              <a:t>Rhona</a:t>
            </a:r>
            <a:r>
              <a:rPr lang="tr-TR" dirty="0" smtClean="0"/>
              <a:t> ve Robert </a:t>
            </a:r>
            <a:r>
              <a:rPr lang="tr-TR" dirty="0" err="1" smtClean="0"/>
              <a:t>Rapoport</a:t>
            </a:r>
            <a:r>
              <a:rPr lang="tr-TR" dirty="0" smtClean="0"/>
              <a:t> tarafından ortaya atılmıştır.</a:t>
            </a:r>
          </a:p>
          <a:p>
            <a:pPr algn="just"/>
            <a:r>
              <a:rPr lang="tr-TR" dirty="0" err="1" smtClean="0"/>
              <a:t>Rapoport'lara</a:t>
            </a:r>
            <a:r>
              <a:rPr lang="tr-TR" dirty="0" smtClean="0"/>
              <a:t> göre Çift Kariyerli Aile, aileyi oluşturan eşlerden kadın ve erkeğin her ikisinin de kendi kariyerlerinin ardına düştüğü bir aile yapısıdır.</a:t>
            </a:r>
            <a:endParaRPr lang="tr-TR" dirty="0"/>
          </a:p>
        </p:txBody>
      </p:sp>
      <p:pic>
        <p:nvPicPr>
          <p:cNvPr id="4" name="Picture 2" descr="C:\Users\Rüzgar\Desktop\indir.jpg"/>
          <p:cNvPicPr>
            <a:picLocks noChangeAspect="1" noChangeArrowheads="1"/>
          </p:cNvPicPr>
          <p:nvPr/>
        </p:nvPicPr>
        <p:blipFill>
          <a:blip r:embed="rId2"/>
          <a:srcRect/>
          <a:stretch>
            <a:fillRect/>
          </a:stretch>
        </p:blipFill>
        <p:spPr bwMode="auto">
          <a:xfrm>
            <a:off x="6000760" y="0"/>
            <a:ext cx="2971800" cy="1543050"/>
          </a:xfrm>
          <a:prstGeom prst="rect">
            <a:avLst/>
          </a:prstGeom>
          <a:noFill/>
        </p:spPr>
      </p:pic>
      <p:pic>
        <p:nvPicPr>
          <p:cNvPr id="5" name="Picture 4" descr="C:\Users\Rüzgar\Desktop\erkeklerin_kizdigi_seyler.jpg"/>
          <p:cNvPicPr>
            <a:picLocks noChangeAspect="1" noChangeArrowheads="1"/>
          </p:cNvPicPr>
          <p:nvPr/>
        </p:nvPicPr>
        <p:blipFill>
          <a:blip r:embed="rId3" cstate="print"/>
          <a:srcRect/>
          <a:stretch>
            <a:fillRect/>
          </a:stretch>
        </p:blipFill>
        <p:spPr bwMode="auto">
          <a:xfrm>
            <a:off x="1357290" y="5000636"/>
            <a:ext cx="3069628" cy="1643050"/>
          </a:xfrm>
          <a:prstGeom prst="rect">
            <a:avLst/>
          </a:prstGeom>
          <a:noFill/>
        </p:spPr>
      </p:pic>
    </p:spTree>
    <p:extLst>
      <p:ext uri="{BB962C8B-B14F-4D97-AF65-F5344CB8AC3E}">
        <p14:creationId xmlns:p14="http://schemas.microsoft.com/office/powerpoint/2010/main" val="1406542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smtClean="0"/>
          </a:p>
          <a:p>
            <a:r>
              <a:rPr lang="tr-TR" dirty="0" smtClean="0"/>
              <a:t>Çift Kariyerli Eşleri üç grup altında toplamak mümkündür. Bunlar; </a:t>
            </a:r>
          </a:p>
          <a:p>
            <a:pPr lvl="0"/>
            <a:r>
              <a:rPr lang="tr-TR" dirty="0" smtClean="0"/>
              <a:t>Aynı işletmede aynı kariyeri izleyen eşler,</a:t>
            </a:r>
          </a:p>
          <a:p>
            <a:pPr lvl="0"/>
            <a:r>
              <a:rPr lang="tr-TR" dirty="0" smtClean="0"/>
              <a:t>Aynı işletmede farklı kariyer izleyen eşler,</a:t>
            </a:r>
          </a:p>
          <a:p>
            <a:pPr lvl="0"/>
            <a:r>
              <a:rPr lang="tr-TR" dirty="0" smtClean="0"/>
              <a:t>Farklı işletmede benzer veya farklı kariyer tercihleri olan eşler, olarak sıralanabilir.</a:t>
            </a:r>
          </a:p>
          <a:p>
            <a:endParaRPr lang="tr-TR" dirty="0"/>
          </a:p>
        </p:txBody>
      </p:sp>
      <p:pic>
        <p:nvPicPr>
          <p:cNvPr id="4" name="Picture 3" descr="C:\Users\Rüzgar\Desktop\borda-marriage.jpg"/>
          <p:cNvPicPr>
            <a:picLocks noChangeAspect="1" noChangeArrowheads="1"/>
          </p:cNvPicPr>
          <p:nvPr/>
        </p:nvPicPr>
        <p:blipFill>
          <a:blip r:embed="rId2"/>
          <a:srcRect/>
          <a:stretch>
            <a:fillRect/>
          </a:stretch>
        </p:blipFill>
        <p:spPr bwMode="auto">
          <a:xfrm>
            <a:off x="857224" y="0"/>
            <a:ext cx="6858048" cy="2252661"/>
          </a:xfrm>
          <a:prstGeom prst="rect">
            <a:avLst/>
          </a:prstGeom>
          <a:noFill/>
        </p:spPr>
      </p:pic>
    </p:spTree>
    <p:extLst>
      <p:ext uri="{BB962C8B-B14F-4D97-AF65-F5344CB8AC3E}">
        <p14:creationId xmlns:p14="http://schemas.microsoft.com/office/powerpoint/2010/main" val="8827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42976" y="274638"/>
            <a:ext cx="7790712" cy="1143000"/>
          </a:xfrm>
        </p:spPr>
        <p:txBody>
          <a:bodyPr>
            <a:normAutofit fontScale="90000"/>
          </a:bodyPr>
          <a:lstStyle/>
          <a:p>
            <a:pPr lvl="0"/>
            <a:r>
              <a:rPr lang="tr-TR" b="1" dirty="0" smtClean="0"/>
              <a:t>7.Ay Işığı Sendromu</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Ay ışığı uygulaması, bir kişinin gelir yetersizliği, tecrübe kazanmak veya başka bir takım nedenlerle ikinci ya da üçüncü bir işte çalışıyor olması durumudur.</a:t>
            </a:r>
          </a:p>
          <a:p>
            <a:pPr algn="just"/>
            <a:r>
              <a:rPr lang="tr-TR" dirty="0" smtClean="0"/>
              <a:t>Örneğin bir lise öğretmeni, bunun yanı sıra hem kendi hesabına özel ders veriyor hem de ayrıca bir dershanede çalışıyorsa “ay </a:t>
            </a:r>
            <a:r>
              <a:rPr lang="tr-TR" dirty="0" err="1" smtClean="0"/>
              <a:t>ışığı”nda</a:t>
            </a:r>
            <a:r>
              <a:rPr lang="tr-TR" dirty="0" smtClean="0"/>
              <a:t> demektir.</a:t>
            </a:r>
            <a:endParaRPr lang="tr-TR" dirty="0"/>
          </a:p>
        </p:txBody>
      </p:sp>
      <p:pic>
        <p:nvPicPr>
          <p:cNvPr id="5" name="Picture 2" descr="C:\Users\Rüzgar\Desktop\nowemberrains_moonlight2.jpg"/>
          <p:cNvPicPr>
            <a:picLocks noChangeAspect="1" noChangeArrowheads="1"/>
          </p:cNvPicPr>
          <p:nvPr/>
        </p:nvPicPr>
        <p:blipFill>
          <a:blip r:embed="rId2" cstate="print"/>
          <a:srcRect/>
          <a:stretch>
            <a:fillRect/>
          </a:stretch>
        </p:blipFill>
        <p:spPr bwMode="auto">
          <a:xfrm>
            <a:off x="6000760" y="0"/>
            <a:ext cx="2884481" cy="1500174"/>
          </a:xfrm>
          <a:prstGeom prst="rect">
            <a:avLst/>
          </a:prstGeom>
          <a:noFill/>
        </p:spPr>
      </p:pic>
    </p:spTree>
    <p:extLst>
      <p:ext uri="{BB962C8B-B14F-4D97-AF65-F5344CB8AC3E}">
        <p14:creationId xmlns:p14="http://schemas.microsoft.com/office/powerpoint/2010/main" val="11684165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Sebepleri;</a:t>
            </a:r>
          </a:p>
          <a:p>
            <a:r>
              <a:rPr lang="tr-TR" dirty="0" smtClean="0"/>
              <a:t>Ekonomik yetersizlik,</a:t>
            </a:r>
          </a:p>
          <a:p>
            <a:r>
              <a:rPr lang="tr-TR" dirty="0" smtClean="0"/>
              <a:t>Kariyer gelişim stratejisi,</a:t>
            </a:r>
          </a:p>
          <a:p>
            <a:r>
              <a:rPr lang="tr-TR" dirty="0" smtClean="0"/>
              <a:t>Tecrübe ve beceri kazanma</a:t>
            </a:r>
          </a:p>
        </p:txBody>
      </p:sp>
    </p:spTree>
    <p:extLst>
      <p:ext uri="{BB962C8B-B14F-4D97-AF65-F5344CB8AC3E}">
        <p14:creationId xmlns:p14="http://schemas.microsoft.com/office/powerpoint/2010/main" val="1873354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Ay </a:t>
            </a:r>
            <a:r>
              <a:rPr lang="tr-TR" b="1" dirty="0" err="1" smtClean="0"/>
              <a:t>ışığı’nda</a:t>
            </a:r>
            <a:r>
              <a:rPr lang="tr-TR" b="1" dirty="0" smtClean="0"/>
              <a:t> ki temel sorun; </a:t>
            </a:r>
            <a:r>
              <a:rPr lang="tr-TR" dirty="0" smtClean="0"/>
              <a:t>bireyin esas işinde kullanması gereken enerjiyi başka işlerde harcamasıdır. </a:t>
            </a:r>
          </a:p>
          <a:p>
            <a:r>
              <a:rPr lang="tr-TR" dirty="0" smtClean="0"/>
              <a:t>Bunun sonucunda,;</a:t>
            </a:r>
          </a:p>
          <a:p>
            <a:r>
              <a:rPr lang="tr-TR" dirty="0" smtClean="0"/>
              <a:t>bireyin performansının düşmesi, </a:t>
            </a:r>
          </a:p>
          <a:p>
            <a:r>
              <a:rPr lang="tr-TR" dirty="0" smtClean="0"/>
              <a:t>işe geç gelme, </a:t>
            </a:r>
          </a:p>
          <a:p>
            <a:r>
              <a:rPr lang="tr-TR" dirty="0" smtClean="0"/>
              <a:t>erken ayrılma, </a:t>
            </a:r>
          </a:p>
          <a:p>
            <a:r>
              <a:rPr lang="tr-TR" dirty="0" smtClean="0"/>
              <a:t>devamsızlık ve iş bağlılığının düşmesi gibi olumsuz göstergeler ortaya çıkmaktadır.</a:t>
            </a:r>
            <a:endParaRPr lang="tr-TR" dirty="0"/>
          </a:p>
        </p:txBody>
      </p:sp>
    </p:spTree>
    <p:extLst>
      <p:ext uri="{BB962C8B-B14F-4D97-AF65-F5344CB8AC3E}">
        <p14:creationId xmlns:p14="http://schemas.microsoft.com/office/powerpoint/2010/main" val="3865489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8. Çift Kariyerlik</a:t>
            </a:r>
            <a:br>
              <a:rPr lang="tr-TR" b="1" dirty="0" smtClean="0"/>
            </a:br>
            <a:endParaRPr lang="tr-TR" dirty="0"/>
          </a:p>
        </p:txBody>
      </p:sp>
      <p:sp>
        <p:nvSpPr>
          <p:cNvPr id="3" name="2 İçerik Yer Tutucusu"/>
          <p:cNvSpPr>
            <a:spLocks noGrp="1"/>
          </p:cNvSpPr>
          <p:nvPr>
            <p:ph idx="1"/>
          </p:nvPr>
        </p:nvSpPr>
        <p:spPr/>
        <p:txBody>
          <a:bodyPr/>
          <a:lstStyle/>
          <a:p>
            <a:pPr algn="just"/>
            <a:r>
              <a:rPr lang="tr-TR" dirty="0" smtClean="0"/>
              <a:t>Kişinin aynı anda iki kariyere birden sahip olmasıdır. Özellikle birden fazla işte çalışan bireyler açısından her iki işte de belli bir uzmanlık, tecrübe gerekiyor ise ve her ikisi de bireye unvan, statü ve kariyer sağlıyorsa bu kişi çift kariyerli demektir.</a:t>
            </a:r>
          </a:p>
          <a:p>
            <a:pPr algn="just"/>
            <a:endParaRPr lang="tr-TR" dirty="0" smtClean="0"/>
          </a:p>
          <a:p>
            <a:endParaRPr lang="tr-TR" dirty="0"/>
          </a:p>
        </p:txBody>
      </p:sp>
      <p:pic>
        <p:nvPicPr>
          <p:cNvPr id="4" name="Picture 2" descr="C:\Users\Rüzgar\Desktop\ersag-kariyer.jpg"/>
          <p:cNvPicPr>
            <a:picLocks noChangeAspect="1" noChangeArrowheads="1"/>
          </p:cNvPicPr>
          <p:nvPr/>
        </p:nvPicPr>
        <p:blipFill>
          <a:blip r:embed="rId2"/>
          <a:srcRect/>
          <a:stretch>
            <a:fillRect/>
          </a:stretch>
        </p:blipFill>
        <p:spPr bwMode="auto">
          <a:xfrm>
            <a:off x="1437965" y="4643446"/>
            <a:ext cx="7493620" cy="2000264"/>
          </a:xfrm>
          <a:prstGeom prst="rect">
            <a:avLst/>
          </a:prstGeom>
          <a:noFill/>
        </p:spPr>
      </p:pic>
    </p:spTree>
    <p:extLst>
      <p:ext uri="{BB962C8B-B14F-4D97-AF65-F5344CB8AC3E}">
        <p14:creationId xmlns:p14="http://schemas.microsoft.com/office/powerpoint/2010/main" val="2400465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t>9.</a:t>
            </a:r>
            <a:r>
              <a:rPr lang="tr-TR" b="1" dirty="0" err="1" smtClean="0"/>
              <a:t>Mobbing</a:t>
            </a:r>
            <a:r>
              <a:rPr lang="tr-TR" b="1" dirty="0" smtClean="0"/>
              <a:t/>
            </a:r>
            <a:br>
              <a:rPr lang="tr-TR" b="1" dirty="0" smtClean="0"/>
            </a:b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dirty="0" smtClean="0"/>
              <a:t>Türkçe karşılık olarak;</a:t>
            </a:r>
          </a:p>
          <a:p>
            <a:pPr algn="just"/>
            <a:r>
              <a:rPr lang="tr-TR" dirty="0" smtClean="0"/>
              <a:t>“işyerinde psikolojik taciz”, </a:t>
            </a:r>
          </a:p>
          <a:p>
            <a:pPr algn="just"/>
            <a:r>
              <a:rPr lang="tr-TR" dirty="0" smtClean="0"/>
              <a:t>“işyerinde duygusal taciz”, </a:t>
            </a:r>
          </a:p>
          <a:p>
            <a:pPr algn="just"/>
            <a:r>
              <a:rPr lang="tr-TR" dirty="0" smtClean="0"/>
              <a:t>“işyerinde psikolojik terör”, </a:t>
            </a:r>
          </a:p>
          <a:p>
            <a:pPr algn="just"/>
            <a:r>
              <a:rPr lang="tr-TR" dirty="0" smtClean="0"/>
              <a:t>“yıldırma”, </a:t>
            </a:r>
          </a:p>
          <a:p>
            <a:pPr algn="just"/>
            <a:r>
              <a:rPr lang="tr-TR" dirty="0" smtClean="0"/>
              <a:t>“işyerinde duygusal şiddet”, </a:t>
            </a:r>
          </a:p>
          <a:p>
            <a:pPr algn="just"/>
            <a:r>
              <a:rPr lang="tr-TR" dirty="0" smtClean="0"/>
              <a:t>“işyerinde zorbalık”,</a:t>
            </a:r>
          </a:p>
          <a:p>
            <a:pPr algn="just"/>
            <a:r>
              <a:rPr lang="tr-TR" dirty="0" smtClean="0"/>
              <a:t> işyerinde manevi taciz”, </a:t>
            </a:r>
          </a:p>
          <a:p>
            <a:pPr algn="just"/>
            <a:r>
              <a:rPr lang="tr-TR" dirty="0" smtClean="0"/>
              <a:t>“işyerinde moral taciz”, </a:t>
            </a:r>
          </a:p>
          <a:p>
            <a:pPr algn="just"/>
            <a:r>
              <a:rPr lang="tr-TR" dirty="0" smtClean="0"/>
              <a:t>“işyerinde yıldırmaya yönelik psikolojik saldırı” gibi ifadeler kullanılmaktadır</a:t>
            </a:r>
            <a:endParaRPr lang="tr-TR" dirty="0"/>
          </a:p>
        </p:txBody>
      </p:sp>
      <p:pic>
        <p:nvPicPr>
          <p:cNvPr id="5" name="Picture 2" descr="C:\Users\Rüzgar\Desktop\mobbing son.gif"/>
          <p:cNvPicPr>
            <a:picLocks noChangeAspect="1" noChangeArrowheads="1"/>
          </p:cNvPicPr>
          <p:nvPr/>
        </p:nvPicPr>
        <p:blipFill>
          <a:blip r:embed="rId2"/>
          <a:srcRect/>
          <a:stretch>
            <a:fillRect/>
          </a:stretch>
        </p:blipFill>
        <p:spPr bwMode="auto">
          <a:xfrm>
            <a:off x="5786446" y="214290"/>
            <a:ext cx="2857500" cy="1504950"/>
          </a:xfrm>
          <a:prstGeom prst="rect">
            <a:avLst/>
          </a:prstGeom>
          <a:noFill/>
        </p:spPr>
      </p:pic>
    </p:spTree>
    <p:extLst>
      <p:ext uri="{BB962C8B-B14F-4D97-AF65-F5344CB8AC3E}">
        <p14:creationId xmlns:p14="http://schemas.microsoft.com/office/powerpoint/2010/main" val="13297514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err="1" smtClean="0"/>
              <a:t>Mobbing</a:t>
            </a:r>
            <a:r>
              <a:rPr lang="tr-TR" dirty="0" smtClean="0"/>
              <a:t> kavramı; bir veya birkaç kişi tarafından, diğer kişi veya kişilere yönelik olarak, sistematik olarak düşmanca ve ahlak dışı uygulamalarla ortaya çıkan psikolojik şiddet veya </a:t>
            </a:r>
            <a:r>
              <a:rPr lang="tr-TR" dirty="0" err="1" smtClean="0"/>
              <a:t>psiko</a:t>
            </a:r>
            <a:r>
              <a:rPr lang="tr-TR" dirty="0" smtClean="0"/>
              <a:t>-terör olarak</a:t>
            </a:r>
          </a:p>
          <a:p>
            <a:pPr algn="just">
              <a:buNone/>
            </a:pPr>
            <a:r>
              <a:rPr lang="tr-TR" dirty="0" smtClean="0"/>
              <a:t>  tanımlamaktadır. </a:t>
            </a:r>
          </a:p>
          <a:p>
            <a:endParaRPr lang="tr-TR" dirty="0"/>
          </a:p>
        </p:txBody>
      </p:sp>
      <p:pic>
        <p:nvPicPr>
          <p:cNvPr id="6" name="Picture 2" descr="C:\Users\Rüzgar\Desktop\mobbing.jpg"/>
          <p:cNvPicPr>
            <a:picLocks noChangeAspect="1" noChangeArrowheads="1"/>
          </p:cNvPicPr>
          <p:nvPr/>
        </p:nvPicPr>
        <p:blipFill>
          <a:blip r:embed="rId2"/>
          <a:srcRect/>
          <a:stretch>
            <a:fillRect/>
          </a:stretch>
        </p:blipFill>
        <p:spPr bwMode="auto">
          <a:xfrm>
            <a:off x="4826000" y="4143380"/>
            <a:ext cx="4318000" cy="2384416"/>
          </a:xfrm>
          <a:prstGeom prst="rect">
            <a:avLst/>
          </a:prstGeom>
          <a:noFill/>
        </p:spPr>
      </p:pic>
    </p:spTree>
    <p:extLst>
      <p:ext uri="{BB962C8B-B14F-4D97-AF65-F5344CB8AC3E}">
        <p14:creationId xmlns:p14="http://schemas.microsoft.com/office/powerpoint/2010/main" val="144787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b="1" dirty="0" err="1" smtClean="0"/>
              <a:t>Mobbing</a:t>
            </a:r>
            <a:r>
              <a:rPr lang="tr-TR" b="1" dirty="0" smtClean="0"/>
              <a:t>, </a:t>
            </a:r>
          </a:p>
          <a:p>
            <a:pPr algn="just"/>
            <a:r>
              <a:rPr lang="tr-TR" dirty="0" smtClean="0"/>
              <a:t>örgütte birey veya gruplara zarar vermek için sergilenen leke sürmek, </a:t>
            </a:r>
          </a:p>
          <a:p>
            <a:pPr algn="just"/>
            <a:r>
              <a:rPr lang="tr-TR" dirty="0" smtClean="0"/>
              <a:t>rezil etmek, </a:t>
            </a:r>
          </a:p>
          <a:p>
            <a:pPr algn="just"/>
            <a:r>
              <a:rPr lang="tr-TR" dirty="0" smtClean="0"/>
              <a:t>ayağını kaydırmak, </a:t>
            </a:r>
          </a:p>
          <a:p>
            <a:pPr algn="just"/>
            <a:r>
              <a:rPr lang="tr-TR" dirty="0" smtClean="0"/>
              <a:t>gücünü kötüye kullanmak,</a:t>
            </a:r>
          </a:p>
          <a:p>
            <a:pPr algn="just"/>
            <a:r>
              <a:rPr lang="tr-TR" dirty="0" smtClean="0"/>
              <a:t> hakaret etmek, </a:t>
            </a:r>
          </a:p>
          <a:p>
            <a:pPr algn="just"/>
            <a:r>
              <a:rPr lang="tr-TR" dirty="0" smtClean="0"/>
              <a:t>gözdağı vermek, </a:t>
            </a:r>
          </a:p>
          <a:p>
            <a:pPr algn="just"/>
            <a:r>
              <a:rPr lang="tr-TR" dirty="0" smtClean="0"/>
              <a:t>saldırmak biçiminde görülen davranışlardır</a:t>
            </a:r>
            <a:endParaRPr lang="tr-TR" dirty="0"/>
          </a:p>
        </p:txBody>
      </p:sp>
    </p:spTree>
    <p:extLst>
      <p:ext uri="{BB962C8B-B14F-4D97-AF65-F5344CB8AC3E}">
        <p14:creationId xmlns:p14="http://schemas.microsoft.com/office/powerpoint/2010/main" val="22650805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Not: Bir davranışın </a:t>
            </a:r>
            <a:r>
              <a:rPr lang="tr-TR" dirty="0" err="1" smtClean="0"/>
              <a:t>mobbing</a:t>
            </a:r>
            <a:r>
              <a:rPr lang="tr-TR" dirty="0" smtClean="0"/>
              <a:t> olarak kabul edilebilmesi için, en az haftada bir kez ve altı ay boyunca olumsuz bir psikolojik şiddete maruz kalınmalıdır.  Geçici ve nadiren görülen çatışmalar </a:t>
            </a:r>
            <a:r>
              <a:rPr lang="tr-TR" dirty="0" err="1" smtClean="0"/>
              <a:t>mobbing</a:t>
            </a:r>
            <a:r>
              <a:rPr lang="tr-TR" dirty="0" smtClean="0"/>
              <a:t> kapsamına alınmamaktadır.</a:t>
            </a:r>
            <a:endParaRPr lang="tr-TR" dirty="0"/>
          </a:p>
        </p:txBody>
      </p:sp>
    </p:spTree>
    <p:extLst>
      <p:ext uri="{BB962C8B-B14F-4D97-AF65-F5344CB8AC3E}">
        <p14:creationId xmlns:p14="http://schemas.microsoft.com/office/powerpoint/2010/main" val="16209168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PERFORMASN DEĞERLEME</a:t>
            </a:r>
            <a:endParaRPr lang="tr-TR" dirty="0"/>
          </a:p>
        </p:txBody>
      </p:sp>
      <p:sp>
        <p:nvSpPr>
          <p:cNvPr id="3" name="2 Alt Başlık"/>
          <p:cNvSpPr>
            <a:spLocks noGrp="1"/>
          </p:cNvSpPr>
          <p:nvPr>
            <p:ph type="subTitle" idx="1"/>
          </p:nvPr>
        </p:nvSpPr>
        <p:spPr/>
        <p:txBody>
          <a:bodyPr>
            <a:normAutofit fontScale="92500" lnSpcReduction="10000"/>
          </a:bodyPr>
          <a:lstStyle/>
          <a:p>
            <a:endParaRPr lang="tr-TR" dirty="0" smtClean="0"/>
          </a:p>
          <a:p>
            <a:endParaRPr lang="tr-TR" dirty="0"/>
          </a:p>
          <a:p>
            <a:endParaRPr lang="tr-TR" dirty="0" smtClean="0"/>
          </a:p>
          <a:p>
            <a:r>
              <a:rPr lang="tr-TR" dirty="0" smtClean="0"/>
              <a:t>DOKUZUNCU BÖLÜM</a:t>
            </a:r>
            <a:endParaRPr lang="tr-TR" dirty="0"/>
          </a:p>
        </p:txBody>
      </p:sp>
    </p:spTree>
    <p:extLst>
      <p:ext uri="{BB962C8B-B14F-4D97-AF65-F5344CB8AC3E}">
        <p14:creationId xmlns:p14="http://schemas.microsoft.com/office/powerpoint/2010/main" val="3492663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Performans: Bir çalışanın kendisine verilen iş ya da görevi belirli bir zaman kesiti içerisinde yerine getirmek suretiyle elde ettiği sonuçlardır.</a:t>
            </a:r>
          </a:p>
        </p:txBody>
      </p:sp>
    </p:spTree>
    <p:extLst>
      <p:ext uri="{BB962C8B-B14F-4D97-AF65-F5344CB8AC3E}">
        <p14:creationId xmlns:p14="http://schemas.microsoft.com/office/powerpoint/2010/main" val="21353308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Örgütte çalışan performansından söz edebilmek için;</a:t>
            </a:r>
          </a:p>
          <a:p>
            <a:pPr algn="just"/>
            <a:r>
              <a:rPr lang="tr-TR" dirty="0" smtClean="0"/>
              <a:t>-   kişinin tanımlanmış bir işe sahip olması</a:t>
            </a:r>
          </a:p>
          <a:p>
            <a:pPr algn="just"/>
            <a:r>
              <a:rPr lang="tr-TR" dirty="0" smtClean="0"/>
              <a:t>- işin çalışanın özellik ve yeteneklerine uygun olması</a:t>
            </a:r>
          </a:p>
          <a:p>
            <a:pPr algn="just"/>
            <a:r>
              <a:rPr lang="tr-TR" dirty="0" smtClean="0"/>
              <a:t>-	işin gerçekleştirme derecesinin göstergesi olan belirli bir standardın bulunması gerekmektedir</a:t>
            </a:r>
            <a:endParaRPr lang="tr-TR" dirty="0"/>
          </a:p>
        </p:txBody>
      </p:sp>
    </p:spTree>
    <p:extLst>
      <p:ext uri="{BB962C8B-B14F-4D97-AF65-F5344CB8AC3E}">
        <p14:creationId xmlns:p14="http://schemas.microsoft.com/office/powerpoint/2010/main" val="2268792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Performans Yönetimi</a:t>
            </a:r>
            <a:endParaRPr lang="tr-TR" dirty="0"/>
          </a:p>
        </p:txBody>
      </p:sp>
      <p:sp>
        <p:nvSpPr>
          <p:cNvPr id="3" name="2 İçerik Yer Tutucusu"/>
          <p:cNvSpPr>
            <a:spLocks noGrp="1"/>
          </p:cNvSpPr>
          <p:nvPr>
            <p:ph idx="1"/>
          </p:nvPr>
        </p:nvSpPr>
        <p:spPr/>
        <p:txBody>
          <a:bodyPr>
            <a:normAutofit/>
          </a:bodyPr>
          <a:lstStyle/>
          <a:p>
            <a:r>
              <a:rPr lang="tr-TR" dirty="0" smtClean="0"/>
              <a:t>Performans yönetimi; üzerinde anlaşmaya varılmış amaçlar ve standartlar çerçevesi içerisinde performansı anlayıp yöneterek örgütten ve çalışanlardan daha iyi sonuçlar alma aracıdır.</a:t>
            </a:r>
          </a:p>
          <a:p>
            <a:endParaRPr lang="tr-TR" dirty="0" smtClean="0"/>
          </a:p>
          <a:p>
            <a:r>
              <a:rPr lang="tr-TR" dirty="0" smtClean="0"/>
              <a:t>Performans yönetiminin iki temel boyutu vardır;</a:t>
            </a:r>
          </a:p>
          <a:p>
            <a:r>
              <a:rPr lang="tr-TR" dirty="0" smtClean="0"/>
              <a:t>1) Örgütsel performans değerleme</a:t>
            </a:r>
          </a:p>
          <a:p>
            <a:r>
              <a:rPr lang="tr-TR" dirty="0" smtClean="0"/>
              <a:t>2) Çalışanların performanslarının değerlendirilmesi</a:t>
            </a:r>
            <a:endParaRPr lang="tr-TR" dirty="0"/>
          </a:p>
        </p:txBody>
      </p:sp>
    </p:spTree>
    <p:extLst>
      <p:ext uri="{BB962C8B-B14F-4D97-AF65-F5344CB8AC3E}">
        <p14:creationId xmlns:p14="http://schemas.microsoft.com/office/powerpoint/2010/main" val="336234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1. Örgütsel Performans Değerleme</a:t>
            </a:r>
          </a:p>
          <a:p>
            <a:r>
              <a:rPr lang="tr-TR" dirty="0" smtClean="0"/>
              <a:t>Temel Kriterler;</a:t>
            </a:r>
          </a:p>
          <a:p>
            <a:r>
              <a:rPr lang="tr-TR" dirty="0" smtClean="0"/>
              <a:t>- Kalite       -Verimlilik       </a:t>
            </a:r>
          </a:p>
          <a:p>
            <a:r>
              <a:rPr lang="tr-TR" dirty="0" smtClean="0"/>
              <a:t> -Karlılık     - Maliyet   </a:t>
            </a:r>
          </a:p>
          <a:p>
            <a:r>
              <a:rPr lang="tr-TR" dirty="0" smtClean="0"/>
              <a:t> -Yenilik      - Müşteri Memnuniyeti</a:t>
            </a:r>
          </a:p>
          <a:p>
            <a:r>
              <a:rPr lang="tr-TR" dirty="0" smtClean="0"/>
              <a:t>-Çalışan Memnuniyeti</a:t>
            </a:r>
            <a:endParaRPr lang="tr-TR" dirty="0"/>
          </a:p>
        </p:txBody>
      </p:sp>
    </p:spTree>
    <p:extLst>
      <p:ext uri="{BB962C8B-B14F-4D97-AF65-F5344CB8AC3E}">
        <p14:creationId xmlns:p14="http://schemas.microsoft.com/office/powerpoint/2010/main" val="489347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b="1" dirty="0" smtClean="0"/>
              <a:t>2. Bireysel Performans Değerlemene</a:t>
            </a:r>
          </a:p>
          <a:p>
            <a:pPr algn="just"/>
            <a:r>
              <a:rPr lang="tr-TR" dirty="0" smtClean="0"/>
              <a:t>Örgütte karşılaşılan önemli problemlerden birisi çalışanlara verilen iş ya da görevlerin ne ölçüde başarıldığının saptanmasıdır.</a:t>
            </a:r>
          </a:p>
          <a:p>
            <a:pPr algn="just"/>
            <a:endParaRPr lang="tr-TR" dirty="0" smtClean="0"/>
          </a:p>
          <a:p>
            <a:pPr algn="just"/>
            <a:r>
              <a:rPr lang="tr-TR" dirty="0" smtClean="0"/>
              <a:t>Performans değerleme; çalışanın iş ya da görevindeki başarısını değerlendirme sürecidir.</a:t>
            </a:r>
            <a:endParaRPr lang="tr-TR" dirty="0"/>
          </a:p>
        </p:txBody>
      </p:sp>
    </p:spTree>
    <p:extLst>
      <p:ext uri="{BB962C8B-B14F-4D97-AF65-F5344CB8AC3E}">
        <p14:creationId xmlns:p14="http://schemas.microsoft.com/office/powerpoint/2010/main" val="41057125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Değerlemenin Amaçları</a:t>
            </a:r>
            <a:endParaRPr lang="tr-TR" dirty="0"/>
          </a:p>
        </p:txBody>
      </p:sp>
      <p:sp>
        <p:nvSpPr>
          <p:cNvPr id="3" name="2 İçerik Yer Tutucusu"/>
          <p:cNvSpPr>
            <a:spLocks noGrp="1"/>
          </p:cNvSpPr>
          <p:nvPr>
            <p:ph idx="1"/>
          </p:nvPr>
        </p:nvSpPr>
        <p:spPr/>
        <p:txBody>
          <a:bodyPr>
            <a:normAutofit fontScale="92500"/>
          </a:bodyPr>
          <a:lstStyle/>
          <a:p>
            <a:pPr algn="just"/>
            <a:r>
              <a:rPr lang="tr-TR" dirty="0" smtClean="0"/>
              <a:t>Örgüt çalışanlarının performanslarının iyileşmesine katkıda bulunmak, </a:t>
            </a:r>
          </a:p>
          <a:p>
            <a:pPr algn="just"/>
            <a:endParaRPr lang="tr-TR" dirty="0" smtClean="0"/>
          </a:p>
          <a:p>
            <a:pPr algn="just"/>
            <a:r>
              <a:rPr lang="tr-TR" dirty="0" smtClean="0"/>
              <a:t>Çalışanların eğitim ve geliştirme ihtiyaçlarını belirlemek, </a:t>
            </a:r>
          </a:p>
          <a:p>
            <a:pPr algn="just"/>
            <a:endParaRPr lang="tr-TR" dirty="0" smtClean="0"/>
          </a:p>
          <a:p>
            <a:pPr algn="just"/>
            <a:r>
              <a:rPr lang="tr-TR" dirty="0" smtClean="0"/>
              <a:t>Çalışanlara hangi düzeyde ücret ödeneceği ve ücret ayarlamalarının yapılmasında yöneticilere yardımcı olmak,</a:t>
            </a:r>
          </a:p>
          <a:p>
            <a:pPr algn="just"/>
            <a:endParaRPr lang="tr-TR" dirty="0" smtClean="0"/>
          </a:p>
          <a:p>
            <a:pPr algn="just"/>
            <a:r>
              <a:rPr lang="tr-TR" dirty="0" smtClean="0"/>
              <a:t>Terfi, nakil, işten çıkarma ve benzeri konularda yöneticilere yardımcı olma,</a:t>
            </a:r>
          </a:p>
          <a:p>
            <a:pPr algn="just"/>
            <a:endParaRPr lang="tr-TR" dirty="0"/>
          </a:p>
        </p:txBody>
      </p:sp>
    </p:spTree>
    <p:extLst>
      <p:ext uri="{BB962C8B-B14F-4D97-AF65-F5344CB8AC3E}">
        <p14:creationId xmlns:p14="http://schemas.microsoft.com/office/powerpoint/2010/main" val="16655979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Kariyer planlama ve geliştirme çalışmalarına rehberlik yapmak,</a:t>
            </a:r>
          </a:p>
          <a:p>
            <a:pPr algn="just"/>
            <a:endParaRPr lang="tr-TR" dirty="0" smtClean="0"/>
          </a:p>
          <a:p>
            <a:pPr algn="just"/>
            <a:r>
              <a:rPr lang="tr-TR" dirty="0" smtClean="0"/>
              <a:t>Çalışanların eksiklik ve yetersizliklerini gidermek,</a:t>
            </a:r>
          </a:p>
          <a:p>
            <a:pPr algn="just"/>
            <a:endParaRPr lang="tr-TR" dirty="0" smtClean="0"/>
          </a:p>
          <a:p>
            <a:pPr algn="just"/>
            <a:r>
              <a:rPr lang="tr-TR" dirty="0" smtClean="0"/>
              <a:t>Terfi, nakil, ödüllendirme/cezalandırma ve işten çıkarmalarda yasal temel oluşturmak,</a:t>
            </a:r>
          </a:p>
          <a:p>
            <a:pPr algn="just"/>
            <a:endParaRPr lang="tr-TR" dirty="0"/>
          </a:p>
        </p:txBody>
      </p:sp>
    </p:spTree>
    <p:extLst>
      <p:ext uri="{BB962C8B-B14F-4D97-AF65-F5344CB8AC3E}">
        <p14:creationId xmlns:p14="http://schemas.microsoft.com/office/powerpoint/2010/main" val="21981172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40000" lnSpcReduction="20000"/>
          </a:bodyPr>
          <a:lstStyle/>
          <a:p>
            <a:pPr indent="273050">
              <a:lnSpc>
                <a:spcPct val="131000"/>
              </a:lnSpc>
              <a:spcAft>
                <a:spcPts val="1800"/>
              </a:spcAft>
              <a:buClr>
                <a:srgbClr val="66FFFF"/>
              </a:buClr>
              <a:buSzPct val="125000"/>
              <a:buFont typeface="Wingdings" pitchFamily="2" charset="2"/>
              <a:buNone/>
            </a:pPr>
            <a:r>
              <a:rPr lang="tr-TR" altLang="tr-TR" sz="5100" dirty="0" smtClean="0"/>
              <a:t>İnsanlar yapıcı ve özverili çalışmalarının sonucunda </a:t>
            </a:r>
            <a:r>
              <a:rPr lang="tr-TR" altLang="tr-TR" sz="5100" b="1" dirty="0" smtClean="0"/>
              <a:t>geribildirim almaktan hoşlanır ve performans değerlemesine bağlı olarak organizasyon içindeki kariyerlerinin ne yönde ilerlediğini görme </a:t>
            </a:r>
            <a:r>
              <a:rPr lang="tr-TR" altLang="tr-TR" sz="5100" dirty="0" smtClean="0"/>
              <a:t>fırsatı bulurlar. </a:t>
            </a:r>
          </a:p>
          <a:p>
            <a:pPr indent="273050">
              <a:lnSpc>
                <a:spcPct val="131000"/>
              </a:lnSpc>
              <a:spcAft>
                <a:spcPts val="1800"/>
              </a:spcAft>
              <a:buClr>
                <a:srgbClr val="66FFFF"/>
              </a:buClr>
              <a:buSzPct val="125000"/>
              <a:buFont typeface="Wingdings" pitchFamily="2" charset="2"/>
              <a:buNone/>
            </a:pPr>
            <a:r>
              <a:rPr lang="tr-TR" altLang="tr-TR" sz="5100" dirty="0" smtClean="0"/>
              <a:t>Değerlendirme sonucu </a:t>
            </a:r>
            <a:r>
              <a:rPr lang="tr-TR" altLang="tr-TR" sz="5100" b="1" dirty="0" smtClean="0"/>
              <a:t>iş gören eksiklerini bilme bunları giderme ve yeteneklerini geliştirme olanağı </a:t>
            </a:r>
            <a:r>
              <a:rPr lang="tr-TR" altLang="tr-TR" sz="5100" dirty="0" smtClean="0"/>
              <a:t>kazanacaktır. </a:t>
            </a:r>
          </a:p>
          <a:p>
            <a:pPr indent="273050">
              <a:lnSpc>
                <a:spcPct val="131000"/>
              </a:lnSpc>
              <a:spcAft>
                <a:spcPts val="1800"/>
              </a:spcAft>
              <a:buClr>
                <a:srgbClr val="66FFFF"/>
              </a:buClr>
              <a:buSzPct val="125000"/>
              <a:buFont typeface="Wingdings" pitchFamily="2" charset="2"/>
              <a:buNone/>
            </a:pPr>
            <a:r>
              <a:rPr lang="tr-TR" altLang="tr-TR" sz="5100" dirty="0" smtClean="0"/>
              <a:t>Objektif ölçütlere göre uygulanan iş gören değerlemesi </a:t>
            </a:r>
            <a:r>
              <a:rPr lang="tr-TR" altLang="tr-TR" sz="5100" b="1" dirty="0" smtClean="0"/>
              <a:t>iş görende yüksek moral ve işletmeye güven duygu</a:t>
            </a:r>
            <a:r>
              <a:rPr lang="tr-TR" altLang="tr-TR" sz="5100" dirty="0" smtClean="0"/>
              <a:t>su yaratacaktır. </a:t>
            </a:r>
          </a:p>
          <a:p>
            <a:endParaRPr lang="tr-TR" dirty="0"/>
          </a:p>
        </p:txBody>
      </p:sp>
    </p:spTree>
    <p:extLst>
      <p:ext uri="{BB962C8B-B14F-4D97-AF65-F5344CB8AC3E}">
        <p14:creationId xmlns:p14="http://schemas.microsoft.com/office/powerpoint/2010/main" val="36481154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400" dirty="0" smtClean="0">
                <a:solidFill>
                  <a:schemeClr val="tx1"/>
                </a:solidFill>
                <a:latin typeface="Arial" charset="0"/>
              </a:rPr>
              <a:t>Performans Değerlendirmesinin Kullanım Alanları</a:t>
            </a:r>
            <a:endParaRPr lang="tr-TR" dirty="0">
              <a:solidFill>
                <a:schemeClr val="tx1"/>
              </a:solidFill>
            </a:endParaRPr>
          </a:p>
        </p:txBody>
      </p:sp>
      <p:sp>
        <p:nvSpPr>
          <p:cNvPr id="3" name="2 İçerik Yer Tutucusu"/>
          <p:cNvSpPr>
            <a:spLocks noGrp="1"/>
          </p:cNvSpPr>
          <p:nvPr>
            <p:ph idx="1"/>
          </p:nvPr>
        </p:nvSpPr>
        <p:spPr/>
        <p:txBody>
          <a:bodyPr>
            <a:normAutofit fontScale="92500" lnSpcReduction="10000"/>
          </a:bodyPr>
          <a:lstStyle/>
          <a:p>
            <a:pPr marL="628650" lvl="1" indent="-533400">
              <a:lnSpc>
                <a:spcPct val="150000"/>
              </a:lnSpc>
              <a:spcAft>
                <a:spcPts val="900"/>
              </a:spcAft>
              <a:buClr>
                <a:srgbClr val="66FFFF"/>
              </a:buClr>
              <a:buSzPct val="150000"/>
              <a:buFont typeface="Wingdings" pitchFamily="2" charset="2"/>
              <a:buChar char="ü"/>
            </a:pPr>
            <a:r>
              <a:rPr lang="tr-TR" altLang="tr-TR" sz="2200" dirty="0" smtClean="0"/>
              <a:t>İnsan Kaynakları Planlaması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Tedarik ve Seçim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Eğitim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Kariyer Planlaması ve Geliştirme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Ücret Yönetimi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Rotasyon, İş Genişletme, İş Zenginleştirme gibi Uygulamalar </a:t>
            </a:r>
          </a:p>
          <a:p>
            <a:pPr marL="628650" lvl="1" indent="-533400">
              <a:lnSpc>
                <a:spcPct val="150000"/>
              </a:lnSpc>
              <a:spcAft>
                <a:spcPts val="900"/>
              </a:spcAft>
              <a:buClr>
                <a:srgbClr val="66FFFF"/>
              </a:buClr>
              <a:buSzPct val="150000"/>
              <a:buFont typeface="Wingdings" pitchFamily="2" charset="2"/>
              <a:buChar char="ü"/>
            </a:pPr>
            <a:r>
              <a:rPr lang="tr-TR" altLang="tr-TR" sz="2200" dirty="0" smtClean="0"/>
              <a:t>Sözleşme Yenileme veya İşten Çıkarma </a:t>
            </a:r>
          </a:p>
          <a:p>
            <a:endParaRPr lang="tr-TR" dirty="0"/>
          </a:p>
        </p:txBody>
      </p:sp>
    </p:spTree>
    <p:extLst>
      <p:ext uri="{BB962C8B-B14F-4D97-AF65-F5344CB8AC3E}">
        <p14:creationId xmlns:p14="http://schemas.microsoft.com/office/powerpoint/2010/main" val="1651118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dirty="0" smtClean="0"/>
              <a:t>	</a:t>
            </a:r>
            <a:r>
              <a:rPr lang="tr-TR" altLang="tr-TR" b="1" u="sng" dirty="0" smtClean="0"/>
              <a:t>İnsan Kaynakları Planlaması:</a:t>
            </a:r>
            <a:r>
              <a:rPr lang="tr-TR" altLang="tr-TR" b="1" dirty="0" smtClean="0"/>
              <a:t> </a:t>
            </a:r>
            <a:r>
              <a:rPr lang="tr-TR" altLang="tr-TR" dirty="0" smtClean="0"/>
              <a:t>Bir işletmenin </a:t>
            </a:r>
            <a:r>
              <a:rPr lang="tr-TR" altLang="tr-TR" dirty="0" err="1" smtClean="0"/>
              <a:t>İKP’si</a:t>
            </a:r>
            <a:r>
              <a:rPr lang="tr-TR" altLang="tr-TR" dirty="0" smtClean="0"/>
              <a:t> yapılırken, tüm örgüt üyelerinin, özellikle </a:t>
            </a:r>
            <a:r>
              <a:rPr lang="tr-TR" altLang="tr-TR" b="1" dirty="0" smtClean="0"/>
              <a:t>anahtar durumda olan yöneticilerin terfi edebilirliğini ve potansiyelini ortaya koyan </a:t>
            </a:r>
            <a:r>
              <a:rPr lang="tr-TR" altLang="tr-TR" dirty="0" smtClean="0"/>
              <a:t>verilerin mevcut olması gerekir. </a:t>
            </a:r>
          </a:p>
          <a:p>
            <a:pPr algn="just"/>
            <a:endParaRPr lang="tr-TR" altLang="tr-TR" dirty="0" smtClean="0"/>
          </a:p>
          <a:p>
            <a:pPr algn="just"/>
            <a:r>
              <a:rPr lang="tr-TR" altLang="tr-TR" dirty="0" smtClean="0"/>
              <a:t>Çok iyi bir şekilde tasarlanmış değerlendirme sistemi, bu çabalara katkıda bulunmak için </a:t>
            </a:r>
            <a:r>
              <a:rPr lang="tr-TR" altLang="tr-TR" b="1" dirty="0" smtClean="0"/>
              <a:t>örgütün insan kaynağının güçlü ve zayıf yönlerinin bir profilini ortaya koyar</a:t>
            </a:r>
            <a:endParaRPr lang="tr-TR" b="1" dirty="0"/>
          </a:p>
        </p:txBody>
      </p:sp>
    </p:spTree>
    <p:extLst>
      <p:ext uri="{BB962C8B-B14F-4D97-AF65-F5344CB8AC3E}">
        <p14:creationId xmlns:p14="http://schemas.microsoft.com/office/powerpoint/2010/main" val="32980310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Tedarik ve Seçim:</a:t>
            </a:r>
            <a:r>
              <a:rPr lang="tr-TR" altLang="tr-TR" b="1" dirty="0" smtClean="0"/>
              <a:t> </a:t>
            </a:r>
            <a:r>
              <a:rPr lang="tr-TR" altLang="tr-TR" dirty="0" smtClean="0"/>
              <a:t>Performans değerlendirme puanları, </a:t>
            </a:r>
            <a:r>
              <a:rPr lang="tr-TR" altLang="tr-TR" b="1" dirty="0" smtClean="0"/>
              <a:t>iş gören adaylarının performansını tahmin etmede </a:t>
            </a:r>
            <a:r>
              <a:rPr lang="tr-TR" altLang="tr-TR" dirty="0" smtClean="0"/>
              <a:t>yardımcı olabilir. </a:t>
            </a:r>
          </a:p>
          <a:p>
            <a:pPr indent="273050">
              <a:lnSpc>
                <a:spcPct val="141000"/>
              </a:lnSpc>
              <a:spcAft>
                <a:spcPts val="1800"/>
              </a:spcAft>
              <a:buClr>
                <a:srgbClr val="66FFFF"/>
              </a:buClr>
              <a:buSzPct val="125000"/>
              <a:buFont typeface="Wingdings" pitchFamily="2" charset="2"/>
              <a:buNone/>
            </a:pPr>
            <a:r>
              <a:rPr lang="tr-TR" altLang="tr-TR" dirty="0" smtClean="0"/>
              <a:t>	Bu veriler, davranışsal iş görüşmeleri vasıtasıyla elde edilen aday tepkilerini değerlendirmede de kriter olarak kullanılabilir. </a:t>
            </a:r>
          </a:p>
          <a:p>
            <a:pPr indent="273050">
              <a:lnSpc>
                <a:spcPct val="141000"/>
              </a:lnSpc>
              <a:spcAft>
                <a:spcPts val="1800"/>
              </a:spcAft>
              <a:buClr>
                <a:srgbClr val="66FFFF"/>
              </a:buClr>
              <a:buSzPct val="125000"/>
              <a:buFont typeface="Wingdings" pitchFamily="2" charset="2"/>
              <a:buNone/>
            </a:pPr>
            <a:r>
              <a:rPr lang="tr-TR" altLang="tr-TR" dirty="0" smtClean="0"/>
              <a:t>	Değerlendirme puanları, aynı zamanda, tedarik ve seçim işlevlerinin geçerliliğini belirlemede de kullanılabilmektedir. </a:t>
            </a:r>
          </a:p>
          <a:p>
            <a:endParaRPr lang="tr-TR" dirty="0"/>
          </a:p>
        </p:txBody>
      </p:sp>
    </p:spTree>
    <p:extLst>
      <p:ext uri="{BB962C8B-B14F-4D97-AF65-F5344CB8AC3E}">
        <p14:creationId xmlns:p14="http://schemas.microsoft.com/office/powerpoint/2010/main" val="33841341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pPr indent="273050">
              <a:lnSpc>
                <a:spcPct val="141000"/>
              </a:lnSpc>
              <a:spcAft>
                <a:spcPts val="1800"/>
              </a:spcAft>
              <a:buClr>
                <a:srgbClr val="66FFFF"/>
              </a:buClr>
              <a:buSzPct val="125000"/>
              <a:buFont typeface="Wingdings" pitchFamily="2" charset="2"/>
              <a:buNone/>
            </a:pPr>
            <a:r>
              <a:rPr lang="tr-TR" altLang="tr-TR" b="1" u="sng" dirty="0" smtClean="0"/>
              <a:t>Eğitim ve Geliştirme:</a:t>
            </a:r>
            <a:r>
              <a:rPr lang="tr-TR" altLang="tr-TR" b="1" dirty="0" smtClean="0"/>
              <a:t> </a:t>
            </a:r>
            <a:r>
              <a:rPr lang="tr-TR" altLang="tr-TR" dirty="0" smtClean="0"/>
              <a:t>Bir performans değerlendirme sisteminin</a:t>
            </a:r>
            <a:r>
              <a:rPr lang="tr-TR" altLang="tr-TR" b="1" dirty="0" smtClean="0"/>
              <a:t>, bir iş görenin eğitim ve geliştirme ihtiyacını ortaya koyması </a:t>
            </a:r>
            <a:r>
              <a:rPr lang="tr-TR" altLang="tr-TR" dirty="0" smtClean="0"/>
              <a:t>gerekir. </a:t>
            </a:r>
          </a:p>
          <a:p>
            <a:pPr indent="273050">
              <a:lnSpc>
                <a:spcPct val="141000"/>
              </a:lnSpc>
              <a:spcAft>
                <a:spcPts val="1800"/>
              </a:spcAft>
              <a:buClr>
                <a:srgbClr val="66FFFF"/>
              </a:buClr>
              <a:buSzPct val="125000"/>
              <a:buFont typeface="Wingdings" pitchFamily="2" charset="2"/>
              <a:buNone/>
            </a:pPr>
            <a:r>
              <a:rPr lang="tr-TR" altLang="tr-TR" dirty="0" smtClean="0"/>
              <a:t>Performans değerleme ile ulaşılan veriler, tüm kurumdaki </a:t>
            </a:r>
            <a:r>
              <a:rPr lang="tr-TR" altLang="tr-TR" b="1" dirty="0" smtClean="0"/>
              <a:t>çalışanların başarıları kadar eksik oldukları, yetersiz oldukları konular hakkında da bilgi verir. </a:t>
            </a:r>
          </a:p>
          <a:p>
            <a:pPr indent="273050">
              <a:lnSpc>
                <a:spcPct val="141000"/>
              </a:lnSpc>
              <a:spcAft>
                <a:spcPts val="1800"/>
              </a:spcAft>
              <a:buClr>
                <a:srgbClr val="66FFFF"/>
              </a:buClr>
              <a:buSzPct val="125000"/>
              <a:buFont typeface="Wingdings" pitchFamily="2" charset="2"/>
              <a:buNone/>
            </a:pPr>
            <a:r>
              <a:rPr lang="tr-TR" altLang="tr-TR" dirty="0" smtClean="0"/>
              <a:t>	Yetersiz olunan alanlar aynı zamanda birer eğitim ihtiyacı konusudur. </a:t>
            </a:r>
          </a:p>
          <a:p>
            <a:endParaRPr lang="tr-TR" dirty="0"/>
          </a:p>
        </p:txBody>
      </p:sp>
    </p:spTree>
    <p:extLst>
      <p:ext uri="{BB962C8B-B14F-4D97-AF65-F5344CB8AC3E}">
        <p14:creationId xmlns:p14="http://schemas.microsoft.com/office/powerpoint/2010/main" val="1102353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indent="273050" algn="just">
              <a:lnSpc>
                <a:spcPct val="141000"/>
              </a:lnSpc>
              <a:spcAft>
                <a:spcPct val="30000"/>
              </a:spcAft>
              <a:buClr>
                <a:srgbClr val="66FFFF"/>
              </a:buClr>
              <a:buSzPct val="125000"/>
              <a:buFont typeface="Wingdings" pitchFamily="2" charset="2"/>
              <a:buNone/>
              <a:defRPr/>
            </a:pPr>
            <a:r>
              <a:rPr lang="tr-TR" dirty="0" smtClean="0">
                <a:solidFill>
                  <a:srgbClr val="00FF00"/>
                </a:solidFill>
                <a:latin typeface="Arial" charset="0"/>
              </a:rPr>
              <a:t>	</a:t>
            </a:r>
            <a:r>
              <a:rPr lang="tr-TR" b="1" u="sng" dirty="0" smtClean="0">
                <a:latin typeface="Arial" charset="0"/>
              </a:rPr>
              <a:t>Kariyer Planlaması ve Geliştirme:</a:t>
            </a:r>
            <a:r>
              <a:rPr lang="tr-TR" b="1" dirty="0" smtClean="0">
                <a:latin typeface="Arial" charset="0"/>
              </a:rPr>
              <a:t> </a:t>
            </a:r>
            <a:r>
              <a:rPr lang="tr-TR" dirty="0" smtClean="0">
                <a:latin typeface="Arial" charset="0"/>
              </a:rPr>
              <a:t>Bu konuya bireysel ya da örgütsel açıdan bakılabilir. Her iki durumda da performans değerlendirme sonucunda elde edilen veriler, </a:t>
            </a:r>
            <a:r>
              <a:rPr lang="tr-TR" b="1" dirty="0" smtClean="0">
                <a:latin typeface="Arial" charset="0"/>
              </a:rPr>
              <a:t>bir </a:t>
            </a:r>
            <a:r>
              <a:rPr lang="tr-TR" b="1" dirty="0" err="1" smtClean="0">
                <a:latin typeface="Arial" charset="0"/>
              </a:rPr>
              <a:t>işgörenin</a:t>
            </a:r>
            <a:r>
              <a:rPr lang="tr-TR" b="1" dirty="0" smtClean="0">
                <a:latin typeface="Arial" charset="0"/>
              </a:rPr>
              <a:t> güçlü ve zayıf yönlerini ve kişinin gelişme potansiyelini belirlemede esas oluşturur.</a:t>
            </a:r>
          </a:p>
          <a:p>
            <a:pPr indent="273050" algn="just">
              <a:lnSpc>
                <a:spcPct val="141000"/>
              </a:lnSpc>
              <a:spcAft>
                <a:spcPct val="30000"/>
              </a:spcAft>
              <a:buClr>
                <a:srgbClr val="66FFFF"/>
              </a:buClr>
              <a:buSzPct val="125000"/>
              <a:buFont typeface="Wingdings" pitchFamily="2" charset="2"/>
              <a:buNone/>
              <a:defRPr/>
            </a:pPr>
            <a:r>
              <a:rPr lang="tr-TR" dirty="0" smtClean="0">
                <a:latin typeface="Arial" charset="0"/>
              </a:rPr>
              <a:t>	</a:t>
            </a:r>
            <a:r>
              <a:rPr lang="tr-TR" b="1" dirty="0" smtClean="0">
                <a:latin typeface="Arial" charset="0"/>
              </a:rPr>
              <a:t>Yöneticiler, bu tür bilgileri astlara yol göstermede ve onlara kendi kariyer planlarını geliştirip uygulamada yardımcı olmak amacıyla kullanabilir. </a:t>
            </a:r>
          </a:p>
          <a:p>
            <a:endParaRPr lang="tr-TR" dirty="0"/>
          </a:p>
        </p:txBody>
      </p:sp>
    </p:spTree>
    <p:extLst>
      <p:ext uri="{BB962C8B-B14F-4D97-AF65-F5344CB8AC3E}">
        <p14:creationId xmlns:p14="http://schemas.microsoft.com/office/powerpoint/2010/main" val="33367091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indent="273050">
              <a:lnSpc>
                <a:spcPct val="141000"/>
              </a:lnSpc>
              <a:spcAft>
                <a:spcPts val="1800"/>
              </a:spcAft>
              <a:buClr>
                <a:srgbClr val="66FFFF"/>
              </a:buClr>
              <a:buSzPct val="125000"/>
              <a:buFont typeface="Wingdings" pitchFamily="2" charset="2"/>
              <a:buNone/>
            </a:pPr>
            <a:r>
              <a:rPr lang="tr-TR" altLang="tr-TR" b="1" u="sng" dirty="0" smtClean="0"/>
              <a:t>Ücret Yönetimi:</a:t>
            </a:r>
            <a:r>
              <a:rPr lang="tr-TR" altLang="tr-TR" b="1" dirty="0" smtClean="0"/>
              <a:t> </a:t>
            </a:r>
            <a:r>
              <a:rPr lang="tr-TR" altLang="tr-TR" dirty="0" smtClean="0"/>
              <a:t>Performans değerlendirme sonuçlarının yaygın olarak kullanıldığı başlıca alan ücret yönetimidir.</a:t>
            </a:r>
          </a:p>
          <a:p>
            <a:pPr indent="273050">
              <a:lnSpc>
                <a:spcPct val="141000"/>
              </a:lnSpc>
              <a:spcAft>
                <a:spcPts val="1800"/>
              </a:spcAft>
              <a:buClr>
                <a:srgbClr val="66FFFF"/>
              </a:buClr>
              <a:buSzPct val="125000"/>
              <a:buFont typeface="Wingdings" pitchFamily="2" charset="2"/>
              <a:buNone/>
            </a:pPr>
            <a:r>
              <a:rPr lang="tr-TR" altLang="tr-TR" dirty="0" smtClean="0"/>
              <a:t>	</a:t>
            </a:r>
            <a:r>
              <a:rPr lang="tr-TR" altLang="tr-TR" b="1" dirty="0" smtClean="0"/>
              <a:t>Elde edilen veriler ücret artışları ile diğer parasal ödüllerin dağıtımında belirleyici rol oynayacaktır. </a:t>
            </a:r>
          </a:p>
          <a:p>
            <a:pPr indent="273050">
              <a:lnSpc>
                <a:spcPct val="141000"/>
              </a:lnSpc>
              <a:spcAft>
                <a:spcPts val="1800"/>
              </a:spcAft>
              <a:buClr>
                <a:srgbClr val="66FFFF"/>
              </a:buClr>
              <a:buSzPct val="125000"/>
              <a:buFont typeface="Wingdings" pitchFamily="2" charset="2"/>
              <a:buNone/>
            </a:pPr>
            <a:r>
              <a:rPr lang="tr-TR" altLang="tr-TR" dirty="0" smtClean="0"/>
              <a:t>	Öncelikli amaç yüksek performans ve yüksek başarıyı ödüllendirmek, başarısızlığa değil başarıya odaklanmak olmalıdır. </a:t>
            </a:r>
          </a:p>
          <a:p>
            <a:endParaRPr lang="tr-TR" dirty="0"/>
          </a:p>
        </p:txBody>
      </p:sp>
    </p:spTree>
    <p:extLst>
      <p:ext uri="{BB962C8B-B14F-4D97-AF65-F5344CB8AC3E}">
        <p14:creationId xmlns:p14="http://schemas.microsoft.com/office/powerpoint/2010/main" val="2104923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pPr indent="273050">
              <a:lnSpc>
                <a:spcPct val="141000"/>
              </a:lnSpc>
              <a:spcAft>
                <a:spcPct val="30000"/>
              </a:spcAft>
              <a:buClr>
                <a:srgbClr val="66FFFF"/>
              </a:buClr>
              <a:buSzPct val="125000"/>
              <a:buFont typeface="Wingdings" pitchFamily="2" charset="2"/>
              <a:buNone/>
            </a:pPr>
            <a:r>
              <a:rPr lang="tr-TR" altLang="tr-TR" b="1" u="sng" dirty="0" smtClean="0"/>
              <a:t>Rotasyon, İş Genişletme, İş Zenginleştirme Uygulamaları: </a:t>
            </a:r>
            <a:r>
              <a:rPr lang="tr-TR" altLang="tr-TR" dirty="0" smtClean="0"/>
              <a:t>Performans değerlendirme ile ulaşılan sonuçların bireysel düzeydeki değerlendirmeleri ile </a:t>
            </a:r>
            <a:r>
              <a:rPr lang="tr-TR" altLang="tr-TR" b="1" dirty="0" smtClean="0"/>
              <a:t>belirli yerde mutsuz olan ancak başka bir görevde başarılı olacağına inanılan personelin rotasyonu için </a:t>
            </a:r>
            <a:r>
              <a:rPr lang="tr-TR" altLang="tr-TR" dirty="0" smtClean="0"/>
              <a:t>de kullanılması mümkündür. </a:t>
            </a:r>
          </a:p>
          <a:p>
            <a:pPr indent="273050">
              <a:lnSpc>
                <a:spcPct val="141000"/>
              </a:lnSpc>
              <a:spcAft>
                <a:spcPct val="30000"/>
              </a:spcAft>
              <a:buClr>
                <a:srgbClr val="66FFFF"/>
              </a:buClr>
              <a:buSzPct val="125000"/>
              <a:buFont typeface="Wingdings" pitchFamily="2" charset="2"/>
              <a:buNone/>
            </a:pPr>
            <a:r>
              <a:rPr lang="tr-TR" altLang="tr-TR" dirty="0" smtClean="0"/>
              <a:t>İşini yetersiz gören yetenekli çalışanların </a:t>
            </a:r>
            <a:r>
              <a:rPr lang="tr-TR" altLang="tr-TR" b="1" dirty="0" smtClean="0"/>
              <a:t>işleri zenginleştirilebilir veya işleri genişletilebilir, </a:t>
            </a:r>
            <a:r>
              <a:rPr lang="tr-TR" altLang="tr-TR" dirty="0" smtClean="0"/>
              <a:t>yeni görev ve sorumluluklar verilebilir. </a:t>
            </a:r>
          </a:p>
          <a:p>
            <a:pPr indent="273050">
              <a:lnSpc>
                <a:spcPct val="141000"/>
              </a:lnSpc>
              <a:spcAft>
                <a:spcPct val="30000"/>
              </a:spcAft>
              <a:buClr>
                <a:srgbClr val="66FFFF"/>
              </a:buClr>
              <a:buSzPct val="125000"/>
              <a:buFont typeface="Wingdings" pitchFamily="2" charset="2"/>
              <a:buNone/>
            </a:pPr>
            <a:r>
              <a:rPr lang="tr-TR" altLang="tr-TR" dirty="0" smtClean="0"/>
              <a:t>Özellikle performans değerleme sonucunda kişiler ile yapılan görüşmelerden edinilen bilgiler bu uygulamalara temel oluşturabilirler.</a:t>
            </a:r>
          </a:p>
          <a:p>
            <a:endParaRPr lang="tr-TR" dirty="0"/>
          </a:p>
        </p:txBody>
      </p:sp>
    </p:spTree>
    <p:extLst>
      <p:ext uri="{BB962C8B-B14F-4D97-AF65-F5344CB8AC3E}">
        <p14:creationId xmlns:p14="http://schemas.microsoft.com/office/powerpoint/2010/main" val="185219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indent="273050">
              <a:lnSpc>
                <a:spcPct val="151000"/>
              </a:lnSpc>
              <a:spcAft>
                <a:spcPts val="1800"/>
              </a:spcAft>
              <a:buClr>
                <a:srgbClr val="66FFFF"/>
              </a:buClr>
              <a:buSzPct val="125000"/>
              <a:buFont typeface="Wingdings" pitchFamily="2" charset="2"/>
              <a:buNone/>
            </a:pPr>
            <a:r>
              <a:rPr lang="tr-TR" altLang="tr-TR" b="1" u="sng" dirty="0" smtClean="0"/>
              <a:t>Sözleşme Yenileme veya İşten Çıkarma:</a:t>
            </a:r>
            <a:r>
              <a:rPr lang="tr-TR" altLang="tr-TR" b="1" dirty="0" smtClean="0"/>
              <a:t> </a:t>
            </a:r>
            <a:r>
              <a:rPr lang="tr-TR" altLang="tr-TR" dirty="0" smtClean="0"/>
              <a:t>Performans değerlendirme sonuçlarının kullanıldığı önemli bir alan da sözleşmelerin yenilenmesi veya işten çıkarma kararlarıdır.</a:t>
            </a:r>
          </a:p>
          <a:p>
            <a:pPr indent="273050">
              <a:lnSpc>
                <a:spcPct val="151000"/>
              </a:lnSpc>
              <a:spcAft>
                <a:spcPts val="1800"/>
              </a:spcAft>
              <a:buClr>
                <a:srgbClr val="66FFFF"/>
              </a:buClr>
              <a:buSzPct val="125000"/>
              <a:buFont typeface="Wingdings" pitchFamily="2" charset="2"/>
              <a:buNone/>
            </a:pPr>
            <a:r>
              <a:rPr lang="tr-TR" altLang="tr-TR" dirty="0" smtClean="0"/>
              <a:t>Bu kararlarda tek etken olmasa da performansı yüksek olan kişiler ile işe devam edilmesi, sürekli olarak düşük performans gösteren kişiler ile çalışılmaması da doğal bir sonuç olarak değerlendirilmelidir. </a:t>
            </a:r>
          </a:p>
          <a:p>
            <a:endParaRPr lang="tr-TR" dirty="0"/>
          </a:p>
        </p:txBody>
      </p:sp>
    </p:spTree>
    <p:extLst>
      <p:ext uri="{BB962C8B-B14F-4D97-AF65-F5344CB8AC3E}">
        <p14:creationId xmlns:p14="http://schemas.microsoft.com/office/powerpoint/2010/main" val="1716044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Performans Değerleme Süreci</a:t>
            </a:r>
            <a:endParaRPr lang="tr-TR" dirty="0"/>
          </a:p>
        </p:txBody>
      </p:sp>
      <p:sp>
        <p:nvSpPr>
          <p:cNvPr id="3" name="2 İçerik Yer Tutucusu"/>
          <p:cNvSpPr>
            <a:spLocks noGrp="1"/>
          </p:cNvSpPr>
          <p:nvPr>
            <p:ph idx="1"/>
          </p:nvPr>
        </p:nvSpPr>
        <p:spPr/>
        <p:txBody>
          <a:bodyPr/>
          <a:lstStyle/>
          <a:p>
            <a:r>
              <a:rPr lang="tr-TR" dirty="0" smtClean="0"/>
              <a:t>Performans değerlemenin süreç olarak üç temel davranış safhasını gerekli kılar;</a:t>
            </a:r>
          </a:p>
          <a:p>
            <a:r>
              <a:rPr lang="tr-TR" dirty="0" smtClean="0"/>
              <a:t>1. Performans kriterlerinin belirlenmesi</a:t>
            </a:r>
          </a:p>
          <a:p>
            <a:r>
              <a:rPr lang="tr-TR" dirty="0" smtClean="0"/>
              <a:t>2. Performans değerleme sisteminin seçilmesi</a:t>
            </a:r>
          </a:p>
          <a:p>
            <a:r>
              <a:rPr lang="tr-TR" dirty="0" smtClean="0"/>
              <a:t>3. Elde edilen bilgilerin kullanılması</a:t>
            </a:r>
            <a:endParaRPr lang="tr-TR" dirty="0"/>
          </a:p>
        </p:txBody>
      </p:sp>
    </p:spTree>
    <p:extLst>
      <p:ext uri="{BB962C8B-B14F-4D97-AF65-F5344CB8AC3E}">
        <p14:creationId xmlns:p14="http://schemas.microsoft.com/office/powerpoint/2010/main" val="14020372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marL="179388" lvl="1" indent="449263">
              <a:lnSpc>
                <a:spcPct val="150000"/>
              </a:lnSpc>
              <a:spcAft>
                <a:spcPts val="1800"/>
              </a:spcAft>
            </a:pPr>
            <a:r>
              <a:rPr lang="tr-TR" altLang="tr-TR" sz="2400" b="1" u="sng" dirty="0" smtClean="0"/>
              <a:t>Kriterlerin Belirlenmesi:</a:t>
            </a:r>
            <a:r>
              <a:rPr lang="tr-TR" altLang="tr-TR" sz="2400" b="1" dirty="0" smtClean="0"/>
              <a:t> </a:t>
            </a:r>
            <a:r>
              <a:rPr lang="tr-TR" altLang="tr-TR" sz="2400" dirty="0" smtClean="0"/>
              <a:t>Sürecin ilk ve en önemli aşaması performans kriterlerinin belirlenmesidir.</a:t>
            </a:r>
          </a:p>
          <a:p>
            <a:pPr marL="179388" lvl="1" indent="449263">
              <a:lnSpc>
                <a:spcPct val="150000"/>
              </a:lnSpc>
              <a:spcAft>
                <a:spcPts val="1800"/>
              </a:spcAft>
            </a:pPr>
            <a:r>
              <a:rPr lang="tr-TR" altLang="tr-TR" sz="2400" dirty="0" smtClean="0"/>
              <a:t>Kriterlerin doğru seçimi, performans değerlendirme sistemi ile elde edeceğimiz </a:t>
            </a:r>
            <a:r>
              <a:rPr lang="tr-TR" altLang="tr-TR" sz="2400" b="1" dirty="0" smtClean="0"/>
              <a:t>verilerin güvenirliliği ve geçerliliğinde</a:t>
            </a:r>
            <a:r>
              <a:rPr lang="tr-TR" altLang="tr-TR" sz="2400" dirty="0" smtClean="0"/>
              <a:t> de etkili olacaktır. </a:t>
            </a:r>
          </a:p>
        </p:txBody>
      </p:sp>
    </p:spTree>
    <p:extLst>
      <p:ext uri="{BB962C8B-B14F-4D97-AF65-F5344CB8AC3E}">
        <p14:creationId xmlns:p14="http://schemas.microsoft.com/office/powerpoint/2010/main" val="6410751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marL="0" lvl="1">
              <a:lnSpc>
                <a:spcPct val="101000"/>
              </a:lnSpc>
              <a:spcAft>
                <a:spcPct val="30000"/>
              </a:spcAft>
              <a:tabLst>
                <a:tab pos="273050" algn="l"/>
              </a:tabLst>
            </a:pPr>
            <a:r>
              <a:rPr lang="tr-TR" altLang="tr-TR" sz="2400" dirty="0" smtClean="0"/>
              <a:t>Genel çizgileriyle değerlendirmeye temel olan kriterler dört grupta toplanabilir.</a:t>
            </a:r>
          </a:p>
          <a:p>
            <a:pPr marL="0" lvl="1">
              <a:lnSpc>
                <a:spcPct val="101000"/>
              </a:lnSpc>
              <a:spcAft>
                <a:spcPct val="30000"/>
              </a:spcAft>
              <a:buClr>
                <a:srgbClr val="66FFFF"/>
              </a:buClr>
              <a:buSzPct val="130000"/>
              <a:buFontTx/>
              <a:buChar char="•"/>
              <a:tabLst>
                <a:tab pos="273050" algn="l"/>
              </a:tabLst>
            </a:pPr>
            <a:r>
              <a:rPr lang="tr-TR" altLang="tr-TR" sz="2400" b="1" dirty="0" smtClean="0"/>
              <a:t>  Çalışanların temel nitelik ve niceliği,</a:t>
            </a:r>
          </a:p>
          <a:p>
            <a:pPr marL="0" lvl="1">
              <a:lnSpc>
                <a:spcPct val="101000"/>
              </a:lnSpc>
              <a:spcAft>
                <a:spcPct val="30000"/>
              </a:spcAft>
              <a:buClr>
                <a:srgbClr val="66FFFF"/>
              </a:buClr>
              <a:buSzPct val="130000"/>
              <a:buFontTx/>
              <a:buChar char="•"/>
              <a:tabLst>
                <a:tab pos="273050" algn="l"/>
              </a:tabLst>
            </a:pPr>
            <a:r>
              <a:rPr lang="tr-TR" altLang="tr-TR" sz="2400" b="1" dirty="0" smtClean="0"/>
              <a:t>  İş bilgisi ve yeteneği,</a:t>
            </a:r>
          </a:p>
          <a:p>
            <a:pPr marL="0" lvl="1">
              <a:lnSpc>
                <a:spcPct val="101000"/>
              </a:lnSpc>
              <a:spcAft>
                <a:spcPct val="30000"/>
              </a:spcAft>
              <a:buClr>
                <a:srgbClr val="66FFFF"/>
              </a:buClr>
              <a:buSzPct val="130000"/>
              <a:buFontTx/>
              <a:buChar char="•"/>
              <a:tabLst>
                <a:tab pos="273050" algn="l"/>
              </a:tabLst>
            </a:pPr>
            <a:r>
              <a:rPr lang="tr-TR" altLang="tr-TR" sz="2400" b="1" dirty="0" smtClean="0"/>
              <a:t>  Bireysel özellikler,</a:t>
            </a:r>
          </a:p>
          <a:p>
            <a:pPr marL="0" lvl="1">
              <a:lnSpc>
                <a:spcPct val="101000"/>
              </a:lnSpc>
              <a:spcAft>
                <a:spcPct val="30000"/>
              </a:spcAft>
              <a:buClr>
                <a:srgbClr val="66FFFF"/>
              </a:buClr>
              <a:buSzPct val="130000"/>
              <a:buFontTx/>
              <a:buChar char="•"/>
              <a:tabLst>
                <a:tab pos="273050" algn="l"/>
              </a:tabLst>
            </a:pPr>
            <a:r>
              <a:rPr lang="tr-TR" altLang="tr-TR" sz="2400" b="1" dirty="0" smtClean="0"/>
              <a:t>  Bireyin ilişki ve davranışları.</a:t>
            </a:r>
          </a:p>
          <a:p>
            <a:pPr marL="0" lvl="1">
              <a:lnSpc>
                <a:spcPct val="101000"/>
              </a:lnSpc>
              <a:spcAft>
                <a:spcPct val="30000"/>
              </a:spcAft>
              <a:tabLst>
                <a:tab pos="273050" algn="l"/>
              </a:tabLst>
            </a:pPr>
            <a:r>
              <a:rPr lang="tr-TR" altLang="tr-TR" sz="2400" dirty="0" smtClean="0"/>
              <a:t>	Bu temel kriterler kendi içinde alt kriterlere ayrılır ve işin yapılmasına göre değişik sayıda olur. </a:t>
            </a:r>
          </a:p>
          <a:p>
            <a:endParaRPr lang="tr-TR" dirty="0"/>
          </a:p>
        </p:txBody>
      </p:sp>
    </p:spTree>
    <p:extLst>
      <p:ext uri="{BB962C8B-B14F-4D97-AF65-F5344CB8AC3E}">
        <p14:creationId xmlns:p14="http://schemas.microsoft.com/office/powerpoint/2010/main" val="7070482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u="sng" dirty="0" smtClean="0"/>
              <a:t>Değerleme Standartları</a:t>
            </a:r>
          </a:p>
          <a:p>
            <a:pPr algn="just">
              <a:buFont typeface="Wingdings" pitchFamily="2" charset="2"/>
              <a:buChar char="Ø"/>
            </a:pPr>
            <a:r>
              <a:rPr lang="tr-TR" dirty="0" smtClean="0"/>
              <a:t>Objektif ve ölçülebilir olmalı</a:t>
            </a:r>
          </a:p>
          <a:p>
            <a:pPr algn="just">
              <a:buFont typeface="Wingdings" pitchFamily="2" charset="2"/>
              <a:buChar char="Ø"/>
            </a:pPr>
            <a:r>
              <a:rPr lang="tr-TR" dirty="0" smtClean="0"/>
              <a:t>Yapılan işle ilgili olmalı, özel hayata ilişkin ayrıntılı değerlendirmelere yer verilmemelidir,</a:t>
            </a:r>
          </a:p>
          <a:p>
            <a:pPr algn="just">
              <a:buFont typeface="Wingdings" pitchFamily="2" charset="2"/>
              <a:buChar char="Ø"/>
            </a:pPr>
            <a:r>
              <a:rPr lang="tr-TR" dirty="0" smtClean="0"/>
              <a:t>Çalışma sonuçları ölçmeye imkan vermelidir</a:t>
            </a:r>
          </a:p>
          <a:p>
            <a:pPr>
              <a:buFont typeface="Wingdings" pitchFamily="2" charset="2"/>
              <a:buChar char="Ø"/>
            </a:pPr>
            <a:r>
              <a:rPr lang="tr-TR" dirty="0" smtClean="0"/>
              <a:t>Basit, kolay anlaşılır ve işlerle ilgili olmalıdır,</a:t>
            </a:r>
          </a:p>
          <a:p>
            <a:pPr>
              <a:buFont typeface="Wingdings" pitchFamily="2" charset="2"/>
              <a:buChar char="Ø"/>
            </a:pPr>
            <a:r>
              <a:rPr lang="tr-TR" dirty="0" smtClean="0"/>
              <a:t>Mevcut durumu tüm gerçekliği ile ortaya koyabilmelidir</a:t>
            </a:r>
          </a:p>
          <a:p>
            <a:endParaRPr lang="tr-TR" dirty="0"/>
          </a:p>
        </p:txBody>
      </p:sp>
    </p:spTree>
    <p:extLst>
      <p:ext uri="{BB962C8B-B14F-4D97-AF65-F5344CB8AC3E}">
        <p14:creationId xmlns:p14="http://schemas.microsoft.com/office/powerpoint/2010/main" val="2569548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marL="179388" lvl="1" indent="176213">
              <a:lnSpc>
                <a:spcPct val="161000"/>
              </a:lnSpc>
              <a:spcAft>
                <a:spcPct val="30000"/>
              </a:spcAft>
            </a:pPr>
            <a:r>
              <a:rPr lang="tr-TR" altLang="tr-TR" b="1" u="sng" dirty="0" smtClean="0"/>
              <a:t>Değerlendirme </a:t>
            </a:r>
            <a:r>
              <a:rPr lang="tr-TR" altLang="tr-TR" b="1" u="sng" dirty="0" err="1" smtClean="0"/>
              <a:t>Periyodlarının</a:t>
            </a:r>
            <a:r>
              <a:rPr lang="tr-TR" altLang="tr-TR" b="1" u="sng" dirty="0" smtClean="0"/>
              <a:t> Belirlenmesi: </a:t>
            </a:r>
          </a:p>
          <a:p>
            <a:pPr marL="179388" lvl="1" indent="176213">
              <a:lnSpc>
                <a:spcPct val="161000"/>
              </a:lnSpc>
              <a:spcAft>
                <a:spcPct val="30000"/>
              </a:spcAft>
            </a:pPr>
            <a:r>
              <a:rPr lang="tr-TR" altLang="tr-TR" sz="2300" dirty="0" smtClean="0"/>
              <a:t>	Birbirine çok yakın </a:t>
            </a:r>
            <a:r>
              <a:rPr lang="tr-TR" altLang="tr-TR" sz="2300" dirty="0" err="1" smtClean="0"/>
              <a:t>periyodlara</a:t>
            </a:r>
            <a:r>
              <a:rPr lang="tr-TR" altLang="tr-TR" sz="2300" dirty="0" smtClean="0"/>
              <a:t> sıkıştırılmış değerleme çalışması zaman alıcı olduğu kadar, kısa dönem içinde değer yargılarında da önemli değişiklikler getirmez. </a:t>
            </a:r>
          </a:p>
          <a:p>
            <a:pPr marL="179388" lvl="1" indent="176213">
              <a:lnSpc>
                <a:spcPct val="161000"/>
              </a:lnSpc>
              <a:spcAft>
                <a:spcPct val="30000"/>
              </a:spcAft>
            </a:pPr>
            <a:r>
              <a:rPr lang="tr-TR" altLang="tr-TR" sz="2300" dirty="0" smtClean="0"/>
              <a:t>	Sık sık yapılan değerlemeler iş gören üzerinde baskı etkisi yaratabilir. Bu nedenle en uygun görülen ve uygulamada kabul gören periyot </a:t>
            </a:r>
            <a:r>
              <a:rPr lang="tr-TR" altLang="tr-TR" sz="2300" b="1" dirty="0" smtClean="0"/>
              <a:t>altı aylık veya bir yıllık </a:t>
            </a:r>
            <a:r>
              <a:rPr lang="tr-TR" altLang="tr-TR" sz="2300" dirty="0" smtClean="0"/>
              <a:t>uygulamalardır.</a:t>
            </a:r>
            <a:endParaRPr lang="tr-TR" altLang="tr-TR" sz="2300" dirty="0"/>
          </a:p>
        </p:txBody>
      </p:sp>
    </p:spTree>
    <p:extLst>
      <p:ext uri="{BB962C8B-B14F-4D97-AF65-F5344CB8AC3E}">
        <p14:creationId xmlns:p14="http://schemas.microsoft.com/office/powerpoint/2010/main" val="31061138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marL="179388" lvl="1" indent="176213">
              <a:lnSpc>
                <a:spcPct val="121000"/>
              </a:lnSpc>
              <a:spcAft>
                <a:spcPct val="30000"/>
              </a:spcAft>
            </a:pPr>
            <a:r>
              <a:rPr lang="tr-TR" altLang="tr-TR" b="1" u="sng" dirty="0" smtClean="0"/>
              <a:t>Değerlendirmenin Kim/Kimler Tarafından Yapılacağının Belirlenmesi: </a:t>
            </a:r>
          </a:p>
          <a:p>
            <a:pPr marL="179388" lvl="1" indent="176213" algn="just">
              <a:lnSpc>
                <a:spcPct val="121000"/>
              </a:lnSpc>
              <a:spcAft>
                <a:spcPct val="30000"/>
              </a:spcAft>
            </a:pPr>
            <a:r>
              <a:rPr lang="tr-TR" altLang="tr-TR" sz="2300" dirty="0" smtClean="0"/>
              <a:t>	</a:t>
            </a:r>
            <a:r>
              <a:rPr lang="tr-TR" altLang="tr-TR" sz="2100" dirty="0" smtClean="0"/>
              <a:t>Değerlendirmenin kim ya da kimler tarafından yapılması konusunda çok değişik alternatifler sunulabilir:</a:t>
            </a:r>
          </a:p>
          <a:p>
            <a:pPr marL="179388" lvl="1" indent="176213">
              <a:lnSpc>
                <a:spcPct val="121000"/>
              </a:lnSpc>
              <a:buClr>
                <a:srgbClr val="66FFFF"/>
              </a:buClr>
              <a:buSzPct val="130000"/>
              <a:buFont typeface="Wingdings" pitchFamily="2" charset="2"/>
              <a:buChar char="ü"/>
            </a:pPr>
            <a:r>
              <a:rPr lang="tr-TR" altLang="tr-TR" sz="2100" dirty="0" smtClean="0"/>
              <a:t> Değerlendirmenin yöneticiler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Kişinin kendi kendini değerlendirmesi (</a:t>
            </a:r>
            <a:r>
              <a:rPr lang="tr-TR" altLang="tr-TR" sz="2100" dirty="0" err="1" smtClean="0"/>
              <a:t>özdeğerlendirme</a:t>
            </a:r>
            <a:r>
              <a:rPr lang="tr-TR" altLang="tr-TR" sz="2100" dirty="0" smtClean="0"/>
              <a:t>),</a:t>
            </a:r>
          </a:p>
          <a:p>
            <a:pPr marL="179388" lvl="1" indent="176213">
              <a:lnSpc>
                <a:spcPct val="121000"/>
              </a:lnSpc>
              <a:buClr>
                <a:srgbClr val="66FFFF"/>
              </a:buClr>
              <a:buSzPct val="130000"/>
              <a:buFont typeface="Wingdings" pitchFamily="2" charset="2"/>
              <a:buChar char="ü"/>
            </a:pPr>
            <a:r>
              <a:rPr lang="tr-TR" altLang="tr-TR" sz="2100" dirty="0" smtClean="0"/>
              <a:t> Değerlendirmenin iş arkadaşları (eşitler)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takım arkadaşları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astlar tarafından yapılması,</a:t>
            </a:r>
          </a:p>
          <a:p>
            <a:pPr marL="179388" lvl="1" indent="176213">
              <a:lnSpc>
                <a:spcPct val="121000"/>
              </a:lnSpc>
              <a:buClr>
                <a:srgbClr val="66FFFF"/>
              </a:buClr>
              <a:buSzPct val="130000"/>
              <a:buFont typeface="Wingdings" pitchFamily="2" charset="2"/>
              <a:buChar char="ü"/>
            </a:pPr>
            <a:r>
              <a:rPr lang="tr-TR" altLang="tr-TR" sz="2100" dirty="0" smtClean="0"/>
              <a:t> Değerlendirmenin müşteriler tarafından yapılması,</a:t>
            </a:r>
          </a:p>
          <a:p>
            <a:pPr marL="179388" lvl="1" indent="176213">
              <a:lnSpc>
                <a:spcPct val="121000"/>
              </a:lnSpc>
              <a:buClr>
                <a:srgbClr val="66FFFF"/>
              </a:buClr>
              <a:buSzPct val="130000"/>
              <a:buFont typeface="Wingdings" pitchFamily="2" charset="2"/>
              <a:buChar char="ü"/>
            </a:pPr>
            <a:r>
              <a:rPr lang="tr-TR" altLang="tr-TR" sz="2100" dirty="0" smtClean="0"/>
              <a:t> 360 Derece değerlendirme sistemi.</a:t>
            </a:r>
            <a:endParaRPr lang="tr-TR" altLang="tr-TR" sz="2300" dirty="0" smtClean="0"/>
          </a:p>
          <a:p>
            <a:endParaRPr lang="tr-TR" dirty="0"/>
          </a:p>
        </p:txBody>
      </p:sp>
    </p:spTree>
    <p:extLst>
      <p:ext uri="{BB962C8B-B14F-4D97-AF65-F5344CB8AC3E}">
        <p14:creationId xmlns:p14="http://schemas.microsoft.com/office/powerpoint/2010/main" val="27327346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1026" name="Object 2"/>
          <p:cNvGraphicFramePr>
            <a:graphicFrameLocks noGrp="1" noChangeAspect="1"/>
          </p:cNvGraphicFramePr>
          <p:nvPr>
            <p:ph idx="1"/>
          </p:nvPr>
        </p:nvGraphicFramePr>
        <p:xfrm>
          <a:off x="1714500" y="2414588"/>
          <a:ext cx="5715000" cy="3429000"/>
        </p:xfrm>
        <a:graphic>
          <a:graphicData uri="http://schemas.openxmlformats.org/presentationml/2006/ole">
            <mc:AlternateContent xmlns:mc="http://schemas.openxmlformats.org/markup-compatibility/2006">
              <mc:Choice xmlns:v="urn:schemas-microsoft-com:vml" Requires="v">
                <p:oleObj spid="_x0000_s1035" name="Photo Editor Photo" r:id="rId3" imgW="5714286" imgH="3428571" progId="MSPhotoEd.3">
                  <p:embed/>
                </p:oleObj>
              </mc:Choice>
              <mc:Fallback>
                <p:oleObj name="Photo Editor Photo" r:id="rId3" imgW="5714286" imgH="3428571"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2414588"/>
                        <a:ext cx="5715000" cy="34290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039188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Yöntemleri</a:t>
            </a:r>
            <a:endParaRPr lang="tr-TR" dirty="0"/>
          </a:p>
        </p:txBody>
      </p:sp>
      <p:sp>
        <p:nvSpPr>
          <p:cNvPr id="3" name="2 İçerik Yer Tutucusu"/>
          <p:cNvSpPr>
            <a:spLocks noGrp="1"/>
          </p:cNvSpPr>
          <p:nvPr>
            <p:ph idx="1"/>
          </p:nvPr>
        </p:nvSpPr>
        <p:spPr/>
        <p:txBody>
          <a:bodyPr>
            <a:normAutofit/>
          </a:bodyPr>
          <a:lstStyle/>
          <a:p>
            <a:pPr algn="just">
              <a:buFont typeface="Wingdings" pitchFamily="2" charset="2"/>
              <a:buChar char="Ø"/>
            </a:pPr>
            <a:r>
              <a:rPr lang="tr-TR" b="1" dirty="0" smtClean="0"/>
              <a:t>1. Sıralama Yöntemi İle İkili Karşılaştırma</a:t>
            </a:r>
          </a:p>
          <a:p>
            <a:pPr algn="just">
              <a:buFont typeface="Wingdings" pitchFamily="2" charset="2"/>
              <a:buChar char="Ø"/>
            </a:pPr>
            <a:r>
              <a:rPr lang="tr-TR" dirty="0" smtClean="0"/>
              <a:t>Çalışanların değerleyici tarafından başarılarına göre sıralandığı bu yöntemin esası, çalışanları diğer çalışanlarla karşılaştırmaktır. </a:t>
            </a:r>
          </a:p>
          <a:p>
            <a:pPr algn="just">
              <a:buFont typeface="Wingdings" pitchFamily="2" charset="2"/>
              <a:buChar char="Ø"/>
            </a:pPr>
            <a:endParaRPr lang="tr-TR" dirty="0" smtClean="0"/>
          </a:p>
          <a:p>
            <a:pPr algn="just">
              <a:buFont typeface="Wingdings" pitchFamily="2" charset="2"/>
              <a:buChar char="Ø"/>
            </a:pPr>
            <a:r>
              <a:rPr lang="tr-TR" dirty="0" smtClean="0"/>
              <a:t>Tüm çalışanlar, işbirliği, tutum, kişisel girişim gibi bazı nitelikler açısından en iyi olandan en zayıf olana doğru sıralanırlar.</a:t>
            </a:r>
            <a:endParaRPr lang="tr-TR" dirty="0"/>
          </a:p>
        </p:txBody>
      </p:sp>
    </p:spTree>
    <p:extLst>
      <p:ext uri="{BB962C8B-B14F-4D97-AF65-F5344CB8AC3E}">
        <p14:creationId xmlns:p14="http://schemas.microsoft.com/office/powerpoint/2010/main" val="28857758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altLang="tr-TR" b="1" dirty="0" smtClean="0">
                <a:latin typeface="Arial" pitchFamily="34" charset="0"/>
              </a:rPr>
              <a:t>ikili karşılaştırma yönteminde i</a:t>
            </a:r>
            <a:r>
              <a:rPr lang="tr-TR" altLang="tr-TR" dirty="0" smtClean="0">
                <a:latin typeface="Arial" pitchFamily="34" charset="0"/>
              </a:rPr>
              <a:t>se, her çalışan bir dolan ikil karşılaştırma yönteminde ise, her çalışan bir diğeri ile tek tek karşılaştırılır. </a:t>
            </a:r>
            <a:br>
              <a:rPr lang="tr-TR" altLang="tr-TR" dirty="0" smtClean="0">
                <a:latin typeface="Arial" pitchFamily="34" charset="0"/>
              </a:rPr>
            </a:br>
            <a:r>
              <a:rPr lang="tr-TR" altLang="tr-TR" sz="1600" dirty="0" smtClean="0">
                <a:latin typeface="Arial" pitchFamily="34" charset="0"/>
              </a:rPr>
              <a:t/>
            </a:r>
            <a:br>
              <a:rPr lang="tr-TR" altLang="tr-TR" sz="1600" dirty="0" smtClean="0">
                <a:latin typeface="Arial" pitchFamily="34" charset="0"/>
              </a:rPr>
            </a:br>
            <a:r>
              <a:rPr lang="tr-TR" altLang="tr-TR" dirty="0" smtClean="0">
                <a:latin typeface="Arial" pitchFamily="34" charset="0"/>
              </a:rPr>
              <a:t>Önceden belirlenen çiftlerin birbirleri ile karşılaştırılması sonucunda başarılı olan çalışanın yanına konan işaretler toplanır ve en çok işareti olandan en az işareti olana doğru bir sıralama yapılır.</a:t>
            </a:r>
            <a:r>
              <a:rPr lang="tr-TR" altLang="tr-TR" sz="1600" dirty="0" smtClean="0">
                <a:latin typeface="Arial" pitchFamily="34" charset="0"/>
              </a:rPr>
              <a:t/>
            </a:r>
            <a:br>
              <a:rPr lang="tr-TR" altLang="tr-TR" sz="1600" dirty="0" smtClean="0">
                <a:latin typeface="Arial" pitchFamily="34" charset="0"/>
              </a:rPr>
            </a:br>
            <a:endParaRPr lang="tr-TR" dirty="0"/>
          </a:p>
        </p:txBody>
      </p:sp>
    </p:spTree>
    <p:extLst>
      <p:ext uri="{BB962C8B-B14F-4D97-AF65-F5344CB8AC3E}">
        <p14:creationId xmlns:p14="http://schemas.microsoft.com/office/powerpoint/2010/main" val="3454784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Line 2"/>
          <p:cNvSpPr>
            <a:spLocks noChangeShapeType="1"/>
          </p:cNvSpPr>
          <p:nvPr/>
        </p:nvSpPr>
        <p:spPr bwMode="auto">
          <a:xfrm flipV="1">
            <a:off x="2266950"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46084" name="Line 3"/>
          <p:cNvSpPr>
            <a:spLocks noChangeShapeType="1"/>
          </p:cNvSpPr>
          <p:nvPr/>
        </p:nvSpPr>
        <p:spPr bwMode="auto">
          <a:xfrm flipV="1">
            <a:off x="6156325" y="5373688"/>
            <a:ext cx="0" cy="360362"/>
          </a:xfrm>
          <a:prstGeom prst="line">
            <a:avLst/>
          </a:prstGeom>
          <a:ln>
            <a:headEnd/>
            <a:tailEnd type="triangle" w="sm" len="sm"/>
          </a:ln>
        </p:spPr>
        <p:style>
          <a:lnRef idx="3">
            <a:schemeClr val="accent5"/>
          </a:lnRef>
          <a:fillRef idx="0">
            <a:schemeClr val="accent5"/>
          </a:fillRef>
          <a:effectRef idx="2">
            <a:schemeClr val="accent5"/>
          </a:effectRef>
          <a:fontRef idx="minor">
            <a:schemeClr val="tx1"/>
          </a:fontRef>
        </p:style>
        <p:txBody>
          <a:bodyPr/>
          <a:lstStyle/>
          <a:p>
            <a:pPr>
              <a:buFont typeface="Arial" charset="0"/>
              <a:buNone/>
              <a:defRPr/>
            </a:pPr>
            <a:endParaRPr lang="tr-TR">
              <a:solidFill>
                <a:srgbClr val="FFFF00"/>
              </a:solidFill>
            </a:endParaRPr>
          </a:p>
        </p:txBody>
      </p:sp>
      <p:sp>
        <p:nvSpPr>
          <p:cNvPr id="91140" name="Rectangle 4"/>
          <p:cNvSpPr>
            <a:spLocks noChangeArrowheads="1"/>
          </p:cNvSpPr>
          <p:nvPr/>
        </p:nvSpPr>
        <p:spPr bwMode="auto">
          <a:xfrm>
            <a:off x="395288" y="1036638"/>
            <a:ext cx="8424862" cy="431800"/>
          </a:xfrm>
          <a:prstGeom prst="rect">
            <a:avLst/>
          </a:prstGeom>
          <a:noFill/>
          <a:ln w="9525">
            <a:noFill/>
            <a:miter lim="800000"/>
            <a:headEnd/>
            <a:tailEnd/>
          </a:ln>
        </p:spPr>
        <p:txBody>
          <a:bodyPr anchor="ctr">
            <a:spAutoFit/>
          </a:bodyPr>
          <a:lstStyle/>
          <a:p>
            <a:pPr algn="just">
              <a:tabLst>
                <a:tab pos="2700338" algn="l"/>
              </a:tabLst>
            </a:pPr>
            <a:r>
              <a:rPr lang="tr-TR" altLang="tr-TR" sz="2000" b="1" dirty="0">
                <a:solidFill>
                  <a:prstClr val="black"/>
                </a:solidFill>
                <a:latin typeface="Times New Roman" pitchFamily="18" charset="0"/>
                <a:cs typeface="Times New Roman" pitchFamily="18" charset="0"/>
              </a:rPr>
              <a:t>  </a:t>
            </a:r>
            <a:r>
              <a:rPr lang="tr-TR" altLang="tr-TR" sz="2200" b="1" dirty="0">
                <a:solidFill>
                  <a:prstClr val="black"/>
                </a:solidFill>
                <a:latin typeface="Times New Roman" pitchFamily="18" charset="0"/>
                <a:cs typeface="Times New Roman" pitchFamily="18" charset="0"/>
              </a:rPr>
              <a:t>İşe Göre Değerlendirme	         Yaratıcılığa Göre Değerlendirme</a:t>
            </a:r>
            <a:endParaRPr lang="tr-TR" altLang="tr-TR" sz="2200" b="1" dirty="0">
              <a:solidFill>
                <a:prstClr val="black"/>
              </a:solidFill>
            </a:endParaRPr>
          </a:p>
        </p:txBody>
      </p:sp>
      <p:graphicFrame>
        <p:nvGraphicFramePr>
          <p:cNvPr id="948346" name="Group 122"/>
          <p:cNvGraphicFramePr>
            <a:graphicFrameLocks noGrp="1"/>
          </p:cNvGraphicFramePr>
          <p:nvPr/>
        </p:nvGraphicFramePr>
        <p:xfrm>
          <a:off x="785785" y="1628775"/>
          <a:ext cx="8059763" cy="3487739"/>
        </p:xfrm>
        <a:graphic>
          <a:graphicData uri="http://schemas.openxmlformats.org/drawingml/2006/table">
            <a:tbl>
              <a:tblPr/>
              <a:tblGrid>
                <a:gridCol w="689743"/>
                <a:gridCol w="504051"/>
                <a:gridCol w="576058"/>
                <a:gridCol w="576058"/>
                <a:gridCol w="648066"/>
                <a:gridCol w="648066"/>
                <a:gridCol w="296727"/>
                <a:gridCol w="1143419"/>
                <a:gridCol w="504051"/>
                <a:gridCol w="576058"/>
                <a:gridCol w="576058"/>
                <a:gridCol w="720073"/>
                <a:gridCol w="601335"/>
              </a:tblGrid>
              <a:tr h="792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endParaRP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2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2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Karşılaştırma</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 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Ali</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Birol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Can</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8163">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Deniz</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r h="539750">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a:t>
                      </a:r>
                    </a:p>
                    <a:p>
                      <a:pPr marL="0" marR="0" lvl="0" indent="0" algn="ctr" defTabSz="914400" rtl="0" eaLnBrk="0" fontAlgn="base" latinLnBrk="0" hangingPunct="0">
                        <a:lnSpc>
                          <a:spcPct val="71000"/>
                        </a:lnSpc>
                        <a:spcBef>
                          <a:spcPct val="0"/>
                        </a:spcBef>
                        <a:spcAft>
                          <a:spcPct val="0"/>
                        </a:spcAft>
                        <a:buClrTx/>
                        <a:buSzPct val="70000"/>
                        <a:buFontTx/>
                        <a:buNone/>
                        <a:tabLst/>
                      </a:pPr>
                      <a:r>
                        <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Emel</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71000"/>
                        </a:lnSpc>
                        <a:spcBef>
                          <a:spcPct val="0"/>
                        </a:spcBef>
                        <a:spcAft>
                          <a:spcPct val="0"/>
                        </a:spcAft>
                        <a:buClrTx/>
                        <a:buSzPct val="70000"/>
                        <a:buFontTx/>
                        <a:buNone/>
                        <a:tabLst/>
                      </a:pPr>
                      <a:r>
                        <a:rPr kumimoji="0" lang="tr-TR" sz="1400" b="1" i="0" u="none" strike="noStrike" cap="none" normalizeH="0" baseline="0" smtClean="0">
                          <a:ln>
                            <a:noFill/>
                          </a:ln>
                          <a:solidFill>
                            <a:schemeClr val="tx1"/>
                          </a:solidFill>
                          <a:effectLst>
                            <a:outerShdw blurRad="38100" dist="38100" dir="2700000" algn="tl">
                              <a:srgbClr val="FFFFFF"/>
                            </a:outerShdw>
                          </a:effectLst>
                          <a:latin typeface="Garamond" pitchFamily="18" charset="0"/>
                          <a:ea typeface="Times New Roman" pitchFamily="18" charset="0"/>
                          <a:cs typeface="Arial" charset="0"/>
                        </a:rPr>
                        <a:t>+</a:t>
                      </a: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71000"/>
                        </a:lnSpc>
                        <a:spcBef>
                          <a:spcPts val="800"/>
                        </a:spcBef>
                        <a:spcAft>
                          <a:spcPct val="0"/>
                        </a:spcAft>
                        <a:buClr>
                          <a:srgbClr val="FFCC00"/>
                        </a:buClr>
                        <a:buSzPct val="70000"/>
                        <a:buFont typeface="Wingdings" pitchFamily="2" charset="2"/>
                        <a:buNone/>
                        <a:tabLst/>
                      </a:pPr>
                      <a:endParaRPr kumimoji="0" lang="tr-TR" sz="1400" b="1" i="0" u="none" strike="noStrike" cap="none" normalizeH="0" baseline="0" dirty="0" smtClean="0">
                        <a:ln>
                          <a:noFill/>
                        </a:ln>
                        <a:solidFill>
                          <a:schemeClr val="tx1"/>
                        </a:solidFill>
                        <a:effectLst>
                          <a:outerShdw blurRad="38100" dist="38100" dir="2700000" algn="tl">
                            <a:srgbClr val="FFFFFF"/>
                          </a:outerShdw>
                        </a:effectLst>
                        <a:latin typeface="Garamond" pitchFamily="18" charset="0"/>
                      </a:endParaRPr>
                    </a:p>
                  </a:txBody>
                  <a:tcPr marL="91437" marR="91437"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FFCCFF"/>
                    </a:solidFill>
                  </a:tcPr>
                </a:tc>
              </a:tr>
            </a:tbl>
          </a:graphicData>
        </a:graphic>
      </p:graphicFrame>
      <p:sp>
        <p:nvSpPr>
          <p:cNvPr id="91255" name="Rectangle 120"/>
          <p:cNvSpPr>
            <a:spLocks noChangeArrowheads="1"/>
          </p:cNvSpPr>
          <p:nvPr/>
        </p:nvSpPr>
        <p:spPr bwMode="auto">
          <a:xfrm>
            <a:off x="900113" y="5737225"/>
            <a:ext cx="7416800" cy="460375"/>
          </a:xfrm>
          <a:prstGeom prst="rect">
            <a:avLst/>
          </a:prstGeom>
          <a:noFill/>
          <a:ln w="9525">
            <a:noFill/>
            <a:miter lim="800000"/>
            <a:headEnd/>
            <a:tailEnd/>
          </a:ln>
        </p:spPr>
        <p:txBody>
          <a:bodyPr anchor="ctr">
            <a:spAutoFit/>
          </a:bodyPr>
          <a:lstStyle/>
          <a:p>
            <a:pPr indent="449263" algn="just"/>
            <a:r>
              <a:rPr lang="de-DE" altLang="tr-TR" sz="2400" b="1" dirty="0">
                <a:solidFill>
                  <a:srgbClr val="FF0000"/>
                </a:solidFill>
                <a:latin typeface="Times New Roman" pitchFamily="18" charset="0"/>
                <a:cs typeface="Times New Roman" pitchFamily="18" charset="0"/>
              </a:rPr>
              <a:t>B</a:t>
            </a:r>
            <a:r>
              <a:rPr lang="tr-TR" altLang="tr-TR" sz="2400" b="1" dirty="0" err="1">
                <a:solidFill>
                  <a:srgbClr val="FF0000"/>
                </a:solidFill>
                <a:latin typeface="Times New Roman" pitchFamily="18" charset="0"/>
                <a:cs typeface="Times New Roman" pitchFamily="18" charset="0"/>
              </a:rPr>
              <a:t>irol</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r>
              <a:rPr lang="de-DE" altLang="tr-TR" sz="2400" b="1" dirty="0">
                <a:solidFill>
                  <a:srgbClr val="FF0000"/>
                </a:solidFill>
                <a:latin typeface="Times New Roman" pitchFamily="18" charset="0"/>
                <a:cs typeface="Times New Roman" pitchFamily="18" charset="0"/>
              </a:rPr>
              <a:t>	</a:t>
            </a:r>
            <a:r>
              <a:rPr lang="tr-TR" altLang="tr-TR" sz="2400" b="1" dirty="0">
                <a:solidFill>
                  <a:srgbClr val="FF0000"/>
                </a:solidFill>
                <a:latin typeface="Times New Roman" pitchFamily="18" charset="0"/>
                <a:cs typeface="Times New Roman" pitchFamily="18" charset="0"/>
              </a:rPr>
              <a:t>                      </a:t>
            </a:r>
            <a:r>
              <a:rPr lang="de-DE" altLang="tr-TR" sz="2400" b="1" dirty="0">
                <a:solidFill>
                  <a:srgbClr val="FF0000"/>
                </a:solidFill>
                <a:latin typeface="Times New Roman" pitchFamily="18" charset="0"/>
                <a:cs typeface="Times New Roman" pitchFamily="18" charset="0"/>
              </a:rPr>
              <a:t>A</a:t>
            </a:r>
            <a:r>
              <a:rPr lang="tr-TR" altLang="tr-TR" sz="2400" b="1" dirty="0" err="1">
                <a:solidFill>
                  <a:srgbClr val="FF0000"/>
                </a:solidFill>
                <a:latin typeface="Times New Roman" pitchFamily="18" charset="0"/>
                <a:cs typeface="Times New Roman" pitchFamily="18" charset="0"/>
              </a:rPr>
              <a:t>li</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daha</a:t>
            </a:r>
            <a:r>
              <a:rPr lang="de-DE" altLang="tr-TR" sz="2400" b="1" dirty="0">
                <a:solidFill>
                  <a:srgbClr val="FF0000"/>
                </a:solidFill>
                <a:latin typeface="Times New Roman" pitchFamily="18" charset="0"/>
                <a:cs typeface="Times New Roman" pitchFamily="18" charset="0"/>
              </a:rPr>
              <a:t> </a:t>
            </a:r>
            <a:r>
              <a:rPr lang="de-DE" altLang="tr-TR" sz="2400" b="1" dirty="0" err="1">
                <a:solidFill>
                  <a:srgbClr val="FF0000"/>
                </a:solidFill>
                <a:latin typeface="Times New Roman" pitchFamily="18" charset="0"/>
                <a:cs typeface="Times New Roman" pitchFamily="18" charset="0"/>
              </a:rPr>
              <a:t>iyi</a:t>
            </a:r>
            <a:endParaRPr lang="de-DE" altLang="tr-TR" sz="2400" b="1" dirty="0">
              <a:solidFill>
                <a:srgbClr val="FF0000"/>
              </a:solidFill>
            </a:endParaRPr>
          </a:p>
        </p:txBody>
      </p:sp>
      <p:sp>
        <p:nvSpPr>
          <p:cNvPr id="948345" name="Rectangle 121"/>
          <p:cNvSpPr>
            <a:spLocks noChangeArrowheads="1"/>
          </p:cNvSpPr>
          <p:nvPr/>
        </p:nvSpPr>
        <p:spPr bwMode="auto">
          <a:xfrm>
            <a:off x="2051050" y="234950"/>
            <a:ext cx="5875338" cy="625475"/>
          </a:xfrm>
          <a:prstGeom prst="rect">
            <a:avLst/>
          </a:prstGeom>
          <a:noFill/>
          <a:ln w="9525">
            <a:noFill/>
            <a:miter lim="800000"/>
            <a:headEnd/>
            <a:tailEnd/>
          </a:ln>
          <a:effectLst/>
        </p:spPr>
        <p:txBody>
          <a:bodyPr wrap="none" anchor="ctr">
            <a:spAutoFit/>
          </a:bodyPr>
          <a:lstStyle/>
          <a:p>
            <a:pPr>
              <a:defRPr/>
            </a:pPr>
            <a:r>
              <a:rPr lang="tr-TR" sz="3500" b="1" dirty="0">
                <a:solidFill>
                  <a:prstClr val="black"/>
                </a:solidFill>
                <a:effectLst>
                  <a:outerShdw blurRad="38100" dist="38100" dir="2700000" algn="tl">
                    <a:srgbClr val="000000"/>
                  </a:outerShdw>
                </a:effectLst>
                <a:latin typeface="Arial" charset="0"/>
              </a:rPr>
              <a:t>İkili Karşılaştırma Yöntemi</a:t>
            </a:r>
            <a:r>
              <a:rPr lang="tr-TR" sz="3200" dirty="0">
                <a:solidFill>
                  <a:prstClr val="black"/>
                </a:solidFill>
                <a:latin typeface="Tahoma" charset="0"/>
              </a:rPr>
              <a:t> </a:t>
            </a:r>
          </a:p>
        </p:txBody>
      </p:sp>
      <p:sp>
        <p:nvSpPr>
          <p:cNvPr id="91257" name="Slide Number Placeholder 1"/>
          <p:cNvSpPr>
            <a:spLocks noGrp="1"/>
          </p:cNvSpPr>
          <p:nvPr>
            <p:ph type="sldNum" sz="quarter" idx="12"/>
          </p:nvPr>
        </p:nvSpPr>
        <p:spPr>
          <a:noFill/>
        </p:spPr>
        <p:txBody>
          <a:bodyPr/>
          <a:lstStyle/>
          <a:p>
            <a:fld id="{62E64173-642D-4F80-969C-27A358282EB3}" type="slidenum">
              <a:rPr lang="en-GB" smtClean="0">
                <a:solidFill>
                  <a:srgbClr val="E7DEC9">
                    <a:shade val="50000"/>
                    <a:satMod val="200000"/>
                  </a:srgbClr>
                </a:solidFill>
              </a:rPr>
              <a:pPr/>
              <a:t>76</a:t>
            </a:fld>
            <a:r>
              <a:rPr lang="tr-TR" smtClean="0">
                <a:solidFill>
                  <a:srgbClr val="E7DEC9">
                    <a:shade val="50000"/>
                    <a:satMod val="200000"/>
                  </a:srgbClr>
                </a:solidFill>
              </a:rPr>
              <a:t>/47</a:t>
            </a:r>
            <a:endParaRPr lang="en-GB" smtClean="0">
              <a:solidFill>
                <a:srgbClr val="E7DEC9">
                  <a:shade val="50000"/>
                  <a:satMod val="200000"/>
                </a:srgbClr>
              </a:solidFill>
            </a:endParaRPr>
          </a:p>
        </p:txBody>
      </p:sp>
    </p:spTree>
    <p:extLst>
      <p:ext uri="{BB962C8B-B14F-4D97-AF65-F5344CB8AC3E}">
        <p14:creationId xmlns:p14="http://schemas.microsoft.com/office/powerpoint/2010/main" val="212412320"/>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Grafik Dereceleme Yöntemi</a:t>
            </a:r>
          </a:p>
          <a:p>
            <a:pPr algn="just"/>
            <a:r>
              <a:rPr lang="tr-TR" dirty="0" smtClean="0"/>
              <a:t>En eski ve en yaygın kullanımı olan yöntemdir. </a:t>
            </a:r>
          </a:p>
          <a:p>
            <a:pPr algn="just"/>
            <a:r>
              <a:rPr lang="tr-TR" dirty="0" smtClean="0"/>
              <a:t>Bu yöntemde bir işletmede çalışan elemanlar listede alt alta yazılır ve karşılarında yer alan çok yetersiz, yetersiz, normal, yeterli ve çok iyi gibi beş ölçekli değerleme tablosunda işaretlenir.</a:t>
            </a:r>
          </a:p>
        </p:txBody>
      </p:sp>
    </p:spTree>
    <p:extLst>
      <p:ext uri="{BB962C8B-B14F-4D97-AF65-F5344CB8AC3E}">
        <p14:creationId xmlns:p14="http://schemas.microsoft.com/office/powerpoint/2010/main" val="31307613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p:txBody>
          <a:bodyPr/>
          <a:lstStyle/>
          <a:p>
            <a:endParaRPr lang="tr-TR"/>
          </a:p>
        </p:txBody>
      </p:sp>
      <p:pic>
        <p:nvPicPr>
          <p:cNvPr id="4099" name="Picture 3" descr="C:\Users\Rüzgar\Desktop\grafik değerlendirme ölçeği-2 (1).jpg"/>
          <p:cNvPicPr>
            <a:picLocks noChangeAspect="1" noChangeArrowheads="1"/>
          </p:cNvPicPr>
          <p:nvPr/>
        </p:nvPicPr>
        <p:blipFill>
          <a:blip r:embed="rId2"/>
          <a:srcRect/>
          <a:stretch>
            <a:fillRect/>
          </a:stretch>
        </p:blipFill>
        <p:spPr bwMode="auto">
          <a:xfrm>
            <a:off x="1428728" y="428604"/>
            <a:ext cx="7500990" cy="5929353"/>
          </a:xfrm>
          <a:prstGeom prst="rect">
            <a:avLst/>
          </a:prstGeom>
          <a:noFill/>
        </p:spPr>
      </p:pic>
    </p:spTree>
    <p:extLst>
      <p:ext uri="{BB962C8B-B14F-4D97-AF65-F5344CB8AC3E}">
        <p14:creationId xmlns:p14="http://schemas.microsoft.com/office/powerpoint/2010/main" val="653815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descr="C:\Users\Rüzgar\Desktop\insan-kaynaklari-yonetimi-5.gif"/>
          <p:cNvPicPr>
            <a:picLocks noGrp="1" noChangeAspect="1" noChangeArrowheads="1"/>
          </p:cNvPicPr>
          <p:nvPr>
            <p:ph idx="1"/>
          </p:nvPr>
        </p:nvPicPr>
        <p:blipFill>
          <a:blip r:embed="rId2"/>
          <a:stretch>
            <a:fillRect/>
          </a:stretch>
        </p:blipFill>
        <p:spPr bwMode="auto">
          <a:xfrm>
            <a:off x="2657475" y="3001169"/>
            <a:ext cx="3829050" cy="2257425"/>
          </a:xfrm>
          <a:prstGeom prst="rect">
            <a:avLst/>
          </a:prstGeom>
          <a:noFill/>
        </p:spPr>
      </p:pic>
    </p:spTree>
    <p:extLst>
      <p:ext uri="{BB962C8B-B14F-4D97-AF65-F5344CB8AC3E}">
        <p14:creationId xmlns:p14="http://schemas.microsoft.com/office/powerpoint/2010/main" val="7131944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Zorunlu Dağılım Yöntemi</a:t>
            </a:r>
          </a:p>
          <a:p>
            <a:pPr algn="just"/>
            <a:r>
              <a:rPr lang="tr-TR" dirty="0" smtClean="0"/>
              <a:t>Çalışanları öznel yargılarla değerleme ölçeğinin her hangi bir yerinde kümelendirmelerini ve bu nedenle ortaya çıkacak tutarsızlıkları önlemek amacıyla geliştirilmiş bir yöntemdir.</a:t>
            </a:r>
          </a:p>
          <a:p>
            <a:pPr algn="just"/>
            <a:endParaRPr lang="tr-TR" dirty="0" smtClean="0"/>
          </a:p>
          <a:p>
            <a:pPr algn="just"/>
            <a:r>
              <a:rPr lang="tr-TR" dirty="0" smtClean="0"/>
              <a:t>Yöntem, değerlemelerin önceden saptanmış ve normal sıklık dağılımına uygun olan bir yapıya göre dağılımını öngörür.</a:t>
            </a:r>
            <a:endParaRPr lang="tr-TR" dirty="0"/>
          </a:p>
        </p:txBody>
      </p:sp>
    </p:spTree>
    <p:extLst>
      <p:ext uri="{BB962C8B-B14F-4D97-AF65-F5344CB8AC3E}">
        <p14:creationId xmlns:p14="http://schemas.microsoft.com/office/powerpoint/2010/main" val="29503454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üzgar\Desktop\566_1318283198.png"/>
          <p:cNvPicPr>
            <a:picLocks noGrp="1" noChangeAspect="1" noChangeArrowheads="1"/>
          </p:cNvPicPr>
          <p:nvPr>
            <p:ph idx="1"/>
          </p:nvPr>
        </p:nvPicPr>
        <p:blipFill>
          <a:blip r:embed="rId2"/>
          <a:stretch>
            <a:fillRect/>
          </a:stretch>
        </p:blipFill>
        <p:spPr bwMode="auto">
          <a:xfrm>
            <a:off x="2047522" y="2405615"/>
            <a:ext cx="5048955" cy="3448532"/>
          </a:xfrm>
          <a:prstGeom prst="rect">
            <a:avLst/>
          </a:prstGeom>
          <a:noFill/>
        </p:spPr>
      </p:pic>
    </p:spTree>
    <p:extLst>
      <p:ext uri="{BB962C8B-B14F-4D97-AF65-F5344CB8AC3E}">
        <p14:creationId xmlns:p14="http://schemas.microsoft.com/office/powerpoint/2010/main" val="15210778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4. Kritik Olay Yöntemi</a:t>
            </a:r>
          </a:p>
          <a:p>
            <a:pPr algn="just"/>
            <a:r>
              <a:rPr lang="tr-TR" dirty="0" smtClean="0"/>
              <a:t>Çalışanların davranışlarındaki kritik olayları teşhis etmeyi, sınıflandırmayı ve kaydetmeyi kapsar. </a:t>
            </a:r>
          </a:p>
          <a:p>
            <a:pPr algn="just"/>
            <a:endParaRPr lang="tr-TR" dirty="0" smtClean="0"/>
          </a:p>
          <a:p>
            <a:pPr algn="just"/>
            <a:r>
              <a:rPr lang="tr-TR" dirty="0" smtClean="0"/>
              <a:t>Bu yöntem, iş ya da görevdeki üstün ve düşük performans arasında ayırım yapan belirli kilit olaylara dayanır.  İş görenlerin işte başarılı, başarısız ya da ikisi arası farkları gösteren bir takım şeyleri yapmaları ya da yapmadıkları öngörülür. </a:t>
            </a:r>
          </a:p>
        </p:txBody>
      </p:sp>
    </p:spTree>
    <p:extLst>
      <p:ext uri="{BB962C8B-B14F-4D97-AF65-F5344CB8AC3E}">
        <p14:creationId xmlns:p14="http://schemas.microsoft.com/office/powerpoint/2010/main" val="25978605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üzgar\Desktop\kritik olay tekniği.jpg"/>
          <p:cNvPicPr>
            <a:picLocks noGrp="1" noChangeAspect="1" noChangeArrowheads="1"/>
          </p:cNvPicPr>
          <p:nvPr>
            <p:ph idx="1"/>
          </p:nvPr>
        </p:nvPicPr>
        <p:blipFill>
          <a:blip r:embed="rId2"/>
          <a:stretch>
            <a:fillRect/>
          </a:stretch>
        </p:blipFill>
        <p:spPr bwMode="auto">
          <a:xfrm>
            <a:off x="1524000" y="1981994"/>
            <a:ext cx="6096000" cy="4295775"/>
          </a:xfrm>
          <a:prstGeom prst="rect">
            <a:avLst/>
          </a:prstGeom>
          <a:noFill/>
        </p:spPr>
      </p:pic>
    </p:spTree>
    <p:extLst>
      <p:ext uri="{BB962C8B-B14F-4D97-AF65-F5344CB8AC3E}">
        <p14:creationId xmlns:p14="http://schemas.microsoft.com/office/powerpoint/2010/main" val="21994550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5. Amaçlara Göre Değerleme Yöntemi</a:t>
            </a:r>
          </a:p>
          <a:p>
            <a:pPr algn="just"/>
            <a:r>
              <a:rPr lang="tr-TR" dirty="0" smtClean="0"/>
              <a:t>Yönetici ile çalışanın gelecekteki değerleme dönemi için amaçlar konusunda anlaşmalarıdır. </a:t>
            </a:r>
          </a:p>
          <a:p>
            <a:pPr algn="just"/>
            <a:endParaRPr lang="tr-TR" dirty="0" smtClean="0"/>
          </a:p>
          <a:p>
            <a:pPr algn="just"/>
            <a:r>
              <a:rPr lang="tr-TR" dirty="0" smtClean="0"/>
              <a:t>Örn; fireleri %3 indirmek ya da verimliliği %10 artırmak gibi. </a:t>
            </a:r>
            <a:endParaRPr lang="tr-TR" dirty="0"/>
          </a:p>
        </p:txBody>
      </p:sp>
    </p:spTree>
    <p:extLst>
      <p:ext uri="{BB962C8B-B14F-4D97-AF65-F5344CB8AC3E}">
        <p14:creationId xmlns:p14="http://schemas.microsoft.com/office/powerpoint/2010/main" val="37889855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Yöntemin temel hedefi, çalışanların işlerinde kolaylık sağlamak ya da istenen sonuçlara ulaşmalarını olanaklı kılmak için bireysel olarak cesaretlendirmeleridir. </a:t>
            </a:r>
          </a:p>
          <a:p>
            <a:pPr algn="just"/>
            <a:endParaRPr lang="tr-TR" dirty="0" smtClean="0"/>
          </a:p>
          <a:p>
            <a:pPr algn="just"/>
            <a:r>
              <a:rPr lang="tr-TR" dirty="0" smtClean="0"/>
              <a:t>Bireysel amaçların örgütsel amaçlar ile uyumlu olması sağlanır. </a:t>
            </a:r>
            <a:endParaRPr lang="tr-TR" dirty="0"/>
          </a:p>
        </p:txBody>
      </p:sp>
    </p:spTree>
    <p:extLst>
      <p:ext uri="{BB962C8B-B14F-4D97-AF65-F5344CB8AC3E}">
        <p14:creationId xmlns:p14="http://schemas.microsoft.com/office/powerpoint/2010/main" val="23820613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6. 360 Derece </a:t>
            </a:r>
            <a:r>
              <a:rPr lang="tr-TR" b="1" dirty="0" err="1" smtClean="0"/>
              <a:t>Feed</a:t>
            </a:r>
            <a:r>
              <a:rPr lang="tr-TR" b="1" dirty="0" smtClean="0"/>
              <a:t>-</a:t>
            </a:r>
            <a:r>
              <a:rPr lang="tr-TR" b="1" dirty="0" err="1" smtClean="0"/>
              <a:t>Back</a:t>
            </a:r>
            <a:r>
              <a:rPr lang="tr-TR" b="1" dirty="0" smtClean="0"/>
              <a:t> Yöntemi</a:t>
            </a:r>
          </a:p>
          <a:p>
            <a:pPr algn="just"/>
            <a:r>
              <a:rPr lang="tr-TR" dirty="0" smtClean="0"/>
              <a:t>Bu yönteme göre, bir çalışan hakkındaki performans değerlemeye onun astları, arkadaşları, üst yöneticileri, amiri, kendisi hatta müşteriler ve takım üyeleri aktif olarak katılır. </a:t>
            </a:r>
            <a:endParaRPr lang="tr-TR" dirty="0"/>
          </a:p>
        </p:txBody>
      </p:sp>
    </p:spTree>
    <p:extLst>
      <p:ext uri="{BB962C8B-B14F-4D97-AF65-F5344CB8AC3E}">
        <p14:creationId xmlns:p14="http://schemas.microsoft.com/office/powerpoint/2010/main" val="12073824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7. Takım Odaklı Performans Değerleme Yöntemi</a:t>
            </a:r>
          </a:p>
          <a:p>
            <a:pPr algn="just"/>
            <a:r>
              <a:rPr lang="tr-TR" dirty="0" smtClean="0"/>
              <a:t>3 yöntemden yararlanılır;</a:t>
            </a:r>
          </a:p>
          <a:p>
            <a:pPr algn="just"/>
            <a:r>
              <a:rPr lang="tr-TR" dirty="0" smtClean="0"/>
              <a:t>-Takım tarafından başarılan süreç geliştirme miktarı; çıktılarla,  sonuçlarla süreç ölçümüyle ve müşteri memnuniyeti ile ölçülür.</a:t>
            </a:r>
          </a:p>
          <a:p>
            <a:pPr algn="just"/>
            <a:r>
              <a:rPr lang="tr-TR" dirty="0" smtClean="0"/>
              <a:t>Takım süreç geliştirme çabalarına biteyin katkısı; </a:t>
            </a:r>
          </a:p>
          <a:p>
            <a:pPr algn="just"/>
            <a:r>
              <a:rPr lang="tr-TR" dirty="0" smtClean="0"/>
              <a:t>Takıma katkıda bulunmak için çalışan tarafından geliştirilen yeteneklerin düzeyi;</a:t>
            </a:r>
          </a:p>
        </p:txBody>
      </p:sp>
    </p:spTree>
    <p:extLst>
      <p:ext uri="{BB962C8B-B14F-4D97-AF65-F5344CB8AC3E}">
        <p14:creationId xmlns:p14="http://schemas.microsoft.com/office/powerpoint/2010/main" val="3580293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Performans Değerleme Sonuçlarının Kontrolü</a:t>
            </a:r>
            <a:endParaRPr lang="tr-TR" dirty="0"/>
          </a:p>
        </p:txBody>
      </p:sp>
      <p:sp>
        <p:nvSpPr>
          <p:cNvPr id="3" name="2 İçerik Yer Tutucusu"/>
          <p:cNvSpPr>
            <a:spLocks noGrp="1"/>
          </p:cNvSpPr>
          <p:nvPr>
            <p:ph idx="1"/>
          </p:nvPr>
        </p:nvSpPr>
        <p:spPr/>
        <p:txBody>
          <a:bodyPr/>
          <a:lstStyle/>
          <a:p>
            <a:pPr algn="just"/>
            <a:r>
              <a:rPr lang="tr-TR" b="1" dirty="0" smtClean="0"/>
              <a:t>1. </a:t>
            </a:r>
            <a:r>
              <a:rPr lang="tr-TR" b="1" dirty="0" err="1" smtClean="0"/>
              <a:t>Halo</a:t>
            </a:r>
            <a:r>
              <a:rPr lang="tr-TR" b="1" dirty="0" smtClean="0"/>
              <a:t> Etkisi: </a:t>
            </a:r>
            <a:r>
              <a:rPr lang="tr-TR" dirty="0" smtClean="0"/>
              <a:t>Değerlemecinin çalışanın </a:t>
            </a:r>
            <a:r>
              <a:rPr lang="tr-TR" dirty="0" err="1" smtClean="0"/>
              <a:t>performasındaki</a:t>
            </a:r>
            <a:r>
              <a:rPr lang="tr-TR" dirty="0" smtClean="0"/>
              <a:t> birbirinin bağımsız özellikler arasındaki farklılıkları görememesi ve bu nedenle hatalı değerleme yapması manasına gelmektedir.</a:t>
            </a:r>
          </a:p>
          <a:p>
            <a:pPr algn="just"/>
            <a:endParaRPr lang="tr-TR" dirty="0" smtClean="0"/>
          </a:p>
          <a:p>
            <a:pPr algn="just"/>
            <a:r>
              <a:rPr lang="tr-TR" dirty="0" smtClean="0"/>
              <a:t>Örn, çalışanın değerleyicide yarattığı ilk izlenim.</a:t>
            </a:r>
          </a:p>
        </p:txBody>
      </p:sp>
    </p:spTree>
    <p:extLst>
      <p:ext uri="{BB962C8B-B14F-4D97-AF65-F5344CB8AC3E}">
        <p14:creationId xmlns:p14="http://schemas.microsoft.com/office/powerpoint/2010/main" val="11022369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Yakın Geçmişteki Olaylardan Etkilenme</a:t>
            </a:r>
          </a:p>
          <a:p>
            <a:pPr algn="just"/>
            <a:r>
              <a:rPr lang="tr-TR" dirty="0" smtClean="0"/>
              <a:t>Performans değerlemenin tüm performans dönemi içerecek şekilde yapılamamasıdır. Performans değerlemeyi gerçekleştirecek olan değerleyicinin özellikle son dönemde yaşanan ve nispeten daha taze olan bilgi ve olayların etkisinde kalması dönem başındaki olayları hatırlamakta güçlük çekmesi ya da tamamen unutmasıdır. </a:t>
            </a:r>
            <a:endParaRPr lang="tr-TR" dirty="0"/>
          </a:p>
        </p:txBody>
      </p:sp>
    </p:spTree>
    <p:extLst>
      <p:ext uri="{BB962C8B-B14F-4D97-AF65-F5344CB8AC3E}">
        <p14:creationId xmlns:p14="http://schemas.microsoft.com/office/powerpoint/2010/main" val="3471716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Kontrast Hatalar</a:t>
            </a:r>
          </a:p>
          <a:p>
            <a:pPr algn="just"/>
            <a:r>
              <a:rPr lang="tr-TR" dirty="0" smtClean="0"/>
              <a:t>Değerlemenin kısa süre içerisinde </a:t>
            </a:r>
            <a:r>
              <a:rPr lang="tr-TR" dirty="0" err="1" smtClean="0"/>
              <a:t>ard</a:t>
            </a:r>
            <a:r>
              <a:rPr lang="tr-TR" dirty="0" smtClean="0"/>
              <a:t> arda bir çok çalışan bireye yönelik olarak yapılması durumunda kişilerin birbiriyle karşılaştırılarak değerlendirilmesidir.</a:t>
            </a:r>
          </a:p>
          <a:p>
            <a:pPr algn="just"/>
            <a:endParaRPr lang="tr-TR" dirty="0"/>
          </a:p>
        </p:txBody>
      </p:sp>
    </p:spTree>
    <p:extLst>
      <p:ext uri="{BB962C8B-B14F-4D97-AF65-F5344CB8AC3E}">
        <p14:creationId xmlns:p14="http://schemas.microsoft.com/office/powerpoint/2010/main" val="9333005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Örn; oldukça başarısız değerlenen birkaç kişinin hemen ardından ‘vasat’ bir çalışan için gerçekleştirilecek değerlemede kişi değerleyici tarafından başarılı olarak dikkate alınabilecektir.</a:t>
            </a:r>
            <a:endParaRPr lang="tr-TR" dirty="0"/>
          </a:p>
        </p:txBody>
      </p:sp>
    </p:spTree>
    <p:extLst>
      <p:ext uri="{BB962C8B-B14F-4D97-AF65-F5344CB8AC3E}">
        <p14:creationId xmlns:p14="http://schemas.microsoft.com/office/powerpoint/2010/main" val="1750212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4. </a:t>
            </a:r>
            <a:r>
              <a:rPr lang="tr-TR" b="1" dirty="0" err="1" smtClean="0"/>
              <a:t>Gos</a:t>
            </a:r>
            <a:r>
              <a:rPr lang="tr-TR" b="1" dirty="0" smtClean="0"/>
              <a:t> Eğrisi</a:t>
            </a:r>
          </a:p>
          <a:p>
            <a:pPr algn="just"/>
            <a:r>
              <a:rPr lang="tr-TR" dirty="0" smtClean="0"/>
              <a:t>Çalışanların üzerinde yapılan değerlemelerin denetiminde kullanılan bir yöntemdir.</a:t>
            </a:r>
          </a:p>
        </p:txBody>
      </p:sp>
    </p:spTree>
    <p:extLst>
      <p:ext uri="{BB962C8B-B14F-4D97-AF65-F5344CB8AC3E}">
        <p14:creationId xmlns:p14="http://schemas.microsoft.com/office/powerpoint/2010/main" val="1091820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dirty="0" smtClean="0"/>
              <a:t>Yöntemde beş derece ve bunları değerleyen puan yerine yüzdeler vardır. </a:t>
            </a:r>
          </a:p>
          <a:p>
            <a:pPr algn="just"/>
            <a:r>
              <a:rPr lang="tr-TR" dirty="0" smtClean="0"/>
              <a:t>1. derecede yer alan çalışan işin gerekleri açısından yetersiz kalan kişidir</a:t>
            </a:r>
          </a:p>
          <a:p>
            <a:pPr algn="just"/>
            <a:r>
              <a:rPr lang="tr-TR" dirty="0" smtClean="0"/>
              <a:t>3. derecede yer alan çalışan iş ya da görevine uyum sağlayan , bilgi, yetenek ve kişiliğiyle göz dolduran kişidir</a:t>
            </a:r>
          </a:p>
          <a:p>
            <a:pPr algn="just"/>
            <a:r>
              <a:rPr lang="tr-TR" dirty="0" smtClean="0"/>
              <a:t>5. derecede bulunan çalışan işin gereklerinin çok üstünde yeteneklere sahip olan kişidir.</a:t>
            </a:r>
            <a:endParaRPr lang="tr-TR" dirty="0"/>
          </a:p>
        </p:txBody>
      </p:sp>
    </p:spTree>
    <p:extLst>
      <p:ext uri="{BB962C8B-B14F-4D97-AF65-F5344CB8AC3E}">
        <p14:creationId xmlns:p14="http://schemas.microsoft.com/office/powerpoint/2010/main" val="3124928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a:xfrm>
            <a:off x="1043608" y="359898"/>
            <a:ext cx="4968552" cy="2060990"/>
          </a:xfrm>
        </p:spPr>
        <p:txBody>
          <a:bodyPr>
            <a:normAutofit fontScale="90000"/>
          </a:bodyPr>
          <a:lstStyle/>
          <a:p>
            <a:r>
              <a:rPr lang="tr-TR" dirty="0" smtClean="0"/>
              <a:t>SENDİKA-YÖNETİM İLİŞKİLERİ</a:t>
            </a:r>
            <a:endParaRPr lang="tr-TR" dirty="0"/>
          </a:p>
        </p:txBody>
      </p:sp>
      <p:sp>
        <p:nvSpPr>
          <p:cNvPr id="5" name="Alt Başlık 4"/>
          <p:cNvSpPr>
            <a:spLocks noGrp="1"/>
          </p:cNvSpPr>
          <p:nvPr>
            <p:ph type="subTitle" idx="1"/>
          </p:nvPr>
        </p:nvSpPr>
        <p:spPr>
          <a:xfrm>
            <a:off x="827584" y="2924944"/>
            <a:ext cx="5400600" cy="893744"/>
          </a:xfrm>
        </p:spPr>
        <p:txBody>
          <a:bodyPr>
            <a:normAutofit fontScale="47500" lnSpcReduction="20000"/>
          </a:bodyPr>
          <a:lstStyle/>
          <a:p>
            <a:endParaRPr lang="tr-TR" dirty="0" smtClean="0"/>
          </a:p>
          <a:p>
            <a:endParaRPr lang="tr-TR" dirty="0"/>
          </a:p>
          <a:p>
            <a:endParaRPr lang="tr-TR" dirty="0" smtClean="0"/>
          </a:p>
          <a:p>
            <a:r>
              <a:rPr lang="tr-TR" dirty="0" smtClean="0"/>
              <a:t>ONUNCU BÖLÜM</a:t>
            </a:r>
            <a:endParaRPr lang="tr-TR" dirty="0"/>
          </a:p>
        </p:txBody>
      </p:sp>
    </p:spTree>
    <p:extLst>
      <p:ext uri="{BB962C8B-B14F-4D97-AF65-F5344CB8AC3E}">
        <p14:creationId xmlns:p14="http://schemas.microsoft.com/office/powerpoint/2010/main" val="3607116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a:t>
            </a:r>
            <a:endParaRPr lang="tr-TR" dirty="0"/>
          </a:p>
        </p:txBody>
      </p:sp>
      <p:sp>
        <p:nvSpPr>
          <p:cNvPr id="3" name="İçerik Yer Tutucusu 2"/>
          <p:cNvSpPr>
            <a:spLocks noGrp="1"/>
          </p:cNvSpPr>
          <p:nvPr>
            <p:ph idx="1"/>
          </p:nvPr>
        </p:nvSpPr>
        <p:spPr/>
        <p:txBody>
          <a:bodyPr>
            <a:normAutofit/>
          </a:bodyPr>
          <a:lstStyle/>
          <a:p>
            <a:r>
              <a:rPr lang="tr-TR" dirty="0" smtClean="0"/>
              <a:t>İşçilerin veya işverenlerin çalışma ilişkilerinde, ortak ekonomik ve sosyal hak ile menfaatlerini korumak ve geliştirmek için meydana getirdikleri tüzel kişiliğe sahip kuruluşlardır.</a:t>
            </a:r>
          </a:p>
          <a:p>
            <a:r>
              <a:rPr lang="tr-TR" dirty="0" smtClean="0"/>
              <a:t>Sendika sadece işçi sınıfını ilgilendiren, onların hak ve menfaatlerini koruyan bir birlik olmayıp aynı zamanda işverenleri de kapsayan bir mesleki kuruluş niteliği taşımaktadır.</a:t>
            </a:r>
            <a:endParaRPr lang="tr-TR" dirty="0"/>
          </a:p>
        </p:txBody>
      </p:sp>
    </p:spTree>
    <p:extLst>
      <p:ext uri="{BB962C8B-B14F-4D97-AF65-F5344CB8AC3E}">
        <p14:creationId xmlns:p14="http://schemas.microsoft.com/office/powerpoint/2010/main" val="2940909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274638"/>
            <a:ext cx="7344816" cy="1143000"/>
          </a:xfrm>
        </p:spPr>
        <p:txBody>
          <a:bodyPr>
            <a:normAutofit fontScale="90000"/>
          </a:bodyPr>
          <a:lstStyle/>
          <a:p>
            <a:r>
              <a:rPr lang="tr-TR" dirty="0" smtClean="0"/>
              <a:t>SENDİKACILIĞIN TARİHSEL GELİŞİMİ</a:t>
            </a:r>
            <a:endParaRPr lang="tr-TR" dirty="0"/>
          </a:p>
        </p:txBody>
      </p:sp>
      <p:sp>
        <p:nvSpPr>
          <p:cNvPr id="3" name="İçerik Yer Tutucusu 2"/>
          <p:cNvSpPr>
            <a:spLocks noGrp="1"/>
          </p:cNvSpPr>
          <p:nvPr>
            <p:ph idx="1"/>
          </p:nvPr>
        </p:nvSpPr>
        <p:spPr>
          <a:xfrm>
            <a:off x="971600" y="1447800"/>
            <a:ext cx="7962088" cy="4800600"/>
          </a:xfrm>
        </p:spPr>
        <p:txBody>
          <a:bodyPr>
            <a:normAutofit fontScale="92500" lnSpcReduction="10000"/>
          </a:bodyPr>
          <a:lstStyle/>
          <a:p>
            <a:r>
              <a:rPr lang="tr-TR" dirty="0" smtClean="0"/>
              <a:t>Sendikal hareket sanayi devrimi sonrasında ortaya çıkan ekonomik ve toplumsal koşulların sonucudur ( Düşük ücretler, günlük uzun çalışma saatleri vb.).</a:t>
            </a:r>
          </a:p>
          <a:p>
            <a:r>
              <a:rPr lang="tr-TR" dirty="0" smtClean="0"/>
              <a:t>Kalfa Meslek Kulüpleri  ile Dostluk Dernekleri: Lonca sistemi terkedilmiştir.</a:t>
            </a:r>
          </a:p>
          <a:p>
            <a:r>
              <a:rPr lang="tr-TR" dirty="0" smtClean="0"/>
              <a:t>1799 Koalisyon Yasası</a:t>
            </a:r>
          </a:p>
          <a:p>
            <a:r>
              <a:rPr lang="tr-TR" dirty="0" smtClean="0"/>
              <a:t>1824 yılında çıkarılan bir yasa greve ilişkin yasalara esneklik getirilmesi</a:t>
            </a:r>
          </a:p>
          <a:p>
            <a:r>
              <a:rPr lang="tr-TR" dirty="0" smtClean="0"/>
              <a:t>1825 yılında ise hukuka aykırı olmayan toplu işçi hareketlerinin sadece ücret ve çalışma süreleri ile sınırlanmasını öngören yeni bir yasanın çıkarılması</a:t>
            </a:r>
          </a:p>
          <a:p>
            <a:r>
              <a:rPr lang="tr-TR" dirty="0" smtClean="0"/>
              <a:t>1871 yılı Sendikalar Kanunu</a:t>
            </a:r>
            <a:endParaRPr lang="tr-TR" dirty="0"/>
          </a:p>
        </p:txBody>
      </p:sp>
    </p:spTree>
    <p:extLst>
      <p:ext uri="{BB962C8B-B14F-4D97-AF65-F5344CB8AC3E}">
        <p14:creationId xmlns:p14="http://schemas.microsoft.com/office/powerpoint/2010/main" val="1338723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7272808" cy="1143000"/>
          </a:xfrm>
        </p:spPr>
        <p:txBody>
          <a:bodyPr>
            <a:normAutofit fontScale="90000"/>
          </a:bodyPr>
          <a:lstStyle/>
          <a:p>
            <a:r>
              <a:rPr lang="tr-TR" dirty="0"/>
              <a:t>SENDİKACILIĞIN TARİHSEL GELİŞİMİ</a:t>
            </a:r>
          </a:p>
        </p:txBody>
      </p:sp>
      <p:sp>
        <p:nvSpPr>
          <p:cNvPr id="3" name="İçerik Yer Tutucusu 2"/>
          <p:cNvSpPr>
            <a:spLocks noGrp="1"/>
          </p:cNvSpPr>
          <p:nvPr>
            <p:ph idx="1"/>
          </p:nvPr>
        </p:nvSpPr>
        <p:spPr>
          <a:xfrm>
            <a:off x="899592" y="1447800"/>
            <a:ext cx="8034096" cy="5293568"/>
          </a:xfrm>
        </p:spPr>
        <p:txBody>
          <a:bodyPr>
            <a:normAutofit fontScale="92500" lnSpcReduction="10000"/>
          </a:bodyPr>
          <a:lstStyle/>
          <a:p>
            <a:r>
              <a:rPr lang="tr-TR" dirty="0" smtClean="0"/>
              <a:t>Ülkemizde sendikacılığın gelişimi;</a:t>
            </a:r>
          </a:p>
          <a:p>
            <a:pPr lvl="1"/>
            <a:r>
              <a:rPr lang="tr-TR" dirty="0" smtClean="0"/>
              <a:t>1870 yılında bazı grev ve işçi eylemleri yaşanmış olsa da bunlar sendikal faaliyetlerin bir ürünü değildir.</a:t>
            </a:r>
          </a:p>
          <a:p>
            <a:pPr lvl="1"/>
            <a:r>
              <a:rPr lang="tr-TR" dirty="0" smtClean="0"/>
              <a:t>1895 Osmanlı Amele Cemiyeti </a:t>
            </a:r>
          </a:p>
          <a:p>
            <a:pPr lvl="1"/>
            <a:r>
              <a:rPr lang="tr-TR" dirty="0" smtClean="0"/>
              <a:t>1909 Tadili </a:t>
            </a:r>
            <a:r>
              <a:rPr lang="tr-TR" dirty="0" err="1" smtClean="0"/>
              <a:t>Eşgal</a:t>
            </a:r>
            <a:r>
              <a:rPr lang="tr-TR" dirty="0" smtClean="0"/>
              <a:t> Kanunu; Kamu hizmeti niteliğinde işlerde çalışanlara sendikalaşma hareketi yasaklanmıştır.</a:t>
            </a:r>
          </a:p>
          <a:p>
            <a:pPr lvl="1"/>
            <a:r>
              <a:rPr lang="tr-TR" dirty="0" smtClean="0"/>
              <a:t>1936 İş Kanunu ve 1938 Dernekler Yasası ile sendika kurmak yasaklanmıştır.</a:t>
            </a:r>
          </a:p>
          <a:p>
            <a:pPr lvl="1"/>
            <a:r>
              <a:rPr lang="tr-TR" dirty="0" smtClean="0"/>
              <a:t>1947 ilk Sendikalar Kanunu</a:t>
            </a:r>
          </a:p>
          <a:p>
            <a:pPr lvl="1"/>
            <a:r>
              <a:rPr lang="tr-TR" dirty="0" smtClean="0"/>
              <a:t>Modern anlamda sendikacılık 1961 Anayasasının verdiği yetki ile 1963 yılında çıkartılan 274 sayılı Sendikalar ve 275 sayılı Toplu İş Sözleşmesi Grev ve Lokavt Kanunları ile anlam kazanmıştır.</a:t>
            </a:r>
          </a:p>
          <a:p>
            <a:pPr lvl="1"/>
            <a:r>
              <a:rPr lang="tr-TR" dirty="0" smtClean="0"/>
              <a:t>1982 yılında ise kabul edilen yeni anayasa sendika kurma hakkını düzenlemiştir.</a:t>
            </a:r>
          </a:p>
          <a:p>
            <a:pPr lvl="1"/>
            <a:endParaRPr lang="tr-TR" dirty="0"/>
          </a:p>
        </p:txBody>
      </p:sp>
    </p:spTree>
    <p:extLst>
      <p:ext uri="{BB962C8B-B14F-4D97-AF65-F5344CB8AC3E}">
        <p14:creationId xmlns:p14="http://schemas.microsoft.com/office/powerpoint/2010/main" val="1230161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4392488" cy="1143000"/>
          </a:xfrm>
        </p:spPr>
        <p:txBody>
          <a:bodyPr>
            <a:normAutofit fontScale="90000"/>
          </a:bodyPr>
          <a:lstStyle/>
          <a:p>
            <a:r>
              <a:rPr lang="tr-TR" dirty="0" smtClean="0"/>
              <a:t>SENDİKALAŞMA İLKELERİ</a:t>
            </a:r>
            <a:endParaRPr lang="tr-TR" dirty="0"/>
          </a:p>
        </p:txBody>
      </p:sp>
      <p:sp>
        <p:nvSpPr>
          <p:cNvPr id="3" name="İçerik Yer Tutucusu 2"/>
          <p:cNvSpPr>
            <a:spLocks noGrp="1"/>
          </p:cNvSpPr>
          <p:nvPr>
            <p:ph idx="1"/>
          </p:nvPr>
        </p:nvSpPr>
        <p:spPr>
          <a:xfrm>
            <a:off x="755576" y="1447800"/>
            <a:ext cx="8178112" cy="4800600"/>
          </a:xfrm>
        </p:spPr>
        <p:txBody>
          <a:bodyPr/>
          <a:lstStyle/>
          <a:p>
            <a:endParaRPr lang="tr-TR" dirty="0" smtClean="0"/>
          </a:p>
          <a:p>
            <a:r>
              <a:rPr lang="tr-TR" dirty="0" smtClean="0"/>
              <a:t>İş Kolu Esasına Göre Sendikalaşma İlkesi</a:t>
            </a:r>
          </a:p>
          <a:p>
            <a:r>
              <a:rPr lang="tr-TR" dirty="0" smtClean="0"/>
              <a:t>Meslek Esasına Göre Sendikalaşma İlkesi</a:t>
            </a:r>
            <a:endParaRPr lang="tr-TR" dirty="0"/>
          </a:p>
        </p:txBody>
      </p:sp>
    </p:spTree>
    <p:extLst>
      <p:ext uri="{BB962C8B-B14F-4D97-AF65-F5344CB8AC3E}">
        <p14:creationId xmlns:p14="http://schemas.microsoft.com/office/powerpoint/2010/main" val="2934474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74638"/>
            <a:ext cx="7056784" cy="1143000"/>
          </a:xfrm>
        </p:spPr>
        <p:txBody>
          <a:bodyPr>
            <a:normAutofit fontScale="90000"/>
          </a:bodyPr>
          <a:lstStyle/>
          <a:p>
            <a:r>
              <a:rPr lang="tr-TR" dirty="0"/>
              <a:t>İş Kolu Esasına Göre Sendikalaşma İlkesi</a:t>
            </a:r>
            <a:br>
              <a:rPr lang="tr-TR" dirty="0"/>
            </a:br>
            <a:endParaRPr lang="tr-TR" dirty="0"/>
          </a:p>
        </p:txBody>
      </p:sp>
      <p:sp>
        <p:nvSpPr>
          <p:cNvPr id="3" name="İçerik Yer Tutucusu 2"/>
          <p:cNvSpPr>
            <a:spLocks noGrp="1"/>
          </p:cNvSpPr>
          <p:nvPr>
            <p:ph idx="1"/>
          </p:nvPr>
        </p:nvSpPr>
        <p:spPr>
          <a:xfrm>
            <a:off x="899592" y="1124744"/>
            <a:ext cx="8034096" cy="5088632"/>
          </a:xfrm>
        </p:spPr>
        <p:txBody>
          <a:bodyPr/>
          <a:lstStyle/>
          <a:p>
            <a:r>
              <a:rPr lang="tr-TR" dirty="0" smtClean="0"/>
              <a:t>İş kolu ilkesine göre sendikalaşmada ülkedeki mevcut işler işkolu esasına göre gruplandırılır. (İnşaat, sağlık, gıda gibi)</a:t>
            </a:r>
          </a:p>
          <a:p>
            <a:r>
              <a:rPr lang="tr-TR" dirty="0" smtClean="0"/>
              <a:t>İş kolu esasına göre sendikalaşmada yapılan işin ait olduğu işkolu esas alınmakta olup, işçilerin sendika kurmaları ya da üye olmalarında meslekleri dikkate alınmaz.</a:t>
            </a:r>
            <a:endParaRPr lang="tr-TR" dirty="0"/>
          </a:p>
        </p:txBody>
      </p:sp>
    </p:spTree>
    <p:extLst>
      <p:ext uri="{BB962C8B-B14F-4D97-AF65-F5344CB8AC3E}">
        <p14:creationId xmlns:p14="http://schemas.microsoft.com/office/powerpoint/2010/main" val="1215011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768752" cy="1143000"/>
          </a:xfrm>
        </p:spPr>
        <p:txBody>
          <a:bodyPr>
            <a:normAutofit fontScale="90000"/>
          </a:bodyPr>
          <a:lstStyle/>
          <a:p>
            <a:r>
              <a:rPr lang="tr-TR" dirty="0"/>
              <a:t>Meslek Esasına Göre Sendikalaşma İlkesi</a:t>
            </a:r>
            <a:br>
              <a:rPr lang="tr-TR" dirty="0"/>
            </a:br>
            <a:endParaRPr lang="tr-TR" dirty="0"/>
          </a:p>
        </p:txBody>
      </p:sp>
      <p:sp>
        <p:nvSpPr>
          <p:cNvPr id="3" name="İçerik Yer Tutucusu 2"/>
          <p:cNvSpPr>
            <a:spLocks noGrp="1"/>
          </p:cNvSpPr>
          <p:nvPr>
            <p:ph idx="1"/>
          </p:nvPr>
        </p:nvSpPr>
        <p:spPr>
          <a:xfrm>
            <a:off x="1043608" y="1196752"/>
            <a:ext cx="7890080" cy="5051648"/>
          </a:xfrm>
        </p:spPr>
        <p:txBody>
          <a:bodyPr/>
          <a:lstStyle/>
          <a:p>
            <a:r>
              <a:rPr lang="tr-TR" dirty="0" smtClean="0"/>
              <a:t>Meslek ilkesine göre sendikalaşma da sektör ayrımı olmaksızın aynı meslekten olan çalışanların bir araya gelerek sendika kurmaları veya üye olmaları söz konusudur.</a:t>
            </a:r>
          </a:p>
          <a:p>
            <a:r>
              <a:rPr lang="tr-TR" dirty="0" smtClean="0"/>
              <a:t>Ülkemizde yasal düzenlemelere göre iş kolu esasına göre sendikalaşma ilkesi geçerlidir.</a:t>
            </a:r>
          </a:p>
          <a:p>
            <a:endParaRPr lang="tr-TR" dirty="0" smtClean="0"/>
          </a:p>
        </p:txBody>
      </p:sp>
    </p:spTree>
    <p:extLst>
      <p:ext uri="{BB962C8B-B14F-4D97-AF65-F5344CB8AC3E}">
        <p14:creationId xmlns:p14="http://schemas.microsoft.com/office/powerpoint/2010/main" val="79980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SENDİKA TÜRLERİ</a:t>
            </a:r>
            <a:endParaRPr lang="tr-TR" dirty="0"/>
          </a:p>
        </p:txBody>
      </p:sp>
      <p:sp>
        <p:nvSpPr>
          <p:cNvPr id="3" name="İçerik Yer Tutucusu 2"/>
          <p:cNvSpPr>
            <a:spLocks noGrp="1"/>
          </p:cNvSpPr>
          <p:nvPr>
            <p:ph idx="1"/>
          </p:nvPr>
        </p:nvSpPr>
        <p:spPr/>
        <p:txBody>
          <a:bodyPr/>
          <a:lstStyle/>
          <a:p>
            <a:r>
              <a:rPr lang="tr-TR" dirty="0" smtClean="0"/>
              <a:t>İşçi Sendikaları</a:t>
            </a:r>
          </a:p>
          <a:p>
            <a:r>
              <a:rPr lang="tr-TR" dirty="0" smtClean="0"/>
              <a:t>İşveren Sendikaları</a:t>
            </a:r>
          </a:p>
          <a:p>
            <a:r>
              <a:rPr lang="tr-TR" dirty="0" smtClean="0"/>
              <a:t>Konfederasyonlar</a:t>
            </a:r>
            <a:endParaRPr lang="tr-TR" dirty="0"/>
          </a:p>
        </p:txBody>
      </p:sp>
    </p:spTree>
    <p:extLst>
      <p:ext uri="{BB962C8B-B14F-4D97-AF65-F5344CB8AC3E}">
        <p14:creationId xmlns:p14="http://schemas.microsoft.com/office/powerpoint/2010/main" val="2488603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İşçi </a:t>
            </a:r>
            <a:r>
              <a:rPr lang="tr-TR" dirty="0" smtClean="0"/>
              <a:t>Sendikaları</a:t>
            </a:r>
            <a:endParaRPr lang="tr-TR" dirty="0"/>
          </a:p>
        </p:txBody>
      </p:sp>
      <p:sp>
        <p:nvSpPr>
          <p:cNvPr id="3" name="İçerik Yer Tutucusu 2"/>
          <p:cNvSpPr>
            <a:spLocks noGrp="1"/>
          </p:cNvSpPr>
          <p:nvPr>
            <p:ph idx="1"/>
          </p:nvPr>
        </p:nvSpPr>
        <p:spPr/>
        <p:txBody>
          <a:bodyPr/>
          <a:lstStyle/>
          <a:p>
            <a:r>
              <a:rPr lang="tr-TR" dirty="0" smtClean="0"/>
              <a:t>Bir işverene bağlı olarak emeği ile çalışanların kurdukları sendikalara işçi sendikaları adı verilir.</a:t>
            </a:r>
          </a:p>
          <a:p>
            <a:r>
              <a:rPr lang="tr-TR" dirty="0" smtClean="0"/>
              <a:t>İşçi sendikaları iş kolu esasına göre iş kolunda ve Türkiye çapında faaliyette bulunmak amacı ile bu iş kolundaki iş yerlerinde çalışan işçiler tarafından kurulur.</a:t>
            </a:r>
            <a:endParaRPr lang="tr-TR" dirty="0"/>
          </a:p>
        </p:txBody>
      </p:sp>
    </p:spTree>
    <p:extLst>
      <p:ext uri="{BB962C8B-B14F-4D97-AF65-F5344CB8AC3E}">
        <p14:creationId xmlns:p14="http://schemas.microsoft.com/office/powerpoint/2010/main" val="330598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İşveren </a:t>
            </a:r>
            <a:r>
              <a:rPr lang="tr-TR" dirty="0" smtClean="0"/>
              <a:t>Sendikaları</a:t>
            </a:r>
            <a:endParaRPr lang="tr-TR" dirty="0"/>
          </a:p>
        </p:txBody>
      </p:sp>
      <p:sp>
        <p:nvSpPr>
          <p:cNvPr id="3" name="İçerik Yer Tutucusu 2"/>
          <p:cNvSpPr>
            <a:spLocks noGrp="1"/>
          </p:cNvSpPr>
          <p:nvPr>
            <p:ph idx="1"/>
          </p:nvPr>
        </p:nvSpPr>
        <p:spPr/>
        <p:txBody>
          <a:bodyPr>
            <a:normAutofit/>
          </a:bodyPr>
          <a:lstStyle/>
          <a:p>
            <a:r>
              <a:rPr lang="tr-TR" dirty="0" smtClean="0"/>
              <a:t>İşçilere olduğu gibi işverenlere de üyelerinin çalışma ilişkilerinde ekonomik ve sosyal hak ile menfaatlerini korumak ve geliştirmek için sendikalar ve üst kurumlar kurma hakkı tanınmıştır.</a:t>
            </a:r>
          </a:p>
          <a:p>
            <a:r>
              <a:rPr lang="tr-TR" dirty="0" smtClean="0"/>
              <a:t>İşveren sendikalarının temel fonksiyonu üyesi olan işverenleri temsil etmek, onların çıkarlarını korumak, kamuoyu yaratmak ve işçileri temsil eden sendika ile yürütülecek toplu pazarlık görüşmelerini işverenlerden aldığı yetki ile üstlenmektir.</a:t>
            </a:r>
            <a:endParaRPr lang="tr-TR" dirty="0"/>
          </a:p>
        </p:txBody>
      </p:sp>
    </p:spTree>
    <p:extLst>
      <p:ext uri="{BB962C8B-B14F-4D97-AF65-F5344CB8AC3E}">
        <p14:creationId xmlns:p14="http://schemas.microsoft.com/office/powerpoint/2010/main" val="1181330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Konfederasyonlar</a:t>
            </a:r>
            <a:endParaRPr lang="tr-TR" dirty="0"/>
          </a:p>
        </p:txBody>
      </p:sp>
      <p:sp>
        <p:nvSpPr>
          <p:cNvPr id="3" name="İçerik Yer Tutucusu 2"/>
          <p:cNvSpPr>
            <a:spLocks noGrp="1"/>
          </p:cNvSpPr>
          <p:nvPr>
            <p:ph idx="1"/>
          </p:nvPr>
        </p:nvSpPr>
        <p:spPr/>
        <p:txBody>
          <a:bodyPr/>
          <a:lstStyle/>
          <a:p>
            <a:r>
              <a:rPr lang="tr-TR" dirty="0" smtClean="0"/>
              <a:t>Aynı veya farklı işkollarında faaliyette bulunan işçi ve işveren sendikaları bir araya gelerek güç birliği yapmak amacıyla konfederasyonlar biçiminde örgütlenebilirler.</a:t>
            </a:r>
          </a:p>
          <a:p>
            <a:r>
              <a:rPr lang="tr-TR" dirty="0" smtClean="0"/>
              <a:t>Hiyerarşik olarak bir üst kuruluş olan konfederasyonlar en az beş sendikanın bir araya gelmesiyle oluşurlar.</a:t>
            </a:r>
            <a:endParaRPr lang="tr-TR" dirty="0"/>
          </a:p>
        </p:txBody>
      </p:sp>
    </p:spTree>
    <p:extLst>
      <p:ext uri="{BB962C8B-B14F-4D97-AF65-F5344CB8AC3E}">
        <p14:creationId xmlns:p14="http://schemas.microsoft.com/office/powerpoint/2010/main" val="1891643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41784"/>
            <a:ext cx="6696744" cy="1143000"/>
          </a:xfrm>
        </p:spPr>
        <p:txBody>
          <a:bodyPr>
            <a:normAutofit fontScale="90000"/>
          </a:bodyPr>
          <a:lstStyle/>
          <a:p>
            <a:r>
              <a:rPr lang="tr-TR" dirty="0" smtClean="0"/>
              <a:t>SENDİKA HAKKI VE ÖZGÜRLÜĞÜ</a:t>
            </a:r>
            <a:endParaRPr lang="tr-TR" dirty="0"/>
          </a:p>
        </p:txBody>
      </p:sp>
      <p:sp>
        <p:nvSpPr>
          <p:cNvPr id="3" name="İçerik Yer Tutucusu 2"/>
          <p:cNvSpPr>
            <a:spLocks noGrp="1"/>
          </p:cNvSpPr>
          <p:nvPr>
            <p:ph idx="1"/>
          </p:nvPr>
        </p:nvSpPr>
        <p:spPr>
          <a:xfrm>
            <a:off x="1115616" y="1447800"/>
            <a:ext cx="7818072" cy="4800600"/>
          </a:xfrm>
        </p:spPr>
        <p:txBody>
          <a:bodyPr>
            <a:normAutofit/>
          </a:bodyPr>
          <a:lstStyle/>
          <a:p>
            <a:r>
              <a:rPr lang="tr-TR" dirty="0" smtClean="0"/>
              <a:t>Ülkemizde sendika hakkı ve özgürlüğü Anayasanın 51. Maddesinde bir ‘temel hak ve hürriyet’ olarak kabul edilerek teminat altına alınmıştır.</a:t>
            </a:r>
          </a:p>
          <a:p>
            <a:r>
              <a:rPr lang="tr-TR" dirty="0" smtClean="0"/>
              <a:t>Sendikal hak ve özgürlükler bazı önemli ilkeleri de beraberinde getirmektedir. Bunlar;</a:t>
            </a:r>
          </a:p>
          <a:p>
            <a:pPr lvl="2"/>
            <a:r>
              <a:rPr lang="tr-TR" dirty="0" smtClean="0"/>
              <a:t>Sendika Özgürlüğü İlkesi</a:t>
            </a:r>
          </a:p>
          <a:p>
            <a:pPr lvl="2"/>
            <a:r>
              <a:rPr lang="tr-TR" dirty="0" smtClean="0"/>
              <a:t>Sendika Bağımsızlığı İlkesi</a:t>
            </a:r>
          </a:p>
          <a:p>
            <a:pPr lvl="2"/>
            <a:r>
              <a:rPr lang="tr-TR" dirty="0" smtClean="0"/>
              <a:t>Sendika Çokluğu İlkesi</a:t>
            </a:r>
          </a:p>
        </p:txBody>
      </p:sp>
    </p:spTree>
    <p:extLst>
      <p:ext uri="{BB962C8B-B14F-4D97-AF65-F5344CB8AC3E}">
        <p14:creationId xmlns:p14="http://schemas.microsoft.com/office/powerpoint/2010/main" val="7167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23728" y="457200"/>
            <a:ext cx="5572472" cy="1603648"/>
          </a:xfrm>
        </p:spPr>
        <p:txBody>
          <a:bodyPr/>
          <a:lstStyle/>
          <a:p>
            <a:r>
              <a:rPr lang="tr-TR" dirty="0" smtClean="0"/>
              <a:t>SENDİKALARIN AMAÇLARI</a:t>
            </a:r>
            <a:endParaRPr lang="tr-TR" dirty="0"/>
          </a:p>
        </p:txBody>
      </p:sp>
      <p:sp>
        <p:nvSpPr>
          <p:cNvPr id="3" name="İçerik Yer Tutucusu 2"/>
          <p:cNvSpPr>
            <a:spLocks noGrp="1"/>
          </p:cNvSpPr>
          <p:nvPr>
            <p:ph idx="1"/>
          </p:nvPr>
        </p:nvSpPr>
        <p:spPr>
          <a:xfrm>
            <a:off x="971600" y="1196752"/>
            <a:ext cx="7962088" cy="5544616"/>
          </a:xfrm>
        </p:spPr>
        <p:txBody>
          <a:bodyPr>
            <a:normAutofit fontScale="92500" lnSpcReduction="10000"/>
          </a:bodyPr>
          <a:lstStyle/>
          <a:p>
            <a:r>
              <a:rPr lang="tr-TR" dirty="0" smtClean="0"/>
              <a:t>Çalışanların farklı iş kolları kapsamında bir araya getirme ve tek bir amaç etrafında toplamak,</a:t>
            </a:r>
          </a:p>
          <a:p>
            <a:r>
              <a:rPr lang="tr-TR" dirty="0" smtClean="0"/>
              <a:t>İşçinin milli gelirden hakkı olan payı almasını sağlamak</a:t>
            </a:r>
          </a:p>
          <a:p>
            <a:r>
              <a:rPr lang="tr-TR" dirty="0" smtClean="0"/>
              <a:t>İşçinin adil bir ücret ve insanca bir yaşama kavuşmasını sağlamak</a:t>
            </a:r>
          </a:p>
          <a:p>
            <a:r>
              <a:rPr lang="tr-TR" dirty="0" smtClean="0"/>
              <a:t>Çalışma şartları açısından en uygun koşulların yaratılmasını sağlamak </a:t>
            </a:r>
          </a:p>
          <a:p>
            <a:r>
              <a:rPr lang="tr-TR" dirty="0" smtClean="0"/>
              <a:t>İşçiler açısından her türlü ekonomik ve sosyal endişeleri ortadan kaldırmak ile gelece güvenle bakabilmelerini sağlamak</a:t>
            </a:r>
          </a:p>
          <a:p>
            <a:r>
              <a:rPr lang="tr-TR" dirty="0" smtClean="0"/>
              <a:t>Bir baskı grubu oluşturarak işçi lehine yasalar çıkmasını sağlamak</a:t>
            </a:r>
          </a:p>
          <a:p>
            <a:r>
              <a:rPr lang="tr-TR" dirty="0" smtClean="0"/>
              <a:t>Üyelerin mesleki ve kültürel açıdan gelişmelerini sağlamak, her türlü bilgisizliği ortadan kaldırmak </a:t>
            </a:r>
          </a:p>
          <a:p>
            <a:endParaRPr lang="tr-TR" dirty="0"/>
          </a:p>
        </p:txBody>
      </p:sp>
    </p:spTree>
    <p:extLst>
      <p:ext uri="{BB962C8B-B14F-4D97-AF65-F5344CB8AC3E}">
        <p14:creationId xmlns:p14="http://schemas.microsoft.com/office/powerpoint/2010/main" val="2063479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120680" cy="1143000"/>
          </a:xfrm>
        </p:spPr>
        <p:txBody>
          <a:bodyPr>
            <a:normAutofit fontScale="90000"/>
          </a:bodyPr>
          <a:lstStyle/>
          <a:p>
            <a:r>
              <a:rPr lang="tr-TR" dirty="0" smtClean="0"/>
              <a:t>SENDİKAYA ÜYE OLMA NEDENLERİ</a:t>
            </a:r>
            <a:endParaRPr lang="tr-TR" dirty="0"/>
          </a:p>
        </p:txBody>
      </p:sp>
      <p:sp>
        <p:nvSpPr>
          <p:cNvPr id="3" name="İçerik Yer Tutucusu 2"/>
          <p:cNvSpPr>
            <a:spLocks noGrp="1"/>
          </p:cNvSpPr>
          <p:nvPr>
            <p:ph idx="1"/>
          </p:nvPr>
        </p:nvSpPr>
        <p:spPr>
          <a:xfrm>
            <a:off x="899592" y="1447800"/>
            <a:ext cx="8034096" cy="4800600"/>
          </a:xfrm>
        </p:spPr>
        <p:txBody>
          <a:bodyPr/>
          <a:lstStyle/>
          <a:p>
            <a:r>
              <a:rPr lang="tr-TR" b="1" dirty="0" smtClean="0"/>
              <a:t>Ekonomik Faydası: </a:t>
            </a:r>
            <a:r>
              <a:rPr lang="tr-TR" dirty="0" smtClean="0"/>
              <a:t>Ekonomik koşulların olumsuz olduğu şartlarda çalışanları sendika üyesi olmaya zorlayan en önemli faktör ekonomik faktörlerdir. Sendika, işveren ile yapacağı toplu pazarlık sayesinde üyeleri için ücretler, sosyal imkanları daha kapsamlı iş güvencesi, daha az çalışma süreleri gibi konularda faydalı olmaktadır.</a:t>
            </a:r>
          </a:p>
          <a:p>
            <a:endParaRPr lang="tr-TR" dirty="0" smtClean="0"/>
          </a:p>
          <a:p>
            <a:endParaRPr lang="tr-TR" dirty="0"/>
          </a:p>
        </p:txBody>
      </p:sp>
    </p:spTree>
    <p:extLst>
      <p:ext uri="{BB962C8B-B14F-4D97-AF65-F5344CB8AC3E}">
        <p14:creationId xmlns:p14="http://schemas.microsoft.com/office/powerpoint/2010/main" val="3990597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5400600"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043608" y="1447800"/>
            <a:ext cx="7890080" cy="4800600"/>
          </a:xfrm>
        </p:spPr>
        <p:txBody>
          <a:bodyPr/>
          <a:lstStyle/>
          <a:p>
            <a:r>
              <a:rPr lang="tr-TR" b="1" dirty="0" smtClean="0"/>
              <a:t>İş Güvencesi: </a:t>
            </a:r>
            <a:r>
              <a:rPr lang="tr-TR" dirty="0" smtClean="0"/>
              <a:t>Çalışanların, çalışma hayatları süresince yoğun olarak yaşadıkları işten çıkarılma endişesi onları ciddi tatminsizliklere sürükler. Oysa sendikalar işverenlerle yürüttükleri iş sözleşmeleri görüşmelerinde çalışanların işten çıkarılma koşullarını zorlaştırıcı hükümlerin sözleşmeye konulması yönünde mücadele eder. </a:t>
            </a:r>
          </a:p>
        </p:txBody>
      </p:sp>
    </p:spTree>
    <p:extLst>
      <p:ext uri="{BB962C8B-B14F-4D97-AF65-F5344CB8AC3E}">
        <p14:creationId xmlns:p14="http://schemas.microsoft.com/office/powerpoint/2010/main" val="1064475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80340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899592" y="1447800"/>
            <a:ext cx="8034096" cy="4800600"/>
          </a:xfrm>
        </p:spPr>
        <p:txBody>
          <a:bodyPr/>
          <a:lstStyle/>
          <a:p>
            <a:r>
              <a:rPr lang="tr-TR" b="1" dirty="0" smtClean="0"/>
              <a:t>Yönetimin Tutumuna Karşı Güvence</a:t>
            </a:r>
            <a:r>
              <a:rPr lang="tr-TR" dirty="0" smtClean="0"/>
              <a:t>: Sendika üyesi olarak işçi işverenin muhtemel misilleme niteliğindeki uygulamaları ile haksız ve keyfi tutumlarına karşı sendikanın kendisini koruyup kollayacağını bildiği için işi ya da görevini yerine getirmede çok daha az kararsızlık yaşar.</a:t>
            </a:r>
            <a:endParaRPr lang="tr-TR" dirty="0"/>
          </a:p>
        </p:txBody>
      </p:sp>
    </p:spTree>
    <p:extLst>
      <p:ext uri="{BB962C8B-B14F-4D97-AF65-F5344CB8AC3E}">
        <p14:creationId xmlns:p14="http://schemas.microsoft.com/office/powerpoint/2010/main" val="142713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8064896"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971600" y="1447800"/>
            <a:ext cx="8064896" cy="5293568"/>
          </a:xfrm>
        </p:spPr>
        <p:txBody>
          <a:bodyPr/>
          <a:lstStyle/>
          <a:p>
            <a:r>
              <a:rPr lang="tr-TR" b="1" dirty="0" smtClean="0"/>
              <a:t>Sosyal İhtiyaçların Karşılanması: </a:t>
            </a:r>
            <a:r>
              <a:rPr lang="tr-TR" dirty="0" smtClean="0"/>
              <a:t>Çalışanlarda öz güvenin oluşmasında ve bu manada hayal kırıklıklarının ortadan kaldırılmasında sendika üyeliği önemli fırsatlar yaratır. </a:t>
            </a:r>
            <a:r>
              <a:rPr lang="tr-TR" dirty="0"/>
              <a:t>A</a:t>
            </a:r>
            <a:r>
              <a:rPr lang="tr-TR" dirty="0" smtClean="0"/>
              <a:t>yrıca sendika işçilere yeni ilgi kaynakları, boş zamanları değerlendirme imkanları sağlayarak onların statü, tanınma ve bir gruba üye olma arzularının tatmini imkanı da verir.</a:t>
            </a:r>
            <a:endParaRPr lang="tr-TR" dirty="0"/>
          </a:p>
        </p:txBody>
      </p:sp>
    </p:spTree>
    <p:extLst>
      <p:ext uri="{BB962C8B-B14F-4D97-AF65-F5344CB8AC3E}">
        <p14:creationId xmlns:p14="http://schemas.microsoft.com/office/powerpoint/2010/main" val="78842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274638"/>
            <a:ext cx="6696744" cy="1143000"/>
          </a:xfrm>
        </p:spPr>
        <p:txBody>
          <a:bodyPr>
            <a:normAutofit fontScale="90000"/>
          </a:bodyPr>
          <a:lstStyle/>
          <a:p>
            <a:r>
              <a:rPr lang="tr-TR" dirty="0"/>
              <a:t>SENDİKAYA ÜYE OLMA NEDENLERİ</a:t>
            </a:r>
          </a:p>
        </p:txBody>
      </p:sp>
      <p:sp>
        <p:nvSpPr>
          <p:cNvPr id="3" name="İçerik Yer Tutucusu 2"/>
          <p:cNvSpPr>
            <a:spLocks noGrp="1"/>
          </p:cNvSpPr>
          <p:nvPr>
            <p:ph idx="1"/>
          </p:nvPr>
        </p:nvSpPr>
        <p:spPr>
          <a:xfrm>
            <a:off x="1115616" y="1447800"/>
            <a:ext cx="7818072" cy="4800600"/>
          </a:xfrm>
        </p:spPr>
        <p:txBody>
          <a:bodyPr/>
          <a:lstStyle/>
          <a:p>
            <a:r>
              <a:rPr lang="tr-TR" dirty="0" smtClean="0"/>
              <a:t>Sendikal Hizmetlerden Faydalanma: Özellikle batı ülkelerinde sendikalar üyeleri ve onların ailelerine yönelik kişisel hizmetler sunmaktadır. Tatil olanakları, sağlık hizmetleri, düşük karla satış yapan market imkanları, kreşler, düşük faiz oranlı kredi temini, sportif olanaklar bu tür kişisel yararlar arasında ifade edilir.</a:t>
            </a:r>
          </a:p>
        </p:txBody>
      </p:sp>
    </p:spTree>
    <p:extLst>
      <p:ext uri="{BB962C8B-B14F-4D97-AF65-F5344CB8AC3E}">
        <p14:creationId xmlns:p14="http://schemas.microsoft.com/office/powerpoint/2010/main" val="419776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32656"/>
            <a:ext cx="7200800" cy="576064"/>
          </a:xfrm>
        </p:spPr>
        <p:txBody>
          <a:bodyPr>
            <a:normAutofit fontScale="90000"/>
          </a:bodyPr>
          <a:lstStyle/>
          <a:p>
            <a:r>
              <a:rPr lang="tr-TR" sz="2400" dirty="0" smtClean="0"/>
              <a:t>YÖNETİM AÇISINDAN SENDİKA ÜYELİĞİNİN ANLAMI VE İŞYERİ SENDİKA TEMSİLCİLİĞİ</a:t>
            </a:r>
            <a:endParaRPr lang="tr-TR" sz="2400" dirty="0"/>
          </a:p>
        </p:txBody>
      </p:sp>
      <p:sp>
        <p:nvSpPr>
          <p:cNvPr id="3" name="İçerik Yer Tutucusu 2"/>
          <p:cNvSpPr>
            <a:spLocks noGrp="1"/>
          </p:cNvSpPr>
          <p:nvPr>
            <p:ph idx="1"/>
          </p:nvPr>
        </p:nvSpPr>
        <p:spPr>
          <a:xfrm>
            <a:off x="251520" y="908720"/>
            <a:ext cx="8496944" cy="5949280"/>
          </a:xfrm>
        </p:spPr>
        <p:txBody>
          <a:bodyPr>
            <a:normAutofit/>
          </a:bodyPr>
          <a:lstStyle/>
          <a:p>
            <a:r>
              <a:rPr lang="tr-TR" dirty="0" smtClean="0"/>
              <a:t>Çalışanların işe alınma ile çalıştırılmalarında v ve işlerine son verilmesi durumunda sendikaya üyeliğin anlamını ortaya koyan iki önemli uygulamadan bahsedilir;</a:t>
            </a:r>
          </a:p>
          <a:p>
            <a:pPr lvl="2"/>
            <a:r>
              <a:rPr lang="tr-TR" dirty="0" smtClean="0"/>
              <a:t>Kapalı İşyeri Uygulaması: Bu uygulama ile bir iş örgütünde işe alınma ya da kurumda kalabilmenin koşulu toplu iş sözleşmesine taraf olan veya ilgili örgütte faaliyetini sürdüren sendikaya önceden üye olmaktır.</a:t>
            </a:r>
          </a:p>
          <a:p>
            <a:pPr lvl="2"/>
            <a:r>
              <a:rPr lang="tr-TR" dirty="0" smtClean="0"/>
              <a:t>Sendikalı İşyeri Uygulaması: Çalışanların örgüte ve dolayısıyla işe alınmaları ile kurumda kalabilmeyi, işe başlamadan ya da toplu sözleşmenin yürürlüğe girmesinden sonra belli bir süre içerisinde toplu iş sözleşmesine taraf olan veya ilgili örgütte faaliyetlerini sürdüren sendikaya üye olmalarını gerektirmektedir.</a:t>
            </a:r>
            <a:endParaRPr lang="tr-TR" dirty="0"/>
          </a:p>
        </p:txBody>
      </p:sp>
    </p:spTree>
    <p:extLst>
      <p:ext uri="{BB962C8B-B14F-4D97-AF65-F5344CB8AC3E}">
        <p14:creationId xmlns:p14="http://schemas.microsoft.com/office/powerpoint/2010/main" val="826767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560840" cy="1412776"/>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5616624"/>
          </a:xfrm>
        </p:spPr>
        <p:txBody>
          <a:bodyPr/>
          <a:lstStyle/>
          <a:p>
            <a:r>
              <a:rPr lang="tr-TR" dirty="0" smtClean="0"/>
              <a:t>Sendika üyesi olabilmenin yaş sınırı 16 yaşını doldurmuş olmaktır. Bu yaş sınırının altında olanların ancak yasal temsilcilerinin izni ile sendika üyeliklerine izin vermiştir.</a:t>
            </a:r>
          </a:p>
          <a:p>
            <a:r>
              <a:rPr lang="tr-TR" b="1" dirty="0" smtClean="0"/>
              <a:t>İşyeri sendika temsilcileri</a:t>
            </a:r>
            <a:r>
              <a:rPr lang="tr-TR" dirty="0" smtClean="0"/>
              <a:t>, yönetim ile sendika arasında köprü görevi üstlenirler. Madde, işyeri sendika temsilcisinin toplu iş sözleşmesine taraf olan sendikaca iş örgütünde çalışan üyeleri arasından seçilir.</a:t>
            </a:r>
            <a:endParaRPr lang="tr-TR" dirty="0"/>
          </a:p>
        </p:txBody>
      </p:sp>
    </p:spTree>
    <p:extLst>
      <p:ext uri="{BB962C8B-B14F-4D97-AF65-F5344CB8AC3E}">
        <p14:creationId xmlns:p14="http://schemas.microsoft.com/office/powerpoint/2010/main" val="2960158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890080" cy="1008112"/>
          </a:xfrm>
        </p:spPr>
        <p:txBody>
          <a:bodyPr>
            <a:normAutofit/>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043608" y="1052736"/>
            <a:ext cx="7890080" cy="2448272"/>
          </a:xfrm>
        </p:spPr>
        <p:txBody>
          <a:bodyPr>
            <a:normAutofit/>
          </a:bodyPr>
          <a:lstStyle/>
          <a:p>
            <a:r>
              <a:rPr lang="tr-TR" dirty="0" smtClean="0"/>
              <a:t>Toplu iş sözleşmesinin tarafı olan sendika iş yerindeki üyesi olan çalışan sayısına bağlı olarak aşağıdaki gibi işyeri sendika temsilcisi atayarak kimliklerini 15 gün içerisinde işverene bildirmek zorundadır.</a:t>
            </a:r>
          </a:p>
          <a:p>
            <a:endParaRPr lang="tr-TR" dirty="0"/>
          </a:p>
        </p:txBody>
      </p:sp>
      <p:graphicFrame>
        <p:nvGraphicFramePr>
          <p:cNvPr id="5" name="Diyagram 4"/>
          <p:cNvGraphicFramePr/>
          <p:nvPr>
            <p:extLst>
              <p:ext uri="{D42A27DB-BD31-4B8C-83A1-F6EECF244321}">
                <p14:modId xmlns:p14="http://schemas.microsoft.com/office/powerpoint/2010/main" val="4034706284"/>
              </p:ext>
            </p:extLst>
          </p:nvPr>
        </p:nvGraphicFramePr>
        <p:xfrm>
          <a:off x="755576" y="3140968"/>
          <a:ext cx="7632848"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63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344816" cy="864096"/>
          </a:xfrm>
        </p:spPr>
        <p:txBody>
          <a:bodyPr>
            <a:normAutofit fontScale="90000"/>
          </a:bodyPr>
          <a:lstStyle/>
          <a:p>
            <a:r>
              <a:rPr lang="tr-TR" sz="2800" dirty="0"/>
              <a:t>YÖNETİM AÇISINDAN SENDİKA ÜYELİĞİNİN ANLAMI VE İŞYERİ SENDİKA TEMSİLCİLİĞİ</a:t>
            </a:r>
          </a:p>
        </p:txBody>
      </p:sp>
      <p:sp>
        <p:nvSpPr>
          <p:cNvPr id="3" name="İçerik Yer Tutucusu 2"/>
          <p:cNvSpPr>
            <a:spLocks noGrp="1"/>
          </p:cNvSpPr>
          <p:nvPr>
            <p:ph idx="1"/>
          </p:nvPr>
        </p:nvSpPr>
        <p:spPr>
          <a:xfrm>
            <a:off x="1115616" y="980728"/>
            <a:ext cx="7632848" cy="5760640"/>
          </a:xfrm>
        </p:spPr>
        <p:txBody>
          <a:bodyPr/>
          <a:lstStyle/>
          <a:p>
            <a:r>
              <a:rPr lang="tr-TR" dirty="0" smtClean="0"/>
              <a:t>Seçilen sendika temsilcilerinden bir tanesi baş temsilci olarak görev yapar. İşyeri sendika temsilcilerinin görevleri 3 temel başlık altında toplanabilir;</a:t>
            </a:r>
          </a:p>
          <a:p>
            <a:pPr lvl="1"/>
            <a:r>
              <a:rPr lang="tr-TR" dirty="0" smtClean="0"/>
              <a:t>Sendikalar Kanunu’ndan Doğan Görevler</a:t>
            </a:r>
          </a:p>
          <a:p>
            <a:pPr lvl="1"/>
            <a:r>
              <a:rPr lang="tr-TR" dirty="0" smtClean="0"/>
              <a:t>İş Kanunu ve Diğer ilgili Mevzuattan Doğan Görevler</a:t>
            </a:r>
          </a:p>
          <a:p>
            <a:pPr lvl="1"/>
            <a:r>
              <a:rPr lang="tr-TR" dirty="0" smtClean="0"/>
              <a:t>Toplu İş Sözleşmesinden Doğan Görevler</a:t>
            </a:r>
            <a:endParaRPr lang="tr-TR" dirty="0"/>
          </a:p>
        </p:txBody>
      </p:sp>
    </p:spTree>
    <p:extLst>
      <p:ext uri="{BB962C8B-B14F-4D97-AF65-F5344CB8AC3E}">
        <p14:creationId xmlns:p14="http://schemas.microsoft.com/office/powerpoint/2010/main" val="1318852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1" name="Rectangle 2"/>
          <p:cNvSpPr>
            <a:spLocks noGrp="1" noChangeArrowheads="1"/>
          </p:cNvSpPr>
          <p:nvPr>
            <p:ph type="title"/>
          </p:nvPr>
        </p:nvSpPr>
        <p:spPr>
          <a:xfrm>
            <a:off x="933450" y="260350"/>
            <a:ext cx="8229600" cy="704850"/>
          </a:xfrm>
        </p:spPr>
        <p:txBody>
          <a:bodyPr>
            <a:normAutofit/>
          </a:bodyPr>
          <a:lstStyle/>
          <a:p>
            <a:pPr eaLnBrk="1" hangingPunct="1"/>
            <a:r>
              <a:rPr lang="tr-TR" altLang="tr-TR" sz="2800" b="1" dirty="0" smtClean="0">
                <a:solidFill>
                  <a:srgbClr val="0000FF"/>
                </a:solidFill>
              </a:rPr>
              <a:t>15- TOPLU  PAZARLIK ve YÖNETİMİ</a:t>
            </a:r>
            <a:endParaRPr lang="tr-TR" altLang="tr-TR" sz="2800" b="1" u="sng" dirty="0" smtClean="0"/>
          </a:p>
        </p:txBody>
      </p:sp>
      <p:sp>
        <p:nvSpPr>
          <p:cNvPr id="214022" name="Rectangle 3"/>
          <p:cNvSpPr>
            <a:spLocks noGrp="1" noChangeArrowheads="1"/>
          </p:cNvSpPr>
          <p:nvPr>
            <p:ph idx="1"/>
          </p:nvPr>
        </p:nvSpPr>
        <p:spPr>
          <a:xfrm>
            <a:off x="1115616" y="1052513"/>
            <a:ext cx="7633097" cy="5805487"/>
          </a:xfrm>
        </p:spPr>
        <p:txBody>
          <a:bodyPr>
            <a:normAutofit lnSpcReduction="10000"/>
          </a:bodyPr>
          <a:lstStyle/>
          <a:p>
            <a:pPr eaLnBrk="1" hangingPunct="1">
              <a:lnSpc>
                <a:spcPct val="90000"/>
              </a:lnSpc>
            </a:pPr>
            <a:r>
              <a:rPr lang="tr-TR" altLang="tr-TR" sz="2400" dirty="0" smtClean="0"/>
              <a:t> Sendika yönetim ilişkilerinin temelini toplu pazarlık oluşturur</a:t>
            </a:r>
          </a:p>
          <a:p>
            <a:pPr eaLnBrk="1" hangingPunct="1">
              <a:lnSpc>
                <a:spcPct val="90000"/>
              </a:lnSpc>
            </a:pPr>
            <a:r>
              <a:rPr lang="tr-TR" altLang="tr-TR" sz="2400" dirty="0" smtClean="0"/>
              <a:t>Toplu pazarlık, bir tarafta bir işveren grubu yada daha fazla işveren kuruluşu ile diğer tarafta işçileri temsil eden bir yada daha fazla kuruluşun bir anlaşma yapabilmek için bir araya gelerek çalışma koşulları konusunda yaptıkları görüşmelerdir.</a:t>
            </a:r>
          </a:p>
          <a:p>
            <a:pPr eaLnBrk="1" hangingPunct="1">
              <a:lnSpc>
                <a:spcPct val="90000"/>
              </a:lnSpc>
            </a:pPr>
            <a:r>
              <a:rPr lang="tr-TR" altLang="tr-TR" sz="2400" dirty="0" smtClean="0"/>
              <a:t>Toplu pazarlıkta iki önemli taraf vardır. Taraflardan birisi işçi sendikası, diğeri ise bireysel işveren veya işverenin üyesi bulunduğu işveren sendikasıdır.</a:t>
            </a:r>
          </a:p>
          <a:p>
            <a:pPr eaLnBrk="1" hangingPunct="1">
              <a:lnSpc>
                <a:spcPct val="90000"/>
              </a:lnSpc>
            </a:pPr>
            <a:r>
              <a:rPr lang="tr-TR" altLang="tr-TR" sz="2400" dirty="0" smtClean="0"/>
              <a:t>Toplu pazarlık bir süreçtir  ve bu süreç içinde ele alınan konular şunlardır : </a:t>
            </a:r>
          </a:p>
          <a:p>
            <a:pPr lvl="1">
              <a:lnSpc>
                <a:spcPct val="90000"/>
              </a:lnSpc>
            </a:pPr>
            <a:r>
              <a:rPr lang="tr-TR" altLang="tr-TR" sz="2000" dirty="0" smtClean="0"/>
              <a:t>Sözleşmenin amacı, kapsamı ve süresi</a:t>
            </a:r>
          </a:p>
          <a:p>
            <a:pPr lvl="1">
              <a:lnSpc>
                <a:spcPct val="90000"/>
              </a:lnSpc>
            </a:pPr>
            <a:r>
              <a:rPr lang="tr-TR" altLang="tr-TR" sz="2000" dirty="0" smtClean="0"/>
              <a:t>Tarafların hak ve ödevleri</a:t>
            </a:r>
          </a:p>
          <a:p>
            <a:pPr lvl="1">
              <a:lnSpc>
                <a:spcPct val="90000"/>
              </a:lnSpc>
            </a:pPr>
            <a:r>
              <a:rPr lang="tr-TR" altLang="tr-TR" sz="2000" dirty="0" smtClean="0"/>
              <a:t>Ücret ve ücret  koşulları</a:t>
            </a:r>
          </a:p>
          <a:p>
            <a:pPr lvl="1">
              <a:lnSpc>
                <a:spcPct val="90000"/>
              </a:lnSpc>
            </a:pPr>
            <a:r>
              <a:rPr lang="tr-TR" altLang="tr-TR" sz="2000" dirty="0" smtClean="0"/>
              <a:t>Çalışma koşulları ve çalışma yöntemleri</a:t>
            </a:r>
          </a:p>
          <a:p>
            <a:pPr lvl="1">
              <a:lnSpc>
                <a:spcPct val="90000"/>
              </a:lnSpc>
            </a:pPr>
            <a:r>
              <a:rPr lang="tr-TR" altLang="tr-TR" sz="2000" dirty="0" smtClean="0"/>
              <a:t>Çalışmanın denetimi</a:t>
            </a:r>
            <a:endParaRPr lang="en-US" altLang="tr-TR" sz="2400" u="sng" dirty="0" smtClean="0"/>
          </a:p>
        </p:txBody>
      </p:sp>
      <p:sp>
        <p:nvSpPr>
          <p:cNvPr id="21401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1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402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2F60D57D-08D0-4624-A429-C1D79521DCD6}" type="slidenum">
              <a:rPr lang="tr-TR" altLang="tr-TR" sz="1400">
                <a:solidFill>
                  <a:srgbClr val="000000"/>
                </a:solidFill>
                <a:latin typeface="Arial" charset="0"/>
              </a:rPr>
              <a:pPr/>
              <a:t>116</a:t>
            </a:fld>
            <a:endParaRPr lang="tr-TR" altLang="tr-TR" sz="1400">
              <a:solidFill>
                <a:srgbClr val="000000"/>
              </a:solidFill>
              <a:latin typeface="Arial" charset="0"/>
            </a:endParaRPr>
          </a:p>
        </p:txBody>
      </p:sp>
    </p:spTree>
    <p:extLst>
      <p:ext uri="{BB962C8B-B14F-4D97-AF65-F5344CB8AC3E}">
        <p14:creationId xmlns:p14="http://schemas.microsoft.com/office/powerpoint/2010/main" val="3054614218"/>
      </p:ext>
    </p:extLst>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400" dirty="0">
                <a:solidFill>
                  <a:schemeClr val="tx2"/>
                </a:solidFill>
              </a:rPr>
              <a:t>Toplu Pazarlık </a:t>
            </a:r>
            <a:r>
              <a:rPr lang="tr-TR" sz="4400" dirty="0" smtClean="0">
                <a:solidFill>
                  <a:schemeClr val="tx2"/>
                </a:solidFill>
              </a:rPr>
              <a:t>Sisteminin Yararları</a:t>
            </a:r>
            <a:endParaRPr lang="tr-TR" dirty="0"/>
          </a:p>
        </p:txBody>
      </p:sp>
      <p:sp>
        <p:nvSpPr>
          <p:cNvPr id="3" name="İçerik Yer Tutucusu 2"/>
          <p:cNvSpPr>
            <a:spLocks noGrp="1"/>
          </p:cNvSpPr>
          <p:nvPr>
            <p:ph idx="1"/>
          </p:nvPr>
        </p:nvSpPr>
        <p:spPr/>
        <p:txBody>
          <a:bodyPr/>
          <a:lstStyle/>
          <a:p>
            <a:pPr marL="360363" lvl="1" indent="0" algn="just">
              <a:lnSpc>
                <a:spcPct val="80000"/>
              </a:lnSpc>
              <a:buNone/>
            </a:pPr>
            <a:endParaRPr lang="tr-TR" sz="2000" dirty="0">
              <a:solidFill>
                <a:schemeClr val="tx2"/>
              </a:solidFill>
            </a:endParaRPr>
          </a:p>
          <a:p>
            <a:pPr marL="1314450" lvl="2" indent="-400050" algn="just">
              <a:lnSpc>
                <a:spcPct val="80000"/>
              </a:lnSpc>
            </a:pPr>
            <a:r>
              <a:rPr lang="tr-TR" dirty="0">
                <a:solidFill>
                  <a:schemeClr val="tx2"/>
                </a:solidFill>
              </a:rPr>
              <a:t>Çalışma koşullarına ilişkin sorunlar çözümlenir.</a:t>
            </a:r>
          </a:p>
          <a:p>
            <a:pPr marL="1314450" lvl="2" indent="-400050" algn="just">
              <a:lnSpc>
                <a:spcPct val="80000"/>
              </a:lnSpc>
            </a:pPr>
            <a:r>
              <a:rPr lang="tr-TR" dirty="0">
                <a:solidFill>
                  <a:schemeClr val="tx2"/>
                </a:solidFill>
              </a:rPr>
              <a:t>İşçi için yasal bir güvence oluşur.</a:t>
            </a:r>
          </a:p>
          <a:p>
            <a:pPr marL="1314450" lvl="2" indent="-400050" algn="just">
              <a:lnSpc>
                <a:spcPct val="80000"/>
              </a:lnSpc>
            </a:pPr>
            <a:r>
              <a:rPr lang="tr-TR" dirty="0">
                <a:solidFill>
                  <a:schemeClr val="tx2"/>
                </a:solidFill>
              </a:rPr>
              <a:t>İşyerindeki psikolojik ve sosyal ihtiyaçlar giderilebilir.</a:t>
            </a:r>
          </a:p>
          <a:p>
            <a:pPr marL="1314450" lvl="2" indent="-400050" algn="just">
              <a:lnSpc>
                <a:spcPct val="80000"/>
              </a:lnSpc>
            </a:pPr>
            <a:r>
              <a:rPr lang="tr-TR" dirty="0">
                <a:solidFill>
                  <a:schemeClr val="tx2"/>
                </a:solidFill>
              </a:rPr>
              <a:t>İşyerindeki çeşitli nedenlerle ortaya çıkan anlaşmazlıklar çözümlenebilir.</a:t>
            </a:r>
          </a:p>
          <a:p>
            <a:endParaRPr lang="tr-TR" dirty="0"/>
          </a:p>
        </p:txBody>
      </p:sp>
    </p:spTree>
    <p:extLst>
      <p:ext uri="{BB962C8B-B14F-4D97-AF65-F5344CB8AC3E}">
        <p14:creationId xmlns:p14="http://schemas.microsoft.com/office/powerpoint/2010/main" val="3763436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2"/>
          <p:cNvSpPr>
            <a:spLocks noGrp="1" noChangeArrowheads="1"/>
          </p:cNvSpPr>
          <p:nvPr>
            <p:ph type="title"/>
          </p:nvPr>
        </p:nvSpPr>
        <p:spPr>
          <a:xfrm>
            <a:off x="1115617" y="274638"/>
            <a:ext cx="7571184" cy="704850"/>
          </a:xfrm>
        </p:spPr>
        <p:txBody>
          <a:bodyPr>
            <a:normAutofit fontScale="90000"/>
          </a:bodyPr>
          <a:lstStyle/>
          <a:p>
            <a:pPr eaLnBrk="1" hangingPunct="1"/>
            <a:r>
              <a:rPr lang="tr-TR" altLang="tr-TR" sz="3200" b="1" dirty="0" smtClean="0">
                <a:solidFill>
                  <a:srgbClr val="002060"/>
                </a:solidFill>
              </a:rPr>
              <a:t>Her toplu sözleşmede sözleşmenin uygulanması</a:t>
            </a:r>
            <a:endParaRPr lang="en-AU" altLang="tr-TR" b="1" u="sng" dirty="0" smtClean="0">
              <a:solidFill>
                <a:srgbClr val="002060"/>
              </a:solidFill>
            </a:endParaRPr>
          </a:p>
        </p:txBody>
      </p:sp>
      <p:sp>
        <p:nvSpPr>
          <p:cNvPr id="215046" name="Rectangle 3"/>
          <p:cNvSpPr>
            <a:spLocks noGrp="1" noChangeArrowheads="1"/>
          </p:cNvSpPr>
          <p:nvPr>
            <p:ph idx="1"/>
          </p:nvPr>
        </p:nvSpPr>
        <p:spPr>
          <a:xfrm>
            <a:off x="1115616" y="1052513"/>
            <a:ext cx="7633097" cy="5805487"/>
          </a:xfrm>
        </p:spPr>
        <p:txBody>
          <a:bodyPr/>
          <a:lstStyle/>
          <a:p>
            <a:pPr eaLnBrk="1" hangingPunct="1">
              <a:lnSpc>
                <a:spcPct val="90000"/>
              </a:lnSpc>
            </a:pPr>
            <a:r>
              <a:rPr lang="tr-TR" altLang="tr-TR" sz="2800" b="1" dirty="0"/>
              <a:t>U</a:t>
            </a:r>
            <a:r>
              <a:rPr lang="tr-TR" altLang="tr-TR" sz="2800" b="1" dirty="0" smtClean="0"/>
              <a:t>ygulamada ortaya çıkabilecek uyuşmazlıkların çözümüyle ilgili düzenlemelerde yer almaktadır.  Toplu pazarlık sürecinde şu faaliyetler yerine getirilir : </a:t>
            </a:r>
          </a:p>
          <a:p>
            <a:pPr lvl="1">
              <a:lnSpc>
                <a:spcPct val="90000"/>
              </a:lnSpc>
            </a:pPr>
            <a:r>
              <a:rPr lang="tr-TR" altLang="tr-TR" sz="2400" b="1" dirty="0" smtClean="0"/>
              <a:t>Görüşmecilerin belirlenmesi</a:t>
            </a:r>
          </a:p>
          <a:p>
            <a:pPr lvl="1">
              <a:lnSpc>
                <a:spcPct val="90000"/>
              </a:lnSpc>
            </a:pPr>
            <a:r>
              <a:rPr lang="tr-TR" altLang="tr-TR" sz="2400" b="1" dirty="0" smtClean="0"/>
              <a:t>Tarafların görüşmeye çağrılması</a:t>
            </a:r>
          </a:p>
          <a:p>
            <a:pPr lvl="1">
              <a:lnSpc>
                <a:spcPct val="90000"/>
              </a:lnSpc>
            </a:pPr>
            <a:r>
              <a:rPr lang="tr-TR" altLang="tr-TR" sz="2400" b="1" dirty="0" smtClean="0"/>
              <a:t>Görüşmelerin yapılması ( toplu görüşme )</a:t>
            </a:r>
          </a:p>
          <a:p>
            <a:pPr lvl="1">
              <a:lnSpc>
                <a:spcPct val="90000"/>
              </a:lnSpc>
            </a:pPr>
            <a:r>
              <a:rPr lang="tr-TR" altLang="tr-TR" sz="2400" b="1" dirty="0"/>
              <a:t>T</a:t>
            </a:r>
            <a:r>
              <a:rPr lang="tr-TR" altLang="tr-TR" sz="2400" b="1" dirty="0" smtClean="0"/>
              <a:t>oplu iş sözleşmesinin imzalanması ve uygulamaya konulması</a:t>
            </a:r>
            <a:endParaRPr lang="en-US" altLang="tr-TR" b="1" u="sng" dirty="0" smtClean="0"/>
          </a:p>
        </p:txBody>
      </p:sp>
      <p:sp>
        <p:nvSpPr>
          <p:cNvPr id="215042"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3"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5044"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7978BBC3-8025-4FBB-9A80-D41F17FC7935}" type="slidenum">
              <a:rPr lang="tr-TR" altLang="tr-TR" sz="1400">
                <a:solidFill>
                  <a:srgbClr val="000000"/>
                </a:solidFill>
                <a:latin typeface="Arial" charset="0"/>
              </a:rPr>
              <a:pPr/>
              <a:t>118</a:t>
            </a:fld>
            <a:endParaRPr lang="tr-TR" altLang="tr-TR" sz="1400">
              <a:solidFill>
                <a:srgbClr val="000000"/>
              </a:solidFill>
              <a:latin typeface="Arial" charset="0"/>
            </a:endParaRPr>
          </a:p>
        </p:txBody>
      </p:sp>
    </p:spTree>
    <p:extLst>
      <p:ext uri="{BB962C8B-B14F-4D97-AF65-F5344CB8AC3E}">
        <p14:creationId xmlns:p14="http://schemas.microsoft.com/office/powerpoint/2010/main" val="2416835445"/>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Pazarlık Süreci</a:t>
            </a:r>
            <a:endParaRPr lang="tr-TR" dirty="0"/>
          </a:p>
        </p:txBody>
      </p:sp>
      <p:sp>
        <p:nvSpPr>
          <p:cNvPr id="3" name="İçerik Yer Tutucusu 2"/>
          <p:cNvSpPr>
            <a:spLocks noGrp="1"/>
          </p:cNvSpPr>
          <p:nvPr>
            <p:ph idx="1"/>
          </p:nvPr>
        </p:nvSpPr>
        <p:spPr/>
        <p:txBody>
          <a:bodyPr/>
          <a:lstStyle/>
          <a:p>
            <a:r>
              <a:rPr lang="tr-TR" dirty="0" smtClean="0"/>
              <a:t>Görüşmecilerin belirlenmesi</a:t>
            </a:r>
          </a:p>
          <a:p>
            <a:r>
              <a:rPr lang="tr-TR" dirty="0" smtClean="0"/>
              <a:t>Toplu görüşmeye çağrı</a:t>
            </a:r>
          </a:p>
          <a:p>
            <a:r>
              <a:rPr lang="tr-TR" dirty="0" smtClean="0"/>
              <a:t>Toplu görüşme</a:t>
            </a:r>
          </a:p>
          <a:p>
            <a:r>
              <a:rPr lang="tr-TR" dirty="0" smtClean="0"/>
              <a:t>Toplu iş sözleşmesinin imzalanması</a:t>
            </a:r>
            <a:endParaRPr lang="tr-TR" dirty="0"/>
          </a:p>
        </p:txBody>
      </p:sp>
    </p:spTree>
    <p:extLst>
      <p:ext uri="{BB962C8B-B14F-4D97-AF65-F5344CB8AC3E}">
        <p14:creationId xmlns:p14="http://schemas.microsoft.com/office/powerpoint/2010/main" val="793837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2"/>
          <p:cNvSpPr>
            <a:spLocks noGrp="1" noChangeArrowheads="1"/>
          </p:cNvSpPr>
          <p:nvPr>
            <p:ph type="title"/>
          </p:nvPr>
        </p:nvSpPr>
        <p:spPr>
          <a:xfrm>
            <a:off x="1373188" y="260350"/>
            <a:ext cx="8229600" cy="704850"/>
          </a:xfrm>
        </p:spPr>
        <p:txBody>
          <a:bodyPr/>
          <a:lstStyle/>
          <a:p>
            <a:pPr eaLnBrk="1" hangingPunct="1"/>
            <a:r>
              <a:rPr lang="tr-TR" altLang="tr-TR" sz="3600" b="1" dirty="0" smtClean="0">
                <a:solidFill>
                  <a:srgbClr val="002060"/>
                </a:solidFill>
                <a:cs typeface="Times New Roman" pitchFamily="18" charset="0"/>
              </a:rPr>
              <a:t> Toplu </a:t>
            </a:r>
            <a:r>
              <a:rPr lang="tr-TR" altLang="tr-TR" sz="3600" b="1" dirty="0">
                <a:solidFill>
                  <a:srgbClr val="002060"/>
                </a:solidFill>
                <a:cs typeface="Times New Roman" pitchFamily="18" charset="0"/>
              </a:rPr>
              <a:t>P</a:t>
            </a:r>
            <a:r>
              <a:rPr lang="tr-TR" altLang="tr-TR" sz="3600" b="1" dirty="0" smtClean="0">
                <a:solidFill>
                  <a:srgbClr val="002060"/>
                </a:solidFill>
                <a:cs typeface="Times New Roman" pitchFamily="18" charset="0"/>
              </a:rPr>
              <a:t>azarlık Süreci</a:t>
            </a:r>
            <a:endParaRPr lang="en-AU" altLang="tr-TR" sz="3200" dirty="0" smtClean="0">
              <a:solidFill>
                <a:srgbClr val="002060"/>
              </a:solidFill>
              <a:cs typeface="Times New Roman" pitchFamily="18" charset="0"/>
            </a:endParaRPr>
          </a:p>
        </p:txBody>
      </p:sp>
      <p:sp>
        <p:nvSpPr>
          <p:cNvPr id="216066"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7"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6068"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746D05E-50B4-4953-8E7A-553174766232}" type="slidenum">
              <a:rPr lang="tr-TR" altLang="tr-TR" sz="1400">
                <a:solidFill>
                  <a:srgbClr val="000000"/>
                </a:solidFill>
                <a:latin typeface="Arial" charset="0"/>
              </a:rPr>
              <a:pPr/>
              <a:t>120</a:t>
            </a:fld>
            <a:endParaRPr lang="tr-TR" altLang="tr-TR" sz="1400">
              <a:solidFill>
                <a:srgbClr val="000000"/>
              </a:solidFill>
              <a:latin typeface="Arial" charset="0"/>
            </a:endParaRPr>
          </a:p>
        </p:txBody>
      </p:sp>
      <p:sp>
        <p:nvSpPr>
          <p:cNvPr id="216070" name="Line 10"/>
          <p:cNvSpPr>
            <a:spLocks noChangeShapeType="1"/>
          </p:cNvSpPr>
          <p:nvPr/>
        </p:nvSpPr>
        <p:spPr bwMode="auto">
          <a:xfrm>
            <a:off x="3294063" y="3194050"/>
            <a:ext cx="4572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1" name="Line 7"/>
          <p:cNvSpPr>
            <a:spLocks noChangeShapeType="1"/>
          </p:cNvSpPr>
          <p:nvPr/>
        </p:nvSpPr>
        <p:spPr bwMode="auto">
          <a:xfrm>
            <a:off x="3386138" y="3759200"/>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2" name="Line 5"/>
          <p:cNvSpPr>
            <a:spLocks noChangeShapeType="1"/>
          </p:cNvSpPr>
          <p:nvPr/>
        </p:nvSpPr>
        <p:spPr bwMode="auto">
          <a:xfrm>
            <a:off x="3386138" y="4300538"/>
            <a:ext cx="3651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3" name="Line 9"/>
          <p:cNvSpPr>
            <a:spLocks noChangeShapeType="1"/>
          </p:cNvSpPr>
          <p:nvPr/>
        </p:nvSpPr>
        <p:spPr bwMode="auto">
          <a:xfrm flipH="1">
            <a:off x="5305425" y="319405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4" name="Line 8"/>
          <p:cNvSpPr>
            <a:spLocks noChangeShapeType="1"/>
          </p:cNvSpPr>
          <p:nvPr/>
        </p:nvSpPr>
        <p:spPr bwMode="auto">
          <a:xfrm flipH="1">
            <a:off x="5305425" y="3759200"/>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5" name="Line 6"/>
          <p:cNvSpPr>
            <a:spLocks noChangeShapeType="1"/>
          </p:cNvSpPr>
          <p:nvPr/>
        </p:nvSpPr>
        <p:spPr bwMode="auto">
          <a:xfrm flipH="1">
            <a:off x="5305425" y="4300538"/>
            <a:ext cx="3667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216076" name="Rectangle 11"/>
          <p:cNvSpPr>
            <a:spLocks noChangeArrowheads="1"/>
          </p:cNvSpPr>
          <p:nvPr/>
        </p:nvSpPr>
        <p:spPr bwMode="auto">
          <a:xfrm>
            <a:off x="1739900" y="2317750"/>
            <a:ext cx="18415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ltLang="tr-TR" sz="1100">
              <a:solidFill>
                <a:srgbClr val="000000"/>
              </a:solidFill>
            </a:endParaRPr>
          </a:p>
          <a:p>
            <a:endParaRPr lang="tr-TR" altLang="tr-TR">
              <a:solidFill>
                <a:srgbClr val="000000"/>
              </a:solidFill>
            </a:endParaRPr>
          </a:p>
        </p:txBody>
      </p:sp>
      <p:sp>
        <p:nvSpPr>
          <p:cNvPr id="216077" name="Rectangle 12"/>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8" name="Rectangle 16"/>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sp>
        <p:nvSpPr>
          <p:cNvPr id="216079" name="Rectangle 20"/>
          <p:cNvSpPr>
            <a:spLocks noChangeArrowheads="1"/>
          </p:cNvSpPr>
          <p:nvPr/>
        </p:nvSpPr>
        <p:spPr bwMode="auto">
          <a:xfrm>
            <a:off x="1739900" y="2311400"/>
            <a:ext cx="18875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tr-TR" altLang="tr-TR">
              <a:solidFill>
                <a:srgbClr val="000000"/>
              </a:solidFill>
            </a:endParaRPr>
          </a:p>
        </p:txBody>
      </p:sp>
      <p:graphicFrame>
        <p:nvGraphicFramePr>
          <p:cNvPr id="126024" name="Group 72"/>
          <p:cNvGraphicFramePr>
            <a:graphicFrameLocks noGrp="1"/>
          </p:cNvGraphicFramePr>
          <p:nvPr/>
        </p:nvGraphicFramePr>
        <p:xfrm>
          <a:off x="228600" y="1600200"/>
          <a:ext cx="8763000" cy="4846638"/>
        </p:xfrm>
        <a:graphic>
          <a:graphicData uri="http://schemas.openxmlformats.org/drawingml/2006/table">
            <a:tbl>
              <a:tblPr/>
              <a:tblGrid>
                <a:gridCol w="2919413"/>
                <a:gridCol w="2921000"/>
                <a:gridCol w="2922587"/>
              </a:tblGrid>
              <a:tr h="13107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Times New Roman" charset="0"/>
                          <a:cs typeface="Times New Roman" charset="0"/>
                        </a:rPr>
                        <a:t/>
                      </a:r>
                      <a:br>
                        <a:rPr kumimoji="0" lang="tr-TR" sz="1200" b="0" i="0" u="none" strike="noStrike" cap="none" normalizeH="0" baseline="0" dirty="0" smtClean="0">
                          <a:ln>
                            <a:noFill/>
                          </a:ln>
                          <a:solidFill>
                            <a:schemeClr val="tx1"/>
                          </a:solidFill>
                          <a:effectLst/>
                          <a:latin typeface="Times New Roman" charset="0"/>
                          <a:cs typeface="Times New Roman" charset="0"/>
                        </a:rPr>
                      </a:br>
                      <a:endParaRPr kumimoji="0" lang="tr-TR" sz="1200" b="0" i="0" u="none" strike="noStrike" cap="none" normalizeH="0" baseline="0" dirty="0" smtClean="0">
                        <a:ln>
                          <a:noFill/>
                        </a:ln>
                        <a:solidFill>
                          <a:schemeClr val="tx1"/>
                        </a:solidFill>
                        <a:effectLst/>
                        <a:latin typeface="Times New Roman"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Times New Roman" charset="0"/>
                          <a:cs typeface="Times New Roman" charset="0"/>
                        </a:rPr>
                        <a:t>Sen. İstediği Çözümler</a:t>
                      </a:r>
                      <a:endParaRPr kumimoji="0" lang="tr-TR" sz="1200" b="0" i="0" u="none" strike="noStrike" cap="none" normalizeH="0" baseline="0" dirty="0" smtClean="0">
                        <a:ln>
                          <a:noFill/>
                        </a:ln>
                        <a:solidFill>
                          <a:schemeClr val="tx1"/>
                        </a:solidFill>
                        <a:effectLst/>
                        <a:latin typeface="Times New Roman" charset="0"/>
                        <a:cs typeface="Times New Roman"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6600"/>
                          </a:solidFill>
                          <a:effectLst/>
                          <a:latin typeface="Times New Roman" charset="0"/>
                          <a:cs typeface="Times New Roman" charset="0"/>
                        </a:rPr>
                        <a:t>      </a:t>
                      </a:r>
                      <a:r>
                        <a:rPr kumimoji="0" lang="tr-TR" sz="2800" b="1" i="0" u="none" strike="noStrike" cap="none" normalizeH="0" baseline="0" smtClean="0">
                          <a:ln>
                            <a:noFill/>
                          </a:ln>
                          <a:solidFill>
                            <a:srgbClr val="006600"/>
                          </a:solidFill>
                          <a:effectLst/>
                          <a:latin typeface="Times New Roman" charset="0"/>
                          <a:cs typeface="Times New Roman" charset="0"/>
                        </a:rPr>
                        <a:t>İşverenin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904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Sendikanın Beklentileri</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charset="0"/>
                          <a:cs typeface="Times New Roman"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4800" b="1" i="0" u="none" strike="noStrike" cap="none" normalizeH="0" baseline="0" smtClean="0">
                          <a:ln>
                            <a:noFill/>
                          </a:ln>
                          <a:solidFill>
                            <a:srgbClr val="FF0000"/>
                          </a:solidFill>
                          <a:effectLst/>
                          <a:latin typeface="Times New Roman" charset="0"/>
                          <a:cs typeface="Times New Roman" charset="0"/>
                        </a:rPr>
                        <a:t>Toplu Pazarlık Alanı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rgbClr val="006600"/>
                          </a:solidFill>
                          <a:effectLst/>
                          <a:latin typeface="Times New Roman" charset="0"/>
                          <a:cs typeface="Times New Roman" charset="0"/>
                        </a:rPr>
                        <a:t>      </a:t>
                      </a:r>
                      <a:r>
                        <a:rPr kumimoji="0" lang="tr-TR" sz="3200" b="1" i="0" u="none" strike="noStrike" cap="none" normalizeH="0" baseline="0" dirty="0" smtClean="0">
                          <a:ln>
                            <a:noFill/>
                          </a:ln>
                          <a:solidFill>
                            <a:srgbClr val="006600"/>
                          </a:solidFill>
                          <a:effectLst/>
                          <a:latin typeface="Times New Roman" charset="0"/>
                          <a:cs typeface="Times New Roman" charset="0"/>
                        </a:rPr>
                        <a:t>İşverenin beklentileri</a:t>
                      </a:r>
                      <a:endParaRPr kumimoji="0" lang="tr-TR"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6687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3200" b="1" i="0" u="none" strike="noStrike" cap="none" normalizeH="0" baseline="0" smtClean="0">
                          <a:ln>
                            <a:noFill/>
                          </a:ln>
                          <a:solidFill>
                            <a:srgbClr val="FF0000"/>
                          </a:solidFill>
                          <a:effectLst/>
                          <a:latin typeface="Times New Roman" charset="0"/>
                          <a:cs typeface="Times New Roman" charset="0"/>
                        </a:rPr>
                        <a:t>Sen. hoşgörü sınırı</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1200" b="0" i="0" u="none" strike="noStrike" cap="none" normalizeH="0" baseline="0" dirty="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smtClean="0">
                          <a:ln>
                            <a:noFill/>
                          </a:ln>
                          <a:solidFill>
                            <a:srgbClr val="006600"/>
                          </a:solidFill>
                          <a:effectLst/>
                          <a:latin typeface="Times New Roman" charset="0"/>
                          <a:cs typeface="Times New Roman" charset="0"/>
                        </a:rPr>
                        <a:t>      İşveren. İstediği Çözümler</a:t>
                      </a:r>
                      <a:r>
                        <a:rPr kumimoji="0" lang="tr-TR" sz="1200" b="0" i="0" u="none" strike="noStrike" cap="none" normalizeH="0" baseline="0" smtClean="0">
                          <a:ln>
                            <a:noFill/>
                          </a:ln>
                          <a:solidFill>
                            <a:schemeClr val="tx1"/>
                          </a:solidFill>
                          <a:effectLst/>
                          <a:latin typeface="Times New Roman" charset="0"/>
                          <a:cs typeface="Times New Roman" charset="0"/>
                        </a:rPr>
                        <a:t>   </a:t>
                      </a:r>
                      <a:endParaRPr kumimoji="0" lang="tr-TR" sz="12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33835831"/>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a:t>
            </a:r>
            <a:r>
              <a:rPr lang="tr-TR" dirty="0"/>
              <a:t>İ</a:t>
            </a:r>
            <a:r>
              <a:rPr lang="tr-TR" dirty="0" smtClean="0"/>
              <a:t>ş Sözleşmesi</a:t>
            </a:r>
            <a:endParaRPr lang="tr-TR" dirty="0"/>
          </a:p>
        </p:txBody>
      </p:sp>
      <p:sp>
        <p:nvSpPr>
          <p:cNvPr id="3" name="İçerik Yer Tutucusu 2"/>
          <p:cNvSpPr>
            <a:spLocks noGrp="1"/>
          </p:cNvSpPr>
          <p:nvPr>
            <p:ph idx="1"/>
          </p:nvPr>
        </p:nvSpPr>
        <p:spPr/>
        <p:txBody>
          <a:bodyPr/>
          <a:lstStyle/>
          <a:p>
            <a:pPr algn="just"/>
            <a:r>
              <a:rPr lang="tr-TR" dirty="0" smtClean="0"/>
              <a:t>Toplu pazarlık sonucunda ulaşılan sözleşme toplu iş sözleşmesidir.</a:t>
            </a:r>
          </a:p>
          <a:p>
            <a:pPr algn="just"/>
            <a:r>
              <a:rPr lang="tr-TR" dirty="0" smtClean="0"/>
              <a:t>Toplu pazarlık ve bu pazarlık sonucunda imzalanan toplu iş sözleşmesi, işçilerin hangi çalışma koşullarına sahip olacaklarını, yönetim ile ilişkilerini, ve sözleşme süresince o işyerinde çalışma barışının oluşturulmasını düzenleyen belgedir.</a:t>
            </a:r>
            <a:endParaRPr lang="tr-TR" dirty="0"/>
          </a:p>
        </p:txBody>
      </p:sp>
    </p:spTree>
    <p:extLst>
      <p:ext uri="{BB962C8B-B14F-4D97-AF65-F5344CB8AC3E}">
        <p14:creationId xmlns:p14="http://schemas.microsoft.com/office/powerpoint/2010/main" val="344930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 İş Sözleşmesinin İçeriği</a:t>
            </a:r>
            <a:endParaRPr lang="tr-TR" dirty="0"/>
          </a:p>
        </p:txBody>
      </p:sp>
      <p:sp>
        <p:nvSpPr>
          <p:cNvPr id="3" name="İçerik Yer Tutucusu 2"/>
          <p:cNvSpPr>
            <a:spLocks noGrp="1"/>
          </p:cNvSpPr>
          <p:nvPr>
            <p:ph idx="1"/>
          </p:nvPr>
        </p:nvSpPr>
        <p:spPr/>
        <p:txBody>
          <a:bodyPr/>
          <a:lstStyle/>
          <a:p>
            <a:r>
              <a:rPr lang="tr-TR" dirty="0" smtClean="0"/>
              <a:t>Yönetimin hakları</a:t>
            </a:r>
          </a:p>
          <a:p>
            <a:r>
              <a:rPr lang="tr-TR" dirty="0" smtClean="0"/>
              <a:t>Sendikal </a:t>
            </a:r>
            <a:r>
              <a:rPr lang="tr-TR" dirty="0"/>
              <a:t>f</a:t>
            </a:r>
            <a:r>
              <a:rPr lang="tr-TR" dirty="0" smtClean="0"/>
              <a:t>aaliyetin düzenlenmesi</a:t>
            </a:r>
          </a:p>
          <a:p>
            <a:r>
              <a:rPr lang="tr-TR" dirty="0" smtClean="0"/>
              <a:t>İş güvencesi</a:t>
            </a:r>
          </a:p>
          <a:p>
            <a:r>
              <a:rPr lang="tr-TR" dirty="0" smtClean="0"/>
              <a:t>Ücretler</a:t>
            </a:r>
          </a:p>
          <a:p>
            <a:r>
              <a:rPr lang="tr-TR" dirty="0" smtClean="0"/>
              <a:t>Sosyal yardım ve hizmetler</a:t>
            </a:r>
          </a:p>
          <a:p>
            <a:r>
              <a:rPr lang="tr-TR" dirty="0" smtClean="0"/>
              <a:t>Uyuşmazlıkların çözümü</a:t>
            </a:r>
            <a:endParaRPr lang="tr-TR" dirty="0"/>
          </a:p>
        </p:txBody>
      </p:sp>
    </p:spTree>
    <p:extLst>
      <p:ext uri="{BB962C8B-B14F-4D97-AF65-F5344CB8AC3E}">
        <p14:creationId xmlns:p14="http://schemas.microsoft.com/office/powerpoint/2010/main" val="1884831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2"/>
          <p:cNvSpPr>
            <a:spLocks noGrp="1" noChangeArrowheads="1"/>
          </p:cNvSpPr>
          <p:nvPr>
            <p:ph type="title"/>
          </p:nvPr>
        </p:nvSpPr>
        <p:spPr>
          <a:xfrm>
            <a:off x="1331913" y="275878"/>
            <a:ext cx="6552455" cy="704850"/>
          </a:xfrm>
        </p:spPr>
        <p:txBody>
          <a:bodyPr>
            <a:normAutofit/>
          </a:bodyPr>
          <a:lstStyle/>
          <a:p>
            <a:pPr eaLnBrk="1" hangingPunct="1"/>
            <a:r>
              <a:rPr lang="tr-TR" altLang="tr-TR" sz="2400" b="1" dirty="0" smtClean="0">
                <a:solidFill>
                  <a:srgbClr val="002060"/>
                </a:solidFill>
              </a:rPr>
              <a:t>TOPLU İŞ UYUŞMAZLIKLARI ve ÇÖZÜM YOLLARI</a:t>
            </a:r>
            <a:endParaRPr lang="tr-TR" altLang="tr-TR" sz="2400" b="1" u="sng" dirty="0" smtClean="0">
              <a:solidFill>
                <a:srgbClr val="002060"/>
              </a:solidFill>
            </a:endParaRPr>
          </a:p>
        </p:txBody>
      </p:sp>
      <p:sp>
        <p:nvSpPr>
          <p:cNvPr id="217094" name="Rectangle 3"/>
          <p:cNvSpPr>
            <a:spLocks noGrp="1" noChangeArrowheads="1"/>
          </p:cNvSpPr>
          <p:nvPr>
            <p:ph idx="1"/>
          </p:nvPr>
        </p:nvSpPr>
        <p:spPr>
          <a:xfrm>
            <a:off x="899592" y="1052513"/>
            <a:ext cx="7849121" cy="5805487"/>
          </a:xfrm>
        </p:spPr>
        <p:txBody>
          <a:bodyPr/>
          <a:lstStyle/>
          <a:p>
            <a:pPr eaLnBrk="1" hangingPunct="1">
              <a:lnSpc>
                <a:spcPct val="90000"/>
              </a:lnSpc>
            </a:pPr>
            <a:endParaRPr lang="tr-TR" altLang="tr-TR" sz="2400" dirty="0" smtClean="0"/>
          </a:p>
          <a:p>
            <a:pPr eaLnBrk="1" hangingPunct="1">
              <a:lnSpc>
                <a:spcPct val="90000"/>
              </a:lnSpc>
            </a:pPr>
            <a:r>
              <a:rPr lang="tr-TR" altLang="tr-TR" sz="2400" dirty="0" smtClean="0">
                <a:solidFill>
                  <a:schemeClr val="bg2">
                    <a:lumMod val="10000"/>
                  </a:schemeClr>
                </a:solidFill>
              </a:rPr>
              <a:t>Toplu iş uyuşmazlığı, işçiler veya işçi sendikaları ile işverenler veya işveren sendikaları arasında çalışma şartlarının uygulanması, yorumlanması, değiştirilmesi veya geliştirilmesi hususlarında ortaya çıkan uyuşmazlıkları ifade eder.</a:t>
            </a:r>
          </a:p>
          <a:p>
            <a:pPr eaLnBrk="1" hangingPunct="1">
              <a:lnSpc>
                <a:spcPct val="90000"/>
              </a:lnSpc>
            </a:pPr>
            <a:r>
              <a:rPr lang="tr-TR" altLang="tr-TR" sz="2400" dirty="0" smtClean="0">
                <a:solidFill>
                  <a:schemeClr val="bg2">
                    <a:lumMod val="10000"/>
                  </a:schemeClr>
                </a:solidFill>
              </a:rPr>
              <a:t>Toplu iş uyuşmazlıkları iki grupta incelenir:</a:t>
            </a:r>
          </a:p>
          <a:p>
            <a:pPr lvl="1">
              <a:lnSpc>
                <a:spcPct val="90000"/>
              </a:lnSpc>
            </a:pPr>
            <a:r>
              <a:rPr lang="tr-TR" altLang="tr-TR" sz="2000" dirty="0" smtClean="0">
                <a:solidFill>
                  <a:srgbClr val="FF0000"/>
                </a:solidFill>
              </a:rPr>
              <a:t>Hak  Uyuşmazlıkları :</a:t>
            </a:r>
            <a:r>
              <a:rPr lang="tr-TR" altLang="tr-TR" sz="2000" dirty="0" smtClean="0"/>
              <a:t> İşçi ile işveren arasındaki iş ilişkilerinin dayanağını oluşturan mevzuat, toplu iş sözleşmesi ve hizmet sözleşmesi hükümleri ile taraflara sağlanan haklara ilişkin olarak taraflar arasında çıkan uyuşmazlıklardır. Örneğin toplu iş sözleşmesinde yer alan yakacak yardımının ödenmemesi gibi</a:t>
            </a:r>
          </a:p>
          <a:p>
            <a:pPr lvl="1">
              <a:lnSpc>
                <a:spcPct val="90000"/>
              </a:lnSpc>
            </a:pPr>
            <a:r>
              <a:rPr lang="tr-TR" altLang="tr-TR" sz="2000" dirty="0" smtClean="0">
                <a:solidFill>
                  <a:srgbClr val="FF0000"/>
                </a:solidFill>
              </a:rPr>
              <a:t>Çıkar Uyuşmazlıkları :</a:t>
            </a:r>
            <a:r>
              <a:rPr lang="tr-TR" altLang="tr-TR" sz="2000" dirty="0" smtClean="0"/>
              <a:t>  Mevcut bir hakkın değiştirilmesi yada yeni bir hakkın oluşturulması amacıyla çıkarılan uyuşmazlıklardır. Örneğin ücretlerin arttırılması gibi.</a:t>
            </a:r>
            <a:r>
              <a:rPr lang="tr-TR" altLang="tr-TR" sz="2400" dirty="0" smtClean="0"/>
              <a:t> </a:t>
            </a:r>
            <a:endParaRPr lang="en-US" altLang="tr-TR" sz="2400" dirty="0" smtClean="0"/>
          </a:p>
        </p:txBody>
      </p:sp>
      <p:sp>
        <p:nvSpPr>
          <p:cNvPr id="217090"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1"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7092"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B53966E6-564B-4D03-A1A3-8E5B9E53B387}" type="slidenum">
              <a:rPr lang="tr-TR" altLang="tr-TR" sz="1400">
                <a:solidFill>
                  <a:srgbClr val="000000"/>
                </a:solidFill>
                <a:latin typeface="Arial" charset="0"/>
              </a:rPr>
              <a:pPr/>
              <a:t>123</a:t>
            </a:fld>
            <a:endParaRPr lang="tr-TR" altLang="tr-TR" sz="1400">
              <a:solidFill>
                <a:srgbClr val="000000"/>
              </a:solidFill>
              <a:latin typeface="Arial" charset="0"/>
            </a:endParaRPr>
          </a:p>
        </p:txBody>
      </p:sp>
    </p:spTree>
    <p:extLst>
      <p:ext uri="{BB962C8B-B14F-4D97-AF65-F5344CB8AC3E}">
        <p14:creationId xmlns:p14="http://schemas.microsoft.com/office/powerpoint/2010/main" val="1856894323"/>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2"/>
          <p:cNvSpPr>
            <a:spLocks noGrp="1" noChangeArrowheads="1"/>
          </p:cNvSpPr>
          <p:nvPr>
            <p:ph type="title"/>
          </p:nvPr>
        </p:nvSpPr>
        <p:spPr>
          <a:xfrm>
            <a:off x="1331913" y="188913"/>
            <a:ext cx="7488237" cy="704850"/>
          </a:xfrm>
        </p:spPr>
        <p:txBody>
          <a:bodyPr>
            <a:normAutofit fontScale="90000"/>
          </a:bodyPr>
          <a:lstStyle/>
          <a:p>
            <a:pPr eaLnBrk="1" hangingPunct="1"/>
            <a:r>
              <a:rPr lang="tr-TR" altLang="tr-TR" sz="2400" b="1" smtClean="0">
                <a:solidFill>
                  <a:srgbClr val="002060"/>
                </a:solidFill>
              </a:rPr>
              <a:t>Uyuşmazlık çözümünde genel olarak 2 yaklaşım söz konusudur.</a:t>
            </a:r>
            <a:endParaRPr lang="en-AU" altLang="tr-TR" sz="3200" b="1" u="sng" smtClean="0">
              <a:solidFill>
                <a:srgbClr val="002060"/>
              </a:solidFill>
            </a:endParaRPr>
          </a:p>
        </p:txBody>
      </p:sp>
      <p:sp>
        <p:nvSpPr>
          <p:cNvPr id="165894" name="Rectangle 3"/>
          <p:cNvSpPr>
            <a:spLocks noGrp="1" noChangeArrowheads="1"/>
          </p:cNvSpPr>
          <p:nvPr>
            <p:ph idx="1"/>
          </p:nvPr>
        </p:nvSpPr>
        <p:spPr>
          <a:xfrm>
            <a:off x="1043608" y="1052513"/>
            <a:ext cx="7705105" cy="5805487"/>
          </a:xfrm>
        </p:spPr>
        <p:txBody>
          <a:bodyPr/>
          <a:lstStyle/>
          <a:p>
            <a:pPr marL="0" indent="0" eaLnBrk="1" hangingPunct="1">
              <a:lnSpc>
                <a:spcPct val="90000"/>
              </a:lnSpc>
              <a:buFontTx/>
              <a:buNone/>
              <a:defRPr/>
            </a:pPr>
            <a:r>
              <a:rPr lang="tr-TR" sz="2000" dirty="0" smtClean="0"/>
              <a:t> </a:t>
            </a:r>
            <a:endParaRPr lang="tr-TR" sz="2000" b="1" dirty="0" smtClean="0"/>
          </a:p>
          <a:p>
            <a:pPr marL="0" indent="0" eaLnBrk="1" hangingPunct="1">
              <a:lnSpc>
                <a:spcPct val="90000"/>
              </a:lnSpc>
              <a:buFontTx/>
              <a:buNone/>
              <a:defRPr/>
            </a:pPr>
            <a:r>
              <a:rPr lang="tr-TR" sz="2800" b="1" dirty="0" smtClean="0">
                <a:solidFill>
                  <a:srgbClr val="FF0000"/>
                </a:solidFill>
              </a:rPr>
              <a:t>1 ) Barışçı yollar</a:t>
            </a:r>
            <a:endParaRPr lang="tr-TR" sz="2000" b="1" i="1" dirty="0" smtClean="0"/>
          </a:p>
          <a:p>
            <a:pPr eaLnBrk="1" hangingPunct="1">
              <a:lnSpc>
                <a:spcPct val="90000"/>
              </a:lnSpc>
              <a:defRPr/>
            </a:pPr>
            <a:endParaRPr lang="tr-TR" sz="2000" b="1" i="1" dirty="0" smtClean="0"/>
          </a:p>
          <a:p>
            <a:pPr eaLnBrk="1" hangingPunct="1">
              <a:lnSpc>
                <a:spcPct val="90000"/>
              </a:lnSpc>
              <a:defRPr/>
            </a:pPr>
            <a:r>
              <a:rPr lang="tr-TR" sz="2000" i="1" dirty="0" smtClean="0">
                <a:solidFill>
                  <a:srgbClr val="FF0000"/>
                </a:solidFill>
              </a:rPr>
              <a:t>Arabuluculuk </a:t>
            </a:r>
            <a:r>
              <a:rPr lang="tr-TR" sz="2000" dirty="0" smtClean="0">
                <a:solidFill>
                  <a:srgbClr val="FF0000"/>
                </a:solidFill>
              </a:rPr>
              <a:t>:</a:t>
            </a:r>
            <a:r>
              <a:rPr lang="tr-TR" sz="2000" dirty="0" smtClean="0"/>
              <a:t> Taraflar arasındaki uyuşmazlığın çözümünde üçüncü bir kişi, uzlaşmaya yardımcı olmakta, tarafları birbirine yaklaştırmaya çalışmaktadır</a:t>
            </a:r>
            <a:endParaRPr lang="tr-TR" sz="2000" i="1" dirty="0" smtClean="0"/>
          </a:p>
          <a:p>
            <a:pPr eaLnBrk="1" hangingPunct="1">
              <a:lnSpc>
                <a:spcPct val="90000"/>
              </a:lnSpc>
              <a:defRPr/>
            </a:pPr>
            <a:r>
              <a:rPr lang="tr-TR" sz="2000" i="1" dirty="0" smtClean="0">
                <a:solidFill>
                  <a:srgbClr val="FF0000"/>
                </a:solidFill>
              </a:rPr>
              <a:t>Uzlaştırma </a:t>
            </a:r>
            <a:r>
              <a:rPr lang="tr-TR" sz="2000" dirty="0" smtClean="0">
                <a:solidFill>
                  <a:srgbClr val="FF0000"/>
                </a:solidFill>
              </a:rPr>
              <a:t>:</a:t>
            </a:r>
            <a:r>
              <a:rPr lang="tr-TR" sz="2000" dirty="0" smtClean="0"/>
              <a:t>  Tarafların anlaşamamaları durumunda aracı kişi görevine devam etmekte ve bir uzlaşma formülü hazırlayarak taraflara tavsiyede bulunmaktadır</a:t>
            </a:r>
            <a:endParaRPr lang="tr-TR" sz="2000" i="1" dirty="0" smtClean="0"/>
          </a:p>
          <a:p>
            <a:pPr eaLnBrk="1" hangingPunct="1">
              <a:lnSpc>
                <a:spcPct val="90000"/>
              </a:lnSpc>
              <a:defRPr/>
            </a:pPr>
            <a:r>
              <a:rPr lang="tr-TR" sz="2000" i="1" dirty="0" smtClean="0">
                <a:solidFill>
                  <a:srgbClr val="FF0000"/>
                </a:solidFill>
              </a:rPr>
              <a:t>Hakemlik </a:t>
            </a:r>
            <a:r>
              <a:rPr lang="tr-TR" sz="2000" dirty="0" smtClean="0">
                <a:solidFill>
                  <a:srgbClr val="FF0000"/>
                </a:solidFill>
              </a:rPr>
              <a:t>:</a:t>
            </a:r>
            <a:r>
              <a:rPr lang="tr-TR" sz="2000" dirty="0" smtClean="0"/>
              <a:t>  Uyuşmazlığa düşen tarafların çıkacak olan kararı kabul edeceklerini önceden kararlaştırmaları ( özel hakem ) yada kanunla böyle bir karara uymak zorunda olmaları ( kanuni hakem ) şeklinde olur</a:t>
            </a:r>
            <a:r>
              <a:rPr lang="tr-TR" sz="2000" i="1" dirty="0" smtClean="0"/>
              <a:t>.</a:t>
            </a:r>
            <a:r>
              <a:rPr lang="tr-TR" sz="2400" dirty="0" smtClean="0"/>
              <a:t> </a:t>
            </a:r>
            <a:endParaRPr lang="en-US" sz="2400" dirty="0" smtClean="0"/>
          </a:p>
        </p:txBody>
      </p:sp>
      <p:sp>
        <p:nvSpPr>
          <p:cNvPr id="218114"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5"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8116"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EB336212-82D0-4BFB-A95A-C058BB5E1F0E}" type="slidenum">
              <a:rPr lang="tr-TR" altLang="tr-TR" sz="1400">
                <a:solidFill>
                  <a:srgbClr val="000000"/>
                </a:solidFill>
                <a:latin typeface="Arial" charset="0"/>
              </a:rPr>
              <a:pPr/>
              <a:t>124</a:t>
            </a:fld>
            <a:endParaRPr lang="tr-TR" altLang="tr-TR" sz="1400">
              <a:solidFill>
                <a:srgbClr val="000000"/>
              </a:solidFill>
              <a:latin typeface="Arial" charset="0"/>
            </a:endParaRPr>
          </a:p>
        </p:txBody>
      </p:sp>
    </p:spTree>
    <p:extLst>
      <p:ext uri="{BB962C8B-B14F-4D97-AF65-F5344CB8AC3E}">
        <p14:creationId xmlns:p14="http://schemas.microsoft.com/office/powerpoint/2010/main" val="1357580723"/>
      </p:ext>
    </p:extLst>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2"/>
          <p:cNvSpPr>
            <a:spLocks noGrp="1" noChangeArrowheads="1"/>
          </p:cNvSpPr>
          <p:nvPr>
            <p:ph type="title"/>
          </p:nvPr>
        </p:nvSpPr>
        <p:spPr>
          <a:xfrm>
            <a:off x="1403649" y="188913"/>
            <a:ext cx="3456384" cy="704850"/>
          </a:xfrm>
        </p:spPr>
        <p:txBody>
          <a:bodyPr>
            <a:normAutofit fontScale="90000"/>
          </a:bodyPr>
          <a:lstStyle/>
          <a:p>
            <a:pPr eaLnBrk="1" hangingPunct="1"/>
            <a:r>
              <a:rPr lang="tr-TR" altLang="tr-TR" b="1" dirty="0" smtClean="0">
                <a:solidFill>
                  <a:srgbClr val="002060"/>
                </a:solidFill>
              </a:rPr>
              <a:t>2 ) Mücadeleci yollar</a:t>
            </a:r>
            <a:endParaRPr lang="en-AU" altLang="tr-TR" b="1" u="sng" dirty="0" smtClean="0">
              <a:solidFill>
                <a:srgbClr val="002060"/>
              </a:solidFill>
            </a:endParaRPr>
          </a:p>
        </p:txBody>
      </p:sp>
      <p:sp>
        <p:nvSpPr>
          <p:cNvPr id="219142" name="Rectangle 3"/>
          <p:cNvSpPr>
            <a:spLocks noGrp="1" noChangeArrowheads="1"/>
          </p:cNvSpPr>
          <p:nvPr>
            <p:ph idx="1"/>
          </p:nvPr>
        </p:nvSpPr>
        <p:spPr>
          <a:xfrm>
            <a:off x="1043608" y="1052513"/>
            <a:ext cx="7705105" cy="5805487"/>
          </a:xfrm>
        </p:spPr>
        <p:txBody>
          <a:bodyPr/>
          <a:lstStyle/>
          <a:p>
            <a:pPr eaLnBrk="1" hangingPunct="1">
              <a:lnSpc>
                <a:spcPct val="90000"/>
              </a:lnSpc>
            </a:pPr>
            <a:endParaRPr lang="tr-TR" altLang="tr-TR" b="1" i="1" u="sng" dirty="0" smtClean="0"/>
          </a:p>
          <a:p>
            <a:pPr eaLnBrk="1" hangingPunct="1">
              <a:lnSpc>
                <a:spcPct val="90000"/>
              </a:lnSpc>
            </a:pPr>
            <a:r>
              <a:rPr lang="tr-TR" altLang="tr-TR" sz="2400" i="1" dirty="0" smtClean="0">
                <a:solidFill>
                  <a:srgbClr val="FF0000"/>
                </a:solidFill>
              </a:rPr>
              <a:t>Grev </a:t>
            </a:r>
            <a:r>
              <a:rPr lang="tr-TR" altLang="tr-TR" sz="2400" dirty="0" smtClean="0">
                <a:solidFill>
                  <a:srgbClr val="FF0000"/>
                </a:solidFill>
              </a:rPr>
              <a:t>:</a:t>
            </a:r>
            <a:r>
              <a:rPr lang="tr-TR" altLang="tr-TR" sz="2400" dirty="0" smtClean="0"/>
              <a:t> İşçilerin topluca çalışmamak suretiyle işyerinde faaliyeti durdurmak veya işin niteliğine göre önemli ölçüde aksatmak amacıyla topluca iş bırakmaktır.</a:t>
            </a:r>
            <a:endParaRPr lang="tr-TR" altLang="tr-TR" sz="2400" i="1" dirty="0" smtClean="0"/>
          </a:p>
          <a:p>
            <a:pPr eaLnBrk="1" hangingPunct="1">
              <a:lnSpc>
                <a:spcPct val="90000"/>
              </a:lnSpc>
            </a:pPr>
            <a:r>
              <a:rPr lang="tr-TR" altLang="tr-TR" sz="2400" i="1" dirty="0" smtClean="0">
                <a:solidFill>
                  <a:srgbClr val="FF0000"/>
                </a:solidFill>
              </a:rPr>
              <a:t>Lokavt</a:t>
            </a:r>
            <a:r>
              <a:rPr lang="tr-TR" altLang="tr-TR" sz="2400" dirty="0" smtClean="0">
                <a:solidFill>
                  <a:srgbClr val="FF0000"/>
                </a:solidFill>
              </a:rPr>
              <a:t> :</a:t>
            </a:r>
            <a:r>
              <a:rPr lang="tr-TR" altLang="tr-TR" sz="2400" dirty="0" smtClean="0"/>
              <a:t> İşyerinde faaliyetin tamamen durmasına sebep olacak tarzda işveren veya işveren vekili tarafından kendi teşebbüsü ile veya bir işveren kuruluşunun verdiği karara uyarak işçilerin topluca işten çıkarılmasıdır.</a:t>
            </a:r>
            <a:endParaRPr lang="en-US" altLang="tr-TR" u="sng" dirty="0" smtClean="0"/>
          </a:p>
        </p:txBody>
      </p:sp>
      <p:sp>
        <p:nvSpPr>
          <p:cNvPr id="219138" name="Veri Yer Tutucusu 3"/>
          <p:cNvSpPr>
            <a:spLocks noGrp="1"/>
          </p:cNvSpPr>
          <p:nvPr>
            <p:ph type="dt" sz="half" idx="10"/>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39" name="Altbilgi Yer Tutucusu 4"/>
          <p:cNvSpPr>
            <a:spLocks noGrp="1"/>
          </p:cNvSpPr>
          <p:nvPr>
            <p:ph type="ftr" sz="quarter" idx="11"/>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endParaRPr lang="tr-TR" altLang="tr-TR" sz="1400" dirty="0">
              <a:solidFill>
                <a:srgbClr val="000000"/>
              </a:solidFill>
              <a:latin typeface="Arial" charset="0"/>
            </a:endParaRPr>
          </a:p>
        </p:txBody>
      </p:sp>
      <p:sp>
        <p:nvSpPr>
          <p:cNvPr id="219140" name="Slayt Numarası Yer Tutucusu 5"/>
          <p:cNvSpPr>
            <a:spLocks noGrp="1"/>
          </p:cNvSpPr>
          <p:nvPr>
            <p:ph type="sldNum" sz="quarter" idx="12"/>
          </p:nvPr>
        </p:nvSpPr>
        <p:spPr>
          <a:noFill/>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eaLnBrk="0" hangingPunct="0">
              <a:defRPr sz="2000">
                <a:solidFill>
                  <a:schemeClr val="tx1"/>
                </a:solidFill>
                <a:latin typeface="Tahoma" pitchFamily="34" charset="0"/>
              </a:defRPr>
            </a:lvl6pPr>
            <a:lvl7pPr eaLnBrk="0" hangingPunct="0">
              <a:defRPr sz="2000">
                <a:solidFill>
                  <a:schemeClr val="tx1"/>
                </a:solidFill>
                <a:latin typeface="Tahoma" pitchFamily="34" charset="0"/>
              </a:defRPr>
            </a:lvl7pPr>
            <a:lvl8pPr eaLnBrk="0" hangingPunct="0">
              <a:defRPr sz="2000">
                <a:solidFill>
                  <a:schemeClr val="tx1"/>
                </a:solidFill>
                <a:latin typeface="Tahoma" pitchFamily="34" charset="0"/>
              </a:defRPr>
            </a:lvl8pPr>
            <a:lvl9pPr eaLnBrk="0" hangingPunct="0">
              <a:defRPr sz="2000">
                <a:solidFill>
                  <a:schemeClr val="tx1"/>
                </a:solidFill>
                <a:latin typeface="Tahoma" pitchFamily="34" charset="0"/>
              </a:defRPr>
            </a:lvl9pPr>
          </a:lstStyle>
          <a:p>
            <a:fld id="{F26C329C-6EA9-416E-A11E-BEF861F5E5D3}" type="slidenum">
              <a:rPr lang="tr-TR" altLang="tr-TR" sz="1400">
                <a:solidFill>
                  <a:srgbClr val="000000"/>
                </a:solidFill>
                <a:latin typeface="Arial" charset="0"/>
              </a:rPr>
              <a:pPr/>
              <a:t>125</a:t>
            </a:fld>
            <a:endParaRPr lang="tr-TR" altLang="tr-TR" sz="1400">
              <a:solidFill>
                <a:srgbClr val="000000"/>
              </a:solidFill>
              <a:latin typeface="Arial" charset="0"/>
            </a:endParaRPr>
          </a:p>
        </p:txBody>
      </p:sp>
    </p:spTree>
    <p:extLst>
      <p:ext uri="{BB962C8B-B14F-4D97-AF65-F5344CB8AC3E}">
        <p14:creationId xmlns:p14="http://schemas.microsoft.com/office/powerpoint/2010/main" val="1092623647"/>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dirty="0" smtClean="0"/>
              <a:t>İŞ GÜVENLİĞİ VE SAĞLIK</a:t>
            </a:r>
            <a:endParaRPr lang="tr-TR" dirty="0"/>
          </a:p>
        </p:txBody>
      </p:sp>
      <p:sp>
        <p:nvSpPr>
          <p:cNvPr id="5" name="Alt Başlık 4"/>
          <p:cNvSpPr>
            <a:spLocks noGrp="1"/>
          </p:cNvSpPr>
          <p:nvPr>
            <p:ph type="subTitle" idx="1"/>
          </p:nvPr>
        </p:nvSpPr>
        <p:spPr>
          <a:xfrm>
            <a:off x="1432560" y="2924944"/>
            <a:ext cx="7406640" cy="677720"/>
          </a:xfrm>
        </p:spPr>
        <p:txBody>
          <a:bodyPr/>
          <a:lstStyle/>
          <a:p>
            <a:r>
              <a:rPr lang="tr-TR" dirty="0" smtClean="0"/>
              <a:t>ONBİRİNCİ BÖLÜM</a:t>
            </a:r>
            <a:endParaRPr lang="tr-TR" dirty="0"/>
          </a:p>
        </p:txBody>
      </p:sp>
    </p:spTree>
    <p:extLst>
      <p:ext uri="{BB962C8B-B14F-4D97-AF65-F5344CB8AC3E}">
        <p14:creationId xmlns:p14="http://schemas.microsoft.com/office/powerpoint/2010/main" val="161260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p:cNvSpPr>
          <p:nvPr>
            <p:ph type="title"/>
          </p:nvPr>
        </p:nvSpPr>
        <p:spPr>
          <a:xfrm>
            <a:off x="539750" y="115888"/>
            <a:ext cx="8229600" cy="720725"/>
          </a:xfrm>
          <a:noFill/>
          <a:ln/>
        </p:spPr>
        <p:txBody>
          <a:bodyPr>
            <a:normAutofit/>
          </a:bodyPr>
          <a:lstStyle/>
          <a:p>
            <a:r>
              <a:rPr lang="tr-TR" sz="3200" b="1" smtClean="0">
                <a:solidFill>
                  <a:srgbClr val="800000"/>
                </a:solidFill>
              </a:rPr>
              <a:t>6331 SAYILI İŞ SAĞLIĞI ve GÜVENLİĞİ KANUNU</a:t>
            </a:r>
          </a:p>
        </p:txBody>
      </p:sp>
      <p:sp>
        <p:nvSpPr>
          <p:cNvPr id="141314" name="Rectangle 2"/>
          <p:cNvSpPr>
            <a:spLocks noGrp="1"/>
          </p:cNvSpPr>
          <p:nvPr>
            <p:ph idx="1"/>
          </p:nvPr>
        </p:nvSpPr>
        <p:spPr>
          <a:xfrm>
            <a:off x="468313" y="1484313"/>
            <a:ext cx="8424862" cy="4321175"/>
          </a:xfrm>
        </p:spPr>
        <p:txBody>
          <a:bodyPr/>
          <a:lstStyle/>
          <a:p>
            <a:pPr algn="ctr">
              <a:buFont typeface="Arial" charset="0"/>
              <a:buNone/>
            </a:pPr>
            <a:r>
              <a:rPr lang="tr-TR" b="1" smtClean="0">
                <a:latin typeface="Times New Roman" pitchFamily="18" charset="0"/>
                <a:cs typeface="Times New Roman" pitchFamily="18" charset="0"/>
              </a:rPr>
              <a:t>6331 Sayılı </a:t>
            </a:r>
          </a:p>
          <a:p>
            <a:pPr algn="ctr">
              <a:buFont typeface="Arial" charset="0"/>
              <a:buNone/>
            </a:pPr>
            <a:r>
              <a:rPr lang="tr-TR" b="1" smtClean="0">
                <a:latin typeface="Times New Roman" pitchFamily="18" charset="0"/>
                <a:cs typeface="Times New Roman" pitchFamily="18" charset="0"/>
              </a:rPr>
              <a:t>İş Sağlığı ve Güvenliği Kanunu</a:t>
            </a:r>
          </a:p>
          <a:p>
            <a:pPr algn="ctr">
              <a:buFont typeface="Arial" charset="0"/>
              <a:buNone/>
            </a:pPr>
            <a:r>
              <a:rPr lang="tr-TR" sz="2400" b="1" smtClean="0">
                <a:latin typeface="Times New Roman" pitchFamily="18" charset="0"/>
                <a:cs typeface="Times New Roman" pitchFamily="18" charset="0"/>
              </a:rPr>
              <a:t>20/06/2012 Tarihinde TBMM’nde Kabul edilmiş</a:t>
            </a:r>
          </a:p>
          <a:p>
            <a:pPr algn="ctr">
              <a:buFont typeface="Arial" charset="0"/>
              <a:buNone/>
            </a:pPr>
            <a:r>
              <a:rPr lang="tr-TR" b="1" smtClean="0">
                <a:solidFill>
                  <a:srgbClr val="800000"/>
                </a:solidFill>
                <a:latin typeface="Times New Roman" pitchFamily="18" charset="0"/>
                <a:cs typeface="Times New Roman" pitchFamily="18" charset="0"/>
              </a:rPr>
              <a:t>30/06/2012 tarihinde </a:t>
            </a:r>
          </a:p>
          <a:p>
            <a:pPr algn="ctr">
              <a:buFont typeface="Arial" charset="0"/>
              <a:buNone/>
            </a:pPr>
            <a:r>
              <a:rPr lang="tr-TR" b="1" smtClean="0">
                <a:latin typeface="Times New Roman" pitchFamily="18" charset="0"/>
                <a:cs typeface="Times New Roman" pitchFamily="18" charset="0"/>
              </a:rPr>
              <a:t>Resmi Gazetede Yayımlanarak </a:t>
            </a:r>
          </a:p>
          <a:p>
            <a:pPr algn="ctr">
              <a:buFont typeface="Arial" charset="0"/>
              <a:buNone/>
            </a:pPr>
            <a:r>
              <a:rPr lang="tr-TR" b="1" smtClean="0">
                <a:latin typeface="Times New Roman" pitchFamily="18" charset="0"/>
                <a:cs typeface="Times New Roman" pitchFamily="18" charset="0"/>
              </a:rPr>
              <a:t>(</a:t>
            </a:r>
            <a:r>
              <a:rPr lang="tr-TR" sz="2800" b="1" smtClean="0">
                <a:latin typeface="Times New Roman" pitchFamily="18" charset="0"/>
                <a:cs typeface="Times New Roman" pitchFamily="18" charset="0"/>
              </a:rPr>
              <a:t>Kademeli olarak</a:t>
            </a:r>
            <a:r>
              <a:rPr lang="tr-TR" b="1" smtClean="0">
                <a:latin typeface="Times New Roman" pitchFamily="18" charset="0"/>
                <a:cs typeface="Times New Roman" pitchFamily="18" charset="0"/>
              </a:rPr>
              <a:t>)</a:t>
            </a:r>
          </a:p>
          <a:p>
            <a:pPr algn="ctr">
              <a:buFont typeface="Arial" charset="0"/>
              <a:buNone/>
            </a:pPr>
            <a:r>
              <a:rPr lang="tr-TR" b="1" smtClean="0">
                <a:latin typeface="Times New Roman" pitchFamily="18" charset="0"/>
                <a:cs typeface="Times New Roman" pitchFamily="18" charset="0"/>
              </a:rPr>
              <a:t>Yürürlüğe Girmiştir</a:t>
            </a:r>
            <a:r>
              <a:rPr lang="tr-TR" sz="2800" b="1" smtClean="0">
                <a:latin typeface="Times New Roman" pitchFamily="18" charset="0"/>
                <a:cs typeface="Times New Roman" pitchFamily="18" charset="0"/>
              </a:rPr>
              <a:t>.</a:t>
            </a:r>
          </a:p>
        </p:txBody>
      </p:sp>
    </p:spTree>
    <p:extLst>
      <p:ext uri="{BB962C8B-B14F-4D97-AF65-F5344CB8AC3E}">
        <p14:creationId xmlns:p14="http://schemas.microsoft.com/office/powerpoint/2010/main" val="390170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a:xfrm>
            <a:off x="468313" y="0"/>
            <a:ext cx="8229600" cy="720725"/>
          </a:xfrm>
          <a:noFill/>
          <a:ln/>
        </p:spPr>
        <p:txBody>
          <a:bodyPr>
            <a:normAutofit/>
          </a:bodyPr>
          <a:lstStyle/>
          <a:p>
            <a:r>
              <a:rPr lang="tr-TR" sz="2800" b="1" smtClean="0">
                <a:solidFill>
                  <a:srgbClr val="800000"/>
                </a:solidFill>
              </a:rPr>
              <a:t>YASANIN YÜRÜRLÜLÜĞE GİRİŞ TARİHLERİ</a:t>
            </a:r>
          </a:p>
        </p:txBody>
      </p:sp>
      <p:graphicFrame>
        <p:nvGraphicFramePr>
          <p:cNvPr id="155651" name="Group 3"/>
          <p:cNvGraphicFramePr>
            <a:graphicFrameLocks noGrp="1"/>
          </p:cNvGraphicFramePr>
          <p:nvPr>
            <p:ph type="tbl" idx="1"/>
          </p:nvPr>
        </p:nvGraphicFramePr>
        <p:xfrm>
          <a:off x="457200" y="1600200"/>
          <a:ext cx="8229600" cy="4525964"/>
        </p:xfrm>
        <a:graphic>
          <a:graphicData uri="http://schemas.openxmlformats.org/drawingml/2006/table">
            <a:tbl>
              <a:tblPr/>
              <a:tblGrid>
                <a:gridCol w="1606550"/>
                <a:gridCol w="2058988"/>
                <a:gridCol w="2179637"/>
                <a:gridCol w="2384425"/>
              </a:tblGrid>
              <a:tr h="1263650">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ÇALIŞAN SAYISI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TEHLİKE SINIFI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İlkyardım, Acil Durum Planı, Yangın Eğitimi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İş Güvenliği Uzmanı, İşyeri Hekimi ve Diğer Sağlık Personeli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50'den Az Çalışanı Olan</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c rowSpan="6">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30.06.2014</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00"/>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Çok Tehlikeli</a:t>
                      </a:r>
                      <a:endParaRPr kumimoji="0" lang="tr-TR" sz="18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30.06.2013</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42925">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50'den Fazla Çalışanı Olan</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Az Tehlikeli</a:t>
                      </a:r>
                      <a:endParaRPr kumimoji="0" lang="tr-TR" sz="1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30.12.2012</a:t>
                      </a:r>
                      <a:endParaRPr kumimoji="0" lang="tr-TR"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2925">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rgbClr val="FFFF66"/>
                          </a:solidFill>
                          <a:effectLst/>
                          <a:latin typeface="Times New Roman" pitchFamily="18" charset="0"/>
                          <a:cs typeface="Times New Roman" pitchFamily="18" charset="0"/>
                        </a:rPr>
                        <a:t>Tehlikeli</a:t>
                      </a:r>
                      <a:endParaRPr kumimoji="0" lang="tr-TR" sz="1800" b="0" i="0" u="none" strike="noStrike" cap="none" normalizeH="0" baseline="0" smtClean="0">
                        <a:ln>
                          <a:noFill/>
                        </a:ln>
                        <a:solidFill>
                          <a:srgbClr val="FFFF66"/>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r h="544513">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tr-TR" sz="1800" b="0" i="0" u="none" strike="noStrike" cap="none" normalizeH="0" baseline="0" smtClean="0">
                          <a:ln>
                            <a:noFill/>
                          </a:ln>
                          <a:solidFill>
                            <a:schemeClr val="tx1"/>
                          </a:solidFill>
                          <a:effectLst/>
                          <a:latin typeface="Calibri"/>
                          <a:cs typeface="Times New Roman" pitchFamily="18" charset="0"/>
                        </a:rPr>
                        <a:t>Ç</a:t>
                      </a: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ok Tehlikeli</a:t>
                      </a:r>
                      <a:endParaRPr kumimoji="0" lang="tr-TR" sz="1800" b="0" i="0" u="none" strike="noStrike" cap="none" normalizeH="0" baseline="0" smtClean="0">
                        <a:ln>
                          <a:noFill/>
                        </a:ln>
                        <a:solidFill>
                          <a:schemeClr val="tx1"/>
                        </a:solidFill>
                        <a:effectLst/>
                        <a:latin typeface="Calibri" pitchFamily="34"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20807505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p:cNvSpPr>
          <p:nvPr>
            <p:ph type="title"/>
          </p:nvPr>
        </p:nvSpPr>
        <p:spPr>
          <a:xfrm>
            <a:off x="539750" y="115888"/>
            <a:ext cx="8229600" cy="576262"/>
          </a:xfrm>
          <a:noFill/>
          <a:ln/>
        </p:spPr>
        <p:txBody>
          <a:bodyPr>
            <a:normAutofit fontScale="90000"/>
          </a:bodyPr>
          <a:lstStyle/>
          <a:p>
            <a:r>
              <a:rPr lang="tr-TR" sz="4000" b="1" smtClean="0">
                <a:solidFill>
                  <a:srgbClr val="800000"/>
                </a:solidFill>
              </a:rPr>
              <a:t>KANUNUN AMACI</a:t>
            </a:r>
          </a:p>
        </p:txBody>
      </p:sp>
      <p:sp>
        <p:nvSpPr>
          <p:cNvPr id="143362" name="Rectangle 2"/>
          <p:cNvSpPr>
            <a:spLocks noGrp="1"/>
          </p:cNvSpPr>
          <p:nvPr>
            <p:ph idx="1"/>
          </p:nvPr>
        </p:nvSpPr>
        <p:spPr>
          <a:xfrm>
            <a:off x="179388" y="1773238"/>
            <a:ext cx="8424862" cy="3313112"/>
          </a:xfrm>
        </p:spPr>
        <p:txBody>
          <a:bodyPr/>
          <a:lstStyle/>
          <a:p>
            <a:pPr algn="just">
              <a:buFont typeface="Arial" charset="0"/>
              <a:buNone/>
            </a:pPr>
            <a:r>
              <a:rPr lang="tr-TR" sz="2800" smtClean="0">
                <a:latin typeface="Times New Roman" pitchFamily="18" charset="0"/>
                <a:cs typeface="Times New Roman" pitchFamily="18" charset="0"/>
              </a:rPr>
              <a:t>		</a:t>
            </a:r>
            <a:r>
              <a:rPr lang="tr-TR" smtClean="0">
                <a:latin typeface="Times New Roman" pitchFamily="18" charset="0"/>
                <a:cs typeface="Times New Roman" pitchFamily="18" charset="0"/>
              </a:rPr>
              <a:t>İşyerlerinde İSG; İş Sağlığı ve Güvenliğinin </a:t>
            </a:r>
            <a:r>
              <a:rPr lang="tr-TR" b="1" smtClean="0">
                <a:solidFill>
                  <a:srgbClr val="800000"/>
                </a:solidFill>
                <a:latin typeface="Times New Roman" pitchFamily="18" charset="0"/>
                <a:cs typeface="Times New Roman" pitchFamily="18" charset="0"/>
              </a:rPr>
              <a:t>sağlanması</a:t>
            </a:r>
            <a:r>
              <a:rPr lang="tr-TR" smtClean="0">
                <a:latin typeface="Times New Roman" pitchFamily="18" charset="0"/>
                <a:cs typeface="Times New Roman" pitchFamily="18" charset="0"/>
              </a:rPr>
              <a:t> ile mevcut sağlık ve güvenlik şartlarının </a:t>
            </a:r>
            <a:r>
              <a:rPr lang="tr-TR" b="1" smtClean="0">
                <a:solidFill>
                  <a:srgbClr val="800000"/>
                </a:solidFill>
                <a:latin typeface="Times New Roman" pitchFamily="18" charset="0"/>
                <a:cs typeface="Times New Roman" pitchFamily="18" charset="0"/>
              </a:rPr>
              <a:t>iyileştirilmesi</a:t>
            </a:r>
            <a:r>
              <a:rPr lang="tr-TR" smtClean="0">
                <a:latin typeface="Times New Roman" pitchFamily="18" charset="0"/>
                <a:cs typeface="Times New Roman" pitchFamily="18" charset="0"/>
              </a:rPr>
              <a:t> için </a:t>
            </a:r>
            <a:r>
              <a:rPr lang="tr-TR" b="1" smtClean="0">
                <a:solidFill>
                  <a:srgbClr val="800000"/>
                </a:solidFill>
                <a:latin typeface="Times New Roman" pitchFamily="18" charset="0"/>
                <a:cs typeface="Times New Roman" pitchFamily="18" charset="0"/>
              </a:rPr>
              <a:t>işveren ve çalışanların</a:t>
            </a:r>
            <a:r>
              <a:rPr lang="tr-TR" b="1" smtClean="0">
                <a:latin typeface="Times New Roman" pitchFamily="18" charset="0"/>
                <a:cs typeface="Times New Roman" pitchFamily="18" charset="0"/>
              </a:rPr>
              <a:t> </a:t>
            </a:r>
            <a:r>
              <a:rPr lang="tr-TR" smtClean="0">
                <a:latin typeface="Times New Roman" pitchFamily="18" charset="0"/>
                <a:cs typeface="Times New Roman" pitchFamily="18" charset="0"/>
              </a:rPr>
              <a:t>görev, yetki, sorumluluk, hak ve yükümlülüklerini düzenlemektir.</a:t>
            </a:r>
            <a:endParaRPr lang="tr-TR" smtClean="0">
              <a:latin typeface="Times New Roman" pitchFamily="18" charset="0"/>
            </a:endParaRPr>
          </a:p>
          <a:p>
            <a:pPr algn="ctr">
              <a:buFont typeface="Arial" charset="0"/>
              <a:buNone/>
            </a:pPr>
            <a:endParaRPr lang="tr-TR" b="1" smtClean="0">
              <a:latin typeface="Times New Roman" pitchFamily="18" charset="0"/>
              <a:cs typeface="Times New Roman" pitchFamily="18" charset="0"/>
            </a:endParaRPr>
          </a:p>
        </p:txBody>
      </p:sp>
    </p:spTree>
    <p:extLst>
      <p:ext uri="{BB962C8B-B14F-4D97-AF65-F5344CB8AC3E}">
        <p14:creationId xmlns:p14="http://schemas.microsoft.com/office/powerpoint/2010/main" val="3653107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468313" y="0"/>
            <a:ext cx="8229600" cy="836613"/>
          </a:xfrm>
        </p:spPr>
        <p:txBody>
          <a:bodyPr/>
          <a:lstStyle/>
          <a:p>
            <a:r>
              <a:rPr lang="tr-TR" sz="3600" b="1" dirty="0" smtClean="0">
                <a:solidFill>
                  <a:srgbClr val="800000"/>
                </a:solidFill>
              </a:rPr>
              <a:t>İŞ SAĞLIĞI ve GÜVENLİĞİ</a:t>
            </a:r>
            <a:endParaRPr lang="tr-TR" sz="3600" b="1" dirty="0" smtClean="0">
              <a:solidFill>
                <a:srgbClr val="800000"/>
              </a:solidFill>
              <a:latin typeface="Arial" charset="0"/>
            </a:endParaRPr>
          </a:p>
        </p:txBody>
      </p:sp>
      <p:graphicFrame>
        <p:nvGraphicFramePr>
          <p:cNvPr id="30780" name="Group 60"/>
          <p:cNvGraphicFramePr>
            <a:graphicFrameLocks noGrp="1"/>
          </p:cNvGraphicFramePr>
          <p:nvPr>
            <p:ph type="tbl" idx="1"/>
          </p:nvPr>
        </p:nvGraphicFramePr>
        <p:xfrm>
          <a:off x="323850" y="1557338"/>
          <a:ext cx="8280400" cy="4679951"/>
        </p:xfrm>
        <a:graphic>
          <a:graphicData uri="http://schemas.openxmlformats.org/drawingml/2006/table">
            <a:tbl>
              <a:tblPr/>
              <a:tblGrid>
                <a:gridCol w="3922713"/>
                <a:gridCol w="4357687"/>
              </a:tblGrid>
              <a:tr h="5889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chemeClr val="tx1"/>
                          </a:solidFill>
                          <a:effectLst/>
                          <a:latin typeface="Times New Roman" pitchFamily="18" charset="0"/>
                          <a:cs typeface="Times New Roman" pitchFamily="18" charset="0"/>
                        </a:rPr>
                        <a:t>Neden İş Sağlığı ve Güvenliği?</a:t>
                      </a:r>
                      <a:endParaRPr kumimoji="0" lang="tr-TR"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5889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Dünya</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smtClean="0">
                          <a:ln>
                            <a:noFill/>
                          </a:ln>
                          <a:solidFill>
                            <a:srgbClr val="800000"/>
                          </a:solidFill>
                          <a:effectLst/>
                          <a:latin typeface="Times New Roman" pitchFamily="18" charset="0"/>
                          <a:cs typeface="Times New Roman" pitchFamily="18" charset="0"/>
                        </a:rPr>
                        <a:t>Türkiye</a:t>
                      </a:r>
                      <a:endParaRPr kumimoji="0" lang="tr-TR" sz="2800" b="0" i="0" u="none" strike="noStrike" cap="none" normalizeH="0" baseline="0" smtClean="0">
                        <a:ln>
                          <a:noFill/>
                        </a:ln>
                        <a:solidFill>
                          <a:srgbClr val="80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1 Milyon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5534 çalışan işle ilgili hastalıklar,</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dirty="0" smtClean="0">
                          <a:ln>
                            <a:noFill/>
                          </a:ln>
                          <a:solidFill>
                            <a:schemeClr val="tx1"/>
                          </a:solidFill>
                          <a:effectLst/>
                          <a:latin typeface="Times New Roman" pitchFamily="18" charset="0"/>
                          <a:cs typeface="Times New Roman" pitchFamily="18" charset="0"/>
                        </a:rPr>
                        <a:t>879 çalışan iş kazası nedeniyle  ölmektedir.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Her gün;</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172 iş kazası olmakta,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4 kişi iş kazası nedeniyle ölmekte,</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6 kişi sürekli iş göremez hale gelmektedir.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8499204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66" name="Rectangle 74"/>
          <p:cNvSpPr>
            <a:spLocks noGrp="1"/>
          </p:cNvSpPr>
          <p:nvPr>
            <p:ph type="title"/>
          </p:nvPr>
        </p:nvSpPr>
        <p:spPr>
          <a:xfrm>
            <a:off x="539750" y="115888"/>
            <a:ext cx="8229600" cy="576262"/>
          </a:xfrm>
        </p:spPr>
        <p:txBody>
          <a:bodyPr>
            <a:normAutofit/>
          </a:bodyPr>
          <a:lstStyle/>
          <a:p>
            <a:r>
              <a:rPr lang="tr-TR" sz="3200" b="1" smtClean="0">
                <a:solidFill>
                  <a:srgbClr val="800000"/>
                </a:solidFill>
              </a:rPr>
              <a:t>TÜRKİYEDE İŞ KAZASI ve MESLEK HASTALIĞI</a:t>
            </a:r>
          </a:p>
        </p:txBody>
      </p:sp>
      <p:graphicFrame>
        <p:nvGraphicFramePr>
          <p:cNvPr id="33865" name="Group 73"/>
          <p:cNvGraphicFramePr>
            <a:graphicFrameLocks noGrp="1"/>
          </p:cNvGraphicFramePr>
          <p:nvPr>
            <p:ph type="tbl" idx="1"/>
          </p:nvPr>
        </p:nvGraphicFramePr>
        <p:xfrm>
          <a:off x="457200" y="1600200"/>
          <a:ext cx="8435975" cy="4525964"/>
        </p:xfrm>
        <a:graphic>
          <a:graphicData uri="http://schemas.openxmlformats.org/drawingml/2006/table">
            <a:tbl>
              <a:tblPr/>
              <a:tblGrid>
                <a:gridCol w="3970338"/>
                <a:gridCol w="4465637"/>
              </a:tblGrid>
              <a:tr h="7445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chemeClr val="tx1"/>
                          </a:solidFill>
                          <a:effectLst/>
                          <a:latin typeface="Times New Roman" pitchFamily="18" charset="0"/>
                          <a:cs typeface="Times New Roman" pitchFamily="18" charset="0"/>
                        </a:rPr>
                        <a:t>SGK 2010 YILI İSTATİSTİKLERİ</a:t>
                      </a:r>
                      <a:endParaRPr kumimoji="0" lang="tr-TR" sz="2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r h="6651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İŞ KAZALARI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2400" b="1" i="0" u="none" strike="noStrike" cap="none" normalizeH="0" baseline="0" smtClean="0">
                          <a:ln>
                            <a:noFill/>
                          </a:ln>
                          <a:solidFill>
                            <a:srgbClr val="800000"/>
                          </a:solidFill>
                          <a:effectLst/>
                          <a:latin typeface="Times New Roman" pitchFamily="18" charset="0"/>
                          <a:cs typeface="Times New Roman" pitchFamily="18" charset="0"/>
                        </a:rPr>
                        <a:t>MESLEK HASTALIĞI</a:t>
                      </a:r>
                      <a:endParaRPr kumimoji="0" lang="tr-TR" sz="2400" b="0" i="0" u="none" strike="noStrike" cap="none" normalizeH="0" baseline="0" smtClean="0">
                        <a:ln>
                          <a:noFill/>
                        </a:ln>
                        <a:solidFill>
                          <a:srgbClr val="800000"/>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3425">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62.903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1.434 ölümlü iş kazası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1.976 sürekli iş göremezlikle sonuçlanan kaza meydana gelmiştir.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533 meslek hastalığı;</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10 tanesi ölümle sonuçlanmıştır.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2838">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Toplam 1444 kişi iş kazaları ve meslek hastalıkları sonucu hayatını kaybetmiştir.</a:t>
                      </a:r>
                      <a:endParaRPr kumimoji="0" lang="tr-TR"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r>
            </a:tbl>
          </a:graphicData>
        </a:graphic>
      </p:graphicFrame>
    </p:spTree>
    <p:extLst>
      <p:ext uri="{BB962C8B-B14F-4D97-AF65-F5344CB8AC3E}">
        <p14:creationId xmlns:p14="http://schemas.microsoft.com/office/powerpoint/2010/main" val="215353685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0" y="0"/>
            <a:ext cx="7740352" cy="765175"/>
          </a:xfrm>
        </p:spPr>
        <p:txBody>
          <a:bodyPr/>
          <a:lstStyle/>
          <a:p>
            <a:r>
              <a:rPr lang="tr-TR" sz="3600" b="1" dirty="0" smtClean="0">
                <a:solidFill>
                  <a:srgbClr val="800000"/>
                </a:solidFill>
                <a:latin typeface="Arial" charset="0"/>
              </a:rPr>
              <a:t>GÖRÜNÜR MALİYETLER</a:t>
            </a:r>
          </a:p>
        </p:txBody>
      </p:sp>
      <p:sp>
        <p:nvSpPr>
          <p:cNvPr id="32771" name="Rectangle 3"/>
          <p:cNvSpPr>
            <a:spLocks noGrp="1"/>
          </p:cNvSpPr>
          <p:nvPr>
            <p:ph idx="1"/>
          </p:nvPr>
        </p:nvSpPr>
        <p:spPr>
          <a:xfrm>
            <a:off x="468313" y="1484313"/>
            <a:ext cx="8424862" cy="4321175"/>
          </a:xfrm>
        </p:spPr>
        <p:txBody>
          <a:bodyPr/>
          <a:lstStyle/>
          <a:p>
            <a:pPr>
              <a:lnSpc>
                <a:spcPct val="90000"/>
              </a:lnSpc>
            </a:pPr>
            <a:r>
              <a:rPr lang="tr-TR" smtClean="0"/>
              <a:t>Sürekli iş göremezlik ve ölüm nedeniyle,</a:t>
            </a:r>
          </a:p>
          <a:p>
            <a:pPr>
              <a:lnSpc>
                <a:spcPct val="90000"/>
              </a:lnSpc>
            </a:pPr>
            <a:r>
              <a:rPr lang="tr-TR" smtClean="0"/>
              <a:t>Üretimin durması veya azalması, </a:t>
            </a:r>
          </a:p>
          <a:p>
            <a:pPr>
              <a:lnSpc>
                <a:spcPct val="90000"/>
              </a:lnSpc>
            </a:pPr>
            <a:r>
              <a:rPr lang="tr-TR" smtClean="0"/>
              <a:t>Sürekli iş göremezlik ve ölüm geliri ödemeleri </a:t>
            </a:r>
          </a:p>
          <a:p>
            <a:pPr>
              <a:lnSpc>
                <a:spcPct val="90000"/>
              </a:lnSpc>
            </a:pPr>
            <a:r>
              <a:rPr lang="tr-TR" smtClean="0"/>
              <a:t>İş kazası ve meslek hastalığı için yapılan tedavi hizmetleri </a:t>
            </a:r>
          </a:p>
          <a:p>
            <a:pPr>
              <a:lnSpc>
                <a:spcPct val="90000"/>
              </a:lnSpc>
            </a:pPr>
            <a:r>
              <a:rPr lang="tr-TR" smtClean="0"/>
              <a:t>Geçici iş göremezlik…gibi nedenlerle oluşan üretim ve katma değer kaybının yaklaşık bedeli</a:t>
            </a:r>
          </a:p>
          <a:p>
            <a:pPr>
              <a:lnSpc>
                <a:spcPct val="90000"/>
              </a:lnSpc>
              <a:buFont typeface="Arial" charset="0"/>
              <a:buNone/>
            </a:pPr>
            <a:r>
              <a:rPr lang="tr-TR" b="1" smtClean="0">
                <a:solidFill>
                  <a:srgbClr val="800000"/>
                </a:solidFill>
              </a:rPr>
              <a:t>                          3.847.880.159 TL</a:t>
            </a:r>
          </a:p>
        </p:txBody>
      </p:sp>
    </p:spTree>
    <p:extLst>
      <p:ext uri="{BB962C8B-B14F-4D97-AF65-F5344CB8AC3E}">
        <p14:creationId xmlns:p14="http://schemas.microsoft.com/office/powerpoint/2010/main" val="456893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0" y="0"/>
            <a:ext cx="8172400" cy="765175"/>
          </a:xfrm>
        </p:spPr>
        <p:txBody>
          <a:bodyPr/>
          <a:lstStyle/>
          <a:p>
            <a:r>
              <a:rPr lang="tr-TR" sz="3600" b="1" dirty="0" smtClean="0">
                <a:solidFill>
                  <a:srgbClr val="800000"/>
                </a:solidFill>
                <a:latin typeface="Arial" charset="0"/>
              </a:rPr>
              <a:t>GÖRÜNMEYEN MALİYETLER</a:t>
            </a:r>
          </a:p>
        </p:txBody>
      </p:sp>
      <p:sp>
        <p:nvSpPr>
          <p:cNvPr id="37891" name="Rectangle 3"/>
          <p:cNvSpPr>
            <a:spLocks noGrp="1"/>
          </p:cNvSpPr>
          <p:nvPr>
            <p:ph idx="1"/>
          </p:nvPr>
        </p:nvSpPr>
        <p:spPr>
          <a:xfrm>
            <a:off x="0" y="1196975"/>
            <a:ext cx="8424863" cy="5661025"/>
          </a:xfrm>
        </p:spPr>
        <p:txBody>
          <a:bodyPr/>
          <a:lstStyle/>
          <a:p>
            <a:pPr>
              <a:buFont typeface="Arial" charset="0"/>
              <a:buNone/>
            </a:pPr>
            <a:r>
              <a:rPr lang="tr-TR" sz="2800" smtClean="0"/>
              <a:t>		Kaza esnasında işçilerin işi bırakması, doktor, araç ve gereç getirilmesi ve/veya kazazedenini taşınması, kaza mahallinin tekrar çalışır konuma getirilmesi v.b. nedenlerle oluşan maliyetlerdir. </a:t>
            </a:r>
          </a:p>
          <a:p>
            <a:pPr>
              <a:buFont typeface="Arial" charset="0"/>
              <a:buNone/>
            </a:pPr>
            <a:endParaRPr lang="tr-TR" sz="1600" smtClean="0"/>
          </a:p>
          <a:p>
            <a:pPr>
              <a:buFont typeface="Arial" charset="0"/>
              <a:buNone/>
            </a:pPr>
            <a:r>
              <a:rPr lang="tr-TR" sz="2800" smtClean="0"/>
              <a:t>		Görünür Maliyetler ile Görünmeyen Maliyetlerin eşit olduğu varsayılmıştır.</a:t>
            </a:r>
            <a:endParaRPr lang="tr-TR" sz="2800" smtClean="0">
              <a:latin typeface="Arial" charset="0"/>
            </a:endParaRPr>
          </a:p>
          <a:p>
            <a:pPr>
              <a:buFont typeface="Arial" charset="0"/>
              <a:buNone/>
            </a:pPr>
            <a:r>
              <a:rPr lang="tr-TR" sz="2800" smtClean="0">
                <a:latin typeface="Arial" charset="0"/>
              </a:rPr>
              <a:t>		</a:t>
            </a:r>
          </a:p>
          <a:p>
            <a:pPr>
              <a:buFont typeface="Arial" charset="0"/>
              <a:buNone/>
            </a:pPr>
            <a:r>
              <a:rPr lang="tr-TR" sz="2800" smtClean="0">
                <a:latin typeface="Arial" charset="0"/>
              </a:rPr>
              <a:t>		</a:t>
            </a:r>
            <a:r>
              <a:rPr lang="tr-TR" sz="2800" smtClean="0"/>
              <a:t>İş Kazası ve Meslek Hastalıkları Toplam </a:t>
            </a:r>
            <a:r>
              <a:rPr lang="tr-TR" sz="2800" smtClean="0">
                <a:latin typeface="Arial" charset="0"/>
              </a:rPr>
              <a:t>Maliyeti      			</a:t>
            </a:r>
            <a:r>
              <a:rPr lang="tr-TR" sz="3600" b="1" u="sng" smtClean="0">
                <a:solidFill>
                  <a:srgbClr val="800000"/>
                </a:solidFill>
              </a:rPr>
              <a:t>7.695.760.318 TL</a:t>
            </a:r>
          </a:p>
        </p:txBody>
      </p:sp>
    </p:spTree>
    <p:extLst>
      <p:ext uri="{BB962C8B-B14F-4D97-AF65-F5344CB8AC3E}">
        <p14:creationId xmlns:p14="http://schemas.microsoft.com/office/powerpoint/2010/main" val="3910439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p:cNvSpPr>
          <p:nvPr>
            <p:ph idx="1"/>
          </p:nvPr>
        </p:nvSpPr>
        <p:spPr>
          <a:xfrm>
            <a:off x="395288" y="1773238"/>
            <a:ext cx="8424862" cy="3529012"/>
          </a:xfrm>
        </p:spPr>
        <p:txBody>
          <a:bodyPr>
            <a:normAutofit fontScale="92500" lnSpcReduction="10000"/>
          </a:bodyPr>
          <a:lstStyle/>
          <a:p>
            <a:pPr algn="ctr">
              <a:buClr>
                <a:schemeClr val="tx1"/>
              </a:buClr>
              <a:buFont typeface="Arial" charset="0"/>
              <a:buNone/>
            </a:pPr>
            <a:r>
              <a:rPr lang="tr-TR" sz="6000" smtClean="0">
                <a:solidFill>
                  <a:srgbClr val="800000"/>
                </a:solidFill>
              </a:rPr>
              <a:t>ÖNLEMEK </a:t>
            </a:r>
          </a:p>
          <a:p>
            <a:pPr algn="ctr">
              <a:buClr>
                <a:schemeClr val="tx1"/>
              </a:buClr>
              <a:buFont typeface="Arial" charset="0"/>
              <a:buNone/>
            </a:pPr>
            <a:r>
              <a:rPr lang="tr-TR" sz="6000" smtClean="0">
                <a:solidFill>
                  <a:srgbClr val="800000"/>
                </a:solidFill>
              </a:rPr>
              <a:t>ÖDEMEKTEN </a:t>
            </a:r>
          </a:p>
          <a:p>
            <a:pPr algn="ctr">
              <a:buClr>
                <a:schemeClr val="tx1"/>
              </a:buClr>
              <a:buFont typeface="Arial" charset="0"/>
              <a:buNone/>
            </a:pPr>
            <a:r>
              <a:rPr lang="tr-TR" sz="6000" smtClean="0">
                <a:solidFill>
                  <a:srgbClr val="800000"/>
                </a:solidFill>
              </a:rPr>
              <a:t>DAHA UCUZ ve KOLAYDIR.</a:t>
            </a:r>
            <a:endParaRPr lang="tr-TR" b="1" smtClean="0">
              <a:solidFill>
                <a:srgbClr val="800000"/>
              </a:solidFill>
            </a:endParaRPr>
          </a:p>
        </p:txBody>
      </p:sp>
    </p:spTree>
    <p:extLst>
      <p:ext uri="{BB962C8B-B14F-4D97-AF65-F5344CB8AC3E}">
        <p14:creationId xmlns:p14="http://schemas.microsoft.com/office/powerpoint/2010/main" val="343707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SAĞLIĞI	</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tx1"/>
                </a:solidFill>
              </a:rPr>
              <a:t>	Her  meslekte çalışanları bedensel, ruhsal ve sosyal yönden en yüksek düzeye getirmeyi, bu düzeyi sürdürmeyi, bu düzeyi bozacak etkenleri önlemeyi, çalışanları fizyolojik ve psikolojik yeteneklerine uygun işlere yerleştirmeyi ve böylece işi insana, insanı işe adapte etmeyi amaçlayan bir alandır.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D11B03B4-A045-4D69-BF50-237BBCFE092C}" type="slidenum">
              <a:rPr lang="tr-TR">
                <a:solidFill>
                  <a:prstClr val="white"/>
                </a:solidFill>
              </a:rPr>
              <a:pPr>
                <a:defRPr/>
              </a:pPr>
              <a:t>135</a:t>
            </a:fld>
            <a:endParaRPr lang="tr-TR">
              <a:solidFill>
                <a:prstClr val="white"/>
              </a:solidFill>
            </a:endParaRPr>
          </a:p>
        </p:txBody>
      </p:sp>
    </p:spTree>
    <p:extLst>
      <p:ext uri="{BB962C8B-B14F-4D97-AF65-F5344CB8AC3E}">
        <p14:creationId xmlns:p14="http://schemas.microsoft.com/office/powerpoint/2010/main" val="3771237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lstStyle/>
          <a:p>
            <a:pPr marL="484632" indent="0" eaLnBrk="1" fontAlgn="auto" hangingPunct="1">
              <a:spcAft>
                <a:spcPts val="0"/>
              </a:spcAft>
              <a:defRPr/>
            </a:pPr>
            <a:r>
              <a:rPr lang="tr-TR" dirty="0" smtClean="0">
                <a:solidFill>
                  <a:schemeClr val="accent1">
                    <a:tint val="83000"/>
                    <a:satMod val="150000"/>
                  </a:schemeClr>
                </a:solidFill>
              </a:rPr>
              <a:t>İŞ GÜVENLİĞİ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a:bodyPr>
          <a:lstStyle/>
          <a:p>
            <a:pPr marL="448056" indent="-384048" eaLnBrk="1" fontAlgn="auto" hangingPunct="1">
              <a:spcAft>
                <a:spcPts val="0"/>
              </a:spcAft>
              <a:buFont typeface="Wingdings 2"/>
              <a:buNone/>
              <a:defRPr/>
            </a:pPr>
            <a:r>
              <a:rPr lang="tr-TR" dirty="0" smtClean="0">
                <a:solidFill>
                  <a:schemeClr val="bg1"/>
                </a:solidFill>
              </a:rPr>
              <a:t>	</a:t>
            </a:r>
            <a:endParaRPr lang="tr-TR" dirty="0" smtClean="0">
              <a:solidFill>
                <a:schemeClr val="tx1"/>
              </a:solidFill>
            </a:endParaRPr>
          </a:p>
          <a:p>
            <a:pPr marL="448056" indent="-384048" eaLnBrk="1" fontAlgn="auto" hangingPunct="1">
              <a:spcAft>
                <a:spcPts val="0"/>
              </a:spcAft>
              <a:buFont typeface="Wingdings 2"/>
              <a:buNone/>
              <a:defRPr/>
            </a:pPr>
            <a:r>
              <a:rPr lang="tr-TR" dirty="0" smtClean="0">
                <a:solidFill>
                  <a:schemeClr val="tx1"/>
                </a:solidFill>
              </a:rPr>
              <a:t>	İşyerlerini işin yürütümü nedeniyle oluşan tehlikelerden uzaklaştırmak ve sağlığa zarar verebilecek koşullardan arındırarak, daha iyi bir çalışma ortamı sağlamak için yapılan sistemli çalışmalardır. </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E81799F4-4419-4B1F-9BBF-DA61495F0F3A}" type="slidenum">
              <a:rPr lang="tr-TR">
                <a:solidFill>
                  <a:prstClr val="white"/>
                </a:solidFill>
              </a:rPr>
              <a:pPr>
                <a:defRPr/>
              </a:pPr>
              <a:t>136</a:t>
            </a:fld>
            <a:endParaRPr lang="tr-TR">
              <a:solidFill>
                <a:prstClr val="white"/>
              </a:solidFill>
            </a:endParaRPr>
          </a:p>
        </p:txBody>
      </p:sp>
    </p:spTree>
    <p:extLst>
      <p:ext uri="{BB962C8B-B14F-4D97-AF65-F5344CB8AC3E}">
        <p14:creationId xmlns:p14="http://schemas.microsoft.com/office/powerpoint/2010/main" val="2905955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0">
            <a:scrgbClr r="0" g="0" b="0"/>
          </a:lnRef>
          <a:fillRef idx="1002">
            <a:schemeClr val="dk1"/>
          </a:fillRef>
          <a:effectRef idx="0">
            <a:scrgbClr r="0" g="0" b="0"/>
          </a:effectRef>
          <a:fontRef idx="major"/>
        </p:style>
        <p:txBody>
          <a:bodyPr>
            <a:normAutofit fontScale="90000"/>
          </a:bodyPr>
          <a:lstStyle/>
          <a:p>
            <a:pPr marL="484632" indent="0" eaLnBrk="1" fontAlgn="auto" hangingPunct="1">
              <a:spcAft>
                <a:spcPts val="0"/>
              </a:spcAft>
              <a:defRPr/>
            </a:pPr>
            <a:r>
              <a:rPr lang="tr-TR" dirty="0" smtClean="0">
                <a:solidFill>
                  <a:schemeClr val="accent1">
                    <a:tint val="83000"/>
                    <a:satMod val="150000"/>
                  </a:schemeClr>
                </a:solidFill>
              </a:rPr>
              <a:t>İŞ SAĞLIĞI VE GÜVENLİĞİNİN ÖNEMİ</a:t>
            </a:r>
            <a:endParaRPr lang="tr-TR" dirty="0">
              <a:solidFill>
                <a:schemeClr val="accent1">
                  <a:tint val="83000"/>
                  <a:satMod val="150000"/>
                </a:schemeClr>
              </a:solidFill>
            </a:endParaRPr>
          </a:p>
        </p:txBody>
      </p:sp>
      <p:sp>
        <p:nvSpPr>
          <p:cNvPr id="3" name="2 İçerik Yer Tutucusu"/>
          <p:cNvSpPr>
            <a:spLocks noGrp="1"/>
          </p:cNvSpPr>
          <p:nvPr>
            <p:ph idx="1"/>
          </p:nvPr>
        </p:nvSpPr>
        <p:spPr/>
        <p:style>
          <a:lnRef idx="0">
            <a:scrgbClr r="0" g="0" b="0"/>
          </a:lnRef>
          <a:fillRef idx="1002">
            <a:schemeClr val="lt1"/>
          </a:fillRef>
          <a:effectRef idx="0">
            <a:scrgbClr r="0" g="0" b="0"/>
          </a:effectRef>
          <a:fontRef idx="major"/>
        </p:style>
        <p:txBody>
          <a:bodyPr>
            <a:normAutofit fontScale="92500" lnSpcReduction="20000"/>
          </a:bodyPr>
          <a:lstStyle/>
          <a:p>
            <a:pPr marL="448056" indent="-384048" eaLnBrk="1" fontAlgn="auto" hangingPunct="1">
              <a:spcAft>
                <a:spcPts val="0"/>
              </a:spcAft>
              <a:buFont typeface="Wingdings 2"/>
              <a:buChar char=""/>
              <a:defRPr/>
            </a:pPr>
            <a:r>
              <a:rPr lang="tr-TR" dirty="0" smtClean="0">
                <a:solidFill>
                  <a:schemeClr val="tx1"/>
                </a:solidFill>
              </a:rPr>
              <a:t>İş sağlığı ve güvenliği başta çalışanlar olmak üzere, işletmeler ve ülke ekonomisi açısından önem taşımaktadır. </a:t>
            </a:r>
          </a:p>
          <a:p>
            <a:pPr marL="448056" indent="-384048" eaLnBrk="1" fontAlgn="auto" hangingPunct="1">
              <a:spcAft>
                <a:spcPts val="0"/>
              </a:spcAft>
              <a:buFont typeface="Wingdings 2"/>
              <a:buChar char=""/>
              <a:defRPr/>
            </a:pPr>
            <a:r>
              <a:rPr lang="tr-TR" dirty="0" smtClean="0">
                <a:solidFill>
                  <a:schemeClr val="tx1"/>
                </a:solidFill>
              </a:rPr>
              <a:t>Çalışanlar açısından başta gelir kaybı ve geçici ya da kalıcı iş göremezliğe neden olmakta, kişiyi psikolojik açıdan da olumsuz etkilemektedir. </a:t>
            </a:r>
          </a:p>
          <a:p>
            <a:pPr marL="448056" indent="-384048" eaLnBrk="1" fontAlgn="auto" hangingPunct="1">
              <a:spcAft>
                <a:spcPts val="0"/>
              </a:spcAft>
              <a:buFont typeface="Wingdings 2"/>
              <a:buChar char=""/>
              <a:defRPr/>
            </a:pPr>
            <a:r>
              <a:rPr lang="tr-TR" dirty="0" smtClean="0">
                <a:solidFill>
                  <a:schemeClr val="tx1"/>
                </a:solidFill>
              </a:rPr>
              <a:t>İşletme açısından ise  kaybedilen işgücü ve çalışma zamanı anlamına gelmekte, </a:t>
            </a:r>
          </a:p>
          <a:p>
            <a:pPr marL="448056" indent="-384048" eaLnBrk="1" fontAlgn="auto" hangingPunct="1">
              <a:spcAft>
                <a:spcPts val="0"/>
              </a:spcAft>
              <a:buFont typeface="Wingdings 2"/>
              <a:buChar char=""/>
              <a:defRPr/>
            </a:pPr>
            <a:r>
              <a:rPr lang="tr-TR" dirty="0" smtClean="0">
                <a:solidFill>
                  <a:schemeClr val="tx1"/>
                </a:solidFill>
              </a:rPr>
              <a:t>Ayrıcı kalite ve verimlilikte düşmeye yol açmaktadır. </a:t>
            </a:r>
          </a:p>
          <a:p>
            <a:pPr marL="448056" indent="-384048" eaLnBrk="1" fontAlgn="auto" hangingPunct="1">
              <a:spcAft>
                <a:spcPts val="0"/>
              </a:spcAft>
              <a:buFont typeface="Wingdings 2"/>
              <a:buChar char=""/>
              <a:defRPr/>
            </a:pPr>
            <a:r>
              <a:rPr lang="tr-TR" dirty="0" smtClean="0">
                <a:solidFill>
                  <a:schemeClr val="tx1"/>
                </a:solidFill>
              </a:rPr>
              <a:t>Ülke ekonomisini de sosyal ve ekonomik açıdan olumsuz etkilemektedir. </a:t>
            </a:r>
          </a:p>
          <a:p>
            <a:pPr marL="448056" indent="-384048" eaLnBrk="1" fontAlgn="auto" hangingPunct="1">
              <a:spcAft>
                <a:spcPts val="0"/>
              </a:spcAft>
              <a:buFont typeface="Wingdings 2"/>
              <a:buChar char=""/>
              <a:defRPr/>
            </a:pPr>
            <a:r>
              <a:rPr lang="tr-TR" dirty="0" smtClean="0">
                <a:solidFill>
                  <a:schemeClr val="tx1"/>
                </a:solidFill>
              </a:rPr>
              <a:t>Kalifiye işgücü ve üretim kayıpları </a:t>
            </a:r>
          </a:p>
          <a:p>
            <a:pPr marL="448056" indent="-384048" eaLnBrk="1" fontAlgn="auto" hangingPunct="1">
              <a:spcAft>
                <a:spcPts val="0"/>
              </a:spcAft>
              <a:buFont typeface="Wingdings 2"/>
              <a:buChar char=""/>
              <a:defRPr/>
            </a:pPr>
            <a:r>
              <a:rPr lang="tr-TR" dirty="0" smtClean="0">
                <a:solidFill>
                  <a:schemeClr val="tx1"/>
                </a:solidFill>
              </a:rPr>
              <a:t>İlave sağlık harcamaları, olumsuz etkileridir.</a:t>
            </a:r>
            <a:endParaRPr lang="tr-TR" dirty="0">
              <a:solidFill>
                <a:schemeClr val="tx1"/>
              </a:solidFill>
            </a:endParaRPr>
          </a:p>
        </p:txBody>
      </p:sp>
      <p:sp>
        <p:nvSpPr>
          <p:cNvPr id="4" name="3 Slayt Numarası Yer Tutucusu"/>
          <p:cNvSpPr>
            <a:spLocks noGrp="1"/>
          </p:cNvSpPr>
          <p:nvPr>
            <p:ph type="sldNum" sz="quarter" idx="12"/>
          </p:nvPr>
        </p:nvSpPr>
        <p:spPr/>
        <p:txBody>
          <a:bodyPr/>
          <a:lstStyle/>
          <a:p>
            <a:pPr>
              <a:defRPr/>
            </a:pPr>
            <a:fld id="{70384AA7-E3C8-4E67-94B5-960FD095B139}" type="slidenum">
              <a:rPr lang="tr-TR">
                <a:solidFill>
                  <a:prstClr val="white"/>
                </a:solidFill>
              </a:rPr>
              <a:pPr>
                <a:defRPr/>
              </a:pPr>
              <a:t>137</a:t>
            </a:fld>
            <a:endParaRPr lang="tr-TR">
              <a:solidFill>
                <a:prstClr val="white"/>
              </a:solidFill>
            </a:endParaRPr>
          </a:p>
        </p:txBody>
      </p:sp>
    </p:spTree>
    <p:extLst>
      <p:ext uri="{BB962C8B-B14F-4D97-AF65-F5344CB8AC3E}">
        <p14:creationId xmlns:p14="http://schemas.microsoft.com/office/powerpoint/2010/main" val="3439032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normAutofit/>
          </a:bodyPr>
          <a:lstStyle/>
          <a:p>
            <a:pPr eaLnBrk="1" hangingPunct="1"/>
            <a:r>
              <a:rPr lang="tr-TR" sz="4000" smtClean="0"/>
              <a:t>KORUMA=İş güvenliği işçi sağlığı</a:t>
            </a:r>
          </a:p>
        </p:txBody>
      </p:sp>
      <p:sp>
        <p:nvSpPr>
          <p:cNvPr id="190467" name="Rectangle 3"/>
          <p:cNvSpPr>
            <a:spLocks noGrp="1" noChangeArrowheads="1"/>
          </p:cNvSpPr>
          <p:nvPr>
            <p:ph idx="1"/>
          </p:nvPr>
        </p:nvSpPr>
        <p:spPr/>
        <p:txBody>
          <a:bodyPr>
            <a:normAutofit/>
          </a:bodyPr>
          <a:lstStyle/>
          <a:p>
            <a:pPr eaLnBrk="1" hangingPunct="1"/>
            <a:r>
              <a:rPr lang="tr-TR" sz="2800" smtClean="0"/>
              <a:t>Güvenli bir  çalışma ortamının yaratılması için gerekli insan davranışlarının sağlanması, iş kazaları ve meslek hastalıklarını ortaya çıkaran nedenlerin saptanması ortadan kaldırılması ve bunların sebep olduğu kayıp iş gücünün ortadan kaldırılması veya azaltılmasıyla iş yaşamının kalitesinin iyleştirilmesine ilişkin diğer faaliyetlerdir.</a:t>
            </a:r>
          </a:p>
        </p:txBody>
      </p:sp>
    </p:spTree>
    <p:extLst>
      <p:ext uri="{BB962C8B-B14F-4D97-AF65-F5344CB8AC3E}">
        <p14:creationId xmlns:p14="http://schemas.microsoft.com/office/powerpoint/2010/main" val="2455826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r>
              <a:rPr lang="tr-TR" smtClean="0"/>
              <a:t>İş kazası</a:t>
            </a:r>
          </a:p>
        </p:txBody>
      </p:sp>
      <p:sp>
        <p:nvSpPr>
          <p:cNvPr id="192515" name="Rectangle 3"/>
          <p:cNvSpPr>
            <a:spLocks noGrp="1" noChangeArrowheads="1"/>
          </p:cNvSpPr>
          <p:nvPr>
            <p:ph idx="1"/>
          </p:nvPr>
        </p:nvSpPr>
        <p:spPr/>
        <p:txBody>
          <a:bodyPr/>
          <a:lstStyle/>
          <a:p>
            <a:pPr eaLnBrk="1" hangingPunct="1"/>
            <a:r>
              <a:rPr lang="tr-TR" smtClean="0"/>
              <a:t>Her türlü iş ve endüstride istihdam sonucu doğan, bireysek yaralanma ve maddi hasara veya üretim aksamamsına yol açan ve bireysel yaralanma yaratacak istenmeyen olaylara iş kazası denir.</a:t>
            </a:r>
          </a:p>
        </p:txBody>
      </p:sp>
    </p:spTree>
    <p:extLst>
      <p:ext uri="{BB962C8B-B14F-4D97-AF65-F5344CB8AC3E}">
        <p14:creationId xmlns:p14="http://schemas.microsoft.com/office/powerpoint/2010/main" val="1271792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tr-TR" smtClean="0"/>
              <a:t>İş kazası 506 sayılı SSK 11/A</a:t>
            </a:r>
          </a:p>
        </p:txBody>
      </p:sp>
      <p:sp>
        <p:nvSpPr>
          <p:cNvPr id="193539" name="Rectangle 3"/>
          <p:cNvSpPr>
            <a:spLocks noGrp="1" noChangeArrowheads="1"/>
          </p:cNvSpPr>
          <p:nvPr>
            <p:ph idx="1"/>
          </p:nvPr>
        </p:nvSpPr>
        <p:spPr/>
        <p:txBody>
          <a:bodyPr/>
          <a:lstStyle/>
          <a:p>
            <a:pPr eaLnBrk="1" hangingPunct="1">
              <a:lnSpc>
                <a:spcPct val="80000"/>
              </a:lnSpc>
            </a:pPr>
            <a:r>
              <a:rPr lang="tr-TR" sz="2000" smtClean="0"/>
              <a:t>İş kazası aşağıdaki hal ve durumlardan birinde meydana gelen ve sigortalıyı hemen veya sonradan bedence veya ruhça arızaya uğratan olaydır.</a:t>
            </a:r>
          </a:p>
          <a:p>
            <a:pPr eaLnBrk="1" hangingPunct="1">
              <a:lnSpc>
                <a:spcPct val="80000"/>
              </a:lnSpc>
            </a:pPr>
            <a:r>
              <a:rPr lang="tr-TR" sz="2000" smtClean="0"/>
              <a:t>İşçinin işyerinde bulunduğu sırada</a:t>
            </a:r>
          </a:p>
          <a:p>
            <a:pPr eaLnBrk="1" hangingPunct="1">
              <a:lnSpc>
                <a:spcPct val="80000"/>
              </a:lnSpc>
            </a:pPr>
            <a:r>
              <a:rPr lang="tr-TR" sz="2000" smtClean="0"/>
              <a:t>İşveren tarafından verilen işin yürütülmesi esnasında</a:t>
            </a:r>
          </a:p>
          <a:p>
            <a:pPr eaLnBrk="1" hangingPunct="1">
              <a:lnSpc>
                <a:spcPct val="80000"/>
              </a:lnSpc>
            </a:pPr>
            <a:r>
              <a:rPr lang="tr-TR" sz="2000" smtClean="0"/>
              <a:t> işçinin işveren tarafından başka bir yere görevlendirilmesi esnasında asıl işi  yapmaksızın geçen zaman</a:t>
            </a:r>
          </a:p>
          <a:p>
            <a:pPr eaLnBrk="1" hangingPunct="1">
              <a:lnSpc>
                <a:spcPct val="80000"/>
              </a:lnSpc>
            </a:pPr>
            <a:r>
              <a:rPr lang="tr-TR" sz="2000" smtClean="0"/>
              <a:t> doğum yapmış kadın işçinin çocuğuna süt vermek için ayrılan zamanda</a:t>
            </a:r>
          </a:p>
          <a:p>
            <a:pPr eaLnBrk="1" hangingPunct="1">
              <a:lnSpc>
                <a:spcPct val="80000"/>
              </a:lnSpc>
            </a:pPr>
            <a:r>
              <a:rPr lang="tr-TR" sz="2000" smtClean="0"/>
              <a:t> işverenin tahsis ettiği taşınma aracıyla seyahat halinde geçen zamanda</a:t>
            </a:r>
          </a:p>
          <a:p>
            <a:pPr eaLnBrk="1" hangingPunct="1">
              <a:lnSpc>
                <a:spcPct val="80000"/>
              </a:lnSpc>
              <a:buFontTx/>
              <a:buNone/>
            </a:pPr>
            <a:endParaRPr lang="tr-TR" sz="2000" smtClean="0"/>
          </a:p>
          <a:p>
            <a:pPr eaLnBrk="1" hangingPunct="1">
              <a:lnSpc>
                <a:spcPct val="80000"/>
              </a:lnSpc>
            </a:pPr>
            <a:endParaRPr lang="tr-TR" sz="2000" smtClean="0"/>
          </a:p>
        </p:txBody>
      </p:sp>
    </p:spTree>
    <p:extLst>
      <p:ext uri="{BB962C8B-B14F-4D97-AF65-F5344CB8AC3E}">
        <p14:creationId xmlns:p14="http://schemas.microsoft.com/office/powerpoint/2010/main" val="396792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539552" y="457200"/>
            <a:ext cx="7992888" cy="955576"/>
          </a:xfrm>
        </p:spPr>
        <p:txBody>
          <a:bodyPr>
            <a:normAutofit/>
          </a:bodyPr>
          <a:lstStyle/>
          <a:p>
            <a:pPr eaLnBrk="1" hangingPunct="1"/>
            <a:r>
              <a:rPr lang="tr-TR" sz="2400" dirty="0" smtClean="0"/>
              <a:t>1 Ocak 2008 5754 sayılı sosyal sigortalar ve genel sağlık sigortası kanunu Madde 13 İş Kazası</a:t>
            </a:r>
          </a:p>
        </p:txBody>
      </p:sp>
      <p:sp>
        <p:nvSpPr>
          <p:cNvPr id="194563" name="Rectangle 3"/>
          <p:cNvSpPr>
            <a:spLocks noGrp="1" noChangeArrowheads="1"/>
          </p:cNvSpPr>
          <p:nvPr>
            <p:ph idx="1"/>
          </p:nvPr>
        </p:nvSpPr>
        <p:spPr>
          <a:xfrm>
            <a:off x="457200" y="1600200"/>
            <a:ext cx="8291513" cy="5141913"/>
          </a:xfrm>
        </p:spPr>
        <p:txBody>
          <a:bodyPr/>
          <a:lstStyle/>
          <a:p>
            <a:pPr eaLnBrk="1" hangingPunct="1">
              <a:lnSpc>
                <a:spcPct val="80000"/>
              </a:lnSpc>
            </a:pPr>
            <a:r>
              <a:rPr lang="tr-TR" sz="2400" smtClean="0"/>
              <a:t>Sigortalının işyerinde bulunduğu sırada</a:t>
            </a:r>
          </a:p>
          <a:p>
            <a:pPr eaLnBrk="1" hangingPunct="1">
              <a:lnSpc>
                <a:spcPct val="80000"/>
              </a:lnSpc>
            </a:pPr>
            <a:r>
              <a:rPr lang="tr-TR" sz="2400" smtClean="0"/>
              <a:t> işveren tarafından yürütülmekte olan iş nedeniyle, sigortalı kendi adına veya bağımsız çalışıyorsa yürütmekte olduğu iş nedeniyle</a:t>
            </a:r>
          </a:p>
          <a:p>
            <a:pPr eaLnBrk="1" hangingPunct="1">
              <a:lnSpc>
                <a:spcPct val="80000"/>
              </a:lnSpc>
            </a:pPr>
            <a:r>
              <a:rPr lang="tr-TR" sz="2400" smtClean="0"/>
              <a:t>Bir işverene bağlı olarak çalışan</a:t>
            </a:r>
          </a:p>
          <a:p>
            <a:pPr eaLnBrk="1" hangingPunct="1">
              <a:lnSpc>
                <a:spcPct val="80000"/>
              </a:lnSpc>
            </a:pPr>
            <a:r>
              <a:rPr lang="tr-TR" sz="2400" smtClean="0"/>
              <a:t> sigortalının, görevli olarak işyeri dışında başka bir yere gönderilmesi nedeniyle asıl işi yapmaksızın geçen zamanda</a:t>
            </a:r>
          </a:p>
          <a:p>
            <a:pPr eaLnBrk="1" hangingPunct="1">
              <a:lnSpc>
                <a:spcPct val="80000"/>
              </a:lnSpc>
            </a:pPr>
            <a:r>
              <a:rPr lang="tr-TR" sz="2400" smtClean="0"/>
              <a:t>Emziren kadının çocuğuna süt vermek için ayrılan zamanda</a:t>
            </a:r>
          </a:p>
          <a:p>
            <a:pPr eaLnBrk="1" hangingPunct="1">
              <a:lnSpc>
                <a:spcPct val="80000"/>
              </a:lnSpc>
            </a:pPr>
            <a:r>
              <a:rPr lang="tr-TR" sz="2400" smtClean="0"/>
              <a:t>Sigortalının işverence sağlanan bir taşıtla işin yapıldığı yere gidiş geliş sırasında;</a:t>
            </a:r>
          </a:p>
          <a:p>
            <a:pPr eaLnBrk="1" hangingPunct="1">
              <a:lnSpc>
                <a:spcPct val="80000"/>
              </a:lnSpc>
              <a:buFontTx/>
              <a:buNone/>
            </a:pPr>
            <a:r>
              <a:rPr lang="tr-TR" sz="2400" smtClean="0"/>
              <a:t> meydana gelen ve sigortalıyı hemen veya sonradan bedenen ya da ruhen özre uğratan olaya iş kazası denir.</a:t>
            </a:r>
          </a:p>
          <a:p>
            <a:pPr eaLnBrk="1" hangingPunct="1">
              <a:lnSpc>
                <a:spcPct val="80000"/>
              </a:lnSpc>
            </a:pPr>
            <a:endParaRPr lang="tr-TR" sz="2400" smtClean="0"/>
          </a:p>
        </p:txBody>
      </p:sp>
    </p:spTree>
    <p:extLst>
      <p:ext uri="{BB962C8B-B14F-4D97-AF65-F5344CB8AC3E}">
        <p14:creationId xmlns:p14="http://schemas.microsoft.com/office/powerpoint/2010/main" val="249444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899592" y="457200"/>
            <a:ext cx="6796608" cy="667544"/>
          </a:xfrm>
        </p:spPr>
        <p:txBody>
          <a:bodyPr>
            <a:normAutofit fontScale="90000"/>
          </a:bodyPr>
          <a:lstStyle/>
          <a:p>
            <a:pPr eaLnBrk="1" hangingPunct="1"/>
            <a:r>
              <a:rPr lang="tr-TR" sz="4000" dirty="0" smtClean="0"/>
              <a:t>İş yerinde Tehlikeyi oluşturan kaynaklar</a:t>
            </a:r>
          </a:p>
        </p:txBody>
      </p:sp>
      <p:sp>
        <p:nvSpPr>
          <p:cNvPr id="195587" name="Text Box 5"/>
          <p:cNvSpPr txBox="1">
            <a:spLocks noChangeArrowheads="1"/>
          </p:cNvSpPr>
          <p:nvPr/>
        </p:nvSpPr>
        <p:spPr bwMode="auto">
          <a:xfrm>
            <a:off x="827088" y="2997200"/>
            <a:ext cx="1008062" cy="23256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Cinsiyet</a:t>
            </a:r>
          </a:p>
          <a:p>
            <a:pPr eaLnBrk="1" hangingPunct="1">
              <a:spcBef>
                <a:spcPct val="50000"/>
              </a:spcBef>
              <a:buFontTx/>
              <a:buChar char="•"/>
            </a:pPr>
            <a:r>
              <a:rPr lang="tr-TR" sz="1400">
                <a:solidFill>
                  <a:prstClr val="black"/>
                </a:solidFill>
                <a:latin typeface="Verdana" pitchFamily="34" charset="0"/>
              </a:rPr>
              <a:t>Yaş</a:t>
            </a:r>
          </a:p>
          <a:p>
            <a:pPr eaLnBrk="1" hangingPunct="1">
              <a:spcBef>
                <a:spcPct val="50000"/>
              </a:spcBef>
              <a:buFontTx/>
              <a:buChar char="•"/>
            </a:pPr>
            <a:r>
              <a:rPr lang="tr-TR" sz="1400">
                <a:solidFill>
                  <a:prstClr val="black"/>
                </a:solidFill>
                <a:latin typeface="Verdana" pitchFamily="34" charset="0"/>
              </a:rPr>
              <a:t>Kültür</a:t>
            </a:r>
          </a:p>
          <a:p>
            <a:pPr eaLnBrk="1" hangingPunct="1">
              <a:spcBef>
                <a:spcPct val="50000"/>
              </a:spcBef>
              <a:buFontTx/>
              <a:buChar char="•"/>
            </a:pPr>
            <a:r>
              <a:rPr lang="tr-TR" sz="1400">
                <a:solidFill>
                  <a:prstClr val="black"/>
                </a:solidFill>
                <a:latin typeface="Verdana" pitchFamily="34" charset="0"/>
              </a:rPr>
              <a:t>Kişilik</a:t>
            </a:r>
          </a:p>
          <a:p>
            <a:pPr eaLnBrk="1" hangingPunct="1">
              <a:spcBef>
                <a:spcPct val="50000"/>
              </a:spcBef>
              <a:buFontTx/>
              <a:buChar char="•"/>
            </a:pPr>
            <a:r>
              <a:rPr lang="tr-TR" sz="1400">
                <a:solidFill>
                  <a:prstClr val="black"/>
                </a:solidFill>
                <a:latin typeface="Verdana" pitchFamily="34" charset="0"/>
              </a:rPr>
              <a:t>Fiziki yapı</a:t>
            </a:r>
          </a:p>
          <a:p>
            <a:pPr eaLnBrk="1" hangingPunct="1">
              <a:spcBef>
                <a:spcPct val="50000"/>
              </a:spcBef>
              <a:buFontTx/>
              <a:buChar char="•"/>
            </a:pPr>
            <a:r>
              <a:rPr lang="tr-TR" sz="1400">
                <a:solidFill>
                  <a:prstClr val="black"/>
                </a:solidFill>
                <a:latin typeface="Verdana" pitchFamily="34" charset="0"/>
              </a:rPr>
              <a:t>Ruhsal yapı</a:t>
            </a:r>
          </a:p>
        </p:txBody>
      </p:sp>
      <p:sp>
        <p:nvSpPr>
          <p:cNvPr id="195588" name="Line 6"/>
          <p:cNvSpPr>
            <a:spLocks noChangeShapeType="1"/>
          </p:cNvSpPr>
          <p:nvPr/>
        </p:nvSpPr>
        <p:spPr bwMode="auto">
          <a:xfrm>
            <a:off x="1835150" y="4149725"/>
            <a:ext cx="172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89" name="Text Box 8"/>
          <p:cNvSpPr txBox="1">
            <a:spLocks noChangeArrowheads="1"/>
          </p:cNvSpPr>
          <p:nvPr/>
        </p:nvSpPr>
        <p:spPr bwMode="auto">
          <a:xfrm>
            <a:off x="3563938" y="3933825"/>
            <a:ext cx="1150937" cy="366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İnsan </a:t>
            </a:r>
          </a:p>
        </p:txBody>
      </p:sp>
      <p:sp>
        <p:nvSpPr>
          <p:cNvPr id="195590" name="Text Box 9"/>
          <p:cNvSpPr txBox="1">
            <a:spLocks noChangeArrowheads="1"/>
          </p:cNvSpPr>
          <p:nvPr/>
        </p:nvSpPr>
        <p:spPr bwMode="auto">
          <a:xfrm>
            <a:off x="4284663" y="1844675"/>
            <a:ext cx="1295400" cy="366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dirty="0">
                <a:solidFill>
                  <a:prstClr val="white"/>
                </a:solidFill>
                <a:latin typeface="Verdana" pitchFamily="34" charset="0"/>
              </a:rPr>
              <a:t>Makinalar</a:t>
            </a:r>
            <a:r>
              <a:rPr lang="tr-TR" dirty="0">
                <a:solidFill>
                  <a:prstClr val="black"/>
                </a:solidFill>
                <a:latin typeface="Verdana" pitchFamily="34" charset="0"/>
              </a:rPr>
              <a:t> </a:t>
            </a:r>
          </a:p>
        </p:txBody>
      </p:sp>
      <p:sp>
        <p:nvSpPr>
          <p:cNvPr id="195591" name="Text Box 10"/>
          <p:cNvSpPr txBox="1">
            <a:spLocks noChangeArrowheads="1"/>
          </p:cNvSpPr>
          <p:nvPr/>
        </p:nvSpPr>
        <p:spPr bwMode="auto">
          <a:xfrm>
            <a:off x="7092950" y="1341438"/>
            <a:ext cx="2051050" cy="16004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sz="1400" dirty="0">
                <a:solidFill>
                  <a:prstClr val="white"/>
                </a:solidFill>
                <a:latin typeface="Verdana" pitchFamily="34" charset="0"/>
              </a:rPr>
              <a:t>Enerji kaynakları</a:t>
            </a:r>
          </a:p>
          <a:p>
            <a:pPr eaLnBrk="1" hangingPunct="1">
              <a:spcBef>
                <a:spcPct val="50000"/>
              </a:spcBef>
              <a:buFontTx/>
              <a:buChar char="•"/>
            </a:pPr>
            <a:r>
              <a:rPr lang="tr-TR" sz="1400" dirty="0">
                <a:solidFill>
                  <a:prstClr val="white"/>
                </a:solidFill>
                <a:latin typeface="Verdana" pitchFamily="34" charset="0"/>
              </a:rPr>
              <a:t>Mekanik</a:t>
            </a:r>
          </a:p>
          <a:p>
            <a:pPr eaLnBrk="1" hangingPunct="1">
              <a:spcBef>
                <a:spcPct val="50000"/>
              </a:spcBef>
              <a:buFontTx/>
              <a:buChar char="•"/>
            </a:pPr>
            <a:r>
              <a:rPr lang="tr-TR" sz="1400" dirty="0">
                <a:solidFill>
                  <a:prstClr val="white"/>
                </a:solidFill>
                <a:latin typeface="Verdana" pitchFamily="34" charset="0"/>
              </a:rPr>
              <a:t>Elektrik</a:t>
            </a:r>
          </a:p>
          <a:p>
            <a:pPr eaLnBrk="1" hangingPunct="1">
              <a:spcBef>
                <a:spcPct val="50000"/>
              </a:spcBef>
              <a:buFontTx/>
              <a:buChar char="•"/>
            </a:pPr>
            <a:r>
              <a:rPr lang="tr-TR" sz="1400" dirty="0">
                <a:solidFill>
                  <a:prstClr val="white"/>
                </a:solidFill>
                <a:latin typeface="Verdana" pitchFamily="34" charset="0"/>
              </a:rPr>
              <a:t>Isı buhar</a:t>
            </a:r>
          </a:p>
          <a:p>
            <a:pPr eaLnBrk="1" hangingPunct="1">
              <a:spcBef>
                <a:spcPct val="50000"/>
              </a:spcBef>
              <a:buFontTx/>
              <a:buChar char="•"/>
            </a:pPr>
            <a:r>
              <a:rPr lang="tr-TR" sz="1400" dirty="0">
                <a:solidFill>
                  <a:prstClr val="white"/>
                </a:solidFill>
                <a:latin typeface="Verdana" pitchFamily="34" charset="0"/>
              </a:rPr>
              <a:t>Radyasyon/Nükleer </a:t>
            </a:r>
          </a:p>
        </p:txBody>
      </p:sp>
      <p:sp>
        <p:nvSpPr>
          <p:cNvPr id="195592" name="Line 11"/>
          <p:cNvSpPr>
            <a:spLocks noChangeShapeType="1"/>
          </p:cNvSpPr>
          <p:nvPr/>
        </p:nvSpPr>
        <p:spPr bwMode="auto">
          <a:xfrm flipH="1">
            <a:off x="5580063" y="1989138"/>
            <a:ext cx="15128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3" name="Text Box 12"/>
          <p:cNvSpPr txBox="1">
            <a:spLocks noChangeArrowheads="1"/>
          </p:cNvSpPr>
          <p:nvPr/>
        </p:nvSpPr>
        <p:spPr bwMode="auto">
          <a:xfrm>
            <a:off x="5148263" y="3933825"/>
            <a:ext cx="1008062" cy="366713"/>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tr-TR">
                <a:solidFill>
                  <a:prstClr val="black"/>
                </a:solidFill>
                <a:latin typeface="Verdana" pitchFamily="34" charset="0"/>
              </a:rPr>
              <a:t>Çevre </a:t>
            </a:r>
          </a:p>
        </p:txBody>
      </p:sp>
      <p:sp>
        <p:nvSpPr>
          <p:cNvPr id="195594" name="Text Box 13"/>
          <p:cNvSpPr txBox="1">
            <a:spLocks noChangeArrowheads="1"/>
          </p:cNvSpPr>
          <p:nvPr/>
        </p:nvSpPr>
        <p:spPr bwMode="auto">
          <a:xfrm>
            <a:off x="7019925" y="3357563"/>
            <a:ext cx="2124075" cy="1900237"/>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buFontTx/>
              <a:buChar char="•"/>
            </a:pPr>
            <a:r>
              <a:rPr lang="tr-TR" sz="1400">
                <a:solidFill>
                  <a:prstClr val="black"/>
                </a:solidFill>
                <a:latin typeface="Verdana" pitchFamily="34" charset="0"/>
              </a:rPr>
              <a:t>İklim</a:t>
            </a:r>
          </a:p>
          <a:p>
            <a:pPr eaLnBrk="1" hangingPunct="1">
              <a:spcBef>
                <a:spcPct val="50000"/>
              </a:spcBef>
              <a:buFontTx/>
              <a:buChar char="•"/>
            </a:pPr>
            <a:r>
              <a:rPr lang="tr-TR" sz="1400">
                <a:solidFill>
                  <a:prstClr val="black"/>
                </a:solidFill>
                <a:latin typeface="Verdana" pitchFamily="34" charset="0"/>
              </a:rPr>
              <a:t>Zaman</a:t>
            </a:r>
          </a:p>
          <a:p>
            <a:pPr eaLnBrk="1" hangingPunct="1">
              <a:spcBef>
                <a:spcPct val="50000"/>
              </a:spcBef>
              <a:buFontTx/>
              <a:buChar char="•"/>
            </a:pPr>
            <a:r>
              <a:rPr lang="tr-TR" sz="1400">
                <a:solidFill>
                  <a:prstClr val="black"/>
                </a:solidFill>
                <a:latin typeface="Verdana" pitchFamily="34" charset="0"/>
              </a:rPr>
              <a:t>İşyerinin özellikleri</a:t>
            </a:r>
          </a:p>
          <a:p>
            <a:pPr eaLnBrk="1" hangingPunct="1">
              <a:spcBef>
                <a:spcPct val="50000"/>
              </a:spcBef>
              <a:buFontTx/>
              <a:buChar char="•"/>
            </a:pPr>
            <a:r>
              <a:rPr lang="tr-TR" sz="1400">
                <a:solidFill>
                  <a:prstClr val="black"/>
                </a:solidFill>
                <a:latin typeface="Verdana" pitchFamily="34" charset="0"/>
              </a:rPr>
              <a:t>Fiziki şartlar</a:t>
            </a:r>
          </a:p>
          <a:p>
            <a:pPr eaLnBrk="1" hangingPunct="1">
              <a:spcBef>
                <a:spcPct val="50000"/>
              </a:spcBef>
              <a:buFontTx/>
              <a:buChar char="•"/>
            </a:pPr>
            <a:r>
              <a:rPr lang="tr-TR" sz="1400">
                <a:solidFill>
                  <a:prstClr val="black"/>
                </a:solidFill>
                <a:latin typeface="Verdana" pitchFamily="34" charset="0"/>
              </a:rPr>
              <a:t>Gözetim</a:t>
            </a:r>
          </a:p>
          <a:p>
            <a:pPr eaLnBrk="1" hangingPunct="1">
              <a:spcBef>
                <a:spcPct val="50000"/>
              </a:spcBef>
              <a:buFontTx/>
              <a:buChar char="•"/>
            </a:pPr>
            <a:r>
              <a:rPr lang="tr-TR" sz="1400">
                <a:solidFill>
                  <a:prstClr val="black"/>
                </a:solidFill>
                <a:latin typeface="Verdana" pitchFamily="34" charset="0"/>
              </a:rPr>
              <a:t>Değişiklikler </a:t>
            </a:r>
          </a:p>
        </p:txBody>
      </p:sp>
      <p:sp>
        <p:nvSpPr>
          <p:cNvPr id="195595" name="Line 14"/>
          <p:cNvSpPr>
            <a:spLocks noChangeShapeType="1"/>
          </p:cNvSpPr>
          <p:nvPr/>
        </p:nvSpPr>
        <p:spPr bwMode="auto">
          <a:xfrm flipH="1">
            <a:off x="6156325" y="4076700"/>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6" name="Line 15"/>
          <p:cNvSpPr>
            <a:spLocks noChangeShapeType="1"/>
          </p:cNvSpPr>
          <p:nvPr/>
        </p:nvSpPr>
        <p:spPr bwMode="auto">
          <a:xfrm>
            <a:off x="4859338" y="2276475"/>
            <a:ext cx="0" cy="35290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7" name="Line 16"/>
          <p:cNvSpPr>
            <a:spLocks noChangeShapeType="1"/>
          </p:cNvSpPr>
          <p:nvPr/>
        </p:nvSpPr>
        <p:spPr bwMode="auto">
          <a:xfrm>
            <a:off x="3995738" y="4365625"/>
            <a:ext cx="792162"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8" name="Line 17"/>
          <p:cNvSpPr>
            <a:spLocks noChangeShapeType="1"/>
          </p:cNvSpPr>
          <p:nvPr/>
        </p:nvSpPr>
        <p:spPr bwMode="auto">
          <a:xfrm flipH="1">
            <a:off x="4932363" y="4365625"/>
            <a:ext cx="719137"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95599" name="Text Box 20"/>
          <p:cNvSpPr txBox="1">
            <a:spLocks noChangeArrowheads="1"/>
          </p:cNvSpPr>
          <p:nvPr/>
        </p:nvSpPr>
        <p:spPr bwMode="auto">
          <a:xfrm>
            <a:off x="3492500" y="5876925"/>
            <a:ext cx="2735263" cy="581025"/>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spcBef>
                <a:spcPct val="50000"/>
              </a:spcBef>
            </a:pPr>
            <a:r>
              <a:rPr lang="tr-TR" sz="1600">
                <a:solidFill>
                  <a:prstClr val="black"/>
                </a:solidFill>
                <a:latin typeface="Verdana" pitchFamily="34" charset="0"/>
              </a:rPr>
              <a:t>Tehlikeyi oluşturan mekanizma</a:t>
            </a:r>
          </a:p>
        </p:txBody>
      </p:sp>
    </p:spTree>
    <p:extLst>
      <p:ext uri="{BB962C8B-B14F-4D97-AF65-F5344CB8AC3E}">
        <p14:creationId xmlns:p14="http://schemas.microsoft.com/office/powerpoint/2010/main" val="263403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r>
              <a:rPr lang="tr-TR" smtClean="0"/>
              <a:t>Kaza istatistikleri</a:t>
            </a:r>
          </a:p>
        </p:txBody>
      </p:sp>
      <p:sp>
        <p:nvSpPr>
          <p:cNvPr id="196611" name="Rectangle 3"/>
          <p:cNvSpPr>
            <a:spLocks noGrp="1" noChangeArrowheads="1"/>
          </p:cNvSpPr>
          <p:nvPr>
            <p:ph idx="1"/>
          </p:nvPr>
        </p:nvSpPr>
        <p:spPr/>
        <p:txBody>
          <a:bodyPr/>
          <a:lstStyle/>
          <a:p>
            <a:pPr eaLnBrk="1" hangingPunct="1"/>
            <a:r>
              <a:rPr lang="tr-TR" sz="1600" smtClean="0"/>
              <a:t>KSO Kaza Sıklık oranı=</a:t>
            </a:r>
            <a:r>
              <a:rPr lang="tr-TR" sz="1600" u="sng" smtClean="0"/>
              <a:t>iş görmezlik yaratan kaza sayısıx1000000</a:t>
            </a:r>
          </a:p>
          <a:p>
            <a:pPr eaLnBrk="1" hangingPunct="1">
              <a:buFontTx/>
              <a:buNone/>
            </a:pPr>
            <a:r>
              <a:rPr lang="tr-TR" sz="1600" smtClean="0"/>
              <a:t>					çalışılan saatler toplamı</a:t>
            </a:r>
          </a:p>
          <a:p>
            <a:pPr eaLnBrk="1" hangingPunct="1">
              <a:buFontTx/>
              <a:buNone/>
            </a:pPr>
            <a:r>
              <a:rPr lang="tr-TR" sz="1600" smtClean="0"/>
              <a:t>Örnek: imalat bölümünde  bir kazan patlamış ve 4 işgören yaralanmıştır. Bu bölümün ay içerisindeki ortalama işgören sayısı 150 kişidir. Haftada 45 saatten 4 hafta çalışılmıştır.</a:t>
            </a:r>
          </a:p>
          <a:p>
            <a:pPr eaLnBrk="1" hangingPunct="1">
              <a:buFontTx/>
              <a:buNone/>
            </a:pPr>
            <a:r>
              <a:rPr lang="tr-TR" sz="1600" smtClean="0"/>
              <a:t>KSO=4*1000.000/4*45*150=148</a:t>
            </a:r>
          </a:p>
          <a:p>
            <a:pPr eaLnBrk="1" hangingPunct="1">
              <a:buFontTx/>
              <a:buNone/>
            </a:pPr>
            <a:endParaRPr lang="tr-TR" sz="1600" smtClean="0"/>
          </a:p>
          <a:p>
            <a:pPr eaLnBrk="1" hangingPunct="1">
              <a:buFontTx/>
              <a:buNone/>
            </a:pPr>
            <a:r>
              <a:rPr lang="tr-TR" sz="1600" smtClean="0"/>
              <a:t>Kaza ağırlık oranı: K</a:t>
            </a:r>
            <a:r>
              <a:rPr lang="tr-TR" sz="1600" u="sng" smtClean="0"/>
              <a:t>ayıp Gün Toplamıx1000.000saat</a:t>
            </a:r>
          </a:p>
          <a:p>
            <a:pPr eaLnBrk="1" hangingPunct="1">
              <a:buFontTx/>
              <a:buNone/>
            </a:pPr>
            <a:r>
              <a:rPr lang="tr-TR" sz="1600" smtClean="0"/>
              <a:t>			  Çalışılan Saatler Toplamı</a:t>
            </a:r>
          </a:p>
          <a:p>
            <a:pPr eaLnBrk="1" hangingPunct="1">
              <a:buFontTx/>
              <a:buNone/>
            </a:pPr>
            <a:r>
              <a:rPr lang="tr-TR" sz="1600" smtClean="0"/>
              <a:t> örnek:  yaralanan işgörenlerden 1 i ölmüş diğerleri de 150 gün rapor almıştır bu verilere göre:</a:t>
            </a:r>
          </a:p>
          <a:p>
            <a:pPr eaLnBrk="1" hangingPunct="1">
              <a:buFontTx/>
              <a:buNone/>
            </a:pPr>
            <a:r>
              <a:rPr lang="tr-TR" sz="1600" smtClean="0"/>
              <a:t>KAO=150+7500(ölüm)*1000.000saat/4*45*150=283,333</a:t>
            </a:r>
          </a:p>
        </p:txBody>
      </p:sp>
    </p:spTree>
    <p:extLst>
      <p:ext uri="{BB962C8B-B14F-4D97-AF65-F5344CB8AC3E}">
        <p14:creationId xmlns:p14="http://schemas.microsoft.com/office/powerpoint/2010/main" val="425825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tr-TR" smtClean="0"/>
              <a:t>Meslek hastalıkları</a:t>
            </a:r>
          </a:p>
        </p:txBody>
      </p:sp>
      <p:sp>
        <p:nvSpPr>
          <p:cNvPr id="197635" name="Rectangle 3"/>
          <p:cNvSpPr>
            <a:spLocks noGrp="1" noChangeArrowheads="1"/>
          </p:cNvSpPr>
          <p:nvPr>
            <p:ph idx="1"/>
          </p:nvPr>
        </p:nvSpPr>
        <p:spPr/>
        <p:txBody>
          <a:bodyPr/>
          <a:lstStyle/>
          <a:p>
            <a:pPr eaLnBrk="1" hangingPunct="1"/>
            <a:r>
              <a:rPr lang="tr-TR" smtClean="0"/>
              <a:t>5510 sayılı sigortalılar ve genel sağlık sigortası kanunu madde 14: sigortalının çalıştığı veya yaptığı işin niteliğinden dolayı tekrarlanan bir sebeple veya işin yürütülmesi şartları yüzünden uğradığı geçici veya sürekli hastalık, bedensel veya ruhsal özürlülük halleridir.</a:t>
            </a:r>
          </a:p>
        </p:txBody>
      </p:sp>
    </p:spTree>
    <p:extLst>
      <p:ext uri="{BB962C8B-B14F-4D97-AF65-F5344CB8AC3E}">
        <p14:creationId xmlns:p14="http://schemas.microsoft.com/office/powerpoint/2010/main" val="380390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r>
              <a:rPr lang="tr-TR" smtClean="0"/>
              <a:t>Meslek hastalıklarının nedenleri</a:t>
            </a:r>
          </a:p>
        </p:txBody>
      </p:sp>
      <p:sp>
        <p:nvSpPr>
          <p:cNvPr id="198659" name="Rectangle 3"/>
          <p:cNvSpPr>
            <a:spLocks noGrp="1" noChangeArrowheads="1"/>
          </p:cNvSpPr>
          <p:nvPr>
            <p:ph idx="1"/>
          </p:nvPr>
        </p:nvSpPr>
        <p:spPr/>
        <p:txBody>
          <a:bodyPr/>
          <a:lstStyle/>
          <a:p>
            <a:pPr eaLnBrk="1" hangingPunct="1"/>
            <a:r>
              <a:rPr lang="tr-TR" smtClean="0"/>
              <a:t>Madensel cisimlerden oluşanlar</a:t>
            </a:r>
          </a:p>
          <a:p>
            <a:pPr eaLnBrk="1" hangingPunct="1"/>
            <a:r>
              <a:rPr lang="tr-TR" smtClean="0"/>
              <a:t>Organik cisimlerden oluşanlar</a:t>
            </a:r>
          </a:p>
          <a:p>
            <a:pPr eaLnBrk="1" hangingPunct="1"/>
            <a:r>
              <a:rPr lang="tr-TR" smtClean="0"/>
              <a:t>Fiziki veya mekanik etkilerden oluşanlar</a:t>
            </a:r>
          </a:p>
          <a:p>
            <a:pPr eaLnBrk="1" hangingPunct="1"/>
            <a:r>
              <a:rPr lang="tr-TR" smtClean="0"/>
              <a:t>Tozlardan oluşanlar</a:t>
            </a:r>
          </a:p>
          <a:p>
            <a:pPr eaLnBrk="1" hangingPunct="1"/>
            <a:r>
              <a:rPr lang="tr-TR" smtClean="0"/>
              <a:t>Bakterilerden oluşanlar</a:t>
            </a:r>
          </a:p>
          <a:p>
            <a:pPr eaLnBrk="1" hangingPunct="1"/>
            <a:r>
              <a:rPr lang="tr-TR" smtClean="0"/>
              <a:t>Örgütün psiko-sosyal ortamından oluşanlar</a:t>
            </a:r>
          </a:p>
          <a:p>
            <a:pPr eaLnBrk="1" hangingPunct="1"/>
            <a:r>
              <a:rPr lang="tr-TR" smtClean="0"/>
              <a:t>Genetik yapıdan dolayı oluşanlar</a:t>
            </a:r>
          </a:p>
          <a:p>
            <a:pPr eaLnBrk="1" hangingPunct="1"/>
            <a:endParaRPr lang="tr-TR" smtClean="0"/>
          </a:p>
        </p:txBody>
      </p:sp>
    </p:spTree>
    <p:extLst>
      <p:ext uri="{BB962C8B-B14F-4D97-AF65-F5344CB8AC3E}">
        <p14:creationId xmlns:p14="http://schemas.microsoft.com/office/powerpoint/2010/main" val="309740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274638"/>
            <a:ext cx="7467600" cy="490066"/>
          </a:xfrm>
        </p:spPr>
        <p:txBody>
          <a:bodyPr/>
          <a:lstStyle/>
          <a:p>
            <a:pPr eaLnBrk="1" hangingPunct="1"/>
            <a:r>
              <a:rPr lang="tr-TR" sz="2400" dirty="0" smtClean="0"/>
              <a:t>İşyerinde insan sağlığını tehdit eden unsurlar</a:t>
            </a:r>
          </a:p>
        </p:txBody>
      </p:sp>
      <p:graphicFrame>
        <p:nvGraphicFramePr>
          <p:cNvPr id="273487" name="Group 79"/>
          <p:cNvGraphicFramePr>
            <a:graphicFrameLocks noGrp="1"/>
          </p:cNvGraphicFramePr>
          <p:nvPr>
            <p:ph idx="1"/>
            <p:extLst>
              <p:ext uri="{D42A27DB-BD31-4B8C-83A1-F6EECF244321}">
                <p14:modId xmlns:p14="http://schemas.microsoft.com/office/powerpoint/2010/main" val="1148364311"/>
              </p:ext>
            </p:extLst>
          </p:nvPr>
        </p:nvGraphicFramePr>
        <p:xfrm>
          <a:off x="395288" y="764704"/>
          <a:ext cx="8229600" cy="5478096"/>
        </p:xfrm>
        <a:graphic>
          <a:graphicData uri="http://schemas.openxmlformats.org/drawingml/2006/table">
            <a:tbl>
              <a:tblPr/>
              <a:tblGrid>
                <a:gridCol w="2743200"/>
                <a:gridCol w="2743200"/>
                <a:gridCol w="2743200"/>
              </a:tblGrid>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MADDENİN ADI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NEDEN OLDUĞU HASTALIK</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KARŞILAŞAN İŞGÖRENLER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ARSENİK</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ve lenf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Petro kimya işçileri, ilaçlama işinde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0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Asbestosis, Akciğer ve diğer organ kanserleri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 tekstil,yalıtım ve tersane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BENZİN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Loösemi, anemi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Rafineri, ayakkabı imalathanesi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BİSKOLOROMETİLER</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Akciğer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Kimya endüstrisi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26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TOZO</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Madenci hastalığı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Kömür medeni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FIRINI İFRAZATI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Akciğer ve böbrek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Kok fırınında çalışanlar</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PAMUK TOZU</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Bisinosis, kronik bronşit ve anefizemi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Tekstil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969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KURŞUN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Çeşitli böbrek hastalıkları, anemi,sinir sistemi bozuklukları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Medeni eşya ve kurşun eritme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85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RADYASYON</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Troid, akciğer,kemik, kan kanseri</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Tıp teknisyenleri, uranyum işçileri</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676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VİNİL KLORİD</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mn-lt"/>
                          <a:cs typeface="Times New Roman" pitchFamily="18" charset="0"/>
                        </a:rPr>
                        <a:t>Karaciğer ve beyin kanseri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400" b="0" i="0" u="none" strike="noStrike" cap="none" normalizeH="0" baseline="0" dirty="0" smtClean="0">
                          <a:ln>
                            <a:noFill/>
                          </a:ln>
                          <a:solidFill>
                            <a:schemeClr val="tx1"/>
                          </a:solidFill>
                          <a:effectLst>
                            <a:outerShdw blurRad="38100" dist="38100" dir="2700000" algn="tl">
                              <a:srgbClr val="000000"/>
                            </a:outerShdw>
                          </a:effectLst>
                          <a:latin typeface="+mn-lt"/>
                          <a:cs typeface="Times New Roman" pitchFamily="18" charset="0"/>
                        </a:rPr>
                        <a:t>Plastik sanayi çalışanları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93146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755576" y="260648"/>
            <a:ext cx="7704856" cy="576064"/>
          </a:xfrm>
        </p:spPr>
        <p:txBody>
          <a:bodyPr>
            <a:normAutofit fontScale="90000"/>
          </a:bodyPr>
          <a:lstStyle/>
          <a:p>
            <a:pPr eaLnBrk="1" hangingPunct="1"/>
            <a:r>
              <a:rPr lang="tr-TR" sz="4000" dirty="0" smtClean="0"/>
              <a:t>İş ortamında stres yaratan faktörler</a:t>
            </a:r>
          </a:p>
        </p:txBody>
      </p:sp>
      <p:graphicFrame>
        <p:nvGraphicFramePr>
          <p:cNvPr id="275494" name="Group 38"/>
          <p:cNvGraphicFramePr>
            <a:graphicFrameLocks noGrp="1"/>
          </p:cNvGraphicFramePr>
          <p:nvPr>
            <p:ph idx="1"/>
            <p:extLst>
              <p:ext uri="{D42A27DB-BD31-4B8C-83A1-F6EECF244321}">
                <p14:modId xmlns:p14="http://schemas.microsoft.com/office/powerpoint/2010/main" val="2056491989"/>
              </p:ext>
            </p:extLst>
          </p:nvPr>
        </p:nvGraphicFramePr>
        <p:xfrm>
          <a:off x="468313" y="1125538"/>
          <a:ext cx="8229600" cy="5732461"/>
        </p:xfrm>
        <a:graphic>
          <a:graphicData uri="http://schemas.openxmlformats.org/drawingml/2006/table">
            <a:tbl>
              <a:tblPr/>
              <a:tblGrid>
                <a:gridCol w="3467100"/>
                <a:gridCol w="4762500"/>
              </a:tblGrid>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Roller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Ruhsal çatışma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Düşük rol bilinci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Yönetim desteğinin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Orta kademe yönetim pozisyonları</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Değişiklikler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Örgütsel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err="1" smtClean="0">
                          <a:ln>
                            <a:noFill/>
                          </a:ln>
                          <a:solidFill>
                            <a:schemeClr val="tx1"/>
                          </a:solidFill>
                          <a:effectLst>
                            <a:outerShdw blurRad="38100" dist="38100" dir="2700000" algn="tl">
                              <a:srgbClr val="000000"/>
                            </a:outerShdw>
                          </a:effectLst>
                          <a:latin typeface="Garamond" pitchFamily="18" charset="0"/>
                        </a:rPr>
                        <a:t>Mekansal</a:t>
                      </a: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 değişiklik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Bireysel değişiklik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621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Üst ast ve denetçilerle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Yetki devredememek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Emsaliyle ilişkiler</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Fırsat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Maaş ücret ve başarı değerleme eksikliği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Çalışma saatleri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İşin nitelikleri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Nicel ve nitel yükü</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Süre baskıları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Sorumluluk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İş hızı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Güvence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351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Fiziki ç.evre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Isı, gürültü ışıklandırma</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Alan düzenlemeleri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Sıkışıklık</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Mahremiyet yokluğu</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Güvenlik yokluğu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Örgütsel yapı</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Katılım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Bağlılık aidiyet duygusu yetersizliği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Kötü veya zayıf iletişim</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Davranış kısıtlamaları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03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tr-TR" sz="12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gelişme</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Statü belirsizliği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Yetersiz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Aşırı terfi</a:t>
                      </a:r>
                    </a:p>
                    <a:p>
                      <a:pPr marL="0" marR="0" lvl="0" indent="0" algn="l" defTabSz="914400" rtl="0" eaLnBrk="1" fontAlgn="base" latinLnBrk="0" hangingPunct="1">
                        <a:lnSpc>
                          <a:spcPct val="100000"/>
                        </a:lnSpc>
                        <a:spcBef>
                          <a:spcPct val="20000"/>
                        </a:spcBef>
                        <a:spcAft>
                          <a:spcPct val="0"/>
                        </a:spcAft>
                        <a:buClr>
                          <a:schemeClr val="hlink"/>
                        </a:buClr>
                        <a:buSzTx/>
                        <a:buFontTx/>
                        <a:buChar char="•"/>
                        <a:tabLst/>
                      </a:pPr>
                      <a:r>
                        <a:rPr kumimoji="0" lang="tr-TR" sz="1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rPr>
                        <a:t>Mesleki eskime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71391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tr-TR" smtClean="0"/>
              <a:t>İş kanunu madde 77</a:t>
            </a:r>
          </a:p>
        </p:txBody>
      </p:sp>
      <p:sp>
        <p:nvSpPr>
          <p:cNvPr id="201731" name="Rectangle 3"/>
          <p:cNvSpPr>
            <a:spLocks noGrp="1" noChangeArrowheads="1"/>
          </p:cNvSpPr>
          <p:nvPr>
            <p:ph idx="1"/>
          </p:nvPr>
        </p:nvSpPr>
        <p:spPr/>
        <p:txBody>
          <a:bodyPr>
            <a:normAutofit lnSpcReduction="10000"/>
          </a:bodyPr>
          <a:lstStyle/>
          <a:p>
            <a:pPr eaLnBrk="1" hangingPunct="1">
              <a:lnSpc>
                <a:spcPct val="80000"/>
              </a:lnSpc>
            </a:pPr>
            <a:r>
              <a:rPr lang="tr-TR" sz="2400" smtClean="0"/>
              <a:t>İşverenler işyerlerinde iş sağlığı ve güvenliğinin sağlanması için gerekli her türlü önlemi almak, araç ve gereçleri noksansız bulundurmak, işçiler de iş sağlığı ve güvenliği konusunda alınan her türlü önleme uymakla yükümlüdürler. </a:t>
            </a:r>
          </a:p>
          <a:p>
            <a:pPr eaLnBrk="1" hangingPunct="1">
              <a:lnSpc>
                <a:spcPct val="80000"/>
              </a:lnSpc>
            </a:pPr>
            <a:r>
              <a:rPr lang="tr-TR" sz="2400" smtClean="0"/>
              <a:t> İşverenler işyerinde alınan iş sağlığı ve güvenliği önlemlerine uyulup uyulmadığını denetlemek, işçileri karşı karşıya bulundukları mesleki riskler, alınması gerekli tedbirler, yasal hak ve sorumlulukları konusunda bilgilendirmek ve gerekli iş sağlığı ve güvenliği eğitimini vermek zorundadırlar. Yapılacak eğitimin usul ve esasları Çalışma ve Sosyal Güvenlik Bakanlığınca çıkarılacak yönetmelikle düzenlenir.</a:t>
            </a:r>
          </a:p>
          <a:p>
            <a:pPr eaLnBrk="1" hangingPunct="1">
              <a:lnSpc>
                <a:spcPct val="80000"/>
              </a:lnSpc>
            </a:pPr>
            <a:r>
              <a:rPr lang="tr-TR" sz="2400" smtClean="0"/>
              <a:t> İşverenler işyerlerinde meydana gelen iş kazasını ve tespit edilecek meslek hastalığını en geç iki iş günü içinde yazı ile ilgili bölge müdürlüğüne bildirmek zorundadırlar.</a:t>
            </a:r>
          </a:p>
        </p:txBody>
      </p:sp>
    </p:spTree>
    <p:extLst>
      <p:ext uri="{BB962C8B-B14F-4D97-AF65-F5344CB8AC3E}">
        <p14:creationId xmlns:p14="http://schemas.microsoft.com/office/powerpoint/2010/main" val="115743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 y="952500"/>
            <a:ext cx="6300192" cy="2404492"/>
          </a:xfrm>
        </p:spPr>
        <p:txBody>
          <a:bodyPr rtlCol="0">
            <a:normAutofit fontScale="90000"/>
          </a:bodyPr>
          <a:lstStyle/>
          <a:p>
            <a:pPr fontAlgn="auto">
              <a:spcAft>
                <a:spcPts val="0"/>
              </a:spcAft>
              <a:defRPr/>
            </a:pPr>
            <a:r>
              <a:rPr lang="tr-TR" sz="5400" b="1" dirty="0" smtClean="0"/>
              <a:t>İş Sağlığı ve Güvenliğine Genel Bakış ve Güvenlik Kültürü</a:t>
            </a:r>
            <a:r>
              <a:rPr lang="tr-TR" dirty="0" smtClean="0"/>
              <a:t/>
            </a:r>
            <a:br>
              <a:rPr lang="tr-TR" dirty="0" smtClean="0"/>
            </a:br>
            <a:endParaRPr lang="tr-TR" dirty="0"/>
          </a:p>
        </p:txBody>
      </p:sp>
      <p:sp>
        <p:nvSpPr>
          <p:cNvPr id="3" name="Alt Başlık 2"/>
          <p:cNvSpPr>
            <a:spLocks noGrp="1"/>
          </p:cNvSpPr>
          <p:nvPr>
            <p:ph type="subTitle" idx="1"/>
          </p:nvPr>
        </p:nvSpPr>
        <p:spPr/>
        <p:txBody>
          <a:bodyPr rtlCol="0">
            <a:normAutofit/>
          </a:bodyPr>
          <a:lstStyle/>
          <a:p>
            <a:pPr fontAlgn="auto">
              <a:spcAft>
                <a:spcPts val="0"/>
              </a:spcAft>
              <a:buFont typeface="Arial" pitchFamily="34" charset="0"/>
              <a:buNone/>
              <a:defRPr/>
            </a:pPr>
            <a:endParaRPr lang="tr-TR" dirty="0"/>
          </a:p>
        </p:txBody>
      </p:sp>
      <p:pic>
        <p:nvPicPr>
          <p:cNvPr id="205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856932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80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algn="l"/>
            <a:r>
              <a:rPr lang="tr-TR" altLang="tr-TR" b="1" dirty="0" smtClean="0"/>
              <a:t>Konunun genel amacı</a:t>
            </a:r>
          </a:p>
        </p:txBody>
      </p:sp>
      <p:sp>
        <p:nvSpPr>
          <p:cNvPr id="3075" name="İçerik Yer Tutucusu 2"/>
          <p:cNvSpPr>
            <a:spLocks noGrp="1"/>
          </p:cNvSpPr>
          <p:nvPr>
            <p:ph idx="1"/>
          </p:nvPr>
        </p:nvSpPr>
        <p:spPr/>
        <p:txBody>
          <a:bodyPr/>
          <a:lstStyle/>
          <a:p>
            <a:r>
              <a:rPr lang="tr-TR" altLang="tr-TR" smtClean="0"/>
              <a:t>Katılımcıların iş sağlığı ve güvenliğinin temel prensiplerini ve güvenlik kültürünün önemini kavramalarına yardımcı olmaktır</a:t>
            </a:r>
          </a:p>
        </p:txBody>
      </p:sp>
      <p:pic>
        <p:nvPicPr>
          <p:cNvPr id="3076"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835150" y="4221088"/>
            <a:ext cx="5040313"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69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Başlık 1"/>
          <p:cNvSpPr>
            <a:spLocks noGrp="1"/>
          </p:cNvSpPr>
          <p:nvPr>
            <p:ph type="title"/>
          </p:nvPr>
        </p:nvSpPr>
        <p:spPr>
          <a:xfrm>
            <a:off x="179512" y="457200"/>
            <a:ext cx="5400600" cy="1675656"/>
          </a:xfrm>
        </p:spPr>
        <p:txBody>
          <a:bodyPr>
            <a:normAutofit/>
          </a:bodyPr>
          <a:lstStyle/>
          <a:p>
            <a:r>
              <a:rPr lang="tr-TR" altLang="tr-TR" b="1" dirty="0" smtClean="0"/>
              <a:t>İSG Temel Prensipleri</a:t>
            </a:r>
          </a:p>
        </p:txBody>
      </p:sp>
      <p:sp>
        <p:nvSpPr>
          <p:cNvPr id="5123" name="İçerik Yer Tutucusu 2"/>
          <p:cNvSpPr>
            <a:spLocks noGrp="1"/>
          </p:cNvSpPr>
          <p:nvPr>
            <p:ph idx="1"/>
          </p:nvPr>
        </p:nvSpPr>
        <p:spPr>
          <a:xfrm>
            <a:off x="457200" y="1600200"/>
            <a:ext cx="6275388" cy="4781550"/>
          </a:xfrm>
        </p:spPr>
        <p:txBody>
          <a:bodyPr/>
          <a:lstStyle/>
          <a:p>
            <a:pPr>
              <a:lnSpc>
                <a:spcPct val="150000"/>
              </a:lnSpc>
            </a:pPr>
            <a:r>
              <a:rPr lang="tr-TR" altLang="tr-TR" smtClean="0"/>
              <a:t>Herhangi bir alanda yürütülecek                   </a:t>
            </a:r>
          </a:p>
          <a:p>
            <a:pPr>
              <a:lnSpc>
                <a:spcPct val="150000"/>
              </a:lnSpc>
            </a:pPr>
            <a:r>
              <a:rPr lang="tr-TR" altLang="tr-TR" smtClean="0"/>
              <a:t>İşçi Sağlığı ve iş Güvenliği çalışmaları      </a:t>
            </a:r>
          </a:p>
          <a:p>
            <a:pPr>
              <a:lnSpc>
                <a:spcPct val="150000"/>
              </a:lnSpc>
            </a:pPr>
            <a:r>
              <a:rPr lang="tr-TR" altLang="tr-TR" smtClean="0"/>
              <a:t>On  prensip  üzerinden yapılmalıdır</a:t>
            </a:r>
          </a:p>
          <a:p>
            <a:endParaRPr lang="tr-TR" altLang="tr-TR" smtClean="0"/>
          </a:p>
        </p:txBody>
      </p:sp>
      <p:pic>
        <p:nvPicPr>
          <p:cNvPr id="5124"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372225" y="1268413"/>
            <a:ext cx="24241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34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7704" y="457200"/>
            <a:ext cx="5788496" cy="1171600"/>
          </a:xfrm>
        </p:spPr>
        <p:txBody>
          <a:bodyPr rtlCol="0">
            <a:normAutofit fontScale="90000"/>
          </a:bodyPr>
          <a:lstStyle/>
          <a:p>
            <a:pPr algn="l" fontAlgn="auto">
              <a:spcAft>
                <a:spcPts val="0"/>
              </a:spcAft>
              <a:defRPr/>
            </a:pPr>
            <a:r>
              <a:rPr lang="tr-TR" b="1" dirty="0" smtClean="0"/>
              <a:t>Prensip 1</a:t>
            </a:r>
            <a:r>
              <a:rPr lang="tr-TR" dirty="0" smtClean="0"/>
              <a:t/>
            </a:r>
            <a:br>
              <a:rPr lang="tr-TR" dirty="0" smtClean="0"/>
            </a:br>
            <a:endParaRPr lang="tr-TR" dirty="0"/>
          </a:p>
        </p:txBody>
      </p:sp>
      <p:sp>
        <p:nvSpPr>
          <p:cNvPr id="3" name="İçerik Yer Tutucusu 2"/>
          <p:cNvSpPr>
            <a:spLocks noGrp="1"/>
          </p:cNvSpPr>
          <p:nvPr>
            <p:ph idx="1"/>
          </p:nvPr>
        </p:nvSpPr>
        <p:spPr>
          <a:xfrm>
            <a:off x="468313" y="1125538"/>
            <a:ext cx="8229600" cy="5543550"/>
          </a:xfrm>
        </p:spPr>
        <p:txBody>
          <a:bodyPr rtlCol="0">
            <a:normAutofit/>
          </a:bodyPr>
          <a:lstStyle/>
          <a:p>
            <a:pPr fontAlgn="auto">
              <a:spcAft>
                <a:spcPts val="0"/>
              </a:spcAft>
              <a:buFont typeface="Arial" pitchFamily="34" charset="0"/>
              <a:buChar char="•"/>
              <a:defRPr/>
            </a:pPr>
            <a:r>
              <a:rPr lang="tr-TR" dirty="0" smtClean="0"/>
              <a:t>İşçi Sağlığı ve İş Güvenliğinin asıl çalışma alanı   tehlikeli durum ve tehlikeli davranışın ortadan kaldırılmasına yönelik olmalıdır.</a:t>
            </a:r>
          </a:p>
          <a:p>
            <a:pPr marL="0" indent="0" fontAlgn="auto">
              <a:spcAft>
                <a:spcPts val="0"/>
              </a:spcAft>
              <a:buFont typeface="Arial" pitchFamily="34" charset="0"/>
              <a:buNone/>
              <a:defRPr/>
            </a:pPr>
            <a:r>
              <a:rPr lang="tr-TR" b="1" dirty="0" smtClean="0"/>
              <a:t>Kaza zinciri</a:t>
            </a:r>
          </a:p>
          <a:p>
            <a:pPr fontAlgn="auto">
              <a:spcAft>
                <a:spcPts val="0"/>
              </a:spcAft>
              <a:buFont typeface="Arial" pitchFamily="34" charset="0"/>
              <a:buChar char="•"/>
              <a:defRPr/>
            </a:pPr>
            <a:r>
              <a:rPr lang="tr-TR" dirty="0" smtClean="0"/>
              <a:t>İnsan bünyesinin tabiat şartları karşısında zayıf olması</a:t>
            </a:r>
          </a:p>
          <a:p>
            <a:pPr fontAlgn="auto">
              <a:spcAft>
                <a:spcPts val="0"/>
              </a:spcAft>
              <a:buFont typeface="Arial" pitchFamily="34" charset="0"/>
              <a:buChar char="•"/>
              <a:defRPr/>
            </a:pPr>
            <a:r>
              <a:rPr lang="tr-TR" dirty="0" smtClean="0"/>
              <a:t>Şahsi özürler (Dikkatsizlik, pervasızlık, asabiyet, dalgınlık, </a:t>
            </a:r>
            <a:r>
              <a:rPr lang="tr-TR" dirty="0" err="1" smtClean="0"/>
              <a:t>önemsemezlik</a:t>
            </a:r>
            <a:r>
              <a:rPr lang="tr-TR" dirty="0" smtClean="0"/>
              <a:t>, ihmalkarlık vs.)</a:t>
            </a:r>
          </a:p>
          <a:p>
            <a:pPr fontAlgn="auto">
              <a:spcAft>
                <a:spcPts val="0"/>
              </a:spcAft>
              <a:buFont typeface="Arial" pitchFamily="34" charset="0"/>
              <a:buChar char="•"/>
              <a:defRPr/>
            </a:pPr>
            <a:r>
              <a:rPr lang="tr-TR" dirty="0" smtClean="0"/>
              <a:t>Tehlikeli hareket tehlikeli şartlar</a:t>
            </a:r>
          </a:p>
          <a:p>
            <a:pPr fontAlgn="auto">
              <a:spcAft>
                <a:spcPts val="0"/>
              </a:spcAft>
              <a:buFont typeface="Arial" pitchFamily="34" charset="0"/>
              <a:buChar char="•"/>
              <a:defRPr/>
            </a:pPr>
            <a:r>
              <a:rPr lang="tr-TR" dirty="0" smtClean="0"/>
              <a:t>Kaza olayı,</a:t>
            </a:r>
          </a:p>
          <a:p>
            <a:pPr fontAlgn="auto">
              <a:spcAft>
                <a:spcPts val="0"/>
              </a:spcAft>
              <a:buFont typeface="Arial" pitchFamily="34" charset="0"/>
              <a:buChar char="•"/>
              <a:defRPr/>
            </a:pPr>
            <a:r>
              <a:rPr lang="tr-TR" dirty="0" smtClean="0"/>
              <a:t>Ölüm, Yaralanma (Zarar, hasar)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5375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endParaRPr lang="tr-TR" altLang="tr-TR" smtClean="0"/>
          </a:p>
        </p:txBody>
      </p:sp>
      <p:sp>
        <p:nvSpPr>
          <p:cNvPr id="7171" name="İçerik Yer Tutucusu 2"/>
          <p:cNvSpPr>
            <a:spLocks noGrp="1"/>
          </p:cNvSpPr>
          <p:nvPr>
            <p:ph idx="1"/>
          </p:nvPr>
        </p:nvSpPr>
        <p:spPr/>
        <p:txBody>
          <a:bodyPr/>
          <a:lstStyle/>
          <a:p>
            <a:endParaRPr lang="tr-TR" altLang="tr-TR" smtClean="0"/>
          </a:p>
        </p:txBody>
      </p:sp>
      <p:pic>
        <p:nvPicPr>
          <p:cNvPr id="7172"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76250" y="260350"/>
            <a:ext cx="82804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99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850" y="981075"/>
            <a:ext cx="8229600" cy="3095625"/>
          </a:xfrm>
        </p:spPr>
        <p:txBody>
          <a:bodyPr rtlCol="0">
            <a:normAutofit fontScale="90000"/>
          </a:bodyPr>
          <a:lstStyle/>
          <a:p>
            <a:pPr algn="l" fontAlgn="auto">
              <a:spcAft>
                <a:spcPts val="0"/>
              </a:spcAft>
              <a:defRPr/>
            </a:pPr>
            <a:r>
              <a:rPr lang="tr-TR" sz="3600" dirty="0" smtClean="0"/>
              <a:t> </a:t>
            </a:r>
            <a:r>
              <a:rPr lang="tr-TR" b="1" dirty="0" smtClean="0"/>
              <a:t>Prensip 2</a:t>
            </a:r>
            <a:r>
              <a:rPr lang="tr-TR" sz="3600" dirty="0" smtClean="0"/>
              <a:t/>
            </a:r>
            <a:br>
              <a:rPr lang="tr-TR" sz="3600" dirty="0" smtClean="0"/>
            </a:br>
            <a:r>
              <a:rPr lang="tr-TR" sz="3600" dirty="0" smtClean="0"/>
              <a:t>Kazalar  ağırlıklı olarak</a:t>
            </a:r>
            <a:br>
              <a:rPr lang="tr-TR" sz="3600" dirty="0" smtClean="0"/>
            </a:br>
            <a:r>
              <a:rPr lang="tr-TR" sz="3600" dirty="0" smtClean="0"/>
              <a:t>%88 i tehlikeli davranışlardan</a:t>
            </a:r>
            <a:br>
              <a:rPr lang="tr-TR" sz="3600" dirty="0" smtClean="0"/>
            </a:br>
            <a:r>
              <a:rPr lang="tr-TR" sz="3600" dirty="0" smtClean="0"/>
              <a:t>%10 u tehlikeli durumlardan</a:t>
            </a:r>
            <a:br>
              <a:rPr lang="tr-TR" sz="3600" dirty="0" smtClean="0"/>
            </a:br>
            <a:r>
              <a:rPr lang="tr-TR" sz="3600" dirty="0" smtClean="0"/>
              <a:t>%2 si kaçınılmaz durumlardan kaynaklanmaktadır.</a:t>
            </a:r>
            <a:r>
              <a:rPr lang="tr-TR" dirty="0" smtClean="0"/>
              <a:t/>
            </a:r>
            <a:br>
              <a:rPr lang="tr-TR" dirty="0" smtClean="0"/>
            </a:br>
            <a:endParaRPr lang="tr-TR" dirty="0"/>
          </a:p>
        </p:txBody>
      </p:sp>
      <p:sp>
        <p:nvSpPr>
          <p:cNvPr id="3" name="İçerik Yer Tutucusu 2"/>
          <p:cNvSpPr>
            <a:spLocks noGrp="1"/>
          </p:cNvSpPr>
          <p:nvPr>
            <p:ph idx="1"/>
          </p:nvPr>
        </p:nvSpPr>
        <p:spPr>
          <a:xfrm>
            <a:off x="457200" y="4076700"/>
            <a:ext cx="8229600" cy="2447925"/>
          </a:xfrm>
        </p:spPr>
        <p:txBody>
          <a:bodyPr rtlCol="0">
            <a:normAutofit/>
          </a:bodyPr>
          <a:lstStyle/>
          <a:p>
            <a:pPr marL="0" indent="0" fontAlgn="auto">
              <a:spcAft>
                <a:spcPts val="0"/>
              </a:spcAft>
              <a:buFont typeface="Arial" pitchFamily="34" charset="0"/>
              <a:buNone/>
              <a:defRPr/>
            </a:pPr>
            <a:r>
              <a:rPr lang="tr-TR" dirty="0" smtClean="0"/>
              <a:t> </a:t>
            </a:r>
            <a:r>
              <a:rPr lang="tr-TR" sz="4000" b="1" dirty="0" smtClean="0"/>
              <a:t>Prensip 3</a:t>
            </a:r>
          </a:p>
          <a:p>
            <a:pPr marL="0" indent="0" fontAlgn="auto">
              <a:spcAft>
                <a:spcPts val="0"/>
              </a:spcAft>
              <a:buFont typeface="Arial" pitchFamily="34" charset="0"/>
              <a:buNone/>
              <a:defRPr/>
            </a:pPr>
            <a:r>
              <a:rPr lang="tr-TR" dirty="0" smtClean="0"/>
              <a:t>Kaza sonucu meydana gelecek zararın büyüklüğü önceden kestirilemez.</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095881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457200" y="274638"/>
            <a:ext cx="8229600" cy="3009900"/>
          </a:xfrm>
        </p:spPr>
        <p:txBody>
          <a:bodyPr>
            <a:normAutofit/>
          </a:bodyPr>
          <a:lstStyle/>
          <a:p>
            <a:pPr algn="l"/>
            <a:r>
              <a:rPr lang="tr-TR" altLang="tr-TR" b="1" smtClean="0"/>
              <a:t> </a:t>
            </a:r>
            <a:r>
              <a:rPr lang="tr-TR" altLang="tr-TR" sz="4000" b="1" smtClean="0"/>
              <a:t>Prensip 4</a:t>
            </a:r>
            <a:r>
              <a:rPr lang="tr-TR" altLang="tr-TR" smtClean="0"/>
              <a:t/>
            </a:r>
            <a:br>
              <a:rPr lang="tr-TR" altLang="tr-TR" smtClean="0"/>
            </a:br>
            <a:r>
              <a:rPr lang="tr-TR" altLang="tr-TR" sz="3600" smtClean="0"/>
              <a:t>Ağır yaralanma veya ölümle neticelenen her kazanın temelinde</a:t>
            </a:r>
            <a:br>
              <a:rPr lang="tr-TR" altLang="tr-TR" sz="3600" smtClean="0"/>
            </a:br>
            <a:r>
              <a:rPr lang="tr-TR" altLang="tr-TR" sz="3600" smtClean="0"/>
              <a:t>29 hafif yaralanma</a:t>
            </a:r>
            <a:br>
              <a:rPr lang="tr-TR" altLang="tr-TR" sz="3600" smtClean="0"/>
            </a:br>
            <a:r>
              <a:rPr lang="tr-TR" altLang="tr-TR" sz="3600" smtClean="0"/>
              <a:t>300 yaralanmasız olay vardır</a:t>
            </a:r>
          </a:p>
        </p:txBody>
      </p:sp>
      <p:sp>
        <p:nvSpPr>
          <p:cNvPr id="9219" name="İçerik Yer Tutucusu 2"/>
          <p:cNvSpPr>
            <a:spLocks noGrp="1"/>
          </p:cNvSpPr>
          <p:nvPr>
            <p:ph idx="1"/>
          </p:nvPr>
        </p:nvSpPr>
        <p:spPr>
          <a:xfrm>
            <a:off x="457200" y="3357563"/>
            <a:ext cx="8229600" cy="3240087"/>
          </a:xfrm>
        </p:spPr>
        <p:txBody>
          <a:bodyPr/>
          <a:lstStyle/>
          <a:p>
            <a:pPr marL="0" indent="0">
              <a:buFont typeface="Arial" charset="0"/>
              <a:buNone/>
            </a:pPr>
            <a:r>
              <a:rPr lang="tr-TR" altLang="tr-TR" smtClean="0"/>
              <a:t> </a:t>
            </a:r>
          </a:p>
        </p:txBody>
      </p:sp>
      <p:pic>
        <p:nvPicPr>
          <p:cNvPr id="9220" name="Picture 4"/>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062038" y="3213100"/>
            <a:ext cx="7019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53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692150"/>
            <a:ext cx="8229600" cy="869950"/>
          </a:xfrm>
        </p:spPr>
        <p:txBody>
          <a:bodyPr rtlCol="0">
            <a:normAutofit fontScale="90000"/>
          </a:bodyPr>
          <a:lstStyle/>
          <a:p>
            <a:pPr algn="l" fontAlgn="auto">
              <a:spcAft>
                <a:spcPts val="0"/>
              </a:spcAft>
              <a:defRPr/>
            </a:pPr>
            <a:r>
              <a:rPr lang="tr-TR" b="1" dirty="0" smtClean="0"/>
              <a:t>Prensip 5</a:t>
            </a:r>
            <a:r>
              <a:rPr lang="tr-TR" dirty="0" smtClean="0"/>
              <a:t/>
            </a:r>
            <a:br>
              <a:rPr lang="tr-TR" dirty="0" smtClean="0"/>
            </a:br>
            <a:endParaRPr lang="tr-TR" dirty="0"/>
          </a:p>
        </p:txBody>
      </p:sp>
      <p:sp>
        <p:nvSpPr>
          <p:cNvPr id="3" name="İçerik Yer Tutucusu 2"/>
          <p:cNvSpPr>
            <a:spLocks noGrp="1"/>
          </p:cNvSpPr>
          <p:nvPr>
            <p:ph idx="1"/>
          </p:nvPr>
        </p:nvSpPr>
        <p:spPr>
          <a:xfrm>
            <a:off x="457200" y="1268413"/>
            <a:ext cx="8229600" cy="5184775"/>
          </a:xfrm>
        </p:spPr>
        <p:txBody>
          <a:bodyPr rtlCol="0">
            <a:normAutofit/>
          </a:bodyPr>
          <a:lstStyle/>
          <a:p>
            <a:pPr marL="0" indent="0" fontAlgn="auto">
              <a:spcAft>
                <a:spcPts val="0"/>
              </a:spcAft>
              <a:buFont typeface="Arial" pitchFamily="34" charset="0"/>
              <a:buNone/>
              <a:defRPr/>
            </a:pPr>
            <a:r>
              <a:rPr lang="tr-TR" dirty="0" smtClean="0"/>
              <a:t>Tehlikeli davranışların nedenleri:</a:t>
            </a:r>
          </a:p>
          <a:p>
            <a:pPr fontAlgn="auto">
              <a:spcAft>
                <a:spcPts val="0"/>
              </a:spcAft>
              <a:buFont typeface="Arial" pitchFamily="34" charset="0"/>
              <a:buNone/>
              <a:defRPr/>
            </a:pPr>
            <a:r>
              <a:rPr lang="tr-TR" dirty="0" smtClean="0"/>
              <a:t>1-Şahsi kusurlar: </a:t>
            </a:r>
          </a:p>
          <a:p>
            <a:pPr fontAlgn="auto">
              <a:spcAft>
                <a:spcPts val="0"/>
              </a:spcAft>
              <a:buFont typeface="Arial" pitchFamily="34" charset="0"/>
              <a:buNone/>
              <a:defRPr/>
            </a:pPr>
            <a:r>
              <a:rPr lang="tr-TR" dirty="0" smtClean="0"/>
              <a:t>Dikkatsizlik, laubalilik, umursamazlık gibi </a:t>
            </a:r>
          </a:p>
          <a:p>
            <a:pPr fontAlgn="auto">
              <a:spcAft>
                <a:spcPts val="0"/>
              </a:spcAft>
              <a:buFont typeface="Arial" pitchFamily="34" charset="0"/>
              <a:buNone/>
              <a:defRPr/>
            </a:pPr>
            <a:r>
              <a:rPr lang="tr-TR" dirty="0" smtClean="0"/>
              <a:t>2-Eğitim yetersizliği :</a:t>
            </a:r>
          </a:p>
          <a:p>
            <a:pPr fontAlgn="auto">
              <a:spcAft>
                <a:spcPts val="0"/>
              </a:spcAft>
              <a:buFont typeface="Arial" pitchFamily="34" charset="0"/>
              <a:buNone/>
              <a:defRPr/>
            </a:pPr>
            <a:r>
              <a:rPr lang="tr-TR" dirty="0" smtClean="0"/>
              <a:t>Bilgi, ustalık, alışkanlık</a:t>
            </a:r>
          </a:p>
          <a:p>
            <a:pPr fontAlgn="auto">
              <a:spcAft>
                <a:spcPts val="0"/>
              </a:spcAft>
              <a:buFont typeface="Arial" pitchFamily="34" charset="0"/>
              <a:buNone/>
              <a:defRPr/>
            </a:pPr>
            <a:r>
              <a:rPr lang="tr-TR" dirty="0" smtClean="0"/>
              <a:t>3-Fiziki yetersizlik :</a:t>
            </a:r>
          </a:p>
          <a:p>
            <a:pPr fontAlgn="auto">
              <a:spcAft>
                <a:spcPts val="0"/>
              </a:spcAft>
              <a:buFont typeface="Arial" pitchFamily="34" charset="0"/>
              <a:buNone/>
              <a:defRPr/>
            </a:pPr>
            <a:r>
              <a:rPr lang="tr-TR" dirty="0" smtClean="0"/>
              <a:t>Bünyenin yapılan işe uygun olmaması</a:t>
            </a:r>
          </a:p>
          <a:p>
            <a:pPr fontAlgn="auto">
              <a:spcAft>
                <a:spcPts val="0"/>
              </a:spcAft>
              <a:buFont typeface="Arial" pitchFamily="34" charset="0"/>
              <a:buNone/>
              <a:defRPr/>
            </a:pPr>
            <a:r>
              <a:rPr lang="tr-TR" dirty="0" smtClean="0"/>
              <a:t>4-Uygunsuz mekanik şartlar ve fiziki çevre</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71964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5175"/>
            <a:ext cx="8229600" cy="652463"/>
          </a:xfrm>
        </p:spPr>
        <p:txBody>
          <a:bodyPr rtlCol="0">
            <a:normAutofit fontScale="90000"/>
          </a:bodyPr>
          <a:lstStyle/>
          <a:p>
            <a:pPr algn="l" fontAlgn="auto">
              <a:spcAft>
                <a:spcPts val="0"/>
              </a:spcAft>
              <a:defRPr/>
            </a:pPr>
            <a:r>
              <a:rPr lang="tr-TR" b="1" dirty="0" smtClean="0"/>
              <a:t>Prensip 6</a:t>
            </a:r>
            <a:br>
              <a:rPr lang="tr-TR" b="1" dirty="0" smtClean="0"/>
            </a:br>
            <a:endParaRPr lang="tr-TR" b="1" dirty="0"/>
          </a:p>
        </p:txBody>
      </p:sp>
      <p:sp>
        <p:nvSpPr>
          <p:cNvPr id="3" name="İçerik Yer Tutucusu 2"/>
          <p:cNvSpPr>
            <a:spLocks noGrp="1"/>
          </p:cNvSpPr>
          <p:nvPr>
            <p:ph idx="1"/>
          </p:nvPr>
        </p:nvSpPr>
        <p:spPr>
          <a:xfrm>
            <a:off x="457200" y="1341438"/>
            <a:ext cx="6275388" cy="5327650"/>
          </a:xfrm>
        </p:spPr>
        <p:txBody>
          <a:bodyPr rtlCol="0">
            <a:normAutofit/>
          </a:bodyPr>
          <a:lstStyle/>
          <a:p>
            <a:pPr marL="0" indent="0" fontAlgn="auto">
              <a:spcAft>
                <a:spcPts val="0"/>
              </a:spcAft>
              <a:buFont typeface="Arial" pitchFamily="34" charset="0"/>
              <a:buNone/>
              <a:defRPr/>
            </a:pPr>
            <a:r>
              <a:rPr lang="tr-TR" dirty="0" smtClean="0"/>
              <a:t>Kazalardan korunmak için:</a:t>
            </a:r>
          </a:p>
          <a:p>
            <a:pPr fontAlgn="auto">
              <a:spcAft>
                <a:spcPts val="0"/>
              </a:spcAft>
              <a:buFont typeface="Arial" pitchFamily="34" charset="0"/>
              <a:buNone/>
              <a:defRPr/>
            </a:pPr>
            <a:r>
              <a:rPr lang="tr-TR" dirty="0" smtClean="0"/>
              <a:t>1-Mühendislik ve revizyon</a:t>
            </a:r>
          </a:p>
          <a:p>
            <a:pPr fontAlgn="auto">
              <a:spcAft>
                <a:spcPts val="0"/>
              </a:spcAft>
              <a:buFont typeface="Arial" pitchFamily="34" charset="0"/>
              <a:buNone/>
              <a:defRPr/>
            </a:pPr>
            <a:r>
              <a:rPr lang="tr-TR" dirty="0" smtClean="0"/>
              <a:t>2-Eğitim</a:t>
            </a:r>
          </a:p>
          <a:p>
            <a:pPr fontAlgn="auto">
              <a:spcAft>
                <a:spcPts val="0"/>
              </a:spcAft>
              <a:buFont typeface="Arial" pitchFamily="34" charset="0"/>
              <a:buNone/>
              <a:defRPr/>
            </a:pPr>
            <a:r>
              <a:rPr lang="tr-TR" dirty="0" smtClean="0"/>
              <a:t>3-Ergonomi kurallarından yararlanma,</a:t>
            </a:r>
          </a:p>
          <a:p>
            <a:pPr fontAlgn="auto">
              <a:spcAft>
                <a:spcPts val="0"/>
              </a:spcAft>
              <a:buFont typeface="Arial" pitchFamily="34" charset="0"/>
              <a:buNone/>
              <a:defRPr/>
            </a:pPr>
            <a:r>
              <a:rPr lang="tr-TR" dirty="0" smtClean="0"/>
              <a:t>4-Teşvik tedbirleri uygulama</a:t>
            </a:r>
          </a:p>
          <a:p>
            <a:pPr fontAlgn="auto">
              <a:spcAft>
                <a:spcPts val="0"/>
              </a:spcAft>
              <a:buFont typeface="Arial" pitchFamily="34" charset="0"/>
              <a:buNone/>
              <a:defRPr/>
            </a:pPr>
            <a:r>
              <a:rPr lang="tr-TR" dirty="0" smtClean="0"/>
              <a:t>5-Disiplin tedbirlerini uygulama</a:t>
            </a:r>
            <a:br>
              <a:rPr lang="tr-TR" dirty="0" smtClean="0"/>
            </a:br>
            <a:r>
              <a:rPr lang="tr-TR" dirty="0" smtClean="0"/>
              <a:t> çalışmalarının yapılması</a:t>
            </a:r>
          </a:p>
          <a:p>
            <a:pPr fontAlgn="auto">
              <a:spcAft>
                <a:spcPts val="0"/>
              </a:spcAft>
              <a:buFont typeface="Arial" pitchFamily="34" charset="0"/>
              <a:buChar char="•"/>
              <a:defRPr/>
            </a:pPr>
            <a:endParaRPr lang="tr-TR" dirty="0"/>
          </a:p>
        </p:txBody>
      </p:sp>
      <p:pic>
        <p:nvPicPr>
          <p:cNvPr id="112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508104" y="1628800"/>
            <a:ext cx="3203575" cy="418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309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765175"/>
            <a:ext cx="8229600" cy="2663825"/>
          </a:xfrm>
        </p:spPr>
        <p:txBody>
          <a:bodyPr rtlCol="0">
            <a:normAutofit fontScale="90000"/>
          </a:bodyPr>
          <a:lstStyle/>
          <a:p>
            <a:pPr algn="l" fontAlgn="auto">
              <a:spcAft>
                <a:spcPts val="0"/>
              </a:spcAft>
              <a:defRPr/>
            </a:pPr>
            <a:r>
              <a:rPr lang="tr-TR" b="1" dirty="0" smtClean="0"/>
              <a:t>Prensip 7</a:t>
            </a:r>
            <a:r>
              <a:rPr lang="tr-TR" sz="3600" dirty="0" smtClean="0"/>
              <a:t/>
            </a:r>
            <a:br>
              <a:rPr lang="tr-TR" sz="3600" dirty="0" smtClean="0"/>
            </a:br>
            <a:r>
              <a:rPr lang="tr-TR" sz="3600" dirty="0" smtClean="0"/>
              <a:t>Kazalardan korunma yöntemleri ile </a:t>
            </a:r>
            <a:br>
              <a:rPr lang="tr-TR" sz="3600" dirty="0" smtClean="0"/>
            </a:br>
            <a:r>
              <a:rPr lang="tr-TR" sz="3600" dirty="0" smtClean="0"/>
              <a:t>üretim, maliyet, kalite kontrolü metotları benzerlik ve paralellik arz eder.</a:t>
            </a:r>
            <a:r>
              <a:rPr lang="tr-TR" dirty="0" smtClean="0"/>
              <a:t/>
            </a:r>
            <a:br>
              <a:rPr lang="tr-TR" dirty="0" smtClean="0"/>
            </a:br>
            <a:endParaRPr lang="tr-TR" dirty="0"/>
          </a:p>
        </p:txBody>
      </p:sp>
      <p:sp>
        <p:nvSpPr>
          <p:cNvPr id="3" name="İçerik Yer Tutucusu 2"/>
          <p:cNvSpPr>
            <a:spLocks noGrp="1"/>
          </p:cNvSpPr>
          <p:nvPr>
            <p:ph idx="1"/>
          </p:nvPr>
        </p:nvSpPr>
        <p:spPr>
          <a:xfrm>
            <a:off x="457200" y="3500438"/>
            <a:ext cx="8229600" cy="2625725"/>
          </a:xfrm>
        </p:spPr>
        <p:txBody>
          <a:bodyPr rtlCol="0">
            <a:normAutofit/>
          </a:bodyPr>
          <a:lstStyle/>
          <a:p>
            <a:pPr marL="0" indent="0" fontAlgn="auto">
              <a:spcAft>
                <a:spcPts val="0"/>
              </a:spcAft>
              <a:buFont typeface="Arial" pitchFamily="34" charset="0"/>
              <a:buNone/>
              <a:defRPr/>
            </a:pPr>
            <a:r>
              <a:rPr lang="tr-TR" b="1" dirty="0" smtClean="0"/>
              <a:t> </a:t>
            </a:r>
            <a:r>
              <a:rPr lang="tr-TR" sz="4000" b="1" dirty="0" smtClean="0"/>
              <a:t>Prensip 8</a:t>
            </a:r>
          </a:p>
          <a:p>
            <a:pPr marL="0" indent="0" fontAlgn="auto">
              <a:spcAft>
                <a:spcPts val="0"/>
              </a:spcAft>
              <a:buFont typeface="Arial" pitchFamily="34" charset="0"/>
              <a:buNone/>
              <a:defRPr/>
            </a:pPr>
            <a:r>
              <a:rPr lang="tr-TR" dirty="0" smtClean="0"/>
              <a:t>İş Güvenliği çalışmalarına işletmenin üst düzey yöneticileri de  katılmalı ve sorumluluğa ortak olmalıdır.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278091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404813"/>
            <a:ext cx="8229600" cy="2447925"/>
          </a:xfrm>
        </p:spPr>
        <p:txBody>
          <a:bodyPr rtlCol="0">
            <a:normAutofit fontScale="90000"/>
          </a:bodyPr>
          <a:lstStyle/>
          <a:p>
            <a:pPr algn="l" fontAlgn="auto">
              <a:spcAft>
                <a:spcPts val="0"/>
              </a:spcAft>
              <a:defRPr/>
            </a:pPr>
            <a:r>
              <a:rPr lang="tr-TR" b="1" dirty="0" smtClean="0"/>
              <a:t>Prensip 9</a:t>
            </a:r>
            <a:r>
              <a:rPr lang="tr-TR" dirty="0" smtClean="0"/>
              <a:t/>
            </a:r>
            <a:br>
              <a:rPr lang="tr-TR" dirty="0" smtClean="0"/>
            </a:br>
            <a:r>
              <a:rPr lang="tr-TR" sz="3600" dirty="0" smtClean="0"/>
              <a:t>İşçi Sağlığı ve İş Güvenliği konusunda formen ve ustabaşı  gibi ilk kademe yöneticileri </a:t>
            </a:r>
            <a:br>
              <a:rPr lang="tr-TR" sz="3600" dirty="0" smtClean="0"/>
            </a:br>
            <a:r>
              <a:rPr lang="tr-TR" sz="3600" dirty="0" smtClean="0"/>
              <a:t>çok önemlidir.</a:t>
            </a:r>
            <a:r>
              <a:rPr lang="tr-TR" dirty="0" smtClean="0"/>
              <a:t/>
            </a:r>
            <a:br>
              <a:rPr lang="tr-TR" dirty="0" smtClean="0"/>
            </a:br>
            <a:endParaRPr lang="tr-TR" dirty="0"/>
          </a:p>
        </p:txBody>
      </p:sp>
      <p:sp>
        <p:nvSpPr>
          <p:cNvPr id="3" name="İçerik Yer Tutucusu 2"/>
          <p:cNvSpPr>
            <a:spLocks noGrp="1"/>
          </p:cNvSpPr>
          <p:nvPr>
            <p:ph idx="1"/>
          </p:nvPr>
        </p:nvSpPr>
        <p:spPr>
          <a:xfrm>
            <a:off x="395288" y="2492375"/>
            <a:ext cx="8353425" cy="4032250"/>
          </a:xfrm>
        </p:spPr>
        <p:txBody>
          <a:bodyPr rtlCol="0">
            <a:noAutofit/>
          </a:bodyPr>
          <a:lstStyle/>
          <a:p>
            <a:pPr marL="0" indent="0" fontAlgn="auto">
              <a:spcAft>
                <a:spcPts val="0"/>
              </a:spcAft>
              <a:buFont typeface="Arial" pitchFamily="34" charset="0"/>
              <a:buNone/>
              <a:defRPr/>
            </a:pPr>
            <a:r>
              <a:rPr lang="tr-TR" b="1" dirty="0" smtClean="0"/>
              <a:t>Prensip 10</a:t>
            </a:r>
          </a:p>
          <a:p>
            <a:pPr marL="0" indent="0" fontAlgn="auto">
              <a:spcAft>
                <a:spcPts val="0"/>
              </a:spcAft>
              <a:buFont typeface="Arial" pitchFamily="34" charset="0"/>
              <a:buNone/>
              <a:defRPr/>
            </a:pPr>
            <a:r>
              <a:rPr lang="tr-TR" dirty="0" smtClean="0"/>
              <a:t>İş güvenliği çalışmalarına birinci derecede insani duygular yön vermelidir.</a:t>
            </a:r>
          </a:p>
          <a:p>
            <a:pPr marL="0" indent="0" fontAlgn="auto">
              <a:spcAft>
                <a:spcPts val="0"/>
              </a:spcAft>
              <a:buFont typeface="Arial" pitchFamily="34" charset="0"/>
              <a:buNone/>
              <a:defRPr/>
            </a:pPr>
            <a:r>
              <a:rPr lang="tr-TR" dirty="0" smtClean="0"/>
              <a:t>Ancak iş güvenliği tedbirlerinin</a:t>
            </a:r>
            <a:br>
              <a:rPr lang="tr-TR" dirty="0" smtClean="0"/>
            </a:br>
            <a:r>
              <a:rPr lang="tr-TR" dirty="0" smtClean="0"/>
              <a:t>1- Üretimin artması,</a:t>
            </a:r>
            <a:br>
              <a:rPr lang="tr-TR" dirty="0" smtClean="0"/>
            </a:br>
            <a:r>
              <a:rPr lang="tr-TR" dirty="0" smtClean="0"/>
              <a:t>2- Masrafların azalması sonucu maliyetlerin düşmesine yardımcı olduğu unutulmamalıdır.</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33929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323528" y="549275"/>
            <a:ext cx="6004520" cy="2035696"/>
          </a:xfrm>
        </p:spPr>
        <p:txBody>
          <a:bodyPr/>
          <a:lstStyle/>
          <a:p>
            <a:pPr algn="l"/>
            <a:r>
              <a:rPr lang="tr-TR" altLang="tr-TR" sz="4000" b="1" dirty="0" smtClean="0"/>
              <a:t>Sağlıklı ve Güvenli Yaşam</a:t>
            </a:r>
          </a:p>
        </p:txBody>
      </p:sp>
      <p:sp>
        <p:nvSpPr>
          <p:cNvPr id="3" name="İçerik Yer Tutucusu 2"/>
          <p:cNvSpPr>
            <a:spLocks noGrp="1"/>
          </p:cNvSpPr>
          <p:nvPr>
            <p:ph idx="1"/>
          </p:nvPr>
        </p:nvSpPr>
        <p:spPr>
          <a:xfrm>
            <a:off x="457200" y="1600200"/>
            <a:ext cx="5915025" cy="4924425"/>
          </a:xfrm>
        </p:spPr>
        <p:txBody>
          <a:bodyPr rtlCol="0">
            <a:normAutofit/>
          </a:bodyPr>
          <a:lstStyle/>
          <a:p>
            <a:pPr fontAlgn="auto">
              <a:spcAft>
                <a:spcPts val="0"/>
              </a:spcAft>
              <a:buFont typeface="Arial" pitchFamily="34" charset="0"/>
              <a:buChar char="•"/>
              <a:defRPr/>
            </a:pPr>
            <a:r>
              <a:rPr lang="tr-TR" dirty="0" smtClean="0"/>
              <a:t>İnsanlar “sağlıklı” doğar</a:t>
            </a:r>
          </a:p>
          <a:p>
            <a:pPr marL="0" indent="0" fontAlgn="auto">
              <a:spcAft>
                <a:spcPts val="0"/>
              </a:spcAft>
              <a:buFont typeface="Arial" pitchFamily="34" charset="0"/>
              <a:buNone/>
              <a:defRPr/>
            </a:pPr>
            <a:r>
              <a:rPr lang="tr-TR" dirty="0" smtClean="0"/>
              <a:t>Sağlık hizmetinin amacı</a:t>
            </a:r>
          </a:p>
          <a:p>
            <a:pPr fontAlgn="auto">
              <a:spcAft>
                <a:spcPts val="0"/>
              </a:spcAft>
              <a:buFont typeface="Arial" pitchFamily="34" charset="0"/>
              <a:buChar char="•"/>
              <a:defRPr/>
            </a:pPr>
            <a:r>
              <a:rPr lang="tr-TR" dirty="0" smtClean="0"/>
              <a:t>Sağlıklı durumu sürdürmek</a:t>
            </a:r>
          </a:p>
          <a:p>
            <a:pPr fontAlgn="auto">
              <a:spcAft>
                <a:spcPts val="0"/>
              </a:spcAft>
              <a:buFont typeface="Arial" pitchFamily="34" charset="0"/>
              <a:buChar char="•"/>
              <a:defRPr/>
            </a:pPr>
            <a:r>
              <a:rPr lang="tr-TR" dirty="0" smtClean="0"/>
              <a:t>Sağlığı geliştirmek</a:t>
            </a:r>
          </a:p>
          <a:p>
            <a:pPr fontAlgn="auto">
              <a:spcAft>
                <a:spcPts val="0"/>
              </a:spcAft>
              <a:buFont typeface="Arial" pitchFamily="34" charset="0"/>
              <a:buChar char="•"/>
              <a:defRPr/>
            </a:pPr>
            <a:r>
              <a:rPr lang="tr-TR" dirty="0" smtClean="0"/>
              <a:t>Hastalananları iyileştirmeye çalışmak</a:t>
            </a:r>
          </a:p>
          <a:p>
            <a:pPr fontAlgn="auto">
              <a:spcAft>
                <a:spcPts val="0"/>
              </a:spcAft>
              <a:buFont typeface="Arial" pitchFamily="34" charset="0"/>
              <a:buChar char="•"/>
              <a:defRPr/>
            </a:pPr>
            <a:r>
              <a:rPr lang="tr-TR" dirty="0" smtClean="0"/>
              <a:t>“sağlık --- uzun ömür --- verimli çalışma</a:t>
            </a:r>
          </a:p>
          <a:p>
            <a:pPr fontAlgn="auto">
              <a:spcAft>
                <a:spcPts val="0"/>
              </a:spcAft>
              <a:buFont typeface="Arial" pitchFamily="34" charset="0"/>
              <a:buChar char="•"/>
              <a:defRPr/>
            </a:pPr>
            <a:endParaRPr lang="tr-TR" dirty="0"/>
          </a:p>
        </p:txBody>
      </p:sp>
      <p:pic>
        <p:nvPicPr>
          <p:cNvPr id="14340"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156325" y="549275"/>
            <a:ext cx="2843213"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9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cebg-uw2"/>
          <p:cNvPicPr>
            <a:picLocks noChangeAspect="1" noChangeArrowheads="1"/>
          </p:cNvPicPr>
          <p:nvPr>
            <p:custDataLst>
              <p:tags r:id="rId1"/>
            </p:custDataLst>
          </p:nvPr>
        </p:nvPicPr>
        <p:blipFill>
          <a:blip r:embed="rId10">
            <a:extLst>
              <a:ext uri="{28A0092B-C50C-407E-A947-70E740481C1C}">
                <a14:useLocalDpi xmlns:a14="http://schemas.microsoft.com/office/drawing/2010/main" val="0"/>
              </a:ext>
            </a:extLst>
          </a:blip>
          <a:srcRect/>
          <a:stretch>
            <a:fillRect/>
          </a:stretch>
        </p:blipFill>
        <p:spPr bwMode="auto">
          <a:xfrm>
            <a:off x="2684463" y="1157288"/>
            <a:ext cx="3592512"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ChangeArrowheads="1"/>
          </p:cNvSpPr>
          <p:nvPr>
            <p:custDataLst>
              <p:tags r:id="rId2"/>
            </p:custDataLst>
          </p:nvPr>
        </p:nvSpPr>
        <p:spPr bwMode="auto">
          <a:xfrm>
            <a:off x="2700338" y="549275"/>
            <a:ext cx="346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Buzdağının altı ve üstü </a:t>
            </a:r>
          </a:p>
        </p:txBody>
      </p:sp>
      <p:sp>
        <p:nvSpPr>
          <p:cNvPr id="15364" name="Line 4"/>
          <p:cNvSpPr>
            <a:spLocks noChangeShapeType="1"/>
          </p:cNvSpPr>
          <p:nvPr>
            <p:custDataLst>
              <p:tags r:id="rId3"/>
            </p:custDataLst>
          </p:nvPr>
        </p:nvSpPr>
        <p:spPr bwMode="auto">
          <a:xfrm>
            <a:off x="900113" y="2565400"/>
            <a:ext cx="7273925" cy="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endParaRPr>
          </a:p>
        </p:txBody>
      </p:sp>
      <p:sp>
        <p:nvSpPr>
          <p:cNvPr id="15365" name="Text Box 5"/>
          <p:cNvSpPr txBox="1">
            <a:spLocks noChangeArrowheads="1"/>
          </p:cNvSpPr>
          <p:nvPr>
            <p:custDataLst>
              <p:tags r:id="rId4"/>
            </p:custDataLst>
          </p:nvPr>
        </p:nvSpPr>
        <p:spPr bwMode="auto">
          <a:xfrm rot="-1934479">
            <a:off x="2700338" y="1412875"/>
            <a:ext cx="15128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İş kazası</a:t>
            </a:r>
          </a:p>
        </p:txBody>
      </p:sp>
      <p:sp>
        <p:nvSpPr>
          <p:cNvPr id="15366" name="Text Box 6"/>
          <p:cNvSpPr txBox="1">
            <a:spLocks noChangeArrowheads="1"/>
          </p:cNvSpPr>
          <p:nvPr>
            <p:custDataLst>
              <p:tags r:id="rId5"/>
            </p:custDataLst>
          </p:nvPr>
        </p:nvSpPr>
        <p:spPr bwMode="auto">
          <a:xfrm rot="2370170">
            <a:off x="4643438" y="1484313"/>
            <a:ext cx="1512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1800">
                <a:solidFill>
                  <a:prstClr val="black"/>
                </a:solidFill>
                <a:latin typeface="Verdana" pitchFamily="34" charset="0"/>
              </a:rPr>
              <a:t>Meslek hastalığı</a:t>
            </a:r>
          </a:p>
        </p:txBody>
      </p:sp>
      <p:sp>
        <p:nvSpPr>
          <p:cNvPr id="15367" name="Text Box 7"/>
          <p:cNvSpPr txBox="1">
            <a:spLocks noChangeArrowheads="1"/>
          </p:cNvSpPr>
          <p:nvPr>
            <p:custDataLst>
              <p:tags r:id="rId6"/>
            </p:custDataLst>
          </p:nvPr>
        </p:nvSpPr>
        <p:spPr bwMode="auto">
          <a:xfrm>
            <a:off x="3924300" y="3213100"/>
            <a:ext cx="10080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spcBef>
                <a:spcPct val="50000"/>
              </a:spcBef>
            </a:pPr>
            <a:r>
              <a:rPr lang="tr-TR" altLang="tr-TR" sz="9600" b="1">
                <a:solidFill>
                  <a:srgbClr val="FFFF00"/>
                </a:solidFill>
                <a:latin typeface="Arial" charset="0"/>
              </a:rPr>
              <a:t>?</a:t>
            </a:r>
          </a:p>
        </p:txBody>
      </p:sp>
      <p:sp>
        <p:nvSpPr>
          <p:cNvPr id="15368" name="Rectangle 3"/>
          <p:cNvSpPr>
            <a:spLocks noChangeArrowheads="1"/>
          </p:cNvSpPr>
          <p:nvPr>
            <p:custDataLst>
              <p:tags r:id="rId7"/>
            </p:custDataLst>
          </p:nvPr>
        </p:nvSpPr>
        <p:spPr bwMode="auto">
          <a:xfrm>
            <a:off x="684213" y="6056313"/>
            <a:ext cx="744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ltLang="tr-TR" sz="2000" b="1">
                <a:solidFill>
                  <a:srgbClr val="000066"/>
                </a:solidFill>
                <a:latin typeface="Verdana" pitchFamily="34" charset="0"/>
              </a:rPr>
              <a:t>Biz ne kadar değişirsek dünya da o oranda değişir! </a:t>
            </a:r>
          </a:p>
        </p:txBody>
      </p:sp>
    </p:spTree>
    <p:extLst>
      <p:ext uri="{BB962C8B-B14F-4D97-AF65-F5344CB8AC3E}">
        <p14:creationId xmlns:p14="http://schemas.microsoft.com/office/powerpoint/2010/main" val="3876048572"/>
      </p:ext>
    </p:extLst>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1115616" y="457200"/>
            <a:ext cx="6580584" cy="883568"/>
          </a:xfrm>
        </p:spPr>
        <p:txBody>
          <a:bodyPr>
            <a:normAutofit fontScale="90000"/>
          </a:bodyPr>
          <a:lstStyle/>
          <a:p>
            <a:r>
              <a:rPr lang="tr-TR" altLang="tr-TR" dirty="0" smtClean="0"/>
              <a:t>İSG Alanında Yaşam Boyu Öğrenme</a:t>
            </a:r>
          </a:p>
        </p:txBody>
      </p:sp>
      <p:sp>
        <p:nvSpPr>
          <p:cNvPr id="3" name="İçerik Yer Tutucusu 2"/>
          <p:cNvSpPr>
            <a:spLocks noGrp="1"/>
          </p:cNvSpPr>
          <p:nvPr>
            <p:ph idx="1"/>
          </p:nvPr>
        </p:nvSpPr>
        <p:spPr>
          <a:xfrm>
            <a:off x="395288" y="1196975"/>
            <a:ext cx="8497887" cy="5327650"/>
          </a:xfrm>
        </p:spPr>
        <p:txBody>
          <a:bodyPr rtlCol="0">
            <a:normAutofit fontScale="92500" lnSpcReduction="10000"/>
          </a:bodyPr>
          <a:lstStyle/>
          <a:p>
            <a:pPr fontAlgn="auto">
              <a:lnSpc>
                <a:spcPct val="150000"/>
              </a:lnSpc>
              <a:spcAft>
                <a:spcPts val="0"/>
              </a:spcAft>
              <a:buFont typeface="Arial" pitchFamily="34" charset="0"/>
              <a:buChar char="•"/>
              <a:defRPr/>
            </a:pPr>
            <a:r>
              <a:rPr lang="tr-TR" sz="2600" dirty="0" smtClean="0"/>
              <a:t>Bu kapsamdaki yeni mevzuat ilkelerinden bir diğeri de, çalışanların mesleki riskler konusunda  eğitilmesini, bilgilendirilmesini ve iş sağlığı ve güvenliği çalışmalarına katılımlarının sağlanmasını öngörmesidir.</a:t>
            </a:r>
          </a:p>
          <a:p>
            <a:pPr fontAlgn="auto">
              <a:lnSpc>
                <a:spcPct val="150000"/>
              </a:lnSpc>
              <a:spcAft>
                <a:spcPts val="0"/>
              </a:spcAft>
              <a:buFont typeface="Arial" pitchFamily="34" charset="0"/>
              <a:buChar char="•"/>
              <a:defRPr/>
            </a:pPr>
            <a:r>
              <a:rPr lang="tr-TR" sz="2600" dirty="0" smtClean="0"/>
              <a:t>İş sağlığı ve güvenliği eğitimlerinin mevzuatta belirtilen amacına uygun olarak yapılması ve çalışanlarda davranış değişikliklerine neden olarak iş kazalarının önlenmesine katkı yapması için uzman ve deneyimli kişilerce, uygun yöntemler kullanılarak gerçekleştirilmesi büyük önem taşımaktadır. </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698770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57200"/>
            <a:ext cx="6796608" cy="523528"/>
          </a:xfrm>
        </p:spPr>
        <p:txBody>
          <a:bodyPr rtlCol="0">
            <a:normAutofit fontScale="90000"/>
          </a:bodyPr>
          <a:lstStyle/>
          <a:p>
            <a:pPr fontAlgn="auto">
              <a:spcAft>
                <a:spcPts val="0"/>
              </a:spcAft>
              <a:defRPr/>
            </a:pPr>
            <a:r>
              <a:rPr lang="tr-TR" dirty="0" smtClean="0"/>
              <a:t>İş Sağlığı ve Güvenliğine Bütünsel Yaklaşım</a:t>
            </a:r>
            <a:endParaRPr lang="tr-TR" dirty="0"/>
          </a:p>
        </p:txBody>
      </p:sp>
      <p:sp>
        <p:nvSpPr>
          <p:cNvPr id="3" name="İçerik Yer Tutucusu 2"/>
          <p:cNvSpPr>
            <a:spLocks noGrp="1"/>
          </p:cNvSpPr>
          <p:nvPr>
            <p:ph idx="1"/>
          </p:nvPr>
        </p:nvSpPr>
        <p:spPr>
          <a:xfrm>
            <a:off x="251520" y="1124744"/>
            <a:ext cx="8712968" cy="5616624"/>
          </a:xfrm>
        </p:spPr>
        <p:txBody>
          <a:bodyPr rtlCol="0">
            <a:normAutofit/>
          </a:bodyPr>
          <a:lstStyle/>
          <a:p>
            <a:pPr fontAlgn="auto">
              <a:spcAft>
                <a:spcPts val="0"/>
              </a:spcAft>
              <a:buFont typeface="Arial" pitchFamily="34" charset="0"/>
              <a:buChar char="•"/>
              <a:defRPr/>
            </a:pPr>
            <a:r>
              <a:rPr lang="tr-TR" dirty="0" smtClean="0"/>
              <a:t>İş Sağlığı ve Güvenliği çok bileşenli bir bilim dalıdır.</a:t>
            </a:r>
          </a:p>
          <a:p>
            <a:pPr fontAlgn="auto">
              <a:spcAft>
                <a:spcPts val="0"/>
              </a:spcAft>
              <a:buFont typeface="Arial" pitchFamily="34" charset="0"/>
              <a:buChar char="•"/>
              <a:defRPr/>
            </a:pPr>
            <a:r>
              <a:rPr lang="tr-TR" dirty="0" smtClean="0"/>
              <a:t>Aynı zamanda da birden fazla tarafın bir araya gelmesi ile ortaya çıkar. </a:t>
            </a:r>
          </a:p>
          <a:p>
            <a:pPr fontAlgn="auto">
              <a:spcAft>
                <a:spcPts val="0"/>
              </a:spcAft>
              <a:buFont typeface="Arial" pitchFamily="34" charset="0"/>
              <a:buChar char="•"/>
              <a:defRPr/>
            </a:pPr>
            <a:r>
              <a:rPr lang="tr-TR" dirty="0" smtClean="0"/>
              <a:t>Eğer tarafların kimler olduğu iyi bilinmezse işin özünü anlamak da, çözüm de o denli zorlaşacaktır.</a:t>
            </a:r>
          </a:p>
          <a:p>
            <a:pPr marL="0" indent="0" fontAlgn="auto">
              <a:spcAft>
                <a:spcPts val="0"/>
              </a:spcAft>
              <a:buFont typeface="Arial" pitchFamily="34" charset="0"/>
              <a:buNone/>
              <a:defRPr/>
            </a:pPr>
            <a:r>
              <a:rPr lang="tr-TR" dirty="0"/>
              <a:t> </a:t>
            </a:r>
            <a:r>
              <a:rPr lang="tr-TR" dirty="0" smtClean="0"/>
              <a:t>                                                Devlet </a:t>
            </a:r>
          </a:p>
          <a:p>
            <a:pPr marL="0" indent="0" fontAlgn="auto">
              <a:spcAft>
                <a:spcPts val="0"/>
              </a:spcAft>
              <a:buFont typeface="Arial" pitchFamily="34" charset="0"/>
              <a:buNone/>
              <a:defRPr/>
            </a:pPr>
            <a:r>
              <a:rPr lang="tr-TR" dirty="0" smtClean="0"/>
              <a:t>                               İşçi                                    İşveren</a:t>
            </a:r>
          </a:p>
          <a:p>
            <a:pPr fontAlgn="auto">
              <a:spcAft>
                <a:spcPts val="0"/>
              </a:spcAft>
              <a:buFont typeface="Arial" pitchFamily="34" charset="0"/>
              <a:buChar char="•"/>
              <a:defRPr/>
            </a:pPr>
            <a:endParaRPr lang="tr-TR" dirty="0" smtClean="0"/>
          </a:p>
          <a:p>
            <a:pPr marL="0" indent="0" fontAlgn="auto">
              <a:spcAft>
                <a:spcPts val="0"/>
              </a:spcAft>
              <a:buFont typeface="Arial" pitchFamily="34" charset="0"/>
              <a:buNone/>
              <a:defRPr/>
            </a:pPr>
            <a:endParaRPr lang="tr-TR" dirty="0"/>
          </a:p>
          <a:p>
            <a:pPr marL="0" indent="0" fontAlgn="auto">
              <a:spcAft>
                <a:spcPts val="0"/>
              </a:spcAft>
              <a:buFont typeface="Arial" pitchFamily="34" charset="0"/>
              <a:buNone/>
              <a:defRPr/>
            </a:pPr>
            <a:r>
              <a:rPr lang="tr-TR" dirty="0" smtClean="0"/>
              <a:t>	</a:t>
            </a: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a:t>
            </a:r>
          </a:p>
          <a:p>
            <a:pPr marL="0" indent="0" fontAlgn="auto">
              <a:spcAft>
                <a:spcPts val="0"/>
              </a:spcAft>
              <a:buFont typeface="Arial" pitchFamily="34" charset="0"/>
              <a:buNone/>
              <a:defRPr/>
            </a:pPr>
            <a:r>
              <a:rPr lang="tr-TR" dirty="0"/>
              <a:t> </a:t>
            </a:r>
            <a:r>
              <a:rPr lang="tr-TR" dirty="0" smtClean="0"/>
              <a:t>                                   Üniversiteler                 Diğer</a:t>
            </a:r>
          </a:p>
          <a:p>
            <a:pPr fontAlgn="auto">
              <a:spcAft>
                <a:spcPts val="0"/>
              </a:spcAft>
              <a:buFont typeface="Arial" pitchFamily="34" charset="0"/>
              <a:buChar char="•"/>
              <a:defRPr/>
            </a:pPr>
            <a:endParaRPr lang="tr-TR" dirty="0"/>
          </a:p>
        </p:txBody>
      </p:sp>
      <p:pic>
        <p:nvPicPr>
          <p:cNvPr id="17412" name="Picture 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123728" y="3717032"/>
            <a:ext cx="2232248" cy="14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2179402" y="3531851"/>
            <a:ext cx="2120900" cy="181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14 Grup"/>
          <p:cNvGrpSpPr>
            <a:grpSpLocks/>
          </p:cNvGrpSpPr>
          <p:nvPr/>
        </p:nvGrpSpPr>
        <p:grpSpPr bwMode="auto">
          <a:xfrm>
            <a:off x="930275" y="1549400"/>
            <a:ext cx="7345363" cy="1397000"/>
            <a:chOff x="930275" y="1549400"/>
            <a:chExt cx="7345363" cy="1397000"/>
          </a:xfrm>
        </p:grpSpPr>
        <p:sp>
          <p:nvSpPr>
            <p:cNvPr id="18439" name="Freeform 6"/>
            <p:cNvSpPr>
              <a:spLocks/>
            </p:cNvSpPr>
            <p:nvPr>
              <p:custDataLst>
                <p:tags r:id="rId5"/>
              </p:custDataLst>
            </p:nvPr>
          </p:nvSpPr>
          <p:spPr bwMode="auto">
            <a:xfrm>
              <a:off x="1651000" y="1574800"/>
              <a:ext cx="5864225" cy="311150"/>
            </a:xfrm>
            <a:custGeom>
              <a:avLst/>
              <a:gdLst>
                <a:gd name="T0" fmla="*/ 2147483647 w 4057"/>
                <a:gd name="T1" fmla="*/ 2147483647 h 196"/>
                <a:gd name="T2" fmla="*/ 0 w 4057"/>
                <a:gd name="T3" fmla="*/ 0 h 196"/>
                <a:gd name="T4" fmla="*/ 2147483647 w 4057"/>
                <a:gd name="T5" fmla="*/ 2147483647 h 196"/>
                <a:gd name="T6" fmla="*/ 2147483647 w 4057"/>
                <a:gd name="T7" fmla="*/ 2147483647 h 196"/>
                <a:gd name="T8" fmla="*/ 0 60000 65536"/>
                <a:gd name="T9" fmla="*/ 0 60000 65536"/>
                <a:gd name="T10" fmla="*/ 0 60000 65536"/>
                <a:gd name="T11" fmla="*/ 0 60000 65536"/>
                <a:gd name="T12" fmla="*/ 0 w 4057"/>
                <a:gd name="T13" fmla="*/ 0 h 196"/>
                <a:gd name="T14" fmla="*/ 4057 w 4057"/>
                <a:gd name="T15" fmla="*/ 196 h 196"/>
              </a:gdLst>
              <a:ahLst/>
              <a:cxnLst>
                <a:cxn ang="T8">
                  <a:pos x="T0" y="T1"/>
                </a:cxn>
                <a:cxn ang="T9">
                  <a:pos x="T2" y="T3"/>
                </a:cxn>
                <a:cxn ang="T10">
                  <a:pos x="T4" y="T5"/>
                </a:cxn>
                <a:cxn ang="T11">
                  <a:pos x="T6" y="T7"/>
                </a:cxn>
              </a:cxnLst>
              <a:rect l="T12" t="T13" r="T14" b="T15"/>
              <a:pathLst>
                <a:path w="4057" h="196">
                  <a:moveTo>
                    <a:pt x="1" y="193"/>
                  </a:moveTo>
                  <a:lnTo>
                    <a:pt x="0" y="0"/>
                  </a:lnTo>
                  <a:lnTo>
                    <a:pt x="4057" y="1"/>
                  </a:lnTo>
                  <a:lnTo>
                    <a:pt x="4057" y="196"/>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0" name="Freeform 7"/>
            <p:cNvSpPr>
              <a:spLocks/>
            </p:cNvSpPr>
            <p:nvPr>
              <p:custDataLst>
                <p:tags r:id="rId6"/>
              </p:custDataLst>
            </p:nvPr>
          </p:nvSpPr>
          <p:spPr bwMode="auto">
            <a:xfrm>
              <a:off x="4743450" y="1549400"/>
              <a:ext cx="1588" cy="561975"/>
            </a:xfrm>
            <a:custGeom>
              <a:avLst/>
              <a:gdLst>
                <a:gd name="T0" fmla="*/ 0 w 1"/>
                <a:gd name="T1" fmla="*/ 0 h 354"/>
                <a:gd name="T2" fmla="*/ 0 w 1"/>
                <a:gd name="T3" fmla="*/ 2147483647 h 354"/>
                <a:gd name="T4" fmla="*/ 0 60000 65536"/>
                <a:gd name="T5" fmla="*/ 0 60000 65536"/>
                <a:gd name="T6" fmla="*/ 0 w 1"/>
                <a:gd name="T7" fmla="*/ 0 h 354"/>
                <a:gd name="T8" fmla="*/ 1 w 1"/>
                <a:gd name="T9" fmla="*/ 354 h 354"/>
              </a:gdLst>
              <a:ahLst/>
              <a:cxnLst>
                <a:cxn ang="T4">
                  <a:pos x="T0" y="T1"/>
                </a:cxn>
                <a:cxn ang="T5">
                  <a:pos x="T2" y="T3"/>
                </a:cxn>
              </a:cxnLst>
              <a:rect l="T6" t="T7" r="T8" b="T9"/>
              <a:pathLst>
                <a:path w="1" h="354">
                  <a:moveTo>
                    <a:pt x="0" y="0"/>
                  </a:moveTo>
                  <a:lnTo>
                    <a:pt x="0" y="35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1" name="Freeform 8"/>
            <p:cNvSpPr>
              <a:spLocks/>
            </p:cNvSpPr>
            <p:nvPr>
              <p:custDataLst>
                <p:tags r:id="rId7"/>
              </p:custDataLst>
            </p:nvPr>
          </p:nvSpPr>
          <p:spPr bwMode="auto">
            <a:xfrm>
              <a:off x="1671638" y="2241550"/>
              <a:ext cx="1587" cy="690562"/>
            </a:xfrm>
            <a:custGeom>
              <a:avLst/>
              <a:gdLst>
                <a:gd name="T0" fmla="*/ 0 w 1"/>
                <a:gd name="T1" fmla="*/ 0 h 435"/>
                <a:gd name="T2" fmla="*/ 0 w 1"/>
                <a:gd name="T3" fmla="*/ 2147483647 h 435"/>
                <a:gd name="T4" fmla="*/ 0 60000 65536"/>
                <a:gd name="T5" fmla="*/ 0 60000 65536"/>
                <a:gd name="T6" fmla="*/ 0 w 1"/>
                <a:gd name="T7" fmla="*/ 0 h 435"/>
                <a:gd name="T8" fmla="*/ 1 w 1"/>
                <a:gd name="T9" fmla="*/ 435 h 435"/>
              </a:gdLst>
              <a:ahLst/>
              <a:cxnLst>
                <a:cxn ang="T4">
                  <a:pos x="T0" y="T1"/>
                </a:cxn>
                <a:cxn ang="T5">
                  <a:pos x="T2" y="T3"/>
                </a:cxn>
              </a:cxnLst>
              <a:rect l="T6" t="T7" r="T8" b="T9"/>
              <a:pathLst>
                <a:path w="1" h="435">
                  <a:moveTo>
                    <a:pt x="0" y="0"/>
                  </a:moveTo>
                  <a:lnTo>
                    <a:pt x="0" y="435"/>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2" name="Freeform 9"/>
            <p:cNvSpPr>
              <a:spLocks/>
            </p:cNvSpPr>
            <p:nvPr>
              <p:custDataLst>
                <p:tags r:id="rId8"/>
              </p:custDataLst>
            </p:nvPr>
          </p:nvSpPr>
          <p:spPr bwMode="auto">
            <a:xfrm>
              <a:off x="4748213" y="2241550"/>
              <a:ext cx="1587"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3" name="Freeform 10"/>
            <p:cNvSpPr>
              <a:spLocks/>
            </p:cNvSpPr>
            <p:nvPr>
              <p:custDataLst>
                <p:tags r:id="rId9"/>
              </p:custDataLst>
            </p:nvPr>
          </p:nvSpPr>
          <p:spPr bwMode="auto">
            <a:xfrm>
              <a:off x="7531100" y="2222500"/>
              <a:ext cx="1588" cy="704850"/>
            </a:xfrm>
            <a:custGeom>
              <a:avLst/>
              <a:gdLst>
                <a:gd name="T0" fmla="*/ 0 w 1"/>
                <a:gd name="T1" fmla="*/ 0 h 444"/>
                <a:gd name="T2" fmla="*/ 0 w 1"/>
                <a:gd name="T3" fmla="*/ 2147483647 h 444"/>
                <a:gd name="T4" fmla="*/ 0 60000 65536"/>
                <a:gd name="T5" fmla="*/ 0 60000 65536"/>
                <a:gd name="T6" fmla="*/ 0 w 1"/>
                <a:gd name="T7" fmla="*/ 0 h 444"/>
                <a:gd name="T8" fmla="*/ 1 w 1"/>
                <a:gd name="T9" fmla="*/ 444 h 444"/>
              </a:gdLst>
              <a:ahLst/>
              <a:cxnLst>
                <a:cxn ang="T4">
                  <a:pos x="T0" y="T1"/>
                </a:cxn>
                <a:cxn ang="T5">
                  <a:pos x="T2" y="T3"/>
                </a:cxn>
              </a:cxnLst>
              <a:rect l="T6" t="T7" r="T8" b="T9"/>
              <a:pathLst>
                <a:path w="1" h="444">
                  <a:moveTo>
                    <a:pt x="0" y="0"/>
                  </a:moveTo>
                  <a:lnTo>
                    <a:pt x="0" y="444"/>
                  </a:lnTo>
                </a:path>
              </a:pathLst>
            </a:custGeom>
            <a:noFill/>
            <a:ln w="762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solidFill>
                  <a:prstClr val="black"/>
                </a:solidFill>
              </a:endParaRPr>
            </a:p>
          </p:txBody>
        </p:sp>
        <p:sp>
          <p:nvSpPr>
            <p:cNvPr id="18444" name="Text Box 4"/>
            <p:cNvSpPr txBox="1">
              <a:spLocks noChangeArrowheads="1"/>
            </p:cNvSpPr>
            <p:nvPr>
              <p:custDataLst>
                <p:tags r:id="rId10"/>
              </p:custDataLst>
            </p:nvPr>
          </p:nvSpPr>
          <p:spPr bwMode="auto">
            <a:xfrm>
              <a:off x="3667125" y="1862137"/>
              <a:ext cx="2089150" cy="376238"/>
            </a:xfrm>
            <a:prstGeom prst="rect">
              <a:avLst/>
            </a:prstGeom>
            <a:solidFill>
              <a:srgbClr val="92D05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İŞYERİ</a:t>
              </a:r>
            </a:p>
          </p:txBody>
        </p:sp>
        <p:sp>
          <p:nvSpPr>
            <p:cNvPr id="18445" name="Text Box 3"/>
            <p:cNvSpPr txBox="1">
              <a:spLocks noChangeArrowheads="1"/>
            </p:cNvSpPr>
            <p:nvPr>
              <p:custDataLst>
                <p:tags r:id="rId11"/>
              </p:custDataLst>
            </p:nvPr>
          </p:nvSpPr>
          <p:spPr bwMode="auto">
            <a:xfrm>
              <a:off x="930275" y="1862137"/>
              <a:ext cx="1801813" cy="376238"/>
            </a:xfrm>
            <a:prstGeom prst="rect">
              <a:avLst/>
            </a:prstGeom>
            <a:solidFill>
              <a:srgbClr val="FFFF00"/>
            </a:solidFill>
            <a:ln w="9525">
              <a:solidFill>
                <a:schemeClr val="tx1"/>
              </a:solidFill>
              <a:miter lim="800000"/>
              <a:headEnd/>
              <a:tailEnd/>
            </a:ln>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spcBef>
                  <a:spcPct val="50000"/>
                </a:spcBef>
              </a:pPr>
              <a:r>
                <a:rPr lang="tr-TR" altLang="tr-TR" sz="1800" b="1">
                  <a:solidFill>
                    <a:prstClr val="black"/>
                  </a:solidFill>
                </a:rPr>
                <a:t>İNSANLAR</a:t>
              </a:r>
            </a:p>
          </p:txBody>
        </p:sp>
        <p:sp>
          <p:nvSpPr>
            <p:cNvPr id="71694" name="Text Box 5"/>
            <p:cNvSpPr txBox="1">
              <a:spLocks noChangeArrowheads="1"/>
            </p:cNvSpPr>
            <p:nvPr>
              <p:custDataLst>
                <p:tags r:id="rId12"/>
              </p:custDataLst>
            </p:nvPr>
          </p:nvSpPr>
          <p:spPr bwMode="auto">
            <a:xfrm>
              <a:off x="6835775" y="1862138"/>
              <a:ext cx="1439863" cy="376237"/>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spcBef>
                  <a:spcPct val="50000"/>
                </a:spcBef>
                <a:defRPr/>
              </a:pPr>
              <a:r>
                <a:rPr lang="tr-TR" b="1">
                  <a:solidFill>
                    <a:prstClr val="black"/>
                  </a:solidFill>
                </a:rPr>
                <a:t>ÜLKE</a:t>
              </a:r>
            </a:p>
          </p:txBody>
        </p:sp>
      </p:grpSp>
      <p:sp>
        <p:nvSpPr>
          <p:cNvPr id="18435" name="Rectangle 2"/>
          <p:cNvSpPr>
            <a:spLocks noChangeArrowheads="1"/>
          </p:cNvSpPr>
          <p:nvPr>
            <p:custDataLst>
              <p:tags r:id="rId1"/>
            </p:custDataLst>
          </p:nvPr>
        </p:nvSpPr>
        <p:spPr bwMode="auto">
          <a:xfrm>
            <a:off x="2592388" y="785813"/>
            <a:ext cx="4643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r>
              <a:rPr lang="tr-TR" altLang="tr-TR" b="1">
                <a:solidFill>
                  <a:srgbClr val="006600"/>
                </a:solidFill>
                <a:latin typeface="Verdana" pitchFamily="34" charset="0"/>
              </a:rPr>
              <a:t>Taraflar nasıl etkileniyor?</a:t>
            </a:r>
          </a:p>
        </p:txBody>
      </p:sp>
      <p:sp>
        <p:nvSpPr>
          <p:cNvPr id="15371" name="Rectangle 11"/>
          <p:cNvSpPr>
            <a:spLocks noChangeArrowheads="1"/>
          </p:cNvSpPr>
          <p:nvPr>
            <p:custDataLst>
              <p:tags r:id="rId2"/>
            </p:custDataLst>
          </p:nvPr>
        </p:nvSpPr>
        <p:spPr bwMode="auto">
          <a:xfrm>
            <a:off x="3379788" y="2543175"/>
            <a:ext cx="2776537" cy="3341688"/>
          </a:xfrm>
          <a:prstGeom prst="rect">
            <a:avLst/>
          </a:prstGeom>
          <a:solidFill>
            <a:schemeClr val="bg1">
              <a:lumMod val="75000"/>
            </a:schemeClr>
          </a:solidFill>
          <a:ln w="9525">
            <a:solidFill>
              <a:schemeClr val="tx1"/>
            </a:solidFill>
            <a:miter lim="800000"/>
            <a:headEnd/>
            <a:tailEnd/>
          </a:ln>
          <a:effectLst/>
        </p:spPr>
        <p:txBody>
          <a:bodyPr>
            <a:spAutoFit/>
          </a:bodyPr>
          <a:lstStyle/>
          <a:p>
            <a:pPr>
              <a:lnSpc>
                <a:spcPct val="160000"/>
              </a:lnSpc>
              <a:buClr>
                <a:srgbClr val="000099"/>
              </a:buClr>
              <a:buFont typeface="Wingdings 2" pitchFamily="18" charset="2"/>
              <a:buChar char="E"/>
              <a:defRPr/>
            </a:pPr>
            <a:r>
              <a:rPr lang="tr-TR" sz="1200" b="1" dirty="0">
                <a:solidFill>
                  <a:prstClr val="black"/>
                </a:solidFill>
              </a:rPr>
              <a:t>Üretim araçlarında hasar</a:t>
            </a:r>
          </a:p>
          <a:p>
            <a:pPr>
              <a:lnSpc>
                <a:spcPct val="160000"/>
              </a:lnSpc>
              <a:buClr>
                <a:srgbClr val="000099"/>
              </a:buClr>
              <a:buFont typeface="Wingdings 2" pitchFamily="18" charset="2"/>
              <a:buChar char="E"/>
              <a:defRPr/>
            </a:pPr>
            <a:r>
              <a:rPr lang="tr-TR" sz="1200" b="1" dirty="0">
                <a:solidFill>
                  <a:prstClr val="black"/>
                </a:solidFill>
              </a:rPr>
              <a:t>Üretimin durması</a:t>
            </a:r>
          </a:p>
          <a:p>
            <a:pPr lvl="1">
              <a:lnSpc>
                <a:spcPct val="160000"/>
              </a:lnSpc>
              <a:buClr>
                <a:srgbClr val="009900"/>
              </a:buClr>
              <a:buFont typeface="Wingdings 2" pitchFamily="18" charset="2"/>
              <a:buChar char="E"/>
              <a:defRPr/>
            </a:pPr>
            <a:r>
              <a:rPr lang="tr-TR" sz="1200" b="1" dirty="0">
                <a:solidFill>
                  <a:prstClr val="black"/>
                </a:solidFill>
              </a:rPr>
              <a:t>Kısmen</a:t>
            </a:r>
          </a:p>
          <a:p>
            <a:pPr lvl="1">
              <a:lnSpc>
                <a:spcPct val="160000"/>
              </a:lnSpc>
              <a:buClr>
                <a:srgbClr val="009900"/>
              </a:buClr>
              <a:buFont typeface="Wingdings 2" pitchFamily="18" charset="2"/>
              <a:buChar char="E"/>
              <a:defRPr/>
            </a:pPr>
            <a:r>
              <a:rPr lang="tr-TR" sz="1200" b="1" dirty="0">
                <a:solidFill>
                  <a:prstClr val="black"/>
                </a:solidFill>
              </a:rPr>
              <a:t>Tamamen </a:t>
            </a:r>
          </a:p>
          <a:p>
            <a:pPr>
              <a:lnSpc>
                <a:spcPct val="160000"/>
              </a:lnSpc>
              <a:buClr>
                <a:srgbClr val="000099"/>
              </a:buClr>
              <a:buFont typeface="Wingdings 2" pitchFamily="18" charset="2"/>
              <a:buChar char="E"/>
              <a:defRPr/>
            </a:pPr>
            <a:r>
              <a:rPr lang="tr-TR" sz="1200" b="1" dirty="0">
                <a:solidFill>
                  <a:prstClr val="black"/>
                </a:solidFill>
              </a:rPr>
              <a:t>Finansal yapısı bozulur</a:t>
            </a:r>
          </a:p>
          <a:p>
            <a:pPr>
              <a:lnSpc>
                <a:spcPct val="160000"/>
              </a:lnSpc>
              <a:buClr>
                <a:srgbClr val="000099"/>
              </a:buClr>
              <a:buFont typeface="Wingdings 2" pitchFamily="18" charset="2"/>
              <a:buChar char="E"/>
              <a:defRPr/>
            </a:pPr>
            <a:r>
              <a:rPr lang="tr-TR" sz="1200" b="1" dirty="0">
                <a:solidFill>
                  <a:prstClr val="black"/>
                </a:solidFill>
              </a:rPr>
              <a:t>Müşteri yitirir</a:t>
            </a:r>
          </a:p>
          <a:p>
            <a:pPr>
              <a:lnSpc>
                <a:spcPct val="160000"/>
              </a:lnSpc>
              <a:buClr>
                <a:srgbClr val="000099"/>
              </a:buClr>
              <a:buFont typeface="Wingdings 2" pitchFamily="18" charset="2"/>
              <a:buChar char="E"/>
              <a:defRPr/>
            </a:pPr>
            <a:r>
              <a:rPr lang="tr-TR" sz="1200" b="1" dirty="0">
                <a:solidFill>
                  <a:prstClr val="black"/>
                </a:solidFill>
              </a:rPr>
              <a:t>Toplumdaki imajı bozulur</a:t>
            </a:r>
          </a:p>
          <a:p>
            <a:pPr>
              <a:lnSpc>
                <a:spcPct val="160000"/>
              </a:lnSpc>
              <a:buClr>
                <a:srgbClr val="000099"/>
              </a:buClr>
              <a:buFont typeface="Wingdings 2" pitchFamily="18" charset="2"/>
              <a:buChar char="E"/>
              <a:defRPr/>
            </a:pPr>
            <a:r>
              <a:rPr lang="tr-TR" sz="1200" b="1" dirty="0">
                <a:solidFill>
                  <a:prstClr val="black"/>
                </a:solidFill>
              </a:rPr>
              <a:t>Vicdani</a:t>
            </a:r>
          </a:p>
          <a:p>
            <a:pPr>
              <a:lnSpc>
                <a:spcPct val="160000"/>
              </a:lnSpc>
              <a:buClr>
                <a:srgbClr val="000099"/>
              </a:buClr>
              <a:buFont typeface="Wingdings 2" pitchFamily="18" charset="2"/>
              <a:buChar char="E"/>
              <a:defRPr/>
            </a:pPr>
            <a:r>
              <a:rPr lang="tr-TR" sz="1200" b="1" dirty="0">
                <a:solidFill>
                  <a:prstClr val="black"/>
                </a:solidFill>
              </a:rPr>
              <a:t>YASAL SORUNLAR</a:t>
            </a:r>
          </a:p>
          <a:p>
            <a:pPr lvl="1">
              <a:lnSpc>
                <a:spcPct val="160000"/>
              </a:lnSpc>
              <a:buClr>
                <a:srgbClr val="009900"/>
              </a:buClr>
              <a:buFont typeface="Wingdings 2" pitchFamily="18" charset="2"/>
              <a:buChar char="E"/>
              <a:defRPr/>
            </a:pPr>
            <a:r>
              <a:rPr lang="tr-TR" sz="1200" b="1" dirty="0">
                <a:solidFill>
                  <a:prstClr val="black"/>
                </a:solidFill>
              </a:rPr>
              <a:t>Ceza davaları</a:t>
            </a:r>
          </a:p>
          <a:p>
            <a:pPr lvl="1">
              <a:lnSpc>
                <a:spcPct val="160000"/>
              </a:lnSpc>
              <a:buClr>
                <a:srgbClr val="009900"/>
              </a:buClr>
              <a:buFont typeface="Wingdings 2" pitchFamily="18" charset="2"/>
              <a:buChar char="E"/>
              <a:defRPr/>
            </a:pPr>
            <a:r>
              <a:rPr lang="tr-TR" sz="1200" b="1" dirty="0">
                <a:solidFill>
                  <a:prstClr val="black"/>
                </a:solidFill>
              </a:rPr>
              <a:t>Tazminatlar</a:t>
            </a:r>
          </a:p>
        </p:txBody>
      </p:sp>
      <p:sp>
        <p:nvSpPr>
          <p:cNvPr id="15372" name="Text Box 12"/>
          <p:cNvSpPr txBox="1">
            <a:spLocks noChangeArrowheads="1"/>
          </p:cNvSpPr>
          <p:nvPr>
            <p:custDataLst>
              <p:tags r:id="rId3"/>
            </p:custDataLst>
          </p:nvPr>
        </p:nvSpPr>
        <p:spPr bwMode="auto">
          <a:xfrm>
            <a:off x="6691313" y="2654300"/>
            <a:ext cx="1655762" cy="1079500"/>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SOSYAL</a:t>
            </a:r>
          </a:p>
          <a:p>
            <a:pPr>
              <a:spcBef>
                <a:spcPct val="50000"/>
              </a:spcBef>
              <a:buClr>
                <a:srgbClr val="009900"/>
              </a:buClr>
              <a:buFont typeface="Wingdings 2" pitchFamily="18" charset="2"/>
              <a:buChar char="E"/>
              <a:defRPr/>
            </a:pPr>
            <a:r>
              <a:rPr lang="tr-TR" sz="1600" b="1">
                <a:solidFill>
                  <a:prstClr val="black"/>
                </a:solidFill>
              </a:rPr>
              <a:t>ÇEVRESEL</a:t>
            </a:r>
          </a:p>
          <a:p>
            <a:pPr>
              <a:spcBef>
                <a:spcPct val="50000"/>
              </a:spcBef>
              <a:buClr>
                <a:srgbClr val="009900"/>
              </a:buClr>
              <a:buFont typeface="Wingdings 2" pitchFamily="18" charset="2"/>
              <a:buChar char="E"/>
              <a:defRPr/>
            </a:pPr>
            <a:r>
              <a:rPr lang="tr-TR" sz="1600" b="1">
                <a:solidFill>
                  <a:prstClr val="black"/>
                </a:solidFill>
              </a:rPr>
              <a:t>EKONOMİK</a:t>
            </a:r>
          </a:p>
        </p:txBody>
      </p:sp>
      <p:sp>
        <p:nvSpPr>
          <p:cNvPr id="15373" name="Text Box 13"/>
          <p:cNvSpPr txBox="1">
            <a:spLocks noChangeArrowheads="1"/>
          </p:cNvSpPr>
          <p:nvPr>
            <p:custDataLst>
              <p:tags r:id="rId4"/>
            </p:custDataLst>
          </p:nvPr>
        </p:nvSpPr>
        <p:spPr bwMode="auto">
          <a:xfrm>
            <a:off x="785813" y="2725738"/>
            <a:ext cx="1944687" cy="1446212"/>
          </a:xfrm>
          <a:prstGeom prst="rect">
            <a:avLst/>
          </a:prstGeom>
          <a:solidFill>
            <a:schemeClr val="bg1">
              <a:lumMod val="75000"/>
            </a:schemeClr>
          </a:solidFill>
          <a:ln w="9525">
            <a:solidFill>
              <a:schemeClr val="tx1"/>
            </a:solidFill>
            <a:miter lim="800000"/>
            <a:headEnd/>
            <a:tailEnd/>
          </a:ln>
          <a:effectLst/>
        </p:spPr>
        <p:txBody>
          <a:bodyPr>
            <a:spAutoFit/>
          </a:bodyPr>
          <a:lstStyle/>
          <a:p>
            <a:pPr>
              <a:spcBef>
                <a:spcPct val="50000"/>
              </a:spcBef>
              <a:buClr>
                <a:srgbClr val="009900"/>
              </a:buClr>
              <a:buFont typeface="Wingdings 2" pitchFamily="18" charset="2"/>
              <a:buChar char="E"/>
              <a:defRPr/>
            </a:pPr>
            <a:r>
              <a:rPr lang="tr-TR" sz="1600" b="1">
                <a:solidFill>
                  <a:prstClr val="black"/>
                </a:solidFill>
              </a:rPr>
              <a:t>YARALANIR</a:t>
            </a:r>
          </a:p>
          <a:p>
            <a:pPr>
              <a:spcBef>
                <a:spcPct val="50000"/>
              </a:spcBef>
              <a:buClr>
                <a:srgbClr val="009900"/>
              </a:buClr>
              <a:buFont typeface="Wingdings 2" pitchFamily="18" charset="2"/>
              <a:buChar char="E"/>
              <a:defRPr/>
            </a:pPr>
            <a:r>
              <a:rPr lang="tr-TR" sz="1600" b="1">
                <a:solidFill>
                  <a:prstClr val="black"/>
                </a:solidFill>
              </a:rPr>
              <a:t>ÖLÜR</a:t>
            </a:r>
          </a:p>
          <a:p>
            <a:pPr>
              <a:spcBef>
                <a:spcPct val="50000"/>
              </a:spcBef>
              <a:buClr>
                <a:srgbClr val="009900"/>
              </a:buClr>
              <a:buFont typeface="Wingdings 2" pitchFamily="18" charset="2"/>
              <a:buChar char="E"/>
              <a:defRPr/>
            </a:pPr>
            <a:r>
              <a:rPr lang="tr-TR" sz="1600" b="1">
                <a:solidFill>
                  <a:prstClr val="black"/>
                </a:solidFill>
              </a:rPr>
              <a:t>SAKAT KALIR</a:t>
            </a:r>
          </a:p>
          <a:p>
            <a:pPr>
              <a:spcBef>
                <a:spcPct val="50000"/>
              </a:spcBef>
              <a:buClr>
                <a:srgbClr val="009900"/>
              </a:buClr>
              <a:buFont typeface="Wingdings 2" pitchFamily="18" charset="2"/>
              <a:buChar char="E"/>
              <a:defRPr/>
            </a:pPr>
            <a:r>
              <a:rPr lang="tr-TR" sz="1600" b="1">
                <a:solidFill>
                  <a:prstClr val="black"/>
                </a:solidFill>
              </a:rPr>
              <a:t>İşsiz kalırlar</a:t>
            </a:r>
          </a:p>
        </p:txBody>
      </p:sp>
    </p:spTree>
    <p:extLst>
      <p:ext uri="{BB962C8B-B14F-4D97-AF65-F5344CB8AC3E}">
        <p14:creationId xmlns:p14="http://schemas.microsoft.com/office/powerpoint/2010/main" val="14560537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73"/>
                                        </p:tgtEl>
                                        <p:attrNameLst>
                                          <p:attrName>style.visibility</p:attrName>
                                        </p:attrNameLst>
                                      </p:cBhvr>
                                      <p:to>
                                        <p:strVal val="visible"/>
                                      </p:to>
                                    </p:set>
                                    <p:animEffect transition="in" filter="dissolve">
                                      <p:cBhvr>
                                        <p:cTn id="7" dur="500"/>
                                        <p:tgtEl>
                                          <p:spTgt spid="15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71"/>
                                        </p:tgtEl>
                                        <p:attrNameLst>
                                          <p:attrName>style.visibility</p:attrName>
                                        </p:attrNameLst>
                                      </p:cBhvr>
                                      <p:to>
                                        <p:strVal val="visible"/>
                                      </p:to>
                                    </p:set>
                                    <p:animEffect transition="in" filter="dissolve">
                                      <p:cBhvr>
                                        <p:cTn id="12" dur="500"/>
                                        <p:tgtEl>
                                          <p:spTgt spid="15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72"/>
                                        </p:tgtEl>
                                        <p:attrNameLst>
                                          <p:attrName>style.visibility</p:attrName>
                                        </p:attrNameLst>
                                      </p:cBhvr>
                                      <p:to>
                                        <p:strVal val="visible"/>
                                      </p:to>
                                    </p:set>
                                    <p:animEffect transition="in" filter="dissolve">
                                      <p:cBhvr>
                                        <p:cTn id="17"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p:bldP spid="15372" grpId="0" animBg="1"/>
      <p:bldP spid="15373"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DPC014"/>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76200" y="3138488"/>
            <a:ext cx="1566863"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idx="4294967295"/>
            <p:custDataLst>
              <p:tags r:id="rId2"/>
            </p:custDataLst>
          </p:nvPr>
        </p:nvSpPr>
        <p:spPr>
          <a:xfrm>
            <a:off x="0" y="476250"/>
            <a:ext cx="4505325" cy="458788"/>
          </a:xfrm>
        </p:spPr>
        <p:txBody>
          <a:bodyPr>
            <a:normAutofit fontScale="90000"/>
          </a:bodyPr>
          <a:lstStyle/>
          <a:p>
            <a:pPr algn="l">
              <a:lnSpc>
                <a:spcPct val="150000"/>
              </a:lnSpc>
            </a:pPr>
            <a:r>
              <a:rPr lang="tr-TR" altLang="tr-TR" sz="2400" b="1" smtClean="0">
                <a:solidFill>
                  <a:srgbClr val="000066"/>
                </a:solidFill>
              </a:rPr>
              <a:t>İş Sağlığı ve Güvenliği nedir?</a:t>
            </a:r>
          </a:p>
        </p:txBody>
      </p:sp>
      <p:sp>
        <p:nvSpPr>
          <p:cNvPr id="19460" name="Rectangle 4"/>
          <p:cNvSpPr>
            <a:spLocks noGrp="1" noChangeArrowheads="1"/>
          </p:cNvSpPr>
          <p:nvPr>
            <p:ph type="body" idx="4294967295"/>
            <p:custDataLst>
              <p:tags r:id="rId3"/>
            </p:custDataLst>
          </p:nvPr>
        </p:nvSpPr>
        <p:spPr>
          <a:xfrm>
            <a:off x="3232150" y="1196975"/>
            <a:ext cx="5911850" cy="5111750"/>
          </a:xfrm>
          <a:extLst>
            <a:ext uri="{91240B29-F687-4F45-9708-019B960494DF}">
              <a14:hiddenLine xmlns:a14="http://schemas.microsoft.com/office/drawing/2010/main" w="38100">
                <a:solidFill>
                  <a:srgbClr val="000000"/>
                </a:solidFill>
                <a:miter lim="800000"/>
                <a:headEnd/>
                <a:tailEnd/>
              </a14:hiddenLine>
            </a:ext>
          </a:extLst>
        </p:spPr>
        <p:txBody>
          <a:bodyPr>
            <a:normAutofit lnSpcReduction="10000"/>
          </a:bodyPr>
          <a:lstStyle/>
          <a:p>
            <a:pPr>
              <a:buFontTx/>
              <a:buNone/>
            </a:pPr>
            <a:r>
              <a:rPr lang="tr-TR" altLang="tr-TR" sz="2000" i="1" smtClean="0">
                <a:solidFill>
                  <a:srgbClr val="002060"/>
                </a:solidFill>
              </a:rPr>
              <a:t>Bütün mesleklerde;</a:t>
            </a:r>
          </a:p>
          <a:p>
            <a:pPr>
              <a:buFontTx/>
              <a:buNone/>
            </a:pPr>
            <a:r>
              <a:rPr lang="tr-TR" altLang="tr-TR" sz="2000" i="1" smtClean="0">
                <a:solidFill>
                  <a:srgbClr val="002060"/>
                </a:solidFill>
              </a:rPr>
              <a:t>Çalışanların sağlıklarını;</a:t>
            </a:r>
          </a:p>
          <a:p>
            <a:pPr>
              <a:buFontTx/>
              <a:buNone/>
            </a:pPr>
            <a:r>
              <a:rPr lang="tr-TR" altLang="tr-TR" sz="2000" i="1" smtClean="0">
                <a:solidFill>
                  <a:srgbClr val="002060"/>
                </a:solidFill>
              </a:rPr>
              <a:t>Sosyal, Ruhsal ve Bedensel olarak </a:t>
            </a:r>
          </a:p>
          <a:p>
            <a:pPr>
              <a:buFontTx/>
              <a:buNone/>
            </a:pPr>
            <a:r>
              <a:rPr lang="tr-TR" altLang="tr-TR" sz="2000" i="1" smtClean="0">
                <a:solidFill>
                  <a:srgbClr val="002060"/>
                </a:solidFill>
              </a:rPr>
              <a:t>en üst düzeyde sürdürmek,</a:t>
            </a:r>
          </a:p>
          <a:p>
            <a:pPr>
              <a:buFontTx/>
              <a:buNone/>
            </a:pPr>
            <a:r>
              <a:rPr lang="tr-TR" altLang="tr-TR" sz="2000" i="1" smtClean="0">
                <a:solidFill>
                  <a:srgbClr val="002060"/>
                </a:solidFill>
              </a:rPr>
              <a:t>Çalışma koşullarını</a:t>
            </a:r>
          </a:p>
          <a:p>
            <a:pPr>
              <a:buFontTx/>
              <a:buNone/>
            </a:pPr>
            <a:r>
              <a:rPr lang="tr-TR" altLang="tr-TR" sz="2000" i="1" smtClean="0">
                <a:solidFill>
                  <a:srgbClr val="002060"/>
                </a:solidFill>
              </a:rPr>
              <a:t>Sağlığa uygun hale getirmek için;</a:t>
            </a:r>
          </a:p>
          <a:p>
            <a:pPr>
              <a:buFontTx/>
              <a:buNone/>
            </a:pPr>
            <a:r>
              <a:rPr lang="tr-TR" altLang="tr-TR" sz="2000" i="1" smtClean="0">
                <a:solidFill>
                  <a:srgbClr val="002060"/>
                </a:solidFill>
              </a:rPr>
              <a:t>Çalışanları zararlı etkilerden ve tehlikelerden</a:t>
            </a:r>
          </a:p>
          <a:p>
            <a:pPr>
              <a:buFontTx/>
              <a:buNone/>
            </a:pPr>
            <a:r>
              <a:rPr lang="tr-TR" altLang="tr-TR" sz="2000" i="1" smtClean="0">
                <a:solidFill>
                  <a:srgbClr val="002060"/>
                </a:solidFill>
              </a:rPr>
              <a:t>koruyup daha güvenli bir çalışma ortamı yaratarak,</a:t>
            </a:r>
          </a:p>
          <a:p>
            <a:pPr>
              <a:buFontTx/>
              <a:buNone/>
            </a:pPr>
            <a:r>
              <a:rPr lang="tr-TR" altLang="tr-TR" sz="2000" i="1" smtClean="0">
                <a:solidFill>
                  <a:srgbClr val="002060"/>
                </a:solidFill>
              </a:rPr>
              <a:t>İşin ve Çalışanın;</a:t>
            </a:r>
          </a:p>
          <a:p>
            <a:pPr>
              <a:buFontTx/>
              <a:buNone/>
            </a:pPr>
            <a:r>
              <a:rPr lang="tr-TR" altLang="tr-TR" sz="2000" i="1" smtClean="0">
                <a:solidFill>
                  <a:srgbClr val="002060"/>
                </a:solidFill>
              </a:rPr>
              <a:t>birbirine uyumunu sağlamak üzere kurulmuş</a:t>
            </a:r>
          </a:p>
          <a:p>
            <a:pPr>
              <a:buFontTx/>
              <a:buNone/>
            </a:pPr>
            <a:r>
              <a:rPr lang="tr-TR" altLang="tr-TR" sz="2000" i="1" smtClean="0">
                <a:solidFill>
                  <a:srgbClr val="002060"/>
                </a:solidFill>
              </a:rPr>
              <a:t>bir bilim dalıdır.</a:t>
            </a:r>
          </a:p>
          <a:p>
            <a:pPr>
              <a:buClr>
                <a:srgbClr val="008000"/>
              </a:buClr>
              <a:buFont typeface="Wingdings 2" pitchFamily="18" charset="2"/>
              <a:buChar char="E"/>
            </a:pPr>
            <a:r>
              <a:rPr lang="tr-TR" altLang="tr-TR" sz="2000" i="1" smtClean="0">
                <a:solidFill>
                  <a:srgbClr val="002060"/>
                </a:solidFill>
              </a:rPr>
              <a:t>Planlı</a:t>
            </a:r>
          </a:p>
          <a:p>
            <a:pPr>
              <a:buClr>
                <a:srgbClr val="008000"/>
              </a:buClr>
              <a:buFont typeface="Wingdings 2" pitchFamily="18" charset="2"/>
              <a:buChar char="E"/>
            </a:pPr>
            <a:r>
              <a:rPr lang="tr-TR" altLang="tr-TR" sz="2000" i="1" smtClean="0">
                <a:solidFill>
                  <a:srgbClr val="002060"/>
                </a:solidFill>
              </a:rPr>
              <a:t>Bilimsel</a:t>
            </a:r>
          </a:p>
          <a:p>
            <a:pPr>
              <a:buClr>
                <a:srgbClr val="008000"/>
              </a:buClr>
              <a:buFont typeface="Wingdings 2" pitchFamily="18" charset="2"/>
              <a:buChar char="E"/>
            </a:pPr>
            <a:r>
              <a:rPr lang="tr-TR" altLang="tr-TR" sz="2000" i="1" smtClean="0">
                <a:solidFill>
                  <a:srgbClr val="002060"/>
                </a:solidFill>
              </a:rPr>
              <a:t>Sürekli</a:t>
            </a:r>
            <a:endParaRPr lang="en-US" altLang="tr-TR" sz="2000" i="1" smtClean="0">
              <a:solidFill>
                <a:srgbClr val="002060"/>
              </a:solidFill>
            </a:endParaRPr>
          </a:p>
        </p:txBody>
      </p:sp>
      <p:pic>
        <p:nvPicPr>
          <p:cNvPr id="19461" name="Picture 5" descr="MENP063"/>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804025" y="908050"/>
            <a:ext cx="19478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314810"/>
      </p:ext>
    </p:extLst>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21 Grup"/>
          <p:cNvGrpSpPr>
            <a:grpSpLocks/>
          </p:cNvGrpSpPr>
          <p:nvPr/>
        </p:nvGrpSpPr>
        <p:grpSpPr bwMode="auto">
          <a:xfrm>
            <a:off x="428625" y="2286000"/>
            <a:ext cx="8286750" cy="2143125"/>
            <a:chOff x="571472" y="2643182"/>
            <a:chExt cx="8286808" cy="2143140"/>
          </a:xfrm>
        </p:grpSpPr>
        <p:cxnSp>
          <p:nvCxnSpPr>
            <p:cNvPr id="21" name="20 Düz Bağlayıcı"/>
            <p:cNvCxnSpPr/>
            <p:nvPr/>
          </p:nvCxnSpPr>
          <p:spPr>
            <a:xfrm rot="10800000" flipV="1">
              <a:off x="3071803" y="3714753"/>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rot="10800000" flipV="1">
              <a:off x="3929059" y="4357694"/>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rot="10800000" flipV="1">
              <a:off x="3929059" y="3071810"/>
              <a:ext cx="85725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8 Yuvarlatılmış Dikdörtgen"/>
            <p:cNvSpPr/>
            <p:nvPr>
              <p:custDataLst>
                <p:tags r:id="rId1"/>
              </p:custDataLst>
            </p:nvPr>
          </p:nvSpPr>
          <p:spPr>
            <a:xfrm>
              <a:off x="571472" y="3286125"/>
              <a:ext cx="2786083" cy="857256"/>
            </a:xfrm>
            <a:prstGeom prst="round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İSG’nde amaç</a:t>
              </a:r>
            </a:p>
          </p:txBody>
        </p:sp>
        <p:sp>
          <p:nvSpPr>
            <p:cNvPr id="10" name="9 Yuvarlatılmış Dikdörtgen"/>
            <p:cNvSpPr/>
            <p:nvPr>
              <p:custDataLst>
                <p:tags r:id="rId2"/>
              </p:custDataLst>
            </p:nvPr>
          </p:nvSpPr>
          <p:spPr>
            <a:xfrm>
              <a:off x="4714876" y="2643182"/>
              <a:ext cx="4143404" cy="857256"/>
            </a:xfrm>
            <a:prstGeom prst="roundRect">
              <a:avLst/>
            </a:prstGeom>
            <a:solidFill>
              <a:srgbClr val="00CC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srgbClr val="002060"/>
                  </a:solidFill>
                  <a:latin typeface="Verdana" pitchFamily="34" charset="0"/>
                </a:rPr>
                <a:t>Sağlık koşullarını iyileştirmek</a:t>
              </a:r>
            </a:p>
          </p:txBody>
        </p:sp>
        <p:sp>
          <p:nvSpPr>
            <p:cNvPr id="11" name="10 Yuvarlatılmış Dikdörtgen"/>
            <p:cNvSpPr/>
            <p:nvPr>
              <p:custDataLst>
                <p:tags r:id="rId3"/>
              </p:custDataLst>
            </p:nvPr>
          </p:nvSpPr>
          <p:spPr>
            <a:xfrm>
              <a:off x="4714876" y="3929066"/>
              <a:ext cx="4143404" cy="857256"/>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sz="2400" b="1">
                  <a:solidFill>
                    <a:prstClr val="black"/>
                  </a:solidFill>
                  <a:latin typeface="Verdana" pitchFamily="34" charset="0"/>
                </a:rPr>
                <a:t>Güvenlik koşullarını iyileştirmek</a:t>
              </a:r>
            </a:p>
          </p:txBody>
        </p:sp>
        <p:cxnSp>
          <p:nvCxnSpPr>
            <p:cNvPr id="16" name="15 Düz Bağlayıcı"/>
            <p:cNvCxnSpPr/>
            <p:nvPr/>
          </p:nvCxnSpPr>
          <p:spPr>
            <a:xfrm rot="5400000">
              <a:off x="3286116" y="3713164"/>
              <a:ext cx="1285884"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6330549"/>
      </p:ext>
    </p:extLst>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custDataLst>
              <p:tags r:id="rId1"/>
            </p:custDataLst>
          </p:nvPr>
        </p:nvSpPr>
        <p:spPr bwMode="auto">
          <a:xfrm>
            <a:off x="1403350" y="2349500"/>
            <a:ext cx="6450013" cy="3095625"/>
          </a:xfrm>
          <a:prstGeom prst="rect">
            <a:avLst/>
          </a:prstGeom>
          <a:noFill/>
          <a:ln w="9525">
            <a:noFill/>
            <a:miter lim="800000"/>
            <a:headEnd/>
            <a:tailEnd/>
          </a:ln>
        </p:spPr>
        <p:txBody>
          <a:bodyPr>
            <a:spAutoFit/>
          </a:bodyPr>
          <a:lstStyle/>
          <a:p>
            <a:pPr lvl="2">
              <a:lnSpc>
                <a:spcPct val="170000"/>
              </a:lnSpc>
              <a:spcBef>
                <a:spcPct val="50000"/>
              </a:spcBef>
              <a:buClr>
                <a:srgbClr val="006600"/>
              </a:buClr>
              <a:buFont typeface="Wingdings 2" pitchFamily="18" charset="2"/>
              <a:buChar char="E"/>
              <a:defRPr/>
            </a:pPr>
            <a:r>
              <a:rPr lang="tr-TR" sz="3200" b="1" dirty="0">
                <a:solidFill>
                  <a:prstClr val="black"/>
                </a:solidFill>
              </a:rPr>
              <a:t> Bilimsellik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Yasalara uygunluk</a:t>
            </a:r>
          </a:p>
          <a:p>
            <a:pPr lvl="2">
              <a:lnSpc>
                <a:spcPct val="170000"/>
              </a:lnSpc>
              <a:spcBef>
                <a:spcPct val="50000"/>
              </a:spcBef>
              <a:buClr>
                <a:srgbClr val="006600"/>
              </a:buClr>
              <a:buFont typeface="Wingdings 2" pitchFamily="18" charset="2"/>
              <a:buChar char="E"/>
              <a:defRPr/>
            </a:pPr>
            <a:r>
              <a:rPr lang="tr-TR" sz="3200" b="1" dirty="0">
                <a:solidFill>
                  <a:prstClr val="black"/>
                </a:solidFill>
              </a:rPr>
              <a:t> Standartlara uygunluk</a:t>
            </a:r>
          </a:p>
        </p:txBody>
      </p:sp>
      <p:sp>
        <p:nvSpPr>
          <p:cNvPr id="21507" name="Rectangle 4"/>
          <p:cNvSpPr>
            <a:spLocks noChangeArrowheads="1"/>
          </p:cNvSpPr>
          <p:nvPr>
            <p:custDataLst>
              <p:tags r:id="rId2"/>
            </p:custDataLst>
          </p:nvPr>
        </p:nvSpPr>
        <p:spPr bwMode="auto">
          <a:xfrm>
            <a:off x="684213" y="908050"/>
            <a:ext cx="7775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tabLst>
                <a:tab pos="906463" algn="l"/>
              </a:tabLst>
            </a:pPr>
            <a:r>
              <a:rPr lang="tr-TR" altLang="tr-TR" sz="4000" b="1">
                <a:solidFill>
                  <a:srgbClr val="000066"/>
                </a:solidFill>
                <a:latin typeface="Verdana" pitchFamily="34" charset="0"/>
              </a:rPr>
              <a:t>Önceliğimiz ne olmalıdır?</a:t>
            </a:r>
          </a:p>
        </p:txBody>
      </p:sp>
    </p:spTree>
    <p:extLst>
      <p:ext uri="{BB962C8B-B14F-4D97-AF65-F5344CB8AC3E}">
        <p14:creationId xmlns:p14="http://schemas.microsoft.com/office/powerpoint/2010/main" val="4281702300"/>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custDataLst>
              <p:tags r:id="rId1"/>
            </p:custDataLst>
          </p:nvPr>
        </p:nvSpPr>
        <p:spPr>
          <a:xfrm>
            <a:off x="2570163" y="1412875"/>
            <a:ext cx="6573837" cy="4525963"/>
          </a:xfrm>
          <a:solidFill>
            <a:srgbClr val="FFFFFF"/>
          </a:solidFill>
        </p:spPr>
        <p:txBody>
          <a:bodyPr/>
          <a:lstStyle/>
          <a:p>
            <a:pPr>
              <a:lnSpc>
                <a:spcPct val="145000"/>
              </a:lnSpc>
              <a:buClr>
                <a:srgbClr val="006600"/>
              </a:buClr>
              <a:buFont typeface="Wingdings 2" pitchFamily="18" charset="2"/>
              <a:buChar char="E"/>
            </a:pPr>
            <a:r>
              <a:rPr lang="tr-TR" altLang="tr-TR" sz="2400" smtClean="0">
                <a:latin typeface="Verdana" pitchFamily="34" charset="0"/>
              </a:rPr>
              <a:t>İnsanların tutum ve davranışları</a:t>
            </a:r>
          </a:p>
          <a:p>
            <a:pPr>
              <a:lnSpc>
                <a:spcPct val="145000"/>
              </a:lnSpc>
              <a:buClr>
                <a:srgbClr val="006600"/>
              </a:buClr>
              <a:buFont typeface="Wingdings 2" pitchFamily="18" charset="2"/>
              <a:buChar char="E"/>
            </a:pPr>
            <a:r>
              <a:rPr lang="tr-TR" altLang="tr-TR" sz="2400" smtClean="0">
                <a:latin typeface="Verdana" pitchFamily="34" charset="0"/>
              </a:rPr>
              <a:t>Firmalarda iyi bir İSG yönetimi</a:t>
            </a:r>
          </a:p>
          <a:p>
            <a:pPr lvl="1">
              <a:lnSpc>
                <a:spcPct val="145000"/>
              </a:lnSpc>
              <a:buClr>
                <a:srgbClr val="006600"/>
              </a:buClr>
              <a:buFont typeface="Wingdings" pitchFamily="2" charset="2"/>
              <a:buChar char="F"/>
            </a:pPr>
            <a:r>
              <a:rPr lang="tr-TR" altLang="tr-TR" sz="2400" smtClean="0">
                <a:latin typeface="Verdana" pitchFamily="34" charset="0"/>
              </a:rPr>
              <a:t>İSG’ye öncelik verme</a:t>
            </a:r>
          </a:p>
          <a:p>
            <a:pPr lvl="1">
              <a:lnSpc>
                <a:spcPct val="145000"/>
              </a:lnSpc>
              <a:buClr>
                <a:srgbClr val="006600"/>
              </a:buClr>
              <a:buFont typeface="Wingdings" pitchFamily="2" charset="2"/>
              <a:buChar char="F"/>
            </a:pPr>
            <a:r>
              <a:rPr lang="tr-TR" altLang="tr-TR" sz="2400" smtClean="0">
                <a:latin typeface="Verdana" pitchFamily="34" charset="0"/>
              </a:rPr>
              <a:t>Risklerin değerlendirilmesi</a:t>
            </a:r>
          </a:p>
          <a:p>
            <a:pPr lvl="1">
              <a:lnSpc>
                <a:spcPct val="145000"/>
              </a:lnSpc>
              <a:buClr>
                <a:srgbClr val="006600"/>
              </a:buClr>
              <a:buFont typeface="Wingdings" pitchFamily="2" charset="2"/>
              <a:buChar char="F"/>
            </a:pPr>
            <a:r>
              <a:rPr lang="tr-TR" altLang="tr-TR" sz="2400" smtClean="0">
                <a:latin typeface="Verdana" pitchFamily="34" charset="0"/>
              </a:rPr>
              <a:t>Sürekli iyileştirme</a:t>
            </a:r>
          </a:p>
          <a:p>
            <a:pPr lvl="1">
              <a:lnSpc>
                <a:spcPct val="145000"/>
              </a:lnSpc>
              <a:buClr>
                <a:srgbClr val="006600"/>
              </a:buClr>
              <a:buFont typeface="Wingdings" pitchFamily="2" charset="2"/>
              <a:buChar char="F"/>
            </a:pPr>
            <a:r>
              <a:rPr lang="tr-TR" altLang="tr-TR" sz="2400" smtClean="0">
                <a:latin typeface="Verdana" pitchFamily="34" charset="0"/>
              </a:rPr>
              <a:t>Liderlik</a:t>
            </a:r>
          </a:p>
          <a:p>
            <a:pPr>
              <a:lnSpc>
                <a:spcPct val="145000"/>
              </a:lnSpc>
              <a:buClr>
                <a:srgbClr val="006600"/>
              </a:buClr>
              <a:buFont typeface="Wingdings 2" pitchFamily="18" charset="2"/>
              <a:buChar char="E"/>
            </a:pPr>
            <a:r>
              <a:rPr lang="tr-TR" altLang="tr-TR" sz="2400" smtClean="0">
                <a:latin typeface="Verdana" pitchFamily="34" charset="0"/>
              </a:rPr>
              <a:t>Politik taahhüt</a:t>
            </a:r>
            <a:endParaRPr lang="en-US" altLang="tr-TR" sz="2400" smtClean="0">
              <a:latin typeface="Verdana" pitchFamily="34" charset="0"/>
            </a:endParaRPr>
          </a:p>
        </p:txBody>
      </p:sp>
      <p:sp>
        <p:nvSpPr>
          <p:cNvPr id="22531" name="Text Box 14"/>
          <p:cNvSpPr txBox="1">
            <a:spLocks noChangeArrowheads="1"/>
          </p:cNvSpPr>
          <p:nvPr>
            <p:custDataLst>
              <p:tags r:id="rId2"/>
            </p:custDataLst>
          </p:nvPr>
        </p:nvSpPr>
        <p:spPr bwMode="auto">
          <a:xfrm>
            <a:off x="490538" y="71596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596657148"/>
      </p:ext>
    </p:extLst>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custDataLst>
              <p:tags r:id="rId1"/>
            </p:custDataLst>
          </p:nvPr>
        </p:nvSpPr>
        <p:spPr>
          <a:xfrm>
            <a:off x="1800225" y="1052513"/>
            <a:ext cx="7343775" cy="4525962"/>
          </a:xfrm>
          <a:solidFill>
            <a:srgbClr val="FFFFFF"/>
          </a:solidFill>
        </p:spPr>
        <p:txBody>
          <a:bodyPr>
            <a:normAutofit fontScale="85000" lnSpcReduction="10000"/>
          </a:bodyPr>
          <a:lstStyle/>
          <a:p>
            <a:pPr>
              <a:lnSpc>
                <a:spcPct val="150000"/>
              </a:lnSpc>
              <a:buFont typeface="Arial" charset="0"/>
              <a:buNone/>
            </a:pPr>
            <a:r>
              <a:rPr lang="tr-TR" altLang="tr-TR" sz="2400" b="1" smtClean="0">
                <a:latin typeface="Verdana" pitchFamily="34" charset="0"/>
              </a:rPr>
              <a:t>Ulusal düzey:</a:t>
            </a:r>
            <a:r>
              <a:rPr lang="tr-TR" altLang="tr-TR" sz="2400" b="1" u="sng" smtClean="0">
                <a:latin typeface="Verdana" pitchFamily="34" charset="0"/>
              </a:rPr>
              <a:t>  </a:t>
            </a:r>
          </a:p>
          <a:p>
            <a:pPr>
              <a:lnSpc>
                <a:spcPct val="150000"/>
              </a:lnSpc>
              <a:buClr>
                <a:srgbClr val="006600"/>
              </a:buClr>
              <a:buFont typeface="Wingdings 2" pitchFamily="18" charset="2"/>
              <a:buChar char="E"/>
            </a:pPr>
            <a:r>
              <a:rPr lang="tr-TR" altLang="tr-TR" sz="2400" smtClean="0">
                <a:latin typeface="Verdana" pitchFamily="34" charset="0"/>
              </a:rPr>
              <a:t>Tanıtım, bilinç artırma </a:t>
            </a:r>
          </a:p>
          <a:p>
            <a:pPr lvl="1">
              <a:lnSpc>
                <a:spcPct val="150000"/>
              </a:lnSpc>
              <a:buClr>
                <a:srgbClr val="006600"/>
              </a:buClr>
              <a:buFont typeface="Wingdings" pitchFamily="2" charset="2"/>
              <a:buChar char="F"/>
            </a:pPr>
            <a:r>
              <a:rPr lang="tr-TR" altLang="tr-TR" sz="2400" smtClean="0">
                <a:latin typeface="Verdana" pitchFamily="34" charset="0"/>
              </a:rPr>
              <a:t>AB mevzuatı </a:t>
            </a:r>
          </a:p>
          <a:p>
            <a:pPr lvl="1">
              <a:lnSpc>
                <a:spcPct val="150000"/>
              </a:lnSpc>
              <a:buClr>
                <a:srgbClr val="006600"/>
              </a:buClr>
              <a:buFont typeface="Wingdings" pitchFamily="2" charset="2"/>
              <a:buChar char="F"/>
            </a:pPr>
            <a:r>
              <a:rPr lang="tr-TR" altLang="tr-TR" sz="2400" smtClean="0">
                <a:latin typeface="Verdana" pitchFamily="34" charset="0"/>
              </a:rPr>
              <a:t>Uygulama rehberleri </a:t>
            </a:r>
          </a:p>
          <a:p>
            <a:pPr lvl="1">
              <a:lnSpc>
                <a:spcPct val="150000"/>
              </a:lnSpc>
              <a:buClr>
                <a:srgbClr val="006600"/>
              </a:buClr>
              <a:buFont typeface="Wingdings" pitchFamily="2" charset="2"/>
              <a:buChar char="F"/>
            </a:pPr>
            <a:r>
              <a:rPr lang="tr-TR" altLang="tr-TR" sz="2400" smtClean="0">
                <a:latin typeface="Verdana" pitchFamily="34" charset="0"/>
              </a:rPr>
              <a:t>ISG alanına yatırım yapmanın avantajları</a:t>
            </a:r>
          </a:p>
          <a:p>
            <a:pPr>
              <a:lnSpc>
                <a:spcPct val="150000"/>
              </a:lnSpc>
              <a:buClr>
                <a:srgbClr val="006600"/>
              </a:buClr>
              <a:buFont typeface="Wingdings 2" pitchFamily="18" charset="2"/>
              <a:buChar char="E"/>
            </a:pPr>
            <a:r>
              <a:rPr lang="tr-TR" altLang="tr-TR" sz="2400" smtClean="0">
                <a:latin typeface="Verdana" pitchFamily="34" charset="0"/>
              </a:rPr>
              <a:t>Ulusal ve sektörel düzeyde “Sosyal Diyalog” </a:t>
            </a:r>
          </a:p>
          <a:p>
            <a:pPr>
              <a:lnSpc>
                <a:spcPct val="150000"/>
              </a:lnSpc>
              <a:buClr>
                <a:srgbClr val="006600"/>
              </a:buClr>
              <a:buFont typeface="Wingdings 2" pitchFamily="18" charset="2"/>
              <a:buChar char="E"/>
            </a:pPr>
            <a:r>
              <a:rPr lang="tr-TR" altLang="tr-TR" sz="2400" smtClean="0">
                <a:latin typeface="Verdana" pitchFamily="34" charset="0"/>
              </a:rPr>
              <a:t>İSG eğitimi</a:t>
            </a:r>
          </a:p>
          <a:p>
            <a:pPr>
              <a:lnSpc>
                <a:spcPct val="150000"/>
              </a:lnSpc>
              <a:buClr>
                <a:srgbClr val="006600"/>
              </a:buClr>
              <a:buFont typeface="Wingdings 2" pitchFamily="18" charset="2"/>
              <a:buChar char="E"/>
            </a:pPr>
            <a:r>
              <a:rPr lang="tr-TR" altLang="tr-TR" sz="2400" smtClean="0">
                <a:latin typeface="Verdana" pitchFamily="34" charset="0"/>
              </a:rPr>
              <a:t>İSG bilgi yönetimi </a:t>
            </a:r>
          </a:p>
          <a:p>
            <a:pPr>
              <a:lnSpc>
                <a:spcPct val="150000"/>
              </a:lnSpc>
              <a:buClr>
                <a:srgbClr val="006600"/>
              </a:buClr>
              <a:buFont typeface="Wingdings 2" pitchFamily="18" charset="2"/>
              <a:buChar char="E"/>
            </a:pPr>
            <a:r>
              <a:rPr lang="tr-TR" altLang="tr-TR" sz="2400" smtClean="0">
                <a:latin typeface="Verdana" pitchFamily="34" charset="0"/>
              </a:rPr>
              <a:t>Yaptırım</a:t>
            </a:r>
          </a:p>
        </p:txBody>
      </p:sp>
      <p:sp>
        <p:nvSpPr>
          <p:cNvPr id="23555" name="Text Box 14"/>
          <p:cNvSpPr txBox="1">
            <a:spLocks noChangeArrowheads="1"/>
          </p:cNvSpPr>
          <p:nvPr>
            <p:custDataLst>
              <p:tags r:id="rId2"/>
            </p:custDataLst>
          </p:nvPr>
        </p:nvSpPr>
        <p:spPr bwMode="auto">
          <a:xfrm>
            <a:off x="539750" y="333375"/>
            <a:ext cx="81851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975602152"/>
      </p:ext>
    </p:extLst>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custDataLst>
              <p:tags r:id="rId1"/>
            </p:custDataLst>
          </p:nvPr>
        </p:nvSpPr>
        <p:spPr>
          <a:xfrm>
            <a:off x="852488" y="981075"/>
            <a:ext cx="8291512" cy="4681538"/>
          </a:xfrm>
          <a:solidFill>
            <a:srgbClr val="FFFFFF"/>
          </a:solidFill>
        </p:spPr>
        <p:txBody>
          <a:bodyPr>
            <a:normAutofit fontScale="85000" lnSpcReduction="10000"/>
          </a:bodyPr>
          <a:lstStyle/>
          <a:p>
            <a:pPr>
              <a:lnSpc>
                <a:spcPct val="150000"/>
              </a:lnSpc>
              <a:buFont typeface="Arial" charset="0"/>
              <a:buNone/>
            </a:pPr>
            <a:r>
              <a:rPr lang="tr-TR" altLang="tr-TR" sz="2000" b="1" smtClean="0">
                <a:latin typeface="Verdana" pitchFamily="34" charset="0"/>
              </a:rPr>
              <a:t>İşletme düzeyinde</a:t>
            </a:r>
          </a:p>
          <a:p>
            <a:pPr>
              <a:lnSpc>
                <a:spcPct val="150000"/>
              </a:lnSpc>
              <a:buFont typeface="Arial" charset="0"/>
              <a:buNone/>
            </a:pPr>
            <a:r>
              <a:rPr lang="tr-TR" altLang="tr-TR" sz="2000" smtClean="0">
                <a:latin typeface="Verdana" pitchFamily="34" charset="0"/>
              </a:rPr>
              <a:t>Sosyal diyalog:</a:t>
            </a:r>
          </a:p>
          <a:p>
            <a:pPr lvl="2">
              <a:lnSpc>
                <a:spcPct val="150000"/>
              </a:lnSpc>
              <a:buClr>
                <a:srgbClr val="006600"/>
              </a:buClr>
              <a:buFont typeface="Wingdings" pitchFamily="2" charset="2"/>
              <a:buChar char="F"/>
            </a:pPr>
            <a:r>
              <a:rPr lang="tr-TR" altLang="tr-TR" sz="2000" smtClean="0">
                <a:latin typeface="Verdana" pitchFamily="34" charset="0"/>
              </a:rPr>
              <a:t>Çalışanların katılımı</a:t>
            </a:r>
          </a:p>
          <a:p>
            <a:pPr>
              <a:lnSpc>
                <a:spcPct val="150000"/>
              </a:lnSpc>
              <a:buClr>
                <a:srgbClr val="006600"/>
              </a:buClr>
              <a:buFont typeface="Wingdings 2" pitchFamily="18" charset="2"/>
              <a:buChar char="E"/>
            </a:pPr>
            <a:r>
              <a:rPr lang="tr-TR" altLang="tr-TR" sz="2000" smtClean="0">
                <a:latin typeface="Verdana" pitchFamily="34" charset="0"/>
              </a:rPr>
              <a:t>İşletme içinde tanıtım</a:t>
            </a:r>
          </a:p>
          <a:p>
            <a:pPr lvl="2">
              <a:lnSpc>
                <a:spcPct val="150000"/>
              </a:lnSpc>
              <a:buClr>
                <a:srgbClr val="006600"/>
              </a:buClr>
              <a:buFont typeface="Wingdings" pitchFamily="2" charset="2"/>
              <a:buChar char="F"/>
            </a:pPr>
            <a:r>
              <a:rPr lang="tr-TR" altLang="tr-TR" sz="2000" smtClean="0">
                <a:latin typeface="Verdana" pitchFamily="34" charset="0"/>
              </a:rPr>
              <a:t>Risk bilinci</a:t>
            </a:r>
          </a:p>
          <a:p>
            <a:pPr lvl="2">
              <a:lnSpc>
                <a:spcPct val="150000"/>
              </a:lnSpc>
              <a:buClr>
                <a:srgbClr val="006600"/>
              </a:buClr>
              <a:buFont typeface="Wingdings" pitchFamily="2" charset="2"/>
              <a:buChar char="F"/>
            </a:pPr>
            <a:r>
              <a:rPr lang="tr-TR" altLang="tr-TR" sz="2000" smtClean="0">
                <a:latin typeface="Verdana" pitchFamily="34" charset="0"/>
              </a:rPr>
              <a:t>Çözüm bilinci</a:t>
            </a:r>
          </a:p>
          <a:p>
            <a:pPr lvl="2">
              <a:lnSpc>
                <a:spcPct val="150000"/>
              </a:lnSpc>
              <a:buClr>
                <a:srgbClr val="006600"/>
              </a:buClr>
              <a:buFont typeface="Wingdings" pitchFamily="2" charset="2"/>
              <a:buChar char="F"/>
            </a:pPr>
            <a:r>
              <a:rPr lang="tr-TR" altLang="tr-TR" sz="2000" smtClean="0">
                <a:latin typeface="Verdana" pitchFamily="34" charset="0"/>
              </a:rPr>
              <a:t>Avantajlar bilinci</a:t>
            </a:r>
          </a:p>
          <a:p>
            <a:pPr>
              <a:lnSpc>
                <a:spcPct val="150000"/>
              </a:lnSpc>
              <a:buClr>
                <a:srgbClr val="006600"/>
              </a:buClr>
              <a:buFont typeface="Wingdings 2" pitchFamily="18" charset="2"/>
              <a:buChar char="E"/>
            </a:pPr>
            <a:r>
              <a:rPr lang="tr-TR" altLang="tr-TR" sz="2000" smtClean="0">
                <a:latin typeface="Verdana" pitchFamily="34" charset="0"/>
              </a:rPr>
              <a:t>İSG temsilcileri, ISG hizmetleri, (güvenlik uzmanları, doktorlar ve hemşireler)</a:t>
            </a:r>
          </a:p>
          <a:p>
            <a:pPr>
              <a:lnSpc>
                <a:spcPct val="150000"/>
              </a:lnSpc>
              <a:buClr>
                <a:srgbClr val="006600"/>
              </a:buClr>
              <a:buFont typeface="Wingdings 2" pitchFamily="18" charset="2"/>
              <a:buChar char="E"/>
            </a:pPr>
            <a:r>
              <a:rPr lang="tr-TR" altLang="tr-TR" sz="2000" smtClean="0">
                <a:latin typeface="Verdana" pitchFamily="34" charset="0"/>
              </a:rPr>
              <a:t>Eğitim</a:t>
            </a:r>
          </a:p>
          <a:p>
            <a:pPr>
              <a:lnSpc>
                <a:spcPct val="150000"/>
              </a:lnSpc>
              <a:buClr>
                <a:srgbClr val="006600"/>
              </a:buClr>
              <a:buFont typeface="Wingdings 2" pitchFamily="18" charset="2"/>
              <a:buChar char="E"/>
            </a:pPr>
            <a:r>
              <a:rPr lang="tr-TR" altLang="tr-TR" sz="2000" smtClean="0">
                <a:latin typeface="Verdana" pitchFamily="34" charset="0"/>
              </a:rPr>
              <a:t>Sektörel ve bölgesel düzeyde işbirliği </a:t>
            </a:r>
          </a:p>
        </p:txBody>
      </p:sp>
      <p:sp>
        <p:nvSpPr>
          <p:cNvPr id="24579" name="Text Box 14"/>
          <p:cNvSpPr txBox="1">
            <a:spLocks noChangeArrowheads="1"/>
          </p:cNvSpPr>
          <p:nvPr>
            <p:custDataLst>
              <p:tags r:id="rId2"/>
            </p:custDataLst>
          </p:nvPr>
        </p:nvSpPr>
        <p:spPr bwMode="auto">
          <a:xfrm>
            <a:off x="323850" y="404813"/>
            <a:ext cx="81851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fontAlgn="base">
              <a:spcAft>
                <a:spcPct val="0"/>
              </a:spcAft>
              <a:buFont typeface="Arial" charset="0"/>
              <a:buChar char="»"/>
              <a:defRPr sz="2000">
                <a:solidFill>
                  <a:schemeClr val="tx1"/>
                </a:solidFill>
                <a:latin typeface="Calibri" pitchFamily="34" charset="0"/>
              </a:defRPr>
            </a:lvl6pPr>
            <a:lvl7pPr fontAlgn="base">
              <a:spcAft>
                <a:spcPct val="0"/>
              </a:spcAft>
              <a:buFont typeface="Arial" charset="0"/>
              <a:buChar char="»"/>
              <a:defRPr sz="2000">
                <a:solidFill>
                  <a:schemeClr val="tx1"/>
                </a:solidFill>
                <a:latin typeface="Calibri" pitchFamily="34" charset="0"/>
              </a:defRPr>
            </a:lvl7pPr>
            <a:lvl8pPr fontAlgn="base">
              <a:spcAft>
                <a:spcPct val="0"/>
              </a:spcAft>
              <a:buFont typeface="Arial" charset="0"/>
              <a:buChar char="»"/>
              <a:defRPr sz="2000">
                <a:solidFill>
                  <a:schemeClr val="tx1"/>
                </a:solidFill>
                <a:latin typeface="Calibri" pitchFamily="34" charset="0"/>
              </a:defRPr>
            </a:lvl8pPr>
            <a:lvl9pPr fontAlgn="base">
              <a:spcAft>
                <a:spcPct val="0"/>
              </a:spcAft>
              <a:buFont typeface="Arial" charset="0"/>
              <a:buChar char="»"/>
              <a:defRPr sz="2000">
                <a:solidFill>
                  <a:schemeClr val="tx1"/>
                </a:solidFill>
                <a:latin typeface="Calibri" pitchFamily="34" charset="0"/>
              </a:defRPr>
            </a:lvl9pPr>
          </a:lstStyle>
          <a:p>
            <a:pPr algn="ctr">
              <a:lnSpc>
                <a:spcPct val="80000"/>
              </a:lnSpc>
              <a:spcBef>
                <a:spcPct val="50000"/>
              </a:spcBef>
            </a:pPr>
            <a:r>
              <a:rPr lang="tr-TR" altLang="tr-TR" sz="2800" b="1">
                <a:solidFill>
                  <a:srgbClr val="000066"/>
                </a:solidFill>
                <a:latin typeface="Verdana" pitchFamily="34" charset="0"/>
              </a:rPr>
              <a:t>Ne yapmalıyız, nasıl yapmalıyız?</a:t>
            </a:r>
          </a:p>
        </p:txBody>
      </p:sp>
    </p:spTree>
    <p:extLst>
      <p:ext uri="{BB962C8B-B14F-4D97-AF65-F5344CB8AC3E}">
        <p14:creationId xmlns:p14="http://schemas.microsoft.com/office/powerpoint/2010/main" val="3601659484"/>
      </p:ext>
    </p:extLst>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476250"/>
            <a:ext cx="8229600" cy="1223963"/>
          </a:xfrm>
        </p:spPr>
        <p:txBody>
          <a:bodyPr>
            <a:normAutofit fontScale="90000"/>
          </a:bodyPr>
          <a:lstStyle/>
          <a:p>
            <a:r>
              <a:rPr lang="tr-TR" altLang="tr-TR" smtClean="0"/>
              <a:t>İSG’ nin İşletme Yönetimindeki Yeri</a:t>
            </a:r>
          </a:p>
        </p:txBody>
      </p:sp>
      <p:sp>
        <p:nvSpPr>
          <p:cNvPr id="25603" name="İçerik Yer Tutucusu 2"/>
          <p:cNvSpPr>
            <a:spLocks noGrp="1"/>
          </p:cNvSpPr>
          <p:nvPr>
            <p:ph idx="1"/>
          </p:nvPr>
        </p:nvSpPr>
        <p:spPr>
          <a:xfrm>
            <a:off x="457200" y="1916113"/>
            <a:ext cx="8229600" cy="4681537"/>
          </a:xfrm>
        </p:spPr>
        <p:txBody>
          <a:bodyPr/>
          <a:lstStyle/>
          <a:p>
            <a:r>
              <a:rPr lang="tr-TR" altLang="tr-TR" smtClean="0"/>
              <a:t>İngiltere İş Sağlığı ve Güvenliği Kurulu (HSE) yıllarca iş sağlığı ve güvenliği ile karlılık arasında bir bağlantı olduğunu savunmuştur. İşletmeler, kazaların gerçek maliyetini belirleyemediği ve bu bilince sahip olmadıkları sürece kazaları azaltmak veya kazaların önüne geçmek mümkün değildir.</a:t>
            </a:r>
          </a:p>
          <a:p>
            <a:endParaRPr lang="tr-TR" altLang="tr-TR" smtClean="0"/>
          </a:p>
        </p:txBody>
      </p:sp>
    </p:spTree>
    <p:extLst>
      <p:ext uri="{BB962C8B-B14F-4D97-AF65-F5344CB8AC3E}">
        <p14:creationId xmlns:p14="http://schemas.microsoft.com/office/powerpoint/2010/main" val="159808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p:txBody>
          <a:bodyPr/>
          <a:lstStyle/>
          <a:p>
            <a:endParaRPr lang="tr-TR" altLang="tr-TR" smtClean="0"/>
          </a:p>
        </p:txBody>
      </p:sp>
      <p:pic>
        <p:nvPicPr>
          <p:cNvPr id="2662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28008" y="1935163"/>
            <a:ext cx="6087984" cy="4389437"/>
          </a:xfrm>
        </p:spPr>
      </p:pic>
    </p:spTree>
    <p:extLst>
      <p:ext uri="{BB962C8B-B14F-4D97-AF65-F5344CB8AC3E}">
        <p14:creationId xmlns:p14="http://schemas.microsoft.com/office/powerpoint/2010/main" val="3789548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274638"/>
            <a:ext cx="8229600" cy="2290762"/>
          </a:xfrm>
        </p:spPr>
        <p:txBody>
          <a:bodyPr/>
          <a:lstStyle/>
          <a:p>
            <a:endParaRPr lang="tr-TR" altLang="tr-TR" smtClean="0"/>
          </a:p>
        </p:txBody>
      </p:sp>
      <p:sp>
        <p:nvSpPr>
          <p:cNvPr id="27651" name="İçerik Yer Tutucusu 2"/>
          <p:cNvSpPr>
            <a:spLocks noGrp="1"/>
          </p:cNvSpPr>
          <p:nvPr>
            <p:ph idx="1"/>
          </p:nvPr>
        </p:nvSpPr>
        <p:spPr>
          <a:xfrm>
            <a:off x="457200" y="2852738"/>
            <a:ext cx="8229600" cy="3816350"/>
          </a:xfrm>
        </p:spPr>
        <p:txBody>
          <a:bodyPr>
            <a:normAutofit lnSpcReduction="10000"/>
          </a:bodyPr>
          <a:lstStyle/>
          <a:p>
            <a:pPr>
              <a:lnSpc>
                <a:spcPct val="170000"/>
              </a:lnSpc>
            </a:pPr>
            <a:r>
              <a:rPr lang="tr-TR" altLang="tr-TR" sz="2400" smtClean="0"/>
              <a:t>İş kazaları ile meslek hastalıkları nedeniyle oluşabilecek zararı azaltabilmek için işletmelerin iş sağlığı ve güvenliği için bütçelerinde bu konulara ayıracakları fon bulunmalı, yönetimin iş sağlığı ve güvenliği konularının önemi açısından bilinçli olması ve bu konularda kararlı ve etkili kuralların uygulanmasının sağlanması gerekmektedir.</a:t>
            </a:r>
          </a:p>
          <a:p>
            <a:pPr>
              <a:lnSpc>
                <a:spcPct val="170000"/>
              </a:lnSpc>
            </a:pPr>
            <a:endParaRPr lang="tr-TR" altLang="tr-TR" sz="2400" smtClean="0"/>
          </a:p>
        </p:txBody>
      </p:sp>
      <p:pic>
        <p:nvPicPr>
          <p:cNvPr id="27652" name="Picture 3"/>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051050" y="260648"/>
            <a:ext cx="5113338"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97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p:txBody>
          <a:bodyPr>
            <a:normAutofit fontScale="90000"/>
          </a:bodyPr>
          <a:lstStyle/>
          <a:p>
            <a:r>
              <a:rPr lang="tr-TR" altLang="tr-TR" smtClean="0"/>
              <a:t>İşyerlerinde Risk Önleme Kültürü</a:t>
            </a:r>
          </a:p>
        </p:txBody>
      </p:sp>
      <p:sp>
        <p:nvSpPr>
          <p:cNvPr id="28675" name="İçerik Yer Tutucusu 2"/>
          <p:cNvSpPr>
            <a:spLocks noGrp="1"/>
          </p:cNvSpPr>
          <p:nvPr>
            <p:ph idx="1"/>
          </p:nvPr>
        </p:nvSpPr>
        <p:spPr/>
        <p:txBody>
          <a:bodyPr>
            <a:normAutofit lnSpcReduction="10000"/>
          </a:bodyPr>
          <a:lstStyle/>
          <a:p>
            <a:pPr>
              <a:lnSpc>
                <a:spcPct val="150000"/>
              </a:lnSpc>
            </a:pPr>
            <a:r>
              <a:rPr lang="tr-TR" altLang="tr-TR" sz="2400" smtClean="0"/>
              <a:t>Etkin bir “İş Sağlığı ve Güvenliği Risk Yönetim Kültürü” için herkesin buna gerçekten inanması gerekir. </a:t>
            </a:r>
          </a:p>
          <a:p>
            <a:pPr>
              <a:lnSpc>
                <a:spcPct val="150000"/>
              </a:lnSpc>
            </a:pPr>
            <a:r>
              <a:rPr lang="tr-TR" altLang="tr-TR" sz="2400" smtClean="0"/>
              <a:t>İş emniyeti önceliği hakkında yönetimden gelen istikrar sinyalleri, tehlikelerin ve risklerin kontrol edilmesi ve tanınması için önemlidir.</a:t>
            </a:r>
          </a:p>
          <a:p>
            <a:pPr>
              <a:lnSpc>
                <a:spcPct val="150000"/>
              </a:lnSpc>
            </a:pPr>
            <a:r>
              <a:rPr lang="tr-TR" altLang="tr-TR" sz="2400" smtClean="0"/>
              <a:t>Uygun bir “İş Emniyeti Kültürü” nü başarmak için bir organizasyonun risklere karşı sahip olacağı genel davranış biçiminin büyük önemi vardır.</a:t>
            </a:r>
          </a:p>
          <a:p>
            <a:pPr>
              <a:lnSpc>
                <a:spcPct val="150000"/>
              </a:lnSpc>
            </a:pPr>
            <a:endParaRPr lang="tr-TR" altLang="tr-TR" sz="2400" smtClean="0"/>
          </a:p>
        </p:txBody>
      </p:sp>
    </p:spTree>
    <p:extLst>
      <p:ext uri="{BB962C8B-B14F-4D97-AF65-F5344CB8AC3E}">
        <p14:creationId xmlns:p14="http://schemas.microsoft.com/office/powerpoint/2010/main" val="4137276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274638"/>
            <a:ext cx="8229600" cy="1498600"/>
          </a:xfrm>
        </p:spPr>
        <p:txBody>
          <a:bodyPr/>
          <a:lstStyle/>
          <a:p>
            <a:pPr algn="l"/>
            <a:r>
              <a:rPr lang="tr-TR" altLang="tr-TR" sz="4000" smtClean="0"/>
              <a:t>Güvenlik Kültürünün Önemi ve Günlük Yaşamdaki Yeri</a:t>
            </a:r>
          </a:p>
        </p:txBody>
      </p:sp>
      <p:sp>
        <p:nvSpPr>
          <p:cNvPr id="29699" name="İçerik Yer Tutucusu 2"/>
          <p:cNvSpPr>
            <a:spLocks noGrp="1"/>
          </p:cNvSpPr>
          <p:nvPr>
            <p:ph idx="1"/>
          </p:nvPr>
        </p:nvSpPr>
        <p:spPr>
          <a:xfrm>
            <a:off x="457200" y="1628775"/>
            <a:ext cx="8229600" cy="4608513"/>
          </a:xfrm>
        </p:spPr>
        <p:txBody>
          <a:bodyPr>
            <a:normAutofit fontScale="92500"/>
          </a:bodyPr>
          <a:lstStyle/>
          <a:p>
            <a:pPr>
              <a:lnSpc>
                <a:spcPct val="160000"/>
              </a:lnSpc>
            </a:pPr>
            <a:r>
              <a:rPr lang="tr-TR" altLang="tr-TR" sz="2400" smtClean="0"/>
              <a:t>Her şeyden önce, birbirlerinin varlık nedeni olan isçi ve işverenin işbirliği zemininde yapması gereken o kadar çok şey var ki. Ayrıca işçi ve işverenin, Devletin konu ile ilgili birimleri ile işbirliği yapması ve koordineli çalışması gereklidir. </a:t>
            </a:r>
          </a:p>
          <a:p>
            <a:pPr>
              <a:lnSpc>
                <a:spcPct val="160000"/>
              </a:lnSpc>
            </a:pPr>
            <a:r>
              <a:rPr lang="tr-TR" altLang="tr-TR" sz="2400" smtClean="0"/>
              <a:t>Bu da yetmez. Başta meslek kuruluşları ve sendikalar olmak üzere  Üniversiteler, iş sağlığı ve güvenliği alanında çalışan firmalar da dahil geniş bir yelpazede işbirliği gereklidir.</a:t>
            </a:r>
          </a:p>
          <a:p>
            <a:endParaRPr lang="tr-TR" altLang="tr-TR" smtClean="0"/>
          </a:p>
        </p:txBody>
      </p:sp>
    </p:spTree>
    <p:extLst>
      <p:ext uri="{BB962C8B-B14F-4D97-AF65-F5344CB8AC3E}">
        <p14:creationId xmlns:p14="http://schemas.microsoft.com/office/powerpoint/2010/main" val="1366503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457200"/>
            <a:ext cx="7776864" cy="1171600"/>
          </a:xfrm>
        </p:spPr>
        <p:txBody>
          <a:bodyPr rtlCol="0">
            <a:normAutofit fontScale="90000"/>
          </a:bodyPr>
          <a:lstStyle/>
          <a:p>
            <a:pPr fontAlgn="auto">
              <a:spcAft>
                <a:spcPts val="0"/>
              </a:spcAft>
              <a:defRPr/>
            </a:pPr>
            <a:r>
              <a:rPr lang="tr-TR" dirty="0" smtClean="0"/>
              <a:t>Güvenlik Kültürünün Oluşturulması ve Devamının Sağlanması</a:t>
            </a:r>
            <a:endParaRPr lang="tr-TR" dirty="0"/>
          </a:p>
        </p:txBody>
      </p:sp>
      <p:sp>
        <p:nvSpPr>
          <p:cNvPr id="3" name="İçerik Yer Tutucusu 2"/>
          <p:cNvSpPr>
            <a:spLocks noGrp="1"/>
          </p:cNvSpPr>
          <p:nvPr>
            <p:ph idx="1"/>
          </p:nvPr>
        </p:nvSpPr>
        <p:spPr>
          <a:xfrm>
            <a:off x="457200" y="1600200"/>
            <a:ext cx="8229600" cy="5141913"/>
          </a:xfrm>
        </p:spPr>
        <p:txBody>
          <a:bodyPr rtlCol="0">
            <a:normAutofit fontScale="92500" lnSpcReduction="10000"/>
          </a:bodyPr>
          <a:lstStyle/>
          <a:p>
            <a:pPr fontAlgn="auto">
              <a:lnSpc>
                <a:spcPct val="150000"/>
              </a:lnSpc>
              <a:spcAft>
                <a:spcPts val="0"/>
              </a:spcAft>
              <a:buFont typeface="Arial" pitchFamily="34" charset="0"/>
              <a:buChar char="•"/>
              <a:defRPr/>
            </a:pPr>
            <a:r>
              <a:rPr lang="tr-TR" sz="2400" dirty="0" smtClean="0"/>
              <a:t>İş kazaları ve meslek hastalıklarının önlenerek sağlıklı ve güvenli işyerleri oluşturulması, böylece kaliteli ve verimli üretim gerçekleştirilebilmesi için konunun uzmanı kişi ve kuruluşlarla işbirliği yapılması ve ekip çalışması gerçekleştirilmesi büyük önem taşımaktadır. </a:t>
            </a:r>
          </a:p>
          <a:p>
            <a:pPr fontAlgn="auto">
              <a:lnSpc>
                <a:spcPct val="150000"/>
              </a:lnSpc>
              <a:spcAft>
                <a:spcPts val="0"/>
              </a:spcAft>
              <a:buFont typeface="Arial" pitchFamily="34" charset="0"/>
              <a:buChar char="•"/>
              <a:defRPr/>
            </a:pPr>
            <a:r>
              <a:rPr lang="tr-TR" sz="2400" dirty="0" smtClean="0"/>
              <a:t>İş sağlığı ve güvenliği mevzuatının gerektirdiği yasal zorunlulukların yerine getirilmesi kadar, büyük üzüntülere, maddi kayıplara ve tazminatlara neden olan iş kazaları ve meslek hastalıklarının önlenebilmesi için bu tür bir çalışma yapılması gereklidir. </a:t>
            </a:r>
          </a:p>
          <a:p>
            <a:pPr fontAlgn="auto">
              <a:lnSpc>
                <a:spcPct val="150000"/>
              </a:lnSpc>
              <a:spcAft>
                <a:spcPts val="0"/>
              </a:spcAft>
              <a:buFont typeface="Arial" pitchFamily="34" charset="0"/>
              <a:buChar char="•"/>
              <a:defRPr/>
            </a:pPr>
            <a:endParaRPr lang="tr-TR" sz="2400" dirty="0"/>
          </a:p>
        </p:txBody>
      </p:sp>
    </p:spTree>
    <p:extLst>
      <p:ext uri="{BB962C8B-B14F-4D97-AF65-F5344CB8AC3E}">
        <p14:creationId xmlns:p14="http://schemas.microsoft.com/office/powerpoint/2010/main" val="3963922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p:txBody>
          <a:bodyPr/>
          <a:lstStyle/>
          <a:p>
            <a:endParaRPr lang="tr-TR" altLang="tr-TR" smtClean="0"/>
          </a:p>
        </p:txBody>
      </p:sp>
      <p:sp>
        <p:nvSpPr>
          <p:cNvPr id="31747" name="İçerik Yer Tutucusu 2"/>
          <p:cNvSpPr>
            <a:spLocks noGrp="1"/>
          </p:cNvSpPr>
          <p:nvPr>
            <p:ph idx="1"/>
          </p:nvPr>
        </p:nvSpPr>
        <p:spPr/>
        <p:txBody>
          <a:bodyPr/>
          <a:lstStyle/>
          <a:p>
            <a:endParaRPr lang="tr-TR" altLang="tr-TR" smtClean="0"/>
          </a:p>
        </p:txBody>
      </p:sp>
      <p:pic>
        <p:nvPicPr>
          <p:cNvPr id="3174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454025" y="188913"/>
            <a:ext cx="8366125"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978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539750" y="260350"/>
            <a:ext cx="8229600" cy="1944688"/>
          </a:xfrm>
        </p:spPr>
        <p:txBody>
          <a:bodyPr/>
          <a:lstStyle/>
          <a:p>
            <a:pPr algn="l"/>
            <a:r>
              <a:rPr lang="tr-TR" altLang="tr-TR" sz="4000" b="1" smtClean="0"/>
              <a:t>Özetle</a:t>
            </a:r>
            <a:r>
              <a:rPr lang="tr-TR" altLang="tr-TR" sz="4000" smtClean="0"/>
              <a:t> Güvenlik Kültürünün Oluşturulmasında Ulusal Kurum ve Kuruluşlara Düşen Görevler</a:t>
            </a:r>
          </a:p>
        </p:txBody>
      </p:sp>
      <p:sp>
        <p:nvSpPr>
          <p:cNvPr id="3" name="İçerik Yer Tutucusu 2"/>
          <p:cNvSpPr>
            <a:spLocks noGrp="1"/>
          </p:cNvSpPr>
          <p:nvPr>
            <p:ph idx="1"/>
          </p:nvPr>
        </p:nvSpPr>
        <p:spPr>
          <a:xfrm>
            <a:off x="457200" y="2205038"/>
            <a:ext cx="8229600" cy="4652962"/>
          </a:xfrm>
        </p:spPr>
        <p:txBody>
          <a:bodyPr rtlCol="0">
            <a:normAutofit/>
          </a:bodyPr>
          <a:lstStyle/>
          <a:p>
            <a:pPr fontAlgn="auto">
              <a:spcAft>
                <a:spcPts val="0"/>
              </a:spcAft>
              <a:buFont typeface="Arial" pitchFamily="34" charset="0"/>
              <a:buChar char="•"/>
              <a:defRPr/>
            </a:pPr>
            <a:r>
              <a:rPr lang="tr-TR" dirty="0" smtClean="0"/>
              <a:t>Tanıtım, bilinç artırma </a:t>
            </a:r>
          </a:p>
          <a:p>
            <a:pPr fontAlgn="auto">
              <a:spcAft>
                <a:spcPts val="0"/>
              </a:spcAft>
              <a:buFont typeface="Arial" pitchFamily="34" charset="0"/>
              <a:buChar char="•"/>
              <a:defRPr/>
            </a:pPr>
            <a:r>
              <a:rPr lang="tr-TR" dirty="0" smtClean="0"/>
              <a:t>AB mevzuatı </a:t>
            </a:r>
          </a:p>
          <a:p>
            <a:pPr fontAlgn="auto">
              <a:spcAft>
                <a:spcPts val="0"/>
              </a:spcAft>
              <a:buFont typeface="Arial" pitchFamily="34" charset="0"/>
              <a:buChar char="•"/>
              <a:defRPr/>
            </a:pPr>
            <a:r>
              <a:rPr lang="tr-TR" dirty="0" smtClean="0"/>
              <a:t>Uygulama rehberleri </a:t>
            </a:r>
          </a:p>
          <a:p>
            <a:pPr fontAlgn="auto">
              <a:spcAft>
                <a:spcPts val="0"/>
              </a:spcAft>
              <a:buFont typeface="Arial" pitchFamily="34" charset="0"/>
              <a:buChar char="•"/>
              <a:defRPr/>
            </a:pPr>
            <a:r>
              <a:rPr lang="tr-TR" dirty="0" smtClean="0"/>
              <a:t>ISG alanına yatırım yapmanın avantajları</a:t>
            </a:r>
          </a:p>
          <a:p>
            <a:pPr fontAlgn="auto">
              <a:spcAft>
                <a:spcPts val="0"/>
              </a:spcAft>
              <a:buFont typeface="Arial" pitchFamily="34" charset="0"/>
              <a:buChar char="•"/>
              <a:defRPr/>
            </a:pPr>
            <a:r>
              <a:rPr lang="tr-TR" dirty="0" smtClean="0"/>
              <a:t>Ulusal ve </a:t>
            </a:r>
            <a:r>
              <a:rPr lang="tr-TR" dirty="0" err="1" smtClean="0"/>
              <a:t>sektörel</a:t>
            </a:r>
            <a:r>
              <a:rPr lang="tr-TR" dirty="0" smtClean="0"/>
              <a:t> düzeyde “Sosyal Diyalog” </a:t>
            </a:r>
          </a:p>
          <a:p>
            <a:pPr fontAlgn="auto">
              <a:spcAft>
                <a:spcPts val="0"/>
              </a:spcAft>
              <a:buFont typeface="Arial" pitchFamily="34" charset="0"/>
              <a:buChar char="•"/>
              <a:defRPr/>
            </a:pPr>
            <a:r>
              <a:rPr lang="tr-TR" dirty="0" smtClean="0"/>
              <a:t>İSG eğitimi</a:t>
            </a:r>
          </a:p>
          <a:p>
            <a:pPr fontAlgn="auto">
              <a:spcAft>
                <a:spcPts val="0"/>
              </a:spcAft>
              <a:buFont typeface="Arial" pitchFamily="34" charset="0"/>
              <a:buChar char="•"/>
              <a:defRPr/>
            </a:pPr>
            <a:r>
              <a:rPr lang="tr-TR" dirty="0" smtClean="0"/>
              <a:t>İSG bilgi yönetimi </a:t>
            </a:r>
          </a:p>
          <a:p>
            <a:pPr fontAlgn="auto">
              <a:spcAft>
                <a:spcPts val="0"/>
              </a:spcAft>
              <a:buFont typeface="Arial" pitchFamily="34" charset="0"/>
              <a:buChar char="•"/>
              <a:defRPr/>
            </a:pPr>
            <a:r>
              <a:rPr lang="tr-TR" dirty="0" smtClean="0"/>
              <a:t>Yaptırım</a:t>
            </a:r>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18620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8313" y="908050"/>
            <a:ext cx="8229600" cy="576263"/>
          </a:xfrm>
        </p:spPr>
        <p:txBody>
          <a:bodyPr rtlCol="0">
            <a:normAutofit fontScale="90000"/>
          </a:bodyPr>
          <a:lstStyle/>
          <a:p>
            <a:pPr algn="l" fontAlgn="auto">
              <a:spcAft>
                <a:spcPts val="0"/>
              </a:spcAft>
              <a:defRPr/>
            </a:pPr>
            <a:r>
              <a:rPr lang="tr-TR" dirty="0" smtClean="0"/>
              <a:t>Devletin Görevleri</a:t>
            </a:r>
            <a:br>
              <a:rPr lang="tr-TR" dirty="0" smtClean="0"/>
            </a:br>
            <a:endParaRPr lang="tr-TR" dirty="0"/>
          </a:p>
        </p:txBody>
      </p:sp>
      <p:sp>
        <p:nvSpPr>
          <p:cNvPr id="33795" name="İçerik Yer Tutucusu 2"/>
          <p:cNvSpPr>
            <a:spLocks noGrp="1"/>
          </p:cNvSpPr>
          <p:nvPr>
            <p:ph idx="1"/>
          </p:nvPr>
        </p:nvSpPr>
        <p:spPr>
          <a:xfrm>
            <a:off x="457200" y="1484313"/>
            <a:ext cx="8229600" cy="4537075"/>
          </a:xfrm>
        </p:spPr>
        <p:txBody>
          <a:bodyPr/>
          <a:lstStyle/>
          <a:p>
            <a:r>
              <a:rPr lang="tr-TR" altLang="tr-TR" smtClean="0"/>
              <a:t>İş barışını sağlamak</a:t>
            </a:r>
          </a:p>
          <a:p>
            <a:r>
              <a:rPr lang="tr-TR" altLang="tr-TR" smtClean="0"/>
              <a:t>İlgili mevzuatı hazırlamak</a:t>
            </a:r>
          </a:p>
          <a:p>
            <a:r>
              <a:rPr lang="tr-TR" altLang="tr-TR" smtClean="0"/>
              <a:t>Gönüllü katılımı desteklemek</a:t>
            </a:r>
          </a:p>
          <a:p>
            <a:r>
              <a:rPr lang="tr-TR" altLang="tr-TR" smtClean="0"/>
              <a:t>Denetim yapmak</a:t>
            </a:r>
          </a:p>
          <a:p>
            <a:r>
              <a:rPr lang="tr-TR" altLang="tr-TR" smtClean="0"/>
              <a:t>Eğitim olanağı sağlamak</a:t>
            </a:r>
          </a:p>
          <a:p>
            <a:r>
              <a:rPr lang="tr-TR" altLang="tr-TR" smtClean="0"/>
              <a:t>Teknik destek sağlamak</a:t>
            </a:r>
          </a:p>
          <a:p>
            <a:r>
              <a:rPr lang="tr-TR" altLang="tr-TR" smtClean="0"/>
              <a:t>Danışmanlık yapmak</a:t>
            </a:r>
          </a:p>
          <a:p>
            <a:endParaRPr lang="tr-TR" altLang="tr-TR" smtClean="0"/>
          </a:p>
        </p:txBody>
      </p:sp>
    </p:spTree>
    <p:extLst>
      <p:ext uri="{BB962C8B-B14F-4D97-AF65-F5344CB8AC3E}">
        <p14:creationId xmlns:p14="http://schemas.microsoft.com/office/powerpoint/2010/main" val="2613595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288" y="549275"/>
            <a:ext cx="8229600" cy="561975"/>
          </a:xfrm>
        </p:spPr>
        <p:txBody>
          <a:bodyPr rtlCol="0">
            <a:normAutofit fontScale="90000"/>
          </a:bodyPr>
          <a:lstStyle/>
          <a:p>
            <a:pPr algn="l" fontAlgn="auto">
              <a:spcAft>
                <a:spcPts val="0"/>
              </a:spcAft>
              <a:defRPr/>
            </a:pPr>
            <a:r>
              <a:rPr lang="tr-TR" dirty="0" smtClean="0"/>
              <a:t>İşverenin Görevleri</a:t>
            </a:r>
            <a:br>
              <a:rPr lang="tr-TR" dirty="0" smtClean="0"/>
            </a:br>
            <a:endParaRPr lang="tr-TR" dirty="0"/>
          </a:p>
        </p:txBody>
      </p:sp>
      <p:sp>
        <p:nvSpPr>
          <p:cNvPr id="3" name="İçerik Yer Tutucusu 2"/>
          <p:cNvSpPr>
            <a:spLocks noGrp="1"/>
          </p:cNvSpPr>
          <p:nvPr>
            <p:ph idx="1"/>
          </p:nvPr>
        </p:nvSpPr>
        <p:spPr>
          <a:xfrm>
            <a:off x="457200" y="908050"/>
            <a:ext cx="8229600" cy="5689600"/>
          </a:xfrm>
        </p:spPr>
        <p:txBody>
          <a:bodyPr rtlCol="0">
            <a:normAutofit/>
          </a:bodyPr>
          <a:lstStyle/>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r>
              <a:rPr lang="tr-TR" dirty="0" smtClean="0"/>
              <a:t>Sağlık ve güvenlik önlemlerini almak</a:t>
            </a:r>
          </a:p>
          <a:p>
            <a:pPr fontAlgn="auto">
              <a:spcAft>
                <a:spcPts val="0"/>
              </a:spcAft>
              <a:buFont typeface="Arial" pitchFamily="34" charset="0"/>
              <a:buChar char="•"/>
              <a:defRPr/>
            </a:pPr>
            <a:r>
              <a:rPr lang="tr-TR" dirty="0" smtClean="0"/>
              <a:t>Çalışanların eğitimlerini sağlamak</a:t>
            </a:r>
          </a:p>
          <a:p>
            <a:pPr fontAlgn="auto">
              <a:spcAft>
                <a:spcPts val="0"/>
              </a:spcAft>
              <a:buFont typeface="Arial" pitchFamily="34" charset="0"/>
              <a:buChar char="•"/>
              <a:defRPr/>
            </a:pPr>
            <a:r>
              <a:rPr lang="tr-TR" dirty="0" smtClean="0"/>
              <a:t>İşyerindeki riskler ve korunma konusunda önlem almak</a:t>
            </a:r>
          </a:p>
          <a:p>
            <a:pPr fontAlgn="auto">
              <a:spcAft>
                <a:spcPts val="0"/>
              </a:spcAft>
              <a:buFont typeface="Arial" pitchFamily="34" charset="0"/>
              <a:buChar char="•"/>
              <a:defRPr/>
            </a:pPr>
            <a:r>
              <a:rPr lang="tr-TR" dirty="0" smtClean="0"/>
              <a:t>Genel sağlık ve güvenlik eğitimi uygulamak</a:t>
            </a:r>
          </a:p>
          <a:p>
            <a:pPr fontAlgn="auto">
              <a:spcAft>
                <a:spcPts val="0"/>
              </a:spcAft>
              <a:buFont typeface="Arial" pitchFamily="34" charset="0"/>
              <a:buChar char="•"/>
              <a:defRPr/>
            </a:pPr>
            <a:r>
              <a:rPr lang="tr-TR" dirty="0" smtClean="0"/>
              <a:t>İşyerinde sağlık ve güvenlik örgütlenmesi kurmak</a:t>
            </a:r>
          </a:p>
          <a:p>
            <a:pPr fontAlgn="auto">
              <a:spcAft>
                <a:spcPts val="0"/>
              </a:spcAft>
              <a:buFont typeface="Arial" pitchFamily="34" charset="0"/>
              <a:buChar char="•"/>
              <a:defRPr/>
            </a:pPr>
            <a:r>
              <a:rPr lang="tr-TR" dirty="0" smtClean="0"/>
              <a:t>İş Sağlığı ve Güvenliği Kurulu oluşturmak</a:t>
            </a:r>
          </a:p>
          <a:p>
            <a:pPr fontAlgn="auto">
              <a:spcAft>
                <a:spcPts val="0"/>
              </a:spcAft>
              <a:buFont typeface="Arial" pitchFamily="34" charset="0"/>
              <a:buChar char="•"/>
              <a:defRPr/>
            </a:pPr>
            <a:r>
              <a:rPr lang="tr-TR" dirty="0" smtClean="0"/>
              <a:t>İşyeri sağlık ve güvenlik birimi oluşturmak</a:t>
            </a:r>
          </a:p>
          <a:p>
            <a:pPr fontAlgn="auto">
              <a:spcAft>
                <a:spcPts val="0"/>
              </a:spcAft>
              <a:buFont typeface="Arial" pitchFamily="34" charset="0"/>
              <a:buChar char="•"/>
              <a:defRPr/>
            </a:pPr>
            <a:r>
              <a:rPr lang="tr-TR" dirty="0" smtClean="0"/>
              <a:t>İşyeri hekimi ile işbirliği yapmak</a:t>
            </a:r>
          </a:p>
          <a:p>
            <a:pPr fontAlgn="auto">
              <a:spcAft>
                <a:spcPts val="0"/>
              </a:spcAft>
              <a:buFont typeface="Arial" pitchFamily="34" charset="0"/>
              <a:buChar char="•"/>
              <a:defRPr/>
            </a:pPr>
            <a:r>
              <a:rPr lang="tr-TR" dirty="0" smtClean="0"/>
              <a:t>İş güvenliği uzmanı ile işbirliği yapmak</a:t>
            </a:r>
          </a:p>
          <a:p>
            <a:pPr fontAlgn="auto">
              <a:spcAft>
                <a:spcPts val="0"/>
              </a:spcAft>
              <a:buFont typeface="Arial" pitchFamily="34" charset="0"/>
              <a:buChar char="•"/>
              <a:defRPr/>
            </a:pPr>
            <a:r>
              <a:rPr lang="tr-TR" dirty="0" smtClean="0"/>
              <a:t>Yenilikleri ve gelişmeleri izlemek ve uygulamak</a:t>
            </a:r>
          </a:p>
          <a:p>
            <a:pPr marL="0" indent="0" fontAlgn="auto">
              <a:spcAft>
                <a:spcPts val="0"/>
              </a:spcAft>
              <a:buFont typeface="Arial" pitchFamily="34" charset="0"/>
              <a:buNone/>
              <a:defRPr/>
            </a:pPr>
            <a:endParaRPr lang="tr-TR" dirty="0" smtClean="0"/>
          </a:p>
          <a:p>
            <a:pPr fontAlgn="auto">
              <a:spcAft>
                <a:spcPts val="0"/>
              </a:spcAft>
              <a:buFont typeface="Arial" pitchFamily="34" charset="0"/>
              <a:buChar char="•"/>
              <a:defRPr/>
            </a:pPr>
            <a:endParaRPr lang="tr-TR" dirty="0"/>
          </a:p>
        </p:txBody>
      </p:sp>
    </p:spTree>
    <p:extLst>
      <p:ext uri="{BB962C8B-B14F-4D97-AF65-F5344CB8AC3E}">
        <p14:creationId xmlns:p14="http://schemas.microsoft.com/office/powerpoint/2010/main" val="3469282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algn="l" fontAlgn="auto">
              <a:spcAft>
                <a:spcPts val="0"/>
              </a:spcAft>
              <a:defRPr/>
            </a:pPr>
            <a:r>
              <a:rPr lang="tr-TR" dirty="0" smtClean="0"/>
              <a:t>İşçilerin Görevleri</a:t>
            </a:r>
            <a:br>
              <a:rPr lang="tr-TR" dirty="0" smtClean="0"/>
            </a:br>
            <a:endParaRPr lang="tr-TR" dirty="0"/>
          </a:p>
        </p:txBody>
      </p:sp>
      <p:sp>
        <p:nvSpPr>
          <p:cNvPr id="35843" name="İçerik Yer Tutucusu 2"/>
          <p:cNvSpPr>
            <a:spLocks noGrp="1"/>
          </p:cNvSpPr>
          <p:nvPr>
            <p:ph idx="1"/>
          </p:nvPr>
        </p:nvSpPr>
        <p:spPr/>
        <p:txBody>
          <a:bodyPr/>
          <a:lstStyle/>
          <a:p>
            <a:r>
              <a:rPr lang="tr-TR" altLang="tr-TR" smtClean="0"/>
              <a:t>Aletler ve malzemeyi “doğru” kullanmak</a:t>
            </a:r>
          </a:p>
          <a:p>
            <a:r>
              <a:rPr lang="tr-TR" altLang="tr-TR" smtClean="0"/>
              <a:t>Kendisinin ve başkalarının sağlığını önemsemek</a:t>
            </a:r>
          </a:p>
          <a:p>
            <a:r>
              <a:rPr lang="tr-TR" altLang="tr-TR" smtClean="0"/>
              <a:t>Sağlık ve güvenlik kurallarına uymak</a:t>
            </a:r>
          </a:p>
          <a:p>
            <a:r>
              <a:rPr lang="tr-TR" altLang="tr-TR" smtClean="0"/>
              <a:t>Tehlike durumlarını ilgililere bildirmek</a:t>
            </a:r>
          </a:p>
          <a:p>
            <a:r>
              <a:rPr lang="tr-TR" altLang="tr-TR" smtClean="0"/>
              <a:t>Hastalık ve kazaları ilgililere bildirmek</a:t>
            </a:r>
          </a:p>
          <a:p>
            <a:r>
              <a:rPr lang="tr-TR" altLang="tr-TR" smtClean="0"/>
              <a:t>Bilme ve bilgi edinme hakkı</a:t>
            </a:r>
          </a:p>
          <a:p>
            <a:endParaRPr lang="tr-TR" altLang="tr-TR" smtClean="0"/>
          </a:p>
        </p:txBody>
      </p:sp>
    </p:spTree>
    <p:extLst>
      <p:ext uri="{BB962C8B-B14F-4D97-AF65-F5344CB8AC3E}">
        <p14:creationId xmlns:p14="http://schemas.microsoft.com/office/powerpoint/2010/main" val="3387523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274637"/>
          </a:xfrm>
        </p:spPr>
        <p:txBody>
          <a:bodyPr rtlCol="0">
            <a:normAutofit fontScale="90000"/>
          </a:bodyPr>
          <a:lstStyle/>
          <a:p>
            <a:pPr fontAlgn="auto">
              <a:spcAft>
                <a:spcPts val="0"/>
              </a:spcAft>
              <a:defRPr/>
            </a:pPr>
            <a:endParaRPr lang="tr-TR" sz="4800" b="1" dirty="0"/>
          </a:p>
        </p:txBody>
      </p:sp>
      <p:sp>
        <p:nvSpPr>
          <p:cNvPr id="36867" name="İçerik Yer Tutucusu 2"/>
          <p:cNvSpPr>
            <a:spLocks noGrp="1"/>
          </p:cNvSpPr>
          <p:nvPr>
            <p:ph idx="1"/>
          </p:nvPr>
        </p:nvSpPr>
        <p:spPr/>
        <p:txBody>
          <a:bodyPr/>
          <a:lstStyle/>
          <a:p>
            <a:endParaRPr lang="tr-TR" altLang="tr-TR" smtClean="0"/>
          </a:p>
        </p:txBody>
      </p:sp>
      <p:pic>
        <p:nvPicPr>
          <p:cNvPr id="36868" name="Picture 2"/>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395288" y="188913"/>
            <a:ext cx="8424862"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611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7B93F8E9-A43B-4929-B2C4-3DAAB125514B}"/>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5C4CDA98-8BBE-4686-94FE-BD1E1DBCE295}"/>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4351272B-73E4-4C86-A0C7-6C7BBEF8FE30}"/>
</p:tagLst>
</file>

<file path=ppt/tags/tag4.xml><?xml version="1.0" encoding="utf-8"?>
<p:tagLst xmlns:a="http://schemas.openxmlformats.org/drawingml/2006/main" xmlns:r="http://schemas.openxmlformats.org/officeDocument/2006/relationships" xmlns:p="http://schemas.openxmlformats.org/presentationml/2006/main">
  <p:tag name="MMPROD_SUBSTITUTION_ID" val="{495E3977-026D-4E56-857D-9203EF41E061}"/>
</p:tagLst>
</file>

<file path=ppt/tags/tag5.xml><?xml version="1.0" encoding="utf-8"?>
<p:tagLst xmlns:a="http://schemas.openxmlformats.org/drawingml/2006/main" xmlns:r="http://schemas.openxmlformats.org/officeDocument/2006/relationships" xmlns:p="http://schemas.openxmlformats.org/presentationml/2006/main">
  <p:tag name="MMPROD_SUBSTITUTION_ID" val="{C8E87391-CD5C-4A92-9D6F-A47657A5A4D1}"/>
</p:tagLst>
</file>

<file path=ppt/tags/tag6.xml><?xml version="1.0" encoding="utf-8"?>
<p:tagLst xmlns:a="http://schemas.openxmlformats.org/drawingml/2006/main" xmlns:r="http://schemas.openxmlformats.org/officeDocument/2006/relationships" xmlns:p="http://schemas.openxmlformats.org/presentationml/2006/main">
  <p:tag name="MMPROD_SUBSTITUTION_ID" val="{4CD5E151-2B19-4A77-A7D0-E3083304D479}"/>
</p:tagLst>
</file>

<file path=ppt/tags/tag7.xml><?xml version="1.0" encoding="utf-8"?>
<p:tagLst xmlns:a="http://schemas.openxmlformats.org/drawingml/2006/main" xmlns:r="http://schemas.openxmlformats.org/officeDocument/2006/relationships" xmlns:p="http://schemas.openxmlformats.org/presentationml/2006/main">
  <p:tag name="MMPROD_SUBSTITUTION_ID" val="{BDE62BB9-A686-43BA-ADEA-E55BA9686FCF}"/>
</p:tagLst>
</file>

<file path=ppt/tags/tag8.xml><?xml version="1.0" encoding="utf-8"?>
<p:tagLst xmlns:a="http://schemas.openxmlformats.org/drawingml/2006/main" xmlns:r="http://schemas.openxmlformats.org/officeDocument/2006/relationships" xmlns:p="http://schemas.openxmlformats.org/presentationml/2006/main">
  <p:tag name="MMPROD_SUBSTITUTION_ID" val="{E7797A54-127A-450C-A21D-36518E01C8FE}"/>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MMPROD_SUBSTITUTION_ID" val="{25591A02-16FB-4EDC-A8DB-8335F6D1F937}"/>
</p:tagLst>
</file>

<file path=ppt/tags/tag16.xml><?xml version="1.0" encoding="utf-8"?>
<p:tagLst xmlns:a="http://schemas.openxmlformats.org/drawingml/2006/main" xmlns:r="http://schemas.openxmlformats.org/officeDocument/2006/relationships" xmlns:p="http://schemas.openxmlformats.org/presentationml/2006/main">
  <p:tag name="MMPROD_SUBSTITUTION_ID" val="{02194035-E754-4728-93F3-F5B345B4D2E6}"/>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17&quot;/&gt;&lt;lineCharCount val=&quot;7&quot;/&gt;&lt;lineCharCount val=&quot;9&quot;/&gt;&lt;lineCharCount val=&quot;24&quot;/&gt;&lt;lineCharCount val=&quot;16&quot;/&gt;&lt;lineCharCount val=&quot;25&quot;/&gt;&lt;lineCharCount val=&quot;8&quot;/&gt;&lt;lineCharCount val=&quot;15&quot;/&gt;&lt;lineCharCount val=&quot;14&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quot;/&gt;&lt;lineCharCount val=&quot;9&quot;/&gt;&lt;lineCharCount val=&quot;8&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5&quot;/&gt;&lt;lineCharCount val=&quot;12&quot;/&gt;&lt;lineCharCount val=&quot;14&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MMPROD_SUBSTITUTION_ID" val="{25C34645-EAE6-418B-AB7D-49E1A137E7B4}"/>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9&quot;/&gt;&lt;lineCharCount val=&quot;27&quot;/&gt;&lt;lineCharCount val=&quot;35&quot;/&gt;&lt;lineCharCount val=&quot;26&quot;/&gt;&lt;lineCharCount val=&quot;20&quot;/&gt;&lt;lineCharCount val=&quot;34&quot;/&gt;&lt;lineCharCount val=&quot;48&quot;/&gt;&lt;lineCharCount val=&quot;51&quot;/&gt;&lt;lineCharCount val=&quot;19&quot;/&gt;&lt;lineCharCount val=&quot;42&quot;/&gt;&lt;lineCharCount val=&quot;19&quot;/&gt;&lt;lineCharCount val=&quot;7&quot;/&gt;&lt;lineCharCount val=&quot;9&quot;/&gt;&lt;lineCharCount val=&quot;7&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MMPROD_SUBSTITUTION_ID" val="{967A1A0C-6D81-44BD-9A76-943F264C6BCA}"/>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12&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2&quot;/&gt;&lt;lineCharCount val=&quot;18&quot;/&gt;&lt;lineCharCount val=&quot;21&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3&quot;/&gt;&lt;lineCharCount val=&quot;32&quot;/&gt;&lt;lineCharCount val=&quot;21&quot;/&gt;&lt;lineCharCount val=&quot;28&quot;/&gt;&lt;lineCharCount val=&quot;20&quot;/&gt;&lt;lineCharCount val=&quot;9&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6&quot;/&gt;&lt;lineCharCount val=&quot;25&quot;/&gt;&lt;lineCharCount val=&quot;13&quot;/&gt;&lt;lineCharCount val=&quot;21&quot;/&gt;&lt;lineCharCount val=&quot;41&quot;/&gt;&lt;lineCharCount val=&quot;45&quot;/&gt;&lt;lineCharCount val=&quot;12&quot;/&gt;&lt;lineCharCount val=&quot;20&quot;/&gt;&lt;lineCharCount val=&quot;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18&quot;/&gt;&lt;lineCharCount val=&quot;16&quot;/&gt;&lt;lineCharCount val=&quot;22&quot;/&gt;&lt;lineCharCount val=&quot;23&quot;/&gt;&lt;lineCharCount val=&quot;13&quot;/&gt;&lt;lineCharCount val=&quot;14&quot;/&gt;&lt;lineCharCount val=&quot;19&quot;/&gt;&lt;lineCharCount val=&quot;44&quot;/&gt;&lt;lineCharCount val=&quot;36&quot;/&gt;&lt;lineCharCount val=&quot;7&quot;/&gt;&lt;lineCharCount val=&quot;39&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MMPROD_SUBSTITUTION_ID" val="{815B8C0E-D287-4A2A-8BC6-3371EA107CA8}"/>
</p:tagLst>
</file>

<file path=ppt/tags/tag45.xml><?xml version="1.0" encoding="utf-8"?>
<p:tagLst xmlns:a="http://schemas.openxmlformats.org/drawingml/2006/main" xmlns:r="http://schemas.openxmlformats.org/officeDocument/2006/relationships" xmlns:p="http://schemas.openxmlformats.org/presentationml/2006/main">
  <p:tag name="MMPROD_SUBSTITUTION_ID" val="{EB0FD778-75B6-4696-9DD2-BA329A01CEA8}"/>
</p:tagLst>
</file>

<file path=ppt/tags/tag46.xml><?xml version="1.0" encoding="utf-8"?>
<p:tagLst xmlns:a="http://schemas.openxmlformats.org/drawingml/2006/main" xmlns:r="http://schemas.openxmlformats.org/officeDocument/2006/relationships" xmlns:p="http://schemas.openxmlformats.org/presentationml/2006/main">
  <p:tag name="MMPROD_SUBSTITUTION_ID" val="{15EB87E3-18E9-45D8-BB43-33D23B2BB19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904</TotalTime>
  <Words>6643</Words>
  <Application>Microsoft Office PowerPoint</Application>
  <PresentationFormat>Ekran Gösterisi (4:3)</PresentationFormat>
  <Paragraphs>994</Paragraphs>
  <Slides>182</Slides>
  <Notes>8</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182</vt:i4>
      </vt:variant>
    </vt:vector>
  </HeadingPairs>
  <TitlesOfParts>
    <vt:vector size="184" baseType="lpstr">
      <vt:lpstr>Akış</vt:lpstr>
      <vt:lpstr>Photo Editor Photo</vt:lpstr>
      <vt:lpstr>İNSAN KAYNAKLARI YÖNETİMİ</vt:lpstr>
      <vt:lpstr>KARİYER YÖNETİMİ</vt:lpstr>
      <vt:lpstr>PowerPoint Sunusu</vt:lpstr>
      <vt:lpstr>KARİYER KAVRAMI</vt:lpstr>
      <vt:lpstr>PowerPoint Sunusu</vt:lpstr>
      <vt:lpstr>PowerPoint Sunusu</vt:lpstr>
      <vt:lpstr>Kariyer Yönetimi</vt:lpstr>
      <vt:lpstr>Kariyer Yönetimi Boyutları </vt:lpstr>
      <vt:lpstr>PowerPoint Sunusu</vt:lpstr>
      <vt:lpstr>Örgüt Açısından Kariyer Yönetimi</vt:lpstr>
      <vt:lpstr>PowerPoint Sunusu</vt:lpstr>
      <vt:lpstr>Birey Açısından Kariyer Yönetimi</vt:lpstr>
      <vt:lpstr>Kariyer Aşamaları</vt:lpstr>
      <vt:lpstr>PowerPoint Sunusu</vt:lpstr>
      <vt:lpstr>PowerPoint Sunusu</vt:lpstr>
      <vt:lpstr>PowerPoint Sunusu</vt:lpstr>
      <vt:lpstr>PowerPoint Sunusu</vt:lpstr>
      <vt:lpstr>Kariyer Platosu </vt:lpstr>
      <vt:lpstr>PowerPoint Sunusu</vt:lpstr>
      <vt:lpstr>PowerPoint Sunusu</vt:lpstr>
      <vt:lpstr>PowerPoint Sunusu</vt:lpstr>
      <vt:lpstr>Kariyer Sorunları </vt:lpstr>
      <vt:lpstr>1) Kariyer Dönemi Sorunları </vt:lpstr>
      <vt:lpstr>PowerPoint Sunusu</vt:lpstr>
      <vt:lpstr>PowerPoint Sunusu</vt:lpstr>
      <vt:lpstr>PowerPoint Sunusu</vt:lpstr>
      <vt:lpstr>PowerPoint Sunusu</vt:lpstr>
      <vt:lpstr>PowerPoint Sunusu</vt:lpstr>
      <vt:lpstr>1. İşten çıkarılmak </vt:lpstr>
      <vt:lpstr>2. Gözden Düşme</vt:lpstr>
      <vt:lpstr>3. Cam Tavan </vt:lpstr>
      <vt:lpstr>PowerPoint Sunusu</vt:lpstr>
      <vt:lpstr>4. Tükenmişlik </vt:lpstr>
      <vt:lpstr>PowerPoint Sunusu</vt:lpstr>
      <vt:lpstr>PowerPoint Sunusu</vt:lpstr>
      <vt:lpstr>PowerPoint Sunusu</vt:lpstr>
      <vt:lpstr>5. Cinsiyetten Kaynaklanan Sorunlar </vt:lpstr>
      <vt:lpstr>PowerPoint Sunusu</vt:lpstr>
      <vt:lpstr>PowerPoint Sunusu</vt:lpstr>
      <vt:lpstr>6.Çift Kariyerli Eşler </vt:lpstr>
      <vt:lpstr>PowerPoint Sunusu</vt:lpstr>
      <vt:lpstr>7.Ay Işığı Sendromu </vt:lpstr>
      <vt:lpstr>PowerPoint Sunusu</vt:lpstr>
      <vt:lpstr>PowerPoint Sunusu</vt:lpstr>
      <vt:lpstr>8. Çift Kariyerlik </vt:lpstr>
      <vt:lpstr>9.Mobbing </vt:lpstr>
      <vt:lpstr>PowerPoint Sunusu</vt:lpstr>
      <vt:lpstr>PowerPoint Sunusu</vt:lpstr>
      <vt:lpstr>PowerPoint Sunusu</vt:lpstr>
      <vt:lpstr>PERFORMASN DEĞERLEME</vt:lpstr>
      <vt:lpstr>PowerPoint Sunusu</vt:lpstr>
      <vt:lpstr>PowerPoint Sunusu</vt:lpstr>
      <vt:lpstr>Performans Yönetimi</vt:lpstr>
      <vt:lpstr>PowerPoint Sunusu</vt:lpstr>
      <vt:lpstr>PowerPoint Sunusu</vt:lpstr>
      <vt:lpstr>Performans Değerlemenin Amaçları</vt:lpstr>
      <vt:lpstr>PowerPoint Sunusu</vt:lpstr>
      <vt:lpstr>PowerPoint Sunusu</vt:lpstr>
      <vt:lpstr>Performans Değerlendirmesinin Kullanım Alanları</vt:lpstr>
      <vt:lpstr>PowerPoint Sunusu</vt:lpstr>
      <vt:lpstr>PowerPoint Sunusu</vt:lpstr>
      <vt:lpstr>PowerPoint Sunusu</vt:lpstr>
      <vt:lpstr>PowerPoint Sunusu</vt:lpstr>
      <vt:lpstr>PowerPoint Sunusu</vt:lpstr>
      <vt:lpstr>PowerPoint Sunusu</vt:lpstr>
      <vt:lpstr>PowerPoint Sunusu</vt:lpstr>
      <vt:lpstr>Performans Değerleme Süreci</vt:lpstr>
      <vt:lpstr>PowerPoint Sunusu</vt:lpstr>
      <vt:lpstr>PowerPoint Sunusu</vt:lpstr>
      <vt:lpstr>PowerPoint Sunusu</vt:lpstr>
      <vt:lpstr>PowerPoint Sunusu</vt:lpstr>
      <vt:lpstr>PowerPoint Sunusu</vt:lpstr>
      <vt:lpstr>PowerPoint Sunusu</vt:lpstr>
      <vt:lpstr>Performans Değerleme Yöntemleri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Performans Değerleme Sonuçlarının Kontrolü</vt:lpstr>
      <vt:lpstr>PowerPoint Sunusu</vt:lpstr>
      <vt:lpstr>PowerPoint Sunusu</vt:lpstr>
      <vt:lpstr>PowerPoint Sunusu</vt:lpstr>
      <vt:lpstr>PowerPoint Sunusu</vt:lpstr>
      <vt:lpstr>PowerPoint Sunusu</vt:lpstr>
      <vt:lpstr>SENDİKA-YÖNETİM İLİŞKİLERİ</vt:lpstr>
      <vt:lpstr>SENDİKA</vt:lpstr>
      <vt:lpstr>SENDİKACILIĞIN TARİHSEL GELİŞİMİ</vt:lpstr>
      <vt:lpstr>SENDİKACILIĞIN TARİHSEL GELİŞİMİ</vt:lpstr>
      <vt:lpstr>SENDİKALAŞMA İLKELERİ</vt:lpstr>
      <vt:lpstr>İş Kolu Esasına Göre Sendikalaşma İlkesi </vt:lpstr>
      <vt:lpstr>Meslek Esasına Göre Sendikalaşma İlkesi </vt:lpstr>
      <vt:lpstr>SENDİKA TÜRLERİ</vt:lpstr>
      <vt:lpstr>İşçi Sendikaları</vt:lpstr>
      <vt:lpstr>İşveren Sendikaları</vt:lpstr>
      <vt:lpstr>Konfederasyonlar</vt:lpstr>
      <vt:lpstr>SENDİKA HAKKI VE ÖZGÜRLÜĞÜ</vt:lpstr>
      <vt:lpstr>SENDİKALARIN AMAÇLARI</vt:lpstr>
      <vt:lpstr>SENDİKAYA ÜYE OLMA NEDENLERİ</vt:lpstr>
      <vt:lpstr>SENDİKAYA ÜYE OLMA NEDENLERİ</vt:lpstr>
      <vt:lpstr>SENDİKAYA ÜYE OLMA NEDENLERİ</vt:lpstr>
      <vt:lpstr>SENDİKAYA ÜYE OLMA NEDENLERİ</vt:lpstr>
      <vt:lpstr>SENDİKAYA ÜYE OLMA NEDENLERİ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YÖNETİM AÇISINDAN SENDİKA ÜYELİĞİNİN ANLAMI VE İŞYERİ SENDİKA TEMSİLCİLİĞİ</vt:lpstr>
      <vt:lpstr>15- TOPLU  PAZARLIK ve YÖNETİMİ</vt:lpstr>
      <vt:lpstr>Toplu Pazarlık Sisteminin Yararları</vt:lpstr>
      <vt:lpstr>Her toplu sözleşmede sözleşmenin uygulanması</vt:lpstr>
      <vt:lpstr>Toplu Pazarlık Süreci</vt:lpstr>
      <vt:lpstr> Toplu Pazarlık Süreci</vt:lpstr>
      <vt:lpstr>Toplu İş Sözleşmesi</vt:lpstr>
      <vt:lpstr>Toplu İş Sözleşmesinin İçeriği</vt:lpstr>
      <vt:lpstr>TOPLU İŞ UYUŞMAZLIKLARI ve ÇÖZÜM YOLLARI</vt:lpstr>
      <vt:lpstr>Uyuşmazlık çözümünde genel olarak 2 yaklaşım söz konusudur.</vt:lpstr>
      <vt:lpstr>2 ) Mücadeleci yollar</vt:lpstr>
      <vt:lpstr>İŞ GÜVENLİĞİ VE SAĞLIK</vt:lpstr>
      <vt:lpstr>6331 SAYILI İŞ SAĞLIĞI ve GÜVENLİĞİ KANUNU</vt:lpstr>
      <vt:lpstr>YASANIN YÜRÜRLÜLÜĞE GİRİŞ TARİHLERİ</vt:lpstr>
      <vt:lpstr>KANUNUN AMACI</vt:lpstr>
      <vt:lpstr>İŞ SAĞLIĞI ve GÜVENLİĞİ</vt:lpstr>
      <vt:lpstr>TÜRKİYEDE İŞ KAZASI ve MESLEK HASTALIĞI</vt:lpstr>
      <vt:lpstr>GÖRÜNÜR MALİYETLER</vt:lpstr>
      <vt:lpstr>GÖRÜNMEYEN MALİYETLER</vt:lpstr>
      <vt:lpstr>PowerPoint Sunusu</vt:lpstr>
      <vt:lpstr>İŞ SAĞLIĞI </vt:lpstr>
      <vt:lpstr>İŞ GÜVENLİĞİ</vt:lpstr>
      <vt:lpstr>İŞ SAĞLIĞI VE GÜVENLİĞİNİN ÖNEMİ</vt:lpstr>
      <vt:lpstr>KORUMA=İş güvenliği işçi sağlığı</vt:lpstr>
      <vt:lpstr>İş kazası</vt:lpstr>
      <vt:lpstr>İş kazası 506 sayılı SSK 11/A</vt:lpstr>
      <vt:lpstr>1 Ocak 2008 5754 sayılı sosyal sigortalar ve genel sağlık sigortası kanunu Madde 13 İş Kazası</vt:lpstr>
      <vt:lpstr>İş yerinde Tehlikeyi oluşturan kaynaklar</vt:lpstr>
      <vt:lpstr>Kaza istatistikleri</vt:lpstr>
      <vt:lpstr>Meslek hastalıkları</vt:lpstr>
      <vt:lpstr>Meslek hastalıklarının nedenleri</vt:lpstr>
      <vt:lpstr>İşyerinde insan sağlığını tehdit eden unsurlar</vt:lpstr>
      <vt:lpstr>İş ortamında stres yaratan faktörler</vt:lpstr>
      <vt:lpstr>İş kanunu madde 77</vt:lpstr>
      <vt:lpstr>İş Sağlığı ve Güvenliğine Genel Bakış ve Güvenlik Kültürü </vt:lpstr>
      <vt:lpstr>Konunun genel amacı</vt:lpstr>
      <vt:lpstr>İSG Temel Prensipleri</vt:lpstr>
      <vt:lpstr>Prensip 1 </vt:lpstr>
      <vt:lpstr>PowerPoint Sunusu</vt:lpstr>
      <vt:lpstr> Prensip 2 Kazalar  ağırlıklı olarak %88 i tehlikeli davranışlardan %10 u tehlikeli durumlardan %2 si kaçınılmaz durumlardan kaynaklanmaktadır. </vt:lpstr>
      <vt:lpstr> Prensip 4 Ağır yaralanma veya ölümle neticelenen her kazanın temelinde 29 hafif yaralanma 300 yaralanmasız olay vardır</vt:lpstr>
      <vt:lpstr>Prensip 5 </vt:lpstr>
      <vt:lpstr>Prensip 6 </vt:lpstr>
      <vt:lpstr>Prensip 7 Kazalardan korunma yöntemleri ile  üretim, maliyet, kalite kontrolü metotları benzerlik ve paralellik arz eder. </vt:lpstr>
      <vt:lpstr>Prensip 9 İşçi Sağlığı ve İş Güvenliği konusunda formen ve ustabaşı  gibi ilk kademe yöneticileri  çok önemlidir. </vt:lpstr>
      <vt:lpstr>Sağlıklı ve Güvenli Yaşam</vt:lpstr>
      <vt:lpstr>PowerPoint Sunusu</vt:lpstr>
      <vt:lpstr>İSG Alanında Yaşam Boyu Öğrenme</vt:lpstr>
      <vt:lpstr>İş Sağlığı ve Güvenliğine Bütünsel Yaklaşım</vt:lpstr>
      <vt:lpstr>PowerPoint Sunusu</vt:lpstr>
      <vt:lpstr>İş Sağlığı ve Güvenliği nedir?</vt:lpstr>
      <vt:lpstr>PowerPoint Sunusu</vt:lpstr>
      <vt:lpstr>PowerPoint Sunusu</vt:lpstr>
      <vt:lpstr>PowerPoint Sunusu</vt:lpstr>
      <vt:lpstr>PowerPoint Sunusu</vt:lpstr>
      <vt:lpstr>PowerPoint Sunusu</vt:lpstr>
      <vt:lpstr>İSG’ nin İşletme Yönetimindeki Yeri</vt:lpstr>
      <vt:lpstr>PowerPoint Sunusu</vt:lpstr>
      <vt:lpstr>PowerPoint Sunusu</vt:lpstr>
      <vt:lpstr>İşyerlerinde Risk Önleme Kültürü</vt:lpstr>
      <vt:lpstr>Güvenlik Kültürünün Önemi ve Günlük Yaşamdaki Yeri</vt:lpstr>
      <vt:lpstr>Güvenlik Kültürünün Oluşturulması ve Devamının Sağlanması</vt:lpstr>
      <vt:lpstr>PowerPoint Sunusu</vt:lpstr>
      <vt:lpstr>Özetle Güvenlik Kültürünün Oluşturulmasında Ulusal Kurum ve Kuruluşlara Düşen Görevler</vt:lpstr>
      <vt:lpstr>Devletin Görevleri </vt:lpstr>
      <vt:lpstr>İşverenin Görevleri </vt:lpstr>
      <vt:lpstr>İşçilerin Görevleri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asus</cp:lastModifiedBy>
  <cp:revision>68</cp:revision>
  <dcterms:created xsi:type="dcterms:W3CDTF">2015-12-17T09:11:41Z</dcterms:created>
  <dcterms:modified xsi:type="dcterms:W3CDTF">2020-09-10T14:05:28Z</dcterms:modified>
</cp:coreProperties>
</file>