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4.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60"/>
  </p:notesMasterIdLst>
  <p:sldIdLst>
    <p:sldId id="256" r:id="rId2"/>
    <p:sldId id="556" r:id="rId3"/>
    <p:sldId id="557" r:id="rId4"/>
    <p:sldId id="558" r:id="rId5"/>
    <p:sldId id="559" r:id="rId6"/>
    <p:sldId id="560" r:id="rId7"/>
    <p:sldId id="561" r:id="rId8"/>
    <p:sldId id="562" r:id="rId9"/>
    <p:sldId id="563" r:id="rId10"/>
    <p:sldId id="564" r:id="rId11"/>
    <p:sldId id="565" r:id="rId12"/>
    <p:sldId id="566" r:id="rId13"/>
    <p:sldId id="567" r:id="rId14"/>
    <p:sldId id="568" r:id="rId15"/>
    <p:sldId id="569" r:id="rId16"/>
    <p:sldId id="570" r:id="rId17"/>
    <p:sldId id="571" r:id="rId18"/>
    <p:sldId id="572" r:id="rId19"/>
    <p:sldId id="573" r:id="rId20"/>
    <p:sldId id="574" r:id="rId21"/>
    <p:sldId id="575" r:id="rId22"/>
    <p:sldId id="576" r:id="rId23"/>
    <p:sldId id="577" r:id="rId24"/>
    <p:sldId id="578" r:id="rId25"/>
    <p:sldId id="579" r:id="rId26"/>
    <p:sldId id="580" r:id="rId27"/>
    <p:sldId id="581" r:id="rId28"/>
    <p:sldId id="582" r:id="rId29"/>
    <p:sldId id="583" r:id="rId30"/>
    <p:sldId id="584" r:id="rId31"/>
    <p:sldId id="585" r:id="rId32"/>
    <p:sldId id="586" r:id="rId33"/>
    <p:sldId id="587" r:id="rId34"/>
    <p:sldId id="588" r:id="rId35"/>
    <p:sldId id="589" r:id="rId36"/>
    <p:sldId id="590" r:id="rId37"/>
    <p:sldId id="591" r:id="rId38"/>
    <p:sldId id="592" r:id="rId39"/>
    <p:sldId id="593" r:id="rId40"/>
    <p:sldId id="594" r:id="rId41"/>
    <p:sldId id="595" r:id="rId42"/>
    <p:sldId id="596" r:id="rId43"/>
    <p:sldId id="597" r:id="rId44"/>
    <p:sldId id="598" r:id="rId45"/>
    <p:sldId id="599" r:id="rId46"/>
    <p:sldId id="600" r:id="rId47"/>
    <p:sldId id="601" r:id="rId48"/>
    <p:sldId id="602" r:id="rId49"/>
    <p:sldId id="603" r:id="rId50"/>
    <p:sldId id="604" r:id="rId51"/>
    <p:sldId id="605" r:id="rId52"/>
    <p:sldId id="606" r:id="rId53"/>
    <p:sldId id="607" r:id="rId54"/>
    <p:sldId id="608" r:id="rId55"/>
    <p:sldId id="609" r:id="rId56"/>
    <p:sldId id="610" r:id="rId57"/>
    <p:sldId id="611" r:id="rId58"/>
    <p:sldId id="612" r:id="rId5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p:cViewPr varScale="1">
        <p:scale>
          <a:sx n="62" d="100"/>
          <a:sy n="62"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10.9.2020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95DA18B9-83C3-40F7-926D-A387C43C8762}" type="slidenum">
              <a:rPr lang="tr-TR" altLang="tr-TR">
                <a:solidFill>
                  <a:prstClr val="black"/>
                </a:solidFill>
                <a:latin typeface="Arial" charset="0"/>
              </a:rPr>
              <a:pPr algn="r"/>
              <a:t>37</a:t>
            </a:fld>
            <a:endParaRPr lang="tr-TR" altLang="tr-TR">
              <a:solidFill>
                <a:prstClr val="black"/>
              </a:solidFill>
              <a:latin typeface="Arial"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02B94730-CB6D-4555-B097-A0CF19D90432}" type="slidenum">
              <a:rPr lang="tr-TR" altLang="tr-TR" smtClean="0">
                <a:solidFill>
                  <a:prstClr val="black"/>
                </a:solidFill>
                <a:latin typeface="Arial" charset="0"/>
              </a:rPr>
              <a:pPr/>
              <a:t>40</a:t>
            </a:fld>
            <a:endParaRPr lang="tr-TR" altLang="tr-TR" smtClean="0">
              <a:solidFill>
                <a:prstClr val="black"/>
              </a:solidFill>
              <a:latin typeface="Arial" charset="0"/>
            </a:endParaRPr>
          </a:p>
        </p:txBody>
      </p:sp>
      <p:sp>
        <p:nvSpPr>
          <p:cNvPr id="40963"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ABB9885E-6D10-4083-946D-0ED9550B050A}" type="slidenum">
              <a:rPr lang="tr-TR" altLang="tr-TR">
                <a:solidFill>
                  <a:prstClr val="black"/>
                </a:solidFill>
                <a:latin typeface="Arial" charset="0"/>
              </a:rPr>
              <a:pPr algn="r"/>
              <a:t>40</a:t>
            </a:fld>
            <a:endParaRPr lang="tr-TR" altLang="tr-TR">
              <a:solidFill>
                <a:prstClr val="black"/>
              </a:solidFill>
              <a:latin typeface="Arial" charset="0"/>
            </a:endParaRPr>
          </a:p>
        </p:txBody>
      </p:sp>
      <p:sp>
        <p:nvSpPr>
          <p:cNvPr id="40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4" y="8685213"/>
            <a:ext cx="2971800" cy="457200"/>
          </a:xfrm>
          <a:prstGeom prst="rect">
            <a:avLst/>
          </a:prstGeom>
          <a:noFill/>
          <a:ln>
            <a:miter lim="800000"/>
            <a:headEnd/>
            <a:tailEnd/>
          </a:ln>
        </p:spPr>
        <p:txBody>
          <a:bodyPr anchor="b"/>
          <a:lstStyle/>
          <a:p>
            <a:pPr algn="r">
              <a:defRPr/>
            </a:pPr>
            <a:fld id="{1374B7D1-DDB5-4CD6-B9B1-BF5339749A55}" type="slidenum">
              <a:rPr lang="tr-TR" sz="1200">
                <a:solidFill>
                  <a:prstClr val="black"/>
                </a:solidFill>
              </a:rPr>
              <a:pPr algn="r">
                <a:defRPr/>
              </a:pPr>
              <a:t>41</a:t>
            </a:fld>
            <a:endParaRPr lang="tr-TR" sz="1200">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25779A5D-AD7C-4086-B7E4-826EF5E4C26A}" type="slidenum">
              <a:rPr lang="tr-TR" altLang="tr-TR">
                <a:solidFill>
                  <a:prstClr val="black"/>
                </a:solidFill>
              </a:rPr>
              <a:pPr algn="r"/>
              <a:t>42</a:t>
            </a:fld>
            <a:endParaRPr lang="tr-TR" altLang="tr-TR">
              <a:solidFill>
                <a:prstClr val="black"/>
              </a:solidFill>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FACAB63A-2317-487F-A907-24DBB7A70C36}" type="slidenum">
              <a:rPr lang="tr-TR" altLang="tr-TR">
                <a:solidFill>
                  <a:prstClr val="black"/>
                </a:solidFill>
                <a:latin typeface="Arial" charset="0"/>
              </a:rPr>
              <a:pPr algn="r"/>
              <a:t>43</a:t>
            </a:fld>
            <a:endParaRPr lang="tr-TR" altLang="tr-TR">
              <a:solidFill>
                <a:prstClr val="black"/>
              </a:solidFill>
              <a:latin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endParaRPr lang="tr-TR"/>
          </a:p>
        </p:txBody>
      </p:sp>
      <p:sp>
        <p:nvSpPr>
          <p:cNvPr id="4" name="Veri Yer Tutucusu 3"/>
          <p:cNvSpPr>
            <a:spLocks noGrp="1"/>
          </p:cNvSpPr>
          <p:nvPr>
            <p:ph type="dt" sz="half" idx="10"/>
          </p:nvPr>
        </p:nvSpPr>
        <p:spPr>
          <a:xfrm>
            <a:off x="457200" y="6356350"/>
            <a:ext cx="2133600" cy="365125"/>
          </a:xfrm>
        </p:spPr>
        <p:txBody>
          <a:bodyPr/>
          <a:lstStyle>
            <a:lvl1pPr>
              <a:defRPr smtClean="0"/>
            </a:lvl1pPr>
          </a:lstStyle>
          <a:p>
            <a:pPr>
              <a:defRPr/>
            </a:pPr>
            <a:fld id="{60333710-819E-4771-8D1F-4014C7086AB4}" type="datetimeFigureOut">
              <a:rPr lang="fr-FR">
                <a:solidFill>
                  <a:prstClr val="black">
                    <a:lumMod val="50000"/>
                    <a:lumOff val="50000"/>
                  </a:prstClr>
                </a:solidFill>
              </a:rPr>
              <a:pPr>
                <a:defRPr/>
              </a:pPr>
              <a:t>10/09/2020</a:t>
            </a:fld>
            <a:endParaRPr lang="fr-CA">
              <a:solidFill>
                <a:prstClr val="black">
                  <a:lumMod val="50000"/>
                  <a:lumOff val="50000"/>
                </a:prstClr>
              </a:solidFill>
            </a:endParaRPr>
          </a:p>
        </p:txBody>
      </p:sp>
      <p:sp>
        <p:nvSpPr>
          <p:cNvPr id="5" name="Altbilgi Yer Tutucusu 4"/>
          <p:cNvSpPr>
            <a:spLocks noGrp="1"/>
          </p:cNvSpPr>
          <p:nvPr>
            <p:ph type="ftr" sz="quarter" idx="11"/>
          </p:nvPr>
        </p:nvSpPr>
        <p:spPr>
          <a:xfrm>
            <a:off x="3124200" y="6356350"/>
            <a:ext cx="2895600" cy="365125"/>
          </a:xfrm>
        </p:spPr>
        <p:txBody>
          <a:bodyPr/>
          <a:lstStyle>
            <a:lvl1pPr>
              <a:defRPr/>
            </a:lvl1pPr>
          </a:lstStyle>
          <a:p>
            <a:pPr>
              <a:defRPr/>
            </a:pPr>
            <a:endParaRPr lang="fr-CA">
              <a:solidFill>
                <a:prstClr val="black"/>
              </a:solidFill>
            </a:endParaRPr>
          </a:p>
        </p:txBody>
      </p:sp>
      <p:sp>
        <p:nvSpPr>
          <p:cNvPr id="6" name="Slayt Numarası Yer Tutucusu 5"/>
          <p:cNvSpPr>
            <a:spLocks noGrp="1"/>
          </p:cNvSpPr>
          <p:nvPr>
            <p:ph type="sldNum" sz="quarter" idx="12"/>
          </p:nvPr>
        </p:nvSpPr>
        <p:spPr>
          <a:xfrm>
            <a:off x="6553200" y="6356350"/>
            <a:ext cx="2133600" cy="365125"/>
          </a:xfrm>
        </p:spPr>
        <p:txBody>
          <a:bodyPr/>
          <a:lstStyle>
            <a:lvl1pPr>
              <a:defRPr smtClean="0"/>
            </a:lvl1pPr>
          </a:lstStyle>
          <a:p>
            <a:pPr>
              <a:defRPr/>
            </a:pPr>
            <a:fld id="{709A18FE-7C0C-42A9-904D-EBD2F1B7CF55}" type="slidenum">
              <a:rPr lang="fr-CA">
                <a:solidFill>
                  <a:prstClr val="black">
                    <a:lumMod val="50000"/>
                    <a:lumOff val="50000"/>
                  </a:prstClr>
                </a:solidFill>
              </a:rPr>
              <a:pPr>
                <a:defRPr/>
              </a:pPr>
              <a:t>‹#›</a:t>
            </a:fld>
            <a:endParaRPr lang="fr-CA">
              <a:solidFill>
                <a:prstClr val="black">
                  <a:lumMod val="50000"/>
                  <a:lumOff val="50000"/>
                </a:prstClr>
              </a:solidFill>
            </a:endParaRPr>
          </a:p>
        </p:txBody>
      </p:sp>
    </p:spTree>
    <p:extLst>
      <p:ext uri="{BB962C8B-B14F-4D97-AF65-F5344CB8AC3E}">
        <p14:creationId xmlns:p14="http://schemas.microsoft.com/office/powerpoint/2010/main" val="84146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9.jpeg"/><Relationship Id="rId4" Type="http://schemas.openxmlformats.org/officeDocument/2006/relationships/tags" Target="../tags/tag11.xml"/><Relationship Id="rId9" Type="http://schemas.openxmlformats.org/officeDocument/2006/relationships/notesSlide" Target="../notesSlides/notesSlid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2.xml"/></Relationships>
</file>

<file path=ppt/slides/_rels/slide41.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tags" Target="../tags/tag31.xml"/><Relationship Id="rId7" Type="http://schemas.openxmlformats.org/officeDocument/2006/relationships/image" Target="../media/image12.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4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6.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3" name="Alt Başlık 2"/>
          <p:cNvSpPr>
            <a:spLocks noGrp="1"/>
          </p:cNvSpPr>
          <p:nvPr>
            <p:ph type="subTitle" idx="1"/>
          </p:nvPr>
        </p:nvSpPr>
        <p:spPr>
          <a:xfrm>
            <a:off x="533400" y="4869160"/>
            <a:ext cx="8143056" cy="792088"/>
          </a:xfrm>
        </p:spPr>
        <p:txBody>
          <a:bodyPr/>
          <a:lstStyle/>
          <a:p>
            <a:endParaRPr lang="tr-TR" dirty="0"/>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İŞ GÜVENLİĞİ VE SAĞLIK</a:t>
            </a:r>
            <a:endParaRPr lang="tr-TR" dirty="0"/>
          </a:p>
        </p:txBody>
      </p:sp>
      <p:sp>
        <p:nvSpPr>
          <p:cNvPr id="5" name="Alt Başlık 4"/>
          <p:cNvSpPr>
            <a:spLocks noGrp="1"/>
          </p:cNvSpPr>
          <p:nvPr>
            <p:ph type="subTitle" idx="1"/>
          </p:nvPr>
        </p:nvSpPr>
        <p:spPr>
          <a:xfrm>
            <a:off x="1432560" y="2924944"/>
            <a:ext cx="7406640" cy="677720"/>
          </a:xfrm>
        </p:spPr>
        <p:txBody>
          <a:bodyPr/>
          <a:lstStyle/>
          <a:p>
            <a:r>
              <a:rPr lang="tr-TR" dirty="0" smtClean="0"/>
              <a:t>ONBİRİNCİ BÖLÜM</a:t>
            </a:r>
            <a:endParaRPr lang="tr-TR" dirty="0"/>
          </a:p>
        </p:txBody>
      </p:sp>
    </p:spTree>
    <p:extLst>
      <p:ext uri="{BB962C8B-B14F-4D97-AF65-F5344CB8AC3E}">
        <p14:creationId xmlns:p14="http://schemas.microsoft.com/office/powerpoint/2010/main" val="161260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p:cNvSpPr>
          <p:nvPr>
            <p:ph type="title"/>
          </p:nvPr>
        </p:nvSpPr>
        <p:spPr>
          <a:xfrm>
            <a:off x="539750" y="115888"/>
            <a:ext cx="8229600" cy="720725"/>
          </a:xfrm>
          <a:noFill/>
          <a:ln/>
        </p:spPr>
        <p:txBody>
          <a:bodyPr>
            <a:normAutofit/>
          </a:bodyPr>
          <a:lstStyle/>
          <a:p>
            <a:r>
              <a:rPr lang="tr-TR" sz="3200" b="1" smtClean="0">
                <a:solidFill>
                  <a:srgbClr val="800000"/>
                </a:solidFill>
              </a:rPr>
              <a:t>6331 SAYILI İŞ SAĞLIĞI ve GÜVENLİĞİ KANUNU</a:t>
            </a:r>
          </a:p>
        </p:txBody>
      </p:sp>
      <p:sp>
        <p:nvSpPr>
          <p:cNvPr id="141314" name="Rectangle 2"/>
          <p:cNvSpPr>
            <a:spLocks noGrp="1"/>
          </p:cNvSpPr>
          <p:nvPr>
            <p:ph idx="1"/>
          </p:nvPr>
        </p:nvSpPr>
        <p:spPr>
          <a:xfrm>
            <a:off x="468313" y="1484313"/>
            <a:ext cx="8424862" cy="4321175"/>
          </a:xfrm>
        </p:spPr>
        <p:txBody>
          <a:bodyPr/>
          <a:lstStyle/>
          <a:p>
            <a:pPr algn="ctr">
              <a:buFont typeface="Arial" charset="0"/>
              <a:buNone/>
            </a:pPr>
            <a:r>
              <a:rPr lang="tr-TR" b="1" smtClean="0">
                <a:latin typeface="Times New Roman" pitchFamily="18" charset="0"/>
                <a:cs typeface="Times New Roman" pitchFamily="18" charset="0"/>
              </a:rPr>
              <a:t>6331 Sayılı </a:t>
            </a:r>
          </a:p>
          <a:p>
            <a:pPr algn="ctr">
              <a:buFont typeface="Arial" charset="0"/>
              <a:buNone/>
            </a:pPr>
            <a:r>
              <a:rPr lang="tr-TR" b="1" smtClean="0">
                <a:latin typeface="Times New Roman" pitchFamily="18" charset="0"/>
                <a:cs typeface="Times New Roman" pitchFamily="18" charset="0"/>
              </a:rPr>
              <a:t>İş Sağlığı ve Güvenliği Kanunu</a:t>
            </a:r>
          </a:p>
          <a:p>
            <a:pPr algn="ctr">
              <a:buFont typeface="Arial" charset="0"/>
              <a:buNone/>
            </a:pPr>
            <a:r>
              <a:rPr lang="tr-TR" sz="2400" b="1" smtClean="0">
                <a:latin typeface="Times New Roman" pitchFamily="18" charset="0"/>
                <a:cs typeface="Times New Roman" pitchFamily="18" charset="0"/>
              </a:rPr>
              <a:t>20/06/2012 Tarihinde TBMM’nde Kabul edilmiş</a:t>
            </a:r>
          </a:p>
          <a:p>
            <a:pPr algn="ctr">
              <a:buFont typeface="Arial" charset="0"/>
              <a:buNone/>
            </a:pPr>
            <a:r>
              <a:rPr lang="tr-TR" b="1" smtClean="0">
                <a:solidFill>
                  <a:srgbClr val="800000"/>
                </a:solidFill>
                <a:latin typeface="Times New Roman" pitchFamily="18" charset="0"/>
                <a:cs typeface="Times New Roman" pitchFamily="18" charset="0"/>
              </a:rPr>
              <a:t>30/06/2012 tarihinde </a:t>
            </a:r>
          </a:p>
          <a:p>
            <a:pPr algn="ctr">
              <a:buFont typeface="Arial" charset="0"/>
              <a:buNone/>
            </a:pPr>
            <a:r>
              <a:rPr lang="tr-TR" b="1" smtClean="0">
                <a:latin typeface="Times New Roman" pitchFamily="18" charset="0"/>
                <a:cs typeface="Times New Roman" pitchFamily="18" charset="0"/>
              </a:rPr>
              <a:t>Resmi Gazetede Yayımlanarak </a:t>
            </a:r>
          </a:p>
          <a:p>
            <a:pPr algn="ctr">
              <a:buFont typeface="Arial" charset="0"/>
              <a:buNone/>
            </a:pPr>
            <a:r>
              <a:rPr lang="tr-TR" b="1" smtClean="0">
                <a:latin typeface="Times New Roman" pitchFamily="18" charset="0"/>
                <a:cs typeface="Times New Roman" pitchFamily="18" charset="0"/>
              </a:rPr>
              <a:t>(</a:t>
            </a:r>
            <a:r>
              <a:rPr lang="tr-TR" sz="2800" b="1" smtClean="0">
                <a:latin typeface="Times New Roman" pitchFamily="18" charset="0"/>
                <a:cs typeface="Times New Roman" pitchFamily="18" charset="0"/>
              </a:rPr>
              <a:t>Kademeli olarak</a:t>
            </a:r>
            <a:r>
              <a:rPr lang="tr-TR" b="1" smtClean="0">
                <a:latin typeface="Times New Roman" pitchFamily="18" charset="0"/>
                <a:cs typeface="Times New Roman" pitchFamily="18" charset="0"/>
              </a:rPr>
              <a:t>)</a:t>
            </a:r>
          </a:p>
          <a:p>
            <a:pPr algn="ctr">
              <a:buFont typeface="Arial" charset="0"/>
              <a:buNone/>
            </a:pPr>
            <a:r>
              <a:rPr lang="tr-TR" b="1" smtClean="0">
                <a:latin typeface="Times New Roman" pitchFamily="18" charset="0"/>
                <a:cs typeface="Times New Roman" pitchFamily="18" charset="0"/>
              </a:rPr>
              <a:t>Yürürlüğe Girmiştir</a:t>
            </a:r>
            <a:r>
              <a:rPr lang="tr-TR" sz="2800" b="1" smtClean="0">
                <a:latin typeface="Times New Roman" pitchFamily="18" charset="0"/>
                <a:cs typeface="Times New Roman" pitchFamily="18" charset="0"/>
              </a:rPr>
              <a:t>.</a:t>
            </a:r>
          </a:p>
        </p:txBody>
      </p:sp>
    </p:spTree>
    <p:extLst>
      <p:ext uri="{BB962C8B-B14F-4D97-AF65-F5344CB8AC3E}">
        <p14:creationId xmlns:p14="http://schemas.microsoft.com/office/powerpoint/2010/main" val="39017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468313" y="0"/>
            <a:ext cx="8229600" cy="720725"/>
          </a:xfrm>
          <a:noFill/>
          <a:ln/>
        </p:spPr>
        <p:txBody>
          <a:bodyPr>
            <a:normAutofit/>
          </a:bodyPr>
          <a:lstStyle/>
          <a:p>
            <a:r>
              <a:rPr lang="tr-TR" sz="2800" b="1" smtClean="0">
                <a:solidFill>
                  <a:srgbClr val="800000"/>
                </a:solidFill>
              </a:rPr>
              <a:t>YASANIN YÜRÜRLÜLÜĞE GİRİŞ TARİHLERİ</a:t>
            </a:r>
          </a:p>
        </p:txBody>
      </p:sp>
      <p:graphicFrame>
        <p:nvGraphicFramePr>
          <p:cNvPr id="155651" name="Group 3"/>
          <p:cNvGraphicFramePr>
            <a:graphicFrameLocks noGrp="1"/>
          </p:cNvGraphicFramePr>
          <p:nvPr>
            <p:ph type="tbl" idx="1"/>
          </p:nvPr>
        </p:nvGraphicFramePr>
        <p:xfrm>
          <a:off x="457200" y="1600200"/>
          <a:ext cx="8229600" cy="4525964"/>
        </p:xfrm>
        <a:graphic>
          <a:graphicData uri="http://schemas.openxmlformats.org/drawingml/2006/table">
            <a:tbl>
              <a:tblPr/>
              <a:tblGrid>
                <a:gridCol w="1606550"/>
                <a:gridCol w="2058988"/>
                <a:gridCol w="2179637"/>
                <a:gridCol w="2384425"/>
              </a:tblGrid>
              <a:tr h="126365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ÇALIŞAN SAYISI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TEHLİKE SINIFI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İlkyardım, Acil Durum Planı, Yangın Eğitimi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Uzmanı, İşyeri Hekimi ve Diğer Sağlık Personeli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50'den Az Çalışanı Olan</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30.06.2014</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Çok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50'den Fazla Çalışanı Olan</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rgbClr val="FFFF66"/>
                          </a:solidFill>
                          <a:effectLst/>
                          <a:latin typeface="Times New Roman" pitchFamily="18" charset="0"/>
                          <a:cs typeface="Times New Roman" pitchFamily="18" charset="0"/>
                        </a:rPr>
                        <a:t>Tehlikeli</a:t>
                      </a:r>
                      <a:endParaRPr kumimoji="0" lang="tr-TR" sz="1800" b="0" i="0" u="none" strike="noStrike" cap="none" normalizeH="0" baseline="0" smtClean="0">
                        <a:ln>
                          <a:noFill/>
                        </a:ln>
                        <a:solidFill>
                          <a:srgbClr val="FFFF66"/>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alibri"/>
                          <a:cs typeface="Times New Roman" pitchFamily="18" charset="0"/>
                        </a:rPr>
                        <a:t>Ç</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ok Tehlikeli</a:t>
                      </a:r>
                      <a:endParaRPr kumimoji="0" lang="tr-TR" sz="1800" b="0" i="0" u="none" strike="noStrike" cap="none" normalizeH="0" baseline="0" smtClean="0">
                        <a:ln>
                          <a:noFill/>
                        </a:ln>
                        <a:solidFill>
                          <a:schemeClr val="tx1"/>
                        </a:solidFill>
                        <a:effectLst/>
                        <a:latin typeface="Calibri" pitchFamily="34"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208075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p:cNvSpPr>
          <p:nvPr>
            <p:ph type="title"/>
          </p:nvPr>
        </p:nvSpPr>
        <p:spPr>
          <a:xfrm>
            <a:off x="539750" y="115888"/>
            <a:ext cx="8229600" cy="576262"/>
          </a:xfrm>
          <a:noFill/>
          <a:ln/>
        </p:spPr>
        <p:txBody>
          <a:bodyPr>
            <a:normAutofit fontScale="90000"/>
          </a:bodyPr>
          <a:lstStyle/>
          <a:p>
            <a:r>
              <a:rPr lang="tr-TR" sz="4000" b="1" smtClean="0">
                <a:solidFill>
                  <a:srgbClr val="800000"/>
                </a:solidFill>
              </a:rPr>
              <a:t>KANUNUN AMACI</a:t>
            </a:r>
          </a:p>
        </p:txBody>
      </p:sp>
      <p:sp>
        <p:nvSpPr>
          <p:cNvPr id="143362" name="Rectangle 2"/>
          <p:cNvSpPr>
            <a:spLocks noGrp="1"/>
          </p:cNvSpPr>
          <p:nvPr>
            <p:ph idx="1"/>
          </p:nvPr>
        </p:nvSpPr>
        <p:spPr>
          <a:xfrm>
            <a:off x="179388" y="1773238"/>
            <a:ext cx="8424862" cy="3313112"/>
          </a:xfrm>
        </p:spPr>
        <p:txBody>
          <a:bodyPr/>
          <a:lstStyle/>
          <a:p>
            <a:pPr algn="just">
              <a:buFont typeface="Arial" charset="0"/>
              <a:buNone/>
            </a:pPr>
            <a:r>
              <a:rPr lang="tr-TR" sz="2800" smtClean="0">
                <a:latin typeface="Times New Roman" pitchFamily="18" charset="0"/>
                <a:cs typeface="Times New Roman" pitchFamily="18" charset="0"/>
              </a:rPr>
              <a:t>		</a:t>
            </a:r>
            <a:r>
              <a:rPr lang="tr-TR" smtClean="0">
                <a:latin typeface="Times New Roman" pitchFamily="18" charset="0"/>
                <a:cs typeface="Times New Roman" pitchFamily="18" charset="0"/>
              </a:rPr>
              <a:t>İşyerlerinde İSG; İş Sağlığı ve Güvenliğinin </a:t>
            </a:r>
            <a:r>
              <a:rPr lang="tr-TR" b="1" smtClean="0">
                <a:solidFill>
                  <a:srgbClr val="800000"/>
                </a:solidFill>
                <a:latin typeface="Times New Roman" pitchFamily="18" charset="0"/>
                <a:cs typeface="Times New Roman" pitchFamily="18" charset="0"/>
              </a:rPr>
              <a:t>sağlanması</a:t>
            </a:r>
            <a:r>
              <a:rPr lang="tr-TR" smtClean="0">
                <a:latin typeface="Times New Roman" pitchFamily="18" charset="0"/>
                <a:cs typeface="Times New Roman" pitchFamily="18" charset="0"/>
              </a:rPr>
              <a:t> ile mevcut sağlık ve güvenlik şartlarının </a:t>
            </a:r>
            <a:r>
              <a:rPr lang="tr-TR" b="1" smtClean="0">
                <a:solidFill>
                  <a:srgbClr val="800000"/>
                </a:solidFill>
                <a:latin typeface="Times New Roman" pitchFamily="18" charset="0"/>
                <a:cs typeface="Times New Roman" pitchFamily="18" charset="0"/>
              </a:rPr>
              <a:t>iyileştirilmesi</a:t>
            </a:r>
            <a:r>
              <a:rPr lang="tr-TR" smtClean="0">
                <a:latin typeface="Times New Roman" pitchFamily="18" charset="0"/>
                <a:cs typeface="Times New Roman" pitchFamily="18" charset="0"/>
              </a:rPr>
              <a:t> için </a:t>
            </a:r>
            <a:r>
              <a:rPr lang="tr-TR" b="1" smtClean="0">
                <a:solidFill>
                  <a:srgbClr val="800000"/>
                </a:solidFill>
                <a:latin typeface="Times New Roman" pitchFamily="18" charset="0"/>
                <a:cs typeface="Times New Roman" pitchFamily="18" charset="0"/>
              </a:rPr>
              <a:t>işveren ve çalışanların</a:t>
            </a:r>
            <a:r>
              <a:rPr lang="tr-TR" b="1" smtClean="0">
                <a:latin typeface="Times New Roman" pitchFamily="18" charset="0"/>
                <a:cs typeface="Times New Roman" pitchFamily="18" charset="0"/>
              </a:rPr>
              <a:t> </a:t>
            </a:r>
            <a:r>
              <a:rPr lang="tr-TR" smtClean="0">
                <a:latin typeface="Times New Roman" pitchFamily="18" charset="0"/>
                <a:cs typeface="Times New Roman" pitchFamily="18" charset="0"/>
              </a:rPr>
              <a:t>görev, yetki, sorumluluk, hak ve yükümlülüklerini düzenlemektir.</a:t>
            </a:r>
            <a:endParaRPr lang="tr-TR" smtClean="0">
              <a:latin typeface="Times New Roman" pitchFamily="18" charset="0"/>
            </a:endParaRPr>
          </a:p>
          <a:p>
            <a:pPr algn="ctr">
              <a:buFont typeface="Arial" charset="0"/>
              <a:buNone/>
            </a:pPr>
            <a:endParaRPr lang="tr-TR" b="1" smtClean="0">
              <a:latin typeface="Times New Roman" pitchFamily="18" charset="0"/>
              <a:cs typeface="Times New Roman" pitchFamily="18" charset="0"/>
            </a:endParaRPr>
          </a:p>
        </p:txBody>
      </p:sp>
    </p:spTree>
    <p:extLst>
      <p:ext uri="{BB962C8B-B14F-4D97-AF65-F5344CB8AC3E}">
        <p14:creationId xmlns:p14="http://schemas.microsoft.com/office/powerpoint/2010/main" val="3653107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68313" y="0"/>
            <a:ext cx="8229600" cy="836613"/>
          </a:xfrm>
        </p:spPr>
        <p:txBody>
          <a:bodyPr/>
          <a:lstStyle/>
          <a:p>
            <a:r>
              <a:rPr lang="tr-TR" sz="3600" b="1" dirty="0" smtClean="0">
                <a:solidFill>
                  <a:srgbClr val="800000"/>
                </a:solidFill>
              </a:rPr>
              <a:t>İŞ SAĞLIĞI ve GÜVENLİĞİ</a:t>
            </a:r>
            <a:endParaRPr lang="tr-TR" sz="3600" b="1" dirty="0" smtClean="0">
              <a:solidFill>
                <a:srgbClr val="800000"/>
              </a:solidFill>
              <a:latin typeface="Arial" charset="0"/>
            </a:endParaRPr>
          </a:p>
        </p:txBody>
      </p:sp>
      <p:graphicFrame>
        <p:nvGraphicFramePr>
          <p:cNvPr id="30780" name="Group 60"/>
          <p:cNvGraphicFramePr>
            <a:graphicFrameLocks noGrp="1"/>
          </p:cNvGraphicFramePr>
          <p:nvPr>
            <p:ph type="tbl" idx="1"/>
          </p:nvPr>
        </p:nvGraphicFramePr>
        <p:xfrm>
          <a:off x="323850" y="1557338"/>
          <a:ext cx="8280400" cy="4679951"/>
        </p:xfrm>
        <a:graphic>
          <a:graphicData uri="http://schemas.openxmlformats.org/drawingml/2006/table">
            <a:tbl>
              <a:tblPr/>
              <a:tblGrid>
                <a:gridCol w="3922713"/>
                <a:gridCol w="4357687"/>
              </a:tblGrid>
              <a:tr h="5889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Neden İş Sağlığı ve Güvenliği?</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5889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Dünya</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Türkiye</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1 Milyon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5534 çalışan işle ilgili hastalıklar,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879 çalışan iş kazası nedeniyle  ölmektedir.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172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4 kişi iş kazası nedeniyle ölmekte,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6 kişi sürekli iş göremez hale gelmektedir.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4992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66" name="Rectangle 74"/>
          <p:cNvSpPr>
            <a:spLocks noGrp="1"/>
          </p:cNvSpPr>
          <p:nvPr>
            <p:ph type="title"/>
          </p:nvPr>
        </p:nvSpPr>
        <p:spPr>
          <a:xfrm>
            <a:off x="539750" y="115888"/>
            <a:ext cx="8229600" cy="576262"/>
          </a:xfrm>
        </p:spPr>
        <p:txBody>
          <a:bodyPr>
            <a:normAutofit/>
          </a:bodyPr>
          <a:lstStyle/>
          <a:p>
            <a:r>
              <a:rPr lang="tr-TR" sz="3200" b="1" smtClean="0">
                <a:solidFill>
                  <a:srgbClr val="800000"/>
                </a:solidFill>
              </a:rPr>
              <a:t>TÜRKİYEDE İŞ KAZASI ve MESLEK HASTALIĞI</a:t>
            </a:r>
          </a:p>
        </p:txBody>
      </p:sp>
      <p:graphicFrame>
        <p:nvGraphicFramePr>
          <p:cNvPr id="33865" name="Group 73"/>
          <p:cNvGraphicFramePr>
            <a:graphicFrameLocks noGrp="1"/>
          </p:cNvGraphicFramePr>
          <p:nvPr>
            <p:ph type="tbl" idx="1"/>
          </p:nvPr>
        </p:nvGraphicFramePr>
        <p:xfrm>
          <a:off x="457200" y="1600200"/>
          <a:ext cx="8435975" cy="4525964"/>
        </p:xfrm>
        <a:graphic>
          <a:graphicData uri="http://schemas.openxmlformats.org/drawingml/2006/table">
            <a:tbl>
              <a:tblPr/>
              <a:tblGrid>
                <a:gridCol w="3970338"/>
                <a:gridCol w="4465637"/>
              </a:tblGrid>
              <a:tr h="7445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SGK 2010 YILI İSTATİSTİKLERİ</a:t>
                      </a:r>
                      <a:endParaRPr kumimoji="0" lang="tr-TR" sz="2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6651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İŞ KAZALARI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MESLEK HASTALIĞI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3425">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62.903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1.434 ölümlü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1.976 sürekli iş göremezlikle sonuçlanan kaza meydana gelmiştir.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533 meslek hastalığı;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 tanesi ölümle sonuçlanmıştır.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2838">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1444 kişi iş kazaları ve meslek hastalıkları sonucu hayatını kaybetmiştir.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bl>
          </a:graphicData>
        </a:graphic>
      </p:graphicFrame>
    </p:spTree>
    <p:extLst>
      <p:ext uri="{BB962C8B-B14F-4D97-AF65-F5344CB8AC3E}">
        <p14:creationId xmlns:p14="http://schemas.microsoft.com/office/powerpoint/2010/main" val="2153536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0"/>
            <a:ext cx="7740352" cy="765175"/>
          </a:xfrm>
        </p:spPr>
        <p:txBody>
          <a:bodyPr/>
          <a:lstStyle/>
          <a:p>
            <a:r>
              <a:rPr lang="tr-TR" sz="3600" b="1" dirty="0" smtClean="0">
                <a:solidFill>
                  <a:srgbClr val="800000"/>
                </a:solidFill>
                <a:latin typeface="Arial" charset="0"/>
              </a:rPr>
              <a:t>GÖRÜNÜR MALİYETLER</a:t>
            </a:r>
          </a:p>
        </p:txBody>
      </p:sp>
      <p:sp>
        <p:nvSpPr>
          <p:cNvPr id="32771" name="Rectangle 3"/>
          <p:cNvSpPr>
            <a:spLocks noGrp="1"/>
          </p:cNvSpPr>
          <p:nvPr>
            <p:ph idx="1"/>
          </p:nvPr>
        </p:nvSpPr>
        <p:spPr>
          <a:xfrm>
            <a:off x="468313" y="1484313"/>
            <a:ext cx="8424862" cy="4321175"/>
          </a:xfrm>
        </p:spPr>
        <p:txBody>
          <a:bodyPr/>
          <a:lstStyle/>
          <a:p>
            <a:pPr>
              <a:lnSpc>
                <a:spcPct val="90000"/>
              </a:lnSpc>
            </a:pPr>
            <a:r>
              <a:rPr lang="tr-TR" smtClean="0"/>
              <a:t>Sürekli iş göremezlik ve ölüm nedeniyle,</a:t>
            </a:r>
          </a:p>
          <a:p>
            <a:pPr>
              <a:lnSpc>
                <a:spcPct val="90000"/>
              </a:lnSpc>
            </a:pPr>
            <a:r>
              <a:rPr lang="tr-TR" smtClean="0"/>
              <a:t>Üretimin durması veya azalması, </a:t>
            </a:r>
          </a:p>
          <a:p>
            <a:pPr>
              <a:lnSpc>
                <a:spcPct val="90000"/>
              </a:lnSpc>
            </a:pPr>
            <a:r>
              <a:rPr lang="tr-TR" smtClean="0"/>
              <a:t>Sürekli iş göremezlik ve ölüm geliri ödemeleri </a:t>
            </a:r>
          </a:p>
          <a:p>
            <a:pPr>
              <a:lnSpc>
                <a:spcPct val="90000"/>
              </a:lnSpc>
            </a:pPr>
            <a:r>
              <a:rPr lang="tr-TR" smtClean="0"/>
              <a:t>İş kazası ve meslek hastalığı için yapılan tedavi hizmetleri </a:t>
            </a:r>
          </a:p>
          <a:p>
            <a:pPr>
              <a:lnSpc>
                <a:spcPct val="90000"/>
              </a:lnSpc>
            </a:pPr>
            <a:r>
              <a:rPr lang="tr-TR" smtClean="0"/>
              <a:t>Geçici iş göremezlik…gibi nedenlerle oluşan üretim ve katma değer kaybının yaklaşık bedeli</a:t>
            </a:r>
          </a:p>
          <a:p>
            <a:pPr>
              <a:lnSpc>
                <a:spcPct val="90000"/>
              </a:lnSpc>
              <a:buFont typeface="Arial" charset="0"/>
              <a:buNone/>
            </a:pPr>
            <a:r>
              <a:rPr lang="tr-TR" b="1" smtClean="0">
                <a:solidFill>
                  <a:srgbClr val="800000"/>
                </a:solidFill>
              </a:rPr>
              <a:t>                          3.847.880.159 TL</a:t>
            </a:r>
          </a:p>
        </p:txBody>
      </p:sp>
    </p:spTree>
    <p:extLst>
      <p:ext uri="{BB962C8B-B14F-4D97-AF65-F5344CB8AC3E}">
        <p14:creationId xmlns:p14="http://schemas.microsoft.com/office/powerpoint/2010/main" val="456893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0" y="0"/>
            <a:ext cx="8172400" cy="765175"/>
          </a:xfrm>
        </p:spPr>
        <p:txBody>
          <a:bodyPr/>
          <a:lstStyle/>
          <a:p>
            <a:r>
              <a:rPr lang="tr-TR" sz="3600" b="1" dirty="0" smtClean="0">
                <a:solidFill>
                  <a:srgbClr val="800000"/>
                </a:solidFill>
                <a:latin typeface="Arial" charset="0"/>
              </a:rPr>
              <a:t>GÖRÜNMEYEN MALİYETLER</a:t>
            </a:r>
          </a:p>
        </p:txBody>
      </p:sp>
      <p:sp>
        <p:nvSpPr>
          <p:cNvPr id="37891" name="Rectangle 3"/>
          <p:cNvSpPr>
            <a:spLocks noGrp="1"/>
          </p:cNvSpPr>
          <p:nvPr>
            <p:ph idx="1"/>
          </p:nvPr>
        </p:nvSpPr>
        <p:spPr>
          <a:xfrm>
            <a:off x="0" y="1196975"/>
            <a:ext cx="8424863" cy="5661025"/>
          </a:xfrm>
        </p:spPr>
        <p:txBody>
          <a:bodyPr/>
          <a:lstStyle/>
          <a:p>
            <a:pPr>
              <a:buFont typeface="Arial" charset="0"/>
              <a:buNone/>
            </a:pPr>
            <a:r>
              <a:rPr lang="tr-TR" sz="2800" smtClean="0"/>
              <a:t>		Kaza esnasında işçilerin işi bırakması, doktor, araç ve gereç getirilmesi ve/veya kazazedenini taşınması, kaza mahallinin tekrar çalışır konuma getirilmesi v.b. nedenlerle oluşan maliyetlerdir. </a:t>
            </a:r>
          </a:p>
          <a:p>
            <a:pPr>
              <a:buFont typeface="Arial" charset="0"/>
              <a:buNone/>
            </a:pPr>
            <a:endParaRPr lang="tr-TR" sz="1600" smtClean="0"/>
          </a:p>
          <a:p>
            <a:pPr>
              <a:buFont typeface="Arial" charset="0"/>
              <a:buNone/>
            </a:pPr>
            <a:r>
              <a:rPr lang="tr-TR" sz="2800" smtClean="0"/>
              <a:t>		Görünür Maliyetler ile Görünmeyen Maliyetlerin eşit olduğu varsayılmıştır.</a:t>
            </a:r>
            <a:endParaRPr lang="tr-TR" sz="2800" smtClean="0">
              <a:latin typeface="Arial" charset="0"/>
            </a:endParaRPr>
          </a:p>
          <a:p>
            <a:pPr>
              <a:buFont typeface="Arial" charset="0"/>
              <a:buNone/>
            </a:pPr>
            <a:r>
              <a:rPr lang="tr-TR" sz="2800" smtClean="0">
                <a:latin typeface="Arial" charset="0"/>
              </a:rPr>
              <a:t>		</a:t>
            </a:r>
          </a:p>
          <a:p>
            <a:pPr>
              <a:buFont typeface="Arial" charset="0"/>
              <a:buNone/>
            </a:pPr>
            <a:r>
              <a:rPr lang="tr-TR" sz="2800" smtClean="0">
                <a:latin typeface="Arial" charset="0"/>
              </a:rPr>
              <a:t>		</a:t>
            </a:r>
            <a:r>
              <a:rPr lang="tr-TR" sz="2800" smtClean="0"/>
              <a:t>İş Kazası ve Meslek Hastalıkları Toplam </a:t>
            </a:r>
            <a:r>
              <a:rPr lang="tr-TR" sz="2800" smtClean="0">
                <a:latin typeface="Arial" charset="0"/>
              </a:rPr>
              <a:t>Maliyeti      			</a:t>
            </a:r>
            <a:r>
              <a:rPr lang="tr-TR" sz="3600" b="1" u="sng" smtClean="0">
                <a:solidFill>
                  <a:srgbClr val="800000"/>
                </a:solidFill>
              </a:rPr>
              <a:t>7.695.760.318 TL</a:t>
            </a:r>
          </a:p>
        </p:txBody>
      </p:sp>
    </p:spTree>
    <p:extLst>
      <p:ext uri="{BB962C8B-B14F-4D97-AF65-F5344CB8AC3E}">
        <p14:creationId xmlns:p14="http://schemas.microsoft.com/office/powerpoint/2010/main" val="391043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idx="1"/>
          </p:nvPr>
        </p:nvSpPr>
        <p:spPr>
          <a:xfrm>
            <a:off x="395288" y="1773238"/>
            <a:ext cx="8424862" cy="3529012"/>
          </a:xfrm>
        </p:spPr>
        <p:txBody>
          <a:bodyPr>
            <a:normAutofit fontScale="92500" lnSpcReduction="10000"/>
          </a:bodyPr>
          <a:lstStyle/>
          <a:p>
            <a:pPr algn="ctr">
              <a:buClr>
                <a:schemeClr val="tx1"/>
              </a:buClr>
              <a:buFont typeface="Arial" charset="0"/>
              <a:buNone/>
            </a:pPr>
            <a:r>
              <a:rPr lang="tr-TR" sz="6000" smtClean="0">
                <a:solidFill>
                  <a:srgbClr val="800000"/>
                </a:solidFill>
              </a:rPr>
              <a:t>ÖNLEMEK </a:t>
            </a:r>
          </a:p>
          <a:p>
            <a:pPr algn="ctr">
              <a:buClr>
                <a:schemeClr val="tx1"/>
              </a:buClr>
              <a:buFont typeface="Arial" charset="0"/>
              <a:buNone/>
            </a:pPr>
            <a:r>
              <a:rPr lang="tr-TR" sz="6000" smtClean="0">
                <a:solidFill>
                  <a:srgbClr val="800000"/>
                </a:solidFill>
              </a:rPr>
              <a:t>ÖDEMEKTEN </a:t>
            </a:r>
          </a:p>
          <a:p>
            <a:pPr algn="ctr">
              <a:buClr>
                <a:schemeClr val="tx1"/>
              </a:buClr>
              <a:buFont typeface="Arial" charset="0"/>
              <a:buNone/>
            </a:pPr>
            <a:r>
              <a:rPr lang="tr-TR" sz="6000" smtClean="0">
                <a:solidFill>
                  <a:srgbClr val="800000"/>
                </a:solidFill>
              </a:rPr>
              <a:t>DAHA UCUZ ve KOLAYDIR.</a:t>
            </a:r>
            <a:endParaRPr lang="tr-TR" b="1" smtClean="0">
              <a:solidFill>
                <a:srgbClr val="800000"/>
              </a:solidFill>
            </a:endParaRPr>
          </a:p>
        </p:txBody>
      </p:sp>
    </p:spTree>
    <p:extLst>
      <p:ext uri="{BB962C8B-B14F-4D97-AF65-F5344CB8AC3E}">
        <p14:creationId xmlns:p14="http://schemas.microsoft.com/office/powerpoint/2010/main" val="343707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SAĞLIĞI	</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tx1"/>
                </a:solidFill>
              </a:rPr>
              <a:t>	Her  meslekte çalışanları bedensel, ruhsal ve sosyal yönden en yüksek düzeye getirmeyi, bu düzeyi sürdürmeyi, bu düzeyi bozacak etkenleri önlemeyi, çalışanları fizyolojik ve psikolojik yeteneklerine uygun işlere yerleştirmeyi ve böylece işi insana, insanı işe adapte etmeyi amaçlayan bir alandır.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D11B03B4-A045-4D69-BF50-237BBCFE092C}" type="slidenum">
              <a:rPr lang="tr-TR">
                <a:solidFill>
                  <a:prstClr val="white"/>
                </a:solidFill>
              </a:rPr>
              <a:pPr>
                <a:defRPr/>
              </a:pPr>
              <a:t>11</a:t>
            </a:fld>
            <a:endParaRPr lang="tr-TR">
              <a:solidFill>
                <a:prstClr val="white"/>
              </a:solidFill>
            </a:endParaRPr>
          </a:p>
        </p:txBody>
      </p:sp>
    </p:spTree>
    <p:extLst>
      <p:ext uri="{BB962C8B-B14F-4D97-AF65-F5344CB8AC3E}">
        <p14:creationId xmlns:p14="http://schemas.microsoft.com/office/powerpoint/2010/main" val="377123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GÜVENLİĞİ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bg1"/>
                </a:solidFill>
              </a:rPr>
              <a:t>	</a:t>
            </a:r>
            <a:endParaRPr lang="tr-TR" dirty="0" smtClean="0">
              <a:solidFill>
                <a:schemeClr val="tx1"/>
              </a:solidFill>
            </a:endParaRPr>
          </a:p>
          <a:p>
            <a:pPr marL="448056" indent="-384048" eaLnBrk="1" fontAlgn="auto" hangingPunct="1">
              <a:spcAft>
                <a:spcPts val="0"/>
              </a:spcAft>
              <a:buFont typeface="Wingdings 2"/>
              <a:buNone/>
              <a:defRPr/>
            </a:pPr>
            <a:r>
              <a:rPr lang="tr-TR" dirty="0" smtClean="0">
                <a:solidFill>
                  <a:schemeClr val="tx1"/>
                </a:solidFill>
              </a:rPr>
              <a:t>	İşyerlerini işin yürütümü nedeniyle oluşan tehlikelerden uzaklaştırmak ve sağlığa zarar verebilecek koşullardan arındırarak, daha iyi bir çalışma ortamı sağlamak için yapılan sistemli çalışmalardır.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E81799F4-4419-4B1F-9BBF-DA61495F0F3A}" type="slidenum">
              <a:rPr lang="tr-TR">
                <a:solidFill>
                  <a:prstClr val="white"/>
                </a:solidFill>
              </a:rPr>
              <a:pPr>
                <a:defRPr/>
              </a:pPr>
              <a:t>12</a:t>
            </a:fld>
            <a:endParaRPr lang="tr-TR">
              <a:solidFill>
                <a:prstClr val="white"/>
              </a:solidFill>
            </a:endParaRPr>
          </a:p>
        </p:txBody>
      </p:sp>
    </p:spTree>
    <p:extLst>
      <p:ext uri="{BB962C8B-B14F-4D97-AF65-F5344CB8AC3E}">
        <p14:creationId xmlns:p14="http://schemas.microsoft.com/office/powerpoint/2010/main" val="290595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normAutofit fontScale="90000"/>
          </a:bodyPr>
          <a:lstStyle/>
          <a:p>
            <a:pPr marL="484632" indent="0" eaLnBrk="1" fontAlgn="auto" hangingPunct="1">
              <a:spcAft>
                <a:spcPts val="0"/>
              </a:spcAft>
              <a:defRPr/>
            </a:pPr>
            <a:r>
              <a:rPr lang="tr-TR" dirty="0" smtClean="0">
                <a:solidFill>
                  <a:schemeClr val="accent1">
                    <a:tint val="83000"/>
                    <a:satMod val="150000"/>
                  </a:schemeClr>
                </a:solidFill>
              </a:rPr>
              <a:t>İŞ SAĞLIĞI VE GÜVENLİĞİNİN ÖNEMİ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fontScale="92500" lnSpcReduction="20000"/>
          </a:bodyPr>
          <a:lstStyle/>
          <a:p>
            <a:pPr marL="448056" indent="-384048" eaLnBrk="1" fontAlgn="auto" hangingPunct="1">
              <a:spcAft>
                <a:spcPts val="0"/>
              </a:spcAft>
              <a:buFont typeface="Wingdings 2"/>
              <a:buChar char=""/>
              <a:defRPr/>
            </a:pPr>
            <a:r>
              <a:rPr lang="tr-TR" dirty="0" smtClean="0">
                <a:solidFill>
                  <a:schemeClr val="tx1"/>
                </a:solidFill>
              </a:rPr>
              <a:t>İş sağlığı ve güvenliği başta çalışanlar olmak üzere, işletmeler ve ülke ekonomisi açısından önem taşımaktadır. </a:t>
            </a:r>
          </a:p>
          <a:p>
            <a:pPr marL="448056" indent="-384048" eaLnBrk="1" fontAlgn="auto" hangingPunct="1">
              <a:spcAft>
                <a:spcPts val="0"/>
              </a:spcAft>
              <a:buFont typeface="Wingdings 2"/>
              <a:buChar char=""/>
              <a:defRPr/>
            </a:pPr>
            <a:r>
              <a:rPr lang="tr-TR" dirty="0" smtClean="0">
                <a:solidFill>
                  <a:schemeClr val="tx1"/>
                </a:solidFill>
              </a:rPr>
              <a:t>Çalışanlar açısından başta gelir kaybı ve geçici ya da kalıcı iş göremezliğe neden olmakta, kişiyi psikolojik açıdan da olumsuz etkilemektedir. </a:t>
            </a:r>
          </a:p>
          <a:p>
            <a:pPr marL="448056" indent="-384048" eaLnBrk="1" fontAlgn="auto" hangingPunct="1">
              <a:spcAft>
                <a:spcPts val="0"/>
              </a:spcAft>
              <a:buFont typeface="Wingdings 2"/>
              <a:buChar char=""/>
              <a:defRPr/>
            </a:pPr>
            <a:r>
              <a:rPr lang="tr-TR" dirty="0" smtClean="0">
                <a:solidFill>
                  <a:schemeClr val="tx1"/>
                </a:solidFill>
              </a:rPr>
              <a:t>İşletme açısından ise  kaybedilen işgücü ve çalışma zamanı anlamına gelmekte, </a:t>
            </a:r>
          </a:p>
          <a:p>
            <a:pPr marL="448056" indent="-384048" eaLnBrk="1" fontAlgn="auto" hangingPunct="1">
              <a:spcAft>
                <a:spcPts val="0"/>
              </a:spcAft>
              <a:buFont typeface="Wingdings 2"/>
              <a:buChar char=""/>
              <a:defRPr/>
            </a:pPr>
            <a:r>
              <a:rPr lang="tr-TR" dirty="0" smtClean="0">
                <a:solidFill>
                  <a:schemeClr val="tx1"/>
                </a:solidFill>
              </a:rPr>
              <a:t>Ayrıcı kalite ve verimlilikte düşmeye yol açmaktadır. </a:t>
            </a:r>
          </a:p>
          <a:p>
            <a:pPr marL="448056" indent="-384048" eaLnBrk="1" fontAlgn="auto" hangingPunct="1">
              <a:spcAft>
                <a:spcPts val="0"/>
              </a:spcAft>
              <a:buFont typeface="Wingdings 2"/>
              <a:buChar char=""/>
              <a:defRPr/>
            </a:pPr>
            <a:r>
              <a:rPr lang="tr-TR" dirty="0" smtClean="0">
                <a:solidFill>
                  <a:schemeClr val="tx1"/>
                </a:solidFill>
              </a:rPr>
              <a:t>Ülke ekonomisini de sosyal ve ekonomik açıdan olumsuz etkilemektedir. </a:t>
            </a:r>
          </a:p>
          <a:p>
            <a:pPr marL="448056" indent="-384048" eaLnBrk="1" fontAlgn="auto" hangingPunct="1">
              <a:spcAft>
                <a:spcPts val="0"/>
              </a:spcAft>
              <a:buFont typeface="Wingdings 2"/>
              <a:buChar char=""/>
              <a:defRPr/>
            </a:pPr>
            <a:r>
              <a:rPr lang="tr-TR" dirty="0" smtClean="0">
                <a:solidFill>
                  <a:schemeClr val="tx1"/>
                </a:solidFill>
              </a:rPr>
              <a:t>Kalifiye işgücü ve üretim kayıpları </a:t>
            </a:r>
          </a:p>
          <a:p>
            <a:pPr marL="448056" indent="-384048" eaLnBrk="1" fontAlgn="auto" hangingPunct="1">
              <a:spcAft>
                <a:spcPts val="0"/>
              </a:spcAft>
              <a:buFont typeface="Wingdings 2"/>
              <a:buChar char=""/>
              <a:defRPr/>
            </a:pPr>
            <a:r>
              <a:rPr lang="tr-TR" dirty="0" smtClean="0">
                <a:solidFill>
                  <a:schemeClr val="tx1"/>
                </a:solidFill>
              </a:rPr>
              <a:t>İlave sağlık harcamaları, olumsuz etkileridir.</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70384AA7-E3C8-4E67-94B5-960FD095B139}" type="slidenum">
              <a:rPr lang="tr-TR">
                <a:solidFill>
                  <a:prstClr val="white"/>
                </a:solidFill>
              </a:rPr>
              <a:pPr>
                <a:defRPr/>
              </a:pPr>
              <a:t>13</a:t>
            </a:fld>
            <a:endParaRPr lang="tr-TR">
              <a:solidFill>
                <a:prstClr val="white"/>
              </a:solidFill>
            </a:endParaRPr>
          </a:p>
        </p:txBody>
      </p:sp>
    </p:spTree>
    <p:extLst>
      <p:ext uri="{BB962C8B-B14F-4D97-AF65-F5344CB8AC3E}">
        <p14:creationId xmlns:p14="http://schemas.microsoft.com/office/powerpoint/2010/main" val="343903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pPr eaLnBrk="1" hangingPunct="1"/>
            <a:r>
              <a:rPr lang="tr-TR" sz="4000" smtClean="0"/>
              <a:t>KORUMA=İş güvenliği işçi sağlığı</a:t>
            </a:r>
          </a:p>
        </p:txBody>
      </p:sp>
      <p:sp>
        <p:nvSpPr>
          <p:cNvPr id="190467" name="Rectangle 3"/>
          <p:cNvSpPr>
            <a:spLocks noGrp="1" noChangeArrowheads="1"/>
          </p:cNvSpPr>
          <p:nvPr>
            <p:ph idx="1"/>
          </p:nvPr>
        </p:nvSpPr>
        <p:spPr/>
        <p:txBody>
          <a:bodyPr>
            <a:normAutofit/>
          </a:bodyPr>
          <a:lstStyle/>
          <a:p>
            <a:pPr eaLnBrk="1" hangingPunct="1"/>
            <a:r>
              <a:rPr lang="tr-TR" sz="2800" smtClean="0"/>
              <a:t>Güvenli bir  çalışma ortamının yaratılması için gerekli insan davranışlarının sağlanması, iş kazaları ve meslek hastalıklarını ortaya çıkaran nedenlerin saptanması ortadan kaldırılması ve bunların sebep olduğu kayıp iş gücünün ortadan kaldırılması veya azaltılmasıyla iş yaşamının kalitesinin iyleştirilmesine ilişkin diğer faaliyetlerdir.</a:t>
            </a:r>
          </a:p>
        </p:txBody>
      </p:sp>
    </p:spTree>
    <p:extLst>
      <p:ext uri="{BB962C8B-B14F-4D97-AF65-F5344CB8AC3E}">
        <p14:creationId xmlns:p14="http://schemas.microsoft.com/office/powerpoint/2010/main" val="245582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tr-TR" smtClean="0"/>
              <a:t>İş kazası</a:t>
            </a:r>
          </a:p>
        </p:txBody>
      </p:sp>
      <p:sp>
        <p:nvSpPr>
          <p:cNvPr id="192515" name="Rectangle 3"/>
          <p:cNvSpPr>
            <a:spLocks noGrp="1" noChangeArrowheads="1"/>
          </p:cNvSpPr>
          <p:nvPr>
            <p:ph idx="1"/>
          </p:nvPr>
        </p:nvSpPr>
        <p:spPr/>
        <p:txBody>
          <a:bodyPr/>
          <a:lstStyle/>
          <a:p>
            <a:pPr eaLnBrk="1" hangingPunct="1"/>
            <a:r>
              <a:rPr lang="tr-TR" smtClean="0"/>
              <a:t>Her türlü iş ve endüstride istihdam sonucu doğan, bireysek yaralanma ve maddi hasara veya üretim aksamamsına yol açan ve bireysel yaralanma yaratacak istenmeyen olaylara iş kazası denir.</a:t>
            </a:r>
          </a:p>
        </p:txBody>
      </p:sp>
    </p:spTree>
    <p:extLst>
      <p:ext uri="{BB962C8B-B14F-4D97-AF65-F5344CB8AC3E}">
        <p14:creationId xmlns:p14="http://schemas.microsoft.com/office/powerpoint/2010/main" val="1271792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tr-TR" smtClean="0"/>
              <a:t>İş kazası 506 sayılı SSK 11/A</a:t>
            </a:r>
          </a:p>
        </p:txBody>
      </p:sp>
      <p:sp>
        <p:nvSpPr>
          <p:cNvPr id="193539" name="Rectangle 3"/>
          <p:cNvSpPr>
            <a:spLocks noGrp="1" noChangeArrowheads="1"/>
          </p:cNvSpPr>
          <p:nvPr>
            <p:ph idx="1"/>
          </p:nvPr>
        </p:nvSpPr>
        <p:spPr/>
        <p:txBody>
          <a:bodyPr/>
          <a:lstStyle/>
          <a:p>
            <a:pPr eaLnBrk="1" hangingPunct="1">
              <a:lnSpc>
                <a:spcPct val="80000"/>
              </a:lnSpc>
            </a:pPr>
            <a:r>
              <a:rPr lang="tr-TR" sz="2000" smtClean="0"/>
              <a:t>İş kazası aşağıdaki hal ve durumlardan birinde meydana gelen ve sigortalıyı hemen veya sonradan bedence veya ruhça arızaya uğratan olaydır.</a:t>
            </a:r>
          </a:p>
          <a:p>
            <a:pPr eaLnBrk="1" hangingPunct="1">
              <a:lnSpc>
                <a:spcPct val="80000"/>
              </a:lnSpc>
            </a:pPr>
            <a:r>
              <a:rPr lang="tr-TR" sz="2000" smtClean="0"/>
              <a:t>İşçinin işyerinde bulunduğu sırada</a:t>
            </a:r>
          </a:p>
          <a:p>
            <a:pPr eaLnBrk="1" hangingPunct="1">
              <a:lnSpc>
                <a:spcPct val="80000"/>
              </a:lnSpc>
            </a:pPr>
            <a:r>
              <a:rPr lang="tr-TR" sz="2000" smtClean="0"/>
              <a:t>İşveren tarafından verilen işin yürütülmesi esnasında</a:t>
            </a:r>
          </a:p>
          <a:p>
            <a:pPr eaLnBrk="1" hangingPunct="1">
              <a:lnSpc>
                <a:spcPct val="80000"/>
              </a:lnSpc>
            </a:pPr>
            <a:r>
              <a:rPr lang="tr-TR" sz="2000" smtClean="0"/>
              <a:t> işçinin işveren tarafından başka bir yere görevlendirilmesi esnasında asıl işi  yapmaksızın geçen zaman</a:t>
            </a:r>
          </a:p>
          <a:p>
            <a:pPr eaLnBrk="1" hangingPunct="1">
              <a:lnSpc>
                <a:spcPct val="80000"/>
              </a:lnSpc>
            </a:pPr>
            <a:r>
              <a:rPr lang="tr-TR" sz="2000" smtClean="0"/>
              <a:t> doğum yapmış kadın işçinin çocuğuna süt vermek için ayrılan zamanda</a:t>
            </a:r>
          </a:p>
          <a:p>
            <a:pPr eaLnBrk="1" hangingPunct="1">
              <a:lnSpc>
                <a:spcPct val="80000"/>
              </a:lnSpc>
            </a:pPr>
            <a:r>
              <a:rPr lang="tr-TR" sz="2000" smtClean="0"/>
              <a:t> işverenin tahsis ettiği taşınma aracıyla seyahat halinde geçen zamanda</a:t>
            </a:r>
          </a:p>
          <a:p>
            <a:pPr eaLnBrk="1" hangingPunct="1">
              <a:lnSpc>
                <a:spcPct val="80000"/>
              </a:lnSpc>
              <a:buFontTx/>
              <a:buNone/>
            </a:pPr>
            <a:endParaRPr lang="tr-TR" sz="2000" smtClean="0"/>
          </a:p>
          <a:p>
            <a:pPr eaLnBrk="1" hangingPunct="1">
              <a:lnSpc>
                <a:spcPct val="80000"/>
              </a:lnSpc>
            </a:pPr>
            <a:endParaRPr lang="tr-TR" sz="2000" smtClean="0"/>
          </a:p>
        </p:txBody>
      </p:sp>
    </p:spTree>
    <p:extLst>
      <p:ext uri="{BB962C8B-B14F-4D97-AF65-F5344CB8AC3E}">
        <p14:creationId xmlns:p14="http://schemas.microsoft.com/office/powerpoint/2010/main" val="396792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9552" y="457200"/>
            <a:ext cx="7992888" cy="955576"/>
          </a:xfrm>
        </p:spPr>
        <p:txBody>
          <a:bodyPr>
            <a:normAutofit/>
          </a:bodyPr>
          <a:lstStyle/>
          <a:p>
            <a:pPr eaLnBrk="1" hangingPunct="1"/>
            <a:r>
              <a:rPr lang="tr-TR" sz="2400" dirty="0" smtClean="0"/>
              <a:t>1 Ocak 2008 5754 sayılı sosyal sigortalar ve genel sağlık sigortası kanunu Madde 13 İş Kazası</a:t>
            </a:r>
          </a:p>
        </p:txBody>
      </p:sp>
      <p:sp>
        <p:nvSpPr>
          <p:cNvPr id="194563" name="Rectangle 3"/>
          <p:cNvSpPr>
            <a:spLocks noGrp="1" noChangeArrowheads="1"/>
          </p:cNvSpPr>
          <p:nvPr>
            <p:ph idx="1"/>
          </p:nvPr>
        </p:nvSpPr>
        <p:spPr>
          <a:xfrm>
            <a:off x="457200" y="1600200"/>
            <a:ext cx="8291513" cy="5141913"/>
          </a:xfrm>
        </p:spPr>
        <p:txBody>
          <a:bodyPr/>
          <a:lstStyle/>
          <a:p>
            <a:pPr eaLnBrk="1" hangingPunct="1">
              <a:lnSpc>
                <a:spcPct val="80000"/>
              </a:lnSpc>
            </a:pPr>
            <a:r>
              <a:rPr lang="tr-TR" sz="2400" smtClean="0"/>
              <a:t>Sigortalının işyerinde bulunduğu sırada</a:t>
            </a:r>
          </a:p>
          <a:p>
            <a:pPr eaLnBrk="1" hangingPunct="1">
              <a:lnSpc>
                <a:spcPct val="80000"/>
              </a:lnSpc>
            </a:pPr>
            <a:r>
              <a:rPr lang="tr-TR" sz="2400" smtClean="0"/>
              <a:t> işveren tarafından yürütülmekte olan iş nedeniyle, sigortalı kendi adına veya bağımsız çalışıyorsa yürütmekte olduğu iş nedeniyle</a:t>
            </a:r>
          </a:p>
          <a:p>
            <a:pPr eaLnBrk="1" hangingPunct="1">
              <a:lnSpc>
                <a:spcPct val="80000"/>
              </a:lnSpc>
            </a:pPr>
            <a:r>
              <a:rPr lang="tr-TR" sz="2400" smtClean="0"/>
              <a:t>Bir işverene bağlı olarak çalışan</a:t>
            </a:r>
          </a:p>
          <a:p>
            <a:pPr eaLnBrk="1" hangingPunct="1">
              <a:lnSpc>
                <a:spcPct val="80000"/>
              </a:lnSpc>
            </a:pPr>
            <a:r>
              <a:rPr lang="tr-TR" sz="2400" smtClean="0"/>
              <a:t> sigortalının, görevli olarak işyeri dışında başka bir yere gönderilmesi nedeniyle asıl işi yapmaksızın geçen zamanda</a:t>
            </a:r>
          </a:p>
          <a:p>
            <a:pPr eaLnBrk="1" hangingPunct="1">
              <a:lnSpc>
                <a:spcPct val="80000"/>
              </a:lnSpc>
            </a:pPr>
            <a:r>
              <a:rPr lang="tr-TR" sz="2400" smtClean="0"/>
              <a:t>Emziren kadının çocuğuna süt vermek için ayrılan zamanda</a:t>
            </a:r>
          </a:p>
          <a:p>
            <a:pPr eaLnBrk="1" hangingPunct="1">
              <a:lnSpc>
                <a:spcPct val="80000"/>
              </a:lnSpc>
            </a:pPr>
            <a:r>
              <a:rPr lang="tr-TR" sz="2400" smtClean="0"/>
              <a:t>Sigortalının işverence sağlanan bir taşıtla işin yapıldığı yere gidiş geliş sırasında;</a:t>
            </a:r>
          </a:p>
          <a:p>
            <a:pPr eaLnBrk="1" hangingPunct="1">
              <a:lnSpc>
                <a:spcPct val="80000"/>
              </a:lnSpc>
              <a:buFontTx/>
              <a:buNone/>
            </a:pPr>
            <a:r>
              <a:rPr lang="tr-TR" sz="2400" smtClean="0"/>
              <a:t> meydana gelen ve sigortalıyı hemen veya sonradan bedenen ya da ruhen özre uğratan olaya iş kazası denir.</a:t>
            </a:r>
          </a:p>
          <a:p>
            <a:pPr eaLnBrk="1" hangingPunct="1">
              <a:lnSpc>
                <a:spcPct val="80000"/>
              </a:lnSpc>
            </a:pPr>
            <a:endParaRPr lang="tr-TR" sz="2400" smtClean="0"/>
          </a:p>
        </p:txBody>
      </p:sp>
    </p:spTree>
    <p:extLst>
      <p:ext uri="{BB962C8B-B14F-4D97-AF65-F5344CB8AC3E}">
        <p14:creationId xmlns:p14="http://schemas.microsoft.com/office/powerpoint/2010/main" val="24944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99592" y="457200"/>
            <a:ext cx="6796608" cy="667544"/>
          </a:xfrm>
        </p:spPr>
        <p:txBody>
          <a:bodyPr>
            <a:normAutofit fontScale="90000"/>
          </a:bodyPr>
          <a:lstStyle/>
          <a:p>
            <a:pPr eaLnBrk="1" hangingPunct="1"/>
            <a:r>
              <a:rPr lang="tr-TR" sz="4000" dirty="0" smtClean="0"/>
              <a:t>İş yerinde Tehlikeyi oluşturan kaynaklar</a:t>
            </a:r>
          </a:p>
        </p:txBody>
      </p:sp>
      <p:sp>
        <p:nvSpPr>
          <p:cNvPr id="195587" name="Text Box 5"/>
          <p:cNvSpPr txBox="1">
            <a:spLocks noChangeArrowheads="1"/>
          </p:cNvSpPr>
          <p:nvPr/>
        </p:nvSpPr>
        <p:spPr bwMode="auto">
          <a:xfrm>
            <a:off x="827088" y="2997200"/>
            <a:ext cx="1008062" cy="23256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Cinsiyet</a:t>
            </a:r>
          </a:p>
          <a:p>
            <a:pPr eaLnBrk="1" hangingPunct="1">
              <a:spcBef>
                <a:spcPct val="50000"/>
              </a:spcBef>
              <a:buFontTx/>
              <a:buChar char="•"/>
            </a:pPr>
            <a:r>
              <a:rPr lang="tr-TR" sz="1400">
                <a:solidFill>
                  <a:prstClr val="black"/>
                </a:solidFill>
                <a:latin typeface="Verdana" pitchFamily="34" charset="0"/>
              </a:rPr>
              <a:t>Yaş</a:t>
            </a:r>
          </a:p>
          <a:p>
            <a:pPr eaLnBrk="1" hangingPunct="1">
              <a:spcBef>
                <a:spcPct val="50000"/>
              </a:spcBef>
              <a:buFontTx/>
              <a:buChar char="•"/>
            </a:pPr>
            <a:r>
              <a:rPr lang="tr-TR" sz="1400">
                <a:solidFill>
                  <a:prstClr val="black"/>
                </a:solidFill>
                <a:latin typeface="Verdana" pitchFamily="34" charset="0"/>
              </a:rPr>
              <a:t>Kültür</a:t>
            </a:r>
          </a:p>
          <a:p>
            <a:pPr eaLnBrk="1" hangingPunct="1">
              <a:spcBef>
                <a:spcPct val="50000"/>
              </a:spcBef>
              <a:buFontTx/>
              <a:buChar char="•"/>
            </a:pPr>
            <a:r>
              <a:rPr lang="tr-TR" sz="1400">
                <a:solidFill>
                  <a:prstClr val="black"/>
                </a:solidFill>
                <a:latin typeface="Verdana" pitchFamily="34" charset="0"/>
              </a:rPr>
              <a:t>Kişilik</a:t>
            </a:r>
          </a:p>
          <a:p>
            <a:pPr eaLnBrk="1" hangingPunct="1">
              <a:spcBef>
                <a:spcPct val="50000"/>
              </a:spcBef>
              <a:buFontTx/>
              <a:buChar char="•"/>
            </a:pPr>
            <a:r>
              <a:rPr lang="tr-TR" sz="1400">
                <a:solidFill>
                  <a:prstClr val="black"/>
                </a:solidFill>
                <a:latin typeface="Verdana" pitchFamily="34" charset="0"/>
              </a:rPr>
              <a:t>Fiziki yapı</a:t>
            </a:r>
          </a:p>
          <a:p>
            <a:pPr eaLnBrk="1" hangingPunct="1">
              <a:spcBef>
                <a:spcPct val="50000"/>
              </a:spcBef>
              <a:buFontTx/>
              <a:buChar char="•"/>
            </a:pPr>
            <a:r>
              <a:rPr lang="tr-TR" sz="1400">
                <a:solidFill>
                  <a:prstClr val="black"/>
                </a:solidFill>
                <a:latin typeface="Verdana" pitchFamily="34" charset="0"/>
              </a:rPr>
              <a:t>Ruhsal yapı</a:t>
            </a:r>
          </a:p>
        </p:txBody>
      </p:sp>
      <p:sp>
        <p:nvSpPr>
          <p:cNvPr id="195588" name="Line 6"/>
          <p:cNvSpPr>
            <a:spLocks noChangeShapeType="1"/>
          </p:cNvSpPr>
          <p:nvPr/>
        </p:nvSpPr>
        <p:spPr bwMode="auto">
          <a:xfrm>
            <a:off x="1835150" y="4149725"/>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89" name="Text Box 8"/>
          <p:cNvSpPr txBox="1">
            <a:spLocks noChangeArrowheads="1"/>
          </p:cNvSpPr>
          <p:nvPr/>
        </p:nvSpPr>
        <p:spPr bwMode="auto">
          <a:xfrm>
            <a:off x="3563938" y="3933825"/>
            <a:ext cx="1150937"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İnsan </a:t>
            </a:r>
          </a:p>
        </p:txBody>
      </p:sp>
      <p:sp>
        <p:nvSpPr>
          <p:cNvPr id="195590" name="Text Box 9"/>
          <p:cNvSpPr txBox="1">
            <a:spLocks noChangeArrowheads="1"/>
          </p:cNvSpPr>
          <p:nvPr/>
        </p:nvSpPr>
        <p:spPr bwMode="auto">
          <a:xfrm>
            <a:off x="4284663" y="1844675"/>
            <a:ext cx="129540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dirty="0">
                <a:solidFill>
                  <a:prstClr val="white"/>
                </a:solidFill>
                <a:latin typeface="Verdana" pitchFamily="34" charset="0"/>
              </a:rPr>
              <a:t>Makinalar</a:t>
            </a:r>
            <a:r>
              <a:rPr lang="tr-TR" dirty="0">
                <a:solidFill>
                  <a:prstClr val="black"/>
                </a:solidFill>
                <a:latin typeface="Verdana" pitchFamily="34" charset="0"/>
              </a:rPr>
              <a:t> </a:t>
            </a:r>
          </a:p>
        </p:txBody>
      </p:sp>
      <p:sp>
        <p:nvSpPr>
          <p:cNvPr id="195591" name="Text Box 10"/>
          <p:cNvSpPr txBox="1">
            <a:spLocks noChangeArrowheads="1"/>
          </p:cNvSpPr>
          <p:nvPr/>
        </p:nvSpPr>
        <p:spPr bwMode="auto">
          <a:xfrm>
            <a:off x="7092950" y="1341438"/>
            <a:ext cx="2051050" cy="16004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sz="1400" dirty="0">
                <a:solidFill>
                  <a:prstClr val="white"/>
                </a:solidFill>
                <a:latin typeface="Verdana" pitchFamily="34" charset="0"/>
              </a:rPr>
              <a:t>Enerji kaynakları</a:t>
            </a:r>
          </a:p>
          <a:p>
            <a:pPr eaLnBrk="1" hangingPunct="1">
              <a:spcBef>
                <a:spcPct val="50000"/>
              </a:spcBef>
              <a:buFontTx/>
              <a:buChar char="•"/>
            </a:pPr>
            <a:r>
              <a:rPr lang="tr-TR" sz="1400" dirty="0">
                <a:solidFill>
                  <a:prstClr val="white"/>
                </a:solidFill>
                <a:latin typeface="Verdana" pitchFamily="34" charset="0"/>
              </a:rPr>
              <a:t>Mekanik</a:t>
            </a:r>
          </a:p>
          <a:p>
            <a:pPr eaLnBrk="1" hangingPunct="1">
              <a:spcBef>
                <a:spcPct val="50000"/>
              </a:spcBef>
              <a:buFontTx/>
              <a:buChar char="•"/>
            </a:pPr>
            <a:r>
              <a:rPr lang="tr-TR" sz="1400" dirty="0">
                <a:solidFill>
                  <a:prstClr val="white"/>
                </a:solidFill>
                <a:latin typeface="Verdana" pitchFamily="34" charset="0"/>
              </a:rPr>
              <a:t>Elektrik</a:t>
            </a:r>
          </a:p>
          <a:p>
            <a:pPr eaLnBrk="1" hangingPunct="1">
              <a:spcBef>
                <a:spcPct val="50000"/>
              </a:spcBef>
              <a:buFontTx/>
              <a:buChar char="•"/>
            </a:pPr>
            <a:r>
              <a:rPr lang="tr-TR" sz="1400" dirty="0">
                <a:solidFill>
                  <a:prstClr val="white"/>
                </a:solidFill>
                <a:latin typeface="Verdana" pitchFamily="34" charset="0"/>
              </a:rPr>
              <a:t>Isı buhar</a:t>
            </a:r>
          </a:p>
          <a:p>
            <a:pPr eaLnBrk="1" hangingPunct="1">
              <a:spcBef>
                <a:spcPct val="50000"/>
              </a:spcBef>
              <a:buFontTx/>
              <a:buChar char="•"/>
            </a:pPr>
            <a:r>
              <a:rPr lang="tr-TR" sz="1400" dirty="0">
                <a:solidFill>
                  <a:prstClr val="white"/>
                </a:solidFill>
                <a:latin typeface="Verdana" pitchFamily="34" charset="0"/>
              </a:rPr>
              <a:t>Radyasyon/Nükleer </a:t>
            </a:r>
          </a:p>
        </p:txBody>
      </p:sp>
      <p:sp>
        <p:nvSpPr>
          <p:cNvPr id="195592" name="Line 11"/>
          <p:cNvSpPr>
            <a:spLocks noChangeShapeType="1"/>
          </p:cNvSpPr>
          <p:nvPr/>
        </p:nvSpPr>
        <p:spPr bwMode="auto">
          <a:xfrm flipH="1">
            <a:off x="5580063" y="1989138"/>
            <a:ext cx="15128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3" name="Text Box 12"/>
          <p:cNvSpPr txBox="1">
            <a:spLocks noChangeArrowheads="1"/>
          </p:cNvSpPr>
          <p:nvPr/>
        </p:nvSpPr>
        <p:spPr bwMode="auto">
          <a:xfrm>
            <a:off x="5148263" y="3933825"/>
            <a:ext cx="1008062" cy="3667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Çevre </a:t>
            </a:r>
          </a:p>
        </p:txBody>
      </p:sp>
      <p:sp>
        <p:nvSpPr>
          <p:cNvPr id="195594" name="Text Box 13"/>
          <p:cNvSpPr txBox="1">
            <a:spLocks noChangeArrowheads="1"/>
          </p:cNvSpPr>
          <p:nvPr/>
        </p:nvSpPr>
        <p:spPr bwMode="auto">
          <a:xfrm>
            <a:off x="7019925" y="3357563"/>
            <a:ext cx="2124075" cy="190023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İklim</a:t>
            </a:r>
          </a:p>
          <a:p>
            <a:pPr eaLnBrk="1" hangingPunct="1">
              <a:spcBef>
                <a:spcPct val="50000"/>
              </a:spcBef>
              <a:buFontTx/>
              <a:buChar char="•"/>
            </a:pPr>
            <a:r>
              <a:rPr lang="tr-TR" sz="1400">
                <a:solidFill>
                  <a:prstClr val="black"/>
                </a:solidFill>
                <a:latin typeface="Verdana" pitchFamily="34" charset="0"/>
              </a:rPr>
              <a:t>Zaman</a:t>
            </a:r>
          </a:p>
          <a:p>
            <a:pPr eaLnBrk="1" hangingPunct="1">
              <a:spcBef>
                <a:spcPct val="50000"/>
              </a:spcBef>
              <a:buFontTx/>
              <a:buChar char="•"/>
            </a:pPr>
            <a:r>
              <a:rPr lang="tr-TR" sz="1400">
                <a:solidFill>
                  <a:prstClr val="black"/>
                </a:solidFill>
                <a:latin typeface="Verdana" pitchFamily="34" charset="0"/>
              </a:rPr>
              <a:t>İşyerinin özellikleri</a:t>
            </a:r>
          </a:p>
          <a:p>
            <a:pPr eaLnBrk="1" hangingPunct="1">
              <a:spcBef>
                <a:spcPct val="50000"/>
              </a:spcBef>
              <a:buFontTx/>
              <a:buChar char="•"/>
            </a:pPr>
            <a:r>
              <a:rPr lang="tr-TR" sz="1400">
                <a:solidFill>
                  <a:prstClr val="black"/>
                </a:solidFill>
                <a:latin typeface="Verdana" pitchFamily="34" charset="0"/>
              </a:rPr>
              <a:t>Fiziki şartlar</a:t>
            </a:r>
          </a:p>
          <a:p>
            <a:pPr eaLnBrk="1" hangingPunct="1">
              <a:spcBef>
                <a:spcPct val="50000"/>
              </a:spcBef>
              <a:buFontTx/>
              <a:buChar char="•"/>
            </a:pPr>
            <a:r>
              <a:rPr lang="tr-TR" sz="1400">
                <a:solidFill>
                  <a:prstClr val="black"/>
                </a:solidFill>
                <a:latin typeface="Verdana" pitchFamily="34" charset="0"/>
              </a:rPr>
              <a:t>Gözetim</a:t>
            </a:r>
          </a:p>
          <a:p>
            <a:pPr eaLnBrk="1" hangingPunct="1">
              <a:spcBef>
                <a:spcPct val="50000"/>
              </a:spcBef>
              <a:buFontTx/>
              <a:buChar char="•"/>
            </a:pPr>
            <a:r>
              <a:rPr lang="tr-TR" sz="1400">
                <a:solidFill>
                  <a:prstClr val="black"/>
                </a:solidFill>
                <a:latin typeface="Verdana" pitchFamily="34" charset="0"/>
              </a:rPr>
              <a:t>Değişiklikler </a:t>
            </a:r>
          </a:p>
        </p:txBody>
      </p:sp>
      <p:sp>
        <p:nvSpPr>
          <p:cNvPr id="195595" name="Line 14"/>
          <p:cNvSpPr>
            <a:spLocks noChangeShapeType="1"/>
          </p:cNvSpPr>
          <p:nvPr/>
        </p:nvSpPr>
        <p:spPr bwMode="auto">
          <a:xfrm flipH="1">
            <a:off x="6156325" y="4076700"/>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6" name="Line 15"/>
          <p:cNvSpPr>
            <a:spLocks noChangeShapeType="1"/>
          </p:cNvSpPr>
          <p:nvPr/>
        </p:nvSpPr>
        <p:spPr bwMode="auto">
          <a:xfrm>
            <a:off x="4859338" y="2276475"/>
            <a:ext cx="0" cy="35290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7" name="Line 16"/>
          <p:cNvSpPr>
            <a:spLocks noChangeShapeType="1"/>
          </p:cNvSpPr>
          <p:nvPr/>
        </p:nvSpPr>
        <p:spPr bwMode="auto">
          <a:xfrm>
            <a:off x="3995738" y="4365625"/>
            <a:ext cx="792162"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8" name="Line 17"/>
          <p:cNvSpPr>
            <a:spLocks noChangeShapeType="1"/>
          </p:cNvSpPr>
          <p:nvPr/>
        </p:nvSpPr>
        <p:spPr bwMode="auto">
          <a:xfrm flipH="1">
            <a:off x="4932363" y="4365625"/>
            <a:ext cx="71913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9" name="Text Box 20"/>
          <p:cNvSpPr txBox="1">
            <a:spLocks noChangeArrowheads="1"/>
          </p:cNvSpPr>
          <p:nvPr/>
        </p:nvSpPr>
        <p:spPr bwMode="auto">
          <a:xfrm>
            <a:off x="3492500" y="5876925"/>
            <a:ext cx="2735263" cy="581025"/>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spcBef>
                <a:spcPct val="50000"/>
              </a:spcBef>
            </a:pPr>
            <a:r>
              <a:rPr lang="tr-TR" sz="1600">
                <a:solidFill>
                  <a:prstClr val="black"/>
                </a:solidFill>
                <a:latin typeface="Verdana" pitchFamily="34" charset="0"/>
              </a:rPr>
              <a:t>Tehlikeyi oluşturan mekanizma</a:t>
            </a:r>
          </a:p>
        </p:txBody>
      </p:sp>
    </p:spTree>
    <p:extLst>
      <p:ext uri="{BB962C8B-B14F-4D97-AF65-F5344CB8AC3E}">
        <p14:creationId xmlns:p14="http://schemas.microsoft.com/office/powerpoint/2010/main" val="263403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tr-TR" smtClean="0"/>
              <a:t>Kaza istatistikleri</a:t>
            </a:r>
          </a:p>
        </p:txBody>
      </p:sp>
      <p:sp>
        <p:nvSpPr>
          <p:cNvPr id="196611" name="Rectangle 3"/>
          <p:cNvSpPr>
            <a:spLocks noGrp="1" noChangeArrowheads="1"/>
          </p:cNvSpPr>
          <p:nvPr>
            <p:ph idx="1"/>
          </p:nvPr>
        </p:nvSpPr>
        <p:spPr/>
        <p:txBody>
          <a:bodyPr/>
          <a:lstStyle/>
          <a:p>
            <a:pPr eaLnBrk="1" hangingPunct="1"/>
            <a:r>
              <a:rPr lang="tr-TR" sz="1600" smtClean="0"/>
              <a:t>KSO Kaza Sıklık oranı=</a:t>
            </a:r>
            <a:r>
              <a:rPr lang="tr-TR" sz="1600" u="sng" smtClean="0"/>
              <a:t>iş görmezlik yaratan kaza sayısıx1000000</a:t>
            </a:r>
          </a:p>
          <a:p>
            <a:pPr eaLnBrk="1" hangingPunct="1">
              <a:buFontTx/>
              <a:buNone/>
            </a:pPr>
            <a:r>
              <a:rPr lang="tr-TR" sz="1600" smtClean="0"/>
              <a:t>					çalışılan saatler toplamı</a:t>
            </a:r>
          </a:p>
          <a:p>
            <a:pPr eaLnBrk="1" hangingPunct="1">
              <a:buFontTx/>
              <a:buNone/>
            </a:pPr>
            <a:r>
              <a:rPr lang="tr-TR" sz="1600" smtClean="0"/>
              <a:t>Örnek: imalat bölümünde  bir kazan patlamış ve 4 işgören yaralanmıştır. Bu bölümün ay içerisindeki ortalama işgören sayısı 150 kişidir. Haftada 45 saatten 4 hafta çalışılmıştır.</a:t>
            </a:r>
          </a:p>
          <a:p>
            <a:pPr eaLnBrk="1" hangingPunct="1">
              <a:buFontTx/>
              <a:buNone/>
            </a:pPr>
            <a:r>
              <a:rPr lang="tr-TR" sz="1600" smtClean="0"/>
              <a:t>KSO=4*1000.000/4*45*150=148</a:t>
            </a:r>
          </a:p>
          <a:p>
            <a:pPr eaLnBrk="1" hangingPunct="1">
              <a:buFontTx/>
              <a:buNone/>
            </a:pPr>
            <a:endParaRPr lang="tr-TR" sz="1600" smtClean="0"/>
          </a:p>
          <a:p>
            <a:pPr eaLnBrk="1" hangingPunct="1">
              <a:buFontTx/>
              <a:buNone/>
            </a:pPr>
            <a:r>
              <a:rPr lang="tr-TR" sz="1600" smtClean="0"/>
              <a:t>Kaza ağırlık oranı: K</a:t>
            </a:r>
            <a:r>
              <a:rPr lang="tr-TR" sz="1600" u="sng" smtClean="0"/>
              <a:t>ayıp Gün Toplamıx1000.000saat</a:t>
            </a:r>
          </a:p>
          <a:p>
            <a:pPr eaLnBrk="1" hangingPunct="1">
              <a:buFontTx/>
              <a:buNone/>
            </a:pPr>
            <a:r>
              <a:rPr lang="tr-TR" sz="1600" smtClean="0"/>
              <a:t>			  Çalışılan Saatler Toplamı</a:t>
            </a:r>
          </a:p>
          <a:p>
            <a:pPr eaLnBrk="1" hangingPunct="1">
              <a:buFontTx/>
              <a:buNone/>
            </a:pPr>
            <a:r>
              <a:rPr lang="tr-TR" sz="1600" smtClean="0"/>
              <a:t> örnek:  yaralanan işgörenlerden 1 i ölmüş diğerleri de 150 gün rapor almıştır bu verilere göre:</a:t>
            </a:r>
          </a:p>
          <a:p>
            <a:pPr eaLnBrk="1" hangingPunct="1">
              <a:buFontTx/>
              <a:buNone/>
            </a:pPr>
            <a:r>
              <a:rPr lang="tr-TR" sz="1600" smtClean="0"/>
              <a:t>KAO=150+7500(ölüm)*1000.000saat/4*45*150=283,333</a:t>
            </a:r>
          </a:p>
        </p:txBody>
      </p:sp>
    </p:spTree>
    <p:extLst>
      <p:ext uri="{BB962C8B-B14F-4D97-AF65-F5344CB8AC3E}">
        <p14:creationId xmlns:p14="http://schemas.microsoft.com/office/powerpoint/2010/main" val="42582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tr-TR" smtClean="0"/>
              <a:t>Meslek hastalıkları</a:t>
            </a:r>
          </a:p>
        </p:txBody>
      </p:sp>
      <p:sp>
        <p:nvSpPr>
          <p:cNvPr id="197635" name="Rectangle 3"/>
          <p:cNvSpPr>
            <a:spLocks noGrp="1" noChangeArrowheads="1"/>
          </p:cNvSpPr>
          <p:nvPr>
            <p:ph idx="1"/>
          </p:nvPr>
        </p:nvSpPr>
        <p:spPr/>
        <p:txBody>
          <a:bodyPr/>
          <a:lstStyle/>
          <a:p>
            <a:pPr eaLnBrk="1" hangingPunct="1"/>
            <a:r>
              <a:rPr lang="tr-TR" smtClean="0"/>
              <a:t>5510 sayılı sigortalılar ve genel sağlık sigortası kanunu madde 14: sigortalının çalıştığı veya yaptığı işin niteliğinden dolayı tekrarlanan bir sebeple veya işin yürütülmesi şartları yüzünden uğradığı geçici veya sürekli hastalık, bedensel veya ruhsal özürlülük halleridir.</a:t>
            </a:r>
          </a:p>
        </p:txBody>
      </p:sp>
    </p:spTree>
    <p:extLst>
      <p:ext uri="{BB962C8B-B14F-4D97-AF65-F5344CB8AC3E}">
        <p14:creationId xmlns:p14="http://schemas.microsoft.com/office/powerpoint/2010/main" val="380390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tr-TR" smtClean="0"/>
              <a:t>Meslek hastalıklarının nedenleri</a:t>
            </a:r>
          </a:p>
        </p:txBody>
      </p:sp>
      <p:sp>
        <p:nvSpPr>
          <p:cNvPr id="198659" name="Rectangle 3"/>
          <p:cNvSpPr>
            <a:spLocks noGrp="1" noChangeArrowheads="1"/>
          </p:cNvSpPr>
          <p:nvPr>
            <p:ph idx="1"/>
          </p:nvPr>
        </p:nvSpPr>
        <p:spPr/>
        <p:txBody>
          <a:bodyPr/>
          <a:lstStyle/>
          <a:p>
            <a:pPr eaLnBrk="1" hangingPunct="1"/>
            <a:r>
              <a:rPr lang="tr-TR" smtClean="0"/>
              <a:t>Madensel cisimlerden oluşanlar</a:t>
            </a:r>
          </a:p>
          <a:p>
            <a:pPr eaLnBrk="1" hangingPunct="1"/>
            <a:r>
              <a:rPr lang="tr-TR" smtClean="0"/>
              <a:t>Organik cisimlerden oluşanlar</a:t>
            </a:r>
          </a:p>
          <a:p>
            <a:pPr eaLnBrk="1" hangingPunct="1"/>
            <a:r>
              <a:rPr lang="tr-TR" smtClean="0"/>
              <a:t>Fiziki veya mekanik etkilerden oluşanlar</a:t>
            </a:r>
          </a:p>
          <a:p>
            <a:pPr eaLnBrk="1" hangingPunct="1"/>
            <a:r>
              <a:rPr lang="tr-TR" smtClean="0"/>
              <a:t>Tozlardan oluşanlar</a:t>
            </a:r>
          </a:p>
          <a:p>
            <a:pPr eaLnBrk="1" hangingPunct="1"/>
            <a:r>
              <a:rPr lang="tr-TR" smtClean="0"/>
              <a:t>Bakterilerden oluşanlar</a:t>
            </a:r>
          </a:p>
          <a:p>
            <a:pPr eaLnBrk="1" hangingPunct="1"/>
            <a:r>
              <a:rPr lang="tr-TR" smtClean="0"/>
              <a:t>Örgütün psiko-sosyal ortamından oluşanlar</a:t>
            </a:r>
          </a:p>
          <a:p>
            <a:pPr eaLnBrk="1" hangingPunct="1"/>
            <a:r>
              <a:rPr lang="tr-TR" smtClean="0"/>
              <a:t>Genetik yapıdan dolayı oluşanlar</a:t>
            </a:r>
          </a:p>
          <a:p>
            <a:pPr eaLnBrk="1" hangingPunct="1"/>
            <a:endParaRPr lang="tr-TR" smtClean="0"/>
          </a:p>
        </p:txBody>
      </p:sp>
    </p:spTree>
    <p:extLst>
      <p:ext uri="{BB962C8B-B14F-4D97-AF65-F5344CB8AC3E}">
        <p14:creationId xmlns:p14="http://schemas.microsoft.com/office/powerpoint/2010/main" val="30974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4638"/>
            <a:ext cx="7467600" cy="490066"/>
          </a:xfrm>
        </p:spPr>
        <p:txBody>
          <a:bodyPr/>
          <a:lstStyle/>
          <a:p>
            <a:pPr eaLnBrk="1" hangingPunct="1"/>
            <a:r>
              <a:rPr lang="tr-TR" sz="2400" dirty="0" smtClean="0"/>
              <a:t>İşyerinde insan sağlığını tehdit eden unsurlar</a:t>
            </a:r>
          </a:p>
        </p:txBody>
      </p:sp>
      <p:graphicFrame>
        <p:nvGraphicFramePr>
          <p:cNvPr id="273487" name="Group 79"/>
          <p:cNvGraphicFramePr>
            <a:graphicFrameLocks noGrp="1"/>
          </p:cNvGraphicFramePr>
          <p:nvPr>
            <p:ph idx="1"/>
            <p:extLst>
              <p:ext uri="{D42A27DB-BD31-4B8C-83A1-F6EECF244321}">
                <p14:modId xmlns:p14="http://schemas.microsoft.com/office/powerpoint/2010/main" val="1148364311"/>
              </p:ext>
            </p:extLst>
          </p:nvPr>
        </p:nvGraphicFramePr>
        <p:xfrm>
          <a:off x="395288" y="764704"/>
          <a:ext cx="8229600" cy="5478096"/>
        </p:xfrm>
        <a:graphic>
          <a:graphicData uri="http://schemas.openxmlformats.org/drawingml/2006/table">
            <a:tbl>
              <a:tblPr/>
              <a:tblGrid>
                <a:gridCol w="2743200"/>
                <a:gridCol w="2743200"/>
                <a:gridCol w="2743200"/>
              </a:tblGrid>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MADDENİN ADI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NEDEN OLDUĞU HASTALIK</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KARŞILAŞAN İŞGÖRENLER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ARSENİK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ve lenf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Petro kimya işçileri, ilaçlama işinde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Asbestosis, Akciğer ve diğer organ kanserleri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 tekstil,yalıtım ve tersane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BENZİN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Loösemi, anemi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Rafineri, ayakkabı imalathanesi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BİSKOLOROMETİLER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Kimya endüstrisi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TOZO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Madenci hastalığı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medeni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FIRINI İFRAZATI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Akciğer ve böbrek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fırınında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PAMUK TOZU</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Bisinosis, kronik bronşit ve anefizemi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Tekstil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969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KURŞUN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Çeşitli böbrek hastalıkları, anemi,sinir sistemi bozuklukları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Medeni eşya ve kurşun eritme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RADYASYON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Troid, akciğer,kemik, kan kanseri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Tıp teknisyenleri, uranyum işçileri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VİNİL KLORİD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Karaciğer ve beyin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Plastik sanayi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9314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55576" y="260648"/>
            <a:ext cx="7704856" cy="576064"/>
          </a:xfrm>
        </p:spPr>
        <p:txBody>
          <a:bodyPr>
            <a:normAutofit fontScale="90000"/>
          </a:bodyPr>
          <a:lstStyle/>
          <a:p>
            <a:pPr eaLnBrk="1" hangingPunct="1"/>
            <a:r>
              <a:rPr lang="tr-TR" sz="4000" dirty="0" smtClean="0"/>
              <a:t>İş ortamında stres yaratan faktörler</a:t>
            </a:r>
          </a:p>
        </p:txBody>
      </p:sp>
      <p:graphicFrame>
        <p:nvGraphicFramePr>
          <p:cNvPr id="275494" name="Group 38"/>
          <p:cNvGraphicFramePr>
            <a:graphicFrameLocks noGrp="1"/>
          </p:cNvGraphicFramePr>
          <p:nvPr>
            <p:ph idx="1"/>
            <p:extLst>
              <p:ext uri="{D42A27DB-BD31-4B8C-83A1-F6EECF244321}">
                <p14:modId xmlns:p14="http://schemas.microsoft.com/office/powerpoint/2010/main" val="2056491989"/>
              </p:ext>
            </p:extLst>
          </p:nvPr>
        </p:nvGraphicFramePr>
        <p:xfrm>
          <a:off x="468313" y="1125538"/>
          <a:ext cx="8229600" cy="5732461"/>
        </p:xfrm>
        <a:graphic>
          <a:graphicData uri="http://schemas.openxmlformats.org/drawingml/2006/table">
            <a:tbl>
              <a:tblPr/>
              <a:tblGrid>
                <a:gridCol w="3467100"/>
                <a:gridCol w="4762500"/>
              </a:tblGrid>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Roller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Ruhsal çatışma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Düşük rol bilinci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Yönetim desteğinin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Orta kademe yönetim pozisyonları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Değişiklikler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Örgütsel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Mekansal</a:t>
                      </a: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Bireysel değişiklik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1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Üst ast ve denetçilerle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Yetki devredememek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Emsaliyle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Fırsat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Maaş ücret ve başarı değerleme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Çalışma saatleri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İşin nitelikleri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Nicel ve nitel yükü</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Süre baskıları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Sorumluluk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 hızı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Güvence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Fiziki ç.evre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Isı, gürültü ışıklandırma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Alan düzenlemeleri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Sıkışıklık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Mahremiyet yokluğu</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Güvenlik yokluğu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Örgütsel yapı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Katılım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Bağlılık aidiyet duygusu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Kötü veya zayıf iletişim</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Davranış kısıtlamaları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03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gelişme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Statü belirsizliği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Yetersiz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Aşırı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eskime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7139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tr-TR" smtClean="0"/>
              <a:t>İş kanunu madde 77</a:t>
            </a:r>
          </a:p>
        </p:txBody>
      </p:sp>
      <p:sp>
        <p:nvSpPr>
          <p:cNvPr id="201731" name="Rectangle 3"/>
          <p:cNvSpPr>
            <a:spLocks noGrp="1" noChangeArrowheads="1"/>
          </p:cNvSpPr>
          <p:nvPr>
            <p:ph idx="1"/>
          </p:nvPr>
        </p:nvSpPr>
        <p:spPr/>
        <p:txBody>
          <a:bodyPr>
            <a:normAutofit lnSpcReduction="10000"/>
          </a:bodyPr>
          <a:lstStyle/>
          <a:p>
            <a:pPr eaLnBrk="1" hangingPunct="1">
              <a:lnSpc>
                <a:spcPct val="80000"/>
              </a:lnSpc>
            </a:pPr>
            <a:r>
              <a:rPr lang="tr-TR" sz="2400" smtClean="0"/>
              <a:t>İşverenler işyerlerinde iş sağlığı ve güvenliğinin sağlanması için gerekli her türlü önlemi almak, araç ve gereçleri noksansız bulundurmak, işçiler de iş sağlığı ve güvenliği konusunda alınan her türlü önleme uymakla yükümlüdürler. </a:t>
            </a:r>
          </a:p>
          <a:p>
            <a:pPr eaLnBrk="1" hangingPunct="1">
              <a:lnSpc>
                <a:spcPct val="80000"/>
              </a:lnSpc>
            </a:pPr>
            <a:r>
              <a:rPr lang="tr-TR" sz="2400" smtClean="0"/>
              <a:t> İşverenler işyerinde alınan iş sağlığı ve güvenliği önlemlerine uyulup uyulmadığını denetlemek, işçileri karşı karşıya bulundukları mesleki riskler, alınması gerekli tedbirler, yasal hak ve sorumlulukları konusunda bilgilendirmek ve gerekli iş sağlığı ve güvenliği eğitimini vermek zorundadırlar. Yapılacak eğitimin usul ve esasları Çalışma ve Sosyal Güvenlik Bakanlığınca çıkarılacak yönetmelikle düzenlenir.</a:t>
            </a:r>
          </a:p>
          <a:p>
            <a:pPr eaLnBrk="1" hangingPunct="1">
              <a:lnSpc>
                <a:spcPct val="80000"/>
              </a:lnSpc>
            </a:pPr>
            <a:r>
              <a:rPr lang="tr-TR" sz="2400" smtClean="0"/>
              <a:t> İşverenler işyerlerinde meydana gelen iş kazasını ve tespit edilecek meslek hastalığını en geç iki iş günü içinde yazı ile ilgili bölge müdürlüğüne bildirmek zorundadırlar.</a:t>
            </a:r>
          </a:p>
        </p:txBody>
      </p:sp>
    </p:spTree>
    <p:extLst>
      <p:ext uri="{BB962C8B-B14F-4D97-AF65-F5344CB8AC3E}">
        <p14:creationId xmlns:p14="http://schemas.microsoft.com/office/powerpoint/2010/main" val="115743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952500"/>
            <a:ext cx="6300192" cy="2404492"/>
          </a:xfrm>
        </p:spPr>
        <p:txBody>
          <a:bodyPr rtlCol="0">
            <a:normAutofit fontScale="90000"/>
          </a:bodyPr>
          <a:lstStyle/>
          <a:p>
            <a:pPr fontAlgn="auto">
              <a:spcAft>
                <a:spcPts val="0"/>
              </a:spcAft>
              <a:defRPr/>
            </a:pPr>
            <a:r>
              <a:rPr lang="tr-TR" sz="5400" b="1" dirty="0" smtClean="0"/>
              <a:t>İş Sağlığı ve Güvenliğine Genel Bakış ve Güvenlik Kültürü</a:t>
            </a:r>
            <a:r>
              <a:rPr lang="tr-TR" dirty="0" smtClean="0"/>
              <a:t/>
            </a:r>
            <a:br>
              <a:rPr lang="tr-TR" dirty="0" smtClean="0"/>
            </a:br>
            <a:endParaRPr lang="tr-TR" dirty="0"/>
          </a:p>
        </p:txBody>
      </p:sp>
      <p:sp>
        <p:nvSpPr>
          <p:cNvPr id="3" name="Alt Başlık 2"/>
          <p:cNvSpPr>
            <a:spLocks noGrp="1"/>
          </p:cNvSpPr>
          <p:nvPr>
            <p:ph type="subTitle" idx="1"/>
          </p:nvPr>
        </p:nvSpPr>
        <p:spPr/>
        <p:txBody>
          <a:bodyPr rtlCol="0">
            <a:normAutofit/>
          </a:bodyPr>
          <a:lstStyle/>
          <a:p>
            <a:pPr fontAlgn="auto">
              <a:spcAft>
                <a:spcPts val="0"/>
              </a:spcAft>
              <a:buFont typeface="Arial" pitchFamily="34" charset="0"/>
              <a:buNone/>
              <a:defRPr/>
            </a:pPr>
            <a:endParaRPr lang="tr-TR" dirty="0"/>
          </a:p>
        </p:txBody>
      </p:sp>
      <p:pic>
        <p:nvPicPr>
          <p:cNvPr id="205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569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algn="l"/>
            <a:r>
              <a:rPr lang="tr-TR" altLang="tr-TR" b="1" dirty="0" smtClean="0"/>
              <a:t>Konunun genel amacı</a:t>
            </a:r>
          </a:p>
        </p:txBody>
      </p:sp>
      <p:sp>
        <p:nvSpPr>
          <p:cNvPr id="3075" name="İçerik Yer Tutucusu 2"/>
          <p:cNvSpPr>
            <a:spLocks noGrp="1"/>
          </p:cNvSpPr>
          <p:nvPr>
            <p:ph idx="1"/>
          </p:nvPr>
        </p:nvSpPr>
        <p:spPr/>
        <p:txBody>
          <a:bodyPr/>
          <a:lstStyle/>
          <a:p>
            <a:r>
              <a:rPr lang="tr-TR" altLang="tr-TR" smtClean="0"/>
              <a:t>Katılımcıların iş sağlığı ve güvenliğinin temel prensiplerini ve güvenlik kültürünün önemini kavramalarına yardımcı olmaktır</a:t>
            </a:r>
          </a:p>
        </p:txBody>
      </p:sp>
      <p:pic>
        <p:nvPicPr>
          <p:cNvPr id="3076"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35150" y="4221088"/>
            <a:ext cx="5040313"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69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a:xfrm>
            <a:off x="179512" y="457200"/>
            <a:ext cx="5400600" cy="1675656"/>
          </a:xfrm>
        </p:spPr>
        <p:txBody>
          <a:bodyPr>
            <a:normAutofit/>
          </a:bodyPr>
          <a:lstStyle/>
          <a:p>
            <a:r>
              <a:rPr lang="tr-TR" altLang="tr-TR" b="1" dirty="0" smtClean="0"/>
              <a:t>İSG Temel Prensipleri</a:t>
            </a:r>
          </a:p>
        </p:txBody>
      </p:sp>
      <p:sp>
        <p:nvSpPr>
          <p:cNvPr id="5123" name="İçerik Yer Tutucusu 2"/>
          <p:cNvSpPr>
            <a:spLocks noGrp="1"/>
          </p:cNvSpPr>
          <p:nvPr>
            <p:ph idx="1"/>
          </p:nvPr>
        </p:nvSpPr>
        <p:spPr>
          <a:xfrm>
            <a:off x="457200" y="1600200"/>
            <a:ext cx="6275388" cy="4781550"/>
          </a:xfrm>
        </p:spPr>
        <p:txBody>
          <a:bodyPr/>
          <a:lstStyle/>
          <a:p>
            <a:pPr>
              <a:lnSpc>
                <a:spcPct val="150000"/>
              </a:lnSpc>
            </a:pPr>
            <a:r>
              <a:rPr lang="tr-TR" altLang="tr-TR" smtClean="0"/>
              <a:t>Herhangi bir alanda yürütülecek                   </a:t>
            </a:r>
          </a:p>
          <a:p>
            <a:pPr>
              <a:lnSpc>
                <a:spcPct val="150000"/>
              </a:lnSpc>
            </a:pPr>
            <a:r>
              <a:rPr lang="tr-TR" altLang="tr-TR" smtClean="0"/>
              <a:t>İşçi Sağlığı ve iş Güvenliği çalışmaları      </a:t>
            </a:r>
          </a:p>
          <a:p>
            <a:pPr>
              <a:lnSpc>
                <a:spcPct val="150000"/>
              </a:lnSpc>
            </a:pPr>
            <a:r>
              <a:rPr lang="tr-TR" altLang="tr-TR" smtClean="0"/>
              <a:t>On  prensip  üzerinden yapılmalıdır</a:t>
            </a:r>
          </a:p>
          <a:p>
            <a:endParaRPr lang="tr-TR" altLang="tr-TR" smtClean="0"/>
          </a:p>
        </p:txBody>
      </p:sp>
      <p:pic>
        <p:nvPicPr>
          <p:cNvPr id="5124"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372225" y="1268413"/>
            <a:ext cx="24241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3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7704" y="457200"/>
            <a:ext cx="5788496" cy="1171600"/>
          </a:xfrm>
        </p:spPr>
        <p:txBody>
          <a:bodyPr rtlCol="0">
            <a:normAutofit fontScale="90000"/>
          </a:bodyPr>
          <a:lstStyle/>
          <a:p>
            <a:pPr algn="l" fontAlgn="auto">
              <a:spcAft>
                <a:spcPts val="0"/>
              </a:spcAft>
              <a:defRPr/>
            </a:pPr>
            <a:r>
              <a:rPr lang="tr-TR" b="1" dirty="0" smtClean="0"/>
              <a:t>Prensip 1</a:t>
            </a:r>
            <a:r>
              <a:rPr lang="tr-TR" dirty="0" smtClean="0"/>
              <a:t/>
            </a:r>
            <a:br>
              <a:rPr lang="tr-TR" dirty="0" smtClean="0"/>
            </a:br>
            <a:endParaRPr lang="tr-TR" dirty="0"/>
          </a:p>
        </p:txBody>
      </p:sp>
      <p:sp>
        <p:nvSpPr>
          <p:cNvPr id="3" name="İçerik Yer Tutucusu 2"/>
          <p:cNvSpPr>
            <a:spLocks noGrp="1"/>
          </p:cNvSpPr>
          <p:nvPr>
            <p:ph idx="1"/>
          </p:nvPr>
        </p:nvSpPr>
        <p:spPr>
          <a:xfrm>
            <a:off x="468313" y="1125538"/>
            <a:ext cx="8229600" cy="5543550"/>
          </a:xfrm>
        </p:spPr>
        <p:txBody>
          <a:bodyPr rtlCol="0">
            <a:normAutofit/>
          </a:bodyPr>
          <a:lstStyle/>
          <a:p>
            <a:pPr fontAlgn="auto">
              <a:spcAft>
                <a:spcPts val="0"/>
              </a:spcAft>
              <a:buFont typeface="Arial" pitchFamily="34" charset="0"/>
              <a:buChar char="•"/>
              <a:defRPr/>
            </a:pPr>
            <a:r>
              <a:rPr lang="tr-TR" dirty="0" smtClean="0"/>
              <a:t>İşçi Sağlığı ve İş Güvenliğinin asıl çalışma alanı   tehlikeli durum ve tehlikeli davranışın ortadan kaldırılmasına yönelik olmalıdır.</a:t>
            </a:r>
          </a:p>
          <a:p>
            <a:pPr marL="0" indent="0" fontAlgn="auto">
              <a:spcAft>
                <a:spcPts val="0"/>
              </a:spcAft>
              <a:buFont typeface="Arial" pitchFamily="34" charset="0"/>
              <a:buNone/>
              <a:defRPr/>
            </a:pPr>
            <a:r>
              <a:rPr lang="tr-TR" b="1" dirty="0" smtClean="0"/>
              <a:t>Kaza zinciri</a:t>
            </a:r>
          </a:p>
          <a:p>
            <a:pPr fontAlgn="auto">
              <a:spcAft>
                <a:spcPts val="0"/>
              </a:spcAft>
              <a:buFont typeface="Arial" pitchFamily="34" charset="0"/>
              <a:buChar char="•"/>
              <a:defRPr/>
            </a:pPr>
            <a:r>
              <a:rPr lang="tr-TR" dirty="0" smtClean="0"/>
              <a:t>İnsan bünyesinin tabiat şartları karşısında zayıf olması</a:t>
            </a:r>
          </a:p>
          <a:p>
            <a:pPr fontAlgn="auto">
              <a:spcAft>
                <a:spcPts val="0"/>
              </a:spcAft>
              <a:buFont typeface="Arial" pitchFamily="34" charset="0"/>
              <a:buChar char="•"/>
              <a:defRPr/>
            </a:pPr>
            <a:r>
              <a:rPr lang="tr-TR" dirty="0" smtClean="0"/>
              <a:t>Şahsi özürler (Dikkatsizlik, pervasızlık, asabiyet, dalgınlık, </a:t>
            </a:r>
            <a:r>
              <a:rPr lang="tr-TR" dirty="0" err="1" smtClean="0"/>
              <a:t>önemsemezlik</a:t>
            </a:r>
            <a:r>
              <a:rPr lang="tr-TR" dirty="0" smtClean="0"/>
              <a:t>, ihmalkarlık vs.)</a:t>
            </a:r>
          </a:p>
          <a:p>
            <a:pPr fontAlgn="auto">
              <a:spcAft>
                <a:spcPts val="0"/>
              </a:spcAft>
              <a:buFont typeface="Arial" pitchFamily="34" charset="0"/>
              <a:buChar char="•"/>
              <a:defRPr/>
            </a:pPr>
            <a:r>
              <a:rPr lang="tr-TR" dirty="0" smtClean="0"/>
              <a:t>Tehlikeli hareket tehlikeli şartlar</a:t>
            </a:r>
          </a:p>
          <a:p>
            <a:pPr fontAlgn="auto">
              <a:spcAft>
                <a:spcPts val="0"/>
              </a:spcAft>
              <a:buFont typeface="Arial" pitchFamily="34" charset="0"/>
              <a:buChar char="•"/>
              <a:defRPr/>
            </a:pPr>
            <a:r>
              <a:rPr lang="tr-TR" dirty="0" smtClean="0"/>
              <a:t>Kaza olayı,</a:t>
            </a:r>
          </a:p>
          <a:p>
            <a:pPr fontAlgn="auto">
              <a:spcAft>
                <a:spcPts val="0"/>
              </a:spcAft>
              <a:buFont typeface="Arial" pitchFamily="34" charset="0"/>
              <a:buChar char="•"/>
              <a:defRPr/>
            </a:pPr>
            <a:r>
              <a:rPr lang="tr-TR" dirty="0" smtClean="0"/>
              <a:t>Ölüm, Yaralanma (Zarar, hasar)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5375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endParaRPr lang="tr-TR" altLang="tr-TR" smtClean="0"/>
          </a:p>
        </p:txBody>
      </p:sp>
      <p:pic>
        <p:nvPicPr>
          <p:cNvPr id="717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76250" y="2603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9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850" y="981075"/>
            <a:ext cx="8229600" cy="3095625"/>
          </a:xfrm>
        </p:spPr>
        <p:txBody>
          <a:bodyPr rtlCol="0">
            <a:normAutofit fontScale="90000"/>
          </a:bodyPr>
          <a:lstStyle/>
          <a:p>
            <a:pPr algn="l" fontAlgn="auto">
              <a:spcAft>
                <a:spcPts val="0"/>
              </a:spcAft>
              <a:defRPr/>
            </a:pPr>
            <a:r>
              <a:rPr lang="tr-TR" sz="3600" dirty="0" smtClean="0"/>
              <a:t> </a:t>
            </a:r>
            <a:r>
              <a:rPr lang="tr-TR" b="1" dirty="0" smtClean="0"/>
              <a:t>Prensip 2</a:t>
            </a:r>
            <a:r>
              <a:rPr lang="tr-TR" sz="3600" dirty="0" smtClean="0"/>
              <a:t/>
            </a:r>
            <a:br>
              <a:rPr lang="tr-TR" sz="3600" dirty="0" smtClean="0"/>
            </a:br>
            <a:r>
              <a:rPr lang="tr-TR" sz="3600" dirty="0" smtClean="0"/>
              <a:t>Kazalar  ağırlıklı olarak</a:t>
            </a:r>
            <a:br>
              <a:rPr lang="tr-TR" sz="3600" dirty="0" smtClean="0"/>
            </a:br>
            <a:r>
              <a:rPr lang="tr-TR" sz="3600" dirty="0" smtClean="0"/>
              <a:t>%88 i tehlikeli davranışlardan</a:t>
            </a:r>
            <a:br>
              <a:rPr lang="tr-TR" sz="3600" dirty="0" smtClean="0"/>
            </a:br>
            <a:r>
              <a:rPr lang="tr-TR" sz="3600" dirty="0" smtClean="0"/>
              <a:t>%10 u tehlikeli durumlardan</a:t>
            </a:r>
            <a:br>
              <a:rPr lang="tr-TR" sz="3600" dirty="0" smtClean="0"/>
            </a:br>
            <a:r>
              <a:rPr lang="tr-TR" sz="3600" dirty="0" smtClean="0"/>
              <a:t>%2 si kaçınılmaz durumlardan kaynaklanmaktadır.</a:t>
            </a:r>
            <a:r>
              <a:rPr lang="tr-TR" dirty="0" smtClean="0"/>
              <a:t/>
            </a:r>
            <a:br>
              <a:rPr lang="tr-TR" dirty="0" smtClean="0"/>
            </a:br>
            <a:endParaRPr lang="tr-TR" dirty="0"/>
          </a:p>
        </p:txBody>
      </p:sp>
      <p:sp>
        <p:nvSpPr>
          <p:cNvPr id="3" name="İçerik Yer Tutucusu 2"/>
          <p:cNvSpPr>
            <a:spLocks noGrp="1"/>
          </p:cNvSpPr>
          <p:nvPr>
            <p:ph idx="1"/>
          </p:nvPr>
        </p:nvSpPr>
        <p:spPr>
          <a:xfrm>
            <a:off x="457200" y="4076700"/>
            <a:ext cx="8229600" cy="2447925"/>
          </a:xfrm>
        </p:spPr>
        <p:txBody>
          <a:bodyPr rtlCol="0">
            <a:normAutofit/>
          </a:bodyPr>
          <a:lstStyle/>
          <a:p>
            <a:pPr marL="0" indent="0" fontAlgn="auto">
              <a:spcAft>
                <a:spcPts val="0"/>
              </a:spcAft>
              <a:buFont typeface="Arial" pitchFamily="34" charset="0"/>
              <a:buNone/>
              <a:defRPr/>
            </a:pPr>
            <a:r>
              <a:rPr lang="tr-TR" dirty="0" smtClean="0"/>
              <a:t> </a:t>
            </a:r>
            <a:r>
              <a:rPr lang="tr-TR" sz="4000" b="1" dirty="0" smtClean="0"/>
              <a:t>Prensip 3</a:t>
            </a:r>
          </a:p>
          <a:p>
            <a:pPr marL="0" indent="0" fontAlgn="auto">
              <a:spcAft>
                <a:spcPts val="0"/>
              </a:spcAft>
              <a:buFont typeface="Arial" pitchFamily="34" charset="0"/>
              <a:buNone/>
              <a:defRPr/>
            </a:pPr>
            <a:r>
              <a:rPr lang="tr-TR" dirty="0" smtClean="0"/>
              <a:t>Kaza sonucu meydana gelecek zararın büyüklüğü önceden kestirilemez.</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09588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274638"/>
            <a:ext cx="8229600" cy="3009900"/>
          </a:xfrm>
        </p:spPr>
        <p:txBody>
          <a:bodyPr>
            <a:normAutofit/>
          </a:bodyPr>
          <a:lstStyle/>
          <a:p>
            <a:pPr algn="l"/>
            <a:r>
              <a:rPr lang="tr-TR" altLang="tr-TR" b="1" smtClean="0"/>
              <a:t> </a:t>
            </a:r>
            <a:r>
              <a:rPr lang="tr-TR" altLang="tr-TR" sz="4000" b="1" smtClean="0"/>
              <a:t>Prensip 4</a:t>
            </a:r>
            <a:r>
              <a:rPr lang="tr-TR" altLang="tr-TR" smtClean="0"/>
              <a:t/>
            </a:r>
            <a:br>
              <a:rPr lang="tr-TR" altLang="tr-TR" smtClean="0"/>
            </a:br>
            <a:r>
              <a:rPr lang="tr-TR" altLang="tr-TR" sz="3600" smtClean="0"/>
              <a:t>Ağır yaralanma veya ölümle neticelenen her kazanın temelinde</a:t>
            </a:r>
            <a:br>
              <a:rPr lang="tr-TR" altLang="tr-TR" sz="3600" smtClean="0"/>
            </a:br>
            <a:r>
              <a:rPr lang="tr-TR" altLang="tr-TR" sz="3600" smtClean="0"/>
              <a:t>29 hafif yaralanma</a:t>
            </a:r>
            <a:br>
              <a:rPr lang="tr-TR" altLang="tr-TR" sz="3600" smtClean="0"/>
            </a:br>
            <a:r>
              <a:rPr lang="tr-TR" altLang="tr-TR" sz="3600" smtClean="0"/>
              <a:t>300 yaralanmasız olay vardır</a:t>
            </a:r>
          </a:p>
        </p:txBody>
      </p:sp>
      <p:sp>
        <p:nvSpPr>
          <p:cNvPr id="9219" name="İçerik Yer Tutucusu 2"/>
          <p:cNvSpPr>
            <a:spLocks noGrp="1"/>
          </p:cNvSpPr>
          <p:nvPr>
            <p:ph idx="1"/>
          </p:nvPr>
        </p:nvSpPr>
        <p:spPr>
          <a:xfrm>
            <a:off x="457200" y="3357563"/>
            <a:ext cx="8229600" cy="3240087"/>
          </a:xfrm>
        </p:spPr>
        <p:txBody>
          <a:bodyPr/>
          <a:lstStyle/>
          <a:p>
            <a:pPr marL="0" indent="0">
              <a:buFont typeface="Arial" charset="0"/>
              <a:buNone/>
            </a:pPr>
            <a:r>
              <a:rPr lang="tr-TR" altLang="tr-TR" smtClean="0"/>
              <a:t> </a:t>
            </a:r>
          </a:p>
        </p:txBody>
      </p:sp>
      <p:pic>
        <p:nvPicPr>
          <p:cNvPr id="9220" name="Picture 4"/>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062038" y="3213100"/>
            <a:ext cx="7019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53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692150"/>
            <a:ext cx="8229600" cy="869950"/>
          </a:xfrm>
        </p:spPr>
        <p:txBody>
          <a:bodyPr rtlCol="0">
            <a:normAutofit fontScale="90000"/>
          </a:bodyPr>
          <a:lstStyle/>
          <a:p>
            <a:pPr algn="l" fontAlgn="auto">
              <a:spcAft>
                <a:spcPts val="0"/>
              </a:spcAft>
              <a:defRPr/>
            </a:pPr>
            <a:r>
              <a:rPr lang="tr-TR" b="1" dirty="0" smtClean="0"/>
              <a:t>Prensip 5</a:t>
            </a:r>
            <a:r>
              <a:rPr lang="tr-TR" dirty="0" smtClean="0"/>
              <a:t/>
            </a:r>
            <a:br>
              <a:rPr lang="tr-TR" dirty="0" smtClean="0"/>
            </a:br>
            <a:endParaRPr lang="tr-TR" dirty="0"/>
          </a:p>
        </p:txBody>
      </p:sp>
      <p:sp>
        <p:nvSpPr>
          <p:cNvPr id="3" name="İçerik Yer Tutucusu 2"/>
          <p:cNvSpPr>
            <a:spLocks noGrp="1"/>
          </p:cNvSpPr>
          <p:nvPr>
            <p:ph idx="1"/>
          </p:nvPr>
        </p:nvSpPr>
        <p:spPr>
          <a:xfrm>
            <a:off x="457200" y="1268413"/>
            <a:ext cx="8229600" cy="5184775"/>
          </a:xfrm>
        </p:spPr>
        <p:txBody>
          <a:bodyPr rtlCol="0">
            <a:normAutofit/>
          </a:bodyPr>
          <a:lstStyle/>
          <a:p>
            <a:pPr marL="0" indent="0" fontAlgn="auto">
              <a:spcAft>
                <a:spcPts val="0"/>
              </a:spcAft>
              <a:buFont typeface="Arial" pitchFamily="34" charset="0"/>
              <a:buNone/>
              <a:defRPr/>
            </a:pPr>
            <a:r>
              <a:rPr lang="tr-TR" dirty="0" smtClean="0"/>
              <a:t>Tehlikeli davranışların nedenleri:</a:t>
            </a:r>
          </a:p>
          <a:p>
            <a:pPr fontAlgn="auto">
              <a:spcAft>
                <a:spcPts val="0"/>
              </a:spcAft>
              <a:buFont typeface="Arial" pitchFamily="34" charset="0"/>
              <a:buNone/>
              <a:defRPr/>
            </a:pPr>
            <a:r>
              <a:rPr lang="tr-TR" dirty="0" smtClean="0"/>
              <a:t>1-Şahsi kusurlar: </a:t>
            </a:r>
          </a:p>
          <a:p>
            <a:pPr fontAlgn="auto">
              <a:spcAft>
                <a:spcPts val="0"/>
              </a:spcAft>
              <a:buFont typeface="Arial" pitchFamily="34" charset="0"/>
              <a:buNone/>
              <a:defRPr/>
            </a:pPr>
            <a:r>
              <a:rPr lang="tr-TR" dirty="0" smtClean="0"/>
              <a:t>Dikkatsizlik, laubalilik, umursamazlık gibi </a:t>
            </a:r>
          </a:p>
          <a:p>
            <a:pPr fontAlgn="auto">
              <a:spcAft>
                <a:spcPts val="0"/>
              </a:spcAft>
              <a:buFont typeface="Arial" pitchFamily="34" charset="0"/>
              <a:buNone/>
              <a:defRPr/>
            </a:pPr>
            <a:r>
              <a:rPr lang="tr-TR" dirty="0" smtClean="0"/>
              <a:t>2-Eğitim yetersizliği :</a:t>
            </a:r>
          </a:p>
          <a:p>
            <a:pPr fontAlgn="auto">
              <a:spcAft>
                <a:spcPts val="0"/>
              </a:spcAft>
              <a:buFont typeface="Arial" pitchFamily="34" charset="0"/>
              <a:buNone/>
              <a:defRPr/>
            </a:pPr>
            <a:r>
              <a:rPr lang="tr-TR" dirty="0" smtClean="0"/>
              <a:t>Bilgi, ustalık, alışkanlık</a:t>
            </a:r>
          </a:p>
          <a:p>
            <a:pPr fontAlgn="auto">
              <a:spcAft>
                <a:spcPts val="0"/>
              </a:spcAft>
              <a:buFont typeface="Arial" pitchFamily="34" charset="0"/>
              <a:buNone/>
              <a:defRPr/>
            </a:pPr>
            <a:r>
              <a:rPr lang="tr-TR" dirty="0" smtClean="0"/>
              <a:t>3-Fiziki yetersizlik :</a:t>
            </a:r>
          </a:p>
          <a:p>
            <a:pPr fontAlgn="auto">
              <a:spcAft>
                <a:spcPts val="0"/>
              </a:spcAft>
              <a:buFont typeface="Arial" pitchFamily="34" charset="0"/>
              <a:buNone/>
              <a:defRPr/>
            </a:pPr>
            <a:r>
              <a:rPr lang="tr-TR" dirty="0" smtClean="0"/>
              <a:t>Bünyenin yapılan işe uygun olmaması</a:t>
            </a:r>
          </a:p>
          <a:p>
            <a:pPr fontAlgn="auto">
              <a:spcAft>
                <a:spcPts val="0"/>
              </a:spcAft>
              <a:buFont typeface="Arial" pitchFamily="34" charset="0"/>
              <a:buNone/>
              <a:defRPr/>
            </a:pPr>
            <a:r>
              <a:rPr lang="tr-TR" dirty="0" smtClean="0"/>
              <a:t>4-Uygunsuz mekanik şartlar ve fiziki çevre</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7196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algn="l" fontAlgn="auto">
              <a:spcAft>
                <a:spcPts val="0"/>
              </a:spcAft>
              <a:defRPr/>
            </a:pPr>
            <a:r>
              <a:rPr lang="tr-TR" b="1" dirty="0" smtClean="0"/>
              <a:t>Prensip 6</a:t>
            </a:r>
            <a:br>
              <a:rPr lang="tr-TR" b="1" dirty="0" smtClean="0"/>
            </a:br>
            <a:endParaRPr lang="tr-TR" b="1" dirty="0"/>
          </a:p>
        </p:txBody>
      </p:sp>
      <p:sp>
        <p:nvSpPr>
          <p:cNvPr id="3" name="İçerik Yer Tutucusu 2"/>
          <p:cNvSpPr>
            <a:spLocks noGrp="1"/>
          </p:cNvSpPr>
          <p:nvPr>
            <p:ph idx="1"/>
          </p:nvPr>
        </p:nvSpPr>
        <p:spPr>
          <a:xfrm>
            <a:off x="457200" y="1341438"/>
            <a:ext cx="6275388" cy="5327650"/>
          </a:xfrm>
        </p:spPr>
        <p:txBody>
          <a:bodyPr rtlCol="0">
            <a:normAutofit/>
          </a:bodyPr>
          <a:lstStyle/>
          <a:p>
            <a:pPr marL="0" indent="0" fontAlgn="auto">
              <a:spcAft>
                <a:spcPts val="0"/>
              </a:spcAft>
              <a:buFont typeface="Arial" pitchFamily="34" charset="0"/>
              <a:buNone/>
              <a:defRPr/>
            </a:pPr>
            <a:r>
              <a:rPr lang="tr-TR" dirty="0" smtClean="0"/>
              <a:t>Kazalardan korunmak için:</a:t>
            </a:r>
          </a:p>
          <a:p>
            <a:pPr fontAlgn="auto">
              <a:spcAft>
                <a:spcPts val="0"/>
              </a:spcAft>
              <a:buFont typeface="Arial" pitchFamily="34" charset="0"/>
              <a:buNone/>
              <a:defRPr/>
            </a:pPr>
            <a:r>
              <a:rPr lang="tr-TR" dirty="0" smtClean="0"/>
              <a:t>1-Mühendislik ve revizyon</a:t>
            </a:r>
          </a:p>
          <a:p>
            <a:pPr fontAlgn="auto">
              <a:spcAft>
                <a:spcPts val="0"/>
              </a:spcAft>
              <a:buFont typeface="Arial" pitchFamily="34" charset="0"/>
              <a:buNone/>
              <a:defRPr/>
            </a:pPr>
            <a:r>
              <a:rPr lang="tr-TR" dirty="0" smtClean="0"/>
              <a:t>2-Eğitim</a:t>
            </a:r>
          </a:p>
          <a:p>
            <a:pPr fontAlgn="auto">
              <a:spcAft>
                <a:spcPts val="0"/>
              </a:spcAft>
              <a:buFont typeface="Arial" pitchFamily="34" charset="0"/>
              <a:buNone/>
              <a:defRPr/>
            </a:pPr>
            <a:r>
              <a:rPr lang="tr-TR" dirty="0" smtClean="0"/>
              <a:t>3-Ergonomi kurallarından yararlanma,</a:t>
            </a:r>
          </a:p>
          <a:p>
            <a:pPr fontAlgn="auto">
              <a:spcAft>
                <a:spcPts val="0"/>
              </a:spcAft>
              <a:buFont typeface="Arial" pitchFamily="34" charset="0"/>
              <a:buNone/>
              <a:defRPr/>
            </a:pPr>
            <a:r>
              <a:rPr lang="tr-TR" dirty="0" smtClean="0"/>
              <a:t>4-Teşvik tedbirleri uygulama</a:t>
            </a:r>
          </a:p>
          <a:p>
            <a:pPr fontAlgn="auto">
              <a:spcAft>
                <a:spcPts val="0"/>
              </a:spcAft>
              <a:buFont typeface="Arial" pitchFamily="34" charset="0"/>
              <a:buNone/>
              <a:defRPr/>
            </a:pPr>
            <a:r>
              <a:rPr lang="tr-TR" dirty="0" smtClean="0"/>
              <a:t>5-Disiplin tedbirlerini uygulama</a:t>
            </a:r>
            <a:br>
              <a:rPr lang="tr-TR" dirty="0" smtClean="0"/>
            </a:br>
            <a:r>
              <a:rPr lang="tr-TR" dirty="0" smtClean="0"/>
              <a:t> çalışmalarının yapılması</a:t>
            </a:r>
          </a:p>
          <a:p>
            <a:pPr fontAlgn="auto">
              <a:spcAft>
                <a:spcPts val="0"/>
              </a:spcAft>
              <a:buFont typeface="Arial" pitchFamily="34" charset="0"/>
              <a:buChar char="•"/>
              <a:defRPr/>
            </a:pPr>
            <a:endParaRPr lang="tr-TR" dirty="0"/>
          </a:p>
        </p:txBody>
      </p:sp>
      <p:pic>
        <p:nvPicPr>
          <p:cNvPr id="112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203575" cy="418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09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765175"/>
            <a:ext cx="8229600" cy="2663825"/>
          </a:xfrm>
        </p:spPr>
        <p:txBody>
          <a:bodyPr rtlCol="0">
            <a:normAutofit fontScale="90000"/>
          </a:bodyPr>
          <a:lstStyle/>
          <a:p>
            <a:pPr algn="l" fontAlgn="auto">
              <a:spcAft>
                <a:spcPts val="0"/>
              </a:spcAft>
              <a:defRPr/>
            </a:pPr>
            <a:r>
              <a:rPr lang="tr-TR" b="1" dirty="0" smtClean="0"/>
              <a:t>Prensip 7</a:t>
            </a:r>
            <a:r>
              <a:rPr lang="tr-TR" sz="3600" dirty="0" smtClean="0"/>
              <a:t/>
            </a:r>
            <a:br>
              <a:rPr lang="tr-TR" sz="3600" dirty="0" smtClean="0"/>
            </a:br>
            <a:r>
              <a:rPr lang="tr-TR" sz="3600" dirty="0" smtClean="0"/>
              <a:t>Kazalardan korunma yöntemleri ile </a:t>
            </a:r>
            <a:br>
              <a:rPr lang="tr-TR" sz="3600" dirty="0" smtClean="0"/>
            </a:br>
            <a:r>
              <a:rPr lang="tr-TR" sz="3600" dirty="0" smtClean="0"/>
              <a:t>üretim, maliyet, kalite kontrolü metotları benzerlik ve paralellik arz eder.</a:t>
            </a:r>
            <a:r>
              <a:rPr lang="tr-TR" dirty="0" smtClean="0"/>
              <a:t/>
            </a:r>
            <a:br>
              <a:rPr lang="tr-TR" dirty="0" smtClean="0"/>
            </a:br>
            <a:endParaRPr lang="tr-TR" dirty="0"/>
          </a:p>
        </p:txBody>
      </p:sp>
      <p:sp>
        <p:nvSpPr>
          <p:cNvPr id="3" name="İçerik Yer Tutucusu 2"/>
          <p:cNvSpPr>
            <a:spLocks noGrp="1"/>
          </p:cNvSpPr>
          <p:nvPr>
            <p:ph idx="1"/>
          </p:nvPr>
        </p:nvSpPr>
        <p:spPr>
          <a:xfrm>
            <a:off x="457200" y="3500438"/>
            <a:ext cx="8229600" cy="2625725"/>
          </a:xfrm>
        </p:spPr>
        <p:txBody>
          <a:bodyPr rtlCol="0">
            <a:normAutofit/>
          </a:bodyPr>
          <a:lstStyle/>
          <a:p>
            <a:pPr marL="0" indent="0" fontAlgn="auto">
              <a:spcAft>
                <a:spcPts val="0"/>
              </a:spcAft>
              <a:buFont typeface="Arial" pitchFamily="34" charset="0"/>
              <a:buNone/>
              <a:defRPr/>
            </a:pPr>
            <a:r>
              <a:rPr lang="tr-TR" b="1" dirty="0" smtClean="0"/>
              <a:t> </a:t>
            </a:r>
            <a:r>
              <a:rPr lang="tr-TR" sz="4000" b="1" dirty="0" smtClean="0"/>
              <a:t>Prensip 8</a:t>
            </a:r>
          </a:p>
          <a:p>
            <a:pPr marL="0" indent="0" fontAlgn="auto">
              <a:spcAft>
                <a:spcPts val="0"/>
              </a:spcAft>
              <a:buFont typeface="Arial" pitchFamily="34" charset="0"/>
              <a:buNone/>
              <a:defRPr/>
            </a:pPr>
            <a:r>
              <a:rPr lang="tr-TR" dirty="0" smtClean="0"/>
              <a:t>İş Güvenliği çalışmalarına işletmenin üst düzey yöneticileri de  katılmalı ve sorumluluğa ortak olmalıdır.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278091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404813"/>
            <a:ext cx="8229600" cy="2447925"/>
          </a:xfrm>
        </p:spPr>
        <p:txBody>
          <a:bodyPr rtlCol="0">
            <a:normAutofit fontScale="90000"/>
          </a:bodyPr>
          <a:lstStyle/>
          <a:p>
            <a:pPr algn="l" fontAlgn="auto">
              <a:spcAft>
                <a:spcPts val="0"/>
              </a:spcAft>
              <a:defRPr/>
            </a:pPr>
            <a:r>
              <a:rPr lang="tr-TR" b="1" dirty="0" smtClean="0"/>
              <a:t>Prensip 9</a:t>
            </a:r>
            <a:r>
              <a:rPr lang="tr-TR" dirty="0" smtClean="0"/>
              <a:t/>
            </a:r>
            <a:br>
              <a:rPr lang="tr-TR" dirty="0" smtClean="0"/>
            </a:br>
            <a:r>
              <a:rPr lang="tr-TR" sz="3600" dirty="0" smtClean="0"/>
              <a:t>İşçi Sağlığı ve İş Güvenliği konusunda formen ve ustabaşı  gibi ilk kademe yöneticileri </a:t>
            </a:r>
            <a:br>
              <a:rPr lang="tr-TR" sz="3600" dirty="0" smtClean="0"/>
            </a:br>
            <a:r>
              <a:rPr lang="tr-TR" sz="3600" dirty="0" smtClean="0"/>
              <a:t>çok önemlidir.</a:t>
            </a:r>
            <a:r>
              <a:rPr lang="tr-TR" dirty="0" smtClean="0"/>
              <a:t/>
            </a:r>
            <a:br>
              <a:rPr lang="tr-TR" dirty="0" smtClean="0"/>
            </a:br>
            <a:endParaRPr lang="tr-TR" dirty="0"/>
          </a:p>
        </p:txBody>
      </p:sp>
      <p:sp>
        <p:nvSpPr>
          <p:cNvPr id="3" name="İçerik Yer Tutucusu 2"/>
          <p:cNvSpPr>
            <a:spLocks noGrp="1"/>
          </p:cNvSpPr>
          <p:nvPr>
            <p:ph idx="1"/>
          </p:nvPr>
        </p:nvSpPr>
        <p:spPr>
          <a:xfrm>
            <a:off x="395288" y="2492375"/>
            <a:ext cx="8353425" cy="4032250"/>
          </a:xfrm>
        </p:spPr>
        <p:txBody>
          <a:bodyPr rtlCol="0">
            <a:noAutofit/>
          </a:bodyPr>
          <a:lstStyle/>
          <a:p>
            <a:pPr marL="0" indent="0" fontAlgn="auto">
              <a:spcAft>
                <a:spcPts val="0"/>
              </a:spcAft>
              <a:buFont typeface="Arial" pitchFamily="34" charset="0"/>
              <a:buNone/>
              <a:defRPr/>
            </a:pPr>
            <a:r>
              <a:rPr lang="tr-TR" b="1" dirty="0" smtClean="0"/>
              <a:t>Prensip 10</a:t>
            </a:r>
          </a:p>
          <a:p>
            <a:pPr marL="0" indent="0" fontAlgn="auto">
              <a:spcAft>
                <a:spcPts val="0"/>
              </a:spcAft>
              <a:buFont typeface="Arial" pitchFamily="34" charset="0"/>
              <a:buNone/>
              <a:defRPr/>
            </a:pPr>
            <a:r>
              <a:rPr lang="tr-TR" dirty="0" smtClean="0"/>
              <a:t>İş güvenliği çalışmalarına birinci derecede insani duygular yön vermelidir.</a:t>
            </a:r>
          </a:p>
          <a:p>
            <a:pPr marL="0" indent="0" fontAlgn="auto">
              <a:spcAft>
                <a:spcPts val="0"/>
              </a:spcAft>
              <a:buFont typeface="Arial" pitchFamily="34" charset="0"/>
              <a:buNone/>
              <a:defRPr/>
            </a:pPr>
            <a:r>
              <a:rPr lang="tr-TR" dirty="0" smtClean="0"/>
              <a:t>Ancak iş güvenliği tedbirlerinin</a:t>
            </a:r>
            <a:br>
              <a:rPr lang="tr-TR" dirty="0" smtClean="0"/>
            </a:br>
            <a:r>
              <a:rPr lang="tr-TR" dirty="0" smtClean="0"/>
              <a:t>1- Üretimin artması,</a:t>
            </a:r>
            <a:br>
              <a:rPr lang="tr-TR" dirty="0" smtClean="0"/>
            </a:br>
            <a:r>
              <a:rPr lang="tr-TR" dirty="0" smtClean="0"/>
              <a:t>2- Masrafların azalması sonucu maliyetlerin düşmesine yardımcı olduğu unutulmamalıdır.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33929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323528" y="549275"/>
            <a:ext cx="6004520" cy="2035696"/>
          </a:xfrm>
        </p:spPr>
        <p:txBody>
          <a:bodyPr/>
          <a:lstStyle/>
          <a:p>
            <a:pPr algn="l"/>
            <a:r>
              <a:rPr lang="tr-TR" altLang="tr-TR" sz="4000" b="1" dirty="0" smtClean="0"/>
              <a:t>Sağlıklı ve Güvenli Yaşam</a:t>
            </a:r>
          </a:p>
        </p:txBody>
      </p:sp>
      <p:sp>
        <p:nvSpPr>
          <p:cNvPr id="3" name="İçerik Yer Tutucusu 2"/>
          <p:cNvSpPr>
            <a:spLocks noGrp="1"/>
          </p:cNvSpPr>
          <p:nvPr>
            <p:ph idx="1"/>
          </p:nvPr>
        </p:nvSpPr>
        <p:spPr>
          <a:xfrm>
            <a:off x="457200" y="1600200"/>
            <a:ext cx="5915025" cy="4924425"/>
          </a:xfrm>
        </p:spPr>
        <p:txBody>
          <a:bodyPr rtlCol="0">
            <a:normAutofit/>
          </a:bodyPr>
          <a:lstStyle/>
          <a:p>
            <a:pPr fontAlgn="auto">
              <a:spcAft>
                <a:spcPts val="0"/>
              </a:spcAft>
              <a:buFont typeface="Arial" pitchFamily="34" charset="0"/>
              <a:buChar char="•"/>
              <a:defRPr/>
            </a:pPr>
            <a:r>
              <a:rPr lang="tr-TR" dirty="0" smtClean="0"/>
              <a:t>İnsanlar “sağlıklı” doğar</a:t>
            </a:r>
          </a:p>
          <a:p>
            <a:pPr marL="0" indent="0" fontAlgn="auto">
              <a:spcAft>
                <a:spcPts val="0"/>
              </a:spcAft>
              <a:buFont typeface="Arial" pitchFamily="34" charset="0"/>
              <a:buNone/>
              <a:defRPr/>
            </a:pPr>
            <a:r>
              <a:rPr lang="tr-TR" dirty="0" smtClean="0"/>
              <a:t>Sağlık hizmetinin amacı</a:t>
            </a:r>
          </a:p>
          <a:p>
            <a:pPr fontAlgn="auto">
              <a:spcAft>
                <a:spcPts val="0"/>
              </a:spcAft>
              <a:buFont typeface="Arial" pitchFamily="34" charset="0"/>
              <a:buChar char="•"/>
              <a:defRPr/>
            </a:pPr>
            <a:r>
              <a:rPr lang="tr-TR" dirty="0" smtClean="0"/>
              <a:t>Sağlıklı durumu sürdürmek</a:t>
            </a:r>
          </a:p>
          <a:p>
            <a:pPr fontAlgn="auto">
              <a:spcAft>
                <a:spcPts val="0"/>
              </a:spcAft>
              <a:buFont typeface="Arial" pitchFamily="34" charset="0"/>
              <a:buChar char="•"/>
              <a:defRPr/>
            </a:pPr>
            <a:r>
              <a:rPr lang="tr-TR" dirty="0" smtClean="0"/>
              <a:t>Sağlığı geliştirmek</a:t>
            </a:r>
          </a:p>
          <a:p>
            <a:pPr fontAlgn="auto">
              <a:spcAft>
                <a:spcPts val="0"/>
              </a:spcAft>
              <a:buFont typeface="Arial" pitchFamily="34" charset="0"/>
              <a:buChar char="•"/>
              <a:defRPr/>
            </a:pPr>
            <a:r>
              <a:rPr lang="tr-TR" dirty="0" smtClean="0"/>
              <a:t>Hastalananları iyileştirmeye çalışmak</a:t>
            </a:r>
          </a:p>
          <a:p>
            <a:pPr fontAlgn="auto">
              <a:spcAft>
                <a:spcPts val="0"/>
              </a:spcAft>
              <a:buFont typeface="Arial" pitchFamily="34" charset="0"/>
              <a:buChar char="•"/>
              <a:defRPr/>
            </a:pPr>
            <a:r>
              <a:rPr lang="tr-TR" dirty="0" smtClean="0"/>
              <a:t>“sağlık --- uzun ömür --- verimli çalışma</a:t>
            </a:r>
          </a:p>
          <a:p>
            <a:pPr fontAlgn="auto">
              <a:spcAft>
                <a:spcPts val="0"/>
              </a:spcAft>
              <a:buFont typeface="Arial" pitchFamily="34" charset="0"/>
              <a:buChar char="•"/>
              <a:defRPr/>
            </a:pPr>
            <a:endParaRPr lang="tr-TR" dirty="0"/>
          </a:p>
        </p:txBody>
      </p:sp>
      <p:pic>
        <p:nvPicPr>
          <p:cNvPr id="14340"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156325" y="549275"/>
            <a:ext cx="28432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ebg-uw2"/>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2684463" y="1157288"/>
            <a:ext cx="359251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custDataLst>
              <p:tags r:id="rId2"/>
            </p:custDataLst>
          </p:nvPr>
        </p:nvSpPr>
        <p:spPr bwMode="auto">
          <a:xfrm>
            <a:off x="2700338" y="549275"/>
            <a:ext cx="346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Buzdağının altı ve üstü </a:t>
            </a:r>
          </a:p>
        </p:txBody>
      </p:sp>
      <p:sp>
        <p:nvSpPr>
          <p:cNvPr id="15364" name="Line 4"/>
          <p:cNvSpPr>
            <a:spLocks noChangeShapeType="1"/>
          </p:cNvSpPr>
          <p:nvPr>
            <p:custDataLst>
              <p:tags r:id="rId3"/>
            </p:custDataLst>
          </p:nvPr>
        </p:nvSpPr>
        <p:spPr bwMode="auto">
          <a:xfrm>
            <a:off x="900113" y="2565400"/>
            <a:ext cx="7273925"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5365" name="Text Box 5"/>
          <p:cNvSpPr txBox="1">
            <a:spLocks noChangeArrowheads="1"/>
          </p:cNvSpPr>
          <p:nvPr>
            <p:custDataLst>
              <p:tags r:id="rId4"/>
            </p:custDataLst>
          </p:nvPr>
        </p:nvSpPr>
        <p:spPr bwMode="auto">
          <a:xfrm rot="-1934479">
            <a:off x="2700338" y="1412875"/>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İş kazası</a:t>
            </a:r>
          </a:p>
        </p:txBody>
      </p:sp>
      <p:sp>
        <p:nvSpPr>
          <p:cNvPr id="15366" name="Text Box 6"/>
          <p:cNvSpPr txBox="1">
            <a:spLocks noChangeArrowheads="1"/>
          </p:cNvSpPr>
          <p:nvPr>
            <p:custDataLst>
              <p:tags r:id="rId5"/>
            </p:custDataLst>
          </p:nvPr>
        </p:nvSpPr>
        <p:spPr bwMode="auto">
          <a:xfrm rot="2370170">
            <a:off x="4643438" y="1484313"/>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Meslek hastalığı</a:t>
            </a:r>
          </a:p>
        </p:txBody>
      </p:sp>
      <p:sp>
        <p:nvSpPr>
          <p:cNvPr id="15367" name="Text Box 7"/>
          <p:cNvSpPr txBox="1">
            <a:spLocks noChangeArrowheads="1"/>
          </p:cNvSpPr>
          <p:nvPr>
            <p:custDataLst>
              <p:tags r:id="rId6"/>
            </p:custDataLst>
          </p:nvPr>
        </p:nvSpPr>
        <p:spPr bwMode="auto">
          <a:xfrm>
            <a:off x="3924300" y="3213100"/>
            <a:ext cx="10080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9600" b="1">
                <a:solidFill>
                  <a:srgbClr val="FFFF00"/>
                </a:solidFill>
                <a:latin typeface="Arial" charset="0"/>
              </a:rPr>
              <a:t>?</a:t>
            </a:r>
          </a:p>
        </p:txBody>
      </p:sp>
      <p:sp>
        <p:nvSpPr>
          <p:cNvPr id="15368" name="Rectangle 3"/>
          <p:cNvSpPr>
            <a:spLocks noChangeArrowheads="1"/>
          </p:cNvSpPr>
          <p:nvPr>
            <p:custDataLst>
              <p:tags r:id="rId7"/>
            </p:custDataLst>
          </p:nvPr>
        </p:nvSpPr>
        <p:spPr bwMode="auto">
          <a:xfrm>
            <a:off x="684213" y="6056313"/>
            <a:ext cx="744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Biz ne kadar değişirsek dünya da o oranda değişir! </a:t>
            </a:r>
          </a:p>
        </p:txBody>
      </p:sp>
    </p:spTree>
    <p:extLst>
      <p:ext uri="{BB962C8B-B14F-4D97-AF65-F5344CB8AC3E}">
        <p14:creationId xmlns:p14="http://schemas.microsoft.com/office/powerpoint/2010/main" val="387604857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1115616" y="457200"/>
            <a:ext cx="6580584" cy="883568"/>
          </a:xfrm>
        </p:spPr>
        <p:txBody>
          <a:bodyPr>
            <a:normAutofit fontScale="90000"/>
          </a:bodyPr>
          <a:lstStyle/>
          <a:p>
            <a:r>
              <a:rPr lang="tr-TR" altLang="tr-TR" dirty="0" smtClean="0"/>
              <a:t>İSG Alanında Yaşam Boyu Öğrenme</a:t>
            </a:r>
          </a:p>
        </p:txBody>
      </p:sp>
      <p:sp>
        <p:nvSpPr>
          <p:cNvPr id="3" name="İçerik Yer Tutucusu 2"/>
          <p:cNvSpPr>
            <a:spLocks noGrp="1"/>
          </p:cNvSpPr>
          <p:nvPr>
            <p:ph idx="1"/>
          </p:nvPr>
        </p:nvSpPr>
        <p:spPr>
          <a:xfrm>
            <a:off x="395288" y="1196975"/>
            <a:ext cx="8497887" cy="5327650"/>
          </a:xfrm>
        </p:spPr>
        <p:txBody>
          <a:bodyPr rtlCol="0">
            <a:normAutofit fontScale="92500" lnSpcReduction="10000"/>
          </a:bodyPr>
          <a:lstStyle/>
          <a:p>
            <a:pPr fontAlgn="auto">
              <a:lnSpc>
                <a:spcPct val="150000"/>
              </a:lnSpc>
              <a:spcAft>
                <a:spcPts val="0"/>
              </a:spcAft>
              <a:buFont typeface="Arial" pitchFamily="34" charset="0"/>
              <a:buChar char="•"/>
              <a:defRPr/>
            </a:pPr>
            <a:r>
              <a:rPr lang="tr-TR" sz="2600" dirty="0" smtClean="0"/>
              <a:t>Bu kapsamdaki yeni mevzuat ilkelerinden bir diğeri de, çalışanların mesleki riskler konusunda  eğitilmesini, bilgilendirilmesini ve iş sağlığı ve güvenliği çalışmalarına katılımlarının sağlanmasını öngörmesidir.</a:t>
            </a:r>
          </a:p>
          <a:p>
            <a:pPr fontAlgn="auto">
              <a:lnSpc>
                <a:spcPct val="150000"/>
              </a:lnSpc>
              <a:spcAft>
                <a:spcPts val="0"/>
              </a:spcAft>
              <a:buFont typeface="Arial" pitchFamily="34" charset="0"/>
              <a:buChar char="•"/>
              <a:defRPr/>
            </a:pPr>
            <a:r>
              <a:rPr lang="tr-TR" sz="2600" dirty="0" smtClean="0"/>
              <a:t>İş sağlığı ve güvenliği eğitimlerinin mevzuatta belirtilen amacına uygun olarak yapılması ve çalışanlarda davranış değişikliklerine neden olarak iş kazalarının önlenmesine katkı yapması için uzman ve deneyimli kişilerce, uygun yöntemler kullanılarak gerçekleştirilmesi büyük önem taşımaktadır. </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69877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57200"/>
            <a:ext cx="6796608" cy="523528"/>
          </a:xfrm>
        </p:spPr>
        <p:txBody>
          <a:bodyPr rtlCol="0">
            <a:normAutofit fontScale="90000"/>
          </a:bodyPr>
          <a:lstStyle/>
          <a:p>
            <a:pPr fontAlgn="auto">
              <a:spcAft>
                <a:spcPts val="0"/>
              </a:spcAft>
              <a:defRPr/>
            </a:pPr>
            <a:r>
              <a:rPr lang="tr-TR" dirty="0" smtClean="0"/>
              <a:t>İş Sağlığı ve Güvenliğine Bütünsel Yaklaşım</a:t>
            </a:r>
            <a:endParaRPr lang="tr-TR" dirty="0"/>
          </a:p>
        </p:txBody>
      </p:sp>
      <p:sp>
        <p:nvSpPr>
          <p:cNvPr id="3" name="İçerik Yer Tutucusu 2"/>
          <p:cNvSpPr>
            <a:spLocks noGrp="1"/>
          </p:cNvSpPr>
          <p:nvPr>
            <p:ph idx="1"/>
          </p:nvPr>
        </p:nvSpPr>
        <p:spPr>
          <a:xfrm>
            <a:off x="251520" y="1124744"/>
            <a:ext cx="8712968" cy="5616624"/>
          </a:xfrm>
        </p:spPr>
        <p:txBody>
          <a:bodyPr rtlCol="0">
            <a:normAutofit/>
          </a:bodyPr>
          <a:lstStyle/>
          <a:p>
            <a:pPr fontAlgn="auto">
              <a:spcAft>
                <a:spcPts val="0"/>
              </a:spcAft>
              <a:buFont typeface="Arial" pitchFamily="34" charset="0"/>
              <a:buChar char="•"/>
              <a:defRPr/>
            </a:pPr>
            <a:r>
              <a:rPr lang="tr-TR" dirty="0" smtClean="0"/>
              <a:t>İş Sağlığı ve Güvenliği çok bileşenli bir bilim dalıdır.</a:t>
            </a:r>
          </a:p>
          <a:p>
            <a:pPr fontAlgn="auto">
              <a:spcAft>
                <a:spcPts val="0"/>
              </a:spcAft>
              <a:buFont typeface="Arial" pitchFamily="34" charset="0"/>
              <a:buChar char="•"/>
              <a:defRPr/>
            </a:pPr>
            <a:r>
              <a:rPr lang="tr-TR" dirty="0" smtClean="0"/>
              <a:t>Aynı zamanda da birden fazla tarafın bir araya gelmesi ile ortaya çıkar. </a:t>
            </a:r>
          </a:p>
          <a:p>
            <a:pPr fontAlgn="auto">
              <a:spcAft>
                <a:spcPts val="0"/>
              </a:spcAft>
              <a:buFont typeface="Arial" pitchFamily="34" charset="0"/>
              <a:buChar char="•"/>
              <a:defRPr/>
            </a:pPr>
            <a:r>
              <a:rPr lang="tr-TR" dirty="0" smtClean="0"/>
              <a:t>Eğer tarafların kimler olduğu iyi bilinmezse işin özünü anlamak da, çözüm de o denli zorlaşacaktır.</a:t>
            </a:r>
          </a:p>
          <a:p>
            <a:pPr marL="0" indent="0" fontAlgn="auto">
              <a:spcAft>
                <a:spcPts val="0"/>
              </a:spcAft>
              <a:buFont typeface="Arial" pitchFamily="34" charset="0"/>
              <a:buNone/>
              <a:defRPr/>
            </a:pPr>
            <a:r>
              <a:rPr lang="tr-TR" dirty="0"/>
              <a:t> </a:t>
            </a:r>
            <a:r>
              <a:rPr lang="tr-TR" dirty="0" smtClean="0"/>
              <a:t>                                                Devlet </a:t>
            </a:r>
          </a:p>
          <a:p>
            <a:pPr marL="0" indent="0" fontAlgn="auto">
              <a:spcAft>
                <a:spcPts val="0"/>
              </a:spcAft>
              <a:buFont typeface="Arial" pitchFamily="34" charset="0"/>
              <a:buNone/>
              <a:defRPr/>
            </a:pPr>
            <a:r>
              <a:rPr lang="tr-TR" dirty="0" smtClean="0"/>
              <a:t>                               İşçi                                    İşveren</a:t>
            </a:r>
          </a:p>
          <a:p>
            <a:pPr fontAlgn="auto">
              <a:spcAft>
                <a:spcPts val="0"/>
              </a:spcAft>
              <a:buFont typeface="Arial" pitchFamily="34" charset="0"/>
              <a:buChar char="•"/>
              <a:defRPr/>
            </a:pPr>
            <a:endParaRPr lang="tr-TR" dirty="0" smtClean="0"/>
          </a:p>
          <a:p>
            <a:pPr marL="0" indent="0" fontAlgn="auto">
              <a:spcAft>
                <a:spcPts val="0"/>
              </a:spcAft>
              <a:buFont typeface="Arial" pitchFamily="34" charset="0"/>
              <a:buNone/>
              <a:defRPr/>
            </a:pPr>
            <a:endParaRPr lang="tr-TR" dirty="0"/>
          </a:p>
          <a:p>
            <a:pPr marL="0" indent="0" fontAlgn="auto">
              <a:spcAft>
                <a:spcPts val="0"/>
              </a:spcAft>
              <a:buFont typeface="Arial" pitchFamily="34" charset="0"/>
              <a:buNone/>
              <a:defRPr/>
            </a:pPr>
            <a:r>
              <a:rPr lang="tr-TR" dirty="0" smtClean="0"/>
              <a:t>	</a:t>
            </a: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Üniversiteler                 Diğer</a:t>
            </a:r>
          </a:p>
          <a:p>
            <a:pPr fontAlgn="auto">
              <a:spcAft>
                <a:spcPts val="0"/>
              </a:spcAft>
              <a:buFont typeface="Arial" pitchFamily="34" charset="0"/>
              <a:buChar char="•"/>
              <a:defRPr/>
            </a:pPr>
            <a:endParaRPr lang="tr-TR" dirty="0"/>
          </a:p>
        </p:txBody>
      </p:sp>
      <p:pic>
        <p:nvPicPr>
          <p:cNvPr id="1741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123728" y="3717032"/>
            <a:ext cx="2232248"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2179402" y="3531851"/>
            <a:ext cx="2120900" cy="18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14 Grup"/>
          <p:cNvGrpSpPr>
            <a:grpSpLocks/>
          </p:cNvGrpSpPr>
          <p:nvPr/>
        </p:nvGrpSpPr>
        <p:grpSpPr bwMode="auto">
          <a:xfrm>
            <a:off x="930275" y="1549400"/>
            <a:ext cx="7345363" cy="1397000"/>
            <a:chOff x="930275" y="1549400"/>
            <a:chExt cx="7345363" cy="1397000"/>
          </a:xfrm>
        </p:grpSpPr>
        <p:sp>
          <p:nvSpPr>
            <p:cNvPr id="18439" name="Freeform 6"/>
            <p:cNvSpPr>
              <a:spLocks/>
            </p:cNvSpPr>
            <p:nvPr>
              <p:custDataLst>
                <p:tags r:id="rId5"/>
              </p:custDataLst>
            </p:nvPr>
          </p:nvSpPr>
          <p:spPr bwMode="auto">
            <a:xfrm>
              <a:off x="1651000" y="1574800"/>
              <a:ext cx="5864225" cy="311150"/>
            </a:xfrm>
            <a:custGeom>
              <a:avLst/>
              <a:gdLst>
                <a:gd name="T0" fmla="*/ 2147483647 w 4057"/>
                <a:gd name="T1" fmla="*/ 2147483647 h 196"/>
                <a:gd name="T2" fmla="*/ 0 w 4057"/>
                <a:gd name="T3" fmla="*/ 0 h 196"/>
                <a:gd name="T4" fmla="*/ 2147483647 w 4057"/>
                <a:gd name="T5" fmla="*/ 2147483647 h 196"/>
                <a:gd name="T6" fmla="*/ 2147483647 w 4057"/>
                <a:gd name="T7" fmla="*/ 2147483647 h 196"/>
                <a:gd name="T8" fmla="*/ 0 60000 65536"/>
                <a:gd name="T9" fmla="*/ 0 60000 65536"/>
                <a:gd name="T10" fmla="*/ 0 60000 65536"/>
                <a:gd name="T11" fmla="*/ 0 60000 65536"/>
                <a:gd name="T12" fmla="*/ 0 w 4057"/>
                <a:gd name="T13" fmla="*/ 0 h 196"/>
                <a:gd name="T14" fmla="*/ 4057 w 4057"/>
                <a:gd name="T15" fmla="*/ 196 h 196"/>
              </a:gdLst>
              <a:ahLst/>
              <a:cxnLst>
                <a:cxn ang="T8">
                  <a:pos x="T0" y="T1"/>
                </a:cxn>
                <a:cxn ang="T9">
                  <a:pos x="T2" y="T3"/>
                </a:cxn>
                <a:cxn ang="T10">
                  <a:pos x="T4" y="T5"/>
                </a:cxn>
                <a:cxn ang="T11">
                  <a:pos x="T6" y="T7"/>
                </a:cxn>
              </a:cxnLst>
              <a:rect l="T12" t="T13" r="T14" b="T15"/>
              <a:pathLst>
                <a:path w="4057" h="196">
                  <a:moveTo>
                    <a:pt x="1" y="193"/>
                  </a:moveTo>
                  <a:lnTo>
                    <a:pt x="0" y="0"/>
                  </a:lnTo>
                  <a:lnTo>
                    <a:pt x="4057" y="1"/>
                  </a:lnTo>
                  <a:lnTo>
                    <a:pt x="4057" y="196"/>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0" name="Freeform 7"/>
            <p:cNvSpPr>
              <a:spLocks/>
            </p:cNvSpPr>
            <p:nvPr>
              <p:custDataLst>
                <p:tags r:id="rId6"/>
              </p:custDataLst>
            </p:nvPr>
          </p:nvSpPr>
          <p:spPr bwMode="auto">
            <a:xfrm>
              <a:off x="4743450" y="1549400"/>
              <a:ext cx="1588" cy="561975"/>
            </a:xfrm>
            <a:custGeom>
              <a:avLst/>
              <a:gdLst>
                <a:gd name="T0" fmla="*/ 0 w 1"/>
                <a:gd name="T1" fmla="*/ 0 h 354"/>
                <a:gd name="T2" fmla="*/ 0 w 1"/>
                <a:gd name="T3" fmla="*/ 2147483647 h 354"/>
                <a:gd name="T4" fmla="*/ 0 60000 65536"/>
                <a:gd name="T5" fmla="*/ 0 60000 65536"/>
                <a:gd name="T6" fmla="*/ 0 w 1"/>
                <a:gd name="T7" fmla="*/ 0 h 354"/>
                <a:gd name="T8" fmla="*/ 1 w 1"/>
                <a:gd name="T9" fmla="*/ 354 h 354"/>
              </a:gdLst>
              <a:ahLst/>
              <a:cxnLst>
                <a:cxn ang="T4">
                  <a:pos x="T0" y="T1"/>
                </a:cxn>
                <a:cxn ang="T5">
                  <a:pos x="T2" y="T3"/>
                </a:cxn>
              </a:cxnLst>
              <a:rect l="T6" t="T7" r="T8" b="T9"/>
              <a:pathLst>
                <a:path w="1" h="354">
                  <a:moveTo>
                    <a:pt x="0" y="0"/>
                  </a:moveTo>
                  <a:lnTo>
                    <a:pt x="0" y="35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1" name="Freeform 8"/>
            <p:cNvSpPr>
              <a:spLocks/>
            </p:cNvSpPr>
            <p:nvPr>
              <p:custDataLst>
                <p:tags r:id="rId7"/>
              </p:custDataLst>
            </p:nvPr>
          </p:nvSpPr>
          <p:spPr bwMode="auto">
            <a:xfrm>
              <a:off x="1671638" y="2241550"/>
              <a:ext cx="1587" cy="690562"/>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2" name="Freeform 9"/>
            <p:cNvSpPr>
              <a:spLocks/>
            </p:cNvSpPr>
            <p:nvPr>
              <p:custDataLst>
                <p:tags r:id="rId8"/>
              </p:custDataLst>
            </p:nvPr>
          </p:nvSpPr>
          <p:spPr bwMode="auto">
            <a:xfrm>
              <a:off x="4748213" y="2241550"/>
              <a:ext cx="1587"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3" name="Freeform 10"/>
            <p:cNvSpPr>
              <a:spLocks/>
            </p:cNvSpPr>
            <p:nvPr>
              <p:custDataLst>
                <p:tags r:id="rId9"/>
              </p:custDataLst>
            </p:nvPr>
          </p:nvSpPr>
          <p:spPr bwMode="auto">
            <a:xfrm>
              <a:off x="7531100" y="2222500"/>
              <a:ext cx="1588"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4" name="Text Box 4"/>
            <p:cNvSpPr txBox="1">
              <a:spLocks noChangeArrowheads="1"/>
            </p:cNvSpPr>
            <p:nvPr>
              <p:custDataLst>
                <p:tags r:id="rId10"/>
              </p:custDataLst>
            </p:nvPr>
          </p:nvSpPr>
          <p:spPr bwMode="auto">
            <a:xfrm>
              <a:off x="3667125" y="1862137"/>
              <a:ext cx="2089150" cy="376238"/>
            </a:xfrm>
            <a:prstGeom prst="rect">
              <a:avLst/>
            </a:prstGeom>
            <a:solidFill>
              <a:srgbClr val="92D05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İŞYERİ</a:t>
              </a:r>
            </a:p>
          </p:txBody>
        </p:sp>
        <p:sp>
          <p:nvSpPr>
            <p:cNvPr id="18445" name="Text Box 3"/>
            <p:cNvSpPr txBox="1">
              <a:spLocks noChangeArrowheads="1"/>
            </p:cNvSpPr>
            <p:nvPr>
              <p:custDataLst>
                <p:tags r:id="rId11"/>
              </p:custDataLst>
            </p:nvPr>
          </p:nvSpPr>
          <p:spPr bwMode="auto">
            <a:xfrm>
              <a:off x="930275" y="1862137"/>
              <a:ext cx="1801813" cy="376238"/>
            </a:xfrm>
            <a:prstGeom prst="rect">
              <a:avLst/>
            </a:prstGeom>
            <a:solidFill>
              <a:srgbClr val="FFFF0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İNSANLAR</a:t>
              </a:r>
            </a:p>
          </p:txBody>
        </p:sp>
        <p:sp>
          <p:nvSpPr>
            <p:cNvPr id="71694" name="Text Box 5"/>
            <p:cNvSpPr txBox="1">
              <a:spLocks noChangeArrowheads="1"/>
            </p:cNvSpPr>
            <p:nvPr>
              <p:custDataLst>
                <p:tags r:id="rId12"/>
              </p:custDataLst>
            </p:nvPr>
          </p:nvSpPr>
          <p:spPr bwMode="auto">
            <a:xfrm>
              <a:off x="6835775" y="1862138"/>
              <a:ext cx="1439863" cy="376237"/>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spcBef>
                  <a:spcPct val="50000"/>
                </a:spcBef>
                <a:defRPr/>
              </a:pPr>
              <a:r>
                <a:rPr lang="tr-TR" b="1">
                  <a:solidFill>
                    <a:prstClr val="black"/>
                  </a:solidFill>
                </a:rPr>
                <a:t>ÜLKE</a:t>
              </a:r>
            </a:p>
          </p:txBody>
        </p:sp>
      </p:grpSp>
      <p:sp>
        <p:nvSpPr>
          <p:cNvPr id="18435" name="Rectangle 2"/>
          <p:cNvSpPr>
            <a:spLocks noChangeArrowheads="1"/>
          </p:cNvSpPr>
          <p:nvPr>
            <p:custDataLst>
              <p:tags r:id="rId1"/>
            </p:custDataLst>
          </p:nvPr>
        </p:nvSpPr>
        <p:spPr bwMode="auto">
          <a:xfrm>
            <a:off x="2592388" y="785813"/>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r>
              <a:rPr lang="tr-TR" altLang="tr-TR" b="1">
                <a:solidFill>
                  <a:srgbClr val="006600"/>
                </a:solidFill>
                <a:latin typeface="Verdana" pitchFamily="34" charset="0"/>
              </a:rPr>
              <a:t>Taraflar nasıl etkileniyor?</a:t>
            </a:r>
          </a:p>
        </p:txBody>
      </p:sp>
      <p:sp>
        <p:nvSpPr>
          <p:cNvPr id="15371" name="Rectangle 11"/>
          <p:cNvSpPr>
            <a:spLocks noChangeArrowheads="1"/>
          </p:cNvSpPr>
          <p:nvPr>
            <p:custDataLst>
              <p:tags r:id="rId2"/>
            </p:custDataLst>
          </p:nvPr>
        </p:nvSpPr>
        <p:spPr bwMode="auto">
          <a:xfrm>
            <a:off x="3379788" y="2543175"/>
            <a:ext cx="2776537" cy="3341688"/>
          </a:xfrm>
          <a:prstGeom prst="rect">
            <a:avLst/>
          </a:prstGeom>
          <a:solidFill>
            <a:schemeClr val="bg1">
              <a:lumMod val="75000"/>
            </a:schemeClr>
          </a:solidFill>
          <a:ln w="9525">
            <a:solidFill>
              <a:schemeClr val="tx1"/>
            </a:solidFill>
            <a:miter lim="800000"/>
            <a:headEnd/>
            <a:tailEnd/>
          </a:ln>
          <a:effectLst/>
        </p:spPr>
        <p:txBody>
          <a:bodyPr>
            <a:spAutoFit/>
          </a:bodyPr>
          <a:lstStyle/>
          <a:p>
            <a:pPr>
              <a:lnSpc>
                <a:spcPct val="160000"/>
              </a:lnSpc>
              <a:buClr>
                <a:srgbClr val="000099"/>
              </a:buClr>
              <a:buFont typeface="Wingdings 2" pitchFamily="18" charset="2"/>
              <a:buChar char="E"/>
              <a:defRPr/>
            </a:pPr>
            <a:r>
              <a:rPr lang="tr-TR" sz="1200" b="1" dirty="0">
                <a:solidFill>
                  <a:prstClr val="black"/>
                </a:solidFill>
              </a:rPr>
              <a:t>Üretim araçlarında hasar</a:t>
            </a:r>
          </a:p>
          <a:p>
            <a:pPr>
              <a:lnSpc>
                <a:spcPct val="160000"/>
              </a:lnSpc>
              <a:buClr>
                <a:srgbClr val="000099"/>
              </a:buClr>
              <a:buFont typeface="Wingdings 2" pitchFamily="18" charset="2"/>
              <a:buChar char="E"/>
              <a:defRPr/>
            </a:pPr>
            <a:r>
              <a:rPr lang="tr-TR" sz="1200" b="1" dirty="0">
                <a:solidFill>
                  <a:prstClr val="black"/>
                </a:solidFill>
              </a:rPr>
              <a:t>Üretimin durması</a:t>
            </a:r>
          </a:p>
          <a:p>
            <a:pPr lvl="1">
              <a:lnSpc>
                <a:spcPct val="160000"/>
              </a:lnSpc>
              <a:buClr>
                <a:srgbClr val="009900"/>
              </a:buClr>
              <a:buFont typeface="Wingdings 2" pitchFamily="18" charset="2"/>
              <a:buChar char="E"/>
              <a:defRPr/>
            </a:pPr>
            <a:r>
              <a:rPr lang="tr-TR" sz="1200" b="1" dirty="0">
                <a:solidFill>
                  <a:prstClr val="black"/>
                </a:solidFill>
              </a:rPr>
              <a:t>Kısmen</a:t>
            </a:r>
          </a:p>
          <a:p>
            <a:pPr lvl="1">
              <a:lnSpc>
                <a:spcPct val="160000"/>
              </a:lnSpc>
              <a:buClr>
                <a:srgbClr val="009900"/>
              </a:buClr>
              <a:buFont typeface="Wingdings 2" pitchFamily="18" charset="2"/>
              <a:buChar char="E"/>
              <a:defRPr/>
            </a:pPr>
            <a:r>
              <a:rPr lang="tr-TR" sz="1200" b="1" dirty="0">
                <a:solidFill>
                  <a:prstClr val="black"/>
                </a:solidFill>
              </a:rPr>
              <a:t>Tamamen </a:t>
            </a:r>
          </a:p>
          <a:p>
            <a:pPr>
              <a:lnSpc>
                <a:spcPct val="160000"/>
              </a:lnSpc>
              <a:buClr>
                <a:srgbClr val="000099"/>
              </a:buClr>
              <a:buFont typeface="Wingdings 2" pitchFamily="18" charset="2"/>
              <a:buChar char="E"/>
              <a:defRPr/>
            </a:pPr>
            <a:r>
              <a:rPr lang="tr-TR" sz="1200" b="1" dirty="0">
                <a:solidFill>
                  <a:prstClr val="black"/>
                </a:solidFill>
              </a:rPr>
              <a:t>Finansal yapısı bozulur</a:t>
            </a:r>
          </a:p>
          <a:p>
            <a:pPr>
              <a:lnSpc>
                <a:spcPct val="160000"/>
              </a:lnSpc>
              <a:buClr>
                <a:srgbClr val="000099"/>
              </a:buClr>
              <a:buFont typeface="Wingdings 2" pitchFamily="18" charset="2"/>
              <a:buChar char="E"/>
              <a:defRPr/>
            </a:pPr>
            <a:r>
              <a:rPr lang="tr-TR" sz="1200" b="1" dirty="0">
                <a:solidFill>
                  <a:prstClr val="black"/>
                </a:solidFill>
              </a:rPr>
              <a:t>Müşteri yitirir</a:t>
            </a:r>
          </a:p>
          <a:p>
            <a:pPr>
              <a:lnSpc>
                <a:spcPct val="160000"/>
              </a:lnSpc>
              <a:buClr>
                <a:srgbClr val="000099"/>
              </a:buClr>
              <a:buFont typeface="Wingdings 2" pitchFamily="18" charset="2"/>
              <a:buChar char="E"/>
              <a:defRPr/>
            </a:pPr>
            <a:r>
              <a:rPr lang="tr-TR" sz="1200" b="1" dirty="0">
                <a:solidFill>
                  <a:prstClr val="black"/>
                </a:solidFill>
              </a:rPr>
              <a:t>Toplumdaki imajı bozulur</a:t>
            </a:r>
          </a:p>
          <a:p>
            <a:pPr>
              <a:lnSpc>
                <a:spcPct val="160000"/>
              </a:lnSpc>
              <a:buClr>
                <a:srgbClr val="000099"/>
              </a:buClr>
              <a:buFont typeface="Wingdings 2" pitchFamily="18" charset="2"/>
              <a:buChar char="E"/>
              <a:defRPr/>
            </a:pPr>
            <a:r>
              <a:rPr lang="tr-TR" sz="1200" b="1" dirty="0">
                <a:solidFill>
                  <a:prstClr val="black"/>
                </a:solidFill>
              </a:rPr>
              <a:t>Vicdani</a:t>
            </a:r>
          </a:p>
          <a:p>
            <a:pPr>
              <a:lnSpc>
                <a:spcPct val="160000"/>
              </a:lnSpc>
              <a:buClr>
                <a:srgbClr val="000099"/>
              </a:buClr>
              <a:buFont typeface="Wingdings 2" pitchFamily="18" charset="2"/>
              <a:buChar char="E"/>
              <a:defRPr/>
            </a:pPr>
            <a:r>
              <a:rPr lang="tr-TR" sz="1200" b="1" dirty="0">
                <a:solidFill>
                  <a:prstClr val="black"/>
                </a:solidFill>
              </a:rPr>
              <a:t>YASAL SORUNLAR</a:t>
            </a:r>
          </a:p>
          <a:p>
            <a:pPr lvl="1">
              <a:lnSpc>
                <a:spcPct val="160000"/>
              </a:lnSpc>
              <a:buClr>
                <a:srgbClr val="009900"/>
              </a:buClr>
              <a:buFont typeface="Wingdings 2" pitchFamily="18" charset="2"/>
              <a:buChar char="E"/>
              <a:defRPr/>
            </a:pPr>
            <a:r>
              <a:rPr lang="tr-TR" sz="1200" b="1" dirty="0">
                <a:solidFill>
                  <a:prstClr val="black"/>
                </a:solidFill>
              </a:rPr>
              <a:t>Ceza davaları</a:t>
            </a:r>
          </a:p>
          <a:p>
            <a:pPr lvl="1">
              <a:lnSpc>
                <a:spcPct val="160000"/>
              </a:lnSpc>
              <a:buClr>
                <a:srgbClr val="009900"/>
              </a:buClr>
              <a:buFont typeface="Wingdings 2" pitchFamily="18" charset="2"/>
              <a:buChar char="E"/>
              <a:defRPr/>
            </a:pPr>
            <a:r>
              <a:rPr lang="tr-TR" sz="1200" b="1" dirty="0">
                <a:solidFill>
                  <a:prstClr val="black"/>
                </a:solidFill>
              </a:rPr>
              <a:t>Tazminatlar</a:t>
            </a:r>
          </a:p>
        </p:txBody>
      </p:sp>
      <p:sp>
        <p:nvSpPr>
          <p:cNvPr id="15372" name="Text Box 12"/>
          <p:cNvSpPr txBox="1">
            <a:spLocks noChangeArrowheads="1"/>
          </p:cNvSpPr>
          <p:nvPr>
            <p:custDataLst>
              <p:tags r:id="rId3"/>
            </p:custDataLst>
          </p:nvPr>
        </p:nvSpPr>
        <p:spPr bwMode="auto">
          <a:xfrm>
            <a:off x="6691313" y="2654300"/>
            <a:ext cx="1655762" cy="1079500"/>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SOSYAL</a:t>
            </a:r>
          </a:p>
          <a:p>
            <a:pPr>
              <a:spcBef>
                <a:spcPct val="50000"/>
              </a:spcBef>
              <a:buClr>
                <a:srgbClr val="009900"/>
              </a:buClr>
              <a:buFont typeface="Wingdings 2" pitchFamily="18" charset="2"/>
              <a:buChar char="E"/>
              <a:defRPr/>
            </a:pPr>
            <a:r>
              <a:rPr lang="tr-TR" sz="1600" b="1">
                <a:solidFill>
                  <a:prstClr val="black"/>
                </a:solidFill>
              </a:rPr>
              <a:t>ÇEVRESEL</a:t>
            </a:r>
          </a:p>
          <a:p>
            <a:pPr>
              <a:spcBef>
                <a:spcPct val="50000"/>
              </a:spcBef>
              <a:buClr>
                <a:srgbClr val="009900"/>
              </a:buClr>
              <a:buFont typeface="Wingdings 2" pitchFamily="18" charset="2"/>
              <a:buChar char="E"/>
              <a:defRPr/>
            </a:pPr>
            <a:r>
              <a:rPr lang="tr-TR" sz="1600" b="1">
                <a:solidFill>
                  <a:prstClr val="black"/>
                </a:solidFill>
              </a:rPr>
              <a:t>EKONOMİK</a:t>
            </a:r>
          </a:p>
        </p:txBody>
      </p:sp>
      <p:sp>
        <p:nvSpPr>
          <p:cNvPr id="15373" name="Text Box 13"/>
          <p:cNvSpPr txBox="1">
            <a:spLocks noChangeArrowheads="1"/>
          </p:cNvSpPr>
          <p:nvPr>
            <p:custDataLst>
              <p:tags r:id="rId4"/>
            </p:custDataLst>
          </p:nvPr>
        </p:nvSpPr>
        <p:spPr bwMode="auto">
          <a:xfrm>
            <a:off x="785813" y="2725738"/>
            <a:ext cx="1944687" cy="1446212"/>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YARALANIR</a:t>
            </a:r>
          </a:p>
          <a:p>
            <a:pPr>
              <a:spcBef>
                <a:spcPct val="50000"/>
              </a:spcBef>
              <a:buClr>
                <a:srgbClr val="009900"/>
              </a:buClr>
              <a:buFont typeface="Wingdings 2" pitchFamily="18" charset="2"/>
              <a:buChar char="E"/>
              <a:defRPr/>
            </a:pPr>
            <a:r>
              <a:rPr lang="tr-TR" sz="1600" b="1">
                <a:solidFill>
                  <a:prstClr val="black"/>
                </a:solidFill>
              </a:rPr>
              <a:t>ÖLÜR</a:t>
            </a:r>
          </a:p>
          <a:p>
            <a:pPr>
              <a:spcBef>
                <a:spcPct val="50000"/>
              </a:spcBef>
              <a:buClr>
                <a:srgbClr val="009900"/>
              </a:buClr>
              <a:buFont typeface="Wingdings 2" pitchFamily="18" charset="2"/>
              <a:buChar char="E"/>
              <a:defRPr/>
            </a:pPr>
            <a:r>
              <a:rPr lang="tr-TR" sz="1600" b="1">
                <a:solidFill>
                  <a:prstClr val="black"/>
                </a:solidFill>
              </a:rPr>
              <a:t>SAKAT KALIR</a:t>
            </a:r>
          </a:p>
          <a:p>
            <a:pPr>
              <a:spcBef>
                <a:spcPct val="50000"/>
              </a:spcBef>
              <a:buClr>
                <a:srgbClr val="009900"/>
              </a:buClr>
              <a:buFont typeface="Wingdings 2" pitchFamily="18" charset="2"/>
              <a:buChar char="E"/>
              <a:defRPr/>
            </a:pPr>
            <a:r>
              <a:rPr lang="tr-TR" sz="1600" b="1">
                <a:solidFill>
                  <a:prstClr val="black"/>
                </a:solidFill>
              </a:rPr>
              <a:t>İşsiz kalırlar</a:t>
            </a:r>
          </a:p>
        </p:txBody>
      </p:sp>
    </p:spTree>
    <p:extLst>
      <p:ext uri="{BB962C8B-B14F-4D97-AF65-F5344CB8AC3E}">
        <p14:creationId xmlns:p14="http://schemas.microsoft.com/office/powerpoint/2010/main" val="14560537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dissolve">
                                      <p:cBhvr>
                                        <p:cTn id="7" dur="500"/>
                                        <p:tgtEl>
                                          <p:spTgt spid="15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1"/>
                                        </p:tgtEl>
                                        <p:attrNameLst>
                                          <p:attrName>style.visibility</p:attrName>
                                        </p:attrNameLst>
                                      </p:cBhvr>
                                      <p:to>
                                        <p:strVal val="visible"/>
                                      </p:to>
                                    </p:set>
                                    <p:animEffect transition="in" filter="dissolve">
                                      <p:cBhvr>
                                        <p:cTn id="12" dur="500"/>
                                        <p:tgtEl>
                                          <p:spTgt spid="15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dissolve">
                                      <p:cBhvr>
                                        <p:cTn id="17"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P spid="15372" grpId="0" animBg="1"/>
      <p:bldP spid="1537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DPC014"/>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 y="3138488"/>
            <a:ext cx="156686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idx="4294967295"/>
            <p:custDataLst>
              <p:tags r:id="rId2"/>
            </p:custDataLst>
          </p:nvPr>
        </p:nvSpPr>
        <p:spPr>
          <a:xfrm>
            <a:off x="0" y="476250"/>
            <a:ext cx="4505325" cy="458788"/>
          </a:xfrm>
        </p:spPr>
        <p:txBody>
          <a:bodyPr>
            <a:normAutofit fontScale="90000"/>
          </a:bodyPr>
          <a:lstStyle/>
          <a:p>
            <a:pPr algn="l">
              <a:lnSpc>
                <a:spcPct val="150000"/>
              </a:lnSpc>
            </a:pPr>
            <a:r>
              <a:rPr lang="tr-TR" altLang="tr-TR" sz="2400" b="1" smtClean="0">
                <a:solidFill>
                  <a:srgbClr val="000066"/>
                </a:solidFill>
              </a:rPr>
              <a:t>İş Sağlığı ve Güvenliği nedir?</a:t>
            </a:r>
          </a:p>
        </p:txBody>
      </p:sp>
      <p:sp>
        <p:nvSpPr>
          <p:cNvPr id="19460" name="Rectangle 4"/>
          <p:cNvSpPr>
            <a:spLocks noGrp="1" noChangeArrowheads="1"/>
          </p:cNvSpPr>
          <p:nvPr>
            <p:ph type="body" idx="4294967295"/>
            <p:custDataLst>
              <p:tags r:id="rId3"/>
            </p:custDataLst>
          </p:nvPr>
        </p:nvSpPr>
        <p:spPr>
          <a:xfrm>
            <a:off x="3232150" y="1196975"/>
            <a:ext cx="5911850" cy="5111750"/>
          </a:xfrm>
          <a:extLst>
            <a:ext uri="{91240B29-F687-4F45-9708-019B960494DF}">
              <a14:hiddenLine xmlns:a14="http://schemas.microsoft.com/office/drawing/2010/main" w="38100">
                <a:solidFill>
                  <a:srgbClr val="000000"/>
                </a:solidFill>
                <a:miter lim="800000"/>
                <a:headEnd/>
                <a:tailEnd/>
              </a14:hiddenLine>
            </a:ext>
          </a:extLst>
        </p:spPr>
        <p:txBody>
          <a:bodyPr>
            <a:normAutofit lnSpcReduction="10000"/>
          </a:bodyPr>
          <a:lstStyle/>
          <a:p>
            <a:pPr>
              <a:buFontTx/>
              <a:buNone/>
            </a:pPr>
            <a:r>
              <a:rPr lang="tr-TR" altLang="tr-TR" sz="2000" i="1" smtClean="0">
                <a:solidFill>
                  <a:srgbClr val="002060"/>
                </a:solidFill>
              </a:rPr>
              <a:t>Bütün mesleklerde;</a:t>
            </a:r>
          </a:p>
          <a:p>
            <a:pPr>
              <a:buFontTx/>
              <a:buNone/>
            </a:pPr>
            <a:r>
              <a:rPr lang="tr-TR" altLang="tr-TR" sz="2000" i="1" smtClean="0">
                <a:solidFill>
                  <a:srgbClr val="002060"/>
                </a:solidFill>
              </a:rPr>
              <a:t>Çalışanların sağlıklarını;</a:t>
            </a:r>
          </a:p>
          <a:p>
            <a:pPr>
              <a:buFontTx/>
              <a:buNone/>
            </a:pPr>
            <a:r>
              <a:rPr lang="tr-TR" altLang="tr-TR" sz="2000" i="1" smtClean="0">
                <a:solidFill>
                  <a:srgbClr val="002060"/>
                </a:solidFill>
              </a:rPr>
              <a:t>Sosyal, Ruhsal ve Bedensel olarak </a:t>
            </a:r>
          </a:p>
          <a:p>
            <a:pPr>
              <a:buFontTx/>
              <a:buNone/>
            </a:pPr>
            <a:r>
              <a:rPr lang="tr-TR" altLang="tr-TR" sz="2000" i="1" smtClean="0">
                <a:solidFill>
                  <a:srgbClr val="002060"/>
                </a:solidFill>
              </a:rPr>
              <a:t>en üst düzeyde sürdürmek,</a:t>
            </a:r>
          </a:p>
          <a:p>
            <a:pPr>
              <a:buFontTx/>
              <a:buNone/>
            </a:pPr>
            <a:r>
              <a:rPr lang="tr-TR" altLang="tr-TR" sz="2000" i="1" smtClean="0">
                <a:solidFill>
                  <a:srgbClr val="002060"/>
                </a:solidFill>
              </a:rPr>
              <a:t>Çalışma koşullarını</a:t>
            </a:r>
          </a:p>
          <a:p>
            <a:pPr>
              <a:buFontTx/>
              <a:buNone/>
            </a:pPr>
            <a:r>
              <a:rPr lang="tr-TR" altLang="tr-TR" sz="2000" i="1" smtClean="0">
                <a:solidFill>
                  <a:srgbClr val="002060"/>
                </a:solidFill>
              </a:rPr>
              <a:t>Sağlığa uygun hale getirmek için;</a:t>
            </a:r>
          </a:p>
          <a:p>
            <a:pPr>
              <a:buFontTx/>
              <a:buNone/>
            </a:pPr>
            <a:r>
              <a:rPr lang="tr-TR" altLang="tr-TR" sz="2000" i="1" smtClean="0">
                <a:solidFill>
                  <a:srgbClr val="002060"/>
                </a:solidFill>
              </a:rPr>
              <a:t>Çalışanları zararlı etkilerden ve tehlikelerden</a:t>
            </a:r>
          </a:p>
          <a:p>
            <a:pPr>
              <a:buFontTx/>
              <a:buNone/>
            </a:pPr>
            <a:r>
              <a:rPr lang="tr-TR" altLang="tr-TR" sz="2000" i="1" smtClean="0">
                <a:solidFill>
                  <a:srgbClr val="002060"/>
                </a:solidFill>
              </a:rPr>
              <a:t>koruyup daha güvenli bir çalışma ortamı yaratarak,</a:t>
            </a:r>
          </a:p>
          <a:p>
            <a:pPr>
              <a:buFontTx/>
              <a:buNone/>
            </a:pPr>
            <a:r>
              <a:rPr lang="tr-TR" altLang="tr-TR" sz="2000" i="1" smtClean="0">
                <a:solidFill>
                  <a:srgbClr val="002060"/>
                </a:solidFill>
              </a:rPr>
              <a:t>İşin ve Çalışanın;</a:t>
            </a:r>
          </a:p>
          <a:p>
            <a:pPr>
              <a:buFontTx/>
              <a:buNone/>
            </a:pPr>
            <a:r>
              <a:rPr lang="tr-TR" altLang="tr-TR" sz="2000" i="1" smtClean="0">
                <a:solidFill>
                  <a:srgbClr val="002060"/>
                </a:solidFill>
              </a:rPr>
              <a:t>birbirine uyumunu sağlamak üzere kurulmuş</a:t>
            </a:r>
          </a:p>
          <a:p>
            <a:pPr>
              <a:buFontTx/>
              <a:buNone/>
            </a:pPr>
            <a:r>
              <a:rPr lang="tr-TR" altLang="tr-TR" sz="2000" i="1" smtClean="0">
                <a:solidFill>
                  <a:srgbClr val="002060"/>
                </a:solidFill>
              </a:rPr>
              <a:t>bir bilim dalıdır.</a:t>
            </a:r>
          </a:p>
          <a:p>
            <a:pPr>
              <a:buClr>
                <a:srgbClr val="008000"/>
              </a:buClr>
              <a:buFont typeface="Wingdings 2" pitchFamily="18" charset="2"/>
              <a:buChar char="E"/>
            </a:pPr>
            <a:r>
              <a:rPr lang="tr-TR" altLang="tr-TR" sz="2000" i="1" smtClean="0">
                <a:solidFill>
                  <a:srgbClr val="002060"/>
                </a:solidFill>
              </a:rPr>
              <a:t>Planlı</a:t>
            </a:r>
          </a:p>
          <a:p>
            <a:pPr>
              <a:buClr>
                <a:srgbClr val="008000"/>
              </a:buClr>
              <a:buFont typeface="Wingdings 2" pitchFamily="18" charset="2"/>
              <a:buChar char="E"/>
            </a:pPr>
            <a:r>
              <a:rPr lang="tr-TR" altLang="tr-TR" sz="2000" i="1" smtClean="0">
                <a:solidFill>
                  <a:srgbClr val="002060"/>
                </a:solidFill>
              </a:rPr>
              <a:t>Bilimsel</a:t>
            </a:r>
          </a:p>
          <a:p>
            <a:pPr>
              <a:buClr>
                <a:srgbClr val="008000"/>
              </a:buClr>
              <a:buFont typeface="Wingdings 2" pitchFamily="18" charset="2"/>
              <a:buChar char="E"/>
            </a:pPr>
            <a:r>
              <a:rPr lang="tr-TR" altLang="tr-TR" sz="2000" i="1" smtClean="0">
                <a:solidFill>
                  <a:srgbClr val="002060"/>
                </a:solidFill>
              </a:rPr>
              <a:t>Sürekli</a:t>
            </a:r>
            <a:endParaRPr lang="en-US" altLang="tr-TR" sz="2000" i="1" smtClean="0">
              <a:solidFill>
                <a:srgbClr val="002060"/>
              </a:solidFill>
            </a:endParaRPr>
          </a:p>
        </p:txBody>
      </p:sp>
      <p:pic>
        <p:nvPicPr>
          <p:cNvPr id="19461" name="Picture 5" descr="MENP063"/>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804025" y="908050"/>
            <a:ext cx="19478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1481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21 Grup"/>
          <p:cNvGrpSpPr>
            <a:grpSpLocks/>
          </p:cNvGrpSpPr>
          <p:nvPr/>
        </p:nvGrpSpPr>
        <p:grpSpPr bwMode="auto">
          <a:xfrm>
            <a:off x="428625" y="2286000"/>
            <a:ext cx="8286750" cy="2143125"/>
            <a:chOff x="571472" y="2643182"/>
            <a:chExt cx="8286808" cy="2143140"/>
          </a:xfrm>
        </p:grpSpPr>
        <p:cxnSp>
          <p:nvCxnSpPr>
            <p:cNvPr id="21" name="20 Düz Bağlayıcı"/>
            <p:cNvCxnSpPr/>
            <p:nvPr/>
          </p:nvCxnSpPr>
          <p:spPr>
            <a:xfrm rot="10800000" flipV="1">
              <a:off x="3071803" y="3714753"/>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rot="10800000" flipV="1">
              <a:off x="3929059" y="4357694"/>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rot="10800000" flipV="1">
              <a:off x="3929059" y="3071810"/>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8 Yuvarlatılmış Dikdörtgen"/>
            <p:cNvSpPr/>
            <p:nvPr>
              <p:custDataLst>
                <p:tags r:id="rId1"/>
              </p:custDataLst>
            </p:nvPr>
          </p:nvSpPr>
          <p:spPr>
            <a:xfrm>
              <a:off x="571472" y="3286125"/>
              <a:ext cx="2786083" cy="857256"/>
            </a:xfrm>
            <a:prstGeom prst="round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İSG’nde amaç</a:t>
              </a:r>
            </a:p>
          </p:txBody>
        </p:sp>
        <p:sp>
          <p:nvSpPr>
            <p:cNvPr id="10" name="9 Yuvarlatılmış Dikdörtgen"/>
            <p:cNvSpPr/>
            <p:nvPr>
              <p:custDataLst>
                <p:tags r:id="rId2"/>
              </p:custDataLst>
            </p:nvPr>
          </p:nvSpPr>
          <p:spPr>
            <a:xfrm>
              <a:off x="4714876" y="2643182"/>
              <a:ext cx="4143404" cy="857256"/>
            </a:xfrm>
            <a:prstGeom prst="roundRect">
              <a:avLst/>
            </a:prstGeom>
            <a:solidFill>
              <a:srgbClr val="00CC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Sağlık koşullarını iyileştirmek</a:t>
              </a:r>
            </a:p>
          </p:txBody>
        </p:sp>
        <p:sp>
          <p:nvSpPr>
            <p:cNvPr id="11" name="10 Yuvarlatılmış Dikdörtgen"/>
            <p:cNvSpPr/>
            <p:nvPr>
              <p:custDataLst>
                <p:tags r:id="rId3"/>
              </p:custDataLst>
            </p:nvPr>
          </p:nvSpPr>
          <p:spPr>
            <a:xfrm>
              <a:off x="4714876" y="3929066"/>
              <a:ext cx="4143404" cy="857256"/>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prstClr val="black"/>
                  </a:solidFill>
                  <a:latin typeface="Verdana" pitchFamily="34" charset="0"/>
                </a:rPr>
                <a:t>Güvenlik koşullarını iyileştirmek</a:t>
              </a:r>
            </a:p>
          </p:txBody>
        </p:sp>
        <p:cxnSp>
          <p:nvCxnSpPr>
            <p:cNvPr id="16" name="15 Düz Bağlayıcı"/>
            <p:cNvCxnSpPr/>
            <p:nvPr/>
          </p:nvCxnSpPr>
          <p:spPr>
            <a:xfrm rot="5400000">
              <a:off x="3286116" y="3713164"/>
              <a:ext cx="1285884"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6330549"/>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custDataLst>
              <p:tags r:id="rId1"/>
            </p:custDataLst>
          </p:nvPr>
        </p:nvSpPr>
        <p:spPr bwMode="auto">
          <a:xfrm>
            <a:off x="1403350" y="2349500"/>
            <a:ext cx="6450013" cy="3095625"/>
          </a:xfrm>
          <a:prstGeom prst="rect">
            <a:avLst/>
          </a:prstGeom>
          <a:noFill/>
          <a:ln w="9525">
            <a:noFill/>
            <a:miter lim="800000"/>
            <a:headEnd/>
            <a:tailEnd/>
          </a:ln>
        </p:spPr>
        <p:txBody>
          <a:bodyPr>
            <a:spAutoFit/>
          </a:bodyPr>
          <a:lstStyle/>
          <a:p>
            <a:pPr lvl="2">
              <a:lnSpc>
                <a:spcPct val="170000"/>
              </a:lnSpc>
              <a:spcBef>
                <a:spcPct val="50000"/>
              </a:spcBef>
              <a:buClr>
                <a:srgbClr val="006600"/>
              </a:buClr>
              <a:buFont typeface="Wingdings 2" pitchFamily="18" charset="2"/>
              <a:buChar char="E"/>
              <a:defRPr/>
            </a:pPr>
            <a:r>
              <a:rPr lang="tr-TR" sz="3200" b="1" dirty="0">
                <a:solidFill>
                  <a:prstClr val="black"/>
                </a:solidFill>
              </a:rPr>
              <a:t> Bilimsellik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Yasalara uygunluk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Standartlara uygunluk</a:t>
            </a:r>
          </a:p>
        </p:txBody>
      </p:sp>
      <p:sp>
        <p:nvSpPr>
          <p:cNvPr id="21507" name="Rectangle 4"/>
          <p:cNvSpPr>
            <a:spLocks noChangeArrowheads="1"/>
          </p:cNvSpPr>
          <p:nvPr>
            <p:custDataLst>
              <p:tags r:id="rId2"/>
            </p:custDataLst>
          </p:nvPr>
        </p:nvSpPr>
        <p:spPr bwMode="auto">
          <a:xfrm>
            <a:off x="684213" y="908050"/>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tabLst>
                <a:tab pos="906463" algn="l"/>
              </a:tabLst>
            </a:pPr>
            <a:r>
              <a:rPr lang="tr-TR" altLang="tr-TR" sz="4000" b="1">
                <a:solidFill>
                  <a:srgbClr val="000066"/>
                </a:solidFill>
                <a:latin typeface="Verdana" pitchFamily="34" charset="0"/>
              </a:rPr>
              <a:t>Önceliğimiz ne olmalıdır?</a:t>
            </a:r>
          </a:p>
        </p:txBody>
      </p:sp>
    </p:spTree>
    <p:extLst>
      <p:ext uri="{BB962C8B-B14F-4D97-AF65-F5344CB8AC3E}">
        <p14:creationId xmlns:p14="http://schemas.microsoft.com/office/powerpoint/2010/main" val="4281702300"/>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custDataLst>
              <p:tags r:id="rId1"/>
            </p:custDataLst>
          </p:nvPr>
        </p:nvSpPr>
        <p:spPr>
          <a:xfrm>
            <a:off x="2570163" y="1412875"/>
            <a:ext cx="6573837" cy="4525963"/>
          </a:xfrm>
          <a:solidFill>
            <a:srgbClr val="FFFFFF"/>
          </a:solidFill>
        </p:spPr>
        <p:txBody>
          <a:bodyPr/>
          <a:lstStyle/>
          <a:p>
            <a:pPr>
              <a:lnSpc>
                <a:spcPct val="145000"/>
              </a:lnSpc>
              <a:buClr>
                <a:srgbClr val="006600"/>
              </a:buClr>
              <a:buFont typeface="Wingdings 2" pitchFamily="18" charset="2"/>
              <a:buChar char="E"/>
            </a:pPr>
            <a:r>
              <a:rPr lang="tr-TR" altLang="tr-TR" sz="2400" smtClean="0">
                <a:latin typeface="Verdana" pitchFamily="34" charset="0"/>
              </a:rPr>
              <a:t>İnsanların tutum ve davranışları</a:t>
            </a:r>
          </a:p>
          <a:p>
            <a:pPr>
              <a:lnSpc>
                <a:spcPct val="145000"/>
              </a:lnSpc>
              <a:buClr>
                <a:srgbClr val="006600"/>
              </a:buClr>
              <a:buFont typeface="Wingdings 2" pitchFamily="18" charset="2"/>
              <a:buChar char="E"/>
            </a:pPr>
            <a:r>
              <a:rPr lang="tr-TR" altLang="tr-TR" sz="2400" smtClean="0">
                <a:latin typeface="Verdana" pitchFamily="34" charset="0"/>
              </a:rPr>
              <a:t>Firmalarda iyi bir İSG yönetimi</a:t>
            </a:r>
          </a:p>
          <a:p>
            <a:pPr lvl="1">
              <a:lnSpc>
                <a:spcPct val="145000"/>
              </a:lnSpc>
              <a:buClr>
                <a:srgbClr val="006600"/>
              </a:buClr>
              <a:buFont typeface="Wingdings" pitchFamily="2" charset="2"/>
              <a:buChar char="F"/>
            </a:pPr>
            <a:r>
              <a:rPr lang="tr-TR" altLang="tr-TR" sz="2400" smtClean="0">
                <a:latin typeface="Verdana" pitchFamily="34" charset="0"/>
              </a:rPr>
              <a:t>İSG’ye öncelik verme</a:t>
            </a:r>
          </a:p>
          <a:p>
            <a:pPr lvl="1">
              <a:lnSpc>
                <a:spcPct val="145000"/>
              </a:lnSpc>
              <a:buClr>
                <a:srgbClr val="006600"/>
              </a:buClr>
              <a:buFont typeface="Wingdings" pitchFamily="2" charset="2"/>
              <a:buChar char="F"/>
            </a:pPr>
            <a:r>
              <a:rPr lang="tr-TR" altLang="tr-TR" sz="2400" smtClean="0">
                <a:latin typeface="Verdana" pitchFamily="34" charset="0"/>
              </a:rPr>
              <a:t>Risklerin değerlendirilmesi</a:t>
            </a:r>
          </a:p>
          <a:p>
            <a:pPr lvl="1">
              <a:lnSpc>
                <a:spcPct val="145000"/>
              </a:lnSpc>
              <a:buClr>
                <a:srgbClr val="006600"/>
              </a:buClr>
              <a:buFont typeface="Wingdings" pitchFamily="2" charset="2"/>
              <a:buChar char="F"/>
            </a:pPr>
            <a:r>
              <a:rPr lang="tr-TR" altLang="tr-TR" sz="2400" smtClean="0">
                <a:latin typeface="Verdana" pitchFamily="34" charset="0"/>
              </a:rPr>
              <a:t>Sürekli iyileştirme</a:t>
            </a:r>
          </a:p>
          <a:p>
            <a:pPr lvl="1">
              <a:lnSpc>
                <a:spcPct val="145000"/>
              </a:lnSpc>
              <a:buClr>
                <a:srgbClr val="006600"/>
              </a:buClr>
              <a:buFont typeface="Wingdings" pitchFamily="2" charset="2"/>
              <a:buChar char="F"/>
            </a:pPr>
            <a:r>
              <a:rPr lang="tr-TR" altLang="tr-TR" sz="2400" smtClean="0">
                <a:latin typeface="Verdana" pitchFamily="34" charset="0"/>
              </a:rPr>
              <a:t>Liderlik</a:t>
            </a:r>
          </a:p>
          <a:p>
            <a:pPr>
              <a:lnSpc>
                <a:spcPct val="145000"/>
              </a:lnSpc>
              <a:buClr>
                <a:srgbClr val="006600"/>
              </a:buClr>
              <a:buFont typeface="Wingdings 2" pitchFamily="18" charset="2"/>
              <a:buChar char="E"/>
            </a:pPr>
            <a:r>
              <a:rPr lang="tr-TR" altLang="tr-TR" sz="2400" smtClean="0">
                <a:latin typeface="Verdana" pitchFamily="34" charset="0"/>
              </a:rPr>
              <a:t>Politik taahhüt</a:t>
            </a:r>
            <a:endParaRPr lang="en-US" altLang="tr-TR" sz="2400" smtClean="0">
              <a:latin typeface="Verdana" pitchFamily="34" charset="0"/>
            </a:endParaRPr>
          </a:p>
        </p:txBody>
      </p:sp>
      <p:sp>
        <p:nvSpPr>
          <p:cNvPr id="22531" name="Text Box 14"/>
          <p:cNvSpPr txBox="1">
            <a:spLocks noChangeArrowheads="1"/>
          </p:cNvSpPr>
          <p:nvPr>
            <p:custDataLst>
              <p:tags r:id="rId2"/>
            </p:custDataLst>
          </p:nvPr>
        </p:nvSpPr>
        <p:spPr bwMode="auto">
          <a:xfrm>
            <a:off x="490538" y="71596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59665714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custDataLst>
              <p:tags r:id="rId1"/>
            </p:custDataLst>
          </p:nvPr>
        </p:nvSpPr>
        <p:spPr>
          <a:xfrm>
            <a:off x="1800225" y="1052513"/>
            <a:ext cx="7343775" cy="4525962"/>
          </a:xfrm>
          <a:solidFill>
            <a:srgbClr val="FFFFFF"/>
          </a:solidFill>
        </p:spPr>
        <p:txBody>
          <a:bodyPr>
            <a:normAutofit fontScale="85000" lnSpcReduction="10000"/>
          </a:bodyPr>
          <a:lstStyle/>
          <a:p>
            <a:pPr>
              <a:lnSpc>
                <a:spcPct val="150000"/>
              </a:lnSpc>
              <a:buFont typeface="Arial" charset="0"/>
              <a:buNone/>
            </a:pPr>
            <a:r>
              <a:rPr lang="tr-TR" altLang="tr-TR" sz="2400" b="1" smtClean="0">
                <a:latin typeface="Verdana" pitchFamily="34" charset="0"/>
              </a:rPr>
              <a:t>Ulusal düzey:</a:t>
            </a:r>
            <a:r>
              <a:rPr lang="tr-TR" altLang="tr-TR" sz="2400" b="1" u="sng" smtClean="0">
                <a:latin typeface="Verdana" pitchFamily="34" charset="0"/>
              </a:rPr>
              <a:t>  </a:t>
            </a:r>
          </a:p>
          <a:p>
            <a:pPr>
              <a:lnSpc>
                <a:spcPct val="150000"/>
              </a:lnSpc>
              <a:buClr>
                <a:srgbClr val="006600"/>
              </a:buClr>
              <a:buFont typeface="Wingdings 2" pitchFamily="18" charset="2"/>
              <a:buChar char="E"/>
            </a:pPr>
            <a:r>
              <a:rPr lang="tr-TR" altLang="tr-TR" sz="2400" smtClean="0">
                <a:latin typeface="Verdana" pitchFamily="34" charset="0"/>
              </a:rPr>
              <a:t>Tanıtım, bilinç artırma </a:t>
            </a:r>
          </a:p>
          <a:p>
            <a:pPr lvl="1">
              <a:lnSpc>
                <a:spcPct val="150000"/>
              </a:lnSpc>
              <a:buClr>
                <a:srgbClr val="006600"/>
              </a:buClr>
              <a:buFont typeface="Wingdings" pitchFamily="2" charset="2"/>
              <a:buChar char="F"/>
            </a:pPr>
            <a:r>
              <a:rPr lang="tr-TR" altLang="tr-TR" sz="2400" smtClean="0">
                <a:latin typeface="Verdana" pitchFamily="34" charset="0"/>
              </a:rPr>
              <a:t>AB mevzuatı </a:t>
            </a:r>
          </a:p>
          <a:p>
            <a:pPr lvl="1">
              <a:lnSpc>
                <a:spcPct val="150000"/>
              </a:lnSpc>
              <a:buClr>
                <a:srgbClr val="006600"/>
              </a:buClr>
              <a:buFont typeface="Wingdings" pitchFamily="2" charset="2"/>
              <a:buChar char="F"/>
            </a:pPr>
            <a:r>
              <a:rPr lang="tr-TR" altLang="tr-TR" sz="2400" smtClean="0">
                <a:latin typeface="Verdana" pitchFamily="34" charset="0"/>
              </a:rPr>
              <a:t>Uygulama rehberleri </a:t>
            </a:r>
          </a:p>
          <a:p>
            <a:pPr lvl="1">
              <a:lnSpc>
                <a:spcPct val="150000"/>
              </a:lnSpc>
              <a:buClr>
                <a:srgbClr val="006600"/>
              </a:buClr>
              <a:buFont typeface="Wingdings" pitchFamily="2" charset="2"/>
              <a:buChar char="F"/>
            </a:pPr>
            <a:r>
              <a:rPr lang="tr-TR" altLang="tr-TR" sz="2400" smtClean="0">
                <a:latin typeface="Verdana" pitchFamily="34" charset="0"/>
              </a:rPr>
              <a:t>ISG alanına yatırım yapmanın avantajları</a:t>
            </a:r>
          </a:p>
          <a:p>
            <a:pPr>
              <a:lnSpc>
                <a:spcPct val="150000"/>
              </a:lnSpc>
              <a:buClr>
                <a:srgbClr val="006600"/>
              </a:buClr>
              <a:buFont typeface="Wingdings 2" pitchFamily="18" charset="2"/>
              <a:buChar char="E"/>
            </a:pPr>
            <a:r>
              <a:rPr lang="tr-TR" altLang="tr-TR" sz="2400" smtClean="0">
                <a:latin typeface="Verdana" pitchFamily="34" charset="0"/>
              </a:rPr>
              <a:t>Ulusal ve sektörel düzeyde “Sosyal Diyalog” </a:t>
            </a:r>
          </a:p>
          <a:p>
            <a:pPr>
              <a:lnSpc>
                <a:spcPct val="150000"/>
              </a:lnSpc>
              <a:buClr>
                <a:srgbClr val="006600"/>
              </a:buClr>
              <a:buFont typeface="Wingdings 2" pitchFamily="18" charset="2"/>
              <a:buChar char="E"/>
            </a:pPr>
            <a:r>
              <a:rPr lang="tr-TR" altLang="tr-TR" sz="2400" smtClean="0">
                <a:latin typeface="Verdana" pitchFamily="34" charset="0"/>
              </a:rPr>
              <a:t>İSG eğitimi</a:t>
            </a:r>
          </a:p>
          <a:p>
            <a:pPr>
              <a:lnSpc>
                <a:spcPct val="150000"/>
              </a:lnSpc>
              <a:buClr>
                <a:srgbClr val="006600"/>
              </a:buClr>
              <a:buFont typeface="Wingdings 2" pitchFamily="18" charset="2"/>
              <a:buChar char="E"/>
            </a:pPr>
            <a:r>
              <a:rPr lang="tr-TR" altLang="tr-TR" sz="2400" smtClean="0">
                <a:latin typeface="Verdana" pitchFamily="34" charset="0"/>
              </a:rPr>
              <a:t>İSG bilgi yönetimi </a:t>
            </a:r>
          </a:p>
          <a:p>
            <a:pPr>
              <a:lnSpc>
                <a:spcPct val="150000"/>
              </a:lnSpc>
              <a:buClr>
                <a:srgbClr val="006600"/>
              </a:buClr>
              <a:buFont typeface="Wingdings 2" pitchFamily="18" charset="2"/>
              <a:buChar char="E"/>
            </a:pPr>
            <a:r>
              <a:rPr lang="tr-TR" altLang="tr-TR" sz="2400" smtClean="0">
                <a:latin typeface="Verdana" pitchFamily="34" charset="0"/>
              </a:rPr>
              <a:t>Yaptırım</a:t>
            </a:r>
          </a:p>
        </p:txBody>
      </p:sp>
      <p:sp>
        <p:nvSpPr>
          <p:cNvPr id="23555" name="Text Box 14"/>
          <p:cNvSpPr txBox="1">
            <a:spLocks noChangeArrowheads="1"/>
          </p:cNvSpPr>
          <p:nvPr>
            <p:custDataLst>
              <p:tags r:id="rId2"/>
            </p:custDataLst>
          </p:nvPr>
        </p:nvSpPr>
        <p:spPr bwMode="auto">
          <a:xfrm>
            <a:off x="539750" y="333375"/>
            <a:ext cx="81851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97560215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custDataLst>
              <p:tags r:id="rId1"/>
            </p:custDataLst>
          </p:nvPr>
        </p:nvSpPr>
        <p:spPr>
          <a:xfrm>
            <a:off x="852488" y="981075"/>
            <a:ext cx="8291512" cy="4681538"/>
          </a:xfrm>
          <a:solidFill>
            <a:srgbClr val="FFFFFF"/>
          </a:solidFill>
        </p:spPr>
        <p:txBody>
          <a:bodyPr>
            <a:normAutofit fontScale="85000" lnSpcReduction="10000"/>
          </a:bodyPr>
          <a:lstStyle/>
          <a:p>
            <a:pPr>
              <a:lnSpc>
                <a:spcPct val="150000"/>
              </a:lnSpc>
              <a:buFont typeface="Arial" charset="0"/>
              <a:buNone/>
            </a:pPr>
            <a:r>
              <a:rPr lang="tr-TR" altLang="tr-TR" sz="2000" b="1" smtClean="0">
                <a:latin typeface="Verdana" pitchFamily="34" charset="0"/>
              </a:rPr>
              <a:t>İşletme düzeyinde</a:t>
            </a:r>
          </a:p>
          <a:p>
            <a:pPr>
              <a:lnSpc>
                <a:spcPct val="150000"/>
              </a:lnSpc>
              <a:buFont typeface="Arial" charset="0"/>
              <a:buNone/>
            </a:pPr>
            <a:r>
              <a:rPr lang="tr-TR" altLang="tr-TR" sz="2000" smtClean="0">
                <a:latin typeface="Verdana" pitchFamily="34" charset="0"/>
              </a:rPr>
              <a:t>Sosyal diyalog:</a:t>
            </a:r>
          </a:p>
          <a:p>
            <a:pPr lvl="2">
              <a:lnSpc>
                <a:spcPct val="150000"/>
              </a:lnSpc>
              <a:buClr>
                <a:srgbClr val="006600"/>
              </a:buClr>
              <a:buFont typeface="Wingdings" pitchFamily="2" charset="2"/>
              <a:buChar char="F"/>
            </a:pPr>
            <a:r>
              <a:rPr lang="tr-TR" altLang="tr-TR" sz="2000" smtClean="0">
                <a:latin typeface="Verdana" pitchFamily="34" charset="0"/>
              </a:rPr>
              <a:t>Çalışanların katılımı</a:t>
            </a:r>
          </a:p>
          <a:p>
            <a:pPr>
              <a:lnSpc>
                <a:spcPct val="150000"/>
              </a:lnSpc>
              <a:buClr>
                <a:srgbClr val="006600"/>
              </a:buClr>
              <a:buFont typeface="Wingdings 2" pitchFamily="18" charset="2"/>
              <a:buChar char="E"/>
            </a:pPr>
            <a:r>
              <a:rPr lang="tr-TR" altLang="tr-TR" sz="2000" smtClean="0">
                <a:latin typeface="Verdana" pitchFamily="34" charset="0"/>
              </a:rPr>
              <a:t>İşletme içinde tanıtım</a:t>
            </a:r>
          </a:p>
          <a:p>
            <a:pPr lvl="2">
              <a:lnSpc>
                <a:spcPct val="150000"/>
              </a:lnSpc>
              <a:buClr>
                <a:srgbClr val="006600"/>
              </a:buClr>
              <a:buFont typeface="Wingdings" pitchFamily="2" charset="2"/>
              <a:buChar char="F"/>
            </a:pPr>
            <a:r>
              <a:rPr lang="tr-TR" altLang="tr-TR" sz="2000" smtClean="0">
                <a:latin typeface="Verdana" pitchFamily="34" charset="0"/>
              </a:rPr>
              <a:t>Risk bilinci</a:t>
            </a:r>
          </a:p>
          <a:p>
            <a:pPr lvl="2">
              <a:lnSpc>
                <a:spcPct val="150000"/>
              </a:lnSpc>
              <a:buClr>
                <a:srgbClr val="006600"/>
              </a:buClr>
              <a:buFont typeface="Wingdings" pitchFamily="2" charset="2"/>
              <a:buChar char="F"/>
            </a:pPr>
            <a:r>
              <a:rPr lang="tr-TR" altLang="tr-TR" sz="2000" smtClean="0">
                <a:latin typeface="Verdana" pitchFamily="34" charset="0"/>
              </a:rPr>
              <a:t>Çözüm bilinci</a:t>
            </a:r>
          </a:p>
          <a:p>
            <a:pPr lvl="2">
              <a:lnSpc>
                <a:spcPct val="150000"/>
              </a:lnSpc>
              <a:buClr>
                <a:srgbClr val="006600"/>
              </a:buClr>
              <a:buFont typeface="Wingdings" pitchFamily="2" charset="2"/>
              <a:buChar char="F"/>
            </a:pPr>
            <a:r>
              <a:rPr lang="tr-TR" altLang="tr-TR" sz="2000" smtClean="0">
                <a:latin typeface="Verdana" pitchFamily="34" charset="0"/>
              </a:rPr>
              <a:t>Avantajlar bilinci</a:t>
            </a:r>
          </a:p>
          <a:p>
            <a:pPr>
              <a:lnSpc>
                <a:spcPct val="150000"/>
              </a:lnSpc>
              <a:buClr>
                <a:srgbClr val="006600"/>
              </a:buClr>
              <a:buFont typeface="Wingdings 2" pitchFamily="18" charset="2"/>
              <a:buChar char="E"/>
            </a:pPr>
            <a:r>
              <a:rPr lang="tr-TR" altLang="tr-TR" sz="2000" smtClean="0">
                <a:latin typeface="Verdana" pitchFamily="34" charset="0"/>
              </a:rPr>
              <a:t>İSG temsilcileri, ISG hizmetleri, (güvenlik uzmanları, doktorlar ve hemşireler)</a:t>
            </a:r>
          </a:p>
          <a:p>
            <a:pPr>
              <a:lnSpc>
                <a:spcPct val="150000"/>
              </a:lnSpc>
              <a:buClr>
                <a:srgbClr val="006600"/>
              </a:buClr>
              <a:buFont typeface="Wingdings 2" pitchFamily="18" charset="2"/>
              <a:buChar char="E"/>
            </a:pPr>
            <a:r>
              <a:rPr lang="tr-TR" altLang="tr-TR" sz="2000" smtClean="0">
                <a:latin typeface="Verdana" pitchFamily="34" charset="0"/>
              </a:rPr>
              <a:t>Eğitim</a:t>
            </a:r>
          </a:p>
          <a:p>
            <a:pPr>
              <a:lnSpc>
                <a:spcPct val="150000"/>
              </a:lnSpc>
              <a:buClr>
                <a:srgbClr val="006600"/>
              </a:buClr>
              <a:buFont typeface="Wingdings 2" pitchFamily="18" charset="2"/>
              <a:buChar char="E"/>
            </a:pPr>
            <a:r>
              <a:rPr lang="tr-TR" altLang="tr-TR" sz="2000" smtClean="0">
                <a:latin typeface="Verdana" pitchFamily="34" charset="0"/>
              </a:rPr>
              <a:t>Sektörel ve bölgesel düzeyde işbirliği </a:t>
            </a:r>
          </a:p>
        </p:txBody>
      </p:sp>
      <p:sp>
        <p:nvSpPr>
          <p:cNvPr id="24579" name="Text Box 14"/>
          <p:cNvSpPr txBox="1">
            <a:spLocks noChangeArrowheads="1"/>
          </p:cNvSpPr>
          <p:nvPr>
            <p:custDataLst>
              <p:tags r:id="rId2"/>
            </p:custDataLst>
          </p:nvPr>
        </p:nvSpPr>
        <p:spPr bwMode="auto">
          <a:xfrm>
            <a:off x="323850" y="40481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60165948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476250"/>
            <a:ext cx="8229600" cy="1223963"/>
          </a:xfrm>
        </p:spPr>
        <p:txBody>
          <a:bodyPr>
            <a:normAutofit fontScale="90000"/>
          </a:bodyPr>
          <a:lstStyle/>
          <a:p>
            <a:r>
              <a:rPr lang="tr-TR" altLang="tr-TR" smtClean="0"/>
              <a:t>İSG’ nin İşletme Yönetimindeki Yeri</a:t>
            </a:r>
          </a:p>
        </p:txBody>
      </p:sp>
      <p:sp>
        <p:nvSpPr>
          <p:cNvPr id="25603" name="İçerik Yer Tutucusu 2"/>
          <p:cNvSpPr>
            <a:spLocks noGrp="1"/>
          </p:cNvSpPr>
          <p:nvPr>
            <p:ph idx="1"/>
          </p:nvPr>
        </p:nvSpPr>
        <p:spPr>
          <a:xfrm>
            <a:off x="457200" y="1916113"/>
            <a:ext cx="8229600" cy="4681537"/>
          </a:xfrm>
        </p:spPr>
        <p:txBody>
          <a:bodyPr/>
          <a:lstStyle/>
          <a:p>
            <a:r>
              <a:rPr lang="tr-TR" altLang="tr-TR" smtClean="0"/>
              <a:t>İngiltere İş Sağlığı ve Güvenliği Kurulu (HSE) yıllarca iş sağlığı ve güvenliği ile karlılık arasında bir bağlantı olduğunu savunmuştur. İşletmeler, kazaların gerçek maliyetini belirleyemediği ve bu bilince sahip olmadıkları sürece kazaları azaltmak veya kazaların önüne geçmek mümkün değildir.</a:t>
            </a:r>
          </a:p>
          <a:p>
            <a:endParaRPr lang="tr-TR" altLang="tr-TR" smtClean="0"/>
          </a:p>
        </p:txBody>
      </p:sp>
    </p:spTree>
    <p:extLst>
      <p:ext uri="{BB962C8B-B14F-4D97-AF65-F5344CB8AC3E}">
        <p14:creationId xmlns:p14="http://schemas.microsoft.com/office/powerpoint/2010/main" val="159808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p:txBody>
          <a:bodyPr/>
          <a:lstStyle/>
          <a:p>
            <a:endParaRPr lang="tr-TR" altLang="tr-TR" smtClean="0"/>
          </a:p>
        </p:txBody>
      </p:sp>
      <p:pic>
        <p:nvPicPr>
          <p:cNvPr id="2662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8008" y="1935163"/>
            <a:ext cx="6087984" cy="4389437"/>
          </a:xfrm>
        </p:spPr>
      </p:pic>
    </p:spTree>
    <p:extLst>
      <p:ext uri="{BB962C8B-B14F-4D97-AF65-F5344CB8AC3E}">
        <p14:creationId xmlns:p14="http://schemas.microsoft.com/office/powerpoint/2010/main" val="3789548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274638"/>
            <a:ext cx="8229600" cy="2290762"/>
          </a:xfrm>
        </p:spPr>
        <p:txBody>
          <a:bodyPr/>
          <a:lstStyle/>
          <a:p>
            <a:endParaRPr lang="tr-TR" altLang="tr-TR" smtClean="0"/>
          </a:p>
        </p:txBody>
      </p:sp>
      <p:sp>
        <p:nvSpPr>
          <p:cNvPr id="27651" name="İçerik Yer Tutucusu 2"/>
          <p:cNvSpPr>
            <a:spLocks noGrp="1"/>
          </p:cNvSpPr>
          <p:nvPr>
            <p:ph idx="1"/>
          </p:nvPr>
        </p:nvSpPr>
        <p:spPr>
          <a:xfrm>
            <a:off x="457200" y="2852738"/>
            <a:ext cx="8229600" cy="3816350"/>
          </a:xfrm>
        </p:spPr>
        <p:txBody>
          <a:bodyPr>
            <a:normAutofit lnSpcReduction="10000"/>
          </a:bodyPr>
          <a:lstStyle/>
          <a:p>
            <a:pPr>
              <a:lnSpc>
                <a:spcPct val="170000"/>
              </a:lnSpc>
            </a:pPr>
            <a:r>
              <a:rPr lang="tr-TR" altLang="tr-TR" sz="2400" smtClean="0"/>
              <a:t>İş kazaları ile meslek hastalıkları nedeniyle oluşabilecek zararı azaltabilmek için işletmelerin iş sağlığı ve güvenliği için bütçelerinde bu konulara ayıracakları fon bulunmalı, yönetimin iş sağlığı ve güvenliği konularının önemi açısından bilinçli olması ve bu konularda kararlı ve etkili kuralların uygulanmasının sağlanması gerekmektedir.</a:t>
            </a:r>
          </a:p>
          <a:p>
            <a:pPr>
              <a:lnSpc>
                <a:spcPct val="170000"/>
              </a:lnSpc>
            </a:pPr>
            <a:endParaRPr lang="tr-TR" altLang="tr-TR" sz="2400" smtClean="0"/>
          </a:p>
        </p:txBody>
      </p:sp>
      <p:pic>
        <p:nvPicPr>
          <p:cNvPr id="27652" name="Picture 3"/>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051050" y="260648"/>
            <a:ext cx="511333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7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p:txBody>
          <a:bodyPr>
            <a:normAutofit fontScale="90000"/>
          </a:bodyPr>
          <a:lstStyle/>
          <a:p>
            <a:r>
              <a:rPr lang="tr-TR" altLang="tr-TR" smtClean="0"/>
              <a:t>İşyerlerinde Risk Önleme Kültürü</a:t>
            </a:r>
          </a:p>
        </p:txBody>
      </p:sp>
      <p:sp>
        <p:nvSpPr>
          <p:cNvPr id="28675" name="İçerik Yer Tutucusu 2"/>
          <p:cNvSpPr>
            <a:spLocks noGrp="1"/>
          </p:cNvSpPr>
          <p:nvPr>
            <p:ph idx="1"/>
          </p:nvPr>
        </p:nvSpPr>
        <p:spPr/>
        <p:txBody>
          <a:bodyPr>
            <a:normAutofit lnSpcReduction="10000"/>
          </a:bodyPr>
          <a:lstStyle/>
          <a:p>
            <a:pPr>
              <a:lnSpc>
                <a:spcPct val="150000"/>
              </a:lnSpc>
            </a:pPr>
            <a:r>
              <a:rPr lang="tr-TR" altLang="tr-TR" sz="2400" smtClean="0"/>
              <a:t>Etkin bir “İş Sağlığı ve Güvenliği Risk Yönetim Kültürü” için herkesin buna gerçekten inanması gerekir. </a:t>
            </a:r>
          </a:p>
          <a:p>
            <a:pPr>
              <a:lnSpc>
                <a:spcPct val="150000"/>
              </a:lnSpc>
            </a:pPr>
            <a:r>
              <a:rPr lang="tr-TR" altLang="tr-TR" sz="2400" smtClean="0"/>
              <a:t>İş emniyeti önceliği hakkında yönetimden gelen istikrar sinyalleri, tehlikelerin ve risklerin kontrol edilmesi ve tanınması için önemlidir.</a:t>
            </a:r>
          </a:p>
          <a:p>
            <a:pPr>
              <a:lnSpc>
                <a:spcPct val="150000"/>
              </a:lnSpc>
            </a:pPr>
            <a:r>
              <a:rPr lang="tr-TR" altLang="tr-TR" sz="2400" smtClean="0"/>
              <a:t>Uygun bir “İş Emniyeti Kültürü” nü başarmak için bir organizasyonun risklere karşı sahip olacağı genel davranış biçiminin büyük önemi vardır.</a:t>
            </a:r>
          </a:p>
          <a:p>
            <a:pPr>
              <a:lnSpc>
                <a:spcPct val="150000"/>
              </a:lnSpc>
            </a:pPr>
            <a:endParaRPr lang="tr-TR" altLang="tr-TR" sz="2400" smtClean="0"/>
          </a:p>
        </p:txBody>
      </p:sp>
    </p:spTree>
    <p:extLst>
      <p:ext uri="{BB962C8B-B14F-4D97-AF65-F5344CB8AC3E}">
        <p14:creationId xmlns:p14="http://schemas.microsoft.com/office/powerpoint/2010/main" val="4137276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274638"/>
            <a:ext cx="8229600" cy="1498600"/>
          </a:xfrm>
        </p:spPr>
        <p:txBody>
          <a:bodyPr/>
          <a:lstStyle/>
          <a:p>
            <a:pPr algn="l"/>
            <a:r>
              <a:rPr lang="tr-TR" altLang="tr-TR" sz="4000" smtClean="0"/>
              <a:t>Güvenlik Kültürünün Önemi ve Günlük Yaşamdaki Yeri</a:t>
            </a:r>
          </a:p>
        </p:txBody>
      </p:sp>
      <p:sp>
        <p:nvSpPr>
          <p:cNvPr id="29699" name="İçerik Yer Tutucusu 2"/>
          <p:cNvSpPr>
            <a:spLocks noGrp="1"/>
          </p:cNvSpPr>
          <p:nvPr>
            <p:ph idx="1"/>
          </p:nvPr>
        </p:nvSpPr>
        <p:spPr>
          <a:xfrm>
            <a:off x="457200" y="1628775"/>
            <a:ext cx="8229600" cy="4608513"/>
          </a:xfrm>
        </p:spPr>
        <p:txBody>
          <a:bodyPr>
            <a:normAutofit fontScale="92500"/>
          </a:bodyPr>
          <a:lstStyle/>
          <a:p>
            <a:pPr>
              <a:lnSpc>
                <a:spcPct val="160000"/>
              </a:lnSpc>
            </a:pPr>
            <a:r>
              <a:rPr lang="tr-TR" altLang="tr-TR" sz="2400" smtClean="0"/>
              <a:t>Her şeyden önce, birbirlerinin varlık nedeni olan isçi ve işverenin işbirliği zemininde yapması gereken o kadar çok şey var ki. Ayrıca işçi ve işverenin, Devletin konu ile ilgili birimleri ile işbirliği yapması ve koordineli çalışması gereklidir. </a:t>
            </a:r>
          </a:p>
          <a:p>
            <a:pPr>
              <a:lnSpc>
                <a:spcPct val="160000"/>
              </a:lnSpc>
            </a:pPr>
            <a:r>
              <a:rPr lang="tr-TR" altLang="tr-TR" sz="2400" smtClean="0"/>
              <a:t>Bu da yetmez. Başta meslek kuruluşları ve sendikalar olmak üzere  Üniversiteler, iş sağlığı ve güvenliği alanında çalışan firmalar da dahil geniş bir yelpazede işbirliği gereklidir.</a:t>
            </a:r>
          </a:p>
          <a:p>
            <a:endParaRPr lang="tr-TR" altLang="tr-TR" smtClean="0"/>
          </a:p>
        </p:txBody>
      </p:sp>
    </p:spTree>
    <p:extLst>
      <p:ext uri="{BB962C8B-B14F-4D97-AF65-F5344CB8AC3E}">
        <p14:creationId xmlns:p14="http://schemas.microsoft.com/office/powerpoint/2010/main" val="136650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57200"/>
            <a:ext cx="7776864" cy="1171600"/>
          </a:xfrm>
        </p:spPr>
        <p:txBody>
          <a:bodyPr rtlCol="0">
            <a:normAutofit fontScale="90000"/>
          </a:bodyPr>
          <a:lstStyle/>
          <a:p>
            <a:pPr fontAlgn="auto">
              <a:spcAft>
                <a:spcPts val="0"/>
              </a:spcAft>
              <a:defRPr/>
            </a:pPr>
            <a:r>
              <a:rPr lang="tr-TR" dirty="0" smtClean="0"/>
              <a:t>Güvenlik Kültürünün Oluşturulması ve Devamının Sağlanması</a:t>
            </a:r>
            <a:endParaRPr lang="tr-TR" dirty="0"/>
          </a:p>
        </p:txBody>
      </p:sp>
      <p:sp>
        <p:nvSpPr>
          <p:cNvPr id="3" name="İçerik Yer Tutucusu 2"/>
          <p:cNvSpPr>
            <a:spLocks noGrp="1"/>
          </p:cNvSpPr>
          <p:nvPr>
            <p:ph idx="1"/>
          </p:nvPr>
        </p:nvSpPr>
        <p:spPr>
          <a:xfrm>
            <a:off x="457200" y="1600200"/>
            <a:ext cx="8229600" cy="5141913"/>
          </a:xfrm>
        </p:spPr>
        <p:txBody>
          <a:bodyPr rtlCol="0">
            <a:normAutofit fontScale="92500" lnSpcReduction="10000"/>
          </a:bodyPr>
          <a:lstStyle/>
          <a:p>
            <a:pPr fontAlgn="auto">
              <a:lnSpc>
                <a:spcPct val="150000"/>
              </a:lnSpc>
              <a:spcAft>
                <a:spcPts val="0"/>
              </a:spcAft>
              <a:buFont typeface="Arial" pitchFamily="34" charset="0"/>
              <a:buChar char="•"/>
              <a:defRPr/>
            </a:pPr>
            <a:r>
              <a:rPr lang="tr-TR" sz="2400" dirty="0" smtClean="0"/>
              <a:t>İş kazaları ve meslek hastalıklarının önlenerek sağlıklı ve güvenli işyerleri oluşturulması, böylece kaliteli ve verimli üretim gerçekleştirilebilmesi için konunun uzmanı kişi ve kuruluşlarla işbirliği yapılması ve ekip çalışması gerçekleştirilmesi büyük önem taşımaktadır. </a:t>
            </a:r>
          </a:p>
          <a:p>
            <a:pPr fontAlgn="auto">
              <a:lnSpc>
                <a:spcPct val="150000"/>
              </a:lnSpc>
              <a:spcAft>
                <a:spcPts val="0"/>
              </a:spcAft>
              <a:buFont typeface="Arial" pitchFamily="34" charset="0"/>
              <a:buChar char="•"/>
              <a:defRPr/>
            </a:pPr>
            <a:r>
              <a:rPr lang="tr-TR" sz="2400" dirty="0" smtClean="0"/>
              <a:t>İş sağlığı ve güvenliği mevzuatının gerektirdiği yasal zorunlulukların yerine getirilmesi kadar, büyük üzüntülere, maddi kayıplara ve tazminatlara neden olan iş kazaları ve meslek hastalıklarının önlenebilmesi için bu tür bir çalışma yapılması gereklidir. </a:t>
            </a:r>
          </a:p>
          <a:p>
            <a:pPr fontAlgn="auto">
              <a:lnSpc>
                <a:spcPct val="150000"/>
              </a:lnSpc>
              <a:spcAft>
                <a:spcPts val="0"/>
              </a:spcAft>
              <a:buFont typeface="Arial" pitchFamily="34" charset="0"/>
              <a:buChar char="•"/>
              <a:defRPr/>
            </a:pPr>
            <a:endParaRPr lang="tr-TR" sz="2400" dirty="0"/>
          </a:p>
        </p:txBody>
      </p:sp>
    </p:spTree>
    <p:extLst>
      <p:ext uri="{BB962C8B-B14F-4D97-AF65-F5344CB8AC3E}">
        <p14:creationId xmlns:p14="http://schemas.microsoft.com/office/powerpoint/2010/main" val="3963922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endParaRPr lang="tr-TR" altLang="tr-TR" smtClean="0"/>
          </a:p>
        </p:txBody>
      </p:sp>
      <p:sp>
        <p:nvSpPr>
          <p:cNvPr id="31747" name="İçerik Yer Tutucusu 2"/>
          <p:cNvSpPr>
            <a:spLocks noGrp="1"/>
          </p:cNvSpPr>
          <p:nvPr>
            <p:ph idx="1"/>
          </p:nvPr>
        </p:nvSpPr>
        <p:spPr/>
        <p:txBody>
          <a:bodyPr/>
          <a:lstStyle/>
          <a:p>
            <a:endParaRPr lang="tr-TR" altLang="tr-TR" smtClean="0"/>
          </a:p>
        </p:txBody>
      </p:sp>
      <p:pic>
        <p:nvPicPr>
          <p:cNvPr id="3174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54025" y="188913"/>
            <a:ext cx="8366125"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7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539750" y="260350"/>
            <a:ext cx="8229600" cy="1944688"/>
          </a:xfrm>
        </p:spPr>
        <p:txBody>
          <a:bodyPr/>
          <a:lstStyle/>
          <a:p>
            <a:pPr algn="l"/>
            <a:r>
              <a:rPr lang="tr-TR" altLang="tr-TR" sz="4000" b="1" smtClean="0"/>
              <a:t>Özetle</a:t>
            </a:r>
            <a:r>
              <a:rPr lang="tr-TR" altLang="tr-TR" sz="4000" smtClean="0"/>
              <a:t> Güvenlik Kültürünün Oluşturulmasında Ulusal Kurum ve Kuruluşlara Düşen Görevler</a:t>
            </a:r>
          </a:p>
        </p:txBody>
      </p:sp>
      <p:sp>
        <p:nvSpPr>
          <p:cNvPr id="3" name="İçerik Yer Tutucusu 2"/>
          <p:cNvSpPr>
            <a:spLocks noGrp="1"/>
          </p:cNvSpPr>
          <p:nvPr>
            <p:ph idx="1"/>
          </p:nvPr>
        </p:nvSpPr>
        <p:spPr>
          <a:xfrm>
            <a:off x="457200" y="2205038"/>
            <a:ext cx="8229600" cy="4652962"/>
          </a:xfrm>
        </p:spPr>
        <p:txBody>
          <a:bodyPr rtlCol="0">
            <a:normAutofit/>
          </a:bodyPr>
          <a:lstStyle/>
          <a:p>
            <a:pPr fontAlgn="auto">
              <a:spcAft>
                <a:spcPts val="0"/>
              </a:spcAft>
              <a:buFont typeface="Arial" pitchFamily="34" charset="0"/>
              <a:buChar char="•"/>
              <a:defRPr/>
            </a:pPr>
            <a:r>
              <a:rPr lang="tr-TR" dirty="0" smtClean="0"/>
              <a:t>Tanıtım, bilinç artırma </a:t>
            </a:r>
          </a:p>
          <a:p>
            <a:pPr fontAlgn="auto">
              <a:spcAft>
                <a:spcPts val="0"/>
              </a:spcAft>
              <a:buFont typeface="Arial" pitchFamily="34" charset="0"/>
              <a:buChar char="•"/>
              <a:defRPr/>
            </a:pPr>
            <a:r>
              <a:rPr lang="tr-TR" dirty="0" smtClean="0"/>
              <a:t>AB mevzuatı </a:t>
            </a:r>
          </a:p>
          <a:p>
            <a:pPr fontAlgn="auto">
              <a:spcAft>
                <a:spcPts val="0"/>
              </a:spcAft>
              <a:buFont typeface="Arial" pitchFamily="34" charset="0"/>
              <a:buChar char="•"/>
              <a:defRPr/>
            </a:pPr>
            <a:r>
              <a:rPr lang="tr-TR" dirty="0" smtClean="0"/>
              <a:t>Uygulama rehberleri </a:t>
            </a:r>
          </a:p>
          <a:p>
            <a:pPr fontAlgn="auto">
              <a:spcAft>
                <a:spcPts val="0"/>
              </a:spcAft>
              <a:buFont typeface="Arial" pitchFamily="34" charset="0"/>
              <a:buChar char="•"/>
              <a:defRPr/>
            </a:pPr>
            <a:r>
              <a:rPr lang="tr-TR" dirty="0" smtClean="0"/>
              <a:t>ISG alanına yatırım yapmanın avantajları</a:t>
            </a:r>
          </a:p>
          <a:p>
            <a:pPr fontAlgn="auto">
              <a:spcAft>
                <a:spcPts val="0"/>
              </a:spcAft>
              <a:buFont typeface="Arial" pitchFamily="34" charset="0"/>
              <a:buChar char="•"/>
              <a:defRPr/>
            </a:pPr>
            <a:r>
              <a:rPr lang="tr-TR" dirty="0" smtClean="0"/>
              <a:t>Ulusal ve </a:t>
            </a:r>
            <a:r>
              <a:rPr lang="tr-TR" dirty="0" err="1" smtClean="0"/>
              <a:t>sektörel</a:t>
            </a:r>
            <a:r>
              <a:rPr lang="tr-TR" dirty="0" smtClean="0"/>
              <a:t> düzeyde “Sosyal Diyalog” </a:t>
            </a:r>
          </a:p>
          <a:p>
            <a:pPr fontAlgn="auto">
              <a:spcAft>
                <a:spcPts val="0"/>
              </a:spcAft>
              <a:buFont typeface="Arial" pitchFamily="34" charset="0"/>
              <a:buChar char="•"/>
              <a:defRPr/>
            </a:pPr>
            <a:r>
              <a:rPr lang="tr-TR" dirty="0" smtClean="0"/>
              <a:t>İSG eğitimi</a:t>
            </a:r>
          </a:p>
          <a:p>
            <a:pPr fontAlgn="auto">
              <a:spcAft>
                <a:spcPts val="0"/>
              </a:spcAft>
              <a:buFont typeface="Arial" pitchFamily="34" charset="0"/>
              <a:buChar char="•"/>
              <a:defRPr/>
            </a:pPr>
            <a:r>
              <a:rPr lang="tr-TR" dirty="0" smtClean="0"/>
              <a:t>İSG bilgi yönetimi </a:t>
            </a:r>
          </a:p>
          <a:p>
            <a:pPr fontAlgn="auto">
              <a:spcAft>
                <a:spcPts val="0"/>
              </a:spcAft>
              <a:buFont typeface="Arial" pitchFamily="34" charset="0"/>
              <a:buChar char="•"/>
              <a:defRPr/>
            </a:pPr>
            <a:r>
              <a:rPr lang="tr-TR" dirty="0" smtClean="0"/>
              <a:t>Yaptırım</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862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908050"/>
            <a:ext cx="8229600" cy="576263"/>
          </a:xfrm>
        </p:spPr>
        <p:txBody>
          <a:bodyPr rtlCol="0">
            <a:normAutofit fontScale="90000"/>
          </a:bodyPr>
          <a:lstStyle/>
          <a:p>
            <a:pPr algn="l" fontAlgn="auto">
              <a:spcAft>
                <a:spcPts val="0"/>
              </a:spcAft>
              <a:defRPr/>
            </a:pPr>
            <a:r>
              <a:rPr lang="tr-TR" dirty="0" smtClean="0"/>
              <a:t>Devletin Görevleri</a:t>
            </a:r>
            <a:br>
              <a:rPr lang="tr-TR" dirty="0" smtClean="0"/>
            </a:br>
            <a:endParaRPr lang="tr-TR" dirty="0"/>
          </a:p>
        </p:txBody>
      </p:sp>
      <p:sp>
        <p:nvSpPr>
          <p:cNvPr id="33795" name="İçerik Yer Tutucusu 2"/>
          <p:cNvSpPr>
            <a:spLocks noGrp="1"/>
          </p:cNvSpPr>
          <p:nvPr>
            <p:ph idx="1"/>
          </p:nvPr>
        </p:nvSpPr>
        <p:spPr>
          <a:xfrm>
            <a:off x="457200" y="1484313"/>
            <a:ext cx="8229600" cy="4537075"/>
          </a:xfrm>
        </p:spPr>
        <p:txBody>
          <a:bodyPr/>
          <a:lstStyle/>
          <a:p>
            <a:r>
              <a:rPr lang="tr-TR" altLang="tr-TR" smtClean="0"/>
              <a:t>İş barışını sağlamak</a:t>
            </a:r>
          </a:p>
          <a:p>
            <a:r>
              <a:rPr lang="tr-TR" altLang="tr-TR" smtClean="0"/>
              <a:t>İlgili mevzuatı hazırlamak</a:t>
            </a:r>
          </a:p>
          <a:p>
            <a:r>
              <a:rPr lang="tr-TR" altLang="tr-TR" smtClean="0"/>
              <a:t>Gönüllü katılımı desteklemek</a:t>
            </a:r>
          </a:p>
          <a:p>
            <a:r>
              <a:rPr lang="tr-TR" altLang="tr-TR" smtClean="0"/>
              <a:t>Denetim yapmak</a:t>
            </a:r>
          </a:p>
          <a:p>
            <a:r>
              <a:rPr lang="tr-TR" altLang="tr-TR" smtClean="0"/>
              <a:t>Eğitim olanağı sağlamak</a:t>
            </a:r>
          </a:p>
          <a:p>
            <a:r>
              <a:rPr lang="tr-TR" altLang="tr-TR" smtClean="0"/>
              <a:t>Teknik destek sağlamak</a:t>
            </a:r>
          </a:p>
          <a:p>
            <a:r>
              <a:rPr lang="tr-TR" altLang="tr-TR" smtClean="0"/>
              <a:t>Danışmanlık yapmak</a:t>
            </a:r>
          </a:p>
          <a:p>
            <a:endParaRPr lang="tr-TR" altLang="tr-TR" smtClean="0"/>
          </a:p>
        </p:txBody>
      </p:sp>
    </p:spTree>
    <p:extLst>
      <p:ext uri="{BB962C8B-B14F-4D97-AF65-F5344CB8AC3E}">
        <p14:creationId xmlns:p14="http://schemas.microsoft.com/office/powerpoint/2010/main" val="261359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549275"/>
            <a:ext cx="8229600" cy="561975"/>
          </a:xfrm>
        </p:spPr>
        <p:txBody>
          <a:bodyPr rtlCol="0">
            <a:normAutofit fontScale="90000"/>
          </a:bodyPr>
          <a:lstStyle/>
          <a:p>
            <a:pPr algn="l" fontAlgn="auto">
              <a:spcAft>
                <a:spcPts val="0"/>
              </a:spcAft>
              <a:defRPr/>
            </a:pPr>
            <a:r>
              <a:rPr lang="tr-TR" dirty="0" smtClean="0"/>
              <a:t>İşverenin Görevleri</a:t>
            </a:r>
            <a:br>
              <a:rPr lang="tr-TR" dirty="0" smtClean="0"/>
            </a:br>
            <a:endParaRPr lang="tr-TR" dirty="0"/>
          </a:p>
        </p:txBody>
      </p:sp>
      <p:sp>
        <p:nvSpPr>
          <p:cNvPr id="3" name="İçerik Yer Tutucusu 2"/>
          <p:cNvSpPr>
            <a:spLocks noGrp="1"/>
          </p:cNvSpPr>
          <p:nvPr>
            <p:ph idx="1"/>
          </p:nvPr>
        </p:nvSpPr>
        <p:spPr>
          <a:xfrm>
            <a:off x="457200" y="908050"/>
            <a:ext cx="8229600" cy="5689600"/>
          </a:xfrm>
        </p:spPr>
        <p:txBody>
          <a:bodyPr rtlCol="0">
            <a:normAutofit/>
          </a:bodyPr>
          <a:lstStyle/>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r>
              <a:rPr lang="tr-TR" dirty="0" smtClean="0"/>
              <a:t>Sağlık ve güvenlik önlemlerini almak</a:t>
            </a:r>
          </a:p>
          <a:p>
            <a:pPr fontAlgn="auto">
              <a:spcAft>
                <a:spcPts val="0"/>
              </a:spcAft>
              <a:buFont typeface="Arial" pitchFamily="34" charset="0"/>
              <a:buChar char="•"/>
              <a:defRPr/>
            </a:pPr>
            <a:r>
              <a:rPr lang="tr-TR" dirty="0" smtClean="0"/>
              <a:t>Çalışanların eğitimlerini sağlamak</a:t>
            </a:r>
          </a:p>
          <a:p>
            <a:pPr fontAlgn="auto">
              <a:spcAft>
                <a:spcPts val="0"/>
              </a:spcAft>
              <a:buFont typeface="Arial" pitchFamily="34" charset="0"/>
              <a:buChar char="•"/>
              <a:defRPr/>
            </a:pPr>
            <a:r>
              <a:rPr lang="tr-TR" dirty="0" smtClean="0"/>
              <a:t>İşyerindeki riskler ve korunma konusunda önlem almak</a:t>
            </a:r>
          </a:p>
          <a:p>
            <a:pPr fontAlgn="auto">
              <a:spcAft>
                <a:spcPts val="0"/>
              </a:spcAft>
              <a:buFont typeface="Arial" pitchFamily="34" charset="0"/>
              <a:buChar char="•"/>
              <a:defRPr/>
            </a:pPr>
            <a:r>
              <a:rPr lang="tr-TR" dirty="0" smtClean="0"/>
              <a:t>Genel sağlık ve güvenlik eğitimi uygulamak</a:t>
            </a:r>
          </a:p>
          <a:p>
            <a:pPr fontAlgn="auto">
              <a:spcAft>
                <a:spcPts val="0"/>
              </a:spcAft>
              <a:buFont typeface="Arial" pitchFamily="34" charset="0"/>
              <a:buChar char="•"/>
              <a:defRPr/>
            </a:pPr>
            <a:r>
              <a:rPr lang="tr-TR" dirty="0" smtClean="0"/>
              <a:t>İşyerinde sağlık ve güvenlik örgütlenmesi kurmak</a:t>
            </a:r>
          </a:p>
          <a:p>
            <a:pPr fontAlgn="auto">
              <a:spcAft>
                <a:spcPts val="0"/>
              </a:spcAft>
              <a:buFont typeface="Arial" pitchFamily="34" charset="0"/>
              <a:buChar char="•"/>
              <a:defRPr/>
            </a:pPr>
            <a:r>
              <a:rPr lang="tr-TR" dirty="0" smtClean="0"/>
              <a:t>İş Sağlığı ve Güvenliği Kurulu oluşturmak</a:t>
            </a:r>
          </a:p>
          <a:p>
            <a:pPr fontAlgn="auto">
              <a:spcAft>
                <a:spcPts val="0"/>
              </a:spcAft>
              <a:buFont typeface="Arial" pitchFamily="34" charset="0"/>
              <a:buChar char="•"/>
              <a:defRPr/>
            </a:pPr>
            <a:r>
              <a:rPr lang="tr-TR" dirty="0" smtClean="0"/>
              <a:t>İşyeri sağlık ve güvenlik birimi oluşturmak</a:t>
            </a:r>
          </a:p>
          <a:p>
            <a:pPr fontAlgn="auto">
              <a:spcAft>
                <a:spcPts val="0"/>
              </a:spcAft>
              <a:buFont typeface="Arial" pitchFamily="34" charset="0"/>
              <a:buChar char="•"/>
              <a:defRPr/>
            </a:pPr>
            <a:r>
              <a:rPr lang="tr-TR" dirty="0" smtClean="0"/>
              <a:t>İşyeri hekimi ile işbirliği yapmak</a:t>
            </a:r>
          </a:p>
          <a:p>
            <a:pPr fontAlgn="auto">
              <a:spcAft>
                <a:spcPts val="0"/>
              </a:spcAft>
              <a:buFont typeface="Arial" pitchFamily="34" charset="0"/>
              <a:buChar char="•"/>
              <a:defRPr/>
            </a:pPr>
            <a:r>
              <a:rPr lang="tr-TR" dirty="0" smtClean="0"/>
              <a:t>İş güvenliği uzmanı ile işbirliği yapmak</a:t>
            </a:r>
          </a:p>
          <a:p>
            <a:pPr fontAlgn="auto">
              <a:spcAft>
                <a:spcPts val="0"/>
              </a:spcAft>
              <a:buFont typeface="Arial" pitchFamily="34" charset="0"/>
              <a:buChar char="•"/>
              <a:defRPr/>
            </a:pPr>
            <a:r>
              <a:rPr lang="tr-TR" dirty="0" smtClean="0"/>
              <a:t>Yenilikleri ve gelişmeleri izlemek ve uygulamak</a:t>
            </a:r>
          </a:p>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469282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algn="l" fontAlgn="auto">
              <a:spcAft>
                <a:spcPts val="0"/>
              </a:spcAft>
              <a:defRPr/>
            </a:pPr>
            <a:r>
              <a:rPr lang="tr-TR" dirty="0" smtClean="0"/>
              <a:t>İşçilerin Görevleri</a:t>
            </a:r>
            <a:br>
              <a:rPr lang="tr-TR" dirty="0" smtClean="0"/>
            </a:br>
            <a:endParaRPr lang="tr-TR" dirty="0"/>
          </a:p>
        </p:txBody>
      </p:sp>
      <p:sp>
        <p:nvSpPr>
          <p:cNvPr id="35843" name="İçerik Yer Tutucusu 2"/>
          <p:cNvSpPr>
            <a:spLocks noGrp="1"/>
          </p:cNvSpPr>
          <p:nvPr>
            <p:ph idx="1"/>
          </p:nvPr>
        </p:nvSpPr>
        <p:spPr/>
        <p:txBody>
          <a:bodyPr/>
          <a:lstStyle/>
          <a:p>
            <a:r>
              <a:rPr lang="tr-TR" altLang="tr-TR" smtClean="0"/>
              <a:t>Aletler ve malzemeyi “doğru” kullanmak</a:t>
            </a:r>
          </a:p>
          <a:p>
            <a:r>
              <a:rPr lang="tr-TR" altLang="tr-TR" smtClean="0"/>
              <a:t>Kendisinin ve başkalarının sağlığını önemsemek</a:t>
            </a:r>
          </a:p>
          <a:p>
            <a:r>
              <a:rPr lang="tr-TR" altLang="tr-TR" smtClean="0"/>
              <a:t>Sağlık ve güvenlik kurallarına uymak</a:t>
            </a:r>
          </a:p>
          <a:p>
            <a:r>
              <a:rPr lang="tr-TR" altLang="tr-TR" smtClean="0"/>
              <a:t>Tehlike durumlarını ilgililere bildirmek</a:t>
            </a:r>
          </a:p>
          <a:p>
            <a:r>
              <a:rPr lang="tr-TR" altLang="tr-TR" smtClean="0"/>
              <a:t>Hastalık ve kazaları ilgililere bildirmek</a:t>
            </a:r>
          </a:p>
          <a:p>
            <a:r>
              <a:rPr lang="tr-TR" altLang="tr-TR" smtClean="0"/>
              <a:t>Bilme ve bilgi edinme hakkı</a:t>
            </a:r>
          </a:p>
          <a:p>
            <a:endParaRPr lang="tr-TR" altLang="tr-TR" smtClean="0"/>
          </a:p>
        </p:txBody>
      </p:sp>
    </p:spTree>
    <p:extLst>
      <p:ext uri="{BB962C8B-B14F-4D97-AF65-F5344CB8AC3E}">
        <p14:creationId xmlns:p14="http://schemas.microsoft.com/office/powerpoint/2010/main" val="338752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74637"/>
          </a:xfrm>
        </p:spPr>
        <p:txBody>
          <a:bodyPr rtlCol="0">
            <a:normAutofit fontScale="90000"/>
          </a:bodyPr>
          <a:lstStyle/>
          <a:p>
            <a:pPr fontAlgn="auto">
              <a:spcAft>
                <a:spcPts val="0"/>
              </a:spcAft>
              <a:defRPr/>
            </a:pPr>
            <a:endParaRPr lang="tr-TR" sz="4800" b="1" dirty="0"/>
          </a:p>
        </p:txBody>
      </p:sp>
      <p:sp>
        <p:nvSpPr>
          <p:cNvPr id="36867" name="İçerik Yer Tutucusu 2"/>
          <p:cNvSpPr>
            <a:spLocks noGrp="1"/>
          </p:cNvSpPr>
          <p:nvPr>
            <p:ph idx="1"/>
          </p:nvPr>
        </p:nvSpPr>
        <p:spPr/>
        <p:txBody>
          <a:bodyPr/>
          <a:lstStyle/>
          <a:p>
            <a:endParaRPr lang="tr-TR" altLang="tr-TR" smtClean="0"/>
          </a:p>
        </p:txBody>
      </p:sp>
      <p:pic>
        <p:nvPicPr>
          <p:cNvPr id="368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95288" y="188913"/>
            <a:ext cx="8424862"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61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7B93F8E9-A43B-4929-B2C4-3DAAB125514B}"/>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5C4CDA98-8BBE-4686-94FE-BD1E1DBCE295}"/>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4351272B-73E4-4C86-A0C7-6C7BBEF8FE30}"/>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495E3977-026D-4E56-857D-9203EF41E061}"/>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C8E87391-CD5C-4A92-9D6F-A47657A5A4D1}"/>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4CD5E151-2B19-4A77-A7D0-E3083304D479}"/>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BDE62BB9-A686-43BA-ADEA-E55BA9686FCF}"/>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E7797A54-127A-450C-A21D-36518E01C8FE}"/>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25591A02-16FB-4EDC-A8DB-8335F6D1F937}"/>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02194035-E754-4728-93F3-F5B345B4D2E6}"/>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17&quot;/&gt;&lt;lineCharCount val=&quot;7&quot;/&gt;&lt;lineCharCount val=&quot;9&quot;/&gt;&lt;lineCharCount val=&quot;24&quot;/&gt;&lt;lineCharCount val=&quot;16&quot;/&gt;&lt;lineCharCount val=&quot;25&quot;/&gt;&lt;lineCharCount val=&quot;8&quot;/&gt;&lt;lineCharCount val=&quot;15&quot;/&gt;&lt;lineCharCount val=&quot;14&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9&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1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MMPROD_SUBSTITUTION_ID" val="{25C34645-EAE6-418B-AB7D-49E1A137E7B4}"/>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9&quot;/&gt;&lt;lineCharCount val=&quot;27&quot;/&gt;&lt;lineCharCount val=&quot;35&quot;/&gt;&lt;lineCharCount val=&quot;26&quot;/&gt;&lt;lineCharCount val=&quot;20&quot;/&gt;&lt;lineCharCount val=&quot;34&quot;/&gt;&lt;lineCharCount val=&quot;48&quot;/&gt;&lt;lineCharCount val=&quot;51&quot;/&gt;&lt;lineCharCount val=&quot;19&quot;/&gt;&lt;lineCharCount val=&quot;42&quot;/&gt;&lt;lineCharCount val=&quot;19&quot;/&gt;&lt;lineCharCount val=&quot;7&quot;/&gt;&lt;lineCharCount val=&quot;9&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967A1A0C-6D81-44BD-9A76-943F264C6BCA}"/>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1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18&quot;/&gt;&lt;lineCharCount val=&quot;21&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32&quot;/&gt;&lt;lineCharCount val=&quot;21&quot;/&gt;&lt;lineCharCount val=&quot;28&quot;/&gt;&lt;lineCharCount val=&quot;20&quot;/&gt;&lt;lineCharCount val=&quot;9&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6&quot;/&gt;&lt;lineCharCount val=&quot;25&quot;/&gt;&lt;lineCharCount val=&quot;13&quot;/&gt;&lt;lineCharCount val=&quot;21&quot;/&gt;&lt;lineCharCount val=&quot;41&quot;/&gt;&lt;lineCharCount val=&quot;45&quot;/&gt;&lt;lineCharCount val=&quot;12&quot;/&gt;&lt;lineCharCount val=&quot;20&quot;/&gt;&lt;lineCharCount val=&quot;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8&quot;/&gt;&lt;lineCharCount val=&quot;16&quot;/&gt;&lt;lineCharCount val=&quot;22&quot;/&gt;&lt;lineCharCount val=&quot;23&quot;/&gt;&lt;lineCharCount val=&quot;13&quot;/&gt;&lt;lineCharCount val=&quot;14&quot;/&gt;&lt;lineCharCount val=&quot;19&quot;/&gt;&lt;lineCharCount val=&quot;44&quot;/&gt;&lt;lineCharCount val=&quot;36&quot;/&gt;&lt;lineCharCount val=&quot;7&quot;/&gt;&lt;lineCharCount val=&quot;39&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815B8C0E-D287-4A2A-8BC6-3371EA107CA8}"/>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EB0FD778-75B6-4696-9DD2-BA329A01CEA8}"/>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15EB87E3-18E9-45D8-BB43-33D23B2BB19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908</TotalTime>
  <Words>1969</Words>
  <Application>Microsoft Office PowerPoint</Application>
  <PresentationFormat>Ekran Gösterisi (4:3)</PresentationFormat>
  <Paragraphs>420</Paragraphs>
  <Slides>58</Slides>
  <Notes>8</Notes>
  <HiddenSlides>0</HiddenSlides>
  <MMClips>0</MMClips>
  <ScaleCrop>false</ScaleCrop>
  <HeadingPairs>
    <vt:vector size="4" baseType="variant">
      <vt:variant>
        <vt:lpstr>Tema</vt:lpstr>
      </vt:variant>
      <vt:variant>
        <vt:i4>1</vt:i4>
      </vt:variant>
      <vt:variant>
        <vt:lpstr>Slayt Başlıkları</vt:lpstr>
      </vt:variant>
      <vt:variant>
        <vt:i4>58</vt:i4>
      </vt:variant>
    </vt:vector>
  </HeadingPairs>
  <TitlesOfParts>
    <vt:vector size="59" baseType="lpstr">
      <vt:lpstr>Akış</vt:lpstr>
      <vt:lpstr>İNSAN KAYNAKLARI YÖNETİMİ</vt:lpstr>
      <vt:lpstr>İŞ GÜVENLİĞİ VE SAĞLIK</vt:lpstr>
      <vt:lpstr>6331 SAYILI İŞ SAĞLIĞI ve GÜVENLİĞİ KANUNU</vt:lpstr>
      <vt:lpstr>YASANIN YÜRÜRLÜLÜĞE GİRİŞ TARİHLERİ</vt:lpstr>
      <vt:lpstr>KANUNUN AMACI</vt:lpstr>
      <vt:lpstr>İŞ SAĞLIĞI ve GÜVENLİĞİ</vt:lpstr>
      <vt:lpstr>TÜRKİYEDE İŞ KAZASI ve MESLEK HASTALIĞI</vt:lpstr>
      <vt:lpstr>GÖRÜNÜR MALİYETLER</vt:lpstr>
      <vt:lpstr>GÖRÜNMEYEN MALİYETLER</vt:lpstr>
      <vt:lpstr>PowerPoint Sunusu</vt:lpstr>
      <vt:lpstr>İŞ SAĞLIĞI </vt:lpstr>
      <vt:lpstr>İŞ GÜVENLİĞİ</vt:lpstr>
      <vt:lpstr>İŞ SAĞLIĞI VE GÜVENLİĞİNİN ÖNEMİ</vt:lpstr>
      <vt:lpstr>KORUMA=İş güvenliği işçi sağlığı</vt:lpstr>
      <vt:lpstr>İş kazası</vt:lpstr>
      <vt:lpstr>İş kazası 506 sayılı SSK 11/A</vt:lpstr>
      <vt:lpstr>1 Ocak 2008 5754 sayılı sosyal sigortalar ve genel sağlık sigortası kanunu Madde 13 İş Kazası</vt:lpstr>
      <vt:lpstr>İş yerinde Tehlikeyi oluşturan kaynaklar</vt:lpstr>
      <vt:lpstr>Kaza istatistikleri</vt:lpstr>
      <vt:lpstr>Meslek hastalıkları</vt:lpstr>
      <vt:lpstr>Meslek hastalıklarının nedenleri</vt:lpstr>
      <vt:lpstr>İşyerinde insan sağlığını tehdit eden unsurlar</vt:lpstr>
      <vt:lpstr>İş ortamında stres yaratan faktörler</vt:lpstr>
      <vt:lpstr>İş kanunu madde 77</vt:lpstr>
      <vt:lpstr>İş Sağlığı ve Güvenliğine Genel Bakış ve Güvenlik Kültürü </vt:lpstr>
      <vt:lpstr>Konunun genel amacı</vt:lpstr>
      <vt:lpstr>İSG Temel Prensipleri</vt:lpstr>
      <vt:lpstr>Prensip 1 </vt:lpstr>
      <vt:lpstr>PowerPoint Sunusu</vt:lpstr>
      <vt:lpstr> Prensip 2 Kazalar  ağırlıklı olarak %88 i tehlikeli davranışlardan %10 u tehlikeli durumlardan %2 si kaçınılmaz durumlardan kaynaklanmaktadır. </vt:lpstr>
      <vt:lpstr> Prensip 4 Ağır yaralanma veya ölümle neticelenen her kazanın temelinde 29 hafif yaralanma 300 yaralanmasız olay vardır</vt:lpstr>
      <vt:lpstr>Prensip 5 </vt:lpstr>
      <vt:lpstr>Prensip 6 </vt:lpstr>
      <vt:lpstr>Prensip 7 Kazalardan korunma yöntemleri ile  üretim, maliyet, kalite kontrolü metotları benzerlik ve paralellik arz eder. </vt:lpstr>
      <vt:lpstr>Prensip 9 İşçi Sağlığı ve İş Güvenliği konusunda formen ve ustabaşı  gibi ilk kademe yöneticileri  çok önemlidir. </vt:lpstr>
      <vt:lpstr>Sağlıklı ve Güvenli Yaşam</vt:lpstr>
      <vt:lpstr>PowerPoint Sunusu</vt:lpstr>
      <vt:lpstr>İSG Alanında Yaşam Boyu Öğrenme</vt:lpstr>
      <vt:lpstr>İş Sağlığı ve Güvenliğine Bütünsel Yaklaşım</vt:lpstr>
      <vt:lpstr>PowerPoint Sunusu</vt:lpstr>
      <vt:lpstr>İş Sağlığı ve Güvenliği nedir?</vt:lpstr>
      <vt:lpstr>PowerPoint Sunusu</vt:lpstr>
      <vt:lpstr>PowerPoint Sunusu</vt:lpstr>
      <vt:lpstr>PowerPoint Sunusu</vt:lpstr>
      <vt:lpstr>PowerPoint Sunusu</vt:lpstr>
      <vt:lpstr>PowerPoint Sunusu</vt:lpstr>
      <vt:lpstr>İSG’ nin İşletme Yönetimindeki Yeri</vt:lpstr>
      <vt:lpstr>PowerPoint Sunusu</vt:lpstr>
      <vt:lpstr>PowerPoint Sunusu</vt:lpstr>
      <vt:lpstr>İşyerlerinde Risk Önleme Kültürü</vt:lpstr>
      <vt:lpstr>Güvenlik Kültürünün Önemi ve Günlük Yaşamdaki Yeri</vt:lpstr>
      <vt:lpstr>Güvenlik Kültürünün Oluşturulması ve Devamının Sağlanması</vt:lpstr>
      <vt:lpstr>PowerPoint Sunusu</vt:lpstr>
      <vt:lpstr>Özetle Güvenlik Kültürünün Oluşturulmasında Ulusal Kurum ve Kuruluşlara Düşen Görevler</vt:lpstr>
      <vt:lpstr>Devletin Görevleri </vt:lpstr>
      <vt:lpstr>İşverenin Görevleri </vt:lpstr>
      <vt:lpstr>İşçilerin Görevleri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asus</cp:lastModifiedBy>
  <cp:revision>69</cp:revision>
  <dcterms:created xsi:type="dcterms:W3CDTF">2015-12-17T09:11:41Z</dcterms:created>
  <dcterms:modified xsi:type="dcterms:W3CDTF">2020-09-10T14:09:04Z</dcterms:modified>
</cp:coreProperties>
</file>