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62"/>
  </p:notesMasterIdLst>
  <p:sldIdLst>
    <p:sldId id="342" r:id="rId2"/>
    <p:sldId id="368" r:id="rId3"/>
    <p:sldId id="369" r:id="rId4"/>
    <p:sldId id="370" r:id="rId5"/>
    <p:sldId id="371" r:id="rId6"/>
    <p:sldId id="372" r:id="rId7"/>
    <p:sldId id="373" r:id="rId8"/>
    <p:sldId id="374" r:id="rId9"/>
    <p:sldId id="375" r:id="rId10"/>
    <p:sldId id="376" r:id="rId11"/>
    <p:sldId id="377" r:id="rId12"/>
    <p:sldId id="378" r:id="rId13"/>
    <p:sldId id="379" r:id="rId14"/>
    <p:sldId id="380" r:id="rId15"/>
    <p:sldId id="381" r:id="rId16"/>
    <p:sldId id="382" r:id="rId17"/>
    <p:sldId id="383" r:id="rId18"/>
    <p:sldId id="384" r:id="rId19"/>
    <p:sldId id="385" r:id="rId20"/>
    <p:sldId id="386" r:id="rId21"/>
    <p:sldId id="387" r:id="rId22"/>
    <p:sldId id="388" r:id="rId23"/>
    <p:sldId id="389" r:id="rId24"/>
    <p:sldId id="390" r:id="rId25"/>
    <p:sldId id="391" r:id="rId26"/>
    <p:sldId id="392" r:id="rId27"/>
    <p:sldId id="393" r:id="rId28"/>
    <p:sldId id="394" r:id="rId29"/>
    <p:sldId id="395" r:id="rId30"/>
    <p:sldId id="396" r:id="rId31"/>
    <p:sldId id="397" r:id="rId32"/>
    <p:sldId id="398" r:id="rId33"/>
    <p:sldId id="399" r:id="rId34"/>
    <p:sldId id="400" r:id="rId35"/>
    <p:sldId id="401" r:id="rId36"/>
    <p:sldId id="402" r:id="rId37"/>
    <p:sldId id="403" r:id="rId38"/>
    <p:sldId id="404" r:id="rId39"/>
    <p:sldId id="405" r:id="rId40"/>
    <p:sldId id="406" r:id="rId41"/>
    <p:sldId id="407" r:id="rId42"/>
    <p:sldId id="408" r:id="rId43"/>
    <p:sldId id="409" r:id="rId44"/>
    <p:sldId id="410" r:id="rId45"/>
    <p:sldId id="411" r:id="rId46"/>
    <p:sldId id="412" r:id="rId47"/>
    <p:sldId id="413" r:id="rId48"/>
    <p:sldId id="414" r:id="rId49"/>
    <p:sldId id="415" r:id="rId50"/>
    <p:sldId id="416" r:id="rId51"/>
    <p:sldId id="417" r:id="rId52"/>
    <p:sldId id="418" r:id="rId53"/>
    <p:sldId id="419" r:id="rId54"/>
    <p:sldId id="420" r:id="rId55"/>
    <p:sldId id="421" r:id="rId56"/>
    <p:sldId id="422" r:id="rId57"/>
    <p:sldId id="423" r:id="rId58"/>
    <p:sldId id="424" r:id="rId59"/>
    <p:sldId id="425" r:id="rId60"/>
    <p:sldId id="426"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şlıksız Bölüm" id="{6DABBA1E-944E-47DA-BF94-9553A7B801FF}">
          <p14:sldIdLst/>
        </p14:section>
        <p14:section name="3.Hafta" id="{FA8A678E-DA51-4A7A-8A64-20C0C6969AF1}">
          <p14:sldIdLst>
            <p14:sldId id="342"/>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735" autoAdjust="0"/>
    <p:restoredTop sz="94671" autoAdjust="0"/>
  </p:normalViewPr>
  <p:slideViewPr>
    <p:cSldViewPr>
      <p:cViewPr>
        <p:scale>
          <a:sx n="94" d="100"/>
          <a:sy n="94" d="100"/>
        </p:scale>
        <p:origin x="-876" y="-72"/>
      </p:cViewPr>
      <p:guideLst>
        <p:guide orient="horz" pos="2160"/>
        <p:guide pos="2880"/>
      </p:guideLst>
    </p:cSldViewPr>
  </p:slideViewPr>
  <p:notesTextViewPr>
    <p:cViewPr>
      <p:scale>
        <a:sx n="1" d="1"/>
        <a:sy n="1" d="1"/>
      </p:scale>
      <p:origin x="0" y="0"/>
    </p:cViewPr>
  </p:notesTextViewPr>
  <p:sorterViewPr>
    <p:cViewPr>
      <p:scale>
        <a:sx n="100" d="100"/>
        <a:sy n="100" d="100"/>
      </p:scale>
      <p:origin x="0" y="2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B106-2212-4081-80F3-F65E5D3F6159}"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tr-TR"/>
        </a:p>
      </dgm:t>
    </dgm:pt>
    <dgm:pt modelId="{22885F96-3C44-4F5F-BDAF-93BD609C4272}">
      <dgm:prSet phldrT="[Metin]"/>
      <dgm:spPr/>
      <dgm:t>
        <a:bodyPr/>
        <a:lstStyle/>
        <a:p>
          <a:r>
            <a:rPr lang="tr-TR" dirty="0" smtClean="0"/>
            <a:t>İnsan Kaynakları Bulma</a:t>
          </a:r>
          <a:endParaRPr lang="tr-TR" dirty="0"/>
        </a:p>
      </dgm:t>
    </dgm:pt>
    <dgm:pt modelId="{4AB9B5EF-B6EE-4BB8-B4AF-360186E92B83}" type="parTrans" cxnId="{938D716C-33B7-4046-878B-6AE2466E94E2}">
      <dgm:prSet/>
      <dgm:spPr/>
      <dgm:t>
        <a:bodyPr/>
        <a:lstStyle/>
        <a:p>
          <a:endParaRPr lang="tr-TR"/>
        </a:p>
      </dgm:t>
    </dgm:pt>
    <dgm:pt modelId="{402FBE8E-69AE-4AC7-A36A-5CD88FDF021C}" type="sibTrans" cxnId="{938D716C-33B7-4046-878B-6AE2466E94E2}">
      <dgm:prSet/>
      <dgm:spPr/>
      <dgm:t>
        <a:bodyPr/>
        <a:lstStyle/>
        <a:p>
          <a:endParaRPr lang="tr-TR"/>
        </a:p>
      </dgm:t>
    </dgm:pt>
    <dgm:pt modelId="{672B6AC8-CAF0-42DD-8C6E-0B9E6BDDF9D4}">
      <dgm:prSet phldrT="[Metin]" custT="1"/>
      <dgm:spPr/>
      <dgm:t>
        <a:bodyPr/>
        <a:lstStyle/>
        <a:p>
          <a:r>
            <a:rPr lang="tr-TR" sz="1400" b="1" dirty="0" smtClean="0"/>
            <a:t>İç Kaynaklar</a:t>
          </a:r>
          <a:endParaRPr lang="tr-TR" sz="1400" b="1" dirty="0"/>
        </a:p>
      </dgm:t>
    </dgm:pt>
    <dgm:pt modelId="{8EBAAC0D-7643-4A38-BD94-48BAA217FCC5}" type="parTrans" cxnId="{7E4EB0FF-B9A7-4D32-BE1B-F83D2887126B}">
      <dgm:prSet/>
      <dgm:spPr/>
      <dgm:t>
        <a:bodyPr/>
        <a:lstStyle/>
        <a:p>
          <a:endParaRPr lang="tr-TR"/>
        </a:p>
      </dgm:t>
    </dgm:pt>
    <dgm:pt modelId="{23B4F179-E866-46DC-BF4D-4E20416FE370}" type="sibTrans" cxnId="{7E4EB0FF-B9A7-4D32-BE1B-F83D2887126B}">
      <dgm:prSet/>
      <dgm:spPr/>
      <dgm:t>
        <a:bodyPr/>
        <a:lstStyle/>
        <a:p>
          <a:endParaRPr lang="tr-TR"/>
        </a:p>
      </dgm:t>
    </dgm:pt>
    <dgm:pt modelId="{FB72F27A-DE03-4B83-8759-DFE4B7335E7A}">
      <dgm:prSet phldrT="[Metin]" custT="1"/>
      <dgm:spPr/>
      <dgm:t>
        <a:bodyPr/>
        <a:lstStyle/>
        <a:p>
          <a:r>
            <a:rPr lang="tr-TR" sz="1400" dirty="0" smtClean="0"/>
            <a:t>Terfi</a:t>
          </a:r>
        </a:p>
      </dgm:t>
    </dgm:pt>
    <dgm:pt modelId="{93AE64BF-52F1-427B-981A-B47BBD79BFC5}" type="parTrans" cxnId="{A0F3B304-F692-40DC-B3E9-AC51B8E2AF3A}">
      <dgm:prSet/>
      <dgm:spPr/>
      <dgm:t>
        <a:bodyPr/>
        <a:lstStyle/>
        <a:p>
          <a:endParaRPr lang="tr-TR"/>
        </a:p>
      </dgm:t>
    </dgm:pt>
    <dgm:pt modelId="{A0CDBC1A-78CB-4D99-8C7C-74697B501E3A}" type="sibTrans" cxnId="{A0F3B304-F692-40DC-B3E9-AC51B8E2AF3A}">
      <dgm:prSet/>
      <dgm:spPr/>
      <dgm:t>
        <a:bodyPr/>
        <a:lstStyle/>
        <a:p>
          <a:endParaRPr lang="tr-TR"/>
        </a:p>
      </dgm:t>
    </dgm:pt>
    <dgm:pt modelId="{688E9D3A-CDAB-4526-9B38-3C64CCC22CA0}">
      <dgm:prSet phldrT="[Metin]" custT="1"/>
      <dgm:spPr/>
      <dgm:t>
        <a:bodyPr/>
        <a:lstStyle/>
        <a:p>
          <a:r>
            <a:rPr lang="tr-TR" sz="1400" dirty="0" smtClean="0"/>
            <a:t>Gayri resmi Araştırma</a:t>
          </a:r>
          <a:endParaRPr lang="tr-TR" sz="1400" dirty="0"/>
        </a:p>
      </dgm:t>
    </dgm:pt>
    <dgm:pt modelId="{4D9910FD-37D5-4FE0-9D84-4F58064D07DA}" type="parTrans" cxnId="{06128211-9D95-487D-8A4D-F41F5316C6CF}">
      <dgm:prSet/>
      <dgm:spPr/>
      <dgm:t>
        <a:bodyPr/>
        <a:lstStyle/>
        <a:p>
          <a:endParaRPr lang="tr-TR"/>
        </a:p>
      </dgm:t>
    </dgm:pt>
    <dgm:pt modelId="{B84B8B5D-E82F-4D1C-A84A-194683425086}" type="sibTrans" cxnId="{06128211-9D95-487D-8A4D-F41F5316C6CF}">
      <dgm:prSet/>
      <dgm:spPr/>
      <dgm:t>
        <a:bodyPr/>
        <a:lstStyle/>
        <a:p>
          <a:endParaRPr lang="tr-TR"/>
        </a:p>
      </dgm:t>
    </dgm:pt>
    <dgm:pt modelId="{E347334A-56EC-4A40-BBC5-0507D57B717D}">
      <dgm:prSet phldrT="[Metin]" custT="1"/>
      <dgm:spPr/>
      <dgm:t>
        <a:bodyPr/>
        <a:lstStyle/>
        <a:p>
          <a:r>
            <a:rPr lang="tr-TR" sz="1400" b="1" dirty="0" smtClean="0"/>
            <a:t>Dış Kaynaklar</a:t>
          </a:r>
        </a:p>
        <a:p>
          <a:r>
            <a:rPr lang="tr-TR" sz="1400" dirty="0" smtClean="0"/>
            <a:t>* İş Duyuruları                                                *Sendika ve Mesleki Kuruluşlar  </a:t>
          </a:r>
        </a:p>
        <a:p>
          <a:r>
            <a:rPr lang="tr-TR" sz="1400" dirty="0" smtClean="0"/>
            <a:t>* Doğrudan Başvuru veya CV                          *Özel İstihdam Büroları</a:t>
          </a:r>
        </a:p>
        <a:p>
          <a:r>
            <a:rPr lang="tr-TR" sz="1400" dirty="0" smtClean="0"/>
            <a:t>* Personel veya Tanıdıklar Aracılığı ile Başvuru  *İş ve İşçi Bulma Kurumu</a:t>
          </a:r>
        </a:p>
        <a:p>
          <a:r>
            <a:rPr lang="tr-TR" sz="1400" dirty="0" smtClean="0"/>
            <a:t>* Eğitim Kuruluşları                                        *İnternet</a:t>
          </a:r>
        </a:p>
        <a:p>
          <a:r>
            <a:rPr lang="tr-TR" sz="1400" dirty="0" smtClean="0"/>
            <a:t>* Sakat ve Eski Hükümlüler                              *Staj Uygulamaları</a:t>
          </a:r>
          <a:endParaRPr lang="tr-TR" sz="1400" dirty="0"/>
        </a:p>
      </dgm:t>
    </dgm:pt>
    <dgm:pt modelId="{537905F8-18E4-4CAD-A9F4-ACC10A03299F}" type="parTrans" cxnId="{4BAB0D50-3F13-436B-A339-5F0D6D028F7C}">
      <dgm:prSet/>
      <dgm:spPr/>
      <dgm:t>
        <a:bodyPr/>
        <a:lstStyle/>
        <a:p>
          <a:endParaRPr lang="tr-TR"/>
        </a:p>
      </dgm:t>
    </dgm:pt>
    <dgm:pt modelId="{D0330C2E-BA62-48E3-ACBC-94F9611E1F3B}" type="sibTrans" cxnId="{4BAB0D50-3F13-436B-A339-5F0D6D028F7C}">
      <dgm:prSet/>
      <dgm:spPr/>
      <dgm:t>
        <a:bodyPr/>
        <a:lstStyle/>
        <a:p>
          <a:endParaRPr lang="tr-TR"/>
        </a:p>
      </dgm:t>
    </dgm:pt>
    <dgm:pt modelId="{7959EC80-3B21-44EF-B675-92384FF3CA85}">
      <dgm:prSet custT="1"/>
      <dgm:spPr/>
      <dgm:t>
        <a:bodyPr/>
        <a:lstStyle/>
        <a:p>
          <a:r>
            <a:rPr lang="tr-TR" sz="1400" dirty="0" smtClean="0"/>
            <a:t>Nakil </a:t>
          </a:r>
          <a:endParaRPr lang="tr-TR" sz="1400" dirty="0"/>
        </a:p>
      </dgm:t>
    </dgm:pt>
    <dgm:pt modelId="{B01711E2-F184-44BC-80E1-670FC59F56EF}" type="parTrans" cxnId="{E92D6A4A-B5E9-4156-ADE0-11B36941FCF9}">
      <dgm:prSet/>
      <dgm:spPr/>
      <dgm:t>
        <a:bodyPr/>
        <a:lstStyle/>
        <a:p>
          <a:endParaRPr lang="tr-TR"/>
        </a:p>
      </dgm:t>
    </dgm:pt>
    <dgm:pt modelId="{78AA97C3-E11A-4667-92DC-AF22B5FB70A4}" type="sibTrans" cxnId="{E92D6A4A-B5E9-4156-ADE0-11B36941FCF9}">
      <dgm:prSet/>
      <dgm:spPr/>
      <dgm:t>
        <a:bodyPr/>
        <a:lstStyle/>
        <a:p>
          <a:endParaRPr lang="tr-TR"/>
        </a:p>
      </dgm:t>
    </dgm:pt>
    <dgm:pt modelId="{01C08352-B374-49A3-9B31-CAA98368DE07}">
      <dgm:prSet phldrT="[Metin]" custT="1"/>
      <dgm:spPr/>
      <dgm:t>
        <a:bodyPr/>
        <a:lstStyle/>
        <a:p>
          <a:r>
            <a:rPr lang="tr-TR" sz="1400" dirty="0" smtClean="0"/>
            <a:t>Beceri Envanteri</a:t>
          </a:r>
          <a:endParaRPr lang="tr-TR" sz="1400" dirty="0"/>
        </a:p>
      </dgm:t>
    </dgm:pt>
    <dgm:pt modelId="{8169ABCD-47E3-4EB2-8CE7-01C232FFE95C}" type="parTrans" cxnId="{DC17BEBD-7CF7-42A3-BBA9-06205C0100DA}">
      <dgm:prSet/>
      <dgm:spPr/>
      <dgm:t>
        <a:bodyPr/>
        <a:lstStyle/>
        <a:p>
          <a:endParaRPr lang="tr-TR"/>
        </a:p>
      </dgm:t>
    </dgm:pt>
    <dgm:pt modelId="{23D641D7-2C66-4B68-9BF9-391363D2121C}" type="sibTrans" cxnId="{DC17BEBD-7CF7-42A3-BBA9-06205C0100DA}">
      <dgm:prSet/>
      <dgm:spPr/>
      <dgm:t>
        <a:bodyPr/>
        <a:lstStyle/>
        <a:p>
          <a:endParaRPr lang="tr-TR"/>
        </a:p>
      </dgm:t>
    </dgm:pt>
    <dgm:pt modelId="{24FF81DD-A21F-476F-B23A-9BA654657088}">
      <dgm:prSet phldrT="[Metin]" custT="1"/>
      <dgm:spPr/>
      <dgm:t>
        <a:bodyPr/>
        <a:lstStyle/>
        <a:p>
          <a:r>
            <a:rPr lang="tr-TR" sz="1400" dirty="0" smtClean="0"/>
            <a:t>Rotasyon</a:t>
          </a:r>
          <a:endParaRPr lang="tr-TR" sz="1400" dirty="0"/>
        </a:p>
      </dgm:t>
    </dgm:pt>
    <dgm:pt modelId="{40262417-D2F8-4009-9EEC-298B0C2AD799}" type="parTrans" cxnId="{2DC74006-94BC-47A3-AFAB-14BEF699AA26}">
      <dgm:prSet/>
      <dgm:spPr/>
      <dgm:t>
        <a:bodyPr/>
        <a:lstStyle/>
        <a:p>
          <a:endParaRPr lang="tr-TR"/>
        </a:p>
      </dgm:t>
    </dgm:pt>
    <dgm:pt modelId="{A76ACF19-587B-4CD3-9060-E76DDF42F4F9}" type="sibTrans" cxnId="{2DC74006-94BC-47A3-AFAB-14BEF699AA26}">
      <dgm:prSet/>
      <dgm:spPr/>
      <dgm:t>
        <a:bodyPr/>
        <a:lstStyle/>
        <a:p>
          <a:endParaRPr lang="tr-TR"/>
        </a:p>
      </dgm:t>
    </dgm:pt>
    <dgm:pt modelId="{85A9A406-5F9E-4BE6-A089-C6C31DB9CA9B}">
      <dgm:prSet phldrT="[Metin]" custT="1"/>
      <dgm:spPr/>
      <dgm:t>
        <a:bodyPr/>
        <a:lstStyle/>
        <a:p>
          <a:r>
            <a:rPr lang="tr-TR" sz="1400" dirty="0" smtClean="0"/>
            <a:t> Açık İşler Birimi</a:t>
          </a:r>
          <a:endParaRPr lang="tr-TR" sz="1400" dirty="0"/>
        </a:p>
      </dgm:t>
    </dgm:pt>
    <dgm:pt modelId="{ECB018DA-F30B-42DB-9884-5AA0F31B6200}" type="parTrans" cxnId="{F111B97F-184D-435F-B43E-8BB43E5AC89C}">
      <dgm:prSet/>
      <dgm:spPr/>
      <dgm:t>
        <a:bodyPr/>
        <a:lstStyle/>
        <a:p>
          <a:endParaRPr lang="tr-TR"/>
        </a:p>
      </dgm:t>
    </dgm:pt>
    <dgm:pt modelId="{5C7CCD7E-C16D-4722-9AED-7ED034FE1627}" type="sibTrans" cxnId="{F111B97F-184D-435F-B43E-8BB43E5AC89C}">
      <dgm:prSet/>
      <dgm:spPr/>
      <dgm:t>
        <a:bodyPr/>
        <a:lstStyle/>
        <a:p>
          <a:endParaRPr lang="tr-TR"/>
        </a:p>
      </dgm:t>
    </dgm:pt>
    <dgm:pt modelId="{B5ADE40D-857D-4AE7-B56C-EED5857E43AC}">
      <dgm:prSet phldrT="[Metin]" custT="1"/>
      <dgm:spPr/>
      <dgm:t>
        <a:bodyPr/>
        <a:lstStyle/>
        <a:p>
          <a:r>
            <a:rPr lang="tr-TR" sz="1400" dirty="0" smtClean="0"/>
            <a:t>İş Genişletme</a:t>
          </a:r>
          <a:endParaRPr lang="tr-TR" sz="1400" dirty="0"/>
        </a:p>
      </dgm:t>
    </dgm:pt>
    <dgm:pt modelId="{A071C555-579E-46FD-A91D-E20DB216DA60}" type="parTrans" cxnId="{A097D956-20C9-4C8B-A834-DA4EAA841CB4}">
      <dgm:prSet/>
      <dgm:spPr/>
      <dgm:t>
        <a:bodyPr/>
        <a:lstStyle/>
        <a:p>
          <a:endParaRPr lang="tr-TR"/>
        </a:p>
      </dgm:t>
    </dgm:pt>
    <dgm:pt modelId="{318B9C7A-470B-47AD-9DBD-D02D5F84654F}" type="sibTrans" cxnId="{A097D956-20C9-4C8B-A834-DA4EAA841CB4}">
      <dgm:prSet/>
      <dgm:spPr/>
      <dgm:t>
        <a:bodyPr/>
        <a:lstStyle/>
        <a:p>
          <a:endParaRPr lang="tr-TR"/>
        </a:p>
      </dgm:t>
    </dgm:pt>
    <dgm:pt modelId="{E72166B3-8FED-4871-9925-7B290221FC07}">
      <dgm:prSet phldrT="[Metin]"/>
      <dgm:spPr/>
      <dgm:t>
        <a:bodyPr/>
        <a:lstStyle/>
        <a:p>
          <a:endParaRPr lang="tr-TR" sz="700" dirty="0"/>
        </a:p>
      </dgm:t>
    </dgm:pt>
    <dgm:pt modelId="{85CE19D6-E52B-48F0-8FC9-E3CF1B60B9B8}" type="parTrans" cxnId="{06C3F894-7F29-4959-A2C1-2C4F2EC7B217}">
      <dgm:prSet/>
      <dgm:spPr/>
      <dgm:t>
        <a:bodyPr/>
        <a:lstStyle/>
        <a:p>
          <a:endParaRPr lang="tr-TR"/>
        </a:p>
      </dgm:t>
    </dgm:pt>
    <dgm:pt modelId="{0720D48D-6DB4-48B9-A0F7-50A6B179D43C}" type="sibTrans" cxnId="{06C3F894-7F29-4959-A2C1-2C4F2EC7B217}">
      <dgm:prSet/>
      <dgm:spPr/>
      <dgm:t>
        <a:bodyPr/>
        <a:lstStyle/>
        <a:p>
          <a:endParaRPr lang="tr-TR"/>
        </a:p>
      </dgm:t>
    </dgm:pt>
    <dgm:pt modelId="{656185C8-6AB9-40BF-BF56-257F083567ED}" type="pres">
      <dgm:prSet presAssocID="{82F2B106-2212-4081-80F3-F65E5D3F6159}" presName="diagram" presStyleCnt="0">
        <dgm:presLayoutVars>
          <dgm:chPref val="1"/>
          <dgm:dir/>
          <dgm:animOne val="branch"/>
          <dgm:animLvl val="lvl"/>
          <dgm:resizeHandles/>
        </dgm:presLayoutVars>
      </dgm:prSet>
      <dgm:spPr/>
      <dgm:t>
        <a:bodyPr/>
        <a:lstStyle/>
        <a:p>
          <a:endParaRPr lang="tr-TR"/>
        </a:p>
      </dgm:t>
    </dgm:pt>
    <dgm:pt modelId="{E1BB0AE2-16B0-4A89-9B35-53604E7E4505}" type="pres">
      <dgm:prSet presAssocID="{22885F96-3C44-4F5F-BDAF-93BD609C4272}" presName="root" presStyleCnt="0"/>
      <dgm:spPr/>
    </dgm:pt>
    <dgm:pt modelId="{0D71777B-6119-44A4-9274-DBA5F4BD15D9}" type="pres">
      <dgm:prSet presAssocID="{22885F96-3C44-4F5F-BDAF-93BD609C4272}" presName="rootComposite" presStyleCnt="0"/>
      <dgm:spPr/>
    </dgm:pt>
    <dgm:pt modelId="{CF8AE6C8-104E-45AA-A571-EE912556569B}" type="pres">
      <dgm:prSet presAssocID="{22885F96-3C44-4F5F-BDAF-93BD609C4272}" presName="rootText" presStyleLbl="node1" presStyleIdx="0" presStyleCnt="1" custScaleX="69662" custScaleY="31350"/>
      <dgm:spPr/>
      <dgm:t>
        <a:bodyPr/>
        <a:lstStyle/>
        <a:p>
          <a:endParaRPr lang="tr-TR"/>
        </a:p>
      </dgm:t>
    </dgm:pt>
    <dgm:pt modelId="{A1D01C4D-8A99-4B7A-B92D-B4D881C38D97}" type="pres">
      <dgm:prSet presAssocID="{22885F96-3C44-4F5F-BDAF-93BD609C4272}" presName="rootConnector" presStyleLbl="node1" presStyleIdx="0" presStyleCnt="1"/>
      <dgm:spPr/>
      <dgm:t>
        <a:bodyPr/>
        <a:lstStyle/>
        <a:p>
          <a:endParaRPr lang="tr-TR"/>
        </a:p>
      </dgm:t>
    </dgm:pt>
    <dgm:pt modelId="{598673F0-E2DF-47EA-9E5B-7C0B7C6651CD}" type="pres">
      <dgm:prSet presAssocID="{22885F96-3C44-4F5F-BDAF-93BD609C4272}" presName="childShape" presStyleCnt="0"/>
      <dgm:spPr/>
    </dgm:pt>
    <dgm:pt modelId="{D9AF1FB6-5781-4FF2-B115-F520D23BC448}" type="pres">
      <dgm:prSet presAssocID="{8EBAAC0D-7643-4A38-BD94-48BAA217FCC5}" presName="Name13" presStyleLbl="parChTrans1D2" presStyleIdx="0" presStyleCnt="2"/>
      <dgm:spPr/>
      <dgm:t>
        <a:bodyPr/>
        <a:lstStyle/>
        <a:p>
          <a:endParaRPr lang="tr-TR"/>
        </a:p>
      </dgm:t>
    </dgm:pt>
    <dgm:pt modelId="{2F8B10CF-9465-42E4-9E05-859D623CCFEF}" type="pres">
      <dgm:prSet presAssocID="{672B6AC8-CAF0-42DD-8C6E-0B9E6BDDF9D4}" presName="childText" presStyleLbl="bgAcc1" presStyleIdx="0" presStyleCnt="2" custScaleY="119671" custLinFactNeighborX="-2298" custLinFactNeighborY="-16302">
        <dgm:presLayoutVars>
          <dgm:bulletEnabled val="1"/>
        </dgm:presLayoutVars>
      </dgm:prSet>
      <dgm:spPr/>
      <dgm:t>
        <a:bodyPr/>
        <a:lstStyle/>
        <a:p>
          <a:endParaRPr lang="tr-TR"/>
        </a:p>
      </dgm:t>
    </dgm:pt>
    <dgm:pt modelId="{4BA04324-CD0C-4155-9A03-D3BB5F025A47}" type="pres">
      <dgm:prSet presAssocID="{537905F8-18E4-4CAD-A9F4-ACC10A03299F}" presName="Name13" presStyleLbl="parChTrans1D2" presStyleIdx="1" presStyleCnt="2"/>
      <dgm:spPr/>
      <dgm:t>
        <a:bodyPr/>
        <a:lstStyle/>
        <a:p>
          <a:endParaRPr lang="tr-TR"/>
        </a:p>
      </dgm:t>
    </dgm:pt>
    <dgm:pt modelId="{4479CEB2-6B49-42DF-8BAF-DF23CF5E306C}" type="pres">
      <dgm:prSet presAssocID="{E347334A-56EC-4A40-BBC5-0507D57B717D}" presName="childText" presStyleLbl="bgAcc1" presStyleIdx="1" presStyleCnt="2" custScaleX="246560" custScaleY="109115" custLinFactNeighborX="342" custLinFactNeighborY="-18793">
        <dgm:presLayoutVars>
          <dgm:bulletEnabled val="1"/>
        </dgm:presLayoutVars>
      </dgm:prSet>
      <dgm:spPr/>
      <dgm:t>
        <a:bodyPr/>
        <a:lstStyle/>
        <a:p>
          <a:endParaRPr lang="tr-TR"/>
        </a:p>
      </dgm:t>
    </dgm:pt>
  </dgm:ptLst>
  <dgm:cxnLst>
    <dgm:cxn modelId="{A232DB74-2392-4D7F-98E5-9D83B37BF26A}" type="presOf" srcId="{82F2B106-2212-4081-80F3-F65E5D3F6159}" destId="{656185C8-6AB9-40BF-BF56-257F083567ED}" srcOrd="0" destOrd="0" presId="urn:microsoft.com/office/officeart/2005/8/layout/hierarchy3"/>
    <dgm:cxn modelId="{938D716C-33B7-4046-878B-6AE2466E94E2}" srcId="{82F2B106-2212-4081-80F3-F65E5D3F6159}" destId="{22885F96-3C44-4F5F-BDAF-93BD609C4272}" srcOrd="0" destOrd="0" parTransId="{4AB9B5EF-B6EE-4BB8-B4AF-360186E92B83}" sibTransId="{402FBE8E-69AE-4AC7-A36A-5CD88FDF021C}"/>
    <dgm:cxn modelId="{F111B97F-184D-435F-B43E-8BB43E5AC89C}" srcId="{672B6AC8-CAF0-42DD-8C6E-0B9E6BDDF9D4}" destId="{85A9A406-5F9E-4BE6-A089-C6C31DB9CA9B}" srcOrd="5" destOrd="0" parTransId="{ECB018DA-F30B-42DB-9884-5AA0F31B6200}" sibTransId="{5C7CCD7E-C16D-4722-9AED-7ED034FE1627}"/>
    <dgm:cxn modelId="{73CAE842-5D91-423F-A4E3-C787DE16D4A2}" type="presOf" srcId="{672B6AC8-CAF0-42DD-8C6E-0B9E6BDDF9D4}" destId="{2F8B10CF-9465-42E4-9E05-859D623CCFEF}" srcOrd="0" destOrd="0" presId="urn:microsoft.com/office/officeart/2005/8/layout/hierarchy3"/>
    <dgm:cxn modelId="{A097D956-20C9-4C8B-A834-DA4EAA841CB4}" srcId="{672B6AC8-CAF0-42DD-8C6E-0B9E6BDDF9D4}" destId="{B5ADE40D-857D-4AE7-B56C-EED5857E43AC}" srcOrd="6" destOrd="0" parTransId="{A071C555-579E-46FD-A91D-E20DB216DA60}" sibTransId="{318B9C7A-470B-47AD-9DBD-D02D5F84654F}"/>
    <dgm:cxn modelId="{4BAB0D50-3F13-436B-A339-5F0D6D028F7C}" srcId="{22885F96-3C44-4F5F-BDAF-93BD609C4272}" destId="{E347334A-56EC-4A40-BBC5-0507D57B717D}" srcOrd="1" destOrd="0" parTransId="{537905F8-18E4-4CAD-A9F4-ACC10A03299F}" sibTransId="{D0330C2E-BA62-48E3-ACBC-94F9611E1F3B}"/>
    <dgm:cxn modelId="{836CB4FF-5984-4ACA-9157-2874EFEEAB9D}" type="presOf" srcId="{FB72F27A-DE03-4B83-8759-DFE4B7335E7A}" destId="{2F8B10CF-9465-42E4-9E05-859D623CCFEF}" srcOrd="0" destOrd="1" presId="urn:microsoft.com/office/officeart/2005/8/layout/hierarchy3"/>
    <dgm:cxn modelId="{C5A22268-AD86-4D99-BE8E-B6032B0F5E42}" type="presOf" srcId="{22885F96-3C44-4F5F-BDAF-93BD609C4272}" destId="{A1D01C4D-8A99-4B7A-B92D-B4D881C38D97}" srcOrd="1" destOrd="0" presId="urn:microsoft.com/office/officeart/2005/8/layout/hierarchy3"/>
    <dgm:cxn modelId="{F305E1EC-C362-42F2-83A4-C7D39FBE675C}" type="presOf" srcId="{01C08352-B374-49A3-9B31-CAA98368DE07}" destId="{2F8B10CF-9465-42E4-9E05-859D623CCFEF}" srcOrd="0" destOrd="4" presId="urn:microsoft.com/office/officeart/2005/8/layout/hierarchy3"/>
    <dgm:cxn modelId="{9EC80437-168C-42EE-898D-DC5A42B6EF76}" type="presOf" srcId="{24FF81DD-A21F-476F-B23A-9BA654657088}" destId="{2F8B10CF-9465-42E4-9E05-859D623CCFEF}" srcOrd="0" destOrd="5" presId="urn:microsoft.com/office/officeart/2005/8/layout/hierarchy3"/>
    <dgm:cxn modelId="{2DC74006-94BC-47A3-AFAB-14BEF699AA26}" srcId="{672B6AC8-CAF0-42DD-8C6E-0B9E6BDDF9D4}" destId="{24FF81DD-A21F-476F-B23A-9BA654657088}" srcOrd="4" destOrd="0" parTransId="{40262417-D2F8-4009-9EEC-298B0C2AD799}" sibTransId="{A76ACF19-587B-4CD3-9060-E76DDF42F4F9}"/>
    <dgm:cxn modelId="{8DEDBEE6-D9F0-4245-BE9A-E2A11FC7DB25}" type="presOf" srcId="{E347334A-56EC-4A40-BBC5-0507D57B717D}" destId="{4479CEB2-6B49-42DF-8BAF-DF23CF5E306C}" srcOrd="0" destOrd="0" presId="urn:microsoft.com/office/officeart/2005/8/layout/hierarchy3"/>
    <dgm:cxn modelId="{91F045E2-5542-49F1-9BE2-9FB67CE7B4B3}" type="presOf" srcId="{537905F8-18E4-4CAD-A9F4-ACC10A03299F}" destId="{4BA04324-CD0C-4155-9A03-D3BB5F025A47}" srcOrd="0" destOrd="0" presId="urn:microsoft.com/office/officeart/2005/8/layout/hierarchy3"/>
    <dgm:cxn modelId="{A569A025-99DF-4C5E-87BD-C5E51B00D127}" type="presOf" srcId="{688E9D3A-CDAB-4526-9B38-3C64CCC22CA0}" destId="{2F8B10CF-9465-42E4-9E05-859D623CCFEF}" srcOrd="0" destOrd="3" presId="urn:microsoft.com/office/officeart/2005/8/layout/hierarchy3"/>
    <dgm:cxn modelId="{7732AA28-40DC-4579-8D43-8215C5EFB55C}" type="presOf" srcId="{7959EC80-3B21-44EF-B675-92384FF3CA85}" destId="{2F8B10CF-9465-42E4-9E05-859D623CCFEF}" srcOrd="0" destOrd="2" presId="urn:microsoft.com/office/officeart/2005/8/layout/hierarchy3"/>
    <dgm:cxn modelId="{7E4EB0FF-B9A7-4D32-BE1B-F83D2887126B}" srcId="{22885F96-3C44-4F5F-BDAF-93BD609C4272}" destId="{672B6AC8-CAF0-42DD-8C6E-0B9E6BDDF9D4}" srcOrd="0" destOrd="0" parTransId="{8EBAAC0D-7643-4A38-BD94-48BAA217FCC5}" sibTransId="{23B4F179-E866-46DC-BF4D-4E20416FE370}"/>
    <dgm:cxn modelId="{A0F3B304-F692-40DC-B3E9-AC51B8E2AF3A}" srcId="{672B6AC8-CAF0-42DD-8C6E-0B9E6BDDF9D4}" destId="{FB72F27A-DE03-4B83-8759-DFE4B7335E7A}" srcOrd="0" destOrd="0" parTransId="{93AE64BF-52F1-427B-981A-B47BBD79BFC5}" sibTransId="{A0CDBC1A-78CB-4D99-8C7C-74697B501E3A}"/>
    <dgm:cxn modelId="{E92D6A4A-B5E9-4156-ADE0-11B36941FCF9}" srcId="{672B6AC8-CAF0-42DD-8C6E-0B9E6BDDF9D4}" destId="{7959EC80-3B21-44EF-B675-92384FF3CA85}" srcOrd="1" destOrd="0" parTransId="{B01711E2-F184-44BC-80E1-670FC59F56EF}" sibTransId="{78AA97C3-E11A-4667-92DC-AF22B5FB70A4}"/>
    <dgm:cxn modelId="{8C16969B-92F0-4477-B269-0B5174A34D5B}" type="presOf" srcId="{E72166B3-8FED-4871-9925-7B290221FC07}" destId="{4479CEB2-6B49-42DF-8BAF-DF23CF5E306C}" srcOrd="0" destOrd="1" presId="urn:microsoft.com/office/officeart/2005/8/layout/hierarchy3"/>
    <dgm:cxn modelId="{BFE5DB59-003D-4B02-BBA0-D492A95DF105}" type="presOf" srcId="{22885F96-3C44-4F5F-BDAF-93BD609C4272}" destId="{CF8AE6C8-104E-45AA-A571-EE912556569B}" srcOrd="0" destOrd="0" presId="urn:microsoft.com/office/officeart/2005/8/layout/hierarchy3"/>
    <dgm:cxn modelId="{DC17BEBD-7CF7-42A3-BBA9-06205C0100DA}" srcId="{672B6AC8-CAF0-42DD-8C6E-0B9E6BDDF9D4}" destId="{01C08352-B374-49A3-9B31-CAA98368DE07}" srcOrd="3" destOrd="0" parTransId="{8169ABCD-47E3-4EB2-8CE7-01C232FFE95C}" sibTransId="{23D641D7-2C66-4B68-9BF9-391363D2121C}"/>
    <dgm:cxn modelId="{298230C4-18FA-4DFC-BD3D-2481AFFB631D}" type="presOf" srcId="{85A9A406-5F9E-4BE6-A089-C6C31DB9CA9B}" destId="{2F8B10CF-9465-42E4-9E05-859D623CCFEF}" srcOrd="0" destOrd="6" presId="urn:microsoft.com/office/officeart/2005/8/layout/hierarchy3"/>
    <dgm:cxn modelId="{DAC3CEFB-95F3-4873-8C5C-02F8596EEAFA}" type="presOf" srcId="{B5ADE40D-857D-4AE7-B56C-EED5857E43AC}" destId="{2F8B10CF-9465-42E4-9E05-859D623CCFEF}" srcOrd="0" destOrd="7" presId="urn:microsoft.com/office/officeart/2005/8/layout/hierarchy3"/>
    <dgm:cxn modelId="{06128211-9D95-487D-8A4D-F41F5316C6CF}" srcId="{672B6AC8-CAF0-42DD-8C6E-0B9E6BDDF9D4}" destId="{688E9D3A-CDAB-4526-9B38-3C64CCC22CA0}" srcOrd="2" destOrd="0" parTransId="{4D9910FD-37D5-4FE0-9D84-4F58064D07DA}" sibTransId="{B84B8B5D-E82F-4D1C-A84A-194683425086}"/>
    <dgm:cxn modelId="{06C3F894-7F29-4959-A2C1-2C4F2EC7B217}" srcId="{E347334A-56EC-4A40-BBC5-0507D57B717D}" destId="{E72166B3-8FED-4871-9925-7B290221FC07}" srcOrd="0" destOrd="0" parTransId="{85CE19D6-E52B-48F0-8FC9-E3CF1B60B9B8}" sibTransId="{0720D48D-6DB4-48B9-A0F7-50A6B179D43C}"/>
    <dgm:cxn modelId="{383ADA30-C0F9-4226-B36B-15A558551E00}" type="presOf" srcId="{8EBAAC0D-7643-4A38-BD94-48BAA217FCC5}" destId="{D9AF1FB6-5781-4FF2-B115-F520D23BC448}" srcOrd="0" destOrd="0" presId="urn:microsoft.com/office/officeart/2005/8/layout/hierarchy3"/>
    <dgm:cxn modelId="{94BDB727-C053-44CC-98A5-5D0DED86FAF3}" type="presParOf" srcId="{656185C8-6AB9-40BF-BF56-257F083567ED}" destId="{E1BB0AE2-16B0-4A89-9B35-53604E7E4505}" srcOrd="0" destOrd="0" presId="urn:microsoft.com/office/officeart/2005/8/layout/hierarchy3"/>
    <dgm:cxn modelId="{58C012D9-20FA-434A-8D79-1E5C1C985A94}" type="presParOf" srcId="{E1BB0AE2-16B0-4A89-9B35-53604E7E4505}" destId="{0D71777B-6119-44A4-9274-DBA5F4BD15D9}" srcOrd="0" destOrd="0" presId="urn:microsoft.com/office/officeart/2005/8/layout/hierarchy3"/>
    <dgm:cxn modelId="{6DBAACF7-95A1-4432-BA9E-7538FBDABB67}" type="presParOf" srcId="{0D71777B-6119-44A4-9274-DBA5F4BD15D9}" destId="{CF8AE6C8-104E-45AA-A571-EE912556569B}" srcOrd="0" destOrd="0" presId="urn:microsoft.com/office/officeart/2005/8/layout/hierarchy3"/>
    <dgm:cxn modelId="{C9933770-0C16-42A7-AFF4-9E9123A45C17}" type="presParOf" srcId="{0D71777B-6119-44A4-9274-DBA5F4BD15D9}" destId="{A1D01C4D-8A99-4B7A-B92D-B4D881C38D97}" srcOrd="1" destOrd="0" presId="urn:microsoft.com/office/officeart/2005/8/layout/hierarchy3"/>
    <dgm:cxn modelId="{5F28A3B7-3988-4D05-81D8-4ACCF330A9E6}" type="presParOf" srcId="{E1BB0AE2-16B0-4A89-9B35-53604E7E4505}" destId="{598673F0-E2DF-47EA-9E5B-7C0B7C6651CD}" srcOrd="1" destOrd="0" presId="urn:microsoft.com/office/officeart/2005/8/layout/hierarchy3"/>
    <dgm:cxn modelId="{CD7C9121-54C8-4657-BA01-80884D2D4453}" type="presParOf" srcId="{598673F0-E2DF-47EA-9E5B-7C0B7C6651CD}" destId="{D9AF1FB6-5781-4FF2-B115-F520D23BC448}" srcOrd="0" destOrd="0" presId="urn:microsoft.com/office/officeart/2005/8/layout/hierarchy3"/>
    <dgm:cxn modelId="{1A7FE366-3B71-4BBE-A603-20A5BDCCAF7D}" type="presParOf" srcId="{598673F0-E2DF-47EA-9E5B-7C0B7C6651CD}" destId="{2F8B10CF-9465-42E4-9E05-859D623CCFEF}" srcOrd="1" destOrd="0" presId="urn:microsoft.com/office/officeart/2005/8/layout/hierarchy3"/>
    <dgm:cxn modelId="{F3346575-8157-4DBD-94D0-4E9D2F96D12E}" type="presParOf" srcId="{598673F0-E2DF-47EA-9E5B-7C0B7C6651CD}" destId="{4BA04324-CD0C-4155-9A03-D3BB5F025A47}" srcOrd="2" destOrd="0" presId="urn:microsoft.com/office/officeart/2005/8/layout/hierarchy3"/>
    <dgm:cxn modelId="{DFD36DE9-D1A7-4BB5-A378-082D31BCE2A3}" type="presParOf" srcId="{598673F0-E2DF-47EA-9E5B-7C0B7C6651CD}" destId="{4479CEB2-6B49-42DF-8BAF-DF23CF5E306C}"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AE6C8-104E-45AA-A571-EE912556569B}">
      <dsp:nvSpPr>
        <dsp:cNvPr id="0" name=""/>
        <dsp:cNvSpPr/>
      </dsp:nvSpPr>
      <dsp:spPr>
        <a:xfrm>
          <a:off x="1127732" y="1339"/>
          <a:ext cx="1970685" cy="443433"/>
        </a:xfrm>
        <a:prstGeom prst="roundRect">
          <a:avLst>
            <a:gd name="adj" fmla="val 10000"/>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kern="1200" dirty="0" smtClean="0"/>
            <a:t>İnsan Kaynakları Bulma</a:t>
          </a:r>
          <a:endParaRPr lang="tr-TR" sz="1400" kern="1200" dirty="0"/>
        </a:p>
      </dsp:txBody>
      <dsp:txXfrm>
        <a:off x="1140720" y="14327"/>
        <a:ext cx="1944709" cy="417457"/>
      </dsp:txXfrm>
    </dsp:sp>
    <dsp:sp modelId="{D9AF1FB6-5781-4FF2-B115-F520D23BC448}">
      <dsp:nvSpPr>
        <dsp:cNvPr id="0" name=""/>
        <dsp:cNvSpPr/>
      </dsp:nvSpPr>
      <dsp:spPr>
        <a:xfrm>
          <a:off x="1324801" y="444773"/>
          <a:ext cx="145061" cy="969380"/>
        </a:xfrm>
        <a:custGeom>
          <a:avLst/>
          <a:gdLst/>
          <a:ahLst/>
          <a:cxnLst/>
          <a:rect l="0" t="0" r="0" b="0"/>
          <a:pathLst>
            <a:path>
              <a:moveTo>
                <a:pt x="0" y="0"/>
              </a:moveTo>
              <a:lnTo>
                <a:pt x="0" y="969380"/>
              </a:lnTo>
              <a:lnTo>
                <a:pt x="145061" y="9693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8B10CF-9465-42E4-9E05-859D623CCFEF}">
      <dsp:nvSpPr>
        <dsp:cNvPr id="0" name=""/>
        <dsp:cNvSpPr/>
      </dsp:nvSpPr>
      <dsp:spPr>
        <a:xfrm>
          <a:off x="1469862" y="567803"/>
          <a:ext cx="2263140" cy="16927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lvl="0" algn="l" defTabSz="622300">
            <a:lnSpc>
              <a:spcPct val="90000"/>
            </a:lnSpc>
            <a:spcBef>
              <a:spcPct val="0"/>
            </a:spcBef>
            <a:spcAft>
              <a:spcPct val="35000"/>
            </a:spcAft>
          </a:pPr>
          <a:r>
            <a:rPr lang="tr-TR" sz="1400" b="1" kern="1200" dirty="0" smtClean="0"/>
            <a:t>İç Kaynaklar</a:t>
          </a:r>
          <a:endParaRPr lang="tr-TR" sz="1400" b="1" kern="1200" dirty="0"/>
        </a:p>
        <a:p>
          <a:pPr marL="114300" lvl="1" indent="-114300" algn="l" defTabSz="622300">
            <a:lnSpc>
              <a:spcPct val="90000"/>
            </a:lnSpc>
            <a:spcBef>
              <a:spcPct val="0"/>
            </a:spcBef>
            <a:spcAft>
              <a:spcPct val="15000"/>
            </a:spcAft>
            <a:buChar char="••"/>
          </a:pPr>
          <a:r>
            <a:rPr lang="tr-TR" sz="1400" kern="1200" dirty="0" smtClean="0"/>
            <a:t>Terfi</a:t>
          </a:r>
        </a:p>
        <a:p>
          <a:pPr marL="114300" lvl="1" indent="-114300" algn="l" defTabSz="622300">
            <a:lnSpc>
              <a:spcPct val="90000"/>
            </a:lnSpc>
            <a:spcBef>
              <a:spcPct val="0"/>
            </a:spcBef>
            <a:spcAft>
              <a:spcPct val="15000"/>
            </a:spcAft>
            <a:buChar char="••"/>
          </a:pPr>
          <a:r>
            <a:rPr lang="tr-TR" sz="1400" kern="1200" dirty="0" smtClean="0"/>
            <a:t>Nakil </a:t>
          </a:r>
          <a:endParaRPr lang="tr-TR" sz="1400" kern="1200" dirty="0"/>
        </a:p>
        <a:p>
          <a:pPr marL="114300" lvl="1" indent="-114300" algn="l" defTabSz="622300">
            <a:lnSpc>
              <a:spcPct val="90000"/>
            </a:lnSpc>
            <a:spcBef>
              <a:spcPct val="0"/>
            </a:spcBef>
            <a:spcAft>
              <a:spcPct val="15000"/>
            </a:spcAft>
            <a:buChar char="••"/>
          </a:pPr>
          <a:r>
            <a:rPr lang="tr-TR" sz="1400" kern="1200" dirty="0" smtClean="0"/>
            <a:t>Gayri resmi Araştırma</a:t>
          </a:r>
          <a:endParaRPr lang="tr-TR" sz="1400" kern="1200" dirty="0"/>
        </a:p>
        <a:p>
          <a:pPr marL="114300" lvl="1" indent="-114300" algn="l" defTabSz="622300">
            <a:lnSpc>
              <a:spcPct val="90000"/>
            </a:lnSpc>
            <a:spcBef>
              <a:spcPct val="0"/>
            </a:spcBef>
            <a:spcAft>
              <a:spcPct val="15000"/>
            </a:spcAft>
            <a:buChar char="••"/>
          </a:pPr>
          <a:r>
            <a:rPr lang="tr-TR" sz="1400" kern="1200" dirty="0" smtClean="0"/>
            <a:t>Beceri Envanteri</a:t>
          </a:r>
          <a:endParaRPr lang="tr-TR" sz="1400" kern="1200" dirty="0"/>
        </a:p>
        <a:p>
          <a:pPr marL="114300" lvl="1" indent="-114300" algn="l" defTabSz="622300">
            <a:lnSpc>
              <a:spcPct val="90000"/>
            </a:lnSpc>
            <a:spcBef>
              <a:spcPct val="0"/>
            </a:spcBef>
            <a:spcAft>
              <a:spcPct val="15000"/>
            </a:spcAft>
            <a:buChar char="••"/>
          </a:pPr>
          <a:r>
            <a:rPr lang="tr-TR" sz="1400" kern="1200" dirty="0" smtClean="0"/>
            <a:t>Rotasyon</a:t>
          </a:r>
          <a:endParaRPr lang="tr-TR" sz="1400" kern="1200" dirty="0"/>
        </a:p>
        <a:p>
          <a:pPr marL="114300" lvl="1" indent="-114300" algn="l" defTabSz="622300">
            <a:lnSpc>
              <a:spcPct val="90000"/>
            </a:lnSpc>
            <a:spcBef>
              <a:spcPct val="0"/>
            </a:spcBef>
            <a:spcAft>
              <a:spcPct val="15000"/>
            </a:spcAft>
            <a:buChar char="••"/>
          </a:pPr>
          <a:r>
            <a:rPr lang="tr-TR" sz="1400" kern="1200" dirty="0" smtClean="0"/>
            <a:t> Açık İşler Birimi</a:t>
          </a:r>
          <a:endParaRPr lang="tr-TR" sz="1400" kern="1200" dirty="0"/>
        </a:p>
        <a:p>
          <a:pPr marL="114300" lvl="1" indent="-114300" algn="l" defTabSz="622300">
            <a:lnSpc>
              <a:spcPct val="90000"/>
            </a:lnSpc>
            <a:spcBef>
              <a:spcPct val="0"/>
            </a:spcBef>
            <a:spcAft>
              <a:spcPct val="15000"/>
            </a:spcAft>
            <a:buChar char="••"/>
          </a:pPr>
          <a:r>
            <a:rPr lang="tr-TR" sz="1400" kern="1200" dirty="0" smtClean="0"/>
            <a:t>İş Genişletme</a:t>
          </a:r>
          <a:endParaRPr lang="tr-TR" sz="1400" kern="1200" dirty="0"/>
        </a:p>
      </dsp:txBody>
      <dsp:txXfrm>
        <a:off x="1519440" y="617381"/>
        <a:ext cx="2163984" cy="1593545"/>
      </dsp:txXfrm>
    </dsp:sp>
    <dsp:sp modelId="{4BA04324-CD0C-4155-9A03-D3BB5F025A47}">
      <dsp:nvSpPr>
        <dsp:cNvPr id="0" name=""/>
        <dsp:cNvSpPr/>
      </dsp:nvSpPr>
      <dsp:spPr>
        <a:xfrm>
          <a:off x="1324801" y="444773"/>
          <a:ext cx="204808" cy="2905808"/>
        </a:xfrm>
        <a:custGeom>
          <a:avLst/>
          <a:gdLst/>
          <a:ahLst/>
          <a:cxnLst/>
          <a:rect l="0" t="0" r="0" b="0"/>
          <a:pathLst>
            <a:path>
              <a:moveTo>
                <a:pt x="0" y="0"/>
              </a:moveTo>
              <a:lnTo>
                <a:pt x="0" y="2905808"/>
              </a:lnTo>
              <a:lnTo>
                <a:pt x="204808" y="2905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79CEB2-6B49-42DF-8BAF-DF23CF5E306C}">
      <dsp:nvSpPr>
        <dsp:cNvPr id="0" name=""/>
        <dsp:cNvSpPr/>
      </dsp:nvSpPr>
      <dsp:spPr>
        <a:xfrm>
          <a:off x="1529609" y="2578886"/>
          <a:ext cx="5579997" cy="154339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lvl="0" algn="l" defTabSz="622300">
            <a:lnSpc>
              <a:spcPct val="90000"/>
            </a:lnSpc>
            <a:spcBef>
              <a:spcPct val="0"/>
            </a:spcBef>
            <a:spcAft>
              <a:spcPct val="35000"/>
            </a:spcAft>
          </a:pPr>
          <a:r>
            <a:rPr lang="tr-TR" sz="1400" b="1" kern="1200" dirty="0" smtClean="0"/>
            <a:t>Dış Kaynaklar</a:t>
          </a:r>
        </a:p>
        <a:p>
          <a:pPr lvl="0" algn="l" defTabSz="622300">
            <a:lnSpc>
              <a:spcPct val="90000"/>
            </a:lnSpc>
            <a:spcBef>
              <a:spcPct val="0"/>
            </a:spcBef>
            <a:spcAft>
              <a:spcPct val="35000"/>
            </a:spcAft>
          </a:pPr>
          <a:r>
            <a:rPr lang="tr-TR" sz="1400" kern="1200" dirty="0" smtClean="0"/>
            <a:t>* İş Duyuruları                                                *Sendika ve Mesleki Kuruluşlar  </a:t>
          </a:r>
        </a:p>
        <a:p>
          <a:pPr lvl="0" algn="l" defTabSz="622300">
            <a:lnSpc>
              <a:spcPct val="90000"/>
            </a:lnSpc>
            <a:spcBef>
              <a:spcPct val="0"/>
            </a:spcBef>
            <a:spcAft>
              <a:spcPct val="35000"/>
            </a:spcAft>
          </a:pPr>
          <a:r>
            <a:rPr lang="tr-TR" sz="1400" kern="1200" dirty="0" smtClean="0"/>
            <a:t>* Doğrudan Başvuru veya CV                          *Özel İstihdam Büroları</a:t>
          </a:r>
        </a:p>
        <a:p>
          <a:pPr lvl="0" algn="l" defTabSz="622300">
            <a:lnSpc>
              <a:spcPct val="90000"/>
            </a:lnSpc>
            <a:spcBef>
              <a:spcPct val="0"/>
            </a:spcBef>
            <a:spcAft>
              <a:spcPct val="35000"/>
            </a:spcAft>
          </a:pPr>
          <a:r>
            <a:rPr lang="tr-TR" sz="1400" kern="1200" dirty="0" smtClean="0"/>
            <a:t>* Personel veya Tanıdıklar Aracılığı ile Başvuru  *İş ve İşçi Bulma Kurumu</a:t>
          </a:r>
        </a:p>
        <a:p>
          <a:pPr lvl="0" algn="l" defTabSz="622300">
            <a:lnSpc>
              <a:spcPct val="90000"/>
            </a:lnSpc>
            <a:spcBef>
              <a:spcPct val="0"/>
            </a:spcBef>
            <a:spcAft>
              <a:spcPct val="35000"/>
            </a:spcAft>
          </a:pPr>
          <a:r>
            <a:rPr lang="tr-TR" sz="1400" kern="1200" dirty="0" smtClean="0"/>
            <a:t>* Eğitim Kuruluşları                                        *İnternet</a:t>
          </a:r>
        </a:p>
        <a:p>
          <a:pPr lvl="0" algn="l" defTabSz="622300">
            <a:lnSpc>
              <a:spcPct val="90000"/>
            </a:lnSpc>
            <a:spcBef>
              <a:spcPct val="0"/>
            </a:spcBef>
            <a:spcAft>
              <a:spcPct val="35000"/>
            </a:spcAft>
          </a:pPr>
          <a:r>
            <a:rPr lang="tr-TR" sz="1400" kern="1200" dirty="0" smtClean="0"/>
            <a:t>* Sakat ve Eski Hükümlüler                              *Staj Uygulamaları</a:t>
          </a:r>
          <a:endParaRPr lang="tr-TR" sz="1400" kern="1200" dirty="0"/>
        </a:p>
        <a:p>
          <a:pPr marL="57150" lvl="1" indent="-57150" algn="l" defTabSz="311150">
            <a:lnSpc>
              <a:spcPct val="90000"/>
            </a:lnSpc>
            <a:spcBef>
              <a:spcPct val="0"/>
            </a:spcBef>
            <a:spcAft>
              <a:spcPct val="15000"/>
            </a:spcAft>
            <a:buChar char="••"/>
          </a:pPr>
          <a:endParaRPr lang="tr-TR" sz="700" kern="1200" dirty="0"/>
        </a:p>
      </dsp:txBody>
      <dsp:txXfrm>
        <a:off x="1574813" y="2624090"/>
        <a:ext cx="5489589" cy="14529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E4C7-0720-4106-B80B-2372DEDC9258}" type="datetimeFigureOut">
              <a:rPr lang="tr-TR" smtClean="0"/>
              <a:t>29.09.2020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CC8C5-F9DC-4AD6-B312-AA74BA1CEA83}" type="slidenum">
              <a:rPr lang="tr-TR" smtClean="0"/>
              <a:t>‹#›</a:t>
            </a:fld>
            <a:endParaRPr lang="tr-TR"/>
          </a:p>
        </p:txBody>
      </p:sp>
    </p:spTree>
    <p:extLst>
      <p:ext uri="{BB962C8B-B14F-4D97-AF65-F5344CB8AC3E}">
        <p14:creationId xmlns:p14="http://schemas.microsoft.com/office/powerpoint/2010/main" val="96579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19" name="Footer Placeholder 18"/>
          <p:cNvSpPr>
            <a:spLocks noGrp="1"/>
          </p:cNvSpPr>
          <p:nvPr>
            <p:ph type="ftr" sz="quarter" idx="11"/>
          </p:nvPr>
        </p:nvSpPr>
        <p:spPr/>
        <p:txBody>
          <a:bodyPr/>
          <a:lstStyle/>
          <a:p>
            <a:endParaRPr lang="tr-TR">
              <a:solidFill>
                <a:srgbClr val="E7DEC9">
                  <a:shade val="50000"/>
                  <a:satMod val="200000"/>
                </a:srgbClr>
              </a:solidFill>
            </a:endParaRPr>
          </a:p>
        </p:txBody>
      </p:sp>
      <p:sp>
        <p:nvSpPr>
          <p:cNvPr id="27" name="Slide Number Placeholder 2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tr-TR">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tr-TR">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tr-TR">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tr-TR">
              <a:solidFill>
                <a:srgbClr val="E7DEC9">
                  <a:shade val="50000"/>
                  <a:satMod val="20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tr-TR">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solidFill>
                  <a:srgbClr val="E7DEC9">
                    <a:shade val="50000"/>
                    <a:satMod val="200000"/>
                  </a:srgbClr>
                </a:solidFill>
              </a:rPr>
              <a:pPr/>
              <a:t>29.09.2020</a:t>
            </a:fld>
            <a:endParaRPr lang="tr-TR">
              <a:solidFill>
                <a:srgbClr val="E7DEC9">
                  <a:shade val="50000"/>
                  <a:satMod val="20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E7DEC9">
                  <a:shade val="50000"/>
                  <a:satMod val="20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solidFill>
                  <a:srgbClr val="E7DEC9">
                    <a:shade val="50000"/>
                    <a:satMod val="200000"/>
                  </a:srgbClr>
                </a:solidFill>
              </a:rPr>
              <a:pPr/>
              <a:t>‹#›</a:t>
            </a:fld>
            <a:endParaRPr lang="tr-TR">
              <a:solidFill>
                <a:srgbClr val="E7DEC9">
                  <a:shade val="50000"/>
                  <a:satMod val="20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95536" y="836712"/>
            <a:ext cx="8305800" cy="5400600"/>
          </a:xfrm>
        </p:spPr>
        <p:txBody>
          <a:bodyPr>
            <a:normAutofit/>
          </a:bodyPr>
          <a:lstStyle/>
          <a:p>
            <a:pPr algn="ctr"/>
            <a:r>
              <a:rPr lang="tr-TR" dirty="0" smtClean="0"/>
              <a:t>DÖRDÜNCÜ BÖLÜM</a:t>
            </a:r>
            <a:br>
              <a:rPr lang="tr-TR" dirty="0" smtClean="0"/>
            </a:br>
            <a:r>
              <a:rPr lang="tr-TR" dirty="0" smtClean="0"/>
              <a:t/>
            </a:r>
            <a:br>
              <a:rPr lang="tr-TR" dirty="0" smtClean="0"/>
            </a:br>
            <a:r>
              <a:rPr lang="tr-TR" dirty="0" smtClean="0"/>
              <a:t>İNSAN KAYNAKLARI </a:t>
            </a:r>
            <a:br>
              <a:rPr lang="tr-TR" dirty="0" smtClean="0"/>
            </a:br>
            <a:r>
              <a:rPr lang="tr-TR" dirty="0" smtClean="0"/>
              <a:t>TEMİN VE SEÇİMİ</a:t>
            </a:r>
            <a:br>
              <a:rPr lang="tr-TR" dirty="0" smtClean="0"/>
            </a:br>
            <a:r>
              <a:rPr lang="tr-TR" dirty="0" smtClean="0"/>
              <a:t/>
            </a:r>
            <a:br>
              <a:rPr lang="tr-TR" dirty="0" smtClean="0"/>
            </a:br>
            <a:endParaRPr lang="tr-TR" dirty="0"/>
          </a:p>
        </p:txBody>
      </p:sp>
    </p:spTree>
    <p:extLst>
      <p:ext uri="{BB962C8B-B14F-4D97-AF65-F5344CB8AC3E}">
        <p14:creationId xmlns:p14="http://schemas.microsoft.com/office/powerpoint/2010/main" val="360881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solidFill>
              </a:rPr>
              <a:t>İnsan Kaynakları Seçimi </a:t>
            </a:r>
            <a:endParaRPr lang="tr-TR" dirty="0">
              <a:solidFill>
                <a:schemeClr val="tx1"/>
              </a:solidFill>
            </a:endParaRPr>
          </a:p>
        </p:txBody>
      </p:sp>
      <p:sp>
        <p:nvSpPr>
          <p:cNvPr id="4" name="İçerik Yer Tutucusu 3"/>
          <p:cNvSpPr>
            <a:spLocks noGrp="1"/>
          </p:cNvSpPr>
          <p:nvPr>
            <p:ph idx="1"/>
          </p:nvPr>
        </p:nvSpPr>
        <p:spPr/>
        <p:txBody>
          <a:bodyPr>
            <a:normAutofit/>
          </a:bodyPr>
          <a:lstStyle/>
          <a:p>
            <a:pPr algn="just">
              <a:lnSpc>
                <a:spcPct val="90000"/>
              </a:lnSpc>
              <a:buClrTx/>
            </a:pPr>
            <a:endParaRPr lang="tr-TR" altLang="tr-TR" sz="2400" dirty="0" smtClean="0"/>
          </a:p>
          <a:p>
            <a:pPr algn="just">
              <a:lnSpc>
                <a:spcPct val="90000"/>
              </a:lnSpc>
              <a:buClrTx/>
            </a:pPr>
            <a:endParaRPr lang="tr-TR" sz="2400" dirty="0" smtClean="0"/>
          </a:p>
          <a:p>
            <a:pPr marL="82296" indent="457200" algn="just">
              <a:lnSpc>
                <a:spcPct val="90000"/>
              </a:lnSpc>
              <a:buClrTx/>
              <a:buNone/>
            </a:pPr>
            <a:r>
              <a:rPr lang="tr-TR" sz="2400" dirty="0" smtClean="0"/>
              <a:t>Günümüz </a:t>
            </a:r>
            <a:r>
              <a:rPr lang="tr-TR" sz="2400" dirty="0"/>
              <a:t>işletmelerinin etkinlik ve verimliliğinde rol alan unsurların başında insan faktörü yer almaktadır. İşletmenin amaçlarına ulaşmada etkin bir role sahip olan insana duyulan ihtiyaç emeklilik, istifalar, iş akdinin sona erdirilmesi, ölümler, hastalık, kaza, doğum gibi nedenlerle uzun süreli alınan izinler, işlerle ilgili yapılan yeni düzenlemeler, şirket evlilikleri </a:t>
            </a:r>
            <a:r>
              <a:rPr lang="tr-TR" sz="2400" dirty="0" smtClean="0"/>
              <a:t>gibi sebeplerle artacaktır ve yeni bir </a:t>
            </a:r>
            <a:r>
              <a:rPr lang="tr-TR" sz="2400" dirty="0" err="1" smtClean="0"/>
              <a:t>işgören</a:t>
            </a:r>
            <a:r>
              <a:rPr lang="tr-TR" sz="2400" dirty="0" smtClean="0"/>
              <a:t> bulma ya da seçilmesi zorunluluğu </a:t>
            </a:r>
            <a:r>
              <a:rPr lang="tr-TR" sz="2400" dirty="0"/>
              <a:t>ortaya çıkacaktır</a:t>
            </a:r>
            <a:r>
              <a:rPr lang="tr-TR" sz="2400" dirty="0" smtClean="0"/>
              <a:t>.</a:t>
            </a:r>
            <a:endParaRPr lang="tr-TR" sz="2400" dirty="0"/>
          </a:p>
          <a:p>
            <a:pPr algn="just">
              <a:lnSpc>
                <a:spcPct val="90000"/>
              </a:lnSpc>
              <a:buClrTx/>
            </a:pPr>
            <a:endParaRPr lang="tr-TR" altLang="tr-TR" sz="2400" dirty="0" smtClean="0"/>
          </a:p>
          <a:p>
            <a:endParaRPr lang="tr-TR"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618" y="116632"/>
            <a:ext cx="1694681" cy="125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0" y="5286388"/>
            <a:ext cx="1695450"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1428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a:bodyPr>
          <a:lstStyle/>
          <a:p>
            <a:pPr algn="just">
              <a:lnSpc>
                <a:spcPct val="90000"/>
              </a:lnSpc>
              <a:buClrTx/>
            </a:pPr>
            <a:endParaRPr lang="tr-TR" altLang="tr-TR" sz="2400" dirty="0" smtClean="0"/>
          </a:p>
          <a:p>
            <a:pPr marL="82296" indent="457200" algn="just">
              <a:lnSpc>
                <a:spcPct val="90000"/>
              </a:lnSpc>
              <a:buClrTx/>
              <a:buNone/>
            </a:pPr>
            <a:r>
              <a:rPr lang="en-US" altLang="tr-TR" sz="2400" dirty="0" err="1" smtClean="0"/>
              <a:t>İnsan</a:t>
            </a:r>
            <a:r>
              <a:rPr lang="en-US" altLang="tr-TR" sz="2400" dirty="0" smtClean="0"/>
              <a:t> </a:t>
            </a:r>
            <a:r>
              <a:rPr lang="en-US" altLang="tr-TR" sz="2400" dirty="0" err="1"/>
              <a:t>kaynakları</a:t>
            </a:r>
            <a:r>
              <a:rPr lang="en-US" altLang="tr-TR" sz="2400" dirty="0"/>
              <a:t> </a:t>
            </a:r>
            <a:r>
              <a:rPr lang="en-US" altLang="tr-TR" sz="2400" dirty="0" err="1"/>
              <a:t>yönetimi</a:t>
            </a:r>
            <a:r>
              <a:rPr lang="en-US" altLang="tr-TR" sz="2400" dirty="0"/>
              <a:t>, </a:t>
            </a:r>
            <a:r>
              <a:rPr lang="en-US" altLang="tr-TR" sz="2400" dirty="0" err="1"/>
              <a:t>işletmeye</a:t>
            </a:r>
            <a:r>
              <a:rPr lang="en-US" altLang="tr-TR" sz="2400" dirty="0"/>
              <a:t> </a:t>
            </a:r>
            <a:r>
              <a:rPr lang="en-US" altLang="tr-TR" sz="2400" dirty="0" err="1"/>
              <a:t>gerekli</a:t>
            </a:r>
            <a:r>
              <a:rPr lang="en-US" altLang="tr-TR" sz="2400" dirty="0"/>
              <a:t> </a:t>
            </a:r>
            <a:r>
              <a:rPr lang="en-US" altLang="tr-TR" sz="2400" dirty="0" err="1"/>
              <a:t>insan</a:t>
            </a:r>
            <a:r>
              <a:rPr lang="en-US" altLang="tr-TR" sz="2400" dirty="0"/>
              <a:t> </a:t>
            </a:r>
            <a:r>
              <a:rPr lang="en-US" altLang="tr-TR" sz="2400" dirty="0" err="1"/>
              <a:t>kaynağını</a:t>
            </a:r>
            <a:r>
              <a:rPr lang="en-US" altLang="tr-TR" sz="2400" dirty="0"/>
              <a:t> </a:t>
            </a:r>
            <a:r>
              <a:rPr lang="en-US" altLang="tr-TR" sz="2400" dirty="0" err="1"/>
              <a:t>sağlamanın</a:t>
            </a:r>
            <a:r>
              <a:rPr lang="en-US" altLang="tr-TR" sz="2400" dirty="0"/>
              <a:t> </a:t>
            </a:r>
            <a:r>
              <a:rPr lang="en-US" altLang="tr-TR" sz="2400" dirty="0" err="1"/>
              <a:t>ve</a:t>
            </a:r>
            <a:r>
              <a:rPr lang="en-US" altLang="tr-TR" sz="2400" dirty="0"/>
              <a:t> </a:t>
            </a:r>
            <a:r>
              <a:rPr lang="en-US" altLang="tr-TR" sz="2400" dirty="0" err="1"/>
              <a:t>bu</a:t>
            </a:r>
            <a:r>
              <a:rPr lang="en-US" altLang="tr-TR" sz="2400" dirty="0"/>
              <a:t> </a:t>
            </a:r>
            <a:r>
              <a:rPr lang="en-US" altLang="tr-TR" sz="2400" dirty="0" err="1"/>
              <a:t>kaynaktan</a:t>
            </a:r>
            <a:r>
              <a:rPr lang="en-US" altLang="tr-TR" sz="2400" dirty="0"/>
              <a:t> </a:t>
            </a:r>
            <a:r>
              <a:rPr lang="en-US" altLang="tr-TR" sz="2400" dirty="0" err="1"/>
              <a:t>en</a:t>
            </a:r>
            <a:r>
              <a:rPr lang="en-US" altLang="tr-TR" sz="2400" dirty="0"/>
              <a:t> </a:t>
            </a:r>
            <a:r>
              <a:rPr lang="en-US" altLang="tr-TR" sz="2400" dirty="0" err="1"/>
              <a:t>etkili</a:t>
            </a:r>
            <a:r>
              <a:rPr lang="en-US" altLang="tr-TR" sz="2400" dirty="0"/>
              <a:t> </a:t>
            </a:r>
            <a:r>
              <a:rPr lang="en-US" altLang="tr-TR" sz="2400" dirty="0" err="1"/>
              <a:t>ve</a:t>
            </a:r>
            <a:r>
              <a:rPr lang="en-US" altLang="tr-TR" sz="2400" dirty="0"/>
              <a:t> </a:t>
            </a:r>
            <a:r>
              <a:rPr lang="en-US" altLang="tr-TR" sz="2400" dirty="0" err="1"/>
              <a:t>verimli</a:t>
            </a:r>
            <a:r>
              <a:rPr lang="en-US" altLang="tr-TR" sz="2400" dirty="0"/>
              <a:t> </a:t>
            </a:r>
            <a:r>
              <a:rPr lang="en-US" altLang="tr-TR" sz="2400" dirty="0" err="1"/>
              <a:t>bir</a:t>
            </a:r>
            <a:r>
              <a:rPr lang="en-US" altLang="tr-TR" sz="2400" dirty="0"/>
              <a:t> </a:t>
            </a:r>
            <a:r>
              <a:rPr lang="en-US" altLang="tr-TR" sz="2400" dirty="0" err="1"/>
              <a:t>şekilde</a:t>
            </a:r>
            <a:r>
              <a:rPr lang="en-US" altLang="tr-TR" sz="2400" dirty="0"/>
              <a:t> </a:t>
            </a:r>
            <a:r>
              <a:rPr lang="en-US" altLang="tr-TR" sz="2400" dirty="0" err="1"/>
              <a:t>yararlanmanın</a:t>
            </a:r>
            <a:r>
              <a:rPr lang="en-US" altLang="tr-TR" sz="2400" dirty="0"/>
              <a:t> </a:t>
            </a:r>
            <a:r>
              <a:rPr lang="en-US" altLang="tr-TR" sz="2400" dirty="0" err="1"/>
              <a:t>yöntemlerini</a:t>
            </a:r>
            <a:r>
              <a:rPr lang="en-US" altLang="tr-TR" sz="2400" dirty="0"/>
              <a:t> </a:t>
            </a:r>
            <a:r>
              <a:rPr lang="en-US" altLang="tr-TR" sz="2400" dirty="0" err="1"/>
              <a:t>gösterir</a:t>
            </a:r>
            <a:r>
              <a:rPr lang="en-US" altLang="tr-TR" sz="2400" dirty="0"/>
              <a:t>.</a:t>
            </a:r>
            <a:endParaRPr lang="tr-TR" altLang="tr-TR" sz="2400" dirty="0"/>
          </a:p>
          <a:p>
            <a:pPr indent="457200" algn="just">
              <a:lnSpc>
                <a:spcPct val="90000"/>
              </a:lnSpc>
              <a:buClrTx/>
            </a:pPr>
            <a:endParaRPr lang="en-US" altLang="tr-TR" sz="2400" dirty="0"/>
          </a:p>
          <a:p>
            <a:pPr marL="82296" indent="457200" algn="just">
              <a:lnSpc>
                <a:spcPct val="90000"/>
              </a:lnSpc>
              <a:buClrTx/>
              <a:buNone/>
            </a:pPr>
            <a:r>
              <a:rPr lang="en-US" altLang="tr-TR" sz="2400" dirty="0" err="1"/>
              <a:t>İnsan</a:t>
            </a:r>
            <a:r>
              <a:rPr lang="en-US" altLang="tr-TR" sz="2400" dirty="0"/>
              <a:t> </a:t>
            </a:r>
            <a:r>
              <a:rPr lang="en-US" altLang="tr-TR" sz="2400" dirty="0" err="1"/>
              <a:t>kaynakları</a:t>
            </a:r>
            <a:r>
              <a:rPr lang="en-US" altLang="tr-TR" sz="2400" dirty="0"/>
              <a:t> </a:t>
            </a:r>
            <a:r>
              <a:rPr lang="en-US" altLang="tr-TR" sz="2400" dirty="0" err="1"/>
              <a:t>yöneticisinin</a:t>
            </a:r>
            <a:r>
              <a:rPr lang="en-US" altLang="tr-TR" sz="2400" dirty="0"/>
              <a:t> de </a:t>
            </a:r>
            <a:r>
              <a:rPr lang="en-US" altLang="tr-TR" sz="2400" dirty="0" err="1"/>
              <a:t>en</a:t>
            </a:r>
            <a:r>
              <a:rPr lang="en-US" altLang="tr-TR" sz="2400" dirty="0"/>
              <a:t> </a:t>
            </a:r>
            <a:r>
              <a:rPr lang="en-US" altLang="tr-TR" sz="2400" dirty="0" err="1"/>
              <a:t>başta</a:t>
            </a:r>
            <a:r>
              <a:rPr lang="en-US" altLang="tr-TR" sz="2400" dirty="0"/>
              <a:t> </a:t>
            </a:r>
            <a:r>
              <a:rPr lang="en-US" altLang="tr-TR" sz="2400" dirty="0" err="1"/>
              <a:t>gelen</a:t>
            </a:r>
            <a:r>
              <a:rPr lang="en-US" altLang="tr-TR" sz="2400" dirty="0"/>
              <a:t> </a:t>
            </a:r>
            <a:r>
              <a:rPr lang="en-US" altLang="tr-TR" sz="2400" dirty="0" err="1"/>
              <a:t>görevlerinden</a:t>
            </a:r>
            <a:r>
              <a:rPr lang="en-US" altLang="tr-TR" sz="2400" dirty="0"/>
              <a:t> </a:t>
            </a:r>
            <a:r>
              <a:rPr lang="en-US" altLang="tr-TR" sz="2400" dirty="0" err="1"/>
              <a:t>birisi</a:t>
            </a:r>
            <a:r>
              <a:rPr lang="en-US" altLang="tr-TR" sz="2400" dirty="0"/>
              <a:t>, </a:t>
            </a:r>
            <a:r>
              <a:rPr lang="en-US" altLang="tr-TR" sz="2400" dirty="0" err="1"/>
              <a:t>işletmenin</a:t>
            </a:r>
            <a:r>
              <a:rPr lang="en-US" altLang="tr-TR" sz="2400" dirty="0"/>
              <a:t> </a:t>
            </a:r>
            <a:r>
              <a:rPr lang="en-US" altLang="tr-TR" sz="2400" dirty="0" err="1"/>
              <a:t>çeşitli</a:t>
            </a:r>
            <a:r>
              <a:rPr lang="en-US" altLang="tr-TR" sz="2400" dirty="0"/>
              <a:t> </a:t>
            </a:r>
            <a:r>
              <a:rPr lang="en-US" altLang="tr-TR" sz="2400" dirty="0" err="1"/>
              <a:t>bölümlerindeki</a:t>
            </a:r>
            <a:r>
              <a:rPr lang="en-US" altLang="tr-TR" sz="2400" dirty="0"/>
              <a:t> </a:t>
            </a:r>
            <a:r>
              <a:rPr lang="en-US" altLang="tr-TR" sz="2400" dirty="0" err="1"/>
              <a:t>kadroları</a:t>
            </a:r>
            <a:r>
              <a:rPr lang="en-US" altLang="tr-TR" sz="2400" dirty="0"/>
              <a:t> </a:t>
            </a:r>
            <a:r>
              <a:rPr lang="en-US" altLang="tr-TR" sz="2400" dirty="0" err="1"/>
              <a:t>dolduracak</a:t>
            </a:r>
            <a:r>
              <a:rPr lang="en-US" altLang="tr-TR" sz="2400" dirty="0"/>
              <a:t> “</a:t>
            </a:r>
            <a:r>
              <a:rPr lang="en-US" altLang="tr-TR" sz="2400" dirty="0" err="1"/>
              <a:t>en</a:t>
            </a:r>
            <a:r>
              <a:rPr lang="en-US" altLang="tr-TR" sz="2400" dirty="0"/>
              <a:t> </a:t>
            </a:r>
            <a:r>
              <a:rPr lang="en-US" altLang="tr-TR" sz="2400" dirty="0" err="1"/>
              <a:t>uygun</a:t>
            </a:r>
            <a:r>
              <a:rPr lang="en-US" altLang="tr-TR" sz="2400" dirty="0"/>
              <a:t>” </a:t>
            </a:r>
            <a:r>
              <a:rPr lang="en-US" altLang="tr-TR" sz="2400" dirty="0" err="1"/>
              <a:t>personelin</a:t>
            </a:r>
            <a:r>
              <a:rPr lang="en-US" altLang="tr-TR" sz="2400" dirty="0"/>
              <a:t> </a:t>
            </a:r>
            <a:r>
              <a:rPr lang="en-US" altLang="tr-TR" sz="2400" dirty="0" err="1"/>
              <a:t>seçilmesinde</a:t>
            </a:r>
            <a:r>
              <a:rPr lang="en-US" altLang="tr-TR" sz="2400" dirty="0"/>
              <a:t> </a:t>
            </a:r>
            <a:r>
              <a:rPr lang="en-US" altLang="tr-TR" sz="2400" dirty="0" err="1"/>
              <a:t>bölüm</a:t>
            </a:r>
            <a:r>
              <a:rPr lang="en-US" altLang="tr-TR" sz="2400" dirty="0"/>
              <a:t> </a:t>
            </a:r>
            <a:r>
              <a:rPr lang="en-US" altLang="tr-TR" sz="2400" dirty="0" err="1"/>
              <a:t>yöneticisine</a:t>
            </a:r>
            <a:r>
              <a:rPr lang="en-US" altLang="tr-TR" sz="2400" dirty="0"/>
              <a:t> </a:t>
            </a:r>
            <a:r>
              <a:rPr lang="en-US" altLang="tr-TR" sz="2400" dirty="0" err="1"/>
              <a:t>yardımcı</a:t>
            </a:r>
            <a:r>
              <a:rPr lang="en-US" altLang="tr-TR" sz="2400" dirty="0"/>
              <a:t> </a:t>
            </a:r>
            <a:r>
              <a:rPr lang="en-US" altLang="tr-TR" sz="2400" dirty="0" err="1"/>
              <a:t>olmaktır</a:t>
            </a:r>
            <a:r>
              <a:rPr lang="en-US" altLang="tr-TR" sz="2400" dirty="0"/>
              <a:t>.</a:t>
            </a:r>
          </a:p>
          <a:p>
            <a:endParaRPr lang="tr-TR" dirty="0"/>
          </a:p>
        </p:txBody>
      </p:sp>
    </p:spTree>
    <p:extLst>
      <p:ext uri="{BB962C8B-B14F-4D97-AF65-F5344CB8AC3E}">
        <p14:creationId xmlns:p14="http://schemas.microsoft.com/office/powerpoint/2010/main" val="4114154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solidFill>
                <a:schemeClr val="tx1"/>
              </a:solidFill>
            </a:endParaRPr>
          </a:p>
        </p:txBody>
      </p:sp>
      <p:sp>
        <p:nvSpPr>
          <p:cNvPr id="3" name="İçerik Yer Tutucusu 2"/>
          <p:cNvSpPr>
            <a:spLocks noGrp="1"/>
          </p:cNvSpPr>
          <p:nvPr>
            <p:ph idx="1"/>
          </p:nvPr>
        </p:nvSpPr>
        <p:spPr/>
        <p:txBody>
          <a:bodyPr>
            <a:normAutofit lnSpcReduction="10000"/>
          </a:bodyPr>
          <a:lstStyle/>
          <a:p>
            <a:pPr marL="82296" indent="457200" algn="just">
              <a:buNone/>
            </a:pPr>
            <a:endParaRPr lang="tr-TR" sz="2400" dirty="0" smtClean="0"/>
          </a:p>
          <a:p>
            <a:pPr marL="82296" indent="457200" algn="just">
              <a:buNone/>
            </a:pPr>
            <a:r>
              <a:rPr lang="tr-TR" sz="2400" dirty="0" smtClean="0"/>
              <a:t>Adayları </a:t>
            </a:r>
            <a:r>
              <a:rPr lang="tr-TR" sz="2400" dirty="0"/>
              <a:t>arama işlemine başlamak, insan kaynağını bulma faaliyetinin başlangıç noktasını oluşturmaktadır. İşletmenin </a:t>
            </a:r>
            <a:r>
              <a:rPr lang="tr-TR" sz="2400" dirty="0" err="1"/>
              <a:t>işgören</a:t>
            </a:r>
            <a:r>
              <a:rPr lang="tr-TR" sz="2400" dirty="0"/>
              <a:t> ihtiyacı örgütün içinde bulunduğu koşullardan kaynaklanabilmektedir. İşletmenin henüz kurulma aşamasında olması sebebiyle tüm pozisyonların doldurulması, işten ayrılma, yükselme, transfer, emeklilik veya ölüm gibi nedenlere bağlı olarak boşalan görevlere işçi alınması veya teknolojik gelişmeler ile birlikte birtakım yeni görevlerin oluşması sonucu pozisyon oluşturma ve bu pozisyonları doldurmak, örgütün personel ihtiyacı duymasına sebep olabilecek faktörlerdir</a:t>
            </a:r>
          </a:p>
        </p:txBody>
      </p:sp>
    </p:spTree>
    <p:extLst>
      <p:ext uri="{BB962C8B-B14F-4D97-AF65-F5344CB8AC3E}">
        <p14:creationId xmlns:p14="http://schemas.microsoft.com/office/powerpoint/2010/main" val="2313871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endParaRPr lang="tr-TR" dirty="0"/>
          </a:p>
        </p:txBody>
      </p:sp>
      <p:sp>
        <p:nvSpPr>
          <p:cNvPr id="3" name="İçerik Yer Tutucusu 2"/>
          <p:cNvSpPr>
            <a:spLocks noGrp="1"/>
          </p:cNvSpPr>
          <p:nvPr>
            <p:ph idx="1"/>
          </p:nvPr>
        </p:nvSpPr>
        <p:spPr/>
        <p:txBody>
          <a:bodyPr>
            <a:normAutofit fontScale="92500"/>
          </a:bodyPr>
          <a:lstStyle/>
          <a:p>
            <a:pPr marL="82296" indent="457200" algn="just">
              <a:buNone/>
            </a:pPr>
            <a:r>
              <a:rPr lang="tr-TR" sz="2400" dirty="0"/>
              <a:t>Örgütler boş pozisyonla ilgili verecekleri ilanları mümkün olduğu kadar çok adayın haberdar olmasını sağlayacak bir duyuru yöntemi seçmelidirler. Ayrıca potansiyel bütün adayların ilana başvurabilmeleri konusunda eşit fırsat sağlanmalıdır. Bu fırsatın sağlanması iş etiğinin bir gereği olmakla birlikte, daha çok adayın başvuru yapmasının sağlanması ile doğru karar verme ihtimali de yükseltilmiş </a:t>
            </a:r>
            <a:r>
              <a:rPr lang="tr-TR" sz="2400" dirty="0" smtClean="0"/>
              <a:t>olunacaktır. </a:t>
            </a:r>
          </a:p>
          <a:p>
            <a:pPr marL="82296" indent="457200" algn="just">
              <a:buNone/>
            </a:pPr>
            <a:r>
              <a:rPr lang="tr-TR" sz="2400" dirty="0"/>
              <a:t>Personel seçim yöntemleri muhtemel </a:t>
            </a:r>
            <a:r>
              <a:rPr lang="tr-TR" sz="2400" dirty="0" err="1"/>
              <a:t>işgören</a:t>
            </a:r>
            <a:r>
              <a:rPr lang="tr-TR" sz="2400" dirty="0"/>
              <a:t> adaylarına ulaşmaya ve onların işletmeye başvurmalarını sağlamaya ilişkin yolları ve araçları ifade etmektedir. Personel seçiminde genellikle “iç kaynaklar” ve “dış kaynaklar” kullanılmaktadır.</a:t>
            </a:r>
          </a:p>
          <a:p>
            <a:pPr marL="82296" indent="457200" algn="just">
              <a:buNone/>
            </a:pPr>
            <a:endParaRPr lang="tr-TR" sz="2400" dirty="0"/>
          </a:p>
        </p:txBody>
      </p:sp>
    </p:spTree>
    <p:extLst>
      <p:ext uri="{BB962C8B-B14F-4D97-AF65-F5344CB8AC3E}">
        <p14:creationId xmlns:p14="http://schemas.microsoft.com/office/powerpoint/2010/main" val="3545533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Örgütlerde işgücüne ihtiyaç doğuran önemli nedenler;</a:t>
            </a:r>
            <a:br>
              <a:rPr lang="tr-TR" b="1" dirty="0" smtClean="0"/>
            </a:br>
            <a:endParaRPr lang="tr-TR" dirty="0"/>
          </a:p>
        </p:txBody>
      </p:sp>
      <p:sp>
        <p:nvSpPr>
          <p:cNvPr id="3" name="2 İçerik Yer Tutucusu"/>
          <p:cNvSpPr>
            <a:spLocks noGrp="1"/>
          </p:cNvSpPr>
          <p:nvPr>
            <p:ph idx="1"/>
          </p:nvPr>
        </p:nvSpPr>
        <p:spPr/>
        <p:txBody>
          <a:bodyPr>
            <a:normAutofit lnSpcReduction="10000"/>
          </a:bodyPr>
          <a:lstStyle/>
          <a:p>
            <a:pPr>
              <a:buFont typeface="Wingdings" pitchFamily="2" charset="2"/>
              <a:buChar char="Ø"/>
            </a:pPr>
            <a:r>
              <a:rPr lang="tr-TR" dirty="0" smtClean="0"/>
              <a:t>Stratejik planlar doğrultusunda örgütlerin yapacakları yeni yatırımlar,</a:t>
            </a:r>
          </a:p>
          <a:p>
            <a:pPr>
              <a:buFont typeface="Wingdings" pitchFamily="2" charset="2"/>
              <a:buChar char="Ø"/>
            </a:pPr>
            <a:r>
              <a:rPr lang="tr-TR" dirty="0" smtClean="0"/>
              <a:t>Şirket evlilikleri,</a:t>
            </a:r>
          </a:p>
          <a:p>
            <a:pPr>
              <a:buFont typeface="Wingdings" pitchFamily="2" charset="2"/>
              <a:buChar char="Ø"/>
            </a:pPr>
            <a:r>
              <a:rPr lang="tr-TR" dirty="0" smtClean="0"/>
              <a:t>Mevcut işlerle ilgili yapılan yeni düzenlemeler,</a:t>
            </a:r>
          </a:p>
          <a:p>
            <a:pPr>
              <a:buFont typeface="Wingdings" pitchFamily="2" charset="2"/>
              <a:buChar char="Ø"/>
            </a:pPr>
            <a:r>
              <a:rPr lang="tr-TR" dirty="0" smtClean="0"/>
              <a:t>Reorganizasyon çalışmaları,</a:t>
            </a:r>
          </a:p>
          <a:p>
            <a:pPr>
              <a:buFont typeface="Wingdings" pitchFamily="2" charset="2"/>
              <a:buChar char="Ø"/>
            </a:pPr>
            <a:r>
              <a:rPr lang="tr-TR" dirty="0" smtClean="0"/>
              <a:t>Emeklilik,</a:t>
            </a:r>
          </a:p>
          <a:p>
            <a:pPr>
              <a:buFont typeface="Wingdings" pitchFamily="2" charset="2"/>
              <a:buChar char="Ø"/>
            </a:pPr>
            <a:r>
              <a:rPr lang="tr-TR" dirty="0" smtClean="0"/>
              <a:t>İstifalar,</a:t>
            </a:r>
          </a:p>
          <a:p>
            <a:pPr>
              <a:buFont typeface="Wingdings" pitchFamily="2" charset="2"/>
              <a:buChar char="Ø"/>
            </a:pPr>
            <a:r>
              <a:rPr lang="tr-TR" dirty="0" smtClean="0"/>
              <a:t>Ölümler,</a:t>
            </a:r>
          </a:p>
          <a:p>
            <a:pPr>
              <a:buFont typeface="Wingdings" pitchFamily="2" charset="2"/>
              <a:buChar char="Ø"/>
            </a:pPr>
            <a:r>
              <a:rPr lang="tr-TR" dirty="0" smtClean="0"/>
              <a:t>Hastalık, kaza, doğum gibi sebeplerden dolayı alınan uzun süreli izinler</a:t>
            </a:r>
          </a:p>
          <a:p>
            <a:pPr>
              <a:buNone/>
            </a:pPr>
            <a:endParaRPr lang="tr-TR" dirty="0"/>
          </a:p>
        </p:txBody>
      </p:sp>
    </p:spTree>
    <p:extLst>
      <p:ext uri="{BB962C8B-B14F-4D97-AF65-F5344CB8AC3E}">
        <p14:creationId xmlns:p14="http://schemas.microsoft.com/office/powerpoint/2010/main" val="407598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dirty="0" smtClean="0"/>
          </a:p>
          <a:p>
            <a:r>
              <a:rPr lang="tr-TR" dirty="0" smtClean="0"/>
              <a:t>1) Ne gibi işlere eleman alınacaktır?</a:t>
            </a:r>
          </a:p>
          <a:p>
            <a:endParaRPr lang="tr-TR" dirty="0" smtClean="0"/>
          </a:p>
          <a:p>
            <a:r>
              <a:rPr lang="tr-TR" dirty="0" smtClean="0"/>
              <a:t>2) Bu işlerin özellikleri ve gerekleri nelerdir?</a:t>
            </a:r>
            <a:endParaRPr lang="tr-TR" dirty="0"/>
          </a:p>
        </p:txBody>
      </p:sp>
    </p:spTree>
    <p:extLst>
      <p:ext uri="{BB962C8B-B14F-4D97-AF65-F5344CB8AC3E}">
        <p14:creationId xmlns:p14="http://schemas.microsoft.com/office/powerpoint/2010/main" val="1500785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endParaRPr lang="tr-TR" dirty="0" smtClean="0"/>
          </a:p>
          <a:p>
            <a:pPr>
              <a:buNone/>
            </a:pPr>
            <a:r>
              <a:rPr lang="tr-TR" dirty="0" smtClean="0"/>
              <a:t>   </a:t>
            </a:r>
            <a:r>
              <a:rPr lang="tr-TR" b="1" dirty="0" smtClean="0"/>
              <a:t>Personel İstek Formu Hazırlamak</a:t>
            </a:r>
          </a:p>
          <a:p>
            <a:r>
              <a:rPr lang="tr-TR" dirty="0" smtClean="0"/>
              <a:t>Her bölüm için ihtiyaç duyulan personelin ilgili bölüm yetkilileri tarafından insan kaynakları bölümüne iletilmesi ya da istenmesidir.</a:t>
            </a:r>
            <a:endParaRPr lang="tr-TR" dirty="0"/>
          </a:p>
        </p:txBody>
      </p:sp>
    </p:spTree>
    <p:extLst>
      <p:ext uri="{BB962C8B-B14F-4D97-AF65-F5344CB8AC3E}">
        <p14:creationId xmlns:p14="http://schemas.microsoft.com/office/powerpoint/2010/main" val="403593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tretch>
            <a:fillRect/>
          </a:stretch>
        </p:blipFill>
        <p:spPr bwMode="auto">
          <a:xfrm>
            <a:off x="2860553" y="1935163"/>
            <a:ext cx="3422894" cy="4389437"/>
          </a:xfrm>
          <a:prstGeom prst="rect">
            <a:avLst/>
          </a:prstGeom>
          <a:noFill/>
          <a:ln w="9525">
            <a:noFill/>
            <a:miter lim="800000"/>
            <a:headEnd/>
            <a:tailEnd/>
          </a:ln>
          <a:effectLst/>
        </p:spPr>
      </p:pic>
    </p:spTree>
    <p:extLst>
      <p:ext uri="{BB962C8B-B14F-4D97-AF65-F5344CB8AC3E}">
        <p14:creationId xmlns:p14="http://schemas.microsoft.com/office/powerpoint/2010/main" val="2019268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solidFill>
                  <a:schemeClr val="tx1"/>
                </a:solidFill>
              </a:rPr>
              <a:t>İŞGÖREN BULMA TEKNİKLERİ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1402388"/>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www.merdiyeeker.com.tr/wp-content/uploads/2013/10/do%C4%9Fru-personel-se%C3%A7im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1052736"/>
            <a:ext cx="32766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476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 Kaynaklar</a:t>
            </a:r>
            <a:endParaRPr lang="tr-TR" dirty="0"/>
          </a:p>
        </p:txBody>
      </p:sp>
      <p:sp>
        <p:nvSpPr>
          <p:cNvPr id="3" name="2 İçerik Yer Tutucusu"/>
          <p:cNvSpPr>
            <a:spLocks noGrp="1"/>
          </p:cNvSpPr>
          <p:nvPr>
            <p:ph idx="1"/>
          </p:nvPr>
        </p:nvSpPr>
        <p:spPr/>
        <p:txBody>
          <a:bodyPr>
            <a:normAutofit/>
          </a:bodyPr>
          <a:lstStyle/>
          <a:p>
            <a:r>
              <a:rPr lang="tr-TR" sz="2400" b="1" dirty="0" smtClean="0"/>
              <a:t>İç kaynaklardan eleman sağlamanın başlıca yararları</a:t>
            </a:r>
            <a:r>
              <a:rPr lang="tr-TR" sz="2400" dirty="0" smtClean="0"/>
              <a:t>:</a:t>
            </a:r>
          </a:p>
          <a:p>
            <a:r>
              <a:rPr lang="tr-TR" sz="2400" dirty="0" smtClean="0"/>
              <a:t>Herhangi bir dış ödeme yapılmadığı için </a:t>
            </a:r>
            <a:r>
              <a:rPr lang="tr-TR" sz="2400" b="1" dirty="0" smtClean="0"/>
              <a:t>ucuz</a:t>
            </a:r>
            <a:r>
              <a:rPr lang="tr-TR" sz="2400" dirty="0" smtClean="0"/>
              <a:t> bir yöntemdir</a:t>
            </a:r>
          </a:p>
          <a:p>
            <a:r>
              <a:rPr lang="tr-TR" sz="2400" dirty="0" smtClean="0"/>
              <a:t>Elemanın iş değişim kararı işletme içinden alındığından bu yöntem çok </a:t>
            </a:r>
            <a:r>
              <a:rPr lang="tr-TR" sz="2400" b="1" dirty="0" smtClean="0"/>
              <a:t>hızlı</a:t>
            </a:r>
            <a:r>
              <a:rPr lang="tr-TR" sz="2400" dirty="0" smtClean="0"/>
              <a:t> işler.</a:t>
            </a:r>
          </a:p>
          <a:p>
            <a:r>
              <a:rPr lang="tr-TR" sz="2400" dirty="0" smtClean="0"/>
              <a:t>Çalışanlar açısından işletme içinde kendilerine gelişme olanağı vermesi nedeniyle </a:t>
            </a:r>
            <a:r>
              <a:rPr lang="tr-TR" sz="2400" b="1" dirty="0" smtClean="0"/>
              <a:t>motivasyon</a:t>
            </a:r>
            <a:r>
              <a:rPr lang="tr-TR" sz="2400" dirty="0" smtClean="0"/>
              <a:t> sağlar</a:t>
            </a:r>
          </a:p>
          <a:p>
            <a:r>
              <a:rPr lang="tr-TR" sz="2400" dirty="0" smtClean="0"/>
              <a:t>Elemanların farklı pozisyonlarda çalışmasına fırsat vermekle işletme içinde geleceğin yöneticilerinin hazırlanmasını sağlamış olur (</a:t>
            </a:r>
            <a:r>
              <a:rPr lang="tr-TR" sz="2400" b="1" dirty="0" smtClean="0"/>
              <a:t>rotasyon olanağı sağlar)</a:t>
            </a:r>
            <a:endParaRPr lang="tr-TR" sz="2400" b="1" dirty="0"/>
          </a:p>
        </p:txBody>
      </p:sp>
    </p:spTree>
    <p:extLst>
      <p:ext uri="{BB962C8B-B14F-4D97-AF65-F5344CB8AC3E}">
        <p14:creationId xmlns:p14="http://schemas.microsoft.com/office/powerpoint/2010/main" val="3699966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369937"/>
            <a:ext cx="7498080" cy="562074"/>
          </a:xfrm>
        </p:spPr>
        <p:txBody>
          <a:bodyPr>
            <a:normAutofit fontScale="90000"/>
          </a:bodyPr>
          <a:lstStyle/>
          <a:p>
            <a:pPr algn="ctr"/>
            <a:r>
              <a:rPr lang="tr-TR" dirty="0" smtClean="0">
                <a:solidFill>
                  <a:schemeClr val="tx1"/>
                </a:solidFill>
              </a:rPr>
              <a:t>İç Kaynaklar</a:t>
            </a:r>
            <a:endParaRPr lang="tr-TR" dirty="0"/>
          </a:p>
        </p:txBody>
      </p:sp>
      <p:sp>
        <p:nvSpPr>
          <p:cNvPr id="4" name="İçerik Yer Tutucusu 3"/>
          <p:cNvSpPr>
            <a:spLocks noGrp="1"/>
          </p:cNvSpPr>
          <p:nvPr>
            <p:ph idx="1"/>
          </p:nvPr>
        </p:nvSpPr>
        <p:spPr>
          <a:xfrm>
            <a:off x="1435608" y="980728"/>
            <a:ext cx="7498080" cy="5267672"/>
          </a:xfrm>
        </p:spPr>
        <p:txBody>
          <a:bodyPr>
            <a:normAutofit fontScale="70000" lnSpcReduction="20000"/>
          </a:bodyPr>
          <a:lstStyle/>
          <a:p>
            <a:pPr marL="82296" indent="0">
              <a:buNone/>
            </a:pPr>
            <a:r>
              <a:rPr lang="tr-TR" b="1" dirty="0" smtClean="0"/>
              <a:t>1) Terfi (Yükselme)</a:t>
            </a:r>
          </a:p>
          <a:p>
            <a:pPr marL="82296" indent="0" algn="just">
              <a:buNone/>
            </a:pPr>
            <a:r>
              <a:rPr lang="tr-TR" sz="2400" dirty="0"/>
              <a:t>Terfi (</a:t>
            </a:r>
            <a:r>
              <a:rPr lang="tr-TR" sz="2400" dirty="0" err="1"/>
              <a:t>promotion</a:t>
            </a:r>
            <a:r>
              <a:rPr lang="tr-TR" sz="2400" dirty="0"/>
              <a:t>), bir iş görenin statü, ücret, yetki ve sorumluluk bakımından daha üst düzeyde bir </a:t>
            </a:r>
            <a:r>
              <a:rPr lang="tr-TR" sz="2400" dirty="0" err="1"/>
              <a:t>mevkiye</a:t>
            </a:r>
            <a:r>
              <a:rPr lang="tr-TR" sz="2400" dirty="0"/>
              <a:t> (işe) yükselmesini ifade etmektedir. Terfi giriş düzeyi dışında boşalan işlerin doldurulması için yaygın olarak kullanılan bir </a:t>
            </a:r>
            <a:r>
              <a:rPr lang="tr-TR" sz="2400" dirty="0" smtClean="0"/>
              <a:t>yoldur.</a:t>
            </a:r>
          </a:p>
          <a:p>
            <a:pPr>
              <a:lnSpc>
                <a:spcPct val="170000"/>
              </a:lnSpc>
              <a:buClrTx/>
            </a:pPr>
            <a:r>
              <a:rPr lang="tr-TR" sz="2200" dirty="0" smtClean="0"/>
              <a:t> </a:t>
            </a:r>
            <a:r>
              <a:rPr lang="en-US" altLang="tr-TR" sz="2200" dirty="0" err="1"/>
              <a:t>Ücret</a:t>
            </a:r>
            <a:r>
              <a:rPr lang="en-US" altLang="tr-TR" sz="2200" dirty="0"/>
              <a:t> </a:t>
            </a:r>
            <a:r>
              <a:rPr lang="en-US" altLang="tr-TR" sz="2200" dirty="0" err="1"/>
              <a:t>ve</a:t>
            </a:r>
            <a:r>
              <a:rPr lang="en-US" altLang="tr-TR" sz="2200" dirty="0"/>
              <a:t> </a:t>
            </a:r>
            <a:r>
              <a:rPr lang="en-US" altLang="tr-TR" sz="2200" dirty="0" err="1"/>
              <a:t>sosyal</a:t>
            </a:r>
            <a:r>
              <a:rPr lang="en-US" altLang="tr-TR" sz="2200" dirty="0"/>
              <a:t> </a:t>
            </a:r>
            <a:r>
              <a:rPr lang="en-US" altLang="tr-TR" sz="2200" dirty="0" err="1"/>
              <a:t>saygınlık</a:t>
            </a:r>
            <a:r>
              <a:rPr lang="en-US" altLang="tr-TR" sz="2200" dirty="0"/>
              <a:t> </a:t>
            </a:r>
            <a:r>
              <a:rPr lang="en-US" altLang="tr-TR" sz="2200" dirty="0" err="1"/>
              <a:t>artacaktır</a:t>
            </a:r>
            <a:r>
              <a:rPr lang="en-US" altLang="tr-TR" sz="2200" dirty="0"/>
              <a:t>.</a:t>
            </a:r>
          </a:p>
          <a:p>
            <a:pPr>
              <a:lnSpc>
                <a:spcPct val="170000"/>
              </a:lnSpc>
              <a:buClrTx/>
            </a:pPr>
            <a:r>
              <a:rPr lang="en-US" altLang="tr-TR" sz="2200" dirty="0" err="1"/>
              <a:t>Örneğin</a:t>
            </a:r>
            <a:r>
              <a:rPr lang="en-US" altLang="tr-TR" sz="2200" dirty="0"/>
              <a:t>; </a:t>
            </a:r>
            <a:r>
              <a:rPr lang="en-US" altLang="tr-TR" sz="2200" dirty="0" err="1"/>
              <a:t>işletmede</a:t>
            </a:r>
            <a:r>
              <a:rPr lang="en-US" altLang="tr-TR" sz="2200" dirty="0"/>
              <a:t> </a:t>
            </a:r>
            <a:r>
              <a:rPr lang="en-US" altLang="tr-TR" sz="2200" dirty="0" err="1"/>
              <a:t>bir</a:t>
            </a:r>
            <a:r>
              <a:rPr lang="en-US" altLang="tr-TR" sz="2200" dirty="0"/>
              <a:t> </a:t>
            </a:r>
            <a:r>
              <a:rPr lang="en-US" altLang="tr-TR" sz="2200" dirty="0" err="1"/>
              <a:t>görev</a:t>
            </a:r>
            <a:r>
              <a:rPr lang="en-US" altLang="tr-TR" sz="2200" dirty="0"/>
              <a:t> </a:t>
            </a:r>
            <a:r>
              <a:rPr lang="en-US" altLang="tr-TR" sz="2200" dirty="0" err="1"/>
              <a:t>boşaldığında</a:t>
            </a:r>
            <a:r>
              <a:rPr lang="en-US" altLang="tr-TR" sz="2200" dirty="0"/>
              <a:t>, </a:t>
            </a:r>
            <a:r>
              <a:rPr lang="en-US" altLang="tr-TR" sz="2200" dirty="0" err="1"/>
              <a:t>sözgelişi</a:t>
            </a:r>
            <a:r>
              <a:rPr lang="en-US" altLang="tr-TR" sz="2200" dirty="0"/>
              <a:t> </a:t>
            </a:r>
            <a:r>
              <a:rPr lang="en-US" altLang="tr-TR" sz="2200" dirty="0" err="1"/>
              <a:t>bir</a:t>
            </a:r>
            <a:r>
              <a:rPr lang="en-US" altLang="tr-TR" sz="2200" dirty="0"/>
              <a:t> </a:t>
            </a:r>
            <a:r>
              <a:rPr lang="en-US" altLang="tr-TR" sz="2200" dirty="0" err="1"/>
              <a:t>ustabaşının</a:t>
            </a:r>
            <a:r>
              <a:rPr lang="en-US" altLang="tr-TR" sz="2200" dirty="0"/>
              <a:t> </a:t>
            </a:r>
            <a:r>
              <a:rPr lang="en-US" altLang="tr-TR" sz="2200" dirty="0" err="1"/>
              <a:t>ölüm</a:t>
            </a:r>
            <a:r>
              <a:rPr lang="en-US" altLang="tr-TR" sz="2200" dirty="0"/>
              <a:t>, </a:t>
            </a:r>
            <a:r>
              <a:rPr lang="en-US" altLang="tr-TR" sz="2200" dirty="0" err="1"/>
              <a:t>emeklilik</a:t>
            </a:r>
            <a:r>
              <a:rPr lang="en-US" altLang="tr-TR" sz="2200" dirty="0"/>
              <a:t>, </a:t>
            </a:r>
            <a:r>
              <a:rPr lang="en-US" altLang="tr-TR" sz="2200" dirty="0" err="1"/>
              <a:t>istifa</a:t>
            </a:r>
            <a:r>
              <a:rPr lang="en-US" altLang="tr-TR" sz="2200" dirty="0"/>
              <a:t> </a:t>
            </a:r>
            <a:r>
              <a:rPr lang="en-US" altLang="tr-TR" sz="2200" dirty="0" err="1"/>
              <a:t>ya</a:t>
            </a:r>
            <a:r>
              <a:rPr lang="en-US" altLang="tr-TR" sz="2200" dirty="0"/>
              <a:t> da </a:t>
            </a:r>
            <a:r>
              <a:rPr lang="en-US" altLang="tr-TR" sz="2200" dirty="0" err="1"/>
              <a:t>sağlık</a:t>
            </a:r>
            <a:r>
              <a:rPr lang="en-US" altLang="tr-TR" sz="2200" dirty="0"/>
              <a:t> </a:t>
            </a:r>
            <a:r>
              <a:rPr lang="en-US" altLang="tr-TR" sz="2200" dirty="0" err="1"/>
              <a:t>nedeniyle</a:t>
            </a:r>
            <a:r>
              <a:rPr lang="en-US" altLang="tr-TR" sz="2200" dirty="0"/>
              <a:t> </a:t>
            </a:r>
            <a:r>
              <a:rPr lang="en-US" altLang="tr-TR" sz="2200" dirty="0" err="1"/>
              <a:t>işinden</a:t>
            </a:r>
            <a:r>
              <a:rPr lang="en-US" altLang="tr-TR" sz="2200" dirty="0"/>
              <a:t> </a:t>
            </a:r>
            <a:r>
              <a:rPr lang="en-US" altLang="tr-TR" sz="2200" dirty="0" err="1"/>
              <a:t>ayrılması</a:t>
            </a:r>
            <a:r>
              <a:rPr lang="en-US" altLang="tr-TR" sz="2200" dirty="0"/>
              <a:t> </a:t>
            </a:r>
            <a:r>
              <a:rPr lang="en-US" altLang="tr-TR" sz="2200" dirty="0" err="1"/>
              <a:t>halinde</a:t>
            </a:r>
            <a:r>
              <a:rPr lang="en-US" altLang="tr-TR" sz="2200" dirty="0"/>
              <a:t> </a:t>
            </a:r>
            <a:r>
              <a:rPr lang="en-US" altLang="tr-TR" sz="2200" dirty="0" err="1"/>
              <a:t>boşalan</a:t>
            </a:r>
            <a:r>
              <a:rPr lang="en-US" altLang="tr-TR" sz="2200" dirty="0"/>
              <a:t> </a:t>
            </a:r>
            <a:r>
              <a:rPr lang="en-US" altLang="tr-TR" sz="2200" dirty="0" err="1"/>
              <a:t>bu</a:t>
            </a:r>
            <a:r>
              <a:rPr lang="en-US" altLang="tr-TR" sz="2200" dirty="0"/>
              <a:t> </a:t>
            </a:r>
            <a:r>
              <a:rPr lang="en-US" altLang="tr-TR" sz="2200" dirty="0" err="1"/>
              <a:t>göreve</a:t>
            </a:r>
            <a:r>
              <a:rPr lang="en-US" altLang="tr-TR" sz="2200" dirty="0"/>
              <a:t> </a:t>
            </a:r>
            <a:r>
              <a:rPr lang="en-US" altLang="tr-TR" sz="2200" dirty="0" err="1"/>
              <a:t>personel</a:t>
            </a:r>
            <a:r>
              <a:rPr lang="en-US" altLang="tr-TR" sz="2200" dirty="0"/>
              <a:t> </a:t>
            </a:r>
            <a:r>
              <a:rPr lang="en-US" altLang="tr-TR" sz="2200" dirty="0" err="1"/>
              <a:t>politikası</a:t>
            </a:r>
            <a:r>
              <a:rPr lang="en-US" altLang="tr-TR" sz="2200" dirty="0"/>
              <a:t> </a:t>
            </a:r>
            <a:r>
              <a:rPr lang="en-US" altLang="tr-TR" sz="2200" dirty="0" err="1"/>
              <a:t>nedeniyle</a:t>
            </a:r>
            <a:r>
              <a:rPr lang="en-US" altLang="tr-TR" sz="2200" dirty="0"/>
              <a:t> </a:t>
            </a:r>
            <a:r>
              <a:rPr lang="en-US" altLang="tr-TR" sz="2200" dirty="0" err="1"/>
              <a:t>iç</a:t>
            </a:r>
            <a:r>
              <a:rPr lang="en-US" altLang="tr-TR" sz="2200" dirty="0"/>
              <a:t> </a:t>
            </a:r>
            <a:r>
              <a:rPr lang="en-US" altLang="tr-TR" sz="2200" dirty="0" err="1"/>
              <a:t>kaynaklardan</a:t>
            </a:r>
            <a:r>
              <a:rPr lang="en-US" altLang="tr-TR" sz="2200" dirty="0"/>
              <a:t> </a:t>
            </a:r>
            <a:r>
              <a:rPr lang="en-US" altLang="tr-TR" sz="2200" dirty="0" err="1"/>
              <a:t>eleman</a:t>
            </a:r>
            <a:r>
              <a:rPr lang="en-US" altLang="tr-TR" sz="2200" dirty="0"/>
              <a:t> </a:t>
            </a:r>
            <a:r>
              <a:rPr lang="en-US" altLang="tr-TR" sz="2200" dirty="0" err="1"/>
              <a:t>atanacaksa</a:t>
            </a:r>
            <a:r>
              <a:rPr lang="en-US" altLang="tr-TR" sz="2200" dirty="0"/>
              <a:t> o zaman </a:t>
            </a:r>
            <a:r>
              <a:rPr lang="en-US" altLang="tr-TR" sz="2200" dirty="0" err="1"/>
              <a:t>işçilerden</a:t>
            </a:r>
            <a:r>
              <a:rPr lang="en-US" altLang="tr-TR" sz="2200" dirty="0"/>
              <a:t> </a:t>
            </a:r>
            <a:r>
              <a:rPr lang="en-US" altLang="tr-TR" sz="2200" dirty="0" err="1"/>
              <a:t>biri</a:t>
            </a:r>
            <a:r>
              <a:rPr lang="en-US" altLang="tr-TR" sz="2200" dirty="0"/>
              <a:t> </a:t>
            </a:r>
            <a:r>
              <a:rPr lang="en-US" altLang="tr-TR" sz="2200" dirty="0" err="1"/>
              <a:t>ustabaşılık</a:t>
            </a:r>
            <a:r>
              <a:rPr lang="en-US" altLang="tr-TR" sz="2200" dirty="0"/>
              <a:t> </a:t>
            </a:r>
            <a:r>
              <a:rPr lang="en-US" altLang="tr-TR" sz="2200" dirty="0" err="1"/>
              <a:t>görevine</a:t>
            </a:r>
            <a:r>
              <a:rPr lang="en-US" altLang="tr-TR" sz="2200" dirty="0"/>
              <a:t> </a:t>
            </a:r>
            <a:r>
              <a:rPr lang="en-US" altLang="tr-TR" sz="2200" dirty="0" err="1"/>
              <a:t>geçirilir</a:t>
            </a:r>
            <a:r>
              <a:rPr lang="en-US" altLang="tr-TR" sz="2200" dirty="0"/>
              <a:t>.</a:t>
            </a:r>
          </a:p>
          <a:p>
            <a:pPr>
              <a:lnSpc>
                <a:spcPct val="170000"/>
              </a:lnSpc>
              <a:buClrTx/>
            </a:pPr>
            <a:r>
              <a:rPr lang="en-US" altLang="tr-TR" sz="2200" dirty="0"/>
              <a:t>Bu </a:t>
            </a:r>
            <a:r>
              <a:rPr lang="en-US" altLang="tr-TR" sz="2200" dirty="0" err="1"/>
              <a:t>yola</a:t>
            </a:r>
            <a:r>
              <a:rPr lang="en-US" altLang="tr-TR" sz="2200" dirty="0"/>
              <a:t> </a:t>
            </a:r>
            <a:r>
              <a:rPr lang="en-US" altLang="tr-TR" sz="2200" dirty="0" err="1"/>
              <a:t>başvurmak</a:t>
            </a:r>
            <a:r>
              <a:rPr lang="en-US" altLang="tr-TR" sz="2200" dirty="0"/>
              <a:t> </a:t>
            </a:r>
            <a:r>
              <a:rPr lang="en-US" altLang="tr-TR" sz="2200" dirty="0" err="1"/>
              <a:t>işletmede</a:t>
            </a:r>
            <a:r>
              <a:rPr lang="en-US" altLang="tr-TR" sz="2200" dirty="0"/>
              <a:t> </a:t>
            </a:r>
            <a:r>
              <a:rPr lang="en-US" altLang="tr-TR" sz="2200" dirty="0" err="1"/>
              <a:t>çalışanlara</a:t>
            </a:r>
            <a:r>
              <a:rPr lang="en-US" altLang="tr-TR" sz="2200" dirty="0"/>
              <a:t> moral </a:t>
            </a:r>
            <a:r>
              <a:rPr lang="en-US" altLang="tr-TR" sz="2200" dirty="0" err="1"/>
              <a:t>ve</a:t>
            </a:r>
            <a:r>
              <a:rPr lang="en-US" altLang="tr-TR" sz="2200" dirty="0"/>
              <a:t> </a:t>
            </a:r>
            <a:r>
              <a:rPr lang="en-US" altLang="tr-TR" sz="2200" dirty="0" err="1"/>
              <a:t>güven</a:t>
            </a:r>
            <a:r>
              <a:rPr lang="en-US" altLang="tr-TR" sz="2200" dirty="0"/>
              <a:t> </a:t>
            </a:r>
            <a:r>
              <a:rPr lang="en-US" altLang="tr-TR" sz="2200" dirty="0" err="1"/>
              <a:t>sağlar</a:t>
            </a:r>
            <a:r>
              <a:rPr lang="en-US" altLang="tr-TR" sz="2200" dirty="0"/>
              <a:t>.</a:t>
            </a:r>
          </a:p>
          <a:p>
            <a:pPr>
              <a:lnSpc>
                <a:spcPct val="170000"/>
              </a:lnSpc>
              <a:buClrTx/>
            </a:pPr>
            <a:r>
              <a:rPr lang="en-US" altLang="tr-TR" sz="2200" dirty="0" err="1"/>
              <a:t>Üst</a:t>
            </a:r>
            <a:r>
              <a:rPr lang="en-US" altLang="tr-TR" sz="2200" dirty="0"/>
              <a:t> </a:t>
            </a:r>
            <a:r>
              <a:rPr lang="en-US" altLang="tr-TR" sz="2200" dirty="0" err="1"/>
              <a:t>basamağa</a:t>
            </a:r>
            <a:r>
              <a:rPr lang="en-US" altLang="tr-TR" sz="2200" dirty="0"/>
              <a:t> </a:t>
            </a:r>
            <a:r>
              <a:rPr lang="en-US" altLang="tr-TR" sz="2200" dirty="0" err="1"/>
              <a:t>geçilebilmesi</a:t>
            </a:r>
            <a:r>
              <a:rPr lang="en-US" altLang="tr-TR" sz="2200" dirty="0"/>
              <a:t> </a:t>
            </a:r>
            <a:r>
              <a:rPr lang="en-US" altLang="tr-TR" sz="2200" dirty="0" err="1"/>
              <a:t>için</a:t>
            </a:r>
            <a:r>
              <a:rPr lang="en-US" altLang="tr-TR" sz="2200" dirty="0"/>
              <a:t> </a:t>
            </a:r>
            <a:r>
              <a:rPr lang="en-US" altLang="tr-TR" sz="2200" dirty="0" err="1"/>
              <a:t>işgörenin</a:t>
            </a:r>
            <a:r>
              <a:rPr lang="en-US" altLang="tr-TR" sz="2200" dirty="0"/>
              <a:t> </a:t>
            </a:r>
            <a:r>
              <a:rPr lang="en-US" altLang="tr-TR" sz="2200" dirty="0" err="1"/>
              <a:t>belirli</a:t>
            </a:r>
            <a:r>
              <a:rPr lang="en-US" altLang="tr-TR" sz="2200" dirty="0"/>
              <a:t> </a:t>
            </a:r>
            <a:r>
              <a:rPr lang="en-US" altLang="tr-TR" sz="2200" dirty="0" err="1"/>
              <a:t>yöneticilik</a:t>
            </a:r>
            <a:r>
              <a:rPr lang="en-US" altLang="tr-TR" sz="2200" dirty="0"/>
              <a:t> </a:t>
            </a:r>
            <a:r>
              <a:rPr lang="en-US" altLang="tr-TR" sz="2200" dirty="0" err="1"/>
              <a:t>niteliği</a:t>
            </a:r>
            <a:r>
              <a:rPr lang="en-US" altLang="tr-TR" sz="2200" dirty="0"/>
              <a:t> </a:t>
            </a:r>
            <a:r>
              <a:rPr lang="en-US" altLang="tr-TR" sz="2200" dirty="0" err="1"/>
              <a:t>taşıması</a:t>
            </a:r>
            <a:r>
              <a:rPr lang="en-US" altLang="tr-TR" sz="2200" dirty="0"/>
              <a:t> </a:t>
            </a:r>
            <a:r>
              <a:rPr lang="en-US" altLang="tr-TR" sz="2200" dirty="0" err="1"/>
              <a:t>gerekir</a:t>
            </a:r>
            <a:r>
              <a:rPr lang="en-US" altLang="tr-TR" sz="2200" dirty="0"/>
              <a:t>.</a:t>
            </a:r>
          </a:p>
          <a:p>
            <a:pPr>
              <a:lnSpc>
                <a:spcPct val="170000"/>
              </a:lnSpc>
              <a:buClrTx/>
            </a:pPr>
            <a:r>
              <a:rPr lang="en-US" altLang="tr-TR" sz="2200" dirty="0" err="1"/>
              <a:t>Yükselme</a:t>
            </a:r>
            <a:r>
              <a:rPr lang="en-US" altLang="tr-TR" sz="2200" dirty="0"/>
              <a:t> </a:t>
            </a:r>
            <a:r>
              <a:rPr lang="en-US" altLang="tr-TR" sz="2200" dirty="0" err="1"/>
              <a:t>kararını</a:t>
            </a:r>
            <a:r>
              <a:rPr lang="en-US" altLang="tr-TR" sz="2200" dirty="0"/>
              <a:t> </a:t>
            </a:r>
            <a:r>
              <a:rPr lang="en-US" altLang="tr-TR" sz="2200" dirty="0" err="1"/>
              <a:t>veren</a:t>
            </a:r>
            <a:r>
              <a:rPr lang="en-US" altLang="tr-TR" sz="2200" dirty="0"/>
              <a:t> </a:t>
            </a:r>
            <a:r>
              <a:rPr lang="en-US" altLang="tr-TR" sz="2200" dirty="0" err="1"/>
              <a:t>kişilerin</a:t>
            </a:r>
            <a:r>
              <a:rPr lang="en-US" altLang="tr-TR" sz="2200" dirty="0"/>
              <a:t> </a:t>
            </a:r>
            <a:r>
              <a:rPr lang="en-US" altLang="tr-TR" sz="2200" dirty="0" err="1"/>
              <a:t>duygusal</a:t>
            </a:r>
            <a:r>
              <a:rPr lang="en-US" altLang="tr-TR" sz="2200" dirty="0"/>
              <a:t> </a:t>
            </a:r>
            <a:r>
              <a:rPr lang="en-US" altLang="tr-TR" sz="2200" dirty="0" err="1"/>
              <a:t>davranarak</a:t>
            </a:r>
            <a:r>
              <a:rPr lang="en-US" altLang="tr-TR" sz="2200" dirty="0"/>
              <a:t> “</a:t>
            </a:r>
            <a:r>
              <a:rPr lang="en-US" altLang="tr-TR" sz="2200" dirty="0" err="1"/>
              <a:t>adama</a:t>
            </a:r>
            <a:r>
              <a:rPr lang="en-US" altLang="tr-TR" sz="2200" dirty="0"/>
              <a:t> </a:t>
            </a:r>
            <a:r>
              <a:rPr lang="en-US" altLang="tr-TR" sz="2200" dirty="0" err="1"/>
              <a:t>göre</a:t>
            </a:r>
            <a:r>
              <a:rPr lang="en-US" altLang="tr-TR" sz="2200" dirty="0"/>
              <a:t> </a:t>
            </a:r>
            <a:r>
              <a:rPr lang="en-US" altLang="tr-TR" sz="2200" dirty="0" err="1"/>
              <a:t>iş</a:t>
            </a:r>
            <a:r>
              <a:rPr lang="en-US" altLang="tr-TR" sz="2200" dirty="0"/>
              <a:t>” </a:t>
            </a:r>
            <a:r>
              <a:rPr lang="en-US" altLang="tr-TR" sz="2200" dirty="0" err="1"/>
              <a:t>gibi</a:t>
            </a:r>
            <a:r>
              <a:rPr lang="en-US" altLang="tr-TR" sz="2200" dirty="0"/>
              <a:t> </a:t>
            </a:r>
            <a:r>
              <a:rPr lang="en-US" altLang="tr-TR" sz="2200" dirty="0" err="1"/>
              <a:t>bir</a:t>
            </a:r>
            <a:r>
              <a:rPr lang="en-US" altLang="tr-TR" sz="2200" dirty="0"/>
              <a:t> </a:t>
            </a:r>
            <a:r>
              <a:rPr lang="en-US" altLang="tr-TR" sz="2200" dirty="0" err="1"/>
              <a:t>uygulama</a:t>
            </a:r>
            <a:r>
              <a:rPr lang="en-US" altLang="tr-TR" sz="2200" dirty="0"/>
              <a:t> </a:t>
            </a:r>
            <a:r>
              <a:rPr lang="en-US" altLang="tr-TR" sz="2200" dirty="0" err="1"/>
              <a:t>yapması</a:t>
            </a:r>
            <a:r>
              <a:rPr lang="en-US" altLang="tr-TR" sz="2200" dirty="0"/>
              <a:t> </a:t>
            </a:r>
            <a:r>
              <a:rPr lang="en-US" altLang="tr-TR" sz="2200" dirty="0" err="1"/>
              <a:t>sakıncalarındandır</a:t>
            </a:r>
            <a:r>
              <a:rPr lang="en-US" altLang="tr-TR" sz="2200" dirty="0"/>
              <a:t>.</a:t>
            </a:r>
          </a:p>
          <a:p>
            <a:pPr marL="82296" indent="0" algn="just">
              <a:buNone/>
            </a:pPr>
            <a:endParaRPr lang="tr-TR" sz="24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1656184" cy="111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9793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Terfi Yöntemleri</a:t>
            </a:r>
          </a:p>
          <a:p>
            <a:endParaRPr lang="tr-TR" dirty="0" smtClean="0"/>
          </a:p>
          <a:p>
            <a:r>
              <a:rPr lang="tr-TR" dirty="0" smtClean="0"/>
              <a:t>1) Kıdem Durumuna Göre Yükselme</a:t>
            </a:r>
          </a:p>
          <a:p>
            <a:endParaRPr lang="tr-TR" dirty="0" smtClean="0"/>
          </a:p>
          <a:p>
            <a:r>
              <a:rPr lang="tr-TR" dirty="0" smtClean="0"/>
              <a:t>2) Performansa Göre Yükselme</a:t>
            </a:r>
            <a:endParaRPr lang="tr-TR" dirty="0"/>
          </a:p>
        </p:txBody>
      </p:sp>
    </p:spTree>
    <p:extLst>
      <p:ext uri="{BB962C8B-B14F-4D97-AF65-F5344CB8AC3E}">
        <p14:creationId xmlns:p14="http://schemas.microsoft.com/office/powerpoint/2010/main" val="1909847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476672"/>
            <a:ext cx="7498080" cy="634082"/>
          </a:xfrm>
        </p:spPr>
        <p:txBody>
          <a:bodyPr>
            <a:normAutofit fontScale="90000"/>
          </a:bodyPr>
          <a:lstStyle/>
          <a:p>
            <a:pPr algn="ctr"/>
            <a:r>
              <a:rPr lang="tr-TR" dirty="0">
                <a:solidFill>
                  <a:schemeClr val="tx1"/>
                </a:solidFill>
              </a:rPr>
              <a:t>İç Kaynaklar</a:t>
            </a:r>
            <a:endParaRPr lang="tr-TR" dirty="0"/>
          </a:p>
        </p:txBody>
      </p:sp>
      <p:sp>
        <p:nvSpPr>
          <p:cNvPr id="3" name="İçerik Yer Tutucusu 2"/>
          <p:cNvSpPr>
            <a:spLocks noGrp="1"/>
          </p:cNvSpPr>
          <p:nvPr>
            <p:ph idx="1"/>
          </p:nvPr>
        </p:nvSpPr>
        <p:spPr>
          <a:xfrm>
            <a:off x="1435608" y="980728"/>
            <a:ext cx="7498080" cy="5267672"/>
          </a:xfrm>
        </p:spPr>
        <p:txBody>
          <a:bodyPr>
            <a:normAutofit lnSpcReduction="10000"/>
          </a:bodyPr>
          <a:lstStyle/>
          <a:p>
            <a:pPr marL="82296" indent="0">
              <a:buNone/>
            </a:pPr>
            <a:r>
              <a:rPr lang="tr-TR" sz="2400" b="1" dirty="0" smtClean="0"/>
              <a:t>2) Nakil (İç Transfer) </a:t>
            </a:r>
          </a:p>
          <a:p>
            <a:pPr marL="82296" indent="0" algn="just">
              <a:buNone/>
            </a:pPr>
            <a:r>
              <a:rPr lang="tr-TR" sz="2400" dirty="0"/>
              <a:t>İşletmede bir görev boşaldığı zaman bu yere “aynı </a:t>
            </a:r>
            <a:r>
              <a:rPr lang="tr-TR" sz="2400" dirty="0" smtClean="0"/>
              <a:t>düzeyde</a:t>
            </a:r>
            <a:r>
              <a:rPr lang="tr-TR" sz="2400" dirty="0"/>
              <a:t>” bir başka kişinin atanması anlamına </a:t>
            </a:r>
            <a:r>
              <a:rPr lang="tr-TR" sz="2400" dirty="0" smtClean="0"/>
              <a:t>gelmektedir.</a:t>
            </a:r>
          </a:p>
          <a:p>
            <a:pPr marL="82296" indent="0" algn="just">
              <a:buNone/>
            </a:pPr>
            <a:endParaRPr lang="tr-TR" sz="2400" dirty="0" smtClean="0"/>
          </a:p>
          <a:p>
            <a:pPr algn="just">
              <a:lnSpc>
                <a:spcPct val="90000"/>
              </a:lnSpc>
              <a:buClrTx/>
            </a:pPr>
            <a:r>
              <a:rPr lang="tr-TR" sz="1900" dirty="0"/>
              <a:t>Bu, genelde birbirine yakın birim, iş ve işlevler arasında yer değiştirme şeklinde ortaya çıkmaktadır. Nakil uygulaması, ortaya çıkan personel açığının, fazlalık olan birimlerden karşılanması yanında kişilerin yetenek, nitelik ve isteklerine daha uygun olan işlere getirilmeleri açısından da yararlı bir yoldur</a:t>
            </a:r>
            <a:endParaRPr lang="tr-TR" altLang="tr-TR" sz="1900" dirty="0" smtClean="0"/>
          </a:p>
          <a:p>
            <a:pPr algn="just">
              <a:lnSpc>
                <a:spcPct val="90000"/>
              </a:lnSpc>
              <a:buClrTx/>
            </a:pPr>
            <a:r>
              <a:rPr lang="en-US" altLang="tr-TR" sz="1900" dirty="0" err="1" smtClean="0"/>
              <a:t>İşletme</a:t>
            </a:r>
            <a:r>
              <a:rPr lang="en-US" altLang="tr-TR" sz="1900" dirty="0" smtClean="0"/>
              <a:t> </a:t>
            </a:r>
            <a:r>
              <a:rPr lang="en-US" altLang="tr-TR" sz="1900" dirty="0" err="1"/>
              <a:t>açısından</a:t>
            </a:r>
            <a:r>
              <a:rPr lang="en-US" altLang="tr-TR" sz="1900" dirty="0"/>
              <a:t> </a:t>
            </a:r>
            <a:r>
              <a:rPr lang="en-US" altLang="tr-TR" sz="1900" dirty="0" err="1"/>
              <a:t>ucuz</a:t>
            </a:r>
            <a:r>
              <a:rPr lang="en-US" altLang="tr-TR" sz="1900" dirty="0"/>
              <a:t> </a:t>
            </a:r>
            <a:r>
              <a:rPr lang="en-US" altLang="tr-TR" sz="1900" dirty="0" err="1"/>
              <a:t>ve</a:t>
            </a:r>
            <a:r>
              <a:rPr lang="en-US" altLang="tr-TR" sz="1900" dirty="0"/>
              <a:t> </a:t>
            </a:r>
            <a:r>
              <a:rPr lang="en-US" altLang="tr-TR" sz="1900" dirty="0" err="1"/>
              <a:t>kolay</a:t>
            </a:r>
            <a:r>
              <a:rPr lang="en-US" altLang="tr-TR" sz="1900" dirty="0"/>
              <a:t> </a:t>
            </a:r>
            <a:r>
              <a:rPr lang="en-US" altLang="tr-TR" sz="1900" dirty="0" err="1"/>
              <a:t>yoldan</a:t>
            </a:r>
            <a:r>
              <a:rPr lang="en-US" altLang="tr-TR" sz="1900" dirty="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olanağı</a:t>
            </a:r>
            <a:r>
              <a:rPr lang="en-US" altLang="tr-TR" sz="1900" dirty="0"/>
              <a:t> </a:t>
            </a:r>
            <a:r>
              <a:rPr lang="en-US" altLang="tr-TR" sz="1900" dirty="0" err="1"/>
              <a:t>sağlar</a:t>
            </a:r>
            <a:r>
              <a:rPr lang="en-US" altLang="tr-TR" sz="1900" dirty="0"/>
              <a:t>.</a:t>
            </a:r>
          </a:p>
          <a:p>
            <a:pPr algn="just">
              <a:lnSpc>
                <a:spcPct val="90000"/>
              </a:lnSpc>
              <a:buClrTx/>
            </a:pPr>
            <a:r>
              <a:rPr lang="en-US" altLang="tr-TR" sz="1900" dirty="0" err="1"/>
              <a:t>İşletmeye</a:t>
            </a:r>
            <a:r>
              <a:rPr lang="en-US" altLang="tr-TR" sz="1900" dirty="0"/>
              <a:t> </a:t>
            </a:r>
            <a:r>
              <a:rPr lang="en-US" altLang="tr-TR" sz="1900" dirty="0" err="1"/>
              <a:t>uyum</a:t>
            </a:r>
            <a:r>
              <a:rPr lang="en-US" altLang="tr-TR" sz="1900" dirty="0"/>
              <a:t> </a:t>
            </a:r>
            <a:r>
              <a:rPr lang="en-US" altLang="tr-TR" sz="1900" dirty="0" err="1"/>
              <a:t>gibi</a:t>
            </a:r>
            <a:r>
              <a:rPr lang="en-US" altLang="tr-TR" sz="1900" dirty="0"/>
              <a:t> </a:t>
            </a:r>
            <a:r>
              <a:rPr lang="en-US" altLang="tr-TR" sz="1900" dirty="0" err="1"/>
              <a:t>bir</a:t>
            </a:r>
            <a:r>
              <a:rPr lang="en-US" altLang="tr-TR" sz="1900" dirty="0"/>
              <a:t> </a:t>
            </a:r>
            <a:r>
              <a:rPr lang="en-US" altLang="tr-TR" sz="1900" dirty="0" err="1"/>
              <a:t>sorun</a:t>
            </a:r>
            <a:r>
              <a:rPr lang="en-US" altLang="tr-TR" sz="1900" dirty="0"/>
              <a:t> </a:t>
            </a:r>
            <a:r>
              <a:rPr lang="en-US" altLang="tr-TR" sz="1900" dirty="0" err="1"/>
              <a:t>olmaz</a:t>
            </a:r>
            <a:r>
              <a:rPr lang="en-US" altLang="tr-TR" sz="1900" dirty="0"/>
              <a:t>.</a:t>
            </a:r>
          </a:p>
          <a:p>
            <a:pPr algn="just">
              <a:lnSpc>
                <a:spcPct val="90000"/>
              </a:lnSpc>
              <a:buClrTx/>
            </a:pPr>
            <a:r>
              <a:rPr lang="en-US" altLang="tr-TR" sz="1900" dirty="0" err="1"/>
              <a:t>Bir</a:t>
            </a:r>
            <a:r>
              <a:rPr lang="en-US" altLang="tr-TR" sz="1900" dirty="0"/>
              <a:t> </a:t>
            </a:r>
            <a:r>
              <a:rPr lang="en-US" altLang="tr-TR" sz="1900" dirty="0" err="1"/>
              <a:t>çalışanın</a:t>
            </a:r>
            <a:r>
              <a:rPr lang="en-US" altLang="tr-TR" sz="1900" dirty="0"/>
              <a:t> </a:t>
            </a:r>
            <a:r>
              <a:rPr lang="en-US" altLang="tr-TR" sz="1900" dirty="0" err="1"/>
              <a:t>eski</a:t>
            </a:r>
            <a:r>
              <a:rPr lang="en-US" altLang="tr-TR" sz="1900" dirty="0"/>
              <a:t> </a:t>
            </a:r>
            <a:r>
              <a:rPr lang="en-US" altLang="tr-TR" sz="1900" dirty="0" err="1"/>
              <a:t>işini</a:t>
            </a:r>
            <a:r>
              <a:rPr lang="en-US" altLang="tr-TR" sz="1900" dirty="0"/>
              <a:t> </a:t>
            </a:r>
            <a:r>
              <a:rPr lang="en-US" altLang="tr-TR" sz="1900" dirty="0" err="1"/>
              <a:t>bırakmasıyla</a:t>
            </a:r>
            <a:r>
              <a:rPr lang="en-US" altLang="tr-TR" sz="1900" dirty="0"/>
              <a:t> </a:t>
            </a:r>
            <a:r>
              <a:rPr lang="tr-TR" altLang="tr-TR" sz="1900" dirty="0" smtClean="0"/>
              <a:t>orada </a:t>
            </a:r>
            <a:r>
              <a:rPr lang="en-US" altLang="tr-TR" sz="1900" dirty="0" err="1" smtClean="0"/>
              <a:t>yeni</a:t>
            </a:r>
            <a:r>
              <a:rPr lang="en-US" altLang="tr-TR" sz="1900" dirty="0" smtClean="0"/>
              <a:t> </a:t>
            </a:r>
            <a:r>
              <a:rPr lang="en-US" altLang="tr-TR" sz="1900" dirty="0" err="1"/>
              <a:t>eleman</a:t>
            </a:r>
            <a:r>
              <a:rPr lang="en-US" altLang="tr-TR" sz="1900" dirty="0"/>
              <a:t> </a:t>
            </a:r>
            <a:r>
              <a:rPr lang="en-US" altLang="tr-TR" sz="1900" dirty="0" err="1"/>
              <a:t>bulma</a:t>
            </a:r>
            <a:r>
              <a:rPr lang="en-US" altLang="tr-TR" sz="1900" dirty="0"/>
              <a:t> </a:t>
            </a:r>
            <a:r>
              <a:rPr lang="en-US" altLang="tr-TR" sz="1900" dirty="0" err="1"/>
              <a:t>sorunu</a:t>
            </a:r>
            <a:r>
              <a:rPr lang="en-US" altLang="tr-TR" sz="1900" dirty="0"/>
              <a:t> </a:t>
            </a:r>
            <a:r>
              <a:rPr lang="en-US" altLang="tr-TR" sz="1900" dirty="0" err="1"/>
              <a:t>doğuracaktır</a:t>
            </a:r>
            <a:r>
              <a:rPr lang="en-US" altLang="tr-TR" sz="1900" dirty="0"/>
              <a:t>.</a:t>
            </a:r>
          </a:p>
          <a:p>
            <a:pPr algn="just">
              <a:lnSpc>
                <a:spcPct val="90000"/>
              </a:lnSpc>
              <a:buClrTx/>
            </a:pPr>
            <a:r>
              <a:rPr lang="en-US" altLang="tr-TR" sz="1900" dirty="0" err="1"/>
              <a:t>Yeni</a:t>
            </a:r>
            <a:r>
              <a:rPr lang="en-US" altLang="tr-TR" sz="1900" dirty="0"/>
              <a:t> </a:t>
            </a:r>
            <a:r>
              <a:rPr lang="en-US" altLang="tr-TR" sz="1900" dirty="0" err="1"/>
              <a:t>işte</a:t>
            </a:r>
            <a:r>
              <a:rPr lang="en-US" altLang="tr-TR" sz="1900" dirty="0"/>
              <a:t> </a:t>
            </a:r>
            <a:r>
              <a:rPr lang="en-US" altLang="tr-TR" sz="1900" dirty="0" err="1"/>
              <a:t>verimli</a:t>
            </a:r>
            <a:r>
              <a:rPr lang="en-US" altLang="tr-TR" sz="1900" dirty="0"/>
              <a:t> </a:t>
            </a:r>
            <a:r>
              <a:rPr lang="en-US" altLang="tr-TR" sz="1900" dirty="0" err="1"/>
              <a:t>çalışabilmek</a:t>
            </a:r>
            <a:r>
              <a:rPr lang="en-US" altLang="tr-TR" sz="1900" dirty="0"/>
              <a:t> </a:t>
            </a:r>
            <a:r>
              <a:rPr lang="en-US" altLang="tr-TR" sz="1900" dirty="0" err="1"/>
              <a:t>için</a:t>
            </a:r>
            <a:r>
              <a:rPr lang="en-US" altLang="tr-TR" sz="1900" dirty="0"/>
              <a:t> </a:t>
            </a:r>
            <a:r>
              <a:rPr lang="en-US" altLang="tr-TR" sz="1900" dirty="0" err="1"/>
              <a:t>belirli</a:t>
            </a:r>
            <a:r>
              <a:rPr lang="en-US" altLang="tr-TR" sz="1900" dirty="0"/>
              <a:t> </a:t>
            </a:r>
            <a:r>
              <a:rPr lang="en-US" altLang="tr-TR" sz="1900" dirty="0" err="1"/>
              <a:t>bir</a:t>
            </a:r>
            <a:r>
              <a:rPr lang="en-US" altLang="tr-TR" sz="1900" dirty="0"/>
              <a:t> </a:t>
            </a:r>
            <a:r>
              <a:rPr lang="en-US" altLang="tr-TR" sz="1900" dirty="0" err="1"/>
              <a:t>sürenin</a:t>
            </a:r>
            <a:r>
              <a:rPr lang="en-US" altLang="tr-TR" sz="1900" dirty="0"/>
              <a:t> </a:t>
            </a:r>
            <a:r>
              <a:rPr lang="en-US" altLang="tr-TR" sz="1900" dirty="0" err="1"/>
              <a:t>geçmesi</a:t>
            </a:r>
            <a:r>
              <a:rPr lang="en-US" altLang="tr-TR" sz="1900" dirty="0"/>
              <a:t> </a:t>
            </a:r>
            <a:r>
              <a:rPr lang="en-US" altLang="tr-TR" sz="1900" dirty="0" err="1"/>
              <a:t>gerekir</a:t>
            </a:r>
            <a:r>
              <a:rPr lang="en-US" altLang="tr-TR" sz="1900" dirty="0"/>
              <a:t>, </a:t>
            </a:r>
            <a:r>
              <a:rPr lang="en-US" altLang="tr-TR" sz="1900" dirty="0" err="1"/>
              <a:t>bu</a:t>
            </a:r>
            <a:r>
              <a:rPr lang="en-US" altLang="tr-TR" sz="1900" dirty="0"/>
              <a:t> da zaman </a:t>
            </a:r>
            <a:r>
              <a:rPr lang="en-US" altLang="tr-TR" sz="1900" dirty="0" err="1"/>
              <a:t>ve</a:t>
            </a:r>
            <a:r>
              <a:rPr lang="en-US" altLang="tr-TR" sz="1900" dirty="0"/>
              <a:t> </a:t>
            </a:r>
            <a:r>
              <a:rPr lang="en-US" altLang="tr-TR" sz="1900" dirty="0" err="1"/>
              <a:t>ekonomik</a:t>
            </a:r>
            <a:r>
              <a:rPr lang="en-US" altLang="tr-TR" sz="1900" dirty="0"/>
              <a:t> </a:t>
            </a:r>
            <a:r>
              <a:rPr lang="en-US" altLang="tr-TR" sz="1900" dirty="0" err="1"/>
              <a:t>kayba</a:t>
            </a:r>
            <a:r>
              <a:rPr lang="en-US" altLang="tr-TR" sz="1900" dirty="0"/>
              <a:t> </a:t>
            </a:r>
            <a:r>
              <a:rPr lang="en-US" altLang="tr-TR" sz="1900" dirty="0" err="1"/>
              <a:t>yol</a:t>
            </a:r>
            <a:r>
              <a:rPr lang="en-US" altLang="tr-TR" sz="1900" dirty="0"/>
              <a:t> </a:t>
            </a:r>
            <a:r>
              <a:rPr lang="en-US" altLang="tr-TR" sz="1900" dirty="0" err="1"/>
              <a:t>açabilir</a:t>
            </a:r>
            <a:r>
              <a:rPr lang="en-US" altLang="tr-TR" sz="1900" dirty="0"/>
              <a:t>. </a:t>
            </a:r>
          </a:p>
          <a:p>
            <a:pPr marL="82296" indent="0" algn="just">
              <a:buNone/>
            </a:pPr>
            <a:endParaRPr lang="tr-TR" sz="2400" b="1" dirty="0"/>
          </a:p>
        </p:txBody>
      </p:sp>
    </p:spTree>
    <p:extLst>
      <p:ext uri="{BB962C8B-B14F-4D97-AF65-F5344CB8AC3E}">
        <p14:creationId xmlns:p14="http://schemas.microsoft.com/office/powerpoint/2010/main" val="2693602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3) Rütbe İndirimi</a:t>
            </a:r>
          </a:p>
          <a:p>
            <a:r>
              <a:rPr lang="tr-TR" dirty="0" smtClean="0"/>
              <a:t>Seyrek başvurulan bir yöntemdir. Bir ceza ve disiplin yaptırımı şeklinde dikkate alınır ve çalışanların ücret, yetki ve sorumluluk açısından daha alt seviyeli bir görev veya işe kaydırılması anlamına gelir.</a:t>
            </a:r>
          </a:p>
        </p:txBody>
      </p:sp>
    </p:spTree>
    <p:extLst>
      <p:ext uri="{BB962C8B-B14F-4D97-AF65-F5344CB8AC3E}">
        <p14:creationId xmlns:p14="http://schemas.microsoft.com/office/powerpoint/2010/main" val="406181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pPr algn="just"/>
            <a:r>
              <a:rPr lang="tr-TR" b="1" dirty="0" smtClean="0"/>
              <a:t>İç Kaynaklardan </a:t>
            </a:r>
            <a:r>
              <a:rPr lang="tr-TR" b="1" dirty="0" err="1" smtClean="0"/>
              <a:t>İşgören</a:t>
            </a:r>
            <a:r>
              <a:rPr lang="tr-TR" b="1" dirty="0" smtClean="0"/>
              <a:t> Bulmanın Sağladığı Avantajlar</a:t>
            </a:r>
          </a:p>
          <a:p>
            <a:pPr algn="just"/>
            <a:r>
              <a:rPr lang="tr-TR" dirty="0" smtClean="0"/>
              <a:t>Örgüt içinde hareketlilik sağlar,</a:t>
            </a:r>
          </a:p>
          <a:p>
            <a:pPr algn="just"/>
            <a:r>
              <a:rPr lang="az-Latn-AZ" altLang="tr-TR" dirty="0" smtClean="0"/>
              <a:t>Az zaman alır ve daha ekonomiktir,</a:t>
            </a:r>
            <a:endParaRPr lang="tr-TR" dirty="0" smtClean="0"/>
          </a:p>
          <a:p>
            <a:pPr algn="just"/>
            <a:r>
              <a:rPr lang="tr-TR" dirty="0" smtClean="0"/>
              <a:t>Terfi ve yükselme beklentisi olan çalışanların bu beklentilerini sağlar,</a:t>
            </a:r>
          </a:p>
          <a:p>
            <a:pPr algn="just"/>
            <a:r>
              <a:rPr lang="tr-TR" dirty="0" smtClean="0"/>
              <a:t>Örgütün kendi öz kaynaklarından yararlanmasına imkan verir,</a:t>
            </a:r>
          </a:p>
          <a:p>
            <a:pPr algn="just"/>
            <a:r>
              <a:rPr lang="tr-TR" dirty="0" smtClean="0"/>
              <a:t>Dış kaynaklardan çalışan tedarikine dönük yatırım maliyetine engel olur,</a:t>
            </a:r>
            <a:endParaRPr lang="tr-TR" dirty="0"/>
          </a:p>
        </p:txBody>
      </p:sp>
    </p:spTree>
    <p:extLst>
      <p:ext uri="{BB962C8B-B14F-4D97-AF65-F5344CB8AC3E}">
        <p14:creationId xmlns:p14="http://schemas.microsoft.com/office/powerpoint/2010/main" val="1293826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dirty="0" smtClean="0"/>
              <a:t>Dış kaynaklardan sağlanacak çalışanların örgüte uyumu, eğitimi, örgütsel değerleri benimseme gibi problemlerin ortaya çıkmasına engel olur,</a:t>
            </a:r>
          </a:p>
          <a:p>
            <a:pPr algn="just"/>
            <a:r>
              <a:rPr lang="tr-TR" dirty="0" smtClean="0"/>
              <a:t>Yeni yeteneklerin keşfi ile alt kademe çalışanlarına dönük fırsatlar yaratır,</a:t>
            </a:r>
          </a:p>
          <a:p>
            <a:pPr algn="just"/>
            <a:r>
              <a:rPr lang="tr-TR" dirty="0" smtClean="0"/>
              <a:t>Kurumdan dışarıya gidecek beyin göçünün önlenmesini sağlar,</a:t>
            </a:r>
          </a:p>
          <a:p>
            <a:endParaRPr lang="tr-TR" dirty="0" smtClean="0"/>
          </a:p>
          <a:p>
            <a:endParaRPr lang="tr-TR" dirty="0"/>
          </a:p>
        </p:txBody>
      </p:sp>
    </p:spTree>
    <p:extLst>
      <p:ext uri="{BB962C8B-B14F-4D97-AF65-F5344CB8AC3E}">
        <p14:creationId xmlns:p14="http://schemas.microsoft.com/office/powerpoint/2010/main" val="369300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562074"/>
          </a:xfrm>
        </p:spPr>
        <p:txBody>
          <a:bodyPr>
            <a:normAutofit fontScale="90000"/>
          </a:bodyPr>
          <a:lstStyle/>
          <a:p>
            <a:pPr algn="ctr"/>
            <a:endParaRPr lang="tr-TR" dirty="0"/>
          </a:p>
        </p:txBody>
      </p:sp>
      <p:sp>
        <p:nvSpPr>
          <p:cNvPr id="3" name="İçerik Yer Tutucusu 2"/>
          <p:cNvSpPr>
            <a:spLocks noGrp="1"/>
          </p:cNvSpPr>
          <p:nvPr>
            <p:ph idx="1"/>
          </p:nvPr>
        </p:nvSpPr>
        <p:spPr>
          <a:xfrm>
            <a:off x="1435608" y="908720"/>
            <a:ext cx="7498080" cy="5339680"/>
          </a:xfrm>
        </p:spPr>
        <p:txBody>
          <a:bodyPr>
            <a:normAutofit fontScale="92500" lnSpcReduction="20000"/>
          </a:bodyPr>
          <a:lstStyle/>
          <a:p>
            <a:pPr marL="82296" indent="0" algn="ctr">
              <a:buNone/>
            </a:pPr>
            <a:r>
              <a:rPr lang="tr-TR" sz="2800" b="1" dirty="0"/>
              <a:t>İç Kaynaklardan </a:t>
            </a:r>
            <a:r>
              <a:rPr lang="tr-TR" sz="2800" b="1" dirty="0" err="1"/>
              <a:t>İşgören</a:t>
            </a:r>
            <a:r>
              <a:rPr lang="tr-TR" sz="2800" b="1" dirty="0"/>
              <a:t> Bulmanın Sağladığı </a:t>
            </a:r>
            <a:r>
              <a:rPr lang="tr-TR" sz="2800" b="1" dirty="0" smtClean="0"/>
              <a:t>Dezavantajlar</a:t>
            </a:r>
            <a:endParaRPr lang="tr-TR" sz="2800" b="1" dirty="0"/>
          </a:p>
          <a:p>
            <a:pPr lvl="0" algn="just">
              <a:buClrTx/>
            </a:pPr>
            <a:r>
              <a:rPr lang="tr-TR" sz="2800" dirty="0" smtClean="0"/>
              <a:t>İç kaynaklara ve kıdem faktörüne aşırı önem verildiğinde yeterince uygun nitelikte olmayan kişilerle boş kadroların doldurulması söz konusu olabilir,</a:t>
            </a:r>
          </a:p>
          <a:p>
            <a:pPr lvl="0" algn="just">
              <a:buClrTx/>
            </a:pPr>
            <a:r>
              <a:rPr lang="tr-TR" sz="2800" dirty="0" smtClean="0"/>
              <a:t>Diğer </a:t>
            </a:r>
            <a:r>
              <a:rPr lang="tr-TR" sz="2800" dirty="0"/>
              <a:t>organizasyonlardan tecrübeye sahip taze kan getirilme fırsatı kaçırılmış olur</a:t>
            </a:r>
            <a:r>
              <a:rPr lang="tr-TR" sz="2800" dirty="0" smtClean="0"/>
              <a:t>,</a:t>
            </a:r>
          </a:p>
          <a:p>
            <a:pPr algn="just">
              <a:buClrTx/>
            </a:pPr>
            <a:r>
              <a:rPr lang="tr-TR" sz="2800" dirty="0" smtClean="0"/>
              <a:t>İşletmeye yeni fikirlerin girmesini engeller,</a:t>
            </a:r>
            <a:endParaRPr lang="tr-TR" sz="2800" dirty="0"/>
          </a:p>
          <a:p>
            <a:pPr lvl="0" algn="just">
              <a:buClrTx/>
            </a:pPr>
            <a:r>
              <a:rPr lang="tr-TR" sz="2800" dirty="0"/>
              <a:t>İşletme içinde başka bir bölüme geçen </a:t>
            </a:r>
            <a:r>
              <a:rPr lang="tr-TR" sz="2800" dirty="0" err="1"/>
              <a:t>işgörenin</a:t>
            </a:r>
            <a:r>
              <a:rPr lang="tr-TR" sz="2800" dirty="0"/>
              <a:t> boşluğunun doldurulması ihtiyacı ortaya çıkar,</a:t>
            </a:r>
          </a:p>
          <a:p>
            <a:r>
              <a:rPr lang="tr-TR" sz="2800" dirty="0" smtClean="0"/>
              <a:t>Terfi kararlarının politik ve siyasi baskılara açık oluşu,</a:t>
            </a:r>
          </a:p>
          <a:p>
            <a:r>
              <a:rPr lang="tr-TR" sz="2800" dirty="0" smtClean="0"/>
              <a:t>Çalışanlar arasında çatışmaya sebebiyet verebilir.</a:t>
            </a:r>
            <a:endParaRPr lang="tr-TR" sz="2800" dirty="0"/>
          </a:p>
        </p:txBody>
      </p:sp>
    </p:spTree>
    <p:extLst>
      <p:ext uri="{BB962C8B-B14F-4D97-AF65-F5344CB8AC3E}">
        <p14:creationId xmlns:p14="http://schemas.microsoft.com/office/powerpoint/2010/main" val="586591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634082"/>
          </a:xfrm>
        </p:spPr>
        <p:txBody>
          <a:bodyPr>
            <a:normAutofit fontScale="90000"/>
          </a:bodyPr>
          <a:lstStyle/>
          <a:p>
            <a:pPr algn="ctr"/>
            <a:r>
              <a:rPr lang="tr-TR" dirty="0" smtClean="0">
                <a:solidFill>
                  <a:schemeClr val="tx1"/>
                </a:solidFill>
              </a:rPr>
              <a:t>Dış </a:t>
            </a:r>
            <a:r>
              <a:rPr lang="tr-TR" dirty="0">
                <a:solidFill>
                  <a:schemeClr val="tx1"/>
                </a:solidFill>
              </a:rPr>
              <a:t>Kaynaklar</a:t>
            </a:r>
            <a:endParaRPr lang="tr-TR" dirty="0"/>
          </a:p>
        </p:txBody>
      </p:sp>
      <p:sp>
        <p:nvSpPr>
          <p:cNvPr id="3" name="İçerik Yer Tutucusu 2"/>
          <p:cNvSpPr>
            <a:spLocks noGrp="1"/>
          </p:cNvSpPr>
          <p:nvPr>
            <p:ph idx="1"/>
          </p:nvPr>
        </p:nvSpPr>
        <p:spPr>
          <a:xfrm>
            <a:off x="1435608" y="908720"/>
            <a:ext cx="7498080" cy="5339680"/>
          </a:xfrm>
        </p:spPr>
        <p:txBody>
          <a:bodyPr>
            <a:normAutofit/>
          </a:bodyPr>
          <a:lstStyle/>
          <a:p>
            <a:pPr marL="82296" indent="457200" algn="just">
              <a:buNone/>
            </a:pPr>
            <a:r>
              <a:rPr lang="tr-TR" sz="2400" dirty="0"/>
              <a:t>Dış kaynaklar, bir işletmenin çalışanları dışında çalışma isteğinde bulunan herkesi ve bu isteğe sahip olan adayların bulunabileceği yerleri ifade </a:t>
            </a:r>
            <a:r>
              <a:rPr lang="tr-TR" sz="2400" dirty="0" smtClean="0"/>
              <a:t>etmektedir. </a:t>
            </a:r>
          </a:p>
          <a:p>
            <a:pPr marL="82296" indent="457200" algn="just">
              <a:buNone/>
            </a:pPr>
            <a:endParaRPr lang="tr-TR" sz="2400" dirty="0" smtClean="0"/>
          </a:p>
          <a:p>
            <a:pPr algn="just">
              <a:lnSpc>
                <a:spcPct val="80000"/>
              </a:lnSpc>
              <a:buClrTx/>
            </a:pPr>
            <a:r>
              <a:rPr lang="en-US" altLang="tr-TR" sz="2400" dirty="0" err="1"/>
              <a:t>İşletme</a:t>
            </a:r>
            <a:r>
              <a:rPr lang="en-US" altLang="tr-TR" sz="2400" dirty="0"/>
              <a:t> </a:t>
            </a:r>
            <a:r>
              <a:rPr lang="en-US" altLang="tr-TR" sz="2400" dirty="0" err="1"/>
              <a:t>yeni</a:t>
            </a:r>
            <a:r>
              <a:rPr lang="en-US" altLang="tr-TR" sz="2400" dirty="0"/>
              <a:t> </a:t>
            </a:r>
            <a:r>
              <a:rPr lang="en-US" altLang="tr-TR" sz="2400" dirty="0" err="1"/>
              <a:t>kuruluyorsa</a:t>
            </a:r>
            <a:r>
              <a:rPr lang="en-US" altLang="tr-TR" sz="2400" dirty="0"/>
              <a:t> </a:t>
            </a:r>
            <a:r>
              <a:rPr lang="en-US" altLang="tr-TR" sz="2400" dirty="0" err="1"/>
              <a:t>ya</a:t>
            </a:r>
            <a:r>
              <a:rPr lang="en-US" altLang="tr-TR" sz="2400" dirty="0"/>
              <a:t> da </a:t>
            </a:r>
            <a:r>
              <a:rPr lang="en-US" altLang="tr-TR" sz="2400" dirty="0" err="1"/>
              <a:t>yatırımlar</a:t>
            </a:r>
            <a:r>
              <a:rPr lang="en-US" altLang="tr-TR" sz="2400" dirty="0"/>
              <a:t> </a:t>
            </a:r>
            <a:r>
              <a:rPr lang="en-US" altLang="tr-TR" sz="2400" dirty="0" err="1"/>
              <a:t>nedeniyle</a:t>
            </a:r>
            <a:r>
              <a:rPr lang="en-US" altLang="tr-TR" sz="2400" dirty="0"/>
              <a:t> </a:t>
            </a:r>
            <a:r>
              <a:rPr lang="en-US" altLang="tr-TR" sz="2400" dirty="0" err="1"/>
              <a:t>büyüme</a:t>
            </a:r>
            <a:r>
              <a:rPr lang="en-US" altLang="tr-TR" sz="2400" dirty="0"/>
              <a:t> </a:t>
            </a:r>
            <a:r>
              <a:rPr lang="en-US" altLang="tr-TR" sz="2400" dirty="0" err="1"/>
              <a:t>söz</a:t>
            </a:r>
            <a:r>
              <a:rPr lang="en-US" altLang="tr-TR" sz="2400" dirty="0"/>
              <a:t> </a:t>
            </a:r>
            <a:r>
              <a:rPr lang="en-US" altLang="tr-TR" sz="2400" dirty="0" err="1"/>
              <a:t>konusu</a:t>
            </a:r>
            <a:r>
              <a:rPr lang="en-US" altLang="tr-TR" sz="2400" dirty="0"/>
              <a:t> </a:t>
            </a:r>
            <a:r>
              <a:rPr lang="en-US" altLang="tr-TR" sz="2400" dirty="0" err="1"/>
              <a:t>ise</a:t>
            </a:r>
            <a:r>
              <a:rPr lang="en-US" altLang="tr-TR" sz="2400" dirty="0"/>
              <a:t> </a:t>
            </a:r>
            <a:r>
              <a:rPr lang="en-US" altLang="tr-TR" sz="2400" dirty="0" err="1"/>
              <a:t>yeni</a:t>
            </a:r>
            <a:r>
              <a:rPr lang="en-US" altLang="tr-TR" sz="2400" dirty="0"/>
              <a:t> </a:t>
            </a:r>
            <a:r>
              <a:rPr lang="en-US" altLang="tr-TR" sz="2400" dirty="0" err="1"/>
              <a:t>eleman</a:t>
            </a:r>
            <a:r>
              <a:rPr lang="en-US" altLang="tr-TR" sz="2400" dirty="0"/>
              <a:t> </a:t>
            </a:r>
            <a:r>
              <a:rPr lang="en-US" altLang="tr-TR" sz="2400" dirty="0" err="1"/>
              <a:t>ihtiyacı</a:t>
            </a:r>
            <a:r>
              <a:rPr lang="en-US" altLang="tr-TR" sz="2400" dirty="0"/>
              <a:t> </a:t>
            </a:r>
            <a:r>
              <a:rPr lang="en-US" altLang="tr-TR" sz="2400" dirty="0" err="1" smtClean="0"/>
              <a:t>duyar</a:t>
            </a:r>
            <a:r>
              <a:rPr lang="tr-TR" altLang="tr-TR" sz="2400" dirty="0" smtClean="0"/>
              <a:t>.</a:t>
            </a:r>
          </a:p>
          <a:p>
            <a:pPr algn="just">
              <a:lnSpc>
                <a:spcPct val="80000"/>
              </a:lnSpc>
              <a:buClrTx/>
            </a:pPr>
            <a:endParaRPr lang="en-US" altLang="tr-TR" sz="2400" dirty="0"/>
          </a:p>
          <a:p>
            <a:pPr algn="just">
              <a:lnSpc>
                <a:spcPct val="80000"/>
              </a:lnSpc>
              <a:buClrTx/>
            </a:pPr>
            <a:r>
              <a:rPr lang="en-US" altLang="tr-TR" sz="2400" dirty="0" err="1"/>
              <a:t>Yeni</a:t>
            </a:r>
            <a:r>
              <a:rPr lang="en-US" altLang="tr-TR" sz="2400" dirty="0"/>
              <a:t> </a:t>
            </a:r>
            <a:r>
              <a:rPr lang="en-US" altLang="tr-TR" sz="2400" dirty="0" err="1"/>
              <a:t>gelişmeler</a:t>
            </a:r>
            <a:r>
              <a:rPr lang="en-US" altLang="tr-TR" sz="2400" dirty="0"/>
              <a:t> </a:t>
            </a:r>
            <a:r>
              <a:rPr lang="en-US" altLang="tr-TR" sz="2400" dirty="0" err="1"/>
              <a:t>sonucu</a:t>
            </a:r>
            <a:r>
              <a:rPr lang="en-US" altLang="tr-TR" sz="2400" dirty="0"/>
              <a:t> </a:t>
            </a:r>
            <a:r>
              <a:rPr lang="en-US" altLang="tr-TR" sz="2400" dirty="0" err="1"/>
              <a:t>uzman</a:t>
            </a:r>
            <a:r>
              <a:rPr lang="en-US" altLang="tr-TR" sz="2400" dirty="0"/>
              <a:t> </a:t>
            </a:r>
            <a:r>
              <a:rPr lang="en-US" altLang="tr-TR" sz="2400" dirty="0" err="1"/>
              <a:t>elemanlara</a:t>
            </a:r>
            <a:r>
              <a:rPr lang="en-US" altLang="tr-TR" sz="2400" dirty="0"/>
              <a:t> </a:t>
            </a:r>
            <a:r>
              <a:rPr lang="en-US" altLang="tr-TR" sz="2400" dirty="0" err="1"/>
              <a:t>ihtiyaç</a:t>
            </a:r>
            <a:r>
              <a:rPr lang="en-US" altLang="tr-TR" sz="2400" dirty="0"/>
              <a:t> </a:t>
            </a:r>
            <a:r>
              <a:rPr lang="en-US" altLang="tr-TR" sz="2400" dirty="0" err="1"/>
              <a:t>duyuluyorsa</a:t>
            </a:r>
            <a:r>
              <a:rPr lang="en-US" altLang="tr-TR" sz="2400" dirty="0"/>
              <a:t> </a:t>
            </a:r>
            <a:r>
              <a:rPr lang="en-US" altLang="tr-TR" sz="2400" dirty="0" err="1"/>
              <a:t>bu</a:t>
            </a:r>
            <a:r>
              <a:rPr lang="en-US" altLang="tr-TR" sz="2400" dirty="0"/>
              <a:t> </a:t>
            </a:r>
            <a:r>
              <a:rPr lang="en-US" altLang="tr-TR" sz="2400" dirty="0" err="1"/>
              <a:t>yola</a:t>
            </a:r>
            <a:r>
              <a:rPr lang="en-US" altLang="tr-TR" sz="2400" dirty="0"/>
              <a:t> </a:t>
            </a:r>
            <a:r>
              <a:rPr lang="en-US" altLang="tr-TR" sz="2400" dirty="0" err="1" smtClean="0"/>
              <a:t>başvurulur</a:t>
            </a:r>
            <a:r>
              <a:rPr lang="tr-TR" altLang="tr-TR" sz="2400" dirty="0" smtClean="0"/>
              <a:t>.</a:t>
            </a:r>
          </a:p>
          <a:p>
            <a:pPr algn="just">
              <a:lnSpc>
                <a:spcPct val="80000"/>
              </a:lnSpc>
              <a:buClrTx/>
            </a:pPr>
            <a:endParaRPr lang="tr-TR" altLang="tr-TR" sz="2400" dirty="0" smtClean="0"/>
          </a:p>
          <a:p>
            <a:pPr algn="just">
              <a:lnSpc>
                <a:spcPct val="80000"/>
              </a:lnSpc>
              <a:buClrTx/>
            </a:pPr>
            <a:r>
              <a:rPr lang="tr-TR" altLang="tr-TR" sz="2400" dirty="0" smtClean="0"/>
              <a:t>Yeni çalışanların kendilerini kabul ettirmek ve ilk etapta çalışmaya hevesli olmaları sebebiyle yüksek performans ortaya koyarak verimliliği artırmaları ve diğer çalışanları da aynı şekilde çalışmaya özendirerek  örgütün çalışma temposunu yükseltmeleri,</a:t>
            </a:r>
            <a:endParaRPr lang="en-US" altLang="tr-TR" sz="2400" dirty="0"/>
          </a:p>
        </p:txBody>
      </p:sp>
    </p:spTree>
    <p:extLst>
      <p:ext uri="{BB962C8B-B14F-4D97-AF65-F5344CB8AC3E}">
        <p14:creationId xmlns:p14="http://schemas.microsoft.com/office/powerpoint/2010/main" val="933765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lnSpc>
                <a:spcPct val="80000"/>
              </a:lnSpc>
              <a:buClrTx/>
            </a:pPr>
            <a:r>
              <a:rPr lang="en-US" altLang="tr-TR" dirty="0" err="1" smtClean="0"/>
              <a:t>Dış</a:t>
            </a:r>
            <a:r>
              <a:rPr lang="en-US" altLang="tr-TR" dirty="0" smtClean="0"/>
              <a:t> </a:t>
            </a:r>
            <a:r>
              <a:rPr lang="en-US" altLang="tr-TR" dirty="0" err="1" smtClean="0"/>
              <a:t>kaynaklara</a:t>
            </a:r>
            <a:r>
              <a:rPr lang="en-US" altLang="tr-TR" dirty="0" smtClean="0"/>
              <a:t> </a:t>
            </a:r>
            <a:r>
              <a:rPr lang="en-US" altLang="tr-TR" dirty="0" err="1" smtClean="0"/>
              <a:t>işgücünün</a:t>
            </a:r>
            <a:r>
              <a:rPr lang="en-US" altLang="tr-TR" dirty="0" smtClean="0"/>
              <a:t> </a:t>
            </a:r>
            <a:r>
              <a:rPr lang="en-US" altLang="tr-TR" dirty="0" err="1" smtClean="0"/>
              <a:t>bol</a:t>
            </a:r>
            <a:r>
              <a:rPr lang="en-US" altLang="tr-TR" dirty="0" smtClean="0"/>
              <a:t> </a:t>
            </a:r>
            <a:r>
              <a:rPr lang="en-US" altLang="tr-TR" dirty="0" err="1" smtClean="0"/>
              <a:t>ve</a:t>
            </a:r>
            <a:r>
              <a:rPr lang="en-US" altLang="tr-TR" dirty="0" smtClean="0"/>
              <a:t> </a:t>
            </a:r>
            <a:r>
              <a:rPr lang="en-US" altLang="tr-TR" dirty="0" err="1" smtClean="0"/>
              <a:t>ucuz</a:t>
            </a:r>
            <a:r>
              <a:rPr lang="en-US" altLang="tr-TR" dirty="0" smtClean="0"/>
              <a:t> </a:t>
            </a:r>
            <a:r>
              <a:rPr lang="en-US" altLang="tr-TR" dirty="0" err="1" smtClean="0"/>
              <a:t>olduğu</a:t>
            </a:r>
            <a:r>
              <a:rPr lang="en-US" altLang="tr-TR" dirty="0" smtClean="0"/>
              <a:t> </a:t>
            </a:r>
            <a:r>
              <a:rPr lang="en-US" altLang="tr-TR" dirty="0" err="1" smtClean="0"/>
              <a:t>dönemlerde</a:t>
            </a:r>
            <a:r>
              <a:rPr lang="en-US" altLang="tr-TR" dirty="0" smtClean="0"/>
              <a:t> </a:t>
            </a:r>
            <a:r>
              <a:rPr lang="en-US" altLang="tr-TR" dirty="0" err="1" smtClean="0"/>
              <a:t>ekonomik</a:t>
            </a:r>
            <a:r>
              <a:rPr lang="en-US" altLang="tr-TR" dirty="0" smtClean="0"/>
              <a:t> </a:t>
            </a:r>
            <a:r>
              <a:rPr lang="en-US" altLang="tr-TR" dirty="0" err="1" smtClean="0"/>
              <a:t>nedenlerle</a:t>
            </a:r>
            <a:r>
              <a:rPr lang="en-US" altLang="tr-TR" dirty="0" smtClean="0"/>
              <a:t> </a:t>
            </a:r>
            <a:r>
              <a:rPr lang="en-US" altLang="tr-TR" dirty="0" err="1" smtClean="0"/>
              <a:t>başvurulabilir</a:t>
            </a:r>
            <a:r>
              <a:rPr lang="en-US" altLang="tr-TR" dirty="0" smtClean="0"/>
              <a:t>.</a:t>
            </a:r>
            <a:endParaRPr lang="tr-TR" altLang="tr-TR" dirty="0" smtClean="0"/>
          </a:p>
          <a:p>
            <a:pPr algn="just">
              <a:lnSpc>
                <a:spcPct val="80000"/>
              </a:lnSpc>
              <a:buClrTx/>
            </a:pPr>
            <a:endParaRPr lang="en-US" altLang="tr-TR" dirty="0" smtClean="0"/>
          </a:p>
          <a:p>
            <a:pPr algn="just">
              <a:lnSpc>
                <a:spcPct val="80000"/>
              </a:lnSpc>
              <a:buClrTx/>
            </a:pPr>
            <a:r>
              <a:rPr lang="tr-TR" altLang="tr-TR" dirty="0" smtClean="0"/>
              <a:t>Örgüt daha geniş bir aday kitlesi arasından seçim yapabilir.</a:t>
            </a:r>
          </a:p>
          <a:p>
            <a:pPr algn="just">
              <a:lnSpc>
                <a:spcPct val="80000"/>
              </a:lnSpc>
              <a:buClrTx/>
            </a:pPr>
            <a:endParaRPr lang="tr-TR" altLang="tr-TR" dirty="0" smtClean="0"/>
          </a:p>
          <a:p>
            <a:pPr algn="just">
              <a:lnSpc>
                <a:spcPct val="80000"/>
              </a:lnSpc>
              <a:buClrTx/>
            </a:pPr>
            <a:r>
              <a:rPr lang="tr-TR" altLang="tr-TR" dirty="0" smtClean="0"/>
              <a:t>İç kaynaklardan </a:t>
            </a:r>
            <a:r>
              <a:rPr lang="tr-TR" altLang="tr-TR" dirty="0" err="1" smtClean="0"/>
              <a:t>işgören</a:t>
            </a:r>
            <a:r>
              <a:rPr lang="tr-TR" altLang="tr-TR" dirty="0" smtClean="0"/>
              <a:t> bulma ve seçmenin çatışmaya yol açması olarak sayılabilir.</a:t>
            </a:r>
          </a:p>
          <a:p>
            <a:pPr algn="just">
              <a:lnSpc>
                <a:spcPct val="80000"/>
              </a:lnSpc>
              <a:buClrTx/>
            </a:pPr>
            <a:endParaRPr lang="en-US" altLang="tr-TR" dirty="0" smtClean="0"/>
          </a:p>
          <a:p>
            <a:endParaRPr lang="tr-TR" dirty="0"/>
          </a:p>
        </p:txBody>
      </p:sp>
    </p:spTree>
    <p:extLst>
      <p:ext uri="{BB962C8B-B14F-4D97-AF65-F5344CB8AC3E}">
        <p14:creationId xmlns:p14="http://schemas.microsoft.com/office/powerpoint/2010/main" val="1115707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just"/>
            <a:r>
              <a:rPr lang="tr-TR" altLang="tr-TR" b="1" dirty="0" smtClean="0"/>
              <a:t>Dezavantajları,</a:t>
            </a:r>
            <a:r>
              <a:rPr lang="en-US" altLang="tr-TR" b="1" dirty="0" smtClean="0"/>
              <a:t> </a:t>
            </a:r>
            <a:endParaRPr lang="tr-TR" altLang="tr-TR" b="1" dirty="0" smtClean="0"/>
          </a:p>
          <a:p>
            <a:pPr algn="just"/>
            <a:r>
              <a:rPr lang="tr-TR" altLang="tr-TR" dirty="0" err="1" smtClean="0"/>
              <a:t>M</a:t>
            </a:r>
            <a:r>
              <a:rPr lang="en-US" altLang="tr-TR" dirty="0" err="1" smtClean="0"/>
              <a:t>aliyetleri</a:t>
            </a:r>
            <a:r>
              <a:rPr lang="en-US" altLang="tr-TR" dirty="0" smtClean="0"/>
              <a:t> </a:t>
            </a:r>
            <a:r>
              <a:rPr lang="en-US" altLang="tr-TR" dirty="0" err="1" smtClean="0"/>
              <a:t>artırması</a:t>
            </a:r>
            <a:r>
              <a:rPr lang="en-US" altLang="tr-TR" dirty="0" smtClean="0"/>
              <a:t>, </a:t>
            </a:r>
            <a:endParaRPr lang="tr-TR" altLang="tr-TR" dirty="0" smtClean="0"/>
          </a:p>
          <a:p>
            <a:pPr algn="just"/>
            <a:r>
              <a:rPr lang="tr-TR" altLang="tr-TR" dirty="0" err="1" smtClean="0"/>
              <a:t>A</a:t>
            </a:r>
            <a:r>
              <a:rPr lang="en-US" altLang="tr-TR" dirty="0" err="1" smtClean="0"/>
              <a:t>ranan</a:t>
            </a:r>
            <a:r>
              <a:rPr lang="en-US" altLang="tr-TR" dirty="0" smtClean="0"/>
              <a:t> </a:t>
            </a:r>
            <a:r>
              <a:rPr lang="en-US" altLang="tr-TR" dirty="0" err="1" smtClean="0"/>
              <a:t>nitelikte</a:t>
            </a:r>
            <a:r>
              <a:rPr lang="en-US" altLang="tr-TR" dirty="0" smtClean="0"/>
              <a:t> </a:t>
            </a:r>
            <a:r>
              <a:rPr lang="en-US" altLang="tr-TR" dirty="0" err="1" smtClean="0"/>
              <a:t>personelin</a:t>
            </a:r>
            <a:r>
              <a:rPr lang="en-US" altLang="tr-TR" dirty="0" smtClean="0"/>
              <a:t> her </a:t>
            </a:r>
            <a:r>
              <a:rPr lang="en-US" altLang="tr-TR" dirty="0" err="1" smtClean="0"/>
              <a:t>zaman</a:t>
            </a:r>
            <a:r>
              <a:rPr lang="en-US" altLang="tr-TR" dirty="0" smtClean="0"/>
              <a:t> </a:t>
            </a:r>
            <a:r>
              <a:rPr lang="en-US" altLang="tr-TR" dirty="0" err="1" smtClean="0"/>
              <a:t>bulunamaması</a:t>
            </a:r>
            <a:r>
              <a:rPr lang="tr-TR" altLang="tr-TR" dirty="0" smtClean="0"/>
              <a:t>,</a:t>
            </a:r>
          </a:p>
          <a:p>
            <a:pPr algn="just"/>
            <a:r>
              <a:rPr lang="tr-TR" altLang="tr-TR" dirty="0" err="1" smtClean="0"/>
              <a:t>İ</a:t>
            </a:r>
            <a:r>
              <a:rPr lang="en-US" altLang="tr-TR" dirty="0" err="1" smtClean="0"/>
              <a:t>şe</a:t>
            </a:r>
            <a:r>
              <a:rPr lang="en-US" altLang="tr-TR" dirty="0" smtClean="0"/>
              <a:t> </a:t>
            </a:r>
            <a:r>
              <a:rPr lang="en-US" altLang="tr-TR" dirty="0" err="1" smtClean="0"/>
              <a:t>uyumla</a:t>
            </a:r>
            <a:r>
              <a:rPr lang="en-US" altLang="tr-TR" dirty="0" smtClean="0"/>
              <a:t> </a:t>
            </a:r>
            <a:r>
              <a:rPr lang="en-US" altLang="tr-TR" dirty="0" err="1" smtClean="0"/>
              <a:t>ilgili</a:t>
            </a:r>
            <a:r>
              <a:rPr lang="en-US" altLang="tr-TR" dirty="0" smtClean="0"/>
              <a:t> </a:t>
            </a:r>
            <a:r>
              <a:rPr lang="en-US" altLang="tr-TR" dirty="0" err="1" smtClean="0"/>
              <a:t>sorunlar</a:t>
            </a:r>
            <a:r>
              <a:rPr lang="en-US" altLang="tr-TR" dirty="0" smtClean="0"/>
              <a:t> </a:t>
            </a:r>
            <a:r>
              <a:rPr lang="en-US" altLang="tr-TR" dirty="0" err="1" smtClean="0"/>
              <a:t>da</a:t>
            </a:r>
            <a:r>
              <a:rPr lang="en-US" altLang="tr-TR" dirty="0" smtClean="0"/>
              <a:t> </a:t>
            </a:r>
            <a:r>
              <a:rPr lang="en-US" altLang="tr-TR" dirty="0" err="1" smtClean="0"/>
              <a:t>ortaya</a:t>
            </a:r>
            <a:r>
              <a:rPr lang="en-US" altLang="tr-TR" dirty="0" smtClean="0"/>
              <a:t> </a:t>
            </a:r>
            <a:r>
              <a:rPr lang="en-US" altLang="tr-TR" dirty="0" err="1" smtClean="0"/>
              <a:t>çıkabilir</a:t>
            </a:r>
            <a:r>
              <a:rPr lang="tr-TR" altLang="tr-TR" dirty="0" smtClean="0"/>
              <a:t>.</a:t>
            </a:r>
            <a:endParaRPr lang="tr-TR" dirty="0" smtClean="0"/>
          </a:p>
          <a:p>
            <a:endParaRPr lang="tr-TR" dirty="0"/>
          </a:p>
        </p:txBody>
      </p:sp>
    </p:spTree>
    <p:extLst>
      <p:ext uri="{BB962C8B-B14F-4D97-AF65-F5344CB8AC3E}">
        <p14:creationId xmlns:p14="http://schemas.microsoft.com/office/powerpoint/2010/main" val="1560196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lnSpcReduction="10000"/>
          </a:bodyPr>
          <a:lstStyle/>
          <a:p>
            <a:pPr marL="539496" indent="-457200">
              <a:buClrTx/>
              <a:buAutoNum type="arabicParenR"/>
            </a:pPr>
            <a:r>
              <a:rPr lang="tr-TR" sz="2400" b="1" dirty="0" smtClean="0"/>
              <a:t>İş </a:t>
            </a:r>
            <a:r>
              <a:rPr lang="tr-TR" sz="2400" b="1" dirty="0"/>
              <a:t>Duyuruları (İlanlar</a:t>
            </a:r>
            <a:r>
              <a:rPr lang="tr-TR" sz="2400" b="1" dirty="0" smtClean="0"/>
              <a:t>)</a:t>
            </a:r>
          </a:p>
          <a:p>
            <a:pPr marL="82296" indent="0" algn="just">
              <a:buNone/>
            </a:pPr>
            <a:r>
              <a:rPr lang="tr-TR" sz="2400" dirty="0"/>
              <a:t>İşletmeler, boş pozisyonları doldurmak için genellikle </a:t>
            </a:r>
            <a:r>
              <a:rPr lang="tr-TR" sz="2400" dirty="0" smtClean="0"/>
              <a:t>gazete </a:t>
            </a:r>
            <a:r>
              <a:rPr lang="tr-TR" sz="2400" dirty="0"/>
              <a:t>ve dergilere duyurular verme yoluna </a:t>
            </a:r>
            <a:r>
              <a:rPr lang="tr-TR" sz="2400" dirty="0" smtClean="0"/>
              <a:t>gitmektedir.</a:t>
            </a:r>
          </a:p>
          <a:p>
            <a:pPr algn="just">
              <a:lnSpc>
                <a:spcPct val="90000"/>
              </a:lnSpc>
              <a:buClrTx/>
            </a:pPr>
            <a:r>
              <a:rPr lang="en-US" altLang="tr-TR" sz="2200" dirty="0" err="1"/>
              <a:t>Maliyeti</a:t>
            </a:r>
            <a:r>
              <a:rPr lang="en-US" altLang="tr-TR" sz="2200" dirty="0"/>
              <a:t> </a:t>
            </a:r>
            <a:r>
              <a:rPr lang="en-US" altLang="tr-TR" sz="2200" dirty="0" err="1"/>
              <a:t>yüksek</a:t>
            </a:r>
            <a:r>
              <a:rPr lang="en-US" altLang="tr-TR" sz="2200" dirty="0"/>
              <a:t> </a:t>
            </a:r>
            <a:r>
              <a:rPr lang="en-US" altLang="tr-TR" sz="2200" dirty="0" err="1"/>
              <a:t>bir</a:t>
            </a:r>
            <a:r>
              <a:rPr lang="en-US" altLang="tr-TR" sz="2200" dirty="0"/>
              <a:t> </a:t>
            </a:r>
            <a:r>
              <a:rPr lang="en-US" altLang="tr-TR" sz="2200" dirty="0" err="1"/>
              <a:t>yöntem</a:t>
            </a:r>
            <a:r>
              <a:rPr lang="en-US" altLang="tr-TR" sz="2200" dirty="0"/>
              <a:t> </a:t>
            </a:r>
            <a:r>
              <a:rPr lang="en-US" altLang="tr-TR" sz="2200" dirty="0" err="1"/>
              <a:t>olmasına</a:t>
            </a:r>
            <a:r>
              <a:rPr lang="en-US" altLang="tr-TR" sz="2200" dirty="0"/>
              <a:t> </a:t>
            </a:r>
            <a:r>
              <a:rPr lang="en-US" altLang="tr-TR" sz="2200" dirty="0" err="1"/>
              <a:t>karşın</a:t>
            </a:r>
            <a:r>
              <a:rPr lang="en-US" altLang="tr-TR" sz="2200" dirty="0"/>
              <a:t> </a:t>
            </a:r>
            <a:r>
              <a:rPr lang="en-US" altLang="tr-TR" sz="2200" dirty="0" err="1"/>
              <a:t>geniş</a:t>
            </a:r>
            <a:r>
              <a:rPr lang="en-US" altLang="tr-TR" sz="2200" dirty="0"/>
              <a:t> </a:t>
            </a:r>
            <a:r>
              <a:rPr lang="en-US" altLang="tr-TR" sz="2200" dirty="0" err="1"/>
              <a:t>bir</a:t>
            </a:r>
            <a:r>
              <a:rPr lang="en-US" altLang="tr-TR" sz="2200" dirty="0"/>
              <a:t> </a:t>
            </a:r>
            <a:r>
              <a:rPr lang="en-US" altLang="tr-TR" sz="2200" dirty="0" err="1"/>
              <a:t>kitleye</a:t>
            </a:r>
            <a:r>
              <a:rPr lang="en-US" altLang="tr-TR" sz="2200" dirty="0"/>
              <a:t> </a:t>
            </a:r>
            <a:r>
              <a:rPr lang="en-US" altLang="tr-TR" sz="2200" dirty="0" err="1"/>
              <a:t>ulaşma</a:t>
            </a:r>
            <a:r>
              <a:rPr lang="en-US" altLang="tr-TR" sz="2200" dirty="0"/>
              <a:t> </a:t>
            </a:r>
            <a:r>
              <a:rPr lang="en-US" altLang="tr-TR" sz="2200" dirty="0" err="1"/>
              <a:t>imkanı</a:t>
            </a:r>
            <a:r>
              <a:rPr lang="en-US" altLang="tr-TR" sz="2200" dirty="0"/>
              <a:t> </a:t>
            </a:r>
            <a:r>
              <a:rPr lang="en-US" altLang="tr-TR" sz="2200" dirty="0" err="1"/>
              <a:t>sağlar</a:t>
            </a:r>
            <a:r>
              <a:rPr lang="en-US" altLang="tr-TR" sz="2200" dirty="0"/>
              <a:t>.</a:t>
            </a:r>
          </a:p>
          <a:p>
            <a:pPr algn="just">
              <a:lnSpc>
                <a:spcPct val="90000"/>
              </a:lnSpc>
              <a:buClrTx/>
            </a:pPr>
            <a:r>
              <a:rPr lang="en-US" altLang="tr-TR" sz="2200" dirty="0" err="1"/>
              <a:t>İlanda</a:t>
            </a:r>
            <a:r>
              <a:rPr lang="en-US" altLang="tr-TR" sz="2200" dirty="0"/>
              <a:t>; </a:t>
            </a:r>
            <a:r>
              <a:rPr lang="en-US" altLang="tr-TR" sz="2200" dirty="0" err="1"/>
              <a:t>iş</a:t>
            </a:r>
            <a:r>
              <a:rPr lang="en-US" altLang="tr-TR" sz="2200" dirty="0"/>
              <a:t> </a:t>
            </a:r>
            <a:r>
              <a:rPr lang="en-US" altLang="tr-TR" sz="2200" dirty="0" err="1"/>
              <a:t>açık</a:t>
            </a:r>
            <a:r>
              <a:rPr lang="en-US" altLang="tr-TR" sz="2200" dirty="0"/>
              <a:t> </a:t>
            </a:r>
            <a:r>
              <a:rPr lang="en-US" altLang="tr-TR" sz="2200" dirty="0" err="1"/>
              <a:t>bir</a:t>
            </a:r>
            <a:r>
              <a:rPr lang="en-US" altLang="tr-TR" sz="2200" dirty="0"/>
              <a:t> </a:t>
            </a:r>
            <a:r>
              <a:rPr lang="en-US" altLang="tr-TR" sz="2200" dirty="0" err="1"/>
              <a:t>şekilde</a:t>
            </a:r>
            <a:r>
              <a:rPr lang="en-US" altLang="tr-TR" sz="2200" dirty="0"/>
              <a:t> </a:t>
            </a:r>
            <a:r>
              <a:rPr lang="en-US" altLang="tr-TR" sz="2200" dirty="0" err="1"/>
              <a:t>ortaya</a:t>
            </a:r>
            <a:r>
              <a:rPr lang="en-US" altLang="tr-TR" sz="2200" dirty="0"/>
              <a:t> </a:t>
            </a:r>
            <a:r>
              <a:rPr lang="en-US" altLang="tr-TR" sz="2200" dirty="0" err="1"/>
              <a:t>konmalıdır</a:t>
            </a:r>
            <a:r>
              <a:rPr lang="en-US" altLang="tr-TR" sz="2200" dirty="0"/>
              <a:t>, </a:t>
            </a:r>
            <a:r>
              <a:rPr lang="en-US" altLang="tr-TR" sz="2200" dirty="0" err="1"/>
              <a:t>işletmenin</a:t>
            </a:r>
            <a:r>
              <a:rPr lang="en-US" altLang="tr-TR" sz="2200" dirty="0"/>
              <a:t> </a:t>
            </a:r>
            <a:r>
              <a:rPr lang="en-US" altLang="tr-TR" sz="2200" dirty="0" err="1"/>
              <a:t>pazardaki</a:t>
            </a:r>
            <a:r>
              <a:rPr lang="en-US" altLang="tr-TR" sz="2200" dirty="0"/>
              <a:t> </a:t>
            </a:r>
            <a:r>
              <a:rPr lang="en-US" altLang="tr-TR" sz="2200" dirty="0" err="1"/>
              <a:t>durumu</a:t>
            </a:r>
            <a:r>
              <a:rPr lang="en-US" altLang="tr-TR" sz="2200" dirty="0"/>
              <a:t> </a:t>
            </a:r>
            <a:r>
              <a:rPr lang="en-US" altLang="tr-TR" sz="2200" dirty="0" err="1"/>
              <a:t>vurgulanmalıdır</a:t>
            </a:r>
            <a:r>
              <a:rPr lang="en-US" altLang="tr-TR" sz="2200" dirty="0"/>
              <a:t>, </a:t>
            </a:r>
            <a:r>
              <a:rPr lang="en-US" altLang="tr-TR" sz="2200" dirty="0" err="1"/>
              <a:t>görevin</a:t>
            </a:r>
            <a:r>
              <a:rPr lang="en-US" altLang="tr-TR" sz="2200" dirty="0"/>
              <a:t> </a:t>
            </a:r>
            <a:r>
              <a:rPr lang="en-US" altLang="tr-TR" sz="2200" dirty="0" err="1"/>
              <a:t>sağlayacağı</a:t>
            </a:r>
            <a:r>
              <a:rPr lang="en-US" altLang="tr-TR" sz="2200" dirty="0"/>
              <a:t> </a:t>
            </a:r>
            <a:r>
              <a:rPr lang="en-US" altLang="tr-TR" sz="2200" dirty="0" err="1"/>
              <a:t>ücret</a:t>
            </a:r>
            <a:r>
              <a:rPr lang="en-US" altLang="tr-TR" sz="2200" dirty="0"/>
              <a:t>, </a:t>
            </a:r>
            <a:r>
              <a:rPr lang="en-US" altLang="tr-TR" sz="2200" dirty="0" err="1"/>
              <a:t>ödül</a:t>
            </a:r>
            <a:r>
              <a:rPr lang="en-US" altLang="tr-TR" sz="2200" dirty="0"/>
              <a:t> </a:t>
            </a:r>
            <a:r>
              <a:rPr lang="en-US" altLang="tr-TR" sz="2200" dirty="0" err="1"/>
              <a:t>gibi</a:t>
            </a:r>
            <a:r>
              <a:rPr lang="en-US" altLang="tr-TR" sz="2200" dirty="0"/>
              <a:t> </a:t>
            </a:r>
            <a:r>
              <a:rPr lang="en-US" altLang="tr-TR" sz="2200" dirty="0" err="1"/>
              <a:t>faydalar</a:t>
            </a:r>
            <a:r>
              <a:rPr lang="en-US" altLang="tr-TR" sz="2200" dirty="0"/>
              <a:t> </a:t>
            </a:r>
            <a:r>
              <a:rPr lang="en-US" altLang="tr-TR" sz="2200" dirty="0" err="1"/>
              <a:t>olabildiğince</a:t>
            </a:r>
            <a:r>
              <a:rPr lang="en-US" altLang="tr-TR" sz="2200" dirty="0"/>
              <a:t> </a:t>
            </a:r>
            <a:r>
              <a:rPr lang="en-US" altLang="tr-TR" sz="2200" dirty="0" err="1"/>
              <a:t>görülebilmelidir</a:t>
            </a:r>
            <a:r>
              <a:rPr lang="en-US" altLang="tr-TR" sz="2200" dirty="0"/>
              <a:t>, </a:t>
            </a:r>
            <a:r>
              <a:rPr lang="en-US" altLang="tr-TR" sz="2200" dirty="0" err="1"/>
              <a:t>çalışma</a:t>
            </a:r>
            <a:r>
              <a:rPr lang="en-US" altLang="tr-TR" sz="2200" dirty="0"/>
              <a:t> </a:t>
            </a:r>
            <a:r>
              <a:rPr lang="en-US" altLang="tr-TR" sz="2200" dirty="0" err="1"/>
              <a:t>koşulları</a:t>
            </a:r>
            <a:r>
              <a:rPr lang="en-US" altLang="tr-TR" sz="2200" dirty="0"/>
              <a:t> </a:t>
            </a:r>
            <a:r>
              <a:rPr lang="en-US" altLang="tr-TR" sz="2200" dirty="0" err="1"/>
              <a:t>belirtilmelidir</a:t>
            </a:r>
            <a:r>
              <a:rPr lang="en-US" altLang="tr-TR" sz="2200" dirty="0"/>
              <a:t> </a:t>
            </a:r>
            <a:r>
              <a:rPr lang="en-US" altLang="tr-TR" sz="2200" dirty="0" err="1"/>
              <a:t>ve</a:t>
            </a:r>
            <a:r>
              <a:rPr lang="en-US" altLang="tr-TR" sz="2200" dirty="0"/>
              <a:t> </a:t>
            </a:r>
            <a:r>
              <a:rPr lang="en-US" altLang="tr-TR" sz="2200" dirty="0" err="1"/>
              <a:t>adaylarda</a:t>
            </a:r>
            <a:r>
              <a:rPr lang="en-US" altLang="tr-TR" sz="2200" dirty="0"/>
              <a:t> </a:t>
            </a:r>
            <a:r>
              <a:rPr lang="en-US" altLang="tr-TR" sz="2200" dirty="0" err="1"/>
              <a:t>aranan</a:t>
            </a:r>
            <a:r>
              <a:rPr lang="en-US" altLang="tr-TR" sz="2200" dirty="0"/>
              <a:t> </a:t>
            </a:r>
            <a:r>
              <a:rPr lang="en-US" altLang="tr-TR" sz="2200" dirty="0" err="1"/>
              <a:t>özellikler</a:t>
            </a:r>
            <a:r>
              <a:rPr lang="en-US" altLang="tr-TR" sz="2200" dirty="0"/>
              <a:t> </a:t>
            </a:r>
            <a:r>
              <a:rPr lang="en-US" altLang="tr-TR" sz="2200" dirty="0" err="1"/>
              <a:t>açıkça</a:t>
            </a:r>
            <a:r>
              <a:rPr lang="en-US" altLang="tr-TR" sz="2200" dirty="0"/>
              <a:t> </a:t>
            </a:r>
            <a:r>
              <a:rPr lang="en-US" altLang="tr-TR" sz="2200" dirty="0" err="1"/>
              <a:t>belirtilmelidir</a:t>
            </a:r>
            <a:r>
              <a:rPr lang="en-US" altLang="tr-TR" sz="2200" dirty="0"/>
              <a:t>.</a:t>
            </a:r>
          </a:p>
          <a:p>
            <a:pPr algn="just">
              <a:lnSpc>
                <a:spcPct val="90000"/>
              </a:lnSpc>
              <a:buClrTx/>
            </a:pPr>
            <a:r>
              <a:rPr lang="en-US" altLang="tr-TR" sz="2200" dirty="0" err="1"/>
              <a:t>Ayrıca</a:t>
            </a:r>
            <a:r>
              <a:rPr lang="en-US" altLang="tr-TR" sz="2200" dirty="0"/>
              <a:t> </a:t>
            </a:r>
            <a:r>
              <a:rPr lang="en-US" altLang="tr-TR" sz="2200" dirty="0" err="1"/>
              <a:t>ilan</a:t>
            </a:r>
            <a:r>
              <a:rPr lang="en-US" altLang="tr-TR" sz="2200" dirty="0"/>
              <a:t>; </a:t>
            </a:r>
            <a:r>
              <a:rPr lang="en-US" altLang="tr-TR" sz="2200" dirty="0" err="1"/>
              <a:t>tirajı</a:t>
            </a:r>
            <a:r>
              <a:rPr lang="en-US" altLang="tr-TR" sz="2200" dirty="0"/>
              <a:t> </a:t>
            </a:r>
            <a:r>
              <a:rPr lang="en-US" altLang="tr-TR" sz="2200" dirty="0" err="1"/>
              <a:t>yüksek</a:t>
            </a:r>
            <a:r>
              <a:rPr lang="en-US" altLang="tr-TR" sz="2200" dirty="0"/>
              <a:t> </a:t>
            </a:r>
            <a:r>
              <a:rPr lang="en-US" altLang="tr-TR" sz="2200" dirty="0" err="1"/>
              <a:t>ve</a:t>
            </a:r>
            <a:r>
              <a:rPr lang="en-US" altLang="tr-TR" sz="2200" dirty="0"/>
              <a:t> </a:t>
            </a:r>
            <a:r>
              <a:rPr lang="en-US" altLang="tr-TR" sz="2200" dirty="0" err="1"/>
              <a:t>hedef</a:t>
            </a:r>
            <a:r>
              <a:rPr lang="en-US" altLang="tr-TR" sz="2200" dirty="0"/>
              <a:t> </a:t>
            </a:r>
            <a:r>
              <a:rPr lang="en-US" altLang="tr-TR" sz="2200" dirty="0" err="1"/>
              <a:t>kitleye</a:t>
            </a:r>
            <a:r>
              <a:rPr lang="en-US" altLang="tr-TR" sz="2200" dirty="0"/>
              <a:t> </a:t>
            </a:r>
            <a:r>
              <a:rPr lang="en-US" altLang="tr-TR" sz="2200" dirty="0" err="1"/>
              <a:t>kolay</a:t>
            </a:r>
            <a:r>
              <a:rPr lang="en-US" altLang="tr-TR" sz="2200" dirty="0"/>
              <a:t> </a:t>
            </a:r>
            <a:r>
              <a:rPr lang="en-US" altLang="tr-TR" sz="2200" dirty="0" err="1"/>
              <a:t>ulaşabilen</a:t>
            </a:r>
            <a:r>
              <a:rPr lang="en-US" altLang="tr-TR" sz="2200" dirty="0"/>
              <a:t> </a:t>
            </a:r>
            <a:r>
              <a:rPr lang="en-US" altLang="tr-TR" sz="2200" dirty="0" err="1"/>
              <a:t>bir</a:t>
            </a:r>
            <a:r>
              <a:rPr lang="en-US" altLang="tr-TR" sz="2200" dirty="0"/>
              <a:t> </a:t>
            </a:r>
            <a:r>
              <a:rPr lang="en-US" altLang="tr-TR" sz="2200" dirty="0" err="1"/>
              <a:t>yayın</a:t>
            </a:r>
            <a:r>
              <a:rPr lang="en-US" altLang="tr-TR" sz="2200" dirty="0"/>
              <a:t> </a:t>
            </a:r>
            <a:r>
              <a:rPr lang="en-US" altLang="tr-TR" sz="2200" dirty="0" err="1"/>
              <a:t>organında</a:t>
            </a:r>
            <a:r>
              <a:rPr lang="en-US" altLang="tr-TR" sz="2200" dirty="0"/>
              <a:t> </a:t>
            </a:r>
            <a:r>
              <a:rPr lang="en-US" altLang="tr-TR" sz="2200" dirty="0" err="1"/>
              <a:t>yer</a:t>
            </a:r>
            <a:r>
              <a:rPr lang="en-US" altLang="tr-TR" sz="2200" dirty="0"/>
              <a:t> </a:t>
            </a:r>
            <a:r>
              <a:rPr lang="en-US" altLang="tr-TR" sz="2200" dirty="0" err="1"/>
              <a:t>almalıdır</a:t>
            </a:r>
            <a:r>
              <a:rPr lang="en-US" altLang="tr-TR" sz="2200" dirty="0"/>
              <a:t> </a:t>
            </a:r>
            <a:r>
              <a:rPr lang="en-US" altLang="tr-TR" sz="2200" dirty="0" err="1"/>
              <a:t>ve</a:t>
            </a:r>
            <a:r>
              <a:rPr lang="en-US" altLang="tr-TR" sz="2200" dirty="0"/>
              <a:t> </a:t>
            </a:r>
            <a:r>
              <a:rPr lang="en-US" altLang="tr-TR" sz="2200" dirty="0" err="1"/>
              <a:t>yayımlandığı</a:t>
            </a:r>
            <a:r>
              <a:rPr lang="en-US" altLang="tr-TR" sz="2200" dirty="0"/>
              <a:t> </a:t>
            </a:r>
            <a:r>
              <a:rPr lang="en-US" altLang="tr-TR" sz="2200" dirty="0" err="1"/>
              <a:t>gazete</a:t>
            </a:r>
            <a:r>
              <a:rPr lang="en-US" altLang="tr-TR" sz="2200" dirty="0"/>
              <a:t> </a:t>
            </a:r>
            <a:r>
              <a:rPr lang="en-US" altLang="tr-TR" sz="2200" dirty="0" err="1"/>
              <a:t>veya</a:t>
            </a:r>
            <a:r>
              <a:rPr lang="en-US" altLang="tr-TR" sz="2200" dirty="0"/>
              <a:t> </a:t>
            </a:r>
            <a:r>
              <a:rPr lang="en-US" altLang="tr-TR" sz="2200" dirty="0" err="1"/>
              <a:t>derginin</a:t>
            </a:r>
            <a:r>
              <a:rPr lang="en-US" altLang="tr-TR" sz="2200" dirty="0"/>
              <a:t> </a:t>
            </a:r>
            <a:r>
              <a:rPr lang="en-US" altLang="tr-TR" sz="2200" dirty="0" err="1"/>
              <a:t>uygun</a:t>
            </a:r>
            <a:r>
              <a:rPr lang="en-US" altLang="tr-TR" sz="2200" dirty="0"/>
              <a:t> </a:t>
            </a:r>
            <a:r>
              <a:rPr lang="en-US" altLang="tr-TR" sz="2200" dirty="0" err="1"/>
              <a:t>sayfalarına</a:t>
            </a:r>
            <a:r>
              <a:rPr lang="en-US" altLang="tr-TR" sz="2200" dirty="0"/>
              <a:t> </a:t>
            </a:r>
            <a:r>
              <a:rPr lang="en-US" altLang="tr-TR" sz="2200" dirty="0" err="1" smtClean="0"/>
              <a:t>yerleştirilmelidir</a:t>
            </a:r>
            <a:r>
              <a:rPr lang="tr-TR" altLang="tr-TR" sz="2200" dirty="0" smtClean="0"/>
              <a:t>.</a:t>
            </a:r>
            <a:endParaRPr lang="tr-TR" sz="2200" dirty="0"/>
          </a:p>
        </p:txBody>
      </p:sp>
    </p:spTree>
    <p:extLst>
      <p:ext uri="{BB962C8B-B14F-4D97-AF65-F5344CB8AC3E}">
        <p14:creationId xmlns:p14="http://schemas.microsoft.com/office/powerpoint/2010/main" val="2454745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922114"/>
          </a:xfrm>
        </p:spPr>
        <p:txBody>
          <a:bodyPr>
            <a:normAutofit fontScale="90000"/>
          </a:bodyPr>
          <a:lstStyle/>
          <a:p>
            <a:pPr algn="ctr"/>
            <a:r>
              <a:rPr lang="tr-TR" sz="4000" b="1" dirty="0">
                <a:solidFill>
                  <a:schemeClr val="tx1"/>
                </a:solidFill>
              </a:rPr>
              <a:t>İş Duyuruları (İlanlar)</a:t>
            </a:r>
            <a:r>
              <a:rPr lang="tr-TR" sz="4400" b="1" dirty="0"/>
              <a:t/>
            </a:r>
            <a:br>
              <a:rPr lang="tr-TR" sz="4400" b="1" dirty="0"/>
            </a:br>
            <a:endParaRPr lang="tr-T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05867" y="1935163"/>
            <a:ext cx="6732265"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2988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lnSpcReduction="10000"/>
          </a:bodyPr>
          <a:lstStyle/>
          <a:p>
            <a:pPr marL="82296" indent="0">
              <a:buNone/>
            </a:pPr>
            <a:r>
              <a:rPr lang="tr-TR" sz="2400" dirty="0" smtClean="0"/>
              <a:t>2) </a:t>
            </a:r>
            <a:r>
              <a:rPr lang="tr-TR" sz="2400" b="1" dirty="0" smtClean="0"/>
              <a:t>Doğrudan </a:t>
            </a:r>
            <a:r>
              <a:rPr lang="tr-TR" sz="2400" b="1" dirty="0"/>
              <a:t>Başvuru veya </a:t>
            </a:r>
            <a:r>
              <a:rPr lang="tr-TR" sz="2400" b="1" dirty="0" smtClean="0"/>
              <a:t>CV</a:t>
            </a:r>
          </a:p>
          <a:p>
            <a:pPr marL="82296" indent="0" algn="just">
              <a:buNone/>
            </a:pPr>
            <a:r>
              <a:rPr lang="tr-TR" sz="2400" dirty="0"/>
              <a:t>İş arayan kişi, bazen hiçbir kaynağa başvurmadan, doğrudan işletmeye başvurabilmektedir. </a:t>
            </a:r>
            <a:endParaRPr lang="tr-TR" sz="2400" dirty="0" smtClean="0"/>
          </a:p>
          <a:p>
            <a:pPr marL="82296" indent="0" algn="just">
              <a:buNone/>
            </a:pPr>
            <a:r>
              <a:rPr lang="tr-TR" sz="2400" dirty="0" smtClean="0"/>
              <a:t>Bireysel </a:t>
            </a:r>
            <a:r>
              <a:rPr lang="tr-TR" sz="2400" dirty="0"/>
              <a:t>başvurular da önemli bir personel sağlama kaynağıdır. Doğrudan başvurular, diğer bir ifadeyle, işletmenin herhangi bir şekilde duyuru ve </a:t>
            </a:r>
            <a:r>
              <a:rPr lang="tr-TR" sz="2400" dirty="0" err="1"/>
              <a:t>işgören</a:t>
            </a:r>
            <a:r>
              <a:rPr lang="tr-TR" sz="2400" dirty="0"/>
              <a:t> talebi olmadan, direkt olarak işletmeye gelip başvuru formu doldurularak, faks, e-mail ya da posta aracılığıyla yapılan dış kaynak yöntemidir. </a:t>
            </a:r>
            <a:endParaRPr lang="tr-TR" sz="2400" dirty="0" smtClean="0"/>
          </a:p>
          <a:p>
            <a:pPr marL="82296" indent="0" algn="just">
              <a:buNone/>
            </a:pPr>
            <a:r>
              <a:rPr lang="tr-TR" sz="2400" dirty="0" smtClean="0"/>
              <a:t>İşletmeye </a:t>
            </a:r>
            <a:r>
              <a:rPr lang="tr-TR" sz="2400" dirty="0"/>
              <a:t>direk olarak gelen bu başvurular, insan kaynakları bölümleri ya da ilgili yönetici tarafından değerlendirmeye alınıp, işletme politikasına ve iş deneyimlerinin uygun bulunması durumunda gelecekte oluşabilecek personel ihtiyacında kullanılmak üzere İK </a:t>
            </a:r>
            <a:r>
              <a:rPr lang="tr-TR" sz="2400" dirty="0" err="1"/>
              <a:t>veritabanında</a:t>
            </a:r>
            <a:r>
              <a:rPr lang="tr-TR" sz="2400" dirty="0"/>
              <a:t> </a:t>
            </a:r>
            <a:r>
              <a:rPr lang="tr-TR" sz="2400" dirty="0" smtClean="0"/>
              <a:t>saklanmaktadır.</a:t>
            </a:r>
            <a:endParaRPr lang="tr-TR" sz="2400" dirty="0"/>
          </a:p>
        </p:txBody>
      </p:sp>
    </p:spTree>
    <p:extLst>
      <p:ext uri="{BB962C8B-B14F-4D97-AF65-F5344CB8AC3E}">
        <p14:creationId xmlns:p14="http://schemas.microsoft.com/office/powerpoint/2010/main" val="1878636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lstStyle/>
          <a:p>
            <a:pPr marL="82296" indent="0">
              <a:buNone/>
            </a:pPr>
            <a:r>
              <a:rPr lang="tr-TR" sz="2400" dirty="0"/>
              <a:t>2) </a:t>
            </a:r>
            <a:r>
              <a:rPr lang="tr-TR" sz="2400" b="1" dirty="0"/>
              <a:t>Doğrudan Başvuru veya </a:t>
            </a:r>
            <a:r>
              <a:rPr lang="tr-TR" sz="2400" b="1" dirty="0" smtClean="0"/>
              <a:t>CV</a:t>
            </a:r>
            <a:endParaRPr lang="tr-TR" sz="2400" dirty="0" smtClean="0"/>
          </a:p>
          <a:p>
            <a:pPr marL="82296" indent="0" algn="just">
              <a:buNone/>
            </a:pPr>
            <a:endParaRPr lang="tr-TR" sz="2400" dirty="0" smtClean="0"/>
          </a:p>
          <a:p>
            <a:pPr marL="82296" indent="0" algn="just">
              <a:buNone/>
            </a:pPr>
            <a:r>
              <a:rPr lang="tr-TR" sz="2400" dirty="0" smtClean="0"/>
              <a:t>Doğrudan </a:t>
            </a:r>
            <a:r>
              <a:rPr lang="tr-TR" sz="2400" dirty="0"/>
              <a:t>başvuruda görülen yaygın bir yöntemde C.V. (</a:t>
            </a:r>
            <a:r>
              <a:rPr lang="tr-TR" sz="2400" dirty="0" err="1"/>
              <a:t>Curriculum</a:t>
            </a:r>
            <a:r>
              <a:rPr lang="tr-TR" sz="2400" dirty="0"/>
              <a:t> </a:t>
            </a:r>
            <a:r>
              <a:rPr lang="tr-TR" sz="2400" dirty="0" err="1"/>
              <a:t>Vitae</a:t>
            </a:r>
            <a:r>
              <a:rPr lang="tr-TR" sz="2400" dirty="0"/>
              <a:t>) olarak bilinen özgeçmiş bilgilerini içeren yazıların adaylar tarafından firmalara postayla, e-mail veya faksla gönderilmesidir. Bu C.V.’</a:t>
            </a:r>
            <a:r>
              <a:rPr lang="tr-TR" sz="2400" dirty="0" err="1"/>
              <a:t>lerde</a:t>
            </a:r>
            <a:r>
              <a:rPr lang="tr-TR" sz="2400" dirty="0"/>
              <a:t> işletme için eleman bulma ve aday havuzu oluşturmada önemli </a:t>
            </a:r>
            <a:r>
              <a:rPr lang="tr-TR" sz="2400" dirty="0" smtClean="0"/>
              <a:t>araçlardır. </a:t>
            </a:r>
            <a:endParaRPr lang="tr-T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1905000" cy="1525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313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ebek9"/>
          <p:cNvPicPr>
            <a:picLocks noChangeAspect="1" noChangeArrowheads="1"/>
          </p:cNvPicPr>
          <p:nvPr/>
        </p:nvPicPr>
        <p:blipFill>
          <a:blip r:embed="rId2"/>
          <a:srcRect/>
          <a:stretch>
            <a:fillRect/>
          </a:stretch>
        </p:blipFill>
        <p:spPr bwMode="auto">
          <a:xfrm>
            <a:off x="1066800" y="1524000"/>
            <a:ext cx="6934200" cy="4495800"/>
          </a:xfrm>
          <a:prstGeom prst="rect">
            <a:avLst/>
          </a:prstGeom>
          <a:noFill/>
          <a:ln w="9525">
            <a:noFill/>
            <a:miter lim="800000"/>
            <a:headEnd/>
            <a:tailEnd/>
          </a:ln>
        </p:spPr>
      </p:pic>
      <p:sp>
        <p:nvSpPr>
          <p:cNvPr id="11267" name="Rectangle 3"/>
          <p:cNvSpPr>
            <a:spLocks noChangeArrowheads="1"/>
          </p:cNvSpPr>
          <p:nvPr/>
        </p:nvSpPr>
        <p:spPr bwMode="auto">
          <a:xfrm>
            <a:off x="0" y="0"/>
            <a:ext cx="4267200" cy="1190625"/>
          </a:xfrm>
          <a:prstGeom prst="rect">
            <a:avLst/>
          </a:prstGeom>
          <a:noFill/>
          <a:ln w="9525">
            <a:noFill/>
            <a:miter lim="800000"/>
            <a:headEnd/>
            <a:tailEnd/>
          </a:ln>
        </p:spPr>
        <p:txBody>
          <a:bodyPr>
            <a:spAutoFit/>
          </a:bodyPr>
          <a:lstStyle/>
          <a:p>
            <a:pPr algn="l"/>
            <a:r>
              <a:rPr lang="tr-TR" sz="3600" b="1" i="0">
                <a:solidFill>
                  <a:schemeClr val="tx2"/>
                </a:solidFill>
              </a:rPr>
              <a:t>CV NEDİR </a:t>
            </a:r>
          </a:p>
          <a:p>
            <a:pPr algn="l"/>
            <a:r>
              <a:rPr lang="tr-TR" sz="3600" b="1" i="0">
                <a:solidFill>
                  <a:schemeClr val="tx2"/>
                </a:solidFill>
              </a:rPr>
              <a:t>NE DEĞİLDİR</a:t>
            </a:r>
            <a:endParaRPr lang="en-AU" sz="3600" b="1" i="0">
              <a:solidFill>
                <a:schemeClr val="tx2"/>
              </a:solidFill>
            </a:endParaRPr>
          </a:p>
        </p:txBody>
      </p:sp>
      <p:sp>
        <p:nvSpPr>
          <p:cNvPr id="11268" name="Rectangle 4"/>
          <p:cNvSpPr>
            <a:spLocks noChangeArrowheads="1"/>
          </p:cNvSpPr>
          <p:nvPr/>
        </p:nvSpPr>
        <p:spPr bwMode="auto">
          <a:xfrm>
            <a:off x="3581400" y="609600"/>
            <a:ext cx="2057400" cy="581025"/>
          </a:xfrm>
          <a:prstGeom prst="rect">
            <a:avLst/>
          </a:prstGeom>
          <a:noFill/>
          <a:ln w="9525">
            <a:noFill/>
            <a:miter lim="800000"/>
            <a:headEnd/>
            <a:tailEnd/>
          </a:ln>
        </p:spPr>
        <p:txBody>
          <a:bodyPr>
            <a:spAutoFit/>
          </a:bodyPr>
          <a:lstStyle/>
          <a:p>
            <a:r>
              <a:rPr lang="tr-TR" sz="1600" b="1" i="0">
                <a:solidFill>
                  <a:srgbClr val="FF0000"/>
                </a:solidFill>
              </a:rPr>
              <a:t>İş görüşmesine çağrılmak mıdır?</a:t>
            </a:r>
            <a:endParaRPr lang="en-AU" sz="1600" b="1" i="0">
              <a:solidFill>
                <a:srgbClr val="FF0000"/>
              </a:solidFill>
            </a:endParaRPr>
          </a:p>
        </p:txBody>
      </p:sp>
      <p:sp>
        <p:nvSpPr>
          <p:cNvPr id="11274" name="Rectangle 10"/>
          <p:cNvSpPr>
            <a:spLocks noChangeArrowheads="1"/>
          </p:cNvSpPr>
          <p:nvPr/>
        </p:nvSpPr>
        <p:spPr bwMode="auto">
          <a:xfrm>
            <a:off x="6629400" y="1981200"/>
            <a:ext cx="2057400" cy="1069975"/>
          </a:xfrm>
          <a:prstGeom prst="rect">
            <a:avLst/>
          </a:prstGeom>
          <a:noFill/>
          <a:ln w="9525">
            <a:noFill/>
            <a:miter lim="800000"/>
            <a:headEnd/>
            <a:tailEnd/>
          </a:ln>
        </p:spPr>
        <p:txBody>
          <a:bodyPr>
            <a:spAutoFit/>
          </a:bodyPr>
          <a:lstStyle/>
          <a:p>
            <a:r>
              <a:rPr lang="tr-TR" sz="1600" b="1" i="0">
                <a:solidFill>
                  <a:schemeClr val="accent1"/>
                </a:solidFill>
              </a:rPr>
              <a:t>Diğer Kişilerden Farklılık yaratılmasını göstermek midir?</a:t>
            </a:r>
            <a:endParaRPr lang="en-AU" sz="1600" b="1" i="0">
              <a:solidFill>
                <a:schemeClr val="accent1"/>
              </a:solidFill>
            </a:endParaRPr>
          </a:p>
        </p:txBody>
      </p:sp>
      <p:sp>
        <p:nvSpPr>
          <p:cNvPr id="11275" name="Rectangle 11"/>
          <p:cNvSpPr>
            <a:spLocks noChangeArrowheads="1"/>
          </p:cNvSpPr>
          <p:nvPr/>
        </p:nvSpPr>
        <p:spPr bwMode="auto">
          <a:xfrm>
            <a:off x="7086600" y="51816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76" name="Rectangle 12"/>
          <p:cNvSpPr>
            <a:spLocks noChangeArrowheads="1"/>
          </p:cNvSpPr>
          <p:nvPr/>
        </p:nvSpPr>
        <p:spPr bwMode="auto">
          <a:xfrm>
            <a:off x="3581400" y="5715000"/>
            <a:ext cx="2057400" cy="825500"/>
          </a:xfrm>
          <a:prstGeom prst="rect">
            <a:avLst/>
          </a:prstGeom>
          <a:noFill/>
          <a:ln w="9525">
            <a:noFill/>
            <a:miter lim="800000"/>
            <a:headEnd/>
            <a:tailEnd/>
          </a:ln>
        </p:spPr>
        <p:txBody>
          <a:bodyPr>
            <a:spAutoFit/>
          </a:bodyPr>
          <a:lstStyle/>
          <a:p>
            <a:r>
              <a:rPr lang="tr-TR" sz="1600" b="1" i="0" dirty="0">
                <a:solidFill>
                  <a:srgbClr val="FF0000"/>
                </a:solidFill>
              </a:rPr>
              <a:t>CV Sade ,düzgün ve konu ile alakalı olmalı mıdır?</a:t>
            </a:r>
            <a:endParaRPr lang="en-AU" sz="1600" b="1" i="0" dirty="0">
              <a:solidFill>
                <a:srgbClr val="FF0000"/>
              </a:solidFill>
            </a:endParaRPr>
          </a:p>
        </p:txBody>
      </p:sp>
      <p:sp>
        <p:nvSpPr>
          <p:cNvPr id="11279" name="Rectangle 15"/>
          <p:cNvSpPr>
            <a:spLocks noChangeArrowheads="1"/>
          </p:cNvSpPr>
          <p:nvPr/>
        </p:nvSpPr>
        <p:spPr bwMode="auto">
          <a:xfrm>
            <a:off x="685800" y="4800600"/>
            <a:ext cx="2057400" cy="581025"/>
          </a:xfrm>
          <a:prstGeom prst="rect">
            <a:avLst/>
          </a:prstGeom>
          <a:noFill/>
          <a:ln w="9525">
            <a:noFill/>
            <a:miter lim="800000"/>
            <a:headEnd/>
            <a:tailEnd/>
          </a:ln>
        </p:spPr>
        <p:txBody>
          <a:bodyPr>
            <a:spAutoFit/>
          </a:bodyPr>
          <a:lstStyle/>
          <a:p>
            <a:r>
              <a:rPr lang="tr-TR" sz="1600" b="1" i="0" dirty="0">
                <a:solidFill>
                  <a:schemeClr val="tx1"/>
                </a:solidFill>
              </a:rPr>
              <a:t>İşverenin İlgisini Çekmek midir?</a:t>
            </a:r>
            <a:endParaRPr lang="en-AU" sz="1600" b="1" i="0" dirty="0">
              <a:solidFill>
                <a:schemeClr val="tx1"/>
              </a:solidFill>
            </a:endParaRPr>
          </a:p>
        </p:txBody>
      </p:sp>
      <p:sp>
        <p:nvSpPr>
          <p:cNvPr id="11280" name="Rectangle 16"/>
          <p:cNvSpPr>
            <a:spLocks noChangeArrowheads="1"/>
          </p:cNvSpPr>
          <p:nvPr/>
        </p:nvSpPr>
        <p:spPr bwMode="auto">
          <a:xfrm>
            <a:off x="609600" y="5410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1" name="Rectangle 17"/>
          <p:cNvSpPr>
            <a:spLocks noChangeArrowheads="1"/>
          </p:cNvSpPr>
          <p:nvPr/>
        </p:nvSpPr>
        <p:spPr bwMode="auto">
          <a:xfrm>
            <a:off x="609600" y="2743200"/>
            <a:ext cx="2057400" cy="825500"/>
          </a:xfrm>
          <a:prstGeom prst="rect">
            <a:avLst/>
          </a:prstGeom>
          <a:noFill/>
          <a:ln w="9525">
            <a:noFill/>
            <a:miter lim="800000"/>
            <a:headEnd/>
            <a:tailEnd/>
          </a:ln>
        </p:spPr>
        <p:txBody>
          <a:bodyPr>
            <a:spAutoFit/>
          </a:bodyPr>
          <a:lstStyle/>
          <a:p>
            <a:r>
              <a:rPr lang="tr-TR" sz="1600" b="1" i="0">
                <a:solidFill>
                  <a:srgbClr val="6600CC"/>
                </a:solidFill>
              </a:rPr>
              <a:t>Hakkınızda İyi Bir İzlenim Yaratmak mıdır?</a:t>
            </a:r>
            <a:endParaRPr lang="en-AU" sz="1600" b="1" i="0">
              <a:solidFill>
                <a:srgbClr val="6600CC"/>
              </a:solidFill>
            </a:endParaRPr>
          </a:p>
        </p:txBody>
      </p:sp>
      <p:sp>
        <p:nvSpPr>
          <p:cNvPr id="11282" name="Rectangle 18"/>
          <p:cNvSpPr>
            <a:spLocks noChangeArrowheads="1"/>
          </p:cNvSpPr>
          <p:nvPr/>
        </p:nvSpPr>
        <p:spPr bwMode="auto">
          <a:xfrm>
            <a:off x="609600" y="35814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pic>
        <p:nvPicPr>
          <p:cNvPr id="11278" name="Picture 19" descr="career"/>
          <p:cNvPicPr>
            <a:picLocks noChangeAspect="1" noChangeArrowheads="1"/>
          </p:cNvPicPr>
          <p:nvPr/>
        </p:nvPicPr>
        <p:blipFill>
          <a:blip r:embed="rId3"/>
          <a:srcRect/>
          <a:stretch>
            <a:fillRect/>
          </a:stretch>
        </p:blipFill>
        <p:spPr bwMode="auto">
          <a:xfrm>
            <a:off x="8280400" y="0"/>
            <a:ext cx="863600" cy="977900"/>
          </a:xfrm>
          <a:prstGeom prst="rect">
            <a:avLst/>
          </a:prstGeom>
          <a:noFill/>
          <a:ln w="9525">
            <a:noFill/>
            <a:miter lim="800000"/>
            <a:headEnd/>
            <a:tailEnd/>
          </a:ln>
        </p:spPr>
      </p:pic>
      <p:sp>
        <p:nvSpPr>
          <p:cNvPr id="11284" name="Rectangle 20"/>
          <p:cNvSpPr>
            <a:spLocks noChangeArrowheads="1"/>
          </p:cNvSpPr>
          <p:nvPr/>
        </p:nvSpPr>
        <p:spPr bwMode="auto">
          <a:xfrm>
            <a:off x="914400" y="1600200"/>
            <a:ext cx="2057400" cy="825500"/>
          </a:xfrm>
          <a:prstGeom prst="rect">
            <a:avLst/>
          </a:prstGeom>
          <a:noFill/>
          <a:ln w="9525">
            <a:noFill/>
            <a:miter lim="800000"/>
            <a:headEnd/>
            <a:tailEnd/>
          </a:ln>
        </p:spPr>
        <p:txBody>
          <a:bodyPr>
            <a:spAutoFit/>
          </a:bodyPr>
          <a:lstStyle/>
          <a:p>
            <a:r>
              <a:rPr lang="tr-TR" sz="1600" b="1" i="0" dirty="0">
                <a:solidFill>
                  <a:srgbClr val="FF6600"/>
                </a:solidFill>
              </a:rPr>
              <a:t>Çok İş değiştirmek ve buna </a:t>
            </a:r>
            <a:r>
              <a:rPr lang="tr-TR" sz="1600" b="1" i="0" dirty="0" err="1">
                <a:solidFill>
                  <a:srgbClr val="FF6600"/>
                </a:solidFill>
              </a:rPr>
              <a:t>CV’de</a:t>
            </a:r>
            <a:r>
              <a:rPr lang="tr-TR" sz="1600" b="1" i="0" dirty="0">
                <a:solidFill>
                  <a:srgbClr val="FF6600"/>
                </a:solidFill>
              </a:rPr>
              <a:t> Yer vermek midir?</a:t>
            </a:r>
            <a:endParaRPr lang="en-AU" sz="1600" b="1" i="0" dirty="0">
              <a:solidFill>
                <a:srgbClr val="FF6600"/>
              </a:solidFill>
            </a:endParaRPr>
          </a:p>
        </p:txBody>
      </p:sp>
      <p:sp>
        <p:nvSpPr>
          <p:cNvPr id="11285" name="Rectangle 21"/>
          <p:cNvSpPr>
            <a:spLocks noChangeArrowheads="1"/>
          </p:cNvSpPr>
          <p:nvPr/>
        </p:nvSpPr>
        <p:spPr bwMode="auto">
          <a:xfrm>
            <a:off x="685800" y="2438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86" name="Rectangle 22"/>
          <p:cNvSpPr>
            <a:spLocks noChangeArrowheads="1"/>
          </p:cNvSpPr>
          <p:nvPr/>
        </p:nvSpPr>
        <p:spPr bwMode="auto">
          <a:xfrm>
            <a:off x="3581400" y="12192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88" name="Rectangle 24"/>
          <p:cNvSpPr>
            <a:spLocks noChangeArrowheads="1"/>
          </p:cNvSpPr>
          <p:nvPr/>
        </p:nvSpPr>
        <p:spPr bwMode="auto">
          <a:xfrm>
            <a:off x="6858000" y="4343400"/>
            <a:ext cx="2057400" cy="825500"/>
          </a:xfrm>
          <a:prstGeom prst="rect">
            <a:avLst/>
          </a:prstGeom>
          <a:noFill/>
          <a:ln w="9525">
            <a:noFill/>
            <a:miter lim="800000"/>
            <a:headEnd/>
            <a:tailEnd/>
          </a:ln>
        </p:spPr>
        <p:txBody>
          <a:bodyPr>
            <a:spAutoFit/>
          </a:bodyPr>
          <a:lstStyle/>
          <a:p>
            <a:r>
              <a:rPr lang="tr-TR" sz="1600" b="1" i="0">
                <a:solidFill>
                  <a:srgbClr val="FF6600"/>
                </a:solidFill>
              </a:rPr>
              <a:t>İşvereninizin sizin hakkınızda edindiği ilk izlenim midir?</a:t>
            </a:r>
            <a:endParaRPr lang="en-AU" sz="1600" b="1" i="0">
              <a:solidFill>
                <a:srgbClr val="FF6600"/>
              </a:solidFill>
            </a:endParaRPr>
          </a:p>
        </p:txBody>
      </p:sp>
      <p:sp>
        <p:nvSpPr>
          <p:cNvPr id="11289" name="Rectangle 25"/>
          <p:cNvSpPr>
            <a:spLocks noChangeArrowheads="1"/>
          </p:cNvSpPr>
          <p:nvPr/>
        </p:nvSpPr>
        <p:spPr bwMode="auto">
          <a:xfrm>
            <a:off x="6781800" y="3048000"/>
            <a:ext cx="2057400" cy="366713"/>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0" name="Rectangle 26"/>
          <p:cNvSpPr>
            <a:spLocks noChangeArrowheads="1"/>
          </p:cNvSpPr>
          <p:nvPr/>
        </p:nvSpPr>
        <p:spPr bwMode="auto">
          <a:xfrm>
            <a:off x="6705600" y="3429000"/>
            <a:ext cx="2057400" cy="581025"/>
          </a:xfrm>
          <a:prstGeom prst="rect">
            <a:avLst/>
          </a:prstGeom>
          <a:noFill/>
          <a:ln w="9525">
            <a:noFill/>
            <a:miter lim="800000"/>
            <a:headEnd/>
            <a:tailEnd/>
          </a:ln>
        </p:spPr>
        <p:txBody>
          <a:bodyPr>
            <a:spAutoFit/>
          </a:bodyPr>
          <a:lstStyle/>
          <a:p>
            <a:r>
              <a:rPr lang="tr-TR" sz="1600" b="1" i="0">
                <a:solidFill>
                  <a:srgbClr val="6600CC"/>
                </a:solidFill>
              </a:rPr>
              <a:t>CV’yi el yazısı ile yazabilir mi?</a:t>
            </a:r>
            <a:endParaRPr lang="en-AU" sz="1600" b="1" i="0">
              <a:solidFill>
                <a:srgbClr val="6600CC"/>
              </a:solidFill>
            </a:endParaRPr>
          </a:p>
        </p:txBody>
      </p:sp>
      <p:sp>
        <p:nvSpPr>
          <p:cNvPr id="11291" name="Rectangle 27"/>
          <p:cNvSpPr>
            <a:spLocks noChangeArrowheads="1"/>
          </p:cNvSpPr>
          <p:nvPr/>
        </p:nvSpPr>
        <p:spPr bwMode="auto">
          <a:xfrm>
            <a:off x="6172200" y="39624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3" name="Rectangle 29"/>
          <p:cNvSpPr>
            <a:spLocks noChangeArrowheads="1"/>
          </p:cNvSpPr>
          <p:nvPr/>
        </p:nvSpPr>
        <p:spPr bwMode="auto">
          <a:xfrm>
            <a:off x="1828800" y="5334000"/>
            <a:ext cx="2057400" cy="825500"/>
          </a:xfrm>
          <a:prstGeom prst="rect">
            <a:avLst/>
          </a:prstGeom>
          <a:noFill/>
          <a:ln w="9525">
            <a:noFill/>
            <a:miter lim="800000"/>
            <a:headEnd/>
            <a:tailEnd/>
          </a:ln>
        </p:spPr>
        <p:txBody>
          <a:bodyPr>
            <a:spAutoFit/>
          </a:bodyPr>
          <a:lstStyle/>
          <a:p>
            <a:r>
              <a:rPr lang="tr-TR" sz="1600" b="1" i="0" dirty="0">
                <a:solidFill>
                  <a:schemeClr val="accent2"/>
                </a:solidFill>
              </a:rPr>
              <a:t>Bilgilerimi uzun paragraflar ile anlatılması mıdır?</a:t>
            </a:r>
            <a:endParaRPr lang="en-AU" sz="1600" b="1" i="0" dirty="0">
              <a:solidFill>
                <a:schemeClr val="accent2"/>
              </a:solidFill>
            </a:endParaRPr>
          </a:p>
        </p:txBody>
      </p:sp>
      <p:sp>
        <p:nvSpPr>
          <p:cNvPr id="11294" name="Rectangle 30"/>
          <p:cNvSpPr>
            <a:spLocks noChangeArrowheads="1"/>
          </p:cNvSpPr>
          <p:nvPr/>
        </p:nvSpPr>
        <p:spPr bwMode="auto">
          <a:xfrm>
            <a:off x="1828800" y="61722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295" name="Rectangle 31"/>
          <p:cNvSpPr>
            <a:spLocks noChangeArrowheads="1"/>
          </p:cNvSpPr>
          <p:nvPr/>
        </p:nvSpPr>
        <p:spPr bwMode="auto">
          <a:xfrm>
            <a:off x="5181600" y="5105400"/>
            <a:ext cx="2057400" cy="1069975"/>
          </a:xfrm>
          <a:prstGeom prst="rect">
            <a:avLst/>
          </a:prstGeom>
          <a:noFill/>
          <a:ln w="9525">
            <a:noFill/>
            <a:miter lim="800000"/>
            <a:headEnd/>
            <a:tailEnd/>
          </a:ln>
        </p:spPr>
        <p:txBody>
          <a:bodyPr>
            <a:spAutoFit/>
          </a:bodyPr>
          <a:lstStyle/>
          <a:p>
            <a:r>
              <a:rPr lang="tr-TR" sz="1600" b="1" i="0" dirty="0"/>
              <a:t>Boy,kilo,çocuk adları,aile bilgileri vs bilgiler CV ‘de olmalı mıdır?</a:t>
            </a:r>
            <a:endParaRPr lang="en-AU" sz="1600" b="1" i="0" dirty="0"/>
          </a:p>
        </p:txBody>
      </p:sp>
      <p:sp>
        <p:nvSpPr>
          <p:cNvPr id="11296" name="Rectangle 32"/>
          <p:cNvSpPr>
            <a:spLocks noChangeArrowheads="1"/>
          </p:cNvSpPr>
          <p:nvPr/>
        </p:nvSpPr>
        <p:spPr bwMode="auto">
          <a:xfrm>
            <a:off x="5943600" y="6019800"/>
            <a:ext cx="2057400" cy="366713"/>
          </a:xfrm>
          <a:prstGeom prst="rect">
            <a:avLst/>
          </a:prstGeom>
          <a:noFill/>
          <a:ln w="9525">
            <a:noFill/>
            <a:miter lim="800000"/>
            <a:headEnd/>
            <a:tailEnd/>
          </a:ln>
        </p:spPr>
        <p:txBody>
          <a:bodyPr>
            <a:spAutoFit/>
          </a:bodyPr>
          <a:lstStyle/>
          <a:p>
            <a:r>
              <a:rPr lang="tr-TR" sz="1800" b="1" i="0" dirty="0"/>
              <a:t>HAYIR</a:t>
            </a:r>
            <a:endParaRPr lang="en-AU" sz="1800" b="1" i="0" dirty="0"/>
          </a:p>
        </p:txBody>
      </p:sp>
      <p:sp>
        <p:nvSpPr>
          <p:cNvPr id="11297" name="Rectangle 33"/>
          <p:cNvSpPr>
            <a:spLocks noChangeArrowheads="1"/>
          </p:cNvSpPr>
          <p:nvPr/>
        </p:nvSpPr>
        <p:spPr bwMode="auto">
          <a:xfrm>
            <a:off x="4419600" y="6491288"/>
            <a:ext cx="2057400" cy="366712"/>
          </a:xfrm>
          <a:prstGeom prst="rect">
            <a:avLst/>
          </a:prstGeom>
          <a:noFill/>
          <a:ln w="9525">
            <a:noFill/>
            <a:miter lim="800000"/>
            <a:headEnd/>
            <a:tailEnd/>
          </a:ln>
        </p:spPr>
        <p:txBody>
          <a:bodyPr>
            <a:spAutoFit/>
          </a:bodyPr>
          <a:lstStyle/>
          <a:p>
            <a:r>
              <a:rPr lang="tr-TR" sz="1800" b="1" i="0">
                <a:solidFill>
                  <a:srgbClr val="FF0000"/>
                </a:solidFill>
              </a:rPr>
              <a:t>EVET</a:t>
            </a:r>
            <a:endParaRPr lang="en-AU" sz="1800" b="1" i="0">
              <a:solidFill>
                <a:srgbClr val="FF0000"/>
              </a:solidFill>
            </a:endParaRPr>
          </a:p>
        </p:txBody>
      </p:sp>
      <p:sp>
        <p:nvSpPr>
          <p:cNvPr id="11298" name="Rectangle 34"/>
          <p:cNvSpPr>
            <a:spLocks noChangeArrowheads="1"/>
          </p:cNvSpPr>
          <p:nvPr/>
        </p:nvSpPr>
        <p:spPr bwMode="auto">
          <a:xfrm>
            <a:off x="5486400" y="990600"/>
            <a:ext cx="2057400" cy="825500"/>
          </a:xfrm>
          <a:prstGeom prst="rect">
            <a:avLst/>
          </a:prstGeom>
          <a:noFill/>
          <a:ln w="9525">
            <a:noFill/>
            <a:miter lim="800000"/>
            <a:headEnd/>
            <a:tailEnd/>
          </a:ln>
        </p:spPr>
        <p:txBody>
          <a:bodyPr>
            <a:spAutoFit/>
          </a:bodyPr>
          <a:lstStyle/>
          <a:p>
            <a:r>
              <a:rPr lang="tr-TR" sz="1600" b="1" i="0">
                <a:solidFill>
                  <a:schemeClr val="tx1"/>
                </a:solidFill>
              </a:rPr>
              <a:t>CV’de Hayat Hikayesine yer verilebilir mi?</a:t>
            </a:r>
            <a:endParaRPr lang="en-AU" sz="1600" b="1" i="0">
              <a:solidFill>
                <a:schemeClr val="tx1"/>
              </a:solidFill>
            </a:endParaRPr>
          </a:p>
        </p:txBody>
      </p:sp>
      <p:sp>
        <p:nvSpPr>
          <p:cNvPr id="11299" name="Rectangle 35"/>
          <p:cNvSpPr>
            <a:spLocks noChangeArrowheads="1"/>
          </p:cNvSpPr>
          <p:nvPr/>
        </p:nvSpPr>
        <p:spPr bwMode="auto">
          <a:xfrm>
            <a:off x="5029200" y="17526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
        <p:nvSpPr>
          <p:cNvPr id="11300" name="Rectangle 36"/>
          <p:cNvSpPr>
            <a:spLocks noChangeArrowheads="1"/>
          </p:cNvSpPr>
          <p:nvPr/>
        </p:nvSpPr>
        <p:spPr bwMode="auto">
          <a:xfrm>
            <a:off x="381000" y="3810000"/>
            <a:ext cx="2057400" cy="825500"/>
          </a:xfrm>
          <a:prstGeom prst="rect">
            <a:avLst/>
          </a:prstGeom>
          <a:noFill/>
          <a:ln w="9525">
            <a:noFill/>
            <a:miter lim="800000"/>
            <a:headEnd/>
            <a:tailEnd/>
          </a:ln>
        </p:spPr>
        <p:txBody>
          <a:bodyPr>
            <a:spAutoFit/>
          </a:bodyPr>
          <a:lstStyle/>
          <a:p>
            <a:r>
              <a:rPr lang="tr-TR" sz="1600" b="1" i="0" dirty="0" err="1">
                <a:solidFill>
                  <a:schemeClr val="accent1"/>
                </a:solidFill>
              </a:rPr>
              <a:t>CV’de</a:t>
            </a:r>
            <a:r>
              <a:rPr lang="tr-TR" sz="1600" b="1" i="0" dirty="0">
                <a:solidFill>
                  <a:schemeClr val="accent1"/>
                </a:solidFill>
              </a:rPr>
              <a:t> İş Yeri Adresi Mutlaka Olmalı mıdır?</a:t>
            </a:r>
            <a:endParaRPr lang="en-AU" sz="1600" b="1" i="0" dirty="0">
              <a:solidFill>
                <a:schemeClr val="accent1"/>
              </a:solidFill>
            </a:endParaRPr>
          </a:p>
        </p:txBody>
      </p:sp>
      <p:sp>
        <p:nvSpPr>
          <p:cNvPr id="11301" name="Rectangle 37"/>
          <p:cNvSpPr>
            <a:spLocks noChangeArrowheads="1"/>
          </p:cNvSpPr>
          <p:nvPr/>
        </p:nvSpPr>
        <p:spPr bwMode="auto">
          <a:xfrm>
            <a:off x="457200" y="4495800"/>
            <a:ext cx="2057400" cy="366713"/>
          </a:xfrm>
          <a:prstGeom prst="rect">
            <a:avLst/>
          </a:prstGeom>
          <a:noFill/>
          <a:ln w="9525">
            <a:noFill/>
            <a:miter lim="800000"/>
            <a:headEnd/>
            <a:tailEnd/>
          </a:ln>
        </p:spPr>
        <p:txBody>
          <a:bodyPr>
            <a:spAutoFit/>
          </a:bodyPr>
          <a:lstStyle/>
          <a:p>
            <a:r>
              <a:rPr lang="tr-TR" sz="1800" b="1" i="0"/>
              <a:t>HAYIR</a:t>
            </a:r>
            <a:endParaRPr lang="en-AU" sz="1800" b="1" i="0"/>
          </a:p>
        </p:txBody>
      </p:sp>
    </p:spTree>
    <p:extLst>
      <p:ext uri="{BB962C8B-B14F-4D97-AF65-F5344CB8AC3E}">
        <p14:creationId xmlns:p14="http://schemas.microsoft.com/office/powerpoint/2010/main" val="878477911"/>
      </p:ext>
    </p:extLst>
  </p:cSld>
  <p:clrMapOvr>
    <a:masterClrMapping/>
  </p:clrMapOvr>
  <p:transition advTm="2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type="lt">
                                    <p:tmPct val="0"/>
                                  </p:iterate>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lt">
                                    <p:tmPct val="10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wipe(up)">
                                      <p:cBhvr>
                                        <p:cTn id="17" dur="75"/>
                                        <p:tgtEl>
                                          <p:spTgt spid="112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iterate type="lt">
                                    <p:tmPct val="100000"/>
                                  </p:iterate>
                                  <p:childTnLst>
                                    <p:set>
                                      <p:cBhvr>
                                        <p:cTn id="21" dur="1" fill="hold">
                                          <p:stCondLst>
                                            <p:cond delay="0"/>
                                          </p:stCondLst>
                                        </p:cTn>
                                        <p:tgtEl>
                                          <p:spTgt spid="11267">
                                            <p:txEl>
                                              <p:pRg st="1" end="1"/>
                                            </p:txEl>
                                          </p:spTgt>
                                        </p:tgtEl>
                                        <p:attrNameLst>
                                          <p:attrName>style.visibility</p:attrName>
                                        </p:attrNameLst>
                                      </p:cBhvr>
                                      <p:to>
                                        <p:strVal val="visible"/>
                                      </p:to>
                                    </p:set>
                                    <p:animEffect transition="in" filter="wipe(up)">
                                      <p:cBhvr>
                                        <p:cTn id="22" dur="75"/>
                                        <p:tgtEl>
                                          <p:spTgt spid="1126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11266"/>
                                        </p:tgtEl>
                                        <p:attrNameLst>
                                          <p:attrName>style.visibility</p:attrName>
                                        </p:attrNameLst>
                                      </p:cBhvr>
                                      <p:to>
                                        <p:strVal val="visible"/>
                                      </p:to>
                                    </p:set>
                                    <p:animEffect transition="in" filter="wedge">
                                      <p:cBhvr>
                                        <p:cTn id="27" dur="2000"/>
                                        <p:tgtEl>
                                          <p:spTgt spid="112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iterate type="lt">
                                    <p:tmPct val="100000"/>
                                  </p:iterate>
                                  <p:childTnLst>
                                    <p:set>
                                      <p:cBhvr>
                                        <p:cTn id="31" dur="1" fill="hold">
                                          <p:stCondLst>
                                            <p:cond delay="0"/>
                                          </p:stCondLst>
                                        </p:cTn>
                                        <p:tgtEl>
                                          <p:spTgt spid="11268">
                                            <p:txEl>
                                              <p:pRg st="0" end="0"/>
                                            </p:txEl>
                                          </p:spTgt>
                                        </p:tgtEl>
                                        <p:attrNameLst>
                                          <p:attrName>style.visibility</p:attrName>
                                        </p:attrNameLst>
                                      </p:cBhvr>
                                      <p:to>
                                        <p:strVal val="visible"/>
                                      </p:to>
                                    </p:set>
                                    <p:animEffect transition="in" filter="wipe(up)">
                                      <p:cBhvr>
                                        <p:cTn id="32" dur="75"/>
                                        <p:tgtEl>
                                          <p:spTgt spid="112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10000"/>
                                  </p:stCondLst>
                                  <p:iterate type="lt">
                                    <p:tmPct val="100000"/>
                                  </p:iterate>
                                  <p:childTnLst>
                                    <p:set>
                                      <p:cBhvr>
                                        <p:cTn id="36" dur="1" fill="hold">
                                          <p:stCondLst>
                                            <p:cond delay="0"/>
                                          </p:stCondLst>
                                        </p:cTn>
                                        <p:tgtEl>
                                          <p:spTgt spid="11286">
                                            <p:txEl>
                                              <p:pRg st="0" end="0"/>
                                            </p:txEl>
                                          </p:spTgt>
                                        </p:tgtEl>
                                        <p:attrNameLst>
                                          <p:attrName>style.visibility</p:attrName>
                                        </p:attrNameLst>
                                      </p:cBhvr>
                                      <p:to>
                                        <p:strVal val="visible"/>
                                      </p:to>
                                    </p:set>
                                    <p:animEffect transition="in" filter="wipe(up)">
                                      <p:cBhvr>
                                        <p:cTn id="37" dur="500"/>
                                        <p:tgtEl>
                                          <p:spTgt spid="1128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2000"/>
                                  </p:stCondLst>
                                  <p:iterate type="lt">
                                    <p:tmPct val="100000"/>
                                  </p:iterate>
                                  <p:childTnLst>
                                    <p:set>
                                      <p:cBhvr>
                                        <p:cTn id="41" dur="1" fill="hold">
                                          <p:stCondLst>
                                            <p:cond delay="0"/>
                                          </p:stCondLst>
                                        </p:cTn>
                                        <p:tgtEl>
                                          <p:spTgt spid="11284">
                                            <p:txEl>
                                              <p:pRg st="0" end="0"/>
                                            </p:txEl>
                                          </p:spTgt>
                                        </p:tgtEl>
                                        <p:attrNameLst>
                                          <p:attrName>style.visibility</p:attrName>
                                        </p:attrNameLst>
                                      </p:cBhvr>
                                      <p:to>
                                        <p:strVal val="visible"/>
                                      </p:to>
                                    </p:set>
                                    <p:animEffect transition="in" filter="wipe(up)">
                                      <p:cBhvr>
                                        <p:cTn id="42" dur="75"/>
                                        <p:tgtEl>
                                          <p:spTgt spid="1128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10000"/>
                                  </p:stCondLst>
                                  <p:iterate type="lt">
                                    <p:tmPct val="100000"/>
                                  </p:iterate>
                                  <p:childTnLst>
                                    <p:set>
                                      <p:cBhvr>
                                        <p:cTn id="46" dur="1" fill="hold">
                                          <p:stCondLst>
                                            <p:cond delay="0"/>
                                          </p:stCondLst>
                                        </p:cTn>
                                        <p:tgtEl>
                                          <p:spTgt spid="11285">
                                            <p:txEl>
                                              <p:pRg st="0" end="0"/>
                                            </p:txEl>
                                          </p:spTgt>
                                        </p:tgtEl>
                                        <p:attrNameLst>
                                          <p:attrName>style.visibility</p:attrName>
                                        </p:attrNameLst>
                                      </p:cBhvr>
                                      <p:to>
                                        <p:strVal val="visible"/>
                                      </p:to>
                                    </p:set>
                                    <p:animEffect transition="in" filter="wipe(up)">
                                      <p:cBhvr>
                                        <p:cTn id="47" dur="500"/>
                                        <p:tgtEl>
                                          <p:spTgt spid="1128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2000"/>
                                  </p:stCondLst>
                                  <p:iterate type="lt">
                                    <p:tmPct val="100000"/>
                                  </p:iterate>
                                  <p:childTnLst>
                                    <p:set>
                                      <p:cBhvr>
                                        <p:cTn id="51" dur="1" fill="hold">
                                          <p:stCondLst>
                                            <p:cond delay="0"/>
                                          </p:stCondLst>
                                        </p:cTn>
                                        <p:tgtEl>
                                          <p:spTgt spid="11281">
                                            <p:txEl>
                                              <p:pRg st="0" end="0"/>
                                            </p:txEl>
                                          </p:spTgt>
                                        </p:tgtEl>
                                        <p:attrNameLst>
                                          <p:attrName>style.visibility</p:attrName>
                                        </p:attrNameLst>
                                      </p:cBhvr>
                                      <p:to>
                                        <p:strVal val="visible"/>
                                      </p:to>
                                    </p:set>
                                    <p:animEffect transition="in" filter="wipe(up)">
                                      <p:cBhvr>
                                        <p:cTn id="52" dur="75"/>
                                        <p:tgtEl>
                                          <p:spTgt spid="1128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10000"/>
                                  </p:stCondLst>
                                  <p:iterate type="lt">
                                    <p:tmPct val="100000"/>
                                  </p:iterate>
                                  <p:childTnLst>
                                    <p:set>
                                      <p:cBhvr>
                                        <p:cTn id="56" dur="1" fill="hold">
                                          <p:stCondLst>
                                            <p:cond delay="0"/>
                                          </p:stCondLst>
                                        </p:cTn>
                                        <p:tgtEl>
                                          <p:spTgt spid="11282">
                                            <p:txEl>
                                              <p:pRg st="0" end="0"/>
                                            </p:txEl>
                                          </p:spTgt>
                                        </p:tgtEl>
                                        <p:attrNameLst>
                                          <p:attrName>style.visibility</p:attrName>
                                        </p:attrNameLst>
                                      </p:cBhvr>
                                      <p:to>
                                        <p:strVal val="visible"/>
                                      </p:to>
                                    </p:set>
                                    <p:animEffect transition="in" filter="wipe(up)">
                                      <p:cBhvr>
                                        <p:cTn id="57" dur="500"/>
                                        <p:tgtEl>
                                          <p:spTgt spid="1128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2000"/>
                                  </p:stCondLst>
                                  <p:iterate type="lt">
                                    <p:tmPct val="100000"/>
                                  </p:iterate>
                                  <p:childTnLst>
                                    <p:set>
                                      <p:cBhvr>
                                        <p:cTn id="61" dur="1" fill="hold">
                                          <p:stCondLst>
                                            <p:cond delay="0"/>
                                          </p:stCondLst>
                                        </p:cTn>
                                        <p:tgtEl>
                                          <p:spTgt spid="11300">
                                            <p:txEl>
                                              <p:pRg st="0" end="0"/>
                                            </p:txEl>
                                          </p:spTgt>
                                        </p:tgtEl>
                                        <p:attrNameLst>
                                          <p:attrName>style.visibility</p:attrName>
                                        </p:attrNameLst>
                                      </p:cBhvr>
                                      <p:to>
                                        <p:strVal val="visible"/>
                                      </p:to>
                                    </p:set>
                                    <p:animEffect transition="in" filter="wipe(up)">
                                      <p:cBhvr>
                                        <p:cTn id="62" dur="75"/>
                                        <p:tgtEl>
                                          <p:spTgt spid="1130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10000"/>
                                  </p:stCondLst>
                                  <p:iterate type="lt">
                                    <p:tmPct val="100000"/>
                                  </p:iterate>
                                  <p:childTnLst>
                                    <p:set>
                                      <p:cBhvr>
                                        <p:cTn id="66" dur="1" fill="hold">
                                          <p:stCondLst>
                                            <p:cond delay="0"/>
                                          </p:stCondLst>
                                        </p:cTn>
                                        <p:tgtEl>
                                          <p:spTgt spid="11301">
                                            <p:txEl>
                                              <p:pRg st="0" end="0"/>
                                            </p:txEl>
                                          </p:spTgt>
                                        </p:tgtEl>
                                        <p:attrNameLst>
                                          <p:attrName>style.visibility</p:attrName>
                                        </p:attrNameLst>
                                      </p:cBhvr>
                                      <p:to>
                                        <p:strVal val="visible"/>
                                      </p:to>
                                    </p:set>
                                    <p:animEffect transition="in" filter="wipe(up)">
                                      <p:cBhvr>
                                        <p:cTn id="67" dur="500"/>
                                        <p:tgtEl>
                                          <p:spTgt spid="1130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2000"/>
                                  </p:stCondLst>
                                  <p:iterate type="lt">
                                    <p:tmPct val="100000"/>
                                  </p:iterate>
                                  <p:childTnLst>
                                    <p:set>
                                      <p:cBhvr>
                                        <p:cTn id="71" dur="1" fill="hold">
                                          <p:stCondLst>
                                            <p:cond delay="0"/>
                                          </p:stCondLst>
                                        </p:cTn>
                                        <p:tgtEl>
                                          <p:spTgt spid="11279">
                                            <p:txEl>
                                              <p:pRg st="0" end="0"/>
                                            </p:txEl>
                                          </p:spTgt>
                                        </p:tgtEl>
                                        <p:attrNameLst>
                                          <p:attrName>style.visibility</p:attrName>
                                        </p:attrNameLst>
                                      </p:cBhvr>
                                      <p:to>
                                        <p:strVal val="visible"/>
                                      </p:to>
                                    </p:set>
                                    <p:animEffect transition="in" filter="wipe(up)">
                                      <p:cBhvr>
                                        <p:cTn id="72" dur="75"/>
                                        <p:tgtEl>
                                          <p:spTgt spid="11279">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10000"/>
                                  </p:stCondLst>
                                  <p:iterate type="lt">
                                    <p:tmPct val="100000"/>
                                  </p:iterate>
                                  <p:childTnLst>
                                    <p:set>
                                      <p:cBhvr>
                                        <p:cTn id="76" dur="1" fill="hold">
                                          <p:stCondLst>
                                            <p:cond delay="0"/>
                                          </p:stCondLst>
                                        </p:cTn>
                                        <p:tgtEl>
                                          <p:spTgt spid="11280">
                                            <p:txEl>
                                              <p:pRg st="0" end="0"/>
                                            </p:txEl>
                                          </p:spTgt>
                                        </p:tgtEl>
                                        <p:attrNameLst>
                                          <p:attrName>style.visibility</p:attrName>
                                        </p:attrNameLst>
                                      </p:cBhvr>
                                      <p:to>
                                        <p:strVal val="visible"/>
                                      </p:to>
                                    </p:set>
                                    <p:animEffect transition="in" filter="wipe(up)">
                                      <p:cBhvr>
                                        <p:cTn id="77" dur="500"/>
                                        <p:tgtEl>
                                          <p:spTgt spid="11280">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2000"/>
                                  </p:stCondLst>
                                  <p:iterate type="lt">
                                    <p:tmPct val="100000"/>
                                  </p:iterate>
                                  <p:childTnLst>
                                    <p:set>
                                      <p:cBhvr>
                                        <p:cTn id="81" dur="1" fill="hold">
                                          <p:stCondLst>
                                            <p:cond delay="0"/>
                                          </p:stCondLst>
                                        </p:cTn>
                                        <p:tgtEl>
                                          <p:spTgt spid="11293">
                                            <p:txEl>
                                              <p:pRg st="0" end="0"/>
                                            </p:txEl>
                                          </p:spTgt>
                                        </p:tgtEl>
                                        <p:attrNameLst>
                                          <p:attrName>style.visibility</p:attrName>
                                        </p:attrNameLst>
                                      </p:cBhvr>
                                      <p:to>
                                        <p:strVal val="visible"/>
                                      </p:to>
                                    </p:set>
                                    <p:animEffect transition="in" filter="wipe(up)">
                                      <p:cBhvr>
                                        <p:cTn id="82" dur="75"/>
                                        <p:tgtEl>
                                          <p:spTgt spid="11293">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10000"/>
                                  </p:stCondLst>
                                  <p:iterate type="lt">
                                    <p:tmPct val="100000"/>
                                  </p:iterate>
                                  <p:childTnLst>
                                    <p:set>
                                      <p:cBhvr>
                                        <p:cTn id="86" dur="1" fill="hold">
                                          <p:stCondLst>
                                            <p:cond delay="0"/>
                                          </p:stCondLst>
                                        </p:cTn>
                                        <p:tgtEl>
                                          <p:spTgt spid="11294">
                                            <p:txEl>
                                              <p:pRg st="0" end="0"/>
                                            </p:txEl>
                                          </p:spTgt>
                                        </p:tgtEl>
                                        <p:attrNameLst>
                                          <p:attrName>style.visibility</p:attrName>
                                        </p:attrNameLst>
                                      </p:cBhvr>
                                      <p:to>
                                        <p:strVal val="visible"/>
                                      </p:to>
                                    </p:set>
                                    <p:animEffect transition="in" filter="wipe(up)">
                                      <p:cBhvr>
                                        <p:cTn id="87" dur="500"/>
                                        <p:tgtEl>
                                          <p:spTgt spid="11294">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2000"/>
                                  </p:stCondLst>
                                  <p:iterate type="lt">
                                    <p:tmPct val="100000"/>
                                  </p:iterate>
                                  <p:childTnLst>
                                    <p:set>
                                      <p:cBhvr>
                                        <p:cTn id="91" dur="1" fill="hold">
                                          <p:stCondLst>
                                            <p:cond delay="0"/>
                                          </p:stCondLst>
                                        </p:cTn>
                                        <p:tgtEl>
                                          <p:spTgt spid="11276">
                                            <p:txEl>
                                              <p:pRg st="0" end="0"/>
                                            </p:txEl>
                                          </p:spTgt>
                                        </p:tgtEl>
                                        <p:attrNameLst>
                                          <p:attrName>style.visibility</p:attrName>
                                        </p:attrNameLst>
                                      </p:cBhvr>
                                      <p:to>
                                        <p:strVal val="visible"/>
                                      </p:to>
                                    </p:set>
                                    <p:animEffect transition="in" filter="wipe(up)">
                                      <p:cBhvr>
                                        <p:cTn id="92" dur="75"/>
                                        <p:tgtEl>
                                          <p:spTgt spid="11276">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10000"/>
                                  </p:stCondLst>
                                  <p:iterate type="lt">
                                    <p:tmPct val="100000"/>
                                  </p:iterate>
                                  <p:childTnLst>
                                    <p:set>
                                      <p:cBhvr>
                                        <p:cTn id="96" dur="1" fill="hold">
                                          <p:stCondLst>
                                            <p:cond delay="0"/>
                                          </p:stCondLst>
                                        </p:cTn>
                                        <p:tgtEl>
                                          <p:spTgt spid="11297">
                                            <p:txEl>
                                              <p:pRg st="0" end="0"/>
                                            </p:txEl>
                                          </p:spTgt>
                                        </p:tgtEl>
                                        <p:attrNameLst>
                                          <p:attrName>style.visibility</p:attrName>
                                        </p:attrNameLst>
                                      </p:cBhvr>
                                      <p:to>
                                        <p:strVal val="visible"/>
                                      </p:to>
                                    </p:set>
                                    <p:animEffect transition="in" filter="wipe(up)">
                                      <p:cBhvr>
                                        <p:cTn id="97" dur="500"/>
                                        <p:tgtEl>
                                          <p:spTgt spid="11297">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2000"/>
                                  </p:stCondLst>
                                  <p:iterate type="lt">
                                    <p:tmPct val="100000"/>
                                  </p:iterate>
                                  <p:childTnLst>
                                    <p:set>
                                      <p:cBhvr>
                                        <p:cTn id="101" dur="1" fill="hold">
                                          <p:stCondLst>
                                            <p:cond delay="0"/>
                                          </p:stCondLst>
                                        </p:cTn>
                                        <p:tgtEl>
                                          <p:spTgt spid="11295">
                                            <p:txEl>
                                              <p:pRg st="0" end="0"/>
                                            </p:txEl>
                                          </p:spTgt>
                                        </p:tgtEl>
                                        <p:attrNameLst>
                                          <p:attrName>style.visibility</p:attrName>
                                        </p:attrNameLst>
                                      </p:cBhvr>
                                      <p:to>
                                        <p:strVal val="visible"/>
                                      </p:to>
                                    </p:set>
                                    <p:animEffect transition="in" filter="wipe(up)">
                                      <p:cBhvr>
                                        <p:cTn id="102" dur="75"/>
                                        <p:tgtEl>
                                          <p:spTgt spid="11295">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10000"/>
                                  </p:stCondLst>
                                  <p:iterate type="lt">
                                    <p:tmPct val="100000"/>
                                  </p:iterate>
                                  <p:childTnLst>
                                    <p:set>
                                      <p:cBhvr>
                                        <p:cTn id="106" dur="1" fill="hold">
                                          <p:stCondLst>
                                            <p:cond delay="0"/>
                                          </p:stCondLst>
                                        </p:cTn>
                                        <p:tgtEl>
                                          <p:spTgt spid="11296">
                                            <p:txEl>
                                              <p:pRg st="0" end="0"/>
                                            </p:txEl>
                                          </p:spTgt>
                                        </p:tgtEl>
                                        <p:attrNameLst>
                                          <p:attrName>style.visibility</p:attrName>
                                        </p:attrNameLst>
                                      </p:cBhvr>
                                      <p:to>
                                        <p:strVal val="visible"/>
                                      </p:to>
                                    </p:set>
                                    <p:animEffect transition="in" filter="wipe(up)">
                                      <p:cBhvr>
                                        <p:cTn id="107" dur="500"/>
                                        <p:tgtEl>
                                          <p:spTgt spid="11296">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2000"/>
                                  </p:stCondLst>
                                  <p:iterate type="lt">
                                    <p:tmPct val="100000"/>
                                  </p:iterate>
                                  <p:childTnLst>
                                    <p:set>
                                      <p:cBhvr>
                                        <p:cTn id="111" dur="1" fill="hold">
                                          <p:stCondLst>
                                            <p:cond delay="0"/>
                                          </p:stCondLst>
                                        </p:cTn>
                                        <p:tgtEl>
                                          <p:spTgt spid="11288">
                                            <p:txEl>
                                              <p:pRg st="0" end="0"/>
                                            </p:txEl>
                                          </p:spTgt>
                                        </p:tgtEl>
                                        <p:attrNameLst>
                                          <p:attrName>style.visibility</p:attrName>
                                        </p:attrNameLst>
                                      </p:cBhvr>
                                      <p:to>
                                        <p:strVal val="visible"/>
                                      </p:to>
                                    </p:set>
                                    <p:animEffect transition="in" filter="wipe(up)">
                                      <p:cBhvr>
                                        <p:cTn id="112" dur="75"/>
                                        <p:tgtEl>
                                          <p:spTgt spid="1128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grpId="0" nodeType="clickEffect">
                                  <p:stCondLst>
                                    <p:cond delay="10000"/>
                                  </p:stCondLst>
                                  <p:iterate type="lt">
                                    <p:tmPct val="100000"/>
                                  </p:iterate>
                                  <p:childTnLst>
                                    <p:set>
                                      <p:cBhvr>
                                        <p:cTn id="116" dur="1" fill="hold">
                                          <p:stCondLst>
                                            <p:cond delay="0"/>
                                          </p:stCondLst>
                                        </p:cTn>
                                        <p:tgtEl>
                                          <p:spTgt spid="11275">
                                            <p:txEl>
                                              <p:pRg st="0" end="0"/>
                                            </p:txEl>
                                          </p:spTgt>
                                        </p:tgtEl>
                                        <p:attrNameLst>
                                          <p:attrName>style.visibility</p:attrName>
                                        </p:attrNameLst>
                                      </p:cBhvr>
                                      <p:to>
                                        <p:strVal val="visible"/>
                                      </p:to>
                                    </p:set>
                                    <p:animEffect transition="in" filter="wipe(up)">
                                      <p:cBhvr>
                                        <p:cTn id="117" dur="500"/>
                                        <p:tgtEl>
                                          <p:spTgt spid="11275">
                                            <p:txEl>
                                              <p:pRg st="0" end="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2000"/>
                                  </p:stCondLst>
                                  <p:iterate type="lt">
                                    <p:tmPct val="100000"/>
                                  </p:iterate>
                                  <p:childTnLst>
                                    <p:set>
                                      <p:cBhvr>
                                        <p:cTn id="121" dur="1" fill="hold">
                                          <p:stCondLst>
                                            <p:cond delay="0"/>
                                          </p:stCondLst>
                                        </p:cTn>
                                        <p:tgtEl>
                                          <p:spTgt spid="11290">
                                            <p:txEl>
                                              <p:pRg st="0" end="0"/>
                                            </p:txEl>
                                          </p:spTgt>
                                        </p:tgtEl>
                                        <p:attrNameLst>
                                          <p:attrName>style.visibility</p:attrName>
                                        </p:attrNameLst>
                                      </p:cBhvr>
                                      <p:to>
                                        <p:strVal val="visible"/>
                                      </p:to>
                                    </p:set>
                                    <p:animEffect transition="in" filter="wipe(up)">
                                      <p:cBhvr>
                                        <p:cTn id="122" dur="75"/>
                                        <p:tgtEl>
                                          <p:spTgt spid="11290">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1" fill="hold" grpId="0" nodeType="clickEffect">
                                  <p:stCondLst>
                                    <p:cond delay="10000"/>
                                  </p:stCondLst>
                                  <p:iterate type="lt">
                                    <p:tmPct val="100000"/>
                                  </p:iterate>
                                  <p:childTnLst>
                                    <p:set>
                                      <p:cBhvr>
                                        <p:cTn id="126" dur="1" fill="hold">
                                          <p:stCondLst>
                                            <p:cond delay="0"/>
                                          </p:stCondLst>
                                        </p:cTn>
                                        <p:tgtEl>
                                          <p:spTgt spid="11291">
                                            <p:txEl>
                                              <p:pRg st="0" end="0"/>
                                            </p:txEl>
                                          </p:spTgt>
                                        </p:tgtEl>
                                        <p:attrNameLst>
                                          <p:attrName>style.visibility</p:attrName>
                                        </p:attrNameLst>
                                      </p:cBhvr>
                                      <p:to>
                                        <p:strVal val="visible"/>
                                      </p:to>
                                    </p:set>
                                    <p:animEffect transition="in" filter="wipe(up)">
                                      <p:cBhvr>
                                        <p:cTn id="127" dur="500"/>
                                        <p:tgtEl>
                                          <p:spTgt spid="11291">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2000"/>
                                  </p:stCondLst>
                                  <p:iterate type="lt">
                                    <p:tmPct val="100000"/>
                                  </p:iterate>
                                  <p:childTnLst>
                                    <p:set>
                                      <p:cBhvr>
                                        <p:cTn id="131" dur="1" fill="hold">
                                          <p:stCondLst>
                                            <p:cond delay="0"/>
                                          </p:stCondLst>
                                        </p:cTn>
                                        <p:tgtEl>
                                          <p:spTgt spid="11274">
                                            <p:txEl>
                                              <p:pRg st="0" end="0"/>
                                            </p:txEl>
                                          </p:spTgt>
                                        </p:tgtEl>
                                        <p:attrNameLst>
                                          <p:attrName>style.visibility</p:attrName>
                                        </p:attrNameLst>
                                      </p:cBhvr>
                                      <p:to>
                                        <p:strVal val="visible"/>
                                      </p:to>
                                    </p:set>
                                    <p:animEffect transition="in" filter="wipe(up)">
                                      <p:cBhvr>
                                        <p:cTn id="132" dur="75"/>
                                        <p:tgtEl>
                                          <p:spTgt spid="11274">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1" fill="hold" grpId="0" nodeType="clickEffect">
                                  <p:stCondLst>
                                    <p:cond delay="10000"/>
                                  </p:stCondLst>
                                  <p:iterate type="lt">
                                    <p:tmPct val="100000"/>
                                  </p:iterate>
                                  <p:childTnLst>
                                    <p:set>
                                      <p:cBhvr>
                                        <p:cTn id="136" dur="1" fill="hold">
                                          <p:stCondLst>
                                            <p:cond delay="0"/>
                                          </p:stCondLst>
                                        </p:cTn>
                                        <p:tgtEl>
                                          <p:spTgt spid="11289">
                                            <p:txEl>
                                              <p:pRg st="0" end="0"/>
                                            </p:txEl>
                                          </p:spTgt>
                                        </p:tgtEl>
                                        <p:attrNameLst>
                                          <p:attrName>style.visibility</p:attrName>
                                        </p:attrNameLst>
                                      </p:cBhvr>
                                      <p:to>
                                        <p:strVal val="visible"/>
                                      </p:to>
                                    </p:set>
                                    <p:animEffect transition="in" filter="wipe(up)">
                                      <p:cBhvr>
                                        <p:cTn id="137" dur="500"/>
                                        <p:tgtEl>
                                          <p:spTgt spid="11289">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1" fill="hold" grpId="0" nodeType="clickEffect">
                                  <p:stCondLst>
                                    <p:cond delay="2000"/>
                                  </p:stCondLst>
                                  <p:iterate type="lt">
                                    <p:tmPct val="100000"/>
                                  </p:iterate>
                                  <p:childTnLst>
                                    <p:set>
                                      <p:cBhvr>
                                        <p:cTn id="141" dur="1" fill="hold">
                                          <p:stCondLst>
                                            <p:cond delay="0"/>
                                          </p:stCondLst>
                                        </p:cTn>
                                        <p:tgtEl>
                                          <p:spTgt spid="11298">
                                            <p:txEl>
                                              <p:pRg st="0" end="0"/>
                                            </p:txEl>
                                          </p:spTgt>
                                        </p:tgtEl>
                                        <p:attrNameLst>
                                          <p:attrName>style.visibility</p:attrName>
                                        </p:attrNameLst>
                                      </p:cBhvr>
                                      <p:to>
                                        <p:strVal val="visible"/>
                                      </p:to>
                                    </p:set>
                                    <p:animEffect transition="in" filter="wipe(up)">
                                      <p:cBhvr>
                                        <p:cTn id="142" dur="75"/>
                                        <p:tgtEl>
                                          <p:spTgt spid="11298">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grpId="0" nodeType="clickEffect">
                                  <p:stCondLst>
                                    <p:cond delay="10000"/>
                                  </p:stCondLst>
                                  <p:iterate type="lt">
                                    <p:tmPct val="100000"/>
                                  </p:iterate>
                                  <p:childTnLst>
                                    <p:set>
                                      <p:cBhvr>
                                        <p:cTn id="146" dur="1" fill="hold">
                                          <p:stCondLst>
                                            <p:cond delay="0"/>
                                          </p:stCondLst>
                                        </p:cTn>
                                        <p:tgtEl>
                                          <p:spTgt spid="11299">
                                            <p:txEl>
                                              <p:pRg st="0" end="0"/>
                                            </p:txEl>
                                          </p:spTgt>
                                        </p:tgtEl>
                                        <p:attrNameLst>
                                          <p:attrName>style.visibility</p:attrName>
                                        </p:attrNameLst>
                                      </p:cBhvr>
                                      <p:to>
                                        <p:strVal val="visible"/>
                                      </p:to>
                                    </p:set>
                                    <p:animEffect transition="in" filter="wipe(up)">
                                      <p:cBhvr>
                                        <p:cTn id="147" dur="500"/>
                                        <p:tgtEl>
                                          <p:spTgt spid="11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P spid="11267" grpId="1" build="allAtOnce"/>
      <p:bldP spid="11268" grpId="0" build="p" autoUpdateAnimBg="0"/>
      <p:bldP spid="11274" grpId="0" build="p" autoUpdateAnimBg="0"/>
      <p:bldP spid="11275" grpId="0" build="p" autoUpdateAnimBg="0"/>
      <p:bldP spid="11276" grpId="0" build="p" autoUpdateAnimBg="0"/>
      <p:bldP spid="11279" grpId="0" build="p" autoUpdateAnimBg="0"/>
      <p:bldP spid="11280" grpId="0" build="p" autoUpdateAnimBg="0"/>
      <p:bldP spid="11281" grpId="0" build="p" autoUpdateAnimBg="0"/>
      <p:bldP spid="11282" grpId="0" build="p" autoUpdateAnimBg="0"/>
      <p:bldP spid="11284" grpId="0" build="p" autoUpdateAnimBg="0"/>
      <p:bldP spid="11285" grpId="0" build="p" autoUpdateAnimBg="0"/>
      <p:bldP spid="11286" grpId="0" build="p" autoUpdateAnimBg="0"/>
      <p:bldP spid="11288" grpId="0" build="p" autoUpdateAnimBg="0"/>
      <p:bldP spid="11289" grpId="0" build="p" autoUpdateAnimBg="0"/>
      <p:bldP spid="11290" grpId="0" build="p" autoUpdateAnimBg="0"/>
      <p:bldP spid="11291" grpId="0" build="p" autoUpdateAnimBg="0"/>
      <p:bldP spid="11293" grpId="0" build="p" autoUpdateAnimBg="0"/>
      <p:bldP spid="11294" grpId="0" build="p" autoUpdateAnimBg="0"/>
      <p:bldP spid="11295" grpId="0" build="p" autoUpdateAnimBg="0"/>
      <p:bldP spid="11296" grpId="0" build="p" autoUpdateAnimBg="0"/>
      <p:bldP spid="11297" grpId="0" build="p" autoUpdateAnimBg="0"/>
      <p:bldP spid="11298" grpId="0" build="p" autoUpdateAnimBg="0"/>
      <p:bldP spid="11299" grpId="0" build="p" autoUpdateAnimBg="0"/>
      <p:bldP spid="11300" grpId="0" build="p" autoUpdateAnimBg="0"/>
      <p:bldP spid="1130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AutoShape 16"/>
          <p:cNvSpPr>
            <a:spLocks noGrp="1" noChangeArrowheads="1"/>
          </p:cNvSpPr>
          <p:nvPr>
            <p:ph idx="1"/>
          </p:nvPr>
        </p:nvSpPr>
        <p:spPr>
          <a:xfrm>
            <a:off x="152400" y="990600"/>
            <a:ext cx="2819400" cy="5715000"/>
          </a:xfrm>
          <a:prstGeom prst="roundRect">
            <a:avLst>
              <a:gd name="adj" fmla="val 16667"/>
            </a:avLst>
          </a:prstGeom>
          <a:solidFill>
            <a:schemeClr val="bg1"/>
          </a:solidFill>
          <a:ln>
            <a:solidFill>
              <a:srgbClr val="006699"/>
            </a:solidFill>
            <a:round/>
            <a:headEnd type="none" w="med" len="med"/>
            <a:tailEnd type="none" w="med" len="med"/>
          </a:ln>
        </p:spPr>
        <p:txBody>
          <a:bodyPr/>
          <a:lstStyle/>
          <a:p>
            <a:pPr>
              <a:spcBef>
                <a:spcPct val="0"/>
              </a:spcBef>
              <a:buFontTx/>
              <a:buNone/>
            </a:pPr>
            <a:r>
              <a:rPr lang="tr-TR" sz="1200" b="1" smtClean="0">
                <a:solidFill>
                  <a:srgbClr val="FF0000"/>
                </a:solidFill>
              </a:rPr>
              <a:t> </a:t>
            </a:r>
            <a:r>
              <a:rPr lang="tr-TR" sz="1200" b="1" smtClean="0">
                <a:solidFill>
                  <a:srgbClr val="FF0000"/>
                </a:solidFill>
                <a:latin typeface="Comic Sans MS" pitchFamily="66" charset="0"/>
              </a:rPr>
              <a:t>CV’NİN BOYUTU NASIL OLMALIDIR</a:t>
            </a:r>
            <a:endParaRPr lang="tr-TR" sz="1200" b="1" smtClean="0">
              <a:latin typeface="Comic Sans MS" pitchFamily="66" charset="0"/>
            </a:endParaRPr>
          </a:p>
          <a:p>
            <a:pPr>
              <a:spcBef>
                <a:spcPct val="0"/>
              </a:spcBef>
              <a:buFontTx/>
              <a:buNone/>
            </a:pPr>
            <a:endParaRPr lang="tr-TR" sz="1200" b="1" smtClean="0">
              <a:latin typeface="Comic Sans MS" pitchFamily="66" charset="0"/>
            </a:endParaRPr>
          </a:p>
          <a:p>
            <a:pPr>
              <a:spcBef>
                <a:spcPct val="0"/>
              </a:spcBef>
              <a:buFontTx/>
              <a:buNone/>
            </a:pPr>
            <a:r>
              <a:rPr lang="tr-TR" sz="1200" smtClean="0">
                <a:latin typeface="Comic Sans MS" pitchFamily="66" charset="0"/>
              </a:rPr>
              <a:t>Her şeyden önce CV çok uzun veya çok kısa olmamalıdır.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Gerçekte herhangi bir kısıtlama yapılmamasına rağmen CV ideal olarak bir sayfayı geçmemelidir.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Bununla beraber genellikle CV’ler bir sayfayı geçmez diye, birçok önemli bilgiyi tek bir sayfaya sığdırmaya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Aynı şekilde bir sayfaya sığabilecek bilgileri gereksiz bir takım bilgilerle ve abartarak uzatmaya çalışmayın.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Gereksiz kişisel bilgiler yazmaktan sakının. </a:t>
            </a:r>
          </a:p>
          <a:p>
            <a:pPr>
              <a:spcBef>
                <a:spcPct val="0"/>
              </a:spcBef>
              <a:buFontTx/>
              <a:buNone/>
            </a:pPr>
            <a:endParaRPr lang="tr-TR" sz="1200" smtClean="0">
              <a:latin typeface="Comic Sans MS" pitchFamily="66" charset="0"/>
            </a:endParaRPr>
          </a:p>
          <a:p>
            <a:pPr>
              <a:spcBef>
                <a:spcPct val="0"/>
              </a:spcBef>
              <a:buFontTx/>
              <a:buNone/>
            </a:pPr>
            <a:r>
              <a:rPr lang="tr-TR" sz="1200" smtClean="0">
                <a:latin typeface="Comic Sans MS" pitchFamily="66" charset="0"/>
              </a:rPr>
              <a:t>Akılda kalabilecek nitelikte, anahtar kelimeler kullanmaya dikkat edin. </a:t>
            </a:r>
            <a:endParaRPr lang="en-AU" sz="1200" smtClean="0">
              <a:latin typeface="Comic Sans MS" pitchFamily="66" charset="0"/>
            </a:endParaRPr>
          </a:p>
          <a:p>
            <a:pPr>
              <a:spcBef>
                <a:spcPct val="0"/>
              </a:spcBef>
              <a:buFontTx/>
              <a:buNone/>
            </a:pPr>
            <a:endParaRPr lang="en-US" sz="1200" smtClean="0">
              <a:latin typeface="Comic Sans MS" pitchFamily="66" charset="0"/>
            </a:endParaRPr>
          </a:p>
        </p:txBody>
      </p:sp>
      <p:sp>
        <p:nvSpPr>
          <p:cNvPr id="52241" name="AutoShape 17"/>
          <p:cNvSpPr>
            <a:spLocks noChangeArrowheads="1"/>
          </p:cNvSpPr>
          <p:nvPr/>
        </p:nvSpPr>
        <p:spPr bwMode="auto">
          <a:xfrm>
            <a:off x="3124200" y="914400"/>
            <a:ext cx="2895600" cy="5715000"/>
          </a:xfrm>
          <a:prstGeom prst="roundRect">
            <a:avLst>
              <a:gd name="adj" fmla="val 16667"/>
            </a:avLst>
          </a:prstGeom>
          <a:solidFill>
            <a:schemeClr val="bg1"/>
          </a:solidFill>
          <a:ln w="9525">
            <a:solidFill>
              <a:srgbClr val="006699"/>
            </a:solidFill>
            <a:round/>
            <a:headEnd/>
            <a:tailEnd/>
          </a:ln>
        </p:spPr>
        <p:txBody>
          <a:bodyPr/>
          <a:lstStyle/>
          <a:p>
            <a:pPr marL="342900" indent="-342900" algn="l" eaLnBrk="1" hangingPunct="1">
              <a:lnSpc>
                <a:spcPct val="90000"/>
              </a:lnSpc>
              <a:spcBef>
                <a:spcPct val="20000"/>
              </a:spcBef>
              <a:buClr>
                <a:srgbClr val="006699"/>
              </a:buClr>
              <a:buSzPct val="65000"/>
              <a:buFont typeface="Wingdings" pitchFamily="2" charset="2"/>
              <a:buNone/>
            </a:pPr>
            <a:r>
              <a:rPr lang="tr-TR" sz="1200" b="1" i="0">
                <a:solidFill>
                  <a:srgbClr val="FF0000"/>
                </a:solidFill>
                <a:latin typeface="Comic Sans MS" pitchFamily="66" charset="0"/>
              </a:rPr>
              <a:t>CV NE İLE YAZILMALIDIR</a:t>
            </a:r>
          </a:p>
          <a:p>
            <a:pPr marL="342900" indent="-342900" algn="l" eaLnBrk="1" hangingPunct="1">
              <a:lnSpc>
                <a:spcPct val="90000"/>
              </a:lnSpc>
              <a:spcBef>
                <a:spcPct val="20000"/>
              </a:spcBef>
              <a:buClr>
                <a:srgbClr val="006699"/>
              </a:buClr>
              <a:buSzPct val="65000"/>
              <a:buFont typeface="Wingdings" pitchFamily="2" charset="2"/>
              <a:buNone/>
            </a:pPr>
            <a:endParaRPr lang="tr-TR" sz="1200" b="1" i="0">
              <a:solidFill>
                <a:schemeClr val="tx1"/>
              </a:solidFill>
              <a:latin typeface="Comic Sans MS" pitchFamily="66" charset="0"/>
            </a:endParaRPr>
          </a:p>
          <a:p>
            <a:pPr marL="342900" indent="-342900" algn="l" eaLnBrk="1" hangingPunct="1">
              <a:lnSpc>
                <a:spcPct val="90000"/>
              </a:lnSpc>
              <a:spcBef>
                <a:spcPct val="20000"/>
              </a:spcBef>
              <a:buClr>
                <a:srgbClr val="006699"/>
              </a:buClr>
              <a:buSzPct val="65000"/>
              <a:buFont typeface="Wingdings" pitchFamily="2" charset="2"/>
              <a:buNone/>
            </a:pPr>
            <a:r>
              <a:rPr lang="tr-TR" sz="1200" i="0">
                <a:solidFill>
                  <a:schemeClr val="tx1"/>
                </a:solidFill>
                <a:latin typeface="Comic Sans MS" pitchFamily="66" charset="0"/>
              </a:rPr>
              <a:t>Günümüzde içeriği rahat anlaşılır ve etkili bir CV hazırlamak ve gerektiğinde değişiklikler yapmak için bilgisayar kullanılmalıdır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Bilgisayarda mevcut olan çok çeşitli karakterlerden istediğiniz birini kullanmanız mümkündür. </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Ancak CV’nizin tümünü tek bir karakter kullanarak yazmayı unutmayın. </a:t>
            </a:r>
            <a:r>
              <a:rPr lang="en-US" sz="1200" i="0">
                <a:solidFill>
                  <a:schemeClr val="tx1"/>
                </a:solidFill>
                <a:latin typeface="Comic Sans MS" pitchFamily="66" charset="0"/>
              </a:rPr>
              <a:t>‘Helvetica’, ‘Arial’, ‘Times New Roman’  ideal olarak kullanabilecek karakterlerdir. </a:t>
            </a:r>
            <a:endParaRPr lang="tr-TR" sz="1200" i="0">
              <a:solidFill>
                <a:schemeClr val="tx1"/>
              </a:solidFill>
              <a:latin typeface="Comic Sans MS" pitchFamily="66" charset="0"/>
            </a:endParaRPr>
          </a:p>
          <a:p>
            <a:pPr marL="342900" indent="-342900" algn="l"/>
            <a:endParaRPr lang="tr-TR" sz="1200" i="0">
              <a:solidFill>
                <a:schemeClr val="tx1"/>
              </a:solidFill>
              <a:latin typeface="Comic Sans MS" pitchFamily="66" charset="0"/>
            </a:endParaRPr>
          </a:p>
          <a:p>
            <a:pPr marL="342900" indent="-342900" algn="l"/>
            <a:r>
              <a:rPr lang="en-US" sz="1200" i="0">
                <a:solidFill>
                  <a:schemeClr val="tx1"/>
                </a:solidFill>
                <a:latin typeface="Comic Sans MS" pitchFamily="66" charset="0"/>
              </a:rPr>
              <a:t>11 ya da 12 punto ile oldukça okunaklı bir CV yazabilirsiniz</a:t>
            </a:r>
            <a:endParaRPr lang="tr-TR" sz="1200"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i="0">
                <a:solidFill>
                  <a:schemeClr val="tx1"/>
                </a:solidFill>
                <a:latin typeface="Comic Sans MS" pitchFamily="66" charset="0"/>
              </a:rPr>
              <a:t>Bununla beraber beyaz ve fazla parlak olmayan, orta veya orta-üstü kalitede kağıt kullanılmalıdır</a:t>
            </a:r>
            <a:endParaRPr lang="en-AU" i="0">
              <a:solidFill>
                <a:schemeClr val="tx1"/>
              </a:solidFill>
            </a:endParaRPr>
          </a:p>
          <a:p>
            <a:pPr marL="342900" indent="-342900" algn="l"/>
            <a:endParaRPr lang="en-AU" sz="1200" i="0">
              <a:solidFill>
                <a:schemeClr val="tx1"/>
              </a:solidFill>
              <a:latin typeface="Comic Sans MS" pitchFamily="66" charset="0"/>
            </a:endParaRPr>
          </a:p>
        </p:txBody>
      </p:sp>
      <p:sp>
        <p:nvSpPr>
          <p:cNvPr id="52242" name="AutoShape 18"/>
          <p:cNvSpPr>
            <a:spLocks noChangeArrowheads="1"/>
          </p:cNvSpPr>
          <p:nvPr/>
        </p:nvSpPr>
        <p:spPr bwMode="auto">
          <a:xfrm>
            <a:off x="6172200" y="914400"/>
            <a:ext cx="2667000" cy="5638800"/>
          </a:xfrm>
          <a:prstGeom prst="roundRect">
            <a:avLst>
              <a:gd name="adj" fmla="val 16667"/>
            </a:avLst>
          </a:prstGeom>
          <a:solidFill>
            <a:schemeClr val="bg1"/>
          </a:solidFill>
          <a:ln w="9525">
            <a:solidFill>
              <a:srgbClr val="006699"/>
            </a:solidFill>
            <a:round/>
            <a:headEnd/>
            <a:tailEnd/>
          </a:ln>
        </p:spPr>
        <p:txBody>
          <a:bodyPr/>
          <a:lstStyle/>
          <a:p>
            <a:pPr marL="342900" indent="-342900" algn="l"/>
            <a:r>
              <a:rPr lang="tr-TR" sz="1200" b="1" i="0">
                <a:solidFill>
                  <a:srgbClr val="FF0000"/>
                </a:solidFill>
                <a:latin typeface="Comic Sans MS" pitchFamily="66" charset="0"/>
              </a:rPr>
              <a:t>CV DE MUTLAKA FOTOĞRAF OLMALIMIDIR?</a:t>
            </a:r>
          </a:p>
          <a:p>
            <a:pPr marL="342900" indent="-342900" algn="l"/>
            <a:endParaRPr lang="tr-TR" sz="1200" i="0">
              <a:solidFill>
                <a:schemeClr val="tx1"/>
              </a:solidFill>
              <a:latin typeface="Comic Sans MS" pitchFamily="66" charset="0"/>
            </a:endParaRPr>
          </a:p>
          <a:p>
            <a:pPr marL="342900" indent="-342900" algn="l"/>
            <a:r>
              <a:rPr lang="tr-TR" sz="1200" i="0">
                <a:solidFill>
                  <a:schemeClr val="tx1"/>
                </a:solidFill>
                <a:latin typeface="Comic Sans MS" pitchFamily="66" charset="0"/>
              </a:rPr>
              <a:t>Eğer fotoğraflı CV isteniyorsa mutlaka CV’nize vesikalık bir fotoğrafınızı ekleyin. Fotoğrafınızın sizin  en doğal halinize yakın olmasına dikkat edin. Özellikle fotoğraf istenmemiş ise koymakta ısrar etmenize gerek olmayabilir.</a:t>
            </a: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REFERANS SECİMİ NASIL OLMALIDIR</a:t>
            </a:r>
          </a:p>
          <a:p>
            <a:pPr marL="342900" indent="-342900" algn="l"/>
            <a:r>
              <a:rPr lang="tr-TR" sz="1200" i="0">
                <a:solidFill>
                  <a:schemeClr val="tx1"/>
                </a:solidFill>
                <a:latin typeface="Comic Sans MS" pitchFamily="66" charset="0"/>
              </a:rPr>
              <a:t>Hiç bir işveren, CV’nizdeki referansları tek başına ele alıp, size iş vermez. Referanslar, sizin kişiliğiniz ya da çalışma sisteminiz hakkında doğru bilgileri verebilecek kişilerdir. Genelde 3 referans yeterlidir. Referans listesine yazılacak kişilerin adını, ünvanını/pozisyonunu, adres ve iş saatleri içinde ulaşılabilecek telefonunu mutlaka yazın.</a:t>
            </a:r>
            <a:endParaRPr lang="en-AU" sz="1200" b="1" i="0">
              <a:solidFill>
                <a:schemeClr val="tx1"/>
              </a:solidFill>
              <a:latin typeface="Comic Sans MS" pitchFamily="66" charset="0"/>
            </a:endParaRPr>
          </a:p>
          <a:p>
            <a:pPr marL="342900" indent="-342900" algn="l"/>
            <a:endParaRPr lang="tr-TR" sz="1200" b="1" i="0">
              <a:solidFill>
                <a:srgbClr val="FF0000"/>
              </a:solidFill>
              <a:latin typeface="Comic Sans MS" pitchFamily="66" charset="0"/>
            </a:endParaRPr>
          </a:p>
          <a:p>
            <a:pPr marL="342900" indent="-342900" algn="l"/>
            <a:r>
              <a:rPr lang="tr-TR" sz="1200" b="1" i="0">
                <a:solidFill>
                  <a:srgbClr val="FF0000"/>
                </a:solidFill>
                <a:latin typeface="Comic Sans MS" pitchFamily="66" charset="0"/>
              </a:rPr>
              <a:t> </a:t>
            </a:r>
            <a:endParaRPr lang="en-AU" sz="1200" b="1" i="0">
              <a:solidFill>
                <a:srgbClr val="FF0000"/>
              </a:solidFill>
              <a:latin typeface="Comic Sans MS" pitchFamily="66" charset="0"/>
            </a:endParaRPr>
          </a:p>
        </p:txBody>
      </p:sp>
      <p:pic>
        <p:nvPicPr>
          <p:cNvPr id="18437" name="Picture 19" descr="career"/>
          <p:cNvPicPr>
            <a:picLocks noChangeAspect="1" noChangeArrowheads="1"/>
          </p:cNvPicPr>
          <p:nvPr/>
        </p:nvPicPr>
        <p:blipFill>
          <a:blip r:embed="rId2"/>
          <a:srcRect/>
          <a:stretch>
            <a:fillRect/>
          </a:stretch>
        </p:blipFill>
        <p:spPr bwMode="auto">
          <a:xfrm>
            <a:off x="8404225" y="0"/>
            <a:ext cx="739775" cy="838200"/>
          </a:xfrm>
          <a:prstGeom prst="rect">
            <a:avLst/>
          </a:prstGeom>
          <a:noFill/>
          <a:ln w="9525">
            <a:noFill/>
            <a:miter lim="800000"/>
            <a:headEnd/>
            <a:tailEnd/>
          </a:ln>
        </p:spPr>
      </p:pic>
      <p:sp>
        <p:nvSpPr>
          <p:cNvPr id="18438" name="Rectangle 20"/>
          <p:cNvSpPr>
            <a:spLocks noChangeArrowheads="1"/>
          </p:cNvSpPr>
          <p:nvPr/>
        </p:nvSpPr>
        <p:spPr bwMode="auto">
          <a:xfrm>
            <a:off x="0" y="0"/>
            <a:ext cx="3270250" cy="581025"/>
          </a:xfrm>
          <a:prstGeom prst="rect">
            <a:avLst/>
          </a:prstGeom>
          <a:noFill/>
          <a:ln w="9525" algn="ctr">
            <a:noFill/>
            <a:miter lim="800000"/>
            <a:headEnd/>
            <a:tailEnd/>
          </a:ln>
        </p:spPr>
        <p:txBody>
          <a:bodyPr wrap="none" anchor="ctr">
            <a:spAutoFit/>
          </a:bodyPr>
          <a:lstStyle/>
          <a:p>
            <a:pPr algn="l"/>
            <a:r>
              <a:rPr lang="tr-TR" sz="1600" b="1" i="0">
                <a:solidFill>
                  <a:srgbClr val="FF0000"/>
                </a:solidFill>
                <a:latin typeface="Comic Sans MS" pitchFamily="66" charset="0"/>
              </a:rPr>
              <a:t>İYİ BİR CV’NİN FORMATI VE</a:t>
            </a:r>
          </a:p>
          <a:p>
            <a:pPr algn="l"/>
            <a:r>
              <a:rPr lang="tr-TR" sz="1600" b="1" i="0">
                <a:solidFill>
                  <a:srgbClr val="FF0000"/>
                </a:solidFill>
                <a:latin typeface="Comic Sans MS" pitchFamily="66" charset="0"/>
              </a:rPr>
              <a:t> BİCİMİ NASIL OLMALIDIR</a:t>
            </a:r>
          </a:p>
        </p:txBody>
      </p:sp>
    </p:spTree>
    <p:extLst>
      <p:ext uri="{BB962C8B-B14F-4D97-AF65-F5344CB8AC3E}">
        <p14:creationId xmlns:p14="http://schemas.microsoft.com/office/powerpoint/2010/main" val="2482148960"/>
      </p:ext>
    </p:extLst>
  </p:cSld>
  <p:clrMapOvr>
    <a:masterClrMapping/>
  </p:clrMapOvr>
  <p:transition advTm="14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2240">
                                            <p:bg/>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000"/>
                                  </p:stCondLst>
                                  <p:childTnLst>
                                    <p:set>
                                      <p:cBhvr>
                                        <p:cTn id="9" dur="1" fill="hold">
                                          <p:stCondLst>
                                            <p:cond delay="0"/>
                                          </p:stCondLst>
                                        </p:cTn>
                                        <p:tgtEl>
                                          <p:spTgt spid="52240">
                                            <p:txEl>
                                              <p:pRg st="0" end="0"/>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52240">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5000"/>
                                  </p:stCondLst>
                                  <p:childTnLst>
                                    <p:set>
                                      <p:cBhvr>
                                        <p:cTn id="15" dur="1" fill="hold">
                                          <p:stCondLst>
                                            <p:cond delay="0"/>
                                          </p:stCondLst>
                                        </p:cTn>
                                        <p:tgtEl>
                                          <p:spTgt spid="52240">
                                            <p:txEl>
                                              <p:pRg st="4" end="4"/>
                                            </p:txEl>
                                          </p:spTgt>
                                        </p:tgtEl>
                                        <p:attrNameLst>
                                          <p:attrName>style.visibility</p:attrName>
                                        </p:attrNameLst>
                                      </p:cBhvr>
                                      <p:to>
                                        <p:strVal val="visible"/>
                                      </p:to>
                                    </p:set>
                                  </p:childTnLst>
                                </p:cTn>
                              </p:par>
                            </p:childTnLst>
                          </p:cTn>
                        </p:par>
                        <p:par>
                          <p:cTn id="16" fill="hold">
                            <p:stCondLst>
                              <p:cond delay="9500"/>
                            </p:stCondLst>
                            <p:childTnLst>
                              <p:par>
                                <p:cTn id="17" presetID="1" presetClass="entr" presetSubtype="0" fill="hold" grpId="0" nodeType="afterEffect">
                                  <p:stCondLst>
                                    <p:cond delay="5000"/>
                                  </p:stCondLst>
                                  <p:childTnLst>
                                    <p:set>
                                      <p:cBhvr>
                                        <p:cTn id="18" dur="1" fill="hold">
                                          <p:stCondLst>
                                            <p:cond delay="0"/>
                                          </p:stCondLst>
                                        </p:cTn>
                                        <p:tgtEl>
                                          <p:spTgt spid="52240">
                                            <p:txEl>
                                              <p:pRg st="6" end="6"/>
                                            </p:txEl>
                                          </p:spTgt>
                                        </p:tgtEl>
                                        <p:attrNameLst>
                                          <p:attrName>style.visibility</p:attrName>
                                        </p:attrNameLst>
                                      </p:cBhvr>
                                      <p:to>
                                        <p:strVal val="visible"/>
                                      </p:to>
                                    </p:set>
                                  </p:childTnLst>
                                </p:cTn>
                              </p:par>
                            </p:childTnLst>
                          </p:cTn>
                        </p:par>
                        <p:par>
                          <p:cTn id="19" fill="hold">
                            <p:stCondLst>
                              <p:cond delay="14500"/>
                            </p:stCondLst>
                            <p:childTnLst>
                              <p:par>
                                <p:cTn id="20" presetID="1" presetClass="entr" presetSubtype="0" fill="hold" grpId="0" nodeType="afterEffect">
                                  <p:stCondLst>
                                    <p:cond delay="5000"/>
                                  </p:stCondLst>
                                  <p:childTnLst>
                                    <p:set>
                                      <p:cBhvr>
                                        <p:cTn id="21" dur="1" fill="hold">
                                          <p:stCondLst>
                                            <p:cond delay="0"/>
                                          </p:stCondLst>
                                        </p:cTn>
                                        <p:tgtEl>
                                          <p:spTgt spid="52240">
                                            <p:txEl>
                                              <p:pRg st="8" end="8"/>
                                            </p:txEl>
                                          </p:spTgt>
                                        </p:tgtEl>
                                        <p:attrNameLst>
                                          <p:attrName>style.visibility</p:attrName>
                                        </p:attrNameLst>
                                      </p:cBhvr>
                                      <p:to>
                                        <p:strVal val="visible"/>
                                      </p:to>
                                    </p:set>
                                  </p:childTnLst>
                                </p:cTn>
                              </p:par>
                            </p:childTnLst>
                          </p:cTn>
                        </p:par>
                        <p:par>
                          <p:cTn id="22" fill="hold">
                            <p:stCondLst>
                              <p:cond delay="19500"/>
                            </p:stCondLst>
                            <p:childTnLst>
                              <p:par>
                                <p:cTn id="23" presetID="1" presetClass="entr" presetSubtype="0" fill="hold" grpId="0" nodeType="afterEffect">
                                  <p:stCondLst>
                                    <p:cond delay="5000"/>
                                  </p:stCondLst>
                                  <p:childTnLst>
                                    <p:set>
                                      <p:cBhvr>
                                        <p:cTn id="24" dur="1" fill="hold">
                                          <p:stCondLst>
                                            <p:cond delay="0"/>
                                          </p:stCondLst>
                                        </p:cTn>
                                        <p:tgtEl>
                                          <p:spTgt spid="52240">
                                            <p:txEl>
                                              <p:pRg st="10" end="10"/>
                                            </p:txEl>
                                          </p:spTgt>
                                        </p:tgtEl>
                                        <p:attrNameLst>
                                          <p:attrName>style.visibility</p:attrName>
                                        </p:attrNameLst>
                                      </p:cBhvr>
                                      <p:to>
                                        <p:strVal val="visible"/>
                                      </p:to>
                                    </p:set>
                                  </p:childTnLst>
                                </p:cTn>
                              </p:par>
                            </p:childTnLst>
                          </p:cTn>
                        </p:par>
                        <p:par>
                          <p:cTn id="25" fill="hold">
                            <p:stCondLst>
                              <p:cond delay="24500"/>
                            </p:stCondLst>
                            <p:childTnLst>
                              <p:par>
                                <p:cTn id="26" presetID="1" presetClass="entr" presetSubtype="0" fill="hold" grpId="0" nodeType="afterEffect">
                                  <p:stCondLst>
                                    <p:cond delay="5000"/>
                                  </p:stCondLst>
                                  <p:childTnLst>
                                    <p:set>
                                      <p:cBhvr>
                                        <p:cTn id="27" dur="1" fill="hold">
                                          <p:stCondLst>
                                            <p:cond delay="0"/>
                                          </p:stCondLst>
                                        </p:cTn>
                                        <p:tgtEl>
                                          <p:spTgt spid="52240">
                                            <p:txEl>
                                              <p:pRg st="12" end="12"/>
                                            </p:txEl>
                                          </p:spTgt>
                                        </p:tgtEl>
                                        <p:attrNameLst>
                                          <p:attrName>style.visibility</p:attrName>
                                        </p:attrNameLst>
                                      </p:cBhvr>
                                      <p:to>
                                        <p:strVal val="visible"/>
                                      </p:to>
                                    </p:set>
                                  </p:childTnLst>
                                </p:cTn>
                              </p:par>
                            </p:childTnLst>
                          </p:cTn>
                        </p:par>
                        <p:par>
                          <p:cTn id="28" fill="hold">
                            <p:stCondLst>
                              <p:cond delay="29500"/>
                            </p:stCondLst>
                            <p:childTnLst>
                              <p:par>
                                <p:cTn id="29" presetID="1" presetClass="entr" presetSubtype="0" fill="hold" grpId="0" nodeType="afterEffect">
                                  <p:stCondLst>
                                    <p:cond delay="2000"/>
                                  </p:stCondLst>
                                  <p:childTnLst>
                                    <p:set>
                                      <p:cBhvr>
                                        <p:cTn id="30" dur="1" fill="hold">
                                          <p:stCondLst>
                                            <p:cond delay="0"/>
                                          </p:stCondLst>
                                        </p:cTn>
                                        <p:tgtEl>
                                          <p:spTgt spid="52241"/>
                                        </p:tgtEl>
                                        <p:attrNameLst>
                                          <p:attrName>style.visibility</p:attrName>
                                        </p:attrNameLst>
                                      </p:cBhvr>
                                      <p:to>
                                        <p:strVal val="visible"/>
                                      </p:to>
                                    </p:set>
                                  </p:childTnLst>
                                </p:cTn>
                              </p:par>
                            </p:childTnLst>
                          </p:cTn>
                        </p:par>
                        <p:par>
                          <p:cTn id="31" fill="hold">
                            <p:stCondLst>
                              <p:cond delay="31500"/>
                            </p:stCondLst>
                            <p:childTnLst>
                              <p:par>
                                <p:cTn id="32" presetID="1" presetClass="entr" presetSubtype="0" fill="hold" grpId="0" nodeType="afterEffect">
                                  <p:stCondLst>
                                    <p:cond delay="33000"/>
                                  </p:stCondLst>
                                  <p:childTnLst>
                                    <p:set>
                                      <p:cBhvr>
                                        <p:cTn id="33" dur="1" fill="hold">
                                          <p:stCondLst>
                                            <p:cond delay="0"/>
                                          </p:stCondLst>
                                        </p:cTn>
                                        <p:tgtEl>
                                          <p:spTgt spid="52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build="p" animBg="1"/>
      <p:bldP spid="52241" grpId="0" animBg="1"/>
      <p:bldP spid="522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2"/>
          <a:srcRect/>
          <a:stretch>
            <a:fillRect/>
          </a:stretch>
        </p:blipFill>
        <p:spPr bwMode="auto">
          <a:xfrm>
            <a:off x="467544" y="980728"/>
            <a:ext cx="8064896" cy="5616624"/>
          </a:xfrm>
          <a:prstGeom prst="rect">
            <a:avLst/>
          </a:prstGeom>
          <a:noFill/>
          <a:ln w="9525">
            <a:noFill/>
            <a:miter lim="800000"/>
            <a:headEnd/>
            <a:tailEnd/>
          </a:ln>
          <a:effectLst/>
        </p:spPr>
      </p:pic>
    </p:spTree>
    <p:extLst>
      <p:ext uri="{BB962C8B-B14F-4D97-AF65-F5344CB8AC3E}">
        <p14:creationId xmlns:p14="http://schemas.microsoft.com/office/powerpoint/2010/main" val="26215640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92088"/>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611560" y="1268760"/>
            <a:ext cx="8322128" cy="4979640"/>
          </a:xfrm>
        </p:spPr>
        <p:txBody>
          <a:bodyPr>
            <a:normAutofit/>
          </a:bodyPr>
          <a:lstStyle/>
          <a:p>
            <a:pPr marL="82296" indent="0" algn="just">
              <a:buNone/>
            </a:pPr>
            <a:r>
              <a:rPr lang="tr-TR" sz="2400" dirty="0" smtClean="0"/>
              <a:t>3) </a:t>
            </a:r>
            <a:r>
              <a:rPr lang="tr-TR" sz="2400" b="1" dirty="0" smtClean="0"/>
              <a:t>Örgütte Çalışanların Tavsiyeleri</a:t>
            </a:r>
          </a:p>
          <a:p>
            <a:pPr marL="82296" indent="0" algn="just">
              <a:buNone/>
            </a:pPr>
            <a:r>
              <a:rPr lang="tr-TR" sz="2400" dirty="0"/>
              <a:t>Bir kurumun çalışanları, o kuruma sağlanacak elemanlar konusunda etkin bir rol oynayabilirler. Bu bakımdan zaman zaman diğer yöntemlerle birlikte ya da tek başına bu yolda tercih edilmektedir</a:t>
            </a:r>
            <a:r>
              <a:rPr lang="tr-TR" sz="2400" dirty="0" smtClean="0"/>
              <a:t>.. Çalışanların </a:t>
            </a:r>
            <a:r>
              <a:rPr lang="tr-TR" sz="2400" dirty="0"/>
              <a:t>kurumlarındaki işgücü açığını çevrelerine ve arkadaşlarına duyurmaları bu ihtiyacı kısa sürede </a:t>
            </a:r>
            <a:r>
              <a:rPr lang="tr-TR" sz="2400" dirty="0" smtClean="0"/>
              <a:t>giderebilir.</a:t>
            </a:r>
          </a:p>
          <a:p>
            <a:pPr algn="just">
              <a:lnSpc>
                <a:spcPct val="80000"/>
              </a:lnSpc>
              <a:buClrTx/>
            </a:pPr>
            <a:r>
              <a:rPr lang="en-US" altLang="tr-TR" sz="2400" dirty="0" err="1"/>
              <a:t>Özellikle</a:t>
            </a:r>
            <a:r>
              <a:rPr lang="en-US" altLang="tr-TR" sz="2400" dirty="0"/>
              <a:t> </a:t>
            </a:r>
            <a:r>
              <a:rPr lang="en-US" altLang="tr-TR" sz="2400" dirty="0" err="1"/>
              <a:t>küçük</a:t>
            </a:r>
            <a:r>
              <a:rPr lang="en-US" altLang="tr-TR" sz="2400" dirty="0"/>
              <a:t> </a:t>
            </a:r>
            <a:r>
              <a:rPr lang="en-US" altLang="tr-TR" sz="2400" dirty="0" err="1"/>
              <a:t>işletmelerde</a:t>
            </a:r>
            <a:r>
              <a:rPr lang="en-US" altLang="tr-TR" sz="2400" dirty="0"/>
              <a:t> </a:t>
            </a:r>
            <a:r>
              <a:rPr lang="en-US" altLang="tr-TR" sz="2400" dirty="0" err="1"/>
              <a:t>boşalan</a:t>
            </a:r>
            <a:r>
              <a:rPr lang="en-US" altLang="tr-TR" sz="2400" dirty="0"/>
              <a:t> </a:t>
            </a:r>
            <a:r>
              <a:rPr lang="en-US" altLang="tr-TR" sz="2400" dirty="0" err="1"/>
              <a:t>görevlere</a:t>
            </a:r>
            <a:r>
              <a:rPr lang="en-US" altLang="tr-TR" sz="2400" dirty="0"/>
              <a:t> </a:t>
            </a:r>
            <a:r>
              <a:rPr lang="en-US" altLang="tr-TR" sz="2400" dirty="0" err="1"/>
              <a:t>eleman</a:t>
            </a:r>
            <a:r>
              <a:rPr lang="en-US" altLang="tr-TR" sz="2400" dirty="0"/>
              <a:t> </a:t>
            </a:r>
            <a:r>
              <a:rPr lang="en-US" altLang="tr-TR" sz="2400" dirty="0" err="1"/>
              <a:t>bulunmasında</a:t>
            </a:r>
            <a:r>
              <a:rPr lang="en-US" altLang="tr-TR" sz="2400" dirty="0"/>
              <a:t> </a:t>
            </a:r>
            <a:r>
              <a:rPr lang="en-US" altLang="tr-TR" sz="2400" dirty="0" err="1"/>
              <a:t>çalışanların</a:t>
            </a:r>
            <a:r>
              <a:rPr lang="en-US" altLang="tr-TR" sz="2400" dirty="0"/>
              <a:t> </a:t>
            </a:r>
            <a:r>
              <a:rPr lang="en-US" altLang="tr-TR" sz="2400" dirty="0" err="1"/>
              <a:t>öğütlerinden</a:t>
            </a:r>
            <a:r>
              <a:rPr lang="en-US" altLang="tr-TR" sz="2400" dirty="0"/>
              <a:t> </a:t>
            </a:r>
            <a:r>
              <a:rPr lang="en-US" altLang="tr-TR" sz="2400" dirty="0" err="1"/>
              <a:t>yararlanılır</a:t>
            </a:r>
            <a:r>
              <a:rPr lang="en-US" altLang="tr-TR" sz="2400" dirty="0"/>
              <a:t>.</a:t>
            </a:r>
          </a:p>
          <a:p>
            <a:pPr algn="just">
              <a:lnSpc>
                <a:spcPct val="80000"/>
              </a:lnSpc>
              <a:buClrTx/>
            </a:pPr>
            <a:r>
              <a:rPr lang="en-US" altLang="tr-TR" sz="2400" dirty="0"/>
              <a:t>Bu </a:t>
            </a:r>
            <a:r>
              <a:rPr lang="en-US" altLang="tr-TR" sz="2400" dirty="0" err="1"/>
              <a:t>yolla</a:t>
            </a:r>
            <a:r>
              <a:rPr lang="en-US" altLang="tr-TR" sz="2400" dirty="0"/>
              <a:t> </a:t>
            </a:r>
            <a:r>
              <a:rPr lang="en-US" altLang="tr-TR" sz="2400" dirty="0" err="1"/>
              <a:t>personel</a:t>
            </a:r>
            <a:r>
              <a:rPr lang="en-US" altLang="tr-TR" sz="2400" dirty="0"/>
              <a:t> </a:t>
            </a:r>
            <a:r>
              <a:rPr lang="en-US" altLang="tr-TR" sz="2400" dirty="0" err="1"/>
              <a:t>bulmanın</a:t>
            </a:r>
            <a:r>
              <a:rPr lang="en-US" altLang="tr-TR" sz="2400" dirty="0"/>
              <a:t> </a:t>
            </a:r>
            <a:r>
              <a:rPr lang="en-US" altLang="tr-TR" sz="2400" dirty="0" err="1"/>
              <a:t>kötüye</a:t>
            </a:r>
            <a:r>
              <a:rPr lang="en-US" altLang="tr-TR" sz="2400" dirty="0"/>
              <a:t> </a:t>
            </a:r>
            <a:r>
              <a:rPr lang="en-US" altLang="tr-TR" sz="2400" dirty="0" err="1"/>
              <a:t>kullanılma</a:t>
            </a:r>
            <a:r>
              <a:rPr lang="en-US" altLang="tr-TR" sz="2400" dirty="0"/>
              <a:t> </a:t>
            </a:r>
            <a:r>
              <a:rPr lang="en-US" altLang="tr-TR" sz="2400" dirty="0" err="1"/>
              <a:t>ihtimali</a:t>
            </a:r>
            <a:r>
              <a:rPr lang="en-US" altLang="tr-TR" sz="2400" dirty="0"/>
              <a:t> </a:t>
            </a:r>
            <a:r>
              <a:rPr lang="en-US" altLang="tr-TR" sz="2400" dirty="0" err="1"/>
              <a:t>yüksektir</a:t>
            </a:r>
            <a:r>
              <a:rPr lang="en-US" altLang="tr-TR" sz="2400" dirty="0"/>
              <a:t>. </a:t>
            </a:r>
          </a:p>
          <a:p>
            <a:pPr algn="just">
              <a:lnSpc>
                <a:spcPct val="80000"/>
              </a:lnSpc>
              <a:buClrTx/>
            </a:pPr>
            <a:r>
              <a:rPr lang="en-US" altLang="tr-TR" sz="2400" dirty="0" err="1"/>
              <a:t>Bunun</a:t>
            </a:r>
            <a:r>
              <a:rPr lang="en-US" altLang="tr-TR" sz="2400" dirty="0"/>
              <a:t> </a:t>
            </a:r>
            <a:r>
              <a:rPr lang="en-US" altLang="tr-TR" sz="2400" dirty="0" err="1"/>
              <a:t>sonucunda</a:t>
            </a:r>
            <a:r>
              <a:rPr lang="en-US" altLang="tr-TR" sz="2400" dirty="0"/>
              <a:t> </a:t>
            </a:r>
            <a:r>
              <a:rPr lang="en-US" altLang="tr-TR" sz="2400" dirty="0" err="1"/>
              <a:t>düşük</a:t>
            </a:r>
            <a:r>
              <a:rPr lang="en-US" altLang="tr-TR" sz="2400" dirty="0"/>
              <a:t> </a:t>
            </a:r>
            <a:r>
              <a:rPr lang="en-US" altLang="tr-TR" sz="2400" dirty="0" err="1"/>
              <a:t>verimlilik</a:t>
            </a:r>
            <a:r>
              <a:rPr lang="en-US" altLang="tr-TR" sz="2400" dirty="0"/>
              <a:t> </a:t>
            </a:r>
            <a:r>
              <a:rPr lang="en-US" altLang="tr-TR" sz="2400" dirty="0" err="1" smtClean="0"/>
              <a:t>doğabilir</a:t>
            </a:r>
            <a:r>
              <a:rPr lang="tr-TR" altLang="tr-TR" sz="2400" dirty="0" smtClean="0"/>
              <a:t>.</a:t>
            </a:r>
            <a:endParaRPr lang="tr-TR" sz="2400" dirty="0"/>
          </a:p>
        </p:txBody>
      </p:sp>
    </p:spTree>
    <p:extLst>
      <p:ext uri="{BB962C8B-B14F-4D97-AF65-F5344CB8AC3E}">
        <p14:creationId xmlns:p14="http://schemas.microsoft.com/office/powerpoint/2010/main" val="648941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4) </a:t>
            </a:r>
            <a:r>
              <a:rPr lang="tr-TR" sz="2400" b="1" dirty="0" smtClean="0"/>
              <a:t>İş Kurumu</a:t>
            </a:r>
          </a:p>
          <a:p>
            <a:pPr marL="82296" indent="0" algn="just">
              <a:buNone/>
            </a:pPr>
            <a:endParaRPr lang="tr-TR" sz="2400" dirty="0" smtClean="0"/>
          </a:p>
          <a:p>
            <a:pPr marL="82296" indent="0" algn="just">
              <a:buNone/>
            </a:pPr>
            <a:r>
              <a:rPr lang="tr-TR" sz="2400" dirty="0" smtClean="0"/>
              <a:t>Devlet </a:t>
            </a:r>
            <a:r>
              <a:rPr lang="tr-TR" sz="2400" dirty="0"/>
              <a:t>tarafından kurulan ve yönetilen iş kurumları, çeşitli nicelik ve nitelikte </a:t>
            </a:r>
            <a:r>
              <a:rPr lang="tr-TR" sz="2400" dirty="0" err="1"/>
              <a:t>işgören</a:t>
            </a:r>
            <a:r>
              <a:rPr lang="tr-TR" sz="2400" dirty="0"/>
              <a:t> arayan işletmeler ile iş arayan kişiler </a:t>
            </a:r>
            <a:r>
              <a:rPr lang="tr-TR" sz="2400" dirty="0" smtClean="0"/>
              <a:t>arasında </a:t>
            </a:r>
            <a:r>
              <a:rPr lang="tr-TR" sz="2400" dirty="0"/>
              <a:t>aracılık eden kurumlardır. </a:t>
            </a:r>
            <a:endParaRPr lang="tr-TR" sz="2400" dirty="0" smtClean="0"/>
          </a:p>
          <a:p>
            <a:pPr marL="82296" indent="0" algn="just">
              <a:buNone/>
            </a:pPr>
            <a:endParaRPr lang="tr-TR" sz="2400" dirty="0" smtClean="0"/>
          </a:p>
          <a:p>
            <a:pPr marL="82296" indent="0" algn="just">
              <a:buNone/>
            </a:pPr>
            <a:r>
              <a:rPr lang="tr-TR" sz="2400" dirty="0"/>
              <a:t>Bu amaçla kurulan Türkiye İş Kurumu, işlemelerin personel ihtiyacına yönelik istihdam olanaklarını takip etme ve iş arayan adaylar ile </a:t>
            </a:r>
            <a:r>
              <a:rPr lang="tr-TR" sz="2400" dirty="0" err="1"/>
              <a:t>işgören</a:t>
            </a:r>
            <a:r>
              <a:rPr lang="tr-TR" sz="2400" dirty="0"/>
              <a:t> arayan işletmeler arasında bir köprü oluşturan kamuya bağlı kurumdur. İş arayan bireylerin kuruma direk başvurarak, gerekli eğitim, iş deneyimi ve yetkinlikleriyle ilgili bilgilerinin İş kurumu </a:t>
            </a:r>
            <a:r>
              <a:rPr lang="tr-TR" sz="2400" dirty="0" err="1"/>
              <a:t>veritabanında</a:t>
            </a:r>
            <a:r>
              <a:rPr lang="tr-TR" sz="2400" dirty="0"/>
              <a:t>, işletmelerin personel ihtiyacının doğduğu durumlarda bireyin yönlendirilmesiyle </a:t>
            </a:r>
            <a:r>
              <a:rPr lang="tr-TR" sz="2400" dirty="0" smtClean="0"/>
              <a:t>gerçekleşmektedir.</a:t>
            </a:r>
            <a:endParaRPr lang="tr-TR" sz="24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60648"/>
            <a:ext cx="1852464" cy="122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78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340768"/>
            <a:ext cx="7498080" cy="4907632"/>
          </a:xfrm>
        </p:spPr>
        <p:txBody>
          <a:bodyPr>
            <a:normAutofit lnSpcReduction="10000"/>
          </a:bodyPr>
          <a:lstStyle/>
          <a:p>
            <a:pPr marL="82296" indent="0">
              <a:buNone/>
            </a:pPr>
            <a:r>
              <a:rPr lang="tr-TR" sz="2400" dirty="0" smtClean="0"/>
              <a:t>5) </a:t>
            </a:r>
            <a:r>
              <a:rPr lang="tr-TR" sz="2400" b="1" dirty="0"/>
              <a:t>Özel İstihdam </a:t>
            </a:r>
            <a:r>
              <a:rPr lang="tr-TR" sz="2400" b="1" dirty="0" smtClean="0"/>
              <a:t>Büroları</a:t>
            </a:r>
          </a:p>
          <a:p>
            <a:pPr marL="82296" indent="0" algn="just">
              <a:buNone/>
            </a:pPr>
            <a:endParaRPr lang="tr-TR" sz="2400" dirty="0" smtClean="0"/>
          </a:p>
          <a:p>
            <a:pPr marL="82296" indent="0" algn="just">
              <a:buNone/>
            </a:pPr>
            <a:r>
              <a:rPr lang="tr-TR" sz="2400" dirty="0" smtClean="0"/>
              <a:t>Çalışan arayan örgütler ile iş arayan adayları bir araya getiren kurumlardır.</a:t>
            </a:r>
          </a:p>
          <a:p>
            <a:pPr marL="82296" indent="0" algn="just">
              <a:buNone/>
            </a:pPr>
            <a:endParaRPr lang="tr-TR" sz="2400" dirty="0" smtClean="0"/>
          </a:p>
          <a:p>
            <a:pPr marL="82296" indent="0" algn="just">
              <a:buNone/>
            </a:pPr>
            <a:r>
              <a:rPr lang="tr-TR" sz="2400" dirty="0" smtClean="0"/>
              <a:t>Yasal </a:t>
            </a:r>
            <a:r>
              <a:rPr lang="tr-TR" sz="2400" dirty="0"/>
              <a:t>kuruluşları oldukça yeni olan özel istihdam büroları işletmenin personel ihtiyacının karşılanması konusunda deneyimli ve uzmanlaşmış danışmanlık firmalarıdır. İşletmelerin aramış oldukları nitelikte adayları araştırıp bulma işlevlerini yürütmekte, kendi oluşturmuş oldukları </a:t>
            </a:r>
            <a:r>
              <a:rPr lang="tr-TR" sz="2400" dirty="0" err="1"/>
              <a:t>veritabanlarında</a:t>
            </a:r>
            <a:r>
              <a:rPr lang="tr-TR" sz="2400" dirty="0"/>
              <a:t> ya da yapacakları yeni duyurularla aday havuzu </a:t>
            </a:r>
            <a:r>
              <a:rPr lang="tr-TR" sz="2400" dirty="0" smtClean="0"/>
              <a:t>oluşturmaktadırlar.</a:t>
            </a:r>
            <a:endParaRPr lang="tr-T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97736"/>
            <a:ext cx="2314947"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2550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548680"/>
            <a:ext cx="7498080" cy="576064"/>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p:txBody>
          <a:bodyPr>
            <a:normAutofit fontScale="92500"/>
          </a:bodyPr>
          <a:lstStyle/>
          <a:p>
            <a:pPr marL="82296" indent="0">
              <a:buNone/>
            </a:pPr>
            <a:r>
              <a:rPr lang="tr-TR" sz="2400" dirty="0" smtClean="0"/>
              <a:t>6) </a:t>
            </a:r>
            <a:r>
              <a:rPr lang="tr-TR" sz="2400" b="1" dirty="0"/>
              <a:t>Sendika ve Mesleki </a:t>
            </a:r>
            <a:r>
              <a:rPr lang="tr-TR" sz="2400" b="1" dirty="0" smtClean="0"/>
              <a:t>Kuruluşlar</a:t>
            </a:r>
          </a:p>
          <a:p>
            <a:pPr marL="82296" indent="0" algn="just">
              <a:buNone/>
            </a:pPr>
            <a:r>
              <a:rPr lang="tr-TR" sz="2400" i="1" dirty="0"/>
              <a:t>Sendikalar; </a:t>
            </a:r>
            <a:r>
              <a:rPr lang="tr-TR" sz="2400" dirty="0"/>
              <a:t>işveren ve işçilerin, çalışma hayatı ilişkilerinde, sosyal ve ekonomik haklarını, menfaatlerini karşılıklı korumak ve bunları geliştirmek için kurulan tüzel kişiliklerdir.</a:t>
            </a:r>
          </a:p>
          <a:p>
            <a:pPr marL="82296" indent="0" algn="just">
              <a:buNone/>
            </a:pPr>
            <a:r>
              <a:rPr lang="tr-TR" sz="2400" i="1" dirty="0"/>
              <a:t>Mesleki Kuruluşlar; </a:t>
            </a:r>
            <a:r>
              <a:rPr lang="tr-TR" sz="2400" dirty="0"/>
              <a:t>Kamu kurumu niteliğinde olan meslek kuruluşları, hizmet yerinden yönetim kuruluşları arasında yer almaktadır. Bu kuruluşlar, belirli mesleğe mensup bireyler tarafından oluşturulan, tüzel kişiliğe sahip, belirli ölçüde kamu görevini yerine getirmekle yükümlü, bünyesindeki üyeler üzerinde kamu hukukundan kaynaklı belirli yetkileri bulunan kişi toplulukları arasında yer </a:t>
            </a:r>
            <a:r>
              <a:rPr lang="tr-TR" sz="2400" dirty="0" smtClean="0"/>
              <a:t>almaktadır. </a:t>
            </a:r>
            <a:endParaRPr lang="tr-T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76672"/>
            <a:ext cx="18415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863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620688"/>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lnSpcReduction="10000"/>
          </a:bodyPr>
          <a:lstStyle/>
          <a:p>
            <a:pPr marL="82296" indent="0">
              <a:buNone/>
            </a:pPr>
            <a:r>
              <a:rPr lang="tr-TR" sz="2400" dirty="0"/>
              <a:t>6) </a:t>
            </a:r>
            <a:r>
              <a:rPr lang="tr-TR" sz="2400" b="1" dirty="0"/>
              <a:t>Sendika ve Mesleki </a:t>
            </a:r>
            <a:r>
              <a:rPr lang="tr-TR" sz="2400" b="1" dirty="0" smtClean="0"/>
              <a:t>Kuruluşlar</a:t>
            </a:r>
          </a:p>
          <a:p>
            <a:pPr algn="just">
              <a:buClrTx/>
            </a:pPr>
            <a:r>
              <a:rPr lang="tr-TR" sz="2400" dirty="0"/>
              <a:t>Bu yöntemde boş kadrolarını doldurmak durumunda olan işletme, hangi nitelik ve nicelikte personel aradığını ilgili sendikaya bildirerek onun istenen personeli sağlaması önerisinde bulunur. </a:t>
            </a:r>
            <a:endParaRPr lang="tr-TR" sz="2400" dirty="0" smtClean="0"/>
          </a:p>
          <a:p>
            <a:pPr algn="just">
              <a:buClrTx/>
            </a:pPr>
            <a:r>
              <a:rPr lang="tr-TR" sz="2400" dirty="0" smtClean="0"/>
              <a:t>Kuşkusuz </a:t>
            </a:r>
            <a:r>
              <a:rPr lang="tr-TR" sz="2400" dirty="0"/>
              <a:t>yönetim-sendika ilişkilerinin iyi olduğu ortamlarda başvurulabilecek bir yoldur. Ancak ilişkiler olumsuz ise yönetimin bu kaynaktan yararlanması düşünülemez. </a:t>
            </a:r>
            <a:endParaRPr lang="tr-TR" sz="2400" dirty="0" smtClean="0"/>
          </a:p>
          <a:p>
            <a:pPr algn="just">
              <a:buClrTx/>
            </a:pPr>
            <a:r>
              <a:rPr lang="tr-TR" sz="2400" dirty="0" smtClean="0"/>
              <a:t>Mühendislik</a:t>
            </a:r>
            <a:r>
              <a:rPr lang="tr-TR" sz="2400" dirty="0"/>
              <a:t>, muhasebe, sağlık hizmetleri, eğitim vb. alanlarda mesleki birlik ve gelişmeyi amaçlayan meslek birlikleri, üyelerinin iş bulmaları için de etkinlikte </a:t>
            </a:r>
            <a:r>
              <a:rPr lang="tr-TR" sz="2400" dirty="0" smtClean="0"/>
              <a:t>bulunmaktadırlar.</a:t>
            </a:r>
            <a:endParaRPr lang="tr-TR" sz="2400" b="1" dirty="0"/>
          </a:p>
          <a:p>
            <a:endParaRPr lang="tr-TR" dirty="0"/>
          </a:p>
        </p:txBody>
      </p:sp>
    </p:spTree>
    <p:extLst>
      <p:ext uri="{BB962C8B-B14F-4D97-AF65-F5344CB8AC3E}">
        <p14:creationId xmlns:p14="http://schemas.microsoft.com/office/powerpoint/2010/main" val="4403377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504056"/>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052736"/>
            <a:ext cx="7498080" cy="5195664"/>
          </a:xfrm>
        </p:spPr>
        <p:txBody>
          <a:bodyPr>
            <a:normAutofit/>
          </a:bodyPr>
          <a:lstStyle/>
          <a:p>
            <a:pPr marL="82296" indent="0">
              <a:buNone/>
            </a:pPr>
            <a:r>
              <a:rPr lang="tr-TR" sz="2400" dirty="0" smtClean="0"/>
              <a:t>7) </a:t>
            </a:r>
            <a:r>
              <a:rPr lang="tr-TR" sz="2400" b="1" dirty="0" smtClean="0"/>
              <a:t>İnternet</a:t>
            </a:r>
          </a:p>
          <a:p>
            <a:pPr marL="82296" indent="0" algn="just">
              <a:buNone/>
            </a:pPr>
            <a:endParaRPr lang="tr-TR" sz="2000" dirty="0" smtClean="0"/>
          </a:p>
          <a:p>
            <a:pPr marL="82296" indent="0" algn="just">
              <a:buNone/>
            </a:pPr>
            <a:r>
              <a:rPr lang="tr-TR" sz="2000" dirty="0" smtClean="0"/>
              <a:t>İnternetten </a:t>
            </a:r>
            <a:r>
              <a:rPr lang="tr-TR" sz="2000" dirty="0"/>
              <a:t>işe alım, günümüzün rekabetçi işgücü pazarında nitelikli adayların çekilmesinde ve yerleştirilmesinde insan kaynakları uygulayıcılarına oldukça yardımcı </a:t>
            </a:r>
            <a:r>
              <a:rPr lang="tr-TR" sz="2000" dirty="0" smtClean="0"/>
              <a:t>olmaktadır.</a:t>
            </a:r>
          </a:p>
          <a:p>
            <a:pPr marL="82296" indent="0" algn="just">
              <a:buNone/>
            </a:pPr>
            <a:endParaRPr lang="tr-TR" sz="2000" dirty="0" smtClean="0"/>
          </a:p>
          <a:p>
            <a:pPr marL="82296" indent="0" algn="just">
              <a:buNone/>
            </a:pPr>
            <a:r>
              <a:rPr lang="tr-TR" sz="2000" dirty="0"/>
              <a:t>Profesyonel anlamda internetten işe alım hizmeti sağlayan kariyer sitelerinin yanında işletmeler, kendi oluşturdukları kurumsal web siteleri aracılığıyla da adaylara </a:t>
            </a:r>
            <a:r>
              <a:rPr lang="tr-TR" sz="2000" dirty="0" smtClean="0"/>
              <a:t>ulaşabilmektedirler.</a:t>
            </a:r>
            <a:r>
              <a:rPr lang="tr-TR" sz="2000" dirty="0"/>
              <a:t> İşletmeler bu yolu tercih ettiklerinde, kurumsal web sitelerinden başvuru kabulünde elektronik posta veya başvuru formu yoluyla aday başvurularını </a:t>
            </a:r>
            <a:r>
              <a:rPr lang="tr-TR" sz="2000" dirty="0" smtClean="0"/>
              <a:t>alabilmektedir.</a:t>
            </a:r>
          </a:p>
          <a:p>
            <a:pPr marL="82296" indent="0" algn="just">
              <a:buNone/>
            </a:pPr>
            <a:endParaRPr lang="tr-TR" sz="2000" dirty="0" smtClean="0"/>
          </a:p>
          <a:p>
            <a:pPr marL="82296" indent="0" algn="just">
              <a:buNone/>
            </a:pPr>
            <a:r>
              <a:rPr lang="tr-TR" sz="2000" dirty="0"/>
              <a:t>İnternet, olası çalışanların çekilmesinde ucuz, uygun ve </a:t>
            </a:r>
            <a:r>
              <a:rPr lang="tr-TR" sz="2000" dirty="0" err="1"/>
              <a:t>inovatif</a:t>
            </a:r>
            <a:r>
              <a:rPr lang="tr-TR" sz="2000" dirty="0"/>
              <a:t> bir yol olarak işe alım yapan kişilere avantaj </a:t>
            </a:r>
            <a:r>
              <a:rPr lang="tr-TR" sz="2000" dirty="0" smtClean="0"/>
              <a:t>sağlamaktadır. </a:t>
            </a:r>
            <a:endParaRPr lang="tr-TR"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642" y="476672"/>
            <a:ext cx="2111838"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0800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268760"/>
            <a:ext cx="7498080" cy="4979640"/>
          </a:xfrm>
        </p:spPr>
        <p:txBody>
          <a:bodyPr>
            <a:normAutofit/>
          </a:bodyPr>
          <a:lstStyle/>
          <a:p>
            <a:pPr marL="82296" indent="0">
              <a:buNone/>
            </a:pPr>
            <a:r>
              <a:rPr lang="tr-TR" sz="2400" dirty="0" smtClean="0"/>
              <a:t>8) </a:t>
            </a:r>
            <a:r>
              <a:rPr lang="tr-TR" sz="2400" b="1" dirty="0"/>
              <a:t>Eğitim </a:t>
            </a:r>
            <a:r>
              <a:rPr lang="tr-TR" sz="2400" b="1" dirty="0" smtClean="0"/>
              <a:t>Kuruluşları</a:t>
            </a:r>
          </a:p>
          <a:p>
            <a:pPr marL="82296" indent="0" algn="just">
              <a:buNone/>
            </a:pPr>
            <a:r>
              <a:rPr lang="tr-TR" sz="2000" dirty="0"/>
              <a:t>İşletmeler, eleman yetiştiren eğitim kuruluşları ile ilişki kurarak </a:t>
            </a:r>
            <a:r>
              <a:rPr lang="tr-TR" sz="2000" dirty="0" err="1"/>
              <a:t>işgören</a:t>
            </a:r>
            <a:r>
              <a:rPr lang="tr-TR" sz="2000" dirty="0"/>
              <a:t> alımına gidebilirler. Özellikle mesleki ve teknik konularda eğitim veren okullar ve yüksekokullarla kurulan yakın ilişki, işletmenin gereksinim duyduğu personelin bulunmasına iyi bir kaynak </a:t>
            </a:r>
            <a:r>
              <a:rPr lang="tr-TR" sz="2000" dirty="0" smtClean="0"/>
              <a:t>oluşturur.</a:t>
            </a:r>
          </a:p>
          <a:p>
            <a:pPr algn="just">
              <a:buClrTx/>
            </a:pPr>
            <a:r>
              <a:rPr lang="en-US" altLang="tr-TR" sz="2000" dirty="0" err="1"/>
              <a:t>Düzenlenen</a:t>
            </a:r>
            <a:r>
              <a:rPr lang="en-US" altLang="tr-TR" sz="2000" dirty="0"/>
              <a:t> “</a:t>
            </a:r>
            <a:r>
              <a:rPr lang="en-US" altLang="tr-TR" sz="2000" dirty="0" err="1"/>
              <a:t>kariyer</a:t>
            </a:r>
            <a:r>
              <a:rPr lang="en-US" altLang="tr-TR" sz="2000" dirty="0"/>
              <a:t> </a:t>
            </a:r>
            <a:r>
              <a:rPr lang="en-US" altLang="tr-TR" sz="2000" dirty="0" err="1"/>
              <a:t>günleri</a:t>
            </a:r>
            <a:r>
              <a:rPr lang="en-US" altLang="tr-TR" sz="2000" dirty="0"/>
              <a:t>” </a:t>
            </a:r>
            <a:r>
              <a:rPr lang="en-US" altLang="tr-TR" sz="2000" dirty="0" err="1"/>
              <a:t>öğrencilere</a:t>
            </a:r>
            <a:r>
              <a:rPr lang="en-US" altLang="tr-TR" sz="2000" dirty="0"/>
              <a:t> </a:t>
            </a:r>
            <a:r>
              <a:rPr lang="en-US" altLang="tr-TR" sz="2000" dirty="0" err="1"/>
              <a:t>meslekleri</a:t>
            </a:r>
            <a:r>
              <a:rPr lang="en-US" altLang="tr-TR" sz="2000" dirty="0"/>
              <a:t> </a:t>
            </a:r>
            <a:r>
              <a:rPr lang="en-US" altLang="tr-TR" sz="2000" dirty="0" err="1"/>
              <a:t>ve</a:t>
            </a:r>
            <a:r>
              <a:rPr lang="en-US" altLang="tr-TR" sz="2000" dirty="0"/>
              <a:t> </a:t>
            </a:r>
            <a:r>
              <a:rPr lang="en-US" altLang="tr-TR" sz="2000" dirty="0" err="1"/>
              <a:t>firmaları</a:t>
            </a:r>
            <a:r>
              <a:rPr lang="en-US" altLang="tr-TR" sz="2000" dirty="0"/>
              <a:t> </a:t>
            </a:r>
            <a:r>
              <a:rPr lang="en-US" altLang="tr-TR" sz="2000" dirty="0" err="1"/>
              <a:t>tanıtmak</a:t>
            </a:r>
            <a:r>
              <a:rPr lang="en-US" altLang="tr-TR" sz="2000" dirty="0"/>
              <a:t> </a:t>
            </a:r>
            <a:r>
              <a:rPr lang="en-US" altLang="tr-TR" sz="2000" dirty="0" err="1"/>
              <a:t>açısından</a:t>
            </a:r>
            <a:r>
              <a:rPr lang="en-US" altLang="tr-TR" sz="2000" dirty="0"/>
              <a:t> </a:t>
            </a:r>
            <a:r>
              <a:rPr lang="en-US" altLang="tr-TR" sz="2000" dirty="0" err="1"/>
              <a:t>bir</a:t>
            </a:r>
            <a:r>
              <a:rPr lang="en-US" altLang="tr-TR" sz="2000" dirty="0"/>
              <a:t> </a:t>
            </a:r>
            <a:r>
              <a:rPr lang="en-US" altLang="tr-TR" sz="2000" dirty="0" err="1"/>
              <a:t>fırsat</a:t>
            </a:r>
            <a:r>
              <a:rPr lang="en-US" altLang="tr-TR" sz="2000" dirty="0"/>
              <a:t> </a:t>
            </a:r>
            <a:r>
              <a:rPr lang="en-US" altLang="tr-TR" sz="2000" dirty="0" err="1"/>
              <a:t>yaratır</a:t>
            </a:r>
            <a:r>
              <a:rPr lang="en-US" altLang="tr-TR" sz="2000" dirty="0"/>
              <a:t>. </a:t>
            </a:r>
            <a:r>
              <a:rPr lang="en-US" altLang="tr-TR" sz="2000" dirty="0" err="1"/>
              <a:t>İşletmeler</a:t>
            </a:r>
            <a:r>
              <a:rPr lang="en-US" altLang="tr-TR" sz="2000" dirty="0"/>
              <a:t> de </a:t>
            </a:r>
            <a:r>
              <a:rPr lang="en-US" altLang="tr-TR" sz="2000" dirty="0" err="1"/>
              <a:t>başarılı</a:t>
            </a:r>
            <a:r>
              <a:rPr lang="en-US" altLang="tr-TR" sz="2000" dirty="0"/>
              <a:t> </a:t>
            </a:r>
            <a:r>
              <a:rPr lang="en-US" altLang="tr-TR" sz="2000" dirty="0" err="1"/>
              <a:t>öğrencileri</a:t>
            </a:r>
            <a:r>
              <a:rPr lang="en-US" altLang="tr-TR" sz="2000" dirty="0"/>
              <a:t> </a:t>
            </a:r>
            <a:r>
              <a:rPr lang="en-US" altLang="tr-TR" sz="2000" dirty="0" err="1"/>
              <a:t>takibe</a:t>
            </a:r>
            <a:r>
              <a:rPr lang="en-US" altLang="tr-TR" sz="2000" dirty="0"/>
              <a:t> </a:t>
            </a:r>
            <a:r>
              <a:rPr lang="en-US" altLang="tr-TR" sz="2000" dirty="0" err="1"/>
              <a:t>alarak</a:t>
            </a:r>
            <a:r>
              <a:rPr lang="en-US" altLang="tr-TR" sz="2000" dirty="0"/>
              <a:t> </a:t>
            </a:r>
            <a:r>
              <a:rPr lang="en-US" altLang="tr-TR" sz="2000" dirty="0" err="1"/>
              <a:t>bünyesine</a:t>
            </a:r>
            <a:r>
              <a:rPr lang="en-US" altLang="tr-TR" sz="2000" dirty="0"/>
              <a:t> </a:t>
            </a:r>
            <a:r>
              <a:rPr lang="en-US" altLang="tr-TR" sz="2000" dirty="0" err="1"/>
              <a:t>kazandırmaya</a:t>
            </a:r>
            <a:r>
              <a:rPr lang="en-US" altLang="tr-TR" sz="2000" dirty="0"/>
              <a:t> </a:t>
            </a:r>
            <a:r>
              <a:rPr lang="en-US" altLang="tr-TR" sz="2000" dirty="0" err="1"/>
              <a:t>çalışırlar</a:t>
            </a:r>
            <a:r>
              <a:rPr lang="en-US" altLang="tr-TR" sz="2000" dirty="0"/>
              <a:t>.</a:t>
            </a:r>
          </a:p>
          <a:p>
            <a:pPr algn="just">
              <a:buClrTx/>
            </a:pPr>
            <a:r>
              <a:rPr lang="tr-TR" sz="2000" dirty="0"/>
              <a:t>Eğitim kurumlarından istihdam sağlama, düşük masraflı olması, yetenekli ve genç beyinlere ulaşılabilmesi, istihdamın kolay ve hızlı bir şekilde tedarik edilmesi açısından yararlı olmakla birlikte, adayların herhangi bir iş deneyimi olmayışı, çalışma hayatına yabancı olmaları nedeniyle bazı olumsuz etkileri </a:t>
            </a:r>
            <a:r>
              <a:rPr lang="tr-TR" sz="2000" dirty="0" smtClean="0"/>
              <a:t>bulunmaktadır.</a:t>
            </a:r>
            <a:endParaRPr lang="tr-TR" sz="2000"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3924"/>
          <a:stretch/>
        </p:blipFill>
        <p:spPr bwMode="auto">
          <a:xfrm>
            <a:off x="6948264" y="404664"/>
            <a:ext cx="190500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619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fontScale="92500" lnSpcReduction="10000"/>
          </a:bodyPr>
          <a:lstStyle/>
          <a:p>
            <a:pPr marL="82296" indent="0">
              <a:buNone/>
            </a:pPr>
            <a:r>
              <a:rPr lang="tr-TR" sz="2400" dirty="0" smtClean="0"/>
              <a:t>9) </a:t>
            </a:r>
            <a:r>
              <a:rPr lang="tr-TR" sz="2400" b="1" dirty="0" smtClean="0"/>
              <a:t>Özürlü ve </a:t>
            </a:r>
            <a:r>
              <a:rPr lang="tr-TR" sz="2400" b="1" dirty="0"/>
              <a:t>Eski </a:t>
            </a:r>
            <a:r>
              <a:rPr lang="tr-TR" sz="2400" b="1" dirty="0" smtClean="0"/>
              <a:t>Hükümlüler</a:t>
            </a:r>
            <a:endParaRPr lang="tr-TR" sz="2400" b="1" dirty="0"/>
          </a:p>
          <a:p>
            <a:pPr marL="82296" indent="0" algn="just">
              <a:buClrTx/>
              <a:buNone/>
            </a:pPr>
            <a:r>
              <a:rPr lang="tr-TR" sz="2400" dirty="0"/>
              <a:t>İş kanunu, </a:t>
            </a:r>
            <a:r>
              <a:rPr lang="tr-TR" sz="2400" dirty="0" smtClean="0"/>
              <a:t>özürlü ve </a:t>
            </a:r>
            <a:r>
              <a:rPr lang="tr-TR" sz="2400" dirty="0"/>
              <a:t>eski hükümlüleri topluma kazandırmak amacıyla işverenlere yasal yükümlülükler getirmektedir.</a:t>
            </a:r>
          </a:p>
          <a:p>
            <a:pPr algn="just">
              <a:buClrTx/>
            </a:pPr>
            <a:r>
              <a:rPr lang="tr-TR" sz="2400" dirty="0"/>
              <a:t>4857 sayılı İş Kanunu’nun 30. Maddesine göre “</a:t>
            </a:r>
            <a:r>
              <a:rPr lang="tr-TR" sz="2400" i="1" dirty="0"/>
              <a:t>İşverenler, elli veya daha fazla işçi çalıştırdıkları özel sektör işyerlerinde yüzde üç özürlü, kamu işyerlerinde ise yüzde dört özürlü ve yüzde iki eski hükümlü işçiyi meslek, beden ve ruhi durumlarına uygun işlerde çalıştırmakla yükümlüdürler. Aynı il sınırları içinde birden fazla işyeri bulunan işverenin bu kapsamda çalıştırmakla yükümlü olduğu işçi sayısı, toplam işçi sayısına göre hesaplanır</a:t>
            </a:r>
            <a:r>
              <a:rPr lang="tr-TR" sz="2400" dirty="0"/>
              <a:t>” denilmektedir. Sakat ve hükümlerin topluma kazandırılmasına yönelik çıkartılan yasalar, işverenler için de bir personel seçim kaynağı olabilmektedir.</a:t>
            </a:r>
          </a:p>
          <a:p>
            <a:pPr marL="82296" indent="0">
              <a:buNone/>
            </a:pPr>
            <a:endParaRPr lang="tr-TR"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4664"/>
            <a:ext cx="21717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6019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04664"/>
            <a:ext cx="7498080" cy="720080"/>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24744"/>
            <a:ext cx="7498080" cy="5123656"/>
          </a:xfrm>
        </p:spPr>
        <p:txBody>
          <a:bodyPr>
            <a:normAutofit/>
          </a:bodyPr>
          <a:lstStyle/>
          <a:p>
            <a:pPr marL="82296" indent="0" algn="just">
              <a:buNone/>
            </a:pPr>
            <a:r>
              <a:rPr lang="tr-TR" sz="2400" dirty="0" smtClean="0"/>
              <a:t>10) </a:t>
            </a:r>
            <a:r>
              <a:rPr lang="tr-TR" sz="2400" b="1" dirty="0"/>
              <a:t>Staj </a:t>
            </a:r>
            <a:r>
              <a:rPr lang="tr-TR" sz="2400" b="1" dirty="0" smtClean="0"/>
              <a:t>Uygulamaları</a:t>
            </a:r>
          </a:p>
          <a:p>
            <a:pPr marL="82296" indent="0" algn="just">
              <a:buNone/>
            </a:pPr>
            <a:r>
              <a:rPr lang="tr-TR" sz="2400" dirty="0"/>
              <a:t>Staj uygulaması öğrencilerin, teorik olarak öğrendikleri konuların iş hayatındaki uygulamalarını görmek ve deneyim kazanmalarını sağlamak amacıyla belirli bir süre ile firmalarda çalışmalarını içerir. </a:t>
            </a:r>
            <a:endParaRPr lang="tr-TR" sz="2400" dirty="0" smtClean="0"/>
          </a:p>
          <a:p>
            <a:pPr algn="just">
              <a:buClrTx/>
            </a:pPr>
            <a:r>
              <a:rPr lang="tr-TR" sz="2400" dirty="0" smtClean="0"/>
              <a:t>Staj </a:t>
            </a:r>
            <a:r>
              <a:rPr lang="tr-TR" sz="2400" dirty="0"/>
              <a:t>yapan öğrenciler, iş ile ilgili deneyim kazanırken, firmalar da bir anlamda geçici personel ihtiyaçlarını karşılarlar. </a:t>
            </a:r>
            <a:endParaRPr lang="tr-TR" sz="2400" dirty="0" smtClean="0"/>
          </a:p>
          <a:p>
            <a:pPr algn="just">
              <a:buClrTx/>
            </a:pPr>
            <a:r>
              <a:rPr lang="tr-TR" sz="2400" dirty="0" smtClean="0"/>
              <a:t>Ancak </a:t>
            </a:r>
            <a:r>
              <a:rPr lang="tr-TR" sz="2400" dirty="0"/>
              <a:t>firmalar açısından staj uygulamasında asıl önemli olan, stajyerler arasından sürekli olarak işe alınabilecek uygun nitelikte potansiyel adayların belirlenmesine olanak </a:t>
            </a:r>
            <a:r>
              <a:rPr lang="tr-TR" sz="2400" dirty="0" smtClean="0"/>
              <a:t>sağlamasıdır.</a:t>
            </a:r>
            <a:endParaRPr lang="tr-TR"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218941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879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476672"/>
            <a:ext cx="7498080" cy="648072"/>
          </a:xfrm>
        </p:spPr>
        <p:txBody>
          <a:bodyPr>
            <a:normAutofit fontScale="90000"/>
          </a:bodyPr>
          <a:lstStyle/>
          <a:p>
            <a:pPr algn="ctr"/>
            <a:r>
              <a:rPr lang="tr-TR" dirty="0">
                <a:solidFill>
                  <a:schemeClr val="tx1"/>
                </a:solidFill>
              </a:rPr>
              <a:t>Dış Kaynaklar</a:t>
            </a:r>
            <a:endParaRPr lang="tr-TR" dirty="0"/>
          </a:p>
        </p:txBody>
      </p:sp>
      <p:sp>
        <p:nvSpPr>
          <p:cNvPr id="3" name="İçerik Yer Tutucusu 2"/>
          <p:cNvSpPr>
            <a:spLocks noGrp="1"/>
          </p:cNvSpPr>
          <p:nvPr>
            <p:ph idx="1"/>
          </p:nvPr>
        </p:nvSpPr>
        <p:spPr>
          <a:xfrm>
            <a:off x="1435608" y="1196752"/>
            <a:ext cx="7498080" cy="5051648"/>
          </a:xfrm>
        </p:spPr>
        <p:txBody>
          <a:bodyPr>
            <a:normAutofit lnSpcReduction="10000"/>
          </a:bodyPr>
          <a:lstStyle/>
          <a:p>
            <a:pPr marL="82296" indent="0">
              <a:buNone/>
            </a:pPr>
            <a:r>
              <a:rPr lang="tr-TR" sz="2400" b="1" dirty="0" smtClean="0"/>
              <a:t>11) </a:t>
            </a:r>
            <a:r>
              <a:rPr lang="tr-TR" sz="2400" b="1" dirty="0" err="1" smtClean="0"/>
              <a:t>İşgören</a:t>
            </a:r>
            <a:r>
              <a:rPr lang="tr-TR" sz="2400" b="1" dirty="0" smtClean="0"/>
              <a:t> Kiralama (Leasing)</a:t>
            </a:r>
          </a:p>
          <a:p>
            <a:pPr>
              <a:lnSpc>
                <a:spcPct val="80000"/>
              </a:lnSpc>
              <a:buClrTx/>
            </a:pPr>
            <a:endParaRPr lang="tr-TR" altLang="tr-TR" sz="2000" dirty="0" smtClean="0"/>
          </a:p>
          <a:p>
            <a:pPr algn="just">
              <a:lnSpc>
                <a:spcPct val="80000"/>
              </a:lnSpc>
              <a:buClrTx/>
            </a:pPr>
            <a:r>
              <a:rPr lang="en-US" altLang="tr-TR" sz="2000" dirty="0" err="1" smtClean="0"/>
              <a:t>Personel</a:t>
            </a:r>
            <a:r>
              <a:rPr lang="en-US" altLang="tr-TR" sz="2000" dirty="0" smtClean="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a:t>
            </a:r>
            <a:r>
              <a:rPr lang="en-US" altLang="tr-TR" sz="2000" dirty="0"/>
              <a:t> </a:t>
            </a:r>
            <a:r>
              <a:rPr lang="en-US" altLang="tr-TR" sz="2000" dirty="0" err="1"/>
              <a:t>ile</a:t>
            </a:r>
            <a:r>
              <a:rPr lang="en-US" altLang="tr-TR" sz="2000" dirty="0"/>
              <a:t> leasing </a:t>
            </a:r>
            <a:r>
              <a:rPr lang="en-US" altLang="tr-TR" sz="2000" dirty="0" err="1"/>
              <a:t>firması</a:t>
            </a:r>
            <a:r>
              <a:rPr lang="en-US" altLang="tr-TR" sz="2000" dirty="0"/>
              <a:t> </a:t>
            </a:r>
            <a:r>
              <a:rPr lang="en-US" altLang="tr-TR" sz="2000" dirty="0" err="1"/>
              <a:t>arasında</a:t>
            </a:r>
            <a:r>
              <a:rPr lang="en-US" altLang="tr-TR" sz="2000" dirty="0"/>
              <a:t> </a:t>
            </a:r>
            <a:r>
              <a:rPr lang="en-US" altLang="tr-TR" sz="2000" dirty="0" err="1"/>
              <a:t>yapılan</a:t>
            </a:r>
            <a:r>
              <a:rPr lang="en-US" altLang="tr-TR" sz="2000" dirty="0"/>
              <a:t> </a:t>
            </a:r>
            <a:r>
              <a:rPr lang="en-US" altLang="tr-TR" sz="2000" dirty="0" err="1"/>
              <a:t>bir</a:t>
            </a:r>
            <a:r>
              <a:rPr lang="en-US" altLang="tr-TR" sz="2000" dirty="0"/>
              <a:t> </a:t>
            </a:r>
            <a:r>
              <a:rPr lang="en-US" altLang="tr-TR" sz="2000" dirty="0" err="1"/>
              <a:t>kiralama</a:t>
            </a:r>
            <a:r>
              <a:rPr lang="en-US" altLang="tr-TR" sz="2000" dirty="0"/>
              <a:t> </a:t>
            </a:r>
            <a:r>
              <a:rPr lang="en-US" altLang="tr-TR" sz="2000" dirty="0" err="1"/>
              <a:t>sözleşmesi</a:t>
            </a:r>
            <a:r>
              <a:rPr lang="en-US" altLang="tr-TR" sz="2000" dirty="0"/>
              <a:t> </a:t>
            </a:r>
            <a:r>
              <a:rPr lang="en-US" altLang="tr-TR" sz="2000" dirty="0" err="1"/>
              <a:t>ile</a:t>
            </a:r>
            <a:r>
              <a:rPr lang="en-US" altLang="tr-TR" sz="2000" dirty="0"/>
              <a:t> </a:t>
            </a:r>
            <a:r>
              <a:rPr lang="en-US" altLang="tr-TR" sz="2000" dirty="0" err="1"/>
              <a:t>gerek</a:t>
            </a:r>
            <a:r>
              <a:rPr lang="en-US" altLang="tr-TR" sz="2000" dirty="0"/>
              <a:t> </a:t>
            </a:r>
            <a:r>
              <a:rPr lang="en-US" altLang="tr-TR" sz="2000" dirty="0" err="1"/>
              <a:t>duyulan</a:t>
            </a:r>
            <a:r>
              <a:rPr lang="en-US" altLang="tr-TR" sz="2000" dirty="0"/>
              <a:t> </a:t>
            </a:r>
            <a:r>
              <a:rPr lang="en-US" altLang="tr-TR" sz="2000" dirty="0" err="1"/>
              <a:t>sayı</a:t>
            </a:r>
            <a:r>
              <a:rPr lang="en-US" altLang="tr-TR" sz="2000" dirty="0"/>
              <a:t> </a:t>
            </a:r>
            <a:r>
              <a:rPr lang="en-US" altLang="tr-TR" sz="2000" dirty="0" err="1"/>
              <a:t>ve</a:t>
            </a:r>
            <a:r>
              <a:rPr lang="en-US" altLang="tr-TR" sz="2000" dirty="0"/>
              <a:t> </a:t>
            </a:r>
            <a:r>
              <a:rPr lang="en-US" altLang="tr-TR" sz="2000" dirty="0" err="1"/>
              <a:t>nitelikte</a:t>
            </a:r>
            <a:r>
              <a:rPr lang="en-US" altLang="tr-TR" sz="2000" dirty="0"/>
              <a:t> </a:t>
            </a:r>
            <a:r>
              <a:rPr lang="en-US" altLang="tr-TR" sz="2000" dirty="0" err="1"/>
              <a:t>personel</a:t>
            </a:r>
            <a:r>
              <a:rPr lang="en-US" altLang="tr-TR" sz="2000" dirty="0"/>
              <a:t> </a:t>
            </a:r>
            <a:r>
              <a:rPr lang="en-US" altLang="tr-TR" sz="2000" dirty="0" err="1"/>
              <a:t>işe</a:t>
            </a:r>
            <a:r>
              <a:rPr lang="en-US" altLang="tr-TR" sz="2000" dirty="0"/>
              <a:t> </a:t>
            </a:r>
            <a:r>
              <a:rPr lang="en-US" altLang="tr-TR" sz="2000" dirty="0" err="1"/>
              <a:t>alınmaktadır</a:t>
            </a:r>
            <a:r>
              <a:rPr lang="en-US" altLang="tr-TR" sz="2000" dirty="0"/>
              <a:t>.</a:t>
            </a:r>
          </a:p>
          <a:p>
            <a:pPr algn="just">
              <a:lnSpc>
                <a:spcPct val="80000"/>
              </a:lnSpc>
              <a:buClrTx/>
            </a:pPr>
            <a:r>
              <a:rPr lang="en-US" altLang="tr-TR" sz="2000" dirty="0" err="1"/>
              <a:t>İşe</a:t>
            </a:r>
            <a:r>
              <a:rPr lang="en-US" altLang="tr-TR" sz="2000" dirty="0"/>
              <a:t> </a:t>
            </a:r>
            <a:r>
              <a:rPr lang="en-US" altLang="tr-TR" sz="2000" dirty="0" err="1"/>
              <a:t>alınan</a:t>
            </a:r>
            <a:r>
              <a:rPr lang="en-US" altLang="tr-TR" sz="2000" dirty="0"/>
              <a:t> </a:t>
            </a:r>
            <a:r>
              <a:rPr lang="en-US" altLang="tr-TR" sz="2000" dirty="0" err="1"/>
              <a:t>işgörenler</a:t>
            </a:r>
            <a:r>
              <a:rPr lang="en-US" altLang="tr-TR" sz="2000" dirty="0"/>
              <a:t>, </a:t>
            </a:r>
            <a:r>
              <a:rPr lang="en-US" altLang="tr-TR" sz="2000" dirty="0" err="1"/>
              <a:t>aslında</a:t>
            </a:r>
            <a:r>
              <a:rPr lang="en-US" altLang="tr-TR" sz="2000" dirty="0"/>
              <a:t> leasing </a:t>
            </a:r>
            <a:r>
              <a:rPr lang="en-US" altLang="tr-TR" sz="2000" dirty="0" err="1"/>
              <a:t>firmasının</a:t>
            </a:r>
            <a:r>
              <a:rPr lang="en-US" altLang="tr-TR" sz="2000" dirty="0"/>
              <a:t> </a:t>
            </a:r>
            <a:r>
              <a:rPr lang="en-US" altLang="tr-TR" sz="2000" dirty="0" err="1"/>
              <a:t>kadrolu</a:t>
            </a:r>
            <a:r>
              <a:rPr lang="en-US" altLang="tr-TR" sz="2000" dirty="0"/>
              <a:t> </a:t>
            </a:r>
            <a:r>
              <a:rPr lang="en-US" altLang="tr-TR" sz="2000" dirty="0" err="1"/>
              <a:t>elemanlarıdır</a:t>
            </a:r>
            <a:r>
              <a:rPr lang="en-US" altLang="tr-TR" sz="2000" dirty="0"/>
              <a:t>.</a:t>
            </a:r>
          </a:p>
          <a:p>
            <a:pPr algn="just">
              <a:lnSpc>
                <a:spcPct val="80000"/>
              </a:lnSpc>
              <a:buClrTx/>
            </a:pPr>
            <a:r>
              <a:rPr lang="en-US" altLang="tr-TR" sz="2000" dirty="0" err="1"/>
              <a:t>İşletme</a:t>
            </a:r>
            <a:r>
              <a:rPr lang="en-US" altLang="tr-TR" sz="2000" dirty="0"/>
              <a:t>, </a:t>
            </a:r>
            <a:r>
              <a:rPr lang="en-US" altLang="tr-TR" sz="2000" dirty="0" err="1"/>
              <a:t>işte</a:t>
            </a:r>
            <a:r>
              <a:rPr lang="en-US" altLang="tr-TR" sz="2000" dirty="0"/>
              <a:t> </a:t>
            </a:r>
            <a:r>
              <a:rPr lang="en-US" altLang="tr-TR" sz="2000" dirty="0" err="1"/>
              <a:t>yeterli</a:t>
            </a:r>
            <a:r>
              <a:rPr lang="en-US" altLang="tr-TR" sz="2000" dirty="0"/>
              <a:t> </a:t>
            </a:r>
            <a:r>
              <a:rPr lang="en-US" altLang="tr-TR" sz="2000" dirty="0" err="1"/>
              <a:t>performansı</a:t>
            </a:r>
            <a:r>
              <a:rPr lang="en-US" altLang="tr-TR" sz="2000" dirty="0"/>
              <a:t> </a:t>
            </a:r>
            <a:r>
              <a:rPr lang="en-US" altLang="tr-TR" sz="2000" dirty="0" err="1"/>
              <a:t>gösteremeyen</a:t>
            </a:r>
            <a:r>
              <a:rPr lang="en-US" altLang="tr-TR" sz="2000" dirty="0"/>
              <a:t> </a:t>
            </a:r>
            <a:r>
              <a:rPr lang="en-US" altLang="tr-TR" sz="2000" dirty="0" err="1"/>
              <a:t>işgörenler</a:t>
            </a:r>
            <a:r>
              <a:rPr lang="en-US" altLang="tr-TR" sz="2000" dirty="0"/>
              <a:t> </a:t>
            </a:r>
            <a:r>
              <a:rPr lang="en-US" altLang="tr-TR" sz="2000" dirty="0" err="1"/>
              <a:t>yerine</a:t>
            </a:r>
            <a:r>
              <a:rPr lang="en-US" altLang="tr-TR" sz="2000" dirty="0"/>
              <a:t> de </a:t>
            </a:r>
            <a:r>
              <a:rPr lang="en-US" altLang="tr-TR" sz="2000" dirty="0" err="1"/>
              <a:t>yeni</a:t>
            </a:r>
            <a:r>
              <a:rPr lang="en-US" altLang="tr-TR" sz="2000" dirty="0"/>
              <a:t> </a:t>
            </a:r>
            <a:r>
              <a:rPr lang="en-US" altLang="tr-TR" sz="2000" dirty="0" err="1"/>
              <a:t>personel</a:t>
            </a:r>
            <a:r>
              <a:rPr lang="en-US" altLang="tr-TR" sz="2000" dirty="0"/>
              <a:t> </a:t>
            </a:r>
            <a:r>
              <a:rPr lang="en-US" altLang="tr-TR" sz="2000" dirty="0" err="1"/>
              <a:t>talep</a:t>
            </a:r>
            <a:r>
              <a:rPr lang="en-US" altLang="tr-TR" sz="2000" dirty="0"/>
              <a:t> </a:t>
            </a:r>
            <a:r>
              <a:rPr lang="en-US" altLang="tr-TR" sz="2000" dirty="0" err="1"/>
              <a:t>etmektedir</a:t>
            </a:r>
            <a:r>
              <a:rPr lang="en-US" altLang="tr-TR" sz="2000" dirty="0"/>
              <a:t>.</a:t>
            </a:r>
          </a:p>
          <a:p>
            <a:pPr algn="just">
              <a:lnSpc>
                <a:spcPct val="80000"/>
              </a:lnSpc>
              <a:buClrTx/>
            </a:pPr>
            <a:r>
              <a:rPr lang="en-US" altLang="tr-TR" sz="2000" dirty="0"/>
              <a:t>Bu </a:t>
            </a:r>
            <a:r>
              <a:rPr lang="en-US" altLang="tr-TR" sz="2000" dirty="0" err="1"/>
              <a:t>uygulamada</a:t>
            </a:r>
            <a:r>
              <a:rPr lang="en-US" altLang="tr-TR" sz="2000" dirty="0"/>
              <a:t> </a:t>
            </a:r>
            <a:r>
              <a:rPr lang="en-US" altLang="tr-TR" sz="2000" dirty="0" err="1"/>
              <a:t>kiraya</a:t>
            </a:r>
            <a:r>
              <a:rPr lang="en-US" altLang="tr-TR" sz="2000" dirty="0"/>
              <a:t> </a:t>
            </a:r>
            <a:r>
              <a:rPr lang="en-US" altLang="tr-TR" sz="2000" dirty="0" err="1"/>
              <a:t>veren</a:t>
            </a:r>
            <a:r>
              <a:rPr lang="en-US" altLang="tr-TR" sz="2000" dirty="0"/>
              <a:t> firma, </a:t>
            </a:r>
            <a:r>
              <a:rPr lang="en-US" altLang="tr-TR" sz="2000" dirty="0" err="1"/>
              <a:t>işgörenleri</a:t>
            </a:r>
            <a:r>
              <a:rPr lang="en-US" altLang="tr-TR" sz="2000" dirty="0"/>
              <a:t> </a:t>
            </a:r>
            <a:r>
              <a:rPr lang="en-US" altLang="tr-TR" sz="2000" dirty="0" err="1"/>
              <a:t>seçmekte</a:t>
            </a:r>
            <a:r>
              <a:rPr lang="en-US" altLang="tr-TR" sz="2000" dirty="0"/>
              <a:t>, </a:t>
            </a:r>
            <a:r>
              <a:rPr lang="en-US" altLang="tr-TR" sz="2000" dirty="0" err="1"/>
              <a:t>eğitmekte</a:t>
            </a:r>
            <a:r>
              <a:rPr lang="en-US" altLang="tr-TR" sz="2000" dirty="0"/>
              <a:t> </a:t>
            </a:r>
            <a:r>
              <a:rPr lang="en-US" altLang="tr-TR" sz="2000" dirty="0" err="1"/>
              <a:t>ve</a:t>
            </a:r>
            <a:r>
              <a:rPr lang="en-US" altLang="tr-TR" sz="2000" dirty="0"/>
              <a:t> </a:t>
            </a:r>
            <a:r>
              <a:rPr lang="en-US" altLang="tr-TR" sz="2000" dirty="0" err="1"/>
              <a:t>personel</a:t>
            </a:r>
            <a:r>
              <a:rPr lang="en-US" altLang="tr-TR" sz="2000" dirty="0"/>
              <a:t> </a:t>
            </a:r>
            <a:r>
              <a:rPr lang="en-US" altLang="tr-TR" sz="2000" dirty="0" err="1"/>
              <a:t>ihtiyacı</a:t>
            </a:r>
            <a:r>
              <a:rPr lang="en-US" altLang="tr-TR" sz="2000" dirty="0"/>
              <a:t> </a:t>
            </a:r>
            <a:r>
              <a:rPr lang="en-US" altLang="tr-TR" sz="2000" dirty="0" err="1"/>
              <a:t>olan</a:t>
            </a:r>
            <a:r>
              <a:rPr lang="en-US" altLang="tr-TR" sz="2000" dirty="0"/>
              <a:t> </a:t>
            </a:r>
            <a:r>
              <a:rPr lang="en-US" altLang="tr-TR" sz="2000" dirty="0" err="1"/>
              <a:t>işletmelere</a:t>
            </a:r>
            <a:r>
              <a:rPr lang="en-US" altLang="tr-TR" sz="2000" dirty="0"/>
              <a:t> </a:t>
            </a:r>
            <a:r>
              <a:rPr lang="en-US" altLang="tr-TR" sz="2000" dirty="0" err="1"/>
              <a:t>bu</a:t>
            </a:r>
            <a:r>
              <a:rPr lang="en-US" altLang="tr-TR" sz="2000" dirty="0"/>
              <a:t> </a:t>
            </a:r>
            <a:r>
              <a:rPr lang="en-US" altLang="tr-TR" sz="2000" dirty="0" err="1"/>
              <a:t>personelini</a:t>
            </a:r>
            <a:r>
              <a:rPr lang="en-US" altLang="tr-TR" sz="2000" dirty="0"/>
              <a:t> </a:t>
            </a:r>
            <a:r>
              <a:rPr lang="en-US" altLang="tr-TR" sz="2000" dirty="0" err="1"/>
              <a:t>kiralamaktadır</a:t>
            </a:r>
            <a:r>
              <a:rPr lang="en-US" altLang="tr-TR" sz="2000" dirty="0"/>
              <a:t>. </a:t>
            </a:r>
          </a:p>
          <a:p>
            <a:pPr algn="just">
              <a:lnSpc>
                <a:spcPct val="80000"/>
              </a:lnSpc>
              <a:buClrTx/>
            </a:pPr>
            <a:r>
              <a:rPr lang="en-US" altLang="tr-TR" sz="2000" dirty="0"/>
              <a:t>Bu </a:t>
            </a:r>
            <a:r>
              <a:rPr lang="en-US" altLang="tr-TR" sz="2000" dirty="0" err="1"/>
              <a:t>şekilde</a:t>
            </a:r>
            <a:r>
              <a:rPr lang="en-US" altLang="tr-TR" sz="2000" dirty="0"/>
              <a:t> </a:t>
            </a:r>
            <a:r>
              <a:rPr lang="en-US" altLang="tr-TR" sz="2000" dirty="0" err="1"/>
              <a:t>personel</a:t>
            </a:r>
            <a:r>
              <a:rPr lang="en-US" altLang="tr-TR" sz="2000" dirty="0"/>
              <a:t> </a:t>
            </a:r>
            <a:r>
              <a:rPr lang="en-US" altLang="tr-TR" sz="2000" dirty="0" err="1"/>
              <a:t>temini</a:t>
            </a:r>
            <a:r>
              <a:rPr lang="en-US" altLang="tr-TR" sz="2000" dirty="0"/>
              <a:t> </a:t>
            </a:r>
            <a:r>
              <a:rPr lang="en-US" altLang="tr-TR" sz="2000" dirty="0" err="1"/>
              <a:t>özellikle</a:t>
            </a:r>
            <a:r>
              <a:rPr lang="en-US" altLang="tr-TR" sz="2000" dirty="0"/>
              <a:t> </a:t>
            </a:r>
            <a:r>
              <a:rPr lang="en-US" altLang="tr-TR" sz="2000" dirty="0" err="1"/>
              <a:t>işgücü</a:t>
            </a:r>
            <a:r>
              <a:rPr lang="en-US" altLang="tr-TR" sz="2000" dirty="0"/>
              <a:t> </a:t>
            </a:r>
            <a:r>
              <a:rPr lang="en-US" altLang="tr-TR" sz="2000" dirty="0" err="1"/>
              <a:t>maliyetleri</a:t>
            </a:r>
            <a:r>
              <a:rPr lang="en-US" altLang="tr-TR" sz="2000" dirty="0"/>
              <a:t> </a:t>
            </a:r>
            <a:r>
              <a:rPr lang="en-US" altLang="tr-TR" sz="2000" dirty="0" err="1"/>
              <a:t>ve</a:t>
            </a:r>
            <a:r>
              <a:rPr lang="en-US" altLang="tr-TR" sz="2000" dirty="0"/>
              <a:t> </a:t>
            </a:r>
            <a:r>
              <a:rPr lang="en-US" altLang="tr-TR" sz="2000" dirty="0" err="1"/>
              <a:t>devamlı</a:t>
            </a:r>
            <a:r>
              <a:rPr lang="en-US" altLang="tr-TR" sz="2000" dirty="0"/>
              <a:t> </a:t>
            </a:r>
            <a:r>
              <a:rPr lang="en-US" altLang="tr-TR" sz="2000" dirty="0" err="1"/>
              <a:t>statüde</a:t>
            </a:r>
            <a:r>
              <a:rPr lang="en-US" altLang="tr-TR" sz="2000" dirty="0"/>
              <a:t> </a:t>
            </a:r>
            <a:r>
              <a:rPr lang="en-US" altLang="tr-TR" sz="2000" dirty="0" err="1"/>
              <a:t>personel</a:t>
            </a:r>
            <a:r>
              <a:rPr lang="en-US" altLang="tr-TR" sz="2000" dirty="0"/>
              <a:t> </a:t>
            </a:r>
            <a:r>
              <a:rPr lang="en-US" altLang="tr-TR" sz="2000" dirty="0" err="1"/>
              <a:t>çalıştırmanın</a:t>
            </a:r>
            <a:r>
              <a:rPr lang="en-US" altLang="tr-TR" sz="2000" dirty="0"/>
              <a:t> </a:t>
            </a:r>
            <a:r>
              <a:rPr lang="en-US" altLang="tr-TR" sz="2000" dirty="0" err="1"/>
              <a:t>bazı</a:t>
            </a:r>
            <a:r>
              <a:rPr lang="en-US" altLang="tr-TR" sz="2000" dirty="0"/>
              <a:t> </a:t>
            </a:r>
            <a:r>
              <a:rPr lang="en-US" altLang="tr-TR" sz="2000" dirty="0" err="1"/>
              <a:t>sakıncalarını</a:t>
            </a:r>
            <a:r>
              <a:rPr lang="en-US" altLang="tr-TR" sz="2000" dirty="0"/>
              <a:t> </a:t>
            </a:r>
            <a:r>
              <a:rPr lang="en-US" altLang="tr-TR" sz="2000" dirty="0" err="1"/>
              <a:t>taşımaması</a:t>
            </a:r>
            <a:r>
              <a:rPr lang="en-US" altLang="tr-TR" sz="2000" dirty="0"/>
              <a:t> </a:t>
            </a:r>
            <a:r>
              <a:rPr lang="en-US" altLang="tr-TR" sz="2000" dirty="0" err="1"/>
              <a:t>bakımından</a:t>
            </a:r>
            <a:r>
              <a:rPr lang="en-US" altLang="tr-TR" sz="2000" dirty="0"/>
              <a:t> </a:t>
            </a:r>
            <a:r>
              <a:rPr lang="en-US" altLang="tr-TR" sz="2000" dirty="0" err="1"/>
              <a:t>tercih</a:t>
            </a:r>
            <a:r>
              <a:rPr lang="en-US" altLang="tr-TR" sz="2000" dirty="0"/>
              <a:t> </a:t>
            </a:r>
            <a:r>
              <a:rPr lang="en-US" altLang="tr-TR" sz="2000" dirty="0" err="1" smtClean="0"/>
              <a:t>edilmektedir</a:t>
            </a:r>
            <a:r>
              <a:rPr lang="tr-TR" altLang="tr-TR" sz="2000" dirty="0" smtClean="0"/>
              <a:t>.</a:t>
            </a:r>
          </a:p>
          <a:p>
            <a:pPr algn="just">
              <a:lnSpc>
                <a:spcPct val="80000"/>
              </a:lnSpc>
              <a:buClrTx/>
            </a:pPr>
            <a:r>
              <a:rPr lang="en-US" altLang="tr-TR" sz="2000" dirty="0" err="1" smtClean="0"/>
              <a:t>İşletme</a:t>
            </a:r>
            <a:r>
              <a:rPr lang="en-US" altLang="tr-TR" sz="2000" dirty="0" smtClean="0"/>
              <a:t> </a:t>
            </a:r>
            <a:r>
              <a:rPr lang="en-US" altLang="tr-TR" sz="2000" dirty="0" err="1"/>
              <a:t>sosyal</a:t>
            </a:r>
            <a:r>
              <a:rPr lang="en-US" altLang="tr-TR" sz="2000" dirty="0"/>
              <a:t> </a:t>
            </a:r>
            <a:r>
              <a:rPr lang="en-US" altLang="tr-TR" sz="2000" dirty="0" err="1"/>
              <a:t>yardımlar</a:t>
            </a:r>
            <a:r>
              <a:rPr lang="en-US" altLang="tr-TR" sz="2000" dirty="0"/>
              <a:t>, </a:t>
            </a:r>
            <a:r>
              <a:rPr lang="en-US" altLang="tr-TR" sz="2000" dirty="0" err="1"/>
              <a:t>sigorta</a:t>
            </a:r>
            <a:r>
              <a:rPr lang="en-US" altLang="tr-TR" sz="2000" dirty="0"/>
              <a:t>, </a:t>
            </a:r>
            <a:r>
              <a:rPr lang="en-US" altLang="tr-TR" sz="2000" dirty="0" err="1"/>
              <a:t>vergi</a:t>
            </a:r>
            <a:r>
              <a:rPr lang="en-US" altLang="tr-TR" sz="2000" dirty="0"/>
              <a:t> vb. </a:t>
            </a:r>
            <a:r>
              <a:rPr lang="en-US" altLang="tr-TR" sz="2000" dirty="0" err="1"/>
              <a:t>ile</a:t>
            </a:r>
            <a:r>
              <a:rPr lang="en-US" altLang="tr-TR" sz="2000" dirty="0"/>
              <a:t> </a:t>
            </a:r>
            <a:r>
              <a:rPr lang="en-US" altLang="tr-TR" sz="2000" dirty="0" err="1"/>
              <a:t>işten</a:t>
            </a:r>
            <a:r>
              <a:rPr lang="en-US" altLang="tr-TR" sz="2000" dirty="0"/>
              <a:t> </a:t>
            </a:r>
            <a:r>
              <a:rPr lang="en-US" altLang="tr-TR" sz="2000" dirty="0" err="1"/>
              <a:t>çıkarma</a:t>
            </a:r>
            <a:r>
              <a:rPr lang="en-US" altLang="tr-TR" sz="2000" dirty="0"/>
              <a:t> </a:t>
            </a:r>
            <a:r>
              <a:rPr lang="en-US" altLang="tr-TR" sz="2000" dirty="0" err="1"/>
              <a:t>durumunda</a:t>
            </a:r>
            <a:r>
              <a:rPr lang="en-US" altLang="tr-TR" sz="2000" dirty="0"/>
              <a:t> </a:t>
            </a:r>
            <a:r>
              <a:rPr lang="en-US" altLang="tr-TR" sz="2000" dirty="0" err="1"/>
              <a:t>tazminat</a:t>
            </a:r>
            <a:r>
              <a:rPr lang="en-US" altLang="tr-TR" sz="2000" dirty="0"/>
              <a:t> </a:t>
            </a:r>
            <a:r>
              <a:rPr lang="en-US" altLang="tr-TR" sz="2000" dirty="0" err="1"/>
              <a:t>ödememektedir</a:t>
            </a:r>
            <a:r>
              <a:rPr lang="en-US" altLang="tr-TR" sz="2000" dirty="0"/>
              <a:t>.</a:t>
            </a:r>
          </a:p>
          <a:p>
            <a:pPr algn="just">
              <a:lnSpc>
                <a:spcPct val="80000"/>
              </a:lnSpc>
              <a:buClrTx/>
            </a:pPr>
            <a:r>
              <a:rPr lang="en-US" altLang="tr-TR" sz="2000" dirty="0"/>
              <a:t>Bu </a:t>
            </a:r>
            <a:r>
              <a:rPr lang="en-US" altLang="tr-TR" sz="2000" dirty="0" err="1"/>
              <a:t>yöntemin</a:t>
            </a:r>
            <a:r>
              <a:rPr lang="en-US" altLang="tr-TR" sz="2000" dirty="0"/>
              <a:t> </a:t>
            </a:r>
            <a:r>
              <a:rPr lang="en-US" altLang="tr-TR" sz="2000" dirty="0" err="1"/>
              <a:t>diğer</a:t>
            </a:r>
            <a:r>
              <a:rPr lang="en-US" altLang="tr-TR" sz="2000" dirty="0"/>
              <a:t> </a:t>
            </a:r>
            <a:r>
              <a:rPr lang="en-US" altLang="tr-TR" sz="2000" dirty="0" err="1"/>
              <a:t>bir</a:t>
            </a:r>
            <a:r>
              <a:rPr lang="en-US" altLang="tr-TR" sz="2000" dirty="0"/>
              <a:t> </a:t>
            </a:r>
            <a:r>
              <a:rPr lang="en-US" altLang="tr-TR" sz="2000" dirty="0" err="1"/>
              <a:t>adı</a:t>
            </a:r>
            <a:r>
              <a:rPr lang="en-US" altLang="tr-TR" sz="2000" dirty="0"/>
              <a:t> da </a:t>
            </a:r>
            <a:r>
              <a:rPr lang="en-US" altLang="tr-TR" sz="2000" dirty="0" err="1"/>
              <a:t>işgören</a:t>
            </a:r>
            <a:r>
              <a:rPr lang="en-US" altLang="tr-TR" sz="2000" dirty="0"/>
              <a:t> </a:t>
            </a:r>
            <a:r>
              <a:rPr lang="en-US" altLang="tr-TR" sz="2000" dirty="0" err="1"/>
              <a:t>taşeronluğudur</a:t>
            </a:r>
            <a:r>
              <a:rPr lang="en-US" altLang="tr-TR" sz="2000" dirty="0"/>
              <a:t>.</a:t>
            </a:r>
          </a:p>
          <a:p>
            <a:pPr marL="82296" indent="0">
              <a:buNone/>
            </a:pPr>
            <a:endParaRPr lang="tr-TR" dirty="0"/>
          </a:p>
        </p:txBody>
      </p:sp>
    </p:spTree>
    <p:extLst>
      <p:ext uri="{BB962C8B-B14F-4D97-AF65-F5344CB8AC3E}">
        <p14:creationId xmlns:p14="http://schemas.microsoft.com/office/powerpoint/2010/main" val="31181909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İŞGÖREN SEÇME TEKNİKLERİ</a:t>
            </a:r>
            <a:endParaRPr lang="tr-TR" dirty="0"/>
          </a:p>
        </p:txBody>
      </p:sp>
      <p:sp>
        <p:nvSpPr>
          <p:cNvPr id="3" name="2 İçerik Yer Tutucusu"/>
          <p:cNvSpPr>
            <a:spLocks noGrp="1"/>
          </p:cNvSpPr>
          <p:nvPr>
            <p:ph idx="1"/>
          </p:nvPr>
        </p:nvSpPr>
        <p:spPr/>
        <p:txBody>
          <a:bodyPr>
            <a:normAutofit/>
          </a:bodyPr>
          <a:lstStyle/>
          <a:p>
            <a:r>
              <a:rPr lang="tr-TR" dirty="0" smtClean="0"/>
              <a:t>1) İş Profilinin Çıkartılması</a:t>
            </a:r>
          </a:p>
          <a:p>
            <a:r>
              <a:rPr lang="tr-TR" dirty="0" smtClean="0"/>
              <a:t>2) Başvuruların Kabulü Ve Başvuru Formu Doldurtma</a:t>
            </a:r>
          </a:p>
          <a:p>
            <a:r>
              <a:rPr lang="tr-TR" dirty="0" smtClean="0"/>
              <a:t>3) İlk Görüşme (Ön Görüşme)</a:t>
            </a:r>
          </a:p>
          <a:p>
            <a:r>
              <a:rPr lang="tr-TR" dirty="0" smtClean="0"/>
              <a:t>4) Testler</a:t>
            </a:r>
          </a:p>
          <a:p>
            <a:r>
              <a:rPr lang="tr-TR" dirty="0" smtClean="0"/>
              <a:t>5) Mülakat</a:t>
            </a:r>
          </a:p>
          <a:p>
            <a:r>
              <a:rPr lang="tr-TR" dirty="0" smtClean="0"/>
              <a:t>6) Referansların İncelenmesi</a:t>
            </a:r>
          </a:p>
          <a:p>
            <a:r>
              <a:rPr lang="tr-TR" dirty="0" smtClean="0"/>
              <a:t>7) Sağlık Muayenesi</a:t>
            </a:r>
          </a:p>
          <a:p>
            <a:r>
              <a:rPr lang="tr-TR" dirty="0" smtClean="0"/>
              <a:t>8) İşe Alma Kararı (İş Teklifi)</a:t>
            </a:r>
          </a:p>
          <a:p>
            <a:r>
              <a:rPr lang="tr-TR" dirty="0" smtClean="0"/>
              <a:t>9) İşe Yerleştirme</a:t>
            </a:r>
            <a:endParaRPr lang="tr-TR" dirty="0"/>
          </a:p>
        </p:txBody>
      </p:sp>
    </p:spTree>
    <p:extLst>
      <p:ext uri="{BB962C8B-B14F-4D97-AF65-F5344CB8AC3E}">
        <p14:creationId xmlns:p14="http://schemas.microsoft.com/office/powerpoint/2010/main" val="3687446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İnsan kaynakları seçiminde temel olarak iki yaklaşım benimsenmektedir. Bunlar;</a:t>
            </a:r>
          </a:p>
          <a:p>
            <a:endParaRPr lang="tr-TR" dirty="0" smtClean="0"/>
          </a:p>
          <a:p>
            <a:r>
              <a:rPr lang="tr-TR" b="1" dirty="0" smtClean="0"/>
              <a:t>Elemeci Yaklaşım:  </a:t>
            </a:r>
            <a:r>
              <a:rPr lang="tr-TR" dirty="0" smtClean="0"/>
              <a:t>Çalışan seçim sürecinin her bir aşamasında uygun olmayan adayların elenerek bir sonraki aşamada daha az sayıda adayın değerlemeye alınması.</a:t>
            </a:r>
          </a:p>
          <a:p>
            <a:endParaRPr lang="tr-TR" dirty="0" smtClean="0"/>
          </a:p>
          <a:p>
            <a:r>
              <a:rPr lang="tr-TR" b="1" dirty="0" smtClean="0"/>
              <a:t>Bütüncül Yaklaşım:  </a:t>
            </a:r>
            <a:r>
              <a:rPr lang="tr-TR" dirty="0" smtClean="0"/>
              <a:t>Tüm adayların seçim sürecinin her bir aşamasından geçirilerek değerlendirmeye alınmasıdır. Adayın sürecin herhangi bir aşamasında elenmesi söz konusu değildir.</a:t>
            </a:r>
            <a:endParaRPr lang="tr-TR" dirty="0"/>
          </a:p>
        </p:txBody>
      </p:sp>
    </p:spTree>
    <p:extLst>
      <p:ext uri="{BB962C8B-B14F-4D97-AF65-F5344CB8AC3E}">
        <p14:creationId xmlns:p14="http://schemas.microsoft.com/office/powerpoint/2010/main" val="4002568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İK seçim sürecinin temel aşamaları;</a:t>
            </a:r>
            <a:endParaRPr lang="tr-TR" dirty="0"/>
          </a:p>
        </p:txBody>
      </p:sp>
      <p:sp>
        <p:nvSpPr>
          <p:cNvPr id="3" name="2 İçerik Yer Tutucusu"/>
          <p:cNvSpPr>
            <a:spLocks noGrp="1"/>
          </p:cNvSpPr>
          <p:nvPr>
            <p:ph idx="1"/>
          </p:nvPr>
        </p:nvSpPr>
        <p:spPr/>
        <p:txBody>
          <a:bodyPr/>
          <a:lstStyle/>
          <a:p>
            <a:r>
              <a:rPr lang="tr-TR" b="1" dirty="0" smtClean="0"/>
              <a:t>1) İş Profilinin Çıkartılması: </a:t>
            </a:r>
          </a:p>
          <a:p>
            <a:r>
              <a:rPr lang="tr-TR" dirty="0" smtClean="0"/>
              <a:t>Seçim sürecinde ilk adım, iş analiz ve tanıtım bilgilerinden yararlanarak işin profili hakkında bilgi sahibi olmaktır. </a:t>
            </a:r>
            <a:endParaRPr lang="tr-TR" dirty="0"/>
          </a:p>
        </p:txBody>
      </p:sp>
    </p:spTree>
    <p:extLst>
      <p:ext uri="{BB962C8B-B14F-4D97-AF65-F5344CB8AC3E}">
        <p14:creationId xmlns:p14="http://schemas.microsoft.com/office/powerpoint/2010/main" val="2147491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2) Başvuruların Kabulü ve Başvuru Formu Doldurtma: </a:t>
            </a:r>
          </a:p>
          <a:p>
            <a:r>
              <a:rPr lang="tr-TR" dirty="0" smtClean="0"/>
              <a:t>Temel amaç; işin gerektirdiği asgari niteliklere uygun olmayan adayların belirlenmesidir.</a:t>
            </a:r>
          </a:p>
          <a:p>
            <a:endParaRPr lang="tr-TR" dirty="0" smtClean="0"/>
          </a:p>
          <a:p>
            <a:r>
              <a:rPr lang="tr-TR" dirty="0" smtClean="0"/>
              <a:t>İşe alınmaya engel durumlarının olmadığına karar verilen adaylara daha ayrıntılı bilgilerin sorgulandığı ‘‘ başvuru formları’’ </a:t>
            </a:r>
            <a:r>
              <a:rPr lang="tr-TR" dirty="0" err="1" smtClean="0"/>
              <a:t>doldurtulur</a:t>
            </a:r>
            <a:r>
              <a:rPr lang="tr-TR" dirty="0" smtClean="0"/>
              <a:t>.</a:t>
            </a:r>
            <a:endParaRPr lang="tr-TR" dirty="0"/>
          </a:p>
        </p:txBody>
      </p:sp>
    </p:spTree>
    <p:extLst>
      <p:ext uri="{BB962C8B-B14F-4D97-AF65-F5344CB8AC3E}">
        <p14:creationId xmlns:p14="http://schemas.microsoft.com/office/powerpoint/2010/main" val="8605030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1026" name="Picture 2" descr="C:\Users\Metin\Desktop\iş-başvuru-form-örnek.png"/>
          <p:cNvPicPr>
            <a:picLocks noGrp="1" noChangeAspect="1" noChangeArrowheads="1"/>
          </p:cNvPicPr>
          <p:nvPr>
            <p:ph idx="1"/>
          </p:nvPr>
        </p:nvPicPr>
        <p:blipFill>
          <a:blip r:embed="rId2"/>
          <a:stretch>
            <a:fillRect/>
          </a:stretch>
        </p:blipFill>
        <p:spPr bwMode="auto">
          <a:xfrm>
            <a:off x="1416214" y="1935163"/>
            <a:ext cx="6311572" cy="4389437"/>
          </a:xfrm>
          <a:prstGeom prst="rect">
            <a:avLst/>
          </a:prstGeom>
          <a:noFill/>
        </p:spPr>
      </p:pic>
    </p:spTree>
    <p:extLst>
      <p:ext uri="{BB962C8B-B14F-4D97-AF65-F5344CB8AC3E}">
        <p14:creationId xmlns:p14="http://schemas.microsoft.com/office/powerpoint/2010/main" val="42180237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3) Ön Görüşme</a:t>
            </a:r>
          </a:p>
          <a:p>
            <a:r>
              <a:rPr lang="tr-TR" dirty="0" smtClean="0"/>
              <a:t>Başvuran adaylar ile işletmede yetkili kılınan kişi arasında karşılıklı konuşma yoluyla kısa bilgi alış-verişinin yapılmasıdır.</a:t>
            </a:r>
          </a:p>
          <a:p>
            <a:endParaRPr lang="tr-TR" dirty="0" smtClean="0"/>
          </a:p>
          <a:p>
            <a:r>
              <a:rPr lang="tr-TR" dirty="0" smtClean="0"/>
              <a:t>Genellikle 15 </a:t>
            </a:r>
            <a:r>
              <a:rPr lang="tr-TR" dirty="0" err="1" smtClean="0"/>
              <a:t>dk</a:t>
            </a:r>
            <a:r>
              <a:rPr lang="tr-TR" dirty="0" smtClean="0"/>
              <a:t> geçmeyen kısa süreli bir görüşmedir.</a:t>
            </a:r>
          </a:p>
          <a:p>
            <a:endParaRPr lang="tr-TR" dirty="0" smtClean="0"/>
          </a:p>
          <a:p>
            <a:r>
              <a:rPr lang="tr-TR" dirty="0" smtClean="0"/>
              <a:t>Adaylardan işin niteliklerine uygun olmayanları ( yaş, eğitim, cinsiyet vb) elemek amacıyla yapılır</a:t>
            </a:r>
            <a:endParaRPr lang="tr-TR" dirty="0"/>
          </a:p>
        </p:txBody>
      </p:sp>
    </p:spTree>
    <p:extLst>
      <p:ext uri="{BB962C8B-B14F-4D97-AF65-F5344CB8AC3E}">
        <p14:creationId xmlns:p14="http://schemas.microsoft.com/office/powerpoint/2010/main" val="32364126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4) Testler</a:t>
            </a:r>
          </a:p>
          <a:p>
            <a:r>
              <a:rPr lang="tr-TR" dirty="0" smtClean="0"/>
              <a:t>Adayların işe ve örgüte uygunluğunu belirlemek ve onları yapabilecekleri en uygun işe atamaktır.</a:t>
            </a:r>
          </a:p>
          <a:p>
            <a:endParaRPr lang="tr-TR" dirty="0" smtClean="0"/>
          </a:p>
          <a:p>
            <a:endParaRPr lang="tr-TR" dirty="0"/>
          </a:p>
        </p:txBody>
      </p:sp>
    </p:spTree>
    <p:extLst>
      <p:ext uri="{BB962C8B-B14F-4D97-AF65-F5344CB8AC3E}">
        <p14:creationId xmlns:p14="http://schemas.microsoft.com/office/powerpoint/2010/main" val="852721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a) Zeka Testleri: </a:t>
            </a:r>
            <a:r>
              <a:rPr lang="tr-TR" dirty="0" smtClean="0"/>
              <a:t>Bireylerin genel zeka düzeylerini analiz etmek, zekanın çeşitli yönlerini değerlemek amacıyla geliştirilmiş testlerdir.</a:t>
            </a:r>
          </a:p>
          <a:p>
            <a:endParaRPr lang="tr-TR" dirty="0" smtClean="0"/>
          </a:p>
          <a:p>
            <a:r>
              <a:rPr lang="tr-TR" b="1" dirty="0" smtClean="0"/>
              <a:t>b)Yetenek Testleri: </a:t>
            </a:r>
            <a:r>
              <a:rPr lang="tr-TR" dirty="0" smtClean="0"/>
              <a:t>Bireylerin bedensel ve zihinsel olarak analizleri yapılmakta, özel ve genel yetenek düzeyleri belirlenmeye çalışılmaktadır.</a:t>
            </a:r>
            <a:endParaRPr lang="tr-TR" dirty="0"/>
          </a:p>
        </p:txBody>
      </p:sp>
    </p:spTree>
    <p:extLst>
      <p:ext uri="{BB962C8B-B14F-4D97-AF65-F5344CB8AC3E}">
        <p14:creationId xmlns:p14="http://schemas.microsoft.com/office/powerpoint/2010/main" val="2849478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b="1" dirty="0" smtClean="0"/>
              <a:t>c) Kişilik ve İlgi Testleri: </a:t>
            </a:r>
            <a:r>
              <a:rPr lang="tr-TR" dirty="0" smtClean="0"/>
              <a:t>Bireylerin kişilik özellikleri, ilişki kurma kabiliyetleri, sosyal uyum düzeyleri, özel eğilimleri, genel düşünce yapıları incelenir.</a:t>
            </a:r>
          </a:p>
          <a:p>
            <a:endParaRPr lang="tr-TR" dirty="0" smtClean="0"/>
          </a:p>
          <a:p>
            <a:r>
              <a:rPr lang="tr-TR" b="1" dirty="0" smtClean="0"/>
              <a:t>d) Bilgi Testleri: </a:t>
            </a:r>
            <a:r>
              <a:rPr lang="tr-TR" dirty="0" smtClean="0"/>
              <a:t>Bireylerin belirli bir t zamanda ne bildiğini ve ne ölçüde bildiğini ölçmeye yönelik olarak yapılan testler.</a:t>
            </a:r>
          </a:p>
          <a:p>
            <a:endParaRPr lang="tr-TR" dirty="0" smtClean="0"/>
          </a:p>
          <a:p>
            <a:r>
              <a:rPr lang="tr-TR" b="1" dirty="0" smtClean="0"/>
              <a:t>e)Yorgunluk ve Monotonluk Testleri: </a:t>
            </a:r>
            <a:r>
              <a:rPr lang="tr-TR" dirty="0" smtClean="0"/>
              <a:t>Çalışanların ne tür işlerden ölçüde yoruldukları ve bu yorgunluğun onların psikolojik yapısını ne ölçüde etkilediğini ortaya koymaya çalışan testlerdir. </a:t>
            </a:r>
          </a:p>
        </p:txBody>
      </p:sp>
    </p:spTree>
    <p:extLst>
      <p:ext uri="{BB962C8B-B14F-4D97-AF65-F5344CB8AC3E}">
        <p14:creationId xmlns:p14="http://schemas.microsoft.com/office/powerpoint/2010/main" val="2265871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5) Mülakat (İşe Alma Görüşmesi)  </a:t>
            </a:r>
          </a:p>
          <a:p>
            <a:r>
              <a:rPr lang="tr-TR" dirty="0" smtClean="0"/>
              <a:t>Adayın iş ile ilgili gerekli niteliklere ne kadar sahip olduğu,</a:t>
            </a:r>
          </a:p>
          <a:p>
            <a:endParaRPr lang="tr-TR" dirty="0" smtClean="0"/>
          </a:p>
          <a:p>
            <a:r>
              <a:rPr lang="tr-TR" dirty="0" smtClean="0"/>
              <a:t>Adayların kurum hakkında yeterli bilgiye sahip olup olmadıklarını belirlemek temel amaçlardır.</a:t>
            </a:r>
          </a:p>
        </p:txBody>
      </p:sp>
    </p:spTree>
    <p:extLst>
      <p:ext uri="{BB962C8B-B14F-4D97-AF65-F5344CB8AC3E}">
        <p14:creationId xmlns:p14="http://schemas.microsoft.com/office/powerpoint/2010/main" val="311530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a)Mülakat (Görüşme)  Türleri</a:t>
            </a:r>
            <a:endParaRPr lang="tr-TR" dirty="0"/>
          </a:p>
        </p:txBody>
      </p:sp>
      <p:sp>
        <p:nvSpPr>
          <p:cNvPr id="3" name="2 İçerik Yer Tutucusu"/>
          <p:cNvSpPr>
            <a:spLocks noGrp="1"/>
          </p:cNvSpPr>
          <p:nvPr>
            <p:ph idx="1"/>
          </p:nvPr>
        </p:nvSpPr>
        <p:spPr/>
        <p:txBody>
          <a:bodyPr/>
          <a:lstStyle/>
          <a:p>
            <a:pPr>
              <a:buFont typeface="Wingdings" pitchFamily="2" charset="2"/>
              <a:buChar char="Ø"/>
            </a:pPr>
            <a:r>
              <a:rPr lang="tr-TR" b="1" dirty="0" smtClean="0"/>
              <a:t>Standart Görüşme: </a:t>
            </a:r>
            <a:r>
              <a:rPr lang="tr-TR" dirty="0" smtClean="0"/>
              <a:t>Aday sayısının çok olduğu durumlarda, görüşme önceden belirlenen bir plana göre ve adayların tümüne aynı sorular yöneltilerek gerçekleştirilir.</a:t>
            </a:r>
          </a:p>
          <a:p>
            <a:pPr>
              <a:buFont typeface="Wingdings" pitchFamily="2" charset="2"/>
              <a:buChar char="Ø"/>
            </a:pPr>
            <a:r>
              <a:rPr lang="tr-TR" b="1" dirty="0" smtClean="0"/>
              <a:t>Serbest Görüşme:</a:t>
            </a:r>
            <a:r>
              <a:rPr lang="tr-TR" dirty="0" smtClean="0"/>
              <a:t>Önceden herhangi bir soru kalıbı hazırlanmadan yapılan görüşme türüdür. </a:t>
            </a:r>
          </a:p>
          <a:p>
            <a:pPr>
              <a:buFont typeface="Wingdings" pitchFamily="2" charset="2"/>
              <a:buChar char="Ø"/>
            </a:pPr>
            <a:endParaRPr lang="tr-TR" dirty="0"/>
          </a:p>
        </p:txBody>
      </p:sp>
    </p:spTree>
    <p:extLst>
      <p:ext uri="{BB962C8B-B14F-4D97-AF65-F5344CB8AC3E}">
        <p14:creationId xmlns:p14="http://schemas.microsoft.com/office/powerpoint/2010/main" val="6899978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Baskılı Görüşme: </a:t>
            </a:r>
            <a:r>
              <a:rPr lang="tr-TR" dirty="0" smtClean="0"/>
              <a:t>Adayın stresli anlarda dengesini nasıl koruduğunu, uyum yeteneğini ve beklenmeyen olaylar karşısında nasıl davrandığını görmektir. </a:t>
            </a:r>
          </a:p>
          <a:p>
            <a:pPr>
              <a:buFont typeface="Wingdings" pitchFamily="2" charset="2"/>
              <a:buChar char="Ø"/>
            </a:pPr>
            <a:r>
              <a:rPr lang="tr-TR" b="1" dirty="0" smtClean="0"/>
              <a:t>Grup Görüşmesi: </a:t>
            </a:r>
            <a:r>
              <a:rPr lang="tr-TR" dirty="0" smtClean="0"/>
              <a:t>Zaman kaybını önlemek ve anında değerleme ve karşılaştırma olanağı elde etmek adına elverişlidir. </a:t>
            </a:r>
            <a:endParaRPr lang="tr-TR" dirty="0"/>
          </a:p>
        </p:txBody>
      </p:sp>
    </p:spTree>
    <p:extLst>
      <p:ext uri="{BB962C8B-B14F-4D97-AF65-F5344CB8AC3E}">
        <p14:creationId xmlns:p14="http://schemas.microsoft.com/office/powerpoint/2010/main" val="3289045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Font typeface="Wingdings" pitchFamily="2" charset="2"/>
              <a:buChar char="Ø"/>
            </a:pPr>
            <a:r>
              <a:rPr lang="tr-TR" b="1" dirty="0" smtClean="0"/>
              <a:t>Sorun Çözme Görüşmesi: </a:t>
            </a:r>
            <a:r>
              <a:rPr lang="tr-TR" dirty="0" smtClean="0"/>
              <a:t>Adaya bir sorun, vaka verilir ve bunu çözmesi, bir karar vermesi belenir.</a:t>
            </a:r>
          </a:p>
          <a:p>
            <a:pPr>
              <a:buFont typeface="Wingdings" pitchFamily="2" charset="2"/>
              <a:buChar char="Ø"/>
            </a:pPr>
            <a:r>
              <a:rPr lang="tr-TR" b="1" dirty="0" smtClean="0"/>
              <a:t>Sıralı Görüşme: </a:t>
            </a:r>
            <a:r>
              <a:rPr lang="tr-TR" dirty="0" smtClean="0"/>
              <a:t>Adayın </a:t>
            </a:r>
            <a:r>
              <a:rPr lang="tr-TR" dirty="0" err="1" smtClean="0"/>
              <a:t>ard</a:t>
            </a:r>
            <a:r>
              <a:rPr lang="tr-TR" dirty="0" smtClean="0"/>
              <a:t> arda birden fazla görüşmeci ile tek tek görüşmesi şeklinde uygulanır.</a:t>
            </a:r>
          </a:p>
          <a:p>
            <a:pPr>
              <a:buFont typeface="Wingdings" pitchFamily="2" charset="2"/>
              <a:buChar char="Ø"/>
            </a:pPr>
            <a:r>
              <a:rPr lang="tr-TR" b="1" dirty="0" smtClean="0"/>
              <a:t>Komisyon Görüşmesi: </a:t>
            </a:r>
            <a:r>
              <a:rPr lang="tr-TR" dirty="0" smtClean="0"/>
              <a:t>Adaylar tek tek ortak bir komisyon karşısına veya jüri önüne görüşmeye çıkarlar. </a:t>
            </a:r>
            <a:endParaRPr lang="tr-TR" dirty="0"/>
          </a:p>
        </p:txBody>
      </p:sp>
    </p:spTree>
    <p:extLst>
      <p:ext uri="{BB962C8B-B14F-4D97-AF65-F5344CB8AC3E}">
        <p14:creationId xmlns:p14="http://schemas.microsoft.com/office/powerpoint/2010/main" val="2278829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endParaRPr lang="tr-TR" dirty="0" smtClean="0"/>
          </a:p>
          <a:p>
            <a:r>
              <a:rPr lang="tr-TR" b="1" dirty="0" smtClean="0">
                <a:solidFill>
                  <a:schemeClr val="accent5"/>
                </a:solidFill>
              </a:rPr>
              <a:t>b)Görüşme Süreci</a:t>
            </a:r>
          </a:p>
          <a:p>
            <a:r>
              <a:rPr lang="tr-TR" dirty="0" smtClean="0"/>
              <a:t>1) Hazırlık Aşaması</a:t>
            </a:r>
          </a:p>
          <a:p>
            <a:pPr>
              <a:buNone/>
            </a:pPr>
            <a:endParaRPr lang="tr-TR" dirty="0" smtClean="0"/>
          </a:p>
          <a:p>
            <a:r>
              <a:rPr lang="tr-TR" dirty="0" smtClean="0"/>
              <a:t>2)Görüşme Ortamı</a:t>
            </a:r>
          </a:p>
          <a:p>
            <a:endParaRPr lang="tr-TR" dirty="0" smtClean="0"/>
          </a:p>
          <a:p>
            <a:r>
              <a:rPr lang="tr-TR" b="1" dirty="0" smtClean="0">
                <a:solidFill>
                  <a:schemeClr val="accent5"/>
                </a:solidFill>
              </a:rPr>
              <a:t>c) Görüşmenin Uygulanması</a:t>
            </a:r>
          </a:p>
        </p:txBody>
      </p:sp>
    </p:spTree>
    <p:extLst>
      <p:ext uri="{BB962C8B-B14F-4D97-AF65-F5344CB8AC3E}">
        <p14:creationId xmlns:p14="http://schemas.microsoft.com/office/powerpoint/2010/main" val="2947383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 Görüşmede Soru Türleri</a:t>
            </a:r>
            <a:endParaRPr lang="tr-TR" dirty="0"/>
          </a:p>
        </p:txBody>
      </p:sp>
      <p:sp>
        <p:nvSpPr>
          <p:cNvPr id="3" name="2 İçerik Yer Tutucusu"/>
          <p:cNvSpPr>
            <a:spLocks noGrp="1"/>
          </p:cNvSpPr>
          <p:nvPr>
            <p:ph idx="1"/>
          </p:nvPr>
        </p:nvSpPr>
        <p:spPr/>
        <p:txBody>
          <a:bodyPr>
            <a:normAutofit/>
          </a:bodyPr>
          <a:lstStyle/>
          <a:p>
            <a:r>
              <a:rPr lang="tr-TR" b="1" dirty="0" smtClean="0"/>
              <a:t>Giriş Soruları</a:t>
            </a:r>
          </a:p>
          <a:p>
            <a:r>
              <a:rPr lang="tr-TR" dirty="0" smtClean="0"/>
              <a:t>Özgeçmişinizi kısaca lütfen açıklar mısınız?</a:t>
            </a:r>
          </a:p>
          <a:p>
            <a:r>
              <a:rPr lang="tr-TR" dirty="0" smtClean="0"/>
              <a:t>Büro aletlerinden hangilerini kullanırsınız?</a:t>
            </a:r>
          </a:p>
          <a:p>
            <a:r>
              <a:rPr lang="tr-TR" dirty="0" smtClean="0"/>
              <a:t>Sürücü belgeniz var  mı?</a:t>
            </a:r>
          </a:p>
          <a:p>
            <a:r>
              <a:rPr lang="tr-TR" dirty="0" smtClean="0"/>
              <a:t>Bu işin cazip gelen yönü nedir?</a:t>
            </a:r>
          </a:p>
          <a:p>
            <a:r>
              <a:rPr lang="tr-TR" dirty="0" smtClean="0"/>
              <a:t>Bizim firmamızı tercih etme nedenleriniz nelerdir?</a:t>
            </a:r>
          </a:p>
          <a:p>
            <a:r>
              <a:rPr lang="tr-TR" dirty="0" smtClean="0"/>
              <a:t>Firmamızı ne kadar tanıyorsunuz?</a:t>
            </a:r>
          </a:p>
          <a:p>
            <a:r>
              <a:rPr lang="tr-TR" dirty="0" smtClean="0"/>
              <a:t>Sigara ve alkol kullanıyor musunuz?</a:t>
            </a:r>
            <a:endParaRPr lang="tr-TR" dirty="0"/>
          </a:p>
        </p:txBody>
      </p:sp>
    </p:spTree>
    <p:extLst>
      <p:ext uri="{BB962C8B-B14F-4D97-AF65-F5344CB8AC3E}">
        <p14:creationId xmlns:p14="http://schemas.microsoft.com/office/powerpoint/2010/main" val="1533800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Eğitimle İlgili Sorular</a:t>
            </a:r>
          </a:p>
          <a:p>
            <a:r>
              <a:rPr lang="tr-TR" dirty="0" smtClean="0"/>
              <a:t>En son bitirdiğiniz eğitim kurumu?</a:t>
            </a:r>
          </a:p>
          <a:p>
            <a:r>
              <a:rPr lang="tr-TR" dirty="0" smtClean="0"/>
              <a:t>Eğitim döneminde en çok sevdiğiniz dersler?</a:t>
            </a:r>
          </a:p>
          <a:p>
            <a:r>
              <a:rPr lang="tr-TR" dirty="0" smtClean="0"/>
              <a:t>Mezuniyet dereceniz neydi?</a:t>
            </a:r>
          </a:p>
          <a:p>
            <a:r>
              <a:rPr lang="tr-TR" dirty="0" smtClean="0"/>
              <a:t>Yabancı dil bilginiz hangi düzeydedir?</a:t>
            </a:r>
          </a:p>
          <a:p>
            <a:r>
              <a:rPr lang="tr-TR" dirty="0" smtClean="0"/>
              <a:t>Katıldığınız kurs ve seminerler?</a:t>
            </a:r>
          </a:p>
          <a:p>
            <a:endParaRPr lang="tr-TR" dirty="0" smtClean="0"/>
          </a:p>
          <a:p>
            <a:endParaRPr lang="tr-TR" dirty="0" smtClean="0"/>
          </a:p>
          <a:p>
            <a:endParaRPr lang="tr-TR" dirty="0"/>
          </a:p>
        </p:txBody>
      </p:sp>
    </p:spTree>
    <p:extLst>
      <p:ext uri="{BB962C8B-B14F-4D97-AF65-F5344CB8AC3E}">
        <p14:creationId xmlns:p14="http://schemas.microsoft.com/office/powerpoint/2010/main" val="2927846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Deneyimle İlgili Sorular</a:t>
            </a:r>
          </a:p>
          <a:p>
            <a:r>
              <a:rPr lang="tr-TR" dirty="0" smtClean="0"/>
              <a:t>Daha önce hangi işlerde ve ne kadar süre ile çalıştınız?</a:t>
            </a:r>
          </a:p>
          <a:p>
            <a:r>
              <a:rPr lang="tr-TR" dirty="0" smtClean="0"/>
              <a:t>Geçmişte en çok hangi işi sevdiniz?</a:t>
            </a:r>
          </a:p>
          <a:p>
            <a:r>
              <a:rPr lang="tr-TR" dirty="0" smtClean="0"/>
              <a:t>Geçmişte karşılaştığınız en önemli iş problemi?</a:t>
            </a:r>
          </a:p>
          <a:p>
            <a:r>
              <a:rPr lang="tr-TR" dirty="0" smtClean="0"/>
              <a:t>Özel başarı ve ödülleriniz var mı?</a:t>
            </a:r>
          </a:p>
          <a:p>
            <a:endParaRPr lang="tr-TR" dirty="0" smtClean="0"/>
          </a:p>
          <a:p>
            <a:endParaRPr lang="tr-TR" dirty="0"/>
          </a:p>
        </p:txBody>
      </p:sp>
    </p:spTree>
    <p:extLst>
      <p:ext uri="{BB962C8B-B14F-4D97-AF65-F5344CB8AC3E}">
        <p14:creationId xmlns:p14="http://schemas.microsoft.com/office/powerpoint/2010/main" val="4267376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b="1" dirty="0" smtClean="0"/>
              <a:t>İşle İlgili Sorular</a:t>
            </a:r>
          </a:p>
          <a:p>
            <a:r>
              <a:rPr lang="tr-TR" dirty="0" smtClean="0"/>
              <a:t>İşte sizi en çok ne motive eder?</a:t>
            </a:r>
          </a:p>
          <a:p>
            <a:r>
              <a:rPr lang="tr-TR" dirty="0" smtClean="0"/>
              <a:t>İş gezilerine yurt içi ve yurt dışı çıkabilir misiniz?</a:t>
            </a:r>
          </a:p>
          <a:p>
            <a:r>
              <a:rPr lang="tr-TR" dirty="0" smtClean="0"/>
              <a:t>Daha önceki işinizden neden ayrıldınız?</a:t>
            </a:r>
          </a:p>
          <a:p>
            <a:r>
              <a:rPr lang="tr-TR" dirty="0" smtClean="0"/>
              <a:t>İleride kariyer hedefiniz nedir?</a:t>
            </a:r>
          </a:p>
          <a:p>
            <a:r>
              <a:rPr lang="tr-TR" dirty="0" smtClean="0"/>
              <a:t>İşe kabul halinde beklediğiniz ücret nedir?</a:t>
            </a:r>
          </a:p>
          <a:p>
            <a:r>
              <a:rPr lang="tr-TR" dirty="0" smtClean="0"/>
              <a:t>Gerektiğinde fazla mesaiye kalabilir misiniz? </a:t>
            </a:r>
          </a:p>
          <a:p>
            <a:r>
              <a:rPr lang="tr-TR" dirty="0" smtClean="0"/>
              <a:t>En güçlü özelliğiniz nedir?</a:t>
            </a:r>
          </a:p>
          <a:p>
            <a:r>
              <a:rPr lang="tr-TR" dirty="0" smtClean="0"/>
              <a:t>En zayıf özelliğiniz nedir?</a:t>
            </a:r>
            <a:endParaRPr lang="tr-TR" dirty="0"/>
          </a:p>
        </p:txBody>
      </p:sp>
    </p:spTree>
    <p:extLst>
      <p:ext uri="{BB962C8B-B14F-4D97-AF65-F5344CB8AC3E}">
        <p14:creationId xmlns:p14="http://schemas.microsoft.com/office/powerpoint/2010/main" val="2844456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Hobilerle İlgili Sorular</a:t>
            </a:r>
          </a:p>
          <a:p>
            <a:r>
              <a:rPr lang="tr-TR" dirty="0" smtClean="0"/>
              <a:t>Boş zamanlarınızda neler yaparsınız?</a:t>
            </a:r>
          </a:p>
          <a:p>
            <a:r>
              <a:rPr lang="tr-TR" dirty="0" smtClean="0"/>
              <a:t>Üyesi olduğunuz dernek, kulüp var mı?</a:t>
            </a:r>
          </a:p>
          <a:p>
            <a:r>
              <a:rPr lang="tr-TR" dirty="0" smtClean="0"/>
              <a:t>Sporla aranız nasıl?</a:t>
            </a:r>
          </a:p>
          <a:p>
            <a:endParaRPr lang="tr-TR" dirty="0" smtClean="0"/>
          </a:p>
          <a:p>
            <a:endParaRPr lang="tr-TR" dirty="0"/>
          </a:p>
        </p:txBody>
      </p:sp>
    </p:spTree>
    <p:extLst>
      <p:ext uri="{BB962C8B-B14F-4D97-AF65-F5344CB8AC3E}">
        <p14:creationId xmlns:p14="http://schemas.microsoft.com/office/powerpoint/2010/main" val="8421062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Görüşmeciye Düşen Görevler</a:t>
            </a:r>
            <a:endParaRPr lang="tr-TR" dirty="0"/>
          </a:p>
        </p:txBody>
      </p:sp>
      <p:sp>
        <p:nvSpPr>
          <p:cNvPr id="3" name="2 İçerik Yer Tutucusu"/>
          <p:cNvSpPr>
            <a:spLocks noGrp="1"/>
          </p:cNvSpPr>
          <p:nvPr>
            <p:ph idx="1"/>
          </p:nvPr>
        </p:nvSpPr>
        <p:spPr/>
        <p:txBody>
          <a:bodyPr/>
          <a:lstStyle/>
          <a:p>
            <a:r>
              <a:rPr lang="tr-TR" dirty="0" smtClean="0"/>
              <a:t>Görüşmeye başlarken yaklaşık süreyi belirlemek,</a:t>
            </a:r>
          </a:p>
          <a:p>
            <a:r>
              <a:rPr lang="tr-TR" dirty="0" smtClean="0"/>
              <a:t>Objektif ve önyargısız olmak,</a:t>
            </a:r>
          </a:p>
          <a:p>
            <a:r>
              <a:rPr lang="tr-TR" dirty="0" smtClean="0"/>
              <a:t>Saygılı ve nazik olmak,</a:t>
            </a:r>
          </a:p>
          <a:p>
            <a:r>
              <a:rPr lang="tr-TR" dirty="0" smtClean="0"/>
              <a:t>Görüşmeyi kontrol altında tutmak,</a:t>
            </a:r>
          </a:p>
          <a:p>
            <a:r>
              <a:rPr lang="tr-TR" dirty="0" smtClean="0"/>
              <a:t>Açık, anlaşılır bir dil kullanmak,</a:t>
            </a:r>
          </a:p>
          <a:p>
            <a:r>
              <a:rPr lang="tr-TR" dirty="0" smtClean="0"/>
              <a:t>Otorite gösterisinden kaçınmak,</a:t>
            </a:r>
          </a:p>
          <a:p>
            <a:r>
              <a:rPr lang="tr-TR" dirty="0" smtClean="0"/>
              <a:t>Görüşmeyi kibarca bitirmek vb.</a:t>
            </a:r>
            <a:endParaRPr lang="tr-TR" dirty="0"/>
          </a:p>
        </p:txBody>
      </p:sp>
    </p:spTree>
    <p:extLst>
      <p:ext uri="{BB962C8B-B14F-4D97-AF65-F5344CB8AC3E}">
        <p14:creationId xmlns:p14="http://schemas.microsoft.com/office/powerpoint/2010/main" val="28144886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6)Referansların İncelenmesi</a:t>
            </a:r>
          </a:p>
          <a:p>
            <a:endParaRPr lang="tr-TR" dirty="0" smtClean="0"/>
          </a:p>
          <a:p>
            <a:r>
              <a:rPr lang="tr-TR" b="1" dirty="0" smtClean="0"/>
              <a:t>7)Sağlık Muayenesi</a:t>
            </a:r>
          </a:p>
          <a:p>
            <a:endParaRPr lang="tr-TR" dirty="0" smtClean="0"/>
          </a:p>
          <a:p>
            <a:r>
              <a:rPr lang="tr-TR" b="1" dirty="0" smtClean="0"/>
              <a:t>8)İşe Alma Kararı (İş Teklifi)</a:t>
            </a:r>
          </a:p>
          <a:p>
            <a:endParaRPr lang="tr-TR" dirty="0" smtClean="0"/>
          </a:p>
          <a:p>
            <a:r>
              <a:rPr lang="tr-TR" b="1" dirty="0" smtClean="0"/>
              <a:t>9)İşe Yerleştirme</a:t>
            </a:r>
          </a:p>
          <a:p>
            <a:endParaRPr lang="tr-TR" dirty="0" smtClean="0"/>
          </a:p>
          <a:p>
            <a:endParaRPr lang="tr-TR" dirty="0"/>
          </a:p>
        </p:txBody>
      </p:sp>
    </p:spTree>
    <p:extLst>
      <p:ext uri="{BB962C8B-B14F-4D97-AF65-F5344CB8AC3E}">
        <p14:creationId xmlns:p14="http://schemas.microsoft.com/office/powerpoint/2010/main" val="3808923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ORYANTASYON (İŞE ALIŞTIRMA)</a:t>
            </a:r>
            <a:endParaRPr lang="tr-TR" dirty="0"/>
          </a:p>
        </p:txBody>
      </p:sp>
      <p:sp>
        <p:nvSpPr>
          <p:cNvPr id="3" name="2 İçerik Yer Tutucusu"/>
          <p:cNvSpPr>
            <a:spLocks noGrp="1"/>
          </p:cNvSpPr>
          <p:nvPr>
            <p:ph idx="1"/>
          </p:nvPr>
        </p:nvSpPr>
        <p:spPr/>
        <p:txBody>
          <a:bodyPr/>
          <a:lstStyle/>
          <a:p>
            <a:r>
              <a:rPr lang="tr-TR" dirty="0" smtClean="0"/>
              <a:t>Örgüte yeni katılan çalışanlara, kurum, çalışma arkadaşları, kurumun politikaları, işler ile görevleri tanıtmak amacıyla uygulanan eğitim çabalarıdır. </a:t>
            </a:r>
          </a:p>
          <a:p>
            <a:endParaRPr lang="tr-TR" dirty="0" smtClean="0"/>
          </a:p>
          <a:p>
            <a:endParaRPr lang="tr-TR" dirty="0"/>
          </a:p>
        </p:txBody>
      </p:sp>
    </p:spTree>
    <p:extLst>
      <p:ext uri="{BB962C8B-B14F-4D97-AF65-F5344CB8AC3E}">
        <p14:creationId xmlns:p14="http://schemas.microsoft.com/office/powerpoint/2010/main" val="3431421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904</TotalTime>
  <Words>3417</Words>
  <Application>Microsoft Office PowerPoint</Application>
  <PresentationFormat>Ekran Gösterisi (4:3)</PresentationFormat>
  <Paragraphs>351</Paragraphs>
  <Slides>60</Slides>
  <Notes>0</Notes>
  <HiddenSlides>0</HiddenSlides>
  <MMClips>0</MMClips>
  <ScaleCrop>false</ScaleCrop>
  <HeadingPairs>
    <vt:vector size="4" baseType="variant">
      <vt:variant>
        <vt:lpstr>Tema</vt:lpstr>
      </vt:variant>
      <vt:variant>
        <vt:i4>1</vt:i4>
      </vt:variant>
      <vt:variant>
        <vt:lpstr>Slayt Başlıkları</vt:lpstr>
      </vt:variant>
      <vt:variant>
        <vt:i4>60</vt:i4>
      </vt:variant>
    </vt:vector>
  </HeadingPairs>
  <TitlesOfParts>
    <vt:vector size="61" baseType="lpstr">
      <vt:lpstr>Akış</vt:lpstr>
      <vt:lpstr>DÖRDÜNCÜ BÖLÜM  İNSAN KAYNAKLARI  TEMİN VE SEÇİMİ  </vt:lpstr>
      <vt:lpstr>İnsan Kaynakları Seçimi </vt:lpstr>
      <vt:lpstr>PowerPoint Sunusu</vt:lpstr>
      <vt:lpstr>PowerPoint Sunusu</vt:lpstr>
      <vt:lpstr>PowerPoint Sunusu</vt:lpstr>
      <vt:lpstr>Örgütlerde işgücüne ihtiyaç doğuran önemli nedenler; </vt:lpstr>
      <vt:lpstr>PowerPoint Sunusu</vt:lpstr>
      <vt:lpstr>PowerPoint Sunusu</vt:lpstr>
      <vt:lpstr>PowerPoint Sunusu</vt:lpstr>
      <vt:lpstr>İŞGÖREN BULMA TEKNİKLERİ</vt:lpstr>
      <vt:lpstr>İç Kaynaklar</vt:lpstr>
      <vt:lpstr>İç Kaynaklar</vt:lpstr>
      <vt:lpstr>PowerPoint Sunusu</vt:lpstr>
      <vt:lpstr>İç Kaynaklar</vt:lpstr>
      <vt:lpstr>PowerPoint Sunusu</vt:lpstr>
      <vt:lpstr>PowerPoint Sunusu</vt:lpstr>
      <vt:lpstr>PowerPoint Sunusu</vt:lpstr>
      <vt:lpstr>PowerPoint Sunusu</vt:lpstr>
      <vt:lpstr>Dış Kaynaklar</vt:lpstr>
      <vt:lpstr>PowerPoint Sunusu</vt:lpstr>
      <vt:lpstr>PowerPoint Sunusu</vt:lpstr>
      <vt:lpstr>Dış Kaynaklar</vt:lpstr>
      <vt:lpstr>İş Duyuruları (İlanlar) </vt:lpstr>
      <vt:lpstr>Dış Kaynaklar</vt:lpstr>
      <vt:lpstr>Dış Kaynaklar</vt:lpstr>
      <vt:lpstr>PowerPoint Sunusu</vt:lpstr>
      <vt:lpstr>PowerPoint Sunusu</vt:lpstr>
      <vt:lpstr>PowerPoint Sunusu</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Dış Kaynaklar</vt:lpstr>
      <vt:lpstr>İŞGÖREN SEÇME TEKNİKLERİ</vt:lpstr>
      <vt:lpstr>PowerPoint Sunusu</vt:lpstr>
      <vt:lpstr>İK seçim sürecinin temel aşamaları;</vt:lpstr>
      <vt:lpstr>PowerPoint Sunusu</vt:lpstr>
      <vt:lpstr>PowerPoint Sunusu</vt:lpstr>
      <vt:lpstr>PowerPoint Sunusu</vt:lpstr>
      <vt:lpstr>PowerPoint Sunusu</vt:lpstr>
      <vt:lpstr>PowerPoint Sunusu</vt:lpstr>
      <vt:lpstr>PowerPoint Sunusu</vt:lpstr>
      <vt:lpstr>PowerPoint Sunusu</vt:lpstr>
      <vt:lpstr>a)Mülakat (Görüşme)  Türleri</vt:lpstr>
      <vt:lpstr>PowerPoint Sunusu</vt:lpstr>
      <vt:lpstr>PowerPoint Sunusu</vt:lpstr>
      <vt:lpstr>PowerPoint Sunusu</vt:lpstr>
      <vt:lpstr>d) Görüşmede Soru Türleri</vt:lpstr>
      <vt:lpstr>PowerPoint Sunusu</vt:lpstr>
      <vt:lpstr>PowerPoint Sunusu</vt:lpstr>
      <vt:lpstr>PowerPoint Sunusu</vt:lpstr>
      <vt:lpstr>PowerPoint Sunusu</vt:lpstr>
      <vt:lpstr>Görüşmeciye Düşen Görevler</vt:lpstr>
      <vt:lpstr>PowerPoint Sunusu</vt:lpstr>
      <vt:lpstr>ORYANTASYON (İŞE ALIŞTIRMA)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KAYNAKLARI YÖNETİMİ</dc:title>
  <dc:creator>DENTE</dc:creator>
  <cp:lastModifiedBy>DENTE</cp:lastModifiedBy>
  <cp:revision>67</cp:revision>
  <dcterms:created xsi:type="dcterms:W3CDTF">2015-12-17T09:11:41Z</dcterms:created>
  <dcterms:modified xsi:type="dcterms:W3CDTF">2020-09-29T11:16:04Z</dcterms:modified>
</cp:coreProperties>
</file>