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258" r:id="rId3"/>
    <p:sldId id="259" r:id="rId4"/>
    <p:sldId id="299" r:id="rId5"/>
    <p:sldId id="260" r:id="rId6"/>
    <p:sldId id="261" r:id="rId7"/>
    <p:sldId id="262" r:id="rId8"/>
    <p:sldId id="263" r:id="rId9"/>
    <p:sldId id="300" r:id="rId10"/>
    <p:sldId id="264" r:id="rId11"/>
    <p:sldId id="302" r:id="rId12"/>
    <p:sldId id="265" r:id="rId13"/>
    <p:sldId id="266" r:id="rId14"/>
    <p:sldId id="267" r:id="rId15"/>
    <p:sldId id="268" r:id="rId16"/>
    <p:sldId id="269" r:id="rId17"/>
    <p:sldId id="270" r:id="rId18"/>
    <p:sldId id="303" r:id="rId19"/>
    <p:sldId id="271" r:id="rId20"/>
    <p:sldId id="304" r:id="rId21"/>
    <p:sldId id="272" r:id="rId22"/>
    <p:sldId id="273" r:id="rId23"/>
    <p:sldId id="274" r:id="rId24"/>
    <p:sldId id="305" r:id="rId25"/>
    <p:sldId id="275" r:id="rId26"/>
    <p:sldId id="276" r:id="rId27"/>
    <p:sldId id="277" r:id="rId28"/>
    <p:sldId id="278" r:id="rId29"/>
    <p:sldId id="310" r:id="rId30"/>
    <p:sldId id="31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307" r:id="rId39"/>
    <p:sldId id="289" r:id="rId40"/>
    <p:sldId id="290" r:id="rId41"/>
    <p:sldId id="291" r:id="rId42"/>
    <p:sldId id="292" r:id="rId43"/>
    <p:sldId id="308" r:id="rId44"/>
    <p:sldId id="293" r:id="rId45"/>
    <p:sldId id="294" r:id="rId46"/>
    <p:sldId id="309" r:id="rId47"/>
    <p:sldId id="295" r:id="rId48"/>
    <p:sldId id="296" r:id="rId49"/>
    <p:sldId id="297" r:id="rId50"/>
    <p:sldId id="298" r:id="rId5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794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A48B9C-0EE9-46CF-ABD1-A612E1C09191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411C679D-B7C9-47D6-929B-FC225D3F85AB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Tepkiler</a:t>
          </a:r>
          <a:endParaRPr lang="tr-TR" b="1" dirty="0">
            <a:solidFill>
              <a:schemeClr val="tx1"/>
            </a:solidFill>
          </a:endParaRPr>
        </a:p>
      </dgm:t>
    </dgm:pt>
    <dgm:pt modelId="{EE9F55B2-A7AF-4419-8576-67AE15BFB256}" type="parTrans" cxnId="{B64D8A86-8EC8-46AB-AEC5-53E460D60586}">
      <dgm:prSet/>
      <dgm:spPr/>
      <dgm:t>
        <a:bodyPr/>
        <a:lstStyle/>
        <a:p>
          <a:endParaRPr lang="tr-TR"/>
        </a:p>
      </dgm:t>
    </dgm:pt>
    <dgm:pt modelId="{A60B2CA4-48D0-417C-BC2F-B18C40BCE66A}" type="sibTrans" cxnId="{B64D8A86-8EC8-46AB-AEC5-53E460D60586}">
      <dgm:prSet/>
      <dgm:spPr/>
      <dgm:t>
        <a:bodyPr/>
        <a:lstStyle/>
        <a:p>
          <a:endParaRPr lang="tr-TR"/>
        </a:p>
      </dgm:t>
    </dgm:pt>
    <dgm:pt modelId="{B42A90A6-97BD-4C44-8D88-3234DEF79487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Açık Tepkiler</a:t>
          </a:r>
          <a:endParaRPr lang="tr-TR" b="1" dirty="0">
            <a:solidFill>
              <a:schemeClr val="tx1"/>
            </a:solidFill>
          </a:endParaRPr>
        </a:p>
      </dgm:t>
    </dgm:pt>
    <dgm:pt modelId="{973AB95D-C66E-4AB8-9376-2B4C774ED08B}" type="parTrans" cxnId="{5DF8BF4C-BD36-4E6D-AFD6-A76756E6AD1F}">
      <dgm:prSet/>
      <dgm:spPr/>
      <dgm:t>
        <a:bodyPr/>
        <a:lstStyle/>
        <a:p>
          <a:endParaRPr lang="tr-TR"/>
        </a:p>
      </dgm:t>
    </dgm:pt>
    <dgm:pt modelId="{1B94A9C1-6181-45AB-A39F-E26F372D3BFE}" type="sibTrans" cxnId="{5DF8BF4C-BD36-4E6D-AFD6-A76756E6AD1F}">
      <dgm:prSet/>
      <dgm:spPr/>
      <dgm:t>
        <a:bodyPr/>
        <a:lstStyle/>
        <a:p>
          <a:endParaRPr lang="tr-TR"/>
        </a:p>
      </dgm:t>
    </dgm:pt>
    <dgm:pt modelId="{90BBC92C-100C-4F6C-901F-42689715E923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  <a:cs typeface="Times New Roman" pitchFamily="18" charset="0"/>
            </a:rPr>
            <a:t>Kapalı Tepkiler</a:t>
          </a:r>
          <a:endParaRPr lang="tr-TR" b="1" dirty="0">
            <a:solidFill>
              <a:schemeClr val="tx1"/>
            </a:solidFill>
          </a:endParaRPr>
        </a:p>
      </dgm:t>
    </dgm:pt>
    <dgm:pt modelId="{31E9F21D-7106-40FC-991A-7B7E969F4E33}" type="parTrans" cxnId="{37ADB138-E3F9-4066-8644-77C1154DB1A1}">
      <dgm:prSet/>
      <dgm:spPr/>
      <dgm:t>
        <a:bodyPr/>
        <a:lstStyle/>
        <a:p>
          <a:endParaRPr lang="tr-TR"/>
        </a:p>
      </dgm:t>
    </dgm:pt>
    <dgm:pt modelId="{AA908C68-FADF-4A8F-A64B-BFAF07AE59A6}" type="sibTrans" cxnId="{37ADB138-E3F9-4066-8644-77C1154DB1A1}">
      <dgm:prSet/>
      <dgm:spPr/>
      <dgm:t>
        <a:bodyPr/>
        <a:lstStyle/>
        <a:p>
          <a:endParaRPr lang="tr-TR"/>
        </a:p>
      </dgm:t>
    </dgm:pt>
    <dgm:pt modelId="{3DCD537F-337A-42F7-B717-AF973797A13C}">
      <dgm:prSet phldrT="[Metin]"/>
      <dgm:spPr/>
      <dgm:t>
        <a:bodyPr/>
        <a:lstStyle/>
        <a:p>
          <a:endParaRPr lang="tr-TR" dirty="0"/>
        </a:p>
      </dgm:t>
    </dgm:pt>
    <dgm:pt modelId="{63FE2879-C897-40FA-8AE7-3C69FA0AB7AA}" type="parTrans" cxnId="{505ABF31-7421-4919-BA53-AAD78E491F15}">
      <dgm:prSet/>
      <dgm:spPr/>
      <dgm:t>
        <a:bodyPr/>
        <a:lstStyle/>
        <a:p>
          <a:endParaRPr lang="tr-TR"/>
        </a:p>
      </dgm:t>
    </dgm:pt>
    <dgm:pt modelId="{D57985BC-7F5E-4502-8C0B-94AEAABD0549}" type="sibTrans" cxnId="{505ABF31-7421-4919-BA53-AAD78E491F15}">
      <dgm:prSet/>
      <dgm:spPr/>
      <dgm:t>
        <a:bodyPr/>
        <a:lstStyle/>
        <a:p>
          <a:endParaRPr lang="tr-TR"/>
        </a:p>
      </dgm:t>
    </dgm:pt>
    <dgm:pt modelId="{926D79B9-9BB3-471E-B49A-861797B81FFB}" type="pres">
      <dgm:prSet presAssocID="{B9A48B9C-0EE9-46CF-ABD1-A612E1C0919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C6F2052-994F-4714-B418-67056492FD3B}" type="pres">
      <dgm:prSet presAssocID="{411C679D-B7C9-47D6-929B-FC225D3F85AB}" presName="centerShape" presStyleLbl="node0" presStyleIdx="0" presStyleCnt="1"/>
      <dgm:spPr/>
      <dgm:t>
        <a:bodyPr/>
        <a:lstStyle/>
        <a:p>
          <a:endParaRPr lang="tr-TR"/>
        </a:p>
      </dgm:t>
    </dgm:pt>
    <dgm:pt modelId="{125831D8-4ED5-48D4-A455-C19EBB7C52C5}" type="pres">
      <dgm:prSet presAssocID="{973AB95D-C66E-4AB8-9376-2B4C774ED08B}" presName="parTrans" presStyleLbl="bgSibTrans2D1" presStyleIdx="0" presStyleCnt="2"/>
      <dgm:spPr/>
      <dgm:t>
        <a:bodyPr/>
        <a:lstStyle/>
        <a:p>
          <a:endParaRPr lang="tr-TR"/>
        </a:p>
      </dgm:t>
    </dgm:pt>
    <dgm:pt modelId="{A8DA4F49-82FA-4355-BB1A-854A2FAEA17F}" type="pres">
      <dgm:prSet presAssocID="{B42A90A6-97BD-4C44-8D88-3234DEF79487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8BC7B2F-5498-452B-A84C-34667FF97343}" type="pres">
      <dgm:prSet presAssocID="{31E9F21D-7106-40FC-991A-7B7E969F4E33}" presName="parTrans" presStyleLbl="bgSibTrans2D1" presStyleIdx="1" presStyleCnt="2"/>
      <dgm:spPr/>
      <dgm:t>
        <a:bodyPr/>
        <a:lstStyle/>
        <a:p>
          <a:endParaRPr lang="tr-TR"/>
        </a:p>
      </dgm:t>
    </dgm:pt>
    <dgm:pt modelId="{74A789D2-898A-4717-A7FC-8722E8A59538}" type="pres">
      <dgm:prSet presAssocID="{90BBC92C-100C-4F6C-901F-42689715E923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C69CFF8-3F9E-485F-A9F7-10E40C300F4F}" type="presOf" srcId="{90BBC92C-100C-4F6C-901F-42689715E923}" destId="{74A789D2-898A-4717-A7FC-8722E8A59538}" srcOrd="0" destOrd="0" presId="urn:microsoft.com/office/officeart/2005/8/layout/radial4"/>
    <dgm:cxn modelId="{EA0515CE-7BDB-4E74-BE81-F6EC55BF9443}" type="presOf" srcId="{31E9F21D-7106-40FC-991A-7B7E969F4E33}" destId="{D8BC7B2F-5498-452B-A84C-34667FF97343}" srcOrd="0" destOrd="0" presId="urn:microsoft.com/office/officeart/2005/8/layout/radial4"/>
    <dgm:cxn modelId="{D9E08DFF-3202-487D-ABB3-7A4AB3FE83AD}" type="presOf" srcId="{973AB95D-C66E-4AB8-9376-2B4C774ED08B}" destId="{125831D8-4ED5-48D4-A455-C19EBB7C52C5}" srcOrd="0" destOrd="0" presId="urn:microsoft.com/office/officeart/2005/8/layout/radial4"/>
    <dgm:cxn modelId="{2A402D93-07CF-43D5-83F8-591D60F1E4EB}" type="presOf" srcId="{B42A90A6-97BD-4C44-8D88-3234DEF79487}" destId="{A8DA4F49-82FA-4355-BB1A-854A2FAEA17F}" srcOrd="0" destOrd="0" presId="urn:microsoft.com/office/officeart/2005/8/layout/radial4"/>
    <dgm:cxn modelId="{37ADB138-E3F9-4066-8644-77C1154DB1A1}" srcId="{411C679D-B7C9-47D6-929B-FC225D3F85AB}" destId="{90BBC92C-100C-4F6C-901F-42689715E923}" srcOrd="1" destOrd="0" parTransId="{31E9F21D-7106-40FC-991A-7B7E969F4E33}" sibTransId="{AA908C68-FADF-4A8F-A64B-BFAF07AE59A6}"/>
    <dgm:cxn modelId="{505ABF31-7421-4919-BA53-AAD78E491F15}" srcId="{B9A48B9C-0EE9-46CF-ABD1-A612E1C09191}" destId="{3DCD537F-337A-42F7-B717-AF973797A13C}" srcOrd="1" destOrd="0" parTransId="{63FE2879-C897-40FA-8AE7-3C69FA0AB7AA}" sibTransId="{D57985BC-7F5E-4502-8C0B-94AEAABD0549}"/>
    <dgm:cxn modelId="{505A200B-1007-47E5-9FC7-41C5F3586D73}" type="presOf" srcId="{411C679D-B7C9-47D6-929B-FC225D3F85AB}" destId="{8C6F2052-994F-4714-B418-67056492FD3B}" srcOrd="0" destOrd="0" presId="urn:microsoft.com/office/officeart/2005/8/layout/radial4"/>
    <dgm:cxn modelId="{5DF8BF4C-BD36-4E6D-AFD6-A76756E6AD1F}" srcId="{411C679D-B7C9-47D6-929B-FC225D3F85AB}" destId="{B42A90A6-97BD-4C44-8D88-3234DEF79487}" srcOrd="0" destOrd="0" parTransId="{973AB95D-C66E-4AB8-9376-2B4C774ED08B}" sibTransId="{1B94A9C1-6181-45AB-A39F-E26F372D3BFE}"/>
    <dgm:cxn modelId="{B64D8A86-8EC8-46AB-AEC5-53E460D60586}" srcId="{B9A48B9C-0EE9-46CF-ABD1-A612E1C09191}" destId="{411C679D-B7C9-47D6-929B-FC225D3F85AB}" srcOrd="0" destOrd="0" parTransId="{EE9F55B2-A7AF-4419-8576-67AE15BFB256}" sibTransId="{A60B2CA4-48D0-417C-BC2F-B18C40BCE66A}"/>
    <dgm:cxn modelId="{530D37AD-57D2-4231-9A09-95521A8F44C0}" type="presOf" srcId="{B9A48B9C-0EE9-46CF-ABD1-A612E1C09191}" destId="{926D79B9-9BB3-471E-B49A-861797B81FFB}" srcOrd="0" destOrd="0" presId="urn:microsoft.com/office/officeart/2005/8/layout/radial4"/>
    <dgm:cxn modelId="{E352DA3F-C822-46CF-80B0-8B05E90AF3F1}" type="presParOf" srcId="{926D79B9-9BB3-471E-B49A-861797B81FFB}" destId="{8C6F2052-994F-4714-B418-67056492FD3B}" srcOrd="0" destOrd="0" presId="urn:microsoft.com/office/officeart/2005/8/layout/radial4"/>
    <dgm:cxn modelId="{F95142F1-AA3C-4537-965F-EE4335DEE036}" type="presParOf" srcId="{926D79B9-9BB3-471E-B49A-861797B81FFB}" destId="{125831D8-4ED5-48D4-A455-C19EBB7C52C5}" srcOrd="1" destOrd="0" presId="urn:microsoft.com/office/officeart/2005/8/layout/radial4"/>
    <dgm:cxn modelId="{97FE577B-20A7-48E9-A914-6BE448E157FF}" type="presParOf" srcId="{926D79B9-9BB3-471E-B49A-861797B81FFB}" destId="{A8DA4F49-82FA-4355-BB1A-854A2FAEA17F}" srcOrd="2" destOrd="0" presId="urn:microsoft.com/office/officeart/2005/8/layout/radial4"/>
    <dgm:cxn modelId="{49070133-EEC9-44CB-B480-B6DBE5102B2F}" type="presParOf" srcId="{926D79B9-9BB3-471E-B49A-861797B81FFB}" destId="{D8BC7B2F-5498-452B-A84C-34667FF97343}" srcOrd="3" destOrd="0" presId="urn:microsoft.com/office/officeart/2005/8/layout/radial4"/>
    <dgm:cxn modelId="{8476280E-B02E-476D-8547-ADB1C3FC8056}" type="presParOf" srcId="{926D79B9-9BB3-471E-B49A-861797B81FFB}" destId="{74A789D2-898A-4717-A7FC-8722E8A59538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233E80-0975-4D67-8757-92C6F20E46A2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994A3D09-F804-4B02-BF3A-E260AC5D345E}">
      <dgm:prSet phldrT="[Metin]" custT="1"/>
      <dgm:spPr/>
      <dgm:t>
        <a:bodyPr/>
        <a:lstStyle/>
        <a:p>
          <a:r>
            <a:rPr lang="tr-TR" sz="3200" dirty="0" smtClean="0"/>
            <a:t>Gelişme ihtiyacı</a:t>
          </a:r>
          <a:endParaRPr lang="tr-TR" sz="3200" dirty="0"/>
        </a:p>
      </dgm:t>
    </dgm:pt>
    <dgm:pt modelId="{3B488E47-73A6-4049-9612-FD353EC3889F}" type="parTrans" cxnId="{0DE2BCEB-B265-4AC9-9A3E-CF921A2FF792}">
      <dgm:prSet/>
      <dgm:spPr/>
      <dgm:t>
        <a:bodyPr/>
        <a:lstStyle/>
        <a:p>
          <a:endParaRPr lang="tr-TR"/>
        </a:p>
      </dgm:t>
    </dgm:pt>
    <dgm:pt modelId="{A7FC049D-51D8-4A9E-9392-78D07B3CAE04}" type="sibTrans" cxnId="{0DE2BCEB-B265-4AC9-9A3E-CF921A2FF792}">
      <dgm:prSet/>
      <dgm:spPr/>
      <dgm:t>
        <a:bodyPr/>
        <a:lstStyle/>
        <a:p>
          <a:endParaRPr lang="tr-TR"/>
        </a:p>
      </dgm:t>
    </dgm:pt>
    <dgm:pt modelId="{19F9B86A-018C-4995-B568-3F6019E06C9D}">
      <dgm:prSet phldrT="[Metin]" custT="1"/>
      <dgm:spPr/>
      <dgm:t>
        <a:bodyPr/>
        <a:lstStyle/>
        <a:p>
          <a:r>
            <a:rPr lang="tr-TR" sz="3200" dirty="0" smtClean="0"/>
            <a:t>Eğlenme ihtiyacı</a:t>
          </a:r>
          <a:endParaRPr lang="tr-TR" sz="3200" dirty="0"/>
        </a:p>
      </dgm:t>
    </dgm:pt>
    <dgm:pt modelId="{56C39CEC-0D2A-492A-A03F-2CD87F0619B6}" type="parTrans" cxnId="{1F8F8112-373C-42D5-A122-3959F1417F77}">
      <dgm:prSet/>
      <dgm:spPr/>
      <dgm:t>
        <a:bodyPr/>
        <a:lstStyle/>
        <a:p>
          <a:endParaRPr lang="tr-TR"/>
        </a:p>
      </dgm:t>
    </dgm:pt>
    <dgm:pt modelId="{1F161552-8294-4D57-A4A0-E49BA3934EBA}" type="sibTrans" cxnId="{1F8F8112-373C-42D5-A122-3959F1417F77}">
      <dgm:prSet/>
      <dgm:spPr/>
      <dgm:t>
        <a:bodyPr/>
        <a:lstStyle/>
        <a:p>
          <a:endParaRPr lang="tr-TR"/>
        </a:p>
      </dgm:t>
    </dgm:pt>
    <dgm:pt modelId="{B3FD06EE-1BDA-42DE-9E88-84255292105F}" type="pres">
      <dgm:prSet presAssocID="{07233E80-0975-4D67-8757-92C6F20E46A2}" presName="Name0" presStyleCnt="0">
        <dgm:presLayoutVars>
          <dgm:dir/>
        </dgm:presLayoutVars>
      </dgm:prSet>
      <dgm:spPr/>
      <dgm:t>
        <a:bodyPr/>
        <a:lstStyle/>
        <a:p>
          <a:endParaRPr lang="tr-TR"/>
        </a:p>
      </dgm:t>
    </dgm:pt>
    <dgm:pt modelId="{8163F99F-68E5-4222-A37C-3F88DBE9FBD5}" type="pres">
      <dgm:prSet presAssocID="{994A3D09-F804-4B02-BF3A-E260AC5D345E}" presName="withChildren" presStyleCnt="0"/>
      <dgm:spPr/>
    </dgm:pt>
    <dgm:pt modelId="{C6536741-5D5D-4BDB-9A00-DDEF7F454213}" type="pres">
      <dgm:prSet presAssocID="{994A3D09-F804-4B02-BF3A-E260AC5D345E}" presName="bigCircle" presStyleLbl="vennNode1" presStyleIdx="0" presStyleCnt="2"/>
      <dgm:spPr/>
    </dgm:pt>
    <dgm:pt modelId="{EB5924C0-76ED-4B2C-96C2-067FA7DFCF3F}" type="pres">
      <dgm:prSet presAssocID="{994A3D09-F804-4B02-BF3A-E260AC5D345E}" presName="medCircle" presStyleLbl="vennNode1" presStyleIdx="1" presStyleCnt="2" custLinFactX="81993" custLinFactY="100000" custLinFactNeighborX="100000" custLinFactNeighborY="118749"/>
      <dgm:spPr/>
    </dgm:pt>
    <dgm:pt modelId="{0FADCD2A-6790-4FF0-9E59-84EACA6A46A8}" type="pres">
      <dgm:prSet presAssocID="{994A3D09-F804-4B02-BF3A-E260AC5D345E}" presName="txLvl1" presStyleLbl="revTx" presStyleIdx="0" presStyleCnt="2" custLinFactY="4484" custLinFactNeighborX="-4727" custLinFactNeighborY="100000"/>
      <dgm:spPr/>
      <dgm:t>
        <a:bodyPr/>
        <a:lstStyle/>
        <a:p>
          <a:endParaRPr lang="tr-TR"/>
        </a:p>
      </dgm:t>
    </dgm:pt>
    <dgm:pt modelId="{88DEE792-9AA4-4219-BF51-2D2582A15C5D}" type="pres">
      <dgm:prSet presAssocID="{994A3D09-F804-4B02-BF3A-E260AC5D345E}" presName="lin" presStyleCnt="0"/>
      <dgm:spPr/>
    </dgm:pt>
    <dgm:pt modelId="{A0F7C9C3-57B5-4AE7-B4B7-FCF01058F2C7}" type="pres">
      <dgm:prSet presAssocID="{19F9B86A-018C-4995-B568-3F6019E06C9D}" presName="txLvl2" presStyleLbl="revTx" presStyleIdx="1" presStyleCnt="2" custLinFactY="200437" custLinFactNeighborX="-4731" custLinFactNeighborY="300000"/>
      <dgm:spPr/>
      <dgm:t>
        <a:bodyPr/>
        <a:lstStyle/>
        <a:p>
          <a:endParaRPr lang="tr-TR"/>
        </a:p>
      </dgm:t>
    </dgm:pt>
  </dgm:ptLst>
  <dgm:cxnLst>
    <dgm:cxn modelId="{0DE2BCEB-B265-4AC9-9A3E-CF921A2FF792}" srcId="{07233E80-0975-4D67-8757-92C6F20E46A2}" destId="{994A3D09-F804-4B02-BF3A-E260AC5D345E}" srcOrd="0" destOrd="0" parTransId="{3B488E47-73A6-4049-9612-FD353EC3889F}" sibTransId="{A7FC049D-51D8-4A9E-9392-78D07B3CAE04}"/>
    <dgm:cxn modelId="{93F33C0C-1088-48D0-89FB-209B132D76C5}" type="presOf" srcId="{994A3D09-F804-4B02-BF3A-E260AC5D345E}" destId="{0FADCD2A-6790-4FF0-9E59-84EACA6A46A8}" srcOrd="0" destOrd="0" presId="urn:microsoft.com/office/officeart/2008/layout/VerticalCircleList"/>
    <dgm:cxn modelId="{1F8F8112-373C-42D5-A122-3959F1417F77}" srcId="{994A3D09-F804-4B02-BF3A-E260AC5D345E}" destId="{19F9B86A-018C-4995-B568-3F6019E06C9D}" srcOrd="0" destOrd="0" parTransId="{56C39CEC-0D2A-492A-A03F-2CD87F0619B6}" sibTransId="{1F161552-8294-4D57-A4A0-E49BA3934EBA}"/>
    <dgm:cxn modelId="{1B08FFC2-E531-4A98-9800-5DC100AE692A}" type="presOf" srcId="{19F9B86A-018C-4995-B568-3F6019E06C9D}" destId="{A0F7C9C3-57B5-4AE7-B4B7-FCF01058F2C7}" srcOrd="0" destOrd="0" presId="urn:microsoft.com/office/officeart/2008/layout/VerticalCircleList"/>
    <dgm:cxn modelId="{6C4025FB-D2E7-4AE7-B0B6-0080F545A1F8}" type="presOf" srcId="{07233E80-0975-4D67-8757-92C6F20E46A2}" destId="{B3FD06EE-1BDA-42DE-9E88-84255292105F}" srcOrd="0" destOrd="0" presId="urn:microsoft.com/office/officeart/2008/layout/VerticalCircleList"/>
    <dgm:cxn modelId="{F2856EEB-FE12-436A-B14A-B0E25D4029F6}" type="presParOf" srcId="{B3FD06EE-1BDA-42DE-9E88-84255292105F}" destId="{8163F99F-68E5-4222-A37C-3F88DBE9FBD5}" srcOrd="0" destOrd="0" presId="urn:microsoft.com/office/officeart/2008/layout/VerticalCircleList"/>
    <dgm:cxn modelId="{BB29EAE6-6295-43AC-A38A-4C6C0D16174C}" type="presParOf" srcId="{8163F99F-68E5-4222-A37C-3F88DBE9FBD5}" destId="{C6536741-5D5D-4BDB-9A00-DDEF7F454213}" srcOrd="0" destOrd="0" presId="urn:microsoft.com/office/officeart/2008/layout/VerticalCircleList"/>
    <dgm:cxn modelId="{F257B997-FE88-440C-99BD-336BA2F3B6DE}" type="presParOf" srcId="{8163F99F-68E5-4222-A37C-3F88DBE9FBD5}" destId="{EB5924C0-76ED-4B2C-96C2-067FA7DFCF3F}" srcOrd="1" destOrd="0" presId="urn:microsoft.com/office/officeart/2008/layout/VerticalCircleList"/>
    <dgm:cxn modelId="{DB218600-D3BC-46BB-A2D8-E07C3AF76B14}" type="presParOf" srcId="{8163F99F-68E5-4222-A37C-3F88DBE9FBD5}" destId="{0FADCD2A-6790-4FF0-9E59-84EACA6A46A8}" srcOrd="2" destOrd="0" presId="urn:microsoft.com/office/officeart/2008/layout/VerticalCircleList"/>
    <dgm:cxn modelId="{C0497500-8545-42BE-9D10-988EEFE8571B}" type="presParOf" srcId="{8163F99F-68E5-4222-A37C-3F88DBE9FBD5}" destId="{88DEE792-9AA4-4219-BF51-2D2582A15C5D}" srcOrd="3" destOrd="0" presId="urn:microsoft.com/office/officeart/2008/layout/VerticalCircleList"/>
    <dgm:cxn modelId="{764AAEF8-7C4B-477F-9D7E-D5EB4705AB49}" type="presParOf" srcId="{88DEE792-9AA4-4219-BF51-2D2582A15C5D}" destId="{A0F7C9C3-57B5-4AE7-B4B7-FCF01058F2C7}" srcOrd="0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6F2052-994F-4714-B418-67056492FD3B}">
      <dsp:nvSpPr>
        <dsp:cNvPr id="0" name=""/>
        <dsp:cNvSpPr/>
      </dsp:nvSpPr>
      <dsp:spPr>
        <a:xfrm>
          <a:off x="2816066" y="1815818"/>
          <a:ext cx="2597467" cy="25974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200" b="1" kern="1200" dirty="0" smtClean="0">
              <a:solidFill>
                <a:schemeClr val="tx1"/>
              </a:solidFill>
            </a:rPr>
            <a:t>Tepkiler</a:t>
          </a:r>
          <a:endParaRPr lang="tr-TR" sz="4200" b="1" kern="1200" dirty="0">
            <a:solidFill>
              <a:schemeClr val="tx1"/>
            </a:solidFill>
          </a:endParaRPr>
        </a:p>
      </dsp:txBody>
      <dsp:txXfrm>
        <a:off x="3196456" y="2196208"/>
        <a:ext cx="1836687" cy="1836687"/>
      </dsp:txXfrm>
    </dsp:sp>
    <dsp:sp modelId="{125831D8-4ED5-48D4-A455-C19EBB7C52C5}">
      <dsp:nvSpPr>
        <dsp:cNvPr id="0" name=""/>
        <dsp:cNvSpPr/>
      </dsp:nvSpPr>
      <dsp:spPr>
        <a:xfrm rot="12900000">
          <a:off x="1048123" y="1329610"/>
          <a:ext cx="2092257" cy="74027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DA4F49-82FA-4355-BB1A-854A2FAEA17F}">
      <dsp:nvSpPr>
        <dsp:cNvPr id="0" name=""/>
        <dsp:cNvSpPr/>
      </dsp:nvSpPr>
      <dsp:spPr>
        <a:xfrm>
          <a:off x="3516" y="112676"/>
          <a:ext cx="2467594" cy="19740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155" tIns="97155" rIns="97155" bIns="9715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5100" b="1" kern="1200" dirty="0" smtClean="0">
              <a:solidFill>
                <a:schemeClr val="tx1"/>
              </a:solidFill>
            </a:rPr>
            <a:t>Açık Tepkiler</a:t>
          </a:r>
          <a:endParaRPr lang="tr-TR" sz="5100" b="1" kern="1200" dirty="0">
            <a:solidFill>
              <a:schemeClr val="tx1"/>
            </a:solidFill>
          </a:endParaRPr>
        </a:p>
      </dsp:txBody>
      <dsp:txXfrm>
        <a:off x="61335" y="170495"/>
        <a:ext cx="2351956" cy="1858437"/>
      </dsp:txXfrm>
    </dsp:sp>
    <dsp:sp modelId="{D8BC7B2F-5498-452B-A84C-34667FF97343}">
      <dsp:nvSpPr>
        <dsp:cNvPr id="0" name=""/>
        <dsp:cNvSpPr/>
      </dsp:nvSpPr>
      <dsp:spPr>
        <a:xfrm rot="19500000">
          <a:off x="5089219" y="1329610"/>
          <a:ext cx="2092257" cy="74027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A789D2-898A-4717-A7FC-8722E8A59538}">
      <dsp:nvSpPr>
        <dsp:cNvPr id="0" name=""/>
        <dsp:cNvSpPr/>
      </dsp:nvSpPr>
      <dsp:spPr>
        <a:xfrm>
          <a:off x="5758489" y="112676"/>
          <a:ext cx="2467594" cy="19740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155" tIns="97155" rIns="97155" bIns="9715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5100" b="1" kern="1200" dirty="0" smtClean="0">
              <a:solidFill>
                <a:schemeClr val="tx1"/>
              </a:solidFill>
              <a:cs typeface="Times New Roman" pitchFamily="18" charset="0"/>
            </a:rPr>
            <a:t>Kapalı Tepkiler</a:t>
          </a:r>
          <a:endParaRPr lang="tr-TR" sz="5100" b="1" kern="1200" dirty="0">
            <a:solidFill>
              <a:schemeClr val="tx1"/>
            </a:solidFill>
          </a:endParaRPr>
        </a:p>
      </dsp:txBody>
      <dsp:txXfrm>
        <a:off x="5816308" y="170495"/>
        <a:ext cx="2351956" cy="18584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536741-5D5D-4BDB-9A00-DDEF7F454213}">
      <dsp:nvSpPr>
        <dsp:cNvPr id="0" name=""/>
        <dsp:cNvSpPr/>
      </dsp:nvSpPr>
      <dsp:spPr>
        <a:xfrm>
          <a:off x="1627435" y="1967"/>
          <a:ext cx="4522028" cy="45220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B5924C0-76ED-4B2C-96C2-067FA7DFCF3F}">
      <dsp:nvSpPr>
        <dsp:cNvPr id="0" name=""/>
        <dsp:cNvSpPr/>
      </dsp:nvSpPr>
      <dsp:spPr>
        <a:xfrm>
          <a:off x="3322708" y="1972433"/>
          <a:ext cx="813965" cy="81396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FADCD2A-6790-4FF0-9E59-84EACA6A46A8}">
      <dsp:nvSpPr>
        <dsp:cNvPr id="0" name=""/>
        <dsp:cNvSpPr/>
      </dsp:nvSpPr>
      <dsp:spPr>
        <a:xfrm>
          <a:off x="2042525" y="1042355"/>
          <a:ext cx="4353832" cy="813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0640" rIns="0" bIns="4064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/>
            <a:t>Gelişme ihtiyacı</a:t>
          </a:r>
          <a:endParaRPr lang="tr-TR" sz="3200" kern="1200" dirty="0"/>
        </a:p>
      </dsp:txBody>
      <dsp:txXfrm>
        <a:off x="2042525" y="1042355"/>
        <a:ext cx="4353832" cy="813965"/>
      </dsp:txXfrm>
    </dsp:sp>
    <dsp:sp modelId="{A0F7C9C3-57B5-4AE7-B4B7-FCF01058F2C7}">
      <dsp:nvSpPr>
        <dsp:cNvPr id="0" name=""/>
        <dsp:cNvSpPr/>
      </dsp:nvSpPr>
      <dsp:spPr>
        <a:xfrm>
          <a:off x="2042351" y="3171951"/>
          <a:ext cx="4353832" cy="432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0640" rIns="0" bIns="4064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/>
            <a:t>Eğlenme ihtiyacı</a:t>
          </a:r>
          <a:endParaRPr lang="tr-TR" sz="3200" kern="1200" dirty="0"/>
        </a:p>
      </dsp:txBody>
      <dsp:txXfrm>
        <a:off x="2042351" y="3171951"/>
        <a:ext cx="4353832" cy="432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28EF19-8900-4DE1-87EA-47BD91E9F114}" type="datetimeFigureOut">
              <a:rPr lang="tr-TR" smtClean="0"/>
              <a:t>27.02.2019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5C903-8807-46D4-88FA-D2285509801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9460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90D6B-A89C-4E77-9D22-D74CD7CA36E9}" type="datetime1">
              <a:rPr lang="tr-TR" smtClean="0"/>
              <a:t>27.02.2019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D2CF7-0A45-4D03-9121-6C3B77C03552}" type="datetime1">
              <a:rPr lang="tr-TR" smtClean="0"/>
              <a:t>27.02.2019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5172-BF8B-4809-BAA8-995726E7214F}" type="datetime1">
              <a:rPr lang="tr-TR" smtClean="0"/>
              <a:t>27.02.2019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847-6BB2-48D0-86F6-16DAD14FEF6A}" type="datetime1">
              <a:rPr lang="tr-TR" smtClean="0"/>
              <a:t>27.02.2019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F1CC-02E1-4CCC-A58F-4B7384496051}" type="datetime1">
              <a:rPr lang="tr-TR" smtClean="0"/>
              <a:t>27.02.2019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99DD-3077-4B75-953F-DE9F95F66B4A}" type="datetime1">
              <a:rPr lang="tr-TR" smtClean="0"/>
              <a:t>27.02.2019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B0E6A-74ED-48FB-9EA6-50480C3ED1B2}" type="datetime1">
              <a:rPr lang="tr-TR" smtClean="0"/>
              <a:t>27.02.2019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0C72-EAD7-4553-A42B-C3B75EB4940C}" type="datetime1">
              <a:rPr lang="tr-TR" smtClean="0"/>
              <a:t>27.02.2019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2E268-ED7D-4FB7-B3E0-34DD799AB00D}" type="datetime1">
              <a:rPr lang="tr-TR" smtClean="0"/>
              <a:t>27.02.2019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D557-48CC-4B34-97FD-B6F00A4BDC3B}" type="datetime1">
              <a:rPr lang="tr-TR" smtClean="0"/>
              <a:t>27.02.2019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B53CC-3237-4123-BB43-89CFDFCA8500}" type="datetime1">
              <a:rPr lang="tr-TR" smtClean="0"/>
              <a:t>27.02.2019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33636-2860-493A-AEDC-F99DD5723C77}" type="datetime1">
              <a:rPr lang="tr-TR" smtClean="0"/>
              <a:t>27.02.2019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>
                <a:latin typeface="+mn-lt"/>
              </a:rPr>
              <a:t>Davranış Bilimlerinin Temel Kavramları</a:t>
            </a:r>
          </a:p>
        </p:txBody>
      </p:sp>
      <p:sp>
        <p:nvSpPr>
          <p:cNvPr id="4" name="2 Dikdörtgen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835696" y="4653136"/>
            <a:ext cx="61382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tr-TR" sz="2800" dirty="0" err="1">
                <a:solidFill>
                  <a:schemeClr val="tx1"/>
                </a:solidFill>
                <a:latin typeface="Comic Sans MS" pitchFamily="66" charset="0"/>
              </a:rPr>
              <a:t>Öğr</a:t>
            </a:r>
            <a:r>
              <a:rPr lang="tr-TR" sz="2800" dirty="0">
                <a:solidFill>
                  <a:schemeClr val="tx1"/>
                </a:solidFill>
                <a:latin typeface="Comic Sans MS" pitchFamily="66" charset="0"/>
              </a:rPr>
              <a:t>. Gör.  </a:t>
            </a:r>
            <a:r>
              <a:rPr lang="tr-TR" sz="2800" dirty="0" err="1">
                <a:solidFill>
                  <a:schemeClr val="tx1"/>
                </a:solidFill>
                <a:latin typeface="Comic Sans MS" pitchFamily="66" charset="0"/>
              </a:rPr>
              <a:t>Mükerrem</a:t>
            </a:r>
            <a:r>
              <a:rPr lang="tr-TR" sz="2800" dirty="0">
                <a:solidFill>
                  <a:schemeClr val="tx1"/>
                </a:solidFill>
                <a:latin typeface="Comic Sans MS" pitchFamily="66" charset="0"/>
              </a:rPr>
              <a:t> Kabataş Yıldız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9684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2 İçerik Yer Tutucusu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tr-TR" dirty="0" smtClean="0"/>
              <a:t>        </a:t>
            </a:r>
          </a:p>
          <a:p>
            <a:pPr algn="just">
              <a:buFontTx/>
              <a:buNone/>
            </a:pPr>
            <a:r>
              <a:rPr lang="tr-TR" b="1" dirty="0" smtClean="0"/>
              <a:t>      Davranış bilimlerinin temel kavramlarının bilinmesi, davranış bilimleri konularının anlaşılmasını </a:t>
            </a:r>
            <a:r>
              <a:rPr lang="tr-TR" b="1" dirty="0" smtClean="0">
                <a:solidFill>
                  <a:srgbClr val="00B050"/>
                </a:solidFill>
              </a:rPr>
              <a:t>kolaylaştırır</a:t>
            </a:r>
            <a:r>
              <a:rPr lang="tr-TR" b="1" dirty="0" smtClean="0"/>
              <a:t>.</a:t>
            </a:r>
          </a:p>
          <a:p>
            <a:pPr algn="just">
              <a:buFontTx/>
              <a:buNone/>
            </a:pPr>
            <a:endParaRPr lang="tr-TR" b="1" dirty="0" smtClean="0"/>
          </a:p>
          <a:p>
            <a:pPr algn="just">
              <a:buFontTx/>
              <a:buNone/>
            </a:pPr>
            <a:r>
              <a:rPr lang="tr-TR" b="1" dirty="0"/>
              <a:t>	</a:t>
            </a:r>
            <a:r>
              <a:rPr lang="tr-TR" b="1" dirty="0" smtClean="0"/>
              <a:t>Bu kavramlar daha çok </a:t>
            </a:r>
            <a:r>
              <a:rPr lang="tr-TR" b="1" dirty="0" smtClean="0">
                <a:solidFill>
                  <a:srgbClr val="7030A0"/>
                </a:solidFill>
              </a:rPr>
              <a:t>birey, grup</a:t>
            </a:r>
            <a:r>
              <a:rPr lang="tr-TR" b="1" dirty="0" smtClean="0"/>
              <a:t> ve </a:t>
            </a:r>
            <a:r>
              <a:rPr lang="tr-TR" b="1" dirty="0" smtClean="0">
                <a:solidFill>
                  <a:srgbClr val="7030A0"/>
                </a:solidFill>
              </a:rPr>
              <a:t>organizasyon</a:t>
            </a:r>
            <a:r>
              <a:rPr lang="tr-TR" b="1" dirty="0" smtClean="0"/>
              <a:t> konularında sıkça tekrarlanan kavramları kapsamaktadır.</a:t>
            </a:r>
          </a:p>
          <a:p>
            <a:pPr algn="just">
              <a:buFontTx/>
              <a:buNone/>
            </a:pPr>
            <a:endParaRPr lang="tr-TR" b="1" dirty="0" smtClean="0"/>
          </a:p>
          <a:p>
            <a:pPr algn="just">
              <a:buFontTx/>
              <a:buNone/>
            </a:pPr>
            <a:r>
              <a:rPr lang="tr-TR" b="1" dirty="0" smtClean="0"/>
              <a:t>	Bu kavramlardan bazıları şunlardır: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5402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Davranış</a:t>
            </a:r>
          </a:p>
        </p:txBody>
      </p:sp>
      <p:sp>
        <p:nvSpPr>
          <p:cNvPr id="41987" name="2 İçerik Yer Tutucusu"/>
          <p:cNvSpPr>
            <a:spLocks noGrp="1"/>
          </p:cNvSpPr>
          <p:nvPr>
            <p:ph idx="1"/>
          </p:nvPr>
        </p:nvSpPr>
        <p:spPr>
          <a:xfrm>
            <a:off x="488020" y="1916832"/>
            <a:ext cx="8229600" cy="4525963"/>
          </a:xfrm>
        </p:spPr>
        <p:txBody>
          <a:bodyPr/>
          <a:lstStyle/>
          <a:p>
            <a:pPr algn="just">
              <a:buFontTx/>
              <a:buNone/>
            </a:pPr>
            <a:r>
              <a:rPr lang="tr-TR" dirty="0" smtClean="0"/>
              <a:t>       </a:t>
            </a:r>
            <a:r>
              <a:rPr lang="tr-TR" b="1" dirty="0" smtClean="0"/>
              <a:t>Organizmanın belli </a:t>
            </a:r>
            <a:r>
              <a:rPr lang="tr-TR" b="1" dirty="0" smtClean="0">
                <a:solidFill>
                  <a:srgbClr val="00B050"/>
                </a:solidFill>
              </a:rPr>
              <a:t>uyarıcılara</a:t>
            </a:r>
            <a:r>
              <a:rPr lang="tr-TR" b="1" dirty="0" smtClean="0"/>
              <a:t> karşı gösterdiği </a:t>
            </a:r>
            <a:r>
              <a:rPr lang="tr-TR" b="1" dirty="0" smtClean="0">
                <a:solidFill>
                  <a:srgbClr val="C00000"/>
                </a:solidFill>
              </a:rPr>
              <a:t>tepki</a:t>
            </a:r>
            <a:r>
              <a:rPr lang="tr-TR" b="1" dirty="0" smtClean="0"/>
              <a:t>.</a:t>
            </a:r>
          </a:p>
          <a:p>
            <a:pPr algn="just">
              <a:buFontTx/>
              <a:buNone/>
            </a:pPr>
            <a:endParaRPr lang="tr-TR" dirty="0" smtClean="0"/>
          </a:p>
          <a:p>
            <a:endParaRPr lang="tr-TR" dirty="0" smtClean="0"/>
          </a:p>
        </p:txBody>
      </p:sp>
      <p:pic>
        <p:nvPicPr>
          <p:cNvPr id="1027" name="Picture 3" descr="C:\Users\Shmyopc\Desktop\rsm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488" y="2924944"/>
            <a:ext cx="2674664" cy="2213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6185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908720"/>
            <a:ext cx="8229600" cy="4525963"/>
          </a:xfrm>
        </p:spPr>
        <p:txBody>
          <a:bodyPr/>
          <a:lstStyle/>
          <a:p>
            <a:r>
              <a:rPr lang="tr-TR" b="1" dirty="0"/>
              <a:t> Davranış kavramının kapsamına giren insan </a:t>
            </a:r>
            <a:r>
              <a:rPr lang="tr-TR" b="1" dirty="0">
                <a:solidFill>
                  <a:srgbClr val="00B050"/>
                </a:solidFill>
              </a:rPr>
              <a:t>faaliyet ve hareketleri </a:t>
            </a:r>
            <a:r>
              <a:rPr lang="tr-TR" b="1" dirty="0"/>
              <a:t>çok çeşitlidir. </a:t>
            </a:r>
            <a:endParaRPr lang="tr-TR" b="1" dirty="0" smtClean="0"/>
          </a:p>
          <a:p>
            <a:r>
              <a:rPr lang="tr-TR" b="1" dirty="0" smtClean="0"/>
              <a:t>Buna </a:t>
            </a:r>
            <a:r>
              <a:rPr lang="tr-TR" b="1" dirty="0"/>
              <a:t>göre, </a:t>
            </a:r>
            <a:r>
              <a:rPr lang="tr-TR" b="1" dirty="0">
                <a:solidFill>
                  <a:srgbClr val="7030A0"/>
                </a:solidFill>
              </a:rPr>
              <a:t>gözlenebilen, kaydedilebilen ve ölçülebilen</a:t>
            </a:r>
            <a:r>
              <a:rPr lang="tr-TR" b="1" dirty="0"/>
              <a:t> bütün etkinlikler davranış tanımı içerisine girer. </a:t>
            </a:r>
          </a:p>
        </p:txBody>
      </p:sp>
      <p:pic>
        <p:nvPicPr>
          <p:cNvPr id="2050" name="Picture 2" descr="C:\Users\Shmyopc\Desktop\rsm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717032"/>
            <a:ext cx="2376264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874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2 Metin Yer Tutucusu"/>
          <p:cNvSpPr>
            <a:spLocks noGrp="1"/>
          </p:cNvSpPr>
          <p:nvPr>
            <p:ph type="body" idx="1"/>
          </p:nvPr>
        </p:nvSpPr>
        <p:spPr>
          <a:xfrm>
            <a:off x="611560" y="1700808"/>
            <a:ext cx="7772400" cy="3692525"/>
          </a:xfrm>
        </p:spPr>
        <p:txBody>
          <a:bodyPr>
            <a:noAutofit/>
          </a:bodyPr>
          <a:lstStyle/>
          <a:p>
            <a:r>
              <a:rPr lang="tr-TR" sz="3200" b="1" dirty="0" smtClean="0">
                <a:solidFill>
                  <a:schemeClr val="tx1"/>
                </a:solidFill>
              </a:rPr>
              <a:t>     </a:t>
            </a:r>
          </a:p>
          <a:p>
            <a:endParaRPr lang="tr-TR" sz="3200" b="1" dirty="0" smtClean="0">
              <a:solidFill>
                <a:schemeClr val="tx1"/>
              </a:solidFill>
            </a:endParaRPr>
          </a:p>
          <a:p>
            <a:r>
              <a:rPr lang="tr-TR" sz="3200" b="1" dirty="0" smtClean="0">
                <a:solidFill>
                  <a:schemeClr val="tx1"/>
                </a:solidFill>
              </a:rPr>
              <a:t>    </a:t>
            </a:r>
          </a:p>
          <a:p>
            <a:endParaRPr lang="tr-TR" sz="3200" b="1" dirty="0" smtClean="0">
              <a:solidFill>
                <a:schemeClr val="tx1"/>
              </a:solidFill>
            </a:endParaRPr>
          </a:p>
          <a:p>
            <a:endParaRPr lang="tr-TR" sz="3200" b="1" dirty="0" smtClean="0">
              <a:solidFill>
                <a:schemeClr val="tx1"/>
              </a:solidFill>
            </a:endParaRPr>
          </a:p>
          <a:p>
            <a:endParaRPr lang="tr-TR" sz="3200" b="1" dirty="0" smtClean="0">
              <a:solidFill>
                <a:schemeClr val="tx1"/>
              </a:solidFill>
            </a:endParaRPr>
          </a:p>
          <a:p>
            <a:r>
              <a:rPr lang="tr-TR" sz="3200" b="1" dirty="0" smtClean="0">
                <a:solidFill>
                  <a:schemeClr val="tx1"/>
                </a:solidFill>
              </a:rPr>
              <a:t>     Davranış, organizmayı etkileyen </a:t>
            </a:r>
            <a:r>
              <a:rPr lang="tr-TR" sz="3200" b="1" dirty="0" smtClean="0">
                <a:solidFill>
                  <a:srgbClr val="00B050"/>
                </a:solidFill>
              </a:rPr>
              <a:t>uyarıcılar</a:t>
            </a:r>
            <a:r>
              <a:rPr lang="tr-TR" sz="3200" b="1" dirty="0" smtClean="0">
                <a:solidFill>
                  <a:schemeClr val="tx1"/>
                </a:solidFill>
              </a:rPr>
              <a:t> ile bunlara verilen </a:t>
            </a:r>
            <a:r>
              <a:rPr lang="tr-TR" sz="3200" b="1" dirty="0" smtClean="0">
                <a:solidFill>
                  <a:srgbClr val="7030A0"/>
                </a:solidFill>
              </a:rPr>
              <a:t>tepkiler</a:t>
            </a:r>
            <a:r>
              <a:rPr lang="tr-TR" sz="3200" b="1" dirty="0" smtClean="0">
                <a:solidFill>
                  <a:schemeClr val="tx1"/>
                </a:solidFill>
              </a:rPr>
              <a:t>dir. </a:t>
            </a:r>
          </a:p>
          <a:p>
            <a:endParaRPr lang="tr-TR" sz="3200" b="1" dirty="0" smtClean="0">
              <a:solidFill>
                <a:schemeClr val="tx1"/>
              </a:solidFill>
            </a:endParaRPr>
          </a:p>
          <a:p>
            <a:r>
              <a:rPr lang="tr-TR" sz="3200" b="1" dirty="0" smtClean="0">
                <a:solidFill>
                  <a:schemeClr val="tx1"/>
                </a:solidFill>
              </a:rPr>
              <a:t>       İnsan organizmasındaki </a:t>
            </a:r>
            <a:r>
              <a:rPr lang="tr-TR" sz="3200" b="1" dirty="0" smtClean="0">
                <a:solidFill>
                  <a:srgbClr val="00B050"/>
                </a:solidFill>
              </a:rPr>
              <a:t>gözlenebilen, kaydedilebilen veya ölçülebilen </a:t>
            </a:r>
            <a:r>
              <a:rPr lang="tr-TR" sz="3200" b="1" dirty="0" smtClean="0">
                <a:solidFill>
                  <a:schemeClr val="tx1"/>
                </a:solidFill>
              </a:rPr>
              <a:t>değişikliklere neden olan her etken bir </a:t>
            </a:r>
            <a:r>
              <a:rPr lang="tr-TR" sz="3200" b="1" dirty="0" smtClean="0">
                <a:solidFill>
                  <a:srgbClr val="00B050"/>
                </a:solidFill>
              </a:rPr>
              <a:t>uyarıcı</a:t>
            </a:r>
            <a:r>
              <a:rPr lang="tr-TR" sz="3200" b="1" dirty="0" smtClean="0">
                <a:solidFill>
                  <a:schemeClr val="tx1"/>
                </a:solidFill>
              </a:rPr>
              <a:t> olarak kabul edilir. </a:t>
            </a:r>
          </a:p>
          <a:p>
            <a:endParaRPr lang="tr-TR" sz="3200" b="1" dirty="0" smtClean="0">
              <a:solidFill>
                <a:schemeClr val="tx1"/>
              </a:solidFill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432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Metin kutusu 1"/>
          <p:cNvSpPr txBox="1">
            <a:spLocks noChangeArrowheads="1"/>
          </p:cNvSpPr>
          <p:nvPr/>
        </p:nvSpPr>
        <p:spPr bwMode="auto">
          <a:xfrm>
            <a:off x="107950" y="2718445"/>
            <a:ext cx="2663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dirty="0"/>
              <a:t>Işık dalgaları </a:t>
            </a:r>
          </a:p>
        </p:txBody>
      </p:sp>
      <p:sp>
        <p:nvSpPr>
          <p:cNvPr id="3" name="Sağ Ok 2"/>
          <p:cNvSpPr/>
          <p:nvPr/>
        </p:nvSpPr>
        <p:spPr>
          <a:xfrm>
            <a:off x="1785938" y="2770832"/>
            <a:ext cx="863600" cy="230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44036" name="Metin kutusu 3"/>
          <p:cNvSpPr txBox="1">
            <a:spLocks noChangeArrowheads="1"/>
          </p:cNvSpPr>
          <p:nvPr/>
        </p:nvSpPr>
        <p:spPr bwMode="auto">
          <a:xfrm>
            <a:off x="2627313" y="2708920"/>
            <a:ext cx="1728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/>
              <a:t>Göz</a:t>
            </a:r>
          </a:p>
        </p:txBody>
      </p:sp>
      <p:sp>
        <p:nvSpPr>
          <p:cNvPr id="44037" name="Metin kutusu 5"/>
          <p:cNvSpPr txBox="1">
            <a:spLocks noChangeArrowheads="1"/>
          </p:cNvSpPr>
          <p:nvPr/>
        </p:nvSpPr>
        <p:spPr bwMode="auto">
          <a:xfrm>
            <a:off x="107950" y="3294707"/>
            <a:ext cx="2663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/>
              <a:t>Ses dalgaları </a:t>
            </a:r>
          </a:p>
        </p:txBody>
      </p:sp>
      <p:sp>
        <p:nvSpPr>
          <p:cNvPr id="44038" name="Metin kutusu 6"/>
          <p:cNvSpPr txBox="1">
            <a:spLocks noChangeArrowheads="1"/>
          </p:cNvSpPr>
          <p:nvPr/>
        </p:nvSpPr>
        <p:spPr bwMode="auto">
          <a:xfrm>
            <a:off x="2643188" y="3270895"/>
            <a:ext cx="1728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/>
              <a:t>Kulak</a:t>
            </a:r>
          </a:p>
        </p:txBody>
      </p:sp>
      <p:sp>
        <p:nvSpPr>
          <p:cNvPr id="44039" name="Metin kutusu 7"/>
          <p:cNvSpPr txBox="1">
            <a:spLocks noChangeArrowheads="1"/>
          </p:cNvSpPr>
          <p:nvPr/>
        </p:nvSpPr>
        <p:spPr bwMode="auto">
          <a:xfrm>
            <a:off x="107950" y="3864620"/>
            <a:ext cx="2663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/>
              <a:t>Tat duyuları</a:t>
            </a:r>
          </a:p>
        </p:txBody>
      </p:sp>
      <p:sp>
        <p:nvSpPr>
          <p:cNvPr id="44040" name="Metin kutusu 8"/>
          <p:cNvSpPr txBox="1">
            <a:spLocks noChangeArrowheads="1"/>
          </p:cNvSpPr>
          <p:nvPr/>
        </p:nvSpPr>
        <p:spPr bwMode="auto">
          <a:xfrm>
            <a:off x="2627313" y="3797945"/>
            <a:ext cx="1728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/>
              <a:t>Dil</a:t>
            </a:r>
          </a:p>
        </p:txBody>
      </p:sp>
      <p:sp>
        <p:nvSpPr>
          <p:cNvPr id="44041" name="Metin kutusu 9"/>
          <p:cNvSpPr txBox="1">
            <a:spLocks noChangeArrowheads="1"/>
          </p:cNvSpPr>
          <p:nvPr/>
        </p:nvSpPr>
        <p:spPr bwMode="auto">
          <a:xfrm>
            <a:off x="107950" y="4364682"/>
            <a:ext cx="2663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/>
              <a:t>Dokunma duyusu</a:t>
            </a:r>
          </a:p>
        </p:txBody>
      </p:sp>
      <p:sp>
        <p:nvSpPr>
          <p:cNvPr id="44042" name="Metin kutusu 10"/>
          <p:cNvSpPr txBox="1">
            <a:spLocks noChangeArrowheads="1"/>
          </p:cNvSpPr>
          <p:nvPr/>
        </p:nvSpPr>
        <p:spPr bwMode="auto">
          <a:xfrm>
            <a:off x="3143250" y="4342457"/>
            <a:ext cx="1728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/>
              <a:t>Deri</a:t>
            </a:r>
          </a:p>
        </p:txBody>
      </p:sp>
      <p:sp>
        <p:nvSpPr>
          <p:cNvPr id="11" name="Sağ Ok 11"/>
          <p:cNvSpPr/>
          <p:nvPr/>
        </p:nvSpPr>
        <p:spPr>
          <a:xfrm>
            <a:off x="1619250" y="3366145"/>
            <a:ext cx="865188" cy="230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2" name="Sağ Ok 12"/>
          <p:cNvSpPr/>
          <p:nvPr/>
        </p:nvSpPr>
        <p:spPr>
          <a:xfrm>
            <a:off x="1619250" y="3921770"/>
            <a:ext cx="865188" cy="230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3" name="Sağ Ok 14"/>
          <p:cNvSpPr/>
          <p:nvPr/>
        </p:nvSpPr>
        <p:spPr>
          <a:xfrm>
            <a:off x="2286000" y="4413895"/>
            <a:ext cx="863600" cy="230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44046" name="Metin kutusu 4"/>
          <p:cNvSpPr txBox="1">
            <a:spLocks noChangeArrowheads="1"/>
          </p:cNvSpPr>
          <p:nvPr/>
        </p:nvSpPr>
        <p:spPr bwMode="auto">
          <a:xfrm>
            <a:off x="4386918" y="2843857"/>
            <a:ext cx="453707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tr-TR" sz="3200" b="1" dirty="0"/>
              <a:t>Duyu organları tarafından alınan uyarıcılar </a:t>
            </a:r>
            <a:r>
              <a:rPr lang="tr-TR" sz="3200" b="1" dirty="0">
                <a:solidFill>
                  <a:srgbClr val="00B050"/>
                </a:solidFill>
              </a:rPr>
              <a:t>algılama</a:t>
            </a:r>
            <a:r>
              <a:rPr lang="tr-TR" sz="3200" b="1" dirty="0"/>
              <a:t>ya dönüşür. </a:t>
            </a:r>
          </a:p>
        </p:txBody>
      </p:sp>
      <p:sp>
        <p:nvSpPr>
          <p:cNvPr id="15" name="1 Başlık"/>
          <p:cNvSpPr txBox="1">
            <a:spLocks/>
          </p:cNvSpPr>
          <p:nvPr/>
        </p:nvSpPr>
        <p:spPr>
          <a:xfrm>
            <a:off x="722313" y="620688"/>
            <a:ext cx="7772400" cy="13620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r-TR" smtClean="0">
                <a:solidFill>
                  <a:srgbClr val="FF0000"/>
                </a:solidFill>
              </a:rPr>
              <a:t>Mesela Neler?</a:t>
            </a:r>
            <a:br>
              <a:rPr lang="tr-TR" smtClean="0">
                <a:solidFill>
                  <a:srgbClr val="FF0000"/>
                </a:solidFill>
              </a:rPr>
            </a:br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69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Dikdörtgen"/>
          <p:cNvSpPr>
            <a:spLocks noChangeArrowheads="1"/>
          </p:cNvSpPr>
          <p:nvPr/>
        </p:nvSpPr>
        <p:spPr bwMode="auto">
          <a:xfrm>
            <a:off x="1571625" y="3500438"/>
            <a:ext cx="5500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tr-TR" sz="7200" b="1" dirty="0">
                <a:latin typeface="Times New Roman" pitchFamily="18" charset="0"/>
                <a:cs typeface="Times New Roman" pitchFamily="18" charset="0"/>
              </a:rPr>
              <a:t>Tepkiler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531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ASUS\Desktop\indi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43063" y="3068960"/>
            <a:ext cx="5500687" cy="3646165"/>
          </a:xfrm>
        </p:spPr>
      </p:pic>
      <p:sp>
        <p:nvSpPr>
          <p:cNvPr id="2" name="Dikdörtgen 1"/>
          <p:cNvSpPr/>
          <p:nvPr/>
        </p:nvSpPr>
        <p:spPr>
          <a:xfrm>
            <a:off x="971600" y="1340768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/>
              <a:t>Organizmanın bir </a:t>
            </a:r>
            <a:r>
              <a:rPr lang="tr-TR" sz="3200" dirty="0">
                <a:solidFill>
                  <a:srgbClr val="C00000"/>
                </a:solidFill>
              </a:rPr>
              <a:t>etki</a:t>
            </a:r>
            <a:r>
              <a:rPr lang="tr-TR" sz="3200" dirty="0"/>
              <a:t> (uyaran, uyarıcı) karşısında gösterdiği herhangi bir </a:t>
            </a:r>
            <a:r>
              <a:rPr lang="tr-TR" sz="3200" dirty="0">
                <a:solidFill>
                  <a:srgbClr val="00B050"/>
                </a:solidFill>
              </a:rPr>
              <a:t>zihinsel ya da duygusal davranım</a:t>
            </a:r>
          </a:p>
        </p:txBody>
      </p:sp>
      <p:sp>
        <p:nvSpPr>
          <p:cNvPr id="3" name="Dikdörtgen 2"/>
          <p:cNvSpPr/>
          <p:nvPr/>
        </p:nvSpPr>
        <p:spPr>
          <a:xfrm>
            <a:off x="3275856" y="548680"/>
            <a:ext cx="14200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dirty="0">
                <a:latin typeface="Times New Roman" pitchFamily="18" charset="0"/>
                <a:cs typeface="Times New Roman" pitchFamily="18" charset="0"/>
              </a:rPr>
              <a:t>Tepki</a:t>
            </a:r>
            <a:endParaRPr lang="tr-TR" sz="40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153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158000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689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>
                <a:solidFill>
                  <a:srgbClr val="FF0000"/>
                </a:solidFill>
              </a:rPr>
              <a:t>Açık Tepkiler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ln>
            <a:miter lim="800000"/>
            <a:headEnd/>
            <a:tailEnd/>
          </a:ln>
          <a:extLst/>
        </p:spPr>
        <p:txBody>
          <a:bodyPr>
            <a:normAutofit/>
          </a:bodyPr>
          <a:lstStyle/>
          <a:p>
            <a:pPr>
              <a:buFontTx/>
              <a:buNone/>
              <a:defRPr/>
            </a:pPr>
            <a:r>
              <a:rPr lang="tr-TR" b="1" dirty="0" smtClean="0"/>
              <a:t>	Konuşma, yürüme, oturma, kalkma, yazı yazma gibi ilgili birey ve başka kişiler tarafından  </a:t>
            </a:r>
            <a:r>
              <a:rPr lang="tr-TR" b="1" dirty="0" smtClean="0">
                <a:solidFill>
                  <a:srgbClr val="00B050"/>
                </a:solidFill>
              </a:rPr>
              <a:t>açıkça görülebilen davranışlardır</a:t>
            </a:r>
            <a:r>
              <a:rPr lang="tr-TR" b="1" dirty="0" smtClean="0"/>
              <a:t>. </a:t>
            </a:r>
          </a:p>
          <a:p>
            <a:pPr>
              <a:buFontTx/>
              <a:buNone/>
              <a:defRPr/>
            </a:pPr>
            <a:endParaRPr lang="tr-TR" b="1" dirty="0"/>
          </a:p>
        </p:txBody>
      </p:sp>
      <p:pic>
        <p:nvPicPr>
          <p:cNvPr id="3074" name="Picture 2" descr="C:\Users\Shmyopc\Desktop\rsm\ind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658344"/>
            <a:ext cx="2772196" cy="202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55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lvl="7" indent="-342900"/>
            <a:r>
              <a:rPr lang="tr-TR" sz="4100" b="1" dirty="0"/>
              <a:t>Yüzün kızarması, kaşların çatılması, sevinme, kıskanma, ağrı ve sancı çekme gibi bir </a:t>
            </a:r>
            <a:r>
              <a:rPr lang="tr-TR" sz="4100" b="1" dirty="0">
                <a:solidFill>
                  <a:srgbClr val="FF3399"/>
                </a:solidFill>
              </a:rPr>
              <a:t>eylemi gerektirmeyen </a:t>
            </a:r>
            <a:r>
              <a:rPr lang="tr-TR" sz="4100" b="1" dirty="0"/>
              <a:t>ancak </a:t>
            </a:r>
            <a:r>
              <a:rPr lang="tr-TR" sz="4100" b="1" dirty="0">
                <a:solidFill>
                  <a:srgbClr val="C00000"/>
                </a:solidFill>
              </a:rPr>
              <a:t>bazı belirtileri dışa vuran</a:t>
            </a:r>
            <a:r>
              <a:rPr lang="tr-TR" sz="4100" b="1" dirty="0"/>
              <a:t>, ilgili </a:t>
            </a:r>
            <a:r>
              <a:rPr lang="tr-TR" sz="4100" b="1" dirty="0">
                <a:solidFill>
                  <a:srgbClr val="0070C0"/>
                </a:solidFill>
              </a:rPr>
              <a:t>birey tarafından yaşanılan </a:t>
            </a:r>
            <a:r>
              <a:rPr lang="tr-TR" sz="4100" b="1" dirty="0"/>
              <a:t>ancak başka kişiler tarafından </a:t>
            </a:r>
            <a:r>
              <a:rPr lang="tr-TR" sz="4100" b="1" dirty="0">
                <a:solidFill>
                  <a:srgbClr val="00B050"/>
                </a:solidFill>
              </a:rPr>
              <a:t>dolaylı olarak gözlemlenebilen davranışlardır</a:t>
            </a:r>
            <a:r>
              <a:rPr lang="tr-TR" sz="4100" b="1" dirty="0"/>
              <a:t>. </a:t>
            </a:r>
          </a:p>
          <a:p>
            <a:endParaRPr lang="tr-TR" b="1" dirty="0"/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7" algn="ctr" rtl="0">
              <a:spcBef>
                <a:spcPct val="0"/>
              </a:spcBef>
            </a:pPr>
            <a:r>
              <a:rPr lang="tr-TR" sz="4100" dirty="0" smtClean="0">
                <a:solidFill>
                  <a:srgbClr val="FF0000"/>
                </a:solidFill>
                <a:cs typeface="Times New Roman" pitchFamily="18" charset="0"/>
              </a:rPr>
              <a:t>Kapalı Tepkiler</a:t>
            </a:r>
            <a:br>
              <a:rPr lang="tr-TR" sz="4100" dirty="0" smtClean="0">
                <a:solidFill>
                  <a:srgbClr val="FF0000"/>
                </a:solidFill>
                <a:cs typeface="Times New Roman" pitchFamily="18" charset="0"/>
              </a:rPr>
            </a:br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105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1 Başlık"/>
          <p:cNvSpPr>
            <a:spLocks noGrp="1"/>
          </p:cNvSpPr>
          <p:nvPr>
            <p:ph type="title"/>
          </p:nvPr>
        </p:nvSpPr>
        <p:spPr>
          <a:xfrm>
            <a:off x="357188" y="3500438"/>
            <a:ext cx="8229600" cy="1143000"/>
          </a:xfrm>
        </p:spPr>
        <p:txBody>
          <a:bodyPr/>
          <a:lstStyle/>
          <a:p>
            <a:r>
              <a:rPr lang="tr-TR" b="1" dirty="0" smtClean="0"/>
              <a:t>Motivasyon</a:t>
            </a:r>
          </a:p>
        </p:txBody>
      </p:sp>
      <p:pic>
        <p:nvPicPr>
          <p:cNvPr id="4098" name="Picture 2" descr="C:\Users\Shmyopc\Desktop\rsm\indir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412776"/>
            <a:ext cx="3168352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999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86C0EC6-896A-4389-AB92-AAB17F917556}" type="slidenum">
              <a:rPr lang="tr-TR" smtClean="0"/>
              <a:pPr eaLnBrk="1" hangingPunct="1"/>
              <a:t>13</a:t>
            </a:fld>
            <a:endParaRPr lang="tr-TR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tr-TR" dirty="0" smtClean="0">
                <a:latin typeface="Comic Sans MS" pitchFamily="66" charset="0"/>
              </a:rPr>
              <a:t>“Yaşlı devlet adamlarından biri Konfüçyüs’ e sordu; insanları nasıl ciddi ve sadık kılabilirim ki hevesle çalışsınlar?</a:t>
            </a:r>
            <a:br>
              <a:rPr lang="tr-TR" dirty="0" smtClean="0">
                <a:latin typeface="Comic Sans MS" pitchFamily="66" charset="0"/>
              </a:rPr>
            </a:br>
            <a:r>
              <a:rPr lang="tr-TR" dirty="0" smtClean="0">
                <a:latin typeface="Comic Sans MS" pitchFamily="66" charset="0"/>
              </a:rPr>
              <a:t/>
            </a:r>
            <a:br>
              <a:rPr lang="tr-TR" dirty="0" smtClean="0">
                <a:latin typeface="Comic Sans MS" pitchFamily="66" charset="0"/>
              </a:rPr>
            </a:br>
            <a:r>
              <a:rPr lang="tr-TR" dirty="0" smtClean="0">
                <a:latin typeface="Comic Sans MS" pitchFamily="66" charset="0"/>
              </a:rPr>
              <a:t>Konfüçyüs dedi ki; ‘onlara başkanlık ederken saygınlığı eksik etme ki ciddi olsunlar. Babacan ve şefkatli ol ki, sadık olsunlar. İyiyi teşvik et, acemiye öğret ki hevesli olsunlar.”  </a:t>
            </a:r>
            <a:br>
              <a:rPr lang="tr-TR" dirty="0" smtClean="0">
                <a:latin typeface="Comic Sans MS" pitchFamily="66" charset="0"/>
              </a:rPr>
            </a:br>
            <a:r>
              <a:rPr lang="tr-TR" dirty="0" smtClean="0">
                <a:latin typeface="Comic Sans MS" pitchFamily="66" charset="0"/>
              </a:rPr>
              <a:t>						Konfüçyüs</a:t>
            </a:r>
            <a:br>
              <a:rPr lang="tr-TR" dirty="0" smtClean="0">
                <a:latin typeface="Comic Sans MS" pitchFamily="66" charset="0"/>
              </a:rPr>
            </a:br>
            <a:r>
              <a:rPr lang="tr-TR" dirty="0" smtClean="0">
                <a:latin typeface="Comic Sans MS" pitchFamily="66" charset="0"/>
              </a:rPr>
              <a:t>                                                                       </a:t>
            </a:r>
            <a:r>
              <a:rPr lang="tr-TR" sz="1000" dirty="0" smtClean="0">
                <a:latin typeface="Comic Sans MS" pitchFamily="66" charset="0"/>
              </a:rPr>
              <a:t/>
            </a:r>
            <a:br>
              <a:rPr lang="tr-TR" sz="1000" dirty="0" smtClean="0">
                <a:latin typeface="Comic Sans MS" pitchFamily="66" charset="0"/>
              </a:rPr>
            </a:br>
            <a:endParaRPr lang="tr-TR" sz="10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9480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764D409-4DCE-4D09-B2D5-FE2C074066CB}" type="slidenum">
              <a:rPr lang="tr-TR" smtClean="0"/>
              <a:pPr eaLnBrk="1" hangingPunct="1"/>
              <a:t>14</a:t>
            </a:fld>
            <a:endParaRPr lang="tr-TR" smtClean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1652588" y="908050"/>
            <a:ext cx="7491412" cy="1143000"/>
          </a:xfrm>
        </p:spPr>
        <p:txBody>
          <a:bodyPr/>
          <a:lstStyle/>
          <a:p>
            <a:pPr eaLnBrk="1" hangingPunct="1"/>
            <a:r>
              <a:rPr lang="tr-TR" sz="3200" b="1" smtClean="0">
                <a:solidFill>
                  <a:srgbClr val="FF9900"/>
                </a:solidFill>
                <a:latin typeface="Lucida Handwriting" pitchFamily="66" charset="0"/>
              </a:rPr>
              <a:t>MOTİVASYON 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8275" y="2060575"/>
            <a:ext cx="6878638" cy="42211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tr-TR" sz="3600" b="1" dirty="0" smtClean="0">
                <a:solidFill>
                  <a:srgbClr val="D1B62F"/>
                </a:solidFill>
              </a:rPr>
              <a:t>	</a:t>
            </a:r>
            <a:r>
              <a:rPr lang="tr-TR" b="1" dirty="0" smtClean="0">
                <a:solidFill>
                  <a:srgbClr val="1B0FBD"/>
                </a:solidFill>
                <a:latin typeface="Comic Sans MS" pitchFamily="66" charset="0"/>
              </a:rPr>
              <a:t>İnsan davranışlarının temelinde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tr-TR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ihtiyaç</a:t>
            </a:r>
            <a:r>
              <a:rPr lang="tr-TR" b="1" dirty="0" smtClean="0">
                <a:solidFill>
                  <a:srgbClr val="1B0FBD"/>
                </a:solidFill>
                <a:latin typeface="Comic Sans MS" pitchFamily="66" charset="0"/>
              </a:rPr>
              <a:t> vardır. </a:t>
            </a:r>
          </a:p>
          <a:p>
            <a:pPr algn="ctr" eaLnBrk="1" hangingPunct="1">
              <a:buFont typeface="Wingdings" pitchFamily="2" charset="2"/>
              <a:buNone/>
            </a:pPr>
            <a:endParaRPr lang="tr-TR" b="1" dirty="0" smtClean="0">
              <a:solidFill>
                <a:srgbClr val="1B0FBD"/>
              </a:solidFill>
              <a:latin typeface="Comic Sans MS" pitchFamily="66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tr-TR" b="1" dirty="0" smtClean="0">
                <a:solidFill>
                  <a:srgbClr val="1B0FBD"/>
                </a:solidFill>
                <a:latin typeface="Comic Sans MS" pitchFamily="66" charset="0"/>
              </a:rPr>
              <a:t>	Bu ihtiyaçlar insanı harekete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tr-TR" b="1" dirty="0" smtClean="0">
                <a:solidFill>
                  <a:srgbClr val="1B0FBD"/>
                </a:solidFill>
                <a:latin typeface="Comic Sans MS" pitchFamily="66" charset="0"/>
              </a:rPr>
              <a:t> geçiren </a:t>
            </a:r>
            <a:r>
              <a:rPr lang="tr-TR" b="1" dirty="0" smtClean="0">
                <a:solidFill>
                  <a:srgbClr val="00B050"/>
                </a:solidFill>
                <a:latin typeface="Comic Sans MS" pitchFamily="66" charset="0"/>
              </a:rPr>
              <a:t>itici gücü </a:t>
            </a:r>
            <a:r>
              <a:rPr lang="tr-TR" b="1" dirty="0" smtClean="0">
                <a:solidFill>
                  <a:srgbClr val="1B0FBD"/>
                </a:solidFill>
                <a:latin typeface="Comic Sans MS" pitchFamily="66" charset="0"/>
              </a:rPr>
              <a:t>oluşturur.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tr-TR" b="1" dirty="0" smtClean="0">
                <a:solidFill>
                  <a:srgbClr val="1B0FBD"/>
                </a:solidFill>
                <a:latin typeface="Comic Sans MS" pitchFamily="66" charset="0"/>
              </a:rPr>
              <a:t>	Bu itici güce</a:t>
            </a:r>
            <a:r>
              <a:rPr lang="tr-TR" b="1" dirty="0" smtClean="0">
                <a:solidFill>
                  <a:srgbClr val="FF9900"/>
                </a:solidFill>
                <a:latin typeface="Comic Sans MS" pitchFamily="66" charset="0"/>
              </a:rPr>
              <a:t> “</a:t>
            </a:r>
            <a:r>
              <a:rPr lang="tr-TR" b="1" dirty="0" smtClean="0">
                <a:solidFill>
                  <a:srgbClr val="00B050"/>
                </a:solidFill>
                <a:latin typeface="Comic Sans MS" pitchFamily="66" charset="0"/>
              </a:rPr>
              <a:t>GÜDÜ</a:t>
            </a:r>
            <a:r>
              <a:rPr lang="tr-TR" b="1" dirty="0" smtClean="0">
                <a:solidFill>
                  <a:srgbClr val="FF9900"/>
                </a:solidFill>
                <a:latin typeface="Comic Sans MS" pitchFamily="66" charset="0"/>
              </a:rPr>
              <a:t>”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tr-TR" b="1" dirty="0" smtClean="0">
                <a:solidFill>
                  <a:srgbClr val="1B0FBD"/>
                </a:solidFill>
                <a:latin typeface="Comic Sans MS" pitchFamily="66" charset="0"/>
              </a:rPr>
              <a:t>adı verilir.</a:t>
            </a:r>
          </a:p>
        </p:txBody>
      </p:sp>
    </p:spTree>
    <p:extLst>
      <p:ext uri="{BB962C8B-B14F-4D97-AF65-F5344CB8AC3E}">
        <p14:creationId xmlns:p14="http://schemas.microsoft.com/office/powerpoint/2010/main" val="34440039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6A4792E-ECB6-4323-B455-1819900DF6EA}" type="slidenum">
              <a:rPr lang="tr-TR" smtClean="0"/>
              <a:pPr eaLnBrk="1" hangingPunct="1"/>
              <a:t>15</a:t>
            </a:fld>
            <a:endParaRPr lang="tr-TR" smtClean="0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3200" b="1" dirty="0" smtClean="0">
                <a:solidFill>
                  <a:srgbClr val="FF9900"/>
                </a:solidFill>
                <a:latin typeface="Comic Sans MS" pitchFamily="66" charset="0"/>
              </a:rPr>
              <a:t>MOTİVASYON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28801"/>
            <a:ext cx="7920879" cy="400365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tr-TR" sz="2800" b="1" dirty="0" smtClean="0">
                <a:solidFill>
                  <a:srgbClr val="1B0FBD"/>
                </a:solidFill>
                <a:latin typeface="Comic Sans MS" pitchFamily="66" charset="0"/>
              </a:rPr>
              <a:t>Güdü döngüsü şu şekilde meydana gelir: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sz="2800" b="1" dirty="0" smtClean="0">
              <a:solidFill>
                <a:srgbClr val="1B0FBD"/>
              </a:solidFill>
              <a:latin typeface="Comic Sans MS" pitchFamily="66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sz="2800" b="1" dirty="0" smtClean="0">
                <a:solidFill>
                  <a:srgbClr val="1B0FBD"/>
                </a:solidFill>
                <a:latin typeface="Comic Sans MS" pitchFamily="66" charset="0"/>
              </a:rPr>
              <a:t>1-</a:t>
            </a:r>
            <a:r>
              <a:rPr lang="tr-TR" sz="2800" b="1" dirty="0" smtClean="0">
                <a:solidFill>
                  <a:srgbClr val="00B050"/>
                </a:solidFill>
                <a:latin typeface="Comic Sans MS" pitchFamily="66" charset="0"/>
              </a:rPr>
              <a:t>İhtiyaç</a:t>
            </a:r>
            <a:r>
              <a:rPr lang="tr-TR" sz="2800" b="1" dirty="0" smtClean="0">
                <a:solidFill>
                  <a:srgbClr val="1B0FBD"/>
                </a:solidFill>
                <a:latin typeface="Comic Sans MS" pitchFamily="66" charset="0"/>
              </a:rPr>
              <a:t> hissedilir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sz="2800" b="1" dirty="0" smtClean="0">
                <a:solidFill>
                  <a:srgbClr val="1B0FBD"/>
                </a:solidFill>
                <a:latin typeface="Comic Sans MS" pitchFamily="66" charset="0"/>
              </a:rPr>
              <a:t>2-İhtiyacı </a:t>
            </a:r>
            <a:r>
              <a:rPr lang="tr-TR" sz="2800" b="1" dirty="0" smtClean="0">
                <a:solidFill>
                  <a:srgbClr val="00B050"/>
                </a:solidFill>
                <a:latin typeface="Comic Sans MS" pitchFamily="66" charset="0"/>
              </a:rPr>
              <a:t>giderme</a:t>
            </a:r>
            <a:r>
              <a:rPr lang="tr-TR" sz="2800" b="1" dirty="0" smtClean="0">
                <a:solidFill>
                  <a:srgbClr val="1B0FBD"/>
                </a:solidFill>
                <a:latin typeface="Comic Sans MS" pitchFamily="66" charset="0"/>
              </a:rPr>
              <a:t>ye yönelik </a:t>
            </a:r>
            <a:r>
              <a:rPr lang="tr-TR" sz="2800" b="1" dirty="0" smtClean="0">
                <a:solidFill>
                  <a:srgbClr val="00B050"/>
                </a:solidFill>
                <a:latin typeface="Comic Sans MS" pitchFamily="66" charset="0"/>
              </a:rPr>
              <a:t>davranış</a:t>
            </a:r>
            <a:r>
              <a:rPr lang="tr-TR" sz="2800" b="1" dirty="0" smtClean="0">
                <a:solidFill>
                  <a:srgbClr val="1B0FBD"/>
                </a:solidFill>
                <a:latin typeface="Comic Sans MS" pitchFamily="66" charset="0"/>
              </a:rPr>
              <a:t> oluşur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sz="2800" b="1" dirty="0" smtClean="0">
                <a:solidFill>
                  <a:srgbClr val="1B0FBD"/>
                </a:solidFill>
                <a:latin typeface="Comic Sans MS" pitchFamily="66" charset="0"/>
              </a:rPr>
              <a:t>3-ihtiyaç </a:t>
            </a:r>
            <a:r>
              <a:rPr lang="tr-TR" sz="2800" b="1" dirty="0" smtClean="0">
                <a:solidFill>
                  <a:srgbClr val="00B050"/>
                </a:solidFill>
                <a:latin typeface="Comic Sans MS" pitchFamily="66" charset="0"/>
              </a:rPr>
              <a:t>giderilir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sz="2800" b="1" dirty="0" smtClean="0">
              <a:solidFill>
                <a:srgbClr val="1B0FBD"/>
              </a:solidFill>
              <a:latin typeface="Comic Sans MS" pitchFamily="66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sz="2800" b="1" dirty="0" smtClean="0"/>
              <a:t> </a:t>
            </a:r>
            <a:r>
              <a:rPr lang="tr-TR" sz="2800" b="1" dirty="0" smtClean="0">
                <a:solidFill>
                  <a:srgbClr val="FF3399"/>
                </a:solidFill>
                <a:latin typeface="Comic Sans MS" pitchFamily="66" charset="0"/>
              </a:rPr>
              <a:t>Gereksinme – Uyarılma – Davranış – Doyum (amaç) 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sz="2000" b="1" dirty="0" smtClean="0">
              <a:solidFill>
                <a:srgbClr val="FF3399"/>
              </a:solidFill>
              <a:latin typeface="Comic Sans MS" pitchFamily="66" charset="0"/>
            </a:endParaRPr>
          </a:p>
        </p:txBody>
      </p:sp>
      <p:pic>
        <p:nvPicPr>
          <p:cNvPr id="5122" name="Picture 2" descr="C:\Users\Shmyopc\Desktop\rsm\motivasy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157192"/>
            <a:ext cx="50101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0985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EEDF240-2468-4B84-A172-8C0D6DEDF641}" type="slidenum">
              <a:rPr lang="tr-TR" smtClean="0"/>
              <a:pPr eaLnBrk="1" hangingPunct="1"/>
              <a:t>16</a:t>
            </a:fld>
            <a:endParaRPr lang="tr-TR" smtClean="0"/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548680"/>
            <a:ext cx="7129463" cy="4897437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dirty="0" smtClean="0">
                <a:solidFill>
                  <a:srgbClr val="D1B62F"/>
                </a:solidFill>
                <a:latin typeface="Lucida Handwriting" pitchFamily="66" charset="0"/>
              </a:rPr>
              <a:t>	</a:t>
            </a:r>
            <a:r>
              <a:rPr lang="tr-TR" dirty="0" smtClean="0">
                <a:solidFill>
                  <a:srgbClr val="1B0FBD"/>
                </a:solidFill>
                <a:latin typeface="Comic Sans MS" pitchFamily="66" charset="0"/>
              </a:rPr>
              <a:t>Motivasyon insanı </a:t>
            </a:r>
            <a:r>
              <a:rPr lang="tr-TR" dirty="0" smtClean="0">
                <a:solidFill>
                  <a:srgbClr val="00B050"/>
                </a:solidFill>
                <a:latin typeface="Comic Sans MS" pitchFamily="66" charset="0"/>
              </a:rPr>
              <a:t>harekete geçirmektir</a:t>
            </a:r>
            <a:r>
              <a:rPr lang="tr-TR" dirty="0" smtClean="0">
                <a:solidFill>
                  <a:srgbClr val="1B0FBD"/>
                </a:solidFill>
                <a:latin typeface="Comic Sans MS" pitchFamily="66" charset="0"/>
              </a:rPr>
              <a:t>.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tr-TR" dirty="0" smtClean="0">
              <a:solidFill>
                <a:srgbClr val="1B0FBD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dirty="0" smtClean="0">
                <a:solidFill>
                  <a:srgbClr val="1B0FBD"/>
                </a:solidFill>
                <a:latin typeface="Comic Sans MS" pitchFamily="66" charset="0"/>
              </a:rPr>
              <a:t>Coşkusunu artırmak, gücüne </a:t>
            </a:r>
            <a:r>
              <a:rPr lang="tr-TR" dirty="0" smtClean="0">
                <a:solidFill>
                  <a:srgbClr val="FF3399"/>
                </a:solidFill>
                <a:latin typeface="Comic Sans MS" pitchFamily="66" charset="0"/>
              </a:rPr>
              <a:t>güç</a:t>
            </a:r>
            <a:r>
              <a:rPr lang="tr-TR" dirty="0" smtClean="0">
                <a:solidFill>
                  <a:srgbClr val="1B0FBD"/>
                </a:solidFill>
                <a:latin typeface="Comic Sans MS" pitchFamily="66" charset="0"/>
              </a:rPr>
              <a:t> katmaktır.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tr-TR" dirty="0" smtClean="0">
              <a:solidFill>
                <a:srgbClr val="1B0FBD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dirty="0" smtClean="0">
                <a:solidFill>
                  <a:srgbClr val="1B0FBD"/>
                </a:solidFill>
                <a:latin typeface="Comic Sans MS" pitchFamily="66" charset="0"/>
              </a:rPr>
              <a:t>Kişilerin belli bir ihtiyacı ya da amacı karşılamak üzere </a:t>
            </a:r>
            <a:r>
              <a:rPr lang="tr-TR" dirty="0" smtClean="0">
                <a:solidFill>
                  <a:srgbClr val="00B050"/>
                </a:solidFill>
                <a:latin typeface="Comic Sans MS" pitchFamily="66" charset="0"/>
              </a:rPr>
              <a:t>istekli davranmalarıdır</a:t>
            </a:r>
            <a:r>
              <a:rPr lang="tr-TR" dirty="0" smtClean="0">
                <a:solidFill>
                  <a:srgbClr val="1B0FBD"/>
                </a:solidFill>
                <a:latin typeface="Comic Sans MS" pitchFamily="66" charset="0"/>
              </a:rPr>
              <a:t>. </a:t>
            </a:r>
          </a:p>
          <a:p>
            <a:pPr algn="ctr" eaLnBrk="1" hangingPunct="1">
              <a:lnSpc>
                <a:spcPct val="80000"/>
              </a:lnSpc>
              <a:defRPr/>
            </a:pPr>
            <a:endParaRPr lang="tr-TR" dirty="0" smtClean="0">
              <a:solidFill>
                <a:srgbClr val="1B0FBD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dirty="0" smtClean="0">
                <a:solidFill>
                  <a:srgbClr val="1B0FBD"/>
                </a:solidFill>
                <a:latin typeface="Comic Sans MS" pitchFamily="66" charset="0"/>
              </a:rPr>
              <a:t>Motive edilen insanın </a:t>
            </a:r>
            <a:r>
              <a:rPr lang="tr-TR" dirty="0" smtClean="0">
                <a:solidFill>
                  <a:srgbClr val="FF3399"/>
                </a:solidFill>
                <a:latin typeface="Comic Sans MS" pitchFamily="66" charset="0"/>
              </a:rPr>
              <a:t>performansı</a:t>
            </a:r>
            <a:r>
              <a:rPr lang="tr-TR" dirty="0" smtClean="0">
                <a:solidFill>
                  <a:srgbClr val="1B0FBD"/>
                </a:solidFill>
                <a:latin typeface="Comic Sans MS" pitchFamily="66" charset="0"/>
              </a:rPr>
              <a:t> yükselir</a:t>
            </a:r>
            <a:r>
              <a:rPr lang="tr-TR" dirty="0" smtClean="0"/>
              <a:t>.</a:t>
            </a:r>
            <a:endParaRPr lang="tr-TR" i="1" dirty="0" smtClean="0">
              <a:solidFill>
                <a:srgbClr val="1B0FBD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tr-TR" sz="2800" i="1" dirty="0" smtClean="0">
              <a:solidFill>
                <a:srgbClr val="1B0FBD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0155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8229600" cy="7032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4000" b="1" dirty="0" smtClean="0">
                <a:solidFill>
                  <a:schemeClr val="accent1"/>
                </a:solidFill>
                <a:latin typeface="Comic Sans MS" pitchFamily="66" charset="0"/>
              </a:rPr>
              <a:t/>
            </a:r>
            <a:br>
              <a:rPr lang="tr-TR" sz="4000" b="1" dirty="0" smtClean="0">
                <a:solidFill>
                  <a:schemeClr val="accent1"/>
                </a:solidFill>
                <a:latin typeface="Comic Sans MS" pitchFamily="66" charset="0"/>
              </a:rPr>
            </a:br>
            <a:r>
              <a:rPr lang="tr-TR" sz="4000" b="1" dirty="0" smtClean="0">
                <a:solidFill>
                  <a:schemeClr val="accent1"/>
                </a:solidFill>
                <a:latin typeface="Comic Sans MS" pitchFamily="66" charset="0"/>
              </a:rPr>
              <a:t> Kişilik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692696"/>
            <a:ext cx="8280400" cy="561657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endParaRPr lang="tr-TR" b="1" dirty="0" smtClean="0"/>
          </a:p>
          <a:p>
            <a:pPr algn="ctr" eaLnBrk="1" hangingPunct="1">
              <a:defRPr/>
            </a:pPr>
            <a:endParaRPr lang="tr-TR" b="1" dirty="0" smtClean="0"/>
          </a:p>
          <a:p>
            <a:pPr algn="ctr" eaLnBrk="1" hangingPunct="1">
              <a:defRPr/>
            </a:pPr>
            <a:r>
              <a:rPr lang="tr-TR" b="1" dirty="0" smtClean="0"/>
              <a:t>Kişinin toplumda oynadığı </a:t>
            </a:r>
            <a:r>
              <a:rPr lang="tr-TR" b="1" dirty="0" smtClean="0">
                <a:solidFill>
                  <a:srgbClr val="FF3399"/>
                </a:solidFill>
              </a:rPr>
              <a:t>rol</a:t>
            </a:r>
            <a:r>
              <a:rPr lang="tr-TR" b="1" dirty="0" smtClean="0"/>
              <a:t>dür.</a:t>
            </a:r>
          </a:p>
          <a:p>
            <a:pPr eaLnBrk="1" hangingPunct="1">
              <a:defRPr/>
            </a:pPr>
            <a:endParaRPr lang="tr-TR" b="1" dirty="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tr-TR" b="1" dirty="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tr-TR" b="1" dirty="0" smtClean="0"/>
          </a:p>
        </p:txBody>
      </p:sp>
      <p:pic>
        <p:nvPicPr>
          <p:cNvPr id="6146" name="Picture 2" descr="C:\Users\Shmyopc\Desktop\rsm\indir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092422"/>
            <a:ext cx="3384376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26230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8435280" cy="4785395"/>
          </a:xfrm>
        </p:spPr>
        <p:txBody>
          <a:bodyPr/>
          <a:lstStyle/>
          <a:p>
            <a:pPr>
              <a:defRPr/>
            </a:pPr>
            <a:r>
              <a:rPr lang="tr-TR" dirty="0">
                <a:solidFill>
                  <a:srgbClr val="FF3399"/>
                </a:solidFill>
              </a:rPr>
              <a:t>Bireysel farklılık</a:t>
            </a:r>
            <a:r>
              <a:rPr lang="tr-TR" dirty="0"/>
              <a:t>ları vurgulamak için kullanılır.</a:t>
            </a:r>
          </a:p>
          <a:p>
            <a:pPr>
              <a:defRPr/>
            </a:pPr>
            <a:r>
              <a:rPr lang="tr-TR" dirty="0">
                <a:solidFill>
                  <a:srgbClr val="00B050"/>
                </a:solidFill>
              </a:rPr>
              <a:t>Geçmişin</a:t>
            </a:r>
            <a:r>
              <a:rPr lang="tr-TR" dirty="0"/>
              <a:t>, </a:t>
            </a:r>
            <a:r>
              <a:rPr lang="tr-TR" dirty="0">
                <a:solidFill>
                  <a:srgbClr val="00B050"/>
                </a:solidFill>
              </a:rPr>
              <a:t>mevcut</a:t>
            </a:r>
            <a:r>
              <a:rPr lang="tr-TR" dirty="0"/>
              <a:t> zamanın ve </a:t>
            </a:r>
            <a:r>
              <a:rPr lang="tr-TR" dirty="0">
                <a:solidFill>
                  <a:srgbClr val="00B050"/>
                </a:solidFill>
              </a:rPr>
              <a:t>geleceğin</a:t>
            </a:r>
            <a:r>
              <a:rPr lang="tr-TR" dirty="0"/>
              <a:t> oluşturduğu bir bütündür.</a:t>
            </a:r>
          </a:p>
          <a:p>
            <a:pPr>
              <a:defRPr/>
            </a:pPr>
            <a:r>
              <a:rPr lang="tr-TR" dirty="0">
                <a:solidFill>
                  <a:srgbClr val="FF3399"/>
                </a:solidFill>
              </a:rPr>
              <a:t>Yaşam tarzıdır</a:t>
            </a:r>
            <a:r>
              <a:rPr lang="tr-TR" dirty="0"/>
              <a:t>.</a:t>
            </a:r>
          </a:p>
          <a:p>
            <a:pPr>
              <a:defRPr/>
            </a:pPr>
            <a:r>
              <a:rPr lang="tr-TR" dirty="0"/>
              <a:t>İnsanın ilgi alanlarını, tutumlarını, yeteneklerini, konuşma tarzını, dış görünüşünü, çevreyle uyum biçimini kapsayan bir kavramdır.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484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sz="2800" b="1" dirty="0" smtClean="0"/>
          </a:p>
          <a:p>
            <a:pPr>
              <a:buFontTx/>
              <a:buNone/>
            </a:pPr>
            <a:r>
              <a:rPr lang="tr-TR" b="1" dirty="0" smtClean="0"/>
              <a:t>       Kişilik, insanın, konuşma, düşünme, hissetme, olaylara ve insanlara bakış şekilleriyle </a:t>
            </a:r>
            <a:r>
              <a:rPr lang="tr-TR" b="1" dirty="0" smtClean="0">
                <a:solidFill>
                  <a:srgbClr val="FF3399"/>
                </a:solidFill>
              </a:rPr>
              <a:t>doğuştan getirdiği ve sonradan </a:t>
            </a:r>
            <a:r>
              <a:rPr lang="tr-TR" b="1" dirty="0" smtClean="0"/>
              <a:t>kazandığı, onu </a:t>
            </a:r>
            <a:r>
              <a:rPr lang="tr-TR" b="1" dirty="0" smtClean="0">
                <a:solidFill>
                  <a:srgbClr val="00B050"/>
                </a:solidFill>
              </a:rPr>
              <a:t>diğer insanlardan ayıran </a:t>
            </a:r>
            <a:r>
              <a:rPr lang="tr-TR" b="1" dirty="0" smtClean="0"/>
              <a:t>özelliklerin tümünün oluşturduğu bir bütündür.</a:t>
            </a:r>
          </a:p>
          <a:p>
            <a:endParaRPr lang="tr-TR" b="1" dirty="0" smtClean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17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Grup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 descr="C:\Users\Shmyopc\Desktop\rsm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420888"/>
            <a:ext cx="360040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786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Grup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  <a:defRPr/>
            </a:pPr>
            <a:r>
              <a:rPr lang="tr-TR" sz="2400" b="1" dirty="0" smtClean="0">
                <a:solidFill>
                  <a:schemeClr val="tx2"/>
                </a:solidFill>
              </a:rPr>
              <a:t>     </a:t>
            </a:r>
          </a:p>
          <a:p>
            <a:pPr algn="ctr">
              <a:buFontTx/>
              <a:buNone/>
              <a:defRPr/>
            </a:pPr>
            <a:r>
              <a:rPr lang="tr-TR" sz="2400" b="1" dirty="0" smtClean="0">
                <a:solidFill>
                  <a:schemeClr val="tx2"/>
                </a:solidFill>
              </a:rPr>
              <a:t>      </a:t>
            </a:r>
            <a:r>
              <a:rPr lang="tr-TR" b="1" dirty="0" smtClean="0">
                <a:solidFill>
                  <a:schemeClr val="tx2"/>
                </a:solidFill>
              </a:rPr>
              <a:t>Grup, </a:t>
            </a:r>
            <a:r>
              <a:rPr lang="tr-TR" dirty="0" smtClean="0"/>
              <a:t>ortak norm ve davranış ilkelerini paylaşan, aralarında çeşitli rol farklılaşması gerçekleştiren, ortak bir amacı paylaşan ve bu amaç doğrultusunda birbirleri ile iletişim içinde olan, karşılıklı olarak birbirlerini etkileyen </a:t>
            </a:r>
            <a:r>
              <a:rPr lang="tr-TR" dirty="0" smtClean="0">
                <a:solidFill>
                  <a:srgbClr val="FF3399"/>
                </a:solidFill>
              </a:rPr>
              <a:t>iki veya daha fazla </a:t>
            </a:r>
            <a:r>
              <a:rPr lang="tr-TR" dirty="0" smtClean="0"/>
              <a:t>kişinin bir araya gelmesi ile ortaya çıkan </a:t>
            </a:r>
            <a:r>
              <a:rPr lang="tr-TR" dirty="0" smtClean="0">
                <a:solidFill>
                  <a:srgbClr val="00B050"/>
                </a:solidFill>
              </a:rPr>
              <a:t>sosyal bir olgudur.</a:t>
            </a:r>
            <a:endParaRPr lang="tr-TR" dirty="0">
              <a:solidFill>
                <a:srgbClr val="00B050"/>
              </a:solidFill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596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 </a:t>
            </a:r>
            <a:r>
              <a:rPr lang="tr-TR" b="1" dirty="0" smtClean="0">
                <a:solidFill>
                  <a:srgbClr val="00B050"/>
                </a:solidFill>
              </a:rPr>
              <a:t>Rol</a:t>
            </a:r>
          </a:p>
        </p:txBody>
      </p:sp>
      <p:sp>
        <p:nvSpPr>
          <p:cNvPr id="56323" name="2 İçerik Yer Tutucusu"/>
          <p:cNvSpPr>
            <a:spLocks noGrp="1"/>
          </p:cNvSpPr>
          <p:nvPr>
            <p:ph idx="1"/>
          </p:nvPr>
        </p:nvSpPr>
        <p:spPr>
          <a:xfrm>
            <a:off x="683568" y="2332037"/>
            <a:ext cx="8229600" cy="4525963"/>
          </a:xfrm>
        </p:spPr>
        <p:txBody>
          <a:bodyPr/>
          <a:lstStyle/>
          <a:p>
            <a:endParaRPr lang="tr-TR" b="1" dirty="0" smtClean="0"/>
          </a:p>
          <a:p>
            <a:endParaRPr lang="tr-TR" b="1" dirty="0" smtClean="0"/>
          </a:p>
          <a:p>
            <a:r>
              <a:rPr lang="tr-TR" b="1" dirty="0" smtClean="0"/>
              <a:t>Rol </a:t>
            </a:r>
            <a:r>
              <a:rPr lang="tr-TR" b="1" dirty="0" smtClean="0">
                <a:solidFill>
                  <a:srgbClr val="00B050"/>
                </a:solidFill>
              </a:rPr>
              <a:t>beklenilen</a:t>
            </a:r>
            <a:r>
              <a:rPr lang="tr-TR" b="1" dirty="0" smtClean="0"/>
              <a:t> davranış biçimidir.</a:t>
            </a:r>
          </a:p>
          <a:p>
            <a:r>
              <a:rPr lang="tr-TR" b="1" dirty="0" smtClean="0"/>
              <a:t>Rol belirli statülere sahip bireylerden </a:t>
            </a:r>
            <a:r>
              <a:rPr lang="tr-TR" b="1" dirty="0" smtClean="0">
                <a:solidFill>
                  <a:srgbClr val="7030A0"/>
                </a:solidFill>
              </a:rPr>
              <a:t>istenen ve beklenen davranışlar</a:t>
            </a:r>
            <a:r>
              <a:rPr lang="tr-TR" b="1" dirty="0" smtClean="0"/>
              <a:t> bütünüdür.</a:t>
            </a:r>
          </a:p>
        </p:txBody>
      </p:sp>
      <p:pic>
        <p:nvPicPr>
          <p:cNvPr id="8194" name="Picture 2" descr="C:\Users\Shmyopc\Desktop\rsm\indir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268760"/>
            <a:ext cx="3240360" cy="2069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185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50"/>
                </a:solidFill>
              </a:rPr>
              <a:t>Yetki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endParaRPr lang="tr-TR" b="1" dirty="0" smtClean="0"/>
          </a:p>
          <a:p>
            <a:pPr algn="ctr">
              <a:defRPr/>
            </a:pPr>
            <a:r>
              <a:rPr lang="tr-TR" b="1" dirty="0" smtClean="0"/>
              <a:t>Bireylerin davranışlarını ve kaynakların kullanımını </a:t>
            </a:r>
            <a:r>
              <a:rPr lang="tr-TR" b="1" dirty="0" smtClean="0">
                <a:solidFill>
                  <a:srgbClr val="00B050"/>
                </a:solidFill>
              </a:rPr>
              <a:t>kontrol edici ve etkileyici </a:t>
            </a:r>
            <a:r>
              <a:rPr lang="tr-TR" b="1" dirty="0" smtClean="0"/>
              <a:t>yasal bir güçtür.</a:t>
            </a:r>
          </a:p>
        </p:txBody>
      </p:sp>
      <p:pic>
        <p:nvPicPr>
          <p:cNvPr id="9219" name="Picture 3" descr="C:\Users\Shmyopc\Desktop\rsm\images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789040"/>
            <a:ext cx="3240359" cy="191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494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Davranış bilimleri uzmanları yetki konusunda birçok </a:t>
            </a:r>
            <a:r>
              <a:rPr lang="tr-TR" b="1" dirty="0" smtClean="0"/>
              <a:t>araştırma yapmışlardır. </a:t>
            </a:r>
          </a:p>
          <a:p>
            <a:r>
              <a:rPr lang="tr-TR" b="1" dirty="0" smtClean="0"/>
              <a:t>Neticede, insanların </a:t>
            </a:r>
            <a:r>
              <a:rPr lang="tr-TR" b="1" dirty="0">
                <a:solidFill>
                  <a:srgbClr val="00B050"/>
                </a:solidFill>
              </a:rPr>
              <a:t>farklı kişilik </a:t>
            </a:r>
            <a:r>
              <a:rPr lang="tr-TR" b="1" dirty="0"/>
              <a:t>yapılarından dolayı yetki sahibi olma veya yetkili karşısında</a:t>
            </a:r>
            <a:r>
              <a:rPr lang="tr-TR" b="1" dirty="0" smtClean="0"/>
              <a:t>, </a:t>
            </a:r>
            <a:r>
              <a:rPr lang="tr-TR" b="1" dirty="0" smtClean="0">
                <a:solidFill>
                  <a:srgbClr val="00B050"/>
                </a:solidFill>
              </a:rPr>
              <a:t>farklı </a:t>
            </a:r>
            <a:r>
              <a:rPr lang="tr-TR" b="1" dirty="0">
                <a:solidFill>
                  <a:srgbClr val="00B050"/>
                </a:solidFill>
              </a:rPr>
              <a:t>davranışlar </a:t>
            </a:r>
            <a:r>
              <a:rPr lang="tr-TR" b="1" dirty="0"/>
              <a:t>sergiledikleri bulunmuştur.</a:t>
            </a:r>
          </a:p>
          <a:p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317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2 İçerik Yer Tutucusu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/>
          <a:lstStyle/>
          <a:p>
            <a:endParaRPr lang="tr-TR" b="1" dirty="0" smtClean="0"/>
          </a:p>
          <a:p>
            <a:endParaRPr lang="tr-TR" b="1" dirty="0" smtClean="0"/>
          </a:p>
          <a:p>
            <a:endParaRPr lang="tr-TR" b="1" dirty="0" smtClean="0"/>
          </a:p>
          <a:p>
            <a:pPr algn="ctr"/>
            <a:r>
              <a:rPr lang="tr-TR" b="1" dirty="0" smtClean="0"/>
              <a:t>Ayrıca yetki sahibi olmanın insanları </a:t>
            </a:r>
            <a:r>
              <a:rPr lang="tr-TR" b="1" dirty="0" smtClean="0">
                <a:solidFill>
                  <a:srgbClr val="00B050"/>
                </a:solidFill>
              </a:rPr>
              <a:t>motive ettiği</a:t>
            </a:r>
            <a:r>
              <a:rPr lang="tr-TR" b="1" dirty="0" smtClean="0"/>
              <a:t>, bu durumun da </a:t>
            </a:r>
            <a:r>
              <a:rPr lang="tr-TR" b="1" dirty="0" smtClean="0">
                <a:solidFill>
                  <a:srgbClr val="7030A0"/>
                </a:solidFill>
              </a:rPr>
              <a:t>iş verimini </a:t>
            </a:r>
            <a:r>
              <a:rPr lang="tr-TR" b="1" dirty="0" smtClean="0"/>
              <a:t>olumlu yönde etkilediği sonucu elde edilmiştir.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929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7030A0"/>
                </a:solidFill>
              </a:rPr>
              <a:t>Yönetim</a:t>
            </a:r>
          </a:p>
        </p:txBody>
      </p:sp>
      <p:sp>
        <p:nvSpPr>
          <p:cNvPr id="5939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b="1" dirty="0" smtClean="0"/>
          </a:p>
          <a:p>
            <a:pPr algn="ctr"/>
            <a:r>
              <a:rPr lang="tr-TR" b="1" dirty="0" smtClean="0"/>
              <a:t>Önceden belirlenmiş </a:t>
            </a:r>
            <a:r>
              <a:rPr lang="tr-TR" b="1" dirty="0" smtClean="0">
                <a:solidFill>
                  <a:srgbClr val="00B050"/>
                </a:solidFill>
              </a:rPr>
              <a:t>hedef</a:t>
            </a:r>
            <a:r>
              <a:rPr lang="tr-TR" b="1" dirty="0" smtClean="0"/>
              <a:t>lere ulaşmak için yararlanılacak araç ve kaynakların </a:t>
            </a:r>
            <a:r>
              <a:rPr lang="tr-TR" b="1" dirty="0" smtClean="0">
                <a:solidFill>
                  <a:srgbClr val="7030A0"/>
                </a:solidFill>
              </a:rPr>
              <a:t>verimli, etkili ve uygun </a:t>
            </a:r>
            <a:r>
              <a:rPr lang="tr-TR" b="1" dirty="0" smtClean="0"/>
              <a:t>bir biçimde kullanılmasını kapsayan faaliyetlerin bütünüdür.</a:t>
            </a:r>
          </a:p>
        </p:txBody>
      </p:sp>
      <p:pic>
        <p:nvPicPr>
          <p:cNvPr id="10242" name="Picture 2" descr="C:\Users\Shmyopc\Desktop\rsm\images (6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13" y="4437112"/>
            <a:ext cx="3719487" cy="217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118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50"/>
                </a:solidFill>
              </a:rPr>
              <a:t>Liderlik</a:t>
            </a:r>
          </a:p>
        </p:txBody>
      </p:sp>
      <p:sp>
        <p:nvSpPr>
          <p:cNvPr id="6041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tr-TR" dirty="0" smtClean="0"/>
          </a:p>
          <a:p>
            <a:pPr>
              <a:buFontTx/>
              <a:buNone/>
            </a:pPr>
            <a:r>
              <a:rPr lang="tr-TR" dirty="0" smtClean="0"/>
              <a:t>      </a:t>
            </a:r>
            <a:r>
              <a:rPr lang="tr-TR" sz="4000" dirty="0" smtClean="0"/>
              <a:t>‘Çoban bozulursa, sürü bozulur’ Fas Atasözü</a:t>
            </a:r>
          </a:p>
        </p:txBody>
      </p:sp>
      <p:pic>
        <p:nvPicPr>
          <p:cNvPr id="11266" name="Picture 2" descr="C:\Users\Shmyopc\Desktop\rsm\indir (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17032"/>
            <a:ext cx="389118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37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2 İçerik Yer Tutucusu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174035"/>
          </a:xfrm>
        </p:spPr>
        <p:txBody>
          <a:bodyPr/>
          <a:lstStyle/>
          <a:p>
            <a:r>
              <a:rPr lang="tr-TR" b="1" dirty="0" smtClean="0">
                <a:solidFill>
                  <a:srgbClr val="00B050"/>
                </a:solidFill>
              </a:rPr>
              <a:t>Lider</a:t>
            </a:r>
            <a:r>
              <a:rPr lang="tr-TR" b="1" dirty="0" smtClean="0"/>
              <a:t>, grubun </a:t>
            </a:r>
            <a:r>
              <a:rPr lang="tr-TR" b="1" dirty="0" smtClean="0">
                <a:solidFill>
                  <a:srgbClr val="00B050"/>
                </a:solidFill>
              </a:rPr>
              <a:t>amacını belirleyen</a:t>
            </a:r>
            <a:r>
              <a:rPr lang="tr-TR" b="1" dirty="0" smtClean="0"/>
              <a:t>, grup içi </a:t>
            </a:r>
            <a:r>
              <a:rPr lang="tr-TR" b="1" dirty="0" smtClean="0">
                <a:solidFill>
                  <a:srgbClr val="00B050"/>
                </a:solidFill>
              </a:rPr>
              <a:t>iletişimi sağlayan </a:t>
            </a:r>
            <a:r>
              <a:rPr lang="tr-TR" b="1" dirty="0" smtClean="0"/>
              <a:t>yaratıcı, örgütleyici ve düzenleyici kimsedir.</a:t>
            </a:r>
          </a:p>
          <a:p>
            <a:endParaRPr lang="tr-TR" b="1" dirty="0"/>
          </a:p>
          <a:p>
            <a:endParaRPr lang="tr-TR" b="1" dirty="0" smtClean="0"/>
          </a:p>
          <a:p>
            <a:endParaRPr lang="tr-TR" b="1" dirty="0" smtClean="0"/>
          </a:p>
          <a:p>
            <a:r>
              <a:rPr lang="tr-TR" b="1" dirty="0" smtClean="0">
                <a:solidFill>
                  <a:srgbClr val="7030A0"/>
                </a:solidFill>
              </a:rPr>
              <a:t>Liderlik</a:t>
            </a:r>
            <a:r>
              <a:rPr lang="tr-TR" b="1" dirty="0" smtClean="0"/>
              <a:t> ise, insanları belirlenen amaçlar doğrultusunda </a:t>
            </a:r>
            <a:r>
              <a:rPr lang="tr-TR" b="1" dirty="0" smtClean="0">
                <a:solidFill>
                  <a:srgbClr val="7030A0"/>
                </a:solidFill>
              </a:rPr>
              <a:t>harekete geçirme yeteneğidir</a:t>
            </a:r>
            <a:r>
              <a:rPr lang="tr-TR" b="1" dirty="0" smtClean="0"/>
              <a:t>.</a:t>
            </a:r>
          </a:p>
        </p:txBody>
      </p:sp>
      <p:pic>
        <p:nvPicPr>
          <p:cNvPr id="12290" name="Picture 2" descr="C:\Users\Shmyopc\Desktop\rsm\indir (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279608"/>
            <a:ext cx="4176464" cy="147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799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İnsanı </a:t>
            </a:r>
            <a:r>
              <a:rPr lang="tr-TR" dirty="0"/>
              <a:t>birbirine zıt davranışlara sürükleyen ihtiyaçlar karşısında meydana gelen huzursuzluk hali</a:t>
            </a:r>
            <a:r>
              <a:rPr lang="tr-TR" dirty="0" smtClean="0"/>
              <a:t>.</a:t>
            </a:r>
          </a:p>
          <a:p>
            <a:r>
              <a:rPr lang="tr-TR" dirty="0" smtClean="0"/>
              <a:t>Güdülerin </a:t>
            </a:r>
            <a:r>
              <a:rPr lang="tr-TR" dirty="0"/>
              <a:t>tatminsiz kalmasının bir nedeni de, içimizde birbirine ters düşen iki güdünün rekabetidir.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ÇATIŞMA</a:t>
            </a:r>
          </a:p>
        </p:txBody>
      </p:sp>
      <p:pic>
        <p:nvPicPr>
          <p:cNvPr id="24578" name="Picture 2" descr="C:\Users\Asus\Desktop\ders\resim\indir (39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437112"/>
            <a:ext cx="307657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192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204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ağ Ok 5"/>
          <p:cNvSpPr/>
          <p:nvPr/>
        </p:nvSpPr>
        <p:spPr>
          <a:xfrm flipH="1">
            <a:off x="1216580" y="4961138"/>
            <a:ext cx="89305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Sağ Ok 6"/>
          <p:cNvSpPr/>
          <p:nvPr/>
        </p:nvSpPr>
        <p:spPr>
          <a:xfrm>
            <a:off x="6588224" y="304953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/>
          <p:cNvSpPr/>
          <p:nvPr/>
        </p:nvSpPr>
        <p:spPr>
          <a:xfrm>
            <a:off x="-32113" y="4365104"/>
            <a:ext cx="2161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Sinemaya mı gitsem?</a:t>
            </a:r>
          </a:p>
        </p:txBody>
      </p:sp>
      <p:sp>
        <p:nvSpPr>
          <p:cNvPr id="9" name="Dikdörtgen 8"/>
          <p:cNvSpPr/>
          <p:nvPr/>
        </p:nvSpPr>
        <p:spPr>
          <a:xfrm>
            <a:off x="6312859" y="2348880"/>
            <a:ext cx="25075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Kütüphaneye mi gitsem?</a:t>
            </a:r>
          </a:p>
        </p:txBody>
      </p:sp>
      <p:sp>
        <p:nvSpPr>
          <p:cNvPr id="10" name="Başlık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171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Güç</a:t>
            </a:r>
          </a:p>
        </p:txBody>
      </p:sp>
      <p:sp>
        <p:nvSpPr>
          <p:cNvPr id="6553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b="1" dirty="0" smtClean="0"/>
          </a:p>
          <a:p>
            <a:pPr algn="ctr"/>
            <a:endParaRPr lang="tr-TR" b="1" dirty="0" smtClean="0"/>
          </a:p>
          <a:p>
            <a:pPr algn="ctr"/>
            <a:r>
              <a:rPr lang="tr-TR" b="1" dirty="0" smtClean="0"/>
              <a:t>Güç, başkalarını </a:t>
            </a:r>
            <a:r>
              <a:rPr lang="tr-TR" b="1" dirty="0" smtClean="0">
                <a:solidFill>
                  <a:srgbClr val="0070C0"/>
                </a:solidFill>
              </a:rPr>
              <a:t>etkileyebilme kapasitesidir</a:t>
            </a:r>
            <a:r>
              <a:rPr lang="tr-TR" b="1" dirty="0" smtClean="0"/>
              <a:t>.</a:t>
            </a:r>
          </a:p>
          <a:p>
            <a:pPr algn="ctr"/>
            <a:endParaRPr lang="tr-TR" b="1" dirty="0" smtClean="0"/>
          </a:p>
          <a:p>
            <a:pPr algn="ctr"/>
            <a:r>
              <a:rPr lang="tr-TR" b="1" dirty="0" smtClean="0"/>
              <a:t>Daha geniş bir tanımla, bir insanın kendi emirlerini veya istediği bir kuralı uygulaması için, başkasını etkileme yeteneğidir.</a:t>
            </a:r>
          </a:p>
        </p:txBody>
      </p:sp>
      <p:pic>
        <p:nvPicPr>
          <p:cNvPr id="15362" name="Picture 2" descr="C:\Users\Shmyopc\Desktop\rsm\images (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213" y="425450"/>
            <a:ext cx="247650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103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b="1" dirty="0" smtClean="0"/>
          </a:p>
          <a:p>
            <a:endParaRPr lang="tr-TR" b="1" dirty="0" smtClean="0"/>
          </a:p>
          <a:p>
            <a:pPr algn="ctr"/>
            <a:r>
              <a:rPr lang="tr-TR" b="1" dirty="0" smtClean="0"/>
              <a:t>Eğer bir insan </a:t>
            </a:r>
            <a:r>
              <a:rPr lang="tr-TR" b="1" dirty="0" smtClean="0">
                <a:solidFill>
                  <a:srgbClr val="0070C0"/>
                </a:solidFill>
              </a:rPr>
              <a:t>kendi istekleri doğrultusunda</a:t>
            </a:r>
            <a:r>
              <a:rPr lang="tr-TR" b="1" dirty="0" smtClean="0"/>
              <a:t> başkalarının hal ve hareketlerini </a:t>
            </a:r>
            <a:r>
              <a:rPr lang="tr-TR" b="1" dirty="0" smtClean="0">
                <a:solidFill>
                  <a:srgbClr val="00B050"/>
                </a:solidFill>
              </a:rPr>
              <a:t>etkileyebiliyorsa</a:t>
            </a:r>
            <a:r>
              <a:rPr lang="tr-TR" b="1" dirty="0" smtClean="0"/>
              <a:t>, bu kişinin güç sahibi olduğunu söylemek mümkündür.</a:t>
            </a:r>
          </a:p>
          <a:p>
            <a:pPr algn="just">
              <a:buFontTx/>
              <a:buNone/>
            </a:pPr>
            <a:r>
              <a:rPr lang="tr-TR" b="1" dirty="0" smtClean="0">
                <a:solidFill>
                  <a:srgbClr val="FFFFFF"/>
                </a:solidFill>
              </a:rPr>
              <a:t>gücünü  artırdığı gibi, kişinin gücü arttıkça da başkalarını daha kolaylıkla etkileyecektir.</a:t>
            </a:r>
            <a:endParaRPr lang="tr-TR" b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pPr>
              <a:buFontTx/>
              <a:buNone/>
            </a:pPr>
            <a:endParaRPr lang="tr-TR" b="1" dirty="0" smtClean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336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11560" y="692696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endParaRPr lang="tr-TR" b="1" dirty="0" smtClean="0"/>
          </a:p>
          <a:p>
            <a:pPr algn="ctr">
              <a:defRPr/>
            </a:pPr>
            <a:r>
              <a:rPr lang="tr-TR" b="1" dirty="0" smtClean="0">
                <a:solidFill>
                  <a:srgbClr val="00B050"/>
                </a:solidFill>
              </a:rPr>
              <a:t>Güç</a:t>
            </a:r>
            <a:r>
              <a:rPr lang="tr-TR" b="1" dirty="0" smtClean="0"/>
              <a:t> insanlar arasındaki </a:t>
            </a:r>
            <a:r>
              <a:rPr lang="tr-TR" b="1" dirty="0" smtClean="0">
                <a:solidFill>
                  <a:srgbClr val="00B050"/>
                </a:solidFill>
              </a:rPr>
              <a:t>ilişkileri</a:t>
            </a:r>
            <a:r>
              <a:rPr lang="tr-TR" b="1" dirty="0" smtClean="0"/>
              <a:t> ifade eder.</a:t>
            </a:r>
          </a:p>
          <a:p>
            <a:pPr algn="ctr">
              <a:defRPr/>
            </a:pPr>
            <a:r>
              <a:rPr lang="tr-TR" b="1" dirty="0" smtClean="0"/>
              <a:t>Yoksa </a:t>
            </a:r>
            <a:r>
              <a:rPr lang="tr-TR" b="1" dirty="0" smtClean="0">
                <a:solidFill>
                  <a:srgbClr val="C00000"/>
                </a:solidFill>
              </a:rPr>
              <a:t>tek başına </a:t>
            </a:r>
            <a:r>
              <a:rPr lang="tr-TR" b="1" dirty="0" smtClean="0"/>
              <a:t>bir insan olduğunda onun gücünden söz etmek doğru olmaz.</a:t>
            </a:r>
          </a:p>
          <a:p>
            <a:pPr algn="ctr">
              <a:defRPr/>
            </a:pPr>
            <a:r>
              <a:rPr lang="tr-TR" b="1" dirty="0" smtClean="0"/>
              <a:t>Bireyin gücü </a:t>
            </a:r>
            <a:r>
              <a:rPr lang="tr-TR" b="1" dirty="0" smtClean="0">
                <a:solidFill>
                  <a:srgbClr val="7030A0"/>
                </a:solidFill>
              </a:rPr>
              <a:t>başkalarıyla ilişki</a:t>
            </a:r>
            <a:r>
              <a:rPr lang="tr-TR" b="1" dirty="0" smtClean="0"/>
              <a:t>ye girdiği zaman anlaşılır.</a:t>
            </a:r>
          </a:p>
          <a:p>
            <a:pPr algn="ctr">
              <a:defRPr/>
            </a:pPr>
            <a:r>
              <a:rPr lang="tr-TR" b="1" dirty="0" smtClean="0"/>
              <a:t>Bu nedenle kişi ilişkiye girdiği insanları kendi </a:t>
            </a:r>
            <a:r>
              <a:rPr lang="tr-TR" b="1" dirty="0" smtClean="0">
                <a:solidFill>
                  <a:srgbClr val="0070C0"/>
                </a:solidFill>
              </a:rPr>
              <a:t>belirlediği yönde davranmaya  sevk edebiliyorsa</a:t>
            </a:r>
            <a:r>
              <a:rPr lang="tr-TR" b="1" dirty="0" smtClean="0"/>
              <a:t>,onun için güçlüdür ifadesini kullanmak doğru olur.</a:t>
            </a:r>
            <a:endParaRPr lang="tr-TR" b="1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834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smtClean="0"/>
          </a:p>
          <a:p>
            <a:pPr algn="ctr"/>
            <a:r>
              <a:rPr lang="tr-TR" smtClean="0"/>
              <a:t>Bireyler arası ilişkiler açısından gücün daha iyi anlaşılması için,güç kavramı ile beraber gücün alanı,konusu ve kaynaklarını kısaca açıklamak gerekirse;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69101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2 İçerik Yer Tutucusu"/>
          <p:cNvSpPr>
            <a:spLocks noGrp="1"/>
          </p:cNvSpPr>
          <p:nvPr>
            <p:ph idx="1"/>
          </p:nvPr>
        </p:nvSpPr>
        <p:spPr>
          <a:xfrm>
            <a:off x="457200" y="764704"/>
            <a:ext cx="6563072" cy="5361459"/>
          </a:xfrm>
        </p:spPr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Gücün Alanı</a:t>
            </a:r>
            <a:r>
              <a:rPr lang="tr-TR" dirty="0" smtClean="0">
                <a:solidFill>
                  <a:srgbClr val="0070C0"/>
                </a:solidFill>
              </a:rPr>
              <a:t>: </a:t>
            </a:r>
          </a:p>
          <a:p>
            <a:r>
              <a:rPr lang="tr-TR" dirty="0" smtClean="0"/>
              <a:t>Bir kişinin etkileyebildiği insanların </a:t>
            </a:r>
            <a:r>
              <a:rPr lang="tr-TR" dirty="0" smtClean="0">
                <a:solidFill>
                  <a:srgbClr val="0070C0"/>
                </a:solidFill>
              </a:rPr>
              <a:t>toplam sayısı</a:t>
            </a:r>
            <a:r>
              <a:rPr lang="tr-TR" dirty="0" smtClean="0"/>
              <a:t>nı belirler.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b="1" dirty="0" smtClean="0">
                <a:solidFill>
                  <a:srgbClr val="C00000"/>
                </a:solidFill>
              </a:rPr>
              <a:t>Gücün Konusu</a:t>
            </a:r>
            <a:r>
              <a:rPr lang="tr-TR" dirty="0" smtClean="0">
                <a:solidFill>
                  <a:srgbClr val="C00000"/>
                </a:solidFill>
              </a:rPr>
              <a:t>: </a:t>
            </a:r>
          </a:p>
          <a:p>
            <a:r>
              <a:rPr lang="tr-TR" dirty="0" smtClean="0"/>
              <a:t>Kişinin başkalarını </a:t>
            </a:r>
            <a:r>
              <a:rPr lang="tr-TR" dirty="0" smtClean="0">
                <a:solidFill>
                  <a:srgbClr val="C00000"/>
                </a:solidFill>
              </a:rPr>
              <a:t>hangi konularda </a:t>
            </a:r>
            <a:r>
              <a:rPr lang="tr-TR" dirty="0" smtClean="0"/>
              <a:t>etkileyebildiğini açıklar.</a:t>
            </a:r>
          </a:p>
        </p:txBody>
      </p:sp>
      <p:pic>
        <p:nvPicPr>
          <p:cNvPr id="16386" name="Picture 2" descr="C:\Users\Shmyopc\Desktop\rsm\indir (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764704"/>
            <a:ext cx="230425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Shmyopc\Desktop\rsm\images (8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350" y="3748088"/>
            <a:ext cx="190113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47542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2 İçerik Yer Tutucusu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tr-TR" b="1" dirty="0" smtClean="0"/>
              <a:t>Gücün Kaynakları</a:t>
            </a:r>
            <a:r>
              <a:rPr lang="tr-TR" dirty="0" smtClean="0"/>
              <a:t>: </a:t>
            </a:r>
          </a:p>
          <a:p>
            <a:r>
              <a:rPr lang="tr-TR" dirty="0" smtClean="0"/>
              <a:t>İnsanın başkalarını etkileyebilmek için </a:t>
            </a:r>
            <a:r>
              <a:rPr lang="tr-TR" dirty="0" smtClean="0">
                <a:solidFill>
                  <a:srgbClr val="C00000"/>
                </a:solidFill>
              </a:rPr>
              <a:t>hangi kaynaklardan</a:t>
            </a:r>
            <a:r>
              <a:rPr lang="tr-TR" dirty="0" smtClean="0"/>
              <a:t> istifade ettiğini ifade eder. 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Bu kaynaklar;</a:t>
            </a:r>
          </a:p>
          <a:p>
            <a:r>
              <a:rPr lang="tr-TR" dirty="0" smtClean="0"/>
              <a:t>Pozisyon</a:t>
            </a:r>
          </a:p>
          <a:p>
            <a:r>
              <a:rPr lang="tr-TR" dirty="0" smtClean="0"/>
              <a:t>Kişisel özellikler</a:t>
            </a:r>
          </a:p>
          <a:p>
            <a:r>
              <a:rPr lang="tr-TR" dirty="0" smtClean="0"/>
              <a:t>Uzmanlık</a:t>
            </a:r>
          </a:p>
          <a:p>
            <a:r>
              <a:rPr lang="tr-TR" dirty="0" smtClean="0"/>
              <a:t>Bilgiyi kontrol ve elde etme fırsatı.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85549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Otorite</a:t>
            </a:r>
          </a:p>
        </p:txBody>
      </p:sp>
      <p:sp>
        <p:nvSpPr>
          <p:cNvPr id="7168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Organizasyon ve grubun yöneticiye verdiği bir </a:t>
            </a:r>
            <a:r>
              <a:rPr lang="tr-TR" b="1" dirty="0" smtClean="0">
                <a:solidFill>
                  <a:srgbClr val="C00000"/>
                </a:solidFill>
              </a:rPr>
              <a:t>hak</a:t>
            </a:r>
            <a:r>
              <a:rPr lang="tr-TR" b="1" dirty="0" smtClean="0"/>
              <a:t>tır.</a:t>
            </a:r>
          </a:p>
          <a:p>
            <a:r>
              <a:rPr lang="tr-TR" b="1" dirty="0" smtClean="0"/>
              <a:t>Yani ‘</a:t>
            </a:r>
            <a:r>
              <a:rPr lang="tr-TR" b="1" dirty="0" smtClean="0">
                <a:solidFill>
                  <a:srgbClr val="0070C0"/>
                </a:solidFill>
              </a:rPr>
              <a:t>emir verme </a:t>
            </a:r>
            <a:r>
              <a:rPr lang="tr-TR" b="1" dirty="0" smtClean="0"/>
              <a:t>ve emrin </a:t>
            </a:r>
            <a:r>
              <a:rPr lang="tr-TR" b="1" dirty="0" smtClean="0">
                <a:solidFill>
                  <a:srgbClr val="00B050"/>
                </a:solidFill>
              </a:rPr>
              <a:t>gereklerini</a:t>
            </a:r>
            <a:r>
              <a:rPr lang="tr-TR" b="1" dirty="0" smtClean="0"/>
              <a:t> yerine getirmeyi </a:t>
            </a:r>
            <a:r>
              <a:rPr lang="tr-TR" b="1" dirty="0" smtClean="0">
                <a:solidFill>
                  <a:srgbClr val="00B050"/>
                </a:solidFill>
              </a:rPr>
              <a:t>bekleme</a:t>
            </a:r>
            <a:r>
              <a:rPr lang="tr-TR" b="1" dirty="0" smtClean="0"/>
              <a:t> hakkıdır’.</a:t>
            </a:r>
          </a:p>
        </p:txBody>
      </p:sp>
      <p:pic>
        <p:nvPicPr>
          <p:cNvPr id="17410" name="Picture 2" descr="C:\Users\Shmyopc\Desktop\rsm\indir (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933056"/>
            <a:ext cx="2524125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22636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/>
              <a:t>Eğer bu hak yöneticiye bir </a:t>
            </a:r>
            <a:r>
              <a:rPr lang="tr-TR" dirty="0" err="1">
                <a:solidFill>
                  <a:srgbClr val="C00000"/>
                </a:solidFill>
              </a:rPr>
              <a:t>mevkiyi</a:t>
            </a:r>
            <a:r>
              <a:rPr lang="tr-TR" dirty="0">
                <a:solidFill>
                  <a:srgbClr val="C00000"/>
                </a:solidFill>
              </a:rPr>
              <a:t> işgal ettiği </a:t>
            </a:r>
            <a:r>
              <a:rPr lang="tr-TR" dirty="0"/>
              <a:t>için verilmişse otorite </a:t>
            </a:r>
            <a:r>
              <a:rPr lang="tr-TR" dirty="0" err="1"/>
              <a:t>formaldir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/>
              <a:t>Eğer herhangi bir </a:t>
            </a:r>
            <a:r>
              <a:rPr lang="tr-TR" dirty="0">
                <a:solidFill>
                  <a:srgbClr val="0070C0"/>
                </a:solidFill>
              </a:rPr>
              <a:t>mevki karşılığı değil</a:t>
            </a:r>
            <a:r>
              <a:rPr lang="tr-TR" dirty="0"/>
              <a:t> de sadece kendilerini yönetmeleri için verilmişse, o zaman bu otorite </a:t>
            </a:r>
            <a:r>
              <a:rPr lang="tr-TR" dirty="0" err="1"/>
              <a:t>informaldir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pic>
        <p:nvPicPr>
          <p:cNvPr id="5" name="Picture 2" descr="C:\Users\Shmyopc\Desktop\rsm\imag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89040"/>
            <a:ext cx="2975595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95172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Güç-Otorite İlişkisinin Özeti</a:t>
            </a:r>
          </a:p>
        </p:txBody>
      </p:sp>
      <p:sp>
        <p:nvSpPr>
          <p:cNvPr id="72707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tr-TR" dirty="0" smtClean="0"/>
          </a:p>
          <a:p>
            <a:r>
              <a:rPr lang="tr-TR" b="1" dirty="0" smtClean="0">
                <a:solidFill>
                  <a:srgbClr val="00B050"/>
                </a:solidFill>
              </a:rPr>
              <a:t>Otorite</a:t>
            </a:r>
            <a:r>
              <a:rPr lang="tr-TR" dirty="0" smtClean="0"/>
              <a:t> bir </a:t>
            </a:r>
            <a:r>
              <a:rPr lang="tr-TR" b="1" dirty="0" smtClean="0">
                <a:solidFill>
                  <a:srgbClr val="C00000"/>
                </a:solidFill>
              </a:rPr>
              <a:t>güç</a:t>
            </a:r>
            <a:r>
              <a:rPr lang="tr-TR" dirty="0" smtClean="0"/>
              <a:t> biçimidir.</a:t>
            </a:r>
          </a:p>
          <a:p>
            <a:r>
              <a:rPr lang="tr-TR" dirty="0" smtClean="0"/>
              <a:t>Başka bir deyişle, otorite gücün </a:t>
            </a:r>
            <a:r>
              <a:rPr lang="tr-TR" dirty="0" smtClean="0">
                <a:solidFill>
                  <a:srgbClr val="0070C0"/>
                </a:solidFill>
              </a:rPr>
              <a:t>kurumsallaştırılmış şekli</a:t>
            </a:r>
            <a:r>
              <a:rPr lang="tr-TR" dirty="0" smtClean="0"/>
              <a:t>dir.</a:t>
            </a:r>
          </a:p>
          <a:p>
            <a:r>
              <a:rPr lang="tr-TR" dirty="0" smtClean="0"/>
              <a:t>Bu nedenle </a:t>
            </a:r>
            <a:r>
              <a:rPr lang="tr-TR" dirty="0" smtClean="0">
                <a:solidFill>
                  <a:srgbClr val="C00000"/>
                </a:solidFill>
              </a:rPr>
              <a:t>güç</a:t>
            </a:r>
            <a:r>
              <a:rPr lang="tr-TR" dirty="0" smtClean="0"/>
              <a:t> </a:t>
            </a:r>
            <a:r>
              <a:rPr lang="tr-TR" dirty="0" smtClean="0">
                <a:solidFill>
                  <a:srgbClr val="00B050"/>
                </a:solidFill>
              </a:rPr>
              <a:t>otoriteyi</a:t>
            </a:r>
            <a:r>
              <a:rPr lang="tr-TR" dirty="0" smtClean="0"/>
              <a:t> de </a:t>
            </a:r>
            <a:r>
              <a:rPr lang="tr-TR" dirty="0" smtClean="0">
                <a:solidFill>
                  <a:srgbClr val="00B050"/>
                </a:solidFill>
              </a:rPr>
              <a:t>kapsayan</a:t>
            </a:r>
            <a:r>
              <a:rPr lang="tr-TR" dirty="0" smtClean="0"/>
              <a:t> geniş bir kavramdır.</a:t>
            </a:r>
          </a:p>
          <a:p>
            <a:r>
              <a:rPr lang="tr-TR" dirty="0" smtClean="0"/>
              <a:t>Yasal otoritesi olmamasına rağmen bir </a:t>
            </a:r>
            <a:r>
              <a:rPr lang="tr-TR" dirty="0" smtClean="0">
                <a:solidFill>
                  <a:srgbClr val="C00000"/>
                </a:solidFill>
              </a:rPr>
              <a:t>yöneticinin astlarını etkilemesi </a:t>
            </a:r>
            <a:r>
              <a:rPr lang="tr-TR" dirty="0" smtClean="0"/>
              <a:t>gücün otoriteyi kapsadığına güzel bir örnektir.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92108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2 İçerik Yer Tutucusu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Güç</a:t>
            </a:r>
            <a:r>
              <a:rPr lang="tr-TR" b="1" dirty="0" smtClean="0"/>
              <a:t> bir hak olmaktan ziyade, bir şeyi yapabilme</a:t>
            </a:r>
            <a:r>
              <a:rPr lang="tr-TR" b="1" dirty="0" smtClean="0">
                <a:solidFill>
                  <a:srgbClr val="C00000"/>
                </a:solidFill>
              </a:rPr>
              <a:t> yeteneğidir</a:t>
            </a:r>
            <a:r>
              <a:rPr lang="tr-TR" b="1" dirty="0" smtClean="0"/>
              <a:t>. </a:t>
            </a:r>
            <a:r>
              <a:rPr lang="tr-TR" b="1" dirty="0" smtClean="0">
                <a:solidFill>
                  <a:srgbClr val="00B050"/>
                </a:solidFill>
              </a:rPr>
              <a:t>Otorite</a:t>
            </a:r>
            <a:r>
              <a:rPr lang="tr-TR" b="1" dirty="0" smtClean="0"/>
              <a:t> ise, bir şeyi yapabilme </a:t>
            </a:r>
            <a:r>
              <a:rPr lang="tr-TR" b="1" dirty="0" smtClean="0">
                <a:solidFill>
                  <a:srgbClr val="00B050"/>
                </a:solidFill>
              </a:rPr>
              <a:t>hakkı</a:t>
            </a:r>
            <a:r>
              <a:rPr lang="tr-TR" b="1" dirty="0" smtClean="0"/>
              <a:t>dır.</a:t>
            </a:r>
          </a:p>
          <a:p>
            <a:r>
              <a:rPr lang="tr-TR" b="1" dirty="0" smtClean="0"/>
              <a:t>Güç ve  otoritenin </a:t>
            </a:r>
            <a:r>
              <a:rPr lang="tr-TR" b="1" dirty="0" smtClean="0">
                <a:solidFill>
                  <a:srgbClr val="0070C0"/>
                </a:solidFill>
              </a:rPr>
              <a:t>derecesi</a:t>
            </a:r>
            <a:r>
              <a:rPr lang="tr-TR" b="1" dirty="0" smtClean="0"/>
              <a:t> genellikle kontrol edilen astlar açısından belirlenir.</a:t>
            </a:r>
          </a:p>
          <a:p>
            <a:r>
              <a:rPr lang="tr-TR" b="1" dirty="0" smtClean="0"/>
              <a:t>Bir yöneticinin otorite sahibi olması onun güç sahibi olmasını garantilemez. Çünkü bir yönetici otorite hakkına  sahip olmasına rağmen astlarını her zaman etkilemeyebilir.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8380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Norm</a:t>
            </a:r>
          </a:p>
        </p:txBody>
      </p:sp>
      <p:sp>
        <p:nvSpPr>
          <p:cNvPr id="7475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b="1" dirty="0" smtClean="0"/>
          </a:p>
          <a:p>
            <a:endParaRPr lang="tr-TR" b="1" dirty="0" smtClean="0"/>
          </a:p>
          <a:p>
            <a:r>
              <a:rPr lang="tr-TR" b="1" dirty="0" smtClean="0"/>
              <a:t>Sosyal normlar, toplumsal yaşam içindeki bireylerin </a:t>
            </a:r>
            <a:r>
              <a:rPr lang="tr-TR" b="1" dirty="0" smtClean="0">
                <a:solidFill>
                  <a:srgbClr val="0070C0"/>
                </a:solidFill>
              </a:rPr>
              <a:t>nasıl hareket edeceğini </a:t>
            </a:r>
            <a:r>
              <a:rPr lang="tr-TR" b="1" dirty="0" smtClean="0"/>
              <a:t>belirleyen yazılı ve yazılı olmayan </a:t>
            </a:r>
            <a:r>
              <a:rPr lang="tr-TR" b="1" dirty="0" smtClean="0">
                <a:solidFill>
                  <a:srgbClr val="0070C0"/>
                </a:solidFill>
              </a:rPr>
              <a:t>kurallar topluluğudur</a:t>
            </a:r>
            <a:r>
              <a:rPr lang="tr-TR" b="1" dirty="0" smtClean="0"/>
              <a:t>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20943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2 İçerik Yer Tutucusu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525963"/>
          </a:xfrm>
        </p:spPr>
        <p:txBody>
          <a:bodyPr/>
          <a:lstStyle/>
          <a:p>
            <a:endParaRPr lang="tr-TR" b="1" dirty="0" smtClean="0"/>
          </a:p>
          <a:p>
            <a:r>
              <a:rPr lang="tr-TR" b="1" dirty="0" smtClean="0"/>
              <a:t>Sosyal normları, </a:t>
            </a:r>
          </a:p>
          <a:p>
            <a:r>
              <a:rPr lang="tr-TR" b="1" dirty="0" smtClean="0"/>
              <a:t>örfler adetler,</a:t>
            </a:r>
          </a:p>
          <a:p>
            <a:r>
              <a:rPr lang="tr-TR" b="1" dirty="0" smtClean="0"/>
              <a:t>gelenekler,</a:t>
            </a:r>
          </a:p>
          <a:p>
            <a:r>
              <a:rPr lang="tr-TR" b="1" dirty="0" smtClean="0"/>
              <a:t>görgü,</a:t>
            </a:r>
          </a:p>
          <a:p>
            <a:r>
              <a:rPr lang="tr-TR" b="1" dirty="0" smtClean="0"/>
              <a:t>ahlak ve </a:t>
            </a:r>
          </a:p>
          <a:p>
            <a:r>
              <a:rPr lang="tr-TR" b="1" dirty="0" smtClean="0"/>
              <a:t>hukuk kuralları oluşturmaktadır. 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35526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Normlar </a:t>
            </a:r>
            <a:r>
              <a:rPr lang="tr-TR" b="1" dirty="0">
                <a:solidFill>
                  <a:srgbClr val="0070C0"/>
                </a:solidFill>
              </a:rPr>
              <a:t>yaptırım gücü</a:t>
            </a:r>
            <a:r>
              <a:rPr lang="tr-TR" b="1" dirty="0"/>
              <a:t>ne sahiptir</a:t>
            </a:r>
            <a:r>
              <a:rPr lang="tr-TR" b="1" dirty="0" smtClean="0"/>
              <a:t>.</a:t>
            </a:r>
          </a:p>
          <a:p>
            <a:r>
              <a:rPr lang="tr-TR" b="1" dirty="0" smtClean="0"/>
              <a:t>Dolayısıyla </a:t>
            </a:r>
            <a:r>
              <a:rPr lang="tr-TR" b="1" dirty="0"/>
              <a:t>bireyler normlara uygun hareket etmedikleri zaman çeşitli </a:t>
            </a:r>
            <a:r>
              <a:rPr lang="tr-TR" b="1" dirty="0">
                <a:solidFill>
                  <a:srgbClr val="C00000"/>
                </a:solidFill>
              </a:rPr>
              <a:t>ceza</a:t>
            </a:r>
            <a:r>
              <a:rPr lang="tr-TR" b="1" dirty="0"/>
              <a:t>larla(</a:t>
            </a:r>
            <a:r>
              <a:rPr lang="tr-TR" b="1" dirty="0" err="1"/>
              <a:t>hapis,para</a:t>
            </a:r>
            <a:r>
              <a:rPr lang="tr-TR" b="1" dirty="0"/>
              <a:t> cezası veya </a:t>
            </a:r>
            <a:r>
              <a:rPr lang="tr-TR" b="1" dirty="0" smtClean="0"/>
              <a:t>kınama, gruptan </a:t>
            </a:r>
            <a:r>
              <a:rPr lang="tr-TR" b="1" dirty="0"/>
              <a:t>soyutlama gibi)karşılaşırlar.</a:t>
            </a:r>
          </a:p>
          <a:p>
            <a:endParaRPr lang="tr-TR" b="1" dirty="0"/>
          </a:p>
        </p:txBody>
      </p:sp>
      <p:pic>
        <p:nvPicPr>
          <p:cNvPr id="19458" name="Picture 2" descr="C:\Users\Shmyopc\Desktop\rsm\indir (1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365104"/>
            <a:ext cx="1872208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38239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2 İçerik Yer Tutucusu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4525963"/>
          </a:xfrm>
        </p:spPr>
        <p:txBody>
          <a:bodyPr/>
          <a:lstStyle/>
          <a:p>
            <a:endParaRPr lang="tr-TR" b="1" dirty="0" smtClean="0"/>
          </a:p>
          <a:p>
            <a:endParaRPr lang="tr-TR" b="1" dirty="0" smtClean="0"/>
          </a:p>
          <a:p>
            <a:r>
              <a:rPr lang="tr-TR" b="1" dirty="0" smtClean="0">
                <a:solidFill>
                  <a:srgbClr val="C00000"/>
                </a:solidFill>
              </a:rPr>
              <a:t>Sosyal normlar</a:t>
            </a:r>
            <a:r>
              <a:rPr lang="tr-TR" b="1" dirty="0" smtClean="0"/>
              <a:t>, toplum hayatının </a:t>
            </a:r>
            <a:r>
              <a:rPr lang="tr-TR" b="1" dirty="0" smtClean="0">
                <a:solidFill>
                  <a:srgbClr val="00B050"/>
                </a:solidFill>
              </a:rPr>
              <a:t>düzenli</a:t>
            </a:r>
            <a:r>
              <a:rPr lang="tr-TR" b="1" dirty="0" smtClean="0"/>
              <a:t> bir şekilde devam etmesini sağlayan kurallardır. </a:t>
            </a:r>
          </a:p>
          <a:p>
            <a:r>
              <a:rPr lang="tr-TR" b="1" dirty="0" smtClean="0"/>
              <a:t>Kısaca sosyal norm, toplum içinde </a:t>
            </a:r>
            <a:r>
              <a:rPr lang="tr-TR" b="1" dirty="0" smtClean="0">
                <a:solidFill>
                  <a:srgbClr val="0070C0"/>
                </a:solidFill>
              </a:rPr>
              <a:t>hangi davranışın uygun</a:t>
            </a:r>
            <a:r>
              <a:rPr lang="tr-TR" b="1" dirty="0" smtClean="0"/>
              <a:t>, </a:t>
            </a:r>
            <a:r>
              <a:rPr lang="tr-TR" b="1" dirty="0" smtClean="0">
                <a:solidFill>
                  <a:srgbClr val="C00000"/>
                </a:solidFill>
              </a:rPr>
              <a:t>hangisinin uygun olmadığını </a:t>
            </a:r>
            <a:r>
              <a:rPr lang="tr-TR" b="1" dirty="0" smtClean="0">
                <a:solidFill>
                  <a:srgbClr val="7030A0"/>
                </a:solidFill>
              </a:rPr>
              <a:t>belirleyen kurallardır</a:t>
            </a:r>
            <a:r>
              <a:rPr lang="tr-TR" b="1" dirty="0" smtClean="0"/>
              <a:t>.</a:t>
            </a:r>
          </a:p>
        </p:txBody>
      </p:sp>
      <p:pic>
        <p:nvPicPr>
          <p:cNvPr id="20482" name="Picture 2" descr="C:\Users\Shmyopc\Desktop\rsm\indir (1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929188"/>
            <a:ext cx="4896544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C:\Users\Shmyopc\Desktop\rsm\indir (1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013176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61902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50"/>
                </a:solidFill>
              </a:rPr>
              <a:t>Statü</a:t>
            </a:r>
          </a:p>
        </p:txBody>
      </p:sp>
      <p:sp>
        <p:nvSpPr>
          <p:cNvPr id="7782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tr-TR" sz="2800" b="1" dirty="0" smtClean="0"/>
              <a:t>Davranış bilimlerinde </a:t>
            </a:r>
            <a:r>
              <a:rPr lang="tr-TR" sz="2800" b="1" dirty="0" err="1" smtClean="0"/>
              <a:t>statü,bir</a:t>
            </a:r>
            <a:r>
              <a:rPr lang="tr-TR" sz="2800" b="1" dirty="0" smtClean="0"/>
              <a:t> kişinin sosyal sistem içindeki </a:t>
            </a:r>
            <a:r>
              <a:rPr lang="tr-TR" sz="2800" b="1" dirty="0" err="1" smtClean="0">
                <a:solidFill>
                  <a:srgbClr val="00B050"/>
                </a:solidFill>
              </a:rPr>
              <a:t>mevkiyi</a:t>
            </a:r>
            <a:r>
              <a:rPr lang="tr-TR" sz="2800" b="1" dirty="0" smtClean="0"/>
              <a:t> ve  bu </a:t>
            </a:r>
            <a:r>
              <a:rPr lang="tr-TR" sz="2800" b="1" dirty="0" err="1" smtClean="0"/>
              <a:t>mevkinin</a:t>
            </a:r>
            <a:r>
              <a:rPr lang="tr-TR" sz="2800" b="1" dirty="0" smtClean="0"/>
              <a:t> belirlediği </a:t>
            </a:r>
            <a:r>
              <a:rPr lang="tr-TR" sz="2800" b="1" dirty="0" smtClean="0">
                <a:solidFill>
                  <a:srgbClr val="0070C0"/>
                </a:solidFill>
              </a:rPr>
              <a:t>hak ve görevleri</a:t>
            </a:r>
            <a:r>
              <a:rPr lang="tr-TR" sz="2800" b="1" dirty="0" smtClean="0"/>
              <a:t> ifade eder.</a:t>
            </a:r>
          </a:p>
        </p:txBody>
      </p:sp>
      <p:pic>
        <p:nvPicPr>
          <p:cNvPr id="4" name="Picture 2" descr="C:\Users\Shmyopc\Desktop\rsm\indir (9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17032"/>
            <a:ext cx="3312368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69263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statü </a:t>
            </a:r>
            <a:r>
              <a:rPr lang="tr-TR" b="1" dirty="0"/>
              <a:t>yani bireyin toplum </a:t>
            </a:r>
            <a:r>
              <a:rPr lang="tr-TR" b="1" dirty="0">
                <a:solidFill>
                  <a:srgbClr val="C00000"/>
                </a:solidFill>
              </a:rPr>
              <a:t>içindeki </a:t>
            </a:r>
            <a:r>
              <a:rPr lang="tr-TR" b="1" dirty="0" err="1" smtClean="0">
                <a:solidFill>
                  <a:srgbClr val="C00000"/>
                </a:solidFill>
              </a:rPr>
              <a:t>mevkisi</a:t>
            </a:r>
            <a:r>
              <a:rPr lang="tr-TR" b="1" dirty="0" smtClean="0"/>
              <a:t>,</a:t>
            </a:r>
          </a:p>
          <a:p>
            <a:r>
              <a:rPr lang="tr-TR" b="1" dirty="0" smtClean="0"/>
              <a:t>hak </a:t>
            </a:r>
            <a:r>
              <a:rPr lang="tr-TR" b="1" dirty="0"/>
              <a:t>ve görevlerin biçimsel organizasyon içindeki </a:t>
            </a:r>
            <a:r>
              <a:rPr lang="tr-TR" b="1" dirty="0" err="1"/>
              <a:t>kademeleşmesini</a:t>
            </a:r>
            <a:r>
              <a:rPr lang="tr-TR" b="1" dirty="0" smtClean="0"/>
              <a:t>, </a:t>
            </a:r>
            <a:r>
              <a:rPr lang="tr-TR" b="1" dirty="0" err="1" smtClean="0"/>
              <a:t>subjektif</a:t>
            </a:r>
            <a:r>
              <a:rPr lang="tr-TR" b="1" dirty="0" smtClean="0"/>
              <a:t> </a:t>
            </a:r>
            <a:r>
              <a:rPr lang="tr-TR" b="1" dirty="0"/>
              <a:t>anlamda statü ise</a:t>
            </a:r>
            <a:r>
              <a:rPr lang="tr-TR" b="1" dirty="0" smtClean="0"/>
              <a:t>, bireylerin </a:t>
            </a:r>
            <a:r>
              <a:rPr lang="tr-TR" b="1" dirty="0"/>
              <a:t>birbirlerini değerlendirmelerini ve kişisel hükümlerini ifade eder.</a:t>
            </a:r>
          </a:p>
          <a:p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74812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2 İçerik Yer Tutucusu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/>
          <a:lstStyle/>
          <a:p>
            <a:endParaRPr lang="tr-TR" b="1" dirty="0" smtClean="0"/>
          </a:p>
          <a:p>
            <a:pPr algn="ctr"/>
            <a:r>
              <a:rPr lang="tr-TR" b="1" dirty="0" smtClean="0"/>
              <a:t>Sosyal statü, sosyal sistem içinde toplumun kabul ettiği </a:t>
            </a:r>
            <a:r>
              <a:rPr lang="tr-TR" b="1" dirty="0" smtClean="0">
                <a:solidFill>
                  <a:srgbClr val="0070C0"/>
                </a:solidFill>
              </a:rPr>
              <a:t>sınırlara göre belirlenmiş </a:t>
            </a:r>
            <a:r>
              <a:rPr lang="tr-TR" b="1" dirty="0" smtClean="0"/>
              <a:t>görevler ve ilişkiler bütünüdür.</a:t>
            </a:r>
          </a:p>
          <a:p>
            <a:pPr algn="ctr"/>
            <a:r>
              <a:rPr lang="tr-TR" b="1" dirty="0" smtClean="0"/>
              <a:t>Bireyin üstlendiği </a:t>
            </a:r>
            <a:r>
              <a:rPr lang="tr-TR" b="1" dirty="0" smtClean="0">
                <a:solidFill>
                  <a:srgbClr val="00B050"/>
                </a:solidFill>
              </a:rPr>
              <a:t>görevler</a:t>
            </a:r>
            <a:r>
              <a:rPr lang="tr-TR" b="1" dirty="0" smtClean="0"/>
              <a:t> ona toplum içinde bir </a:t>
            </a:r>
            <a:r>
              <a:rPr lang="tr-TR" b="1" dirty="0" smtClean="0">
                <a:solidFill>
                  <a:srgbClr val="00B050"/>
                </a:solidFill>
              </a:rPr>
              <a:t>derece</a:t>
            </a:r>
            <a:r>
              <a:rPr lang="tr-TR" b="1" dirty="0" smtClean="0"/>
              <a:t> kazandırır. </a:t>
            </a:r>
          </a:p>
          <a:p>
            <a:pPr algn="ctr"/>
            <a:r>
              <a:rPr lang="tr-TR" b="1" dirty="0" smtClean="0"/>
              <a:t>İşte bireyin sahip olduğu bu sosyal derece </a:t>
            </a:r>
            <a:r>
              <a:rPr lang="tr-TR" b="1" dirty="0" smtClean="0">
                <a:solidFill>
                  <a:srgbClr val="C00000"/>
                </a:solidFill>
              </a:rPr>
              <a:t>statü</a:t>
            </a:r>
            <a:r>
              <a:rPr lang="tr-TR" b="1" dirty="0" smtClean="0"/>
              <a:t> olarak değerlendirilmektedir.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94466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tr-TR" b="1" dirty="0" smtClean="0"/>
              <a:t>     Statü biçimsel ve biçimsel olmayan şekillerde görülebilir.</a:t>
            </a:r>
          </a:p>
          <a:p>
            <a:pPr>
              <a:defRPr/>
            </a:pPr>
            <a:r>
              <a:rPr lang="tr-TR" b="1" dirty="0" smtClean="0"/>
              <a:t>Biçimsel statü,bir örgütün otorite yapısının belirlediği sıralamaya göre oluşturulur.</a:t>
            </a:r>
          </a:p>
          <a:p>
            <a:pPr>
              <a:defRPr/>
            </a:pPr>
            <a:r>
              <a:rPr lang="tr-TR" b="1" dirty="0" smtClean="0"/>
              <a:t>Biçimsel olmayan statü ise, bireylere, kendilerine duyulan sevgi ve sempati nedeniyle yakıştırılan sosyal dereceyi ve biçimsel olmayan sosyal sistemdeki kişinin içinde bulunduğu pozisyonu ifade eder.</a:t>
            </a:r>
            <a:endParaRPr lang="tr-TR" b="1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82341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b="1" dirty="0" smtClean="0"/>
          </a:p>
          <a:p>
            <a:r>
              <a:rPr lang="tr-TR" b="1" dirty="0" smtClean="0"/>
              <a:t>    İster biçimsel, ister biçimsel olmayan statü olsun her ikisi de insanlar için </a:t>
            </a:r>
            <a:r>
              <a:rPr lang="tr-TR" b="1" dirty="0" smtClean="0">
                <a:solidFill>
                  <a:srgbClr val="C00000"/>
                </a:solidFill>
              </a:rPr>
              <a:t>önemli</a:t>
            </a:r>
            <a:r>
              <a:rPr lang="tr-TR" b="1" dirty="0" smtClean="0"/>
              <a:t>dir. </a:t>
            </a:r>
          </a:p>
          <a:p>
            <a:r>
              <a:rPr lang="tr-TR" b="1" dirty="0" smtClean="0"/>
              <a:t>Bu nedenle insanlar bu statüleri elde etmek için büyük </a:t>
            </a:r>
            <a:r>
              <a:rPr lang="tr-TR" b="1" dirty="0" smtClean="0">
                <a:solidFill>
                  <a:srgbClr val="0070C0"/>
                </a:solidFill>
              </a:rPr>
              <a:t>çabalar sarf ederler</a:t>
            </a:r>
            <a:r>
              <a:rPr lang="tr-TR" b="1" dirty="0" smtClean="0"/>
              <a:t>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30036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tr-TR" sz="4800" b="1" smtClean="0"/>
              <a:t>Zamanında davranmasını bilmedikten sonra konuşmanın hiçbir faydası yoktur. </a:t>
            </a:r>
          </a:p>
          <a:p>
            <a:pPr algn="ctr">
              <a:buFontTx/>
              <a:buNone/>
            </a:pPr>
            <a:r>
              <a:rPr lang="tr-TR" sz="4800" b="1" smtClean="0"/>
              <a:t>(La Fontaine)</a:t>
            </a:r>
          </a:p>
          <a:p>
            <a:pPr algn="ctr">
              <a:buFontTx/>
              <a:buNone/>
            </a:pPr>
            <a:endParaRPr lang="tr-TR" smtClean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50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3411786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1153</Words>
  <Application>Microsoft Office PowerPoint</Application>
  <PresentationFormat>Ekran Gösterisi (4:3)</PresentationFormat>
  <Paragraphs>240</Paragraphs>
  <Slides>50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50</vt:i4>
      </vt:variant>
    </vt:vector>
  </HeadingPairs>
  <TitlesOfParts>
    <vt:vector size="51" baseType="lpstr">
      <vt:lpstr>Ofis Teması</vt:lpstr>
      <vt:lpstr>Davranış Bilimlerinin Temel Kavramları</vt:lpstr>
      <vt:lpstr>PowerPoint Sunusu</vt:lpstr>
      <vt:lpstr>Davranış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Açık Tepkiler</vt:lpstr>
      <vt:lpstr>Kapalı Tepkiler </vt:lpstr>
      <vt:lpstr>Motivasyon</vt:lpstr>
      <vt:lpstr>PowerPoint Sunusu</vt:lpstr>
      <vt:lpstr>MOTİVASYON </vt:lpstr>
      <vt:lpstr>MOTİVASYON</vt:lpstr>
      <vt:lpstr>PowerPoint Sunusu</vt:lpstr>
      <vt:lpstr>  Kişilik</vt:lpstr>
      <vt:lpstr>PowerPoint Sunusu</vt:lpstr>
      <vt:lpstr>PowerPoint Sunusu</vt:lpstr>
      <vt:lpstr>Grup</vt:lpstr>
      <vt:lpstr> Grup</vt:lpstr>
      <vt:lpstr> Rol</vt:lpstr>
      <vt:lpstr>Yetki</vt:lpstr>
      <vt:lpstr>PowerPoint Sunusu</vt:lpstr>
      <vt:lpstr>PowerPoint Sunusu</vt:lpstr>
      <vt:lpstr>Yönetim</vt:lpstr>
      <vt:lpstr>Liderlik</vt:lpstr>
      <vt:lpstr>PowerPoint Sunusu</vt:lpstr>
      <vt:lpstr>ÇATIŞMA</vt:lpstr>
      <vt:lpstr>PowerPoint Sunusu</vt:lpstr>
      <vt:lpstr>Güç</vt:lpstr>
      <vt:lpstr>PowerPoint Sunusu</vt:lpstr>
      <vt:lpstr>PowerPoint Sunusu</vt:lpstr>
      <vt:lpstr>PowerPoint Sunusu</vt:lpstr>
      <vt:lpstr>PowerPoint Sunusu</vt:lpstr>
      <vt:lpstr>PowerPoint Sunusu</vt:lpstr>
      <vt:lpstr>Otorite</vt:lpstr>
      <vt:lpstr>PowerPoint Sunusu</vt:lpstr>
      <vt:lpstr>Güç-Otorite İlişkisinin Özeti</vt:lpstr>
      <vt:lpstr>PowerPoint Sunusu</vt:lpstr>
      <vt:lpstr>Norm</vt:lpstr>
      <vt:lpstr>PowerPoint Sunusu</vt:lpstr>
      <vt:lpstr>PowerPoint Sunusu</vt:lpstr>
      <vt:lpstr>PowerPoint Sunusu</vt:lpstr>
      <vt:lpstr>Statü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Shmyopc</dc:creator>
  <cp:lastModifiedBy>user</cp:lastModifiedBy>
  <cp:revision>24</cp:revision>
  <dcterms:created xsi:type="dcterms:W3CDTF">2014-09-10T11:25:06Z</dcterms:created>
  <dcterms:modified xsi:type="dcterms:W3CDTF">2019-02-27T06:32:09Z</dcterms:modified>
</cp:coreProperties>
</file>