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handoutMasterIdLst>
    <p:handoutMasterId r:id="rId41"/>
  </p:handoutMasterIdLst>
  <p:sldIdLst>
    <p:sldId id="256" r:id="rId2"/>
    <p:sldId id="261" r:id="rId3"/>
    <p:sldId id="262" r:id="rId4"/>
    <p:sldId id="258" r:id="rId5"/>
    <p:sldId id="294" r:id="rId6"/>
    <p:sldId id="314" r:id="rId7"/>
    <p:sldId id="308" r:id="rId8"/>
    <p:sldId id="310" r:id="rId9"/>
    <p:sldId id="311" r:id="rId10"/>
    <p:sldId id="312" r:id="rId11"/>
    <p:sldId id="313" r:id="rId12"/>
    <p:sldId id="295" r:id="rId13"/>
    <p:sldId id="296" r:id="rId14"/>
    <p:sldId id="298" r:id="rId15"/>
    <p:sldId id="305" r:id="rId16"/>
    <p:sldId id="315" r:id="rId17"/>
    <p:sldId id="277" r:id="rId18"/>
    <p:sldId id="282" r:id="rId19"/>
    <p:sldId id="283" r:id="rId20"/>
    <p:sldId id="284" r:id="rId21"/>
    <p:sldId id="285" r:id="rId22"/>
    <p:sldId id="286" r:id="rId23"/>
    <p:sldId id="287" r:id="rId24"/>
    <p:sldId id="270" r:id="rId25"/>
    <p:sldId id="289" r:id="rId26"/>
    <p:sldId id="320" r:id="rId27"/>
    <p:sldId id="279" r:id="rId28"/>
    <p:sldId id="290" r:id="rId29"/>
    <p:sldId id="280" r:id="rId30"/>
    <p:sldId id="271" r:id="rId31"/>
    <p:sldId id="273" r:id="rId32"/>
    <p:sldId id="272" r:id="rId33"/>
    <p:sldId id="275" r:id="rId34"/>
    <p:sldId id="276" r:id="rId35"/>
    <p:sldId id="265" r:id="rId36"/>
    <p:sldId id="274" r:id="rId37"/>
    <p:sldId id="293" r:id="rId38"/>
    <p:sldId id="316" r:id="rId39"/>
  </p:sldIdLst>
  <p:sldSz cx="9144000" cy="6858000" type="screen4x3"/>
  <p:notesSz cx="6669088"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369446-EFAB-423F-AC83-7FDD7C3FAB59}"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tr-TR"/>
        </a:p>
      </dgm:t>
    </dgm:pt>
    <dgm:pt modelId="{B7D846B9-6397-4208-8897-E4C1D83886C0}">
      <dgm:prSet phldrT="[Metin]"/>
      <dgm:spPr/>
      <dgm:t>
        <a:bodyPr/>
        <a:lstStyle/>
        <a:p>
          <a:r>
            <a:rPr lang="tr-TR" dirty="0" smtClean="0"/>
            <a:t>yoksulluk</a:t>
          </a:r>
          <a:endParaRPr lang="tr-TR" dirty="0"/>
        </a:p>
      </dgm:t>
    </dgm:pt>
    <dgm:pt modelId="{A63CB207-F5EC-4A02-BDC0-92956657ACEA}" type="parTrans" cxnId="{1DD4564A-F12B-49AF-A01A-6D1F862B6B18}">
      <dgm:prSet/>
      <dgm:spPr/>
      <dgm:t>
        <a:bodyPr/>
        <a:lstStyle/>
        <a:p>
          <a:endParaRPr lang="tr-TR"/>
        </a:p>
      </dgm:t>
    </dgm:pt>
    <dgm:pt modelId="{399F9B4E-B6B8-4802-9CFF-2F4368F94FCA}" type="sibTrans" cxnId="{1DD4564A-F12B-49AF-A01A-6D1F862B6B18}">
      <dgm:prSet/>
      <dgm:spPr/>
      <dgm:t>
        <a:bodyPr/>
        <a:lstStyle/>
        <a:p>
          <a:endParaRPr lang="tr-TR"/>
        </a:p>
      </dgm:t>
    </dgm:pt>
    <dgm:pt modelId="{D542FF18-C6C9-4D05-8A29-D6B6D13A6B52}">
      <dgm:prSet phldrT="[Metin]"/>
      <dgm:spPr/>
      <dgm:t>
        <a:bodyPr/>
        <a:lstStyle/>
        <a:p>
          <a:r>
            <a:rPr lang="tr-TR" dirty="0" smtClean="0"/>
            <a:t>sağlık</a:t>
          </a:r>
          <a:endParaRPr lang="tr-TR" dirty="0"/>
        </a:p>
      </dgm:t>
    </dgm:pt>
    <dgm:pt modelId="{ABC5A1D7-53C6-4771-8610-4B8BDD5F7F01}" type="parTrans" cxnId="{2A0A5770-DB20-4849-BAD4-01B938D8ACE5}">
      <dgm:prSet/>
      <dgm:spPr/>
      <dgm:t>
        <a:bodyPr/>
        <a:lstStyle/>
        <a:p>
          <a:endParaRPr lang="tr-TR"/>
        </a:p>
      </dgm:t>
    </dgm:pt>
    <dgm:pt modelId="{9D58026B-01C6-4C83-AFDA-69427F701C24}" type="sibTrans" cxnId="{2A0A5770-DB20-4849-BAD4-01B938D8ACE5}">
      <dgm:prSet/>
      <dgm:spPr/>
      <dgm:t>
        <a:bodyPr/>
        <a:lstStyle/>
        <a:p>
          <a:endParaRPr lang="tr-TR"/>
        </a:p>
      </dgm:t>
    </dgm:pt>
    <dgm:pt modelId="{48F82C81-34F3-4051-A73E-33950AAE0F3C}" type="pres">
      <dgm:prSet presAssocID="{5F369446-EFAB-423F-AC83-7FDD7C3FAB59}" presName="diagram" presStyleCnt="0">
        <dgm:presLayoutVars>
          <dgm:dir/>
          <dgm:resizeHandles val="exact"/>
        </dgm:presLayoutVars>
      </dgm:prSet>
      <dgm:spPr/>
      <dgm:t>
        <a:bodyPr/>
        <a:lstStyle/>
        <a:p>
          <a:endParaRPr lang="tr-TR"/>
        </a:p>
      </dgm:t>
    </dgm:pt>
    <dgm:pt modelId="{94F0E49C-63D4-405B-A591-422F123CF704}" type="pres">
      <dgm:prSet presAssocID="{B7D846B9-6397-4208-8897-E4C1D83886C0}" presName="arrow" presStyleLbl="node1" presStyleIdx="0" presStyleCnt="2">
        <dgm:presLayoutVars>
          <dgm:bulletEnabled val="1"/>
        </dgm:presLayoutVars>
      </dgm:prSet>
      <dgm:spPr/>
      <dgm:t>
        <a:bodyPr/>
        <a:lstStyle/>
        <a:p>
          <a:endParaRPr lang="tr-TR"/>
        </a:p>
      </dgm:t>
    </dgm:pt>
    <dgm:pt modelId="{E1A9B960-9242-4D09-A4F0-70DC2E816135}" type="pres">
      <dgm:prSet presAssocID="{D542FF18-C6C9-4D05-8A29-D6B6D13A6B52}" presName="arrow" presStyleLbl="node1" presStyleIdx="1" presStyleCnt="2">
        <dgm:presLayoutVars>
          <dgm:bulletEnabled val="1"/>
        </dgm:presLayoutVars>
      </dgm:prSet>
      <dgm:spPr/>
      <dgm:t>
        <a:bodyPr/>
        <a:lstStyle/>
        <a:p>
          <a:endParaRPr lang="tr-TR"/>
        </a:p>
      </dgm:t>
    </dgm:pt>
  </dgm:ptLst>
  <dgm:cxnLst>
    <dgm:cxn modelId="{182C8C78-12B1-473F-AC82-737455998F50}" type="presOf" srcId="{5F369446-EFAB-423F-AC83-7FDD7C3FAB59}" destId="{48F82C81-34F3-4051-A73E-33950AAE0F3C}" srcOrd="0" destOrd="0" presId="urn:microsoft.com/office/officeart/2005/8/layout/arrow5"/>
    <dgm:cxn modelId="{1DD4564A-F12B-49AF-A01A-6D1F862B6B18}" srcId="{5F369446-EFAB-423F-AC83-7FDD7C3FAB59}" destId="{B7D846B9-6397-4208-8897-E4C1D83886C0}" srcOrd="0" destOrd="0" parTransId="{A63CB207-F5EC-4A02-BDC0-92956657ACEA}" sibTransId="{399F9B4E-B6B8-4802-9CFF-2F4368F94FCA}"/>
    <dgm:cxn modelId="{2A0A5770-DB20-4849-BAD4-01B938D8ACE5}" srcId="{5F369446-EFAB-423F-AC83-7FDD7C3FAB59}" destId="{D542FF18-C6C9-4D05-8A29-D6B6D13A6B52}" srcOrd="1" destOrd="0" parTransId="{ABC5A1D7-53C6-4771-8610-4B8BDD5F7F01}" sibTransId="{9D58026B-01C6-4C83-AFDA-69427F701C24}"/>
    <dgm:cxn modelId="{FA9F521B-469E-4CEC-A879-DFCEA6A7E20E}" type="presOf" srcId="{B7D846B9-6397-4208-8897-E4C1D83886C0}" destId="{94F0E49C-63D4-405B-A591-422F123CF704}" srcOrd="0" destOrd="0" presId="urn:microsoft.com/office/officeart/2005/8/layout/arrow5"/>
    <dgm:cxn modelId="{C3634293-B488-405B-B05B-F528CB3768BA}" type="presOf" srcId="{D542FF18-C6C9-4D05-8A29-D6B6D13A6B52}" destId="{E1A9B960-9242-4D09-A4F0-70DC2E816135}" srcOrd="0" destOrd="0" presId="urn:microsoft.com/office/officeart/2005/8/layout/arrow5"/>
    <dgm:cxn modelId="{1ACCA9E2-8100-4F65-95A4-CAB28B80A105}" type="presParOf" srcId="{48F82C81-34F3-4051-A73E-33950AAE0F3C}" destId="{94F0E49C-63D4-405B-A591-422F123CF704}" srcOrd="0" destOrd="0" presId="urn:microsoft.com/office/officeart/2005/8/layout/arrow5"/>
    <dgm:cxn modelId="{96E53A0D-60B8-4907-A443-809A2E812A54}" type="presParOf" srcId="{48F82C81-34F3-4051-A73E-33950AAE0F3C}" destId="{E1A9B960-9242-4D09-A4F0-70DC2E816135}"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F0E49C-63D4-405B-A591-422F123CF704}">
      <dsp:nvSpPr>
        <dsp:cNvPr id="0" name=""/>
        <dsp:cNvSpPr/>
      </dsp:nvSpPr>
      <dsp:spPr>
        <a:xfrm rot="16200000">
          <a:off x="637" y="242345"/>
          <a:ext cx="3631703" cy="3631703"/>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291592" rIns="291592" bIns="291592" numCol="1" spcCol="1270" anchor="ctr" anchorCtr="0">
          <a:noAutofit/>
        </a:bodyPr>
        <a:lstStyle/>
        <a:p>
          <a:pPr lvl="0" algn="ctr" defTabSz="1822450">
            <a:lnSpc>
              <a:spcPct val="90000"/>
            </a:lnSpc>
            <a:spcBef>
              <a:spcPct val="0"/>
            </a:spcBef>
            <a:spcAft>
              <a:spcPct val="35000"/>
            </a:spcAft>
          </a:pPr>
          <a:r>
            <a:rPr lang="tr-TR" sz="4100" kern="1200" dirty="0" smtClean="0"/>
            <a:t>yoksulluk</a:t>
          </a:r>
          <a:endParaRPr lang="tr-TR" sz="4100" kern="1200" dirty="0"/>
        </a:p>
      </dsp:txBody>
      <dsp:txXfrm rot="5400000">
        <a:off x="637" y="1150271"/>
        <a:ext cx="2996155" cy="1815851"/>
      </dsp:txXfrm>
    </dsp:sp>
    <dsp:sp modelId="{E1A9B960-9242-4D09-A4F0-70DC2E816135}">
      <dsp:nvSpPr>
        <dsp:cNvPr id="0" name=""/>
        <dsp:cNvSpPr/>
      </dsp:nvSpPr>
      <dsp:spPr>
        <a:xfrm rot="5400000">
          <a:off x="3835258" y="242345"/>
          <a:ext cx="3631703" cy="3631703"/>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291592" rIns="291592" bIns="291592" numCol="1" spcCol="1270" anchor="ctr" anchorCtr="0">
          <a:noAutofit/>
        </a:bodyPr>
        <a:lstStyle/>
        <a:p>
          <a:pPr lvl="0" algn="ctr" defTabSz="1822450">
            <a:lnSpc>
              <a:spcPct val="90000"/>
            </a:lnSpc>
            <a:spcBef>
              <a:spcPct val="0"/>
            </a:spcBef>
            <a:spcAft>
              <a:spcPct val="35000"/>
            </a:spcAft>
          </a:pPr>
          <a:r>
            <a:rPr lang="tr-TR" sz="4100" kern="1200" dirty="0" smtClean="0"/>
            <a:t>sağlık</a:t>
          </a:r>
          <a:endParaRPr lang="tr-TR" sz="4100" kern="1200" dirty="0"/>
        </a:p>
      </dsp:txBody>
      <dsp:txXfrm rot="-5400000">
        <a:off x="4470806" y="1150271"/>
        <a:ext cx="2996155" cy="1815851"/>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8A587B01-B7E4-487A-BFB3-98970278630E}" type="datetimeFigureOut">
              <a:rPr lang="tr-TR" smtClean="0"/>
              <a:t>02.04.2019</a:t>
            </a:fld>
            <a:endParaRPr lang="tr-TR"/>
          </a:p>
        </p:txBody>
      </p:sp>
      <p:sp>
        <p:nvSpPr>
          <p:cNvPr id="4" name="Altbilgi Yer Tutucusu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1790FBEE-C30D-48E4-81E7-7271522C9648}" type="slidenum">
              <a:rPr lang="tr-TR" smtClean="0"/>
              <a:t>‹#›</a:t>
            </a:fld>
            <a:endParaRPr lang="tr-TR"/>
          </a:p>
        </p:txBody>
      </p:sp>
    </p:spTree>
    <p:extLst>
      <p:ext uri="{BB962C8B-B14F-4D97-AF65-F5344CB8AC3E}">
        <p14:creationId xmlns:p14="http://schemas.microsoft.com/office/powerpoint/2010/main" val="41633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D770A3C7-5B74-47D1-9686-586B36B6AD87}" type="datetimeFigureOut">
              <a:rPr lang="tr-TR" smtClean="0"/>
              <a:pPr/>
              <a:t>02.04.2019</a:t>
            </a:fld>
            <a:endParaRPr lang="tr-TR"/>
          </a:p>
        </p:txBody>
      </p:sp>
      <p:sp>
        <p:nvSpPr>
          <p:cNvPr id="4" name="3 Slayt Görüntüsü Yer Tutucusu"/>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66909" y="4715153"/>
            <a:ext cx="5335270" cy="4466987"/>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1670EBDB-CBAB-4813-9B50-A6B609D1EBF0}" type="slidenum">
              <a:rPr lang="tr-TR" smtClean="0"/>
              <a:pPr/>
              <a:t>‹#›</a:t>
            </a:fld>
            <a:endParaRPr lang="tr-TR"/>
          </a:p>
        </p:txBody>
      </p:sp>
    </p:spTree>
    <p:extLst>
      <p:ext uri="{BB962C8B-B14F-4D97-AF65-F5344CB8AC3E}">
        <p14:creationId xmlns:p14="http://schemas.microsoft.com/office/powerpoint/2010/main" val="2727180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670EBDB-CBAB-4813-9B50-A6B609D1EBF0}" type="slidenum">
              <a:rPr lang="tr-TR" smtClean="0"/>
              <a:pPr/>
              <a:t>28</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E3505C6F-7712-48D9-8B73-2DFD8A3EF609}" type="datetime1">
              <a:rPr lang="tr-TR" smtClean="0"/>
              <a:t>02.04.2019</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endParaRPr lang="tr-T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9" name="28 Slayt Numarası Yer Tutucusu"/>
          <p:cNvSpPr>
            <a:spLocks noGrp="1"/>
          </p:cNvSpPr>
          <p:nvPr>
            <p:ph type="sldNum" sz="quarter" idx="12"/>
          </p:nvPr>
        </p:nvSpPr>
        <p:spPr bwMode="auto">
          <a:xfrm>
            <a:off x="1325544" y="4928702"/>
            <a:ext cx="609600" cy="517524"/>
          </a:xfrm>
        </p:spPr>
        <p:txBody>
          <a:bodyPr/>
          <a:lstStyle/>
          <a:p>
            <a:fld id="{5AC934B0-043E-4D44-A24B-9B726E19E5CF}"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EDBABEB9-00A6-469D-8935-739A6AC70F9D}" type="datetime1">
              <a:rPr lang="tr-TR" smtClean="0"/>
              <a:t>02.04.2019</a:t>
            </a:fld>
            <a:endParaRPr lang="tr-TR"/>
          </a:p>
        </p:txBody>
      </p:sp>
      <p:sp>
        <p:nvSpPr>
          <p:cNvPr id="9" name="8 Slayt Numarası Yer Tutucusu"/>
          <p:cNvSpPr>
            <a:spLocks noGrp="1"/>
          </p:cNvSpPr>
          <p:nvPr>
            <p:ph type="sldNum" sz="quarter" idx="15"/>
          </p:nvPr>
        </p:nvSpPr>
        <p:spPr/>
        <p:txBody>
          <a:bodyPr rtlCol="0"/>
          <a:lstStyle/>
          <a:p>
            <a:fld id="{5AC934B0-043E-4D44-A24B-9B726E19E5CF}" type="slidenum">
              <a:rPr lang="tr-TR" smtClean="0"/>
              <a:pPr/>
              <a:t>‹#›</a:t>
            </a:fld>
            <a:endParaRPr lang="tr-TR"/>
          </a:p>
        </p:txBody>
      </p:sp>
      <p:sp>
        <p:nvSpPr>
          <p:cNvPr id="10" name="9 Altbilgi Yer Tutucusu"/>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F85329B3-B7AA-4EE0-BFEE-82550B5514CF}" type="datetime1">
              <a:rPr lang="tr-TR" smtClean="0"/>
              <a:t>02.04.2019</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endParaRPr lang="tr-T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6" name="5 Slayt Numarası Yer Tutucusu"/>
          <p:cNvSpPr>
            <a:spLocks noGrp="1"/>
          </p:cNvSpPr>
          <p:nvPr>
            <p:ph type="sldNum" sz="quarter" idx="12"/>
          </p:nvPr>
        </p:nvSpPr>
        <p:spPr bwMode="auto">
          <a:xfrm>
            <a:off x="1340616" y="4928702"/>
            <a:ext cx="609600" cy="517524"/>
          </a:xfrm>
        </p:spPr>
        <p:txBody>
          <a:bodyPr/>
          <a:lstStyle/>
          <a:p>
            <a:fld id="{5AC934B0-043E-4D44-A24B-9B726E19E5CF}"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71A0F460-D72B-436E-B8BD-D2AE3AF54C72}" type="datetime1">
              <a:rPr lang="tr-TR" smtClean="0"/>
              <a:t>02.04.2019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AC934B0-043E-4D44-A24B-9B726E19E5CF}"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5B9E2D98-5F1A-4729-A6DF-559D65BCBDF7}" type="datetime1">
              <a:rPr lang="tr-TR" smtClean="0"/>
              <a:t>02.04.2019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5AC934B0-043E-4D44-A24B-9B726E19E5CF}"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A8BB38AE-03C8-4712-974E-34255FE4C18F}" type="datetime1">
              <a:rPr lang="tr-TR" smtClean="0"/>
              <a:t>02.04.2019</a:t>
            </a:fld>
            <a:endParaRPr lang="tr-TR"/>
          </a:p>
        </p:txBody>
      </p:sp>
      <p:sp>
        <p:nvSpPr>
          <p:cNvPr id="7" name="6 Slayt Numarası Yer Tutucusu"/>
          <p:cNvSpPr>
            <a:spLocks noGrp="1"/>
          </p:cNvSpPr>
          <p:nvPr>
            <p:ph type="sldNum" sz="quarter" idx="11"/>
          </p:nvPr>
        </p:nvSpPr>
        <p:spPr/>
        <p:txBody>
          <a:bodyPr rtlCol="0"/>
          <a:lstStyle/>
          <a:p>
            <a:fld id="{5AC934B0-043E-4D44-A24B-9B726E19E5CF}" type="slidenum">
              <a:rPr lang="tr-TR" smtClean="0"/>
              <a:pPr/>
              <a:t>‹#›</a:t>
            </a:fld>
            <a:endParaRPr lang="tr-TR"/>
          </a:p>
        </p:txBody>
      </p:sp>
      <p:sp>
        <p:nvSpPr>
          <p:cNvPr id="8" name="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C636901A-472F-4E73-89CA-41663A7A9D5B}" type="datetime1">
              <a:rPr lang="tr-TR" smtClean="0"/>
              <a:t>02.04.2019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5AC934B0-043E-4D44-A24B-9B726E19E5C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2" name="1 Başlık"/>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DB4AA428-1189-4A2A-8CFC-967A696D4449}" type="datetime1">
              <a:rPr lang="tr-TR" smtClean="0"/>
              <a:t>02.04.2019</a:t>
            </a:fld>
            <a:endParaRPr lang="tr-TR"/>
          </a:p>
        </p:txBody>
      </p:sp>
      <p:sp>
        <p:nvSpPr>
          <p:cNvPr id="22" name="21 Slayt Numarası Yer Tutucusu"/>
          <p:cNvSpPr>
            <a:spLocks noGrp="1"/>
          </p:cNvSpPr>
          <p:nvPr>
            <p:ph type="sldNum" sz="quarter" idx="15"/>
          </p:nvPr>
        </p:nvSpPr>
        <p:spPr/>
        <p:txBody>
          <a:bodyPr rtlCol="0"/>
          <a:lstStyle/>
          <a:p>
            <a:fld id="{5AC934B0-043E-4D44-A24B-9B726E19E5CF}" type="slidenum">
              <a:rPr lang="tr-TR" smtClean="0"/>
              <a:pPr/>
              <a:t>‹#›</a:t>
            </a:fld>
            <a:endParaRPr lang="tr-TR"/>
          </a:p>
        </p:txBody>
      </p:sp>
      <p:sp>
        <p:nvSpPr>
          <p:cNvPr id="23" name="22 Altbilgi Yer Tutucusu"/>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atin typeface="Arial" pitchFamily="34" charset="0"/>
              </a:defRPr>
            </a:lvl1pPr>
          </a:lstStyle>
          <a:p>
            <a:pPr algn="ctr" eaLnBrk="1" latinLnBrk="0" hangingPunct="1">
              <a:buFontTx/>
              <a:buNone/>
            </a:pPr>
            <a:r>
              <a:rPr kumimoji="0" lang="tr-TR" dirty="0" smtClean="0"/>
              <a:t>Resim eklemek için simgeyi tıklatın</a:t>
            </a:r>
            <a:endParaRPr kumimoji="0" lang="en-US"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7" name="16 Veri Yer Tutucusu"/>
          <p:cNvSpPr>
            <a:spLocks noGrp="1"/>
          </p:cNvSpPr>
          <p:nvPr>
            <p:ph type="dt" sz="half" idx="10"/>
          </p:nvPr>
        </p:nvSpPr>
        <p:spPr/>
        <p:txBody>
          <a:bodyPr rtlCol="0"/>
          <a:lstStyle/>
          <a:p>
            <a:fld id="{707D20E3-3F72-41BA-9759-7EAFF7A696A0}" type="datetime1">
              <a:rPr lang="tr-TR" smtClean="0"/>
              <a:t>02.04.2019</a:t>
            </a:fld>
            <a:endParaRPr lang="tr-TR"/>
          </a:p>
        </p:txBody>
      </p:sp>
      <p:sp>
        <p:nvSpPr>
          <p:cNvPr id="18" name="17 Slayt Numarası Yer Tutucusu"/>
          <p:cNvSpPr>
            <a:spLocks noGrp="1"/>
          </p:cNvSpPr>
          <p:nvPr>
            <p:ph type="sldNum" sz="quarter" idx="11"/>
          </p:nvPr>
        </p:nvSpPr>
        <p:spPr/>
        <p:txBody>
          <a:bodyPr rtlCol="0"/>
          <a:lstStyle/>
          <a:p>
            <a:fld id="{5AC934B0-043E-4D44-A24B-9B726E19E5CF}" type="slidenum">
              <a:rPr lang="tr-TR" smtClean="0"/>
              <a:pPr/>
              <a:t>‹#›</a:t>
            </a:fld>
            <a:endParaRPr lang="tr-TR"/>
          </a:p>
        </p:txBody>
      </p:sp>
      <p:sp>
        <p:nvSpPr>
          <p:cNvPr id="21" name="20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F0D6D1A-770B-460D-BDB6-C979AA9719F3}" type="datetime1">
              <a:rPr lang="tr-TR" smtClean="0"/>
              <a:t>02.04.2019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AC934B0-043E-4D44-A24B-9B726E19E5C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E7D00C5-F5BD-4F7E-B68A-73AB7825910E}" type="datetime1">
              <a:rPr lang="tr-TR" smtClean="0"/>
              <a:t>02.04.2019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AC934B0-043E-4D44-A24B-9B726E19E5C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dirty="0" smtClean="0"/>
              <a:t>Asıl başlık stili için tıklatın</a:t>
            </a:r>
            <a:endParaRPr kumimoji="0" lang="en-US" dirty="0"/>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dirty="0" smtClean="0"/>
              <a:t>Asıl metin stillerini düzenlemek için tıklatın</a:t>
            </a:r>
          </a:p>
          <a:p>
            <a:pPr lvl="1" eaLnBrk="1" latinLnBrk="0" hangingPunct="1"/>
            <a:r>
              <a:rPr kumimoji="0" lang="tr-TR" dirty="0" smtClean="0"/>
              <a:t>İkinci düzey</a:t>
            </a:r>
          </a:p>
          <a:p>
            <a:pPr lvl="2" eaLnBrk="1" latinLnBrk="0" hangingPunct="1"/>
            <a:r>
              <a:rPr kumimoji="0" lang="tr-TR" dirty="0" smtClean="0"/>
              <a:t>Üçüncü düzey</a:t>
            </a:r>
          </a:p>
          <a:p>
            <a:pPr lvl="3" eaLnBrk="1" latinLnBrk="0" hangingPunct="1"/>
            <a:r>
              <a:rPr kumimoji="0" lang="tr-TR" dirty="0" smtClean="0"/>
              <a:t>Dördüncü düzey</a:t>
            </a:r>
          </a:p>
          <a:p>
            <a:pPr lvl="4" eaLnBrk="1" latinLnBrk="0" hangingPunct="1"/>
            <a:r>
              <a:rPr kumimoji="0" lang="tr-TR" dirty="0" smtClean="0"/>
              <a:t>Beşinci düzey</a:t>
            </a:r>
            <a:endParaRPr kumimoji="0" lang="en-US" dirty="0"/>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latin typeface="Arial" pitchFamily="34" charset="0"/>
              </a:defRPr>
            </a:lvl1pPr>
          </a:lstStyle>
          <a:p>
            <a:fld id="{1E1C7FE7-C64F-492A-827A-D1CEF3558C2A}" type="datetime1">
              <a:rPr lang="tr-TR" smtClean="0"/>
              <a:t>02.04.2019</a:t>
            </a:fld>
            <a:endParaRPr lang="tr-TR" dirty="0"/>
          </a:p>
        </p:txBody>
      </p:sp>
      <p:sp>
        <p:nvSpPr>
          <p:cNvPr id="3" name="2 Altbilgi Yer Tutucusu"/>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latin typeface="Arial" pitchFamily="34" charset="0"/>
              </a:defRPr>
            </a:lvl1pPr>
          </a:lstStyle>
          <a:p>
            <a:endParaRPr lang="tr-TR" dirty="0"/>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latin typeface="Arial" pitchFamily="34" charset="0"/>
            </a:endParaRPr>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Arial" pitchFamily="34" charset="0"/>
            </a:endParaRPr>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latin typeface="Arial" pitchFamily="34" charset="0"/>
              </a:defRPr>
            </a:lvl1pPr>
          </a:lstStyle>
          <a:p>
            <a:fld id="{5AC934B0-043E-4D44-A24B-9B726E19E5CF}" type="slidenum">
              <a:rPr lang="tr-TR" smtClean="0"/>
              <a:pPr/>
              <a:t>‹#›</a:t>
            </a:fld>
            <a:endParaRPr lang="tr-T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Arial" pitchFamily="34" charset="0"/>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Arial" pitchFamily="34" charset="0"/>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Arial" pitchFamily="34" charset="0"/>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Arial" pitchFamily="34" charset="0"/>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Arial" pitchFamily="34" charset="0"/>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Arial" pitchFamily="34" charset="0"/>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acikerisim.deu.edu.tr/xmlui/handle/12345/4535"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berjournal.com/tr/gelir-konut-saglik-ve-sosyal-guvenlik-acisindan-turkiye%E2%80%99de-nispi-yoksulluk-ve-hayat-standartlari"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2143108" y="3124200"/>
            <a:ext cx="6315092" cy="876304"/>
          </a:xfrm>
        </p:spPr>
        <p:txBody>
          <a:bodyPr/>
          <a:lstStyle/>
          <a:p>
            <a:r>
              <a:rPr lang="tr-TR" dirty="0" smtClean="0"/>
              <a:t>YOKSULLUK VE SAĞLIK</a:t>
            </a:r>
            <a:endParaRPr lang="tr-TR" dirty="0"/>
          </a:p>
        </p:txBody>
      </p:sp>
      <p:sp>
        <p:nvSpPr>
          <p:cNvPr id="3" name="2 Alt Başlık"/>
          <p:cNvSpPr>
            <a:spLocks noGrp="1"/>
          </p:cNvSpPr>
          <p:nvPr>
            <p:ph type="subTitle" idx="1"/>
          </p:nvPr>
        </p:nvSpPr>
        <p:spPr/>
        <p:txBody>
          <a:bodyPr/>
          <a:lstStyle/>
          <a:p>
            <a:r>
              <a:rPr lang="tr-TR" dirty="0" smtClean="0"/>
              <a:t>Hazırlayan: </a:t>
            </a:r>
            <a:r>
              <a:rPr lang="tr-TR" dirty="0" err="1" smtClean="0"/>
              <a:t>Mükerrem</a:t>
            </a:r>
            <a:r>
              <a:rPr lang="tr-TR" dirty="0" smtClean="0"/>
              <a:t> Kabataş Yıldız</a:t>
            </a:r>
            <a:endParaRPr lang="tr-TR" dirty="0"/>
          </a:p>
        </p:txBody>
      </p:sp>
      <p:sp>
        <p:nvSpPr>
          <p:cNvPr id="4" name="3 Slayt Numarası Yer Tutucusu"/>
          <p:cNvSpPr>
            <a:spLocks noGrp="1"/>
          </p:cNvSpPr>
          <p:nvPr>
            <p:ph type="sldNum" sz="quarter" idx="12"/>
          </p:nvPr>
        </p:nvSpPr>
        <p:spPr/>
        <p:txBody>
          <a:bodyPr/>
          <a:lstStyle/>
          <a:p>
            <a:endParaRPr lang="tr-TR" dirty="0"/>
          </a:p>
        </p:txBody>
      </p:sp>
      <p:pic>
        <p:nvPicPr>
          <p:cNvPr id="1026" name="Picture 2" descr="C:\Users\user\Desktop\Yeni klasör\maske\indir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620688"/>
            <a:ext cx="4824536" cy="26627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939784"/>
          </a:xfrm>
        </p:spPr>
        <p:txBody>
          <a:bodyPr/>
          <a:lstStyle/>
          <a:p>
            <a:r>
              <a:rPr lang="tr-TR" b="1" dirty="0" smtClean="0"/>
              <a:t>Sağlık</a:t>
            </a:r>
            <a:endParaRPr lang="tr-TR" b="1" dirty="0"/>
          </a:p>
        </p:txBody>
      </p:sp>
      <p:sp>
        <p:nvSpPr>
          <p:cNvPr id="3" name="2 İçerik Yer Tutucusu"/>
          <p:cNvSpPr>
            <a:spLocks noGrp="1"/>
          </p:cNvSpPr>
          <p:nvPr>
            <p:ph sz="quarter" idx="1"/>
          </p:nvPr>
        </p:nvSpPr>
        <p:spPr>
          <a:xfrm>
            <a:off x="285720" y="1600200"/>
            <a:ext cx="8572560" cy="4873752"/>
          </a:xfrm>
        </p:spPr>
        <p:txBody>
          <a:bodyPr/>
          <a:lstStyle/>
          <a:p>
            <a:r>
              <a:rPr lang="tr-TR" dirty="0" smtClean="0"/>
              <a:t>Dünya Sağlık Örgütü’nün tanımına göre sağlık, yalnızca hasta ve sakat olmamak değil bedenen, ruhen ve sosyal yönden tam bir iyilik halidir.</a:t>
            </a:r>
          </a:p>
        </p:txBody>
      </p:sp>
      <p:sp>
        <p:nvSpPr>
          <p:cNvPr id="4" name="3 Slayt Numarası Yer Tutucusu"/>
          <p:cNvSpPr>
            <a:spLocks noGrp="1"/>
          </p:cNvSpPr>
          <p:nvPr>
            <p:ph type="sldNum" sz="quarter" idx="15"/>
          </p:nvPr>
        </p:nvSpPr>
        <p:spPr/>
        <p:txBody>
          <a:bodyPr/>
          <a:lstStyle/>
          <a:p>
            <a:fld id="{5AC934B0-043E-4D44-A24B-9B726E19E5CF}" type="slidenum">
              <a:rPr lang="tr-TR" smtClean="0"/>
              <a:pPr/>
              <a:t>2</a:t>
            </a:fld>
            <a:endParaRPr lang="tr-TR"/>
          </a:p>
        </p:txBody>
      </p:sp>
      <p:pic>
        <p:nvPicPr>
          <p:cNvPr id="1027" name="Picture 3" descr="C:\Users\Hatice\Desktop\untitled.png"/>
          <p:cNvPicPr>
            <a:picLocks noChangeAspect="1" noChangeArrowheads="1"/>
          </p:cNvPicPr>
          <p:nvPr/>
        </p:nvPicPr>
        <p:blipFill>
          <a:blip r:embed="rId2"/>
          <a:srcRect/>
          <a:stretch>
            <a:fillRect/>
          </a:stretch>
        </p:blipFill>
        <p:spPr bwMode="auto">
          <a:xfrm>
            <a:off x="285720" y="3143248"/>
            <a:ext cx="8501122" cy="3243273"/>
          </a:xfrm>
          <a:prstGeom prst="rect">
            <a:avLst/>
          </a:prstGeom>
          <a:noFill/>
        </p:spPr>
      </p:pic>
      <p:pic>
        <p:nvPicPr>
          <p:cNvPr id="1028" name="Picture 4" descr="C:\Users\Hatice\Desktop\yyy.png"/>
          <p:cNvPicPr>
            <a:picLocks noChangeAspect="1" noChangeArrowheads="1"/>
          </p:cNvPicPr>
          <p:nvPr/>
        </p:nvPicPr>
        <p:blipFill>
          <a:blip r:embed="rId3"/>
          <a:srcRect/>
          <a:stretch>
            <a:fillRect/>
          </a:stretch>
        </p:blipFill>
        <p:spPr bwMode="auto">
          <a:xfrm>
            <a:off x="9144000" y="1142984"/>
            <a:ext cx="4000528" cy="271464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939784"/>
          </a:xfrm>
        </p:spPr>
        <p:txBody>
          <a:bodyPr/>
          <a:lstStyle/>
          <a:p>
            <a:r>
              <a:rPr lang="tr-TR" b="1" dirty="0" smtClean="0"/>
              <a:t>Sağlık</a:t>
            </a:r>
            <a:endParaRPr lang="tr-TR" b="1" dirty="0"/>
          </a:p>
        </p:txBody>
      </p:sp>
      <p:sp>
        <p:nvSpPr>
          <p:cNvPr id="3" name="2 İçerik Yer Tutucusu"/>
          <p:cNvSpPr>
            <a:spLocks noGrp="1"/>
          </p:cNvSpPr>
          <p:nvPr>
            <p:ph sz="quarter" idx="1"/>
          </p:nvPr>
        </p:nvSpPr>
        <p:spPr>
          <a:xfrm>
            <a:off x="285720" y="1357298"/>
            <a:ext cx="8501122" cy="5116654"/>
          </a:xfrm>
        </p:spPr>
        <p:txBody>
          <a:bodyPr/>
          <a:lstStyle/>
          <a:p>
            <a:r>
              <a:rPr lang="tr-TR" dirty="0" smtClean="0"/>
              <a:t>DSÖ’ nün tanımından anlaşıldığı üzere sağlığın sosyal bir yönünün olduğu bilinmektedir.</a:t>
            </a:r>
          </a:p>
          <a:p>
            <a:r>
              <a:rPr lang="tr-TR" dirty="0" smtClean="0"/>
              <a:t>Çünkü sağlık sosyal dinamiklerin bir sonucudur ve </a:t>
            </a:r>
            <a:r>
              <a:rPr lang="tr-TR" dirty="0" err="1" smtClean="0"/>
              <a:t>sosyo</a:t>
            </a:r>
            <a:r>
              <a:rPr lang="tr-TR" dirty="0" smtClean="0"/>
              <a:t>-ekonomik eşitsizliklerden olumsuz bir şekilde etkilenmektedir.</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3</a:t>
            </a:fld>
            <a:endParaRPr lang="tr-TR"/>
          </a:p>
        </p:txBody>
      </p:sp>
      <p:pic>
        <p:nvPicPr>
          <p:cNvPr id="2050" name="Picture 2" descr="C:\Users\Hatice\Desktop\yyy.png"/>
          <p:cNvPicPr>
            <a:picLocks noChangeAspect="1" noChangeArrowheads="1"/>
          </p:cNvPicPr>
          <p:nvPr/>
        </p:nvPicPr>
        <p:blipFill>
          <a:blip r:embed="rId2"/>
          <a:srcRect/>
          <a:stretch>
            <a:fillRect/>
          </a:stretch>
        </p:blipFill>
        <p:spPr bwMode="auto">
          <a:xfrm>
            <a:off x="3428992" y="3500438"/>
            <a:ext cx="5286412" cy="335756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28604"/>
            <a:ext cx="7467600" cy="857256"/>
          </a:xfrm>
        </p:spPr>
        <p:txBody>
          <a:bodyPr/>
          <a:lstStyle/>
          <a:p>
            <a:r>
              <a:rPr lang="tr-TR" b="1" dirty="0" smtClean="0"/>
              <a:t>Yoksulluk</a:t>
            </a:r>
            <a:endParaRPr lang="tr-TR" b="1" dirty="0"/>
          </a:p>
        </p:txBody>
      </p:sp>
      <p:sp>
        <p:nvSpPr>
          <p:cNvPr id="3" name="2 İçerik Yer Tutucusu"/>
          <p:cNvSpPr>
            <a:spLocks noGrp="1"/>
          </p:cNvSpPr>
          <p:nvPr>
            <p:ph sz="quarter" idx="1"/>
          </p:nvPr>
        </p:nvSpPr>
        <p:spPr>
          <a:xfrm>
            <a:off x="214282" y="1357298"/>
            <a:ext cx="8501122" cy="5116654"/>
          </a:xfrm>
        </p:spPr>
        <p:txBody>
          <a:bodyPr/>
          <a:lstStyle/>
          <a:p>
            <a:r>
              <a:rPr lang="tr-TR" dirty="0" smtClean="0"/>
              <a:t>Yoksulluk, insanlık tarihinin en eski toplumsal sorunlarından birisidir. </a:t>
            </a:r>
          </a:p>
        </p:txBody>
      </p:sp>
      <p:sp>
        <p:nvSpPr>
          <p:cNvPr id="4" name="3 Slayt Numarası Yer Tutucusu"/>
          <p:cNvSpPr>
            <a:spLocks noGrp="1"/>
          </p:cNvSpPr>
          <p:nvPr>
            <p:ph type="sldNum" sz="quarter" idx="15"/>
          </p:nvPr>
        </p:nvSpPr>
        <p:spPr/>
        <p:txBody>
          <a:bodyPr/>
          <a:lstStyle/>
          <a:p>
            <a:fld id="{5AC934B0-043E-4D44-A24B-9B726E19E5CF}" type="slidenum">
              <a:rPr lang="tr-TR" smtClean="0"/>
              <a:pPr/>
              <a:t>4</a:t>
            </a:fld>
            <a:endParaRPr lang="tr-TR"/>
          </a:p>
        </p:txBody>
      </p:sp>
      <p:pic>
        <p:nvPicPr>
          <p:cNvPr id="3075" name="Picture 3" descr="C:\Users\Hatice\Desktop\tt.png"/>
          <p:cNvPicPr>
            <a:picLocks noChangeAspect="1" noChangeArrowheads="1"/>
          </p:cNvPicPr>
          <p:nvPr/>
        </p:nvPicPr>
        <p:blipFill>
          <a:blip r:embed="rId2"/>
          <a:srcRect/>
          <a:stretch>
            <a:fillRect/>
          </a:stretch>
        </p:blipFill>
        <p:spPr bwMode="auto">
          <a:xfrm>
            <a:off x="285720" y="2562224"/>
            <a:ext cx="8501123" cy="408148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939784"/>
          </a:xfrm>
        </p:spPr>
        <p:txBody>
          <a:bodyPr/>
          <a:lstStyle/>
          <a:p>
            <a:r>
              <a:rPr lang="tr-TR" b="1" dirty="0" smtClean="0"/>
              <a:t>Yoksulluk ?</a:t>
            </a:r>
            <a:endParaRPr lang="tr-TR" b="1" dirty="0"/>
          </a:p>
        </p:txBody>
      </p:sp>
      <p:sp>
        <p:nvSpPr>
          <p:cNvPr id="4" name="3 Slayt Numarası Yer Tutucusu"/>
          <p:cNvSpPr>
            <a:spLocks noGrp="1"/>
          </p:cNvSpPr>
          <p:nvPr>
            <p:ph type="sldNum" sz="quarter" idx="12"/>
          </p:nvPr>
        </p:nvSpPr>
        <p:spPr/>
        <p:txBody>
          <a:bodyPr/>
          <a:lstStyle/>
          <a:p>
            <a:fld id="{5AC934B0-043E-4D44-A24B-9B726E19E5CF}" type="slidenum">
              <a:rPr lang="tr-TR" smtClean="0"/>
              <a:pPr/>
              <a:t>5</a:t>
            </a:fld>
            <a:endParaRPr lang="tr-TR"/>
          </a:p>
        </p:txBody>
      </p:sp>
      <p:sp>
        <p:nvSpPr>
          <p:cNvPr id="3" name="2 İçerik Yer Tutucusu"/>
          <p:cNvSpPr>
            <a:spLocks noGrp="1"/>
          </p:cNvSpPr>
          <p:nvPr>
            <p:ph sz="quarter" idx="1"/>
          </p:nvPr>
        </p:nvSpPr>
        <p:spPr>
          <a:xfrm>
            <a:off x="457200" y="1357298"/>
            <a:ext cx="4400552" cy="4814902"/>
          </a:xfrm>
        </p:spPr>
        <p:txBody>
          <a:bodyPr/>
          <a:lstStyle/>
          <a:p>
            <a:r>
              <a:rPr lang="tr-TR" dirty="0" smtClean="0"/>
              <a:t>Yoksulluk, genel anlamıyla, insanların yaşamlarını devam ettirebilmesi için temel ihtiyaçlarını karşılamada acze düşme durumu olarak tanımlanmaktadır.</a:t>
            </a:r>
          </a:p>
          <a:p>
            <a:endParaRPr lang="tr-TR" dirty="0"/>
          </a:p>
        </p:txBody>
      </p:sp>
      <p:pic>
        <p:nvPicPr>
          <p:cNvPr id="4098" name="Picture 2" descr="C:\Users\Hatice\Desktop\images.jpg"/>
          <p:cNvPicPr>
            <a:picLocks noGrp="1" noChangeAspect="1" noChangeArrowheads="1"/>
          </p:cNvPicPr>
          <p:nvPr>
            <p:ph sz="quarter" idx="2"/>
          </p:nvPr>
        </p:nvPicPr>
        <p:blipFill>
          <a:blip r:embed="rId2"/>
          <a:srcRect/>
          <a:stretch>
            <a:fillRect/>
          </a:stretch>
        </p:blipFill>
        <p:spPr bwMode="auto">
          <a:xfrm>
            <a:off x="5286380" y="1285860"/>
            <a:ext cx="3429024" cy="392909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939784"/>
          </a:xfrm>
        </p:spPr>
        <p:txBody>
          <a:bodyPr/>
          <a:lstStyle/>
          <a:p>
            <a:r>
              <a:rPr lang="tr-TR" b="1" dirty="0" smtClean="0"/>
              <a:t>Yoksulluk Nedir?</a:t>
            </a:r>
            <a:endParaRPr lang="tr-TR" b="1" dirty="0"/>
          </a:p>
        </p:txBody>
      </p:sp>
      <p:sp>
        <p:nvSpPr>
          <p:cNvPr id="3" name="2 İçerik Yer Tutucusu"/>
          <p:cNvSpPr>
            <a:spLocks noGrp="1"/>
          </p:cNvSpPr>
          <p:nvPr>
            <p:ph sz="quarter" idx="1"/>
          </p:nvPr>
        </p:nvSpPr>
        <p:spPr>
          <a:xfrm>
            <a:off x="285720" y="1214422"/>
            <a:ext cx="8572560" cy="4911741"/>
          </a:xfrm>
        </p:spPr>
        <p:txBody>
          <a:bodyPr>
            <a:normAutofit/>
          </a:bodyPr>
          <a:lstStyle/>
          <a:p>
            <a:pPr>
              <a:buNone/>
            </a:pPr>
            <a:r>
              <a:rPr lang="tr-TR" dirty="0" smtClean="0"/>
              <a:t>   Genel yaklaşım olarak yoksulluk, bireyin geliri veya tüketimi ile fakirlik alt sınırı olarak kabul edilen eşiği karşılaştırarak ölçülür.</a:t>
            </a:r>
          </a:p>
          <a:p>
            <a:pPr>
              <a:buNone/>
            </a:pPr>
            <a:endParaRPr lang="tr-TR" dirty="0" smtClean="0"/>
          </a:p>
          <a:p>
            <a:pPr>
              <a:buNone/>
            </a:pPr>
            <a:r>
              <a:rPr lang="tr-TR" dirty="0" smtClean="0">
                <a:solidFill>
                  <a:srgbClr val="FF0000"/>
                </a:solidFill>
              </a:rPr>
              <a:t>     yoksulluk böylelikle finansal bir terim olarak görülür</a:t>
            </a:r>
          </a:p>
          <a:p>
            <a:pPr>
              <a:buNone/>
            </a:pPr>
            <a:endParaRPr lang="tr-TR" dirty="0" smtClean="0">
              <a:solidFill>
                <a:srgbClr val="FF0000"/>
              </a:solidFill>
            </a:endParaRPr>
          </a:p>
          <a:p>
            <a:pPr>
              <a:buNone/>
            </a:pPr>
            <a:r>
              <a:rPr lang="tr-TR" dirty="0" smtClean="0"/>
              <a:t>    İkinci yaklaşım ise, İnsanların yeterli yiyecekler, sığınacak yer veya sağlık güvenceleri ya da eğitim imkânlarını elde edip edemediklerinin sorgulanması şeklindedir.</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6</a:t>
            </a:fld>
            <a:endParaRPr 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25470"/>
          </a:xfrm>
        </p:spPr>
        <p:txBody>
          <a:bodyPr>
            <a:normAutofit/>
          </a:bodyPr>
          <a:lstStyle/>
          <a:p>
            <a:r>
              <a:rPr lang="tr-TR" b="1" dirty="0" smtClean="0"/>
              <a:t>Yoksulluk Türleri</a:t>
            </a:r>
            <a:endParaRPr lang="tr-TR" b="1" dirty="0"/>
          </a:p>
        </p:txBody>
      </p:sp>
      <p:sp>
        <p:nvSpPr>
          <p:cNvPr id="3" name="2 İçerik Yer Tutucusu"/>
          <p:cNvSpPr>
            <a:spLocks noGrp="1"/>
          </p:cNvSpPr>
          <p:nvPr>
            <p:ph sz="quarter" idx="1"/>
          </p:nvPr>
        </p:nvSpPr>
        <p:spPr>
          <a:xfrm>
            <a:off x="357158" y="1071546"/>
            <a:ext cx="8501122" cy="5054617"/>
          </a:xfrm>
        </p:spPr>
        <p:txBody>
          <a:bodyPr>
            <a:normAutofit/>
          </a:bodyPr>
          <a:lstStyle/>
          <a:p>
            <a:pPr>
              <a:buNone/>
            </a:pPr>
            <a:r>
              <a:rPr lang="tr-TR" dirty="0" smtClean="0">
                <a:solidFill>
                  <a:srgbClr val="FF0000"/>
                </a:solidFill>
              </a:rPr>
              <a:t> 1. Mutlak Yoksulluk </a:t>
            </a:r>
          </a:p>
          <a:p>
            <a:r>
              <a:rPr lang="tr-TR" dirty="0" smtClean="0"/>
              <a:t>Temel fiziksel kriterleri karşılamak için minimum tüketim standardına erişebilme becerisine sahip olmama genellikle mutlak yoksulluk ya da yoksunluk olarak ifade edilir.</a:t>
            </a:r>
          </a:p>
          <a:p>
            <a:pPr>
              <a:buNone/>
            </a:pPr>
            <a:endParaRPr lang="tr-TR" dirty="0" smtClean="0"/>
          </a:p>
          <a:p>
            <a:r>
              <a:rPr lang="tr-TR" dirty="0" smtClean="0"/>
              <a:t> Başka bir deyişle; </a:t>
            </a:r>
            <a:r>
              <a:rPr lang="tr-TR" dirty="0" smtClean="0"/>
              <a:t>hane  </a:t>
            </a:r>
            <a:r>
              <a:rPr lang="tr-TR" dirty="0" smtClean="0"/>
              <a:t>halkının ya da bireyin asgari yaşam düzeyini sürdürebilmesi için gerekli, yalnızca </a:t>
            </a:r>
            <a:r>
              <a:rPr lang="tr-TR" dirty="0" smtClean="0">
                <a:solidFill>
                  <a:srgbClr val="0070C0"/>
                </a:solidFill>
              </a:rPr>
              <a:t>en temel ihtiyaçlarını bile karşılayamaması </a:t>
            </a:r>
            <a:r>
              <a:rPr lang="tr-TR" dirty="0" smtClean="0"/>
              <a:t>durumudur.</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7</a:t>
            </a:fld>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Yoksulluk Türleri</a:t>
            </a:r>
            <a:endParaRPr lang="tr-TR" b="1" dirty="0"/>
          </a:p>
        </p:txBody>
      </p:sp>
      <p:sp>
        <p:nvSpPr>
          <p:cNvPr id="3" name="2 İçerik Yer Tutucusu"/>
          <p:cNvSpPr>
            <a:spLocks noGrp="1"/>
          </p:cNvSpPr>
          <p:nvPr>
            <p:ph sz="quarter" idx="1"/>
          </p:nvPr>
        </p:nvSpPr>
        <p:spPr>
          <a:xfrm>
            <a:off x="285720" y="1500174"/>
            <a:ext cx="8501122" cy="4625989"/>
          </a:xfrm>
        </p:spPr>
        <p:txBody>
          <a:bodyPr>
            <a:normAutofit/>
          </a:bodyPr>
          <a:lstStyle/>
          <a:p>
            <a:r>
              <a:rPr lang="tr-TR" dirty="0" smtClean="0">
                <a:solidFill>
                  <a:srgbClr val="FF0000"/>
                </a:solidFill>
              </a:rPr>
              <a:t>Mutlak yoksulluk sınırı gıda harcamalarına ek olarak temel gereksinimleri </a:t>
            </a:r>
            <a:r>
              <a:rPr lang="tr-TR" dirty="0" smtClean="0"/>
              <a:t>de (eğitim, sağlık, barınma, giyim) göz önüne alarak hesaplanabilir. </a:t>
            </a:r>
          </a:p>
          <a:p>
            <a:pPr>
              <a:buNone/>
            </a:pPr>
            <a:endParaRPr lang="tr-TR" dirty="0" smtClean="0"/>
          </a:p>
          <a:p>
            <a:r>
              <a:rPr lang="tr-TR" dirty="0" smtClean="0"/>
              <a:t>Günümüzde bir çok Az Gelişmiş Ülkelerde bu yaklaşım </a:t>
            </a:r>
            <a:r>
              <a:rPr lang="tr-TR" dirty="0" smtClean="0">
                <a:solidFill>
                  <a:srgbClr val="FF0000"/>
                </a:solidFill>
              </a:rPr>
              <a:t>(Temel İhtiyaçlar Yaklaşımı) </a:t>
            </a:r>
            <a:r>
              <a:rPr lang="tr-TR" dirty="0" smtClean="0"/>
              <a:t>baz  alınarak mutlak yoksulluk sınırı hesaplanmaktadır. </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8</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Yoksulluk Türleri</a:t>
            </a:r>
            <a:endParaRPr lang="tr-TR" b="1" dirty="0"/>
          </a:p>
        </p:txBody>
      </p:sp>
      <p:sp>
        <p:nvSpPr>
          <p:cNvPr id="3" name="2 İçerik Yer Tutucusu"/>
          <p:cNvSpPr>
            <a:spLocks noGrp="1"/>
          </p:cNvSpPr>
          <p:nvPr>
            <p:ph sz="quarter" idx="1"/>
          </p:nvPr>
        </p:nvSpPr>
        <p:spPr>
          <a:xfrm>
            <a:off x="285720" y="1500174"/>
            <a:ext cx="8572560" cy="4973778"/>
          </a:xfrm>
        </p:spPr>
        <p:txBody>
          <a:bodyPr>
            <a:normAutofit/>
          </a:bodyPr>
          <a:lstStyle/>
          <a:p>
            <a:pPr>
              <a:buNone/>
            </a:pPr>
            <a:r>
              <a:rPr lang="tr-TR" b="1" dirty="0" smtClean="0">
                <a:solidFill>
                  <a:srgbClr val="FF0000"/>
                </a:solidFill>
              </a:rPr>
              <a:t> 2 .Göreli Yoksulluk </a:t>
            </a:r>
          </a:p>
          <a:p>
            <a:r>
              <a:rPr lang="tr-TR" dirty="0" smtClean="0"/>
              <a:t>Adam </a:t>
            </a:r>
            <a:r>
              <a:rPr lang="tr-TR" dirty="0" err="1" smtClean="0"/>
              <a:t>Smith’in</a:t>
            </a:r>
            <a:r>
              <a:rPr lang="tr-TR" dirty="0" smtClean="0"/>
              <a:t> tanımına göre, </a:t>
            </a:r>
            <a:r>
              <a:rPr lang="tr-TR" dirty="0" smtClean="0">
                <a:solidFill>
                  <a:srgbClr val="0070C0"/>
                </a:solidFill>
              </a:rPr>
              <a:t>temel ihtiyaçlarını mutlak olarak karşılayabilen</a:t>
            </a:r>
            <a:r>
              <a:rPr lang="tr-TR" dirty="0" smtClean="0"/>
              <a:t> ancak kişisel kaynakların yetersizliği yüzünden </a:t>
            </a:r>
            <a:r>
              <a:rPr lang="tr-TR" dirty="0" smtClean="0">
                <a:solidFill>
                  <a:srgbClr val="00B050"/>
                </a:solidFill>
              </a:rPr>
              <a:t>toplumun genel refah düzeyinin altında kalan </a:t>
            </a:r>
            <a:r>
              <a:rPr lang="tr-TR" dirty="0" smtClean="0"/>
              <a:t>ve topluma sosyal açıdan katılımları engellenmiş olanlar göreli yoksullardır. </a:t>
            </a:r>
          </a:p>
          <a:p>
            <a:pPr>
              <a:buNone/>
            </a:pPr>
            <a:endParaRPr lang="tr-TR" dirty="0" smtClean="0"/>
          </a:p>
          <a:p>
            <a:r>
              <a:rPr lang="tr-TR" dirty="0" smtClean="0"/>
              <a:t>Ortalama gelir düzeyinde bir sınır belirlenerek bu sınırın altında bir gelire sahip olanlar yoksul olarak tanımlanmaktadır. </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796908"/>
          </a:xfrm>
        </p:spPr>
        <p:txBody>
          <a:bodyPr/>
          <a:lstStyle/>
          <a:p>
            <a:r>
              <a:rPr lang="tr-TR" b="1" dirty="0" smtClean="0"/>
              <a:t>Yoksulluk Türleri</a:t>
            </a:r>
            <a:endParaRPr lang="tr-TR" b="1" dirty="0"/>
          </a:p>
        </p:txBody>
      </p:sp>
      <p:sp>
        <p:nvSpPr>
          <p:cNvPr id="3" name="2 İçerik Yer Tutucusu"/>
          <p:cNvSpPr>
            <a:spLocks noGrp="1"/>
          </p:cNvSpPr>
          <p:nvPr>
            <p:ph sz="quarter" idx="1"/>
          </p:nvPr>
        </p:nvSpPr>
        <p:spPr>
          <a:xfrm>
            <a:off x="285720" y="1142984"/>
            <a:ext cx="8501122" cy="4983179"/>
          </a:xfrm>
        </p:spPr>
        <p:txBody>
          <a:bodyPr>
            <a:normAutofit/>
          </a:bodyPr>
          <a:lstStyle/>
          <a:p>
            <a:pPr>
              <a:buNone/>
            </a:pPr>
            <a:r>
              <a:rPr lang="tr-TR" b="1" dirty="0" smtClean="0">
                <a:solidFill>
                  <a:srgbClr val="FF0000"/>
                </a:solidFill>
              </a:rPr>
              <a:t>3. İnsani Yoksulluk </a:t>
            </a:r>
          </a:p>
          <a:p>
            <a:pPr>
              <a:buNone/>
            </a:pPr>
            <a:r>
              <a:rPr lang="tr-TR" dirty="0" smtClean="0"/>
              <a:t>    İnsani yoksulluk, gelir yoksulluğu ile ilişkili bulunmasına rağmen ondan farklıdır. </a:t>
            </a:r>
          </a:p>
          <a:p>
            <a:pPr>
              <a:buNone/>
            </a:pPr>
            <a:endParaRPr lang="tr-TR" dirty="0" smtClean="0"/>
          </a:p>
          <a:p>
            <a:r>
              <a:rPr lang="tr-TR" dirty="0" smtClean="0"/>
              <a:t>insanî yoksulluk kavramı; </a:t>
            </a:r>
            <a:endParaRPr lang="tr-TR" dirty="0" smtClean="0"/>
          </a:p>
          <a:p>
            <a:r>
              <a:rPr lang="tr-TR" dirty="0" smtClean="0"/>
              <a:t>okur-yazarlık</a:t>
            </a:r>
            <a:r>
              <a:rPr lang="tr-TR" dirty="0" smtClean="0"/>
              <a:t>, </a:t>
            </a:r>
            <a:endParaRPr lang="tr-TR" dirty="0" smtClean="0"/>
          </a:p>
          <a:p>
            <a:r>
              <a:rPr lang="tr-TR" dirty="0" smtClean="0"/>
              <a:t>yetersiz </a:t>
            </a:r>
            <a:r>
              <a:rPr lang="tr-TR" dirty="0" smtClean="0"/>
              <a:t>beslenme, </a:t>
            </a:r>
            <a:endParaRPr lang="tr-TR" dirty="0" smtClean="0"/>
          </a:p>
          <a:p>
            <a:r>
              <a:rPr lang="tr-TR" dirty="0" smtClean="0"/>
              <a:t>kısa  </a:t>
            </a:r>
            <a:r>
              <a:rPr lang="tr-TR" dirty="0" smtClean="0"/>
              <a:t>yaşam süresi, </a:t>
            </a:r>
            <a:endParaRPr lang="tr-TR" dirty="0" smtClean="0"/>
          </a:p>
          <a:p>
            <a:r>
              <a:rPr lang="tr-TR" dirty="0" smtClean="0"/>
              <a:t>ana-çocuk </a:t>
            </a:r>
            <a:r>
              <a:rPr lang="tr-TR" dirty="0" smtClean="0"/>
              <a:t>sağlığının yetersizliği, </a:t>
            </a:r>
            <a:endParaRPr lang="tr-TR" dirty="0" smtClean="0"/>
          </a:p>
          <a:p>
            <a:r>
              <a:rPr lang="tr-TR" dirty="0" smtClean="0"/>
              <a:t>önlenebilir </a:t>
            </a:r>
            <a:r>
              <a:rPr lang="tr-TR" dirty="0" smtClean="0"/>
              <a:t>hastalıklara yakalanmak gibi temel </a:t>
            </a:r>
            <a:r>
              <a:rPr lang="tr-TR" dirty="0" smtClean="0"/>
              <a:t>insani </a:t>
            </a:r>
            <a:r>
              <a:rPr lang="tr-TR" dirty="0" smtClean="0"/>
              <a:t>kapasiteden yoksun olmak biçiminde tanımlanabilir. </a:t>
            </a:r>
          </a:p>
          <a:p>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54032"/>
          </a:xfrm>
        </p:spPr>
        <p:txBody>
          <a:bodyPr/>
          <a:lstStyle/>
          <a:p>
            <a:r>
              <a:rPr lang="tr-TR" b="1" dirty="0" smtClean="0"/>
              <a:t>Yoksulluk Türleri</a:t>
            </a:r>
            <a:endParaRPr lang="tr-TR" b="1" dirty="0"/>
          </a:p>
        </p:txBody>
      </p:sp>
      <p:sp>
        <p:nvSpPr>
          <p:cNvPr id="3" name="2 İçerik Yer Tutucusu"/>
          <p:cNvSpPr>
            <a:spLocks noGrp="1"/>
          </p:cNvSpPr>
          <p:nvPr>
            <p:ph sz="quarter" idx="1"/>
          </p:nvPr>
        </p:nvSpPr>
        <p:spPr>
          <a:xfrm>
            <a:off x="214282" y="1071546"/>
            <a:ext cx="8643998" cy="5054617"/>
          </a:xfrm>
        </p:spPr>
        <p:txBody>
          <a:bodyPr>
            <a:normAutofit fontScale="92500" lnSpcReduction="20000"/>
          </a:bodyPr>
          <a:lstStyle/>
          <a:p>
            <a:r>
              <a:rPr lang="tr-TR" dirty="0" smtClean="0"/>
              <a:t> Temel insan yeteneklerini sürdürebilecek olan mal, hizmet ve altyapıya - enerji, hijyen, eğitim, iletişim, içme suyu - erişimin yokluğu ya da kısıtlanması yoksulluğun </a:t>
            </a:r>
            <a:r>
              <a:rPr lang="tr-TR" b="1" dirty="0" smtClean="0">
                <a:solidFill>
                  <a:srgbClr val="FF0000"/>
                </a:solidFill>
              </a:rPr>
              <a:t>“insanî” </a:t>
            </a:r>
            <a:r>
              <a:rPr lang="tr-TR" dirty="0" smtClean="0"/>
              <a:t>boyutu olarak  nitelendirilmektedir.</a:t>
            </a:r>
          </a:p>
          <a:p>
            <a:pPr>
              <a:buNone/>
            </a:pPr>
            <a:r>
              <a:rPr lang="tr-TR" dirty="0" smtClean="0">
                <a:solidFill>
                  <a:srgbClr val="FF0000"/>
                </a:solidFill>
              </a:rPr>
              <a:t>    “</a:t>
            </a:r>
            <a:r>
              <a:rPr lang="tr-TR" b="1" dirty="0" smtClean="0">
                <a:solidFill>
                  <a:srgbClr val="FF0000"/>
                </a:solidFill>
              </a:rPr>
              <a:t>İnsani Yoksulluk Endeksi ”</a:t>
            </a:r>
            <a:r>
              <a:rPr lang="tr-TR" b="1" dirty="0" smtClean="0"/>
              <a:t> </a:t>
            </a:r>
            <a:r>
              <a:rPr lang="tr-TR" dirty="0" smtClean="0"/>
              <a:t>geliştirilmiştir. </a:t>
            </a:r>
          </a:p>
          <a:p>
            <a:r>
              <a:rPr lang="tr-TR" dirty="0" smtClean="0"/>
              <a:t>Bu endeks gelişmekte olan ülkeler için  şu üç kriterden yola çıkarak hesaplanmaktadır: </a:t>
            </a:r>
          </a:p>
          <a:p>
            <a:pPr>
              <a:buNone/>
            </a:pPr>
            <a:r>
              <a:rPr lang="tr-TR" dirty="0" smtClean="0"/>
              <a:t>1. Yaşam süresi: 40 yaşın altındaki nüfus yüzdesi </a:t>
            </a:r>
          </a:p>
          <a:p>
            <a:pPr>
              <a:buNone/>
            </a:pPr>
            <a:r>
              <a:rPr lang="tr-TR" dirty="0" smtClean="0"/>
              <a:t>2. Eğitim: Okuma yazma bilmeyen nüfus yüzdesi </a:t>
            </a:r>
          </a:p>
          <a:p>
            <a:pPr>
              <a:buNone/>
            </a:pPr>
            <a:r>
              <a:rPr lang="tr-TR" dirty="0" smtClean="0"/>
              <a:t>3. Makul bir yaşam standardı </a:t>
            </a:r>
          </a:p>
          <a:p>
            <a:pPr>
              <a:buNone/>
            </a:pPr>
            <a:r>
              <a:rPr lang="tr-TR" dirty="0" smtClean="0"/>
              <a:t>- Sağlıklı içme suyuna sahip olmayan nüfus yüzdesi </a:t>
            </a:r>
          </a:p>
          <a:p>
            <a:pPr>
              <a:buNone/>
            </a:pPr>
            <a:r>
              <a:rPr lang="tr-TR" dirty="0" smtClean="0"/>
              <a:t>- Temel sağlık imkânlarından yoksun nüfus yüzdesi </a:t>
            </a:r>
          </a:p>
          <a:p>
            <a:pPr>
              <a:buNone/>
            </a:pPr>
            <a:r>
              <a:rPr lang="tr-TR" dirty="0" smtClean="0"/>
              <a:t>- 5 yaşın altında olan ve yeterli beslenemeyen, bu yüzden ciddi düzeyde düşük kilolu olan çocukların nüfus  yüzdesinden oluşmaktadır. </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11</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939784"/>
          </a:xfrm>
        </p:spPr>
        <p:txBody>
          <a:bodyPr/>
          <a:lstStyle/>
          <a:p>
            <a:r>
              <a:rPr lang="tr-TR" b="1" dirty="0" smtClean="0"/>
              <a:t>Yoksulluk Neden Önemli</a:t>
            </a:r>
            <a:endParaRPr lang="tr-TR" b="1" dirty="0"/>
          </a:p>
        </p:txBody>
      </p:sp>
      <p:sp>
        <p:nvSpPr>
          <p:cNvPr id="3" name="2 İçerik Yer Tutucusu"/>
          <p:cNvSpPr>
            <a:spLocks noGrp="1"/>
          </p:cNvSpPr>
          <p:nvPr>
            <p:ph sz="quarter" idx="1"/>
          </p:nvPr>
        </p:nvSpPr>
        <p:spPr>
          <a:xfrm>
            <a:off x="214282" y="1285860"/>
            <a:ext cx="8643998" cy="4840303"/>
          </a:xfrm>
        </p:spPr>
        <p:txBody>
          <a:bodyPr>
            <a:normAutofit/>
          </a:bodyPr>
          <a:lstStyle/>
          <a:p>
            <a:r>
              <a:rPr lang="tr-TR" dirty="0" smtClean="0"/>
              <a:t>Son 50 yıldır dünya üzerinde büyük bir gelir artışı gerçekleşmesine rağmen yoksulluk günümüz ekonomilerinin en önemli problemlerinden biri olmaya devam etmektedir.</a:t>
            </a:r>
          </a:p>
          <a:p>
            <a:pPr>
              <a:buNone/>
            </a:pPr>
            <a:endParaRPr lang="tr-TR" dirty="0" smtClean="0"/>
          </a:p>
          <a:p>
            <a:r>
              <a:rPr lang="tr-TR" dirty="0" smtClean="0"/>
              <a:t> Dünya nüfusunun % 46’sı yani 2.800.000.000 insan, Dünya Bankası tarafından tespit edilen günlük 2 ABD doları olan, yoksulluk sınırının altında yaşamaktadır. </a:t>
            </a:r>
          </a:p>
          <a:p>
            <a:pPr>
              <a:buNone/>
            </a:pPr>
            <a:endParaRPr lang="tr-TR" dirty="0" smtClean="0"/>
          </a:p>
          <a:p>
            <a:r>
              <a:rPr lang="tr-TR" dirty="0" smtClean="0"/>
              <a:t>1.200.000.000 insan ise günlük 1 ABD doları olan açlık sınırının altında yaşamaya çalışmaktadır.</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12</a:t>
            </a:fld>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868346"/>
          </a:xfrm>
        </p:spPr>
        <p:txBody>
          <a:bodyPr/>
          <a:lstStyle/>
          <a:p>
            <a:r>
              <a:rPr lang="tr-TR" b="1" dirty="0" smtClean="0"/>
              <a:t>Yoksulluk Neden Önemli</a:t>
            </a:r>
            <a:endParaRPr lang="tr-TR" b="1" dirty="0"/>
          </a:p>
        </p:txBody>
      </p:sp>
      <p:sp>
        <p:nvSpPr>
          <p:cNvPr id="3" name="2 İçerik Yer Tutucusu"/>
          <p:cNvSpPr>
            <a:spLocks noGrp="1"/>
          </p:cNvSpPr>
          <p:nvPr>
            <p:ph sz="quarter" idx="1"/>
          </p:nvPr>
        </p:nvSpPr>
        <p:spPr>
          <a:xfrm>
            <a:off x="214282" y="1285860"/>
            <a:ext cx="8572560" cy="4840303"/>
          </a:xfrm>
        </p:spPr>
        <p:txBody>
          <a:bodyPr>
            <a:normAutofit/>
          </a:bodyPr>
          <a:lstStyle/>
          <a:p>
            <a:r>
              <a:rPr lang="tr-TR" dirty="0" smtClean="0"/>
              <a:t>Her yıl yaklaşık olarak 18.000.000 insan yoksulluğa bağlı sebeplerden </a:t>
            </a:r>
            <a:r>
              <a:rPr lang="tr-TR" dirty="0" smtClean="0">
                <a:solidFill>
                  <a:srgbClr val="C00000"/>
                </a:solidFill>
              </a:rPr>
              <a:t>dolayı  çok erken yaşta hayatlarını kaybetmekte</a:t>
            </a:r>
            <a:r>
              <a:rPr lang="tr-TR" dirty="0" smtClean="0"/>
              <a:t>dirler.</a:t>
            </a:r>
          </a:p>
          <a:p>
            <a:pPr>
              <a:buNone/>
            </a:pPr>
            <a:endParaRPr lang="tr-TR" dirty="0" smtClean="0"/>
          </a:p>
          <a:p>
            <a:r>
              <a:rPr lang="tr-TR" dirty="0" smtClean="0"/>
              <a:t> Bu rakam toplam insan ölümlerinin </a:t>
            </a:r>
            <a:r>
              <a:rPr lang="tr-TR" dirty="0" smtClean="0">
                <a:solidFill>
                  <a:srgbClr val="C00000"/>
                </a:solidFill>
              </a:rPr>
              <a:t>üçte birine </a:t>
            </a:r>
            <a:r>
              <a:rPr lang="tr-TR" dirty="0" smtClean="0"/>
              <a:t>eşittir. </a:t>
            </a:r>
          </a:p>
          <a:p>
            <a:pPr>
              <a:buNone/>
            </a:pPr>
            <a:endParaRPr lang="tr-TR" dirty="0" smtClean="0"/>
          </a:p>
          <a:p>
            <a:r>
              <a:rPr lang="tr-TR" dirty="0" smtClean="0"/>
              <a:t>Her gün  34.000’i beş yaşın altında çocuklar olmak üzere toplam 50.000 insan yoksulluğa bağlı sebeplerden dolayı ölmektedir.</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1011222"/>
          </a:xfrm>
        </p:spPr>
        <p:txBody>
          <a:bodyPr/>
          <a:lstStyle/>
          <a:p>
            <a:r>
              <a:rPr lang="tr-TR" b="1" dirty="0" smtClean="0"/>
              <a:t>Yoksulluğa Dikkatlerin Çekilmesi</a:t>
            </a:r>
            <a:endParaRPr lang="tr-TR" b="1" dirty="0"/>
          </a:p>
        </p:txBody>
      </p:sp>
      <p:sp>
        <p:nvSpPr>
          <p:cNvPr id="3" name="2 İçerik Yer Tutucusu"/>
          <p:cNvSpPr>
            <a:spLocks noGrp="1"/>
          </p:cNvSpPr>
          <p:nvPr>
            <p:ph sz="quarter" idx="1"/>
          </p:nvPr>
        </p:nvSpPr>
        <p:spPr>
          <a:xfrm>
            <a:off x="285720" y="1357298"/>
            <a:ext cx="8501122" cy="5116654"/>
          </a:xfrm>
        </p:spPr>
        <p:txBody>
          <a:bodyPr>
            <a:normAutofit/>
          </a:bodyPr>
          <a:lstStyle/>
          <a:p>
            <a:r>
              <a:rPr lang="tr-TR" dirty="0" smtClean="0"/>
              <a:t>Yoksulluğun (1980’ler) </a:t>
            </a:r>
            <a:r>
              <a:rPr lang="tr-TR" u="sng" dirty="0" smtClean="0"/>
              <a:t>Dünya Bankası </a:t>
            </a:r>
            <a:r>
              <a:rPr lang="tr-TR" dirty="0" smtClean="0"/>
              <a:t>tarafından yapılan </a:t>
            </a:r>
            <a:r>
              <a:rPr lang="tr-TR" dirty="0" smtClean="0">
                <a:solidFill>
                  <a:srgbClr val="FF0000"/>
                </a:solidFill>
              </a:rPr>
              <a:t>Dünya Kalkınma Raporunda  ana tema </a:t>
            </a:r>
            <a:r>
              <a:rPr lang="tr-TR" dirty="0" smtClean="0"/>
              <a:t>olarak işlenmesi, yoksulluk çalışmalarını da hızlandırmış, konunun </a:t>
            </a:r>
            <a:r>
              <a:rPr lang="tr-TR" dirty="0" smtClean="0">
                <a:solidFill>
                  <a:srgbClr val="00B050"/>
                </a:solidFill>
              </a:rPr>
              <a:t>sadece ekonomik bir sorun olmanın  </a:t>
            </a:r>
            <a:r>
              <a:rPr lang="tr-TR" dirty="0" smtClean="0"/>
              <a:t>ötesine geçmesiyle uluslararası kuruluşların da konuya ilgileri artmıştır. </a:t>
            </a:r>
          </a:p>
          <a:p>
            <a:pPr>
              <a:buNone/>
            </a:pPr>
            <a:endParaRPr lang="tr-TR" dirty="0" smtClean="0"/>
          </a:p>
          <a:p>
            <a:r>
              <a:rPr lang="tr-TR" dirty="0" smtClean="0"/>
              <a:t>Yoksulluk sorununu ortadan  kaldırabilmek ve daha mutlu ve refah bir yaşam gerçekleştirebilmek her dönemde devlet politikalarının önemli amaçlarından olmuştur.</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14</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274638"/>
            <a:ext cx="8572560" cy="868346"/>
          </a:xfrm>
        </p:spPr>
        <p:txBody>
          <a:bodyPr>
            <a:normAutofit/>
          </a:bodyPr>
          <a:lstStyle/>
          <a:p>
            <a:r>
              <a:rPr lang="tr-TR" sz="2000" b="1" dirty="0" smtClean="0"/>
              <a:t>Dünya’da Gelir Dağılımı Bozukluğu Ve Yoksulluğun Boyutları </a:t>
            </a:r>
            <a:endParaRPr lang="tr-TR" sz="2000" b="1" dirty="0"/>
          </a:p>
        </p:txBody>
      </p:sp>
      <p:sp>
        <p:nvSpPr>
          <p:cNvPr id="3" name="2 İçerik Yer Tutucusu"/>
          <p:cNvSpPr>
            <a:spLocks noGrp="1"/>
          </p:cNvSpPr>
          <p:nvPr>
            <p:ph sz="quarter" idx="1"/>
          </p:nvPr>
        </p:nvSpPr>
        <p:spPr>
          <a:xfrm>
            <a:off x="285720" y="1285860"/>
            <a:ext cx="8401080" cy="5159504"/>
          </a:xfrm>
        </p:spPr>
        <p:txBody>
          <a:bodyPr>
            <a:normAutofit/>
          </a:bodyPr>
          <a:lstStyle/>
          <a:p>
            <a:r>
              <a:rPr lang="tr-TR" dirty="0" smtClean="0"/>
              <a:t>Zengin ülkelerde 100 çocuk içinde 1’den az oranda çocuk beş yaşına ulaşamamaktadır. Yoksul ülkelerde ise, 100 çocuk içinde 5’den fazla oranda çocuk beş yaşına ulaşamamaktadır.</a:t>
            </a:r>
          </a:p>
          <a:p>
            <a:pPr>
              <a:buNone/>
            </a:pPr>
            <a:endParaRPr lang="tr-TR" dirty="0" smtClean="0"/>
          </a:p>
          <a:p>
            <a:r>
              <a:rPr lang="tr-TR" dirty="0" smtClean="0"/>
              <a:t> Zengin ülkelerde beş yaş altı çocuk nüfusunun </a:t>
            </a:r>
            <a:r>
              <a:rPr lang="tr-TR" dirty="0" smtClean="0"/>
              <a:t>%5’i yetersiz </a:t>
            </a:r>
            <a:r>
              <a:rPr lang="tr-TR" dirty="0" smtClean="0"/>
              <a:t>beslenme ile karşı karşıyadır, fakir ülkelerde ise bu oran </a:t>
            </a:r>
            <a:r>
              <a:rPr lang="tr-TR" dirty="0"/>
              <a:t>%</a:t>
            </a:r>
            <a:r>
              <a:rPr lang="tr-TR" dirty="0" smtClean="0"/>
              <a:t>50’nin </a:t>
            </a:r>
            <a:r>
              <a:rPr lang="tr-TR" dirty="0" smtClean="0"/>
              <a:t>üstündedir.</a:t>
            </a:r>
          </a:p>
          <a:p>
            <a:pPr>
              <a:buNone/>
            </a:pPr>
            <a:endParaRPr lang="tr-TR" dirty="0" smtClean="0"/>
          </a:p>
          <a:p>
            <a:r>
              <a:rPr lang="tr-TR" dirty="0" smtClean="0"/>
              <a:t>En zengin 20 ülkenin ortalama geliri, en fakir 20 ülkenin gelirinin 37 katıdır. </a:t>
            </a:r>
          </a:p>
          <a:p>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15</a:t>
            </a:fld>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274638"/>
            <a:ext cx="8501122" cy="1143000"/>
          </a:xfrm>
        </p:spPr>
        <p:txBody>
          <a:bodyPr>
            <a:normAutofit/>
          </a:bodyPr>
          <a:lstStyle/>
          <a:p>
            <a:r>
              <a:rPr lang="tr-TR" sz="2000" b="1" dirty="0" smtClean="0"/>
              <a:t>Türkiye Gibi Gelişmekte Olan Bir Ülkede De </a:t>
            </a:r>
            <a:br>
              <a:rPr lang="tr-TR" sz="2000" b="1" dirty="0" smtClean="0"/>
            </a:br>
            <a:r>
              <a:rPr lang="tr-TR" sz="2000" b="1" dirty="0" smtClean="0"/>
              <a:t>En Önemli Sorunlardan Biri Yoksulluktur</a:t>
            </a:r>
            <a:endParaRPr lang="tr-TR" sz="2000" b="1" dirty="0"/>
          </a:p>
        </p:txBody>
      </p:sp>
      <p:sp>
        <p:nvSpPr>
          <p:cNvPr id="3" name="2 İçerik Yer Tutucusu"/>
          <p:cNvSpPr>
            <a:spLocks noGrp="1"/>
          </p:cNvSpPr>
          <p:nvPr>
            <p:ph sz="quarter" idx="1"/>
          </p:nvPr>
        </p:nvSpPr>
        <p:spPr>
          <a:xfrm>
            <a:off x="285720" y="1500174"/>
            <a:ext cx="8401080" cy="4625989"/>
          </a:xfrm>
        </p:spPr>
        <p:txBody>
          <a:bodyPr>
            <a:normAutofit/>
          </a:bodyPr>
          <a:lstStyle/>
          <a:p>
            <a:pPr>
              <a:buFont typeface="Wingdings" pitchFamily="2" charset="2"/>
              <a:buChar char="Ø"/>
            </a:pPr>
            <a:r>
              <a:rPr lang="tr-TR" dirty="0" smtClean="0"/>
              <a:t>  adaletsiz gelir dağılımı,</a:t>
            </a:r>
          </a:p>
          <a:p>
            <a:pPr>
              <a:buFont typeface="Wingdings" pitchFamily="2" charset="2"/>
              <a:buChar char="Ø"/>
            </a:pPr>
            <a:r>
              <a:rPr lang="tr-TR" dirty="0" smtClean="0"/>
              <a:t> ulusal gelirin paylaşımındaki düşüklük,  yaşanan ekonomik krizler,</a:t>
            </a:r>
          </a:p>
          <a:p>
            <a:pPr>
              <a:buFont typeface="Wingdings" pitchFamily="2" charset="2"/>
              <a:buChar char="Ø"/>
            </a:pPr>
            <a:r>
              <a:rPr lang="tr-TR" dirty="0" smtClean="0"/>
              <a:t> başarısız politikalar, </a:t>
            </a:r>
          </a:p>
          <a:p>
            <a:pPr>
              <a:buNone/>
            </a:pPr>
            <a:r>
              <a:rPr lang="tr-TR" dirty="0" smtClean="0"/>
              <a:t>yoksulluğu daha da ağır bir boyuta taşırken, acil önlem alınması öncelikli bir hale gelmiştir.</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16</a:t>
            </a:fld>
            <a:endParaRPr lang="tr-T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868346"/>
          </a:xfrm>
        </p:spPr>
        <p:txBody>
          <a:bodyPr>
            <a:normAutofit/>
          </a:bodyPr>
          <a:lstStyle/>
          <a:p>
            <a:r>
              <a:rPr lang="tr-TR" sz="2400" b="1" dirty="0" smtClean="0"/>
              <a:t>Toplumlarda Yoksulluk </a:t>
            </a:r>
            <a:r>
              <a:rPr lang="tr-TR" sz="2400" b="1" dirty="0" smtClean="0"/>
              <a:t>Bulguları </a:t>
            </a:r>
            <a:endParaRPr lang="tr-TR" sz="2400" b="1" dirty="0"/>
          </a:p>
        </p:txBody>
      </p:sp>
      <p:sp>
        <p:nvSpPr>
          <p:cNvPr id="3" name="2 İçerik Yer Tutucusu"/>
          <p:cNvSpPr>
            <a:spLocks noGrp="1"/>
          </p:cNvSpPr>
          <p:nvPr>
            <p:ph sz="quarter" idx="1"/>
          </p:nvPr>
        </p:nvSpPr>
        <p:spPr>
          <a:xfrm>
            <a:off x="285720" y="1214422"/>
            <a:ext cx="8501122" cy="4911741"/>
          </a:xfrm>
        </p:spPr>
        <p:txBody>
          <a:bodyPr>
            <a:normAutofit/>
          </a:bodyPr>
          <a:lstStyle/>
          <a:p>
            <a:pPr>
              <a:buNone/>
            </a:pPr>
            <a:endParaRPr lang="tr-TR" dirty="0" smtClean="0"/>
          </a:p>
          <a:p>
            <a:pPr>
              <a:buFont typeface="Wingdings" pitchFamily="2" charset="2"/>
              <a:buChar char="Ø"/>
            </a:pPr>
            <a:r>
              <a:rPr lang="tr-TR" sz="2000" dirty="0" smtClean="0"/>
              <a:t>Yoksul </a:t>
            </a:r>
            <a:r>
              <a:rPr lang="tr-TR" sz="2000" dirty="0" smtClean="0"/>
              <a:t>hane halklarında</a:t>
            </a:r>
            <a:r>
              <a:rPr lang="tr-TR" sz="2000" dirty="0" smtClean="0"/>
              <a:t>, </a:t>
            </a:r>
            <a:r>
              <a:rPr lang="tr-TR" sz="2000" u="sng" dirty="0" smtClean="0"/>
              <a:t>kadınlar ve çocuklar</a:t>
            </a:r>
            <a:r>
              <a:rPr lang="tr-TR" sz="2000" dirty="0" smtClean="0"/>
              <a:t> da dahil olmak üzere </a:t>
            </a:r>
            <a:r>
              <a:rPr lang="tr-TR" sz="2000" dirty="0" smtClean="0">
                <a:solidFill>
                  <a:srgbClr val="C00000"/>
                </a:solidFill>
              </a:rPr>
              <a:t>her bireyin iş gücüne ihtiyaç duyulmaktadır</a:t>
            </a:r>
            <a:r>
              <a:rPr lang="tr-TR" sz="2000" dirty="0" smtClean="0"/>
              <a:t>. </a:t>
            </a:r>
          </a:p>
          <a:p>
            <a:pPr>
              <a:buFont typeface="Wingdings" pitchFamily="2" charset="2"/>
              <a:buChar char="Ø"/>
            </a:pPr>
            <a:r>
              <a:rPr lang="tr-TR" sz="2000" dirty="0" smtClean="0"/>
              <a:t>Yoksul </a:t>
            </a:r>
            <a:r>
              <a:rPr lang="tr-TR" sz="2000" dirty="0" smtClean="0"/>
              <a:t>hane halklarının </a:t>
            </a:r>
            <a:r>
              <a:rPr lang="tr-TR" sz="2000" dirty="0" smtClean="0"/>
              <a:t>genellikle </a:t>
            </a:r>
            <a:r>
              <a:rPr lang="tr-TR" sz="2000" u="sng" dirty="0" smtClean="0"/>
              <a:t>eğitim düzeylerinin düşük olması</a:t>
            </a:r>
            <a:r>
              <a:rPr lang="tr-TR" sz="2000" dirty="0" smtClean="0"/>
              <a:t>, </a:t>
            </a:r>
            <a:r>
              <a:rPr lang="tr-TR" sz="2000" dirty="0" smtClean="0">
                <a:solidFill>
                  <a:srgbClr val="C00000"/>
                </a:solidFill>
              </a:rPr>
              <a:t>niteliksiz iş gücü </a:t>
            </a:r>
            <a:r>
              <a:rPr lang="tr-TR" sz="2000" dirty="0" smtClean="0"/>
              <a:t>olarak kabul görmeleri, yoksunluklarını pekiştirmektedir. </a:t>
            </a:r>
          </a:p>
          <a:p>
            <a:pPr>
              <a:buFont typeface="Wingdings" pitchFamily="2" charset="2"/>
              <a:buChar char="Ø"/>
            </a:pPr>
            <a:r>
              <a:rPr lang="tr-TR" sz="2000" dirty="0" smtClean="0"/>
              <a:t>Şiddetli yoksulluk koşulları içindeki </a:t>
            </a:r>
            <a:r>
              <a:rPr lang="tr-TR" sz="2000" dirty="0" smtClean="0"/>
              <a:t>hane halkları</a:t>
            </a:r>
            <a:r>
              <a:rPr lang="tr-TR" sz="2000" dirty="0" smtClean="0"/>
              <a:t>, </a:t>
            </a:r>
            <a:r>
              <a:rPr lang="tr-TR" sz="2000" u="sng" dirty="0" smtClean="0"/>
              <a:t>barınma da dahil </a:t>
            </a:r>
            <a:r>
              <a:rPr lang="tr-TR" sz="2000" dirty="0" smtClean="0">
                <a:solidFill>
                  <a:srgbClr val="C00000"/>
                </a:solidFill>
              </a:rPr>
              <a:t>pek çok kamu hizmetinden yararlanamamaktadırlar </a:t>
            </a:r>
          </a:p>
          <a:p>
            <a:pPr>
              <a:buFont typeface="Wingdings" pitchFamily="2" charset="2"/>
              <a:buChar char="Ø"/>
            </a:pPr>
            <a:r>
              <a:rPr lang="tr-TR" sz="2000" u="sng" dirty="0" smtClean="0"/>
              <a:t>Yaşlılar, özürlüler, kadınlar ve çocuklar </a:t>
            </a:r>
            <a:r>
              <a:rPr lang="tr-TR" sz="2000" dirty="0" smtClean="0"/>
              <a:t>gibi </a:t>
            </a:r>
            <a:r>
              <a:rPr lang="tr-TR" sz="2000" dirty="0" smtClean="0">
                <a:solidFill>
                  <a:srgbClr val="C00000"/>
                </a:solidFill>
              </a:rPr>
              <a:t>toplumun özel gruplarının </a:t>
            </a:r>
            <a:r>
              <a:rPr lang="tr-TR" sz="2000" dirty="0" smtClean="0"/>
              <a:t>yoksul </a:t>
            </a:r>
            <a:r>
              <a:rPr lang="tr-TR" sz="2000" dirty="0" err="1" smtClean="0"/>
              <a:t>hanehalkları</a:t>
            </a:r>
            <a:r>
              <a:rPr lang="tr-TR" sz="2000" dirty="0" smtClean="0"/>
              <a:t> içinde </a:t>
            </a:r>
            <a:r>
              <a:rPr lang="tr-TR" sz="2000" dirty="0" smtClean="0">
                <a:solidFill>
                  <a:srgbClr val="C00000"/>
                </a:solidFill>
              </a:rPr>
              <a:t>sorunları daha da derinleşmektedir</a:t>
            </a:r>
            <a:r>
              <a:rPr lang="tr-TR" sz="2000" dirty="0" smtClean="0"/>
              <a:t>. </a:t>
            </a:r>
          </a:p>
          <a:p>
            <a:pPr>
              <a:buFont typeface="Wingdings" pitchFamily="2" charset="2"/>
              <a:buChar char="Ø"/>
            </a:pPr>
            <a:endParaRPr lang="tr-TR" sz="2000" dirty="0" smtClean="0"/>
          </a:p>
          <a:p>
            <a:pPr>
              <a:buFont typeface="Wingdings" pitchFamily="2" charset="2"/>
              <a:buChar char="Ø"/>
            </a:pPr>
            <a:r>
              <a:rPr lang="tr-TR" sz="2000" dirty="0" smtClean="0"/>
              <a:t>Yoksullar arasında </a:t>
            </a:r>
            <a:r>
              <a:rPr lang="tr-TR" sz="2000" dirty="0" smtClean="0">
                <a:solidFill>
                  <a:srgbClr val="C00000"/>
                </a:solidFill>
              </a:rPr>
              <a:t>ölüm oranı yüksektir</a:t>
            </a:r>
            <a:r>
              <a:rPr lang="tr-TR" sz="2000" dirty="0" smtClean="0"/>
              <a:t>. </a:t>
            </a:r>
          </a:p>
          <a:p>
            <a:pPr>
              <a:buNone/>
            </a:pPr>
            <a:r>
              <a:rPr lang="tr-TR" dirty="0" smtClean="0"/>
              <a:t>                      (Özellikle yüksek </a:t>
            </a:r>
            <a:r>
              <a:rPr lang="tr-TR" u="sng" dirty="0" smtClean="0"/>
              <a:t>çocuk ölümü </a:t>
            </a:r>
            <a:r>
              <a:rPr lang="tr-TR" dirty="0" smtClean="0"/>
              <a:t>oranları)</a:t>
            </a:r>
          </a:p>
          <a:p>
            <a:endParaRPr lang="tr-TR" dirty="0" smtClean="0"/>
          </a:p>
          <a:p>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17</a:t>
            </a:fld>
            <a:endParaRPr lang="tr-T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2015-2030 yılları için yoksulluk ve sağlık için belirlenen hedefler</a:t>
            </a:r>
            <a:endParaRPr lang="tr-TR" b="1" dirty="0"/>
          </a:p>
        </p:txBody>
      </p:sp>
      <p:sp>
        <p:nvSpPr>
          <p:cNvPr id="3" name="2 İçerik Yer Tutucusu"/>
          <p:cNvSpPr>
            <a:spLocks noGrp="1"/>
          </p:cNvSpPr>
          <p:nvPr>
            <p:ph sz="quarter" idx="1"/>
          </p:nvPr>
        </p:nvSpPr>
        <p:spPr>
          <a:xfrm>
            <a:off x="285720" y="1600200"/>
            <a:ext cx="8429684" cy="4873752"/>
          </a:xfrm>
        </p:spPr>
        <p:txBody>
          <a:bodyPr/>
          <a:lstStyle/>
          <a:p>
            <a:pPr>
              <a:buNone/>
            </a:pPr>
            <a:endParaRPr lang="tr-TR" dirty="0" smtClean="0"/>
          </a:p>
          <a:p>
            <a:pPr>
              <a:buNone/>
            </a:pPr>
            <a:r>
              <a:rPr lang="tr-TR" dirty="0" smtClean="0">
                <a:solidFill>
                  <a:srgbClr val="FF0000"/>
                </a:solidFill>
              </a:rPr>
              <a:t>Yoksulluğun tüm biçimlerinin her yerde ortadan kaldırılması</a:t>
            </a:r>
          </a:p>
          <a:p>
            <a:pPr>
              <a:buNone/>
            </a:pPr>
            <a:r>
              <a:rPr lang="tr-TR" dirty="0" smtClean="0">
                <a:solidFill>
                  <a:srgbClr val="FF0000"/>
                </a:solidFill>
              </a:rPr>
              <a:t> </a:t>
            </a:r>
          </a:p>
          <a:p>
            <a:pPr>
              <a:buNone/>
            </a:pPr>
            <a:r>
              <a:rPr lang="tr-TR" dirty="0" smtClean="0"/>
              <a:t>✓ 2030’da 2,15 $ olarak belirlenen aşırı yoksulluğun her yerde ortadan kaldırılması </a:t>
            </a:r>
          </a:p>
        </p:txBody>
      </p:sp>
      <p:sp>
        <p:nvSpPr>
          <p:cNvPr id="4" name="3 Slayt Numarası Yer Tutucusu"/>
          <p:cNvSpPr>
            <a:spLocks noGrp="1"/>
          </p:cNvSpPr>
          <p:nvPr>
            <p:ph type="sldNum" sz="quarter" idx="15"/>
          </p:nvPr>
        </p:nvSpPr>
        <p:spPr/>
        <p:txBody>
          <a:bodyPr/>
          <a:lstStyle/>
          <a:p>
            <a:fld id="{5AC934B0-043E-4D44-A24B-9B726E19E5CF}" type="slidenum">
              <a:rPr lang="tr-TR" smtClean="0"/>
              <a:pPr/>
              <a:t>18</a:t>
            </a:fld>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85720" y="1214422"/>
            <a:ext cx="8572560" cy="4911741"/>
          </a:xfrm>
        </p:spPr>
        <p:txBody>
          <a:bodyPr>
            <a:normAutofit/>
          </a:bodyPr>
          <a:lstStyle/>
          <a:p>
            <a:pPr>
              <a:buNone/>
            </a:pPr>
            <a:r>
              <a:rPr lang="tr-TR" dirty="0" smtClean="0">
                <a:solidFill>
                  <a:srgbClr val="FF0000"/>
                </a:solidFill>
              </a:rPr>
              <a:t>   2030’da ulusal olarak tanımlanan yoksulluk ölçütlerine göre erkek, kadın ve çocuk yoksul sayısının en az yarıya indirilmesi </a:t>
            </a:r>
          </a:p>
          <a:p>
            <a:pPr>
              <a:buNone/>
            </a:pPr>
            <a:r>
              <a:rPr lang="tr-TR" dirty="0" smtClean="0"/>
              <a:t>✓ Ulusal sosyal koruma sisteminin uygulanması ve 2030 itibariyle yoksul ve savunmasız kişilerin kapsam içine alınması </a:t>
            </a:r>
          </a:p>
          <a:p>
            <a:pPr>
              <a:buNone/>
            </a:pPr>
            <a:endParaRPr lang="tr-TR" dirty="0" smtClean="0"/>
          </a:p>
          <a:p>
            <a:pPr>
              <a:buNone/>
            </a:pPr>
            <a:r>
              <a:rPr lang="tr-TR" dirty="0" smtClean="0"/>
              <a:t>✓ 2030 itibariyle, tüm kadın ve erkeklerin, yoksul ve yardıma muhtaçların ekonomik kaynaklar ve temel hizmetler, arazi ve diğer mülkiyet, doğal kaynaklar, teknoloji, finansal hizmetler ve mikro finansla ilgili olarak eşit hak ve kontrole sahip olması </a:t>
            </a:r>
          </a:p>
        </p:txBody>
      </p:sp>
      <p:sp>
        <p:nvSpPr>
          <p:cNvPr id="4" name="3 Slayt Numarası Yer Tutucusu"/>
          <p:cNvSpPr>
            <a:spLocks noGrp="1"/>
          </p:cNvSpPr>
          <p:nvPr>
            <p:ph type="sldNum" sz="quarter" idx="15"/>
          </p:nvPr>
        </p:nvSpPr>
        <p:spPr/>
        <p:txBody>
          <a:bodyPr/>
          <a:lstStyle/>
          <a:p>
            <a:fld id="{5AC934B0-043E-4D44-A24B-9B726E19E5CF}" type="slidenum">
              <a:rPr lang="tr-TR" smtClean="0"/>
              <a:pPr/>
              <a:t>19</a:t>
            </a:fld>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85720" y="1214422"/>
            <a:ext cx="8501122" cy="5259530"/>
          </a:xfrm>
        </p:spPr>
        <p:txBody>
          <a:bodyPr>
            <a:normAutofit/>
          </a:bodyPr>
          <a:lstStyle/>
          <a:p>
            <a:r>
              <a:rPr lang="tr-TR" dirty="0" smtClean="0">
                <a:solidFill>
                  <a:srgbClr val="FF0000"/>
                </a:solidFill>
              </a:rPr>
              <a:t>Sağlıklı yaşam sağlamak ve her yaşta herkes için iyilik halinin teşvik edilmesi </a:t>
            </a:r>
          </a:p>
          <a:p>
            <a:pPr>
              <a:buNone/>
            </a:pPr>
            <a:endParaRPr lang="tr-TR" dirty="0" smtClean="0">
              <a:solidFill>
                <a:srgbClr val="FF0000"/>
              </a:solidFill>
            </a:endParaRPr>
          </a:p>
          <a:p>
            <a:pPr>
              <a:buNone/>
            </a:pPr>
            <a:r>
              <a:rPr lang="tr-TR" dirty="0" smtClean="0"/>
              <a:t>✓ 2030 yılına kadar, dünya genelinde anne ölüm oranını yüz binde 70’in altına düşürülmesi </a:t>
            </a:r>
          </a:p>
          <a:p>
            <a:pPr>
              <a:buNone/>
            </a:pPr>
            <a:endParaRPr lang="tr-TR" dirty="0" smtClean="0"/>
          </a:p>
          <a:p>
            <a:pPr>
              <a:buNone/>
            </a:pPr>
            <a:r>
              <a:rPr lang="tr-TR" dirty="0" smtClean="0"/>
              <a:t>✓ 2030 yılına kadar, yeni doğan ve beş yaş altı önlenebilir ölümleri sonlandırmak ve her yerde </a:t>
            </a:r>
            <a:r>
              <a:rPr lang="tr-TR" dirty="0" err="1" smtClean="0"/>
              <a:t>neonatal</a:t>
            </a:r>
            <a:r>
              <a:rPr lang="tr-TR" dirty="0" smtClean="0"/>
              <a:t> ölüm hızını binde 12’nin, beş yaş altı ölüm hızını ise binde 25’in altına düşürülmesi </a:t>
            </a:r>
          </a:p>
        </p:txBody>
      </p:sp>
      <p:sp>
        <p:nvSpPr>
          <p:cNvPr id="4" name="3 Slayt Numarası Yer Tutucusu"/>
          <p:cNvSpPr>
            <a:spLocks noGrp="1"/>
          </p:cNvSpPr>
          <p:nvPr>
            <p:ph type="sldNum" sz="quarter" idx="15"/>
          </p:nvPr>
        </p:nvSpPr>
        <p:spPr/>
        <p:txBody>
          <a:bodyPr/>
          <a:lstStyle/>
          <a:p>
            <a:fld id="{5AC934B0-043E-4D44-A24B-9B726E19E5CF}" type="slidenum">
              <a:rPr lang="tr-TR" smtClean="0"/>
              <a:pPr/>
              <a:t>20</a:t>
            </a:fld>
            <a:endParaRPr lang="tr-T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85720" y="1142984"/>
            <a:ext cx="8501122" cy="5330968"/>
          </a:xfrm>
        </p:spPr>
        <p:txBody>
          <a:bodyPr>
            <a:normAutofit/>
          </a:bodyPr>
          <a:lstStyle/>
          <a:p>
            <a:pPr>
              <a:buNone/>
            </a:pPr>
            <a:r>
              <a:rPr lang="tr-TR" dirty="0" smtClean="0">
                <a:solidFill>
                  <a:srgbClr val="FF0000"/>
                </a:solidFill>
              </a:rPr>
              <a:t>   2030 yılına kadar, AIDS, tüberküloz, sıtma ve tropikal hastalıkların salgın yapmasının önlenmesi ve hepatit, su kaynaklı hastalıklar ve diğer bulaşıcı hastalıklarla mücadele edilmesi </a:t>
            </a:r>
          </a:p>
          <a:p>
            <a:pPr>
              <a:buNone/>
            </a:pPr>
            <a:r>
              <a:rPr lang="tr-TR" dirty="0" smtClean="0"/>
              <a:t>✓ 2030 yılına kadar, koruma ve tedavi ile bulaşıcı olmayan hastalıklardan kaynaklanan prematüre ölümleri üçte bir oranında azaltmak ve ruh sağlığı ve iyilik halini teşvik etmek </a:t>
            </a:r>
          </a:p>
          <a:p>
            <a:pPr>
              <a:buNone/>
            </a:pPr>
            <a:r>
              <a:rPr lang="tr-TR" dirty="0" smtClean="0"/>
              <a:t>✓ Uyuşturucu ilaçların ve alkolün zararlı kullanımı dâhil olmak üzere madde kullanımının önlenmesi ve tedavisinin güçlendirilmesi </a:t>
            </a:r>
          </a:p>
        </p:txBody>
      </p:sp>
      <p:sp>
        <p:nvSpPr>
          <p:cNvPr id="4" name="3 Slayt Numarası Yer Tutucusu"/>
          <p:cNvSpPr>
            <a:spLocks noGrp="1"/>
          </p:cNvSpPr>
          <p:nvPr>
            <p:ph type="sldNum" sz="quarter" idx="15"/>
          </p:nvPr>
        </p:nvSpPr>
        <p:spPr/>
        <p:txBody>
          <a:bodyPr/>
          <a:lstStyle/>
          <a:p>
            <a:fld id="{5AC934B0-043E-4D44-A24B-9B726E19E5CF}" type="slidenum">
              <a:rPr lang="tr-TR" smtClean="0"/>
              <a:pPr/>
              <a:t>21</a:t>
            </a:fld>
            <a:endParaRPr 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939784"/>
          </a:xfrm>
        </p:spPr>
        <p:txBody>
          <a:bodyPr/>
          <a:lstStyle/>
          <a:p>
            <a:r>
              <a:rPr lang="tr-TR" b="1" dirty="0" smtClean="0"/>
              <a:t>Yoksulluk ve Sağlık</a:t>
            </a:r>
            <a:endParaRPr lang="tr-TR" b="1" dirty="0"/>
          </a:p>
        </p:txBody>
      </p:sp>
      <p:sp>
        <p:nvSpPr>
          <p:cNvPr id="3" name="2 İçerik Yer Tutucusu"/>
          <p:cNvSpPr>
            <a:spLocks noGrp="1"/>
          </p:cNvSpPr>
          <p:nvPr>
            <p:ph sz="quarter" idx="1"/>
          </p:nvPr>
        </p:nvSpPr>
        <p:spPr>
          <a:xfrm>
            <a:off x="285720" y="1428736"/>
            <a:ext cx="8572560" cy="5045216"/>
          </a:xfrm>
        </p:spPr>
        <p:txBody>
          <a:bodyPr/>
          <a:lstStyle/>
          <a:p>
            <a:r>
              <a:rPr lang="tr-TR" dirty="0" err="1" smtClean="0"/>
              <a:t>DSÖ’nün</a:t>
            </a:r>
            <a:r>
              <a:rPr lang="tr-TR" dirty="0" smtClean="0"/>
              <a:t> 1978 yılında gerçekleştirdiği Alma-Ata Konferansı’nda belirlenen “2000 yılında Herkese Sağlık” hedefleri ve 1998 yılında “21. Yüzyılda 21 Hedef” çalışmaları ön plana çıkmaktadır. </a:t>
            </a:r>
          </a:p>
          <a:p>
            <a:pPr>
              <a:buNone/>
            </a:pPr>
            <a:endParaRPr lang="tr-TR" dirty="0" smtClean="0"/>
          </a:p>
          <a:p>
            <a:r>
              <a:rPr lang="tr-TR" dirty="0" smtClean="0"/>
              <a:t>DSÖ bu çalışmalarla, </a:t>
            </a:r>
            <a:r>
              <a:rPr lang="tr-TR" u="sng" dirty="0" smtClean="0"/>
              <a:t>başta yoksul kişiler olmak üzere </a:t>
            </a:r>
            <a:r>
              <a:rPr lang="tr-TR" dirty="0" smtClean="0">
                <a:solidFill>
                  <a:srgbClr val="C00000"/>
                </a:solidFill>
              </a:rPr>
              <a:t>herkesin eşit, adil ve kaliteli sağlık hizmeti alması gereğini </a:t>
            </a:r>
            <a:r>
              <a:rPr lang="tr-TR" dirty="0" smtClean="0"/>
              <a:t>ortaya koymuştur. </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22</a:t>
            </a:fld>
            <a:endParaRPr lang="tr-T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868346"/>
          </a:xfrm>
        </p:spPr>
        <p:txBody>
          <a:bodyPr/>
          <a:lstStyle/>
          <a:p>
            <a:r>
              <a:rPr lang="tr-TR" b="1" dirty="0" smtClean="0"/>
              <a:t>Yoksulluk ve Sağlık</a:t>
            </a:r>
            <a:endParaRPr lang="tr-TR" b="1" dirty="0"/>
          </a:p>
        </p:txBody>
      </p:sp>
      <p:sp>
        <p:nvSpPr>
          <p:cNvPr id="3" name="2 İçerik Yer Tutucusu"/>
          <p:cNvSpPr>
            <a:spLocks noGrp="1"/>
          </p:cNvSpPr>
          <p:nvPr>
            <p:ph sz="quarter" idx="1"/>
          </p:nvPr>
        </p:nvSpPr>
        <p:spPr>
          <a:xfrm>
            <a:off x="214282" y="1285860"/>
            <a:ext cx="8572560" cy="4840303"/>
          </a:xfrm>
        </p:spPr>
        <p:txBody>
          <a:bodyPr>
            <a:normAutofit/>
          </a:bodyPr>
          <a:lstStyle/>
          <a:p>
            <a:r>
              <a:rPr lang="tr-TR" dirty="0" smtClean="0"/>
              <a:t>Yoksulluk, </a:t>
            </a:r>
            <a:r>
              <a:rPr lang="tr-TR" dirty="0" smtClean="0">
                <a:solidFill>
                  <a:srgbClr val="0070C0"/>
                </a:solidFill>
              </a:rPr>
              <a:t>kişilerin yaşam süresini </a:t>
            </a:r>
            <a:r>
              <a:rPr lang="tr-TR" dirty="0" smtClean="0"/>
              <a:t>ve</a:t>
            </a:r>
            <a:r>
              <a:rPr lang="tr-TR" dirty="0" smtClean="0">
                <a:solidFill>
                  <a:srgbClr val="0070C0"/>
                </a:solidFill>
              </a:rPr>
              <a:t> yaşam kalitesini </a:t>
            </a:r>
            <a:r>
              <a:rPr lang="tr-TR" dirty="0" smtClean="0"/>
              <a:t>azaltmakta ve kişilere yaşam boyunca zarar vermektedir.</a:t>
            </a:r>
          </a:p>
          <a:p>
            <a:r>
              <a:rPr lang="tr-TR" dirty="0" smtClean="0"/>
              <a:t>Yoksullar </a:t>
            </a:r>
            <a:r>
              <a:rPr lang="tr-TR" dirty="0" smtClean="0">
                <a:solidFill>
                  <a:srgbClr val="0070C0"/>
                </a:solidFill>
              </a:rPr>
              <a:t>daha fazla hastalanmakta </a:t>
            </a:r>
            <a:r>
              <a:rPr lang="tr-TR" dirty="0" smtClean="0"/>
              <a:t>ve ortalamaya göre daha erken yaşta ölmektedir. </a:t>
            </a:r>
          </a:p>
          <a:p>
            <a:r>
              <a:rPr lang="tr-TR" dirty="0" smtClean="0"/>
              <a:t>Yoksullarda, ortalamanın üzerinde çocuk ve anne ölümü ve hastalanma, sosyal korunmadan yetersiz yararlanma görülmekte ve yoksul kadın ve kız çocukları cinsiyet eşitsizliğinin etkisinden daha fazla zarar görmektedir.</a:t>
            </a:r>
          </a:p>
          <a:p>
            <a:r>
              <a:rPr lang="tr-TR" dirty="0" smtClean="0"/>
              <a:t> </a:t>
            </a:r>
            <a:r>
              <a:rPr lang="tr-TR" dirty="0" smtClean="0">
                <a:solidFill>
                  <a:srgbClr val="FF0000"/>
                </a:solidFill>
              </a:rPr>
              <a:t>Yoksulluk ve sağlık statüsü ölçümünde farklı metotlar kullanılsa da ulaşılan sonuç, </a:t>
            </a:r>
            <a:r>
              <a:rPr lang="tr-TR" u="sng" dirty="0" smtClean="0">
                <a:solidFill>
                  <a:srgbClr val="FF0000"/>
                </a:solidFill>
              </a:rPr>
              <a:t>yoksulluğun sağlıksızlığa </a:t>
            </a:r>
            <a:r>
              <a:rPr lang="tr-TR" dirty="0" smtClean="0">
                <a:solidFill>
                  <a:srgbClr val="FF0000"/>
                </a:solidFill>
              </a:rPr>
              <a:t>neden olduğudur.</a:t>
            </a:r>
            <a:endParaRPr lang="tr-TR" dirty="0">
              <a:solidFill>
                <a:srgbClr val="FF0000"/>
              </a:solidFill>
            </a:endParaRPr>
          </a:p>
        </p:txBody>
      </p:sp>
      <p:sp>
        <p:nvSpPr>
          <p:cNvPr id="4" name="3 Slayt Numarası Yer Tutucusu"/>
          <p:cNvSpPr>
            <a:spLocks noGrp="1"/>
          </p:cNvSpPr>
          <p:nvPr>
            <p:ph type="sldNum" sz="quarter" idx="15"/>
          </p:nvPr>
        </p:nvSpPr>
        <p:spPr/>
        <p:txBody>
          <a:bodyPr/>
          <a:lstStyle/>
          <a:p>
            <a:fld id="{5AC934B0-043E-4D44-A24B-9B726E19E5CF}" type="slidenum">
              <a:rPr lang="tr-TR" smtClean="0"/>
              <a:pPr/>
              <a:t>23</a:t>
            </a:fld>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58204" cy="2368544"/>
          </a:xfrm>
        </p:spPr>
        <p:txBody>
          <a:bodyPr>
            <a:normAutofit/>
          </a:bodyPr>
          <a:lstStyle/>
          <a:p>
            <a:r>
              <a:rPr lang="tr-TR" sz="2400" b="1" dirty="0" smtClean="0">
                <a:solidFill>
                  <a:schemeClr val="tx1"/>
                </a:solidFill>
              </a:rPr>
              <a:t>Yapılan Çalışmalarda; Yoksulluk Ve Sağlık Arasındaki İki Yönlü İlişki Görülmektedir. Sağlıksızlık, Yoksulluğa; Yoksulluk İse Sağlıksızlığa Yol Açmaktadır. </a:t>
            </a:r>
            <a:r>
              <a:rPr lang="tr-TR" dirty="0" smtClean="0">
                <a:solidFill>
                  <a:srgbClr val="FF0000"/>
                </a:solidFill>
              </a:rPr>
              <a:t/>
            </a:r>
            <a:br>
              <a:rPr lang="tr-TR" dirty="0" smtClean="0">
                <a:solidFill>
                  <a:srgbClr val="FF0000"/>
                </a:solidFill>
              </a:rPr>
            </a:br>
            <a:endParaRPr lang="tr-TR" dirty="0"/>
          </a:p>
        </p:txBody>
      </p:sp>
      <p:graphicFrame>
        <p:nvGraphicFramePr>
          <p:cNvPr id="4" name="3 İçerik Yer Tutucusu"/>
          <p:cNvGraphicFramePr>
            <a:graphicFrameLocks noGrp="1"/>
          </p:cNvGraphicFramePr>
          <p:nvPr>
            <p:ph sz="quarter" idx="1"/>
          </p:nvPr>
        </p:nvGraphicFramePr>
        <p:xfrm>
          <a:off x="457200" y="2357430"/>
          <a:ext cx="7467600" cy="41163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Slayt Numarası Yer Tutucusu"/>
          <p:cNvSpPr>
            <a:spLocks noGrp="1"/>
          </p:cNvSpPr>
          <p:nvPr>
            <p:ph type="sldNum" sz="quarter" idx="15"/>
          </p:nvPr>
        </p:nvSpPr>
        <p:spPr/>
        <p:txBody>
          <a:bodyPr/>
          <a:lstStyle/>
          <a:p>
            <a:fld id="{5AC934B0-043E-4D44-A24B-9B726E19E5CF}" type="slidenum">
              <a:rPr lang="tr-TR" smtClean="0"/>
              <a:pPr/>
              <a:t>24</a:t>
            </a:fld>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Yoksulluk ve Sağlık</a:t>
            </a:r>
            <a:endParaRPr lang="tr-TR" b="1" dirty="0"/>
          </a:p>
        </p:txBody>
      </p:sp>
      <p:sp>
        <p:nvSpPr>
          <p:cNvPr id="3" name="2 İçerik Yer Tutucusu"/>
          <p:cNvSpPr>
            <a:spLocks noGrp="1"/>
          </p:cNvSpPr>
          <p:nvPr>
            <p:ph sz="quarter" idx="1"/>
          </p:nvPr>
        </p:nvSpPr>
        <p:spPr>
          <a:xfrm>
            <a:off x="285720" y="1600200"/>
            <a:ext cx="8501122" cy="4525963"/>
          </a:xfrm>
        </p:spPr>
        <p:txBody>
          <a:bodyPr>
            <a:normAutofit/>
          </a:bodyPr>
          <a:lstStyle/>
          <a:p>
            <a:r>
              <a:rPr lang="tr-TR" dirty="0" smtClean="0"/>
              <a:t>Yoksul kişiler, </a:t>
            </a:r>
            <a:r>
              <a:rPr lang="tr-TR" u="sng" dirty="0" smtClean="0"/>
              <a:t>sağlık hizmetini yetersiz kullanmakta </a:t>
            </a:r>
            <a:r>
              <a:rPr lang="tr-TR" dirty="0" smtClean="0"/>
              <a:t>ve sağlığa zararlı yaşam sürmektedir. Bu özellikler başta sağlıksızlık olmak üzere çeşitli sağlık sonuçlarına yol açmaktadır. </a:t>
            </a:r>
          </a:p>
          <a:p>
            <a:pPr>
              <a:buNone/>
            </a:pPr>
            <a:endParaRPr lang="tr-TR" dirty="0" smtClean="0"/>
          </a:p>
          <a:p>
            <a:r>
              <a:rPr lang="tr-TR" dirty="0" smtClean="0"/>
              <a:t>Sağlığın kaybedilmesi nedeniyle çalışamayan ve sağlık harcamalarını karşılamak zorunda kalan yoksulların gelirleri azalmakta ve bu durum yoksulluğu derinleştirmektedir. </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25</a:t>
            </a:fld>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Yoksulluk ve Sağlık</a:t>
            </a:r>
            <a:endParaRPr lang="tr-TR" dirty="0"/>
          </a:p>
        </p:txBody>
      </p:sp>
      <p:sp>
        <p:nvSpPr>
          <p:cNvPr id="3" name="2 Slayt Numarası Yer Tutucusu"/>
          <p:cNvSpPr>
            <a:spLocks noGrp="1"/>
          </p:cNvSpPr>
          <p:nvPr>
            <p:ph type="sldNum" sz="quarter" idx="12"/>
          </p:nvPr>
        </p:nvSpPr>
        <p:spPr/>
        <p:txBody>
          <a:bodyPr/>
          <a:lstStyle/>
          <a:p>
            <a:fld id="{5AC934B0-043E-4D44-A24B-9B726E19E5CF}" type="slidenum">
              <a:rPr lang="tr-TR" smtClean="0"/>
              <a:pPr/>
              <a:t>26</a:t>
            </a:fld>
            <a:endParaRPr lang="tr-TR"/>
          </a:p>
        </p:txBody>
      </p:sp>
      <p:sp>
        <p:nvSpPr>
          <p:cNvPr id="4" name="3 İçerik Yer Tutucusu"/>
          <p:cNvSpPr>
            <a:spLocks noGrp="1"/>
          </p:cNvSpPr>
          <p:nvPr>
            <p:ph sz="quarter" idx="1"/>
          </p:nvPr>
        </p:nvSpPr>
        <p:spPr>
          <a:xfrm>
            <a:off x="457200" y="1600200"/>
            <a:ext cx="4757742" cy="4572000"/>
          </a:xfrm>
        </p:spPr>
        <p:txBody>
          <a:bodyPr/>
          <a:lstStyle/>
          <a:p>
            <a:endParaRPr lang="tr-TR" dirty="0" smtClean="0"/>
          </a:p>
          <a:p>
            <a:endParaRPr lang="tr-TR" dirty="0" smtClean="0"/>
          </a:p>
          <a:p>
            <a:endParaRPr lang="tr-TR" dirty="0" smtClean="0"/>
          </a:p>
          <a:p>
            <a:r>
              <a:rPr lang="tr-TR" dirty="0" smtClean="0"/>
              <a:t>Yoksulluk, insanlarda güçsüzlük ve kendi yaşamları üzerinde kontrollerini kaybetmelerine sebep olur</a:t>
            </a:r>
          </a:p>
          <a:p>
            <a:endParaRPr lang="tr-TR" dirty="0"/>
          </a:p>
        </p:txBody>
      </p:sp>
      <p:pic>
        <p:nvPicPr>
          <p:cNvPr id="3074" name="Picture 2" descr="C:\Users\Hatice\Desktop\imaghh.jpg"/>
          <p:cNvPicPr>
            <a:picLocks noGrp="1" noChangeAspect="1" noChangeArrowheads="1"/>
          </p:cNvPicPr>
          <p:nvPr>
            <p:ph sz="quarter" idx="2"/>
          </p:nvPr>
        </p:nvPicPr>
        <p:blipFill>
          <a:blip r:embed="rId2"/>
          <a:srcRect/>
          <a:stretch>
            <a:fillRect/>
          </a:stretch>
        </p:blipFill>
        <p:spPr bwMode="auto">
          <a:xfrm>
            <a:off x="5286380" y="1928802"/>
            <a:ext cx="3429024" cy="3500462"/>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Yoksulluk ve Sağlık</a:t>
            </a:r>
            <a:endParaRPr lang="tr-TR" b="1" dirty="0"/>
          </a:p>
        </p:txBody>
      </p:sp>
      <p:sp>
        <p:nvSpPr>
          <p:cNvPr id="3" name="2 İçerik Yer Tutucusu"/>
          <p:cNvSpPr>
            <a:spLocks noGrp="1"/>
          </p:cNvSpPr>
          <p:nvPr>
            <p:ph sz="quarter" idx="1"/>
          </p:nvPr>
        </p:nvSpPr>
        <p:spPr>
          <a:xfrm>
            <a:off x="285720" y="1571612"/>
            <a:ext cx="8501122" cy="4554551"/>
          </a:xfrm>
        </p:spPr>
        <p:txBody>
          <a:bodyPr/>
          <a:lstStyle/>
          <a:p>
            <a:r>
              <a:rPr lang="tr-TR" dirty="0" smtClean="0"/>
              <a:t>Yoksulluk, kişilerin sağlık durumunu bozmakta ve yoksullarda, ortalamanın üzerinde çocuk-anne ölümü ve hastalık görülmektedir. </a:t>
            </a:r>
          </a:p>
          <a:p>
            <a:endParaRPr lang="tr-TR" dirty="0" smtClean="0"/>
          </a:p>
          <a:p>
            <a:r>
              <a:rPr lang="tr-TR" dirty="0" smtClean="0"/>
              <a:t>Dünya genelinde yüksek gelirli ülkelerde ortalama yaşam süresi, düşük gelirli ülkelerin ortalamasından 17 yıl daha fazladır. </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27</a:t>
            </a:fld>
            <a:endParaRPr lang="tr-T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endParaRPr lang="tr-TR" dirty="0"/>
          </a:p>
        </p:txBody>
      </p:sp>
      <p:sp>
        <p:nvSpPr>
          <p:cNvPr id="4" name="3 Dikdörtgen"/>
          <p:cNvSpPr/>
          <p:nvPr/>
        </p:nvSpPr>
        <p:spPr>
          <a:xfrm>
            <a:off x="1285852" y="2214554"/>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Arial" pitchFamily="34" charset="0"/>
            </a:endParaRPr>
          </a:p>
        </p:txBody>
      </p:sp>
      <p:sp>
        <p:nvSpPr>
          <p:cNvPr id="5" name="4 Dikdörtgen"/>
          <p:cNvSpPr/>
          <p:nvPr/>
        </p:nvSpPr>
        <p:spPr>
          <a:xfrm>
            <a:off x="285720" y="428604"/>
            <a:ext cx="3571900" cy="2500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latin typeface="Arial" pitchFamily="34" charset="0"/>
              </a:rPr>
              <a:t>YOKSULLARIN ÖZELLİKLERİ </a:t>
            </a:r>
          </a:p>
          <a:p>
            <a:r>
              <a:rPr lang="tr-TR" dirty="0" smtClean="0">
                <a:solidFill>
                  <a:schemeClr val="tx1"/>
                </a:solidFill>
                <a:latin typeface="Arial" pitchFamily="34" charset="0"/>
              </a:rPr>
              <a:t>• Sağlık hizmetinin yetersiz kullanımı </a:t>
            </a:r>
          </a:p>
          <a:p>
            <a:r>
              <a:rPr lang="tr-TR" dirty="0" smtClean="0">
                <a:solidFill>
                  <a:schemeClr val="tx1"/>
                </a:solidFill>
                <a:latin typeface="Arial" pitchFamily="34" charset="0"/>
              </a:rPr>
              <a:t>• Sağlığa zararlı koşullarda yaşama ve davranışlarda bulunma </a:t>
            </a:r>
          </a:p>
        </p:txBody>
      </p:sp>
      <p:sp>
        <p:nvSpPr>
          <p:cNvPr id="6" name="5 Dikdörtgen"/>
          <p:cNvSpPr/>
          <p:nvPr/>
        </p:nvSpPr>
        <p:spPr>
          <a:xfrm>
            <a:off x="4929190" y="428604"/>
            <a:ext cx="3786214" cy="2500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latin typeface="Arial" pitchFamily="34" charset="0"/>
              </a:rPr>
              <a:t>SAĞLIK SONUÇLARI </a:t>
            </a:r>
          </a:p>
          <a:p>
            <a:r>
              <a:rPr lang="tr-TR" dirty="0" smtClean="0">
                <a:solidFill>
                  <a:schemeClr val="tx1"/>
                </a:solidFill>
                <a:latin typeface="Arial" pitchFamily="34" charset="0"/>
              </a:rPr>
              <a:t>• Sağlıksızlık </a:t>
            </a:r>
          </a:p>
          <a:p>
            <a:r>
              <a:rPr lang="tr-TR" dirty="0" smtClean="0">
                <a:solidFill>
                  <a:schemeClr val="tx1"/>
                </a:solidFill>
                <a:latin typeface="Arial" pitchFamily="34" charset="0"/>
              </a:rPr>
              <a:t>• Yetersiz beslenme </a:t>
            </a:r>
          </a:p>
          <a:p>
            <a:r>
              <a:rPr lang="tr-TR" dirty="0" smtClean="0">
                <a:solidFill>
                  <a:schemeClr val="tx1"/>
                </a:solidFill>
                <a:latin typeface="Arial" pitchFamily="34" charset="0"/>
              </a:rPr>
              <a:t>• Yüksek doğurganlık </a:t>
            </a:r>
          </a:p>
        </p:txBody>
      </p:sp>
      <p:sp>
        <p:nvSpPr>
          <p:cNvPr id="7" name="6 Dikdörtgen"/>
          <p:cNvSpPr/>
          <p:nvPr/>
        </p:nvSpPr>
        <p:spPr>
          <a:xfrm>
            <a:off x="285720" y="3857628"/>
            <a:ext cx="3786214" cy="2428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latin typeface="Arial" pitchFamily="34" charset="0"/>
              </a:rPr>
              <a:t>YOKSULLUK  SEBEPLERİ </a:t>
            </a:r>
          </a:p>
          <a:p>
            <a:r>
              <a:rPr lang="tr-TR" dirty="0" smtClean="0">
                <a:solidFill>
                  <a:schemeClr val="tx1"/>
                </a:solidFill>
                <a:latin typeface="Arial" pitchFamily="34" charset="0"/>
              </a:rPr>
              <a:t>• Yetersiz gelir </a:t>
            </a:r>
          </a:p>
          <a:p>
            <a:r>
              <a:rPr lang="tr-TR" dirty="0" smtClean="0">
                <a:solidFill>
                  <a:schemeClr val="tx1"/>
                </a:solidFill>
                <a:latin typeface="Arial" pitchFamily="34" charset="0"/>
              </a:rPr>
              <a:t>• Sosyal normlarda, kurumlarda ve altyapıda zayıflık ve kötü çevre </a:t>
            </a:r>
          </a:p>
          <a:p>
            <a:r>
              <a:rPr lang="tr-TR" dirty="0" smtClean="0">
                <a:solidFill>
                  <a:schemeClr val="tx1"/>
                </a:solidFill>
                <a:latin typeface="Arial" pitchFamily="34" charset="0"/>
              </a:rPr>
              <a:t>• Sağlık hizmetinin yetersiz sunumu </a:t>
            </a:r>
          </a:p>
          <a:p>
            <a:r>
              <a:rPr lang="tr-TR" dirty="0" smtClean="0">
                <a:solidFill>
                  <a:schemeClr val="tx1"/>
                </a:solidFill>
                <a:latin typeface="Arial" pitchFamily="34" charset="0"/>
              </a:rPr>
              <a:t>• Sağlık sisteminden dışlanma (yetersiz sigorta ve katkı payları vb. nedeniyle) </a:t>
            </a:r>
          </a:p>
        </p:txBody>
      </p:sp>
      <p:sp>
        <p:nvSpPr>
          <p:cNvPr id="8" name="7 Dikdörtgen"/>
          <p:cNvSpPr/>
          <p:nvPr/>
        </p:nvSpPr>
        <p:spPr>
          <a:xfrm>
            <a:off x="5072066" y="3929066"/>
            <a:ext cx="3643338" cy="2286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latin typeface="Arial" pitchFamily="34" charset="0"/>
              </a:rPr>
              <a:t>AZALAN  GELİR </a:t>
            </a:r>
          </a:p>
          <a:p>
            <a:r>
              <a:rPr lang="tr-TR" dirty="0" smtClean="0">
                <a:solidFill>
                  <a:schemeClr val="tx1"/>
                </a:solidFill>
                <a:latin typeface="Arial" pitchFamily="34" charset="0"/>
              </a:rPr>
              <a:t>• Ücret alamama </a:t>
            </a:r>
          </a:p>
          <a:p>
            <a:r>
              <a:rPr lang="tr-TR" dirty="0" smtClean="0">
                <a:solidFill>
                  <a:schemeClr val="tx1"/>
                </a:solidFill>
                <a:latin typeface="Arial" pitchFamily="34" charset="0"/>
              </a:rPr>
              <a:t>• Sağlık hizmetinin maliyeti </a:t>
            </a:r>
          </a:p>
          <a:p>
            <a:r>
              <a:rPr lang="tr-TR" dirty="0" smtClean="0">
                <a:solidFill>
                  <a:schemeClr val="tx1"/>
                </a:solidFill>
                <a:latin typeface="Arial" pitchFamily="34" charset="0"/>
              </a:rPr>
              <a:t>• Yıkıcı sağlık harcamalarına karşı korumasızlık </a:t>
            </a:r>
          </a:p>
        </p:txBody>
      </p:sp>
      <p:sp>
        <p:nvSpPr>
          <p:cNvPr id="9" name="8 Yukarı Ok"/>
          <p:cNvSpPr/>
          <p:nvPr/>
        </p:nvSpPr>
        <p:spPr>
          <a:xfrm>
            <a:off x="1928794" y="3000372"/>
            <a:ext cx="484632" cy="6926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Arial" pitchFamily="34" charset="0"/>
            </a:endParaRPr>
          </a:p>
        </p:txBody>
      </p:sp>
      <p:sp>
        <p:nvSpPr>
          <p:cNvPr id="10" name="9 Sağ Ok"/>
          <p:cNvSpPr/>
          <p:nvPr/>
        </p:nvSpPr>
        <p:spPr>
          <a:xfrm>
            <a:off x="4071934" y="1714488"/>
            <a:ext cx="62121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Arial" pitchFamily="34" charset="0"/>
            </a:endParaRPr>
          </a:p>
        </p:txBody>
      </p:sp>
      <p:sp>
        <p:nvSpPr>
          <p:cNvPr id="11" name="10 Sol Ok"/>
          <p:cNvSpPr/>
          <p:nvPr/>
        </p:nvSpPr>
        <p:spPr>
          <a:xfrm>
            <a:off x="4143372" y="4500570"/>
            <a:ext cx="835532"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Arial" pitchFamily="34" charset="0"/>
            </a:endParaRPr>
          </a:p>
        </p:txBody>
      </p:sp>
      <p:sp>
        <p:nvSpPr>
          <p:cNvPr id="12" name="11 Aşağı Ok"/>
          <p:cNvSpPr/>
          <p:nvPr/>
        </p:nvSpPr>
        <p:spPr>
          <a:xfrm>
            <a:off x="6286512" y="3071810"/>
            <a:ext cx="484632" cy="7858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Arial" pitchFamily="34" charset="0"/>
            </a:endParaRPr>
          </a:p>
        </p:txBody>
      </p:sp>
      <p:sp>
        <p:nvSpPr>
          <p:cNvPr id="13" name="12 Slayt Numarası Yer Tutucusu"/>
          <p:cNvSpPr>
            <a:spLocks noGrp="1"/>
          </p:cNvSpPr>
          <p:nvPr>
            <p:ph type="sldNum" sz="quarter" idx="15"/>
          </p:nvPr>
        </p:nvSpPr>
        <p:spPr/>
        <p:txBody>
          <a:bodyPr/>
          <a:lstStyle/>
          <a:p>
            <a:fld id="{5AC934B0-043E-4D44-A24B-9B726E19E5CF}" type="slidenum">
              <a:rPr lang="tr-TR" smtClean="0"/>
              <a:pPr/>
              <a:t>28</a:t>
            </a:fld>
            <a:endParaRPr 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normAutofit/>
          </a:bodyPr>
          <a:lstStyle/>
          <a:p>
            <a:r>
              <a:rPr lang="tr-TR" b="1" dirty="0" smtClean="0"/>
              <a:t>Yoksulluk ve Sağlık</a:t>
            </a:r>
            <a:endParaRPr lang="tr-TR" b="1" dirty="0"/>
          </a:p>
        </p:txBody>
      </p:sp>
      <p:sp>
        <p:nvSpPr>
          <p:cNvPr id="3" name="2 İçerik Yer Tutucusu"/>
          <p:cNvSpPr>
            <a:spLocks noGrp="1"/>
          </p:cNvSpPr>
          <p:nvPr>
            <p:ph sz="quarter" idx="1"/>
          </p:nvPr>
        </p:nvSpPr>
        <p:spPr>
          <a:xfrm>
            <a:off x="285720" y="1214422"/>
            <a:ext cx="8501122" cy="4911741"/>
          </a:xfrm>
        </p:spPr>
        <p:txBody>
          <a:bodyPr>
            <a:normAutofit/>
          </a:bodyPr>
          <a:lstStyle/>
          <a:p>
            <a:pPr>
              <a:buNone/>
            </a:pPr>
            <a:r>
              <a:rPr lang="tr-TR" dirty="0" smtClean="0">
                <a:solidFill>
                  <a:srgbClr val="FF0000"/>
                </a:solidFill>
              </a:rPr>
              <a:t>Yoksulluğun bir diğer etkisi sağlık hizmeti kullanımı üzerinedir.</a:t>
            </a:r>
          </a:p>
          <a:p>
            <a:r>
              <a:rPr lang="tr-TR" dirty="0" smtClean="0"/>
              <a:t> Yoksullar, daha fazla ihtiyaçları olmasına rağmen, sağlık hizmetini daha az kullanmaktadır.</a:t>
            </a:r>
          </a:p>
          <a:p>
            <a:pPr>
              <a:buNone/>
            </a:pPr>
            <a:endParaRPr lang="tr-TR" dirty="0" smtClean="0"/>
          </a:p>
          <a:p>
            <a:r>
              <a:rPr lang="tr-TR" dirty="0" smtClean="0"/>
              <a:t> Gebeliği önleyici modern yöntem kullanımı, düşük gelirli ülkelerde % 41, yüksek gelirli ülkelerde ise % 69’dur. </a:t>
            </a:r>
          </a:p>
          <a:p>
            <a:pPr>
              <a:buNone/>
            </a:pPr>
            <a:endParaRPr lang="tr-TR" dirty="0" smtClean="0"/>
          </a:p>
          <a:p>
            <a:r>
              <a:rPr lang="tr-TR" dirty="0" smtClean="0"/>
              <a:t>Doğum öncesi bakım alma oranı yüksek gelirli ülkelerde düşük gelirli ülkelere göre % 19, doğumu sağlık kuruluşunda gerçekleştirme oranı ise iki kat daha fazladır </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29</a:t>
            </a:fld>
            <a:endParaRPr lang="tr-T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00042"/>
            <a:ext cx="8115328" cy="1000132"/>
          </a:xfrm>
        </p:spPr>
        <p:txBody>
          <a:bodyPr/>
          <a:lstStyle/>
          <a:p>
            <a:r>
              <a:rPr lang="tr-TR" b="1" dirty="0" smtClean="0"/>
              <a:t>Yoksulluk- Çevresel Koşullar- Sağlık</a:t>
            </a:r>
            <a:endParaRPr lang="tr-TR" b="1" dirty="0"/>
          </a:p>
        </p:txBody>
      </p:sp>
      <p:sp>
        <p:nvSpPr>
          <p:cNvPr id="3" name="2 İçerik Yer Tutucusu"/>
          <p:cNvSpPr>
            <a:spLocks noGrp="1"/>
          </p:cNvSpPr>
          <p:nvPr>
            <p:ph sz="quarter" idx="1"/>
          </p:nvPr>
        </p:nvSpPr>
        <p:spPr>
          <a:xfrm>
            <a:off x="357158" y="1285861"/>
            <a:ext cx="8501122" cy="4786346"/>
          </a:xfrm>
        </p:spPr>
        <p:txBody>
          <a:bodyPr/>
          <a:lstStyle/>
          <a:p>
            <a:endParaRPr lang="tr-TR" dirty="0" smtClean="0"/>
          </a:p>
          <a:p>
            <a:r>
              <a:rPr lang="tr-TR" dirty="0" smtClean="0"/>
              <a:t>Doğal kaynakların bilinçsiz kullanımı ve buna bağlı olarak bozulan çevre; bir tarafta yenilenebilir kaynakların azalması, beslenme ve çöp gibi sorunlar nedeniyle ortaya çıkan yoksulluk ve çeşitli hastalıklar; diğer tarafta açlık, yoksulluk ve yetersiz eğitime bağlı olarak da çevrenin tahrip oluşu görülmektedir. </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30</a:t>
            </a:fld>
            <a:endParaRPr lang="tr-T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Çalışma Örneği</a:t>
            </a:r>
            <a:endParaRPr lang="tr-TR" b="1" dirty="0"/>
          </a:p>
        </p:txBody>
      </p:sp>
      <p:sp>
        <p:nvSpPr>
          <p:cNvPr id="3" name="2 İçerik Yer Tutucusu"/>
          <p:cNvSpPr>
            <a:spLocks noGrp="1"/>
          </p:cNvSpPr>
          <p:nvPr>
            <p:ph sz="quarter" idx="1"/>
          </p:nvPr>
        </p:nvSpPr>
        <p:spPr>
          <a:xfrm>
            <a:off x="285720" y="1600200"/>
            <a:ext cx="8429684" cy="3471874"/>
          </a:xfrm>
          <a:solidFill>
            <a:schemeClr val="accent1">
              <a:lumMod val="40000"/>
              <a:lumOff val="60000"/>
            </a:schemeClr>
          </a:solidFill>
        </p:spPr>
        <p:txBody>
          <a:bodyPr/>
          <a:lstStyle/>
          <a:p>
            <a:endParaRPr lang="tr-TR" dirty="0" smtClean="0"/>
          </a:p>
          <a:p>
            <a:r>
              <a:rPr lang="tr-TR" dirty="0" smtClean="0"/>
              <a:t>Sosyoekonomik eşitsizliklerin sağlıklı yaşam biçimi davranışları ve yaşam kalitesi için belirleyici olduğu saptanmıştır. </a:t>
            </a:r>
          </a:p>
          <a:p>
            <a:endParaRPr lang="tr-TR" dirty="0" smtClean="0"/>
          </a:p>
          <a:p>
            <a:pPr>
              <a:buNone/>
            </a:pPr>
            <a:endParaRPr lang="tr-TR" dirty="0" smtClean="0">
              <a:hlinkClick r:id="rId2"/>
            </a:endParaRPr>
          </a:p>
          <a:p>
            <a:pPr>
              <a:buNone/>
            </a:pP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31</a:t>
            </a:fld>
            <a:endParaRPr lang="tr-T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939784"/>
          </a:xfrm>
        </p:spPr>
        <p:txBody>
          <a:bodyPr/>
          <a:lstStyle/>
          <a:p>
            <a:r>
              <a:rPr lang="tr-TR" b="1" dirty="0" smtClean="0"/>
              <a:t>Çalışma Örneği</a:t>
            </a:r>
            <a:endParaRPr lang="tr-TR" b="1" dirty="0"/>
          </a:p>
        </p:txBody>
      </p:sp>
      <p:sp>
        <p:nvSpPr>
          <p:cNvPr id="3" name="2 İçerik Yer Tutucusu"/>
          <p:cNvSpPr>
            <a:spLocks noGrp="1"/>
          </p:cNvSpPr>
          <p:nvPr>
            <p:ph sz="quarter" idx="1"/>
          </p:nvPr>
        </p:nvSpPr>
        <p:spPr>
          <a:xfrm>
            <a:off x="214282" y="1285860"/>
            <a:ext cx="8501122" cy="5188092"/>
          </a:xfrm>
        </p:spPr>
        <p:txBody>
          <a:bodyPr>
            <a:normAutofit/>
          </a:bodyPr>
          <a:lstStyle/>
          <a:p>
            <a:pPr>
              <a:buNone/>
            </a:pPr>
            <a:r>
              <a:rPr lang="en-US" dirty="0" err="1" smtClean="0">
                <a:solidFill>
                  <a:srgbClr val="FF0000"/>
                </a:solidFill>
              </a:rPr>
              <a:t>Türkiye</a:t>
            </a:r>
            <a:r>
              <a:rPr lang="en-US" dirty="0" smtClean="0">
                <a:solidFill>
                  <a:srgbClr val="FF0000"/>
                </a:solidFill>
              </a:rPr>
              <a:t> </a:t>
            </a:r>
            <a:r>
              <a:rPr lang="en-US" dirty="0" err="1" smtClean="0">
                <a:solidFill>
                  <a:srgbClr val="FF0000"/>
                </a:solidFill>
              </a:rPr>
              <a:t>genelinde</a:t>
            </a:r>
            <a:r>
              <a:rPr lang="en-US" dirty="0" smtClean="0">
                <a:solidFill>
                  <a:srgbClr val="FF0000"/>
                </a:solidFill>
              </a:rPr>
              <a:t> </a:t>
            </a:r>
            <a:r>
              <a:rPr lang="en-US" dirty="0" err="1" smtClean="0">
                <a:solidFill>
                  <a:srgbClr val="FF0000"/>
                </a:solidFill>
              </a:rPr>
              <a:t>yoksulluk</a:t>
            </a:r>
            <a:r>
              <a:rPr lang="en-US" dirty="0" smtClean="0">
                <a:solidFill>
                  <a:srgbClr val="FF0000"/>
                </a:solidFill>
              </a:rPr>
              <a:t> </a:t>
            </a:r>
            <a:r>
              <a:rPr lang="en-US" dirty="0" err="1" smtClean="0">
                <a:solidFill>
                  <a:srgbClr val="FF0000"/>
                </a:solidFill>
              </a:rPr>
              <a:t>sınırının</a:t>
            </a:r>
            <a:r>
              <a:rPr lang="en-US" dirty="0" smtClean="0">
                <a:solidFill>
                  <a:srgbClr val="FF0000"/>
                </a:solidFill>
              </a:rPr>
              <a:t> </a:t>
            </a:r>
            <a:r>
              <a:rPr lang="en-US" dirty="0" err="1" smtClean="0">
                <a:solidFill>
                  <a:srgbClr val="FF0000"/>
                </a:solidFill>
              </a:rPr>
              <a:t>altında</a:t>
            </a:r>
            <a:r>
              <a:rPr lang="tr-TR" dirty="0" smtClean="0">
                <a:solidFill>
                  <a:srgbClr val="FF0000"/>
                </a:solidFill>
              </a:rPr>
              <a:t> nüfusun;</a:t>
            </a:r>
          </a:p>
          <a:p>
            <a:r>
              <a:rPr lang="en-US" dirty="0" err="1" smtClean="0"/>
              <a:t>büyük</a:t>
            </a:r>
            <a:r>
              <a:rPr lang="en-US" dirty="0" smtClean="0"/>
              <a:t> </a:t>
            </a:r>
            <a:r>
              <a:rPr lang="en-US" dirty="0" err="1" smtClean="0"/>
              <a:t>çoğunluğu</a:t>
            </a:r>
            <a:r>
              <a:rPr lang="en-US" dirty="0" smtClean="0"/>
              <a:t> </a:t>
            </a:r>
            <a:r>
              <a:rPr lang="en-US" dirty="0" err="1" smtClean="0"/>
              <a:t>ilkokuldan</a:t>
            </a:r>
            <a:r>
              <a:rPr lang="en-US" dirty="0" smtClean="0"/>
              <a:t> </a:t>
            </a:r>
            <a:r>
              <a:rPr lang="en-US" dirty="0" err="1" smtClean="0"/>
              <a:t>daha</a:t>
            </a:r>
            <a:r>
              <a:rPr lang="en-US" dirty="0" smtClean="0"/>
              <a:t> </a:t>
            </a:r>
            <a:r>
              <a:rPr lang="en-US" dirty="0" err="1" smtClean="0"/>
              <a:t>az</a:t>
            </a:r>
            <a:r>
              <a:rPr lang="en-US" dirty="0" smtClean="0"/>
              <a:t> </a:t>
            </a:r>
            <a:r>
              <a:rPr lang="en-US" dirty="0" err="1" smtClean="0"/>
              <a:t>bir</a:t>
            </a:r>
            <a:r>
              <a:rPr lang="en-US" dirty="0" smtClean="0"/>
              <a:t> </a:t>
            </a:r>
            <a:r>
              <a:rPr lang="en-US" dirty="0" err="1" smtClean="0"/>
              <a:t>eğitim</a:t>
            </a:r>
            <a:r>
              <a:rPr lang="en-US" dirty="0" smtClean="0"/>
              <a:t> </a:t>
            </a:r>
            <a:r>
              <a:rPr lang="en-US" dirty="0" err="1" smtClean="0"/>
              <a:t>düzeyine</a:t>
            </a:r>
            <a:r>
              <a:rPr lang="en-US" dirty="0" smtClean="0"/>
              <a:t> </a:t>
            </a:r>
            <a:r>
              <a:rPr lang="en-US" dirty="0" err="1" smtClean="0"/>
              <a:t>sahip</a:t>
            </a:r>
            <a:endParaRPr lang="tr-TR" dirty="0" smtClean="0"/>
          </a:p>
          <a:p>
            <a:r>
              <a:rPr lang="en-US" dirty="0" err="1" smtClean="0"/>
              <a:t>tarım</a:t>
            </a:r>
            <a:r>
              <a:rPr lang="en-US" dirty="0" smtClean="0"/>
              <a:t> </a:t>
            </a:r>
            <a:r>
              <a:rPr lang="en-US" dirty="0" err="1" smtClean="0"/>
              <a:t>ve</a:t>
            </a:r>
            <a:r>
              <a:rPr lang="en-US" dirty="0" smtClean="0"/>
              <a:t> </a:t>
            </a:r>
            <a:r>
              <a:rPr lang="en-US" dirty="0" err="1" smtClean="0"/>
              <a:t>hayvancılık</a:t>
            </a:r>
            <a:r>
              <a:rPr lang="en-US" dirty="0" smtClean="0"/>
              <a:t> </a:t>
            </a:r>
            <a:r>
              <a:rPr lang="en-US" dirty="0" err="1" smtClean="0"/>
              <a:t>ile</a:t>
            </a:r>
            <a:r>
              <a:rPr lang="en-US" dirty="0" smtClean="0"/>
              <a:t> </a:t>
            </a:r>
            <a:r>
              <a:rPr lang="en-US" dirty="0" err="1" smtClean="0"/>
              <a:t>nitelik</a:t>
            </a:r>
            <a:r>
              <a:rPr lang="en-US" dirty="0" smtClean="0"/>
              <a:t> </a:t>
            </a:r>
            <a:r>
              <a:rPr lang="en-US" dirty="0" err="1" smtClean="0"/>
              <a:t>gerektirmeyen</a:t>
            </a:r>
            <a:r>
              <a:rPr lang="en-US" dirty="0" smtClean="0"/>
              <a:t> </a:t>
            </a:r>
            <a:r>
              <a:rPr lang="en-US" dirty="0" err="1" smtClean="0"/>
              <a:t>işlerde</a:t>
            </a:r>
            <a:r>
              <a:rPr lang="en-US" dirty="0" smtClean="0"/>
              <a:t> </a:t>
            </a:r>
            <a:r>
              <a:rPr lang="en-US" dirty="0" err="1" smtClean="0"/>
              <a:t>çalışanlar</a:t>
            </a:r>
            <a:r>
              <a:rPr lang="en-US" dirty="0" smtClean="0"/>
              <a:t> </a:t>
            </a:r>
            <a:r>
              <a:rPr lang="en-US" dirty="0" err="1" smtClean="0"/>
              <a:t>arasında</a:t>
            </a:r>
            <a:r>
              <a:rPr lang="en-US" dirty="0" smtClean="0"/>
              <a:t> </a:t>
            </a:r>
            <a:r>
              <a:rPr lang="tr-TR" dirty="0" smtClean="0"/>
              <a:t>daha fazla,</a:t>
            </a:r>
          </a:p>
          <a:p>
            <a:r>
              <a:rPr lang="en-US" dirty="0" smtClean="0"/>
              <a:t> %86’sı </a:t>
            </a:r>
            <a:r>
              <a:rPr lang="en-US" dirty="0" err="1" smtClean="0"/>
              <a:t>sosyal</a:t>
            </a:r>
            <a:r>
              <a:rPr lang="en-US" dirty="0" smtClean="0"/>
              <a:t> </a:t>
            </a:r>
            <a:r>
              <a:rPr lang="en-US" dirty="0" err="1" smtClean="0"/>
              <a:t>güvenlik</a:t>
            </a:r>
            <a:r>
              <a:rPr lang="en-US" dirty="0" smtClean="0"/>
              <a:t> </a:t>
            </a:r>
            <a:r>
              <a:rPr lang="en-US" dirty="0" err="1" smtClean="0"/>
              <a:t>kapsamında</a:t>
            </a:r>
            <a:r>
              <a:rPr lang="en-US" dirty="0" smtClean="0"/>
              <a:t> </a:t>
            </a:r>
            <a:r>
              <a:rPr lang="en-US" dirty="0" err="1" smtClean="0"/>
              <a:t>değil</a:t>
            </a:r>
            <a:r>
              <a:rPr lang="en-US" dirty="0" smtClean="0"/>
              <a:t> </a:t>
            </a:r>
            <a:r>
              <a:rPr lang="en-US" dirty="0" err="1" smtClean="0"/>
              <a:t>ve</a:t>
            </a:r>
            <a:r>
              <a:rPr lang="en-US" dirty="0" smtClean="0"/>
              <a:t> </a:t>
            </a:r>
            <a:r>
              <a:rPr lang="en-US" dirty="0" err="1" smtClean="0"/>
              <a:t>sağlık</a:t>
            </a:r>
            <a:r>
              <a:rPr lang="en-US" dirty="0" smtClean="0"/>
              <a:t> </a:t>
            </a:r>
            <a:r>
              <a:rPr lang="en-US" dirty="0" err="1" smtClean="0"/>
              <a:t>sigortası</a:t>
            </a:r>
            <a:r>
              <a:rPr lang="en-US" dirty="0" smtClean="0"/>
              <a:t> </a:t>
            </a:r>
            <a:r>
              <a:rPr lang="en-US" dirty="0" err="1" smtClean="0"/>
              <a:t>olmayanların</a:t>
            </a:r>
            <a:r>
              <a:rPr lang="en-US" dirty="0" smtClean="0"/>
              <a:t> </a:t>
            </a:r>
            <a:r>
              <a:rPr lang="en-US" dirty="0" err="1" smtClean="0"/>
              <a:t>oranı</a:t>
            </a:r>
            <a:r>
              <a:rPr lang="en-US" dirty="0" smtClean="0"/>
              <a:t> </a:t>
            </a:r>
            <a:r>
              <a:rPr lang="en-US" dirty="0" err="1" smtClean="0"/>
              <a:t>da</a:t>
            </a:r>
            <a:r>
              <a:rPr lang="en-US" dirty="0" smtClean="0"/>
              <a:t> %39’dur. </a:t>
            </a:r>
            <a:endParaRPr lang="tr-TR" dirty="0" smtClean="0"/>
          </a:p>
          <a:p>
            <a:endParaRPr lang="tr-TR" dirty="0" smtClean="0">
              <a:hlinkClick r:id="rId2"/>
            </a:endParaRPr>
          </a:p>
          <a:p>
            <a:pPr>
              <a:buNone/>
            </a:pPr>
            <a:endParaRPr lang="tr-TR" sz="1800" dirty="0" smtClean="0"/>
          </a:p>
          <a:p>
            <a:pPr>
              <a:buNone/>
            </a:pPr>
            <a:r>
              <a:rPr lang="en-US" dirty="0" smtClean="0"/>
              <a:t> </a:t>
            </a:r>
            <a:endParaRPr lang="tr-TR" dirty="0" smtClean="0"/>
          </a:p>
        </p:txBody>
      </p:sp>
      <p:sp>
        <p:nvSpPr>
          <p:cNvPr id="4" name="3 Slayt Numarası Yer Tutucusu"/>
          <p:cNvSpPr>
            <a:spLocks noGrp="1"/>
          </p:cNvSpPr>
          <p:nvPr>
            <p:ph type="sldNum" sz="quarter" idx="15"/>
          </p:nvPr>
        </p:nvSpPr>
        <p:spPr/>
        <p:txBody>
          <a:bodyPr/>
          <a:lstStyle/>
          <a:p>
            <a:fld id="{5AC934B0-043E-4D44-A24B-9B726E19E5CF}" type="slidenum">
              <a:rPr lang="tr-TR" smtClean="0"/>
              <a:pPr/>
              <a:t>32</a:t>
            </a:fld>
            <a:endParaRPr lang="tr-T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Çalışma Örneği</a:t>
            </a:r>
            <a:endParaRPr lang="tr-TR" b="1" dirty="0"/>
          </a:p>
        </p:txBody>
      </p:sp>
      <p:sp>
        <p:nvSpPr>
          <p:cNvPr id="3" name="2 İçerik Yer Tutucusu"/>
          <p:cNvSpPr>
            <a:spLocks noGrp="1"/>
          </p:cNvSpPr>
          <p:nvPr>
            <p:ph sz="quarter" idx="1"/>
          </p:nvPr>
        </p:nvSpPr>
        <p:spPr>
          <a:xfrm>
            <a:off x="285720" y="1500174"/>
            <a:ext cx="8572560" cy="4973778"/>
          </a:xfrm>
        </p:spPr>
        <p:txBody>
          <a:bodyPr>
            <a:normAutofit/>
          </a:bodyPr>
          <a:lstStyle/>
          <a:p>
            <a:pPr>
              <a:buNone/>
            </a:pPr>
            <a:r>
              <a:rPr lang="tr-TR" dirty="0" smtClean="0"/>
              <a:t>   Yoksulluğun çocuk sağlığı üzerindeki etkileri arasında beslenme yetersizliğine bağlı </a:t>
            </a:r>
            <a:r>
              <a:rPr lang="tr-TR" dirty="0" smtClean="0">
                <a:solidFill>
                  <a:srgbClr val="FF0000"/>
                </a:solidFill>
              </a:rPr>
              <a:t>büyüme ve gelişme geriliği kadar, ruhsal ve davranışsal sorunlar </a:t>
            </a:r>
            <a:r>
              <a:rPr lang="tr-TR" dirty="0" smtClean="0"/>
              <a:t>da önemli yer tutmaktadır.</a:t>
            </a:r>
          </a:p>
          <a:p>
            <a:pPr>
              <a:buNone/>
            </a:pPr>
            <a:endParaRPr lang="tr-TR" dirty="0" smtClean="0"/>
          </a:p>
          <a:p>
            <a:r>
              <a:rPr lang="tr-TR" dirty="0" smtClean="0"/>
              <a:t> Sinir sisteminin gelişimi ve normal fonksiyonları için gerekli olan elzem amino asitlerin, yağların, mikro besin maddelerin yetersizliği, fiziksel ve zihinsel gelişimlerini olumsuz yönde etkileyerek </a:t>
            </a:r>
            <a:r>
              <a:rPr lang="tr-TR" dirty="0" err="1" smtClean="0"/>
              <a:t>hiperaktivite</a:t>
            </a:r>
            <a:r>
              <a:rPr lang="tr-TR" dirty="0" smtClean="0"/>
              <a:t>, huzursuzluk, saldırganlık ve madde kötüye kullanımı gibi çok sayıda </a:t>
            </a:r>
            <a:r>
              <a:rPr lang="tr-TR" dirty="0" err="1" smtClean="0"/>
              <a:t>psikososyal</a:t>
            </a:r>
            <a:r>
              <a:rPr lang="tr-TR" dirty="0" smtClean="0"/>
              <a:t> soruna neden olabilmektedir. </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33</a:t>
            </a:fld>
            <a:endParaRPr lang="tr-T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lstStyle/>
          <a:p>
            <a:r>
              <a:rPr lang="tr-TR" b="1" dirty="0" smtClean="0"/>
              <a:t>Yoksulluk ve Çocuklar</a:t>
            </a:r>
            <a:endParaRPr lang="tr-TR" b="1" dirty="0"/>
          </a:p>
        </p:txBody>
      </p:sp>
      <p:pic>
        <p:nvPicPr>
          <p:cNvPr id="1026" name="Picture 2"/>
          <p:cNvPicPr>
            <a:picLocks noGrp="1" noChangeAspect="1" noChangeArrowheads="1"/>
          </p:cNvPicPr>
          <p:nvPr>
            <p:ph sz="quarter" idx="1"/>
          </p:nvPr>
        </p:nvPicPr>
        <p:blipFill>
          <a:blip r:embed="rId2"/>
          <a:srcRect/>
          <a:stretch>
            <a:fillRect/>
          </a:stretch>
        </p:blipFill>
        <p:spPr bwMode="auto">
          <a:xfrm>
            <a:off x="428596" y="1142984"/>
            <a:ext cx="8215370" cy="5214974"/>
          </a:xfrm>
          <a:prstGeom prst="rect">
            <a:avLst/>
          </a:prstGeom>
          <a:noFill/>
          <a:ln w="9525">
            <a:noFill/>
            <a:miter lim="800000"/>
            <a:headEnd/>
            <a:tailEnd/>
          </a:ln>
          <a:effectLst/>
        </p:spPr>
      </p:pic>
      <p:sp>
        <p:nvSpPr>
          <p:cNvPr id="4" name="3 Slayt Numarası Yer Tutucusu"/>
          <p:cNvSpPr>
            <a:spLocks noGrp="1"/>
          </p:cNvSpPr>
          <p:nvPr>
            <p:ph type="sldNum" sz="quarter" idx="15"/>
          </p:nvPr>
        </p:nvSpPr>
        <p:spPr/>
        <p:txBody>
          <a:bodyPr/>
          <a:lstStyle/>
          <a:p>
            <a:fld id="{5AC934B0-043E-4D44-A24B-9B726E19E5CF}" type="slidenum">
              <a:rPr lang="tr-TR" smtClean="0"/>
              <a:pPr/>
              <a:t>34</a:t>
            </a:fld>
            <a:endParaRPr lang="tr-T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329642" cy="1143000"/>
          </a:xfrm>
        </p:spPr>
        <p:txBody>
          <a:bodyPr>
            <a:normAutofit/>
          </a:bodyPr>
          <a:lstStyle/>
          <a:p>
            <a:r>
              <a:rPr lang="tr-TR" sz="2400" b="1" dirty="0" smtClean="0"/>
              <a:t>Yoksulluk ve Sağlık İlişkisinde Riskli Gruplar </a:t>
            </a:r>
            <a:endParaRPr lang="tr-TR" sz="2400" b="1" dirty="0"/>
          </a:p>
        </p:txBody>
      </p:sp>
      <p:sp>
        <p:nvSpPr>
          <p:cNvPr id="3" name="2 İçerik Yer Tutucusu"/>
          <p:cNvSpPr>
            <a:spLocks noGrp="1"/>
          </p:cNvSpPr>
          <p:nvPr>
            <p:ph sz="quarter" idx="1"/>
          </p:nvPr>
        </p:nvSpPr>
        <p:spPr>
          <a:xfrm>
            <a:off x="457200" y="1600200"/>
            <a:ext cx="8258204" cy="4873752"/>
          </a:xfrm>
        </p:spPr>
        <p:txBody>
          <a:bodyPr/>
          <a:lstStyle/>
          <a:p>
            <a:pPr>
              <a:buNone/>
            </a:pPr>
            <a:r>
              <a:rPr lang="tr-TR" dirty="0" smtClean="0"/>
              <a:t>Yoksulluk sonucu en çok </a:t>
            </a:r>
          </a:p>
          <a:p>
            <a:pPr>
              <a:buFont typeface="Wingdings" pitchFamily="2" charset="2"/>
              <a:buChar char="Ø"/>
            </a:pPr>
            <a:r>
              <a:rPr lang="tr-TR" dirty="0" smtClean="0"/>
              <a:t>Yaşlılar </a:t>
            </a:r>
          </a:p>
          <a:p>
            <a:pPr>
              <a:buFont typeface="Wingdings" pitchFamily="2" charset="2"/>
              <a:buChar char="Ø"/>
            </a:pPr>
            <a:r>
              <a:rPr lang="tr-TR" dirty="0" smtClean="0"/>
              <a:t>Engelliler</a:t>
            </a:r>
          </a:p>
          <a:p>
            <a:pPr>
              <a:buFont typeface="Wingdings" pitchFamily="2" charset="2"/>
              <a:buChar char="Ø"/>
            </a:pPr>
            <a:r>
              <a:rPr lang="tr-TR" dirty="0" smtClean="0"/>
              <a:t>Kadınlar ve </a:t>
            </a:r>
          </a:p>
          <a:p>
            <a:pPr>
              <a:buFont typeface="Wingdings" pitchFamily="2" charset="2"/>
              <a:buChar char="Ø"/>
            </a:pPr>
            <a:r>
              <a:rPr lang="tr-TR" dirty="0" smtClean="0"/>
              <a:t>Çocuklar etkilenmektedir.</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35</a:t>
            </a:fld>
            <a:endParaRPr lang="tr-T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796908"/>
          </a:xfrm>
        </p:spPr>
        <p:txBody>
          <a:bodyPr/>
          <a:lstStyle/>
          <a:p>
            <a:r>
              <a:rPr lang="tr-TR" b="1" dirty="0" smtClean="0"/>
              <a:t>Çözüm Önerileri</a:t>
            </a:r>
            <a:endParaRPr lang="tr-TR" dirty="0"/>
          </a:p>
        </p:txBody>
      </p:sp>
      <p:sp>
        <p:nvSpPr>
          <p:cNvPr id="3" name="2 İçerik Yer Tutucusu"/>
          <p:cNvSpPr>
            <a:spLocks noGrp="1"/>
          </p:cNvSpPr>
          <p:nvPr>
            <p:ph sz="quarter" idx="1"/>
          </p:nvPr>
        </p:nvSpPr>
        <p:spPr>
          <a:xfrm>
            <a:off x="214282" y="1142984"/>
            <a:ext cx="8643998" cy="4983179"/>
          </a:xfrm>
        </p:spPr>
        <p:txBody>
          <a:bodyPr>
            <a:normAutofit/>
          </a:bodyPr>
          <a:lstStyle/>
          <a:p>
            <a:pPr>
              <a:buFont typeface="Wingdings" pitchFamily="2" charset="2"/>
              <a:buChar char="Ø"/>
            </a:pPr>
            <a:r>
              <a:rPr lang="tr-TR" dirty="0" smtClean="0"/>
              <a:t>Yoksul bireylere özellikle eğitim ve sağlık hizmeti götürülmesine yönelik çabalar arttırılmalı,</a:t>
            </a:r>
          </a:p>
          <a:p>
            <a:pPr>
              <a:buFont typeface="Wingdings" pitchFamily="2" charset="2"/>
              <a:buChar char="Ø"/>
            </a:pPr>
            <a:r>
              <a:rPr lang="tr-TR" dirty="0" smtClean="0"/>
              <a:t>Ulaşılması daha kolay olan ASM </a:t>
            </a:r>
            <a:r>
              <a:rPr lang="tr-TR" dirty="0" err="1" smtClean="0"/>
              <a:t>lerin</a:t>
            </a:r>
            <a:r>
              <a:rPr lang="tr-TR" dirty="0" smtClean="0"/>
              <a:t> etkin kullanılması sağlanmalı,</a:t>
            </a:r>
          </a:p>
          <a:p>
            <a:pPr>
              <a:buFont typeface="Wingdings" pitchFamily="2" charset="2"/>
              <a:buChar char="Ø"/>
            </a:pPr>
            <a:r>
              <a:rPr lang="tr-TR" dirty="0" smtClean="0"/>
              <a:t>Sağlık hizmetlerinin </a:t>
            </a:r>
            <a:r>
              <a:rPr lang="tr-TR" dirty="0" smtClean="0"/>
              <a:t>sunumunda yoksul </a:t>
            </a:r>
            <a:r>
              <a:rPr lang="tr-TR" dirty="0" smtClean="0"/>
              <a:t>bireylere öncelik </a:t>
            </a:r>
            <a:r>
              <a:rPr lang="tr-TR" dirty="0" smtClean="0"/>
              <a:t>gösterilmeli</a:t>
            </a:r>
            <a:r>
              <a:rPr lang="tr-TR" dirty="0" smtClean="0"/>
              <a:t>,</a:t>
            </a:r>
          </a:p>
          <a:p>
            <a:pPr>
              <a:buFont typeface="Wingdings" pitchFamily="2" charset="2"/>
              <a:buChar char="Ø"/>
            </a:pPr>
            <a:r>
              <a:rPr lang="tr-TR" dirty="0" smtClean="0"/>
              <a:t> Yeşil kart hizmetinden yararlanmalarını sağlamalı,</a:t>
            </a:r>
          </a:p>
          <a:p>
            <a:pPr>
              <a:buFont typeface="Wingdings" pitchFamily="2" charset="2"/>
              <a:buChar char="Ø"/>
            </a:pPr>
            <a:r>
              <a:rPr lang="tr-TR" dirty="0" smtClean="0"/>
              <a:t>Kurumlar arası işbirliği yapmalı ve yoksul bireyleri, üretim sürecine katılabilmeleri için iş bulma kurumlarına yönlendirmelidirler.</a:t>
            </a: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36</a:t>
            </a:fld>
            <a:endParaRPr lang="tr-T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Sonuç</a:t>
            </a:r>
            <a:endParaRPr lang="tr-TR" dirty="0"/>
          </a:p>
        </p:txBody>
      </p:sp>
      <p:sp>
        <p:nvSpPr>
          <p:cNvPr id="3" name="2 İçerik Yer Tutucusu"/>
          <p:cNvSpPr>
            <a:spLocks noGrp="1"/>
          </p:cNvSpPr>
          <p:nvPr>
            <p:ph sz="quarter" idx="1"/>
          </p:nvPr>
        </p:nvSpPr>
        <p:spPr>
          <a:xfrm>
            <a:off x="285720" y="1500174"/>
            <a:ext cx="8429684" cy="4973778"/>
          </a:xfrm>
        </p:spPr>
        <p:txBody>
          <a:bodyPr>
            <a:normAutofit/>
          </a:bodyPr>
          <a:lstStyle/>
          <a:p>
            <a:r>
              <a:rPr lang="tr-TR" dirty="0" smtClean="0"/>
              <a:t>Yoksulluğun sağlık statüsü ve sağlık hizmetleri kullanımını olumsuz etkilediği görülmektedir.</a:t>
            </a:r>
          </a:p>
          <a:p>
            <a:pPr>
              <a:buNone/>
            </a:pPr>
            <a:endParaRPr lang="tr-TR" dirty="0" smtClean="0"/>
          </a:p>
          <a:p>
            <a:r>
              <a:rPr lang="tr-TR" dirty="0" smtClean="0"/>
              <a:t> Bu nedenle ülkelerin sağlık göstergelerinde istenen başarıyı sağlamalarının en önemli basamaklarından biri yoksullukla mücadele olmalıdır.</a:t>
            </a:r>
          </a:p>
          <a:p>
            <a:pPr>
              <a:buNone/>
            </a:pPr>
            <a:endParaRPr lang="tr-TR" dirty="0"/>
          </a:p>
        </p:txBody>
      </p:sp>
      <p:sp>
        <p:nvSpPr>
          <p:cNvPr id="4" name="3 Slayt Numarası Yer Tutucusu"/>
          <p:cNvSpPr>
            <a:spLocks noGrp="1"/>
          </p:cNvSpPr>
          <p:nvPr>
            <p:ph type="sldNum" sz="quarter" idx="15"/>
          </p:nvPr>
        </p:nvSpPr>
        <p:spPr/>
        <p:txBody>
          <a:bodyPr/>
          <a:lstStyle/>
          <a:p>
            <a:fld id="{5AC934B0-043E-4D44-A24B-9B726E19E5CF}" type="slidenum">
              <a:rPr lang="tr-TR" smtClean="0"/>
              <a:pPr/>
              <a:t>37</a:t>
            </a:fld>
            <a:endParaRPr lang="tr-T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Hatice\Desktop\images91IMU1BG.jpg"/>
          <p:cNvPicPr>
            <a:picLocks noChangeAspect="1" noChangeArrowheads="1"/>
          </p:cNvPicPr>
          <p:nvPr/>
        </p:nvPicPr>
        <p:blipFill>
          <a:blip r:embed="rId2"/>
          <a:srcRect/>
          <a:stretch>
            <a:fillRect/>
          </a:stretch>
        </p:blipFill>
        <p:spPr bwMode="auto">
          <a:xfrm>
            <a:off x="0" y="0"/>
            <a:ext cx="9143999" cy="6858000"/>
          </a:xfrm>
          <a:prstGeom prst="rect">
            <a:avLst/>
          </a:prstGeom>
          <a:noFill/>
        </p:spPr>
      </p:pic>
      <p:sp>
        <p:nvSpPr>
          <p:cNvPr id="3" name="2 İçerik Yer Tutucusu"/>
          <p:cNvSpPr>
            <a:spLocks noGrp="1"/>
          </p:cNvSpPr>
          <p:nvPr>
            <p:ph sz="quarter" idx="1"/>
          </p:nvPr>
        </p:nvSpPr>
        <p:spPr/>
        <p:txBody>
          <a:bodyPr>
            <a:normAutofit/>
          </a:bodyPr>
          <a:lstStyle/>
          <a:p>
            <a:pPr>
              <a:buNone/>
            </a:pPr>
            <a:endParaRPr lang="tr-TR" sz="4000" b="1" dirty="0"/>
          </a:p>
        </p:txBody>
      </p:sp>
      <p:sp>
        <p:nvSpPr>
          <p:cNvPr id="2" name="1 Başlık"/>
          <p:cNvSpPr>
            <a:spLocks noGrp="1"/>
          </p:cNvSpPr>
          <p:nvPr>
            <p:ph type="title"/>
          </p:nvPr>
        </p:nvSpPr>
        <p:spPr/>
        <p:txBody>
          <a:bodyPr/>
          <a:lstStyle/>
          <a:p>
            <a:r>
              <a:rPr lang="tr-TR" sz="3200" b="1" dirty="0" smtClean="0">
                <a:solidFill>
                  <a:srgbClr val="FF0000"/>
                </a:solidFill>
              </a:rPr>
              <a:t>TEŞEKKÜR EDERİM</a:t>
            </a:r>
            <a:endParaRPr lang="tr-TR" sz="3200" b="1" dirty="0">
              <a:solidFill>
                <a:srgbClr val="FF0000"/>
              </a:solidFill>
            </a:endParaRPr>
          </a:p>
        </p:txBody>
      </p:sp>
      <p:sp>
        <p:nvSpPr>
          <p:cNvPr id="4" name="3 Slayt Numarası Yer Tutucusu"/>
          <p:cNvSpPr>
            <a:spLocks noGrp="1"/>
          </p:cNvSpPr>
          <p:nvPr>
            <p:ph type="sldNum" sz="quarter" idx="15"/>
          </p:nvPr>
        </p:nvSpPr>
        <p:spPr/>
        <p:txBody>
          <a:bodyPr/>
          <a:lstStyle/>
          <a:p>
            <a:fld id="{5AC934B0-043E-4D44-A24B-9B726E19E5CF}" type="slidenum">
              <a:rPr lang="tr-TR" smtClean="0"/>
              <a:pPr/>
              <a:t>38</a:t>
            </a:fld>
            <a:endParaRPr lang="tr-T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1083</TotalTime>
  <Words>1818</Words>
  <Application>Microsoft Office PowerPoint</Application>
  <PresentationFormat>Ekran Gösterisi (4:3)</PresentationFormat>
  <Paragraphs>227</Paragraphs>
  <Slides>38</Slides>
  <Notes>1</Notes>
  <HiddenSlides>0</HiddenSlides>
  <MMClips>0</MMClips>
  <ScaleCrop>false</ScaleCrop>
  <HeadingPairs>
    <vt:vector size="4" baseType="variant">
      <vt:variant>
        <vt:lpstr>Tema</vt:lpstr>
      </vt:variant>
      <vt:variant>
        <vt:i4>1</vt:i4>
      </vt:variant>
      <vt:variant>
        <vt:lpstr>Slayt Başlıkları</vt:lpstr>
      </vt:variant>
      <vt:variant>
        <vt:i4>38</vt:i4>
      </vt:variant>
    </vt:vector>
  </HeadingPairs>
  <TitlesOfParts>
    <vt:vector size="39" baseType="lpstr">
      <vt:lpstr>Cumba</vt:lpstr>
      <vt:lpstr>YOKSULLUK VE SAĞLIK</vt:lpstr>
      <vt:lpstr>Sağlık</vt:lpstr>
      <vt:lpstr>Sağlık</vt:lpstr>
      <vt:lpstr>Yoksulluk</vt:lpstr>
      <vt:lpstr>Yoksulluk ?</vt:lpstr>
      <vt:lpstr>Yoksulluk Nedir?</vt:lpstr>
      <vt:lpstr>Yoksulluk Türleri</vt:lpstr>
      <vt:lpstr>Yoksulluk Türleri</vt:lpstr>
      <vt:lpstr>Yoksulluk Türleri</vt:lpstr>
      <vt:lpstr>Yoksulluk Türleri</vt:lpstr>
      <vt:lpstr>Yoksulluk Türleri</vt:lpstr>
      <vt:lpstr>Yoksulluk Neden Önemli</vt:lpstr>
      <vt:lpstr>Yoksulluk Neden Önemli</vt:lpstr>
      <vt:lpstr>Yoksulluğa Dikkatlerin Çekilmesi</vt:lpstr>
      <vt:lpstr>Dünya’da Gelir Dağılımı Bozukluğu Ve Yoksulluğun Boyutları </vt:lpstr>
      <vt:lpstr>Türkiye Gibi Gelişmekte Olan Bir Ülkede De  En Önemli Sorunlardan Biri Yoksulluktur</vt:lpstr>
      <vt:lpstr>Toplumlarda Yoksulluk Bulguları </vt:lpstr>
      <vt:lpstr>2015-2030 yılları için yoksulluk ve sağlık için belirlenen hedefler</vt:lpstr>
      <vt:lpstr>PowerPoint Sunusu</vt:lpstr>
      <vt:lpstr>PowerPoint Sunusu</vt:lpstr>
      <vt:lpstr>PowerPoint Sunusu</vt:lpstr>
      <vt:lpstr>Yoksulluk ve Sağlık</vt:lpstr>
      <vt:lpstr>Yoksulluk ve Sağlık</vt:lpstr>
      <vt:lpstr>Yapılan Çalışmalarda; Yoksulluk Ve Sağlık Arasındaki İki Yönlü İlişki Görülmektedir. Sağlıksızlık, Yoksulluğa; Yoksulluk İse Sağlıksızlığa Yol Açmaktadır.  </vt:lpstr>
      <vt:lpstr>Yoksulluk ve Sağlık</vt:lpstr>
      <vt:lpstr>Yoksulluk ve Sağlık</vt:lpstr>
      <vt:lpstr>Yoksulluk ve Sağlık</vt:lpstr>
      <vt:lpstr>PowerPoint Sunusu</vt:lpstr>
      <vt:lpstr>Yoksulluk ve Sağlık</vt:lpstr>
      <vt:lpstr>Yoksulluk- Çevresel Koşullar- Sağlık</vt:lpstr>
      <vt:lpstr>Çalışma Örneği</vt:lpstr>
      <vt:lpstr>Çalışma Örneği</vt:lpstr>
      <vt:lpstr>Çalışma Örneği</vt:lpstr>
      <vt:lpstr>Yoksulluk ve Çocuklar</vt:lpstr>
      <vt:lpstr>Yoksulluk ve Sağlık İlişkisinde Riskli Gruplar </vt:lpstr>
      <vt:lpstr>Çözüm Önerileri</vt:lpstr>
      <vt:lpstr>Sonuç</vt:lpstr>
      <vt:lpstr>TEŞEKKÜR EDERİM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YOKSULLUK VE SAĞLIK</dc:title>
  <dc:creator>Hatice</dc:creator>
  <cp:lastModifiedBy>user</cp:lastModifiedBy>
  <cp:revision>174</cp:revision>
  <cp:lastPrinted>2019-04-02T09:46:16Z</cp:lastPrinted>
  <dcterms:created xsi:type="dcterms:W3CDTF">2018-12-22T13:34:46Z</dcterms:created>
  <dcterms:modified xsi:type="dcterms:W3CDTF">2019-04-02T12:00:26Z</dcterms:modified>
</cp:coreProperties>
</file>