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D2734-398C-4BF2-985B-5094AC1D8F6D}" type="datetimeFigureOut">
              <a:rPr lang="tr-TR" smtClean="0"/>
              <a:t>22.12.2014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CB3FE8-DC81-43DE-B434-9F6633FABF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404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54276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1E2283-66E8-4433-80C4-53B45D7E2EB6}" type="slidenum">
              <a:rPr lang="tr-TR" smtClean="0"/>
              <a:pPr>
                <a:defRPr/>
              </a:pPr>
              <a:t>2</a:t>
            </a:fld>
            <a:endParaRPr 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55300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F39D3D-E98B-4601-922E-BFD0F5C8E89B}" type="slidenum">
              <a:rPr lang="tr-TR" smtClean="0"/>
              <a:pPr>
                <a:defRPr/>
              </a:pPr>
              <a:t>3</a:t>
            </a:fld>
            <a:endParaRPr 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5632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67AD86-C0B3-4EEB-9028-96C3517CA39D}" type="slidenum">
              <a:rPr lang="tr-TR" smtClean="0"/>
              <a:pPr>
                <a:defRPr/>
              </a:pPr>
              <a:t>4</a:t>
            </a:fld>
            <a:endParaRPr 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57348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979576-1D21-4223-B5AC-C58CF69DDFE2}" type="slidenum">
              <a:rPr lang="tr-TR" smtClean="0"/>
              <a:pPr>
                <a:defRPr/>
              </a:pPr>
              <a:t>5</a:t>
            </a:fld>
            <a:endParaRPr lang="tr-T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58372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DADD88-DB58-4F94-921F-F7E0740587B3}" type="slidenum">
              <a:rPr lang="tr-TR" smtClean="0"/>
              <a:pPr>
                <a:defRPr/>
              </a:pPr>
              <a:t>6</a:t>
            </a:fld>
            <a:endParaRPr lang="tr-T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59396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8E2E79-F482-46C4-8D20-89824DD755E9}" type="slidenum">
              <a:rPr lang="tr-TR" smtClean="0"/>
              <a:pPr>
                <a:defRPr/>
              </a:pPr>
              <a:t>7</a:t>
            </a:fld>
            <a:endParaRPr lang="tr-T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60420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659956-FBDD-4C89-8068-3F0C6C4BD4A3}" type="slidenum">
              <a:rPr lang="tr-TR" smtClean="0"/>
              <a:pPr>
                <a:defRPr/>
              </a:pPr>
              <a:t>8</a:t>
            </a:fld>
            <a:endParaRPr lang="tr-T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6144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70C49F-F106-45DF-87B1-8B53117E2060}" type="slidenum">
              <a:rPr lang="tr-TR" smtClean="0"/>
              <a:pPr>
                <a:defRPr/>
              </a:pPr>
              <a:t>9</a:t>
            </a:fld>
            <a:endParaRPr lang="tr-T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62468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E0C414-D799-4C19-8763-D608D606F354}" type="slidenum">
              <a:rPr lang="tr-TR" smtClean="0"/>
              <a:pPr>
                <a:defRPr/>
              </a:pPr>
              <a:t>10</a:t>
            </a:fld>
            <a:endParaRPr lang="tr-T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63492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6AEB7E-5EAC-481C-9944-3E1D7668C2F8}" type="slidenum">
              <a:rPr lang="tr-TR" smtClean="0"/>
              <a:pPr>
                <a:defRPr/>
              </a:pPr>
              <a:t>11</a:t>
            </a:fld>
            <a:endParaRPr lang="tr-T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64516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D24E8D-B70E-47E6-A3A4-CE7E6FB5B850}" type="slidenum">
              <a:rPr lang="tr-TR" smtClean="0"/>
              <a:pPr>
                <a:defRPr/>
              </a:pPr>
              <a:t>12</a:t>
            </a:fld>
            <a:endParaRPr lang="tr-T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65540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32E7C2-1402-4931-A3F6-66704356DDDD}" type="slidenum">
              <a:rPr lang="tr-TR" smtClean="0"/>
              <a:pPr>
                <a:defRPr/>
              </a:pPr>
              <a:t>13</a:t>
            </a:fld>
            <a:endParaRPr lang="tr-T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6656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9192B5-95D8-49AE-A080-5D34E1F6C0DA}" type="slidenum">
              <a:rPr lang="tr-TR" smtClean="0"/>
              <a:pPr>
                <a:defRPr/>
              </a:pPr>
              <a:t>14</a:t>
            </a:fld>
            <a:endParaRPr lang="tr-T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67588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33E827-996D-418B-8239-77E3C801532D}" type="slidenum">
              <a:rPr lang="tr-TR" smtClean="0"/>
              <a:pPr>
                <a:defRPr/>
              </a:pPr>
              <a:t>15</a:t>
            </a:fld>
            <a:endParaRPr lang="tr-T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68612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8D3A1A-77DF-4576-AB63-584F60550AFF}" type="slidenum">
              <a:rPr lang="tr-TR" smtClean="0"/>
              <a:pPr>
                <a:defRPr/>
              </a:pPr>
              <a:t>16</a:t>
            </a:fld>
            <a:endParaRPr lang="tr-T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69636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77C2CF-5C03-42BD-AAD5-F112F06C0D54}" type="slidenum">
              <a:rPr lang="tr-TR" smtClean="0"/>
              <a:pPr>
                <a:defRPr/>
              </a:pPr>
              <a:t>17</a:t>
            </a:fld>
            <a:endParaRPr lang="tr-T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70660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ADC927-F8AA-4899-914B-A894C3364E7D}" type="slidenum">
              <a:rPr lang="tr-TR" smtClean="0"/>
              <a:pPr>
                <a:defRPr/>
              </a:pPr>
              <a:t>18</a:t>
            </a:fld>
            <a:endParaRPr lang="tr-T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7168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DA76EE-CF12-49DB-977F-FE822113FEAE}" type="slidenum">
              <a:rPr lang="tr-TR" smtClean="0"/>
              <a:pPr>
                <a:defRPr/>
              </a:pPr>
              <a:t>19</a:t>
            </a:fld>
            <a:endParaRPr lang="tr-T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72708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1637B7-8633-449A-9AD1-D996039391EF}" type="slidenum">
              <a:rPr lang="tr-TR" smtClean="0"/>
              <a:pPr>
                <a:defRPr/>
              </a:pPr>
              <a:t>20</a:t>
            </a:fld>
            <a:endParaRPr lang="tr-T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A9E3B0-0A86-4A7A-8629-6C2AD6E39D5B}" type="slidenum">
              <a:rPr lang="tr-TR" smtClean="0"/>
              <a:pPr>
                <a:defRPr/>
              </a:pPr>
              <a:t>21</a:t>
            </a:fld>
            <a:endParaRPr lang="tr-TR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84ECF3-F2C5-448F-BAC1-19BEDE5BC173}" type="slidenum">
              <a:rPr lang="tr-TR" smtClean="0"/>
              <a:pPr>
                <a:defRPr/>
              </a:pPr>
              <a:t>22</a:t>
            </a:fld>
            <a:endParaRPr lang="tr-TR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001245-FA1A-4C65-9651-339C8229D11F}" type="slidenum">
              <a:rPr lang="tr-TR" smtClean="0"/>
              <a:pPr>
                <a:defRPr/>
              </a:pPr>
              <a:t>23</a:t>
            </a:fld>
            <a:endParaRPr lang="tr-TR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88F52E-1867-4B4A-84F6-65A69A3B2EA3}" type="slidenum">
              <a:rPr lang="tr-TR" smtClean="0"/>
              <a:pPr>
                <a:defRPr/>
              </a:pPr>
              <a:t>24</a:t>
            </a:fld>
            <a:endParaRPr lang="tr-TR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77828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3BCF6D-B4E6-4445-94EA-CD0082F7B13D}" type="slidenum">
              <a:rPr lang="tr-TR" smtClean="0"/>
              <a:pPr>
                <a:defRPr/>
              </a:pPr>
              <a:t>25</a:t>
            </a:fld>
            <a:endParaRPr lang="tr-T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78852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DEF5A6-474B-4D8A-A3BF-C6B41376E9EF}" type="slidenum">
              <a:rPr lang="tr-TR" smtClean="0"/>
              <a:pPr>
                <a:defRPr/>
              </a:pPr>
              <a:t>26</a:t>
            </a:fld>
            <a:endParaRPr lang="tr-TR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79876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803BD2-CFE5-4647-B16E-1AF0F0C4E45A}" type="slidenum">
              <a:rPr lang="tr-TR" smtClean="0"/>
              <a:pPr>
                <a:defRPr/>
              </a:pPr>
              <a:t>27</a:t>
            </a:fld>
            <a:endParaRPr lang="tr-TR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881B75-A215-4CF5-9BE9-42AC83E69863}" type="slidenum">
              <a:rPr lang="tr-TR" smtClean="0"/>
              <a:pPr>
                <a:defRPr/>
              </a:pPr>
              <a:t>28</a:t>
            </a:fld>
            <a:endParaRPr lang="tr-TR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9EF970-888A-494F-AB46-A49995F9BE38}" type="slidenum">
              <a:rPr lang="tr-TR" smtClean="0"/>
              <a:pPr>
                <a:defRPr/>
              </a:pPr>
              <a:t>29</a:t>
            </a:fld>
            <a:endParaRPr lang="tr-TR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9C4C5C-7C18-49DA-8951-D907755648A9}" type="slidenum">
              <a:rPr lang="tr-TR" smtClean="0"/>
              <a:pPr>
                <a:defRPr/>
              </a:pPr>
              <a:t>30</a:t>
            </a:fld>
            <a:endParaRPr lang="tr-TR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208D78-1AE6-47E9-BD3B-C856E50F61AE}" type="slidenum">
              <a:rPr lang="tr-TR" smtClean="0"/>
              <a:pPr>
                <a:defRPr/>
              </a:pPr>
              <a:t>31</a:t>
            </a:fld>
            <a:endParaRPr lang="tr-TR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A8518-6B8A-40E6-86C1-70D0709F5994}" type="datetime1">
              <a:rPr lang="tr-TR" smtClean="0"/>
              <a:t>22.12.2014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C0F0B-D262-42B2-87DC-A784B4B91A5F}" type="datetime1">
              <a:rPr lang="tr-TR" smtClean="0"/>
              <a:t>22.12.2014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8483D-EBDA-4788-AFB0-E2ACCA3378C8}" type="datetime1">
              <a:rPr lang="tr-TR" smtClean="0"/>
              <a:t>22.12.2014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688D-AC31-43C1-B533-F60238887789}" type="datetime1">
              <a:rPr lang="tr-TR" smtClean="0"/>
              <a:t>22.12.2014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C5AE9-3E2A-41C2-9619-DEBFB3D6D885}" type="datetime1">
              <a:rPr lang="tr-TR" smtClean="0"/>
              <a:t>22.12.2014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56D8E-5037-4D3F-99BA-819A20B50797}" type="datetime1">
              <a:rPr lang="tr-TR" smtClean="0"/>
              <a:t>22.12.2014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81EA0-B0BF-4913-A1EA-E13F0997BDD2}" type="datetime1">
              <a:rPr lang="tr-TR" smtClean="0"/>
              <a:t>22.12.2014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6BD55-4220-4A43-8C7A-BEAA2ED5CD96}" type="datetime1">
              <a:rPr lang="tr-TR" smtClean="0"/>
              <a:t>22.12.2014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02CB6-8F63-484C-8475-7CEB34F43E8C}" type="datetime1">
              <a:rPr lang="tr-TR" smtClean="0"/>
              <a:t>22.12.2014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BD26-B324-4A7D-963F-40BE6D4EC0E0}" type="datetime1">
              <a:rPr lang="tr-TR" smtClean="0"/>
              <a:t>22.12.2014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A286-A344-4E93-A035-B5195C531228}" type="datetime1">
              <a:rPr lang="tr-TR" smtClean="0"/>
              <a:t>22.12.2014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FF41E-E4F5-41EF-ADDF-A3C27F3EDAEE}" type="datetime1">
              <a:rPr lang="tr-TR" smtClean="0"/>
              <a:t>22.12.2014</a:t>
            </a:fld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B9CFF-4CD3-468B-AA16-764AC99B3E7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4059870"/>
      </p:ext>
    </p:extLst>
  </p:cSld>
  <p:clrMapOvr>
    <a:masterClrMapping/>
  </p:clrMapOvr>
  <p:transition>
    <p:comb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A5298-FF64-4594-B8D8-7F1FB9037B9C}" type="datetime1">
              <a:rPr lang="tr-TR" smtClean="0"/>
              <a:t>22.12.2014</a:t>
            </a:fld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D4ACD-CF3F-416E-B49B-B01FD38BFB0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2146442"/>
      </p:ext>
    </p:extLst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B5D3F-B53F-47CA-BE91-7DF522AC011B}" type="datetime1">
              <a:rPr lang="tr-TR" smtClean="0"/>
              <a:t>22.12.2014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SOLUNUM YOLU TIKANIKLIĞI </a:t>
            </a:r>
            <a:br>
              <a:rPr lang="tr-TR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tr-TR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VE</a:t>
            </a:r>
            <a:br>
              <a:rPr lang="tr-TR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tr-TR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BOĞULMALARDA</a:t>
            </a:r>
            <a:br>
              <a:rPr lang="tr-TR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tr-TR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İLK YARDIM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 descr="cho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94513" y="4071938"/>
            <a:ext cx="2078037" cy="2593975"/>
          </a:xfrm>
          <a:prstGeom prst="rect">
            <a:avLst/>
          </a:prstGeom>
        </p:spPr>
      </p:pic>
      <p:pic>
        <p:nvPicPr>
          <p:cNvPr id="1026" name="Picture 2" descr="C:\Users\Shmyopc\Desktop\resss\images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61048"/>
            <a:ext cx="2400300" cy="236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771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85875" y="736600"/>
            <a:ext cx="7500938" cy="10493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Hava yolu tıkanıklığı nedir?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985838" y="1995488"/>
            <a:ext cx="7658100" cy="3741737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dirty="0">
                <a:latin typeface="Arial" pitchFamily="34" charset="0"/>
                <a:cs typeface="Arial" pitchFamily="34" charset="0"/>
              </a:rPr>
              <a:t>Hava yolunun, solunum için gerekli havanın geçişine engel olacak şekilde tıkanmasıdır. 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dirty="0">
                <a:latin typeface="Arial" pitchFamily="34" charset="0"/>
                <a:cs typeface="Arial" pitchFamily="34" charset="0"/>
              </a:rPr>
              <a:t>Tıkanma, </a:t>
            </a:r>
            <a:r>
              <a:rPr lang="tr-TR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tam </a:t>
            </a:r>
            <a:r>
              <a:rPr lang="tr-TR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tıkanma</a:t>
            </a:r>
            <a:r>
              <a:rPr lang="tr-TR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yada </a:t>
            </a:r>
            <a:r>
              <a:rPr lang="tr-TR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kısmi </a:t>
            </a:r>
            <a:r>
              <a:rPr lang="tr-TR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tıkanma</a:t>
            </a:r>
            <a:r>
              <a:rPr lang="tr-TR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şeklinde olabilir.</a:t>
            </a:r>
            <a:br>
              <a:rPr lang="tr-TR" dirty="0">
                <a:latin typeface="Arial" pitchFamily="34" charset="0"/>
                <a:cs typeface="Arial" pitchFamily="34" charset="0"/>
              </a:rPr>
            </a:b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602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941388"/>
            <a:ext cx="8218487" cy="141605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4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Hava yolunun tam tıkanma belirtileri nelerdir?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500188" y="2214563"/>
            <a:ext cx="6929437" cy="3500437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dirty="0">
                <a:latin typeface="Arial" pitchFamily="34" charset="0"/>
                <a:cs typeface="Arial" pitchFamily="34" charset="0"/>
              </a:rPr>
              <a:t>Nefes alamaz,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dirty="0">
                <a:latin typeface="Arial" pitchFamily="34" charset="0"/>
                <a:cs typeface="Arial" pitchFamily="34" charset="0"/>
              </a:rPr>
              <a:t>Acı çeker, ellerini boynuna götürür,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dirty="0">
                <a:latin typeface="Arial" pitchFamily="34" charset="0"/>
                <a:cs typeface="Arial" pitchFamily="34" charset="0"/>
              </a:rPr>
              <a:t>Konuşamaz,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dirty="0">
                <a:latin typeface="Arial" pitchFamily="34" charset="0"/>
                <a:cs typeface="Arial" pitchFamily="34" charset="0"/>
              </a:rPr>
              <a:t>Rengi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morarmıştır.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909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217613" y="333375"/>
            <a:ext cx="7140575" cy="2374900"/>
          </a:xfrm>
        </p:spPr>
        <p:txBody>
          <a:bodyPr>
            <a:noAutofit/>
          </a:bodyPr>
          <a:lstStyle/>
          <a:p>
            <a:pPr marL="365760" indent="-283464" algn="just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dirty="0">
                <a:latin typeface="Arial" pitchFamily="34" charset="0"/>
                <a:cs typeface="Arial" pitchFamily="34" charset="0"/>
              </a:rPr>
              <a:t>Bu durumda </a:t>
            </a:r>
          </a:p>
          <a:p>
            <a:pPr marL="365760" indent="-283464" algn="just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 2"/>
              <a:buNone/>
              <a:defRPr/>
            </a:pPr>
            <a:r>
              <a:rPr lang="tr-TR" sz="3600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tr-TR" sz="4800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3600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 2"/>
              <a:buNone/>
              <a:defRPr/>
            </a:pPr>
            <a:r>
              <a:rPr lang="tr-TR" b="1" dirty="0">
                <a:latin typeface="Arial" pitchFamily="34" charset="0"/>
                <a:cs typeface="Arial" pitchFamily="34" charset="0"/>
              </a:rPr>
              <a:t> 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          (karına bası uygulaması) 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yapılır.                        </a:t>
            </a:r>
            <a:endParaRPr lang="tr-TR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1" name="Picture 3" descr="P-150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0038" y="2493963"/>
            <a:ext cx="4089400" cy="4022725"/>
          </a:xfrm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143125" y="866775"/>
            <a:ext cx="5572125" cy="76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tr-TR" sz="4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 </a:t>
            </a:r>
            <a:r>
              <a:rPr lang="tr-TR" sz="44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Heimlich</a:t>
            </a:r>
            <a:r>
              <a:rPr lang="tr-TR" sz="4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Manevrası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0B9CFF-4CD3-468B-AA16-764AC99B3E73}" type="slidenum">
              <a:rPr lang="tr-TR" smtClean="0"/>
              <a:pPr>
                <a:defRPr/>
              </a:pPr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1941621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build="p"/>
      <p:bldP spid="717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785813"/>
            <a:ext cx="749935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Kısmi tıkanma </a:t>
            </a:r>
            <a:r>
              <a:rPr lang="tr-TR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belirtileri-1</a:t>
            </a:r>
            <a:endParaRPr lang="tr-TR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714500" y="2000250"/>
            <a:ext cx="6929438" cy="4187825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"/>
              <a:defRPr/>
            </a:pPr>
            <a:r>
              <a:rPr lang="tr-TR" dirty="0">
                <a:latin typeface="Arial" pitchFamily="34" charset="0"/>
                <a:cs typeface="Arial" pitchFamily="34" charset="0"/>
              </a:rPr>
              <a:t>Öksürür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"/>
              <a:defRPr/>
            </a:pPr>
            <a:r>
              <a:rPr lang="tr-TR" dirty="0">
                <a:latin typeface="Arial" pitchFamily="34" charset="0"/>
                <a:cs typeface="Arial" pitchFamily="34" charset="0"/>
              </a:rPr>
              <a:t>Nefes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alabilir.</a:t>
            </a:r>
            <a:endParaRPr lang="tr-TR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"/>
              <a:defRPr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Konuşabilir.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"/>
              <a:defRPr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Bu durumda hastaya dokunulmaz, arkasında durulur, öksürmeye teşvik edilir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öncelikle bulunduğu pozisyonda bırakılır.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49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143000" y="1714500"/>
            <a:ext cx="7497763" cy="4643438"/>
          </a:xfrm>
        </p:spPr>
        <p:txBody>
          <a:bodyPr>
            <a:normAutofit lnSpcReduction="10000"/>
          </a:bodyPr>
          <a:lstStyle/>
          <a:p>
            <a:pPr marL="365760" indent="-283464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8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Solunum  ve  öksürük  </a:t>
            </a:r>
            <a:r>
              <a:rPr lang="tr-TR" sz="28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zayı</a:t>
            </a:r>
            <a:r>
              <a:rPr lang="tr-TR" sz="28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ﬂ</a:t>
            </a:r>
            <a:r>
              <a:rPr lang="tr-TR" sz="28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ıyorsa</a:t>
            </a:r>
            <a:r>
              <a:rPr lang="tr-TR" sz="28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ya  da  kaybolursa  ve  morarma saptanırsa derhal girişimde bulunulmalıdır,</a:t>
            </a:r>
          </a:p>
          <a:p>
            <a:pPr marL="365760" indent="-283464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F"/>
              <a:defRPr/>
            </a:pPr>
            <a:r>
              <a:rPr lang="tr-TR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Belirgin bir yabancı cisim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, yerinden çıkmış veya gevşemiş </a:t>
            </a:r>
            <a:r>
              <a:rPr lang="tr-TR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takma dişleri 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varsa bunlar yerinden çıkarılır.</a:t>
            </a:r>
          </a:p>
          <a:p>
            <a:pPr marL="365760" indent="-283464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Eğer </a:t>
            </a:r>
            <a:r>
              <a:rPr lang="tr-TR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yabancı cisim görülemiyorsa 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ve </a:t>
            </a:r>
            <a:r>
              <a:rPr lang="tr-TR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hastanın durumu kötüye gidiyorsa 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tam tıkanmada anlatılan uygulamalara başlanır.</a:t>
            </a:r>
          </a:p>
          <a:p>
            <a:pPr marL="365760" indent="-283464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F"/>
              <a:defRPr/>
            </a:pPr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F"/>
              <a:defRPr/>
            </a:pP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4438" y="428625"/>
            <a:ext cx="7497762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Kısmi tıkanma </a:t>
            </a:r>
            <a:r>
              <a:rPr lang="tr-TR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belirtileri-2</a:t>
            </a:r>
            <a:endParaRPr lang="tr-TR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508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71525" y="615950"/>
            <a:ext cx="8229600" cy="13843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4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Bilinci Açık Kişilerde </a:t>
            </a:r>
            <a:br>
              <a:rPr lang="tr-TR" sz="4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tr-TR" sz="40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Heimlich</a:t>
            </a:r>
            <a:r>
              <a:rPr lang="tr-TR" sz="4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Manevrası-1</a:t>
            </a:r>
            <a:endParaRPr lang="tr-TR" sz="4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Metin Yer Tutucusu"/>
          <p:cNvSpPr>
            <a:spLocks noGrp="1"/>
          </p:cNvSpPr>
          <p:nvPr>
            <p:ph type="body" sz="half" idx="1"/>
          </p:nvPr>
        </p:nvSpPr>
        <p:spPr>
          <a:xfrm>
            <a:off x="1243013" y="2189163"/>
            <a:ext cx="7258050" cy="4525962"/>
          </a:xfrm>
        </p:spPr>
        <p:txBody>
          <a:bodyPr>
            <a:noAutofit/>
          </a:bodyPr>
          <a:lstStyle/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Hasta ayakta ya da oturur pozisyonda olabilir.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Hastanın yanında veya arkasında durulur.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Bir elle göğsü desteklenerek öne eğilmesi sağlanır.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Diğer </a:t>
            </a:r>
            <a:r>
              <a:rPr lang="tr-TR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elin topuğu 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ile hızla </a:t>
            </a:r>
            <a:r>
              <a:rPr lang="tr-TR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 kez sırtına 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(kürek kemikleri arasına) süpürür tarzda vurulur.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0B9CFF-4CD3-468B-AA16-764AC99B3E73}" type="slidenum">
              <a:rPr lang="tr-TR" smtClean="0"/>
              <a:pPr>
                <a:defRPr/>
              </a:pPr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9692130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Yer Tutucusu"/>
          <p:cNvSpPr>
            <a:spLocks noGrp="1"/>
          </p:cNvSpPr>
          <p:nvPr>
            <p:ph idx="1"/>
          </p:nvPr>
        </p:nvSpPr>
        <p:spPr>
          <a:xfrm>
            <a:off x="1285875" y="1857375"/>
            <a:ext cx="7569200" cy="4857750"/>
          </a:xfrm>
        </p:spPr>
        <p:txBody>
          <a:bodyPr>
            <a:noAutofit/>
          </a:bodyPr>
          <a:lstStyle/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Tıkanıklığın açılıp açılmadığına bakılır, açıldıysa işlem durdurulur.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Tıkanıklık açılmadıysa </a:t>
            </a:r>
            <a:r>
              <a:rPr lang="tr-TR" sz="2800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Heimlich</a:t>
            </a:r>
            <a:r>
              <a:rPr lang="tr-TR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Manevrası 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yapılır.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Hastanın arkasından sarılarak gövdesi kavranır.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Bir  elin  baş  parmağı  midenin  üst  kısmına,  göğüs  kemiği altına gelecek şekilde yumruk yaparak konur. Diğer el ile yumruk yapılan el kavranır.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1285875" y="428625"/>
            <a:ext cx="7497763" cy="121443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Bilinci 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Açık Kişilerde </a:t>
            </a:r>
            <a:br>
              <a:rPr lang="tr-TR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tr-TR" sz="40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Heimlich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Manevrası-2</a:t>
            </a:r>
            <a:endParaRPr lang="tr-TR" sz="4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325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435100" y="642938"/>
            <a:ext cx="74993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4400" b="1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Heimlich</a:t>
            </a:r>
            <a:r>
              <a:rPr lang="tr-TR" sz="44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Manevrası</a:t>
            </a:r>
            <a:endParaRPr lang="tr-TR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2455863"/>
            <a:ext cx="2857500" cy="3638550"/>
          </a:xfrm>
          <a:prstGeom prst="rect">
            <a:avLst/>
          </a:prstGeom>
          <a:noFill/>
          <a:ln w="38100">
            <a:solidFill>
              <a:srgbClr val="CC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2482850"/>
            <a:ext cx="2990850" cy="3719513"/>
          </a:xfrm>
          <a:prstGeom prst="rect">
            <a:avLst/>
          </a:prstGeom>
          <a:noFill/>
          <a:ln w="38100">
            <a:solidFill>
              <a:srgbClr val="CC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09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35100" y="2286000"/>
            <a:ext cx="7423150" cy="457200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Kuvvetle </a:t>
            </a:r>
            <a:r>
              <a:rPr lang="tr-TR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arkaya ve yukarı doğru 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bastırılır.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Bu hareket </a:t>
            </a:r>
            <a:r>
              <a:rPr lang="tr-TR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5-7 kez 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yabancı cisim çıkıncaya kadar tekrarlanır.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Tıkanıklık açılmadıysa tekrar sırtına vurulur.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Bu işlemler </a:t>
            </a:r>
            <a:r>
              <a:rPr lang="tr-TR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5’er kez 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olacak şekilde dönüşümlü olarak tekrarlanır.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357313" y="642938"/>
            <a:ext cx="7497762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Bilinci 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Açık Kişilerde </a:t>
            </a:r>
            <a:br>
              <a:rPr lang="tr-TR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tr-TR" sz="40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Heimlich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Manevrası-3</a:t>
            </a:r>
            <a:endParaRPr lang="tr-TR" sz="4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422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ahmetalpman.com.tr/images/heimlich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1260475"/>
            <a:ext cx="3881438" cy="524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1 Başlık"/>
          <p:cNvSpPr txBox="1">
            <a:spLocks/>
          </p:cNvSpPr>
          <p:nvPr/>
        </p:nvSpPr>
        <p:spPr>
          <a:xfrm>
            <a:off x="1435100" y="357188"/>
            <a:ext cx="7499350" cy="11430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tr-TR" sz="4400" b="1">
                <a:solidFill>
                  <a:srgbClr val="FF33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Heimlich Manevrası</a:t>
            </a:r>
            <a:endParaRPr lang="tr-TR" sz="43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249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35100" y="2500313"/>
            <a:ext cx="7499350" cy="480060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Hastanın bilinci kapanırsa, sert zemin üzerine yatırılır.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Şah damarından nabız ve solunum değerlendirilir.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Tıbbi yardım istenir </a:t>
            </a:r>
            <a:r>
              <a:rPr lang="tr-TR" sz="2800" b="1" dirty="0" smtClean="0">
                <a:latin typeface="Arial" pitchFamily="34" charset="0"/>
                <a:cs typeface="Arial" pitchFamily="34" charset="0"/>
              </a:rPr>
              <a:t>(112)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Temel yaşam desteği uygulanır.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85875" y="785813"/>
            <a:ext cx="7497763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Bilinci 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Açık Kişilerde</a:t>
            </a:r>
            <a:br>
              <a:rPr lang="tr-TR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tr-TR" sz="40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Heimlich</a:t>
            </a:r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Manevrası-4</a:t>
            </a:r>
            <a:endParaRPr lang="tr-TR" sz="4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298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435100" y="428625"/>
            <a:ext cx="7499350" cy="142875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4000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Bilinci Kapalı Kişilerde </a:t>
            </a:r>
            <a:br>
              <a:rPr lang="tr-TR" sz="4000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tr-TR" sz="4000" b="1" dirty="0" err="1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Heimlich</a:t>
            </a:r>
            <a:r>
              <a:rPr lang="tr-TR" sz="4000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 Manevrası-1</a:t>
            </a:r>
            <a:endParaRPr lang="tr-TR" sz="4000" dirty="0">
              <a:solidFill>
                <a:schemeClr val="tx2">
                  <a:satMod val="13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31925" y="1928813"/>
            <a:ext cx="7497763" cy="4319587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Hasta yere yatırılır, </a:t>
            </a:r>
            <a:r>
              <a:rPr lang="tr-TR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yan pozisyonda 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sırtına 5 kez vurulur.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Tıkanma açılmadığı takdirde hasta </a:t>
            </a:r>
            <a:r>
              <a:rPr lang="tr-TR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düz bir zeminde başı yana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çevrilir.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Hastanın bacakları üzerine </a:t>
            </a:r>
            <a:r>
              <a:rPr lang="tr-TR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ata biner şekilde oturulur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Bir elin topuğunu göbek ile göğüs kemiği arasına yerleştirilir, diğer el üzerine konur.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744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357313" y="1771650"/>
            <a:ext cx="7497762" cy="480060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Göbeğin üzerinden kürek kemiklerine doğru eğik bir baskı uygulanır.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Şah damarından nabız ve solunum değerlendirilir.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İşleme yabancı cisim çıkıncaya kadar devam edilir.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Tıbbi yardım istenir (</a:t>
            </a:r>
            <a:r>
              <a:rPr lang="tr-TR" sz="2800" b="1" dirty="0" smtClean="0">
                <a:latin typeface="Arial" pitchFamily="34" charset="0"/>
                <a:cs typeface="Arial" pitchFamily="34" charset="0"/>
              </a:rPr>
              <a:t>112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Bu  harekete  5-7  kez  yabancı  cisim  çıkıncaya  kadar  ya  da  yardım gelinceye kadar devam edilir.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357313" y="428625"/>
            <a:ext cx="7497762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Bilinci Kapalı Kişilerde </a:t>
            </a:r>
            <a:br>
              <a:rPr lang="tr-TR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tr-TR" b="1" dirty="0" err="1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Heimlich</a:t>
            </a:r>
            <a:r>
              <a:rPr lang="tr-TR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 Manevrası-2</a:t>
            </a:r>
            <a:endParaRPr lang="tr-TR" dirty="0">
              <a:solidFill>
                <a:schemeClr val="tx2">
                  <a:satMod val="13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47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285875" y="1824038"/>
            <a:ext cx="7497763" cy="4462462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Bu tür olgularda havayolu tıkanıklığından şüphelenildiğinde, ilkyardımcılar  </a:t>
            </a:r>
            <a:r>
              <a:rPr lang="tr-TR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Temel  Yaşam  Desteği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 uygulamalarını  yapacaklardır. 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Kurtarıcı  nefes  verildikten  sonra  hava  gitmiyorsa  tıkanıklık  olduğu düşünülür,  ilkyardımcı  </a:t>
            </a:r>
            <a:r>
              <a:rPr lang="tr-TR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ağız  içinde  yabancı  cisim  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olup  olmadığını kontrol etmeli, yabancı cisim görüyorsa çıkarmalıdır.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357313" y="357188"/>
            <a:ext cx="7497762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Bilinci Kapalı Kişilerde </a:t>
            </a:r>
            <a:br>
              <a:rPr lang="tr-TR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tr-TR" b="1" dirty="0" err="1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Heimlich</a:t>
            </a:r>
            <a:r>
              <a:rPr lang="tr-TR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 Manevrası-3</a:t>
            </a:r>
            <a:endParaRPr lang="tr-TR" dirty="0">
              <a:solidFill>
                <a:schemeClr val="tx2">
                  <a:satMod val="13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672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3713" y="419100"/>
            <a:ext cx="5616575" cy="6019800"/>
          </a:xfrm>
          <a:ln w="38100">
            <a:solidFill>
              <a:srgbClr val="CC00FF"/>
            </a:solidFill>
            <a:miter lim="800000"/>
            <a:headEnd/>
            <a:tailEnd/>
          </a:ln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378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71525" y="544513"/>
            <a:ext cx="8229600" cy="13843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Bebeklerde 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Tam </a:t>
            </a:r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ıkanıklık </a:t>
            </a:r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lan </a:t>
            </a:r>
            <a:b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Hava </a:t>
            </a:r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olunun Açılması-1</a:t>
            </a:r>
            <a:endParaRPr lang="tr-TR" sz="4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2028825"/>
            <a:ext cx="7858125" cy="4114800"/>
          </a:xfrm>
        </p:spPr>
        <p:txBody>
          <a:bodyPr>
            <a:noAutofit/>
          </a:bodyPr>
          <a:lstStyle/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Bebek ilk yardımcının 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bir kolu üzerine ters (yüzüstü ) olarak yatırılır,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Başparmak 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ve diğer parmakların yardımıyla bebeğin çenesi kavranarak 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yüzüstü 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pozisyonda öne doğru eğilir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Baş-çene  pozisyonu  korunarak  gövdesinden  aşağıda  bir  pozisyonda tutulur.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Varsa bir sandalyede oturarak uygulanmalıdır.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881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" y="2643188"/>
            <a:ext cx="3246438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532063"/>
            <a:ext cx="4424362" cy="375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700088" y="687388"/>
            <a:ext cx="8229600" cy="13843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Bebeklerde 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Tam </a:t>
            </a:r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ıkanıklık </a:t>
            </a:r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lan </a:t>
            </a:r>
            <a:b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Hava </a:t>
            </a:r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olunun Açılması</a:t>
            </a:r>
            <a:endParaRPr lang="tr-TR" sz="4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771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2 İçerik Yer Tutucusu"/>
          <p:cNvSpPr>
            <a:spLocks noGrp="1"/>
          </p:cNvSpPr>
          <p:nvPr>
            <p:ph idx="1"/>
          </p:nvPr>
        </p:nvSpPr>
        <p:spPr>
          <a:xfrm>
            <a:off x="1285875" y="1500188"/>
            <a:ext cx="7497763" cy="4786312"/>
          </a:xfrm>
        </p:spPr>
        <p:txBody>
          <a:bodyPr/>
          <a:lstStyle/>
          <a:p>
            <a:pPr eaLnBrk="1" hangingPunct="1"/>
            <a:r>
              <a:rPr lang="tr-TR" smtClean="0">
                <a:solidFill>
                  <a:srgbClr val="090403"/>
                </a:solidFill>
                <a:latin typeface="Arial" charset="0"/>
                <a:cs typeface="Arial" charset="0"/>
              </a:rPr>
              <a:t>Bebek  çok  küçük  ise  ve  karından  baskı  uygulanamıyorsa  bebekler  için yukarıda   anlatılan   uygulamalar   yapılır.  Ancak   diğer   hallerde   bebeklerde yapılan  uygulamalar  bilinci  kapalı  erişkinlerde  yapılan  Heimlich  Manevrası uygulamaları ile aynıdır.</a:t>
            </a:r>
          </a:p>
          <a:p>
            <a:pPr eaLnBrk="1" hangingPunct="1"/>
            <a:endParaRPr lang="tr-TR" smtClean="0">
              <a:solidFill>
                <a:srgbClr val="090403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111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idx="1"/>
          </p:nvPr>
        </p:nvSpPr>
        <p:spPr>
          <a:xfrm>
            <a:off x="1285875" y="2200275"/>
            <a:ext cx="7572375" cy="4943475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Diğer 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kolun üzerine başı elle kavranarak sırtüstü çevrilir,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Yabancı 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cismin çıkıp çıkmadığına bakılır,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Çıkmadıysa 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başı gövdesinden aşağıda olacak şekilde sırtüstü tutulur,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5 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kez iki parmakla göğüs kemiğinin alt kısmına  baskı uygulanır,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Yabancı 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cisim çıkana kadar devam edilir,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Tıbbi 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yardım istenir </a:t>
            </a:r>
            <a:r>
              <a:rPr lang="tr-TR" sz="2800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(112).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85875" y="488950"/>
            <a:ext cx="7497763" cy="13684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Bebeklerde </a:t>
            </a:r>
            <a:r>
              <a:rPr lang="tr-TR" sz="3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Tam </a:t>
            </a:r>
            <a:r>
              <a:rPr lang="tr-TR" sz="3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tr-TR" sz="3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ıkanıklık </a:t>
            </a:r>
            <a:r>
              <a:rPr lang="tr-TR" sz="3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tr-TR" sz="3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lan </a:t>
            </a:r>
            <a:br>
              <a:rPr lang="tr-TR" sz="3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tr-TR" sz="3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Hava </a:t>
            </a:r>
            <a:r>
              <a:rPr lang="tr-TR" sz="3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tr-TR" sz="3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olunun Açılması-2</a:t>
            </a:r>
            <a:endParaRPr lang="tr-TR" sz="36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36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549275"/>
            <a:ext cx="8075612" cy="2016125"/>
          </a:xfrm>
        </p:spPr>
        <p:txBody>
          <a:bodyPr anchorCtr="1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4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BOĞULMALARDA İLKYARDIM</a:t>
            </a:r>
            <a:endParaRPr lang="en-US" sz="48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5410200" y="5562600"/>
            <a:ext cx="3429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sz="2000">
                <a:solidFill>
                  <a:schemeClr val="hlink"/>
                </a:solidFill>
                <a:latin typeface="Comic Sans MS" pitchFamily="66" charset="0"/>
              </a:rPr>
              <a:t>                       </a:t>
            </a:r>
            <a:endParaRPr lang="tr-TR" sz="1400">
              <a:solidFill>
                <a:schemeClr val="hlink"/>
              </a:solidFill>
              <a:latin typeface="Comic Sans MS" pitchFamily="66" charset="0"/>
            </a:endParaRPr>
          </a:p>
        </p:txBody>
      </p:sp>
      <p:pic>
        <p:nvPicPr>
          <p:cNvPr id="35844" name="Picture 8" descr="CMEN0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788" y="3786188"/>
            <a:ext cx="3938587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51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1214438" y="785813"/>
            <a:ext cx="77152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BOĞULMA </a:t>
            </a:r>
            <a:r>
              <a:rPr lang="tr-TR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NEDİR </a:t>
            </a:r>
            <a:r>
              <a:rPr lang="tr-TR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n-US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2117725"/>
            <a:ext cx="5357813" cy="4525963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FF00FF"/>
              </a:buClr>
              <a:buSzPct val="120000"/>
              <a:buFont typeface="Wingdings" pitchFamily="2" charset="2"/>
              <a:buChar char="­"/>
            </a:pPr>
            <a:r>
              <a:rPr lang="tr-TR" smtClean="0">
                <a:latin typeface="Arial" charset="0"/>
                <a:cs typeface="Arial" charset="0"/>
              </a:rPr>
              <a:t>Vücuttaki dokulara yeterli oksijen gitmemesi sonucu dokularda bozulma meydana gelmesidir.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>
              <a:latin typeface="Arial" charset="0"/>
              <a:cs typeface="Arial" charset="0"/>
            </a:endParaRPr>
          </a:p>
        </p:txBody>
      </p:sp>
      <p:pic>
        <p:nvPicPr>
          <p:cNvPr id="36868" name="Picture 5" descr="HICON00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37313" y="2286000"/>
            <a:ext cx="2455862" cy="2655888"/>
          </a:xfrm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0B9CFF-4CD3-468B-AA16-764AC99B3E73}" type="slidenum">
              <a:rPr lang="tr-TR" smtClean="0"/>
              <a:pPr>
                <a:defRPr/>
              </a:pPr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4105442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12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785813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Boğulma 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Nedenleri-1 </a:t>
            </a:r>
            <a:endParaRPr lang="en-US" sz="4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57313" y="1484313"/>
            <a:ext cx="6192837" cy="4525962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Clr>
                <a:srgbClr val="FFFF00"/>
              </a:buClr>
              <a:buFont typeface="Wingdings" pitchFamily="2" charset="2"/>
              <a:buChar char="è"/>
              <a:defRPr/>
            </a:pPr>
            <a:endParaRPr lang="tr-TR" sz="3600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è"/>
              <a:defRPr/>
            </a:pPr>
            <a:r>
              <a:rPr lang="tr-TR" sz="3600" dirty="0">
                <a:latin typeface="Arial" pitchFamily="34" charset="0"/>
                <a:cs typeface="Arial" pitchFamily="34" charset="0"/>
              </a:rPr>
              <a:t>Bayılma ve bilinç kaybı sonucu dilin geriye </a:t>
            </a:r>
            <a:r>
              <a:rPr lang="tr-TR" sz="3600" dirty="0" smtClean="0">
                <a:latin typeface="Arial" pitchFamily="34" charset="0"/>
                <a:cs typeface="Arial" pitchFamily="34" charset="0"/>
              </a:rPr>
              <a:t>kayması</a:t>
            </a:r>
            <a:endParaRPr lang="tr-TR" sz="3600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è"/>
              <a:defRPr/>
            </a:pPr>
            <a:r>
              <a:rPr lang="tr-TR" sz="3600" dirty="0">
                <a:latin typeface="Arial" pitchFamily="34" charset="0"/>
                <a:cs typeface="Arial" pitchFamily="34" charset="0"/>
              </a:rPr>
              <a:t>Nefes borusuna sıvı </a:t>
            </a:r>
            <a:r>
              <a:rPr lang="tr-TR" sz="3600" dirty="0" smtClean="0">
                <a:latin typeface="Arial" pitchFamily="34" charset="0"/>
                <a:cs typeface="Arial" pitchFamily="34" charset="0"/>
              </a:rPr>
              <a:t>dolması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è"/>
              <a:defRPr/>
            </a:pPr>
            <a:r>
              <a:rPr lang="tr-TR" sz="3600" dirty="0" smtClean="0">
                <a:latin typeface="Arial" pitchFamily="34" charset="0"/>
                <a:cs typeface="Arial" pitchFamily="34" charset="0"/>
              </a:rPr>
              <a:t>Nefes borusuna yabancı cisim kaçması</a:t>
            </a:r>
            <a:endParaRPr lang="tr-TR" sz="3600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2" name="Picture 5" descr="ANATM26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0" y="3714750"/>
            <a:ext cx="1822450" cy="2663825"/>
          </a:xfrm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0B9CFF-4CD3-468B-AA16-764AC99B3E73}" type="slidenum">
              <a:rPr lang="tr-TR" smtClean="0"/>
              <a:pPr>
                <a:defRPr/>
              </a:pPr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6188605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343025" y="428625"/>
            <a:ext cx="7443788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Boğulma 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Nedenleri-2</a:t>
            </a:r>
            <a:endParaRPr lang="tr-TR" sz="4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57313" y="1785938"/>
            <a:ext cx="5842000" cy="4125912"/>
          </a:xfrm>
        </p:spPr>
        <p:txBody>
          <a:bodyPr>
            <a:normAutofit fontScale="92500" lnSpcReduction="10000"/>
          </a:bodyPr>
          <a:lstStyle/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è"/>
              <a:defRPr/>
            </a:pPr>
            <a:r>
              <a:rPr lang="tr-TR" sz="3600" dirty="0" smtClean="0">
                <a:latin typeface="Arial" pitchFamily="34" charset="0"/>
                <a:cs typeface="Arial" pitchFamily="34" charset="0"/>
              </a:rPr>
              <a:t> Asılma </a:t>
            </a:r>
            <a:endParaRPr lang="tr-TR" sz="3600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None/>
              <a:defRPr/>
            </a:pPr>
            <a:endParaRPr lang="tr-TR" sz="3600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è"/>
              <a:defRPr/>
            </a:pPr>
            <a:r>
              <a:rPr lang="tr-TR" sz="3600" dirty="0" smtClean="0">
                <a:latin typeface="Arial" pitchFamily="34" charset="0"/>
                <a:cs typeface="Arial" pitchFamily="34" charset="0"/>
              </a:rPr>
              <a:t> Akciğerlerin </a:t>
            </a:r>
            <a:r>
              <a:rPr lang="tr-TR" sz="3600" dirty="0">
                <a:latin typeface="Arial" pitchFamily="34" charset="0"/>
                <a:cs typeface="Arial" pitchFamily="34" charset="0"/>
              </a:rPr>
              <a:t>zedelenmesi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è"/>
              <a:defRPr/>
            </a:pPr>
            <a:endParaRPr lang="tr-TR" sz="3600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è"/>
              <a:defRPr/>
            </a:pPr>
            <a:r>
              <a:rPr lang="tr-TR" sz="3600" dirty="0">
                <a:latin typeface="Arial" pitchFamily="34" charset="0"/>
                <a:cs typeface="Arial" pitchFamily="34" charset="0"/>
              </a:rPr>
              <a:t>Gazla </a:t>
            </a:r>
            <a:r>
              <a:rPr lang="tr-TR" sz="3600" dirty="0" smtClean="0">
                <a:latin typeface="Arial" pitchFamily="34" charset="0"/>
                <a:cs typeface="Arial" pitchFamily="34" charset="0"/>
              </a:rPr>
              <a:t>zehirlenme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è"/>
              <a:defRPr/>
            </a:pPr>
            <a:endParaRPr lang="tr-TR" sz="3600" dirty="0" smtClean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è"/>
              <a:defRPr/>
            </a:pPr>
            <a:r>
              <a:rPr lang="tr-TR" sz="3600" dirty="0" smtClean="0">
                <a:latin typeface="Arial" pitchFamily="34" charset="0"/>
                <a:cs typeface="Arial" pitchFamily="34" charset="0"/>
              </a:rPr>
              <a:t> Suda boğulma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Wingdings 2"/>
              <a:buNone/>
              <a:defRPr/>
            </a:pPr>
            <a:endParaRPr lang="tr-TR" sz="3600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None/>
              <a:defRPr/>
            </a:pPr>
            <a:endParaRPr lang="tr-TR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8548" name="Picture 4" descr="soba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69188" y="2857500"/>
            <a:ext cx="1674812" cy="1676400"/>
          </a:xfrm>
        </p:spPr>
      </p:pic>
      <p:pic>
        <p:nvPicPr>
          <p:cNvPr id="38917" name="Picture 4" descr="su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038" y="5121275"/>
            <a:ext cx="3065462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0B9CFF-4CD3-468B-AA16-764AC99B3E73}" type="slidenum">
              <a:rPr lang="tr-TR" smtClean="0"/>
              <a:pPr>
                <a:defRPr/>
              </a:pPr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488829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435100" y="500063"/>
            <a:ext cx="6780213" cy="1143000"/>
          </a:xfrm>
          <a:solidFill>
            <a:schemeClr val="bg1"/>
          </a:solid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b="1" dirty="0" smtClean="0">
                <a:solidFill>
                  <a:schemeClr val="accent3"/>
                </a:solidFill>
              </a:rPr>
              <a:t>ÖNEMLİ!...</a:t>
            </a:r>
            <a:endParaRPr lang="tr-TR" b="1" dirty="0">
              <a:solidFill>
                <a:schemeClr val="accent3"/>
              </a:solidFill>
            </a:endParaRPr>
          </a:p>
        </p:txBody>
      </p:sp>
      <p:sp>
        <p:nvSpPr>
          <p:cNvPr id="39939" name="2 İçerik Yer Tutucusu"/>
          <p:cNvSpPr>
            <a:spLocks noGrp="1"/>
          </p:cNvSpPr>
          <p:nvPr>
            <p:ph idx="1"/>
          </p:nvPr>
        </p:nvSpPr>
        <p:spPr>
          <a:xfrm>
            <a:off x="1285875" y="1628775"/>
            <a:ext cx="7497763" cy="48006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tr-TR" dirty="0" smtClean="0">
                <a:latin typeface="Arial" charset="0"/>
                <a:cs typeface="Arial" charset="0"/>
              </a:rPr>
              <a:t>!!! Suda   boğulmalarda,   boğulma   sırasında   nefes   borusu   girişinin kasılmasına  bağlı  olarak  çok  az  miktarda  </a:t>
            </a:r>
            <a:r>
              <a:rPr lang="tr-TR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su  akciğerlere  girer</a:t>
            </a:r>
            <a:r>
              <a:rPr lang="tr-TR" dirty="0" smtClean="0">
                <a:latin typeface="Arial" charset="0"/>
                <a:cs typeface="Arial" charset="0"/>
              </a:rPr>
              <a:t>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tr-TR" dirty="0" smtClean="0">
                <a:latin typeface="Arial" charset="0"/>
                <a:cs typeface="Arial" charset="0"/>
              </a:rPr>
              <a:t> </a:t>
            </a:r>
          </a:p>
          <a:p>
            <a:pPr eaLnBrk="1" hangingPunct="1">
              <a:buFont typeface="Wingdings 2" pitchFamily="18" charset="2"/>
              <a:buNone/>
            </a:pPr>
            <a:r>
              <a:rPr lang="tr-TR" dirty="0" smtClean="0">
                <a:latin typeface="Arial" charset="0"/>
                <a:cs typeface="Arial" charset="0"/>
              </a:rPr>
              <a:t>!!! Suda boğulanlarda  özellikle  </a:t>
            </a:r>
            <a:r>
              <a:rPr lang="tr-TR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soğuk  havalarda  20-30  dakika  geçse  bile  </a:t>
            </a:r>
            <a:r>
              <a:rPr lang="tr-TR" dirty="0" smtClean="0">
                <a:latin typeface="Arial" charset="0"/>
                <a:cs typeface="Arial" charset="0"/>
              </a:rPr>
              <a:t>yapay </a:t>
            </a:r>
            <a:r>
              <a:rPr lang="tr-TR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solunum ve kalp masajına </a:t>
            </a:r>
            <a:r>
              <a:rPr lang="tr-TR" dirty="0" smtClean="0">
                <a:latin typeface="Arial" charset="0"/>
                <a:cs typeface="Arial" charset="0"/>
              </a:rPr>
              <a:t>başlanmalıdır.</a:t>
            </a:r>
          </a:p>
          <a:p>
            <a:pPr eaLnBrk="1" hangingPunct="1">
              <a:buFont typeface="Wingdings 2" pitchFamily="18" charset="2"/>
              <a:buNone/>
            </a:pPr>
            <a:endParaRPr lang="tr-TR" dirty="0" smtClean="0">
              <a:latin typeface="Arial" charset="0"/>
              <a:cs typeface="Arial" charset="0"/>
            </a:endParaRP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849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285875" y="1500188"/>
            <a:ext cx="7497763" cy="480060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Suda  boğulmalarda,  ağızdan  ağza  ya  da  ağızdan  buruna  solunumun  </a:t>
            </a:r>
            <a:r>
              <a:rPr lang="tr-TR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suda yaptırılması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mümkündür ve bu uygulamaya su içerisinde iken başlanmalıdır. 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 2"/>
              <a:buNone/>
              <a:defRPr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Bu uygulama derin sularda mümkün olmayabilir, bu nedenle hastanın hızla sığ suya doğru çekilmesi gerekir.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Suda Boğulma-1</a:t>
            </a:r>
            <a:endParaRPr lang="tr-TR" b="1" dirty="0">
              <a:solidFill>
                <a:schemeClr val="tx2">
                  <a:satMod val="13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544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74800" y="642938"/>
            <a:ext cx="7497763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cs typeface="Arial" pitchFamily="34" charset="0"/>
              </a:rPr>
              <a:t>Suda Boğulma-2</a:t>
            </a:r>
            <a:endParaRPr lang="tr-TR" b="1" dirty="0">
              <a:solidFill>
                <a:schemeClr val="tx2">
                  <a:satMod val="13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357313" y="1928813"/>
            <a:ext cx="7280275" cy="4391025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Suya atlama sonucu, boğulma riskinin yanı sıra genel </a:t>
            </a:r>
            <a:r>
              <a:rPr lang="tr-TR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vücut travması ya da omurga kırıkları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akla gelmelidir. 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 2"/>
              <a:buNone/>
              <a:defRPr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Bu nedenle suda, </a:t>
            </a:r>
            <a:r>
              <a:rPr lang="tr-TR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başın çok fazla arkaya itilmemesi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gereklidir.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0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71563" y="571500"/>
            <a:ext cx="7429500" cy="135731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Boğulmalarda Genel 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Belirtiler-1</a:t>
            </a:r>
            <a:endParaRPr lang="tr-TR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57313" y="2214563"/>
            <a:ext cx="5986462" cy="400050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dirty="0">
                <a:latin typeface="Arial" pitchFamily="34" charset="0"/>
                <a:cs typeface="Arial" pitchFamily="34" charset="0"/>
              </a:rPr>
              <a:t>Nefes almada güçlük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None/>
              <a:defRPr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dirty="0">
                <a:latin typeface="Arial" pitchFamily="34" charset="0"/>
                <a:cs typeface="Arial" pitchFamily="34" charset="0"/>
              </a:rPr>
              <a:t>Gürültülü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hızlı </a:t>
            </a:r>
            <a:r>
              <a:rPr lang="tr-TR" dirty="0">
                <a:latin typeface="Arial" pitchFamily="34" charset="0"/>
                <a:cs typeface="Arial" pitchFamily="34" charset="0"/>
              </a:rPr>
              <a:t>ve derin solunum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dirty="0">
                <a:latin typeface="Arial" pitchFamily="34" charset="0"/>
                <a:cs typeface="Arial" pitchFamily="34" charset="0"/>
              </a:rPr>
              <a:t>Ağızda balgam toplanması ve köpüklenme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None/>
              <a:defRPr/>
            </a:pPr>
            <a:endParaRPr lang="tr-TR" sz="2800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None/>
              <a:defRPr/>
            </a:pP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3012" name="Picture 4" descr="HEALT00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29500" y="3879850"/>
            <a:ext cx="1714500" cy="2978150"/>
          </a:xfrm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0B9CFF-4CD3-468B-AA16-764AC99B3E73}" type="slidenum">
              <a:rPr lang="tr-TR" smtClean="0"/>
              <a:pPr>
                <a:defRPr/>
              </a:pPr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1482615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3000"/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71563" y="428625"/>
            <a:ext cx="7715250" cy="150018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Boğulmalarda Genel 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Belirtiler-2</a:t>
            </a:r>
            <a:endParaRPr lang="tr-TR" sz="4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85875" y="2128838"/>
            <a:ext cx="7329488" cy="3586162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dirty="0">
                <a:latin typeface="Arial" pitchFamily="34" charset="0"/>
                <a:cs typeface="Arial" pitchFamily="34" charset="0"/>
              </a:rPr>
              <a:t>Yüzde ,dudaklarda ve tırnaklarda morarma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None/>
              <a:defRPr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dirty="0">
                <a:latin typeface="Arial" pitchFamily="34" charset="0"/>
                <a:cs typeface="Arial" pitchFamily="34" charset="0"/>
              </a:rPr>
              <a:t>Genel sıkıntı hali ,cevaplarda isabetsizlik ve kararsızlık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None/>
              <a:defRPr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r>
              <a:rPr lang="tr-TR" dirty="0">
                <a:latin typeface="Arial" pitchFamily="34" charset="0"/>
                <a:cs typeface="Arial" pitchFamily="34" charset="0"/>
              </a:rPr>
              <a:t>Bayılma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Pct val="110000"/>
              <a:buFont typeface="Wingdings" pitchFamily="2" charset="2"/>
              <a:buChar char="F"/>
              <a:defRPr/>
            </a:pP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4036" name="Picture 4" descr="CMENO02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1725" y="5084763"/>
            <a:ext cx="3160713" cy="1416050"/>
          </a:xfrm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0B9CFF-4CD3-468B-AA16-764AC99B3E73}" type="slidenum">
              <a:rPr lang="tr-TR" smtClean="0"/>
              <a:pPr>
                <a:defRPr/>
              </a:pPr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5085517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3000"/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85775" y="500063"/>
            <a:ext cx="82296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Boğulmalarda 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Genel İlk Yardım İşlemleri-1</a:t>
            </a:r>
            <a:endParaRPr lang="tr-TR" sz="4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27200" y="2000250"/>
            <a:ext cx="6059488" cy="4425950"/>
          </a:xfrm>
        </p:spPr>
        <p:txBody>
          <a:bodyPr>
            <a:normAutofit fontScale="92500" lnSpcReduction="10000"/>
          </a:bodyPr>
          <a:lstStyle/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Tx/>
              <a:buFont typeface="Wingdings" pitchFamily="2" charset="2"/>
              <a:buChar char="%"/>
              <a:defRPr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Temel yaşam desteği verilir,</a:t>
            </a:r>
          </a:p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Tx/>
              <a:buFont typeface="Wingdings" pitchFamily="2" charset="2"/>
              <a:buChar char="%"/>
              <a:defRPr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Tx/>
              <a:buFont typeface="Wingdings" pitchFamily="2" charset="2"/>
              <a:buChar char="%"/>
              <a:defRPr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Bilinç kontrolü yapılır,</a:t>
            </a:r>
          </a:p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Tx/>
              <a:buFont typeface="Wingdings" pitchFamily="2" charset="2"/>
              <a:buChar char="%"/>
              <a:defRPr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Tx/>
              <a:buFont typeface="Wingdings" pitchFamily="2" charset="2"/>
              <a:buChar char="%"/>
              <a:defRPr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Hastanın yaşamsal bulguları değerlendirilir.</a:t>
            </a:r>
          </a:p>
          <a:p>
            <a:pPr marL="365760" indent="-283464">
              <a:lnSpc>
                <a:spcPct val="80000"/>
              </a:lnSpc>
              <a:buClr>
                <a:schemeClr val="tx2">
                  <a:lumMod val="60000"/>
                  <a:lumOff val="40000"/>
                </a:schemeClr>
              </a:buClr>
              <a:buNone/>
              <a:defRPr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tr-TR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tr-TR" dirty="0">
                <a:latin typeface="Arial" pitchFamily="34" charset="0"/>
                <a:cs typeface="Arial" pitchFamily="34" charset="0"/>
              </a:rPr>
              <a:t> (Dolaşım)</a:t>
            </a:r>
          </a:p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Wingdings 2"/>
              <a:buNone/>
              <a:defRPr/>
            </a:pPr>
            <a:r>
              <a:rPr lang="tr-TR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A</a:t>
            </a:r>
            <a:r>
              <a:rPr lang="tr-TR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(Hava yolu )</a:t>
            </a:r>
          </a:p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Wingdings 2"/>
              <a:buNone/>
              <a:defRPr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tr-T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(Solunum)</a:t>
            </a:r>
          </a:p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Wingdings 2"/>
              <a:buNone/>
              <a:defRPr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rgbClr val="FFFF00"/>
              </a:buClr>
              <a:buSzTx/>
              <a:buFont typeface="Wingdings" pitchFamily="2" charset="2"/>
              <a:buNone/>
              <a:defRPr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Tx/>
              <a:buFont typeface="Georgia" pitchFamily="18" charset="0"/>
              <a:buChar char="•"/>
              <a:defRPr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Tx/>
              <a:buFont typeface="Georgia" pitchFamily="18" charset="0"/>
              <a:buChar char="•"/>
              <a:defRPr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Georgia" pitchFamily="18" charset="0"/>
              <a:buChar char="•"/>
              <a:defRPr/>
            </a:pP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7046" name="Picture 6" descr="bakdinlehi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83325" y="4672013"/>
            <a:ext cx="2860675" cy="2185987"/>
          </a:xfrm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0ED4ACD-CF3F-416E-B49B-B01FD38BFB0A}" type="slidenum">
              <a:rPr lang="tr-TR" smtClean="0"/>
              <a:pPr>
                <a:defRPr/>
              </a:pPr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813608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7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7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7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7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2000"/>
                                        <p:tgtEl>
                                          <p:spTgt spid="87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58875" y="1571625"/>
            <a:ext cx="5770563" cy="4137025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Tx/>
              <a:buFont typeface="Wingdings" pitchFamily="2" charset="2"/>
              <a:buChar char="%"/>
              <a:defRPr/>
            </a:pPr>
            <a:r>
              <a:rPr lang="tr-TR" dirty="0">
                <a:latin typeface="Arial" pitchFamily="34" charset="0"/>
                <a:cs typeface="Arial" pitchFamily="34" charset="0"/>
              </a:rPr>
              <a:t>Temel yaşam desteği verilir,</a:t>
            </a:r>
          </a:p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rgbClr val="FFFF00"/>
              </a:buClr>
              <a:buSzTx/>
              <a:buFont typeface="Wingdings" pitchFamily="2" charset="2"/>
              <a:buNone/>
              <a:defRPr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rgbClr val="FFFF00"/>
              </a:buClr>
              <a:buSzTx/>
              <a:buFont typeface="Wingdings" pitchFamily="2" charset="2"/>
              <a:buNone/>
              <a:defRPr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("/>
              <a:defRPr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 Derhal </a:t>
            </a:r>
            <a:r>
              <a:rPr lang="tr-TR" dirty="0">
                <a:latin typeface="Arial" pitchFamily="34" charset="0"/>
                <a:cs typeface="Arial" pitchFamily="34" charset="0"/>
              </a:rPr>
              <a:t>tıbbi yardım</a:t>
            </a:r>
          </a:p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rgbClr val="FFFF00"/>
              </a:buClr>
              <a:buFont typeface="Wingdings" pitchFamily="2" charset="2"/>
              <a:buNone/>
              <a:defRPr/>
            </a:pPr>
            <a:r>
              <a:rPr lang="tr-TR" dirty="0">
                <a:latin typeface="Arial" pitchFamily="34" charset="0"/>
                <a:cs typeface="Arial" pitchFamily="34" charset="0"/>
              </a:rPr>
              <a:t> istenir (112),</a:t>
            </a:r>
          </a:p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rgbClr val="FFFF00"/>
              </a:buClr>
              <a:buFont typeface="Wingdings" pitchFamily="2" charset="2"/>
              <a:buNone/>
              <a:defRPr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rgbClr val="FFFF00"/>
              </a:buClr>
              <a:buFont typeface="Wingdings" pitchFamily="2" charset="2"/>
              <a:buNone/>
              <a:defRPr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SzTx/>
              <a:buFont typeface="Wingdings" pitchFamily="2" charset="2"/>
              <a:buChar char="%"/>
              <a:defRPr/>
            </a:pPr>
            <a:r>
              <a:rPr lang="tr-TR" dirty="0">
                <a:latin typeface="Arial" pitchFamily="34" charset="0"/>
                <a:cs typeface="Arial" pitchFamily="34" charset="0"/>
              </a:rPr>
              <a:t>Yaşam bulguları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izlenir.</a:t>
            </a:r>
            <a:endParaRPr lang="tr-TR" dirty="0">
              <a:latin typeface="Arial" pitchFamily="34" charset="0"/>
              <a:cs typeface="Arial" pitchFamily="34" charset="0"/>
            </a:endParaRPr>
          </a:p>
          <a:p>
            <a:pPr marL="365760" indent="-283464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8068" name="Picture 4" descr="ambulan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05475" y="2214563"/>
            <a:ext cx="3224213" cy="2500312"/>
          </a:xfrm>
        </p:spPr>
      </p:pic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57213" y="357188"/>
            <a:ext cx="82296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Boğulmalarda </a:t>
            </a: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tr-TR" sz="4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Genel İlk Yardım İşlemleri-2</a:t>
            </a:r>
            <a:endParaRPr lang="tr-TR" sz="4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0B9CFF-4CD3-468B-AA16-764AC99B3E73}" type="slidenum">
              <a:rPr lang="tr-TR" smtClean="0"/>
              <a:pPr>
                <a:defRPr/>
              </a:pPr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9057269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88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88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900</Words>
  <Application>Microsoft Office PowerPoint</Application>
  <PresentationFormat>Ekran Gösterisi (4:3)</PresentationFormat>
  <Paragraphs>196</Paragraphs>
  <Slides>31</Slides>
  <Notes>30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2" baseType="lpstr">
      <vt:lpstr>Ofis Teması</vt:lpstr>
      <vt:lpstr>SOLUNUM YOLU TIKANIKLIĞI  VE  BOĞULMALARDA  İLK YARDIM</vt:lpstr>
      <vt:lpstr>Hava yolu tıkanıklığı nedir?</vt:lpstr>
      <vt:lpstr>Hava yolunun tam tıkanma belirtileri nelerdir? </vt:lpstr>
      <vt:lpstr>PowerPoint Sunusu</vt:lpstr>
      <vt:lpstr>Kısmi tıkanma belirtileri-1</vt:lpstr>
      <vt:lpstr>Kısmi tıkanma belirtileri-2</vt:lpstr>
      <vt:lpstr>Bilinci Açık Kişilerde  Heimlich Manevrası-1</vt:lpstr>
      <vt:lpstr>Bilinci Açık Kişilerde  Heimlich Manevrası-2</vt:lpstr>
      <vt:lpstr>Heimlich Manevrası</vt:lpstr>
      <vt:lpstr>Bilinci Açık Kişilerde  Heimlich Manevrası-3</vt:lpstr>
      <vt:lpstr>PowerPoint Sunusu</vt:lpstr>
      <vt:lpstr>Bilinci Açık Kişilerde  Heimlich Manevrası-4</vt:lpstr>
      <vt:lpstr>Bilinci Kapalı Kişilerde  Heimlich Manevrası-1</vt:lpstr>
      <vt:lpstr>Bilinci Kapalı Kişilerde  Heimlich Manevrası-2</vt:lpstr>
      <vt:lpstr>Bilinci Kapalı Kişilerde  Heimlich Manevrası-3</vt:lpstr>
      <vt:lpstr>PowerPoint Sunusu</vt:lpstr>
      <vt:lpstr>Bebeklerde Tam Tıkanıklık Olan  Hava Yolunun Açılması-1</vt:lpstr>
      <vt:lpstr>Bebeklerde Tam Tıkanıklık Olan  Hava Yolunun Açılması</vt:lpstr>
      <vt:lpstr>PowerPoint Sunusu</vt:lpstr>
      <vt:lpstr>Bebeklerde Tam Tıkanıklık Olan  Hava Yolunun Açılması-2</vt:lpstr>
      <vt:lpstr>BOĞULMALARDA İLKYARDIM</vt:lpstr>
      <vt:lpstr>BOĞULMA NEDİR ?</vt:lpstr>
      <vt:lpstr>Boğulma Nedenleri-1 </vt:lpstr>
      <vt:lpstr>Boğulma Nedenleri-2</vt:lpstr>
      <vt:lpstr>ÖNEMLİ!...</vt:lpstr>
      <vt:lpstr>Suda Boğulma-1</vt:lpstr>
      <vt:lpstr>Suda Boğulma-2</vt:lpstr>
      <vt:lpstr>Boğulmalarda Genel Belirtiler-1</vt:lpstr>
      <vt:lpstr>Boğulmalarda Genel  Belirtiler-2</vt:lpstr>
      <vt:lpstr>Boğulmalarda  Genel İlk Yardım İşlemleri-1</vt:lpstr>
      <vt:lpstr>Boğulmalarda  Genel İlk Yardım İşlemleri-2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SOLUNUM YOLU TIKANIKLIĞI  VE  BOĞULMALARDA  İLK YARDIM</dc:title>
  <dc:creator>Shmyopc</dc:creator>
  <cp:lastModifiedBy>Shmyopc</cp:lastModifiedBy>
  <cp:revision>4</cp:revision>
  <dcterms:created xsi:type="dcterms:W3CDTF">2014-12-16T12:25:10Z</dcterms:created>
  <dcterms:modified xsi:type="dcterms:W3CDTF">2014-12-22T08:55:28Z</dcterms:modified>
</cp:coreProperties>
</file>