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2" r:id="rId3"/>
    <p:sldMasterId id="2147483678" r:id="rId4"/>
  </p:sldMasterIdLst>
  <p:sldIdLst>
    <p:sldId id="337" r:id="rId5"/>
    <p:sldId id="338" r:id="rId6"/>
    <p:sldId id="339" r:id="rId7"/>
    <p:sldId id="340" r:id="rId8"/>
    <p:sldId id="341" r:id="rId9"/>
    <p:sldId id="258" r:id="rId10"/>
    <p:sldId id="336" r:id="rId11"/>
    <p:sldId id="259" r:id="rId12"/>
    <p:sldId id="260" r:id="rId13"/>
    <p:sldId id="261" r:id="rId14"/>
    <p:sldId id="262" r:id="rId15"/>
    <p:sldId id="263" r:id="rId16"/>
    <p:sldId id="264" r:id="rId17"/>
    <p:sldId id="265" r:id="rId18"/>
    <p:sldId id="266" r:id="rId19"/>
    <p:sldId id="268"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 id="314" r:id="rId40"/>
    <p:sldId id="315" r:id="rId41"/>
    <p:sldId id="316" r:id="rId42"/>
    <p:sldId id="317" r:id="rId43"/>
    <p:sldId id="318" r:id="rId44"/>
    <p:sldId id="319" r:id="rId45"/>
    <p:sldId id="320" r:id="rId46"/>
    <p:sldId id="321" r:id="rId47"/>
    <p:sldId id="322" r:id="rId48"/>
    <p:sldId id="323" r:id="rId49"/>
    <p:sldId id="324" r:id="rId50"/>
    <p:sldId id="325" r:id="rId51"/>
    <p:sldId id="326" r:id="rId52"/>
    <p:sldId id="327" r:id="rId53"/>
    <p:sldId id="328" r:id="rId54"/>
    <p:sldId id="329" r:id="rId55"/>
    <p:sldId id="330" r:id="rId56"/>
    <p:sldId id="331" r:id="rId57"/>
    <p:sldId id="332" r:id="rId58"/>
    <p:sldId id="333" r:id="rId59"/>
    <p:sldId id="334" r:id="rId60"/>
    <p:sldId id="335" r:id="rId61"/>
    <p:sldId id="269" r:id="rId62"/>
    <p:sldId id="270" r:id="rId63"/>
    <p:sldId id="271" r:id="rId64"/>
    <p:sldId id="272" r:id="rId65"/>
    <p:sldId id="273" r:id="rId66"/>
    <p:sldId id="274" r:id="rId67"/>
    <p:sldId id="275" r:id="rId68"/>
    <p:sldId id="276" r:id="rId69"/>
    <p:sldId id="277" r:id="rId70"/>
    <p:sldId id="279" r:id="rId71"/>
    <p:sldId id="281" r:id="rId72"/>
    <p:sldId id="282" r:id="rId73"/>
    <p:sldId id="283" r:id="rId74"/>
    <p:sldId id="284" r:id="rId75"/>
    <p:sldId id="294" r:id="rId76"/>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829055" y="1124711"/>
            <a:ext cx="5687568" cy="2770632"/>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834644" y="143332"/>
            <a:ext cx="7474711" cy="30035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bg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135218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05348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4075351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842811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1595345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979326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646559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659669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1400520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589437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3328411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1868630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544719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373C53"/>
                </a:solidFill>
                <a:latin typeface="Comic Sans MS"/>
                <a:cs typeface="Comic Sans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27224139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5566110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944067" y="162560"/>
            <a:ext cx="3095625" cy="299720"/>
          </a:xfrm>
          <a:prstGeom prst="rect">
            <a:avLst/>
          </a:prstGeom>
        </p:spPr>
        <p:txBody>
          <a:bodyPr wrap="square" lIns="0" tIns="0" rIns="0" bIns="0">
            <a:spAutoFit/>
          </a:bodyPr>
          <a:lstStyle>
            <a:lvl1pPr>
              <a:defRPr sz="1800" b="1" i="0">
                <a:solidFill>
                  <a:schemeClr val="bg1"/>
                </a:solidFill>
                <a:latin typeface="Arial"/>
                <a:cs typeface="Arial"/>
              </a:defRPr>
            </a:lvl1pPr>
          </a:lstStyle>
          <a:p>
            <a:endParaRPr/>
          </a:p>
        </p:txBody>
      </p:sp>
      <p:sp>
        <p:nvSpPr>
          <p:cNvPr id="3" name="Holder 3"/>
          <p:cNvSpPr>
            <a:spLocks noGrp="1"/>
          </p:cNvSpPr>
          <p:nvPr>
            <p:ph type="body" idx="1"/>
          </p:nvPr>
        </p:nvSpPr>
        <p:spPr>
          <a:xfrm>
            <a:off x="1117091" y="2061972"/>
            <a:ext cx="6909816" cy="15697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4/12/2018</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99275" y="5944933"/>
            <a:ext cx="4897755" cy="913130"/>
          </a:xfrm>
          <a:custGeom>
            <a:avLst/>
            <a:gdLst/>
            <a:ahLst/>
            <a:cxnLst/>
            <a:rect l="l" t="t" r="r" b="b"/>
            <a:pathLst>
              <a:path w="4897755" h="913129">
                <a:moveTo>
                  <a:pt x="85525" y="21310"/>
                </a:moveTo>
                <a:lnTo>
                  <a:pt x="3636696" y="913063"/>
                </a:lnTo>
                <a:lnTo>
                  <a:pt x="4897398" y="913063"/>
                </a:lnTo>
                <a:lnTo>
                  <a:pt x="85525" y="21310"/>
                </a:lnTo>
                <a:close/>
              </a:path>
              <a:path w="4897755" h="913129">
                <a:moveTo>
                  <a:pt x="660" y="0"/>
                </a:moveTo>
                <a:lnTo>
                  <a:pt x="0" y="5460"/>
                </a:lnTo>
                <a:lnTo>
                  <a:pt x="85525" y="21310"/>
                </a:lnTo>
                <a:lnTo>
                  <a:pt x="660" y="0"/>
                </a:lnTo>
                <a:close/>
              </a:path>
            </a:pathLst>
          </a:custGeom>
          <a:solidFill>
            <a:srgbClr val="B3B7CA">
              <a:alpha val="39999"/>
            </a:srgbClr>
          </a:solidFill>
        </p:spPr>
        <p:txBody>
          <a:bodyPr wrap="square" lIns="0" tIns="0" rIns="0" bIns="0" rtlCol="0"/>
          <a:lstStyle/>
          <a:p>
            <a:endParaRPr>
              <a:solidFill>
                <a:prstClr val="black"/>
              </a:solidFill>
            </a:endParaRPr>
          </a:p>
        </p:txBody>
      </p:sp>
      <p:sp>
        <p:nvSpPr>
          <p:cNvPr id="17" name="bk object 17"/>
          <p:cNvSpPr/>
          <p:nvPr/>
        </p:nvSpPr>
        <p:spPr>
          <a:xfrm>
            <a:off x="485711" y="5939015"/>
            <a:ext cx="3651885" cy="919480"/>
          </a:xfrm>
          <a:custGeom>
            <a:avLst/>
            <a:gdLst/>
            <a:ahLst/>
            <a:cxnLst/>
            <a:rect l="l" t="t" r="r" b="b"/>
            <a:pathLst>
              <a:path w="3651885" h="919479">
                <a:moveTo>
                  <a:pt x="0" y="0"/>
                </a:moveTo>
                <a:lnTo>
                  <a:pt x="7924" y="6349"/>
                </a:lnTo>
                <a:lnTo>
                  <a:pt x="2868869" y="918981"/>
                </a:lnTo>
                <a:lnTo>
                  <a:pt x="3651882" y="918981"/>
                </a:lnTo>
                <a:lnTo>
                  <a:pt x="0" y="0"/>
                </a:lnTo>
                <a:close/>
              </a:path>
            </a:pathLst>
          </a:custGeom>
          <a:solidFill>
            <a:srgbClr val="000000"/>
          </a:solidFill>
        </p:spPr>
        <p:txBody>
          <a:bodyPr wrap="square" lIns="0" tIns="0" rIns="0" bIns="0" rtlCol="0"/>
          <a:lstStyle/>
          <a:p>
            <a:endParaRPr>
              <a:solidFill>
                <a:prstClr val="black"/>
              </a:solidFill>
            </a:endParaRPr>
          </a:p>
        </p:txBody>
      </p:sp>
      <p:sp>
        <p:nvSpPr>
          <p:cNvPr id="18" name="bk object 18"/>
          <p:cNvSpPr/>
          <p:nvPr/>
        </p:nvSpPr>
        <p:spPr>
          <a:xfrm>
            <a:off x="0" y="5789674"/>
            <a:ext cx="3398520" cy="1068324"/>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5784350"/>
            <a:ext cx="3371840" cy="1073646"/>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645668" y="1497838"/>
            <a:ext cx="4117975" cy="436880"/>
          </a:xfrm>
          <a:prstGeom prst="rect">
            <a:avLst/>
          </a:prstGeom>
        </p:spPr>
        <p:txBody>
          <a:bodyPr wrap="square" lIns="0" tIns="0" rIns="0" bIns="0">
            <a:spAutoFit/>
          </a:bodyPr>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a:xfrm>
            <a:off x="929436" y="1907638"/>
            <a:ext cx="7459345" cy="2324735"/>
          </a:xfrm>
          <a:prstGeom prst="rect">
            <a:avLst/>
          </a:prstGeom>
        </p:spPr>
        <p:txBody>
          <a:bodyPr wrap="square" lIns="0" tIns="0" rIns="0" bIns="0">
            <a:spAutoFit/>
          </a:bodyPr>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a:xfrm>
            <a:off x="8739123" y="6533147"/>
            <a:ext cx="209550" cy="220345"/>
          </a:xfrm>
          <a:prstGeom prst="rect">
            <a:avLst/>
          </a:prstGeom>
        </p:spPr>
        <p:txBody>
          <a:bodyPr wrap="square" lIns="0" tIns="0" rIns="0" bIns="0">
            <a:spAutoFit/>
          </a:bodyPr>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70889825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99275" y="5944933"/>
            <a:ext cx="4897755" cy="913130"/>
          </a:xfrm>
          <a:custGeom>
            <a:avLst/>
            <a:gdLst/>
            <a:ahLst/>
            <a:cxnLst/>
            <a:rect l="l" t="t" r="r" b="b"/>
            <a:pathLst>
              <a:path w="4897755" h="913129">
                <a:moveTo>
                  <a:pt x="85525" y="21310"/>
                </a:moveTo>
                <a:lnTo>
                  <a:pt x="3636696" y="913063"/>
                </a:lnTo>
                <a:lnTo>
                  <a:pt x="4897398" y="913063"/>
                </a:lnTo>
                <a:lnTo>
                  <a:pt x="85525" y="21310"/>
                </a:lnTo>
                <a:close/>
              </a:path>
              <a:path w="4897755" h="913129">
                <a:moveTo>
                  <a:pt x="660" y="0"/>
                </a:moveTo>
                <a:lnTo>
                  <a:pt x="0" y="5460"/>
                </a:lnTo>
                <a:lnTo>
                  <a:pt x="85525" y="21310"/>
                </a:lnTo>
                <a:lnTo>
                  <a:pt x="660" y="0"/>
                </a:lnTo>
                <a:close/>
              </a:path>
            </a:pathLst>
          </a:custGeom>
          <a:solidFill>
            <a:srgbClr val="B3B7CA">
              <a:alpha val="39999"/>
            </a:srgbClr>
          </a:solidFill>
        </p:spPr>
        <p:txBody>
          <a:bodyPr wrap="square" lIns="0" tIns="0" rIns="0" bIns="0" rtlCol="0"/>
          <a:lstStyle/>
          <a:p>
            <a:endParaRPr>
              <a:solidFill>
                <a:prstClr val="black"/>
              </a:solidFill>
            </a:endParaRPr>
          </a:p>
        </p:txBody>
      </p:sp>
      <p:sp>
        <p:nvSpPr>
          <p:cNvPr id="17" name="bk object 17"/>
          <p:cNvSpPr/>
          <p:nvPr/>
        </p:nvSpPr>
        <p:spPr>
          <a:xfrm>
            <a:off x="485711" y="5939015"/>
            <a:ext cx="3651885" cy="919480"/>
          </a:xfrm>
          <a:custGeom>
            <a:avLst/>
            <a:gdLst/>
            <a:ahLst/>
            <a:cxnLst/>
            <a:rect l="l" t="t" r="r" b="b"/>
            <a:pathLst>
              <a:path w="3651885" h="919479">
                <a:moveTo>
                  <a:pt x="0" y="0"/>
                </a:moveTo>
                <a:lnTo>
                  <a:pt x="7924" y="6349"/>
                </a:lnTo>
                <a:lnTo>
                  <a:pt x="2868869" y="918981"/>
                </a:lnTo>
                <a:lnTo>
                  <a:pt x="3651882" y="918981"/>
                </a:lnTo>
                <a:lnTo>
                  <a:pt x="0" y="0"/>
                </a:lnTo>
                <a:close/>
              </a:path>
            </a:pathLst>
          </a:custGeom>
          <a:solidFill>
            <a:srgbClr val="000000"/>
          </a:solidFill>
        </p:spPr>
        <p:txBody>
          <a:bodyPr wrap="square" lIns="0" tIns="0" rIns="0" bIns="0" rtlCol="0"/>
          <a:lstStyle/>
          <a:p>
            <a:endParaRPr>
              <a:solidFill>
                <a:prstClr val="black"/>
              </a:solidFill>
            </a:endParaRPr>
          </a:p>
        </p:txBody>
      </p:sp>
      <p:sp>
        <p:nvSpPr>
          <p:cNvPr id="18" name="bk object 18"/>
          <p:cNvSpPr/>
          <p:nvPr/>
        </p:nvSpPr>
        <p:spPr>
          <a:xfrm>
            <a:off x="0" y="5789674"/>
            <a:ext cx="3398520" cy="1068324"/>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5784350"/>
            <a:ext cx="3371840" cy="1073646"/>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645668" y="1497838"/>
            <a:ext cx="4117975" cy="436880"/>
          </a:xfrm>
          <a:prstGeom prst="rect">
            <a:avLst/>
          </a:prstGeom>
        </p:spPr>
        <p:txBody>
          <a:bodyPr wrap="square" lIns="0" tIns="0" rIns="0" bIns="0">
            <a:spAutoFit/>
          </a:bodyPr>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a:xfrm>
            <a:off x="929436" y="1907638"/>
            <a:ext cx="7459345" cy="2324735"/>
          </a:xfrm>
          <a:prstGeom prst="rect">
            <a:avLst/>
          </a:prstGeom>
        </p:spPr>
        <p:txBody>
          <a:bodyPr wrap="square" lIns="0" tIns="0" rIns="0" bIns="0">
            <a:spAutoFit/>
          </a:bodyPr>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a:xfrm>
            <a:off x="8739123" y="6533147"/>
            <a:ext cx="209550" cy="220345"/>
          </a:xfrm>
          <a:prstGeom prst="rect">
            <a:avLst/>
          </a:prstGeom>
        </p:spPr>
        <p:txBody>
          <a:bodyPr wrap="square" lIns="0" tIns="0" rIns="0" bIns="0">
            <a:spAutoFit/>
          </a:bodyPr>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1157612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99275" y="5944933"/>
            <a:ext cx="4897755" cy="913130"/>
          </a:xfrm>
          <a:custGeom>
            <a:avLst/>
            <a:gdLst/>
            <a:ahLst/>
            <a:cxnLst/>
            <a:rect l="l" t="t" r="r" b="b"/>
            <a:pathLst>
              <a:path w="4897755" h="913129">
                <a:moveTo>
                  <a:pt x="85525" y="21310"/>
                </a:moveTo>
                <a:lnTo>
                  <a:pt x="3636696" y="913063"/>
                </a:lnTo>
                <a:lnTo>
                  <a:pt x="4897398" y="913063"/>
                </a:lnTo>
                <a:lnTo>
                  <a:pt x="85525" y="21310"/>
                </a:lnTo>
                <a:close/>
              </a:path>
              <a:path w="4897755" h="913129">
                <a:moveTo>
                  <a:pt x="660" y="0"/>
                </a:moveTo>
                <a:lnTo>
                  <a:pt x="0" y="5460"/>
                </a:lnTo>
                <a:lnTo>
                  <a:pt x="85525" y="21310"/>
                </a:lnTo>
                <a:lnTo>
                  <a:pt x="660" y="0"/>
                </a:lnTo>
                <a:close/>
              </a:path>
            </a:pathLst>
          </a:custGeom>
          <a:solidFill>
            <a:srgbClr val="B3B7CA">
              <a:alpha val="39999"/>
            </a:srgbClr>
          </a:solidFill>
        </p:spPr>
        <p:txBody>
          <a:bodyPr wrap="square" lIns="0" tIns="0" rIns="0" bIns="0" rtlCol="0"/>
          <a:lstStyle/>
          <a:p>
            <a:endParaRPr>
              <a:solidFill>
                <a:prstClr val="black"/>
              </a:solidFill>
            </a:endParaRPr>
          </a:p>
        </p:txBody>
      </p:sp>
      <p:sp>
        <p:nvSpPr>
          <p:cNvPr id="17" name="bk object 17"/>
          <p:cNvSpPr/>
          <p:nvPr/>
        </p:nvSpPr>
        <p:spPr>
          <a:xfrm>
            <a:off x="485711" y="5939015"/>
            <a:ext cx="3651885" cy="919480"/>
          </a:xfrm>
          <a:custGeom>
            <a:avLst/>
            <a:gdLst/>
            <a:ahLst/>
            <a:cxnLst/>
            <a:rect l="l" t="t" r="r" b="b"/>
            <a:pathLst>
              <a:path w="3651885" h="919479">
                <a:moveTo>
                  <a:pt x="0" y="0"/>
                </a:moveTo>
                <a:lnTo>
                  <a:pt x="7924" y="6349"/>
                </a:lnTo>
                <a:lnTo>
                  <a:pt x="2868869" y="918981"/>
                </a:lnTo>
                <a:lnTo>
                  <a:pt x="3651882" y="918981"/>
                </a:lnTo>
                <a:lnTo>
                  <a:pt x="0" y="0"/>
                </a:lnTo>
                <a:close/>
              </a:path>
            </a:pathLst>
          </a:custGeom>
          <a:solidFill>
            <a:srgbClr val="000000"/>
          </a:solidFill>
        </p:spPr>
        <p:txBody>
          <a:bodyPr wrap="square" lIns="0" tIns="0" rIns="0" bIns="0" rtlCol="0"/>
          <a:lstStyle/>
          <a:p>
            <a:endParaRPr>
              <a:solidFill>
                <a:prstClr val="black"/>
              </a:solidFill>
            </a:endParaRPr>
          </a:p>
        </p:txBody>
      </p:sp>
      <p:sp>
        <p:nvSpPr>
          <p:cNvPr id="18" name="bk object 18"/>
          <p:cNvSpPr/>
          <p:nvPr/>
        </p:nvSpPr>
        <p:spPr>
          <a:xfrm>
            <a:off x="0" y="5789674"/>
            <a:ext cx="3398520" cy="1068324"/>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5784350"/>
            <a:ext cx="3371840" cy="1073646"/>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645668" y="1497838"/>
            <a:ext cx="4117975" cy="436880"/>
          </a:xfrm>
          <a:prstGeom prst="rect">
            <a:avLst/>
          </a:prstGeom>
        </p:spPr>
        <p:txBody>
          <a:bodyPr wrap="square" lIns="0" tIns="0" rIns="0" bIns="0">
            <a:spAutoFit/>
          </a:bodyPr>
          <a:lstStyle>
            <a:lvl1pPr>
              <a:defRPr sz="2700" b="1" i="0">
                <a:solidFill>
                  <a:srgbClr val="373C53"/>
                </a:solidFill>
                <a:latin typeface="Comic Sans MS"/>
                <a:cs typeface="Comic Sans MS"/>
              </a:defRPr>
            </a:lvl1pPr>
          </a:lstStyle>
          <a:p>
            <a:endParaRPr/>
          </a:p>
        </p:txBody>
      </p:sp>
      <p:sp>
        <p:nvSpPr>
          <p:cNvPr id="3" name="Holder 3"/>
          <p:cNvSpPr>
            <a:spLocks noGrp="1"/>
          </p:cNvSpPr>
          <p:nvPr>
            <p:ph type="body" idx="1"/>
          </p:nvPr>
        </p:nvSpPr>
        <p:spPr>
          <a:xfrm>
            <a:off x="929436" y="1907638"/>
            <a:ext cx="7459345" cy="2324735"/>
          </a:xfrm>
          <a:prstGeom prst="rect">
            <a:avLst/>
          </a:prstGeom>
        </p:spPr>
        <p:txBody>
          <a:bodyPr wrap="square" lIns="0" tIns="0" rIns="0" bIns="0">
            <a:spAutoFit/>
          </a:bodyPr>
          <a:lstStyle>
            <a:lvl1pPr>
              <a:defRPr sz="2400" b="0" i="0">
                <a:solidFill>
                  <a:schemeClr val="tx1"/>
                </a:solidFill>
                <a:latin typeface="Comic Sans MS"/>
                <a:cs typeface="Comic Sans MS"/>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4/12/2018</a:t>
            </a:fld>
            <a:endParaRPr lang="en-US">
              <a:solidFill>
                <a:prstClr val="black">
                  <a:tint val="75000"/>
                </a:prstClr>
              </a:solidFill>
            </a:endParaRPr>
          </a:p>
        </p:txBody>
      </p:sp>
      <p:sp>
        <p:nvSpPr>
          <p:cNvPr id="6" name="Holder 6"/>
          <p:cNvSpPr>
            <a:spLocks noGrp="1"/>
          </p:cNvSpPr>
          <p:nvPr>
            <p:ph type="sldNum" sz="quarter" idx="7"/>
          </p:nvPr>
        </p:nvSpPr>
        <p:spPr>
          <a:xfrm>
            <a:off x="8739123" y="6533147"/>
            <a:ext cx="209550" cy="220345"/>
          </a:xfrm>
          <a:prstGeom prst="rect">
            <a:avLst/>
          </a:prstGeom>
        </p:spPr>
        <p:txBody>
          <a:bodyPr wrap="square" lIns="0" tIns="0" rIns="0" bIns="0">
            <a:spAutoFit/>
          </a:bodyPr>
          <a:lstStyle>
            <a:lvl1pPr>
              <a:defRPr sz="1000" b="0" i="0">
                <a:solidFill>
                  <a:schemeClr val="tx1"/>
                </a:solidFill>
                <a:latin typeface="Verdana"/>
                <a:cs typeface="Verdana"/>
              </a:defRPr>
            </a:lvl1pPr>
          </a:lstStyle>
          <a:p>
            <a:pPr marL="25400">
              <a:spcBef>
                <a:spcPts val="190"/>
              </a:spcBef>
            </a:pPr>
            <a:fld id="{81D60167-4931-47E6-BA6A-407CBD079E47}" type="slidenum">
              <a:rPr spc="-10" dirty="0">
                <a:solidFill>
                  <a:prstClr val="black"/>
                </a:solidFill>
              </a:rPr>
              <a:pPr marL="25400">
                <a:spcBef>
                  <a:spcPts val="190"/>
                </a:spcBef>
              </a:pPr>
              <a:t>‹#›</a:t>
            </a:fld>
            <a:endParaRPr spc="-10" dirty="0">
              <a:solidFill>
                <a:prstClr val="black"/>
              </a:solidFill>
            </a:endParaRPr>
          </a:p>
        </p:txBody>
      </p:sp>
    </p:spTree>
    <p:extLst>
      <p:ext uri="{BB962C8B-B14F-4D97-AF65-F5344CB8AC3E}">
        <p14:creationId xmlns:p14="http://schemas.microsoft.com/office/powerpoint/2010/main" val="32076185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Word_Document1.docx"/></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8.jpg"/><Relationship Id="rId2" Type="http://schemas.openxmlformats.org/officeDocument/2006/relationships/image" Target="../media/image44.jpg"/><Relationship Id="rId1" Type="http://schemas.openxmlformats.org/officeDocument/2006/relationships/slideLayout" Target="../slideLayouts/slideLayout9.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7.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8.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9.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0.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1.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2.jp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3.jp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4.jp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5.jp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8.jp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1.jp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2.jp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3.jp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4.jp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5.jp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8.jp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9.jp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0.jp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1.jp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4.jp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5.jp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6.jp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91.jpg"/><Relationship Id="rId4" Type="http://schemas.openxmlformats.org/officeDocument/2006/relationships/image" Target="../media/image90.jpg"/></Relationships>
</file>

<file path=ppt/slides/_rels/slide5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94.jpg"/></Relationships>
</file>

<file path=ppt/slides/_rels/slide6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91.jpg"/></Relationships>
</file>

<file path=ppt/slides/_rels/slide61.xml.rels><?xml version="1.0" encoding="UTF-8" standalone="yes"?>
<Relationships xmlns="http://schemas.openxmlformats.org/package/2006/relationships"><Relationship Id="rId3" Type="http://schemas.openxmlformats.org/officeDocument/2006/relationships/image" Target="../media/image98.jpg"/><Relationship Id="rId7" Type="http://schemas.openxmlformats.org/officeDocument/2006/relationships/image" Target="../media/image29.png"/><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jpg"/></Relationships>
</file>

<file path=ppt/slides/_rels/slide6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2.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4.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jpg"/><Relationship Id="rId7" Type="http://schemas.openxmlformats.org/officeDocument/2006/relationships/image" Target="../media/image112.jpg"/><Relationship Id="rId2" Type="http://schemas.openxmlformats.org/officeDocument/2006/relationships/image" Target="../media/image107.jpg"/><Relationship Id="rId1" Type="http://schemas.openxmlformats.org/officeDocument/2006/relationships/slideLayout" Target="../slideLayouts/slideLayout4.xml"/><Relationship Id="rId6" Type="http://schemas.openxmlformats.org/officeDocument/2006/relationships/image" Target="../media/image111.jpg"/><Relationship Id="rId5" Type="http://schemas.openxmlformats.org/officeDocument/2006/relationships/image" Target="../media/image110.jpg"/><Relationship Id="rId4" Type="http://schemas.openxmlformats.org/officeDocument/2006/relationships/image" Target="../media/image109.jpg"/><Relationship Id="rId9" Type="http://schemas.openxmlformats.org/officeDocument/2006/relationships/image" Target="../media/image29.png"/></Relationships>
</file>

<file path=ppt/slides/_rels/slide6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06.jpg"/><Relationship Id="rId7" Type="http://schemas.openxmlformats.org/officeDocument/2006/relationships/image" Target="../media/image117.jpg"/><Relationship Id="rId2" Type="http://schemas.openxmlformats.org/officeDocument/2006/relationships/image" Target="../media/image105.jpg"/><Relationship Id="rId1" Type="http://schemas.openxmlformats.org/officeDocument/2006/relationships/slideLayout" Target="../slideLayouts/slideLayout5.xml"/><Relationship Id="rId6" Type="http://schemas.openxmlformats.org/officeDocument/2006/relationships/image" Target="../media/image116.png"/><Relationship Id="rId5" Type="http://schemas.openxmlformats.org/officeDocument/2006/relationships/image" Target="../media/image115.jpg"/><Relationship Id="rId4" Type="http://schemas.openxmlformats.org/officeDocument/2006/relationships/image" Target="../media/image114.png"/><Relationship Id="rId9" Type="http://schemas.openxmlformats.org/officeDocument/2006/relationships/image" Target="../media/image29.png"/></Relationships>
</file>

<file path=ppt/slides/_rels/slide6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20.jpg"/><Relationship Id="rId7" Type="http://schemas.openxmlformats.org/officeDocument/2006/relationships/image" Target="../media/image124.jpg"/><Relationship Id="rId2" Type="http://schemas.openxmlformats.org/officeDocument/2006/relationships/image" Target="../media/image119.jpg"/><Relationship Id="rId1" Type="http://schemas.openxmlformats.org/officeDocument/2006/relationships/slideLayout" Target="../slideLayouts/slideLayout2.xml"/><Relationship Id="rId6" Type="http://schemas.openxmlformats.org/officeDocument/2006/relationships/image" Target="../media/image123.jpg"/><Relationship Id="rId5" Type="http://schemas.openxmlformats.org/officeDocument/2006/relationships/image" Target="../media/image122.jpg"/><Relationship Id="rId4" Type="http://schemas.openxmlformats.org/officeDocument/2006/relationships/image" Target="../media/image121.jpg"/></Relationships>
</file>

<file path=ppt/slides/_rels/slide67.xml.rels><?xml version="1.0" encoding="UTF-8" standalone="yes"?>
<Relationships xmlns="http://schemas.openxmlformats.org/package/2006/relationships"><Relationship Id="rId3" Type="http://schemas.openxmlformats.org/officeDocument/2006/relationships/image" Target="../media/image125.jpg"/><Relationship Id="rId7" Type="http://schemas.openxmlformats.org/officeDocument/2006/relationships/image" Target="../media/image129.jpg"/><Relationship Id="rId2" Type="http://schemas.openxmlformats.org/officeDocument/2006/relationships/image" Target="../media/image102.jpg"/><Relationship Id="rId1" Type="http://schemas.openxmlformats.org/officeDocument/2006/relationships/slideLayout" Target="../slideLayouts/slideLayout2.xml"/><Relationship Id="rId6" Type="http://schemas.openxmlformats.org/officeDocument/2006/relationships/image" Target="../media/image128.jpg"/><Relationship Id="rId5" Type="http://schemas.openxmlformats.org/officeDocument/2006/relationships/image" Target="../media/image127.jpg"/><Relationship Id="rId4" Type="http://schemas.openxmlformats.org/officeDocument/2006/relationships/image" Target="../media/image126.jpg"/></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7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4.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220980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Core</a:t>
            </a:r>
            <a:r>
              <a:rPr spc="-70" dirty="0"/>
              <a:t> </a:t>
            </a:r>
            <a:r>
              <a:rPr spc="-5" dirty="0"/>
              <a:t>nedir?</a:t>
            </a:r>
            <a:endParaRPr sz="1800">
              <a:latin typeface="Arial"/>
              <a:cs typeface="Arial"/>
            </a:endParaRPr>
          </a:p>
        </p:txBody>
      </p:sp>
      <p:sp>
        <p:nvSpPr>
          <p:cNvPr id="3" name="object 3"/>
          <p:cNvSpPr txBox="1"/>
          <p:nvPr/>
        </p:nvSpPr>
        <p:spPr>
          <a:xfrm>
            <a:off x="76199" y="1949018"/>
            <a:ext cx="5301623" cy="2583400"/>
          </a:xfrm>
          <a:prstGeom prst="rect">
            <a:avLst/>
          </a:prstGeom>
        </p:spPr>
        <p:txBody>
          <a:bodyPr vert="horz" wrap="square" lIns="0" tIns="13335" rIns="0" bIns="0" rtlCol="0">
            <a:spAutoFit/>
          </a:bodyPr>
          <a:lstStyle/>
          <a:p>
            <a:pPr marL="241300" indent="-228600">
              <a:spcBef>
                <a:spcPts val="105"/>
              </a:spcBef>
              <a:buClr>
                <a:srgbClr val="717BA2"/>
              </a:buClr>
              <a:buFont typeface="Verdana"/>
              <a:buChar char="◦"/>
              <a:tabLst>
                <a:tab pos="241300" algn="l"/>
              </a:tabLst>
            </a:pPr>
            <a:r>
              <a:rPr sz="2300" spc="-5" dirty="0">
                <a:solidFill>
                  <a:prstClr val="black"/>
                </a:solidFill>
                <a:latin typeface="Comic Sans MS"/>
                <a:cs typeface="Comic Sans MS"/>
              </a:rPr>
              <a:t>Aynı </a:t>
            </a:r>
            <a:r>
              <a:rPr sz="2300" dirty="0">
                <a:solidFill>
                  <a:prstClr val="black"/>
                </a:solidFill>
                <a:latin typeface="Comic Sans MS"/>
                <a:cs typeface="Comic Sans MS"/>
              </a:rPr>
              <a:t>zamanda «güç </a:t>
            </a:r>
            <a:r>
              <a:rPr sz="2300" spc="-5" dirty="0">
                <a:solidFill>
                  <a:prstClr val="black"/>
                </a:solidFill>
                <a:latin typeface="Comic Sans MS"/>
                <a:cs typeface="Comic Sans MS"/>
              </a:rPr>
              <a:t>bölgesi» </a:t>
            </a:r>
            <a:r>
              <a:rPr sz="2300" dirty="0">
                <a:solidFill>
                  <a:prstClr val="black"/>
                </a:solidFill>
                <a:latin typeface="Comic Sans MS"/>
                <a:cs typeface="Comic Sans MS"/>
              </a:rPr>
              <a:t>ya da </a:t>
            </a:r>
            <a:r>
              <a:rPr sz="2300" spc="-5" dirty="0">
                <a:solidFill>
                  <a:prstClr val="black"/>
                </a:solidFill>
                <a:latin typeface="Comic Sans MS"/>
                <a:cs typeface="Comic Sans MS"/>
              </a:rPr>
              <a:t>«güç</a:t>
            </a:r>
            <a:r>
              <a:rPr sz="2300" spc="-40" dirty="0">
                <a:solidFill>
                  <a:prstClr val="black"/>
                </a:solidFill>
                <a:latin typeface="Comic Sans MS"/>
                <a:cs typeface="Comic Sans MS"/>
              </a:rPr>
              <a:t> </a:t>
            </a:r>
            <a:r>
              <a:rPr sz="2300" spc="-5" dirty="0" err="1">
                <a:solidFill>
                  <a:prstClr val="black"/>
                </a:solidFill>
                <a:latin typeface="Comic Sans MS"/>
                <a:cs typeface="Comic Sans MS"/>
              </a:rPr>
              <a:t>evi</a:t>
            </a:r>
            <a:r>
              <a:rPr sz="2300" spc="-5" dirty="0" smtClean="0">
                <a:solidFill>
                  <a:prstClr val="black"/>
                </a:solidFill>
                <a:latin typeface="Comic Sans MS"/>
                <a:cs typeface="Comic Sans MS"/>
              </a:rPr>
              <a:t>»</a:t>
            </a:r>
            <a:r>
              <a:rPr lang="tr-TR" sz="2300" spc="-5" dirty="0" smtClean="0">
                <a:solidFill>
                  <a:prstClr val="black"/>
                </a:solidFill>
                <a:latin typeface="Comic Sans MS"/>
                <a:cs typeface="Comic Sans MS"/>
              </a:rPr>
              <a:t> </a:t>
            </a:r>
            <a:r>
              <a:rPr sz="2300" spc="-5" dirty="0" smtClean="0">
                <a:solidFill>
                  <a:prstClr val="black"/>
                </a:solidFill>
                <a:latin typeface="Comic Sans MS"/>
                <a:cs typeface="Comic Sans MS"/>
              </a:rPr>
              <a:t>(</a:t>
            </a:r>
            <a:r>
              <a:rPr sz="2300" spc="-5" dirty="0">
                <a:solidFill>
                  <a:prstClr val="black"/>
                </a:solidFill>
                <a:latin typeface="Comic Sans MS"/>
                <a:cs typeface="Comic Sans MS"/>
              </a:rPr>
              <a:t>powerhouse)	</a:t>
            </a:r>
            <a:r>
              <a:rPr sz="2300" dirty="0">
                <a:solidFill>
                  <a:prstClr val="black"/>
                </a:solidFill>
                <a:latin typeface="Comic Sans MS"/>
                <a:cs typeface="Comic Sans MS"/>
              </a:rPr>
              <a:t>olarak </a:t>
            </a:r>
            <a:r>
              <a:rPr sz="2300" spc="-5" dirty="0">
                <a:solidFill>
                  <a:prstClr val="black"/>
                </a:solidFill>
                <a:latin typeface="Comic Sans MS"/>
                <a:cs typeface="Comic Sans MS"/>
              </a:rPr>
              <a:t>da</a:t>
            </a:r>
            <a:r>
              <a:rPr sz="2300" spc="-40" dirty="0">
                <a:solidFill>
                  <a:prstClr val="black"/>
                </a:solidFill>
                <a:latin typeface="Comic Sans MS"/>
                <a:cs typeface="Comic Sans MS"/>
              </a:rPr>
              <a:t> </a:t>
            </a:r>
            <a:r>
              <a:rPr sz="2300" spc="-5" dirty="0">
                <a:solidFill>
                  <a:prstClr val="black"/>
                </a:solidFill>
                <a:latin typeface="Comic Sans MS"/>
                <a:cs typeface="Comic Sans MS"/>
              </a:rPr>
              <a:t>tanımlanmaktadır.</a:t>
            </a:r>
            <a:endParaRPr sz="2300" dirty="0">
              <a:solidFill>
                <a:prstClr val="black"/>
              </a:solidFill>
              <a:latin typeface="Comic Sans MS"/>
              <a:cs typeface="Comic Sans MS"/>
            </a:endParaRPr>
          </a:p>
          <a:p>
            <a:pPr>
              <a:spcBef>
                <a:spcPts val="25"/>
              </a:spcBef>
            </a:pPr>
            <a:endParaRPr sz="2900" dirty="0">
              <a:solidFill>
                <a:prstClr val="black"/>
              </a:solidFill>
              <a:latin typeface="Times New Roman"/>
              <a:cs typeface="Times New Roman"/>
            </a:endParaRPr>
          </a:p>
          <a:p>
            <a:pPr marL="241300" indent="-228600">
              <a:buClr>
                <a:srgbClr val="717BA2"/>
              </a:buClr>
              <a:buFont typeface="Verdana"/>
              <a:buChar char="◦"/>
              <a:tabLst>
                <a:tab pos="241300" algn="l"/>
              </a:tabLst>
            </a:pPr>
            <a:r>
              <a:rPr sz="2300" dirty="0">
                <a:solidFill>
                  <a:prstClr val="black"/>
                </a:solidFill>
                <a:latin typeface="Comic Sans MS"/>
                <a:cs typeface="Comic Sans MS"/>
              </a:rPr>
              <a:t>Vücudun ağırlık merkezinin olduğu </a:t>
            </a:r>
            <a:r>
              <a:rPr sz="2300" spc="-5" dirty="0">
                <a:solidFill>
                  <a:prstClr val="black"/>
                </a:solidFill>
                <a:latin typeface="Comic Sans MS"/>
                <a:cs typeface="Comic Sans MS"/>
              </a:rPr>
              <a:t>ve </a:t>
            </a:r>
            <a:r>
              <a:rPr sz="2300" dirty="0">
                <a:solidFill>
                  <a:prstClr val="black"/>
                </a:solidFill>
                <a:latin typeface="Comic Sans MS"/>
                <a:cs typeface="Comic Sans MS"/>
              </a:rPr>
              <a:t>en </a:t>
            </a:r>
            <a:r>
              <a:rPr sz="2300" dirty="0" err="1">
                <a:solidFill>
                  <a:prstClr val="black"/>
                </a:solidFill>
                <a:latin typeface="Comic Sans MS"/>
                <a:cs typeface="Comic Sans MS"/>
              </a:rPr>
              <a:t>önemlisi</a:t>
            </a:r>
            <a:r>
              <a:rPr sz="2300" spc="-110" dirty="0">
                <a:solidFill>
                  <a:prstClr val="black"/>
                </a:solidFill>
                <a:latin typeface="Comic Sans MS"/>
                <a:cs typeface="Comic Sans MS"/>
              </a:rPr>
              <a:t> </a:t>
            </a:r>
            <a:r>
              <a:rPr sz="2300" spc="-5" dirty="0" smtClean="0">
                <a:solidFill>
                  <a:prstClr val="black"/>
                </a:solidFill>
                <a:latin typeface="Comic Sans MS"/>
                <a:cs typeface="Comic Sans MS"/>
              </a:rPr>
              <a:t>de</a:t>
            </a:r>
            <a:r>
              <a:rPr lang="tr-TR" sz="2300" spc="-5" dirty="0" smtClean="0">
                <a:solidFill>
                  <a:prstClr val="black"/>
                </a:solidFill>
                <a:latin typeface="Comic Sans MS"/>
                <a:cs typeface="Comic Sans MS"/>
              </a:rPr>
              <a:t> </a:t>
            </a:r>
            <a:r>
              <a:rPr sz="2300" dirty="0" err="1" smtClean="0">
                <a:solidFill>
                  <a:prstClr val="black"/>
                </a:solidFill>
                <a:latin typeface="Comic Sans MS"/>
                <a:cs typeface="Comic Sans MS"/>
              </a:rPr>
              <a:t>tüm</a:t>
            </a:r>
            <a:r>
              <a:rPr sz="2300" dirty="0" smtClean="0">
                <a:solidFill>
                  <a:prstClr val="black"/>
                </a:solidFill>
                <a:latin typeface="Comic Sans MS"/>
                <a:cs typeface="Comic Sans MS"/>
              </a:rPr>
              <a:t> </a:t>
            </a:r>
            <a:r>
              <a:rPr sz="2300" spc="-5" dirty="0">
                <a:solidFill>
                  <a:prstClr val="black"/>
                </a:solidFill>
                <a:latin typeface="Comic Sans MS"/>
                <a:cs typeface="Comic Sans MS"/>
              </a:rPr>
              <a:t>hareketlerin </a:t>
            </a:r>
            <a:r>
              <a:rPr sz="2300" dirty="0">
                <a:solidFill>
                  <a:prstClr val="black"/>
                </a:solidFill>
                <a:latin typeface="Comic Sans MS"/>
                <a:cs typeface="Comic Sans MS"/>
              </a:rPr>
              <a:t>başladığı </a:t>
            </a:r>
            <a:r>
              <a:rPr sz="2300" spc="-5" dirty="0">
                <a:solidFill>
                  <a:prstClr val="black"/>
                </a:solidFill>
                <a:latin typeface="Comic Sans MS"/>
                <a:cs typeface="Comic Sans MS"/>
              </a:rPr>
              <a:t>bölge </a:t>
            </a:r>
            <a:r>
              <a:rPr sz="2300" dirty="0" err="1">
                <a:solidFill>
                  <a:prstClr val="black"/>
                </a:solidFill>
                <a:latin typeface="Comic Sans MS"/>
                <a:cs typeface="Comic Sans MS"/>
              </a:rPr>
              <a:t>olarak</a:t>
            </a:r>
            <a:r>
              <a:rPr sz="2300" spc="-100" dirty="0">
                <a:solidFill>
                  <a:prstClr val="black"/>
                </a:solidFill>
                <a:latin typeface="Comic Sans MS"/>
                <a:cs typeface="Comic Sans MS"/>
              </a:rPr>
              <a:t> </a:t>
            </a:r>
            <a:r>
              <a:rPr lang="tr-TR" sz="2300" spc="-100" dirty="0" smtClean="0">
                <a:solidFill>
                  <a:prstClr val="black"/>
                </a:solidFill>
                <a:latin typeface="Comic Sans MS"/>
                <a:cs typeface="Comic Sans MS"/>
              </a:rPr>
              <a:t> B</a:t>
            </a:r>
            <a:r>
              <a:rPr sz="2300" dirty="0" err="1" smtClean="0">
                <a:solidFill>
                  <a:prstClr val="black"/>
                </a:solidFill>
                <a:latin typeface="Comic Sans MS"/>
                <a:cs typeface="Comic Sans MS"/>
              </a:rPr>
              <a:t>ilinmektedir</a:t>
            </a:r>
            <a:r>
              <a:rPr sz="2300" dirty="0">
                <a:solidFill>
                  <a:prstClr val="black"/>
                </a:solidFill>
                <a:latin typeface="Comic Sans MS"/>
                <a:cs typeface="Comic Sans MS"/>
              </a:rPr>
              <a:t>.</a:t>
            </a:r>
          </a:p>
        </p:txBody>
      </p:sp>
      <p:sp>
        <p:nvSpPr>
          <p:cNvPr id="4" name="object 4"/>
          <p:cNvSpPr/>
          <p:nvPr/>
        </p:nvSpPr>
        <p:spPr>
          <a:xfrm>
            <a:off x="400811" y="228600"/>
            <a:ext cx="8517636" cy="138531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5377823" y="1447801"/>
            <a:ext cx="3500501" cy="2819400"/>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1</a:t>
            </a:fld>
            <a:endParaRPr sz="1000">
              <a:solidFill>
                <a:prstClr val="black"/>
              </a:solidFill>
              <a:latin typeface="Verdana"/>
              <a:cs typeface="Verdana"/>
            </a:endParaRPr>
          </a:p>
        </p:txBody>
      </p:sp>
      <p:sp>
        <p:nvSpPr>
          <p:cNvPr id="7" name="Dikdörtgen 6"/>
          <p:cNvSpPr/>
          <p:nvPr/>
        </p:nvSpPr>
        <p:spPr>
          <a:xfrm>
            <a:off x="2367215" y="4953000"/>
            <a:ext cx="6477000" cy="1015663"/>
          </a:xfrm>
          <a:prstGeom prst="rect">
            <a:avLst/>
          </a:prstGeom>
        </p:spPr>
        <p:txBody>
          <a:bodyPr wrap="square">
            <a:spAutoFit/>
          </a:bodyPr>
          <a:lstStyle/>
          <a:p>
            <a:pPr marL="241300" marR="5080" indent="-228600" algn="just">
              <a:spcBef>
                <a:spcPts val="105"/>
              </a:spcBef>
              <a:buClr>
                <a:srgbClr val="717BA2"/>
              </a:buClr>
              <a:buFont typeface="Verdana"/>
              <a:buChar char="◦"/>
              <a:tabLst>
                <a:tab pos="240665" algn="l"/>
                <a:tab pos="241300" algn="l"/>
              </a:tabLst>
            </a:pPr>
            <a:r>
              <a:rPr lang="tr-TR" sz="2000" spc="-5" dirty="0">
                <a:solidFill>
                  <a:prstClr val="black"/>
                </a:solidFill>
                <a:latin typeface="Comic Sans MS"/>
                <a:cs typeface="Comic Sans MS"/>
              </a:rPr>
              <a:t>Önde </a:t>
            </a:r>
            <a:r>
              <a:rPr lang="tr-TR" sz="2000" spc="-5" dirty="0" err="1">
                <a:solidFill>
                  <a:prstClr val="black"/>
                </a:solidFill>
                <a:latin typeface="Comic Sans MS"/>
                <a:cs typeface="Comic Sans MS"/>
              </a:rPr>
              <a:t>abdominaller</a:t>
            </a:r>
            <a:r>
              <a:rPr lang="tr-TR" sz="2000" spc="-5" dirty="0">
                <a:solidFill>
                  <a:prstClr val="black"/>
                </a:solidFill>
                <a:latin typeface="Comic Sans MS"/>
                <a:cs typeface="Comic Sans MS"/>
              </a:rPr>
              <a:t>, arkada </a:t>
            </a:r>
            <a:r>
              <a:rPr lang="tr-TR" sz="2000" spc="-5" dirty="0" err="1">
                <a:solidFill>
                  <a:prstClr val="black"/>
                </a:solidFill>
                <a:latin typeface="Comic Sans MS"/>
                <a:cs typeface="Comic Sans MS"/>
              </a:rPr>
              <a:t>glutealler</a:t>
            </a:r>
            <a:r>
              <a:rPr lang="tr-TR" sz="2000" spc="-5" dirty="0">
                <a:solidFill>
                  <a:prstClr val="black"/>
                </a:solidFill>
                <a:latin typeface="Comic Sans MS"/>
                <a:cs typeface="Comic Sans MS"/>
              </a:rPr>
              <a:t> ve </a:t>
            </a:r>
            <a:r>
              <a:rPr lang="tr-TR" sz="2000" spc="-5" dirty="0" err="1">
                <a:solidFill>
                  <a:prstClr val="black"/>
                </a:solidFill>
                <a:latin typeface="Comic Sans MS"/>
                <a:cs typeface="Comic Sans MS"/>
              </a:rPr>
              <a:t>paraspinaller</a:t>
            </a:r>
            <a:r>
              <a:rPr lang="tr-TR" sz="2000" spc="-5" dirty="0">
                <a:solidFill>
                  <a:prstClr val="black"/>
                </a:solidFill>
                <a:latin typeface="Comic Sans MS"/>
                <a:cs typeface="Comic Sans MS"/>
              </a:rPr>
              <a:t>, tavanda  diyafram ve tabanda kalça kemeri ile </a:t>
            </a:r>
            <a:r>
              <a:rPr lang="tr-TR" sz="2000" dirty="0" err="1">
                <a:solidFill>
                  <a:prstClr val="black"/>
                </a:solidFill>
                <a:latin typeface="Comic Sans MS"/>
                <a:cs typeface="Comic Sans MS"/>
              </a:rPr>
              <a:t>pelvik</a:t>
            </a:r>
            <a:r>
              <a:rPr lang="tr-TR" sz="2000" spc="20" dirty="0">
                <a:solidFill>
                  <a:prstClr val="black"/>
                </a:solidFill>
                <a:latin typeface="Comic Sans MS"/>
                <a:cs typeface="Comic Sans MS"/>
              </a:rPr>
              <a:t> </a:t>
            </a:r>
            <a:r>
              <a:rPr lang="tr-TR" sz="2000" spc="-5" dirty="0">
                <a:solidFill>
                  <a:prstClr val="black"/>
                </a:solidFill>
                <a:latin typeface="Comic Sans MS"/>
                <a:cs typeface="Comic Sans MS"/>
              </a:rPr>
              <a:t>bölüm</a:t>
            </a:r>
            <a:endParaRPr lang="tr-TR" sz="2000" dirty="0">
              <a:solidFill>
                <a:prstClr val="black"/>
              </a:solidFill>
              <a:latin typeface="Comic Sans MS"/>
              <a:cs typeface="Comic Sans MS"/>
            </a:endParaRPr>
          </a:p>
        </p:txBody>
      </p:sp>
    </p:spTree>
    <p:extLst>
      <p:ext uri="{BB962C8B-B14F-4D97-AF65-F5344CB8AC3E}">
        <p14:creationId xmlns:p14="http://schemas.microsoft.com/office/powerpoint/2010/main" val="4038791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0664" y="762000"/>
            <a:ext cx="7884159" cy="3706143"/>
          </a:xfrm>
          <a:prstGeom prst="rect">
            <a:avLst/>
          </a:prstGeom>
        </p:spPr>
        <p:txBody>
          <a:bodyPr vert="horz" wrap="square" lIns="0" tIns="12700" rIns="0" bIns="0" rtlCol="0">
            <a:spAutoFit/>
          </a:bodyPr>
          <a:lstStyle/>
          <a:p>
            <a:pPr marL="241300" marR="0" lvl="0" indent="-228600" defTabSz="914400" rtl="0" eaLnBrk="1" fontAlgn="auto" latinLnBrk="0" hangingPunct="1">
              <a:lnSpc>
                <a:spcPct val="100000"/>
              </a:lnSpc>
              <a:spcBef>
                <a:spcPts val="105"/>
              </a:spcBef>
              <a:spcAft>
                <a:spcPts val="0"/>
              </a:spcAft>
              <a:tabLst>
                <a:tab pos="241300" algn="l"/>
              </a:tabLst>
              <a:defRPr/>
            </a:pPr>
            <a:r>
              <a:rPr sz="1600" b="0" spc="-450" dirty="0">
                <a:solidFill>
                  <a:srgbClr val="717BA2"/>
                </a:solidFill>
                <a:latin typeface="Arial"/>
                <a:cs typeface="Arial"/>
              </a:rPr>
              <a:t>	</a:t>
            </a:r>
            <a:r>
              <a:rPr sz="2000" b="0" spc="-5" dirty="0">
                <a:solidFill>
                  <a:srgbClr val="000000"/>
                </a:solidFill>
              </a:rPr>
              <a:t>Bu kutunun içerisinde 29 </a:t>
            </a:r>
            <a:r>
              <a:rPr sz="2000" b="0" dirty="0">
                <a:solidFill>
                  <a:srgbClr val="000000"/>
                </a:solidFill>
              </a:rPr>
              <a:t>çift </a:t>
            </a:r>
            <a:r>
              <a:rPr sz="2000" b="0" spc="-5" dirty="0">
                <a:solidFill>
                  <a:srgbClr val="000000"/>
                </a:solidFill>
              </a:rPr>
              <a:t>kas bulunmaktadır ve bu  kaslar fonksiyonel </a:t>
            </a:r>
            <a:r>
              <a:rPr sz="2000" b="0" dirty="0">
                <a:solidFill>
                  <a:srgbClr val="000000"/>
                </a:solidFill>
              </a:rPr>
              <a:t>hareketler </a:t>
            </a:r>
            <a:r>
              <a:rPr sz="2000" b="0" spc="-5" dirty="0">
                <a:solidFill>
                  <a:srgbClr val="000000"/>
                </a:solidFill>
              </a:rPr>
              <a:t>sırasında omurgayı,  pelvisi ve </a:t>
            </a:r>
            <a:r>
              <a:rPr sz="2000" b="0" dirty="0">
                <a:solidFill>
                  <a:srgbClr val="000000"/>
                </a:solidFill>
              </a:rPr>
              <a:t>hareket </a:t>
            </a:r>
            <a:r>
              <a:rPr sz="2000" b="0" spc="-5" dirty="0">
                <a:solidFill>
                  <a:srgbClr val="000000"/>
                </a:solidFill>
              </a:rPr>
              <a:t>zincirini stabilize</a:t>
            </a:r>
            <a:r>
              <a:rPr sz="2000" b="0" spc="-55" dirty="0">
                <a:solidFill>
                  <a:srgbClr val="000000"/>
                </a:solidFill>
              </a:rPr>
              <a:t> </a:t>
            </a:r>
            <a:r>
              <a:rPr sz="2000" b="0" dirty="0" err="1" smtClean="0">
                <a:solidFill>
                  <a:srgbClr val="000000"/>
                </a:solidFill>
              </a:rPr>
              <a:t>eder</a:t>
            </a:r>
            <a:r>
              <a:rPr lang="tr-TR" sz="2000" b="0" dirty="0" smtClean="0">
                <a:solidFill>
                  <a:srgbClr val="000000"/>
                </a:solidFill>
              </a:rPr>
              <a:t>. </a:t>
            </a:r>
            <a:br>
              <a:rPr lang="tr-TR" sz="2000" b="0" dirty="0" smtClean="0">
                <a:solidFill>
                  <a:srgbClr val="000000"/>
                </a:solidFill>
              </a:rPr>
            </a:br>
            <a:r>
              <a:rPr lang="tr-TR" sz="2000" spc="-5" dirty="0" smtClean="0"/>
              <a:t>Bu </a:t>
            </a:r>
            <a:r>
              <a:rPr lang="tr-TR" sz="2000" spc="-5" dirty="0"/>
              <a:t>kaslar</a:t>
            </a:r>
            <a:r>
              <a:rPr lang="tr-TR" sz="2000" spc="-20" dirty="0"/>
              <a:t> </a:t>
            </a:r>
            <a:r>
              <a:rPr lang="tr-TR" sz="2000" spc="-5" dirty="0"/>
              <a:t>olmadan</a:t>
            </a:r>
            <a:r>
              <a:rPr lang="tr-TR" sz="2000" dirty="0"/>
              <a:t/>
            </a:r>
            <a:br>
              <a:rPr lang="tr-TR" sz="2000" dirty="0"/>
            </a:br>
            <a:r>
              <a:rPr lang="tr-TR" sz="2000" spc="-5" dirty="0" err="1"/>
              <a:t>Omruga</a:t>
            </a:r>
            <a:r>
              <a:rPr lang="tr-TR" sz="2000" spc="-5" dirty="0"/>
              <a:t> mekanik olarak sabit (stabil) </a:t>
            </a:r>
            <a:r>
              <a:rPr lang="tr-TR" sz="2000" dirty="0"/>
              <a:t>olmayacak </a:t>
            </a:r>
            <a:r>
              <a:rPr lang="tr-TR" sz="2000" spc="-5" dirty="0"/>
              <a:t>ve 90N kadar  </a:t>
            </a:r>
            <a:r>
              <a:rPr lang="tr-TR" sz="2000" dirty="0"/>
              <a:t>olan </a:t>
            </a:r>
            <a:r>
              <a:rPr lang="tr-TR" sz="2000" spc="-5" dirty="0"/>
              <a:t>kuvvetlerde bükülebilir</a:t>
            </a:r>
            <a:r>
              <a:rPr lang="tr-TR" sz="2000" spc="-15" dirty="0"/>
              <a:t> </a:t>
            </a:r>
            <a:r>
              <a:rPr lang="tr-TR" sz="2000" dirty="0"/>
              <a:t>olacaktır</a:t>
            </a:r>
            <a:br>
              <a:rPr lang="tr-TR" sz="2000" dirty="0"/>
            </a:br>
            <a:r>
              <a:rPr lang="tr-TR" sz="2000" spc="-935" dirty="0">
                <a:solidFill>
                  <a:srgbClr val="9FB8CD"/>
                </a:solidFill>
                <a:latin typeface="Arial"/>
                <a:cs typeface="Arial"/>
              </a:rPr>
              <a:t>	</a:t>
            </a:r>
            <a:r>
              <a:rPr lang="tr-TR" sz="2000" dirty="0"/>
              <a:t>Bu </a:t>
            </a:r>
            <a:r>
              <a:rPr lang="tr-TR" sz="2000" spc="-5" dirty="0"/>
              <a:t>ağırlık üst gövdenin </a:t>
            </a:r>
            <a:r>
              <a:rPr lang="tr-TR" sz="2000" spc="-5" dirty="0" err="1"/>
              <a:t>ağırlığınından</a:t>
            </a:r>
            <a:r>
              <a:rPr lang="tr-TR" sz="2000" spc="-5" dirty="0"/>
              <a:t> daha</a:t>
            </a:r>
            <a:r>
              <a:rPr lang="tr-TR" sz="2000" spc="-60" dirty="0"/>
              <a:t> </a:t>
            </a:r>
            <a:r>
              <a:rPr lang="tr-TR" sz="2000" spc="-5" dirty="0"/>
              <a:t>azdır</a:t>
            </a:r>
            <a:br>
              <a:rPr lang="tr-TR" sz="2000" spc="-5" dirty="0"/>
            </a:br>
            <a:r>
              <a:rPr lang="tr-TR" sz="2000" b="0" kern="1200" spc="-5" dirty="0">
                <a:solidFill>
                  <a:prstClr val="black"/>
                </a:solidFill>
                <a:ea typeface="+mn-ea"/>
              </a:rPr>
              <a:t>Sonuç kuvvetin </a:t>
            </a:r>
            <a:r>
              <a:rPr lang="tr-TR" sz="2000" b="0" kern="1200" dirty="0">
                <a:solidFill>
                  <a:prstClr val="black"/>
                </a:solidFill>
                <a:ea typeface="+mn-ea"/>
              </a:rPr>
              <a:t>tüm </a:t>
            </a:r>
            <a:r>
              <a:rPr lang="tr-TR" sz="2000" b="0" kern="1200" spc="-5" dirty="0">
                <a:solidFill>
                  <a:prstClr val="black"/>
                </a:solidFill>
                <a:ea typeface="+mn-ea"/>
              </a:rPr>
              <a:t>vücutta uygun bir </a:t>
            </a:r>
            <a:r>
              <a:rPr lang="tr-TR" sz="2000" b="0" kern="1200" dirty="0">
                <a:solidFill>
                  <a:prstClr val="black"/>
                </a:solidFill>
                <a:ea typeface="+mn-ea"/>
              </a:rPr>
              <a:t>şekilde</a:t>
            </a:r>
            <a:r>
              <a:rPr lang="tr-TR" sz="2000" b="0" kern="1200" spc="10" dirty="0">
                <a:solidFill>
                  <a:prstClr val="black"/>
                </a:solidFill>
                <a:ea typeface="+mn-ea"/>
              </a:rPr>
              <a:t> </a:t>
            </a:r>
            <a:r>
              <a:rPr lang="tr-TR" sz="2000" b="0" kern="1200" spc="-5" dirty="0">
                <a:solidFill>
                  <a:prstClr val="black"/>
                </a:solidFill>
                <a:ea typeface="+mn-ea"/>
              </a:rPr>
              <a:t>oluşması,</a:t>
            </a:r>
            <a:r>
              <a:rPr lang="tr-TR" sz="2000" b="0" kern="1200" dirty="0">
                <a:solidFill>
                  <a:prstClr val="black"/>
                </a:solidFill>
                <a:ea typeface="+mn-ea"/>
              </a:rPr>
              <a:t/>
            </a:r>
            <a:br>
              <a:rPr lang="tr-TR" sz="2000" b="0" kern="1200" dirty="0">
                <a:solidFill>
                  <a:prstClr val="black"/>
                </a:solidFill>
                <a:ea typeface="+mn-ea"/>
              </a:rPr>
            </a:br>
            <a:r>
              <a:rPr lang="tr-TR" sz="2000" b="0" kern="1200" dirty="0">
                <a:solidFill>
                  <a:prstClr val="black"/>
                </a:solidFill>
                <a:ea typeface="+mn-ea"/>
              </a:rPr>
              <a:t>eklemlere </a:t>
            </a:r>
            <a:r>
              <a:rPr lang="tr-TR" sz="2000" b="0" kern="1200" spc="-5" dirty="0">
                <a:solidFill>
                  <a:prstClr val="black"/>
                </a:solidFill>
                <a:ea typeface="+mn-ea"/>
              </a:rPr>
              <a:t>minimal </a:t>
            </a:r>
            <a:r>
              <a:rPr lang="tr-TR" sz="2000" b="0" kern="1200" dirty="0">
                <a:solidFill>
                  <a:prstClr val="black"/>
                </a:solidFill>
                <a:ea typeface="+mn-ea"/>
              </a:rPr>
              <a:t>yük</a:t>
            </a:r>
            <a:r>
              <a:rPr lang="tr-TR" sz="2000" b="0" kern="1200" spc="-55" dirty="0">
                <a:solidFill>
                  <a:prstClr val="black"/>
                </a:solidFill>
                <a:ea typeface="+mn-ea"/>
              </a:rPr>
              <a:t> </a:t>
            </a:r>
            <a:r>
              <a:rPr lang="tr-TR" sz="2000" b="0" kern="1200" spc="-5" dirty="0">
                <a:solidFill>
                  <a:prstClr val="black"/>
                </a:solidFill>
                <a:ea typeface="+mn-ea"/>
              </a:rPr>
              <a:t>binmesidir. </a:t>
            </a:r>
            <a:r>
              <a:rPr lang="tr-TR" sz="2000" b="0" kern="1200" dirty="0">
                <a:solidFill>
                  <a:prstClr val="black"/>
                </a:solidFill>
                <a:latin typeface="Times New Roman"/>
                <a:ea typeface="+mn-ea"/>
                <a:cs typeface="Times New Roman"/>
              </a:rPr>
              <a:t/>
            </a:r>
            <a:br>
              <a:rPr lang="tr-TR" sz="2000" b="0" kern="1200" dirty="0">
                <a:solidFill>
                  <a:prstClr val="black"/>
                </a:solidFill>
                <a:latin typeface="Times New Roman"/>
                <a:ea typeface="+mn-ea"/>
                <a:cs typeface="Times New Roman"/>
              </a:rPr>
            </a:br>
            <a:r>
              <a:rPr lang="tr-TR" sz="2000" b="0" kern="1200" dirty="0" err="1">
                <a:solidFill>
                  <a:prstClr val="black"/>
                </a:solidFill>
                <a:ea typeface="+mn-ea"/>
              </a:rPr>
              <a:t>Core</a:t>
            </a:r>
            <a:r>
              <a:rPr lang="tr-TR" sz="2000" b="0" kern="1200" dirty="0">
                <a:solidFill>
                  <a:prstClr val="black"/>
                </a:solidFill>
                <a:ea typeface="+mn-ea"/>
              </a:rPr>
              <a:t> </a:t>
            </a:r>
            <a:r>
              <a:rPr lang="tr-TR" sz="2000" b="0" kern="1200" spc="-5" dirty="0">
                <a:solidFill>
                  <a:prstClr val="black"/>
                </a:solidFill>
                <a:ea typeface="+mn-ea"/>
              </a:rPr>
              <a:t>bölgesi </a:t>
            </a:r>
            <a:r>
              <a:rPr lang="tr-TR" sz="2000" b="0" kern="1200" dirty="0">
                <a:solidFill>
                  <a:prstClr val="black"/>
                </a:solidFill>
                <a:ea typeface="+mn-ea"/>
              </a:rPr>
              <a:t>özellikle sporda çok önemlidir</a:t>
            </a:r>
            <a:r>
              <a:rPr lang="tr-TR" sz="2000" b="0" kern="1200" spc="-105" dirty="0">
                <a:solidFill>
                  <a:prstClr val="black"/>
                </a:solidFill>
                <a:ea typeface="+mn-ea"/>
              </a:rPr>
              <a:t> </a:t>
            </a:r>
            <a:r>
              <a:rPr lang="tr-TR" sz="2000" b="0" kern="1200" dirty="0">
                <a:solidFill>
                  <a:prstClr val="black"/>
                </a:solidFill>
                <a:ea typeface="+mn-ea"/>
              </a:rPr>
              <a:t>çünkü</a:t>
            </a:r>
            <a:br>
              <a:rPr lang="tr-TR" sz="2000" b="0" kern="1200" dirty="0">
                <a:solidFill>
                  <a:prstClr val="black"/>
                </a:solidFill>
                <a:ea typeface="+mn-ea"/>
              </a:rPr>
            </a:br>
            <a:r>
              <a:rPr lang="tr-TR" sz="2000" b="0" kern="1200" spc="-1090" dirty="0">
                <a:solidFill>
                  <a:srgbClr val="9FB8CD"/>
                </a:solidFill>
                <a:latin typeface="Arial"/>
                <a:ea typeface="+mn-ea"/>
                <a:cs typeface="Arial"/>
              </a:rPr>
              <a:t>	</a:t>
            </a:r>
            <a:r>
              <a:rPr lang="tr-TR" sz="2000" b="0" kern="1200" spc="-5" dirty="0">
                <a:solidFill>
                  <a:prstClr val="black"/>
                </a:solidFill>
                <a:ea typeface="+mn-ea"/>
              </a:rPr>
              <a:t>Hareket için </a:t>
            </a:r>
            <a:r>
              <a:rPr lang="tr-TR" sz="2000" b="0" kern="1200" spc="-5" dirty="0" err="1">
                <a:solidFill>
                  <a:prstClr val="black"/>
                </a:solidFill>
                <a:ea typeface="+mn-ea"/>
              </a:rPr>
              <a:t>stabilite</a:t>
            </a:r>
            <a:r>
              <a:rPr lang="tr-TR" sz="2000" b="0" kern="1200" spc="-25" dirty="0">
                <a:solidFill>
                  <a:prstClr val="black"/>
                </a:solidFill>
                <a:ea typeface="+mn-ea"/>
              </a:rPr>
              <a:t> </a:t>
            </a:r>
            <a:r>
              <a:rPr lang="tr-TR" sz="2000" b="0" kern="1200" spc="-5" dirty="0">
                <a:solidFill>
                  <a:prstClr val="black"/>
                </a:solidFill>
                <a:ea typeface="+mn-ea"/>
              </a:rPr>
              <a:t>sağlamaktadır</a:t>
            </a:r>
            <a:r>
              <a:rPr lang="tr-TR" sz="2000" b="0" kern="1200" dirty="0">
                <a:solidFill>
                  <a:prstClr val="black"/>
                </a:solidFill>
                <a:ea typeface="+mn-ea"/>
              </a:rPr>
              <a:t/>
            </a:r>
            <a:br>
              <a:rPr lang="tr-TR" sz="2000" b="0" kern="1200" dirty="0">
                <a:solidFill>
                  <a:prstClr val="black"/>
                </a:solidFill>
                <a:ea typeface="+mn-ea"/>
              </a:rPr>
            </a:br>
            <a:endParaRPr sz="2000" dirty="0"/>
          </a:p>
        </p:txBody>
      </p:sp>
      <p:sp>
        <p:nvSpPr>
          <p:cNvPr id="4" name="object 4"/>
          <p:cNvSpPr/>
          <p:nvPr/>
        </p:nvSpPr>
        <p:spPr>
          <a:xfrm>
            <a:off x="1705140" y="-499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a:t>
            </a:fld>
            <a:endParaRPr sz="1000">
              <a:solidFill>
                <a:prstClr val="black"/>
              </a:solidFill>
              <a:latin typeface="Verdana"/>
              <a:cs typeface="Verdana"/>
            </a:endParaRPr>
          </a:p>
        </p:txBody>
      </p:sp>
    </p:spTree>
    <p:extLst>
      <p:ext uri="{BB962C8B-B14F-4D97-AF65-F5344CB8AC3E}">
        <p14:creationId xmlns:p14="http://schemas.microsoft.com/office/powerpoint/2010/main" val="4277062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7506" y="762000"/>
            <a:ext cx="8303640" cy="4567276"/>
          </a:xfrm>
          <a:prstGeom prst="rect">
            <a:avLst/>
          </a:prstGeom>
        </p:spPr>
        <p:txBody>
          <a:bodyPr vert="horz" wrap="square" lIns="0" tIns="12065" rIns="0" bIns="0" rtlCol="0">
            <a:spAutoFit/>
          </a:bodyPr>
          <a:lstStyle/>
          <a:p>
            <a:pPr marL="241300" marR="0" lvl="0" indent="-228600" defTabSz="914400" rtl="0" eaLnBrk="1" fontAlgn="auto" latinLnBrk="0" hangingPunct="1">
              <a:lnSpc>
                <a:spcPct val="100000"/>
              </a:lnSpc>
              <a:spcBef>
                <a:spcPts val="100"/>
              </a:spcBef>
              <a:spcAft>
                <a:spcPts val="0"/>
              </a:spcAft>
              <a:tabLst>
                <a:tab pos="241300" algn="l"/>
              </a:tabLst>
              <a:defRPr/>
            </a:pPr>
            <a:r>
              <a:rPr sz="1900" b="0" spc="-555" dirty="0">
                <a:solidFill>
                  <a:srgbClr val="717BA2"/>
                </a:solidFill>
                <a:latin typeface="Arial"/>
                <a:cs typeface="Arial"/>
              </a:rPr>
              <a:t>	</a:t>
            </a:r>
            <a:r>
              <a:rPr sz="2800" b="0" spc="-5" dirty="0">
                <a:solidFill>
                  <a:srgbClr val="000000"/>
                </a:solidFill>
                <a:latin typeface="Comic Sans MS"/>
                <a:cs typeface="Comic Sans MS"/>
              </a:rPr>
              <a:t>Core </a:t>
            </a:r>
            <a:r>
              <a:rPr sz="2800" b="0" spc="-10" dirty="0" err="1">
                <a:solidFill>
                  <a:srgbClr val="000000"/>
                </a:solidFill>
                <a:latin typeface="Comic Sans MS"/>
                <a:cs typeface="Comic Sans MS"/>
              </a:rPr>
              <a:t>kuvvet</a:t>
            </a:r>
            <a:r>
              <a:rPr sz="2800" b="0" spc="5" dirty="0">
                <a:solidFill>
                  <a:srgbClr val="000000"/>
                </a:solidFill>
                <a:latin typeface="Comic Sans MS"/>
                <a:cs typeface="Comic Sans MS"/>
              </a:rPr>
              <a:t> </a:t>
            </a:r>
            <a:r>
              <a:rPr sz="2800" b="0" spc="-5" dirty="0" err="1" smtClean="0">
                <a:solidFill>
                  <a:srgbClr val="000000"/>
                </a:solidFill>
                <a:latin typeface="Comic Sans MS"/>
                <a:cs typeface="Comic Sans MS"/>
              </a:rPr>
              <a:t>antrenmanı</a:t>
            </a:r>
            <a:r>
              <a:rPr lang="tr-TR" sz="2800" b="0" spc="-5" dirty="0" smtClean="0">
                <a:solidFill>
                  <a:srgbClr val="000000"/>
                </a:solidFill>
                <a:latin typeface="Comic Sans MS"/>
                <a:cs typeface="Comic Sans MS"/>
              </a:rPr>
              <a:t> : </a:t>
            </a:r>
            <a:r>
              <a:rPr lang="tr-TR" sz="2000" b="0" dirty="0" err="1">
                <a:solidFill>
                  <a:srgbClr val="000000"/>
                </a:solidFill>
              </a:rPr>
              <a:t>Core</a:t>
            </a:r>
            <a:r>
              <a:rPr lang="tr-TR" sz="2000" b="0" dirty="0">
                <a:solidFill>
                  <a:srgbClr val="000000"/>
                </a:solidFill>
              </a:rPr>
              <a:t> antrenman yöntemi ağırlık</a:t>
            </a:r>
            <a:r>
              <a:rPr lang="tr-TR" sz="2000" b="0" spc="25" dirty="0">
                <a:solidFill>
                  <a:srgbClr val="000000"/>
                </a:solidFill>
              </a:rPr>
              <a:t> </a:t>
            </a:r>
            <a:r>
              <a:rPr lang="tr-TR" sz="2000" b="0" dirty="0" smtClean="0">
                <a:solidFill>
                  <a:srgbClr val="000000"/>
                </a:solidFill>
              </a:rPr>
              <a:t>çalışması </a:t>
            </a:r>
            <a:r>
              <a:rPr lang="tr-TR" sz="2000" b="0" spc="-5" dirty="0" smtClean="0">
                <a:solidFill>
                  <a:srgbClr val="000000"/>
                </a:solidFill>
              </a:rPr>
              <a:t>yönteminden </a:t>
            </a:r>
            <a:r>
              <a:rPr lang="tr-TR" sz="2000" b="0" spc="-5" dirty="0">
                <a:solidFill>
                  <a:srgbClr val="000000"/>
                </a:solidFill>
              </a:rPr>
              <a:t>uygulanışta farklılık göstermekle  </a:t>
            </a:r>
            <a:r>
              <a:rPr lang="tr-TR" sz="2000" b="0" spc="-10" dirty="0">
                <a:solidFill>
                  <a:srgbClr val="000000"/>
                </a:solidFill>
              </a:rPr>
              <a:t>beraber </a:t>
            </a:r>
            <a:r>
              <a:rPr lang="tr-TR" sz="2000" b="0" kern="1200" dirty="0">
                <a:solidFill>
                  <a:prstClr val="black"/>
                </a:solidFill>
              </a:rPr>
              <a:t>genelde </a:t>
            </a:r>
            <a:r>
              <a:rPr lang="tr-TR" sz="2000" b="0" kern="1200" spc="-5" dirty="0">
                <a:solidFill>
                  <a:prstClr val="black"/>
                </a:solidFill>
              </a:rPr>
              <a:t>kas kuvveti ve dayanıklılığının artırılması  </a:t>
            </a:r>
            <a:r>
              <a:rPr lang="tr-TR" sz="2000" b="0" kern="1200" dirty="0">
                <a:solidFill>
                  <a:prstClr val="black"/>
                </a:solidFill>
              </a:rPr>
              <a:t>hedefine</a:t>
            </a:r>
            <a:r>
              <a:rPr lang="tr-TR" sz="2000" b="0" kern="1200" spc="-25" dirty="0">
                <a:solidFill>
                  <a:prstClr val="black"/>
                </a:solidFill>
              </a:rPr>
              <a:t> </a:t>
            </a:r>
            <a:r>
              <a:rPr lang="tr-TR" sz="2000" b="0" kern="1200" spc="-5" dirty="0">
                <a:solidFill>
                  <a:prstClr val="black"/>
                </a:solidFill>
              </a:rPr>
              <a:t>yöneliktir</a:t>
            </a:r>
            <a:r>
              <a:rPr lang="tr-TR" sz="2000" b="0" kern="1200" spc="-5" dirty="0" smtClean="0">
                <a:solidFill>
                  <a:prstClr val="black"/>
                </a:solidFill>
              </a:rPr>
              <a:t>.</a:t>
            </a:r>
            <a:br>
              <a:rPr lang="tr-TR" sz="2000" b="0" kern="1200" spc="-5" dirty="0" smtClean="0">
                <a:solidFill>
                  <a:prstClr val="black"/>
                </a:solidFill>
              </a:rPr>
            </a:br>
            <a:r>
              <a:rPr lang="tr-TR" sz="2000" b="0" kern="1200" spc="-5" dirty="0" smtClean="0">
                <a:solidFill>
                  <a:prstClr val="black"/>
                </a:solidFill>
              </a:rPr>
              <a:t/>
            </a:r>
            <a:br>
              <a:rPr lang="tr-TR" sz="2000" b="0" kern="1200" spc="-5" dirty="0" smtClean="0">
                <a:solidFill>
                  <a:prstClr val="black"/>
                </a:solidFill>
              </a:rPr>
            </a:br>
            <a:r>
              <a:rPr lang="tr-TR" sz="2000" b="0" kern="1200" spc="-5" dirty="0">
                <a:solidFill>
                  <a:prstClr val="black"/>
                </a:solidFill>
                <a:ea typeface="+mn-ea"/>
              </a:rPr>
              <a:t>omurga ve kalçayı dengede tutan birçok sırt ve</a:t>
            </a:r>
            <a:r>
              <a:rPr lang="tr-TR" sz="2000" b="0" kern="1200" spc="-40" dirty="0">
                <a:solidFill>
                  <a:prstClr val="black"/>
                </a:solidFill>
                <a:ea typeface="+mn-ea"/>
              </a:rPr>
              <a:t> </a:t>
            </a:r>
            <a:r>
              <a:rPr lang="tr-TR" sz="2000" b="0" kern="1200" spc="-5" dirty="0">
                <a:solidFill>
                  <a:prstClr val="black"/>
                </a:solidFill>
                <a:ea typeface="+mn-ea"/>
              </a:rPr>
              <a:t>karın</a:t>
            </a:r>
            <a:r>
              <a:rPr lang="tr-TR" sz="2000" b="0" kern="1200" dirty="0">
                <a:solidFill>
                  <a:prstClr val="black"/>
                </a:solidFill>
                <a:ea typeface="+mn-ea"/>
              </a:rPr>
              <a:t/>
            </a:r>
            <a:br>
              <a:rPr lang="tr-TR" sz="2000" b="0" kern="1200" dirty="0">
                <a:solidFill>
                  <a:prstClr val="black"/>
                </a:solidFill>
                <a:ea typeface="+mn-ea"/>
              </a:rPr>
            </a:br>
            <a:r>
              <a:rPr lang="tr-TR" sz="2000" b="0" kern="1200" spc="-5" dirty="0">
                <a:solidFill>
                  <a:prstClr val="black"/>
                </a:solidFill>
                <a:ea typeface="+mn-ea"/>
              </a:rPr>
              <a:t>kasının </a:t>
            </a:r>
            <a:r>
              <a:rPr lang="tr-TR" sz="2000" b="0" kern="1200" dirty="0">
                <a:solidFill>
                  <a:prstClr val="black"/>
                </a:solidFill>
                <a:ea typeface="+mn-ea"/>
              </a:rPr>
              <a:t>antrene edilmesinde sıklıkla </a:t>
            </a:r>
            <a:r>
              <a:rPr lang="tr-TR" sz="2000" b="0" kern="1200" spc="-5" dirty="0">
                <a:solidFill>
                  <a:prstClr val="black"/>
                </a:solidFill>
                <a:ea typeface="+mn-ea"/>
              </a:rPr>
              <a:t>kullanılan bir  yöntemdir.</a:t>
            </a:r>
            <a:r>
              <a:rPr lang="tr-TR" sz="2000" b="0" kern="1200" dirty="0">
                <a:solidFill>
                  <a:prstClr val="black"/>
                </a:solidFill>
                <a:ea typeface="+mn-ea"/>
              </a:rPr>
              <a:t/>
            </a:r>
            <a:br>
              <a:rPr lang="tr-TR" sz="2000" b="0" kern="1200" dirty="0">
                <a:solidFill>
                  <a:prstClr val="black"/>
                </a:solidFill>
                <a:ea typeface="+mn-ea"/>
              </a:rPr>
            </a:br>
            <a:r>
              <a:rPr lang="tr-TR" sz="2000" b="0" kern="1200" spc="-5" dirty="0">
                <a:solidFill>
                  <a:prstClr val="black"/>
                </a:solidFill>
                <a:ea typeface="+mn-ea"/>
              </a:rPr>
              <a:t>Bu kasların </a:t>
            </a:r>
            <a:r>
              <a:rPr lang="tr-TR" sz="2000" b="0" kern="1200" dirty="0">
                <a:solidFill>
                  <a:prstClr val="black"/>
                </a:solidFill>
                <a:ea typeface="+mn-ea"/>
              </a:rPr>
              <a:t>hepsi hareket </a:t>
            </a:r>
            <a:r>
              <a:rPr lang="tr-TR" sz="2000" b="0" kern="1200" spc="-5" dirty="0">
                <a:solidFill>
                  <a:prstClr val="black"/>
                </a:solidFill>
                <a:ea typeface="+mn-ea"/>
              </a:rPr>
              <a:t>sırasında vücudun dengede  tutulması amacıyla birlikte</a:t>
            </a:r>
            <a:r>
              <a:rPr lang="tr-TR" sz="2000" b="0" kern="1200" spc="-10" dirty="0">
                <a:solidFill>
                  <a:prstClr val="black"/>
                </a:solidFill>
                <a:ea typeface="+mn-ea"/>
              </a:rPr>
              <a:t> </a:t>
            </a:r>
            <a:r>
              <a:rPr lang="tr-TR" sz="2000" b="0" kern="1200" spc="-5" dirty="0">
                <a:solidFill>
                  <a:prstClr val="black"/>
                </a:solidFill>
                <a:ea typeface="+mn-ea"/>
              </a:rPr>
              <a:t>çalışırlar.</a:t>
            </a:r>
            <a:r>
              <a:rPr lang="tr-TR" sz="2000" b="0" kern="1200" dirty="0">
                <a:solidFill>
                  <a:prstClr val="black"/>
                </a:solidFill>
                <a:ea typeface="+mn-ea"/>
              </a:rPr>
              <a:t/>
            </a:r>
            <a:br>
              <a:rPr lang="tr-TR" sz="2000" b="0" kern="1200" dirty="0">
                <a:solidFill>
                  <a:prstClr val="black"/>
                </a:solidFill>
                <a:ea typeface="+mn-ea"/>
              </a:rPr>
            </a:br>
            <a:r>
              <a:rPr lang="tr-TR" sz="2000" b="0" kern="1200" spc="-5" dirty="0">
                <a:solidFill>
                  <a:prstClr val="black"/>
                </a:solidFill>
                <a:ea typeface="+mn-ea"/>
              </a:rPr>
              <a:t>Hareket sırasında oluşturulan </a:t>
            </a:r>
            <a:r>
              <a:rPr lang="tr-TR" sz="2000" b="0" kern="1200" dirty="0">
                <a:solidFill>
                  <a:prstClr val="black"/>
                </a:solidFill>
                <a:ea typeface="+mn-ea"/>
              </a:rPr>
              <a:t>gücün</a:t>
            </a:r>
            <a:r>
              <a:rPr lang="tr-TR" sz="2000" b="0" kern="1200" spc="-25" dirty="0">
                <a:solidFill>
                  <a:prstClr val="black"/>
                </a:solidFill>
                <a:ea typeface="+mn-ea"/>
              </a:rPr>
              <a:t> </a:t>
            </a:r>
            <a:r>
              <a:rPr lang="tr-TR" sz="2000" b="0" kern="1200" spc="-5" dirty="0">
                <a:solidFill>
                  <a:prstClr val="black"/>
                </a:solidFill>
                <a:ea typeface="+mn-ea"/>
              </a:rPr>
              <a:t>bacaktan</a:t>
            </a:r>
            <a:r>
              <a:rPr lang="tr-TR" sz="2000" b="0" kern="1200" dirty="0">
                <a:solidFill>
                  <a:prstClr val="black"/>
                </a:solidFill>
                <a:ea typeface="+mn-ea"/>
              </a:rPr>
              <a:t/>
            </a:r>
            <a:br>
              <a:rPr lang="tr-TR" sz="2000" b="0" kern="1200" dirty="0">
                <a:solidFill>
                  <a:prstClr val="black"/>
                </a:solidFill>
                <a:ea typeface="+mn-ea"/>
              </a:rPr>
            </a:br>
            <a:r>
              <a:rPr lang="tr-TR" sz="2000" b="0" kern="1200" spc="-5" dirty="0">
                <a:solidFill>
                  <a:prstClr val="black"/>
                </a:solidFill>
                <a:ea typeface="+mn-ea"/>
              </a:rPr>
              <a:t>gövdeye </a:t>
            </a:r>
            <a:r>
              <a:rPr lang="tr-TR" sz="2000" b="0" kern="1200" dirty="0">
                <a:solidFill>
                  <a:prstClr val="black"/>
                </a:solidFill>
                <a:ea typeface="+mn-ea"/>
              </a:rPr>
              <a:t>ya </a:t>
            </a:r>
            <a:r>
              <a:rPr lang="tr-TR" sz="2000" b="0" kern="1200" spc="-5" dirty="0">
                <a:solidFill>
                  <a:prstClr val="black"/>
                </a:solidFill>
                <a:ea typeface="+mn-ea"/>
              </a:rPr>
              <a:t>da gövdeden bacağa verimli bir </a:t>
            </a:r>
            <a:r>
              <a:rPr lang="tr-TR" sz="2000" b="0" kern="1200" dirty="0">
                <a:solidFill>
                  <a:prstClr val="black"/>
                </a:solidFill>
                <a:ea typeface="+mn-ea"/>
              </a:rPr>
              <a:t>şekilde  </a:t>
            </a:r>
            <a:r>
              <a:rPr lang="tr-TR" sz="2000" b="0" kern="1200" spc="-5" dirty="0">
                <a:solidFill>
                  <a:prstClr val="black"/>
                </a:solidFill>
                <a:ea typeface="+mn-ea"/>
              </a:rPr>
              <a:t>aktarılması koordineli olarak </a:t>
            </a:r>
            <a:r>
              <a:rPr lang="tr-TR" sz="2000" b="0" kern="1200" dirty="0">
                <a:solidFill>
                  <a:prstClr val="black"/>
                </a:solidFill>
                <a:ea typeface="+mn-ea"/>
              </a:rPr>
              <a:t>çalışan </a:t>
            </a:r>
            <a:r>
              <a:rPr lang="tr-TR" sz="2000" b="0" kern="1200" spc="-5" dirty="0">
                <a:solidFill>
                  <a:prstClr val="black"/>
                </a:solidFill>
                <a:ea typeface="+mn-ea"/>
              </a:rPr>
              <a:t>bu kasların  kuvvetlerinin artırılması ile</a:t>
            </a:r>
            <a:r>
              <a:rPr lang="tr-TR" sz="2000" b="0" kern="1200" spc="-10" dirty="0">
                <a:solidFill>
                  <a:prstClr val="black"/>
                </a:solidFill>
                <a:ea typeface="+mn-ea"/>
              </a:rPr>
              <a:t> </a:t>
            </a:r>
            <a:r>
              <a:rPr lang="tr-TR" sz="2000" b="0" kern="1200" spc="-5" dirty="0">
                <a:solidFill>
                  <a:prstClr val="black"/>
                </a:solidFill>
                <a:ea typeface="+mn-ea"/>
              </a:rPr>
              <a:t>mümkündür.</a:t>
            </a:r>
            <a:r>
              <a:rPr lang="tr-TR" sz="2000" b="0" kern="1200" dirty="0">
                <a:solidFill>
                  <a:prstClr val="black"/>
                </a:solidFill>
                <a:ea typeface="+mn-ea"/>
              </a:rPr>
              <a:t/>
            </a:r>
            <a:br>
              <a:rPr lang="tr-TR" sz="2000" b="0" kern="1200" dirty="0">
                <a:solidFill>
                  <a:prstClr val="black"/>
                </a:solidFill>
                <a:ea typeface="+mn-ea"/>
              </a:rPr>
            </a:br>
            <a:endParaRPr sz="2800" dirty="0">
              <a:latin typeface="Comic Sans MS"/>
              <a:cs typeface="Comic Sans MS"/>
            </a:endParaRPr>
          </a:p>
        </p:txBody>
      </p:sp>
      <p:sp>
        <p:nvSpPr>
          <p:cNvPr id="4" name="object 4"/>
          <p:cNvSpPr/>
          <p:nvPr/>
        </p:nvSpPr>
        <p:spPr>
          <a:xfrm>
            <a:off x="1524000" y="5100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3</a:t>
            </a:fld>
            <a:endParaRPr sz="1000">
              <a:solidFill>
                <a:prstClr val="black"/>
              </a:solidFill>
              <a:latin typeface="Verdana"/>
              <a:cs typeface="Verdana"/>
            </a:endParaRPr>
          </a:p>
        </p:txBody>
      </p:sp>
    </p:spTree>
    <p:extLst>
      <p:ext uri="{BB962C8B-B14F-4D97-AF65-F5344CB8AC3E}">
        <p14:creationId xmlns:p14="http://schemas.microsoft.com/office/powerpoint/2010/main" val="252844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959686"/>
            <a:ext cx="2233930" cy="437515"/>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b="0" dirty="0">
                <a:solidFill>
                  <a:srgbClr val="000000"/>
                </a:solidFill>
                <a:latin typeface="Comic Sans MS"/>
                <a:cs typeface="Comic Sans MS"/>
              </a:rPr>
              <a:t>Core</a:t>
            </a:r>
            <a:r>
              <a:rPr b="0" spc="-85" dirty="0">
                <a:solidFill>
                  <a:srgbClr val="000000"/>
                </a:solidFill>
                <a:latin typeface="Comic Sans MS"/>
                <a:cs typeface="Comic Sans MS"/>
              </a:rPr>
              <a:t> </a:t>
            </a:r>
            <a:r>
              <a:rPr b="0" spc="-5" dirty="0">
                <a:solidFill>
                  <a:srgbClr val="000000"/>
                </a:solidFill>
                <a:latin typeface="Comic Sans MS"/>
                <a:cs typeface="Comic Sans MS"/>
              </a:rPr>
              <a:t>bölgesi</a:t>
            </a:r>
            <a:endParaRPr sz="1800">
              <a:latin typeface="Comic Sans MS"/>
              <a:cs typeface="Comic Sans MS"/>
            </a:endParaRPr>
          </a:p>
        </p:txBody>
      </p:sp>
      <p:sp>
        <p:nvSpPr>
          <p:cNvPr id="3" name="object 3"/>
          <p:cNvSpPr txBox="1"/>
          <p:nvPr/>
        </p:nvSpPr>
        <p:spPr>
          <a:xfrm>
            <a:off x="929436" y="2373605"/>
            <a:ext cx="6843395" cy="1191260"/>
          </a:xfrm>
          <a:prstGeom prst="rect">
            <a:avLst/>
          </a:prstGeom>
        </p:spPr>
        <p:txBody>
          <a:bodyPr vert="horz" wrap="square" lIns="0" tIns="50800" rIns="0" bIns="0" rtlCol="0">
            <a:spAutoFit/>
          </a:bodyPr>
          <a:lstStyle/>
          <a:p>
            <a:pPr marL="241300" indent="-228600">
              <a:spcBef>
                <a:spcPts val="400"/>
              </a:spcBef>
              <a:buClr>
                <a:srgbClr val="717BA2"/>
              </a:buClr>
              <a:buFont typeface="Verdana"/>
              <a:buChar char="◦"/>
              <a:tabLst>
                <a:tab pos="241300" algn="l"/>
              </a:tabLst>
            </a:pPr>
            <a:r>
              <a:rPr sz="2300" dirty="0">
                <a:solidFill>
                  <a:prstClr val="black"/>
                </a:solidFill>
                <a:latin typeface="Comic Sans MS"/>
                <a:cs typeface="Comic Sans MS"/>
              </a:rPr>
              <a:t>Güç </a:t>
            </a:r>
            <a:r>
              <a:rPr sz="2300" spc="-5" dirty="0">
                <a:solidFill>
                  <a:prstClr val="black"/>
                </a:solidFill>
                <a:latin typeface="Comic Sans MS"/>
                <a:cs typeface="Comic Sans MS"/>
              </a:rPr>
              <a:t>üretiminden</a:t>
            </a:r>
            <a:r>
              <a:rPr sz="2300" spc="-35" dirty="0">
                <a:solidFill>
                  <a:prstClr val="black"/>
                </a:solidFill>
                <a:latin typeface="Comic Sans MS"/>
                <a:cs typeface="Comic Sans MS"/>
              </a:rPr>
              <a:t> </a:t>
            </a:r>
            <a:r>
              <a:rPr sz="2300" dirty="0">
                <a:solidFill>
                  <a:prstClr val="black"/>
                </a:solidFill>
                <a:latin typeface="Comic Sans MS"/>
                <a:cs typeface="Comic Sans MS"/>
              </a:rPr>
              <a:t>sorumludur</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dirty="0">
                <a:solidFill>
                  <a:prstClr val="black"/>
                </a:solidFill>
                <a:latin typeface="Comic Sans MS"/>
                <a:cs typeface="Comic Sans MS"/>
              </a:rPr>
              <a:t>Denge </a:t>
            </a:r>
            <a:r>
              <a:rPr sz="2300" spc="-5" dirty="0">
                <a:solidFill>
                  <a:prstClr val="black"/>
                </a:solidFill>
                <a:latin typeface="Comic Sans MS"/>
                <a:cs typeface="Comic Sans MS"/>
              </a:rPr>
              <a:t>ve stabiliteyi korumaktan</a:t>
            </a:r>
            <a:r>
              <a:rPr sz="2300" spc="-25" dirty="0">
                <a:solidFill>
                  <a:prstClr val="black"/>
                </a:solidFill>
                <a:latin typeface="Comic Sans MS"/>
                <a:cs typeface="Comic Sans MS"/>
              </a:rPr>
              <a:t> </a:t>
            </a:r>
            <a:r>
              <a:rPr sz="2300" dirty="0">
                <a:solidFill>
                  <a:prstClr val="black"/>
                </a:solidFill>
                <a:latin typeface="Comic Sans MS"/>
                <a:cs typeface="Comic Sans MS"/>
              </a:rPr>
              <a:t>sorumludur</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spc="-5" dirty="0">
                <a:solidFill>
                  <a:prstClr val="black"/>
                </a:solidFill>
                <a:latin typeface="Comic Sans MS"/>
                <a:cs typeface="Comic Sans MS"/>
              </a:rPr>
              <a:t>Hareket sırasındaki </a:t>
            </a:r>
            <a:r>
              <a:rPr sz="2300" dirty="0">
                <a:solidFill>
                  <a:prstClr val="black"/>
                </a:solidFill>
                <a:latin typeface="Comic Sans MS"/>
                <a:cs typeface="Comic Sans MS"/>
              </a:rPr>
              <a:t>koordinasyondan</a:t>
            </a:r>
            <a:r>
              <a:rPr sz="2300" spc="-100" dirty="0">
                <a:solidFill>
                  <a:prstClr val="black"/>
                </a:solidFill>
                <a:latin typeface="Comic Sans MS"/>
                <a:cs typeface="Comic Sans MS"/>
              </a:rPr>
              <a:t> </a:t>
            </a:r>
            <a:r>
              <a:rPr sz="2300" dirty="0">
                <a:solidFill>
                  <a:prstClr val="black"/>
                </a:solidFill>
                <a:latin typeface="Comic Sans MS"/>
                <a:cs typeface="Comic Sans MS"/>
              </a:rPr>
              <a:t>sorumludur</a:t>
            </a:r>
            <a:endParaRPr sz="23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2785872" y="4149090"/>
            <a:ext cx="2872358" cy="2191385"/>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4</a:t>
            </a:fld>
            <a:endParaRPr sz="1000">
              <a:solidFill>
                <a:prstClr val="black"/>
              </a:solidFill>
              <a:latin typeface="Verdana"/>
              <a:cs typeface="Verdana"/>
            </a:endParaRPr>
          </a:p>
        </p:txBody>
      </p:sp>
    </p:spTree>
    <p:extLst>
      <p:ext uri="{BB962C8B-B14F-4D97-AF65-F5344CB8AC3E}">
        <p14:creationId xmlns:p14="http://schemas.microsoft.com/office/powerpoint/2010/main" val="215900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837304"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b="0" dirty="0">
                <a:solidFill>
                  <a:srgbClr val="000000"/>
                </a:solidFill>
                <a:latin typeface="Comic Sans MS"/>
                <a:cs typeface="Comic Sans MS"/>
              </a:rPr>
              <a:t>Güçlü </a:t>
            </a:r>
            <a:r>
              <a:rPr b="0" spc="-5" dirty="0">
                <a:solidFill>
                  <a:srgbClr val="000000"/>
                </a:solidFill>
                <a:latin typeface="Comic Sans MS"/>
                <a:cs typeface="Comic Sans MS"/>
              </a:rPr>
              <a:t>bir </a:t>
            </a:r>
            <a:r>
              <a:rPr b="0" dirty="0">
                <a:solidFill>
                  <a:srgbClr val="000000"/>
                </a:solidFill>
                <a:latin typeface="Comic Sans MS"/>
                <a:cs typeface="Comic Sans MS"/>
              </a:rPr>
              <a:t>core</a:t>
            </a:r>
            <a:r>
              <a:rPr b="0" spc="-55" dirty="0">
                <a:solidFill>
                  <a:srgbClr val="000000"/>
                </a:solidFill>
                <a:latin typeface="Comic Sans MS"/>
                <a:cs typeface="Comic Sans MS"/>
              </a:rPr>
              <a:t> </a:t>
            </a:r>
            <a:r>
              <a:rPr b="0" spc="-5" dirty="0">
                <a:solidFill>
                  <a:srgbClr val="000000"/>
                </a:solidFill>
                <a:latin typeface="Comic Sans MS"/>
                <a:cs typeface="Comic Sans MS"/>
              </a:rPr>
              <a:t>bölgesi:</a:t>
            </a:r>
            <a:endParaRPr sz="1800">
              <a:latin typeface="Comic Sans MS"/>
              <a:cs typeface="Comic Sans MS"/>
            </a:endParaRPr>
          </a:p>
        </p:txBody>
      </p:sp>
      <p:sp>
        <p:nvSpPr>
          <p:cNvPr id="3" name="object 3"/>
          <p:cNvSpPr txBox="1"/>
          <p:nvPr/>
        </p:nvSpPr>
        <p:spPr>
          <a:xfrm>
            <a:off x="929436" y="1910940"/>
            <a:ext cx="7578725" cy="2776855"/>
          </a:xfrm>
          <a:prstGeom prst="rect">
            <a:avLst/>
          </a:prstGeom>
        </p:spPr>
        <p:txBody>
          <a:bodyPr vert="horz" wrap="square" lIns="0" tIns="50800" rIns="0" bIns="0" rtlCol="0">
            <a:spAutoFit/>
          </a:bodyPr>
          <a:lstStyle/>
          <a:p>
            <a:pPr marL="241300" indent="-228600">
              <a:spcBef>
                <a:spcPts val="400"/>
              </a:spcBef>
              <a:buClr>
                <a:srgbClr val="717BA2"/>
              </a:buClr>
              <a:buFont typeface="Verdana"/>
              <a:buChar char="◦"/>
              <a:tabLst>
                <a:tab pos="241300" algn="l"/>
              </a:tabLst>
            </a:pPr>
            <a:r>
              <a:rPr sz="2400" dirty="0">
                <a:solidFill>
                  <a:prstClr val="black"/>
                </a:solidFill>
                <a:latin typeface="Comic Sans MS"/>
                <a:cs typeface="Comic Sans MS"/>
              </a:rPr>
              <a:t>Çok </a:t>
            </a:r>
            <a:r>
              <a:rPr sz="2400" spc="-5" dirty="0">
                <a:solidFill>
                  <a:prstClr val="black"/>
                </a:solidFill>
                <a:latin typeface="Comic Sans MS"/>
                <a:cs typeface="Comic Sans MS"/>
              </a:rPr>
              <a:t>daha iyi bir </a:t>
            </a:r>
            <a:r>
              <a:rPr sz="2400" dirty="0">
                <a:solidFill>
                  <a:prstClr val="black"/>
                </a:solidFill>
                <a:latin typeface="Comic Sans MS"/>
                <a:cs typeface="Comic Sans MS"/>
              </a:rPr>
              <a:t>hareket </a:t>
            </a:r>
            <a:r>
              <a:rPr sz="2400" spc="-5" dirty="0">
                <a:solidFill>
                  <a:prstClr val="black"/>
                </a:solidFill>
                <a:latin typeface="Comic Sans MS"/>
                <a:cs typeface="Comic Sans MS"/>
              </a:rPr>
              <a:t>ekonomisi</a:t>
            </a:r>
            <a:r>
              <a:rPr sz="2400" spc="-50" dirty="0">
                <a:solidFill>
                  <a:prstClr val="black"/>
                </a:solidFill>
                <a:latin typeface="Comic Sans MS"/>
                <a:cs typeface="Comic Sans MS"/>
              </a:rPr>
              <a:t> </a:t>
            </a:r>
            <a:r>
              <a:rPr sz="2400" spc="-5" dirty="0">
                <a:solidFill>
                  <a:prstClr val="black"/>
                </a:solidFill>
                <a:latin typeface="Comic Sans MS"/>
                <a:cs typeface="Comic Sans MS"/>
              </a:rPr>
              <a:t>sağlar.</a:t>
            </a:r>
            <a:endParaRPr sz="24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400" dirty="0">
                <a:solidFill>
                  <a:prstClr val="black"/>
                </a:solidFill>
                <a:latin typeface="Comic Sans MS"/>
                <a:cs typeface="Comic Sans MS"/>
              </a:rPr>
              <a:t>Vücut </a:t>
            </a:r>
            <a:r>
              <a:rPr sz="2400" spc="-5" dirty="0">
                <a:solidFill>
                  <a:prstClr val="black"/>
                </a:solidFill>
                <a:latin typeface="Comic Sans MS"/>
                <a:cs typeface="Comic Sans MS"/>
              </a:rPr>
              <a:t>kontrol ve dengesini</a:t>
            </a:r>
            <a:r>
              <a:rPr sz="2400" spc="-20" dirty="0">
                <a:solidFill>
                  <a:prstClr val="black"/>
                </a:solidFill>
                <a:latin typeface="Comic Sans MS"/>
                <a:cs typeface="Comic Sans MS"/>
              </a:rPr>
              <a:t> </a:t>
            </a:r>
            <a:r>
              <a:rPr sz="2400" dirty="0">
                <a:solidFill>
                  <a:prstClr val="black"/>
                </a:solidFill>
                <a:latin typeface="Comic Sans MS"/>
                <a:cs typeface="Comic Sans MS"/>
              </a:rPr>
              <a:t>geliştirir.</a:t>
            </a:r>
            <a:endParaRPr sz="2400">
              <a:solidFill>
                <a:prstClr val="black"/>
              </a:solidFill>
              <a:latin typeface="Comic Sans MS"/>
              <a:cs typeface="Comic Sans MS"/>
            </a:endParaRPr>
          </a:p>
          <a:p>
            <a:pPr marL="241300" marR="5080" indent="-228600">
              <a:spcBef>
                <a:spcPts val="300"/>
              </a:spcBef>
              <a:buClr>
                <a:srgbClr val="717BA2"/>
              </a:buClr>
              <a:buFont typeface="Verdana"/>
              <a:buChar char="◦"/>
              <a:tabLst>
                <a:tab pos="241300" algn="l"/>
              </a:tabLst>
            </a:pPr>
            <a:r>
              <a:rPr sz="2400" spc="-5" dirty="0">
                <a:solidFill>
                  <a:prstClr val="black"/>
                </a:solidFill>
                <a:latin typeface="Comic Sans MS"/>
                <a:cs typeface="Comic Sans MS"/>
              </a:rPr>
              <a:t>Sakatlık riskini </a:t>
            </a:r>
            <a:r>
              <a:rPr sz="2400" dirty="0">
                <a:solidFill>
                  <a:prstClr val="black"/>
                </a:solidFill>
                <a:latin typeface="Comic Sans MS"/>
                <a:cs typeface="Comic Sans MS"/>
              </a:rPr>
              <a:t>azaltır </a:t>
            </a:r>
            <a:r>
              <a:rPr sz="2400" spc="-5" dirty="0">
                <a:solidFill>
                  <a:prstClr val="black"/>
                </a:solidFill>
                <a:latin typeface="Comic Sans MS"/>
                <a:cs typeface="Comic Sans MS"/>
              </a:rPr>
              <a:t>(merkez kaslar, sıçramalarda  ve rotasyon </a:t>
            </a:r>
            <a:r>
              <a:rPr sz="2400" dirty="0">
                <a:solidFill>
                  <a:prstClr val="black"/>
                </a:solidFill>
                <a:latin typeface="Comic Sans MS"/>
                <a:cs typeface="Comic Sans MS"/>
              </a:rPr>
              <a:t>egzersizlerinde </a:t>
            </a:r>
            <a:r>
              <a:rPr sz="2400" spc="-5" dirty="0">
                <a:solidFill>
                  <a:prstClr val="black"/>
                </a:solidFill>
                <a:latin typeface="Comic Sans MS"/>
                <a:cs typeface="Comic Sans MS"/>
              </a:rPr>
              <a:t>şok </a:t>
            </a:r>
            <a:r>
              <a:rPr sz="2400" dirty="0">
                <a:solidFill>
                  <a:prstClr val="black"/>
                </a:solidFill>
                <a:latin typeface="Comic Sans MS"/>
                <a:cs typeface="Comic Sans MS"/>
              </a:rPr>
              <a:t>emici</a:t>
            </a:r>
            <a:r>
              <a:rPr sz="2400" spc="-50" dirty="0">
                <a:solidFill>
                  <a:prstClr val="black"/>
                </a:solidFill>
                <a:latin typeface="Comic Sans MS"/>
                <a:cs typeface="Comic Sans MS"/>
              </a:rPr>
              <a:t> </a:t>
            </a:r>
            <a:r>
              <a:rPr sz="2400" spc="-5" dirty="0">
                <a:solidFill>
                  <a:prstClr val="black"/>
                </a:solidFill>
                <a:latin typeface="Comic Sans MS"/>
                <a:cs typeface="Comic Sans MS"/>
              </a:rPr>
              <a:t>üniteler</a:t>
            </a:r>
            <a:endParaRPr sz="2400">
              <a:solidFill>
                <a:prstClr val="black"/>
              </a:solidFill>
              <a:latin typeface="Comic Sans MS"/>
              <a:cs typeface="Comic Sans MS"/>
            </a:endParaRPr>
          </a:p>
          <a:p>
            <a:pPr marL="241300">
              <a:spcBef>
                <a:spcPts val="5"/>
              </a:spcBef>
            </a:pPr>
            <a:r>
              <a:rPr sz="2400" spc="-5" dirty="0">
                <a:solidFill>
                  <a:prstClr val="black"/>
                </a:solidFill>
                <a:latin typeface="Comic Sans MS"/>
                <a:cs typeface="Comic Sans MS"/>
              </a:rPr>
              <a:t>olarak</a:t>
            </a:r>
            <a:r>
              <a:rPr sz="2400" spc="-15" dirty="0">
                <a:solidFill>
                  <a:prstClr val="black"/>
                </a:solidFill>
                <a:latin typeface="Comic Sans MS"/>
                <a:cs typeface="Comic Sans MS"/>
              </a:rPr>
              <a:t> </a:t>
            </a:r>
            <a:r>
              <a:rPr sz="2400" spc="-5" dirty="0">
                <a:solidFill>
                  <a:prstClr val="black"/>
                </a:solidFill>
                <a:latin typeface="Comic Sans MS"/>
                <a:cs typeface="Comic Sans MS"/>
              </a:rPr>
              <a:t>çalışırlar)</a:t>
            </a:r>
            <a:endParaRPr sz="24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400" dirty="0">
                <a:solidFill>
                  <a:prstClr val="black"/>
                </a:solidFill>
                <a:latin typeface="Comic Sans MS"/>
                <a:cs typeface="Comic Sans MS"/>
              </a:rPr>
              <a:t>Denge </a:t>
            </a:r>
            <a:r>
              <a:rPr sz="2400" spc="-5" dirty="0">
                <a:solidFill>
                  <a:prstClr val="black"/>
                </a:solidFill>
                <a:latin typeface="Comic Sans MS"/>
                <a:cs typeface="Comic Sans MS"/>
              </a:rPr>
              <a:t>ve stabilite</a:t>
            </a:r>
            <a:r>
              <a:rPr sz="2400" spc="-25" dirty="0">
                <a:solidFill>
                  <a:prstClr val="black"/>
                </a:solidFill>
                <a:latin typeface="Comic Sans MS"/>
                <a:cs typeface="Comic Sans MS"/>
              </a:rPr>
              <a:t> </a:t>
            </a:r>
            <a:r>
              <a:rPr sz="2400" dirty="0">
                <a:solidFill>
                  <a:prstClr val="black"/>
                </a:solidFill>
                <a:latin typeface="Comic Sans MS"/>
                <a:cs typeface="Comic Sans MS"/>
              </a:rPr>
              <a:t>gelişir.</a:t>
            </a:r>
            <a:endParaRPr sz="24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400" spc="-5" dirty="0">
                <a:solidFill>
                  <a:prstClr val="black"/>
                </a:solidFill>
                <a:latin typeface="Comic Sans MS"/>
                <a:cs typeface="Comic Sans MS"/>
              </a:rPr>
              <a:t>Sportif </a:t>
            </a:r>
            <a:r>
              <a:rPr sz="2400" dirty="0">
                <a:solidFill>
                  <a:prstClr val="black"/>
                </a:solidFill>
                <a:latin typeface="Comic Sans MS"/>
                <a:cs typeface="Comic Sans MS"/>
              </a:rPr>
              <a:t>performansı</a:t>
            </a:r>
            <a:r>
              <a:rPr sz="2400" spc="-10" dirty="0">
                <a:solidFill>
                  <a:prstClr val="black"/>
                </a:solidFill>
                <a:latin typeface="Comic Sans MS"/>
                <a:cs typeface="Comic Sans MS"/>
              </a:rPr>
              <a:t> </a:t>
            </a:r>
            <a:r>
              <a:rPr sz="2400" dirty="0">
                <a:solidFill>
                  <a:prstClr val="black"/>
                </a:solidFill>
                <a:latin typeface="Comic Sans MS"/>
                <a:cs typeface="Comic Sans MS"/>
              </a:rPr>
              <a:t>geliştirir</a:t>
            </a:r>
            <a:endParaRPr sz="2400">
              <a:solidFill>
                <a:prstClr val="black"/>
              </a:solidFill>
              <a:latin typeface="Comic Sans MS"/>
              <a:cs typeface="Comic Sans MS"/>
            </a:endParaRPr>
          </a:p>
        </p:txBody>
      </p:sp>
      <p:sp>
        <p:nvSpPr>
          <p:cNvPr id="4" name="object 4"/>
          <p:cNvSpPr/>
          <p:nvPr/>
        </p:nvSpPr>
        <p:spPr>
          <a:xfrm>
            <a:off x="2771775" y="4953000"/>
            <a:ext cx="1905000" cy="190499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4929251" y="4953000"/>
            <a:ext cx="1905000" cy="190499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1732788" y="472440"/>
            <a:ext cx="5855208"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7" name="object 7"/>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5</a:t>
            </a:fld>
            <a:endParaRPr sz="1000">
              <a:solidFill>
                <a:prstClr val="black"/>
              </a:solidFill>
              <a:latin typeface="Verdana"/>
              <a:cs typeface="Verdana"/>
            </a:endParaRPr>
          </a:p>
        </p:txBody>
      </p:sp>
    </p:spTree>
    <p:extLst>
      <p:ext uri="{BB962C8B-B14F-4D97-AF65-F5344CB8AC3E}">
        <p14:creationId xmlns:p14="http://schemas.microsoft.com/office/powerpoint/2010/main" val="1348525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52572" y="2711195"/>
            <a:ext cx="2447925" cy="707390"/>
          </a:xfrm>
          <a:prstGeom prst="rect">
            <a:avLst/>
          </a:prstGeom>
          <a:ln w="9144">
            <a:solidFill>
              <a:srgbClr val="FFFF00"/>
            </a:solidFill>
          </a:ln>
        </p:spPr>
        <p:txBody>
          <a:bodyPr vert="horz" wrap="square" lIns="0" tIns="34290" rIns="0" bIns="0" rtlCol="0">
            <a:spAutoFit/>
          </a:bodyPr>
          <a:lstStyle/>
          <a:p>
            <a:pPr marL="89535">
              <a:lnSpc>
                <a:spcPct val="100000"/>
              </a:lnSpc>
              <a:spcBef>
                <a:spcPts val="270"/>
              </a:spcBef>
            </a:pPr>
            <a:r>
              <a:rPr sz="2000" b="1" spc="-5" dirty="0">
                <a:solidFill>
                  <a:srgbClr val="FFFF00"/>
                </a:solidFill>
                <a:latin typeface="Times New Roman"/>
                <a:cs typeface="Times New Roman"/>
              </a:rPr>
              <a:t>Kuvvet</a:t>
            </a:r>
            <a:r>
              <a:rPr sz="2000" b="1" spc="-135" dirty="0">
                <a:solidFill>
                  <a:srgbClr val="FFFF00"/>
                </a:solidFill>
                <a:latin typeface="Times New Roman"/>
                <a:cs typeface="Times New Roman"/>
              </a:rPr>
              <a:t> </a:t>
            </a:r>
            <a:r>
              <a:rPr sz="2000" b="1" spc="-20" dirty="0">
                <a:solidFill>
                  <a:srgbClr val="FFFF00"/>
                </a:solidFill>
                <a:latin typeface="Times New Roman"/>
                <a:cs typeface="Times New Roman"/>
              </a:rPr>
              <a:t>Antrenmanı</a:t>
            </a:r>
            <a:endParaRPr sz="2000">
              <a:latin typeface="Times New Roman"/>
              <a:cs typeface="Times New Roman"/>
            </a:endParaRPr>
          </a:p>
          <a:p>
            <a:pPr marL="89535">
              <a:lnSpc>
                <a:spcPct val="100000"/>
              </a:lnSpc>
            </a:pPr>
            <a:r>
              <a:rPr sz="2000" b="1" spc="-10" dirty="0">
                <a:solidFill>
                  <a:srgbClr val="FFFF00"/>
                </a:solidFill>
                <a:latin typeface="Times New Roman"/>
                <a:cs typeface="Times New Roman"/>
              </a:rPr>
              <a:t>Yöntemleri</a:t>
            </a:r>
            <a:endParaRPr sz="2000">
              <a:latin typeface="Times New Roman"/>
              <a:cs typeface="Times New Roman"/>
            </a:endParaRPr>
          </a:p>
        </p:txBody>
      </p:sp>
      <p:sp>
        <p:nvSpPr>
          <p:cNvPr id="3" name="object 3"/>
          <p:cNvSpPr txBox="1"/>
          <p:nvPr/>
        </p:nvSpPr>
        <p:spPr>
          <a:xfrm>
            <a:off x="242315" y="4335779"/>
            <a:ext cx="2520950" cy="1015365"/>
          </a:xfrm>
          <a:prstGeom prst="rect">
            <a:avLst/>
          </a:prstGeom>
          <a:ln w="9144">
            <a:solidFill>
              <a:srgbClr val="FFFF00"/>
            </a:solidFill>
          </a:ln>
        </p:spPr>
        <p:txBody>
          <a:bodyPr vert="horz" wrap="square" lIns="0" tIns="36195" rIns="0" bIns="0" rtlCol="0">
            <a:spAutoFit/>
          </a:bodyPr>
          <a:lstStyle/>
          <a:p>
            <a:pPr marL="90805">
              <a:lnSpc>
                <a:spcPct val="100000"/>
              </a:lnSpc>
              <a:spcBef>
                <a:spcPts val="285"/>
              </a:spcBef>
            </a:pPr>
            <a:r>
              <a:rPr sz="2000" b="1" spc="-15" dirty="0">
                <a:solidFill>
                  <a:srgbClr val="FFFF00"/>
                </a:solidFill>
                <a:latin typeface="Times New Roman"/>
                <a:cs typeface="Times New Roman"/>
              </a:rPr>
              <a:t>Lokal</a:t>
            </a:r>
            <a:endParaRPr sz="2000">
              <a:latin typeface="Times New Roman"/>
              <a:cs typeface="Times New Roman"/>
            </a:endParaRPr>
          </a:p>
          <a:p>
            <a:pPr>
              <a:lnSpc>
                <a:spcPct val="100000"/>
              </a:lnSpc>
              <a:spcBef>
                <a:spcPts val="40"/>
              </a:spcBef>
            </a:pPr>
            <a:endParaRPr sz="2050">
              <a:latin typeface="Times New Roman"/>
              <a:cs typeface="Times New Roman"/>
            </a:endParaRPr>
          </a:p>
          <a:p>
            <a:pPr marL="219075">
              <a:lnSpc>
                <a:spcPct val="100000"/>
              </a:lnSpc>
              <a:spcBef>
                <a:spcPts val="5"/>
              </a:spcBef>
            </a:pPr>
            <a:r>
              <a:rPr sz="2000" b="1" spc="-5" dirty="0">
                <a:solidFill>
                  <a:srgbClr val="FFFFFF"/>
                </a:solidFill>
                <a:latin typeface="Times New Roman"/>
                <a:cs typeface="Times New Roman"/>
              </a:rPr>
              <a:t>-Ağırlık</a:t>
            </a:r>
            <a:r>
              <a:rPr sz="2000" b="1" spc="-40" dirty="0">
                <a:solidFill>
                  <a:srgbClr val="FFFFFF"/>
                </a:solidFill>
                <a:latin typeface="Times New Roman"/>
                <a:cs typeface="Times New Roman"/>
              </a:rPr>
              <a:t> </a:t>
            </a:r>
            <a:r>
              <a:rPr sz="2000" b="1" spc="-15" dirty="0">
                <a:solidFill>
                  <a:srgbClr val="FFFFFF"/>
                </a:solidFill>
                <a:latin typeface="Times New Roman"/>
                <a:cs typeface="Times New Roman"/>
              </a:rPr>
              <a:t>Çalışması</a:t>
            </a:r>
            <a:endParaRPr sz="2000">
              <a:latin typeface="Times New Roman"/>
              <a:cs typeface="Times New Roman"/>
            </a:endParaRPr>
          </a:p>
        </p:txBody>
      </p:sp>
      <p:sp>
        <p:nvSpPr>
          <p:cNvPr id="4" name="object 4"/>
          <p:cNvSpPr txBox="1"/>
          <p:nvPr/>
        </p:nvSpPr>
        <p:spPr>
          <a:xfrm>
            <a:off x="2979420" y="4354067"/>
            <a:ext cx="2737485" cy="1938655"/>
          </a:xfrm>
          <a:prstGeom prst="rect">
            <a:avLst/>
          </a:prstGeom>
          <a:ln w="9144">
            <a:solidFill>
              <a:srgbClr val="FFFF00"/>
            </a:solidFill>
          </a:ln>
        </p:spPr>
        <p:txBody>
          <a:bodyPr vert="horz" wrap="square" lIns="0" tIns="35560" rIns="0" bIns="0" rtlCol="0">
            <a:spAutoFit/>
          </a:bodyPr>
          <a:lstStyle/>
          <a:p>
            <a:pPr marL="90805">
              <a:lnSpc>
                <a:spcPct val="100000"/>
              </a:lnSpc>
              <a:spcBef>
                <a:spcPts val="280"/>
              </a:spcBef>
            </a:pPr>
            <a:r>
              <a:rPr sz="2000" b="1" spc="-10" dirty="0">
                <a:solidFill>
                  <a:srgbClr val="FFFF00"/>
                </a:solidFill>
                <a:latin typeface="Times New Roman"/>
                <a:cs typeface="Times New Roman"/>
              </a:rPr>
              <a:t>Fonksiyonel</a:t>
            </a:r>
            <a:endParaRPr sz="2000">
              <a:latin typeface="Times New Roman"/>
              <a:cs typeface="Times New Roman"/>
            </a:endParaRPr>
          </a:p>
          <a:p>
            <a:pPr>
              <a:lnSpc>
                <a:spcPct val="100000"/>
              </a:lnSpc>
              <a:spcBef>
                <a:spcPts val="40"/>
              </a:spcBef>
            </a:pPr>
            <a:endParaRPr sz="2050">
              <a:latin typeface="Times New Roman"/>
              <a:cs typeface="Times New Roman"/>
            </a:endParaRPr>
          </a:p>
          <a:p>
            <a:pPr marL="343535">
              <a:lnSpc>
                <a:spcPct val="100000"/>
              </a:lnSpc>
            </a:pPr>
            <a:r>
              <a:rPr sz="2000" b="1" spc="-5" dirty="0">
                <a:solidFill>
                  <a:srgbClr val="FFFFFF"/>
                </a:solidFill>
                <a:latin typeface="Times New Roman"/>
                <a:cs typeface="Times New Roman"/>
              </a:rPr>
              <a:t>-Ağırlık</a:t>
            </a:r>
            <a:r>
              <a:rPr sz="2000" b="1" spc="-15" dirty="0">
                <a:solidFill>
                  <a:srgbClr val="FFFFFF"/>
                </a:solidFill>
                <a:latin typeface="Times New Roman"/>
                <a:cs typeface="Times New Roman"/>
              </a:rPr>
              <a:t> Çalışması</a:t>
            </a:r>
            <a:endParaRPr sz="2000">
              <a:latin typeface="Times New Roman"/>
              <a:cs typeface="Times New Roman"/>
            </a:endParaRPr>
          </a:p>
          <a:p>
            <a:pPr marL="343535">
              <a:lnSpc>
                <a:spcPct val="100000"/>
              </a:lnSpc>
            </a:pPr>
            <a:r>
              <a:rPr sz="2000" b="1" spc="-5" dirty="0">
                <a:solidFill>
                  <a:srgbClr val="FFFFFF"/>
                </a:solidFill>
                <a:latin typeface="Times New Roman"/>
                <a:cs typeface="Times New Roman"/>
              </a:rPr>
              <a:t>-Kor</a:t>
            </a:r>
            <a:endParaRPr sz="2000">
              <a:latin typeface="Times New Roman"/>
              <a:cs typeface="Times New Roman"/>
            </a:endParaRPr>
          </a:p>
          <a:p>
            <a:pPr marL="941069" indent="-151765">
              <a:lnSpc>
                <a:spcPct val="100000"/>
              </a:lnSpc>
              <a:spcBef>
                <a:spcPts val="400"/>
              </a:spcBef>
              <a:buChar char="*"/>
              <a:tabLst>
                <a:tab pos="941705" algn="l"/>
              </a:tabLst>
            </a:pPr>
            <a:r>
              <a:rPr sz="1600" b="1" spc="-5" dirty="0">
                <a:solidFill>
                  <a:srgbClr val="FFFFFF"/>
                </a:solidFill>
                <a:latin typeface="Times New Roman"/>
                <a:cs typeface="Times New Roman"/>
              </a:rPr>
              <a:t>Statik</a:t>
            </a:r>
            <a:r>
              <a:rPr sz="1600" b="1" spc="-45" dirty="0">
                <a:solidFill>
                  <a:srgbClr val="FFFFFF"/>
                </a:solidFill>
                <a:latin typeface="Times New Roman"/>
                <a:cs typeface="Times New Roman"/>
              </a:rPr>
              <a:t> </a:t>
            </a:r>
            <a:r>
              <a:rPr sz="1600" b="1" dirty="0">
                <a:solidFill>
                  <a:srgbClr val="FFFFFF"/>
                </a:solidFill>
                <a:latin typeface="Times New Roman"/>
                <a:cs typeface="Times New Roman"/>
              </a:rPr>
              <a:t>ortam</a:t>
            </a:r>
            <a:endParaRPr sz="1600">
              <a:latin typeface="Times New Roman"/>
              <a:cs typeface="Times New Roman"/>
            </a:endParaRPr>
          </a:p>
          <a:p>
            <a:pPr marL="953135" indent="-151765">
              <a:lnSpc>
                <a:spcPct val="100000"/>
              </a:lnSpc>
              <a:spcBef>
                <a:spcPts val="95"/>
              </a:spcBef>
              <a:buChar char="*"/>
              <a:tabLst>
                <a:tab pos="953769" algn="l"/>
              </a:tabLst>
            </a:pPr>
            <a:r>
              <a:rPr sz="1600" b="1" spc="-10" dirty="0">
                <a:solidFill>
                  <a:srgbClr val="FFFFFF"/>
                </a:solidFill>
                <a:latin typeface="Times New Roman"/>
                <a:cs typeface="Times New Roman"/>
              </a:rPr>
              <a:t>Dinamik</a:t>
            </a:r>
            <a:r>
              <a:rPr sz="1600" b="1" spc="-35" dirty="0">
                <a:solidFill>
                  <a:srgbClr val="FFFFFF"/>
                </a:solidFill>
                <a:latin typeface="Times New Roman"/>
                <a:cs typeface="Times New Roman"/>
              </a:rPr>
              <a:t> </a:t>
            </a:r>
            <a:r>
              <a:rPr sz="1600" b="1" dirty="0">
                <a:solidFill>
                  <a:srgbClr val="FFFFFF"/>
                </a:solidFill>
                <a:latin typeface="Times New Roman"/>
                <a:cs typeface="Times New Roman"/>
              </a:rPr>
              <a:t>ortam</a:t>
            </a:r>
            <a:endParaRPr sz="1600">
              <a:latin typeface="Times New Roman"/>
              <a:cs typeface="Times New Roman"/>
            </a:endParaRPr>
          </a:p>
        </p:txBody>
      </p:sp>
      <p:sp>
        <p:nvSpPr>
          <p:cNvPr id="5" name="object 5"/>
          <p:cNvSpPr/>
          <p:nvPr/>
        </p:nvSpPr>
        <p:spPr>
          <a:xfrm>
            <a:off x="2260092" y="3482721"/>
            <a:ext cx="1595755" cy="814069"/>
          </a:xfrm>
          <a:custGeom>
            <a:avLst/>
            <a:gdLst/>
            <a:ahLst/>
            <a:cxnLst/>
            <a:rect l="l" t="t" r="r" b="b"/>
            <a:pathLst>
              <a:path w="1595754" h="814070">
                <a:moveTo>
                  <a:pt x="59816" y="720597"/>
                </a:moveTo>
                <a:lnTo>
                  <a:pt x="55880" y="721486"/>
                </a:lnTo>
                <a:lnTo>
                  <a:pt x="0" y="807465"/>
                </a:lnTo>
                <a:lnTo>
                  <a:pt x="98932" y="813688"/>
                </a:lnTo>
                <a:lnTo>
                  <a:pt x="102362" y="813815"/>
                </a:lnTo>
                <a:lnTo>
                  <a:pt x="105409" y="811148"/>
                </a:lnTo>
                <a:lnTo>
                  <a:pt x="105668" y="807592"/>
                </a:lnTo>
                <a:lnTo>
                  <a:pt x="14096" y="807592"/>
                </a:lnTo>
                <a:lnTo>
                  <a:pt x="8381" y="796162"/>
                </a:lnTo>
                <a:lnTo>
                  <a:pt x="29335" y="785613"/>
                </a:lnTo>
                <a:lnTo>
                  <a:pt x="66547" y="728471"/>
                </a:lnTo>
                <a:lnTo>
                  <a:pt x="65658" y="724534"/>
                </a:lnTo>
                <a:lnTo>
                  <a:pt x="62737" y="722629"/>
                </a:lnTo>
                <a:lnTo>
                  <a:pt x="59816" y="720597"/>
                </a:lnTo>
                <a:close/>
              </a:path>
              <a:path w="1595754" h="814070">
                <a:moveTo>
                  <a:pt x="29335" y="785613"/>
                </a:moveTo>
                <a:lnTo>
                  <a:pt x="8381" y="796162"/>
                </a:lnTo>
                <a:lnTo>
                  <a:pt x="14096" y="807592"/>
                </a:lnTo>
                <a:lnTo>
                  <a:pt x="18637" y="805306"/>
                </a:lnTo>
                <a:lnTo>
                  <a:pt x="16509" y="805306"/>
                </a:lnTo>
                <a:lnTo>
                  <a:pt x="11683" y="795527"/>
                </a:lnTo>
                <a:lnTo>
                  <a:pt x="22878" y="795527"/>
                </a:lnTo>
                <a:lnTo>
                  <a:pt x="29335" y="785613"/>
                </a:lnTo>
                <a:close/>
              </a:path>
              <a:path w="1595754" h="814070">
                <a:moveTo>
                  <a:pt x="35165" y="796985"/>
                </a:moveTo>
                <a:lnTo>
                  <a:pt x="14096" y="807592"/>
                </a:lnTo>
                <a:lnTo>
                  <a:pt x="105668" y="807592"/>
                </a:lnTo>
                <a:lnTo>
                  <a:pt x="105790" y="804163"/>
                </a:lnTo>
                <a:lnTo>
                  <a:pt x="103124" y="801115"/>
                </a:lnTo>
                <a:lnTo>
                  <a:pt x="99694" y="800988"/>
                </a:lnTo>
                <a:lnTo>
                  <a:pt x="35165" y="796985"/>
                </a:lnTo>
                <a:close/>
              </a:path>
              <a:path w="1595754" h="814070">
                <a:moveTo>
                  <a:pt x="11683" y="795527"/>
                </a:moveTo>
                <a:lnTo>
                  <a:pt x="16509" y="805306"/>
                </a:lnTo>
                <a:lnTo>
                  <a:pt x="22443" y="796195"/>
                </a:lnTo>
                <a:lnTo>
                  <a:pt x="11683" y="795527"/>
                </a:lnTo>
                <a:close/>
              </a:path>
              <a:path w="1595754" h="814070">
                <a:moveTo>
                  <a:pt x="22443" y="796195"/>
                </a:moveTo>
                <a:lnTo>
                  <a:pt x="16509" y="805306"/>
                </a:lnTo>
                <a:lnTo>
                  <a:pt x="18637" y="805306"/>
                </a:lnTo>
                <a:lnTo>
                  <a:pt x="35165" y="796985"/>
                </a:lnTo>
                <a:lnTo>
                  <a:pt x="22443" y="796195"/>
                </a:lnTo>
                <a:close/>
              </a:path>
              <a:path w="1595754" h="814070">
                <a:moveTo>
                  <a:pt x="1589658" y="0"/>
                </a:moveTo>
                <a:lnTo>
                  <a:pt x="29335" y="785613"/>
                </a:lnTo>
                <a:lnTo>
                  <a:pt x="22443" y="796195"/>
                </a:lnTo>
                <a:lnTo>
                  <a:pt x="35165" y="796985"/>
                </a:lnTo>
                <a:lnTo>
                  <a:pt x="1595373" y="11429"/>
                </a:lnTo>
                <a:lnTo>
                  <a:pt x="1589658" y="0"/>
                </a:lnTo>
                <a:close/>
              </a:path>
              <a:path w="1595754" h="814070">
                <a:moveTo>
                  <a:pt x="22878" y="795527"/>
                </a:moveTo>
                <a:lnTo>
                  <a:pt x="11683" y="795527"/>
                </a:lnTo>
                <a:lnTo>
                  <a:pt x="22443" y="796195"/>
                </a:lnTo>
                <a:lnTo>
                  <a:pt x="22878" y="795527"/>
                </a:lnTo>
                <a:close/>
              </a:path>
            </a:pathLst>
          </a:custGeom>
          <a:solidFill>
            <a:srgbClr val="FFFF00"/>
          </a:solidFill>
        </p:spPr>
        <p:txBody>
          <a:bodyPr wrap="square" lIns="0" tIns="0" rIns="0" bIns="0" rtlCol="0"/>
          <a:lstStyle/>
          <a:p>
            <a:endParaRPr/>
          </a:p>
        </p:txBody>
      </p:sp>
      <p:sp>
        <p:nvSpPr>
          <p:cNvPr id="6" name="object 6"/>
          <p:cNvSpPr/>
          <p:nvPr/>
        </p:nvSpPr>
        <p:spPr>
          <a:xfrm>
            <a:off x="4945379" y="3501135"/>
            <a:ext cx="1419225" cy="793115"/>
          </a:xfrm>
          <a:custGeom>
            <a:avLst/>
            <a:gdLst/>
            <a:ahLst/>
            <a:cxnLst/>
            <a:rect l="l" t="t" r="r" b="b"/>
            <a:pathLst>
              <a:path w="1419225" h="793114">
                <a:moveTo>
                  <a:pt x="1384224" y="778632"/>
                </a:moveTo>
                <a:lnTo>
                  <a:pt x="1319276" y="780033"/>
                </a:lnTo>
                <a:lnTo>
                  <a:pt x="1315847" y="780033"/>
                </a:lnTo>
                <a:lnTo>
                  <a:pt x="1313053" y="782955"/>
                </a:lnTo>
                <a:lnTo>
                  <a:pt x="1313180" y="789939"/>
                </a:lnTo>
                <a:lnTo>
                  <a:pt x="1316101" y="792733"/>
                </a:lnTo>
                <a:lnTo>
                  <a:pt x="1319657" y="792733"/>
                </a:lnTo>
                <a:lnTo>
                  <a:pt x="1418717" y="790575"/>
                </a:lnTo>
                <a:lnTo>
                  <a:pt x="1418339" y="789939"/>
                </a:lnTo>
                <a:lnTo>
                  <a:pt x="1404620" y="789939"/>
                </a:lnTo>
                <a:lnTo>
                  <a:pt x="1384224" y="778632"/>
                </a:lnTo>
                <a:close/>
              </a:path>
              <a:path w="1419225" h="793114">
                <a:moveTo>
                  <a:pt x="1396682" y="778363"/>
                </a:moveTo>
                <a:lnTo>
                  <a:pt x="1384224" y="778632"/>
                </a:lnTo>
                <a:lnTo>
                  <a:pt x="1404620" y="789939"/>
                </a:lnTo>
                <a:lnTo>
                  <a:pt x="1405881" y="787653"/>
                </a:lnTo>
                <a:lnTo>
                  <a:pt x="1402207" y="787653"/>
                </a:lnTo>
                <a:lnTo>
                  <a:pt x="1396682" y="778363"/>
                </a:lnTo>
                <a:close/>
              </a:path>
              <a:path w="1419225" h="793114">
                <a:moveTo>
                  <a:pt x="1362329" y="701294"/>
                </a:moveTo>
                <a:lnTo>
                  <a:pt x="1359281" y="703071"/>
                </a:lnTo>
                <a:lnTo>
                  <a:pt x="1356360" y="704976"/>
                </a:lnTo>
                <a:lnTo>
                  <a:pt x="1355344" y="708787"/>
                </a:lnTo>
                <a:lnTo>
                  <a:pt x="1357122" y="711834"/>
                </a:lnTo>
                <a:lnTo>
                  <a:pt x="1390246" y="767540"/>
                </a:lnTo>
                <a:lnTo>
                  <a:pt x="1410716" y="778890"/>
                </a:lnTo>
                <a:lnTo>
                  <a:pt x="1404620" y="789939"/>
                </a:lnTo>
                <a:lnTo>
                  <a:pt x="1418339" y="789939"/>
                </a:lnTo>
                <a:lnTo>
                  <a:pt x="1368044" y="705357"/>
                </a:lnTo>
                <a:lnTo>
                  <a:pt x="1366266" y="702309"/>
                </a:lnTo>
                <a:lnTo>
                  <a:pt x="1362329" y="701294"/>
                </a:lnTo>
                <a:close/>
              </a:path>
              <a:path w="1419225" h="793114">
                <a:moveTo>
                  <a:pt x="1407541" y="778128"/>
                </a:moveTo>
                <a:lnTo>
                  <a:pt x="1396682" y="778363"/>
                </a:lnTo>
                <a:lnTo>
                  <a:pt x="1402207" y="787653"/>
                </a:lnTo>
                <a:lnTo>
                  <a:pt x="1407541" y="778128"/>
                </a:lnTo>
                <a:close/>
              </a:path>
              <a:path w="1419225" h="793114">
                <a:moveTo>
                  <a:pt x="1409341" y="778128"/>
                </a:moveTo>
                <a:lnTo>
                  <a:pt x="1407541" y="778128"/>
                </a:lnTo>
                <a:lnTo>
                  <a:pt x="1402207" y="787653"/>
                </a:lnTo>
                <a:lnTo>
                  <a:pt x="1405881" y="787653"/>
                </a:lnTo>
                <a:lnTo>
                  <a:pt x="1410716" y="778890"/>
                </a:lnTo>
                <a:lnTo>
                  <a:pt x="1409341" y="778128"/>
                </a:lnTo>
                <a:close/>
              </a:path>
              <a:path w="1419225" h="793114">
                <a:moveTo>
                  <a:pt x="6096" y="0"/>
                </a:moveTo>
                <a:lnTo>
                  <a:pt x="0" y="11175"/>
                </a:lnTo>
                <a:lnTo>
                  <a:pt x="1384224" y="778632"/>
                </a:lnTo>
                <a:lnTo>
                  <a:pt x="1396682" y="778363"/>
                </a:lnTo>
                <a:lnTo>
                  <a:pt x="1390246" y="767540"/>
                </a:lnTo>
                <a:lnTo>
                  <a:pt x="6096" y="0"/>
                </a:lnTo>
                <a:close/>
              </a:path>
              <a:path w="1419225" h="793114">
                <a:moveTo>
                  <a:pt x="1390246" y="767540"/>
                </a:moveTo>
                <a:lnTo>
                  <a:pt x="1396682" y="778363"/>
                </a:lnTo>
                <a:lnTo>
                  <a:pt x="1407541" y="778128"/>
                </a:lnTo>
                <a:lnTo>
                  <a:pt x="1409341" y="778128"/>
                </a:lnTo>
                <a:lnTo>
                  <a:pt x="1390246" y="767540"/>
                </a:lnTo>
                <a:close/>
              </a:path>
            </a:pathLst>
          </a:custGeom>
          <a:solidFill>
            <a:srgbClr val="FFFF00"/>
          </a:solidFill>
        </p:spPr>
        <p:txBody>
          <a:bodyPr wrap="square" lIns="0" tIns="0" rIns="0" bIns="0" rtlCol="0"/>
          <a:lstStyle/>
          <a:p>
            <a:endParaRPr/>
          </a:p>
        </p:txBody>
      </p:sp>
      <p:sp>
        <p:nvSpPr>
          <p:cNvPr id="7" name="object 7"/>
          <p:cNvSpPr txBox="1"/>
          <p:nvPr/>
        </p:nvSpPr>
        <p:spPr>
          <a:xfrm>
            <a:off x="5984747" y="4354067"/>
            <a:ext cx="2880360" cy="1630680"/>
          </a:xfrm>
          <a:prstGeom prst="rect">
            <a:avLst/>
          </a:prstGeom>
          <a:ln w="9144">
            <a:solidFill>
              <a:srgbClr val="FFFF00"/>
            </a:solidFill>
          </a:ln>
        </p:spPr>
        <p:txBody>
          <a:bodyPr vert="horz" wrap="square" lIns="0" tIns="35560" rIns="0" bIns="0" rtlCol="0">
            <a:spAutoFit/>
          </a:bodyPr>
          <a:lstStyle/>
          <a:p>
            <a:pPr marL="91440">
              <a:lnSpc>
                <a:spcPct val="100000"/>
              </a:lnSpc>
              <a:spcBef>
                <a:spcPts val="280"/>
              </a:spcBef>
            </a:pPr>
            <a:r>
              <a:rPr sz="2000" b="1" spc="-10" dirty="0">
                <a:solidFill>
                  <a:srgbClr val="FFFF00"/>
                </a:solidFill>
                <a:latin typeface="Times New Roman"/>
                <a:cs typeface="Times New Roman"/>
              </a:rPr>
              <a:t>Pliyometrik</a:t>
            </a:r>
            <a:endParaRPr sz="2000">
              <a:latin typeface="Times New Roman"/>
              <a:cs typeface="Times New Roman"/>
            </a:endParaRPr>
          </a:p>
          <a:p>
            <a:pPr>
              <a:lnSpc>
                <a:spcPct val="100000"/>
              </a:lnSpc>
              <a:spcBef>
                <a:spcPts val="10"/>
              </a:spcBef>
            </a:pPr>
            <a:endParaRPr sz="2250">
              <a:latin typeface="Times New Roman"/>
              <a:cs typeface="Times New Roman"/>
            </a:endParaRPr>
          </a:p>
          <a:p>
            <a:pPr marL="536575">
              <a:lnSpc>
                <a:spcPct val="100000"/>
              </a:lnSpc>
            </a:pPr>
            <a:r>
              <a:rPr sz="1800" b="1" spc="-10" dirty="0">
                <a:solidFill>
                  <a:srgbClr val="FFFFFF"/>
                </a:solidFill>
                <a:latin typeface="Times New Roman"/>
                <a:cs typeface="Times New Roman"/>
              </a:rPr>
              <a:t>-Düşük</a:t>
            </a:r>
            <a:r>
              <a:rPr sz="1800" b="1" spc="25" dirty="0">
                <a:solidFill>
                  <a:srgbClr val="FFFFFF"/>
                </a:solidFill>
                <a:latin typeface="Times New Roman"/>
                <a:cs typeface="Times New Roman"/>
              </a:rPr>
              <a:t> </a:t>
            </a:r>
            <a:r>
              <a:rPr sz="1800" b="1" spc="-10" dirty="0">
                <a:solidFill>
                  <a:srgbClr val="FFFFFF"/>
                </a:solidFill>
                <a:latin typeface="Times New Roman"/>
                <a:cs typeface="Times New Roman"/>
              </a:rPr>
              <a:t>Şiddetli</a:t>
            </a:r>
            <a:endParaRPr sz="1800">
              <a:latin typeface="Times New Roman"/>
              <a:cs typeface="Times New Roman"/>
            </a:endParaRPr>
          </a:p>
          <a:p>
            <a:pPr marL="490855">
              <a:lnSpc>
                <a:spcPct val="100000"/>
              </a:lnSpc>
              <a:spcBef>
                <a:spcPts val="45"/>
              </a:spcBef>
            </a:pPr>
            <a:r>
              <a:rPr sz="1800" b="1" spc="-10" dirty="0">
                <a:solidFill>
                  <a:srgbClr val="FFFFFF"/>
                </a:solidFill>
                <a:latin typeface="Times New Roman"/>
                <a:cs typeface="Times New Roman"/>
              </a:rPr>
              <a:t>-Orta</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Şiddetli</a:t>
            </a:r>
            <a:endParaRPr sz="1800">
              <a:latin typeface="Times New Roman"/>
              <a:cs typeface="Times New Roman"/>
            </a:endParaRPr>
          </a:p>
          <a:p>
            <a:pPr marL="490855">
              <a:lnSpc>
                <a:spcPct val="100000"/>
              </a:lnSpc>
            </a:pPr>
            <a:r>
              <a:rPr sz="1800" b="1" spc="-15" dirty="0">
                <a:solidFill>
                  <a:srgbClr val="FFFFFF"/>
                </a:solidFill>
                <a:latin typeface="Times New Roman"/>
                <a:cs typeface="Times New Roman"/>
              </a:rPr>
              <a:t>-Yüksek</a:t>
            </a:r>
            <a:r>
              <a:rPr sz="1800" b="1" spc="65" dirty="0">
                <a:solidFill>
                  <a:srgbClr val="FFFFFF"/>
                </a:solidFill>
                <a:latin typeface="Times New Roman"/>
                <a:cs typeface="Times New Roman"/>
              </a:rPr>
              <a:t> </a:t>
            </a:r>
            <a:r>
              <a:rPr sz="1800" b="1" spc="-10" dirty="0">
                <a:solidFill>
                  <a:srgbClr val="FFFFFF"/>
                </a:solidFill>
                <a:latin typeface="Times New Roman"/>
                <a:cs typeface="Times New Roman"/>
              </a:rPr>
              <a:t>Şiddetli</a:t>
            </a:r>
            <a:endParaRPr sz="1800">
              <a:latin typeface="Times New Roman"/>
              <a:cs typeface="Times New Roman"/>
            </a:endParaRPr>
          </a:p>
        </p:txBody>
      </p:sp>
      <p:sp>
        <p:nvSpPr>
          <p:cNvPr id="8" name="object 8"/>
          <p:cNvSpPr/>
          <p:nvPr/>
        </p:nvSpPr>
        <p:spPr>
          <a:xfrm>
            <a:off x="4223130" y="3488435"/>
            <a:ext cx="103505" cy="793750"/>
          </a:xfrm>
          <a:custGeom>
            <a:avLst/>
            <a:gdLst/>
            <a:ahLst/>
            <a:cxnLst/>
            <a:rect l="l" t="t" r="r" b="b"/>
            <a:pathLst>
              <a:path w="103504" h="793750">
                <a:moveTo>
                  <a:pt x="7112" y="697357"/>
                </a:moveTo>
                <a:lnTo>
                  <a:pt x="1016" y="700913"/>
                </a:lnTo>
                <a:lnTo>
                  <a:pt x="0" y="704850"/>
                </a:lnTo>
                <a:lnTo>
                  <a:pt x="51689" y="793495"/>
                </a:lnTo>
                <a:lnTo>
                  <a:pt x="59094" y="780795"/>
                </a:lnTo>
                <a:lnTo>
                  <a:pt x="45339" y="780795"/>
                </a:lnTo>
                <a:lnTo>
                  <a:pt x="45339" y="757373"/>
                </a:lnTo>
                <a:lnTo>
                  <a:pt x="10922" y="698372"/>
                </a:lnTo>
                <a:lnTo>
                  <a:pt x="7112" y="697357"/>
                </a:lnTo>
                <a:close/>
              </a:path>
              <a:path w="103504" h="793750">
                <a:moveTo>
                  <a:pt x="45339" y="757373"/>
                </a:moveTo>
                <a:lnTo>
                  <a:pt x="45339" y="780795"/>
                </a:lnTo>
                <a:lnTo>
                  <a:pt x="58039" y="780795"/>
                </a:lnTo>
                <a:lnTo>
                  <a:pt x="58039" y="777620"/>
                </a:lnTo>
                <a:lnTo>
                  <a:pt x="46228" y="777620"/>
                </a:lnTo>
                <a:lnTo>
                  <a:pt x="51688" y="768259"/>
                </a:lnTo>
                <a:lnTo>
                  <a:pt x="45339" y="757373"/>
                </a:lnTo>
                <a:close/>
              </a:path>
              <a:path w="103504" h="793750">
                <a:moveTo>
                  <a:pt x="96266" y="697357"/>
                </a:moveTo>
                <a:lnTo>
                  <a:pt x="92456" y="698372"/>
                </a:lnTo>
                <a:lnTo>
                  <a:pt x="58039" y="757373"/>
                </a:lnTo>
                <a:lnTo>
                  <a:pt x="58039" y="780795"/>
                </a:lnTo>
                <a:lnTo>
                  <a:pt x="59094" y="780795"/>
                </a:lnTo>
                <a:lnTo>
                  <a:pt x="103378" y="704850"/>
                </a:lnTo>
                <a:lnTo>
                  <a:pt x="102362" y="700913"/>
                </a:lnTo>
                <a:lnTo>
                  <a:pt x="96266" y="697357"/>
                </a:lnTo>
                <a:close/>
              </a:path>
              <a:path w="103504" h="793750">
                <a:moveTo>
                  <a:pt x="51689" y="768259"/>
                </a:moveTo>
                <a:lnTo>
                  <a:pt x="46228" y="777620"/>
                </a:lnTo>
                <a:lnTo>
                  <a:pt x="57150" y="777620"/>
                </a:lnTo>
                <a:lnTo>
                  <a:pt x="51689" y="768259"/>
                </a:lnTo>
                <a:close/>
              </a:path>
              <a:path w="103504" h="793750">
                <a:moveTo>
                  <a:pt x="58039" y="757373"/>
                </a:moveTo>
                <a:lnTo>
                  <a:pt x="51689" y="768259"/>
                </a:lnTo>
                <a:lnTo>
                  <a:pt x="57150" y="777620"/>
                </a:lnTo>
                <a:lnTo>
                  <a:pt x="58039" y="777620"/>
                </a:lnTo>
                <a:lnTo>
                  <a:pt x="58039" y="757373"/>
                </a:lnTo>
                <a:close/>
              </a:path>
              <a:path w="103504" h="793750">
                <a:moveTo>
                  <a:pt x="58039" y="0"/>
                </a:moveTo>
                <a:lnTo>
                  <a:pt x="45339" y="0"/>
                </a:lnTo>
                <a:lnTo>
                  <a:pt x="45339" y="757373"/>
                </a:lnTo>
                <a:lnTo>
                  <a:pt x="51689" y="768259"/>
                </a:lnTo>
                <a:lnTo>
                  <a:pt x="58038" y="757373"/>
                </a:lnTo>
                <a:lnTo>
                  <a:pt x="58039" y="0"/>
                </a:lnTo>
                <a:close/>
              </a:path>
            </a:pathLst>
          </a:custGeom>
          <a:solidFill>
            <a:srgbClr val="FFFF00"/>
          </a:solidFill>
        </p:spPr>
        <p:txBody>
          <a:bodyPr wrap="square" lIns="0" tIns="0" rIns="0" bIns="0" rtlCol="0"/>
          <a:lstStyle/>
          <a:p>
            <a:endParaRPr/>
          </a:p>
        </p:txBody>
      </p:sp>
      <p:sp>
        <p:nvSpPr>
          <p:cNvPr id="10" name="object 10"/>
          <p:cNvSpPr txBox="1"/>
          <p:nvPr/>
        </p:nvSpPr>
        <p:spPr>
          <a:xfrm>
            <a:off x="1771014" y="295581"/>
            <a:ext cx="5271770" cy="1366520"/>
          </a:xfrm>
          <a:prstGeom prst="rect">
            <a:avLst/>
          </a:prstGeom>
        </p:spPr>
        <p:txBody>
          <a:bodyPr vert="horz" wrap="square" lIns="0" tIns="133985" rIns="0" bIns="0" rtlCol="0">
            <a:spAutoFit/>
          </a:bodyPr>
          <a:lstStyle/>
          <a:p>
            <a:pPr marL="12700">
              <a:lnSpc>
                <a:spcPct val="100000"/>
              </a:lnSpc>
              <a:spcBef>
                <a:spcPts val="1055"/>
              </a:spcBef>
            </a:pPr>
            <a:r>
              <a:rPr sz="1600" b="1" u="heavy" spc="-5" dirty="0">
                <a:solidFill>
                  <a:srgbClr val="FFFF00"/>
                </a:solidFill>
                <a:latin typeface="Arial"/>
                <a:cs typeface="Arial"/>
              </a:rPr>
              <a:t>Kuvvet Antrenmanının</a:t>
            </a:r>
            <a:r>
              <a:rPr sz="1600" b="1" u="heavy" spc="-105" dirty="0">
                <a:solidFill>
                  <a:srgbClr val="FFFF00"/>
                </a:solidFill>
                <a:latin typeface="Arial"/>
                <a:cs typeface="Arial"/>
              </a:rPr>
              <a:t> </a:t>
            </a:r>
            <a:r>
              <a:rPr sz="1600" b="1" u="heavy" spc="-10" dirty="0">
                <a:solidFill>
                  <a:srgbClr val="FFFF00"/>
                </a:solidFill>
                <a:latin typeface="Arial"/>
                <a:cs typeface="Arial"/>
              </a:rPr>
              <a:t>Amaçları:</a:t>
            </a:r>
            <a:endParaRPr sz="1600">
              <a:latin typeface="Arial"/>
              <a:cs typeface="Arial"/>
            </a:endParaRPr>
          </a:p>
          <a:p>
            <a:pPr marL="250190" indent="-237490">
              <a:lnSpc>
                <a:spcPct val="100000"/>
              </a:lnSpc>
              <a:spcBef>
                <a:spcPts val="960"/>
              </a:spcBef>
              <a:buAutoNum type="arabicPlain"/>
              <a:tabLst>
                <a:tab pos="250825" algn="l"/>
              </a:tabLst>
            </a:pPr>
            <a:r>
              <a:rPr sz="1600" b="1" dirty="0">
                <a:solidFill>
                  <a:srgbClr val="FFFFFF"/>
                </a:solidFill>
                <a:latin typeface="Arial"/>
                <a:cs typeface="Arial"/>
              </a:rPr>
              <a:t>Lokal </a:t>
            </a:r>
            <a:r>
              <a:rPr sz="1600" b="1" spc="-5" dirty="0">
                <a:solidFill>
                  <a:srgbClr val="FFFFFF"/>
                </a:solidFill>
                <a:latin typeface="Arial"/>
                <a:cs typeface="Arial"/>
              </a:rPr>
              <a:t>(tek </a:t>
            </a:r>
            <a:r>
              <a:rPr sz="1600" b="1" dirty="0">
                <a:solidFill>
                  <a:srgbClr val="FFFFFF"/>
                </a:solidFill>
                <a:latin typeface="Arial"/>
                <a:cs typeface="Arial"/>
              </a:rPr>
              <a:t>eklem) ve </a:t>
            </a:r>
            <a:r>
              <a:rPr sz="1600" b="1" spc="-10" dirty="0">
                <a:solidFill>
                  <a:srgbClr val="FFFFFF"/>
                </a:solidFill>
                <a:latin typeface="Arial"/>
                <a:cs typeface="Arial"/>
              </a:rPr>
              <a:t>fonksiyonel </a:t>
            </a:r>
            <a:r>
              <a:rPr sz="1600" b="1" dirty="0">
                <a:solidFill>
                  <a:srgbClr val="FFFFFF"/>
                </a:solidFill>
                <a:latin typeface="Arial"/>
                <a:cs typeface="Arial"/>
              </a:rPr>
              <a:t>(çok eklem)</a:t>
            </a:r>
            <a:r>
              <a:rPr sz="1600" b="1" spc="5" dirty="0">
                <a:solidFill>
                  <a:srgbClr val="FFFFFF"/>
                </a:solidFill>
                <a:latin typeface="Arial"/>
                <a:cs typeface="Arial"/>
              </a:rPr>
              <a:t> </a:t>
            </a:r>
            <a:r>
              <a:rPr sz="1600" b="1" dirty="0">
                <a:solidFill>
                  <a:srgbClr val="FFFFFF"/>
                </a:solidFill>
                <a:latin typeface="Arial"/>
                <a:cs typeface="Arial"/>
              </a:rPr>
              <a:t>olarak</a:t>
            </a:r>
            <a:endParaRPr sz="1600">
              <a:latin typeface="Arial"/>
              <a:cs typeface="Arial"/>
            </a:endParaRPr>
          </a:p>
          <a:p>
            <a:pPr marL="12700">
              <a:lnSpc>
                <a:spcPct val="100000"/>
              </a:lnSpc>
            </a:pPr>
            <a:r>
              <a:rPr sz="1600" b="1" spc="-5" dirty="0">
                <a:solidFill>
                  <a:srgbClr val="FFFFFF"/>
                </a:solidFill>
                <a:latin typeface="Arial"/>
                <a:cs typeface="Arial"/>
              </a:rPr>
              <a:t>kuvvetin</a:t>
            </a:r>
            <a:r>
              <a:rPr sz="1600" b="1" spc="-15" dirty="0">
                <a:solidFill>
                  <a:srgbClr val="FFFFFF"/>
                </a:solidFill>
                <a:latin typeface="Arial"/>
                <a:cs typeface="Arial"/>
              </a:rPr>
              <a:t> </a:t>
            </a:r>
            <a:r>
              <a:rPr sz="1600" b="1" dirty="0">
                <a:solidFill>
                  <a:srgbClr val="FFFFFF"/>
                </a:solidFill>
                <a:latin typeface="Arial"/>
                <a:cs typeface="Arial"/>
              </a:rPr>
              <a:t>geliştirilmesi</a:t>
            </a:r>
            <a:endParaRPr sz="1600">
              <a:latin typeface="Arial"/>
              <a:cs typeface="Arial"/>
            </a:endParaRPr>
          </a:p>
          <a:p>
            <a:pPr marL="247015" indent="-234315">
              <a:lnSpc>
                <a:spcPct val="100000"/>
              </a:lnSpc>
              <a:spcBef>
                <a:spcPts val="955"/>
              </a:spcBef>
              <a:buAutoNum type="arabicPlain" startAt="2"/>
              <a:tabLst>
                <a:tab pos="247650" algn="l"/>
              </a:tabLst>
            </a:pPr>
            <a:r>
              <a:rPr sz="1600" b="1" spc="-10" dirty="0">
                <a:solidFill>
                  <a:srgbClr val="FFFFFF"/>
                </a:solidFill>
                <a:latin typeface="Arial"/>
                <a:cs typeface="Arial"/>
              </a:rPr>
              <a:t>Yaralanmaların</a:t>
            </a:r>
            <a:r>
              <a:rPr sz="1600" b="1" spc="-45" dirty="0">
                <a:solidFill>
                  <a:srgbClr val="FFFFFF"/>
                </a:solidFill>
                <a:latin typeface="Arial"/>
                <a:cs typeface="Arial"/>
              </a:rPr>
              <a:t> </a:t>
            </a:r>
            <a:r>
              <a:rPr sz="1600" b="1" dirty="0">
                <a:solidFill>
                  <a:srgbClr val="FFFFFF"/>
                </a:solidFill>
                <a:latin typeface="Arial"/>
                <a:cs typeface="Arial"/>
              </a:rPr>
              <a:t>önlenmesi</a:t>
            </a:r>
            <a:endParaRPr sz="16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esne 1"/>
          <p:cNvGraphicFramePr>
            <a:graphicFrameLocks noChangeAspect="1"/>
          </p:cNvGraphicFramePr>
          <p:nvPr>
            <p:extLst>
              <p:ext uri="{D42A27DB-BD31-4B8C-83A1-F6EECF244321}">
                <p14:modId xmlns:p14="http://schemas.microsoft.com/office/powerpoint/2010/main" val="4170480703"/>
              </p:ext>
            </p:extLst>
          </p:nvPr>
        </p:nvGraphicFramePr>
        <p:xfrm>
          <a:off x="381000" y="1066800"/>
          <a:ext cx="6781800" cy="5791200"/>
        </p:xfrm>
        <a:graphic>
          <a:graphicData uri="http://schemas.openxmlformats.org/presentationml/2006/ole">
            <mc:AlternateContent xmlns:mc="http://schemas.openxmlformats.org/markup-compatibility/2006">
              <mc:Choice xmlns:v="urn:schemas-microsoft-com:vml" Requires="v">
                <p:oleObj spid="_x0000_s2050" name="Belge" r:id="rId4" imgW="5966849" imgH="7950934" progId="Word.Document.12">
                  <p:embed/>
                </p:oleObj>
              </mc:Choice>
              <mc:Fallback>
                <p:oleObj name="Belge" r:id="rId4" imgW="5966849" imgH="7950934" progId="Word.Document.12">
                  <p:embed/>
                  <p:pic>
                    <p:nvPicPr>
                      <p:cNvPr id="0" name=""/>
                      <p:cNvPicPr/>
                      <p:nvPr/>
                    </p:nvPicPr>
                    <p:blipFill>
                      <a:blip r:embed="rId5"/>
                      <a:stretch>
                        <a:fillRect/>
                      </a:stretch>
                    </p:blipFill>
                    <p:spPr>
                      <a:xfrm>
                        <a:off x="381000" y="1066800"/>
                        <a:ext cx="6781800" cy="5791200"/>
                      </a:xfrm>
                      <a:prstGeom prst="rect">
                        <a:avLst/>
                      </a:prstGeom>
                    </p:spPr>
                  </p:pic>
                </p:oleObj>
              </mc:Fallback>
            </mc:AlternateContent>
          </a:graphicData>
        </a:graphic>
      </p:graphicFrame>
    </p:spTree>
    <p:extLst>
      <p:ext uri="{BB962C8B-B14F-4D97-AF65-F5344CB8AC3E}">
        <p14:creationId xmlns:p14="http://schemas.microsoft.com/office/powerpoint/2010/main" val="3734408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0040" y="1383791"/>
            <a:ext cx="7784592" cy="235915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4108703"/>
            <a:ext cx="2048255" cy="127101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4102608"/>
            <a:ext cx="1716023" cy="131673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8100" y="4137659"/>
            <a:ext cx="1959864" cy="1170431"/>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38100" y="4137659"/>
            <a:ext cx="1960245" cy="1170940"/>
          </a:xfrm>
          <a:prstGeom prst="rect">
            <a:avLst/>
          </a:prstGeom>
          <a:ln w="9144">
            <a:solidFill>
              <a:srgbClr val="000000"/>
            </a:solidFill>
          </a:ln>
        </p:spPr>
        <p:txBody>
          <a:bodyPr vert="horz" wrap="square" lIns="0" tIns="41275" rIns="0" bIns="0" rtlCol="0">
            <a:spAutoFit/>
          </a:bodyPr>
          <a:lstStyle/>
          <a:p>
            <a:pPr marL="88900">
              <a:lnSpc>
                <a:spcPct val="100000"/>
              </a:lnSpc>
              <a:spcBef>
                <a:spcPts val="325"/>
              </a:spcBef>
            </a:pPr>
            <a:r>
              <a:rPr sz="1400" spc="-10" dirty="0">
                <a:latin typeface="Arial"/>
                <a:cs typeface="Arial"/>
              </a:rPr>
              <a:t>Vücut </a:t>
            </a:r>
            <a:r>
              <a:rPr sz="1400" spc="-15" dirty="0">
                <a:latin typeface="Arial"/>
                <a:cs typeface="Arial"/>
              </a:rPr>
              <a:t>Ağırlığı</a:t>
            </a:r>
            <a:r>
              <a:rPr sz="1400" spc="-5" dirty="0">
                <a:latin typeface="Arial"/>
                <a:cs typeface="Arial"/>
              </a:rPr>
              <a:t> ile</a:t>
            </a:r>
            <a:endParaRPr sz="1400">
              <a:latin typeface="Arial"/>
              <a:cs typeface="Arial"/>
            </a:endParaRPr>
          </a:p>
          <a:p>
            <a:pPr marL="88900">
              <a:lnSpc>
                <a:spcPct val="100000"/>
              </a:lnSpc>
            </a:pPr>
            <a:r>
              <a:rPr sz="1400" spc="-5" dirty="0">
                <a:latin typeface="Arial"/>
                <a:cs typeface="Arial"/>
              </a:rPr>
              <a:t>kuvvet</a:t>
            </a:r>
            <a:endParaRPr sz="1400">
              <a:latin typeface="Arial"/>
              <a:cs typeface="Arial"/>
            </a:endParaRPr>
          </a:p>
          <a:p>
            <a:pPr marL="287020">
              <a:lnSpc>
                <a:spcPct val="100000"/>
              </a:lnSpc>
              <a:spcBef>
                <a:spcPts val="845"/>
              </a:spcBef>
            </a:pPr>
            <a:r>
              <a:rPr sz="1400" spc="-10" dirty="0">
                <a:latin typeface="Arial"/>
                <a:cs typeface="Arial"/>
              </a:rPr>
              <a:t>-Statik</a:t>
            </a:r>
            <a:r>
              <a:rPr sz="1400" spc="10" dirty="0">
                <a:latin typeface="Arial"/>
                <a:cs typeface="Arial"/>
              </a:rPr>
              <a:t> </a:t>
            </a:r>
            <a:r>
              <a:rPr sz="1400" spc="-15" dirty="0">
                <a:latin typeface="Arial"/>
                <a:cs typeface="Arial"/>
              </a:rPr>
              <a:t>Ortam</a:t>
            </a:r>
            <a:endParaRPr sz="1400">
              <a:latin typeface="Arial"/>
              <a:cs typeface="Arial"/>
            </a:endParaRPr>
          </a:p>
          <a:p>
            <a:pPr marL="287020">
              <a:lnSpc>
                <a:spcPct val="100000"/>
              </a:lnSpc>
              <a:spcBef>
                <a:spcPts val="840"/>
              </a:spcBef>
            </a:pPr>
            <a:r>
              <a:rPr sz="1400" spc="-10" dirty="0">
                <a:latin typeface="Arial"/>
                <a:cs typeface="Arial"/>
              </a:rPr>
              <a:t>-Dinamik</a:t>
            </a:r>
            <a:r>
              <a:rPr sz="1400" spc="-20" dirty="0">
                <a:latin typeface="Arial"/>
                <a:cs typeface="Arial"/>
              </a:rPr>
              <a:t> </a:t>
            </a:r>
            <a:r>
              <a:rPr sz="1400" spc="-10" dirty="0">
                <a:latin typeface="Arial"/>
                <a:cs typeface="Arial"/>
              </a:rPr>
              <a:t>Ortam</a:t>
            </a:r>
            <a:endParaRPr sz="1400">
              <a:latin typeface="Arial"/>
              <a:cs typeface="Arial"/>
            </a:endParaRPr>
          </a:p>
        </p:txBody>
      </p:sp>
      <p:sp>
        <p:nvSpPr>
          <p:cNvPr id="7" name="object 7"/>
          <p:cNvSpPr/>
          <p:nvPr/>
        </p:nvSpPr>
        <p:spPr>
          <a:xfrm>
            <a:off x="2054351" y="4108703"/>
            <a:ext cx="2173224" cy="2133600"/>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2042160" y="4102608"/>
            <a:ext cx="2109216" cy="2173224"/>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2104644" y="4137659"/>
            <a:ext cx="2072639" cy="2033016"/>
          </a:xfrm>
          <a:prstGeom prst="rect">
            <a:avLst/>
          </a:prstGeom>
          <a:blipFill>
            <a:blip r:embed="rId8" cstate="print"/>
            <a:stretch>
              <a:fillRect/>
            </a:stretch>
          </a:blipFill>
        </p:spPr>
        <p:txBody>
          <a:bodyPr wrap="square" lIns="0" tIns="0" rIns="0" bIns="0" rtlCol="0"/>
          <a:lstStyle/>
          <a:p>
            <a:endParaRPr/>
          </a:p>
        </p:txBody>
      </p:sp>
      <p:sp>
        <p:nvSpPr>
          <p:cNvPr id="10" name="object 10"/>
          <p:cNvSpPr txBox="1"/>
          <p:nvPr/>
        </p:nvSpPr>
        <p:spPr>
          <a:xfrm>
            <a:off x="2104644" y="4137659"/>
            <a:ext cx="2072639" cy="2033270"/>
          </a:xfrm>
          <a:prstGeom prst="rect">
            <a:avLst/>
          </a:prstGeom>
          <a:ln w="9144">
            <a:solidFill>
              <a:srgbClr val="000000"/>
            </a:solidFill>
          </a:ln>
        </p:spPr>
        <p:txBody>
          <a:bodyPr vert="horz" wrap="square" lIns="0" tIns="42545" rIns="0" bIns="0" rtlCol="0">
            <a:spAutoFit/>
          </a:bodyPr>
          <a:lstStyle/>
          <a:p>
            <a:pPr marL="92075" marR="463550">
              <a:lnSpc>
                <a:spcPct val="100000"/>
              </a:lnSpc>
              <a:spcBef>
                <a:spcPts val="335"/>
              </a:spcBef>
            </a:pPr>
            <a:r>
              <a:rPr sz="1400" spc="-15" dirty="0">
                <a:solidFill>
                  <a:srgbClr val="006FC0"/>
                </a:solidFill>
                <a:latin typeface="Arial"/>
                <a:cs typeface="Arial"/>
              </a:rPr>
              <a:t>Fonksiyonel </a:t>
            </a:r>
            <a:r>
              <a:rPr sz="1400" spc="-5" dirty="0">
                <a:solidFill>
                  <a:srgbClr val="006FC0"/>
                </a:solidFill>
                <a:latin typeface="Arial"/>
                <a:cs typeface="Arial"/>
              </a:rPr>
              <a:t>kuvvet  </a:t>
            </a:r>
            <a:r>
              <a:rPr sz="1400" spc="-15" dirty="0">
                <a:solidFill>
                  <a:srgbClr val="006FC0"/>
                </a:solidFill>
                <a:latin typeface="Arial"/>
                <a:cs typeface="Arial"/>
              </a:rPr>
              <a:t>alıştırmaları</a:t>
            </a:r>
            <a:endParaRPr sz="1400">
              <a:latin typeface="Arial"/>
              <a:cs typeface="Arial"/>
            </a:endParaRPr>
          </a:p>
          <a:p>
            <a:pPr marL="92075">
              <a:lnSpc>
                <a:spcPct val="100000"/>
              </a:lnSpc>
              <a:spcBef>
                <a:spcPts val="840"/>
              </a:spcBef>
            </a:pPr>
            <a:r>
              <a:rPr sz="1400" b="1" spc="-10" dirty="0">
                <a:latin typeface="Arial"/>
                <a:cs typeface="Arial"/>
              </a:rPr>
              <a:t>-Kor</a:t>
            </a:r>
            <a:endParaRPr sz="1400">
              <a:latin typeface="Arial"/>
              <a:cs typeface="Arial"/>
            </a:endParaRPr>
          </a:p>
          <a:p>
            <a:pPr marL="436245">
              <a:lnSpc>
                <a:spcPct val="100000"/>
              </a:lnSpc>
              <a:spcBef>
                <a:spcPts val="840"/>
              </a:spcBef>
            </a:pPr>
            <a:r>
              <a:rPr sz="1400" spc="-5" dirty="0">
                <a:latin typeface="Arial"/>
                <a:cs typeface="Arial"/>
              </a:rPr>
              <a:t>- Ek </a:t>
            </a:r>
            <a:r>
              <a:rPr sz="1400" spc="-15" dirty="0">
                <a:latin typeface="Arial"/>
                <a:cs typeface="Arial"/>
              </a:rPr>
              <a:t>direnç</a:t>
            </a:r>
            <a:r>
              <a:rPr sz="1400" spc="10" dirty="0">
                <a:latin typeface="Arial"/>
                <a:cs typeface="Arial"/>
              </a:rPr>
              <a:t> </a:t>
            </a:r>
            <a:r>
              <a:rPr sz="1400" spc="-10" dirty="0">
                <a:latin typeface="Arial"/>
                <a:cs typeface="Arial"/>
              </a:rPr>
              <a:t>(lastik,</a:t>
            </a:r>
            <a:endParaRPr sz="1400">
              <a:latin typeface="Arial"/>
              <a:cs typeface="Arial"/>
            </a:endParaRPr>
          </a:p>
          <a:p>
            <a:pPr marL="92075">
              <a:lnSpc>
                <a:spcPct val="100000"/>
              </a:lnSpc>
            </a:pPr>
            <a:r>
              <a:rPr sz="1400" spc="-15" dirty="0">
                <a:latin typeface="Arial"/>
                <a:cs typeface="Arial"/>
              </a:rPr>
              <a:t>sağlık </a:t>
            </a:r>
            <a:r>
              <a:rPr sz="1400" spc="-10" dirty="0">
                <a:latin typeface="Arial"/>
                <a:cs typeface="Arial"/>
              </a:rPr>
              <a:t>topu</a:t>
            </a:r>
            <a:r>
              <a:rPr sz="1400" spc="50" dirty="0">
                <a:latin typeface="Arial"/>
                <a:cs typeface="Arial"/>
              </a:rPr>
              <a:t> </a:t>
            </a:r>
            <a:r>
              <a:rPr sz="1400" spc="-5" dirty="0">
                <a:latin typeface="Arial"/>
                <a:cs typeface="Arial"/>
              </a:rPr>
              <a:t>vb.)</a:t>
            </a:r>
            <a:endParaRPr sz="1400">
              <a:latin typeface="Arial"/>
              <a:cs typeface="Arial"/>
            </a:endParaRPr>
          </a:p>
          <a:p>
            <a:pPr>
              <a:lnSpc>
                <a:spcPct val="100000"/>
              </a:lnSpc>
            </a:pPr>
            <a:endParaRPr sz="1500">
              <a:latin typeface="Times New Roman"/>
              <a:cs typeface="Times New Roman"/>
            </a:endParaRPr>
          </a:p>
          <a:p>
            <a:pPr>
              <a:lnSpc>
                <a:spcPct val="100000"/>
              </a:lnSpc>
              <a:spcBef>
                <a:spcPts val="25"/>
              </a:spcBef>
            </a:pPr>
            <a:endParaRPr sz="1400">
              <a:latin typeface="Times New Roman"/>
              <a:cs typeface="Times New Roman"/>
            </a:endParaRPr>
          </a:p>
          <a:p>
            <a:pPr marL="92075">
              <a:lnSpc>
                <a:spcPct val="100000"/>
              </a:lnSpc>
            </a:pPr>
            <a:r>
              <a:rPr sz="1400" spc="-15" dirty="0">
                <a:latin typeface="Arial"/>
                <a:cs typeface="Arial"/>
              </a:rPr>
              <a:t>-</a:t>
            </a:r>
            <a:r>
              <a:rPr sz="1400" b="1" spc="-15" dirty="0">
                <a:latin typeface="Arial"/>
                <a:cs typeface="Arial"/>
              </a:rPr>
              <a:t>Pliyometrik</a:t>
            </a:r>
            <a:r>
              <a:rPr sz="1400" b="1" spc="75" dirty="0">
                <a:latin typeface="Arial"/>
                <a:cs typeface="Arial"/>
              </a:rPr>
              <a:t> </a:t>
            </a:r>
            <a:r>
              <a:rPr sz="1400" b="1" spc="-10" dirty="0">
                <a:latin typeface="Arial"/>
                <a:cs typeface="Arial"/>
              </a:rPr>
              <a:t>(DŞ)</a:t>
            </a:r>
            <a:endParaRPr sz="1400">
              <a:latin typeface="Arial"/>
              <a:cs typeface="Arial"/>
            </a:endParaRPr>
          </a:p>
        </p:txBody>
      </p:sp>
      <p:sp>
        <p:nvSpPr>
          <p:cNvPr id="11" name="object 11"/>
          <p:cNvSpPr/>
          <p:nvPr/>
        </p:nvSpPr>
        <p:spPr>
          <a:xfrm>
            <a:off x="965136" y="3637788"/>
            <a:ext cx="103505" cy="428625"/>
          </a:xfrm>
          <a:custGeom>
            <a:avLst/>
            <a:gdLst/>
            <a:ahLst/>
            <a:cxnLst/>
            <a:rect l="l" t="t" r="r" b="b"/>
            <a:pathLst>
              <a:path w="103505" h="428625">
                <a:moveTo>
                  <a:pt x="7112" y="332486"/>
                </a:moveTo>
                <a:lnTo>
                  <a:pt x="4076" y="334137"/>
                </a:lnTo>
                <a:lnTo>
                  <a:pt x="1041" y="335914"/>
                </a:lnTo>
                <a:lnTo>
                  <a:pt x="0" y="339851"/>
                </a:lnTo>
                <a:lnTo>
                  <a:pt x="51371" y="428625"/>
                </a:lnTo>
                <a:lnTo>
                  <a:pt x="58774" y="416051"/>
                </a:lnTo>
                <a:lnTo>
                  <a:pt x="45072" y="416051"/>
                </a:lnTo>
                <a:lnTo>
                  <a:pt x="45159" y="392568"/>
                </a:lnTo>
                <a:lnTo>
                  <a:pt x="10985" y="333501"/>
                </a:lnTo>
                <a:lnTo>
                  <a:pt x="7112" y="332486"/>
                </a:lnTo>
                <a:close/>
              </a:path>
              <a:path w="103505" h="428625">
                <a:moveTo>
                  <a:pt x="45159" y="392568"/>
                </a:moveTo>
                <a:lnTo>
                  <a:pt x="45072" y="416051"/>
                </a:lnTo>
                <a:lnTo>
                  <a:pt x="57772" y="416051"/>
                </a:lnTo>
                <a:lnTo>
                  <a:pt x="57784" y="412876"/>
                </a:lnTo>
                <a:lnTo>
                  <a:pt x="45948" y="412876"/>
                </a:lnTo>
                <a:lnTo>
                  <a:pt x="51472" y="403480"/>
                </a:lnTo>
                <a:lnTo>
                  <a:pt x="45159" y="392568"/>
                </a:lnTo>
                <a:close/>
              </a:path>
              <a:path w="103505" h="428625">
                <a:moveTo>
                  <a:pt x="96342" y="332739"/>
                </a:moveTo>
                <a:lnTo>
                  <a:pt x="92456" y="333756"/>
                </a:lnTo>
                <a:lnTo>
                  <a:pt x="57885" y="392568"/>
                </a:lnTo>
                <a:lnTo>
                  <a:pt x="57772" y="416051"/>
                </a:lnTo>
                <a:lnTo>
                  <a:pt x="58774" y="416051"/>
                </a:lnTo>
                <a:lnTo>
                  <a:pt x="101625" y="343281"/>
                </a:lnTo>
                <a:lnTo>
                  <a:pt x="103403" y="340232"/>
                </a:lnTo>
                <a:lnTo>
                  <a:pt x="102387" y="336295"/>
                </a:lnTo>
                <a:lnTo>
                  <a:pt x="96342" y="332739"/>
                </a:lnTo>
                <a:close/>
              </a:path>
              <a:path w="103505" h="428625">
                <a:moveTo>
                  <a:pt x="51472" y="403480"/>
                </a:moveTo>
                <a:lnTo>
                  <a:pt x="45948" y="412876"/>
                </a:lnTo>
                <a:lnTo>
                  <a:pt x="56908" y="412876"/>
                </a:lnTo>
                <a:lnTo>
                  <a:pt x="51472" y="403480"/>
                </a:lnTo>
                <a:close/>
              </a:path>
              <a:path w="103505" h="428625">
                <a:moveTo>
                  <a:pt x="57858" y="392614"/>
                </a:moveTo>
                <a:lnTo>
                  <a:pt x="51472" y="403480"/>
                </a:lnTo>
                <a:lnTo>
                  <a:pt x="56908" y="412876"/>
                </a:lnTo>
                <a:lnTo>
                  <a:pt x="57784" y="412876"/>
                </a:lnTo>
                <a:lnTo>
                  <a:pt x="57858" y="392614"/>
                </a:lnTo>
                <a:close/>
              </a:path>
              <a:path w="103505" h="428625">
                <a:moveTo>
                  <a:pt x="59309" y="0"/>
                </a:moveTo>
                <a:lnTo>
                  <a:pt x="46609" y="0"/>
                </a:lnTo>
                <a:lnTo>
                  <a:pt x="45159" y="392568"/>
                </a:lnTo>
                <a:lnTo>
                  <a:pt x="51472" y="403480"/>
                </a:lnTo>
                <a:lnTo>
                  <a:pt x="57858" y="392614"/>
                </a:lnTo>
                <a:lnTo>
                  <a:pt x="59309" y="0"/>
                </a:lnTo>
                <a:close/>
              </a:path>
            </a:pathLst>
          </a:custGeom>
          <a:solidFill>
            <a:srgbClr val="FFFFFF"/>
          </a:solidFill>
        </p:spPr>
        <p:txBody>
          <a:bodyPr wrap="square" lIns="0" tIns="0" rIns="0" bIns="0" rtlCol="0"/>
          <a:lstStyle/>
          <a:p>
            <a:endParaRPr/>
          </a:p>
        </p:txBody>
      </p:sp>
      <p:sp>
        <p:nvSpPr>
          <p:cNvPr id="12" name="object 12"/>
          <p:cNvSpPr/>
          <p:nvPr/>
        </p:nvSpPr>
        <p:spPr>
          <a:xfrm>
            <a:off x="3126104" y="3671315"/>
            <a:ext cx="103505" cy="428625"/>
          </a:xfrm>
          <a:custGeom>
            <a:avLst/>
            <a:gdLst/>
            <a:ahLst/>
            <a:cxnLst/>
            <a:rect l="l" t="t" r="r" b="b"/>
            <a:pathLst>
              <a:path w="103505" h="428625">
                <a:moveTo>
                  <a:pt x="7112" y="332485"/>
                </a:moveTo>
                <a:lnTo>
                  <a:pt x="4190" y="334136"/>
                </a:lnTo>
                <a:lnTo>
                  <a:pt x="1143" y="335914"/>
                </a:lnTo>
                <a:lnTo>
                  <a:pt x="0" y="339851"/>
                </a:lnTo>
                <a:lnTo>
                  <a:pt x="51434" y="428624"/>
                </a:lnTo>
                <a:lnTo>
                  <a:pt x="58844" y="416051"/>
                </a:lnTo>
                <a:lnTo>
                  <a:pt x="45084" y="416051"/>
                </a:lnTo>
                <a:lnTo>
                  <a:pt x="45178" y="392427"/>
                </a:lnTo>
                <a:lnTo>
                  <a:pt x="11049" y="333501"/>
                </a:lnTo>
                <a:lnTo>
                  <a:pt x="7112" y="332485"/>
                </a:lnTo>
                <a:close/>
              </a:path>
              <a:path w="103505" h="428625">
                <a:moveTo>
                  <a:pt x="45178" y="392427"/>
                </a:moveTo>
                <a:lnTo>
                  <a:pt x="45084" y="416051"/>
                </a:lnTo>
                <a:lnTo>
                  <a:pt x="57784" y="416051"/>
                </a:lnTo>
                <a:lnTo>
                  <a:pt x="57797" y="412876"/>
                </a:lnTo>
                <a:lnTo>
                  <a:pt x="45974" y="412876"/>
                </a:lnTo>
                <a:lnTo>
                  <a:pt x="51537" y="403406"/>
                </a:lnTo>
                <a:lnTo>
                  <a:pt x="45178" y="392427"/>
                </a:lnTo>
                <a:close/>
              </a:path>
              <a:path w="103505" h="428625">
                <a:moveTo>
                  <a:pt x="96393" y="332739"/>
                </a:moveTo>
                <a:lnTo>
                  <a:pt x="92456" y="333755"/>
                </a:lnTo>
                <a:lnTo>
                  <a:pt x="57878" y="392614"/>
                </a:lnTo>
                <a:lnTo>
                  <a:pt x="57784" y="416051"/>
                </a:lnTo>
                <a:lnTo>
                  <a:pt x="58844" y="416051"/>
                </a:lnTo>
                <a:lnTo>
                  <a:pt x="101726" y="343280"/>
                </a:lnTo>
                <a:lnTo>
                  <a:pt x="103505" y="340232"/>
                </a:lnTo>
                <a:lnTo>
                  <a:pt x="102488" y="336295"/>
                </a:lnTo>
                <a:lnTo>
                  <a:pt x="96393" y="332739"/>
                </a:lnTo>
                <a:close/>
              </a:path>
              <a:path w="103505" h="428625">
                <a:moveTo>
                  <a:pt x="51537" y="403406"/>
                </a:moveTo>
                <a:lnTo>
                  <a:pt x="45974" y="412876"/>
                </a:lnTo>
                <a:lnTo>
                  <a:pt x="57022" y="412876"/>
                </a:lnTo>
                <a:lnTo>
                  <a:pt x="51537" y="403406"/>
                </a:lnTo>
                <a:close/>
              </a:path>
              <a:path w="103505" h="428625">
                <a:moveTo>
                  <a:pt x="57878" y="392614"/>
                </a:moveTo>
                <a:lnTo>
                  <a:pt x="51537" y="403406"/>
                </a:lnTo>
                <a:lnTo>
                  <a:pt x="57022" y="412876"/>
                </a:lnTo>
                <a:lnTo>
                  <a:pt x="57797" y="412876"/>
                </a:lnTo>
                <a:lnTo>
                  <a:pt x="57878" y="392614"/>
                </a:lnTo>
                <a:close/>
              </a:path>
              <a:path w="103505" h="428625">
                <a:moveTo>
                  <a:pt x="59436" y="0"/>
                </a:moveTo>
                <a:lnTo>
                  <a:pt x="46736" y="0"/>
                </a:lnTo>
                <a:lnTo>
                  <a:pt x="45412" y="333501"/>
                </a:lnTo>
                <a:lnTo>
                  <a:pt x="45286" y="392614"/>
                </a:lnTo>
                <a:lnTo>
                  <a:pt x="51537" y="403406"/>
                </a:lnTo>
                <a:lnTo>
                  <a:pt x="57878" y="392614"/>
                </a:lnTo>
                <a:lnTo>
                  <a:pt x="59436" y="0"/>
                </a:lnTo>
                <a:close/>
              </a:path>
            </a:pathLst>
          </a:custGeom>
          <a:solidFill>
            <a:srgbClr val="FFFFFF"/>
          </a:solidFill>
        </p:spPr>
        <p:txBody>
          <a:bodyPr wrap="square" lIns="0" tIns="0" rIns="0" bIns="0" rtlCol="0"/>
          <a:lstStyle/>
          <a:p>
            <a:endParaRPr/>
          </a:p>
        </p:txBody>
      </p:sp>
      <p:sp>
        <p:nvSpPr>
          <p:cNvPr id="13" name="object 13"/>
          <p:cNvSpPr/>
          <p:nvPr/>
        </p:nvSpPr>
        <p:spPr>
          <a:xfrm>
            <a:off x="4270247" y="4108702"/>
            <a:ext cx="2188464" cy="2749296"/>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4258055" y="4102608"/>
            <a:ext cx="2157983" cy="2755391"/>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4320540" y="4137659"/>
            <a:ext cx="2087880" cy="2676144"/>
          </a:xfrm>
          <a:prstGeom prst="rect">
            <a:avLst/>
          </a:prstGeom>
          <a:blipFill>
            <a:blip r:embed="rId11" cstate="print"/>
            <a:stretch>
              <a:fillRect/>
            </a:stretch>
          </a:blipFill>
        </p:spPr>
        <p:txBody>
          <a:bodyPr wrap="square" lIns="0" tIns="0" rIns="0" bIns="0" rtlCol="0"/>
          <a:lstStyle/>
          <a:p>
            <a:endParaRPr/>
          </a:p>
        </p:txBody>
      </p:sp>
      <p:sp>
        <p:nvSpPr>
          <p:cNvPr id="16" name="object 16"/>
          <p:cNvSpPr txBox="1"/>
          <p:nvPr/>
        </p:nvSpPr>
        <p:spPr>
          <a:xfrm>
            <a:off x="4320540" y="4137659"/>
            <a:ext cx="2087880" cy="2676525"/>
          </a:xfrm>
          <a:prstGeom prst="rect">
            <a:avLst/>
          </a:prstGeom>
          <a:ln w="9144">
            <a:solidFill>
              <a:srgbClr val="000000"/>
            </a:solidFill>
          </a:ln>
        </p:spPr>
        <p:txBody>
          <a:bodyPr vert="horz" wrap="square" lIns="0" tIns="41275" rIns="0" bIns="0" rtlCol="0">
            <a:spAutoFit/>
          </a:bodyPr>
          <a:lstStyle/>
          <a:p>
            <a:pPr marL="90805">
              <a:lnSpc>
                <a:spcPct val="100000"/>
              </a:lnSpc>
              <a:spcBef>
                <a:spcPts val="325"/>
              </a:spcBef>
            </a:pPr>
            <a:r>
              <a:rPr sz="1400" spc="-10" dirty="0">
                <a:solidFill>
                  <a:srgbClr val="FF0000"/>
                </a:solidFill>
                <a:latin typeface="Arial"/>
                <a:cs typeface="Arial"/>
              </a:rPr>
              <a:t>Lokal </a:t>
            </a:r>
            <a:r>
              <a:rPr sz="1400" spc="-5" dirty="0">
                <a:solidFill>
                  <a:srgbClr val="FF0000"/>
                </a:solidFill>
                <a:latin typeface="Arial"/>
                <a:cs typeface="Arial"/>
              </a:rPr>
              <a:t>ve</a:t>
            </a:r>
            <a:r>
              <a:rPr sz="1400" dirty="0">
                <a:solidFill>
                  <a:srgbClr val="FF0000"/>
                </a:solidFill>
                <a:latin typeface="Arial"/>
                <a:cs typeface="Arial"/>
              </a:rPr>
              <a:t> </a:t>
            </a:r>
            <a:r>
              <a:rPr sz="1400" spc="-15" dirty="0">
                <a:solidFill>
                  <a:srgbClr val="FF0000"/>
                </a:solidFill>
                <a:latin typeface="Arial"/>
                <a:cs typeface="Arial"/>
              </a:rPr>
              <a:t>Fonksiyonel</a:t>
            </a:r>
            <a:endParaRPr sz="1400">
              <a:latin typeface="Arial"/>
              <a:cs typeface="Arial"/>
            </a:endParaRPr>
          </a:p>
          <a:p>
            <a:pPr marL="90805">
              <a:lnSpc>
                <a:spcPct val="100000"/>
              </a:lnSpc>
            </a:pPr>
            <a:r>
              <a:rPr sz="1400" spc="-5" dirty="0">
                <a:solidFill>
                  <a:srgbClr val="FF0000"/>
                </a:solidFill>
                <a:latin typeface="Arial"/>
                <a:cs typeface="Arial"/>
              </a:rPr>
              <a:t>kuvvet</a:t>
            </a:r>
            <a:r>
              <a:rPr sz="1400" spc="0" dirty="0">
                <a:solidFill>
                  <a:srgbClr val="FF0000"/>
                </a:solidFill>
                <a:latin typeface="Arial"/>
                <a:cs typeface="Arial"/>
              </a:rPr>
              <a:t> </a:t>
            </a:r>
            <a:r>
              <a:rPr sz="1400" spc="-15" dirty="0">
                <a:solidFill>
                  <a:srgbClr val="FF0000"/>
                </a:solidFill>
                <a:latin typeface="Arial"/>
                <a:cs typeface="Arial"/>
              </a:rPr>
              <a:t>alıştırmaları</a:t>
            </a:r>
            <a:endParaRPr sz="1400">
              <a:latin typeface="Arial"/>
              <a:cs typeface="Arial"/>
            </a:endParaRPr>
          </a:p>
          <a:p>
            <a:pPr marL="90805">
              <a:lnSpc>
                <a:spcPct val="100000"/>
              </a:lnSpc>
              <a:spcBef>
                <a:spcPts val="845"/>
              </a:spcBef>
            </a:pPr>
            <a:r>
              <a:rPr sz="1400" b="1" spc="-10" dirty="0">
                <a:latin typeface="Arial"/>
                <a:cs typeface="Arial"/>
              </a:rPr>
              <a:t>-Kor</a:t>
            </a:r>
            <a:endParaRPr sz="1400">
              <a:latin typeface="Arial"/>
              <a:cs typeface="Arial"/>
            </a:endParaRPr>
          </a:p>
          <a:p>
            <a:pPr marL="435609">
              <a:lnSpc>
                <a:spcPct val="100000"/>
              </a:lnSpc>
              <a:spcBef>
                <a:spcPts val="840"/>
              </a:spcBef>
            </a:pPr>
            <a:r>
              <a:rPr sz="1400" spc="-5" dirty="0">
                <a:latin typeface="Arial"/>
                <a:cs typeface="Arial"/>
              </a:rPr>
              <a:t>- Ek </a:t>
            </a:r>
            <a:r>
              <a:rPr sz="1400" spc="-15" dirty="0">
                <a:latin typeface="Arial"/>
                <a:cs typeface="Arial"/>
              </a:rPr>
              <a:t>direnç</a:t>
            </a:r>
            <a:r>
              <a:rPr sz="1400" spc="5" dirty="0">
                <a:latin typeface="Arial"/>
                <a:cs typeface="Arial"/>
              </a:rPr>
              <a:t> </a:t>
            </a:r>
            <a:r>
              <a:rPr sz="1400" spc="-5" dirty="0">
                <a:latin typeface="Arial"/>
                <a:cs typeface="Arial"/>
              </a:rPr>
              <a:t>(lastik,</a:t>
            </a:r>
            <a:endParaRPr sz="1400">
              <a:latin typeface="Arial"/>
              <a:cs typeface="Arial"/>
            </a:endParaRPr>
          </a:p>
          <a:p>
            <a:pPr marL="90805">
              <a:lnSpc>
                <a:spcPct val="100000"/>
              </a:lnSpc>
            </a:pPr>
            <a:r>
              <a:rPr sz="1400" spc="-15" dirty="0">
                <a:latin typeface="Arial"/>
                <a:cs typeface="Arial"/>
              </a:rPr>
              <a:t>sağlık </a:t>
            </a:r>
            <a:r>
              <a:rPr sz="1400" spc="-10" dirty="0">
                <a:latin typeface="Arial"/>
                <a:cs typeface="Arial"/>
              </a:rPr>
              <a:t>topu</a:t>
            </a:r>
            <a:r>
              <a:rPr sz="1400" spc="50" dirty="0">
                <a:latin typeface="Arial"/>
                <a:cs typeface="Arial"/>
              </a:rPr>
              <a:t> </a:t>
            </a:r>
            <a:r>
              <a:rPr sz="1400" spc="-10" dirty="0">
                <a:latin typeface="Arial"/>
                <a:cs typeface="Arial"/>
              </a:rPr>
              <a:t>vb.)</a:t>
            </a:r>
            <a:endParaRPr sz="1400">
              <a:latin typeface="Arial"/>
              <a:cs typeface="Arial"/>
            </a:endParaRPr>
          </a:p>
          <a:p>
            <a:pPr>
              <a:lnSpc>
                <a:spcPct val="100000"/>
              </a:lnSpc>
            </a:pPr>
            <a:endParaRPr sz="1500">
              <a:latin typeface="Times New Roman"/>
              <a:cs typeface="Times New Roman"/>
            </a:endParaRPr>
          </a:p>
          <a:p>
            <a:pPr>
              <a:lnSpc>
                <a:spcPct val="100000"/>
              </a:lnSpc>
              <a:spcBef>
                <a:spcPts val="20"/>
              </a:spcBef>
            </a:pPr>
            <a:endParaRPr sz="1400">
              <a:latin typeface="Times New Roman"/>
              <a:cs typeface="Times New Roman"/>
            </a:endParaRPr>
          </a:p>
          <a:p>
            <a:pPr marL="90805">
              <a:lnSpc>
                <a:spcPct val="100000"/>
              </a:lnSpc>
              <a:spcBef>
                <a:spcPts val="5"/>
              </a:spcBef>
              <a:tabLst>
                <a:tab pos="1255395" algn="l"/>
              </a:tabLst>
            </a:pPr>
            <a:r>
              <a:rPr sz="1400" b="1" spc="-15" dirty="0">
                <a:latin typeface="Arial"/>
                <a:cs typeface="Arial"/>
              </a:rPr>
              <a:t>-Pliyometrik	(OŞ-YŞ)</a:t>
            </a:r>
            <a:endParaRPr sz="1400">
              <a:latin typeface="Arial"/>
              <a:cs typeface="Arial"/>
            </a:endParaRPr>
          </a:p>
          <a:p>
            <a:pPr>
              <a:lnSpc>
                <a:spcPct val="100000"/>
              </a:lnSpc>
            </a:pPr>
            <a:endParaRPr sz="1500">
              <a:latin typeface="Times New Roman"/>
              <a:cs typeface="Times New Roman"/>
            </a:endParaRPr>
          </a:p>
          <a:p>
            <a:pPr>
              <a:lnSpc>
                <a:spcPct val="100000"/>
              </a:lnSpc>
              <a:spcBef>
                <a:spcPts val="25"/>
              </a:spcBef>
            </a:pPr>
            <a:endParaRPr sz="1400">
              <a:latin typeface="Times New Roman"/>
              <a:cs typeface="Times New Roman"/>
            </a:endParaRPr>
          </a:p>
          <a:p>
            <a:pPr marL="90805">
              <a:lnSpc>
                <a:spcPct val="100000"/>
              </a:lnSpc>
            </a:pPr>
            <a:r>
              <a:rPr sz="1400" b="1" spc="-15" dirty="0">
                <a:latin typeface="Arial"/>
                <a:cs typeface="Arial"/>
              </a:rPr>
              <a:t>-Ağırlık</a:t>
            </a:r>
            <a:r>
              <a:rPr sz="1400" b="1" spc="50" dirty="0">
                <a:latin typeface="Arial"/>
                <a:cs typeface="Arial"/>
              </a:rPr>
              <a:t> </a:t>
            </a:r>
            <a:r>
              <a:rPr sz="1400" b="1" spc="-10" dirty="0">
                <a:latin typeface="Arial"/>
                <a:cs typeface="Arial"/>
              </a:rPr>
              <a:t>Çalışmaları</a:t>
            </a:r>
            <a:endParaRPr sz="1400">
              <a:latin typeface="Arial"/>
              <a:cs typeface="Arial"/>
            </a:endParaRPr>
          </a:p>
        </p:txBody>
      </p:sp>
      <p:sp>
        <p:nvSpPr>
          <p:cNvPr id="17" name="object 17"/>
          <p:cNvSpPr/>
          <p:nvPr/>
        </p:nvSpPr>
        <p:spPr>
          <a:xfrm>
            <a:off x="6486144" y="4108702"/>
            <a:ext cx="2060448" cy="2749296"/>
          </a:xfrm>
          <a:prstGeom prst="rect">
            <a:avLst/>
          </a:prstGeom>
          <a:blipFill>
            <a:blip r:embed="rId12" cstate="print"/>
            <a:stretch>
              <a:fillRect/>
            </a:stretch>
          </a:blipFill>
        </p:spPr>
        <p:txBody>
          <a:bodyPr wrap="square" lIns="0" tIns="0" rIns="0" bIns="0" rtlCol="0"/>
          <a:lstStyle/>
          <a:p>
            <a:endParaRPr/>
          </a:p>
        </p:txBody>
      </p:sp>
      <p:sp>
        <p:nvSpPr>
          <p:cNvPr id="18" name="object 18"/>
          <p:cNvSpPr/>
          <p:nvPr/>
        </p:nvSpPr>
        <p:spPr>
          <a:xfrm>
            <a:off x="6473952" y="4102608"/>
            <a:ext cx="2118359" cy="2755391"/>
          </a:xfrm>
          <a:prstGeom prst="rect">
            <a:avLst/>
          </a:prstGeom>
          <a:blipFill>
            <a:blip r:embed="rId13" cstate="print"/>
            <a:stretch>
              <a:fillRect/>
            </a:stretch>
          </a:blipFill>
        </p:spPr>
        <p:txBody>
          <a:bodyPr wrap="square" lIns="0" tIns="0" rIns="0" bIns="0" rtlCol="0"/>
          <a:lstStyle/>
          <a:p>
            <a:endParaRPr/>
          </a:p>
        </p:txBody>
      </p:sp>
      <p:sp>
        <p:nvSpPr>
          <p:cNvPr id="19" name="object 19"/>
          <p:cNvSpPr/>
          <p:nvPr/>
        </p:nvSpPr>
        <p:spPr>
          <a:xfrm>
            <a:off x="6536435" y="4137659"/>
            <a:ext cx="1959864" cy="2676144"/>
          </a:xfrm>
          <a:prstGeom prst="rect">
            <a:avLst/>
          </a:prstGeom>
          <a:blipFill>
            <a:blip r:embed="rId14" cstate="print"/>
            <a:stretch>
              <a:fillRect/>
            </a:stretch>
          </a:blipFill>
        </p:spPr>
        <p:txBody>
          <a:bodyPr wrap="square" lIns="0" tIns="0" rIns="0" bIns="0" rtlCol="0"/>
          <a:lstStyle/>
          <a:p>
            <a:endParaRPr/>
          </a:p>
        </p:txBody>
      </p:sp>
      <p:sp>
        <p:nvSpPr>
          <p:cNvPr id="20" name="object 20"/>
          <p:cNvSpPr txBox="1"/>
          <p:nvPr/>
        </p:nvSpPr>
        <p:spPr>
          <a:xfrm>
            <a:off x="6536435" y="4137659"/>
            <a:ext cx="1960245" cy="2676525"/>
          </a:xfrm>
          <a:prstGeom prst="rect">
            <a:avLst/>
          </a:prstGeom>
          <a:ln w="9144">
            <a:solidFill>
              <a:srgbClr val="000000"/>
            </a:solidFill>
          </a:ln>
        </p:spPr>
        <p:txBody>
          <a:bodyPr vert="horz" wrap="square" lIns="0" tIns="41275" rIns="0" bIns="0" rtlCol="0">
            <a:spAutoFit/>
          </a:bodyPr>
          <a:lstStyle/>
          <a:p>
            <a:pPr marL="90805">
              <a:lnSpc>
                <a:spcPct val="100000"/>
              </a:lnSpc>
              <a:spcBef>
                <a:spcPts val="325"/>
              </a:spcBef>
            </a:pPr>
            <a:r>
              <a:rPr sz="1400" spc="-10" dirty="0">
                <a:solidFill>
                  <a:srgbClr val="FF0000"/>
                </a:solidFill>
                <a:latin typeface="Arial"/>
                <a:cs typeface="Arial"/>
              </a:rPr>
              <a:t>Lokal </a:t>
            </a:r>
            <a:r>
              <a:rPr sz="1400" spc="-5" dirty="0">
                <a:solidFill>
                  <a:srgbClr val="FF0000"/>
                </a:solidFill>
                <a:latin typeface="Arial"/>
                <a:cs typeface="Arial"/>
              </a:rPr>
              <a:t>ve</a:t>
            </a:r>
            <a:r>
              <a:rPr sz="1400" dirty="0">
                <a:solidFill>
                  <a:srgbClr val="FF0000"/>
                </a:solidFill>
                <a:latin typeface="Arial"/>
                <a:cs typeface="Arial"/>
              </a:rPr>
              <a:t> </a:t>
            </a:r>
            <a:r>
              <a:rPr sz="1400" spc="-15" dirty="0">
                <a:solidFill>
                  <a:srgbClr val="FF0000"/>
                </a:solidFill>
                <a:latin typeface="Arial"/>
                <a:cs typeface="Arial"/>
              </a:rPr>
              <a:t>Fonksiyonel</a:t>
            </a:r>
            <a:endParaRPr sz="1400">
              <a:latin typeface="Arial"/>
              <a:cs typeface="Arial"/>
            </a:endParaRPr>
          </a:p>
          <a:p>
            <a:pPr marL="90805">
              <a:lnSpc>
                <a:spcPct val="100000"/>
              </a:lnSpc>
            </a:pPr>
            <a:r>
              <a:rPr sz="1400" spc="-5" dirty="0">
                <a:solidFill>
                  <a:srgbClr val="FF0000"/>
                </a:solidFill>
                <a:latin typeface="Arial"/>
                <a:cs typeface="Arial"/>
              </a:rPr>
              <a:t>kuvvet</a:t>
            </a:r>
            <a:r>
              <a:rPr sz="1400" spc="0" dirty="0">
                <a:solidFill>
                  <a:srgbClr val="FF0000"/>
                </a:solidFill>
                <a:latin typeface="Arial"/>
                <a:cs typeface="Arial"/>
              </a:rPr>
              <a:t> </a:t>
            </a:r>
            <a:r>
              <a:rPr sz="1400" spc="-15" dirty="0">
                <a:solidFill>
                  <a:srgbClr val="FF0000"/>
                </a:solidFill>
                <a:latin typeface="Arial"/>
                <a:cs typeface="Arial"/>
              </a:rPr>
              <a:t>alıştırmaları</a:t>
            </a:r>
            <a:endParaRPr sz="1400">
              <a:latin typeface="Arial"/>
              <a:cs typeface="Arial"/>
            </a:endParaRPr>
          </a:p>
          <a:p>
            <a:pPr marL="90805">
              <a:lnSpc>
                <a:spcPct val="100000"/>
              </a:lnSpc>
              <a:spcBef>
                <a:spcPts val="845"/>
              </a:spcBef>
            </a:pPr>
            <a:r>
              <a:rPr sz="1400" b="1" spc="-10" dirty="0">
                <a:latin typeface="Arial"/>
                <a:cs typeface="Arial"/>
              </a:rPr>
              <a:t>-Kor</a:t>
            </a:r>
            <a:endParaRPr sz="1400">
              <a:latin typeface="Arial"/>
              <a:cs typeface="Arial"/>
            </a:endParaRPr>
          </a:p>
          <a:p>
            <a:pPr marL="434975">
              <a:lnSpc>
                <a:spcPct val="100000"/>
              </a:lnSpc>
              <a:spcBef>
                <a:spcPts val="840"/>
              </a:spcBef>
            </a:pPr>
            <a:r>
              <a:rPr sz="1400" spc="-5" dirty="0">
                <a:latin typeface="Arial"/>
                <a:cs typeface="Arial"/>
              </a:rPr>
              <a:t>- Ek </a:t>
            </a:r>
            <a:r>
              <a:rPr sz="1400" spc="-15" dirty="0">
                <a:latin typeface="Arial"/>
                <a:cs typeface="Arial"/>
              </a:rPr>
              <a:t>direnç</a:t>
            </a:r>
            <a:endParaRPr sz="1400">
              <a:latin typeface="Arial"/>
              <a:cs typeface="Arial"/>
            </a:endParaRPr>
          </a:p>
          <a:p>
            <a:pPr marL="90805">
              <a:lnSpc>
                <a:spcPct val="100000"/>
              </a:lnSpc>
            </a:pPr>
            <a:r>
              <a:rPr sz="1400" spc="-10" dirty="0">
                <a:latin typeface="Arial"/>
                <a:cs typeface="Arial"/>
              </a:rPr>
              <a:t>(lastik, </a:t>
            </a:r>
            <a:r>
              <a:rPr sz="1400" spc="-15" dirty="0">
                <a:latin typeface="Arial"/>
                <a:cs typeface="Arial"/>
              </a:rPr>
              <a:t>sağlık </a:t>
            </a:r>
            <a:r>
              <a:rPr sz="1400" spc="-10" dirty="0">
                <a:latin typeface="Arial"/>
                <a:cs typeface="Arial"/>
              </a:rPr>
              <a:t>topu</a:t>
            </a:r>
            <a:r>
              <a:rPr sz="1400" spc="65" dirty="0">
                <a:latin typeface="Arial"/>
                <a:cs typeface="Arial"/>
              </a:rPr>
              <a:t> </a:t>
            </a:r>
            <a:r>
              <a:rPr sz="1400" spc="-10" dirty="0">
                <a:latin typeface="Arial"/>
                <a:cs typeface="Arial"/>
              </a:rPr>
              <a:t>vb.)</a:t>
            </a:r>
            <a:endParaRPr sz="1400">
              <a:latin typeface="Arial"/>
              <a:cs typeface="Arial"/>
            </a:endParaRPr>
          </a:p>
          <a:p>
            <a:pPr>
              <a:lnSpc>
                <a:spcPct val="100000"/>
              </a:lnSpc>
            </a:pPr>
            <a:endParaRPr sz="1500">
              <a:latin typeface="Times New Roman"/>
              <a:cs typeface="Times New Roman"/>
            </a:endParaRPr>
          </a:p>
          <a:p>
            <a:pPr>
              <a:lnSpc>
                <a:spcPct val="100000"/>
              </a:lnSpc>
              <a:spcBef>
                <a:spcPts val="20"/>
              </a:spcBef>
            </a:pPr>
            <a:endParaRPr sz="1400">
              <a:latin typeface="Times New Roman"/>
              <a:cs typeface="Times New Roman"/>
            </a:endParaRPr>
          </a:p>
          <a:p>
            <a:pPr marL="90805">
              <a:lnSpc>
                <a:spcPct val="100000"/>
              </a:lnSpc>
              <a:spcBef>
                <a:spcPts val="5"/>
              </a:spcBef>
            </a:pPr>
            <a:r>
              <a:rPr sz="1400" b="1" spc="-15" dirty="0">
                <a:latin typeface="Arial"/>
                <a:cs typeface="Arial"/>
              </a:rPr>
              <a:t>-Pliyometrik</a:t>
            </a:r>
            <a:r>
              <a:rPr sz="1400" b="1" spc="75" dirty="0">
                <a:latin typeface="Arial"/>
                <a:cs typeface="Arial"/>
              </a:rPr>
              <a:t> </a:t>
            </a:r>
            <a:r>
              <a:rPr sz="1400" b="1" spc="-15" dirty="0">
                <a:latin typeface="Arial"/>
                <a:cs typeface="Arial"/>
              </a:rPr>
              <a:t>(OŞ-YŞ)</a:t>
            </a:r>
            <a:endParaRPr sz="1400">
              <a:latin typeface="Arial"/>
              <a:cs typeface="Arial"/>
            </a:endParaRPr>
          </a:p>
          <a:p>
            <a:pPr>
              <a:lnSpc>
                <a:spcPct val="100000"/>
              </a:lnSpc>
            </a:pPr>
            <a:endParaRPr sz="1500">
              <a:latin typeface="Times New Roman"/>
              <a:cs typeface="Times New Roman"/>
            </a:endParaRPr>
          </a:p>
          <a:p>
            <a:pPr>
              <a:lnSpc>
                <a:spcPct val="100000"/>
              </a:lnSpc>
              <a:spcBef>
                <a:spcPts val="25"/>
              </a:spcBef>
            </a:pPr>
            <a:endParaRPr sz="1400">
              <a:latin typeface="Times New Roman"/>
              <a:cs typeface="Times New Roman"/>
            </a:endParaRPr>
          </a:p>
          <a:p>
            <a:pPr marL="90805">
              <a:lnSpc>
                <a:spcPct val="100000"/>
              </a:lnSpc>
            </a:pPr>
            <a:r>
              <a:rPr sz="1400" b="1" spc="-15" dirty="0">
                <a:latin typeface="Arial"/>
                <a:cs typeface="Arial"/>
              </a:rPr>
              <a:t>-Ağırlık</a:t>
            </a:r>
            <a:r>
              <a:rPr sz="1400" b="1" spc="50" dirty="0">
                <a:latin typeface="Arial"/>
                <a:cs typeface="Arial"/>
              </a:rPr>
              <a:t> </a:t>
            </a:r>
            <a:r>
              <a:rPr sz="1400" b="1" spc="-10" dirty="0">
                <a:latin typeface="Arial"/>
                <a:cs typeface="Arial"/>
              </a:rPr>
              <a:t>Çalışmaları</a:t>
            </a:r>
            <a:endParaRPr sz="1400">
              <a:latin typeface="Arial"/>
              <a:cs typeface="Arial"/>
            </a:endParaRPr>
          </a:p>
        </p:txBody>
      </p:sp>
      <p:sp>
        <p:nvSpPr>
          <p:cNvPr id="21" name="object 21"/>
          <p:cNvSpPr/>
          <p:nvPr/>
        </p:nvSpPr>
        <p:spPr>
          <a:xfrm>
            <a:off x="5198745" y="3671315"/>
            <a:ext cx="103505" cy="428625"/>
          </a:xfrm>
          <a:custGeom>
            <a:avLst/>
            <a:gdLst/>
            <a:ahLst/>
            <a:cxnLst/>
            <a:rect l="l" t="t" r="r" b="b"/>
            <a:pathLst>
              <a:path w="103504" h="428625">
                <a:moveTo>
                  <a:pt x="7112" y="332485"/>
                </a:moveTo>
                <a:lnTo>
                  <a:pt x="4190" y="334136"/>
                </a:lnTo>
                <a:lnTo>
                  <a:pt x="1142" y="335914"/>
                </a:lnTo>
                <a:lnTo>
                  <a:pt x="0" y="339851"/>
                </a:lnTo>
                <a:lnTo>
                  <a:pt x="51434" y="428624"/>
                </a:lnTo>
                <a:lnTo>
                  <a:pt x="58844" y="416051"/>
                </a:lnTo>
                <a:lnTo>
                  <a:pt x="45084" y="416051"/>
                </a:lnTo>
                <a:lnTo>
                  <a:pt x="45178" y="392427"/>
                </a:lnTo>
                <a:lnTo>
                  <a:pt x="11049" y="333501"/>
                </a:lnTo>
                <a:lnTo>
                  <a:pt x="7112" y="332485"/>
                </a:lnTo>
                <a:close/>
              </a:path>
              <a:path w="103504" h="428625">
                <a:moveTo>
                  <a:pt x="45178" y="392427"/>
                </a:moveTo>
                <a:lnTo>
                  <a:pt x="45084" y="416051"/>
                </a:lnTo>
                <a:lnTo>
                  <a:pt x="57784" y="416051"/>
                </a:lnTo>
                <a:lnTo>
                  <a:pt x="57797" y="412876"/>
                </a:lnTo>
                <a:lnTo>
                  <a:pt x="45974" y="412876"/>
                </a:lnTo>
                <a:lnTo>
                  <a:pt x="51537" y="403406"/>
                </a:lnTo>
                <a:lnTo>
                  <a:pt x="45178" y="392427"/>
                </a:lnTo>
                <a:close/>
              </a:path>
              <a:path w="103504" h="428625">
                <a:moveTo>
                  <a:pt x="96392" y="332739"/>
                </a:moveTo>
                <a:lnTo>
                  <a:pt x="92455" y="333755"/>
                </a:lnTo>
                <a:lnTo>
                  <a:pt x="57878" y="392614"/>
                </a:lnTo>
                <a:lnTo>
                  <a:pt x="57784" y="416051"/>
                </a:lnTo>
                <a:lnTo>
                  <a:pt x="58844" y="416051"/>
                </a:lnTo>
                <a:lnTo>
                  <a:pt x="101726" y="343280"/>
                </a:lnTo>
                <a:lnTo>
                  <a:pt x="103504" y="340232"/>
                </a:lnTo>
                <a:lnTo>
                  <a:pt x="102488" y="336295"/>
                </a:lnTo>
                <a:lnTo>
                  <a:pt x="96392" y="332739"/>
                </a:lnTo>
                <a:close/>
              </a:path>
              <a:path w="103504" h="428625">
                <a:moveTo>
                  <a:pt x="51537" y="403406"/>
                </a:moveTo>
                <a:lnTo>
                  <a:pt x="45974" y="412876"/>
                </a:lnTo>
                <a:lnTo>
                  <a:pt x="57022" y="412876"/>
                </a:lnTo>
                <a:lnTo>
                  <a:pt x="51537" y="403406"/>
                </a:lnTo>
                <a:close/>
              </a:path>
              <a:path w="103504" h="428625">
                <a:moveTo>
                  <a:pt x="57878" y="392614"/>
                </a:moveTo>
                <a:lnTo>
                  <a:pt x="51537" y="403406"/>
                </a:lnTo>
                <a:lnTo>
                  <a:pt x="57022" y="412876"/>
                </a:lnTo>
                <a:lnTo>
                  <a:pt x="57797" y="412876"/>
                </a:lnTo>
                <a:lnTo>
                  <a:pt x="57878" y="392614"/>
                </a:lnTo>
                <a:close/>
              </a:path>
              <a:path w="103504" h="428625">
                <a:moveTo>
                  <a:pt x="59435" y="0"/>
                </a:moveTo>
                <a:lnTo>
                  <a:pt x="46735" y="0"/>
                </a:lnTo>
                <a:lnTo>
                  <a:pt x="45412" y="333501"/>
                </a:lnTo>
                <a:lnTo>
                  <a:pt x="45286" y="392614"/>
                </a:lnTo>
                <a:lnTo>
                  <a:pt x="51537" y="403406"/>
                </a:lnTo>
                <a:lnTo>
                  <a:pt x="57878" y="392614"/>
                </a:lnTo>
                <a:lnTo>
                  <a:pt x="59435" y="0"/>
                </a:lnTo>
                <a:close/>
              </a:path>
            </a:pathLst>
          </a:custGeom>
          <a:solidFill>
            <a:srgbClr val="FFFFFF"/>
          </a:solidFill>
        </p:spPr>
        <p:txBody>
          <a:bodyPr wrap="square" lIns="0" tIns="0" rIns="0" bIns="0" rtlCol="0"/>
          <a:lstStyle/>
          <a:p>
            <a:endParaRPr/>
          </a:p>
        </p:txBody>
      </p:sp>
      <p:sp>
        <p:nvSpPr>
          <p:cNvPr id="22" name="object 22"/>
          <p:cNvSpPr/>
          <p:nvPr/>
        </p:nvSpPr>
        <p:spPr>
          <a:xfrm>
            <a:off x="7292720" y="3671315"/>
            <a:ext cx="103505" cy="428625"/>
          </a:xfrm>
          <a:custGeom>
            <a:avLst/>
            <a:gdLst/>
            <a:ahLst/>
            <a:cxnLst/>
            <a:rect l="l" t="t" r="r" b="b"/>
            <a:pathLst>
              <a:path w="103504" h="428625">
                <a:moveTo>
                  <a:pt x="7111" y="332485"/>
                </a:moveTo>
                <a:lnTo>
                  <a:pt x="4190" y="334136"/>
                </a:lnTo>
                <a:lnTo>
                  <a:pt x="1143" y="335914"/>
                </a:lnTo>
                <a:lnTo>
                  <a:pt x="0" y="339851"/>
                </a:lnTo>
                <a:lnTo>
                  <a:pt x="51434" y="428624"/>
                </a:lnTo>
                <a:lnTo>
                  <a:pt x="58844" y="416051"/>
                </a:lnTo>
                <a:lnTo>
                  <a:pt x="45084" y="416051"/>
                </a:lnTo>
                <a:lnTo>
                  <a:pt x="45178" y="392427"/>
                </a:lnTo>
                <a:lnTo>
                  <a:pt x="11049" y="333501"/>
                </a:lnTo>
                <a:lnTo>
                  <a:pt x="7111" y="332485"/>
                </a:lnTo>
                <a:close/>
              </a:path>
              <a:path w="103504" h="428625">
                <a:moveTo>
                  <a:pt x="45178" y="392427"/>
                </a:moveTo>
                <a:lnTo>
                  <a:pt x="45084" y="416051"/>
                </a:lnTo>
                <a:lnTo>
                  <a:pt x="57784" y="416051"/>
                </a:lnTo>
                <a:lnTo>
                  <a:pt x="57796" y="412876"/>
                </a:lnTo>
                <a:lnTo>
                  <a:pt x="45974" y="412876"/>
                </a:lnTo>
                <a:lnTo>
                  <a:pt x="51537" y="403406"/>
                </a:lnTo>
                <a:lnTo>
                  <a:pt x="45178" y="392427"/>
                </a:lnTo>
                <a:close/>
              </a:path>
              <a:path w="103504" h="428625">
                <a:moveTo>
                  <a:pt x="96393" y="332739"/>
                </a:moveTo>
                <a:lnTo>
                  <a:pt x="92455" y="333755"/>
                </a:lnTo>
                <a:lnTo>
                  <a:pt x="57870" y="392626"/>
                </a:lnTo>
                <a:lnTo>
                  <a:pt x="57784" y="416051"/>
                </a:lnTo>
                <a:lnTo>
                  <a:pt x="58844" y="416051"/>
                </a:lnTo>
                <a:lnTo>
                  <a:pt x="101726" y="343280"/>
                </a:lnTo>
                <a:lnTo>
                  <a:pt x="103504" y="340232"/>
                </a:lnTo>
                <a:lnTo>
                  <a:pt x="102488" y="336295"/>
                </a:lnTo>
                <a:lnTo>
                  <a:pt x="96393" y="332739"/>
                </a:lnTo>
                <a:close/>
              </a:path>
              <a:path w="103504" h="428625">
                <a:moveTo>
                  <a:pt x="51537" y="403406"/>
                </a:moveTo>
                <a:lnTo>
                  <a:pt x="45974" y="412876"/>
                </a:lnTo>
                <a:lnTo>
                  <a:pt x="57023" y="412876"/>
                </a:lnTo>
                <a:lnTo>
                  <a:pt x="51537" y="403406"/>
                </a:lnTo>
                <a:close/>
              </a:path>
              <a:path w="103504" h="428625">
                <a:moveTo>
                  <a:pt x="57870" y="392626"/>
                </a:moveTo>
                <a:lnTo>
                  <a:pt x="51537" y="403406"/>
                </a:lnTo>
                <a:lnTo>
                  <a:pt x="57023" y="412876"/>
                </a:lnTo>
                <a:lnTo>
                  <a:pt x="57796" y="412876"/>
                </a:lnTo>
                <a:lnTo>
                  <a:pt x="57870" y="392626"/>
                </a:lnTo>
                <a:close/>
              </a:path>
              <a:path w="103504" h="428625">
                <a:moveTo>
                  <a:pt x="59308" y="0"/>
                </a:moveTo>
                <a:lnTo>
                  <a:pt x="46735" y="0"/>
                </a:lnTo>
                <a:lnTo>
                  <a:pt x="45416" y="332485"/>
                </a:lnTo>
                <a:lnTo>
                  <a:pt x="45293" y="392626"/>
                </a:lnTo>
                <a:lnTo>
                  <a:pt x="51537" y="403406"/>
                </a:lnTo>
                <a:lnTo>
                  <a:pt x="57870" y="392626"/>
                </a:lnTo>
                <a:lnTo>
                  <a:pt x="59308" y="0"/>
                </a:lnTo>
                <a:close/>
              </a:path>
            </a:pathLst>
          </a:custGeom>
          <a:solidFill>
            <a:srgbClr val="FFFFFF"/>
          </a:solidFill>
        </p:spPr>
        <p:txBody>
          <a:bodyPr wrap="square" lIns="0" tIns="0" rIns="0" bIns="0" rtlCol="0"/>
          <a:lstStyle/>
          <a:p>
            <a:endParaRPr/>
          </a:p>
        </p:txBody>
      </p:sp>
      <p:sp>
        <p:nvSpPr>
          <p:cNvPr id="23" name="object 23"/>
          <p:cNvSpPr txBox="1">
            <a:spLocks noGrp="1"/>
          </p:cNvSpPr>
          <p:nvPr>
            <p:ph type="title"/>
          </p:nvPr>
        </p:nvSpPr>
        <p:spPr>
          <a:xfrm>
            <a:off x="906576" y="215900"/>
            <a:ext cx="5471160" cy="299720"/>
          </a:xfrm>
          <a:prstGeom prst="rect">
            <a:avLst/>
          </a:prstGeom>
        </p:spPr>
        <p:txBody>
          <a:bodyPr vert="horz" wrap="square" lIns="0" tIns="12700" rIns="0" bIns="0" rtlCol="0">
            <a:spAutoFit/>
          </a:bodyPr>
          <a:lstStyle/>
          <a:p>
            <a:pPr marL="12700">
              <a:lnSpc>
                <a:spcPct val="100000"/>
              </a:lnSpc>
              <a:spcBef>
                <a:spcPts val="100"/>
              </a:spcBef>
              <a:tabLst>
                <a:tab pos="2110105" algn="l"/>
              </a:tabLst>
            </a:pPr>
            <a:r>
              <a:rPr spc="-5" dirty="0"/>
              <a:t>Genç</a:t>
            </a:r>
            <a:r>
              <a:rPr spc="0" dirty="0"/>
              <a:t> </a:t>
            </a:r>
            <a:r>
              <a:rPr spc="-5" dirty="0"/>
              <a:t>Sporcularda	</a:t>
            </a:r>
            <a:r>
              <a:rPr spc="-10" dirty="0">
                <a:solidFill>
                  <a:srgbClr val="FFFF00"/>
                </a:solidFill>
              </a:rPr>
              <a:t>Kuvvet </a:t>
            </a:r>
            <a:r>
              <a:rPr spc="-5" dirty="0"/>
              <a:t>Antrenmanı</a:t>
            </a:r>
            <a:r>
              <a:rPr spc="-10" dirty="0"/>
              <a:t> </a:t>
            </a:r>
            <a:r>
              <a:rPr spc="-5" dirty="0"/>
              <a:t>Planlaması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88719" y="48767"/>
            <a:ext cx="2743200" cy="68275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368933" y="123901"/>
            <a:ext cx="2358390"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FFFF00"/>
                </a:solidFill>
                <a:latin typeface="Times New Roman"/>
                <a:cs typeface="Times New Roman"/>
              </a:rPr>
              <a:t>KOR</a:t>
            </a:r>
            <a:r>
              <a:rPr sz="2400" spc="-170" dirty="0">
                <a:solidFill>
                  <a:srgbClr val="FFFF00"/>
                </a:solidFill>
                <a:latin typeface="Times New Roman"/>
                <a:cs typeface="Times New Roman"/>
              </a:rPr>
              <a:t> </a:t>
            </a:r>
            <a:r>
              <a:rPr sz="2400" spc="-15" dirty="0">
                <a:solidFill>
                  <a:srgbClr val="FFFF00"/>
                </a:solidFill>
                <a:latin typeface="Times New Roman"/>
                <a:cs typeface="Times New Roman"/>
              </a:rPr>
              <a:t>Antrenmanı</a:t>
            </a:r>
            <a:endParaRPr sz="2400">
              <a:latin typeface="Times New Roman"/>
              <a:cs typeface="Times New Roman"/>
            </a:endParaRPr>
          </a:p>
        </p:txBody>
      </p:sp>
      <p:sp>
        <p:nvSpPr>
          <p:cNvPr id="4" name="object 4"/>
          <p:cNvSpPr txBox="1"/>
          <p:nvPr/>
        </p:nvSpPr>
        <p:spPr>
          <a:xfrm>
            <a:off x="293014" y="738327"/>
            <a:ext cx="7239000" cy="634365"/>
          </a:xfrm>
          <a:prstGeom prst="rect">
            <a:avLst/>
          </a:prstGeom>
        </p:spPr>
        <p:txBody>
          <a:bodyPr vert="horz" wrap="square" lIns="0" tIns="12065" rIns="0" bIns="0" rtlCol="0">
            <a:spAutoFit/>
          </a:bodyPr>
          <a:lstStyle/>
          <a:p>
            <a:pPr marL="12700">
              <a:lnSpc>
                <a:spcPct val="100000"/>
              </a:lnSpc>
              <a:spcBef>
                <a:spcPts val="95"/>
              </a:spcBef>
              <a:tabLst>
                <a:tab pos="4512945" algn="l"/>
              </a:tabLst>
            </a:pPr>
            <a:r>
              <a:rPr sz="2000" b="1" spc="-5" dirty="0">
                <a:solidFill>
                  <a:srgbClr val="FFFFFF"/>
                </a:solidFill>
                <a:latin typeface="Times New Roman"/>
                <a:cs typeface="Times New Roman"/>
              </a:rPr>
              <a:t>Karın, </a:t>
            </a:r>
            <a:r>
              <a:rPr sz="2000" b="1" spc="-10" dirty="0">
                <a:solidFill>
                  <a:srgbClr val="FFFFFF"/>
                </a:solidFill>
                <a:latin typeface="Times New Roman"/>
                <a:cs typeface="Times New Roman"/>
              </a:rPr>
              <a:t>bel </a:t>
            </a:r>
            <a:r>
              <a:rPr sz="2000" b="1" spc="-5" dirty="0">
                <a:solidFill>
                  <a:srgbClr val="FFFFFF"/>
                </a:solidFill>
                <a:latin typeface="Times New Roman"/>
                <a:cs typeface="Times New Roman"/>
              </a:rPr>
              <a:t>ve </a:t>
            </a:r>
            <a:r>
              <a:rPr sz="2000" b="1" spc="-10" dirty="0">
                <a:solidFill>
                  <a:srgbClr val="FFFFFF"/>
                </a:solidFill>
                <a:latin typeface="Times New Roman"/>
                <a:cs typeface="Times New Roman"/>
              </a:rPr>
              <a:t>kalça</a:t>
            </a:r>
            <a:r>
              <a:rPr sz="2000" b="1" spc="75" dirty="0">
                <a:solidFill>
                  <a:srgbClr val="FFFFFF"/>
                </a:solidFill>
                <a:latin typeface="Times New Roman"/>
                <a:cs typeface="Times New Roman"/>
              </a:rPr>
              <a:t> </a:t>
            </a:r>
            <a:r>
              <a:rPr sz="2000" b="1" spc="-10" dirty="0">
                <a:solidFill>
                  <a:srgbClr val="FFFFFF"/>
                </a:solidFill>
                <a:latin typeface="Times New Roman"/>
                <a:cs typeface="Times New Roman"/>
              </a:rPr>
              <a:t>hareketlerini</a:t>
            </a:r>
            <a:r>
              <a:rPr sz="2000" b="1" spc="30" dirty="0">
                <a:solidFill>
                  <a:srgbClr val="FFFFFF"/>
                </a:solidFill>
                <a:latin typeface="Times New Roman"/>
                <a:cs typeface="Times New Roman"/>
              </a:rPr>
              <a:t> </a:t>
            </a:r>
            <a:r>
              <a:rPr sz="2000" b="1" spc="-15" dirty="0">
                <a:solidFill>
                  <a:srgbClr val="FFFFFF"/>
                </a:solidFill>
                <a:latin typeface="Times New Roman"/>
                <a:cs typeface="Times New Roman"/>
              </a:rPr>
              <a:t>kontrol	</a:t>
            </a:r>
            <a:r>
              <a:rPr sz="2000" b="1" dirty="0">
                <a:solidFill>
                  <a:srgbClr val="FFFFFF"/>
                </a:solidFill>
                <a:latin typeface="Times New Roman"/>
                <a:cs typeface="Times New Roman"/>
              </a:rPr>
              <a:t>ve </a:t>
            </a:r>
            <a:r>
              <a:rPr sz="2000" b="1" spc="-5" dirty="0">
                <a:solidFill>
                  <a:srgbClr val="FFFFFF"/>
                </a:solidFill>
                <a:latin typeface="Times New Roman"/>
                <a:cs typeface="Times New Roman"/>
              </a:rPr>
              <a:t>stabilize eden</a:t>
            </a:r>
            <a:r>
              <a:rPr sz="2000" b="1" spc="-20" dirty="0">
                <a:solidFill>
                  <a:srgbClr val="FFFFFF"/>
                </a:solidFill>
                <a:latin typeface="Times New Roman"/>
                <a:cs typeface="Times New Roman"/>
              </a:rPr>
              <a:t> </a:t>
            </a:r>
            <a:r>
              <a:rPr sz="2000" b="1" spc="-10" dirty="0">
                <a:solidFill>
                  <a:srgbClr val="FFFFFF"/>
                </a:solidFill>
                <a:latin typeface="Times New Roman"/>
                <a:cs typeface="Times New Roman"/>
              </a:rPr>
              <a:t>kasların</a:t>
            </a:r>
            <a:endParaRPr sz="2000">
              <a:latin typeface="Times New Roman"/>
              <a:cs typeface="Times New Roman"/>
            </a:endParaRPr>
          </a:p>
          <a:p>
            <a:pPr marL="12700">
              <a:lnSpc>
                <a:spcPct val="100000"/>
              </a:lnSpc>
            </a:pPr>
            <a:r>
              <a:rPr sz="2000" b="1" spc="-15" dirty="0">
                <a:solidFill>
                  <a:srgbClr val="FFFFFF"/>
                </a:solidFill>
                <a:latin typeface="Times New Roman"/>
                <a:cs typeface="Times New Roman"/>
              </a:rPr>
              <a:t>antrene </a:t>
            </a:r>
            <a:r>
              <a:rPr sz="2000" b="1" spc="-10" dirty="0">
                <a:solidFill>
                  <a:srgbClr val="FFFFFF"/>
                </a:solidFill>
                <a:latin typeface="Times New Roman"/>
                <a:cs typeface="Times New Roman"/>
              </a:rPr>
              <a:t>edilmesine </a:t>
            </a:r>
            <a:r>
              <a:rPr sz="2000" b="1" spc="-5" dirty="0">
                <a:solidFill>
                  <a:srgbClr val="FFFFFF"/>
                </a:solidFill>
                <a:latin typeface="Times New Roman"/>
                <a:cs typeface="Times New Roman"/>
              </a:rPr>
              <a:t>yönelik </a:t>
            </a:r>
            <a:r>
              <a:rPr sz="2000" b="1" spc="-10" dirty="0">
                <a:solidFill>
                  <a:srgbClr val="FFFFFF"/>
                </a:solidFill>
                <a:latin typeface="Times New Roman"/>
                <a:cs typeface="Times New Roman"/>
              </a:rPr>
              <a:t>alıştırmaları</a:t>
            </a:r>
            <a:r>
              <a:rPr sz="2000" b="1" spc="105" dirty="0">
                <a:solidFill>
                  <a:srgbClr val="FFFFFF"/>
                </a:solidFill>
                <a:latin typeface="Times New Roman"/>
                <a:cs typeface="Times New Roman"/>
              </a:rPr>
              <a:t> </a:t>
            </a:r>
            <a:r>
              <a:rPr sz="2000" b="1" spc="-35" dirty="0">
                <a:solidFill>
                  <a:srgbClr val="FFFFFF"/>
                </a:solidFill>
                <a:latin typeface="Times New Roman"/>
                <a:cs typeface="Times New Roman"/>
              </a:rPr>
              <a:t>içerir.</a:t>
            </a:r>
            <a:endParaRPr sz="2000">
              <a:latin typeface="Times New Roman"/>
              <a:cs typeface="Times New Roman"/>
            </a:endParaRPr>
          </a:p>
        </p:txBody>
      </p:sp>
      <p:sp>
        <p:nvSpPr>
          <p:cNvPr id="5" name="object 5"/>
          <p:cNvSpPr/>
          <p:nvPr/>
        </p:nvSpPr>
        <p:spPr>
          <a:xfrm>
            <a:off x="143255" y="2173223"/>
            <a:ext cx="3785616" cy="4379976"/>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498847" y="3931920"/>
            <a:ext cx="4145279" cy="261213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5074920" y="1578863"/>
            <a:ext cx="2715768" cy="2142744"/>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5074920" y="1773935"/>
            <a:ext cx="866140" cy="719455"/>
          </a:xfrm>
          <a:custGeom>
            <a:avLst/>
            <a:gdLst/>
            <a:ahLst/>
            <a:cxnLst/>
            <a:rect l="l" t="t" r="r" b="b"/>
            <a:pathLst>
              <a:path w="866139" h="719455">
                <a:moveTo>
                  <a:pt x="0" y="359663"/>
                </a:moveTo>
                <a:lnTo>
                  <a:pt x="2912" y="317721"/>
                </a:lnTo>
                <a:lnTo>
                  <a:pt x="11432" y="277199"/>
                </a:lnTo>
                <a:lnTo>
                  <a:pt x="25235" y="238367"/>
                </a:lnTo>
                <a:lnTo>
                  <a:pt x="43996" y="201496"/>
                </a:lnTo>
                <a:lnTo>
                  <a:pt x="67390" y="166856"/>
                </a:lnTo>
                <a:lnTo>
                  <a:pt x="95092" y="134716"/>
                </a:lnTo>
                <a:lnTo>
                  <a:pt x="126777" y="105346"/>
                </a:lnTo>
                <a:lnTo>
                  <a:pt x="162121" y="79016"/>
                </a:lnTo>
                <a:lnTo>
                  <a:pt x="200798" y="55997"/>
                </a:lnTo>
                <a:lnTo>
                  <a:pt x="242484" y="36558"/>
                </a:lnTo>
                <a:lnTo>
                  <a:pt x="286854" y="20968"/>
                </a:lnTo>
                <a:lnTo>
                  <a:pt x="333582" y="9499"/>
                </a:lnTo>
                <a:lnTo>
                  <a:pt x="382344" y="2419"/>
                </a:lnTo>
                <a:lnTo>
                  <a:pt x="432815" y="0"/>
                </a:lnTo>
                <a:lnTo>
                  <a:pt x="483287" y="2419"/>
                </a:lnTo>
                <a:lnTo>
                  <a:pt x="532049" y="9499"/>
                </a:lnTo>
                <a:lnTo>
                  <a:pt x="578777" y="20968"/>
                </a:lnTo>
                <a:lnTo>
                  <a:pt x="623147" y="36558"/>
                </a:lnTo>
                <a:lnTo>
                  <a:pt x="664833" y="55997"/>
                </a:lnTo>
                <a:lnTo>
                  <a:pt x="703510" y="79016"/>
                </a:lnTo>
                <a:lnTo>
                  <a:pt x="738854" y="105346"/>
                </a:lnTo>
                <a:lnTo>
                  <a:pt x="770539" y="134716"/>
                </a:lnTo>
                <a:lnTo>
                  <a:pt x="798241" y="166856"/>
                </a:lnTo>
                <a:lnTo>
                  <a:pt x="821635" y="201496"/>
                </a:lnTo>
                <a:lnTo>
                  <a:pt x="840396" y="238367"/>
                </a:lnTo>
                <a:lnTo>
                  <a:pt x="854199" y="277199"/>
                </a:lnTo>
                <a:lnTo>
                  <a:pt x="862719" y="317721"/>
                </a:lnTo>
                <a:lnTo>
                  <a:pt x="865631" y="359663"/>
                </a:lnTo>
                <a:lnTo>
                  <a:pt x="862719" y="401606"/>
                </a:lnTo>
                <a:lnTo>
                  <a:pt x="854199" y="442128"/>
                </a:lnTo>
                <a:lnTo>
                  <a:pt x="840396" y="480960"/>
                </a:lnTo>
                <a:lnTo>
                  <a:pt x="821635" y="517831"/>
                </a:lnTo>
                <a:lnTo>
                  <a:pt x="798241" y="552471"/>
                </a:lnTo>
                <a:lnTo>
                  <a:pt x="770539" y="584611"/>
                </a:lnTo>
                <a:lnTo>
                  <a:pt x="738854" y="613981"/>
                </a:lnTo>
                <a:lnTo>
                  <a:pt x="703510" y="640311"/>
                </a:lnTo>
                <a:lnTo>
                  <a:pt x="664833" y="663330"/>
                </a:lnTo>
                <a:lnTo>
                  <a:pt x="623147" y="682769"/>
                </a:lnTo>
                <a:lnTo>
                  <a:pt x="578777" y="698359"/>
                </a:lnTo>
                <a:lnTo>
                  <a:pt x="532049" y="709828"/>
                </a:lnTo>
                <a:lnTo>
                  <a:pt x="483287" y="716908"/>
                </a:lnTo>
                <a:lnTo>
                  <a:pt x="432815" y="719327"/>
                </a:lnTo>
                <a:lnTo>
                  <a:pt x="382344" y="716908"/>
                </a:lnTo>
                <a:lnTo>
                  <a:pt x="333582" y="709828"/>
                </a:lnTo>
                <a:lnTo>
                  <a:pt x="286854" y="698359"/>
                </a:lnTo>
                <a:lnTo>
                  <a:pt x="242484" y="682769"/>
                </a:lnTo>
                <a:lnTo>
                  <a:pt x="200798" y="663330"/>
                </a:lnTo>
                <a:lnTo>
                  <a:pt x="162121" y="640311"/>
                </a:lnTo>
                <a:lnTo>
                  <a:pt x="126777" y="613981"/>
                </a:lnTo>
                <a:lnTo>
                  <a:pt x="95092" y="584611"/>
                </a:lnTo>
                <a:lnTo>
                  <a:pt x="67390" y="552471"/>
                </a:lnTo>
                <a:lnTo>
                  <a:pt x="43996" y="517831"/>
                </a:lnTo>
                <a:lnTo>
                  <a:pt x="25235" y="480960"/>
                </a:lnTo>
                <a:lnTo>
                  <a:pt x="11432" y="442128"/>
                </a:lnTo>
                <a:lnTo>
                  <a:pt x="2912" y="401606"/>
                </a:lnTo>
                <a:lnTo>
                  <a:pt x="0" y="359663"/>
                </a:lnTo>
                <a:close/>
              </a:path>
            </a:pathLst>
          </a:custGeom>
          <a:ln w="24384">
            <a:solidFill>
              <a:srgbClr val="FF0000"/>
            </a:solidFill>
          </a:ln>
        </p:spPr>
        <p:txBody>
          <a:bodyPr wrap="square" lIns="0" tIns="0" rIns="0" bIns="0" rtlCol="0"/>
          <a:lstStyle/>
          <a:p>
            <a:endParaRPr/>
          </a:p>
        </p:txBody>
      </p:sp>
      <p:sp>
        <p:nvSpPr>
          <p:cNvPr id="9" name="object 9"/>
          <p:cNvSpPr/>
          <p:nvPr/>
        </p:nvSpPr>
        <p:spPr>
          <a:xfrm>
            <a:off x="6876288" y="2203704"/>
            <a:ext cx="862965" cy="722630"/>
          </a:xfrm>
          <a:custGeom>
            <a:avLst/>
            <a:gdLst/>
            <a:ahLst/>
            <a:cxnLst/>
            <a:rect l="l" t="t" r="r" b="b"/>
            <a:pathLst>
              <a:path w="862965" h="722630">
                <a:moveTo>
                  <a:pt x="0" y="361188"/>
                </a:moveTo>
                <a:lnTo>
                  <a:pt x="2900" y="319058"/>
                </a:lnTo>
                <a:lnTo>
                  <a:pt x="11387" y="278358"/>
                </a:lnTo>
                <a:lnTo>
                  <a:pt x="25137" y="239358"/>
                </a:lnTo>
                <a:lnTo>
                  <a:pt x="43827" y="202329"/>
                </a:lnTo>
                <a:lnTo>
                  <a:pt x="67133" y="167542"/>
                </a:lnTo>
                <a:lnTo>
                  <a:pt x="94732" y="135267"/>
                </a:lnTo>
                <a:lnTo>
                  <a:pt x="126301" y="105775"/>
                </a:lnTo>
                <a:lnTo>
                  <a:pt x="161517" y="79336"/>
                </a:lnTo>
                <a:lnTo>
                  <a:pt x="200056" y="56223"/>
                </a:lnTo>
                <a:lnTo>
                  <a:pt x="241596" y="36704"/>
                </a:lnTo>
                <a:lnTo>
                  <a:pt x="285812" y="21052"/>
                </a:lnTo>
                <a:lnTo>
                  <a:pt x="332383" y="9537"/>
                </a:lnTo>
                <a:lnTo>
                  <a:pt x="380983" y="2429"/>
                </a:lnTo>
                <a:lnTo>
                  <a:pt x="431291" y="0"/>
                </a:lnTo>
                <a:lnTo>
                  <a:pt x="481600" y="2429"/>
                </a:lnTo>
                <a:lnTo>
                  <a:pt x="530200" y="9537"/>
                </a:lnTo>
                <a:lnTo>
                  <a:pt x="576771" y="21052"/>
                </a:lnTo>
                <a:lnTo>
                  <a:pt x="620987" y="36704"/>
                </a:lnTo>
                <a:lnTo>
                  <a:pt x="662527" y="56223"/>
                </a:lnTo>
                <a:lnTo>
                  <a:pt x="701066" y="79336"/>
                </a:lnTo>
                <a:lnTo>
                  <a:pt x="736282" y="105775"/>
                </a:lnTo>
                <a:lnTo>
                  <a:pt x="767851" y="135267"/>
                </a:lnTo>
                <a:lnTo>
                  <a:pt x="795450" y="167542"/>
                </a:lnTo>
                <a:lnTo>
                  <a:pt x="818756" y="202329"/>
                </a:lnTo>
                <a:lnTo>
                  <a:pt x="837446" y="239358"/>
                </a:lnTo>
                <a:lnTo>
                  <a:pt x="851196" y="278358"/>
                </a:lnTo>
                <a:lnTo>
                  <a:pt x="859683" y="319058"/>
                </a:lnTo>
                <a:lnTo>
                  <a:pt x="862583" y="361188"/>
                </a:lnTo>
                <a:lnTo>
                  <a:pt x="859683" y="403317"/>
                </a:lnTo>
                <a:lnTo>
                  <a:pt x="851196" y="444017"/>
                </a:lnTo>
                <a:lnTo>
                  <a:pt x="837446" y="483017"/>
                </a:lnTo>
                <a:lnTo>
                  <a:pt x="818756" y="520046"/>
                </a:lnTo>
                <a:lnTo>
                  <a:pt x="795450" y="554833"/>
                </a:lnTo>
                <a:lnTo>
                  <a:pt x="767851" y="587108"/>
                </a:lnTo>
                <a:lnTo>
                  <a:pt x="736282" y="616600"/>
                </a:lnTo>
                <a:lnTo>
                  <a:pt x="701066" y="643039"/>
                </a:lnTo>
                <a:lnTo>
                  <a:pt x="662527" y="666152"/>
                </a:lnTo>
                <a:lnTo>
                  <a:pt x="620987" y="685671"/>
                </a:lnTo>
                <a:lnTo>
                  <a:pt x="576771" y="701323"/>
                </a:lnTo>
                <a:lnTo>
                  <a:pt x="530200" y="712838"/>
                </a:lnTo>
                <a:lnTo>
                  <a:pt x="481600" y="719946"/>
                </a:lnTo>
                <a:lnTo>
                  <a:pt x="431291" y="722376"/>
                </a:lnTo>
                <a:lnTo>
                  <a:pt x="380983" y="719946"/>
                </a:lnTo>
                <a:lnTo>
                  <a:pt x="332383" y="712838"/>
                </a:lnTo>
                <a:lnTo>
                  <a:pt x="285812" y="701323"/>
                </a:lnTo>
                <a:lnTo>
                  <a:pt x="241596" y="685671"/>
                </a:lnTo>
                <a:lnTo>
                  <a:pt x="200056" y="666152"/>
                </a:lnTo>
                <a:lnTo>
                  <a:pt x="161517" y="643039"/>
                </a:lnTo>
                <a:lnTo>
                  <a:pt x="126301" y="616600"/>
                </a:lnTo>
                <a:lnTo>
                  <a:pt x="94732" y="587108"/>
                </a:lnTo>
                <a:lnTo>
                  <a:pt x="67133" y="554833"/>
                </a:lnTo>
                <a:lnTo>
                  <a:pt x="43827" y="520046"/>
                </a:lnTo>
                <a:lnTo>
                  <a:pt x="25137" y="483017"/>
                </a:lnTo>
                <a:lnTo>
                  <a:pt x="11387" y="444017"/>
                </a:lnTo>
                <a:lnTo>
                  <a:pt x="2900" y="403317"/>
                </a:lnTo>
                <a:lnTo>
                  <a:pt x="0" y="361188"/>
                </a:lnTo>
                <a:close/>
              </a:path>
            </a:pathLst>
          </a:custGeom>
          <a:ln w="24384">
            <a:solidFill>
              <a:srgbClr val="FF0000"/>
            </a:solidFill>
          </a:ln>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09572" y="2702051"/>
            <a:ext cx="2161540" cy="710565"/>
          </a:xfrm>
          <a:prstGeom prst="rect">
            <a:avLst/>
          </a:prstGeom>
          <a:ln w="9144">
            <a:solidFill>
              <a:srgbClr val="FFFF00"/>
            </a:solidFill>
          </a:ln>
        </p:spPr>
        <p:txBody>
          <a:bodyPr vert="horz" wrap="square" lIns="0" tIns="36194" rIns="0" bIns="0" rtlCol="0">
            <a:spAutoFit/>
          </a:bodyPr>
          <a:lstStyle/>
          <a:p>
            <a:pPr marL="89535">
              <a:lnSpc>
                <a:spcPct val="100000"/>
              </a:lnSpc>
              <a:spcBef>
                <a:spcPts val="284"/>
              </a:spcBef>
            </a:pPr>
            <a:r>
              <a:rPr sz="2000" b="1" spc="-5" dirty="0">
                <a:solidFill>
                  <a:srgbClr val="FFFFFF"/>
                </a:solidFill>
                <a:latin typeface="Times New Roman"/>
                <a:cs typeface="Times New Roman"/>
              </a:rPr>
              <a:t>KOR</a:t>
            </a:r>
            <a:r>
              <a:rPr sz="2000" b="1" spc="-135" dirty="0">
                <a:solidFill>
                  <a:srgbClr val="FFFFFF"/>
                </a:solidFill>
                <a:latin typeface="Times New Roman"/>
                <a:cs typeface="Times New Roman"/>
              </a:rPr>
              <a:t> </a:t>
            </a:r>
            <a:r>
              <a:rPr sz="2000" b="1" spc="-20" dirty="0">
                <a:solidFill>
                  <a:srgbClr val="FFFFFF"/>
                </a:solidFill>
                <a:latin typeface="Times New Roman"/>
                <a:cs typeface="Times New Roman"/>
              </a:rPr>
              <a:t>Antrenmanı</a:t>
            </a:r>
            <a:endParaRPr sz="2000">
              <a:latin typeface="Times New Roman"/>
              <a:cs typeface="Times New Roman"/>
            </a:endParaRPr>
          </a:p>
        </p:txBody>
      </p:sp>
      <p:sp>
        <p:nvSpPr>
          <p:cNvPr id="3" name="object 3"/>
          <p:cNvSpPr txBox="1"/>
          <p:nvPr/>
        </p:nvSpPr>
        <p:spPr>
          <a:xfrm>
            <a:off x="108204" y="4174235"/>
            <a:ext cx="1945005" cy="1325880"/>
          </a:xfrm>
          <a:prstGeom prst="rect">
            <a:avLst/>
          </a:prstGeom>
          <a:ln w="9144">
            <a:solidFill>
              <a:srgbClr val="FFFF00"/>
            </a:solidFill>
          </a:ln>
        </p:spPr>
        <p:txBody>
          <a:bodyPr vert="horz" wrap="square" lIns="0" tIns="36830" rIns="0" bIns="0" rtlCol="0">
            <a:spAutoFit/>
          </a:bodyPr>
          <a:lstStyle/>
          <a:p>
            <a:pPr marL="90805" marR="373380">
              <a:lnSpc>
                <a:spcPct val="100000"/>
              </a:lnSpc>
              <a:spcBef>
                <a:spcPts val="290"/>
              </a:spcBef>
            </a:pPr>
            <a:r>
              <a:rPr sz="2000" b="1" spc="-5" dirty="0">
                <a:solidFill>
                  <a:srgbClr val="FFFFFF"/>
                </a:solidFill>
                <a:latin typeface="Times New Roman"/>
                <a:cs typeface="Times New Roman"/>
              </a:rPr>
              <a:t>Atletik  </a:t>
            </a:r>
            <a:r>
              <a:rPr sz="2000" b="1" spc="-10" dirty="0">
                <a:solidFill>
                  <a:srgbClr val="FFFFFF"/>
                </a:solidFill>
                <a:latin typeface="Times New Roman"/>
                <a:cs typeface="Times New Roman"/>
              </a:rPr>
              <a:t>per</a:t>
            </a:r>
            <a:r>
              <a:rPr sz="2000" b="1" dirty="0">
                <a:solidFill>
                  <a:srgbClr val="FFFFFF"/>
                </a:solidFill>
                <a:latin typeface="Times New Roman"/>
                <a:cs typeface="Times New Roman"/>
              </a:rPr>
              <a:t>fo</a:t>
            </a:r>
            <a:r>
              <a:rPr sz="2000" b="1" spc="-5" dirty="0">
                <a:solidFill>
                  <a:srgbClr val="FFFFFF"/>
                </a:solidFill>
                <a:latin typeface="Times New Roman"/>
                <a:cs typeface="Times New Roman"/>
              </a:rPr>
              <a:t>r</a:t>
            </a:r>
            <a:r>
              <a:rPr sz="2000" b="1" spc="-55" dirty="0">
                <a:solidFill>
                  <a:srgbClr val="FFFFFF"/>
                </a:solidFill>
                <a:latin typeface="Times New Roman"/>
                <a:cs typeface="Times New Roman"/>
              </a:rPr>
              <a:t>m</a:t>
            </a:r>
            <a:r>
              <a:rPr sz="2000" b="1" dirty="0">
                <a:solidFill>
                  <a:srgbClr val="FFFFFF"/>
                </a:solidFill>
                <a:latin typeface="Times New Roman"/>
                <a:cs typeface="Times New Roman"/>
              </a:rPr>
              <a:t>a</a:t>
            </a:r>
            <a:r>
              <a:rPr sz="2000" b="1" spc="-10" dirty="0">
                <a:solidFill>
                  <a:srgbClr val="FFFFFF"/>
                </a:solidFill>
                <a:latin typeface="Times New Roman"/>
                <a:cs typeface="Times New Roman"/>
              </a:rPr>
              <a:t>n</a:t>
            </a:r>
            <a:r>
              <a:rPr sz="2000" b="1" spc="-20" dirty="0">
                <a:solidFill>
                  <a:srgbClr val="FFFFFF"/>
                </a:solidFill>
                <a:latin typeface="Times New Roman"/>
                <a:cs typeface="Times New Roman"/>
              </a:rPr>
              <a:t>s</a:t>
            </a:r>
            <a:r>
              <a:rPr sz="2000" b="1" spc="-5" dirty="0">
                <a:solidFill>
                  <a:srgbClr val="FFFFFF"/>
                </a:solidFill>
                <a:latin typeface="Times New Roman"/>
                <a:cs typeface="Times New Roman"/>
              </a:rPr>
              <a:t>ın  </a:t>
            </a:r>
            <a:r>
              <a:rPr sz="2000" b="1" spc="-10" dirty="0">
                <a:solidFill>
                  <a:srgbClr val="FFFFFF"/>
                </a:solidFill>
                <a:latin typeface="Times New Roman"/>
                <a:cs typeface="Times New Roman"/>
              </a:rPr>
              <a:t>artırılması</a:t>
            </a:r>
            <a:endParaRPr sz="2000">
              <a:latin typeface="Times New Roman"/>
              <a:cs typeface="Times New Roman"/>
            </a:endParaRPr>
          </a:p>
        </p:txBody>
      </p:sp>
      <p:sp>
        <p:nvSpPr>
          <p:cNvPr id="4" name="object 4"/>
          <p:cNvSpPr txBox="1"/>
          <p:nvPr/>
        </p:nvSpPr>
        <p:spPr>
          <a:xfrm>
            <a:off x="3781044" y="4195571"/>
            <a:ext cx="2231390" cy="1323340"/>
          </a:xfrm>
          <a:prstGeom prst="rect">
            <a:avLst/>
          </a:prstGeom>
          <a:ln w="9144">
            <a:solidFill>
              <a:srgbClr val="FFFF00"/>
            </a:solidFill>
          </a:ln>
        </p:spPr>
        <p:txBody>
          <a:bodyPr vert="horz" wrap="square" lIns="0" tIns="35560" rIns="0" bIns="0" rtlCol="0">
            <a:spAutoFit/>
          </a:bodyPr>
          <a:lstStyle/>
          <a:p>
            <a:pPr marL="90805" marR="507365">
              <a:lnSpc>
                <a:spcPct val="100000"/>
              </a:lnSpc>
              <a:spcBef>
                <a:spcPts val="280"/>
              </a:spcBef>
            </a:pPr>
            <a:r>
              <a:rPr sz="2000" b="1" spc="-10" dirty="0">
                <a:solidFill>
                  <a:srgbClr val="FFFFFF"/>
                </a:solidFill>
                <a:latin typeface="Times New Roman"/>
                <a:cs typeface="Times New Roman"/>
              </a:rPr>
              <a:t>R</a:t>
            </a:r>
            <a:r>
              <a:rPr sz="2000" b="1" dirty="0">
                <a:solidFill>
                  <a:srgbClr val="FFFFFF"/>
                </a:solidFill>
                <a:latin typeface="Times New Roman"/>
                <a:cs typeface="Times New Roman"/>
              </a:rPr>
              <a:t>e</a:t>
            </a:r>
            <a:r>
              <a:rPr sz="2000" b="1" spc="-5" dirty="0">
                <a:solidFill>
                  <a:srgbClr val="FFFFFF"/>
                </a:solidFill>
                <a:latin typeface="Times New Roman"/>
                <a:cs typeface="Times New Roman"/>
              </a:rPr>
              <a:t>h</a:t>
            </a:r>
            <a:r>
              <a:rPr sz="2000" b="1" spc="0" dirty="0">
                <a:solidFill>
                  <a:srgbClr val="FFFFFF"/>
                </a:solidFill>
                <a:latin typeface="Times New Roman"/>
                <a:cs typeface="Times New Roman"/>
              </a:rPr>
              <a:t>a</a:t>
            </a:r>
            <a:r>
              <a:rPr sz="2000" b="1" spc="-5" dirty="0">
                <a:solidFill>
                  <a:srgbClr val="FFFFFF"/>
                </a:solidFill>
                <a:latin typeface="Times New Roman"/>
                <a:cs typeface="Times New Roman"/>
              </a:rPr>
              <a:t>bili</a:t>
            </a:r>
            <a:r>
              <a:rPr sz="2000" b="1" dirty="0">
                <a:solidFill>
                  <a:srgbClr val="FFFFFF"/>
                </a:solidFill>
                <a:latin typeface="Times New Roman"/>
                <a:cs typeface="Times New Roman"/>
              </a:rPr>
              <a:t>t</a:t>
            </a:r>
            <a:r>
              <a:rPr sz="2000" b="1" spc="0" dirty="0">
                <a:solidFill>
                  <a:srgbClr val="FFFFFF"/>
                </a:solidFill>
                <a:latin typeface="Times New Roman"/>
                <a:cs typeface="Times New Roman"/>
              </a:rPr>
              <a:t>a</a:t>
            </a:r>
            <a:r>
              <a:rPr sz="2000" b="1" spc="-5" dirty="0">
                <a:solidFill>
                  <a:srgbClr val="FFFFFF"/>
                </a:solidFill>
                <a:latin typeface="Times New Roman"/>
                <a:cs typeface="Times New Roman"/>
              </a:rPr>
              <a:t>s</a:t>
            </a:r>
            <a:r>
              <a:rPr sz="2000" b="1" dirty="0">
                <a:solidFill>
                  <a:srgbClr val="FFFFFF"/>
                </a:solidFill>
                <a:latin typeface="Times New Roman"/>
                <a:cs typeface="Times New Roman"/>
              </a:rPr>
              <a:t>y</a:t>
            </a:r>
            <a:r>
              <a:rPr sz="2000" b="1" spc="0" dirty="0">
                <a:solidFill>
                  <a:srgbClr val="FFFFFF"/>
                </a:solidFill>
                <a:latin typeface="Times New Roman"/>
                <a:cs typeface="Times New Roman"/>
              </a:rPr>
              <a:t>o</a:t>
            </a:r>
            <a:r>
              <a:rPr sz="2000" b="1" spc="-5" dirty="0">
                <a:solidFill>
                  <a:srgbClr val="FFFFFF"/>
                </a:solidFill>
                <a:latin typeface="Times New Roman"/>
                <a:cs typeface="Times New Roman"/>
              </a:rPr>
              <a:t>n  </a:t>
            </a:r>
            <a:r>
              <a:rPr sz="2000" b="1" spc="-10" dirty="0">
                <a:solidFill>
                  <a:srgbClr val="FFFFFF"/>
                </a:solidFill>
                <a:latin typeface="Times New Roman"/>
                <a:cs typeface="Times New Roman"/>
              </a:rPr>
              <a:t>sürecinde  </a:t>
            </a:r>
            <a:r>
              <a:rPr sz="2000" b="1" spc="-20" dirty="0">
                <a:solidFill>
                  <a:srgbClr val="FFFFFF"/>
                </a:solidFill>
                <a:latin typeface="Times New Roman"/>
                <a:cs typeface="Times New Roman"/>
              </a:rPr>
              <a:t>koruma</a:t>
            </a:r>
            <a:endParaRPr sz="2000">
              <a:latin typeface="Times New Roman"/>
              <a:cs typeface="Times New Roman"/>
            </a:endParaRPr>
          </a:p>
        </p:txBody>
      </p:sp>
      <p:sp>
        <p:nvSpPr>
          <p:cNvPr id="5" name="object 5"/>
          <p:cNvSpPr/>
          <p:nvPr/>
        </p:nvSpPr>
        <p:spPr>
          <a:xfrm>
            <a:off x="1836420" y="3477259"/>
            <a:ext cx="868044" cy="653415"/>
          </a:xfrm>
          <a:custGeom>
            <a:avLst/>
            <a:gdLst/>
            <a:ahLst/>
            <a:cxnLst/>
            <a:rect l="l" t="t" r="r" b="b"/>
            <a:pathLst>
              <a:path w="868044" h="653414">
                <a:moveTo>
                  <a:pt x="43561" y="557148"/>
                </a:moveTo>
                <a:lnTo>
                  <a:pt x="39878" y="558672"/>
                </a:lnTo>
                <a:lnTo>
                  <a:pt x="38481" y="561847"/>
                </a:lnTo>
                <a:lnTo>
                  <a:pt x="0" y="653160"/>
                </a:lnTo>
                <a:lnTo>
                  <a:pt x="20778" y="650747"/>
                </a:lnTo>
                <a:lnTo>
                  <a:pt x="13843" y="650747"/>
                </a:lnTo>
                <a:lnTo>
                  <a:pt x="6223" y="640588"/>
                </a:lnTo>
                <a:lnTo>
                  <a:pt x="24967" y="626529"/>
                </a:lnTo>
                <a:lnTo>
                  <a:pt x="50165" y="566801"/>
                </a:lnTo>
                <a:lnTo>
                  <a:pt x="51562" y="563626"/>
                </a:lnTo>
                <a:lnTo>
                  <a:pt x="50037" y="559815"/>
                </a:lnTo>
                <a:lnTo>
                  <a:pt x="46862" y="558419"/>
                </a:lnTo>
                <a:lnTo>
                  <a:pt x="43561" y="557148"/>
                </a:lnTo>
                <a:close/>
              </a:path>
              <a:path w="868044" h="653414">
                <a:moveTo>
                  <a:pt x="24967" y="626529"/>
                </a:moveTo>
                <a:lnTo>
                  <a:pt x="6223" y="640588"/>
                </a:lnTo>
                <a:lnTo>
                  <a:pt x="13843" y="650747"/>
                </a:lnTo>
                <a:lnTo>
                  <a:pt x="17398" y="648081"/>
                </a:lnTo>
                <a:lnTo>
                  <a:pt x="15875" y="648081"/>
                </a:lnTo>
                <a:lnTo>
                  <a:pt x="9271" y="639317"/>
                </a:lnTo>
                <a:lnTo>
                  <a:pt x="20101" y="638062"/>
                </a:lnTo>
                <a:lnTo>
                  <a:pt x="24967" y="626529"/>
                </a:lnTo>
                <a:close/>
              </a:path>
              <a:path w="868044" h="653414">
                <a:moveTo>
                  <a:pt x="100456" y="628776"/>
                </a:moveTo>
                <a:lnTo>
                  <a:pt x="32704" y="636601"/>
                </a:lnTo>
                <a:lnTo>
                  <a:pt x="13843" y="650747"/>
                </a:lnTo>
                <a:lnTo>
                  <a:pt x="20778" y="650747"/>
                </a:lnTo>
                <a:lnTo>
                  <a:pt x="101854" y="641350"/>
                </a:lnTo>
                <a:lnTo>
                  <a:pt x="104393" y="638175"/>
                </a:lnTo>
                <a:lnTo>
                  <a:pt x="103631" y="631189"/>
                </a:lnTo>
                <a:lnTo>
                  <a:pt x="100456" y="628776"/>
                </a:lnTo>
                <a:close/>
              </a:path>
              <a:path w="868044" h="653414">
                <a:moveTo>
                  <a:pt x="20101" y="638062"/>
                </a:moveTo>
                <a:lnTo>
                  <a:pt x="9271" y="639317"/>
                </a:lnTo>
                <a:lnTo>
                  <a:pt x="15875" y="648081"/>
                </a:lnTo>
                <a:lnTo>
                  <a:pt x="20101" y="638062"/>
                </a:lnTo>
                <a:close/>
              </a:path>
              <a:path w="868044" h="653414">
                <a:moveTo>
                  <a:pt x="32704" y="636601"/>
                </a:moveTo>
                <a:lnTo>
                  <a:pt x="20101" y="638062"/>
                </a:lnTo>
                <a:lnTo>
                  <a:pt x="15875" y="648081"/>
                </a:lnTo>
                <a:lnTo>
                  <a:pt x="17398" y="648081"/>
                </a:lnTo>
                <a:lnTo>
                  <a:pt x="32704" y="636601"/>
                </a:lnTo>
                <a:close/>
              </a:path>
              <a:path w="868044" h="653414">
                <a:moveTo>
                  <a:pt x="860298" y="0"/>
                </a:moveTo>
                <a:lnTo>
                  <a:pt x="24967" y="626529"/>
                </a:lnTo>
                <a:lnTo>
                  <a:pt x="20101" y="638062"/>
                </a:lnTo>
                <a:lnTo>
                  <a:pt x="32704" y="636601"/>
                </a:lnTo>
                <a:lnTo>
                  <a:pt x="867918" y="10160"/>
                </a:lnTo>
                <a:lnTo>
                  <a:pt x="860298" y="0"/>
                </a:lnTo>
                <a:close/>
              </a:path>
            </a:pathLst>
          </a:custGeom>
          <a:solidFill>
            <a:srgbClr val="FFFF00"/>
          </a:solidFill>
        </p:spPr>
        <p:txBody>
          <a:bodyPr wrap="square" lIns="0" tIns="0" rIns="0" bIns="0" rtlCol="0"/>
          <a:lstStyle/>
          <a:p>
            <a:endParaRPr/>
          </a:p>
        </p:txBody>
      </p:sp>
      <p:sp>
        <p:nvSpPr>
          <p:cNvPr id="6" name="object 6"/>
          <p:cNvSpPr/>
          <p:nvPr/>
        </p:nvSpPr>
        <p:spPr>
          <a:xfrm>
            <a:off x="3274567" y="3477133"/>
            <a:ext cx="931544" cy="645160"/>
          </a:xfrm>
          <a:custGeom>
            <a:avLst/>
            <a:gdLst/>
            <a:ahLst/>
            <a:cxnLst/>
            <a:rect l="l" t="t" r="r" b="b"/>
            <a:pathLst>
              <a:path w="931545" h="645160">
                <a:moveTo>
                  <a:pt x="829945" y="624458"/>
                </a:moveTo>
                <a:lnTo>
                  <a:pt x="826897" y="627125"/>
                </a:lnTo>
                <a:lnTo>
                  <a:pt x="826389" y="634110"/>
                </a:lnTo>
                <a:lnTo>
                  <a:pt x="828929" y="637158"/>
                </a:lnTo>
                <a:lnTo>
                  <a:pt x="931291" y="644905"/>
                </a:lnTo>
                <a:lnTo>
                  <a:pt x="930395" y="643000"/>
                </a:lnTo>
                <a:lnTo>
                  <a:pt x="917321" y="643000"/>
                </a:lnTo>
                <a:lnTo>
                  <a:pt x="897960" y="629649"/>
                </a:lnTo>
                <a:lnTo>
                  <a:pt x="829945" y="624458"/>
                </a:lnTo>
                <a:close/>
              </a:path>
              <a:path w="931545" h="645160">
                <a:moveTo>
                  <a:pt x="897960" y="629649"/>
                </a:moveTo>
                <a:lnTo>
                  <a:pt x="917321" y="643000"/>
                </a:lnTo>
                <a:lnTo>
                  <a:pt x="919086" y="640460"/>
                </a:lnTo>
                <a:lnTo>
                  <a:pt x="915162" y="640460"/>
                </a:lnTo>
                <a:lnTo>
                  <a:pt x="910543" y="630613"/>
                </a:lnTo>
                <a:lnTo>
                  <a:pt x="897960" y="629649"/>
                </a:lnTo>
                <a:close/>
              </a:path>
              <a:path w="931545" h="645160">
                <a:moveTo>
                  <a:pt x="883920" y="550671"/>
                </a:moveTo>
                <a:lnTo>
                  <a:pt x="880745" y="552195"/>
                </a:lnTo>
                <a:lnTo>
                  <a:pt x="877570" y="553592"/>
                </a:lnTo>
                <a:lnTo>
                  <a:pt x="876173" y="557402"/>
                </a:lnTo>
                <a:lnTo>
                  <a:pt x="877697" y="560577"/>
                </a:lnTo>
                <a:lnTo>
                  <a:pt x="905212" y="619246"/>
                </a:lnTo>
                <a:lnTo>
                  <a:pt x="924560" y="632586"/>
                </a:lnTo>
                <a:lnTo>
                  <a:pt x="917321" y="643000"/>
                </a:lnTo>
                <a:lnTo>
                  <a:pt x="930395" y="643000"/>
                </a:lnTo>
                <a:lnTo>
                  <a:pt x="889127" y="555243"/>
                </a:lnTo>
                <a:lnTo>
                  <a:pt x="887730" y="552068"/>
                </a:lnTo>
                <a:lnTo>
                  <a:pt x="883920" y="550671"/>
                </a:lnTo>
                <a:close/>
              </a:path>
              <a:path w="931545" h="645160">
                <a:moveTo>
                  <a:pt x="910543" y="630613"/>
                </a:moveTo>
                <a:lnTo>
                  <a:pt x="915162" y="640460"/>
                </a:lnTo>
                <a:lnTo>
                  <a:pt x="921385" y="631443"/>
                </a:lnTo>
                <a:lnTo>
                  <a:pt x="910543" y="630613"/>
                </a:lnTo>
                <a:close/>
              </a:path>
              <a:path w="931545" h="645160">
                <a:moveTo>
                  <a:pt x="905212" y="619246"/>
                </a:moveTo>
                <a:lnTo>
                  <a:pt x="910543" y="630613"/>
                </a:lnTo>
                <a:lnTo>
                  <a:pt x="921385" y="631443"/>
                </a:lnTo>
                <a:lnTo>
                  <a:pt x="915162" y="640460"/>
                </a:lnTo>
                <a:lnTo>
                  <a:pt x="919086" y="640460"/>
                </a:lnTo>
                <a:lnTo>
                  <a:pt x="924560" y="632586"/>
                </a:lnTo>
                <a:lnTo>
                  <a:pt x="905212" y="619246"/>
                </a:lnTo>
                <a:close/>
              </a:path>
              <a:path w="931545" h="645160">
                <a:moveTo>
                  <a:pt x="7112" y="0"/>
                </a:moveTo>
                <a:lnTo>
                  <a:pt x="0" y="10413"/>
                </a:lnTo>
                <a:lnTo>
                  <a:pt x="897960" y="629649"/>
                </a:lnTo>
                <a:lnTo>
                  <a:pt x="910543" y="630613"/>
                </a:lnTo>
                <a:lnTo>
                  <a:pt x="905212" y="619246"/>
                </a:lnTo>
                <a:lnTo>
                  <a:pt x="7112" y="0"/>
                </a:lnTo>
                <a:close/>
              </a:path>
            </a:pathLst>
          </a:custGeom>
          <a:solidFill>
            <a:srgbClr val="FFFF00"/>
          </a:solidFill>
        </p:spPr>
        <p:txBody>
          <a:bodyPr wrap="square" lIns="0" tIns="0" rIns="0" bIns="0" rtlCol="0"/>
          <a:lstStyle/>
          <a:p>
            <a:endParaRPr/>
          </a:p>
        </p:txBody>
      </p:sp>
      <p:sp>
        <p:nvSpPr>
          <p:cNvPr id="7" name="object 7"/>
          <p:cNvSpPr txBox="1"/>
          <p:nvPr/>
        </p:nvSpPr>
        <p:spPr>
          <a:xfrm>
            <a:off x="509117" y="5759907"/>
            <a:ext cx="4938395" cy="634365"/>
          </a:xfrm>
          <a:prstGeom prst="rect">
            <a:avLst/>
          </a:prstGeom>
        </p:spPr>
        <p:txBody>
          <a:bodyPr vert="horz" wrap="square" lIns="0" tIns="11430" rIns="0" bIns="0" rtlCol="0">
            <a:spAutoFit/>
          </a:bodyPr>
          <a:lstStyle/>
          <a:p>
            <a:pPr marL="12700">
              <a:lnSpc>
                <a:spcPct val="100000"/>
              </a:lnSpc>
              <a:spcBef>
                <a:spcPts val="90"/>
              </a:spcBef>
            </a:pPr>
            <a:r>
              <a:rPr sz="2000" b="1" spc="-5" dirty="0">
                <a:solidFill>
                  <a:srgbClr val="FFFF00"/>
                </a:solidFill>
                <a:latin typeface="Times New Roman"/>
                <a:cs typeface="Times New Roman"/>
              </a:rPr>
              <a:t>Statik ve </a:t>
            </a:r>
            <a:r>
              <a:rPr sz="2000" b="1" spc="-15" dirty="0">
                <a:solidFill>
                  <a:srgbClr val="FFFF00"/>
                </a:solidFill>
                <a:latin typeface="Times New Roman"/>
                <a:cs typeface="Times New Roman"/>
              </a:rPr>
              <a:t>dinamik ortamda</a:t>
            </a:r>
            <a:r>
              <a:rPr sz="2000" b="1" spc="135" dirty="0">
                <a:solidFill>
                  <a:srgbClr val="FFFF00"/>
                </a:solidFill>
                <a:latin typeface="Times New Roman"/>
                <a:cs typeface="Times New Roman"/>
              </a:rPr>
              <a:t> </a:t>
            </a:r>
            <a:r>
              <a:rPr sz="2000" b="1" spc="-15" dirty="0">
                <a:solidFill>
                  <a:srgbClr val="FFFF00"/>
                </a:solidFill>
                <a:latin typeface="Times New Roman"/>
                <a:cs typeface="Times New Roman"/>
              </a:rPr>
              <a:t>Lumbopelvik</a:t>
            </a:r>
            <a:endParaRPr sz="2000">
              <a:latin typeface="Times New Roman"/>
              <a:cs typeface="Times New Roman"/>
            </a:endParaRPr>
          </a:p>
          <a:p>
            <a:pPr marL="12700">
              <a:lnSpc>
                <a:spcPct val="100000"/>
              </a:lnSpc>
            </a:pPr>
            <a:r>
              <a:rPr sz="2000" b="1" spc="-5" dirty="0">
                <a:solidFill>
                  <a:srgbClr val="FFFF00"/>
                </a:solidFill>
                <a:latin typeface="Times New Roman"/>
                <a:cs typeface="Times New Roman"/>
              </a:rPr>
              <a:t>stabilite’nin </a:t>
            </a:r>
            <a:r>
              <a:rPr sz="2000" b="1" spc="-10" dirty="0">
                <a:solidFill>
                  <a:srgbClr val="FFFF00"/>
                </a:solidFill>
                <a:latin typeface="Times New Roman"/>
                <a:cs typeface="Times New Roman"/>
              </a:rPr>
              <a:t>geliştirilmesine </a:t>
            </a:r>
            <a:r>
              <a:rPr sz="2000" b="1" spc="-5" dirty="0">
                <a:solidFill>
                  <a:srgbClr val="FFFF00"/>
                </a:solidFill>
                <a:latin typeface="Times New Roman"/>
                <a:cs typeface="Times New Roman"/>
              </a:rPr>
              <a:t>yönelik</a:t>
            </a:r>
            <a:r>
              <a:rPr sz="2000" b="1" spc="105" dirty="0">
                <a:solidFill>
                  <a:srgbClr val="FFFF00"/>
                </a:solidFill>
                <a:latin typeface="Times New Roman"/>
                <a:cs typeface="Times New Roman"/>
              </a:rPr>
              <a:t> </a:t>
            </a:r>
            <a:r>
              <a:rPr sz="2000" b="1" spc="-10" dirty="0">
                <a:solidFill>
                  <a:srgbClr val="FFFF00"/>
                </a:solidFill>
                <a:latin typeface="Times New Roman"/>
                <a:cs typeface="Times New Roman"/>
              </a:rPr>
              <a:t>planlanır</a:t>
            </a:r>
            <a:endParaRPr sz="2000">
              <a:latin typeface="Times New Roman"/>
              <a:cs typeface="Times New Roman"/>
            </a:endParaRPr>
          </a:p>
        </p:txBody>
      </p:sp>
      <p:sp>
        <p:nvSpPr>
          <p:cNvPr id="8" name="object 8"/>
          <p:cNvSpPr txBox="1">
            <a:spLocks noGrp="1"/>
          </p:cNvSpPr>
          <p:nvPr>
            <p:ph type="title"/>
          </p:nvPr>
        </p:nvSpPr>
        <p:spPr>
          <a:xfrm>
            <a:off x="965403" y="136905"/>
            <a:ext cx="6309360" cy="634365"/>
          </a:xfrm>
          <a:prstGeom prst="rect">
            <a:avLst/>
          </a:prstGeom>
        </p:spPr>
        <p:txBody>
          <a:bodyPr vert="horz" wrap="square" lIns="0" tIns="11430" rIns="0" bIns="0" rtlCol="0">
            <a:spAutoFit/>
          </a:bodyPr>
          <a:lstStyle/>
          <a:p>
            <a:pPr marL="12700">
              <a:lnSpc>
                <a:spcPct val="100000"/>
              </a:lnSpc>
              <a:spcBef>
                <a:spcPts val="90"/>
              </a:spcBef>
            </a:pPr>
            <a:r>
              <a:rPr sz="2000" spc="-10" dirty="0">
                <a:solidFill>
                  <a:srgbClr val="66FF66"/>
                </a:solidFill>
                <a:latin typeface="Times New Roman"/>
                <a:cs typeface="Times New Roman"/>
              </a:rPr>
              <a:t>Bireysel </a:t>
            </a:r>
            <a:r>
              <a:rPr sz="2000" spc="-5" dirty="0">
                <a:solidFill>
                  <a:srgbClr val="66FF66"/>
                </a:solidFill>
                <a:latin typeface="Times New Roman"/>
                <a:cs typeface="Times New Roman"/>
              </a:rPr>
              <a:t>ve </a:t>
            </a:r>
            <a:r>
              <a:rPr sz="2000" spc="-55" dirty="0">
                <a:solidFill>
                  <a:srgbClr val="66FF66"/>
                </a:solidFill>
                <a:latin typeface="Times New Roman"/>
                <a:cs typeface="Times New Roman"/>
              </a:rPr>
              <a:t>Takım</a:t>
            </a:r>
            <a:r>
              <a:rPr sz="2000" spc="5" dirty="0">
                <a:solidFill>
                  <a:srgbClr val="66FF66"/>
                </a:solidFill>
                <a:latin typeface="Times New Roman"/>
                <a:cs typeface="Times New Roman"/>
              </a:rPr>
              <a:t> </a:t>
            </a:r>
            <a:r>
              <a:rPr sz="2000" spc="-5" dirty="0">
                <a:solidFill>
                  <a:srgbClr val="66FF66"/>
                </a:solidFill>
                <a:latin typeface="Times New Roman"/>
                <a:cs typeface="Times New Roman"/>
              </a:rPr>
              <a:t>Sporları,</a:t>
            </a:r>
            <a:endParaRPr sz="2000">
              <a:latin typeface="Times New Roman"/>
              <a:cs typeface="Times New Roman"/>
            </a:endParaRPr>
          </a:p>
          <a:p>
            <a:pPr marL="12700">
              <a:lnSpc>
                <a:spcPct val="100000"/>
              </a:lnSpc>
            </a:pPr>
            <a:r>
              <a:rPr sz="2000" spc="-5" dirty="0">
                <a:solidFill>
                  <a:srgbClr val="66FF66"/>
                </a:solidFill>
                <a:latin typeface="Times New Roman"/>
                <a:cs typeface="Times New Roman"/>
              </a:rPr>
              <a:t>statik ve </a:t>
            </a:r>
            <a:r>
              <a:rPr sz="2000" spc="-15" dirty="0">
                <a:solidFill>
                  <a:srgbClr val="66FF66"/>
                </a:solidFill>
                <a:latin typeface="Times New Roman"/>
                <a:cs typeface="Times New Roman"/>
              </a:rPr>
              <a:t>dinamik durumlarda </a:t>
            </a:r>
            <a:r>
              <a:rPr sz="2000" spc="-5" dirty="0">
                <a:solidFill>
                  <a:srgbClr val="66FF66"/>
                </a:solidFill>
                <a:latin typeface="Times New Roman"/>
                <a:cs typeface="Times New Roman"/>
              </a:rPr>
              <a:t>çok </a:t>
            </a:r>
            <a:r>
              <a:rPr sz="2000" spc="-10" dirty="0">
                <a:solidFill>
                  <a:srgbClr val="66FF66"/>
                </a:solidFill>
                <a:latin typeface="Times New Roman"/>
                <a:cs typeface="Times New Roman"/>
              </a:rPr>
              <a:t>yönlü </a:t>
            </a:r>
            <a:r>
              <a:rPr sz="2000" spc="-15" dirty="0">
                <a:solidFill>
                  <a:srgbClr val="66FF66"/>
                </a:solidFill>
                <a:latin typeface="Times New Roman"/>
                <a:cs typeface="Times New Roman"/>
              </a:rPr>
              <a:t>hareketleri</a:t>
            </a:r>
            <a:r>
              <a:rPr sz="2000" spc="260" dirty="0">
                <a:solidFill>
                  <a:srgbClr val="66FF66"/>
                </a:solidFill>
                <a:latin typeface="Times New Roman"/>
                <a:cs typeface="Times New Roman"/>
              </a:rPr>
              <a:t> </a:t>
            </a:r>
            <a:r>
              <a:rPr sz="2000" spc="-5" dirty="0">
                <a:solidFill>
                  <a:srgbClr val="66FF66"/>
                </a:solidFill>
                <a:latin typeface="Times New Roman"/>
                <a:cs typeface="Times New Roman"/>
              </a:rPr>
              <a:t>içerir</a:t>
            </a:r>
            <a:endParaRPr sz="2000">
              <a:latin typeface="Times New Roman"/>
              <a:cs typeface="Times New Roman"/>
            </a:endParaRPr>
          </a:p>
        </p:txBody>
      </p:sp>
      <p:sp>
        <p:nvSpPr>
          <p:cNvPr id="9" name="object 9"/>
          <p:cNvSpPr/>
          <p:nvPr/>
        </p:nvSpPr>
        <p:spPr>
          <a:xfrm>
            <a:off x="0" y="0"/>
            <a:ext cx="423672" cy="621791"/>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4123944" y="908303"/>
            <a:ext cx="5020055" cy="2368296"/>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6236970" y="6642542"/>
            <a:ext cx="2816225" cy="168910"/>
          </a:xfrm>
          <a:prstGeom prst="rect">
            <a:avLst/>
          </a:prstGeom>
        </p:spPr>
        <p:txBody>
          <a:bodyPr vert="horz" wrap="square" lIns="0" tIns="1270" rIns="0" bIns="0" rtlCol="0">
            <a:spAutoFit/>
          </a:bodyPr>
          <a:lstStyle/>
          <a:p>
            <a:pPr marL="12700">
              <a:lnSpc>
                <a:spcPct val="100000"/>
              </a:lnSpc>
              <a:spcBef>
                <a:spcPts val="10"/>
              </a:spcBef>
            </a:pPr>
            <a:r>
              <a:rPr sz="1000" dirty="0">
                <a:solidFill>
                  <a:srgbClr val="FFFF00"/>
                </a:solidFill>
                <a:latin typeface="Arial"/>
                <a:cs typeface="Arial"/>
              </a:rPr>
              <a:t>Gamble, P. Strength</a:t>
            </a:r>
            <a:r>
              <a:rPr sz="1000" spc="-215" dirty="0">
                <a:solidFill>
                  <a:srgbClr val="FFFF00"/>
                </a:solidFill>
                <a:latin typeface="Arial"/>
                <a:cs typeface="Arial"/>
              </a:rPr>
              <a:t> </a:t>
            </a:r>
            <a:r>
              <a:rPr sz="1000" spc="-5" dirty="0">
                <a:solidFill>
                  <a:srgbClr val="FFFF00"/>
                </a:solidFill>
                <a:latin typeface="Arial"/>
                <a:cs typeface="Arial"/>
              </a:rPr>
              <a:t>Cond. </a:t>
            </a:r>
            <a:r>
              <a:rPr sz="1000" dirty="0">
                <a:solidFill>
                  <a:srgbClr val="FFFF00"/>
                </a:solidFill>
                <a:latin typeface="Arial"/>
                <a:cs typeface="Arial"/>
              </a:rPr>
              <a:t>J. </a:t>
            </a:r>
            <a:r>
              <a:rPr sz="1000" spc="-5" dirty="0">
                <a:solidFill>
                  <a:srgbClr val="FFFF00"/>
                </a:solidFill>
                <a:latin typeface="Arial"/>
                <a:cs typeface="Arial"/>
              </a:rPr>
              <a:t>2007; 29 </a:t>
            </a:r>
            <a:r>
              <a:rPr sz="1000" dirty="0">
                <a:solidFill>
                  <a:srgbClr val="FFFF00"/>
                </a:solidFill>
                <a:latin typeface="Arial"/>
                <a:cs typeface="Arial"/>
              </a:rPr>
              <a:t>(1): </a:t>
            </a:r>
            <a:r>
              <a:rPr sz="1000" spc="-5" dirty="0">
                <a:solidFill>
                  <a:srgbClr val="FFFF00"/>
                </a:solidFill>
                <a:latin typeface="Arial"/>
                <a:cs typeface="Arial"/>
              </a:rPr>
              <a:t>58-68.</a:t>
            </a:r>
            <a:endParaRPr sz="1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3523" y="1485900"/>
            <a:ext cx="1945005" cy="1323340"/>
          </a:xfrm>
          <a:prstGeom prst="rect">
            <a:avLst/>
          </a:prstGeom>
          <a:ln w="9144">
            <a:solidFill>
              <a:srgbClr val="FFFF00"/>
            </a:solidFill>
          </a:ln>
        </p:spPr>
        <p:txBody>
          <a:bodyPr vert="horz" wrap="square" lIns="0" tIns="34925" rIns="0" bIns="0" rtlCol="0">
            <a:spAutoFit/>
          </a:bodyPr>
          <a:lstStyle/>
          <a:p>
            <a:pPr marL="90805" marR="419100" algn="just">
              <a:lnSpc>
                <a:spcPct val="100000"/>
              </a:lnSpc>
              <a:spcBef>
                <a:spcPts val="275"/>
              </a:spcBef>
            </a:pPr>
            <a:r>
              <a:rPr sz="2000" spc="-5" dirty="0">
                <a:latin typeface="Times New Roman"/>
                <a:cs typeface="Times New Roman"/>
              </a:rPr>
              <a:t>Bel</a:t>
            </a:r>
            <a:r>
              <a:rPr sz="2000" spc="-85" dirty="0">
                <a:latin typeface="Times New Roman"/>
                <a:cs typeface="Times New Roman"/>
              </a:rPr>
              <a:t> </a:t>
            </a:r>
            <a:r>
              <a:rPr sz="2000" spc="-15" dirty="0">
                <a:latin typeface="Times New Roman"/>
                <a:cs typeface="Times New Roman"/>
              </a:rPr>
              <a:t>omurunu  </a:t>
            </a:r>
            <a:r>
              <a:rPr sz="2000" spc="-5" dirty="0">
                <a:latin typeface="Times New Roman"/>
                <a:cs typeface="Times New Roman"/>
              </a:rPr>
              <a:t>stabilite</a:t>
            </a:r>
            <a:r>
              <a:rPr sz="2000" spc="-95" dirty="0">
                <a:latin typeface="Times New Roman"/>
                <a:cs typeface="Times New Roman"/>
              </a:rPr>
              <a:t> </a:t>
            </a:r>
            <a:r>
              <a:rPr sz="2000" spc="-5" dirty="0">
                <a:latin typeface="Times New Roman"/>
                <a:cs typeface="Times New Roman"/>
              </a:rPr>
              <a:t>eden  </a:t>
            </a:r>
            <a:r>
              <a:rPr sz="2000" spc="-15" dirty="0">
                <a:latin typeface="Times New Roman"/>
                <a:cs typeface="Times New Roman"/>
              </a:rPr>
              <a:t>küçük</a:t>
            </a:r>
            <a:r>
              <a:rPr sz="2000" spc="-5" dirty="0">
                <a:latin typeface="Times New Roman"/>
                <a:cs typeface="Times New Roman"/>
              </a:rPr>
              <a:t> </a:t>
            </a:r>
            <a:r>
              <a:rPr sz="2000" spc="-15" dirty="0">
                <a:latin typeface="Times New Roman"/>
                <a:cs typeface="Times New Roman"/>
              </a:rPr>
              <a:t>kaslar</a:t>
            </a:r>
            <a:endParaRPr sz="2000">
              <a:latin typeface="Times New Roman"/>
              <a:cs typeface="Times New Roman"/>
            </a:endParaRPr>
          </a:p>
        </p:txBody>
      </p:sp>
      <p:sp>
        <p:nvSpPr>
          <p:cNvPr id="3" name="object 3"/>
          <p:cNvSpPr txBox="1"/>
          <p:nvPr/>
        </p:nvSpPr>
        <p:spPr>
          <a:xfrm>
            <a:off x="4573523" y="2927604"/>
            <a:ext cx="1438910" cy="707390"/>
          </a:xfrm>
          <a:prstGeom prst="rect">
            <a:avLst/>
          </a:prstGeom>
          <a:ln w="9144">
            <a:solidFill>
              <a:srgbClr val="FFFF00"/>
            </a:solidFill>
          </a:ln>
        </p:spPr>
        <p:txBody>
          <a:bodyPr vert="horz" wrap="square" lIns="0" tIns="34290" rIns="0" bIns="0" rtlCol="0">
            <a:spAutoFit/>
          </a:bodyPr>
          <a:lstStyle/>
          <a:p>
            <a:pPr marL="90805" marR="135890">
              <a:lnSpc>
                <a:spcPct val="100000"/>
              </a:lnSpc>
              <a:spcBef>
                <a:spcPts val="270"/>
              </a:spcBef>
            </a:pPr>
            <a:r>
              <a:rPr sz="2000" b="1" spc="-5" dirty="0">
                <a:solidFill>
                  <a:srgbClr val="FFFFFF"/>
                </a:solidFill>
                <a:latin typeface="Times New Roman"/>
                <a:cs typeface="Times New Roman"/>
              </a:rPr>
              <a:t>Abdo</a:t>
            </a:r>
            <a:r>
              <a:rPr sz="2000" b="1" spc="-65" dirty="0">
                <a:solidFill>
                  <a:srgbClr val="FFFFFF"/>
                </a:solidFill>
                <a:latin typeface="Times New Roman"/>
                <a:cs typeface="Times New Roman"/>
              </a:rPr>
              <a:t>m</a:t>
            </a:r>
            <a:r>
              <a:rPr sz="2000" b="1" spc="-5" dirty="0">
                <a:solidFill>
                  <a:srgbClr val="FFFFFF"/>
                </a:solidFill>
                <a:latin typeface="Times New Roman"/>
                <a:cs typeface="Times New Roman"/>
              </a:rPr>
              <a:t>inal  </a:t>
            </a:r>
            <a:r>
              <a:rPr sz="2000" b="1" spc="-15" dirty="0">
                <a:solidFill>
                  <a:srgbClr val="FFFFFF"/>
                </a:solidFill>
                <a:latin typeface="Times New Roman"/>
                <a:cs typeface="Times New Roman"/>
              </a:rPr>
              <a:t>kaslar</a:t>
            </a:r>
            <a:endParaRPr sz="2000">
              <a:latin typeface="Times New Roman"/>
              <a:cs typeface="Times New Roman"/>
            </a:endParaRPr>
          </a:p>
        </p:txBody>
      </p:sp>
      <p:sp>
        <p:nvSpPr>
          <p:cNvPr id="4" name="object 4"/>
          <p:cNvSpPr txBox="1"/>
          <p:nvPr/>
        </p:nvSpPr>
        <p:spPr>
          <a:xfrm>
            <a:off x="4573523" y="5158740"/>
            <a:ext cx="1438910" cy="707390"/>
          </a:xfrm>
          <a:prstGeom prst="rect">
            <a:avLst/>
          </a:prstGeom>
          <a:ln w="9144">
            <a:solidFill>
              <a:srgbClr val="FFFF00"/>
            </a:solidFill>
          </a:ln>
        </p:spPr>
        <p:txBody>
          <a:bodyPr vert="horz" wrap="square" lIns="0" tIns="36195" rIns="0" bIns="0" rtlCol="0">
            <a:spAutoFit/>
          </a:bodyPr>
          <a:lstStyle/>
          <a:p>
            <a:pPr marL="90805">
              <a:lnSpc>
                <a:spcPct val="100000"/>
              </a:lnSpc>
              <a:spcBef>
                <a:spcPts val="285"/>
              </a:spcBef>
            </a:pPr>
            <a:r>
              <a:rPr sz="2000" b="1" spc="-5" dirty="0">
                <a:solidFill>
                  <a:srgbClr val="FFFFFF"/>
                </a:solidFill>
                <a:latin typeface="Times New Roman"/>
                <a:cs typeface="Times New Roman"/>
              </a:rPr>
              <a:t>Kalça</a:t>
            </a:r>
            <a:endParaRPr sz="2000">
              <a:latin typeface="Times New Roman"/>
              <a:cs typeface="Times New Roman"/>
            </a:endParaRPr>
          </a:p>
          <a:p>
            <a:pPr marL="90805">
              <a:lnSpc>
                <a:spcPct val="100000"/>
              </a:lnSpc>
            </a:pPr>
            <a:r>
              <a:rPr sz="2000" b="1" spc="-10" dirty="0">
                <a:solidFill>
                  <a:srgbClr val="FFFFFF"/>
                </a:solidFill>
                <a:latin typeface="Times New Roman"/>
                <a:cs typeface="Times New Roman"/>
              </a:rPr>
              <a:t>kasları</a:t>
            </a:r>
            <a:endParaRPr sz="2000">
              <a:latin typeface="Times New Roman"/>
              <a:cs typeface="Times New Roman"/>
            </a:endParaRPr>
          </a:p>
        </p:txBody>
      </p:sp>
      <p:sp>
        <p:nvSpPr>
          <p:cNvPr id="5" name="object 5"/>
          <p:cNvSpPr txBox="1"/>
          <p:nvPr/>
        </p:nvSpPr>
        <p:spPr>
          <a:xfrm>
            <a:off x="4573523" y="4006596"/>
            <a:ext cx="1438910" cy="707390"/>
          </a:xfrm>
          <a:prstGeom prst="rect">
            <a:avLst/>
          </a:prstGeom>
          <a:ln w="9144">
            <a:solidFill>
              <a:srgbClr val="FFFF00"/>
            </a:solidFill>
          </a:ln>
        </p:spPr>
        <p:txBody>
          <a:bodyPr vert="horz" wrap="square" lIns="0" tIns="35560" rIns="0" bIns="0" rtlCol="0">
            <a:spAutoFit/>
          </a:bodyPr>
          <a:lstStyle/>
          <a:p>
            <a:pPr marL="90805">
              <a:lnSpc>
                <a:spcPct val="100000"/>
              </a:lnSpc>
              <a:spcBef>
                <a:spcPts val="280"/>
              </a:spcBef>
            </a:pPr>
            <a:r>
              <a:rPr sz="2000" b="1" spc="-10" dirty="0">
                <a:solidFill>
                  <a:srgbClr val="FFFFFF"/>
                </a:solidFill>
                <a:latin typeface="Times New Roman"/>
                <a:cs typeface="Times New Roman"/>
              </a:rPr>
              <a:t>Sırt </a:t>
            </a:r>
            <a:r>
              <a:rPr sz="2000" b="1" spc="-5" dirty="0">
                <a:solidFill>
                  <a:srgbClr val="FFFFFF"/>
                </a:solidFill>
                <a:latin typeface="Times New Roman"/>
                <a:cs typeface="Times New Roman"/>
              </a:rPr>
              <a:t>ve</a:t>
            </a:r>
            <a:r>
              <a:rPr sz="2000" b="1" spc="-25" dirty="0">
                <a:solidFill>
                  <a:srgbClr val="FFFFFF"/>
                </a:solidFill>
                <a:latin typeface="Times New Roman"/>
                <a:cs typeface="Times New Roman"/>
              </a:rPr>
              <a:t> </a:t>
            </a:r>
            <a:r>
              <a:rPr sz="2000" b="1" spc="-5" dirty="0">
                <a:solidFill>
                  <a:srgbClr val="FFFFFF"/>
                </a:solidFill>
                <a:latin typeface="Times New Roman"/>
                <a:cs typeface="Times New Roman"/>
              </a:rPr>
              <a:t>Bel</a:t>
            </a:r>
            <a:endParaRPr sz="2000">
              <a:latin typeface="Times New Roman"/>
              <a:cs typeface="Times New Roman"/>
            </a:endParaRPr>
          </a:p>
          <a:p>
            <a:pPr marL="90805">
              <a:lnSpc>
                <a:spcPct val="100000"/>
              </a:lnSpc>
            </a:pPr>
            <a:r>
              <a:rPr sz="2000" b="1" spc="-10" dirty="0">
                <a:solidFill>
                  <a:srgbClr val="FFFFFF"/>
                </a:solidFill>
                <a:latin typeface="Times New Roman"/>
                <a:cs typeface="Times New Roman"/>
              </a:rPr>
              <a:t>kasları</a:t>
            </a:r>
            <a:endParaRPr sz="2000">
              <a:latin typeface="Times New Roman"/>
              <a:cs typeface="Times New Roman"/>
            </a:endParaRPr>
          </a:p>
        </p:txBody>
      </p:sp>
      <p:sp>
        <p:nvSpPr>
          <p:cNvPr id="6" name="object 6"/>
          <p:cNvSpPr txBox="1"/>
          <p:nvPr/>
        </p:nvSpPr>
        <p:spPr>
          <a:xfrm>
            <a:off x="181355" y="3287267"/>
            <a:ext cx="3240405" cy="1015365"/>
          </a:xfrm>
          <a:prstGeom prst="rect">
            <a:avLst/>
          </a:prstGeom>
          <a:ln w="9144">
            <a:solidFill>
              <a:srgbClr val="FFFF00"/>
            </a:solidFill>
          </a:ln>
        </p:spPr>
        <p:txBody>
          <a:bodyPr vert="horz" wrap="square" lIns="0" tIns="34925" rIns="0" bIns="0" rtlCol="0">
            <a:spAutoFit/>
          </a:bodyPr>
          <a:lstStyle/>
          <a:p>
            <a:pPr marL="89535">
              <a:lnSpc>
                <a:spcPct val="100000"/>
              </a:lnSpc>
              <a:spcBef>
                <a:spcPts val="275"/>
              </a:spcBef>
            </a:pPr>
            <a:r>
              <a:rPr sz="2000" b="1" spc="-15" dirty="0">
                <a:solidFill>
                  <a:srgbClr val="FFFF00"/>
                </a:solidFill>
                <a:latin typeface="Times New Roman"/>
                <a:cs typeface="Times New Roman"/>
              </a:rPr>
              <a:t>Lumbopelvik</a:t>
            </a:r>
            <a:r>
              <a:rPr sz="2000" b="1" spc="80" dirty="0">
                <a:solidFill>
                  <a:srgbClr val="FFFF00"/>
                </a:solidFill>
                <a:latin typeface="Times New Roman"/>
                <a:cs typeface="Times New Roman"/>
              </a:rPr>
              <a:t> </a:t>
            </a:r>
            <a:r>
              <a:rPr sz="2000" b="1" spc="-10" dirty="0">
                <a:solidFill>
                  <a:srgbClr val="FFFF00"/>
                </a:solidFill>
                <a:latin typeface="Times New Roman"/>
                <a:cs typeface="Times New Roman"/>
              </a:rPr>
              <a:t>Stabilite’nin</a:t>
            </a:r>
            <a:endParaRPr sz="2000">
              <a:latin typeface="Times New Roman"/>
              <a:cs typeface="Times New Roman"/>
            </a:endParaRPr>
          </a:p>
          <a:p>
            <a:pPr marL="89535">
              <a:lnSpc>
                <a:spcPct val="100000"/>
              </a:lnSpc>
            </a:pPr>
            <a:r>
              <a:rPr sz="2000" b="1" spc="-5" dirty="0">
                <a:solidFill>
                  <a:srgbClr val="FFFF00"/>
                </a:solidFill>
                <a:latin typeface="Times New Roman"/>
                <a:cs typeface="Times New Roman"/>
              </a:rPr>
              <a:t>Bileşenleri</a:t>
            </a:r>
            <a:endParaRPr sz="2000">
              <a:latin typeface="Times New Roman"/>
              <a:cs typeface="Times New Roman"/>
            </a:endParaRPr>
          </a:p>
        </p:txBody>
      </p:sp>
      <p:sp>
        <p:nvSpPr>
          <p:cNvPr id="7" name="object 7"/>
          <p:cNvSpPr/>
          <p:nvPr/>
        </p:nvSpPr>
        <p:spPr>
          <a:xfrm>
            <a:off x="3997452" y="1941448"/>
            <a:ext cx="576580" cy="103505"/>
          </a:xfrm>
          <a:custGeom>
            <a:avLst/>
            <a:gdLst/>
            <a:ahLst/>
            <a:cxnLst/>
            <a:rect l="l" t="t" r="r" b="b"/>
            <a:pathLst>
              <a:path w="576579" h="103505">
                <a:moveTo>
                  <a:pt x="487552" y="0"/>
                </a:moveTo>
                <a:lnTo>
                  <a:pt x="483743" y="1015"/>
                </a:lnTo>
                <a:lnTo>
                  <a:pt x="480187" y="7112"/>
                </a:lnTo>
                <a:lnTo>
                  <a:pt x="481202" y="11049"/>
                </a:lnTo>
                <a:lnTo>
                  <a:pt x="540056" y="45529"/>
                </a:lnTo>
                <a:lnTo>
                  <a:pt x="563499" y="45592"/>
                </a:lnTo>
                <a:lnTo>
                  <a:pt x="563499" y="58292"/>
                </a:lnTo>
                <a:lnTo>
                  <a:pt x="539932" y="58292"/>
                </a:lnTo>
                <a:lnTo>
                  <a:pt x="480949" y="92455"/>
                </a:lnTo>
                <a:lnTo>
                  <a:pt x="479933" y="96392"/>
                </a:lnTo>
                <a:lnTo>
                  <a:pt x="483488" y="102488"/>
                </a:lnTo>
                <a:lnTo>
                  <a:pt x="487299" y="103504"/>
                </a:lnTo>
                <a:lnTo>
                  <a:pt x="565331" y="58292"/>
                </a:lnTo>
                <a:lnTo>
                  <a:pt x="563499" y="58292"/>
                </a:lnTo>
                <a:lnTo>
                  <a:pt x="565441" y="58229"/>
                </a:lnTo>
                <a:lnTo>
                  <a:pt x="576072" y="52070"/>
                </a:lnTo>
                <a:lnTo>
                  <a:pt x="487552" y="0"/>
                </a:lnTo>
                <a:close/>
              </a:path>
              <a:path w="576579" h="103505">
                <a:moveTo>
                  <a:pt x="550949" y="51911"/>
                </a:moveTo>
                <a:lnTo>
                  <a:pt x="540041" y="58229"/>
                </a:lnTo>
                <a:lnTo>
                  <a:pt x="563499" y="58292"/>
                </a:lnTo>
                <a:lnTo>
                  <a:pt x="563499" y="57403"/>
                </a:lnTo>
                <a:lnTo>
                  <a:pt x="560324" y="57403"/>
                </a:lnTo>
                <a:lnTo>
                  <a:pt x="550949" y="51911"/>
                </a:lnTo>
                <a:close/>
              </a:path>
              <a:path w="576579" h="103505">
                <a:moveTo>
                  <a:pt x="0" y="44068"/>
                </a:moveTo>
                <a:lnTo>
                  <a:pt x="0" y="56768"/>
                </a:lnTo>
                <a:lnTo>
                  <a:pt x="540041" y="58229"/>
                </a:lnTo>
                <a:lnTo>
                  <a:pt x="550949" y="51911"/>
                </a:lnTo>
                <a:lnTo>
                  <a:pt x="540056" y="45529"/>
                </a:lnTo>
                <a:lnTo>
                  <a:pt x="0" y="44068"/>
                </a:lnTo>
                <a:close/>
              </a:path>
              <a:path w="576579" h="103505">
                <a:moveTo>
                  <a:pt x="560324" y="46481"/>
                </a:moveTo>
                <a:lnTo>
                  <a:pt x="550949" y="51911"/>
                </a:lnTo>
                <a:lnTo>
                  <a:pt x="560324" y="57403"/>
                </a:lnTo>
                <a:lnTo>
                  <a:pt x="560324" y="46481"/>
                </a:lnTo>
                <a:close/>
              </a:path>
              <a:path w="576579" h="103505">
                <a:moveTo>
                  <a:pt x="563499" y="46481"/>
                </a:moveTo>
                <a:lnTo>
                  <a:pt x="560324" y="46481"/>
                </a:lnTo>
                <a:lnTo>
                  <a:pt x="560324" y="57403"/>
                </a:lnTo>
                <a:lnTo>
                  <a:pt x="563499" y="57403"/>
                </a:lnTo>
                <a:lnTo>
                  <a:pt x="563499" y="46481"/>
                </a:lnTo>
                <a:close/>
              </a:path>
              <a:path w="576579" h="103505">
                <a:moveTo>
                  <a:pt x="540056" y="45529"/>
                </a:moveTo>
                <a:lnTo>
                  <a:pt x="550949" y="51911"/>
                </a:lnTo>
                <a:lnTo>
                  <a:pt x="560324" y="46481"/>
                </a:lnTo>
                <a:lnTo>
                  <a:pt x="563499" y="46481"/>
                </a:lnTo>
                <a:lnTo>
                  <a:pt x="563499" y="45592"/>
                </a:lnTo>
                <a:lnTo>
                  <a:pt x="540056" y="45529"/>
                </a:lnTo>
                <a:close/>
              </a:path>
            </a:pathLst>
          </a:custGeom>
          <a:solidFill>
            <a:srgbClr val="FFFF00"/>
          </a:solidFill>
        </p:spPr>
        <p:txBody>
          <a:bodyPr wrap="square" lIns="0" tIns="0" rIns="0" bIns="0" rtlCol="0"/>
          <a:lstStyle/>
          <a:p>
            <a:endParaRPr/>
          </a:p>
        </p:txBody>
      </p:sp>
      <p:sp>
        <p:nvSpPr>
          <p:cNvPr id="8" name="object 8"/>
          <p:cNvSpPr/>
          <p:nvPr/>
        </p:nvSpPr>
        <p:spPr>
          <a:xfrm>
            <a:off x="3994403" y="1991867"/>
            <a:ext cx="1905" cy="3528695"/>
          </a:xfrm>
          <a:custGeom>
            <a:avLst/>
            <a:gdLst/>
            <a:ahLst/>
            <a:cxnLst/>
            <a:rect l="l" t="t" r="r" b="b"/>
            <a:pathLst>
              <a:path w="1904" h="3528695">
                <a:moveTo>
                  <a:pt x="1650" y="0"/>
                </a:moveTo>
                <a:lnTo>
                  <a:pt x="0" y="3528441"/>
                </a:lnTo>
              </a:path>
            </a:pathLst>
          </a:custGeom>
          <a:ln w="9144">
            <a:solidFill>
              <a:srgbClr val="FFFF00"/>
            </a:solidFill>
          </a:ln>
        </p:spPr>
        <p:txBody>
          <a:bodyPr wrap="square" lIns="0" tIns="0" rIns="0" bIns="0" rtlCol="0"/>
          <a:lstStyle/>
          <a:p>
            <a:endParaRPr/>
          </a:p>
        </p:txBody>
      </p:sp>
      <p:sp>
        <p:nvSpPr>
          <p:cNvPr id="9" name="object 9"/>
          <p:cNvSpPr/>
          <p:nvPr/>
        </p:nvSpPr>
        <p:spPr>
          <a:xfrm>
            <a:off x="3997452" y="5467984"/>
            <a:ext cx="576580" cy="103505"/>
          </a:xfrm>
          <a:custGeom>
            <a:avLst/>
            <a:gdLst/>
            <a:ahLst/>
            <a:cxnLst/>
            <a:rect l="l" t="t" r="r" b="b"/>
            <a:pathLst>
              <a:path w="576579" h="103504">
                <a:moveTo>
                  <a:pt x="487552" y="0"/>
                </a:moveTo>
                <a:lnTo>
                  <a:pt x="483743" y="1015"/>
                </a:lnTo>
                <a:lnTo>
                  <a:pt x="480187" y="7111"/>
                </a:lnTo>
                <a:lnTo>
                  <a:pt x="481202" y="11048"/>
                </a:lnTo>
                <a:lnTo>
                  <a:pt x="540056" y="45529"/>
                </a:lnTo>
                <a:lnTo>
                  <a:pt x="563499" y="45592"/>
                </a:lnTo>
                <a:lnTo>
                  <a:pt x="563499" y="58292"/>
                </a:lnTo>
                <a:lnTo>
                  <a:pt x="539932" y="58292"/>
                </a:lnTo>
                <a:lnTo>
                  <a:pt x="480949" y="92455"/>
                </a:lnTo>
                <a:lnTo>
                  <a:pt x="479933" y="96392"/>
                </a:lnTo>
                <a:lnTo>
                  <a:pt x="483488" y="102488"/>
                </a:lnTo>
                <a:lnTo>
                  <a:pt x="487299" y="103504"/>
                </a:lnTo>
                <a:lnTo>
                  <a:pt x="565139" y="58292"/>
                </a:lnTo>
                <a:lnTo>
                  <a:pt x="563499" y="58292"/>
                </a:lnTo>
                <a:lnTo>
                  <a:pt x="565248" y="58229"/>
                </a:lnTo>
                <a:lnTo>
                  <a:pt x="576072" y="51942"/>
                </a:lnTo>
                <a:lnTo>
                  <a:pt x="487552" y="0"/>
                </a:lnTo>
                <a:close/>
              </a:path>
              <a:path w="576579" h="103504">
                <a:moveTo>
                  <a:pt x="550949" y="51911"/>
                </a:moveTo>
                <a:lnTo>
                  <a:pt x="540041" y="58229"/>
                </a:lnTo>
                <a:lnTo>
                  <a:pt x="563499" y="58292"/>
                </a:lnTo>
                <a:lnTo>
                  <a:pt x="563499" y="57403"/>
                </a:lnTo>
                <a:lnTo>
                  <a:pt x="560324" y="57403"/>
                </a:lnTo>
                <a:lnTo>
                  <a:pt x="550949" y="51911"/>
                </a:lnTo>
                <a:close/>
              </a:path>
              <a:path w="576579" h="103504">
                <a:moveTo>
                  <a:pt x="0" y="44068"/>
                </a:moveTo>
                <a:lnTo>
                  <a:pt x="0" y="56768"/>
                </a:lnTo>
                <a:lnTo>
                  <a:pt x="540041" y="58229"/>
                </a:lnTo>
                <a:lnTo>
                  <a:pt x="550949" y="51911"/>
                </a:lnTo>
                <a:lnTo>
                  <a:pt x="540056" y="45529"/>
                </a:lnTo>
                <a:lnTo>
                  <a:pt x="0" y="44068"/>
                </a:lnTo>
                <a:close/>
              </a:path>
              <a:path w="576579" h="103504">
                <a:moveTo>
                  <a:pt x="560324" y="46481"/>
                </a:moveTo>
                <a:lnTo>
                  <a:pt x="550949" y="51911"/>
                </a:lnTo>
                <a:lnTo>
                  <a:pt x="560324" y="57403"/>
                </a:lnTo>
                <a:lnTo>
                  <a:pt x="560324" y="46481"/>
                </a:lnTo>
                <a:close/>
              </a:path>
              <a:path w="576579" h="103504">
                <a:moveTo>
                  <a:pt x="563499" y="46481"/>
                </a:moveTo>
                <a:lnTo>
                  <a:pt x="560324" y="46481"/>
                </a:lnTo>
                <a:lnTo>
                  <a:pt x="560324" y="57403"/>
                </a:lnTo>
                <a:lnTo>
                  <a:pt x="563499" y="57403"/>
                </a:lnTo>
                <a:lnTo>
                  <a:pt x="563499" y="46481"/>
                </a:lnTo>
                <a:close/>
              </a:path>
              <a:path w="576579" h="103504">
                <a:moveTo>
                  <a:pt x="540056" y="45529"/>
                </a:moveTo>
                <a:lnTo>
                  <a:pt x="550949" y="51911"/>
                </a:lnTo>
                <a:lnTo>
                  <a:pt x="560324" y="46481"/>
                </a:lnTo>
                <a:lnTo>
                  <a:pt x="563499" y="46481"/>
                </a:lnTo>
                <a:lnTo>
                  <a:pt x="563499" y="45592"/>
                </a:lnTo>
                <a:lnTo>
                  <a:pt x="540056" y="45529"/>
                </a:lnTo>
                <a:close/>
              </a:path>
            </a:pathLst>
          </a:custGeom>
          <a:solidFill>
            <a:srgbClr val="FFFF00"/>
          </a:solidFill>
        </p:spPr>
        <p:txBody>
          <a:bodyPr wrap="square" lIns="0" tIns="0" rIns="0" bIns="0" rtlCol="0"/>
          <a:lstStyle/>
          <a:p>
            <a:endParaRPr/>
          </a:p>
        </p:txBody>
      </p:sp>
      <p:sp>
        <p:nvSpPr>
          <p:cNvPr id="10" name="object 10"/>
          <p:cNvSpPr/>
          <p:nvPr/>
        </p:nvSpPr>
        <p:spPr>
          <a:xfrm>
            <a:off x="3997452" y="4315840"/>
            <a:ext cx="576580" cy="103505"/>
          </a:xfrm>
          <a:custGeom>
            <a:avLst/>
            <a:gdLst/>
            <a:ahLst/>
            <a:cxnLst/>
            <a:rect l="l" t="t" r="r" b="b"/>
            <a:pathLst>
              <a:path w="576579" h="103504">
                <a:moveTo>
                  <a:pt x="487552" y="0"/>
                </a:moveTo>
                <a:lnTo>
                  <a:pt x="483743" y="1015"/>
                </a:lnTo>
                <a:lnTo>
                  <a:pt x="480187" y="7111"/>
                </a:lnTo>
                <a:lnTo>
                  <a:pt x="481202" y="11048"/>
                </a:lnTo>
                <a:lnTo>
                  <a:pt x="540056" y="45529"/>
                </a:lnTo>
                <a:lnTo>
                  <a:pt x="563499" y="45592"/>
                </a:lnTo>
                <a:lnTo>
                  <a:pt x="563499" y="58292"/>
                </a:lnTo>
                <a:lnTo>
                  <a:pt x="539932" y="58292"/>
                </a:lnTo>
                <a:lnTo>
                  <a:pt x="480949" y="92455"/>
                </a:lnTo>
                <a:lnTo>
                  <a:pt x="479933" y="96392"/>
                </a:lnTo>
                <a:lnTo>
                  <a:pt x="483488" y="102488"/>
                </a:lnTo>
                <a:lnTo>
                  <a:pt x="487299" y="103504"/>
                </a:lnTo>
                <a:lnTo>
                  <a:pt x="565139" y="58292"/>
                </a:lnTo>
                <a:lnTo>
                  <a:pt x="563499" y="58292"/>
                </a:lnTo>
                <a:lnTo>
                  <a:pt x="565248" y="58229"/>
                </a:lnTo>
                <a:lnTo>
                  <a:pt x="576072" y="51942"/>
                </a:lnTo>
                <a:lnTo>
                  <a:pt x="487552" y="0"/>
                </a:lnTo>
                <a:close/>
              </a:path>
              <a:path w="576579" h="103504">
                <a:moveTo>
                  <a:pt x="550949" y="51911"/>
                </a:moveTo>
                <a:lnTo>
                  <a:pt x="540041" y="58229"/>
                </a:lnTo>
                <a:lnTo>
                  <a:pt x="563499" y="58292"/>
                </a:lnTo>
                <a:lnTo>
                  <a:pt x="563499" y="57403"/>
                </a:lnTo>
                <a:lnTo>
                  <a:pt x="560324" y="57403"/>
                </a:lnTo>
                <a:lnTo>
                  <a:pt x="550949" y="51911"/>
                </a:lnTo>
                <a:close/>
              </a:path>
              <a:path w="576579" h="103504">
                <a:moveTo>
                  <a:pt x="0" y="44068"/>
                </a:moveTo>
                <a:lnTo>
                  <a:pt x="0" y="56768"/>
                </a:lnTo>
                <a:lnTo>
                  <a:pt x="540041" y="58229"/>
                </a:lnTo>
                <a:lnTo>
                  <a:pt x="550949" y="51911"/>
                </a:lnTo>
                <a:lnTo>
                  <a:pt x="540056" y="45529"/>
                </a:lnTo>
                <a:lnTo>
                  <a:pt x="0" y="44068"/>
                </a:lnTo>
                <a:close/>
              </a:path>
              <a:path w="576579" h="103504">
                <a:moveTo>
                  <a:pt x="560324" y="46481"/>
                </a:moveTo>
                <a:lnTo>
                  <a:pt x="550949" y="51911"/>
                </a:lnTo>
                <a:lnTo>
                  <a:pt x="560324" y="57403"/>
                </a:lnTo>
                <a:lnTo>
                  <a:pt x="560324" y="46481"/>
                </a:lnTo>
                <a:close/>
              </a:path>
              <a:path w="576579" h="103504">
                <a:moveTo>
                  <a:pt x="563499" y="46481"/>
                </a:moveTo>
                <a:lnTo>
                  <a:pt x="560324" y="46481"/>
                </a:lnTo>
                <a:lnTo>
                  <a:pt x="560324" y="57403"/>
                </a:lnTo>
                <a:lnTo>
                  <a:pt x="563499" y="57403"/>
                </a:lnTo>
                <a:lnTo>
                  <a:pt x="563499" y="46481"/>
                </a:lnTo>
                <a:close/>
              </a:path>
              <a:path w="576579" h="103504">
                <a:moveTo>
                  <a:pt x="540056" y="45529"/>
                </a:moveTo>
                <a:lnTo>
                  <a:pt x="550949" y="51911"/>
                </a:lnTo>
                <a:lnTo>
                  <a:pt x="560324" y="46481"/>
                </a:lnTo>
                <a:lnTo>
                  <a:pt x="563499" y="46481"/>
                </a:lnTo>
                <a:lnTo>
                  <a:pt x="563499" y="45592"/>
                </a:lnTo>
                <a:lnTo>
                  <a:pt x="540056" y="45529"/>
                </a:lnTo>
                <a:close/>
              </a:path>
            </a:pathLst>
          </a:custGeom>
          <a:solidFill>
            <a:srgbClr val="FFFF00"/>
          </a:solidFill>
        </p:spPr>
        <p:txBody>
          <a:bodyPr wrap="square" lIns="0" tIns="0" rIns="0" bIns="0" rtlCol="0"/>
          <a:lstStyle/>
          <a:p>
            <a:endParaRPr/>
          </a:p>
        </p:txBody>
      </p:sp>
      <p:sp>
        <p:nvSpPr>
          <p:cNvPr id="11" name="object 11"/>
          <p:cNvSpPr/>
          <p:nvPr/>
        </p:nvSpPr>
        <p:spPr>
          <a:xfrm>
            <a:off x="3997452" y="3236848"/>
            <a:ext cx="576580" cy="103505"/>
          </a:xfrm>
          <a:custGeom>
            <a:avLst/>
            <a:gdLst/>
            <a:ahLst/>
            <a:cxnLst/>
            <a:rect l="l" t="t" r="r" b="b"/>
            <a:pathLst>
              <a:path w="576579" h="103504">
                <a:moveTo>
                  <a:pt x="487552" y="0"/>
                </a:moveTo>
                <a:lnTo>
                  <a:pt x="483743" y="1015"/>
                </a:lnTo>
                <a:lnTo>
                  <a:pt x="480187" y="7112"/>
                </a:lnTo>
                <a:lnTo>
                  <a:pt x="481202" y="11049"/>
                </a:lnTo>
                <a:lnTo>
                  <a:pt x="540056" y="45529"/>
                </a:lnTo>
                <a:lnTo>
                  <a:pt x="563499" y="45592"/>
                </a:lnTo>
                <a:lnTo>
                  <a:pt x="563499" y="58292"/>
                </a:lnTo>
                <a:lnTo>
                  <a:pt x="539932" y="58292"/>
                </a:lnTo>
                <a:lnTo>
                  <a:pt x="480949" y="92455"/>
                </a:lnTo>
                <a:lnTo>
                  <a:pt x="479933" y="96392"/>
                </a:lnTo>
                <a:lnTo>
                  <a:pt x="483488" y="102488"/>
                </a:lnTo>
                <a:lnTo>
                  <a:pt x="487299" y="103504"/>
                </a:lnTo>
                <a:lnTo>
                  <a:pt x="565139" y="58292"/>
                </a:lnTo>
                <a:lnTo>
                  <a:pt x="563499" y="58292"/>
                </a:lnTo>
                <a:lnTo>
                  <a:pt x="565248" y="58229"/>
                </a:lnTo>
                <a:lnTo>
                  <a:pt x="576072" y="51942"/>
                </a:lnTo>
                <a:lnTo>
                  <a:pt x="487552" y="0"/>
                </a:lnTo>
                <a:close/>
              </a:path>
              <a:path w="576579" h="103504">
                <a:moveTo>
                  <a:pt x="550949" y="51911"/>
                </a:moveTo>
                <a:lnTo>
                  <a:pt x="540041" y="58229"/>
                </a:lnTo>
                <a:lnTo>
                  <a:pt x="563499" y="58292"/>
                </a:lnTo>
                <a:lnTo>
                  <a:pt x="563499" y="57403"/>
                </a:lnTo>
                <a:lnTo>
                  <a:pt x="560324" y="57403"/>
                </a:lnTo>
                <a:lnTo>
                  <a:pt x="550949" y="51911"/>
                </a:lnTo>
                <a:close/>
              </a:path>
              <a:path w="576579" h="103504">
                <a:moveTo>
                  <a:pt x="0" y="44068"/>
                </a:moveTo>
                <a:lnTo>
                  <a:pt x="0" y="56768"/>
                </a:lnTo>
                <a:lnTo>
                  <a:pt x="540041" y="58229"/>
                </a:lnTo>
                <a:lnTo>
                  <a:pt x="550949" y="51911"/>
                </a:lnTo>
                <a:lnTo>
                  <a:pt x="540056" y="45529"/>
                </a:lnTo>
                <a:lnTo>
                  <a:pt x="0" y="44068"/>
                </a:lnTo>
                <a:close/>
              </a:path>
              <a:path w="576579" h="103504">
                <a:moveTo>
                  <a:pt x="560324" y="46481"/>
                </a:moveTo>
                <a:lnTo>
                  <a:pt x="550949" y="51911"/>
                </a:lnTo>
                <a:lnTo>
                  <a:pt x="560324" y="57403"/>
                </a:lnTo>
                <a:lnTo>
                  <a:pt x="560324" y="46481"/>
                </a:lnTo>
                <a:close/>
              </a:path>
              <a:path w="576579" h="103504">
                <a:moveTo>
                  <a:pt x="563499" y="46481"/>
                </a:moveTo>
                <a:lnTo>
                  <a:pt x="560324" y="46481"/>
                </a:lnTo>
                <a:lnTo>
                  <a:pt x="560324" y="57403"/>
                </a:lnTo>
                <a:lnTo>
                  <a:pt x="563499" y="57403"/>
                </a:lnTo>
                <a:lnTo>
                  <a:pt x="563499" y="46481"/>
                </a:lnTo>
                <a:close/>
              </a:path>
              <a:path w="576579" h="103504">
                <a:moveTo>
                  <a:pt x="540056" y="45529"/>
                </a:moveTo>
                <a:lnTo>
                  <a:pt x="550949" y="51911"/>
                </a:lnTo>
                <a:lnTo>
                  <a:pt x="560324" y="46481"/>
                </a:lnTo>
                <a:lnTo>
                  <a:pt x="563499" y="46481"/>
                </a:lnTo>
                <a:lnTo>
                  <a:pt x="563499" y="45592"/>
                </a:lnTo>
                <a:lnTo>
                  <a:pt x="540056" y="45529"/>
                </a:lnTo>
                <a:close/>
              </a:path>
            </a:pathLst>
          </a:custGeom>
          <a:solidFill>
            <a:srgbClr val="FFFF00"/>
          </a:solidFill>
        </p:spPr>
        <p:txBody>
          <a:bodyPr wrap="square" lIns="0" tIns="0" rIns="0" bIns="0" rtlCol="0"/>
          <a:lstStyle/>
          <a:p>
            <a:endParaRPr/>
          </a:p>
        </p:txBody>
      </p:sp>
      <p:sp>
        <p:nvSpPr>
          <p:cNvPr id="12" name="object 12"/>
          <p:cNvSpPr/>
          <p:nvPr/>
        </p:nvSpPr>
        <p:spPr>
          <a:xfrm>
            <a:off x="3421379" y="3739769"/>
            <a:ext cx="576580" cy="103505"/>
          </a:xfrm>
          <a:custGeom>
            <a:avLst/>
            <a:gdLst/>
            <a:ahLst/>
            <a:cxnLst/>
            <a:rect l="l" t="t" r="r" b="b"/>
            <a:pathLst>
              <a:path w="576579" h="103504">
                <a:moveTo>
                  <a:pt x="487553" y="0"/>
                </a:moveTo>
                <a:lnTo>
                  <a:pt x="483743" y="1015"/>
                </a:lnTo>
                <a:lnTo>
                  <a:pt x="480187" y="7111"/>
                </a:lnTo>
                <a:lnTo>
                  <a:pt x="481203" y="11048"/>
                </a:lnTo>
                <a:lnTo>
                  <a:pt x="540056" y="45529"/>
                </a:lnTo>
                <a:lnTo>
                  <a:pt x="563499" y="45592"/>
                </a:lnTo>
                <a:lnTo>
                  <a:pt x="563499" y="58292"/>
                </a:lnTo>
                <a:lnTo>
                  <a:pt x="539932" y="58292"/>
                </a:lnTo>
                <a:lnTo>
                  <a:pt x="480949" y="92455"/>
                </a:lnTo>
                <a:lnTo>
                  <a:pt x="479933" y="96392"/>
                </a:lnTo>
                <a:lnTo>
                  <a:pt x="483489" y="102488"/>
                </a:lnTo>
                <a:lnTo>
                  <a:pt x="487299" y="103504"/>
                </a:lnTo>
                <a:lnTo>
                  <a:pt x="565139" y="58292"/>
                </a:lnTo>
                <a:lnTo>
                  <a:pt x="563499" y="58292"/>
                </a:lnTo>
                <a:lnTo>
                  <a:pt x="565248" y="58229"/>
                </a:lnTo>
                <a:lnTo>
                  <a:pt x="576072" y="51942"/>
                </a:lnTo>
                <a:lnTo>
                  <a:pt x="487553" y="0"/>
                </a:lnTo>
                <a:close/>
              </a:path>
              <a:path w="576579" h="103504">
                <a:moveTo>
                  <a:pt x="550949" y="51911"/>
                </a:moveTo>
                <a:lnTo>
                  <a:pt x="540041" y="58229"/>
                </a:lnTo>
                <a:lnTo>
                  <a:pt x="563499" y="58292"/>
                </a:lnTo>
                <a:lnTo>
                  <a:pt x="563499" y="57403"/>
                </a:lnTo>
                <a:lnTo>
                  <a:pt x="560324" y="57403"/>
                </a:lnTo>
                <a:lnTo>
                  <a:pt x="550949" y="51911"/>
                </a:lnTo>
                <a:close/>
              </a:path>
              <a:path w="576579" h="103504">
                <a:moveTo>
                  <a:pt x="0" y="44068"/>
                </a:moveTo>
                <a:lnTo>
                  <a:pt x="0" y="56768"/>
                </a:lnTo>
                <a:lnTo>
                  <a:pt x="540041" y="58229"/>
                </a:lnTo>
                <a:lnTo>
                  <a:pt x="550949" y="51911"/>
                </a:lnTo>
                <a:lnTo>
                  <a:pt x="540056" y="45529"/>
                </a:lnTo>
                <a:lnTo>
                  <a:pt x="0" y="44068"/>
                </a:lnTo>
                <a:close/>
              </a:path>
              <a:path w="576579" h="103504">
                <a:moveTo>
                  <a:pt x="560324" y="46481"/>
                </a:moveTo>
                <a:lnTo>
                  <a:pt x="550949" y="51911"/>
                </a:lnTo>
                <a:lnTo>
                  <a:pt x="560324" y="57403"/>
                </a:lnTo>
                <a:lnTo>
                  <a:pt x="560324" y="46481"/>
                </a:lnTo>
                <a:close/>
              </a:path>
              <a:path w="576579" h="103504">
                <a:moveTo>
                  <a:pt x="563499" y="46481"/>
                </a:moveTo>
                <a:lnTo>
                  <a:pt x="560324" y="46481"/>
                </a:lnTo>
                <a:lnTo>
                  <a:pt x="560324" y="57403"/>
                </a:lnTo>
                <a:lnTo>
                  <a:pt x="563499" y="57403"/>
                </a:lnTo>
                <a:lnTo>
                  <a:pt x="563499" y="46481"/>
                </a:lnTo>
                <a:close/>
              </a:path>
              <a:path w="576579" h="103504">
                <a:moveTo>
                  <a:pt x="540056" y="45529"/>
                </a:moveTo>
                <a:lnTo>
                  <a:pt x="550949" y="51911"/>
                </a:lnTo>
                <a:lnTo>
                  <a:pt x="560324" y="46481"/>
                </a:lnTo>
                <a:lnTo>
                  <a:pt x="563499" y="46481"/>
                </a:lnTo>
                <a:lnTo>
                  <a:pt x="563499" y="45592"/>
                </a:lnTo>
                <a:lnTo>
                  <a:pt x="540056" y="45529"/>
                </a:lnTo>
                <a:close/>
              </a:path>
            </a:pathLst>
          </a:custGeom>
          <a:solidFill>
            <a:srgbClr val="FFFF00"/>
          </a:solidFill>
        </p:spPr>
        <p:txBody>
          <a:bodyPr wrap="square" lIns="0" tIns="0" rIns="0" bIns="0" rtlCol="0"/>
          <a:lstStyle/>
          <a:p>
            <a:endParaRPr/>
          </a:p>
        </p:txBody>
      </p:sp>
      <p:sp>
        <p:nvSpPr>
          <p:cNvPr id="13" name="object 13"/>
          <p:cNvSpPr/>
          <p:nvPr/>
        </p:nvSpPr>
        <p:spPr>
          <a:xfrm>
            <a:off x="6260591" y="4005071"/>
            <a:ext cx="2788919" cy="792480"/>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6388608" y="2883407"/>
            <a:ext cx="2523743" cy="905256"/>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1258824" y="5300471"/>
            <a:ext cx="2694432" cy="969263"/>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1008888" y="1658111"/>
            <a:ext cx="2910840" cy="783336"/>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0" y="0"/>
            <a:ext cx="423672" cy="621791"/>
          </a:xfrm>
          <a:prstGeom prst="rect">
            <a:avLst/>
          </a:prstGeom>
          <a:blipFill>
            <a:blip r:embed="rId6" cstate="print"/>
            <a:stretch>
              <a:fillRect/>
            </a:stretch>
          </a:blipFill>
        </p:spPr>
        <p:txBody>
          <a:bodyPr wrap="square" lIns="0" tIns="0" rIns="0" bIns="0" rtlCol="0"/>
          <a:lstStyle/>
          <a:p>
            <a:endParaRPr/>
          </a:p>
        </p:txBody>
      </p:sp>
      <p:sp>
        <p:nvSpPr>
          <p:cNvPr id="18" name="object 18"/>
          <p:cNvSpPr txBox="1"/>
          <p:nvPr/>
        </p:nvSpPr>
        <p:spPr>
          <a:xfrm>
            <a:off x="6236970" y="6642542"/>
            <a:ext cx="2816225" cy="168910"/>
          </a:xfrm>
          <a:prstGeom prst="rect">
            <a:avLst/>
          </a:prstGeom>
        </p:spPr>
        <p:txBody>
          <a:bodyPr vert="horz" wrap="square" lIns="0" tIns="1270" rIns="0" bIns="0" rtlCol="0">
            <a:spAutoFit/>
          </a:bodyPr>
          <a:lstStyle/>
          <a:p>
            <a:pPr marL="12700">
              <a:lnSpc>
                <a:spcPct val="100000"/>
              </a:lnSpc>
              <a:spcBef>
                <a:spcPts val="10"/>
              </a:spcBef>
            </a:pPr>
            <a:r>
              <a:rPr sz="1000" dirty="0">
                <a:solidFill>
                  <a:srgbClr val="FFFF00"/>
                </a:solidFill>
                <a:latin typeface="Arial"/>
                <a:cs typeface="Arial"/>
              </a:rPr>
              <a:t>Gamble, P. Strength</a:t>
            </a:r>
            <a:r>
              <a:rPr sz="1000" spc="-215" dirty="0">
                <a:solidFill>
                  <a:srgbClr val="FFFF00"/>
                </a:solidFill>
                <a:latin typeface="Arial"/>
                <a:cs typeface="Arial"/>
              </a:rPr>
              <a:t> </a:t>
            </a:r>
            <a:r>
              <a:rPr sz="1000" spc="-5" dirty="0">
                <a:solidFill>
                  <a:srgbClr val="FFFF00"/>
                </a:solidFill>
                <a:latin typeface="Arial"/>
                <a:cs typeface="Arial"/>
              </a:rPr>
              <a:t>Cond. </a:t>
            </a:r>
            <a:r>
              <a:rPr sz="1000" dirty="0">
                <a:solidFill>
                  <a:srgbClr val="FFFF00"/>
                </a:solidFill>
                <a:latin typeface="Arial"/>
                <a:cs typeface="Arial"/>
              </a:rPr>
              <a:t>J. </a:t>
            </a:r>
            <a:r>
              <a:rPr sz="1000" spc="-5" dirty="0">
                <a:solidFill>
                  <a:srgbClr val="FFFF00"/>
                </a:solidFill>
                <a:latin typeface="Arial"/>
                <a:cs typeface="Arial"/>
              </a:rPr>
              <a:t>2007; 29 </a:t>
            </a:r>
            <a:r>
              <a:rPr sz="1000" dirty="0">
                <a:solidFill>
                  <a:srgbClr val="FFFF00"/>
                </a:solidFill>
                <a:latin typeface="Arial"/>
                <a:cs typeface="Arial"/>
              </a:rPr>
              <a:t>(1): </a:t>
            </a:r>
            <a:r>
              <a:rPr sz="1000" spc="-5" dirty="0">
                <a:solidFill>
                  <a:srgbClr val="FFFF00"/>
                </a:solidFill>
                <a:latin typeface="Arial"/>
                <a:cs typeface="Arial"/>
              </a:rPr>
              <a:t>58-68.</a:t>
            </a:r>
            <a:endParaRPr sz="10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2766" y="217424"/>
            <a:ext cx="4472305" cy="574675"/>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Bel </a:t>
            </a:r>
            <a:r>
              <a:rPr dirty="0">
                <a:solidFill>
                  <a:srgbClr val="FFFF00"/>
                </a:solidFill>
              </a:rPr>
              <a:t>omurunu </a:t>
            </a:r>
            <a:r>
              <a:rPr spc="-5" dirty="0">
                <a:solidFill>
                  <a:srgbClr val="FFFF00"/>
                </a:solidFill>
              </a:rPr>
              <a:t>stabilite </a:t>
            </a:r>
            <a:r>
              <a:rPr dirty="0">
                <a:solidFill>
                  <a:srgbClr val="FFFF00"/>
                </a:solidFill>
              </a:rPr>
              <a:t>eden küçük</a:t>
            </a:r>
            <a:r>
              <a:rPr spc="-85" dirty="0">
                <a:solidFill>
                  <a:srgbClr val="FFFF00"/>
                </a:solidFill>
              </a:rPr>
              <a:t> </a:t>
            </a:r>
            <a:r>
              <a:rPr dirty="0">
                <a:solidFill>
                  <a:srgbClr val="FFFF00"/>
                </a:solidFill>
              </a:rPr>
              <a:t>kaslar</a:t>
            </a:r>
          </a:p>
          <a:p>
            <a:pPr marL="12700">
              <a:lnSpc>
                <a:spcPct val="100000"/>
              </a:lnSpc>
            </a:pPr>
            <a:r>
              <a:rPr spc="-5" dirty="0">
                <a:solidFill>
                  <a:srgbClr val="FFFF00"/>
                </a:solidFill>
              </a:rPr>
              <a:t>(Postürel</a:t>
            </a:r>
            <a:r>
              <a:rPr spc="475" dirty="0">
                <a:solidFill>
                  <a:srgbClr val="FFFF00"/>
                </a:solidFill>
              </a:rPr>
              <a:t> </a:t>
            </a:r>
            <a:r>
              <a:rPr spc="-5" dirty="0">
                <a:solidFill>
                  <a:srgbClr val="FFFF00"/>
                </a:solidFill>
              </a:rPr>
              <a:t>Kaslar)</a:t>
            </a:r>
          </a:p>
        </p:txBody>
      </p:sp>
      <p:sp>
        <p:nvSpPr>
          <p:cNvPr id="3" name="object 3"/>
          <p:cNvSpPr/>
          <p:nvPr/>
        </p:nvSpPr>
        <p:spPr>
          <a:xfrm>
            <a:off x="5291328" y="1267967"/>
            <a:ext cx="2097024" cy="208787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81355" y="4799076"/>
            <a:ext cx="3456940" cy="1478280"/>
          </a:xfrm>
          <a:prstGeom prst="rect">
            <a:avLst/>
          </a:prstGeom>
          <a:ln w="9144">
            <a:solidFill>
              <a:srgbClr val="FFFF00"/>
            </a:solidFill>
          </a:ln>
        </p:spPr>
        <p:txBody>
          <a:bodyPr vert="horz" wrap="square" lIns="0" tIns="40005" rIns="0" bIns="0" rtlCol="0">
            <a:spAutoFit/>
          </a:bodyPr>
          <a:lstStyle/>
          <a:p>
            <a:pPr marL="358140" indent="-268605">
              <a:lnSpc>
                <a:spcPct val="100000"/>
              </a:lnSpc>
              <a:spcBef>
                <a:spcPts val="315"/>
              </a:spcBef>
              <a:buAutoNum type="arabicPlain"/>
              <a:tabLst>
                <a:tab pos="358140" algn="l"/>
              </a:tabLst>
            </a:pPr>
            <a:r>
              <a:rPr sz="1800" b="1" spc="-5" dirty="0">
                <a:solidFill>
                  <a:srgbClr val="FFFFFF"/>
                </a:solidFill>
                <a:latin typeface="Arial"/>
                <a:cs typeface="Arial"/>
              </a:rPr>
              <a:t>Küçük </a:t>
            </a:r>
            <a:r>
              <a:rPr sz="1800" b="1" dirty="0">
                <a:solidFill>
                  <a:srgbClr val="FFFFFF"/>
                </a:solidFill>
                <a:latin typeface="Arial"/>
                <a:cs typeface="Arial"/>
              </a:rPr>
              <a:t>kas-kesit</a:t>
            </a:r>
            <a:r>
              <a:rPr sz="1800" b="1" spc="-95" dirty="0">
                <a:solidFill>
                  <a:srgbClr val="FFFFFF"/>
                </a:solidFill>
                <a:latin typeface="Arial"/>
                <a:cs typeface="Arial"/>
              </a:rPr>
              <a:t> </a:t>
            </a:r>
            <a:r>
              <a:rPr sz="1800" b="1" dirty="0">
                <a:solidFill>
                  <a:srgbClr val="FFFFFF"/>
                </a:solidFill>
                <a:latin typeface="Arial"/>
                <a:cs typeface="Arial"/>
              </a:rPr>
              <a:t>alanı</a:t>
            </a:r>
            <a:endParaRPr sz="1800">
              <a:latin typeface="Arial"/>
              <a:cs typeface="Arial"/>
            </a:endParaRPr>
          </a:p>
          <a:p>
            <a:pPr marL="358140" indent="-268605">
              <a:lnSpc>
                <a:spcPct val="100000"/>
              </a:lnSpc>
              <a:spcBef>
                <a:spcPts val="1080"/>
              </a:spcBef>
              <a:buAutoNum type="arabicPlain"/>
              <a:tabLst>
                <a:tab pos="358140" algn="l"/>
              </a:tabLst>
            </a:pPr>
            <a:r>
              <a:rPr sz="1800" b="1" spc="-5" dirty="0">
                <a:solidFill>
                  <a:srgbClr val="FFFFFF"/>
                </a:solidFill>
                <a:latin typeface="Arial"/>
                <a:cs typeface="Arial"/>
              </a:rPr>
              <a:t>Düşük tork</a:t>
            </a:r>
            <a:r>
              <a:rPr sz="1800" b="1" spc="-30" dirty="0">
                <a:solidFill>
                  <a:srgbClr val="FFFFFF"/>
                </a:solidFill>
                <a:latin typeface="Arial"/>
                <a:cs typeface="Arial"/>
              </a:rPr>
              <a:t> </a:t>
            </a:r>
            <a:r>
              <a:rPr sz="1800" b="1" spc="-10" dirty="0">
                <a:solidFill>
                  <a:srgbClr val="FFFFFF"/>
                </a:solidFill>
                <a:latin typeface="Arial"/>
                <a:cs typeface="Arial"/>
              </a:rPr>
              <a:t>kuvveti</a:t>
            </a:r>
            <a:endParaRPr sz="1800">
              <a:latin typeface="Arial"/>
              <a:cs typeface="Arial"/>
            </a:endParaRPr>
          </a:p>
          <a:p>
            <a:pPr marL="415925" indent="-326390">
              <a:lnSpc>
                <a:spcPct val="100000"/>
              </a:lnSpc>
              <a:spcBef>
                <a:spcPts val="1075"/>
              </a:spcBef>
              <a:buAutoNum type="arabicPlain"/>
              <a:tabLst>
                <a:tab pos="416559" algn="l"/>
              </a:tabLst>
            </a:pPr>
            <a:r>
              <a:rPr sz="1800" b="1" dirty="0">
                <a:solidFill>
                  <a:srgbClr val="FFFFFF"/>
                </a:solidFill>
                <a:latin typeface="Arial"/>
                <a:cs typeface="Arial"/>
              </a:rPr>
              <a:t>Yüksek </a:t>
            </a:r>
            <a:r>
              <a:rPr sz="1800" b="1" spc="-5" dirty="0">
                <a:solidFill>
                  <a:srgbClr val="FFFFFF"/>
                </a:solidFill>
                <a:latin typeface="Arial"/>
                <a:cs typeface="Arial"/>
              </a:rPr>
              <a:t>kinestetik</a:t>
            </a:r>
            <a:r>
              <a:rPr sz="1800" b="1" spc="-95" dirty="0">
                <a:solidFill>
                  <a:srgbClr val="FFFFFF"/>
                </a:solidFill>
                <a:latin typeface="Arial"/>
                <a:cs typeface="Arial"/>
              </a:rPr>
              <a:t> </a:t>
            </a:r>
            <a:r>
              <a:rPr sz="1800" b="1" spc="-20" dirty="0">
                <a:solidFill>
                  <a:srgbClr val="FFFFFF"/>
                </a:solidFill>
                <a:latin typeface="Arial"/>
                <a:cs typeface="Arial"/>
              </a:rPr>
              <a:t>duyum</a:t>
            </a:r>
            <a:endParaRPr sz="1800">
              <a:latin typeface="Arial"/>
              <a:cs typeface="Arial"/>
            </a:endParaRPr>
          </a:p>
          <a:p>
            <a:pPr marL="89535">
              <a:lnSpc>
                <a:spcPct val="100000"/>
              </a:lnSpc>
            </a:pPr>
            <a:r>
              <a:rPr sz="1800" b="1" spc="-15" dirty="0">
                <a:solidFill>
                  <a:srgbClr val="FFFFFF"/>
                </a:solidFill>
                <a:latin typeface="Arial"/>
                <a:cs typeface="Arial"/>
              </a:rPr>
              <a:t>ve</a:t>
            </a:r>
            <a:r>
              <a:rPr sz="1800" b="1" dirty="0">
                <a:solidFill>
                  <a:srgbClr val="FFFFFF"/>
                </a:solidFill>
                <a:latin typeface="Arial"/>
                <a:cs typeface="Arial"/>
              </a:rPr>
              <a:t> </a:t>
            </a:r>
            <a:r>
              <a:rPr sz="1800" b="1" spc="-10" dirty="0">
                <a:solidFill>
                  <a:srgbClr val="FFFFFF"/>
                </a:solidFill>
                <a:latin typeface="Arial"/>
                <a:cs typeface="Arial"/>
              </a:rPr>
              <a:t>propriyosepsiyon</a:t>
            </a:r>
            <a:endParaRPr sz="1800">
              <a:latin typeface="Arial"/>
              <a:cs typeface="Arial"/>
            </a:endParaRPr>
          </a:p>
        </p:txBody>
      </p:sp>
      <p:sp>
        <p:nvSpPr>
          <p:cNvPr id="5" name="object 5"/>
          <p:cNvSpPr txBox="1"/>
          <p:nvPr/>
        </p:nvSpPr>
        <p:spPr>
          <a:xfrm>
            <a:off x="4716779" y="4966715"/>
            <a:ext cx="3889375" cy="1201420"/>
          </a:xfrm>
          <a:prstGeom prst="rect">
            <a:avLst/>
          </a:prstGeom>
          <a:ln w="9144">
            <a:solidFill>
              <a:srgbClr val="FFFF00"/>
            </a:solidFill>
          </a:ln>
        </p:spPr>
        <p:txBody>
          <a:bodyPr vert="horz" wrap="square" lIns="0" tIns="40005" rIns="0" bIns="0" rtlCol="0">
            <a:spAutoFit/>
          </a:bodyPr>
          <a:lstStyle/>
          <a:p>
            <a:pPr marL="360045" indent="-267970">
              <a:lnSpc>
                <a:spcPct val="100000"/>
              </a:lnSpc>
              <a:spcBef>
                <a:spcPts val="315"/>
              </a:spcBef>
              <a:buAutoNum type="arabicPlain"/>
              <a:tabLst>
                <a:tab pos="360680" algn="l"/>
              </a:tabLst>
            </a:pPr>
            <a:r>
              <a:rPr sz="1800" b="1" spc="-5" dirty="0">
                <a:solidFill>
                  <a:srgbClr val="FFFFFF"/>
                </a:solidFill>
                <a:latin typeface="Arial"/>
                <a:cs typeface="Arial"/>
              </a:rPr>
              <a:t>Lokal destek</a:t>
            </a:r>
            <a:r>
              <a:rPr sz="1800" b="1" spc="-45" dirty="0">
                <a:solidFill>
                  <a:srgbClr val="FFFFFF"/>
                </a:solidFill>
                <a:latin typeface="Arial"/>
                <a:cs typeface="Arial"/>
              </a:rPr>
              <a:t> </a:t>
            </a:r>
            <a:r>
              <a:rPr sz="1800" b="1" spc="-10" dirty="0">
                <a:solidFill>
                  <a:srgbClr val="FFFFFF"/>
                </a:solidFill>
                <a:latin typeface="Arial"/>
                <a:cs typeface="Arial"/>
              </a:rPr>
              <a:t>sağlayabilirler</a:t>
            </a:r>
            <a:endParaRPr sz="1800">
              <a:latin typeface="Arial"/>
              <a:cs typeface="Arial"/>
            </a:endParaRPr>
          </a:p>
          <a:p>
            <a:pPr marL="360045" indent="-267970">
              <a:lnSpc>
                <a:spcPct val="100000"/>
              </a:lnSpc>
              <a:spcBef>
                <a:spcPts val="1080"/>
              </a:spcBef>
              <a:buAutoNum type="arabicPlain"/>
              <a:tabLst>
                <a:tab pos="360680" algn="l"/>
              </a:tabLst>
            </a:pPr>
            <a:r>
              <a:rPr sz="1800" b="1" spc="-5" dirty="0">
                <a:solidFill>
                  <a:srgbClr val="FFFFFF"/>
                </a:solidFill>
                <a:latin typeface="Arial"/>
                <a:cs typeface="Arial"/>
              </a:rPr>
              <a:t>Hareketin akıcılığını</a:t>
            </a:r>
            <a:r>
              <a:rPr sz="1800" b="1" spc="425" dirty="0">
                <a:solidFill>
                  <a:srgbClr val="FFFFFF"/>
                </a:solidFill>
                <a:latin typeface="Arial"/>
                <a:cs typeface="Arial"/>
              </a:rPr>
              <a:t> </a:t>
            </a:r>
            <a:r>
              <a:rPr sz="1800" b="1" spc="-5" dirty="0">
                <a:solidFill>
                  <a:srgbClr val="FFFFFF"/>
                </a:solidFill>
                <a:latin typeface="Arial"/>
                <a:cs typeface="Arial"/>
              </a:rPr>
              <a:t>artırırlar</a:t>
            </a:r>
            <a:endParaRPr sz="1800">
              <a:latin typeface="Arial"/>
              <a:cs typeface="Arial"/>
            </a:endParaRPr>
          </a:p>
        </p:txBody>
      </p:sp>
      <p:sp>
        <p:nvSpPr>
          <p:cNvPr id="6" name="object 6"/>
          <p:cNvSpPr/>
          <p:nvPr/>
        </p:nvSpPr>
        <p:spPr>
          <a:xfrm>
            <a:off x="3637788" y="5316408"/>
            <a:ext cx="1080770" cy="260350"/>
          </a:xfrm>
          <a:custGeom>
            <a:avLst/>
            <a:gdLst/>
            <a:ahLst/>
            <a:cxnLst/>
            <a:rect l="l" t="t" r="r" b="b"/>
            <a:pathLst>
              <a:path w="1080770" h="260350">
                <a:moveTo>
                  <a:pt x="915698" y="159163"/>
                </a:moveTo>
                <a:lnTo>
                  <a:pt x="834389" y="206440"/>
                </a:lnTo>
                <a:lnTo>
                  <a:pt x="825777" y="214058"/>
                </a:lnTo>
                <a:lnTo>
                  <a:pt x="820927" y="224045"/>
                </a:lnTo>
                <a:lnTo>
                  <a:pt x="820173" y="235104"/>
                </a:lnTo>
                <a:lnTo>
                  <a:pt x="823849" y="245937"/>
                </a:lnTo>
                <a:lnTo>
                  <a:pt x="831468" y="254549"/>
                </a:lnTo>
                <a:lnTo>
                  <a:pt x="841470" y="259399"/>
                </a:lnTo>
                <a:lnTo>
                  <a:pt x="852566" y="260153"/>
                </a:lnTo>
                <a:lnTo>
                  <a:pt x="863473" y="256478"/>
                </a:lnTo>
                <a:lnTo>
                  <a:pt x="1030485" y="159323"/>
                </a:lnTo>
                <a:lnTo>
                  <a:pt x="915698" y="159163"/>
                </a:lnTo>
                <a:close/>
              </a:path>
              <a:path w="1080770" h="260350">
                <a:moveTo>
                  <a:pt x="965299" y="130323"/>
                </a:moveTo>
                <a:lnTo>
                  <a:pt x="915698" y="159163"/>
                </a:lnTo>
                <a:lnTo>
                  <a:pt x="1022731" y="159323"/>
                </a:lnTo>
                <a:lnTo>
                  <a:pt x="1022739" y="155386"/>
                </a:lnTo>
                <a:lnTo>
                  <a:pt x="1008126" y="155386"/>
                </a:lnTo>
                <a:lnTo>
                  <a:pt x="965299" y="130323"/>
                </a:lnTo>
                <a:close/>
              </a:path>
              <a:path w="1080770" h="260350">
                <a:moveTo>
                  <a:pt x="852947" y="0"/>
                </a:moveTo>
                <a:lnTo>
                  <a:pt x="841851" y="716"/>
                </a:lnTo>
                <a:lnTo>
                  <a:pt x="831850" y="5552"/>
                </a:lnTo>
                <a:lnTo>
                  <a:pt x="824229" y="14162"/>
                </a:lnTo>
                <a:lnTo>
                  <a:pt x="820479" y="24997"/>
                </a:lnTo>
                <a:lnTo>
                  <a:pt x="821181" y="36069"/>
                </a:lnTo>
                <a:lnTo>
                  <a:pt x="825980" y="46095"/>
                </a:lnTo>
                <a:lnTo>
                  <a:pt x="834516" y="53786"/>
                </a:lnTo>
                <a:lnTo>
                  <a:pt x="915623" y="101251"/>
                </a:lnTo>
                <a:lnTo>
                  <a:pt x="1022858" y="101411"/>
                </a:lnTo>
                <a:lnTo>
                  <a:pt x="1022731" y="159323"/>
                </a:lnTo>
                <a:lnTo>
                  <a:pt x="1030485" y="159323"/>
                </a:lnTo>
                <a:lnTo>
                  <a:pt x="1080262" y="130367"/>
                </a:lnTo>
                <a:lnTo>
                  <a:pt x="863853" y="3748"/>
                </a:lnTo>
                <a:lnTo>
                  <a:pt x="852947" y="0"/>
                </a:lnTo>
                <a:close/>
              </a:path>
              <a:path w="1080770" h="260350">
                <a:moveTo>
                  <a:pt x="0" y="99887"/>
                </a:moveTo>
                <a:lnTo>
                  <a:pt x="0" y="157799"/>
                </a:lnTo>
                <a:lnTo>
                  <a:pt x="915698" y="159163"/>
                </a:lnTo>
                <a:lnTo>
                  <a:pt x="965299" y="130323"/>
                </a:lnTo>
                <a:lnTo>
                  <a:pt x="915623" y="101251"/>
                </a:lnTo>
                <a:lnTo>
                  <a:pt x="0" y="99887"/>
                </a:lnTo>
                <a:close/>
              </a:path>
              <a:path w="1080770" h="260350">
                <a:moveTo>
                  <a:pt x="1008252" y="105348"/>
                </a:moveTo>
                <a:lnTo>
                  <a:pt x="965299" y="130323"/>
                </a:lnTo>
                <a:lnTo>
                  <a:pt x="1008126" y="155386"/>
                </a:lnTo>
                <a:lnTo>
                  <a:pt x="1008252" y="105348"/>
                </a:lnTo>
                <a:close/>
              </a:path>
              <a:path w="1080770" h="260350">
                <a:moveTo>
                  <a:pt x="1022849" y="105348"/>
                </a:moveTo>
                <a:lnTo>
                  <a:pt x="1008252" y="105348"/>
                </a:lnTo>
                <a:lnTo>
                  <a:pt x="1008126" y="155386"/>
                </a:lnTo>
                <a:lnTo>
                  <a:pt x="1022739" y="155386"/>
                </a:lnTo>
                <a:lnTo>
                  <a:pt x="1022849" y="105348"/>
                </a:lnTo>
                <a:close/>
              </a:path>
              <a:path w="1080770" h="260350">
                <a:moveTo>
                  <a:pt x="915623" y="101251"/>
                </a:moveTo>
                <a:lnTo>
                  <a:pt x="965299" y="130323"/>
                </a:lnTo>
                <a:lnTo>
                  <a:pt x="1008252" y="105348"/>
                </a:lnTo>
                <a:lnTo>
                  <a:pt x="1022849" y="105348"/>
                </a:lnTo>
                <a:lnTo>
                  <a:pt x="1022858" y="101411"/>
                </a:lnTo>
                <a:lnTo>
                  <a:pt x="915623" y="101251"/>
                </a:lnTo>
                <a:close/>
              </a:path>
            </a:pathLst>
          </a:custGeom>
          <a:solidFill>
            <a:srgbClr val="FFFF00"/>
          </a:solidFill>
        </p:spPr>
        <p:txBody>
          <a:bodyPr wrap="square" lIns="0" tIns="0" rIns="0" bIns="0" rtlCol="0"/>
          <a:lstStyle/>
          <a:p>
            <a:endParaRPr/>
          </a:p>
        </p:txBody>
      </p:sp>
      <p:sp>
        <p:nvSpPr>
          <p:cNvPr id="7" name="object 7"/>
          <p:cNvSpPr/>
          <p:nvPr/>
        </p:nvSpPr>
        <p:spPr>
          <a:xfrm>
            <a:off x="252984" y="908303"/>
            <a:ext cx="4605528" cy="371551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405127" y="908303"/>
            <a:ext cx="862965" cy="719455"/>
          </a:xfrm>
          <a:custGeom>
            <a:avLst/>
            <a:gdLst/>
            <a:ahLst/>
            <a:cxnLst/>
            <a:rect l="l" t="t" r="r" b="b"/>
            <a:pathLst>
              <a:path w="862964" h="719455">
                <a:moveTo>
                  <a:pt x="0" y="359663"/>
                </a:moveTo>
                <a:lnTo>
                  <a:pt x="2900" y="317721"/>
                </a:lnTo>
                <a:lnTo>
                  <a:pt x="11387" y="277199"/>
                </a:lnTo>
                <a:lnTo>
                  <a:pt x="25137" y="238367"/>
                </a:lnTo>
                <a:lnTo>
                  <a:pt x="43827" y="201496"/>
                </a:lnTo>
                <a:lnTo>
                  <a:pt x="67133" y="166856"/>
                </a:lnTo>
                <a:lnTo>
                  <a:pt x="94732" y="134716"/>
                </a:lnTo>
                <a:lnTo>
                  <a:pt x="126301" y="105346"/>
                </a:lnTo>
                <a:lnTo>
                  <a:pt x="161517" y="79016"/>
                </a:lnTo>
                <a:lnTo>
                  <a:pt x="200056" y="55997"/>
                </a:lnTo>
                <a:lnTo>
                  <a:pt x="241596" y="36558"/>
                </a:lnTo>
                <a:lnTo>
                  <a:pt x="285812" y="20968"/>
                </a:lnTo>
                <a:lnTo>
                  <a:pt x="332383" y="9499"/>
                </a:lnTo>
                <a:lnTo>
                  <a:pt x="380983" y="2419"/>
                </a:lnTo>
                <a:lnTo>
                  <a:pt x="431291" y="0"/>
                </a:lnTo>
                <a:lnTo>
                  <a:pt x="481600" y="2419"/>
                </a:lnTo>
                <a:lnTo>
                  <a:pt x="530200" y="9499"/>
                </a:lnTo>
                <a:lnTo>
                  <a:pt x="576771" y="20968"/>
                </a:lnTo>
                <a:lnTo>
                  <a:pt x="620987" y="36558"/>
                </a:lnTo>
                <a:lnTo>
                  <a:pt x="662527" y="55997"/>
                </a:lnTo>
                <a:lnTo>
                  <a:pt x="701066" y="79016"/>
                </a:lnTo>
                <a:lnTo>
                  <a:pt x="736282" y="105346"/>
                </a:lnTo>
                <a:lnTo>
                  <a:pt x="767851" y="134716"/>
                </a:lnTo>
                <a:lnTo>
                  <a:pt x="795450" y="166856"/>
                </a:lnTo>
                <a:lnTo>
                  <a:pt x="818756" y="201496"/>
                </a:lnTo>
                <a:lnTo>
                  <a:pt x="837446" y="238367"/>
                </a:lnTo>
                <a:lnTo>
                  <a:pt x="851196" y="277199"/>
                </a:lnTo>
                <a:lnTo>
                  <a:pt x="859683" y="317721"/>
                </a:lnTo>
                <a:lnTo>
                  <a:pt x="862584" y="359663"/>
                </a:lnTo>
                <a:lnTo>
                  <a:pt x="859683" y="401606"/>
                </a:lnTo>
                <a:lnTo>
                  <a:pt x="851196" y="442128"/>
                </a:lnTo>
                <a:lnTo>
                  <a:pt x="837446" y="480960"/>
                </a:lnTo>
                <a:lnTo>
                  <a:pt x="818756" y="517831"/>
                </a:lnTo>
                <a:lnTo>
                  <a:pt x="795450" y="552471"/>
                </a:lnTo>
                <a:lnTo>
                  <a:pt x="767851" y="584611"/>
                </a:lnTo>
                <a:lnTo>
                  <a:pt x="736282" y="613981"/>
                </a:lnTo>
                <a:lnTo>
                  <a:pt x="701066" y="640311"/>
                </a:lnTo>
                <a:lnTo>
                  <a:pt x="662527" y="663330"/>
                </a:lnTo>
                <a:lnTo>
                  <a:pt x="620987" y="682769"/>
                </a:lnTo>
                <a:lnTo>
                  <a:pt x="576771" y="698359"/>
                </a:lnTo>
                <a:lnTo>
                  <a:pt x="530200" y="709828"/>
                </a:lnTo>
                <a:lnTo>
                  <a:pt x="481600" y="716908"/>
                </a:lnTo>
                <a:lnTo>
                  <a:pt x="431291" y="719328"/>
                </a:lnTo>
                <a:lnTo>
                  <a:pt x="380983" y="716908"/>
                </a:lnTo>
                <a:lnTo>
                  <a:pt x="332383" y="709828"/>
                </a:lnTo>
                <a:lnTo>
                  <a:pt x="285812" y="698359"/>
                </a:lnTo>
                <a:lnTo>
                  <a:pt x="241596" y="682769"/>
                </a:lnTo>
                <a:lnTo>
                  <a:pt x="200056" y="663330"/>
                </a:lnTo>
                <a:lnTo>
                  <a:pt x="161517" y="640311"/>
                </a:lnTo>
                <a:lnTo>
                  <a:pt x="126301" y="613981"/>
                </a:lnTo>
                <a:lnTo>
                  <a:pt x="94732" y="584611"/>
                </a:lnTo>
                <a:lnTo>
                  <a:pt x="67133" y="552471"/>
                </a:lnTo>
                <a:lnTo>
                  <a:pt x="43827" y="517831"/>
                </a:lnTo>
                <a:lnTo>
                  <a:pt x="25137" y="480960"/>
                </a:lnTo>
                <a:lnTo>
                  <a:pt x="11387" y="442128"/>
                </a:lnTo>
                <a:lnTo>
                  <a:pt x="2900" y="401606"/>
                </a:lnTo>
                <a:lnTo>
                  <a:pt x="0" y="359663"/>
                </a:lnTo>
                <a:close/>
              </a:path>
            </a:pathLst>
          </a:custGeom>
          <a:ln w="24384">
            <a:solidFill>
              <a:srgbClr val="FF0000"/>
            </a:solidFill>
          </a:ln>
        </p:spPr>
        <p:txBody>
          <a:bodyPr wrap="square" lIns="0" tIns="0" rIns="0" bIns="0" rtlCol="0"/>
          <a:lstStyle/>
          <a:p>
            <a:endParaRPr/>
          </a:p>
        </p:txBody>
      </p:sp>
      <p:sp>
        <p:nvSpPr>
          <p:cNvPr id="9" name="object 9"/>
          <p:cNvSpPr/>
          <p:nvPr/>
        </p:nvSpPr>
        <p:spPr>
          <a:xfrm>
            <a:off x="0" y="0"/>
            <a:ext cx="423672" cy="621791"/>
          </a:xfrm>
          <a:prstGeom prst="rect">
            <a:avLst/>
          </a:prstGeom>
          <a:blipFill>
            <a:blip r:embed="rId4" cstate="print"/>
            <a:stretch>
              <a:fillRect/>
            </a:stretch>
          </a:blipFill>
        </p:spPr>
        <p:txBody>
          <a:bodyPr wrap="square" lIns="0" tIns="0" rIns="0" bIns="0" rtlCol="0"/>
          <a:lstStyle/>
          <a:p>
            <a:endParaRPr/>
          </a:p>
        </p:txBody>
      </p:sp>
      <p:sp>
        <p:nvSpPr>
          <p:cNvPr id="10" name="object 10"/>
          <p:cNvSpPr txBox="1"/>
          <p:nvPr/>
        </p:nvSpPr>
        <p:spPr>
          <a:xfrm>
            <a:off x="6597142" y="6570609"/>
            <a:ext cx="2364105" cy="168910"/>
          </a:xfrm>
          <a:prstGeom prst="rect">
            <a:avLst/>
          </a:prstGeom>
        </p:spPr>
        <p:txBody>
          <a:bodyPr vert="horz" wrap="square" lIns="0" tIns="1270" rIns="0" bIns="0" rtlCol="0">
            <a:spAutoFit/>
          </a:bodyPr>
          <a:lstStyle/>
          <a:p>
            <a:pPr marL="12700">
              <a:lnSpc>
                <a:spcPct val="100000"/>
              </a:lnSpc>
              <a:spcBef>
                <a:spcPts val="10"/>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0473" y="190576"/>
            <a:ext cx="1996439" cy="300355"/>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Abdominal</a:t>
            </a:r>
            <a:r>
              <a:rPr spc="425" dirty="0">
                <a:solidFill>
                  <a:srgbClr val="FFFF00"/>
                </a:solidFill>
              </a:rPr>
              <a:t> </a:t>
            </a:r>
            <a:r>
              <a:rPr dirty="0">
                <a:solidFill>
                  <a:srgbClr val="FFFF00"/>
                </a:solidFill>
              </a:rPr>
              <a:t>kaslar</a:t>
            </a:r>
          </a:p>
        </p:txBody>
      </p:sp>
      <p:sp>
        <p:nvSpPr>
          <p:cNvPr id="3" name="object 3"/>
          <p:cNvSpPr/>
          <p:nvPr/>
        </p:nvSpPr>
        <p:spPr>
          <a:xfrm>
            <a:off x="36576" y="691895"/>
            <a:ext cx="5687567" cy="532790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898391" y="3861815"/>
            <a:ext cx="1826260" cy="186055"/>
          </a:xfrm>
          <a:custGeom>
            <a:avLst/>
            <a:gdLst/>
            <a:ahLst/>
            <a:cxnLst/>
            <a:rect l="l" t="t" r="r" b="b"/>
            <a:pathLst>
              <a:path w="1826260" h="186054">
                <a:moveTo>
                  <a:pt x="0" y="185928"/>
                </a:moveTo>
                <a:lnTo>
                  <a:pt x="1825752" y="185928"/>
                </a:lnTo>
                <a:lnTo>
                  <a:pt x="1825752" y="0"/>
                </a:lnTo>
                <a:lnTo>
                  <a:pt x="0" y="0"/>
                </a:lnTo>
                <a:lnTo>
                  <a:pt x="0" y="185928"/>
                </a:lnTo>
                <a:close/>
              </a:path>
            </a:pathLst>
          </a:custGeom>
          <a:ln w="24384">
            <a:solidFill>
              <a:srgbClr val="FF0000"/>
            </a:solidFill>
          </a:ln>
        </p:spPr>
        <p:txBody>
          <a:bodyPr wrap="square" lIns="0" tIns="0" rIns="0" bIns="0" rtlCol="0"/>
          <a:lstStyle/>
          <a:p>
            <a:endParaRPr/>
          </a:p>
        </p:txBody>
      </p:sp>
      <p:sp>
        <p:nvSpPr>
          <p:cNvPr id="5" name="object 5"/>
          <p:cNvSpPr/>
          <p:nvPr/>
        </p:nvSpPr>
        <p:spPr>
          <a:xfrm>
            <a:off x="3898391" y="4346447"/>
            <a:ext cx="1826260" cy="222885"/>
          </a:xfrm>
          <a:custGeom>
            <a:avLst/>
            <a:gdLst/>
            <a:ahLst/>
            <a:cxnLst/>
            <a:rect l="l" t="t" r="r" b="b"/>
            <a:pathLst>
              <a:path w="1826260" h="222885">
                <a:moveTo>
                  <a:pt x="0" y="222503"/>
                </a:moveTo>
                <a:lnTo>
                  <a:pt x="1825752" y="222503"/>
                </a:lnTo>
                <a:lnTo>
                  <a:pt x="1825752" y="0"/>
                </a:lnTo>
                <a:lnTo>
                  <a:pt x="0" y="0"/>
                </a:lnTo>
                <a:lnTo>
                  <a:pt x="0" y="222503"/>
                </a:lnTo>
                <a:close/>
              </a:path>
            </a:pathLst>
          </a:custGeom>
          <a:ln w="24384">
            <a:solidFill>
              <a:srgbClr val="FF0000"/>
            </a:solidFill>
          </a:ln>
        </p:spPr>
        <p:txBody>
          <a:bodyPr wrap="square" lIns="0" tIns="0" rIns="0" bIns="0" rtlCol="0"/>
          <a:lstStyle/>
          <a:p>
            <a:endParaRPr/>
          </a:p>
        </p:txBody>
      </p:sp>
      <p:sp>
        <p:nvSpPr>
          <p:cNvPr id="6" name="object 6"/>
          <p:cNvSpPr/>
          <p:nvPr/>
        </p:nvSpPr>
        <p:spPr>
          <a:xfrm>
            <a:off x="106679" y="4047744"/>
            <a:ext cx="1545590" cy="226060"/>
          </a:xfrm>
          <a:custGeom>
            <a:avLst/>
            <a:gdLst/>
            <a:ahLst/>
            <a:cxnLst/>
            <a:rect l="l" t="t" r="r" b="b"/>
            <a:pathLst>
              <a:path w="1545589" h="226060">
                <a:moveTo>
                  <a:pt x="0" y="225551"/>
                </a:moveTo>
                <a:lnTo>
                  <a:pt x="1545336" y="225551"/>
                </a:lnTo>
                <a:lnTo>
                  <a:pt x="1545336" y="0"/>
                </a:lnTo>
                <a:lnTo>
                  <a:pt x="0" y="0"/>
                </a:lnTo>
                <a:lnTo>
                  <a:pt x="0" y="225551"/>
                </a:lnTo>
                <a:close/>
              </a:path>
            </a:pathLst>
          </a:custGeom>
          <a:ln w="24384">
            <a:solidFill>
              <a:srgbClr val="FF0000"/>
            </a:solidFill>
          </a:ln>
        </p:spPr>
        <p:txBody>
          <a:bodyPr wrap="square" lIns="0" tIns="0" rIns="0" bIns="0" rtlCol="0"/>
          <a:lstStyle/>
          <a:p>
            <a:endParaRPr/>
          </a:p>
        </p:txBody>
      </p:sp>
      <p:sp>
        <p:nvSpPr>
          <p:cNvPr id="7" name="object 7"/>
          <p:cNvSpPr/>
          <p:nvPr/>
        </p:nvSpPr>
        <p:spPr>
          <a:xfrm>
            <a:off x="106679" y="3304032"/>
            <a:ext cx="1615440" cy="594360"/>
          </a:xfrm>
          <a:custGeom>
            <a:avLst/>
            <a:gdLst/>
            <a:ahLst/>
            <a:cxnLst/>
            <a:rect l="l" t="t" r="r" b="b"/>
            <a:pathLst>
              <a:path w="1615439" h="594360">
                <a:moveTo>
                  <a:pt x="0" y="594359"/>
                </a:moveTo>
                <a:lnTo>
                  <a:pt x="1615439" y="594359"/>
                </a:lnTo>
                <a:lnTo>
                  <a:pt x="1615439" y="0"/>
                </a:lnTo>
                <a:lnTo>
                  <a:pt x="0" y="0"/>
                </a:lnTo>
                <a:lnTo>
                  <a:pt x="0" y="594359"/>
                </a:lnTo>
                <a:close/>
              </a:path>
            </a:pathLst>
          </a:custGeom>
          <a:ln w="24384">
            <a:solidFill>
              <a:srgbClr val="FF0000"/>
            </a:solidFill>
          </a:ln>
        </p:spPr>
        <p:txBody>
          <a:bodyPr wrap="square" lIns="0" tIns="0" rIns="0" bIns="0" rtlCol="0"/>
          <a:lstStyle/>
          <a:p>
            <a:endParaRPr/>
          </a:p>
        </p:txBody>
      </p:sp>
      <p:sp>
        <p:nvSpPr>
          <p:cNvPr id="8" name="object 8"/>
          <p:cNvSpPr/>
          <p:nvPr/>
        </p:nvSpPr>
        <p:spPr>
          <a:xfrm>
            <a:off x="6891281" y="3070860"/>
            <a:ext cx="260350" cy="1224280"/>
          </a:xfrm>
          <a:custGeom>
            <a:avLst/>
            <a:gdLst/>
            <a:ahLst/>
            <a:cxnLst/>
            <a:rect l="l" t="t" r="r" b="b"/>
            <a:pathLst>
              <a:path w="260350" h="1224279">
                <a:moveTo>
                  <a:pt x="25102" y="964191"/>
                </a:moveTo>
                <a:lnTo>
                  <a:pt x="14216" y="967866"/>
                </a:lnTo>
                <a:lnTo>
                  <a:pt x="5603" y="975540"/>
                </a:lnTo>
                <a:lnTo>
                  <a:pt x="754" y="985535"/>
                </a:lnTo>
                <a:lnTo>
                  <a:pt x="0" y="996602"/>
                </a:lnTo>
                <a:lnTo>
                  <a:pt x="3675" y="1007490"/>
                </a:lnTo>
                <a:lnTo>
                  <a:pt x="129786" y="1224279"/>
                </a:lnTo>
                <a:lnTo>
                  <a:pt x="163372" y="1166876"/>
                </a:lnTo>
                <a:lnTo>
                  <a:pt x="100957" y="1166748"/>
                </a:lnTo>
                <a:lnTo>
                  <a:pt x="101032" y="1109344"/>
                </a:lnTo>
                <a:lnTo>
                  <a:pt x="101024" y="1059674"/>
                </a:lnTo>
                <a:lnTo>
                  <a:pt x="53713" y="978407"/>
                </a:lnTo>
                <a:lnTo>
                  <a:pt x="46112" y="969795"/>
                </a:lnTo>
                <a:lnTo>
                  <a:pt x="36155" y="964945"/>
                </a:lnTo>
                <a:lnTo>
                  <a:pt x="25102" y="964191"/>
                </a:lnTo>
                <a:close/>
              </a:path>
              <a:path w="260350" h="1224279">
                <a:moveTo>
                  <a:pt x="101096" y="1059798"/>
                </a:moveTo>
                <a:lnTo>
                  <a:pt x="100957" y="1166748"/>
                </a:lnTo>
                <a:lnTo>
                  <a:pt x="158869" y="1166876"/>
                </a:lnTo>
                <a:lnTo>
                  <a:pt x="158888" y="1152270"/>
                </a:lnTo>
                <a:lnTo>
                  <a:pt x="104894" y="1152144"/>
                </a:lnTo>
                <a:lnTo>
                  <a:pt x="129941" y="1109344"/>
                </a:lnTo>
                <a:lnTo>
                  <a:pt x="101096" y="1059798"/>
                </a:lnTo>
                <a:close/>
              </a:path>
              <a:path w="260350" h="1224279">
                <a:moveTo>
                  <a:pt x="235158" y="964497"/>
                </a:moveTo>
                <a:lnTo>
                  <a:pt x="159009" y="1059674"/>
                </a:lnTo>
                <a:lnTo>
                  <a:pt x="158869" y="1166876"/>
                </a:lnTo>
                <a:lnTo>
                  <a:pt x="163372" y="1166876"/>
                </a:lnTo>
                <a:lnTo>
                  <a:pt x="256405" y="1007871"/>
                </a:lnTo>
                <a:lnTo>
                  <a:pt x="260153" y="996965"/>
                </a:lnTo>
                <a:lnTo>
                  <a:pt x="259437" y="985869"/>
                </a:lnTo>
                <a:lnTo>
                  <a:pt x="254601" y="975867"/>
                </a:lnTo>
                <a:lnTo>
                  <a:pt x="245991" y="968247"/>
                </a:lnTo>
                <a:lnTo>
                  <a:pt x="235158" y="964497"/>
                </a:lnTo>
                <a:close/>
              </a:path>
              <a:path w="260350" h="1224279">
                <a:moveTo>
                  <a:pt x="129941" y="1109344"/>
                </a:moveTo>
                <a:lnTo>
                  <a:pt x="104894" y="1152144"/>
                </a:lnTo>
                <a:lnTo>
                  <a:pt x="154932" y="1152270"/>
                </a:lnTo>
                <a:lnTo>
                  <a:pt x="129941" y="1109344"/>
                </a:lnTo>
                <a:close/>
              </a:path>
              <a:path w="260350" h="1224279">
                <a:moveTo>
                  <a:pt x="159009" y="1059674"/>
                </a:moveTo>
                <a:lnTo>
                  <a:pt x="129941" y="1109344"/>
                </a:lnTo>
                <a:lnTo>
                  <a:pt x="154932" y="1152270"/>
                </a:lnTo>
                <a:lnTo>
                  <a:pt x="158888" y="1152270"/>
                </a:lnTo>
                <a:lnTo>
                  <a:pt x="159009" y="1059674"/>
                </a:lnTo>
                <a:close/>
              </a:path>
              <a:path w="260350" h="1224279">
                <a:moveTo>
                  <a:pt x="160393" y="0"/>
                </a:moveTo>
                <a:lnTo>
                  <a:pt x="102481" y="0"/>
                </a:lnTo>
                <a:lnTo>
                  <a:pt x="101096" y="1059798"/>
                </a:lnTo>
                <a:lnTo>
                  <a:pt x="129941" y="1109344"/>
                </a:lnTo>
                <a:lnTo>
                  <a:pt x="159009" y="1059674"/>
                </a:lnTo>
                <a:lnTo>
                  <a:pt x="160393" y="0"/>
                </a:lnTo>
                <a:close/>
              </a:path>
            </a:pathLst>
          </a:custGeom>
          <a:solidFill>
            <a:srgbClr val="FFFF00"/>
          </a:solidFill>
        </p:spPr>
        <p:txBody>
          <a:bodyPr wrap="square" lIns="0" tIns="0" rIns="0" bIns="0" rtlCol="0"/>
          <a:lstStyle/>
          <a:p>
            <a:endParaRPr/>
          </a:p>
        </p:txBody>
      </p:sp>
      <p:sp>
        <p:nvSpPr>
          <p:cNvPr id="9" name="object 9"/>
          <p:cNvSpPr txBox="1"/>
          <p:nvPr/>
        </p:nvSpPr>
        <p:spPr>
          <a:xfrm>
            <a:off x="5948934" y="582676"/>
            <a:ext cx="3084195" cy="5628005"/>
          </a:xfrm>
          <a:prstGeom prst="rect">
            <a:avLst/>
          </a:prstGeom>
        </p:spPr>
        <p:txBody>
          <a:bodyPr vert="horz" wrap="square" lIns="0" tIns="149860" rIns="0" bIns="0" rtlCol="0">
            <a:spAutoFit/>
          </a:bodyPr>
          <a:lstStyle/>
          <a:p>
            <a:pPr marL="280670" indent="-267970">
              <a:lnSpc>
                <a:spcPct val="100000"/>
              </a:lnSpc>
              <a:spcBef>
                <a:spcPts val="1180"/>
              </a:spcBef>
              <a:buAutoNum type="arabicPlain"/>
              <a:tabLst>
                <a:tab pos="281305" algn="l"/>
              </a:tabLst>
            </a:pPr>
            <a:r>
              <a:rPr sz="1800" b="1" spc="-5" dirty="0">
                <a:solidFill>
                  <a:srgbClr val="FFFFFF"/>
                </a:solidFill>
                <a:latin typeface="Arial"/>
                <a:cs typeface="Arial"/>
              </a:rPr>
              <a:t>Rectus</a:t>
            </a:r>
            <a:r>
              <a:rPr sz="1800" b="1" spc="-90" dirty="0">
                <a:solidFill>
                  <a:srgbClr val="FFFFFF"/>
                </a:solidFill>
                <a:latin typeface="Arial"/>
                <a:cs typeface="Arial"/>
              </a:rPr>
              <a:t> </a:t>
            </a:r>
            <a:r>
              <a:rPr sz="1800" b="1" spc="-5" dirty="0">
                <a:solidFill>
                  <a:srgbClr val="FFFFFF"/>
                </a:solidFill>
                <a:latin typeface="Arial"/>
                <a:cs typeface="Arial"/>
              </a:rPr>
              <a:t>Abdominis</a:t>
            </a:r>
            <a:endParaRPr sz="1800">
              <a:latin typeface="Arial"/>
              <a:cs typeface="Arial"/>
            </a:endParaRPr>
          </a:p>
          <a:p>
            <a:pPr marL="271780" indent="-259079">
              <a:lnSpc>
                <a:spcPct val="100000"/>
              </a:lnSpc>
              <a:spcBef>
                <a:spcPts val="1080"/>
              </a:spcBef>
              <a:buAutoNum type="arabicPlain"/>
              <a:tabLst>
                <a:tab pos="271780" algn="l"/>
              </a:tabLst>
            </a:pPr>
            <a:r>
              <a:rPr sz="1800" b="1" spc="-5" dirty="0">
                <a:solidFill>
                  <a:srgbClr val="FFFFFF"/>
                </a:solidFill>
                <a:latin typeface="Arial"/>
                <a:cs typeface="Arial"/>
              </a:rPr>
              <a:t>Abdominal duvar</a:t>
            </a:r>
            <a:r>
              <a:rPr sz="1800" b="1" spc="-25" dirty="0">
                <a:solidFill>
                  <a:srgbClr val="FFFFFF"/>
                </a:solidFill>
                <a:latin typeface="Arial"/>
                <a:cs typeface="Arial"/>
              </a:rPr>
              <a:t> </a:t>
            </a:r>
            <a:r>
              <a:rPr sz="1800" b="1" spc="-5" dirty="0">
                <a:solidFill>
                  <a:srgbClr val="FFFFFF"/>
                </a:solidFill>
                <a:latin typeface="Arial"/>
                <a:cs typeface="Arial"/>
              </a:rPr>
              <a:t>kasları</a:t>
            </a:r>
            <a:endParaRPr sz="1800">
              <a:latin typeface="Arial"/>
              <a:cs typeface="Arial"/>
            </a:endParaRPr>
          </a:p>
          <a:p>
            <a:pPr marL="457200" lvl="1">
              <a:lnSpc>
                <a:spcPct val="100000"/>
              </a:lnSpc>
              <a:spcBef>
                <a:spcPts val="1080"/>
              </a:spcBef>
              <a:buAutoNum type="alphaLcPeriod"/>
              <a:tabLst>
                <a:tab pos="717550" algn="l"/>
              </a:tabLst>
            </a:pPr>
            <a:r>
              <a:rPr sz="1800" b="1" spc="-5" dirty="0">
                <a:solidFill>
                  <a:srgbClr val="FFFFFF"/>
                </a:solidFill>
                <a:latin typeface="Arial"/>
                <a:cs typeface="Arial"/>
              </a:rPr>
              <a:t>Abdominal</a:t>
            </a:r>
            <a:r>
              <a:rPr sz="1800" b="1" spc="-30" dirty="0">
                <a:solidFill>
                  <a:srgbClr val="FFFFFF"/>
                </a:solidFill>
                <a:latin typeface="Arial"/>
                <a:cs typeface="Arial"/>
              </a:rPr>
              <a:t> </a:t>
            </a:r>
            <a:r>
              <a:rPr sz="1800" b="1" dirty="0">
                <a:solidFill>
                  <a:srgbClr val="FFFFFF"/>
                </a:solidFill>
                <a:latin typeface="Arial"/>
                <a:cs typeface="Arial"/>
              </a:rPr>
              <a:t>facia</a:t>
            </a:r>
            <a:endParaRPr sz="1800">
              <a:latin typeface="Arial"/>
              <a:cs typeface="Arial"/>
            </a:endParaRPr>
          </a:p>
          <a:p>
            <a:pPr marL="457200" marR="5080" lvl="1">
              <a:lnSpc>
                <a:spcPct val="150100"/>
              </a:lnSpc>
              <a:buAutoNum type="alphaLcPeriod"/>
              <a:tabLst>
                <a:tab pos="732790" algn="l"/>
              </a:tabLst>
            </a:pPr>
            <a:r>
              <a:rPr sz="1800" b="1" spc="-35" dirty="0">
                <a:solidFill>
                  <a:srgbClr val="FFFFFF"/>
                </a:solidFill>
                <a:latin typeface="Arial"/>
                <a:cs typeface="Arial"/>
              </a:rPr>
              <a:t>Yan </a:t>
            </a:r>
            <a:r>
              <a:rPr sz="1800" b="1" dirty="0">
                <a:solidFill>
                  <a:srgbClr val="FFFFFF"/>
                </a:solidFill>
                <a:latin typeface="Arial"/>
                <a:cs typeface="Arial"/>
              </a:rPr>
              <a:t>abdominal</a:t>
            </a:r>
            <a:r>
              <a:rPr sz="1800" b="1" spc="-45" dirty="0">
                <a:solidFill>
                  <a:srgbClr val="FFFFFF"/>
                </a:solidFill>
                <a:latin typeface="Arial"/>
                <a:cs typeface="Arial"/>
              </a:rPr>
              <a:t> </a:t>
            </a:r>
            <a:r>
              <a:rPr sz="1800" b="1" spc="-5" dirty="0">
                <a:solidFill>
                  <a:srgbClr val="FFFFFF"/>
                </a:solidFill>
                <a:latin typeface="Arial"/>
                <a:cs typeface="Arial"/>
              </a:rPr>
              <a:t>kaslar  c- Lumbodorsal</a:t>
            </a:r>
            <a:r>
              <a:rPr sz="1800" b="1" spc="-55" dirty="0">
                <a:solidFill>
                  <a:srgbClr val="FFFFFF"/>
                </a:solidFill>
                <a:latin typeface="Arial"/>
                <a:cs typeface="Arial"/>
              </a:rPr>
              <a:t> </a:t>
            </a:r>
            <a:r>
              <a:rPr sz="1800" b="1" spc="-5" dirty="0">
                <a:solidFill>
                  <a:srgbClr val="FFFFFF"/>
                </a:solidFill>
                <a:latin typeface="Arial"/>
                <a:cs typeface="Arial"/>
              </a:rPr>
              <a:t>facia</a:t>
            </a:r>
            <a:endParaRPr sz="1800">
              <a:latin typeface="Arial"/>
              <a:cs typeface="Arial"/>
            </a:endParaRPr>
          </a:p>
          <a:p>
            <a:pPr>
              <a:lnSpc>
                <a:spcPct val="100000"/>
              </a:lnSpc>
            </a:pPr>
            <a:endParaRPr sz="2000">
              <a:latin typeface="Times New Roman"/>
              <a:cs typeface="Times New Roman"/>
            </a:endParaRPr>
          </a:p>
          <a:p>
            <a:pPr>
              <a:lnSpc>
                <a:spcPct val="100000"/>
              </a:lnSpc>
              <a:spcBef>
                <a:spcPts val="15"/>
              </a:spcBef>
            </a:pPr>
            <a:endParaRPr sz="1600">
              <a:latin typeface="Times New Roman"/>
              <a:cs typeface="Times New Roman"/>
            </a:endParaRPr>
          </a:p>
          <a:p>
            <a:pPr marL="1381125" marR="763905">
              <a:lnSpc>
                <a:spcPct val="100000"/>
              </a:lnSpc>
              <a:spcBef>
                <a:spcPts val="5"/>
              </a:spcBef>
            </a:pPr>
            <a:r>
              <a:rPr sz="1800" b="1" spc="-5" dirty="0">
                <a:solidFill>
                  <a:srgbClr val="FFFF00"/>
                </a:solidFill>
                <a:latin typeface="Arial"/>
                <a:cs typeface="Arial"/>
              </a:rPr>
              <a:t>St</a:t>
            </a:r>
            <a:r>
              <a:rPr sz="1800" b="1" dirty="0">
                <a:solidFill>
                  <a:srgbClr val="FFFF00"/>
                </a:solidFill>
                <a:latin typeface="Arial"/>
                <a:cs typeface="Arial"/>
              </a:rPr>
              <a:t>ab</a:t>
            </a:r>
            <a:r>
              <a:rPr sz="1800" b="1" spc="0" dirty="0">
                <a:solidFill>
                  <a:srgbClr val="FFFF00"/>
                </a:solidFill>
                <a:latin typeface="Arial"/>
                <a:cs typeface="Arial"/>
              </a:rPr>
              <a:t>i</a:t>
            </a:r>
            <a:r>
              <a:rPr sz="1800" b="1" dirty="0">
                <a:solidFill>
                  <a:srgbClr val="FFFF00"/>
                </a:solidFill>
                <a:latin typeface="Arial"/>
                <a:cs typeface="Arial"/>
              </a:rPr>
              <a:t>l</a:t>
            </a:r>
            <a:r>
              <a:rPr sz="1800" b="1" spc="0" dirty="0">
                <a:solidFill>
                  <a:srgbClr val="FFFF00"/>
                </a:solidFill>
                <a:latin typeface="Arial"/>
                <a:cs typeface="Arial"/>
              </a:rPr>
              <a:t>i</a:t>
            </a:r>
            <a:r>
              <a:rPr sz="1800" b="1" spc="5" dirty="0">
                <a:solidFill>
                  <a:srgbClr val="FFFF00"/>
                </a:solidFill>
                <a:latin typeface="Arial"/>
                <a:cs typeface="Arial"/>
              </a:rPr>
              <a:t>z</a:t>
            </a:r>
            <a:r>
              <a:rPr sz="1800" b="1" spc="-5" dirty="0">
                <a:solidFill>
                  <a:srgbClr val="FFFF00"/>
                </a:solidFill>
                <a:latin typeface="Arial"/>
                <a:cs typeface="Arial"/>
              </a:rPr>
              <a:t>e  </a:t>
            </a:r>
            <a:r>
              <a:rPr sz="1800" b="1" dirty="0">
                <a:solidFill>
                  <a:srgbClr val="FFFF00"/>
                </a:solidFill>
                <a:latin typeface="Arial"/>
                <a:cs typeface="Arial"/>
              </a:rPr>
              <a:t>eden  </a:t>
            </a:r>
            <a:r>
              <a:rPr sz="1800" b="1" spc="-5" dirty="0">
                <a:solidFill>
                  <a:srgbClr val="FFFF00"/>
                </a:solidFill>
                <a:latin typeface="Arial"/>
                <a:cs typeface="Arial"/>
              </a:rPr>
              <a:t>Korse</a:t>
            </a:r>
            <a:endParaRPr sz="1800">
              <a:latin typeface="Arial"/>
              <a:cs typeface="Arial"/>
            </a:endParaRPr>
          </a:p>
          <a:p>
            <a:pPr>
              <a:lnSpc>
                <a:spcPct val="100000"/>
              </a:lnSpc>
            </a:pPr>
            <a:endParaRPr sz="2000">
              <a:latin typeface="Times New Roman"/>
              <a:cs typeface="Times New Roman"/>
            </a:endParaRPr>
          </a:p>
          <a:p>
            <a:pPr>
              <a:lnSpc>
                <a:spcPct val="100000"/>
              </a:lnSpc>
              <a:spcBef>
                <a:spcPts val="40"/>
              </a:spcBef>
            </a:pPr>
            <a:endParaRPr sz="1700">
              <a:latin typeface="Times New Roman"/>
              <a:cs typeface="Times New Roman"/>
            </a:endParaRPr>
          </a:p>
          <a:p>
            <a:pPr marL="200660" marR="182880">
              <a:lnSpc>
                <a:spcPct val="100000"/>
              </a:lnSpc>
            </a:pPr>
            <a:r>
              <a:rPr sz="1800" b="1" dirty="0">
                <a:solidFill>
                  <a:srgbClr val="FFFF00"/>
                </a:solidFill>
                <a:latin typeface="Arial"/>
                <a:cs typeface="Arial"/>
              </a:rPr>
              <a:t>Yüksek hız </a:t>
            </a:r>
            <a:r>
              <a:rPr sz="1800" b="1" spc="-30" dirty="0">
                <a:solidFill>
                  <a:srgbClr val="FFFF00"/>
                </a:solidFill>
                <a:latin typeface="Arial"/>
                <a:cs typeface="Arial"/>
              </a:rPr>
              <a:t>veya yük  </a:t>
            </a:r>
            <a:r>
              <a:rPr sz="1800" b="1" spc="-5" dirty="0">
                <a:solidFill>
                  <a:srgbClr val="FFFF00"/>
                </a:solidFill>
                <a:latin typeface="Arial"/>
                <a:cs typeface="Arial"/>
              </a:rPr>
              <a:t>gerektiren </a:t>
            </a:r>
            <a:r>
              <a:rPr sz="1800" b="1" dirty="0">
                <a:solidFill>
                  <a:srgbClr val="FFFF00"/>
                </a:solidFill>
                <a:latin typeface="Arial"/>
                <a:cs typeface="Arial"/>
              </a:rPr>
              <a:t>birçok </a:t>
            </a:r>
            <a:r>
              <a:rPr sz="1800" b="1" spc="-5" dirty="0">
                <a:solidFill>
                  <a:srgbClr val="FFFF00"/>
                </a:solidFill>
                <a:latin typeface="Arial"/>
                <a:cs typeface="Arial"/>
              </a:rPr>
              <a:t>sportif  hareket </a:t>
            </a:r>
            <a:r>
              <a:rPr sz="1800" b="1" dirty="0">
                <a:solidFill>
                  <a:srgbClr val="FFFF00"/>
                </a:solidFill>
                <a:latin typeface="Arial"/>
                <a:cs typeface="Arial"/>
              </a:rPr>
              <a:t>sırasında  </a:t>
            </a:r>
            <a:r>
              <a:rPr sz="1800" b="1" spc="-5" dirty="0">
                <a:solidFill>
                  <a:srgbClr val="FFFF00"/>
                </a:solidFill>
                <a:latin typeface="Arial"/>
                <a:cs typeface="Arial"/>
              </a:rPr>
              <a:t>gövdenin </a:t>
            </a:r>
            <a:r>
              <a:rPr sz="1800" b="1" spc="-10" dirty="0">
                <a:solidFill>
                  <a:srgbClr val="FFFF00"/>
                </a:solidFill>
                <a:latin typeface="Arial"/>
                <a:cs typeface="Arial"/>
              </a:rPr>
              <a:t>stabilizasyonu  ve </a:t>
            </a:r>
            <a:r>
              <a:rPr sz="1800" b="1" spc="-5" dirty="0">
                <a:solidFill>
                  <a:srgbClr val="FFFF00"/>
                </a:solidFill>
                <a:latin typeface="Arial"/>
                <a:cs typeface="Arial"/>
              </a:rPr>
              <a:t>hareketliliğinde görev  </a:t>
            </a:r>
            <a:r>
              <a:rPr sz="1800" b="1" spc="-15" dirty="0">
                <a:solidFill>
                  <a:srgbClr val="FFFF00"/>
                </a:solidFill>
                <a:latin typeface="Arial"/>
                <a:cs typeface="Arial"/>
              </a:rPr>
              <a:t>alırlar.</a:t>
            </a:r>
            <a:endParaRPr sz="1800">
              <a:latin typeface="Arial"/>
              <a:cs typeface="Arial"/>
            </a:endParaRPr>
          </a:p>
        </p:txBody>
      </p:sp>
      <p:sp>
        <p:nvSpPr>
          <p:cNvPr id="10" name="object 10"/>
          <p:cNvSpPr/>
          <p:nvPr/>
        </p:nvSpPr>
        <p:spPr>
          <a:xfrm>
            <a:off x="0" y="0"/>
            <a:ext cx="423672" cy="621791"/>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6597142" y="6570609"/>
            <a:ext cx="2364105" cy="168910"/>
          </a:xfrm>
          <a:prstGeom prst="rect">
            <a:avLst/>
          </a:prstGeom>
        </p:spPr>
        <p:txBody>
          <a:bodyPr vert="horz" wrap="square" lIns="0" tIns="1270" rIns="0" bIns="0" rtlCol="0">
            <a:spAutoFit/>
          </a:bodyPr>
          <a:lstStyle/>
          <a:p>
            <a:pPr marL="12700">
              <a:lnSpc>
                <a:spcPct val="100000"/>
              </a:lnSpc>
              <a:spcBef>
                <a:spcPts val="10"/>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8540" y="215900"/>
            <a:ext cx="1972310" cy="299720"/>
          </a:xfrm>
          <a:prstGeom prst="rect">
            <a:avLst/>
          </a:prstGeom>
        </p:spPr>
        <p:txBody>
          <a:bodyPr vert="horz" wrap="square" lIns="0" tIns="12700" rIns="0" bIns="0" rtlCol="0">
            <a:spAutoFit/>
          </a:bodyPr>
          <a:lstStyle/>
          <a:p>
            <a:pPr marL="12700">
              <a:lnSpc>
                <a:spcPct val="100000"/>
              </a:lnSpc>
              <a:spcBef>
                <a:spcPts val="100"/>
              </a:spcBef>
            </a:pPr>
            <a:r>
              <a:rPr dirty="0">
                <a:solidFill>
                  <a:srgbClr val="FFFF00"/>
                </a:solidFill>
              </a:rPr>
              <a:t>Sırt </a:t>
            </a:r>
            <a:r>
              <a:rPr spc="-10" dirty="0">
                <a:solidFill>
                  <a:srgbClr val="FFFF00"/>
                </a:solidFill>
              </a:rPr>
              <a:t>ve </a:t>
            </a:r>
            <a:r>
              <a:rPr spc="-5" dirty="0">
                <a:solidFill>
                  <a:srgbClr val="FFFF00"/>
                </a:solidFill>
              </a:rPr>
              <a:t>Bel</a:t>
            </a:r>
            <a:r>
              <a:rPr spc="-35" dirty="0">
                <a:solidFill>
                  <a:srgbClr val="FFFF00"/>
                </a:solidFill>
              </a:rPr>
              <a:t> </a:t>
            </a:r>
            <a:r>
              <a:rPr spc="-5" dirty="0">
                <a:solidFill>
                  <a:srgbClr val="FFFF00"/>
                </a:solidFill>
              </a:rPr>
              <a:t>Kasları</a:t>
            </a:r>
          </a:p>
        </p:txBody>
      </p:sp>
      <p:sp>
        <p:nvSpPr>
          <p:cNvPr id="3" name="object 3"/>
          <p:cNvSpPr/>
          <p:nvPr/>
        </p:nvSpPr>
        <p:spPr>
          <a:xfrm>
            <a:off x="755904" y="765048"/>
            <a:ext cx="2231136" cy="2825496"/>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3355594" y="1159001"/>
            <a:ext cx="1767205" cy="848994"/>
          </a:xfrm>
          <a:prstGeom prst="rect">
            <a:avLst/>
          </a:prstGeom>
        </p:spPr>
        <p:txBody>
          <a:bodyPr vert="horz" wrap="square" lIns="0" tIns="149860" rIns="0" bIns="0" rtlCol="0">
            <a:spAutoFit/>
          </a:bodyPr>
          <a:lstStyle/>
          <a:p>
            <a:pPr marL="280670" indent="-267970">
              <a:lnSpc>
                <a:spcPct val="100000"/>
              </a:lnSpc>
              <a:spcBef>
                <a:spcPts val="1180"/>
              </a:spcBef>
              <a:buAutoNum type="arabicPlain"/>
              <a:tabLst>
                <a:tab pos="281305" algn="l"/>
              </a:tabLst>
            </a:pPr>
            <a:r>
              <a:rPr sz="1800" b="1" spc="-25" dirty="0">
                <a:solidFill>
                  <a:srgbClr val="FFFFFF"/>
                </a:solidFill>
                <a:latin typeface="Arial"/>
                <a:cs typeface="Arial"/>
              </a:rPr>
              <a:t>Torakal</a:t>
            </a:r>
            <a:r>
              <a:rPr sz="1800" b="1" spc="-75" dirty="0">
                <a:solidFill>
                  <a:srgbClr val="FFFFFF"/>
                </a:solidFill>
                <a:latin typeface="Arial"/>
                <a:cs typeface="Arial"/>
              </a:rPr>
              <a:t> </a:t>
            </a:r>
            <a:r>
              <a:rPr sz="1800" b="1" spc="-5" dirty="0">
                <a:solidFill>
                  <a:srgbClr val="FFFFFF"/>
                </a:solidFill>
                <a:latin typeface="Arial"/>
                <a:cs typeface="Arial"/>
              </a:rPr>
              <a:t>taraf:</a:t>
            </a:r>
            <a:endParaRPr sz="1800">
              <a:latin typeface="Arial"/>
              <a:cs typeface="Arial"/>
            </a:endParaRPr>
          </a:p>
          <a:p>
            <a:pPr marL="280670" indent="-267970">
              <a:lnSpc>
                <a:spcPct val="100000"/>
              </a:lnSpc>
              <a:spcBef>
                <a:spcPts val="1080"/>
              </a:spcBef>
              <a:buAutoNum type="arabicPlain"/>
              <a:tabLst>
                <a:tab pos="281305" algn="l"/>
              </a:tabLst>
            </a:pPr>
            <a:r>
              <a:rPr sz="1800" b="1" spc="-5" dirty="0">
                <a:solidFill>
                  <a:srgbClr val="FFFFFF"/>
                </a:solidFill>
                <a:latin typeface="Arial"/>
                <a:cs typeface="Arial"/>
              </a:rPr>
              <a:t>Lumbar</a:t>
            </a:r>
            <a:r>
              <a:rPr sz="1800" b="1" spc="-75" dirty="0">
                <a:solidFill>
                  <a:srgbClr val="FFFFFF"/>
                </a:solidFill>
                <a:latin typeface="Arial"/>
                <a:cs typeface="Arial"/>
              </a:rPr>
              <a:t> </a:t>
            </a:r>
            <a:r>
              <a:rPr sz="1800" b="1" spc="-5" dirty="0">
                <a:solidFill>
                  <a:srgbClr val="FFFFFF"/>
                </a:solidFill>
                <a:latin typeface="Arial"/>
                <a:cs typeface="Arial"/>
              </a:rPr>
              <a:t>taraf:</a:t>
            </a:r>
            <a:endParaRPr sz="1800">
              <a:latin typeface="Arial"/>
              <a:cs typeface="Arial"/>
            </a:endParaRPr>
          </a:p>
        </p:txBody>
      </p:sp>
      <p:sp>
        <p:nvSpPr>
          <p:cNvPr id="5" name="object 5"/>
          <p:cNvSpPr txBox="1"/>
          <p:nvPr/>
        </p:nvSpPr>
        <p:spPr>
          <a:xfrm>
            <a:off x="5287563" y="1159001"/>
            <a:ext cx="3469004" cy="1123315"/>
          </a:xfrm>
          <a:prstGeom prst="rect">
            <a:avLst/>
          </a:prstGeom>
        </p:spPr>
        <p:txBody>
          <a:bodyPr vert="horz" wrap="square" lIns="0" tIns="149860" rIns="0" bIns="0" rtlCol="0">
            <a:spAutoFit/>
          </a:bodyPr>
          <a:lstStyle/>
          <a:p>
            <a:pPr marL="33655">
              <a:lnSpc>
                <a:spcPct val="100000"/>
              </a:lnSpc>
              <a:spcBef>
                <a:spcPts val="1180"/>
              </a:spcBef>
            </a:pPr>
            <a:r>
              <a:rPr sz="1800" b="1" spc="-10" dirty="0">
                <a:solidFill>
                  <a:srgbClr val="FFFFFF"/>
                </a:solidFill>
                <a:latin typeface="Arial"/>
                <a:cs typeface="Arial"/>
              </a:rPr>
              <a:t>Ekstansiyon </a:t>
            </a:r>
            <a:r>
              <a:rPr sz="1800" b="1" dirty="0">
                <a:solidFill>
                  <a:srgbClr val="FFFFFF"/>
                </a:solidFill>
                <a:latin typeface="Arial"/>
                <a:cs typeface="Arial"/>
              </a:rPr>
              <a:t>için </a:t>
            </a:r>
            <a:r>
              <a:rPr sz="1800" b="1" spc="-5" dirty="0">
                <a:solidFill>
                  <a:srgbClr val="FFFFFF"/>
                </a:solidFill>
                <a:latin typeface="Arial"/>
                <a:cs typeface="Arial"/>
              </a:rPr>
              <a:t>kuvvet</a:t>
            </a:r>
            <a:r>
              <a:rPr sz="1800" b="1" spc="50" dirty="0">
                <a:solidFill>
                  <a:srgbClr val="FFFFFF"/>
                </a:solidFill>
                <a:latin typeface="Arial"/>
                <a:cs typeface="Arial"/>
              </a:rPr>
              <a:t> </a:t>
            </a:r>
            <a:r>
              <a:rPr sz="1800" b="1" spc="-5" dirty="0">
                <a:solidFill>
                  <a:srgbClr val="FFFFFF"/>
                </a:solidFill>
                <a:latin typeface="Arial"/>
                <a:cs typeface="Arial"/>
              </a:rPr>
              <a:t>üretir</a:t>
            </a:r>
            <a:endParaRPr sz="1800">
              <a:latin typeface="Arial"/>
              <a:cs typeface="Arial"/>
            </a:endParaRPr>
          </a:p>
          <a:p>
            <a:pPr marL="38100" marR="5080" indent="-26034">
              <a:lnSpc>
                <a:spcPct val="100000"/>
              </a:lnSpc>
              <a:spcBef>
                <a:spcPts val="1080"/>
              </a:spcBef>
            </a:pPr>
            <a:r>
              <a:rPr sz="1800" b="1" spc="-5" dirty="0">
                <a:solidFill>
                  <a:srgbClr val="FFFFFF"/>
                </a:solidFill>
                <a:latin typeface="Arial"/>
                <a:cs typeface="Arial"/>
              </a:rPr>
              <a:t>Belin postürel </a:t>
            </a:r>
            <a:r>
              <a:rPr sz="1800" b="1" spc="-10" dirty="0">
                <a:solidFill>
                  <a:srgbClr val="FFFFFF"/>
                </a:solidFill>
                <a:latin typeface="Arial"/>
                <a:cs typeface="Arial"/>
              </a:rPr>
              <a:t>stabilizasyonunu  </a:t>
            </a:r>
            <a:r>
              <a:rPr sz="1800" b="1" dirty="0">
                <a:solidFill>
                  <a:srgbClr val="FFFFFF"/>
                </a:solidFill>
                <a:latin typeface="Arial"/>
                <a:cs typeface="Arial"/>
              </a:rPr>
              <a:t>korumak için </a:t>
            </a:r>
            <a:r>
              <a:rPr sz="1800" b="1" spc="-10" dirty="0">
                <a:solidFill>
                  <a:srgbClr val="FFFFFF"/>
                </a:solidFill>
                <a:latin typeface="Arial"/>
                <a:cs typeface="Arial"/>
              </a:rPr>
              <a:t>kuvvet</a:t>
            </a:r>
            <a:r>
              <a:rPr sz="1800" b="1" spc="-60" dirty="0">
                <a:solidFill>
                  <a:srgbClr val="FFFFFF"/>
                </a:solidFill>
                <a:latin typeface="Arial"/>
                <a:cs typeface="Arial"/>
              </a:rPr>
              <a:t> </a:t>
            </a:r>
            <a:r>
              <a:rPr sz="1800" b="1" spc="-20" dirty="0">
                <a:solidFill>
                  <a:srgbClr val="FFFFFF"/>
                </a:solidFill>
                <a:latin typeface="Arial"/>
                <a:cs typeface="Arial"/>
              </a:rPr>
              <a:t>üretir.</a:t>
            </a:r>
            <a:endParaRPr sz="1800">
              <a:latin typeface="Arial"/>
              <a:cs typeface="Arial"/>
            </a:endParaRPr>
          </a:p>
        </p:txBody>
      </p:sp>
      <p:sp>
        <p:nvSpPr>
          <p:cNvPr id="6" name="object 6"/>
          <p:cNvSpPr txBox="1"/>
          <p:nvPr/>
        </p:nvSpPr>
        <p:spPr>
          <a:xfrm>
            <a:off x="5084445" y="3758310"/>
            <a:ext cx="3545840" cy="2632710"/>
          </a:xfrm>
          <a:prstGeom prst="rect">
            <a:avLst/>
          </a:prstGeom>
        </p:spPr>
        <p:txBody>
          <a:bodyPr vert="horz" wrap="square" lIns="0" tIns="12700" rIns="0" bIns="0" rtlCol="0">
            <a:spAutoFit/>
          </a:bodyPr>
          <a:lstStyle/>
          <a:p>
            <a:pPr marL="12700" marR="236854">
              <a:lnSpc>
                <a:spcPct val="100000"/>
              </a:lnSpc>
              <a:spcBef>
                <a:spcPts val="100"/>
              </a:spcBef>
              <a:buAutoNum type="arabicPlain"/>
              <a:tabLst>
                <a:tab pos="281305" algn="l"/>
              </a:tabLst>
            </a:pPr>
            <a:r>
              <a:rPr sz="1800" b="1" spc="-5" dirty="0">
                <a:solidFill>
                  <a:srgbClr val="FFFF00"/>
                </a:solidFill>
                <a:latin typeface="Arial"/>
                <a:cs typeface="Arial"/>
              </a:rPr>
              <a:t>Latissimus Dorsi: </a:t>
            </a:r>
            <a:r>
              <a:rPr sz="1800" b="1" spc="-5" dirty="0">
                <a:solidFill>
                  <a:srgbClr val="FFFFFF"/>
                </a:solidFill>
                <a:latin typeface="Arial"/>
                <a:cs typeface="Arial"/>
              </a:rPr>
              <a:t> </a:t>
            </a:r>
            <a:r>
              <a:rPr sz="1800" b="1" dirty="0">
                <a:solidFill>
                  <a:srgbClr val="FFFFFF"/>
                </a:solidFill>
                <a:latin typeface="Arial"/>
                <a:cs typeface="Arial"/>
              </a:rPr>
              <a:t>Lumbodorsal </a:t>
            </a:r>
            <a:r>
              <a:rPr sz="1800" b="1" spc="-10" dirty="0">
                <a:solidFill>
                  <a:srgbClr val="FFFFFF"/>
                </a:solidFill>
                <a:latin typeface="Arial"/>
                <a:cs typeface="Arial"/>
              </a:rPr>
              <a:t>fascia’ya </a:t>
            </a:r>
            <a:r>
              <a:rPr sz="1800" b="1" spc="-5" dirty="0">
                <a:solidFill>
                  <a:srgbClr val="FFFFFF"/>
                </a:solidFill>
                <a:latin typeface="Arial"/>
                <a:cs typeface="Arial"/>
              </a:rPr>
              <a:t>gerilim  </a:t>
            </a:r>
            <a:r>
              <a:rPr sz="1800" b="1" spc="-15" dirty="0">
                <a:solidFill>
                  <a:srgbClr val="FFFFFF"/>
                </a:solidFill>
                <a:latin typeface="Arial"/>
                <a:cs typeface="Arial"/>
              </a:rPr>
              <a:t>uygular ve korseyi </a:t>
            </a:r>
            <a:r>
              <a:rPr sz="1800" b="1" spc="-5" dirty="0">
                <a:solidFill>
                  <a:srgbClr val="FFFFFF"/>
                </a:solidFill>
                <a:latin typeface="Arial"/>
                <a:cs typeface="Arial"/>
              </a:rPr>
              <a:t>posterior  taraftan</a:t>
            </a:r>
            <a:r>
              <a:rPr sz="1800" b="1" spc="-20" dirty="0">
                <a:solidFill>
                  <a:srgbClr val="FFFFFF"/>
                </a:solidFill>
                <a:latin typeface="Arial"/>
                <a:cs typeface="Arial"/>
              </a:rPr>
              <a:t> </a:t>
            </a:r>
            <a:r>
              <a:rPr sz="1800" b="1" spc="-5" dirty="0">
                <a:solidFill>
                  <a:srgbClr val="FFFFFF"/>
                </a:solidFill>
                <a:latin typeface="Arial"/>
                <a:cs typeface="Arial"/>
              </a:rPr>
              <a:t>destekler</a:t>
            </a:r>
            <a:endParaRPr sz="1800">
              <a:latin typeface="Arial"/>
              <a:cs typeface="Arial"/>
            </a:endParaRPr>
          </a:p>
          <a:p>
            <a:pPr marL="12700" marR="5080">
              <a:lnSpc>
                <a:spcPct val="100000"/>
              </a:lnSpc>
              <a:spcBef>
                <a:spcPts val="1080"/>
              </a:spcBef>
              <a:buAutoNum type="arabicPlain"/>
              <a:tabLst>
                <a:tab pos="281305" algn="l"/>
              </a:tabLst>
            </a:pPr>
            <a:r>
              <a:rPr sz="1800" b="1" spc="-5" dirty="0">
                <a:solidFill>
                  <a:srgbClr val="FFFF00"/>
                </a:solidFill>
                <a:latin typeface="Arial"/>
                <a:cs typeface="Arial"/>
              </a:rPr>
              <a:t>Quadrotus Lumborum: </a:t>
            </a:r>
            <a:r>
              <a:rPr sz="1800" b="1" spc="-5" dirty="0">
                <a:solidFill>
                  <a:srgbClr val="FFFFFF"/>
                </a:solidFill>
                <a:latin typeface="Arial"/>
                <a:cs typeface="Arial"/>
              </a:rPr>
              <a:t> Hareketlerde izometrik stabilizör  görevi üstlenir </a:t>
            </a:r>
            <a:r>
              <a:rPr sz="1800" b="1" spc="-15" dirty="0">
                <a:solidFill>
                  <a:srgbClr val="FFFFFF"/>
                </a:solidFill>
                <a:latin typeface="Arial"/>
                <a:cs typeface="Arial"/>
              </a:rPr>
              <a:t>ve omurgaya  </a:t>
            </a:r>
            <a:r>
              <a:rPr sz="1800" b="1" spc="-5" dirty="0">
                <a:solidFill>
                  <a:srgbClr val="FFFFFF"/>
                </a:solidFill>
                <a:latin typeface="Arial"/>
                <a:cs typeface="Arial"/>
              </a:rPr>
              <a:t>binen </a:t>
            </a:r>
            <a:r>
              <a:rPr sz="1800" b="1" spc="-35" dirty="0">
                <a:solidFill>
                  <a:srgbClr val="FFFFFF"/>
                </a:solidFill>
                <a:latin typeface="Arial"/>
                <a:cs typeface="Arial"/>
              </a:rPr>
              <a:t>yük </a:t>
            </a:r>
            <a:r>
              <a:rPr sz="1800" b="1" spc="-5" dirty="0">
                <a:solidFill>
                  <a:srgbClr val="FFFFFF"/>
                </a:solidFill>
                <a:latin typeface="Arial"/>
                <a:cs typeface="Arial"/>
              </a:rPr>
              <a:t>arttıkça, artan gerilim  </a:t>
            </a:r>
            <a:r>
              <a:rPr sz="1800" b="1" spc="-10" dirty="0">
                <a:solidFill>
                  <a:srgbClr val="FFFFFF"/>
                </a:solidFill>
                <a:latin typeface="Arial"/>
                <a:cs typeface="Arial"/>
              </a:rPr>
              <a:t>kuvveti</a:t>
            </a:r>
            <a:r>
              <a:rPr sz="1800" b="1" spc="-5" dirty="0">
                <a:solidFill>
                  <a:srgbClr val="FFFFFF"/>
                </a:solidFill>
                <a:latin typeface="Arial"/>
                <a:cs typeface="Arial"/>
              </a:rPr>
              <a:t> </a:t>
            </a:r>
            <a:r>
              <a:rPr sz="1800" b="1" spc="-15" dirty="0">
                <a:solidFill>
                  <a:srgbClr val="FFFFFF"/>
                </a:solidFill>
                <a:latin typeface="Arial"/>
                <a:cs typeface="Arial"/>
              </a:rPr>
              <a:t>üretir.</a:t>
            </a:r>
            <a:endParaRPr sz="1800">
              <a:latin typeface="Arial"/>
              <a:cs typeface="Arial"/>
            </a:endParaRPr>
          </a:p>
        </p:txBody>
      </p:sp>
      <p:sp>
        <p:nvSpPr>
          <p:cNvPr id="7" name="object 7"/>
          <p:cNvSpPr/>
          <p:nvPr/>
        </p:nvSpPr>
        <p:spPr>
          <a:xfrm>
            <a:off x="2627376" y="3788664"/>
            <a:ext cx="2231136" cy="266395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3788664"/>
            <a:ext cx="2587752" cy="2663952"/>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2635376" y="3748785"/>
            <a:ext cx="944244" cy="451484"/>
          </a:xfrm>
          <a:prstGeom prst="rect">
            <a:avLst/>
          </a:prstGeom>
        </p:spPr>
        <p:txBody>
          <a:bodyPr vert="horz" wrap="square" lIns="0" tIns="11430" rIns="0" bIns="0" rtlCol="0">
            <a:spAutoFit/>
          </a:bodyPr>
          <a:lstStyle/>
          <a:p>
            <a:pPr marL="12700" marR="5080">
              <a:lnSpc>
                <a:spcPct val="100000"/>
              </a:lnSpc>
              <a:spcBef>
                <a:spcPts val="90"/>
              </a:spcBef>
            </a:pPr>
            <a:r>
              <a:rPr sz="1400" b="1" spc="-15" dirty="0">
                <a:latin typeface="Arial"/>
                <a:cs typeface="Arial"/>
              </a:rPr>
              <a:t>Quadrotus  </a:t>
            </a:r>
            <a:r>
              <a:rPr sz="1400" b="1" spc="-20" dirty="0">
                <a:latin typeface="Arial"/>
                <a:cs typeface="Arial"/>
              </a:rPr>
              <a:t>Lu</a:t>
            </a:r>
            <a:r>
              <a:rPr sz="1400" b="1" spc="-5" dirty="0">
                <a:latin typeface="Arial"/>
                <a:cs typeface="Arial"/>
              </a:rPr>
              <a:t>m</a:t>
            </a:r>
            <a:r>
              <a:rPr sz="1400" b="1" spc="-20" dirty="0">
                <a:latin typeface="Arial"/>
                <a:cs typeface="Arial"/>
              </a:rPr>
              <a:t>bo</a:t>
            </a:r>
            <a:r>
              <a:rPr sz="1400" b="1" dirty="0">
                <a:latin typeface="Arial"/>
                <a:cs typeface="Arial"/>
              </a:rPr>
              <a:t>r</a:t>
            </a:r>
            <a:r>
              <a:rPr sz="1400" b="1" spc="-20" dirty="0">
                <a:latin typeface="Arial"/>
                <a:cs typeface="Arial"/>
              </a:rPr>
              <a:t>u</a:t>
            </a:r>
            <a:r>
              <a:rPr sz="1400" b="1" spc="-10" dirty="0">
                <a:latin typeface="Arial"/>
                <a:cs typeface="Arial"/>
              </a:rPr>
              <a:t>m</a:t>
            </a:r>
            <a:endParaRPr sz="1400">
              <a:latin typeface="Arial"/>
              <a:cs typeface="Arial"/>
            </a:endParaRPr>
          </a:p>
        </p:txBody>
      </p:sp>
      <p:sp>
        <p:nvSpPr>
          <p:cNvPr id="10" name="object 10"/>
          <p:cNvSpPr/>
          <p:nvPr/>
        </p:nvSpPr>
        <p:spPr>
          <a:xfrm>
            <a:off x="2840608" y="4210050"/>
            <a:ext cx="796925" cy="323850"/>
          </a:xfrm>
          <a:custGeom>
            <a:avLst/>
            <a:gdLst/>
            <a:ahLst/>
            <a:cxnLst/>
            <a:rect l="l" t="t" r="r" b="b"/>
            <a:pathLst>
              <a:path w="796925" h="323850">
                <a:moveTo>
                  <a:pt x="718992" y="287243"/>
                </a:moveTo>
                <a:lnTo>
                  <a:pt x="667639" y="296544"/>
                </a:lnTo>
                <a:lnTo>
                  <a:pt x="662686" y="303656"/>
                </a:lnTo>
                <a:lnTo>
                  <a:pt x="664082" y="311150"/>
                </a:lnTo>
                <a:lnTo>
                  <a:pt x="665353" y="318643"/>
                </a:lnTo>
                <a:lnTo>
                  <a:pt x="672465" y="323595"/>
                </a:lnTo>
                <a:lnTo>
                  <a:pt x="777208" y="304545"/>
                </a:lnTo>
                <a:lnTo>
                  <a:pt x="766571" y="304545"/>
                </a:lnTo>
                <a:lnTo>
                  <a:pt x="718992" y="287243"/>
                </a:lnTo>
                <a:close/>
              </a:path>
              <a:path w="796925" h="323850">
                <a:moveTo>
                  <a:pt x="745711" y="282428"/>
                </a:moveTo>
                <a:lnTo>
                  <a:pt x="718992" y="287243"/>
                </a:lnTo>
                <a:lnTo>
                  <a:pt x="766571" y="304545"/>
                </a:lnTo>
                <a:lnTo>
                  <a:pt x="768053" y="300481"/>
                </a:lnTo>
                <a:lnTo>
                  <a:pt x="760730" y="300481"/>
                </a:lnTo>
                <a:lnTo>
                  <a:pt x="745711" y="282428"/>
                </a:lnTo>
                <a:close/>
              </a:path>
              <a:path w="796925" h="323850">
                <a:moveTo>
                  <a:pt x="707390" y="203073"/>
                </a:moveTo>
                <a:lnTo>
                  <a:pt x="695706" y="212725"/>
                </a:lnTo>
                <a:lnTo>
                  <a:pt x="694944" y="221361"/>
                </a:lnTo>
                <a:lnTo>
                  <a:pt x="728218" y="261399"/>
                </a:lnTo>
                <a:lnTo>
                  <a:pt x="775969" y="278764"/>
                </a:lnTo>
                <a:lnTo>
                  <a:pt x="766571" y="304545"/>
                </a:lnTo>
                <a:lnTo>
                  <a:pt x="777208" y="304545"/>
                </a:lnTo>
                <a:lnTo>
                  <a:pt x="796798" y="300989"/>
                </a:lnTo>
                <a:lnTo>
                  <a:pt x="716026" y="203835"/>
                </a:lnTo>
                <a:lnTo>
                  <a:pt x="707390" y="203073"/>
                </a:lnTo>
                <a:close/>
              </a:path>
              <a:path w="796925" h="323850">
                <a:moveTo>
                  <a:pt x="768857" y="278256"/>
                </a:moveTo>
                <a:lnTo>
                  <a:pt x="745711" y="282428"/>
                </a:lnTo>
                <a:lnTo>
                  <a:pt x="760730" y="300481"/>
                </a:lnTo>
                <a:lnTo>
                  <a:pt x="768857" y="278256"/>
                </a:lnTo>
                <a:close/>
              </a:path>
              <a:path w="796925" h="323850">
                <a:moveTo>
                  <a:pt x="774573" y="278256"/>
                </a:moveTo>
                <a:lnTo>
                  <a:pt x="768857" y="278256"/>
                </a:lnTo>
                <a:lnTo>
                  <a:pt x="760730" y="300481"/>
                </a:lnTo>
                <a:lnTo>
                  <a:pt x="768053" y="300481"/>
                </a:lnTo>
                <a:lnTo>
                  <a:pt x="775969" y="278764"/>
                </a:lnTo>
                <a:lnTo>
                  <a:pt x="774573" y="278256"/>
                </a:lnTo>
                <a:close/>
              </a:path>
              <a:path w="796925" h="323850">
                <a:moveTo>
                  <a:pt x="9398" y="0"/>
                </a:moveTo>
                <a:lnTo>
                  <a:pt x="0" y="25781"/>
                </a:lnTo>
                <a:lnTo>
                  <a:pt x="718992" y="287243"/>
                </a:lnTo>
                <a:lnTo>
                  <a:pt x="745711" y="282428"/>
                </a:lnTo>
                <a:lnTo>
                  <a:pt x="728218" y="261399"/>
                </a:lnTo>
                <a:lnTo>
                  <a:pt x="9398" y="0"/>
                </a:lnTo>
                <a:close/>
              </a:path>
              <a:path w="796925" h="323850">
                <a:moveTo>
                  <a:pt x="728218" y="261399"/>
                </a:moveTo>
                <a:lnTo>
                  <a:pt x="745711" y="282428"/>
                </a:lnTo>
                <a:lnTo>
                  <a:pt x="768857" y="278256"/>
                </a:lnTo>
                <a:lnTo>
                  <a:pt x="774573" y="278256"/>
                </a:lnTo>
                <a:lnTo>
                  <a:pt x="728218" y="261399"/>
                </a:lnTo>
                <a:close/>
              </a:path>
            </a:pathLst>
          </a:custGeom>
          <a:solidFill>
            <a:srgbClr val="000000"/>
          </a:solidFill>
        </p:spPr>
        <p:txBody>
          <a:bodyPr wrap="square" lIns="0" tIns="0" rIns="0" bIns="0" rtlCol="0"/>
          <a:lstStyle/>
          <a:p>
            <a:endParaRPr/>
          </a:p>
        </p:txBody>
      </p:sp>
      <p:sp>
        <p:nvSpPr>
          <p:cNvPr id="11" name="object 11"/>
          <p:cNvSpPr/>
          <p:nvPr/>
        </p:nvSpPr>
        <p:spPr>
          <a:xfrm>
            <a:off x="0" y="0"/>
            <a:ext cx="423672" cy="621791"/>
          </a:xfrm>
          <a:prstGeom prst="rect">
            <a:avLst/>
          </a:prstGeom>
          <a:blipFill>
            <a:blip r:embed="rId5" cstate="print"/>
            <a:stretch>
              <a:fillRect/>
            </a:stretch>
          </a:blipFill>
        </p:spPr>
        <p:txBody>
          <a:bodyPr wrap="square" lIns="0" tIns="0" rIns="0" bIns="0" rtlCol="0"/>
          <a:lstStyle/>
          <a:p>
            <a:endParaRPr/>
          </a:p>
        </p:txBody>
      </p:sp>
      <p:sp>
        <p:nvSpPr>
          <p:cNvPr id="12" name="object 12"/>
          <p:cNvSpPr txBox="1"/>
          <p:nvPr/>
        </p:nvSpPr>
        <p:spPr>
          <a:xfrm>
            <a:off x="6597142" y="6570609"/>
            <a:ext cx="2364105" cy="168910"/>
          </a:xfrm>
          <a:prstGeom prst="rect">
            <a:avLst/>
          </a:prstGeom>
        </p:spPr>
        <p:txBody>
          <a:bodyPr vert="horz" wrap="square" lIns="0" tIns="1270" rIns="0" bIns="0" rtlCol="0">
            <a:spAutoFit/>
          </a:bodyPr>
          <a:lstStyle/>
          <a:p>
            <a:pPr marL="12700">
              <a:lnSpc>
                <a:spcPct val="100000"/>
              </a:lnSpc>
              <a:spcBef>
                <a:spcPts val="10"/>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97142" y="6558483"/>
            <a:ext cx="2364105" cy="179070"/>
          </a:xfrm>
          <a:prstGeom prst="rect">
            <a:avLst/>
          </a:prstGeom>
        </p:spPr>
        <p:txBody>
          <a:bodyPr vert="horz" wrap="square" lIns="0" tIns="13335" rIns="0" bIns="0" rtlCol="0">
            <a:spAutoFit/>
          </a:bodyPr>
          <a:lstStyle/>
          <a:p>
            <a:pPr marL="12700">
              <a:lnSpc>
                <a:spcPct val="100000"/>
              </a:lnSpc>
              <a:spcBef>
                <a:spcPts val="105"/>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
        <p:nvSpPr>
          <p:cNvPr id="3" name="object 3"/>
          <p:cNvSpPr txBox="1">
            <a:spLocks noGrp="1"/>
          </p:cNvSpPr>
          <p:nvPr>
            <p:ph type="title"/>
          </p:nvPr>
        </p:nvSpPr>
        <p:spPr>
          <a:xfrm>
            <a:off x="618540" y="215900"/>
            <a:ext cx="1463040"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Kalça</a:t>
            </a:r>
            <a:r>
              <a:rPr spc="-55" dirty="0">
                <a:solidFill>
                  <a:srgbClr val="FFFF00"/>
                </a:solidFill>
              </a:rPr>
              <a:t> </a:t>
            </a:r>
            <a:r>
              <a:rPr spc="-5" dirty="0">
                <a:solidFill>
                  <a:srgbClr val="FFFF00"/>
                </a:solidFill>
              </a:rPr>
              <a:t>Kasları</a:t>
            </a:r>
          </a:p>
        </p:txBody>
      </p:sp>
      <p:sp>
        <p:nvSpPr>
          <p:cNvPr id="4" name="object 4"/>
          <p:cNvSpPr txBox="1"/>
          <p:nvPr/>
        </p:nvSpPr>
        <p:spPr>
          <a:xfrm>
            <a:off x="5948934" y="1080261"/>
            <a:ext cx="3219450" cy="3730625"/>
          </a:xfrm>
          <a:prstGeom prst="rect">
            <a:avLst/>
          </a:prstGeom>
        </p:spPr>
        <p:txBody>
          <a:bodyPr vert="horz" wrap="square" lIns="0" tIns="12700" rIns="0" bIns="0" rtlCol="0">
            <a:spAutoFit/>
          </a:bodyPr>
          <a:lstStyle/>
          <a:p>
            <a:pPr marL="356870" indent="-344170">
              <a:lnSpc>
                <a:spcPct val="100000"/>
              </a:lnSpc>
              <a:spcBef>
                <a:spcPts val="100"/>
              </a:spcBef>
              <a:buFont typeface="Wingdings"/>
              <a:buChar char=""/>
              <a:tabLst>
                <a:tab pos="356870" algn="l"/>
                <a:tab pos="357505" algn="l"/>
              </a:tabLst>
            </a:pPr>
            <a:r>
              <a:rPr sz="1800" b="1" spc="-5" dirty="0">
                <a:solidFill>
                  <a:srgbClr val="FFFFFF"/>
                </a:solidFill>
                <a:latin typeface="Arial"/>
                <a:cs typeface="Arial"/>
              </a:rPr>
              <a:t>Dinamik tüm</a:t>
            </a:r>
            <a:r>
              <a:rPr sz="1800" b="1" spc="-35" dirty="0">
                <a:solidFill>
                  <a:srgbClr val="FFFFFF"/>
                </a:solidFill>
                <a:latin typeface="Arial"/>
                <a:cs typeface="Arial"/>
              </a:rPr>
              <a:t> </a:t>
            </a:r>
            <a:r>
              <a:rPr sz="1800" b="1" spc="-5" dirty="0">
                <a:solidFill>
                  <a:srgbClr val="FFFFFF"/>
                </a:solidFill>
                <a:latin typeface="Arial"/>
                <a:cs typeface="Arial"/>
              </a:rPr>
              <a:t>hareketlerde</a:t>
            </a:r>
            <a:endParaRPr sz="1800">
              <a:latin typeface="Arial"/>
              <a:cs typeface="Arial"/>
            </a:endParaRPr>
          </a:p>
          <a:p>
            <a:pPr marL="356870">
              <a:lnSpc>
                <a:spcPct val="100000"/>
              </a:lnSpc>
            </a:pPr>
            <a:r>
              <a:rPr sz="1800" b="1" spc="-5" dirty="0">
                <a:solidFill>
                  <a:srgbClr val="FFFFFF"/>
                </a:solidFill>
                <a:latin typeface="Arial"/>
                <a:cs typeface="Arial"/>
              </a:rPr>
              <a:t>rol</a:t>
            </a:r>
            <a:r>
              <a:rPr sz="1800" b="1" spc="-75" dirty="0">
                <a:solidFill>
                  <a:srgbClr val="FFFFFF"/>
                </a:solidFill>
                <a:latin typeface="Arial"/>
                <a:cs typeface="Arial"/>
              </a:rPr>
              <a:t> </a:t>
            </a:r>
            <a:r>
              <a:rPr sz="1800" b="1" spc="-15" dirty="0">
                <a:solidFill>
                  <a:srgbClr val="FFFFFF"/>
                </a:solidFill>
                <a:latin typeface="Arial"/>
                <a:cs typeface="Arial"/>
              </a:rPr>
              <a:t>alırlar.</a:t>
            </a:r>
            <a:endParaRPr sz="1800">
              <a:latin typeface="Arial"/>
              <a:cs typeface="Arial"/>
            </a:endParaRPr>
          </a:p>
          <a:p>
            <a:pPr marL="356870" indent="-344170">
              <a:lnSpc>
                <a:spcPct val="100000"/>
              </a:lnSpc>
              <a:spcBef>
                <a:spcPts val="1080"/>
              </a:spcBef>
              <a:buFont typeface="Wingdings"/>
              <a:buChar char=""/>
              <a:tabLst>
                <a:tab pos="356870" algn="l"/>
                <a:tab pos="357505" algn="l"/>
              </a:tabLst>
            </a:pPr>
            <a:r>
              <a:rPr sz="1800" b="1" spc="-35" dirty="0">
                <a:solidFill>
                  <a:srgbClr val="FFFFFF"/>
                </a:solidFill>
                <a:latin typeface="Arial"/>
                <a:cs typeface="Arial"/>
              </a:rPr>
              <a:t>Ayakta </a:t>
            </a:r>
            <a:r>
              <a:rPr sz="1800" b="1" spc="-15" dirty="0">
                <a:solidFill>
                  <a:srgbClr val="FFFFFF"/>
                </a:solidFill>
                <a:latin typeface="Arial"/>
                <a:cs typeface="Arial"/>
              </a:rPr>
              <a:t>durmayı</a:t>
            </a:r>
            <a:r>
              <a:rPr sz="1800" b="1" spc="180" dirty="0">
                <a:solidFill>
                  <a:srgbClr val="FFFFFF"/>
                </a:solidFill>
                <a:latin typeface="Arial"/>
                <a:cs typeface="Arial"/>
              </a:rPr>
              <a:t> </a:t>
            </a:r>
            <a:r>
              <a:rPr sz="1800" b="1" spc="-15" dirty="0">
                <a:solidFill>
                  <a:srgbClr val="FFFFFF"/>
                </a:solidFill>
                <a:latin typeface="Arial"/>
                <a:cs typeface="Arial"/>
              </a:rPr>
              <a:t>sağlarlar.</a:t>
            </a:r>
            <a:endParaRPr sz="1800">
              <a:latin typeface="Arial"/>
              <a:cs typeface="Arial"/>
            </a:endParaRPr>
          </a:p>
          <a:p>
            <a:pPr marL="356870" marR="262890" indent="-344170">
              <a:lnSpc>
                <a:spcPct val="100000"/>
              </a:lnSpc>
              <a:spcBef>
                <a:spcPts val="1075"/>
              </a:spcBef>
              <a:buFont typeface="Wingdings"/>
              <a:buChar char=""/>
              <a:tabLst>
                <a:tab pos="356870" algn="l"/>
                <a:tab pos="357505" algn="l"/>
              </a:tabLst>
            </a:pPr>
            <a:r>
              <a:rPr sz="1800" b="1" u="heavy" spc="-15" dirty="0">
                <a:solidFill>
                  <a:srgbClr val="FFFFFF"/>
                </a:solidFill>
                <a:latin typeface="Arial"/>
                <a:cs typeface="Arial"/>
              </a:rPr>
              <a:t>Yetersiz </a:t>
            </a:r>
            <a:r>
              <a:rPr sz="1800" b="1" u="heavy" spc="-5" dirty="0">
                <a:solidFill>
                  <a:srgbClr val="FFFFFF"/>
                </a:solidFill>
                <a:latin typeface="Arial"/>
                <a:cs typeface="Arial"/>
              </a:rPr>
              <a:t>kuvvete </a:t>
            </a:r>
            <a:r>
              <a:rPr sz="1800" b="1" u="heavy" dirty="0">
                <a:solidFill>
                  <a:srgbClr val="FFFFFF"/>
                </a:solidFill>
                <a:latin typeface="Arial"/>
                <a:cs typeface="Arial"/>
              </a:rPr>
              <a:t>sahip  </a:t>
            </a:r>
            <a:r>
              <a:rPr sz="1800" b="1" u="heavy" spc="-5" dirty="0">
                <a:solidFill>
                  <a:srgbClr val="FFFFFF"/>
                </a:solidFill>
                <a:latin typeface="Arial"/>
                <a:cs typeface="Arial"/>
              </a:rPr>
              <a:t>olmaları durumunda </a:t>
            </a:r>
            <a:r>
              <a:rPr sz="1800" b="1" u="heavy" dirty="0">
                <a:solidFill>
                  <a:srgbClr val="FFFFFF"/>
                </a:solidFill>
                <a:latin typeface="Arial"/>
                <a:cs typeface="Arial"/>
              </a:rPr>
              <a:t>bel  ağrısı</a:t>
            </a:r>
            <a:r>
              <a:rPr sz="1800" b="1" u="heavy" spc="-25" dirty="0">
                <a:solidFill>
                  <a:srgbClr val="FFFFFF"/>
                </a:solidFill>
                <a:latin typeface="Arial"/>
                <a:cs typeface="Arial"/>
              </a:rPr>
              <a:t> </a:t>
            </a:r>
            <a:r>
              <a:rPr sz="1800" b="1" u="heavy" spc="-15" dirty="0">
                <a:solidFill>
                  <a:srgbClr val="FFFFFF"/>
                </a:solidFill>
                <a:latin typeface="Arial"/>
                <a:cs typeface="Arial"/>
              </a:rPr>
              <a:t>oluşur.</a:t>
            </a:r>
            <a:endParaRPr sz="1800">
              <a:latin typeface="Arial"/>
              <a:cs typeface="Arial"/>
            </a:endParaRPr>
          </a:p>
          <a:p>
            <a:pPr marL="356870" marR="5080" indent="-344170">
              <a:lnSpc>
                <a:spcPct val="100000"/>
              </a:lnSpc>
              <a:spcBef>
                <a:spcPts val="1080"/>
              </a:spcBef>
              <a:buFont typeface="Wingdings"/>
              <a:buChar char=""/>
              <a:tabLst>
                <a:tab pos="356870" algn="l"/>
                <a:tab pos="357505" algn="l"/>
              </a:tabLst>
            </a:pPr>
            <a:r>
              <a:rPr sz="1800" b="1" spc="-5" dirty="0">
                <a:solidFill>
                  <a:srgbClr val="FFFFFF"/>
                </a:solidFill>
                <a:latin typeface="Arial"/>
                <a:cs typeface="Arial"/>
              </a:rPr>
              <a:t>Kalça abdüktör kaslarında </a:t>
            </a:r>
            <a:r>
              <a:rPr sz="1800" b="1" spc="-5" dirty="0">
                <a:solidFill>
                  <a:srgbClr val="FFFF00"/>
                </a:solidFill>
                <a:latin typeface="Arial"/>
                <a:cs typeface="Arial"/>
              </a:rPr>
              <a:t> </a:t>
            </a:r>
            <a:r>
              <a:rPr sz="1800" b="1" dirty="0">
                <a:solidFill>
                  <a:srgbClr val="FFFF00"/>
                </a:solidFill>
                <a:latin typeface="Arial"/>
                <a:cs typeface="Arial"/>
              </a:rPr>
              <a:t>(gluteus medius,  minimus)</a:t>
            </a:r>
            <a:r>
              <a:rPr sz="1800" b="1" dirty="0">
                <a:solidFill>
                  <a:srgbClr val="FFFFFF"/>
                </a:solidFill>
                <a:latin typeface="Arial"/>
                <a:cs typeface="Arial"/>
              </a:rPr>
              <a:t>, </a:t>
            </a:r>
            <a:r>
              <a:rPr sz="1800" b="1" spc="-5" dirty="0">
                <a:solidFill>
                  <a:srgbClr val="FFFFFF"/>
                </a:solidFill>
                <a:latin typeface="Arial"/>
                <a:cs typeface="Arial"/>
              </a:rPr>
              <a:t>kor </a:t>
            </a:r>
            <a:r>
              <a:rPr sz="1800" b="1" dirty="0">
                <a:solidFill>
                  <a:srgbClr val="FFFFFF"/>
                </a:solidFill>
                <a:latin typeface="Arial"/>
                <a:cs typeface="Arial"/>
              </a:rPr>
              <a:t>antrenmanı  </a:t>
            </a:r>
            <a:r>
              <a:rPr sz="1800" b="1" spc="-5" dirty="0">
                <a:solidFill>
                  <a:srgbClr val="FFFFFF"/>
                </a:solidFill>
                <a:latin typeface="Arial"/>
                <a:cs typeface="Arial"/>
              </a:rPr>
              <a:t>ile </a:t>
            </a:r>
            <a:r>
              <a:rPr sz="1800" b="1" spc="-10" dirty="0">
                <a:solidFill>
                  <a:srgbClr val="FFFFFF"/>
                </a:solidFill>
                <a:latin typeface="Arial"/>
                <a:cs typeface="Arial"/>
              </a:rPr>
              <a:t>kuvvet </a:t>
            </a:r>
            <a:r>
              <a:rPr sz="1800" b="1" spc="-5" dirty="0">
                <a:solidFill>
                  <a:srgbClr val="FFFFFF"/>
                </a:solidFill>
                <a:latin typeface="Arial"/>
                <a:cs typeface="Arial"/>
              </a:rPr>
              <a:t>artışı  </a:t>
            </a:r>
            <a:r>
              <a:rPr sz="1800" b="1" dirty="0">
                <a:solidFill>
                  <a:srgbClr val="FFFFFF"/>
                </a:solidFill>
                <a:latin typeface="Arial"/>
                <a:cs typeface="Arial"/>
              </a:rPr>
              <a:t>sağlanması </a:t>
            </a:r>
            <a:r>
              <a:rPr sz="1800" b="1" spc="-5" dirty="0">
                <a:solidFill>
                  <a:srgbClr val="FFFFFF"/>
                </a:solidFill>
                <a:latin typeface="Arial"/>
                <a:cs typeface="Arial"/>
              </a:rPr>
              <a:t>bel  </a:t>
            </a:r>
            <a:r>
              <a:rPr sz="1800" b="1" spc="-10" dirty="0">
                <a:solidFill>
                  <a:srgbClr val="FFFFFF"/>
                </a:solidFill>
                <a:latin typeface="Arial"/>
                <a:cs typeface="Arial"/>
              </a:rPr>
              <a:t>yaralanmalarını</a:t>
            </a:r>
            <a:r>
              <a:rPr sz="1800" b="1" spc="25" dirty="0">
                <a:solidFill>
                  <a:srgbClr val="FFFFFF"/>
                </a:solidFill>
                <a:latin typeface="Arial"/>
                <a:cs typeface="Arial"/>
              </a:rPr>
              <a:t> </a:t>
            </a:r>
            <a:r>
              <a:rPr sz="1800" b="1" spc="-15" dirty="0">
                <a:solidFill>
                  <a:srgbClr val="FFFFFF"/>
                </a:solidFill>
                <a:latin typeface="Arial"/>
                <a:cs typeface="Arial"/>
              </a:rPr>
              <a:t>azaltır.</a:t>
            </a:r>
            <a:endParaRPr sz="1800">
              <a:latin typeface="Arial"/>
              <a:cs typeface="Arial"/>
            </a:endParaRPr>
          </a:p>
        </p:txBody>
      </p:sp>
      <p:sp>
        <p:nvSpPr>
          <p:cNvPr id="5" name="object 5"/>
          <p:cNvSpPr/>
          <p:nvPr/>
        </p:nvSpPr>
        <p:spPr>
          <a:xfrm>
            <a:off x="0" y="691895"/>
            <a:ext cx="5940552" cy="4105655"/>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8739" y="4994528"/>
            <a:ext cx="5913755" cy="1809114"/>
          </a:xfrm>
          <a:prstGeom prst="rect">
            <a:avLst/>
          </a:prstGeom>
        </p:spPr>
        <p:txBody>
          <a:bodyPr vert="horz" wrap="square" lIns="0" tIns="12700" rIns="0" bIns="0" rtlCol="0">
            <a:spAutoFit/>
          </a:bodyPr>
          <a:lstStyle/>
          <a:p>
            <a:pPr marL="356870" marR="5080" indent="-344170">
              <a:lnSpc>
                <a:spcPct val="100000"/>
              </a:lnSpc>
              <a:spcBef>
                <a:spcPts val="100"/>
              </a:spcBef>
              <a:buFont typeface="Wingdings"/>
              <a:buChar char=""/>
              <a:tabLst>
                <a:tab pos="356870" algn="l"/>
                <a:tab pos="357505" algn="l"/>
              </a:tabLst>
            </a:pPr>
            <a:r>
              <a:rPr sz="1800" b="1" spc="-5" dirty="0">
                <a:solidFill>
                  <a:srgbClr val="FFFFFF"/>
                </a:solidFill>
                <a:latin typeface="Arial"/>
                <a:cs typeface="Arial"/>
              </a:rPr>
              <a:t>Kalça </a:t>
            </a:r>
            <a:r>
              <a:rPr sz="1800" b="1" dirty="0">
                <a:solidFill>
                  <a:srgbClr val="FFFFFF"/>
                </a:solidFill>
                <a:latin typeface="Arial"/>
                <a:cs typeface="Arial"/>
              </a:rPr>
              <a:t>ekstensör </a:t>
            </a:r>
            <a:r>
              <a:rPr sz="1800" b="1" spc="-10" dirty="0">
                <a:solidFill>
                  <a:srgbClr val="FFFFFF"/>
                </a:solidFill>
                <a:latin typeface="Arial"/>
                <a:cs typeface="Arial"/>
              </a:rPr>
              <a:t>ve </a:t>
            </a:r>
            <a:r>
              <a:rPr sz="1800" b="1" spc="-5" dirty="0">
                <a:solidFill>
                  <a:srgbClr val="FFFFFF"/>
                </a:solidFill>
                <a:latin typeface="Arial"/>
                <a:cs typeface="Arial"/>
              </a:rPr>
              <a:t>rotatoru </a:t>
            </a:r>
            <a:r>
              <a:rPr sz="1800" b="1" dirty="0">
                <a:solidFill>
                  <a:srgbClr val="FFFF00"/>
                </a:solidFill>
                <a:latin typeface="Arial"/>
                <a:cs typeface="Arial"/>
              </a:rPr>
              <a:t>(gluteus </a:t>
            </a:r>
            <a:r>
              <a:rPr sz="1800" b="1" spc="-5" dirty="0">
                <a:solidFill>
                  <a:srgbClr val="FFFF00"/>
                </a:solidFill>
                <a:latin typeface="Arial"/>
                <a:cs typeface="Arial"/>
              </a:rPr>
              <a:t>maximus), </a:t>
            </a:r>
            <a:r>
              <a:rPr sz="1800" b="1" spc="-5" dirty="0">
                <a:solidFill>
                  <a:srgbClr val="FFFFFF"/>
                </a:solidFill>
                <a:latin typeface="Arial"/>
                <a:cs typeface="Arial"/>
              </a:rPr>
              <a:t> bacaklar ile üst gövde arasında kuvvetin verimli bir  şekilde aktarımında önemli rol</a:t>
            </a:r>
            <a:r>
              <a:rPr sz="1800" b="1" spc="-75" dirty="0">
                <a:solidFill>
                  <a:srgbClr val="FFFFFF"/>
                </a:solidFill>
                <a:latin typeface="Arial"/>
                <a:cs typeface="Arial"/>
              </a:rPr>
              <a:t> </a:t>
            </a:r>
            <a:r>
              <a:rPr sz="1800" b="1" spc="-15" dirty="0">
                <a:solidFill>
                  <a:srgbClr val="FFFFFF"/>
                </a:solidFill>
                <a:latin typeface="Arial"/>
                <a:cs typeface="Arial"/>
              </a:rPr>
              <a:t>alırlar.</a:t>
            </a:r>
            <a:endParaRPr sz="1800">
              <a:latin typeface="Arial"/>
              <a:cs typeface="Arial"/>
            </a:endParaRPr>
          </a:p>
          <a:p>
            <a:pPr marL="356870" marR="295275" indent="-344170">
              <a:lnSpc>
                <a:spcPct val="100000"/>
              </a:lnSpc>
              <a:spcBef>
                <a:spcPts val="1080"/>
              </a:spcBef>
              <a:buFont typeface="Wingdings"/>
              <a:buChar char=""/>
              <a:tabLst>
                <a:tab pos="356870" algn="l"/>
                <a:tab pos="357505" algn="l"/>
              </a:tabLst>
            </a:pPr>
            <a:r>
              <a:rPr sz="1800" b="1" spc="-5" dirty="0">
                <a:solidFill>
                  <a:srgbClr val="FFFFFF"/>
                </a:solidFill>
                <a:latin typeface="Arial"/>
                <a:cs typeface="Arial"/>
              </a:rPr>
              <a:t>Kalça fleksörleri </a:t>
            </a:r>
            <a:r>
              <a:rPr sz="1800" b="1" spc="-5" dirty="0">
                <a:solidFill>
                  <a:srgbClr val="FFFF00"/>
                </a:solidFill>
                <a:latin typeface="Arial"/>
                <a:cs typeface="Arial"/>
              </a:rPr>
              <a:t>(psoas, pectineus, sartorius,  gracilis), </a:t>
            </a:r>
            <a:r>
              <a:rPr sz="1800" b="1" spc="-5" dirty="0">
                <a:solidFill>
                  <a:srgbClr val="FFFFFF"/>
                </a:solidFill>
                <a:latin typeface="Arial"/>
                <a:cs typeface="Arial"/>
              </a:rPr>
              <a:t>sprint sırasında bacağın </a:t>
            </a:r>
            <a:r>
              <a:rPr sz="1800" b="1" dirty="0">
                <a:solidFill>
                  <a:srgbClr val="FFFFFF"/>
                </a:solidFill>
                <a:latin typeface="Arial"/>
                <a:cs typeface="Arial"/>
              </a:rPr>
              <a:t>hızlı </a:t>
            </a:r>
            <a:r>
              <a:rPr sz="1800" b="1" spc="-15" dirty="0">
                <a:solidFill>
                  <a:srgbClr val="FFFFFF"/>
                </a:solidFill>
                <a:latin typeface="Arial"/>
                <a:cs typeface="Arial"/>
              </a:rPr>
              <a:t>ve </a:t>
            </a:r>
            <a:r>
              <a:rPr sz="1800" b="1" spc="-5" dirty="0">
                <a:solidFill>
                  <a:srgbClr val="FFFFFF"/>
                </a:solidFill>
                <a:latin typeface="Arial"/>
                <a:cs typeface="Arial"/>
              </a:rPr>
              <a:t>verimli  hareket etmesinde önemli görev</a:t>
            </a:r>
            <a:r>
              <a:rPr sz="1800" b="1" spc="-50" dirty="0">
                <a:solidFill>
                  <a:srgbClr val="FFFFFF"/>
                </a:solidFill>
                <a:latin typeface="Arial"/>
                <a:cs typeface="Arial"/>
              </a:rPr>
              <a:t> </a:t>
            </a:r>
            <a:r>
              <a:rPr sz="1800" b="1" spc="-10" dirty="0">
                <a:solidFill>
                  <a:srgbClr val="FFFFFF"/>
                </a:solidFill>
                <a:latin typeface="Arial"/>
                <a:cs typeface="Arial"/>
              </a:rPr>
              <a:t>üstlenirler.</a:t>
            </a:r>
            <a:endParaRPr sz="18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26870" y="232663"/>
            <a:ext cx="302387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Kor Antrenman</a:t>
            </a:r>
            <a:r>
              <a:rPr sz="1800" b="1" spc="-90" dirty="0">
                <a:solidFill>
                  <a:srgbClr val="FFFFFF"/>
                </a:solidFill>
                <a:latin typeface="Arial"/>
                <a:cs typeface="Arial"/>
              </a:rPr>
              <a:t> </a:t>
            </a:r>
            <a:r>
              <a:rPr sz="1800" b="1" spc="-10" dirty="0">
                <a:solidFill>
                  <a:srgbClr val="FFFFFF"/>
                </a:solidFill>
                <a:latin typeface="Arial"/>
                <a:cs typeface="Arial"/>
              </a:rPr>
              <a:t>Uygulaması</a:t>
            </a:r>
            <a:endParaRPr sz="1800">
              <a:latin typeface="Arial"/>
              <a:cs typeface="Arial"/>
            </a:endParaRPr>
          </a:p>
        </p:txBody>
      </p:sp>
      <p:sp>
        <p:nvSpPr>
          <p:cNvPr id="3" name="object 3"/>
          <p:cNvSpPr txBox="1">
            <a:spLocks noGrp="1"/>
          </p:cNvSpPr>
          <p:nvPr>
            <p:ph type="title"/>
          </p:nvPr>
        </p:nvSpPr>
        <p:spPr>
          <a:xfrm>
            <a:off x="1909572" y="1053083"/>
            <a:ext cx="2447925" cy="402590"/>
          </a:xfrm>
          <a:prstGeom prst="rect">
            <a:avLst/>
          </a:prstGeom>
          <a:ln w="9144">
            <a:solidFill>
              <a:srgbClr val="FFFF00"/>
            </a:solidFill>
          </a:ln>
        </p:spPr>
        <p:txBody>
          <a:bodyPr vert="horz" wrap="square" lIns="0" tIns="35560" rIns="0" bIns="0" rtlCol="0">
            <a:spAutoFit/>
          </a:bodyPr>
          <a:lstStyle/>
          <a:p>
            <a:pPr marL="89535">
              <a:lnSpc>
                <a:spcPct val="100000"/>
              </a:lnSpc>
              <a:spcBef>
                <a:spcPts val="280"/>
              </a:spcBef>
            </a:pPr>
            <a:r>
              <a:rPr sz="2000" spc="-5" dirty="0">
                <a:solidFill>
                  <a:srgbClr val="FFFF00"/>
                </a:solidFill>
                <a:latin typeface="Times New Roman"/>
                <a:cs typeface="Times New Roman"/>
              </a:rPr>
              <a:t>Kor</a:t>
            </a:r>
            <a:r>
              <a:rPr sz="2000" spc="-165" dirty="0">
                <a:solidFill>
                  <a:srgbClr val="FFFF00"/>
                </a:solidFill>
                <a:latin typeface="Times New Roman"/>
                <a:cs typeface="Times New Roman"/>
              </a:rPr>
              <a:t> </a:t>
            </a:r>
            <a:r>
              <a:rPr sz="2000" spc="-20" dirty="0">
                <a:solidFill>
                  <a:srgbClr val="FFFF00"/>
                </a:solidFill>
                <a:latin typeface="Times New Roman"/>
                <a:cs typeface="Times New Roman"/>
              </a:rPr>
              <a:t>Antrenmanı</a:t>
            </a:r>
            <a:endParaRPr sz="2000">
              <a:latin typeface="Times New Roman"/>
              <a:cs typeface="Times New Roman"/>
            </a:endParaRPr>
          </a:p>
        </p:txBody>
      </p:sp>
      <p:sp>
        <p:nvSpPr>
          <p:cNvPr id="4" name="object 4"/>
          <p:cNvSpPr/>
          <p:nvPr/>
        </p:nvSpPr>
        <p:spPr>
          <a:xfrm>
            <a:off x="3921378" y="3641344"/>
            <a:ext cx="1263650" cy="659130"/>
          </a:xfrm>
          <a:custGeom>
            <a:avLst/>
            <a:gdLst/>
            <a:ahLst/>
            <a:cxnLst/>
            <a:rect l="l" t="t" r="r" b="b"/>
            <a:pathLst>
              <a:path w="1263650" h="659129">
                <a:moveTo>
                  <a:pt x="1228251" y="642848"/>
                </a:moveTo>
                <a:lnTo>
                  <a:pt x="1163447" y="646302"/>
                </a:lnTo>
                <a:lnTo>
                  <a:pt x="1159891" y="646429"/>
                </a:lnTo>
                <a:lnTo>
                  <a:pt x="1157224" y="649477"/>
                </a:lnTo>
                <a:lnTo>
                  <a:pt x="1157478" y="652906"/>
                </a:lnTo>
                <a:lnTo>
                  <a:pt x="1157605" y="656462"/>
                </a:lnTo>
                <a:lnTo>
                  <a:pt x="1160653" y="659129"/>
                </a:lnTo>
                <a:lnTo>
                  <a:pt x="1164082" y="658875"/>
                </a:lnTo>
                <a:lnTo>
                  <a:pt x="1263142" y="653668"/>
                </a:lnTo>
                <a:lnTo>
                  <a:pt x="1249045" y="653541"/>
                </a:lnTo>
                <a:lnTo>
                  <a:pt x="1228251" y="642848"/>
                </a:lnTo>
                <a:close/>
              </a:path>
              <a:path w="1263650" h="659129">
                <a:moveTo>
                  <a:pt x="1240651" y="642186"/>
                </a:moveTo>
                <a:lnTo>
                  <a:pt x="1228251" y="642848"/>
                </a:lnTo>
                <a:lnTo>
                  <a:pt x="1249045" y="653541"/>
                </a:lnTo>
                <a:lnTo>
                  <a:pt x="1250136" y="651382"/>
                </a:lnTo>
                <a:lnTo>
                  <a:pt x="1246505" y="651382"/>
                </a:lnTo>
                <a:lnTo>
                  <a:pt x="1240651" y="642186"/>
                </a:lnTo>
                <a:close/>
              </a:path>
              <a:path w="1263650" h="659129">
                <a:moveTo>
                  <a:pt x="1203960" y="566292"/>
                </a:moveTo>
                <a:lnTo>
                  <a:pt x="1198118" y="570102"/>
                </a:lnTo>
                <a:lnTo>
                  <a:pt x="1197229" y="574039"/>
                </a:lnTo>
                <a:lnTo>
                  <a:pt x="1199134" y="576960"/>
                </a:lnTo>
                <a:lnTo>
                  <a:pt x="1233835" y="631478"/>
                </a:lnTo>
                <a:lnTo>
                  <a:pt x="1254760" y="642238"/>
                </a:lnTo>
                <a:lnTo>
                  <a:pt x="1249045" y="653541"/>
                </a:lnTo>
                <a:lnTo>
                  <a:pt x="1263060" y="653541"/>
                </a:lnTo>
                <a:lnTo>
                  <a:pt x="1209802" y="570102"/>
                </a:lnTo>
                <a:lnTo>
                  <a:pt x="1207897" y="567181"/>
                </a:lnTo>
                <a:lnTo>
                  <a:pt x="1203960" y="566292"/>
                </a:lnTo>
                <a:close/>
              </a:path>
              <a:path w="1263650" h="659129">
                <a:moveTo>
                  <a:pt x="1251585" y="641603"/>
                </a:moveTo>
                <a:lnTo>
                  <a:pt x="1240651" y="642186"/>
                </a:lnTo>
                <a:lnTo>
                  <a:pt x="1246505" y="651382"/>
                </a:lnTo>
                <a:lnTo>
                  <a:pt x="1251585" y="641603"/>
                </a:lnTo>
                <a:close/>
              </a:path>
              <a:path w="1263650" h="659129">
                <a:moveTo>
                  <a:pt x="1253525" y="641603"/>
                </a:moveTo>
                <a:lnTo>
                  <a:pt x="1251585" y="641603"/>
                </a:lnTo>
                <a:lnTo>
                  <a:pt x="1246505" y="651382"/>
                </a:lnTo>
                <a:lnTo>
                  <a:pt x="1250136" y="651382"/>
                </a:lnTo>
                <a:lnTo>
                  <a:pt x="1254760" y="642238"/>
                </a:lnTo>
                <a:lnTo>
                  <a:pt x="1253525" y="641603"/>
                </a:lnTo>
                <a:close/>
              </a:path>
              <a:path w="1263650" h="659129">
                <a:moveTo>
                  <a:pt x="5842" y="0"/>
                </a:moveTo>
                <a:lnTo>
                  <a:pt x="0" y="11175"/>
                </a:lnTo>
                <a:lnTo>
                  <a:pt x="1228251" y="642848"/>
                </a:lnTo>
                <a:lnTo>
                  <a:pt x="1240651" y="642186"/>
                </a:lnTo>
                <a:lnTo>
                  <a:pt x="1233835" y="631478"/>
                </a:lnTo>
                <a:lnTo>
                  <a:pt x="5842" y="0"/>
                </a:lnTo>
                <a:close/>
              </a:path>
              <a:path w="1263650" h="659129">
                <a:moveTo>
                  <a:pt x="1233835" y="631478"/>
                </a:moveTo>
                <a:lnTo>
                  <a:pt x="1240651" y="642186"/>
                </a:lnTo>
                <a:lnTo>
                  <a:pt x="1251585" y="641603"/>
                </a:lnTo>
                <a:lnTo>
                  <a:pt x="1253525" y="641603"/>
                </a:lnTo>
                <a:lnTo>
                  <a:pt x="1233835" y="631478"/>
                </a:lnTo>
                <a:close/>
              </a:path>
            </a:pathLst>
          </a:custGeom>
          <a:solidFill>
            <a:srgbClr val="FFFF00"/>
          </a:solidFill>
        </p:spPr>
        <p:txBody>
          <a:bodyPr wrap="square" lIns="0" tIns="0" rIns="0" bIns="0" rtlCol="0"/>
          <a:lstStyle/>
          <a:p>
            <a:endParaRPr/>
          </a:p>
        </p:txBody>
      </p:sp>
      <p:sp>
        <p:nvSpPr>
          <p:cNvPr id="5" name="object 5"/>
          <p:cNvSpPr/>
          <p:nvPr/>
        </p:nvSpPr>
        <p:spPr>
          <a:xfrm>
            <a:off x="1406652" y="3641471"/>
            <a:ext cx="1083945" cy="654050"/>
          </a:xfrm>
          <a:custGeom>
            <a:avLst/>
            <a:gdLst/>
            <a:ahLst/>
            <a:cxnLst/>
            <a:rect l="l" t="t" r="r" b="b"/>
            <a:pathLst>
              <a:path w="1083945" h="654050">
                <a:moveTo>
                  <a:pt x="53212" y="562482"/>
                </a:moveTo>
                <a:lnTo>
                  <a:pt x="49403" y="563626"/>
                </a:lnTo>
                <a:lnTo>
                  <a:pt x="47625" y="566673"/>
                </a:lnTo>
                <a:lnTo>
                  <a:pt x="0" y="653541"/>
                </a:lnTo>
                <a:lnTo>
                  <a:pt x="79247" y="652526"/>
                </a:lnTo>
                <a:lnTo>
                  <a:pt x="14096" y="652526"/>
                </a:lnTo>
                <a:lnTo>
                  <a:pt x="7492" y="641603"/>
                </a:lnTo>
                <a:lnTo>
                  <a:pt x="27698" y="629480"/>
                </a:lnTo>
                <a:lnTo>
                  <a:pt x="58800" y="572769"/>
                </a:lnTo>
                <a:lnTo>
                  <a:pt x="60451" y="569721"/>
                </a:lnTo>
                <a:lnTo>
                  <a:pt x="59435" y="565911"/>
                </a:lnTo>
                <a:lnTo>
                  <a:pt x="56260" y="564133"/>
                </a:lnTo>
                <a:lnTo>
                  <a:pt x="53212" y="562482"/>
                </a:lnTo>
                <a:close/>
              </a:path>
              <a:path w="1083945" h="654050">
                <a:moveTo>
                  <a:pt x="27698" y="629480"/>
                </a:moveTo>
                <a:lnTo>
                  <a:pt x="7492" y="641603"/>
                </a:lnTo>
                <a:lnTo>
                  <a:pt x="14096" y="652526"/>
                </a:lnTo>
                <a:lnTo>
                  <a:pt x="18118" y="650112"/>
                </a:lnTo>
                <a:lnTo>
                  <a:pt x="16382" y="650112"/>
                </a:lnTo>
                <a:lnTo>
                  <a:pt x="10667" y="640714"/>
                </a:lnTo>
                <a:lnTo>
                  <a:pt x="21614" y="640573"/>
                </a:lnTo>
                <a:lnTo>
                  <a:pt x="27698" y="629480"/>
                </a:lnTo>
                <a:close/>
              </a:path>
              <a:path w="1083945" h="654050">
                <a:moveTo>
                  <a:pt x="102361" y="639571"/>
                </a:moveTo>
                <a:lnTo>
                  <a:pt x="98932" y="639571"/>
                </a:lnTo>
                <a:lnTo>
                  <a:pt x="34291" y="640409"/>
                </a:lnTo>
                <a:lnTo>
                  <a:pt x="14096" y="652526"/>
                </a:lnTo>
                <a:lnTo>
                  <a:pt x="79247" y="652526"/>
                </a:lnTo>
                <a:lnTo>
                  <a:pt x="99059" y="652271"/>
                </a:lnTo>
                <a:lnTo>
                  <a:pt x="102615" y="652271"/>
                </a:lnTo>
                <a:lnTo>
                  <a:pt x="105409" y="649351"/>
                </a:lnTo>
                <a:lnTo>
                  <a:pt x="105282" y="645921"/>
                </a:lnTo>
                <a:lnTo>
                  <a:pt x="105282" y="642365"/>
                </a:lnTo>
                <a:lnTo>
                  <a:pt x="102361" y="639571"/>
                </a:lnTo>
                <a:close/>
              </a:path>
              <a:path w="1083945" h="654050">
                <a:moveTo>
                  <a:pt x="21614" y="640573"/>
                </a:moveTo>
                <a:lnTo>
                  <a:pt x="10667" y="640714"/>
                </a:lnTo>
                <a:lnTo>
                  <a:pt x="16382" y="650112"/>
                </a:lnTo>
                <a:lnTo>
                  <a:pt x="21614" y="640573"/>
                </a:lnTo>
                <a:close/>
              </a:path>
              <a:path w="1083945" h="654050">
                <a:moveTo>
                  <a:pt x="34291" y="640409"/>
                </a:moveTo>
                <a:lnTo>
                  <a:pt x="21614" y="640573"/>
                </a:lnTo>
                <a:lnTo>
                  <a:pt x="16382" y="650112"/>
                </a:lnTo>
                <a:lnTo>
                  <a:pt x="18118" y="650112"/>
                </a:lnTo>
                <a:lnTo>
                  <a:pt x="34291" y="640409"/>
                </a:lnTo>
                <a:close/>
              </a:path>
              <a:path w="1083945" h="654050">
                <a:moveTo>
                  <a:pt x="1076833" y="0"/>
                </a:moveTo>
                <a:lnTo>
                  <a:pt x="27698" y="629480"/>
                </a:lnTo>
                <a:lnTo>
                  <a:pt x="21614" y="640573"/>
                </a:lnTo>
                <a:lnTo>
                  <a:pt x="34291" y="640409"/>
                </a:lnTo>
                <a:lnTo>
                  <a:pt x="1083436" y="10921"/>
                </a:lnTo>
                <a:lnTo>
                  <a:pt x="1076833" y="0"/>
                </a:lnTo>
                <a:close/>
              </a:path>
            </a:pathLst>
          </a:custGeom>
          <a:solidFill>
            <a:srgbClr val="FFFF00"/>
          </a:solidFill>
        </p:spPr>
        <p:txBody>
          <a:bodyPr wrap="square" lIns="0" tIns="0" rIns="0" bIns="0" rtlCol="0"/>
          <a:lstStyle/>
          <a:p>
            <a:endParaRPr/>
          </a:p>
        </p:txBody>
      </p:sp>
      <p:sp>
        <p:nvSpPr>
          <p:cNvPr id="6" name="object 6"/>
          <p:cNvSpPr txBox="1"/>
          <p:nvPr/>
        </p:nvSpPr>
        <p:spPr>
          <a:xfrm>
            <a:off x="4140708" y="4293108"/>
            <a:ext cx="2087880" cy="402590"/>
          </a:xfrm>
          <a:prstGeom prst="rect">
            <a:avLst/>
          </a:prstGeom>
          <a:ln w="9144">
            <a:solidFill>
              <a:srgbClr val="FFFF00"/>
            </a:solidFill>
          </a:ln>
        </p:spPr>
        <p:txBody>
          <a:bodyPr vert="horz" wrap="square" lIns="0" tIns="37465" rIns="0" bIns="0" rtlCol="0">
            <a:spAutoFit/>
          </a:bodyPr>
          <a:lstStyle/>
          <a:p>
            <a:pPr marL="92075">
              <a:lnSpc>
                <a:spcPct val="100000"/>
              </a:lnSpc>
              <a:spcBef>
                <a:spcPts val="295"/>
              </a:spcBef>
            </a:pPr>
            <a:r>
              <a:rPr sz="2000" b="1" spc="-5" dirty="0">
                <a:solidFill>
                  <a:srgbClr val="FFFFFF"/>
                </a:solidFill>
                <a:latin typeface="Times New Roman"/>
                <a:cs typeface="Times New Roman"/>
              </a:rPr>
              <a:t>Statik</a:t>
            </a:r>
            <a:r>
              <a:rPr sz="2000" b="1" spc="-40" dirty="0">
                <a:solidFill>
                  <a:srgbClr val="FFFFFF"/>
                </a:solidFill>
                <a:latin typeface="Times New Roman"/>
                <a:cs typeface="Times New Roman"/>
              </a:rPr>
              <a:t> </a:t>
            </a:r>
            <a:r>
              <a:rPr sz="2000" b="1" spc="-20" dirty="0">
                <a:solidFill>
                  <a:srgbClr val="FFFFFF"/>
                </a:solidFill>
                <a:latin typeface="Times New Roman"/>
                <a:cs typeface="Times New Roman"/>
              </a:rPr>
              <a:t>kasılma</a:t>
            </a:r>
            <a:endParaRPr sz="2000">
              <a:latin typeface="Times New Roman"/>
              <a:cs typeface="Times New Roman"/>
            </a:endParaRPr>
          </a:p>
        </p:txBody>
      </p:sp>
      <p:sp>
        <p:nvSpPr>
          <p:cNvPr id="7" name="object 7"/>
          <p:cNvSpPr txBox="1"/>
          <p:nvPr/>
        </p:nvSpPr>
        <p:spPr>
          <a:xfrm>
            <a:off x="324611" y="4305300"/>
            <a:ext cx="2161540" cy="402590"/>
          </a:xfrm>
          <a:prstGeom prst="rect">
            <a:avLst/>
          </a:prstGeom>
          <a:ln w="9144">
            <a:solidFill>
              <a:srgbClr val="FFFF00"/>
            </a:solidFill>
          </a:ln>
        </p:spPr>
        <p:txBody>
          <a:bodyPr vert="horz" wrap="square" lIns="0" tIns="37465" rIns="0" bIns="0" rtlCol="0">
            <a:spAutoFit/>
          </a:bodyPr>
          <a:lstStyle/>
          <a:p>
            <a:pPr marL="90170">
              <a:lnSpc>
                <a:spcPct val="100000"/>
              </a:lnSpc>
              <a:spcBef>
                <a:spcPts val="295"/>
              </a:spcBef>
            </a:pPr>
            <a:r>
              <a:rPr sz="2000" b="1" spc="-15" dirty="0">
                <a:solidFill>
                  <a:srgbClr val="FFFFFF"/>
                </a:solidFill>
                <a:latin typeface="Times New Roman"/>
                <a:cs typeface="Times New Roman"/>
              </a:rPr>
              <a:t>Dinamik</a:t>
            </a:r>
            <a:r>
              <a:rPr sz="2000" b="1" spc="40" dirty="0">
                <a:solidFill>
                  <a:srgbClr val="FFFFFF"/>
                </a:solidFill>
                <a:latin typeface="Times New Roman"/>
                <a:cs typeface="Times New Roman"/>
              </a:rPr>
              <a:t> </a:t>
            </a:r>
            <a:r>
              <a:rPr sz="2000" b="1" spc="-20" dirty="0">
                <a:solidFill>
                  <a:srgbClr val="FFFFFF"/>
                </a:solidFill>
                <a:latin typeface="Times New Roman"/>
                <a:cs typeface="Times New Roman"/>
              </a:rPr>
              <a:t>kasılma</a:t>
            </a:r>
            <a:endParaRPr sz="2000">
              <a:latin typeface="Times New Roman"/>
              <a:cs typeface="Times New Roman"/>
            </a:endParaRPr>
          </a:p>
        </p:txBody>
      </p:sp>
      <p:sp>
        <p:nvSpPr>
          <p:cNvPr id="8" name="object 8"/>
          <p:cNvSpPr txBox="1"/>
          <p:nvPr/>
        </p:nvSpPr>
        <p:spPr>
          <a:xfrm>
            <a:off x="2196083" y="5314188"/>
            <a:ext cx="1945005" cy="402590"/>
          </a:xfrm>
          <a:prstGeom prst="rect">
            <a:avLst/>
          </a:prstGeom>
          <a:ln w="9144">
            <a:solidFill>
              <a:srgbClr val="FFFF00"/>
            </a:solidFill>
          </a:ln>
        </p:spPr>
        <p:txBody>
          <a:bodyPr vert="horz" wrap="square" lIns="0" tIns="37465" rIns="0" bIns="0" rtlCol="0">
            <a:spAutoFit/>
          </a:bodyPr>
          <a:lstStyle/>
          <a:p>
            <a:pPr marL="91440">
              <a:lnSpc>
                <a:spcPct val="100000"/>
              </a:lnSpc>
              <a:spcBef>
                <a:spcPts val="295"/>
              </a:spcBef>
            </a:pPr>
            <a:r>
              <a:rPr sz="2000" b="1" spc="-5" dirty="0">
                <a:solidFill>
                  <a:srgbClr val="FFFF00"/>
                </a:solidFill>
                <a:latin typeface="Times New Roman"/>
                <a:cs typeface="Times New Roman"/>
              </a:rPr>
              <a:t>Sabit ortam</a:t>
            </a:r>
            <a:endParaRPr sz="2000">
              <a:latin typeface="Times New Roman"/>
              <a:cs typeface="Times New Roman"/>
            </a:endParaRPr>
          </a:p>
        </p:txBody>
      </p:sp>
      <p:sp>
        <p:nvSpPr>
          <p:cNvPr id="9" name="object 9"/>
          <p:cNvSpPr txBox="1"/>
          <p:nvPr/>
        </p:nvSpPr>
        <p:spPr>
          <a:xfrm>
            <a:off x="2196083" y="5890259"/>
            <a:ext cx="1945005" cy="707390"/>
          </a:xfrm>
          <a:prstGeom prst="rect">
            <a:avLst/>
          </a:prstGeom>
          <a:ln w="9144">
            <a:solidFill>
              <a:srgbClr val="FFFF00"/>
            </a:solidFill>
          </a:ln>
        </p:spPr>
        <p:txBody>
          <a:bodyPr vert="horz" wrap="square" lIns="0" tIns="37465" rIns="0" bIns="0" rtlCol="0">
            <a:spAutoFit/>
          </a:bodyPr>
          <a:lstStyle/>
          <a:p>
            <a:pPr marL="91440" marR="291465">
              <a:lnSpc>
                <a:spcPct val="100000"/>
              </a:lnSpc>
              <a:spcBef>
                <a:spcPts val="295"/>
              </a:spcBef>
            </a:pPr>
            <a:r>
              <a:rPr sz="2000" b="1" spc="-5" dirty="0">
                <a:solidFill>
                  <a:srgbClr val="FFFF00"/>
                </a:solidFill>
                <a:latin typeface="Times New Roman"/>
                <a:cs typeface="Times New Roman"/>
              </a:rPr>
              <a:t>Sabit</a:t>
            </a:r>
            <a:r>
              <a:rPr sz="2000" b="1" spc="-40" dirty="0">
                <a:solidFill>
                  <a:srgbClr val="FFFF00"/>
                </a:solidFill>
                <a:latin typeface="Times New Roman"/>
                <a:cs typeface="Times New Roman"/>
              </a:rPr>
              <a:t> </a:t>
            </a:r>
            <a:r>
              <a:rPr sz="2000" b="1" spc="-15" dirty="0">
                <a:solidFill>
                  <a:srgbClr val="FFFF00"/>
                </a:solidFill>
                <a:latin typeface="Times New Roman"/>
                <a:cs typeface="Times New Roman"/>
              </a:rPr>
              <a:t>olmayan  </a:t>
            </a:r>
            <a:r>
              <a:rPr sz="2000" b="1" spc="-5" dirty="0">
                <a:solidFill>
                  <a:srgbClr val="FFFF00"/>
                </a:solidFill>
                <a:latin typeface="Times New Roman"/>
                <a:cs typeface="Times New Roman"/>
              </a:rPr>
              <a:t>ortam</a:t>
            </a:r>
            <a:endParaRPr sz="2000">
              <a:latin typeface="Times New Roman"/>
              <a:cs typeface="Times New Roman"/>
            </a:endParaRPr>
          </a:p>
        </p:txBody>
      </p:sp>
      <p:sp>
        <p:nvSpPr>
          <p:cNvPr id="10" name="object 10"/>
          <p:cNvSpPr/>
          <p:nvPr/>
        </p:nvSpPr>
        <p:spPr>
          <a:xfrm>
            <a:off x="4213859" y="4721733"/>
            <a:ext cx="725170" cy="808990"/>
          </a:xfrm>
          <a:custGeom>
            <a:avLst/>
            <a:gdLst/>
            <a:ahLst/>
            <a:cxnLst/>
            <a:rect l="l" t="t" r="r" b="b"/>
            <a:pathLst>
              <a:path w="725170" h="808989">
                <a:moveTo>
                  <a:pt x="23875" y="705739"/>
                </a:moveTo>
                <a:lnTo>
                  <a:pt x="20574" y="708025"/>
                </a:lnTo>
                <a:lnTo>
                  <a:pt x="19938" y="711454"/>
                </a:lnTo>
                <a:lnTo>
                  <a:pt x="0" y="808482"/>
                </a:lnTo>
                <a:lnTo>
                  <a:pt x="15705" y="803402"/>
                </a:lnTo>
                <a:lnTo>
                  <a:pt x="13080" y="803402"/>
                </a:lnTo>
                <a:lnTo>
                  <a:pt x="3682" y="794893"/>
                </a:lnTo>
                <a:lnTo>
                  <a:pt x="19282" y="777469"/>
                </a:lnTo>
                <a:lnTo>
                  <a:pt x="32257" y="713994"/>
                </a:lnTo>
                <a:lnTo>
                  <a:pt x="33019" y="710565"/>
                </a:lnTo>
                <a:lnTo>
                  <a:pt x="30861" y="707136"/>
                </a:lnTo>
                <a:lnTo>
                  <a:pt x="27431" y="706501"/>
                </a:lnTo>
                <a:lnTo>
                  <a:pt x="23875" y="705739"/>
                </a:lnTo>
                <a:close/>
              </a:path>
              <a:path w="725170" h="808989">
                <a:moveTo>
                  <a:pt x="19282" y="777469"/>
                </a:moveTo>
                <a:lnTo>
                  <a:pt x="3682" y="794893"/>
                </a:lnTo>
                <a:lnTo>
                  <a:pt x="13080" y="803402"/>
                </a:lnTo>
                <a:lnTo>
                  <a:pt x="15809" y="800354"/>
                </a:lnTo>
                <a:lnTo>
                  <a:pt x="14604" y="800354"/>
                </a:lnTo>
                <a:lnTo>
                  <a:pt x="6476" y="793115"/>
                </a:lnTo>
                <a:lnTo>
                  <a:pt x="16765" y="789784"/>
                </a:lnTo>
                <a:lnTo>
                  <a:pt x="19282" y="777469"/>
                </a:lnTo>
                <a:close/>
              </a:path>
              <a:path w="725170" h="808989">
                <a:moveTo>
                  <a:pt x="93725" y="764921"/>
                </a:moveTo>
                <a:lnTo>
                  <a:pt x="90424" y="765937"/>
                </a:lnTo>
                <a:lnTo>
                  <a:pt x="28743" y="785906"/>
                </a:lnTo>
                <a:lnTo>
                  <a:pt x="13080" y="803402"/>
                </a:lnTo>
                <a:lnTo>
                  <a:pt x="15705" y="803402"/>
                </a:lnTo>
                <a:lnTo>
                  <a:pt x="94234" y="778002"/>
                </a:lnTo>
                <a:lnTo>
                  <a:pt x="97662" y="776986"/>
                </a:lnTo>
                <a:lnTo>
                  <a:pt x="99440" y="773430"/>
                </a:lnTo>
                <a:lnTo>
                  <a:pt x="98425" y="770001"/>
                </a:lnTo>
                <a:lnTo>
                  <a:pt x="97281" y="766699"/>
                </a:lnTo>
                <a:lnTo>
                  <a:pt x="93725" y="764921"/>
                </a:lnTo>
                <a:close/>
              </a:path>
              <a:path w="725170" h="808989">
                <a:moveTo>
                  <a:pt x="16765" y="789784"/>
                </a:moveTo>
                <a:lnTo>
                  <a:pt x="6476" y="793115"/>
                </a:lnTo>
                <a:lnTo>
                  <a:pt x="14604" y="800354"/>
                </a:lnTo>
                <a:lnTo>
                  <a:pt x="16765" y="789784"/>
                </a:lnTo>
                <a:close/>
              </a:path>
              <a:path w="725170" h="808989">
                <a:moveTo>
                  <a:pt x="28743" y="785906"/>
                </a:moveTo>
                <a:lnTo>
                  <a:pt x="16765" y="789784"/>
                </a:lnTo>
                <a:lnTo>
                  <a:pt x="14604" y="800354"/>
                </a:lnTo>
                <a:lnTo>
                  <a:pt x="15809" y="800354"/>
                </a:lnTo>
                <a:lnTo>
                  <a:pt x="28743" y="785906"/>
                </a:lnTo>
                <a:close/>
              </a:path>
              <a:path w="725170" h="808989">
                <a:moveTo>
                  <a:pt x="715390" y="0"/>
                </a:moveTo>
                <a:lnTo>
                  <a:pt x="19282" y="777469"/>
                </a:lnTo>
                <a:lnTo>
                  <a:pt x="16765" y="789784"/>
                </a:lnTo>
                <a:lnTo>
                  <a:pt x="28743" y="785906"/>
                </a:lnTo>
                <a:lnTo>
                  <a:pt x="724788" y="8382"/>
                </a:lnTo>
                <a:lnTo>
                  <a:pt x="715390" y="0"/>
                </a:lnTo>
                <a:close/>
              </a:path>
            </a:pathLst>
          </a:custGeom>
          <a:solidFill>
            <a:srgbClr val="FFFF00"/>
          </a:solidFill>
        </p:spPr>
        <p:txBody>
          <a:bodyPr wrap="square" lIns="0" tIns="0" rIns="0" bIns="0" rtlCol="0"/>
          <a:lstStyle/>
          <a:p>
            <a:endParaRPr/>
          </a:p>
        </p:txBody>
      </p:sp>
      <p:sp>
        <p:nvSpPr>
          <p:cNvPr id="11" name="object 11"/>
          <p:cNvSpPr/>
          <p:nvPr/>
        </p:nvSpPr>
        <p:spPr>
          <a:xfrm>
            <a:off x="4133722" y="4796282"/>
            <a:ext cx="732790" cy="1455420"/>
          </a:xfrm>
          <a:custGeom>
            <a:avLst/>
            <a:gdLst/>
            <a:ahLst/>
            <a:cxnLst/>
            <a:rect l="l" t="t" r="r" b="b"/>
            <a:pathLst>
              <a:path w="732789" h="1455420">
                <a:moveTo>
                  <a:pt x="9651" y="1349298"/>
                </a:moveTo>
                <a:lnTo>
                  <a:pt x="2666" y="1349768"/>
                </a:lnTo>
                <a:lnTo>
                  <a:pt x="0" y="1352804"/>
                </a:lnTo>
                <a:lnTo>
                  <a:pt x="253" y="1356296"/>
                </a:lnTo>
                <a:lnTo>
                  <a:pt x="6985" y="1455166"/>
                </a:lnTo>
                <a:lnTo>
                  <a:pt x="19814" y="1446720"/>
                </a:lnTo>
                <a:lnTo>
                  <a:pt x="18287" y="1446720"/>
                </a:lnTo>
                <a:lnTo>
                  <a:pt x="6857" y="1441081"/>
                </a:lnTo>
                <a:lnTo>
                  <a:pt x="17329" y="1419961"/>
                </a:lnTo>
                <a:lnTo>
                  <a:pt x="12700" y="1351940"/>
                </a:lnTo>
                <a:lnTo>
                  <a:pt x="9651" y="1349298"/>
                </a:lnTo>
                <a:close/>
              </a:path>
              <a:path w="732789" h="1455420">
                <a:moveTo>
                  <a:pt x="17329" y="1419961"/>
                </a:moveTo>
                <a:lnTo>
                  <a:pt x="6857" y="1441081"/>
                </a:lnTo>
                <a:lnTo>
                  <a:pt x="18287" y="1446720"/>
                </a:lnTo>
                <a:lnTo>
                  <a:pt x="19906" y="1443456"/>
                </a:lnTo>
                <a:lnTo>
                  <a:pt x="18923" y="1443456"/>
                </a:lnTo>
                <a:lnTo>
                  <a:pt x="9016" y="1438579"/>
                </a:lnTo>
                <a:lnTo>
                  <a:pt x="18183" y="1432550"/>
                </a:lnTo>
                <a:lnTo>
                  <a:pt x="17329" y="1419961"/>
                </a:lnTo>
                <a:close/>
              </a:path>
              <a:path w="732789" h="1455420">
                <a:moveTo>
                  <a:pt x="85725" y="1388122"/>
                </a:moveTo>
                <a:lnTo>
                  <a:pt x="28764" y="1425590"/>
                </a:lnTo>
                <a:lnTo>
                  <a:pt x="18287" y="1446720"/>
                </a:lnTo>
                <a:lnTo>
                  <a:pt x="19814" y="1446720"/>
                </a:lnTo>
                <a:lnTo>
                  <a:pt x="92710" y="1398727"/>
                </a:lnTo>
                <a:lnTo>
                  <a:pt x="93472" y="1394790"/>
                </a:lnTo>
                <a:lnTo>
                  <a:pt x="89662" y="1388935"/>
                </a:lnTo>
                <a:lnTo>
                  <a:pt x="85725" y="1388122"/>
                </a:lnTo>
                <a:close/>
              </a:path>
              <a:path w="732789" h="1455420">
                <a:moveTo>
                  <a:pt x="18183" y="1432550"/>
                </a:moveTo>
                <a:lnTo>
                  <a:pt x="9016" y="1438579"/>
                </a:lnTo>
                <a:lnTo>
                  <a:pt x="18923" y="1443456"/>
                </a:lnTo>
                <a:lnTo>
                  <a:pt x="18183" y="1432550"/>
                </a:lnTo>
                <a:close/>
              </a:path>
              <a:path w="732789" h="1455420">
                <a:moveTo>
                  <a:pt x="28764" y="1425590"/>
                </a:moveTo>
                <a:lnTo>
                  <a:pt x="18183" y="1432550"/>
                </a:lnTo>
                <a:lnTo>
                  <a:pt x="18923" y="1443456"/>
                </a:lnTo>
                <a:lnTo>
                  <a:pt x="19906" y="1443456"/>
                </a:lnTo>
                <a:lnTo>
                  <a:pt x="28764" y="1425590"/>
                </a:lnTo>
                <a:close/>
              </a:path>
              <a:path w="732789" h="1455420">
                <a:moveTo>
                  <a:pt x="721360" y="0"/>
                </a:moveTo>
                <a:lnTo>
                  <a:pt x="17329" y="1419961"/>
                </a:lnTo>
                <a:lnTo>
                  <a:pt x="18183" y="1432550"/>
                </a:lnTo>
                <a:lnTo>
                  <a:pt x="28764" y="1425590"/>
                </a:lnTo>
                <a:lnTo>
                  <a:pt x="732789" y="5588"/>
                </a:lnTo>
                <a:lnTo>
                  <a:pt x="721360" y="0"/>
                </a:lnTo>
                <a:close/>
              </a:path>
            </a:pathLst>
          </a:custGeom>
          <a:solidFill>
            <a:srgbClr val="FFFF00"/>
          </a:solidFill>
        </p:spPr>
        <p:txBody>
          <a:bodyPr wrap="square" lIns="0" tIns="0" rIns="0" bIns="0" rtlCol="0"/>
          <a:lstStyle/>
          <a:p>
            <a:endParaRPr/>
          </a:p>
        </p:txBody>
      </p:sp>
      <p:sp>
        <p:nvSpPr>
          <p:cNvPr id="12" name="object 12"/>
          <p:cNvSpPr/>
          <p:nvPr/>
        </p:nvSpPr>
        <p:spPr>
          <a:xfrm>
            <a:off x="1471802" y="4734052"/>
            <a:ext cx="653415" cy="796290"/>
          </a:xfrm>
          <a:custGeom>
            <a:avLst/>
            <a:gdLst/>
            <a:ahLst/>
            <a:cxnLst/>
            <a:rect l="l" t="t" r="r" b="b"/>
            <a:pathLst>
              <a:path w="653414" h="796289">
                <a:moveTo>
                  <a:pt x="561340" y="748411"/>
                </a:moveTo>
                <a:lnTo>
                  <a:pt x="557657" y="750062"/>
                </a:lnTo>
                <a:lnTo>
                  <a:pt x="556514" y="753364"/>
                </a:lnTo>
                <a:lnTo>
                  <a:pt x="555244" y="756666"/>
                </a:lnTo>
                <a:lnTo>
                  <a:pt x="556895" y="760349"/>
                </a:lnTo>
                <a:lnTo>
                  <a:pt x="560197" y="761492"/>
                </a:lnTo>
                <a:lnTo>
                  <a:pt x="653034" y="796163"/>
                </a:lnTo>
                <a:lnTo>
                  <a:pt x="652129" y="790448"/>
                </a:lnTo>
                <a:lnTo>
                  <a:pt x="640207" y="790448"/>
                </a:lnTo>
                <a:lnTo>
                  <a:pt x="625297" y="772228"/>
                </a:lnTo>
                <a:lnTo>
                  <a:pt x="564641" y="749681"/>
                </a:lnTo>
                <a:lnTo>
                  <a:pt x="561340" y="748411"/>
                </a:lnTo>
                <a:close/>
              </a:path>
              <a:path w="653414" h="796289">
                <a:moveTo>
                  <a:pt x="625297" y="772228"/>
                </a:moveTo>
                <a:lnTo>
                  <a:pt x="640207" y="790448"/>
                </a:lnTo>
                <a:lnTo>
                  <a:pt x="643932" y="787400"/>
                </a:lnTo>
                <a:lnTo>
                  <a:pt x="638810" y="787400"/>
                </a:lnTo>
                <a:lnTo>
                  <a:pt x="637096" y="776614"/>
                </a:lnTo>
                <a:lnTo>
                  <a:pt x="625297" y="772228"/>
                </a:lnTo>
                <a:close/>
              </a:path>
              <a:path w="653414" h="796289">
                <a:moveTo>
                  <a:pt x="633729" y="692531"/>
                </a:moveTo>
                <a:lnTo>
                  <a:pt x="626745" y="693547"/>
                </a:lnTo>
                <a:lnTo>
                  <a:pt x="624332" y="696849"/>
                </a:lnTo>
                <a:lnTo>
                  <a:pt x="624966" y="700278"/>
                </a:lnTo>
                <a:lnTo>
                  <a:pt x="635139" y="764298"/>
                </a:lnTo>
                <a:lnTo>
                  <a:pt x="649985" y="782447"/>
                </a:lnTo>
                <a:lnTo>
                  <a:pt x="640207" y="790448"/>
                </a:lnTo>
                <a:lnTo>
                  <a:pt x="652129" y="790448"/>
                </a:lnTo>
                <a:lnTo>
                  <a:pt x="637540" y="698246"/>
                </a:lnTo>
                <a:lnTo>
                  <a:pt x="636904" y="694817"/>
                </a:lnTo>
                <a:lnTo>
                  <a:pt x="633729" y="692531"/>
                </a:lnTo>
                <a:close/>
              </a:path>
              <a:path w="653414" h="796289">
                <a:moveTo>
                  <a:pt x="637096" y="776614"/>
                </a:moveTo>
                <a:lnTo>
                  <a:pt x="638810" y="787400"/>
                </a:lnTo>
                <a:lnTo>
                  <a:pt x="647319" y="780415"/>
                </a:lnTo>
                <a:lnTo>
                  <a:pt x="637096" y="776614"/>
                </a:lnTo>
                <a:close/>
              </a:path>
              <a:path w="653414" h="796289">
                <a:moveTo>
                  <a:pt x="635139" y="764298"/>
                </a:moveTo>
                <a:lnTo>
                  <a:pt x="637096" y="776614"/>
                </a:lnTo>
                <a:lnTo>
                  <a:pt x="647319" y="780415"/>
                </a:lnTo>
                <a:lnTo>
                  <a:pt x="638810" y="787400"/>
                </a:lnTo>
                <a:lnTo>
                  <a:pt x="643932" y="787400"/>
                </a:lnTo>
                <a:lnTo>
                  <a:pt x="649985" y="782447"/>
                </a:lnTo>
                <a:lnTo>
                  <a:pt x="635139" y="764298"/>
                </a:lnTo>
                <a:close/>
              </a:path>
              <a:path w="653414" h="796289">
                <a:moveTo>
                  <a:pt x="9906" y="0"/>
                </a:moveTo>
                <a:lnTo>
                  <a:pt x="0" y="8128"/>
                </a:lnTo>
                <a:lnTo>
                  <a:pt x="625297" y="772228"/>
                </a:lnTo>
                <a:lnTo>
                  <a:pt x="637096" y="776614"/>
                </a:lnTo>
                <a:lnTo>
                  <a:pt x="635139" y="764298"/>
                </a:lnTo>
                <a:lnTo>
                  <a:pt x="9906" y="0"/>
                </a:lnTo>
                <a:close/>
              </a:path>
            </a:pathLst>
          </a:custGeom>
          <a:solidFill>
            <a:srgbClr val="FFFF00"/>
          </a:solidFill>
        </p:spPr>
        <p:txBody>
          <a:bodyPr wrap="square" lIns="0" tIns="0" rIns="0" bIns="0" rtlCol="0"/>
          <a:lstStyle/>
          <a:p>
            <a:endParaRPr/>
          </a:p>
        </p:txBody>
      </p:sp>
      <p:sp>
        <p:nvSpPr>
          <p:cNvPr id="13" name="object 13"/>
          <p:cNvSpPr/>
          <p:nvPr/>
        </p:nvSpPr>
        <p:spPr>
          <a:xfrm>
            <a:off x="1544066" y="4808854"/>
            <a:ext cx="597535" cy="1442720"/>
          </a:xfrm>
          <a:custGeom>
            <a:avLst/>
            <a:gdLst/>
            <a:ahLst/>
            <a:cxnLst/>
            <a:rect l="l" t="t" r="r" b="b"/>
            <a:pathLst>
              <a:path w="597535" h="1442720">
                <a:moveTo>
                  <a:pt x="508761" y="1369491"/>
                </a:moveTo>
                <a:lnTo>
                  <a:pt x="504825" y="1369987"/>
                </a:lnTo>
                <a:lnTo>
                  <a:pt x="500507" y="1375511"/>
                </a:lnTo>
                <a:lnTo>
                  <a:pt x="501015" y="1379512"/>
                </a:lnTo>
                <a:lnTo>
                  <a:pt x="503809" y="1381658"/>
                </a:lnTo>
                <a:lnTo>
                  <a:pt x="581914" y="1442593"/>
                </a:lnTo>
                <a:lnTo>
                  <a:pt x="583302" y="1433271"/>
                </a:lnTo>
                <a:lnTo>
                  <a:pt x="571372" y="1433271"/>
                </a:lnTo>
                <a:lnTo>
                  <a:pt x="562655" y="1411476"/>
                </a:lnTo>
                <a:lnTo>
                  <a:pt x="508761" y="1369491"/>
                </a:lnTo>
                <a:close/>
              </a:path>
              <a:path w="597535" h="1442720">
                <a:moveTo>
                  <a:pt x="562655" y="1411476"/>
                </a:moveTo>
                <a:lnTo>
                  <a:pt x="571372" y="1433271"/>
                </a:lnTo>
                <a:lnTo>
                  <a:pt x="579628" y="1429969"/>
                </a:lnTo>
                <a:lnTo>
                  <a:pt x="570991" y="1429969"/>
                </a:lnTo>
                <a:lnTo>
                  <a:pt x="572587" y="1419217"/>
                </a:lnTo>
                <a:lnTo>
                  <a:pt x="562655" y="1411476"/>
                </a:lnTo>
                <a:close/>
              </a:path>
              <a:path w="597535" h="1442720">
                <a:moveTo>
                  <a:pt x="587629" y="1336840"/>
                </a:moveTo>
                <a:lnTo>
                  <a:pt x="584454" y="1339240"/>
                </a:lnTo>
                <a:lnTo>
                  <a:pt x="574444" y="1406701"/>
                </a:lnTo>
                <a:lnTo>
                  <a:pt x="583184" y="1428546"/>
                </a:lnTo>
                <a:lnTo>
                  <a:pt x="571372" y="1433271"/>
                </a:lnTo>
                <a:lnTo>
                  <a:pt x="583302" y="1433271"/>
                </a:lnTo>
                <a:lnTo>
                  <a:pt x="597027" y="1341107"/>
                </a:lnTo>
                <a:lnTo>
                  <a:pt x="594614" y="1337868"/>
                </a:lnTo>
                <a:lnTo>
                  <a:pt x="587629" y="1336840"/>
                </a:lnTo>
                <a:close/>
              </a:path>
              <a:path w="597535" h="1442720">
                <a:moveTo>
                  <a:pt x="572587" y="1419217"/>
                </a:moveTo>
                <a:lnTo>
                  <a:pt x="570991" y="1429969"/>
                </a:lnTo>
                <a:lnTo>
                  <a:pt x="581152" y="1425892"/>
                </a:lnTo>
                <a:lnTo>
                  <a:pt x="572587" y="1419217"/>
                </a:lnTo>
                <a:close/>
              </a:path>
              <a:path w="597535" h="1442720">
                <a:moveTo>
                  <a:pt x="574444" y="1406701"/>
                </a:moveTo>
                <a:lnTo>
                  <a:pt x="572587" y="1419217"/>
                </a:lnTo>
                <a:lnTo>
                  <a:pt x="581152" y="1425892"/>
                </a:lnTo>
                <a:lnTo>
                  <a:pt x="570991" y="1429969"/>
                </a:lnTo>
                <a:lnTo>
                  <a:pt x="579628" y="1429969"/>
                </a:lnTo>
                <a:lnTo>
                  <a:pt x="583184" y="1428546"/>
                </a:lnTo>
                <a:lnTo>
                  <a:pt x="574444" y="1406701"/>
                </a:lnTo>
                <a:close/>
              </a:path>
              <a:path w="597535" h="1442720">
                <a:moveTo>
                  <a:pt x="11684" y="0"/>
                </a:moveTo>
                <a:lnTo>
                  <a:pt x="0" y="4826"/>
                </a:lnTo>
                <a:lnTo>
                  <a:pt x="562655" y="1411476"/>
                </a:lnTo>
                <a:lnTo>
                  <a:pt x="572587" y="1419217"/>
                </a:lnTo>
                <a:lnTo>
                  <a:pt x="574444" y="1406701"/>
                </a:lnTo>
                <a:lnTo>
                  <a:pt x="11684" y="0"/>
                </a:lnTo>
                <a:close/>
              </a:path>
            </a:pathLst>
          </a:custGeom>
          <a:solidFill>
            <a:srgbClr val="FFFF00"/>
          </a:solidFill>
        </p:spPr>
        <p:txBody>
          <a:bodyPr wrap="square" lIns="0" tIns="0" rIns="0" bIns="0" rtlCol="0"/>
          <a:lstStyle/>
          <a:p>
            <a:endParaRPr/>
          </a:p>
        </p:txBody>
      </p:sp>
      <p:sp>
        <p:nvSpPr>
          <p:cNvPr id="14" name="object 14"/>
          <p:cNvSpPr txBox="1"/>
          <p:nvPr/>
        </p:nvSpPr>
        <p:spPr>
          <a:xfrm>
            <a:off x="1117091" y="2061972"/>
            <a:ext cx="4249420" cy="1569720"/>
          </a:xfrm>
          <a:prstGeom prst="rect">
            <a:avLst/>
          </a:prstGeom>
          <a:ln w="9144">
            <a:solidFill>
              <a:srgbClr val="FFFF00"/>
            </a:solidFill>
          </a:ln>
        </p:spPr>
        <p:txBody>
          <a:bodyPr vert="horz" wrap="square" lIns="0" tIns="35560" rIns="0" bIns="0" rtlCol="0">
            <a:spAutoFit/>
          </a:bodyPr>
          <a:lstStyle/>
          <a:p>
            <a:pPr marL="90170">
              <a:lnSpc>
                <a:spcPct val="100000"/>
              </a:lnSpc>
              <a:spcBef>
                <a:spcPts val="280"/>
              </a:spcBef>
            </a:pPr>
            <a:r>
              <a:rPr sz="2000" b="1" spc="-5" dirty="0">
                <a:solidFill>
                  <a:srgbClr val="FFFFFF"/>
                </a:solidFill>
                <a:latin typeface="Times New Roman"/>
                <a:cs typeface="Times New Roman"/>
              </a:rPr>
              <a:t>Bel </a:t>
            </a:r>
            <a:r>
              <a:rPr sz="2000" b="1" spc="-15" dirty="0">
                <a:solidFill>
                  <a:srgbClr val="FFFFFF"/>
                </a:solidFill>
                <a:latin typeface="Times New Roman"/>
                <a:cs typeface="Times New Roman"/>
              </a:rPr>
              <a:t>omurunu </a:t>
            </a:r>
            <a:r>
              <a:rPr sz="2000" b="1" spc="-5" dirty="0">
                <a:solidFill>
                  <a:srgbClr val="FFFFFF"/>
                </a:solidFill>
                <a:latin typeface="Times New Roman"/>
                <a:cs typeface="Times New Roman"/>
              </a:rPr>
              <a:t>stabilize eden</a:t>
            </a:r>
            <a:r>
              <a:rPr sz="2000" b="1" spc="114" dirty="0">
                <a:solidFill>
                  <a:srgbClr val="FFFFFF"/>
                </a:solidFill>
                <a:latin typeface="Times New Roman"/>
                <a:cs typeface="Times New Roman"/>
              </a:rPr>
              <a:t> </a:t>
            </a:r>
            <a:r>
              <a:rPr sz="2000" b="1" spc="-35" dirty="0">
                <a:solidFill>
                  <a:srgbClr val="FFFFFF"/>
                </a:solidFill>
                <a:latin typeface="Times New Roman"/>
                <a:cs typeface="Times New Roman"/>
              </a:rPr>
              <a:t>kaslar,</a:t>
            </a:r>
            <a:endParaRPr sz="2000">
              <a:latin typeface="Times New Roman"/>
              <a:cs typeface="Times New Roman"/>
            </a:endParaRPr>
          </a:p>
          <a:p>
            <a:pPr marL="90170" marR="1691639">
              <a:lnSpc>
                <a:spcPct val="100000"/>
              </a:lnSpc>
              <a:tabLst>
                <a:tab pos="1316990" algn="l"/>
              </a:tabLst>
            </a:pPr>
            <a:r>
              <a:rPr sz="2000" b="1" spc="-10" dirty="0">
                <a:solidFill>
                  <a:srgbClr val="FFFFFF"/>
                </a:solidFill>
                <a:latin typeface="Times New Roman"/>
                <a:cs typeface="Times New Roman"/>
              </a:rPr>
              <a:t>Abdominal </a:t>
            </a:r>
            <a:r>
              <a:rPr sz="2000" b="1" spc="-35" dirty="0">
                <a:solidFill>
                  <a:srgbClr val="FFFFFF"/>
                </a:solidFill>
                <a:latin typeface="Times New Roman"/>
                <a:cs typeface="Times New Roman"/>
              </a:rPr>
              <a:t>kaslar,  </a:t>
            </a:r>
            <a:r>
              <a:rPr sz="2000" b="1" spc="-10" dirty="0">
                <a:solidFill>
                  <a:srgbClr val="FFFFFF"/>
                </a:solidFill>
                <a:latin typeface="Times New Roman"/>
                <a:cs typeface="Times New Roman"/>
              </a:rPr>
              <a:t>Sırt</a:t>
            </a:r>
            <a:r>
              <a:rPr sz="2000" b="1" spc="15" dirty="0">
                <a:solidFill>
                  <a:srgbClr val="FFFFFF"/>
                </a:solidFill>
                <a:latin typeface="Times New Roman"/>
                <a:cs typeface="Times New Roman"/>
              </a:rPr>
              <a:t> </a:t>
            </a:r>
            <a:r>
              <a:rPr sz="2000" b="1" spc="-5" dirty="0">
                <a:solidFill>
                  <a:srgbClr val="FFFFFF"/>
                </a:solidFill>
                <a:latin typeface="Times New Roman"/>
                <a:cs typeface="Times New Roman"/>
              </a:rPr>
              <a:t>ve</a:t>
            </a:r>
            <a:r>
              <a:rPr sz="2000" b="1" spc="-10" dirty="0">
                <a:solidFill>
                  <a:srgbClr val="FFFFFF"/>
                </a:solidFill>
                <a:latin typeface="Times New Roman"/>
                <a:cs typeface="Times New Roman"/>
              </a:rPr>
              <a:t> bel	kasları,  </a:t>
            </a:r>
            <a:r>
              <a:rPr sz="2000" b="1" spc="-5" dirty="0">
                <a:solidFill>
                  <a:srgbClr val="FFFFFF"/>
                </a:solidFill>
                <a:latin typeface="Times New Roman"/>
                <a:cs typeface="Times New Roman"/>
              </a:rPr>
              <a:t>Kalça ve bacak</a:t>
            </a:r>
            <a:r>
              <a:rPr sz="2000" b="1" spc="-35" dirty="0">
                <a:solidFill>
                  <a:srgbClr val="FFFFFF"/>
                </a:solidFill>
                <a:latin typeface="Times New Roman"/>
                <a:cs typeface="Times New Roman"/>
              </a:rPr>
              <a:t> </a:t>
            </a:r>
            <a:r>
              <a:rPr sz="2000" b="1" spc="-10" dirty="0">
                <a:solidFill>
                  <a:srgbClr val="FFFFFF"/>
                </a:solidFill>
                <a:latin typeface="Times New Roman"/>
                <a:cs typeface="Times New Roman"/>
              </a:rPr>
              <a:t>kasları</a:t>
            </a:r>
            <a:endParaRPr sz="2000">
              <a:latin typeface="Times New Roman"/>
              <a:cs typeface="Times New Roman"/>
            </a:endParaRPr>
          </a:p>
        </p:txBody>
      </p:sp>
      <p:sp>
        <p:nvSpPr>
          <p:cNvPr id="15" name="object 15"/>
          <p:cNvSpPr/>
          <p:nvPr/>
        </p:nvSpPr>
        <p:spPr>
          <a:xfrm>
            <a:off x="3010280" y="1485900"/>
            <a:ext cx="103505" cy="504190"/>
          </a:xfrm>
          <a:custGeom>
            <a:avLst/>
            <a:gdLst/>
            <a:ahLst/>
            <a:cxnLst/>
            <a:rect l="l" t="t" r="r" b="b"/>
            <a:pathLst>
              <a:path w="103505" h="504189">
                <a:moveTo>
                  <a:pt x="7112" y="407924"/>
                </a:moveTo>
                <a:lnTo>
                  <a:pt x="4063" y="409701"/>
                </a:lnTo>
                <a:lnTo>
                  <a:pt x="1016" y="411352"/>
                </a:lnTo>
                <a:lnTo>
                  <a:pt x="0" y="415289"/>
                </a:lnTo>
                <a:lnTo>
                  <a:pt x="51435" y="504063"/>
                </a:lnTo>
                <a:lnTo>
                  <a:pt x="58814" y="491489"/>
                </a:lnTo>
                <a:lnTo>
                  <a:pt x="45085" y="491489"/>
                </a:lnTo>
                <a:lnTo>
                  <a:pt x="45164" y="467893"/>
                </a:lnTo>
                <a:lnTo>
                  <a:pt x="12700" y="411988"/>
                </a:lnTo>
                <a:lnTo>
                  <a:pt x="11049" y="408939"/>
                </a:lnTo>
                <a:lnTo>
                  <a:pt x="7112" y="407924"/>
                </a:lnTo>
                <a:close/>
              </a:path>
              <a:path w="103505" h="504189">
                <a:moveTo>
                  <a:pt x="45164" y="467893"/>
                </a:moveTo>
                <a:lnTo>
                  <a:pt x="45085" y="491489"/>
                </a:lnTo>
                <a:lnTo>
                  <a:pt x="57785" y="491489"/>
                </a:lnTo>
                <a:lnTo>
                  <a:pt x="57795" y="488314"/>
                </a:lnTo>
                <a:lnTo>
                  <a:pt x="45974" y="488314"/>
                </a:lnTo>
                <a:lnTo>
                  <a:pt x="51530" y="478856"/>
                </a:lnTo>
                <a:lnTo>
                  <a:pt x="45164" y="467893"/>
                </a:lnTo>
                <a:close/>
              </a:path>
              <a:path w="103505" h="504189">
                <a:moveTo>
                  <a:pt x="96393" y="408177"/>
                </a:moveTo>
                <a:lnTo>
                  <a:pt x="92456" y="409194"/>
                </a:lnTo>
                <a:lnTo>
                  <a:pt x="57863" y="468076"/>
                </a:lnTo>
                <a:lnTo>
                  <a:pt x="57785" y="491489"/>
                </a:lnTo>
                <a:lnTo>
                  <a:pt x="58814" y="491489"/>
                </a:lnTo>
                <a:lnTo>
                  <a:pt x="101600" y="418591"/>
                </a:lnTo>
                <a:lnTo>
                  <a:pt x="103377" y="415671"/>
                </a:lnTo>
                <a:lnTo>
                  <a:pt x="102362" y="411734"/>
                </a:lnTo>
                <a:lnTo>
                  <a:pt x="99441" y="409955"/>
                </a:lnTo>
                <a:lnTo>
                  <a:pt x="96393" y="408177"/>
                </a:lnTo>
                <a:close/>
              </a:path>
              <a:path w="103505" h="504189">
                <a:moveTo>
                  <a:pt x="51530" y="478856"/>
                </a:moveTo>
                <a:lnTo>
                  <a:pt x="45974" y="488314"/>
                </a:lnTo>
                <a:lnTo>
                  <a:pt x="57023" y="488314"/>
                </a:lnTo>
                <a:lnTo>
                  <a:pt x="51530" y="478856"/>
                </a:lnTo>
                <a:close/>
              </a:path>
              <a:path w="103505" h="504189">
                <a:moveTo>
                  <a:pt x="57863" y="468076"/>
                </a:moveTo>
                <a:lnTo>
                  <a:pt x="51530" y="478856"/>
                </a:lnTo>
                <a:lnTo>
                  <a:pt x="57023" y="488314"/>
                </a:lnTo>
                <a:lnTo>
                  <a:pt x="57795" y="488314"/>
                </a:lnTo>
                <a:lnTo>
                  <a:pt x="57863" y="468076"/>
                </a:lnTo>
                <a:close/>
              </a:path>
              <a:path w="103505" h="504189">
                <a:moveTo>
                  <a:pt x="59436" y="0"/>
                </a:moveTo>
                <a:lnTo>
                  <a:pt x="46736" y="0"/>
                </a:lnTo>
                <a:lnTo>
                  <a:pt x="45365" y="407924"/>
                </a:lnTo>
                <a:lnTo>
                  <a:pt x="45270" y="468076"/>
                </a:lnTo>
                <a:lnTo>
                  <a:pt x="51530" y="478856"/>
                </a:lnTo>
                <a:lnTo>
                  <a:pt x="57863" y="468076"/>
                </a:lnTo>
                <a:lnTo>
                  <a:pt x="59436" y="0"/>
                </a:lnTo>
                <a:close/>
              </a:path>
            </a:pathLst>
          </a:custGeom>
          <a:solidFill>
            <a:srgbClr val="FFFF00"/>
          </a:solidFill>
        </p:spPr>
        <p:txBody>
          <a:bodyPr wrap="square" lIns="0" tIns="0" rIns="0" bIns="0" rtlCol="0"/>
          <a:lstStyle/>
          <a:p>
            <a:endParaRPr/>
          </a:p>
        </p:txBody>
      </p:sp>
      <p:sp>
        <p:nvSpPr>
          <p:cNvPr id="16" name="object 16"/>
          <p:cNvSpPr/>
          <p:nvPr/>
        </p:nvSpPr>
        <p:spPr>
          <a:xfrm>
            <a:off x="4940808" y="5471159"/>
            <a:ext cx="4087367" cy="1362456"/>
          </a:xfrm>
          <a:prstGeom prst="rect">
            <a:avLst/>
          </a:prstGeom>
          <a:blipFill>
            <a:blip r:embed="rId2" cstate="print"/>
            <a:stretch>
              <a:fillRect/>
            </a:stretch>
          </a:blipFill>
        </p:spPr>
        <p:txBody>
          <a:bodyPr wrap="square" lIns="0" tIns="0" rIns="0" bIns="0" rtlCol="0"/>
          <a:lstStyle/>
          <a:p>
            <a:endParaRPr/>
          </a:p>
        </p:txBody>
      </p:sp>
      <p:sp>
        <p:nvSpPr>
          <p:cNvPr id="17" name="object 17"/>
          <p:cNvSpPr/>
          <p:nvPr/>
        </p:nvSpPr>
        <p:spPr>
          <a:xfrm>
            <a:off x="4913376" y="5462014"/>
            <a:ext cx="3864864" cy="1395984"/>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5006340" y="5515355"/>
            <a:ext cx="3956685" cy="1231900"/>
          </a:xfrm>
          <a:custGeom>
            <a:avLst/>
            <a:gdLst/>
            <a:ahLst/>
            <a:cxnLst/>
            <a:rect l="l" t="t" r="r" b="b"/>
            <a:pathLst>
              <a:path w="3956684" h="1231900">
                <a:moveTo>
                  <a:pt x="0" y="1231392"/>
                </a:moveTo>
                <a:lnTo>
                  <a:pt x="3956304" y="1231392"/>
                </a:lnTo>
                <a:lnTo>
                  <a:pt x="3956304" y="0"/>
                </a:lnTo>
                <a:lnTo>
                  <a:pt x="0" y="0"/>
                </a:lnTo>
                <a:lnTo>
                  <a:pt x="0" y="1231392"/>
                </a:lnTo>
                <a:close/>
              </a:path>
            </a:pathLst>
          </a:custGeom>
          <a:solidFill>
            <a:srgbClr val="FFFFFF"/>
          </a:solidFill>
        </p:spPr>
        <p:txBody>
          <a:bodyPr wrap="square" lIns="0" tIns="0" rIns="0" bIns="0" rtlCol="0"/>
          <a:lstStyle/>
          <a:p>
            <a:endParaRPr/>
          </a:p>
        </p:txBody>
      </p:sp>
      <p:sp>
        <p:nvSpPr>
          <p:cNvPr id="19" name="object 19"/>
          <p:cNvSpPr/>
          <p:nvPr/>
        </p:nvSpPr>
        <p:spPr>
          <a:xfrm>
            <a:off x="5006340" y="5515355"/>
            <a:ext cx="3956685" cy="1231900"/>
          </a:xfrm>
          <a:custGeom>
            <a:avLst/>
            <a:gdLst/>
            <a:ahLst/>
            <a:cxnLst/>
            <a:rect l="l" t="t" r="r" b="b"/>
            <a:pathLst>
              <a:path w="3956684" h="1231900">
                <a:moveTo>
                  <a:pt x="0" y="1231392"/>
                </a:moveTo>
                <a:lnTo>
                  <a:pt x="3956304" y="1231392"/>
                </a:lnTo>
                <a:lnTo>
                  <a:pt x="3956304" y="0"/>
                </a:lnTo>
                <a:lnTo>
                  <a:pt x="0" y="0"/>
                </a:lnTo>
                <a:lnTo>
                  <a:pt x="0" y="1231392"/>
                </a:lnTo>
                <a:close/>
              </a:path>
            </a:pathLst>
          </a:custGeom>
          <a:ln w="39624">
            <a:solidFill>
              <a:srgbClr val="FFFFFF"/>
            </a:solidFill>
          </a:ln>
        </p:spPr>
        <p:txBody>
          <a:bodyPr wrap="square" lIns="0" tIns="0" rIns="0" bIns="0" rtlCol="0"/>
          <a:lstStyle/>
          <a:p>
            <a:endParaRPr/>
          </a:p>
        </p:txBody>
      </p:sp>
      <p:sp>
        <p:nvSpPr>
          <p:cNvPr id="20" name="object 20"/>
          <p:cNvSpPr txBox="1"/>
          <p:nvPr/>
        </p:nvSpPr>
        <p:spPr>
          <a:xfrm>
            <a:off x="5084445" y="5539536"/>
            <a:ext cx="3404235" cy="114808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0000"/>
                </a:solidFill>
                <a:latin typeface="Times New Roman"/>
                <a:cs typeface="Times New Roman"/>
              </a:rPr>
              <a:t>Sabit </a:t>
            </a:r>
            <a:r>
              <a:rPr sz="1800" b="1" spc="-15" dirty="0">
                <a:solidFill>
                  <a:srgbClr val="FF0000"/>
                </a:solidFill>
                <a:latin typeface="Times New Roman"/>
                <a:cs typeface="Times New Roman"/>
              </a:rPr>
              <a:t>olmayan </a:t>
            </a:r>
            <a:r>
              <a:rPr sz="1800" b="1" spc="-20" dirty="0">
                <a:solidFill>
                  <a:srgbClr val="FF0000"/>
                </a:solidFill>
                <a:latin typeface="Times New Roman"/>
                <a:cs typeface="Times New Roman"/>
              </a:rPr>
              <a:t>ortamda</a:t>
            </a:r>
            <a:r>
              <a:rPr sz="1800" b="1" spc="190" dirty="0">
                <a:solidFill>
                  <a:srgbClr val="FF0000"/>
                </a:solidFill>
                <a:latin typeface="Times New Roman"/>
                <a:cs typeface="Times New Roman"/>
              </a:rPr>
              <a:t> </a:t>
            </a:r>
            <a:r>
              <a:rPr sz="1800" b="1" spc="-10" dirty="0">
                <a:solidFill>
                  <a:srgbClr val="FF0000"/>
                </a:solidFill>
                <a:latin typeface="Times New Roman"/>
                <a:cs typeface="Times New Roman"/>
              </a:rPr>
              <a:t>uygulanan</a:t>
            </a:r>
            <a:endParaRPr sz="1800">
              <a:latin typeface="Times New Roman"/>
              <a:cs typeface="Times New Roman"/>
            </a:endParaRPr>
          </a:p>
          <a:p>
            <a:pPr marL="12700">
              <a:lnSpc>
                <a:spcPct val="100000"/>
              </a:lnSpc>
            </a:pPr>
            <a:r>
              <a:rPr sz="1800" b="1" spc="-15" dirty="0">
                <a:solidFill>
                  <a:srgbClr val="FF0000"/>
                </a:solidFill>
                <a:latin typeface="Times New Roman"/>
                <a:cs typeface="Times New Roman"/>
              </a:rPr>
              <a:t>hareketler:</a:t>
            </a:r>
            <a:endParaRPr sz="1800">
              <a:latin typeface="Times New Roman"/>
              <a:cs typeface="Times New Roman"/>
            </a:endParaRPr>
          </a:p>
          <a:p>
            <a:pPr marL="927100">
              <a:lnSpc>
                <a:spcPct val="100000"/>
              </a:lnSpc>
            </a:pPr>
            <a:r>
              <a:rPr sz="1800" b="1" spc="-15" dirty="0">
                <a:solidFill>
                  <a:srgbClr val="FF0000"/>
                </a:solidFill>
                <a:latin typeface="Times New Roman"/>
                <a:cs typeface="Times New Roman"/>
              </a:rPr>
              <a:t>-uzun </a:t>
            </a:r>
            <a:r>
              <a:rPr sz="1800" b="1" spc="-5" dirty="0">
                <a:solidFill>
                  <a:srgbClr val="FF0000"/>
                </a:solidFill>
                <a:latin typeface="Times New Roman"/>
                <a:cs typeface="Times New Roman"/>
              </a:rPr>
              <a:t>gerilim </a:t>
            </a:r>
            <a:r>
              <a:rPr sz="1800" b="1" spc="-15" dirty="0">
                <a:solidFill>
                  <a:srgbClr val="FF0000"/>
                </a:solidFill>
                <a:latin typeface="Times New Roman"/>
                <a:cs typeface="Times New Roman"/>
              </a:rPr>
              <a:t>süresi</a:t>
            </a:r>
            <a:r>
              <a:rPr sz="1800" b="1" spc="55" dirty="0">
                <a:solidFill>
                  <a:srgbClr val="FF0000"/>
                </a:solidFill>
                <a:latin typeface="Times New Roman"/>
                <a:cs typeface="Times New Roman"/>
              </a:rPr>
              <a:t> </a:t>
            </a:r>
            <a:r>
              <a:rPr sz="1800" b="1" spc="-10" dirty="0">
                <a:solidFill>
                  <a:srgbClr val="FF0000"/>
                </a:solidFill>
                <a:latin typeface="Times New Roman"/>
                <a:cs typeface="Times New Roman"/>
              </a:rPr>
              <a:t>ve</a:t>
            </a:r>
            <a:endParaRPr sz="1800">
              <a:latin typeface="Times New Roman"/>
              <a:cs typeface="Times New Roman"/>
            </a:endParaRPr>
          </a:p>
          <a:p>
            <a:pPr marL="927100">
              <a:lnSpc>
                <a:spcPct val="100000"/>
              </a:lnSpc>
              <a:spcBef>
                <a:spcPts val="195"/>
              </a:spcBef>
            </a:pPr>
            <a:r>
              <a:rPr sz="1800" b="1" spc="-15" dirty="0">
                <a:solidFill>
                  <a:srgbClr val="FF0000"/>
                </a:solidFill>
                <a:latin typeface="Times New Roman"/>
                <a:cs typeface="Times New Roman"/>
              </a:rPr>
              <a:t>-düşük </a:t>
            </a:r>
            <a:r>
              <a:rPr sz="1800" b="1" spc="-10" dirty="0">
                <a:solidFill>
                  <a:srgbClr val="FF0000"/>
                </a:solidFill>
                <a:latin typeface="Times New Roman"/>
                <a:cs typeface="Times New Roman"/>
              </a:rPr>
              <a:t>hız</a:t>
            </a:r>
            <a:r>
              <a:rPr sz="1800" b="1" spc="55" dirty="0">
                <a:solidFill>
                  <a:srgbClr val="FF0000"/>
                </a:solidFill>
                <a:latin typeface="Times New Roman"/>
                <a:cs typeface="Times New Roman"/>
              </a:rPr>
              <a:t> </a:t>
            </a:r>
            <a:r>
              <a:rPr sz="1800" b="1" spc="-20" dirty="0">
                <a:solidFill>
                  <a:srgbClr val="FF0000"/>
                </a:solidFill>
                <a:latin typeface="Times New Roman"/>
                <a:cs typeface="Times New Roman"/>
              </a:rPr>
              <a:t>içermekte</a:t>
            </a:r>
            <a:endParaRPr sz="1800">
              <a:latin typeface="Times New Roman"/>
              <a:cs typeface="Times New Roman"/>
            </a:endParaRPr>
          </a:p>
        </p:txBody>
      </p:sp>
      <p:sp>
        <p:nvSpPr>
          <p:cNvPr id="21" name="object 21"/>
          <p:cNvSpPr/>
          <p:nvPr/>
        </p:nvSpPr>
        <p:spPr>
          <a:xfrm>
            <a:off x="0" y="0"/>
            <a:ext cx="423672" cy="621791"/>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71812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b="0" spc="-5" dirty="0">
                <a:solidFill>
                  <a:srgbClr val="000000"/>
                </a:solidFill>
                <a:latin typeface="Comic Sans MS"/>
                <a:cs typeface="Comic Sans MS"/>
              </a:rPr>
              <a:t>Bu kaslar aşağıdaki </a:t>
            </a:r>
            <a:r>
              <a:rPr b="0" spc="-10" dirty="0">
                <a:solidFill>
                  <a:srgbClr val="000000"/>
                </a:solidFill>
                <a:latin typeface="Comic Sans MS"/>
                <a:cs typeface="Comic Sans MS"/>
              </a:rPr>
              <a:t>görevlerden</a:t>
            </a:r>
            <a:r>
              <a:rPr b="0" spc="90" dirty="0">
                <a:solidFill>
                  <a:srgbClr val="000000"/>
                </a:solidFill>
                <a:latin typeface="Comic Sans MS"/>
                <a:cs typeface="Comic Sans MS"/>
              </a:rPr>
              <a:t> </a:t>
            </a:r>
            <a:r>
              <a:rPr b="0" dirty="0">
                <a:solidFill>
                  <a:srgbClr val="000000"/>
                </a:solidFill>
                <a:latin typeface="Comic Sans MS"/>
                <a:cs typeface="Comic Sans MS"/>
              </a:rPr>
              <a:t>sorumludur</a:t>
            </a:r>
            <a:endParaRPr sz="1800">
              <a:latin typeface="Comic Sans MS"/>
              <a:cs typeface="Comic Sans MS"/>
            </a:endParaRPr>
          </a:p>
        </p:txBody>
      </p:sp>
      <p:sp>
        <p:nvSpPr>
          <p:cNvPr id="3" name="object 3"/>
          <p:cNvSpPr txBox="1"/>
          <p:nvPr/>
        </p:nvSpPr>
        <p:spPr>
          <a:xfrm>
            <a:off x="929436" y="1911549"/>
            <a:ext cx="4770755" cy="2746375"/>
          </a:xfrm>
          <a:prstGeom prst="rect">
            <a:avLst/>
          </a:prstGeom>
        </p:spPr>
        <p:txBody>
          <a:bodyPr vert="horz" wrap="square" lIns="0" tIns="50800" rIns="0" bIns="0" rtlCol="0">
            <a:spAutoFit/>
          </a:bodyPr>
          <a:lstStyle/>
          <a:p>
            <a:pPr marL="241300" indent="-228600">
              <a:spcBef>
                <a:spcPts val="400"/>
              </a:spcBef>
              <a:buClr>
                <a:srgbClr val="717BA2"/>
              </a:buClr>
              <a:buFont typeface="Verdana"/>
              <a:buChar char="◦"/>
              <a:tabLst>
                <a:tab pos="241300" algn="l"/>
              </a:tabLst>
            </a:pPr>
            <a:r>
              <a:rPr sz="2300" spc="-5" dirty="0">
                <a:solidFill>
                  <a:prstClr val="black"/>
                </a:solidFill>
                <a:latin typeface="Comic Sans MS"/>
                <a:cs typeface="Comic Sans MS"/>
              </a:rPr>
              <a:t>Postürü</a:t>
            </a:r>
            <a:r>
              <a:rPr sz="2300" dirty="0">
                <a:solidFill>
                  <a:prstClr val="black"/>
                </a:solidFill>
                <a:latin typeface="Comic Sans MS"/>
                <a:cs typeface="Comic Sans MS"/>
              </a:rPr>
              <a:t> </a:t>
            </a:r>
            <a:r>
              <a:rPr sz="2300" spc="-5" dirty="0">
                <a:solidFill>
                  <a:prstClr val="black"/>
                </a:solidFill>
                <a:latin typeface="Comic Sans MS"/>
                <a:cs typeface="Comic Sans MS"/>
              </a:rPr>
              <a:t>desteklemek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spc="-5" dirty="0">
                <a:solidFill>
                  <a:prstClr val="black"/>
                </a:solidFill>
                <a:latin typeface="Comic Sans MS"/>
                <a:cs typeface="Comic Sans MS"/>
              </a:rPr>
              <a:t>Hareketi </a:t>
            </a:r>
            <a:r>
              <a:rPr sz="2300" dirty="0">
                <a:solidFill>
                  <a:prstClr val="black"/>
                </a:solidFill>
                <a:latin typeface="Comic Sans MS"/>
                <a:cs typeface="Comic Sans MS"/>
              </a:rPr>
              <a:t>oluşturmak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spc="-5" dirty="0">
                <a:solidFill>
                  <a:prstClr val="black"/>
                </a:solidFill>
                <a:latin typeface="Comic Sans MS"/>
                <a:cs typeface="Comic Sans MS"/>
              </a:rPr>
              <a:t>Kas </a:t>
            </a:r>
            <a:r>
              <a:rPr sz="2300" dirty="0">
                <a:solidFill>
                  <a:prstClr val="black"/>
                </a:solidFill>
                <a:latin typeface="Comic Sans MS"/>
                <a:cs typeface="Comic Sans MS"/>
              </a:rPr>
              <a:t>hareketlerini </a:t>
            </a:r>
            <a:r>
              <a:rPr sz="2300" spc="-5" dirty="0">
                <a:solidFill>
                  <a:prstClr val="black"/>
                </a:solidFill>
                <a:latin typeface="Comic Sans MS"/>
                <a:cs typeface="Comic Sans MS"/>
              </a:rPr>
              <a:t>koordine</a:t>
            </a:r>
            <a:r>
              <a:rPr sz="2300" spc="-100" dirty="0">
                <a:solidFill>
                  <a:prstClr val="black"/>
                </a:solidFill>
                <a:latin typeface="Comic Sans MS"/>
                <a:cs typeface="Comic Sans MS"/>
              </a:rPr>
              <a:t> </a:t>
            </a:r>
            <a:r>
              <a:rPr sz="2300" dirty="0">
                <a:solidFill>
                  <a:prstClr val="black"/>
                </a:solidFill>
                <a:latin typeface="Comic Sans MS"/>
                <a:cs typeface="Comic Sans MS"/>
              </a:rPr>
              <a:t>etmek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dirty="0">
                <a:solidFill>
                  <a:prstClr val="black"/>
                </a:solidFill>
                <a:latin typeface="Comic Sans MS"/>
                <a:cs typeface="Comic Sans MS"/>
              </a:rPr>
              <a:t>Vücudun </a:t>
            </a:r>
            <a:r>
              <a:rPr sz="2300" spc="-5" dirty="0">
                <a:solidFill>
                  <a:prstClr val="black"/>
                </a:solidFill>
                <a:latin typeface="Comic Sans MS"/>
                <a:cs typeface="Comic Sans MS"/>
              </a:rPr>
              <a:t>sabitliğini</a:t>
            </a:r>
            <a:r>
              <a:rPr sz="2300" spc="-15" dirty="0">
                <a:solidFill>
                  <a:prstClr val="black"/>
                </a:solidFill>
                <a:latin typeface="Comic Sans MS"/>
                <a:cs typeface="Comic Sans MS"/>
              </a:rPr>
              <a:t> </a:t>
            </a:r>
            <a:r>
              <a:rPr sz="2300" spc="-5" dirty="0">
                <a:solidFill>
                  <a:prstClr val="black"/>
                </a:solidFill>
                <a:latin typeface="Comic Sans MS"/>
                <a:cs typeface="Comic Sans MS"/>
              </a:rPr>
              <a:t>sağlamak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spc="-5" dirty="0">
                <a:solidFill>
                  <a:prstClr val="black"/>
                </a:solidFill>
                <a:latin typeface="Comic Sans MS"/>
                <a:cs typeface="Comic Sans MS"/>
              </a:rPr>
              <a:t>Kuvveti </a:t>
            </a:r>
            <a:r>
              <a:rPr sz="2300" dirty="0">
                <a:solidFill>
                  <a:prstClr val="black"/>
                </a:solidFill>
                <a:latin typeface="Comic Sans MS"/>
                <a:cs typeface="Comic Sans MS"/>
              </a:rPr>
              <a:t>abzorbe</a:t>
            </a:r>
            <a:r>
              <a:rPr sz="2300" spc="-15" dirty="0">
                <a:solidFill>
                  <a:prstClr val="black"/>
                </a:solidFill>
                <a:latin typeface="Comic Sans MS"/>
                <a:cs typeface="Comic Sans MS"/>
              </a:rPr>
              <a:t> </a:t>
            </a:r>
            <a:r>
              <a:rPr sz="2300" spc="-5" dirty="0">
                <a:solidFill>
                  <a:prstClr val="black"/>
                </a:solidFill>
                <a:latin typeface="Comic Sans MS"/>
                <a:cs typeface="Comic Sans MS"/>
              </a:rPr>
              <a:t>etmek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dirty="0">
                <a:solidFill>
                  <a:prstClr val="black"/>
                </a:solidFill>
                <a:latin typeface="Comic Sans MS"/>
                <a:cs typeface="Comic Sans MS"/>
              </a:rPr>
              <a:t>Kuvvet</a:t>
            </a:r>
            <a:r>
              <a:rPr sz="2300" spc="-10" dirty="0">
                <a:solidFill>
                  <a:prstClr val="black"/>
                </a:solidFill>
                <a:latin typeface="Comic Sans MS"/>
                <a:cs typeface="Comic Sans MS"/>
              </a:rPr>
              <a:t> </a:t>
            </a:r>
            <a:r>
              <a:rPr sz="2300" dirty="0">
                <a:solidFill>
                  <a:prstClr val="black"/>
                </a:solidFill>
                <a:latin typeface="Comic Sans MS"/>
                <a:cs typeface="Comic Sans MS"/>
              </a:rPr>
              <a:t>oluşturmak</a:t>
            </a:r>
            <a:endParaRPr sz="2300">
              <a:solidFill>
                <a:prstClr val="black"/>
              </a:solidFill>
              <a:latin typeface="Comic Sans MS"/>
              <a:cs typeface="Comic Sans MS"/>
            </a:endParaRPr>
          </a:p>
          <a:p>
            <a:pPr marL="241300" indent="-228600">
              <a:spcBef>
                <a:spcPts val="300"/>
              </a:spcBef>
              <a:buClr>
                <a:srgbClr val="717BA2"/>
              </a:buClr>
              <a:buFont typeface="Verdana"/>
              <a:buChar char="◦"/>
              <a:tabLst>
                <a:tab pos="241300" algn="l"/>
              </a:tabLst>
            </a:pPr>
            <a:r>
              <a:rPr sz="2300" spc="-5" dirty="0">
                <a:solidFill>
                  <a:prstClr val="black"/>
                </a:solidFill>
                <a:latin typeface="Comic Sans MS"/>
                <a:cs typeface="Comic Sans MS"/>
              </a:rPr>
              <a:t>Kuvvetleri tüm vücuda</a:t>
            </a:r>
            <a:r>
              <a:rPr sz="2300" spc="-10" dirty="0">
                <a:solidFill>
                  <a:prstClr val="black"/>
                </a:solidFill>
                <a:latin typeface="Comic Sans MS"/>
                <a:cs typeface="Comic Sans MS"/>
              </a:rPr>
              <a:t> </a:t>
            </a:r>
            <a:r>
              <a:rPr sz="2300" spc="-5" dirty="0">
                <a:solidFill>
                  <a:prstClr val="black"/>
                </a:solidFill>
                <a:latin typeface="Comic Sans MS"/>
                <a:cs typeface="Comic Sans MS"/>
              </a:rPr>
              <a:t>iletmek</a:t>
            </a:r>
            <a:endParaRPr sz="23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17</a:t>
            </a:fld>
            <a:endParaRPr sz="1000">
              <a:solidFill>
                <a:prstClr val="black"/>
              </a:solidFill>
              <a:latin typeface="Verdana"/>
              <a:cs typeface="Verdana"/>
            </a:endParaRPr>
          </a:p>
        </p:txBody>
      </p:sp>
    </p:spTree>
    <p:extLst>
      <p:ext uri="{BB962C8B-B14F-4D97-AF65-F5344CB8AC3E}">
        <p14:creationId xmlns:p14="http://schemas.microsoft.com/office/powerpoint/2010/main" val="4027413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78612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b="0" spc="-5" dirty="0">
                <a:solidFill>
                  <a:srgbClr val="000000"/>
                </a:solidFill>
                <a:latin typeface="Comic Sans MS"/>
                <a:cs typeface="Comic Sans MS"/>
              </a:rPr>
              <a:t>Hareket </a:t>
            </a:r>
            <a:r>
              <a:rPr b="0" spc="-10" dirty="0">
                <a:solidFill>
                  <a:srgbClr val="000000"/>
                </a:solidFill>
                <a:latin typeface="Comic Sans MS"/>
                <a:cs typeface="Comic Sans MS"/>
              </a:rPr>
              <a:t>veya </a:t>
            </a:r>
            <a:r>
              <a:rPr b="0" spc="-5" dirty="0">
                <a:solidFill>
                  <a:srgbClr val="000000"/>
                </a:solidFill>
                <a:latin typeface="Comic Sans MS"/>
                <a:cs typeface="Comic Sans MS"/>
              </a:rPr>
              <a:t>aktiviteye</a:t>
            </a:r>
            <a:r>
              <a:rPr b="0" spc="-10" dirty="0">
                <a:solidFill>
                  <a:srgbClr val="000000"/>
                </a:solidFill>
                <a:latin typeface="Comic Sans MS"/>
                <a:cs typeface="Comic Sans MS"/>
              </a:rPr>
              <a:t> </a:t>
            </a:r>
            <a:r>
              <a:rPr b="0" spc="-5" dirty="0">
                <a:solidFill>
                  <a:srgbClr val="000000"/>
                </a:solidFill>
                <a:latin typeface="Comic Sans MS"/>
                <a:cs typeface="Comic Sans MS"/>
              </a:rPr>
              <a:t>bakmadan</a:t>
            </a:r>
            <a:endParaRPr sz="1800">
              <a:latin typeface="Comic Sans MS"/>
              <a:cs typeface="Comic Sans MS"/>
            </a:endParaRPr>
          </a:p>
        </p:txBody>
      </p:sp>
      <p:sp>
        <p:nvSpPr>
          <p:cNvPr id="3" name="object 3"/>
          <p:cNvSpPr txBox="1"/>
          <p:nvPr/>
        </p:nvSpPr>
        <p:spPr>
          <a:xfrm>
            <a:off x="929436" y="1949018"/>
            <a:ext cx="7574915" cy="2340610"/>
          </a:xfrm>
          <a:prstGeom prst="rect">
            <a:avLst/>
          </a:prstGeom>
        </p:spPr>
        <p:txBody>
          <a:bodyPr vert="horz" wrap="square" lIns="0" tIns="13335" rIns="0" bIns="0" rtlCol="0">
            <a:spAutoFit/>
          </a:bodyPr>
          <a:lstStyle/>
          <a:p>
            <a:pPr marL="241300" indent="-228600">
              <a:spcBef>
                <a:spcPts val="105"/>
              </a:spcBef>
              <a:buClr>
                <a:srgbClr val="717BA2"/>
              </a:buClr>
              <a:buFont typeface="Verdana"/>
              <a:buChar char="◦"/>
              <a:tabLst>
                <a:tab pos="241300" algn="l"/>
              </a:tabLst>
            </a:pPr>
            <a:r>
              <a:rPr sz="2300" dirty="0">
                <a:solidFill>
                  <a:prstClr val="black"/>
                </a:solidFill>
                <a:latin typeface="Comic Sans MS"/>
                <a:cs typeface="Comic Sans MS"/>
              </a:rPr>
              <a:t>Vücudun </a:t>
            </a:r>
            <a:r>
              <a:rPr sz="2300" spc="-5" dirty="0">
                <a:solidFill>
                  <a:prstClr val="black"/>
                </a:solidFill>
                <a:latin typeface="Comic Sans MS"/>
                <a:cs typeface="Comic Sans MS"/>
              </a:rPr>
              <a:t>merkezi hareketin </a:t>
            </a:r>
            <a:r>
              <a:rPr sz="2300" dirty="0">
                <a:solidFill>
                  <a:prstClr val="black"/>
                </a:solidFill>
                <a:latin typeface="Comic Sans MS"/>
                <a:cs typeface="Comic Sans MS"/>
              </a:rPr>
              <a:t>oluşumu </a:t>
            </a:r>
            <a:r>
              <a:rPr sz="2300" spc="-5" dirty="0">
                <a:solidFill>
                  <a:prstClr val="black"/>
                </a:solidFill>
                <a:latin typeface="Comic Sans MS"/>
                <a:cs typeface="Comic Sans MS"/>
              </a:rPr>
              <a:t>süreci</a:t>
            </a:r>
            <a:r>
              <a:rPr sz="2300" spc="-35" dirty="0">
                <a:solidFill>
                  <a:prstClr val="black"/>
                </a:solidFill>
                <a:latin typeface="Comic Sans MS"/>
                <a:cs typeface="Comic Sans MS"/>
              </a:rPr>
              <a:t> </a:t>
            </a:r>
            <a:r>
              <a:rPr sz="2300" spc="-5" dirty="0">
                <a:solidFill>
                  <a:prstClr val="black"/>
                </a:solidFill>
                <a:latin typeface="Comic Sans MS"/>
                <a:cs typeface="Comic Sans MS"/>
              </a:rPr>
              <a:t>ve</a:t>
            </a:r>
            <a:endParaRPr sz="2300">
              <a:solidFill>
                <a:prstClr val="black"/>
              </a:solidFill>
              <a:latin typeface="Comic Sans MS"/>
              <a:cs typeface="Comic Sans MS"/>
            </a:endParaRPr>
          </a:p>
          <a:p>
            <a:pPr marL="241300"/>
            <a:r>
              <a:rPr sz="2300" dirty="0">
                <a:solidFill>
                  <a:prstClr val="black"/>
                </a:solidFill>
                <a:latin typeface="Comic Sans MS"/>
                <a:cs typeface="Comic Sans MS"/>
              </a:rPr>
              <a:t>sonucundan</a:t>
            </a:r>
            <a:r>
              <a:rPr sz="2300" spc="-45" dirty="0">
                <a:solidFill>
                  <a:prstClr val="black"/>
                </a:solidFill>
                <a:latin typeface="Comic Sans MS"/>
                <a:cs typeface="Comic Sans MS"/>
              </a:rPr>
              <a:t> </a:t>
            </a:r>
            <a:r>
              <a:rPr sz="2300" dirty="0">
                <a:solidFill>
                  <a:prstClr val="black"/>
                </a:solidFill>
                <a:latin typeface="Comic Sans MS"/>
                <a:cs typeface="Comic Sans MS"/>
              </a:rPr>
              <a:t>sorumludur</a:t>
            </a:r>
            <a:endParaRPr sz="2300">
              <a:solidFill>
                <a:prstClr val="black"/>
              </a:solidFill>
              <a:latin typeface="Comic Sans MS"/>
              <a:cs typeface="Comic Sans MS"/>
            </a:endParaRPr>
          </a:p>
          <a:p>
            <a:pPr marL="478790" marR="497840" indent="-228600">
              <a:spcBef>
                <a:spcPts val="405"/>
              </a:spcBef>
              <a:tabLst>
                <a:tab pos="478790" algn="l"/>
              </a:tabLst>
            </a:pPr>
            <a:r>
              <a:rPr sz="2100" spc="-1090" dirty="0">
                <a:solidFill>
                  <a:srgbClr val="9FB8CD"/>
                </a:solidFill>
                <a:latin typeface="Arial"/>
                <a:cs typeface="Arial"/>
              </a:rPr>
              <a:t>	</a:t>
            </a:r>
            <a:r>
              <a:rPr sz="2100" spc="-5" dirty="0">
                <a:solidFill>
                  <a:prstClr val="black"/>
                </a:solidFill>
                <a:latin typeface="Comic Sans MS"/>
                <a:cs typeface="Comic Sans MS"/>
              </a:rPr>
              <a:t>Bu durum tüm </a:t>
            </a:r>
            <a:r>
              <a:rPr sz="2100" dirty="0">
                <a:solidFill>
                  <a:prstClr val="black"/>
                </a:solidFill>
                <a:latin typeface="Comic Sans MS"/>
                <a:cs typeface="Comic Sans MS"/>
              </a:rPr>
              <a:t>sportif </a:t>
            </a:r>
            <a:r>
              <a:rPr sz="2100" spc="-5" dirty="0">
                <a:solidFill>
                  <a:prstClr val="black"/>
                </a:solidFill>
                <a:latin typeface="Comic Sans MS"/>
                <a:cs typeface="Comic Sans MS"/>
              </a:rPr>
              <a:t>aktivitler veya </a:t>
            </a:r>
            <a:r>
              <a:rPr sz="2100" dirty="0">
                <a:solidFill>
                  <a:prstClr val="black"/>
                </a:solidFill>
                <a:latin typeface="Comic Sans MS"/>
                <a:cs typeface="Comic Sans MS"/>
              </a:rPr>
              <a:t>egzersizleri </a:t>
            </a:r>
            <a:r>
              <a:rPr sz="2100" spc="-5" dirty="0">
                <a:solidFill>
                  <a:prstClr val="black"/>
                </a:solidFill>
                <a:latin typeface="Comic Sans MS"/>
                <a:cs typeface="Comic Sans MS"/>
              </a:rPr>
              <a:t>için  </a:t>
            </a:r>
            <a:r>
              <a:rPr sz="2100" dirty="0">
                <a:solidFill>
                  <a:prstClr val="black"/>
                </a:solidFill>
                <a:latin typeface="Comic Sans MS"/>
                <a:cs typeface="Comic Sans MS"/>
              </a:rPr>
              <a:t>geçerlidir</a:t>
            </a:r>
            <a:endParaRPr sz="2100">
              <a:solidFill>
                <a:prstClr val="black"/>
              </a:solidFill>
              <a:latin typeface="Comic Sans MS"/>
              <a:cs typeface="Comic Sans MS"/>
            </a:endParaRPr>
          </a:p>
          <a:p>
            <a:pPr marL="762000" marR="5080" indent="-228600">
              <a:spcBef>
                <a:spcPts val="415"/>
              </a:spcBef>
              <a:tabLst>
                <a:tab pos="762000" algn="l"/>
              </a:tabLst>
            </a:pPr>
            <a:r>
              <a:rPr sz="1900" spc="-990" dirty="0">
                <a:solidFill>
                  <a:srgbClr val="9FB8CD"/>
                </a:solidFill>
                <a:latin typeface="Arial"/>
                <a:cs typeface="Arial"/>
              </a:rPr>
              <a:t>	</a:t>
            </a:r>
            <a:r>
              <a:rPr sz="1900" spc="-5" dirty="0">
                <a:solidFill>
                  <a:prstClr val="black"/>
                </a:solidFill>
                <a:latin typeface="Comic Sans MS"/>
                <a:cs typeface="Comic Sans MS"/>
              </a:rPr>
              <a:t>Core </a:t>
            </a:r>
            <a:r>
              <a:rPr sz="1900" spc="-10" dirty="0">
                <a:solidFill>
                  <a:prstClr val="black"/>
                </a:solidFill>
                <a:latin typeface="Comic Sans MS"/>
                <a:cs typeface="Comic Sans MS"/>
              </a:rPr>
              <a:t>bölgesi kasları birçok düzlemde konsantrik, egzantrik  </a:t>
            </a:r>
            <a:r>
              <a:rPr sz="1900" spc="-5" dirty="0">
                <a:solidFill>
                  <a:prstClr val="black"/>
                </a:solidFill>
                <a:latin typeface="Comic Sans MS"/>
                <a:cs typeface="Comic Sans MS"/>
              </a:rPr>
              <a:t>ve/veya </a:t>
            </a:r>
            <a:r>
              <a:rPr sz="1900" spc="-10" dirty="0">
                <a:solidFill>
                  <a:prstClr val="black"/>
                </a:solidFill>
                <a:latin typeface="Comic Sans MS"/>
                <a:cs typeface="Comic Sans MS"/>
              </a:rPr>
              <a:t>izometrik </a:t>
            </a:r>
            <a:r>
              <a:rPr sz="1900" spc="-5" dirty="0">
                <a:solidFill>
                  <a:prstClr val="black"/>
                </a:solidFill>
                <a:latin typeface="Comic Sans MS"/>
                <a:cs typeface="Comic Sans MS"/>
              </a:rPr>
              <a:t>olarak </a:t>
            </a:r>
            <a:r>
              <a:rPr sz="1900" spc="-10" dirty="0">
                <a:solidFill>
                  <a:prstClr val="black"/>
                </a:solidFill>
                <a:latin typeface="Comic Sans MS"/>
                <a:cs typeface="Comic Sans MS"/>
              </a:rPr>
              <a:t>kasılarak bir </a:t>
            </a:r>
            <a:r>
              <a:rPr sz="1900" spc="-5" dirty="0">
                <a:solidFill>
                  <a:prstClr val="black"/>
                </a:solidFill>
                <a:latin typeface="Comic Sans MS"/>
                <a:cs typeface="Comic Sans MS"/>
              </a:rPr>
              <a:t>hareketi veya hareket  örüntüsünü</a:t>
            </a:r>
            <a:r>
              <a:rPr sz="1900" spc="25" dirty="0">
                <a:solidFill>
                  <a:prstClr val="black"/>
                </a:solidFill>
                <a:latin typeface="Comic Sans MS"/>
                <a:cs typeface="Comic Sans MS"/>
              </a:rPr>
              <a:t> </a:t>
            </a:r>
            <a:r>
              <a:rPr sz="1900" spc="-10" dirty="0">
                <a:solidFill>
                  <a:prstClr val="black"/>
                </a:solidFill>
                <a:latin typeface="Comic Sans MS"/>
                <a:cs typeface="Comic Sans MS"/>
              </a:rPr>
              <a:t>gerçekleştirmektedir</a:t>
            </a:r>
            <a:endParaRPr sz="19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18</a:t>
            </a:fld>
            <a:endParaRPr sz="1000">
              <a:solidFill>
                <a:prstClr val="black"/>
              </a:solidFill>
              <a:latin typeface="Verdana"/>
              <a:cs typeface="Verdana"/>
            </a:endParaRPr>
          </a:p>
        </p:txBody>
      </p:sp>
    </p:spTree>
    <p:extLst>
      <p:ext uri="{BB962C8B-B14F-4D97-AF65-F5344CB8AC3E}">
        <p14:creationId xmlns:p14="http://schemas.microsoft.com/office/powerpoint/2010/main" val="3648903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75749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b="0" spc="-5" dirty="0">
                <a:solidFill>
                  <a:srgbClr val="000000"/>
                </a:solidFill>
                <a:latin typeface="Comic Sans MS"/>
                <a:cs typeface="Comic Sans MS"/>
              </a:rPr>
              <a:t>Kuvvetli ve </a:t>
            </a:r>
            <a:r>
              <a:rPr b="0" dirty="0">
                <a:solidFill>
                  <a:srgbClr val="000000"/>
                </a:solidFill>
                <a:latin typeface="Comic Sans MS"/>
                <a:cs typeface="Comic Sans MS"/>
              </a:rPr>
              <a:t>stabil </a:t>
            </a:r>
            <a:r>
              <a:rPr b="0" spc="-5" dirty="0">
                <a:solidFill>
                  <a:srgbClr val="000000"/>
                </a:solidFill>
                <a:latin typeface="Comic Sans MS"/>
                <a:cs typeface="Comic Sans MS"/>
              </a:rPr>
              <a:t>bir </a:t>
            </a:r>
            <a:r>
              <a:rPr b="0" dirty="0">
                <a:solidFill>
                  <a:srgbClr val="000000"/>
                </a:solidFill>
                <a:latin typeface="Comic Sans MS"/>
                <a:cs typeface="Comic Sans MS"/>
              </a:rPr>
              <a:t>Core </a:t>
            </a:r>
            <a:r>
              <a:rPr b="0" spc="-5" dirty="0">
                <a:solidFill>
                  <a:srgbClr val="000000"/>
                </a:solidFill>
                <a:latin typeface="Comic Sans MS"/>
                <a:cs typeface="Comic Sans MS"/>
              </a:rPr>
              <a:t>bölgesinin</a:t>
            </a:r>
            <a:r>
              <a:rPr b="0" spc="-15" dirty="0">
                <a:solidFill>
                  <a:srgbClr val="000000"/>
                </a:solidFill>
                <a:latin typeface="Comic Sans MS"/>
                <a:cs typeface="Comic Sans MS"/>
              </a:rPr>
              <a:t> </a:t>
            </a:r>
            <a:r>
              <a:rPr b="0" dirty="0">
                <a:solidFill>
                  <a:srgbClr val="000000"/>
                </a:solidFill>
                <a:latin typeface="Comic Sans MS"/>
                <a:cs typeface="Comic Sans MS"/>
              </a:rPr>
              <a:t>yararları</a:t>
            </a:r>
            <a:endParaRPr sz="1800">
              <a:latin typeface="Comic Sans MS"/>
              <a:cs typeface="Comic Sans MS"/>
            </a:endParaRPr>
          </a:p>
        </p:txBody>
      </p:sp>
      <p:sp>
        <p:nvSpPr>
          <p:cNvPr id="3" name="object 3"/>
          <p:cNvSpPr txBox="1"/>
          <p:nvPr/>
        </p:nvSpPr>
        <p:spPr>
          <a:xfrm>
            <a:off x="929436" y="2300452"/>
            <a:ext cx="7366634" cy="2856865"/>
          </a:xfrm>
          <a:prstGeom prst="rect">
            <a:avLst/>
          </a:prstGeom>
        </p:spPr>
        <p:txBody>
          <a:bodyPr vert="horz" wrap="square" lIns="0" tIns="50800" rIns="0" bIns="0" rtlCol="0">
            <a:spAutoFit/>
          </a:bodyPr>
          <a:lstStyle/>
          <a:p>
            <a:pPr marL="241300" indent="-228600">
              <a:spcBef>
                <a:spcPts val="400"/>
              </a:spcBef>
              <a:buClr>
                <a:srgbClr val="717BA2"/>
              </a:buClr>
              <a:buFont typeface="Verdana"/>
              <a:buChar char="◦"/>
              <a:tabLst>
                <a:tab pos="241300" algn="l"/>
              </a:tabLst>
            </a:pPr>
            <a:r>
              <a:rPr sz="2300" b="1" dirty="0">
                <a:solidFill>
                  <a:srgbClr val="373C53"/>
                </a:solidFill>
                <a:latin typeface="Comic Sans MS"/>
                <a:cs typeface="Comic Sans MS"/>
              </a:rPr>
              <a:t>Güç </a:t>
            </a:r>
            <a:r>
              <a:rPr sz="2300" b="1" spc="-5" dirty="0">
                <a:solidFill>
                  <a:srgbClr val="373C53"/>
                </a:solidFill>
                <a:latin typeface="Comic Sans MS"/>
                <a:cs typeface="Comic Sans MS"/>
              </a:rPr>
              <a:t>Üretiminde</a:t>
            </a:r>
            <a:r>
              <a:rPr sz="2300" b="1" spc="-10" dirty="0">
                <a:solidFill>
                  <a:srgbClr val="373C53"/>
                </a:solidFill>
                <a:latin typeface="Comic Sans MS"/>
                <a:cs typeface="Comic Sans MS"/>
              </a:rPr>
              <a:t> </a:t>
            </a:r>
            <a:r>
              <a:rPr sz="2300" b="1" spc="-5" dirty="0">
                <a:solidFill>
                  <a:srgbClr val="373C53"/>
                </a:solidFill>
                <a:latin typeface="Comic Sans MS"/>
                <a:cs typeface="Comic Sans MS"/>
              </a:rPr>
              <a:t>Artış</a:t>
            </a:r>
            <a:endParaRPr sz="2300">
              <a:solidFill>
                <a:prstClr val="black"/>
              </a:solidFill>
              <a:latin typeface="Comic Sans MS"/>
              <a:cs typeface="Comic Sans MS"/>
            </a:endParaRPr>
          </a:p>
          <a:p>
            <a:pPr marL="241300" marR="779145" indent="-228600">
              <a:spcBef>
                <a:spcPts val="300"/>
              </a:spcBef>
              <a:buClr>
                <a:srgbClr val="717BA2"/>
              </a:buClr>
              <a:buFont typeface="Verdana"/>
              <a:buChar char="◦"/>
              <a:tabLst>
                <a:tab pos="241300" algn="l"/>
              </a:tabLst>
            </a:pPr>
            <a:r>
              <a:rPr sz="2300" dirty="0">
                <a:solidFill>
                  <a:prstClr val="black"/>
                </a:solidFill>
                <a:latin typeface="Comic Sans MS"/>
                <a:cs typeface="Comic Sans MS"/>
              </a:rPr>
              <a:t>Güç </a:t>
            </a:r>
            <a:r>
              <a:rPr sz="2300" spc="-5" dirty="0">
                <a:solidFill>
                  <a:prstClr val="black"/>
                </a:solidFill>
                <a:latin typeface="Comic Sans MS"/>
                <a:cs typeface="Comic Sans MS"/>
              </a:rPr>
              <a:t>birçok </a:t>
            </a:r>
            <a:r>
              <a:rPr sz="2300" dirty="0">
                <a:solidFill>
                  <a:prstClr val="black"/>
                </a:solidFill>
                <a:latin typeface="Comic Sans MS"/>
                <a:cs typeface="Comic Sans MS"/>
              </a:rPr>
              <a:t>spor </a:t>
            </a:r>
            <a:r>
              <a:rPr sz="2300" spc="-5" dirty="0">
                <a:solidFill>
                  <a:prstClr val="black"/>
                </a:solidFill>
                <a:latin typeface="Comic Sans MS"/>
                <a:cs typeface="Comic Sans MS"/>
              </a:rPr>
              <a:t>dalı </a:t>
            </a:r>
            <a:r>
              <a:rPr sz="2300" dirty="0">
                <a:solidFill>
                  <a:prstClr val="black"/>
                </a:solidFill>
                <a:latin typeface="Comic Sans MS"/>
                <a:cs typeface="Comic Sans MS"/>
              </a:rPr>
              <a:t>için önemli </a:t>
            </a:r>
            <a:r>
              <a:rPr sz="2300" spc="-5" dirty="0">
                <a:solidFill>
                  <a:prstClr val="black"/>
                </a:solidFill>
                <a:latin typeface="Comic Sans MS"/>
                <a:cs typeface="Comic Sans MS"/>
              </a:rPr>
              <a:t>bir </a:t>
            </a:r>
            <a:r>
              <a:rPr sz="2300" dirty="0">
                <a:solidFill>
                  <a:prstClr val="black"/>
                </a:solidFill>
                <a:latin typeface="Comic Sans MS"/>
                <a:cs typeface="Comic Sans MS"/>
              </a:rPr>
              <a:t>performans  </a:t>
            </a:r>
            <a:r>
              <a:rPr sz="2300" spc="-5" dirty="0">
                <a:solidFill>
                  <a:prstClr val="black"/>
                </a:solidFill>
                <a:latin typeface="Comic Sans MS"/>
                <a:cs typeface="Comic Sans MS"/>
              </a:rPr>
              <a:t>bileşenidir</a:t>
            </a:r>
            <a:endParaRPr sz="2300">
              <a:solidFill>
                <a:prstClr val="black"/>
              </a:solidFill>
              <a:latin typeface="Comic Sans MS"/>
              <a:cs typeface="Comic Sans MS"/>
            </a:endParaRPr>
          </a:p>
          <a:p>
            <a:pPr marL="478790" lvl="1" indent="-228600">
              <a:spcBef>
                <a:spcPts val="405"/>
              </a:spcBef>
              <a:buClr>
                <a:srgbClr val="9FB8CD"/>
              </a:buClr>
              <a:buFont typeface="Arial"/>
              <a:buChar char=""/>
              <a:tabLst>
                <a:tab pos="478790" algn="l"/>
                <a:tab pos="479425" algn="l"/>
              </a:tabLst>
            </a:pPr>
            <a:r>
              <a:rPr sz="2100" spc="-5" dirty="0">
                <a:solidFill>
                  <a:prstClr val="black"/>
                </a:solidFill>
                <a:latin typeface="Comic Sans MS"/>
                <a:cs typeface="Comic Sans MS"/>
              </a:rPr>
              <a:t>Yön değiştirme veya ivmelenme </a:t>
            </a:r>
            <a:r>
              <a:rPr sz="2100" dirty="0">
                <a:solidFill>
                  <a:prstClr val="black"/>
                </a:solidFill>
                <a:latin typeface="Comic Sans MS"/>
                <a:cs typeface="Comic Sans MS"/>
              </a:rPr>
              <a:t>gibi hareketlerde</a:t>
            </a:r>
            <a:r>
              <a:rPr sz="2100" spc="-35" dirty="0">
                <a:solidFill>
                  <a:prstClr val="black"/>
                </a:solidFill>
                <a:latin typeface="Comic Sans MS"/>
                <a:cs typeface="Comic Sans MS"/>
              </a:rPr>
              <a:t> </a:t>
            </a:r>
            <a:r>
              <a:rPr sz="2100" dirty="0">
                <a:solidFill>
                  <a:prstClr val="black"/>
                </a:solidFill>
                <a:latin typeface="Comic Sans MS"/>
                <a:cs typeface="Comic Sans MS"/>
              </a:rPr>
              <a:t>güç</a:t>
            </a:r>
            <a:endParaRPr sz="2100">
              <a:solidFill>
                <a:prstClr val="black"/>
              </a:solidFill>
              <a:latin typeface="Comic Sans MS"/>
              <a:cs typeface="Comic Sans MS"/>
            </a:endParaRPr>
          </a:p>
          <a:p>
            <a:pPr marL="478790" marR="5080"/>
            <a:r>
              <a:rPr sz="2100" dirty="0">
                <a:solidFill>
                  <a:prstClr val="black"/>
                </a:solidFill>
                <a:latin typeface="Comic Sans MS"/>
                <a:cs typeface="Comic Sans MS"/>
              </a:rPr>
              <a:t>hareketin başarılı </a:t>
            </a:r>
            <a:r>
              <a:rPr sz="2100" spc="-5" dirty="0">
                <a:solidFill>
                  <a:prstClr val="black"/>
                </a:solidFill>
                <a:latin typeface="Comic Sans MS"/>
                <a:cs typeface="Comic Sans MS"/>
              </a:rPr>
              <a:t>veya </a:t>
            </a:r>
            <a:r>
              <a:rPr sz="2100" dirty="0">
                <a:solidFill>
                  <a:prstClr val="black"/>
                </a:solidFill>
                <a:latin typeface="Comic Sans MS"/>
                <a:cs typeface="Comic Sans MS"/>
              </a:rPr>
              <a:t>başarısız </a:t>
            </a:r>
            <a:r>
              <a:rPr sz="2100" spc="-5" dirty="0">
                <a:solidFill>
                  <a:prstClr val="black"/>
                </a:solidFill>
                <a:latin typeface="Comic Sans MS"/>
                <a:cs typeface="Comic Sans MS"/>
              </a:rPr>
              <a:t>bir </a:t>
            </a:r>
            <a:r>
              <a:rPr sz="2100" dirty="0">
                <a:solidFill>
                  <a:prstClr val="black"/>
                </a:solidFill>
                <a:latin typeface="Comic Sans MS"/>
                <a:cs typeface="Comic Sans MS"/>
              </a:rPr>
              <a:t>şekilde</a:t>
            </a:r>
            <a:r>
              <a:rPr sz="2100" spc="-95" dirty="0">
                <a:solidFill>
                  <a:prstClr val="black"/>
                </a:solidFill>
                <a:latin typeface="Comic Sans MS"/>
                <a:cs typeface="Comic Sans MS"/>
              </a:rPr>
              <a:t> </a:t>
            </a:r>
            <a:r>
              <a:rPr sz="2100" dirty="0">
                <a:solidFill>
                  <a:prstClr val="black"/>
                </a:solidFill>
                <a:latin typeface="Comic Sans MS"/>
                <a:cs typeface="Comic Sans MS"/>
              </a:rPr>
              <a:t>yapılmasına  </a:t>
            </a:r>
            <a:r>
              <a:rPr sz="2100" spc="-5" dirty="0">
                <a:solidFill>
                  <a:prstClr val="black"/>
                </a:solidFill>
                <a:latin typeface="Comic Sans MS"/>
                <a:cs typeface="Comic Sans MS"/>
              </a:rPr>
              <a:t>neden</a:t>
            </a:r>
            <a:r>
              <a:rPr sz="2100" spc="-15" dirty="0">
                <a:solidFill>
                  <a:prstClr val="black"/>
                </a:solidFill>
                <a:latin typeface="Comic Sans MS"/>
                <a:cs typeface="Comic Sans MS"/>
              </a:rPr>
              <a:t> </a:t>
            </a:r>
            <a:r>
              <a:rPr sz="2100" dirty="0">
                <a:solidFill>
                  <a:prstClr val="black"/>
                </a:solidFill>
                <a:latin typeface="Comic Sans MS"/>
                <a:cs typeface="Comic Sans MS"/>
              </a:rPr>
              <a:t>olur</a:t>
            </a:r>
            <a:endParaRPr sz="2100">
              <a:solidFill>
                <a:prstClr val="black"/>
              </a:solidFill>
              <a:latin typeface="Comic Sans MS"/>
              <a:cs typeface="Comic Sans MS"/>
            </a:endParaRPr>
          </a:p>
          <a:p>
            <a:pPr marL="478790" marR="83820" lvl="1" indent="-228600">
              <a:spcBef>
                <a:spcPts val="405"/>
              </a:spcBef>
              <a:buClr>
                <a:srgbClr val="9FB8CD"/>
              </a:buClr>
              <a:buFont typeface="Arial"/>
              <a:buChar char=""/>
              <a:tabLst>
                <a:tab pos="478790" algn="l"/>
                <a:tab pos="479425" algn="l"/>
              </a:tabLst>
            </a:pPr>
            <a:r>
              <a:rPr sz="2100" dirty="0">
                <a:solidFill>
                  <a:prstClr val="black"/>
                </a:solidFill>
                <a:latin typeface="Comic Sans MS"/>
                <a:cs typeface="Comic Sans MS"/>
              </a:rPr>
              <a:t>Kuvvetli </a:t>
            </a:r>
            <a:r>
              <a:rPr sz="2100" spc="-5" dirty="0">
                <a:solidFill>
                  <a:prstClr val="black"/>
                </a:solidFill>
                <a:latin typeface="Comic Sans MS"/>
                <a:cs typeface="Comic Sans MS"/>
              </a:rPr>
              <a:t>ve stabil bir </a:t>
            </a:r>
            <a:r>
              <a:rPr sz="2100" dirty="0">
                <a:solidFill>
                  <a:prstClr val="black"/>
                </a:solidFill>
                <a:latin typeface="Comic Sans MS"/>
                <a:cs typeface="Comic Sans MS"/>
              </a:rPr>
              <a:t>core </a:t>
            </a:r>
            <a:r>
              <a:rPr sz="2100" spc="-5" dirty="0">
                <a:solidFill>
                  <a:prstClr val="black"/>
                </a:solidFill>
                <a:latin typeface="Comic Sans MS"/>
                <a:cs typeface="Comic Sans MS"/>
              </a:rPr>
              <a:t>bölgesi </a:t>
            </a:r>
            <a:r>
              <a:rPr sz="2100" dirty="0">
                <a:solidFill>
                  <a:prstClr val="black"/>
                </a:solidFill>
                <a:latin typeface="Comic Sans MS"/>
                <a:cs typeface="Comic Sans MS"/>
              </a:rPr>
              <a:t>gücün </a:t>
            </a:r>
            <a:r>
              <a:rPr sz="2100" spc="-5" dirty="0">
                <a:solidFill>
                  <a:prstClr val="black"/>
                </a:solidFill>
                <a:latin typeface="Comic Sans MS"/>
                <a:cs typeface="Comic Sans MS"/>
              </a:rPr>
              <a:t>üretilmesini ve  </a:t>
            </a:r>
            <a:r>
              <a:rPr sz="2100" dirty="0">
                <a:solidFill>
                  <a:prstClr val="black"/>
                </a:solidFill>
                <a:latin typeface="Comic Sans MS"/>
                <a:cs typeface="Comic Sans MS"/>
              </a:rPr>
              <a:t>hareket </a:t>
            </a:r>
            <a:r>
              <a:rPr sz="2100" spc="-5" dirty="0">
                <a:solidFill>
                  <a:prstClr val="black"/>
                </a:solidFill>
                <a:latin typeface="Comic Sans MS"/>
                <a:cs typeface="Comic Sans MS"/>
              </a:rPr>
              <a:t>zinciri içerisine tranfer </a:t>
            </a:r>
            <a:r>
              <a:rPr sz="2100" dirty="0">
                <a:solidFill>
                  <a:prstClr val="black"/>
                </a:solidFill>
                <a:latin typeface="Comic Sans MS"/>
                <a:cs typeface="Comic Sans MS"/>
              </a:rPr>
              <a:t>edilmesini</a:t>
            </a:r>
            <a:r>
              <a:rPr sz="2100" spc="-45" dirty="0">
                <a:solidFill>
                  <a:prstClr val="black"/>
                </a:solidFill>
                <a:latin typeface="Comic Sans MS"/>
                <a:cs typeface="Comic Sans MS"/>
              </a:rPr>
              <a:t> </a:t>
            </a:r>
            <a:r>
              <a:rPr sz="2100" spc="-5" dirty="0">
                <a:solidFill>
                  <a:prstClr val="black"/>
                </a:solidFill>
                <a:latin typeface="Comic Sans MS"/>
                <a:cs typeface="Comic Sans MS"/>
              </a:rPr>
              <a:t>sağlar</a:t>
            </a:r>
            <a:endParaRPr sz="21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19</a:t>
            </a:fld>
            <a:endParaRPr sz="1000">
              <a:solidFill>
                <a:prstClr val="black"/>
              </a:solidFill>
              <a:latin typeface="Verdana"/>
              <a:cs typeface="Verdana"/>
            </a:endParaRPr>
          </a:p>
        </p:txBody>
      </p:sp>
    </p:spTree>
    <p:extLst>
      <p:ext uri="{BB962C8B-B14F-4D97-AF65-F5344CB8AC3E}">
        <p14:creationId xmlns:p14="http://schemas.microsoft.com/office/powerpoint/2010/main" val="3162428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35051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Gelişmiş </a:t>
            </a:r>
            <a:r>
              <a:rPr spc="-5" dirty="0"/>
              <a:t>Stabilite ve</a:t>
            </a:r>
            <a:r>
              <a:rPr spc="-60" dirty="0"/>
              <a:t> </a:t>
            </a:r>
            <a:r>
              <a:rPr dirty="0"/>
              <a:t>Verimlilik</a:t>
            </a:r>
            <a:endParaRPr sz="1800">
              <a:latin typeface="Arial"/>
              <a:cs typeface="Arial"/>
            </a:endParaRPr>
          </a:p>
        </p:txBody>
      </p:sp>
      <p:sp>
        <p:nvSpPr>
          <p:cNvPr id="3" name="object 3"/>
          <p:cNvSpPr txBox="1"/>
          <p:nvPr/>
        </p:nvSpPr>
        <p:spPr>
          <a:xfrm>
            <a:off x="645668" y="2421763"/>
            <a:ext cx="7854315" cy="1942464"/>
          </a:xfrm>
          <a:prstGeom prst="rect">
            <a:avLst/>
          </a:prstGeom>
        </p:spPr>
        <p:txBody>
          <a:bodyPr vert="horz" wrap="square" lIns="0" tIns="12700" rIns="0" bIns="0" rtlCol="0">
            <a:spAutoFit/>
          </a:bodyPr>
          <a:lstStyle/>
          <a:p>
            <a:pPr marL="268605" marR="248285" indent="-256540">
              <a:spcBef>
                <a:spcPts val="100"/>
              </a:spcBef>
              <a:tabLst>
                <a:tab pos="268605" algn="l"/>
              </a:tabLst>
            </a:pPr>
            <a:r>
              <a:rPr spc="-505" dirty="0">
                <a:solidFill>
                  <a:srgbClr val="717BA2"/>
                </a:solidFill>
                <a:latin typeface="Arial"/>
                <a:cs typeface="Arial"/>
              </a:rPr>
              <a:t>	</a:t>
            </a:r>
            <a:r>
              <a:rPr sz="2700" dirty="0">
                <a:solidFill>
                  <a:prstClr val="black"/>
                </a:solidFill>
                <a:latin typeface="Comic Sans MS"/>
                <a:cs typeface="Comic Sans MS"/>
              </a:rPr>
              <a:t>Üst </a:t>
            </a:r>
            <a:r>
              <a:rPr sz="2700" spc="-5" dirty="0">
                <a:solidFill>
                  <a:prstClr val="black"/>
                </a:solidFill>
                <a:latin typeface="Comic Sans MS"/>
                <a:cs typeface="Comic Sans MS"/>
              </a:rPr>
              <a:t>ve </a:t>
            </a:r>
            <a:r>
              <a:rPr sz="2700" dirty="0">
                <a:solidFill>
                  <a:prstClr val="black"/>
                </a:solidFill>
                <a:latin typeface="Comic Sans MS"/>
                <a:cs typeface="Comic Sans MS"/>
              </a:rPr>
              <a:t>alt </a:t>
            </a:r>
            <a:r>
              <a:rPr sz="2700" spc="-5" dirty="0">
                <a:solidFill>
                  <a:prstClr val="black"/>
                </a:solidFill>
                <a:latin typeface="Comic Sans MS"/>
                <a:cs typeface="Comic Sans MS"/>
              </a:rPr>
              <a:t>vücutta </a:t>
            </a:r>
            <a:r>
              <a:rPr sz="2700" dirty="0">
                <a:solidFill>
                  <a:prstClr val="black"/>
                </a:solidFill>
                <a:latin typeface="Comic Sans MS"/>
                <a:cs typeface="Comic Sans MS"/>
              </a:rPr>
              <a:t>omurgaya </a:t>
            </a:r>
            <a:r>
              <a:rPr sz="2700" spc="-10" dirty="0">
                <a:solidFill>
                  <a:prstClr val="black"/>
                </a:solidFill>
                <a:latin typeface="Comic Sans MS"/>
                <a:cs typeface="Comic Sans MS"/>
              </a:rPr>
              <a:t>veya </a:t>
            </a:r>
            <a:r>
              <a:rPr sz="2700" spc="-5" dirty="0">
                <a:solidFill>
                  <a:prstClr val="black"/>
                </a:solidFill>
                <a:latin typeface="Comic Sans MS"/>
                <a:cs typeface="Comic Sans MS"/>
              </a:rPr>
              <a:t>pelvise bağlı  temel</a:t>
            </a:r>
            <a:r>
              <a:rPr sz="2700" spc="-10" dirty="0">
                <a:solidFill>
                  <a:prstClr val="black"/>
                </a:solidFill>
                <a:latin typeface="Comic Sans MS"/>
                <a:cs typeface="Comic Sans MS"/>
              </a:rPr>
              <a:t> </a:t>
            </a:r>
            <a:r>
              <a:rPr sz="2700" spc="-5" dirty="0">
                <a:solidFill>
                  <a:prstClr val="black"/>
                </a:solidFill>
                <a:latin typeface="Comic Sans MS"/>
                <a:cs typeface="Comic Sans MS"/>
              </a:rPr>
              <a:t>kaslar</a:t>
            </a:r>
            <a:endParaRPr sz="2700">
              <a:solidFill>
                <a:prstClr val="black"/>
              </a:solidFill>
              <a:latin typeface="Comic Sans MS"/>
              <a:cs typeface="Comic Sans MS"/>
            </a:endParaRPr>
          </a:p>
          <a:p>
            <a:pPr marL="524510" indent="-228600">
              <a:spcBef>
                <a:spcPts val="325"/>
              </a:spcBef>
              <a:buClr>
                <a:srgbClr val="717BA2"/>
              </a:buClr>
              <a:buFont typeface="Verdana"/>
              <a:buChar char="◦"/>
              <a:tabLst>
                <a:tab pos="525145" algn="l"/>
              </a:tabLst>
            </a:pPr>
            <a:r>
              <a:rPr sz="2300" spc="-5" dirty="0">
                <a:solidFill>
                  <a:prstClr val="black"/>
                </a:solidFill>
                <a:latin typeface="Comic Sans MS"/>
                <a:cs typeface="Comic Sans MS"/>
              </a:rPr>
              <a:t>Kuvvetli </a:t>
            </a:r>
            <a:r>
              <a:rPr sz="2300" dirty="0">
                <a:solidFill>
                  <a:prstClr val="black"/>
                </a:solidFill>
                <a:latin typeface="Comic Sans MS"/>
                <a:cs typeface="Comic Sans MS"/>
              </a:rPr>
              <a:t>olduğunda </a:t>
            </a:r>
            <a:r>
              <a:rPr sz="2300" spc="-5" dirty="0">
                <a:solidFill>
                  <a:prstClr val="black"/>
                </a:solidFill>
                <a:latin typeface="Comic Sans MS"/>
                <a:cs typeface="Comic Sans MS"/>
              </a:rPr>
              <a:t>stabil bir </a:t>
            </a:r>
            <a:r>
              <a:rPr sz="2300" dirty="0">
                <a:solidFill>
                  <a:prstClr val="black"/>
                </a:solidFill>
                <a:latin typeface="Comic Sans MS"/>
                <a:cs typeface="Comic Sans MS"/>
              </a:rPr>
              <a:t>platform </a:t>
            </a:r>
            <a:r>
              <a:rPr sz="2300" spc="-5" dirty="0">
                <a:solidFill>
                  <a:prstClr val="black"/>
                </a:solidFill>
                <a:latin typeface="Comic Sans MS"/>
                <a:cs typeface="Comic Sans MS"/>
              </a:rPr>
              <a:t>oluşturarak,</a:t>
            </a:r>
            <a:r>
              <a:rPr sz="2300" spc="-10" dirty="0">
                <a:solidFill>
                  <a:prstClr val="black"/>
                </a:solidFill>
                <a:latin typeface="Comic Sans MS"/>
                <a:cs typeface="Comic Sans MS"/>
              </a:rPr>
              <a:t> </a:t>
            </a:r>
            <a:r>
              <a:rPr sz="2300" spc="-5" dirty="0">
                <a:solidFill>
                  <a:prstClr val="black"/>
                </a:solidFill>
                <a:latin typeface="Comic Sans MS"/>
                <a:cs typeface="Comic Sans MS"/>
              </a:rPr>
              <a:t>kol</a:t>
            </a:r>
            <a:endParaRPr sz="2300">
              <a:solidFill>
                <a:prstClr val="black"/>
              </a:solidFill>
              <a:latin typeface="Comic Sans MS"/>
              <a:cs typeface="Comic Sans MS"/>
            </a:endParaRPr>
          </a:p>
          <a:p>
            <a:pPr marL="524510">
              <a:spcBef>
                <a:spcPts val="5"/>
              </a:spcBef>
            </a:pPr>
            <a:r>
              <a:rPr sz="2300" dirty="0">
                <a:solidFill>
                  <a:prstClr val="black"/>
                </a:solidFill>
                <a:latin typeface="Comic Sans MS"/>
                <a:cs typeface="Comic Sans MS"/>
              </a:rPr>
              <a:t>ve bacakların </a:t>
            </a:r>
            <a:r>
              <a:rPr sz="2300" spc="-5" dirty="0">
                <a:solidFill>
                  <a:prstClr val="black"/>
                </a:solidFill>
                <a:latin typeface="Comic Sans MS"/>
                <a:cs typeface="Comic Sans MS"/>
              </a:rPr>
              <a:t>daha </a:t>
            </a:r>
            <a:r>
              <a:rPr sz="2300" dirty="0">
                <a:solidFill>
                  <a:prstClr val="black"/>
                </a:solidFill>
                <a:latin typeface="Comic Sans MS"/>
                <a:cs typeface="Comic Sans MS"/>
              </a:rPr>
              <a:t>güçlü ve </a:t>
            </a:r>
            <a:r>
              <a:rPr sz="2300" spc="-5" dirty="0">
                <a:solidFill>
                  <a:prstClr val="black"/>
                </a:solidFill>
                <a:latin typeface="Comic Sans MS"/>
                <a:cs typeface="Comic Sans MS"/>
              </a:rPr>
              <a:t>verimli hareket</a:t>
            </a:r>
            <a:r>
              <a:rPr sz="2300" spc="-105" dirty="0">
                <a:solidFill>
                  <a:prstClr val="black"/>
                </a:solidFill>
                <a:latin typeface="Comic Sans MS"/>
                <a:cs typeface="Comic Sans MS"/>
              </a:rPr>
              <a:t> </a:t>
            </a:r>
            <a:r>
              <a:rPr sz="2300" spc="-5" dirty="0">
                <a:solidFill>
                  <a:prstClr val="black"/>
                </a:solidFill>
                <a:latin typeface="Comic Sans MS"/>
                <a:cs typeface="Comic Sans MS"/>
              </a:rPr>
              <a:t>etmesini</a:t>
            </a:r>
            <a:endParaRPr sz="2300">
              <a:solidFill>
                <a:prstClr val="black"/>
              </a:solidFill>
              <a:latin typeface="Comic Sans MS"/>
              <a:cs typeface="Comic Sans MS"/>
            </a:endParaRPr>
          </a:p>
          <a:p>
            <a:pPr marL="524510"/>
            <a:r>
              <a:rPr sz="2300" dirty="0">
                <a:solidFill>
                  <a:prstClr val="black"/>
                </a:solidFill>
                <a:latin typeface="Comic Sans MS"/>
                <a:cs typeface="Comic Sans MS"/>
              </a:rPr>
              <a:t>sağlar</a:t>
            </a:r>
            <a:endParaRPr sz="23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20</a:t>
            </a:fld>
            <a:endParaRPr sz="1000">
              <a:solidFill>
                <a:prstClr val="black"/>
              </a:solidFill>
              <a:latin typeface="Verdana"/>
              <a:cs typeface="Verdana"/>
            </a:endParaRPr>
          </a:p>
        </p:txBody>
      </p:sp>
    </p:spTree>
    <p:extLst>
      <p:ext uri="{BB962C8B-B14F-4D97-AF65-F5344CB8AC3E}">
        <p14:creationId xmlns:p14="http://schemas.microsoft.com/office/powerpoint/2010/main" val="113145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273685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Gelişmiş</a:t>
            </a:r>
            <a:r>
              <a:rPr spc="-90" dirty="0"/>
              <a:t> </a:t>
            </a:r>
            <a:r>
              <a:rPr dirty="0"/>
              <a:t>Denge</a:t>
            </a:r>
            <a:endParaRPr sz="1800">
              <a:latin typeface="Arial"/>
              <a:cs typeface="Arial"/>
            </a:endParaRPr>
          </a:p>
        </p:txBody>
      </p:sp>
      <p:sp>
        <p:nvSpPr>
          <p:cNvPr id="3" name="object 3"/>
          <p:cNvSpPr txBox="1"/>
          <p:nvPr/>
        </p:nvSpPr>
        <p:spPr>
          <a:xfrm>
            <a:off x="929436" y="1892845"/>
            <a:ext cx="7197090" cy="2255520"/>
          </a:xfrm>
          <a:prstGeom prst="rect">
            <a:avLst/>
          </a:prstGeom>
        </p:spPr>
        <p:txBody>
          <a:bodyPr vert="horz" wrap="square" lIns="0" tIns="69215" rIns="0" bIns="0" rtlCol="0">
            <a:spAutoFit/>
          </a:bodyPr>
          <a:lstStyle/>
          <a:p>
            <a:pPr marL="241300" indent="-228600">
              <a:spcBef>
                <a:spcPts val="545"/>
              </a:spcBef>
              <a:buClr>
                <a:srgbClr val="717BA2"/>
              </a:buClr>
              <a:buFont typeface="Verdana"/>
              <a:buChar char="◦"/>
              <a:tabLst>
                <a:tab pos="241300" algn="l"/>
              </a:tabLst>
            </a:pPr>
            <a:r>
              <a:rPr sz="2300" dirty="0">
                <a:solidFill>
                  <a:prstClr val="black"/>
                </a:solidFill>
                <a:latin typeface="Comic Sans MS"/>
                <a:cs typeface="Comic Sans MS"/>
              </a:rPr>
              <a:t>Omurga </a:t>
            </a:r>
            <a:r>
              <a:rPr sz="2300" spc="-5" dirty="0">
                <a:solidFill>
                  <a:prstClr val="black"/>
                </a:solidFill>
                <a:latin typeface="Comic Sans MS"/>
                <a:cs typeface="Comic Sans MS"/>
              </a:rPr>
              <a:t>ve </a:t>
            </a:r>
            <a:r>
              <a:rPr sz="2300" dirty="0">
                <a:solidFill>
                  <a:prstClr val="black"/>
                </a:solidFill>
                <a:latin typeface="Comic Sans MS"/>
                <a:cs typeface="Comic Sans MS"/>
              </a:rPr>
              <a:t>pelvis </a:t>
            </a:r>
            <a:r>
              <a:rPr sz="2300" spc="-5" dirty="0">
                <a:solidFill>
                  <a:prstClr val="black"/>
                </a:solidFill>
                <a:latin typeface="Comic Sans MS"/>
                <a:cs typeface="Comic Sans MS"/>
              </a:rPr>
              <a:t>kuvvetli</a:t>
            </a:r>
            <a:r>
              <a:rPr sz="2300" spc="-50" dirty="0">
                <a:solidFill>
                  <a:prstClr val="black"/>
                </a:solidFill>
                <a:latin typeface="Comic Sans MS"/>
                <a:cs typeface="Comic Sans MS"/>
              </a:rPr>
              <a:t> </a:t>
            </a:r>
            <a:r>
              <a:rPr sz="2300" dirty="0">
                <a:solidFill>
                  <a:prstClr val="black"/>
                </a:solidFill>
                <a:latin typeface="Comic Sans MS"/>
                <a:cs typeface="Comic Sans MS"/>
              </a:rPr>
              <a:t>olduğunda</a:t>
            </a:r>
            <a:endParaRPr sz="2300">
              <a:solidFill>
                <a:prstClr val="black"/>
              </a:solidFill>
              <a:latin typeface="Comic Sans MS"/>
              <a:cs typeface="Comic Sans MS"/>
            </a:endParaRPr>
          </a:p>
          <a:p>
            <a:pPr marL="478790" lvl="1" indent="-228600">
              <a:spcBef>
                <a:spcPts val="405"/>
              </a:spcBef>
              <a:buClr>
                <a:srgbClr val="9FB8CD"/>
              </a:buClr>
              <a:buFont typeface="Arial"/>
              <a:buChar char=""/>
              <a:tabLst>
                <a:tab pos="478790" algn="l"/>
                <a:tab pos="479425" algn="l"/>
              </a:tabLst>
            </a:pPr>
            <a:r>
              <a:rPr sz="2100" dirty="0">
                <a:solidFill>
                  <a:prstClr val="black"/>
                </a:solidFill>
                <a:latin typeface="Comic Sans MS"/>
                <a:cs typeface="Comic Sans MS"/>
              </a:rPr>
              <a:t>Dengedeki kayıplar daha az</a:t>
            </a:r>
            <a:r>
              <a:rPr sz="2100" spc="-114" dirty="0">
                <a:solidFill>
                  <a:prstClr val="black"/>
                </a:solidFill>
                <a:latin typeface="Comic Sans MS"/>
                <a:cs typeface="Comic Sans MS"/>
              </a:rPr>
              <a:t> </a:t>
            </a:r>
            <a:r>
              <a:rPr sz="2100" spc="-5" dirty="0">
                <a:solidFill>
                  <a:prstClr val="black"/>
                </a:solidFill>
                <a:latin typeface="Comic Sans MS"/>
                <a:cs typeface="Comic Sans MS"/>
              </a:rPr>
              <a:t>görülmektedir</a:t>
            </a:r>
            <a:endParaRPr sz="2100">
              <a:solidFill>
                <a:prstClr val="black"/>
              </a:solidFill>
              <a:latin typeface="Comic Sans MS"/>
              <a:cs typeface="Comic Sans MS"/>
            </a:endParaRPr>
          </a:p>
          <a:p>
            <a:pPr lvl="1">
              <a:buClr>
                <a:srgbClr val="9FB8CD"/>
              </a:buClr>
              <a:buFont typeface="Arial"/>
              <a:buChar char=""/>
            </a:pPr>
            <a:endParaRPr sz="2800">
              <a:solidFill>
                <a:prstClr val="black"/>
              </a:solidFill>
              <a:latin typeface="Times New Roman"/>
              <a:cs typeface="Times New Roman"/>
            </a:endParaRPr>
          </a:p>
          <a:p>
            <a:pPr marL="241300" indent="-228600">
              <a:buClr>
                <a:srgbClr val="717BA2"/>
              </a:buClr>
              <a:buFont typeface="Verdana"/>
              <a:buChar char="◦"/>
              <a:tabLst>
                <a:tab pos="241300" algn="l"/>
              </a:tabLst>
            </a:pPr>
            <a:r>
              <a:rPr sz="2300" spc="-5" dirty="0">
                <a:solidFill>
                  <a:prstClr val="black"/>
                </a:solidFill>
                <a:latin typeface="Comic Sans MS"/>
                <a:cs typeface="Comic Sans MS"/>
              </a:rPr>
              <a:t>Kuvvetli </a:t>
            </a:r>
            <a:r>
              <a:rPr sz="2300" dirty="0">
                <a:solidFill>
                  <a:prstClr val="black"/>
                </a:solidFill>
                <a:latin typeface="Comic Sans MS"/>
                <a:cs typeface="Comic Sans MS"/>
              </a:rPr>
              <a:t>core bölgesi </a:t>
            </a:r>
            <a:r>
              <a:rPr sz="2300" spc="-5" dirty="0">
                <a:solidFill>
                  <a:prstClr val="black"/>
                </a:solidFill>
                <a:latin typeface="Comic Sans MS"/>
                <a:cs typeface="Comic Sans MS"/>
              </a:rPr>
              <a:t>stabiliteyi</a:t>
            </a:r>
            <a:r>
              <a:rPr sz="2300" spc="-10" dirty="0">
                <a:solidFill>
                  <a:prstClr val="black"/>
                </a:solidFill>
                <a:latin typeface="Comic Sans MS"/>
                <a:cs typeface="Comic Sans MS"/>
              </a:rPr>
              <a:t> </a:t>
            </a:r>
            <a:r>
              <a:rPr sz="2300" dirty="0">
                <a:solidFill>
                  <a:prstClr val="black"/>
                </a:solidFill>
                <a:latin typeface="Comic Sans MS"/>
                <a:cs typeface="Comic Sans MS"/>
              </a:rPr>
              <a:t>sağlarken</a:t>
            </a:r>
            <a:endParaRPr sz="2300">
              <a:solidFill>
                <a:prstClr val="black"/>
              </a:solidFill>
              <a:latin typeface="Comic Sans MS"/>
              <a:cs typeface="Comic Sans MS"/>
            </a:endParaRPr>
          </a:p>
          <a:p>
            <a:pPr marL="478790" marR="5080" lvl="1" indent="-228600">
              <a:spcBef>
                <a:spcPts val="405"/>
              </a:spcBef>
              <a:buClr>
                <a:srgbClr val="9FB8CD"/>
              </a:buClr>
              <a:buFont typeface="Arial"/>
              <a:buChar char=""/>
              <a:tabLst>
                <a:tab pos="478790" algn="l"/>
                <a:tab pos="479425" algn="l"/>
              </a:tabLst>
            </a:pPr>
            <a:r>
              <a:rPr sz="2100" spc="-5" dirty="0">
                <a:solidFill>
                  <a:prstClr val="black"/>
                </a:solidFill>
                <a:latin typeface="Comic Sans MS"/>
                <a:cs typeface="Comic Sans MS"/>
              </a:rPr>
              <a:t>Omuzlar, kollar ve bacaklar </a:t>
            </a:r>
            <a:r>
              <a:rPr sz="2100" dirty="0">
                <a:solidFill>
                  <a:prstClr val="black"/>
                </a:solidFill>
                <a:latin typeface="Comic Sans MS"/>
                <a:cs typeface="Comic Sans MS"/>
              </a:rPr>
              <a:t>daha </a:t>
            </a:r>
            <a:r>
              <a:rPr sz="2100" spc="-5" dirty="0">
                <a:solidFill>
                  <a:prstClr val="black"/>
                </a:solidFill>
                <a:latin typeface="Comic Sans MS"/>
                <a:cs typeface="Comic Sans MS"/>
              </a:rPr>
              <a:t>aktif </a:t>
            </a:r>
            <a:r>
              <a:rPr sz="2100" dirty="0">
                <a:solidFill>
                  <a:prstClr val="black"/>
                </a:solidFill>
                <a:latin typeface="Comic Sans MS"/>
                <a:cs typeface="Comic Sans MS"/>
              </a:rPr>
              <a:t>olarak hareketi  gerçekleştirebilirler</a:t>
            </a:r>
            <a:endParaRPr sz="2100">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21</a:t>
            </a:fld>
            <a:endParaRPr sz="1000">
              <a:solidFill>
                <a:prstClr val="black"/>
              </a:solidFill>
              <a:latin typeface="Verdana"/>
              <a:cs typeface="Verdana"/>
            </a:endParaRPr>
          </a:p>
        </p:txBody>
      </p:sp>
    </p:spTree>
    <p:extLst>
      <p:ext uri="{BB962C8B-B14F-4D97-AF65-F5344CB8AC3E}">
        <p14:creationId xmlns:p14="http://schemas.microsoft.com/office/powerpoint/2010/main" val="1916527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9361"/>
            <a:ext cx="4585970" cy="39116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600" b="0" spc="-450" dirty="0">
                <a:solidFill>
                  <a:srgbClr val="717BA2"/>
                </a:solidFill>
                <a:latin typeface="Arial"/>
                <a:cs typeface="Arial"/>
              </a:rPr>
              <a:t>	</a:t>
            </a:r>
            <a:r>
              <a:rPr sz="2400" spc="-5" dirty="0"/>
              <a:t>Sakatlanma Riskinin</a:t>
            </a:r>
            <a:r>
              <a:rPr sz="2400" spc="-20" dirty="0"/>
              <a:t> </a:t>
            </a:r>
            <a:r>
              <a:rPr sz="2400" spc="-10" dirty="0"/>
              <a:t>Azalması</a:t>
            </a:r>
            <a:endParaRPr sz="2400">
              <a:latin typeface="Arial"/>
              <a:cs typeface="Arial"/>
            </a:endParaRPr>
          </a:p>
        </p:txBody>
      </p:sp>
      <p:sp>
        <p:nvSpPr>
          <p:cNvPr id="3" name="object 3"/>
          <p:cNvSpPr txBox="1"/>
          <p:nvPr/>
        </p:nvSpPr>
        <p:spPr>
          <a:xfrm>
            <a:off x="929436" y="1904745"/>
            <a:ext cx="7272020" cy="1924050"/>
          </a:xfrm>
          <a:prstGeom prst="rect">
            <a:avLst/>
          </a:prstGeom>
        </p:spPr>
        <p:txBody>
          <a:bodyPr vert="horz" wrap="square" lIns="0" tIns="13335" rIns="0" bIns="0" rtlCol="0">
            <a:spAutoFit/>
          </a:bodyPr>
          <a:lstStyle/>
          <a:p>
            <a:pPr marL="241300" marR="826769" indent="-228600">
              <a:spcBef>
                <a:spcPts val="105"/>
              </a:spcBef>
              <a:buClr>
                <a:srgbClr val="717BA2"/>
              </a:buClr>
              <a:buFont typeface="Verdana"/>
              <a:buChar char="◦"/>
              <a:tabLst>
                <a:tab pos="240665" algn="l"/>
                <a:tab pos="241300" algn="l"/>
              </a:tabLst>
            </a:pPr>
            <a:r>
              <a:rPr sz="2000" spc="-5" dirty="0">
                <a:solidFill>
                  <a:prstClr val="black"/>
                </a:solidFill>
                <a:latin typeface="Comic Sans MS"/>
                <a:cs typeface="Comic Sans MS"/>
              </a:rPr>
              <a:t>Zayıf bir </a:t>
            </a:r>
            <a:r>
              <a:rPr sz="2000" dirty="0">
                <a:solidFill>
                  <a:prstClr val="black"/>
                </a:solidFill>
                <a:latin typeface="Comic Sans MS"/>
                <a:cs typeface="Comic Sans MS"/>
              </a:rPr>
              <a:t>core </a:t>
            </a:r>
            <a:r>
              <a:rPr sz="2000" spc="-5" dirty="0">
                <a:solidFill>
                  <a:prstClr val="black"/>
                </a:solidFill>
                <a:latin typeface="Comic Sans MS"/>
                <a:cs typeface="Comic Sans MS"/>
              </a:rPr>
              <a:t>bölgesi ekstremitelere daha fazla </a:t>
            </a:r>
            <a:r>
              <a:rPr sz="2000" dirty="0">
                <a:solidFill>
                  <a:prstClr val="black"/>
                </a:solidFill>
                <a:latin typeface="Comic Sans MS"/>
                <a:cs typeface="Comic Sans MS"/>
              </a:rPr>
              <a:t>yük  </a:t>
            </a:r>
            <a:r>
              <a:rPr sz="2000" spc="-5" dirty="0">
                <a:solidFill>
                  <a:prstClr val="black"/>
                </a:solidFill>
                <a:latin typeface="Comic Sans MS"/>
                <a:cs typeface="Comic Sans MS"/>
              </a:rPr>
              <a:t>binmesine ve sakatlanmalara neden</a:t>
            </a:r>
            <a:r>
              <a:rPr sz="2000" spc="30" dirty="0">
                <a:solidFill>
                  <a:prstClr val="black"/>
                </a:solidFill>
                <a:latin typeface="Comic Sans MS"/>
                <a:cs typeface="Comic Sans MS"/>
              </a:rPr>
              <a:t> </a:t>
            </a:r>
            <a:r>
              <a:rPr sz="2000" dirty="0">
                <a:solidFill>
                  <a:prstClr val="black"/>
                </a:solidFill>
                <a:latin typeface="Comic Sans MS"/>
                <a:cs typeface="Comic Sans MS"/>
              </a:rPr>
              <a:t>olabilir</a:t>
            </a:r>
            <a:endParaRPr sz="2000">
              <a:solidFill>
                <a:prstClr val="black"/>
              </a:solidFill>
              <a:latin typeface="Comic Sans MS"/>
              <a:cs typeface="Comic Sans MS"/>
            </a:endParaRPr>
          </a:p>
          <a:p>
            <a:pPr>
              <a:spcBef>
                <a:spcPts val="10"/>
              </a:spcBef>
              <a:buClr>
                <a:srgbClr val="717BA2"/>
              </a:buClr>
              <a:buFont typeface="Verdana"/>
              <a:buChar char="◦"/>
            </a:pPr>
            <a:endParaRPr sz="2600">
              <a:solidFill>
                <a:prstClr val="black"/>
              </a:solidFill>
              <a:latin typeface="Times New Roman"/>
              <a:cs typeface="Times New Roman"/>
            </a:endParaRPr>
          </a:p>
          <a:p>
            <a:pPr marL="241300" indent="-228600">
              <a:buClr>
                <a:srgbClr val="717BA2"/>
              </a:buClr>
              <a:buFont typeface="Verdana"/>
              <a:buChar char="◦"/>
              <a:tabLst>
                <a:tab pos="240665" algn="l"/>
                <a:tab pos="241300" algn="l"/>
              </a:tabLst>
            </a:pPr>
            <a:r>
              <a:rPr sz="2000" dirty="0">
                <a:solidFill>
                  <a:prstClr val="black"/>
                </a:solidFill>
                <a:latin typeface="Comic Sans MS"/>
                <a:cs typeface="Comic Sans MS"/>
              </a:rPr>
              <a:t>Core </a:t>
            </a:r>
            <a:r>
              <a:rPr sz="2000" spc="-5" dirty="0">
                <a:solidFill>
                  <a:prstClr val="black"/>
                </a:solidFill>
                <a:latin typeface="Comic Sans MS"/>
                <a:cs typeface="Comic Sans MS"/>
              </a:rPr>
              <a:t>bölgesi kasları kuvvetli, stabil ve verimli</a:t>
            </a:r>
            <a:r>
              <a:rPr sz="2000" spc="30" dirty="0">
                <a:solidFill>
                  <a:prstClr val="black"/>
                </a:solidFill>
                <a:latin typeface="Comic Sans MS"/>
                <a:cs typeface="Comic Sans MS"/>
              </a:rPr>
              <a:t> </a:t>
            </a:r>
            <a:r>
              <a:rPr sz="2000" spc="-5" dirty="0">
                <a:solidFill>
                  <a:prstClr val="black"/>
                </a:solidFill>
                <a:latin typeface="Comic Sans MS"/>
                <a:cs typeface="Comic Sans MS"/>
              </a:rPr>
              <a:t>olduğunda</a:t>
            </a:r>
            <a:endParaRPr sz="2000">
              <a:solidFill>
                <a:prstClr val="black"/>
              </a:solidFill>
              <a:latin typeface="Comic Sans MS"/>
              <a:cs typeface="Comic Sans MS"/>
            </a:endParaRPr>
          </a:p>
          <a:p>
            <a:pPr marL="250190">
              <a:spcBef>
                <a:spcPts val="415"/>
              </a:spcBef>
              <a:tabLst>
                <a:tab pos="478790" algn="l"/>
              </a:tabLst>
            </a:pPr>
            <a:r>
              <a:rPr spc="-935" dirty="0">
                <a:solidFill>
                  <a:srgbClr val="9FB8CD"/>
                </a:solidFill>
                <a:latin typeface="Arial"/>
                <a:cs typeface="Arial"/>
              </a:rPr>
              <a:t>	</a:t>
            </a:r>
            <a:r>
              <a:rPr dirty="0">
                <a:solidFill>
                  <a:prstClr val="black"/>
                </a:solidFill>
                <a:latin typeface="Comic Sans MS"/>
                <a:cs typeface="Comic Sans MS"/>
              </a:rPr>
              <a:t>Kuvveti </a:t>
            </a:r>
            <a:r>
              <a:rPr spc="-5" dirty="0">
                <a:solidFill>
                  <a:prstClr val="black"/>
                </a:solidFill>
                <a:latin typeface="Comic Sans MS"/>
                <a:cs typeface="Comic Sans MS"/>
              </a:rPr>
              <a:t>daha kolay abzorbe edecek ve iletebilecektir ve</a:t>
            </a:r>
            <a:r>
              <a:rPr spc="-35" dirty="0">
                <a:solidFill>
                  <a:prstClr val="black"/>
                </a:solidFill>
                <a:latin typeface="Comic Sans MS"/>
                <a:cs typeface="Comic Sans MS"/>
              </a:rPr>
              <a:t> </a:t>
            </a:r>
            <a:r>
              <a:rPr spc="-5" dirty="0">
                <a:solidFill>
                  <a:prstClr val="black"/>
                </a:solidFill>
                <a:latin typeface="Comic Sans MS"/>
                <a:cs typeface="Comic Sans MS"/>
              </a:rPr>
              <a:t>böylece</a:t>
            </a:r>
            <a:endParaRPr>
              <a:solidFill>
                <a:prstClr val="black"/>
              </a:solidFill>
              <a:latin typeface="Comic Sans MS"/>
              <a:cs typeface="Comic Sans MS"/>
            </a:endParaRPr>
          </a:p>
          <a:p>
            <a:pPr marL="478790">
              <a:spcBef>
                <a:spcPts val="5"/>
              </a:spcBef>
            </a:pPr>
            <a:r>
              <a:rPr spc="-5" dirty="0">
                <a:solidFill>
                  <a:prstClr val="black"/>
                </a:solidFill>
                <a:latin typeface="Comic Sans MS"/>
                <a:cs typeface="Comic Sans MS"/>
              </a:rPr>
              <a:t>ektstremitelerde daha </a:t>
            </a:r>
            <a:r>
              <a:rPr dirty="0">
                <a:solidFill>
                  <a:prstClr val="black"/>
                </a:solidFill>
                <a:latin typeface="Comic Sans MS"/>
                <a:cs typeface="Comic Sans MS"/>
              </a:rPr>
              <a:t>az stress</a:t>
            </a:r>
            <a:r>
              <a:rPr spc="-15" dirty="0">
                <a:solidFill>
                  <a:prstClr val="black"/>
                </a:solidFill>
                <a:latin typeface="Comic Sans MS"/>
                <a:cs typeface="Comic Sans MS"/>
              </a:rPr>
              <a:t> </a:t>
            </a:r>
            <a:r>
              <a:rPr dirty="0">
                <a:solidFill>
                  <a:prstClr val="black"/>
                </a:solidFill>
                <a:latin typeface="Comic Sans MS"/>
                <a:cs typeface="Comic Sans MS"/>
              </a:rPr>
              <a:t>oluşacaktır</a:t>
            </a:r>
            <a:endParaRPr>
              <a:solidFill>
                <a:prstClr val="black"/>
              </a:solidFill>
              <a:latin typeface="Comic Sans MS"/>
              <a:cs typeface="Comic Sans MS"/>
            </a:endParaRPr>
          </a:p>
        </p:txBody>
      </p:sp>
      <p:sp>
        <p:nvSpPr>
          <p:cNvPr id="4" name="object 4"/>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22</a:t>
            </a:fld>
            <a:endParaRPr sz="1000">
              <a:solidFill>
                <a:prstClr val="black"/>
              </a:solidFill>
              <a:latin typeface="Verdana"/>
              <a:cs typeface="Verdana"/>
            </a:endParaRPr>
          </a:p>
        </p:txBody>
      </p:sp>
    </p:spTree>
    <p:extLst>
      <p:ext uri="{BB962C8B-B14F-4D97-AF65-F5344CB8AC3E}">
        <p14:creationId xmlns:p14="http://schemas.microsoft.com/office/powerpoint/2010/main" val="2270348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11797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Çalışmalardan</a:t>
            </a:r>
            <a:r>
              <a:rPr spc="-55" dirty="0"/>
              <a:t> </a:t>
            </a:r>
            <a:r>
              <a:rPr spc="-5" dirty="0"/>
              <a:t>Örnekler</a:t>
            </a:r>
            <a:endParaRPr sz="1800">
              <a:latin typeface="Arial"/>
              <a:cs typeface="Arial"/>
            </a:endParaRPr>
          </a:p>
        </p:txBody>
      </p:sp>
      <p:sp>
        <p:nvSpPr>
          <p:cNvPr id="3" name="object 3"/>
          <p:cNvSpPr txBox="1"/>
          <p:nvPr/>
        </p:nvSpPr>
        <p:spPr>
          <a:xfrm>
            <a:off x="929436" y="2411095"/>
            <a:ext cx="6885940" cy="1840864"/>
          </a:xfrm>
          <a:prstGeom prst="rect">
            <a:avLst/>
          </a:prstGeom>
        </p:spPr>
        <p:txBody>
          <a:bodyPr vert="horz" wrap="square" lIns="0" tIns="13335" rIns="0" bIns="0" rtlCol="0">
            <a:spAutoFit/>
          </a:bodyPr>
          <a:lstStyle/>
          <a:p>
            <a:pPr marL="241300" marR="5080" indent="-228600">
              <a:spcBef>
                <a:spcPts val="105"/>
              </a:spcBef>
              <a:buClr>
                <a:srgbClr val="717BA2"/>
              </a:buClr>
              <a:buFont typeface="Verdana"/>
              <a:buChar char="◦"/>
              <a:tabLst>
                <a:tab pos="241300" algn="l"/>
              </a:tabLst>
            </a:pPr>
            <a:r>
              <a:rPr sz="2300" spc="-5" dirty="0">
                <a:solidFill>
                  <a:prstClr val="black"/>
                </a:solidFill>
                <a:latin typeface="Comic Sans MS"/>
                <a:cs typeface="Comic Sans MS"/>
              </a:rPr>
              <a:t>Sedanter kadınlarda </a:t>
            </a:r>
            <a:r>
              <a:rPr sz="2300" dirty="0">
                <a:solidFill>
                  <a:prstClr val="black"/>
                </a:solidFill>
                <a:latin typeface="Comic Sans MS"/>
                <a:cs typeface="Comic Sans MS"/>
              </a:rPr>
              <a:t>5 haftalık core antrenmanın  </a:t>
            </a:r>
            <a:r>
              <a:rPr sz="2300" spc="-5" dirty="0">
                <a:solidFill>
                  <a:prstClr val="black"/>
                </a:solidFill>
                <a:latin typeface="Comic Sans MS"/>
                <a:cs typeface="Comic Sans MS"/>
              </a:rPr>
              <a:t>etkisi</a:t>
            </a:r>
            <a:endParaRPr sz="2300">
              <a:solidFill>
                <a:prstClr val="black"/>
              </a:solidFill>
              <a:latin typeface="Comic Sans MS"/>
              <a:cs typeface="Comic Sans MS"/>
            </a:endParaRPr>
          </a:p>
          <a:p>
            <a:pPr marL="478790" lvl="1" indent="-228600">
              <a:spcBef>
                <a:spcPts val="414"/>
              </a:spcBef>
              <a:buClr>
                <a:srgbClr val="9FB8CD"/>
              </a:buClr>
              <a:buFont typeface="Arial"/>
              <a:buChar char=""/>
              <a:tabLst>
                <a:tab pos="478790" algn="l"/>
                <a:tab pos="479425" algn="l"/>
              </a:tabLst>
            </a:pPr>
            <a:r>
              <a:rPr sz="2100" spc="-5" dirty="0">
                <a:solidFill>
                  <a:prstClr val="black"/>
                </a:solidFill>
                <a:latin typeface="Comic Sans MS"/>
                <a:cs typeface="Comic Sans MS"/>
              </a:rPr>
              <a:t>Abdominal ve </a:t>
            </a:r>
            <a:r>
              <a:rPr sz="2100" dirty="0">
                <a:solidFill>
                  <a:prstClr val="black"/>
                </a:solidFill>
                <a:latin typeface="Comic Sans MS"/>
                <a:cs typeface="Comic Sans MS"/>
              </a:rPr>
              <a:t>sırt</a:t>
            </a:r>
            <a:r>
              <a:rPr sz="2100" spc="-10" dirty="0">
                <a:solidFill>
                  <a:prstClr val="black"/>
                </a:solidFill>
                <a:latin typeface="Comic Sans MS"/>
                <a:cs typeface="Comic Sans MS"/>
              </a:rPr>
              <a:t> </a:t>
            </a:r>
            <a:r>
              <a:rPr sz="2100" spc="-5" dirty="0">
                <a:solidFill>
                  <a:prstClr val="black"/>
                </a:solidFill>
                <a:latin typeface="Comic Sans MS"/>
                <a:cs typeface="Comic Sans MS"/>
              </a:rPr>
              <a:t>kuvveti</a:t>
            </a:r>
            <a:endParaRPr sz="2100">
              <a:solidFill>
                <a:prstClr val="black"/>
              </a:solidFill>
              <a:latin typeface="Comic Sans MS"/>
              <a:cs typeface="Comic Sans MS"/>
            </a:endParaRPr>
          </a:p>
          <a:p>
            <a:pPr marL="478790" lvl="1" indent="-228600">
              <a:spcBef>
                <a:spcPts val="395"/>
              </a:spcBef>
              <a:buClr>
                <a:srgbClr val="9FB8CD"/>
              </a:buClr>
              <a:buFont typeface="Arial"/>
              <a:buChar char=""/>
              <a:tabLst>
                <a:tab pos="478790" algn="l"/>
                <a:tab pos="479425" algn="l"/>
              </a:tabLst>
            </a:pPr>
            <a:r>
              <a:rPr sz="2100" spc="-5" dirty="0">
                <a:solidFill>
                  <a:prstClr val="black"/>
                </a:solidFill>
                <a:latin typeface="Comic Sans MS"/>
                <a:cs typeface="Comic Sans MS"/>
              </a:rPr>
              <a:t>Abdominal kassal dayanıklılık</a:t>
            </a:r>
            <a:endParaRPr sz="2100">
              <a:solidFill>
                <a:prstClr val="black"/>
              </a:solidFill>
              <a:latin typeface="Comic Sans MS"/>
              <a:cs typeface="Comic Sans MS"/>
            </a:endParaRPr>
          </a:p>
          <a:p>
            <a:pPr marL="478790" lvl="1" indent="-228600">
              <a:spcBef>
                <a:spcPts val="395"/>
              </a:spcBef>
              <a:buClr>
                <a:srgbClr val="9FB8CD"/>
              </a:buClr>
              <a:buFont typeface="Arial"/>
              <a:buChar char=""/>
              <a:tabLst>
                <a:tab pos="478790" algn="l"/>
                <a:tab pos="479425" algn="l"/>
              </a:tabLst>
            </a:pPr>
            <a:r>
              <a:rPr sz="2100" spc="-5" dirty="0">
                <a:solidFill>
                  <a:prstClr val="black"/>
                </a:solidFill>
                <a:latin typeface="Comic Sans MS"/>
                <a:cs typeface="Comic Sans MS"/>
              </a:rPr>
              <a:t>Posterior </a:t>
            </a:r>
            <a:r>
              <a:rPr sz="2100" dirty="0">
                <a:solidFill>
                  <a:prstClr val="black"/>
                </a:solidFill>
                <a:latin typeface="Comic Sans MS"/>
                <a:cs typeface="Comic Sans MS"/>
              </a:rPr>
              <a:t>gözde</a:t>
            </a:r>
            <a:r>
              <a:rPr sz="2100" spc="-20" dirty="0">
                <a:solidFill>
                  <a:prstClr val="black"/>
                </a:solidFill>
                <a:latin typeface="Comic Sans MS"/>
                <a:cs typeface="Comic Sans MS"/>
              </a:rPr>
              <a:t> </a:t>
            </a:r>
            <a:r>
              <a:rPr sz="2100" dirty="0">
                <a:solidFill>
                  <a:prstClr val="black"/>
                </a:solidFill>
                <a:latin typeface="Comic Sans MS"/>
                <a:cs typeface="Comic Sans MS"/>
              </a:rPr>
              <a:t>esnekliği</a:t>
            </a:r>
            <a:endParaRPr sz="2100">
              <a:solidFill>
                <a:prstClr val="black"/>
              </a:solidFill>
              <a:latin typeface="Comic Sans MS"/>
              <a:cs typeface="Comic Sans MS"/>
            </a:endParaRPr>
          </a:p>
        </p:txBody>
      </p:sp>
      <p:sp>
        <p:nvSpPr>
          <p:cNvPr id="4" name="object 4"/>
          <p:cNvSpPr txBox="1"/>
          <p:nvPr/>
        </p:nvSpPr>
        <p:spPr>
          <a:xfrm>
            <a:off x="6379845" y="5437733"/>
            <a:ext cx="182245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Comic Sans MS"/>
                <a:cs typeface="Comic Sans MS"/>
              </a:rPr>
              <a:t>(Sekendiz </a:t>
            </a:r>
            <a:r>
              <a:rPr sz="1400" dirty="0">
                <a:solidFill>
                  <a:prstClr val="black"/>
                </a:solidFill>
                <a:latin typeface="Comic Sans MS"/>
                <a:cs typeface="Comic Sans MS"/>
              </a:rPr>
              <a:t>et al</a:t>
            </a:r>
            <a:r>
              <a:rPr sz="1400" spc="-100" dirty="0">
                <a:solidFill>
                  <a:prstClr val="black"/>
                </a:solidFill>
                <a:latin typeface="Comic Sans MS"/>
                <a:cs typeface="Comic Sans MS"/>
              </a:rPr>
              <a:t> </a:t>
            </a:r>
            <a:r>
              <a:rPr sz="1400" spc="-5" dirty="0">
                <a:solidFill>
                  <a:prstClr val="black"/>
                </a:solidFill>
                <a:latin typeface="Comic Sans MS"/>
                <a:cs typeface="Comic Sans MS"/>
              </a:rPr>
              <a:t>2007)</a:t>
            </a:r>
            <a:endParaRPr sz="1400">
              <a:solidFill>
                <a:prstClr val="black"/>
              </a:solidFill>
              <a:latin typeface="Comic Sans MS"/>
              <a:cs typeface="Comic Sans MS"/>
            </a:endParaRPr>
          </a:p>
        </p:txBody>
      </p:sp>
      <p:sp>
        <p:nvSpPr>
          <p:cNvPr id="5" name="object 5"/>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23</a:t>
            </a:fld>
            <a:endParaRPr sz="1000">
              <a:solidFill>
                <a:prstClr val="black"/>
              </a:solidFill>
              <a:latin typeface="Verdana"/>
              <a:cs typeface="Verdana"/>
            </a:endParaRPr>
          </a:p>
        </p:txBody>
      </p:sp>
    </p:spTree>
    <p:extLst>
      <p:ext uri="{BB962C8B-B14F-4D97-AF65-F5344CB8AC3E}">
        <p14:creationId xmlns:p14="http://schemas.microsoft.com/office/powerpoint/2010/main" val="630826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11797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Çalışmalardan</a:t>
            </a:r>
            <a:r>
              <a:rPr spc="-55" dirty="0"/>
              <a:t> </a:t>
            </a:r>
            <a:r>
              <a:rPr spc="-5" dirty="0"/>
              <a:t>Örnekler</a:t>
            </a:r>
            <a:endParaRPr sz="1800">
              <a:latin typeface="Arial"/>
              <a:cs typeface="Arial"/>
            </a:endParaRPr>
          </a:p>
        </p:txBody>
      </p:sp>
      <p:sp>
        <p:nvSpPr>
          <p:cNvPr id="3" name="object 3"/>
          <p:cNvSpPr txBox="1"/>
          <p:nvPr/>
        </p:nvSpPr>
        <p:spPr>
          <a:xfrm>
            <a:off x="929436" y="2236042"/>
            <a:ext cx="5175885" cy="2289175"/>
          </a:xfrm>
          <a:prstGeom prst="rect">
            <a:avLst/>
          </a:prstGeom>
        </p:spPr>
        <p:txBody>
          <a:bodyPr vert="horz" wrap="square" lIns="0" tIns="69215" rIns="0" bIns="0" rtlCol="0">
            <a:spAutoFit/>
          </a:bodyPr>
          <a:lstStyle/>
          <a:p>
            <a:pPr marL="241300" indent="-228600">
              <a:spcBef>
                <a:spcPts val="545"/>
              </a:spcBef>
              <a:buClr>
                <a:srgbClr val="717BA2"/>
              </a:buClr>
              <a:buFont typeface="Verdana"/>
              <a:buChar char="◦"/>
              <a:tabLst>
                <a:tab pos="241300" algn="l"/>
              </a:tabLst>
            </a:pPr>
            <a:r>
              <a:rPr sz="2300" dirty="0">
                <a:solidFill>
                  <a:prstClr val="black"/>
                </a:solidFill>
                <a:latin typeface="Comic Sans MS"/>
                <a:cs typeface="Comic Sans MS"/>
              </a:rPr>
              <a:t>Egzersizler hftada 3 gün</a:t>
            </a:r>
            <a:r>
              <a:rPr sz="2300" spc="-75" dirty="0">
                <a:solidFill>
                  <a:prstClr val="black"/>
                </a:solidFill>
                <a:latin typeface="Comic Sans MS"/>
                <a:cs typeface="Comic Sans MS"/>
              </a:rPr>
              <a:t> </a:t>
            </a:r>
            <a:r>
              <a:rPr sz="2300" dirty="0">
                <a:solidFill>
                  <a:prstClr val="black"/>
                </a:solidFill>
                <a:latin typeface="Comic Sans MS"/>
                <a:cs typeface="Comic Sans MS"/>
              </a:rPr>
              <a:t>uygulanmış</a:t>
            </a:r>
            <a:endParaRPr sz="2300">
              <a:solidFill>
                <a:prstClr val="black"/>
              </a:solidFill>
              <a:latin typeface="Comic Sans MS"/>
              <a:cs typeface="Comic Sans MS"/>
            </a:endParaRPr>
          </a:p>
          <a:p>
            <a:pPr marL="478790" lvl="1" indent="-228600">
              <a:spcBef>
                <a:spcPts val="405"/>
              </a:spcBef>
              <a:buClr>
                <a:srgbClr val="9FB8CD"/>
              </a:buClr>
              <a:buFont typeface="Arial"/>
              <a:buChar char=""/>
              <a:tabLst>
                <a:tab pos="478790" algn="l"/>
                <a:tab pos="479425" algn="l"/>
              </a:tabLst>
            </a:pPr>
            <a:r>
              <a:rPr sz="2100" dirty="0">
                <a:solidFill>
                  <a:prstClr val="black"/>
                </a:solidFill>
                <a:latin typeface="Comic Sans MS"/>
                <a:cs typeface="Comic Sans MS"/>
              </a:rPr>
              <a:t>The</a:t>
            </a:r>
            <a:r>
              <a:rPr sz="2100" spc="-5" dirty="0">
                <a:solidFill>
                  <a:prstClr val="black"/>
                </a:solidFill>
                <a:latin typeface="Comic Sans MS"/>
                <a:cs typeface="Comic Sans MS"/>
              </a:rPr>
              <a:t> hundred</a:t>
            </a:r>
            <a:endParaRPr sz="2100">
              <a:solidFill>
                <a:prstClr val="black"/>
              </a:solidFill>
              <a:latin typeface="Comic Sans MS"/>
              <a:cs typeface="Comic Sans MS"/>
            </a:endParaRPr>
          </a:p>
          <a:p>
            <a:pPr marL="478790" lvl="1" indent="-228600">
              <a:spcBef>
                <a:spcPts val="405"/>
              </a:spcBef>
              <a:buClr>
                <a:srgbClr val="9FB8CD"/>
              </a:buClr>
              <a:buFont typeface="Arial"/>
              <a:buChar char=""/>
              <a:tabLst>
                <a:tab pos="478790" algn="l"/>
                <a:tab pos="479425" algn="l"/>
              </a:tabLst>
            </a:pPr>
            <a:r>
              <a:rPr sz="2100" dirty="0">
                <a:solidFill>
                  <a:prstClr val="black"/>
                </a:solidFill>
                <a:latin typeface="Comic Sans MS"/>
                <a:cs typeface="Comic Sans MS"/>
              </a:rPr>
              <a:t>The </a:t>
            </a:r>
            <a:r>
              <a:rPr sz="2100" spc="-5" dirty="0">
                <a:solidFill>
                  <a:prstClr val="black"/>
                </a:solidFill>
                <a:latin typeface="Comic Sans MS"/>
                <a:cs typeface="Comic Sans MS"/>
              </a:rPr>
              <a:t>shoulder bridge</a:t>
            </a:r>
            <a:endParaRPr sz="2100">
              <a:solidFill>
                <a:prstClr val="black"/>
              </a:solidFill>
              <a:latin typeface="Comic Sans MS"/>
              <a:cs typeface="Comic Sans MS"/>
            </a:endParaRPr>
          </a:p>
          <a:p>
            <a:pPr marL="478790" lvl="1" indent="-228600">
              <a:spcBef>
                <a:spcPts val="400"/>
              </a:spcBef>
              <a:buClr>
                <a:srgbClr val="9FB8CD"/>
              </a:buClr>
              <a:buFont typeface="Arial"/>
              <a:buChar char=""/>
              <a:tabLst>
                <a:tab pos="478790" algn="l"/>
                <a:tab pos="479425" algn="l"/>
              </a:tabLst>
            </a:pPr>
            <a:r>
              <a:rPr sz="2100" dirty="0">
                <a:solidFill>
                  <a:prstClr val="black"/>
                </a:solidFill>
                <a:latin typeface="Comic Sans MS"/>
                <a:cs typeface="Comic Sans MS"/>
              </a:rPr>
              <a:t>The </a:t>
            </a:r>
            <a:r>
              <a:rPr sz="2100" spc="-5" dirty="0">
                <a:solidFill>
                  <a:prstClr val="black"/>
                </a:solidFill>
                <a:latin typeface="Comic Sans MS"/>
                <a:cs typeface="Comic Sans MS"/>
              </a:rPr>
              <a:t>roll</a:t>
            </a:r>
            <a:r>
              <a:rPr sz="2100" spc="-15" dirty="0">
                <a:solidFill>
                  <a:prstClr val="black"/>
                </a:solidFill>
                <a:latin typeface="Comic Sans MS"/>
                <a:cs typeface="Comic Sans MS"/>
              </a:rPr>
              <a:t> </a:t>
            </a:r>
            <a:r>
              <a:rPr sz="2100" dirty="0">
                <a:solidFill>
                  <a:prstClr val="black"/>
                </a:solidFill>
                <a:latin typeface="Comic Sans MS"/>
                <a:cs typeface="Comic Sans MS"/>
              </a:rPr>
              <a:t>up</a:t>
            </a:r>
            <a:endParaRPr sz="2100">
              <a:solidFill>
                <a:prstClr val="black"/>
              </a:solidFill>
              <a:latin typeface="Comic Sans MS"/>
              <a:cs typeface="Comic Sans MS"/>
            </a:endParaRPr>
          </a:p>
          <a:p>
            <a:pPr marL="478790" lvl="1" indent="-228600">
              <a:spcBef>
                <a:spcPts val="395"/>
              </a:spcBef>
              <a:buClr>
                <a:srgbClr val="9FB8CD"/>
              </a:buClr>
              <a:buFont typeface="Arial"/>
              <a:buChar char=""/>
              <a:tabLst>
                <a:tab pos="478790" algn="l"/>
                <a:tab pos="479425" algn="l"/>
              </a:tabLst>
            </a:pPr>
            <a:r>
              <a:rPr sz="2100" spc="-5" dirty="0">
                <a:solidFill>
                  <a:prstClr val="black"/>
                </a:solidFill>
                <a:latin typeface="Comic Sans MS"/>
                <a:cs typeface="Comic Sans MS"/>
              </a:rPr>
              <a:t>Spine</a:t>
            </a:r>
            <a:r>
              <a:rPr sz="2100" spc="-20" dirty="0">
                <a:solidFill>
                  <a:prstClr val="black"/>
                </a:solidFill>
                <a:latin typeface="Comic Sans MS"/>
                <a:cs typeface="Comic Sans MS"/>
              </a:rPr>
              <a:t> </a:t>
            </a:r>
            <a:r>
              <a:rPr sz="2100" spc="-5" dirty="0">
                <a:solidFill>
                  <a:prstClr val="black"/>
                </a:solidFill>
                <a:latin typeface="Comic Sans MS"/>
                <a:cs typeface="Comic Sans MS"/>
              </a:rPr>
              <a:t>twist</a:t>
            </a:r>
            <a:endParaRPr sz="2100">
              <a:solidFill>
                <a:prstClr val="black"/>
              </a:solidFill>
              <a:latin typeface="Comic Sans MS"/>
              <a:cs typeface="Comic Sans MS"/>
            </a:endParaRPr>
          </a:p>
          <a:p>
            <a:pPr marL="478790" lvl="1" indent="-228600">
              <a:spcBef>
                <a:spcPts val="409"/>
              </a:spcBef>
              <a:buClr>
                <a:srgbClr val="9FB8CD"/>
              </a:buClr>
              <a:buFont typeface="Arial"/>
              <a:buChar char=""/>
              <a:tabLst>
                <a:tab pos="478790" algn="l"/>
                <a:tab pos="479425" algn="l"/>
                <a:tab pos="1520825" algn="l"/>
              </a:tabLst>
            </a:pPr>
            <a:r>
              <a:rPr sz="2100" spc="-5" dirty="0">
                <a:solidFill>
                  <a:prstClr val="black"/>
                </a:solidFill>
                <a:latin typeface="Comic Sans MS"/>
                <a:cs typeface="Comic Sans MS"/>
              </a:rPr>
              <a:t>Yüzme	etc....</a:t>
            </a:r>
            <a:endParaRPr sz="2100">
              <a:solidFill>
                <a:prstClr val="black"/>
              </a:solidFill>
              <a:latin typeface="Comic Sans MS"/>
              <a:cs typeface="Comic Sans MS"/>
            </a:endParaRPr>
          </a:p>
        </p:txBody>
      </p:sp>
      <p:sp>
        <p:nvSpPr>
          <p:cNvPr id="4" name="object 4"/>
          <p:cNvSpPr txBox="1"/>
          <p:nvPr/>
        </p:nvSpPr>
        <p:spPr>
          <a:xfrm>
            <a:off x="6379845" y="5437733"/>
            <a:ext cx="182245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Comic Sans MS"/>
                <a:cs typeface="Comic Sans MS"/>
              </a:rPr>
              <a:t>(Sekendiz </a:t>
            </a:r>
            <a:r>
              <a:rPr sz="1400" dirty="0">
                <a:solidFill>
                  <a:prstClr val="black"/>
                </a:solidFill>
                <a:latin typeface="Comic Sans MS"/>
                <a:cs typeface="Comic Sans MS"/>
              </a:rPr>
              <a:t>et al</a:t>
            </a:r>
            <a:r>
              <a:rPr sz="1400" spc="-100" dirty="0">
                <a:solidFill>
                  <a:prstClr val="black"/>
                </a:solidFill>
                <a:latin typeface="Comic Sans MS"/>
                <a:cs typeface="Comic Sans MS"/>
              </a:rPr>
              <a:t> </a:t>
            </a:r>
            <a:r>
              <a:rPr sz="1400" spc="-5" dirty="0">
                <a:solidFill>
                  <a:prstClr val="black"/>
                </a:solidFill>
                <a:latin typeface="Comic Sans MS"/>
                <a:cs typeface="Comic Sans MS"/>
              </a:rPr>
              <a:t>2007)</a:t>
            </a:r>
            <a:endParaRPr sz="1400">
              <a:solidFill>
                <a:prstClr val="black"/>
              </a:solidFill>
              <a:latin typeface="Comic Sans MS"/>
              <a:cs typeface="Comic Sans MS"/>
            </a:endParaRPr>
          </a:p>
        </p:txBody>
      </p:sp>
      <p:sp>
        <p:nvSpPr>
          <p:cNvPr id="5" name="object 5"/>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24</a:t>
            </a:fld>
            <a:endParaRPr sz="1000">
              <a:solidFill>
                <a:prstClr val="black"/>
              </a:solidFill>
              <a:latin typeface="Verdana"/>
              <a:cs typeface="Verdana"/>
            </a:endParaRPr>
          </a:p>
        </p:txBody>
      </p:sp>
    </p:spTree>
    <p:extLst>
      <p:ext uri="{BB962C8B-B14F-4D97-AF65-F5344CB8AC3E}">
        <p14:creationId xmlns:p14="http://schemas.microsoft.com/office/powerpoint/2010/main" val="774412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11797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Çalışmalardan</a:t>
            </a:r>
            <a:r>
              <a:rPr spc="-55" dirty="0"/>
              <a:t> </a:t>
            </a:r>
            <a:r>
              <a:rPr spc="-5" dirty="0"/>
              <a:t>Örnekler</a:t>
            </a:r>
            <a:endParaRPr sz="1800">
              <a:latin typeface="Arial"/>
              <a:cs typeface="Arial"/>
            </a:endParaRPr>
          </a:p>
        </p:txBody>
      </p:sp>
      <p:sp>
        <p:nvSpPr>
          <p:cNvPr id="3" name="object 3"/>
          <p:cNvSpPr/>
          <p:nvPr/>
        </p:nvSpPr>
        <p:spPr>
          <a:xfrm>
            <a:off x="107504" y="2404745"/>
            <a:ext cx="2450719" cy="183934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732788" y="472440"/>
            <a:ext cx="5855208"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2987801" y="2276855"/>
            <a:ext cx="2524125" cy="1933575"/>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5889319" y="2407534"/>
            <a:ext cx="2806905" cy="1925316"/>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7" name="object 7"/>
          <p:cNvSpPr/>
          <p:nvPr/>
        </p:nvSpPr>
        <p:spPr>
          <a:xfrm>
            <a:off x="897661" y="4478413"/>
            <a:ext cx="3697986" cy="1977770"/>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8" name="object 8"/>
          <p:cNvSpPr/>
          <p:nvPr/>
        </p:nvSpPr>
        <p:spPr>
          <a:xfrm>
            <a:off x="4820539" y="4419752"/>
            <a:ext cx="2095118" cy="2095119"/>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9" name="object 9"/>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25</a:t>
            </a:fld>
            <a:endParaRPr sz="1000">
              <a:solidFill>
                <a:prstClr val="black"/>
              </a:solidFill>
              <a:latin typeface="Verdana"/>
              <a:cs typeface="Verdana"/>
            </a:endParaRPr>
          </a:p>
        </p:txBody>
      </p:sp>
    </p:spTree>
    <p:extLst>
      <p:ext uri="{BB962C8B-B14F-4D97-AF65-F5344CB8AC3E}">
        <p14:creationId xmlns:p14="http://schemas.microsoft.com/office/powerpoint/2010/main" val="2069335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t>Çalışmalardan</a:t>
            </a:r>
            <a:r>
              <a:rPr spc="-55" dirty="0"/>
              <a:t> </a:t>
            </a:r>
            <a:r>
              <a:rPr spc="-5" dirty="0"/>
              <a:t>Örnekler</a:t>
            </a:r>
            <a:endParaRPr sz="1800">
              <a:latin typeface="Arial"/>
              <a:cs typeface="Arial"/>
            </a:endParaRPr>
          </a:p>
        </p:txBody>
      </p:sp>
      <p:sp>
        <p:nvSpPr>
          <p:cNvPr id="3" name="object 3"/>
          <p:cNvSpPr txBox="1"/>
          <p:nvPr/>
        </p:nvSpPr>
        <p:spPr>
          <a:xfrm>
            <a:off x="929436" y="1892845"/>
            <a:ext cx="7137400" cy="2986405"/>
          </a:xfrm>
          <a:prstGeom prst="rect">
            <a:avLst/>
          </a:prstGeom>
        </p:spPr>
        <p:txBody>
          <a:bodyPr vert="horz" wrap="square" lIns="0" tIns="69215" rIns="0" bIns="0" rtlCol="0">
            <a:spAutoFit/>
          </a:bodyPr>
          <a:lstStyle/>
          <a:p>
            <a:pPr marL="241300" indent="-228600">
              <a:spcBef>
                <a:spcPts val="545"/>
              </a:spcBef>
              <a:buClr>
                <a:srgbClr val="717BA2"/>
              </a:buClr>
              <a:buFont typeface="Verdana"/>
              <a:buChar char="◦"/>
              <a:tabLst>
                <a:tab pos="241300" algn="l"/>
              </a:tabLst>
            </a:pPr>
            <a:r>
              <a:rPr sz="2300" spc="-5" dirty="0">
                <a:solidFill>
                  <a:prstClr val="black"/>
                </a:solidFill>
                <a:latin typeface="Comic Sans MS"/>
                <a:cs typeface="Comic Sans MS"/>
              </a:rPr>
              <a:t>Abdominal </a:t>
            </a:r>
            <a:r>
              <a:rPr sz="2300" dirty="0">
                <a:solidFill>
                  <a:prstClr val="black"/>
                </a:solidFill>
                <a:latin typeface="Comic Sans MS"/>
                <a:cs typeface="Comic Sans MS"/>
              </a:rPr>
              <a:t>ve </a:t>
            </a:r>
            <a:r>
              <a:rPr sz="2300" spc="-5" dirty="0">
                <a:solidFill>
                  <a:prstClr val="black"/>
                </a:solidFill>
                <a:latin typeface="Comic Sans MS"/>
                <a:cs typeface="Comic Sans MS"/>
              </a:rPr>
              <a:t>sırt kuvveti</a:t>
            </a:r>
            <a:r>
              <a:rPr sz="2300" spc="-30" dirty="0">
                <a:solidFill>
                  <a:prstClr val="black"/>
                </a:solidFill>
                <a:latin typeface="Comic Sans MS"/>
                <a:cs typeface="Comic Sans MS"/>
              </a:rPr>
              <a:t> </a:t>
            </a:r>
            <a:r>
              <a:rPr sz="2300" spc="-5" dirty="0">
                <a:solidFill>
                  <a:prstClr val="black"/>
                </a:solidFill>
                <a:latin typeface="Comic Sans MS"/>
                <a:cs typeface="Comic Sans MS"/>
              </a:rPr>
              <a:t>değerlendirilmiştir:</a:t>
            </a:r>
            <a:endParaRPr sz="2300">
              <a:solidFill>
                <a:prstClr val="black"/>
              </a:solidFill>
              <a:latin typeface="Comic Sans MS"/>
              <a:cs typeface="Comic Sans MS"/>
            </a:endParaRPr>
          </a:p>
          <a:p>
            <a:pPr marL="478790" marR="5080" lvl="1" indent="-228600">
              <a:spcBef>
                <a:spcPts val="405"/>
              </a:spcBef>
              <a:buClr>
                <a:srgbClr val="9FB8CD"/>
              </a:buClr>
              <a:buFont typeface="Arial"/>
              <a:buChar char=""/>
              <a:tabLst>
                <a:tab pos="478790" algn="l"/>
                <a:tab pos="479425" algn="l"/>
              </a:tabLst>
            </a:pPr>
            <a:r>
              <a:rPr sz="2100" spc="-5" dirty="0">
                <a:solidFill>
                  <a:prstClr val="black"/>
                </a:solidFill>
                <a:latin typeface="Comic Sans MS"/>
                <a:cs typeface="Comic Sans MS"/>
              </a:rPr>
              <a:t>Konsantrik </a:t>
            </a:r>
            <a:r>
              <a:rPr sz="2100" dirty="0">
                <a:solidFill>
                  <a:prstClr val="black"/>
                </a:solidFill>
                <a:latin typeface="Comic Sans MS"/>
                <a:cs typeface="Comic Sans MS"/>
              </a:rPr>
              <a:t>olarak </a:t>
            </a:r>
            <a:r>
              <a:rPr sz="2100" spc="-5" dirty="0">
                <a:solidFill>
                  <a:prstClr val="black"/>
                </a:solidFill>
                <a:latin typeface="Comic Sans MS"/>
                <a:cs typeface="Comic Sans MS"/>
              </a:rPr>
              <a:t>Biodex System </a:t>
            </a:r>
            <a:r>
              <a:rPr sz="2100" dirty="0">
                <a:solidFill>
                  <a:prstClr val="black"/>
                </a:solidFill>
                <a:latin typeface="Comic Sans MS"/>
                <a:cs typeface="Comic Sans MS"/>
              </a:rPr>
              <a:t>II’de </a:t>
            </a:r>
            <a:r>
              <a:rPr sz="2100" spc="5" dirty="0">
                <a:solidFill>
                  <a:prstClr val="black"/>
                </a:solidFill>
                <a:latin typeface="Comic Sans MS"/>
                <a:cs typeface="Comic Sans MS"/>
              </a:rPr>
              <a:t>60° </a:t>
            </a:r>
            <a:r>
              <a:rPr sz="2100" spc="-5" dirty="0">
                <a:solidFill>
                  <a:prstClr val="black"/>
                </a:solidFill>
                <a:latin typeface="Comic Sans MS"/>
                <a:cs typeface="Comic Sans MS"/>
              </a:rPr>
              <a:t>ve 120°s-</a:t>
            </a:r>
            <a:r>
              <a:rPr sz="2100" spc="-7" baseline="25793" dirty="0">
                <a:solidFill>
                  <a:prstClr val="black"/>
                </a:solidFill>
                <a:latin typeface="Comic Sans MS"/>
                <a:cs typeface="Comic Sans MS"/>
              </a:rPr>
              <a:t>1 </a:t>
            </a:r>
            <a:r>
              <a:rPr sz="1400" spc="-5" dirty="0">
                <a:solidFill>
                  <a:prstClr val="black"/>
                </a:solidFill>
                <a:latin typeface="Comic Sans MS"/>
                <a:cs typeface="Comic Sans MS"/>
              </a:rPr>
              <a:t> </a:t>
            </a:r>
            <a:r>
              <a:rPr sz="2100" dirty="0">
                <a:solidFill>
                  <a:prstClr val="black"/>
                </a:solidFill>
                <a:latin typeface="Comic Sans MS"/>
                <a:cs typeface="Comic Sans MS"/>
              </a:rPr>
              <a:t>hızlarda.</a:t>
            </a:r>
            <a:endParaRPr sz="2100">
              <a:solidFill>
                <a:prstClr val="black"/>
              </a:solidFill>
              <a:latin typeface="Comic Sans MS"/>
              <a:cs typeface="Comic Sans MS"/>
            </a:endParaRPr>
          </a:p>
          <a:p>
            <a:pPr marL="241300" indent="-228600">
              <a:spcBef>
                <a:spcPts val="295"/>
              </a:spcBef>
              <a:buClr>
                <a:srgbClr val="717BA2"/>
              </a:buClr>
              <a:buFont typeface="Verdana"/>
              <a:buChar char="◦"/>
              <a:tabLst>
                <a:tab pos="241300" algn="l"/>
              </a:tabLst>
            </a:pPr>
            <a:r>
              <a:rPr sz="2300" spc="-5" dirty="0">
                <a:solidFill>
                  <a:prstClr val="black"/>
                </a:solidFill>
                <a:latin typeface="Comic Sans MS"/>
                <a:cs typeface="Comic Sans MS"/>
              </a:rPr>
              <a:t>Abdominal kassal</a:t>
            </a:r>
            <a:r>
              <a:rPr sz="2300" spc="-25" dirty="0">
                <a:solidFill>
                  <a:prstClr val="black"/>
                </a:solidFill>
                <a:latin typeface="Comic Sans MS"/>
                <a:cs typeface="Comic Sans MS"/>
              </a:rPr>
              <a:t> </a:t>
            </a:r>
            <a:r>
              <a:rPr sz="2300" spc="-5" dirty="0">
                <a:solidFill>
                  <a:prstClr val="black"/>
                </a:solidFill>
                <a:latin typeface="Comic Sans MS"/>
                <a:cs typeface="Comic Sans MS"/>
              </a:rPr>
              <a:t>dayanıklılık</a:t>
            </a:r>
            <a:endParaRPr sz="2300">
              <a:solidFill>
                <a:prstClr val="black"/>
              </a:solidFill>
              <a:latin typeface="Comic Sans MS"/>
              <a:cs typeface="Comic Sans MS"/>
            </a:endParaRPr>
          </a:p>
          <a:p>
            <a:pPr marL="478790" lvl="1" indent="-228600">
              <a:spcBef>
                <a:spcPts val="415"/>
              </a:spcBef>
              <a:buClr>
                <a:srgbClr val="9FB8CD"/>
              </a:buClr>
              <a:buFont typeface="Arial"/>
              <a:buChar char=""/>
              <a:tabLst>
                <a:tab pos="478790" algn="l"/>
                <a:tab pos="479425" algn="l"/>
              </a:tabLst>
            </a:pPr>
            <a:r>
              <a:rPr sz="2100" dirty="0">
                <a:solidFill>
                  <a:prstClr val="black"/>
                </a:solidFill>
                <a:latin typeface="Comic Sans MS"/>
                <a:cs typeface="Comic Sans MS"/>
              </a:rPr>
              <a:t>1 dakikadaki maksimum curl-up sayısı</a:t>
            </a:r>
            <a:r>
              <a:rPr sz="2100" spc="-70" dirty="0">
                <a:solidFill>
                  <a:prstClr val="black"/>
                </a:solidFill>
                <a:latin typeface="Comic Sans MS"/>
                <a:cs typeface="Comic Sans MS"/>
              </a:rPr>
              <a:t> </a:t>
            </a:r>
            <a:r>
              <a:rPr sz="2100" spc="-5" dirty="0">
                <a:solidFill>
                  <a:prstClr val="black"/>
                </a:solidFill>
                <a:latin typeface="Comic Sans MS"/>
                <a:cs typeface="Comic Sans MS"/>
              </a:rPr>
              <a:t>ile</a:t>
            </a:r>
            <a:endParaRPr sz="2100">
              <a:solidFill>
                <a:prstClr val="black"/>
              </a:solidFill>
              <a:latin typeface="Comic Sans MS"/>
              <a:cs typeface="Comic Sans MS"/>
            </a:endParaRPr>
          </a:p>
          <a:p>
            <a:pPr lvl="1">
              <a:spcBef>
                <a:spcPts val="45"/>
              </a:spcBef>
              <a:buFontTx/>
              <a:buChar char=""/>
            </a:pPr>
            <a:endParaRPr sz="2750">
              <a:solidFill>
                <a:prstClr val="black"/>
              </a:solidFill>
              <a:latin typeface="Times New Roman"/>
              <a:cs typeface="Times New Roman"/>
            </a:endParaRPr>
          </a:p>
          <a:p>
            <a:pPr marL="241300" indent="-228600">
              <a:buClr>
                <a:srgbClr val="717BA2"/>
              </a:buClr>
              <a:buFont typeface="Verdana"/>
              <a:buChar char="◦"/>
              <a:tabLst>
                <a:tab pos="241300" algn="l"/>
              </a:tabLst>
            </a:pPr>
            <a:r>
              <a:rPr sz="2300" dirty="0">
                <a:solidFill>
                  <a:prstClr val="black"/>
                </a:solidFill>
                <a:latin typeface="Comic Sans MS"/>
                <a:cs typeface="Comic Sans MS"/>
              </a:rPr>
              <a:t>Posterior gövde</a:t>
            </a:r>
            <a:r>
              <a:rPr sz="2300" spc="-5" dirty="0">
                <a:solidFill>
                  <a:prstClr val="black"/>
                </a:solidFill>
                <a:latin typeface="Comic Sans MS"/>
                <a:cs typeface="Comic Sans MS"/>
              </a:rPr>
              <a:t> </a:t>
            </a:r>
            <a:r>
              <a:rPr sz="2300" dirty="0">
                <a:solidFill>
                  <a:prstClr val="black"/>
                </a:solidFill>
                <a:latin typeface="Comic Sans MS"/>
                <a:cs typeface="Comic Sans MS"/>
              </a:rPr>
              <a:t>esnekliği</a:t>
            </a:r>
            <a:endParaRPr sz="2300">
              <a:solidFill>
                <a:prstClr val="black"/>
              </a:solidFill>
              <a:latin typeface="Comic Sans MS"/>
              <a:cs typeface="Comic Sans MS"/>
            </a:endParaRPr>
          </a:p>
          <a:p>
            <a:pPr marL="762000" lvl="1" indent="-228600">
              <a:spcBef>
                <a:spcPts val="425"/>
              </a:spcBef>
              <a:buClr>
                <a:srgbClr val="9FB8CD"/>
              </a:buClr>
              <a:buFont typeface="Arial"/>
              <a:buChar char=""/>
              <a:tabLst>
                <a:tab pos="762000" algn="l"/>
                <a:tab pos="762635" algn="l"/>
              </a:tabLst>
            </a:pPr>
            <a:r>
              <a:rPr sz="1900" spc="-5" dirty="0">
                <a:solidFill>
                  <a:prstClr val="black"/>
                </a:solidFill>
                <a:latin typeface="Comic Sans MS"/>
                <a:cs typeface="Comic Sans MS"/>
              </a:rPr>
              <a:t>Otur-eriş </a:t>
            </a:r>
            <a:r>
              <a:rPr sz="1900" spc="-10" dirty="0">
                <a:solidFill>
                  <a:prstClr val="black"/>
                </a:solidFill>
                <a:latin typeface="Comic Sans MS"/>
                <a:cs typeface="Comic Sans MS"/>
              </a:rPr>
              <a:t>testi</a:t>
            </a:r>
            <a:r>
              <a:rPr sz="1900" spc="10" dirty="0">
                <a:solidFill>
                  <a:prstClr val="black"/>
                </a:solidFill>
                <a:latin typeface="Comic Sans MS"/>
                <a:cs typeface="Comic Sans MS"/>
              </a:rPr>
              <a:t> </a:t>
            </a:r>
            <a:r>
              <a:rPr sz="1900" spc="-10" dirty="0">
                <a:solidFill>
                  <a:prstClr val="black"/>
                </a:solidFill>
                <a:latin typeface="Comic Sans MS"/>
                <a:cs typeface="Comic Sans MS"/>
              </a:rPr>
              <a:t>ile</a:t>
            </a:r>
            <a:endParaRPr sz="1900">
              <a:solidFill>
                <a:prstClr val="black"/>
              </a:solidFill>
              <a:latin typeface="Comic Sans MS"/>
              <a:cs typeface="Comic Sans MS"/>
            </a:endParaRPr>
          </a:p>
        </p:txBody>
      </p:sp>
      <p:sp>
        <p:nvSpPr>
          <p:cNvPr id="4" name="object 4"/>
          <p:cNvSpPr txBox="1"/>
          <p:nvPr/>
        </p:nvSpPr>
        <p:spPr>
          <a:xfrm>
            <a:off x="6723633" y="5883046"/>
            <a:ext cx="182245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Comic Sans MS"/>
                <a:cs typeface="Comic Sans MS"/>
              </a:rPr>
              <a:t>(Sekendiz </a:t>
            </a:r>
            <a:r>
              <a:rPr sz="1400" dirty="0">
                <a:solidFill>
                  <a:prstClr val="black"/>
                </a:solidFill>
                <a:latin typeface="Comic Sans MS"/>
                <a:cs typeface="Comic Sans MS"/>
              </a:rPr>
              <a:t>et al</a:t>
            </a:r>
            <a:r>
              <a:rPr sz="1400" spc="-100" dirty="0">
                <a:solidFill>
                  <a:prstClr val="black"/>
                </a:solidFill>
                <a:latin typeface="Comic Sans MS"/>
                <a:cs typeface="Comic Sans MS"/>
              </a:rPr>
              <a:t> </a:t>
            </a:r>
            <a:r>
              <a:rPr sz="1400" spc="-5" dirty="0">
                <a:solidFill>
                  <a:prstClr val="black"/>
                </a:solidFill>
                <a:latin typeface="Comic Sans MS"/>
                <a:cs typeface="Comic Sans MS"/>
              </a:rPr>
              <a:t>2007)</a:t>
            </a:r>
            <a:endParaRPr sz="1400">
              <a:solidFill>
                <a:prstClr val="black"/>
              </a:solidFill>
              <a:latin typeface="Comic Sans MS"/>
              <a:cs typeface="Comic Sans MS"/>
            </a:endParaRPr>
          </a:p>
        </p:txBody>
      </p:sp>
      <p:sp>
        <p:nvSpPr>
          <p:cNvPr id="5" name="object 5"/>
          <p:cNvSpPr/>
          <p:nvPr/>
        </p:nvSpPr>
        <p:spPr>
          <a:xfrm>
            <a:off x="1732788" y="4724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8739123" y="6533147"/>
            <a:ext cx="210185" cy="220345"/>
          </a:xfrm>
          <a:prstGeom prst="rect">
            <a:avLst/>
          </a:prstGeom>
        </p:spPr>
        <p:txBody>
          <a:bodyPr vert="horz" wrap="square" lIns="0" tIns="24130" rIns="0" bIns="0" rtlCol="0">
            <a:spAutoFit/>
          </a:bodyPr>
          <a:lstStyle/>
          <a:p>
            <a:pPr marL="25400">
              <a:spcBef>
                <a:spcPts val="190"/>
              </a:spcBef>
            </a:pPr>
            <a:fld id="{81D60167-4931-47E6-BA6A-407CBD079E47}" type="slidenum">
              <a:rPr sz="1000" spc="-10" dirty="0">
                <a:solidFill>
                  <a:prstClr val="black"/>
                </a:solidFill>
                <a:latin typeface="Verdana"/>
                <a:cs typeface="Verdana"/>
              </a:rPr>
              <a:pPr marL="25400">
                <a:spcBef>
                  <a:spcPts val="190"/>
                </a:spcBef>
              </a:pPr>
              <a:t>26</a:t>
            </a:fld>
            <a:endParaRPr sz="1000">
              <a:solidFill>
                <a:prstClr val="black"/>
              </a:solidFill>
              <a:latin typeface="Verdana"/>
              <a:cs typeface="Verdana"/>
            </a:endParaRPr>
          </a:p>
        </p:txBody>
      </p:sp>
    </p:spTree>
    <p:extLst>
      <p:ext uri="{BB962C8B-B14F-4D97-AF65-F5344CB8AC3E}">
        <p14:creationId xmlns:p14="http://schemas.microsoft.com/office/powerpoint/2010/main" val="3444460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6313"/>
            <a:ext cx="4675505" cy="452120"/>
          </a:xfrm>
          <a:prstGeom prst="rect">
            <a:avLst/>
          </a:prstGeom>
        </p:spPr>
        <p:txBody>
          <a:bodyPr vert="horz" wrap="square" lIns="0" tIns="12065" rIns="0" bIns="0" rtlCol="0">
            <a:spAutoFit/>
          </a:bodyPr>
          <a:lstStyle/>
          <a:p>
            <a:pPr marL="12700">
              <a:lnSpc>
                <a:spcPct val="100000"/>
              </a:lnSpc>
              <a:spcBef>
                <a:spcPts val="95"/>
              </a:spcBef>
              <a:tabLst>
                <a:tab pos="268605" algn="l"/>
              </a:tabLst>
            </a:pPr>
            <a:r>
              <a:rPr sz="1900" b="0" spc="-555" dirty="0">
                <a:solidFill>
                  <a:srgbClr val="717BA2"/>
                </a:solidFill>
                <a:latin typeface="Arial"/>
                <a:cs typeface="Arial"/>
              </a:rPr>
              <a:t>	</a:t>
            </a:r>
            <a:r>
              <a:rPr sz="2800" spc="-5" dirty="0">
                <a:solidFill>
                  <a:srgbClr val="222229"/>
                </a:solidFill>
              </a:rPr>
              <a:t>Core </a:t>
            </a:r>
            <a:r>
              <a:rPr sz="2800" spc="-10" dirty="0">
                <a:solidFill>
                  <a:srgbClr val="222229"/>
                </a:solidFill>
              </a:rPr>
              <a:t>Antrenman</a:t>
            </a:r>
            <a:r>
              <a:rPr sz="2800" dirty="0">
                <a:solidFill>
                  <a:srgbClr val="222229"/>
                </a:solidFill>
              </a:rPr>
              <a:t> </a:t>
            </a:r>
            <a:r>
              <a:rPr sz="2800" spc="-5" dirty="0">
                <a:solidFill>
                  <a:srgbClr val="222229"/>
                </a:solidFill>
              </a:rPr>
              <a:t>Programı</a:t>
            </a:r>
            <a:endParaRPr sz="2800">
              <a:latin typeface="Arial"/>
              <a:cs typeface="Arial"/>
            </a:endParaRPr>
          </a:p>
        </p:txBody>
      </p:sp>
      <p:sp>
        <p:nvSpPr>
          <p:cNvPr id="3" name="object 3"/>
          <p:cNvSpPr txBox="1">
            <a:spLocks noGrp="1"/>
          </p:cNvSpPr>
          <p:nvPr>
            <p:ph type="body" idx="1"/>
          </p:nvPr>
        </p:nvSpPr>
        <p:spPr>
          <a:prstGeom prst="rect">
            <a:avLst/>
          </a:prstGeom>
        </p:spPr>
        <p:txBody>
          <a:bodyPr vert="horz" wrap="square" lIns="0" tIns="69215" rIns="0" bIns="0" rtlCol="0">
            <a:spAutoFit/>
          </a:bodyPr>
          <a:lstStyle/>
          <a:p>
            <a:pPr marL="241300" indent="-228600">
              <a:lnSpc>
                <a:spcPct val="100000"/>
              </a:lnSpc>
              <a:spcBef>
                <a:spcPts val="545"/>
              </a:spcBef>
              <a:buClr>
                <a:srgbClr val="717BA2"/>
              </a:buClr>
              <a:buFont typeface="Verdana"/>
              <a:buChar char="◦"/>
              <a:tabLst>
                <a:tab pos="241300" algn="l"/>
              </a:tabLst>
            </a:pPr>
            <a:r>
              <a:rPr dirty="0"/>
              <a:t>Core egzersizleri egzersiz </a:t>
            </a:r>
            <a:r>
              <a:rPr spc="-5" dirty="0"/>
              <a:t>programına</a:t>
            </a:r>
            <a:r>
              <a:rPr spc="-100" dirty="0"/>
              <a:t> </a:t>
            </a:r>
            <a:r>
              <a:rPr spc="-5" dirty="0"/>
              <a:t>eklenmelidir</a:t>
            </a:r>
          </a:p>
          <a:p>
            <a:pPr marL="478790" marR="603885" indent="-228600">
              <a:lnSpc>
                <a:spcPct val="100000"/>
              </a:lnSpc>
              <a:spcBef>
                <a:spcPts val="405"/>
              </a:spcBef>
              <a:tabLst>
                <a:tab pos="478790" algn="l"/>
              </a:tabLst>
            </a:pPr>
            <a:r>
              <a:rPr sz="2200" spc="-1145" dirty="0">
                <a:solidFill>
                  <a:srgbClr val="9FB8CD"/>
                </a:solidFill>
                <a:latin typeface="Arial"/>
                <a:cs typeface="Arial"/>
              </a:rPr>
              <a:t>	</a:t>
            </a:r>
            <a:r>
              <a:rPr sz="2200" spc="-10" dirty="0"/>
              <a:t>Core bölgesine yeterince </a:t>
            </a:r>
            <a:r>
              <a:rPr sz="2200" spc="-5" dirty="0"/>
              <a:t>önem </a:t>
            </a:r>
            <a:r>
              <a:rPr sz="2200" spc="-10" dirty="0"/>
              <a:t>verildiğinden </a:t>
            </a:r>
            <a:r>
              <a:rPr sz="2200" spc="-5" dirty="0"/>
              <a:t>emin  </a:t>
            </a:r>
            <a:r>
              <a:rPr sz="2200" spc="-10" dirty="0"/>
              <a:t>olunmalıdır</a:t>
            </a:r>
            <a:endParaRPr sz="2200" dirty="0">
              <a:latin typeface="Arial"/>
              <a:cs typeface="Arial"/>
            </a:endParaRPr>
          </a:p>
          <a:p>
            <a:pPr>
              <a:lnSpc>
                <a:spcPct val="100000"/>
              </a:lnSpc>
              <a:spcBef>
                <a:spcPts val="55"/>
              </a:spcBef>
            </a:pPr>
            <a:endParaRPr sz="2850" dirty="0">
              <a:latin typeface="Times New Roman"/>
              <a:cs typeface="Times New Roman"/>
            </a:endParaRPr>
          </a:p>
          <a:p>
            <a:pPr marL="241300" indent="-228600">
              <a:lnSpc>
                <a:spcPct val="100000"/>
              </a:lnSpc>
              <a:buClr>
                <a:srgbClr val="717BA2"/>
              </a:buClr>
              <a:buFont typeface="Verdana"/>
              <a:buChar char="◦"/>
              <a:tabLst>
                <a:tab pos="241300" algn="l"/>
              </a:tabLst>
            </a:pPr>
            <a:r>
              <a:rPr spc="-5" dirty="0"/>
              <a:t>Bir </a:t>
            </a:r>
            <a:r>
              <a:rPr dirty="0"/>
              <a:t>egzersiz </a:t>
            </a:r>
            <a:r>
              <a:rPr spc="-5" dirty="0"/>
              <a:t>seansında </a:t>
            </a:r>
            <a:r>
              <a:rPr dirty="0"/>
              <a:t>6-12 core egzersizi </a:t>
            </a:r>
            <a:r>
              <a:rPr spc="-10" dirty="0"/>
              <a:t>2-3</a:t>
            </a:r>
            <a:r>
              <a:rPr spc="-140" dirty="0"/>
              <a:t> </a:t>
            </a:r>
            <a:r>
              <a:rPr dirty="0"/>
              <a:t>set</a:t>
            </a:r>
          </a:p>
          <a:p>
            <a:pPr marL="241300">
              <a:lnSpc>
                <a:spcPct val="100000"/>
              </a:lnSpc>
              <a:tabLst>
                <a:tab pos="3130550" algn="l"/>
              </a:tabLst>
            </a:pPr>
            <a:r>
              <a:rPr spc="-5" dirty="0"/>
              <a:t>ile haftada</a:t>
            </a:r>
            <a:r>
              <a:rPr spc="10" dirty="0"/>
              <a:t> </a:t>
            </a:r>
            <a:r>
              <a:rPr spc="-5" dirty="0"/>
              <a:t>2-3 </a:t>
            </a:r>
            <a:r>
              <a:rPr dirty="0"/>
              <a:t>gün	</a:t>
            </a:r>
            <a:r>
              <a:rPr spc="-5" dirty="0"/>
              <a:t>uygulanabilir</a:t>
            </a:r>
          </a:p>
        </p:txBody>
      </p:sp>
      <p:sp>
        <p:nvSpPr>
          <p:cNvPr id="4" name="object 4"/>
          <p:cNvSpPr/>
          <p:nvPr/>
        </p:nvSpPr>
        <p:spPr>
          <a:xfrm>
            <a:off x="1885188" y="624840"/>
            <a:ext cx="5855208" cy="89763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27</a:t>
            </a:fld>
            <a:endParaRPr spc="-10" dirty="0">
              <a:solidFill>
                <a:prstClr val="black"/>
              </a:solidFill>
            </a:endParaRPr>
          </a:p>
        </p:txBody>
      </p:sp>
    </p:spTree>
    <p:extLst>
      <p:ext uri="{BB962C8B-B14F-4D97-AF65-F5344CB8AC3E}">
        <p14:creationId xmlns:p14="http://schemas.microsoft.com/office/powerpoint/2010/main" val="3267073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9856" y="2206163"/>
            <a:ext cx="2746419" cy="174397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3" name="object 3"/>
          <p:cNvSpPr txBox="1"/>
          <p:nvPr/>
        </p:nvSpPr>
        <p:spPr>
          <a:xfrm>
            <a:off x="1009903" y="4386833"/>
            <a:ext cx="520700" cy="299720"/>
          </a:xfrm>
          <a:prstGeom prst="rect">
            <a:avLst/>
          </a:prstGeom>
        </p:spPr>
        <p:txBody>
          <a:bodyPr vert="horz" wrap="square" lIns="0" tIns="12700" rIns="0" bIns="0" rtlCol="0">
            <a:spAutoFit/>
          </a:bodyPr>
          <a:lstStyle/>
          <a:p>
            <a:pPr marL="12700">
              <a:spcBef>
                <a:spcPts val="100"/>
              </a:spcBef>
            </a:pPr>
            <a:r>
              <a:rPr dirty="0">
                <a:solidFill>
                  <a:prstClr val="black"/>
                </a:solidFill>
                <a:latin typeface="Comic Sans MS"/>
                <a:cs typeface="Comic Sans MS"/>
              </a:rPr>
              <a:t>Bosu</a:t>
            </a:r>
            <a:endParaRPr>
              <a:solidFill>
                <a:prstClr val="black"/>
              </a:solidFill>
              <a:latin typeface="Comic Sans MS"/>
              <a:cs typeface="Comic Sans MS"/>
            </a:endParaRPr>
          </a:p>
        </p:txBody>
      </p:sp>
      <p:sp>
        <p:nvSpPr>
          <p:cNvPr id="4" name="object 4"/>
          <p:cNvSpPr/>
          <p:nvPr/>
        </p:nvSpPr>
        <p:spPr>
          <a:xfrm>
            <a:off x="6348221" y="2205482"/>
            <a:ext cx="2705100" cy="1771650"/>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2845180" y="1819782"/>
            <a:ext cx="3524250" cy="2914650"/>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3715258" y="5032628"/>
            <a:ext cx="2035175" cy="574040"/>
          </a:xfrm>
          <a:prstGeom prst="rect">
            <a:avLst/>
          </a:prstGeom>
        </p:spPr>
        <p:txBody>
          <a:bodyPr vert="horz" wrap="square" lIns="0" tIns="12700" rIns="0" bIns="0" rtlCol="0">
            <a:spAutoFit/>
          </a:bodyPr>
          <a:lstStyle/>
          <a:p>
            <a:pPr marL="12700" marR="5080">
              <a:spcBef>
                <a:spcPts val="100"/>
              </a:spcBef>
            </a:pPr>
            <a:r>
              <a:rPr spc="-5" dirty="0">
                <a:solidFill>
                  <a:prstClr val="black"/>
                </a:solidFill>
                <a:latin typeface="Comic Sans MS"/>
                <a:cs typeface="Comic Sans MS"/>
              </a:rPr>
              <a:t>Swissball</a:t>
            </a:r>
            <a:r>
              <a:rPr spc="-105" dirty="0">
                <a:solidFill>
                  <a:prstClr val="black"/>
                </a:solidFill>
                <a:latin typeface="Comic Sans MS"/>
                <a:cs typeface="Comic Sans MS"/>
              </a:rPr>
              <a:t> </a:t>
            </a:r>
            <a:r>
              <a:rPr dirty="0">
                <a:solidFill>
                  <a:prstClr val="black"/>
                </a:solidFill>
                <a:latin typeface="Comic Sans MS"/>
                <a:cs typeface="Comic Sans MS"/>
              </a:rPr>
              <a:t>(gymball)  Elastik</a:t>
            </a:r>
            <a:r>
              <a:rPr spc="-25" dirty="0">
                <a:solidFill>
                  <a:prstClr val="black"/>
                </a:solidFill>
                <a:latin typeface="Comic Sans MS"/>
                <a:cs typeface="Comic Sans MS"/>
              </a:rPr>
              <a:t> </a:t>
            </a:r>
            <a:r>
              <a:rPr spc="-5" dirty="0">
                <a:solidFill>
                  <a:prstClr val="black"/>
                </a:solidFill>
                <a:latin typeface="Comic Sans MS"/>
                <a:cs typeface="Comic Sans MS"/>
              </a:rPr>
              <a:t>bands</a:t>
            </a:r>
            <a:endParaRPr>
              <a:solidFill>
                <a:prstClr val="black"/>
              </a:solidFill>
              <a:latin typeface="Comic Sans MS"/>
              <a:cs typeface="Comic Sans MS"/>
            </a:endParaRPr>
          </a:p>
        </p:txBody>
      </p:sp>
      <p:sp>
        <p:nvSpPr>
          <p:cNvPr id="7" name="object 7"/>
          <p:cNvSpPr txBox="1"/>
          <p:nvPr/>
        </p:nvSpPr>
        <p:spPr>
          <a:xfrm>
            <a:off x="7704581" y="5032628"/>
            <a:ext cx="426084" cy="299720"/>
          </a:xfrm>
          <a:prstGeom prst="rect">
            <a:avLst/>
          </a:prstGeom>
        </p:spPr>
        <p:txBody>
          <a:bodyPr vert="horz" wrap="square" lIns="0" tIns="12700" rIns="0" bIns="0" rtlCol="0">
            <a:spAutoFit/>
          </a:bodyPr>
          <a:lstStyle/>
          <a:p>
            <a:pPr marL="12700">
              <a:spcBef>
                <a:spcPts val="100"/>
              </a:spcBef>
            </a:pPr>
            <a:r>
              <a:rPr dirty="0">
                <a:solidFill>
                  <a:prstClr val="black"/>
                </a:solidFill>
                <a:latin typeface="Comic Sans MS"/>
                <a:cs typeface="Comic Sans MS"/>
              </a:rPr>
              <a:t>Trx</a:t>
            </a:r>
            <a:endParaRPr>
              <a:solidFill>
                <a:prstClr val="black"/>
              </a:solidFill>
              <a:latin typeface="Comic Sans MS"/>
              <a:cs typeface="Comic Sans MS"/>
            </a:endParaRPr>
          </a:p>
        </p:txBody>
      </p:sp>
      <p:sp>
        <p:nvSpPr>
          <p:cNvPr id="8" name="object 8"/>
          <p:cNvSpPr/>
          <p:nvPr/>
        </p:nvSpPr>
        <p:spPr>
          <a:xfrm>
            <a:off x="1010411" y="624840"/>
            <a:ext cx="7603236" cy="897636"/>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9" name="object 9"/>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28</a:t>
            </a:fld>
            <a:endParaRPr spc="-10" dirty="0">
              <a:solidFill>
                <a:prstClr val="black"/>
              </a:solidFill>
            </a:endParaRPr>
          </a:p>
        </p:txBody>
      </p:sp>
    </p:spTree>
    <p:extLst>
      <p:ext uri="{BB962C8B-B14F-4D97-AF65-F5344CB8AC3E}">
        <p14:creationId xmlns:p14="http://schemas.microsoft.com/office/powerpoint/2010/main" val="2308109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59764" y="2717292"/>
            <a:ext cx="1828800" cy="1533524"/>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3" name="object 3"/>
          <p:cNvSpPr txBox="1"/>
          <p:nvPr/>
        </p:nvSpPr>
        <p:spPr>
          <a:xfrm>
            <a:off x="1001369" y="4730622"/>
            <a:ext cx="1210945" cy="299720"/>
          </a:xfrm>
          <a:prstGeom prst="rect">
            <a:avLst/>
          </a:prstGeom>
        </p:spPr>
        <p:txBody>
          <a:bodyPr vert="horz" wrap="square" lIns="0" tIns="12700" rIns="0" bIns="0" rtlCol="0">
            <a:spAutoFit/>
          </a:bodyPr>
          <a:lstStyle/>
          <a:p>
            <a:pPr marL="12700">
              <a:spcBef>
                <a:spcPts val="100"/>
              </a:spcBef>
            </a:pPr>
            <a:r>
              <a:rPr dirty="0">
                <a:solidFill>
                  <a:prstClr val="black"/>
                </a:solidFill>
                <a:latin typeface="Comic Sans MS"/>
                <a:cs typeface="Comic Sans MS"/>
              </a:rPr>
              <a:t>Core</a:t>
            </a:r>
            <a:r>
              <a:rPr spc="-80" dirty="0">
                <a:solidFill>
                  <a:prstClr val="black"/>
                </a:solidFill>
                <a:latin typeface="Comic Sans MS"/>
                <a:cs typeface="Comic Sans MS"/>
              </a:rPr>
              <a:t> </a:t>
            </a:r>
            <a:r>
              <a:rPr spc="-5" dirty="0">
                <a:solidFill>
                  <a:prstClr val="black"/>
                </a:solidFill>
                <a:latin typeface="Comic Sans MS"/>
                <a:cs typeface="Comic Sans MS"/>
              </a:rPr>
              <a:t>Roller</a:t>
            </a:r>
            <a:endParaRPr>
              <a:solidFill>
                <a:prstClr val="black"/>
              </a:solidFill>
              <a:latin typeface="Comic Sans MS"/>
              <a:cs typeface="Comic Sans MS"/>
            </a:endParaRPr>
          </a:p>
        </p:txBody>
      </p:sp>
      <p:sp>
        <p:nvSpPr>
          <p:cNvPr id="4" name="object 4"/>
          <p:cNvSpPr/>
          <p:nvPr/>
        </p:nvSpPr>
        <p:spPr>
          <a:xfrm>
            <a:off x="5161110" y="2440813"/>
            <a:ext cx="2158661" cy="2153158"/>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p:nvPr/>
        </p:nvSpPr>
        <p:spPr>
          <a:xfrm>
            <a:off x="5587746" y="4756150"/>
            <a:ext cx="1257300" cy="299720"/>
          </a:xfrm>
          <a:prstGeom prst="rect">
            <a:avLst/>
          </a:prstGeom>
        </p:spPr>
        <p:txBody>
          <a:bodyPr vert="horz" wrap="square" lIns="0" tIns="12700" rIns="0" bIns="0" rtlCol="0">
            <a:spAutoFit/>
          </a:bodyPr>
          <a:lstStyle/>
          <a:p>
            <a:pPr marL="12700">
              <a:spcBef>
                <a:spcPts val="100"/>
              </a:spcBef>
            </a:pPr>
            <a:r>
              <a:rPr spc="-5" dirty="0">
                <a:solidFill>
                  <a:prstClr val="black"/>
                </a:solidFill>
                <a:latin typeface="Comic Sans MS"/>
                <a:cs typeface="Comic Sans MS"/>
              </a:rPr>
              <a:t>Sağlık</a:t>
            </a:r>
            <a:r>
              <a:rPr spc="-80" dirty="0">
                <a:solidFill>
                  <a:prstClr val="black"/>
                </a:solidFill>
                <a:latin typeface="Comic Sans MS"/>
                <a:cs typeface="Comic Sans MS"/>
              </a:rPr>
              <a:t> </a:t>
            </a:r>
            <a:r>
              <a:rPr dirty="0">
                <a:solidFill>
                  <a:prstClr val="black"/>
                </a:solidFill>
                <a:latin typeface="Comic Sans MS"/>
                <a:cs typeface="Comic Sans MS"/>
              </a:rPr>
              <a:t>Topu</a:t>
            </a:r>
            <a:endParaRPr>
              <a:solidFill>
                <a:prstClr val="black"/>
              </a:solidFill>
              <a:latin typeface="Comic Sans MS"/>
              <a:cs typeface="Comic Sans MS"/>
            </a:endParaRPr>
          </a:p>
        </p:txBody>
      </p:sp>
      <p:sp>
        <p:nvSpPr>
          <p:cNvPr id="6" name="object 6"/>
          <p:cNvSpPr/>
          <p:nvPr/>
        </p:nvSpPr>
        <p:spPr>
          <a:xfrm>
            <a:off x="1010411" y="6248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7" name="object 7"/>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29</a:t>
            </a:fld>
            <a:endParaRPr spc="-10" dirty="0">
              <a:solidFill>
                <a:prstClr val="black"/>
              </a:solidFill>
            </a:endParaRPr>
          </a:p>
        </p:txBody>
      </p:sp>
    </p:spTree>
    <p:extLst>
      <p:ext uri="{BB962C8B-B14F-4D97-AF65-F5344CB8AC3E}">
        <p14:creationId xmlns:p14="http://schemas.microsoft.com/office/powerpoint/2010/main" val="476806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1045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Bosu</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0" y="2348864"/>
            <a:ext cx="4221099" cy="4221099"/>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5868161" y="2656508"/>
            <a:ext cx="2209383" cy="320525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858011" y="4724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30</a:t>
            </a:fld>
            <a:endParaRPr spc="-10" dirty="0">
              <a:solidFill>
                <a:prstClr val="black"/>
              </a:solidFill>
            </a:endParaRPr>
          </a:p>
        </p:txBody>
      </p:sp>
    </p:spTree>
    <p:extLst>
      <p:ext uri="{BB962C8B-B14F-4D97-AF65-F5344CB8AC3E}">
        <p14:creationId xmlns:p14="http://schemas.microsoft.com/office/powerpoint/2010/main" val="3248781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1045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Bosu</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236723" y="2912313"/>
            <a:ext cx="4625339" cy="3094228"/>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31</a:t>
            </a:fld>
            <a:endParaRPr spc="-10" dirty="0">
              <a:solidFill>
                <a:prstClr val="black"/>
              </a:solidFill>
            </a:endParaRPr>
          </a:p>
        </p:txBody>
      </p:sp>
    </p:spTree>
    <p:extLst>
      <p:ext uri="{BB962C8B-B14F-4D97-AF65-F5344CB8AC3E}">
        <p14:creationId xmlns:p14="http://schemas.microsoft.com/office/powerpoint/2010/main" val="2951123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1045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Bosu</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267711" y="2132825"/>
            <a:ext cx="4492751" cy="4492752"/>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32</a:t>
            </a:fld>
            <a:endParaRPr spc="-10" dirty="0">
              <a:solidFill>
                <a:prstClr val="black"/>
              </a:solidFill>
            </a:endParaRPr>
          </a:p>
        </p:txBody>
      </p:sp>
    </p:spTree>
    <p:extLst>
      <p:ext uri="{BB962C8B-B14F-4D97-AF65-F5344CB8AC3E}">
        <p14:creationId xmlns:p14="http://schemas.microsoft.com/office/powerpoint/2010/main" val="2397585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1045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Bosu</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339720" y="2204808"/>
            <a:ext cx="4032504" cy="4032504"/>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33</a:t>
            </a:fld>
            <a:endParaRPr spc="-10" dirty="0">
              <a:solidFill>
                <a:prstClr val="black"/>
              </a:solidFill>
            </a:endParaRPr>
          </a:p>
        </p:txBody>
      </p:sp>
    </p:spTree>
    <p:extLst>
      <p:ext uri="{BB962C8B-B14F-4D97-AF65-F5344CB8AC3E}">
        <p14:creationId xmlns:p14="http://schemas.microsoft.com/office/powerpoint/2010/main" val="3709353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10451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Bosu</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051685" y="2348839"/>
            <a:ext cx="5230241" cy="3805047"/>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34</a:t>
            </a:fld>
            <a:endParaRPr spc="-10" dirty="0">
              <a:solidFill>
                <a:prstClr val="black"/>
              </a:solidFill>
            </a:endParaRPr>
          </a:p>
        </p:txBody>
      </p:sp>
    </p:spTree>
    <p:extLst>
      <p:ext uri="{BB962C8B-B14F-4D97-AF65-F5344CB8AC3E}">
        <p14:creationId xmlns:p14="http://schemas.microsoft.com/office/powerpoint/2010/main" val="4165978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7116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a:t>
            </a:r>
            <a:r>
              <a:rPr dirty="0">
                <a:solidFill>
                  <a:srgbClr val="000000"/>
                </a:solidFill>
              </a:rPr>
              <a:t>Egzersizleri</a:t>
            </a:r>
            <a:r>
              <a:rPr spc="-45"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667000" y="2564904"/>
            <a:ext cx="3810000" cy="381000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35</a:t>
            </a:fld>
            <a:endParaRPr spc="-10" dirty="0">
              <a:solidFill>
                <a:prstClr val="black"/>
              </a:solidFill>
            </a:endParaRPr>
          </a:p>
        </p:txBody>
      </p:sp>
    </p:spTree>
    <p:extLst>
      <p:ext uri="{BB962C8B-B14F-4D97-AF65-F5344CB8AC3E}">
        <p14:creationId xmlns:p14="http://schemas.microsoft.com/office/powerpoint/2010/main" val="1420230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1835657" y="2420848"/>
            <a:ext cx="5269865" cy="379133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36</a:t>
            </a:fld>
            <a:endParaRPr spc="-10" dirty="0">
              <a:solidFill>
                <a:prstClr val="black"/>
              </a:solidFill>
            </a:endParaRPr>
          </a:p>
        </p:txBody>
      </p:sp>
    </p:spTree>
    <p:extLst>
      <p:ext uri="{BB962C8B-B14F-4D97-AF65-F5344CB8AC3E}">
        <p14:creationId xmlns:p14="http://schemas.microsoft.com/office/powerpoint/2010/main" val="2554840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483739" y="2492882"/>
            <a:ext cx="3888486" cy="3519042"/>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37</a:t>
            </a:fld>
            <a:endParaRPr spc="-10" dirty="0">
              <a:solidFill>
                <a:prstClr val="black"/>
              </a:solidFill>
            </a:endParaRPr>
          </a:p>
        </p:txBody>
      </p:sp>
    </p:spTree>
    <p:extLst>
      <p:ext uri="{BB962C8B-B14F-4D97-AF65-F5344CB8AC3E}">
        <p14:creationId xmlns:p14="http://schemas.microsoft.com/office/powerpoint/2010/main" val="1339644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008504" y="2564904"/>
            <a:ext cx="5181600" cy="345440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38</a:t>
            </a:fld>
            <a:endParaRPr spc="-10" dirty="0">
              <a:solidFill>
                <a:prstClr val="black"/>
              </a:solidFill>
            </a:endParaRPr>
          </a:p>
        </p:txBody>
      </p:sp>
    </p:spTree>
    <p:extLst>
      <p:ext uri="{BB962C8B-B14F-4D97-AF65-F5344CB8AC3E}">
        <p14:creationId xmlns:p14="http://schemas.microsoft.com/office/powerpoint/2010/main" val="2148959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339720" y="2492870"/>
            <a:ext cx="4720335" cy="3139059"/>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39</a:t>
            </a:fld>
            <a:endParaRPr spc="-10" dirty="0">
              <a:solidFill>
                <a:prstClr val="black"/>
              </a:solidFill>
            </a:endParaRPr>
          </a:p>
        </p:txBody>
      </p:sp>
    </p:spTree>
    <p:extLst>
      <p:ext uri="{BB962C8B-B14F-4D97-AF65-F5344CB8AC3E}">
        <p14:creationId xmlns:p14="http://schemas.microsoft.com/office/powerpoint/2010/main" val="299093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827582" y="2065210"/>
            <a:ext cx="3159887" cy="4503293"/>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4211954" y="2257018"/>
            <a:ext cx="4536439" cy="3474212"/>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858011" y="4724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40</a:t>
            </a:fld>
            <a:endParaRPr spc="-10" dirty="0">
              <a:solidFill>
                <a:prstClr val="black"/>
              </a:solidFill>
            </a:endParaRPr>
          </a:p>
        </p:txBody>
      </p:sp>
    </p:spTree>
    <p:extLst>
      <p:ext uri="{BB962C8B-B14F-4D97-AF65-F5344CB8AC3E}">
        <p14:creationId xmlns:p14="http://schemas.microsoft.com/office/powerpoint/2010/main" val="626987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843783" y="2564879"/>
            <a:ext cx="3364611" cy="3517011"/>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41</a:t>
            </a:fld>
            <a:endParaRPr spc="-10" dirty="0">
              <a:solidFill>
                <a:prstClr val="black"/>
              </a:solidFill>
            </a:endParaRPr>
          </a:p>
        </p:txBody>
      </p:sp>
    </p:spTree>
    <p:extLst>
      <p:ext uri="{BB962C8B-B14F-4D97-AF65-F5344CB8AC3E}">
        <p14:creationId xmlns:p14="http://schemas.microsoft.com/office/powerpoint/2010/main" val="2920925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54692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Swissball Egzersizleri</a:t>
            </a:r>
            <a:r>
              <a:rPr spc="10" dirty="0">
                <a:solidFill>
                  <a:srgbClr val="000000"/>
                </a:solidFill>
              </a:rPr>
              <a:t> </a:t>
            </a:r>
            <a:r>
              <a:rPr spc="-5" dirty="0">
                <a:solidFill>
                  <a:srgbClr val="000000"/>
                </a:solidFill>
              </a:rPr>
              <a:t>(gymball)</a:t>
            </a:r>
            <a:endParaRPr sz="1800">
              <a:latin typeface="Arial"/>
              <a:cs typeface="Arial"/>
            </a:endParaRPr>
          </a:p>
        </p:txBody>
      </p:sp>
      <p:sp>
        <p:nvSpPr>
          <p:cNvPr id="3" name="object 3"/>
          <p:cNvSpPr/>
          <p:nvPr/>
        </p:nvSpPr>
        <p:spPr>
          <a:xfrm>
            <a:off x="231775" y="3558540"/>
            <a:ext cx="4048125" cy="154305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4441825" y="3389376"/>
            <a:ext cx="4191000" cy="1990725"/>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858011" y="4724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42</a:t>
            </a:fld>
            <a:endParaRPr spc="-10" dirty="0">
              <a:solidFill>
                <a:prstClr val="black"/>
              </a:solidFill>
            </a:endParaRPr>
          </a:p>
        </p:txBody>
      </p:sp>
    </p:spTree>
    <p:extLst>
      <p:ext uri="{BB962C8B-B14F-4D97-AF65-F5344CB8AC3E}">
        <p14:creationId xmlns:p14="http://schemas.microsoft.com/office/powerpoint/2010/main" val="2991414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95702" y="2492895"/>
            <a:ext cx="4762500" cy="357187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3" name="object 3"/>
          <p:cNvSpPr txBox="1">
            <a:spLocks noGrp="1"/>
          </p:cNvSpPr>
          <p:nvPr>
            <p:ph type="title"/>
          </p:nvPr>
        </p:nvSpPr>
        <p:spPr>
          <a:xfrm>
            <a:off x="906576" y="1575053"/>
            <a:ext cx="4631055"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000000"/>
                </a:solidFill>
              </a:rPr>
              <a:t>Swissball </a:t>
            </a:r>
            <a:r>
              <a:rPr sz="2400" dirty="0">
                <a:solidFill>
                  <a:srgbClr val="000000"/>
                </a:solidFill>
              </a:rPr>
              <a:t>Egzersizleri</a:t>
            </a:r>
            <a:r>
              <a:rPr sz="2400" spc="-110" dirty="0">
                <a:solidFill>
                  <a:srgbClr val="000000"/>
                </a:solidFill>
              </a:rPr>
              <a:t> </a:t>
            </a:r>
            <a:r>
              <a:rPr sz="2400" spc="-5" dirty="0">
                <a:solidFill>
                  <a:srgbClr val="000000"/>
                </a:solidFill>
              </a:rPr>
              <a:t>(gymball)</a:t>
            </a:r>
            <a:endParaRPr sz="2400"/>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43</a:t>
            </a:fld>
            <a:endParaRPr spc="-10" dirty="0">
              <a:solidFill>
                <a:prstClr val="black"/>
              </a:solidFill>
            </a:endParaRPr>
          </a:p>
        </p:txBody>
      </p:sp>
    </p:spTree>
    <p:extLst>
      <p:ext uri="{BB962C8B-B14F-4D97-AF65-F5344CB8AC3E}">
        <p14:creationId xmlns:p14="http://schemas.microsoft.com/office/powerpoint/2010/main" val="1167595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41198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Elastik </a:t>
            </a:r>
            <a:r>
              <a:rPr spc="-5" dirty="0">
                <a:solidFill>
                  <a:srgbClr val="000000"/>
                </a:solidFill>
              </a:rPr>
              <a:t>Band</a:t>
            </a:r>
            <a:r>
              <a:rPr spc="-2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428875" y="2276868"/>
            <a:ext cx="4286250" cy="399097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44</a:t>
            </a:fld>
            <a:endParaRPr spc="-10" dirty="0">
              <a:solidFill>
                <a:prstClr val="black"/>
              </a:solidFill>
            </a:endParaRPr>
          </a:p>
        </p:txBody>
      </p:sp>
    </p:spTree>
    <p:extLst>
      <p:ext uri="{BB962C8B-B14F-4D97-AF65-F5344CB8AC3E}">
        <p14:creationId xmlns:p14="http://schemas.microsoft.com/office/powerpoint/2010/main" val="4293785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41198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Elastik </a:t>
            </a:r>
            <a:r>
              <a:rPr spc="-5" dirty="0">
                <a:solidFill>
                  <a:srgbClr val="000000"/>
                </a:solidFill>
              </a:rPr>
              <a:t>Band</a:t>
            </a:r>
            <a:r>
              <a:rPr spc="-2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195702" y="2204821"/>
            <a:ext cx="4817745" cy="4287774"/>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45</a:t>
            </a:fld>
            <a:endParaRPr spc="-10" dirty="0">
              <a:solidFill>
                <a:prstClr val="black"/>
              </a:solidFill>
            </a:endParaRPr>
          </a:p>
        </p:txBody>
      </p:sp>
    </p:spTree>
    <p:extLst>
      <p:ext uri="{BB962C8B-B14F-4D97-AF65-F5344CB8AC3E}">
        <p14:creationId xmlns:p14="http://schemas.microsoft.com/office/powerpoint/2010/main" val="925095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0689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TRX</a:t>
            </a:r>
            <a:r>
              <a:rPr spc="-60"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475613" y="2154935"/>
            <a:ext cx="6143879" cy="4703061"/>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46</a:t>
            </a:fld>
            <a:endParaRPr spc="-10" dirty="0">
              <a:solidFill>
                <a:prstClr val="black"/>
              </a:solidFill>
            </a:endParaRPr>
          </a:p>
        </p:txBody>
      </p:sp>
    </p:spTree>
    <p:extLst>
      <p:ext uri="{BB962C8B-B14F-4D97-AF65-F5344CB8AC3E}">
        <p14:creationId xmlns:p14="http://schemas.microsoft.com/office/powerpoint/2010/main" val="3973786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0689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TRX</a:t>
            </a:r>
            <a:r>
              <a:rPr spc="-60"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979676" y="2276881"/>
            <a:ext cx="4608449" cy="392785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47</a:t>
            </a:fld>
            <a:endParaRPr spc="-10" dirty="0">
              <a:solidFill>
                <a:prstClr val="black"/>
              </a:solidFill>
            </a:endParaRPr>
          </a:p>
        </p:txBody>
      </p:sp>
    </p:spTree>
    <p:extLst>
      <p:ext uri="{BB962C8B-B14F-4D97-AF65-F5344CB8AC3E}">
        <p14:creationId xmlns:p14="http://schemas.microsoft.com/office/powerpoint/2010/main" val="2302154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0689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TRX</a:t>
            </a:r>
            <a:r>
              <a:rPr spc="-60"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4629277" y="2564853"/>
            <a:ext cx="3878609" cy="3135249"/>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216611" y="2736342"/>
            <a:ext cx="4432554" cy="2792222"/>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858011" y="4724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48</a:t>
            </a:fld>
            <a:endParaRPr spc="-10" dirty="0">
              <a:solidFill>
                <a:prstClr val="black"/>
              </a:solidFill>
            </a:endParaRPr>
          </a:p>
        </p:txBody>
      </p:sp>
    </p:spTree>
    <p:extLst>
      <p:ext uri="{BB962C8B-B14F-4D97-AF65-F5344CB8AC3E}">
        <p14:creationId xmlns:p14="http://schemas.microsoft.com/office/powerpoint/2010/main" val="3381777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06895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TRX</a:t>
            </a:r>
            <a:r>
              <a:rPr spc="-60"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259636" y="2132893"/>
            <a:ext cx="6982841" cy="4657598"/>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49</a:t>
            </a:fld>
            <a:endParaRPr spc="-10" dirty="0">
              <a:solidFill>
                <a:prstClr val="black"/>
              </a:solidFill>
            </a:endParaRPr>
          </a:p>
        </p:txBody>
      </p:sp>
    </p:spTree>
    <p:extLst>
      <p:ext uri="{BB962C8B-B14F-4D97-AF65-F5344CB8AC3E}">
        <p14:creationId xmlns:p14="http://schemas.microsoft.com/office/powerpoint/2010/main" val="3468464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212725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Core</a:t>
            </a:r>
            <a:r>
              <a:rPr spc="-70" dirty="0">
                <a:solidFill>
                  <a:srgbClr val="000000"/>
                </a:solidFill>
              </a:rPr>
              <a:t> </a:t>
            </a:r>
            <a:r>
              <a:rPr spc="-5" dirty="0">
                <a:solidFill>
                  <a:srgbClr val="000000"/>
                </a:solidFill>
              </a:rPr>
              <a:t>Roller</a:t>
            </a:r>
            <a:endParaRPr sz="1800">
              <a:latin typeface="Arial"/>
              <a:cs typeface="Arial"/>
            </a:endParaRPr>
          </a:p>
        </p:txBody>
      </p:sp>
      <p:sp>
        <p:nvSpPr>
          <p:cNvPr id="3" name="object 3"/>
          <p:cNvSpPr/>
          <p:nvPr/>
        </p:nvSpPr>
        <p:spPr>
          <a:xfrm>
            <a:off x="683564" y="2204847"/>
            <a:ext cx="7459345" cy="3162427"/>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50</a:t>
            </a:fld>
            <a:endParaRPr spc="-10" dirty="0">
              <a:solidFill>
                <a:prstClr val="black"/>
              </a:solidFill>
            </a:endParaRPr>
          </a:p>
        </p:txBody>
      </p:sp>
    </p:spTree>
    <p:extLst>
      <p:ext uri="{BB962C8B-B14F-4D97-AF65-F5344CB8AC3E}">
        <p14:creationId xmlns:p14="http://schemas.microsoft.com/office/powerpoint/2010/main" val="3862375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222123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222229"/>
                </a:solidFill>
              </a:rPr>
              <a:t>Foam</a:t>
            </a:r>
            <a:r>
              <a:rPr spc="-85" dirty="0">
                <a:solidFill>
                  <a:srgbClr val="222229"/>
                </a:solidFill>
              </a:rPr>
              <a:t> </a:t>
            </a:r>
            <a:r>
              <a:rPr spc="-5" dirty="0">
                <a:solidFill>
                  <a:srgbClr val="222229"/>
                </a:solidFill>
              </a:rPr>
              <a:t>Roller</a:t>
            </a:r>
            <a:endParaRPr sz="1800">
              <a:latin typeface="Arial"/>
              <a:cs typeface="Arial"/>
            </a:endParaRPr>
          </a:p>
        </p:txBody>
      </p:sp>
      <p:sp>
        <p:nvSpPr>
          <p:cNvPr id="3" name="object 3"/>
          <p:cNvSpPr/>
          <p:nvPr/>
        </p:nvSpPr>
        <p:spPr>
          <a:xfrm>
            <a:off x="2214498" y="2071623"/>
            <a:ext cx="4786376" cy="4786373"/>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51</a:t>
            </a:fld>
            <a:endParaRPr spc="-10" dirty="0">
              <a:solidFill>
                <a:prstClr val="black"/>
              </a:solidFill>
            </a:endParaRPr>
          </a:p>
        </p:txBody>
      </p:sp>
    </p:spTree>
    <p:extLst>
      <p:ext uri="{BB962C8B-B14F-4D97-AF65-F5344CB8AC3E}">
        <p14:creationId xmlns:p14="http://schemas.microsoft.com/office/powerpoint/2010/main" val="2342235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27926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Sağlık </a:t>
            </a:r>
            <a:r>
              <a:rPr dirty="0">
                <a:solidFill>
                  <a:srgbClr val="000000"/>
                </a:solidFill>
              </a:rPr>
              <a:t>Topu</a:t>
            </a:r>
            <a:r>
              <a:rPr spc="-3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475613" y="2276817"/>
            <a:ext cx="5466207" cy="3645027"/>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52</a:t>
            </a:fld>
            <a:endParaRPr spc="-10" dirty="0">
              <a:solidFill>
                <a:prstClr val="black"/>
              </a:solidFill>
            </a:endParaRPr>
          </a:p>
        </p:txBody>
      </p:sp>
    </p:spTree>
    <p:extLst>
      <p:ext uri="{BB962C8B-B14F-4D97-AF65-F5344CB8AC3E}">
        <p14:creationId xmlns:p14="http://schemas.microsoft.com/office/powerpoint/2010/main" val="1501823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4279265"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spc="-5" dirty="0">
                <a:solidFill>
                  <a:srgbClr val="000000"/>
                </a:solidFill>
              </a:rPr>
              <a:t>Sağlık </a:t>
            </a:r>
            <a:r>
              <a:rPr dirty="0">
                <a:solidFill>
                  <a:srgbClr val="000000"/>
                </a:solidFill>
              </a:rPr>
              <a:t>Topu</a:t>
            </a:r>
            <a:r>
              <a:rPr spc="-3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428599" y="2714625"/>
            <a:ext cx="3810000" cy="2943225"/>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4993037" y="2571686"/>
            <a:ext cx="3578162" cy="3010318"/>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858011" y="472440"/>
            <a:ext cx="7603236" cy="897636"/>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53</a:t>
            </a:fld>
            <a:endParaRPr spc="-10" dirty="0">
              <a:solidFill>
                <a:prstClr val="black"/>
              </a:solidFill>
            </a:endParaRPr>
          </a:p>
        </p:txBody>
      </p:sp>
    </p:spTree>
    <p:extLst>
      <p:ext uri="{BB962C8B-B14F-4D97-AF65-F5344CB8AC3E}">
        <p14:creationId xmlns:p14="http://schemas.microsoft.com/office/powerpoint/2010/main" val="12316326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29057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Vücut</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763648" y="2348877"/>
            <a:ext cx="5715000" cy="3248024"/>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1010411" y="6248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54</a:t>
            </a:fld>
            <a:endParaRPr spc="-10" dirty="0">
              <a:solidFill>
                <a:prstClr val="black"/>
              </a:solidFill>
            </a:endParaRPr>
          </a:p>
        </p:txBody>
      </p:sp>
    </p:spTree>
    <p:extLst>
      <p:ext uri="{BB962C8B-B14F-4D97-AF65-F5344CB8AC3E}">
        <p14:creationId xmlns:p14="http://schemas.microsoft.com/office/powerpoint/2010/main" val="40632243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29057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Vücut</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2051685" y="2103437"/>
            <a:ext cx="4610099" cy="403860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55</a:t>
            </a:fld>
            <a:endParaRPr spc="-10" dirty="0">
              <a:solidFill>
                <a:prstClr val="black"/>
              </a:solidFill>
            </a:endParaRPr>
          </a:p>
        </p:txBody>
      </p:sp>
    </p:spTree>
    <p:extLst>
      <p:ext uri="{BB962C8B-B14F-4D97-AF65-F5344CB8AC3E}">
        <p14:creationId xmlns:p14="http://schemas.microsoft.com/office/powerpoint/2010/main" val="4281091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668" y="1497838"/>
            <a:ext cx="3290570" cy="436880"/>
          </a:xfrm>
          <a:prstGeom prst="rect">
            <a:avLst/>
          </a:prstGeom>
        </p:spPr>
        <p:txBody>
          <a:bodyPr vert="horz" wrap="square" lIns="0" tIns="12700" rIns="0" bIns="0" rtlCol="0">
            <a:spAutoFit/>
          </a:bodyPr>
          <a:lstStyle/>
          <a:p>
            <a:pPr marL="12700">
              <a:lnSpc>
                <a:spcPct val="100000"/>
              </a:lnSpc>
              <a:spcBef>
                <a:spcPts val="100"/>
              </a:spcBef>
              <a:tabLst>
                <a:tab pos="268605" algn="l"/>
              </a:tabLst>
            </a:pPr>
            <a:r>
              <a:rPr sz="1800" b="0" spc="-505" dirty="0">
                <a:solidFill>
                  <a:srgbClr val="717BA2"/>
                </a:solidFill>
                <a:latin typeface="Arial"/>
                <a:cs typeface="Arial"/>
              </a:rPr>
              <a:t>	</a:t>
            </a:r>
            <a:r>
              <a:rPr dirty="0">
                <a:solidFill>
                  <a:srgbClr val="000000"/>
                </a:solidFill>
              </a:rPr>
              <a:t>Vücut</a:t>
            </a:r>
            <a:r>
              <a:rPr spc="-45" dirty="0">
                <a:solidFill>
                  <a:srgbClr val="000000"/>
                </a:solidFill>
              </a:rPr>
              <a:t> </a:t>
            </a:r>
            <a:r>
              <a:rPr spc="-5" dirty="0">
                <a:solidFill>
                  <a:srgbClr val="000000"/>
                </a:solidFill>
              </a:rPr>
              <a:t>Egzersizleri</a:t>
            </a:r>
            <a:endParaRPr sz="1800">
              <a:latin typeface="Arial"/>
              <a:cs typeface="Arial"/>
            </a:endParaRPr>
          </a:p>
        </p:txBody>
      </p:sp>
      <p:sp>
        <p:nvSpPr>
          <p:cNvPr id="3" name="object 3"/>
          <p:cNvSpPr/>
          <p:nvPr/>
        </p:nvSpPr>
        <p:spPr>
          <a:xfrm>
            <a:off x="1979676" y="2420873"/>
            <a:ext cx="4608449" cy="3087751"/>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858011" y="472440"/>
            <a:ext cx="7603236" cy="89763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24130" rIns="0" bIns="0" rtlCol="0">
            <a:spAutoFit/>
          </a:bodyPr>
          <a:lstStyle/>
          <a:p>
            <a:pPr marL="25400">
              <a:spcBef>
                <a:spcPts val="190"/>
              </a:spcBef>
            </a:pPr>
            <a:fld id="{81D60167-4931-47E6-BA6A-407CBD079E47}" type="slidenum">
              <a:rPr spc="-10" dirty="0">
                <a:solidFill>
                  <a:prstClr val="black"/>
                </a:solidFill>
              </a:rPr>
              <a:pPr marL="25400">
                <a:spcBef>
                  <a:spcPts val="190"/>
                </a:spcBef>
              </a:pPr>
              <a:t>56</a:t>
            </a:fld>
            <a:endParaRPr spc="-10" dirty="0">
              <a:solidFill>
                <a:prstClr val="black"/>
              </a:solidFill>
            </a:endParaRPr>
          </a:p>
        </p:txBody>
      </p:sp>
    </p:spTree>
    <p:extLst>
      <p:ext uri="{BB962C8B-B14F-4D97-AF65-F5344CB8AC3E}">
        <p14:creationId xmlns:p14="http://schemas.microsoft.com/office/powerpoint/2010/main" val="2190148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64523" y="6545847"/>
            <a:ext cx="158750" cy="194945"/>
          </a:xfrm>
          <a:prstGeom prst="rect">
            <a:avLst/>
          </a:prstGeom>
        </p:spPr>
        <p:txBody>
          <a:bodyPr vert="horz" wrap="square" lIns="0" tIns="11430" rIns="0" bIns="0" rtlCol="0">
            <a:spAutoFit/>
          </a:bodyPr>
          <a:lstStyle/>
          <a:p>
            <a:pPr>
              <a:spcBef>
                <a:spcPts val="90"/>
              </a:spcBef>
            </a:pPr>
            <a:r>
              <a:rPr sz="1000" spc="-20" dirty="0">
                <a:solidFill>
                  <a:prstClr val="black"/>
                </a:solidFill>
                <a:latin typeface="Verdana"/>
                <a:cs typeface="Verdana"/>
              </a:rPr>
              <a:t>60</a:t>
            </a:r>
            <a:endParaRPr sz="1000">
              <a:solidFill>
                <a:prstClr val="black"/>
              </a:solidFill>
              <a:latin typeface="Verdana"/>
              <a:cs typeface="Verdana"/>
            </a:endParaRPr>
          </a:p>
        </p:txBody>
      </p:sp>
      <p:sp>
        <p:nvSpPr>
          <p:cNvPr id="3" name="object 3"/>
          <p:cNvSpPr/>
          <p:nvPr/>
        </p:nvSpPr>
        <p:spPr>
          <a:xfrm>
            <a:off x="0" y="57910"/>
            <a:ext cx="9144000" cy="674217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Tree>
    <p:extLst>
      <p:ext uri="{BB962C8B-B14F-4D97-AF65-F5344CB8AC3E}">
        <p14:creationId xmlns:p14="http://schemas.microsoft.com/office/powerpoint/2010/main" val="29291572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0" y="2950464"/>
            <a:ext cx="6617208" cy="152095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55904" y="1557527"/>
            <a:ext cx="6623304" cy="146913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5048" y="4471415"/>
            <a:ext cx="6614159" cy="1502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595616" y="1557527"/>
            <a:ext cx="1350264" cy="2014727"/>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0"/>
            <a:ext cx="423672" cy="621791"/>
          </a:xfrm>
          <a:prstGeom prst="rect">
            <a:avLst/>
          </a:prstGeom>
          <a:blipFill>
            <a:blip r:embed="rId6"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1457071" y="192989"/>
            <a:ext cx="3501390" cy="300355"/>
          </a:xfrm>
          <a:prstGeom prst="rect">
            <a:avLst/>
          </a:prstGeom>
        </p:spPr>
        <p:txBody>
          <a:bodyPr vert="horz" wrap="square" lIns="0" tIns="12700" rIns="0" bIns="0" rtlCol="0">
            <a:spAutoFit/>
          </a:bodyPr>
          <a:lstStyle/>
          <a:p>
            <a:pPr marL="12700">
              <a:lnSpc>
                <a:spcPct val="100000"/>
              </a:lnSpc>
              <a:spcBef>
                <a:spcPts val="100"/>
              </a:spcBef>
            </a:pPr>
            <a:r>
              <a:rPr dirty="0"/>
              <a:t>Sabit Zeminde </a:t>
            </a:r>
            <a:r>
              <a:rPr spc="-5" dirty="0"/>
              <a:t>Kor</a:t>
            </a:r>
            <a:r>
              <a:rPr spc="-125" dirty="0"/>
              <a:t> </a:t>
            </a:r>
            <a:r>
              <a:rPr spc="-5" dirty="0"/>
              <a:t>Alıştırmaları: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2680" y="215900"/>
            <a:ext cx="4587240" cy="299720"/>
          </a:xfrm>
          <a:prstGeom prst="rect">
            <a:avLst/>
          </a:prstGeom>
        </p:spPr>
        <p:txBody>
          <a:bodyPr vert="horz" wrap="square" lIns="0" tIns="12700" rIns="0" bIns="0" rtlCol="0">
            <a:spAutoFit/>
          </a:bodyPr>
          <a:lstStyle/>
          <a:p>
            <a:pPr marL="12700">
              <a:lnSpc>
                <a:spcPct val="100000"/>
              </a:lnSpc>
              <a:spcBef>
                <a:spcPts val="100"/>
              </a:spcBef>
            </a:pPr>
            <a:r>
              <a:rPr dirty="0"/>
              <a:t>Sabit Zeminde </a:t>
            </a:r>
            <a:r>
              <a:rPr spc="-5" dirty="0"/>
              <a:t>Kor Alıştırmaları: </a:t>
            </a:r>
            <a:r>
              <a:rPr dirty="0"/>
              <a:t>Ek</a:t>
            </a:r>
            <a:r>
              <a:rPr spc="-140" dirty="0"/>
              <a:t> </a:t>
            </a:r>
            <a:r>
              <a:rPr spc="-5" dirty="0"/>
              <a:t>direnç</a:t>
            </a:r>
          </a:p>
        </p:txBody>
      </p:sp>
      <p:sp>
        <p:nvSpPr>
          <p:cNvPr id="3" name="object 3"/>
          <p:cNvSpPr/>
          <p:nvPr/>
        </p:nvSpPr>
        <p:spPr>
          <a:xfrm>
            <a:off x="4355591" y="765048"/>
            <a:ext cx="4117848" cy="275234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52984" y="765048"/>
            <a:ext cx="3633216" cy="275234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194560" y="3724655"/>
            <a:ext cx="4032504" cy="3032760"/>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0" y="0"/>
            <a:ext cx="423672" cy="621791"/>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88719" y="3968494"/>
            <a:ext cx="5995415" cy="277672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258824" y="838200"/>
            <a:ext cx="5879591" cy="316992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525511" y="838200"/>
            <a:ext cx="1347216" cy="201777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0"/>
            <a:ext cx="423672" cy="621791"/>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1457071" y="192989"/>
            <a:ext cx="3907154" cy="300355"/>
          </a:xfrm>
          <a:prstGeom prst="rect">
            <a:avLst/>
          </a:prstGeom>
        </p:spPr>
        <p:txBody>
          <a:bodyPr vert="horz" wrap="square" lIns="0" tIns="12700" rIns="0" bIns="0" rtlCol="0">
            <a:spAutoFit/>
          </a:bodyPr>
          <a:lstStyle/>
          <a:p>
            <a:pPr marL="12700">
              <a:lnSpc>
                <a:spcPct val="100000"/>
              </a:lnSpc>
              <a:spcBef>
                <a:spcPts val="100"/>
              </a:spcBef>
            </a:pPr>
            <a:r>
              <a:rPr spc="-5" dirty="0"/>
              <a:t>Hareketli </a:t>
            </a:r>
            <a:r>
              <a:rPr dirty="0"/>
              <a:t>Zeminde </a:t>
            </a:r>
            <a:r>
              <a:rPr spc="-5" dirty="0"/>
              <a:t>Kor</a:t>
            </a:r>
            <a:r>
              <a:rPr spc="-120" dirty="0"/>
              <a:t> </a:t>
            </a:r>
            <a:r>
              <a:rPr spc="-5" dirty="0"/>
              <a:t>Alıştırmaları: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8845" y="98552"/>
            <a:ext cx="5507990" cy="574675"/>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Sabit ortamda </a:t>
            </a:r>
            <a:r>
              <a:rPr spc="-15" dirty="0"/>
              <a:t>yapılan </a:t>
            </a:r>
            <a:r>
              <a:rPr spc="-5" dirty="0"/>
              <a:t>İzometrik </a:t>
            </a:r>
            <a:r>
              <a:rPr spc="-10" dirty="0"/>
              <a:t>ve </a:t>
            </a:r>
            <a:r>
              <a:rPr spc="-5" dirty="0"/>
              <a:t>Dinamik</a:t>
            </a:r>
            <a:r>
              <a:rPr spc="110" dirty="0"/>
              <a:t> </a:t>
            </a:r>
            <a:r>
              <a:rPr spc="-5" dirty="0"/>
              <a:t>Gövde</a:t>
            </a:r>
          </a:p>
          <a:p>
            <a:pPr marL="12700">
              <a:lnSpc>
                <a:spcPct val="100000"/>
              </a:lnSpc>
            </a:pPr>
            <a:r>
              <a:rPr spc="-5" dirty="0"/>
              <a:t>Egzersizlerinde </a:t>
            </a:r>
            <a:r>
              <a:rPr dirty="0"/>
              <a:t>EMG</a:t>
            </a:r>
            <a:r>
              <a:rPr spc="-70" dirty="0"/>
              <a:t> </a:t>
            </a:r>
            <a:r>
              <a:rPr spc="-5" dirty="0"/>
              <a:t>Karşılaştırması</a:t>
            </a:r>
          </a:p>
        </p:txBody>
      </p:sp>
      <p:sp>
        <p:nvSpPr>
          <p:cNvPr id="3" name="object 3"/>
          <p:cNvSpPr/>
          <p:nvPr/>
        </p:nvSpPr>
        <p:spPr>
          <a:xfrm>
            <a:off x="252984" y="3782567"/>
            <a:ext cx="2807207" cy="245364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52984" y="1197863"/>
            <a:ext cx="2855976" cy="245363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188207" y="1197863"/>
            <a:ext cx="2828544" cy="243230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188207" y="3782567"/>
            <a:ext cx="2849880" cy="242316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26479" y="3782567"/>
            <a:ext cx="2837687" cy="2423160"/>
          </a:xfrm>
          <a:prstGeom prst="rect">
            <a:avLst/>
          </a:prstGeom>
          <a:blipFill>
            <a:blip r:embed="rId6" cstate="print"/>
            <a:stretch>
              <a:fillRect/>
            </a:stretch>
          </a:blipFill>
        </p:spPr>
        <p:txBody>
          <a:bodyPr wrap="square" lIns="0" tIns="0" rIns="0" bIns="0" rtlCol="0"/>
          <a:lstStyle/>
          <a:p>
            <a:endParaRPr/>
          </a:p>
        </p:txBody>
      </p:sp>
      <p:sp>
        <p:nvSpPr>
          <p:cNvPr id="8" name="object 8"/>
          <p:cNvSpPr txBox="1"/>
          <p:nvPr/>
        </p:nvSpPr>
        <p:spPr>
          <a:xfrm>
            <a:off x="6374891" y="1991867"/>
            <a:ext cx="2447925" cy="582295"/>
          </a:xfrm>
          <a:prstGeom prst="rect">
            <a:avLst/>
          </a:prstGeom>
          <a:ln w="9144">
            <a:solidFill>
              <a:srgbClr val="FFFF00"/>
            </a:solidFill>
          </a:ln>
        </p:spPr>
        <p:txBody>
          <a:bodyPr vert="horz" wrap="square" lIns="0" tIns="38100" rIns="0" bIns="0" rtlCol="0">
            <a:spAutoFit/>
          </a:bodyPr>
          <a:lstStyle/>
          <a:p>
            <a:pPr marL="90805">
              <a:lnSpc>
                <a:spcPct val="100000"/>
              </a:lnSpc>
              <a:spcBef>
                <a:spcPts val="300"/>
              </a:spcBef>
            </a:pPr>
            <a:r>
              <a:rPr sz="1600" b="1" spc="-5" dirty="0">
                <a:solidFill>
                  <a:srgbClr val="FFFFFF"/>
                </a:solidFill>
                <a:latin typeface="Arial"/>
                <a:cs typeface="Arial"/>
              </a:rPr>
              <a:t>Rectus</a:t>
            </a:r>
            <a:r>
              <a:rPr sz="1600" b="1" spc="-75" dirty="0">
                <a:solidFill>
                  <a:srgbClr val="FFFFFF"/>
                </a:solidFill>
                <a:latin typeface="Arial"/>
                <a:cs typeface="Arial"/>
              </a:rPr>
              <a:t> </a:t>
            </a:r>
            <a:r>
              <a:rPr sz="1600" b="1" spc="-5" dirty="0">
                <a:solidFill>
                  <a:srgbClr val="FFFFFF"/>
                </a:solidFill>
                <a:latin typeface="Arial"/>
                <a:cs typeface="Arial"/>
              </a:rPr>
              <a:t>Abdominis</a:t>
            </a:r>
            <a:endParaRPr sz="1600">
              <a:latin typeface="Arial"/>
              <a:cs typeface="Arial"/>
            </a:endParaRPr>
          </a:p>
          <a:p>
            <a:pPr marL="90805">
              <a:lnSpc>
                <a:spcPct val="100000"/>
              </a:lnSpc>
            </a:pPr>
            <a:r>
              <a:rPr sz="1600" b="1" spc="-5" dirty="0">
                <a:solidFill>
                  <a:srgbClr val="FFFFFF"/>
                </a:solidFill>
                <a:latin typeface="Arial"/>
                <a:cs typeface="Arial"/>
              </a:rPr>
              <a:t>Erector</a:t>
            </a:r>
            <a:r>
              <a:rPr sz="1600" b="1" spc="-20" dirty="0">
                <a:solidFill>
                  <a:srgbClr val="FFFFFF"/>
                </a:solidFill>
                <a:latin typeface="Arial"/>
                <a:cs typeface="Arial"/>
              </a:rPr>
              <a:t> </a:t>
            </a:r>
            <a:r>
              <a:rPr sz="1600" b="1" dirty="0">
                <a:solidFill>
                  <a:srgbClr val="FFFFFF"/>
                </a:solidFill>
                <a:latin typeface="Arial"/>
                <a:cs typeface="Arial"/>
              </a:rPr>
              <a:t>Spinae</a:t>
            </a:r>
            <a:endParaRPr sz="1600">
              <a:latin typeface="Arial"/>
              <a:cs typeface="Arial"/>
            </a:endParaRPr>
          </a:p>
        </p:txBody>
      </p:sp>
      <p:sp>
        <p:nvSpPr>
          <p:cNvPr id="9" name="object 9"/>
          <p:cNvSpPr/>
          <p:nvPr/>
        </p:nvSpPr>
        <p:spPr>
          <a:xfrm>
            <a:off x="0" y="0"/>
            <a:ext cx="423672" cy="621791"/>
          </a:xfrm>
          <a:prstGeom prst="rect">
            <a:avLst/>
          </a:prstGeom>
          <a:blipFill>
            <a:blip r:embed="rId7" cstate="print"/>
            <a:stretch>
              <a:fillRect/>
            </a:stretch>
          </a:blipFill>
        </p:spPr>
        <p:txBody>
          <a:bodyPr wrap="square" lIns="0" tIns="0" rIns="0" bIns="0" rtlCol="0"/>
          <a:lstStyle/>
          <a:p>
            <a:endParaRPr/>
          </a:p>
        </p:txBody>
      </p:sp>
      <p:sp>
        <p:nvSpPr>
          <p:cNvPr id="10" name="object 10"/>
          <p:cNvSpPr txBox="1"/>
          <p:nvPr/>
        </p:nvSpPr>
        <p:spPr>
          <a:xfrm>
            <a:off x="6597142" y="6570609"/>
            <a:ext cx="2364105" cy="168910"/>
          </a:xfrm>
          <a:prstGeom prst="rect">
            <a:avLst/>
          </a:prstGeom>
        </p:spPr>
        <p:txBody>
          <a:bodyPr vert="horz" wrap="square" lIns="0" tIns="1270" rIns="0" bIns="0" rtlCol="0">
            <a:spAutoFit/>
          </a:bodyPr>
          <a:lstStyle/>
          <a:p>
            <a:pPr marL="12700">
              <a:lnSpc>
                <a:spcPct val="100000"/>
              </a:lnSpc>
              <a:spcBef>
                <a:spcPts val="10"/>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423672" cy="62179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18845" y="98552"/>
            <a:ext cx="5507990" cy="574675"/>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Sabit ortamda </a:t>
            </a:r>
            <a:r>
              <a:rPr spc="-15" dirty="0"/>
              <a:t>yapılan </a:t>
            </a:r>
            <a:r>
              <a:rPr spc="-5" dirty="0"/>
              <a:t>İzometrik </a:t>
            </a:r>
            <a:r>
              <a:rPr spc="-10" dirty="0"/>
              <a:t>ve </a:t>
            </a:r>
            <a:r>
              <a:rPr spc="-5" dirty="0"/>
              <a:t>Dinamik</a:t>
            </a:r>
            <a:r>
              <a:rPr spc="110" dirty="0"/>
              <a:t> </a:t>
            </a:r>
            <a:r>
              <a:rPr spc="-5" dirty="0"/>
              <a:t>Gövde</a:t>
            </a:r>
          </a:p>
          <a:p>
            <a:pPr marL="12700">
              <a:lnSpc>
                <a:spcPct val="100000"/>
              </a:lnSpc>
            </a:pPr>
            <a:r>
              <a:rPr spc="-5" dirty="0"/>
              <a:t>Egzersizlerinde </a:t>
            </a:r>
            <a:r>
              <a:rPr dirty="0"/>
              <a:t>EMG</a:t>
            </a:r>
            <a:r>
              <a:rPr spc="-70" dirty="0"/>
              <a:t> </a:t>
            </a:r>
            <a:r>
              <a:rPr spc="-5" dirty="0"/>
              <a:t>Karşılaştırması</a:t>
            </a:r>
          </a:p>
        </p:txBody>
      </p:sp>
      <p:sp>
        <p:nvSpPr>
          <p:cNvPr id="4" name="object 4"/>
          <p:cNvSpPr txBox="1"/>
          <p:nvPr/>
        </p:nvSpPr>
        <p:spPr>
          <a:xfrm>
            <a:off x="2125979" y="4942332"/>
            <a:ext cx="2447925" cy="1079500"/>
          </a:xfrm>
          <a:prstGeom prst="rect">
            <a:avLst/>
          </a:prstGeom>
          <a:ln w="9144">
            <a:solidFill>
              <a:srgbClr val="FFFF00"/>
            </a:solidFill>
          </a:ln>
        </p:spPr>
        <p:txBody>
          <a:bodyPr vert="horz" wrap="square" lIns="0" tIns="41910" rIns="0" bIns="0" rtlCol="0">
            <a:spAutoFit/>
          </a:bodyPr>
          <a:lstStyle/>
          <a:p>
            <a:pPr marL="89535" marR="417195">
              <a:lnSpc>
                <a:spcPct val="100000"/>
              </a:lnSpc>
              <a:spcBef>
                <a:spcPts val="330"/>
              </a:spcBef>
            </a:pPr>
            <a:r>
              <a:rPr sz="1600" b="1" dirty="0">
                <a:solidFill>
                  <a:srgbClr val="FFFFFF"/>
                </a:solidFill>
                <a:latin typeface="Arial"/>
                <a:cs typeface="Arial"/>
              </a:rPr>
              <a:t>Prone Bridge  </a:t>
            </a:r>
            <a:r>
              <a:rPr sz="1600" b="1" spc="-5" dirty="0">
                <a:solidFill>
                  <a:srgbClr val="FFFFFF"/>
                </a:solidFill>
                <a:latin typeface="Arial"/>
                <a:cs typeface="Arial"/>
              </a:rPr>
              <a:t>hareketinde Rectus  Abdominis katılımı  </a:t>
            </a:r>
            <a:r>
              <a:rPr sz="1600" b="1" spc="-15" dirty="0">
                <a:solidFill>
                  <a:srgbClr val="FFFFFF"/>
                </a:solidFill>
                <a:latin typeface="Arial"/>
                <a:cs typeface="Arial"/>
              </a:rPr>
              <a:t>yüksek</a:t>
            </a:r>
            <a:endParaRPr sz="1600">
              <a:latin typeface="Arial"/>
              <a:cs typeface="Arial"/>
            </a:endParaRPr>
          </a:p>
        </p:txBody>
      </p:sp>
      <p:sp>
        <p:nvSpPr>
          <p:cNvPr id="5" name="object 5"/>
          <p:cNvSpPr/>
          <p:nvPr/>
        </p:nvSpPr>
        <p:spPr>
          <a:xfrm>
            <a:off x="6518147" y="4725923"/>
            <a:ext cx="2627630" cy="1447800"/>
          </a:xfrm>
          <a:custGeom>
            <a:avLst/>
            <a:gdLst/>
            <a:ahLst/>
            <a:cxnLst/>
            <a:rect l="l" t="t" r="r" b="b"/>
            <a:pathLst>
              <a:path w="2627629" h="1447800">
                <a:moveTo>
                  <a:pt x="0" y="1447800"/>
                </a:moveTo>
                <a:lnTo>
                  <a:pt x="2627376" y="1447800"/>
                </a:lnTo>
                <a:lnTo>
                  <a:pt x="2627376" y="0"/>
                </a:lnTo>
                <a:lnTo>
                  <a:pt x="0" y="0"/>
                </a:lnTo>
                <a:lnTo>
                  <a:pt x="0" y="1447800"/>
                </a:lnTo>
                <a:close/>
              </a:path>
            </a:pathLst>
          </a:custGeom>
          <a:ln w="9144">
            <a:solidFill>
              <a:srgbClr val="FFFF00"/>
            </a:solidFill>
          </a:ln>
        </p:spPr>
        <p:txBody>
          <a:bodyPr wrap="square" lIns="0" tIns="0" rIns="0" bIns="0" rtlCol="0"/>
          <a:lstStyle/>
          <a:p>
            <a:endParaRPr/>
          </a:p>
        </p:txBody>
      </p:sp>
      <p:sp>
        <p:nvSpPr>
          <p:cNvPr id="6" name="object 6"/>
          <p:cNvSpPr txBox="1"/>
          <p:nvPr/>
        </p:nvSpPr>
        <p:spPr>
          <a:xfrm>
            <a:off x="6597142" y="4754371"/>
            <a:ext cx="2256155" cy="1002665"/>
          </a:xfrm>
          <a:prstGeom prst="rect">
            <a:avLst/>
          </a:prstGeom>
        </p:spPr>
        <p:txBody>
          <a:bodyPr vert="horz" wrap="square" lIns="0" tIns="13335" rIns="0" bIns="0" rtlCol="0">
            <a:spAutoFit/>
          </a:bodyPr>
          <a:lstStyle/>
          <a:p>
            <a:pPr marL="12700" marR="5080">
              <a:lnSpc>
                <a:spcPct val="100000"/>
              </a:lnSpc>
              <a:spcBef>
                <a:spcPts val="105"/>
              </a:spcBef>
            </a:pPr>
            <a:r>
              <a:rPr sz="1600" b="1" dirty="0">
                <a:solidFill>
                  <a:srgbClr val="FFFFFF"/>
                </a:solidFill>
                <a:latin typeface="Arial"/>
                <a:cs typeface="Arial"/>
              </a:rPr>
              <a:t>Military press </a:t>
            </a:r>
            <a:r>
              <a:rPr sz="1600" b="1" spc="-5" dirty="0">
                <a:solidFill>
                  <a:srgbClr val="FFFFFF"/>
                </a:solidFill>
                <a:latin typeface="Arial"/>
                <a:cs typeface="Arial"/>
              </a:rPr>
              <a:t>ve</a:t>
            </a:r>
            <a:r>
              <a:rPr sz="1600" b="1" spc="-85" dirty="0">
                <a:solidFill>
                  <a:srgbClr val="FFFFFF"/>
                </a:solidFill>
                <a:latin typeface="Arial"/>
                <a:cs typeface="Arial"/>
              </a:rPr>
              <a:t> </a:t>
            </a:r>
            <a:r>
              <a:rPr sz="1600" b="1" dirty="0">
                <a:solidFill>
                  <a:srgbClr val="FFFFFF"/>
                </a:solidFill>
                <a:latin typeface="Arial"/>
                <a:cs typeface="Arial"/>
              </a:rPr>
              <a:t>Prone  Bridge </a:t>
            </a:r>
            <a:r>
              <a:rPr sz="1600" b="1" spc="-5" dirty="0">
                <a:solidFill>
                  <a:srgbClr val="FFFFFF"/>
                </a:solidFill>
                <a:latin typeface="Arial"/>
                <a:cs typeface="Arial"/>
              </a:rPr>
              <a:t>hareketlerinde  Erector </a:t>
            </a:r>
            <a:r>
              <a:rPr sz="1600" b="1" dirty="0">
                <a:solidFill>
                  <a:srgbClr val="FFFFFF"/>
                </a:solidFill>
                <a:latin typeface="Arial"/>
                <a:cs typeface="Arial"/>
              </a:rPr>
              <a:t>Spinae </a:t>
            </a:r>
            <a:r>
              <a:rPr sz="1600" b="1" spc="-5" dirty="0">
                <a:solidFill>
                  <a:srgbClr val="FFFFFF"/>
                </a:solidFill>
                <a:latin typeface="Arial"/>
                <a:cs typeface="Arial"/>
              </a:rPr>
              <a:t>katılımı  </a:t>
            </a:r>
            <a:r>
              <a:rPr sz="1600" b="1" dirty="0">
                <a:solidFill>
                  <a:srgbClr val="FFFFFF"/>
                </a:solidFill>
                <a:latin typeface="Arial"/>
                <a:cs typeface="Arial"/>
              </a:rPr>
              <a:t>düşük</a:t>
            </a:r>
            <a:endParaRPr sz="1600">
              <a:latin typeface="Arial"/>
              <a:cs typeface="Arial"/>
            </a:endParaRPr>
          </a:p>
        </p:txBody>
      </p:sp>
      <p:sp>
        <p:nvSpPr>
          <p:cNvPr id="7" name="object 7"/>
          <p:cNvSpPr/>
          <p:nvPr/>
        </p:nvSpPr>
        <p:spPr>
          <a:xfrm>
            <a:off x="167639" y="691895"/>
            <a:ext cx="4477512" cy="381609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715255" y="691895"/>
            <a:ext cx="4175759" cy="3828287"/>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156959" y="704087"/>
            <a:ext cx="576580" cy="502920"/>
          </a:xfrm>
          <a:custGeom>
            <a:avLst/>
            <a:gdLst/>
            <a:ahLst/>
            <a:cxnLst/>
            <a:rect l="l" t="t" r="r" b="b"/>
            <a:pathLst>
              <a:path w="576579" h="502919">
                <a:moveTo>
                  <a:pt x="0" y="251460"/>
                </a:moveTo>
                <a:lnTo>
                  <a:pt x="4638" y="206243"/>
                </a:lnTo>
                <a:lnTo>
                  <a:pt x="18014" y="163693"/>
                </a:lnTo>
                <a:lnTo>
                  <a:pt x="39313" y="124516"/>
                </a:lnTo>
                <a:lnTo>
                  <a:pt x="67724" y="89422"/>
                </a:lnTo>
                <a:lnTo>
                  <a:pt x="102436" y="59120"/>
                </a:lnTo>
                <a:lnTo>
                  <a:pt x="142635" y="34318"/>
                </a:lnTo>
                <a:lnTo>
                  <a:pt x="187509" y="15725"/>
                </a:lnTo>
                <a:lnTo>
                  <a:pt x="236247" y="4049"/>
                </a:lnTo>
                <a:lnTo>
                  <a:pt x="288036" y="0"/>
                </a:lnTo>
                <a:lnTo>
                  <a:pt x="339824" y="4049"/>
                </a:lnTo>
                <a:lnTo>
                  <a:pt x="388562" y="15725"/>
                </a:lnTo>
                <a:lnTo>
                  <a:pt x="433436" y="34318"/>
                </a:lnTo>
                <a:lnTo>
                  <a:pt x="473635" y="59120"/>
                </a:lnTo>
                <a:lnTo>
                  <a:pt x="508347" y="89422"/>
                </a:lnTo>
                <a:lnTo>
                  <a:pt x="536758" y="124516"/>
                </a:lnTo>
                <a:lnTo>
                  <a:pt x="558057" y="163693"/>
                </a:lnTo>
                <a:lnTo>
                  <a:pt x="571433" y="206243"/>
                </a:lnTo>
                <a:lnTo>
                  <a:pt x="576071" y="251460"/>
                </a:lnTo>
                <a:lnTo>
                  <a:pt x="571433" y="296676"/>
                </a:lnTo>
                <a:lnTo>
                  <a:pt x="558057" y="339226"/>
                </a:lnTo>
                <a:lnTo>
                  <a:pt x="536758" y="378403"/>
                </a:lnTo>
                <a:lnTo>
                  <a:pt x="508347" y="413497"/>
                </a:lnTo>
                <a:lnTo>
                  <a:pt x="473635" y="443799"/>
                </a:lnTo>
                <a:lnTo>
                  <a:pt x="433436" y="468601"/>
                </a:lnTo>
                <a:lnTo>
                  <a:pt x="388562" y="487194"/>
                </a:lnTo>
                <a:lnTo>
                  <a:pt x="339824" y="498870"/>
                </a:lnTo>
                <a:lnTo>
                  <a:pt x="288036" y="502920"/>
                </a:lnTo>
                <a:lnTo>
                  <a:pt x="236247" y="498870"/>
                </a:lnTo>
                <a:lnTo>
                  <a:pt x="187509" y="487194"/>
                </a:lnTo>
                <a:lnTo>
                  <a:pt x="142635" y="468601"/>
                </a:lnTo>
                <a:lnTo>
                  <a:pt x="102436" y="443799"/>
                </a:lnTo>
                <a:lnTo>
                  <a:pt x="67724" y="413497"/>
                </a:lnTo>
                <a:lnTo>
                  <a:pt x="39313" y="378403"/>
                </a:lnTo>
                <a:lnTo>
                  <a:pt x="18014" y="339226"/>
                </a:lnTo>
                <a:lnTo>
                  <a:pt x="4638" y="296676"/>
                </a:lnTo>
                <a:lnTo>
                  <a:pt x="0" y="251460"/>
                </a:lnTo>
                <a:close/>
              </a:path>
            </a:pathLst>
          </a:custGeom>
          <a:ln w="24384">
            <a:solidFill>
              <a:srgbClr val="FF0000"/>
            </a:solidFill>
          </a:ln>
        </p:spPr>
        <p:txBody>
          <a:bodyPr wrap="square" lIns="0" tIns="0" rIns="0" bIns="0" rtlCol="0"/>
          <a:lstStyle/>
          <a:p>
            <a:endParaRPr/>
          </a:p>
        </p:txBody>
      </p:sp>
      <p:sp>
        <p:nvSpPr>
          <p:cNvPr id="10" name="object 10"/>
          <p:cNvSpPr txBox="1"/>
          <p:nvPr/>
        </p:nvSpPr>
        <p:spPr>
          <a:xfrm>
            <a:off x="6367398" y="800226"/>
            <a:ext cx="15303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Arial"/>
                <a:cs typeface="Arial"/>
              </a:rPr>
              <a:t>0</a:t>
            </a:r>
            <a:endParaRPr sz="1800">
              <a:latin typeface="Arial"/>
              <a:cs typeface="Arial"/>
            </a:endParaRPr>
          </a:p>
        </p:txBody>
      </p:sp>
      <p:sp>
        <p:nvSpPr>
          <p:cNvPr id="11" name="object 11"/>
          <p:cNvSpPr/>
          <p:nvPr/>
        </p:nvSpPr>
        <p:spPr>
          <a:xfrm>
            <a:off x="3060192" y="704087"/>
            <a:ext cx="640080" cy="494030"/>
          </a:xfrm>
          <a:custGeom>
            <a:avLst/>
            <a:gdLst/>
            <a:ahLst/>
            <a:cxnLst/>
            <a:rect l="l" t="t" r="r" b="b"/>
            <a:pathLst>
              <a:path w="640079" h="494030">
                <a:moveTo>
                  <a:pt x="0" y="246887"/>
                </a:moveTo>
                <a:lnTo>
                  <a:pt x="4187" y="206830"/>
                </a:lnTo>
                <a:lnTo>
                  <a:pt x="16312" y="168834"/>
                </a:lnTo>
                <a:lnTo>
                  <a:pt x="35716" y="133408"/>
                </a:lnTo>
                <a:lnTo>
                  <a:pt x="61740" y="101059"/>
                </a:lnTo>
                <a:lnTo>
                  <a:pt x="93725" y="72294"/>
                </a:lnTo>
                <a:lnTo>
                  <a:pt x="131015" y="47621"/>
                </a:lnTo>
                <a:lnTo>
                  <a:pt x="172949" y="27548"/>
                </a:lnTo>
                <a:lnTo>
                  <a:pt x="218870" y="12582"/>
                </a:lnTo>
                <a:lnTo>
                  <a:pt x="268120" y="3230"/>
                </a:lnTo>
                <a:lnTo>
                  <a:pt x="320040" y="0"/>
                </a:lnTo>
                <a:lnTo>
                  <a:pt x="371959" y="3230"/>
                </a:lnTo>
                <a:lnTo>
                  <a:pt x="421209" y="12582"/>
                </a:lnTo>
                <a:lnTo>
                  <a:pt x="467130" y="27548"/>
                </a:lnTo>
                <a:lnTo>
                  <a:pt x="509064" y="47621"/>
                </a:lnTo>
                <a:lnTo>
                  <a:pt x="546354" y="72294"/>
                </a:lnTo>
                <a:lnTo>
                  <a:pt x="578339" y="101059"/>
                </a:lnTo>
                <a:lnTo>
                  <a:pt x="604363" y="133408"/>
                </a:lnTo>
                <a:lnTo>
                  <a:pt x="623767" y="168834"/>
                </a:lnTo>
                <a:lnTo>
                  <a:pt x="635892" y="206830"/>
                </a:lnTo>
                <a:lnTo>
                  <a:pt x="640080" y="246887"/>
                </a:lnTo>
                <a:lnTo>
                  <a:pt x="635892" y="286945"/>
                </a:lnTo>
                <a:lnTo>
                  <a:pt x="623767" y="324941"/>
                </a:lnTo>
                <a:lnTo>
                  <a:pt x="604363" y="360367"/>
                </a:lnTo>
                <a:lnTo>
                  <a:pt x="578339" y="392716"/>
                </a:lnTo>
                <a:lnTo>
                  <a:pt x="546353" y="421481"/>
                </a:lnTo>
                <a:lnTo>
                  <a:pt x="509064" y="446154"/>
                </a:lnTo>
                <a:lnTo>
                  <a:pt x="467130" y="466227"/>
                </a:lnTo>
                <a:lnTo>
                  <a:pt x="421209" y="481193"/>
                </a:lnTo>
                <a:lnTo>
                  <a:pt x="371959" y="490545"/>
                </a:lnTo>
                <a:lnTo>
                  <a:pt x="320040" y="493775"/>
                </a:lnTo>
                <a:lnTo>
                  <a:pt x="268120" y="490545"/>
                </a:lnTo>
                <a:lnTo>
                  <a:pt x="218870" y="481193"/>
                </a:lnTo>
                <a:lnTo>
                  <a:pt x="172949" y="466227"/>
                </a:lnTo>
                <a:lnTo>
                  <a:pt x="131015" y="446154"/>
                </a:lnTo>
                <a:lnTo>
                  <a:pt x="93725" y="421481"/>
                </a:lnTo>
                <a:lnTo>
                  <a:pt x="61740" y="392716"/>
                </a:lnTo>
                <a:lnTo>
                  <a:pt x="35716" y="360367"/>
                </a:lnTo>
                <a:lnTo>
                  <a:pt x="16312" y="324941"/>
                </a:lnTo>
                <a:lnTo>
                  <a:pt x="4187" y="286945"/>
                </a:lnTo>
                <a:lnTo>
                  <a:pt x="0" y="246887"/>
                </a:lnTo>
                <a:close/>
              </a:path>
            </a:pathLst>
          </a:custGeom>
          <a:ln w="24384">
            <a:solidFill>
              <a:srgbClr val="FF0000"/>
            </a:solidFill>
          </a:ln>
        </p:spPr>
        <p:txBody>
          <a:bodyPr wrap="square" lIns="0" tIns="0" rIns="0" bIns="0" rtlCol="0"/>
          <a:lstStyle/>
          <a:p>
            <a:endParaRPr/>
          </a:p>
        </p:txBody>
      </p:sp>
      <p:sp>
        <p:nvSpPr>
          <p:cNvPr id="12" name="object 12"/>
          <p:cNvSpPr/>
          <p:nvPr/>
        </p:nvSpPr>
        <p:spPr>
          <a:xfrm>
            <a:off x="5507735" y="1207008"/>
            <a:ext cx="576580" cy="506095"/>
          </a:xfrm>
          <a:custGeom>
            <a:avLst/>
            <a:gdLst/>
            <a:ahLst/>
            <a:cxnLst/>
            <a:rect l="l" t="t" r="r" b="b"/>
            <a:pathLst>
              <a:path w="576579" h="506094">
                <a:moveTo>
                  <a:pt x="0" y="252983"/>
                </a:moveTo>
                <a:lnTo>
                  <a:pt x="4638" y="207514"/>
                </a:lnTo>
                <a:lnTo>
                  <a:pt x="18014" y="164717"/>
                </a:lnTo>
                <a:lnTo>
                  <a:pt x="39313" y="125306"/>
                </a:lnTo>
                <a:lnTo>
                  <a:pt x="67724" y="89997"/>
                </a:lnTo>
                <a:lnTo>
                  <a:pt x="102436" y="59504"/>
                </a:lnTo>
                <a:lnTo>
                  <a:pt x="142635" y="34543"/>
                </a:lnTo>
                <a:lnTo>
                  <a:pt x="187509" y="15829"/>
                </a:lnTo>
                <a:lnTo>
                  <a:pt x="236247" y="4076"/>
                </a:lnTo>
                <a:lnTo>
                  <a:pt x="288036" y="0"/>
                </a:lnTo>
                <a:lnTo>
                  <a:pt x="339824" y="4076"/>
                </a:lnTo>
                <a:lnTo>
                  <a:pt x="388562" y="15829"/>
                </a:lnTo>
                <a:lnTo>
                  <a:pt x="433436" y="34543"/>
                </a:lnTo>
                <a:lnTo>
                  <a:pt x="473635" y="59504"/>
                </a:lnTo>
                <a:lnTo>
                  <a:pt x="508347" y="89997"/>
                </a:lnTo>
                <a:lnTo>
                  <a:pt x="536758" y="125306"/>
                </a:lnTo>
                <a:lnTo>
                  <a:pt x="558057" y="164717"/>
                </a:lnTo>
                <a:lnTo>
                  <a:pt x="571433" y="207514"/>
                </a:lnTo>
                <a:lnTo>
                  <a:pt x="576072" y="252983"/>
                </a:lnTo>
                <a:lnTo>
                  <a:pt x="571433" y="298453"/>
                </a:lnTo>
                <a:lnTo>
                  <a:pt x="558057" y="341250"/>
                </a:lnTo>
                <a:lnTo>
                  <a:pt x="536758" y="380661"/>
                </a:lnTo>
                <a:lnTo>
                  <a:pt x="508347" y="415970"/>
                </a:lnTo>
                <a:lnTo>
                  <a:pt x="473635" y="446463"/>
                </a:lnTo>
                <a:lnTo>
                  <a:pt x="433436" y="471424"/>
                </a:lnTo>
                <a:lnTo>
                  <a:pt x="388562" y="490138"/>
                </a:lnTo>
                <a:lnTo>
                  <a:pt x="339824" y="501891"/>
                </a:lnTo>
                <a:lnTo>
                  <a:pt x="288036" y="505967"/>
                </a:lnTo>
                <a:lnTo>
                  <a:pt x="236247" y="501891"/>
                </a:lnTo>
                <a:lnTo>
                  <a:pt x="187509" y="490138"/>
                </a:lnTo>
                <a:lnTo>
                  <a:pt x="142635" y="471423"/>
                </a:lnTo>
                <a:lnTo>
                  <a:pt x="102436" y="446463"/>
                </a:lnTo>
                <a:lnTo>
                  <a:pt x="67724" y="415970"/>
                </a:lnTo>
                <a:lnTo>
                  <a:pt x="39313" y="380661"/>
                </a:lnTo>
                <a:lnTo>
                  <a:pt x="18014" y="341250"/>
                </a:lnTo>
                <a:lnTo>
                  <a:pt x="4638" y="298453"/>
                </a:lnTo>
                <a:lnTo>
                  <a:pt x="0" y="252983"/>
                </a:lnTo>
                <a:close/>
              </a:path>
            </a:pathLst>
          </a:custGeom>
          <a:ln w="24384">
            <a:solidFill>
              <a:srgbClr val="FF0000"/>
            </a:solidFill>
          </a:ln>
        </p:spPr>
        <p:txBody>
          <a:bodyPr wrap="square" lIns="0" tIns="0" rIns="0" bIns="0" rtlCol="0"/>
          <a:lstStyle/>
          <a:p>
            <a:endParaRPr/>
          </a:p>
        </p:txBody>
      </p:sp>
      <p:sp>
        <p:nvSpPr>
          <p:cNvPr id="13" name="object 13"/>
          <p:cNvSpPr/>
          <p:nvPr/>
        </p:nvSpPr>
        <p:spPr>
          <a:xfrm>
            <a:off x="8028431" y="920496"/>
            <a:ext cx="576580" cy="502920"/>
          </a:xfrm>
          <a:custGeom>
            <a:avLst/>
            <a:gdLst/>
            <a:ahLst/>
            <a:cxnLst/>
            <a:rect l="l" t="t" r="r" b="b"/>
            <a:pathLst>
              <a:path w="576579" h="502919">
                <a:moveTo>
                  <a:pt x="0" y="251459"/>
                </a:moveTo>
                <a:lnTo>
                  <a:pt x="4638" y="206243"/>
                </a:lnTo>
                <a:lnTo>
                  <a:pt x="18014" y="163693"/>
                </a:lnTo>
                <a:lnTo>
                  <a:pt x="39313" y="124516"/>
                </a:lnTo>
                <a:lnTo>
                  <a:pt x="67724" y="89422"/>
                </a:lnTo>
                <a:lnTo>
                  <a:pt x="102436" y="59120"/>
                </a:lnTo>
                <a:lnTo>
                  <a:pt x="142635" y="34318"/>
                </a:lnTo>
                <a:lnTo>
                  <a:pt x="187509" y="15725"/>
                </a:lnTo>
                <a:lnTo>
                  <a:pt x="236247" y="4049"/>
                </a:lnTo>
                <a:lnTo>
                  <a:pt x="288036" y="0"/>
                </a:lnTo>
                <a:lnTo>
                  <a:pt x="339824" y="4049"/>
                </a:lnTo>
                <a:lnTo>
                  <a:pt x="388562" y="15725"/>
                </a:lnTo>
                <a:lnTo>
                  <a:pt x="433436" y="34318"/>
                </a:lnTo>
                <a:lnTo>
                  <a:pt x="473635" y="59120"/>
                </a:lnTo>
                <a:lnTo>
                  <a:pt x="508347" y="89422"/>
                </a:lnTo>
                <a:lnTo>
                  <a:pt x="536758" y="124516"/>
                </a:lnTo>
                <a:lnTo>
                  <a:pt x="558057" y="163693"/>
                </a:lnTo>
                <a:lnTo>
                  <a:pt x="571433" y="206243"/>
                </a:lnTo>
                <a:lnTo>
                  <a:pt x="576072" y="251459"/>
                </a:lnTo>
                <a:lnTo>
                  <a:pt x="571433" y="296676"/>
                </a:lnTo>
                <a:lnTo>
                  <a:pt x="558057" y="339226"/>
                </a:lnTo>
                <a:lnTo>
                  <a:pt x="536758" y="378403"/>
                </a:lnTo>
                <a:lnTo>
                  <a:pt x="508347" y="413497"/>
                </a:lnTo>
                <a:lnTo>
                  <a:pt x="473635" y="443799"/>
                </a:lnTo>
                <a:lnTo>
                  <a:pt x="433436" y="468601"/>
                </a:lnTo>
                <a:lnTo>
                  <a:pt x="388562" y="487194"/>
                </a:lnTo>
                <a:lnTo>
                  <a:pt x="339824" y="498870"/>
                </a:lnTo>
                <a:lnTo>
                  <a:pt x="288036" y="502919"/>
                </a:lnTo>
                <a:lnTo>
                  <a:pt x="236247" y="498870"/>
                </a:lnTo>
                <a:lnTo>
                  <a:pt x="187509" y="487194"/>
                </a:lnTo>
                <a:lnTo>
                  <a:pt x="142635" y="468601"/>
                </a:lnTo>
                <a:lnTo>
                  <a:pt x="102436" y="443799"/>
                </a:lnTo>
                <a:lnTo>
                  <a:pt x="67724" y="413497"/>
                </a:lnTo>
                <a:lnTo>
                  <a:pt x="39313" y="378403"/>
                </a:lnTo>
                <a:lnTo>
                  <a:pt x="18014" y="339226"/>
                </a:lnTo>
                <a:lnTo>
                  <a:pt x="4638" y="296676"/>
                </a:lnTo>
                <a:lnTo>
                  <a:pt x="0" y="251459"/>
                </a:lnTo>
                <a:close/>
              </a:path>
            </a:pathLst>
          </a:custGeom>
          <a:ln w="24384">
            <a:solidFill>
              <a:srgbClr val="FF0000"/>
            </a:solidFill>
          </a:ln>
        </p:spPr>
        <p:txBody>
          <a:bodyPr wrap="square" lIns="0" tIns="0" rIns="0" bIns="0" rtlCol="0"/>
          <a:lstStyle/>
          <a:p>
            <a:endParaRPr/>
          </a:p>
        </p:txBody>
      </p:sp>
      <p:sp>
        <p:nvSpPr>
          <p:cNvPr id="14" name="object 14"/>
          <p:cNvSpPr/>
          <p:nvPr/>
        </p:nvSpPr>
        <p:spPr>
          <a:xfrm>
            <a:off x="829055" y="4005071"/>
            <a:ext cx="1655445" cy="287020"/>
          </a:xfrm>
          <a:custGeom>
            <a:avLst/>
            <a:gdLst/>
            <a:ahLst/>
            <a:cxnLst/>
            <a:rect l="l" t="t" r="r" b="b"/>
            <a:pathLst>
              <a:path w="1655445" h="287020">
                <a:moveTo>
                  <a:pt x="0" y="286511"/>
                </a:moveTo>
                <a:lnTo>
                  <a:pt x="1655064" y="286511"/>
                </a:lnTo>
                <a:lnTo>
                  <a:pt x="1655064" y="0"/>
                </a:lnTo>
                <a:lnTo>
                  <a:pt x="0" y="0"/>
                </a:lnTo>
                <a:lnTo>
                  <a:pt x="0" y="286511"/>
                </a:lnTo>
                <a:close/>
              </a:path>
            </a:pathLst>
          </a:custGeom>
          <a:ln w="24383">
            <a:solidFill>
              <a:srgbClr val="FF0000"/>
            </a:solidFill>
          </a:ln>
        </p:spPr>
        <p:txBody>
          <a:bodyPr wrap="square" lIns="0" tIns="0" rIns="0" bIns="0" rtlCol="0"/>
          <a:lstStyle/>
          <a:p>
            <a:endParaRPr/>
          </a:p>
        </p:txBody>
      </p:sp>
      <p:sp>
        <p:nvSpPr>
          <p:cNvPr id="15" name="object 15"/>
          <p:cNvSpPr/>
          <p:nvPr/>
        </p:nvSpPr>
        <p:spPr>
          <a:xfrm>
            <a:off x="5364479" y="4078223"/>
            <a:ext cx="1295400" cy="213360"/>
          </a:xfrm>
          <a:custGeom>
            <a:avLst/>
            <a:gdLst/>
            <a:ahLst/>
            <a:cxnLst/>
            <a:rect l="l" t="t" r="r" b="b"/>
            <a:pathLst>
              <a:path w="1295400" h="213360">
                <a:moveTo>
                  <a:pt x="0" y="213359"/>
                </a:moveTo>
                <a:lnTo>
                  <a:pt x="1295400" y="213359"/>
                </a:lnTo>
                <a:lnTo>
                  <a:pt x="1295400" y="0"/>
                </a:lnTo>
                <a:lnTo>
                  <a:pt x="0" y="0"/>
                </a:lnTo>
                <a:lnTo>
                  <a:pt x="0" y="213359"/>
                </a:lnTo>
                <a:close/>
              </a:path>
            </a:pathLst>
          </a:custGeom>
          <a:ln w="24384">
            <a:solidFill>
              <a:srgbClr val="FF0000"/>
            </a:solidFill>
          </a:ln>
        </p:spPr>
        <p:txBody>
          <a:bodyPr wrap="square" lIns="0" tIns="0" rIns="0" bIns="0" rtlCol="0"/>
          <a:lstStyle/>
          <a:p>
            <a:endParaRPr/>
          </a:p>
        </p:txBody>
      </p:sp>
      <p:sp>
        <p:nvSpPr>
          <p:cNvPr id="16" name="object 16"/>
          <p:cNvSpPr/>
          <p:nvPr/>
        </p:nvSpPr>
        <p:spPr>
          <a:xfrm>
            <a:off x="4715255" y="4495799"/>
            <a:ext cx="1584960" cy="2362197"/>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179831" y="4507991"/>
            <a:ext cx="1767839" cy="2350006"/>
          </a:xfrm>
          <a:prstGeom prst="rect">
            <a:avLst/>
          </a:prstGeom>
          <a:blipFill>
            <a:blip r:embed="rId6" cstate="print"/>
            <a:stretch>
              <a:fillRect/>
            </a:stretch>
          </a:blipFill>
        </p:spPr>
        <p:txBody>
          <a:bodyPr wrap="square" lIns="0" tIns="0" rIns="0" bIns="0" rtlCol="0"/>
          <a:lstStyle/>
          <a:p>
            <a:endParaRPr/>
          </a:p>
        </p:txBody>
      </p:sp>
      <p:sp>
        <p:nvSpPr>
          <p:cNvPr id="18" name="object 18"/>
          <p:cNvSpPr txBox="1"/>
          <p:nvPr/>
        </p:nvSpPr>
        <p:spPr>
          <a:xfrm>
            <a:off x="6597142" y="6570609"/>
            <a:ext cx="2364105" cy="168910"/>
          </a:xfrm>
          <a:prstGeom prst="rect">
            <a:avLst/>
          </a:prstGeom>
        </p:spPr>
        <p:txBody>
          <a:bodyPr vert="horz" wrap="square" lIns="0" tIns="1270" rIns="0" bIns="0" rtlCol="0">
            <a:spAutoFit/>
          </a:bodyPr>
          <a:lstStyle/>
          <a:p>
            <a:pPr marL="12700">
              <a:lnSpc>
                <a:spcPct val="100000"/>
              </a:lnSpc>
              <a:spcBef>
                <a:spcPts val="10"/>
              </a:spcBef>
            </a:pPr>
            <a:r>
              <a:rPr sz="1000" spc="0" dirty="0">
                <a:solidFill>
                  <a:srgbClr val="FFFF00"/>
                </a:solidFill>
                <a:latin typeface="Arial"/>
                <a:cs typeface="Arial"/>
              </a:rPr>
              <a:t>Comfort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2011;25(1);</a:t>
            </a:r>
            <a:r>
              <a:rPr sz="1000" spc="-195" dirty="0">
                <a:solidFill>
                  <a:srgbClr val="FFFF00"/>
                </a:solidFill>
                <a:latin typeface="Arial"/>
                <a:cs typeface="Arial"/>
              </a:rPr>
              <a:t> </a:t>
            </a:r>
            <a:r>
              <a:rPr sz="1000" spc="-5" dirty="0">
                <a:solidFill>
                  <a:srgbClr val="FFFF00"/>
                </a:solidFill>
                <a:latin typeface="Arial"/>
                <a:cs typeface="Arial"/>
              </a:rPr>
              <a:t>149-154</a:t>
            </a:r>
            <a:endParaRPr sz="100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26870" y="232663"/>
            <a:ext cx="302387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Kor Antrenman</a:t>
            </a:r>
            <a:r>
              <a:rPr sz="1800" b="1" spc="-90" dirty="0">
                <a:solidFill>
                  <a:srgbClr val="FFFFFF"/>
                </a:solidFill>
                <a:latin typeface="Arial"/>
                <a:cs typeface="Arial"/>
              </a:rPr>
              <a:t> </a:t>
            </a:r>
            <a:r>
              <a:rPr sz="1800" b="1" spc="-10" dirty="0">
                <a:solidFill>
                  <a:srgbClr val="FFFFFF"/>
                </a:solidFill>
                <a:latin typeface="Arial"/>
                <a:cs typeface="Arial"/>
              </a:rPr>
              <a:t>Uygulaması</a:t>
            </a:r>
            <a:endParaRPr sz="1800">
              <a:latin typeface="Arial"/>
              <a:cs typeface="Arial"/>
            </a:endParaRPr>
          </a:p>
        </p:txBody>
      </p:sp>
      <p:sp>
        <p:nvSpPr>
          <p:cNvPr id="3" name="object 3"/>
          <p:cNvSpPr txBox="1">
            <a:spLocks noGrp="1"/>
          </p:cNvSpPr>
          <p:nvPr>
            <p:ph type="title"/>
          </p:nvPr>
        </p:nvSpPr>
        <p:spPr>
          <a:xfrm>
            <a:off x="1909572" y="1053083"/>
            <a:ext cx="2447925" cy="402590"/>
          </a:xfrm>
          <a:prstGeom prst="rect">
            <a:avLst/>
          </a:prstGeom>
          <a:ln w="9144">
            <a:solidFill>
              <a:srgbClr val="FFFF00"/>
            </a:solidFill>
          </a:ln>
        </p:spPr>
        <p:txBody>
          <a:bodyPr vert="horz" wrap="square" lIns="0" tIns="35560" rIns="0" bIns="0" rtlCol="0">
            <a:spAutoFit/>
          </a:bodyPr>
          <a:lstStyle/>
          <a:p>
            <a:pPr marL="89535">
              <a:lnSpc>
                <a:spcPct val="100000"/>
              </a:lnSpc>
              <a:spcBef>
                <a:spcPts val="280"/>
              </a:spcBef>
            </a:pPr>
            <a:r>
              <a:rPr sz="2000" spc="-5" dirty="0">
                <a:solidFill>
                  <a:srgbClr val="FFFF00"/>
                </a:solidFill>
                <a:latin typeface="Times New Roman"/>
                <a:cs typeface="Times New Roman"/>
              </a:rPr>
              <a:t>Kor</a:t>
            </a:r>
            <a:r>
              <a:rPr sz="2000" spc="-165" dirty="0">
                <a:solidFill>
                  <a:srgbClr val="FFFF00"/>
                </a:solidFill>
                <a:latin typeface="Times New Roman"/>
                <a:cs typeface="Times New Roman"/>
              </a:rPr>
              <a:t> </a:t>
            </a:r>
            <a:r>
              <a:rPr sz="2000" spc="-20" dirty="0">
                <a:solidFill>
                  <a:srgbClr val="FFFF00"/>
                </a:solidFill>
                <a:latin typeface="Times New Roman"/>
                <a:cs typeface="Times New Roman"/>
              </a:rPr>
              <a:t>Antrenmanı</a:t>
            </a:r>
            <a:endParaRPr sz="2000">
              <a:latin typeface="Times New Roman"/>
              <a:cs typeface="Times New Roman"/>
            </a:endParaRPr>
          </a:p>
        </p:txBody>
      </p:sp>
      <p:sp>
        <p:nvSpPr>
          <p:cNvPr id="4" name="object 4"/>
          <p:cNvSpPr/>
          <p:nvPr/>
        </p:nvSpPr>
        <p:spPr>
          <a:xfrm>
            <a:off x="3921378" y="3641344"/>
            <a:ext cx="1263650" cy="659130"/>
          </a:xfrm>
          <a:custGeom>
            <a:avLst/>
            <a:gdLst/>
            <a:ahLst/>
            <a:cxnLst/>
            <a:rect l="l" t="t" r="r" b="b"/>
            <a:pathLst>
              <a:path w="1263650" h="659129">
                <a:moveTo>
                  <a:pt x="1228251" y="642848"/>
                </a:moveTo>
                <a:lnTo>
                  <a:pt x="1163447" y="646302"/>
                </a:lnTo>
                <a:lnTo>
                  <a:pt x="1159891" y="646429"/>
                </a:lnTo>
                <a:lnTo>
                  <a:pt x="1157224" y="649477"/>
                </a:lnTo>
                <a:lnTo>
                  <a:pt x="1157478" y="652906"/>
                </a:lnTo>
                <a:lnTo>
                  <a:pt x="1157605" y="656462"/>
                </a:lnTo>
                <a:lnTo>
                  <a:pt x="1160653" y="659129"/>
                </a:lnTo>
                <a:lnTo>
                  <a:pt x="1164082" y="658875"/>
                </a:lnTo>
                <a:lnTo>
                  <a:pt x="1263142" y="653668"/>
                </a:lnTo>
                <a:lnTo>
                  <a:pt x="1249045" y="653541"/>
                </a:lnTo>
                <a:lnTo>
                  <a:pt x="1228251" y="642848"/>
                </a:lnTo>
                <a:close/>
              </a:path>
              <a:path w="1263650" h="659129">
                <a:moveTo>
                  <a:pt x="1240651" y="642186"/>
                </a:moveTo>
                <a:lnTo>
                  <a:pt x="1228251" y="642848"/>
                </a:lnTo>
                <a:lnTo>
                  <a:pt x="1249045" y="653541"/>
                </a:lnTo>
                <a:lnTo>
                  <a:pt x="1250136" y="651382"/>
                </a:lnTo>
                <a:lnTo>
                  <a:pt x="1246505" y="651382"/>
                </a:lnTo>
                <a:lnTo>
                  <a:pt x="1240651" y="642186"/>
                </a:lnTo>
                <a:close/>
              </a:path>
              <a:path w="1263650" h="659129">
                <a:moveTo>
                  <a:pt x="1203960" y="566292"/>
                </a:moveTo>
                <a:lnTo>
                  <a:pt x="1198118" y="570102"/>
                </a:lnTo>
                <a:lnTo>
                  <a:pt x="1197229" y="574039"/>
                </a:lnTo>
                <a:lnTo>
                  <a:pt x="1199134" y="576960"/>
                </a:lnTo>
                <a:lnTo>
                  <a:pt x="1233835" y="631478"/>
                </a:lnTo>
                <a:lnTo>
                  <a:pt x="1254760" y="642238"/>
                </a:lnTo>
                <a:lnTo>
                  <a:pt x="1249045" y="653541"/>
                </a:lnTo>
                <a:lnTo>
                  <a:pt x="1263060" y="653541"/>
                </a:lnTo>
                <a:lnTo>
                  <a:pt x="1209802" y="570102"/>
                </a:lnTo>
                <a:lnTo>
                  <a:pt x="1207897" y="567181"/>
                </a:lnTo>
                <a:lnTo>
                  <a:pt x="1203960" y="566292"/>
                </a:lnTo>
                <a:close/>
              </a:path>
              <a:path w="1263650" h="659129">
                <a:moveTo>
                  <a:pt x="1251585" y="641603"/>
                </a:moveTo>
                <a:lnTo>
                  <a:pt x="1240651" y="642186"/>
                </a:lnTo>
                <a:lnTo>
                  <a:pt x="1246505" y="651382"/>
                </a:lnTo>
                <a:lnTo>
                  <a:pt x="1251585" y="641603"/>
                </a:lnTo>
                <a:close/>
              </a:path>
              <a:path w="1263650" h="659129">
                <a:moveTo>
                  <a:pt x="1253525" y="641603"/>
                </a:moveTo>
                <a:lnTo>
                  <a:pt x="1251585" y="641603"/>
                </a:lnTo>
                <a:lnTo>
                  <a:pt x="1246505" y="651382"/>
                </a:lnTo>
                <a:lnTo>
                  <a:pt x="1250136" y="651382"/>
                </a:lnTo>
                <a:lnTo>
                  <a:pt x="1254760" y="642238"/>
                </a:lnTo>
                <a:lnTo>
                  <a:pt x="1253525" y="641603"/>
                </a:lnTo>
                <a:close/>
              </a:path>
              <a:path w="1263650" h="659129">
                <a:moveTo>
                  <a:pt x="5842" y="0"/>
                </a:moveTo>
                <a:lnTo>
                  <a:pt x="0" y="11175"/>
                </a:lnTo>
                <a:lnTo>
                  <a:pt x="1228251" y="642848"/>
                </a:lnTo>
                <a:lnTo>
                  <a:pt x="1240651" y="642186"/>
                </a:lnTo>
                <a:lnTo>
                  <a:pt x="1233835" y="631478"/>
                </a:lnTo>
                <a:lnTo>
                  <a:pt x="5842" y="0"/>
                </a:lnTo>
                <a:close/>
              </a:path>
              <a:path w="1263650" h="659129">
                <a:moveTo>
                  <a:pt x="1233835" y="631478"/>
                </a:moveTo>
                <a:lnTo>
                  <a:pt x="1240651" y="642186"/>
                </a:lnTo>
                <a:lnTo>
                  <a:pt x="1251585" y="641603"/>
                </a:lnTo>
                <a:lnTo>
                  <a:pt x="1253525" y="641603"/>
                </a:lnTo>
                <a:lnTo>
                  <a:pt x="1233835" y="631478"/>
                </a:lnTo>
                <a:close/>
              </a:path>
            </a:pathLst>
          </a:custGeom>
          <a:solidFill>
            <a:srgbClr val="FFFF00"/>
          </a:solidFill>
        </p:spPr>
        <p:txBody>
          <a:bodyPr wrap="square" lIns="0" tIns="0" rIns="0" bIns="0" rtlCol="0"/>
          <a:lstStyle/>
          <a:p>
            <a:endParaRPr/>
          </a:p>
        </p:txBody>
      </p:sp>
      <p:sp>
        <p:nvSpPr>
          <p:cNvPr id="5" name="object 5"/>
          <p:cNvSpPr/>
          <p:nvPr/>
        </p:nvSpPr>
        <p:spPr>
          <a:xfrm>
            <a:off x="1406652" y="3641471"/>
            <a:ext cx="1083945" cy="654050"/>
          </a:xfrm>
          <a:custGeom>
            <a:avLst/>
            <a:gdLst/>
            <a:ahLst/>
            <a:cxnLst/>
            <a:rect l="l" t="t" r="r" b="b"/>
            <a:pathLst>
              <a:path w="1083945" h="654050">
                <a:moveTo>
                  <a:pt x="53212" y="562482"/>
                </a:moveTo>
                <a:lnTo>
                  <a:pt x="49403" y="563626"/>
                </a:lnTo>
                <a:lnTo>
                  <a:pt x="47625" y="566673"/>
                </a:lnTo>
                <a:lnTo>
                  <a:pt x="0" y="653541"/>
                </a:lnTo>
                <a:lnTo>
                  <a:pt x="79247" y="652526"/>
                </a:lnTo>
                <a:lnTo>
                  <a:pt x="14096" y="652526"/>
                </a:lnTo>
                <a:lnTo>
                  <a:pt x="7492" y="641603"/>
                </a:lnTo>
                <a:lnTo>
                  <a:pt x="27698" y="629480"/>
                </a:lnTo>
                <a:lnTo>
                  <a:pt x="58800" y="572769"/>
                </a:lnTo>
                <a:lnTo>
                  <a:pt x="60451" y="569721"/>
                </a:lnTo>
                <a:lnTo>
                  <a:pt x="59435" y="565911"/>
                </a:lnTo>
                <a:lnTo>
                  <a:pt x="56260" y="564133"/>
                </a:lnTo>
                <a:lnTo>
                  <a:pt x="53212" y="562482"/>
                </a:lnTo>
                <a:close/>
              </a:path>
              <a:path w="1083945" h="654050">
                <a:moveTo>
                  <a:pt x="27698" y="629480"/>
                </a:moveTo>
                <a:lnTo>
                  <a:pt x="7492" y="641603"/>
                </a:lnTo>
                <a:lnTo>
                  <a:pt x="14096" y="652526"/>
                </a:lnTo>
                <a:lnTo>
                  <a:pt x="18118" y="650112"/>
                </a:lnTo>
                <a:lnTo>
                  <a:pt x="16382" y="650112"/>
                </a:lnTo>
                <a:lnTo>
                  <a:pt x="10667" y="640714"/>
                </a:lnTo>
                <a:lnTo>
                  <a:pt x="21614" y="640573"/>
                </a:lnTo>
                <a:lnTo>
                  <a:pt x="27698" y="629480"/>
                </a:lnTo>
                <a:close/>
              </a:path>
              <a:path w="1083945" h="654050">
                <a:moveTo>
                  <a:pt x="102361" y="639571"/>
                </a:moveTo>
                <a:lnTo>
                  <a:pt x="98932" y="639571"/>
                </a:lnTo>
                <a:lnTo>
                  <a:pt x="34291" y="640409"/>
                </a:lnTo>
                <a:lnTo>
                  <a:pt x="14096" y="652526"/>
                </a:lnTo>
                <a:lnTo>
                  <a:pt x="79247" y="652526"/>
                </a:lnTo>
                <a:lnTo>
                  <a:pt x="99059" y="652271"/>
                </a:lnTo>
                <a:lnTo>
                  <a:pt x="102615" y="652271"/>
                </a:lnTo>
                <a:lnTo>
                  <a:pt x="105409" y="649351"/>
                </a:lnTo>
                <a:lnTo>
                  <a:pt x="105282" y="645921"/>
                </a:lnTo>
                <a:lnTo>
                  <a:pt x="105282" y="642365"/>
                </a:lnTo>
                <a:lnTo>
                  <a:pt x="102361" y="639571"/>
                </a:lnTo>
                <a:close/>
              </a:path>
              <a:path w="1083945" h="654050">
                <a:moveTo>
                  <a:pt x="21614" y="640573"/>
                </a:moveTo>
                <a:lnTo>
                  <a:pt x="10667" y="640714"/>
                </a:lnTo>
                <a:lnTo>
                  <a:pt x="16382" y="650112"/>
                </a:lnTo>
                <a:lnTo>
                  <a:pt x="21614" y="640573"/>
                </a:lnTo>
                <a:close/>
              </a:path>
              <a:path w="1083945" h="654050">
                <a:moveTo>
                  <a:pt x="34291" y="640409"/>
                </a:moveTo>
                <a:lnTo>
                  <a:pt x="21614" y="640573"/>
                </a:lnTo>
                <a:lnTo>
                  <a:pt x="16382" y="650112"/>
                </a:lnTo>
                <a:lnTo>
                  <a:pt x="18118" y="650112"/>
                </a:lnTo>
                <a:lnTo>
                  <a:pt x="34291" y="640409"/>
                </a:lnTo>
                <a:close/>
              </a:path>
              <a:path w="1083945" h="654050">
                <a:moveTo>
                  <a:pt x="1076833" y="0"/>
                </a:moveTo>
                <a:lnTo>
                  <a:pt x="27698" y="629480"/>
                </a:lnTo>
                <a:lnTo>
                  <a:pt x="21614" y="640573"/>
                </a:lnTo>
                <a:lnTo>
                  <a:pt x="34291" y="640409"/>
                </a:lnTo>
                <a:lnTo>
                  <a:pt x="1083436" y="10921"/>
                </a:lnTo>
                <a:lnTo>
                  <a:pt x="1076833" y="0"/>
                </a:lnTo>
                <a:close/>
              </a:path>
            </a:pathLst>
          </a:custGeom>
          <a:solidFill>
            <a:srgbClr val="FFFF00"/>
          </a:solidFill>
        </p:spPr>
        <p:txBody>
          <a:bodyPr wrap="square" lIns="0" tIns="0" rIns="0" bIns="0" rtlCol="0"/>
          <a:lstStyle/>
          <a:p>
            <a:endParaRPr/>
          </a:p>
        </p:txBody>
      </p:sp>
      <p:sp>
        <p:nvSpPr>
          <p:cNvPr id="6" name="object 6"/>
          <p:cNvSpPr txBox="1"/>
          <p:nvPr/>
        </p:nvSpPr>
        <p:spPr>
          <a:xfrm>
            <a:off x="4140708" y="4293108"/>
            <a:ext cx="2087880" cy="402590"/>
          </a:xfrm>
          <a:prstGeom prst="rect">
            <a:avLst/>
          </a:prstGeom>
          <a:ln w="9144">
            <a:solidFill>
              <a:srgbClr val="FFFF00"/>
            </a:solidFill>
          </a:ln>
        </p:spPr>
        <p:txBody>
          <a:bodyPr vert="horz" wrap="square" lIns="0" tIns="37465" rIns="0" bIns="0" rtlCol="0">
            <a:spAutoFit/>
          </a:bodyPr>
          <a:lstStyle/>
          <a:p>
            <a:pPr marL="92075">
              <a:lnSpc>
                <a:spcPct val="100000"/>
              </a:lnSpc>
              <a:spcBef>
                <a:spcPts val="295"/>
              </a:spcBef>
            </a:pPr>
            <a:r>
              <a:rPr sz="2000" b="1" spc="-5" dirty="0">
                <a:solidFill>
                  <a:srgbClr val="FFFFFF"/>
                </a:solidFill>
                <a:latin typeface="Times New Roman"/>
                <a:cs typeface="Times New Roman"/>
              </a:rPr>
              <a:t>Statik</a:t>
            </a:r>
            <a:r>
              <a:rPr sz="2000" b="1" spc="-40" dirty="0">
                <a:solidFill>
                  <a:srgbClr val="FFFFFF"/>
                </a:solidFill>
                <a:latin typeface="Times New Roman"/>
                <a:cs typeface="Times New Roman"/>
              </a:rPr>
              <a:t> </a:t>
            </a:r>
            <a:r>
              <a:rPr sz="2000" b="1" spc="-20" dirty="0">
                <a:solidFill>
                  <a:srgbClr val="FFFFFF"/>
                </a:solidFill>
                <a:latin typeface="Times New Roman"/>
                <a:cs typeface="Times New Roman"/>
              </a:rPr>
              <a:t>kasılma</a:t>
            </a:r>
            <a:endParaRPr sz="2000">
              <a:latin typeface="Times New Roman"/>
              <a:cs typeface="Times New Roman"/>
            </a:endParaRPr>
          </a:p>
        </p:txBody>
      </p:sp>
      <p:sp>
        <p:nvSpPr>
          <p:cNvPr id="7" name="object 7"/>
          <p:cNvSpPr txBox="1"/>
          <p:nvPr/>
        </p:nvSpPr>
        <p:spPr>
          <a:xfrm>
            <a:off x="324611" y="4305300"/>
            <a:ext cx="2161540" cy="402590"/>
          </a:xfrm>
          <a:prstGeom prst="rect">
            <a:avLst/>
          </a:prstGeom>
          <a:ln w="9144">
            <a:solidFill>
              <a:srgbClr val="FFFF00"/>
            </a:solidFill>
          </a:ln>
        </p:spPr>
        <p:txBody>
          <a:bodyPr vert="horz" wrap="square" lIns="0" tIns="37465" rIns="0" bIns="0" rtlCol="0">
            <a:spAutoFit/>
          </a:bodyPr>
          <a:lstStyle/>
          <a:p>
            <a:pPr marL="90170">
              <a:lnSpc>
                <a:spcPct val="100000"/>
              </a:lnSpc>
              <a:spcBef>
                <a:spcPts val="295"/>
              </a:spcBef>
            </a:pPr>
            <a:r>
              <a:rPr sz="2000" b="1" spc="-15" dirty="0">
                <a:solidFill>
                  <a:srgbClr val="FFFFFF"/>
                </a:solidFill>
                <a:latin typeface="Times New Roman"/>
                <a:cs typeface="Times New Roman"/>
              </a:rPr>
              <a:t>Dinamik</a:t>
            </a:r>
            <a:r>
              <a:rPr sz="2000" b="1" spc="40" dirty="0">
                <a:solidFill>
                  <a:srgbClr val="FFFFFF"/>
                </a:solidFill>
                <a:latin typeface="Times New Roman"/>
                <a:cs typeface="Times New Roman"/>
              </a:rPr>
              <a:t> </a:t>
            </a:r>
            <a:r>
              <a:rPr sz="2000" b="1" spc="-20" dirty="0">
                <a:solidFill>
                  <a:srgbClr val="FFFFFF"/>
                </a:solidFill>
                <a:latin typeface="Times New Roman"/>
                <a:cs typeface="Times New Roman"/>
              </a:rPr>
              <a:t>kasılma</a:t>
            </a:r>
            <a:endParaRPr sz="2000">
              <a:latin typeface="Times New Roman"/>
              <a:cs typeface="Times New Roman"/>
            </a:endParaRPr>
          </a:p>
        </p:txBody>
      </p:sp>
      <p:sp>
        <p:nvSpPr>
          <p:cNvPr id="8" name="object 8"/>
          <p:cNvSpPr txBox="1"/>
          <p:nvPr/>
        </p:nvSpPr>
        <p:spPr>
          <a:xfrm>
            <a:off x="2196083" y="5314188"/>
            <a:ext cx="1945005" cy="402590"/>
          </a:xfrm>
          <a:prstGeom prst="rect">
            <a:avLst/>
          </a:prstGeom>
          <a:ln w="9144">
            <a:solidFill>
              <a:srgbClr val="FFFF00"/>
            </a:solidFill>
          </a:ln>
        </p:spPr>
        <p:txBody>
          <a:bodyPr vert="horz" wrap="square" lIns="0" tIns="37465" rIns="0" bIns="0" rtlCol="0">
            <a:spAutoFit/>
          </a:bodyPr>
          <a:lstStyle/>
          <a:p>
            <a:pPr marL="91440">
              <a:lnSpc>
                <a:spcPct val="100000"/>
              </a:lnSpc>
              <a:spcBef>
                <a:spcPts val="295"/>
              </a:spcBef>
            </a:pPr>
            <a:r>
              <a:rPr sz="2000" b="1" spc="-5" dirty="0">
                <a:solidFill>
                  <a:srgbClr val="FFFF00"/>
                </a:solidFill>
                <a:latin typeface="Times New Roman"/>
                <a:cs typeface="Times New Roman"/>
              </a:rPr>
              <a:t>Sabit ortam</a:t>
            </a:r>
            <a:endParaRPr sz="2000">
              <a:latin typeface="Times New Roman"/>
              <a:cs typeface="Times New Roman"/>
            </a:endParaRPr>
          </a:p>
        </p:txBody>
      </p:sp>
      <p:sp>
        <p:nvSpPr>
          <p:cNvPr id="9" name="object 9"/>
          <p:cNvSpPr txBox="1"/>
          <p:nvPr/>
        </p:nvSpPr>
        <p:spPr>
          <a:xfrm>
            <a:off x="2196083" y="5890259"/>
            <a:ext cx="1945005" cy="707390"/>
          </a:xfrm>
          <a:prstGeom prst="rect">
            <a:avLst/>
          </a:prstGeom>
          <a:ln w="9144">
            <a:solidFill>
              <a:srgbClr val="FFFF00"/>
            </a:solidFill>
          </a:ln>
        </p:spPr>
        <p:txBody>
          <a:bodyPr vert="horz" wrap="square" lIns="0" tIns="37465" rIns="0" bIns="0" rtlCol="0">
            <a:spAutoFit/>
          </a:bodyPr>
          <a:lstStyle/>
          <a:p>
            <a:pPr marL="91440" marR="291465">
              <a:lnSpc>
                <a:spcPct val="100000"/>
              </a:lnSpc>
              <a:spcBef>
                <a:spcPts val="295"/>
              </a:spcBef>
            </a:pPr>
            <a:r>
              <a:rPr sz="2000" b="1" spc="-5" dirty="0">
                <a:solidFill>
                  <a:srgbClr val="FFFF00"/>
                </a:solidFill>
                <a:latin typeface="Times New Roman"/>
                <a:cs typeface="Times New Roman"/>
              </a:rPr>
              <a:t>Sabit</a:t>
            </a:r>
            <a:r>
              <a:rPr sz="2000" b="1" spc="-40" dirty="0">
                <a:solidFill>
                  <a:srgbClr val="FFFF00"/>
                </a:solidFill>
                <a:latin typeface="Times New Roman"/>
                <a:cs typeface="Times New Roman"/>
              </a:rPr>
              <a:t> </a:t>
            </a:r>
            <a:r>
              <a:rPr sz="2000" b="1" spc="-15" dirty="0">
                <a:solidFill>
                  <a:srgbClr val="FFFF00"/>
                </a:solidFill>
                <a:latin typeface="Times New Roman"/>
                <a:cs typeface="Times New Roman"/>
              </a:rPr>
              <a:t>olmayan  </a:t>
            </a:r>
            <a:r>
              <a:rPr sz="2000" b="1" spc="-5" dirty="0">
                <a:solidFill>
                  <a:srgbClr val="FFFF00"/>
                </a:solidFill>
                <a:latin typeface="Times New Roman"/>
                <a:cs typeface="Times New Roman"/>
              </a:rPr>
              <a:t>ortam</a:t>
            </a:r>
            <a:endParaRPr sz="2000">
              <a:latin typeface="Times New Roman"/>
              <a:cs typeface="Times New Roman"/>
            </a:endParaRPr>
          </a:p>
        </p:txBody>
      </p:sp>
      <p:sp>
        <p:nvSpPr>
          <p:cNvPr id="10" name="object 10"/>
          <p:cNvSpPr/>
          <p:nvPr/>
        </p:nvSpPr>
        <p:spPr>
          <a:xfrm>
            <a:off x="4213859" y="4721733"/>
            <a:ext cx="725170" cy="808990"/>
          </a:xfrm>
          <a:custGeom>
            <a:avLst/>
            <a:gdLst/>
            <a:ahLst/>
            <a:cxnLst/>
            <a:rect l="l" t="t" r="r" b="b"/>
            <a:pathLst>
              <a:path w="725170" h="808989">
                <a:moveTo>
                  <a:pt x="23875" y="705739"/>
                </a:moveTo>
                <a:lnTo>
                  <a:pt x="20574" y="708025"/>
                </a:lnTo>
                <a:lnTo>
                  <a:pt x="19938" y="711454"/>
                </a:lnTo>
                <a:lnTo>
                  <a:pt x="0" y="808482"/>
                </a:lnTo>
                <a:lnTo>
                  <a:pt x="15705" y="803402"/>
                </a:lnTo>
                <a:lnTo>
                  <a:pt x="13080" y="803402"/>
                </a:lnTo>
                <a:lnTo>
                  <a:pt x="3682" y="794893"/>
                </a:lnTo>
                <a:lnTo>
                  <a:pt x="19282" y="777469"/>
                </a:lnTo>
                <a:lnTo>
                  <a:pt x="32257" y="713994"/>
                </a:lnTo>
                <a:lnTo>
                  <a:pt x="33019" y="710565"/>
                </a:lnTo>
                <a:lnTo>
                  <a:pt x="30861" y="707136"/>
                </a:lnTo>
                <a:lnTo>
                  <a:pt x="27431" y="706501"/>
                </a:lnTo>
                <a:lnTo>
                  <a:pt x="23875" y="705739"/>
                </a:lnTo>
                <a:close/>
              </a:path>
              <a:path w="725170" h="808989">
                <a:moveTo>
                  <a:pt x="19282" y="777469"/>
                </a:moveTo>
                <a:lnTo>
                  <a:pt x="3682" y="794893"/>
                </a:lnTo>
                <a:lnTo>
                  <a:pt x="13080" y="803402"/>
                </a:lnTo>
                <a:lnTo>
                  <a:pt x="15809" y="800354"/>
                </a:lnTo>
                <a:lnTo>
                  <a:pt x="14604" y="800354"/>
                </a:lnTo>
                <a:lnTo>
                  <a:pt x="6476" y="793115"/>
                </a:lnTo>
                <a:lnTo>
                  <a:pt x="16765" y="789784"/>
                </a:lnTo>
                <a:lnTo>
                  <a:pt x="19282" y="777469"/>
                </a:lnTo>
                <a:close/>
              </a:path>
              <a:path w="725170" h="808989">
                <a:moveTo>
                  <a:pt x="93725" y="764921"/>
                </a:moveTo>
                <a:lnTo>
                  <a:pt x="90424" y="765937"/>
                </a:lnTo>
                <a:lnTo>
                  <a:pt x="28743" y="785906"/>
                </a:lnTo>
                <a:lnTo>
                  <a:pt x="13080" y="803402"/>
                </a:lnTo>
                <a:lnTo>
                  <a:pt x="15705" y="803402"/>
                </a:lnTo>
                <a:lnTo>
                  <a:pt x="94234" y="778002"/>
                </a:lnTo>
                <a:lnTo>
                  <a:pt x="97662" y="776986"/>
                </a:lnTo>
                <a:lnTo>
                  <a:pt x="99440" y="773430"/>
                </a:lnTo>
                <a:lnTo>
                  <a:pt x="98425" y="770001"/>
                </a:lnTo>
                <a:lnTo>
                  <a:pt x="97281" y="766699"/>
                </a:lnTo>
                <a:lnTo>
                  <a:pt x="93725" y="764921"/>
                </a:lnTo>
                <a:close/>
              </a:path>
              <a:path w="725170" h="808989">
                <a:moveTo>
                  <a:pt x="16765" y="789784"/>
                </a:moveTo>
                <a:lnTo>
                  <a:pt x="6476" y="793115"/>
                </a:lnTo>
                <a:lnTo>
                  <a:pt x="14604" y="800354"/>
                </a:lnTo>
                <a:lnTo>
                  <a:pt x="16765" y="789784"/>
                </a:lnTo>
                <a:close/>
              </a:path>
              <a:path w="725170" h="808989">
                <a:moveTo>
                  <a:pt x="28743" y="785906"/>
                </a:moveTo>
                <a:lnTo>
                  <a:pt x="16765" y="789784"/>
                </a:lnTo>
                <a:lnTo>
                  <a:pt x="14604" y="800354"/>
                </a:lnTo>
                <a:lnTo>
                  <a:pt x="15809" y="800354"/>
                </a:lnTo>
                <a:lnTo>
                  <a:pt x="28743" y="785906"/>
                </a:lnTo>
                <a:close/>
              </a:path>
              <a:path w="725170" h="808989">
                <a:moveTo>
                  <a:pt x="715390" y="0"/>
                </a:moveTo>
                <a:lnTo>
                  <a:pt x="19282" y="777469"/>
                </a:lnTo>
                <a:lnTo>
                  <a:pt x="16765" y="789784"/>
                </a:lnTo>
                <a:lnTo>
                  <a:pt x="28743" y="785906"/>
                </a:lnTo>
                <a:lnTo>
                  <a:pt x="724788" y="8382"/>
                </a:lnTo>
                <a:lnTo>
                  <a:pt x="715390" y="0"/>
                </a:lnTo>
                <a:close/>
              </a:path>
            </a:pathLst>
          </a:custGeom>
          <a:solidFill>
            <a:srgbClr val="FFFF00"/>
          </a:solidFill>
        </p:spPr>
        <p:txBody>
          <a:bodyPr wrap="square" lIns="0" tIns="0" rIns="0" bIns="0" rtlCol="0"/>
          <a:lstStyle/>
          <a:p>
            <a:endParaRPr/>
          </a:p>
        </p:txBody>
      </p:sp>
      <p:sp>
        <p:nvSpPr>
          <p:cNvPr id="11" name="object 11"/>
          <p:cNvSpPr/>
          <p:nvPr/>
        </p:nvSpPr>
        <p:spPr>
          <a:xfrm>
            <a:off x="4133722" y="4796282"/>
            <a:ext cx="732790" cy="1455420"/>
          </a:xfrm>
          <a:custGeom>
            <a:avLst/>
            <a:gdLst/>
            <a:ahLst/>
            <a:cxnLst/>
            <a:rect l="l" t="t" r="r" b="b"/>
            <a:pathLst>
              <a:path w="732789" h="1455420">
                <a:moveTo>
                  <a:pt x="9651" y="1349298"/>
                </a:moveTo>
                <a:lnTo>
                  <a:pt x="2666" y="1349768"/>
                </a:lnTo>
                <a:lnTo>
                  <a:pt x="0" y="1352804"/>
                </a:lnTo>
                <a:lnTo>
                  <a:pt x="253" y="1356296"/>
                </a:lnTo>
                <a:lnTo>
                  <a:pt x="6985" y="1455166"/>
                </a:lnTo>
                <a:lnTo>
                  <a:pt x="19814" y="1446720"/>
                </a:lnTo>
                <a:lnTo>
                  <a:pt x="18287" y="1446720"/>
                </a:lnTo>
                <a:lnTo>
                  <a:pt x="6857" y="1441081"/>
                </a:lnTo>
                <a:lnTo>
                  <a:pt x="17329" y="1419961"/>
                </a:lnTo>
                <a:lnTo>
                  <a:pt x="12700" y="1351940"/>
                </a:lnTo>
                <a:lnTo>
                  <a:pt x="9651" y="1349298"/>
                </a:lnTo>
                <a:close/>
              </a:path>
              <a:path w="732789" h="1455420">
                <a:moveTo>
                  <a:pt x="17329" y="1419961"/>
                </a:moveTo>
                <a:lnTo>
                  <a:pt x="6857" y="1441081"/>
                </a:lnTo>
                <a:lnTo>
                  <a:pt x="18287" y="1446720"/>
                </a:lnTo>
                <a:lnTo>
                  <a:pt x="19906" y="1443456"/>
                </a:lnTo>
                <a:lnTo>
                  <a:pt x="18923" y="1443456"/>
                </a:lnTo>
                <a:lnTo>
                  <a:pt x="9016" y="1438579"/>
                </a:lnTo>
                <a:lnTo>
                  <a:pt x="18183" y="1432550"/>
                </a:lnTo>
                <a:lnTo>
                  <a:pt x="17329" y="1419961"/>
                </a:lnTo>
                <a:close/>
              </a:path>
              <a:path w="732789" h="1455420">
                <a:moveTo>
                  <a:pt x="85725" y="1388122"/>
                </a:moveTo>
                <a:lnTo>
                  <a:pt x="28764" y="1425590"/>
                </a:lnTo>
                <a:lnTo>
                  <a:pt x="18287" y="1446720"/>
                </a:lnTo>
                <a:lnTo>
                  <a:pt x="19814" y="1446720"/>
                </a:lnTo>
                <a:lnTo>
                  <a:pt x="92710" y="1398727"/>
                </a:lnTo>
                <a:lnTo>
                  <a:pt x="93472" y="1394790"/>
                </a:lnTo>
                <a:lnTo>
                  <a:pt x="89662" y="1388935"/>
                </a:lnTo>
                <a:lnTo>
                  <a:pt x="85725" y="1388122"/>
                </a:lnTo>
                <a:close/>
              </a:path>
              <a:path w="732789" h="1455420">
                <a:moveTo>
                  <a:pt x="18183" y="1432550"/>
                </a:moveTo>
                <a:lnTo>
                  <a:pt x="9016" y="1438579"/>
                </a:lnTo>
                <a:lnTo>
                  <a:pt x="18923" y="1443456"/>
                </a:lnTo>
                <a:lnTo>
                  <a:pt x="18183" y="1432550"/>
                </a:lnTo>
                <a:close/>
              </a:path>
              <a:path w="732789" h="1455420">
                <a:moveTo>
                  <a:pt x="28764" y="1425590"/>
                </a:moveTo>
                <a:lnTo>
                  <a:pt x="18183" y="1432550"/>
                </a:lnTo>
                <a:lnTo>
                  <a:pt x="18923" y="1443456"/>
                </a:lnTo>
                <a:lnTo>
                  <a:pt x="19906" y="1443456"/>
                </a:lnTo>
                <a:lnTo>
                  <a:pt x="28764" y="1425590"/>
                </a:lnTo>
                <a:close/>
              </a:path>
              <a:path w="732789" h="1455420">
                <a:moveTo>
                  <a:pt x="721360" y="0"/>
                </a:moveTo>
                <a:lnTo>
                  <a:pt x="17329" y="1419961"/>
                </a:lnTo>
                <a:lnTo>
                  <a:pt x="18183" y="1432550"/>
                </a:lnTo>
                <a:lnTo>
                  <a:pt x="28764" y="1425590"/>
                </a:lnTo>
                <a:lnTo>
                  <a:pt x="732789" y="5588"/>
                </a:lnTo>
                <a:lnTo>
                  <a:pt x="721360" y="0"/>
                </a:lnTo>
                <a:close/>
              </a:path>
            </a:pathLst>
          </a:custGeom>
          <a:solidFill>
            <a:srgbClr val="FFFF00"/>
          </a:solidFill>
        </p:spPr>
        <p:txBody>
          <a:bodyPr wrap="square" lIns="0" tIns="0" rIns="0" bIns="0" rtlCol="0"/>
          <a:lstStyle/>
          <a:p>
            <a:endParaRPr/>
          </a:p>
        </p:txBody>
      </p:sp>
      <p:sp>
        <p:nvSpPr>
          <p:cNvPr id="12" name="object 12"/>
          <p:cNvSpPr/>
          <p:nvPr/>
        </p:nvSpPr>
        <p:spPr>
          <a:xfrm>
            <a:off x="1471802" y="4734052"/>
            <a:ext cx="653415" cy="796290"/>
          </a:xfrm>
          <a:custGeom>
            <a:avLst/>
            <a:gdLst/>
            <a:ahLst/>
            <a:cxnLst/>
            <a:rect l="l" t="t" r="r" b="b"/>
            <a:pathLst>
              <a:path w="653414" h="796289">
                <a:moveTo>
                  <a:pt x="561340" y="748411"/>
                </a:moveTo>
                <a:lnTo>
                  <a:pt x="557657" y="750062"/>
                </a:lnTo>
                <a:lnTo>
                  <a:pt x="556514" y="753364"/>
                </a:lnTo>
                <a:lnTo>
                  <a:pt x="555244" y="756666"/>
                </a:lnTo>
                <a:lnTo>
                  <a:pt x="556895" y="760349"/>
                </a:lnTo>
                <a:lnTo>
                  <a:pt x="560197" y="761492"/>
                </a:lnTo>
                <a:lnTo>
                  <a:pt x="653034" y="796163"/>
                </a:lnTo>
                <a:lnTo>
                  <a:pt x="652129" y="790448"/>
                </a:lnTo>
                <a:lnTo>
                  <a:pt x="640207" y="790448"/>
                </a:lnTo>
                <a:lnTo>
                  <a:pt x="625297" y="772228"/>
                </a:lnTo>
                <a:lnTo>
                  <a:pt x="564641" y="749681"/>
                </a:lnTo>
                <a:lnTo>
                  <a:pt x="561340" y="748411"/>
                </a:lnTo>
                <a:close/>
              </a:path>
              <a:path w="653414" h="796289">
                <a:moveTo>
                  <a:pt x="625297" y="772228"/>
                </a:moveTo>
                <a:lnTo>
                  <a:pt x="640207" y="790448"/>
                </a:lnTo>
                <a:lnTo>
                  <a:pt x="643932" y="787400"/>
                </a:lnTo>
                <a:lnTo>
                  <a:pt x="638810" y="787400"/>
                </a:lnTo>
                <a:lnTo>
                  <a:pt x="637096" y="776614"/>
                </a:lnTo>
                <a:lnTo>
                  <a:pt x="625297" y="772228"/>
                </a:lnTo>
                <a:close/>
              </a:path>
              <a:path w="653414" h="796289">
                <a:moveTo>
                  <a:pt x="633729" y="692531"/>
                </a:moveTo>
                <a:lnTo>
                  <a:pt x="626745" y="693547"/>
                </a:lnTo>
                <a:lnTo>
                  <a:pt x="624332" y="696849"/>
                </a:lnTo>
                <a:lnTo>
                  <a:pt x="624966" y="700278"/>
                </a:lnTo>
                <a:lnTo>
                  <a:pt x="635139" y="764298"/>
                </a:lnTo>
                <a:lnTo>
                  <a:pt x="649985" y="782447"/>
                </a:lnTo>
                <a:lnTo>
                  <a:pt x="640207" y="790448"/>
                </a:lnTo>
                <a:lnTo>
                  <a:pt x="652129" y="790448"/>
                </a:lnTo>
                <a:lnTo>
                  <a:pt x="637540" y="698246"/>
                </a:lnTo>
                <a:lnTo>
                  <a:pt x="636904" y="694817"/>
                </a:lnTo>
                <a:lnTo>
                  <a:pt x="633729" y="692531"/>
                </a:lnTo>
                <a:close/>
              </a:path>
              <a:path w="653414" h="796289">
                <a:moveTo>
                  <a:pt x="637096" y="776614"/>
                </a:moveTo>
                <a:lnTo>
                  <a:pt x="638810" y="787400"/>
                </a:lnTo>
                <a:lnTo>
                  <a:pt x="647319" y="780415"/>
                </a:lnTo>
                <a:lnTo>
                  <a:pt x="637096" y="776614"/>
                </a:lnTo>
                <a:close/>
              </a:path>
              <a:path w="653414" h="796289">
                <a:moveTo>
                  <a:pt x="635139" y="764298"/>
                </a:moveTo>
                <a:lnTo>
                  <a:pt x="637096" y="776614"/>
                </a:lnTo>
                <a:lnTo>
                  <a:pt x="647319" y="780415"/>
                </a:lnTo>
                <a:lnTo>
                  <a:pt x="638810" y="787400"/>
                </a:lnTo>
                <a:lnTo>
                  <a:pt x="643932" y="787400"/>
                </a:lnTo>
                <a:lnTo>
                  <a:pt x="649985" y="782447"/>
                </a:lnTo>
                <a:lnTo>
                  <a:pt x="635139" y="764298"/>
                </a:lnTo>
                <a:close/>
              </a:path>
              <a:path w="653414" h="796289">
                <a:moveTo>
                  <a:pt x="9906" y="0"/>
                </a:moveTo>
                <a:lnTo>
                  <a:pt x="0" y="8128"/>
                </a:lnTo>
                <a:lnTo>
                  <a:pt x="625297" y="772228"/>
                </a:lnTo>
                <a:lnTo>
                  <a:pt x="637096" y="776614"/>
                </a:lnTo>
                <a:lnTo>
                  <a:pt x="635139" y="764298"/>
                </a:lnTo>
                <a:lnTo>
                  <a:pt x="9906" y="0"/>
                </a:lnTo>
                <a:close/>
              </a:path>
            </a:pathLst>
          </a:custGeom>
          <a:solidFill>
            <a:srgbClr val="FFFF00"/>
          </a:solidFill>
        </p:spPr>
        <p:txBody>
          <a:bodyPr wrap="square" lIns="0" tIns="0" rIns="0" bIns="0" rtlCol="0"/>
          <a:lstStyle/>
          <a:p>
            <a:endParaRPr/>
          </a:p>
        </p:txBody>
      </p:sp>
      <p:sp>
        <p:nvSpPr>
          <p:cNvPr id="13" name="object 13"/>
          <p:cNvSpPr/>
          <p:nvPr/>
        </p:nvSpPr>
        <p:spPr>
          <a:xfrm>
            <a:off x="1544066" y="4808854"/>
            <a:ext cx="597535" cy="1442720"/>
          </a:xfrm>
          <a:custGeom>
            <a:avLst/>
            <a:gdLst/>
            <a:ahLst/>
            <a:cxnLst/>
            <a:rect l="l" t="t" r="r" b="b"/>
            <a:pathLst>
              <a:path w="597535" h="1442720">
                <a:moveTo>
                  <a:pt x="508761" y="1369491"/>
                </a:moveTo>
                <a:lnTo>
                  <a:pt x="504825" y="1369987"/>
                </a:lnTo>
                <a:lnTo>
                  <a:pt x="500507" y="1375511"/>
                </a:lnTo>
                <a:lnTo>
                  <a:pt x="501015" y="1379512"/>
                </a:lnTo>
                <a:lnTo>
                  <a:pt x="503809" y="1381658"/>
                </a:lnTo>
                <a:lnTo>
                  <a:pt x="581914" y="1442593"/>
                </a:lnTo>
                <a:lnTo>
                  <a:pt x="583302" y="1433271"/>
                </a:lnTo>
                <a:lnTo>
                  <a:pt x="571372" y="1433271"/>
                </a:lnTo>
                <a:lnTo>
                  <a:pt x="562655" y="1411476"/>
                </a:lnTo>
                <a:lnTo>
                  <a:pt x="508761" y="1369491"/>
                </a:lnTo>
                <a:close/>
              </a:path>
              <a:path w="597535" h="1442720">
                <a:moveTo>
                  <a:pt x="562655" y="1411476"/>
                </a:moveTo>
                <a:lnTo>
                  <a:pt x="571372" y="1433271"/>
                </a:lnTo>
                <a:lnTo>
                  <a:pt x="579628" y="1429969"/>
                </a:lnTo>
                <a:lnTo>
                  <a:pt x="570991" y="1429969"/>
                </a:lnTo>
                <a:lnTo>
                  <a:pt x="572587" y="1419217"/>
                </a:lnTo>
                <a:lnTo>
                  <a:pt x="562655" y="1411476"/>
                </a:lnTo>
                <a:close/>
              </a:path>
              <a:path w="597535" h="1442720">
                <a:moveTo>
                  <a:pt x="587629" y="1336840"/>
                </a:moveTo>
                <a:lnTo>
                  <a:pt x="584454" y="1339240"/>
                </a:lnTo>
                <a:lnTo>
                  <a:pt x="574444" y="1406701"/>
                </a:lnTo>
                <a:lnTo>
                  <a:pt x="583184" y="1428546"/>
                </a:lnTo>
                <a:lnTo>
                  <a:pt x="571372" y="1433271"/>
                </a:lnTo>
                <a:lnTo>
                  <a:pt x="583302" y="1433271"/>
                </a:lnTo>
                <a:lnTo>
                  <a:pt x="597027" y="1341107"/>
                </a:lnTo>
                <a:lnTo>
                  <a:pt x="594614" y="1337868"/>
                </a:lnTo>
                <a:lnTo>
                  <a:pt x="587629" y="1336840"/>
                </a:lnTo>
                <a:close/>
              </a:path>
              <a:path w="597535" h="1442720">
                <a:moveTo>
                  <a:pt x="572587" y="1419217"/>
                </a:moveTo>
                <a:lnTo>
                  <a:pt x="570991" y="1429969"/>
                </a:lnTo>
                <a:lnTo>
                  <a:pt x="581152" y="1425892"/>
                </a:lnTo>
                <a:lnTo>
                  <a:pt x="572587" y="1419217"/>
                </a:lnTo>
                <a:close/>
              </a:path>
              <a:path w="597535" h="1442720">
                <a:moveTo>
                  <a:pt x="574444" y="1406701"/>
                </a:moveTo>
                <a:lnTo>
                  <a:pt x="572587" y="1419217"/>
                </a:lnTo>
                <a:lnTo>
                  <a:pt x="581152" y="1425892"/>
                </a:lnTo>
                <a:lnTo>
                  <a:pt x="570991" y="1429969"/>
                </a:lnTo>
                <a:lnTo>
                  <a:pt x="579628" y="1429969"/>
                </a:lnTo>
                <a:lnTo>
                  <a:pt x="583184" y="1428546"/>
                </a:lnTo>
                <a:lnTo>
                  <a:pt x="574444" y="1406701"/>
                </a:lnTo>
                <a:close/>
              </a:path>
              <a:path w="597535" h="1442720">
                <a:moveTo>
                  <a:pt x="11684" y="0"/>
                </a:moveTo>
                <a:lnTo>
                  <a:pt x="0" y="4826"/>
                </a:lnTo>
                <a:lnTo>
                  <a:pt x="562655" y="1411476"/>
                </a:lnTo>
                <a:lnTo>
                  <a:pt x="572587" y="1419217"/>
                </a:lnTo>
                <a:lnTo>
                  <a:pt x="574444" y="1406701"/>
                </a:lnTo>
                <a:lnTo>
                  <a:pt x="11684" y="0"/>
                </a:lnTo>
                <a:close/>
              </a:path>
            </a:pathLst>
          </a:custGeom>
          <a:solidFill>
            <a:srgbClr val="FFFF00"/>
          </a:solidFill>
        </p:spPr>
        <p:txBody>
          <a:bodyPr wrap="square" lIns="0" tIns="0" rIns="0" bIns="0" rtlCol="0"/>
          <a:lstStyle/>
          <a:p>
            <a:endParaRPr/>
          </a:p>
        </p:txBody>
      </p:sp>
      <p:sp>
        <p:nvSpPr>
          <p:cNvPr id="14" name="object 14"/>
          <p:cNvSpPr txBox="1"/>
          <p:nvPr/>
        </p:nvSpPr>
        <p:spPr>
          <a:xfrm>
            <a:off x="1117091" y="2061972"/>
            <a:ext cx="4249420" cy="1569720"/>
          </a:xfrm>
          <a:prstGeom prst="rect">
            <a:avLst/>
          </a:prstGeom>
          <a:ln w="9144">
            <a:solidFill>
              <a:srgbClr val="FFFF00"/>
            </a:solidFill>
          </a:ln>
        </p:spPr>
        <p:txBody>
          <a:bodyPr vert="horz" wrap="square" lIns="0" tIns="35560" rIns="0" bIns="0" rtlCol="0">
            <a:spAutoFit/>
          </a:bodyPr>
          <a:lstStyle/>
          <a:p>
            <a:pPr marL="90170">
              <a:lnSpc>
                <a:spcPct val="100000"/>
              </a:lnSpc>
              <a:spcBef>
                <a:spcPts val="280"/>
              </a:spcBef>
            </a:pPr>
            <a:r>
              <a:rPr sz="2000" b="1" spc="-5" dirty="0">
                <a:solidFill>
                  <a:srgbClr val="FFFFFF"/>
                </a:solidFill>
                <a:latin typeface="Times New Roman"/>
                <a:cs typeface="Times New Roman"/>
              </a:rPr>
              <a:t>Bel </a:t>
            </a:r>
            <a:r>
              <a:rPr sz="2000" b="1" spc="-15" dirty="0">
                <a:solidFill>
                  <a:srgbClr val="FFFFFF"/>
                </a:solidFill>
                <a:latin typeface="Times New Roman"/>
                <a:cs typeface="Times New Roman"/>
              </a:rPr>
              <a:t>omurunu </a:t>
            </a:r>
            <a:r>
              <a:rPr sz="2000" b="1" spc="-5" dirty="0">
                <a:solidFill>
                  <a:srgbClr val="FFFFFF"/>
                </a:solidFill>
                <a:latin typeface="Times New Roman"/>
                <a:cs typeface="Times New Roman"/>
              </a:rPr>
              <a:t>stabilize eden</a:t>
            </a:r>
            <a:r>
              <a:rPr sz="2000" b="1" spc="114" dirty="0">
                <a:solidFill>
                  <a:srgbClr val="FFFFFF"/>
                </a:solidFill>
                <a:latin typeface="Times New Roman"/>
                <a:cs typeface="Times New Roman"/>
              </a:rPr>
              <a:t> </a:t>
            </a:r>
            <a:r>
              <a:rPr sz="2000" b="1" spc="-35" dirty="0">
                <a:solidFill>
                  <a:srgbClr val="FFFFFF"/>
                </a:solidFill>
                <a:latin typeface="Times New Roman"/>
                <a:cs typeface="Times New Roman"/>
              </a:rPr>
              <a:t>kaslar,</a:t>
            </a:r>
            <a:endParaRPr sz="2000">
              <a:latin typeface="Times New Roman"/>
              <a:cs typeface="Times New Roman"/>
            </a:endParaRPr>
          </a:p>
          <a:p>
            <a:pPr marL="90170" marR="1691639">
              <a:lnSpc>
                <a:spcPct val="100000"/>
              </a:lnSpc>
              <a:tabLst>
                <a:tab pos="1316990" algn="l"/>
              </a:tabLst>
            </a:pPr>
            <a:r>
              <a:rPr sz="2000" b="1" spc="-10" dirty="0">
                <a:solidFill>
                  <a:srgbClr val="FFFFFF"/>
                </a:solidFill>
                <a:latin typeface="Times New Roman"/>
                <a:cs typeface="Times New Roman"/>
              </a:rPr>
              <a:t>Abdominal </a:t>
            </a:r>
            <a:r>
              <a:rPr sz="2000" b="1" spc="-35" dirty="0">
                <a:solidFill>
                  <a:srgbClr val="FFFFFF"/>
                </a:solidFill>
                <a:latin typeface="Times New Roman"/>
                <a:cs typeface="Times New Roman"/>
              </a:rPr>
              <a:t>kaslar,  </a:t>
            </a:r>
            <a:r>
              <a:rPr sz="2000" b="1" spc="-10" dirty="0">
                <a:solidFill>
                  <a:srgbClr val="FFFFFF"/>
                </a:solidFill>
                <a:latin typeface="Times New Roman"/>
                <a:cs typeface="Times New Roman"/>
              </a:rPr>
              <a:t>Sırt</a:t>
            </a:r>
            <a:r>
              <a:rPr sz="2000" b="1" spc="15" dirty="0">
                <a:solidFill>
                  <a:srgbClr val="FFFFFF"/>
                </a:solidFill>
                <a:latin typeface="Times New Roman"/>
                <a:cs typeface="Times New Roman"/>
              </a:rPr>
              <a:t> </a:t>
            </a:r>
            <a:r>
              <a:rPr sz="2000" b="1" spc="-5" dirty="0">
                <a:solidFill>
                  <a:srgbClr val="FFFFFF"/>
                </a:solidFill>
                <a:latin typeface="Times New Roman"/>
                <a:cs typeface="Times New Roman"/>
              </a:rPr>
              <a:t>ve</a:t>
            </a:r>
            <a:r>
              <a:rPr sz="2000" b="1" spc="-10" dirty="0">
                <a:solidFill>
                  <a:srgbClr val="FFFFFF"/>
                </a:solidFill>
                <a:latin typeface="Times New Roman"/>
                <a:cs typeface="Times New Roman"/>
              </a:rPr>
              <a:t> bel	kasları,  </a:t>
            </a:r>
            <a:r>
              <a:rPr sz="2000" b="1" spc="-5" dirty="0">
                <a:solidFill>
                  <a:srgbClr val="FFFFFF"/>
                </a:solidFill>
                <a:latin typeface="Times New Roman"/>
                <a:cs typeface="Times New Roman"/>
              </a:rPr>
              <a:t>Kalça ve bacak</a:t>
            </a:r>
            <a:r>
              <a:rPr sz="2000" b="1" spc="-35" dirty="0">
                <a:solidFill>
                  <a:srgbClr val="FFFFFF"/>
                </a:solidFill>
                <a:latin typeface="Times New Roman"/>
                <a:cs typeface="Times New Roman"/>
              </a:rPr>
              <a:t> </a:t>
            </a:r>
            <a:r>
              <a:rPr sz="2000" b="1" spc="-10" dirty="0">
                <a:solidFill>
                  <a:srgbClr val="FFFFFF"/>
                </a:solidFill>
                <a:latin typeface="Times New Roman"/>
                <a:cs typeface="Times New Roman"/>
              </a:rPr>
              <a:t>kasları</a:t>
            </a:r>
            <a:endParaRPr sz="2000">
              <a:latin typeface="Times New Roman"/>
              <a:cs typeface="Times New Roman"/>
            </a:endParaRPr>
          </a:p>
        </p:txBody>
      </p:sp>
      <p:sp>
        <p:nvSpPr>
          <p:cNvPr id="15" name="object 15"/>
          <p:cNvSpPr/>
          <p:nvPr/>
        </p:nvSpPr>
        <p:spPr>
          <a:xfrm>
            <a:off x="3010280" y="1485900"/>
            <a:ext cx="103505" cy="504190"/>
          </a:xfrm>
          <a:custGeom>
            <a:avLst/>
            <a:gdLst/>
            <a:ahLst/>
            <a:cxnLst/>
            <a:rect l="l" t="t" r="r" b="b"/>
            <a:pathLst>
              <a:path w="103505" h="504189">
                <a:moveTo>
                  <a:pt x="7112" y="407924"/>
                </a:moveTo>
                <a:lnTo>
                  <a:pt x="4063" y="409701"/>
                </a:lnTo>
                <a:lnTo>
                  <a:pt x="1016" y="411352"/>
                </a:lnTo>
                <a:lnTo>
                  <a:pt x="0" y="415289"/>
                </a:lnTo>
                <a:lnTo>
                  <a:pt x="51435" y="504063"/>
                </a:lnTo>
                <a:lnTo>
                  <a:pt x="58814" y="491489"/>
                </a:lnTo>
                <a:lnTo>
                  <a:pt x="45085" y="491489"/>
                </a:lnTo>
                <a:lnTo>
                  <a:pt x="45164" y="467893"/>
                </a:lnTo>
                <a:lnTo>
                  <a:pt x="12700" y="411988"/>
                </a:lnTo>
                <a:lnTo>
                  <a:pt x="11049" y="408939"/>
                </a:lnTo>
                <a:lnTo>
                  <a:pt x="7112" y="407924"/>
                </a:lnTo>
                <a:close/>
              </a:path>
              <a:path w="103505" h="504189">
                <a:moveTo>
                  <a:pt x="45164" y="467893"/>
                </a:moveTo>
                <a:lnTo>
                  <a:pt x="45085" y="491489"/>
                </a:lnTo>
                <a:lnTo>
                  <a:pt x="57785" y="491489"/>
                </a:lnTo>
                <a:lnTo>
                  <a:pt x="57795" y="488314"/>
                </a:lnTo>
                <a:lnTo>
                  <a:pt x="45974" y="488314"/>
                </a:lnTo>
                <a:lnTo>
                  <a:pt x="51530" y="478856"/>
                </a:lnTo>
                <a:lnTo>
                  <a:pt x="45164" y="467893"/>
                </a:lnTo>
                <a:close/>
              </a:path>
              <a:path w="103505" h="504189">
                <a:moveTo>
                  <a:pt x="96393" y="408177"/>
                </a:moveTo>
                <a:lnTo>
                  <a:pt x="92456" y="409194"/>
                </a:lnTo>
                <a:lnTo>
                  <a:pt x="57863" y="468076"/>
                </a:lnTo>
                <a:lnTo>
                  <a:pt x="57785" y="491489"/>
                </a:lnTo>
                <a:lnTo>
                  <a:pt x="58814" y="491489"/>
                </a:lnTo>
                <a:lnTo>
                  <a:pt x="101600" y="418591"/>
                </a:lnTo>
                <a:lnTo>
                  <a:pt x="103377" y="415671"/>
                </a:lnTo>
                <a:lnTo>
                  <a:pt x="102362" y="411734"/>
                </a:lnTo>
                <a:lnTo>
                  <a:pt x="99441" y="409955"/>
                </a:lnTo>
                <a:lnTo>
                  <a:pt x="96393" y="408177"/>
                </a:lnTo>
                <a:close/>
              </a:path>
              <a:path w="103505" h="504189">
                <a:moveTo>
                  <a:pt x="51530" y="478856"/>
                </a:moveTo>
                <a:lnTo>
                  <a:pt x="45974" y="488314"/>
                </a:lnTo>
                <a:lnTo>
                  <a:pt x="57023" y="488314"/>
                </a:lnTo>
                <a:lnTo>
                  <a:pt x="51530" y="478856"/>
                </a:lnTo>
                <a:close/>
              </a:path>
              <a:path w="103505" h="504189">
                <a:moveTo>
                  <a:pt x="57863" y="468076"/>
                </a:moveTo>
                <a:lnTo>
                  <a:pt x="51530" y="478856"/>
                </a:lnTo>
                <a:lnTo>
                  <a:pt x="57023" y="488314"/>
                </a:lnTo>
                <a:lnTo>
                  <a:pt x="57795" y="488314"/>
                </a:lnTo>
                <a:lnTo>
                  <a:pt x="57863" y="468076"/>
                </a:lnTo>
                <a:close/>
              </a:path>
              <a:path w="103505" h="504189">
                <a:moveTo>
                  <a:pt x="59436" y="0"/>
                </a:moveTo>
                <a:lnTo>
                  <a:pt x="46736" y="0"/>
                </a:lnTo>
                <a:lnTo>
                  <a:pt x="45365" y="407924"/>
                </a:lnTo>
                <a:lnTo>
                  <a:pt x="45270" y="468076"/>
                </a:lnTo>
                <a:lnTo>
                  <a:pt x="51530" y="478856"/>
                </a:lnTo>
                <a:lnTo>
                  <a:pt x="57863" y="468076"/>
                </a:lnTo>
                <a:lnTo>
                  <a:pt x="59436" y="0"/>
                </a:lnTo>
                <a:close/>
              </a:path>
            </a:pathLst>
          </a:custGeom>
          <a:solidFill>
            <a:srgbClr val="FFFF00"/>
          </a:solidFill>
        </p:spPr>
        <p:txBody>
          <a:bodyPr wrap="square" lIns="0" tIns="0" rIns="0" bIns="0" rtlCol="0"/>
          <a:lstStyle/>
          <a:p>
            <a:endParaRPr/>
          </a:p>
        </p:txBody>
      </p:sp>
      <p:sp>
        <p:nvSpPr>
          <p:cNvPr id="16" name="object 16"/>
          <p:cNvSpPr/>
          <p:nvPr/>
        </p:nvSpPr>
        <p:spPr>
          <a:xfrm>
            <a:off x="4940808" y="5471159"/>
            <a:ext cx="4087367" cy="1362456"/>
          </a:xfrm>
          <a:prstGeom prst="rect">
            <a:avLst/>
          </a:prstGeom>
          <a:blipFill>
            <a:blip r:embed="rId2" cstate="print"/>
            <a:stretch>
              <a:fillRect/>
            </a:stretch>
          </a:blipFill>
        </p:spPr>
        <p:txBody>
          <a:bodyPr wrap="square" lIns="0" tIns="0" rIns="0" bIns="0" rtlCol="0"/>
          <a:lstStyle/>
          <a:p>
            <a:endParaRPr/>
          </a:p>
        </p:txBody>
      </p:sp>
      <p:sp>
        <p:nvSpPr>
          <p:cNvPr id="17" name="object 17"/>
          <p:cNvSpPr/>
          <p:nvPr/>
        </p:nvSpPr>
        <p:spPr>
          <a:xfrm>
            <a:off x="4913376" y="5462014"/>
            <a:ext cx="3864864" cy="1395984"/>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5006340" y="5515355"/>
            <a:ext cx="3956685" cy="1231900"/>
          </a:xfrm>
          <a:custGeom>
            <a:avLst/>
            <a:gdLst/>
            <a:ahLst/>
            <a:cxnLst/>
            <a:rect l="l" t="t" r="r" b="b"/>
            <a:pathLst>
              <a:path w="3956684" h="1231900">
                <a:moveTo>
                  <a:pt x="0" y="1231392"/>
                </a:moveTo>
                <a:lnTo>
                  <a:pt x="3956304" y="1231392"/>
                </a:lnTo>
                <a:lnTo>
                  <a:pt x="3956304" y="0"/>
                </a:lnTo>
                <a:lnTo>
                  <a:pt x="0" y="0"/>
                </a:lnTo>
                <a:lnTo>
                  <a:pt x="0" y="1231392"/>
                </a:lnTo>
                <a:close/>
              </a:path>
            </a:pathLst>
          </a:custGeom>
          <a:solidFill>
            <a:srgbClr val="FFFFFF"/>
          </a:solidFill>
        </p:spPr>
        <p:txBody>
          <a:bodyPr wrap="square" lIns="0" tIns="0" rIns="0" bIns="0" rtlCol="0"/>
          <a:lstStyle/>
          <a:p>
            <a:endParaRPr/>
          </a:p>
        </p:txBody>
      </p:sp>
      <p:sp>
        <p:nvSpPr>
          <p:cNvPr id="19" name="object 19"/>
          <p:cNvSpPr/>
          <p:nvPr/>
        </p:nvSpPr>
        <p:spPr>
          <a:xfrm>
            <a:off x="5006340" y="5515355"/>
            <a:ext cx="3956685" cy="1231900"/>
          </a:xfrm>
          <a:custGeom>
            <a:avLst/>
            <a:gdLst/>
            <a:ahLst/>
            <a:cxnLst/>
            <a:rect l="l" t="t" r="r" b="b"/>
            <a:pathLst>
              <a:path w="3956684" h="1231900">
                <a:moveTo>
                  <a:pt x="0" y="1231392"/>
                </a:moveTo>
                <a:lnTo>
                  <a:pt x="3956304" y="1231392"/>
                </a:lnTo>
                <a:lnTo>
                  <a:pt x="3956304" y="0"/>
                </a:lnTo>
                <a:lnTo>
                  <a:pt x="0" y="0"/>
                </a:lnTo>
                <a:lnTo>
                  <a:pt x="0" y="1231392"/>
                </a:lnTo>
                <a:close/>
              </a:path>
            </a:pathLst>
          </a:custGeom>
          <a:ln w="39624">
            <a:solidFill>
              <a:srgbClr val="FFFFFF"/>
            </a:solidFill>
          </a:ln>
        </p:spPr>
        <p:txBody>
          <a:bodyPr wrap="square" lIns="0" tIns="0" rIns="0" bIns="0" rtlCol="0"/>
          <a:lstStyle/>
          <a:p>
            <a:endParaRPr/>
          </a:p>
        </p:txBody>
      </p:sp>
      <p:sp>
        <p:nvSpPr>
          <p:cNvPr id="20" name="object 20"/>
          <p:cNvSpPr txBox="1"/>
          <p:nvPr/>
        </p:nvSpPr>
        <p:spPr>
          <a:xfrm>
            <a:off x="5084445" y="5539536"/>
            <a:ext cx="3404235" cy="114808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0000"/>
                </a:solidFill>
                <a:latin typeface="Times New Roman"/>
                <a:cs typeface="Times New Roman"/>
              </a:rPr>
              <a:t>Sabit </a:t>
            </a:r>
            <a:r>
              <a:rPr sz="1800" b="1" spc="-15" dirty="0">
                <a:solidFill>
                  <a:srgbClr val="FF0000"/>
                </a:solidFill>
                <a:latin typeface="Times New Roman"/>
                <a:cs typeface="Times New Roman"/>
              </a:rPr>
              <a:t>olmayan </a:t>
            </a:r>
            <a:r>
              <a:rPr sz="1800" b="1" spc="-20" dirty="0">
                <a:solidFill>
                  <a:srgbClr val="FF0000"/>
                </a:solidFill>
                <a:latin typeface="Times New Roman"/>
                <a:cs typeface="Times New Roman"/>
              </a:rPr>
              <a:t>ortamda</a:t>
            </a:r>
            <a:r>
              <a:rPr sz="1800" b="1" spc="190" dirty="0">
                <a:solidFill>
                  <a:srgbClr val="FF0000"/>
                </a:solidFill>
                <a:latin typeface="Times New Roman"/>
                <a:cs typeface="Times New Roman"/>
              </a:rPr>
              <a:t> </a:t>
            </a:r>
            <a:r>
              <a:rPr sz="1800" b="1" spc="-10" dirty="0">
                <a:solidFill>
                  <a:srgbClr val="FF0000"/>
                </a:solidFill>
                <a:latin typeface="Times New Roman"/>
                <a:cs typeface="Times New Roman"/>
              </a:rPr>
              <a:t>uygulanan</a:t>
            </a:r>
            <a:endParaRPr sz="1800">
              <a:latin typeface="Times New Roman"/>
              <a:cs typeface="Times New Roman"/>
            </a:endParaRPr>
          </a:p>
          <a:p>
            <a:pPr marL="12700">
              <a:lnSpc>
                <a:spcPct val="100000"/>
              </a:lnSpc>
            </a:pPr>
            <a:r>
              <a:rPr sz="1800" b="1" spc="-15" dirty="0">
                <a:solidFill>
                  <a:srgbClr val="FF0000"/>
                </a:solidFill>
                <a:latin typeface="Times New Roman"/>
                <a:cs typeface="Times New Roman"/>
              </a:rPr>
              <a:t>hareketler:</a:t>
            </a:r>
            <a:endParaRPr sz="1800">
              <a:latin typeface="Times New Roman"/>
              <a:cs typeface="Times New Roman"/>
            </a:endParaRPr>
          </a:p>
          <a:p>
            <a:pPr marL="927100">
              <a:lnSpc>
                <a:spcPct val="100000"/>
              </a:lnSpc>
            </a:pPr>
            <a:r>
              <a:rPr sz="1800" b="1" spc="-15" dirty="0">
                <a:solidFill>
                  <a:srgbClr val="FF0000"/>
                </a:solidFill>
                <a:latin typeface="Times New Roman"/>
                <a:cs typeface="Times New Roman"/>
              </a:rPr>
              <a:t>-uzun </a:t>
            </a:r>
            <a:r>
              <a:rPr sz="1800" b="1" spc="-5" dirty="0">
                <a:solidFill>
                  <a:srgbClr val="FF0000"/>
                </a:solidFill>
                <a:latin typeface="Times New Roman"/>
                <a:cs typeface="Times New Roman"/>
              </a:rPr>
              <a:t>gerilim </a:t>
            </a:r>
            <a:r>
              <a:rPr sz="1800" b="1" spc="-15" dirty="0">
                <a:solidFill>
                  <a:srgbClr val="FF0000"/>
                </a:solidFill>
                <a:latin typeface="Times New Roman"/>
                <a:cs typeface="Times New Roman"/>
              </a:rPr>
              <a:t>süresi</a:t>
            </a:r>
            <a:r>
              <a:rPr sz="1800" b="1" spc="55" dirty="0">
                <a:solidFill>
                  <a:srgbClr val="FF0000"/>
                </a:solidFill>
                <a:latin typeface="Times New Roman"/>
                <a:cs typeface="Times New Roman"/>
              </a:rPr>
              <a:t> </a:t>
            </a:r>
            <a:r>
              <a:rPr sz="1800" b="1" spc="-10" dirty="0">
                <a:solidFill>
                  <a:srgbClr val="FF0000"/>
                </a:solidFill>
                <a:latin typeface="Times New Roman"/>
                <a:cs typeface="Times New Roman"/>
              </a:rPr>
              <a:t>ve</a:t>
            </a:r>
            <a:endParaRPr sz="1800">
              <a:latin typeface="Times New Roman"/>
              <a:cs typeface="Times New Roman"/>
            </a:endParaRPr>
          </a:p>
          <a:p>
            <a:pPr marL="927100">
              <a:lnSpc>
                <a:spcPct val="100000"/>
              </a:lnSpc>
              <a:spcBef>
                <a:spcPts val="195"/>
              </a:spcBef>
            </a:pPr>
            <a:r>
              <a:rPr sz="1800" b="1" spc="-15" dirty="0">
                <a:solidFill>
                  <a:srgbClr val="FF0000"/>
                </a:solidFill>
                <a:latin typeface="Times New Roman"/>
                <a:cs typeface="Times New Roman"/>
              </a:rPr>
              <a:t>-düşük </a:t>
            </a:r>
            <a:r>
              <a:rPr sz="1800" b="1" spc="-10" dirty="0">
                <a:solidFill>
                  <a:srgbClr val="FF0000"/>
                </a:solidFill>
                <a:latin typeface="Times New Roman"/>
                <a:cs typeface="Times New Roman"/>
              </a:rPr>
              <a:t>hız</a:t>
            </a:r>
            <a:r>
              <a:rPr sz="1800" b="1" spc="55" dirty="0">
                <a:solidFill>
                  <a:srgbClr val="FF0000"/>
                </a:solidFill>
                <a:latin typeface="Times New Roman"/>
                <a:cs typeface="Times New Roman"/>
              </a:rPr>
              <a:t> </a:t>
            </a:r>
            <a:r>
              <a:rPr sz="1800" b="1" spc="-20" dirty="0">
                <a:solidFill>
                  <a:srgbClr val="FF0000"/>
                </a:solidFill>
                <a:latin typeface="Times New Roman"/>
                <a:cs typeface="Times New Roman"/>
              </a:rPr>
              <a:t>içermekte</a:t>
            </a:r>
            <a:endParaRPr sz="1800">
              <a:latin typeface="Times New Roman"/>
              <a:cs typeface="Times New Roman"/>
            </a:endParaRPr>
          </a:p>
        </p:txBody>
      </p:sp>
      <p:sp>
        <p:nvSpPr>
          <p:cNvPr id="21" name="object 21"/>
          <p:cNvSpPr/>
          <p:nvPr/>
        </p:nvSpPr>
        <p:spPr>
          <a:xfrm>
            <a:off x="0" y="0"/>
            <a:ext cx="423672" cy="621791"/>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0208" y="173862"/>
            <a:ext cx="3442970"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Hareketli </a:t>
            </a:r>
            <a:r>
              <a:rPr spc="-5" dirty="0"/>
              <a:t>ortamda kas</a:t>
            </a:r>
            <a:r>
              <a:rPr spc="15" dirty="0"/>
              <a:t> </a:t>
            </a:r>
            <a:r>
              <a:rPr spc="-5" dirty="0"/>
              <a:t>aktivitesi</a:t>
            </a:r>
          </a:p>
        </p:txBody>
      </p:sp>
      <p:sp>
        <p:nvSpPr>
          <p:cNvPr id="3" name="object 3"/>
          <p:cNvSpPr/>
          <p:nvPr/>
        </p:nvSpPr>
        <p:spPr>
          <a:xfrm>
            <a:off x="57911" y="838199"/>
            <a:ext cx="2798064" cy="237439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645152" y="3931920"/>
            <a:ext cx="1914144" cy="252069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867400" y="838200"/>
            <a:ext cx="2478024" cy="235000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060192" y="838199"/>
            <a:ext cx="2624327" cy="237439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632447" y="3931920"/>
            <a:ext cx="2474976" cy="1944624"/>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18288" y="3931920"/>
            <a:ext cx="4553712" cy="1914144"/>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1926335" y="3953255"/>
            <a:ext cx="429768" cy="237744"/>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0" y="0"/>
            <a:ext cx="423672" cy="621791"/>
          </a:xfrm>
          <a:prstGeom prst="rect">
            <a:avLst/>
          </a:prstGeom>
          <a:blipFill>
            <a:blip r:embed="rId9" cstate="print"/>
            <a:stretch>
              <a:fillRect/>
            </a:stretch>
          </a:blipFill>
        </p:spPr>
        <p:txBody>
          <a:bodyPr wrap="square" lIns="0" tIns="0" rIns="0" bIns="0" rtlCol="0"/>
          <a:lstStyle/>
          <a:p>
            <a:endParaRPr/>
          </a:p>
        </p:txBody>
      </p:sp>
      <p:sp>
        <p:nvSpPr>
          <p:cNvPr id="11" name="object 11"/>
          <p:cNvSpPr txBox="1"/>
          <p:nvPr/>
        </p:nvSpPr>
        <p:spPr>
          <a:xfrm>
            <a:off x="6164960" y="6570609"/>
            <a:ext cx="2864485" cy="168910"/>
          </a:xfrm>
          <a:prstGeom prst="rect">
            <a:avLst/>
          </a:prstGeom>
        </p:spPr>
        <p:txBody>
          <a:bodyPr vert="horz" wrap="square" lIns="0" tIns="1270" rIns="0" bIns="0" rtlCol="0">
            <a:spAutoFit/>
          </a:bodyPr>
          <a:lstStyle/>
          <a:p>
            <a:pPr marL="12700">
              <a:lnSpc>
                <a:spcPct val="100000"/>
              </a:lnSpc>
              <a:spcBef>
                <a:spcPts val="10"/>
              </a:spcBef>
            </a:pPr>
            <a:r>
              <a:rPr sz="1000" spc="-5" dirty="0">
                <a:solidFill>
                  <a:srgbClr val="FFFF00"/>
                </a:solidFill>
                <a:latin typeface="Arial"/>
                <a:cs typeface="Arial"/>
              </a:rPr>
              <a:t>Marshall and Desai, </a:t>
            </a:r>
            <a:r>
              <a:rPr sz="1000" dirty="0">
                <a:solidFill>
                  <a:srgbClr val="FFFF00"/>
                </a:solidFill>
                <a:latin typeface="Arial"/>
                <a:cs typeface="Arial"/>
              </a:rPr>
              <a:t>JSCR, </a:t>
            </a:r>
            <a:r>
              <a:rPr sz="1000" spc="-5" dirty="0">
                <a:solidFill>
                  <a:srgbClr val="FFFF00"/>
                </a:solidFill>
                <a:latin typeface="Arial"/>
                <a:cs typeface="Arial"/>
              </a:rPr>
              <a:t>2010;24(6);</a:t>
            </a:r>
            <a:r>
              <a:rPr sz="1000" spc="-75" dirty="0">
                <a:solidFill>
                  <a:srgbClr val="FFFF00"/>
                </a:solidFill>
                <a:latin typeface="Arial"/>
                <a:cs typeface="Arial"/>
              </a:rPr>
              <a:t> </a:t>
            </a:r>
            <a:r>
              <a:rPr sz="1000" spc="-5" dirty="0">
                <a:solidFill>
                  <a:srgbClr val="FFFF00"/>
                </a:solidFill>
                <a:latin typeface="Arial"/>
                <a:cs typeface="Arial"/>
              </a:rPr>
              <a:t>1537-1545</a:t>
            </a:r>
            <a:endParaRPr sz="1000">
              <a:latin typeface="Arial"/>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4067" y="162560"/>
            <a:ext cx="344297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00"/>
                </a:solidFill>
                <a:latin typeface="Arial"/>
                <a:cs typeface="Arial"/>
              </a:rPr>
              <a:t>Hareketli </a:t>
            </a:r>
            <a:r>
              <a:rPr sz="1800" b="1" spc="-5" dirty="0">
                <a:solidFill>
                  <a:srgbClr val="FFFFFF"/>
                </a:solidFill>
                <a:latin typeface="Arial"/>
                <a:cs typeface="Arial"/>
              </a:rPr>
              <a:t>ortamda kas</a:t>
            </a:r>
            <a:r>
              <a:rPr sz="1800" b="1" spc="15" dirty="0">
                <a:solidFill>
                  <a:srgbClr val="FFFFFF"/>
                </a:solidFill>
                <a:latin typeface="Arial"/>
                <a:cs typeface="Arial"/>
              </a:rPr>
              <a:t> </a:t>
            </a:r>
            <a:r>
              <a:rPr sz="1800" b="1" spc="-5" dirty="0">
                <a:solidFill>
                  <a:srgbClr val="FFFFFF"/>
                </a:solidFill>
                <a:latin typeface="Arial"/>
                <a:cs typeface="Arial"/>
              </a:rPr>
              <a:t>aktivitesi</a:t>
            </a:r>
            <a:endParaRPr sz="1800">
              <a:latin typeface="Arial"/>
              <a:cs typeface="Arial"/>
            </a:endParaRPr>
          </a:p>
        </p:txBody>
      </p:sp>
      <p:sp>
        <p:nvSpPr>
          <p:cNvPr id="3" name="object 3"/>
          <p:cNvSpPr/>
          <p:nvPr/>
        </p:nvSpPr>
        <p:spPr>
          <a:xfrm>
            <a:off x="179831" y="4629911"/>
            <a:ext cx="1368552" cy="19659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9831" y="883919"/>
            <a:ext cx="1264920" cy="172821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10895" y="883919"/>
            <a:ext cx="859536" cy="15544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79831" y="2685288"/>
            <a:ext cx="1298448" cy="184708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79831" y="4300728"/>
            <a:ext cx="1295400" cy="256031"/>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010655" y="3142488"/>
            <a:ext cx="3027045" cy="287020"/>
          </a:xfrm>
          <a:custGeom>
            <a:avLst/>
            <a:gdLst/>
            <a:ahLst/>
            <a:cxnLst/>
            <a:rect l="l" t="t" r="r" b="b"/>
            <a:pathLst>
              <a:path w="3027045" h="287020">
                <a:moveTo>
                  <a:pt x="0" y="286512"/>
                </a:moveTo>
                <a:lnTo>
                  <a:pt x="3026663" y="286512"/>
                </a:lnTo>
                <a:lnTo>
                  <a:pt x="3026663" y="0"/>
                </a:lnTo>
                <a:lnTo>
                  <a:pt x="0" y="0"/>
                </a:lnTo>
                <a:lnTo>
                  <a:pt x="0" y="286512"/>
                </a:lnTo>
                <a:close/>
              </a:path>
            </a:pathLst>
          </a:custGeom>
          <a:ln w="24384">
            <a:solidFill>
              <a:srgbClr val="FF0000"/>
            </a:solidFill>
          </a:ln>
        </p:spPr>
        <p:txBody>
          <a:bodyPr wrap="square" lIns="0" tIns="0" rIns="0" bIns="0" rtlCol="0"/>
          <a:lstStyle/>
          <a:p>
            <a:endParaRPr/>
          </a:p>
        </p:txBody>
      </p:sp>
      <p:sp>
        <p:nvSpPr>
          <p:cNvPr id="9" name="object 9"/>
          <p:cNvSpPr/>
          <p:nvPr/>
        </p:nvSpPr>
        <p:spPr>
          <a:xfrm>
            <a:off x="1618488" y="1267967"/>
            <a:ext cx="7443215" cy="4751832"/>
          </a:xfrm>
          <a:prstGeom prst="rect">
            <a:avLst/>
          </a:prstGeom>
          <a:blipFill>
            <a:blip r:embed="rId7" cstate="print"/>
            <a:stretch>
              <a:fillRect/>
            </a:stretch>
          </a:blipFill>
        </p:spPr>
        <p:txBody>
          <a:bodyPr wrap="square" lIns="0" tIns="0" rIns="0" bIns="0" rtlCol="0"/>
          <a:lstStyle/>
          <a:p>
            <a:endParaRPr/>
          </a:p>
        </p:txBody>
      </p:sp>
      <p:graphicFrame>
        <p:nvGraphicFramePr>
          <p:cNvPr id="10" name="object 10"/>
          <p:cNvGraphicFramePr>
            <a:graphicFrameLocks noGrp="1"/>
          </p:cNvGraphicFramePr>
          <p:nvPr/>
        </p:nvGraphicFramePr>
        <p:xfrm>
          <a:off x="1679448" y="2407920"/>
          <a:ext cx="4249420" cy="289560"/>
        </p:xfrm>
        <a:graphic>
          <a:graphicData uri="http://schemas.openxmlformats.org/drawingml/2006/table">
            <a:tbl>
              <a:tblPr firstRow="1" bandRow="1">
                <a:tableStyleId>{2D5ABB26-0587-4C30-8999-92F81FD0307C}</a:tableStyleId>
              </a:tblPr>
              <a:tblGrid>
                <a:gridCol w="2593975"/>
                <a:gridCol w="1511935"/>
                <a:gridCol w="143510"/>
              </a:tblGrid>
              <a:tr h="289560">
                <a:tc>
                  <a:txBody>
                    <a:bodyPr/>
                    <a:lstStyle/>
                    <a:p>
                      <a:pPr>
                        <a:lnSpc>
                          <a:spcPct val="100000"/>
                        </a:lnSpc>
                      </a:pPr>
                      <a:endParaRPr sz="1300">
                        <a:latin typeface="Times New Roman"/>
                        <a:cs typeface="Times New Roman"/>
                      </a:endParaRPr>
                    </a:p>
                  </a:txBody>
                  <a:tcPr marL="0" marR="0" marT="0" marB="0">
                    <a:lnL w="28575">
                      <a:solidFill>
                        <a:srgbClr val="FF0000"/>
                      </a:solidFill>
                      <a:prstDash val="solid"/>
                    </a:lnL>
                    <a:lnR w="28575">
                      <a:solidFill>
                        <a:srgbClr val="FF0000"/>
                      </a:solidFill>
                      <a:prstDash val="solid"/>
                    </a:lnR>
                    <a:lnT w="28575">
                      <a:solidFill>
                        <a:srgbClr val="FF0000"/>
                      </a:solidFill>
                      <a:prstDash val="solid"/>
                    </a:lnT>
                    <a:lnB w="28575">
                      <a:solidFill>
                        <a:srgbClr val="FF0000"/>
                      </a:solidFill>
                      <a:prstDash val="solid"/>
                    </a:lnB>
                  </a:tcPr>
                </a:tc>
                <a:tc>
                  <a:txBody>
                    <a:bodyPr/>
                    <a:lstStyle/>
                    <a:p>
                      <a:pPr>
                        <a:lnSpc>
                          <a:spcPct val="100000"/>
                        </a:lnSpc>
                      </a:pPr>
                      <a:endParaRPr sz="1300">
                        <a:latin typeface="Times New Roman"/>
                        <a:cs typeface="Times New Roman"/>
                      </a:endParaRPr>
                    </a:p>
                  </a:txBody>
                  <a:tcPr marL="0" marR="0" marT="0" marB="0">
                    <a:lnL w="28575">
                      <a:solidFill>
                        <a:srgbClr val="FF0000"/>
                      </a:solidFill>
                      <a:prstDash val="solid"/>
                    </a:lnL>
                    <a:lnR w="28575">
                      <a:solidFill>
                        <a:srgbClr val="FF0000"/>
                      </a:solidFill>
                      <a:prstDash val="solid"/>
                    </a:lnR>
                    <a:lnT w="28575">
                      <a:solidFill>
                        <a:srgbClr val="FF0000"/>
                      </a:solidFill>
                      <a:prstDash val="solid"/>
                    </a:lnT>
                    <a:lnB w="28575">
                      <a:solidFill>
                        <a:srgbClr val="FF0000"/>
                      </a:solidFill>
                      <a:prstDash val="solid"/>
                    </a:lnB>
                  </a:tcPr>
                </a:tc>
                <a:tc>
                  <a:txBody>
                    <a:bodyPr/>
                    <a:lstStyle/>
                    <a:p>
                      <a:pPr>
                        <a:lnSpc>
                          <a:spcPct val="100000"/>
                        </a:lnSpc>
                      </a:pPr>
                      <a:endParaRPr sz="1300">
                        <a:latin typeface="Times New Roman"/>
                        <a:cs typeface="Times New Roman"/>
                      </a:endParaRPr>
                    </a:p>
                  </a:txBody>
                  <a:tcPr marL="0" marR="0" marT="0" marB="0">
                    <a:lnL w="28575">
                      <a:solidFill>
                        <a:srgbClr val="FF0000"/>
                      </a:solidFill>
                      <a:prstDash val="solid"/>
                    </a:lnL>
                    <a:lnR w="28575">
                      <a:solidFill>
                        <a:srgbClr val="FF0000"/>
                      </a:solidFill>
                      <a:prstDash val="solid"/>
                    </a:lnR>
                    <a:lnT w="28575">
                      <a:solidFill>
                        <a:srgbClr val="FF0000"/>
                      </a:solidFill>
                      <a:prstDash val="solid"/>
                    </a:lnT>
                    <a:lnB w="28575">
                      <a:solidFill>
                        <a:srgbClr val="FF0000"/>
                      </a:solidFill>
                      <a:prstDash val="solid"/>
                    </a:lnB>
                  </a:tcPr>
                </a:tc>
              </a:tr>
            </a:tbl>
          </a:graphicData>
        </a:graphic>
      </p:graphicFrame>
      <p:sp>
        <p:nvSpPr>
          <p:cNvPr id="11" name="object 11"/>
          <p:cNvSpPr/>
          <p:nvPr/>
        </p:nvSpPr>
        <p:spPr>
          <a:xfrm>
            <a:off x="1716023" y="2709672"/>
            <a:ext cx="1993392" cy="188975"/>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1691639" y="3142488"/>
            <a:ext cx="1655445" cy="287020"/>
          </a:xfrm>
          <a:custGeom>
            <a:avLst/>
            <a:gdLst/>
            <a:ahLst/>
            <a:cxnLst/>
            <a:rect l="l" t="t" r="r" b="b"/>
            <a:pathLst>
              <a:path w="1655445" h="287020">
                <a:moveTo>
                  <a:pt x="0" y="286512"/>
                </a:moveTo>
                <a:lnTo>
                  <a:pt x="1655064" y="286512"/>
                </a:lnTo>
                <a:lnTo>
                  <a:pt x="1655064" y="0"/>
                </a:lnTo>
                <a:lnTo>
                  <a:pt x="0" y="0"/>
                </a:lnTo>
                <a:lnTo>
                  <a:pt x="0" y="286512"/>
                </a:lnTo>
                <a:close/>
              </a:path>
            </a:pathLst>
          </a:custGeom>
          <a:ln w="24383">
            <a:solidFill>
              <a:srgbClr val="FF0000"/>
            </a:solidFill>
          </a:ln>
        </p:spPr>
        <p:txBody>
          <a:bodyPr wrap="square" lIns="0" tIns="0" rIns="0" bIns="0" rtlCol="0"/>
          <a:lstStyle/>
          <a:p>
            <a:endParaRPr/>
          </a:p>
        </p:txBody>
      </p:sp>
      <p:sp>
        <p:nvSpPr>
          <p:cNvPr id="13" name="object 13"/>
          <p:cNvSpPr/>
          <p:nvPr/>
        </p:nvSpPr>
        <p:spPr>
          <a:xfrm>
            <a:off x="6010655" y="3142488"/>
            <a:ext cx="3133725" cy="287020"/>
          </a:xfrm>
          <a:custGeom>
            <a:avLst/>
            <a:gdLst/>
            <a:ahLst/>
            <a:cxnLst/>
            <a:rect l="l" t="t" r="r" b="b"/>
            <a:pathLst>
              <a:path w="3133725" h="287020">
                <a:moveTo>
                  <a:pt x="0" y="286512"/>
                </a:moveTo>
                <a:lnTo>
                  <a:pt x="3133344" y="286512"/>
                </a:lnTo>
                <a:lnTo>
                  <a:pt x="3133344" y="0"/>
                </a:lnTo>
                <a:lnTo>
                  <a:pt x="0" y="0"/>
                </a:lnTo>
                <a:lnTo>
                  <a:pt x="0" y="286512"/>
                </a:lnTo>
                <a:close/>
              </a:path>
            </a:pathLst>
          </a:custGeom>
          <a:ln w="24384">
            <a:solidFill>
              <a:srgbClr val="FF0000"/>
            </a:solidFill>
          </a:ln>
        </p:spPr>
        <p:txBody>
          <a:bodyPr wrap="square" lIns="0" tIns="0" rIns="0" bIns="0" rtlCol="0"/>
          <a:lstStyle/>
          <a:p>
            <a:endParaRPr/>
          </a:p>
        </p:txBody>
      </p:sp>
      <p:sp>
        <p:nvSpPr>
          <p:cNvPr id="14" name="object 14"/>
          <p:cNvSpPr/>
          <p:nvPr/>
        </p:nvSpPr>
        <p:spPr>
          <a:xfrm>
            <a:off x="0" y="0"/>
            <a:ext cx="423672" cy="621791"/>
          </a:xfrm>
          <a:prstGeom prst="rect">
            <a:avLst/>
          </a:prstGeom>
          <a:blipFill>
            <a:blip r:embed="rId9" cstate="print"/>
            <a:stretch>
              <a:fillRect/>
            </a:stretch>
          </a:blipFill>
        </p:spPr>
        <p:txBody>
          <a:bodyPr wrap="square" lIns="0" tIns="0" rIns="0" bIns="0" rtlCol="0"/>
          <a:lstStyle/>
          <a:p>
            <a:endParaRPr/>
          </a:p>
        </p:txBody>
      </p:sp>
      <p:sp>
        <p:nvSpPr>
          <p:cNvPr id="15" name="object 15"/>
          <p:cNvSpPr txBox="1"/>
          <p:nvPr/>
        </p:nvSpPr>
        <p:spPr>
          <a:xfrm>
            <a:off x="6164960" y="6570609"/>
            <a:ext cx="2864485" cy="168910"/>
          </a:xfrm>
          <a:prstGeom prst="rect">
            <a:avLst/>
          </a:prstGeom>
        </p:spPr>
        <p:txBody>
          <a:bodyPr vert="horz" wrap="square" lIns="0" tIns="1270" rIns="0" bIns="0" rtlCol="0">
            <a:spAutoFit/>
          </a:bodyPr>
          <a:lstStyle/>
          <a:p>
            <a:pPr marL="12700">
              <a:lnSpc>
                <a:spcPct val="100000"/>
              </a:lnSpc>
              <a:spcBef>
                <a:spcPts val="10"/>
              </a:spcBef>
            </a:pPr>
            <a:r>
              <a:rPr sz="1000" spc="-5" dirty="0">
                <a:solidFill>
                  <a:srgbClr val="FFFF00"/>
                </a:solidFill>
                <a:latin typeface="Arial"/>
                <a:cs typeface="Arial"/>
              </a:rPr>
              <a:t>Marshall and Desai, </a:t>
            </a:r>
            <a:r>
              <a:rPr sz="1000" dirty="0">
                <a:solidFill>
                  <a:srgbClr val="FFFF00"/>
                </a:solidFill>
                <a:latin typeface="Arial"/>
                <a:cs typeface="Arial"/>
              </a:rPr>
              <a:t>JSCR, </a:t>
            </a:r>
            <a:r>
              <a:rPr sz="1000" spc="-5" dirty="0">
                <a:solidFill>
                  <a:srgbClr val="FFFF00"/>
                </a:solidFill>
                <a:latin typeface="Arial"/>
                <a:cs typeface="Arial"/>
              </a:rPr>
              <a:t>2010;24(6);</a:t>
            </a:r>
            <a:r>
              <a:rPr sz="1000" spc="-75" dirty="0">
                <a:solidFill>
                  <a:srgbClr val="FFFF00"/>
                </a:solidFill>
                <a:latin typeface="Arial"/>
                <a:cs typeface="Arial"/>
              </a:rPr>
              <a:t> </a:t>
            </a:r>
            <a:r>
              <a:rPr sz="1000" spc="-5" dirty="0">
                <a:solidFill>
                  <a:srgbClr val="FFFF00"/>
                </a:solidFill>
                <a:latin typeface="Arial"/>
                <a:cs typeface="Arial"/>
              </a:rPr>
              <a:t>1537-1545</a:t>
            </a:r>
            <a:endParaRPr sz="1000">
              <a:latin typeface="Arial"/>
              <a:cs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7082" y="6594754"/>
            <a:ext cx="2202815" cy="179070"/>
          </a:xfrm>
          <a:prstGeom prst="rect">
            <a:avLst/>
          </a:prstGeom>
        </p:spPr>
        <p:txBody>
          <a:bodyPr vert="horz" wrap="square" lIns="0" tIns="13335" rIns="0" bIns="0" rtlCol="0">
            <a:spAutoFit/>
          </a:bodyPr>
          <a:lstStyle/>
          <a:p>
            <a:pPr marL="12700">
              <a:lnSpc>
                <a:spcPct val="100000"/>
              </a:lnSpc>
              <a:spcBef>
                <a:spcPts val="105"/>
              </a:spcBef>
            </a:pPr>
            <a:r>
              <a:rPr sz="1000" dirty="0">
                <a:solidFill>
                  <a:srgbClr val="FFFF00"/>
                </a:solidFill>
                <a:latin typeface="Arial"/>
                <a:cs typeface="Arial"/>
              </a:rPr>
              <a:t>Nuzzo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2008;22(1);</a:t>
            </a:r>
            <a:r>
              <a:rPr sz="1000" spc="-145" dirty="0">
                <a:solidFill>
                  <a:srgbClr val="FFFF00"/>
                </a:solidFill>
                <a:latin typeface="Arial"/>
                <a:cs typeface="Arial"/>
              </a:rPr>
              <a:t> </a:t>
            </a:r>
            <a:r>
              <a:rPr sz="1000" spc="-5" dirty="0">
                <a:solidFill>
                  <a:srgbClr val="FFFF00"/>
                </a:solidFill>
                <a:latin typeface="Arial"/>
                <a:cs typeface="Arial"/>
              </a:rPr>
              <a:t>95-102</a:t>
            </a:r>
            <a:endParaRPr sz="1000">
              <a:latin typeface="Arial"/>
              <a:cs typeface="Arial"/>
            </a:endParaRPr>
          </a:p>
        </p:txBody>
      </p:sp>
      <p:sp>
        <p:nvSpPr>
          <p:cNvPr id="3" name="object 3"/>
          <p:cNvSpPr txBox="1">
            <a:spLocks noGrp="1"/>
          </p:cNvSpPr>
          <p:nvPr>
            <p:ph type="title"/>
          </p:nvPr>
        </p:nvSpPr>
        <p:spPr>
          <a:xfrm>
            <a:off x="718210" y="58039"/>
            <a:ext cx="5429885" cy="574675"/>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Serbest ağırlık </a:t>
            </a:r>
            <a:r>
              <a:rPr spc="-10" dirty="0">
                <a:solidFill>
                  <a:srgbClr val="FFFF00"/>
                </a:solidFill>
              </a:rPr>
              <a:t>ve </a:t>
            </a:r>
            <a:r>
              <a:rPr spc="-5" dirty="0">
                <a:solidFill>
                  <a:srgbClr val="FFFF00"/>
                </a:solidFill>
              </a:rPr>
              <a:t>kor alıştırmaları</a:t>
            </a:r>
            <a:r>
              <a:rPr spc="85" dirty="0">
                <a:solidFill>
                  <a:srgbClr val="FFFF00"/>
                </a:solidFill>
              </a:rPr>
              <a:t> </a:t>
            </a:r>
            <a:r>
              <a:rPr spc="-5" dirty="0">
                <a:solidFill>
                  <a:srgbClr val="FFFF00"/>
                </a:solidFill>
              </a:rPr>
              <a:t>karşılaştırması:</a:t>
            </a:r>
          </a:p>
          <a:p>
            <a:pPr marL="12700">
              <a:lnSpc>
                <a:spcPct val="100000"/>
              </a:lnSpc>
            </a:pPr>
            <a:r>
              <a:rPr spc="-10" dirty="0">
                <a:solidFill>
                  <a:srgbClr val="FFFF00"/>
                </a:solidFill>
              </a:rPr>
              <a:t>Gövde </a:t>
            </a:r>
            <a:r>
              <a:rPr spc="-5" dirty="0">
                <a:solidFill>
                  <a:srgbClr val="FFFF00"/>
                </a:solidFill>
              </a:rPr>
              <a:t>Kaslarına </a:t>
            </a:r>
            <a:r>
              <a:rPr dirty="0">
                <a:solidFill>
                  <a:srgbClr val="FFFF00"/>
                </a:solidFill>
              </a:rPr>
              <a:t>ait EMG</a:t>
            </a:r>
            <a:r>
              <a:rPr spc="-105" dirty="0">
                <a:solidFill>
                  <a:srgbClr val="FFFF00"/>
                </a:solidFill>
              </a:rPr>
              <a:t> </a:t>
            </a:r>
            <a:r>
              <a:rPr spc="-5" dirty="0">
                <a:solidFill>
                  <a:srgbClr val="FFFF00"/>
                </a:solidFill>
              </a:rPr>
              <a:t>Aktivitesi</a:t>
            </a:r>
          </a:p>
        </p:txBody>
      </p:sp>
      <p:sp>
        <p:nvSpPr>
          <p:cNvPr id="4" name="object 4"/>
          <p:cNvSpPr/>
          <p:nvPr/>
        </p:nvSpPr>
        <p:spPr>
          <a:xfrm>
            <a:off x="323088" y="4867655"/>
            <a:ext cx="1868424" cy="115519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690473" y="6050686"/>
            <a:ext cx="866140"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De</a:t>
            </a:r>
            <a:r>
              <a:rPr sz="1800" b="1" spc="0" dirty="0">
                <a:solidFill>
                  <a:srgbClr val="FFFFFF"/>
                </a:solidFill>
                <a:latin typeface="Arial"/>
                <a:cs typeface="Arial"/>
              </a:rPr>
              <a:t>a</a:t>
            </a:r>
            <a:r>
              <a:rPr sz="1800" b="1" dirty="0">
                <a:solidFill>
                  <a:srgbClr val="FFFFFF"/>
                </a:solidFill>
                <a:latin typeface="Arial"/>
                <a:cs typeface="Arial"/>
              </a:rPr>
              <a:t>dlift</a:t>
            </a:r>
            <a:endParaRPr sz="1800">
              <a:latin typeface="Arial"/>
              <a:cs typeface="Arial"/>
            </a:endParaRPr>
          </a:p>
        </p:txBody>
      </p:sp>
      <p:sp>
        <p:nvSpPr>
          <p:cNvPr id="6" name="object 6"/>
          <p:cNvSpPr txBox="1"/>
          <p:nvPr/>
        </p:nvSpPr>
        <p:spPr>
          <a:xfrm>
            <a:off x="2704338" y="6113779"/>
            <a:ext cx="66294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Squat</a:t>
            </a:r>
            <a:endParaRPr sz="1800">
              <a:latin typeface="Arial"/>
              <a:cs typeface="Arial"/>
            </a:endParaRPr>
          </a:p>
        </p:txBody>
      </p:sp>
      <p:sp>
        <p:nvSpPr>
          <p:cNvPr id="7" name="object 7"/>
          <p:cNvSpPr/>
          <p:nvPr/>
        </p:nvSpPr>
        <p:spPr>
          <a:xfrm>
            <a:off x="2484120" y="4867655"/>
            <a:ext cx="1225295" cy="120091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781044" y="5430728"/>
            <a:ext cx="936625" cy="178435"/>
          </a:xfrm>
          <a:custGeom>
            <a:avLst/>
            <a:gdLst/>
            <a:ahLst/>
            <a:cxnLst/>
            <a:rect l="l" t="t" r="r" b="b"/>
            <a:pathLst>
              <a:path w="936625" h="178435">
                <a:moveTo>
                  <a:pt x="823643" y="108887"/>
                </a:moveTo>
                <a:lnTo>
                  <a:pt x="767968" y="141269"/>
                </a:lnTo>
                <a:lnTo>
                  <a:pt x="762051" y="146465"/>
                </a:lnTo>
                <a:lnTo>
                  <a:pt x="758729" y="153282"/>
                </a:lnTo>
                <a:lnTo>
                  <a:pt x="758217" y="160848"/>
                </a:lnTo>
                <a:lnTo>
                  <a:pt x="760729" y="168295"/>
                </a:lnTo>
                <a:lnTo>
                  <a:pt x="765938" y="174181"/>
                </a:lnTo>
                <a:lnTo>
                  <a:pt x="772779" y="177493"/>
                </a:lnTo>
                <a:lnTo>
                  <a:pt x="780357" y="178000"/>
                </a:lnTo>
                <a:lnTo>
                  <a:pt x="787780" y="175470"/>
                </a:lnTo>
                <a:lnTo>
                  <a:pt x="902149" y="109011"/>
                </a:lnTo>
                <a:lnTo>
                  <a:pt x="823643" y="108887"/>
                </a:lnTo>
                <a:close/>
              </a:path>
              <a:path w="936625" h="178435">
                <a:moveTo>
                  <a:pt x="857539" y="89171"/>
                </a:moveTo>
                <a:lnTo>
                  <a:pt x="823643" y="108887"/>
                </a:lnTo>
                <a:lnTo>
                  <a:pt x="896873" y="109011"/>
                </a:lnTo>
                <a:lnTo>
                  <a:pt x="896873" y="106344"/>
                </a:lnTo>
                <a:lnTo>
                  <a:pt x="886840" y="106344"/>
                </a:lnTo>
                <a:lnTo>
                  <a:pt x="857539" y="89171"/>
                </a:lnTo>
                <a:close/>
              </a:path>
              <a:path w="936625" h="178435">
                <a:moveTo>
                  <a:pt x="780682" y="0"/>
                </a:moveTo>
                <a:lnTo>
                  <a:pt x="773096" y="474"/>
                </a:lnTo>
                <a:lnTo>
                  <a:pt x="766248" y="3782"/>
                </a:lnTo>
                <a:lnTo>
                  <a:pt x="760983" y="9697"/>
                </a:lnTo>
                <a:lnTo>
                  <a:pt x="758469" y="17103"/>
                </a:lnTo>
                <a:lnTo>
                  <a:pt x="758967" y="24651"/>
                </a:lnTo>
                <a:lnTo>
                  <a:pt x="762252" y="31486"/>
                </a:lnTo>
                <a:lnTo>
                  <a:pt x="768095" y="36748"/>
                </a:lnTo>
                <a:lnTo>
                  <a:pt x="823572" y="69263"/>
                </a:lnTo>
                <a:lnTo>
                  <a:pt x="896873" y="69387"/>
                </a:lnTo>
                <a:lnTo>
                  <a:pt x="896873" y="109011"/>
                </a:lnTo>
                <a:lnTo>
                  <a:pt x="902149" y="109011"/>
                </a:lnTo>
                <a:lnTo>
                  <a:pt x="936243" y="89199"/>
                </a:lnTo>
                <a:lnTo>
                  <a:pt x="788161" y="2585"/>
                </a:lnTo>
                <a:lnTo>
                  <a:pt x="780682" y="0"/>
                </a:lnTo>
                <a:close/>
              </a:path>
              <a:path w="936625" h="178435">
                <a:moveTo>
                  <a:pt x="0" y="67863"/>
                </a:moveTo>
                <a:lnTo>
                  <a:pt x="0" y="107487"/>
                </a:lnTo>
                <a:lnTo>
                  <a:pt x="823643" y="108887"/>
                </a:lnTo>
                <a:lnTo>
                  <a:pt x="857539" y="89171"/>
                </a:lnTo>
                <a:lnTo>
                  <a:pt x="823572" y="69263"/>
                </a:lnTo>
                <a:lnTo>
                  <a:pt x="0" y="67863"/>
                </a:lnTo>
                <a:close/>
              </a:path>
              <a:path w="936625" h="178435">
                <a:moveTo>
                  <a:pt x="886967" y="72054"/>
                </a:moveTo>
                <a:lnTo>
                  <a:pt x="857539" y="89171"/>
                </a:lnTo>
                <a:lnTo>
                  <a:pt x="886840" y="106344"/>
                </a:lnTo>
                <a:lnTo>
                  <a:pt x="886967" y="72054"/>
                </a:lnTo>
                <a:close/>
              </a:path>
              <a:path w="936625" h="178435">
                <a:moveTo>
                  <a:pt x="896873" y="72054"/>
                </a:moveTo>
                <a:lnTo>
                  <a:pt x="886967" y="72054"/>
                </a:lnTo>
                <a:lnTo>
                  <a:pt x="886840" y="106344"/>
                </a:lnTo>
                <a:lnTo>
                  <a:pt x="896873" y="106344"/>
                </a:lnTo>
                <a:lnTo>
                  <a:pt x="896873" y="72054"/>
                </a:lnTo>
                <a:close/>
              </a:path>
              <a:path w="936625" h="178435">
                <a:moveTo>
                  <a:pt x="823572" y="69263"/>
                </a:moveTo>
                <a:lnTo>
                  <a:pt x="857539" y="89171"/>
                </a:lnTo>
                <a:lnTo>
                  <a:pt x="886967" y="72054"/>
                </a:lnTo>
                <a:lnTo>
                  <a:pt x="896873" y="72054"/>
                </a:lnTo>
                <a:lnTo>
                  <a:pt x="896873" y="69387"/>
                </a:lnTo>
                <a:lnTo>
                  <a:pt x="823572" y="69263"/>
                </a:lnTo>
                <a:close/>
              </a:path>
            </a:pathLst>
          </a:custGeom>
          <a:solidFill>
            <a:srgbClr val="FFFFFF"/>
          </a:solidFill>
        </p:spPr>
        <p:txBody>
          <a:bodyPr wrap="square" lIns="0" tIns="0" rIns="0" bIns="0" rtlCol="0"/>
          <a:lstStyle/>
          <a:p>
            <a:endParaRPr/>
          </a:p>
        </p:txBody>
      </p:sp>
      <p:sp>
        <p:nvSpPr>
          <p:cNvPr id="9" name="object 9"/>
          <p:cNvSpPr txBox="1"/>
          <p:nvPr/>
        </p:nvSpPr>
        <p:spPr>
          <a:xfrm>
            <a:off x="4940300" y="5258257"/>
            <a:ext cx="3544570" cy="848994"/>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1TM’nin </a:t>
            </a:r>
            <a:r>
              <a:rPr sz="1800" b="1" spc="-15" dirty="0">
                <a:solidFill>
                  <a:srgbClr val="FFFFFF"/>
                </a:solidFill>
                <a:latin typeface="Arial"/>
                <a:cs typeface="Arial"/>
              </a:rPr>
              <a:t>%50, </a:t>
            </a:r>
            <a:r>
              <a:rPr sz="1800" b="1" dirty="0">
                <a:solidFill>
                  <a:srgbClr val="FFFFFF"/>
                </a:solidFill>
                <a:latin typeface="Arial"/>
                <a:cs typeface="Arial"/>
              </a:rPr>
              <a:t>70, 90 </a:t>
            </a:r>
            <a:r>
              <a:rPr sz="1800" b="1" spc="-10" dirty="0">
                <a:solidFill>
                  <a:srgbClr val="FFFFFF"/>
                </a:solidFill>
                <a:latin typeface="Arial"/>
                <a:cs typeface="Arial"/>
              </a:rPr>
              <a:t>ve</a:t>
            </a:r>
            <a:r>
              <a:rPr sz="1800" b="1" spc="-75" dirty="0">
                <a:solidFill>
                  <a:srgbClr val="FFFFFF"/>
                </a:solidFill>
                <a:latin typeface="Arial"/>
                <a:cs typeface="Arial"/>
              </a:rPr>
              <a:t> </a:t>
            </a:r>
            <a:r>
              <a:rPr sz="1800" b="1" dirty="0">
                <a:solidFill>
                  <a:srgbClr val="FFFFFF"/>
                </a:solidFill>
                <a:latin typeface="Arial"/>
                <a:cs typeface="Arial"/>
              </a:rPr>
              <a:t>100’ünde</a:t>
            </a:r>
            <a:endParaRPr sz="1800">
              <a:latin typeface="Arial"/>
              <a:cs typeface="Arial"/>
            </a:endParaRPr>
          </a:p>
          <a:p>
            <a:pPr marL="12700">
              <a:lnSpc>
                <a:spcPct val="100000"/>
              </a:lnSpc>
            </a:pPr>
            <a:r>
              <a:rPr sz="1800" b="1" dirty="0">
                <a:solidFill>
                  <a:srgbClr val="FFFFFF"/>
                </a:solidFill>
                <a:latin typeface="Arial"/>
                <a:cs typeface="Arial"/>
              </a:rPr>
              <a:t>ölçüm:</a:t>
            </a:r>
            <a:endParaRPr sz="1800">
              <a:latin typeface="Arial"/>
              <a:cs typeface="Arial"/>
            </a:endParaRPr>
          </a:p>
          <a:p>
            <a:pPr marL="12700">
              <a:lnSpc>
                <a:spcPct val="100000"/>
              </a:lnSpc>
            </a:pPr>
            <a:r>
              <a:rPr sz="1800" b="1" dirty="0">
                <a:solidFill>
                  <a:srgbClr val="FFFFFF"/>
                </a:solidFill>
                <a:latin typeface="Arial"/>
                <a:cs typeface="Arial"/>
              </a:rPr>
              <a:t>L1 </a:t>
            </a:r>
            <a:r>
              <a:rPr sz="1800" b="1" spc="-10" dirty="0">
                <a:solidFill>
                  <a:srgbClr val="FFFFFF"/>
                </a:solidFill>
                <a:latin typeface="Arial"/>
                <a:cs typeface="Arial"/>
              </a:rPr>
              <a:t>ve </a:t>
            </a:r>
            <a:r>
              <a:rPr sz="1800" b="1" dirty="0">
                <a:solidFill>
                  <a:srgbClr val="FFFFFF"/>
                </a:solidFill>
                <a:latin typeface="Arial"/>
                <a:cs typeface="Arial"/>
              </a:rPr>
              <a:t>L5 </a:t>
            </a:r>
            <a:r>
              <a:rPr sz="1800" b="1" spc="-5" dirty="0">
                <a:solidFill>
                  <a:srgbClr val="FFFFFF"/>
                </a:solidFill>
                <a:latin typeface="Arial"/>
                <a:cs typeface="Arial"/>
              </a:rPr>
              <a:t>üzerine</a:t>
            </a:r>
            <a:r>
              <a:rPr sz="1800" b="1" spc="-40" dirty="0">
                <a:solidFill>
                  <a:srgbClr val="FFFFFF"/>
                </a:solidFill>
                <a:latin typeface="Arial"/>
                <a:cs typeface="Arial"/>
              </a:rPr>
              <a:t> </a:t>
            </a:r>
            <a:r>
              <a:rPr sz="1800" b="1" dirty="0">
                <a:solidFill>
                  <a:srgbClr val="FFFFFF"/>
                </a:solidFill>
                <a:latin typeface="Arial"/>
                <a:cs typeface="Arial"/>
              </a:rPr>
              <a:t>EMG</a:t>
            </a:r>
            <a:endParaRPr sz="1800">
              <a:latin typeface="Arial"/>
              <a:cs typeface="Arial"/>
            </a:endParaRPr>
          </a:p>
        </p:txBody>
      </p:sp>
      <p:sp>
        <p:nvSpPr>
          <p:cNvPr id="10" name="object 10"/>
          <p:cNvSpPr/>
          <p:nvPr/>
        </p:nvSpPr>
        <p:spPr>
          <a:xfrm>
            <a:off x="3852671" y="981455"/>
            <a:ext cx="1368552" cy="1524000"/>
          </a:xfrm>
          <a:prstGeom prst="rect">
            <a:avLst/>
          </a:prstGeom>
          <a:blipFill>
            <a:blip r:embed="rId4" cstate="print"/>
            <a:stretch>
              <a:fillRect/>
            </a:stretch>
          </a:blipFill>
        </p:spPr>
        <p:txBody>
          <a:bodyPr wrap="square" lIns="0" tIns="0" rIns="0" bIns="0" rtlCol="0"/>
          <a:lstStyle/>
          <a:p>
            <a:endParaRPr/>
          </a:p>
        </p:txBody>
      </p:sp>
      <p:sp>
        <p:nvSpPr>
          <p:cNvPr id="11" name="object 11"/>
          <p:cNvSpPr txBox="1"/>
          <p:nvPr/>
        </p:nvSpPr>
        <p:spPr>
          <a:xfrm>
            <a:off x="3787902" y="2521076"/>
            <a:ext cx="1480820" cy="57467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Ball</a:t>
            </a:r>
            <a:r>
              <a:rPr sz="1800" b="1" spc="-25" dirty="0">
                <a:solidFill>
                  <a:srgbClr val="FFFFFF"/>
                </a:solidFill>
                <a:latin typeface="Arial"/>
                <a:cs typeface="Arial"/>
              </a:rPr>
              <a:t> </a:t>
            </a:r>
            <a:r>
              <a:rPr sz="1800" b="1" spc="-5" dirty="0">
                <a:solidFill>
                  <a:srgbClr val="FFFFFF"/>
                </a:solidFill>
                <a:latin typeface="Arial"/>
                <a:cs typeface="Arial"/>
              </a:rPr>
              <a:t>back</a:t>
            </a:r>
            <a:endParaRPr sz="1800">
              <a:latin typeface="Arial"/>
              <a:cs typeface="Arial"/>
            </a:endParaRPr>
          </a:p>
          <a:p>
            <a:pPr marL="12700">
              <a:lnSpc>
                <a:spcPct val="100000"/>
              </a:lnSpc>
            </a:pPr>
            <a:r>
              <a:rPr sz="1800" b="1" spc="-10" dirty="0">
                <a:solidFill>
                  <a:srgbClr val="FFFFFF"/>
                </a:solidFill>
                <a:latin typeface="Arial"/>
                <a:cs typeface="Arial"/>
              </a:rPr>
              <a:t>ekstansiyonu</a:t>
            </a:r>
            <a:endParaRPr sz="1800">
              <a:latin typeface="Arial"/>
              <a:cs typeface="Arial"/>
            </a:endParaRPr>
          </a:p>
        </p:txBody>
      </p:sp>
      <p:sp>
        <p:nvSpPr>
          <p:cNvPr id="12" name="object 12"/>
          <p:cNvSpPr txBox="1"/>
          <p:nvPr/>
        </p:nvSpPr>
        <p:spPr>
          <a:xfrm>
            <a:off x="2203195" y="2521076"/>
            <a:ext cx="139954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Pelvic</a:t>
            </a:r>
            <a:r>
              <a:rPr sz="1800" b="1" spc="-30" dirty="0">
                <a:solidFill>
                  <a:srgbClr val="FFFFFF"/>
                </a:solidFill>
                <a:latin typeface="Arial"/>
                <a:cs typeface="Arial"/>
              </a:rPr>
              <a:t> </a:t>
            </a:r>
            <a:r>
              <a:rPr sz="1800" b="1" spc="-5" dirty="0">
                <a:solidFill>
                  <a:srgbClr val="FFFFFF"/>
                </a:solidFill>
                <a:latin typeface="Arial"/>
                <a:cs typeface="Arial"/>
              </a:rPr>
              <a:t>thrust</a:t>
            </a:r>
            <a:endParaRPr sz="1800">
              <a:latin typeface="Arial"/>
              <a:cs typeface="Arial"/>
            </a:endParaRPr>
          </a:p>
        </p:txBody>
      </p:sp>
      <p:sp>
        <p:nvSpPr>
          <p:cNvPr id="13" name="object 13"/>
          <p:cNvSpPr/>
          <p:nvPr/>
        </p:nvSpPr>
        <p:spPr>
          <a:xfrm>
            <a:off x="2267711" y="981455"/>
            <a:ext cx="1295400" cy="1545336"/>
          </a:xfrm>
          <a:prstGeom prst="rect">
            <a:avLst/>
          </a:prstGeom>
          <a:blipFill>
            <a:blip r:embed="rId5" cstate="print"/>
            <a:stretch>
              <a:fillRect/>
            </a:stretch>
          </a:blipFill>
        </p:spPr>
        <p:txBody>
          <a:bodyPr wrap="square" lIns="0" tIns="0" rIns="0" bIns="0" rtlCol="0"/>
          <a:lstStyle/>
          <a:p>
            <a:endParaRPr/>
          </a:p>
        </p:txBody>
      </p:sp>
      <p:sp>
        <p:nvSpPr>
          <p:cNvPr id="14" name="object 14"/>
          <p:cNvSpPr txBox="1"/>
          <p:nvPr/>
        </p:nvSpPr>
        <p:spPr>
          <a:xfrm>
            <a:off x="474370" y="2504948"/>
            <a:ext cx="120967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Arial"/>
                <a:cs typeface="Arial"/>
              </a:rPr>
              <a:t>quadruped</a:t>
            </a:r>
            <a:endParaRPr sz="1800">
              <a:latin typeface="Arial"/>
              <a:cs typeface="Arial"/>
            </a:endParaRPr>
          </a:p>
        </p:txBody>
      </p:sp>
      <p:sp>
        <p:nvSpPr>
          <p:cNvPr id="15" name="object 15"/>
          <p:cNvSpPr/>
          <p:nvPr/>
        </p:nvSpPr>
        <p:spPr>
          <a:xfrm>
            <a:off x="323088" y="1124711"/>
            <a:ext cx="1691639" cy="1383791"/>
          </a:xfrm>
          <a:prstGeom prst="rect">
            <a:avLst/>
          </a:prstGeom>
          <a:blipFill>
            <a:blip r:embed="rId6" cstate="print"/>
            <a:stretch>
              <a:fillRect/>
            </a:stretch>
          </a:blipFill>
        </p:spPr>
        <p:txBody>
          <a:bodyPr wrap="square" lIns="0" tIns="0" rIns="0" bIns="0" rtlCol="0"/>
          <a:lstStyle/>
          <a:p>
            <a:endParaRPr/>
          </a:p>
        </p:txBody>
      </p:sp>
      <p:sp>
        <p:nvSpPr>
          <p:cNvPr id="16" name="object 16"/>
          <p:cNvSpPr/>
          <p:nvPr/>
        </p:nvSpPr>
        <p:spPr>
          <a:xfrm>
            <a:off x="5366003" y="2117552"/>
            <a:ext cx="936625" cy="178435"/>
          </a:xfrm>
          <a:custGeom>
            <a:avLst/>
            <a:gdLst/>
            <a:ahLst/>
            <a:cxnLst/>
            <a:rect l="l" t="t" r="r" b="b"/>
            <a:pathLst>
              <a:path w="936625" h="178435">
                <a:moveTo>
                  <a:pt x="823643" y="108887"/>
                </a:moveTo>
                <a:lnTo>
                  <a:pt x="767969" y="141269"/>
                </a:lnTo>
                <a:lnTo>
                  <a:pt x="762051" y="146460"/>
                </a:lnTo>
                <a:lnTo>
                  <a:pt x="758729" y="153271"/>
                </a:lnTo>
                <a:lnTo>
                  <a:pt x="758217" y="160843"/>
                </a:lnTo>
                <a:lnTo>
                  <a:pt x="760730" y="168320"/>
                </a:lnTo>
                <a:lnTo>
                  <a:pt x="765938" y="174182"/>
                </a:lnTo>
                <a:lnTo>
                  <a:pt x="772779" y="177496"/>
                </a:lnTo>
                <a:lnTo>
                  <a:pt x="780357" y="178000"/>
                </a:lnTo>
                <a:lnTo>
                  <a:pt x="787781" y="175432"/>
                </a:lnTo>
                <a:lnTo>
                  <a:pt x="902303" y="109011"/>
                </a:lnTo>
                <a:lnTo>
                  <a:pt x="823643" y="108887"/>
                </a:lnTo>
                <a:close/>
              </a:path>
              <a:path w="936625" h="178435">
                <a:moveTo>
                  <a:pt x="857539" y="89171"/>
                </a:moveTo>
                <a:lnTo>
                  <a:pt x="823643" y="108887"/>
                </a:lnTo>
                <a:lnTo>
                  <a:pt x="896874" y="109011"/>
                </a:lnTo>
                <a:lnTo>
                  <a:pt x="896874" y="106344"/>
                </a:lnTo>
                <a:lnTo>
                  <a:pt x="886841" y="106344"/>
                </a:lnTo>
                <a:lnTo>
                  <a:pt x="857539" y="89171"/>
                </a:lnTo>
                <a:close/>
              </a:path>
              <a:path w="936625" h="178435">
                <a:moveTo>
                  <a:pt x="780682" y="0"/>
                </a:moveTo>
                <a:lnTo>
                  <a:pt x="773096" y="474"/>
                </a:lnTo>
                <a:lnTo>
                  <a:pt x="766248" y="3782"/>
                </a:lnTo>
                <a:lnTo>
                  <a:pt x="760984" y="9697"/>
                </a:lnTo>
                <a:lnTo>
                  <a:pt x="758469" y="17103"/>
                </a:lnTo>
                <a:lnTo>
                  <a:pt x="758967" y="24651"/>
                </a:lnTo>
                <a:lnTo>
                  <a:pt x="762252" y="31486"/>
                </a:lnTo>
                <a:lnTo>
                  <a:pt x="768096" y="36748"/>
                </a:lnTo>
                <a:lnTo>
                  <a:pt x="823572" y="69263"/>
                </a:lnTo>
                <a:lnTo>
                  <a:pt x="896874" y="69387"/>
                </a:lnTo>
                <a:lnTo>
                  <a:pt x="896874" y="109011"/>
                </a:lnTo>
                <a:lnTo>
                  <a:pt x="902303" y="109011"/>
                </a:lnTo>
                <a:lnTo>
                  <a:pt x="936244" y="89326"/>
                </a:lnTo>
                <a:lnTo>
                  <a:pt x="788162" y="2585"/>
                </a:lnTo>
                <a:lnTo>
                  <a:pt x="780682" y="0"/>
                </a:lnTo>
                <a:close/>
              </a:path>
              <a:path w="936625" h="178435">
                <a:moveTo>
                  <a:pt x="0" y="67863"/>
                </a:moveTo>
                <a:lnTo>
                  <a:pt x="0" y="107487"/>
                </a:lnTo>
                <a:lnTo>
                  <a:pt x="823643" y="108887"/>
                </a:lnTo>
                <a:lnTo>
                  <a:pt x="857539" y="89171"/>
                </a:lnTo>
                <a:lnTo>
                  <a:pt x="823572" y="69263"/>
                </a:lnTo>
                <a:lnTo>
                  <a:pt x="0" y="67863"/>
                </a:lnTo>
                <a:close/>
              </a:path>
              <a:path w="936625" h="178435">
                <a:moveTo>
                  <a:pt x="886968" y="72054"/>
                </a:moveTo>
                <a:lnTo>
                  <a:pt x="857539" y="89171"/>
                </a:lnTo>
                <a:lnTo>
                  <a:pt x="886841" y="106344"/>
                </a:lnTo>
                <a:lnTo>
                  <a:pt x="886968" y="72054"/>
                </a:lnTo>
                <a:close/>
              </a:path>
              <a:path w="936625" h="178435">
                <a:moveTo>
                  <a:pt x="896874" y="72054"/>
                </a:moveTo>
                <a:lnTo>
                  <a:pt x="886968" y="72054"/>
                </a:lnTo>
                <a:lnTo>
                  <a:pt x="886841" y="106344"/>
                </a:lnTo>
                <a:lnTo>
                  <a:pt x="896874" y="106344"/>
                </a:lnTo>
                <a:lnTo>
                  <a:pt x="896874" y="72054"/>
                </a:lnTo>
                <a:close/>
              </a:path>
              <a:path w="936625" h="178435">
                <a:moveTo>
                  <a:pt x="823572" y="69263"/>
                </a:moveTo>
                <a:lnTo>
                  <a:pt x="857539" y="89171"/>
                </a:lnTo>
                <a:lnTo>
                  <a:pt x="886968" y="72054"/>
                </a:lnTo>
                <a:lnTo>
                  <a:pt x="896874" y="72054"/>
                </a:lnTo>
                <a:lnTo>
                  <a:pt x="896874" y="69387"/>
                </a:lnTo>
                <a:lnTo>
                  <a:pt x="823572" y="69263"/>
                </a:lnTo>
                <a:close/>
              </a:path>
            </a:pathLst>
          </a:custGeom>
          <a:solidFill>
            <a:srgbClr val="FFFFFF"/>
          </a:solidFill>
        </p:spPr>
        <p:txBody>
          <a:bodyPr wrap="square" lIns="0" tIns="0" rIns="0" bIns="0" rtlCol="0"/>
          <a:lstStyle/>
          <a:p>
            <a:endParaRPr/>
          </a:p>
        </p:txBody>
      </p:sp>
      <p:sp>
        <p:nvSpPr>
          <p:cNvPr id="17" name="object 17"/>
          <p:cNvSpPr txBox="1"/>
          <p:nvPr/>
        </p:nvSpPr>
        <p:spPr>
          <a:xfrm>
            <a:off x="6164960" y="791667"/>
            <a:ext cx="2892425" cy="848994"/>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Standart sırt</a:t>
            </a:r>
            <a:r>
              <a:rPr sz="1800" b="1" spc="-55" dirty="0">
                <a:solidFill>
                  <a:srgbClr val="FFFFFF"/>
                </a:solidFill>
                <a:latin typeface="Arial"/>
                <a:cs typeface="Arial"/>
              </a:rPr>
              <a:t> </a:t>
            </a:r>
            <a:r>
              <a:rPr sz="1800" b="1" spc="-10" dirty="0">
                <a:solidFill>
                  <a:srgbClr val="FFFFFF"/>
                </a:solidFill>
                <a:latin typeface="Arial"/>
                <a:cs typeface="Arial"/>
              </a:rPr>
              <a:t>ekstansiyonu</a:t>
            </a:r>
            <a:endParaRPr sz="1800">
              <a:latin typeface="Arial"/>
              <a:cs typeface="Arial"/>
            </a:endParaRPr>
          </a:p>
          <a:p>
            <a:pPr marL="12700">
              <a:lnSpc>
                <a:spcPct val="100000"/>
              </a:lnSpc>
            </a:pPr>
            <a:r>
              <a:rPr sz="1800" b="1" dirty="0">
                <a:solidFill>
                  <a:srgbClr val="FFFFFF"/>
                </a:solidFill>
                <a:latin typeface="Arial"/>
                <a:cs typeface="Arial"/>
              </a:rPr>
              <a:t>cihazında</a:t>
            </a:r>
            <a:r>
              <a:rPr sz="1800" b="1" spc="-45" dirty="0">
                <a:solidFill>
                  <a:srgbClr val="FFFFFF"/>
                </a:solidFill>
                <a:latin typeface="Arial"/>
                <a:cs typeface="Arial"/>
              </a:rPr>
              <a:t> </a:t>
            </a:r>
            <a:r>
              <a:rPr sz="1800" b="1" dirty="0">
                <a:solidFill>
                  <a:srgbClr val="FFFFFF"/>
                </a:solidFill>
                <a:latin typeface="Arial"/>
                <a:cs typeface="Arial"/>
              </a:rPr>
              <a:t>ölçüm:</a:t>
            </a:r>
            <a:endParaRPr sz="1800">
              <a:latin typeface="Arial"/>
              <a:cs typeface="Arial"/>
            </a:endParaRPr>
          </a:p>
          <a:p>
            <a:pPr marL="12700">
              <a:lnSpc>
                <a:spcPct val="100000"/>
              </a:lnSpc>
            </a:pPr>
            <a:r>
              <a:rPr sz="1800" b="1" dirty="0">
                <a:solidFill>
                  <a:srgbClr val="FFFFFF"/>
                </a:solidFill>
                <a:latin typeface="Arial"/>
                <a:cs typeface="Arial"/>
              </a:rPr>
              <a:t>L1 </a:t>
            </a:r>
            <a:r>
              <a:rPr sz="1800" b="1" spc="-10" dirty="0">
                <a:solidFill>
                  <a:srgbClr val="FFFFFF"/>
                </a:solidFill>
                <a:latin typeface="Arial"/>
                <a:cs typeface="Arial"/>
              </a:rPr>
              <a:t>ve </a:t>
            </a:r>
            <a:r>
              <a:rPr sz="1800" b="1" dirty="0">
                <a:solidFill>
                  <a:srgbClr val="FFFFFF"/>
                </a:solidFill>
                <a:latin typeface="Arial"/>
                <a:cs typeface="Arial"/>
              </a:rPr>
              <a:t>L5 </a:t>
            </a:r>
            <a:r>
              <a:rPr sz="1800" b="1" spc="-5" dirty="0">
                <a:solidFill>
                  <a:srgbClr val="FFFFFF"/>
                </a:solidFill>
                <a:latin typeface="Arial"/>
                <a:cs typeface="Arial"/>
              </a:rPr>
              <a:t>üzerine</a:t>
            </a:r>
            <a:r>
              <a:rPr sz="1800" b="1" spc="-50" dirty="0">
                <a:solidFill>
                  <a:srgbClr val="FFFFFF"/>
                </a:solidFill>
                <a:latin typeface="Arial"/>
                <a:cs typeface="Arial"/>
              </a:rPr>
              <a:t> </a:t>
            </a:r>
            <a:r>
              <a:rPr sz="1800" b="1" dirty="0">
                <a:solidFill>
                  <a:srgbClr val="FFFFFF"/>
                </a:solidFill>
                <a:latin typeface="Arial"/>
                <a:cs typeface="Arial"/>
              </a:rPr>
              <a:t>EMG</a:t>
            </a:r>
            <a:endParaRPr sz="1800">
              <a:latin typeface="Arial"/>
              <a:cs typeface="Arial"/>
            </a:endParaRPr>
          </a:p>
        </p:txBody>
      </p:sp>
      <p:sp>
        <p:nvSpPr>
          <p:cNvPr id="18" name="object 18"/>
          <p:cNvSpPr/>
          <p:nvPr/>
        </p:nvSpPr>
        <p:spPr>
          <a:xfrm>
            <a:off x="6659880" y="1700783"/>
            <a:ext cx="1944624" cy="1514856"/>
          </a:xfrm>
          <a:prstGeom prst="rect">
            <a:avLst/>
          </a:prstGeom>
          <a:blipFill>
            <a:blip r:embed="rId7" cstate="print"/>
            <a:stretch>
              <a:fillRect/>
            </a:stretch>
          </a:blipFill>
        </p:spPr>
        <p:txBody>
          <a:bodyPr wrap="square" lIns="0" tIns="0" rIns="0" bIns="0" rtlCol="0"/>
          <a:lstStyle/>
          <a:p>
            <a:endParaRPr/>
          </a:p>
        </p:txBody>
      </p:sp>
      <p:sp>
        <p:nvSpPr>
          <p:cNvPr id="19" name="object 19"/>
          <p:cNvSpPr txBox="1"/>
          <p:nvPr/>
        </p:nvSpPr>
        <p:spPr>
          <a:xfrm>
            <a:off x="6374891" y="3790188"/>
            <a:ext cx="2374900" cy="786765"/>
          </a:xfrm>
          <a:prstGeom prst="rect">
            <a:avLst/>
          </a:prstGeom>
          <a:ln w="9144">
            <a:solidFill>
              <a:srgbClr val="FFFF00"/>
            </a:solidFill>
          </a:ln>
        </p:spPr>
        <p:txBody>
          <a:bodyPr vert="horz" wrap="square" lIns="0" tIns="40005" rIns="0" bIns="0" rtlCol="0">
            <a:spAutoFit/>
          </a:bodyPr>
          <a:lstStyle/>
          <a:p>
            <a:pPr marL="90805">
              <a:lnSpc>
                <a:spcPct val="100000"/>
              </a:lnSpc>
              <a:spcBef>
                <a:spcPts val="315"/>
              </a:spcBef>
            </a:pPr>
            <a:r>
              <a:rPr sz="1800" b="1" dirty="0">
                <a:solidFill>
                  <a:srgbClr val="FFFF00"/>
                </a:solidFill>
                <a:latin typeface="Arial"/>
                <a:cs typeface="Arial"/>
              </a:rPr>
              <a:t>L1=</a:t>
            </a:r>
            <a:r>
              <a:rPr sz="1800" b="1" spc="-30" dirty="0">
                <a:solidFill>
                  <a:srgbClr val="FFFF00"/>
                </a:solidFill>
                <a:latin typeface="Arial"/>
                <a:cs typeface="Arial"/>
              </a:rPr>
              <a:t> </a:t>
            </a:r>
            <a:r>
              <a:rPr sz="1800" b="1" dirty="0">
                <a:solidFill>
                  <a:srgbClr val="FFFF00"/>
                </a:solidFill>
                <a:latin typeface="Arial"/>
                <a:cs typeface="Arial"/>
              </a:rPr>
              <a:t>Longissimus</a:t>
            </a:r>
            <a:endParaRPr sz="1800">
              <a:latin typeface="Arial"/>
              <a:cs typeface="Arial"/>
            </a:endParaRPr>
          </a:p>
          <a:p>
            <a:pPr marL="90805">
              <a:lnSpc>
                <a:spcPct val="100000"/>
              </a:lnSpc>
              <a:spcBef>
                <a:spcPts val="1080"/>
              </a:spcBef>
            </a:pPr>
            <a:r>
              <a:rPr sz="1800" b="1" spc="-5" dirty="0">
                <a:solidFill>
                  <a:srgbClr val="FFFF00"/>
                </a:solidFill>
                <a:latin typeface="Arial"/>
                <a:cs typeface="Arial"/>
              </a:rPr>
              <a:t>L5=</a:t>
            </a:r>
            <a:r>
              <a:rPr sz="1800" b="1" spc="-25" dirty="0">
                <a:solidFill>
                  <a:srgbClr val="FFFF00"/>
                </a:solidFill>
                <a:latin typeface="Arial"/>
                <a:cs typeface="Arial"/>
              </a:rPr>
              <a:t> </a:t>
            </a:r>
            <a:r>
              <a:rPr sz="1800" b="1" dirty="0">
                <a:solidFill>
                  <a:srgbClr val="FFFF00"/>
                </a:solidFill>
                <a:latin typeface="Arial"/>
                <a:cs typeface="Arial"/>
              </a:rPr>
              <a:t>Multifidus</a:t>
            </a:r>
            <a:endParaRPr sz="1800">
              <a:latin typeface="Arial"/>
              <a:cs typeface="Arial"/>
            </a:endParaRPr>
          </a:p>
        </p:txBody>
      </p:sp>
      <p:sp>
        <p:nvSpPr>
          <p:cNvPr id="20" name="object 20"/>
          <p:cNvSpPr/>
          <p:nvPr/>
        </p:nvSpPr>
        <p:spPr>
          <a:xfrm>
            <a:off x="7149546" y="3287140"/>
            <a:ext cx="178435" cy="504190"/>
          </a:xfrm>
          <a:custGeom>
            <a:avLst/>
            <a:gdLst/>
            <a:ahLst/>
            <a:cxnLst/>
            <a:rect l="l" t="t" r="r" b="b"/>
            <a:pathLst>
              <a:path w="178434" h="504189">
                <a:moveTo>
                  <a:pt x="89296" y="78622"/>
                </a:moveTo>
                <a:lnTo>
                  <a:pt x="69401" y="112469"/>
                </a:lnTo>
                <a:lnTo>
                  <a:pt x="68117" y="504063"/>
                </a:lnTo>
                <a:lnTo>
                  <a:pt x="107741" y="504190"/>
                </a:lnTo>
                <a:lnTo>
                  <a:pt x="109025" y="112701"/>
                </a:lnTo>
                <a:lnTo>
                  <a:pt x="89296" y="78622"/>
                </a:lnTo>
                <a:close/>
              </a:path>
              <a:path w="178434" h="504189">
                <a:moveTo>
                  <a:pt x="112213" y="39243"/>
                </a:moveTo>
                <a:lnTo>
                  <a:pt x="69641" y="39243"/>
                </a:lnTo>
                <a:lnTo>
                  <a:pt x="109265" y="39370"/>
                </a:lnTo>
                <a:lnTo>
                  <a:pt x="109025" y="112701"/>
                </a:lnTo>
                <a:lnTo>
                  <a:pt x="141269" y="168401"/>
                </a:lnTo>
                <a:lnTo>
                  <a:pt x="146460" y="174265"/>
                </a:lnTo>
                <a:lnTo>
                  <a:pt x="153271" y="177593"/>
                </a:lnTo>
                <a:lnTo>
                  <a:pt x="160843" y="178135"/>
                </a:lnTo>
                <a:lnTo>
                  <a:pt x="168320" y="175641"/>
                </a:lnTo>
                <a:lnTo>
                  <a:pt x="174184" y="170376"/>
                </a:lnTo>
                <a:lnTo>
                  <a:pt x="177512" y="163528"/>
                </a:lnTo>
                <a:lnTo>
                  <a:pt x="178053" y="155942"/>
                </a:lnTo>
                <a:lnTo>
                  <a:pt x="175559" y="148462"/>
                </a:lnTo>
                <a:lnTo>
                  <a:pt x="112213" y="39243"/>
                </a:lnTo>
                <a:close/>
              </a:path>
              <a:path w="178434" h="504189">
                <a:moveTo>
                  <a:pt x="89453" y="0"/>
                </a:moveTo>
                <a:lnTo>
                  <a:pt x="2585" y="147955"/>
                </a:lnTo>
                <a:lnTo>
                  <a:pt x="0" y="155380"/>
                </a:lnTo>
                <a:lnTo>
                  <a:pt x="474" y="162972"/>
                </a:lnTo>
                <a:lnTo>
                  <a:pt x="3782" y="169850"/>
                </a:lnTo>
                <a:lnTo>
                  <a:pt x="9697" y="175133"/>
                </a:lnTo>
                <a:lnTo>
                  <a:pt x="17103" y="177647"/>
                </a:lnTo>
                <a:lnTo>
                  <a:pt x="24651" y="177149"/>
                </a:lnTo>
                <a:lnTo>
                  <a:pt x="31486" y="173864"/>
                </a:lnTo>
                <a:lnTo>
                  <a:pt x="36748" y="168021"/>
                </a:lnTo>
                <a:lnTo>
                  <a:pt x="69401" y="112469"/>
                </a:lnTo>
                <a:lnTo>
                  <a:pt x="69641" y="39243"/>
                </a:lnTo>
                <a:lnTo>
                  <a:pt x="112213" y="39243"/>
                </a:lnTo>
                <a:lnTo>
                  <a:pt x="89453" y="0"/>
                </a:lnTo>
                <a:close/>
              </a:path>
              <a:path w="178434" h="504189">
                <a:moveTo>
                  <a:pt x="109233" y="49275"/>
                </a:moveTo>
                <a:lnTo>
                  <a:pt x="72308" y="49275"/>
                </a:lnTo>
                <a:lnTo>
                  <a:pt x="106471" y="49403"/>
                </a:lnTo>
                <a:lnTo>
                  <a:pt x="89296" y="78622"/>
                </a:lnTo>
                <a:lnTo>
                  <a:pt x="109025" y="112701"/>
                </a:lnTo>
                <a:lnTo>
                  <a:pt x="109233" y="49275"/>
                </a:lnTo>
                <a:close/>
              </a:path>
              <a:path w="178434" h="504189">
                <a:moveTo>
                  <a:pt x="69641" y="39243"/>
                </a:moveTo>
                <a:lnTo>
                  <a:pt x="69401" y="112469"/>
                </a:lnTo>
                <a:lnTo>
                  <a:pt x="89296" y="78622"/>
                </a:lnTo>
                <a:lnTo>
                  <a:pt x="72308" y="49275"/>
                </a:lnTo>
                <a:lnTo>
                  <a:pt x="109233" y="49275"/>
                </a:lnTo>
                <a:lnTo>
                  <a:pt x="109265" y="39370"/>
                </a:lnTo>
                <a:lnTo>
                  <a:pt x="69641" y="39243"/>
                </a:lnTo>
                <a:close/>
              </a:path>
              <a:path w="178434" h="504189">
                <a:moveTo>
                  <a:pt x="72308" y="49275"/>
                </a:moveTo>
                <a:lnTo>
                  <a:pt x="89296" y="78622"/>
                </a:lnTo>
                <a:lnTo>
                  <a:pt x="106471" y="49403"/>
                </a:lnTo>
                <a:lnTo>
                  <a:pt x="72308" y="49275"/>
                </a:lnTo>
                <a:close/>
              </a:path>
            </a:pathLst>
          </a:custGeom>
          <a:solidFill>
            <a:srgbClr val="FFFF00"/>
          </a:solidFill>
        </p:spPr>
        <p:txBody>
          <a:bodyPr wrap="square" lIns="0" tIns="0" rIns="0" bIns="0" rtlCol="0"/>
          <a:lstStyle/>
          <a:p>
            <a:endParaRPr/>
          </a:p>
        </p:txBody>
      </p:sp>
      <p:sp>
        <p:nvSpPr>
          <p:cNvPr id="21" name="object 21"/>
          <p:cNvSpPr/>
          <p:nvPr/>
        </p:nvSpPr>
        <p:spPr>
          <a:xfrm>
            <a:off x="6518020" y="4568571"/>
            <a:ext cx="669925" cy="662305"/>
          </a:xfrm>
          <a:custGeom>
            <a:avLst/>
            <a:gdLst/>
            <a:ahLst/>
            <a:cxnLst/>
            <a:rect l="l" t="t" r="r" b="b"/>
            <a:pathLst>
              <a:path w="669925" h="662304">
                <a:moveTo>
                  <a:pt x="61116" y="482068"/>
                </a:moveTo>
                <a:lnTo>
                  <a:pt x="53927" y="484536"/>
                </a:lnTo>
                <a:lnTo>
                  <a:pt x="48190" y="489529"/>
                </a:lnTo>
                <a:lnTo>
                  <a:pt x="44703" y="496569"/>
                </a:lnTo>
                <a:lnTo>
                  <a:pt x="0" y="662177"/>
                </a:lnTo>
                <a:lnTo>
                  <a:pt x="52445" y="648715"/>
                </a:lnTo>
                <a:lnTo>
                  <a:pt x="41909" y="648715"/>
                </a:lnTo>
                <a:lnTo>
                  <a:pt x="14097" y="620521"/>
                </a:lnTo>
                <a:lnTo>
                  <a:pt x="66161" y="569057"/>
                </a:lnTo>
                <a:lnTo>
                  <a:pt x="82930" y="506856"/>
                </a:lnTo>
                <a:lnTo>
                  <a:pt x="83462" y="499012"/>
                </a:lnTo>
                <a:lnTo>
                  <a:pt x="80994" y="491823"/>
                </a:lnTo>
                <a:lnTo>
                  <a:pt x="76001" y="486086"/>
                </a:lnTo>
                <a:lnTo>
                  <a:pt x="68960" y="482599"/>
                </a:lnTo>
                <a:lnTo>
                  <a:pt x="61116" y="482068"/>
                </a:lnTo>
                <a:close/>
              </a:path>
              <a:path w="669925" h="662304">
                <a:moveTo>
                  <a:pt x="66161" y="569057"/>
                </a:moveTo>
                <a:lnTo>
                  <a:pt x="14097" y="620521"/>
                </a:lnTo>
                <a:lnTo>
                  <a:pt x="41909" y="648715"/>
                </a:lnTo>
                <a:lnTo>
                  <a:pt x="51032" y="639698"/>
                </a:lnTo>
                <a:lnTo>
                  <a:pt x="47117" y="639698"/>
                </a:lnTo>
                <a:lnTo>
                  <a:pt x="23113" y="615441"/>
                </a:lnTo>
                <a:lnTo>
                  <a:pt x="55934" y="606994"/>
                </a:lnTo>
                <a:lnTo>
                  <a:pt x="66161" y="569057"/>
                </a:lnTo>
                <a:close/>
              </a:path>
              <a:path w="669925" h="662304">
                <a:moveTo>
                  <a:pt x="164232" y="580767"/>
                </a:moveTo>
                <a:lnTo>
                  <a:pt x="156336" y="581151"/>
                </a:lnTo>
                <a:lnTo>
                  <a:pt x="94040" y="597186"/>
                </a:lnTo>
                <a:lnTo>
                  <a:pt x="41909" y="648715"/>
                </a:lnTo>
                <a:lnTo>
                  <a:pt x="52445" y="648715"/>
                </a:lnTo>
                <a:lnTo>
                  <a:pt x="166243" y="619505"/>
                </a:lnTo>
                <a:lnTo>
                  <a:pt x="173305" y="616110"/>
                </a:lnTo>
                <a:lnTo>
                  <a:pt x="178355" y="610441"/>
                </a:lnTo>
                <a:lnTo>
                  <a:pt x="180905" y="603271"/>
                </a:lnTo>
                <a:lnTo>
                  <a:pt x="180467" y="595376"/>
                </a:lnTo>
                <a:lnTo>
                  <a:pt x="177071" y="588331"/>
                </a:lnTo>
                <a:lnTo>
                  <a:pt x="171402" y="583311"/>
                </a:lnTo>
                <a:lnTo>
                  <a:pt x="164232" y="580767"/>
                </a:lnTo>
                <a:close/>
              </a:path>
              <a:path w="669925" h="662304">
                <a:moveTo>
                  <a:pt x="55934" y="606994"/>
                </a:moveTo>
                <a:lnTo>
                  <a:pt x="23113" y="615441"/>
                </a:lnTo>
                <a:lnTo>
                  <a:pt x="47117" y="639698"/>
                </a:lnTo>
                <a:lnTo>
                  <a:pt x="55934" y="606994"/>
                </a:lnTo>
                <a:close/>
              </a:path>
              <a:path w="669925" h="662304">
                <a:moveTo>
                  <a:pt x="94040" y="597186"/>
                </a:moveTo>
                <a:lnTo>
                  <a:pt x="55934" y="606994"/>
                </a:lnTo>
                <a:lnTo>
                  <a:pt x="47117" y="639698"/>
                </a:lnTo>
                <a:lnTo>
                  <a:pt x="51032" y="639698"/>
                </a:lnTo>
                <a:lnTo>
                  <a:pt x="94040" y="597186"/>
                </a:lnTo>
                <a:close/>
              </a:path>
              <a:path w="669925" h="662304">
                <a:moveTo>
                  <a:pt x="641857" y="0"/>
                </a:moveTo>
                <a:lnTo>
                  <a:pt x="66161" y="569057"/>
                </a:lnTo>
                <a:lnTo>
                  <a:pt x="55934" y="606994"/>
                </a:lnTo>
                <a:lnTo>
                  <a:pt x="94040" y="597186"/>
                </a:lnTo>
                <a:lnTo>
                  <a:pt x="669671" y="28193"/>
                </a:lnTo>
                <a:lnTo>
                  <a:pt x="641857" y="0"/>
                </a:lnTo>
                <a:close/>
              </a:path>
            </a:pathLst>
          </a:custGeom>
          <a:solidFill>
            <a:srgbClr val="FFFF00"/>
          </a:solidFill>
        </p:spPr>
        <p:txBody>
          <a:bodyPr wrap="square" lIns="0" tIns="0" rIns="0" bIns="0" rtlCol="0"/>
          <a:lstStyle/>
          <a:p>
            <a:endParaRPr/>
          </a:p>
        </p:txBody>
      </p:sp>
      <p:sp>
        <p:nvSpPr>
          <p:cNvPr id="22" name="object 22"/>
          <p:cNvSpPr/>
          <p:nvPr/>
        </p:nvSpPr>
        <p:spPr>
          <a:xfrm>
            <a:off x="0" y="0"/>
            <a:ext cx="423672" cy="621791"/>
          </a:xfrm>
          <a:prstGeom prst="rect">
            <a:avLst/>
          </a:prstGeom>
          <a:blipFill>
            <a:blip r:embed="rId8" cstate="print"/>
            <a:stretch>
              <a:fillRect/>
            </a:stretch>
          </a:blipFill>
        </p:spPr>
        <p:txBody>
          <a:bodyPr wrap="square" lIns="0" tIns="0" rIns="0" bIns="0" rtlCol="0"/>
          <a:lstStyle/>
          <a:p>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423672" cy="62179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18540" y="215900"/>
            <a:ext cx="5216525"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00"/>
                </a:solidFill>
              </a:rPr>
              <a:t>Sabit </a:t>
            </a:r>
            <a:r>
              <a:rPr spc="-15" dirty="0">
                <a:solidFill>
                  <a:srgbClr val="FFFF00"/>
                </a:solidFill>
              </a:rPr>
              <a:t>ve </a:t>
            </a:r>
            <a:r>
              <a:rPr spc="-5" dirty="0">
                <a:solidFill>
                  <a:srgbClr val="FFFF00"/>
                </a:solidFill>
              </a:rPr>
              <a:t>sabit </a:t>
            </a:r>
            <a:r>
              <a:rPr spc="-15" dirty="0">
                <a:solidFill>
                  <a:srgbClr val="FFFF00"/>
                </a:solidFill>
              </a:rPr>
              <a:t>olmayan </a:t>
            </a:r>
            <a:r>
              <a:rPr spc="-5" dirty="0">
                <a:solidFill>
                  <a:srgbClr val="FFFF00"/>
                </a:solidFill>
              </a:rPr>
              <a:t>ortamlarda kas</a:t>
            </a:r>
            <a:r>
              <a:rPr spc="150" dirty="0">
                <a:solidFill>
                  <a:srgbClr val="FFFF00"/>
                </a:solidFill>
              </a:rPr>
              <a:t> </a:t>
            </a:r>
            <a:r>
              <a:rPr spc="-5" dirty="0">
                <a:solidFill>
                  <a:srgbClr val="FFFF00"/>
                </a:solidFill>
              </a:rPr>
              <a:t>aktivitesi</a:t>
            </a:r>
          </a:p>
        </p:txBody>
      </p:sp>
      <p:sp>
        <p:nvSpPr>
          <p:cNvPr id="4" name="object 4"/>
          <p:cNvSpPr/>
          <p:nvPr/>
        </p:nvSpPr>
        <p:spPr>
          <a:xfrm>
            <a:off x="106679" y="4053840"/>
            <a:ext cx="2880360" cy="2054352"/>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08204" y="6085332"/>
            <a:ext cx="2880360" cy="585470"/>
          </a:xfrm>
          <a:prstGeom prst="rect">
            <a:avLst/>
          </a:prstGeom>
          <a:ln w="9144">
            <a:solidFill>
              <a:srgbClr val="FFFF00"/>
            </a:solidFill>
          </a:ln>
        </p:spPr>
        <p:txBody>
          <a:bodyPr vert="horz" wrap="square" lIns="0" tIns="42545" rIns="0" bIns="0" rtlCol="0">
            <a:spAutoFit/>
          </a:bodyPr>
          <a:lstStyle/>
          <a:p>
            <a:pPr marL="90805">
              <a:lnSpc>
                <a:spcPct val="100000"/>
              </a:lnSpc>
              <a:spcBef>
                <a:spcPts val="335"/>
              </a:spcBef>
            </a:pPr>
            <a:r>
              <a:rPr sz="1600" b="1" dirty="0">
                <a:solidFill>
                  <a:srgbClr val="FFFFFF"/>
                </a:solidFill>
                <a:latin typeface="Arial"/>
                <a:cs typeface="Arial"/>
              </a:rPr>
              <a:t>Sabit ortamda göğüs</a:t>
            </a:r>
            <a:r>
              <a:rPr sz="1600" b="1" spc="-110" dirty="0">
                <a:solidFill>
                  <a:srgbClr val="FFFFFF"/>
                </a:solidFill>
                <a:latin typeface="Arial"/>
                <a:cs typeface="Arial"/>
              </a:rPr>
              <a:t> </a:t>
            </a:r>
            <a:r>
              <a:rPr sz="1600" b="1" dirty="0">
                <a:solidFill>
                  <a:srgbClr val="FFFFFF"/>
                </a:solidFill>
                <a:latin typeface="Arial"/>
                <a:cs typeface="Arial"/>
              </a:rPr>
              <a:t>press</a:t>
            </a:r>
            <a:endParaRPr sz="1600">
              <a:latin typeface="Arial"/>
              <a:cs typeface="Arial"/>
            </a:endParaRPr>
          </a:p>
        </p:txBody>
      </p:sp>
      <p:sp>
        <p:nvSpPr>
          <p:cNvPr id="6" name="object 6"/>
          <p:cNvSpPr/>
          <p:nvPr/>
        </p:nvSpPr>
        <p:spPr>
          <a:xfrm>
            <a:off x="3133344" y="4078223"/>
            <a:ext cx="2734056" cy="2042160"/>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3134867" y="6094476"/>
            <a:ext cx="2734310" cy="585470"/>
          </a:xfrm>
          <a:prstGeom prst="rect">
            <a:avLst/>
          </a:prstGeom>
          <a:ln w="9144">
            <a:solidFill>
              <a:srgbClr val="FFFF00"/>
            </a:solidFill>
          </a:ln>
        </p:spPr>
        <p:txBody>
          <a:bodyPr vert="horz" wrap="square" lIns="0" tIns="42544" rIns="0" bIns="0" rtlCol="0">
            <a:spAutoFit/>
          </a:bodyPr>
          <a:lstStyle/>
          <a:p>
            <a:pPr marL="89535" marR="250190">
              <a:lnSpc>
                <a:spcPct val="100000"/>
              </a:lnSpc>
              <a:spcBef>
                <a:spcPts val="334"/>
              </a:spcBef>
            </a:pPr>
            <a:r>
              <a:rPr sz="1600" b="1" spc="-5" dirty="0">
                <a:solidFill>
                  <a:srgbClr val="FFFFFF"/>
                </a:solidFill>
                <a:latin typeface="Arial"/>
                <a:cs typeface="Arial"/>
              </a:rPr>
              <a:t>Hareketli </a:t>
            </a:r>
            <a:r>
              <a:rPr sz="1600" b="1" dirty="0">
                <a:solidFill>
                  <a:srgbClr val="FFFFFF"/>
                </a:solidFill>
                <a:latin typeface="Arial"/>
                <a:cs typeface="Arial"/>
              </a:rPr>
              <a:t>ortamda</a:t>
            </a:r>
            <a:r>
              <a:rPr sz="1600" b="1" spc="-60" dirty="0">
                <a:solidFill>
                  <a:srgbClr val="FFFFFF"/>
                </a:solidFill>
                <a:latin typeface="Arial"/>
                <a:cs typeface="Arial"/>
              </a:rPr>
              <a:t> </a:t>
            </a:r>
            <a:r>
              <a:rPr sz="1600" b="1" dirty="0">
                <a:solidFill>
                  <a:srgbClr val="FFFFFF"/>
                </a:solidFill>
                <a:latin typeface="Arial"/>
                <a:cs typeface="Arial"/>
              </a:rPr>
              <a:t>göğüs  press</a:t>
            </a:r>
            <a:endParaRPr sz="1600">
              <a:latin typeface="Arial"/>
              <a:cs typeface="Arial"/>
            </a:endParaRPr>
          </a:p>
        </p:txBody>
      </p:sp>
      <p:sp>
        <p:nvSpPr>
          <p:cNvPr id="8" name="object 8"/>
          <p:cNvSpPr txBox="1"/>
          <p:nvPr/>
        </p:nvSpPr>
        <p:spPr>
          <a:xfrm>
            <a:off x="108204" y="3302508"/>
            <a:ext cx="2737485" cy="585470"/>
          </a:xfrm>
          <a:prstGeom prst="rect">
            <a:avLst/>
          </a:prstGeom>
          <a:ln w="9144">
            <a:solidFill>
              <a:srgbClr val="FFFF00"/>
            </a:solidFill>
          </a:ln>
        </p:spPr>
        <p:txBody>
          <a:bodyPr vert="horz" wrap="square" lIns="0" tIns="41275" rIns="0" bIns="0" rtlCol="0">
            <a:spAutoFit/>
          </a:bodyPr>
          <a:lstStyle/>
          <a:p>
            <a:pPr marL="90805">
              <a:lnSpc>
                <a:spcPct val="100000"/>
              </a:lnSpc>
              <a:spcBef>
                <a:spcPts val="325"/>
              </a:spcBef>
            </a:pPr>
            <a:r>
              <a:rPr sz="1600" b="1" dirty="0">
                <a:solidFill>
                  <a:srgbClr val="FFFFFF"/>
                </a:solidFill>
                <a:latin typeface="Arial"/>
                <a:cs typeface="Arial"/>
              </a:rPr>
              <a:t>Sabit ortamda </a:t>
            </a:r>
            <a:r>
              <a:rPr sz="1600" b="1" spc="0" dirty="0">
                <a:solidFill>
                  <a:srgbClr val="FFFFFF"/>
                </a:solidFill>
                <a:latin typeface="Arial"/>
                <a:cs typeface="Arial"/>
              </a:rPr>
              <a:t>omuz</a:t>
            </a:r>
            <a:r>
              <a:rPr sz="1600" b="1" spc="-130" dirty="0">
                <a:solidFill>
                  <a:srgbClr val="FFFFFF"/>
                </a:solidFill>
                <a:latin typeface="Arial"/>
                <a:cs typeface="Arial"/>
              </a:rPr>
              <a:t> </a:t>
            </a:r>
            <a:r>
              <a:rPr sz="1600" b="1" dirty="0">
                <a:solidFill>
                  <a:srgbClr val="FFFFFF"/>
                </a:solidFill>
                <a:latin typeface="Arial"/>
                <a:cs typeface="Arial"/>
              </a:rPr>
              <a:t>press</a:t>
            </a:r>
            <a:endParaRPr sz="1600">
              <a:latin typeface="Arial"/>
              <a:cs typeface="Arial"/>
            </a:endParaRPr>
          </a:p>
        </p:txBody>
      </p:sp>
      <p:sp>
        <p:nvSpPr>
          <p:cNvPr id="9" name="object 9"/>
          <p:cNvSpPr/>
          <p:nvPr/>
        </p:nvSpPr>
        <p:spPr>
          <a:xfrm>
            <a:off x="466344" y="691895"/>
            <a:ext cx="1892808" cy="2609088"/>
          </a:xfrm>
          <a:prstGeom prst="rect">
            <a:avLst/>
          </a:prstGeom>
          <a:blipFill>
            <a:blip r:embed="rId5" cstate="print"/>
            <a:stretch>
              <a:fillRect/>
            </a:stretch>
          </a:blipFill>
        </p:spPr>
        <p:txBody>
          <a:bodyPr wrap="square" lIns="0" tIns="0" rIns="0" bIns="0" rtlCol="0"/>
          <a:lstStyle/>
          <a:p>
            <a:endParaRPr/>
          </a:p>
        </p:txBody>
      </p:sp>
      <p:sp>
        <p:nvSpPr>
          <p:cNvPr id="10" name="object 10"/>
          <p:cNvSpPr txBox="1"/>
          <p:nvPr/>
        </p:nvSpPr>
        <p:spPr>
          <a:xfrm>
            <a:off x="3134867" y="3287267"/>
            <a:ext cx="2734310" cy="585470"/>
          </a:xfrm>
          <a:prstGeom prst="rect">
            <a:avLst/>
          </a:prstGeom>
          <a:ln w="9144">
            <a:solidFill>
              <a:srgbClr val="FFFF00"/>
            </a:solidFill>
          </a:ln>
        </p:spPr>
        <p:txBody>
          <a:bodyPr vert="horz" wrap="square" lIns="0" tIns="40005" rIns="0" bIns="0" rtlCol="0">
            <a:spAutoFit/>
          </a:bodyPr>
          <a:lstStyle/>
          <a:p>
            <a:pPr marL="89535" marR="328930">
              <a:lnSpc>
                <a:spcPct val="100000"/>
              </a:lnSpc>
              <a:spcBef>
                <a:spcPts val="315"/>
              </a:spcBef>
            </a:pPr>
            <a:r>
              <a:rPr sz="1600" b="1" spc="-5" dirty="0">
                <a:solidFill>
                  <a:srgbClr val="FFFFFF"/>
                </a:solidFill>
                <a:latin typeface="Arial"/>
                <a:cs typeface="Arial"/>
              </a:rPr>
              <a:t>Hareketli </a:t>
            </a:r>
            <a:r>
              <a:rPr sz="1600" b="1" dirty="0">
                <a:solidFill>
                  <a:srgbClr val="FFFFFF"/>
                </a:solidFill>
                <a:latin typeface="Arial"/>
                <a:cs typeface="Arial"/>
              </a:rPr>
              <a:t>ortamda</a:t>
            </a:r>
            <a:r>
              <a:rPr sz="1600" b="1" spc="-80" dirty="0">
                <a:solidFill>
                  <a:srgbClr val="FFFFFF"/>
                </a:solidFill>
                <a:latin typeface="Arial"/>
                <a:cs typeface="Arial"/>
              </a:rPr>
              <a:t> </a:t>
            </a:r>
            <a:r>
              <a:rPr sz="1600" b="1" spc="0" dirty="0">
                <a:solidFill>
                  <a:srgbClr val="FFFFFF"/>
                </a:solidFill>
                <a:latin typeface="Arial"/>
                <a:cs typeface="Arial"/>
              </a:rPr>
              <a:t>omuz  </a:t>
            </a:r>
            <a:r>
              <a:rPr sz="1600" b="1" dirty="0">
                <a:solidFill>
                  <a:srgbClr val="FFFFFF"/>
                </a:solidFill>
                <a:latin typeface="Arial"/>
                <a:cs typeface="Arial"/>
              </a:rPr>
              <a:t>press</a:t>
            </a:r>
            <a:endParaRPr sz="1600">
              <a:latin typeface="Arial"/>
              <a:cs typeface="Arial"/>
            </a:endParaRPr>
          </a:p>
        </p:txBody>
      </p:sp>
      <p:sp>
        <p:nvSpPr>
          <p:cNvPr id="11" name="object 11"/>
          <p:cNvSpPr/>
          <p:nvPr/>
        </p:nvSpPr>
        <p:spPr>
          <a:xfrm>
            <a:off x="3493008" y="670559"/>
            <a:ext cx="1941576" cy="2615183"/>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6669023" y="2566416"/>
            <a:ext cx="1898903" cy="2590799"/>
          </a:xfrm>
          <a:prstGeom prst="rect">
            <a:avLst/>
          </a:prstGeom>
          <a:blipFill>
            <a:blip r:embed="rId7" cstate="print"/>
            <a:stretch>
              <a:fillRect/>
            </a:stretch>
          </a:blipFill>
        </p:spPr>
        <p:txBody>
          <a:bodyPr wrap="square" lIns="0" tIns="0" rIns="0" bIns="0" rtlCol="0"/>
          <a:lstStyle/>
          <a:p>
            <a:endParaRPr/>
          </a:p>
        </p:txBody>
      </p:sp>
      <p:sp>
        <p:nvSpPr>
          <p:cNvPr id="13" name="object 13"/>
          <p:cNvSpPr txBox="1"/>
          <p:nvPr/>
        </p:nvSpPr>
        <p:spPr>
          <a:xfrm>
            <a:off x="6307963" y="1656714"/>
            <a:ext cx="259143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FFFFFF"/>
                </a:solidFill>
                <a:latin typeface="Arial"/>
                <a:cs typeface="Arial"/>
              </a:rPr>
              <a:t>EMG: Anterior deltoid,  pectoralis </a:t>
            </a:r>
            <a:r>
              <a:rPr sz="1800" b="1" spc="-20" dirty="0">
                <a:solidFill>
                  <a:srgbClr val="FFFFFF"/>
                </a:solidFill>
                <a:latin typeface="Arial"/>
                <a:cs typeface="Arial"/>
              </a:rPr>
              <a:t>major, </a:t>
            </a:r>
            <a:r>
              <a:rPr sz="1800" b="1" spc="-5" dirty="0">
                <a:solidFill>
                  <a:srgbClr val="FFFFFF"/>
                </a:solidFill>
                <a:latin typeface="Arial"/>
                <a:cs typeface="Arial"/>
              </a:rPr>
              <a:t>rectus  </a:t>
            </a:r>
            <a:r>
              <a:rPr sz="1800" b="1" dirty="0">
                <a:solidFill>
                  <a:srgbClr val="FFFFFF"/>
                </a:solidFill>
                <a:latin typeface="Arial"/>
                <a:cs typeface="Arial"/>
              </a:rPr>
              <a:t>abdominis</a:t>
            </a:r>
            <a:endParaRPr sz="1800">
              <a:latin typeface="Arial"/>
              <a:cs typeface="Arial"/>
            </a:endParaRPr>
          </a:p>
        </p:txBody>
      </p:sp>
      <p:sp>
        <p:nvSpPr>
          <p:cNvPr id="14" name="object 14"/>
          <p:cNvSpPr/>
          <p:nvPr/>
        </p:nvSpPr>
        <p:spPr>
          <a:xfrm>
            <a:off x="6085332" y="3883025"/>
            <a:ext cx="504190" cy="103505"/>
          </a:xfrm>
          <a:custGeom>
            <a:avLst/>
            <a:gdLst/>
            <a:ahLst/>
            <a:cxnLst/>
            <a:rect l="l" t="t" r="r" b="b"/>
            <a:pathLst>
              <a:path w="504190" h="103504">
                <a:moveTo>
                  <a:pt x="415670" y="0"/>
                </a:moveTo>
                <a:lnTo>
                  <a:pt x="411733" y="1016"/>
                </a:lnTo>
                <a:lnTo>
                  <a:pt x="408177" y="7112"/>
                </a:lnTo>
                <a:lnTo>
                  <a:pt x="409193" y="10922"/>
                </a:lnTo>
                <a:lnTo>
                  <a:pt x="468086" y="45520"/>
                </a:lnTo>
                <a:lnTo>
                  <a:pt x="491489" y="45593"/>
                </a:lnTo>
                <a:lnTo>
                  <a:pt x="491489" y="58293"/>
                </a:lnTo>
                <a:lnTo>
                  <a:pt x="467923" y="58293"/>
                </a:lnTo>
                <a:lnTo>
                  <a:pt x="408939" y="92456"/>
                </a:lnTo>
                <a:lnTo>
                  <a:pt x="407923" y="96266"/>
                </a:lnTo>
                <a:lnTo>
                  <a:pt x="409701" y="99313"/>
                </a:lnTo>
                <a:lnTo>
                  <a:pt x="411352" y="102362"/>
                </a:lnTo>
                <a:lnTo>
                  <a:pt x="415289" y="103377"/>
                </a:lnTo>
                <a:lnTo>
                  <a:pt x="418338" y="101726"/>
                </a:lnTo>
                <a:lnTo>
                  <a:pt x="493128" y="58293"/>
                </a:lnTo>
                <a:lnTo>
                  <a:pt x="491489" y="58293"/>
                </a:lnTo>
                <a:lnTo>
                  <a:pt x="493253" y="58220"/>
                </a:lnTo>
                <a:lnTo>
                  <a:pt x="504063" y="51943"/>
                </a:lnTo>
                <a:lnTo>
                  <a:pt x="418591" y="1777"/>
                </a:lnTo>
                <a:lnTo>
                  <a:pt x="415670" y="0"/>
                </a:lnTo>
                <a:close/>
              </a:path>
              <a:path w="504190" h="103504">
                <a:moveTo>
                  <a:pt x="478953" y="51904"/>
                </a:moveTo>
                <a:lnTo>
                  <a:pt x="468048" y="58220"/>
                </a:lnTo>
                <a:lnTo>
                  <a:pt x="491489" y="58293"/>
                </a:lnTo>
                <a:lnTo>
                  <a:pt x="491489" y="57404"/>
                </a:lnTo>
                <a:lnTo>
                  <a:pt x="488314" y="57404"/>
                </a:lnTo>
                <a:lnTo>
                  <a:pt x="478953" y="51904"/>
                </a:lnTo>
                <a:close/>
              </a:path>
              <a:path w="504190" h="103504">
                <a:moveTo>
                  <a:pt x="0" y="44068"/>
                </a:moveTo>
                <a:lnTo>
                  <a:pt x="0" y="56768"/>
                </a:lnTo>
                <a:lnTo>
                  <a:pt x="468048" y="58220"/>
                </a:lnTo>
                <a:lnTo>
                  <a:pt x="478953" y="51904"/>
                </a:lnTo>
                <a:lnTo>
                  <a:pt x="468086" y="45520"/>
                </a:lnTo>
                <a:lnTo>
                  <a:pt x="0" y="44068"/>
                </a:lnTo>
                <a:close/>
              </a:path>
              <a:path w="504190" h="103504">
                <a:moveTo>
                  <a:pt x="488314" y="46481"/>
                </a:moveTo>
                <a:lnTo>
                  <a:pt x="478953" y="51904"/>
                </a:lnTo>
                <a:lnTo>
                  <a:pt x="488314" y="57404"/>
                </a:lnTo>
                <a:lnTo>
                  <a:pt x="488314" y="46481"/>
                </a:lnTo>
                <a:close/>
              </a:path>
              <a:path w="504190" h="103504">
                <a:moveTo>
                  <a:pt x="491489" y="46481"/>
                </a:moveTo>
                <a:lnTo>
                  <a:pt x="488314" y="46481"/>
                </a:lnTo>
                <a:lnTo>
                  <a:pt x="488314" y="57404"/>
                </a:lnTo>
                <a:lnTo>
                  <a:pt x="491489" y="57404"/>
                </a:lnTo>
                <a:lnTo>
                  <a:pt x="491489" y="46481"/>
                </a:lnTo>
                <a:close/>
              </a:path>
              <a:path w="504190" h="103504">
                <a:moveTo>
                  <a:pt x="468086" y="45520"/>
                </a:moveTo>
                <a:lnTo>
                  <a:pt x="478953" y="51904"/>
                </a:lnTo>
                <a:lnTo>
                  <a:pt x="488314" y="46481"/>
                </a:lnTo>
                <a:lnTo>
                  <a:pt x="491489" y="46481"/>
                </a:lnTo>
                <a:lnTo>
                  <a:pt x="491489" y="45593"/>
                </a:lnTo>
                <a:lnTo>
                  <a:pt x="468086" y="45520"/>
                </a:lnTo>
                <a:close/>
              </a:path>
            </a:pathLst>
          </a:custGeom>
          <a:solidFill>
            <a:srgbClr val="FFFF00"/>
          </a:solidFill>
        </p:spPr>
        <p:txBody>
          <a:bodyPr wrap="square" lIns="0" tIns="0" rIns="0" bIns="0" rtlCol="0"/>
          <a:lstStyle/>
          <a:p>
            <a:endParaRPr/>
          </a:p>
        </p:txBody>
      </p:sp>
      <p:sp>
        <p:nvSpPr>
          <p:cNvPr id="15" name="object 15"/>
          <p:cNvSpPr txBox="1"/>
          <p:nvPr/>
        </p:nvSpPr>
        <p:spPr>
          <a:xfrm>
            <a:off x="6597142" y="6570609"/>
            <a:ext cx="2357755" cy="168910"/>
          </a:xfrm>
          <a:prstGeom prst="rect">
            <a:avLst/>
          </a:prstGeom>
        </p:spPr>
        <p:txBody>
          <a:bodyPr vert="horz" wrap="square" lIns="0" tIns="1270" rIns="0" bIns="0" rtlCol="0">
            <a:spAutoFit/>
          </a:bodyPr>
          <a:lstStyle/>
          <a:p>
            <a:pPr marL="12700">
              <a:lnSpc>
                <a:spcPct val="100000"/>
              </a:lnSpc>
              <a:spcBef>
                <a:spcPts val="10"/>
              </a:spcBef>
            </a:pPr>
            <a:r>
              <a:rPr sz="1000" dirty="0">
                <a:solidFill>
                  <a:srgbClr val="FFFF00"/>
                </a:solidFill>
                <a:latin typeface="Arial"/>
                <a:cs typeface="Arial"/>
              </a:rPr>
              <a:t>Uribe </a:t>
            </a:r>
            <a:r>
              <a:rPr sz="1000" spc="-5" dirty="0">
                <a:solidFill>
                  <a:srgbClr val="FFFF00"/>
                </a:solidFill>
                <a:latin typeface="Arial"/>
                <a:cs typeface="Arial"/>
              </a:rPr>
              <a:t>et </a:t>
            </a:r>
            <a:r>
              <a:rPr sz="1000" dirty="0">
                <a:solidFill>
                  <a:srgbClr val="FFFF00"/>
                </a:solidFill>
                <a:latin typeface="Arial"/>
                <a:cs typeface="Arial"/>
              </a:rPr>
              <a:t>al, JSCR, </a:t>
            </a:r>
            <a:r>
              <a:rPr sz="1000" spc="-5" dirty="0">
                <a:solidFill>
                  <a:srgbClr val="FFFF00"/>
                </a:solidFill>
                <a:latin typeface="Arial"/>
                <a:cs typeface="Arial"/>
              </a:rPr>
              <a:t>2010;24(4);</a:t>
            </a:r>
            <a:r>
              <a:rPr sz="1000" spc="-135" dirty="0">
                <a:solidFill>
                  <a:srgbClr val="FFFF00"/>
                </a:solidFill>
                <a:latin typeface="Arial"/>
                <a:cs typeface="Arial"/>
              </a:rPr>
              <a:t> </a:t>
            </a:r>
            <a:r>
              <a:rPr sz="1000" spc="-5" dirty="0">
                <a:solidFill>
                  <a:srgbClr val="FFFF00"/>
                </a:solidFill>
                <a:latin typeface="Arial"/>
                <a:cs typeface="Arial"/>
              </a:rPr>
              <a:t>1028-1033</a:t>
            </a:r>
            <a:endParaRPr sz="1000">
              <a:latin typeface="Arial"/>
              <a:cs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17091" y="4006596"/>
            <a:ext cx="7199630" cy="923925"/>
          </a:xfrm>
          <a:custGeom>
            <a:avLst/>
            <a:gdLst/>
            <a:ahLst/>
            <a:cxnLst/>
            <a:rect l="l" t="t" r="r" b="b"/>
            <a:pathLst>
              <a:path w="7199630" h="923925">
                <a:moveTo>
                  <a:pt x="0" y="923543"/>
                </a:moveTo>
                <a:lnTo>
                  <a:pt x="7199376" y="923543"/>
                </a:lnTo>
                <a:lnTo>
                  <a:pt x="7199376" y="0"/>
                </a:lnTo>
                <a:lnTo>
                  <a:pt x="0" y="0"/>
                </a:lnTo>
                <a:lnTo>
                  <a:pt x="0" y="923543"/>
                </a:lnTo>
                <a:close/>
              </a:path>
            </a:pathLst>
          </a:custGeom>
          <a:ln w="9144">
            <a:solidFill>
              <a:srgbClr val="FFFFFF"/>
            </a:solidFill>
          </a:ln>
        </p:spPr>
        <p:txBody>
          <a:bodyPr wrap="square" lIns="0" tIns="0" rIns="0" bIns="0" rtlCol="0"/>
          <a:lstStyle/>
          <a:p>
            <a:endParaRPr/>
          </a:p>
        </p:txBody>
      </p:sp>
      <p:sp>
        <p:nvSpPr>
          <p:cNvPr id="3" name="object 3"/>
          <p:cNvSpPr txBox="1"/>
          <p:nvPr/>
        </p:nvSpPr>
        <p:spPr>
          <a:xfrm>
            <a:off x="1194612" y="4033469"/>
            <a:ext cx="6808470" cy="849630"/>
          </a:xfrm>
          <a:prstGeom prst="rect">
            <a:avLst/>
          </a:prstGeom>
        </p:spPr>
        <p:txBody>
          <a:bodyPr vert="horz" wrap="square" lIns="0" tIns="12700" rIns="0" bIns="0" rtlCol="0">
            <a:spAutoFit/>
          </a:bodyPr>
          <a:lstStyle/>
          <a:p>
            <a:pPr marL="12700" marR="5080" algn="just">
              <a:lnSpc>
                <a:spcPct val="100000"/>
              </a:lnSpc>
              <a:spcBef>
                <a:spcPts val="100"/>
              </a:spcBef>
            </a:pPr>
            <a:r>
              <a:rPr sz="1800" b="1" dirty="0">
                <a:solidFill>
                  <a:srgbClr val="FFFFFF"/>
                </a:solidFill>
                <a:latin typeface="Arial"/>
                <a:cs typeface="Arial"/>
              </a:rPr>
              <a:t>Sabit ortamda </a:t>
            </a:r>
            <a:r>
              <a:rPr sz="1800" b="1" spc="-10" dirty="0">
                <a:solidFill>
                  <a:srgbClr val="FFFFFF"/>
                </a:solidFill>
                <a:latin typeface="Arial"/>
                <a:cs typeface="Arial"/>
              </a:rPr>
              <a:t>ve </a:t>
            </a:r>
            <a:r>
              <a:rPr sz="1800" b="1" spc="-15" dirty="0">
                <a:solidFill>
                  <a:srgbClr val="FFFFFF"/>
                </a:solidFill>
                <a:latin typeface="Arial"/>
                <a:cs typeface="Arial"/>
              </a:rPr>
              <a:t>yüksek yüklerde </a:t>
            </a:r>
            <a:r>
              <a:rPr sz="1800" b="1" spc="-5" dirty="0">
                <a:solidFill>
                  <a:srgbClr val="FFFFFF"/>
                </a:solidFill>
                <a:latin typeface="Arial"/>
                <a:cs typeface="Arial"/>
              </a:rPr>
              <a:t>(1 </a:t>
            </a:r>
            <a:r>
              <a:rPr sz="1800" b="1" dirty="0">
                <a:solidFill>
                  <a:srgbClr val="FFFFFF"/>
                </a:solidFill>
                <a:latin typeface="Arial"/>
                <a:cs typeface="Arial"/>
              </a:rPr>
              <a:t>TM’nin </a:t>
            </a:r>
            <a:r>
              <a:rPr sz="1800" b="1" spc="-10" dirty="0">
                <a:solidFill>
                  <a:srgbClr val="FFFFFF"/>
                </a:solidFill>
                <a:latin typeface="Arial"/>
                <a:cs typeface="Arial"/>
              </a:rPr>
              <a:t>%70’inden </a:t>
            </a:r>
            <a:r>
              <a:rPr sz="1800" b="1" spc="-15" dirty="0">
                <a:solidFill>
                  <a:srgbClr val="FFFFFF"/>
                </a:solidFill>
                <a:latin typeface="Arial"/>
                <a:cs typeface="Arial"/>
              </a:rPr>
              <a:t>büyük)  yapılan </a:t>
            </a:r>
            <a:r>
              <a:rPr sz="1800" b="1" spc="-5" dirty="0">
                <a:solidFill>
                  <a:srgbClr val="FFFFFF"/>
                </a:solidFill>
                <a:latin typeface="Arial"/>
                <a:cs typeface="Arial"/>
              </a:rPr>
              <a:t>serbest </a:t>
            </a:r>
            <a:r>
              <a:rPr sz="1800" b="1" dirty="0">
                <a:solidFill>
                  <a:srgbClr val="FFFFFF"/>
                </a:solidFill>
                <a:latin typeface="Arial"/>
                <a:cs typeface="Arial"/>
              </a:rPr>
              <a:t>ağırlık </a:t>
            </a:r>
            <a:r>
              <a:rPr sz="1800" b="1" spc="-5" dirty="0">
                <a:solidFill>
                  <a:srgbClr val="FFFFFF"/>
                </a:solidFill>
                <a:latin typeface="Arial"/>
                <a:cs typeface="Arial"/>
              </a:rPr>
              <a:t>alıştırmalarında, </a:t>
            </a:r>
            <a:r>
              <a:rPr sz="1800" b="1" dirty="0">
                <a:solidFill>
                  <a:srgbClr val="FFFFFF"/>
                </a:solidFill>
                <a:latin typeface="Arial"/>
                <a:cs typeface="Arial"/>
              </a:rPr>
              <a:t>hedef </a:t>
            </a:r>
            <a:r>
              <a:rPr sz="1800" b="1" spc="-5" dirty="0">
                <a:solidFill>
                  <a:srgbClr val="FFFFFF"/>
                </a:solidFill>
                <a:latin typeface="Arial"/>
                <a:cs typeface="Arial"/>
              </a:rPr>
              <a:t>kasların </a:t>
            </a:r>
            <a:r>
              <a:rPr sz="1800" b="1" dirty="0">
                <a:solidFill>
                  <a:srgbClr val="FFFFFF"/>
                </a:solidFill>
                <a:latin typeface="Arial"/>
                <a:cs typeface="Arial"/>
              </a:rPr>
              <a:t>kasılma  </a:t>
            </a:r>
            <a:r>
              <a:rPr sz="1800" b="1" spc="-5" dirty="0">
                <a:solidFill>
                  <a:srgbClr val="FFFFFF"/>
                </a:solidFill>
                <a:latin typeface="Arial"/>
                <a:cs typeface="Arial"/>
              </a:rPr>
              <a:t>miktarı </a:t>
            </a:r>
            <a:r>
              <a:rPr sz="1800" b="1" dirty="0">
                <a:solidFill>
                  <a:srgbClr val="FFFFFF"/>
                </a:solidFill>
                <a:latin typeface="Arial"/>
                <a:cs typeface="Arial"/>
              </a:rPr>
              <a:t>kor </a:t>
            </a:r>
            <a:r>
              <a:rPr sz="1800" b="1" spc="-5" dirty="0">
                <a:solidFill>
                  <a:srgbClr val="FFFFFF"/>
                </a:solidFill>
                <a:latin typeface="Arial"/>
                <a:cs typeface="Arial"/>
              </a:rPr>
              <a:t>alıştırmalarına göre </a:t>
            </a:r>
            <a:r>
              <a:rPr sz="1800" b="1" dirty="0">
                <a:solidFill>
                  <a:srgbClr val="FFFFFF"/>
                </a:solidFill>
                <a:latin typeface="Arial"/>
                <a:cs typeface="Arial"/>
              </a:rPr>
              <a:t>çok daha</a:t>
            </a:r>
            <a:r>
              <a:rPr sz="1800" b="1" spc="-95" dirty="0">
                <a:solidFill>
                  <a:srgbClr val="FFFFFF"/>
                </a:solidFill>
                <a:latin typeface="Arial"/>
                <a:cs typeface="Arial"/>
              </a:rPr>
              <a:t> </a:t>
            </a:r>
            <a:r>
              <a:rPr sz="1800" b="1" spc="-15" dirty="0">
                <a:solidFill>
                  <a:srgbClr val="FFFFFF"/>
                </a:solidFill>
                <a:latin typeface="Arial"/>
                <a:cs typeface="Arial"/>
              </a:rPr>
              <a:t>yüksek</a:t>
            </a:r>
            <a:endParaRPr sz="1800">
              <a:latin typeface="Arial"/>
              <a:cs typeface="Arial"/>
            </a:endParaRPr>
          </a:p>
        </p:txBody>
      </p:sp>
      <p:sp>
        <p:nvSpPr>
          <p:cNvPr id="4" name="object 4"/>
          <p:cNvSpPr txBox="1">
            <a:spLocks noGrp="1"/>
          </p:cNvSpPr>
          <p:nvPr>
            <p:ph type="title"/>
          </p:nvPr>
        </p:nvSpPr>
        <p:spPr>
          <a:xfrm>
            <a:off x="1050747" y="637158"/>
            <a:ext cx="2632075" cy="29972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66FF66"/>
                </a:solidFill>
              </a:rPr>
              <a:t>Kor Alıştırmaları:</a:t>
            </a:r>
            <a:r>
              <a:rPr spc="-135" dirty="0">
                <a:solidFill>
                  <a:srgbClr val="66FF66"/>
                </a:solidFill>
              </a:rPr>
              <a:t> </a:t>
            </a:r>
            <a:r>
              <a:rPr dirty="0">
                <a:solidFill>
                  <a:srgbClr val="66FF66"/>
                </a:solidFill>
              </a:rPr>
              <a:t>Sonuç</a:t>
            </a:r>
          </a:p>
        </p:txBody>
      </p:sp>
      <p:sp>
        <p:nvSpPr>
          <p:cNvPr id="5" name="object 5"/>
          <p:cNvSpPr txBox="1"/>
          <p:nvPr/>
        </p:nvSpPr>
        <p:spPr>
          <a:xfrm>
            <a:off x="1117091" y="1485900"/>
            <a:ext cx="7199630" cy="646430"/>
          </a:xfrm>
          <a:prstGeom prst="rect">
            <a:avLst/>
          </a:prstGeom>
          <a:ln w="9144">
            <a:solidFill>
              <a:srgbClr val="FFFF00"/>
            </a:solidFill>
          </a:ln>
        </p:spPr>
        <p:txBody>
          <a:bodyPr vert="horz" wrap="square" lIns="0" tIns="39370" rIns="0" bIns="0" rtlCol="0">
            <a:spAutoFit/>
          </a:bodyPr>
          <a:lstStyle/>
          <a:p>
            <a:pPr marL="90170">
              <a:lnSpc>
                <a:spcPct val="100000"/>
              </a:lnSpc>
              <a:spcBef>
                <a:spcPts val="310"/>
              </a:spcBef>
            </a:pPr>
            <a:r>
              <a:rPr sz="1800" b="1" spc="-5" dirty="0">
                <a:solidFill>
                  <a:srgbClr val="FFFFFF"/>
                </a:solidFill>
                <a:latin typeface="Arial"/>
                <a:cs typeface="Arial"/>
              </a:rPr>
              <a:t>Hareket dinamiğine bağlı olarak her </a:t>
            </a:r>
            <a:r>
              <a:rPr sz="1800" b="1" dirty="0">
                <a:solidFill>
                  <a:srgbClr val="FFFFFF"/>
                </a:solidFill>
                <a:latin typeface="Arial"/>
                <a:cs typeface="Arial"/>
              </a:rPr>
              <a:t>kor </a:t>
            </a:r>
            <a:r>
              <a:rPr sz="1800" b="1" spc="-5" dirty="0">
                <a:solidFill>
                  <a:srgbClr val="FFFFFF"/>
                </a:solidFill>
                <a:latin typeface="Arial"/>
                <a:cs typeface="Arial"/>
              </a:rPr>
              <a:t>alıştırması, </a:t>
            </a:r>
            <a:r>
              <a:rPr sz="1800" b="1" spc="-25" dirty="0">
                <a:solidFill>
                  <a:srgbClr val="FFFFFF"/>
                </a:solidFill>
                <a:latin typeface="Arial"/>
                <a:cs typeface="Arial"/>
              </a:rPr>
              <a:t>aynı</a:t>
            </a:r>
            <a:r>
              <a:rPr sz="1800" b="1" spc="25" dirty="0">
                <a:solidFill>
                  <a:srgbClr val="FFFFFF"/>
                </a:solidFill>
                <a:latin typeface="Arial"/>
                <a:cs typeface="Arial"/>
              </a:rPr>
              <a:t> </a:t>
            </a:r>
            <a:r>
              <a:rPr sz="1800" b="1" spc="-5" dirty="0">
                <a:solidFill>
                  <a:srgbClr val="FFFFFF"/>
                </a:solidFill>
                <a:latin typeface="Arial"/>
                <a:cs typeface="Arial"/>
              </a:rPr>
              <a:t>anda</a:t>
            </a:r>
            <a:endParaRPr sz="1800">
              <a:latin typeface="Arial"/>
              <a:cs typeface="Arial"/>
            </a:endParaRPr>
          </a:p>
          <a:p>
            <a:pPr marL="90170">
              <a:lnSpc>
                <a:spcPct val="100000"/>
              </a:lnSpc>
            </a:pPr>
            <a:r>
              <a:rPr sz="1800" b="1" spc="-5" dirty="0">
                <a:solidFill>
                  <a:srgbClr val="FFFFFF"/>
                </a:solidFill>
                <a:latin typeface="Arial"/>
                <a:cs typeface="Arial"/>
              </a:rPr>
              <a:t>farklı </a:t>
            </a:r>
            <a:r>
              <a:rPr sz="1800" b="1" dirty="0">
                <a:solidFill>
                  <a:srgbClr val="FFFFFF"/>
                </a:solidFill>
                <a:latin typeface="Arial"/>
                <a:cs typeface="Arial"/>
              </a:rPr>
              <a:t>kasları </a:t>
            </a:r>
            <a:r>
              <a:rPr sz="1800" b="1" spc="-5" dirty="0">
                <a:solidFill>
                  <a:srgbClr val="FFFFFF"/>
                </a:solidFill>
                <a:latin typeface="Arial"/>
                <a:cs typeface="Arial"/>
              </a:rPr>
              <a:t>farklı miktarlarda aktive</a:t>
            </a:r>
            <a:r>
              <a:rPr sz="1800" b="1" spc="-75" dirty="0">
                <a:solidFill>
                  <a:srgbClr val="FFFFFF"/>
                </a:solidFill>
                <a:latin typeface="Arial"/>
                <a:cs typeface="Arial"/>
              </a:rPr>
              <a:t> </a:t>
            </a:r>
            <a:r>
              <a:rPr sz="1800" b="1" spc="-20" dirty="0">
                <a:solidFill>
                  <a:srgbClr val="FFFFFF"/>
                </a:solidFill>
                <a:latin typeface="Arial"/>
                <a:cs typeface="Arial"/>
              </a:rPr>
              <a:t>eder.</a:t>
            </a:r>
            <a:endParaRPr sz="1800">
              <a:latin typeface="Arial"/>
              <a:cs typeface="Arial"/>
            </a:endParaRPr>
          </a:p>
        </p:txBody>
      </p:sp>
      <p:sp>
        <p:nvSpPr>
          <p:cNvPr id="6" name="object 6"/>
          <p:cNvSpPr txBox="1"/>
          <p:nvPr/>
        </p:nvSpPr>
        <p:spPr>
          <a:xfrm>
            <a:off x="1117091" y="2717292"/>
            <a:ext cx="7199630" cy="646430"/>
          </a:xfrm>
          <a:prstGeom prst="rect">
            <a:avLst/>
          </a:prstGeom>
          <a:ln w="9144">
            <a:solidFill>
              <a:srgbClr val="FFFF00"/>
            </a:solidFill>
          </a:ln>
        </p:spPr>
        <p:txBody>
          <a:bodyPr vert="horz" wrap="square" lIns="0" tIns="40005" rIns="0" bIns="0" rtlCol="0">
            <a:spAutoFit/>
          </a:bodyPr>
          <a:lstStyle/>
          <a:p>
            <a:pPr marL="90170" marR="132080">
              <a:lnSpc>
                <a:spcPct val="100000"/>
              </a:lnSpc>
              <a:spcBef>
                <a:spcPts val="315"/>
              </a:spcBef>
            </a:pPr>
            <a:r>
              <a:rPr sz="1800" b="1" spc="-5" dirty="0">
                <a:solidFill>
                  <a:srgbClr val="FFFF00"/>
                </a:solidFill>
                <a:latin typeface="Arial"/>
                <a:cs typeface="Arial"/>
              </a:rPr>
              <a:t>Birçok </a:t>
            </a:r>
            <a:r>
              <a:rPr sz="1800" b="1" dirty="0">
                <a:solidFill>
                  <a:srgbClr val="FFFF00"/>
                </a:solidFill>
                <a:latin typeface="Arial"/>
                <a:cs typeface="Arial"/>
              </a:rPr>
              <a:t>kor </a:t>
            </a:r>
            <a:r>
              <a:rPr sz="1800" b="1" spc="-5" dirty="0">
                <a:solidFill>
                  <a:srgbClr val="FFFF00"/>
                </a:solidFill>
                <a:latin typeface="Arial"/>
                <a:cs typeface="Arial"/>
              </a:rPr>
              <a:t>alıştırması, </a:t>
            </a:r>
            <a:r>
              <a:rPr sz="1800" b="1" spc="-25" dirty="0">
                <a:solidFill>
                  <a:srgbClr val="FFFF00"/>
                </a:solidFill>
                <a:latin typeface="Arial"/>
                <a:cs typeface="Arial"/>
              </a:rPr>
              <a:t>aynı </a:t>
            </a:r>
            <a:r>
              <a:rPr sz="1800" b="1" dirty="0">
                <a:solidFill>
                  <a:srgbClr val="FFFF00"/>
                </a:solidFill>
                <a:latin typeface="Arial"/>
                <a:cs typeface="Arial"/>
              </a:rPr>
              <a:t>kas </a:t>
            </a:r>
            <a:r>
              <a:rPr sz="1800" b="1" spc="-5" dirty="0">
                <a:solidFill>
                  <a:srgbClr val="FFFF00"/>
                </a:solidFill>
                <a:latin typeface="Arial"/>
                <a:cs typeface="Arial"/>
              </a:rPr>
              <a:t>grubunu farklı miktarlarda aktive  </a:t>
            </a:r>
            <a:r>
              <a:rPr sz="1800" b="1" spc="-20" dirty="0">
                <a:solidFill>
                  <a:srgbClr val="FFFF00"/>
                </a:solidFill>
                <a:latin typeface="Arial"/>
                <a:cs typeface="Arial"/>
              </a:rPr>
              <a:t>eder. </a:t>
            </a:r>
            <a:r>
              <a:rPr sz="1800" b="1" spc="-5" dirty="0">
                <a:solidFill>
                  <a:srgbClr val="FFFF00"/>
                </a:solidFill>
                <a:latin typeface="Arial"/>
                <a:cs typeface="Arial"/>
              </a:rPr>
              <a:t>Bu durum </a:t>
            </a:r>
            <a:r>
              <a:rPr sz="1800" b="1" dirty="0">
                <a:solidFill>
                  <a:srgbClr val="FFFF00"/>
                </a:solidFill>
                <a:latin typeface="Arial"/>
                <a:cs typeface="Arial"/>
              </a:rPr>
              <a:t>sabit </a:t>
            </a:r>
            <a:r>
              <a:rPr sz="1800" b="1" spc="-10" dirty="0">
                <a:solidFill>
                  <a:srgbClr val="FFFF00"/>
                </a:solidFill>
                <a:latin typeface="Arial"/>
                <a:cs typeface="Arial"/>
              </a:rPr>
              <a:t>ve </a:t>
            </a:r>
            <a:r>
              <a:rPr sz="1800" b="1" spc="-5" dirty="0">
                <a:solidFill>
                  <a:srgbClr val="FFFF00"/>
                </a:solidFill>
                <a:latin typeface="Arial"/>
                <a:cs typeface="Arial"/>
              </a:rPr>
              <a:t>hareketli ortamlarda</a:t>
            </a:r>
            <a:r>
              <a:rPr sz="1800" b="1" spc="-15" dirty="0">
                <a:solidFill>
                  <a:srgbClr val="FFFF00"/>
                </a:solidFill>
                <a:latin typeface="Arial"/>
                <a:cs typeface="Arial"/>
              </a:rPr>
              <a:t> </a:t>
            </a:r>
            <a:r>
              <a:rPr sz="1800" b="1" spc="-20" dirty="0">
                <a:solidFill>
                  <a:srgbClr val="FFFF00"/>
                </a:solidFill>
                <a:latin typeface="Arial"/>
                <a:cs typeface="Arial"/>
              </a:rPr>
              <a:t>değişmiyor.</a:t>
            </a:r>
            <a:endParaRPr sz="1800">
              <a:latin typeface="Arial"/>
              <a:cs typeface="Arial"/>
            </a:endParaRPr>
          </a:p>
        </p:txBody>
      </p:sp>
      <p:sp>
        <p:nvSpPr>
          <p:cNvPr id="7" name="object 7"/>
          <p:cNvSpPr/>
          <p:nvPr/>
        </p:nvSpPr>
        <p:spPr>
          <a:xfrm>
            <a:off x="0" y="0"/>
            <a:ext cx="423672" cy="62179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76855"/>
            <a:ext cx="4693920" cy="402945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48200" y="2276855"/>
            <a:ext cx="4495799" cy="40294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423672" cy="62179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dirty="0"/>
              <a:t>Kor Antrenman</a:t>
            </a:r>
            <a:r>
              <a:rPr spc="-90" dirty="0"/>
              <a:t> </a:t>
            </a:r>
            <a:r>
              <a:rPr spc="-10" dirty="0"/>
              <a:t>Uygulaması:</a:t>
            </a:r>
          </a:p>
        </p:txBody>
      </p:sp>
      <p:sp>
        <p:nvSpPr>
          <p:cNvPr id="6" name="object 6"/>
          <p:cNvSpPr txBox="1"/>
          <p:nvPr/>
        </p:nvSpPr>
        <p:spPr>
          <a:xfrm>
            <a:off x="1858772" y="437621"/>
            <a:ext cx="2986405" cy="1259840"/>
          </a:xfrm>
          <a:prstGeom prst="rect">
            <a:avLst/>
          </a:prstGeom>
        </p:spPr>
        <p:txBody>
          <a:bodyPr vert="horz" wrap="square" lIns="0" tIns="149225" rIns="0" bIns="0" rtlCol="0">
            <a:spAutoFit/>
          </a:bodyPr>
          <a:lstStyle/>
          <a:p>
            <a:pPr marL="152400" indent="-139700">
              <a:lnSpc>
                <a:spcPct val="100000"/>
              </a:lnSpc>
              <a:spcBef>
                <a:spcPts val="1175"/>
              </a:spcBef>
              <a:buChar char="-"/>
              <a:tabLst>
                <a:tab pos="153035" algn="l"/>
              </a:tabLst>
            </a:pPr>
            <a:r>
              <a:rPr sz="1800" b="1" spc="-30" dirty="0">
                <a:solidFill>
                  <a:srgbClr val="FFFF00"/>
                </a:solidFill>
                <a:latin typeface="Arial"/>
                <a:cs typeface="Arial"/>
              </a:rPr>
              <a:t>Takım </a:t>
            </a:r>
            <a:r>
              <a:rPr sz="1800" b="1" spc="-5" dirty="0">
                <a:solidFill>
                  <a:srgbClr val="FFFF00"/>
                </a:solidFill>
                <a:latin typeface="Arial"/>
                <a:cs typeface="Arial"/>
              </a:rPr>
              <a:t>- </a:t>
            </a:r>
            <a:r>
              <a:rPr sz="1800" b="1" spc="-15" dirty="0">
                <a:solidFill>
                  <a:srgbClr val="FFFF00"/>
                </a:solidFill>
                <a:latin typeface="Arial"/>
                <a:cs typeface="Arial"/>
              </a:rPr>
              <a:t>Bireysel</a:t>
            </a:r>
            <a:r>
              <a:rPr sz="1800" b="1" spc="80" dirty="0">
                <a:solidFill>
                  <a:srgbClr val="FFFF00"/>
                </a:solidFill>
                <a:latin typeface="Arial"/>
                <a:cs typeface="Arial"/>
              </a:rPr>
              <a:t> </a:t>
            </a:r>
            <a:r>
              <a:rPr sz="1800" b="1" spc="-15" dirty="0">
                <a:solidFill>
                  <a:srgbClr val="FFFF00"/>
                </a:solidFill>
                <a:latin typeface="Arial"/>
                <a:cs typeface="Arial"/>
              </a:rPr>
              <a:t>yaklaşımı</a:t>
            </a:r>
            <a:endParaRPr sz="1800">
              <a:latin typeface="Arial"/>
              <a:cs typeface="Arial"/>
            </a:endParaRPr>
          </a:p>
          <a:p>
            <a:pPr marL="143510" indent="-130810">
              <a:lnSpc>
                <a:spcPct val="100000"/>
              </a:lnSpc>
              <a:spcBef>
                <a:spcPts val="1075"/>
              </a:spcBef>
              <a:buChar char="-"/>
              <a:tabLst>
                <a:tab pos="144145" algn="l"/>
              </a:tabLst>
            </a:pPr>
            <a:r>
              <a:rPr sz="1800" b="1" spc="-5" dirty="0">
                <a:solidFill>
                  <a:srgbClr val="FFFF00"/>
                </a:solidFill>
                <a:latin typeface="Arial"/>
                <a:cs typeface="Arial"/>
              </a:rPr>
              <a:t>Alıştırma</a:t>
            </a:r>
            <a:r>
              <a:rPr sz="1800" b="1" spc="0" dirty="0">
                <a:solidFill>
                  <a:srgbClr val="FFFF00"/>
                </a:solidFill>
                <a:latin typeface="Arial"/>
                <a:cs typeface="Arial"/>
              </a:rPr>
              <a:t> </a:t>
            </a:r>
            <a:r>
              <a:rPr sz="1800" b="1" dirty="0">
                <a:solidFill>
                  <a:srgbClr val="FFFF00"/>
                </a:solidFill>
                <a:latin typeface="Arial"/>
                <a:cs typeface="Arial"/>
              </a:rPr>
              <a:t>sıralaması</a:t>
            </a:r>
            <a:endParaRPr sz="1800">
              <a:latin typeface="Arial"/>
              <a:cs typeface="Arial"/>
            </a:endParaRPr>
          </a:p>
          <a:p>
            <a:pPr marL="152400" indent="-139700">
              <a:lnSpc>
                <a:spcPct val="100000"/>
              </a:lnSpc>
              <a:spcBef>
                <a:spcPts val="1080"/>
              </a:spcBef>
              <a:buChar char="-"/>
              <a:tabLst>
                <a:tab pos="153035" algn="l"/>
              </a:tabLst>
            </a:pPr>
            <a:r>
              <a:rPr sz="1800" b="1" spc="-5" dirty="0">
                <a:solidFill>
                  <a:srgbClr val="FFFF00"/>
                </a:solidFill>
                <a:latin typeface="Arial"/>
                <a:cs typeface="Arial"/>
              </a:rPr>
              <a:t>Süre - </a:t>
            </a:r>
            <a:r>
              <a:rPr sz="1800" b="1" spc="-30" dirty="0">
                <a:solidFill>
                  <a:srgbClr val="FFFF00"/>
                </a:solidFill>
                <a:latin typeface="Arial"/>
                <a:cs typeface="Arial"/>
              </a:rPr>
              <a:t>Tekrar</a:t>
            </a:r>
            <a:r>
              <a:rPr sz="1800" b="1" spc="-10" dirty="0">
                <a:solidFill>
                  <a:srgbClr val="FFFF00"/>
                </a:solidFill>
                <a:latin typeface="Arial"/>
                <a:cs typeface="Arial"/>
              </a:rPr>
              <a:t> </a:t>
            </a:r>
            <a:r>
              <a:rPr sz="1800" b="1" spc="-20" dirty="0">
                <a:solidFill>
                  <a:srgbClr val="FFFF00"/>
                </a:solidFill>
                <a:latin typeface="Arial"/>
                <a:cs typeface="Arial"/>
              </a:rPr>
              <a:t>sayısı</a:t>
            </a:r>
            <a:endParaRPr sz="1800">
              <a:latin typeface="Arial"/>
              <a:cs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88" y="2023872"/>
            <a:ext cx="4523232" cy="406907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572000" y="2014727"/>
            <a:ext cx="4550663" cy="4078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423672" cy="62179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dirty="0"/>
              <a:t>Kor Antrenman</a:t>
            </a:r>
            <a:r>
              <a:rPr spc="-90" dirty="0"/>
              <a:t> </a:t>
            </a:r>
            <a:r>
              <a:rPr spc="-10" dirty="0"/>
              <a:t>Uygulaması:</a:t>
            </a:r>
          </a:p>
        </p:txBody>
      </p:sp>
      <p:sp>
        <p:nvSpPr>
          <p:cNvPr id="6" name="object 6"/>
          <p:cNvSpPr txBox="1"/>
          <p:nvPr/>
        </p:nvSpPr>
        <p:spPr>
          <a:xfrm>
            <a:off x="1858772" y="437621"/>
            <a:ext cx="2986405" cy="1259840"/>
          </a:xfrm>
          <a:prstGeom prst="rect">
            <a:avLst/>
          </a:prstGeom>
        </p:spPr>
        <p:txBody>
          <a:bodyPr vert="horz" wrap="square" lIns="0" tIns="149225" rIns="0" bIns="0" rtlCol="0">
            <a:spAutoFit/>
          </a:bodyPr>
          <a:lstStyle/>
          <a:p>
            <a:pPr marL="152400" indent="-139700">
              <a:lnSpc>
                <a:spcPct val="100000"/>
              </a:lnSpc>
              <a:spcBef>
                <a:spcPts val="1175"/>
              </a:spcBef>
              <a:buChar char="-"/>
              <a:tabLst>
                <a:tab pos="153035" algn="l"/>
              </a:tabLst>
            </a:pPr>
            <a:r>
              <a:rPr sz="1800" b="1" spc="-30" dirty="0">
                <a:solidFill>
                  <a:srgbClr val="FFFF00"/>
                </a:solidFill>
                <a:latin typeface="Arial"/>
                <a:cs typeface="Arial"/>
              </a:rPr>
              <a:t>Takım </a:t>
            </a:r>
            <a:r>
              <a:rPr sz="1800" b="1" spc="-5" dirty="0">
                <a:solidFill>
                  <a:srgbClr val="FFFF00"/>
                </a:solidFill>
                <a:latin typeface="Arial"/>
                <a:cs typeface="Arial"/>
              </a:rPr>
              <a:t>- </a:t>
            </a:r>
            <a:r>
              <a:rPr sz="1800" b="1" spc="-15" dirty="0">
                <a:solidFill>
                  <a:srgbClr val="FFFF00"/>
                </a:solidFill>
                <a:latin typeface="Arial"/>
                <a:cs typeface="Arial"/>
              </a:rPr>
              <a:t>Bireysel</a:t>
            </a:r>
            <a:r>
              <a:rPr sz="1800" b="1" spc="80" dirty="0">
                <a:solidFill>
                  <a:srgbClr val="FFFF00"/>
                </a:solidFill>
                <a:latin typeface="Arial"/>
                <a:cs typeface="Arial"/>
              </a:rPr>
              <a:t> </a:t>
            </a:r>
            <a:r>
              <a:rPr sz="1800" b="1" spc="-15" dirty="0">
                <a:solidFill>
                  <a:srgbClr val="FFFF00"/>
                </a:solidFill>
                <a:latin typeface="Arial"/>
                <a:cs typeface="Arial"/>
              </a:rPr>
              <a:t>yaklaşımı</a:t>
            </a:r>
            <a:endParaRPr sz="1800">
              <a:latin typeface="Arial"/>
              <a:cs typeface="Arial"/>
            </a:endParaRPr>
          </a:p>
          <a:p>
            <a:pPr marL="143510" indent="-130810">
              <a:lnSpc>
                <a:spcPct val="100000"/>
              </a:lnSpc>
              <a:spcBef>
                <a:spcPts val="1075"/>
              </a:spcBef>
              <a:buChar char="-"/>
              <a:tabLst>
                <a:tab pos="144145" algn="l"/>
              </a:tabLst>
            </a:pPr>
            <a:r>
              <a:rPr sz="1800" b="1" spc="-5" dirty="0">
                <a:solidFill>
                  <a:srgbClr val="FFFF00"/>
                </a:solidFill>
                <a:latin typeface="Arial"/>
                <a:cs typeface="Arial"/>
              </a:rPr>
              <a:t>Alıştırma</a:t>
            </a:r>
            <a:r>
              <a:rPr sz="1800" b="1" spc="0" dirty="0">
                <a:solidFill>
                  <a:srgbClr val="FFFF00"/>
                </a:solidFill>
                <a:latin typeface="Arial"/>
                <a:cs typeface="Arial"/>
              </a:rPr>
              <a:t> </a:t>
            </a:r>
            <a:r>
              <a:rPr sz="1800" b="1" dirty="0">
                <a:solidFill>
                  <a:srgbClr val="FFFF00"/>
                </a:solidFill>
                <a:latin typeface="Arial"/>
                <a:cs typeface="Arial"/>
              </a:rPr>
              <a:t>sıralaması</a:t>
            </a:r>
            <a:endParaRPr sz="1800">
              <a:latin typeface="Arial"/>
              <a:cs typeface="Arial"/>
            </a:endParaRPr>
          </a:p>
          <a:p>
            <a:pPr marL="152400" indent="-139700">
              <a:lnSpc>
                <a:spcPct val="100000"/>
              </a:lnSpc>
              <a:spcBef>
                <a:spcPts val="1080"/>
              </a:spcBef>
              <a:buChar char="-"/>
              <a:tabLst>
                <a:tab pos="153035" algn="l"/>
              </a:tabLst>
            </a:pPr>
            <a:r>
              <a:rPr sz="1800" b="1" spc="-5" dirty="0">
                <a:solidFill>
                  <a:srgbClr val="FFFF00"/>
                </a:solidFill>
                <a:latin typeface="Arial"/>
                <a:cs typeface="Arial"/>
              </a:rPr>
              <a:t>Süre - </a:t>
            </a:r>
            <a:r>
              <a:rPr sz="1800" b="1" spc="-30" dirty="0">
                <a:solidFill>
                  <a:srgbClr val="FFFF00"/>
                </a:solidFill>
                <a:latin typeface="Arial"/>
                <a:cs typeface="Arial"/>
              </a:rPr>
              <a:t>Tekrar</a:t>
            </a:r>
            <a:r>
              <a:rPr sz="1800" b="1" spc="-10" dirty="0">
                <a:solidFill>
                  <a:srgbClr val="FFFF00"/>
                </a:solidFill>
                <a:latin typeface="Arial"/>
                <a:cs typeface="Arial"/>
              </a:rPr>
              <a:t> </a:t>
            </a:r>
            <a:r>
              <a:rPr sz="1800" b="1" spc="-20" dirty="0">
                <a:solidFill>
                  <a:srgbClr val="FFFF00"/>
                </a:solidFill>
                <a:latin typeface="Arial"/>
                <a:cs typeface="Arial"/>
              </a:rPr>
              <a:t>sayısı</a:t>
            </a:r>
            <a:endParaRPr sz="180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72311" y="1557527"/>
            <a:ext cx="6839711" cy="484022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82411" y="1845564"/>
            <a:ext cx="0" cy="4032885"/>
          </a:xfrm>
          <a:custGeom>
            <a:avLst/>
            <a:gdLst/>
            <a:ahLst/>
            <a:cxnLst/>
            <a:rect l="l" t="t" r="r" b="b"/>
            <a:pathLst>
              <a:path h="4032885">
                <a:moveTo>
                  <a:pt x="0" y="0"/>
                </a:moveTo>
                <a:lnTo>
                  <a:pt x="0" y="4032453"/>
                </a:lnTo>
              </a:path>
            </a:pathLst>
          </a:custGeom>
          <a:ln w="9144">
            <a:solidFill>
              <a:srgbClr val="FF0000"/>
            </a:solidFill>
          </a:ln>
        </p:spPr>
        <p:txBody>
          <a:bodyPr wrap="square" lIns="0" tIns="0" rIns="0" bIns="0" rtlCol="0"/>
          <a:lstStyle/>
          <a:p>
            <a:endParaRPr/>
          </a:p>
        </p:txBody>
      </p:sp>
      <p:sp>
        <p:nvSpPr>
          <p:cNvPr id="4" name="object 4"/>
          <p:cNvSpPr txBox="1"/>
          <p:nvPr/>
        </p:nvSpPr>
        <p:spPr>
          <a:xfrm>
            <a:off x="1554861" y="503936"/>
            <a:ext cx="5600065" cy="299720"/>
          </a:xfrm>
          <a:prstGeom prst="rect">
            <a:avLst/>
          </a:prstGeom>
        </p:spPr>
        <p:txBody>
          <a:bodyPr vert="horz" wrap="square" lIns="0" tIns="12700" rIns="0" bIns="0" rtlCol="0">
            <a:spAutoFit/>
          </a:bodyPr>
          <a:lstStyle/>
          <a:p>
            <a:pPr marL="12700">
              <a:lnSpc>
                <a:spcPct val="100000"/>
              </a:lnSpc>
              <a:spcBef>
                <a:spcPts val="100"/>
              </a:spcBef>
            </a:pPr>
            <a:r>
              <a:rPr sz="1800" b="1" spc="-35" dirty="0">
                <a:solidFill>
                  <a:srgbClr val="FFFF00"/>
                </a:solidFill>
                <a:latin typeface="Arial"/>
                <a:cs typeface="Arial"/>
              </a:rPr>
              <a:t>Yaş </a:t>
            </a:r>
            <a:r>
              <a:rPr sz="1800" b="1" spc="-5" dirty="0">
                <a:solidFill>
                  <a:srgbClr val="FFFF00"/>
                </a:solidFill>
                <a:latin typeface="Arial"/>
                <a:cs typeface="Arial"/>
              </a:rPr>
              <a:t>Gruplarına göre Antrenman </a:t>
            </a:r>
            <a:r>
              <a:rPr sz="1800" b="1" spc="-10" dirty="0">
                <a:solidFill>
                  <a:srgbClr val="FFFF00"/>
                </a:solidFill>
                <a:latin typeface="Arial"/>
                <a:cs typeface="Arial"/>
              </a:rPr>
              <a:t>ve </a:t>
            </a:r>
            <a:r>
              <a:rPr sz="1800" b="1" spc="-20" dirty="0">
                <a:solidFill>
                  <a:srgbClr val="FFFF00"/>
                </a:solidFill>
                <a:latin typeface="Arial"/>
                <a:cs typeface="Arial"/>
              </a:rPr>
              <a:t>Yarışma</a:t>
            </a:r>
            <a:r>
              <a:rPr sz="1800" b="1" spc="-45" dirty="0">
                <a:solidFill>
                  <a:srgbClr val="FFFF00"/>
                </a:solidFill>
                <a:latin typeface="Arial"/>
                <a:cs typeface="Arial"/>
              </a:rPr>
              <a:t> </a:t>
            </a:r>
            <a:r>
              <a:rPr sz="1800" b="1" spc="-5" dirty="0">
                <a:solidFill>
                  <a:srgbClr val="FFFF00"/>
                </a:solidFill>
                <a:latin typeface="Arial"/>
                <a:cs typeface="Arial"/>
              </a:rPr>
              <a:t>süreleri</a:t>
            </a:r>
            <a:endParaRPr sz="1800">
              <a:latin typeface="Arial"/>
              <a:cs typeface="Arial"/>
            </a:endParaRPr>
          </a:p>
        </p:txBody>
      </p:sp>
      <p:sp>
        <p:nvSpPr>
          <p:cNvPr id="5" name="object 5"/>
          <p:cNvSpPr/>
          <p:nvPr/>
        </p:nvSpPr>
        <p:spPr>
          <a:xfrm>
            <a:off x="0" y="0"/>
            <a:ext cx="423672" cy="62179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97142" y="6644741"/>
            <a:ext cx="2275840" cy="179070"/>
          </a:xfrm>
          <a:prstGeom prst="rect">
            <a:avLst/>
          </a:prstGeom>
        </p:spPr>
        <p:txBody>
          <a:bodyPr vert="horz" wrap="square" lIns="0" tIns="13335" rIns="0" bIns="0" rtlCol="0">
            <a:spAutoFit/>
          </a:bodyPr>
          <a:lstStyle/>
          <a:p>
            <a:pPr marL="12700">
              <a:lnSpc>
                <a:spcPct val="100000"/>
              </a:lnSpc>
              <a:spcBef>
                <a:spcPts val="105"/>
              </a:spcBef>
            </a:pPr>
            <a:r>
              <a:rPr sz="1000" spc="-5" dirty="0">
                <a:solidFill>
                  <a:srgbClr val="FFFF00"/>
                </a:solidFill>
                <a:latin typeface="Arial"/>
                <a:cs typeface="Arial"/>
              </a:rPr>
              <a:t>Keogh et </a:t>
            </a:r>
            <a:r>
              <a:rPr sz="1000" dirty="0">
                <a:solidFill>
                  <a:srgbClr val="FFFF00"/>
                </a:solidFill>
                <a:latin typeface="Arial"/>
                <a:cs typeface="Arial"/>
              </a:rPr>
              <a:t>al, JSCR, </a:t>
            </a:r>
            <a:r>
              <a:rPr sz="1000" spc="-5" dirty="0">
                <a:solidFill>
                  <a:srgbClr val="FFFF00"/>
                </a:solidFill>
                <a:latin typeface="Arial"/>
                <a:cs typeface="Arial"/>
              </a:rPr>
              <a:t>2010;24(2);</a:t>
            </a:r>
            <a:r>
              <a:rPr sz="1000" spc="-150" dirty="0">
                <a:solidFill>
                  <a:srgbClr val="FFFF00"/>
                </a:solidFill>
                <a:latin typeface="Arial"/>
                <a:cs typeface="Arial"/>
              </a:rPr>
              <a:t> </a:t>
            </a:r>
            <a:r>
              <a:rPr sz="1000" spc="-5" dirty="0">
                <a:solidFill>
                  <a:srgbClr val="FFFF00"/>
                </a:solidFill>
                <a:latin typeface="Arial"/>
                <a:cs typeface="Arial"/>
              </a:rPr>
              <a:t>422-429</a:t>
            </a:r>
            <a:endParaRPr sz="1000">
              <a:latin typeface="Arial"/>
              <a:cs typeface="Arial"/>
            </a:endParaRPr>
          </a:p>
        </p:txBody>
      </p:sp>
      <p:sp>
        <p:nvSpPr>
          <p:cNvPr id="3" name="object 3"/>
          <p:cNvSpPr txBox="1">
            <a:spLocks noGrp="1"/>
          </p:cNvSpPr>
          <p:nvPr>
            <p:ph type="title"/>
          </p:nvPr>
        </p:nvSpPr>
        <p:spPr>
          <a:xfrm>
            <a:off x="618540" y="215900"/>
            <a:ext cx="3375025" cy="299720"/>
          </a:xfrm>
          <a:prstGeom prst="rect">
            <a:avLst/>
          </a:prstGeom>
        </p:spPr>
        <p:txBody>
          <a:bodyPr vert="horz" wrap="square" lIns="0" tIns="12700" rIns="0" bIns="0" rtlCol="0">
            <a:spAutoFit/>
          </a:bodyPr>
          <a:lstStyle/>
          <a:p>
            <a:pPr marL="12700">
              <a:lnSpc>
                <a:spcPct val="100000"/>
              </a:lnSpc>
              <a:spcBef>
                <a:spcPts val="100"/>
              </a:spcBef>
            </a:pPr>
            <a:r>
              <a:rPr spc="-10" dirty="0">
                <a:solidFill>
                  <a:srgbClr val="FFFF00"/>
                </a:solidFill>
              </a:rPr>
              <a:t>Uygulamada </a:t>
            </a:r>
            <a:r>
              <a:rPr spc="-5" dirty="0">
                <a:solidFill>
                  <a:srgbClr val="FFFF00"/>
                </a:solidFill>
              </a:rPr>
              <a:t>Kor Stabilite</a:t>
            </a:r>
            <a:r>
              <a:rPr spc="60" dirty="0">
                <a:solidFill>
                  <a:srgbClr val="FFFF00"/>
                </a:solidFill>
              </a:rPr>
              <a:t> </a:t>
            </a:r>
            <a:r>
              <a:rPr spc="-30" dirty="0">
                <a:solidFill>
                  <a:srgbClr val="FFFF00"/>
                </a:solidFill>
              </a:rPr>
              <a:t>Testi</a:t>
            </a:r>
          </a:p>
        </p:txBody>
      </p:sp>
      <p:sp>
        <p:nvSpPr>
          <p:cNvPr id="4" name="object 4"/>
          <p:cNvSpPr/>
          <p:nvPr/>
        </p:nvSpPr>
        <p:spPr>
          <a:xfrm>
            <a:off x="1008888" y="862583"/>
            <a:ext cx="2700528" cy="580644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3710940" y="1440180"/>
            <a:ext cx="2517775" cy="585470"/>
          </a:xfrm>
          <a:prstGeom prst="rect">
            <a:avLst/>
          </a:prstGeom>
          <a:ln w="9144">
            <a:solidFill>
              <a:srgbClr val="FFFF00"/>
            </a:solidFill>
          </a:ln>
        </p:spPr>
        <p:txBody>
          <a:bodyPr vert="horz" wrap="square" lIns="0" tIns="41275" rIns="0" bIns="0" rtlCol="0">
            <a:spAutoFit/>
          </a:bodyPr>
          <a:lstStyle/>
          <a:p>
            <a:pPr marL="89535">
              <a:lnSpc>
                <a:spcPct val="100000"/>
              </a:lnSpc>
              <a:spcBef>
                <a:spcPts val="325"/>
              </a:spcBef>
            </a:pPr>
            <a:r>
              <a:rPr sz="1600" b="1" dirty="0">
                <a:solidFill>
                  <a:srgbClr val="FFFFFF"/>
                </a:solidFill>
                <a:latin typeface="Arial"/>
                <a:cs typeface="Arial"/>
              </a:rPr>
              <a:t>Gövde </a:t>
            </a:r>
            <a:r>
              <a:rPr sz="1600" b="1" spc="-10" dirty="0">
                <a:solidFill>
                  <a:srgbClr val="FFFFFF"/>
                </a:solidFill>
                <a:latin typeface="Arial"/>
                <a:cs typeface="Arial"/>
              </a:rPr>
              <a:t>Fleksiyonu</a:t>
            </a:r>
            <a:r>
              <a:rPr sz="1600" b="1" spc="-5" dirty="0">
                <a:solidFill>
                  <a:srgbClr val="FFFFFF"/>
                </a:solidFill>
                <a:latin typeface="Arial"/>
                <a:cs typeface="Arial"/>
              </a:rPr>
              <a:t> testi</a:t>
            </a:r>
            <a:endParaRPr sz="1600">
              <a:latin typeface="Arial"/>
              <a:cs typeface="Arial"/>
            </a:endParaRPr>
          </a:p>
        </p:txBody>
      </p:sp>
      <p:sp>
        <p:nvSpPr>
          <p:cNvPr id="6" name="object 6"/>
          <p:cNvSpPr txBox="1"/>
          <p:nvPr/>
        </p:nvSpPr>
        <p:spPr>
          <a:xfrm>
            <a:off x="3710940" y="3058667"/>
            <a:ext cx="3070860" cy="533479"/>
          </a:xfrm>
          <a:prstGeom prst="rect">
            <a:avLst/>
          </a:prstGeom>
          <a:ln w="9144">
            <a:solidFill>
              <a:srgbClr val="FFFF00"/>
            </a:solidFill>
          </a:ln>
        </p:spPr>
        <p:txBody>
          <a:bodyPr vert="horz" wrap="square" lIns="0" tIns="40640" rIns="0" bIns="0" rtlCol="0">
            <a:spAutoFit/>
          </a:bodyPr>
          <a:lstStyle/>
          <a:p>
            <a:pPr marL="89535" marR="157480">
              <a:lnSpc>
                <a:spcPct val="100000"/>
              </a:lnSpc>
              <a:spcBef>
                <a:spcPts val="320"/>
              </a:spcBef>
            </a:pPr>
            <a:r>
              <a:rPr sz="1600" b="1" dirty="0">
                <a:solidFill>
                  <a:srgbClr val="FFFFFF"/>
                </a:solidFill>
                <a:latin typeface="Arial"/>
                <a:cs typeface="Arial"/>
              </a:rPr>
              <a:t>Sbiering-Sorensen</a:t>
            </a:r>
            <a:r>
              <a:rPr sz="1600" b="1" spc="-120" dirty="0">
                <a:solidFill>
                  <a:srgbClr val="FFFFFF"/>
                </a:solidFill>
                <a:latin typeface="Arial"/>
                <a:cs typeface="Arial"/>
              </a:rPr>
              <a:t> </a:t>
            </a:r>
            <a:r>
              <a:rPr sz="1600" b="1" spc="-40" dirty="0">
                <a:solidFill>
                  <a:srgbClr val="FFFFFF"/>
                </a:solidFill>
                <a:latin typeface="Arial"/>
                <a:cs typeface="Arial"/>
              </a:rPr>
              <a:t>Test  </a:t>
            </a:r>
            <a:r>
              <a:rPr sz="1600" b="1" spc="-5" dirty="0">
                <a:solidFill>
                  <a:srgbClr val="FFFFFF"/>
                </a:solidFill>
                <a:latin typeface="Arial"/>
                <a:cs typeface="Arial"/>
              </a:rPr>
              <a:t>(sırt ve </a:t>
            </a:r>
            <a:r>
              <a:rPr sz="1600" b="1" dirty="0">
                <a:solidFill>
                  <a:srgbClr val="FFFFFF"/>
                </a:solidFill>
                <a:latin typeface="Arial"/>
                <a:cs typeface="Arial"/>
              </a:rPr>
              <a:t>bel  </a:t>
            </a:r>
            <a:r>
              <a:rPr sz="1600" b="1" spc="-10" dirty="0">
                <a:solidFill>
                  <a:srgbClr val="FFFFFF"/>
                </a:solidFill>
                <a:latin typeface="Arial"/>
                <a:cs typeface="Arial"/>
              </a:rPr>
              <a:t>ekstansiyonu</a:t>
            </a:r>
            <a:r>
              <a:rPr sz="1600" b="1" spc="25" dirty="0">
                <a:solidFill>
                  <a:srgbClr val="FFFFFF"/>
                </a:solidFill>
                <a:latin typeface="Arial"/>
                <a:cs typeface="Arial"/>
              </a:rPr>
              <a:t> </a:t>
            </a:r>
            <a:r>
              <a:rPr sz="1600" b="1" spc="-5" dirty="0">
                <a:solidFill>
                  <a:srgbClr val="FFFFFF"/>
                </a:solidFill>
                <a:latin typeface="Arial"/>
                <a:cs typeface="Arial"/>
              </a:rPr>
              <a:t>testi)</a:t>
            </a:r>
            <a:endParaRPr sz="1600" dirty="0">
              <a:latin typeface="Arial"/>
              <a:cs typeface="Arial"/>
            </a:endParaRPr>
          </a:p>
        </p:txBody>
      </p:sp>
      <p:sp>
        <p:nvSpPr>
          <p:cNvPr id="7" name="object 7"/>
          <p:cNvSpPr txBox="1"/>
          <p:nvPr/>
        </p:nvSpPr>
        <p:spPr>
          <a:xfrm>
            <a:off x="3710940" y="5609844"/>
            <a:ext cx="2517775" cy="585470"/>
          </a:xfrm>
          <a:prstGeom prst="rect">
            <a:avLst/>
          </a:prstGeom>
          <a:ln w="9144">
            <a:solidFill>
              <a:srgbClr val="FFFF00"/>
            </a:solidFill>
          </a:ln>
        </p:spPr>
        <p:txBody>
          <a:bodyPr vert="horz" wrap="square" lIns="0" tIns="41275" rIns="0" bIns="0" rtlCol="0">
            <a:spAutoFit/>
          </a:bodyPr>
          <a:lstStyle/>
          <a:p>
            <a:pPr marL="89535">
              <a:lnSpc>
                <a:spcPct val="100000"/>
              </a:lnSpc>
              <a:spcBef>
                <a:spcPts val="325"/>
              </a:spcBef>
            </a:pPr>
            <a:r>
              <a:rPr sz="1600" b="1" spc="-5" dirty="0">
                <a:solidFill>
                  <a:srgbClr val="FFFFFF"/>
                </a:solidFill>
                <a:latin typeface="Arial"/>
                <a:cs typeface="Arial"/>
              </a:rPr>
              <a:t>Lateral </a:t>
            </a:r>
            <a:r>
              <a:rPr sz="1600" b="1" spc="-10" dirty="0">
                <a:solidFill>
                  <a:srgbClr val="FFFFFF"/>
                </a:solidFill>
                <a:latin typeface="Arial"/>
                <a:cs typeface="Arial"/>
              </a:rPr>
              <a:t>fleksiyon</a:t>
            </a:r>
            <a:r>
              <a:rPr sz="1600" b="1" spc="30" dirty="0">
                <a:solidFill>
                  <a:srgbClr val="FFFFFF"/>
                </a:solidFill>
                <a:latin typeface="Arial"/>
                <a:cs typeface="Arial"/>
              </a:rPr>
              <a:t> </a:t>
            </a:r>
            <a:r>
              <a:rPr sz="1600" b="1" spc="-5" dirty="0">
                <a:solidFill>
                  <a:srgbClr val="FFFFFF"/>
                </a:solidFill>
                <a:latin typeface="Arial"/>
                <a:cs typeface="Arial"/>
              </a:rPr>
              <a:t>testi</a:t>
            </a:r>
            <a:endParaRPr sz="1600">
              <a:latin typeface="Arial"/>
              <a:cs typeface="Arial"/>
            </a:endParaRPr>
          </a:p>
        </p:txBody>
      </p:sp>
      <p:sp>
        <p:nvSpPr>
          <p:cNvPr id="8" name="object 8"/>
          <p:cNvSpPr/>
          <p:nvPr/>
        </p:nvSpPr>
        <p:spPr>
          <a:xfrm>
            <a:off x="0" y="0"/>
            <a:ext cx="423672" cy="62179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1268</Words>
  <Application>Microsoft Office PowerPoint</Application>
  <PresentationFormat>Ekran Gösterisi (4:3)</PresentationFormat>
  <Paragraphs>360</Paragraphs>
  <Slides>72</Slides>
  <Notes>0</Notes>
  <HiddenSlides>0</HiddenSlides>
  <MMClips>0</MMClips>
  <ScaleCrop>false</ScaleCrop>
  <HeadingPairs>
    <vt:vector size="6" baseType="variant">
      <vt:variant>
        <vt:lpstr>Tema</vt:lpstr>
      </vt:variant>
      <vt:variant>
        <vt:i4>4</vt:i4>
      </vt:variant>
      <vt:variant>
        <vt:lpstr>Katıştırılmış OLE Hizmet Programları</vt:lpstr>
      </vt:variant>
      <vt:variant>
        <vt:i4>1</vt:i4>
      </vt:variant>
      <vt:variant>
        <vt:lpstr>Slayt Başlıkları</vt:lpstr>
      </vt:variant>
      <vt:variant>
        <vt:i4>72</vt:i4>
      </vt:variant>
    </vt:vector>
  </HeadingPairs>
  <TitlesOfParts>
    <vt:vector size="77" baseType="lpstr">
      <vt:lpstr>Office Theme</vt:lpstr>
      <vt:lpstr>1_Office Theme</vt:lpstr>
      <vt:lpstr>2_Office Theme</vt:lpstr>
      <vt:lpstr>3_Office Theme</vt:lpstr>
      <vt:lpstr>Belge</vt:lpstr>
      <vt:lpstr> Core nedir?</vt:lpstr>
      <vt:lpstr> Bu kutunun içerisinde 29 çift kas bulunmaktadır ve bu  kaslar fonksiyonel hareketler sırasında omurgayı,  pelvisi ve hareket zincirini stabilize eder.  Bu kaslar olmadan Omruga mekanik olarak sabit (stabil) olmayacak ve 90N kadar  olan kuvvetlerde bükülebilir olacaktır  Bu ağırlık üst gövdenin ağırlığınından daha azdır Sonuç kuvvetin tüm vücutta uygun bir şekilde oluşması, eklemlere minimal yük binmesidir.  Core bölgesi özellikle sporda çok önemlidir çünkü  Hareket için stabilite sağlamaktadır </vt:lpstr>
      <vt:lpstr> Core kuvvet antrenmanı : Core antrenman yöntemi ağırlık çalışması yönteminden uygulanışta farklılık göstermekle  beraber genelde kas kuvveti ve dayanıklılığının artırılması  hedefine yöneliktir.  omurga ve kalçayı dengede tutan birçok sırt ve karın kasının antrene edilmesinde sıklıkla kullanılan bir  yöntemdir. Bu kasların hepsi hareket sırasında vücudun dengede  tutulması amacıyla birlikte çalışırlar. Hareket sırasında oluşturulan gücün bacaktan gövdeye ya da gövdeden bacağa verimli bir şekilde  aktarılması koordineli olarak çalışan bu kasların  kuvvetlerinin artırılması ile mümkündür. </vt:lpstr>
      <vt:lpstr> Core bölgesi</vt:lpstr>
      <vt:lpstr> Güçlü bir core bölgesi:</vt:lpstr>
      <vt:lpstr>PowerPoint Sunusu</vt:lpstr>
      <vt:lpstr>PowerPoint Sunusu</vt:lpstr>
      <vt:lpstr>Genç Sporcularda Kuvvet Antrenmanı Planlaması</vt:lpstr>
      <vt:lpstr>KOR Antrenmanı</vt:lpstr>
      <vt:lpstr>Bireysel ve Takım Sporları, statik ve dinamik durumlarda çok yönlü hareketleri içerir</vt:lpstr>
      <vt:lpstr>Bel omurunu  stabilite eden  küçük kaslar</vt:lpstr>
      <vt:lpstr>Bel omurunu stabilite eden küçük kaslar (Postürel Kaslar)</vt:lpstr>
      <vt:lpstr>Abdominal kaslar</vt:lpstr>
      <vt:lpstr>Sırt ve Bel Kasları</vt:lpstr>
      <vt:lpstr>Kalça Kasları</vt:lpstr>
      <vt:lpstr>Kor Antrenmanı</vt:lpstr>
      <vt:lpstr> Bu kaslar aşağıdaki görevlerden sorumludur</vt:lpstr>
      <vt:lpstr> Hareket veya aktiviteye bakmadan</vt:lpstr>
      <vt:lpstr> Kuvvetli ve stabil bir Core bölgesinin yararları</vt:lpstr>
      <vt:lpstr> Gelişmiş Stabilite ve Verimlilik</vt:lpstr>
      <vt:lpstr> Gelişmiş Denge</vt:lpstr>
      <vt:lpstr> Sakatlanma Riskinin Azalması</vt:lpstr>
      <vt:lpstr> Çalışmalardan Örnekler</vt:lpstr>
      <vt:lpstr> Çalışmalardan Örnekler</vt:lpstr>
      <vt:lpstr> Çalışmalardan Örnekler</vt:lpstr>
      <vt:lpstr> Çalışmalardan Örnekler</vt:lpstr>
      <vt:lpstr> Core Antrenman Programı</vt:lpstr>
      <vt:lpstr>PowerPoint Sunusu</vt:lpstr>
      <vt:lpstr>PowerPoint Sunusu</vt:lpstr>
      <vt:lpstr> Bosu Egzersizleri</vt:lpstr>
      <vt:lpstr> Bosu Egzersizleri</vt:lpstr>
      <vt:lpstr> Bosu Egzersizleri</vt:lpstr>
      <vt:lpstr> Bosu Egzersizleri</vt:lpstr>
      <vt:lpstr> Bosu Egzersizleri</vt:lpstr>
      <vt:lpstr> Swissball Egzersizleri (gymball)</vt:lpstr>
      <vt:lpstr> Swissball Egzersizleri (gymball)</vt:lpstr>
      <vt:lpstr> Swissball Egzersizleri (gymball)</vt:lpstr>
      <vt:lpstr> Swissball Egzersizleri (gymball)</vt:lpstr>
      <vt:lpstr> Swissball Egzersizleri (gymball)</vt:lpstr>
      <vt:lpstr> Swissball Egzersizleri (gymball)</vt:lpstr>
      <vt:lpstr> Swissball Egzersizleri (gymball)</vt:lpstr>
      <vt:lpstr> Swissball Egzersizleri (gymball)</vt:lpstr>
      <vt:lpstr>Swissball Egzersizleri (gymball)</vt:lpstr>
      <vt:lpstr> Elastik Band Egzersizleri</vt:lpstr>
      <vt:lpstr> Elastik Band Egzersizleri</vt:lpstr>
      <vt:lpstr> TRX Egzersizleri</vt:lpstr>
      <vt:lpstr> TRX Egzersizleri</vt:lpstr>
      <vt:lpstr> TRX Egzersizleri</vt:lpstr>
      <vt:lpstr> TRX Egzersizleri</vt:lpstr>
      <vt:lpstr> Core Roller</vt:lpstr>
      <vt:lpstr> Foam Roller</vt:lpstr>
      <vt:lpstr> Sağlık Topu Egzersizleri</vt:lpstr>
      <vt:lpstr> Sağlık Topu Egzersizleri</vt:lpstr>
      <vt:lpstr> Vücut Egzersizleri</vt:lpstr>
      <vt:lpstr> Vücut Egzersizleri</vt:lpstr>
      <vt:lpstr> Vücut Egzersizleri</vt:lpstr>
      <vt:lpstr>PowerPoint Sunusu</vt:lpstr>
      <vt:lpstr>Sabit Zeminde Kor Alıştırmaları:</vt:lpstr>
      <vt:lpstr>Sabit Zeminde Kor Alıştırmaları: Ek direnç</vt:lpstr>
      <vt:lpstr>Hareketli Zeminde Kor Alıştırmaları:</vt:lpstr>
      <vt:lpstr>Sabit ortamda yapılan İzometrik ve Dinamik Gövde Egzersizlerinde EMG Karşılaştırması</vt:lpstr>
      <vt:lpstr>Sabit ortamda yapılan İzometrik ve Dinamik Gövde Egzersizlerinde EMG Karşılaştırması</vt:lpstr>
      <vt:lpstr>Kor Antrenmanı</vt:lpstr>
      <vt:lpstr>Hareketli ortamda kas aktivitesi</vt:lpstr>
      <vt:lpstr>PowerPoint Sunusu</vt:lpstr>
      <vt:lpstr>Serbest ağırlık ve kor alıştırmaları karşılaştırması: Gövde Kaslarına ait EMG Aktivitesi</vt:lpstr>
      <vt:lpstr>Sabit ve sabit olmayan ortamlarda kas aktivitesi</vt:lpstr>
      <vt:lpstr>Kor Alıştırmaları: Sonuç</vt:lpstr>
      <vt:lpstr>Kor Antrenman Uygulaması:</vt:lpstr>
      <vt:lpstr>Kor Antrenman Uygulaması:</vt:lpstr>
      <vt:lpstr>PowerPoint Sunusu</vt:lpstr>
      <vt:lpstr>Uygulamada Kor Stabilite Testi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Alper Aşçı</dc:creator>
  <cp:lastModifiedBy>CASPER3</cp:lastModifiedBy>
  <cp:revision>4</cp:revision>
  <dcterms:created xsi:type="dcterms:W3CDTF">2018-04-12T10:32:58Z</dcterms:created>
  <dcterms:modified xsi:type="dcterms:W3CDTF">2018-04-12T10:56:30Z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2014-03-02T00:00:00Z</vt:filetime>
  </property>
  <property fmtid="{D5CDD505-2E9C-101B-9397-08002B2CF9AE}" pid="3" name="Creator">
    <vt:lpwstr>Microsoft® PowerPoint® 2013</vt:lpwstr>
  </property>
  <property fmtid="{D5CDD505-2E9C-101B-9397-08002B2CF9AE}" pid="4" name="LastSaved">
    <vt:filetime>2018-04-12T00:00:00Z</vt:filetime>
  </property>
</Properties>
</file>