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98" r:id="rId4"/>
    <p:sldId id="258" r:id="rId5"/>
    <p:sldId id="299" r:id="rId6"/>
    <p:sldId id="300" r:id="rId7"/>
    <p:sldId id="301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308" r:id="rId19"/>
    <p:sldId id="309" r:id="rId20"/>
    <p:sldId id="310" r:id="rId21"/>
    <p:sldId id="303" r:id="rId22"/>
    <p:sldId id="270" r:id="rId23"/>
    <p:sldId id="271" r:id="rId24"/>
    <p:sldId id="304" r:id="rId25"/>
    <p:sldId id="272" r:id="rId26"/>
    <p:sldId id="302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305" r:id="rId51"/>
    <p:sldId id="306" r:id="rId52"/>
    <p:sldId id="307" r:id="rId53"/>
  </p:sldIdLst>
  <p:sldSz cx="10693400" cy="7556500"/>
  <p:notesSz cx="10693400" cy="75565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78" y="7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1FEE1-2A54-47A1-9D7E-7341393B346F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3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1069975" y="3589338"/>
            <a:ext cx="8553450" cy="3400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6057900" y="717708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CC8CF-4A16-4FA9-9C38-7170C1754B3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9898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1688" y="566738"/>
            <a:ext cx="4010025" cy="283368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FFCC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FFCC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FFCC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FFCC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839" y="348995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59301" y="926845"/>
            <a:ext cx="2575559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FFCC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11528" y="1300213"/>
            <a:ext cx="4876165" cy="5229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FFCC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1900" y="986282"/>
            <a:ext cx="807719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6545" marR="5080" indent="-284480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solidFill>
                  <a:srgbClr val="FF9A33"/>
                </a:solidFill>
                <a:latin typeface="Tahoma"/>
                <a:cs typeface="Tahoma"/>
              </a:rPr>
              <a:t>KONDİSYON  TESTLERİ ve</a:t>
            </a:r>
            <a:r>
              <a:rPr b="1" dirty="0">
                <a:solidFill>
                  <a:srgbClr val="FF9A33"/>
                </a:solidFill>
                <a:latin typeface="Tahoma"/>
                <a:cs typeface="Tahoma"/>
              </a:rPr>
              <a:t> </a:t>
            </a:r>
            <a:r>
              <a:rPr b="1" spc="-5" dirty="0">
                <a:solidFill>
                  <a:srgbClr val="FF9A33"/>
                </a:solidFill>
                <a:latin typeface="Tahoma"/>
                <a:cs typeface="Tahoma"/>
              </a:rPr>
              <a:t>ÖRNEKLERİ</a:t>
            </a:r>
          </a:p>
        </p:txBody>
      </p:sp>
      <p:sp>
        <p:nvSpPr>
          <p:cNvPr id="4" name="object 4"/>
          <p:cNvSpPr/>
          <p:nvPr/>
        </p:nvSpPr>
        <p:spPr>
          <a:xfrm>
            <a:off x="3330587" y="2264663"/>
            <a:ext cx="4103370" cy="25275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2747" y="926845"/>
            <a:ext cx="24885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solidFill>
                  <a:srgbClr val="FF9A33"/>
                </a:solidFill>
                <a:latin typeface="Arial"/>
                <a:cs typeface="Arial"/>
              </a:rPr>
              <a:t>KONDİSYON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92707" y="1857247"/>
            <a:ext cx="3772535" cy="4553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740" indent="5715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Sporcunun</a:t>
            </a:r>
            <a:r>
              <a:rPr sz="2400" spc="-105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performans  durumu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göstergelerinden 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birisidir.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450">
              <a:latin typeface="Times New Roman"/>
              <a:cs typeface="Times New Roman"/>
            </a:endParaRPr>
          </a:p>
          <a:p>
            <a:pPr marL="12700" marR="5080" indent="571500">
              <a:lnSpc>
                <a:spcPct val="100000"/>
              </a:lnSpc>
            </a:pP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Organizmanın ve  kasların enerji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oluşum 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sürecinin etkileşimi altında, 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kuvvet,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dayanıklılık, </a:t>
            </a:r>
            <a:r>
              <a:rPr sz="2400" spc="-10" dirty="0">
                <a:solidFill>
                  <a:srgbClr val="FF9A33"/>
                </a:solidFill>
                <a:latin typeface="Arial"/>
                <a:cs typeface="Arial"/>
              </a:rPr>
              <a:t>sürat, 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hareketlilik ve</a:t>
            </a:r>
            <a:r>
              <a:rPr sz="2400" spc="-110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koordinasyon 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özelliklerinin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gerekli  psikolojik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özelliklerle  bütünleşmesi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ve</a:t>
            </a:r>
            <a:r>
              <a:rPr sz="2400" spc="-40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işbirliğidir.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80595" y="2409444"/>
            <a:ext cx="3524249" cy="29451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AutoShape 2"/>
          <p:cNvSpPr>
            <a:spLocks noGrp="1" noChangeArrowheads="1"/>
          </p:cNvSpPr>
          <p:nvPr>
            <p:ph type="title"/>
          </p:nvPr>
        </p:nvSpPr>
        <p:spPr>
          <a:xfrm>
            <a:off x="774700" y="425450"/>
            <a:ext cx="9089390" cy="492443"/>
          </a:xfrm>
        </p:spPr>
        <p:txBody>
          <a:bodyPr/>
          <a:lstStyle/>
          <a:p>
            <a:pPr algn="ctr" eaLnBrk="1" hangingPunct="1"/>
            <a:r>
              <a:rPr lang="tr-TR" altLang="tr-TR" dirty="0">
                <a:solidFill>
                  <a:srgbClr val="FF3300"/>
                </a:solidFill>
              </a:rPr>
              <a:t>Sporda Testlerin Amaçları</a:t>
            </a:r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035050"/>
            <a:ext cx="8915400" cy="5334000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608289" indent="-608289">
              <a:lnSpc>
                <a:spcPct val="150000"/>
              </a:lnSpc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tr-TR" altLang="tr-TR" sz="2300" dirty="0">
                <a:solidFill>
                  <a:srgbClr val="FFFF00"/>
                </a:solidFill>
              </a:rPr>
              <a:t>Bireysel </a:t>
            </a:r>
            <a:r>
              <a:rPr lang="tr-TR" altLang="tr-TR" sz="2300" dirty="0" err="1">
                <a:solidFill>
                  <a:srgbClr val="FFFF00"/>
                </a:solidFill>
              </a:rPr>
              <a:t>motorik</a:t>
            </a:r>
            <a:r>
              <a:rPr lang="tr-TR" altLang="tr-TR" sz="2300" dirty="0">
                <a:solidFill>
                  <a:srgbClr val="FFFF00"/>
                </a:solidFill>
              </a:rPr>
              <a:t> özellikler ve beceri düzeninin saptanması</a:t>
            </a:r>
          </a:p>
          <a:p>
            <a:pPr marL="608289" indent="-608289">
              <a:lnSpc>
                <a:spcPct val="150000"/>
              </a:lnSpc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tr-TR" altLang="tr-TR" sz="2300" dirty="0">
                <a:solidFill>
                  <a:srgbClr val="FFFF00"/>
                </a:solidFill>
              </a:rPr>
              <a:t>Belli zaman aralığında meydana gelen bireysel özellikler ve beceri düzeyindeki değişmelerin saptanması</a:t>
            </a:r>
          </a:p>
          <a:p>
            <a:pPr marL="608289" indent="-608289">
              <a:lnSpc>
                <a:spcPct val="150000"/>
              </a:lnSpc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tr-TR" altLang="tr-TR" sz="2300" dirty="0">
                <a:solidFill>
                  <a:srgbClr val="FFFF00"/>
                </a:solidFill>
              </a:rPr>
              <a:t>Kişilerin belli spor dalları için yatkınlık ve yeteneklerinin belirlenmesi</a:t>
            </a:r>
          </a:p>
          <a:p>
            <a:pPr marL="608289" indent="-608289">
              <a:lnSpc>
                <a:spcPct val="150000"/>
              </a:lnSpc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tr-TR" altLang="tr-TR" sz="2300" dirty="0">
                <a:solidFill>
                  <a:srgbClr val="FFFF00"/>
                </a:solidFill>
              </a:rPr>
              <a:t>Genel geçerli ders ve antrenman yöntemlerinin saptanması, seçimi ve kanıtlanması</a:t>
            </a:r>
          </a:p>
          <a:p>
            <a:pPr marL="608289" indent="-608289">
              <a:lnSpc>
                <a:spcPct val="150000"/>
              </a:lnSpc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tr-TR" altLang="tr-TR" sz="2300" dirty="0">
                <a:solidFill>
                  <a:srgbClr val="FFFF00"/>
                </a:solidFill>
              </a:rPr>
              <a:t>Daha büyük bir kişisel bağımsızlığa, kendi kendini kontrol edebilme eğitimine teşvik etmesi</a:t>
            </a:r>
          </a:p>
          <a:p>
            <a:pPr marL="608289" indent="-608289">
              <a:lnSpc>
                <a:spcPct val="150000"/>
              </a:lnSpc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tr-TR" altLang="tr-TR" sz="2300" dirty="0">
                <a:solidFill>
                  <a:srgbClr val="FFFF00"/>
                </a:solidFill>
              </a:rPr>
              <a:t>Bedeni güç gelişiminin verim normları ve tanım sayılarının konması</a:t>
            </a:r>
          </a:p>
          <a:p>
            <a:pPr marL="608289" indent="-608289">
              <a:lnSpc>
                <a:spcPct val="150000"/>
              </a:lnSpc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tr-TR" altLang="tr-TR" sz="2300" dirty="0">
                <a:solidFill>
                  <a:srgbClr val="FFFF00"/>
                </a:solidFill>
              </a:rPr>
              <a:t>Aşırı antrenman (</a:t>
            </a:r>
            <a:r>
              <a:rPr lang="tr-TR" altLang="tr-TR" sz="2300" dirty="0" err="1">
                <a:solidFill>
                  <a:srgbClr val="FFFF00"/>
                </a:solidFill>
              </a:rPr>
              <a:t>sürantrenman</a:t>
            </a:r>
            <a:r>
              <a:rPr lang="tr-TR" altLang="tr-TR" sz="2300" dirty="0">
                <a:solidFill>
                  <a:srgbClr val="FFFF00"/>
                </a:solidFill>
              </a:rPr>
              <a:t>) durumunun belirlenmesi</a:t>
            </a:r>
          </a:p>
        </p:txBody>
      </p:sp>
    </p:spTree>
    <p:extLst>
      <p:ext uri="{BB962C8B-B14F-4D97-AF65-F5344CB8AC3E}">
        <p14:creationId xmlns:p14="http://schemas.microsoft.com/office/powerpoint/2010/main" val="344174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8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0" grpId="0"/>
      <p:bldP spid="9287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0900" y="654050"/>
            <a:ext cx="8991600" cy="57349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26390" indent="-342900">
              <a:lnSpc>
                <a:spcPct val="100000"/>
              </a:lnSpc>
              <a:spcBef>
                <a:spcPts val="100"/>
              </a:spcBef>
              <a:buFont typeface="MS UI Gothic"/>
              <a:buChar char="❖"/>
              <a:tabLst>
                <a:tab pos="355600" algn="l"/>
              </a:tabLst>
            </a:pPr>
            <a:r>
              <a:rPr lang="tr-TR" altLang="tr-TR" sz="3200" kern="0" dirty="0">
                <a:solidFill>
                  <a:srgbClr val="FF3300"/>
                </a:solidFill>
                <a:latin typeface="Arial"/>
                <a:ea typeface="+mj-ea"/>
                <a:cs typeface="Arial"/>
              </a:rPr>
              <a:t>        Sporda Testlerin Önemi</a:t>
            </a:r>
            <a:endParaRPr lang="tr-TR" sz="2400" spc="-5" dirty="0">
              <a:solidFill>
                <a:srgbClr val="FF9A33"/>
              </a:solidFill>
              <a:latin typeface="Arial"/>
              <a:cs typeface="Arial"/>
            </a:endParaRPr>
          </a:p>
          <a:p>
            <a:pPr marL="355600" marR="326390" indent="-342900">
              <a:lnSpc>
                <a:spcPct val="150000"/>
              </a:lnSpc>
              <a:spcBef>
                <a:spcPts val="10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400" spc="-5" dirty="0" err="1">
                <a:solidFill>
                  <a:srgbClr val="FF9A33"/>
                </a:solidFill>
                <a:latin typeface="Arial"/>
                <a:cs typeface="Arial"/>
              </a:rPr>
              <a:t>Performansın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 belirlenmesi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sportif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başarının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en önemli  unsurudur.</a:t>
            </a:r>
            <a:endParaRPr sz="2400" dirty="0">
              <a:latin typeface="Arial"/>
              <a:cs typeface="Arial"/>
            </a:endParaRPr>
          </a:p>
          <a:p>
            <a:pPr marL="355600" marR="309880" indent="-342900">
              <a:lnSpc>
                <a:spcPct val="150000"/>
              </a:lnSpc>
              <a:spcBef>
                <a:spcPts val="56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Sezon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öncesi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ve sezon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antrenman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programları, 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sporcuların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o anki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performanslarına göre</a:t>
            </a:r>
            <a:r>
              <a:rPr sz="2400" spc="55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yapılmalıdır.</a:t>
            </a:r>
            <a:endParaRPr sz="2400" dirty="0">
              <a:latin typeface="Arial"/>
              <a:cs typeface="Arial"/>
            </a:endParaRPr>
          </a:p>
          <a:p>
            <a:pPr marL="355600" marR="87630" indent="-342900">
              <a:lnSpc>
                <a:spcPct val="150000"/>
              </a:lnSpc>
              <a:spcBef>
                <a:spcPts val="56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Kondisyon testleri sezon öncesi antrenman</a:t>
            </a:r>
            <a:r>
              <a:rPr sz="2400" spc="-100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programları 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yapılmadan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uygulanmalı ve antrenman programları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bu 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sonuçlar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doğrultusunda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hazırlanmalıdır.</a:t>
            </a:r>
            <a:endParaRPr sz="2400" dirty="0">
              <a:latin typeface="Arial"/>
              <a:cs typeface="Arial"/>
            </a:endParaRPr>
          </a:p>
          <a:p>
            <a:pPr marL="355600" marR="5080" indent="-342900">
              <a:lnSpc>
                <a:spcPct val="150000"/>
              </a:lnSpc>
              <a:spcBef>
                <a:spcPts val="56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Sezon içerisinde uygulanacak rutin kondisyon testleri</a:t>
            </a:r>
            <a:r>
              <a:rPr sz="2400" spc="-110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ile 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sporcu veya takımın performans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seviyesi 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hakkında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fikir  sahibi</a:t>
            </a:r>
            <a:r>
              <a:rPr sz="2400" spc="-5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9A33"/>
                </a:solidFill>
                <a:latin typeface="Arial"/>
                <a:cs typeface="Arial"/>
              </a:rPr>
              <a:t>olunur.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AutoShape 2"/>
          <p:cNvSpPr>
            <a:spLocks noGrp="1" noChangeArrowheads="1"/>
          </p:cNvSpPr>
          <p:nvPr>
            <p:ph type="title"/>
          </p:nvPr>
        </p:nvSpPr>
        <p:spPr>
          <a:xfrm>
            <a:off x="850900" y="425450"/>
            <a:ext cx="9089390" cy="553998"/>
          </a:xfrm>
        </p:spPr>
        <p:txBody>
          <a:bodyPr/>
          <a:lstStyle/>
          <a:p>
            <a:pPr algn="ctr" eaLnBrk="1" hangingPunct="1"/>
            <a:r>
              <a:rPr lang="tr-TR" altLang="tr-TR" sz="3600" dirty="0">
                <a:solidFill>
                  <a:srgbClr val="FF3300"/>
                </a:solidFill>
              </a:rPr>
              <a:t>TESTLERİN ÖZELLİKLERİ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035050"/>
            <a:ext cx="6010698" cy="5999218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608289" indent="-608289" algn="just">
              <a:buClr>
                <a:srgbClr val="FFFF00"/>
              </a:buClr>
              <a:buFont typeface="Wingdings" pitchFamily="2" charset="2"/>
              <a:buAutoNum type="alphaUcPeriod"/>
            </a:pPr>
            <a:r>
              <a:rPr lang="tr-TR" altLang="tr-TR" sz="2300" b="1" dirty="0">
                <a:solidFill>
                  <a:srgbClr val="FFFF00"/>
                </a:solidFill>
              </a:rPr>
              <a:t>Testin Geçerliliği</a:t>
            </a:r>
          </a:p>
          <a:p>
            <a:pPr marL="608289" indent="-608289" algn="just">
              <a:buClr>
                <a:srgbClr val="33CC33"/>
              </a:buClr>
            </a:pPr>
            <a:r>
              <a:rPr lang="tr-TR" altLang="tr-TR" sz="3600" dirty="0">
                <a:solidFill>
                  <a:srgbClr val="FFFF00"/>
                </a:solidFill>
              </a:rPr>
              <a:t>Bir testin en önemli özelliği olarak kabul edilir. </a:t>
            </a:r>
          </a:p>
          <a:p>
            <a:pPr marL="608289" indent="-608289" algn="just">
              <a:buClr>
                <a:srgbClr val="33CC33"/>
              </a:buClr>
            </a:pPr>
            <a:r>
              <a:rPr lang="tr-TR" altLang="tr-TR" sz="3600" dirty="0">
                <a:solidFill>
                  <a:schemeClr val="bg1"/>
                </a:solidFill>
              </a:rPr>
              <a:t>Testin ölçmek isteneni ölçebilmesi gerekir. </a:t>
            </a:r>
          </a:p>
          <a:p>
            <a:pPr marL="608289" indent="-608289" algn="just">
              <a:buClr>
                <a:srgbClr val="33CC33"/>
              </a:buClr>
            </a:pPr>
            <a:r>
              <a:rPr lang="tr-TR" altLang="tr-TR" sz="3600" dirty="0">
                <a:solidFill>
                  <a:srgbClr val="FFFF00"/>
                </a:solidFill>
              </a:rPr>
              <a:t>Test bu ölçüm işinde bir araçtır ve kararın doğruluk derecesi aracın doğruluk derecesine bağlıdır. </a:t>
            </a:r>
          </a:p>
        </p:txBody>
      </p:sp>
      <p:pic>
        <p:nvPicPr>
          <p:cNvPr id="7172" name="Picture 4" descr="measur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1263650"/>
            <a:ext cx="28194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497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9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29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29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29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29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9794" grpId="0"/>
      <p:bldP spid="9297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>
          <a:xfrm>
            <a:off x="774700" y="425450"/>
            <a:ext cx="9089390" cy="553998"/>
          </a:xfrm>
        </p:spPr>
        <p:txBody>
          <a:bodyPr/>
          <a:lstStyle/>
          <a:p>
            <a:pPr algn="ctr" eaLnBrk="1" hangingPunct="1"/>
            <a:r>
              <a:rPr lang="tr-TR" altLang="tr-TR" sz="3600" dirty="0">
                <a:solidFill>
                  <a:srgbClr val="FF3300"/>
                </a:solidFill>
              </a:rPr>
              <a:t>TESTLERİN ÖZELLİKLERİ</a:t>
            </a:r>
          </a:p>
        </p:txBody>
      </p:sp>
      <p:sp>
        <p:nvSpPr>
          <p:cNvPr id="930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035050"/>
            <a:ext cx="6428411" cy="5306720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608289" indent="-608289" algn="just">
              <a:buClr>
                <a:srgbClr val="FFFF00"/>
              </a:buClr>
              <a:buFont typeface="Wingdings" pitchFamily="2" charset="2"/>
              <a:buAutoNum type="alphaUcPeriod" startAt="2"/>
            </a:pPr>
            <a:r>
              <a:rPr lang="tr-TR" altLang="tr-TR" sz="2300" b="1" dirty="0">
                <a:solidFill>
                  <a:srgbClr val="FFFF00"/>
                </a:solidFill>
              </a:rPr>
              <a:t>Testin Güvenirliği</a:t>
            </a:r>
          </a:p>
          <a:p>
            <a:pPr marL="608289" indent="-608289" algn="just"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		Güvenirlilik bir devamlılık yani bir süreklilik anlatımıdır. ölçümün tutarlı olması demektir. </a:t>
            </a:r>
            <a:r>
              <a:rPr lang="tr-TR" altLang="tr-TR" sz="2700" b="1" dirty="0">
                <a:solidFill>
                  <a:schemeClr val="bg1"/>
                </a:solidFill>
              </a:rPr>
              <a:t>Her defasında aynı sonucu vermesi ya da gruplar içerisindeki sıralamanın her defasında aynı olmasıdır.</a:t>
            </a:r>
          </a:p>
          <a:p>
            <a:pPr marL="608289" indent="-608289" algn="just">
              <a:buClr>
                <a:srgbClr val="33CC33"/>
              </a:buClr>
            </a:pPr>
            <a:endParaRPr lang="tr-TR" altLang="tr-TR" sz="2300" dirty="0">
              <a:solidFill>
                <a:srgbClr val="FFFF00"/>
              </a:solidFill>
            </a:endParaRPr>
          </a:p>
          <a:p>
            <a:pPr marL="608289" indent="-608289" algn="just"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Güvenirliliği etkileyen faktörler;</a:t>
            </a:r>
          </a:p>
          <a:p>
            <a:pPr marL="608289" indent="-608289" algn="just"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tr-TR" altLang="tr-TR" sz="2300" dirty="0">
                <a:solidFill>
                  <a:srgbClr val="FFFF00"/>
                </a:solidFill>
              </a:rPr>
              <a:t>Testin yapısı</a:t>
            </a:r>
          </a:p>
          <a:p>
            <a:pPr marL="608289" indent="-608289" algn="just"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tr-TR" altLang="tr-TR" sz="2300" dirty="0">
                <a:solidFill>
                  <a:srgbClr val="FFFF00"/>
                </a:solidFill>
              </a:rPr>
              <a:t>Bireyden kaynaklanan</a:t>
            </a:r>
          </a:p>
          <a:p>
            <a:pPr marL="608289" indent="-608289" algn="just"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tr-TR" altLang="tr-TR" sz="2300" dirty="0">
                <a:solidFill>
                  <a:srgbClr val="FFFF00"/>
                </a:solidFill>
              </a:rPr>
              <a:t>Testin uygulandığı grupta olan değişimler</a:t>
            </a:r>
          </a:p>
          <a:p>
            <a:pPr marL="608289" indent="-608289" algn="just">
              <a:buClr>
                <a:srgbClr val="FF3300"/>
              </a:buClr>
            </a:pPr>
            <a:endParaRPr lang="tr-TR" altLang="tr-TR" sz="2300" dirty="0">
              <a:solidFill>
                <a:srgbClr val="FFFF00"/>
              </a:solidFill>
            </a:endParaRPr>
          </a:p>
        </p:txBody>
      </p:sp>
      <p:pic>
        <p:nvPicPr>
          <p:cNvPr id="8196" name="Picture 4" descr="MeasurementFigur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1035050"/>
            <a:ext cx="2590799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55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>
          <a:xfrm>
            <a:off x="850900" y="425450"/>
            <a:ext cx="9089390" cy="553998"/>
          </a:xfrm>
        </p:spPr>
        <p:txBody>
          <a:bodyPr/>
          <a:lstStyle/>
          <a:p>
            <a:pPr algn="ctr" eaLnBrk="1" hangingPunct="1"/>
            <a:r>
              <a:rPr lang="tr-TR" altLang="tr-TR" sz="3600" dirty="0">
                <a:solidFill>
                  <a:srgbClr val="FF3300"/>
                </a:solidFill>
              </a:rPr>
              <a:t>TESTLERİN ÖZELLİKLERİ</a:t>
            </a:r>
          </a:p>
        </p:txBody>
      </p:sp>
      <p:sp>
        <p:nvSpPr>
          <p:cNvPr id="931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882650"/>
            <a:ext cx="8915400" cy="3290784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608289" indent="-608289" algn="just">
              <a:buClr>
                <a:srgbClr val="FFFF00"/>
              </a:buClr>
              <a:buFont typeface="Wingdings" pitchFamily="2" charset="2"/>
              <a:buAutoNum type="alphaUcPeriod" startAt="3"/>
            </a:pPr>
            <a:r>
              <a:rPr lang="tr-TR" altLang="tr-TR" sz="2300" b="1" dirty="0">
                <a:solidFill>
                  <a:srgbClr val="FFFF00"/>
                </a:solidFill>
              </a:rPr>
              <a:t>Testin Tarafsızlığı</a:t>
            </a:r>
          </a:p>
          <a:p>
            <a:pPr marL="608289" indent="-608289" algn="just">
              <a:buClr>
                <a:srgbClr val="FFFF00"/>
              </a:buClr>
              <a:buFont typeface="Wingdings" pitchFamily="2" charset="2"/>
              <a:buAutoNum type="alphaUcPeriod" startAt="3"/>
            </a:pPr>
            <a:endParaRPr lang="tr-TR" altLang="tr-TR" sz="2300" b="1" dirty="0">
              <a:solidFill>
                <a:srgbClr val="FFFF00"/>
              </a:solidFill>
            </a:endParaRPr>
          </a:p>
          <a:p>
            <a:pPr marL="608289" indent="-608289" algn="just"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	</a:t>
            </a:r>
          </a:p>
          <a:p>
            <a:pPr marL="608289" indent="-608289" algn="just"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	</a:t>
            </a:r>
            <a:r>
              <a:rPr lang="tr-TR" altLang="tr-TR" sz="2300" dirty="0">
                <a:solidFill>
                  <a:schemeClr val="bg1"/>
                </a:solidFill>
              </a:rPr>
              <a:t>Her ne kadar değişik kişiler test yöneticisi olursa olsun, aynı ölçüm yöntemleri yada araçları uygulanırsa sonuçların değişmemesi durumudur. </a:t>
            </a:r>
          </a:p>
          <a:p>
            <a:pPr marL="608289" indent="-608289" algn="just">
              <a:buClr>
                <a:srgbClr val="33CC33"/>
              </a:buClr>
            </a:pPr>
            <a:endParaRPr lang="tr-TR" altLang="tr-TR" sz="2300" dirty="0">
              <a:solidFill>
                <a:srgbClr val="FFFF00"/>
              </a:solidFill>
            </a:endParaRPr>
          </a:p>
          <a:p>
            <a:pPr marL="608289" indent="-608289" algn="just"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		Bu anlatımdan, ölçüm yöntemi ve ölçüm araçlarının doğruluğu anlaşılır.</a:t>
            </a:r>
          </a:p>
        </p:txBody>
      </p:sp>
    </p:spTree>
    <p:extLst>
      <p:ext uri="{BB962C8B-B14F-4D97-AF65-F5344CB8AC3E}">
        <p14:creationId xmlns:p14="http://schemas.microsoft.com/office/powerpoint/2010/main" val="198138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3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31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31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31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4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70161" y="825246"/>
            <a:ext cx="4969002" cy="649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70161" y="825246"/>
            <a:ext cx="4969510" cy="64960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1035"/>
              </a:spcBef>
            </a:pPr>
            <a:r>
              <a:rPr sz="2400" b="1" dirty="0">
                <a:solidFill>
                  <a:srgbClr val="FF9A33"/>
                </a:solidFill>
                <a:latin typeface="Arial"/>
                <a:cs typeface="Arial"/>
              </a:rPr>
              <a:t>PERFORMANS</a:t>
            </a:r>
            <a:r>
              <a:rPr sz="2400" b="1" spc="-15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9A33"/>
                </a:solidFill>
                <a:latin typeface="Arial"/>
                <a:cs typeface="Arial"/>
              </a:rPr>
              <a:t>TESTLERİ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01609" y="2482595"/>
            <a:ext cx="3457955" cy="10797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01609" y="2482595"/>
            <a:ext cx="3458210" cy="108013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700">
              <a:latin typeface="Times New Roman"/>
              <a:cs typeface="Times New Roman"/>
            </a:endParaRPr>
          </a:p>
          <a:p>
            <a:pPr marL="71882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FFCC00"/>
                </a:solidFill>
                <a:latin typeface="Arial"/>
                <a:cs typeface="Arial"/>
              </a:rPr>
              <a:t>Laboratuar</a:t>
            </a:r>
            <a:r>
              <a:rPr sz="1800" b="1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CC00"/>
                </a:solidFill>
                <a:latin typeface="Arial"/>
                <a:cs typeface="Arial"/>
              </a:rPr>
              <a:t>şartları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994539" y="2482595"/>
            <a:ext cx="3455670" cy="11506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994539" y="2482595"/>
            <a:ext cx="3455670" cy="115062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950">
              <a:latin typeface="Times New Roman"/>
              <a:cs typeface="Times New Roman"/>
            </a:endParaRPr>
          </a:p>
          <a:p>
            <a:pPr marL="920115">
              <a:lnSpc>
                <a:spcPct val="100000"/>
              </a:lnSpc>
            </a:pPr>
            <a:r>
              <a:rPr sz="1800" b="1" spc="-5" dirty="0">
                <a:solidFill>
                  <a:srgbClr val="FFCC00"/>
                </a:solidFill>
                <a:latin typeface="Arial"/>
                <a:cs typeface="Arial"/>
              </a:rPr>
              <a:t>Doğal</a:t>
            </a:r>
            <a:r>
              <a:rPr sz="1800" b="1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CC00"/>
                </a:solidFill>
                <a:latin typeface="Arial"/>
                <a:cs typeface="Arial"/>
              </a:rPr>
              <a:t>ortamlar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78443" y="1546097"/>
            <a:ext cx="791845" cy="845819"/>
          </a:xfrm>
          <a:custGeom>
            <a:avLst/>
            <a:gdLst/>
            <a:ahLst/>
            <a:cxnLst/>
            <a:rect l="l" t="t" r="r" b="b"/>
            <a:pathLst>
              <a:path w="791844" h="845819">
                <a:moveTo>
                  <a:pt x="791718" y="172211"/>
                </a:moveTo>
                <a:lnTo>
                  <a:pt x="791718" y="0"/>
                </a:lnTo>
                <a:lnTo>
                  <a:pt x="723386" y="1105"/>
                </a:lnTo>
                <a:lnTo>
                  <a:pt x="656672" y="4363"/>
                </a:lnTo>
                <a:lnTo>
                  <a:pt x="591814" y="9682"/>
                </a:lnTo>
                <a:lnTo>
                  <a:pt x="529047" y="16973"/>
                </a:lnTo>
                <a:lnTo>
                  <a:pt x="468611" y="26146"/>
                </a:lnTo>
                <a:lnTo>
                  <a:pt x="410741" y="37110"/>
                </a:lnTo>
                <a:lnTo>
                  <a:pt x="355676" y="49776"/>
                </a:lnTo>
                <a:lnTo>
                  <a:pt x="303652" y="64054"/>
                </a:lnTo>
                <a:lnTo>
                  <a:pt x="254907" y="79854"/>
                </a:lnTo>
                <a:lnTo>
                  <a:pt x="209678" y="97085"/>
                </a:lnTo>
                <a:lnTo>
                  <a:pt x="168203" y="115659"/>
                </a:lnTo>
                <a:lnTo>
                  <a:pt x="130718" y="135484"/>
                </a:lnTo>
                <a:lnTo>
                  <a:pt x="97461" y="156471"/>
                </a:lnTo>
                <a:lnTo>
                  <a:pt x="44581" y="201570"/>
                </a:lnTo>
                <a:lnTo>
                  <a:pt x="11461" y="250237"/>
                </a:lnTo>
                <a:lnTo>
                  <a:pt x="0" y="301751"/>
                </a:lnTo>
                <a:lnTo>
                  <a:pt x="0" y="474725"/>
                </a:lnTo>
                <a:lnTo>
                  <a:pt x="3192" y="501926"/>
                </a:lnTo>
                <a:lnTo>
                  <a:pt x="12616" y="528581"/>
                </a:lnTo>
                <a:lnTo>
                  <a:pt x="28041" y="554562"/>
                </a:lnTo>
                <a:lnTo>
                  <a:pt x="32765" y="560174"/>
                </a:lnTo>
                <a:lnTo>
                  <a:pt x="32765" y="388619"/>
                </a:lnTo>
                <a:lnTo>
                  <a:pt x="53888" y="365093"/>
                </a:lnTo>
                <a:lnTo>
                  <a:pt x="109836" y="321111"/>
                </a:lnTo>
                <a:lnTo>
                  <a:pt x="144172" y="300799"/>
                </a:lnTo>
                <a:lnTo>
                  <a:pt x="182424" y="281701"/>
                </a:lnTo>
                <a:lnTo>
                  <a:pt x="224347" y="263890"/>
                </a:lnTo>
                <a:lnTo>
                  <a:pt x="269697" y="247435"/>
                </a:lnTo>
                <a:lnTo>
                  <a:pt x="318230" y="232409"/>
                </a:lnTo>
                <a:lnTo>
                  <a:pt x="369700" y="218884"/>
                </a:lnTo>
                <a:lnTo>
                  <a:pt x="423863" y="206930"/>
                </a:lnTo>
                <a:lnTo>
                  <a:pt x="480476" y="196619"/>
                </a:lnTo>
                <a:lnTo>
                  <a:pt x="539293" y="188023"/>
                </a:lnTo>
                <a:lnTo>
                  <a:pt x="600070" y="181213"/>
                </a:lnTo>
                <a:lnTo>
                  <a:pt x="662563" y="176260"/>
                </a:lnTo>
                <a:lnTo>
                  <a:pt x="726527" y="173235"/>
                </a:lnTo>
                <a:lnTo>
                  <a:pt x="791718" y="172211"/>
                </a:lnTo>
                <a:close/>
              </a:path>
              <a:path w="791844" h="845819">
                <a:moveTo>
                  <a:pt x="528065" y="759713"/>
                </a:moveTo>
                <a:lnTo>
                  <a:pt x="528065" y="586739"/>
                </a:lnTo>
                <a:lnTo>
                  <a:pt x="464232" y="576990"/>
                </a:lnTo>
                <a:lnTo>
                  <a:pt x="403407" y="565268"/>
                </a:lnTo>
                <a:lnTo>
                  <a:pt x="345842" y="551682"/>
                </a:lnTo>
                <a:lnTo>
                  <a:pt x="291787" y="536336"/>
                </a:lnTo>
                <a:lnTo>
                  <a:pt x="241494" y="519339"/>
                </a:lnTo>
                <a:lnTo>
                  <a:pt x="195213" y="500796"/>
                </a:lnTo>
                <a:lnTo>
                  <a:pt x="153195" y="480813"/>
                </a:lnTo>
                <a:lnTo>
                  <a:pt x="115690" y="459498"/>
                </a:lnTo>
                <a:lnTo>
                  <a:pt x="82950" y="436956"/>
                </a:lnTo>
                <a:lnTo>
                  <a:pt x="32765" y="388619"/>
                </a:lnTo>
                <a:lnTo>
                  <a:pt x="32765" y="560174"/>
                </a:lnTo>
                <a:lnTo>
                  <a:pt x="75977" y="603999"/>
                </a:lnTo>
                <a:lnTo>
                  <a:pt x="108028" y="627201"/>
                </a:lnTo>
                <a:lnTo>
                  <a:pt x="145160" y="649223"/>
                </a:lnTo>
                <a:lnTo>
                  <a:pt x="187145" y="669940"/>
                </a:lnTo>
                <a:lnTo>
                  <a:pt x="233751" y="689223"/>
                </a:lnTo>
                <a:lnTo>
                  <a:pt x="284750" y="706947"/>
                </a:lnTo>
                <a:lnTo>
                  <a:pt x="339910" y="722984"/>
                </a:lnTo>
                <a:lnTo>
                  <a:pt x="399003" y="737209"/>
                </a:lnTo>
                <a:lnTo>
                  <a:pt x="461798" y="749494"/>
                </a:lnTo>
                <a:lnTo>
                  <a:pt x="528065" y="759713"/>
                </a:lnTo>
                <a:close/>
              </a:path>
              <a:path w="791844" h="845819">
                <a:moveTo>
                  <a:pt x="791718" y="690371"/>
                </a:moveTo>
                <a:lnTo>
                  <a:pt x="528065" y="500633"/>
                </a:lnTo>
                <a:lnTo>
                  <a:pt x="528065" y="845819"/>
                </a:lnTo>
                <a:lnTo>
                  <a:pt x="791718" y="690371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78443" y="1546097"/>
            <a:ext cx="791845" cy="388620"/>
          </a:xfrm>
          <a:custGeom>
            <a:avLst/>
            <a:gdLst/>
            <a:ahLst/>
            <a:cxnLst/>
            <a:rect l="l" t="t" r="r" b="b"/>
            <a:pathLst>
              <a:path w="791844" h="388619">
                <a:moveTo>
                  <a:pt x="791718" y="172211"/>
                </a:moveTo>
                <a:lnTo>
                  <a:pt x="791718" y="0"/>
                </a:lnTo>
                <a:lnTo>
                  <a:pt x="723386" y="1105"/>
                </a:lnTo>
                <a:lnTo>
                  <a:pt x="656672" y="4363"/>
                </a:lnTo>
                <a:lnTo>
                  <a:pt x="591814" y="9682"/>
                </a:lnTo>
                <a:lnTo>
                  <a:pt x="529047" y="16973"/>
                </a:lnTo>
                <a:lnTo>
                  <a:pt x="468611" y="26146"/>
                </a:lnTo>
                <a:lnTo>
                  <a:pt x="410741" y="37110"/>
                </a:lnTo>
                <a:lnTo>
                  <a:pt x="355676" y="49776"/>
                </a:lnTo>
                <a:lnTo>
                  <a:pt x="303652" y="64054"/>
                </a:lnTo>
                <a:lnTo>
                  <a:pt x="254907" y="79854"/>
                </a:lnTo>
                <a:lnTo>
                  <a:pt x="209678" y="97085"/>
                </a:lnTo>
                <a:lnTo>
                  <a:pt x="168203" y="115659"/>
                </a:lnTo>
                <a:lnTo>
                  <a:pt x="130718" y="135484"/>
                </a:lnTo>
                <a:lnTo>
                  <a:pt x="97461" y="156471"/>
                </a:lnTo>
                <a:lnTo>
                  <a:pt x="44581" y="201570"/>
                </a:lnTo>
                <a:lnTo>
                  <a:pt x="11461" y="250237"/>
                </a:lnTo>
                <a:lnTo>
                  <a:pt x="0" y="301751"/>
                </a:lnTo>
                <a:lnTo>
                  <a:pt x="2012" y="323897"/>
                </a:lnTo>
                <a:lnTo>
                  <a:pt x="8096" y="345757"/>
                </a:lnTo>
                <a:lnTo>
                  <a:pt x="18323" y="367331"/>
                </a:lnTo>
                <a:lnTo>
                  <a:pt x="32765" y="388619"/>
                </a:lnTo>
                <a:lnTo>
                  <a:pt x="53888" y="365093"/>
                </a:lnTo>
                <a:lnTo>
                  <a:pt x="79660" y="342566"/>
                </a:lnTo>
                <a:lnTo>
                  <a:pt x="144172" y="300799"/>
                </a:lnTo>
                <a:lnTo>
                  <a:pt x="182424" y="281701"/>
                </a:lnTo>
                <a:lnTo>
                  <a:pt x="224347" y="263890"/>
                </a:lnTo>
                <a:lnTo>
                  <a:pt x="269697" y="247435"/>
                </a:lnTo>
                <a:lnTo>
                  <a:pt x="318230" y="232409"/>
                </a:lnTo>
                <a:lnTo>
                  <a:pt x="369700" y="218884"/>
                </a:lnTo>
                <a:lnTo>
                  <a:pt x="423863" y="206930"/>
                </a:lnTo>
                <a:lnTo>
                  <a:pt x="480476" y="196619"/>
                </a:lnTo>
                <a:lnTo>
                  <a:pt x="539293" y="188023"/>
                </a:lnTo>
                <a:lnTo>
                  <a:pt x="600070" y="181213"/>
                </a:lnTo>
                <a:lnTo>
                  <a:pt x="662563" y="176260"/>
                </a:lnTo>
                <a:lnTo>
                  <a:pt x="726527" y="173235"/>
                </a:lnTo>
                <a:lnTo>
                  <a:pt x="791718" y="172211"/>
                </a:lnTo>
                <a:close/>
              </a:path>
            </a:pathLst>
          </a:custGeom>
          <a:solidFill>
            <a:srgbClr val="7B29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78443" y="1546097"/>
            <a:ext cx="791845" cy="845819"/>
          </a:xfrm>
          <a:custGeom>
            <a:avLst/>
            <a:gdLst/>
            <a:ahLst/>
            <a:cxnLst/>
            <a:rect l="l" t="t" r="r" b="b"/>
            <a:pathLst>
              <a:path w="791844" h="845819">
                <a:moveTo>
                  <a:pt x="791718" y="0"/>
                </a:moveTo>
                <a:lnTo>
                  <a:pt x="723386" y="1105"/>
                </a:lnTo>
                <a:lnTo>
                  <a:pt x="656672" y="4363"/>
                </a:lnTo>
                <a:lnTo>
                  <a:pt x="591814" y="9682"/>
                </a:lnTo>
                <a:lnTo>
                  <a:pt x="529047" y="16973"/>
                </a:lnTo>
                <a:lnTo>
                  <a:pt x="468611" y="26146"/>
                </a:lnTo>
                <a:lnTo>
                  <a:pt x="410741" y="37110"/>
                </a:lnTo>
                <a:lnTo>
                  <a:pt x="355676" y="49776"/>
                </a:lnTo>
                <a:lnTo>
                  <a:pt x="303652" y="64054"/>
                </a:lnTo>
                <a:lnTo>
                  <a:pt x="254907" y="79854"/>
                </a:lnTo>
                <a:lnTo>
                  <a:pt x="209678" y="97085"/>
                </a:lnTo>
                <a:lnTo>
                  <a:pt x="168203" y="115659"/>
                </a:lnTo>
                <a:lnTo>
                  <a:pt x="130718" y="135484"/>
                </a:lnTo>
                <a:lnTo>
                  <a:pt x="97461" y="156471"/>
                </a:lnTo>
                <a:lnTo>
                  <a:pt x="44581" y="201570"/>
                </a:lnTo>
                <a:lnTo>
                  <a:pt x="11461" y="250237"/>
                </a:lnTo>
                <a:lnTo>
                  <a:pt x="0" y="301751"/>
                </a:lnTo>
                <a:lnTo>
                  <a:pt x="0" y="474725"/>
                </a:lnTo>
                <a:lnTo>
                  <a:pt x="12616" y="528581"/>
                </a:lnTo>
                <a:lnTo>
                  <a:pt x="49238" y="579744"/>
                </a:lnTo>
                <a:lnTo>
                  <a:pt x="108028" y="627201"/>
                </a:lnTo>
                <a:lnTo>
                  <a:pt x="145160" y="649223"/>
                </a:lnTo>
                <a:lnTo>
                  <a:pt x="187145" y="669940"/>
                </a:lnTo>
                <a:lnTo>
                  <a:pt x="233751" y="689223"/>
                </a:lnTo>
                <a:lnTo>
                  <a:pt x="284750" y="706947"/>
                </a:lnTo>
                <a:lnTo>
                  <a:pt x="339910" y="722984"/>
                </a:lnTo>
                <a:lnTo>
                  <a:pt x="399003" y="737209"/>
                </a:lnTo>
                <a:lnTo>
                  <a:pt x="461798" y="749494"/>
                </a:lnTo>
                <a:lnTo>
                  <a:pt x="528065" y="759713"/>
                </a:lnTo>
                <a:lnTo>
                  <a:pt x="528065" y="845819"/>
                </a:lnTo>
                <a:lnTo>
                  <a:pt x="791718" y="690371"/>
                </a:lnTo>
                <a:lnTo>
                  <a:pt x="528065" y="500633"/>
                </a:lnTo>
                <a:lnTo>
                  <a:pt x="528065" y="586739"/>
                </a:lnTo>
                <a:lnTo>
                  <a:pt x="464232" y="576990"/>
                </a:lnTo>
                <a:lnTo>
                  <a:pt x="403407" y="565268"/>
                </a:lnTo>
                <a:lnTo>
                  <a:pt x="345842" y="551682"/>
                </a:lnTo>
                <a:lnTo>
                  <a:pt x="291787" y="536336"/>
                </a:lnTo>
                <a:lnTo>
                  <a:pt x="241494" y="519339"/>
                </a:lnTo>
                <a:lnTo>
                  <a:pt x="195213" y="500796"/>
                </a:lnTo>
                <a:lnTo>
                  <a:pt x="153195" y="480813"/>
                </a:lnTo>
                <a:lnTo>
                  <a:pt x="115690" y="459498"/>
                </a:lnTo>
                <a:lnTo>
                  <a:pt x="82950" y="436956"/>
                </a:lnTo>
                <a:lnTo>
                  <a:pt x="32765" y="388619"/>
                </a:lnTo>
                <a:lnTo>
                  <a:pt x="53888" y="365093"/>
                </a:lnTo>
                <a:lnTo>
                  <a:pt x="109836" y="321111"/>
                </a:lnTo>
                <a:lnTo>
                  <a:pt x="144172" y="300799"/>
                </a:lnTo>
                <a:lnTo>
                  <a:pt x="182424" y="281701"/>
                </a:lnTo>
                <a:lnTo>
                  <a:pt x="224347" y="263890"/>
                </a:lnTo>
                <a:lnTo>
                  <a:pt x="269697" y="247435"/>
                </a:lnTo>
                <a:lnTo>
                  <a:pt x="318230" y="232409"/>
                </a:lnTo>
                <a:lnTo>
                  <a:pt x="369700" y="218884"/>
                </a:lnTo>
                <a:lnTo>
                  <a:pt x="423863" y="206930"/>
                </a:lnTo>
                <a:lnTo>
                  <a:pt x="480476" y="196619"/>
                </a:lnTo>
                <a:lnTo>
                  <a:pt x="539293" y="188023"/>
                </a:lnTo>
                <a:lnTo>
                  <a:pt x="600070" y="181213"/>
                </a:lnTo>
                <a:lnTo>
                  <a:pt x="662563" y="176260"/>
                </a:lnTo>
                <a:lnTo>
                  <a:pt x="726527" y="173235"/>
                </a:lnTo>
                <a:lnTo>
                  <a:pt x="791718" y="172211"/>
                </a:lnTo>
                <a:lnTo>
                  <a:pt x="791718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78443" y="1847850"/>
            <a:ext cx="33020" cy="86995"/>
          </a:xfrm>
          <a:custGeom>
            <a:avLst/>
            <a:gdLst/>
            <a:ahLst/>
            <a:cxnLst/>
            <a:rect l="l" t="t" r="r" b="b"/>
            <a:pathLst>
              <a:path w="33019" h="86994">
                <a:moveTo>
                  <a:pt x="0" y="0"/>
                </a:moveTo>
                <a:lnTo>
                  <a:pt x="2012" y="22145"/>
                </a:lnTo>
                <a:lnTo>
                  <a:pt x="8096" y="44005"/>
                </a:lnTo>
                <a:lnTo>
                  <a:pt x="18323" y="65579"/>
                </a:lnTo>
                <a:lnTo>
                  <a:pt x="32765" y="86868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507096" y="1617725"/>
            <a:ext cx="1008380" cy="635000"/>
          </a:xfrm>
          <a:custGeom>
            <a:avLst/>
            <a:gdLst/>
            <a:ahLst/>
            <a:cxnLst/>
            <a:rect l="l" t="t" r="r" b="b"/>
            <a:pathLst>
              <a:path w="1008379" h="635000">
                <a:moveTo>
                  <a:pt x="1008126" y="355854"/>
                </a:moveTo>
                <a:lnTo>
                  <a:pt x="1008126" y="226314"/>
                </a:lnTo>
                <a:lnTo>
                  <a:pt x="1005596" y="210154"/>
                </a:lnTo>
                <a:lnTo>
                  <a:pt x="969010" y="163665"/>
                </a:lnTo>
                <a:lnTo>
                  <a:pt x="922159" y="134715"/>
                </a:lnTo>
                <a:lnTo>
                  <a:pt x="858927" y="107756"/>
                </a:lnTo>
                <a:lnTo>
                  <a:pt x="821593" y="95120"/>
                </a:lnTo>
                <a:lnTo>
                  <a:pt x="780676" y="83096"/>
                </a:lnTo>
                <a:lnTo>
                  <a:pt x="736344" y="71724"/>
                </a:lnTo>
                <a:lnTo>
                  <a:pt x="688768" y="61041"/>
                </a:lnTo>
                <a:lnTo>
                  <a:pt x="638118" y="51086"/>
                </a:lnTo>
                <a:lnTo>
                  <a:pt x="584564" y="41897"/>
                </a:lnTo>
                <a:lnTo>
                  <a:pt x="528277" y="33512"/>
                </a:lnTo>
                <a:lnTo>
                  <a:pt x="469426" y="25971"/>
                </a:lnTo>
                <a:lnTo>
                  <a:pt x="408183" y="19310"/>
                </a:lnTo>
                <a:lnTo>
                  <a:pt x="344717" y="13570"/>
                </a:lnTo>
                <a:lnTo>
                  <a:pt x="279198" y="8787"/>
                </a:lnTo>
                <a:lnTo>
                  <a:pt x="211796" y="5000"/>
                </a:lnTo>
                <a:lnTo>
                  <a:pt x="142683" y="2247"/>
                </a:lnTo>
                <a:lnTo>
                  <a:pt x="72027" y="568"/>
                </a:lnTo>
                <a:lnTo>
                  <a:pt x="0" y="0"/>
                </a:lnTo>
                <a:lnTo>
                  <a:pt x="0" y="129540"/>
                </a:lnTo>
                <a:lnTo>
                  <a:pt x="66446" y="130027"/>
                </a:lnTo>
                <a:lnTo>
                  <a:pt x="131943" y="131470"/>
                </a:lnTo>
                <a:lnTo>
                  <a:pt x="196332" y="133845"/>
                </a:lnTo>
                <a:lnTo>
                  <a:pt x="259451" y="137123"/>
                </a:lnTo>
                <a:lnTo>
                  <a:pt x="321142" y="141279"/>
                </a:lnTo>
                <a:lnTo>
                  <a:pt x="381244" y="146287"/>
                </a:lnTo>
                <a:lnTo>
                  <a:pt x="439596" y="152120"/>
                </a:lnTo>
                <a:lnTo>
                  <a:pt x="496040" y="158752"/>
                </a:lnTo>
                <a:lnTo>
                  <a:pt x="550415" y="166156"/>
                </a:lnTo>
                <a:lnTo>
                  <a:pt x="602561" y="174307"/>
                </a:lnTo>
                <a:lnTo>
                  <a:pt x="652317" y="183178"/>
                </a:lnTo>
                <a:lnTo>
                  <a:pt x="699525" y="192743"/>
                </a:lnTo>
                <a:lnTo>
                  <a:pt x="744023" y="202975"/>
                </a:lnTo>
                <a:lnTo>
                  <a:pt x="785652" y="213849"/>
                </a:lnTo>
                <a:lnTo>
                  <a:pt x="824253" y="225337"/>
                </a:lnTo>
                <a:lnTo>
                  <a:pt x="891725" y="250054"/>
                </a:lnTo>
                <a:lnTo>
                  <a:pt x="945161" y="276915"/>
                </a:lnTo>
                <a:lnTo>
                  <a:pt x="966216" y="291084"/>
                </a:lnTo>
                <a:lnTo>
                  <a:pt x="966216" y="419891"/>
                </a:lnTo>
                <a:lnTo>
                  <a:pt x="976926" y="411845"/>
                </a:lnTo>
                <a:lnTo>
                  <a:pt x="994099" y="393590"/>
                </a:lnTo>
                <a:lnTo>
                  <a:pt x="1004579" y="374901"/>
                </a:lnTo>
                <a:lnTo>
                  <a:pt x="1008126" y="355854"/>
                </a:lnTo>
                <a:close/>
              </a:path>
              <a:path w="1008379" h="635000">
                <a:moveTo>
                  <a:pt x="336042" y="634746"/>
                </a:moveTo>
                <a:lnTo>
                  <a:pt x="336042" y="375666"/>
                </a:lnTo>
                <a:lnTo>
                  <a:pt x="0" y="518160"/>
                </a:lnTo>
                <a:lnTo>
                  <a:pt x="336042" y="634746"/>
                </a:lnTo>
                <a:close/>
              </a:path>
              <a:path w="1008379" h="635000">
                <a:moveTo>
                  <a:pt x="966216" y="419891"/>
                </a:moveTo>
                <a:lnTo>
                  <a:pt x="966216" y="291084"/>
                </a:lnTo>
                <a:lnTo>
                  <a:pt x="942457" y="306834"/>
                </a:lnTo>
                <a:lnTo>
                  <a:pt x="913862" y="322050"/>
                </a:lnTo>
                <a:lnTo>
                  <a:pt x="842943" y="350685"/>
                </a:lnTo>
                <a:lnTo>
                  <a:pt x="801011" y="364009"/>
                </a:lnTo>
                <a:lnTo>
                  <a:pt x="755024" y="376607"/>
                </a:lnTo>
                <a:lnTo>
                  <a:pt x="705179" y="388431"/>
                </a:lnTo>
                <a:lnTo>
                  <a:pt x="651671" y="399432"/>
                </a:lnTo>
                <a:lnTo>
                  <a:pt x="594697" y="409564"/>
                </a:lnTo>
                <a:lnTo>
                  <a:pt x="534451" y="418778"/>
                </a:lnTo>
                <a:lnTo>
                  <a:pt x="471129" y="427027"/>
                </a:lnTo>
                <a:lnTo>
                  <a:pt x="404927" y="434262"/>
                </a:lnTo>
                <a:lnTo>
                  <a:pt x="336042" y="440436"/>
                </a:lnTo>
                <a:lnTo>
                  <a:pt x="336042" y="569976"/>
                </a:lnTo>
                <a:lnTo>
                  <a:pt x="414833" y="562734"/>
                </a:lnTo>
                <a:lnTo>
                  <a:pt x="489808" y="554164"/>
                </a:lnTo>
                <a:lnTo>
                  <a:pt x="560728" y="544342"/>
                </a:lnTo>
                <a:lnTo>
                  <a:pt x="627352" y="533341"/>
                </a:lnTo>
                <a:lnTo>
                  <a:pt x="689440" y="521236"/>
                </a:lnTo>
                <a:lnTo>
                  <a:pt x="746753" y="508101"/>
                </a:lnTo>
                <a:lnTo>
                  <a:pt x="799052" y="494011"/>
                </a:lnTo>
                <a:lnTo>
                  <a:pt x="846095" y="479041"/>
                </a:lnTo>
                <a:lnTo>
                  <a:pt x="887644" y="463265"/>
                </a:lnTo>
                <a:lnTo>
                  <a:pt x="923459" y="446757"/>
                </a:lnTo>
                <a:lnTo>
                  <a:pt x="953299" y="429593"/>
                </a:lnTo>
                <a:lnTo>
                  <a:pt x="966216" y="419891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507096" y="1617725"/>
            <a:ext cx="1008380" cy="356235"/>
          </a:xfrm>
          <a:custGeom>
            <a:avLst/>
            <a:gdLst/>
            <a:ahLst/>
            <a:cxnLst/>
            <a:rect l="l" t="t" r="r" b="b"/>
            <a:pathLst>
              <a:path w="1008379" h="356235">
                <a:moveTo>
                  <a:pt x="1008126" y="355854"/>
                </a:moveTo>
                <a:lnTo>
                  <a:pt x="1008126" y="226314"/>
                </a:lnTo>
                <a:lnTo>
                  <a:pt x="1005596" y="210154"/>
                </a:lnTo>
                <a:lnTo>
                  <a:pt x="969010" y="163665"/>
                </a:lnTo>
                <a:lnTo>
                  <a:pt x="922159" y="134715"/>
                </a:lnTo>
                <a:lnTo>
                  <a:pt x="858927" y="107756"/>
                </a:lnTo>
                <a:lnTo>
                  <a:pt x="821593" y="95120"/>
                </a:lnTo>
                <a:lnTo>
                  <a:pt x="780676" y="83096"/>
                </a:lnTo>
                <a:lnTo>
                  <a:pt x="736344" y="71724"/>
                </a:lnTo>
                <a:lnTo>
                  <a:pt x="688768" y="61041"/>
                </a:lnTo>
                <a:lnTo>
                  <a:pt x="638118" y="51086"/>
                </a:lnTo>
                <a:lnTo>
                  <a:pt x="584564" y="41897"/>
                </a:lnTo>
                <a:lnTo>
                  <a:pt x="528277" y="33512"/>
                </a:lnTo>
                <a:lnTo>
                  <a:pt x="469426" y="25971"/>
                </a:lnTo>
                <a:lnTo>
                  <a:pt x="408183" y="19310"/>
                </a:lnTo>
                <a:lnTo>
                  <a:pt x="344717" y="13570"/>
                </a:lnTo>
                <a:lnTo>
                  <a:pt x="279198" y="8787"/>
                </a:lnTo>
                <a:lnTo>
                  <a:pt x="211796" y="5000"/>
                </a:lnTo>
                <a:lnTo>
                  <a:pt x="142683" y="2247"/>
                </a:lnTo>
                <a:lnTo>
                  <a:pt x="72027" y="568"/>
                </a:lnTo>
                <a:lnTo>
                  <a:pt x="0" y="0"/>
                </a:lnTo>
                <a:lnTo>
                  <a:pt x="0" y="129540"/>
                </a:lnTo>
                <a:lnTo>
                  <a:pt x="72027" y="130108"/>
                </a:lnTo>
                <a:lnTo>
                  <a:pt x="142683" y="131787"/>
                </a:lnTo>
                <a:lnTo>
                  <a:pt x="211796" y="134540"/>
                </a:lnTo>
                <a:lnTo>
                  <a:pt x="279198" y="138327"/>
                </a:lnTo>
                <a:lnTo>
                  <a:pt x="344717" y="143110"/>
                </a:lnTo>
                <a:lnTo>
                  <a:pt x="408183" y="148850"/>
                </a:lnTo>
                <a:lnTo>
                  <a:pt x="469426" y="155511"/>
                </a:lnTo>
                <a:lnTo>
                  <a:pt x="528277" y="163052"/>
                </a:lnTo>
                <a:lnTo>
                  <a:pt x="584564" y="171437"/>
                </a:lnTo>
                <a:lnTo>
                  <a:pt x="638118" y="180626"/>
                </a:lnTo>
                <a:lnTo>
                  <a:pt x="688768" y="190581"/>
                </a:lnTo>
                <a:lnTo>
                  <a:pt x="736344" y="201264"/>
                </a:lnTo>
                <a:lnTo>
                  <a:pt x="780676" y="212636"/>
                </a:lnTo>
                <a:lnTo>
                  <a:pt x="821593" y="224660"/>
                </a:lnTo>
                <a:lnTo>
                  <a:pt x="858927" y="237296"/>
                </a:lnTo>
                <a:lnTo>
                  <a:pt x="922159" y="264255"/>
                </a:lnTo>
                <a:lnTo>
                  <a:pt x="969010" y="293205"/>
                </a:lnTo>
                <a:lnTo>
                  <a:pt x="998120" y="323840"/>
                </a:lnTo>
                <a:lnTo>
                  <a:pt x="1005596" y="339694"/>
                </a:lnTo>
                <a:lnTo>
                  <a:pt x="1008126" y="355854"/>
                </a:lnTo>
                <a:close/>
              </a:path>
            </a:pathLst>
          </a:custGeom>
          <a:solidFill>
            <a:srgbClr val="7B29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507096" y="1617725"/>
            <a:ext cx="1008380" cy="635000"/>
          </a:xfrm>
          <a:custGeom>
            <a:avLst/>
            <a:gdLst/>
            <a:ahLst/>
            <a:cxnLst/>
            <a:rect l="l" t="t" r="r" b="b"/>
            <a:pathLst>
              <a:path w="1008379" h="635000">
                <a:moveTo>
                  <a:pt x="0" y="0"/>
                </a:moveTo>
                <a:lnTo>
                  <a:pt x="72027" y="568"/>
                </a:lnTo>
                <a:lnTo>
                  <a:pt x="142683" y="2247"/>
                </a:lnTo>
                <a:lnTo>
                  <a:pt x="211796" y="5000"/>
                </a:lnTo>
                <a:lnTo>
                  <a:pt x="279198" y="8787"/>
                </a:lnTo>
                <a:lnTo>
                  <a:pt x="344717" y="13570"/>
                </a:lnTo>
                <a:lnTo>
                  <a:pt x="408183" y="19310"/>
                </a:lnTo>
                <a:lnTo>
                  <a:pt x="469426" y="25971"/>
                </a:lnTo>
                <a:lnTo>
                  <a:pt x="528277" y="33512"/>
                </a:lnTo>
                <a:lnTo>
                  <a:pt x="584564" y="41897"/>
                </a:lnTo>
                <a:lnTo>
                  <a:pt x="638118" y="51086"/>
                </a:lnTo>
                <a:lnTo>
                  <a:pt x="688768" y="61041"/>
                </a:lnTo>
                <a:lnTo>
                  <a:pt x="736344" y="71724"/>
                </a:lnTo>
                <a:lnTo>
                  <a:pt x="780676" y="83096"/>
                </a:lnTo>
                <a:lnTo>
                  <a:pt x="821593" y="95120"/>
                </a:lnTo>
                <a:lnTo>
                  <a:pt x="858927" y="107756"/>
                </a:lnTo>
                <a:lnTo>
                  <a:pt x="922159" y="134715"/>
                </a:lnTo>
                <a:lnTo>
                  <a:pt x="969010" y="163665"/>
                </a:lnTo>
                <a:lnTo>
                  <a:pt x="998120" y="194300"/>
                </a:lnTo>
                <a:lnTo>
                  <a:pt x="1008126" y="226314"/>
                </a:lnTo>
                <a:lnTo>
                  <a:pt x="1008126" y="355854"/>
                </a:lnTo>
                <a:lnTo>
                  <a:pt x="994099" y="393590"/>
                </a:lnTo>
                <a:lnTo>
                  <a:pt x="953299" y="429593"/>
                </a:lnTo>
                <a:lnTo>
                  <a:pt x="887644" y="463265"/>
                </a:lnTo>
                <a:lnTo>
                  <a:pt x="846095" y="479041"/>
                </a:lnTo>
                <a:lnTo>
                  <a:pt x="799052" y="494011"/>
                </a:lnTo>
                <a:lnTo>
                  <a:pt x="746753" y="508101"/>
                </a:lnTo>
                <a:lnTo>
                  <a:pt x="689440" y="521236"/>
                </a:lnTo>
                <a:lnTo>
                  <a:pt x="627352" y="533341"/>
                </a:lnTo>
                <a:lnTo>
                  <a:pt x="560728" y="544342"/>
                </a:lnTo>
                <a:lnTo>
                  <a:pt x="489808" y="554164"/>
                </a:lnTo>
                <a:lnTo>
                  <a:pt x="414833" y="562734"/>
                </a:lnTo>
                <a:lnTo>
                  <a:pt x="336042" y="569976"/>
                </a:lnTo>
                <a:lnTo>
                  <a:pt x="336042" y="634746"/>
                </a:lnTo>
                <a:lnTo>
                  <a:pt x="0" y="518160"/>
                </a:lnTo>
                <a:lnTo>
                  <a:pt x="336042" y="375666"/>
                </a:lnTo>
                <a:lnTo>
                  <a:pt x="336042" y="440436"/>
                </a:lnTo>
                <a:lnTo>
                  <a:pt x="404927" y="434262"/>
                </a:lnTo>
                <a:lnTo>
                  <a:pt x="471129" y="427027"/>
                </a:lnTo>
                <a:lnTo>
                  <a:pt x="534451" y="418778"/>
                </a:lnTo>
                <a:lnTo>
                  <a:pt x="594697" y="409564"/>
                </a:lnTo>
                <a:lnTo>
                  <a:pt x="651671" y="399432"/>
                </a:lnTo>
                <a:lnTo>
                  <a:pt x="705179" y="388431"/>
                </a:lnTo>
                <a:lnTo>
                  <a:pt x="755024" y="376607"/>
                </a:lnTo>
                <a:lnTo>
                  <a:pt x="801011" y="364009"/>
                </a:lnTo>
                <a:lnTo>
                  <a:pt x="842943" y="350685"/>
                </a:lnTo>
                <a:lnTo>
                  <a:pt x="880625" y="336683"/>
                </a:lnTo>
                <a:lnTo>
                  <a:pt x="942457" y="306834"/>
                </a:lnTo>
                <a:lnTo>
                  <a:pt x="966216" y="291084"/>
                </a:lnTo>
                <a:lnTo>
                  <a:pt x="945161" y="276915"/>
                </a:lnTo>
                <a:lnTo>
                  <a:pt x="891725" y="250054"/>
                </a:lnTo>
                <a:lnTo>
                  <a:pt x="824253" y="225337"/>
                </a:lnTo>
                <a:lnTo>
                  <a:pt x="785652" y="213849"/>
                </a:lnTo>
                <a:lnTo>
                  <a:pt x="744023" y="202975"/>
                </a:lnTo>
                <a:lnTo>
                  <a:pt x="699525" y="192743"/>
                </a:lnTo>
                <a:lnTo>
                  <a:pt x="652317" y="183178"/>
                </a:lnTo>
                <a:lnTo>
                  <a:pt x="602561" y="174307"/>
                </a:lnTo>
                <a:lnTo>
                  <a:pt x="550415" y="166156"/>
                </a:lnTo>
                <a:lnTo>
                  <a:pt x="496040" y="158752"/>
                </a:lnTo>
                <a:lnTo>
                  <a:pt x="439596" y="152120"/>
                </a:lnTo>
                <a:lnTo>
                  <a:pt x="381244" y="146287"/>
                </a:lnTo>
                <a:lnTo>
                  <a:pt x="321142" y="141279"/>
                </a:lnTo>
                <a:lnTo>
                  <a:pt x="259451" y="137123"/>
                </a:lnTo>
                <a:lnTo>
                  <a:pt x="196332" y="133845"/>
                </a:lnTo>
                <a:lnTo>
                  <a:pt x="131943" y="131470"/>
                </a:lnTo>
                <a:lnTo>
                  <a:pt x="66446" y="130027"/>
                </a:lnTo>
                <a:lnTo>
                  <a:pt x="0" y="12954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73313" y="1908810"/>
            <a:ext cx="41910" cy="64769"/>
          </a:xfrm>
          <a:custGeom>
            <a:avLst/>
            <a:gdLst/>
            <a:ahLst/>
            <a:cxnLst/>
            <a:rect l="l" t="t" r="r" b="b"/>
            <a:pathLst>
              <a:path w="41909" h="64769">
                <a:moveTo>
                  <a:pt x="41909" y="64770"/>
                </a:moveTo>
                <a:lnTo>
                  <a:pt x="39328" y="48327"/>
                </a:lnTo>
                <a:lnTo>
                  <a:pt x="31532" y="32099"/>
                </a:lnTo>
                <a:lnTo>
                  <a:pt x="18448" y="16013"/>
                </a:ln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07096" y="3849623"/>
            <a:ext cx="864235" cy="1129665"/>
          </a:xfrm>
          <a:custGeom>
            <a:avLst/>
            <a:gdLst/>
            <a:ahLst/>
            <a:cxnLst/>
            <a:rect l="l" t="t" r="r" b="b"/>
            <a:pathLst>
              <a:path w="864234" h="1129664">
                <a:moveTo>
                  <a:pt x="864120" y="633984"/>
                </a:moveTo>
                <a:lnTo>
                  <a:pt x="864120" y="403098"/>
                </a:lnTo>
                <a:lnTo>
                  <a:pt x="861749" y="373029"/>
                </a:lnTo>
                <a:lnTo>
                  <a:pt x="843280" y="314763"/>
                </a:lnTo>
                <a:lnTo>
                  <a:pt x="807625" y="259513"/>
                </a:lnTo>
                <a:lnTo>
                  <a:pt x="756124" y="207904"/>
                </a:lnTo>
                <a:lnTo>
                  <a:pt x="724850" y="183660"/>
                </a:lnTo>
                <a:lnTo>
                  <a:pt x="690118" y="160561"/>
                </a:lnTo>
                <a:lnTo>
                  <a:pt x="652093" y="138685"/>
                </a:lnTo>
                <a:lnTo>
                  <a:pt x="610944" y="118109"/>
                </a:lnTo>
                <a:lnTo>
                  <a:pt x="566839" y="98914"/>
                </a:lnTo>
                <a:lnTo>
                  <a:pt x="519944" y="81175"/>
                </a:lnTo>
                <a:lnTo>
                  <a:pt x="470427" y="64972"/>
                </a:lnTo>
                <a:lnTo>
                  <a:pt x="418456" y="50382"/>
                </a:lnTo>
                <a:lnTo>
                  <a:pt x="364198" y="37484"/>
                </a:lnTo>
                <a:lnTo>
                  <a:pt x="307820" y="26356"/>
                </a:lnTo>
                <a:lnTo>
                  <a:pt x="249490" y="17076"/>
                </a:lnTo>
                <a:lnTo>
                  <a:pt x="189376" y="9722"/>
                </a:lnTo>
                <a:lnTo>
                  <a:pt x="127644" y="4373"/>
                </a:lnTo>
                <a:lnTo>
                  <a:pt x="64463" y="1106"/>
                </a:lnTo>
                <a:lnTo>
                  <a:pt x="0" y="0"/>
                </a:lnTo>
                <a:lnTo>
                  <a:pt x="0" y="230124"/>
                </a:lnTo>
                <a:lnTo>
                  <a:pt x="59985" y="231089"/>
                </a:lnTo>
                <a:lnTo>
                  <a:pt x="119041" y="233950"/>
                </a:lnTo>
                <a:lnTo>
                  <a:pt x="177008" y="238648"/>
                </a:lnTo>
                <a:lnTo>
                  <a:pt x="233728" y="245129"/>
                </a:lnTo>
                <a:lnTo>
                  <a:pt x="289044" y="253337"/>
                </a:lnTo>
                <a:lnTo>
                  <a:pt x="342798" y="263215"/>
                </a:lnTo>
                <a:lnTo>
                  <a:pt x="394831" y="274707"/>
                </a:lnTo>
                <a:lnTo>
                  <a:pt x="444986" y="287758"/>
                </a:lnTo>
                <a:lnTo>
                  <a:pt x="493105" y="302311"/>
                </a:lnTo>
                <a:lnTo>
                  <a:pt x="539029" y="318311"/>
                </a:lnTo>
                <a:lnTo>
                  <a:pt x="582602" y="335701"/>
                </a:lnTo>
                <a:lnTo>
                  <a:pt x="623664" y="354425"/>
                </a:lnTo>
                <a:lnTo>
                  <a:pt x="662058" y="374428"/>
                </a:lnTo>
                <a:lnTo>
                  <a:pt x="697626" y="395654"/>
                </a:lnTo>
                <a:lnTo>
                  <a:pt x="730209" y="418046"/>
                </a:lnTo>
                <a:lnTo>
                  <a:pt x="785793" y="466106"/>
                </a:lnTo>
                <a:lnTo>
                  <a:pt x="827544" y="518160"/>
                </a:lnTo>
                <a:lnTo>
                  <a:pt x="827544" y="749213"/>
                </a:lnTo>
                <a:lnTo>
                  <a:pt x="840537" y="727559"/>
                </a:lnTo>
                <a:lnTo>
                  <a:pt x="853525" y="696984"/>
                </a:lnTo>
                <a:lnTo>
                  <a:pt x="861443" y="665754"/>
                </a:lnTo>
                <a:lnTo>
                  <a:pt x="864120" y="633984"/>
                </a:lnTo>
                <a:close/>
              </a:path>
              <a:path w="864234" h="1129664">
                <a:moveTo>
                  <a:pt x="288048" y="1129284"/>
                </a:moveTo>
                <a:lnTo>
                  <a:pt x="288048" y="668274"/>
                </a:lnTo>
                <a:lnTo>
                  <a:pt x="0" y="922020"/>
                </a:lnTo>
                <a:lnTo>
                  <a:pt x="288048" y="1129284"/>
                </a:lnTo>
                <a:close/>
              </a:path>
              <a:path w="864234" h="1129664">
                <a:moveTo>
                  <a:pt x="827544" y="749213"/>
                </a:moveTo>
                <a:lnTo>
                  <a:pt x="827544" y="518160"/>
                </a:lnTo>
                <a:lnTo>
                  <a:pt x="805418" y="548494"/>
                </a:lnTo>
                <a:lnTo>
                  <a:pt x="778426" y="577701"/>
                </a:lnTo>
                <a:lnTo>
                  <a:pt x="746782" y="605670"/>
                </a:lnTo>
                <a:lnTo>
                  <a:pt x="710701" y="632290"/>
                </a:lnTo>
                <a:lnTo>
                  <a:pt x="670398" y="657449"/>
                </a:lnTo>
                <a:lnTo>
                  <a:pt x="626086" y="681037"/>
                </a:lnTo>
                <a:lnTo>
                  <a:pt x="577980" y="702942"/>
                </a:lnTo>
                <a:lnTo>
                  <a:pt x="526295" y="723053"/>
                </a:lnTo>
                <a:lnTo>
                  <a:pt x="471244" y="741259"/>
                </a:lnTo>
                <a:lnTo>
                  <a:pt x="413044" y="757449"/>
                </a:lnTo>
                <a:lnTo>
                  <a:pt x="351907" y="771511"/>
                </a:lnTo>
                <a:lnTo>
                  <a:pt x="288048" y="783336"/>
                </a:lnTo>
                <a:lnTo>
                  <a:pt x="288048" y="1014222"/>
                </a:lnTo>
                <a:lnTo>
                  <a:pt x="351403" y="1002408"/>
                </a:lnTo>
                <a:lnTo>
                  <a:pt x="411907" y="988476"/>
                </a:lnTo>
                <a:lnTo>
                  <a:pt x="469392" y="972536"/>
                </a:lnTo>
                <a:lnTo>
                  <a:pt x="523685" y="954702"/>
                </a:lnTo>
                <a:lnTo>
                  <a:pt x="574616" y="935087"/>
                </a:lnTo>
                <a:lnTo>
                  <a:pt x="622014" y="913803"/>
                </a:lnTo>
                <a:lnTo>
                  <a:pt x="665709" y="890963"/>
                </a:lnTo>
                <a:lnTo>
                  <a:pt x="705529" y="866679"/>
                </a:lnTo>
                <a:lnTo>
                  <a:pt x="741304" y="841065"/>
                </a:lnTo>
                <a:lnTo>
                  <a:pt x="772863" y="814234"/>
                </a:lnTo>
                <a:lnTo>
                  <a:pt x="800036" y="786297"/>
                </a:lnTo>
                <a:lnTo>
                  <a:pt x="822651" y="757368"/>
                </a:lnTo>
                <a:lnTo>
                  <a:pt x="827544" y="749213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07096" y="3849623"/>
            <a:ext cx="864235" cy="634365"/>
          </a:xfrm>
          <a:custGeom>
            <a:avLst/>
            <a:gdLst/>
            <a:ahLst/>
            <a:cxnLst/>
            <a:rect l="l" t="t" r="r" b="b"/>
            <a:pathLst>
              <a:path w="864234" h="634364">
                <a:moveTo>
                  <a:pt x="864120" y="633984"/>
                </a:moveTo>
                <a:lnTo>
                  <a:pt x="864120" y="403098"/>
                </a:lnTo>
                <a:lnTo>
                  <a:pt x="861749" y="373029"/>
                </a:lnTo>
                <a:lnTo>
                  <a:pt x="843280" y="314763"/>
                </a:lnTo>
                <a:lnTo>
                  <a:pt x="807625" y="259513"/>
                </a:lnTo>
                <a:lnTo>
                  <a:pt x="756124" y="207904"/>
                </a:lnTo>
                <a:lnTo>
                  <a:pt x="724850" y="183660"/>
                </a:lnTo>
                <a:lnTo>
                  <a:pt x="690118" y="160561"/>
                </a:lnTo>
                <a:lnTo>
                  <a:pt x="652093" y="138685"/>
                </a:lnTo>
                <a:lnTo>
                  <a:pt x="610944" y="118109"/>
                </a:lnTo>
                <a:lnTo>
                  <a:pt x="566839" y="98914"/>
                </a:lnTo>
                <a:lnTo>
                  <a:pt x="519944" y="81175"/>
                </a:lnTo>
                <a:lnTo>
                  <a:pt x="470427" y="64972"/>
                </a:lnTo>
                <a:lnTo>
                  <a:pt x="418456" y="50382"/>
                </a:lnTo>
                <a:lnTo>
                  <a:pt x="364198" y="37484"/>
                </a:lnTo>
                <a:lnTo>
                  <a:pt x="307820" y="26356"/>
                </a:lnTo>
                <a:lnTo>
                  <a:pt x="249490" y="17076"/>
                </a:lnTo>
                <a:lnTo>
                  <a:pt x="189376" y="9722"/>
                </a:lnTo>
                <a:lnTo>
                  <a:pt x="127644" y="4373"/>
                </a:lnTo>
                <a:lnTo>
                  <a:pt x="64463" y="1106"/>
                </a:lnTo>
                <a:lnTo>
                  <a:pt x="0" y="0"/>
                </a:lnTo>
                <a:lnTo>
                  <a:pt x="0" y="230124"/>
                </a:lnTo>
                <a:lnTo>
                  <a:pt x="64463" y="231230"/>
                </a:lnTo>
                <a:lnTo>
                  <a:pt x="127644" y="234497"/>
                </a:lnTo>
                <a:lnTo>
                  <a:pt x="189376" y="239848"/>
                </a:lnTo>
                <a:lnTo>
                  <a:pt x="249490" y="247205"/>
                </a:lnTo>
                <a:lnTo>
                  <a:pt x="307820" y="256489"/>
                </a:lnTo>
                <a:lnTo>
                  <a:pt x="364198" y="267624"/>
                </a:lnTo>
                <a:lnTo>
                  <a:pt x="418456" y="280531"/>
                </a:lnTo>
                <a:lnTo>
                  <a:pt x="470427" y="295132"/>
                </a:lnTo>
                <a:lnTo>
                  <a:pt x="519944" y="311351"/>
                </a:lnTo>
                <a:lnTo>
                  <a:pt x="566839" y="329109"/>
                </a:lnTo>
                <a:lnTo>
                  <a:pt x="610944" y="348329"/>
                </a:lnTo>
                <a:lnTo>
                  <a:pt x="652093" y="368932"/>
                </a:lnTo>
                <a:lnTo>
                  <a:pt x="690118" y="390842"/>
                </a:lnTo>
                <a:lnTo>
                  <a:pt x="724850" y="413980"/>
                </a:lnTo>
                <a:lnTo>
                  <a:pt x="756124" y="438269"/>
                </a:lnTo>
                <a:lnTo>
                  <a:pt x="807625" y="489988"/>
                </a:lnTo>
                <a:lnTo>
                  <a:pt x="843280" y="545378"/>
                </a:lnTo>
                <a:lnTo>
                  <a:pt x="861749" y="603816"/>
                </a:lnTo>
                <a:lnTo>
                  <a:pt x="864120" y="633984"/>
                </a:lnTo>
                <a:close/>
              </a:path>
            </a:pathLst>
          </a:custGeom>
          <a:solidFill>
            <a:srgbClr val="7B29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07096" y="3849623"/>
            <a:ext cx="864235" cy="1129665"/>
          </a:xfrm>
          <a:custGeom>
            <a:avLst/>
            <a:gdLst/>
            <a:ahLst/>
            <a:cxnLst/>
            <a:rect l="l" t="t" r="r" b="b"/>
            <a:pathLst>
              <a:path w="864234" h="1129664">
                <a:moveTo>
                  <a:pt x="0" y="0"/>
                </a:moveTo>
                <a:lnTo>
                  <a:pt x="64463" y="1106"/>
                </a:lnTo>
                <a:lnTo>
                  <a:pt x="127644" y="4373"/>
                </a:lnTo>
                <a:lnTo>
                  <a:pt x="189376" y="9722"/>
                </a:lnTo>
                <a:lnTo>
                  <a:pt x="249490" y="17076"/>
                </a:lnTo>
                <a:lnTo>
                  <a:pt x="307820" y="26356"/>
                </a:lnTo>
                <a:lnTo>
                  <a:pt x="364198" y="37484"/>
                </a:lnTo>
                <a:lnTo>
                  <a:pt x="418456" y="50382"/>
                </a:lnTo>
                <a:lnTo>
                  <a:pt x="470427" y="64972"/>
                </a:lnTo>
                <a:lnTo>
                  <a:pt x="519944" y="81175"/>
                </a:lnTo>
                <a:lnTo>
                  <a:pt x="566839" y="98914"/>
                </a:lnTo>
                <a:lnTo>
                  <a:pt x="610944" y="118109"/>
                </a:lnTo>
                <a:lnTo>
                  <a:pt x="652093" y="138685"/>
                </a:lnTo>
                <a:lnTo>
                  <a:pt x="690118" y="160561"/>
                </a:lnTo>
                <a:lnTo>
                  <a:pt x="724850" y="183660"/>
                </a:lnTo>
                <a:lnTo>
                  <a:pt x="756124" y="207904"/>
                </a:lnTo>
                <a:lnTo>
                  <a:pt x="807625" y="259513"/>
                </a:lnTo>
                <a:lnTo>
                  <a:pt x="843280" y="314763"/>
                </a:lnTo>
                <a:lnTo>
                  <a:pt x="861749" y="373029"/>
                </a:lnTo>
                <a:lnTo>
                  <a:pt x="864120" y="403098"/>
                </a:lnTo>
                <a:lnTo>
                  <a:pt x="864120" y="633984"/>
                </a:lnTo>
                <a:lnTo>
                  <a:pt x="853525" y="696984"/>
                </a:lnTo>
                <a:lnTo>
                  <a:pt x="822651" y="757368"/>
                </a:lnTo>
                <a:lnTo>
                  <a:pt x="772863" y="814234"/>
                </a:lnTo>
                <a:lnTo>
                  <a:pt x="741304" y="841065"/>
                </a:lnTo>
                <a:lnTo>
                  <a:pt x="705529" y="866679"/>
                </a:lnTo>
                <a:lnTo>
                  <a:pt x="665709" y="890963"/>
                </a:lnTo>
                <a:lnTo>
                  <a:pt x="622014" y="913803"/>
                </a:lnTo>
                <a:lnTo>
                  <a:pt x="574616" y="935087"/>
                </a:lnTo>
                <a:lnTo>
                  <a:pt x="523685" y="954702"/>
                </a:lnTo>
                <a:lnTo>
                  <a:pt x="469392" y="972536"/>
                </a:lnTo>
                <a:lnTo>
                  <a:pt x="411907" y="988476"/>
                </a:lnTo>
                <a:lnTo>
                  <a:pt x="351403" y="1002408"/>
                </a:lnTo>
                <a:lnTo>
                  <a:pt x="288048" y="1014222"/>
                </a:lnTo>
                <a:lnTo>
                  <a:pt x="288048" y="1129284"/>
                </a:lnTo>
                <a:lnTo>
                  <a:pt x="0" y="922020"/>
                </a:lnTo>
                <a:lnTo>
                  <a:pt x="288048" y="668274"/>
                </a:lnTo>
                <a:lnTo>
                  <a:pt x="288048" y="783336"/>
                </a:lnTo>
                <a:lnTo>
                  <a:pt x="351907" y="771511"/>
                </a:lnTo>
                <a:lnTo>
                  <a:pt x="413044" y="757449"/>
                </a:lnTo>
                <a:lnTo>
                  <a:pt x="471244" y="741259"/>
                </a:lnTo>
                <a:lnTo>
                  <a:pt x="526295" y="723053"/>
                </a:lnTo>
                <a:lnTo>
                  <a:pt x="577980" y="702942"/>
                </a:lnTo>
                <a:lnTo>
                  <a:pt x="626086" y="681037"/>
                </a:lnTo>
                <a:lnTo>
                  <a:pt x="670398" y="657449"/>
                </a:lnTo>
                <a:lnTo>
                  <a:pt x="710701" y="632290"/>
                </a:lnTo>
                <a:lnTo>
                  <a:pt x="746782" y="605670"/>
                </a:lnTo>
                <a:lnTo>
                  <a:pt x="778426" y="577701"/>
                </a:lnTo>
                <a:lnTo>
                  <a:pt x="805418" y="548494"/>
                </a:lnTo>
                <a:lnTo>
                  <a:pt x="827544" y="518160"/>
                </a:lnTo>
                <a:lnTo>
                  <a:pt x="808476" y="491661"/>
                </a:lnTo>
                <a:lnTo>
                  <a:pt x="759651" y="441549"/>
                </a:lnTo>
                <a:lnTo>
                  <a:pt x="697626" y="395654"/>
                </a:lnTo>
                <a:lnTo>
                  <a:pt x="662058" y="374428"/>
                </a:lnTo>
                <a:lnTo>
                  <a:pt x="623664" y="354425"/>
                </a:lnTo>
                <a:lnTo>
                  <a:pt x="582602" y="335701"/>
                </a:lnTo>
                <a:lnTo>
                  <a:pt x="539029" y="318311"/>
                </a:lnTo>
                <a:lnTo>
                  <a:pt x="493105" y="302311"/>
                </a:lnTo>
                <a:lnTo>
                  <a:pt x="444986" y="287758"/>
                </a:lnTo>
                <a:lnTo>
                  <a:pt x="394831" y="274707"/>
                </a:lnTo>
                <a:lnTo>
                  <a:pt x="342798" y="263215"/>
                </a:lnTo>
                <a:lnTo>
                  <a:pt x="289044" y="253337"/>
                </a:lnTo>
                <a:lnTo>
                  <a:pt x="233728" y="245129"/>
                </a:lnTo>
                <a:lnTo>
                  <a:pt x="177008" y="238648"/>
                </a:lnTo>
                <a:lnTo>
                  <a:pt x="119041" y="233950"/>
                </a:lnTo>
                <a:lnTo>
                  <a:pt x="59985" y="231089"/>
                </a:lnTo>
                <a:lnTo>
                  <a:pt x="0" y="230124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34641" y="4367784"/>
            <a:ext cx="36830" cy="116205"/>
          </a:xfrm>
          <a:custGeom>
            <a:avLst/>
            <a:gdLst/>
            <a:ahLst/>
            <a:cxnLst/>
            <a:rect l="l" t="t" r="r" b="b"/>
            <a:pathLst>
              <a:path w="36829" h="116204">
                <a:moveTo>
                  <a:pt x="36575" y="115824"/>
                </a:moveTo>
                <a:lnTo>
                  <a:pt x="34288" y="86260"/>
                </a:lnTo>
                <a:lnTo>
                  <a:pt x="27427" y="57054"/>
                </a:lnTo>
                <a:lnTo>
                  <a:pt x="15996" y="28277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78443" y="3849623"/>
            <a:ext cx="936625" cy="1057910"/>
          </a:xfrm>
          <a:custGeom>
            <a:avLst/>
            <a:gdLst/>
            <a:ahLst/>
            <a:cxnLst/>
            <a:rect l="l" t="t" r="r" b="b"/>
            <a:pathLst>
              <a:path w="936625" h="1057910">
                <a:moveTo>
                  <a:pt x="936497" y="215646"/>
                </a:moveTo>
                <a:lnTo>
                  <a:pt x="936497" y="0"/>
                </a:lnTo>
                <a:lnTo>
                  <a:pt x="869595" y="948"/>
                </a:lnTo>
                <a:lnTo>
                  <a:pt x="803965" y="3751"/>
                </a:lnTo>
                <a:lnTo>
                  <a:pt x="739766" y="8344"/>
                </a:lnTo>
                <a:lnTo>
                  <a:pt x="677157" y="14664"/>
                </a:lnTo>
                <a:lnTo>
                  <a:pt x="616296" y="22644"/>
                </a:lnTo>
                <a:lnTo>
                  <a:pt x="557341" y="32223"/>
                </a:lnTo>
                <a:lnTo>
                  <a:pt x="500450" y="43334"/>
                </a:lnTo>
                <a:lnTo>
                  <a:pt x="445781" y="55914"/>
                </a:lnTo>
                <a:lnTo>
                  <a:pt x="393492" y="69899"/>
                </a:lnTo>
                <a:lnTo>
                  <a:pt x="343743" y="85224"/>
                </a:lnTo>
                <a:lnTo>
                  <a:pt x="296690" y="101826"/>
                </a:lnTo>
                <a:lnTo>
                  <a:pt x="252492" y="119639"/>
                </a:lnTo>
                <a:lnTo>
                  <a:pt x="211308" y="138600"/>
                </a:lnTo>
                <a:lnTo>
                  <a:pt x="173295" y="158644"/>
                </a:lnTo>
                <a:lnTo>
                  <a:pt x="138612" y="179707"/>
                </a:lnTo>
                <a:lnTo>
                  <a:pt x="107416" y="201725"/>
                </a:lnTo>
                <a:lnTo>
                  <a:pt x="56122" y="248369"/>
                </a:lnTo>
                <a:lnTo>
                  <a:pt x="20678" y="298061"/>
                </a:lnTo>
                <a:lnTo>
                  <a:pt x="2350" y="350287"/>
                </a:lnTo>
                <a:lnTo>
                  <a:pt x="0" y="377189"/>
                </a:lnTo>
                <a:lnTo>
                  <a:pt x="0" y="593598"/>
                </a:lnTo>
                <a:lnTo>
                  <a:pt x="2898" y="623378"/>
                </a:lnTo>
                <a:lnTo>
                  <a:pt x="11470" y="652644"/>
                </a:lnTo>
                <a:lnTo>
                  <a:pt x="25531" y="681288"/>
                </a:lnTo>
                <a:lnTo>
                  <a:pt x="38862" y="700505"/>
                </a:lnTo>
                <a:lnTo>
                  <a:pt x="38862" y="485393"/>
                </a:lnTo>
                <a:lnTo>
                  <a:pt x="58405" y="461775"/>
                </a:lnTo>
                <a:lnTo>
                  <a:pt x="108010" y="416980"/>
                </a:lnTo>
                <a:lnTo>
                  <a:pt x="170652" y="375737"/>
                </a:lnTo>
                <a:lnTo>
                  <a:pt x="206492" y="356559"/>
                </a:lnTo>
                <a:lnTo>
                  <a:pt x="245147" y="338403"/>
                </a:lnTo>
                <a:lnTo>
                  <a:pt x="286469" y="321314"/>
                </a:lnTo>
                <a:lnTo>
                  <a:pt x="330310" y="305335"/>
                </a:lnTo>
                <a:lnTo>
                  <a:pt x="376523" y="290512"/>
                </a:lnTo>
                <a:lnTo>
                  <a:pt x="424958" y="276889"/>
                </a:lnTo>
                <a:lnTo>
                  <a:pt x="475469" y="264511"/>
                </a:lnTo>
                <a:lnTo>
                  <a:pt x="527907" y="253422"/>
                </a:lnTo>
                <a:lnTo>
                  <a:pt x="582124" y="243667"/>
                </a:lnTo>
                <a:lnTo>
                  <a:pt x="637972" y="235291"/>
                </a:lnTo>
                <a:lnTo>
                  <a:pt x="695303" y="228337"/>
                </a:lnTo>
                <a:lnTo>
                  <a:pt x="753969" y="222852"/>
                </a:lnTo>
                <a:lnTo>
                  <a:pt x="813822" y="218878"/>
                </a:lnTo>
                <a:lnTo>
                  <a:pt x="874714" y="216461"/>
                </a:lnTo>
                <a:lnTo>
                  <a:pt x="936497" y="215646"/>
                </a:lnTo>
                <a:close/>
              </a:path>
              <a:path w="936625" h="1057910">
                <a:moveTo>
                  <a:pt x="624077" y="949451"/>
                </a:moveTo>
                <a:lnTo>
                  <a:pt x="624077" y="733805"/>
                </a:lnTo>
                <a:lnTo>
                  <a:pt x="560182" y="723579"/>
                </a:lnTo>
                <a:lnTo>
                  <a:pt x="498746" y="711589"/>
                </a:lnTo>
                <a:lnTo>
                  <a:pt x="439957" y="697914"/>
                </a:lnTo>
                <a:lnTo>
                  <a:pt x="384003" y="682630"/>
                </a:lnTo>
                <a:lnTo>
                  <a:pt x="331070" y="665815"/>
                </a:lnTo>
                <a:lnTo>
                  <a:pt x="281346" y="647545"/>
                </a:lnTo>
                <a:lnTo>
                  <a:pt x="235018" y="627898"/>
                </a:lnTo>
                <a:lnTo>
                  <a:pt x="192274" y="606949"/>
                </a:lnTo>
                <a:lnTo>
                  <a:pt x="153301" y="584777"/>
                </a:lnTo>
                <a:lnTo>
                  <a:pt x="118286" y="561459"/>
                </a:lnTo>
                <a:lnTo>
                  <a:pt x="87416" y="537071"/>
                </a:lnTo>
                <a:lnTo>
                  <a:pt x="38862" y="485393"/>
                </a:lnTo>
                <a:lnTo>
                  <a:pt x="38862" y="700505"/>
                </a:lnTo>
                <a:lnTo>
                  <a:pt x="69386" y="736296"/>
                </a:lnTo>
                <a:lnTo>
                  <a:pt x="98811" y="762449"/>
                </a:lnTo>
                <a:lnTo>
                  <a:pt x="132989" y="787562"/>
                </a:lnTo>
                <a:lnTo>
                  <a:pt x="171735" y="811529"/>
                </a:lnTo>
                <a:lnTo>
                  <a:pt x="214866" y="834247"/>
                </a:lnTo>
                <a:lnTo>
                  <a:pt x="262197" y="855609"/>
                </a:lnTo>
                <a:lnTo>
                  <a:pt x="313545" y="875512"/>
                </a:lnTo>
                <a:lnTo>
                  <a:pt x="368724" y="893849"/>
                </a:lnTo>
                <a:lnTo>
                  <a:pt x="427551" y="910517"/>
                </a:lnTo>
                <a:lnTo>
                  <a:pt x="489842" y="925410"/>
                </a:lnTo>
                <a:lnTo>
                  <a:pt x="555412" y="938423"/>
                </a:lnTo>
                <a:lnTo>
                  <a:pt x="624077" y="949451"/>
                </a:lnTo>
                <a:close/>
              </a:path>
              <a:path w="936625" h="1057910">
                <a:moveTo>
                  <a:pt x="936497" y="863346"/>
                </a:moveTo>
                <a:lnTo>
                  <a:pt x="624077" y="625601"/>
                </a:lnTo>
                <a:lnTo>
                  <a:pt x="624077" y="1057655"/>
                </a:lnTo>
                <a:lnTo>
                  <a:pt x="936497" y="863346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78443" y="3849623"/>
            <a:ext cx="936625" cy="485775"/>
          </a:xfrm>
          <a:custGeom>
            <a:avLst/>
            <a:gdLst/>
            <a:ahLst/>
            <a:cxnLst/>
            <a:rect l="l" t="t" r="r" b="b"/>
            <a:pathLst>
              <a:path w="936625" h="485775">
                <a:moveTo>
                  <a:pt x="936497" y="215646"/>
                </a:moveTo>
                <a:lnTo>
                  <a:pt x="936497" y="0"/>
                </a:lnTo>
                <a:lnTo>
                  <a:pt x="869595" y="948"/>
                </a:lnTo>
                <a:lnTo>
                  <a:pt x="803965" y="3751"/>
                </a:lnTo>
                <a:lnTo>
                  <a:pt x="739766" y="8344"/>
                </a:lnTo>
                <a:lnTo>
                  <a:pt x="677157" y="14664"/>
                </a:lnTo>
                <a:lnTo>
                  <a:pt x="616296" y="22644"/>
                </a:lnTo>
                <a:lnTo>
                  <a:pt x="557341" y="32223"/>
                </a:lnTo>
                <a:lnTo>
                  <a:pt x="500450" y="43334"/>
                </a:lnTo>
                <a:lnTo>
                  <a:pt x="445781" y="55914"/>
                </a:lnTo>
                <a:lnTo>
                  <a:pt x="393492" y="69899"/>
                </a:lnTo>
                <a:lnTo>
                  <a:pt x="343743" y="85224"/>
                </a:lnTo>
                <a:lnTo>
                  <a:pt x="296690" y="101826"/>
                </a:lnTo>
                <a:lnTo>
                  <a:pt x="252492" y="119639"/>
                </a:lnTo>
                <a:lnTo>
                  <a:pt x="211308" y="138600"/>
                </a:lnTo>
                <a:lnTo>
                  <a:pt x="173295" y="158644"/>
                </a:lnTo>
                <a:lnTo>
                  <a:pt x="138612" y="179707"/>
                </a:lnTo>
                <a:lnTo>
                  <a:pt x="107416" y="201725"/>
                </a:lnTo>
                <a:lnTo>
                  <a:pt x="56122" y="248369"/>
                </a:lnTo>
                <a:lnTo>
                  <a:pt x="20678" y="298061"/>
                </a:lnTo>
                <a:lnTo>
                  <a:pt x="2350" y="350287"/>
                </a:lnTo>
                <a:lnTo>
                  <a:pt x="0" y="377189"/>
                </a:lnTo>
                <a:lnTo>
                  <a:pt x="2428" y="404598"/>
                </a:lnTo>
                <a:lnTo>
                  <a:pt x="9715" y="431863"/>
                </a:lnTo>
                <a:lnTo>
                  <a:pt x="21859" y="458843"/>
                </a:lnTo>
                <a:lnTo>
                  <a:pt x="38862" y="485393"/>
                </a:lnTo>
                <a:lnTo>
                  <a:pt x="58405" y="461775"/>
                </a:lnTo>
                <a:lnTo>
                  <a:pt x="81504" y="438956"/>
                </a:lnTo>
                <a:lnTo>
                  <a:pt x="137775" y="395892"/>
                </a:lnTo>
                <a:lnTo>
                  <a:pt x="170652" y="375737"/>
                </a:lnTo>
                <a:lnTo>
                  <a:pt x="206492" y="356559"/>
                </a:lnTo>
                <a:lnTo>
                  <a:pt x="245147" y="338403"/>
                </a:lnTo>
                <a:lnTo>
                  <a:pt x="286469" y="321314"/>
                </a:lnTo>
                <a:lnTo>
                  <a:pt x="330310" y="305335"/>
                </a:lnTo>
                <a:lnTo>
                  <a:pt x="376523" y="290512"/>
                </a:lnTo>
                <a:lnTo>
                  <a:pt x="424958" y="276889"/>
                </a:lnTo>
                <a:lnTo>
                  <a:pt x="475469" y="264511"/>
                </a:lnTo>
                <a:lnTo>
                  <a:pt x="527907" y="253422"/>
                </a:lnTo>
                <a:lnTo>
                  <a:pt x="582124" y="243667"/>
                </a:lnTo>
                <a:lnTo>
                  <a:pt x="637972" y="235291"/>
                </a:lnTo>
                <a:lnTo>
                  <a:pt x="695303" y="228337"/>
                </a:lnTo>
                <a:lnTo>
                  <a:pt x="753969" y="222852"/>
                </a:lnTo>
                <a:lnTo>
                  <a:pt x="813822" y="218878"/>
                </a:lnTo>
                <a:lnTo>
                  <a:pt x="874714" y="216461"/>
                </a:lnTo>
                <a:lnTo>
                  <a:pt x="936497" y="215646"/>
                </a:lnTo>
                <a:close/>
              </a:path>
            </a:pathLst>
          </a:custGeom>
          <a:solidFill>
            <a:srgbClr val="7B29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178443" y="3849623"/>
            <a:ext cx="936625" cy="1057910"/>
          </a:xfrm>
          <a:custGeom>
            <a:avLst/>
            <a:gdLst/>
            <a:ahLst/>
            <a:cxnLst/>
            <a:rect l="l" t="t" r="r" b="b"/>
            <a:pathLst>
              <a:path w="936625" h="1057910">
                <a:moveTo>
                  <a:pt x="936497" y="0"/>
                </a:moveTo>
                <a:lnTo>
                  <a:pt x="869595" y="948"/>
                </a:lnTo>
                <a:lnTo>
                  <a:pt x="803965" y="3751"/>
                </a:lnTo>
                <a:lnTo>
                  <a:pt x="739766" y="8344"/>
                </a:lnTo>
                <a:lnTo>
                  <a:pt x="677157" y="14664"/>
                </a:lnTo>
                <a:lnTo>
                  <a:pt x="616296" y="22644"/>
                </a:lnTo>
                <a:lnTo>
                  <a:pt x="557341" y="32223"/>
                </a:lnTo>
                <a:lnTo>
                  <a:pt x="500450" y="43334"/>
                </a:lnTo>
                <a:lnTo>
                  <a:pt x="445781" y="55914"/>
                </a:lnTo>
                <a:lnTo>
                  <a:pt x="393492" y="69899"/>
                </a:lnTo>
                <a:lnTo>
                  <a:pt x="343743" y="85224"/>
                </a:lnTo>
                <a:lnTo>
                  <a:pt x="296690" y="101826"/>
                </a:lnTo>
                <a:lnTo>
                  <a:pt x="252492" y="119639"/>
                </a:lnTo>
                <a:lnTo>
                  <a:pt x="211308" y="138600"/>
                </a:lnTo>
                <a:lnTo>
                  <a:pt x="173295" y="158644"/>
                </a:lnTo>
                <a:lnTo>
                  <a:pt x="138612" y="179707"/>
                </a:lnTo>
                <a:lnTo>
                  <a:pt x="107416" y="201725"/>
                </a:lnTo>
                <a:lnTo>
                  <a:pt x="56122" y="248369"/>
                </a:lnTo>
                <a:lnTo>
                  <a:pt x="20678" y="298061"/>
                </a:lnTo>
                <a:lnTo>
                  <a:pt x="2350" y="350287"/>
                </a:lnTo>
                <a:lnTo>
                  <a:pt x="0" y="377189"/>
                </a:lnTo>
                <a:lnTo>
                  <a:pt x="0" y="593598"/>
                </a:lnTo>
                <a:lnTo>
                  <a:pt x="11470" y="652644"/>
                </a:lnTo>
                <a:lnTo>
                  <a:pt x="44898" y="709207"/>
                </a:lnTo>
                <a:lnTo>
                  <a:pt x="98811" y="762449"/>
                </a:lnTo>
                <a:lnTo>
                  <a:pt x="132989" y="787562"/>
                </a:lnTo>
                <a:lnTo>
                  <a:pt x="171735" y="811529"/>
                </a:lnTo>
                <a:lnTo>
                  <a:pt x="214866" y="834247"/>
                </a:lnTo>
                <a:lnTo>
                  <a:pt x="262197" y="855609"/>
                </a:lnTo>
                <a:lnTo>
                  <a:pt x="313545" y="875512"/>
                </a:lnTo>
                <a:lnTo>
                  <a:pt x="368724" y="893849"/>
                </a:lnTo>
                <a:lnTo>
                  <a:pt x="427551" y="910517"/>
                </a:lnTo>
                <a:lnTo>
                  <a:pt x="489842" y="925410"/>
                </a:lnTo>
                <a:lnTo>
                  <a:pt x="555412" y="938423"/>
                </a:lnTo>
                <a:lnTo>
                  <a:pt x="624077" y="949451"/>
                </a:lnTo>
                <a:lnTo>
                  <a:pt x="624077" y="1057655"/>
                </a:lnTo>
                <a:lnTo>
                  <a:pt x="936497" y="863346"/>
                </a:lnTo>
                <a:lnTo>
                  <a:pt x="624077" y="625601"/>
                </a:lnTo>
                <a:lnTo>
                  <a:pt x="624077" y="733805"/>
                </a:lnTo>
                <a:lnTo>
                  <a:pt x="560182" y="723579"/>
                </a:lnTo>
                <a:lnTo>
                  <a:pt x="498746" y="711589"/>
                </a:lnTo>
                <a:lnTo>
                  <a:pt x="439957" y="697914"/>
                </a:lnTo>
                <a:lnTo>
                  <a:pt x="384003" y="682630"/>
                </a:lnTo>
                <a:lnTo>
                  <a:pt x="331070" y="665815"/>
                </a:lnTo>
                <a:lnTo>
                  <a:pt x="281346" y="647545"/>
                </a:lnTo>
                <a:lnTo>
                  <a:pt x="235018" y="627898"/>
                </a:lnTo>
                <a:lnTo>
                  <a:pt x="192274" y="606949"/>
                </a:lnTo>
                <a:lnTo>
                  <a:pt x="153301" y="584777"/>
                </a:lnTo>
                <a:lnTo>
                  <a:pt x="118286" y="561459"/>
                </a:lnTo>
                <a:lnTo>
                  <a:pt x="87416" y="537071"/>
                </a:lnTo>
                <a:lnTo>
                  <a:pt x="38862" y="485393"/>
                </a:lnTo>
                <a:lnTo>
                  <a:pt x="58405" y="461775"/>
                </a:lnTo>
                <a:lnTo>
                  <a:pt x="108010" y="416980"/>
                </a:lnTo>
                <a:lnTo>
                  <a:pt x="170652" y="375737"/>
                </a:lnTo>
                <a:lnTo>
                  <a:pt x="206492" y="356559"/>
                </a:lnTo>
                <a:lnTo>
                  <a:pt x="245147" y="338403"/>
                </a:lnTo>
                <a:lnTo>
                  <a:pt x="286469" y="321314"/>
                </a:lnTo>
                <a:lnTo>
                  <a:pt x="330310" y="305335"/>
                </a:lnTo>
                <a:lnTo>
                  <a:pt x="376523" y="290512"/>
                </a:lnTo>
                <a:lnTo>
                  <a:pt x="424958" y="276889"/>
                </a:lnTo>
                <a:lnTo>
                  <a:pt x="475469" y="264511"/>
                </a:lnTo>
                <a:lnTo>
                  <a:pt x="527907" y="253422"/>
                </a:lnTo>
                <a:lnTo>
                  <a:pt x="582124" y="243667"/>
                </a:lnTo>
                <a:lnTo>
                  <a:pt x="637972" y="235291"/>
                </a:lnTo>
                <a:lnTo>
                  <a:pt x="695303" y="228337"/>
                </a:lnTo>
                <a:lnTo>
                  <a:pt x="753969" y="222852"/>
                </a:lnTo>
                <a:lnTo>
                  <a:pt x="813822" y="218878"/>
                </a:lnTo>
                <a:lnTo>
                  <a:pt x="874714" y="216461"/>
                </a:lnTo>
                <a:lnTo>
                  <a:pt x="936497" y="215646"/>
                </a:lnTo>
                <a:lnTo>
                  <a:pt x="936497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78443" y="4227576"/>
            <a:ext cx="39370" cy="107950"/>
          </a:xfrm>
          <a:custGeom>
            <a:avLst/>
            <a:gdLst/>
            <a:ahLst/>
            <a:cxnLst/>
            <a:rect l="l" t="t" r="r" b="b"/>
            <a:pathLst>
              <a:path w="39369" h="107950">
                <a:moveTo>
                  <a:pt x="0" y="0"/>
                </a:moveTo>
                <a:lnTo>
                  <a:pt x="2428" y="26967"/>
                </a:lnTo>
                <a:lnTo>
                  <a:pt x="9715" y="54006"/>
                </a:lnTo>
                <a:lnTo>
                  <a:pt x="21859" y="80902"/>
                </a:lnTo>
                <a:lnTo>
                  <a:pt x="38862" y="107441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962035" y="5001767"/>
            <a:ext cx="6985254" cy="15841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962035" y="5001767"/>
            <a:ext cx="6985634" cy="15843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imes New Roman"/>
              <a:cs typeface="Times New Roman"/>
            </a:endParaRPr>
          </a:p>
          <a:p>
            <a:pPr marL="596900" marR="652780" algn="ctr">
              <a:lnSpc>
                <a:spcPct val="100000"/>
              </a:lnSpc>
            </a:pP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Laboratuar </a:t>
            </a: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çalışmalarının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çok </a:t>
            </a: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detaylı olması ve uzun  sürelerde yapılabilmesi sonucu doğal</a:t>
            </a:r>
            <a:r>
              <a:rPr sz="1800" b="1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ortamlarda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uygulanan </a:t>
            </a: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ve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laboratuar </a:t>
            </a: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sonuçlarıyla aynı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sonuçları</a:t>
            </a:r>
            <a:r>
              <a:rPr sz="1800" b="1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verebilen</a:t>
            </a:r>
            <a:endParaRPr sz="18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800" b="1" i="1" spc="-5" dirty="0">
                <a:solidFill>
                  <a:srgbClr val="00009A"/>
                </a:solidFill>
                <a:latin typeface="Arial"/>
                <a:cs typeface="Arial"/>
              </a:rPr>
              <a:t>İNDİREKT </a:t>
            </a:r>
            <a:r>
              <a:rPr sz="1800" b="1" i="1" dirty="0">
                <a:solidFill>
                  <a:srgbClr val="00009A"/>
                </a:solidFill>
                <a:latin typeface="Arial"/>
                <a:cs typeface="Arial"/>
              </a:rPr>
              <a:t>ÖLÇÜM METODLARI</a:t>
            </a:r>
            <a:r>
              <a:rPr sz="1800" b="1" i="1" spc="-15" dirty="0">
                <a:solidFill>
                  <a:srgbClr val="00009A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geliştirilmiştir.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2311" y="683758"/>
            <a:ext cx="774890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3380" marR="5080" indent="-361315">
              <a:lnSpc>
                <a:spcPct val="100000"/>
              </a:lnSpc>
              <a:spcBef>
                <a:spcPts val="95"/>
              </a:spcBef>
              <a:tabLst>
                <a:tab pos="6788150" algn="l"/>
                <a:tab pos="7148195" algn="l"/>
              </a:tabLst>
            </a:pPr>
            <a:r>
              <a:rPr b="1" spc="-5" dirty="0">
                <a:solidFill>
                  <a:srgbClr val="FF9A33"/>
                </a:solidFill>
                <a:latin typeface="Arial"/>
                <a:cs typeface="Arial"/>
              </a:rPr>
              <a:t>- PERFORMANS TESTLERİNDE DİKKAT  EDİLMESİ</a:t>
            </a:r>
            <a:r>
              <a:rPr b="1" spc="5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9A33"/>
                </a:solidFill>
                <a:latin typeface="Arial"/>
                <a:cs typeface="Arial"/>
              </a:rPr>
              <a:t>GEREKEN</a:t>
            </a:r>
            <a:r>
              <a:rPr b="1" spc="10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9A33"/>
                </a:solidFill>
                <a:latin typeface="Arial"/>
                <a:cs typeface="Arial"/>
              </a:rPr>
              <a:t>KONULAR	-	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541" y="1976119"/>
            <a:ext cx="3878579" cy="4169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spcBef>
                <a:spcPts val="9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9A33"/>
                </a:solidFill>
                <a:latin typeface="Arial"/>
                <a:cs typeface="Arial"/>
              </a:rPr>
              <a:t>Test kapalı bir </a:t>
            </a:r>
            <a:r>
              <a:rPr sz="2000" spc="-10" dirty="0">
                <a:solidFill>
                  <a:srgbClr val="FF9A33"/>
                </a:solidFill>
                <a:latin typeface="Arial"/>
                <a:cs typeface="Arial"/>
              </a:rPr>
              <a:t>ortamda  </a:t>
            </a:r>
            <a:r>
              <a:rPr sz="2000" spc="-5" dirty="0">
                <a:solidFill>
                  <a:srgbClr val="FF9A33"/>
                </a:solidFill>
                <a:latin typeface="Arial"/>
                <a:cs typeface="Arial"/>
              </a:rPr>
              <a:t>yapılıyorsa sıcaklık 18 – </a:t>
            </a:r>
            <a:r>
              <a:rPr sz="2000" spc="-10" dirty="0">
                <a:solidFill>
                  <a:srgbClr val="FF9A33"/>
                </a:solidFill>
                <a:latin typeface="Arial"/>
                <a:cs typeface="Arial"/>
              </a:rPr>
              <a:t>20  derece </a:t>
            </a:r>
            <a:r>
              <a:rPr sz="2000" spc="-5" dirty="0">
                <a:solidFill>
                  <a:srgbClr val="FF9A33"/>
                </a:solidFill>
                <a:latin typeface="Arial"/>
                <a:cs typeface="Arial"/>
              </a:rPr>
              <a:t>ve nem % 60 dan aşağı  olmamalıdır.</a:t>
            </a:r>
            <a:endParaRPr sz="2000">
              <a:latin typeface="Arial"/>
              <a:cs typeface="Arial"/>
            </a:endParaRPr>
          </a:p>
          <a:p>
            <a:pPr marL="355600" marR="253365" indent="-342900">
              <a:lnSpc>
                <a:spcPct val="100000"/>
              </a:lnSpc>
              <a:spcBef>
                <a:spcPts val="480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000" spc="-5" dirty="0">
                <a:solidFill>
                  <a:srgbClr val="FF9A33"/>
                </a:solidFill>
                <a:latin typeface="Arial"/>
                <a:cs typeface="Arial"/>
              </a:rPr>
              <a:t>Testler kişinin hasta ya </a:t>
            </a:r>
            <a:r>
              <a:rPr sz="2000" spc="-10" dirty="0">
                <a:solidFill>
                  <a:srgbClr val="FF9A33"/>
                </a:solidFill>
                <a:latin typeface="Arial"/>
                <a:cs typeface="Arial"/>
              </a:rPr>
              <a:t>da  </a:t>
            </a:r>
            <a:r>
              <a:rPr sz="2000" spc="-5" dirty="0">
                <a:solidFill>
                  <a:srgbClr val="FF9A33"/>
                </a:solidFill>
                <a:latin typeface="Arial"/>
                <a:cs typeface="Arial"/>
              </a:rPr>
              <a:t>ateşli durumlarında kesinlikle  yapılmamalıdır.</a:t>
            </a:r>
            <a:endParaRPr sz="2000">
              <a:latin typeface="Arial"/>
              <a:cs typeface="Arial"/>
            </a:endParaRPr>
          </a:p>
          <a:p>
            <a:pPr marL="355600" marR="522605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000" spc="-5" dirty="0">
                <a:solidFill>
                  <a:srgbClr val="FF9A33"/>
                </a:solidFill>
                <a:latin typeface="Arial"/>
                <a:cs typeface="Arial"/>
              </a:rPr>
              <a:t>Testlere başlamadan önce  hafif ısınma </a:t>
            </a:r>
            <a:r>
              <a:rPr sz="2000" spc="-10" dirty="0">
                <a:solidFill>
                  <a:srgbClr val="FF9A33"/>
                </a:solidFill>
                <a:latin typeface="Arial"/>
                <a:cs typeface="Arial"/>
              </a:rPr>
              <a:t>egzersizleri  </a:t>
            </a:r>
            <a:r>
              <a:rPr sz="2000" spc="-5" dirty="0">
                <a:solidFill>
                  <a:srgbClr val="FF9A33"/>
                </a:solidFill>
                <a:latin typeface="Arial"/>
                <a:cs typeface="Arial"/>
              </a:rPr>
              <a:t>uygulanmalıdır.</a:t>
            </a:r>
            <a:endParaRPr sz="2000">
              <a:latin typeface="Arial"/>
              <a:cs typeface="Arial"/>
            </a:endParaRPr>
          </a:p>
          <a:p>
            <a:pPr marL="355600" marR="211454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000" spc="-5" dirty="0">
                <a:solidFill>
                  <a:srgbClr val="FF9A33"/>
                </a:solidFill>
                <a:latin typeface="Arial"/>
                <a:cs typeface="Arial"/>
              </a:rPr>
              <a:t>Test için kullanılacak </a:t>
            </a:r>
            <a:r>
              <a:rPr sz="2000" spc="-10" dirty="0">
                <a:solidFill>
                  <a:srgbClr val="FF9A33"/>
                </a:solidFill>
                <a:latin typeface="Arial"/>
                <a:cs typeface="Arial"/>
              </a:rPr>
              <a:t>aletlerin  </a:t>
            </a:r>
            <a:r>
              <a:rPr sz="2000" spc="-5" dirty="0">
                <a:solidFill>
                  <a:srgbClr val="FF9A33"/>
                </a:solidFill>
                <a:latin typeface="Arial"/>
                <a:cs typeface="Arial"/>
              </a:rPr>
              <a:t>kalibrasyonları tam </a:t>
            </a:r>
            <a:r>
              <a:rPr sz="2000" spc="-10" dirty="0">
                <a:solidFill>
                  <a:srgbClr val="FF9A33"/>
                </a:solidFill>
                <a:latin typeface="Arial"/>
                <a:cs typeface="Arial"/>
              </a:rPr>
              <a:t>olarak  </a:t>
            </a:r>
            <a:r>
              <a:rPr sz="2000" spc="-5" dirty="0">
                <a:solidFill>
                  <a:srgbClr val="FF9A33"/>
                </a:solidFill>
                <a:latin typeface="Arial"/>
                <a:cs typeface="Arial"/>
              </a:rPr>
              <a:t>yapılmalıdır.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10185" y="2482595"/>
            <a:ext cx="3429000" cy="3175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9575" y="926845"/>
            <a:ext cx="73342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Hangi Faktörler </a:t>
            </a:r>
            <a:r>
              <a:rPr spc="-5" dirty="0"/>
              <a:t>Test </a:t>
            </a:r>
            <a:r>
              <a:rPr spc="-10" dirty="0"/>
              <a:t>Sonuçlarını</a:t>
            </a:r>
            <a:r>
              <a:rPr spc="40" dirty="0"/>
              <a:t> </a:t>
            </a:r>
            <a:r>
              <a:rPr spc="-5" dirty="0"/>
              <a:t>Etkiler?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516" y="1914867"/>
            <a:ext cx="3615054" cy="404304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25450" indent="-412750">
              <a:lnSpc>
                <a:spcPct val="100000"/>
              </a:lnSpc>
              <a:spcBef>
                <a:spcPts val="58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Sıcaklık,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gürültü,</a:t>
            </a:r>
            <a:r>
              <a:rPr sz="20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nem</a:t>
            </a:r>
            <a:endParaRPr sz="2000">
              <a:latin typeface="Arial"/>
              <a:cs typeface="Arial"/>
            </a:endParaRPr>
          </a:p>
          <a:p>
            <a:pPr marL="425450" indent="-412750">
              <a:lnSpc>
                <a:spcPct val="100000"/>
              </a:lnSpc>
              <a:spcBef>
                <a:spcPts val="48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Sporcunun duygusal</a:t>
            </a:r>
            <a:r>
              <a:rPr sz="2000" spc="-2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durumu</a:t>
            </a:r>
            <a:endParaRPr sz="2000">
              <a:latin typeface="Arial"/>
              <a:cs typeface="Arial"/>
            </a:endParaRPr>
          </a:p>
          <a:p>
            <a:pPr marL="425450" indent="-41275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Günün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saatleri</a:t>
            </a:r>
            <a:endParaRPr sz="2000">
              <a:latin typeface="Arial"/>
              <a:cs typeface="Arial"/>
            </a:endParaRPr>
          </a:p>
          <a:p>
            <a:pPr marL="425450" indent="-412750">
              <a:lnSpc>
                <a:spcPct val="100000"/>
              </a:lnSpc>
              <a:spcBef>
                <a:spcPts val="47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Sporcunun kullandığı ilaçlar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Kafein alımı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Son öğün zamanı</a:t>
            </a:r>
            <a:endParaRPr sz="2000">
              <a:latin typeface="Arial"/>
              <a:cs typeface="Arial"/>
            </a:endParaRPr>
          </a:p>
          <a:p>
            <a:pPr marL="425450" indent="-41275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Çevre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koşulları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Uykusuzluk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7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Ölçümlerin doğruluğu</a:t>
            </a:r>
            <a:endParaRPr sz="2000">
              <a:latin typeface="Arial"/>
              <a:cs typeface="Arial"/>
            </a:endParaRPr>
          </a:p>
          <a:p>
            <a:pPr marL="425450" marR="494665" indent="-412750">
              <a:lnSpc>
                <a:spcPct val="119700"/>
              </a:lnSpc>
              <a:spcBef>
                <a:spcPts val="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Sporcunun kişiliği, bilgisi  ve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becerisi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51283" y="2122169"/>
            <a:ext cx="3672078" cy="36720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54515" y="3130295"/>
            <a:ext cx="5184647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54515" y="3130295"/>
            <a:ext cx="5184775" cy="161925"/>
          </a:xfrm>
          <a:custGeom>
            <a:avLst/>
            <a:gdLst/>
            <a:ahLst/>
            <a:cxnLst/>
            <a:rect l="l" t="t" r="r" b="b"/>
            <a:pathLst>
              <a:path w="5184775" h="161925">
                <a:moveTo>
                  <a:pt x="5184635" y="0"/>
                </a:moveTo>
                <a:lnTo>
                  <a:pt x="0" y="0"/>
                </a:lnTo>
                <a:lnTo>
                  <a:pt x="161544" y="161544"/>
                </a:lnTo>
                <a:lnTo>
                  <a:pt x="5023104" y="161543"/>
                </a:lnTo>
                <a:lnTo>
                  <a:pt x="5184635" y="0"/>
                </a:lnTo>
                <a:close/>
              </a:path>
            </a:pathLst>
          </a:custGeom>
          <a:solidFill>
            <a:srgbClr val="AD5B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54515" y="3130295"/>
            <a:ext cx="161925" cy="1295400"/>
          </a:xfrm>
          <a:custGeom>
            <a:avLst/>
            <a:gdLst/>
            <a:ahLst/>
            <a:cxnLst/>
            <a:rect l="l" t="t" r="r" b="b"/>
            <a:pathLst>
              <a:path w="161925" h="1295400">
                <a:moveTo>
                  <a:pt x="161544" y="1133093"/>
                </a:moveTo>
                <a:lnTo>
                  <a:pt x="161544" y="161543"/>
                </a:lnTo>
                <a:lnTo>
                  <a:pt x="0" y="0"/>
                </a:lnTo>
                <a:lnTo>
                  <a:pt x="0" y="1295400"/>
                </a:lnTo>
                <a:lnTo>
                  <a:pt x="161544" y="1133093"/>
                </a:lnTo>
                <a:close/>
              </a:path>
            </a:pathLst>
          </a:custGeom>
          <a:solidFill>
            <a:srgbClr val="C285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54515" y="4263390"/>
            <a:ext cx="5184775" cy="162560"/>
          </a:xfrm>
          <a:custGeom>
            <a:avLst/>
            <a:gdLst/>
            <a:ahLst/>
            <a:cxnLst/>
            <a:rect l="l" t="t" r="r" b="b"/>
            <a:pathLst>
              <a:path w="5184775" h="162560">
                <a:moveTo>
                  <a:pt x="5184635" y="162306"/>
                </a:moveTo>
                <a:lnTo>
                  <a:pt x="5023103" y="0"/>
                </a:lnTo>
                <a:lnTo>
                  <a:pt x="161544" y="0"/>
                </a:lnTo>
                <a:lnTo>
                  <a:pt x="0" y="162306"/>
                </a:lnTo>
                <a:lnTo>
                  <a:pt x="5184635" y="162306"/>
                </a:lnTo>
                <a:close/>
              </a:path>
            </a:pathLst>
          </a:custGeom>
          <a:solidFill>
            <a:srgbClr val="7B29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7619" y="3130295"/>
            <a:ext cx="161925" cy="1295400"/>
          </a:xfrm>
          <a:custGeom>
            <a:avLst/>
            <a:gdLst/>
            <a:ahLst/>
            <a:cxnLst/>
            <a:rect l="l" t="t" r="r" b="b"/>
            <a:pathLst>
              <a:path w="161925" h="1295400">
                <a:moveTo>
                  <a:pt x="161531" y="1295400"/>
                </a:moveTo>
                <a:lnTo>
                  <a:pt x="161531" y="0"/>
                </a:lnTo>
                <a:lnTo>
                  <a:pt x="0" y="161543"/>
                </a:lnTo>
                <a:lnTo>
                  <a:pt x="0" y="1133093"/>
                </a:lnTo>
                <a:lnTo>
                  <a:pt x="161531" y="1295400"/>
                </a:lnTo>
                <a:close/>
              </a:path>
            </a:pathLst>
          </a:custGeom>
          <a:solidFill>
            <a:srgbClr val="5C1E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54515" y="3130295"/>
            <a:ext cx="5184775" cy="1295400"/>
          </a:xfrm>
          <a:custGeom>
            <a:avLst/>
            <a:gdLst/>
            <a:ahLst/>
            <a:cxnLst/>
            <a:rect l="l" t="t" r="r" b="b"/>
            <a:pathLst>
              <a:path w="5184775" h="1295400">
                <a:moveTo>
                  <a:pt x="0" y="0"/>
                </a:moveTo>
                <a:lnTo>
                  <a:pt x="0" y="1295400"/>
                </a:lnTo>
                <a:lnTo>
                  <a:pt x="5184647" y="1295400"/>
                </a:lnTo>
                <a:lnTo>
                  <a:pt x="5184647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54515" y="3130295"/>
            <a:ext cx="161925" cy="161925"/>
          </a:xfrm>
          <a:custGeom>
            <a:avLst/>
            <a:gdLst/>
            <a:ahLst/>
            <a:cxnLst/>
            <a:rect l="l" t="t" r="r" b="b"/>
            <a:pathLst>
              <a:path w="161925" h="161925">
                <a:moveTo>
                  <a:pt x="0" y="0"/>
                </a:moveTo>
                <a:lnTo>
                  <a:pt x="161544" y="161543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54515" y="4263390"/>
            <a:ext cx="161925" cy="162560"/>
          </a:xfrm>
          <a:custGeom>
            <a:avLst/>
            <a:gdLst/>
            <a:ahLst/>
            <a:cxnLst/>
            <a:rect l="l" t="t" r="r" b="b"/>
            <a:pathLst>
              <a:path w="161925" h="162560">
                <a:moveTo>
                  <a:pt x="0" y="162306"/>
                </a:moveTo>
                <a:lnTo>
                  <a:pt x="161544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7619" y="4263390"/>
            <a:ext cx="161925" cy="162560"/>
          </a:xfrm>
          <a:custGeom>
            <a:avLst/>
            <a:gdLst/>
            <a:ahLst/>
            <a:cxnLst/>
            <a:rect l="l" t="t" r="r" b="b"/>
            <a:pathLst>
              <a:path w="161925" h="162560">
                <a:moveTo>
                  <a:pt x="161531" y="162306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77619" y="3130295"/>
            <a:ext cx="161925" cy="161925"/>
          </a:xfrm>
          <a:custGeom>
            <a:avLst/>
            <a:gdLst/>
            <a:ahLst/>
            <a:cxnLst/>
            <a:rect l="l" t="t" r="r" b="b"/>
            <a:pathLst>
              <a:path w="161925" h="161925">
                <a:moveTo>
                  <a:pt x="161531" y="0"/>
                </a:moveTo>
                <a:lnTo>
                  <a:pt x="0" y="161543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916059" y="3291840"/>
            <a:ext cx="4861560" cy="97155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11125" rIns="0" bIns="0" rtlCol="0">
            <a:spAutoFit/>
          </a:bodyPr>
          <a:lstStyle/>
          <a:p>
            <a:pPr marL="709930" marR="635635" indent="-151130">
              <a:lnSpc>
                <a:spcPct val="100000"/>
              </a:lnSpc>
              <a:spcBef>
                <a:spcPts val="875"/>
              </a:spcBef>
            </a:pPr>
            <a:r>
              <a:rPr sz="2400" b="1" spc="-5" dirty="0">
                <a:solidFill>
                  <a:srgbClr val="FF9A33"/>
                </a:solidFill>
                <a:latin typeface="Arial"/>
                <a:cs typeface="Arial"/>
              </a:rPr>
              <a:t>TESTİN</a:t>
            </a:r>
            <a:r>
              <a:rPr sz="2400" b="1" spc="-85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9A33"/>
                </a:solidFill>
                <a:latin typeface="Arial"/>
                <a:cs typeface="Arial"/>
              </a:rPr>
              <a:t>DURDURULMASI  GEREKEN</a:t>
            </a:r>
            <a:r>
              <a:rPr sz="2400" b="1" spc="-40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9A33"/>
                </a:solidFill>
                <a:latin typeface="Arial"/>
                <a:cs typeface="Arial"/>
              </a:rPr>
              <a:t>DURUMLAR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43469" y="5001767"/>
            <a:ext cx="2519172" cy="11529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43469" y="5001767"/>
            <a:ext cx="2519680" cy="1153160"/>
          </a:xfrm>
          <a:custGeom>
            <a:avLst/>
            <a:gdLst/>
            <a:ahLst/>
            <a:cxnLst/>
            <a:rect l="l" t="t" r="r" b="b"/>
            <a:pathLst>
              <a:path w="2519679" h="1153160">
                <a:moveTo>
                  <a:pt x="1259586" y="0"/>
                </a:moveTo>
                <a:lnTo>
                  <a:pt x="1194762" y="750"/>
                </a:lnTo>
                <a:lnTo>
                  <a:pt x="1130791" y="2978"/>
                </a:lnTo>
                <a:lnTo>
                  <a:pt x="1067750" y="6647"/>
                </a:lnTo>
                <a:lnTo>
                  <a:pt x="1005719" y="11720"/>
                </a:lnTo>
                <a:lnTo>
                  <a:pt x="944777" y="18161"/>
                </a:lnTo>
                <a:lnTo>
                  <a:pt x="885002" y="25933"/>
                </a:lnTo>
                <a:lnTo>
                  <a:pt x="826475" y="35000"/>
                </a:lnTo>
                <a:lnTo>
                  <a:pt x="769274" y="45327"/>
                </a:lnTo>
                <a:lnTo>
                  <a:pt x="713479" y="56875"/>
                </a:lnTo>
                <a:lnTo>
                  <a:pt x="659167" y="69609"/>
                </a:lnTo>
                <a:lnTo>
                  <a:pt x="606420" y="83493"/>
                </a:lnTo>
                <a:lnTo>
                  <a:pt x="555314" y="98489"/>
                </a:lnTo>
                <a:lnTo>
                  <a:pt x="505931" y="114563"/>
                </a:lnTo>
                <a:lnTo>
                  <a:pt x="458349" y="131676"/>
                </a:lnTo>
                <a:lnTo>
                  <a:pt x="412646" y="149793"/>
                </a:lnTo>
                <a:lnTo>
                  <a:pt x="368903" y="168878"/>
                </a:lnTo>
                <a:lnTo>
                  <a:pt x="327198" y="188893"/>
                </a:lnTo>
                <a:lnTo>
                  <a:pt x="287610" y="209803"/>
                </a:lnTo>
                <a:lnTo>
                  <a:pt x="250218" y="231571"/>
                </a:lnTo>
                <a:lnTo>
                  <a:pt x="215102" y="254161"/>
                </a:lnTo>
                <a:lnTo>
                  <a:pt x="182341" y="277536"/>
                </a:lnTo>
                <a:lnTo>
                  <a:pt x="152013" y="301659"/>
                </a:lnTo>
                <a:lnTo>
                  <a:pt x="98976" y="352008"/>
                </a:lnTo>
                <a:lnTo>
                  <a:pt x="56623" y="404915"/>
                </a:lnTo>
                <a:lnTo>
                  <a:pt x="25588" y="460088"/>
                </a:lnTo>
                <a:lnTo>
                  <a:pt x="6502" y="517238"/>
                </a:lnTo>
                <a:lnTo>
                  <a:pt x="0" y="576072"/>
                </a:lnTo>
                <a:lnTo>
                  <a:pt x="1638" y="605750"/>
                </a:lnTo>
                <a:lnTo>
                  <a:pt x="14511" y="663904"/>
                </a:lnTo>
                <a:lnTo>
                  <a:pt x="39651" y="720211"/>
                </a:lnTo>
                <a:lnTo>
                  <a:pt x="76425" y="774382"/>
                </a:lnTo>
                <a:lnTo>
                  <a:pt x="124199" y="826126"/>
                </a:lnTo>
                <a:lnTo>
                  <a:pt x="182341" y="875154"/>
                </a:lnTo>
                <a:lnTo>
                  <a:pt x="215102" y="898558"/>
                </a:lnTo>
                <a:lnTo>
                  <a:pt x="250218" y="921174"/>
                </a:lnTo>
                <a:lnTo>
                  <a:pt x="287610" y="942966"/>
                </a:lnTo>
                <a:lnTo>
                  <a:pt x="327198" y="963898"/>
                </a:lnTo>
                <a:lnTo>
                  <a:pt x="368903" y="983932"/>
                </a:lnTo>
                <a:lnTo>
                  <a:pt x="412646" y="1003033"/>
                </a:lnTo>
                <a:lnTo>
                  <a:pt x="458349" y="1021165"/>
                </a:lnTo>
                <a:lnTo>
                  <a:pt x="505931" y="1038291"/>
                </a:lnTo>
                <a:lnTo>
                  <a:pt x="555314" y="1054375"/>
                </a:lnTo>
                <a:lnTo>
                  <a:pt x="606420" y="1069381"/>
                </a:lnTo>
                <a:lnTo>
                  <a:pt x="659167" y="1083273"/>
                </a:lnTo>
                <a:lnTo>
                  <a:pt x="713479" y="1096013"/>
                </a:lnTo>
                <a:lnTo>
                  <a:pt x="769274" y="1107567"/>
                </a:lnTo>
                <a:lnTo>
                  <a:pt x="826475" y="1117897"/>
                </a:lnTo>
                <a:lnTo>
                  <a:pt x="885002" y="1126967"/>
                </a:lnTo>
                <a:lnTo>
                  <a:pt x="944777" y="1134741"/>
                </a:lnTo>
                <a:lnTo>
                  <a:pt x="1005719" y="1141184"/>
                </a:lnTo>
                <a:lnTo>
                  <a:pt x="1067750" y="1146258"/>
                </a:lnTo>
                <a:lnTo>
                  <a:pt x="1130791" y="1149927"/>
                </a:lnTo>
                <a:lnTo>
                  <a:pt x="1194762" y="1152155"/>
                </a:lnTo>
                <a:lnTo>
                  <a:pt x="1259586" y="1152906"/>
                </a:lnTo>
                <a:lnTo>
                  <a:pt x="1324409" y="1152155"/>
                </a:lnTo>
                <a:lnTo>
                  <a:pt x="1388380" y="1149927"/>
                </a:lnTo>
                <a:lnTo>
                  <a:pt x="1451421" y="1146258"/>
                </a:lnTo>
                <a:lnTo>
                  <a:pt x="1513452" y="1141184"/>
                </a:lnTo>
                <a:lnTo>
                  <a:pt x="1574394" y="1134741"/>
                </a:lnTo>
                <a:lnTo>
                  <a:pt x="1634169" y="1126967"/>
                </a:lnTo>
                <a:lnTo>
                  <a:pt x="1692696" y="1117897"/>
                </a:lnTo>
                <a:lnTo>
                  <a:pt x="1749897" y="1107567"/>
                </a:lnTo>
                <a:lnTo>
                  <a:pt x="1805692" y="1096013"/>
                </a:lnTo>
                <a:lnTo>
                  <a:pt x="1860004" y="1083273"/>
                </a:lnTo>
                <a:lnTo>
                  <a:pt x="1912751" y="1069381"/>
                </a:lnTo>
                <a:lnTo>
                  <a:pt x="1963857" y="1054375"/>
                </a:lnTo>
                <a:lnTo>
                  <a:pt x="2013240" y="1038291"/>
                </a:lnTo>
                <a:lnTo>
                  <a:pt x="2060822" y="1021165"/>
                </a:lnTo>
                <a:lnTo>
                  <a:pt x="2106525" y="1003033"/>
                </a:lnTo>
                <a:lnTo>
                  <a:pt x="2150268" y="983932"/>
                </a:lnTo>
                <a:lnTo>
                  <a:pt x="2191973" y="963898"/>
                </a:lnTo>
                <a:lnTo>
                  <a:pt x="2231561" y="942966"/>
                </a:lnTo>
                <a:lnTo>
                  <a:pt x="2268953" y="921174"/>
                </a:lnTo>
                <a:lnTo>
                  <a:pt x="2304069" y="898558"/>
                </a:lnTo>
                <a:lnTo>
                  <a:pt x="2336830" y="875154"/>
                </a:lnTo>
                <a:lnTo>
                  <a:pt x="2367158" y="850998"/>
                </a:lnTo>
                <a:lnTo>
                  <a:pt x="2420195" y="800576"/>
                </a:lnTo>
                <a:lnTo>
                  <a:pt x="2462548" y="747582"/>
                </a:lnTo>
                <a:lnTo>
                  <a:pt x="2493583" y="692306"/>
                </a:lnTo>
                <a:lnTo>
                  <a:pt x="2512669" y="635039"/>
                </a:lnTo>
                <a:lnTo>
                  <a:pt x="2519172" y="576072"/>
                </a:lnTo>
                <a:lnTo>
                  <a:pt x="2517533" y="546462"/>
                </a:lnTo>
                <a:lnTo>
                  <a:pt x="2504660" y="488434"/>
                </a:lnTo>
                <a:lnTo>
                  <a:pt x="2479520" y="432236"/>
                </a:lnTo>
                <a:lnTo>
                  <a:pt x="2442746" y="378160"/>
                </a:lnTo>
                <a:lnTo>
                  <a:pt x="2394972" y="326496"/>
                </a:lnTo>
                <a:lnTo>
                  <a:pt x="2336830" y="277536"/>
                </a:lnTo>
                <a:lnTo>
                  <a:pt x="2304069" y="254161"/>
                </a:lnTo>
                <a:lnTo>
                  <a:pt x="2268953" y="231571"/>
                </a:lnTo>
                <a:lnTo>
                  <a:pt x="2231561" y="209803"/>
                </a:lnTo>
                <a:lnTo>
                  <a:pt x="2191973" y="188893"/>
                </a:lnTo>
                <a:lnTo>
                  <a:pt x="2150268" y="168878"/>
                </a:lnTo>
                <a:lnTo>
                  <a:pt x="2106525" y="149793"/>
                </a:lnTo>
                <a:lnTo>
                  <a:pt x="2060822" y="131676"/>
                </a:lnTo>
                <a:lnTo>
                  <a:pt x="2013240" y="114563"/>
                </a:lnTo>
                <a:lnTo>
                  <a:pt x="1963857" y="98489"/>
                </a:lnTo>
                <a:lnTo>
                  <a:pt x="1912751" y="83493"/>
                </a:lnTo>
                <a:lnTo>
                  <a:pt x="1860004" y="69609"/>
                </a:lnTo>
                <a:lnTo>
                  <a:pt x="1805692" y="56875"/>
                </a:lnTo>
                <a:lnTo>
                  <a:pt x="1749897" y="45327"/>
                </a:lnTo>
                <a:lnTo>
                  <a:pt x="1692696" y="35000"/>
                </a:lnTo>
                <a:lnTo>
                  <a:pt x="1634169" y="25933"/>
                </a:lnTo>
                <a:lnTo>
                  <a:pt x="1574394" y="18161"/>
                </a:lnTo>
                <a:lnTo>
                  <a:pt x="1513452" y="11720"/>
                </a:lnTo>
                <a:lnTo>
                  <a:pt x="1451421" y="6647"/>
                </a:lnTo>
                <a:lnTo>
                  <a:pt x="1388380" y="2978"/>
                </a:lnTo>
                <a:lnTo>
                  <a:pt x="1324409" y="750"/>
                </a:lnTo>
                <a:lnTo>
                  <a:pt x="1259586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84147" y="5421121"/>
            <a:ext cx="1638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BAŞ</a:t>
            </a:r>
            <a:r>
              <a:rPr sz="1800" b="1" spc="-8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DÖNMESİ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34269" y="5722620"/>
            <a:ext cx="3023603" cy="10081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34269" y="5722620"/>
            <a:ext cx="3023870" cy="1008380"/>
          </a:xfrm>
          <a:custGeom>
            <a:avLst/>
            <a:gdLst/>
            <a:ahLst/>
            <a:cxnLst/>
            <a:rect l="l" t="t" r="r" b="b"/>
            <a:pathLst>
              <a:path w="3023870" h="1008379">
                <a:moveTo>
                  <a:pt x="1511807" y="0"/>
                </a:moveTo>
                <a:lnTo>
                  <a:pt x="1442589" y="518"/>
                </a:lnTo>
                <a:lnTo>
                  <a:pt x="1374172" y="2058"/>
                </a:lnTo>
                <a:lnTo>
                  <a:pt x="1306621" y="4599"/>
                </a:lnTo>
                <a:lnTo>
                  <a:pt x="1240005" y="8117"/>
                </a:lnTo>
                <a:lnTo>
                  <a:pt x="1174388" y="12591"/>
                </a:lnTo>
                <a:lnTo>
                  <a:pt x="1109838" y="17998"/>
                </a:lnTo>
                <a:lnTo>
                  <a:pt x="1046422" y="24317"/>
                </a:lnTo>
                <a:lnTo>
                  <a:pt x="984207" y="31525"/>
                </a:lnTo>
                <a:lnTo>
                  <a:pt x="923258" y="39600"/>
                </a:lnTo>
                <a:lnTo>
                  <a:pt x="863642" y="48520"/>
                </a:lnTo>
                <a:lnTo>
                  <a:pt x="805427" y="58262"/>
                </a:lnTo>
                <a:lnTo>
                  <a:pt x="748679" y="68805"/>
                </a:lnTo>
                <a:lnTo>
                  <a:pt x="693464" y="80127"/>
                </a:lnTo>
                <a:lnTo>
                  <a:pt x="639848" y="92205"/>
                </a:lnTo>
                <a:lnTo>
                  <a:pt x="587900" y="105017"/>
                </a:lnTo>
                <a:lnTo>
                  <a:pt x="537685" y="118541"/>
                </a:lnTo>
                <a:lnTo>
                  <a:pt x="489270" y="132755"/>
                </a:lnTo>
                <a:lnTo>
                  <a:pt x="442722" y="147637"/>
                </a:lnTo>
                <a:lnTo>
                  <a:pt x="398106" y="163164"/>
                </a:lnTo>
                <a:lnTo>
                  <a:pt x="355491" y="179315"/>
                </a:lnTo>
                <a:lnTo>
                  <a:pt x="314942" y="196067"/>
                </a:lnTo>
                <a:lnTo>
                  <a:pt x="276526" y="213398"/>
                </a:lnTo>
                <a:lnTo>
                  <a:pt x="240310" y="231287"/>
                </a:lnTo>
                <a:lnTo>
                  <a:pt x="206360" y="249710"/>
                </a:lnTo>
                <a:lnTo>
                  <a:pt x="145527" y="288072"/>
                </a:lnTo>
                <a:lnTo>
                  <a:pt x="94559" y="328308"/>
                </a:lnTo>
                <a:lnTo>
                  <a:pt x="53989" y="370240"/>
                </a:lnTo>
                <a:lnTo>
                  <a:pt x="24350" y="413691"/>
                </a:lnTo>
                <a:lnTo>
                  <a:pt x="6176" y="458485"/>
                </a:lnTo>
                <a:lnTo>
                  <a:pt x="0" y="504443"/>
                </a:lnTo>
                <a:lnTo>
                  <a:pt x="1555" y="527496"/>
                </a:lnTo>
                <a:lnTo>
                  <a:pt x="13797" y="572781"/>
                </a:lnTo>
                <a:lnTo>
                  <a:pt x="37770" y="616825"/>
                </a:lnTo>
                <a:lnTo>
                  <a:pt x="72940" y="659451"/>
                </a:lnTo>
                <a:lnTo>
                  <a:pt x="118776" y="700480"/>
                </a:lnTo>
                <a:lnTo>
                  <a:pt x="174744" y="739735"/>
                </a:lnTo>
                <a:lnTo>
                  <a:pt x="240310" y="777037"/>
                </a:lnTo>
                <a:lnTo>
                  <a:pt x="276526" y="794900"/>
                </a:lnTo>
                <a:lnTo>
                  <a:pt x="314942" y="812209"/>
                </a:lnTo>
                <a:lnTo>
                  <a:pt x="355491" y="828941"/>
                </a:lnTo>
                <a:lnTo>
                  <a:pt x="398106" y="845073"/>
                </a:lnTo>
                <a:lnTo>
                  <a:pt x="442722" y="860583"/>
                </a:lnTo>
                <a:lnTo>
                  <a:pt x="489270" y="875450"/>
                </a:lnTo>
                <a:lnTo>
                  <a:pt x="537685" y="889651"/>
                </a:lnTo>
                <a:lnTo>
                  <a:pt x="587900" y="903163"/>
                </a:lnTo>
                <a:lnTo>
                  <a:pt x="639848" y="915965"/>
                </a:lnTo>
                <a:lnTo>
                  <a:pt x="693464" y="928034"/>
                </a:lnTo>
                <a:lnTo>
                  <a:pt x="748679" y="939348"/>
                </a:lnTo>
                <a:lnTo>
                  <a:pt x="805427" y="949885"/>
                </a:lnTo>
                <a:lnTo>
                  <a:pt x="863642" y="959622"/>
                </a:lnTo>
                <a:lnTo>
                  <a:pt x="923258" y="968537"/>
                </a:lnTo>
                <a:lnTo>
                  <a:pt x="984207" y="976609"/>
                </a:lnTo>
                <a:lnTo>
                  <a:pt x="1046422" y="983814"/>
                </a:lnTo>
                <a:lnTo>
                  <a:pt x="1109838" y="990130"/>
                </a:lnTo>
                <a:lnTo>
                  <a:pt x="1174388" y="995536"/>
                </a:lnTo>
                <a:lnTo>
                  <a:pt x="1240005" y="1000009"/>
                </a:lnTo>
                <a:lnTo>
                  <a:pt x="1306621" y="1003527"/>
                </a:lnTo>
                <a:lnTo>
                  <a:pt x="1374172" y="1006067"/>
                </a:lnTo>
                <a:lnTo>
                  <a:pt x="1442589" y="1007607"/>
                </a:lnTo>
                <a:lnTo>
                  <a:pt x="1511808" y="1008126"/>
                </a:lnTo>
                <a:lnTo>
                  <a:pt x="1581025" y="1007607"/>
                </a:lnTo>
                <a:lnTo>
                  <a:pt x="1649443" y="1006067"/>
                </a:lnTo>
                <a:lnTo>
                  <a:pt x="1716993" y="1003527"/>
                </a:lnTo>
                <a:lnTo>
                  <a:pt x="1783610" y="1000009"/>
                </a:lnTo>
                <a:lnTo>
                  <a:pt x="1849226" y="995536"/>
                </a:lnTo>
                <a:lnTo>
                  <a:pt x="1913776" y="990130"/>
                </a:lnTo>
                <a:lnTo>
                  <a:pt x="1977191" y="983814"/>
                </a:lnTo>
                <a:lnTo>
                  <a:pt x="2039407" y="976609"/>
                </a:lnTo>
                <a:lnTo>
                  <a:pt x="2100355" y="968537"/>
                </a:lnTo>
                <a:lnTo>
                  <a:pt x="2159970" y="959622"/>
                </a:lnTo>
                <a:lnTo>
                  <a:pt x="2218185" y="949885"/>
                </a:lnTo>
                <a:lnTo>
                  <a:pt x="2274933" y="939348"/>
                </a:lnTo>
                <a:lnTo>
                  <a:pt x="2330148" y="928034"/>
                </a:lnTo>
                <a:lnTo>
                  <a:pt x="2383762" y="915965"/>
                </a:lnTo>
                <a:lnTo>
                  <a:pt x="2435710" y="903163"/>
                </a:lnTo>
                <a:lnTo>
                  <a:pt x="2485925" y="889651"/>
                </a:lnTo>
                <a:lnTo>
                  <a:pt x="2534339" y="875450"/>
                </a:lnTo>
                <a:lnTo>
                  <a:pt x="2580887" y="860583"/>
                </a:lnTo>
                <a:lnTo>
                  <a:pt x="2625502" y="845073"/>
                </a:lnTo>
                <a:lnTo>
                  <a:pt x="2668117" y="828941"/>
                </a:lnTo>
                <a:lnTo>
                  <a:pt x="2708665" y="812209"/>
                </a:lnTo>
                <a:lnTo>
                  <a:pt x="2747081" y="794900"/>
                </a:lnTo>
                <a:lnTo>
                  <a:pt x="2783296" y="777037"/>
                </a:lnTo>
                <a:lnTo>
                  <a:pt x="2817245" y="758641"/>
                </a:lnTo>
                <a:lnTo>
                  <a:pt x="2878078" y="720340"/>
                </a:lnTo>
                <a:lnTo>
                  <a:pt x="2929045" y="680176"/>
                </a:lnTo>
                <a:lnTo>
                  <a:pt x="2969615" y="638326"/>
                </a:lnTo>
                <a:lnTo>
                  <a:pt x="2999253" y="594969"/>
                </a:lnTo>
                <a:lnTo>
                  <a:pt x="3017426" y="550282"/>
                </a:lnTo>
                <a:lnTo>
                  <a:pt x="3023603" y="504443"/>
                </a:lnTo>
                <a:lnTo>
                  <a:pt x="3022048" y="481330"/>
                </a:lnTo>
                <a:lnTo>
                  <a:pt x="3009806" y="435931"/>
                </a:lnTo>
                <a:lnTo>
                  <a:pt x="2985833" y="391787"/>
                </a:lnTo>
                <a:lnTo>
                  <a:pt x="2950663" y="349073"/>
                </a:lnTo>
                <a:lnTo>
                  <a:pt x="2904828" y="307967"/>
                </a:lnTo>
                <a:lnTo>
                  <a:pt x="2848861" y="268645"/>
                </a:lnTo>
                <a:lnTo>
                  <a:pt x="2783296" y="231287"/>
                </a:lnTo>
                <a:lnTo>
                  <a:pt x="2747081" y="213398"/>
                </a:lnTo>
                <a:lnTo>
                  <a:pt x="2708665" y="196067"/>
                </a:lnTo>
                <a:lnTo>
                  <a:pt x="2668117" y="179315"/>
                </a:lnTo>
                <a:lnTo>
                  <a:pt x="2625502" y="163164"/>
                </a:lnTo>
                <a:lnTo>
                  <a:pt x="2580887" y="147637"/>
                </a:lnTo>
                <a:lnTo>
                  <a:pt x="2534339" y="132755"/>
                </a:lnTo>
                <a:lnTo>
                  <a:pt x="2485925" y="118541"/>
                </a:lnTo>
                <a:lnTo>
                  <a:pt x="2435710" y="105017"/>
                </a:lnTo>
                <a:lnTo>
                  <a:pt x="2383762" y="92205"/>
                </a:lnTo>
                <a:lnTo>
                  <a:pt x="2330148" y="80127"/>
                </a:lnTo>
                <a:lnTo>
                  <a:pt x="2274933" y="68805"/>
                </a:lnTo>
                <a:lnTo>
                  <a:pt x="2218185" y="58262"/>
                </a:lnTo>
                <a:lnTo>
                  <a:pt x="2159970" y="48520"/>
                </a:lnTo>
                <a:lnTo>
                  <a:pt x="2100355" y="39600"/>
                </a:lnTo>
                <a:lnTo>
                  <a:pt x="2039407" y="31525"/>
                </a:lnTo>
                <a:lnTo>
                  <a:pt x="1977191" y="24317"/>
                </a:lnTo>
                <a:lnTo>
                  <a:pt x="1913776" y="17998"/>
                </a:lnTo>
                <a:lnTo>
                  <a:pt x="1849226" y="12591"/>
                </a:lnTo>
                <a:lnTo>
                  <a:pt x="1783610" y="8117"/>
                </a:lnTo>
                <a:lnTo>
                  <a:pt x="1716993" y="4599"/>
                </a:lnTo>
                <a:lnTo>
                  <a:pt x="1649443" y="2058"/>
                </a:lnTo>
                <a:lnTo>
                  <a:pt x="1581025" y="518"/>
                </a:lnTo>
                <a:lnTo>
                  <a:pt x="1511807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703953" y="6070346"/>
            <a:ext cx="1282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BAYGINLIK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859396" y="5146547"/>
            <a:ext cx="2772168" cy="9364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59396" y="5146547"/>
            <a:ext cx="2772410" cy="936625"/>
          </a:xfrm>
          <a:custGeom>
            <a:avLst/>
            <a:gdLst/>
            <a:ahLst/>
            <a:cxnLst/>
            <a:rect l="l" t="t" r="r" b="b"/>
            <a:pathLst>
              <a:path w="2772409" h="936625">
                <a:moveTo>
                  <a:pt x="1386077" y="0"/>
                </a:moveTo>
                <a:lnTo>
                  <a:pt x="1316938" y="572"/>
                </a:lnTo>
                <a:lnTo>
                  <a:pt x="1248671" y="2273"/>
                </a:lnTo>
                <a:lnTo>
                  <a:pt x="1181357" y="5074"/>
                </a:lnTo>
                <a:lnTo>
                  <a:pt x="1115076" y="8950"/>
                </a:lnTo>
                <a:lnTo>
                  <a:pt x="1049906" y="13872"/>
                </a:lnTo>
                <a:lnTo>
                  <a:pt x="985928" y="19815"/>
                </a:lnTo>
                <a:lnTo>
                  <a:pt x="923222" y="26751"/>
                </a:lnTo>
                <a:lnTo>
                  <a:pt x="861867" y="34654"/>
                </a:lnTo>
                <a:lnTo>
                  <a:pt x="801942" y="43497"/>
                </a:lnTo>
                <a:lnTo>
                  <a:pt x="743527" y="53253"/>
                </a:lnTo>
                <a:lnTo>
                  <a:pt x="686703" y="63895"/>
                </a:lnTo>
                <a:lnTo>
                  <a:pt x="631548" y="75396"/>
                </a:lnTo>
                <a:lnTo>
                  <a:pt x="578142" y="87729"/>
                </a:lnTo>
                <a:lnTo>
                  <a:pt x="526564" y="100868"/>
                </a:lnTo>
                <a:lnTo>
                  <a:pt x="476896" y="114786"/>
                </a:lnTo>
                <a:lnTo>
                  <a:pt x="429215" y="129456"/>
                </a:lnTo>
                <a:lnTo>
                  <a:pt x="383603" y="144851"/>
                </a:lnTo>
                <a:lnTo>
                  <a:pt x="340137" y="160944"/>
                </a:lnTo>
                <a:lnTo>
                  <a:pt x="298899" y="177708"/>
                </a:lnTo>
                <a:lnTo>
                  <a:pt x="259967" y="195117"/>
                </a:lnTo>
                <a:lnTo>
                  <a:pt x="223422" y="213143"/>
                </a:lnTo>
                <a:lnTo>
                  <a:pt x="189342" y="231760"/>
                </a:lnTo>
                <a:lnTo>
                  <a:pt x="128900" y="270660"/>
                </a:lnTo>
                <a:lnTo>
                  <a:pt x="79277" y="311601"/>
                </a:lnTo>
                <a:lnTo>
                  <a:pt x="41111" y="354368"/>
                </a:lnTo>
                <a:lnTo>
                  <a:pt x="15039" y="398747"/>
                </a:lnTo>
                <a:lnTo>
                  <a:pt x="1697" y="444523"/>
                </a:lnTo>
                <a:lnTo>
                  <a:pt x="0" y="467867"/>
                </a:lnTo>
                <a:lnTo>
                  <a:pt x="1697" y="491279"/>
                </a:lnTo>
                <a:lnTo>
                  <a:pt x="15039" y="537177"/>
                </a:lnTo>
                <a:lnTo>
                  <a:pt x="41111" y="581663"/>
                </a:lnTo>
                <a:lnTo>
                  <a:pt x="79277" y="624523"/>
                </a:lnTo>
                <a:lnTo>
                  <a:pt x="128900" y="665544"/>
                </a:lnTo>
                <a:lnTo>
                  <a:pt x="189342" y="704511"/>
                </a:lnTo>
                <a:lnTo>
                  <a:pt x="223422" y="723158"/>
                </a:lnTo>
                <a:lnTo>
                  <a:pt x="259967" y="741211"/>
                </a:lnTo>
                <a:lnTo>
                  <a:pt x="298899" y="758644"/>
                </a:lnTo>
                <a:lnTo>
                  <a:pt x="340137" y="775430"/>
                </a:lnTo>
                <a:lnTo>
                  <a:pt x="383603" y="791542"/>
                </a:lnTo>
                <a:lnTo>
                  <a:pt x="429215" y="806954"/>
                </a:lnTo>
                <a:lnTo>
                  <a:pt x="476896" y="821639"/>
                </a:lnTo>
                <a:lnTo>
                  <a:pt x="526564" y="835571"/>
                </a:lnTo>
                <a:lnTo>
                  <a:pt x="578142" y="848721"/>
                </a:lnTo>
                <a:lnTo>
                  <a:pt x="631548" y="861065"/>
                </a:lnTo>
                <a:lnTo>
                  <a:pt x="686703" y="872574"/>
                </a:lnTo>
                <a:lnTo>
                  <a:pt x="743527" y="883223"/>
                </a:lnTo>
                <a:lnTo>
                  <a:pt x="801942" y="892984"/>
                </a:lnTo>
                <a:lnTo>
                  <a:pt x="861867" y="901832"/>
                </a:lnTo>
                <a:lnTo>
                  <a:pt x="923222" y="909738"/>
                </a:lnTo>
                <a:lnTo>
                  <a:pt x="985928" y="916677"/>
                </a:lnTo>
                <a:lnTo>
                  <a:pt x="1049906" y="922622"/>
                </a:lnTo>
                <a:lnTo>
                  <a:pt x="1115076" y="927546"/>
                </a:lnTo>
                <a:lnTo>
                  <a:pt x="1181357" y="931422"/>
                </a:lnTo>
                <a:lnTo>
                  <a:pt x="1248671" y="934224"/>
                </a:lnTo>
                <a:lnTo>
                  <a:pt x="1316938" y="935925"/>
                </a:lnTo>
                <a:lnTo>
                  <a:pt x="1386077" y="936498"/>
                </a:lnTo>
                <a:lnTo>
                  <a:pt x="1455284" y="935925"/>
                </a:lnTo>
                <a:lnTo>
                  <a:pt x="1523608" y="934224"/>
                </a:lnTo>
                <a:lnTo>
                  <a:pt x="1590973" y="931422"/>
                </a:lnTo>
                <a:lnTo>
                  <a:pt x="1657297" y="927546"/>
                </a:lnTo>
                <a:lnTo>
                  <a:pt x="1722503" y="922622"/>
                </a:lnTo>
                <a:lnTo>
                  <a:pt x="1786511" y="916677"/>
                </a:lnTo>
                <a:lnTo>
                  <a:pt x="1849240" y="909738"/>
                </a:lnTo>
                <a:lnTo>
                  <a:pt x="1910614" y="901832"/>
                </a:lnTo>
                <a:lnTo>
                  <a:pt x="1970551" y="892984"/>
                </a:lnTo>
                <a:lnTo>
                  <a:pt x="2028973" y="883223"/>
                </a:lnTo>
                <a:lnTo>
                  <a:pt x="2085800" y="872574"/>
                </a:lnTo>
                <a:lnTo>
                  <a:pt x="2140954" y="861065"/>
                </a:lnTo>
                <a:lnTo>
                  <a:pt x="2194354" y="848721"/>
                </a:lnTo>
                <a:lnTo>
                  <a:pt x="2245922" y="835571"/>
                </a:lnTo>
                <a:lnTo>
                  <a:pt x="2295579" y="821639"/>
                </a:lnTo>
                <a:lnTo>
                  <a:pt x="2343245" y="806954"/>
                </a:lnTo>
                <a:lnTo>
                  <a:pt x="2388841" y="791542"/>
                </a:lnTo>
                <a:lnTo>
                  <a:pt x="2432287" y="775430"/>
                </a:lnTo>
                <a:lnTo>
                  <a:pt x="2473505" y="758644"/>
                </a:lnTo>
                <a:lnTo>
                  <a:pt x="2512415" y="741211"/>
                </a:lnTo>
                <a:lnTo>
                  <a:pt x="2548938" y="723158"/>
                </a:lnTo>
                <a:lnTo>
                  <a:pt x="2582994" y="704511"/>
                </a:lnTo>
                <a:lnTo>
                  <a:pt x="2643391" y="665544"/>
                </a:lnTo>
                <a:lnTo>
                  <a:pt x="2692971" y="624523"/>
                </a:lnTo>
                <a:lnTo>
                  <a:pt x="2731101" y="581663"/>
                </a:lnTo>
                <a:lnTo>
                  <a:pt x="2757146" y="537177"/>
                </a:lnTo>
                <a:lnTo>
                  <a:pt x="2770473" y="491279"/>
                </a:lnTo>
                <a:lnTo>
                  <a:pt x="2772168" y="467867"/>
                </a:lnTo>
                <a:lnTo>
                  <a:pt x="2770473" y="444523"/>
                </a:lnTo>
                <a:lnTo>
                  <a:pt x="2757146" y="398747"/>
                </a:lnTo>
                <a:lnTo>
                  <a:pt x="2731101" y="354368"/>
                </a:lnTo>
                <a:lnTo>
                  <a:pt x="2692971" y="311601"/>
                </a:lnTo>
                <a:lnTo>
                  <a:pt x="2643391" y="270660"/>
                </a:lnTo>
                <a:lnTo>
                  <a:pt x="2582994" y="231760"/>
                </a:lnTo>
                <a:lnTo>
                  <a:pt x="2548938" y="213143"/>
                </a:lnTo>
                <a:lnTo>
                  <a:pt x="2512415" y="195117"/>
                </a:lnTo>
                <a:lnTo>
                  <a:pt x="2473505" y="177708"/>
                </a:lnTo>
                <a:lnTo>
                  <a:pt x="2432287" y="160944"/>
                </a:lnTo>
                <a:lnTo>
                  <a:pt x="2388841" y="144851"/>
                </a:lnTo>
                <a:lnTo>
                  <a:pt x="2343245" y="129456"/>
                </a:lnTo>
                <a:lnTo>
                  <a:pt x="2295579" y="114786"/>
                </a:lnTo>
                <a:lnTo>
                  <a:pt x="2245922" y="100868"/>
                </a:lnTo>
                <a:lnTo>
                  <a:pt x="2194354" y="87729"/>
                </a:lnTo>
                <a:lnTo>
                  <a:pt x="2140954" y="75396"/>
                </a:lnTo>
                <a:lnTo>
                  <a:pt x="2085800" y="63895"/>
                </a:lnTo>
                <a:lnTo>
                  <a:pt x="2028973" y="53253"/>
                </a:lnTo>
                <a:lnTo>
                  <a:pt x="1970551" y="43497"/>
                </a:lnTo>
                <a:lnTo>
                  <a:pt x="1910614" y="34654"/>
                </a:lnTo>
                <a:lnTo>
                  <a:pt x="1849240" y="26751"/>
                </a:lnTo>
                <a:lnTo>
                  <a:pt x="1786511" y="19815"/>
                </a:lnTo>
                <a:lnTo>
                  <a:pt x="1722503" y="13872"/>
                </a:lnTo>
                <a:lnTo>
                  <a:pt x="1657297" y="8950"/>
                </a:lnTo>
                <a:lnTo>
                  <a:pt x="1590973" y="5074"/>
                </a:lnTo>
                <a:lnTo>
                  <a:pt x="1523608" y="2273"/>
                </a:lnTo>
                <a:lnTo>
                  <a:pt x="1455284" y="572"/>
                </a:lnTo>
                <a:lnTo>
                  <a:pt x="1386077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807591" y="5457697"/>
            <a:ext cx="876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ATAK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Sİ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243469" y="1617725"/>
            <a:ext cx="2663190" cy="9364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43469" y="1617725"/>
            <a:ext cx="2663190" cy="936625"/>
          </a:xfrm>
          <a:custGeom>
            <a:avLst/>
            <a:gdLst/>
            <a:ahLst/>
            <a:cxnLst/>
            <a:rect l="l" t="t" r="r" b="b"/>
            <a:pathLst>
              <a:path w="2663190" h="936625">
                <a:moveTo>
                  <a:pt x="1331213" y="0"/>
                </a:moveTo>
                <a:lnTo>
                  <a:pt x="1262699" y="609"/>
                </a:lnTo>
                <a:lnTo>
                  <a:pt x="1195085" y="2416"/>
                </a:lnTo>
                <a:lnTo>
                  <a:pt x="1128455" y="5392"/>
                </a:lnTo>
                <a:lnTo>
                  <a:pt x="1062893" y="9508"/>
                </a:lnTo>
                <a:lnTo>
                  <a:pt x="998482" y="14734"/>
                </a:lnTo>
                <a:lnTo>
                  <a:pt x="935306" y="21041"/>
                </a:lnTo>
                <a:lnTo>
                  <a:pt x="873449" y="28398"/>
                </a:lnTo>
                <a:lnTo>
                  <a:pt x="812994" y="36778"/>
                </a:lnTo>
                <a:lnTo>
                  <a:pt x="754025" y="46150"/>
                </a:lnTo>
                <a:lnTo>
                  <a:pt x="696624" y="56484"/>
                </a:lnTo>
                <a:lnTo>
                  <a:pt x="640877" y="67753"/>
                </a:lnTo>
                <a:lnTo>
                  <a:pt x="586866" y="79925"/>
                </a:lnTo>
                <a:lnTo>
                  <a:pt x="534675" y="92971"/>
                </a:lnTo>
                <a:lnTo>
                  <a:pt x="484388" y="106863"/>
                </a:lnTo>
                <a:lnTo>
                  <a:pt x="436087" y="121571"/>
                </a:lnTo>
                <a:lnTo>
                  <a:pt x="389858" y="137064"/>
                </a:lnTo>
                <a:lnTo>
                  <a:pt x="345782" y="153315"/>
                </a:lnTo>
                <a:lnTo>
                  <a:pt x="303945" y="170293"/>
                </a:lnTo>
                <a:lnTo>
                  <a:pt x="264429" y="187968"/>
                </a:lnTo>
                <a:lnTo>
                  <a:pt x="227318" y="206312"/>
                </a:lnTo>
                <a:lnTo>
                  <a:pt x="192696" y="225296"/>
                </a:lnTo>
                <a:lnTo>
                  <a:pt x="131251" y="265062"/>
                </a:lnTo>
                <a:lnTo>
                  <a:pt x="80764" y="307030"/>
                </a:lnTo>
                <a:lnTo>
                  <a:pt x="41902" y="350966"/>
                </a:lnTo>
                <a:lnTo>
                  <a:pt x="15335" y="396634"/>
                </a:lnTo>
                <a:lnTo>
                  <a:pt x="1731" y="443798"/>
                </a:lnTo>
                <a:lnTo>
                  <a:pt x="0" y="467868"/>
                </a:lnTo>
                <a:lnTo>
                  <a:pt x="1731" y="492006"/>
                </a:lnTo>
                <a:lnTo>
                  <a:pt x="15335" y="539296"/>
                </a:lnTo>
                <a:lnTo>
                  <a:pt x="41902" y="585073"/>
                </a:lnTo>
                <a:lnTo>
                  <a:pt x="80764" y="629103"/>
                </a:lnTo>
                <a:lnTo>
                  <a:pt x="131251" y="671153"/>
                </a:lnTo>
                <a:lnTo>
                  <a:pt x="192696" y="710986"/>
                </a:lnTo>
                <a:lnTo>
                  <a:pt x="227318" y="729998"/>
                </a:lnTo>
                <a:lnTo>
                  <a:pt x="264429" y="748369"/>
                </a:lnTo>
                <a:lnTo>
                  <a:pt x="303945" y="766069"/>
                </a:lnTo>
                <a:lnTo>
                  <a:pt x="345782" y="783068"/>
                </a:lnTo>
                <a:lnTo>
                  <a:pt x="389858" y="799338"/>
                </a:lnTo>
                <a:lnTo>
                  <a:pt x="436087" y="814848"/>
                </a:lnTo>
                <a:lnTo>
                  <a:pt x="484388" y="829570"/>
                </a:lnTo>
                <a:lnTo>
                  <a:pt x="534675" y="843475"/>
                </a:lnTo>
                <a:lnTo>
                  <a:pt x="586866" y="856532"/>
                </a:lnTo>
                <a:lnTo>
                  <a:pt x="640877" y="868713"/>
                </a:lnTo>
                <a:lnTo>
                  <a:pt x="696624" y="879989"/>
                </a:lnTo>
                <a:lnTo>
                  <a:pt x="754025" y="890330"/>
                </a:lnTo>
                <a:lnTo>
                  <a:pt x="812994" y="899707"/>
                </a:lnTo>
                <a:lnTo>
                  <a:pt x="873449" y="908091"/>
                </a:lnTo>
                <a:lnTo>
                  <a:pt x="935306" y="915451"/>
                </a:lnTo>
                <a:lnTo>
                  <a:pt x="998482" y="921760"/>
                </a:lnTo>
                <a:lnTo>
                  <a:pt x="1062893" y="926987"/>
                </a:lnTo>
                <a:lnTo>
                  <a:pt x="1128455" y="931104"/>
                </a:lnTo>
                <a:lnTo>
                  <a:pt x="1195085" y="934081"/>
                </a:lnTo>
                <a:lnTo>
                  <a:pt x="1262699" y="935888"/>
                </a:lnTo>
                <a:lnTo>
                  <a:pt x="1331213" y="936498"/>
                </a:lnTo>
                <a:lnTo>
                  <a:pt x="1399797" y="935888"/>
                </a:lnTo>
                <a:lnTo>
                  <a:pt x="1467476" y="934081"/>
                </a:lnTo>
                <a:lnTo>
                  <a:pt x="1534167" y="931104"/>
                </a:lnTo>
                <a:lnTo>
                  <a:pt x="1599786" y="926987"/>
                </a:lnTo>
                <a:lnTo>
                  <a:pt x="1664249" y="921760"/>
                </a:lnTo>
                <a:lnTo>
                  <a:pt x="1727474" y="915451"/>
                </a:lnTo>
                <a:lnTo>
                  <a:pt x="1789377" y="908091"/>
                </a:lnTo>
                <a:lnTo>
                  <a:pt x="1849874" y="899707"/>
                </a:lnTo>
                <a:lnTo>
                  <a:pt x="1908882" y="890330"/>
                </a:lnTo>
                <a:lnTo>
                  <a:pt x="1966317" y="879989"/>
                </a:lnTo>
                <a:lnTo>
                  <a:pt x="2022097" y="868713"/>
                </a:lnTo>
                <a:lnTo>
                  <a:pt x="2076137" y="856532"/>
                </a:lnTo>
                <a:lnTo>
                  <a:pt x="2128354" y="843475"/>
                </a:lnTo>
                <a:lnTo>
                  <a:pt x="2178666" y="829570"/>
                </a:lnTo>
                <a:lnTo>
                  <a:pt x="2226987" y="814848"/>
                </a:lnTo>
                <a:lnTo>
                  <a:pt x="2273236" y="799337"/>
                </a:lnTo>
                <a:lnTo>
                  <a:pt x="2317328" y="783068"/>
                </a:lnTo>
                <a:lnTo>
                  <a:pt x="2359180" y="766069"/>
                </a:lnTo>
                <a:lnTo>
                  <a:pt x="2398709" y="748369"/>
                </a:lnTo>
                <a:lnTo>
                  <a:pt x="2435831" y="729998"/>
                </a:lnTo>
                <a:lnTo>
                  <a:pt x="2470462" y="710986"/>
                </a:lnTo>
                <a:lnTo>
                  <a:pt x="2531921" y="671153"/>
                </a:lnTo>
                <a:lnTo>
                  <a:pt x="2582417" y="629103"/>
                </a:lnTo>
                <a:lnTo>
                  <a:pt x="2621284" y="585073"/>
                </a:lnTo>
                <a:lnTo>
                  <a:pt x="2647853" y="539296"/>
                </a:lnTo>
                <a:lnTo>
                  <a:pt x="2661458" y="492006"/>
                </a:lnTo>
                <a:lnTo>
                  <a:pt x="2663190" y="467867"/>
                </a:lnTo>
                <a:lnTo>
                  <a:pt x="2661458" y="443798"/>
                </a:lnTo>
                <a:lnTo>
                  <a:pt x="2647853" y="396634"/>
                </a:lnTo>
                <a:lnTo>
                  <a:pt x="2621284" y="350966"/>
                </a:lnTo>
                <a:lnTo>
                  <a:pt x="2582417" y="307030"/>
                </a:lnTo>
                <a:lnTo>
                  <a:pt x="2531921" y="265062"/>
                </a:lnTo>
                <a:lnTo>
                  <a:pt x="2470462" y="225296"/>
                </a:lnTo>
                <a:lnTo>
                  <a:pt x="2435831" y="206312"/>
                </a:lnTo>
                <a:lnTo>
                  <a:pt x="2398709" y="187968"/>
                </a:lnTo>
                <a:lnTo>
                  <a:pt x="2359180" y="170293"/>
                </a:lnTo>
                <a:lnTo>
                  <a:pt x="2317328" y="153315"/>
                </a:lnTo>
                <a:lnTo>
                  <a:pt x="2273236" y="137064"/>
                </a:lnTo>
                <a:lnTo>
                  <a:pt x="2226987" y="121571"/>
                </a:lnTo>
                <a:lnTo>
                  <a:pt x="2178666" y="106863"/>
                </a:lnTo>
                <a:lnTo>
                  <a:pt x="2128354" y="92971"/>
                </a:lnTo>
                <a:lnTo>
                  <a:pt x="2076137" y="79925"/>
                </a:lnTo>
                <a:lnTo>
                  <a:pt x="2022097" y="67753"/>
                </a:lnTo>
                <a:lnTo>
                  <a:pt x="1966317" y="56484"/>
                </a:lnTo>
                <a:lnTo>
                  <a:pt x="1908882" y="46150"/>
                </a:lnTo>
                <a:lnTo>
                  <a:pt x="1849874" y="36778"/>
                </a:lnTo>
                <a:lnTo>
                  <a:pt x="1789377" y="28398"/>
                </a:lnTo>
                <a:lnTo>
                  <a:pt x="1727474" y="21041"/>
                </a:lnTo>
                <a:lnTo>
                  <a:pt x="1664249" y="14734"/>
                </a:lnTo>
                <a:lnTo>
                  <a:pt x="1599786" y="9508"/>
                </a:lnTo>
                <a:lnTo>
                  <a:pt x="1534167" y="5392"/>
                </a:lnTo>
                <a:lnTo>
                  <a:pt x="1467476" y="2416"/>
                </a:lnTo>
                <a:lnTo>
                  <a:pt x="1399797" y="609"/>
                </a:lnTo>
                <a:lnTo>
                  <a:pt x="133121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336687" y="1928114"/>
            <a:ext cx="2476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CİDDİ NEFES</a:t>
            </a:r>
            <a:r>
              <a:rPr sz="18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DARLIĞI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762641" y="753618"/>
            <a:ext cx="3168383" cy="10081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62641" y="753618"/>
            <a:ext cx="3168650" cy="1008380"/>
          </a:xfrm>
          <a:custGeom>
            <a:avLst/>
            <a:gdLst/>
            <a:ahLst/>
            <a:cxnLst/>
            <a:rect l="l" t="t" r="r" b="b"/>
            <a:pathLst>
              <a:path w="3168650" h="1008380">
                <a:moveTo>
                  <a:pt x="1584198" y="0"/>
                </a:moveTo>
                <a:lnTo>
                  <a:pt x="1513643" y="490"/>
                </a:lnTo>
                <a:lnTo>
                  <a:pt x="1443877" y="1949"/>
                </a:lnTo>
                <a:lnTo>
                  <a:pt x="1374965" y="4356"/>
                </a:lnTo>
                <a:lnTo>
                  <a:pt x="1306971" y="7690"/>
                </a:lnTo>
                <a:lnTo>
                  <a:pt x="1239960" y="11931"/>
                </a:lnTo>
                <a:lnTo>
                  <a:pt x="1173996" y="17059"/>
                </a:lnTo>
                <a:lnTo>
                  <a:pt x="1109143" y="23053"/>
                </a:lnTo>
                <a:lnTo>
                  <a:pt x="1045465" y="29892"/>
                </a:lnTo>
                <a:lnTo>
                  <a:pt x="983028" y="37557"/>
                </a:lnTo>
                <a:lnTo>
                  <a:pt x="921896" y="46027"/>
                </a:lnTo>
                <a:lnTo>
                  <a:pt x="862133" y="55281"/>
                </a:lnTo>
                <a:lnTo>
                  <a:pt x="803804" y="65299"/>
                </a:lnTo>
                <a:lnTo>
                  <a:pt x="746972" y="76062"/>
                </a:lnTo>
                <a:lnTo>
                  <a:pt x="691703" y="87547"/>
                </a:lnTo>
                <a:lnTo>
                  <a:pt x="638061" y="99736"/>
                </a:lnTo>
                <a:lnTo>
                  <a:pt x="586111" y="112607"/>
                </a:lnTo>
                <a:lnTo>
                  <a:pt x="535916" y="126140"/>
                </a:lnTo>
                <a:lnTo>
                  <a:pt x="487542" y="140315"/>
                </a:lnTo>
                <a:lnTo>
                  <a:pt x="441052" y="155112"/>
                </a:lnTo>
                <a:lnTo>
                  <a:pt x="396512" y="170509"/>
                </a:lnTo>
                <a:lnTo>
                  <a:pt x="353985" y="186487"/>
                </a:lnTo>
                <a:lnTo>
                  <a:pt x="313536" y="203025"/>
                </a:lnTo>
                <a:lnTo>
                  <a:pt x="275230" y="220103"/>
                </a:lnTo>
                <a:lnTo>
                  <a:pt x="239131" y="237700"/>
                </a:lnTo>
                <a:lnTo>
                  <a:pt x="205303" y="255796"/>
                </a:lnTo>
                <a:lnTo>
                  <a:pt x="144720" y="293404"/>
                </a:lnTo>
                <a:lnTo>
                  <a:pt x="93995" y="332762"/>
                </a:lnTo>
                <a:lnTo>
                  <a:pt x="53646" y="373709"/>
                </a:lnTo>
                <a:lnTo>
                  <a:pt x="24186" y="416080"/>
                </a:lnTo>
                <a:lnTo>
                  <a:pt x="6132" y="459713"/>
                </a:lnTo>
                <a:lnTo>
                  <a:pt x="0" y="504444"/>
                </a:lnTo>
                <a:lnTo>
                  <a:pt x="1543" y="526876"/>
                </a:lnTo>
                <a:lnTo>
                  <a:pt x="13701" y="570968"/>
                </a:lnTo>
                <a:lnTo>
                  <a:pt x="37522" y="613892"/>
                </a:lnTo>
                <a:lnTo>
                  <a:pt x="72491" y="655484"/>
                </a:lnTo>
                <a:lnTo>
                  <a:pt x="118093" y="695581"/>
                </a:lnTo>
                <a:lnTo>
                  <a:pt x="173811" y="734019"/>
                </a:lnTo>
                <a:lnTo>
                  <a:pt x="239131" y="770633"/>
                </a:lnTo>
                <a:lnTo>
                  <a:pt x="275230" y="788205"/>
                </a:lnTo>
                <a:lnTo>
                  <a:pt x="313536" y="805260"/>
                </a:lnTo>
                <a:lnTo>
                  <a:pt x="353985" y="821778"/>
                </a:lnTo>
                <a:lnTo>
                  <a:pt x="396512" y="837736"/>
                </a:lnTo>
                <a:lnTo>
                  <a:pt x="441052" y="853117"/>
                </a:lnTo>
                <a:lnTo>
                  <a:pt x="487542" y="867898"/>
                </a:lnTo>
                <a:lnTo>
                  <a:pt x="535916" y="882059"/>
                </a:lnTo>
                <a:lnTo>
                  <a:pt x="586111" y="895580"/>
                </a:lnTo>
                <a:lnTo>
                  <a:pt x="638061" y="908440"/>
                </a:lnTo>
                <a:lnTo>
                  <a:pt x="691703" y="920619"/>
                </a:lnTo>
                <a:lnTo>
                  <a:pt x="746972" y="932096"/>
                </a:lnTo>
                <a:lnTo>
                  <a:pt x="803804" y="942851"/>
                </a:lnTo>
                <a:lnTo>
                  <a:pt x="862133" y="952864"/>
                </a:lnTo>
                <a:lnTo>
                  <a:pt x="921896" y="962113"/>
                </a:lnTo>
                <a:lnTo>
                  <a:pt x="983028" y="970579"/>
                </a:lnTo>
                <a:lnTo>
                  <a:pt x="1045465" y="978241"/>
                </a:lnTo>
                <a:lnTo>
                  <a:pt x="1109143" y="985078"/>
                </a:lnTo>
                <a:lnTo>
                  <a:pt x="1173996" y="991069"/>
                </a:lnTo>
                <a:lnTo>
                  <a:pt x="1239960" y="996196"/>
                </a:lnTo>
                <a:lnTo>
                  <a:pt x="1306971" y="1000436"/>
                </a:lnTo>
                <a:lnTo>
                  <a:pt x="1374965" y="1003769"/>
                </a:lnTo>
                <a:lnTo>
                  <a:pt x="1443877" y="1006176"/>
                </a:lnTo>
                <a:lnTo>
                  <a:pt x="1513643" y="1007635"/>
                </a:lnTo>
                <a:lnTo>
                  <a:pt x="1584198" y="1008126"/>
                </a:lnTo>
                <a:lnTo>
                  <a:pt x="1654752" y="1007635"/>
                </a:lnTo>
                <a:lnTo>
                  <a:pt x="1724518" y="1006176"/>
                </a:lnTo>
                <a:lnTo>
                  <a:pt x="1793429" y="1003769"/>
                </a:lnTo>
                <a:lnTo>
                  <a:pt x="1861423" y="1000436"/>
                </a:lnTo>
                <a:lnTo>
                  <a:pt x="1928434" y="996196"/>
                </a:lnTo>
                <a:lnTo>
                  <a:pt x="1994399" y="991069"/>
                </a:lnTo>
                <a:lnTo>
                  <a:pt x="2059251" y="985078"/>
                </a:lnTo>
                <a:lnTo>
                  <a:pt x="2122928" y="978241"/>
                </a:lnTo>
                <a:lnTo>
                  <a:pt x="2185365" y="970579"/>
                </a:lnTo>
                <a:lnTo>
                  <a:pt x="2246497" y="962113"/>
                </a:lnTo>
                <a:lnTo>
                  <a:pt x="2306259" y="952864"/>
                </a:lnTo>
                <a:lnTo>
                  <a:pt x="2364588" y="942851"/>
                </a:lnTo>
                <a:lnTo>
                  <a:pt x="2421419" y="932096"/>
                </a:lnTo>
                <a:lnTo>
                  <a:pt x="2476688" y="920619"/>
                </a:lnTo>
                <a:lnTo>
                  <a:pt x="2530329" y="908440"/>
                </a:lnTo>
                <a:lnTo>
                  <a:pt x="2582279" y="895580"/>
                </a:lnTo>
                <a:lnTo>
                  <a:pt x="2632473" y="882059"/>
                </a:lnTo>
                <a:lnTo>
                  <a:pt x="2680847" y="867898"/>
                </a:lnTo>
                <a:lnTo>
                  <a:pt x="2727336" y="853117"/>
                </a:lnTo>
                <a:lnTo>
                  <a:pt x="2771876" y="837736"/>
                </a:lnTo>
                <a:lnTo>
                  <a:pt x="2814402" y="821778"/>
                </a:lnTo>
                <a:lnTo>
                  <a:pt x="2854850" y="805260"/>
                </a:lnTo>
                <a:lnTo>
                  <a:pt x="2893156" y="788205"/>
                </a:lnTo>
                <a:lnTo>
                  <a:pt x="2929255" y="770633"/>
                </a:lnTo>
                <a:lnTo>
                  <a:pt x="2963082" y="752564"/>
                </a:lnTo>
                <a:lnTo>
                  <a:pt x="3023665" y="715018"/>
                </a:lnTo>
                <a:lnTo>
                  <a:pt x="3074388" y="675730"/>
                </a:lnTo>
                <a:lnTo>
                  <a:pt x="3114738" y="634865"/>
                </a:lnTo>
                <a:lnTo>
                  <a:pt x="3144197" y="592586"/>
                </a:lnTo>
                <a:lnTo>
                  <a:pt x="3162250" y="549057"/>
                </a:lnTo>
                <a:lnTo>
                  <a:pt x="3168383" y="504444"/>
                </a:lnTo>
                <a:lnTo>
                  <a:pt x="3166839" y="481951"/>
                </a:lnTo>
                <a:lnTo>
                  <a:pt x="3154682" y="437749"/>
                </a:lnTo>
                <a:lnTo>
                  <a:pt x="3130861" y="394726"/>
                </a:lnTo>
                <a:lnTo>
                  <a:pt x="3095892" y="353047"/>
                </a:lnTo>
                <a:lnTo>
                  <a:pt x="3050291" y="312874"/>
                </a:lnTo>
                <a:lnTo>
                  <a:pt x="2994574" y="274371"/>
                </a:lnTo>
                <a:lnTo>
                  <a:pt x="2929255" y="237700"/>
                </a:lnTo>
                <a:lnTo>
                  <a:pt x="2893156" y="220103"/>
                </a:lnTo>
                <a:lnTo>
                  <a:pt x="2854850" y="203025"/>
                </a:lnTo>
                <a:lnTo>
                  <a:pt x="2814402" y="186487"/>
                </a:lnTo>
                <a:lnTo>
                  <a:pt x="2771876" y="170509"/>
                </a:lnTo>
                <a:lnTo>
                  <a:pt x="2727336" y="155112"/>
                </a:lnTo>
                <a:lnTo>
                  <a:pt x="2680847" y="140315"/>
                </a:lnTo>
                <a:lnTo>
                  <a:pt x="2632473" y="126140"/>
                </a:lnTo>
                <a:lnTo>
                  <a:pt x="2582279" y="112607"/>
                </a:lnTo>
                <a:lnTo>
                  <a:pt x="2530329" y="99736"/>
                </a:lnTo>
                <a:lnTo>
                  <a:pt x="2476688" y="87547"/>
                </a:lnTo>
                <a:lnTo>
                  <a:pt x="2421419" y="76062"/>
                </a:lnTo>
                <a:lnTo>
                  <a:pt x="2364588" y="65299"/>
                </a:lnTo>
                <a:lnTo>
                  <a:pt x="2306259" y="55281"/>
                </a:lnTo>
                <a:lnTo>
                  <a:pt x="2246497" y="46027"/>
                </a:lnTo>
                <a:lnTo>
                  <a:pt x="2185365" y="37557"/>
                </a:lnTo>
                <a:lnTo>
                  <a:pt x="2122928" y="29892"/>
                </a:lnTo>
                <a:lnTo>
                  <a:pt x="2059251" y="23053"/>
                </a:lnTo>
                <a:lnTo>
                  <a:pt x="1994399" y="17059"/>
                </a:lnTo>
                <a:lnTo>
                  <a:pt x="1928434" y="11931"/>
                </a:lnTo>
                <a:lnTo>
                  <a:pt x="1861423" y="7690"/>
                </a:lnTo>
                <a:lnTo>
                  <a:pt x="1793429" y="4356"/>
                </a:lnTo>
                <a:lnTo>
                  <a:pt x="1724518" y="1949"/>
                </a:lnTo>
                <a:lnTo>
                  <a:pt x="1654752" y="490"/>
                </a:lnTo>
                <a:lnTo>
                  <a:pt x="1584198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482972" y="1101344"/>
            <a:ext cx="172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GÖĞÜS</a:t>
            </a:r>
            <a:r>
              <a:rPr sz="1800" b="1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AĞRISI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859396" y="1617725"/>
            <a:ext cx="3059429" cy="10073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859396" y="1617725"/>
            <a:ext cx="3059430" cy="1007744"/>
          </a:xfrm>
          <a:custGeom>
            <a:avLst/>
            <a:gdLst/>
            <a:ahLst/>
            <a:cxnLst/>
            <a:rect l="l" t="t" r="r" b="b"/>
            <a:pathLst>
              <a:path w="3059429" h="1007744">
                <a:moveTo>
                  <a:pt x="1530108" y="0"/>
                </a:moveTo>
                <a:lnTo>
                  <a:pt x="1460068" y="518"/>
                </a:lnTo>
                <a:lnTo>
                  <a:pt x="1390837" y="2058"/>
                </a:lnTo>
                <a:lnTo>
                  <a:pt x="1322481" y="4598"/>
                </a:lnTo>
                <a:lnTo>
                  <a:pt x="1255069" y="8116"/>
                </a:lnTo>
                <a:lnTo>
                  <a:pt x="1188667" y="12589"/>
                </a:lnTo>
                <a:lnTo>
                  <a:pt x="1123344" y="17995"/>
                </a:lnTo>
                <a:lnTo>
                  <a:pt x="1059167" y="24311"/>
                </a:lnTo>
                <a:lnTo>
                  <a:pt x="996203" y="31516"/>
                </a:lnTo>
                <a:lnTo>
                  <a:pt x="934520" y="39588"/>
                </a:lnTo>
                <a:lnTo>
                  <a:pt x="874185" y="48503"/>
                </a:lnTo>
                <a:lnTo>
                  <a:pt x="815267" y="58240"/>
                </a:lnTo>
                <a:lnTo>
                  <a:pt x="757832" y="68777"/>
                </a:lnTo>
                <a:lnTo>
                  <a:pt x="701948" y="80091"/>
                </a:lnTo>
                <a:lnTo>
                  <a:pt x="647683" y="92160"/>
                </a:lnTo>
                <a:lnTo>
                  <a:pt x="595103" y="104962"/>
                </a:lnTo>
                <a:lnTo>
                  <a:pt x="544278" y="118474"/>
                </a:lnTo>
                <a:lnTo>
                  <a:pt x="495273" y="132675"/>
                </a:lnTo>
                <a:lnTo>
                  <a:pt x="448157" y="147542"/>
                </a:lnTo>
                <a:lnTo>
                  <a:pt x="402997" y="163052"/>
                </a:lnTo>
                <a:lnTo>
                  <a:pt x="359861" y="179184"/>
                </a:lnTo>
                <a:lnTo>
                  <a:pt x="318816" y="195916"/>
                </a:lnTo>
                <a:lnTo>
                  <a:pt x="279930" y="213225"/>
                </a:lnTo>
                <a:lnTo>
                  <a:pt x="243270" y="231088"/>
                </a:lnTo>
                <a:lnTo>
                  <a:pt x="208904" y="249484"/>
                </a:lnTo>
                <a:lnTo>
                  <a:pt x="147323" y="287785"/>
                </a:lnTo>
                <a:lnTo>
                  <a:pt x="95727" y="327949"/>
                </a:lnTo>
                <a:lnTo>
                  <a:pt x="54656" y="369799"/>
                </a:lnTo>
                <a:lnTo>
                  <a:pt x="24652" y="413156"/>
                </a:lnTo>
                <a:lnTo>
                  <a:pt x="6253" y="457843"/>
                </a:lnTo>
                <a:lnTo>
                  <a:pt x="0" y="503682"/>
                </a:lnTo>
                <a:lnTo>
                  <a:pt x="1574" y="526734"/>
                </a:lnTo>
                <a:lnTo>
                  <a:pt x="13968" y="572019"/>
                </a:lnTo>
                <a:lnTo>
                  <a:pt x="38237" y="616063"/>
                </a:lnTo>
                <a:lnTo>
                  <a:pt x="73842" y="658689"/>
                </a:lnTo>
                <a:lnTo>
                  <a:pt x="120243" y="699718"/>
                </a:lnTo>
                <a:lnTo>
                  <a:pt x="176899" y="738973"/>
                </a:lnTo>
                <a:lnTo>
                  <a:pt x="243270" y="776275"/>
                </a:lnTo>
                <a:lnTo>
                  <a:pt x="279930" y="794138"/>
                </a:lnTo>
                <a:lnTo>
                  <a:pt x="318816" y="811447"/>
                </a:lnTo>
                <a:lnTo>
                  <a:pt x="359861" y="828179"/>
                </a:lnTo>
                <a:lnTo>
                  <a:pt x="402997" y="844311"/>
                </a:lnTo>
                <a:lnTo>
                  <a:pt x="448157" y="859821"/>
                </a:lnTo>
                <a:lnTo>
                  <a:pt x="495273" y="874688"/>
                </a:lnTo>
                <a:lnTo>
                  <a:pt x="544278" y="888889"/>
                </a:lnTo>
                <a:lnTo>
                  <a:pt x="595103" y="902401"/>
                </a:lnTo>
                <a:lnTo>
                  <a:pt x="647683" y="915203"/>
                </a:lnTo>
                <a:lnTo>
                  <a:pt x="701948" y="927272"/>
                </a:lnTo>
                <a:lnTo>
                  <a:pt x="757832" y="938586"/>
                </a:lnTo>
                <a:lnTo>
                  <a:pt x="815267" y="949123"/>
                </a:lnTo>
                <a:lnTo>
                  <a:pt x="874185" y="958860"/>
                </a:lnTo>
                <a:lnTo>
                  <a:pt x="934520" y="967775"/>
                </a:lnTo>
                <a:lnTo>
                  <a:pt x="996203" y="975847"/>
                </a:lnTo>
                <a:lnTo>
                  <a:pt x="1059167" y="983052"/>
                </a:lnTo>
                <a:lnTo>
                  <a:pt x="1123344" y="989368"/>
                </a:lnTo>
                <a:lnTo>
                  <a:pt x="1188667" y="994774"/>
                </a:lnTo>
                <a:lnTo>
                  <a:pt x="1255069" y="999247"/>
                </a:lnTo>
                <a:lnTo>
                  <a:pt x="1322481" y="1002765"/>
                </a:lnTo>
                <a:lnTo>
                  <a:pt x="1390837" y="1005305"/>
                </a:lnTo>
                <a:lnTo>
                  <a:pt x="1460068" y="1006845"/>
                </a:lnTo>
                <a:lnTo>
                  <a:pt x="1530108" y="1007364"/>
                </a:lnTo>
                <a:lnTo>
                  <a:pt x="1600085" y="1006845"/>
                </a:lnTo>
                <a:lnTo>
                  <a:pt x="1669257" y="1005305"/>
                </a:lnTo>
                <a:lnTo>
                  <a:pt x="1737557" y="1002765"/>
                </a:lnTo>
                <a:lnTo>
                  <a:pt x="1804917" y="999247"/>
                </a:lnTo>
                <a:lnTo>
                  <a:pt x="1871269" y="994774"/>
                </a:lnTo>
                <a:lnTo>
                  <a:pt x="1936545" y="989368"/>
                </a:lnTo>
                <a:lnTo>
                  <a:pt x="2000679" y="983052"/>
                </a:lnTo>
                <a:lnTo>
                  <a:pt x="2063602" y="975847"/>
                </a:lnTo>
                <a:lnTo>
                  <a:pt x="2125247" y="967775"/>
                </a:lnTo>
                <a:lnTo>
                  <a:pt x="2185546" y="958860"/>
                </a:lnTo>
                <a:lnTo>
                  <a:pt x="2244431" y="949123"/>
                </a:lnTo>
                <a:lnTo>
                  <a:pt x="2301836" y="938586"/>
                </a:lnTo>
                <a:lnTo>
                  <a:pt x="2357692" y="927272"/>
                </a:lnTo>
                <a:lnTo>
                  <a:pt x="2411932" y="915203"/>
                </a:lnTo>
                <a:lnTo>
                  <a:pt x="2464487" y="902401"/>
                </a:lnTo>
                <a:lnTo>
                  <a:pt x="2515292" y="888889"/>
                </a:lnTo>
                <a:lnTo>
                  <a:pt x="2564277" y="874688"/>
                </a:lnTo>
                <a:lnTo>
                  <a:pt x="2611375" y="859821"/>
                </a:lnTo>
                <a:lnTo>
                  <a:pt x="2656519" y="844311"/>
                </a:lnTo>
                <a:lnTo>
                  <a:pt x="2699641" y="828179"/>
                </a:lnTo>
                <a:lnTo>
                  <a:pt x="2740674" y="811447"/>
                </a:lnTo>
                <a:lnTo>
                  <a:pt x="2779549" y="794138"/>
                </a:lnTo>
                <a:lnTo>
                  <a:pt x="2816199" y="776275"/>
                </a:lnTo>
                <a:lnTo>
                  <a:pt x="2850557" y="757879"/>
                </a:lnTo>
                <a:lnTo>
                  <a:pt x="2912125" y="719578"/>
                </a:lnTo>
                <a:lnTo>
                  <a:pt x="2963712" y="679414"/>
                </a:lnTo>
                <a:lnTo>
                  <a:pt x="3004777" y="637564"/>
                </a:lnTo>
                <a:lnTo>
                  <a:pt x="3034779" y="594207"/>
                </a:lnTo>
                <a:lnTo>
                  <a:pt x="3053177" y="549520"/>
                </a:lnTo>
                <a:lnTo>
                  <a:pt x="3059429" y="503681"/>
                </a:lnTo>
                <a:lnTo>
                  <a:pt x="3057855" y="480629"/>
                </a:lnTo>
                <a:lnTo>
                  <a:pt x="3045462" y="435344"/>
                </a:lnTo>
                <a:lnTo>
                  <a:pt x="3021195" y="391300"/>
                </a:lnTo>
                <a:lnTo>
                  <a:pt x="2985594" y="348674"/>
                </a:lnTo>
                <a:lnTo>
                  <a:pt x="2939200" y="307645"/>
                </a:lnTo>
                <a:lnTo>
                  <a:pt x="2882555" y="268390"/>
                </a:lnTo>
                <a:lnTo>
                  <a:pt x="2816199" y="231088"/>
                </a:lnTo>
                <a:lnTo>
                  <a:pt x="2779549" y="213225"/>
                </a:lnTo>
                <a:lnTo>
                  <a:pt x="2740674" y="195916"/>
                </a:lnTo>
                <a:lnTo>
                  <a:pt x="2699641" y="179184"/>
                </a:lnTo>
                <a:lnTo>
                  <a:pt x="2656519" y="163052"/>
                </a:lnTo>
                <a:lnTo>
                  <a:pt x="2611375" y="147542"/>
                </a:lnTo>
                <a:lnTo>
                  <a:pt x="2564277" y="132675"/>
                </a:lnTo>
                <a:lnTo>
                  <a:pt x="2515292" y="118474"/>
                </a:lnTo>
                <a:lnTo>
                  <a:pt x="2464487" y="104962"/>
                </a:lnTo>
                <a:lnTo>
                  <a:pt x="2411932" y="92160"/>
                </a:lnTo>
                <a:lnTo>
                  <a:pt x="2357692" y="80091"/>
                </a:lnTo>
                <a:lnTo>
                  <a:pt x="2301836" y="68777"/>
                </a:lnTo>
                <a:lnTo>
                  <a:pt x="2244431" y="58240"/>
                </a:lnTo>
                <a:lnTo>
                  <a:pt x="2185546" y="48503"/>
                </a:lnTo>
                <a:lnTo>
                  <a:pt x="2125247" y="39588"/>
                </a:lnTo>
                <a:lnTo>
                  <a:pt x="2063602" y="31516"/>
                </a:lnTo>
                <a:lnTo>
                  <a:pt x="2000679" y="24311"/>
                </a:lnTo>
                <a:lnTo>
                  <a:pt x="1936545" y="17995"/>
                </a:lnTo>
                <a:lnTo>
                  <a:pt x="1871269" y="12589"/>
                </a:lnTo>
                <a:lnTo>
                  <a:pt x="1804917" y="8116"/>
                </a:lnTo>
                <a:lnTo>
                  <a:pt x="1737557" y="4598"/>
                </a:lnTo>
                <a:lnTo>
                  <a:pt x="1669257" y="2058"/>
                </a:lnTo>
                <a:lnTo>
                  <a:pt x="1600085" y="518"/>
                </a:lnTo>
                <a:lnTo>
                  <a:pt x="1530108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303896" y="1964690"/>
            <a:ext cx="2171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AŞIRI</a:t>
            </a:r>
            <a:r>
              <a:rPr sz="1800" b="1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00"/>
                </a:solidFill>
                <a:latin typeface="Arial"/>
                <a:cs typeface="Arial"/>
              </a:rPr>
              <a:t>YORGUNLUK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140087" y="2634233"/>
            <a:ext cx="687705" cy="436245"/>
          </a:xfrm>
          <a:custGeom>
            <a:avLst/>
            <a:gdLst/>
            <a:ahLst/>
            <a:cxnLst/>
            <a:rect l="l" t="t" r="r" b="b"/>
            <a:pathLst>
              <a:path w="687704" h="436244">
                <a:moveTo>
                  <a:pt x="687323" y="0"/>
                </a:moveTo>
                <a:lnTo>
                  <a:pt x="316991" y="150114"/>
                </a:lnTo>
                <a:lnTo>
                  <a:pt x="0" y="393954"/>
                </a:lnTo>
                <a:lnTo>
                  <a:pt x="172211" y="295656"/>
                </a:lnTo>
                <a:lnTo>
                  <a:pt x="252983" y="435864"/>
                </a:lnTo>
                <a:lnTo>
                  <a:pt x="515873" y="284891"/>
                </a:lnTo>
                <a:lnTo>
                  <a:pt x="515873" y="98298"/>
                </a:lnTo>
                <a:lnTo>
                  <a:pt x="687323" y="0"/>
                </a:lnTo>
                <a:close/>
              </a:path>
              <a:path w="687704" h="436244">
                <a:moveTo>
                  <a:pt x="596645" y="238506"/>
                </a:moveTo>
                <a:lnTo>
                  <a:pt x="515873" y="98298"/>
                </a:lnTo>
                <a:lnTo>
                  <a:pt x="515873" y="284891"/>
                </a:lnTo>
                <a:lnTo>
                  <a:pt x="596645" y="23850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40087" y="2634233"/>
            <a:ext cx="687705" cy="436245"/>
          </a:xfrm>
          <a:custGeom>
            <a:avLst/>
            <a:gdLst/>
            <a:ahLst/>
            <a:cxnLst/>
            <a:rect l="l" t="t" r="r" b="b"/>
            <a:pathLst>
              <a:path w="687704" h="436244">
                <a:moveTo>
                  <a:pt x="0" y="393954"/>
                </a:moveTo>
                <a:lnTo>
                  <a:pt x="172211" y="295656"/>
                </a:lnTo>
                <a:lnTo>
                  <a:pt x="252983" y="435864"/>
                </a:lnTo>
                <a:lnTo>
                  <a:pt x="596645" y="238506"/>
                </a:lnTo>
                <a:lnTo>
                  <a:pt x="515873" y="98298"/>
                </a:lnTo>
                <a:lnTo>
                  <a:pt x="687323" y="0"/>
                </a:lnTo>
                <a:lnTo>
                  <a:pt x="316991" y="150114"/>
                </a:lnTo>
                <a:lnTo>
                  <a:pt x="0" y="39395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23939" y="2406395"/>
            <a:ext cx="565150" cy="554990"/>
          </a:xfrm>
          <a:custGeom>
            <a:avLst/>
            <a:gdLst/>
            <a:ahLst/>
            <a:cxnLst/>
            <a:rect l="l" t="t" r="r" b="b"/>
            <a:pathLst>
              <a:path w="565150" h="554989">
                <a:moveTo>
                  <a:pt x="564654" y="554736"/>
                </a:moveTo>
                <a:lnTo>
                  <a:pt x="320052" y="238506"/>
                </a:lnTo>
                <a:lnTo>
                  <a:pt x="0" y="0"/>
                </a:lnTo>
                <a:lnTo>
                  <a:pt x="140982" y="138684"/>
                </a:lnTo>
                <a:lnTo>
                  <a:pt x="140982" y="365916"/>
                </a:lnTo>
                <a:lnTo>
                  <a:pt x="310133" y="531876"/>
                </a:lnTo>
                <a:lnTo>
                  <a:pt x="423671" y="416052"/>
                </a:lnTo>
                <a:lnTo>
                  <a:pt x="564654" y="554736"/>
                </a:lnTo>
                <a:close/>
              </a:path>
              <a:path w="565150" h="554989">
                <a:moveTo>
                  <a:pt x="140982" y="365916"/>
                </a:moveTo>
                <a:lnTo>
                  <a:pt x="140982" y="138684"/>
                </a:lnTo>
                <a:lnTo>
                  <a:pt x="27431" y="254508"/>
                </a:lnTo>
                <a:lnTo>
                  <a:pt x="140982" y="36591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23939" y="2406395"/>
            <a:ext cx="565150" cy="554990"/>
          </a:xfrm>
          <a:custGeom>
            <a:avLst/>
            <a:gdLst/>
            <a:ahLst/>
            <a:cxnLst/>
            <a:rect l="l" t="t" r="r" b="b"/>
            <a:pathLst>
              <a:path w="565150" h="554989">
                <a:moveTo>
                  <a:pt x="0" y="0"/>
                </a:moveTo>
                <a:lnTo>
                  <a:pt x="140982" y="138684"/>
                </a:lnTo>
                <a:lnTo>
                  <a:pt x="27431" y="254508"/>
                </a:lnTo>
                <a:lnTo>
                  <a:pt x="310133" y="531876"/>
                </a:lnTo>
                <a:lnTo>
                  <a:pt x="423671" y="416052"/>
                </a:lnTo>
                <a:lnTo>
                  <a:pt x="564654" y="554736"/>
                </a:lnTo>
                <a:lnTo>
                  <a:pt x="320052" y="238506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088271" y="4771644"/>
            <a:ext cx="681355" cy="445770"/>
          </a:xfrm>
          <a:custGeom>
            <a:avLst/>
            <a:gdLst/>
            <a:ahLst/>
            <a:cxnLst/>
            <a:rect l="l" t="t" r="r" b="b"/>
            <a:pathLst>
              <a:path w="681354" h="445770">
                <a:moveTo>
                  <a:pt x="595121" y="202691"/>
                </a:moveTo>
                <a:lnTo>
                  <a:pt x="254507" y="0"/>
                </a:lnTo>
                <a:lnTo>
                  <a:pt x="169925" y="142493"/>
                </a:lnTo>
                <a:lnTo>
                  <a:pt x="0" y="41147"/>
                </a:lnTo>
                <a:lnTo>
                  <a:pt x="312419" y="291083"/>
                </a:lnTo>
                <a:lnTo>
                  <a:pt x="510539" y="374179"/>
                </a:lnTo>
                <a:lnTo>
                  <a:pt x="510539" y="344423"/>
                </a:lnTo>
                <a:lnTo>
                  <a:pt x="595121" y="202691"/>
                </a:lnTo>
                <a:close/>
              </a:path>
              <a:path w="681354" h="445770">
                <a:moveTo>
                  <a:pt x="681227" y="445769"/>
                </a:moveTo>
                <a:lnTo>
                  <a:pt x="510539" y="344423"/>
                </a:lnTo>
                <a:lnTo>
                  <a:pt x="510539" y="374179"/>
                </a:lnTo>
                <a:lnTo>
                  <a:pt x="681227" y="44576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088271" y="4771644"/>
            <a:ext cx="681355" cy="445770"/>
          </a:xfrm>
          <a:custGeom>
            <a:avLst/>
            <a:gdLst/>
            <a:ahLst/>
            <a:cxnLst/>
            <a:rect l="l" t="t" r="r" b="b"/>
            <a:pathLst>
              <a:path w="681354" h="445770">
                <a:moveTo>
                  <a:pt x="681227" y="445769"/>
                </a:moveTo>
                <a:lnTo>
                  <a:pt x="510539" y="344423"/>
                </a:lnTo>
                <a:lnTo>
                  <a:pt x="595121" y="202691"/>
                </a:lnTo>
                <a:lnTo>
                  <a:pt x="254507" y="0"/>
                </a:lnTo>
                <a:lnTo>
                  <a:pt x="169925" y="142493"/>
                </a:lnTo>
                <a:lnTo>
                  <a:pt x="0" y="41147"/>
                </a:lnTo>
                <a:lnTo>
                  <a:pt x="312419" y="291083"/>
                </a:lnTo>
                <a:lnTo>
                  <a:pt x="681227" y="44576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914785" y="5362194"/>
            <a:ext cx="792480" cy="214629"/>
          </a:xfrm>
          <a:custGeom>
            <a:avLst/>
            <a:gdLst/>
            <a:ahLst/>
            <a:cxnLst/>
            <a:rect l="l" t="t" r="r" b="b"/>
            <a:pathLst>
              <a:path w="792479" h="214629">
                <a:moveTo>
                  <a:pt x="792480" y="160781"/>
                </a:moveTo>
                <a:lnTo>
                  <a:pt x="594360" y="160781"/>
                </a:lnTo>
                <a:lnTo>
                  <a:pt x="594360" y="0"/>
                </a:lnTo>
                <a:lnTo>
                  <a:pt x="198120" y="0"/>
                </a:lnTo>
                <a:lnTo>
                  <a:pt x="198120" y="160781"/>
                </a:lnTo>
                <a:lnTo>
                  <a:pt x="0" y="160781"/>
                </a:lnTo>
                <a:lnTo>
                  <a:pt x="396239" y="214121"/>
                </a:lnTo>
                <a:lnTo>
                  <a:pt x="792480" y="16078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914785" y="5362194"/>
            <a:ext cx="792480" cy="214629"/>
          </a:xfrm>
          <a:custGeom>
            <a:avLst/>
            <a:gdLst/>
            <a:ahLst/>
            <a:cxnLst/>
            <a:rect l="l" t="t" r="r" b="b"/>
            <a:pathLst>
              <a:path w="792479" h="214629">
                <a:moveTo>
                  <a:pt x="792480" y="160781"/>
                </a:moveTo>
                <a:lnTo>
                  <a:pt x="594360" y="160781"/>
                </a:lnTo>
                <a:lnTo>
                  <a:pt x="594360" y="0"/>
                </a:lnTo>
                <a:lnTo>
                  <a:pt x="198120" y="0"/>
                </a:lnTo>
                <a:lnTo>
                  <a:pt x="198120" y="160781"/>
                </a:lnTo>
                <a:lnTo>
                  <a:pt x="0" y="160781"/>
                </a:lnTo>
                <a:lnTo>
                  <a:pt x="396239" y="214121"/>
                </a:lnTo>
                <a:lnTo>
                  <a:pt x="792480" y="16078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666610" y="4837176"/>
            <a:ext cx="622935" cy="494030"/>
          </a:xfrm>
          <a:custGeom>
            <a:avLst/>
            <a:gdLst/>
            <a:ahLst/>
            <a:cxnLst/>
            <a:rect l="l" t="t" r="r" b="b"/>
            <a:pathLst>
              <a:path w="622934" h="494029">
                <a:moveTo>
                  <a:pt x="155460" y="402291"/>
                </a:moveTo>
                <a:lnTo>
                  <a:pt x="155460" y="371094"/>
                </a:lnTo>
                <a:lnTo>
                  <a:pt x="0" y="493775"/>
                </a:lnTo>
                <a:lnTo>
                  <a:pt x="155460" y="402291"/>
                </a:lnTo>
                <a:close/>
              </a:path>
              <a:path w="622934" h="494029">
                <a:moveTo>
                  <a:pt x="622566" y="3810"/>
                </a:moveTo>
                <a:lnTo>
                  <a:pt x="467118" y="126491"/>
                </a:lnTo>
                <a:lnTo>
                  <a:pt x="367296" y="0"/>
                </a:lnTo>
                <a:lnTo>
                  <a:pt x="56388" y="245363"/>
                </a:lnTo>
                <a:lnTo>
                  <a:pt x="155460" y="371094"/>
                </a:lnTo>
                <a:lnTo>
                  <a:pt x="155460" y="402291"/>
                </a:lnTo>
                <a:lnTo>
                  <a:pt x="344436" y="291084"/>
                </a:lnTo>
                <a:lnTo>
                  <a:pt x="622566" y="381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66610" y="4837176"/>
            <a:ext cx="622935" cy="494030"/>
          </a:xfrm>
          <a:custGeom>
            <a:avLst/>
            <a:gdLst/>
            <a:ahLst/>
            <a:cxnLst/>
            <a:rect l="l" t="t" r="r" b="b"/>
            <a:pathLst>
              <a:path w="622934" h="494029">
                <a:moveTo>
                  <a:pt x="622566" y="3810"/>
                </a:moveTo>
                <a:lnTo>
                  <a:pt x="467118" y="126491"/>
                </a:lnTo>
                <a:lnTo>
                  <a:pt x="367296" y="0"/>
                </a:lnTo>
                <a:lnTo>
                  <a:pt x="56388" y="245363"/>
                </a:lnTo>
                <a:lnTo>
                  <a:pt x="155460" y="371094"/>
                </a:lnTo>
                <a:lnTo>
                  <a:pt x="0" y="493775"/>
                </a:lnTo>
                <a:lnTo>
                  <a:pt x="344436" y="291084"/>
                </a:lnTo>
                <a:lnTo>
                  <a:pt x="622566" y="381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914785" y="2265426"/>
            <a:ext cx="792480" cy="217170"/>
          </a:xfrm>
          <a:custGeom>
            <a:avLst/>
            <a:gdLst/>
            <a:ahLst/>
            <a:cxnLst/>
            <a:rect l="l" t="t" r="r" b="b"/>
            <a:pathLst>
              <a:path w="792479" h="217169">
                <a:moveTo>
                  <a:pt x="792480" y="54101"/>
                </a:moveTo>
                <a:lnTo>
                  <a:pt x="396239" y="0"/>
                </a:lnTo>
                <a:lnTo>
                  <a:pt x="0" y="54101"/>
                </a:lnTo>
                <a:lnTo>
                  <a:pt x="198120" y="54101"/>
                </a:lnTo>
                <a:lnTo>
                  <a:pt x="198120" y="217169"/>
                </a:lnTo>
                <a:lnTo>
                  <a:pt x="594360" y="217169"/>
                </a:lnTo>
                <a:lnTo>
                  <a:pt x="594360" y="54101"/>
                </a:lnTo>
                <a:lnTo>
                  <a:pt x="792480" y="5410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914785" y="2265426"/>
            <a:ext cx="792480" cy="217170"/>
          </a:xfrm>
          <a:custGeom>
            <a:avLst/>
            <a:gdLst/>
            <a:ahLst/>
            <a:cxnLst/>
            <a:rect l="l" t="t" r="r" b="b"/>
            <a:pathLst>
              <a:path w="792479" h="217169">
                <a:moveTo>
                  <a:pt x="0" y="54101"/>
                </a:moveTo>
                <a:lnTo>
                  <a:pt x="198120" y="54101"/>
                </a:lnTo>
                <a:lnTo>
                  <a:pt x="198120" y="217169"/>
                </a:lnTo>
                <a:lnTo>
                  <a:pt x="594360" y="217169"/>
                </a:lnTo>
                <a:lnTo>
                  <a:pt x="594360" y="54101"/>
                </a:lnTo>
                <a:lnTo>
                  <a:pt x="792480" y="54101"/>
                </a:lnTo>
                <a:lnTo>
                  <a:pt x="396239" y="0"/>
                </a:lnTo>
                <a:lnTo>
                  <a:pt x="0" y="541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18017" y="898397"/>
            <a:ext cx="6913625" cy="647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18017" y="898397"/>
            <a:ext cx="6913880" cy="647700"/>
          </a:xfrm>
          <a:custGeom>
            <a:avLst/>
            <a:gdLst/>
            <a:ahLst/>
            <a:cxnLst/>
            <a:rect l="l" t="t" r="r" b="b"/>
            <a:pathLst>
              <a:path w="6913880" h="647700">
                <a:moveTo>
                  <a:pt x="107441" y="0"/>
                </a:moveTo>
                <a:lnTo>
                  <a:pt x="65579" y="8429"/>
                </a:lnTo>
                <a:lnTo>
                  <a:pt x="31432" y="31432"/>
                </a:lnTo>
                <a:lnTo>
                  <a:pt x="8429" y="65579"/>
                </a:lnTo>
                <a:lnTo>
                  <a:pt x="0" y="107441"/>
                </a:lnTo>
                <a:lnTo>
                  <a:pt x="0" y="539495"/>
                </a:lnTo>
                <a:lnTo>
                  <a:pt x="8429" y="581477"/>
                </a:lnTo>
                <a:lnTo>
                  <a:pt x="31432" y="615886"/>
                </a:lnTo>
                <a:lnTo>
                  <a:pt x="65579" y="639151"/>
                </a:lnTo>
                <a:lnTo>
                  <a:pt x="107441" y="647699"/>
                </a:lnTo>
                <a:lnTo>
                  <a:pt x="6805409" y="647699"/>
                </a:lnTo>
                <a:lnTo>
                  <a:pt x="6847398" y="639151"/>
                </a:lnTo>
                <a:lnTo>
                  <a:pt x="6881810" y="615886"/>
                </a:lnTo>
                <a:lnTo>
                  <a:pt x="6905077" y="581477"/>
                </a:lnTo>
                <a:lnTo>
                  <a:pt x="6913625" y="539495"/>
                </a:lnTo>
                <a:lnTo>
                  <a:pt x="6913625" y="107441"/>
                </a:lnTo>
                <a:lnTo>
                  <a:pt x="6905077" y="65579"/>
                </a:lnTo>
                <a:lnTo>
                  <a:pt x="6881810" y="31432"/>
                </a:lnTo>
                <a:lnTo>
                  <a:pt x="6847398" y="8429"/>
                </a:lnTo>
                <a:lnTo>
                  <a:pt x="6805409" y="0"/>
                </a:lnTo>
                <a:lnTo>
                  <a:pt x="10744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66898" y="1016761"/>
            <a:ext cx="58153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AEROBİK KAPASİTE ÖLÇÜM</a:t>
            </a:r>
            <a:r>
              <a:rPr sz="2400" b="1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TESTLERİ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8689" y="2049017"/>
            <a:ext cx="2051685" cy="866140"/>
          </a:xfrm>
          <a:prstGeom prst="rect">
            <a:avLst/>
          </a:prstGeom>
          <a:solidFill>
            <a:srgbClr val="993366"/>
          </a:solidFill>
          <a:ln w="9525">
            <a:solidFill>
              <a:srgbClr val="000000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663575" marR="62230" indent="-649605">
              <a:lnSpc>
                <a:spcPct val="100000"/>
              </a:lnSpc>
              <a:spcBef>
                <a:spcPts val="1440"/>
              </a:spcBef>
            </a:pPr>
            <a:r>
              <a:rPr sz="1600" b="1" spc="-5" dirty="0">
                <a:solidFill>
                  <a:srgbClr val="FF9A33"/>
                </a:solidFill>
                <a:latin typeface="Arial"/>
                <a:cs typeface="Arial"/>
              </a:rPr>
              <a:t>Bisiklet Ergometresi  Testleri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02215" y="2049017"/>
            <a:ext cx="1945005" cy="866140"/>
          </a:xfrm>
          <a:prstGeom prst="rect">
            <a:avLst/>
          </a:prstGeom>
          <a:solidFill>
            <a:srgbClr val="800080"/>
          </a:solidFill>
          <a:ln w="9525">
            <a:solidFill>
              <a:srgbClr val="000000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608965" marR="401955" indent="-201930">
              <a:lnSpc>
                <a:spcPct val="100000"/>
              </a:lnSpc>
              <a:spcBef>
                <a:spcPts val="1440"/>
              </a:spcBef>
            </a:pPr>
            <a:r>
              <a:rPr sz="1600" b="1" spc="-5" dirty="0">
                <a:solidFill>
                  <a:srgbClr val="FF9A33"/>
                </a:solidFill>
                <a:latin typeface="Arial"/>
                <a:cs typeface="Arial"/>
              </a:rPr>
              <a:t>Koşu</a:t>
            </a:r>
            <a:r>
              <a:rPr sz="1600" b="1" spc="-90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9A33"/>
                </a:solidFill>
                <a:latin typeface="Arial"/>
                <a:cs typeface="Arial"/>
              </a:rPr>
              <a:t>Bandı  Testleri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2485" y="2049017"/>
            <a:ext cx="2016760" cy="866140"/>
          </a:xfrm>
          <a:prstGeom prst="rect">
            <a:avLst/>
          </a:prstGeom>
          <a:solidFill>
            <a:srgbClr val="FF3399"/>
          </a:solidFill>
          <a:ln w="9525">
            <a:solidFill>
              <a:srgbClr val="000000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645795" marR="584835" indent="-113030">
              <a:lnSpc>
                <a:spcPct val="100000"/>
              </a:lnSpc>
              <a:spcBef>
                <a:spcPts val="1440"/>
              </a:spcBef>
            </a:pP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Basamak  Testleri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795145" y="2049017"/>
            <a:ext cx="1943100" cy="865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794370" y="2049017"/>
            <a:ext cx="1943100" cy="8661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610235" marR="601345" indent="89535">
              <a:lnSpc>
                <a:spcPct val="100000"/>
              </a:lnSpc>
              <a:spcBef>
                <a:spcPts val="1440"/>
              </a:spcBef>
            </a:pP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Saha  Testle</a:t>
            </a:r>
            <a:r>
              <a:rPr sz="1600" b="1" spc="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9857" y="4808461"/>
            <a:ext cx="8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98689" y="3272790"/>
            <a:ext cx="1945005" cy="1938992"/>
          </a:xfrm>
          <a:prstGeom prst="rect">
            <a:avLst/>
          </a:prstGeom>
          <a:solidFill>
            <a:srgbClr val="993366"/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77165" indent="-80645">
              <a:lnSpc>
                <a:spcPct val="100000"/>
              </a:lnSpc>
              <a:buSzPct val="94444"/>
              <a:buFont typeface="Arial"/>
              <a:buChar char="•"/>
              <a:tabLst>
                <a:tab pos="177800" algn="l"/>
              </a:tabLst>
            </a:pPr>
            <a:r>
              <a:rPr sz="1800" b="1" i="1" spc="-5" dirty="0" err="1">
                <a:solidFill>
                  <a:srgbClr val="FFCC00"/>
                </a:solidFill>
                <a:latin typeface="Arial"/>
                <a:cs typeface="Arial"/>
              </a:rPr>
              <a:t>Astrand</a:t>
            </a:r>
            <a:r>
              <a:rPr sz="1800" b="1" i="1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endParaRPr sz="1800" dirty="0">
              <a:latin typeface="Arial"/>
              <a:cs typeface="Arial"/>
            </a:endParaRPr>
          </a:p>
          <a:p>
            <a:pPr marL="177165" indent="-80645">
              <a:lnSpc>
                <a:spcPct val="100000"/>
              </a:lnSpc>
              <a:spcBef>
                <a:spcPts val="5"/>
              </a:spcBef>
              <a:buSzPct val="94444"/>
              <a:buFont typeface="Arial"/>
              <a:buChar char="•"/>
              <a:tabLst>
                <a:tab pos="177800" algn="l"/>
              </a:tabLst>
            </a:pP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Ex-10</a:t>
            </a:r>
            <a:r>
              <a:rPr sz="1800" b="1" i="1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endParaRPr sz="1800" dirty="0">
              <a:latin typeface="Arial"/>
              <a:cs typeface="Arial"/>
            </a:endParaRPr>
          </a:p>
          <a:p>
            <a:pPr marL="177165" indent="-80645">
              <a:lnSpc>
                <a:spcPct val="100000"/>
              </a:lnSpc>
              <a:buSzPct val="94444"/>
              <a:buFont typeface="Arial"/>
              <a:buChar char="•"/>
              <a:tabLst>
                <a:tab pos="177800" algn="l"/>
              </a:tabLst>
            </a:pP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Fox</a:t>
            </a:r>
            <a:r>
              <a:rPr sz="1800" b="1" i="1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endParaRPr sz="1800" dirty="0">
              <a:latin typeface="Arial"/>
              <a:cs typeface="Arial"/>
            </a:endParaRPr>
          </a:p>
          <a:p>
            <a:pPr marL="177165" indent="-80645">
              <a:lnSpc>
                <a:spcPct val="100000"/>
              </a:lnSpc>
              <a:spcBef>
                <a:spcPts val="10"/>
              </a:spcBef>
              <a:buSzPct val="94444"/>
              <a:buFont typeface="Arial"/>
              <a:buChar char="•"/>
              <a:tabLst>
                <a:tab pos="177800" algn="l"/>
              </a:tabLst>
            </a:pP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3 </a:t>
            </a: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Basamak</a:t>
            </a:r>
            <a:r>
              <a:rPr sz="1800" b="1" i="1" spc="-8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endParaRPr sz="1800" dirty="0">
              <a:latin typeface="Arial"/>
              <a:cs typeface="Arial"/>
            </a:endParaRPr>
          </a:p>
          <a:p>
            <a:pPr marL="177165" indent="-80645">
              <a:lnSpc>
                <a:spcPct val="100000"/>
              </a:lnSpc>
              <a:buSzPct val="94444"/>
              <a:buFont typeface="Arial"/>
              <a:buChar char="•"/>
              <a:tabLst>
                <a:tab pos="177800" algn="l"/>
              </a:tabLst>
            </a:pP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Giessen</a:t>
            </a:r>
            <a:r>
              <a:rPr sz="1800" b="1" i="1" spc="-1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Metodu</a:t>
            </a:r>
            <a:endParaRPr sz="1800" dirty="0">
              <a:latin typeface="Arial"/>
              <a:cs typeface="Arial"/>
            </a:endParaRPr>
          </a:p>
          <a:p>
            <a:pPr marL="177165" indent="-80645">
              <a:lnSpc>
                <a:spcPct val="100000"/>
              </a:lnSpc>
              <a:buSzPct val="94444"/>
              <a:buFont typeface="Arial"/>
              <a:buChar char="•"/>
              <a:tabLst>
                <a:tab pos="177800" algn="l"/>
              </a:tabLst>
            </a:pP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PWC170</a:t>
            </a:r>
            <a:r>
              <a:rPr sz="1800" b="1" i="1" spc="-2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endParaRPr sz="1800" dirty="0">
              <a:latin typeface="Arial"/>
              <a:cs typeface="Arial"/>
            </a:endParaRPr>
          </a:p>
          <a:p>
            <a:pPr marL="177165" indent="-80645">
              <a:lnSpc>
                <a:spcPct val="100000"/>
              </a:lnSpc>
              <a:spcBef>
                <a:spcPts val="5"/>
              </a:spcBef>
              <a:buSzPct val="94444"/>
              <a:buFont typeface="Arial"/>
              <a:buChar char="•"/>
              <a:tabLst>
                <a:tab pos="177800" algn="l"/>
              </a:tabLst>
            </a:pP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YMCA</a:t>
            </a:r>
            <a:r>
              <a:rPr sz="1800" b="1" i="1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02216" y="3272790"/>
            <a:ext cx="1872614" cy="2215991"/>
          </a:xfrm>
          <a:prstGeom prst="rect">
            <a:avLst/>
          </a:prstGeom>
          <a:solidFill>
            <a:srgbClr val="800080"/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60020" marR="21590" indent="-63500">
              <a:lnSpc>
                <a:spcPct val="100000"/>
              </a:lnSpc>
              <a:buClr>
                <a:srgbClr val="000000"/>
              </a:buClr>
              <a:buSzPct val="94444"/>
              <a:buChar char="•"/>
              <a:tabLst>
                <a:tab pos="177800" algn="l"/>
              </a:tabLst>
            </a:pPr>
            <a:r>
              <a:rPr sz="1800" b="1" i="1" spc="-5" dirty="0" err="1">
                <a:solidFill>
                  <a:srgbClr val="FFCC00"/>
                </a:solidFill>
                <a:latin typeface="Arial"/>
                <a:cs typeface="Arial"/>
              </a:rPr>
              <a:t>Balke</a:t>
            </a:r>
            <a:r>
              <a:rPr sz="1800" b="1" i="1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endParaRPr sz="1800" dirty="0">
              <a:latin typeface="Arial"/>
              <a:cs typeface="Arial"/>
            </a:endParaRPr>
          </a:p>
          <a:p>
            <a:pPr marL="160020" marR="21590" indent="-63500">
              <a:lnSpc>
                <a:spcPct val="100000"/>
              </a:lnSpc>
              <a:buClr>
                <a:srgbClr val="000000"/>
              </a:buClr>
              <a:buSzPct val="94444"/>
              <a:buChar char="•"/>
              <a:tabLst>
                <a:tab pos="177800" algn="l"/>
              </a:tabLst>
            </a:pP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Bruce</a:t>
            </a:r>
            <a:r>
              <a:rPr sz="1800" b="1" i="1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1800" dirty="0">
              <a:latin typeface="Arial"/>
              <a:cs typeface="Arial"/>
            </a:endParaRPr>
          </a:p>
          <a:p>
            <a:pPr marL="160020" marR="441959" indent="-63500">
              <a:lnSpc>
                <a:spcPct val="100000"/>
              </a:lnSpc>
              <a:buClr>
                <a:srgbClr val="000000"/>
              </a:buClr>
              <a:buSzPct val="94444"/>
              <a:buChar char="•"/>
              <a:tabLst>
                <a:tab pos="177800" algn="l"/>
              </a:tabLst>
            </a:pP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Bonen</a:t>
            </a:r>
            <a:r>
              <a:rPr sz="1800" b="1" i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Koşu  Bandı</a:t>
            </a:r>
            <a:r>
              <a:rPr sz="1800" b="1" i="1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1800" dirty="0">
              <a:latin typeface="Arial"/>
              <a:cs typeface="Arial"/>
            </a:endParaRPr>
          </a:p>
          <a:p>
            <a:pPr marL="9652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94444"/>
              <a:buChar char="•"/>
              <a:tabLst>
                <a:tab pos="177800" algn="l"/>
              </a:tabLst>
            </a:pP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Submaksimal  Koşu Bandı</a:t>
            </a:r>
            <a:r>
              <a:rPr sz="1800" b="1" i="1" spc="-7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34113" y="3201923"/>
            <a:ext cx="1945132" cy="2652649"/>
          </a:xfrm>
          <a:prstGeom prst="rect">
            <a:avLst/>
          </a:prstGeom>
          <a:solidFill>
            <a:srgbClr val="FF3399"/>
          </a:solidFill>
          <a:ln w="9525">
            <a:solidFill>
              <a:srgbClr val="000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96520" marR="279400">
              <a:lnSpc>
                <a:spcPct val="100000"/>
              </a:lnSpc>
              <a:spcBef>
                <a:spcPts val="225"/>
              </a:spcBef>
              <a:buClr>
                <a:srgbClr val="000000"/>
              </a:buClr>
              <a:buSzPct val="92857"/>
              <a:buChar char="•"/>
              <a:tabLst>
                <a:tab pos="160020" algn="l"/>
              </a:tabLst>
            </a:pPr>
            <a:r>
              <a:rPr sz="1400" b="1" spc="-5" dirty="0">
                <a:solidFill>
                  <a:srgbClr val="FFFF00"/>
                </a:solidFill>
                <a:latin typeface="Arial"/>
                <a:cs typeface="Arial"/>
              </a:rPr>
              <a:t>Astrand</a:t>
            </a:r>
            <a:r>
              <a:rPr sz="1400" b="1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00"/>
                </a:solidFill>
                <a:latin typeface="Arial"/>
                <a:cs typeface="Arial"/>
              </a:rPr>
              <a:t>Basamak  </a:t>
            </a:r>
            <a:r>
              <a:rPr sz="1400" b="1" spc="-10" dirty="0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400">
              <a:latin typeface="Arial"/>
              <a:cs typeface="Arial"/>
            </a:endParaRPr>
          </a:p>
          <a:p>
            <a:pPr marL="96520" marR="279400">
              <a:lnSpc>
                <a:spcPts val="1670"/>
              </a:lnSpc>
              <a:spcBef>
                <a:spcPts val="50"/>
              </a:spcBef>
              <a:buClr>
                <a:srgbClr val="000000"/>
              </a:buClr>
              <a:buSzPct val="92857"/>
              <a:buChar char="•"/>
              <a:tabLst>
                <a:tab pos="160020" algn="l"/>
              </a:tabLst>
            </a:pPr>
            <a:r>
              <a:rPr sz="1400" b="1" spc="-10" dirty="0">
                <a:solidFill>
                  <a:srgbClr val="FFFF00"/>
                </a:solidFill>
                <a:latin typeface="Arial"/>
                <a:cs typeface="Arial"/>
              </a:rPr>
              <a:t>Harvard Basamak  Testi</a:t>
            </a:r>
            <a:endParaRPr sz="1400">
              <a:latin typeface="Arial"/>
              <a:cs typeface="Arial"/>
            </a:endParaRPr>
          </a:p>
          <a:p>
            <a:pPr marL="96520" marR="250825">
              <a:lnSpc>
                <a:spcPts val="1680"/>
              </a:lnSpc>
              <a:buClr>
                <a:srgbClr val="000000"/>
              </a:buClr>
              <a:buSzPct val="92857"/>
              <a:buChar char="•"/>
              <a:tabLst>
                <a:tab pos="160020" algn="l"/>
              </a:tabLst>
            </a:pPr>
            <a:r>
              <a:rPr sz="1400" b="1" spc="-10" dirty="0">
                <a:solidFill>
                  <a:srgbClr val="FFFF00"/>
                </a:solidFill>
                <a:latin typeface="Arial"/>
                <a:cs typeface="Arial"/>
              </a:rPr>
              <a:t>McArdle Basamak  Testi</a:t>
            </a:r>
            <a:endParaRPr sz="1400">
              <a:latin typeface="Arial"/>
              <a:cs typeface="Arial"/>
            </a:endParaRPr>
          </a:p>
          <a:p>
            <a:pPr marL="96520" marR="72390">
              <a:lnSpc>
                <a:spcPts val="1670"/>
              </a:lnSpc>
              <a:spcBef>
                <a:spcPts val="5"/>
              </a:spcBef>
              <a:buClr>
                <a:srgbClr val="000000"/>
              </a:buClr>
              <a:buSzPct val="92857"/>
              <a:buChar char="•"/>
              <a:tabLst>
                <a:tab pos="160020" algn="l"/>
              </a:tabLst>
            </a:pPr>
            <a:r>
              <a:rPr sz="1400" b="1" spc="-10" dirty="0">
                <a:solidFill>
                  <a:srgbClr val="FFFF00"/>
                </a:solidFill>
                <a:latin typeface="Arial"/>
                <a:cs typeface="Arial"/>
              </a:rPr>
              <a:t>Tecumseh Basamak  Testi</a:t>
            </a:r>
            <a:endParaRPr sz="1400">
              <a:latin typeface="Arial"/>
              <a:cs typeface="Arial"/>
            </a:endParaRPr>
          </a:p>
          <a:p>
            <a:pPr marL="146050" marR="549275" indent="-49530">
              <a:lnSpc>
                <a:spcPts val="1670"/>
              </a:lnSpc>
              <a:spcBef>
                <a:spcPts val="5"/>
              </a:spcBef>
              <a:buClr>
                <a:srgbClr val="000000"/>
              </a:buClr>
              <a:buSzPct val="92857"/>
              <a:buChar char="•"/>
              <a:tabLst>
                <a:tab pos="160020" algn="l"/>
              </a:tabLst>
            </a:pPr>
            <a:r>
              <a:rPr sz="1400" b="1" spc="-10" dirty="0">
                <a:solidFill>
                  <a:srgbClr val="FFFF00"/>
                </a:solidFill>
                <a:latin typeface="Arial"/>
                <a:cs typeface="Arial"/>
              </a:rPr>
              <a:t>Queens Kolej  Basamak</a:t>
            </a:r>
            <a:r>
              <a:rPr sz="1400" b="1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400">
              <a:latin typeface="Arial"/>
              <a:cs typeface="Arial"/>
            </a:endParaRPr>
          </a:p>
          <a:p>
            <a:pPr marL="96520" marR="424815">
              <a:lnSpc>
                <a:spcPts val="1680"/>
              </a:lnSpc>
              <a:spcBef>
                <a:spcPts val="5"/>
              </a:spcBef>
              <a:buClr>
                <a:srgbClr val="000000"/>
              </a:buClr>
              <a:buSzPct val="92857"/>
              <a:buChar char="•"/>
              <a:tabLst>
                <a:tab pos="160020" algn="l"/>
              </a:tabLst>
            </a:pPr>
            <a:r>
              <a:rPr sz="1400" b="1" spc="-5" dirty="0">
                <a:solidFill>
                  <a:srgbClr val="FFFF00"/>
                </a:solidFill>
                <a:latin typeface="Arial"/>
                <a:cs typeface="Arial"/>
              </a:rPr>
              <a:t>YMCA</a:t>
            </a:r>
            <a:r>
              <a:rPr sz="1400" b="1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00"/>
                </a:solidFill>
                <a:latin typeface="Arial"/>
                <a:cs typeface="Arial"/>
              </a:rPr>
              <a:t>Basamak  </a:t>
            </a:r>
            <a:r>
              <a:rPr sz="1400" b="1" spc="-10" dirty="0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08900" y="3201923"/>
            <a:ext cx="2028571" cy="1723549"/>
          </a:xfrm>
          <a:prstGeom prst="rect">
            <a:avLst/>
          </a:prstGeom>
          <a:solidFill>
            <a:srgbClr val="CC3399"/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3670" indent="-56515">
              <a:lnSpc>
                <a:spcPct val="100000"/>
              </a:lnSpc>
              <a:spcBef>
                <a:spcPts val="1445"/>
              </a:spcBef>
              <a:buClr>
                <a:srgbClr val="000000"/>
              </a:buClr>
              <a:buSzPct val="93750"/>
              <a:buChar char="•"/>
              <a:tabLst>
                <a:tab pos="169545" algn="l"/>
              </a:tabLst>
            </a:pPr>
            <a:r>
              <a:rPr sz="1600" b="1" i="1" spc="-5" dirty="0" err="1">
                <a:solidFill>
                  <a:srgbClr val="FFFF00"/>
                </a:solidFill>
                <a:latin typeface="Arial"/>
                <a:cs typeface="Arial"/>
              </a:rPr>
              <a:t>Balke</a:t>
            </a:r>
            <a:r>
              <a:rPr sz="1600" b="1" i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i="1" spc="-5" dirty="0" err="1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600" dirty="0">
              <a:latin typeface="Arial"/>
              <a:cs typeface="Arial"/>
            </a:endParaRPr>
          </a:p>
          <a:p>
            <a:pPr marL="153670" indent="-56515">
              <a:lnSpc>
                <a:spcPct val="100000"/>
              </a:lnSpc>
              <a:spcBef>
                <a:spcPts val="10"/>
              </a:spcBef>
              <a:buClr>
                <a:srgbClr val="000000"/>
              </a:buClr>
              <a:buSzPct val="93750"/>
              <a:buChar char="•"/>
              <a:tabLst>
                <a:tab pos="169545" algn="l"/>
              </a:tabLst>
            </a:pPr>
            <a:r>
              <a:rPr sz="1600" b="1" i="1" spc="-5" dirty="0">
                <a:solidFill>
                  <a:srgbClr val="FFFF00"/>
                </a:solidFill>
                <a:latin typeface="Arial"/>
                <a:cs typeface="Arial"/>
              </a:rPr>
              <a:t>Cooper</a:t>
            </a:r>
            <a:r>
              <a:rPr sz="1600" b="1" i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600" dirty="0">
              <a:latin typeface="Arial"/>
              <a:cs typeface="Arial"/>
            </a:endParaRPr>
          </a:p>
          <a:p>
            <a:pPr marL="153670" marR="309245" indent="-56515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93750"/>
              <a:buChar char="•"/>
              <a:tabLst>
                <a:tab pos="169545" algn="l"/>
              </a:tabLst>
            </a:pPr>
            <a:r>
              <a:rPr sz="1600" b="1" i="1" spc="-5" dirty="0">
                <a:solidFill>
                  <a:srgbClr val="FFFF00"/>
                </a:solidFill>
                <a:latin typeface="Arial"/>
                <a:cs typeface="Arial"/>
              </a:rPr>
              <a:t>20 metre</a:t>
            </a:r>
            <a:r>
              <a:rPr sz="1600" b="1" i="1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FFFF00"/>
                </a:solidFill>
                <a:latin typeface="Arial"/>
                <a:cs typeface="Arial"/>
              </a:rPr>
              <a:t>Mekik  Koşusu</a:t>
            </a:r>
            <a:r>
              <a:rPr sz="1600" b="1" i="1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600" dirty="0">
              <a:latin typeface="Arial"/>
              <a:cs typeface="Arial"/>
            </a:endParaRPr>
          </a:p>
          <a:p>
            <a:pPr marL="153670" marR="8255" indent="-56515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93750"/>
              <a:buChar char="•"/>
              <a:tabLst>
                <a:tab pos="169545" algn="l"/>
              </a:tabLst>
            </a:pPr>
            <a:r>
              <a:rPr sz="1600" b="1" i="1" spc="-5" dirty="0">
                <a:solidFill>
                  <a:srgbClr val="FFFF00"/>
                </a:solidFill>
                <a:latin typeface="Arial"/>
                <a:cs typeface="Arial"/>
              </a:rPr>
              <a:t>Rockport</a:t>
            </a:r>
            <a:r>
              <a:rPr sz="1600" b="1" i="1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FFFF00"/>
                </a:solidFill>
                <a:latin typeface="Arial"/>
                <a:cs typeface="Arial"/>
              </a:rPr>
              <a:t>Yürüyüş  Testi</a:t>
            </a:r>
            <a:endParaRPr sz="1600" dirty="0">
              <a:latin typeface="Arial"/>
              <a:cs typeface="Arial"/>
            </a:endParaRPr>
          </a:p>
          <a:p>
            <a:pPr marL="168910" indent="-71755">
              <a:lnSpc>
                <a:spcPct val="100000"/>
              </a:lnSpc>
              <a:spcBef>
                <a:spcPts val="10"/>
              </a:spcBef>
              <a:buClr>
                <a:srgbClr val="000000"/>
              </a:buClr>
              <a:buSzPct val="93750"/>
              <a:buChar char="•"/>
              <a:tabLst>
                <a:tab pos="169545" algn="l"/>
              </a:tabLst>
            </a:pPr>
            <a:r>
              <a:rPr sz="1600" b="1" i="1" dirty="0">
                <a:solidFill>
                  <a:srgbClr val="FFFF00"/>
                </a:solidFill>
                <a:latin typeface="Arial"/>
                <a:cs typeface="Arial"/>
              </a:rPr>
              <a:t>1.5 mil </a:t>
            </a:r>
            <a:r>
              <a:rPr sz="1600" b="1" i="1" spc="-5" dirty="0">
                <a:solidFill>
                  <a:srgbClr val="FFFF00"/>
                </a:solidFill>
                <a:latin typeface="Arial"/>
                <a:cs typeface="Arial"/>
              </a:rPr>
              <a:t>Koşu</a:t>
            </a:r>
            <a:r>
              <a:rPr sz="1600" b="1" i="1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91169" y="898397"/>
            <a:ext cx="6912851" cy="647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91169" y="898397"/>
            <a:ext cx="6913245" cy="647700"/>
          </a:xfrm>
          <a:custGeom>
            <a:avLst/>
            <a:gdLst/>
            <a:ahLst/>
            <a:cxnLst/>
            <a:rect l="l" t="t" r="r" b="b"/>
            <a:pathLst>
              <a:path w="6913245" h="647700">
                <a:moveTo>
                  <a:pt x="107442" y="0"/>
                </a:moveTo>
                <a:lnTo>
                  <a:pt x="65579" y="8429"/>
                </a:lnTo>
                <a:lnTo>
                  <a:pt x="31432" y="31432"/>
                </a:lnTo>
                <a:lnTo>
                  <a:pt x="8429" y="65579"/>
                </a:lnTo>
                <a:lnTo>
                  <a:pt x="0" y="107441"/>
                </a:lnTo>
                <a:lnTo>
                  <a:pt x="0" y="539495"/>
                </a:lnTo>
                <a:lnTo>
                  <a:pt x="8429" y="581477"/>
                </a:lnTo>
                <a:lnTo>
                  <a:pt x="31432" y="615886"/>
                </a:lnTo>
                <a:lnTo>
                  <a:pt x="65579" y="639151"/>
                </a:lnTo>
                <a:lnTo>
                  <a:pt x="107442" y="647699"/>
                </a:lnTo>
                <a:lnTo>
                  <a:pt x="6805421" y="647699"/>
                </a:lnTo>
                <a:lnTo>
                  <a:pt x="6847282" y="639151"/>
                </a:lnTo>
                <a:lnTo>
                  <a:pt x="6881425" y="615886"/>
                </a:lnTo>
                <a:lnTo>
                  <a:pt x="6904423" y="581477"/>
                </a:lnTo>
                <a:lnTo>
                  <a:pt x="6912851" y="539495"/>
                </a:lnTo>
                <a:lnTo>
                  <a:pt x="6912851" y="107441"/>
                </a:lnTo>
                <a:lnTo>
                  <a:pt x="6904423" y="65579"/>
                </a:lnTo>
                <a:lnTo>
                  <a:pt x="6881425" y="31432"/>
                </a:lnTo>
                <a:lnTo>
                  <a:pt x="6847282" y="8429"/>
                </a:lnTo>
                <a:lnTo>
                  <a:pt x="6805421" y="0"/>
                </a:lnTo>
                <a:lnTo>
                  <a:pt x="107442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51580" y="1016761"/>
            <a:ext cx="4192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ANAEROBİK GÜÇ</a:t>
            </a:r>
            <a:r>
              <a:rPr sz="24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TESTLERİ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5963" y="1977389"/>
            <a:ext cx="2051685" cy="866140"/>
          </a:xfrm>
          <a:prstGeom prst="rect">
            <a:avLst/>
          </a:prstGeom>
          <a:solidFill>
            <a:srgbClr val="993366"/>
          </a:solidFill>
          <a:ln w="9525">
            <a:solidFill>
              <a:srgbClr val="000000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663575" marR="62230" indent="-649605">
              <a:lnSpc>
                <a:spcPct val="100000"/>
              </a:lnSpc>
              <a:spcBef>
                <a:spcPts val="1440"/>
              </a:spcBef>
            </a:pPr>
            <a:r>
              <a:rPr sz="1600" b="1" spc="-5" dirty="0">
                <a:solidFill>
                  <a:srgbClr val="FF9A33"/>
                </a:solidFill>
                <a:latin typeface="Arial"/>
                <a:cs typeface="Arial"/>
              </a:rPr>
              <a:t>Bisiklet Ergometresi  Testleri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38713" y="1977389"/>
            <a:ext cx="1945005" cy="866140"/>
          </a:xfrm>
          <a:prstGeom prst="rect">
            <a:avLst/>
          </a:prstGeom>
          <a:solidFill>
            <a:srgbClr val="800080"/>
          </a:solidFill>
          <a:ln w="9525">
            <a:solidFill>
              <a:srgbClr val="000000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609600" marR="401320" indent="-201295">
              <a:lnSpc>
                <a:spcPct val="100000"/>
              </a:lnSpc>
              <a:spcBef>
                <a:spcPts val="1440"/>
              </a:spcBef>
            </a:pPr>
            <a:r>
              <a:rPr sz="1600" b="1" spc="-5" dirty="0">
                <a:solidFill>
                  <a:srgbClr val="FF9A33"/>
                </a:solidFill>
                <a:latin typeface="Arial"/>
                <a:cs typeface="Arial"/>
              </a:rPr>
              <a:t>Koşu</a:t>
            </a:r>
            <a:r>
              <a:rPr sz="1600" b="1" spc="-90" dirty="0">
                <a:solidFill>
                  <a:srgbClr val="FF9A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9A33"/>
                </a:solidFill>
                <a:latin typeface="Arial"/>
                <a:cs typeface="Arial"/>
              </a:rPr>
              <a:t>Bandı  Testleri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75817" y="1978151"/>
            <a:ext cx="1943100" cy="864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075817" y="1977389"/>
            <a:ext cx="1943100" cy="8661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608965" marR="601980" indent="90170">
              <a:lnSpc>
                <a:spcPct val="100000"/>
              </a:lnSpc>
              <a:spcBef>
                <a:spcPts val="1440"/>
              </a:spcBef>
            </a:pP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Saha  Testle</a:t>
            </a:r>
            <a:r>
              <a:rPr sz="1600" b="1" spc="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9115" y="3272790"/>
            <a:ext cx="1945005" cy="3385185"/>
          </a:xfrm>
          <a:prstGeom prst="rect">
            <a:avLst/>
          </a:prstGeom>
          <a:solidFill>
            <a:srgbClr val="993366"/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Times New Roman"/>
              <a:cs typeface="Times New Roman"/>
            </a:endParaRPr>
          </a:p>
          <a:p>
            <a:pPr marL="96520" marR="337820">
              <a:lnSpc>
                <a:spcPct val="100000"/>
              </a:lnSpc>
              <a:buSzPct val="94444"/>
              <a:buFont typeface="Arial"/>
              <a:buChar char="•"/>
              <a:tabLst>
                <a:tab pos="177800" algn="l"/>
              </a:tabLst>
            </a:pP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Wingate</a:t>
            </a:r>
            <a:r>
              <a:rPr sz="1800" b="1" i="1" spc="-10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Test  ( WANT</a:t>
            </a:r>
            <a:r>
              <a:rPr sz="1800" b="1" i="1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38713" y="3272790"/>
            <a:ext cx="2087880" cy="3385185"/>
          </a:xfrm>
          <a:prstGeom prst="rect">
            <a:avLst/>
          </a:prstGeom>
          <a:solidFill>
            <a:srgbClr val="800080"/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00">
              <a:latin typeface="Times New Roman"/>
              <a:cs typeface="Times New Roman"/>
            </a:endParaRPr>
          </a:p>
          <a:p>
            <a:pPr marL="160020" marR="354330" indent="-63500">
              <a:lnSpc>
                <a:spcPct val="100000"/>
              </a:lnSpc>
              <a:buClr>
                <a:srgbClr val="000000"/>
              </a:buClr>
              <a:buSzPct val="94444"/>
              <a:buChar char="•"/>
              <a:tabLst>
                <a:tab pos="177800" algn="l"/>
              </a:tabLst>
            </a:pP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Conconi</a:t>
            </a:r>
            <a:r>
              <a:rPr sz="1800" b="1" i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Koşu  Bandı</a:t>
            </a:r>
            <a:r>
              <a:rPr sz="1800" b="1" i="1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1800">
              <a:latin typeface="Arial"/>
              <a:cs typeface="Arial"/>
            </a:endParaRPr>
          </a:p>
          <a:p>
            <a:pPr marL="96520" marR="6223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94444"/>
              <a:buChar char="•"/>
              <a:tabLst>
                <a:tab pos="177800" algn="l"/>
              </a:tabLst>
            </a:pP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Marrin</a:t>
            </a:r>
            <a:r>
              <a:rPr sz="1800" b="1" i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–Sharratt- 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Taylor </a:t>
            </a:r>
            <a:r>
              <a:rPr sz="1800" b="1" i="1" spc="-5" dirty="0">
                <a:solidFill>
                  <a:srgbClr val="FFCC00"/>
                </a:solidFill>
                <a:latin typeface="Arial"/>
                <a:cs typeface="Arial"/>
              </a:rPr>
              <a:t>Koşu  Bandı</a:t>
            </a:r>
            <a:r>
              <a:rPr sz="1800" b="1" i="1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6670" y="3272790"/>
            <a:ext cx="1945639" cy="3385185"/>
          </a:xfrm>
          <a:prstGeom prst="rect">
            <a:avLst/>
          </a:prstGeom>
          <a:solidFill>
            <a:srgbClr val="CC3399"/>
          </a:solidFill>
          <a:ln w="9525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300">
              <a:latin typeface="Times New Roman"/>
              <a:cs typeface="Times New Roman"/>
            </a:endParaRPr>
          </a:p>
          <a:p>
            <a:pPr marL="146685" marR="585470" indent="-49530">
              <a:lnSpc>
                <a:spcPct val="100000"/>
              </a:lnSpc>
              <a:buClr>
                <a:srgbClr val="000000"/>
              </a:buClr>
              <a:buSzPct val="92857"/>
              <a:buChar char="•"/>
              <a:tabLst>
                <a:tab pos="160655" algn="l"/>
              </a:tabLst>
            </a:pP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Dikey</a:t>
            </a:r>
            <a:r>
              <a:rPr sz="1400" b="1" i="1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i="1" spc="-5" dirty="0">
                <a:solidFill>
                  <a:srgbClr val="FFFF00"/>
                </a:solidFill>
                <a:latin typeface="Arial"/>
                <a:cs typeface="Arial"/>
              </a:rPr>
              <a:t>sıçrama  </a:t>
            </a: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400">
              <a:latin typeface="Arial"/>
              <a:cs typeface="Arial"/>
            </a:endParaRPr>
          </a:p>
          <a:p>
            <a:pPr marL="146685" marR="517525" indent="-49530">
              <a:lnSpc>
                <a:spcPts val="1670"/>
              </a:lnSpc>
              <a:spcBef>
                <a:spcPts val="60"/>
              </a:spcBef>
              <a:buClr>
                <a:srgbClr val="000000"/>
              </a:buClr>
              <a:buSzPct val="92857"/>
              <a:buChar char="•"/>
              <a:tabLst>
                <a:tab pos="160655" algn="l"/>
              </a:tabLst>
            </a:pP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Dutley-Sargent  </a:t>
            </a:r>
            <a:r>
              <a:rPr sz="1400" b="1" i="1" spc="-5" dirty="0">
                <a:solidFill>
                  <a:srgbClr val="FFFF00"/>
                </a:solidFill>
                <a:latin typeface="Arial"/>
                <a:cs typeface="Arial"/>
              </a:rPr>
              <a:t>Sıçrama</a:t>
            </a:r>
            <a:r>
              <a:rPr sz="1400" b="1" i="1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400">
              <a:latin typeface="Arial"/>
              <a:cs typeface="Arial"/>
            </a:endParaRPr>
          </a:p>
          <a:p>
            <a:pPr marL="146685" marR="624205" indent="-49530">
              <a:lnSpc>
                <a:spcPts val="1670"/>
              </a:lnSpc>
              <a:spcBef>
                <a:spcPts val="5"/>
              </a:spcBef>
              <a:buClr>
                <a:srgbClr val="000000"/>
              </a:buClr>
              <a:buSzPct val="92857"/>
              <a:buChar char="•"/>
              <a:tabLst>
                <a:tab pos="160655" algn="l"/>
              </a:tabLst>
            </a:pP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Durarak Uzun  Atlama</a:t>
            </a:r>
            <a:r>
              <a:rPr sz="1400" b="1" i="1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400">
              <a:latin typeface="Arial"/>
              <a:cs typeface="Arial"/>
            </a:endParaRPr>
          </a:p>
          <a:p>
            <a:pPr marL="146685" marR="269875" indent="-49530">
              <a:lnSpc>
                <a:spcPts val="1680"/>
              </a:lnSpc>
              <a:buClr>
                <a:srgbClr val="000000"/>
              </a:buClr>
              <a:buSzPct val="92857"/>
              <a:buChar char="•"/>
              <a:tabLst>
                <a:tab pos="160655" algn="l"/>
              </a:tabLst>
            </a:pP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RAST </a:t>
            </a:r>
            <a:r>
              <a:rPr sz="1400" b="1" i="1" spc="-5" dirty="0">
                <a:solidFill>
                  <a:srgbClr val="FFFF00"/>
                </a:solidFill>
                <a:latin typeface="Arial"/>
                <a:cs typeface="Arial"/>
              </a:rPr>
              <a:t>( </a:t>
            </a: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Anaerobik  Sprint</a:t>
            </a:r>
            <a:r>
              <a:rPr sz="1400" b="1" i="1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Testi)</a:t>
            </a:r>
            <a:endParaRPr sz="1400">
              <a:latin typeface="Arial"/>
              <a:cs typeface="Arial"/>
            </a:endParaRPr>
          </a:p>
          <a:p>
            <a:pPr marL="160020" indent="-62865">
              <a:lnSpc>
                <a:spcPts val="1614"/>
              </a:lnSpc>
              <a:buClr>
                <a:srgbClr val="000000"/>
              </a:buClr>
              <a:buSzPct val="92857"/>
              <a:buChar char="•"/>
              <a:tabLst>
                <a:tab pos="160655" algn="l"/>
              </a:tabLst>
            </a:pPr>
            <a:r>
              <a:rPr sz="1400" b="1" i="1" spc="-5" dirty="0">
                <a:solidFill>
                  <a:srgbClr val="FFFF00"/>
                </a:solidFill>
                <a:latin typeface="Arial"/>
                <a:cs typeface="Arial"/>
              </a:rPr>
              <a:t>Song Step</a:t>
            </a: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 Testi</a:t>
            </a:r>
            <a:endParaRPr sz="1400">
              <a:latin typeface="Arial"/>
              <a:cs typeface="Arial"/>
            </a:endParaRPr>
          </a:p>
          <a:p>
            <a:pPr marL="160020" indent="-62865">
              <a:lnSpc>
                <a:spcPts val="1675"/>
              </a:lnSpc>
              <a:buClr>
                <a:srgbClr val="000000"/>
              </a:buClr>
              <a:buSzPct val="92857"/>
              <a:buChar char="•"/>
              <a:tabLst>
                <a:tab pos="160655" algn="l"/>
              </a:tabLst>
            </a:pPr>
            <a:r>
              <a:rPr sz="1400" b="1" i="1" spc="-5" dirty="0">
                <a:solidFill>
                  <a:srgbClr val="FFFF00"/>
                </a:solidFill>
                <a:latin typeface="Arial"/>
                <a:cs typeface="Arial"/>
              </a:rPr>
              <a:t>400</a:t>
            </a: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 test</a:t>
            </a:r>
            <a:endParaRPr sz="1400">
              <a:latin typeface="Arial"/>
              <a:cs typeface="Arial"/>
            </a:endParaRPr>
          </a:p>
          <a:p>
            <a:pPr marL="160020" indent="-62865">
              <a:lnSpc>
                <a:spcPts val="1675"/>
              </a:lnSpc>
              <a:buClr>
                <a:srgbClr val="000000"/>
              </a:buClr>
              <a:buSzPct val="92857"/>
              <a:buChar char="•"/>
              <a:tabLst>
                <a:tab pos="160655" algn="l"/>
              </a:tabLst>
            </a:pPr>
            <a:r>
              <a:rPr sz="1400" b="1" i="1" spc="-5" dirty="0">
                <a:solidFill>
                  <a:srgbClr val="FFFF00"/>
                </a:solidFill>
                <a:latin typeface="Arial"/>
                <a:cs typeface="Arial"/>
              </a:rPr>
              <a:t>30 m </a:t>
            </a: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sprint</a:t>
            </a:r>
            <a:r>
              <a:rPr sz="1400" b="1" i="1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400">
              <a:latin typeface="Arial"/>
              <a:cs typeface="Arial"/>
            </a:endParaRPr>
          </a:p>
          <a:p>
            <a:pPr marL="160020" indent="-62865">
              <a:lnSpc>
                <a:spcPts val="1675"/>
              </a:lnSpc>
              <a:buClr>
                <a:srgbClr val="000000"/>
              </a:buClr>
              <a:buSzPct val="92857"/>
              <a:buChar char="•"/>
              <a:tabLst>
                <a:tab pos="160655" algn="l"/>
              </a:tabLst>
            </a:pP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Bosco</a:t>
            </a:r>
            <a:r>
              <a:rPr sz="1400" b="1" i="1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Testi</a:t>
            </a:r>
            <a:endParaRPr sz="1400">
              <a:latin typeface="Arial"/>
              <a:cs typeface="Arial"/>
            </a:endParaRPr>
          </a:p>
          <a:p>
            <a:pPr marL="160020" indent="-62230">
              <a:lnSpc>
                <a:spcPts val="1675"/>
              </a:lnSpc>
              <a:buClr>
                <a:srgbClr val="000000"/>
              </a:buClr>
              <a:buSzPct val="92857"/>
              <a:buChar char="•"/>
              <a:tabLst>
                <a:tab pos="160655" algn="l"/>
              </a:tabLst>
            </a:pPr>
            <a:r>
              <a:rPr sz="1400" b="1" i="1" spc="-10" dirty="0">
                <a:solidFill>
                  <a:srgbClr val="FFFF00"/>
                </a:solidFill>
                <a:latin typeface="Arial"/>
                <a:cs typeface="Arial"/>
              </a:rPr>
              <a:t>Conconi Testi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1426" y="926845"/>
            <a:ext cx="51295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SÜRAT VE GÜÇ</a:t>
            </a:r>
            <a:r>
              <a:rPr spc="-25" dirty="0"/>
              <a:t> </a:t>
            </a:r>
            <a:r>
              <a:rPr spc="-5" dirty="0"/>
              <a:t>TESTLERİ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516" y="1914867"/>
            <a:ext cx="3524885" cy="3677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3O m sprint</a:t>
            </a:r>
            <a:r>
              <a:rPr sz="20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30 m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süratte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devamlılık</a:t>
            </a:r>
            <a:r>
              <a:rPr sz="2000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35 m sprint</a:t>
            </a:r>
            <a:r>
              <a:rPr sz="20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40 m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multiple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sprint</a:t>
            </a:r>
            <a:r>
              <a:rPr sz="20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60 m sürat</a:t>
            </a:r>
            <a:r>
              <a:rPr sz="20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150 m koşu</a:t>
            </a:r>
            <a:r>
              <a:rPr sz="20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300 m yard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shuttle</a:t>
            </a:r>
            <a:r>
              <a:rPr sz="2000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Margaria kalamen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güç</a:t>
            </a:r>
            <a:r>
              <a:rPr sz="2000" spc="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7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Wingate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anaerobik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güç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 testi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LAS (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Laktik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ve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sürat)</a:t>
            </a:r>
            <a:r>
              <a:rPr sz="20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47333" y="2193797"/>
            <a:ext cx="2960370" cy="31889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8592" y="2647911"/>
            <a:ext cx="3928110" cy="294640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505 koordinasyon</a:t>
            </a:r>
            <a:r>
              <a:rPr sz="20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Altıgen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koordinasyon</a:t>
            </a:r>
            <a:r>
              <a:rPr sz="20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Yan Yön Değiştirme</a:t>
            </a:r>
            <a:r>
              <a:rPr sz="2000" spc="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Illinois koordinasyon Koşu</a:t>
            </a:r>
            <a:r>
              <a:rPr sz="2000" spc="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Quick Feet</a:t>
            </a:r>
            <a:r>
              <a:rPr sz="20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Shuttle Run Testi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7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 Dril</a:t>
            </a:r>
            <a:r>
              <a:rPr sz="2000" spc="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Zig Zag</a:t>
            </a:r>
            <a:r>
              <a:rPr sz="20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Testi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50833" y="825246"/>
            <a:ext cx="6191250" cy="864869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77800" rIns="0" bIns="0" rtlCol="0">
            <a:spAutoFit/>
          </a:bodyPr>
          <a:lstStyle/>
          <a:p>
            <a:pPr marL="374650">
              <a:lnSpc>
                <a:spcPct val="100000"/>
              </a:lnSpc>
              <a:spcBef>
                <a:spcPts val="1400"/>
              </a:spcBef>
            </a:pPr>
            <a:r>
              <a:rPr b="1" spc="-5" dirty="0">
                <a:latin typeface="Arial"/>
                <a:cs typeface="Arial"/>
              </a:rPr>
              <a:t>KOORDİNASYON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TESTLERİ</a:t>
            </a:r>
          </a:p>
        </p:txBody>
      </p:sp>
      <p:sp>
        <p:nvSpPr>
          <p:cNvPr id="4" name="object 4"/>
          <p:cNvSpPr/>
          <p:nvPr/>
        </p:nvSpPr>
        <p:spPr>
          <a:xfrm>
            <a:off x="5418467" y="2193798"/>
            <a:ext cx="3889247" cy="3384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6687" y="2996437"/>
            <a:ext cx="801941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5180" marR="5080" indent="-2063114" algn="ctr">
              <a:lnSpc>
                <a:spcPct val="100000"/>
              </a:lnSpc>
              <a:spcBef>
                <a:spcPts val="100"/>
              </a:spcBef>
            </a:pPr>
            <a:r>
              <a:rPr sz="4000" dirty="0" err="1"/>
              <a:t>Saha</a:t>
            </a:r>
            <a:r>
              <a:rPr sz="4000" dirty="0"/>
              <a:t>  Testleri</a:t>
            </a:r>
            <a:r>
              <a:rPr sz="4000" spc="-5" dirty="0"/>
              <a:t> </a:t>
            </a:r>
            <a:r>
              <a:rPr sz="4000" dirty="0"/>
              <a:t>Örnekleri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9076" y="3199129"/>
            <a:ext cx="46348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/>
              <a:t>DAYANIKLILIK</a:t>
            </a:r>
            <a:endParaRPr sz="5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>
          <a:xfrm>
            <a:off x="774700" y="425450"/>
            <a:ext cx="9089390" cy="817147"/>
          </a:xfrm>
        </p:spPr>
        <p:txBody>
          <a:bodyPr/>
          <a:lstStyle/>
          <a:p>
            <a:pPr marL="1042782" marR="0" lvl="1" indent="-521391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Akciğer Hacim Ölçümleri</a:t>
            </a:r>
            <a:b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lang="tr-TR" altLang="tr-TR" sz="3600" dirty="0">
              <a:solidFill>
                <a:srgbClr val="FF3300"/>
              </a:solidFill>
            </a:endParaRPr>
          </a:p>
        </p:txBody>
      </p:sp>
      <p:sp>
        <p:nvSpPr>
          <p:cNvPr id="1183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882650"/>
            <a:ext cx="6482874" cy="4586376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1042782" lvl="1" indent="-521391" algn="l">
              <a:lnSpc>
                <a:spcPct val="150000"/>
              </a:lnSpc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Kişinin akciğer kapasitesi hakkında bilgi verir.</a:t>
            </a:r>
          </a:p>
          <a:p>
            <a:pPr marL="1042782" lvl="1" indent="-521391" algn="l">
              <a:lnSpc>
                <a:spcPct val="150000"/>
              </a:lnSpc>
              <a:buClr>
                <a:srgbClr val="33CC33"/>
              </a:buClr>
            </a:pPr>
            <a:endParaRPr lang="tr-TR" altLang="tr-TR" sz="2300" dirty="0">
              <a:solidFill>
                <a:srgbClr val="FFFF00"/>
              </a:solidFill>
            </a:endParaRPr>
          </a:p>
          <a:p>
            <a:pPr marL="1042782" lvl="1" indent="-521391" algn="l">
              <a:lnSpc>
                <a:spcPct val="150000"/>
              </a:lnSpc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Uygulama: </a:t>
            </a:r>
            <a:r>
              <a:rPr lang="tr-TR" altLang="tr-TR" sz="2300" dirty="0" err="1">
                <a:solidFill>
                  <a:srgbClr val="FFFF00"/>
                </a:solidFill>
              </a:rPr>
              <a:t>Vitalograf</a:t>
            </a:r>
            <a:r>
              <a:rPr lang="tr-TR" altLang="tr-TR" sz="2300" dirty="0">
                <a:solidFill>
                  <a:srgbClr val="FFFF00"/>
                </a:solidFill>
              </a:rPr>
              <a:t> </a:t>
            </a:r>
            <a:r>
              <a:rPr lang="tr-TR" altLang="tr-TR" sz="2300" dirty="0" err="1">
                <a:solidFill>
                  <a:srgbClr val="FFFF00"/>
                </a:solidFill>
              </a:rPr>
              <a:t>Spirometre</a:t>
            </a:r>
            <a:r>
              <a:rPr lang="tr-TR" altLang="tr-TR" sz="2300" dirty="0">
                <a:solidFill>
                  <a:srgbClr val="FFFF00"/>
                </a:solidFill>
              </a:rPr>
              <a:t> ile ölçüm yapılabilir. Sporcu alabildiği maksimum havayı içine çeker ve hava kaçmasına izin vermeden </a:t>
            </a:r>
            <a:r>
              <a:rPr lang="tr-TR" altLang="tr-TR" sz="2300" dirty="0" err="1">
                <a:solidFill>
                  <a:srgbClr val="FFFF00"/>
                </a:solidFill>
              </a:rPr>
              <a:t>spirometreye</a:t>
            </a:r>
            <a:r>
              <a:rPr lang="tr-TR" altLang="tr-TR" sz="2300" dirty="0">
                <a:solidFill>
                  <a:srgbClr val="FFFF00"/>
                </a:solidFill>
              </a:rPr>
              <a:t> tüm havayı üfler. Eğer statik </a:t>
            </a:r>
            <a:r>
              <a:rPr lang="tr-TR" altLang="tr-TR" sz="2300" dirty="0" err="1">
                <a:solidFill>
                  <a:srgbClr val="FFFF00"/>
                </a:solidFill>
              </a:rPr>
              <a:t>vital</a:t>
            </a:r>
            <a:r>
              <a:rPr lang="tr-TR" altLang="tr-TR" sz="2300" dirty="0">
                <a:solidFill>
                  <a:srgbClr val="FFFF00"/>
                </a:solidFill>
              </a:rPr>
              <a:t> kapasite ölçülüyorsa zaman kısıtlaması olmaz. Fakat zorlamalı </a:t>
            </a:r>
            <a:r>
              <a:rPr lang="tr-TR" altLang="tr-TR" sz="2300" dirty="0" err="1">
                <a:solidFill>
                  <a:srgbClr val="FFFF00"/>
                </a:solidFill>
              </a:rPr>
              <a:t>ekspirasyon</a:t>
            </a:r>
            <a:r>
              <a:rPr lang="tr-TR" altLang="tr-TR" sz="2300" dirty="0">
                <a:solidFill>
                  <a:srgbClr val="FFFF00"/>
                </a:solidFill>
              </a:rPr>
              <a:t> yada dinamik </a:t>
            </a:r>
            <a:r>
              <a:rPr lang="tr-TR" altLang="tr-TR" sz="2300" dirty="0" err="1">
                <a:solidFill>
                  <a:srgbClr val="FFFF00"/>
                </a:solidFill>
              </a:rPr>
              <a:t>vital</a:t>
            </a:r>
            <a:r>
              <a:rPr lang="tr-TR" altLang="tr-TR" sz="2300" dirty="0">
                <a:solidFill>
                  <a:srgbClr val="FFFF00"/>
                </a:solidFill>
              </a:rPr>
              <a:t> kapasite ölçülüyorsa sporcu en kısa zamanda en fazla havayı üflemelidir.</a:t>
            </a:r>
          </a:p>
        </p:txBody>
      </p:sp>
      <p:pic>
        <p:nvPicPr>
          <p:cNvPr id="26628" name="Picture 5" descr="11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300" y="4540250"/>
            <a:ext cx="3529193" cy="266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36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8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374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>
          <a:xfrm>
            <a:off x="774700" y="501650"/>
            <a:ext cx="9089390" cy="817147"/>
          </a:xfrm>
        </p:spPr>
        <p:txBody>
          <a:bodyPr/>
          <a:lstStyle/>
          <a:p>
            <a:pPr marL="1042782" marR="0" lvl="1" indent="-521391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tr-TR" altLang="tr-TR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Astrand</a:t>
            </a:r>
            <a: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Bisiklet </a:t>
            </a:r>
            <a:r>
              <a:rPr kumimoji="0" lang="tr-TR" altLang="tr-TR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Ergometre</a:t>
            </a:r>
            <a: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Testi</a:t>
            </a:r>
            <a:b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lang="tr-TR" altLang="tr-TR" sz="3600" dirty="0">
              <a:solidFill>
                <a:srgbClr val="FF3300"/>
              </a:solidFill>
            </a:endParaRPr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2025650"/>
            <a:ext cx="6482874" cy="4953706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1042782" lvl="1" indent="-521391" algn="just">
              <a:lnSpc>
                <a:spcPct val="90000"/>
              </a:lnSpc>
              <a:buClr>
                <a:srgbClr val="33CC33"/>
              </a:buClr>
            </a:pPr>
            <a:r>
              <a:rPr lang="tr-TR" altLang="tr-TR" sz="2300" dirty="0"/>
              <a:t>	</a:t>
            </a:r>
            <a:r>
              <a:rPr lang="tr-TR" altLang="tr-TR" sz="2300" dirty="0" err="1">
                <a:solidFill>
                  <a:srgbClr val="FFFF00"/>
                </a:solidFill>
              </a:rPr>
              <a:t>Submaksimal</a:t>
            </a:r>
            <a:r>
              <a:rPr lang="tr-TR" altLang="tr-TR" sz="2300" dirty="0">
                <a:solidFill>
                  <a:srgbClr val="FFFF00"/>
                </a:solidFill>
              </a:rPr>
              <a:t> bir egzersiz sonrası kişinin maksimal oksijen kullanım kapasitesinin ölçümü yapılır.</a:t>
            </a:r>
          </a:p>
          <a:p>
            <a:pPr marL="1042782" lvl="1" indent="-521391" algn="just">
              <a:lnSpc>
                <a:spcPct val="90000"/>
              </a:lnSpc>
              <a:buClr>
                <a:srgbClr val="33CC33"/>
              </a:buClr>
            </a:pPr>
            <a:endParaRPr lang="tr-TR" altLang="tr-TR" sz="2300" dirty="0">
              <a:solidFill>
                <a:srgbClr val="FFFF00"/>
              </a:solidFill>
            </a:endParaRPr>
          </a:p>
          <a:p>
            <a:pPr marL="1042782" lvl="1" indent="-521391" algn="just">
              <a:lnSpc>
                <a:spcPct val="90000"/>
              </a:lnSpc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	Uygulama: Sporcu 5 dakika süre ile pedal çevirir. Hız 20 km/saat sabit tutulur. Erkeklerde 150, bayanlarda 125 </a:t>
            </a:r>
            <a:r>
              <a:rPr lang="tr-TR" altLang="tr-TR" sz="2300" dirty="0" err="1">
                <a:solidFill>
                  <a:srgbClr val="FFFF00"/>
                </a:solidFill>
              </a:rPr>
              <a:t>watt</a:t>
            </a:r>
            <a:r>
              <a:rPr lang="tr-TR" altLang="tr-TR" sz="2300" dirty="0">
                <a:solidFill>
                  <a:srgbClr val="FFFF00"/>
                </a:solidFill>
              </a:rPr>
              <a:t> direnç vardır. Her dakikanın son 15 saniyesi nabız ölçülür. Nabız 120 ile 170 aralığında olmalıdır. Nabız ilk 2 dakika 120 ye çıkmaz direnç arttırılır. 3 dakikada nabız 170 geçerse direnç azaltılır. Teste üst üste iki kez aynı nabız alınana kadar devam edilir.</a:t>
            </a:r>
          </a:p>
        </p:txBody>
      </p:sp>
      <p:pic>
        <p:nvPicPr>
          <p:cNvPr id="27652" name="Picture 5" descr="sports_1_ma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023" y="3381185"/>
            <a:ext cx="2998236" cy="3333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7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4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84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477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>
          <a:xfrm>
            <a:off x="774700" y="425450"/>
            <a:ext cx="9089390" cy="353943"/>
          </a:xfrm>
        </p:spPr>
        <p:txBody>
          <a:bodyPr/>
          <a:lstStyle/>
          <a:p>
            <a:pPr marL="1042782" marR="0" lvl="1" indent="-521391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Koşu Bandı Testleri</a:t>
            </a:r>
            <a:endParaRPr lang="tr-TR" altLang="tr-TR" sz="3600" dirty="0">
              <a:solidFill>
                <a:srgbClr val="FF3300"/>
              </a:solidFill>
            </a:endParaRPr>
          </a:p>
        </p:txBody>
      </p:sp>
      <p:sp>
        <p:nvSpPr>
          <p:cNvPr id="1185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2025650"/>
            <a:ext cx="6010698" cy="4953706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1042782" lvl="1" indent="-521391" algn="just">
              <a:buClr>
                <a:srgbClr val="33CC33"/>
              </a:buClr>
            </a:pPr>
            <a:r>
              <a:rPr lang="tr-TR" altLang="tr-TR" sz="2300" dirty="0"/>
              <a:t>	</a:t>
            </a:r>
            <a:r>
              <a:rPr lang="tr-TR" altLang="tr-TR" sz="2300" dirty="0">
                <a:solidFill>
                  <a:srgbClr val="FFFF00"/>
                </a:solidFill>
              </a:rPr>
              <a:t>Aerobik ve anaerobik kapasitenin belirlenmesi için kullanılırlar.</a:t>
            </a:r>
          </a:p>
          <a:p>
            <a:pPr marL="1042782" lvl="1" indent="-521391" algn="just">
              <a:buClr>
                <a:srgbClr val="33CC33"/>
              </a:buClr>
            </a:pPr>
            <a:endParaRPr lang="tr-TR" altLang="tr-TR" sz="2300" dirty="0">
              <a:solidFill>
                <a:srgbClr val="FFFF00"/>
              </a:solidFill>
            </a:endParaRPr>
          </a:p>
          <a:p>
            <a:pPr marL="1042782" lvl="1" indent="-521391" algn="just"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	Bazıları:</a:t>
            </a:r>
          </a:p>
          <a:p>
            <a:pPr marL="1042782" lvl="1" indent="-521391" algn="just">
              <a:buFont typeface="Wingdings" pitchFamily="2" charset="2"/>
              <a:buChar char="l"/>
            </a:pPr>
            <a:r>
              <a:rPr lang="tr-TR" altLang="tr-TR" sz="2300" dirty="0" err="1">
                <a:solidFill>
                  <a:srgbClr val="FFFF00"/>
                </a:solidFill>
              </a:rPr>
              <a:t>Mitchell</a:t>
            </a:r>
            <a:r>
              <a:rPr lang="tr-TR" altLang="tr-TR" sz="2300" dirty="0">
                <a:solidFill>
                  <a:srgbClr val="FFFF00"/>
                </a:solidFill>
              </a:rPr>
              <a:t> </a:t>
            </a:r>
            <a:r>
              <a:rPr lang="tr-TR" altLang="tr-TR" sz="2300" dirty="0" err="1">
                <a:solidFill>
                  <a:srgbClr val="FFFF00"/>
                </a:solidFill>
              </a:rPr>
              <a:t>Sproule</a:t>
            </a:r>
            <a:r>
              <a:rPr lang="tr-TR" altLang="tr-TR" sz="2300" dirty="0">
                <a:solidFill>
                  <a:srgbClr val="FFFF00"/>
                </a:solidFill>
              </a:rPr>
              <a:t> </a:t>
            </a:r>
            <a:r>
              <a:rPr lang="tr-TR" altLang="tr-TR" sz="2300" dirty="0" err="1">
                <a:solidFill>
                  <a:srgbClr val="FFFF00"/>
                </a:solidFill>
              </a:rPr>
              <a:t>Chapman</a:t>
            </a:r>
            <a:r>
              <a:rPr lang="tr-TR" altLang="tr-TR" sz="2300" dirty="0">
                <a:solidFill>
                  <a:srgbClr val="FFFF00"/>
                </a:solidFill>
              </a:rPr>
              <a:t> Metodu</a:t>
            </a:r>
          </a:p>
          <a:p>
            <a:pPr marL="1042782" lvl="1" indent="-521391" algn="just">
              <a:buFont typeface="Wingdings" pitchFamily="2" charset="2"/>
              <a:buChar char="l"/>
            </a:pPr>
            <a:r>
              <a:rPr lang="tr-TR" altLang="tr-TR" sz="2300" dirty="0" err="1">
                <a:solidFill>
                  <a:srgbClr val="FFFF00"/>
                </a:solidFill>
              </a:rPr>
              <a:t>Saltin</a:t>
            </a:r>
            <a:r>
              <a:rPr lang="tr-TR" altLang="tr-TR" sz="2300" dirty="0">
                <a:solidFill>
                  <a:srgbClr val="FFFF00"/>
                </a:solidFill>
              </a:rPr>
              <a:t> </a:t>
            </a:r>
            <a:r>
              <a:rPr lang="tr-TR" altLang="tr-TR" sz="2300" dirty="0" err="1">
                <a:solidFill>
                  <a:srgbClr val="FFFF00"/>
                </a:solidFill>
              </a:rPr>
              <a:t>Astrond</a:t>
            </a:r>
            <a:r>
              <a:rPr lang="tr-TR" altLang="tr-TR" sz="2300" dirty="0">
                <a:solidFill>
                  <a:srgbClr val="FFFF00"/>
                </a:solidFill>
              </a:rPr>
              <a:t> Metodu</a:t>
            </a:r>
          </a:p>
          <a:p>
            <a:pPr marL="1042782" lvl="1" indent="-521391" algn="just">
              <a:buFont typeface="Wingdings" pitchFamily="2" charset="2"/>
              <a:buChar char="l"/>
            </a:pPr>
            <a:r>
              <a:rPr lang="tr-TR" altLang="tr-TR" sz="2300" dirty="0" err="1">
                <a:solidFill>
                  <a:srgbClr val="FFFF00"/>
                </a:solidFill>
              </a:rPr>
              <a:t>Ohaio</a:t>
            </a:r>
            <a:r>
              <a:rPr lang="tr-TR" altLang="tr-TR" sz="2300" dirty="0">
                <a:solidFill>
                  <a:srgbClr val="FFFF00"/>
                </a:solidFill>
              </a:rPr>
              <a:t> </a:t>
            </a:r>
            <a:r>
              <a:rPr lang="tr-TR" altLang="tr-TR" sz="2300" dirty="0" err="1">
                <a:solidFill>
                  <a:srgbClr val="FFFF00"/>
                </a:solidFill>
              </a:rPr>
              <a:t>State</a:t>
            </a:r>
            <a:r>
              <a:rPr lang="tr-TR" altLang="tr-TR" sz="2300" dirty="0">
                <a:solidFill>
                  <a:srgbClr val="FFFF00"/>
                </a:solidFill>
              </a:rPr>
              <a:t> Metodu</a:t>
            </a:r>
          </a:p>
          <a:p>
            <a:pPr marL="1042782" lvl="1" indent="-521391" algn="just">
              <a:buFont typeface="Wingdings" pitchFamily="2" charset="2"/>
              <a:buChar char="l"/>
            </a:pPr>
            <a:r>
              <a:rPr lang="tr-TR" altLang="tr-TR" sz="2300" dirty="0" err="1">
                <a:solidFill>
                  <a:srgbClr val="FFFF00"/>
                </a:solidFill>
              </a:rPr>
              <a:t>Conconi</a:t>
            </a:r>
            <a:r>
              <a:rPr lang="tr-TR" altLang="tr-TR" sz="2300" dirty="0">
                <a:solidFill>
                  <a:srgbClr val="FFFF00"/>
                </a:solidFill>
              </a:rPr>
              <a:t> Testi</a:t>
            </a:r>
          </a:p>
        </p:txBody>
      </p:sp>
      <p:pic>
        <p:nvPicPr>
          <p:cNvPr id="28676" name="Picture 5" descr="SportsPhys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016250"/>
            <a:ext cx="3200594" cy="3015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30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5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85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85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85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85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85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79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AutoShape 2"/>
          <p:cNvSpPr>
            <a:spLocks noGrp="1" noChangeArrowheads="1"/>
          </p:cNvSpPr>
          <p:nvPr>
            <p:ph type="title"/>
          </p:nvPr>
        </p:nvSpPr>
        <p:spPr>
          <a:xfrm>
            <a:off x="774700" y="425450"/>
            <a:ext cx="9089390" cy="907941"/>
          </a:xfrm>
        </p:spPr>
        <p:txBody>
          <a:bodyPr/>
          <a:lstStyle/>
          <a:p>
            <a:pPr marL="608289" marR="0" lvl="0" indent="-608289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tr-TR" altLang="tr-TR" sz="2300" b="1" dirty="0" err="1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Harward</a:t>
            </a:r>
            <a:r>
              <a:rPr lang="tr-TR" altLang="tr-TR" sz="2300" b="1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 Step Testi</a:t>
            </a:r>
            <a:br>
              <a:rPr lang="tr-TR" altLang="tr-TR" sz="2300" b="1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</a:br>
            <a:endParaRPr lang="tr-TR" altLang="tr-TR" sz="3600" dirty="0">
              <a:solidFill>
                <a:srgbClr val="FF3300"/>
              </a:solidFill>
            </a:endParaRPr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250670"/>
            <a:ext cx="8915400" cy="5651780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1042782" lvl="1" indent="-521391" algn="l">
              <a:buClr>
                <a:srgbClr val="FFFF00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Genel dayanıklılık yeteneğini ölçmek için kullanılmaktadır.</a:t>
            </a:r>
          </a:p>
          <a:p>
            <a:pPr marL="1042782" lvl="1" indent="-521391" algn="l">
              <a:buClr>
                <a:srgbClr val="FFFF00"/>
              </a:buClr>
            </a:pPr>
            <a:endParaRPr lang="tr-TR" altLang="tr-TR" sz="2300" dirty="0">
              <a:solidFill>
                <a:srgbClr val="FFFF00"/>
              </a:solidFill>
            </a:endParaRPr>
          </a:p>
          <a:p>
            <a:pPr marL="1042782" lvl="1" indent="-521391" algn="l">
              <a:buClr>
                <a:srgbClr val="FFFF00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Uygulama: 50.8 cm yüksekliğindeki kasaya çıkıp inilir. </a:t>
            </a:r>
          </a:p>
          <a:p>
            <a:pPr marL="1042782" lvl="1" indent="-521391" algn="l">
              <a:buClr>
                <a:srgbClr val="FFFF00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Her tekrar ortalama 2 </a:t>
            </a:r>
            <a:r>
              <a:rPr lang="tr-TR" altLang="tr-TR" sz="2300" dirty="0" err="1">
                <a:solidFill>
                  <a:srgbClr val="FFFF00"/>
                </a:solidFill>
              </a:rPr>
              <a:t>sn</a:t>
            </a:r>
            <a:r>
              <a:rPr lang="tr-TR" altLang="tr-TR" sz="2300" dirty="0">
                <a:solidFill>
                  <a:srgbClr val="FFFF00"/>
                </a:solidFill>
              </a:rPr>
              <a:t> hızında gerçekleşir. </a:t>
            </a:r>
          </a:p>
          <a:p>
            <a:pPr marL="1042782" lvl="1" indent="-521391" algn="l">
              <a:buClr>
                <a:srgbClr val="FFFF00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Yüklenmeden sonraki 1-1.5, 2-2.5, 3-3.5 dakikadaki nabızlar ölçülür. Formül yardımı ile hesaplama yapılır.</a:t>
            </a:r>
          </a:p>
        </p:txBody>
      </p:sp>
      <p:pic>
        <p:nvPicPr>
          <p:cNvPr id="16388" name="Picture 4" descr="versu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4" t="29338"/>
          <a:stretch>
            <a:fillRect/>
          </a:stretch>
        </p:blipFill>
        <p:spPr bwMode="auto">
          <a:xfrm>
            <a:off x="3517900" y="3854450"/>
            <a:ext cx="3198737" cy="298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18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866" grpId="0"/>
      <p:bldP spid="93286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3165" y="831595"/>
            <a:ext cx="322643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" dirty="0"/>
              <a:t>Cooper</a:t>
            </a:r>
            <a:r>
              <a:rPr sz="4400" spc="-55" dirty="0"/>
              <a:t> </a:t>
            </a:r>
            <a:r>
              <a:rPr sz="4400" spc="-5" dirty="0"/>
              <a:t>Testi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11541" y="1883638"/>
            <a:ext cx="6241415" cy="421005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3200" spc="-5" dirty="0">
                <a:solidFill>
                  <a:srgbClr val="FFCC00"/>
                </a:solidFill>
                <a:latin typeface="Arial"/>
                <a:cs typeface="Arial"/>
              </a:rPr>
              <a:t>Amaç;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ts val="3450"/>
              </a:lnSpc>
              <a:spcBef>
                <a:spcPts val="819"/>
              </a:spcBef>
            </a:pPr>
            <a:r>
              <a:rPr sz="3200" spc="-5" dirty="0">
                <a:solidFill>
                  <a:srgbClr val="FFCC00"/>
                </a:solidFill>
                <a:latin typeface="Arial"/>
                <a:cs typeface="Arial"/>
              </a:rPr>
              <a:t>Bu testin </a:t>
            </a:r>
            <a:r>
              <a:rPr sz="3200" spc="-10" dirty="0">
                <a:solidFill>
                  <a:srgbClr val="FFCC00"/>
                </a:solidFill>
                <a:latin typeface="Arial"/>
                <a:cs typeface="Arial"/>
              </a:rPr>
              <a:t>amacı </a:t>
            </a:r>
            <a:r>
              <a:rPr sz="3200" spc="-5" dirty="0">
                <a:solidFill>
                  <a:srgbClr val="FFCC00"/>
                </a:solidFill>
                <a:latin typeface="Arial"/>
                <a:cs typeface="Arial"/>
              </a:rPr>
              <a:t>tahmini </a:t>
            </a:r>
            <a:r>
              <a:rPr sz="3200" spc="-10" dirty="0">
                <a:solidFill>
                  <a:srgbClr val="FFCC00"/>
                </a:solidFill>
                <a:latin typeface="Arial"/>
                <a:cs typeface="Arial"/>
              </a:rPr>
              <a:t>maxVO</a:t>
            </a:r>
            <a:r>
              <a:rPr sz="3150" spc="-15" baseline="-21164" dirty="0">
                <a:solidFill>
                  <a:srgbClr val="FFCC00"/>
                </a:solidFill>
                <a:latin typeface="Arial"/>
                <a:cs typeface="Arial"/>
              </a:rPr>
              <a:t>2</a:t>
            </a:r>
            <a:r>
              <a:rPr sz="3200" spc="-10" dirty="0">
                <a:solidFill>
                  <a:srgbClr val="FFCC00"/>
                </a:solidFill>
                <a:latin typeface="Arial"/>
                <a:cs typeface="Arial"/>
              </a:rPr>
              <a:t>’yi  ölçmektir.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r>
              <a:rPr sz="3200" spc="-10" dirty="0">
                <a:solidFill>
                  <a:srgbClr val="FFCC00"/>
                </a:solidFill>
                <a:latin typeface="Arial"/>
                <a:cs typeface="Arial"/>
              </a:rPr>
              <a:t> Gereçleri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3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solidFill>
                  <a:srgbClr val="FFCC00"/>
                </a:solidFill>
                <a:latin typeface="Arial"/>
                <a:cs typeface="Arial"/>
              </a:rPr>
              <a:t>200 veya 400m </a:t>
            </a:r>
            <a:r>
              <a:rPr sz="3200" spc="-10" dirty="0">
                <a:solidFill>
                  <a:srgbClr val="FFCC00"/>
                </a:solidFill>
                <a:latin typeface="Arial"/>
                <a:cs typeface="Arial"/>
              </a:rPr>
              <a:t>atletizm</a:t>
            </a:r>
            <a:r>
              <a:rPr sz="3200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"/>
                <a:cs typeface="Arial"/>
              </a:rPr>
              <a:t>pisti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37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solidFill>
                  <a:srgbClr val="FFCC00"/>
                </a:solidFill>
                <a:latin typeface="Arial"/>
                <a:cs typeface="Arial"/>
              </a:rPr>
              <a:t>Kronometre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3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solidFill>
                  <a:srgbClr val="FFCC00"/>
                </a:solidFill>
                <a:latin typeface="Arial"/>
                <a:cs typeface="Arial"/>
              </a:rPr>
              <a:t>Bir yardımcı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6663" y="746251"/>
            <a:ext cx="322643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" dirty="0"/>
              <a:t>Cooper</a:t>
            </a:r>
            <a:r>
              <a:rPr sz="4400" spc="-55" dirty="0"/>
              <a:t> </a:t>
            </a:r>
            <a:r>
              <a:rPr sz="4400" spc="-5" dirty="0"/>
              <a:t>Testi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22197" y="1463293"/>
            <a:ext cx="7713345" cy="480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Metod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500">
              <a:latin typeface="Times New Roman"/>
              <a:cs typeface="Times New Roman"/>
            </a:endParaRPr>
          </a:p>
          <a:p>
            <a:pPr marL="454659" indent="-441959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Denek 10 dk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 ısınır.</a:t>
            </a:r>
            <a:endParaRPr sz="2800">
              <a:latin typeface="Arial"/>
              <a:cs typeface="Arial"/>
            </a:endParaRPr>
          </a:p>
          <a:p>
            <a:pPr marL="454659" marR="2359660" indent="-441959">
              <a:lnSpc>
                <a:spcPct val="11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Komutla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koşuya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başlar ve turlar 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sayılarak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kaydedilir.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ts val="3020"/>
              </a:lnSpc>
              <a:spcBef>
                <a:spcPts val="725"/>
              </a:spcBef>
              <a:buChar char="•"/>
              <a:tabLst>
                <a:tab pos="354965" algn="l"/>
                <a:tab pos="356235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12 dk koşu veya yürüme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sonrasında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kat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edilen 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mesafe</a:t>
            </a:r>
            <a:r>
              <a:rPr sz="28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belirlenir.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05"/>
              </a:spcBef>
              <a:buChar char="•"/>
              <a:tabLst>
                <a:tab pos="354965" algn="l"/>
                <a:tab pos="356235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Sonuç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aşağıdaki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formüle göre hesaplanır: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2175"/>
              </a:spcBef>
            </a:pPr>
            <a:r>
              <a:rPr sz="4200" baseline="-15873" dirty="0">
                <a:solidFill>
                  <a:srgbClr val="FFCC00"/>
                </a:solidFill>
                <a:latin typeface="Arial"/>
                <a:cs typeface="Arial"/>
              </a:rPr>
              <a:t>Tahmini </a:t>
            </a:r>
            <a:r>
              <a:rPr sz="4200" spc="-7" baseline="-15873" dirty="0">
                <a:solidFill>
                  <a:srgbClr val="FFCC00"/>
                </a:solidFill>
                <a:latin typeface="Arial"/>
                <a:cs typeface="Arial"/>
              </a:rPr>
              <a:t>maxVO</a:t>
            </a:r>
            <a:r>
              <a:rPr sz="2850" spc="-7" baseline="-43859" dirty="0">
                <a:solidFill>
                  <a:srgbClr val="FFCC00"/>
                </a:solidFill>
                <a:latin typeface="Arial"/>
                <a:cs typeface="Arial"/>
              </a:rPr>
              <a:t>2 </a:t>
            </a:r>
            <a:r>
              <a:rPr sz="4200" baseline="-15873" dirty="0">
                <a:solidFill>
                  <a:srgbClr val="FFCC00"/>
                </a:solidFill>
                <a:latin typeface="Arial"/>
                <a:cs typeface="Arial"/>
              </a:rPr>
              <a:t>= </a:t>
            </a:r>
            <a:r>
              <a:rPr sz="1900" u="heavy" spc="-5" dirty="0">
                <a:solidFill>
                  <a:srgbClr val="FFCC00"/>
                </a:solidFill>
                <a:uFill>
                  <a:solidFill>
                    <a:srgbClr val="FFCC00"/>
                  </a:solidFill>
                </a:uFill>
                <a:latin typeface="Arial"/>
                <a:cs typeface="Arial"/>
              </a:rPr>
              <a:t>Koşulan </a:t>
            </a:r>
            <a:r>
              <a:rPr sz="1900" u="heavy" dirty="0">
                <a:solidFill>
                  <a:srgbClr val="FFCC00"/>
                </a:solidFill>
                <a:uFill>
                  <a:solidFill>
                    <a:srgbClr val="FFCC00"/>
                  </a:solidFill>
                </a:uFill>
                <a:latin typeface="Arial"/>
                <a:cs typeface="Arial"/>
              </a:rPr>
              <a:t>mesafe –</a:t>
            </a:r>
            <a:r>
              <a:rPr sz="1900" u="heavy" spc="-160" dirty="0">
                <a:solidFill>
                  <a:srgbClr val="FFCC00"/>
                </a:solidFill>
                <a:uFill>
                  <a:solidFill>
                    <a:srgbClr val="FFCC00"/>
                  </a:solidFill>
                </a:uFill>
                <a:latin typeface="Arial"/>
                <a:cs typeface="Arial"/>
              </a:rPr>
              <a:t> </a:t>
            </a:r>
            <a:r>
              <a:rPr sz="1900" u="heavy" dirty="0">
                <a:solidFill>
                  <a:srgbClr val="FFCC00"/>
                </a:solidFill>
                <a:uFill>
                  <a:solidFill>
                    <a:srgbClr val="FFCC00"/>
                  </a:solidFill>
                </a:uFill>
                <a:latin typeface="Arial"/>
                <a:cs typeface="Arial"/>
              </a:rPr>
              <a:t>504,9</a:t>
            </a:r>
            <a:endParaRPr sz="1900">
              <a:latin typeface="Arial"/>
              <a:cs typeface="Arial"/>
            </a:endParaRPr>
          </a:p>
          <a:p>
            <a:pPr marL="4880610">
              <a:lnSpc>
                <a:spcPct val="100000"/>
              </a:lnSpc>
              <a:spcBef>
                <a:spcPts val="1245"/>
              </a:spcBef>
            </a:pPr>
            <a:r>
              <a:rPr sz="1900" dirty="0">
                <a:solidFill>
                  <a:srgbClr val="FFCC00"/>
                </a:solidFill>
                <a:latin typeface="Arial"/>
                <a:cs typeface="Arial"/>
              </a:rPr>
              <a:t>44,73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31025" y="1040891"/>
            <a:ext cx="2452877" cy="27081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>
          <a:xfrm>
            <a:off x="622300" y="501650"/>
            <a:ext cx="9089390" cy="907941"/>
          </a:xfrm>
        </p:spPr>
        <p:txBody>
          <a:bodyPr/>
          <a:lstStyle/>
          <a:p>
            <a:pPr marL="1042782" marR="0" lvl="1" indent="-521391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Cooper (12 </a:t>
            </a:r>
            <a:r>
              <a:rPr kumimoji="0" lang="tr-TR" altLang="tr-TR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dk</a:t>
            </a:r>
            <a: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koş – yürü) Testi</a:t>
            </a:r>
            <a:b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lang="tr-TR" altLang="tr-TR" sz="3600" dirty="0">
              <a:solidFill>
                <a:srgbClr val="FF3300"/>
              </a:solidFill>
            </a:endParaRPr>
          </a:p>
        </p:txBody>
      </p:sp>
      <p:sp>
        <p:nvSpPr>
          <p:cNvPr id="933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035051"/>
            <a:ext cx="9067800" cy="2209800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1042782" lvl="1" indent="-521391" algn="just"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Genel dayanıklılık yeteneğini ölçmek için kullanılmaktadır.</a:t>
            </a:r>
          </a:p>
          <a:p>
            <a:pPr marL="1042782" lvl="1" indent="-521391" algn="just">
              <a:buClr>
                <a:srgbClr val="33CC33"/>
              </a:buClr>
            </a:pPr>
            <a:endParaRPr lang="tr-TR" altLang="tr-TR" sz="2300" dirty="0">
              <a:solidFill>
                <a:srgbClr val="FFFF00"/>
              </a:solidFill>
            </a:endParaRPr>
          </a:p>
          <a:p>
            <a:pPr marL="1042782" lvl="1" indent="-521391" algn="just"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Uygulama: İşaret ile beraber testi uygulayacak kişiler koşarak veya yürüyerek 12 dakikalık süreyi tamamlarlar ve kat edilen mesafe ölçülür.</a:t>
            </a:r>
          </a:p>
        </p:txBody>
      </p:sp>
      <p:pic>
        <p:nvPicPr>
          <p:cNvPr id="17412" name="Picture 5" descr="_38149554_cooper_r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3730734"/>
            <a:ext cx="7467600" cy="309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47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3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3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389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1195" y="862837"/>
            <a:ext cx="751205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Elit Sporcularda </a:t>
            </a:r>
            <a:r>
              <a:rPr sz="4000" spc="-5" dirty="0"/>
              <a:t>Cooper</a:t>
            </a:r>
            <a:r>
              <a:rPr sz="4000" spc="-85" dirty="0"/>
              <a:t> </a:t>
            </a:r>
            <a:r>
              <a:rPr sz="4000" dirty="0"/>
              <a:t>Testinde  </a:t>
            </a:r>
            <a:r>
              <a:rPr sz="4000" spc="-5" dirty="0"/>
              <a:t>Kat edilen Mesafeye </a:t>
            </a:r>
            <a:r>
              <a:rPr sz="4000" dirty="0"/>
              <a:t>Göre  Değerlendirme</a:t>
            </a:r>
            <a:endParaRPr sz="40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27543" y="3536856"/>
          <a:ext cx="8039732" cy="1502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7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8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9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4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3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6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6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2210"/>
                        </a:lnSpc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Mükemmel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0020" algn="ctr">
                        <a:lnSpc>
                          <a:spcPts val="2210"/>
                        </a:lnSpc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İyi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ts val="2210"/>
                        </a:lnSpc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Orta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ts val="2210"/>
                        </a:lnSpc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Zayıf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ts val="2210"/>
                        </a:lnSpc>
                      </a:pP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Kötü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ERKEK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&gt;3700m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3400-3700m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3100-3399m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2800-3099m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&lt;2800m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405">
                <a:tc>
                  <a:txBody>
                    <a:bodyPr/>
                    <a:lstStyle/>
                    <a:p>
                      <a:pPr marR="5715" algn="ctr">
                        <a:lnSpc>
                          <a:spcPts val="2325"/>
                        </a:lnSpc>
                        <a:spcBef>
                          <a:spcPts val="1090"/>
                        </a:spcBef>
                      </a:pP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BAYAN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ts val="2325"/>
                        </a:lnSpc>
                        <a:spcBef>
                          <a:spcPts val="1090"/>
                        </a:spcBef>
                      </a:pP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&gt;3000m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2325"/>
                        </a:lnSpc>
                        <a:spcBef>
                          <a:spcPts val="1090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2700-3000m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25"/>
                        </a:lnSpc>
                        <a:spcBef>
                          <a:spcPts val="1090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2400-2999m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2325"/>
                        </a:lnSpc>
                        <a:spcBef>
                          <a:spcPts val="1090"/>
                        </a:spcBef>
                      </a:pP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2100-2399m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ts val="2325"/>
                        </a:lnSpc>
                        <a:spcBef>
                          <a:spcPts val="1090"/>
                        </a:spcBef>
                      </a:pPr>
                      <a:r>
                        <a:rPr sz="200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&lt;2100m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1" y="425450"/>
            <a:ext cx="8991600" cy="4666838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1042782" lvl="1" indent="-521391" algn="just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l"/>
            </a:pPr>
            <a:r>
              <a:rPr lang="tr-TR" altLang="tr-TR" sz="2300" b="1" dirty="0">
                <a:solidFill>
                  <a:srgbClr val="FFFF00"/>
                </a:solidFill>
              </a:rPr>
              <a:t>Mekik Koşu Testi</a:t>
            </a:r>
          </a:p>
          <a:p>
            <a:pPr marL="1042782" lvl="1" indent="-521391" algn="just">
              <a:lnSpc>
                <a:spcPct val="90000"/>
              </a:lnSpc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	Kişinin </a:t>
            </a:r>
            <a:r>
              <a:rPr lang="tr-TR" altLang="tr-TR" sz="2300" dirty="0" err="1">
                <a:solidFill>
                  <a:srgbClr val="FFFF00"/>
                </a:solidFill>
              </a:rPr>
              <a:t>max</a:t>
            </a:r>
            <a:r>
              <a:rPr lang="tr-TR" altLang="tr-TR" sz="2300" dirty="0">
                <a:solidFill>
                  <a:srgbClr val="FFFF00"/>
                </a:solidFill>
              </a:rPr>
              <a:t> VO2 </a:t>
            </a:r>
          </a:p>
          <a:p>
            <a:pPr marL="1042782" lvl="1" indent="-521391" algn="just">
              <a:lnSpc>
                <a:spcPct val="90000"/>
              </a:lnSpc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	değerlerinin ölçümü için kullanılır.</a:t>
            </a:r>
          </a:p>
          <a:p>
            <a:pPr marL="1042782" lvl="1" indent="-521391" algn="just">
              <a:lnSpc>
                <a:spcPct val="90000"/>
              </a:lnSpc>
              <a:buClr>
                <a:srgbClr val="33CC33"/>
              </a:buClr>
            </a:pPr>
            <a:endParaRPr lang="tr-TR" altLang="tr-TR" sz="2300" dirty="0">
              <a:solidFill>
                <a:srgbClr val="FFFF00"/>
              </a:solidFill>
            </a:endParaRPr>
          </a:p>
          <a:p>
            <a:pPr marL="1042782" lvl="1" indent="-521391" algn="just">
              <a:lnSpc>
                <a:spcPct val="90000"/>
              </a:lnSpc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	Uygulama</a:t>
            </a:r>
          </a:p>
          <a:p>
            <a:pPr marL="1042782" lvl="1" indent="-521391" algn="just">
              <a:lnSpc>
                <a:spcPct val="90000"/>
              </a:lnSpc>
              <a:buFont typeface="Wingdings" pitchFamily="2" charset="2"/>
              <a:buChar char="l"/>
            </a:pPr>
            <a:r>
              <a:rPr lang="tr-TR" altLang="tr-TR" sz="2300" dirty="0">
                <a:solidFill>
                  <a:srgbClr val="FFFF00"/>
                </a:solidFill>
              </a:rPr>
              <a:t>20 m mesafeli alan çizgilerle belirlenir.</a:t>
            </a:r>
          </a:p>
          <a:p>
            <a:pPr marL="1042782" lvl="1" indent="-521391" algn="just">
              <a:lnSpc>
                <a:spcPct val="90000"/>
              </a:lnSpc>
              <a:buFont typeface="Wingdings" pitchFamily="2" charset="2"/>
              <a:buChar char="l"/>
            </a:pPr>
            <a:r>
              <a:rPr lang="tr-TR" altLang="tr-TR" sz="2300" dirty="0">
                <a:solidFill>
                  <a:srgbClr val="FFFF00"/>
                </a:solidFill>
              </a:rPr>
              <a:t>Özel mekik koşusu </a:t>
            </a:r>
            <a:r>
              <a:rPr lang="tr-TR" altLang="tr-TR" sz="2300" dirty="0" err="1">
                <a:solidFill>
                  <a:srgbClr val="FFFF00"/>
                </a:solidFill>
              </a:rPr>
              <a:t>Cd’si</a:t>
            </a:r>
            <a:r>
              <a:rPr lang="tr-TR" altLang="tr-TR" sz="2300" dirty="0">
                <a:solidFill>
                  <a:srgbClr val="FFFF00"/>
                </a:solidFill>
              </a:rPr>
              <a:t> ile sporcular koşuya başlarlar. </a:t>
            </a:r>
          </a:p>
          <a:p>
            <a:pPr marL="1042782" lvl="1" indent="-521391" algn="just">
              <a:lnSpc>
                <a:spcPct val="90000"/>
              </a:lnSpc>
              <a:buFont typeface="Wingdings" pitchFamily="2" charset="2"/>
              <a:buChar char="l"/>
            </a:pPr>
            <a:r>
              <a:rPr lang="tr-TR" altLang="tr-TR" sz="2300" dirty="0" err="1">
                <a:solidFill>
                  <a:srgbClr val="FFFF00"/>
                </a:solidFill>
              </a:rPr>
              <a:t>Cd</a:t>
            </a:r>
            <a:r>
              <a:rPr lang="tr-TR" altLang="tr-TR" sz="2300" dirty="0">
                <a:solidFill>
                  <a:srgbClr val="FFFF00"/>
                </a:solidFill>
              </a:rPr>
              <a:t> den belli aralıklar ile sinyaller verilmektedir.</a:t>
            </a:r>
          </a:p>
          <a:p>
            <a:pPr marL="1042782" lvl="1" indent="-521391" algn="just">
              <a:lnSpc>
                <a:spcPct val="90000"/>
              </a:lnSpc>
              <a:buFont typeface="Wingdings" pitchFamily="2" charset="2"/>
              <a:buChar char="l"/>
            </a:pPr>
            <a:r>
              <a:rPr lang="tr-TR" altLang="tr-TR" sz="2300" dirty="0">
                <a:solidFill>
                  <a:srgbClr val="FFFF00"/>
                </a:solidFill>
              </a:rPr>
              <a:t>Sporcular her bir sinyalden önce 20 m alanda belirlenen çizgilere ulaşmak zorundadır.</a:t>
            </a:r>
          </a:p>
          <a:p>
            <a:pPr marL="1042782" lvl="1" indent="-521391" algn="just">
              <a:lnSpc>
                <a:spcPct val="90000"/>
              </a:lnSpc>
              <a:buFont typeface="Wingdings" pitchFamily="2" charset="2"/>
              <a:buChar char="l"/>
            </a:pPr>
            <a:r>
              <a:rPr lang="tr-TR" altLang="tr-TR" sz="2300" dirty="0">
                <a:solidFill>
                  <a:srgbClr val="FFFF00"/>
                </a:solidFill>
              </a:rPr>
              <a:t>Sinyaller gittikçe hızlanır. 2 kez üst üste sinyalden önce alana giremeyen sporcunun testine son verilir. </a:t>
            </a:r>
          </a:p>
          <a:p>
            <a:pPr marL="1042782" lvl="1" indent="-521391" algn="just">
              <a:lnSpc>
                <a:spcPct val="90000"/>
              </a:lnSpc>
              <a:buFont typeface="Wingdings" pitchFamily="2" charset="2"/>
              <a:buChar char="l"/>
            </a:pPr>
            <a:r>
              <a:rPr lang="tr-TR" altLang="tr-TR" sz="2300" dirty="0">
                <a:solidFill>
                  <a:srgbClr val="FFFF00"/>
                </a:solidFill>
              </a:rPr>
              <a:t>Koşu adeti kayıt edilir.</a:t>
            </a:r>
          </a:p>
        </p:txBody>
      </p:sp>
      <p:pic>
        <p:nvPicPr>
          <p:cNvPr id="18436" name="Picture 4" descr="PREPcircui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4921250"/>
            <a:ext cx="7315200" cy="211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114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4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34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34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34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34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34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34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34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34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34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491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2077" y="3199129"/>
            <a:ext cx="23495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/>
              <a:t>SÜRAT</a:t>
            </a:r>
            <a:endParaRPr sz="5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3228" y="862837"/>
            <a:ext cx="37274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3O </a:t>
            </a:r>
            <a:r>
              <a:rPr sz="4000" dirty="0"/>
              <a:t>m sprint</a:t>
            </a:r>
            <a:r>
              <a:rPr sz="4000" spc="-75" dirty="0"/>
              <a:t> </a:t>
            </a:r>
            <a:r>
              <a:rPr sz="4000" dirty="0"/>
              <a:t>testi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311503" y="1895640"/>
            <a:ext cx="8012430" cy="416814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434"/>
              </a:spcBef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Amaç</a:t>
            </a:r>
            <a:endParaRPr sz="2800">
              <a:latin typeface="Arial"/>
              <a:cs typeface="Arial"/>
            </a:endParaRPr>
          </a:p>
          <a:p>
            <a:pPr marL="355600" marR="5080">
              <a:lnSpc>
                <a:spcPts val="3020"/>
              </a:lnSpc>
              <a:spcBef>
                <a:spcPts val="720"/>
              </a:spcBef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Bu test sürati ve anaerobik gücü değerlendirmek  için</a:t>
            </a:r>
            <a:r>
              <a:rPr sz="28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uygundur.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4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Test gereçleri;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MS UI Gothic"/>
              <a:buChar char="▪"/>
              <a:tabLst>
                <a:tab pos="354965" algn="l"/>
                <a:tab pos="355600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30 m düz bir</a:t>
            </a:r>
            <a:r>
              <a:rPr sz="28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zemin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45"/>
              </a:spcBef>
              <a:buFont typeface="MS UI Gothic"/>
              <a:buChar char="▪"/>
              <a:tabLst>
                <a:tab pos="354965" algn="l"/>
                <a:tab pos="355600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4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huni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Font typeface="MS UI Gothic"/>
              <a:buChar char="▪"/>
              <a:tabLst>
                <a:tab pos="354965" algn="l"/>
                <a:tab pos="355600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Kronometre ya da</a:t>
            </a:r>
            <a:r>
              <a:rPr sz="2800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fotosel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MS UI Gothic"/>
              <a:buChar char="▪"/>
              <a:tabLst>
                <a:tab pos="354965" algn="l"/>
                <a:tab pos="355600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Bir</a:t>
            </a:r>
            <a:r>
              <a:rPr sz="28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yardımcı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503" y="1123746"/>
            <a:ext cx="7635240" cy="481012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775"/>
              </a:spcBef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Metod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Deneğin yeterince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ısınması</a:t>
            </a:r>
            <a:r>
              <a:rPr sz="28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sağlanır.</a:t>
            </a:r>
            <a:endParaRPr sz="2800">
              <a:latin typeface="Arial"/>
              <a:cs typeface="Arial"/>
            </a:endParaRPr>
          </a:p>
          <a:p>
            <a:pPr marL="355600" marR="222885" indent="-342900">
              <a:lnSpc>
                <a:spcPct val="100000"/>
              </a:lnSpc>
              <a:spcBef>
                <a:spcPts val="6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Denek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A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ve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B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noktalarında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belirlenen huniler  arasında maksimal eforla</a:t>
            </a:r>
            <a:r>
              <a:rPr sz="28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koşar.</a:t>
            </a:r>
            <a:endParaRPr sz="2800">
              <a:latin typeface="Arial"/>
              <a:cs typeface="Arial"/>
            </a:endParaRPr>
          </a:p>
          <a:p>
            <a:pPr marL="355600" marR="284480" indent="-342900">
              <a:lnSpc>
                <a:spcPct val="100000"/>
              </a:lnSpc>
              <a:spcBef>
                <a:spcPts val="680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Antrenör sporcunun A ve B arasındaki</a:t>
            </a:r>
            <a:r>
              <a:rPr sz="2800" spc="-6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sprint  süresini</a:t>
            </a:r>
            <a:r>
              <a:rPr sz="28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kaydeder.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680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Tam dinlenme sonrası test tekrarlanır ve 2  ölçümün en iyi derecesi skor olarak</a:t>
            </a:r>
            <a:r>
              <a:rPr sz="2800" spc="-6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kaydedilir.</a:t>
            </a:r>
            <a:endParaRPr sz="2800">
              <a:latin typeface="Arial"/>
              <a:cs typeface="Arial"/>
            </a:endParaRPr>
          </a:p>
          <a:p>
            <a:pPr marL="355600" marR="695325" indent="-342900">
              <a:lnSpc>
                <a:spcPct val="100000"/>
              </a:lnSpc>
              <a:spcBef>
                <a:spcPts val="680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Değerlendirme bir önceki test değerleriyle  karşılaştırılarak</a:t>
            </a:r>
            <a:r>
              <a:rPr sz="28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yapılır.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0107" y="3184652"/>
            <a:ext cx="66313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27045" algn="l"/>
              </a:tabLst>
            </a:pPr>
            <a:r>
              <a:rPr sz="4800" dirty="0"/>
              <a:t>SÜRATTE	</a:t>
            </a:r>
            <a:r>
              <a:rPr sz="4800" spc="-5" dirty="0"/>
              <a:t>DEVAMLILIK</a:t>
            </a:r>
            <a:endParaRPr sz="4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7036" y="926845"/>
            <a:ext cx="68002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3O M SÜRATTE DEVAMLILIK</a:t>
            </a:r>
            <a:r>
              <a:rPr spc="-25" dirty="0"/>
              <a:t> </a:t>
            </a:r>
            <a:r>
              <a:rPr dirty="0"/>
              <a:t>TESTİ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528" y="1900681"/>
            <a:ext cx="7770495" cy="426085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670"/>
              </a:spcBef>
            </a:pP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Amaç</a:t>
            </a:r>
            <a:endParaRPr sz="24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Bu test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basketbol,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futbol,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rugby, hokey gibi arka arkaya 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sürat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gerektiren sporlarda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süratte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devamlılığı 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değerlendirmek için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uygundur.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4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gereçleri;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MS UI Gothic"/>
              <a:buChar char="▪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30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m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düz bir</a:t>
            </a:r>
            <a:r>
              <a:rPr sz="24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zemin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MS UI Gothic"/>
              <a:buChar char="▪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4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huni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MS UI Gothic"/>
              <a:buChar char="▪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Kronometre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MS UI Gothic"/>
              <a:buChar char="▪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Bir</a:t>
            </a:r>
            <a:r>
              <a:rPr sz="24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yardımcı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7036" y="926845"/>
            <a:ext cx="68002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3O M SÜRATTE DEVAMLILIK</a:t>
            </a:r>
            <a:r>
              <a:rPr spc="-25" dirty="0"/>
              <a:t> </a:t>
            </a:r>
            <a:r>
              <a:rPr dirty="0"/>
              <a:t>TESTİ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528" y="1973071"/>
            <a:ext cx="5520055" cy="440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8100" indent="-342900">
              <a:lnSpc>
                <a:spcPct val="100000"/>
              </a:lnSpc>
              <a:spcBef>
                <a:spcPts val="100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Sporcu A ve B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noktalarında</a:t>
            </a:r>
            <a:r>
              <a:rPr sz="2400" spc="-1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belirlenen 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huniler arasında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sprint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 atar.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6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Antrenör sporcunun A ve B</a:t>
            </a:r>
            <a:r>
              <a:rPr sz="2400" spc="-10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arasındaki 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sprint süresini</a:t>
            </a:r>
            <a:r>
              <a:rPr sz="24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kaydeder.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60"/>
              </a:spcBef>
              <a:buFont typeface="MS UI Gothic"/>
              <a:buChar char="❖"/>
              <a:tabLst>
                <a:tab pos="355600" algn="l"/>
                <a:tab pos="1490345" algn="l"/>
              </a:tabLst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Sporcu	B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noktasından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A’ ya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yavaş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bir 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koşu ile döner( 30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saniyeyi aşmamak 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koşuluyla).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60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Tekrar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A’ dan B’ ye sprint</a:t>
            </a:r>
            <a:r>
              <a:rPr sz="2400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atar.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Test bu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şekilde 5 kez</a:t>
            </a:r>
            <a:r>
              <a:rPr sz="2400" spc="-2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tamamlanır.</a:t>
            </a:r>
            <a:endParaRPr sz="2400">
              <a:latin typeface="Arial"/>
              <a:cs typeface="Arial"/>
            </a:endParaRPr>
          </a:p>
          <a:p>
            <a:pPr marL="355600" marR="426084" indent="-342900">
              <a:lnSpc>
                <a:spcPct val="100000"/>
              </a:lnSpc>
              <a:spcBef>
                <a:spcPts val="570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Değerlendirme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bir önceki test  değerleriyle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karşılaştırılarak</a:t>
            </a:r>
            <a:r>
              <a:rPr sz="2400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yapılır.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78725" y="1906523"/>
            <a:ext cx="1945005" cy="4105275"/>
          </a:xfrm>
          <a:custGeom>
            <a:avLst/>
            <a:gdLst/>
            <a:ahLst/>
            <a:cxnLst/>
            <a:rect l="l" t="t" r="r" b="b"/>
            <a:pathLst>
              <a:path w="1945004" h="4105275">
                <a:moveTo>
                  <a:pt x="0" y="0"/>
                </a:moveTo>
                <a:lnTo>
                  <a:pt x="0" y="4104894"/>
                </a:lnTo>
                <a:lnTo>
                  <a:pt x="1944624" y="4104894"/>
                </a:lnTo>
                <a:lnTo>
                  <a:pt x="194462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15222" y="2554223"/>
            <a:ext cx="0" cy="3095625"/>
          </a:xfrm>
          <a:custGeom>
            <a:avLst/>
            <a:gdLst/>
            <a:ahLst/>
            <a:cxnLst/>
            <a:rect l="l" t="t" r="r" b="b"/>
            <a:pathLst>
              <a:path h="3095625">
                <a:moveTo>
                  <a:pt x="0" y="0"/>
                </a:moveTo>
                <a:lnTo>
                  <a:pt x="0" y="3095243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50034" y="2477833"/>
            <a:ext cx="154304" cy="811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26881" y="2477833"/>
            <a:ext cx="153530" cy="811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50034" y="5573077"/>
            <a:ext cx="154304" cy="811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97734" y="5573077"/>
            <a:ext cx="154304" cy="811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88325" y="2765298"/>
            <a:ext cx="76200" cy="797560"/>
          </a:xfrm>
          <a:custGeom>
            <a:avLst/>
            <a:gdLst/>
            <a:ahLst/>
            <a:cxnLst/>
            <a:rect l="l" t="t" r="r" b="b"/>
            <a:pathLst>
              <a:path w="76200" h="797560">
                <a:moveTo>
                  <a:pt x="76200" y="720851"/>
                </a:moveTo>
                <a:lnTo>
                  <a:pt x="0" y="720851"/>
                </a:lnTo>
                <a:lnTo>
                  <a:pt x="33540" y="787933"/>
                </a:lnTo>
                <a:lnTo>
                  <a:pt x="33540" y="733043"/>
                </a:lnTo>
                <a:lnTo>
                  <a:pt x="35051" y="736853"/>
                </a:lnTo>
                <a:lnTo>
                  <a:pt x="38100" y="738377"/>
                </a:lnTo>
                <a:lnTo>
                  <a:pt x="41922" y="736853"/>
                </a:lnTo>
                <a:lnTo>
                  <a:pt x="42672" y="733043"/>
                </a:lnTo>
                <a:lnTo>
                  <a:pt x="42672" y="787907"/>
                </a:lnTo>
                <a:lnTo>
                  <a:pt x="76200" y="720851"/>
                </a:lnTo>
                <a:close/>
              </a:path>
              <a:path w="76200" h="797560">
                <a:moveTo>
                  <a:pt x="42672" y="720851"/>
                </a:moveTo>
                <a:lnTo>
                  <a:pt x="42672" y="4571"/>
                </a:lnTo>
                <a:lnTo>
                  <a:pt x="41922" y="1523"/>
                </a:lnTo>
                <a:lnTo>
                  <a:pt x="38100" y="0"/>
                </a:lnTo>
                <a:lnTo>
                  <a:pt x="35051" y="1523"/>
                </a:lnTo>
                <a:lnTo>
                  <a:pt x="33540" y="4571"/>
                </a:lnTo>
                <a:lnTo>
                  <a:pt x="33540" y="720851"/>
                </a:lnTo>
                <a:lnTo>
                  <a:pt x="42672" y="720851"/>
                </a:lnTo>
                <a:close/>
              </a:path>
              <a:path w="76200" h="797560">
                <a:moveTo>
                  <a:pt x="42672" y="787907"/>
                </a:moveTo>
                <a:lnTo>
                  <a:pt x="42672" y="733043"/>
                </a:lnTo>
                <a:lnTo>
                  <a:pt x="41922" y="736853"/>
                </a:lnTo>
                <a:lnTo>
                  <a:pt x="38100" y="738377"/>
                </a:lnTo>
                <a:lnTo>
                  <a:pt x="35051" y="736853"/>
                </a:lnTo>
                <a:lnTo>
                  <a:pt x="33540" y="733043"/>
                </a:lnTo>
                <a:lnTo>
                  <a:pt x="33540" y="787933"/>
                </a:lnTo>
                <a:lnTo>
                  <a:pt x="38100" y="797051"/>
                </a:lnTo>
                <a:lnTo>
                  <a:pt x="42672" y="787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88325" y="4709921"/>
            <a:ext cx="76200" cy="508634"/>
          </a:xfrm>
          <a:custGeom>
            <a:avLst/>
            <a:gdLst/>
            <a:ahLst/>
            <a:cxnLst/>
            <a:rect l="l" t="t" r="r" b="b"/>
            <a:pathLst>
              <a:path w="76200" h="508635">
                <a:moveTo>
                  <a:pt x="76200" y="432053"/>
                </a:moveTo>
                <a:lnTo>
                  <a:pt x="0" y="432053"/>
                </a:lnTo>
                <a:lnTo>
                  <a:pt x="33540" y="499135"/>
                </a:lnTo>
                <a:lnTo>
                  <a:pt x="33540" y="444245"/>
                </a:lnTo>
                <a:lnTo>
                  <a:pt x="35051" y="448055"/>
                </a:lnTo>
                <a:lnTo>
                  <a:pt x="38100" y="448817"/>
                </a:lnTo>
                <a:lnTo>
                  <a:pt x="41922" y="448055"/>
                </a:lnTo>
                <a:lnTo>
                  <a:pt x="42672" y="444245"/>
                </a:lnTo>
                <a:lnTo>
                  <a:pt x="42672" y="499109"/>
                </a:lnTo>
                <a:lnTo>
                  <a:pt x="76200" y="432053"/>
                </a:lnTo>
                <a:close/>
              </a:path>
              <a:path w="76200" h="508635">
                <a:moveTo>
                  <a:pt x="42672" y="432053"/>
                </a:moveTo>
                <a:lnTo>
                  <a:pt x="42672" y="4572"/>
                </a:lnTo>
                <a:lnTo>
                  <a:pt x="41922" y="1524"/>
                </a:lnTo>
                <a:lnTo>
                  <a:pt x="38100" y="0"/>
                </a:lnTo>
                <a:lnTo>
                  <a:pt x="35051" y="1524"/>
                </a:lnTo>
                <a:lnTo>
                  <a:pt x="33540" y="4572"/>
                </a:lnTo>
                <a:lnTo>
                  <a:pt x="33540" y="432053"/>
                </a:lnTo>
                <a:lnTo>
                  <a:pt x="42672" y="432053"/>
                </a:lnTo>
                <a:close/>
              </a:path>
              <a:path w="76200" h="508635">
                <a:moveTo>
                  <a:pt x="42672" y="499109"/>
                </a:moveTo>
                <a:lnTo>
                  <a:pt x="42672" y="444245"/>
                </a:lnTo>
                <a:lnTo>
                  <a:pt x="41922" y="448055"/>
                </a:lnTo>
                <a:lnTo>
                  <a:pt x="38100" y="448817"/>
                </a:lnTo>
                <a:lnTo>
                  <a:pt x="35051" y="448055"/>
                </a:lnTo>
                <a:lnTo>
                  <a:pt x="33540" y="444245"/>
                </a:lnTo>
                <a:lnTo>
                  <a:pt x="33540" y="499135"/>
                </a:lnTo>
                <a:lnTo>
                  <a:pt x="38100" y="508253"/>
                </a:lnTo>
                <a:lnTo>
                  <a:pt x="42672" y="4991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93543" y="4714494"/>
            <a:ext cx="76200" cy="509905"/>
          </a:xfrm>
          <a:custGeom>
            <a:avLst/>
            <a:gdLst/>
            <a:ahLst/>
            <a:cxnLst/>
            <a:rect l="l" t="t" r="r" b="b"/>
            <a:pathLst>
              <a:path w="76200" h="509904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2753" y="76200"/>
                </a:lnTo>
                <a:lnTo>
                  <a:pt x="32753" y="63245"/>
                </a:lnTo>
                <a:lnTo>
                  <a:pt x="34277" y="60197"/>
                </a:lnTo>
                <a:lnTo>
                  <a:pt x="38100" y="58673"/>
                </a:lnTo>
                <a:lnTo>
                  <a:pt x="41148" y="60197"/>
                </a:lnTo>
                <a:lnTo>
                  <a:pt x="42672" y="63245"/>
                </a:lnTo>
                <a:lnTo>
                  <a:pt x="42672" y="76200"/>
                </a:lnTo>
                <a:lnTo>
                  <a:pt x="76200" y="76200"/>
                </a:lnTo>
                <a:close/>
              </a:path>
              <a:path w="76200" h="509904">
                <a:moveTo>
                  <a:pt x="42672" y="76200"/>
                </a:moveTo>
                <a:lnTo>
                  <a:pt x="42672" y="63245"/>
                </a:lnTo>
                <a:lnTo>
                  <a:pt x="41148" y="60197"/>
                </a:lnTo>
                <a:lnTo>
                  <a:pt x="38100" y="58673"/>
                </a:lnTo>
                <a:lnTo>
                  <a:pt x="34277" y="60197"/>
                </a:lnTo>
                <a:lnTo>
                  <a:pt x="32753" y="63245"/>
                </a:lnTo>
                <a:lnTo>
                  <a:pt x="32753" y="76200"/>
                </a:lnTo>
                <a:lnTo>
                  <a:pt x="42672" y="76200"/>
                </a:lnTo>
                <a:close/>
              </a:path>
              <a:path w="76200" h="509904">
                <a:moveTo>
                  <a:pt x="42672" y="505205"/>
                </a:moveTo>
                <a:lnTo>
                  <a:pt x="42672" y="76200"/>
                </a:lnTo>
                <a:lnTo>
                  <a:pt x="32753" y="76200"/>
                </a:lnTo>
                <a:lnTo>
                  <a:pt x="32753" y="505205"/>
                </a:lnTo>
                <a:lnTo>
                  <a:pt x="34277" y="508253"/>
                </a:lnTo>
                <a:lnTo>
                  <a:pt x="38100" y="509777"/>
                </a:lnTo>
                <a:lnTo>
                  <a:pt x="41148" y="508253"/>
                </a:lnTo>
                <a:lnTo>
                  <a:pt x="42672" y="5052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93543" y="2985516"/>
            <a:ext cx="76200" cy="942340"/>
          </a:xfrm>
          <a:custGeom>
            <a:avLst/>
            <a:gdLst/>
            <a:ahLst/>
            <a:cxnLst/>
            <a:rect l="l" t="t" r="r" b="b"/>
            <a:pathLst>
              <a:path w="76200" h="942339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2753" y="76200"/>
                </a:lnTo>
                <a:lnTo>
                  <a:pt x="32753" y="64007"/>
                </a:lnTo>
                <a:lnTo>
                  <a:pt x="34277" y="60197"/>
                </a:lnTo>
                <a:lnTo>
                  <a:pt x="38100" y="58673"/>
                </a:lnTo>
                <a:lnTo>
                  <a:pt x="41148" y="60197"/>
                </a:lnTo>
                <a:lnTo>
                  <a:pt x="42672" y="64007"/>
                </a:lnTo>
                <a:lnTo>
                  <a:pt x="42672" y="76200"/>
                </a:lnTo>
                <a:lnTo>
                  <a:pt x="76200" y="76200"/>
                </a:lnTo>
                <a:close/>
              </a:path>
              <a:path w="76200" h="942339">
                <a:moveTo>
                  <a:pt x="42672" y="76200"/>
                </a:moveTo>
                <a:lnTo>
                  <a:pt x="42672" y="64007"/>
                </a:lnTo>
                <a:lnTo>
                  <a:pt x="41148" y="60197"/>
                </a:lnTo>
                <a:lnTo>
                  <a:pt x="38100" y="58673"/>
                </a:lnTo>
                <a:lnTo>
                  <a:pt x="34277" y="60197"/>
                </a:lnTo>
                <a:lnTo>
                  <a:pt x="32753" y="64007"/>
                </a:lnTo>
                <a:lnTo>
                  <a:pt x="32753" y="76200"/>
                </a:lnTo>
                <a:lnTo>
                  <a:pt x="42672" y="76200"/>
                </a:lnTo>
                <a:close/>
              </a:path>
              <a:path w="76200" h="942339">
                <a:moveTo>
                  <a:pt x="42672" y="937259"/>
                </a:moveTo>
                <a:lnTo>
                  <a:pt x="42672" y="76200"/>
                </a:lnTo>
                <a:lnTo>
                  <a:pt x="32753" y="76200"/>
                </a:lnTo>
                <a:lnTo>
                  <a:pt x="32753" y="937259"/>
                </a:lnTo>
                <a:lnTo>
                  <a:pt x="34277" y="940307"/>
                </a:lnTo>
                <a:lnTo>
                  <a:pt x="38100" y="941831"/>
                </a:lnTo>
                <a:lnTo>
                  <a:pt x="41148" y="940307"/>
                </a:lnTo>
                <a:lnTo>
                  <a:pt x="42672" y="9372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71217" y="2265426"/>
            <a:ext cx="288925" cy="144145"/>
          </a:xfrm>
          <a:custGeom>
            <a:avLst/>
            <a:gdLst/>
            <a:ahLst/>
            <a:cxnLst/>
            <a:rect l="l" t="t" r="r" b="b"/>
            <a:pathLst>
              <a:path w="288925" h="144144">
                <a:moveTo>
                  <a:pt x="288798" y="71627"/>
                </a:moveTo>
                <a:lnTo>
                  <a:pt x="277427" y="43719"/>
                </a:lnTo>
                <a:lnTo>
                  <a:pt x="246410" y="20954"/>
                </a:lnTo>
                <a:lnTo>
                  <a:pt x="200388" y="5619"/>
                </a:lnTo>
                <a:lnTo>
                  <a:pt x="144005" y="0"/>
                </a:lnTo>
                <a:lnTo>
                  <a:pt x="88071" y="5619"/>
                </a:lnTo>
                <a:lnTo>
                  <a:pt x="42284" y="20954"/>
                </a:lnTo>
                <a:lnTo>
                  <a:pt x="11356" y="43719"/>
                </a:lnTo>
                <a:lnTo>
                  <a:pt x="0" y="71627"/>
                </a:lnTo>
                <a:lnTo>
                  <a:pt x="11356" y="99976"/>
                </a:lnTo>
                <a:lnTo>
                  <a:pt x="42284" y="122967"/>
                </a:lnTo>
                <a:lnTo>
                  <a:pt x="88071" y="138386"/>
                </a:lnTo>
                <a:lnTo>
                  <a:pt x="144005" y="144017"/>
                </a:lnTo>
                <a:lnTo>
                  <a:pt x="200388" y="138386"/>
                </a:lnTo>
                <a:lnTo>
                  <a:pt x="246410" y="122967"/>
                </a:lnTo>
                <a:lnTo>
                  <a:pt x="277427" y="99976"/>
                </a:lnTo>
                <a:lnTo>
                  <a:pt x="288798" y="71627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71217" y="2265426"/>
            <a:ext cx="288925" cy="144145"/>
          </a:xfrm>
          <a:custGeom>
            <a:avLst/>
            <a:gdLst/>
            <a:ahLst/>
            <a:cxnLst/>
            <a:rect l="l" t="t" r="r" b="b"/>
            <a:pathLst>
              <a:path w="288925" h="144144">
                <a:moveTo>
                  <a:pt x="144005" y="0"/>
                </a:moveTo>
                <a:lnTo>
                  <a:pt x="88071" y="5619"/>
                </a:lnTo>
                <a:lnTo>
                  <a:pt x="42284" y="20954"/>
                </a:lnTo>
                <a:lnTo>
                  <a:pt x="11356" y="43719"/>
                </a:lnTo>
                <a:lnTo>
                  <a:pt x="0" y="71627"/>
                </a:lnTo>
                <a:lnTo>
                  <a:pt x="11356" y="99976"/>
                </a:lnTo>
                <a:lnTo>
                  <a:pt x="42284" y="122967"/>
                </a:lnTo>
                <a:lnTo>
                  <a:pt x="88071" y="138386"/>
                </a:lnTo>
                <a:lnTo>
                  <a:pt x="144005" y="144017"/>
                </a:lnTo>
                <a:lnTo>
                  <a:pt x="200388" y="138386"/>
                </a:lnTo>
                <a:lnTo>
                  <a:pt x="246410" y="122967"/>
                </a:lnTo>
                <a:lnTo>
                  <a:pt x="277427" y="99976"/>
                </a:lnTo>
                <a:lnTo>
                  <a:pt x="288798" y="71627"/>
                </a:lnTo>
                <a:lnTo>
                  <a:pt x="277427" y="43719"/>
                </a:lnTo>
                <a:lnTo>
                  <a:pt x="246410" y="20954"/>
                </a:lnTo>
                <a:lnTo>
                  <a:pt x="200388" y="5619"/>
                </a:lnTo>
                <a:lnTo>
                  <a:pt x="144005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71217" y="5722620"/>
            <a:ext cx="360680" cy="143510"/>
          </a:xfrm>
          <a:custGeom>
            <a:avLst/>
            <a:gdLst/>
            <a:ahLst/>
            <a:cxnLst/>
            <a:rect l="l" t="t" r="r" b="b"/>
            <a:pathLst>
              <a:path w="360679" h="143510">
                <a:moveTo>
                  <a:pt x="360425" y="71627"/>
                </a:moveTo>
                <a:lnTo>
                  <a:pt x="346245" y="43719"/>
                </a:lnTo>
                <a:lnTo>
                  <a:pt x="307560" y="20954"/>
                </a:lnTo>
                <a:lnTo>
                  <a:pt x="250156" y="5619"/>
                </a:lnTo>
                <a:lnTo>
                  <a:pt x="179819" y="0"/>
                </a:lnTo>
                <a:lnTo>
                  <a:pt x="109931" y="5619"/>
                </a:lnTo>
                <a:lnTo>
                  <a:pt x="52762" y="20954"/>
                </a:lnTo>
                <a:lnTo>
                  <a:pt x="14166" y="43719"/>
                </a:lnTo>
                <a:lnTo>
                  <a:pt x="0" y="71627"/>
                </a:lnTo>
                <a:lnTo>
                  <a:pt x="14166" y="99536"/>
                </a:lnTo>
                <a:lnTo>
                  <a:pt x="52762" y="122300"/>
                </a:lnTo>
                <a:lnTo>
                  <a:pt x="109931" y="137636"/>
                </a:lnTo>
                <a:lnTo>
                  <a:pt x="179819" y="143255"/>
                </a:lnTo>
                <a:lnTo>
                  <a:pt x="250156" y="137636"/>
                </a:lnTo>
                <a:lnTo>
                  <a:pt x="307560" y="122300"/>
                </a:lnTo>
                <a:lnTo>
                  <a:pt x="346245" y="99536"/>
                </a:lnTo>
                <a:lnTo>
                  <a:pt x="360425" y="71627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371217" y="5722620"/>
            <a:ext cx="360680" cy="143510"/>
          </a:xfrm>
          <a:custGeom>
            <a:avLst/>
            <a:gdLst/>
            <a:ahLst/>
            <a:cxnLst/>
            <a:rect l="l" t="t" r="r" b="b"/>
            <a:pathLst>
              <a:path w="360679" h="143510">
                <a:moveTo>
                  <a:pt x="179819" y="0"/>
                </a:moveTo>
                <a:lnTo>
                  <a:pt x="109931" y="5619"/>
                </a:lnTo>
                <a:lnTo>
                  <a:pt x="52762" y="20954"/>
                </a:lnTo>
                <a:lnTo>
                  <a:pt x="14166" y="43719"/>
                </a:lnTo>
                <a:lnTo>
                  <a:pt x="0" y="71627"/>
                </a:lnTo>
                <a:lnTo>
                  <a:pt x="14166" y="99536"/>
                </a:lnTo>
                <a:lnTo>
                  <a:pt x="52762" y="122300"/>
                </a:lnTo>
                <a:lnTo>
                  <a:pt x="109931" y="137636"/>
                </a:lnTo>
                <a:lnTo>
                  <a:pt x="179819" y="143255"/>
                </a:lnTo>
                <a:lnTo>
                  <a:pt x="250156" y="137636"/>
                </a:lnTo>
                <a:lnTo>
                  <a:pt x="307560" y="122300"/>
                </a:lnTo>
                <a:lnTo>
                  <a:pt x="346245" y="99536"/>
                </a:lnTo>
                <a:lnTo>
                  <a:pt x="360425" y="71627"/>
                </a:lnTo>
                <a:lnTo>
                  <a:pt x="346245" y="43719"/>
                </a:lnTo>
                <a:lnTo>
                  <a:pt x="307560" y="20954"/>
                </a:lnTo>
                <a:lnTo>
                  <a:pt x="250156" y="5619"/>
                </a:lnTo>
                <a:lnTo>
                  <a:pt x="179819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578725" y="1906523"/>
            <a:ext cx="1945005" cy="41052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Times New Roman"/>
              <a:cs typeface="Times New Roman"/>
            </a:endParaRPr>
          </a:p>
          <a:p>
            <a:pPr marR="63500" algn="ctr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5657" y="3038818"/>
            <a:ext cx="6021705" cy="1631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0720" marR="5080" indent="-668655">
              <a:lnSpc>
                <a:spcPct val="119800"/>
              </a:lnSpc>
              <a:spcBef>
                <a:spcPts val="95"/>
              </a:spcBef>
            </a:pPr>
            <a:r>
              <a:rPr sz="4400" spc="-5" dirty="0"/>
              <a:t>SIÇRAMA KUVVETİ VE  ANAEROBİK</a:t>
            </a:r>
            <a:r>
              <a:rPr sz="4400" spc="-10" dirty="0"/>
              <a:t> </a:t>
            </a:r>
            <a:r>
              <a:rPr sz="4400" spc="-5" dirty="0"/>
              <a:t>GÜÇ</a:t>
            </a:r>
            <a:endParaRPr sz="4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8325" y="926845"/>
            <a:ext cx="44767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DİKEY SIÇRAMA</a:t>
            </a:r>
            <a:r>
              <a:rPr spc="-35" dirty="0"/>
              <a:t> </a:t>
            </a:r>
            <a:r>
              <a:rPr spc="-5" dirty="0"/>
              <a:t>TESTİ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605" y="1920951"/>
            <a:ext cx="3558540" cy="4017645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334"/>
              </a:spcBef>
            </a:pP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Amaç</a:t>
            </a:r>
            <a:endParaRPr sz="2000">
              <a:latin typeface="Arial"/>
              <a:cs typeface="Arial"/>
            </a:endParaRPr>
          </a:p>
          <a:p>
            <a:pPr marL="354965" marR="5080" indent="-635">
              <a:lnSpc>
                <a:spcPct val="90100"/>
              </a:lnSpc>
              <a:spcBef>
                <a:spcPts val="470"/>
              </a:spcBef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Sıçrama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kuvveti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ve deneğin  patlayıcı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gücünün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tespit  edilmesine yönelik bir testtir.  Alaktasit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anaerobik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güç  düzeyini belirlemek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Gereçleri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Şerit</a:t>
            </a:r>
            <a:r>
              <a:rPr sz="20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Metre,</a:t>
            </a:r>
            <a:endParaRPr sz="2000">
              <a:latin typeface="Arial"/>
              <a:cs typeface="Arial"/>
            </a:endParaRPr>
          </a:p>
          <a:p>
            <a:pPr marL="355600" marR="299720" indent="-342900">
              <a:lnSpc>
                <a:spcPts val="2170"/>
              </a:lnSpc>
              <a:spcBef>
                <a:spcPts val="49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Üzerinde ölçüleri yazılmış  duvar veya</a:t>
            </a:r>
            <a:r>
              <a:rPr sz="20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tahta,</a:t>
            </a:r>
            <a:endParaRPr sz="2000">
              <a:latin typeface="Arial"/>
              <a:cs typeface="Arial"/>
            </a:endParaRPr>
          </a:p>
          <a:p>
            <a:pPr marL="355600" marR="288290" indent="-342900">
              <a:lnSpc>
                <a:spcPts val="2170"/>
              </a:lnSpc>
              <a:spcBef>
                <a:spcPts val="459"/>
              </a:spcBef>
              <a:buChar char="•"/>
              <a:tabLst>
                <a:tab pos="354965" algn="l"/>
                <a:tab pos="356235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Tebeşir veya magnezyum 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tozu,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42227" y="2841498"/>
            <a:ext cx="2857500" cy="28483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528" y="1202232"/>
            <a:ext cx="7982584" cy="497967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440"/>
              </a:spcBef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Metod</a:t>
            </a:r>
            <a:endParaRPr sz="2800">
              <a:latin typeface="Arial"/>
              <a:cs typeface="Arial"/>
            </a:endParaRPr>
          </a:p>
          <a:p>
            <a:pPr marL="354965" marR="34290">
              <a:lnSpc>
                <a:spcPts val="3020"/>
              </a:lnSpc>
              <a:spcBef>
                <a:spcPts val="725"/>
              </a:spcBef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Denek duvara yan durup iyice yaslanarak kolları  yukarı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kaldırılır,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parmak uçlarıyla olabildiğince 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en üst noktaya dokunur.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Tebeşirli parmaklarını  en yukarı noktaya dokunarak iz</a:t>
            </a:r>
            <a:r>
              <a:rPr sz="2800" spc="-3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bırakır.</a:t>
            </a:r>
            <a:endParaRPr sz="2800">
              <a:latin typeface="Arial"/>
              <a:cs typeface="Arial"/>
            </a:endParaRPr>
          </a:p>
          <a:p>
            <a:pPr marL="355600" marR="56515">
              <a:lnSpc>
                <a:spcPts val="3020"/>
              </a:lnSpc>
              <a:spcBef>
                <a:spcPts val="25"/>
              </a:spcBef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Dokunulan nokta not alınır. 3 kez tekrar edilip  ortalaması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alınır.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Elde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edilen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sonuç kullanılarak,  aşağıdaki formül ile anaerobik gücü de  hesaplayabiliriz.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800">
              <a:latin typeface="Times New Roman"/>
              <a:cs typeface="Times New Roman"/>
            </a:endParaRPr>
          </a:p>
          <a:p>
            <a:pPr marL="354965" marR="5080" indent="-342900">
              <a:lnSpc>
                <a:spcPts val="3030"/>
              </a:lnSpc>
            </a:pP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P=(√ 4.9 (Vücut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Ağırlığı)) √dikey sıçrama mesafesi  (m.)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6797" y="926845"/>
            <a:ext cx="62598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DURARAK UZUN ATLAMA</a:t>
            </a:r>
            <a:r>
              <a:rPr spc="-20" dirty="0"/>
              <a:t> </a:t>
            </a:r>
            <a:r>
              <a:rPr dirty="0"/>
              <a:t>TESTİ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9776" y="1716277"/>
            <a:ext cx="5295265" cy="4891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Amaç</a:t>
            </a:r>
            <a:endParaRPr sz="2800">
              <a:latin typeface="Arial"/>
              <a:cs typeface="Arial"/>
            </a:endParaRPr>
          </a:p>
          <a:p>
            <a:pPr marL="355600" marR="196215" indent="-342900">
              <a:lnSpc>
                <a:spcPct val="80000"/>
              </a:lnSpc>
              <a:spcBef>
                <a:spcPts val="670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Durarak uzun atlama da</a:t>
            </a:r>
            <a:r>
              <a:rPr sz="2800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dikey  sıçramadaki gibi alaktik  anaerobik güç gerektiren bir  egzersiz olduğundan bu</a:t>
            </a:r>
            <a:r>
              <a:rPr sz="2800" spc="-6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testin  sonuçları deneğin alaktik  anaerobik gücü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hakkında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bilgi  verir.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CC00"/>
              </a:buClr>
              <a:buFont typeface="MS UI Gothic"/>
              <a:buChar char="❖"/>
            </a:pPr>
            <a:endParaRPr sz="29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Test gereçleri;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675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Bu test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için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kaygan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olmayan bir 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zemin ve ölçüm için metreye  ihtiyaç</a:t>
            </a:r>
            <a:r>
              <a:rPr sz="28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vardır.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94448" y="2914650"/>
            <a:ext cx="3024377" cy="26639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926" y="894841"/>
            <a:ext cx="7035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DURARAK UZUN ATLAMA</a:t>
            </a:r>
            <a:r>
              <a:rPr sz="3600" spc="-55" dirty="0"/>
              <a:t> </a:t>
            </a:r>
            <a:r>
              <a:rPr sz="3600" spc="-5" dirty="0"/>
              <a:t>TESTİ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311503" y="1895640"/>
            <a:ext cx="3813175" cy="412369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434"/>
              </a:spcBef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Metod</a:t>
            </a:r>
            <a:endParaRPr sz="2800">
              <a:latin typeface="Arial"/>
              <a:cs typeface="Arial"/>
            </a:endParaRPr>
          </a:p>
          <a:p>
            <a:pPr marL="354965" marR="5080" indent="-342265">
              <a:lnSpc>
                <a:spcPct val="90000"/>
              </a:lnSpc>
              <a:spcBef>
                <a:spcPts val="670"/>
              </a:spcBef>
              <a:buFont typeface="MS UI Gothic"/>
              <a:buChar char="❖"/>
              <a:tabLst>
                <a:tab pos="356235" algn="l"/>
              </a:tabLst>
            </a:pP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Ölçüm deneğin  başlangıç</a:t>
            </a:r>
            <a:r>
              <a:rPr sz="2800" spc="-8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çizgisindeki  ayak parmak ucuyla  atlayıp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düştüğü 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yerdeki </a:t>
            </a: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ayak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topuğu  arasında</a:t>
            </a:r>
            <a:r>
              <a:rPr sz="28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yapılır.</a:t>
            </a:r>
            <a:endParaRPr sz="2800">
              <a:latin typeface="Arial"/>
              <a:cs typeface="Arial"/>
            </a:endParaRPr>
          </a:p>
          <a:p>
            <a:pPr marL="354965" marR="756285" indent="-342265">
              <a:lnSpc>
                <a:spcPts val="3020"/>
              </a:lnSpc>
              <a:spcBef>
                <a:spcPts val="72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Yapılan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birkaç  denemenin en</a:t>
            </a:r>
            <a:r>
              <a:rPr sz="2800" spc="-8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iyi  skoru</a:t>
            </a:r>
            <a:r>
              <a:rPr sz="2800" spc="-4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CC00"/>
                </a:solidFill>
                <a:latin typeface="Arial"/>
                <a:cs typeface="Arial"/>
              </a:rPr>
              <a:t>kaydedilir.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37339" y="3044951"/>
            <a:ext cx="3809999" cy="23332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839" y="348995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60902" y="595376"/>
            <a:ext cx="43719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DURARAK UZUN</a:t>
            </a:r>
            <a:r>
              <a:rPr sz="2800" spc="-60" dirty="0"/>
              <a:t> </a:t>
            </a:r>
            <a:r>
              <a:rPr sz="2800" spc="-5" dirty="0"/>
              <a:t>ATLAMA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3250057" y="1022096"/>
            <a:ext cx="4193540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75"/>
              </a:lnSpc>
              <a:spcBef>
                <a:spcPts val="100"/>
              </a:spcBef>
            </a:pP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DEĞERLENDİRME</a:t>
            </a:r>
            <a:r>
              <a:rPr sz="2400" spc="-5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TABLOSU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2875"/>
              </a:lnSpc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( Üst Düzey Sporcular</a:t>
            </a:r>
            <a:r>
              <a:rPr sz="2400" spc="-6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İçin)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84402" y="2251138"/>
          <a:ext cx="8229600" cy="4342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4335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% </a:t>
                      </a: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değer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Kadın ( </a:t>
                      </a: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metre</a:t>
                      </a:r>
                      <a:r>
                        <a:rPr sz="2000" spc="-1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Erkek </a:t>
                      </a: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( </a:t>
                      </a: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metre</a:t>
                      </a: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 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5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91-100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2.94-3.15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3.40-3.75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81-90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2.80-2.93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3.10-3.39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71-80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2.65-2.79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2.95-3.09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335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61-70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2.50-2.64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2.80-2.94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51-60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2.35-2.49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2.65-2.79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41-50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2.20-2.34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2.50-2.64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31-40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2.05-2.19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2.35-2.49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335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21-30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1.90-2.04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2.20-2.34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11-20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1.75-1.89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2.05-2.19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01-10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1.60-1.74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0" dirty="0">
                          <a:solidFill>
                            <a:srgbClr val="FFCC00"/>
                          </a:solidFill>
                          <a:latin typeface="Arial"/>
                          <a:cs typeface="Arial"/>
                        </a:rPr>
                        <a:t>1.90-2.04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3654" y="3184652"/>
            <a:ext cx="30054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/>
              <a:t>ESNEKLİ</a:t>
            </a:r>
            <a:r>
              <a:rPr sz="4800" dirty="0"/>
              <a:t>K</a:t>
            </a:r>
            <a:endParaRPr sz="48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1104" y="831595"/>
            <a:ext cx="571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OTUR VE ERİŞ</a:t>
            </a:r>
            <a:r>
              <a:rPr sz="4400" b="1" spc="-3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TESTİ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1528" y="1976882"/>
            <a:ext cx="7418070" cy="44805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380"/>
              </a:spcBef>
            </a:pP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Amaç</a:t>
            </a:r>
            <a:endParaRPr sz="2400">
              <a:latin typeface="Arial"/>
              <a:cs typeface="Arial"/>
            </a:endParaRPr>
          </a:p>
          <a:p>
            <a:pPr marL="355600" marR="222250">
              <a:lnSpc>
                <a:spcPts val="2590"/>
              </a:lnSpc>
              <a:spcBef>
                <a:spcPts val="610"/>
              </a:spcBef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Bu test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bireyin gövde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ve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alt ekstremite esnekliğinin 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ölçülmesidir.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Gereçleri</a:t>
            </a:r>
            <a:endParaRPr sz="2400">
              <a:latin typeface="Arial"/>
              <a:cs typeface="Arial"/>
            </a:endParaRPr>
          </a:p>
          <a:p>
            <a:pPr marL="355600" marR="86360" indent="-342900">
              <a:lnSpc>
                <a:spcPts val="2590"/>
              </a:lnSpc>
              <a:spcBef>
                <a:spcPts val="61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Test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sehpası şu özelliklere sahip olmalıdır: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uzunluk:  35cm, genişlik: 45cm,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yükseklik:</a:t>
            </a:r>
            <a:r>
              <a:rPr sz="24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32cm.</a:t>
            </a:r>
            <a:endParaRPr sz="2400">
              <a:latin typeface="Arial"/>
              <a:cs typeface="Arial"/>
            </a:endParaRPr>
          </a:p>
          <a:p>
            <a:pPr marL="355600" marR="5080" indent="-342900" algn="just">
              <a:lnSpc>
                <a:spcPct val="89900"/>
              </a:lnSpc>
              <a:spcBef>
                <a:spcPts val="530"/>
              </a:spcBef>
              <a:buChar char="•"/>
              <a:tabLst>
                <a:tab pos="355600" algn="l"/>
              </a:tabLst>
            </a:pP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Test sehpanın üst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yüzey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ölçüleri şunlardır: Uzunluk:  55cm, genişlik: 45cm, üst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yüzey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ayakların dayandığı 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yüzeyden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15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cm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daha</a:t>
            </a:r>
            <a:r>
              <a:rPr sz="24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dışarıdadır.</a:t>
            </a:r>
            <a:endParaRPr sz="2400">
              <a:latin typeface="Arial"/>
              <a:cs typeface="Arial"/>
            </a:endParaRPr>
          </a:p>
          <a:p>
            <a:pPr marL="355600" marR="786130" indent="-342900">
              <a:lnSpc>
                <a:spcPts val="2590"/>
              </a:lnSpc>
              <a:spcBef>
                <a:spcPts val="61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0-15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cm’lik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ölçüm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cetveli,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üst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yüzeyde 5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‘er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cm 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aralıklarıyla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belirlenmiştir.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1104" y="831595"/>
            <a:ext cx="571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OTUR VE ERİŞ</a:t>
            </a:r>
            <a:r>
              <a:rPr sz="4400" b="1" spc="-3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TESTİ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22209" y="2491232"/>
            <a:ext cx="114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2235" y="3040646"/>
            <a:ext cx="114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22260" y="4078516"/>
            <a:ext cx="114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22285" y="4627930"/>
            <a:ext cx="114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22285" y="5666562"/>
            <a:ext cx="114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22285" y="6215202"/>
            <a:ext cx="114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1797" y="2186432"/>
            <a:ext cx="5077460" cy="4603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METOD</a:t>
            </a:r>
            <a:endParaRPr sz="2000">
              <a:latin typeface="Arial"/>
              <a:cs typeface="Arial"/>
            </a:endParaRPr>
          </a:p>
          <a:p>
            <a:pPr marL="12700" marR="105410" indent="-635">
              <a:lnSpc>
                <a:spcPts val="1930"/>
              </a:lnSpc>
              <a:spcBef>
                <a:spcPts val="455"/>
              </a:spcBef>
            </a:pP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Yere oturun ve çıplak ayak tabanınızı düz  bir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şekilde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test sehpasına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dayayın.</a:t>
            </a:r>
            <a:endParaRPr sz="2000">
              <a:latin typeface="Arial"/>
              <a:cs typeface="Arial"/>
            </a:endParaRPr>
          </a:p>
          <a:p>
            <a:pPr marL="12700" marR="465455">
              <a:lnSpc>
                <a:spcPct val="80200"/>
              </a:lnSpc>
              <a:spcBef>
                <a:spcPts val="489"/>
              </a:spcBef>
            </a:pP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Gövdenizden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(bel ve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kalça)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ileri doğru  eğilin ve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dizlerinizi bükmeden elleriniz 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vücudunuzun önünde olacak şekilde  uzanabildiğiniz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kadar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öne</a:t>
            </a:r>
            <a:r>
              <a:rPr sz="2000" b="1" spc="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uzanın.</a:t>
            </a:r>
            <a:endParaRPr sz="2000">
              <a:latin typeface="Arial"/>
              <a:cs typeface="Arial"/>
            </a:endParaRPr>
          </a:p>
          <a:p>
            <a:pPr marL="12700" marR="610870">
              <a:lnSpc>
                <a:spcPts val="1930"/>
              </a:lnSpc>
              <a:spcBef>
                <a:spcPts val="455"/>
              </a:spcBef>
            </a:pP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Bu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şekilde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en uzak noktada durmaya 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çalışın.</a:t>
            </a:r>
            <a:endParaRPr sz="2000">
              <a:latin typeface="Arial"/>
              <a:cs typeface="Arial"/>
            </a:endParaRPr>
          </a:p>
          <a:p>
            <a:pPr marL="12700" marR="19050">
              <a:lnSpc>
                <a:spcPts val="1930"/>
              </a:lnSpc>
              <a:spcBef>
                <a:spcPts val="465"/>
              </a:spcBef>
            </a:pP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Test yapanın, değerleri doğru  okuyabilmesi için, en uzak noktada, öne  yada geriye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esnemeden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1-2 sn beklemeye 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çalışın.</a:t>
            </a:r>
            <a:endParaRPr sz="2000">
              <a:latin typeface="Arial"/>
              <a:cs typeface="Arial"/>
            </a:endParaRPr>
          </a:p>
          <a:p>
            <a:pPr marL="12700" marR="5080" indent="-635">
              <a:lnSpc>
                <a:spcPct val="80000"/>
              </a:lnSpc>
              <a:spcBef>
                <a:spcPts val="480"/>
              </a:spcBef>
            </a:pP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Test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yapan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kişi, deneğin yanında durur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ve 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deneğin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dizlerinin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bükülmesini</a:t>
            </a:r>
            <a:r>
              <a:rPr sz="2000" b="1" spc="3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engeller.</a:t>
            </a:r>
            <a:endParaRPr sz="2000">
              <a:latin typeface="Arial"/>
              <a:cs typeface="Arial"/>
            </a:endParaRPr>
          </a:p>
          <a:p>
            <a:pPr marL="12700" marR="262255">
              <a:lnSpc>
                <a:spcPts val="1930"/>
              </a:lnSpc>
              <a:spcBef>
                <a:spcPts val="459"/>
              </a:spcBef>
            </a:pP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Test iki defa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tekrar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edilir ve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yüksek olan  </a:t>
            </a: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değer kayıt</a:t>
            </a:r>
            <a:r>
              <a:rPr sz="2000" b="1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edilir.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79093" y="3130295"/>
            <a:ext cx="2539745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0329" y="3171698"/>
            <a:ext cx="459041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" dirty="0"/>
              <a:t>KOORDİNASYON</a:t>
            </a:r>
            <a:endParaRPr sz="4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5439" y="926845"/>
            <a:ext cx="64630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ALTIGEN KOORDİNASYON</a:t>
            </a:r>
            <a:r>
              <a:rPr dirty="0"/>
              <a:t> </a:t>
            </a:r>
            <a:r>
              <a:rPr spc="-5" dirty="0"/>
              <a:t>TESTİ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528" y="1900681"/>
            <a:ext cx="4667885" cy="345757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670"/>
              </a:spcBef>
            </a:pP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Amaç;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Bu testin amacı çevikliği</a:t>
            </a:r>
            <a:r>
              <a:rPr sz="2400" spc="-4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ölçmektir.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4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r>
              <a:rPr sz="2400" b="1" spc="-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Gereçleri</a:t>
            </a:r>
            <a:endParaRPr sz="2400">
              <a:latin typeface="Arial"/>
              <a:cs typeface="Arial"/>
            </a:endParaRPr>
          </a:p>
          <a:p>
            <a:pPr marL="355600" marR="812800" indent="-342900">
              <a:lnSpc>
                <a:spcPct val="100000"/>
              </a:lnSpc>
              <a:spcBef>
                <a:spcPts val="57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Kenarları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66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cm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olan</a:t>
            </a:r>
            <a:r>
              <a:rPr sz="2400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yere  çizilmiş bir</a:t>
            </a:r>
            <a:r>
              <a:rPr sz="2400" spc="-2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altıgen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6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Kronometre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7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Bir</a:t>
            </a:r>
            <a:r>
              <a:rPr sz="24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yardımcı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4839" y="348995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9363" y="868172"/>
            <a:ext cx="64630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ALTIGEN KOORDİNASYON</a:t>
            </a:r>
            <a:r>
              <a:rPr dirty="0"/>
              <a:t> </a:t>
            </a:r>
            <a:r>
              <a:rPr spc="-5" dirty="0"/>
              <a:t>TESTİ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554" y="2160231"/>
            <a:ext cx="4983480" cy="429006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575"/>
              </a:spcBef>
            </a:pP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METOD</a:t>
            </a:r>
            <a:endParaRPr sz="2000">
              <a:latin typeface="Arial"/>
              <a:cs typeface="Arial"/>
            </a:endParaRPr>
          </a:p>
          <a:p>
            <a:pPr marL="354965" marR="5080" indent="-342265">
              <a:lnSpc>
                <a:spcPct val="100000"/>
              </a:lnSpc>
              <a:spcBef>
                <a:spcPts val="47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Başlangıç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pozisyonunda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sporcunun yüzü  A çizgisine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dönüktür.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Her zaman 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sporcunun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yüzü A çizgisine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dönük 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olacaktır.</a:t>
            </a:r>
            <a:endParaRPr sz="2000">
              <a:latin typeface="Arial"/>
              <a:cs typeface="Arial"/>
            </a:endParaRPr>
          </a:p>
          <a:p>
            <a:pPr marL="354965" marR="288290" indent="-342265">
              <a:lnSpc>
                <a:spcPct val="100000"/>
              </a:lnSpc>
              <a:spcBef>
                <a:spcPts val="48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Kronometre, sporcu B çizgisinin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dışına 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sıçramasıyla başlatılır.</a:t>
            </a:r>
            <a:endParaRPr sz="2000">
              <a:latin typeface="Arial"/>
              <a:cs typeface="Arial"/>
            </a:endParaRPr>
          </a:p>
          <a:p>
            <a:pPr marL="355600" marR="33020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B çizgisi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dışından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tekrar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merkeze  dönülür,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sonra C ve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merkeze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dönüş, D  ve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merkeze dönüş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şeklinde devam</a:t>
            </a:r>
            <a:r>
              <a:rPr sz="2000" spc="5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edilir.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Sporcu A çizgisini de</a:t>
            </a:r>
            <a:r>
              <a:rPr sz="20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tamamlandığında</a:t>
            </a:r>
            <a:endParaRPr sz="2000">
              <a:latin typeface="Arial"/>
              <a:cs typeface="Arial"/>
            </a:endParaRPr>
          </a:p>
          <a:p>
            <a:pPr marL="355600" marR="1351915" lvl="1">
              <a:lnSpc>
                <a:spcPct val="100000"/>
              </a:lnSpc>
              <a:buAutoNum type="arabicPeriod"/>
              <a:tabLst>
                <a:tab pos="63754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tur biter ve bu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şekilde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3 tur  tamamlanır.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4839" y="348995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5439" y="926845"/>
            <a:ext cx="64630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ALTIGEN KOORDİNASYON</a:t>
            </a:r>
            <a:r>
              <a:rPr dirty="0"/>
              <a:t> </a:t>
            </a:r>
            <a:r>
              <a:rPr spc="-5" dirty="0"/>
              <a:t>TESTİ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9814" y="1920506"/>
            <a:ext cx="8026400" cy="68580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35"/>
              </a:spcBef>
              <a:buFont typeface="MS UI Gothic"/>
              <a:buChar char="❖"/>
              <a:tabLst>
                <a:tab pos="354965" algn="l"/>
                <a:tab pos="356235" algn="l"/>
              </a:tabLst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3 tur </a:t>
            </a: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sonucu elde edilen süre kaydedilir ve dinlenme sonrası </a:t>
            </a: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r>
              <a:rPr sz="1800" spc="-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tekrarlanır.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40"/>
              </a:spcBef>
              <a:buFont typeface="MS UI Gothic"/>
              <a:buChar char="❖"/>
              <a:tabLst>
                <a:tab pos="354965" algn="l"/>
                <a:tab pos="356235" algn="l"/>
              </a:tabLst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2 </a:t>
            </a: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kaydın ortalaması </a:t>
            </a: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skor </a:t>
            </a: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olarak</a:t>
            </a:r>
            <a:r>
              <a:rPr sz="1800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kaydedilir.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52977" y="3176269"/>
            <a:ext cx="31273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CC00"/>
                </a:solidFill>
                <a:latin typeface="Arial"/>
                <a:cs typeface="Arial"/>
              </a:rPr>
              <a:t>DEĞERLENDİRME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7867" y="5885941"/>
            <a:ext cx="7029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&gt;21.8</a:t>
            </a:r>
            <a:endParaRPr sz="1800">
              <a:latin typeface="Arial"/>
              <a:cs typeface="Arial"/>
            </a:endParaRPr>
          </a:p>
          <a:p>
            <a:pPr marL="25717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san.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7855" y="5885941"/>
            <a:ext cx="11182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18.6 </a:t>
            </a: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-</a:t>
            </a:r>
            <a:r>
              <a:rPr sz="1800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21.8</a:t>
            </a:r>
            <a:endParaRPr sz="1800">
              <a:latin typeface="Arial"/>
              <a:cs typeface="Arial"/>
            </a:endParaRPr>
          </a:p>
          <a:p>
            <a:pPr marL="51371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san.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01170" y="5885941"/>
            <a:ext cx="11182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15.4 </a:t>
            </a: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-</a:t>
            </a:r>
            <a:r>
              <a:rPr sz="1800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18.5</a:t>
            </a:r>
            <a:endParaRPr sz="1800">
              <a:latin typeface="Arial"/>
              <a:cs typeface="Arial"/>
            </a:endParaRPr>
          </a:p>
          <a:p>
            <a:pPr marL="51435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san.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1745" y="5885941"/>
            <a:ext cx="11182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12.2 </a:t>
            </a: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-</a:t>
            </a:r>
            <a:r>
              <a:rPr sz="1800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15.3</a:t>
            </a:r>
            <a:endParaRPr sz="1800">
              <a:latin typeface="Arial"/>
              <a:cs typeface="Arial"/>
            </a:endParaRPr>
          </a:p>
          <a:p>
            <a:pPr marL="51371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san.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61564" y="6023851"/>
            <a:ext cx="1099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&lt;12.2</a:t>
            </a:r>
            <a:r>
              <a:rPr sz="1800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san.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57261" y="6023851"/>
            <a:ext cx="800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BAYAN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87879" y="5018011"/>
            <a:ext cx="7029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&gt;17.8</a:t>
            </a:r>
            <a:endParaRPr sz="1800">
              <a:latin typeface="Arial"/>
              <a:cs typeface="Arial"/>
            </a:endParaRPr>
          </a:p>
          <a:p>
            <a:pPr marL="257175">
              <a:lnSpc>
                <a:spcPct val="100000"/>
              </a:lnSpc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san.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67855" y="5018011"/>
            <a:ext cx="1118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15.6 </a:t>
            </a: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-</a:t>
            </a:r>
            <a:r>
              <a:rPr sz="1800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17.8</a:t>
            </a:r>
            <a:endParaRPr sz="1800">
              <a:latin typeface="Arial"/>
              <a:cs typeface="Arial"/>
            </a:endParaRPr>
          </a:p>
          <a:p>
            <a:pPr marL="513715">
              <a:lnSpc>
                <a:spcPct val="100000"/>
              </a:lnSpc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san.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01170" y="5018011"/>
            <a:ext cx="1118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13.4 </a:t>
            </a: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-</a:t>
            </a:r>
            <a:r>
              <a:rPr sz="1800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15.5</a:t>
            </a:r>
            <a:endParaRPr sz="1800">
              <a:latin typeface="Arial"/>
              <a:cs typeface="Arial"/>
            </a:endParaRPr>
          </a:p>
          <a:p>
            <a:pPr marL="514350">
              <a:lnSpc>
                <a:spcPct val="100000"/>
              </a:lnSpc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san.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01745" y="5018011"/>
            <a:ext cx="1118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11.2 </a:t>
            </a: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-</a:t>
            </a:r>
            <a:r>
              <a:rPr sz="1800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C00"/>
                </a:solidFill>
                <a:latin typeface="Arial"/>
                <a:cs typeface="Arial"/>
              </a:rPr>
              <a:t>13.3</a:t>
            </a:r>
            <a:endParaRPr sz="1800">
              <a:latin typeface="Arial"/>
              <a:cs typeface="Arial"/>
            </a:endParaRPr>
          </a:p>
          <a:p>
            <a:pPr marL="513715">
              <a:lnSpc>
                <a:spcPct val="100000"/>
              </a:lnSpc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san.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57261" y="5155933"/>
            <a:ext cx="2104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6635" algn="l"/>
              </a:tabLst>
            </a:pP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ERKEK	&lt;11.2</a:t>
            </a:r>
            <a:r>
              <a:rPr sz="1800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C00"/>
                </a:solidFill>
                <a:latin typeface="Arial"/>
                <a:cs typeface="Arial"/>
              </a:rPr>
              <a:t>san.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43469" y="4210050"/>
            <a:ext cx="8229600" cy="668655"/>
          </a:xfrm>
          <a:prstGeom prst="rect">
            <a:avLst/>
          </a:prstGeom>
          <a:solidFill>
            <a:srgbClr val="66FFFF"/>
          </a:solidFill>
        </p:spPr>
        <p:txBody>
          <a:bodyPr vert="horz" wrap="square" lIns="0" tIns="189865" rIns="0" bIns="0" rtlCol="0">
            <a:spAutoFit/>
          </a:bodyPr>
          <a:lstStyle/>
          <a:p>
            <a:pPr marL="1208405">
              <a:lnSpc>
                <a:spcPct val="100000"/>
              </a:lnSpc>
              <a:spcBef>
                <a:spcPts val="1495"/>
              </a:spcBef>
              <a:tabLst>
                <a:tab pos="3002915" algn="l"/>
                <a:tab pos="4494530" algn="l"/>
                <a:tab pos="6029325" algn="l"/>
                <a:tab pos="7411084" algn="l"/>
              </a:tabLst>
            </a:pPr>
            <a:r>
              <a:rPr sz="2100" b="1" spc="-7" baseline="5952" dirty="0">
                <a:latin typeface="Arial"/>
                <a:cs typeface="Arial"/>
              </a:rPr>
              <a:t>Mükemmel	</a:t>
            </a:r>
            <a:r>
              <a:rPr sz="1800" spc="-5" dirty="0">
                <a:latin typeface="Arial"/>
                <a:cs typeface="Arial"/>
              </a:rPr>
              <a:t>İyi	Orta	Zayıf	Kötü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T DRİL</a:t>
            </a:r>
            <a:r>
              <a:rPr spc="-80" dirty="0"/>
              <a:t> </a:t>
            </a:r>
            <a:r>
              <a:rPr spc="-5" dirty="0"/>
              <a:t>TESTİ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541" y="1900681"/>
            <a:ext cx="3296285" cy="353060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Amaç;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19800"/>
              </a:lnSpc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Yön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değiştirme ve sürati  ölçmektir.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50">
              <a:latin typeface="Times New Roman"/>
              <a:cs typeface="Times New Roman"/>
            </a:endParaRPr>
          </a:p>
          <a:p>
            <a:pPr marL="12700" marR="1343660">
              <a:lnSpc>
                <a:spcPct val="119800"/>
              </a:lnSpc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r>
              <a:rPr sz="2400" spc="-1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gereçleri;  4 Huni  Kronometre  Bir</a:t>
            </a:r>
            <a:r>
              <a:rPr sz="2400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yardımcı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42227" y="2625851"/>
            <a:ext cx="2592705" cy="3241675"/>
          </a:xfrm>
          <a:custGeom>
            <a:avLst/>
            <a:gdLst/>
            <a:ahLst/>
            <a:cxnLst/>
            <a:rect l="l" t="t" r="r" b="b"/>
            <a:pathLst>
              <a:path w="2592704" h="3241675">
                <a:moveTo>
                  <a:pt x="0" y="0"/>
                </a:moveTo>
                <a:lnTo>
                  <a:pt x="0" y="3241548"/>
                </a:lnTo>
                <a:lnTo>
                  <a:pt x="2592324" y="3241548"/>
                </a:lnTo>
                <a:lnTo>
                  <a:pt x="259232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42227" y="2625089"/>
            <a:ext cx="2592705" cy="3242310"/>
          </a:xfrm>
          <a:custGeom>
            <a:avLst/>
            <a:gdLst/>
            <a:ahLst/>
            <a:cxnLst/>
            <a:rect l="l" t="t" r="r" b="b"/>
            <a:pathLst>
              <a:path w="2592704" h="3242310">
                <a:moveTo>
                  <a:pt x="0" y="0"/>
                </a:moveTo>
                <a:lnTo>
                  <a:pt x="0" y="3242310"/>
                </a:lnTo>
                <a:lnTo>
                  <a:pt x="2592324" y="3242310"/>
                </a:lnTo>
                <a:lnTo>
                  <a:pt x="2592324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39151" y="3490721"/>
            <a:ext cx="0" cy="2016760"/>
          </a:xfrm>
          <a:custGeom>
            <a:avLst/>
            <a:gdLst/>
            <a:ahLst/>
            <a:cxnLst/>
            <a:rect l="l" t="t" r="r" b="b"/>
            <a:pathLst>
              <a:path h="2016760">
                <a:moveTo>
                  <a:pt x="0" y="2016252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59396" y="3490721"/>
            <a:ext cx="2159635" cy="0"/>
          </a:xfrm>
          <a:custGeom>
            <a:avLst/>
            <a:gdLst/>
            <a:ahLst/>
            <a:cxnLst/>
            <a:rect l="l" t="t" r="r" b="b"/>
            <a:pathLst>
              <a:path w="2159634">
                <a:moveTo>
                  <a:pt x="0" y="0"/>
                </a:moveTo>
                <a:lnTo>
                  <a:pt x="215952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82257" y="3412807"/>
            <a:ext cx="153530" cy="1543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62760" y="5502211"/>
            <a:ext cx="154317" cy="1535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62760" y="3412807"/>
            <a:ext cx="154317" cy="1543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42514" y="3412807"/>
            <a:ext cx="154317" cy="1543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T DRİL</a:t>
            </a:r>
            <a:r>
              <a:rPr spc="-80" dirty="0"/>
              <a:t> </a:t>
            </a:r>
            <a:r>
              <a:rPr spc="-5" dirty="0"/>
              <a:t>TESTİ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545"/>
              </a:spcBef>
            </a:pPr>
            <a:r>
              <a:rPr dirty="0"/>
              <a:t>METOD</a:t>
            </a:r>
          </a:p>
          <a:p>
            <a:pPr marL="355600" marR="537210" indent="-342900">
              <a:lnSpc>
                <a:spcPct val="100000"/>
              </a:lnSpc>
              <a:spcBef>
                <a:spcPts val="440"/>
              </a:spcBef>
              <a:buFont typeface="MS UI Gothic"/>
              <a:buChar char="❖"/>
              <a:tabLst>
                <a:tab pos="354965" algn="l"/>
                <a:tab pos="355600" algn="l"/>
              </a:tabLst>
            </a:pPr>
            <a:r>
              <a:rPr b="0" dirty="0">
                <a:latin typeface="Arial"/>
                <a:cs typeface="Arial"/>
              </a:rPr>
              <a:t>3 </a:t>
            </a:r>
            <a:r>
              <a:rPr b="0" spc="-5" dirty="0">
                <a:latin typeface="Arial"/>
                <a:cs typeface="Arial"/>
              </a:rPr>
              <a:t>huni aralarında </a:t>
            </a:r>
            <a:r>
              <a:rPr b="0" dirty="0">
                <a:latin typeface="Arial"/>
                <a:cs typeface="Arial"/>
              </a:rPr>
              <a:t>5 m </a:t>
            </a:r>
            <a:r>
              <a:rPr b="0" spc="-5" dirty="0">
                <a:latin typeface="Arial"/>
                <a:cs typeface="Arial"/>
              </a:rPr>
              <a:t>olacak </a:t>
            </a:r>
            <a:r>
              <a:rPr b="0" dirty="0">
                <a:latin typeface="Arial"/>
                <a:cs typeface="Arial"/>
              </a:rPr>
              <a:t>şekilde bir  çizgiye</a:t>
            </a:r>
            <a:r>
              <a:rPr b="0" spc="-1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yerleştirilir.</a:t>
            </a:r>
          </a:p>
          <a:p>
            <a:pPr marL="355600" marR="387350" indent="-342900">
              <a:lnSpc>
                <a:spcPct val="100000"/>
              </a:lnSpc>
              <a:spcBef>
                <a:spcPts val="440"/>
              </a:spcBef>
              <a:buFont typeface="MS UI Gothic"/>
              <a:buChar char="❖"/>
              <a:tabLst>
                <a:tab pos="354965" algn="l"/>
                <a:tab pos="355600" algn="l"/>
              </a:tabLst>
            </a:pPr>
            <a:r>
              <a:rPr b="0" spc="-5" dirty="0">
                <a:latin typeface="Arial"/>
                <a:cs typeface="Arial"/>
              </a:rPr>
              <a:t>4. huni merkezdeki huninin 10 </a:t>
            </a:r>
            <a:r>
              <a:rPr b="0" dirty="0">
                <a:latin typeface="Arial"/>
                <a:cs typeface="Arial"/>
              </a:rPr>
              <a:t>m </a:t>
            </a:r>
            <a:r>
              <a:rPr b="0" spc="-5" dirty="0">
                <a:latin typeface="Arial"/>
                <a:cs typeface="Arial"/>
              </a:rPr>
              <a:t>ilerisine  karşısına gelecek </a:t>
            </a:r>
            <a:r>
              <a:rPr b="0" dirty="0">
                <a:latin typeface="Arial"/>
                <a:cs typeface="Arial"/>
              </a:rPr>
              <a:t>şekilde</a:t>
            </a:r>
            <a:r>
              <a:rPr b="0" spc="-2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yerleştirilir.</a:t>
            </a:r>
          </a:p>
          <a:p>
            <a:pPr marL="355600" marR="702945" indent="-342900" algn="just">
              <a:lnSpc>
                <a:spcPct val="100000"/>
              </a:lnSpc>
              <a:spcBef>
                <a:spcPts val="445"/>
              </a:spcBef>
              <a:buFont typeface="MS UI Gothic"/>
              <a:buChar char="❖"/>
              <a:tabLst>
                <a:tab pos="356235" algn="l"/>
              </a:tabLst>
            </a:pPr>
            <a:r>
              <a:rPr b="0" spc="-5" dirty="0">
                <a:latin typeface="Arial"/>
                <a:cs typeface="Arial"/>
              </a:rPr>
              <a:t>Sporcu </a:t>
            </a:r>
            <a:r>
              <a:rPr b="0" dirty="0">
                <a:latin typeface="Arial"/>
                <a:cs typeface="Arial"/>
              </a:rPr>
              <a:t>T ‘ </a:t>
            </a:r>
            <a:r>
              <a:rPr b="0" spc="-5" dirty="0">
                <a:latin typeface="Arial"/>
                <a:cs typeface="Arial"/>
              </a:rPr>
              <a:t>nin tabanından antrenörün  </a:t>
            </a:r>
            <a:r>
              <a:rPr b="0" dirty="0">
                <a:latin typeface="Arial"/>
                <a:cs typeface="Arial"/>
              </a:rPr>
              <a:t>komutuyla teste </a:t>
            </a:r>
            <a:r>
              <a:rPr b="0" spc="-5" dirty="0">
                <a:latin typeface="Arial"/>
                <a:cs typeface="Arial"/>
              </a:rPr>
              <a:t>başlar ve</a:t>
            </a:r>
            <a:r>
              <a:rPr b="0" spc="-10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kronometre  başlatılır.</a:t>
            </a:r>
          </a:p>
          <a:p>
            <a:pPr marL="355600" marR="512445" indent="-342900" algn="just">
              <a:lnSpc>
                <a:spcPct val="99600"/>
              </a:lnSpc>
              <a:spcBef>
                <a:spcPts val="450"/>
              </a:spcBef>
              <a:buFont typeface="MS UI Gothic"/>
              <a:buChar char="❖"/>
              <a:tabLst>
                <a:tab pos="356235" algn="l"/>
              </a:tabLst>
            </a:pPr>
            <a:r>
              <a:rPr b="0" spc="-5" dirty="0">
                <a:latin typeface="Arial"/>
                <a:cs typeface="Arial"/>
              </a:rPr>
              <a:t>Sporcu ortadaki huniye koşar ve huniye  dokunur. Sonra soldaki huniye koşar ve  dokunur </a:t>
            </a:r>
            <a:r>
              <a:rPr sz="2400" b="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355600" marR="398780" indent="-342900">
              <a:lnSpc>
                <a:spcPct val="100000"/>
              </a:lnSpc>
              <a:spcBef>
                <a:spcPts val="455"/>
              </a:spcBef>
              <a:buFont typeface="MS UI Gothic"/>
              <a:buChar char="❖"/>
              <a:tabLst>
                <a:tab pos="354965" algn="l"/>
                <a:tab pos="356235" algn="l"/>
              </a:tabLst>
            </a:pPr>
            <a:r>
              <a:rPr b="0" spc="-5" dirty="0">
                <a:latin typeface="Arial"/>
                <a:cs typeface="Arial"/>
              </a:rPr>
              <a:t>Ardından 10 </a:t>
            </a:r>
            <a:r>
              <a:rPr b="0" dirty="0">
                <a:latin typeface="Arial"/>
                <a:cs typeface="Arial"/>
              </a:rPr>
              <a:t>metre </a:t>
            </a:r>
            <a:r>
              <a:rPr b="0" spc="-5" dirty="0">
                <a:latin typeface="Arial"/>
                <a:cs typeface="Arial"/>
              </a:rPr>
              <a:t>ilerideki en sağda  bulunan huniye koşar ve dokunur, geriye  merkezdeki huniye döner</a:t>
            </a:r>
            <a:r>
              <a:rPr b="0" spc="-2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dokunur.</a:t>
            </a:r>
          </a:p>
          <a:p>
            <a:pPr marL="355600" marR="5080" indent="-342900">
              <a:lnSpc>
                <a:spcPct val="100000"/>
              </a:lnSpc>
              <a:spcBef>
                <a:spcPts val="445"/>
              </a:spcBef>
              <a:buFont typeface="MS UI Gothic"/>
              <a:buChar char="❖"/>
              <a:tabLst>
                <a:tab pos="354965" algn="l"/>
                <a:tab pos="356235" algn="l"/>
              </a:tabLst>
            </a:pPr>
            <a:r>
              <a:rPr b="0" dirty="0">
                <a:latin typeface="Arial"/>
                <a:cs typeface="Arial"/>
              </a:rPr>
              <a:t>Son </a:t>
            </a:r>
            <a:r>
              <a:rPr b="0" spc="-5" dirty="0">
                <a:latin typeface="Arial"/>
                <a:cs typeface="Arial"/>
              </a:rPr>
              <a:t>olarak başlangıç pozisyonundaki huniye  koşar dokunur ve </a:t>
            </a:r>
            <a:r>
              <a:rPr b="0" dirty="0">
                <a:latin typeface="Arial"/>
                <a:cs typeface="Arial"/>
              </a:rPr>
              <a:t>test</a:t>
            </a:r>
            <a:r>
              <a:rPr b="0" spc="-2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tamamlanır.</a:t>
            </a:r>
          </a:p>
          <a:p>
            <a:pPr marL="355600" indent="-342900">
              <a:lnSpc>
                <a:spcPct val="100000"/>
              </a:lnSpc>
              <a:spcBef>
                <a:spcPts val="445"/>
              </a:spcBef>
              <a:buFont typeface="MS UI Gothic"/>
              <a:buChar char="❖"/>
              <a:tabLst>
                <a:tab pos="354965" algn="l"/>
                <a:tab pos="356235" algn="l"/>
              </a:tabLst>
            </a:pPr>
            <a:r>
              <a:rPr b="0" dirty="0">
                <a:latin typeface="Arial"/>
                <a:cs typeface="Arial"/>
              </a:rPr>
              <a:t>Test </a:t>
            </a:r>
            <a:r>
              <a:rPr b="0" spc="-5" dirty="0">
                <a:latin typeface="Arial"/>
                <a:cs typeface="Arial"/>
              </a:rPr>
              <a:t>bitiminde elde edilen süre</a:t>
            </a:r>
            <a:r>
              <a:rPr b="0" spc="-5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kaydedilir.</a:t>
            </a:r>
          </a:p>
        </p:txBody>
      </p:sp>
      <p:sp>
        <p:nvSpPr>
          <p:cNvPr id="4" name="object 4"/>
          <p:cNvSpPr/>
          <p:nvPr/>
        </p:nvSpPr>
        <p:spPr>
          <a:xfrm>
            <a:off x="6642227" y="2698242"/>
            <a:ext cx="2738755" cy="3168015"/>
          </a:xfrm>
          <a:custGeom>
            <a:avLst/>
            <a:gdLst/>
            <a:ahLst/>
            <a:cxnLst/>
            <a:rect l="l" t="t" r="r" b="b"/>
            <a:pathLst>
              <a:path w="2738754" h="3168015">
                <a:moveTo>
                  <a:pt x="0" y="0"/>
                </a:moveTo>
                <a:lnTo>
                  <a:pt x="0" y="3167634"/>
                </a:lnTo>
                <a:lnTo>
                  <a:pt x="2738628" y="3167634"/>
                </a:lnTo>
                <a:lnTo>
                  <a:pt x="273862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42227" y="2698242"/>
            <a:ext cx="2738755" cy="3168015"/>
          </a:xfrm>
          <a:custGeom>
            <a:avLst/>
            <a:gdLst/>
            <a:ahLst/>
            <a:cxnLst/>
            <a:rect l="l" t="t" r="r" b="b"/>
            <a:pathLst>
              <a:path w="2738754" h="3168015">
                <a:moveTo>
                  <a:pt x="0" y="0"/>
                </a:moveTo>
                <a:lnTo>
                  <a:pt x="0" y="3167634"/>
                </a:lnTo>
                <a:lnTo>
                  <a:pt x="2738628" y="3167634"/>
                </a:lnTo>
                <a:lnTo>
                  <a:pt x="273862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39151" y="3490721"/>
            <a:ext cx="0" cy="2016760"/>
          </a:xfrm>
          <a:custGeom>
            <a:avLst/>
            <a:gdLst/>
            <a:ahLst/>
            <a:cxnLst/>
            <a:rect l="l" t="t" r="r" b="b"/>
            <a:pathLst>
              <a:path h="2016760">
                <a:moveTo>
                  <a:pt x="0" y="2016252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59396" y="3490721"/>
            <a:ext cx="2159635" cy="0"/>
          </a:xfrm>
          <a:custGeom>
            <a:avLst/>
            <a:gdLst/>
            <a:ahLst/>
            <a:cxnLst/>
            <a:rect l="l" t="t" r="r" b="b"/>
            <a:pathLst>
              <a:path w="2159634">
                <a:moveTo>
                  <a:pt x="0" y="0"/>
                </a:moveTo>
                <a:lnTo>
                  <a:pt x="215952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82257" y="3412807"/>
            <a:ext cx="153530" cy="1543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62760" y="5429059"/>
            <a:ext cx="154317" cy="1535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514" y="3412807"/>
            <a:ext cx="154317" cy="1543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62760" y="3412807"/>
            <a:ext cx="154317" cy="1543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5877" y="976375"/>
            <a:ext cx="57626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YAN YÖN DEĞİŞTİRME</a:t>
            </a:r>
            <a:r>
              <a:rPr spc="-25" dirty="0"/>
              <a:t> </a:t>
            </a:r>
            <a:r>
              <a:rPr spc="-5" dirty="0"/>
              <a:t>TESTİ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60509" y="1641601"/>
            <a:ext cx="4685665" cy="294894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70"/>
              </a:spcBef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Amaç;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Yön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değiştirme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ve sürati</a:t>
            </a:r>
            <a:r>
              <a:rPr sz="2400" spc="-4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ölçmektir.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4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Test</a:t>
            </a:r>
            <a:r>
              <a:rPr sz="24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gereçleri;</a:t>
            </a:r>
            <a:endParaRPr sz="2400">
              <a:latin typeface="Arial"/>
              <a:cs typeface="Arial"/>
            </a:endParaRPr>
          </a:p>
          <a:p>
            <a:pPr marL="1926589" indent="-342900">
              <a:lnSpc>
                <a:spcPct val="100000"/>
              </a:lnSpc>
              <a:spcBef>
                <a:spcPts val="570"/>
              </a:spcBef>
              <a:buFont typeface="MS UI Gothic"/>
              <a:buChar char="❖"/>
              <a:tabLst>
                <a:tab pos="1927225" algn="l"/>
              </a:tabLst>
            </a:pP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3</a:t>
            </a:r>
            <a:r>
              <a:rPr sz="2400" spc="-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CC00"/>
                </a:solidFill>
                <a:latin typeface="Arial"/>
                <a:cs typeface="Arial"/>
              </a:rPr>
              <a:t>huni</a:t>
            </a:r>
            <a:endParaRPr sz="2400">
              <a:latin typeface="Arial"/>
              <a:cs typeface="Arial"/>
            </a:endParaRPr>
          </a:p>
          <a:p>
            <a:pPr marL="1915795" indent="-356870">
              <a:lnSpc>
                <a:spcPct val="100000"/>
              </a:lnSpc>
              <a:spcBef>
                <a:spcPts val="495"/>
              </a:spcBef>
              <a:buFont typeface="MS UI Gothic"/>
              <a:buChar char="❖"/>
              <a:tabLst>
                <a:tab pos="1915795" algn="l"/>
                <a:tab pos="1916430" algn="l"/>
              </a:tabLst>
            </a:pP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Kronometre</a:t>
            </a:r>
            <a:endParaRPr sz="2000">
              <a:latin typeface="Arial"/>
              <a:cs typeface="Arial"/>
            </a:endParaRPr>
          </a:p>
          <a:p>
            <a:pPr marL="1901825" indent="-356235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1901825" algn="l"/>
                <a:tab pos="190246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Bir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yardımcı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33663" y="5578602"/>
            <a:ext cx="7416800" cy="1152525"/>
          </a:xfrm>
          <a:custGeom>
            <a:avLst/>
            <a:gdLst/>
            <a:ahLst/>
            <a:cxnLst/>
            <a:rect l="l" t="t" r="r" b="b"/>
            <a:pathLst>
              <a:path w="7416800" h="1152525">
                <a:moveTo>
                  <a:pt x="0" y="0"/>
                </a:moveTo>
                <a:lnTo>
                  <a:pt x="0" y="1152144"/>
                </a:lnTo>
                <a:lnTo>
                  <a:pt x="7416546" y="1152144"/>
                </a:lnTo>
                <a:lnTo>
                  <a:pt x="741654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33663" y="5577840"/>
            <a:ext cx="7416800" cy="1153160"/>
          </a:xfrm>
          <a:custGeom>
            <a:avLst/>
            <a:gdLst/>
            <a:ahLst/>
            <a:cxnLst/>
            <a:rect l="l" t="t" r="r" b="b"/>
            <a:pathLst>
              <a:path w="7416800" h="1153159">
                <a:moveTo>
                  <a:pt x="0" y="0"/>
                </a:moveTo>
                <a:lnTo>
                  <a:pt x="0" y="1152906"/>
                </a:lnTo>
                <a:lnTo>
                  <a:pt x="7416546" y="1152906"/>
                </a:lnTo>
                <a:lnTo>
                  <a:pt x="7416546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3313" y="6298691"/>
            <a:ext cx="5472430" cy="0"/>
          </a:xfrm>
          <a:custGeom>
            <a:avLst/>
            <a:gdLst/>
            <a:ahLst/>
            <a:cxnLst/>
            <a:rect l="l" t="t" r="r" b="b"/>
            <a:pathLst>
              <a:path w="5472430">
                <a:moveTo>
                  <a:pt x="0" y="0"/>
                </a:moveTo>
                <a:lnTo>
                  <a:pt x="5471909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38551" y="6078283"/>
            <a:ext cx="225171" cy="225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86857" y="6078283"/>
            <a:ext cx="225171" cy="2251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94814" y="6078283"/>
            <a:ext cx="225171" cy="2251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5197" y="926845"/>
            <a:ext cx="57626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YAN YÖN DEĞİŞTİRME</a:t>
            </a:r>
            <a:r>
              <a:rPr spc="-25" dirty="0"/>
              <a:t> </a:t>
            </a:r>
            <a:r>
              <a:rPr spc="-5" dirty="0"/>
              <a:t>TESTİ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554" y="1914867"/>
            <a:ext cx="7829550" cy="380111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580"/>
              </a:spcBef>
            </a:pPr>
            <a:r>
              <a:rPr sz="2000" b="1" spc="-5" dirty="0">
                <a:solidFill>
                  <a:srgbClr val="FFCC00"/>
                </a:solidFill>
                <a:latin typeface="Arial"/>
                <a:cs typeface="Arial"/>
              </a:rPr>
              <a:t>METOD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3 huni aralarında 5 m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olacak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şekilde düz bir çizgiye</a:t>
            </a:r>
            <a:r>
              <a:rPr sz="2000" spc="8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yerleştirilir.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Sporcu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ortadaki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hunide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başlamak üzere</a:t>
            </a:r>
            <a:r>
              <a:rPr sz="2000" spc="1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bekler.</a:t>
            </a:r>
            <a:endParaRPr sz="2000">
              <a:latin typeface="Arial"/>
              <a:cs typeface="Arial"/>
            </a:endParaRPr>
          </a:p>
          <a:p>
            <a:pPr marL="354965" marR="5080" indent="-342265">
              <a:lnSpc>
                <a:spcPct val="100000"/>
              </a:lnSpc>
              <a:spcBef>
                <a:spcPts val="470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Antrenörün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yön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belirtip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(sağ veya sol) başla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komutuyla kronometre  başlatılır.</a:t>
            </a:r>
            <a:endParaRPr sz="2000">
              <a:latin typeface="Arial"/>
              <a:cs typeface="Arial"/>
            </a:endParaRPr>
          </a:p>
          <a:p>
            <a:pPr marL="354965" marR="316865" indent="-342265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Sporcu ilk huniye dokunduktan sonra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ortadaki huniye dokunur, 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ardından diğer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huniye dokunur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ve tekrar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merkeze döner, huniye 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dokunur.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İki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ölçüm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alınır ve en iyisi</a:t>
            </a:r>
            <a:r>
              <a:rPr sz="2000" spc="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kaydedilir.</a:t>
            </a:r>
            <a:endParaRPr sz="2000">
              <a:latin typeface="Arial"/>
              <a:cs typeface="Arial"/>
            </a:endParaRPr>
          </a:p>
          <a:p>
            <a:pPr marL="355600" marR="554355" indent="-342900">
              <a:lnSpc>
                <a:spcPct val="100000"/>
              </a:lnSpc>
              <a:spcBef>
                <a:spcPts val="475"/>
              </a:spcBef>
              <a:buFont typeface="MS UI Gothic"/>
              <a:buChar char="❖"/>
              <a:tabLst>
                <a:tab pos="355600" algn="l"/>
              </a:tabLst>
            </a:pP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Değerlendirme ise bir </a:t>
            </a:r>
            <a:r>
              <a:rPr sz="2000" spc="-10" dirty="0">
                <a:solidFill>
                  <a:srgbClr val="FFCC00"/>
                </a:solidFill>
                <a:latin typeface="Arial"/>
                <a:cs typeface="Arial"/>
              </a:rPr>
              <a:t>önceki </a:t>
            </a:r>
            <a:r>
              <a:rPr sz="2000" spc="-5" dirty="0">
                <a:solidFill>
                  <a:srgbClr val="FFCC00"/>
                </a:solidFill>
                <a:latin typeface="Arial"/>
                <a:cs typeface="Arial"/>
              </a:rPr>
              <a:t>test sonuçlarıyla karşılaştırılarak  yapılır.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91169" y="5649467"/>
            <a:ext cx="7416800" cy="1153160"/>
          </a:xfrm>
          <a:custGeom>
            <a:avLst/>
            <a:gdLst/>
            <a:ahLst/>
            <a:cxnLst/>
            <a:rect l="l" t="t" r="r" b="b"/>
            <a:pathLst>
              <a:path w="7416800" h="1153159">
                <a:moveTo>
                  <a:pt x="0" y="0"/>
                </a:moveTo>
                <a:lnTo>
                  <a:pt x="0" y="1152906"/>
                </a:lnTo>
                <a:lnTo>
                  <a:pt x="7416546" y="1152906"/>
                </a:lnTo>
                <a:lnTo>
                  <a:pt x="741654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91169" y="5649467"/>
            <a:ext cx="7416800" cy="1153160"/>
          </a:xfrm>
          <a:custGeom>
            <a:avLst/>
            <a:gdLst/>
            <a:ahLst/>
            <a:cxnLst/>
            <a:rect l="l" t="t" r="r" b="b"/>
            <a:pathLst>
              <a:path w="7416800" h="1153159">
                <a:moveTo>
                  <a:pt x="0" y="0"/>
                </a:moveTo>
                <a:lnTo>
                  <a:pt x="0" y="1152906"/>
                </a:lnTo>
                <a:lnTo>
                  <a:pt x="7416546" y="1152906"/>
                </a:lnTo>
                <a:lnTo>
                  <a:pt x="7416546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6857" y="6005131"/>
            <a:ext cx="225171" cy="225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55253" y="6005131"/>
            <a:ext cx="225158" cy="2251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34107" y="6005131"/>
            <a:ext cx="225170" cy="225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38869" y="6225540"/>
            <a:ext cx="6263640" cy="0"/>
          </a:xfrm>
          <a:custGeom>
            <a:avLst/>
            <a:gdLst/>
            <a:ahLst/>
            <a:cxnLst/>
            <a:rect l="l" t="t" r="r" b="b"/>
            <a:pathLst>
              <a:path w="6263640">
                <a:moveTo>
                  <a:pt x="0" y="0"/>
                </a:moveTo>
                <a:lnTo>
                  <a:pt x="6263627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850900" y="425450"/>
            <a:ext cx="9089390" cy="430887"/>
          </a:xfrm>
        </p:spPr>
        <p:txBody>
          <a:bodyPr/>
          <a:lstStyle/>
          <a:p>
            <a:pPr marL="1042782" marR="0" lvl="1" indent="-521391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tr-TR" altLang="tr-TR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Sağlık Topu Atma</a:t>
            </a:r>
            <a:endParaRPr lang="tr-TR" altLang="tr-TR" sz="2800" dirty="0">
              <a:solidFill>
                <a:srgbClr val="FF3300"/>
              </a:solidFill>
            </a:endParaRPr>
          </a:p>
        </p:txBody>
      </p:sp>
      <p:sp>
        <p:nvSpPr>
          <p:cNvPr id="936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111251"/>
            <a:ext cx="8991601" cy="1676400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1042782" lvl="1" indent="-521391" algn="just">
              <a:buClr>
                <a:srgbClr val="33CC33"/>
              </a:buClr>
            </a:pPr>
            <a:r>
              <a:rPr lang="tr-TR" altLang="tr-TR" dirty="0"/>
              <a:t>	</a:t>
            </a:r>
            <a:r>
              <a:rPr lang="tr-TR" altLang="tr-TR" dirty="0">
                <a:solidFill>
                  <a:srgbClr val="FFFF00"/>
                </a:solidFill>
              </a:rPr>
              <a:t>Patlayıcı kol kuvvetini ölçer</a:t>
            </a:r>
          </a:p>
          <a:p>
            <a:pPr marL="1042782" lvl="1" indent="-521391" algn="just">
              <a:buClr>
                <a:srgbClr val="33CC33"/>
              </a:buClr>
            </a:pPr>
            <a:r>
              <a:rPr lang="tr-TR" altLang="tr-TR" dirty="0">
                <a:solidFill>
                  <a:srgbClr val="FFFF00"/>
                </a:solidFill>
              </a:rPr>
              <a:t>	Uygulama: Bir atış çizgisi belirlenir. Sporcu ayakta çizgi gerisinde durur. Çift el ile sağlık topunu ileriye doğru atar. Atıştan sonra da çizgiyi ihlal etmemelidir. Atılan mesafe kayıt edilir.</a:t>
            </a:r>
          </a:p>
        </p:txBody>
      </p:sp>
      <p:pic>
        <p:nvPicPr>
          <p:cNvPr id="936964" name="Picture 4" descr="medicineball_ayakt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3365986"/>
            <a:ext cx="4631950" cy="1962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99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6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36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36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696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>
          <a:xfrm>
            <a:off x="774700" y="501650"/>
            <a:ext cx="9089390" cy="494366"/>
          </a:xfrm>
        </p:spPr>
        <p:txBody>
          <a:bodyPr/>
          <a:lstStyle/>
          <a:p>
            <a:pPr marL="1042782" marR="0" lvl="1" indent="-521391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tr-TR" altLang="tr-T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Dinamometre İle Ölçümler</a:t>
            </a:r>
            <a:endParaRPr lang="tr-TR" altLang="tr-TR" sz="2400" dirty="0">
              <a:solidFill>
                <a:srgbClr val="FF3300"/>
              </a:solidFill>
            </a:endParaRPr>
          </a:p>
        </p:txBody>
      </p:sp>
      <p:sp>
        <p:nvSpPr>
          <p:cNvPr id="941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111251"/>
            <a:ext cx="8991601" cy="1828800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1042782" lvl="1" indent="-521391" algn="just">
              <a:buClr>
                <a:srgbClr val="33CC33"/>
              </a:buClr>
            </a:pPr>
            <a:r>
              <a:rPr lang="tr-TR" altLang="tr-TR" dirty="0"/>
              <a:t>	</a:t>
            </a:r>
          </a:p>
          <a:p>
            <a:pPr marL="1042782" lvl="1" indent="-521391" algn="just">
              <a:buClr>
                <a:srgbClr val="33CC33"/>
              </a:buClr>
            </a:pPr>
            <a:r>
              <a:rPr lang="tr-TR" altLang="tr-TR" dirty="0"/>
              <a:t>	</a:t>
            </a:r>
            <a:r>
              <a:rPr lang="tr-TR" altLang="tr-TR" dirty="0">
                <a:solidFill>
                  <a:srgbClr val="FFFF00"/>
                </a:solidFill>
              </a:rPr>
              <a:t>	Genellikle pençe ve sırt kuvveti gibi ölçümlerde kullanılır. Kas boyunda bir değişiklik olmaksızın statik yada </a:t>
            </a:r>
            <a:r>
              <a:rPr lang="tr-TR" altLang="tr-TR" dirty="0" err="1">
                <a:solidFill>
                  <a:srgbClr val="FFFF00"/>
                </a:solidFill>
              </a:rPr>
              <a:t>izometrik</a:t>
            </a:r>
            <a:r>
              <a:rPr lang="tr-TR" altLang="tr-TR" dirty="0">
                <a:solidFill>
                  <a:srgbClr val="FFFF00"/>
                </a:solidFill>
              </a:rPr>
              <a:t> kasılmalar sırasında kasın çekiş kuvvetini ölçer.</a:t>
            </a:r>
          </a:p>
          <a:p>
            <a:pPr marL="1042782" lvl="1" indent="-521391" algn="just">
              <a:buClr>
                <a:srgbClr val="33CC33"/>
              </a:buClr>
            </a:pPr>
            <a:r>
              <a:rPr lang="tr-TR" altLang="tr-TR" dirty="0"/>
              <a:t>	</a:t>
            </a:r>
          </a:p>
        </p:txBody>
      </p:sp>
      <p:pic>
        <p:nvPicPr>
          <p:cNvPr id="24580" name="Picture 4" descr="handgrip-dynamome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00" y="4616450"/>
            <a:ext cx="2784740" cy="217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47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41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41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1059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>
          <a:xfrm>
            <a:off x="807575" y="425450"/>
            <a:ext cx="9089390" cy="353943"/>
          </a:xfrm>
        </p:spPr>
        <p:txBody>
          <a:bodyPr/>
          <a:lstStyle/>
          <a:p>
            <a:pPr marL="1042782" marR="0" lvl="1" indent="-521391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Otur Uzan Testi (sit </a:t>
            </a:r>
            <a:r>
              <a:rPr kumimoji="0" lang="tr-TR" altLang="tr-TR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</a:t>
            </a:r>
            <a: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altLang="tr-TR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reach</a:t>
            </a:r>
            <a:r>
              <a:rPr kumimoji="0" lang="tr-TR" altLang="tr-TR" sz="23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lang="tr-TR" altLang="tr-TR" sz="3600" dirty="0">
              <a:solidFill>
                <a:srgbClr val="FF3300"/>
              </a:solidFill>
            </a:endParaRPr>
          </a:p>
        </p:txBody>
      </p:sp>
      <p:sp>
        <p:nvSpPr>
          <p:cNvPr id="942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111250"/>
            <a:ext cx="8915401" cy="2842434"/>
          </a:xfrm>
          <a:prstGeom prst="rect">
            <a:avLst/>
          </a:prstGeom>
        </p:spPr>
        <p:txBody>
          <a:bodyPr lIns="104278" tIns="52139" rIns="104278" bIns="52139"/>
          <a:lstStyle/>
          <a:p>
            <a:pPr marL="1042782" lvl="1" indent="-521391" algn="just">
              <a:buClr>
                <a:srgbClr val="FFFF00"/>
              </a:buClr>
              <a:buFont typeface="Wingdings" pitchFamily="2" charset="2"/>
              <a:buChar char="l"/>
            </a:pPr>
            <a:r>
              <a:rPr lang="tr-TR" altLang="tr-TR" sz="2300" b="1" dirty="0">
                <a:solidFill>
                  <a:srgbClr val="FFFF00"/>
                </a:solidFill>
              </a:rPr>
              <a:t>Otur Uzan Testi (sit </a:t>
            </a:r>
            <a:r>
              <a:rPr lang="tr-TR" altLang="tr-TR" sz="2300" b="1" dirty="0" err="1">
                <a:solidFill>
                  <a:srgbClr val="FFFF00"/>
                </a:solidFill>
              </a:rPr>
              <a:t>and</a:t>
            </a:r>
            <a:r>
              <a:rPr lang="tr-TR" altLang="tr-TR" sz="2300" b="1" dirty="0">
                <a:solidFill>
                  <a:srgbClr val="FFFF00"/>
                </a:solidFill>
              </a:rPr>
              <a:t> </a:t>
            </a:r>
            <a:r>
              <a:rPr lang="tr-TR" altLang="tr-TR" sz="2300" b="1" dirty="0" err="1">
                <a:solidFill>
                  <a:srgbClr val="FFFF00"/>
                </a:solidFill>
              </a:rPr>
              <a:t>reach</a:t>
            </a:r>
            <a:r>
              <a:rPr lang="tr-TR" altLang="tr-TR" sz="2300" b="1" dirty="0">
                <a:solidFill>
                  <a:srgbClr val="FFFF00"/>
                </a:solidFill>
              </a:rPr>
              <a:t>)</a:t>
            </a:r>
          </a:p>
          <a:p>
            <a:pPr marL="1042782" lvl="1" indent="-521391" algn="just"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	Esneklik belirleme testidir.</a:t>
            </a:r>
          </a:p>
          <a:p>
            <a:pPr marL="1042782" lvl="1" indent="-521391" algn="just">
              <a:buClr>
                <a:srgbClr val="33CC33"/>
              </a:buClr>
            </a:pPr>
            <a:endParaRPr lang="tr-TR" altLang="tr-TR" sz="2300" dirty="0">
              <a:solidFill>
                <a:srgbClr val="FFFF00"/>
              </a:solidFill>
            </a:endParaRPr>
          </a:p>
          <a:p>
            <a:pPr marL="1042782" lvl="1" indent="-521391" algn="just">
              <a:buClr>
                <a:srgbClr val="33CC33"/>
              </a:buClr>
            </a:pPr>
            <a:r>
              <a:rPr lang="tr-TR" altLang="tr-TR" sz="2300" dirty="0">
                <a:solidFill>
                  <a:srgbClr val="FFFF00"/>
                </a:solidFill>
              </a:rPr>
              <a:t>	Uygulama: Sporcu otur uzan test sehpasının önüne oturur. Topuklarını sehpaya yaslar. Dizleri gergindir. Sehpanın üzerine doğru eğilerek sehpa üzerindeki cetveli ileriye doğru itekler. İtekleyebildiği mesafe cm cinsinden kayıt edilir.</a:t>
            </a:r>
          </a:p>
        </p:txBody>
      </p:sp>
      <p:pic>
        <p:nvPicPr>
          <p:cNvPr id="25604" name="Picture 4" descr="image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4768850"/>
            <a:ext cx="3211733" cy="19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75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4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08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2185</Words>
  <Application>Microsoft Office PowerPoint</Application>
  <PresentationFormat>Özel</PresentationFormat>
  <Paragraphs>429</Paragraphs>
  <Slides>52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52</vt:i4>
      </vt:variant>
    </vt:vector>
  </HeadingPairs>
  <TitlesOfParts>
    <vt:vector size="59" baseType="lpstr">
      <vt:lpstr>MS UI Gothic</vt:lpstr>
      <vt:lpstr>Arial</vt:lpstr>
      <vt:lpstr>Calibri</vt:lpstr>
      <vt:lpstr>Tahoma</vt:lpstr>
      <vt:lpstr>Times New Roman</vt:lpstr>
      <vt:lpstr>Wingdings</vt:lpstr>
      <vt:lpstr>Office Theme</vt:lpstr>
      <vt:lpstr>KONDİSYON  TESTLERİ ve ÖRNEKLERİ</vt:lpstr>
      <vt:lpstr>KONDİSYON</vt:lpstr>
      <vt:lpstr>Sporda Testlerin Amaçları</vt:lpstr>
      <vt:lpstr>PowerPoint Sunusu</vt:lpstr>
      <vt:lpstr>TESTLERİN ÖZELLİKLERİ</vt:lpstr>
      <vt:lpstr>TESTLERİN ÖZELLİKLERİ</vt:lpstr>
      <vt:lpstr>TESTLERİN ÖZELLİKLERİ</vt:lpstr>
      <vt:lpstr>PERFORMANS TESTLERİ</vt:lpstr>
      <vt:lpstr>- PERFORMANS TESTLERİNDE DİKKAT  EDİLMESİ GEREKEN KONULAR - 2</vt:lpstr>
      <vt:lpstr>Hangi Faktörler Test Sonuçlarını Etkiler?</vt:lpstr>
      <vt:lpstr>PowerPoint Sunusu</vt:lpstr>
      <vt:lpstr>AEROBİK KAPASİTE ÖLÇÜM TESTLERİ</vt:lpstr>
      <vt:lpstr>ANAEROBİK GÜÇ TESTLERİ</vt:lpstr>
      <vt:lpstr>SÜRAT VE GÜÇ TESTLERİ</vt:lpstr>
      <vt:lpstr>KOORDİNASYON TESTLERİ</vt:lpstr>
      <vt:lpstr>Saha  Testleri Örnekleri</vt:lpstr>
      <vt:lpstr>DAYANIKLILIK</vt:lpstr>
      <vt:lpstr>Akciğer Hacim Ölçümleri </vt:lpstr>
      <vt:lpstr>Astrand Bisiklet Ergometre Testi </vt:lpstr>
      <vt:lpstr>Koşu Bandı Testleri</vt:lpstr>
      <vt:lpstr>Harward Step Testi </vt:lpstr>
      <vt:lpstr>Cooper Testi</vt:lpstr>
      <vt:lpstr>Cooper Testi</vt:lpstr>
      <vt:lpstr>Cooper (12 dk koş – yürü) Testi </vt:lpstr>
      <vt:lpstr>Elit Sporcularda Cooper Testinde  Kat edilen Mesafeye Göre  Değerlendirme</vt:lpstr>
      <vt:lpstr>PowerPoint Sunusu</vt:lpstr>
      <vt:lpstr>SÜRAT</vt:lpstr>
      <vt:lpstr>3O m sprint testi</vt:lpstr>
      <vt:lpstr>PowerPoint Sunusu</vt:lpstr>
      <vt:lpstr>SÜRATTE DEVAMLILIK</vt:lpstr>
      <vt:lpstr>3O M SÜRATTE DEVAMLILIK TESTİ</vt:lpstr>
      <vt:lpstr>3O M SÜRATTE DEVAMLILIK TESTİ</vt:lpstr>
      <vt:lpstr>SIÇRAMA KUVVETİ VE  ANAEROBİK GÜÇ</vt:lpstr>
      <vt:lpstr>DİKEY SIÇRAMA TESTİ</vt:lpstr>
      <vt:lpstr>PowerPoint Sunusu</vt:lpstr>
      <vt:lpstr>DURARAK UZUN ATLAMA TESTİ</vt:lpstr>
      <vt:lpstr>DURARAK UZUN ATLAMA TESTİ</vt:lpstr>
      <vt:lpstr>DURARAK UZUN ATLAMA</vt:lpstr>
      <vt:lpstr>ESNEKLİK</vt:lpstr>
      <vt:lpstr>OTUR VE ERİŞ TESTİ</vt:lpstr>
      <vt:lpstr>OTUR VE ERİŞ TESTİ</vt:lpstr>
      <vt:lpstr>KOORDİNASYON</vt:lpstr>
      <vt:lpstr>ALTIGEN KOORDİNASYON TESTİ</vt:lpstr>
      <vt:lpstr>ALTIGEN KOORDİNASYON TESTİ</vt:lpstr>
      <vt:lpstr>ALTIGEN KOORDİNASYON TESTİ</vt:lpstr>
      <vt:lpstr>T DRİL TESTİ</vt:lpstr>
      <vt:lpstr>T DRİL TESTİ</vt:lpstr>
      <vt:lpstr>YAN YÖN DEĞİŞTİRME TESTİ</vt:lpstr>
      <vt:lpstr>YAN YÖN DEĞİŞTİRME TESTİ</vt:lpstr>
      <vt:lpstr>Sağlık Topu Atma</vt:lpstr>
      <vt:lpstr>Dinamometre İle Ölçümler</vt:lpstr>
      <vt:lpstr>Otur Uzan Testi (sit and reach)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Sunu1</dc:title>
  <dc:creator>Murat POLAT</dc:creator>
  <cp:lastModifiedBy>Murat Eliöz</cp:lastModifiedBy>
  <cp:revision>8</cp:revision>
  <dcterms:created xsi:type="dcterms:W3CDTF">2017-11-20T09:41:55Z</dcterms:created>
  <dcterms:modified xsi:type="dcterms:W3CDTF">2020-11-15T12:08:34Z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2009-01-15T00:00:00Z</vt:filetime>
  </property>
  <property fmtid="{D5CDD505-2E9C-101B-9397-08002B2CF9AE}" pid="3" name="Creator">
    <vt:lpwstr>PScript5.dll Version 5.2</vt:lpwstr>
  </property>
  <property fmtid="{D5CDD505-2E9C-101B-9397-08002B2CF9AE}" pid="4" name="LastSaved">
    <vt:filetime>2017-11-20T00:00:00Z</vt:filetime>
  </property>
</Properties>
</file>