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5" r:id="rId3"/>
    <p:sldId id="290" r:id="rId4"/>
    <p:sldId id="271" r:id="rId5"/>
    <p:sldId id="266" r:id="rId6"/>
    <p:sldId id="267" r:id="rId7"/>
    <p:sldId id="268" r:id="rId8"/>
    <p:sldId id="269" r:id="rId9"/>
    <p:sldId id="270"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1" r:id="rId29"/>
    <p:sldId id="292" r:id="rId30"/>
    <p:sldId id="293" r:id="rId31"/>
    <p:sldId id="295" r:id="rId32"/>
    <p:sldId id="296" r:id="rId33"/>
    <p:sldId id="297" r:id="rId34"/>
    <p:sldId id="264"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0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9F964B-3D4F-47B0-A65B-A84D76B3FF20}" type="datetimeFigureOut">
              <a:rPr lang="tr-TR" smtClean="0"/>
              <a:t>3.11.2017</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E0880F-97B7-477D-802D-A2DD06E7B520}" type="slidenum">
              <a:rPr lang="tr-TR" smtClean="0"/>
              <a:t>‹#›</a:t>
            </a:fld>
            <a:endParaRPr lang="tr-TR"/>
          </a:p>
        </p:txBody>
      </p:sp>
    </p:spTree>
    <p:extLst>
      <p:ext uri="{BB962C8B-B14F-4D97-AF65-F5344CB8AC3E}">
        <p14:creationId xmlns:p14="http://schemas.microsoft.com/office/powerpoint/2010/main" val="1007502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C8C6928-57B2-4E79-9BC9-DF01FD27D54B}"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1628082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C8C6928-57B2-4E79-9BC9-DF01FD27D54B}"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28209637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BC8C6928-57B2-4E79-9BC9-DF01FD27D54B}"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38677114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C8C6928-57B2-4E79-9BC9-DF01FD27D54B}"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26166759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C8C6928-57B2-4E79-9BC9-DF01FD27D54B}" type="datetimeFigureOut">
              <a:rPr lang="tr-TR" smtClean="0"/>
              <a:t>3.11.2017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21559773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C8C6928-57B2-4E79-9BC9-DF01FD27D54B}" type="datetimeFigureOut">
              <a:rPr lang="tr-TR" smtClean="0"/>
              <a:t>3.11.2017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33543528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C8C6928-57B2-4E79-9BC9-DF01FD27D54B}" type="datetimeFigureOut">
              <a:rPr lang="tr-TR" smtClean="0"/>
              <a:t>3.11.2017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33613276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C8C6928-57B2-4E79-9BC9-DF01FD27D54B}"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2952025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C8C6928-57B2-4E79-9BC9-DF01FD27D54B}"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12501263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C8C6928-57B2-4E79-9BC9-DF01FD27D54B}"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42093785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C8C6928-57B2-4E79-9BC9-DF01FD27D54B}"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E7E51A-F82B-4DDB-AD45-7416297D70BE}" type="slidenum">
              <a:rPr lang="tr-TR" smtClean="0"/>
              <a:t>‹#›</a:t>
            </a:fld>
            <a:endParaRPr lang="tr-TR"/>
          </a:p>
        </p:txBody>
      </p:sp>
    </p:spTree>
    <p:extLst>
      <p:ext uri="{BB962C8B-B14F-4D97-AF65-F5344CB8AC3E}">
        <p14:creationId xmlns:p14="http://schemas.microsoft.com/office/powerpoint/2010/main" val="20066048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lumMod val="75000"/>
              </a:schemeClr>
            </a:gs>
            <a:gs pos="5000">
              <a:schemeClr val="accent5">
                <a:lumMod val="73000"/>
              </a:schemeClr>
            </a:gs>
            <a:gs pos="95000">
              <a:schemeClr val="bg2">
                <a:lumMod val="88000"/>
                <a:lumOff val="12000"/>
              </a:schemeClr>
            </a:gs>
            <a:gs pos="21000">
              <a:schemeClr val="accent1">
                <a:lumMod val="20000"/>
                <a:lumOff val="80000"/>
              </a:schemeClr>
            </a:gs>
            <a:gs pos="10000">
              <a:srgbClr val="92D050"/>
            </a:gs>
            <a:gs pos="15000">
              <a:schemeClr val="tx1">
                <a:lumMod val="50000"/>
                <a:lumOff val="50000"/>
              </a:schemeClr>
            </a:gs>
            <a:gs pos="85000">
              <a:srgbClr val="A3AD6F"/>
            </a:gs>
            <a:gs pos="100000">
              <a:srgbClr val="6666CC"/>
            </a:gs>
            <a:gs pos="90000">
              <a:srgbClr val="996699"/>
            </a:gs>
            <a:gs pos="80000">
              <a:schemeClr val="accent1">
                <a:lumMod val="20000"/>
                <a:lumOff val="80000"/>
              </a:schemeClr>
            </a:gs>
          </a:gsLst>
          <a:lin ang="5400000" scaled="0"/>
          <a:tileRect/>
        </a:gra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8C6928-57B2-4E79-9BC9-DF01FD27D54B}" type="datetimeFigureOut">
              <a:rPr lang="tr-TR" smtClean="0"/>
              <a:t>3.11.2017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E7E51A-F82B-4DDB-AD45-7416297D70BE}" type="slidenum">
              <a:rPr lang="tr-TR" smtClean="0"/>
              <a:t>‹#›</a:t>
            </a:fld>
            <a:endParaRPr lang="tr-TR"/>
          </a:p>
        </p:txBody>
      </p:sp>
    </p:spTree>
    <p:extLst>
      <p:ext uri="{BB962C8B-B14F-4D97-AF65-F5344CB8AC3E}">
        <p14:creationId xmlns:p14="http://schemas.microsoft.com/office/powerpoint/2010/main" val="602709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7524328" y="5610726"/>
            <a:ext cx="1516056" cy="338554"/>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1600" b="1" dirty="0" err="1"/>
              <a:t>e</a:t>
            </a:r>
            <a:r>
              <a:rPr lang="tr-TR" sz="1600" b="1" dirty="0" err="1" smtClean="0"/>
              <a:t>krem</a:t>
            </a:r>
            <a:r>
              <a:rPr lang="tr-TR" sz="1600" b="1" dirty="0" smtClean="0"/>
              <a:t> AKBUĞA</a:t>
            </a:r>
            <a:endParaRPr lang="tr-TR" sz="1600" b="1" dirty="0"/>
          </a:p>
        </p:txBody>
      </p:sp>
      <p:sp>
        <p:nvSpPr>
          <p:cNvPr id="2" name="Başlık 1"/>
          <p:cNvSpPr>
            <a:spLocks noGrp="1"/>
          </p:cNvSpPr>
          <p:nvPr>
            <p:ph type="ctrTitle"/>
          </p:nvPr>
        </p:nvSpPr>
        <p:spPr/>
        <p:txBody>
          <a:bodyPr/>
          <a:lstStyle/>
          <a:p>
            <a:endParaRPr lang="tr-TR"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4"/>
            <a:ext cx="9144000" cy="561147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descr="C:\Users\Dr.e-akbuga\Desktop\braille_alfabesi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3" y="424804"/>
            <a:ext cx="9144000" cy="232373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975304" y="3284984"/>
            <a:ext cx="7226658" cy="1107996"/>
          </a:xfrm>
          <a:prstGeom prst="rect">
            <a:avLst/>
          </a:prstGeom>
          <a:solidFill>
            <a:srgbClr val="7030A0"/>
          </a:solidFill>
          <a:ln>
            <a:noFill/>
          </a:ln>
          <a:effectLst>
            <a:glow rad="228600">
              <a:schemeClr val="accent5">
                <a:satMod val="175000"/>
                <a:alpha val="40000"/>
              </a:schemeClr>
            </a:glow>
          </a:effectLst>
          <a:scene3d>
            <a:camera prst="orthographicFront">
              <a:rot lat="0" lon="0" rev="0"/>
            </a:camera>
            <a:lightRig rig="chilly" dir="t">
              <a:rot lat="0" lon="0" rev="18480000"/>
            </a:lightRig>
          </a:scene3d>
          <a:sp3d prstMaterial="clear">
            <a:bevelT h="63500"/>
          </a:sp3d>
        </p:spPr>
        <p:txBody>
          <a:bodyPr wrap="none" rtlCol="0">
            <a:spAutoFit/>
          </a:bodyPr>
          <a:lstStyle/>
          <a:p>
            <a:pPr algn="ctr"/>
            <a:r>
              <a:rPr lang="tr-TR" sz="6600" b="1" dirty="0" smtClean="0"/>
              <a:t>GÖRME ENGELLİLER</a:t>
            </a:r>
            <a:endParaRPr lang="tr-TR" sz="6600" b="1" dirty="0"/>
          </a:p>
        </p:txBody>
      </p:sp>
    </p:spTree>
    <p:extLst>
      <p:ext uri="{BB962C8B-B14F-4D97-AF65-F5344CB8AC3E}">
        <p14:creationId xmlns:p14="http://schemas.microsoft.com/office/powerpoint/2010/main" val="7368598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circle(in)">
                                      <p:cBhvr>
                                        <p:cTn id="7" dur="20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GÖZ VE GÖRME </a:t>
            </a:r>
            <a:endParaRPr lang="tr-TR" b="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783"/>
            <a:ext cx="9144000" cy="4000053"/>
          </a:xfrm>
          <a:prstGeom prst="rect">
            <a:avLst/>
          </a:prstGeom>
          <a:noFill/>
          <a:ln>
            <a:noFill/>
          </a:ln>
          <a:effectLst>
            <a:glow rad="228600">
              <a:schemeClr val="accent5">
                <a:satMod val="175000"/>
                <a:alpha val="40000"/>
              </a:schemeClr>
            </a:glow>
            <a:outerShdw blurRad="44450" dist="27940" dir="5400000" algn="ctr">
              <a:srgbClr val="000000">
                <a:alpha val="32000"/>
              </a:srgbClr>
            </a:outerShdw>
          </a:effectLst>
          <a:scene3d>
            <a:camera prst="obliqueTopRight"/>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ağ Ok 2"/>
          <p:cNvSpPr/>
          <p:nvPr/>
        </p:nvSpPr>
        <p:spPr>
          <a:xfrm>
            <a:off x="7164288" y="3235957"/>
            <a:ext cx="978408" cy="4846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Sol Ok 3"/>
          <p:cNvSpPr/>
          <p:nvPr/>
        </p:nvSpPr>
        <p:spPr>
          <a:xfrm>
            <a:off x="5436096" y="3242493"/>
            <a:ext cx="978408" cy="484632"/>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9193323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725216"/>
            <a:ext cx="4159174" cy="4032449"/>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600" y="2137975"/>
            <a:ext cx="6579333" cy="3206929"/>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Başlık 1"/>
          <p:cNvSpPr>
            <a:spLocks noGrp="1"/>
          </p:cNvSpPr>
          <p:nvPr>
            <p:ph type="title"/>
          </p:nvPr>
        </p:nvSpPr>
        <p:spPr>
          <a:xfrm>
            <a:off x="457200" y="274638"/>
            <a:ext cx="8229600" cy="1143000"/>
          </a:xfrm>
        </p:spPr>
        <p:txBody>
          <a:bodyPr/>
          <a:lstStyle/>
          <a:p>
            <a:r>
              <a:rPr lang="tr-TR" b="1" dirty="0" smtClean="0"/>
              <a:t>GÖZ VE GÖRME </a:t>
            </a:r>
            <a:endParaRPr lang="tr-TR" b="1" dirty="0"/>
          </a:p>
        </p:txBody>
      </p:sp>
      <p:cxnSp>
        <p:nvCxnSpPr>
          <p:cNvPr id="5" name="Düz Ok Bağlayıcısı 4"/>
          <p:cNvCxnSpPr/>
          <p:nvPr/>
        </p:nvCxnSpPr>
        <p:spPr>
          <a:xfrm>
            <a:off x="5894586" y="2827039"/>
            <a:ext cx="2277814" cy="14660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flipV="1">
            <a:off x="5894586" y="3140968"/>
            <a:ext cx="2277814"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28440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2051"/>
                                        </p:tgtEl>
                                        <p:attrNameLst>
                                          <p:attrName>style.visibility</p:attrName>
                                        </p:attrNameLst>
                                      </p:cBhvr>
                                      <p:to>
                                        <p:strVal val="visible"/>
                                      </p:to>
                                    </p:set>
                                    <p:animEffect transition="in" filter="wheel(1)">
                                      <p:cBhvr>
                                        <p:cTn id="22"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1. </a:t>
            </a:r>
            <a:r>
              <a:rPr lang="tr-TR" dirty="0"/>
              <a:t>Y</a:t>
            </a:r>
            <a:r>
              <a:rPr lang="tr-TR" dirty="0" smtClean="0"/>
              <a:t>asal Körlük</a:t>
            </a:r>
          </a:p>
          <a:p>
            <a:r>
              <a:rPr lang="tr-TR" dirty="0" smtClean="0"/>
              <a:t>2. Kısmi Körlük</a:t>
            </a:r>
          </a:p>
          <a:p>
            <a:r>
              <a:rPr lang="tr-TR" dirty="0" smtClean="0"/>
              <a:t>3. Hareket Algısı</a:t>
            </a:r>
          </a:p>
          <a:p>
            <a:r>
              <a:rPr lang="tr-TR" dirty="0" smtClean="0"/>
              <a:t>4. </a:t>
            </a:r>
            <a:r>
              <a:rPr lang="tr-TR" dirty="0"/>
              <a:t>I</a:t>
            </a:r>
            <a:r>
              <a:rPr lang="tr-TR" dirty="0" smtClean="0"/>
              <a:t>şık Algısı</a:t>
            </a:r>
          </a:p>
          <a:p>
            <a:r>
              <a:rPr lang="tr-TR" dirty="0" smtClean="0"/>
              <a:t>5. Tamamen Körlük</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KAYBINA BAĞLI OLARAK YAPILAN SINIFLANDIRMA</a:t>
            </a:r>
            <a:endParaRPr lang="tr-TR" b="1" dirty="0"/>
          </a:p>
        </p:txBody>
      </p:sp>
      <p:pic>
        <p:nvPicPr>
          <p:cNvPr id="3074" name="Picture 2" descr="C:\Users\Dr.e-akbuga\Desktop\human-green-eye-ball-organ-with-iris-and-retina-lens-representing-the-body-part-of-sight-and-the-medical-profession-of-optometry_853030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844824"/>
            <a:ext cx="2757388" cy="2757388"/>
          </a:xfrm>
          <a:prstGeom prst="rect">
            <a:avLst/>
          </a:prstGeom>
          <a:solidFill>
            <a:srgbClr val="92D050"/>
          </a:solidFill>
          <a:ln w="34925">
            <a:solidFill>
              <a:srgbClr val="FFFFFF"/>
            </a:solidFill>
          </a:ln>
          <a:effectLst>
            <a:innerShdw blurRad="63500" dist="50800" dir="8100000">
              <a:prstClr val="black">
                <a:alpha val="50000"/>
              </a:prstClr>
            </a:innerShdw>
            <a:reflection blurRad="6350" stA="50000" endA="300" endPos="55000" dir="5400000" sy="-100000" algn="bl" rotWithShape="0"/>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spTree>
    <p:extLst>
      <p:ext uri="{BB962C8B-B14F-4D97-AF65-F5344CB8AC3E}">
        <p14:creationId xmlns:p14="http://schemas.microsoft.com/office/powerpoint/2010/main" val="40595354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GÖRME KAYBINA BAĞLI OLARAK YAPILAN SINIFLANDIRMA</a:t>
            </a:r>
            <a:endParaRPr lang="tr-TR" b="1" dirty="0"/>
          </a:p>
        </p:txBody>
      </p:sp>
      <p:sp>
        <p:nvSpPr>
          <p:cNvPr id="3" name="İçerik Yer Tutucusu 2"/>
          <p:cNvSpPr>
            <a:spLocks noGrp="1"/>
          </p:cNvSpPr>
          <p:nvPr>
            <p:ph idx="1"/>
          </p:nvPr>
        </p:nvSpPr>
        <p:spPr/>
        <p:txBody>
          <a:bodyPr/>
          <a:lstStyle/>
          <a:p>
            <a:r>
              <a:rPr lang="tr-TR" b="1" dirty="0" smtClean="0">
                <a:solidFill>
                  <a:srgbClr val="C00000"/>
                </a:solidFill>
              </a:rPr>
              <a:t>1. </a:t>
            </a:r>
            <a:r>
              <a:rPr lang="tr-TR" b="1" dirty="0">
                <a:solidFill>
                  <a:srgbClr val="C00000"/>
                </a:solidFill>
              </a:rPr>
              <a:t>Y</a:t>
            </a:r>
            <a:r>
              <a:rPr lang="tr-TR" b="1" dirty="0" smtClean="0">
                <a:solidFill>
                  <a:srgbClr val="C00000"/>
                </a:solidFill>
              </a:rPr>
              <a:t>asal Körlük:</a:t>
            </a:r>
          </a:p>
          <a:p>
            <a:r>
              <a:rPr lang="tr-TR" dirty="0" smtClean="0"/>
              <a:t>Gerekli düzeltmeler yapıldıktan sonra bile 20/200 görme keskinliğine sahip olan bireylerdir. </a:t>
            </a:r>
            <a:endParaRPr lang="tr-TR" dirty="0"/>
          </a:p>
          <a:p>
            <a:r>
              <a:rPr lang="tr-TR" dirty="0" smtClean="0"/>
              <a:t>Görme açısı 20 dereceden daha fazla değildir.</a:t>
            </a:r>
            <a:endParaRPr lang="tr-TR" dirty="0"/>
          </a:p>
        </p:txBody>
      </p:sp>
    </p:spTree>
    <p:extLst>
      <p:ext uri="{BB962C8B-B14F-4D97-AF65-F5344CB8AC3E}">
        <p14:creationId xmlns:p14="http://schemas.microsoft.com/office/powerpoint/2010/main" val="17894006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b="1" dirty="0" smtClean="0">
                <a:solidFill>
                  <a:srgbClr val="C00000"/>
                </a:solidFill>
              </a:rPr>
              <a:t>2. </a:t>
            </a:r>
            <a:r>
              <a:rPr lang="tr-TR" b="1" dirty="0">
                <a:solidFill>
                  <a:srgbClr val="C00000"/>
                </a:solidFill>
              </a:rPr>
              <a:t>K</a:t>
            </a:r>
            <a:r>
              <a:rPr lang="tr-TR" b="1" dirty="0" smtClean="0">
                <a:solidFill>
                  <a:srgbClr val="C00000"/>
                </a:solidFill>
              </a:rPr>
              <a:t>ısmi Körlük:</a:t>
            </a:r>
          </a:p>
          <a:p>
            <a:r>
              <a:rPr lang="tr-TR" dirty="0" smtClean="0"/>
              <a:t>Normal gözün 60 m uzaklıktan görebileceği şeyleri ancak 3-6 m uzaklıktan görebilirler.</a:t>
            </a:r>
          </a:p>
          <a:p>
            <a:r>
              <a:rPr lang="tr-TR" dirty="0" smtClean="0"/>
              <a:t>5/200 – 10/200 görme gücüne sahiptirler.</a:t>
            </a:r>
          </a:p>
          <a:p>
            <a:endParaRPr lang="tr-TR" b="1" dirty="0" smtClean="0">
              <a:solidFill>
                <a:srgbClr val="C00000"/>
              </a:solidFill>
            </a:endParaRPr>
          </a:p>
          <a:p>
            <a:endParaRPr lang="tr-TR" dirty="0" smtClean="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KAYBINA BAĞLI OLARAK YAPILAN SINIFLANDIRMA</a:t>
            </a:r>
            <a:endParaRPr lang="tr-TR" b="1" dirty="0"/>
          </a:p>
        </p:txBody>
      </p:sp>
    </p:spTree>
    <p:extLst>
      <p:ext uri="{BB962C8B-B14F-4D97-AF65-F5344CB8AC3E}">
        <p14:creationId xmlns:p14="http://schemas.microsoft.com/office/powerpoint/2010/main" val="21692934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b="1" dirty="0" smtClean="0">
                <a:solidFill>
                  <a:srgbClr val="C00000"/>
                </a:solidFill>
              </a:rPr>
              <a:t>3. Hareket Algısı:</a:t>
            </a:r>
          </a:p>
          <a:p>
            <a:r>
              <a:rPr lang="tr-TR" dirty="0" smtClean="0"/>
              <a:t>Normal gözün 60 m uzaklıktan görebileceği şeyleri ancak 90-150 cm uzaklıktan görebilirler.</a:t>
            </a:r>
          </a:p>
          <a:p>
            <a:r>
              <a:rPr lang="tr-TR" dirty="0" smtClean="0"/>
              <a:t>Bu yetenek tamamen hareket algısı ile sınırlıdır.</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KAYBINA BAĞLI OLARAK YAPILAN SINIFLANDIRMA</a:t>
            </a:r>
            <a:endParaRPr lang="tr-TR" b="1" dirty="0"/>
          </a:p>
        </p:txBody>
      </p:sp>
    </p:spTree>
    <p:extLst>
      <p:ext uri="{BB962C8B-B14F-4D97-AF65-F5344CB8AC3E}">
        <p14:creationId xmlns:p14="http://schemas.microsoft.com/office/powerpoint/2010/main" val="15288858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b="1" dirty="0" smtClean="0">
                <a:solidFill>
                  <a:srgbClr val="C00000"/>
                </a:solidFill>
              </a:rPr>
              <a:t>4. Işık Algısı:</a:t>
            </a:r>
          </a:p>
          <a:p>
            <a:r>
              <a:rPr lang="tr-TR" dirty="0" smtClean="0"/>
              <a:t>3/200 yada daha az görme gücüne sahip kişilerdir.</a:t>
            </a:r>
          </a:p>
          <a:p>
            <a:r>
              <a:rPr lang="tr-TR" dirty="0" smtClean="0"/>
              <a:t>Ancak 90 cm mesafedeki güçlü bir ışığı ayırt edebilirler.</a:t>
            </a:r>
          </a:p>
          <a:p>
            <a:r>
              <a:rPr lang="tr-TR" dirty="0" smtClean="0"/>
              <a:t>Fakat 90 cm uzaklıktaki bir el hareketini ayırt edemezler.</a:t>
            </a:r>
          </a:p>
          <a:p>
            <a:endParaRPr lang="tr-TR" dirty="0" smtClean="0"/>
          </a:p>
          <a:p>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KAYBINA BAĞLI OLARAK YAPILAN SINIFLANDIRMA</a:t>
            </a:r>
            <a:endParaRPr lang="tr-TR" b="1" dirty="0"/>
          </a:p>
        </p:txBody>
      </p:sp>
    </p:spTree>
    <p:extLst>
      <p:ext uri="{BB962C8B-B14F-4D97-AF65-F5344CB8AC3E}">
        <p14:creationId xmlns:p14="http://schemas.microsoft.com/office/powerpoint/2010/main" val="3991112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b="1" dirty="0" smtClean="0">
                <a:solidFill>
                  <a:srgbClr val="C00000"/>
                </a:solidFill>
              </a:rPr>
              <a:t>5. Tamamen Körlük:</a:t>
            </a:r>
          </a:p>
          <a:p>
            <a:r>
              <a:rPr lang="tr-TR" dirty="0" smtClean="0"/>
              <a:t>Göze doğrudan gelen güçlü</a:t>
            </a:r>
          </a:p>
          <a:p>
            <a:pPr marL="0" indent="0">
              <a:buNone/>
            </a:pPr>
            <a:r>
              <a:rPr lang="tr-TR" dirty="0" smtClean="0"/>
              <a:t>    bir ışığı </a:t>
            </a:r>
          </a:p>
          <a:p>
            <a:pPr marL="0" indent="0">
              <a:buNone/>
            </a:pPr>
            <a:r>
              <a:rPr lang="tr-TR" dirty="0"/>
              <a:t> </a:t>
            </a:r>
            <a:r>
              <a:rPr lang="tr-TR" dirty="0" smtClean="0"/>
              <a:t>  tanıyamazlar.</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KAYBINA BAĞLI OLARAK YAPILAN SINIFLANDIRMA</a:t>
            </a:r>
            <a:endParaRPr lang="tr-TR" b="1" dirty="0"/>
          </a:p>
        </p:txBody>
      </p:sp>
      <p:pic>
        <p:nvPicPr>
          <p:cNvPr id="3074" name="Picture 2" descr="C:\Users\Dr.e-akbuga\Desktop\renk_patlama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3" y="2905260"/>
            <a:ext cx="6456256" cy="2664482"/>
          </a:xfrm>
          <a:prstGeom prst="rect">
            <a:avLst/>
          </a:prstGeom>
          <a:noFill/>
          <a:ln>
            <a:noFill/>
          </a:ln>
          <a:effectLst>
            <a:glow rad="228600">
              <a:schemeClr val="accent5">
                <a:satMod val="175000"/>
                <a:alpha val="40000"/>
              </a:schemeClr>
            </a:glow>
            <a:outerShdw blurRad="184150" dist="241300" dir="11520000" sx="110000" sy="110000" algn="ctr">
              <a:srgbClr val="000000">
                <a:alpha val="18000"/>
              </a:srgbClr>
            </a:outerShdw>
            <a:reflection blurRad="6350" stA="50000" endA="295" endPos="92000" dist="101600" dir="5400000" sy="-100000" algn="bl" rotWithShape="0"/>
          </a:effectLst>
          <a:scene3d>
            <a:camera prst="perspectiveFront" fov="5100000">
              <a:rot lat="0" lon="2100000" rev="0"/>
            </a:camera>
            <a:lightRig rig="flood" dir="t">
              <a:rot lat="0" lon="0" rev="13800000"/>
            </a:lightRig>
          </a:scene3d>
          <a:sp3d extrusionH="107950" prstMaterial="plastic">
            <a:bevelT w="82550" h="63500" prst="softRound"/>
            <a:bevelB/>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1307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SPORSAL SINIFLANDIRMA</a:t>
            </a:r>
            <a:endParaRPr lang="tr-TR" b="1" dirty="0"/>
          </a:p>
        </p:txBody>
      </p:sp>
      <p:sp>
        <p:nvSpPr>
          <p:cNvPr id="3" name="İçerik Yer Tutucusu 2"/>
          <p:cNvSpPr>
            <a:spLocks noGrp="1"/>
          </p:cNvSpPr>
          <p:nvPr>
            <p:ph idx="1"/>
          </p:nvPr>
        </p:nvSpPr>
        <p:spPr/>
        <p:txBody>
          <a:bodyPr/>
          <a:lstStyle/>
          <a:p>
            <a:r>
              <a:rPr lang="tr-TR" dirty="0" smtClean="0"/>
              <a:t>Tamamen görmezler. Işık algısına sahip olabilirler ama herhangi bir mesafeden el şeklini tanıyamazlar.</a:t>
            </a:r>
          </a:p>
          <a:p>
            <a:endParaRPr lang="tr-TR" dirty="0" smtClean="0"/>
          </a:p>
          <a:p>
            <a:r>
              <a:rPr lang="tr-TR" dirty="0" smtClean="0"/>
              <a:t>El şeklini algılayabilirler ancak görme keskinliği 20/600 den daha iyi değildir. Görme açıları görsel alanda 5 dereceden daha azdır.</a:t>
            </a:r>
          </a:p>
          <a:p>
            <a:endParaRPr lang="tr-TR" dirty="0"/>
          </a:p>
        </p:txBody>
      </p:sp>
      <p:sp>
        <p:nvSpPr>
          <p:cNvPr id="4" name="Metin kutusu 3"/>
          <p:cNvSpPr txBox="1"/>
          <p:nvPr/>
        </p:nvSpPr>
        <p:spPr>
          <a:xfrm>
            <a:off x="7812360" y="1412776"/>
            <a:ext cx="1005403" cy="1015663"/>
          </a:xfrm>
          <a:prstGeom prst="rect">
            <a:avLst/>
          </a:prstGeom>
          <a:solidFill>
            <a:srgbClr val="00B0F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none" rtlCol="0">
            <a:spAutoFit/>
          </a:bodyPr>
          <a:lstStyle/>
          <a:p>
            <a:r>
              <a:rPr lang="tr-TR" sz="6000" b="1" dirty="0" smtClean="0"/>
              <a:t>B1</a:t>
            </a:r>
            <a:endParaRPr lang="tr-TR" sz="6000" b="1" dirty="0"/>
          </a:p>
        </p:txBody>
      </p:sp>
      <p:sp>
        <p:nvSpPr>
          <p:cNvPr id="5" name="Metin kutusu 4"/>
          <p:cNvSpPr txBox="1"/>
          <p:nvPr/>
        </p:nvSpPr>
        <p:spPr>
          <a:xfrm>
            <a:off x="7964759" y="4581128"/>
            <a:ext cx="1005403" cy="1015663"/>
          </a:xfrm>
          <a:prstGeom prst="rect">
            <a:avLst/>
          </a:prstGeom>
          <a:solidFill>
            <a:srgbClr val="00B0F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none" rtlCol="0">
            <a:spAutoFit/>
          </a:bodyPr>
          <a:lstStyle/>
          <a:p>
            <a:r>
              <a:rPr lang="tr-TR" sz="6000" b="1" dirty="0" smtClean="0"/>
              <a:t>B2</a:t>
            </a:r>
            <a:endParaRPr lang="tr-TR" sz="6000" b="1" dirty="0"/>
          </a:p>
        </p:txBody>
      </p:sp>
    </p:spTree>
    <p:extLst>
      <p:ext uri="{BB962C8B-B14F-4D97-AF65-F5344CB8AC3E}">
        <p14:creationId xmlns:p14="http://schemas.microsoft.com/office/powerpoint/2010/main" val="7592725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1000"/>
                                        <p:tgtEl>
                                          <p:spTgt spid="3">
                                            <p:txEl>
                                              <p:pRg st="2" end="2"/>
                                            </p:txEl>
                                          </p:spTgt>
                                        </p:tgtEl>
                                      </p:cBhvr>
                                    </p:animEffect>
                                    <p:anim calcmode="lin" valueType="num">
                                      <p:cBhvr>
                                        <p:cTn id="3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Görme açıları 5-20 </a:t>
            </a:r>
          </a:p>
          <a:p>
            <a:pPr marL="0" indent="0">
              <a:buNone/>
            </a:pPr>
            <a:r>
              <a:rPr lang="tr-TR" dirty="0" smtClean="0"/>
              <a:t>    derece arasındadır.</a:t>
            </a:r>
          </a:p>
          <a:p>
            <a:r>
              <a:rPr lang="tr-TR" dirty="0" smtClean="0"/>
              <a:t>20/600 – 60/600 </a:t>
            </a:r>
          </a:p>
          <a:p>
            <a:pPr marL="0" indent="0">
              <a:buNone/>
            </a:pPr>
            <a:r>
              <a:rPr lang="tr-TR" dirty="0" smtClean="0"/>
              <a:t>    görme gücüne </a:t>
            </a:r>
          </a:p>
          <a:p>
            <a:pPr marL="0" indent="0">
              <a:buNone/>
            </a:pPr>
            <a:r>
              <a:rPr lang="tr-TR" dirty="0" smtClean="0"/>
              <a:t>    sahiptirler.</a:t>
            </a:r>
            <a:endParaRPr lang="tr-TR" dirty="0"/>
          </a:p>
        </p:txBody>
      </p:sp>
      <p:sp>
        <p:nvSpPr>
          <p:cNvPr id="4" name="Metin kutusu 3"/>
          <p:cNvSpPr txBox="1"/>
          <p:nvPr/>
        </p:nvSpPr>
        <p:spPr>
          <a:xfrm>
            <a:off x="3131839" y="4067053"/>
            <a:ext cx="1005403" cy="1015663"/>
          </a:xfrm>
          <a:prstGeom prst="rect">
            <a:avLst/>
          </a:prstGeom>
          <a:solidFill>
            <a:srgbClr val="00B0F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none" rtlCol="0">
            <a:spAutoFit/>
          </a:bodyPr>
          <a:lstStyle/>
          <a:p>
            <a:r>
              <a:rPr lang="tr-TR" sz="6000" b="1" dirty="0" smtClean="0"/>
              <a:t>B3</a:t>
            </a:r>
            <a:endParaRPr lang="tr-TR" sz="6000" b="1" dirty="0"/>
          </a:p>
        </p:txBody>
      </p:sp>
      <p:sp>
        <p:nvSpPr>
          <p:cNvPr id="5" name="Başlık 1"/>
          <p:cNvSpPr>
            <a:spLocks noGrp="1"/>
          </p:cNvSpPr>
          <p:nvPr>
            <p:ph type="title"/>
          </p:nvPr>
        </p:nvSpPr>
        <p:spPr>
          <a:xfrm>
            <a:off x="457200" y="274638"/>
            <a:ext cx="8229600" cy="1143000"/>
          </a:xfrm>
        </p:spPr>
        <p:txBody>
          <a:bodyPr/>
          <a:lstStyle/>
          <a:p>
            <a:r>
              <a:rPr lang="tr-TR" b="1" dirty="0" smtClean="0"/>
              <a:t>SPORSAL SINIFLANDIRMA</a:t>
            </a:r>
            <a:endParaRPr lang="tr-TR" b="1" dirty="0"/>
          </a:p>
        </p:txBody>
      </p:sp>
      <p:pic>
        <p:nvPicPr>
          <p:cNvPr id="4099" name="Picture 3" descr="C:\Users\Dr.e-akbuga\Desktop\peripheral_drift_illusion_makes_you_dizzy-e13478184281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415953"/>
            <a:ext cx="4736663" cy="4087341"/>
          </a:xfrm>
          <a:prstGeom prst="rect">
            <a:avLst/>
          </a:prstGeom>
          <a:noFill/>
          <a:ln>
            <a:noFill/>
          </a:ln>
          <a:effectLst>
            <a:glow rad="228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8715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heel(1)">
                                      <p:cBhvr>
                                        <p:cTn id="7" dur="20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anim calcmode="lin" valueType="num">
                                      <p:cBhvr>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GÖRME ENGELLİ BİREYLERİN ÖZELLİKLERİ</a:t>
            </a:r>
            <a:endParaRPr lang="tr-TR" b="1" dirty="0"/>
          </a:p>
        </p:txBody>
      </p:sp>
      <p:sp>
        <p:nvSpPr>
          <p:cNvPr id="3" name="İçerik Yer Tutucusu 2"/>
          <p:cNvSpPr>
            <a:spLocks noGrp="1"/>
          </p:cNvSpPr>
          <p:nvPr>
            <p:ph idx="1"/>
          </p:nvPr>
        </p:nvSpPr>
        <p:spPr/>
        <p:txBody>
          <a:bodyPr/>
          <a:lstStyle/>
          <a:p>
            <a:r>
              <a:rPr lang="tr-TR" dirty="0" smtClean="0"/>
              <a:t>1. Bilişsel Özellikler</a:t>
            </a:r>
          </a:p>
          <a:p>
            <a:endParaRPr lang="tr-TR" dirty="0" smtClean="0"/>
          </a:p>
          <a:p>
            <a:r>
              <a:rPr lang="tr-TR" dirty="0" smtClean="0"/>
              <a:t>2. </a:t>
            </a:r>
            <a:r>
              <a:rPr lang="tr-TR" dirty="0" err="1" smtClean="0"/>
              <a:t>Duyuşsal</a:t>
            </a:r>
            <a:r>
              <a:rPr lang="tr-TR" dirty="0" smtClean="0"/>
              <a:t> Özellikler</a:t>
            </a:r>
          </a:p>
          <a:p>
            <a:endParaRPr lang="tr-TR" dirty="0" smtClean="0"/>
          </a:p>
          <a:p>
            <a:r>
              <a:rPr lang="tr-TR" dirty="0" smtClean="0"/>
              <a:t>3. Motor ve Fiziksel Özellikler</a:t>
            </a:r>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772816"/>
            <a:ext cx="3175553" cy="3528392"/>
          </a:xfrm>
          <a:prstGeom prst="rect">
            <a:avLst/>
          </a:prstGeom>
          <a:solidFill>
            <a:srgbClr val="FFC000"/>
          </a:solidFill>
          <a:ln>
            <a:noFill/>
          </a:ln>
          <a:effectLst>
            <a:outerShdw blurRad="184150" dist="241300" dir="11520000" sx="110000" sy="110000" algn="ctr">
              <a:srgbClr val="000000">
                <a:alpha val="18000"/>
              </a:srgbClr>
            </a:outerShdw>
            <a:reflection blurRad="6350" stA="52000" endA="300" endPos="3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4" name="Dikdörtgen 3"/>
          <p:cNvSpPr/>
          <p:nvPr/>
        </p:nvSpPr>
        <p:spPr>
          <a:xfrm>
            <a:off x="611560" y="2204863"/>
            <a:ext cx="5976664" cy="646331"/>
          </a:xfrm>
          <a:prstGeom prst="rect">
            <a:avLst/>
          </a:prstGeom>
          <a:solidFill>
            <a:srgbClr val="FF0000"/>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r>
              <a:rPr lang="tr-TR" dirty="0"/>
              <a:t> </a:t>
            </a:r>
            <a:r>
              <a:rPr lang="tr-TR" dirty="0" smtClean="0"/>
              <a:t>Bilme</a:t>
            </a:r>
            <a:r>
              <a:rPr lang="tr-TR" dirty="0"/>
              <a:t>, anlama, yorumlama ve öğrenme eylemlerini </a:t>
            </a:r>
            <a:endParaRPr lang="tr-TR" dirty="0" smtClean="0"/>
          </a:p>
          <a:p>
            <a:r>
              <a:rPr lang="tr-TR" dirty="0" smtClean="0"/>
              <a:t> gerçekleştirmeyi </a:t>
            </a:r>
            <a:r>
              <a:rPr lang="tr-TR" dirty="0"/>
              <a:t>sağlayan </a:t>
            </a:r>
            <a:r>
              <a:rPr lang="tr-TR" b="1" dirty="0"/>
              <a:t>zihinsel etkinliklerin </a:t>
            </a:r>
            <a:r>
              <a:rPr lang="tr-TR" dirty="0"/>
              <a:t>genel adıdır.</a:t>
            </a:r>
          </a:p>
        </p:txBody>
      </p:sp>
      <p:sp>
        <p:nvSpPr>
          <p:cNvPr id="5" name="Metin kutusu 4"/>
          <p:cNvSpPr txBox="1"/>
          <p:nvPr/>
        </p:nvSpPr>
        <p:spPr>
          <a:xfrm>
            <a:off x="611560" y="3352346"/>
            <a:ext cx="5976664" cy="646331"/>
          </a:xfrm>
          <a:prstGeom prst="rect">
            <a:avLst/>
          </a:prstGeom>
          <a:solidFill>
            <a:srgbClr val="FF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tr-TR" dirty="0" smtClean="0"/>
              <a:t>İnsanların duygu, tutum ve değerlerin nasıl geliştiğini </a:t>
            </a:r>
          </a:p>
          <a:p>
            <a:r>
              <a:rPr lang="tr-TR" dirty="0" smtClean="0"/>
              <a:t>İnceler. Temel konuları ihtiyaçlar, öz-değer ve verimliliktir.</a:t>
            </a:r>
            <a:endParaRPr lang="tr-TR" dirty="0"/>
          </a:p>
        </p:txBody>
      </p:sp>
      <p:sp>
        <p:nvSpPr>
          <p:cNvPr id="7" name="Metin kutusu 6"/>
          <p:cNvSpPr txBox="1"/>
          <p:nvPr/>
        </p:nvSpPr>
        <p:spPr>
          <a:xfrm>
            <a:off x="609716" y="4509120"/>
            <a:ext cx="5976664" cy="923330"/>
          </a:xfrm>
          <a:prstGeom prst="rect">
            <a:avLst/>
          </a:prstGeom>
          <a:solidFill>
            <a:srgbClr val="FF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tr-TR" dirty="0" smtClean="0"/>
              <a:t>Büyüme , gelişme ve fizyolojik olgunlukla beraber hareket edebilme ve hareket becerisini gelişmeye bağlı olarak en iyi şekilde kullanabilmektir.</a:t>
            </a:r>
            <a:endParaRPr lang="tr-TR" dirty="0"/>
          </a:p>
        </p:txBody>
      </p:sp>
    </p:spTree>
    <p:extLst>
      <p:ext uri="{BB962C8B-B14F-4D97-AF65-F5344CB8AC3E}">
        <p14:creationId xmlns:p14="http://schemas.microsoft.com/office/powerpoint/2010/main" val="6238051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randombar(horizontal)">
                                      <p:cBhvr>
                                        <p:cTn id="36" dur="1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randombar(horizontal)">
                                      <p:cBhvr>
                                        <p:cTn id="41" dur="1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randombar(horizontal)">
                                      <p:cBhvr>
                                        <p:cTn id="46"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Görme, bir çok temel algı, kavram ve motor öğrenmede rol oynar.</a:t>
            </a:r>
          </a:p>
          <a:p>
            <a:r>
              <a:rPr lang="tr-TR" dirty="0" smtClean="0"/>
              <a:t>Çocuklar iki yaşından önce temel beden farkındalığı, duruşa özgü oryantasyon, duyusal bütünleşme ve motor örüntüleri geliştirirler.</a:t>
            </a:r>
          </a:p>
          <a:p>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6" name="Dikdörtgen 5"/>
          <p:cNvSpPr/>
          <p:nvPr/>
        </p:nvSpPr>
        <p:spPr>
          <a:xfrm>
            <a:off x="3013036" y="6258604"/>
            <a:ext cx="3448381"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a:solidFill>
                  <a:srgbClr val="002060"/>
                </a:solidFill>
              </a:rPr>
              <a:t>1. Bilişsel </a:t>
            </a:r>
            <a:r>
              <a:rPr lang="tr-TR" sz="3200" b="1" dirty="0" smtClean="0">
                <a:solidFill>
                  <a:srgbClr val="002060"/>
                </a:solidFill>
              </a:rPr>
              <a:t>Özellikler</a:t>
            </a:r>
            <a:endParaRPr lang="tr-TR" sz="3200" b="1" dirty="0">
              <a:solidFill>
                <a:srgbClr val="002060"/>
              </a:solidFill>
            </a:endParaRPr>
          </a:p>
        </p:txBody>
      </p:sp>
    </p:spTree>
    <p:extLst>
      <p:ext uri="{BB962C8B-B14F-4D97-AF65-F5344CB8AC3E}">
        <p14:creationId xmlns:p14="http://schemas.microsoft.com/office/powerpoint/2010/main" val="34274207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smtClean="0"/>
              <a:t>Doğuştan görme yeteneğine sahip olmayan bir çocuk, diğer duyuları ile öğrenmesi uyarılmazsa algılamada ve sonraki bilişsel gelişimlerinde problemler gösterebilir.</a:t>
            </a:r>
          </a:p>
          <a:p>
            <a:r>
              <a:rPr lang="tr-TR" dirty="0" smtClean="0"/>
              <a:t>Görme engeli ile doğan bir çocuk, bu alanlarda yaşamın ileriki yıllarında görme yeteneğini kaybeden çocuklarda görülmeyen gecikmeler gösterir. </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6" name="Dikdörtgen 5"/>
          <p:cNvSpPr/>
          <p:nvPr/>
        </p:nvSpPr>
        <p:spPr>
          <a:xfrm>
            <a:off x="3013036" y="6258604"/>
            <a:ext cx="3448381"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a:solidFill>
                  <a:srgbClr val="002060"/>
                </a:solidFill>
              </a:rPr>
              <a:t>1. Bilişsel </a:t>
            </a:r>
            <a:r>
              <a:rPr lang="tr-TR" sz="3200" b="1" dirty="0" smtClean="0">
                <a:solidFill>
                  <a:srgbClr val="002060"/>
                </a:solidFill>
              </a:rPr>
              <a:t>Özellikler</a:t>
            </a:r>
            <a:endParaRPr lang="tr-TR" sz="3200" b="1" dirty="0">
              <a:solidFill>
                <a:srgbClr val="002060"/>
              </a:solidFill>
            </a:endParaRPr>
          </a:p>
        </p:txBody>
      </p:sp>
    </p:spTree>
    <p:extLst>
      <p:ext uri="{BB962C8B-B14F-4D97-AF65-F5344CB8AC3E}">
        <p14:creationId xmlns:p14="http://schemas.microsoft.com/office/powerpoint/2010/main" val="22390904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Ayakta dururken yada otururken ileriye yada geriye sallanma, yüzünün önünde parmaklarını yada ellerini sallama, parmakları ile gözlerini ovuşturma gibi amaçsız hareketler gösterirler.</a:t>
            </a:r>
          </a:p>
          <a:p>
            <a:r>
              <a:rPr lang="tr-TR" dirty="0" smtClean="0"/>
              <a:t>Bu davranışlar doğuştan kör olan çocuklarda daha yaygındır.</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6" name="Dikdörtgen 5"/>
          <p:cNvSpPr/>
          <p:nvPr/>
        </p:nvSpPr>
        <p:spPr>
          <a:xfrm>
            <a:off x="2836705" y="6258604"/>
            <a:ext cx="3801041"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2. </a:t>
            </a:r>
            <a:r>
              <a:rPr lang="tr-TR" sz="3200" b="1" dirty="0" err="1" smtClean="0">
                <a:solidFill>
                  <a:srgbClr val="002060"/>
                </a:solidFill>
              </a:rPr>
              <a:t>Duyuşsal</a:t>
            </a:r>
            <a:r>
              <a:rPr lang="tr-TR" sz="3200" b="1" dirty="0" smtClean="0">
                <a:solidFill>
                  <a:srgbClr val="002060"/>
                </a:solidFill>
              </a:rPr>
              <a:t> Özellikler</a:t>
            </a:r>
            <a:endParaRPr lang="tr-TR" sz="3200" b="1" dirty="0">
              <a:solidFill>
                <a:srgbClr val="002060"/>
              </a:solidFill>
            </a:endParaRPr>
          </a:p>
        </p:txBody>
      </p:sp>
    </p:spTree>
    <p:extLst>
      <p:ext uri="{BB962C8B-B14F-4D97-AF65-F5344CB8AC3E}">
        <p14:creationId xmlns:p14="http://schemas.microsoft.com/office/powerpoint/2010/main" val="22926591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r>
              <a:rPr lang="tr-TR" dirty="0" smtClean="0"/>
              <a:t>Böyle tekrarlayan davranışların görsel uyarıcıdan yoksun çocuklara uyarıcı sağladığı düşünülür. </a:t>
            </a:r>
            <a:endParaRPr lang="tr-TR" dirty="0"/>
          </a:p>
          <a:p>
            <a:r>
              <a:rPr lang="tr-TR" dirty="0" smtClean="0"/>
              <a:t>Bu davranışlar gerilimi yansıtır ve sosyal olarak kabul edilemez davranışlardır.</a:t>
            </a:r>
          </a:p>
          <a:p>
            <a:r>
              <a:rPr lang="tr-TR" dirty="0"/>
              <a:t>Bireyler, görme duyusu olmaksızın ince duyguları ifade etmek için kullanılan beden dili, yüz ifadesi gibi sözel olmayan ifadelere de cevap veremezler.</a:t>
            </a:r>
          </a:p>
          <a:p>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6" name="Dikdörtgen 5"/>
          <p:cNvSpPr/>
          <p:nvPr/>
        </p:nvSpPr>
        <p:spPr>
          <a:xfrm>
            <a:off x="2786210" y="6258604"/>
            <a:ext cx="3902030"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2. </a:t>
            </a:r>
            <a:r>
              <a:rPr lang="tr-TR" sz="3200" b="1" dirty="0" err="1" smtClean="0">
                <a:solidFill>
                  <a:srgbClr val="002060"/>
                </a:solidFill>
              </a:rPr>
              <a:t>Duyuşsal</a:t>
            </a:r>
            <a:r>
              <a:rPr lang="tr-TR" sz="3200" b="1" dirty="0" smtClean="0">
                <a:solidFill>
                  <a:srgbClr val="002060"/>
                </a:solidFill>
              </a:rPr>
              <a:t> Özellikler</a:t>
            </a:r>
            <a:endParaRPr lang="tr-TR" sz="3200" b="1" dirty="0">
              <a:solidFill>
                <a:srgbClr val="002060"/>
              </a:solidFill>
            </a:endParaRPr>
          </a:p>
        </p:txBody>
      </p:sp>
    </p:spTree>
    <p:extLst>
      <p:ext uri="{BB962C8B-B14F-4D97-AF65-F5344CB8AC3E}">
        <p14:creationId xmlns:p14="http://schemas.microsoft.com/office/powerpoint/2010/main" val="31499282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smtClean="0"/>
              <a:t>Görme engelli bireyler insanların yüzlerini ve eşyaların görünümlerini canlandıramadıkları için onlarla iletişimlerinde pasif ve anlamsız bir yüz ifadesine sahiptirler. Bununla birlikte gören bireylerle konuşurken çoğu zaman duyarsız, ilgisizmiş gibi görünürler.</a:t>
            </a:r>
          </a:p>
          <a:p>
            <a:r>
              <a:rPr lang="tr-TR" dirty="0" smtClean="0"/>
              <a:t>Görme engelli bazı bireyler korkak ve bağımlı davranışlar sergilerler.</a:t>
            </a:r>
          </a:p>
        </p:txBody>
      </p:sp>
      <p:sp>
        <p:nvSpPr>
          <p:cNvPr id="5"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6" name="Dikdörtgen 5"/>
          <p:cNvSpPr/>
          <p:nvPr/>
        </p:nvSpPr>
        <p:spPr>
          <a:xfrm>
            <a:off x="2786210" y="6258604"/>
            <a:ext cx="3902030"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2. </a:t>
            </a:r>
            <a:r>
              <a:rPr lang="tr-TR" sz="3200" b="1" dirty="0" err="1" smtClean="0">
                <a:solidFill>
                  <a:srgbClr val="002060"/>
                </a:solidFill>
              </a:rPr>
              <a:t>Duyuşsal</a:t>
            </a:r>
            <a:r>
              <a:rPr lang="tr-TR" sz="3200" b="1" dirty="0" smtClean="0">
                <a:solidFill>
                  <a:srgbClr val="002060"/>
                </a:solidFill>
              </a:rPr>
              <a:t> Özellikler</a:t>
            </a:r>
            <a:endParaRPr lang="tr-TR" sz="3200" b="1" dirty="0">
              <a:solidFill>
                <a:srgbClr val="002060"/>
              </a:solidFill>
            </a:endParaRPr>
          </a:p>
        </p:txBody>
      </p:sp>
    </p:spTree>
    <p:extLst>
      <p:ext uri="{BB962C8B-B14F-4D97-AF65-F5344CB8AC3E}">
        <p14:creationId xmlns:p14="http://schemas.microsoft.com/office/powerpoint/2010/main" val="39083044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0"/>
            <a:ext cx="8363272" cy="4525963"/>
          </a:xfrm>
        </p:spPr>
        <p:txBody>
          <a:bodyPr/>
          <a:lstStyle/>
          <a:p>
            <a:r>
              <a:rPr lang="tr-TR" dirty="0" smtClean="0"/>
              <a:t>Görme duyusunun duyu motor gelişim süreci için en önemli </a:t>
            </a:r>
            <a:r>
              <a:rPr lang="tr-TR" dirty="0" smtClean="0">
                <a:solidFill>
                  <a:srgbClr val="00B0F0"/>
                </a:solidFill>
              </a:rPr>
              <a:t>duyusal girdi </a:t>
            </a:r>
            <a:r>
              <a:rPr lang="tr-TR" dirty="0" smtClean="0"/>
              <a:t>olduğu düşünülür.</a:t>
            </a:r>
          </a:p>
          <a:p>
            <a:r>
              <a:rPr lang="tr-TR" dirty="0" smtClean="0"/>
              <a:t>Bu nedenle gören çocuklarla karşılaştırıldığında</a:t>
            </a:r>
            <a:r>
              <a:rPr lang="tr-TR" dirty="0"/>
              <a:t> </a:t>
            </a:r>
            <a:r>
              <a:rPr lang="tr-TR" dirty="0" smtClean="0"/>
              <a:t>görme engelli çocukların farklı motor gelişim göstermeleri beklenir. </a:t>
            </a:r>
          </a:p>
          <a:p>
            <a:endParaRPr lang="tr-TR" dirty="0" smtClean="0"/>
          </a:p>
        </p:txBody>
      </p:sp>
      <p:sp>
        <p:nvSpPr>
          <p:cNvPr id="4" name="Dikdörtgen 3"/>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
        <p:nvSpPr>
          <p:cNvPr id="5"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Tree>
    <p:extLst>
      <p:ext uri="{BB962C8B-B14F-4D97-AF65-F5344CB8AC3E}">
        <p14:creationId xmlns:p14="http://schemas.microsoft.com/office/powerpoint/2010/main" val="2484238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r>
              <a:rPr lang="tr-TR" dirty="0" smtClean="0"/>
              <a:t>Bir çok çalışma, görme engelli çocukların yer değiştirmelerini sağlayan yuvarlanma, yürüme gibi hareket becerilerini kazanmada gecikme gösterdiğini ortaya koymaktadır.</a:t>
            </a:r>
          </a:p>
          <a:p>
            <a:r>
              <a:rPr lang="tr-TR" dirty="0" smtClean="0"/>
              <a:t>Görme engelli çocuk</a:t>
            </a:r>
            <a:r>
              <a:rPr lang="tr-TR" sz="2000" dirty="0" smtClean="0"/>
              <a:t>(çok küçük) </a:t>
            </a:r>
            <a:r>
              <a:rPr lang="tr-TR" dirty="0" smtClean="0"/>
              <a:t>sesin kaynağını daha az araştırma kapasitesine sahiptir.</a:t>
            </a:r>
            <a:r>
              <a:rPr lang="tr-TR" sz="2000" dirty="0"/>
              <a:t> </a:t>
            </a:r>
            <a:r>
              <a:rPr lang="tr-TR" dirty="0" smtClean="0"/>
              <a:t>Bu nedenle görme engelli çocuğun eğitiminde daha fazla işitsel-dokunsal bütünleşme üzerinde </a:t>
            </a:r>
            <a:r>
              <a:rPr lang="tr-TR" dirty="0" err="1" smtClean="0"/>
              <a:t>yoğunlaşılmalıdır</a:t>
            </a:r>
            <a:r>
              <a:rPr lang="tr-TR" dirty="0" smtClean="0"/>
              <a:t>. </a:t>
            </a:r>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5" name="Dikdörtgen 4"/>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Tree>
    <p:extLst>
      <p:ext uri="{BB962C8B-B14F-4D97-AF65-F5344CB8AC3E}">
        <p14:creationId xmlns:p14="http://schemas.microsoft.com/office/powerpoint/2010/main" val="35276155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Bir araştırmada 5 yaşın altında doğuştan görmeyen çocukların yuvarlanma, emekleme, destekle ayakta durma, sırtüstü pozisyondan oturmaya geçme, yardımla yürüme, yardımsız yürüme, yardımla merdivenlerden çıkma, tek ayak üzerinde durma gibi motor becerileri incelenmiştir. Araştırma sonucunda tüm motor becerilerde görmeyen çocuklar önemli derecede geri bulunmuştur. </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5" name="Dikdörtgen 4"/>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Tree>
    <p:extLst>
      <p:ext uri="{BB962C8B-B14F-4D97-AF65-F5344CB8AC3E}">
        <p14:creationId xmlns:p14="http://schemas.microsoft.com/office/powerpoint/2010/main" val="14231100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r>
              <a:rPr lang="tr-TR" dirty="0" smtClean="0"/>
              <a:t>5 yaşa kadar bir çok görme engelli çocuğun çeşitli aktiviteleri başaramamanın yanı sıra, emekleme, tek ayak üzerinde durma gibi bazı motor becerileri kazanamadıkları ve </a:t>
            </a:r>
            <a:r>
              <a:rPr lang="tr-TR" dirty="0" err="1" smtClean="0"/>
              <a:t>hipotonik</a:t>
            </a:r>
            <a:r>
              <a:rPr lang="tr-TR" dirty="0" smtClean="0"/>
              <a:t> </a:t>
            </a:r>
            <a:r>
              <a:rPr lang="tr-TR" sz="1400" b="1" dirty="0" smtClean="0"/>
              <a:t>(santral </a:t>
            </a:r>
            <a:r>
              <a:rPr lang="tr-TR" sz="1400" b="1" dirty="0" err="1" smtClean="0"/>
              <a:t>hipotoni</a:t>
            </a:r>
            <a:r>
              <a:rPr lang="tr-TR" sz="1400" b="1" dirty="0"/>
              <a:t> </a:t>
            </a:r>
            <a:r>
              <a:rPr lang="tr-TR" sz="1400" b="1" dirty="0" smtClean="0"/>
              <a:t>– </a:t>
            </a:r>
            <a:r>
              <a:rPr lang="tr-TR" sz="1400" b="1" dirty="0" err="1" smtClean="0"/>
              <a:t>periferik</a:t>
            </a:r>
            <a:r>
              <a:rPr lang="tr-TR" sz="1400" b="1" dirty="0" smtClean="0"/>
              <a:t>  </a:t>
            </a:r>
            <a:r>
              <a:rPr lang="tr-TR" sz="1400" b="1" dirty="0" err="1" smtClean="0"/>
              <a:t>hipotoni</a:t>
            </a:r>
            <a:r>
              <a:rPr lang="tr-TR" sz="1400" b="1" dirty="0" smtClean="0"/>
              <a:t>) </a:t>
            </a:r>
            <a:r>
              <a:rPr lang="tr-TR" dirty="0" smtClean="0"/>
              <a:t>oldukları gözlenmiştir.</a:t>
            </a:r>
            <a:endParaRPr lang="tr-TR" dirty="0"/>
          </a:p>
          <a:p>
            <a:r>
              <a:rPr lang="tr-TR" dirty="0" smtClean="0"/>
              <a:t>İnsan gövdesini orantısız büyük kol ve ellerle uzun ve çok dar olarak algılarlar.</a:t>
            </a:r>
          </a:p>
          <a:p>
            <a:r>
              <a:rPr lang="tr-TR" dirty="0" smtClean="0"/>
              <a:t>Daha yüksek </a:t>
            </a:r>
            <a:r>
              <a:rPr lang="tr-TR" dirty="0" err="1" smtClean="0"/>
              <a:t>ligament</a:t>
            </a:r>
            <a:r>
              <a:rPr lang="tr-TR" dirty="0" smtClean="0"/>
              <a:t> gevşekliği, ayak </a:t>
            </a:r>
            <a:r>
              <a:rPr lang="tr-TR" dirty="0" err="1" smtClean="0"/>
              <a:t>deformitesi</a:t>
            </a:r>
            <a:r>
              <a:rPr lang="tr-TR" dirty="0" smtClean="0"/>
              <a:t>, ve </a:t>
            </a:r>
            <a:r>
              <a:rPr lang="tr-TR" dirty="0" err="1" smtClean="0"/>
              <a:t>skolyos</a:t>
            </a:r>
            <a:r>
              <a:rPr lang="tr-TR" dirty="0" smtClean="0"/>
              <a:t> görülmüştür.</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5" name="Dikdörtgen 4"/>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Tree>
    <p:extLst>
      <p:ext uri="{BB962C8B-B14F-4D97-AF65-F5344CB8AC3E}">
        <p14:creationId xmlns:p14="http://schemas.microsoft.com/office/powerpoint/2010/main" val="26630513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Bu bozuklukların görme engelli çocuklarda yaygın olarak görülen duruş ve yürüyüş bozukluklarından kaynaklandığı düşünülmektedir. </a:t>
            </a:r>
          </a:p>
          <a:p>
            <a:r>
              <a:rPr lang="tr-TR" dirty="0" smtClean="0"/>
              <a:t>Görme kayıplı çocuklar arasındaki gelişimsel kayıplar, hareketsizlik, çevreyi manipüle etmek yerine kendini manipüle etmek, ve çevre ile sınırlı deneyimden kaynaklanabilir. </a:t>
            </a:r>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5" name="Dikdörtgen 4"/>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Tree>
    <p:extLst>
      <p:ext uri="{BB962C8B-B14F-4D97-AF65-F5344CB8AC3E}">
        <p14:creationId xmlns:p14="http://schemas.microsoft.com/office/powerpoint/2010/main" val="14828500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Motor gelişim kaybını en aza indirmek için çocuklara güvenli bir çevrede hareket etme fırsatı verilmelidir.</a:t>
            </a:r>
          </a:p>
          <a:p>
            <a:r>
              <a:rPr lang="tr-TR" dirty="0" smtClean="0"/>
              <a:t>Görme engelli bireyler duruşa ilişkin (</a:t>
            </a:r>
            <a:r>
              <a:rPr lang="tr-TR" dirty="0" err="1" smtClean="0"/>
              <a:t>postural</a:t>
            </a:r>
            <a:r>
              <a:rPr lang="tr-TR" dirty="0" smtClean="0"/>
              <a:t>) bozukluk gösterirler. </a:t>
            </a:r>
          </a:p>
          <a:p>
            <a:r>
              <a:rPr lang="tr-TR" dirty="0" smtClean="0"/>
              <a:t>Yeterli şekilde hareket etmek için birey uygun </a:t>
            </a:r>
            <a:r>
              <a:rPr lang="tr-TR" dirty="0" err="1" smtClean="0"/>
              <a:t>mekansal</a:t>
            </a:r>
            <a:r>
              <a:rPr lang="tr-TR" dirty="0" smtClean="0"/>
              <a:t> ve bedensel farkındalığa gereksinim duyar.</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5" name="Dikdörtgen 4"/>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Tree>
    <p:extLst>
      <p:ext uri="{BB962C8B-B14F-4D97-AF65-F5344CB8AC3E}">
        <p14:creationId xmlns:p14="http://schemas.microsoft.com/office/powerpoint/2010/main" val="22983713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Yürüme, duruş, beden kontrolü ve beden yönetiminin hepsi yön duygusu ve bağımsız hareketin bir parçasıdır.</a:t>
            </a:r>
            <a:r>
              <a:rPr lang="tr-TR" dirty="0"/>
              <a:t> </a:t>
            </a:r>
            <a:r>
              <a:rPr lang="tr-TR" dirty="0" smtClean="0"/>
              <a:t>Doğuştan görme engelli bireyler arasında bunlar daha belirgindir ve diğerlerinin nasıl oturdukları, ayakta durdukları ve hareket ettiklerini görme olanağına sahip olmamışlardır.</a:t>
            </a:r>
          </a:p>
          <a:p>
            <a:endParaRPr lang="tr-TR" dirty="0" smtClean="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5" name="Dikdörtgen 4"/>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Tree>
    <p:extLst>
      <p:ext uri="{BB962C8B-B14F-4D97-AF65-F5344CB8AC3E}">
        <p14:creationId xmlns:p14="http://schemas.microsoft.com/office/powerpoint/2010/main" val="40422551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Tamamen görme engelli bireyin yürüyüşü daha kısa adım, belirgin bir ayak sürüme, yavaş yürüme, destek fazına daha fazla zaman ayırma ve eğik yürüme ile tanımlanır.</a:t>
            </a:r>
          </a:p>
          <a:p>
            <a:r>
              <a:rPr lang="tr-TR" dirty="0" smtClean="0"/>
              <a:t>Tamamen görme engelli koşucular daha kısa adımlarla koşarlar, kalçada </a:t>
            </a:r>
            <a:r>
              <a:rPr lang="tr-TR" dirty="0" err="1" smtClean="0"/>
              <a:t>flexion</a:t>
            </a:r>
            <a:r>
              <a:rPr lang="tr-TR" dirty="0" smtClean="0"/>
              <a:t> ve daha az </a:t>
            </a:r>
            <a:r>
              <a:rPr lang="tr-TR" dirty="0" err="1" smtClean="0"/>
              <a:t>extansion</a:t>
            </a:r>
            <a:r>
              <a:rPr lang="tr-TR" dirty="0" smtClean="0"/>
              <a:t> gösterirler ve kısmen görenlerin yarı koşu hızında koşarlar.</a:t>
            </a:r>
            <a:endParaRPr lang="tr-TR" dirty="0"/>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BİREYLERİN ÖZELLİKLERİ</a:t>
            </a:r>
            <a:endParaRPr lang="tr-TR" b="1" dirty="0"/>
          </a:p>
        </p:txBody>
      </p:sp>
      <p:sp>
        <p:nvSpPr>
          <p:cNvPr id="5" name="Dikdörtgen 4"/>
          <p:cNvSpPr/>
          <p:nvPr/>
        </p:nvSpPr>
        <p:spPr>
          <a:xfrm>
            <a:off x="2153027" y="6258604"/>
            <a:ext cx="5168403" cy="584775"/>
          </a:xfrm>
          <a:prstGeom prst="rect">
            <a:avLst/>
          </a:prstGeom>
          <a:solidFill>
            <a:schemeClr val="accent5">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wrap="none">
            <a:spAutoFit/>
          </a:bodyPr>
          <a:lstStyle/>
          <a:p>
            <a:pPr algn="ctr"/>
            <a:r>
              <a:rPr lang="tr-TR" sz="3200" b="1" dirty="0" smtClean="0">
                <a:solidFill>
                  <a:srgbClr val="002060"/>
                </a:solidFill>
              </a:rPr>
              <a:t>3. Motor ve Fiziksel Özellikler</a:t>
            </a:r>
            <a:endParaRPr lang="tr-TR" sz="3200" b="1" dirty="0">
              <a:solidFill>
                <a:srgbClr val="002060"/>
              </a:solidFill>
            </a:endParaRPr>
          </a:p>
        </p:txBody>
      </p:sp>
    </p:spTree>
    <p:extLst>
      <p:ext uri="{BB962C8B-B14F-4D97-AF65-F5344CB8AC3E}">
        <p14:creationId xmlns:p14="http://schemas.microsoft.com/office/powerpoint/2010/main" val="400286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GÖRME ENGELLİ BİREYİN BAĞIMSIZĞINI DESTEKLEME</a:t>
            </a:r>
            <a:endParaRPr lang="tr-TR" b="1" dirty="0"/>
          </a:p>
        </p:txBody>
      </p:sp>
      <p:sp>
        <p:nvSpPr>
          <p:cNvPr id="3" name="İçerik Yer Tutucusu 2"/>
          <p:cNvSpPr>
            <a:spLocks noGrp="1"/>
          </p:cNvSpPr>
          <p:nvPr>
            <p:ph idx="1"/>
          </p:nvPr>
        </p:nvSpPr>
        <p:spPr/>
        <p:txBody>
          <a:bodyPr/>
          <a:lstStyle/>
          <a:p>
            <a:r>
              <a:rPr lang="tr-TR" dirty="0" smtClean="0"/>
              <a:t>1. </a:t>
            </a:r>
            <a:r>
              <a:rPr lang="tr-TR" dirty="0"/>
              <a:t>G</a:t>
            </a:r>
            <a:r>
              <a:rPr lang="tr-TR" dirty="0" smtClean="0"/>
              <a:t>örme engelli çocuğa karşı olumlu tutum geliştirin.</a:t>
            </a:r>
          </a:p>
          <a:p>
            <a:r>
              <a:rPr lang="tr-TR" dirty="0" smtClean="0"/>
              <a:t>2. Görme engelli öğrencinin beden eğitimi dersine katılımını sağlayın.</a:t>
            </a:r>
          </a:p>
          <a:p>
            <a:r>
              <a:rPr lang="tr-TR" dirty="0" smtClean="0"/>
              <a:t>3. Aşırı koruyuculuktan kaçının.</a:t>
            </a:r>
          </a:p>
          <a:p>
            <a:r>
              <a:rPr lang="tr-TR" dirty="0" smtClean="0"/>
              <a:t>4. Çocukların yeteneklerini ailelerinin görmesine yardımcı olun.</a:t>
            </a:r>
            <a:endParaRPr lang="tr-TR" dirty="0"/>
          </a:p>
        </p:txBody>
      </p:sp>
    </p:spTree>
    <p:extLst>
      <p:ext uri="{BB962C8B-B14F-4D97-AF65-F5344CB8AC3E}">
        <p14:creationId xmlns:p14="http://schemas.microsoft.com/office/powerpoint/2010/main" val="640570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5. Kendilerini başarılı hissetmelerini sağlayın.</a:t>
            </a:r>
          </a:p>
          <a:p>
            <a:r>
              <a:rPr lang="tr-TR" dirty="0" smtClean="0"/>
              <a:t>6. Öğrencilerin beden eğitimi dersi sırasında mümkün olduğu kadar bağımsız hareket etmelerini bekleyin.</a:t>
            </a:r>
          </a:p>
        </p:txBody>
      </p:sp>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GÖRME ENGELLİ BİREYİN BAĞIMSIZĞINI DESTEKLEME</a:t>
            </a:r>
            <a:endParaRPr lang="tr-TR" b="1" dirty="0"/>
          </a:p>
        </p:txBody>
      </p:sp>
    </p:spTree>
    <p:extLst>
      <p:ext uri="{BB962C8B-B14F-4D97-AF65-F5344CB8AC3E}">
        <p14:creationId xmlns:p14="http://schemas.microsoft.com/office/powerpoint/2010/main" val="17472125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TÜRKİYE GÖRME ENGELLİLER SPOR FEDERASYONU</a:t>
            </a:r>
            <a:endParaRPr lang="tr-TR" b="1" dirty="0"/>
          </a:p>
        </p:txBody>
      </p:sp>
      <p:sp>
        <p:nvSpPr>
          <p:cNvPr id="3" name="İçerik Yer Tutucusu 2"/>
          <p:cNvSpPr>
            <a:spLocks noGrp="1"/>
          </p:cNvSpPr>
          <p:nvPr>
            <p:ph idx="1"/>
          </p:nvPr>
        </p:nvSpPr>
        <p:spPr/>
        <p:txBody>
          <a:bodyPr/>
          <a:lstStyle/>
          <a:p>
            <a:r>
              <a:rPr lang="tr-TR" dirty="0" smtClean="0"/>
              <a:t>1980 yılında temelleri atılan, 7 Mart 2000 tarihinde İşitme ve Görme Engelliler Federasyonu olarak kurulan ve 12 Temmuz 2000 tarihinde ise Görme Engelliler Federasyonu olan kuruluş günümüzde aşağıdaki branşlarda faaliyetlerini sürdürmektedir.</a:t>
            </a:r>
            <a:endParaRPr lang="tr-TR" dirty="0"/>
          </a:p>
        </p:txBody>
      </p:sp>
    </p:spTree>
    <p:extLst>
      <p:ext uri="{BB962C8B-B14F-4D97-AF65-F5344CB8AC3E}">
        <p14:creationId xmlns:p14="http://schemas.microsoft.com/office/powerpoint/2010/main" val="40884647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r.e-akbuga\Desktop\atletizm-gelistirme-projesi-210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97623"/>
            <a:ext cx="2954931" cy="18911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027" name="Picture 3" descr="C:\Users\Dr.e-akbuga\Desktop\football_for_yo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4931" y="1497623"/>
            <a:ext cx="3064378" cy="18911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028" name="Picture 4" descr="C:\Users\Dr.e-akbuga\Desktop\halter-dünya-şampiyonası.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88755"/>
            <a:ext cx="6043267" cy="216935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029" name="Picture 5" descr="C:\Users\Dr.e-akbuga\Desktop\judo-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3267" y="1509486"/>
            <a:ext cx="3100733" cy="406048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8" name="Başlık 1"/>
          <p:cNvSpPr>
            <a:spLocks noGrp="1"/>
          </p:cNvSpPr>
          <p:nvPr>
            <p:ph type="title"/>
          </p:nvPr>
        </p:nvSpPr>
        <p:spPr>
          <a:xfrm>
            <a:off x="457200" y="274638"/>
            <a:ext cx="8229600" cy="1143000"/>
          </a:xfrm>
        </p:spPr>
        <p:txBody>
          <a:bodyPr>
            <a:normAutofit fontScale="90000"/>
          </a:bodyPr>
          <a:lstStyle/>
          <a:p>
            <a:r>
              <a:rPr lang="tr-TR" b="1" dirty="0" smtClean="0"/>
              <a:t>TÜRKİYE GÖRME ENGELLİLER SPOR FEDERASYONU</a:t>
            </a:r>
            <a:endParaRPr lang="tr-TR" b="1" dirty="0"/>
          </a:p>
        </p:txBody>
      </p:sp>
      <p:sp>
        <p:nvSpPr>
          <p:cNvPr id="4" name="Metin kutusu 3"/>
          <p:cNvSpPr txBox="1"/>
          <p:nvPr/>
        </p:nvSpPr>
        <p:spPr>
          <a:xfrm>
            <a:off x="0" y="4850221"/>
            <a:ext cx="1790170"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FFFF00"/>
                </a:solidFill>
              </a:rPr>
              <a:t>HALTER</a:t>
            </a:r>
            <a:endParaRPr lang="tr-TR" sz="4000" b="1" dirty="0">
              <a:solidFill>
                <a:srgbClr val="FFFF00"/>
              </a:solidFill>
            </a:endParaRPr>
          </a:p>
        </p:txBody>
      </p:sp>
      <p:sp>
        <p:nvSpPr>
          <p:cNvPr id="10" name="Metin kutusu 9"/>
          <p:cNvSpPr txBox="1"/>
          <p:nvPr/>
        </p:nvSpPr>
        <p:spPr>
          <a:xfrm>
            <a:off x="7784332" y="4850221"/>
            <a:ext cx="1359668"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FF0000"/>
                </a:solidFill>
              </a:rPr>
              <a:t>JUDO</a:t>
            </a:r>
            <a:endParaRPr lang="tr-TR" sz="4000" b="1" dirty="0">
              <a:solidFill>
                <a:srgbClr val="FF0000"/>
              </a:solidFill>
            </a:endParaRPr>
          </a:p>
        </p:txBody>
      </p:sp>
      <p:sp>
        <p:nvSpPr>
          <p:cNvPr id="11" name="Metin kutusu 10"/>
          <p:cNvSpPr txBox="1"/>
          <p:nvPr/>
        </p:nvSpPr>
        <p:spPr>
          <a:xfrm>
            <a:off x="0" y="1512124"/>
            <a:ext cx="2258952"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00B0F0"/>
                </a:solidFill>
              </a:rPr>
              <a:t>ATLETİZM</a:t>
            </a:r>
            <a:endParaRPr lang="tr-TR" sz="4000" b="1" dirty="0">
              <a:solidFill>
                <a:srgbClr val="00B0F0"/>
              </a:solidFill>
            </a:endParaRPr>
          </a:p>
        </p:txBody>
      </p:sp>
      <p:sp>
        <p:nvSpPr>
          <p:cNvPr id="12" name="Metin kutusu 11"/>
          <p:cNvSpPr txBox="1"/>
          <p:nvPr/>
        </p:nvSpPr>
        <p:spPr>
          <a:xfrm>
            <a:off x="4161108" y="1512124"/>
            <a:ext cx="1858201"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FF0000"/>
                </a:solidFill>
              </a:rPr>
              <a:t>FUTBOL</a:t>
            </a:r>
            <a:endParaRPr lang="tr-TR" sz="4000" b="1" dirty="0">
              <a:solidFill>
                <a:srgbClr val="FF0000"/>
              </a:solidFill>
            </a:endParaRPr>
          </a:p>
        </p:txBody>
      </p:sp>
    </p:spTree>
    <p:extLst>
      <p:ext uri="{BB962C8B-B14F-4D97-AF65-F5344CB8AC3E}">
        <p14:creationId xmlns:p14="http://schemas.microsoft.com/office/powerpoint/2010/main" val="14200911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circle(in)">
                                      <p:cBhvr>
                                        <p:cTn id="7" dur="20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1029"/>
                                        </p:tgtEl>
                                        <p:attrNameLst>
                                          <p:attrName>style.visibility</p:attrName>
                                        </p:attrNameLst>
                                      </p:cBhvr>
                                      <p:to>
                                        <p:strVal val="visible"/>
                                      </p:to>
                                    </p:set>
                                    <p:animEffect transition="in" filter="wheel(1)">
                                      <p:cBhvr>
                                        <p:cTn id="30" dur="2000"/>
                                        <p:tgtEl>
                                          <p:spTgt spid="1029"/>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80">
                                          <p:stCondLst>
                                            <p:cond delay="0"/>
                                          </p:stCondLst>
                                        </p:cTn>
                                        <p:tgtEl>
                                          <p:spTgt spid="10"/>
                                        </p:tgtEl>
                                      </p:cBhvr>
                                    </p:animEffect>
                                    <p:anim calcmode="lin" valueType="num">
                                      <p:cBhvr>
                                        <p:cTn id="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1" dur="26">
                                          <p:stCondLst>
                                            <p:cond delay="650"/>
                                          </p:stCondLst>
                                        </p:cTn>
                                        <p:tgtEl>
                                          <p:spTgt spid="10"/>
                                        </p:tgtEl>
                                      </p:cBhvr>
                                      <p:to x="100000" y="60000"/>
                                    </p:animScale>
                                    <p:animScale>
                                      <p:cBhvr>
                                        <p:cTn id="42" dur="166" decel="50000">
                                          <p:stCondLst>
                                            <p:cond delay="676"/>
                                          </p:stCondLst>
                                        </p:cTn>
                                        <p:tgtEl>
                                          <p:spTgt spid="10"/>
                                        </p:tgtEl>
                                      </p:cBhvr>
                                      <p:to x="100000" y="100000"/>
                                    </p:animScale>
                                    <p:animScale>
                                      <p:cBhvr>
                                        <p:cTn id="43" dur="26">
                                          <p:stCondLst>
                                            <p:cond delay="1312"/>
                                          </p:stCondLst>
                                        </p:cTn>
                                        <p:tgtEl>
                                          <p:spTgt spid="10"/>
                                        </p:tgtEl>
                                      </p:cBhvr>
                                      <p:to x="100000" y="80000"/>
                                    </p:animScale>
                                    <p:animScale>
                                      <p:cBhvr>
                                        <p:cTn id="44" dur="166" decel="50000">
                                          <p:stCondLst>
                                            <p:cond delay="1338"/>
                                          </p:stCondLst>
                                        </p:cTn>
                                        <p:tgtEl>
                                          <p:spTgt spid="10"/>
                                        </p:tgtEl>
                                      </p:cBhvr>
                                      <p:to x="100000" y="100000"/>
                                    </p:animScale>
                                    <p:animScale>
                                      <p:cBhvr>
                                        <p:cTn id="45" dur="26">
                                          <p:stCondLst>
                                            <p:cond delay="1642"/>
                                          </p:stCondLst>
                                        </p:cTn>
                                        <p:tgtEl>
                                          <p:spTgt spid="10"/>
                                        </p:tgtEl>
                                      </p:cBhvr>
                                      <p:to x="100000" y="90000"/>
                                    </p:animScale>
                                    <p:animScale>
                                      <p:cBhvr>
                                        <p:cTn id="46" dur="166" decel="50000">
                                          <p:stCondLst>
                                            <p:cond delay="1668"/>
                                          </p:stCondLst>
                                        </p:cTn>
                                        <p:tgtEl>
                                          <p:spTgt spid="10"/>
                                        </p:tgtEl>
                                      </p:cBhvr>
                                      <p:to x="100000" y="100000"/>
                                    </p:animScale>
                                    <p:animScale>
                                      <p:cBhvr>
                                        <p:cTn id="47" dur="26">
                                          <p:stCondLst>
                                            <p:cond delay="1808"/>
                                          </p:stCondLst>
                                        </p:cTn>
                                        <p:tgtEl>
                                          <p:spTgt spid="10"/>
                                        </p:tgtEl>
                                      </p:cBhvr>
                                      <p:to x="100000" y="95000"/>
                                    </p:animScale>
                                    <p:animScale>
                                      <p:cBhvr>
                                        <p:cTn id="48" dur="166" decel="50000">
                                          <p:stCondLst>
                                            <p:cond delay="1834"/>
                                          </p:stCondLst>
                                        </p:cTn>
                                        <p:tgtEl>
                                          <p:spTgt spid="10"/>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1026"/>
                                        </p:tgtEl>
                                        <p:attrNameLst>
                                          <p:attrName>style.visibility</p:attrName>
                                        </p:attrNameLst>
                                      </p:cBhvr>
                                      <p:to>
                                        <p:strVal val="visible"/>
                                      </p:to>
                                    </p:set>
                                    <p:animEffect transition="in" filter="wipe(down)">
                                      <p:cBhvr>
                                        <p:cTn id="53" dur="580">
                                          <p:stCondLst>
                                            <p:cond delay="0"/>
                                          </p:stCondLst>
                                        </p:cTn>
                                        <p:tgtEl>
                                          <p:spTgt spid="1026"/>
                                        </p:tgtEl>
                                      </p:cBhvr>
                                    </p:animEffect>
                                    <p:anim calcmode="lin" valueType="num">
                                      <p:cBhvr>
                                        <p:cTn id="5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59" dur="26">
                                          <p:stCondLst>
                                            <p:cond delay="650"/>
                                          </p:stCondLst>
                                        </p:cTn>
                                        <p:tgtEl>
                                          <p:spTgt spid="1026"/>
                                        </p:tgtEl>
                                      </p:cBhvr>
                                      <p:to x="100000" y="60000"/>
                                    </p:animScale>
                                    <p:animScale>
                                      <p:cBhvr>
                                        <p:cTn id="60" dur="166" decel="50000">
                                          <p:stCondLst>
                                            <p:cond delay="676"/>
                                          </p:stCondLst>
                                        </p:cTn>
                                        <p:tgtEl>
                                          <p:spTgt spid="1026"/>
                                        </p:tgtEl>
                                      </p:cBhvr>
                                      <p:to x="100000" y="100000"/>
                                    </p:animScale>
                                    <p:animScale>
                                      <p:cBhvr>
                                        <p:cTn id="61" dur="26">
                                          <p:stCondLst>
                                            <p:cond delay="1312"/>
                                          </p:stCondLst>
                                        </p:cTn>
                                        <p:tgtEl>
                                          <p:spTgt spid="1026"/>
                                        </p:tgtEl>
                                      </p:cBhvr>
                                      <p:to x="100000" y="80000"/>
                                    </p:animScale>
                                    <p:animScale>
                                      <p:cBhvr>
                                        <p:cTn id="62" dur="166" decel="50000">
                                          <p:stCondLst>
                                            <p:cond delay="1338"/>
                                          </p:stCondLst>
                                        </p:cTn>
                                        <p:tgtEl>
                                          <p:spTgt spid="1026"/>
                                        </p:tgtEl>
                                      </p:cBhvr>
                                      <p:to x="100000" y="100000"/>
                                    </p:animScale>
                                    <p:animScale>
                                      <p:cBhvr>
                                        <p:cTn id="63" dur="26">
                                          <p:stCondLst>
                                            <p:cond delay="1642"/>
                                          </p:stCondLst>
                                        </p:cTn>
                                        <p:tgtEl>
                                          <p:spTgt spid="1026"/>
                                        </p:tgtEl>
                                      </p:cBhvr>
                                      <p:to x="100000" y="90000"/>
                                    </p:animScale>
                                    <p:animScale>
                                      <p:cBhvr>
                                        <p:cTn id="64" dur="166" decel="50000">
                                          <p:stCondLst>
                                            <p:cond delay="1668"/>
                                          </p:stCondLst>
                                        </p:cTn>
                                        <p:tgtEl>
                                          <p:spTgt spid="1026"/>
                                        </p:tgtEl>
                                      </p:cBhvr>
                                      <p:to x="100000" y="100000"/>
                                    </p:animScale>
                                    <p:animScale>
                                      <p:cBhvr>
                                        <p:cTn id="65" dur="26">
                                          <p:stCondLst>
                                            <p:cond delay="1808"/>
                                          </p:stCondLst>
                                        </p:cTn>
                                        <p:tgtEl>
                                          <p:spTgt spid="1026"/>
                                        </p:tgtEl>
                                      </p:cBhvr>
                                      <p:to x="100000" y="95000"/>
                                    </p:animScale>
                                    <p:animScale>
                                      <p:cBhvr>
                                        <p:cTn id="66" dur="166" decel="50000">
                                          <p:stCondLst>
                                            <p:cond delay="1834"/>
                                          </p:stCondLst>
                                        </p:cTn>
                                        <p:tgtEl>
                                          <p:spTgt spid="1026"/>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down)">
                                      <p:cBhvr>
                                        <p:cTn id="71" dur="580">
                                          <p:stCondLst>
                                            <p:cond delay="0"/>
                                          </p:stCondLst>
                                        </p:cTn>
                                        <p:tgtEl>
                                          <p:spTgt spid="11"/>
                                        </p:tgtEl>
                                      </p:cBhvr>
                                    </p:animEffect>
                                    <p:anim calcmode="lin" valueType="num">
                                      <p:cBhvr>
                                        <p:cTn id="7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7" dur="26">
                                          <p:stCondLst>
                                            <p:cond delay="650"/>
                                          </p:stCondLst>
                                        </p:cTn>
                                        <p:tgtEl>
                                          <p:spTgt spid="11"/>
                                        </p:tgtEl>
                                      </p:cBhvr>
                                      <p:to x="100000" y="60000"/>
                                    </p:animScale>
                                    <p:animScale>
                                      <p:cBhvr>
                                        <p:cTn id="78" dur="166" decel="50000">
                                          <p:stCondLst>
                                            <p:cond delay="676"/>
                                          </p:stCondLst>
                                        </p:cTn>
                                        <p:tgtEl>
                                          <p:spTgt spid="11"/>
                                        </p:tgtEl>
                                      </p:cBhvr>
                                      <p:to x="100000" y="100000"/>
                                    </p:animScale>
                                    <p:animScale>
                                      <p:cBhvr>
                                        <p:cTn id="79" dur="26">
                                          <p:stCondLst>
                                            <p:cond delay="1312"/>
                                          </p:stCondLst>
                                        </p:cTn>
                                        <p:tgtEl>
                                          <p:spTgt spid="11"/>
                                        </p:tgtEl>
                                      </p:cBhvr>
                                      <p:to x="100000" y="80000"/>
                                    </p:animScale>
                                    <p:animScale>
                                      <p:cBhvr>
                                        <p:cTn id="80" dur="166" decel="50000">
                                          <p:stCondLst>
                                            <p:cond delay="1338"/>
                                          </p:stCondLst>
                                        </p:cTn>
                                        <p:tgtEl>
                                          <p:spTgt spid="11"/>
                                        </p:tgtEl>
                                      </p:cBhvr>
                                      <p:to x="100000" y="100000"/>
                                    </p:animScale>
                                    <p:animScale>
                                      <p:cBhvr>
                                        <p:cTn id="81" dur="26">
                                          <p:stCondLst>
                                            <p:cond delay="1642"/>
                                          </p:stCondLst>
                                        </p:cTn>
                                        <p:tgtEl>
                                          <p:spTgt spid="11"/>
                                        </p:tgtEl>
                                      </p:cBhvr>
                                      <p:to x="100000" y="90000"/>
                                    </p:animScale>
                                    <p:animScale>
                                      <p:cBhvr>
                                        <p:cTn id="82" dur="166" decel="50000">
                                          <p:stCondLst>
                                            <p:cond delay="1668"/>
                                          </p:stCondLst>
                                        </p:cTn>
                                        <p:tgtEl>
                                          <p:spTgt spid="11"/>
                                        </p:tgtEl>
                                      </p:cBhvr>
                                      <p:to x="100000" y="100000"/>
                                    </p:animScale>
                                    <p:animScale>
                                      <p:cBhvr>
                                        <p:cTn id="83" dur="26">
                                          <p:stCondLst>
                                            <p:cond delay="1808"/>
                                          </p:stCondLst>
                                        </p:cTn>
                                        <p:tgtEl>
                                          <p:spTgt spid="11"/>
                                        </p:tgtEl>
                                      </p:cBhvr>
                                      <p:to x="100000" y="95000"/>
                                    </p:animScale>
                                    <p:animScale>
                                      <p:cBhvr>
                                        <p:cTn id="84" dur="166" decel="50000">
                                          <p:stCondLst>
                                            <p:cond delay="1834"/>
                                          </p:stCondLst>
                                        </p:cTn>
                                        <p:tgtEl>
                                          <p:spTgt spid="11"/>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1027"/>
                                        </p:tgtEl>
                                        <p:attrNameLst>
                                          <p:attrName>style.visibility</p:attrName>
                                        </p:attrNameLst>
                                      </p:cBhvr>
                                      <p:to>
                                        <p:strVal val="visible"/>
                                      </p:to>
                                    </p:set>
                                    <p:anim calcmode="lin" valueType="num">
                                      <p:cBhvr additive="base">
                                        <p:cTn id="89" dur="500" fill="hold"/>
                                        <p:tgtEl>
                                          <p:spTgt spid="1027"/>
                                        </p:tgtEl>
                                        <p:attrNameLst>
                                          <p:attrName>ppt_x</p:attrName>
                                        </p:attrNameLst>
                                      </p:cBhvr>
                                      <p:tavLst>
                                        <p:tav tm="0">
                                          <p:val>
                                            <p:strVal val="#ppt_x"/>
                                          </p:val>
                                        </p:tav>
                                        <p:tav tm="100000">
                                          <p:val>
                                            <p:strVal val="#ppt_x"/>
                                          </p:val>
                                        </p:tav>
                                      </p:tavLst>
                                    </p:anim>
                                    <p:anim calcmode="lin" valueType="num">
                                      <p:cBhvr additive="base">
                                        <p:cTn id="9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grpId="0" nodeType="click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wipe(down)">
                                      <p:cBhvr>
                                        <p:cTn id="95" dur="580">
                                          <p:stCondLst>
                                            <p:cond delay="0"/>
                                          </p:stCondLst>
                                        </p:cTn>
                                        <p:tgtEl>
                                          <p:spTgt spid="12"/>
                                        </p:tgtEl>
                                      </p:cBhvr>
                                    </p:animEffect>
                                    <p:anim calcmode="lin" valueType="num">
                                      <p:cBhvr>
                                        <p:cTn id="9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01" dur="26">
                                          <p:stCondLst>
                                            <p:cond delay="650"/>
                                          </p:stCondLst>
                                        </p:cTn>
                                        <p:tgtEl>
                                          <p:spTgt spid="12"/>
                                        </p:tgtEl>
                                      </p:cBhvr>
                                      <p:to x="100000" y="60000"/>
                                    </p:animScale>
                                    <p:animScale>
                                      <p:cBhvr>
                                        <p:cTn id="102" dur="166" decel="50000">
                                          <p:stCondLst>
                                            <p:cond delay="676"/>
                                          </p:stCondLst>
                                        </p:cTn>
                                        <p:tgtEl>
                                          <p:spTgt spid="12"/>
                                        </p:tgtEl>
                                      </p:cBhvr>
                                      <p:to x="100000" y="100000"/>
                                    </p:animScale>
                                    <p:animScale>
                                      <p:cBhvr>
                                        <p:cTn id="103" dur="26">
                                          <p:stCondLst>
                                            <p:cond delay="1312"/>
                                          </p:stCondLst>
                                        </p:cTn>
                                        <p:tgtEl>
                                          <p:spTgt spid="12"/>
                                        </p:tgtEl>
                                      </p:cBhvr>
                                      <p:to x="100000" y="80000"/>
                                    </p:animScale>
                                    <p:animScale>
                                      <p:cBhvr>
                                        <p:cTn id="104" dur="166" decel="50000">
                                          <p:stCondLst>
                                            <p:cond delay="1338"/>
                                          </p:stCondLst>
                                        </p:cTn>
                                        <p:tgtEl>
                                          <p:spTgt spid="12"/>
                                        </p:tgtEl>
                                      </p:cBhvr>
                                      <p:to x="100000" y="100000"/>
                                    </p:animScale>
                                    <p:animScale>
                                      <p:cBhvr>
                                        <p:cTn id="105" dur="26">
                                          <p:stCondLst>
                                            <p:cond delay="1642"/>
                                          </p:stCondLst>
                                        </p:cTn>
                                        <p:tgtEl>
                                          <p:spTgt spid="12"/>
                                        </p:tgtEl>
                                      </p:cBhvr>
                                      <p:to x="100000" y="90000"/>
                                    </p:animScale>
                                    <p:animScale>
                                      <p:cBhvr>
                                        <p:cTn id="106" dur="166" decel="50000">
                                          <p:stCondLst>
                                            <p:cond delay="1668"/>
                                          </p:stCondLst>
                                        </p:cTn>
                                        <p:tgtEl>
                                          <p:spTgt spid="12"/>
                                        </p:tgtEl>
                                      </p:cBhvr>
                                      <p:to x="100000" y="100000"/>
                                    </p:animScale>
                                    <p:animScale>
                                      <p:cBhvr>
                                        <p:cTn id="107" dur="26">
                                          <p:stCondLst>
                                            <p:cond delay="1808"/>
                                          </p:stCondLst>
                                        </p:cTn>
                                        <p:tgtEl>
                                          <p:spTgt spid="12"/>
                                        </p:tgtEl>
                                      </p:cBhvr>
                                      <p:to x="100000" y="95000"/>
                                    </p:animScale>
                                    <p:animScale>
                                      <p:cBhvr>
                                        <p:cTn id="108"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TÜRKİYE GÖRME ENGELLİLER SPOR FEDERASYONU</a:t>
            </a:r>
            <a:endParaRPr lang="tr-TR" b="1" dirty="0"/>
          </a:p>
        </p:txBody>
      </p:sp>
      <p:pic>
        <p:nvPicPr>
          <p:cNvPr id="2050" name="Picture 2" descr="C:\Users\Dr.e-akbuga\Desktop\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84785"/>
            <a:ext cx="3851921" cy="20882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2051" name="Picture 3" descr="C:\Users\Dr.e-akbuga\Desktop\satran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7508" y="3573017"/>
            <a:ext cx="4146492" cy="194421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2052" name="Picture 4" descr="C:\Users\Dr.e-akbuga\Desktop\yüz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73017"/>
            <a:ext cx="5004048" cy="194421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2053" name="Picture 5" descr="C:\Users\Dr.e-akbuga\Desktop\04042011170108828991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921" y="1484785"/>
            <a:ext cx="5292080" cy="208823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0" name="Metin kutusu 9"/>
          <p:cNvSpPr txBox="1"/>
          <p:nvPr/>
        </p:nvSpPr>
        <p:spPr>
          <a:xfrm>
            <a:off x="6008976" y="2858218"/>
            <a:ext cx="3135025"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00B0F0"/>
                </a:solidFill>
              </a:rPr>
              <a:t>FUTSAL B2-B3</a:t>
            </a:r>
            <a:endParaRPr lang="tr-TR" sz="4000" b="1" dirty="0">
              <a:solidFill>
                <a:srgbClr val="00B0F0"/>
              </a:solidFill>
            </a:endParaRPr>
          </a:p>
        </p:txBody>
      </p:sp>
      <p:sp>
        <p:nvSpPr>
          <p:cNvPr id="11" name="Metin kutusu 10"/>
          <p:cNvSpPr txBox="1"/>
          <p:nvPr/>
        </p:nvSpPr>
        <p:spPr>
          <a:xfrm>
            <a:off x="-1" y="4809346"/>
            <a:ext cx="1729961"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FF0000"/>
                </a:solidFill>
              </a:rPr>
              <a:t>YÜZME</a:t>
            </a:r>
            <a:endParaRPr lang="tr-TR" sz="4000" b="1" dirty="0">
              <a:solidFill>
                <a:srgbClr val="FF0000"/>
              </a:solidFill>
            </a:endParaRPr>
          </a:p>
        </p:txBody>
      </p:sp>
      <p:sp>
        <p:nvSpPr>
          <p:cNvPr id="13" name="Metin kutusu 12"/>
          <p:cNvSpPr txBox="1"/>
          <p:nvPr/>
        </p:nvSpPr>
        <p:spPr>
          <a:xfrm>
            <a:off x="-1" y="1484785"/>
            <a:ext cx="2404056"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FFFF00"/>
                </a:solidFill>
              </a:rPr>
              <a:t>GOALBALL</a:t>
            </a:r>
            <a:endParaRPr lang="tr-TR" sz="4000" b="1" dirty="0">
              <a:solidFill>
                <a:srgbClr val="FFFF00"/>
              </a:solidFill>
            </a:endParaRPr>
          </a:p>
        </p:txBody>
      </p:sp>
      <p:sp>
        <p:nvSpPr>
          <p:cNvPr id="14" name="Metin kutusu 13"/>
          <p:cNvSpPr txBox="1"/>
          <p:nvPr/>
        </p:nvSpPr>
        <p:spPr>
          <a:xfrm>
            <a:off x="6990719" y="4811165"/>
            <a:ext cx="2153282" cy="707886"/>
          </a:xfrm>
          <a:prstGeom prst="rect">
            <a:avLst/>
          </a:prstGeom>
          <a:solidFill>
            <a:srgbClr val="FFFF00"/>
          </a:solidFill>
          <a:ln>
            <a:noFill/>
          </a:ln>
          <a:effectLst/>
          <a:scene3d>
            <a:camera prst="orthographicFront">
              <a:rot lat="0" lon="0" rev="0"/>
            </a:camera>
            <a:lightRig rig="chilly" dir="t">
              <a:rot lat="0" lon="0" rev="18480000"/>
            </a:lightRig>
          </a:scene3d>
          <a:sp3d prstMaterial="clear">
            <a:bevelT h="63500"/>
          </a:sp3d>
        </p:spPr>
        <p:txBody>
          <a:bodyPr wrap="none" rtlCol="0">
            <a:spAutoFit/>
          </a:bodyPr>
          <a:lstStyle/>
          <a:p>
            <a:r>
              <a:rPr lang="tr-TR" sz="4000" b="1" dirty="0" smtClean="0">
                <a:solidFill>
                  <a:srgbClr val="7030A0"/>
                </a:solidFill>
              </a:rPr>
              <a:t>SATRANÇ</a:t>
            </a:r>
            <a:endParaRPr lang="tr-TR" sz="4000" b="1" dirty="0">
              <a:solidFill>
                <a:srgbClr val="7030A0"/>
              </a:solidFill>
            </a:endParaRPr>
          </a:p>
        </p:txBody>
      </p:sp>
    </p:spTree>
    <p:extLst>
      <p:ext uri="{BB962C8B-B14F-4D97-AF65-F5344CB8AC3E}">
        <p14:creationId xmlns:p14="http://schemas.microsoft.com/office/powerpoint/2010/main" val="38339028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circle(in)">
                                      <p:cBhvr>
                                        <p:cTn id="7" dur="2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80">
                                          <p:stCondLst>
                                            <p:cond delay="0"/>
                                          </p:stCondLst>
                                        </p:cTn>
                                        <p:tgtEl>
                                          <p:spTgt spid="11"/>
                                        </p:tgtEl>
                                      </p:cBhvr>
                                    </p:animEffect>
                                    <p:anim calcmode="lin" valueType="num">
                                      <p:cBhvr>
                                        <p:cTn id="1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8" dur="26">
                                          <p:stCondLst>
                                            <p:cond delay="650"/>
                                          </p:stCondLst>
                                        </p:cTn>
                                        <p:tgtEl>
                                          <p:spTgt spid="11"/>
                                        </p:tgtEl>
                                      </p:cBhvr>
                                      <p:to x="100000" y="60000"/>
                                    </p:animScale>
                                    <p:animScale>
                                      <p:cBhvr>
                                        <p:cTn id="19" dur="166" decel="50000">
                                          <p:stCondLst>
                                            <p:cond delay="676"/>
                                          </p:stCondLst>
                                        </p:cTn>
                                        <p:tgtEl>
                                          <p:spTgt spid="11"/>
                                        </p:tgtEl>
                                      </p:cBhvr>
                                      <p:to x="100000" y="100000"/>
                                    </p:animScale>
                                    <p:animScale>
                                      <p:cBhvr>
                                        <p:cTn id="20" dur="26">
                                          <p:stCondLst>
                                            <p:cond delay="1312"/>
                                          </p:stCondLst>
                                        </p:cTn>
                                        <p:tgtEl>
                                          <p:spTgt spid="11"/>
                                        </p:tgtEl>
                                      </p:cBhvr>
                                      <p:to x="100000" y="80000"/>
                                    </p:animScale>
                                    <p:animScale>
                                      <p:cBhvr>
                                        <p:cTn id="21" dur="166" decel="50000">
                                          <p:stCondLst>
                                            <p:cond delay="1338"/>
                                          </p:stCondLst>
                                        </p:cTn>
                                        <p:tgtEl>
                                          <p:spTgt spid="11"/>
                                        </p:tgtEl>
                                      </p:cBhvr>
                                      <p:to x="100000" y="100000"/>
                                    </p:animScale>
                                    <p:animScale>
                                      <p:cBhvr>
                                        <p:cTn id="22" dur="26">
                                          <p:stCondLst>
                                            <p:cond delay="1642"/>
                                          </p:stCondLst>
                                        </p:cTn>
                                        <p:tgtEl>
                                          <p:spTgt spid="11"/>
                                        </p:tgtEl>
                                      </p:cBhvr>
                                      <p:to x="100000" y="90000"/>
                                    </p:animScale>
                                    <p:animScale>
                                      <p:cBhvr>
                                        <p:cTn id="23" dur="166" decel="50000">
                                          <p:stCondLst>
                                            <p:cond delay="1668"/>
                                          </p:stCondLst>
                                        </p:cTn>
                                        <p:tgtEl>
                                          <p:spTgt spid="11"/>
                                        </p:tgtEl>
                                      </p:cBhvr>
                                      <p:to x="100000" y="100000"/>
                                    </p:animScale>
                                    <p:animScale>
                                      <p:cBhvr>
                                        <p:cTn id="24" dur="26">
                                          <p:stCondLst>
                                            <p:cond delay="1808"/>
                                          </p:stCondLst>
                                        </p:cTn>
                                        <p:tgtEl>
                                          <p:spTgt spid="11"/>
                                        </p:tgtEl>
                                      </p:cBhvr>
                                      <p:to x="100000" y="95000"/>
                                    </p:animScale>
                                    <p:animScale>
                                      <p:cBhvr>
                                        <p:cTn id="25" dur="166" decel="50000">
                                          <p:stCondLst>
                                            <p:cond delay="1834"/>
                                          </p:stCondLst>
                                        </p:cTn>
                                        <p:tgtEl>
                                          <p:spTgt spid="11"/>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2053"/>
                                        </p:tgtEl>
                                        <p:attrNameLst>
                                          <p:attrName>style.visibility</p:attrName>
                                        </p:attrNameLst>
                                      </p:cBhvr>
                                      <p:to>
                                        <p:strVal val="visible"/>
                                      </p:to>
                                    </p:set>
                                    <p:animEffect transition="in" filter="circle(in)">
                                      <p:cBhvr>
                                        <p:cTn id="30" dur="2000"/>
                                        <p:tgtEl>
                                          <p:spTgt spid="2053"/>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80">
                                          <p:stCondLst>
                                            <p:cond delay="0"/>
                                          </p:stCondLst>
                                        </p:cTn>
                                        <p:tgtEl>
                                          <p:spTgt spid="10"/>
                                        </p:tgtEl>
                                      </p:cBhvr>
                                    </p:animEffect>
                                    <p:anim calcmode="lin" valueType="num">
                                      <p:cBhvr>
                                        <p:cTn id="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1" dur="26">
                                          <p:stCondLst>
                                            <p:cond delay="650"/>
                                          </p:stCondLst>
                                        </p:cTn>
                                        <p:tgtEl>
                                          <p:spTgt spid="10"/>
                                        </p:tgtEl>
                                      </p:cBhvr>
                                      <p:to x="100000" y="60000"/>
                                    </p:animScale>
                                    <p:animScale>
                                      <p:cBhvr>
                                        <p:cTn id="42" dur="166" decel="50000">
                                          <p:stCondLst>
                                            <p:cond delay="676"/>
                                          </p:stCondLst>
                                        </p:cTn>
                                        <p:tgtEl>
                                          <p:spTgt spid="10"/>
                                        </p:tgtEl>
                                      </p:cBhvr>
                                      <p:to x="100000" y="100000"/>
                                    </p:animScale>
                                    <p:animScale>
                                      <p:cBhvr>
                                        <p:cTn id="43" dur="26">
                                          <p:stCondLst>
                                            <p:cond delay="1312"/>
                                          </p:stCondLst>
                                        </p:cTn>
                                        <p:tgtEl>
                                          <p:spTgt spid="10"/>
                                        </p:tgtEl>
                                      </p:cBhvr>
                                      <p:to x="100000" y="80000"/>
                                    </p:animScale>
                                    <p:animScale>
                                      <p:cBhvr>
                                        <p:cTn id="44" dur="166" decel="50000">
                                          <p:stCondLst>
                                            <p:cond delay="1338"/>
                                          </p:stCondLst>
                                        </p:cTn>
                                        <p:tgtEl>
                                          <p:spTgt spid="10"/>
                                        </p:tgtEl>
                                      </p:cBhvr>
                                      <p:to x="100000" y="100000"/>
                                    </p:animScale>
                                    <p:animScale>
                                      <p:cBhvr>
                                        <p:cTn id="45" dur="26">
                                          <p:stCondLst>
                                            <p:cond delay="1642"/>
                                          </p:stCondLst>
                                        </p:cTn>
                                        <p:tgtEl>
                                          <p:spTgt spid="10"/>
                                        </p:tgtEl>
                                      </p:cBhvr>
                                      <p:to x="100000" y="90000"/>
                                    </p:animScale>
                                    <p:animScale>
                                      <p:cBhvr>
                                        <p:cTn id="46" dur="166" decel="50000">
                                          <p:stCondLst>
                                            <p:cond delay="1668"/>
                                          </p:stCondLst>
                                        </p:cTn>
                                        <p:tgtEl>
                                          <p:spTgt spid="10"/>
                                        </p:tgtEl>
                                      </p:cBhvr>
                                      <p:to x="100000" y="100000"/>
                                    </p:animScale>
                                    <p:animScale>
                                      <p:cBhvr>
                                        <p:cTn id="47" dur="26">
                                          <p:stCondLst>
                                            <p:cond delay="1808"/>
                                          </p:stCondLst>
                                        </p:cTn>
                                        <p:tgtEl>
                                          <p:spTgt spid="10"/>
                                        </p:tgtEl>
                                      </p:cBhvr>
                                      <p:to x="100000" y="95000"/>
                                    </p:animScale>
                                    <p:animScale>
                                      <p:cBhvr>
                                        <p:cTn id="48" dur="166" decel="50000">
                                          <p:stCondLst>
                                            <p:cond delay="1834"/>
                                          </p:stCondLst>
                                        </p:cTn>
                                        <p:tgtEl>
                                          <p:spTgt spid="10"/>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2050"/>
                                        </p:tgtEl>
                                        <p:attrNameLst>
                                          <p:attrName>style.visibility</p:attrName>
                                        </p:attrNameLst>
                                      </p:cBhvr>
                                      <p:to>
                                        <p:strVal val="visible"/>
                                      </p:to>
                                    </p:set>
                                    <p:animEffect transition="in" filter="circle(in)">
                                      <p:cBhvr>
                                        <p:cTn id="53" dur="2000"/>
                                        <p:tgtEl>
                                          <p:spTgt spid="2050"/>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down)">
                                      <p:cBhvr>
                                        <p:cTn id="58" dur="580">
                                          <p:stCondLst>
                                            <p:cond delay="0"/>
                                          </p:stCondLst>
                                        </p:cTn>
                                        <p:tgtEl>
                                          <p:spTgt spid="13"/>
                                        </p:tgtEl>
                                      </p:cBhvr>
                                    </p:animEffect>
                                    <p:anim calcmode="lin" valueType="num">
                                      <p:cBhvr>
                                        <p:cTn id="5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4" dur="26">
                                          <p:stCondLst>
                                            <p:cond delay="650"/>
                                          </p:stCondLst>
                                        </p:cTn>
                                        <p:tgtEl>
                                          <p:spTgt spid="13"/>
                                        </p:tgtEl>
                                      </p:cBhvr>
                                      <p:to x="100000" y="60000"/>
                                    </p:animScale>
                                    <p:animScale>
                                      <p:cBhvr>
                                        <p:cTn id="65" dur="166" decel="50000">
                                          <p:stCondLst>
                                            <p:cond delay="676"/>
                                          </p:stCondLst>
                                        </p:cTn>
                                        <p:tgtEl>
                                          <p:spTgt spid="13"/>
                                        </p:tgtEl>
                                      </p:cBhvr>
                                      <p:to x="100000" y="100000"/>
                                    </p:animScale>
                                    <p:animScale>
                                      <p:cBhvr>
                                        <p:cTn id="66" dur="26">
                                          <p:stCondLst>
                                            <p:cond delay="1312"/>
                                          </p:stCondLst>
                                        </p:cTn>
                                        <p:tgtEl>
                                          <p:spTgt spid="13"/>
                                        </p:tgtEl>
                                      </p:cBhvr>
                                      <p:to x="100000" y="80000"/>
                                    </p:animScale>
                                    <p:animScale>
                                      <p:cBhvr>
                                        <p:cTn id="67" dur="166" decel="50000">
                                          <p:stCondLst>
                                            <p:cond delay="1338"/>
                                          </p:stCondLst>
                                        </p:cTn>
                                        <p:tgtEl>
                                          <p:spTgt spid="13"/>
                                        </p:tgtEl>
                                      </p:cBhvr>
                                      <p:to x="100000" y="100000"/>
                                    </p:animScale>
                                    <p:animScale>
                                      <p:cBhvr>
                                        <p:cTn id="68" dur="26">
                                          <p:stCondLst>
                                            <p:cond delay="1642"/>
                                          </p:stCondLst>
                                        </p:cTn>
                                        <p:tgtEl>
                                          <p:spTgt spid="13"/>
                                        </p:tgtEl>
                                      </p:cBhvr>
                                      <p:to x="100000" y="90000"/>
                                    </p:animScale>
                                    <p:animScale>
                                      <p:cBhvr>
                                        <p:cTn id="69" dur="166" decel="50000">
                                          <p:stCondLst>
                                            <p:cond delay="1668"/>
                                          </p:stCondLst>
                                        </p:cTn>
                                        <p:tgtEl>
                                          <p:spTgt spid="13"/>
                                        </p:tgtEl>
                                      </p:cBhvr>
                                      <p:to x="100000" y="100000"/>
                                    </p:animScale>
                                    <p:animScale>
                                      <p:cBhvr>
                                        <p:cTn id="70" dur="26">
                                          <p:stCondLst>
                                            <p:cond delay="1808"/>
                                          </p:stCondLst>
                                        </p:cTn>
                                        <p:tgtEl>
                                          <p:spTgt spid="13"/>
                                        </p:tgtEl>
                                      </p:cBhvr>
                                      <p:to x="100000" y="95000"/>
                                    </p:animScale>
                                    <p:animScale>
                                      <p:cBhvr>
                                        <p:cTn id="71" dur="166" decel="50000">
                                          <p:stCondLst>
                                            <p:cond delay="1834"/>
                                          </p:stCondLst>
                                        </p:cTn>
                                        <p:tgtEl>
                                          <p:spTgt spid="13"/>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6" presetClass="entr" presetSubtype="16" fill="hold" nodeType="clickEffect">
                                  <p:stCondLst>
                                    <p:cond delay="0"/>
                                  </p:stCondLst>
                                  <p:childTnLst>
                                    <p:set>
                                      <p:cBhvr>
                                        <p:cTn id="75" dur="1" fill="hold">
                                          <p:stCondLst>
                                            <p:cond delay="0"/>
                                          </p:stCondLst>
                                        </p:cTn>
                                        <p:tgtEl>
                                          <p:spTgt spid="2051"/>
                                        </p:tgtEl>
                                        <p:attrNameLst>
                                          <p:attrName>style.visibility</p:attrName>
                                        </p:attrNameLst>
                                      </p:cBhvr>
                                      <p:to>
                                        <p:strVal val="visible"/>
                                      </p:to>
                                    </p:set>
                                    <p:animEffect transition="in" filter="circle(in)">
                                      <p:cBhvr>
                                        <p:cTn id="76" dur="2000"/>
                                        <p:tgtEl>
                                          <p:spTgt spid="2051"/>
                                        </p:tgtEl>
                                      </p:cBhvr>
                                    </p:animEffect>
                                  </p:childTnLst>
                                </p:cTn>
                              </p:par>
                            </p:childTnLst>
                          </p:cTn>
                        </p:par>
                      </p:childTnLst>
                    </p:cTn>
                  </p:par>
                  <p:par>
                    <p:cTn id="77" fill="hold">
                      <p:stCondLst>
                        <p:cond delay="indefinite"/>
                      </p:stCondLst>
                      <p:childTnLst>
                        <p:par>
                          <p:cTn id="78" fill="hold">
                            <p:stCondLst>
                              <p:cond delay="0"/>
                            </p:stCondLst>
                            <p:childTnLst>
                              <p:par>
                                <p:cTn id="79" presetID="26" presetClass="entr" presetSubtype="0" fill="hold" grpId="0" nodeType="click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80">
                                          <p:stCondLst>
                                            <p:cond delay="0"/>
                                          </p:stCondLst>
                                        </p:cTn>
                                        <p:tgtEl>
                                          <p:spTgt spid="14"/>
                                        </p:tgtEl>
                                      </p:cBhvr>
                                    </p:animEffect>
                                    <p:anim calcmode="lin" valueType="num">
                                      <p:cBhvr>
                                        <p:cTn id="8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7" dur="26">
                                          <p:stCondLst>
                                            <p:cond delay="650"/>
                                          </p:stCondLst>
                                        </p:cTn>
                                        <p:tgtEl>
                                          <p:spTgt spid="14"/>
                                        </p:tgtEl>
                                      </p:cBhvr>
                                      <p:to x="100000" y="60000"/>
                                    </p:animScale>
                                    <p:animScale>
                                      <p:cBhvr>
                                        <p:cTn id="88" dur="166" decel="50000">
                                          <p:stCondLst>
                                            <p:cond delay="676"/>
                                          </p:stCondLst>
                                        </p:cTn>
                                        <p:tgtEl>
                                          <p:spTgt spid="14"/>
                                        </p:tgtEl>
                                      </p:cBhvr>
                                      <p:to x="100000" y="100000"/>
                                    </p:animScale>
                                    <p:animScale>
                                      <p:cBhvr>
                                        <p:cTn id="89" dur="26">
                                          <p:stCondLst>
                                            <p:cond delay="1312"/>
                                          </p:stCondLst>
                                        </p:cTn>
                                        <p:tgtEl>
                                          <p:spTgt spid="14"/>
                                        </p:tgtEl>
                                      </p:cBhvr>
                                      <p:to x="100000" y="80000"/>
                                    </p:animScale>
                                    <p:animScale>
                                      <p:cBhvr>
                                        <p:cTn id="90" dur="166" decel="50000">
                                          <p:stCondLst>
                                            <p:cond delay="1338"/>
                                          </p:stCondLst>
                                        </p:cTn>
                                        <p:tgtEl>
                                          <p:spTgt spid="14"/>
                                        </p:tgtEl>
                                      </p:cBhvr>
                                      <p:to x="100000" y="100000"/>
                                    </p:animScale>
                                    <p:animScale>
                                      <p:cBhvr>
                                        <p:cTn id="91" dur="26">
                                          <p:stCondLst>
                                            <p:cond delay="1642"/>
                                          </p:stCondLst>
                                        </p:cTn>
                                        <p:tgtEl>
                                          <p:spTgt spid="14"/>
                                        </p:tgtEl>
                                      </p:cBhvr>
                                      <p:to x="100000" y="90000"/>
                                    </p:animScale>
                                    <p:animScale>
                                      <p:cBhvr>
                                        <p:cTn id="92" dur="166" decel="50000">
                                          <p:stCondLst>
                                            <p:cond delay="1668"/>
                                          </p:stCondLst>
                                        </p:cTn>
                                        <p:tgtEl>
                                          <p:spTgt spid="14"/>
                                        </p:tgtEl>
                                      </p:cBhvr>
                                      <p:to x="100000" y="100000"/>
                                    </p:animScale>
                                    <p:animScale>
                                      <p:cBhvr>
                                        <p:cTn id="93" dur="26">
                                          <p:stCondLst>
                                            <p:cond delay="1808"/>
                                          </p:stCondLst>
                                        </p:cTn>
                                        <p:tgtEl>
                                          <p:spTgt spid="14"/>
                                        </p:tgtEl>
                                      </p:cBhvr>
                                      <p:to x="100000" y="95000"/>
                                    </p:animScale>
                                    <p:animScale>
                                      <p:cBhvr>
                                        <p:cTn id="94"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IBSA</a:t>
            </a:r>
            <a:br>
              <a:rPr lang="tr-TR" b="1" dirty="0" smtClean="0"/>
            </a:br>
            <a:r>
              <a:rPr lang="tr-TR" sz="3600" b="1" dirty="0" smtClean="0"/>
              <a:t>INTERNATİONAL BLİND SPORTS FEDERATİON</a:t>
            </a:r>
            <a:endParaRPr lang="tr-TR" sz="3600" b="1"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52550"/>
            <a:ext cx="9114462" cy="41646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153952" y="5701898"/>
            <a:ext cx="2136995"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ALP DİSİPLİNİ KAYAK</a:t>
            </a:r>
            <a:endParaRPr lang="tr-TR" b="1" dirty="0">
              <a:solidFill>
                <a:srgbClr val="C00000"/>
              </a:solidFill>
            </a:endParaRPr>
          </a:p>
        </p:txBody>
      </p:sp>
      <p:sp>
        <p:nvSpPr>
          <p:cNvPr id="8" name="Metin kutusu 7"/>
          <p:cNvSpPr txBox="1"/>
          <p:nvPr/>
        </p:nvSpPr>
        <p:spPr>
          <a:xfrm>
            <a:off x="2123728" y="5658979"/>
            <a:ext cx="1100301"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OKÇULUK</a:t>
            </a:r>
            <a:endParaRPr lang="tr-TR" b="1" dirty="0">
              <a:solidFill>
                <a:srgbClr val="C00000"/>
              </a:solidFill>
            </a:endParaRPr>
          </a:p>
        </p:txBody>
      </p:sp>
      <p:sp>
        <p:nvSpPr>
          <p:cNvPr id="9" name="Metin kutusu 8"/>
          <p:cNvSpPr txBox="1"/>
          <p:nvPr/>
        </p:nvSpPr>
        <p:spPr>
          <a:xfrm>
            <a:off x="3998616" y="5646028"/>
            <a:ext cx="1117229"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ATLETİZM</a:t>
            </a:r>
            <a:endParaRPr lang="tr-TR" b="1" dirty="0">
              <a:solidFill>
                <a:srgbClr val="C00000"/>
              </a:solidFill>
            </a:endParaRPr>
          </a:p>
        </p:txBody>
      </p:sp>
      <p:sp>
        <p:nvSpPr>
          <p:cNvPr id="10" name="Metin kutusu 9"/>
          <p:cNvSpPr txBox="1"/>
          <p:nvPr/>
        </p:nvSpPr>
        <p:spPr>
          <a:xfrm>
            <a:off x="5796136" y="5676224"/>
            <a:ext cx="1069524"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SATRANÇ</a:t>
            </a:r>
            <a:endParaRPr lang="tr-TR" b="1" dirty="0">
              <a:solidFill>
                <a:srgbClr val="C00000"/>
              </a:solidFill>
            </a:endParaRPr>
          </a:p>
        </p:txBody>
      </p:sp>
      <p:sp>
        <p:nvSpPr>
          <p:cNvPr id="11" name="Metin kutusu 10"/>
          <p:cNvSpPr txBox="1"/>
          <p:nvPr/>
        </p:nvSpPr>
        <p:spPr>
          <a:xfrm>
            <a:off x="7668344" y="5637148"/>
            <a:ext cx="938077"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FUTBOL</a:t>
            </a:r>
            <a:endParaRPr lang="tr-TR" b="1" dirty="0">
              <a:solidFill>
                <a:srgbClr val="C00000"/>
              </a:solidFill>
            </a:endParaRPr>
          </a:p>
        </p:txBody>
      </p:sp>
    </p:spTree>
    <p:extLst>
      <p:ext uri="{BB962C8B-B14F-4D97-AF65-F5344CB8AC3E}">
        <p14:creationId xmlns:p14="http://schemas.microsoft.com/office/powerpoint/2010/main" val="9370076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heel(1)">
                                      <p:cBhvr>
                                        <p:cTn id="7" dur="20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1000" fill="hold"/>
                                        <p:tgtEl>
                                          <p:spTgt spid="8"/>
                                        </p:tgtEl>
                                        <p:attrNameLst>
                                          <p:attrName>ppt_w</p:attrName>
                                        </p:attrNameLst>
                                      </p:cBhvr>
                                      <p:tavLst>
                                        <p:tav tm="0">
                                          <p:val>
                                            <p:fltVal val="0"/>
                                          </p:val>
                                        </p:tav>
                                        <p:tav tm="100000">
                                          <p:val>
                                            <p:strVal val="#ppt_w"/>
                                          </p:val>
                                        </p:tav>
                                      </p:tavLst>
                                    </p:anim>
                                    <p:anim calcmode="lin" valueType="num">
                                      <p:cBhvr>
                                        <p:cTn id="21" dur="1000" fill="hold"/>
                                        <p:tgtEl>
                                          <p:spTgt spid="8"/>
                                        </p:tgtEl>
                                        <p:attrNameLst>
                                          <p:attrName>ppt_h</p:attrName>
                                        </p:attrNameLst>
                                      </p:cBhvr>
                                      <p:tavLst>
                                        <p:tav tm="0">
                                          <p:val>
                                            <p:fltVal val="0"/>
                                          </p:val>
                                        </p:tav>
                                        <p:tav tm="100000">
                                          <p:val>
                                            <p:strVal val="#ppt_h"/>
                                          </p:val>
                                        </p:tav>
                                      </p:tavLst>
                                    </p:anim>
                                    <p:anim calcmode="lin" valueType="num">
                                      <p:cBhvr>
                                        <p:cTn id="22" dur="1000" fill="hold"/>
                                        <p:tgtEl>
                                          <p:spTgt spid="8"/>
                                        </p:tgtEl>
                                        <p:attrNameLst>
                                          <p:attrName>style.rotation</p:attrName>
                                        </p:attrNameLst>
                                      </p:cBhvr>
                                      <p:tavLst>
                                        <p:tav tm="0">
                                          <p:val>
                                            <p:fltVal val="90"/>
                                          </p:val>
                                        </p:tav>
                                        <p:tav tm="100000">
                                          <p:val>
                                            <p:fltVal val="0"/>
                                          </p:val>
                                        </p:tav>
                                      </p:tavLst>
                                    </p:anim>
                                    <p:animEffect transition="in" filter="fade">
                                      <p:cBhvr>
                                        <p:cTn id="23" dur="1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fltVal val="0"/>
                                          </p:val>
                                        </p:tav>
                                        <p:tav tm="100000">
                                          <p:val>
                                            <p:strVal val="#ppt_w"/>
                                          </p:val>
                                        </p:tav>
                                      </p:tavLst>
                                    </p:anim>
                                    <p:anim calcmode="lin" valueType="num">
                                      <p:cBhvr>
                                        <p:cTn id="29" dur="1000" fill="hold"/>
                                        <p:tgtEl>
                                          <p:spTgt spid="9"/>
                                        </p:tgtEl>
                                        <p:attrNameLst>
                                          <p:attrName>ppt_h</p:attrName>
                                        </p:attrNameLst>
                                      </p:cBhvr>
                                      <p:tavLst>
                                        <p:tav tm="0">
                                          <p:val>
                                            <p:fltVal val="0"/>
                                          </p:val>
                                        </p:tav>
                                        <p:tav tm="100000">
                                          <p:val>
                                            <p:strVal val="#ppt_h"/>
                                          </p:val>
                                        </p:tav>
                                      </p:tavLst>
                                    </p:anim>
                                    <p:anim calcmode="lin" valueType="num">
                                      <p:cBhvr>
                                        <p:cTn id="30" dur="1000" fill="hold"/>
                                        <p:tgtEl>
                                          <p:spTgt spid="9"/>
                                        </p:tgtEl>
                                        <p:attrNameLst>
                                          <p:attrName>style.rotation</p:attrName>
                                        </p:attrNameLst>
                                      </p:cBhvr>
                                      <p:tavLst>
                                        <p:tav tm="0">
                                          <p:val>
                                            <p:fltVal val="90"/>
                                          </p:val>
                                        </p:tav>
                                        <p:tav tm="100000">
                                          <p:val>
                                            <p:fltVal val="0"/>
                                          </p:val>
                                        </p:tav>
                                      </p:tavLst>
                                    </p:anim>
                                    <p:animEffect transition="in" filter="fade">
                                      <p:cBhvr>
                                        <p:cTn id="31" dur="1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style.rotation</p:attrName>
                                        </p:attrNameLst>
                                      </p:cBhvr>
                                      <p:tavLst>
                                        <p:tav tm="0">
                                          <p:val>
                                            <p:fltVal val="90"/>
                                          </p:val>
                                        </p:tav>
                                        <p:tav tm="100000">
                                          <p:val>
                                            <p:fltVal val="0"/>
                                          </p:val>
                                        </p:tav>
                                      </p:tavLst>
                                    </p:anim>
                                    <p:animEffect transition="in" filter="fade">
                                      <p:cBhvr>
                                        <p:cTn id="39" dur="10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ppt_w</p:attrName>
                                        </p:attrNameLst>
                                      </p:cBhvr>
                                      <p:tavLst>
                                        <p:tav tm="0">
                                          <p:val>
                                            <p:fltVal val="0"/>
                                          </p:val>
                                        </p:tav>
                                        <p:tav tm="100000">
                                          <p:val>
                                            <p:strVal val="#ppt_w"/>
                                          </p:val>
                                        </p:tav>
                                      </p:tavLst>
                                    </p:anim>
                                    <p:anim calcmode="lin" valueType="num">
                                      <p:cBhvr>
                                        <p:cTn id="45" dur="1000" fill="hold"/>
                                        <p:tgtEl>
                                          <p:spTgt spid="11"/>
                                        </p:tgtEl>
                                        <p:attrNameLst>
                                          <p:attrName>ppt_h</p:attrName>
                                        </p:attrNameLst>
                                      </p:cBhvr>
                                      <p:tavLst>
                                        <p:tav tm="0">
                                          <p:val>
                                            <p:fltVal val="0"/>
                                          </p:val>
                                        </p:tav>
                                        <p:tav tm="100000">
                                          <p:val>
                                            <p:strVal val="#ppt_h"/>
                                          </p:val>
                                        </p:tav>
                                      </p:tavLst>
                                    </p:anim>
                                    <p:anim calcmode="lin" valueType="num">
                                      <p:cBhvr>
                                        <p:cTn id="46" dur="1000" fill="hold"/>
                                        <p:tgtEl>
                                          <p:spTgt spid="11"/>
                                        </p:tgtEl>
                                        <p:attrNameLst>
                                          <p:attrName>style.rotation</p:attrName>
                                        </p:attrNameLst>
                                      </p:cBhvr>
                                      <p:tavLst>
                                        <p:tav tm="0">
                                          <p:val>
                                            <p:fltVal val="90"/>
                                          </p:val>
                                        </p:tav>
                                        <p:tav tm="100000">
                                          <p:val>
                                            <p:fltVal val="0"/>
                                          </p:val>
                                        </p:tav>
                                      </p:tavLst>
                                    </p:anim>
                                    <p:animEffect transition="in" filter="fade">
                                      <p:cBhvr>
                                        <p:cTn id="4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84784"/>
            <a:ext cx="9144000" cy="403244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Başlık 1"/>
          <p:cNvSpPr>
            <a:spLocks noGrp="1"/>
          </p:cNvSpPr>
          <p:nvPr>
            <p:ph type="title"/>
          </p:nvPr>
        </p:nvSpPr>
        <p:spPr>
          <a:xfrm>
            <a:off x="457200" y="274638"/>
            <a:ext cx="8229600" cy="1143000"/>
          </a:xfrm>
        </p:spPr>
        <p:txBody>
          <a:bodyPr>
            <a:normAutofit fontScale="90000"/>
          </a:bodyPr>
          <a:lstStyle/>
          <a:p>
            <a:r>
              <a:rPr lang="tr-TR" b="1" dirty="0" smtClean="0"/>
              <a:t>IBSA</a:t>
            </a:r>
            <a:br>
              <a:rPr lang="tr-TR" b="1" dirty="0" smtClean="0"/>
            </a:br>
            <a:r>
              <a:rPr lang="tr-TR" sz="3600" b="1" dirty="0" smtClean="0"/>
              <a:t>INTERNATİONAL BLİND SPORTS FEDERATİON</a:t>
            </a:r>
            <a:endParaRPr lang="tr-TR" sz="3600" b="1" dirty="0"/>
          </a:p>
        </p:txBody>
      </p:sp>
      <p:sp>
        <p:nvSpPr>
          <p:cNvPr id="6" name="Metin kutusu 5"/>
          <p:cNvSpPr txBox="1"/>
          <p:nvPr/>
        </p:nvSpPr>
        <p:spPr>
          <a:xfrm>
            <a:off x="179512" y="5646480"/>
            <a:ext cx="1184363"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GOALBALL</a:t>
            </a:r>
            <a:endParaRPr lang="tr-TR" b="1" dirty="0">
              <a:solidFill>
                <a:srgbClr val="C00000"/>
              </a:solidFill>
            </a:endParaRPr>
          </a:p>
        </p:txBody>
      </p:sp>
      <p:sp>
        <p:nvSpPr>
          <p:cNvPr id="7" name="Metin kutusu 6"/>
          <p:cNvSpPr txBox="1"/>
          <p:nvPr/>
        </p:nvSpPr>
        <p:spPr>
          <a:xfrm>
            <a:off x="2353901" y="5600247"/>
            <a:ext cx="713657"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JUDO</a:t>
            </a:r>
            <a:endParaRPr lang="tr-TR" b="1" dirty="0">
              <a:solidFill>
                <a:srgbClr val="C00000"/>
              </a:solidFill>
            </a:endParaRPr>
          </a:p>
        </p:txBody>
      </p:sp>
      <p:sp>
        <p:nvSpPr>
          <p:cNvPr id="8" name="Metin kutusu 7"/>
          <p:cNvSpPr txBox="1"/>
          <p:nvPr/>
        </p:nvSpPr>
        <p:spPr>
          <a:xfrm>
            <a:off x="3393162" y="5700167"/>
            <a:ext cx="1898918"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9 KUKA BOWLİNG</a:t>
            </a:r>
            <a:endParaRPr lang="tr-TR" b="1" dirty="0">
              <a:solidFill>
                <a:srgbClr val="C00000"/>
              </a:solidFill>
            </a:endParaRPr>
          </a:p>
        </p:txBody>
      </p:sp>
      <p:sp>
        <p:nvSpPr>
          <p:cNvPr id="9" name="Metin kutusu 8"/>
          <p:cNvSpPr txBox="1"/>
          <p:nvPr/>
        </p:nvSpPr>
        <p:spPr>
          <a:xfrm>
            <a:off x="5443533" y="5646480"/>
            <a:ext cx="1541769"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KAYAKLI KOŞU</a:t>
            </a:r>
            <a:endParaRPr lang="tr-TR" b="1" dirty="0">
              <a:solidFill>
                <a:srgbClr val="C00000"/>
              </a:solidFill>
            </a:endParaRPr>
          </a:p>
        </p:txBody>
      </p:sp>
      <p:sp>
        <p:nvSpPr>
          <p:cNvPr id="10" name="Metin kutusu 9"/>
          <p:cNvSpPr txBox="1"/>
          <p:nvPr/>
        </p:nvSpPr>
        <p:spPr>
          <a:xfrm>
            <a:off x="7380312" y="5646480"/>
            <a:ext cx="906723"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HALTER</a:t>
            </a:r>
            <a:endParaRPr lang="tr-TR" b="1" dirty="0">
              <a:solidFill>
                <a:srgbClr val="C00000"/>
              </a:solidFill>
            </a:endParaRPr>
          </a:p>
        </p:txBody>
      </p:sp>
    </p:spTree>
    <p:extLst>
      <p:ext uri="{BB962C8B-B14F-4D97-AF65-F5344CB8AC3E}">
        <p14:creationId xmlns:p14="http://schemas.microsoft.com/office/powerpoint/2010/main" val="26201601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90"/>
                                          </p:val>
                                        </p:tav>
                                        <p:tav tm="100000">
                                          <p:val>
                                            <p:fltVal val="0"/>
                                          </p:val>
                                        </p:tav>
                                      </p:tavLst>
                                    </p:anim>
                                    <p:animEffect transition="in" filter="fade">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 calcmode="lin" valueType="num">
                                      <p:cBhvr>
                                        <p:cTn id="38" dur="1000" fill="hold"/>
                                        <p:tgtEl>
                                          <p:spTgt spid="9"/>
                                        </p:tgtEl>
                                        <p:attrNameLst>
                                          <p:attrName>style.rotation</p:attrName>
                                        </p:attrNameLst>
                                      </p:cBhvr>
                                      <p:tavLst>
                                        <p:tav tm="0">
                                          <p:val>
                                            <p:fltVal val="90"/>
                                          </p:val>
                                        </p:tav>
                                        <p:tav tm="100000">
                                          <p:val>
                                            <p:fltVal val="0"/>
                                          </p:val>
                                        </p:tav>
                                      </p:tavLst>
                                    </p:anim>
                                    <p:animEffect transition="in" filter="fade">
                                      <p:cBhvr>
                                        <p:cTn id="39" dur="10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fltVal val="0"/>
                                          </p:val>
                                        </p:tav>
                                        <p:tav tm="100000">
                                          <p:val>
                                            <p:strVal val="#ppt_w"/>
                                          </p:val>
                                        </p:tav>
                                      </p:tavLst>
                                    </p:anim>
                                    <p:anim calcmode="lin" valueType="num">
                                      <p:cBhvr>
                                        <p:cTn id="45" dur="1000" fill="hold"/>
                                        <p:tgtEl>
                                          <p:spTgt spid="10"/>
                                        </p:tgtEl>
                                        <p:attrNameLst>
                                          <p:attrName>ppt_h</p:attrName>
                                        </p:attrNameLst>
                                      </p:cBhvr>
                                      <p:tavLst>
                                        <p:tav tm="0">
                                          <p:val>
                                            <p:fltVal val="0"/>
                                          </p:val>
                                        </p:tav>
                                        <p:tav tm="100000">
                                          <p:val>
                                            <p:strVal val="#ppt_h"/>
                                          </p:val>
                                        </p:tav>
                                      </p:tavLst>
                                    </p:anim>
                                    <p:anim calcmode="lin" valueType="num">
                                      <p:cBhvr>
                                        <p:cTn id="46" dur="1000" fill="hold"/>
                                        <p:tgtEl>
                                          <p:spTgt spid="10"/>
                                        </p:tgtEl>
                                        <p:attrNameLst>
                                          <p:attrName>style.rotation</p:attrName>
                                        </p:attrNameLst>
                                      </p:cBhvr>
                                      <p:tavLst>
                                        <p:tav tm="0">
                                          <p:val>
                                            <p:fltVal val="90"/>
                                          </p:val>
                                        </p:tav>
                                        <p:tav tm="100000">
                                          <p:val>
                                            <p:fltVal val="0"/>
                                          </p:val>
                                        </p:tav>
                                      </p:tavLst>
                                    </p:anim>
                                    <p:animEffect transition="in" filter="fade">
                                      <p:cBhvr>
                                        <p:cTn id="4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title"/>
          </p:nvPr>
        </p:nvSpPr>
        <p:spPr>
          <a:xfrm>
            <a:off x="457200" y="274638"/>
            <a:ext cx="8229600" cy="1143000"/>
          </a:xfrm>
        </p:spPr>
        <p:txBody>
          <a:bodyPr>
            <a:normAutofit fontScale="90000"/>
          </a:bodyPr>
          <a:lstStyle/>
          <a:p>
            <a:r>
              <a:rPr lang="tr-TR" b="1" dirty="0" smtClean="0"/>
              <a:t>IBSA</a:t>
            </a:r>
            <a:br>
              <a:rPr lang="tr-TR" b="1" dirty="0" smtClean="0"/>
            </a:br>
            <a:r>
              <a:rPr lang="tr-TR" sz="3600" b="1" dirty="0" smtClean="0"/>
              <a:t>INTERNATİONAL BLİND SPORTS FEDERATİON</a:t>
            </a:r>
            <a:endParaRPr lang="tr-TR" sz="36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97" y="1414522"/>
            <a:ext cx="9132703" cy="41027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9516" y="1414521"/>
            <a:ext cx="2376264" cy="4078941"/>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Metin kutusu 6"/>
          <p:cNvSpPr txBox="1"/>
          <p:nvPr/>
        </p:nvSpPr>
        <p:spPr>
          <a:xfrm>
            <a:off x="320505" y="5572114"/>
            <a:ext cx="948914"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ATICILIK</a:t>
            </a:r>
            <a:endParaRPr lang="tr-TR" b="1" dirty="0">
              <a:solidFill>
                <a:srgbClr val="C00000"/>
              </a:solidFill>
            </a:endParaRPr>
          </a:p>
        </p:txBody>
      </p:sp>
      <p:sp>
        <p:nvSpPr>
          <p:cNvPr id="8" name="Metin kutusu 7"/>
          <p:cNvSpPr txBox="1"/>
          <p:nvPr/>
        </p:nvSpPr>
        <p:spPr>
          <a:xfrm>
            <a:off x="1835695" y="5662301"/>
            <a:ext cx="1463029"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SHOWDOWN</a:t>
            </a:r>
            <a:endParaRPr lang="tr-TR" b="1" dirty="0">
              <a:solidFill>
                <a:srgbClr val="C00000"/>
              </a:solidFill>
            </a:endParaRPr>
          </a:p>
        </p:txBody>
      </p:sp>
      <p:sp>
        <p:nvSpPr>
          <p:cNvPr id="9" name="Metin kutusu 8"/>
          <p:cNvSpPr txBox="1"/>
          <p:nvPr/>
        </p:nvSpPr>
        <p:spPr>
          <a:xfrm>
            <a:off x="3933649" y="5572114"/>
            <a:ext cx="880369"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YÜZME</a:t>
            </a:r>
            <a:endParaRPr lang="tr-TR" b="1" dirty="0">
              <a:solidFill>
                <a:srgbClr val="C00000"/>
              </a:solidFill>
            </a:endParaRPr>
          </a:p>
        </p:txBody>
      </p:sp>
      <p:sp>
        <p:nvSpPr>
          <p:cNvPr id="10" name="Metin kutusu 9"/>
          <p:cNvSpPr txBox="1"/>
          <p:nvPr/>
        </p:nvSpPr>
        <p:spPr>
          <a:xfrm>
            <a:off x="5351900" y="5701856"/>
            <a:ext cx="1896160"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TANDEM BİSİKLET</a:t>
            </a:r>
            <a:endParaRPr lang="tr-TR" b="1" dirty="0">
              <a:solidFill>
                <a:srgbClr val="C00000"/>
              </a:solidFill>
            </a:endParaRPr>
          </a:p>
        </p:txBody>
      </p:sp>
      <p:sp>
        <p:nvSpPr>
          <p:cNvPr id="11" name="Metin kutusu 10"/>
          <p:cNvSpPr txBox="1"/>
          <p:nvPr/>
        </p:nvSpPr>
        <p:spPr>
          <a:xfrm>
            <a:off x="7128064" y="5694134"/>
            <a:ext cx="2015936"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10 KUKA BOWLİNG</a:t>
            </a:r>
            <a:endParaRPr lang="tr-TR" b="1" dirty="0">
              <a:solidFill>
                <a:srgbClr val="C00000"/>
              </a:solidFill>
            </a:endParaRPr>
          </a:p>
        </p:txBody>
      </p:sp>
      <p:sp>
        <p:nvSpPr>
          <p:cNvPr id="12" name="Metin kutusu 11"/>
          <p:cNvSpPr txBox="1"/>
          <p:nvPr/>
        </p:nvSpPr>
        <p:spPr>
          <a:xfrm>
            <a:off x="3933649" y="6166185"/>
            <a:ext cx="1040221" cy="369332"/>
          </a:xfrm>
          <a:prstGeom prst="rect">
            <a:avLst/>
          </a:prstGeom>
          <a:solidFill>
            <a:srgbClr val="0070C0"/>
          </a:solidFill>
          <a:ln>
            <a:noFill/>
          </a:ln>
          <a:effectLst/>
          <a:scene3d>
            <a:camera prst="perspectiveContrastingLeftFacing"/>
            <a:lightRig rig="chilly" dir="t">
              <a:rot lat="0" lon="0" rev="18480000"/>
            </a:lightRig>
          </a:scene3d>
          <a:sp3d prstMaterial="clear">
            <a:bevelT h="63500"/>
          </a:sp3d>
        </p:spPr>
        <p:txBody>
          <a:bodyPr wrap="none" rtlCol="0">
            <a:spAutoFit/>
          </a:bodyPr>
          <a:lstStyle/>
          <a:p>
            <a:r>
              <a:rPr lang="tr-TR" b="1" dirty="0" smtClean="0">
                <a:solidFill>
                  <a:srgbClr val="C00000"/>
                </a:solidFill>
              </a:rPr>
              <a:t>TORBALL</a:t>
            </a:r>
            <a:endParaRPr lang="tr-TR" b="1" dirty="0">
              <a:solidFill>
                <a:srgbClr val="C00000"/>
              </a:solidFill>
            </a:endParaRPr>
          </a:p>
        </p:txBody>
      </p:sp>
    </p:spTree>
    <p:extLst>
      <p:ext uri="{BB962C8B-B14F-4D97-AF65-F5344CB8AC3E}">
        <p14:creationId xmlns:p14="http://schemas.microsoft.com/office/powerpoint/2010/main" val="32881485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1000" fill="hold"/>
                                        <p:tgtEl>
                                          <p:spTgt spid="8"/>
                                        </p:tgtEl>
                                        <p:attrNameLst>
                                          <p:attrName>ppt_w</p:attrName>
                                        </p:attrNameLst>
                                      </p:cBhvr>
                                      <p:tavLst>
                                        <p:tav tm="0">
                                          <p:val>
                                            <p:fltVal val="0"/>
                                          </p:val>
                                        </p:tav>
                                        <p:tav tm="100000">
                                          <p:val>
                                            <p:strVal val="#ppt_w"/>
                                          </p:val>
                                        </p:tav>
                                      </p:tavLst>
                                    </p:anim>
                                    <p:anim calcmode="lin" valueType="num">
                                      <p:cBhvr>
                                        <p:cTn id="21" dur="1000" fill="hold"/>
                                        <p:tgtEl>
                                          <p:spTgt spid="8"/>
                                        </p:tgtEl>
                                        <p:attrNameLst>
                                          <p:attrName>ppt_h</p:attrName>
                                        </p:attrNameLst>
                                      </p:cBhvr>
                                      <p:tavLst>
                                        <p:tav tm="0">
                                          <p:val>
                                            <p:fltVal val="0"/>
                                          </p:val>
                                        </p:tav>
                                        <p:tav tm="100000">
                                          <p:val>
                                            <p:strVal val="#ppt_h"/>
                                          </p:val>
                                        </p:tav>
                                      </p:tavLst>
                                    </p:anim>
                                    <p:anim calcmode="lin" valueType="num">
                                      <p:cBhvr>
                                        <p:cTn id="22" dur="1000" fill="hold"/>
                                        <p:tgtEl>
                                          <p:spTgt spid="8"/>
                                        </p:tgtEl>
                                        <p:attrNameLst>
                                          <p:attrName>style.rotation</p:attrName>
                                        </p:attrNameLst>
                                      </p:cBhvr>
                                      <p:tavLst>
                                        <p:tav tm="0">
                                          <p:val>
                                            <p:fltVal val="90"/>
                                          </p:val>
                                        </p:tav>
                                        <p:tav tm="100000">
                                          <p:val>
                                            <p:fltVal val="0"/>
                                          </p:val>
                                        </p:tav>
                                      </p:tavLst>
                                    </p:anim>
                                    <p:animEffect transition="in" filter="fade">
                                      <p:cBhvr>
                                        <p:cTn id="23" dur="1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fltVal val="0"/>
                                          </p:val>
                                        </p:tav>
                                        <p:tav tm="100000">
                                          <p:val>
                                            <p:strVal val="#ppt_w"/>
                                          </p:val>
                                        </p:tav>
                                      </p:tavLst>
                                    </p:anim>
                                    <p:anim calcmode="lin" valueType="num">
                                      <p:cBhvr>
                                        <p:cTn id="29" dur="1000" fill="hold"/>
                                        <p:tgtEl>
                                          <p:spTgt spid="9"/>
                                        </p:tgtEl>
                                        <p:attrNameLst>
                                          <p:attrName>ppt_h</p:attrName>
                                        </p:attrNameLst>
                                      </p:cBhvr>
                                      <p:tavLst>
                                        <p:tav tm="0">
                                          <p:val>
                                            <p:fltVal val="0"/>
                                          </p:val>
                                        </p:tav>
                                        <p:tav tm="100000">
                                          <p:val>
                                            <p:strVal val="#ppt_h"/>
                                          </p:val>
                                        </p:tav>
                                      </p:tavLst>
                                    </p:anim>
                                    <p:anim calcmode="lin" valueType="num">
                                      <p:cBhvr>
                                        <p:cTn id="30" dur="1000" fill="hold"/>
                                        <p:tgtEl>
                                          <p:spTgt spid="9"/>
                                        </p:tgtEl>
                                        <p:attrNameLst>
                                          <p:attrName>style.rotation</p:attrName>
                                        </p:attrNameLst>
                                      </p:cBhvr>
                                      <p:tavLst>
                                        <p:tav tm="0">
                                          <p:val>
                                            <p:fltVal val="90"/>
                                          </p:val>
                                        </p:tav>
                                        <p:tav tm="100000">
                                          <p:val>
                                            <p:fltVal val="0"/>
                                          </p:val>
                                        </p:tav>
                                      </p:tavLst>
                                    </p:anim>
                                    <p:animEffect transition="in" filter="fade">
                                      <p:cBhvr>
                                        <p:cTn id="31" dur="1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style.rotation</p:attrName>
                                        </p:attrNameLst>
                                      </p:cBhvr>
                                      <p:tavLst>
                                        <p:tav tm="0">
                                          <p:val>
                                            <p:fltVal val="90"/>
                                          </p:val>
                                        </p:tav>
                                        <p:tav tm="100000">
                                          <p:val>
                                            <p:fltVal val="0"/>
                                          </p:val>
                                        </p:tav>
                                      </p:tavLst>
                                    </p:anim>
                                    <p:animEffect transition="in" filter="fade">
                                      <p:cBhvr>
                                        <p:cTn id="39" dur="10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ppt_w</p:attrName>
                                        </p:attrNameLst>
                                      </p:cBhvr>
                                      <p:tavLst>
                                        <p:tav tm="0">
                                          <p:val>
                                            <p:fltVal val="0"/>
                                          </p:val>
                                        </p:tav>
                                        <p:tav tm="100000">
                                          <p:val>
                                            <p:strVal val="#ppt_w"/>
                                          </p:val>
                                        </p:tav>
                                      </p:tavLst>
                                    </p:anim>
                                    <p:anim calcmode="lin" valueType="num">
                                      <p:cBhvr>
                                        <p:cTn id="45" dur="1000" fill="hold"/>
                                        <p:tgtEl>
                                          <p:spTgt spid="11"/>
                                        </p:tgtEl>
                                        <p:attrNameLst>
                                          <p:attrName>ppt_h</p:attrName>
                                        </p:attrNameLst>
                                      </p:cBhvr>
                                      <p:tavLst>
                                        <p:tav tm="0">
                                          <p:val>
                                            <p:fltVal val="0"/>
                                          </p:val>
                                        </p:tav>
                                        <p:tav tm="100000">
                                          <p:val>
                                            <p:strVal val="#ppt_h"/>
                                          </p:val>
                                        </p:tav>
                                      </p:tavLst>
                                    </p:anim>
                                    <p:anim calcmode="lin" valueType="num">
                                      <p:cBhvr>
                                        <p:cTn id="46" dur="1000" fill="hold"/>
                                        <p:tgtEl>
                                          <p:spTgt spid="11"/>
                                        </p:tgtEl>
                                        <p:attrNameLst>
                                          <p:attrName>style.rotation</p:attrName>
                                        </p:attrNameLst>
                                      </p:cBhvr>
                                      <p:tavLst>
                                        <p:tav tm="0">
                                          <p:val>
                                            <p:fltVal val="90"/>
                                          </p:val>
                                        </p:tav>
                                        <p:tav tm="100000">
                                          <p:val>
                                            <p:fltVal val="0"/>
                                          </p:val>
                                        </p:tav>
                                      </p:tavLst>
                                    </p:anim>
                                    <p:animEffect transition="in" filter="fade">
                                      <p:cBhvr>
                                        <p:cTn id="47" dur="1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45" presetClass="entr" presetSubtype="0" fill="hold" nodeType="clickEffect">
                                  <p:stCondLst>
                                    <p:cond delay="0"/>
                                  </p:stCondLst>
                                  <p:childTnLst>
                                    <p:set>
                                      <p:cBhvr>
                                        <p:cTn id="51" dur="1" fill="hold">
                                          <p:stCondLst>
                                            <p:cond delay="0"/>
                                          </p:stCondLst>
                                        </p:cTn>
                                        <p:tgtEl>
                                          <p:spTgt spid="3075"/>
                                        </p:tgtEl>
                                        <p:attrNameLst>
                                          <p:attrName>style.visibility</p:attrName>
                                        </p:attrNameLst>
                                      </p:cBhvr>
                                      <p:to>
                                        <p:strVal val="visible"/>
                                      </p:to>
                                    </p:set>
                                    <p:animEffect transition="in" filter="fade">
                                      <p:cBhvr>
                                        <p:cTn id="52" dur="2000"/>
                                        <p:tgtEl>
                                          <p:spTgt spid="3075"/>
                                        </p:tgtEl>
                                      </p:cBhvr>
                                    </p:animEffect>
                                    <p:anim calcmode="lin" valueType="num">
                                      <p:cBhvr>
                                        <p:cTn id="53" dur="2000" fill="hold"/>
                                        <p:tgtEl>
                                          <p:spTgt spid="3075"/>
                                        </p:tgtEl>
                                        <p:attrNameLst>
                                          <p:attrName>ppt_w</p:attrName>
                                        </p:attrNameLst>
                                      </p:cBhvr>
                                      <p:tavLst>
                                        <p:tav tm="0" fmla="#ppt_w*sin(2.5*pi*$)">
                                          <p:val>
                                            <p:fltVal val="0"/>
                                          </p:val>
                                        </p:tav>
                                        <p:tav tm="100000">
                                          <p:val>
                                            <p:fltVal val="1"/>
                                          </p:val>
                                        </p:tav>
                                      </p:tavLst>
                                    </p:anim>
                                    <p:anim calcmode="lin" valueType="num">
                                      <p:cBhvr>
                                        <p:cTn id="54" dur="2000" fill="hold"/>
                                        <p:tgtEl>
                                          <p:spTgt spid="3075"/>
                                        </p:tgtEl>
                                        <p:attrNameLst>
                                          <p:attrName>ppt_h</p:attrName>
                                        </p:attrNameLst>
                                      </p:cBhvr>
                                      <p:tavLst>
                                        <p:tav tm="0">
                                          <p:val>
                                            <p:strVal val="#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1000" fill="hold"/>
                                        <p:tgtEl>
                                          <p:spTgt spid="12"/>
                                        </p:tgtEl>
                                        <p:attrNameLst>
                                          <p:attrName>ppt_w</p:attrName>
                                        </p:attrNameLst>
                                      </p:cBhvr>
                                      <p:tavLst>
                                        <p:tav tm="0">
                                          <p:val>
                                            <p:fltVal val="0"/>
                                          </p:val>
                                        </p:tav>
                                        <p:tav tm="100000">
                                          <p:val>
                                            <p:strVal val="#ppt_w"/>
                                          </p:val>
                                        </p:tav>
                                      </p:tavLst>
                                    </p:anim>
                                    <p:anim calcmode="lin" valueType="num">
                                      <p:cBhvr>
                                        <p:cTn id="60" dur="1000" fill="hold"/>
                                        <p:tgtEl>
                                          <p:spTgt spid="12"/>
                                        </p:tgtEl>
                                        <p:attrNameLst>
                                          <p:attrName>ppt_h</p:attrName>
                                        </p:attrNameLst>
                                      </p:cBhvr>
                                      <p:tavLst>
                                        <p:tav tm="0">
                                          <p:val>
                                            <p:fltVal val="0"/>
                                          </p:val>
                                        </p:tav>
                                        <p:tav tm="100000">
                                          <p:val>
                                            <p:strVal val="#ppt_h"/>
                                          </p:val>
                                        </p:tav>
                                      </p:tavLst>
                                    </p:anim>
                                    <p:anim calcmode="lin" valueType="num">
                                      <p:cBhvr>
                                        <p:cTn id="61" dur="1000" fill="hold"/>
                                        <p:tgtEl>
                                          <p:spTgt spid="12"/>
                                        </p:tgtEl>
                                        <p:attrNameLst>
                                          <p:attrName>style.rotation</p:attrName>
                                        </p:attrNameLst>
                                      </p:cBhvr>
                                      <p:tavLst>
                                        <p:tav tm="0">
                                          <p:val>
                                            <p:fltVal val="90"/>
                                          </p:val>
                                        </p:tav>
                                        <p:tav tm="100000">
                                          <p:val>
                                            <p:fltVal val="0"/>
                                          </p:val>
                                        </p:tav>
                                      </p:tavLst>
                                    </p:anim>
                                    <p:animEffect transition="in" filter="fade">
                                      <p:cBhvr>
                                        <p:cTn id="6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r.e-akbuga\Desktop\Aydınlatma-ve-göz-sağlığı-arasında-nasıl-bir-ilişki-vardı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76" y="1450977"/>
            <a:ext cx="9144000" cy="4098601"/>
          </a:xfrm>
          <a:prstGeom prst="rect">
            <a:avLst/>
          </a:prstGeom>
          <a:noFill/>
          <a:ln>
            <a:noFill/>
          </a:ln>
          <a:effectLst/>
          <a:scene3d>
            <a:camera prst="orthographicFront">
              <a:rot lat="0" lon="0" rev="0"/>
            </a:camera>
            <a:lightRig rig="contrasting" dir="t">
              <a:rot lat="0" lon="0" rev="7800000"/>
            </a:lightRig>
          </a:scene3d>
          <a:sp3d>
            <a:bevelT w="139700" h="139700"/>
          </a:sp3d>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16071" y="2132856"/>
            <a:ext cx="3763842" cy="1138773"/>
          </a:xfrm>
          <a:prstGeom prst="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tr-TR" sz="2000" dirty="0" smtClean="0">
                <a:solidFill>
                  <a:srgbClr val="FF0000"/>
                </a:solidFill>
              </a:rPr>
              <a:t>DİNLEDİĞİNİZ İÇİN</a:t>
            </a:r>
          </a:p>
          <a:p>
            <a:pPr algn="ctr"/>
            <a:r>
              <a:rPr lang="tr-TR" sz="4800" b="1" dirty="0" smtClean="0">
                <a:solidFill>
                  <a:srgbClr val="FF0000"/>
                </a:solidFill>
              </a:rPr>
              <a:t>TEŞEKKÜRLER</a:t>
            </a:r>
            <a:endParaRPr lang="tr-TR" sz="4800" b="1" dirty="0">
              <a:solidFill>
                <a:srgbClr val="FF0000"/>
              </a:solidFill>
            </a:endParaRPr>
          </a:p>
        </p:txBody>
      </p:sp>
      <p:sp>
        <p:nvSpPr>
          <p:cNvPr id="9" name="Metin kutusu 8"/>
          <p:cNvSpPr txBox="1"/>
          <p:nvPr/>
        </p:nvSpPr>
        <p:spPr>
          <a:xfrm>
            <a:off x="-1" y="4509120"/>
            <a:ext cx="5049459" cy="461665"/>
          </a:xfrm>
          <a:prstGeom prst="rect">
            <a:avLst/>
          </a:prstGeom>
          <a:solidFill>
            <a:schemeClr val="accent5">
              <a:lumMod val="20000"/>
              <a:lumOff val="80000"/>
            </a:schemeClr>
          </a:solidFill>
          <a:ln>
            <a:noFill/>
          </a:ln>
          <a:effectLst>
            <a:innerShdw blurRad="63500" dist="50800" dir="5400000">
              <a:prstClr val="black">
                <a:alpha val="50000"/>
              </a:prstClr>
            </a:innerShdw>
            <a:reflection blurRad="6350" stA="50000" endA="295" endPos="92000" dist="101600" dir="5400000" sy="-100000" algn="bl" rotWithShape="0"/>
          </a:effectLst>
          <a:scene3d>
            <a:camera prst="orthographicFront">
              <a:rot lat="0" lon="0" rev="0"/>
            </a:camera>
            <a:lightRig rig="contrasting" dir="t">
              <a:rot lat="0" lon="0" rev="1500000"/>
            </a:lightRig>
          </a:scene3d>
          <a:sp3d prstMaterial="metal">
            <a:bevelT w="88900" h="88900"/>
          </a:sp3d>
        </p:spPr>
        <p:txBody>
          <a:bodyPr wrap="none" rtlCol="0">
            <a:spAutoFit/>
          </a:bodyPr>
          <a:lstStyle/>
          <a:p>
            <a:r>
              <a:rPr lang="tr-TR" sz="2400" b="1" dirty="0" smtClean="0">
                <a:solidFill>
                  <a:srgbClr val="0070C0"/>
                </a:solidFill>
              </a:rPr>
              <a:t>SAĞLIK DOLUSU BİR ÖMÜR DİLEĞİYLE </a:t>
            </a:r>
            <a:endParaRPr lang="tr-TR" sz="2400" b="1" dirty="0">
              <a:solidFill>
                <a:srgbClr val="0070C0"/>
              </a:solidFill>
            </a:endParaRPr>
          </a:p>
        </p:txBody>
      </p:sp>
    </p:spTree>
    <p:extLst>
      <p:ext uri="{BB962C8B-B14F-4D97-AF65-F5344CB8AC3E}">
        <p14:creationId xmlns:p14="http://schemas.microsoft.com/office/powerpoint/2010/main" val="4570792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theme/theme1.xml><?xml version="1.0" encoding="utf-8"?>
<a:theme xmlns:a="http://schemas.openxmlformats.org/drawingml/2006/main" name="Ofis Teması">
  <a:themeElements>
    <a:clrScheme name="Ufuk">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2158</TotalTime>
  <Words>1148</Words>
  <Application>Microsoft Office PowerPoint</Application>
  <PresentationFormat>Ekran Gösterisi (4:3)</PresentationFormat>
  <Paragraphs>151</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Ofis Teması</vt:lpstr>
      <vt:lpstr>PowerPoint Sunusu</vt:lpstr>
      <vt:lpstr>GÖZ VE GÖRME </vt:lpstr>
      <vt:lpstr>GÖZ VE GÖRME </vt:lpstr>
      <vt:lpstr>GÖRME KAYBINA BAĞLI OLARAK YAPILAN SINIFLANDIRMA</vt:lpstr>
      <vt:lpstr>GÖRME KAYBINA BAĞLI OLARAK YAPILAN SINIFLANDIRMA</vt:lpstr>
      <vt:lpstr>GÖRME KAYBINA BAĞLI OLARAK YAPILAN SINIFLANDIRMA</vt:lpstr>
      <vt:lpstr>GÖRME KAYBINA BAĞLI OLARAK YAPILAN SINIFLANDIRMA</vt:lpstr>
      <vt:lpstr>GÖRME KAYBINA BAĞLI OLARAK YAPILAN SINIFLANDIRMA</vt:lpstr>
      <vt:lpstr>GÖRME KAYBINA BAĞLI OLARAK YAPILAN SINIFLANDIRMA</vt:lpstr>
      <vt:lpstr>SPORSAL SINIFLANDIRMA</vt:lpstr>
      <vt:lpstr>SPORSAL SINIFLANDIRMA</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BİREYLERİN ÖZELLİKLERİ</vt:lpstr>
      <vt:lpstr>GÖRME ENGELLİ BİREYİN BAĞIMSIZĞINI DESTEKLEME</vt:lpstr>
      <vt:lpstr>GÖRME ENGELLİ BİREYİN BAĞIMSIZĞINI DESTEKLEME</vt:lpstr>
      <vt:lpstr>TÜRKİYE GÖRME ENGELLİLER SPOR FEDERASYONU</vt:lpstr>
      <vt:lpstr>TÜRKİYE GÖRME ENGELLİLER SPOR FEDERASYONU</vt:lpstr>
      <vt:lpstr>TÜRKİYE GÖRME ENGELLİLER SPOR FEDERASYONU</vt:lpstr>
      <vt:lpstr>IBSA INTERNATİONAL BLİND SPORTS FEDERATİON</vt:lpstr>
      <vt:lpstr>IBSA INTERNATİONAL BLİND SPORTS FEDERATİON</vt:lpstr>
      <vt:lpstr>IBSA INTERNATİONAL BLİND SPORTS FEDERATİON</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Dr.e-akbuga</dc:creator>
  <cp:lastModifiedBy>CASPER3</cp:lastModifiedBy>
  <cp:revision>116</cp:revision>
  <dcterms:created xsi:type="dcterms:W3CDTF">2015-02-22T15:45:22Z</dcterms:created>
  <dcterms:modified xsi:type="dcterms:W3CDTF">2017-11-03T07:08:45Z</dcterms:modified>
</cp:coreProperties>
</file>