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4118598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5980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418936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27388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D753B2C-F55F-468D-ABEB-7C9B6A82648E}" type="datetimeFigureOut">
              <a:rPr lang="tr-TR" smtClean="0"/>
              <a:t>6.12.2021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1654893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D753B2C-F55F-468D-ABEB-7C9B6A82648E}" type="datetimeFigureOut">
              <a:rPr lang="tr-TR" smtClean="0"/>
              <a:t>6.12.2021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2375770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753B2C-F55F-468D-ABEB-7C9B6A82648E}" type="datetimeFigureOut">
              <a:rPr lang="tr-TR" smtClean="0"/>
              <a:t>6.12.2021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3880912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15068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147750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23199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A97A10-D693-465D-9A90-895F5C6B390C}"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964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139312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A97A10-D693-465D-9A90-895F5C6B390C}"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01058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7D753B2C-F55F-468D-ABEB-7C9B6A82648E}" type="datetimeFigureOut">
              <a:rPr lang="tr-TR" smtClean="0"/>
              <a:t>6.12.2021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315661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458592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753B2C-F55F-468D-ABEB-7C9B6A82648E}" type="datetimeFigureOut">
              <a:rPr lang="tr-TR" smtClean="0"/>
              <a:t>6.12.2021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A97A10-D693-465D-9A90-895F5C6B390C}" type="slidenum">
              <a:rPr lang="tr-TR" smtClean="0"/>
              <a:t>‹#›</a:t>
            </a:fld>
            <a:endParaRPr lang="tr-TR"/>
          </a:p>
        </p:txBody>
      </p:sp>
    </p:spTree>
    <p:extLst>
      <p:ext uri="{BB962C8B-B14F-4D97-AF65-F5344CB8AC3E}">
        <p14:creationId xmlns:p14="http://schemas.microsoft.com/office/powerpoint/2010/main" val="412985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D753B2C-F55F-468D-ABEB-7C9B6A82648E}" type="datetimeFigureOut">
              <a:rPr lang="tr-TR" smtClean="0"/>
              <a:t>6.12.2021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EA97A10-D693-465D-9A90-895F5C6B390C}" type="slidenum">
              <a:rPr lang="tr-TR" smtClean="0"/>
              <a:t>‹#›</a:t>
            </a:fld>
            <a:endParaRPr lang="tr-TR"/>
          </a:p>
        </p:txBody>
      </p:sp>
    </p:spTree>
    <p:extLst>
      <p:ext uri="{BB962C8B-B14F-4D97-AF65-F5344CB8AC3E}">
        <p14:creationId xmlns:p14="http://schemas.microsoft.com/office/powerpoint/2010/main" val="6835542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GENÇLİK SOSYOLOJİSİ</a:t>
            </a: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sz="3600" dirty="0" smtClean="0">
                <a:latin typeface="Times New Roman" panose="02020603050405020304" pitchFamily="18" charset="0"/>
                <a:cs typeface="Times New Roman" panose="02020603050405020304" pitchFamily="18" charset="0"/>
              </a:rPr>
              <a:t>Politik Toplumsallaşma</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pPr algn="ctr"/>
            <a:r>
              <a:rPr lang="tr-TR" b="1" dirty="0" smtClean="0">
                <a:latin typeface="Times New Roman" panose="02020603050405020304" pitchFamily="18" charset="0"/>
                <a:cs typeface="Times New Roman" panose="02020603050405020304" pitchFamily="18" charset="0"/>
              </a:rPr>
              <a:t>Dr. Öğretim Üyesi Murat ŞAHİN</a:t>
            </a:r>
          </a:p>
          <a:p>
            <a:pPr algn="ctr"/>
            <a:r>
              <a:rPr lang="tr-TR" b="1" dirty="0" smtClean="0">
                <a:latin typeface="Times New Roman" panose="02020603050405020304" pitchFamily="18" charset="0"/>
                <a:cs typeface="Times New Roman" panose="02020603050405020304" pitchFamily="18" charset="0"/>
              </a:rPr>
              <a:t>OMÜ Sosyoloji Bölümü</a:t>
            </a:r>
            <a:endParaRPr lang="tr-T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879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Yuvarlatılmış Dikdörtgen 3"/>
          <p:cNvSpPr/>
          <p:nvPr/>
        </p:nvSpPr>
        <p:spPr>
          <a:xfrm>
            <a:off x="5003074" y="2534194"/>
            <a:ext cx="4101737" cy="1593669"/>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İçerik Yer Tutucusu 2"/>
          <p:cNvSpPr>
            <a:spLocks noGrp="1"/>
          </p:cNvSpPr>
          <p:nvPr>
            <p:ph idx="1"/>
          </p:nvPr>
        </p:nvSpPr>
        <p:spPr>
          <a:ln>
            <a:solidFill>
              <a:srgbClr val="FF0000"/>
            </a:solidFill>
          </a:ln>
        </p:spPr>
        <p:txBody>
          <a:bodyPr/>
          <a:lstStyle/>
          <a:p>
            <a:pPr marL="0" indent="0" algn="ctr">
              <a:buNone/>
            </a:pPr>
            <a:endParaRPr lang="tr-TR" dirty="0" smtClean="0">
              <a:latin typeface="Times New Roman" panose="02020603050405020304" pitchFamily="18" charset="0"/>
              <a:cs typeface="Times New Roman" panose="02020603050405020304" pitchFamily="18" charset="0"/>
            </a:endParaRPr>
          </a:p>
          <a:p>
            <a:pPr marL="0" indent="0" algn="ctr">
              <a:buNone/>
            </a:pPr>
            <a:r>
              <a:rPr lang="tr-TR" b="1" dirty="0" smtClean="0">
                <a:latin typeface="Times New Roman" panose="02020603050405020304" pitchFamily="18" charset="0"/>
                <a:cs typeface="Times New Roman" panose="02020603050405020304" pitchFamily="18" charset="0"/>
              </a:rPr>
              <a:t>Politik Bilim</a:t>
            </a:r>
          </a:p>
          <a:p>
            <a:pPr marL="0" indent="0" algn="ctr">
              <a:buNone/>
            </a:pPr>
            <a:endParaRPr lang="tr-TR" b="1" dirty="0" smtClean="0">
              <a:latin typeface="Times New Roman" panose="02020603050405020304" pitchFamily="18" charset="0"/>
              <a:cs typeface="Times New Roman" panose="02020603050405020304" pitchFamily="18" charset="0"/>
            </a:endParaRPr>
          </a:p>
          <a:p>
            <a:pPr marL="0" indent="0" algn="ctr">
              <a:buNone/>
            </a:pPr>
            <a:endParaRPr lang="tr-TR" b="1" dirty="0">
              <a:latin typeface="Times New Roman" panose="02020603050405020304" pitchFamily="18" charset="0"/>
              <a:cs typeface="Times New Roman" panose="02020603050405020304" pitchFamily="18" charset="0"/>
            </a:endParaRPr>
          </a:p>
          <a:p>
            <a:pPr marL="0" indent="0" algn="ctr">
              <a:buNone/>
            </a:pPr>
            <a:r>
              <a:rPr lang="tr-TR" b="1" dirty="0" smtClean="0">
                <a:latin typeface="Times New Roman" panose="02020603050405020304" pitchFamily="18" charset="0"/>
                <a:cs typeface="Times New Roman" panose="02020603050405020304" pitchFamily="18" charset="0"/>
              </a:rPr>
              <a:t>Politik Toplumsallaşma = Eğitim Aracı</a:t>
            </a:r>
          </a:p>
          <a:p>
            <a:pPr marL="0" indent="0" algn="ctr">
              <a:buNone/>
            </a:pPr>
            <a:endParaRPr lang="tr-TR" dirty="0">
              <a:latin typeface="Times New Roman" panose="02020603050405020304" pitchFamily="18" charset="0"/>
              <a:cs typeface="Times New Roman" panose="02020603050405020304" pitchFamily="18" charset="0"/>
            </a:endParaRPr>
          </a:p>
          <a:p>
            <a:pPr marL="0" indent="0" algn="ctr">
              <a:buNone/>
            </a:pPr>
            <a:endParaRPr lang="tr-TR" dirty="0" smtClean="0">
              <a:latin typeface="Times New Roman" panose="02020603050405020304" pitchFamily="18" charset="0"/>
              <a:cs typeface="Times New Roman" panose="02020603050405020304" pitchFamily="18" charset="0"/>
            </a:endParaRPr>
          </a:p>
          <a:p>
            <a:pPr marL="0" indent="0" algn="ctr">
              <a:buNone/>
            </a:pPr>
            <a:r>
              <a:rPr lang="tr-TR" dirty="0" smtClean="0">
                <a:latin typeface="Times New Roman" panose="02020603050405020304" pitchFamily="18" charset="0"/>
                <a:cs typeface="Times New Roman" panose="02020603050405020304" pitchFamily="18" charset="0"/>
              </a:rPr>
              <a:t>İdeal sosyal düzeni tesis etmede politik bilimden yararlanılır.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9586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Politik Bilimin İşlevi</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lgn="ctr">
              <a:buNone/>
            </a:pPr>
            <a:endParaRPr lang="tr-TR" dirty="0" smtClean="0">
              <a:latin typeface="Times New Roman" panose="02020603050405020304" pitchFamily="18" charset="0"/>
              <a:cs typeface="Times New Roman" panose="02020603050405020304" pitchFamily="18" charset="0"/>
            </a:endParaRPr>
          </a:p>
          <a:p>
            <a:pPr marL="0" indent="0" algn="ctr">
              <a:buNone/>
            </a:pPr>
            <a:endParaRPr lang="tr-TR" dirty="0">
              <a:latin typeface="Times New Roman" panose="02020603050405020304" pitchFamily="18" charset="0"/>
              <a:cs typeface="Times New Roman" panose="02020603050405020304" pitchFamily="18" charset="0"/>
            </a:endParaRPr>
          </a:p>
          <a:p>
            <a:pPr marL="0" indent="0" algn="ctr">
              <a:buNone/>
            </a:pPr>
            <a:r>
              <a:rPr lang="tr-TR" dirty="0" smtClean="0">
                <a:latin typeface="Times New Roman" panose="02020603050405020304" pitchFamily="18" charset="0"/>
                <a:cs typeface="Times New Roman" panose="02020603050405020304" pitchFamily="18" charset="0"/>
              </a:rPr>
              <a:t>Politik </a:t>
            </a:r>
            <a:r>
              <a:rPr lang="tr-TR" dirty="0">
                <a:latin typeface="Times New Roman" panose="02020603050405020304" pitchFamily="18" charset="0"/>
                <a:cs typeface="Times New Roman" panose="02020603050405020304" pitchFamily="18" charset="0"/>
              </a:rPr>
              <a:t>Bilim</a:t>
            </a:r>
          </a:p>
          <a:p>
            <a:pPr marL="0" indent="0" algn="ctr">
              <a:buNone/>
            </a:pPr>
            <a:endParaRPr lang="tr-TR" dirty="0">
              <a:latin typeface="Times New Roman" panose="02020603050405020304" pitchFamily="18" charset="0"/>
              <a:cs typeface="Times New Roman" panose="02020603050405020304" pitchFamily="18" charset="0"/>
            </a:endParaRPr>
          </a:p>
          <a:p>
            <a:pPr marL="0" indent="0" algn="ctr">
              <a:buNone/>
            </a:pPr>
            <a:r>
              <a:rPr lang="tr-TR" dirty="0">
                <a:latin typeface="Times New Roman" panose="02020603050405020304" pitchFamily="18" charset="0"/>
                <a:cs typeface="Times New Roman" panose="02020603050405020304" pitchFamily="18" charset="0"/>
              </a:rPr>
              <a:t>Vatandaşları ve politik liderleri politik hayata hazırlama ve</a:t>
            </a:r>
          </a:p>
          <a:p>
            <a:pPr marL="0" indent="0" algn="ctr">
              <a:buNone/>
            </a:pPr>
            <a:r>
              <a:rPr lang="tr-TR" dirty="0">
                <a:latin typeface="Times New Roman" panose="02020603050405020304" pitchFamily="18" charset="0"/>
                <a:cs typeface="Times New Roman" panose="02020603050405020304" pitchFamily="18" charset="0"/>
              </a:rPr>
              <a:t>bürokratları devlet yönetimi için eğitme işlevi bulunmaktadır.</a:t>
            </a:r>
          </a:p>
          <a:p>
            <a:pPr marL="0" indent="0">
              <a:buNone/>
            </a:pPr>
            <a:endParaRPr lang="tr-TR" dirty="0"/>
          </a:p>
        </p:txBody>
      </p:sp>
    </p:spTree>
    <p:extLst>
      <p:ext uri="{BB962C8B-B14F-4D97-AF65-F5344CB8AC3E}">
        <p14:creationId xmlns:p14="http://schemas.microsoft.com/office/powerpoint/2010/main" val="227967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Bir toplumun içerisinde eğer herkes amaçlar ve bu amaçlara açılan yollar hakkında tam bir anlaşmaya varacak olursa o toplumdaki bir kimse bir diğer kimsenin ne tür hareket ettiğine nasıl davranması gerektiğine karışma, onu etkileme gereğini duymayacaktır. Böylelikle o toplum da iktidar ve etkileme ilişkileri olmayacaktır.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72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smtClean="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Toplumun ve otorite ajanlarının rolü, aileden başlamakla beraber, çocuk üzerinde yasaklanan etkiler şeklinde karşımıza çıkmaktadır. Bu KABUL EDİLİR ya da KABUL EDİLMEZ politik davranışları içerir. Bu baskılar daha sonra uyum, isyan ya da daha farklı anti sosyal davranışların ortaya çıkmasına neden olur.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441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Politik Toplumsallaşma Nedir?</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endParaRPr lang="tr-TR" dirty="0" smtClean="0"/>
          </a:p>
          <a:p>
            <a:endParaRPr lang="tr-TR" dirty="0"/>
          </a:p>
          <a:p>
            <a:endParaRPr lang="tr-TR" dirty="0" smtClean="0"/>
          </a:p>
          <a:p>
            <a:pPr algn="just">
              <a:lnSpc>
                <a:spcPct val="150000"/>
              </a:lnSpc>
            </a:pPr>
            <a:r>
              <a:rPr lang="tr-TR" dirty="0" smtClean="0">
                <a:latin typeface="Times New Roman" panose="02020603050405020304" pitchFamily="18" charset="0"/>
                <a:cs typeface="Times New Roman" panose="02020603050405020304" pitchFamily="18" charset="0"/>
              </a:rPr>
              <a:t>Politik toplumsallaşma, politik semboller, kurumlar ve prosedürler hakkında bilgi kazanarak, politikanın aktif ya da pasif üyelik rollerini öğrenerek, ideoloji ve değer sistemini içselleştirerek siyasal sisteme dahil olma sürecini ifade etmektedir.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19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Toplumlar siyasal geleneklerini yeni kuşaklara eğitim sistemi, medya, iş yerleri, komşuluk ilişkileri gibi politik kurumlar aracılığıyla daha önce kurulmuş düşünce ve eylem süreçleriyle yerleştirirler.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Daha eski veya daha istikrarlı politik yönetimlerde sosyal ajanların politik toplumsallaşma fonksiyonu açık olmaktan çok gizildir ve sıklıkla fark edilemeyecek ve kamusal düzeyde yadsıyacak kadar incedir.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824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smtClean="0">
              <a:latin typeface="Times New Roman" panose="02020603050405020304" pitchFamily="18" charset="0"/>
              <a:cs typeface="Times New Roman" panose="02020603050405020304" pitchFamily="18" charset="0"/>
            </a:endParaRPr>
          </a:p>
          <a:p>
            <a:pPr marL="0" indent="0" algn="ctr">
              <a:lnSpc>
                <a:spcPct val="150000"/>
              </a:lnSpc>
              <a:buNone/>
            </a:pPr>
            <a:r>
              <a:rPr lang="tr-TR" dirty="0" smtClean="0">
                <a:latin typeface="Times New Roman" panose="02020603050405020304" pitchFamily="18" charset="0"/>
                <a:cs typeface="Times New Roman" panose="02020603050405020304" pitchFamily="18" charset="0"/>
              </a:rPr>
              <a:t>Politik Toplumsallaşma</a:t>
            </a:r>
          </a:p>
          <a:p>
            <a:pPr marL="0" indent="0" algn="ctr">
              <a:lnSpc>
                <a:spcPct val="150000"/>
              </a:lnSpc>
              <a:buNone/>
            </a:pPr>
            <a:endParaRPr lang="tr-TR" dirty="0">
              <a:latin typeface="Times New Roman" panose="02020603050405020304" pitchFamily="18" charset="0"/>
              <a:cs typeface="Times New Roman" panose="02020603050405020304" pitchFamily="18" charset="0"/>
            </a:endParaRPr>
          </a:p>
          <a:p>
            <a:pPr marL="0" indent="0" algn="ctr">
              <a:lnSpc>
                <a:spcPct val="150000"/>
              </a:lnSpc>
              <a:buNone/>
            </a:pPr>
            <a:r>
              <a:rPr lang="tr-TR" dirty="0" smtClean="0">
                <a:latin typeface="Times New Roman" panose="02020603050405020304" pitchFamily="18" charset="0"/>
                <a:cs typeface="Times New Roman" panose="02020603050405020304" pitchFamily="18" charset="0"/>
              </a:rPr>
              <a:t>Bireyin üyesi olduğu ve içinde yaşadığı politik sistemle ilgili tutumları, inançları ve değerleri açık olan bir süreç olarak tanımlayabiliriz.</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8245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endParaRPr lang="tr-TR" dirty="0" smtClean="0"/>
          </a:p>
          <a:p>
            <a:pPr marL="0" indent="0">
              <a:buNone/>
            </a:pPr>
            <a:endParaRPr lang="tr-TR" dirty="0" smtClean="0"/>
          </a:p>
          <a:p>
            <a:pPr marL="0" indent="0" algn="just">
              <a:lnSpc>
                <a:spcPct val="150000"/>
              </a:lnSpc>
              <a:buNone/>
            </a:pPr>
            <a:r>
              <a:rPr lang="tr-TR" dirty="0" smtClean="0">
                <a:latin typeface="Times New Roman" panose="02020603050405020304" pitchFamily="18" charset="0"/>
                <a:cs typeface="Times New Roman" panose="02020603050405020304" pitchFamily="18" charset="0"/>
              </a:rPr>
              <a:t>Politik toplumsallaşma, bir toplumda siyasal kültürün gelişmesi sonucu, toplumu oluşturan bireylerin içinde bulundukları toplumsal ve siyasal çevre ile yaşadıkları sürece doğrudan ve dolaylı olarak etkileşimleri sonucu, edindikleri siyasal kültürleri oranında ulusal ve öteki siyasal sistemlerle ilgili görüş düşünce, tutum ve davranışlarının tümüdür.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85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Politik toplumsallaşma, siyasal inanç, değer ve davranışların birey tarafından benimsenme ya da toplum tarafından bireye öğretilme sürecidir (Kışlalı, 2002: 118).</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Politik toplumsallaşma bir kuşaktan diğer kuşağa politik uyumu sağlayan bilgi, tutum ya da normların ve değerlerin aktarılması sürecidir (</a:t>
            </a:r>
            <a:r>
              <a:rPr lang="tr-TR" dirty="0" err="1" smtClean="0">
                <a:latin typeface="Times New Roman" panose="02020603050405020304" pitchFamily="18" charset="0"/>
                <a:cs typeface="Times New Roman" panose="02020603050405020304" pitchFamily="18" charset="0"/>
              </a:rPr>
              <a:t>Easton</a:t>
            </a:r>
            <a:r>
              <a:rPr lang="tr-TR" dirty="0" smtClean="0">
                <a:latin typeface="Times New Roman" panose="02020603050405020304" pitchFamily="18" charset="0"/>
                <a:cs typeface="Times New Roman" panose="02020603050405020304" pitchFamily="18" charset="0"/>
              </a:rPr>
              <a:t> &amp; </a:t>
            </a:r>
            <a:r>
              <a:rPr lang="tr-TR" dirty="0" err="1" smtClean="0">
                <a:latin typeface="Times New Roman" panose="02020603050405020304" pitchFamily="18" charset="0"/>
                <a:cs typeface="Times New Roman" panose="02020603050405020304" pitchFamily="18" charset="0"/>
              </a:rPr>
              <a:t>Dennis</a:t>
            </a:r>
            <a:r>
              <a:rPr lang="tr-TR" dirty="0" smtClean="0">
                <a:latin typeface="Times New Roman" panose="02020603050405020304" pitchFamily="18" charset="0"/>
                <a:cs typeface="Times New Roman" panose="02020603050405020304" pitchFamily="18" charset="0"/>
              </a:rPr>
              <a:t>, 1970: 24)</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4687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lgn="ctr">
              <a:buNone/>
            </a:pPr>
            <a:endParaRPr lang="tr-TR" dirty="0" smtClean="0">
              <a:latin typeface="Times New Roman" panose="02020603050405020304" pitchFamily="18" charset="0"/>
              <a:cs typeface="Times New Roman" panose="02020603050405020304" pitchFamily="18" charset="0"/>
            </a:endParaRPr>
          </a:p>
          <a:p>
            <a:pPr marL="0" indent="0" algn="ctr">
              <a:lnSpc>
                <a:spcPct val="150000"/>
              </a:lnSpc>
              <a:buNone/>
            </a:pPr>
            <a:r>
              <a:rPr lang="tr-TR" dirty="0" smtClean="0">
                <a:latin typeface="Times New Roman" panose="02020603050405020304" pitchFamily="18" charset="0"/>
                <a:cs typeface="Times New Roman" panose="02020603050405020304" pitchFamily="18" charset="0"/>
              </a:rPr>
              <a:t>Politik Toplumsallaşma</a:t>
            </a:r>
          </a:p>
          <a:p>
            <a:pPr marL="0" indent="0" algn="just">
              <a:lnSpc>
                <a:spcPct val="150000"/>
              </a:lnSpc>
              <a:buNone/>
            </a:pPr>
            <a:r>
              <a:rPr lang="tr-TR" sz="2000" b="1" dirty="0" smtClean="0">
                <a:solidFill>
                  <a:srgbClr val="FF0000"/>
                </a:solidFill>
                <a:latin typeface="Times New Roman" panose="02020603050405020304" pitchFamily="18" charset="0"/>
                <a:cs typeface="Times New Roman" panose="02020603050405020304" pitchFamily="18" charset="0"/>
              </a:rPr>
              <a:t>Bir süreçtir. </a:t>
            </a:r>
            <a:r>
              <a:rPr lang="tr-TR" dirty="0" smtClean="0">
                <a:latin typeface="Times New Roman" panose="02020603050405020304" pitchFamily="18" charset="0"/>
                <a:cs typeface="Times New Roman" panose="02020603050405020304" pitchFamily="18" charset="0"/>
              </a:rPr>
              <a:t>Buna göre toplumsallaşma, toplumdaki değerlerin inançların davranışların bireyler tarafından benimsenmesi sürecidir.</a:t>
            </a:r>
          </a:p>
          <a:p>
            <a:pPr marL="0" indent="0" algn="just">
              <a:lnSpc>
                <a:spcPct val="150000"/>
              </a:lnSpc>
              <a:buNone/>
            </a:pPr>
            <a:endParaRPr lang="tr-TR" dirty="0">
              <a:latin typeface="Times New Roman" panose="02020603050405020304" pitchFamily="18" charset="0"/>
              <a:cs typeface="Times New Roman" panose="02020603050405020304" pitchFamily="18" charset="0"/>
            </a:endParaRPr>
          </a:p>
          <a:p>
            <a:pPr marL="0" indent="0" algn="just">
              <a:lnSpc>
                <a:spcPct val="150000"/>
              </a:lnSpc>
              <a:buNone/>
            </a:pPr>
            <a:r>
              <a:rPr lang="tr-TR" sz="2000" b="1" dirty="0" smtClean="0">
                <a:solidFill>
                  <a:srgbClr val="FF0000"/>
                </a:solidFill>
                <a:latin typeface="Times New Roman" panose="02020603050405020304" pitchFamily="18" charset="0"/>
                <a:cs typeface="Times New Roman" panose="02020603050405020304" pitchFamily="18" charset="0"/>
              </a:rPr>
              <a:t>Gizildir. </a:t>
            </a:r>
            <a:r>
              <a:rPr lang="tr-TR" dirty="0" smtClean="0">
                <a:latin typeface="Times New Roman" panose="02020603050405020304" pitchFamily="18" charset="0"/>
                <a:cs typeface="Times New Roman" panose="02020603050405020304" pitchFamily="18" charset="0"/>
              </a:rPr>
              <a:t>Farkına varılmayan bir toplumsallaşmadır.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87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ctr"/>
            <a:endParaRPr lang="tr-TR" dirty="0" smtClean="0">
              <a:latin typeface="Times New Roman" panose="02020603050405020304" pitchFamily="18" charset="0"/>
              <a:cs typeface="Times New Roman" panose="02020603050405020304" pitchFamily="18" charset="0"/>
            </a:endParaRPr>
          </a:p>
          <a:p>
            <a:pPr algn="ctr">
              <a:lnSpc>
                <a:spcPct val="150000"/>
              </a:lnSpc>
            </a:pPr>
            <a:r>
              <a:rPr lang="tr-TR" dirty="0" smtClean="0">
                <a:latin typeface="Times New Roman" panose="02020603050405020304" pitchFamily="18" charset="0"/>
                <a:cs typeface="Times New Roman" panose="02020603050405020304" pitchFamily="18" charset="0"/>
              </a:rPr>
              <a:t>Her politik rejim genç bireylere değerlerini, inançlarını ve davranışlarını aşılama ve gençleri kendi politik düzenine yerleştirme yollarını aramaktadırlar.</a:t>
            </a:r>
          </a:p>
          <a:p>
            <a:pPr algn="ctr">
              <a:lnSpc>
                <a:spcPct val="150000"/>
              </a:lnSpc>
            </a:pPr>
            <a:endParaRPr lang="tr-TR" dirty="0">
              <a:latin typeface="Times New Roman" panose="02020603050405020304" pitchFamily="18" charset="0"/>
              <a:cs typeface="Times New Roman" panose="02020603050405020304" pitchFamily="18" charset="0"/>
            </a:endParaRPr>
          </a:p>
          <a:p>
            <a:pPr algn="ctr">
              <a:lnSpc>
                <a:spcPct val="150000"/>
              </a:lnSpc>
            </a:pPr>
            <a:r>
              <a:rPr lang="tr-TR" dirty="0" smtClean="0">
                <a:latin typeface="Times New Roman" panose="02020603050405020304" pitchFamily="18" charset="0"/>
                <a:cs typeface="Times New Roman" panose="02020603050405020304" pitchFamily="18" charset="0"/>
              </a:rPr>
              <a:t>Çocukların politik öğrenmesi sonraki yetişkin uyumu ile ilişkilidir ve sonuç olarak bireysel politik tutumlar ve bireysel tutumlardaki bütünleşme milletin politik yaşamını şekillendirmede etkide bulunmaktadır.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220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Politik Toplumsallaşmanın Özellikleri </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Bütün politik rejimler genç üyelerin politik uyumunu sağlayacağı konusunda araştırmalarda bulunur.</a:t>
            </a:r>
          </a:p>
          <a:p>
            <a:pPr algn="just">
              <a:lnSpc>
                <a:spcPct val="150000"/>
              </a:lnSpc>
            </a:pPr>
            <a:r>
              <a:rPr lang="tr-TR" dirty="0" smtClean="0">
                <a:latin typeface="Times New Roman" panose="02020603050405020304" pitchFamily="18" charset="0"/>
                <a:cs typeface="Times New Roman" panose="02020603050405020304" pitchFamily="18" charset="0"/>
              </a:rPr>
              <a:t>Yetişkinlerin fikirleri geniş ölçüde gençliğin politik toplumsallaşmasının ürünleridir.</a:t>
            </a:r>
          </a:p>
          <a:p>
            <a:pPr algn="just">
              <a:lnSpc>
                <a:spcPct val="150000"/>
              </a:lnSpc>
            </a:pPr>
            <a:r>
              <a:rPr lang="tr-TR" dirty="0" smtClean="0">
                <a:latin typeface="Times New Roman" panose="02020603050405020304" pitchFamily="18" charset="0"/>
                <a:cs typeface="Times New Roman" panose="02020603050405020304" pitchFamily="18" charset="0"/>
              </a:rPr>
              <a:t>Bireysel politik fikirler ulusal kültürlerin ve politik hayatın işleyişi üzerine etkiye sahiptir.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7974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Kapsamı</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Hayat boyu süren ve süreklilik gösteren politik toplumsallaşma süreci politik kültürün oluşuna yardımcı olan değerler ve normların birey tarafından içselleştirilmesi sürecini kapsamaktadır.</a:t>
            </a:r>
          </a:p>
          <a:p>
            <a:pPr algn="just">
              <a:lnSpc>
                <a:spcPct val="150000"/>
              </a:lnSpc>
            </a:pPr>
            <a:r>
              <a:rPr lang="tr-TR" dirty="0" smtClean="0">
                <a:latin typeface="Times New Roman" panose="02020603050405020304" pitchFamily="18" charset="0"/>
                <a:cs typeface="Times New Roman" panose="02020603050405020304" pitchFamily="18" charset="0"/>
              </a:rPr>
              <a:t>Bu süreç içselleştirmeden daha derin anlamlar taşımaktadır. Çünkü bu süreçte birey hem rol alır hem de belirli rolleri oynar. Sosyal yapı ve kültürel değerlerin değişimine katkıda bulunur.</a:t>
            </a:r>
          </a:p>
        </p:txBody>
      </p:sp>
    </p:spTree>
    <p:extLst>
      <p:ext uri="{BB962C8B-B14F-4D97-AF65-F5344CB8AC3E}">
        <p14:creationId xmlns:p14="http://schemas.microsoft.com/office/powerpoint/2010/main" val="336372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Politik Toplumsallaşma </a:t>
            </a:r>
            <a:br>
              <a:rPr lang="tr-TR" dirty="0" smtClean="0">
                <a:solidFill>
                  <a:srgbClr val="FF0000"/>
                </a:solidFill>
                <a:latin typeface="Times New Roman" panose="02020603050405020304" pitchFamily="18" charset="0"/>
                <a:cs typeface="Times New Roman" panose="02020603050405020304" pitchFamily="18" charset="0"/>
              </a:rPr>
            </a:br>
            <a:r>
              <a:rPr lang="tr-TR" dirty="0" smtClean="0">
                <a:solidFill>
                  <a:srgbClr val="FF0000"/>
                </a:solidFill>
                <a:latin typeface="Times New Roman" panose="02020603050405020304" pitchFamily="18" charset="0"/>
                <a:cs typeface="Times New Roman" panose="02020603050405020304" pitchFamily="18" charset="0"/>
              </a:rPr>
              <a:t>Araştırmaları</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endParaRPr lang="tr-TR" dirty="0" smtClean="0"/>
          </a:p>
          <a:p>
            <a:endParaRPr lang="tr-TR" dirty="0"/>
          </a:p>
          <a:p>
            <a:endParaRPr lang="tr-TR" dirty="0" smtClean="0"/>
          </a:p>
          <a:p>
            <a:r>
              <a:rPr lang="tr-TR" dirty="0" smtClean="0"/>
              <a:t>Politik sistemin fonksiyonu nasıl yerine getirdiği ve gelişmesini nasıl sağladığı</a:t>
            </a:r>
          </a:p>
          <a:p>
            <a:r>
              <a:rPr lang="tr-TR" dirty="0" smtClean="0"/>
              <a:t>Bireylerin politik kimliklerini nasıl geliştirdikleri</a:t>
            </a:r>
            <a:endParaRPr lang="tr-TR" dirty="0"/>
          </a:p>
        </p:txBody>
      </p:sp>
    </p:spTree>
    <p:extLst>
      <p:ext uri="{BB962C8B-B14F-4D97-AF65-F5344CB8AC3E}">
        <p14:creationId xmlns:p14="http://schemas.microsoft.com/office/powerpoint/2010/main" val="207255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lgn="ctr">
              <a:buNone/>
            </a:pPr>
            <a:endParaRPr lang="tr-TR" dirty="0">
              <a:latin typeface="Times New Roman" panose="02020603050405020304" pitchFamily="18" charset="0"/>
              <a:cs typeface="Times New Roman" panose="02020603050405020304" pitchFamily="18" charset="0"/>
            </a:endParaRPr>
          </a:p>
          <a:p>
            <a:pPr marL="0" indent="0" algn="ctr">
              <a:buNone/>
            </a:pPr>
            <a:endParaRPr lang="tr-TR" dirty="0" smtClean="0">
              <a:latin typeface="Times New Roman" panose="02020603050405020304" pitchFamily="18" charset="0"/>
              <a:cs typeface="Times New Roman" panose="02020603050405020304" pitchFamily="18" charset="0"/>
            </a:endParaRPr>
          </a:p>
          <a:p>
            <a:pPr marL="0" indent="0" algn="ctr">
              <a:buNone/>
            </a:pPr>
            <a:endParaRPr lang="tr-TR" dirty="0">
              <a:latin typeface="Times New Roman" panose="02020603050405020304" pitchFamily="18" charset="0"/>
              <a:cs typeface="Times New Roman" panose="02020603050405020304" pitchFamily="18" charset="0"/>
            </a:endParaRPr>
          </a:p>
          <a:p>
            <a:pPr marL="0" indent="0" algn="ctr">
              <a:buNone/>
            </a:pPr>
            <a:r>
              <a:rPr lang="tr-TR" dirty="0" err="1" smtClean="0">
                <a:latin typeface="Times New Roman" panose="02020603050405020304" pitchFamily="18" charset="0"/>
                <a:cs typeface="Times New Roman" panose="02020603050405020304" pitchFamily="18" charset="0"/>
              </a:rPr>
              <a:t>Psikanalitik</a:t>
            </a:r>
            <a:r>
              <a:rPr lang="tr-TR" dirty="0" smtClean="0">
                <a:latin typeface="Times New Roman" panose="02020603050405020304" pitchFamily="18" charset="0"/>
                <a:cs typeface="Times New Roman" panose="02020603050405020304" pitchFamily="18" charset="0"/>
              </a:rPr>
              <a:t> Yaklaşım</a:t>
            </a:r>
          </a:p>
          <a:p>
            <a:pPr marL="0" indent="0" algn="ctr">
              <a:buNone/>
            </a:pPr>
            <a:r>
              <a:rPr lang="tr-TR" dirty="0" err="1" smtClean="0">
                <a:latin typeface="Times New Roman" panose="02020603050405020304" pitchFamily="18" charset="0"/>
                <a:cs typeface="Times New Roman" panose="02020603050405020304" pitchFamily="18" charset="0"/>
              </a:rPr>
              <a:t>İşlevselci</a:t>
            </a:r>
            <a:r>
              <a:rPr lang="tr-TR" dirty="0" smtClean="0">
                <a:latin typeface="Times New Roman" panose="02020603050405020304" pitchFamily="18" charset="0"/>
                <a:cs typeface="Times New Roman" panose="02020603050405020304" pitchFamily="18" charset="0"/>
              </a:rPr>
              <a:t> Yaklaşım</a:t>
            </a:r>
          </a:p>
          <a:p>
            <a:pPr marL="0" indent="0" algn="ctr">
              <a:buNone/>
            </a:pPr>
            <a:r>
              <a:rPr lang="tr-TR" dirty="0" smtClean="0">
                <a:latin typeface="Times New Roman" panose="02020603050405020304" pitchFamily="18" charset="0"/>
                <a:cs typeface="Times New Roman" panose="02020603050405020304" pitchFamily="18" charset="0"/>
              </a:rPr>
              <a:t>Çatışmacı Yaklaşım</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2814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endParaRPr lang="tr-TR" dirty="0" smtClean="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Politik toplumsallaşmaya </a:t>
            </a:r>
            <a:r>
              <a:rPr lang="tr-TR" dirty="0" err="1" smtClean="0">
                <a:latin typeface="Times New Roman" panose="02020603050405020304" pitchFamily="18" charset="0"/>
                <a:cs typeface="Times New Roman" panose="02020603050405020304" pitchFamily="18" charset="0"/>
              </a:rPr>
              <a:t>psikanalitik</a:t>
            </a:r>
            <a:r>
              <a:rPr lang="tr-TR" dirty="0" smtClean="0">
                <a:latin typeface="Times New Roman" panose="02020603050405020304" pitchFamily="18" charset="0"/>
                <a:cs typeface="Times New Roman" panose="02020603050405020304" pitchFamily="18" charset="0"/>
              </a:rPr>
              <a:t> yaklaşımda, çocukluk döneminde edinilen bazı çelişkilerin yaşam boyu süren temelli bir nitelik göstermesi üzerinde durulmuş ve bu niteliklerin siyasal davranış üzerindeki etkisi üzerinde durulmaktadır.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Burada ANNE ve BABA dışındaki toplumsallaştırma etmenlerine yeterince ilgi gösterilmemektedir.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88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1018903"/>
            <a:ext cx="8915400" cy="4892319"/>
          </a:xfrm>
        </p:spPr>
        <p:txBody>
          <a:bodyPr>
            <a:norm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Politik toplumsallaşmaya işlevsel bir bir bakış açısıyla ele alan yaklaşımlarda DENGELENME üzerinde durmaktadır. </a:t>
            </a:r>
            <a:r>
              <a:rPr lang="tr-TR" dirty="0" err="1" smtClean="0">
                <a:latin typeface="Times New Roman" panose="02020603050405020304" pitchFamily="18" charset="0"/>
                <a:cs typeface="Times New Roman" panose="02020603050405020304" pitchFamily="18" charset="0"/>
              </a:rPr>
              <a:t>İşlevselci</a:t>
            </a:r>
            <a:r>
              <a:rPr lang="tr-TR" dirty="0" smtClean="0">
                <a:latin typeface="Times New Roman" panose="02020603050405020304" pitchFamily="18" charset="0"/>
                <a:cs typeface="Times New Roman" panose="02020603050405020304" pitchFamily="18" charset="0"/>
              </a:rPr>
              <a:t> yaklaşım toplumsallaşmayı sistemin sürekliliği ve dengesi için bir fonksiyon olarak görmektedir.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Sistem üyeleri sosyal fonksiyonları gerçekleştirmek için yeterli yetenek, motivasyon, beceri bilgi ve değerlerin sağlanması gereklidir.</a:t>
            </a:r>
          </a:p>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Her yeni kuşaktan toplumun talep ettiği ön gerekleri yerine getirmesi beklenmektedir. Eğer toplumsallaşma başarısız olursa toplumun denge durumu bozulur ve kaotik bir düzen ortaya çıkar.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2283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smtClean="0">
                <a:latin typeface="Times New Roman" panose="02020603050405020304" pitchFamily="18" charset="0"/>
                <a:cs typeface="Times New Roman" panose="02020603050405020304" pitchFamily="18" charset="0"/>
              </a:rPr>
              <a:t>Politik toplumsallaşmayı çatışmacı bir bakışla ele alan yaklaşımlarda farklı toplumsal sınırları ve etnik grupları almak, yöntem olarak açık uçlu sorulara ağırlık vermek, okul ve aile dışındaki diğer toplumsallaşma etmenlerine önem vermek bu yaklaşımın temel özellikleri arasındadır.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0456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Yuvarlatılmış Dikdörtgen 3"/>
          <p:cNvSpPr/>
          <p:nvPr/>
        </p:nvSpPr>
        <p:spPr>
          <a:xfrm>
            <a:off x="4885509" y="3526971"/>
            <a:ext cx="2090057" cy="74458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İçerik Yer Tutucusu 2"/>
          <p:cNvSpPr>
            <a:spLocks noGrp="1"/>
          </p:cNvSpPr>
          <p:nvPr>
            <p:ph idx="1"/>
          </p:nvPr>
        </p:nvSpPr>
        <p:spPr>
          <a:xfrm>
            <a:off x="1750423" y="2133600"/>
            <a:ext cx="9754189" cy="3777622"/>
          </a:xfrm>
        </p:spPr>
        <p:txBody>
          <a:bodyPr/>
          <a:lstStyle/>
          <a:p>
            <a:pPr marL="0" indent="0">
              <a:buNone/>
            </a:pPr>
            <a:endParaRPr lang="tr-TR" dirty="0" smtClean="0">
              <a:latin typeface="Times New Roman" panose="02020603050405020304" pitchFamily="18" charset="0"/>
              <a:cs typeface="Times New Roman" panose="02020603050405020304" pitchFamily="18" charset="0"/>
            </a:endParaRPr>
          </a:p>
          <a:p>
            <a:pPr marL="0" indent="0">
              <a:buNone/>
            </a:pPr>
            <a:endParaRPr lang="tr-TR" dirty="0" smtClean="0">
              <a:latin typeface="Times New Roman" panose="02020603050405020304" pitchFamily="18" charset="0"/>
              <a:cs typeface="Times New Roman" panose="02020603050405020304" pitchFamily="18" charset="0"/>
            </a:endParaRPr>
          </a:p>
          <a:p>
            <a:pPr marL="0" indent="0">
              <a:buNone/>
            </a:pPr>
            <a:r>
              <a:rPr lang="tr-TR" dirty="0" smtClean="0">
                <a:latin typeface="Times New Roman" panose="02020603050405020304" pitchFamily="18" charset="0"/>
                <a:cs typeface="Times New Roman" panose="02020603050405020304" pitchFamily="18" charset="0"/>
              </a:rPr>
              <a:t>			Talepler</a:t>
            </a:r>
            <a:endParaRPr lang="tr-TR" dirty="0">
              <a:latin typeface="Times New Roman" panose="02020603050405020304" pitchFamily="18" charset="0"/>
              <a:cs typeface="Times New Roman" panose="02020603050405020304" pitchFamily="18" charset="0"/>
            </a:endParaRPr>
          </a:p>
          <a:p>
            <a:pPr marL="0" indent="0">
              <a:buNone/>
            </a:pPr>
            <a:r>
              <a:rPr lang="tr-TR" dirty="0" smtClean="0">
                <a:latin typeface="Times New Roman" panose="02020603050405020304" pitchFamily="18" charset="0"/>
                <a:cs typeface="Times New Roman" panose="02020603050405020304" pitchFamily="18" charset="0"/>
              </a:rPr>
              <a:t>	</a:t>
            </a:r>
          </a:p>
          <a:p>
            <a:pPr marL="0" indent="0">
              <a:buNone/>
            </a:pPr>
            <a:r>
              <a:rPr lang="tr-TR" dirty="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GİRDİ</a:t>
            </a:r>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POLİTİK SİSTEM</a:t>
            </a:r>
            <a:r>
              <a:rPr lang="tr-TR" dirty="0" smtClean="0">
                <a:latin typeface="Times New Roman" panose="02020603050405020304" pitchFamily="18" charset="0"/>
                <a:cs typeface="Times New Roman" panose="02020603050405020304" pitchFamily="18" charset="0"/>
              </a:rPr>
              <a:t>		Kararlar ve Eylemler		</a:t>
            </a:r>
            <a:r>
              <a:rPr lang="tr-TR" b="1" dirty="0" smtClean="0">
                <a:latin typeface="Times New Roman" panose="02020603050405020304" pitchFamily="18" charset="0"/>
                <a:cs typeface="Times New Roman" panose="02020603050405020304" pitchFamily="18" charset="0"/>
              </a:rPr>
              <a:t>ÇIKTI</a:t>
            </a:r>
          </a:p>
          <a:p>
            <a:pPr marL="0" indent="0">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p>
          <a:p>
            <a:pPr marL="0" indent="0">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Beslenme</a:t>
            </a:r>
          </a:p>
          <a:p>
            <a:pPr marL="0" indent="0">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ÇEVRE</a:t>
            </a:r>
            <a:endParaRPr lang="tr-TR" b="1" dirty="0">
              <a:latin typeface="Times New Roman" panose="02020603050405020304" pitchFamily="18" charset="0"/>
              <a:cs typeface="Times New Roman" panose="02020603050405020304" pitchFamily="18" charset="0"/>
            </a:endParaRPr>
          </a:p>
        </p:txBody>
      </p:sp>
      <p:cxnSp>
        <p:nvCxnSpPr>
          <p:cNvPr id="6" name="Düz Ok Bağlayıcısı 5"/>
          <p:cNvCxnSpPr/>
          <p:nvPr/>
        </p:nvCxnSpPr>
        <p:spPr>
          <a:xfrm flipV="1">
            <a:off x="3265714" y="3291840"/>
            <a:ext cx="1267097" cy="13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flipV="1">
            <a:off x="3265714" y="5011783"/>
            <a:ext cx="1267097" cy="13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7824651" y="4114800"/>
            <a:ext cx="1920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8025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Politik Toplumsallaşmanın Ajanları</a:t>
            </a:r>
            <a:endParaRPr lang="tr-TR" dirty="0">
              <a:solidFill>
                <a:srgbClr val="FF0000"/>
              </a:solidFill>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3762103" y="1227909"/>
            <a:ext cx="6596743" cy="5630091"/>
          </a:xfrm>
          <a:prstGeom prst="rect">
            <a:avLst/>
          </a:prstGeom>
        </p:spPr>
      </p:pic>
    </p:spTree>
    <p:extLst>
      <p:ext uri="{BB962C8B-B14F-4D97-AF65-F5344CB8AC3E}">
        <p14:creationId xmlns:p14="http://schemas.microsoft.com/office/powerpoint/2010/main" val="431157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287</TotalTime>
  <Words>700</Words>
  <Application>Microsoft Office PowerPoint</Application>
  <PresentationFormat>Geniş ekran</PresentationFormat>
  <Paragraphs>94</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Century Gothic</vt:lpstr>
      <vt:lpstr>Times New Roman</vt:lpstr>
      <vt:lpstr>Wingdings 3</vt:lpstr>
      <vt:lpstr>Duman</vt:lpstr>
      <vt:lpstr>GENÇLİK SOSYOLOJİSİ Politik Toplumsallaşma</vt:lpstr>
      <vt:lpstr>PowerPoint Sunusu</vt:lpstr>
      <vt:lpstr>Politik Bilimin İşlevi</vt:lpstr>
      <vt:lpstr>PowerPoint Sunusu</vt:lpstr>
      <vt:lpstr>PowerPoint Sunusu</vt:lpstr>
      <vt:lpstr>Politik Toplumsallaşma Nedir?</vt:lpstr>
      <vt:lpstr>PowerPoint Sunusu</vt:lpstr>
      <vt:lpstr>PowerPoint Sunusu</vt:lpstr>
      <vt:lpstr>PowerPoint Sunusu</vt:lpstr>
      <vt:lpstr>PowerPoint Sunusu</vt:lpstr>
      <vt:lpstr>PowerPoint Sunusu</vt:lpstr>
      <vt:lpstr>PowerPoint Sunusu</vt:lpstr>
      <vt:lpstr>Politik Toplumsallaşmanın Özellikleri </vt:lpstr>
      <vt:lpstr>Kapsamı</vt:lpstr>
      <vt:lpstr>Politik Toplumsallaşma  Araştırmaları</vt:lpstr>
      <vt:lpstr>PowerPoint Sunusu</vt:lpstr>
      <vt:lpstr>PowerPoint Sunusu</vt:lpstr>
      <vt:lpstr>PowerPoint Sunusu</vt:lpstr>
      <vt:lpstr>PowerPoint Sunusu</vt:lpstr>
      <vt:lpstr>PowerPoint Sunusu</vt:lpstr>
      <vt:lpstr>Politik Toplumsallaşmanın Ajanları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GENÇLİK SOSYOLOJİSİ Teorik Yaklaşımlar</dc:title>
  <dc:creator>MuratEmre</dc:creator>
  <cp:lastModifiedBy>MuratEmre</cp:lastModifiedBy>
  <cp:revision>27</cp:revision>
  <dcterms:created xsi:type="dcterms:W3CDTF">2021-11-15T06:22:15Z</dcterms:created>
  <dcterms:modified xsi:type="dcterms:W3CDTF">2021-12-06T07:48:59Z</dcterms:modified>
</cp:coreProperties>
</file>