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5"/>
  </p:handoutMasterIdLst>
  <p:sldIdLst>
    <p:sldId id="256" r:id="rId2"/>
    <p:sldId id="257" r:id="rId3"/>
    <p:sldId id="330" r:id="rId4"/>
    <p:sldId id="331" r:id="rId5"/>
    <p:sldId id="332" r:id="rId6"/>
    <p:sldId id="360" r:id="rId7"/>
    <p:sldId id="361" r:id="rId8"/>
    <p:sldId id="333" r:id="rId9"/>
    <p:sldId id="322" r:id="rId10"/>
    <p:sldId id="323" r:id="rId11"/>
    <p:sldId id="324" r:id="rId12"/>
    <p:sldId id="325" r:id="rId13"/>
    <p:sldId id="326" r:id="rId14"/>
    <p:sldId id="327" r:id="rId15"/>
    <p:sldId id="328" r:id="rId16"/>
    <p:sldId id="329" r:id="rId17"/>
    <p:sldId id="334" r:id="rId18"/>
    <p:sldId id="335" r:id="rId19"/>
    <p:sldId id="336" r:id="rId20"/>
    <p:sldId id="362" r:id="rId21"/>
    <p:sldId id="337" r:id="rId22"/>
    <p:sldId id="338" r:id="rId23"/>
    <p:sldId id="339" r:id="rId24"/>
    <p:sldId id="340" r:id="rId25"/>
    <p:sldId id="341" r:id="rId26"/>
    <p:sldId id="342" r:id="rId27"/>
    <p:sldId id="343" r:id="rId28"/>
    <p:sldId id="344" r:id="rId29"/>
    <p:sldId id="345" r:id="rId30"/>
    <p:sldId id="346" r:id="rId31"/>
    <p:sldId id="347" r:id="rId32"/>
    <p:sldId id="348" r:id="rId33"/>
    <p:sldId id="349" r:id="rId34"/>
    <p:sldId id="350" r:id="rId35"/>
    <p:sldId id="351" r:id="rId36"/>
    <p:sldId id="352" r:id="rId37"/>
    <p:sldId id="353" r:id="rId38"/>
    <p:sldId id="354" r:id="rId39"/>
    <p:sldId id="355" r:id="rId40"/>
    <p:sldId id="356" r:id="rId41"/>
    <p:sldId id="357" r:id="rId42"/>
    <p:sldId id="358" r:id="rId43"/>
    <p:sldId id="359" r:id="rId4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56" autoAdjust="0"/>
    <p:restoredTop sz="95126" autoAdjust="0"/>
  </p:normalViewPr>
  <p:slideViewPr>
    <p:cSldViewPr>
      <p:cViewPr varScale="1">
        <p:scale>
          <a:sx n="85" d="100"/>
          <a:sy n="85" d="100"/>
        </p:scale>
        <p:origin x="948" y="84"/>
      </p:cViewPr>
      <p:guideLst>
        <p:guide orient="horz" pos="2160"/>
        <p:guide pos="2880"/>
      </p:guideLst>
    </p:cSldViewPr>
  </p:slideViewPr>
  <p:outlineViewPr>
    <p:cViewPr>
      <p:scale>
        <a:sx n="33" d="100"/>
        <a:sy n="33" d="100"/>
      </p:scale>
      <p:origin x="0" y="-2742"/>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20.12.2020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RADYO, TELEVİZYON VE SİNEMA BÖLÜMÜ</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66012"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İLETİŞİM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RTS227 – Sinematografi</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20267" y="5419324"/>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Arş. Gör. Dr. Murat ŞAHİN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a:t>Sinematografide </a:t>
            </a:r>
            <a:br>
              <a:rPr lang="tr-TR" altLang="tr-TR" sz="4400" dirty="0"/>
            </a:br>
            <a:r>
              <a:rPr lang="tr-TR" altLang="tr-TR" sz="4400" dirty="0"/>
              <a:t>Işıklandırma ve Aydınlatma</a:t>
            </a: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a:t>Hafta-13</a:t>
            </a:r>
            <a:endParaRPr lang="tr-TR" altLang="tr-TR" sz="2800" i="1" dirty="0"/>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RTS227 – Sinematografi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BBE4BD-6A67-4BF5-B472-3AE324987467}"/>
              </a:ext>
            </a:extLst>
          </p:cNvPr>
          <p:cNvSpPr>
            <a:spLocks noGrp="1"/>
          </p:cNvSpPr>
          <p:nvPr>
            <p:ph type="title"/>
          </p:nvPr>
        </p:nvSpPr>
        <p:spPr/>
        <p:txBody>
          <a:bodyPr/>
          <a:lstStyle/>
          <a:p>
            <a:pPr algn="l"/>
            <a:r>
              <a:rPr lang="tr-TR" altLang="tr-TR" sz="4400" dirty="0"/>
              <a:t>Işık ve Aydınlatma</a:t>
            </a:r>
            <a:endParaRPr lang="tr-TR" dirty="0"/>
          </a:p>
        </p:txBody>
      </p:sp>
      <p:sp>
        <p:nvSpPr>
          <p:cNvPr id="3" name="İçerik Yer Tutucusu 2">
            <a:extLst>
              <a:ext uri="{FF2B5EF4-FFF2-40B4-BE49-F238E27FC236}">
                <a16:creationId xmlns:a16="http://schemas.microsoft.com/office/drawing/2014/main" id="{A5A35889-24FE-43F1-B58A-166CAFB256B8}"/>
              </a:ext>
            </a:extLst>
          </p:cNvPr>
          <p:cNvSpPr>
            <a:spLocks noGrp="1"/>
          </p:cNvSpPr>
          <p:nvPr>
            <p:ph idx="1"/>
          </p:nvPr>
        </p:nvSpPr>
        <p:spPr/>
        <p:txBody>
          <a:bodyPr/>
          <a:lstStyle/>
          <a:p>
            <a:pPr marL="0" indent="0" algn="just">
              <a:buNone/>
            </a:pPr>
            <a:r>
              <a:rPr lang="tr-TR" sz="2800" dirty="0"/>
              <a:t>	Ne işe yarar?</a:t>
            </a:r>
          </a:p>
          <a:p>
            <a:pPr algn="just"/>
            <a:r>
              <a:rPr lang="tr-TR" sz="2800" dirty="0"/>
              <a:t>Doğru </a:t>
            </a:r>
            <a:r>
              <a:rPr lang="tr-TR" sz="2800" dirty="0" err="1"/>
              <a:t>pozlama</a:t>
            </a:r>
            <a:r>
              <a:rPr lang="tr-TR" sz="2800" dirty="0"/>
              <a:t> için gerekli ışığı sağlar.</a:t>
            </a:r>
          </a:p>
          <a:p>
            <a:pPr algn="just"/>
            <a:r>
              <a:rPr lang="tr-TR" sz="2800" dirty="0"/>
              <a:t>İki boyutlu perdede üç boyutluluk izlenimi yaratılmasına yardımcı olur.</a:t>
            </a:r>
          </a:p>
          <a:p>
            <a:pPr algn="just"/>
            <a:r>
              <a:rPr lang="tr-TR" sz="2800" dirty="0"/>
              <a:t>Saat ve hava durumu hakkında bilgi verir.</a:t>
            </a:r>
          </a:p>
          <a:p>
            <a:pPr algn="just"/>
            <a:r>
              <a:rPr lang="tr-TR" sz="2800" dirty="0"/>
              <a:t>Atmosfer ve dramatik etki yaratır, psikolojik durumu yansıtır.</a:t>
            </a:r>
          </a:p>
          <a:p>
            <a:pPr algn="just"/>
            <a:r>
              <a:rPr lang="tr-TR" sz="2800" dirty="0"/>
              <a:t>İzleyicinin ilgisini çerçeve içinde belirli bir yere yönlendirir. (Aydınlık yerler daha önce fark edilir.)</a:t>
            </a:r>
          </a:p>
          <a:p>
            <a:pPr algn="just"/>
            <a:endParaRPr lang="tr-TR" sz="2800" dirty="0"/>
          </a:p>
          <a:p>
            <a:pPr algn="just"/>
            <a:endParaRPr lang="tr-TR" sz="2800" dirty="0"/>
          </a:p>
          <a:p>
            <a:pPr algn="just"/>
            <a:endParaRPr lang="tr-TR" sz="2800" dirty="0"/>
          </a:p>
        </p:txBody>
      </p:sp>
    </p:spTree>
    <p:extLst>
      <p:ext uri="{BB962C8B-B14F-4D97-AF65-F5344CB8AC3E}">
        <p14:creationId xmlns:p14="http://schemas.microsoft.com/office/powerpoint/2010/main" val="2306646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08B8D9-8FA6-4F1D-8078-87BE41A34FF1}"/>
              </a:ext>
            </a:extLst>
          </p:cNvPr>
          <p:cNvSpPr>
            <a:spLocks noGrp="1"/>
          </p:cNvSpPr>
          <p:nvPr>
            <p:ph type="title"/>
          </p:nvPr>
        </p:nvSpPr>
        <p:spPr/>
        <p:txBody>
          <a:bodyPr/>
          <a:lstStyle/>
          <a:p>
            <a:pPr algn="l"/>
            <a:r>
              <a:rPr lang="tr-TR" altLang="tr-TR" sz="4400" dirty="0"/>
              <a:t>Işık ve Aydınlatma</a:t>
            </a:r>
            <a:endParaRPr lang="tr-TR" dirty="0"/>
          </a:p>
        </p:txBody>
      </p:sp>
      <p:sp>
        <p:nvSpPr>
          <p:cNvPr id="3" name="İçerik Yer Tutucusu 2">
            <a:extLst>
              <a:ext uri="{FF2B5EF4-FFF2-40B4-BE49-F238E27FC236}">
                <a16:creationId xmlns:a16="http://schemas.microsoft.com/office/drawing/2014/main" id="{C1F3B870-4609-4474-9963-4E4B79F0157D}"/>
              </a:ext>
            </a:extLst>
          </p:cNvPr>
          <p:cNvSpPr>
            <a:spLocks noGrp="1"/>
          </p:cNvSpPr>
          <p:nvPr>
            <p:ph idx="1"/>
          </p:nvPr>
        </p:nvSpPr>
        <p:spPr/>
        <p:txBody>
          <a:bodyPr/>
          <a:lstStyle/>
          <a:p>
            <a:pPr marL="0" indent="0" algn="just">
              <a:buNone/>
            </a:pPr>
            <a:r>
              <a:rPr lang="tr-TR" sz="2800" dirty="0"/>
              <a:t>	Nelere Dikkat edilmeli;</a:t>
            </a:r>
          </a:p>
          <a:p>
            <a:pPr algn="just"/>
            <a:r>
              <a:rPr lang="tr-TR" sz="2800" dirty="0"/>
              <a:t>Sahnenin aydınlatmasını tasarlamadan önce ışığın o sahnedeki amacını belirlemelisiniz.</a:t>
            </a:r>
          </a:p>
          <a:p>
            <a:pPr algn="just"/>
            <a:r>
              <a:rPr lang="tr-TR" sz="2800" dirty="0"/>
              <a:t>Amacınıza uygun ışık kaynakları ve filtreler kullanmalısınız.</a:t>
            </a:r>
          </a:p>
          <a:p>
            <a:pPr algn="just"/>
            <a:r>
              <a:rPr lang="tr-TR" sz="2800" dirty="0"/>
              <a:t>Objektifinizin ve </a:t>
            </a:r>
            <a:r>
              <a:rPr lang="tr-TR" sz="2800" dirty="0" err="1"/>
              <a:t>sensörünüzün</a:t>
            </a:r>
            <a:r>
              <a:rPr lang="tr-TR" sz="2800" dirty="0"/>
              <a:t> ışık duyarlılığını göz önünde bulundurmalısınız.</a:t>
            </a:r>
          </a:p>
          <a:p>
            <a:pPr algn="just"/>
            <a:r>
              <a:rPr lang="tr-TR" sz="2800" dirty="0"/>
              <a:t>Konuya yönelttiğiniz ışığın yanı sıra ışığın yansımasını ve gölgeleri de yönetebilmelisiniz.</a:t>
            </a:r>
          </a:p>
          <a:p>
            <a:pPr algn="just"/>
            <a:endParaRPr lang="tr-TR" sz="2800" dirty="0"/>
          </a:p>
        </p:txBody>
      </p:sp>
    </p:spTree>
    <p:extLst>
      <p:ext uri="{BB962C8B-B14F-4D97-AF65-F5344CB8AC3E}">
        <p14:creationId xmlns:p14="http://schemas.microsoft.com/office/powerpoint/2010/main" val="3158161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609C18-572F-4185-833F-C7EE38BD8698}"/>
              </a:ext>
            </a:extLst>
          </p:cNvPr>
          <p:cNvSpPr>
            <a:spLocks noGrp="1"/>
          </p:cNvSpPr>
          <p:nvPr>
            <p:ph type="title"/>
          </p:nvPr>
        </p:nvSpPr>
        <p:spPr/>
        <p:txBody>
          <a:bodyPr/>
          <a:lstStyle/>
          <a:p>
            <a:pPr algn="l"/>
            <a:r>
              <a:rPr lang="tr-TR" altLang="tr-TR" sz="4400" dirty="0"/>
              <a:t>Işık ve Aydınlatma</a:t>
            </a:r>
            <a:endParaRPr lang="tr-TR" dirty="0"/>
          </a:p>
        </p:txBody>
      </p:sp>
      <p:sp>
        <p:nvSpPr>
          <p:cNvPr id="3" name="İçerik Yer Tutucusu 2">
            <a:extLst>
              <a:ext uri="{FF2B5EF4-FFF2-40B4-BE49-F238E27FC236}">
                <a16:creationId xmlns:a16="http://schemas.microsoft.com/office/drawing/2014/main" id="{42271167-335A-4BE4-8D19-E4357BC419DA}"/>
              </a:ext>
            </a:extLst>
          </p:cNvPr>
          <p:cNvSpPr>
            <a:spLocks noGrp="1"/>
          </p:cNvSpPr>
          <p:nvPr>
            <p:ph idx="1"/>
          </p:nvPr>
        </p:nvSpPr>
        <p:spPr/>
        <p:txBody>
          <a:bodyPr/>
          <a:lstStyle/>
          <a:p>
            <a:pPr marL="0" indent="0" algn="just">
              <a:buNone/>
            </a:pPr>
            <a:r>
              <a:rPr lang="tr-TR" sz="2400" dirty="0"/>
              <a:t>	Nelere dikkat edilmeli;</a:t>
            </a:r>
          </a:p>
          <a:p>
            <a:pPr algn="just"/>
            <a:r>
              <a:rPr lang="tr-TR" sz="2400" dirty="0"/>
              <a:t>Sahne boyunca ışık devamlılığına özen göstermelisiniz.</a:t>
            </a:r>
          </a:p>
          <a:p>
            <a:pPr algn="just"/>
            <a:r>
              <a:rPr lang="tr-TR" sz="2400" dirty="0"/>
              <a:t>Işığın, nesnelerin rengini etkilediğini unutmamalısınız.</a:t>
            </a:r>
          </a:p>
          <a:p>
            <a:pPr algn="just"/>
            <a:r>
              <a:rPr lang="tr-TR" sz="2400" dirty="0"/>
              <a:t>Mekânın ışık durumunu göz önünde bulundurmalısınız: Ana ışık kaynağınız, o mekânda gerçekte mevcut ana ışık kaynağıyla aynı yönden gelmelidir. Ve seyircinin gördüğü kaç ışık kaynağı (lamba, pencerelerden gelen ışık vb.) varsa o kadar gölge olmalıdır; daha fazla ya da daha az değil.</a:t>
            </a:r>
          </a:p>
          <a:p>
            <a:pPr algn="just"/>
            <a:endParaRPr lang="tr-TR" sz="2400" dirty="0"/>
          </a:p>
          <a:p>
            <a:pPr algn="just"/>
            <a:endParaRPr lang="tr-TR" sz="2400" dirty="0"/>
          </a:p>
          <a:p>
            <a:pPr algn="just"/>
            <a:endParaRPr lang="tr-TR" sz="2400" dirty="0"/>
          </a:p>
          <a:p>
            <a:pPr algn="just"/>
            <a:endParaRPr lang="tr-TR" sz="2400" dirty="0"/>
          </a:p>
        </p:txBody>
      </p:sp>
    </p:spTree>
    <p:extLst>
      <p:ext uri="{BB962C8B-B14F-4D97-AF65-F5344CB8AC3E}">
        <p14:creationId xmlns:p14="http://schemas.microsoft.com/office/powerpoint/2010/main" val="3256512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445B84-D7E5-4EDD-B765-F73A5B52D376}"/>
              </a:ext>
            </a:extLst>
          </p:cNvPr>
          <p:cNvSpPr>
            <a:spLocks noGrp="1"/>
          </p:cNvSpPr>
          <p:nvPr>
            <p:ph type="title"/>
          </p:nvPr>
        </p:nvSpPr>
        <p:spPr/>
        <p:txBody>
          <a:bodyPr/>
          <a:lstStyle/>
          <a:p>
            <a:pPr algn="l"/>
            <a:r>
              <a:rPr lang="tr-TR" altLang="tr-TR" sz="4000" dirty="0"/>
              <a:t>Işık ve Aydınlatma</a:t>
            </a:r>
            <a:endParaRPr lang="tr-TR" sz="2800" dirty="0"/>
          </a:p>
        </p:txBody>
      </p:sp>
      <p:pic>
        <p:nvPicPr>
          <p:cNvPr id="7" name="İçerik Yer Tutucusu 6">
            <a:extLst>
              <a:ext uri="{FF2B5EF4-FFF2-40B4-BE49-F238E27FC236}">
                <a16:creationId xmlns:a16="http://schemas.microsoft.com/office/drawing/2014/main" id="{1A4C2CA0-FEFD-4531-BCB5-026E60B6CE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39952" y="1844824"/>
            <a:ext cx="4608511" cy="2880319"/>
          </a:xfrm>
        </p:spPr>
      </p:pic>
      <p:sp>
        <p:nvSpPr>
          <p:cNvPr id="3" name="İçerik Yer Tutucusu 2">
            <a:extLst>
              <a:ext uri="{FF2B5EF4-FFF2-40B4-BE49-F238E27FC236}">
                <a16:creationId xmlns:a16="http://schemas.microsoft.com/office/drawing/2014/main" id="{877B4035-4CFD-44C0-B9EF-8CEE4BD4CFA2}"/>
              </a:ext>
            </a:extLst>
          </p:cNvPr>
          <p:cNvSpPr>
            <a:spLocks noGrp="1"/>
          </p:cNvSpPr>
          <p:nvPr>
            <p:ph type="body" sz="half" idx="2"/>
          </p:nvPr>
        </p:nvSpPr>
        <p:spPr/>
        <p:txBody>
          <a:bodyPr/>
          <a:lstStyle/>
          <a:p>
            <a:pPr algn="just"/>
            <a:r>
              <a:rPr lang="tr-TR" dirty="0"/>
              <a:t>Işık teknik bir gerekliliktir; nesnelerin biçimini ortaya çıkartır, </a:t>
            </a:r>
            <a:r>
              <a:rPr lang="tr-TR" dirty="0" err="1"/>
              <a:t>görülebilirliğini</a:t>
            </a:r>
            <a:r>
              <a:rPr lang="tr-TR" dirty="0"/>
              <a:t> sağlar ve aynı zamanda filmin duyarlı film yüzeyi üzerinde </a:t>
            </a:r>
            <a:r>
              <a:rPr lang="tr-TR" dirty="0" err="1"/>
              <a:t>pozlanmasını</a:t>
            </a:r>
            <a:r>
              <a:rPr lang="tr-TR" dirty="0"/>
              <a:t> sağlar. Diğer taraftan ışığın görüntüde estetik bir öğe olarak düşünülmesi aydınlatma kavramıyla ilgilidir. Aydınlatma, ışık-gölge düzenlemesiyle görüntüyü etkiler ve anlamlandırır.</a:t>
            </a:r>
          </a:p>
        </p:txBody>
      </p:sp>
    </p:spTree>
    <p:extLst>
      <p:ext uri="{BB962C8B-B14F-4D97-AF65-F5344CB8AC3E}">
        <p14:creationId xmlns:p14="http://schemas.microsoft.com/office/powerpoint/2010/main" val="3666697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3D09BC-7B73-44F3-B883-95F01DD81D1A}"/>
              </a:ext>
            </a:extLst>
          </p:cNvPr>
          <p:cNvSpPr>
            <a:spLocks noGrp="1"/>
          </p:cNvSpPr>
          <p:nvPr>
            <p:ph type="title"/>
          </p:nvPr>
        </p:nvSpPr>
        <p:spPr/>
        <p:txBody>
          <a:bodyPr/>
          <a:lstStyle/>
          <a:p>
            <a:pPr algn="l"/>
            <a:r>
              <a:rPr lang="tr-TR" altLang="tr-TR" sz="4000" dirty="0"/>
              <a:t>Işık ve Aydınlatma</a:t>
            </a:r>
            <a:endParaRPr lang="tr-TR" sz="2800" dirty="0"/>
          </a:p>
        </p:txBody>
      </p:sp>
      <p:pic>
        <p:nvPicPr>
          <p:cNvPr id="7" name="Resim Yer Tutucusu 6">
            <a:extLst>
              <a:ext uri="{FF2B5EF4-FFF2-40B4-BE49-F238E27FC236}">
                <a16:creationId xmlns:a16="http://schemas.microsoft.com/office/drawing/2014/main" id="{29CF998F-DC3E-4CDD-B227-D00B445B5C4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8396" r="18396"/>
          <a:stretch>
            <a:fillRect/>
          </a:stretch>
        </p:blipFill>
        <p:spPr/>
      </p:pic>
      <p:sp>
        <p:nvSpPr>
          <p:cNvPr id="3" name="İçerik Yer Tutucusu 2">
            <a:extLst>
              <a:ext uri="{FF2B5EF4-FFF2-40B4-BE49-F238E27FC236}">
                <a16:creationId xmlns:a16="http://schemas.microsoft.com/office/drawing/2014/main" id="{83FB8FB3-33CC-421C-B89D-CE732888029B}"/>
              </a:ext>
            </a:extLst>
          </p:cNvPr>
          <p:cNvSpPr>
            <a:spLocks noGrp="1"/>
          </p:cNvSpPr>
          <p:nvPr>
            <p:ph type="body" sz="half" idx="2"/>
          </p:nvPr>
        </p:nvSpPr>
        <p:spPr/>
        <p:txBody>
          <a:bodyPr/>
          <a:lstStyle/>
          <a:p>
            <a:pPr algn="just"/>
            <a:r>
              <a:rPr lang="tr-TR" dirty="0"/>
              <a:t>Işıklandırma yapmadan önce görüntü yönetmeni bazı soruların cevaplarını vermek zorundadır:</a:t>
            </a:r>
          </a:p>
          <a:p>
            <a:pPr lvl="1" algn="just"/>
            <a:r>
              <a:rPr lang="tr-TR" dirty="0"/>
              <a:t>Mekanın büyüklüğüne, kullanılacak objektiflere, filmin hızına ve renk ısısına, çekim senaryosundaki çekimlerin özelliklerine (çekim ölçeği ve açısı, kamera hareketi gibi) göre ne kadar ışığa ihtiyacı vardır?</a:t>
            </a:r>
          </a:p>
          <a:p>
            <a:pPr lvl="1" algn="just"/>
            <a:r>
              <a:rPr lang="tr-TR" dirty="0"/>
              <a:t>Işıkların yoğunluğu ve sertlik (sert ışık, yumuşak ışık) dereceleri ne olacaktır?</a:t>
            </a:r>
          </a:p>
          <a:p>
            <a:pPr lvl="1" algn="just"/>
            <a:r>
              <a:rPr lang="tr-TR" dirty="0"/>
              <a:t>Işıkların kombinasyonu nasıl olacaktır?</a:t>
            </a:r>
          </a:p>
        </p:txBody>
      </p:sp>
    </p:spTree>
    <p:extLst>
      <p:ext uri="{BB962C8B-B14F-4D97-AF65-F5344CB8AC3E}">
        <p14:creationId xmlns:p14="http://schemas.microsoft.com/office/powerpoint/2010/main" val="1262253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9AE7EC-9A60-41EF-A105-E0788CBD41BB}"/>
              </a:ext>
            </a:extLst>
          </p:cNvPr>
          <p:cNvSpPr>
            <a:spLocks noGrp="1"/>
          </p:cNvSpPr>
          <p:nvPr>
            <p:ph type="title"/>
          </p:nvPr>
        </p:nvSpPr>
        <p:spPr/>
        <p:txBody>
          <a:bodyPr/>
          <a:lstStyle/>
          <a:p>
            <a:pPr algn="l"/>
            <a:r>
              <a:rPr lang="tr-TR" altLang="tr-TR" sz="4400" dirty="0"/>
              <a:t>Işık ve Aydınlatma</a:t>
            </a:r>
            <a:endParaRPr lang="tr-TR" dirty="0"/>
          </a:p>
        </p:txBody>
      </p:sp>
      <p:sp>
        <p:nvSpPr>
          <p:cNvPr id="3" name="İçerik Yer Tutucusu 2">
            <a:extLst>
              <a:ext uri="{FF2B5EF4-FFF2-40B4-BE49-F238E27FC236}">
                <a16:creationId xmlns:a16="http://schemas.microsoft.com/office/drawing/2014/main" id="{114DE9F1-BAD6-41AF-82C8-F7CED9252592}"/>
              </a:ext>
            </a:extLst>
          </p:cNvPr>
          <p:cNvSpPr>
            <a:spLocks noGrp="1"/>
          </p:cNvSpPr>
          <p:nvPr>
            <p:ph idx="1"/>
          </p:nvPr>
        </p:nvSpPr>
        <p:spPr/>
        <p:txBody>
          <a:bodyPr/>
          <a:lstStyle/>
          <a:p>
            <a:pPr marL="0" indent="0">
              <a:buNone/>
            </a:pPr>
            <a:r>
              <a:rPr lang="tr-TR" sz="2800" dirty="0"/>
              <a:t>	Şunlara karar vermelisiniz:</a:t>
            </a:r>
          </a:p>
          <a:p>
            <a:endParaRPr lang="tr-TR" sz="2800" dirty="0"/>
          </a:p>
          <a:p>
            <a:r>
              <a:rPr lang="tr-TR" sz="2800" dirty="0"/>
              <a:t>Işığın niteliği (sert/yumuşak)</a:t>
            </a:r>
          </a:p>
          <a:p>
            <a:r>
              <a:rPr lang="tr-TR" sz="2800" dirty="0"/>
              <a:t>Işığın yönü</a:t>
            </a:r>
          </a:p>
          <a:p>
            <a:r>
              <a:rPr lang="tr-TR" sz="2800" dirty="0"/>
              <a:t>Işığın aydınlattığı alan</a:t>
            </a:r>
          </a:p>
          <a:p>
            <a:r>
              <a:rPr lang="tr-TR" sz="2800" dirty="0"/>
              <a:t>Işığın yoğunluğu</a:t>
            </a:r>
          </a:p>
          <a:p>
            <a:r>
              <a:rPr lang="tr-TR" sz="2800" dirty="0"/>
              <a:t>Renk</a:t>
            </a:r>
          </a:p>
          <a:p>
            <a:endParaRPr lang="tr-TR" sz="2800" dirty="0"/>
          </a:p>
          <a:p>
            <a:endParaRPr lang="tr-TR" sz="2800" dirty="0"/>
          </a:p>
        </p:txBody>
      </p:sp>
    </p:spTree>
    <p:extLst>
      <p:ext uri="{BB962C8B-B14F-4D97-AF65-F5344CB8AC3E}">
        <p14:creationId xmlns:p14="http://schemas.microsoft.com/office/powerpoint/2010/main" val="545244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AD9155-A1F9-40B8-8B18-5FA7B8244082}"/>
              </a:ext>
            </a:extLst>
          </p:cNvPr>
          <p:cNvSpPr>
            <a:spLocks noGrp="1"/>
          </p:cNvSpPr>
          <p:nvPr>
            <p:ph type="title"/>
          </p:nvPr>
        </p:nvSpPr>
        <p:spPr/>
        <p:txBody>
          <a:bodyPr/>
          <a:lstStyle/>
          <a:p>
            <a:pPr algn="l"/>
            <a:r>
              <a:rPr lang="tr-TR" altLang="tr-TR" sz="4000" dirty="0"/>
              <a:t>Işık ve Aydınlatma</a:t>
            </a:r>
            <a:endParaRPr lang="tr-TR" sz="2800" dirty="0"/>
          </a:p>
        </p:txBody>
      </p:sp>
      <p:pic>
        <p:nvPicPr>
          <p:cNvPr id="7" name="Resim Yer Tutucusu 6">
            <a:extLst>
              <a:ext uri="{FF2B5EF4-FFF2-40B4-BE49-F238E27FC236}">
                <a16:creationId xmlns:a16="http://schemas.microsoft.com/office/drawing/2014/main" id="{BF27A12E-83E6-4AF8-8326-698FFAC4CE5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3405" r="23405"/>
          <a:stretch>
            <a:fillRect/>
          </a:stretch>
        </p:blipFill>
        <p:spPr/>
      </p:pic>
      <p:sp>
        <p:nvSpPr>
          <p:cNvPr id="3" name="İçerik Yer Tutucusu 2">
            <a:extLst>
              <a:ext uri="{FF2B5EF4-FFF2-40B4-BE49-F238E27FC236}">
                <a16:creationId xmlns:a16="http://schemas.microsoft.com/office/drawing/2014/main" id="{3D49EDC4-F398-484C-A982-84417520C46D}"/>
              </a:ext>
            </a:extLst>
          </p:cNvPr>
          <p:cNvSpPr>
            <a:spLocks noGrp="1"/>
          </p:cNvSpPr>
          <p:nvPr>
            <p:ph type="body" sz="half" idx="2"/>
          </p:nvPr>
        </p:nvSpPr>
        <p:spPr/>
        <p:txBody>
          <a:bodyPr/>
          <a:lstStyle/>
          <a:p>
            <a:pPr algn="just"/>
            <a:r>
              <a:rPr lang="tr-TR" sz="1500" dirty="0" err="1"/>
              <a:t>Bordwell</a:t>
            </a:r>
            <a:r>
              <a:rPr lang="tr-TR" sz="1500" dirty="0"/>
              <a:t> ve </a:t>
            </a:r>
            <a:r>
              <a:rPr lang="tr-TR" sz="1500" dirty="0" err="1"/>
              <a:t>Thompson’un</a:t>
            </a:r>
            <a:r>
              <a:rPr lang="tr-TR" sz="1500" dirty="0"/>
              <a:t> da vurguladığı üzere, bir görüntünün etkisinin büyük bölümü ışığın yönlendirilmesinden gelir. Çerçeve içindeki daha aydınlık ve karanlık alanlar çekimin kompozisyonunun yaratılmasına yardım eder ve böylece belirli nesneleri ve aksiyonları ön plâna çıkarır. </a:t>
            </a:r>
          </a:p>
          <a:p>
            <a:pPr algn="just"/>
            <a:r>
              <a:rPr lang="tr-TR" sz="1500" dirty="0"/>
              <a:t>Işık ayrıca dokuları da ifade eder: yüzeydeki bir kavis, bir ağaç parçasının damarı, bir örümcek ağının dokusu, camın parlaklığı ve bir mücevherin parlayışı. (</a:t>
            </a:r>
            <a:r>
              <a:rPr lang="tr-TR" sz="1500" dirty="0" err="1"/>
              <a:t>Bordwell</a:t>
            </a:r>
            <a:r>
              <a:rPr lang="tr-TR" sz="1500" dirty="0"/>
              <a:t> &amp; </a:t>
            </a:r>
            <a:r>
              <a:rPr lang="tr-TR" sz="1500" dirty="0" err="1"/>
              <a:t>Thompson</a:t>
            </a:r>
            <a:r>
              <a:rPr lang="tr-TR" sz="1500" dirty="0"/>
              <a:t>, 2011, s. 131)</a:t>
            </a:r>
          </a:p>
          <a:p>
            <a:pPr algn="just"/>
            <a:endParaRPr lang="tr-TR" sz="1500" dirty="0"/>
          </a:p>
        </p:txBody>
      </p:sp>
    </p:spTree>
    <p:extLst>
      <p:ext uri="{BB962C8B-B14F-4D97-AF65-F5344CB8AC3E}">
        <p14:creationId xmlns:p14="http://schemas.microsoft.com/office/powerpoint/2010/main" val="2068466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56EFBD-0722-4849-8576-884BD4480AB3}"/>
              </a:ext>
            </a:extLst>
          </p:cNvPr>
          <p:cNvSpPr>
            <a:spLocks noGrp="1"/>
          </p:cNvSpPr>
          <p:nvPr>
            <p:ph type="title"/>
          </p:nvPr>
        </p:nvSpPr>
        <p:spPr/>
        <p:txBody>
          <a:bodyPr/>
          <a:lstStyle/>
          <a:p>
            <a:pPr algn="l"/>
            <a:r>
              <a:rPr lang="tr-TR" dirty="0"/>
              <a:t>Işık ve Gölgeleme</a:t>
            </a:r>
          </a:p>
        </p:txBody>
      </p:sp>
      <p:sp>
        <p:nvSpPr>
          <p:cNvPr id="3" name="İçerik Yer Tutucusu 2">
            <a:extLst>
              <a:ext uri="{FF2B5EF4-FFF2-40B4-BE49-F238E27FC236}">
                <a16:creationId xmlns:a16="http://schemas.microsoft.com/office/drawing/2014/main" id="{6210718F-F36F-4AF1-AD6A-86AE88F44190}"/>
              </a:ext>
            </a:extLst>
          </p:cNvPr>
          <p:cNvSpPr>
            <a:spLocks noGrp="1"/>
          </p:cNvSpPr>
          <p:nvPr>
            <p:ph idx="1"/>
          </p:nvPr>
        </p:nvSpPr>
        <p:spPr/>
        <p:txBody>
          <a:bodyPr/>
          <a:lstStyle/>
          <a:p>
            <a:pPr algn="just"/>
            <a:r>
              <a:rPr lang="tr-TR" sz="2300" dirty="0"/>
              <a:t>Işık nesneleri aydınlatarak ya da gölgeleyerek biçimlendirir. İki tip gölgeleme vardır ve her biri film kompozisyonunda önemlidir: Eklenen gölgeler / gölgeleme ve nesne gölgeleri. Eklenen gölgeler, ışık bir nesneyi, o nesnenin biçimi ya da yüzey özellikleri nedeniyle yeterince aydınlatamıyorsa kullanılır. </a:t>
            </a:r>
          </a:p>
          <a:p>
            <a:pPr algn="just"/>
            <a:r>
              <a:rPr lang="tr-TR" sz="2300" dirty="0"/>
              <a:t>Eğer bir kişi karanlık bir odada bir mumun yanında oturursa, yüzün ve bedenin parçaları karanlıkta kalacaktır. Burun çoğu kez çene üzerinde bir gölge yaratır. Bu durum eklenen gölge ya da gölgelemedir. Ancak mum aynı zamanda arkadaki duvara bir gölge yansıtır. Bu oyuncu (nesne) gölgesidir, çünkü beden ışığı bloke eder. (</a:t>
            </a:r>
            <a:r>
              <a:rPr lang="tr-TR" sz="2300" dirty="0" err="1"/>
              <a:t>Bordwell</a:t>
            </a:r>
            <a:r>
              <a:rPr lang="tr-TR" sz="2300" dirty="0"/>
              <a:t> &amp; </a:t>
            </a:r>
            <a:r>
              <a:rPr lang="tr-TR" sz="2300" dirty="0" err="1"/>
              <a:t>Thompson</a:t>
            </a:r>
            <a:r>
              <a:rPr lang="tr-TR" sz="2300" dirty="0"/>
              <a:t>, 2011, s. 131)</a:t>
            </a:r>
          </a:p>
          <a:p>
            <a:pPr algn="just"/>
            <a:endParaRPr lang="tr-TR" sz="2300" dirty="0"/>
          </a:p>
        </p:txBody>
      </p:sp>
    </p:spTree>
    <p:extLst>
      <p:ext uri="{BB962C8B-B14F-4D97-AF65-F5344CB8AC3E}">
        <p14:creationId xmlns:p14="http://schemas.microsoft.com/office/powerpoint/2010/main" val="3856794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E3DA9D-01C5-4B27-A730-D7F07C542944}"/>
              </a:ext>
            </a:extLst>
          </p:cNvPr>
          <p:cNvSpPr>
            <a:spLocks noGrp="1"/>
          </p:cNvSpPr>
          <p:nvPr>
            <p:ph type="title"/>
          </p:nvPr>
        </p:nvSpPr>
        <p:spPr/>
        <p:txBody>
          <a:bodyPr/>
          <a:lstStyle/>
          <a:p>
            <a:pPr algn="l"/>
            <a:r>
              <a:rPr lang="tr-TR" dirty="0"/>
              <a:t>Işığın Temel Özellikleri</a:t>
            </a:r>
          </a:p>
        </p:txBody>
      </p:sp>
      <p:sp>
        <p:nvSpPr>
          <p:cNvPr id="3" name="İçerik Yer Tutucusu 2">
            <a:extLst>
              <a:ext uri="{FF2B5EF4-FFF2-40B4-BE49-F238E27FC236}">
                <a16:creationId xmlns:a16="http://schemas.microsoft.com/office/drawing/2014/main" id="{C1CEC72B-4F2A-4B7E-85E9-F9F263D49C8C}"/>
              </a:ext>
            </a:extLst>
          </p:cNvPr>
          <p:cNvSpPr>
            <a:spLocks noGrp="1"/>
          </p:cNvSpPr>
          <p:nvPr>
            <p:ph idx="1"/>
          </p:nvPr>
        </p:nvSpPr>
        <p:spPr/>
        <p:txBody>
          <a:bodyPr/>
          <a:lstStyle/>
          <a:p>
            <a:pPr algn="just"/>
            <a:r>
              <a:rPr lang="tr-TR" sz="2800" dirty="0"/>
              <a:t>Işığın amaçlar doğrultusunda dört önemli özelliğinden söz edilebilir: </a:t>
            </a:r>
          </a:p>
          <a:p>
            <a:pPr lvl="1" algn="just"/>
            <a:r>
              <a:rPr lang="tr-TR" sz="2400" dirty="0"/>
              <a:t>Niteliği</a:t>
            </a:r>
          </a:p>
          <a:p>
            <a:pPr lvl="1" algn="just"/>
            <a:r>
              <a:rPr lang="tr-TR" sz="2400" dirty="0"/>
              <a:t>Yönü </a:t>
            </a:r>
          </a:p>
          <a:p>
            <a:pPr lvl="1" algn="just"/>
            <a:r>
              <a:rPr lang="tr-TR" sz="2400" dirty="0"/>
              <a:t>Kaynağı </a:t>
            </a:r>
          </a:p>
          <a:p>
            <a:pPr lvl="1" algn="just"/>
            <a:r>
              <a:rPr lang="tr-TR" sz="2400" dirty="0"/>
              <a:t>Rengi</a:t>
            </a:r>
          </a:p>
          <a:p>
            <a:pPr marL="0" indent="0" algn="just">
              <a:buNone/>
            </a:pPr>
            <a:r>
              <a:rPr lang="tr-TR" sz="2000" dirty="0"/>
              <a:t>		</a:t>
            </a:r>
            <a:r>
              <a:rPr lang="en-US" sz="2000" dirty="0"/>
              <a:t>(Bordwell &amp; Thompson, 2011, s. 132)</a:t>
            </a:r>
          </a:p>
          <a:p>
            <a:pPr algn="just"/>
            <a:endParaRPr lang="tr-TR" sz="2800" dirty="0"/>
          </a:p>
        </p:txBody>
      </p:sp>
    </p:spTree>
    <p:extLst>
      <p:ext uri="{BB962C8B-B14F-4D97-AF65-F5344CB8AC3E}">
        <p14:creationId xmlns:p14="http://schemas.microsoft.com/office/powerpoint/2010/main" val="3718038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F156449-B433-4853-9D0A-59C27239BADD}"/>
              </a:ext>
            </a:extLst>
          </p:cNvPr>
          <p:cNvSpPr>
            <a:spLocks noGrp="1"/>
          </p:cNvSpPr>
          <p:nvPr>
            <p:ph type="title"/>
          </p:nvPr>
        </p:nvSpPr>
        <p:spPr/>
        <p:txBody>
          <a:bodyPr/>
          <a:lstStyle/>
          <a:p>
            <a:pPr algn="l"/>
            <a:r>
              <a:rPr lang="tr-TR" dirty="0"/>
              <a:t>Işığın Temel Özellikleri</a:t>
            </a:r>
          </a:p>
        </p:txBody>
      </p:sp>
      <p:sp>
        <p:nvSpPr>
          <p:cNvPr id="3" name="İçerik Yer Tutucusu 2">
            <a:extLst>
              <a:ext uri="{FF2B5EF4-FFF2-40B4-BE49-F238E27FC236}">
                <a16:creationId xmlns:a16="http://schemas.microsoft.com/office/drawing/2014/main" id="{460CBA94-29A1-4D9D-83AD-A990056205AE}"/>
              </a:ext>
            </a:extLst>
          </p:cNvPr>
          <p:cNvSpPr>
            <a:spLocks noGrp="1"/>
          </p:cNvSpPr>
          <p:nvPr>
            <p:ph idx="1"/>
          </p:nvPr>
        </p:nvSpPr>
        <p:spPr/>
        <p:txBody>
          <a:bodyPr/>
          <a:lstStyle/>
          <a:p>
            <a:pPr marL="457200" indent="-457200" algn="just">
              <a:buAutoNum type="arabicPeriod"/>
            </a:pPr>
            <a:r>
              <a:rPr lang="tr-TR" sz="2400" b="1" dirty="0"/>
              <a:t>Işığın Niteliği</a:t>
            </a:r>
            <a:r>
              <a:rPr lang="tr-TR" sz="2400" dirty="0"/>
              <a:t>: </a:t>
            </a:r>
          </a:p>
          <a:p>
            <a:pPr algn="just"/>
            <a:r>
              <a:rPr lang="tr-TR" sz="2400" dirty="0"/>
              <a:t>Aydınlatmanın göreli yoğunluğuna gönderme yapar: sert ışık ve yumuşak ışık. Sert ışık net bir biçimde tanımlanan gölgeler, soğuk dokular ve keskin kenarlar yaratırken, yumuşak ışık yayınık bir aydınlatma yaratır.  Örneğin doğada öğle vakti güneşi sert ışık yaratırken, bulutlu gökyüzü yumuşak ışığa neden olur.</a:t>
            </a:r>
          </a:p>
          <a:p>
            <a:pPr marL="0" indent="0" algn="just">
              <a:buNone/>
            </a:pPr>
            <a:endParaRPr lang="tr-TR" sz="2400" dirty="0"/>
          </a:p>
          <a:p>
            <a:pPr algn="just"/>
            <a:endParaRPr lang="tr-TR" sz="2400" dirty="0"/>
          </a:p>
        </p:txBody>
      </p:sp>
    </p:spTree>
    <p:extLst>
      <p:ext uri="{BB962C8B-B14F-4D97-AF65-F5344CB8AC3E}">
        <p14:creationId xmlns:p14="http://schemas.microsoft.com/office/powerpoint/2010/main" val="2712377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4304AD-456A-43BC-B20D-AF6AC364F1D0}"/>
              </a:ext>
            </a:extLst>
          </p:cNvPr>
          <p:cNvSpPr>
            <a:spLocks noGrp="1"/>
          </p:cNvSpPr>
          <p:nvPr>
            <p:ph type="title"/>
          </p:nvPr>
        </p:nvSpPr>
        <p:spPr/>
        <p:txBody>
          <a:bodyPr/>
          <a:lstStyle/>
          <a:p>
            <a:pPr algn="l"/>
            <a:r>
              <a:rPr lang="tr-TR" dirty="0"/>
              <a:t>Işığın Temel Özellikleri</a:t>
            </a:r>
          </a:p>
        </p:txBody>
      </p:sp>
      <p:sp>
        <p:nvSpPr>
          <p:cNvPr id="3" name="İçerik Yer Tutucusu 2">
            <a:extLst>
              <a:ext uri="{FF2B5EF4-FFF2-40B4-BE49-F238E27FC236}">
                <a16:creationId xmlns:a16="http://schemas.microsoft.com/office/drawing/2014/main" id="{A1FA60A4-7C1F-48C0-8EDA-0A595BF8CF35}"/>
              </a:ext>
            </a:extLst>
          </p:cNvPr>
          <p:cNvSpPr>
            <a:spLocks noGrp="1"/>
          </p:cNvSpPr>
          <p:nvPr>
            <p:ph idx="1"/>
          </p:nvPr>
        </p:nvSpPr>
        <p:spPr/>
        <p:txBody>
          <a:bodyPr/>
          <a:lstStyle/>
          <a:p>
            <a:pPr algn="just"/>
            <a:r>
              <a:rPr lang="tr-TR" sz="2000" b="1" dirty="0"/>
              <a:t>Işığın Yönü</a:t>
            </a:r>
            <a:r>
              <a:rPr lang="tr-TR" sz="2000" dirty="0"/>
              <a:t>: </a:t>
            </a:r>
            <a:endParaRPr lang="tr-TR" sz="2100" dirty="0"/>
          </a:p>
          <a:p>
            <a:pPr algn="just"/>
            <a:r>
              <a:rPr lang="tr-TR" sz="2100" dirty="0"/>
              <a:t>Kaynağından ya da kaynaklardan aydınlanan nesneye giden yola gönderme yapar.  Önden aydınlatma, arkadan aydınlatma, üstten aydınlatma ve alttan aydınlatma şeklinde ayırt edilebilir.</a:t>
            </a:r>
          </a:p>
          <a:p>
            <a:pPr lvl="1" algn="just"/>
            <a:r>
              <a:rPr lang="tr-TR" sz="2000" dirty="0"/>
              <a:t>Önden Aydınlatma: Gölgeleri yok etme eğilimiyle tanımlanabilir. </a:t>
            </a:r>
          </a:p>
          <a:p>
            <a:pPr lvl="1" algn="just"/>
            <a:r>
              <a:rPr lang="tr-TR" sz="2000" dirty="0"/>
              <a:t>Arkadan Aydınlatma: Siluetler yaratma eğilimindedir. Birden fazla önden ışık kaynaklarıyla birleştirildiğinde bu teknik göze çarpmayacak şekilde aydınlatılmış konturlar yaratabilir.</a:t>
            </a:r>
          </a:p>
          <a:p>
            <a:pPr lvl="1" algn="just"/>
            <a:r>
              <a:rPr lang="tr-TR" sz="2000" dirty="0"/>
              <a:t>Alttan Aydınlatma: Işığın öznenin altından gelmesidir, çerçeve dışından bir el fenerini akla getirir. Özelliklerin biçimini bozma eğiliminde olduğu için çoğu kez etkili korku efektleri yaratmak için kullanılır. </a:t>
            </a:r>
          </a:p>
          <a:p>
            <a:pPr lvl="1" algn="just"/>
            <a:r>
              <a:rPr lang="tr-TR" sz="2000" dirty="0"/>
              <a:t>Üstten Aydınlatma: Belirli ayrıntıları öne çıkarma eğilimindedir. </a:t>
            </a:r>
          </a:p>
          <a:p>
            <a:pPr algn="just"/>
            <a:endParaRPr lang="tr-TR" sz="2100" dirty="0"/>
          </a:p>
        </p:txBody>
      </p:sp>
    </p:spTree>
    <p:extLst>
      <p:ext uri="{BB962C8B-B14F-4D97-AF65-F5344CB8AC3E}">
        <p14:creationId xmlns:p14="http://schemas.microsoft.com/office/powerpoint/2010/main" val="1875631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A656D8-0807-4F34-A7A8-22BA54EC3207}"/>
              </a:ext>
            </a:extLst>
          </p:cNvPr>
          <p:cNvSpPr>
            <a:spLocks noGrp="1"/>
          </p:cNvSpPr>
          <p:nvPr>
            <p:ph type="title"/>
          </p:nvPr>
        </p:nvSpPr>
        <p:spPr/>
        <p:txBody>
          <a:bodyPr/>
          <a:lstStyle/>
          <a:p>
            <a:pPr algn="l"/>
            <a:r>
              <a:rPr lang="tr-TR" dirty="0"/>
              <a:t>Işığın Temel Özellikleri</a:t>
            </a:r>
          </a:p>
        </p:txBody>
      </p:sp>
      <p:sp>
        <p:nvSpPr>
          <p:cNvPr id="3" name="İçerik Yer Tutucusu 2">
            <a:extLst>
              <a:ext uri="{FF2B5EF4-FFF2-40B4-BE49-F238E27FC236}">
                <a16:creationId xmlns:a16="http://schemas.microsoft.com/office/drawing/2014/main" id="{524FCDD1-829E-4E55-A248-77FA7FF6555F}"/>
              </a:ext>
            </a:extLst>
          </p:cNvPr>
          <p:cNvSpPr>
            <a:spLocks noGrp="1"/>
          </p:cNvSpPr>
          <p:nvPr>
            <p:ph idx="1"/>
          </p:nvPr>
        </p:nvSpPr>
        <p:spPr/>
        <p:txBody>
          <a:bodyPr/>
          <a:lstStyle/>
          <a:p>
            <a:pPr marL="0" indent="0" algn="just">
              <a:buNone/>
            </a:pPr>
            <a:r>
              <a:rPr lang="tr-TR" sz="2000" b="1" dirty="0"/>
              <a:t>Işığın Kaynağı</a:t>
            </a:r>
            <a:r>
              <a:rPr lang="tr-TR" sz="2000" dirty="0"/>
              <a:t>: </a:t>
            </a:r>
            <a:endParaRPr lang="tr-TR" sz="2300" dirty="0"/>
          </a:p>
          <a:p>
            <a:pPr algn="just"/>
            <a:r>
              <a:rPr lang="tr-TR" sz="2300" dirty="0"/>
              <a:t>Işık aynı zamanda kaynağı ile tanımlanır. Kurmaca filmlerin çoğu imge üzerinde kontrol elde etmek için ekstra ışık kaynakları kullanır. Çoğu kurmaca filmde mizansende görülen masa lambaları ya da sokak lambaları çekim için aydınlatmanın ana kaynakları değildir. </a:t>
            </a:r>
          </a:p>
          <a:p>
            <a:pPr algn="just"/>
            <a:r>
              <a:rPr lang="tr-TR" sz="2300" dirty="0"/>
              <a:t>Yönetmenler ve ışığı yönlendiren görüntü yönetmenleri öznenin normal olarak iki ışık kaynağına ihtiyaç duyduğu varsayımından hareket ederler: Ana ışık ve dolgu ışık. Ana ışık, baskın ışığı sağlayan ve en güçlü gölgeleri oluşturan başlıca kaynaktır.  Dolgu ışık ise ana ışığın oluşturduğu gölgeleri yumuşatan ve yok eden, “dolgu yapan” daha az yoğun aydınlatmadır.</a:t>
            </a:r>
          </a:p>
          <a:p>
            <a:pPr algn="just"/>
            <a:endParaRPr lang="tr-TR" sz="2300" dirty="0"/>
          </a:p>
          <a:p>
            <a:pPr algn="just"/>
            <a:endParaRPr lang="tr-TR" sz="2300" dirty="0"/>
          </a:p>
        </p:txBody>
      </p:sp>
    </p:spTree>
    <p:extLst>
      <p:ext uri="{BB962C8B-B14F-4D97-AF65-F5344CB8AC3E}">
        <p14:creationId xmlns:p14="http://schemas.microsoft.com/office/powerpoint/2010/main" val="1019645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5C3EBA-41A4-4ED9-A9BB-0E0662330F2E}"/>
              </a:ext>
            </a:extLst>
          </p:cNvPr>
          <p:cNvSpPr>
            <a:spLocks noGrp="1"/>
          </p:cNvSpPr>
          <p:nvPr>
            <p:ph type="title"/>
          </p:nvPr>
        </p:nvSpPr>
        <p:spPr/>
        <p:txBody>
          <a:bodyPr/>
          <a:lstStyle/>
          <a:p>
            <a:pPr algn="l"/>
            <a:r>
              <a:rPr lang="tr-TR" dirty="0"/>
              <a:t>Işığın Temel Özellikleri</a:t>
            </a:r>
          </a:p>
        </p:txBody>
      </p:sp>
      <p:sp>
        <p:nvSpPr>
          <p:cNvPr id="3" name="İçerik Yer Tutucusu 2">
            <a:extLst>
              <a:ext uri="{FF2B5EF4-FFF2-40B4-BE49-F238E27FC236}">
                <a16:creationId xmlns:a16="http://schemas.microsoft.com/office/drawing/2014/main" id="{4685FB82-4FEF-4DD6-B585-FB741ED6A122}"/>
              </a:ext>
            </a:extLst>
          </p:cNvPr>
          <p:cNvSpPr>
            <a:spLocks noGrp="1"/>
          </p:cNvSpPr>
          <p:nvPr>
            <p:ph idx="1"/>
          </p:nvPr>
        </p:nvSpPr>
        <p:spPr/>
        <p:txBody>
          <a:bodyPr/>
          <a:lstStyle/>
          <a:p>
            <a:pPr marL="0" indent="0" algn="just">
              <a:buNone/>
            </a:pPr>
            <a:r>
              <a:rPr lang="tr-TR" sz="2200" b="1" dirty="0"/>
              <a:t>Işığın Rengi</a:t>
            </a:r>
            <a:r>
              <a:rPr lang="tr-TR" sz="2200" dirty="0"/>
              <a:t>: </a:t>
            </a:r>
          </a:p>
          <a:p>
            <a:pPr algn="just"/>
            <a:r>
              <a:rPr lang="tr-TR" sz="2200" dirty="0"/>
              <a:t>Film ışığı, genellikle iki renkle sınırlı olarak düşünülme eğilimi içerisindedir: güneş ışığının beyazı ve iç mekanlardaki akkor lambaların yumuşak sarısı. Uygulamada, ışığa hakim olmayı tercih eden yönetmenler normal olarak yapabildikleri kadar saf beyaz ışıkla çalışırlar. Işık kaynaklarının önüne yerleştirilmiş filtreler kullanılarak, yönetmenler ekrandaki aydınlatmayı herhangi bir şekilde  renklendirebilirler. Işığın rengini motive etmek için sahnede gerçekçi bir kaynak olabilir. Öte yandan renkli ışık kendi motivasyonu içinde gerçekçi olmayabilir de. </a:t>
            </a:r>
          </a:p>
          <a:p>
            <a:pPr algn="just"/>
            <a:endParaRPr lang="tr-TR" sz="2200" dirty="0"/>
          </a:p>
          <a:p>
            <a:pPr algn="just"/>
            <a:endParaRPr lang="tr-TR" sz="2200" dirty="0"/>
          </a:p>
        </p:txBody>
      </p:sp>
    </p:spTree>
    <p:extLst>
      <p:ext uri="{BB962C8B-B14F-4D97-AF65-F5344CB8AC3E}">
        <p14:creationId xmlns:p14="http://schemas.microsoft.com/office/powerpoint/2010/main" val="1114768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3EFAA8-AE95-4312-AC26-A68D8255A865}"/>
              </a:ext>
            </a:extLst>
          </p:cNvPr>
          <p:cNvSpPr>
            <a:spLocks noGrp="1"/>
          </p:cNvSpPr>
          <p:nvPr>
            <p:ph type="title"/>
          </p:nvPr>
        </p:nvSpPr>
        <p:spPr>
          <a:xfrm>
            <a:off x="630238" y="457200"/>
            <a:ext cx="2949575" cy="883568"/>
          </a:xfrm>
        </p:spPr>
        <p:txBody>
          <a:bodyPr/>
          <a:lstStyle/>
          <a:p>
            <a:pPr algn="l"/>
            <a:r>
              <a:rPr lang="tr-TR" dirty="0"/>
              <a:t>Işığın Niteliği</a:t>
            </a:r>
          </a:p>
        </p:txBody>
      </p:sp>
      <p:pic>
        <p:nvPicPr>
          <p:cNvPr id="6" name="Resim Yer Tutucusu 5">
            <a:extLst>
              <a:ext uri="{FF2B5EF4-FFF2-40B4-BE49-F238E27FC236}">
                <a16:creationId xmlns:a16="http://schemas.microsoft.com/office/drawing/2014/main" id="{439D9214-D95D-4009-A8BC-AE9930F1574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3865" r="13865"/>
          <a:stretch>
            <a:fillRect/>
          </a:stretch>
        </p:blipFill>
        <p:spPr>
          <a:xfrm>
            <a:off x="3779912" y="880841"/>
            <a:ext cx="5040560" cy="4980209"/>
          </a:xfrm>
        </p:spPr>
      </p:pic>
      <p:sp>
        <p:nvSpPr>
          <p:cNvPr id="3" name="İçerik Yer Tutucusu 2">
            <a:extLst>
              <a:ext uri="{FF2B5EF4-FFF2-40B4-BE49-F238E27FC236}">
                <a16:creationId xmlns:a16="http://schemas.microsoft.com/office/drawing/2014/main" id="{8FDAF9BD-43C0-413E-9A71-8CE7E1E1E43F}"/>
              </a:ext>
            </a:extLst>
          </p:cNvPr>
          <p:cNvSpPr>
            <a:spLocks noGrp="1"/>
          </p:cNvSpPr>
          <p:nvPr>
            <p:ph type="body" sz="half" idx="2"/>
          </p:nvPr>
        </p:nvSpPr>
        <p:spPr>
          <a:xfrm>
            <a:off x="630238" y="1556792"/>
            <a:ext cx="2949575" cy="4312196"/>
          </a:xfrm>
        </p:spPr>
        <p:txBody>
          <a:bodyPr/>
          <a:lstStyle/>
          <a:p>
            <a:pPr marL="0" indent="0" algn="just">
              <a:buNone/>
            </a:pPr>
            <a:r>
              <a:rPr lang="tr-TR" sz="1800" b="1" dirty="0"/>
              <a:t>Sert ışık (</a:t>
            </a:r>
            <a:r>
              <a:rPr lang="tr-TR" sz="1800" b="1" dirty="0" err="1"/>
              <a:t>Harsh</a:t>
            </a:r>
            <a:r>
              <a:rPr lang="tr-TR" sz="1800" b="1" dirty="0"/>
              <a:t> </a:t>
            </a:r>
            <a:r>
              <a:rPr lang="tr-TR" sz="1800" b="1" dirty="0" err="1"/>
              <a:t>Light</a:t>
            </a:r>
            <a:r>
              <a:rPr lang="tr-TR" sz="1800" b="1" dirty="0"/>
              <a:t>)</a:t>
            </a:r>
          </a:p>
          <a:p>
            <a:pPr algn="just"/>
            <a:r>
              <a:rPr lang="tr-TR" sz="1800" dirty="0"/>
              <a:t>Tek bir ışık kaynağından gelen ve etkisi yoğun olan ışıktır. Parlak güneş, güçlü bir spot ışık ya da karanlıkta bir mum ışığı sert ışık yaratır.</a:t>
            </a:r>
          </a:p>
          <a:p>
            <a:pPr algn="just"/>
            <a:r>
              <a:rPr lang="tr-TR" sz="1800" dirty="0"/>
              <a:t>Nesnelerin şeklini ve dokusunu vurgular.</a:t>
            </a:r>
          </a:p>
          <a:p>
            <a:pPr algn="just"/>
            <a:r>
              <a:rPr lang="tr-TR" sz="1800" dirty="0"/>
              <a:t>Sahnede sınırlı bir alanı ön plana çıkartarak izleyicinin ilgisini oraya yönlendirir.</a:t>
            </a:r>
          </a:p>
          <a:p>
            <a:pPr algn="just"/>
            <a:r>
              <a:rPr lang="tr-TR" sz="1800" dirty="0"/>
              <a:t>Güçlü gölgeler yaratır. Kontrast yüksektir.</a:t>
            </a:r>
          </a:p>
          <a:p>
            <a:pPr algn="just"/>
            <a:endParaRPr lang="tr-TR" sz="1800" dirty="0"/>
          </a:p>
        </p:txBody>
      </p:sp>
    </p:spTree>
    <p:extLst>
      <p:ext uri="{BB962C8B-B14F-4D97-AF65-F5344CB8AC3E}">
        <p14:creationId xmlns:p14="http://schemas.microsoft.com/office/powerpoint/2010/main" val="2001811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AAFD67B-906D-4FA5-A5BE-A69E642B3087}"/>
              </a:ext>
            </a:extLst>
          </p:cNvPr>
          <p:cNvSpPr>
            <a:spLocks noGrp="1"/>
          </p:cNvSpPr>
          <p:nvPr>
            <p:ph type="title"/>
          </p:nvPr>
        </p:nvSpPr>
        <p:spPr>
          <a:xfrm>
            <a:off x="630238" y="457200"/>
            <a:ext cx="2949575" cy="883568"/>
          </a:xfrm>
        </p:spPr>
        <p:txBody>
          <a:bodyPr/>
          <a:lstStyle/>
          <a:p>
            <a:pPr algn="l"/>
            <a:r>
              <a:rPr lang="tr-TR" dirty="0"/>
              <a:t>Işığın Niteliği</a:t>
            </a:r>
          </a:p>
        </p:txBody>
      </p:sp>
      <p:pic>
        <p:nvPicPr>
          <p:cNvPr id="6" name="Resim Yer Tutucusu 5">
            <a:extLst>
              <a:ext uri="{FF2B5EF4-FFF2-40B4-BE49-F238E27FC236}">
                <a16:creationId xmlns:a16="http://schemas.microsoft.com/office/drawing/2014/main" id="{D254CE67-EC7F-4E56-B08E-E94AF9B87BC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4738" r="14738"/>
          <a:stretch>
            <a:fillRect/>
          </a:stretch>
        </p:blipFill>
        <p:spPr/>
      </p:pic>
      <p:sp>
        <p:nvSpPr>
          <p:cNvPr id="3" name="İçerik Yer Tutucusu 2">
            <a:extLst>
              <a:ext uri="{FF2B5EF4-FFF2-40B4-BE49-F238E27FC236}">
                <a16:creationId xmlns:a16="http://schemas.microsoft.com/office/drawing/2014/main" id="{27642278-1B8A-42E8-BFF1-9B053B624F60}"/>
              </a:ext>
            </a:extLst>
          </p:cNvPr>
          <p:cNvSpPr>
            <a:spLocks noGrp="1"/>
          </p:cNvSpPr>
          <p:nvPr>
            <p:ph type="body" sz="half" idx="2"/>
          </p:nvPr>
        </p:nvSpPr>
        <p:spPr>
          <a:xfrm>
            <a:off x="630238" y="1556792"/>
            <a:ext cx="2949575" cy="4312196"/>
          </a:xfrm>
        </p:spPr>
        <p:txBody>
          <a:bodyPr/>
          <a:lstStyle/>
          <a:p>
            <a:pPr marL="0" indent="0" algn="just">
              <a:buNone/>
            </a:pPr>
            <a:r>
              <a:rPr lang="tr-TR" sz="1800" b="1" dirty="0"/>
              <a:t>Yumuşak ışık (</a:t>
            </a:r>
            <a:r>
              <a:rPr lang="tr-TR" sz="1800" b="1" dirty="0" err="1"/>
              <a:t>Soft</a:t>
            </a:r>
            <a:r>
              <a:rPr lang="tr-TR" sz="1800" b="1" dirty="0"/>
              <a:t> </a:t>
            </a:r>
            <a:r>
              <a:rPr lang="tr-TR" sz="1800" b="1" dirty="0" err="1"/>
              <a:t>Light</a:t>
            </a:r>
            <a:r>
              <a:rPr lang="tr-TR" sz="1800" b="1" dirty="0"/>
              <a:t>)</a:t>
            </a:r>
          </a:p>
          <a:p>
            <a:pPr algn="just"/>
            <a:r>
              <a:rPr lang="tr-TR" sz="1800" dirty="0"/>
              <a:t>Yayılan ışığın oluşturduğu dağınık, gölgesiz aydınlatmadır. Bulutlu bir gün, geniş alana yayılan ve difüzyon filtresi, reflektör vb. kullanılarak dağıtılmış ışık yumuşak ışık yaratır.</a:t>
            </a:r>
          </a:p>
          <a:p>
            <a:pPr algn="just"/>
            <a:r>
              <a:rPr lang="tr-TR" sz="1800" dirty="0"/>
              <a:t>Mekânı tek ve hafif bir gölge yaratarak aydınlatır. Kontrast düşüktür.</a:t>
            </a:r>
          </a:p>
          <a:p>
            <a:pPr algn="just"/>
            <a:r>
              <a:rPr lang="tr-TR" sz="1800" dirty="0"/>
              <a:t>Yeni gölgeler yaratmadan gölgede kalan ayrıntıları aydınlatır.</a:t>
            </a:r>
          </a:p>
          <a:p>
            <a:pPr algn="just"/>
            <a:endParaRPr lang="tr-TR" sz="1800" dirty="0"/>
          </a:p>
        </p:txBody>
      </p:sp>
    </p:spTree>
    <p:extLst>
      <p:ext uri="{BB962C8B-B14F-4D97-AF65-F5344CB8AC3E}">
        <p14:creationId xmlns:p14="http://schemas.microsoft.com/office/powerpoint/2010/main" val="4031171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91177F-F906-45A5-98BD-0795461F7640}"/>
              </a:ext>
            </a:extLst>
          </p:cNvPr>
          <p:cNvSpPr>
            <a:spLocks noGrp="1"/>
          </p:cNvSpPr>
          <p:nvPr>
            <p:ph type="title"/>
          </p:nvPr>
        </p:nvSpPr>
        <p:spPr/>
        <p:txBody>
          <a:bodyPr/>
          <a:lstStyle/>
          <a:p>
            <a:pPr algn="l"/>
            <a:r>
              <a:rPr lang="tr-TR" dirty="0"/>
              <a:t>Aydınlatma Çeşitleri</a:t>
            </a:r>
          </a:p>
        </p:txBody>
      </p:sp>
      <p:sp>
        <p:nvSpPr>
          <p:cNvPr id="3" name="İçerik Yer Tutucusu 2">
            <a:extLst>
              <a:ext uri="{FF2B5EF4-FFF2-40B4-BE49-F238E27FC236}">
                <a16:creationId xmlns:a16="http://schemas.microsoft.com/office/drawing/2014/main" id="{198BB25A-C05D-4171-8B1F-A8D1E2FA48C1}"/>
              </a:ext>
            </a:extLst>
          </p:cNvPr>
          <p:cNvSpPr>
            <a:spLocks noGrp="1"/>
          </p:cNvSpPr>
          <p:nvPr>
            <p:ph idx="1"/>
          </p:nvPr>
        </p:nvSpPr>
        <p:spPr/>
        <p:txBody>
          <a:bodyPr/>
          <a:lstStyle/>
          <a:p>
            <a:r>
              <a:rPr lang="sv-SE" dirty="0"/>
              <a:t>Güçlerine Göre</a:t>
            </a:r>
            <a:endParaRPr lang="tr-TR" dirty="0"/>
          </a:p>
          <a:p>
            <a:r>
              <a:rPr lang="sv-SE" dirty="0"/>
              <a:t>Açılarına Göre</a:t>
            </a:r>
          </a:p>
          <a:p>
            <a:endParaRPr lang="tr-TR" dirty="0"/>
          </a:p>
        </p:txBody>
      </p:sp>
    </p:spTree>
    <p:extLst>
      <p:ext uri="{BB962C8B-B14F-4D97-AF65-F5344CB8AC3E}">
        <p14:creationId xmlns:p14="http://schemas.microsoft.com/office/powerpoint/2010/main" val="2810934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C76DDB-EC78-4D5C-93E5-8273FE81F3C1}"/>
              </a:ext>
            </a:extLst>
          </p:cNvPr>
          <p:cNvSpPr>
            <a:spLocks noGrp="1"/>
          </p:cNvSpPr>
          <p:nvPr>
            <p:ph type="title"/>
          </p:nvPr>
        </p:nvSpPr>
        <p:spPr/>
        <p:txBody>
          <a:bodyPr/>
          <a:lstStyle/>
          <a:p>
            <a:pPr algn="l"/>
            <a:r>
              <a:rPr lang="tr-TR" sz="3600" dirty="0"/>
              <a:t>Güçlerine Göre Aydınlatma Çeşitleri</a:t>
            </a:r>
          </a:p>
        </p:txBody>
      </p:sp>
      <p:sp>
        <p:nvSpPr>
          <p:cNvPr id="3" name="İçerik Yer Tutucusu 2">
            <a:extLst>
              <a:ext uri="{FF2B5EF4-FFF2-40B4-BE49-F238E27FC236}">
                <a16:creationId xmlns:a16="http://schemas.microsoft.com/office/drawing/2014/main" id="{FFC0A9F1-5AB7-4F97-B1C2-6AFBE67B7C4E}"/>
              </a:ext>
            </a:extLst>
          </p:cNvPr>
          <p:cNvSpPr>
            <a:spLocks noGrp="1"/>
          </p:cNvSpPr>
          <p:nvPr>
            <p:ph idx="1"/>
          </p:nvPr>
        </p:nvSpPr>
        <p:spPr/>
        <p:txBody>
          <a:bodyPr/>
          <a:lstStyle/>
          <a:p>
            <a:pPr algn="just"/>
            <a:r>
              <a:rPr lang="tr-TR" sz="2300" dirty="0"/>
              <a:t>1. Toplu Işık: Belirli bir alanı aydınlatmak üzere kullanılan ışık. </a:t>
            </a:r>
          </a:p>
          <a:p>
            <a:pPr algn="just"/>
            <a:r>
              <a:rPr lang="tr-TR" sz="2300" dirty="0"/>
              <a:t>Işık kaynaklarıyla belirli bir alan aydınlatılır. Bu aydınlatmada keskin ışık nedeniyle sert hatlar ortaya çıkar.  Gölgeler yoğun, keskinlik fazladır. Burada kullanılan ışık sert ışıktır.</a:t>
            </a:r>
          </a:p>
          <a:p>
            <a:pPr algn="just"/>
            <a:endParaRPr lang="tr-TR" sz="2300" dirty="0"/>
          </a:p>
          <a:p>
            <a:pPr algn="just"/>
            <a:endParaRPr lang="tr-TR" sz="2300" dirty="0"/>
          </a:p>
          <a:p>
            <a:pPr algn="just"/>
            <a:endParaRPr lang="tr-TR" sz="2300" dirty="0"/>
          </a:p>
          <a:p>
            <a:pPr algn="just"/>
            <a:endParaRPr lang="tr-TR" sz="2300" dirty="0"/>
          </a:p>
          <a:p>
            <a:pPr algn="just"/>
            <a:endParaRPr lang="tr-TR" sz="2300" dirty="0"/>
          </a:p>
        </p:txBody>
      </p:sp>
    </p:spTree>
    <p:extLst>
      <p:ext uri="{BB962C8B-B14F-4D97-AF65-F5344CB8AC3E}">
        <p14:creationId xmlns:p14="http://schemas.microsoft.com/office/powerpoint/2010/main" val="110688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A934AB-3684-476C-A47B-D24735E5A673}"/>
              </a:ext>
            </a:extLst>
          </p:cNvPr>
          <p:cNvSpPr>
            <a:spLocks noGrp="1"/>
          </p:cNvSpPr>
          <p:nvPr>
            <p:ph type="title"/>
          </p:nvPr>
        </p:nvSpPr>
        <p:spPr>
          <a:xfrm>
            <a:off x="630238" y="457200"/>
            <a:ext cx="2949575" cy="1315616"/>
          </a:xfrm>
        </p:spPr>
        <p:txBody>
          <a:bodyPr/>
          <a:lstStyle/>
          <a:p>
            <a:pPr algn="l"/>
            <a:r>
              <a:rPr lang="tr-TR" dirty="0"/>
              <a:t>Güçlerine Göre Aydınlatma Çeşitleri</a:t>
            </a:r>
          </a:p>
        </p:txBody>
      </p:sp>
      <p:pic>
        <p:nvPicPr>
          <p:cNvPr id="6" name="Resim Yer Tutucusu 5">
            <a:extLst>
              <a:ext uri="{FF2B5EF4-FFF2-40B4-BE49-F238E27FC236}">
                <a16:creationId xmlns:a16="http://schemas.microsoft.com/office/drawing/2014/main" id="{CBB32928-8B0E-4E7E-A872-59C3653F610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4355" r="14355"/>
          <a:stretch>
            <a:fillRect/>
          </a:stretch>
        </p:blipFill>
        <p:spPr/>
      </p:pic>
      <p:sp>
        <p:nvSpPr>
          <p:cNvPr id="3" name="İçerik Yer Tutucusu 2">
            <a:extLst>
              <a:ext uri="{FF2B5EF4-FFF2-40B4-BE49-F238E27FC236}">
                <a16:creationId xmlns:a16="http://schemas.microsoft.com/office/drawing/2014/main" id="{DF3C2928-817B-4D84-A7CB-85E2950FB8B5}"/>
              </a:ext>
            </a:extLst>
          </p:cNvPr>
          <p:cNvSpPr>
            <a:spLocks noGrp="1"/>
          </p:cNvSpPr>
          <p:nvPr>
            <p:ph type="body" sz="half" idx="2"/>
          </p:nvPr>
        </p:nvSpPr>
        <p:spPr>
          <a:xfrm>
            <a:off x="630238" y="1916832"/>
            <a:ext cx="2949575" cy="3952156"/>
          </a:xfrm>
        </p:spPr>
        <p:txBody>
          <a:bodyPr/>
          <a:lstStyle/>
          <a:p>
            <a:pPr algn="just"/>
            <a:r>
              <a:rPr lang="tr-TR" sz="2000" dirty="0"/>
              <a:t>2. Dağınık Işık: Bir </a:t>
            </a:r>
            <a:r>
              <a:rPr lang="tr-TR" sz="2000" dirty="0" err="1"/>
              <a:t>sahneninaydınlatılmasında</a:t>
            </a:r>
            <a:r>
              <a:rPr lang="tr-TR" sz="2000" dirty="0"/>
              <a:t> sahneye eşit ölçüde yayılan, sahnenin genel aydınlanmasını sağlayan ışık.</a:t>
            </a:r>
          </a:p>
          <a:p>
            <a:pPr algn="just"/>
            <a:r>
              <a:rPr lang="tr-TR" sz="2000" dirty="0"/>
              <a:t>Işık-gölge ayrımları keskin değildir, genel bir aydınlatma sağlar.  Burada kullanılan ışık yumuşak ışıktır.</a:t>
            </a:r>
          </a:p>
          <a:p>
            <a:endParaRPr lang="tr-TR" sz="2000" dirty="0"/>
          </a:p>
        </p:txBody>
      </p:sp>
    </p:spTree>
    <p:extLst>
      <p:ext uri="{BB962C8B-B14F-4D97-AF65-F5344CB8AC3E}">
        <p14:creationId xmlns:p14="http://schemas.microsoft.com/office/powerpoint/2010/main" val="1823128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4393E1-8CEA-4935-940E-D2582BA765EB}"/>
              </a:ext>
            </a:extLst>
          </p:cNvPr>
          <p:cNvSpPr>
            <a:spLocks noGrp="1"/>
          </p:cNvSpPr>
          <p:nvPr>
            <p:ph type="title"/>
          </p:nvPr>
        </p:nvSpPr>
        <p:spPr/>
        <p:txBody>
          <a:bodyPr/>
          <a:lstStyle/>
          <a:p>
            <a:pPr algn="l"/>
            <a:r>
              <a:rPr lang="tr-TR" sz="4000" dirty="0"/>
              <a:t>Açılarına Göre Aydınlatma Çeşitleri</a:t>
            </a:r>
          </a:p>
        </p:txBody>
      </p:sp>
      <p:sp>
        <p:nvSpPr>
          <p:cNvPr id="3" name="İçerik Yer Tutucusu 2">
            <a:extLst>
              <a:ext uri="{FF2B5EF4-FFF2-40B4-BE49-F238E27FC236}">
                <a16:creationId xmlns:a16="http://schemas.microsoft.com/office/drawing/2014/main" id="{EC0904B5-197D-4CE9-BE37-6616BE345721}"/>
              </a:ext>
            </a:extLst>
          </p:cNvPr>
          <p:cNvSpPr>
            <a:spLocks noGrp="1"/>
          </p:cNvSpPr>
          <p:nvPr>
            <p:ph idx="1"/>
          </p:nvPr>
        </p:nvSpPr>
        <p:spPr/>
        <p:txBody>
          <a:bodyPr/>
          <a:lstStyle/>
          <a:p>
            <a:r>
              <a:rPr lang="tr-TR" dirty="0"/>
              <a:t>Önden Aydınlatma</a:t>
            </a:r>
          </a:p>
          <a:p>
            <a:pPr lvl="0"/>
            <a:r>
              <a:rPr lang="tr-TR" dirty="0"/>
              <a:t>Geriden Aydınlatma</a:t>
            </a:r>
          </a:p>
          <a:p>
            <a:pPr lvl="0"/>
            <a:r>
              <a:rPr lang="tr-TR" dirty="0"/>
              <a:t>Alttan Aydınlatma</a:t>
            </a:r>
          </a:p>
          <a:p>
            <a:pPr lvl="0"/>
            <a:r>
              <a:rPr lang="tr-TR" dirty="0"/>
              <a:t>Üstten Aydınlatma</a:t>
            </a:r>
          </a:p>
          <a:p>
            <a:pPr lvl="0"/>
            <a:r>
              <a:rPr lang="tr-TR" dirty="0"/>
              <a:t>Çapraz Aydınlatma</a:t>
            </a:r>
            <a:endParaRPr lang="tr-TR" sz="2400" dirty="0"/>
          </a:p>
          <a:p>
            <a:pPr lvl="0"/>
            <a:r>
              <a:rPr lang="tr-TR" dirty="0"/>
              <a:t>Yandan Aydınlatma</a:t>
            </a:r>
          </a:p>
          <a:p>
            <a:pPr>
              <a:buNone/>
            </a:pPr>
            <a:endParaRPr lang="tr-TR" dirty="0"/>
          </a:p>
          <a:p>
            <a:endParaRPr lang="tr-TR" dirty="0"/>
          </a:p>
        </p:txBody>
      </p:sp>
    </p:spTree>
    <p:extLst>
      <p:ext uri="{BB962C8B-B14F-4D97-AF65-F5344CB8AC3E}">
        <p14:creationId xmlns:p14="http://schemas.microsoft.com/office/powerpoint/2010/main" val="449667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04E9A2-0E34-4E78-9800-F08454CD6DD0}"/>
              </a:ext>
            </a:extLst>
          </p:cNvPr>
          <p:cNvSpPr>
            <a:spLocks noGrp="1"/>
          </p:cNvSpPr>
          <p:nvPr>
            <p:ph type="title"/>
          </p:nvPr>
        </p:nvSpPr>
        <p:spPr/>
        <p:txBody>
          <a:bodyPr/>
          <a:lstStyle/>
          <a:p>
            <a:pPr algn="l"/>
            <a:r>
              <a:rPr lang="tr-TR" dirty="0"/>
              <a:t>Işığın Yönü</a:t>
            </a:r>
          </a:p>
        </p:txBody>
      </p:sp>
      <p:sp>
        <p:nvSpPr>
          <p:cNvPr id="3" name="İçerik Yer Tutucusu 2">
            <a:extLst>
              <a:ext uri="{FF2B5EF4-FFF2-40B4-BE49-F238E27FC236}">
                <a16:creationId xmlns:a16="http://schemas.microsoft.com/office/drawing/2014/main" id="{7E6981C1-FE9C-4FC0-9127-57D708A45032}"/>
              </a:ext>
            </a:extLst>
          </p:cNvPr>
          <p:cNvSpPr>
            <a:spLocks noGrp="1"/>
          </p:cNvSpPr>
          <p:nvPr>
            <p:ph idx="1"/>
          </p:nvPr>
        </p:nvSpPr>
        <p:spPr/>
        <p:txBody>
          <a:bodyPr/>
          <a:lstStyle/>
          <a:p>
            <a:pPr algn="just"/>
            <a:r>
              <a:rPr lang="tr-TR" sz="2800" dirty="0"/>
              <a:t>Nesnelerin iki ya da üç boyutlu görünmesini etkiler. </a:t>
            </a:r>
          </a:p>
          <a:p>
            <a:pPr algn="just"/>
            <a:r>
              <a:rPr lang="tr-TR" sz="2800" dirty="0"/>
              <a:t>Atmosfer yaratılmasına katkıda bulunur.</a:t>
            </a:r>
          </a:p>
          <a:p>
            <a:pPr algn="just"/>
            <a:r>
              <a:rPr lang="tr-TR" sz="2800" dirty="0"/>
              <a:t>İzleyicinin dikkatini yönlendirir.</a:t>
            </a:r>
          </a:p>
          <a:p>
            <a:pPr algn="just"/>
            <a:r>
              <a:rPr lang="tr-TR" sz="2800" dirty="0"/>
              <a:t>Saat ve mevsim hakkında bilgi verir.</a:t>
            </a:r>
          </a:p>
          <a:p>
            <a:pPr algn="just"/>
            <a:endParaRPr lang="tr-TR" sz="2800" dirty="0"/>
          </a:p>
        </p:txBody>
      </p:sp>
    </p:spTree>
    <p:extLst>
      <p:ext uri="{BB962C8B-B14F-4D97-AF65-F5344CB8AC3E}">
        <p14:creationId xmlns:p14="http://schemas.microsoft.com/office/powerpoint/2010/main" val="4155411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417423-B015-47A5-BFA1-62A092A19C3B}"/>
              </a:ext>
            </a:extLst>
          </p:cNvPr>
          <p:cNvSpPr>
            <a:spLocks noGrp="1"/>
          </p:cNvSpPr>
          <p:nvPr>
            <p:ph type="title"/>
          </p:nvPr>
        </p:nvSpPr>
        <p:spPr/>
        <p:txBody>
          <a:bodyPr/>
          <a:lstStyle/>
          <a:p>
            <a:pPr algn="l"/>
            <a:r>
              <a:rPr lang="tr-TR" dirty="0"/>
              <a:t>Üç Noktadan Aydınlatma</a:t>
            </a:r>
          </a:p>
        </p:txBody>
      </p:sp>
      <p:sp>
        <p:nvSpPr>
          <p:cNvPr id="3" name="İçerik Yer Tutucusu 2">
            <a:extLst>
              <a:ext uri="{FF2B5EF4-FFF2-40B4-BE49-F238E27FC236}">
                <a16:creationId xmlns:a16="http://schemas.microsoft.com/office/drawing/2014/main" id="{0B026F9D-346E-4E23-B92B-CB47C54D6059}"/>
              </a:ext>
            </a:extLst>
          </p:cNvPr>
          <p:cNvSpPr>
            <a:spLocks noGrp="1"/>
          </p:cNvSpPr>
          <p:nvPr>
            <p:ph idx="1"/>
          </p:nvPr>
        </p:nvSpPr>
        <p:spPr/>
        <p:txBody>
          <a:bodyPr/>
          <a:lstStyle/>
          <a:p>
            <a:pPr algn="just"/>
            <a:r>
              <a:rPr lang="tr-TR" dirty="0"/>
              <a:t>Temel aydınlatma yöntemidir. Elbette amacınıza göre başka bir yöntem de belirleyebilirsiniz.</a:t>
            </a:r>
          </a:p>
          <a:p>
            <a:pPr algn="just"/>
            <a:endParaRPr lang="tr-TR" dirty="0"/>
          </a:p>
          <a:p>
            <a:pPr algn="just"/>
            <a:r>
              <a:rPr lang="tr-TR" dirty="0"/>
              <a:t>Üç ışık kaynağı kullanılarak yapılır.</a:t>
            </a:r>
          </a:p>
          <a:p>
            <a:pPr algn="just"/>
            <a:endParaRPr lang="tr-TR" dirty="0"/>
          </a:p>
        </p:txBody>
      </p:sp>
    </p:spTree>
    <p:extLst>
      <p:ext uri="{BB962C8B-B14F-4D97-AF65-F5344CB8AC3E}">
        <p14:creationId xmlns:p14="http://schemas.microsoft.com/office/powerpoint/2010/main" val="3845025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51CAC0-759B-416E-A4A9-CA089996B4E8}"/>
              </a:ext>
            </a:extLst>
          </p:cNvPr>
          <p:cNvSpPr>
            <a:spLocks noGrp="1"/>
          </p:cNvSpPr>
          <p:nvPr>
            <p:ph type="title"/>
          </p:nvPr>
        </p:nvSpPr>
        <p:spPr/>
        <p:txBody>
          <a:bodyPr/>
          <a:lstStyle/>
          <a:p>
            <a:pPr algn="l"/>
            <a:r>
              <a:rPr lang="tr-TR" dirty="0"/>
              <a:t>Üç Noktadan Aydınlatma</a:t>
            </a:r>
          </a:p>
        </p:txBody>
      </p:sp>
      <p:pic>
        <p:nvPicPr>
          <p:cNvPr id="4" name="4 Resim Yer Tutucusu" descr="uc nokta aydinlatma.jpg">
            <a:extLst>
              <a:ext uri="{FF2B5EF4-FFF2-40B4-BE49-F238E27FC236}">
                <a16:creationId xmlns:a16="http://schemas.microsoft.com/office/drawing/2014/main" id="{135F3E6C-E4C7-4EBF-849E-3F58B75F5CB1}"/>
              </a:ext>
            </a:extLst>
          </p:cNvPr>
          <p:cNvPicPr>
            <a:picLocks noGrp="1" noChangeAspect="1"/>
          </p:cNvPicPr>
          <p:nvPr>
            <p:ph idx="1"/>
          </p:nvPr>
        </p:nvPicPr>
        <p:blipFill>
          <a:blip r:embed="rId2" cstate="print"/>
          <a:srcRect t="143" b="143"/>
          <a:stretch>
            <a:fillRect/>
          </a:stretch>
        </p:blipFill>
        <p:spPr>
          <a:xfrm>
            <a:off x="1554683" y="1600200"/>
            <a:ext cx="6034634" cy="4525963"/>
          </a:xfrm>
        </p:spPr>
      </p:pic>
    </p:spTree>
    <p:extLst>
      <p:ext uri="{BB962C8B-B14F-4D97-AF65-F5344CB8AC3E}">
        <p14:creationId xmlns:p14="http://schemas.microsoft.com/office/powerpoint/2010/main" val="1649807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6707AE-BFF4-4C42-A27B-E6E277F6628F}"/>
              </a:ext>
            </a:extLst>
          </p:cNvPr>
          <p:cNvSpPr>
            <a:spLocks noGrp="1"/>
          </p:cNvSpPr>
          <p:nvPr>
            <p:ph type="title"/>
          </p:nvPr>
        </p:nvSpPr>
        <p:spPr/>
        <p:txBody>
          <a:bodyPr/>
          <a:lstStyle/>
          <a:p>
            <a:pPr algn="l"/>
            <a:r>
              <a:rPr lang="tr-TR" dirty="0"/>
              <a:t>Üç Noktadan Aydınlatma</a:t>
            </a:r>
          </a:p>
        </p:txBody>
      </p:sp>
      <p:sp>
        <p:nvSpPr>
          <p:cNvPr id="3" name="İçerik Yer Tutucusu 2">
            <a:extLst>
              <a:ext uri="{FF2B5EF4-FFF2-40B4-BE49-F238E27FC236}">
                <a16:creationId xmlns:a16="http://schemas.microsoft.com/office/drawing/2014/main" id="{F047210D-E918-4B45-B213-340B826A002C}"/>
              </a:ext>
            </a:extLst>
          </p:cNvPr>
          <p:cNvSpPr>
            <a:spLocks noGrp="1"/>
          </p:cNvSpPr>
          <p:nvPr>
            <p:ph idx="1"/>
          </p:nvPr>
        </p:nvSpPr>
        <p:spPr/>
        <p:txBody>
          <a:bodyPr/>
          <a:lstStyle/>
          <a:p>
            <a:pPr algn="just"/>
            <a:r>
              <a:rPr lang="tr-TR" sz="2400" b="1" dirty="0"/>
              <a:t>1. Ana (Anahtar) Işık (</a:t>
            </a:r>
            <a:r>
              <a:rPr lang="tr-TR" sz="2400" b="1" dirty="0" err="1"/>
              <a:t>Key</a:t>
            </a:r>
            <a:r>
              <a:rPr lang="tr-TR" sz="2400" b="1" dirty="0"/>
              <a:t> </a:t>
            </a:r>
            <a:r>
              <a:rPr lang="tr-TR" sz="2400" b="1" dirty="0" err="1"/>
              <a:t>Light</a:t>
            </a:r>
            <a:r>
              <a:rPr lang="tr-TR" sz="2400" b="1" dirty="0"/>
              <a:t>):</a:t>
            </a:r>
          </a:p>
          <a:p>
            <a:pPr algn="just"/>
            <a:r>
              <a:rPr lang="tr-TR" sz="2400" dirty="0"/>
              <a:t>Kamera ile konunun birleştiği çizgiden 45°lik açıyla kameranın yakınına yerleştirilir. Genellikle sert ışık kaynağı kullanılır.</a:t>
            </a:r>
          </a:p>
          <a:p>
            <a:pPr algn="just"/>
            <a:endParaRPr lang="tr-TR" sz="2400" dirty="0"/>
          </a:p>
          <a:p>
            <a:pPr algn="just"/>
            <a:r>
              <a:rPr lang="tr-TR" sz="2400" dirty="0"/>
              <a:t>Işığın yönünü belirler.</a:t>
            </a:r>
          </a:p>
          <a:p>
            <a:pPr algn="just"/>
            <a:r>
              <a:rPr lang="tr-TR" sz="2400" dirty="0"/>
              <a:t>Temel gölgeleri oluşturur.</a:t>
            </a:r>
          </a:p>
          <a:p>
            <a:pPr algn="just"/>
            <a:r>
              <a:rPr lang="tr-TR" sz="2400" dirty="0"/>
              <a:t>Şekli, yüzey yapısını ve dokuyu ortaya çıkarır.</a:t>
            </a:r>
          </a:p>
          <a:p>
            <a:pPr algn="just"/>
            <a:r>
              <a:rPr lang="tr-TR" sz="2400" dirty="0" err="1"/>
              <a:t>Pozlamayı</a:t>
            </a:r>
            <a:r>
              <a:rPr lang="tr-TR" sz="2400" dirty="0"/>
              <a:t> büyük oranda belirler.</a:t>
            </a:r>
          </a:p>
          <a:p>
            <a:pPr algn="just"/>
            <a:r>
              <a:rPr lang="tr-TR" sz="2400" dirty="0"/>
              <a:t>Kişinin gözlerinde parıltı ve canlılık yaratan göz ışığını oluşturur.</a:t>
            </a:r>
          </a:p>
          <a:p>
            <a:pPr algn="just"/>
            <a:endParaRPr lang="tr-TR" sz="2400" dirty="0"/>
          </a:p>
        </p:txBody>
      </p:sp>
    </p:spTree>
    <p:extLst>
      <p:ext uri="{BB962C8B-B14F-4D97-AF65-F5344CB8AC3E}">
        <p14:creationId xmlns:p14="http://schemas.microsoft.com/office/powerpoint/2010/main" val="2465740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6707AE-BFF4-4C42-A27B-E6E277F6628F}"/>
              </a:ext>
            </a:extLst>
          </p:cNvPr>
          <p:cNvSpPr>
            <a:spLocks noGrp="1"/>
          </p:cNvSpPr>
          <p:nvPr>
            <p:ph type="title"/>
          </p:nvPr>
        </p:nvSpPr>
        <p:spPr/>
        <p:txBody>
          <a:bodyPr/>
          <a:lstStyle/>
          <a:p>
            <a:pPr algn="l"/>
            <a:r>
              <a:rPr lang="tr-TR" dirty="0"/>
              <a:t>Üç Noktadan Aydınlatma</a:t>
            </a:r>
          </a:p>
        </p:txBody>
      </p:sp>
      <p:sp>
        <p:nvSpPr>
          <p:cNvPr id="3" name="İçerik Yer Tutucusu 2">
            <a:extLst>
              <a:ext uri="{FF2B5EF4-FFF2-40B4-BE49-F238E27FC236}">
                <a16:creationId xmlns:a16="http://schemas.microsoft.com/office/drawing/2014/main" id="{F047210D-E918-4B45-B213-340B826A002C}"/>
              </a:ext>
            </a:extLst>
          </p:cNvPr>
          <p:cNvSpPr>
            <a:spLocks noGrp="1"/>
          </p:cNvSpPr>
          <p:nvPr>
            <p:ph idx="1"/>
          </p:nvPr>
        </p:nvSpPr>
        <p:spPr/>
        <p:txBody>
          <a:bodyPr/>
          <a:lstStyle/>
          <a:p>
            <a:pPr algn="just"/>
            <a:r>
              <a:rPr lang="tr-TR" sz="2400" b="1" dirty="0"/>
              <a:t>2. Dolgu Işığı (</a:t>
            </a:r>
            <a:r>
              <a:rPr lang="tr-TR" sz="2400" b="1" dirty="0" err="1"/>
              <a:t>Fill</a:t>
            </a:r>
            <a:r>
              <a:rPr lang="tr-TR" sz="2400" b="1" dirty="0"/>
              <a:t> </a:t>
            </a:r>
            <a:r>
              <a:rPr lang="tr-TR" sz="2400" b="1" dirty="0" err="1"/>
              <a:t>Light</a:t>
            </a:r>
            <a:r>
              <a:rPr lang="tr-TR" sz="2400" b="1" dirty="0"/>
              <a:t>):</a:t>
            </a:r>
          </a:p>
          <a:p>
            <a:pPr algn="just"/>
            <a:r>
              <a:rPr lang="tr-TR" sz="2400" dirty="0"/>
              <a:t>Ana ışığın tam tersi tarafa ve yine 45°lik açıyla  ya da kameranın tam yanına yerleştirilir. </a:t>
            </a:r>
          </a:p>
          <a:p>
            <a:pPr algn="just"/>
            <a:r>
              <a:rPr lang="tr-TR" sz="2400" dirty="0"/>
              <a:t>Ana ışıkla hemen hemen aynı yüksekliktedir.</a:t>
            </a:r>
          </a:p>
          <a:p>
            <a:pPr algn="just"/>
            <a:r>
              <a:rPr lang="tr-TR" sz="2400" dirty="0"/>
              <a:t>Genellikle yumuşak ve ana ışığın yarısı ya da üçte biri oranda ışık yoğunluğuna sahip bir ışık kaynağı kullanılır.</a:t>
            </a:r>
          </a:p>
          <a:p>
            <a:pPr algn="just"/>
            <a:endParaRPr lang="tr-TR" sz="2400" dirty="0"/>
          </a:p>
          <a:p>
            <a:pPr algn="just"/>
            <a:r>
              <a:rPr lang="tr-TR" sz="2400" dirty="0"/>
              <a:t>Gölgeleri hafif aydınlatır.</a:t>
            </a:r>
          </a:p>
          <a:p>
            <a:pPr algn="just"/>
            <a:r>
              <a:rPr lang="tr-TR" sz="2400" dirty="0"/>
              <a:t>Genel ton kontrastını yumuşatır.</a:t>
            </a:r>
          </a:p>
          <a:p>
            <a:pPr algn="just"/>
            <a:endParaRPr lang="tr-TR" sz="2400" dirty="0"/>
          </a:p>
        </p:txBody>
      </p:sp>
    </p:spTree>
    <p:extLst>
      <p:ext uri="{BB962C8B-B14F-4D97-AF65-F5344CB8AC3E}">
        <p14:creationId xmlns:p14="http://schemas.microsoft.com/office/powerpoint/2010/main" val="3129414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6707AE-BFF4-4C42-A27B-E6E277F6628F}"/>
              </a:ext>
            </a:extLst>
          </p:cNvPr>
          <p:cNvSpPr>
            <a:spLocks noGrp="1"/>
          </p:cNvSpPr>
          <p:nvPr>
            <p:ph type="title"/>
          </p:nvPr>
        </p:nvSpPr>
        <p:spPr/>
        <p:txBody>
          <a:bodyPr/>
          <a:lstStyle/>
          <a:p>
            <a:pPr algn="l"/>
            <a:r>
              <a:rPr lang="tr-TR" dirty="0"/>
              <a:t>Üç Noktadan Aydınlatma</a:t>
            </a:r>
          </a:p>
        </p:txBody>
      </p:sp>
      <p:sp>
        <p:nvSpPr>
          <p:cNvPr id="3" name="İçerik Yer Tutucusu 2">
            <a:extLst>
              <a:ext uri="{FF2B5EF4-FFF2-40B4-BE49-F238E27FC236}">
                <a16:creationId xmlns:a16="http://schemas.microsoft.com/office/drawing/2014/main" id="{F047210D-E918-4B45-B213-340B826A002C}"/>
              </a:ext>
            </a:extLst>
          </p:cNvPr>
          <p:cNvSpPr>
            <a:spLocks noGrp="1"/>
          </p:cNvSpPr>
          <p:nvPr>
            <p:ph idx="1"/>
          </p:nvPr>
        </p:nvSpPr>
        <p:spPr/>
        <p:txBody>
          <a:bodyPr/>
          <a:lstStyle/>
          <a:p>
            <a:pPr algn="just"/>
            <a:r>
              <a:rPr lang="tr-TR" sz="2800" b="1" dirty="0"/>
              <a:t>3. Arka Işık (</a:t>
            </a:r>
            <a:r>
              <a:rPr lang="tr-TR" sz="2800" b="1" dirty="0" err="1"/>
              <a:t>Back</a:t>
            </a:r>
            <a:r>
              <a:rPr lang="tr-TR" sz="2800" b="1" dirty="0"/>
              <a:t> </a:t>
            </a:r>
            <a:r>
              <a:rPr lang="tr-TR" sz="2800" b="1" dirty="0" err="1"/>
              <a:t>Light</a:t>
            </a:r>
            <a:r>
              <a:rPr lang="tr-TR" sz="2800" b="1" dirty="0"/>
              <a:t>):</a:t>
            </a:r>
          </a:p>
          <a:p>
            <a:pPr algn="just"/>
            <a:r>
              <a:rPr lang="tr-TR" sz="2800" dirty="0"/>
              <a:t>Konunun arkasına, genellikle konuya arkadan ve yukarıdan bakacak şekilde yerleştirilen sert ışık kaynağı. </a:t>
            </a:r>
          </a:p>
          <a:p>
            <a:pPr algn="just"/>
            <a:endParaRPr lang="tr-TR" sz="2800" dirty="0"/>
          </a:p>
          <a:p>
            <a:pPr algn="just"/>
            <a:r>
              <a:rPr lang="tr-TR" sz="2800" dirty="0"/>
              <a:t>Konunun üstünü ve kenarlarını bir çizgi halinde aydınlatarak onun arka fonla karışmasını engeller.</a:t>
            </a:r>
          </a:p>
          <a:p>
            <a:pPr algn="just"/>
            <a:endParaRPr lang="tr-TR" sz="2800" dirty="0"/>
          </a:p>
        </p:txBody>
      </p:sp>
    </p:spTree>
    <p:extLst>
      <p:ext uri="{BB962C8B-B14F-4D97-AF65-F5344CB8AC3E}">
        <p14:creationId xmlns:p14="http://schemas.microsoft.com/office/powerpoint/2010/main" val="3058136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EB2FB6-83F8-48AD-A08A-B0BCC74EE988}"/>
              </a:ext>
            </a:extLst>
          </p:cNvPr>
          <p:cNvSpPr>
            <a:spLocks noGrp="1"/>
          </p:cNvSpPr>
          <p:nvPr>
            <p:ph type="title"/>
          </p:nvPr>
        </p:nvSpPr>
        <p:spPr/>
        <p:txBody>
          <a:bodyPr/>
          <a:lstStyle/>
          <a:p>
            <a:pPr algn="l"/>
            <a:r>
              <a:rPr lang="tr-TR" sz="3600" dirty="0"/>
              <a:t>Dört noktadan aydınlatma: Fon Işığı</a:t>
            </a:r>
          </a:p>
        </p:txBody>
      </p:sp>
      <p:sp>
        <p:nvSpPr>
          <p:cNvPr id="3" name="İçerik Yer Tutucusu 2">
            <a:extLst>
              <a:ext uri="{FF2B5EF4-FFF2-40B4-BE49-F238E27FC236}">
                <a16:creationId xmlns:a16="http://schemas.microsoft.com/office/drawing/2014/main" id="{D83A2C14-DF3D-43E4-9D58-3C954139B58A}"/>
              </a:ext>
            </a:extLst>
          </p:cNvPr>
          <p:cNvSpPr>
            <a:spLocks noGrp="1"/>
          </p:cNvSpPr>
          <p:nvPr>
            <p:ph idx="1"/>
          </p:nvPr>
        </p:nvSpPr>
        <p:spPr/>
        <p:txBody>
          <a:bodyPr/>
          <a:lstStyle/>
          <a:p>
            <a:pPr algn="just"/>
            <a:r>
              <a:rPr lang="tr-TR" sz="2800" dirty="0"/>
              <a:t>Eğer gerek varsa, konunun arkasında kalan fonu aydınlatmak için kullanılır. Bu durumda buna “Dört noktadan aydınlatma” denir.</a:t>
            </a:r>
          </a:p>
          <a:p>
            <a:pPr algn="just">
              <a:buNone/>
            </a:pPr>
            <a:endParaRPr lang="tr-TR" sz="2800" dirty="0"/>
          </a:p>
          <a:p>
            <a:pPr algn="just"/>
            <a:r>
              <a:rPr lang="tr-TR" sz="2800" dirty="0"/>
              <a:t>Çoğu zaman fon, anahtar ışıkla aydınlatır; ayrı bir ışık kaynağı kullanılmaz.</a:t>
            </a:r>
          </a:p>
          <a:p>
            <a:pPr algn="just">
              <a:buNone/>
            </a:pPr>
            <a:endParaRPr lang="tr-TR" sz="1800" dirty="0"/>
          </a:p>
          <a:p>
            <a:pPr algn="just"/>
            <a:endParaRPr lang="tr-TR" sz="2800" dirty="0"/>
          </a:p>
        </p:txBody>
      </p:sp>
    </p:spTree>
    <p:extLst>
      <p:ext uri="{BB962C8B-B14F-4D97-AF65-F5344CB8AC3E}">
        <p14:creationId xmlns:p14="http://schemas.microsoft.com/office/powerpoint/2010/main" val="3258745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04D0DFA-DA43-4106-A21A-F92378598AA5}"/>
              </a:ext>
            </a:extLst>
          </p:cNvPr>
          <p:cNvSpPr>
            <a:spLocks noGrp="1"/>
          </p:cNvSpPr>
          <p:nvPr>
            <p:ph type="title"/>
          </p:nvPr>
        </p:nvSpPr>
        <p:spPr/>
        <p:txBody>
          <a:bodyPr/>
          <a:lstStyle/>
          <a:p>
            <a:pPr algn="l"/>
            <a:r>
              <a:rPr lang="tr-TR" dirty="0"/>
              <a:t>Tek Işık Kaynağı ile Aydınlatma</a:t>
            </a:r>
          </a:p>
        </p:txBody>
      </p:sp>
      <p:sp>
        <p:nvSpPr>
          <p:cNvPr id="3" name="İçerik Yer Tutucusu 2">
            <a:extLst>
              <a:ext uri="{FF2B5EF4-FFF2-40B4-BE49-F238E27FC236}">
                <a16:creationId xmlns:a16="http://schemas.microsoft.com/office/drawing/2014/main" id="{65F40A01-A8B2-4BA9-A1F0-68FD07D97F4E}"/>
              </a:ext>
            </a:extLst>
          </p:cNvPr>
          <p:cNvSpPr>
            <a:spLocks noGrp="1"/>
          </p:cNvSpPr>
          <p:nvPr>
            <p:ph idx="1"/>
          </p:nvPr>
        </p:nvSpPr>
        <p:spPr/>
        <p:txBody>
          <a:bodyPr/>
          <a:lstStyle/>
          <a:p>
            <a:r>
              <a:rPr lang="tr-TR" dirty="0"/>
              <a:t>Tek ışık kaynağı kullanılacaksa, o ışığı (ana ışık) kameraya olabildiğince yakın tutmak gerekir. Böylece gölgeler daha kısa ve hafif olacaktır.</a:t>
            </a:r>
          </a:p>
          <a:p>
            <a:pPr marL="0" indent="0">
              <a:buNone/>
            </a:pPr>
            <a:r>
              <a:rPr lang="tr-TR" dirty="0"/>
              <a:t>	</a:t>
            </a:r>
          </a:p>
          <a:p>
            <a:r>
              <a:rPr lang="tr-TR" dirty="0"/>
              <a:t>Örnek: Haber çekimlerinde kullanılan kamera üstü ışık.</a:t>
            </a:r>
          </a:p>
          <a:p>
            <a:endParaRPr lang="tr-TR" dirty="0"/>
          </a:p>
          <a:p>
            <a:endParaRPr lang="tr-TR" dirty="0"/>
          </a:p>
        </p:txBody>
      </p:sp>
    </p:spTree>
    <p:extLst>
      <p:ext uri="{BB962C8B-B14F-4D97-AF65-F5344CB8AC3E}">
        <p14:creationId xmlns:p14="http://schemas.microsoft.com/office/powerpoint/2010/main" val="3684217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82511CC-468F-45C0-80F9-04FEAE0BC868}"/>
              </a:ext>
            </a:extLst>
          </p:cNvPr>
          <p:cNvSpPr>
            <a:spLocks noGrp="1"/>
          </p:cNvSpPr>
          <p:nvPr>
            <p:ph type="title"/>
          </p:nvPr>
        </p:nvSpPr>
        <p:spPr/>
        <p:txBody>
          <a:bodyPr/>
          <a:lstStyle/>
          <a:p>
            <a:pPr algn="l"/>
            <a:r>
              <a:rPr lang="tr-TR" dirty="0"/>
              <a:t>Konu Işıkları</a:t>
            </a:r>
          </a:p>
        </p:txBody>
      </p:sp>
      <p:sp>
        <p:nvSpPr>
          <p:cNvPr id="3" name="İçerik Yer Tutucusu 2">
            <a:extLst>
              <a:ext uri="{FF2B5EF4-FFF2-40B4-BE49-F238E27FC236}">
                <a16:creationId xmlns:a16="http://schemas.microsoft.com/office/drawing/2014/main" id="{BDA82634-3671-40FA-B0A3-B677DCC7C799}"/>
              </a:ext>
            </a:extLst>
          </p:cNvPr>
          <p:cNvSpPr>
            <a:spLocks noGrp="1"/>
          </p:cNvSpPr>
          <p:nvPr>
            <p:ph idx="1"/>
          </p:nvPr>
        </p:nvSpPr>
        <p:spPr/>
        <p:txBody>
          <a:bodyPr/>
          <a:lstStyle/>
          <a:p>
            <a:r>
              <a:rPr lang="tr-TR" dirty="0"/>
              <a:t> Fon Işığı</a:t>
            </a:r>
          </a:p>
          <a:p>
            <a:r>
              <a:rPr lang="tr-TR" dirty="0"/>
              <a:t> Kostüm Işığı</a:t>
            </a:r>
          </a:p>
          <a:p>
            <a:r>
              <a:rPr lang="tr-TR" dirty="0"/>
              <a:t> Göz Işığı</a:t>
            </a:r>
          </a:p>
          <a:p>
            <a:endParaRPr lang="tr-TR" dirty="0"/>
          </a:p>
          <a:p>
            <a:endParaRPr lang="tr-TR" dirty="0"/>
          </a:p>
        </p:txBody>
      </p:sp>
    </p:spTree>
    <p:extLst>
      <p:ext uri="{BB962C8B-B14F-4D97-AF65-F5344CB8AC3E}">
        <p14:creationId xmlns:p14="http://schemas.microsoft.com/office/powerpoint/2010/main" val="4029339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50261B-514F-48CE-8E66-A9010512B53B}"/>
              </a:ext>
            </a:extLst>
          </p:cNvPr>
          <p:cNvSpPr>
            <a:spLocks noGrp="1"/>
          </p:cNvSpPr>
          <p:nvPr>
            <p:ph type="title"/>
          </p:nvPr>
        </p:nvSpPr>
        <p:spPr/>
        <p:txBody>
          <a:bodyPr/>
          <a:lstStyle/>
          <a:p>
            <a:pPr algn="l"/>
            <a:r>
              <a:rPr lang="tr-TR" dirty="0"/>
              <a:t>Aydınlatma Yöntemleri</a:t>
            </a:r>
          </a:p>
        </p:txBody>
      </p:sp>
      <p:sp>
        <p:nvSpPr>
          <p:cNvPr id="3" name="İçerik Yer Tutucusu 2">
            <a:extLst>
              <a:ext uri="{FF2B5EF4-FFF2-40B4-BE49-F238E27FC236}">
                <a16:creationId xmlns:a16="http://schemas.microsoft.com/office/drawing/2014/main" id="{51DB197C-9BFF-48C8-903D-5CBD19C68920}"/>
              </a:ext>
            </a:extLst>
          </p:cNvPr>
          <p:cNvSpPr>
            <a:spLocks noGrp="1"/>
          </p:cNvSpPr>
          <p:nvPr>
            <p:ph idx="1"/>
          </p:nvPr>
        </p:nvSpPr>
        <p:spPr/>
        <p:txBody>
          <a:bodyPr/>
          <a:lstStyle/>
          <a:p>
            <a:r>
              <a:rPr lang="tr-TR" dirty="0"/>
              <a:t>İki temel aydınlatma yöntemi vardır:</a:t>
            </a:r>
          </a:p>
          <a:p>
            <a:pPr lvl="1"/>
            <a:r>
              <a:rPr lang="tr-TR" dirty="0"/>
              <a:t>Düz (Notan) Aydınlatma </a:t>
            </a:r>
          </a:p>
          <a:p>
            <a:pPr lvl="1"/>
            <a:r>
              <a:rPr lang="tr-TR" dirty="0"/>
              <a:t>Işık-Gölge Aydınlatması (</a:t>
            </a:r>
            <a:r>
              <a:rPr lang="tr-TR" dirty="0" err="1"/>
              <a:t>Chiaroscuro</a:t>
            </a:r>
            <a:r>
              <a:rPr lang="tr-TR" dirty="0"/>
              <a:t>)</a:t>
            </a:r>
          </a:p>
          <a:p>
            <a:endParaRPr lang="tr-TR" dirty="0"/>
          </a:p>
        </p:txBody>
      </p:sp>
    </p:spTree>
    <p:extLst>
      <p:ext uri="{BB962C8B-B14F-4D97-AF65-F5344CB8AC3E}">
        <p14:creationId xmlns:p14="http://schemas.microsoft.com/office/powerpoint/2010/main" val="4050070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6B6252-DE37-48E8-9556-C79A7F263118}"/>
              </a:ext>
            </a:extLst>
          </p:cNvPr>
          <p:cNvSpPr>
            <a:spLocks noGrp="1"/>
          </p:cNvSpPr>
          <p:nvPr>
            <p:ph type="title"/>
          </p:nvPr>
        </p:nvSpPr>
        <p:spPr>
          <a:xfrm>
            <a:off x="630238" y="457200"/>
            <a:ext cx="2949575" cy="1099592"/>
          </a:xfrm>
        </p:spPr>
        <p:txBody>
          <a:bodyPr/>
          <a:lstStyle/>
          <a:p>
            <a:pPr algn="l"/>
            <a:r>
              <a:rPr lang="tr-TR" dirty="0"/>
              <a:t>Düz (Notan) Aydınlatma</a:t>
            </a:r>
          </a:p>
        </p:txBody>
      </p:sp>
      <p:pic>
        <p:nvPicPr>
          <p:cNvPr id="6" name="Resim Yer Tutucusu 5">
            <a:extLst>
              <a:ext uri="{FF2B5EF4-FFF2-40B4-BE49-F238E27FC236}">
                <a16:creationId xmlns:a16="http://schemas.microsoft.com/office/drawing/2014/main" id="{87EAF96C-72C4-4CF2-B523-7535343FE4E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3513" b="13513"/>
          <a:stretch>
            <a:fillRect/>
          </a:stretch>
        </p:blipFill>
        <p:spPr>
          <a:xfrm>
            <a:off x="3887788" y="1052736"/>
            <a:ext cx="4629150" cy="4808314"/>
          </a:xfrm>
        </p:spPr>
      </p:pic>
      <p:sp>
        <p:nvSpPr>
          <p:cNvPr id="3" name="İçerik Yer Tutucusu 2">
            <a:extLst>
              <a:ext uri="{FF2B5EF4-FFF2-40B4-BE49-F238E27FC236}">
                <a16:creationId xmlns:a16="http://schemas.microsoft.com/office/drawing/2014/main" id="{BE36B3D2-369D-4923-9B3A-6DA8BB5BDC59}"/>
              </a:ext>
            </a:extLst>
          </p:cNvPr>
          <p:cNvSpPr>
            <a:spLocks noGrp="1"/>
          </p:cNvSpPr>
          <p:nvPr>
            <p:ph type="body" sz="half" idx="2"/>
          </p:nvPr>
        </p:nvSpPr>
        <p:spPr>
          <a:xfrm>
            <a:off x="630239" y="1628800"/>
            <a:ext cx="2861642" cy="4240188"/>
          </a:xfrm>
        </p:spPr>
        <p:txBody>
          <a:bodyPr/>
          <a:lstStyle/>
          <a:p>
            <a:pPr algn="just"/>
            <a:r>
              <a:rPr lang="tr-TR" sz="2400" dirty="0"/>
              <a:t>Mekân olabildiğince geniş biçimde aydınlatılır. Hiçbir dramatik etki gözetilmez. Genellikle yumuşak ışık kaynağı /kaynakları kullanılır.</a:t>
            </a:r>
          </a:p>
          <a:p>
            <a:pPr algn="just"/>
            <a:endParaRPr lang="tr-TR" sz="2400" dirty="0"/>
          </a:p>
        </p:txBody>
      </p:sp>
    </p:spTree>
    <p:extLst>
      <p:ext uri="{BB962C8B-B14F-4D97-AF65-F5344CB8AC3E}">
        <p14:creationId xmlns:p14="http://schemas.microsoft.com/office/powerpoint/2010/main" val="2727988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D6E39C-ECB4-41A6-81E6-9372D5F1FA42}"/>
              </a:ext>
            </a:extLst>
          </p:cNvPr>
          <p:cNvSpPr>
            <a:spLocks noGrp="1"/>
          </p:cNvSpPr>
          <p:nvPr>
            <p:ph type="title"/>
          </p:nvPr>
        </p:nvSpPr>
        <p:spPr/>
        <p:txBody>
          <a:bodyPr/>
          <a:lstStyle/>
          <a:p>
            <a:pPr algn="l"/>
            <a:r>
              <a:rPr lang="tr-TR" sz="3600" dirty="0"/>
              <a:t>Işık-Gölge Aydınlatması (</a:t>
            </a:r>
            <a:r>
              <a:rPr lang="tr-TR" sz="3600" dirty="0" err="1"/>
              <a:t>Chiaroscuro</a:t>
            </a:r>
            <a:r>
              <a:rPr lang="tr-TR" sz="3600" dirty="0"/>
              <a:t>)</a:t>
            </a:r>
          </a:p>
        </p:txBody>
      </p:sp>
      <p:sp>
        <p:nvSpPr>
          <p:cNvPr id="3" name="İçerik Yer Tutucusu 2">
            <a:extLst>
              <a:ext uri="{FF2B5EF4-FFF2-40B4-BE49-F238E27FC236}">
                <a16:creationId xmlns:a16="http://schemas.microsoft.com/office/drawing/2014/main" id="{B64C357A-9E02-4728-BDC2-EF3BA6A8BD4A}"/>
              </a:ext>
            </a:extLst>
          </p:cNvPr>
          <p:cNvSpPr>
            <a:spLocks noGrp="1"/>
          </p:cNvSpPr>
          <p:nvPr>
            <p:ph idx="1"/>
          </p:nvPr>
        </p:nvSpPr>
        <p:spPr/>
        <p:txBody>
          <a:bodyPr/>
          <a:lstStyle/>
          <a:p>
            <a:r>
              <a:rPr lang="tr-TR" dirty="0"/>
              <a:t>Konunun belirli bölümleri aydınlatılırken bazı bölümleri karanlıkta bırakılır.</a:t>
            </a:r>
          </a:p>
          <a:p>
            <a:endParaRPr lang="tr-TR" dirty="0"/>
          </a:p>
          <a:p>
            <a:r>
              <a:rPr lang="tr-TR" dirty="0"/>
              <a:t>Dramatik etki yaratmak ve izleyicinin ilgisini yönlendirmek amacıyla kullanılır.</a:t>
            </a:r>
          </a:p>
          <a:p>
            <a:r>
              <a:rPr lang="tr-TR" dirty="0"/>
              <a:t>Üç boyutluluğu vurgular.</a:t>
            </a:r>
          </a:p>
          <a:p>
            <a:endParaRPr lang="tr-TR" dirty="0"/>
          </a:p>
        </p:txBody>
      </p:sp>
    </p:spTree>
    <p:extLst>
      <p:ext uri="{BB962C8B-B14F-4D97-AF65-F5344CB8AC3E}">
        <p14:creationId xmlns:p14="http://schemas.microsoft.com/office/powerpoint/2010/main" val="302984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7C961E-2BAC-4CA6-91CA-8EC22FD24A1C}"/>
              </a:ext>
            </a:extLst>
          </p:cNvPr>
          <p:cNvSpPr>
            <a:spLocks noGrp="1"/>
          </p:cNvSpPr>
          <p:nvPr>
            <p:ph type="title"/>
          </p:nvPr>
        </p:nvSpPr>
        <p:spPr/>
        <p:txBody>
          <a:bodyPr/>
          <a:lstStyle/>
          <a:p>
            <a:pPr algn="l"/>
            <a:r>
              <a:rPr lang="tr-TR" sz="3600" dirty="0"/>
              <a:t>Işık-Gölge Aydınlatması (</a:t>
            </a:r>
            <a:r>
              <a:rPr lang="tr-TR" sz="3600" dirty="0" err="1"/>
              <a:t>Chiaroscuro</a:t>
            </a:r>
            <a:r>
              <a:rPr lang="tr-TR" sz="3600" dirty="0"/>
              <a:t>)</a:t>
            </a:r>
          </a:p>
        </p:txBody>
      </p:sp>
      <p:sp>
        <p:nvSpPr>
          <p:cNvPr id="3" name="İçerik Yer Tutucusu 2">
            <a:extLst>
              <a:ext uri="{FF2B5EF4-FFF2-40B4-BE49-F238E27FC236}">
                <a16:creationId xmlns:a16="http://schemas.microsoft.com/office/drawing/2014/main" id="{38757336-F954-4C29-B6E7-C147CDE82DB4}"/>
              </a:ext>
            </a:extLst>
          </p:cNvPr>
          <p:cNvSpPr>
            <a:spLocks noGrp="1"/>
          </p:cNvSpPr>
          <p:nvPr>
            <p:ph idx="1"/>
          </p:nvPr>
        </p:nvSpPr>
        <p:spPr/>
        <p:txBody>
          <a:bodyPr/>
          <a:lstStyle/>
          <a:p>
            <a:pPr algn="just"/>
            <a:r>
              <a:rPr lang="tr-TR" sz="2800" dirty="0"/>
              <a:t>Rönesans döneminden başlayarak </a:t>
            </a:r>
            <a:r>
              <a:rPr lang="tr-TR" sz="2800" dirty="0" err="1"/>
              <a:t>Caravaggio</a:t>
            </a:r>
            <a:r>
              <a:rPr lang="tr-TR" sz="2800" dirty="0"/>
              <a:t>, </a:t>
            </a:r>
            <a:r>
              <a:rPr lang="tr-TR" sz="2800" dirty="0" err="1"/>
              <a:t>Rembrandt</a:t>
            </a:r>
            <a:r>
              <a:rPr lang="tr-TR" sz="2800" dirty="0"/>
              <a:t> gibi bazı ressamların tercih ettiği bir ışık kullanım biçimidir.</a:t>
            </a:r>
          </a:p>
          <a:p>
            <a:pPr algn="just"/>
            <a:endParaRPr lang="tr-TR" sz="2800" dirty="0"/>
          </a:p>
          <a:p>
            <a:pPr algn="just"/>
            <a:r>
              <a:rPr lang="tr-TR" sz="2800" dirty="0"/>
              <a:t>Karanlık ve aydınlığın oluşturduğu zıtlık için kullanılır. İtalyancada “</a:t>
            </a:r>
            <a:r>
              <a:rPr lang="tr-TR" sz="2800" dirty="0" err="1"/>
              <a:t>chiaro</a:t>
            </a:r>
            <a:r>
              <a:rPr lang="tr-TR" sz="2800" dirty="0"/>
              <a:t>” aydınlık/ışık, “</a:t>
            </a:r>
            <a:r>
              <a:rPr lang="tr-TR" sz="2800" dirty="0" err="1"/>
              <a:t>oscuro</a:t>
            </a:r>
            <a:r>
              <a:rPr lang="tr-TR" sz="2800" dirty="0"/>
              <a:t>” ise karanlık anlamına gelir.</a:t>
            </a:r>
          </a:p>
          <a:p>
            <a:pPr algn="just"/>
            <a:endParaRPr lang="tr-TR" sz="2800" dirty="0"/>
          </a:p>
        </p:txBody>
      </p:sp>
    </p:spTree>
    <p:extLst>
      <p:ext uri="{BB962C8B-B14F-4D97-AF65-F5344CB8AC3E}">
        <p14:creationId xmlns:p14="http://schemas.microsoft.com/office/powerpoint/2010/main" val="26776785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06EAC9-340B-4731-9B3D-C701E07A133F}"/>
              </a:ext>
            </a:extLst>
          </p:cNvPr>
          <p:cNvSpPr>
            <a:spLocks noGrp="1"/>
          </p:cNvSpPr>
          <p:nvPr>
            <p:ph type="title"/>
          </p:nvPr>
        </p:nvSpPr>
        <p:spPr/>
        <p:txBody>
          <a:bodyPr/>
          <a:lstStyle/>
          <a:p>
            <a:pPr algn="l"/>
            <a:r>
              <a:rPr lang="tr-TR" dirty="0"/>
              <a:t>Gölge</a:t>
            </a:r>
          </a:p>
        </p:txBody>
      </p:sp>
      <p:sp>
        <p:nvSpPr>
          <p:cNvPr id="3" name="İçerik Yer Tutucusu 2">
            <a:extLst>
              <a:ext uri="{FF2B5EF4-FFF2-40B4-BE49-F238E27FC236}">
                <a16:creationId xmlns:a16="http://schemas.microsoft.com/office/drawing/2014/main" id="{E91482AA-A7D1-4D63-863C-49C9607CD85D}"/>
              </a:ext>
            </a:extLst>
          </p:cNvPr>
          <p:cNvSpPr>
            <a:spLocks noGrp="1"/>
          </p:cNvSpPr>
          <p:nvPr>
            <p:ph idx="1"/>
          </p:nvPr>
        </p:nvSpPr>
        <p:spPr/>
        <p:txBody>
          <a:bodyPr/>
          <a:lstStyle/>
          <a:p>
            <a:pPr algn="just"/>
            <a:r>
              <a:rPr lang="tr-TR" sz="2800" dirty="0"/>
              <a:t>Gölge (Ombra)  : Işığın çarptığı yüzeyin arkasına geçememesi nedeniyle, bu yüzeyin arkasında kalan aydınlanmamış bölgedir. </a:t>
            </a:r>
          </a:p>
          <a:p>
            <a:pPr algn="just"/>
            <a:r>
              <a:rPr lang="tr-TR" sz="2800" dirty="0"/>
              <a:t>Gündelik hayatta gölgeler vardır. Demek ki sinema ve televizyonda da gölge görmeliyiz.</a:t>
            </a:r>
          </a:p>
          <a:p>
            <a:pPr algn="just"/>
            <a:r>
              <a:rPr lang="tr-TR" sz="2800" dirty="0"/>
              <a:t>Ancak ışıklı ve gölgeli alanların kontrollü biçimde belirlenmesi gerekir. </a:t>
            </a:r>
          </a:p>
          <a:p>
            <a:pPr algn="just"/>
            <a:endParaRPr lang="tr-TR" sz="2800" dirty="0"/>
          </a:p>
        </p:txBody>
      </p:sp>
    </p:spTree>
    <p:extLst>
      <p:ext uri="{BB962C8B-B14F-4D97-AF65-F5344CB8AC3E}">
        <p14:creationId xmlns:p14="http://schemas.microsoft.com/office/powerpoint/2010/main" val="781129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3E87469-B2CC-4CD1-9BE1-6AEC1F8D6052}"/>
              </a:ext>
            </a:extLst>
          </p:cNvPr>
          <p:cNvSpPr>
            <a:spLocks noGrp="1"/>
          </p:cNvSpPr>
          <p:nvPr>
            <p:ph type="title"/>
          </p:nvPr>
        </p:nvSpPr>
        <p:spPr/>
        <p:txBody>
          <a:bodyPr/>
          <a:lstStyle/>
          <a:p>
            <a:pPr algn="l"/>
            <a:r>
              <a:rPr lang="tr-TR" dirty="0"/>
              <a:t>Gölge</a:t>
            </a:r>
          </a:p>
        </p:txBody>
      </p:sp>
      <p:sp>
        <p:nvSpPr>
          <p:cNvPr id="3" name="İçerik Yer Tutucusu 2">
            <a:extLst>
              <a:ext uri="{FF2B5EF4-FFF2-40B4-BE49-F238E27FC236}">
                <a16:creationId xmlns:a16="http://schemas.microsoft.com/office/drawing/2014/main" id="{56B5D9F4-2E90-4DCF-9807-CD6C214715F6}"/>
              </a:ext>
            </a:extLst>
          </p:cNvPr>
          <p:cNvSpPr>
            <a:spLocks noGrp="1"/>
          </p:cNvSpPr>
          <p:nvPr>
            <p:ph idx="1"/>
          </p:nvPr>
        </p:nvSpPr>
        <p:spPr/>
        <p:txBody>
          <a:bodyPr/>
          <a:lstStyle/>
          <a:p>
            <a:r>
              <a:rPr lang="tr-TR" dirty="0"/>
              <a:t>Gölge Türleri</a:t>
            </a:r>
          </a:p>
          <a:p>
            <a:endParaRPr lang="tr-TR" dirty="0"/>
          </a:p>
          <a:p>
            <a:r>
              <a:rPr lang="tr-TR" dirty="0"/>
              <a:t>Karanlık Bölüm (</a:t>
            </a:r>
            <a:r>
              <a:rPr lang="tr-TR" dirty="0" err="1"/>
              <a:t>Penombra</a:t>
            </a:r>
            <a:r>
              <a:rPr lang="tr-TR" dirty="0"/>
              <a:t>)</a:t>
            </a:r>
          </a:p>
          <a:p>
            <a:r>
              <a:rPr lang="tr-TR" dirty="0"/>
              <a:t>Yarı Gölge (</a:t>
            </a:r>
            <a:r>
              <a:rPr lang="tr-TR" dirty="0" err="1"/>
              <a:t>Mezombra</a:t>
            </a:r>
            <a:r>
              <a:rPr lang="tr-TR" dirty="0"/>
              <a:t>)</a:t>
            </a:r>
          </a:p>
          <a:p>
            <a:endParaRPr lang="tr-TR" dirty="0"/>
          </a:p>
        </p:txBody>
      </p:sp>
    </p:spTree>
    <p:extLst>
      <p:ext uri="{BB962C8B-B14F-4D97-AF65-F5344CB8AC3E}">
        <p14:creationId xmlns:p14="http://schemas.microsoft.com/office/powerpoint/2010/main" val="130224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EE3D70-791E-4723-AA8F-B06AB868A5BC}"/>
              </a:ext>
            </a:extLst>
          </p:cNvPr>
          <p:cNvSpPr>
            <a:spLocks noGrp="1"/>
          </p:cNvSpPr>
          <p:nvPr>
            <p:ph type="title"/>
          </p:nvPr>
        </p:nvSpPr>
        <p:spPr/>
        <p:txBody>
          <a:bodyPr/>
          <a:lstStyle/>
          <a:p>
            <a:pPr algn="l"/>
            <a:r>
              <a:rPr lang="tr-TR" dirty="0"/>
              <a:t>Gölge</a:t>
            </a:r>
          </a:p>
        </p:txBody>
      </p:sp>
      <p:sp>
        <p:nvSpPr>
          <p:cNvPr id="3" name="İçerik Yer Tutucusu 2">
            <a:extLst>
              <a:ext uri="{FF2B5EF4-FFF2-40B4-BE49-F238E27FC236}">
                <a16:creationId xmlns:a16="http://schemas.microsoft.com/office/drawing/2014/main" id="{48FFAE6C-D2D8-4204-B58D-7B6840A710EA}"/>
              </a:ext>
            </a:extLst>
          </p:cNvPr>
          <p:cNvSpPr>
            <a:spLocks noGrp="1"/>
          </p:cNvSpPr>
          <p:nvPr>
            <p:ph idx="1"/>
          </p:nvPr>
        </p:nvSpPr>
        <p:spPr/>
        <p:txBody>
          <a:bodyPr/>
          <a:lstStyle/>
          <a:p>
            <a:pPr algn="just"/>
            <a:r>
              <a:rPr lang="tr-TR" sz="2800" dirty="0"/>
              <a:t>Leonardo da Vinci iki tür gölgeden söz eder:</a:t>
            </a:r>
          </a:p>
          <a:p>
            <a:pPr algn="just"/>
            <a:endParaRPr lang="tr-TR" sz="2800" dirty="0"/>
          </a:p>
          <a:p>
            <a:pPr algn="just"/>
            <a:r>
              <a:rPr lang="tr-TR" sz="2800" dirty="0"/>
              <a:t>Bağlı Gölge</a:t>
            </a:r>
          </a:p>
          <a:p>
            <a:pPr algn="just"/>
            <a:r>
              <a:rPr lang="tr-TR" sz="2800" dirty="0"/>
              <a:t>Atılan Gölge  (Buna Düşen Gölge (</a:t>
            </a:r>
            <a:r>
              <a:rPr lang="tr-TR" sz="2800" dirty="0" err="1"/>
              <a:t>Shattimento</a:t>
            </a:r>
            <a:r>
              <a:rPr lang="tr-TR" sz="2800" dirty="0"/>
              <a:t>) da denebilir.)</a:t>
            </a:r>
          </a:p>
          <a:p>
            <a:pPr algn="just"/>
            <a:endParaRPr lang="tr-TR" sz="2800" dirty="0"/>
          </a:p>
          <a:p>
            <a:pPr algn="just"/>
            <a:endParaRPr lang="tr-TR" sz="2800" dirty="0"/>
          </a:p>
        </p:txBody>
      </p:sp>
    </p:spTree>
    <p:extLst>
      <p:ext uri="{BB962C8B-B14F-4D97-AF65-F5344CB8AC3E}">
        <p14:creationId xmlns:p14="http://schemas.microsoft.com/office/powerpoint/2010/main" val="8908441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5544C6C-4667-41FB-B15F-35BD5D658C7D}"/>
              </a:ext>
            </a:extLst>
          </p:cNvPr>
          <p:cNvSpPr>
            <a:spLocks noGrp="1"/>
          </p:cNvSpPr>
          <p:nvPr>
            <p:ph type="title"/>
          </p:nvPr>
        </p:nvSpPr>
        <p:spPr/>
        <p:txBody>
          <a:bodyPr/>
          <a:lstStyle/>
          <a:p>
            <a:pPr algn="l"/>
            <a:r>
              <a:rPr lang="tr-TR" dirty="0"/>
              <a:t>Gölge</a:t>
            </a:r>
          </a:p>
        </p:txBody>
      </p:sp>
      <p:sp>
        <p:nvSpPr>
          <p:cNvPr id="3" name="İçerik Yer Tutucusu 2">
            <a:extLst>
              <a:ext uri="{FF2B5EF4-FFF2-40B4-BE49-F238E27FC236}">
                <a16:creationId xmlns:a16="http://schemas.microsoft.com/office/drawing/2014/main" id="{DE4922E4-8288-4508-AB9A-22B058B76BB7}"/>
              </a:ext>
            </a:extLst>
          </p:cNvPr>
          <p:cNvSpPr>
            <a:spLocks noGrp="1"/>
          </p:cNvSpPr>
          <p:nvPr>
            <p:ph idx="1"/>
          </p:nvPr>
        </p:nvSpPr>
        <p:spPr/>
        <p:txBody>
          <a:bodyPr/>
          <a:lstStyle/>
          <a:p>
            <a:pPr algn="just"/>
            <a:r>
              <a:rPr lang="tr-TR" dirty="0"/>
              <a:t>Bağlı Gölge: Nesnenin kendi üzerindeki girinti-çıkıntıların yine nesnenin kendi üzerinde oluşturduğu gölge.</a:t>
            </a:r>
          </a:p>
          <a:p>
            <a:pPr algn="just"/>
            <a:endParaRPr lang="tr-TR" dirty="0"/>
          </a:p>
          <a:p>
            <a:pPr algn="just"/>
            <a:r>
              <a:rPr lang="tr-TR" dirty="0"/>
              <a:t>Atılan Gölge: Nesnenin bütününün başka bir nesne üzerine düşen gölgesi.</a:t>
            </a:r>
          </a:p>
          <a:p>
            <a:pPr algn="just"/>
            <a:endParaRPr lang="tr-TR" dirty="0"/>
          </a:p>
        </p:txBody>
      </p:sp>
    </p:spTree>
    <p:extLst>
      <p:ext uri="{BB962C8B-B14F-4D97-AF65-F5344CB8AC3E}">
        <p14:creationId xmlns:p14="http://schemas.microsoft.com/office/powerpoint/2010/main" val="1198750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002E9AD-3174-4122-8B12-54BCB36832CC}"/>
              </a:ext>
            </a:extLst>
          </p:cNvPr>
          <p:cNvSpPr>
            <a:spLocks noGrp="1"/>
          </p:cNvSpPr>
          <p:nvPr>
            <p:ph type="title"/>
          </p:nvPr>
        </p:nvSpPr>
        <p:spPr/>
        <p:txBody>
          <a:bodyPr/>
          <a:lstStyle/>
          <a:p>
            <a:pPr algn="l"/>
            <a:r>
              <a:rPr lang="tr-TR" sz="3600" dirty="0"/>
              <a:t>Işık-Gölge Aydınlatması (</a:t>
            </a:r>
            <a:r>
              <a:rPr lang="tr-TR" sz="3600" dirty="0" err="1"/>
              <a:t>Chiaroscuro</a:t>
            </a:r>
            <a:r>
              <a:rPr lang="tr-TR" sz="3600" dirty="0"/>
              <a:t>)</a:t>
            </a:r>
          </a:p>
        </p:txBody>
      </p:sp>
      <p:sp>
        <p:nvSpPr>
          <p:cNvPr id="3" name="İçerik Yer Tutucusu 2">
            <a:extLst>
              <a:ext uri="{FF2B5EF4-FFF2-40B4-BE49-F238E27FC236}">
                <a16:creationId xmlns:a16="http://schemas.microsoft.com/office/drawing/2014/main" id="{E4B35AC9-D696-4794-BDDA-60766FA0586F}"/>
              </a:ext>
            </a:extLst>
          </p:cNvPr>
          <p:cNvSpPr>
            <a:spLocks noGrp="1"/>
          </p:cNvSpPr>
          <p:nvPr>
            <p:ph idx="1"/>
          </p:nvPr>
        </p:nvSpPr>
        <p:spPr/>
        <p:txBody>
          <a:bodyPr/>
          <a:lstStyle/>
          <a:p>
            <a:pPr algn="just"/>
            <a:r>
              <a:rPr lang="tr-TR" dirty="0"/>
              <a:t>Işık-gölge aydınlatmasında kontrast çok belirgindir. </a:t>
            </a:r>
          </a:p>
          <a:p>
            <a:pPr algn="just"/>
            <a:r>
              <a:rPr lang="tr-TR" dirty="0"/>
              <a:t>Işık-gölge aydınlanması, kontrastlığın derecesine göre üç ana türe ayrılır:</a:t>
            </a:r>
          </a:p>
          <a:p>
            <a:pPr algn="just"/>
            <a:r>
              <a:rPr lang="tr-TR" dirty="0" err="1"/>
              <a:t>Rembrandt</a:t>
            </a:r>
            <a:r>
              <a:rPr lang="tr-TR" dirty="0"/>
              <a:t> aydınlatması.</a:t>
            </a:r>
          </a:p>
          <a:p>
            <a:pPr algn="just"/>
            <a:r>
              <a:rPr lang="tr-TR" dirty="0" err="1"/>
              <a:t>Cameo</a:t>
            </a:r>
            <a:r>
              <a:rPr lang="tr-TR" dirty="0"/>
              <a:t> aydınlatması.</a:t>
            </a:r>
          </a:p>
          <a:p>
            <a:pPr algn="just"/>
            <a:r>
              <a:rPr lang="tr-TR" dirty="0"/>
              <a:t>Siluet aydınlatması.</a:t>
            </a:r>
          </a:p>
          <a:p>
            <a:pPr algn="just"/>
            <a:endParaRPr lang="tr-TR" dirty="0"/>
          </a:p>
        </p:txBody>
      </p:sp>
    </p:spTree>
    <p:extLst>
      <p:ext uri="{BB962C8B-B14F-4D97-AF65-F5344CB8AC3E}">
        <p14:creationId xmlns:p14="http://schemas.microsoft.com/office/powerpoint/2010/main" val="5762963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A538E1D-AAE0-49C7-BDAD-2D44D0F916C5}"/>
              </a:ext>
            </a:extLst>
          </p:cNvPr>
          <p:cNvSpPr>
            <a:spLocks noGrp="1"/>
          </p:cNvSpPr>
          <p:nvPr>
            <p:ph type="title"/>
          </p:nvPr>
        </p:nvSpPr>
        <p:spPr>
          <a:xfrm>
            <a:off x="630238" y="457200"/>
            <a:ext cx="2949575" cy="1099592"/>
          </a:xfrm>
        </p:spPr>
        <p:txBody>
          <a:bodyPr/>
          <a:lstStyle/>
          <a:p>
            <a:pPr algn="l"/>
            <a:r>
              <a:rPr lang="tr-TR" dirty="0" err="1"/>
              <a:t>Rembrandt</a:t>
            </a:r>
            <a:r>
              <a:rPr lang="tr-TR" dirty="0"/>
              <a:t> Aydınlatması</a:t>
            </a:r>
          </a:p>
        </p:txBody>
      </p:sp>
      <p:pic>
        <p:nvPicPr>
          <p:cNvPr id="6" name="Resim Yer Tutucusu 5">
            <a:extLst>
              <a:ext uri="{FF2B5EF4-FFF2-40B4-BE49-F238E27FC236}">
                <a16:creationId xmlns:a16="http://schemas.microsoft.com/office/drawing/2014/main" id="{39B20878-F8D3-4ACC-AD98-8B5F00983D5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5097" b="15097"/>
          <a:stretch>
            <a:fillRect/>
          </a:stretch>
        </p:blipFill>
        <p:spPr/>
      </p:pic>
      <p:sp>
        <p:nvSpPr>
          <p:cNvPr id="3" name="İçerik Yer Tutucusu 2">
            <a:extLst>
              <a:ext uri="{FF2B5EF4-FFF2-40B4-BE49-F238E27FC236}">
                <a16:creationId xmlns:a16="http://schemas.microsoft.com/office/drawing/2014/main" id="{43CBA0C2-154E-4B31-ACA9-EEA6C540AD37}"/>
              </a:ext>
            </a:extLst>
          </p:cNvPr>
          <p:cNvSpPr>
            <a:spLocks noGrp="1"/>
          </p:cNvSpPr>
          <p:nvPr>
            <p:ph type="body" sz="half" idx="2"/>
          </p:nvPr>
        </p:nvSpPr>
        <p:spPr/>
        <p:txBody>
          <a:bodyPr/>
          <a:lstStyle/>
          <a:p>
            <a:pPr algn="just"/>
            <a:r>
              <a:rPr lang="tr-TR" dirty="0"/>
              <a:t>Konunun bazı yerleri aydınlık, bazı yerleri karanlıktır.</a:t>
            </a:r>
          </a:p>
          <a:p>
            <a:pPr algn="just"/>
            <a:endParaRPr lang="tr-TR" dirty="0"/>
          </a:p>
        </p:txBody>
      </p:sp>
    </p:spTree>
    <p:extLst>
      <p:ext uri="{BB962C8B-B14F-4D97-AF65-F5344CB8AC3E}">
        <p14:creationId xmlns:p14="http://schemas.microsoft.com/office/powerpoint/2010/main" val="41699871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318940-9A33-4ED7-91C6-49ACA0756782}"/>
              </a:ext>
            </a:extLst>
          </p:cNvPr>
          <p:cNvSpPr>
            <a:spLocks noGrp="1"/>
          </p:cNvSpPr>
          <p:nvPr>
            <p:ph type="title"/>
          </p:nvPr>
        </p:nvSpPr>
        <p:spPr>
          <a:xfrm>
            <a:off x="630238" y="457200"/>
            <a:ext cx="2949575" cy="1171600"/>
          </a:xfrm>
        </p:spPr>
        <p:txBody>
          <a:bodyPr/>
          <a:lstStyle/>
          <a:p>
            <a:pPr algn="l"/>
            <a:r>
              <a:rPr lang="tr-TR" dirty="0" err="1"/>
              <a:t>Cameo</a:t>
            </a:r>
            <a:r>
              <a:rPr lang="tr-TR" dirty="0"/>
              <a:t> Aydınlatması</a:t>
            </a:r>
          </a:p>
        </p:txBody>
      </p:sp>
      <p:pic>
        <p:nvPicPr>
          <p:cNvPr id="6" name="Resim Yer Tutucusu 5">
            <a:extLst>
              <a:ext uri="{FF2B5EF4-FFF2-40B4-BE49-F238E27FC236}">
                <a16:creationId xmlns:a16="http://schemas.microsoft.com/office/drawing/2014/main" id="{5C43C467-E9CB-4EEE-BA7C-CBBB3E90948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1154" r="11154"/>
          <a:stretch>
            <a:fillRect/>
          </a:stretch>
        </p:blipFill>
        <p:spPr/>
      </p:pic>
      <p:sp>
        <p:nvSpPr>
          <p:cNvPr id="3" name="İçerik Yer Tutucusu 2">
            <a:extLst>
              <a:ext uri="{FF2B5EF4-FFF2-40B4-BE49-F238E27FC236}">
                <a16:creationId xmlns:a16="http://schemas.microsoft.com/office/drawing/2014/main" id="{F25A897D-98ED-46EA-BEF6-B3E0E68C9A7F}"/>
              </a:ext>
            </a:extLst>
          </p:cNvPr>
          <p:cNvSpPr>
            <a:spLocks noGrp="1"/>
          </p:cNvSpPr>
          <p:nvPr>
            <p:ph type="body" sz="half" idx="2"/>
          </p:nvPr>
        </p:nvSpPr>
        <p:spPr/>
        <p:txBody>
          <a:bodyPr/>
          <a:lstStyle/>
          <a:p>
            <a:pPr algn="just"/>
            <a:r>
              <a:rPr lang="tr-TR" sz="2000" dirty="0"/>
              <a:t>Konunun bir bölümü bir tek ışık kaynağı ile aydınlatılır.</a:t>
            </a:r>
          </a:p>
          <a:p>
            <a:pPr algn="just"/>
            <a:r>
              <a:rPr lang="tr-TR" sz="2000" dirty="0"/>
              <a:t>Konunun arkasındaki ya da aydınlatılmayan bölümündeki detaylar önemli değildir.</a:t>
            </a:r>
          </a:p>
          <a:p>
            <a:pPr algn="just"/>
            <a:r>
              <a:rPr lang="tr-TR" sz="2000" dirty="0"/>
              <a:t>İzleyicinin ilgisi aydınlatılan yöne yoğun olarak çekilir.</a:t>
            </a:r>
          </a:p>
          <a:p>
            <a:pPr algn="just"/>
            <a:endParaRPr lang="tr-TR" sz="2000" dirty="0"/>
          </a:p>
        </p:txBody>
      </p:sp>
    </p:spTree>
    <p:extLst>
      <p:ext uri="{BB962C8B-B14F-4D97-AF65-F5344CB8AC3E}">
        <p14:creationId xmlns:p14="http://schemas.microsoft.com/office/powerpoint/2010/main" val="1811454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4B1691-7039-4D08-AE87-BAAD81539AFE}"/>
              </a:ext>
            </a:extLst>
          </p:cNvPr>
          <p:cNvSpPr>
            <a:spLocks noGrp="1"/>
          </p:cNvSpPr>
          <p:nvPr>
            <p:ph type="title"/>
          </p:nvPr>
        </p:nvSpPr>
        <p:spPr/>
        <p:txBody>
          <a:bodyPr/>
          <a:lstStyle/>
          <a:p>
            <a:pPr algn="l"/>
            <a:r>
              <a:rPr lang="tr-TR" dirty="0"/>
              <a:t>Siluet Aydınlatma</a:t>
            </a:r>
          </a:p>
        </p:txBody>
      </p:sp>
      <p:pic>
        <p:nvPicPr>
          <p:cNvPr id="6" name="Resim Yer Tutucusu 5">
            <a:extLst>
              <a:ext uri="{FF2B5EF4-FFF2-40B4-BE49-F238E27FC236}">
                <a16:creationId xmlns:a16="http://schemas.microsoft.com/office/drawing/2014/main" id="{49862799-C743-4C9E-893F-79561EABDB1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9328" r="9328"/>
          <a:stretch>
            <a:fillRect/>
          </a:stretch>
        </p:blipFill>
        <p:spPr/>
      </p:pic>
      <p:sp>
        <p:nvSpPr>
          <p:cNvPr id="3" name="İçerik Yer Tutucusu 2">
            <a:extLst>
              <a:ext uri="{FF2B5EF4-FFF2-40B4-BE49-F238E27FC236}">
                <a16:creationId xmlns:a16="http://schemas.microsoft.com/office/drawing/2014/main" id="{A804081C-C977-4F0E-925E-FD0DD052EB01}"/>
              </a:ext>
            </a:extLst>
          </p:cNvPr>
          <p:cNvSpPr>
            <a:spLocks noGrp="1"/>
          </p:cNvSpPr>
          <p:nvPr>
            <p:ph type="body" sz="half" idx="2"/>
          </p:nvPr>
        </p:nvSpPr>
        <p:spPr/>
        <p:txBody>
          <a:bodyPr/>
          <a:lstStyle/>
          <a:p>
            <a:pPr algn="just"/>
            <a:r>
              <a:rPr lang="tr-TR" dirty="0"/>
              <a:t>Arka fon aydınlıktır, konu ise karanlıkta kalır ve siluet olarak görülür.</a:t>
            </a:r>
          </a:p>
          <a:p>
            <a:pPr algn="just"/>
            <a:r>
              <a:rPr lang="tr-TR" dirty="0"/>
              <a:t>Siluet aydınlatmayla gizem ve merak yaratılabilir. Sözgelimi bir kişinin kim olduğunu göstermek istemediğinizde, izleyicide merak uyandırmak amacıyla onu siluet olarak gösterebilirsiniz</a:t>
            </a:r>
          </a:p>
        </p:txBody>
      </p:sp>
    </p:spTree>
    <p:extLst>
      <p:ext uri="{BB962C8B-B14F-4D97-AF65-F5344CB8AC3E}">
        <p14:creationId xmlns:p14="http://schemas.microsoft.com/office/powerpoint/2010/main" val="535762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A19E36-0526-4403-BE55-CDB8B74EE72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119DD5D-FD1F-42C4-8CD3-1E4C84EA6D7F}"/>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2875811327"/>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588</TotalTime>
  <Words>1789</Words>
  <Application>Microsoft Office PowerPoint</Application>
  <PresentationFormat>Ekran Gösterisi (4:3)</PresentationFormat>
  <Paragraphs>195</Paragraphs>
  <Slides>43</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43</vt:i4>
      </vt:variant>
    </vt:vector>
  </HeadingPairs>
  <TitlesOfParts>
    <vt:vector size="45" baseType="lpstr">
      <vt:lpstr>Arial</vt:lpstr>
      <vt:lpstr>sunum_sablon</vt:lpstr>
      <vt:lpstr>PowerPoint Sunusu</vt:lpstr>
      <vt:lpstr>Sinematografide  Işıklandırma ve Aydınlatma</vt:lpstr>
      <vt:lpstr>Işık ve Aydınlatma</vt:lpstr>
      <vt:lpstr>Işık ve Aydınlatma</vt:lpstr>
      <vt:lpstr>Işık ve Aydınlatma</vt:lpstr>
      <vt:lpstr>Işık ve Aydınlatma</vt:lpstr>
      <vt:lpstr>Işık ve Aydınlatma</vt:lpstr>
      <vt:lpstr>Işık ve Aydınlatma</vt:lpstr>
      <vt:lpstr>Işık ve Aydınlatma</vt:lpstr>
      <vt:lpstr>Işık ve Gölgeleme</vt:lpstr>
      <vt:lpstr>Işığın Temel Özellikleri</vt:lpstr>
      <vt:lpstr>Işığın Temel Özellikleri</vt:lpstr>
      <vt:lpstr>Işığın Temel Özellikleri</vt:lpstr>
      <vt:lpstr>Işığın Temel Özellikleri</vt:lpstr>
      <vt:lpstr>Işığın Temel Özellikleri</vt:lpstr>
      <vt:lpstr>Işığın Niteliği</vt:lpstr>
      <vt:lpstr>Işığın Niteliği</vt:lpstr>
      <vt:lpstr>Aydınlatma Çeşitleri</vt:lpstr>
      <vt:lpstr>Güçlerine Göre Aydınlatma Çeşitleri</vt:lpstr>
      <vt:lpstr>Güçlerine Göre Aydınlatma Çeşitleri</vt:lpstr>
      <vt:lpstr>Açılarına Göre Aydınlatma Çeşitleri</vt:lpstr>
      <vt:lpstr>Işığın Yönü</vt:lpstr>
      <vt:lpstr>Üç Noktadan Aydınlatma</vt:lpstr>
      <vt:lpstr>Üç Noktadan Aydınlatma</vt:lpstr>
      <vt:lpstr>Üç Noktadan Aydınlatma</vt:lpstr>
      <vt:lpstr>Üç Noktadan Aydınlatma</vt:lpstr>
      <vt:lpstr>Üç Noktadan Aydınlatma</vt:lpstr>
      <vt:lpstr>Dört noktadan aydınlatma: Fon Işığı</vt:lpstr>
      <vt:lpstr>Tek Işık Kaynağı ile Aydınlatma</vt:lpstr>
      <vt:lpstr>Konu Işıkları</vt:lpstr>
      <vt:lpstr>Aydınlatma Yöntemleri</vt:lpstr>
      <vt:lpstr>Düz (Notan) Aydınlatma</vt:lpstr>
      <vt:lpstr>Işık-Gölge Aydınlatması (Chiaroscuro)</vt:lpstr>
      <vt:lpstr>Işık-Gölge Aydınlatması (Chiaroscuro)</vt:lpstr>
      <vt:lpstr>Gölge</vt:lpstr>
      <vt:lpstr>Gölge</vt:lpstr>
      <vt:lpstr>Gölge</vt:lpstr>
      <vt:lpstr>Gölge</vt:lpstr>
      <vt:lpstr>Işık-Gölge Aydınlatması (Chiaroscuro)</vt:lpstr>
      <vt:lpstr>Rembrandt Aydınlatması</vt:lpstr>
      <vt:lpstr>Cameo Aydınlatması</vt:lpstr>
      <vt:lpstr>Siluet Aydınlatma</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İletişim Fakültesi</dc:creator>
  <cp:lastModifiedBy>murat şahin</cp:lastModifiedBy>
  <cp:revision>62</cp:revision>
  <cp:lastPrinted>1601-01-01T00:00:00Z</cp:lastPrinted>
  <dcterms:created xsi:type="dcterms:W3CDTF">2019-11-27T06:53:14Z</dcterms:created>
  <dcterms:modified xsi:type="dcterms:W3CDTF">2020-12-20T15:21:53Z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