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Lst>
  <p:sldIdLst>
    <p:sldId id="257" r:id="rId2"/>
    <p:sldId id="258" r:id="rId3"/>
    <p:sldId id="263" r:id="rId4"/>
    <p:sldId id="284"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86" r:id="rId19"/>
    <p:sldId id="287" r:id="rId20"/>
    <p:sldId id="288" r:id="rId21"/>
    <p:sldId id="289" r:id="rId22"/>
    <p:sldId id="290" r:id="rId23"/>
    <p:sldId id="291" r:id="rId24"/>
    <p:sldId id="292" r:id="rId25"/>
    <p:sldId id="293" r:id="rId26"/>
    <p:sldId id="295" r:id="rId27"/>
    <p:sldId id="296" r:id="rId28"/>
    <p:sldId id="294" r:id="rId29"/>
    <p:sldId id="297" r:id="rId30"/>
    <p:sldId id="298" r:id="rId31"/>
    <p:sldId id="30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 için tıklayın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853C0E9-476E-4888-B1BF-D65CF73CBA7E}" type="datetimeFigureOut">
              <a:rPr lang="tr-TR" smtClean="0"/>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EF851FF-E3B6-4097-9F4A-3DCBBAF6E699}"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58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853C0E9-476E-4888-B1BF-D65CF73CBA7E}" type="datetimeFigureOut">
              <a:rPr lang="tr-TR" smtClean="0"/>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726921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853C0E9-476E-4888-B1BF-D65CF73CBA7E}" type="datetimeFigureOut">
              <a:rPr lang="tr-TR" smtClean="0"/>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EF851FF-E3B6-4097-9F4A-3DCBBAF6E699}"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40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853C0E9-476E-4888-B1BF-D65CF73CBA7E}" type="datetimeFigureOut">
              <a:rPr lang="tr-TR" smtClean="0"/>
              <a:t>15.01.2020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2804077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853C0E9-476E-4888-B1BF-D65CF73CBA7E}" type="datetimeFigureOut">
              <a:rPr lang="tr-TR" smtClean="0"/>
              <a:t>15.01.2020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1873031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A853C0E9-476E-4888-B1BF-D65CF73CBA7E}" type="datetimeFigureOut">
              <a:rPr lang="tr-TR" smtClean="0"/>
              <a:t>15.01.2020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329221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853C0E9-476E-4888-B1BF-D65CF73CBA7E}" type="datetimeFigureOut">
              <a:rPr lang="tr-TR" smtClean="0"/>
              <a:t>15.01.2020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390479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853C0E9-476E-4888-B1BF-D65CF73CBA7E}" type="datetimeFigureOut">
              <a:rPr lang="tr-TR" smtClean="0"/>
              <a:t>15.01.2020</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EF851FF-E3B6-4097-9F4A-3DCBBAF6E699}" type="slidenum">
              <a:rPr lang="tr-TR" smtClean="0"/>
              <a:t>‹#›</a:t>
            </a:fld>
            <a:endParaRPr lang="tr-TR"/>
          </a:p>
        </p:txBody>
      </p:sp>
    </p:spTree>
    <p:extLst>
      <p:ext uri="{BB962C8B-B14F-4D97-AF65-F5344CB8AC3E}">
        <p14:creationId xmlns:p14="http://schemas.microsoft.com/office/powerpoint/2010/main" val="268960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853C0E9-476E-4888-B1BF-D65CF73CBA7E}" type="datetimeFigureOut">
              <a:rPr lang="tr-TR" smtClean="0"/>
              <a:t>15.01.2020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145655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853C0E9-476E-4888-B1BF-D65CF73CBA7E}" type="datetimeFigureOut">
              <a:rPr lang="tr-TR" smtClean="0"/>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3364973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853C0E9-476E-4888-B1BF-D65CF73CBA7E}" type="datetimeFigureOut">
              <a:rPr lang="tr-TR" smtClean="0"/>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EF851FF-E3B6-4097-9F4A-3DCBBAF6E699}" type="slidenum">
              <a:rPr lang="tr-TR" smtClean="0"/>
              <a:t>‹#›</a:t>
            </a:fld>
            <a:endParaRPr lang="tr-TR"/>
          </a:p>
        </p:txBody>
      </p:sp>
    </p:spTree>
    <p:extLst>
      <p:ext uri="{BB962C8B-B14F-4D97-AF65-F5344CB8AC3E}">
        <p14:creationId xmlns:p14="http://schemas.microsoft.com/office/powerpoint/2010/main" val="1988847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853C0E9-476E-4888-B1BF-D65CF73CBA7E}" type="datetimeFigureOut">
              <a:rPr lang="tr-TR" smtClean="0"/>
              <a:t>15.01.2020</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EF851FF-E3B6-4097-9F4A-3DCBBAF6E699}"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91239"/>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6000" b="1" dirty="0">
                <a:solidFill>
                  <a:schemeClr val="accent1">
                    <a:lumMod val="75000"/>
                  </a:schemeClr>
                </a:solidFill>
              </a:rPr>
              <a:t>ÖZEL EĞİTİM VE TEKNOLOJİ</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2099310"/>
            <a:ext cx="9753600" cy="3390900"/>
          </a:xfrm>
          <a:prstGeom prst="rect">
            <a:avLst/>
          </a:prstGeom>
        </p:spPr>
      </p:pic>
    </p:spTree>
    <p:extLst>
      <p:ext uri="{BB962C8B-B14F-4D97-AF65-F5344CB8AC3E}">
        <p14:creationId xmlns:p14="http://schemas.microsoft.com/office/powerpoint/2010/main" val="101973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70432" y="906950"/>
            <a:ext cx="10058400" cy="4023360"/>
          </a:xfrm>
        </p:spPr>
        <p:txBody>
          <a:bodyPr/>
          <a:lstStyle/>
          <a:p>
            <a:pPr algn="ctr"/>
            <a:r>
              <a:rPr lang="tr-TR" sz="2800" b="1" dirty="0">
                <a:solidFill>
                  <a:schemeClr val="accent1">
                    <a:lumMod val="75000"/>
                  </a:schemeClr>
                </a:solidFill>
              </a:rPr>
              <a:t>Özel eğitimde teknolojinin kullanımı hakkında neler biliyorsunuz?</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168" y="2246037"/>
            <a:ext cx="3835732" cy="4020651"/>
          </a:xfrm>
          <a:prstGeom prst="rect">
            <a:avLst/>
          </a:prstGeom>
        </p:spPr>
      </p:pic>
    </p:spTree>
    <p:extLst>
      <p:ext uri="{BB962C8B-B14F-4D97-AF65-F5344CB8AC3E}">
        <p14:creationId xmlns:p14="http://schemas.microsoft.com/office/powerpoint/2010/main" val="289419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chemeClr val="accent1">
                    <a:lumMod val="75000"/>
                  </a:schemeClr>
                </a:solidFill>
              </a:rPr>
              <a:t>ÖZEL EĞİTİM VE TEKNOLOJİ</a:t>
            </a:r>
            <a:br>
              <a:rPr lang="tr-TR" b="1" dirty="0">
                <a:solidFill>
                  <a:schemeClr val="accent1">
                    <a:lumMod val="75000"/>
                  </a:schemeClr>
                </a:solidFill>
              </a:rPr>
            </a:br>
            <a:endParaRPr lang="tr-TR" dirty="0">
              <a:solidFill>
                <a:schemeClr val="accent1">
                  <a:lumMod val="75000"/>
                </a:schemeClr>
              </a:solidFill>
            </a:endParaRPr>
          </a:p>
        </p:txBody>
      </p:sp>
      <p:sp>
        <p:nvSpPr>
          <p:cNvPr id="3" name="İçerik Yer Tutucusu 2"/>
          <p:cNvSpPr>
            <a:spLocks noGrp="1"/>
          </p:cNvSpPr>
          <p:nvPr>
            <p:ph idx="1"/>
          </p:nvPr>
        </p:nvSpPr>
        <p:spPr/>
        <p:txBody>
          <a:bodyPr/>
          <a:lstStyle/>
          <a:p>
            <a:r>
              <a:rPr lang="tr-TR" b="1" dirty="0">
                <a:solidFill>
                  <a:schemeClr val="tx1"/>
                </a:solidFill>
                <a:latin typeface="Arial" panose="020B0604020202020204" pitchFamily="34" charset="0"/>
                <a:cs typeface="Arial" panose="020B0604020202020204" pitchFamily="34" charset="0"/>
              </a:rPr>
              <a:t>İnsanlık tarihine kısaca bakınca günümüze kadar çok fazla </a:t>
            </a:r>
            <a:r>
              <a:rPr lang="tr-TR" b="1" dirty="0" err="1">
                <a:solidFill>
                  <a:schemeClr val="tx1"/>
                </a:solidFill>
                <a:latin typeface="Arial" panose="020B0604020202020204" pitchFamily="34" charset="0"/>
                <a:cs typeface="Arial" panose="020B0604020202020204" pitchFamily="34" charset="0"/>
              </a:rPr>
              <a:t>icat,keşif</a:t>
            </a:r>
            <a:r>
              <a:rPr lang="tr-TR" b="1" dirty="0">
                <a:solidFill>
                  <a:schemeClr val="tx1"/>
                </a:solidFill>
                <a:latin typeface="Arial" panose="020B0604020202020204" pitchFamily="34" charset="0"/>
                <a:cs typeface="Arial" panose="020B0604020202020204" pitchFamily="34" charset="0"/>
              </a:rPr>
              <a:t> ve yenilik karşımıza çıkmaktadır. Bu icat , keşif ve yenilikler sayesinde 21. yüzyıla kadar gelinmiştir ve neticede bu çağ dijital çağ olarak </a:t>
            </a:r>
            <a:r>
              <a:rPr lang="tr-TR" b="1" dirty="0" err="1">
                <a:solidFill>
                  <a:schemeClr val="tx1"/>
                </a:solidFill>
                <a:latin typeface="Arial" panose="020B0604020202020204" pitchFamily="34" charset="0"/>
                <a:cs typeface="Arial" panose="020B0604020202020204" pitchFamily="34" charset="0"/>
              </a:rPr>
              <a:t>adlandırılmıştır.Bu</a:t>
            </a:r>
            <a:r>
              <a:rPr lang="tr-TR" b="1" dirty="0">
                <a:solidFill>
                  <a:schemeClr val="tx1"/>
                </a:solidFill>
                <a:latin typeface="Arial" panose="020B0604020202020204" pitchFamily="34" charset="0"/>
                <a:cs typeface="Arial" panose="020B0604020202020204" pitchFamily="34" charset="0"/>
              </a:rPr>
              <a:t> dijital çağ hayatımızın her alanına etki etmiştir .Bu etkiler eğitim ortamlarımızda da kendisini göstermektedir .Bu bölümde  teknoloji ve özel eğitim ilişkisi teknoloji ve özel eğitimdeki yasalar ,özel eğitim ortamları ve teknoloji kullanımı , özel </a:t>
            </a:r>
            <a:r>
              <a:rPr lang="tr-TR" b="1" dirty="0" err="1">
                <a:solidFill>
                  <a:schemeClr val="tx1"/>
                </a:solidFill>
                <a:latin typeface="Arial" panose="020B0604020202020204" pitchFamily="34" charset="0"/>
                <a:cs typeface="Arial" panose="020B0604020202020204" pitchFamily="34" charset="0"/>
              </a:rPr>
              <a:t>gereksinimli</a:t>
            </a:r>
            <a:r>
              <a:rPr lang="tr-TR" b="1" dirty="0">
                <a:solidFill>
                  <a:schemeClr val="tx1"/>
                </a:solidFill>
                <a:latin typeface="Arial" panose="020B0604020202020204" pitchFamily="34" charset="0"/>
                <a:cs typeface="Arial" panose="020B0604020202020204" pitchFamily="34" charset="0"/>
              </a:rPr>
              <a:t> aileler ve teknoloji ilişkisi son olarak yakın zamanda ülkemizde özel eğitim alanında teknolojinin yer aldığı çalışmalara </a:t>
            </a:r>
            <a:r>
              <a:rPr lang="tr-TR" b="1" dirty="0" err="1">
                <a:solidFill>
                  <a:schemeClr val="tx1"/>
                </a:solidFill>
                <a:latin typeface="Arial" panose="020B0604020202020204" pitchFamily="34" charset="0"/>
                <a:cs typeface="Arial" panose="020B0604020202020204" pitchFamily="34" charset="0"/>
              </a:rPr>
              <a:t>değiniceğiz</a:t>
            </a:r>
            <a:r>
              <a:rPr lang="tr-TR" b="1" dirty="0">
                <a:solidFill>
                  <a:schemeClr val="tx1"/>
                </a:solidFill>
                <a:latin typeface="Arial" panose="020B0604020202020204" pitchFamily="34" charset="0"/>
                <a:cs typeface="Arial" panose="020B0604020202020204" pitchFamily="34" charset="0"/>
              </a:rPr>
              <a:t>.</a:t>
            </a:r>
          </a:p>
          <a:p>
            <a:endParaRPr lang="tr-TR" dirty="0"/>
          </a:p>
        </p:txBody>
      </p:sp>
    </p:spTree>
    <p:extLst>
      <p:ext uri="{BB962C8B-B14F-4D97-AF65-F5344CB8AC3E}">
        <p14:creationId xmlns:p14="http://schemas.microsoft.com/office/powerpoint/2010/main" val="291902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5224" y="1297041"/>
            <a:ext cx="7202512" cy="4645099"/>
          </a:xfrm>
        </p:spPr>
      </p:pic>
    </p:spTree>
    <p:extLst>
      <p:ext uri="{BB962C8B-B14F-4D97-AF65-F5344CB8AC3E}">
        <p14:creationId xmlns:p14="http://schemas.microsoft.com/office/powerpoint/2010/main" val="809208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chemeClr val="accent1">
                    <a:lumMod val="75000"/>
                  </a:schemeClr>
                </a:solidFill>
              </a:rPr>
              <a:t>GİRİŞ</a:t>
            </a:r>
          </a:p>
        </p:txBody>
      </p:sp>
      <p:sp>
        <p:nvSpPr>
          <p:cNvPr id="3" name="İçerik Yer Tutucusu 2"/>
          <p:cNvSpPr>
            <a:spLocks noGrp="1"/>
          </p:cNvSpPr>
          <p:nvPr>
            <p:ph idx="1"/>
          </p:nvPr>
        </p:nvSpPr>
        <p:spPr/>
        <p:txBody>
          <a:bodyPr/>
          <a:lstStyle/>
          <a:p>
            <a:r>
              <a:rPr lang="tr-TR" b="1" dirty="0">
                <a:solidFill>
                  <a:schemeClr val="tx1"/>
                </a:solidFill>
                <a:latin typeface="Arial" panose="020B0604020202020204" pitchFamily="34" charset="0"/>
                <a:cs typeface="Arial" panose="020B0604020202020204" pitchFamily="34" charset="0"/>
              </a:rPr>
              <a:t>Toplumlar gelişimini ve değişimini eğitim aracılığıyla </a:t>
            </a:r>
            <a:r>
              <a:rPr lang="tr-TR" b="1" dirty="0" err="1">
                <a:solidFill>
                  <a:schemeClr val="tx1"/>
                </a:solidFill>
                <a:latin typeface="Arial" panose="020B0604020202020204" pitchFamily="34" charset="0"/>
                <a:cs typeface="Arial" panose="020B0604020202020204" pitchFamily="34" charset="0"/>
              </a:rPr>
              <a:t>gerçekleştirmektedir.Bu</a:t>
            </a:r>
            <a:r>
              <a:rPr lang="tr-TR" b="1" dirty="0">
                <a:solidFill>
                  <a:schemeClr val="tx1"/>
                </a:solidFill>
                <a:latin typeface="Arial" panose="020B0604020202020204" pitchFamily="34" charset="0"/>
                <a:cs typeface="Arial" panose="020B0604020202020204" pitchFamily="34" charset="0"/>
              </a:rPr>
              <a:t> gelişim ve değişim sadece normal gelişim gösteren bireyler için değil aynı zamanda özel </a:t>
            </a:r>
            <a:r>
              <a:rPr lang="tr-TR" b="1" dirty="0" err="1">
                <a:solidFill>
                  <a:schemeClr val="tx1"/>
                </a:solidFill>
                <a:latin typeface="Arial" panose="020B0604020202020204" pitchFamily="34" charset="0"/>
                <a:cs typeface="Arial" panose="020B0604020202020204" pitchFamily="34" charset="0"/>
              </a:rPr>
              <a:t>gereksinimli</a:t>
            </a:r>
            <a:r>
              <a:rPr lang="tr-TR" b="1" dirty="0">
                <a:solidFill>
                  <a:schemeClr val="tx1"/>
                </a:solidFill>
                <a:latin typeface="Arial" panose="020B0604020202020204" pitchFamily="34" charset="0"/>
                <a:cs typeface="Arial" panose="020B0604020202020204" pitchFamily="34" charset="0"/>
              </a:rPr>
              <a:t> bireyler içinde gerekli ve oldukça </a:t>
            </a:r>
            <a:r>
              <a:rPr lang="tr-TR" b="1" dirty="0" err="1">
                <a:solidFill>
                  <a:schemeClr val="tx1"/>
                </a:solidFill>
                <a:latin typeface="Arial" panose="020B0604020202020204" pitchFamily="34" charset="0"/>
                <a:cs typeface="Arial" panose="020B0604020202020204" pitchFamily="34" charset="0"/>
              </a:rPr>
              <a:t>önemlidir.Yasaların</a:t>
            </a:r>
            <a:r>
              <a:rPr lang="tr-TR" b="1" dirty="0">
                <a:solidFill>
                  <a:schemeClr val="tx1"/>
                </a:solidFill>
                <a:latin typeface="Arial" panose="020B0604020202020204" pitchFamily="34" charset="0"/>
                <a:cs typeface="Arial" panose="020B0604020202020204" pitchFamily="34" charset="0"/>
              </a:rPr>
              <a:t> önünde her bireyin eşit olduğu gerçeklini göz önünde bulundurarak normal gelişim gösteren bireylere sağlanan eğitim fırsatı özel </a:t>
            </a:r>
            <a:r>
              <a:rPr lang="tr-TR" b="1" dirty="0" err="1">
                <a:solidFill>
                  <a:schemeClr val="tx1"/>
                </a:solidFill>
                <a:latin typeface="Arial" panose="020B0604020202020204" pitchFamily="34" charset="0"/>
                <a:cs typeface="Arial" panose="020B0604020202020204" pitchFamily="34" charset="0"/>
              </a:rPr>
              <a:t>gereksinimli</a:t>
            </a:r>
            <a:r>
              <a:rPr lang="tr-TR" b="1" dirty="0">
                <a:solidFill>
                  <a:schemeClr val="tx1"/>
                </a:solidFill>
                <a:latin typeface="Arial" panose="020B0604020202020204" pitchFamily="34" charset="0"/>
                <a:cs typeface="Arial" panose="020B0604020202020204" pitchFamily="34" charset="0"/>
              </a:rPr>
              <a:t> bireye de sağlanmak </a:t>
            </a:r>
            <a:r>
              <a:rPr lang="tr-TR" b="1" dirty="0" err="1">
                <a:solidFill>
                  <a:schemeClr val="tx1"/>
                </a:solidFill>
                <a:latin typeface="Arial" panose="020B0604020202020204" pitchFamily="34" charset="0"/>
                <a:cs typeface="Arial" panose="020B0604020202020204" pitchFamily="34" charset="0"/>
              </a:rPr>
              <a:t>zorundadır.Özel</a:t>
            </a:r>
            <a:r>
              <a:rPr lang="tr-TR" b="1" dirty="0">
                <a:solidFill>
                  <a:schemeClr val="tx1"/>
                </a:solidFill>
                <a:latin typeface="Arial" panose="020B0604020202020204" pitchFamily="34" charset="0"/>
                <a:cs typeface="Arial" panose="020B0604020202020204" pitchFamily="34" charset="0"/>
              </a:rPr>
              <a:t> </a:t>
            </a:r>
            <a:r>
              <a:rPr lang="tr-TR" b="1" dirty="0" err="1">
                <a:solidFill>
                  <a:schemeClr val="tx1"/>
                </a:solidFill>
                <a:latin typeface="Arial" panose="020B0604020202020204" pitchFamily="34" charset="0"/>
                <a:cs typeface="Arial" panose="020B0604020202020204" pitchFamily="34" charset="0"/>
              </a:rPr>
              <a:t>gereksinimli</a:t>
            </a:r>
            <a:r>
              <a:rPr lang="tr-TR" b="1" dirty="0">
                <a:solidFill>
                  <a:schemeClr val="tx1"/>
                </a:solidFill>
                <a:latin typeface="Arial" panose="020B0604020202020204" pitchFamily="34" charset="0"/>
                <a:cs typeface="Arial" panose="020B0604020202020204" pitchFamily="34" charset="0"/>
              </a:rPr>
              <a:t> bireyin eğitim fırsatı tüm dünyada olduğu gibi ülkemizde de yasalarla koruma altına alınmıştır örneğin 573 sayılı özel eğitim hakkında KHK 1997 de özel gereksinimi olan bireylerin </a:t>
            </a:r>
            <a:r>
              <a:rPr lang="tr-TR" b="1" dirty="0" err="1">
                <a:solidFill>
                  <a:schemeClr val="tx1"/>
                </a:solidFill>
                <a:latin typeface="Arial" panose="020B0604020202020204" pitchFamily="34" charset="0"/>
                <a:cs typeface="Arial" panose="020B0604020202020204" pitchFamily="34" charset="0"/>
              </a:rPr>
              <a:t>ilgi,istek,yeterlilik</a:t>
            </a:r>
            <a:r>
              <a:rPr lang="tr-TR" b="1" dirty="0">
                <a:solidFill>
                  <a:schemeClr val="tx1"/>
                </a:solidFill>
                <a:latin typeface="Arial" panose="020B0604020202020204" pitchFamily="34" charset="0"/>
                <a:cs typeface="Arial" panose="020B0604020202020204" pitchFamily="34" charset="0"/>
              </a:rPr>
              <a:t> ve yetenekleri doğrultusunda özel eğitim hizmetlerinden yararlanmaları ve toplumla etkileşim ve karşılıklı uyum sağlama ifadelerine ayrıntılı bir şekilde yer verilmektedir.</a:t>
            </a:r>
          </a:p>
          <a:p>
            <a:endParaRPr lang="tr-TR" dirty="0"/>
          </a:p>
        </p:txBody>
      </p:sp>
    </p:spTree>
    <p:extLst>
      <p:ext uri="{BB962C8B-B14F-4D97-AF65-F5344CB8AC3E}">
        <p14:creationId xmlns:p14="http://schemas.microsoft.com/office/powerpoint/2010/main" val="950727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Öğretim hakkından ve fırsat eşitliği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 için önemlidir ancak yeterli </a:t>
            </a:r>
            <a:r>
              <a:rPr lang="tr-TR" b="1" dirty="0" err="1">
                <a:latin typeface="Arial" panose="020B0604020202020204" pitchFamily="34" charset="0"/>
                <a:cs typeface="Arial" panose="020B0604020202020204" pitchFamily="34" charset="0"/>
              </a:rPr>
              <a:t>değildir.Bu</a:t>
            </a:r>
            <a:r>
              <a:rPr lang="tr-TR" b="1" dirty="0">
                <a:latin typeface="Arial" panose="020B0604020202020204" pitchFamily="34" charset="0"/>
                <a:cs typeface="Arial" panose="020B0604020202020204" pitchFamily="34" charset="0"/>
              </a:rPr>
              <a:t> bireylere sağlanan </a:t>
            </a:r>
            <a:r>
              <a:rPr lang="tr-TR" b="1" dirty="0" err="1">
                <a:latin typeface="Arial" panose="020B0604020202020204" pitchFamily="34" charset="0"/>
                <a:cs typeface="Arial" panose="020B0604020202020204" pitchFamily="34" charset="0"/>
              </a:rPr>
              <a:t>imkanlar,eğitim</a:t>
            </a:r>
            <a:r>
              <a:rPr lang="tr-TR" b="1" dirty="0">
                <a:latin typeface="Arial" panose="020B0604020202020204" pitchFamily="34" charset="0"/>
                <a:cs typeface="Arial" panose="020B0604020202020204" pitchFamily="34" charset="0"/>
              </a:rPr>
              <a:t> ortamları ve özel eğitimi açıklamakta </a:t>
            </a:r>
            <a:r>
              <a:rPr lang="tr-TR" b="1" dirty="0" err="1">
                <a:latin typeface="Arial" panose="020B0604020202020204" pitchFamily="34" charset="0"/>
                <a:cs typeface="Arial" panose="020B0604020202020204" pitchFamily="34" charset="0"/>
              </a:rPr>
              <a:t>gerekmektedir.Özel</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eğitim,bu</a:t>
            </a:r>
            <a:r>
              <a:rPr lang="tr-TR" b="1" dirty="0">
                <a:latin typeface="Arial" panose="020B0604020202020204" pitchFamily="34" charset="0"/>
                <a:cs typeface="Arial" panose="020B0604020202020204" pitchFamily="34" charset="0"/>
              </a:rPr>
              <a:t> kavramları bildikten sonra diğer kavramlar özel eğitim ve teknoloji ilişkisi anlamlı hale gelecektir sonrasında özel </a:t>
            </a:r>
            <a:r>
              <a:rPr lang="tr-TR" b="1" dirty="0" err="1">
                <a:latin typeface="Arial" panose="020B0604020202020204" pitchFamily="34" charset="0"/>
                <a:cs typeface="Arial" panose="020B0604020202020204" pitchFamily="34" charset="0"/>
              </a:rPr>
              <a:t>eğitim,özel</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bireylerin eğitimlerinde genel eğitime ek yada farklı bazı düzenlemelere gidilmesi </a:t>
            </a:r>
            <a:r>
              <a:rPr lang="tr-TR" b="1" dirty="0" err="1">
                <a:latin typeface="Arial" panose="020B0604020202020204" pitchFamily="34" charset="0"/>
                <a:cs typeface="Arial" panose="020B0604020202020204" pitchFamily="34" charset="0"/>
              </a:rPr>
              <a:t>gerekir.İşte</a:t>
            </a:r>
            <a:r>
              <a:rPr lang="tr-TR" b="1" dirty="0">
                <a:latin typeface="Arial" panose="020B0604020202020204" pitchFamily="34" charset="0"/>
                <a:cs typeface="Arial" panose="020B0604020202020204" pitchFamily="34" charset="0"/>
              </a:rPr>
              <a:t> yapılan tüm bu düzenlemelere özel eğitim </a:t>
            </a:r>
            <a:r>
              <a:rPr lang="tr-TR" b="1" dirty="0" err="1">
                <a:latin typeface="Arial" panose="020B0604020202020204" pitchFamily="34" charset="0"/>
                <a:cs typeface="Arial" panose="020B0604020202020204" pitchFamily="34" charset="0"/>
              </a:rPr>
              <a:t>denilmektedir.Özel</a:t>
            </a:r>
            <a:r>
              <a:rPr lang="tr-TR" b="1" dirty="0">
                <a:latin typeface="Arial" panose="020B0604020202020204" pitchFamily="34" charset="0"/>
                <a:cs typeface="Arial" panose="020B0604020202020204" pitchFamily="34" charset="0"/>
              </a:rPr>
              <a:t> eğitim denilince aslında en çok vurgu en az kısıtlayıcı eğitim ortamlarına </a:t>
            </a:r>
            <a:r>
              <a:rPr lang="tr-TR" b="1" dirty="0" err="1">
                <a:latin typeface="Arial" panose="020B0604020202020204" pitchFamily="34" charset="0"/>
                <a:cs typeface="Arial" panose="020B0604020202020204" pitchFamily="34" charset="0"/>
              </a:rPr>
              <a:t>yapılmaktadır.En</a:t>
            </a:r>
            <a:r>
              <a:rPr lang="tr-TR" b="1" dirty="0">
                <a:latin typeface="Arial" panose="020B0604020202020204" pitchFamily="34" charset="0"/>
                <a:cs typeface="Arial" panose="020B0604020202020204" pitchFamily="34" charset="0"/>
              </a:rPr>
              <a:t> az kısıtlayıcı eğitim ortamı kısaca belirtmek gerekirse bir öğrencinin ailesi ve normal gelişim gösteren akranlarıyla en fazla birlikte olabileceği eğitim ortamı olarak tanımlanabilir.</a:t>
            </a:r>
          </a:p>
          <a:p>
            <a:endParaRPr lang="tr-TR" dirty="0"/>
          </a:p>
        </p:txBody>
      </p:sp>
    </p:spTree>
    <p:extLst>
      <p:ext uri="{BB962C8B-B14F-4D97-AF65-F5344CB8AC3E}">
        <p14:creationId xmlns:p14="http://schemas.microsoft.com/office/powerpoint/2010/main" val="224775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950976" y="1737360"/>
            <a:ext cx="10253472" cy="4131734"/>
          </a:xfrm>
        </p:spPr>
        <p:txBody>
          <a:bodyPr>
            <a:normAutofit/>
          </a:bodyPr>
          <a:lstStyle/>
          <a:p>
            <a:pPr marL="0" indent="0">
              <a:buNone/>
            </a:pPr>
            <a:r>
              <a:rPr lang="tr-TR" b="1" dirty="0">
                <a:latin typeface="Arial" panose="020B0604020202020204" pitchFamily="34" charset="0"/>
                <a:cs typeface="Arial" panose="020B0604020202020204" pitchFamily="34" charset="0"/>
              </a:rPr>
              <a:t>En az kısıtlayıcı eğitim ortamlarına yerleştirme genellikle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bireyin genel eğitim  sınıflarına yerleştirilmesi </a:t>
            </a:r>
            <a:r>
              <a:rPr lang="tr-TR" b="1" dirty="0" err="1">
                <a:latin typeface="Arial" panose="020B0604020202020204" pitchFamily="34" charset="0"/>
                <a:cs typeface="Arial" panose="020B0604020202020204" pitchFamily="34" charset="0"/>
              </a:rPr>
              <a:t>şeklindedir.Bu</a:t>
            </a:r>
            <a:r>
              <a:rPr lang="tr-TR" b="1" dirty="0">
                <a:latin typeface="Arial" panose="020B0604020202020204" pitchFamily="34" charset="0"/>
                <a:cs typeface="Arial" panose="020B0604020202020204" pitchFamily="34" charset="0"/>
              </a:rPr>
              <a:t> uygulamayla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 genel eğitim ortamlarında normal gelişim gösteren </a:t>
            </a:r>
            <a:r>
              <a:rPr lang="tr-TR" b="1" dirty="0" err="1">
                <a:latin typeface="Arial" panose="020B0604020202020204" pitchFamily="34" charset="0"/>
                <a:cs typeface="Arial" panose="020B0604020202020204" pitchFamily="34" charset="0"/>
              </a:rPr>
              <a:t>akranlaryla</a:t>
            </a:r>
            <a:r>
              <a:rPr lang="tr-TR" b="1" dirty="0">
                <a:latin typeface="Arial" panose="020B0604020202020204" pitchFamily="34" charset="0"/>
                <a:cs typeface="Arial" panose="020B0604020202020204" pitchFamily="34" charset="0"/>
              </a:rPr>
              <a:t> eğitim öğretimini </a:t>
            </a:r>
            <a:r>
              <a:rPr lang="tr-TR" b="1" dirty="0" err="1">
                <a:latin typeface="Arial" panose="020B0604020202020204" pitchFamily="34" charset="0"/>
                <a:cs typeface="Arial" panose="020B0604020202020204" pitchFamily="34" charset="0"/>
              </a:rPr>
              <a:t>sürdürmektedir.En</a:t>
            </a:r>
            <a:r>
              <a:rPr lang="tr-TR" b="1" dirty="0">
                <a:latin typeface="Arial" panose="020B0604020202020204" pitchFamily="34" charset="0"/>
                <a:cs typeface="Arial" panose="020B0604020202020204" pitchFamily="34" charset="0"/>
              </a:rPr>
              <a:t> az kısıtlayıcı eğitim ortamları kaynaştırma ortamlarıyla da </a:t>
            </a:r>
            <a:r>
              <a:rPr lang="tr-TR" b="1" dirty="0" err="1">
                <a:latin typeface="Arial" panose="020B0604020202020204" pitchFamily="34" charset="0"/>
                <a:cs typeface="Arial" panose="020B0604020202020204" pitchFamily="34" charset="0"/>
              </a:rPr>
              <a:t>ilişkilendirilebilir.Bireyin</a:t>
            </a:r>
            <a:r>
              <a:rPr lang="tr-TR" b="1" dirty="0">
                <a:latin typeface="Arial" panose="020B0604020202020204" pitchFamily="34" charset="0"/>
                <a:cs typeface="Arial" panose="020B0604020202020204" pitchFamily="34" charset="0"/>
              </a:rPr>
              <a:t> bu ortamlarda normal gelişim gösteren akranlarıyla </a:t>
            </a:r>
            <a:r>
              <a:rPr lang="tr-TR" b="1" dirty="0" err="1">
                <a:latin typeface="Arial" panose="020B0604020202020204" pitchFamily="34" charset="0"/>
                <a:cs typeface="Arial" panose="020B0604020202020204" pitchFamily="34" charset="0"/>
              </a:rPr>
              <a:t>etileşime</a:t>
            </a:r>
            <a:r>
              <a:rPr lang="tr-TR" b="1" dirty="0">
                <a:latin typeface="Arial" panose="020B0604020202020204" pitchFamily="34" charset="0"/>
                <a:cs typeface="Arial" panose="020B0604020202020204" pitchFamily="34" charset="0"/>
              </a:rPr>
              <a:t> girerek </a:t>
            </a:r>
            <a:r>
              <a:rPr lang="tr-TR" b="1" dirty="0" err="1">
                <a:latin typeface="Arial" panose="020B0604020202020204" pitchFamily="34" charset="0"/>
                <a:cs typeface="Arial" panose="020B0604020202020204" pitchFamily="34" charset="0"/>
              </a:rPr>
              <a:t>sosyal,dil</a:t>
            </a:r>
            <a:r>
              <a:rPr lang="tr-TR" b="1" dirty="0">
                <a:latin typeface="Arial" panose="020B0604020202020204" pitchFamily="34" charset="0"/>
                <a:cs typeface="Arial" panose="020B0604020202020204" pitchFamily="34" charset="0"/>
              </a:rPr>
              <a:t> ve iletişim anlamında da gelişim göstermesi beklenmektedir. Kaynaştırma uygulamaları kapsamına giren ancak genel eğitim sınıfına göre biraz daha kısıtlayıcı bir uygulamada özel eğitim sınıfı </a:t>
            </a:r>
            <a:r>
              <a:rPr lang="tr-TR" b="1" dirty="0" err="1">
                <a:latin typeface="Arial" panose="020B0604020202020204" pitchFamily="34" charset="0"/>
                <a:cs typeface="Arial" panose="020B0604020202020204" pitchFamily="34" charset="0"/>
              </a:rPr>
              <a:t>uygulamalarıdır.Burada</a:t>
            </a:r>
            <a:r>
              <a:rPr lang="tr-TR" b="1" dirty="0">
                <a:latin typeface="Arial" panose="020B0604020202020204" pitchFamily="34" charset="0"/>
                <a:cs typeface="Arial" panose="020B0604020202020204" pitchFamily="34" charset="0"/>
              </a:rPr>
              <a:t>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 kısıtlı sürelerde normal gelişim gösteren akranlarıyla etkileşime </a:t>
            </a:r>
            <a:r>
              <a:rPr lang="tr-TR" b="1" dirty="0" err="1">
                <a:latin typeface="Arial" panose="020B0604020202020204" pitchFamily="34" charset="0"/>
                <a:cs typeface="Arial" panose="020B0604020202020204" pitchFamily="34" charset="0"/>
              </a:rPr>
              <a:t>geçektedir.Sadece</a:t>
            </a:r>
            <a:r>
              <a:rPr lang="tr-TR" b="1" dirty="0">
                <a:latin typeface="Arial" panose="020B0604020202020204" pitchFamily="34" charset="0"/>
                <a:cs typeface="Arial" panose="020B0604020202020204" pitchFamily="34" charset="0"/>
              </a:rPr>
              <a:t>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bireylerde oluşan eğitim öğretim ortamları da en çok kısıtlı eğitim öğretim ortamlarından biri olarak karşımıza çıkmaktadır. </a:t>
            </a:r>
          </a:p>
        </p:txBody>
      </p:sp>
    </p:spTree>
    <p:extLst>
      <p:ext uri="{BB962C8B-B14F-4D97-AF65-F5344CB8AC3E}">
        <p14:creationId xmlns:p14="http://schemas.microsoft.com/office/powerpoint/2010/main" val="3345295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 için eğitim ortamları en az kısıtlayıcı ve en çok </a:t>
            </a:r>
            <a:r>
              <a:rPr lang="tr-TR" b="1" dirty="0" err="1">
                <a:latin typeface="Arial" panose="020B0604020202020204" pitchFamily="34" charset="0"/>
                <a:cs typeface="Arial" panose="020B0604020202020204" pitchFamily="34" charset="0"/>
              </a:rPr>
              <a:t>kıstlayıcı</a:t>
            </a:r>
            <a:r>
              <a:rPr lang="tr-TR" b="1" dirty="0">
                <a:latin typeface="Arial" panose="020B0604020202020204" pitchFamily="34" charset="0"/>
                <a:cs typeface="Arial" panose="020B0604020202020204" pitchFamily="34" charset="0"/>
              </a:rPr>
              <a:t> eğitim ortamları olarak farklılıklar </a:t>
            </a:r>
            <a:r>
              <a:rPr lang="tr-TR" b="1" dirty="0" err="1">
                <a:latin typeface="Arial" panose="020B0604020202020204" pitchFamily="34" charset="0"/>
                <a:cs typeface="Arial" panose="020B0604020202020204" pitchFamily="34" charset="0"/>
              </a:rPr>
              <a:t>göstermektedir.Özel</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 eğitsel ihtiyaçları doğrultusunda kendisi için en ideal ortama </a:t>
            </a:r>
            <a:r>
              <a:rPr lang="tr-TR" b="1" dirty="0" err="1">
                <a:latin typeface="Arial" panose="020B0604020202020204" pitchFamily="34" charset="0"/>
                <a:cs typeface="Arial" panose="020B0604020202020204" pitchFamily="34" charset="0"/>
              </a:rPr>
              <a:t>yerleştirilmektedir.Buradaki</a:t>
            </a:r>
            <a:r>
              <a:rPr lang="tr-TR" b="1" dirty="0">
                <a:latin typeface="Arial" panose="020B0604020202020204" pitchFamily="34" charset="0"/>
                <a:cs typeface="Arial" panose="020B0604020202020204" pitchFamily="34" charset="0"/>
              </a:rPr>
              <a:t> temel amaç bireyin temel gelişim alanlarını destekleyerek giderek bağımsız yaşama doğru yol </a:t>
            </a:r>
            <a:r>
              <a:rPr lang="tr-TR" b="1" dirty="0" err="1">
                <a:latin typeface="Arial" panose="020B0604020202020204" pitchFamily="34" charset="0"/>
                <a:cs typeface="Arial" panose="020B0604020202020204" pitchFamily="34" charset="0"/>
              </a:rPr>
              <a:t>almasıdır.Bu</a:t>
            </a:r>
            <a:r>
              <a:rPr lang="tr-TR" b="1" dirty="0">
                <a:latin typeface="Arial" panose="020B0604020202020204" pitchFamily="34" charset="0"/>
                <a:cs typeface="Arial" panose="020B0604020202020204" pitchFamily="34" charset="0"/>
              </a:rPr>
              <a:t> süreçte farlı gelişim alanlarına yönelik farlı öğretim faaliyetlerine yer </a:t>
            </a:r>
            <a:r>
              <a:rPr lang="tr-TR" b="1" dirty="0" err="1">
                <a:latin typeface="Arial" panose="020B0604020202020204" pitchFamily="34" charset="0"/>
                <a:cs typeface="Arial" panose="020B0604020202020204" pitchFamily="34" charset="0"/>
              </a:rPr>
              <a:t>verilmektedir.Bu</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öğretimsel</a:t>
            </a:r>
            <a:r>
              <a:rPr lang="tr-TR" b="1" dirty="0">
                <a:latin typeface="Arial" panose="020B0604020202020204" pitchFamily="34" charset="0"/>
                <a:cs typeface="Arial" panose="020B0604020202020204" pitchFamily="34" charset="0"/>
              </a:rPr>
              <a:t> süreci destekleyici ve kolaylaştırıcı eğitim materyalleri yada teknolojik destek hizmetleri </a:t>
            </a:r>
            <a:r>
              <a:rPr lang="tr-TR" b="1" dirty="0" err="1">
                <a:latin typeface="Arial" panose="020B0604020202020204" pitchFamily="34" charset="0"/>
                <a:cs typeface="Arial" panose="020B0604020202020204" pitchFamily="34" charset="0"/>
              </a:rPr>
              <a:t>öğretimsel</a:t>
            </a:r>
            <a:r>
              <a:rPr lang="tr-TR" b="1" dirty="0">
                <a:latin typeface="Arial" panose="020B0604020202020204" pitchFamily="34" charset="0"/>
                <a:cs typeface="Arial" panose="020B0604020202020204" pitchFamily="34" charset="0"/>
              </a:rPr>
              <a:t> faaliyetleri kolaylaştırmaya da  hizmet etmektedir.</a:t>
            </a:r>
          </a:p>
        </p:txBody>
      </p:sp>
    </p:spTree>
    <p:extLst>
      <p:ext uri="{BB962C8B-B14F-4D97-AF65-F5344CB8AC3E}">
        <p14:creationId xmlns:p14="http://schemas.microsoft.com/office/powerpoint/2010/main" val="4196487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chemeClr val="accent1">
                    <a:lumMod val="75000"/>
                  </a:schemeClr>
                </a:solidFill>
              </a:rPr>
              <a:t>ÖZEL EĞİTİMDE TEKNOLOJİ KULLANIMI </a:t>
            </a: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Görsel anlamda teknoloji sınıflar 20. yüzyıldan beri </a:t>
            </a:r>
            <a:r>
              <a:rPr lang="tr-TR" b="1" dirty="0" err="1">
                <a:latin typeface="Arial" panose="020B0604020202020204" pitchFamily="34" charset="0"/>
                <a:cs typeface="Arial" panose="020B0604020202020204" pitchFamily="34" charset="0"/>
              </a:rPr>
              <a:t>mevcuttur.Günümüzde</a:t>
            </a:r>
            <a:r>
              <a:rPr lang="tr-TR" b="1" dirty="0">
                <a:latin typeface="Arial" panose="020B0604020202020204" pitchFamily="34" charset="0"/>
                <a:cs typeface="Arial" panose="020B0604020202020204" pitchFamily="34" charset="0"/>
              </a:rPr>
              <a:t> de eğitimin tüm alanlarında yer alan </a:t>
            </a:r>
            <a:r>
              <a:rPr lang="tr-TR" b="1" dirty="0" err="1">
                <a:latin typeface="Arial" panose="020B0604020202020204" pitchFamily="34" charset="0"/>
                <a:cs typeface="Arial" panose="020B0604020202020204" pitchFamily="34" charset="0"/>
              </a:rPr>
              <a:t>teknolojinin,özel</a:t>
            </a:r>
            <a:r>
              <a:rPr lang="tr-TR" b="1" dirty="0">
                <a:latin typeface="Arial" panose="020B0604020202020204" pitchFamily="34" charset="0"/>
                <a:cs typeface="Arial" panose="020B0604020202020204" pitchFamily="34" charset="0"/>
              </a:rPr>
              <a:t> eğitim alanında da oldukça sık kullanıldığı </a:t>
            </a:r>
            <a:r>
              <a:rPr lang="tr-TR" b="1" dirty="0" err="1">
                <a:latin typeface="Arial" panose="020B0604020202020204" pitchFamily="34" charset="0"/>
                <a:cs typeface="Arial" panose="020B0604020202020204" pitchFamily="34" charset="0"/>
              </a:rPr>
              <a:t>görülmektedir.Özellikle</a:t>
            </a:r>
            <a:r>
              <a:rPr lang="tr-TR" b="1" dirty="0">
                <a:latin typeface="Arial" panose="020B0604020202020204" pitchFamily="34" charset="0"/>
                <a:cs typeface="Arial" panose="020B0604020202020204" pitchFamily="34" charset="0"/>
              </a:rPr>
              <a:t> eğitimde fırsat eşitliği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bireylerin eğitiminde teknoloji kullanımıyla </a:t>
            </a:r>
            <a:r>
              <a:rPr lang="tr-TR" b="1" dirty="0" err="1">
                <a:latin typeface="Arial" panose="020B0604020202020204" pitchFamily="34" charset="0"/>
                <a:cs typeface="Arial" panose="020B0604020202020204" pitchFamily="34" charset="0"/>
              </a:rPr>
              <a:t>sağlanabilecektir.Teknolojinin</a:t>
            </a:r>
            <a:r>
              <a:rPr lang="tr-TR" b="1" dirty="0">
                <a:latin typeface="Arial" panose="020B0604020202020204" pitchFamily="34" charset="0"/>
                <a:cs typeface="Arial" panose="020B0604020202020204" pitchFamily="34" charset="0"/>
              </a:rPr>
              <a:t> doğru kullanımı da kuşkusuz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bireyin hayatını kolaylaştıracak ve yaşam kalitesini artıracaktır.</a:t>
            </a:r>
          </a:p>
          <a:p>
            <a:r>
              <a:rPr lang="tr-TR" b="1" dirty="0">
                <a:latin typeface="Arial" panose="020B0604020202020204" pitchFamily="34" charset="0"/>
                <a:cs typeface="Arial" panose="020B0604020202020204" pitchFamily="34" charset="0"/>
              </a:rPr>
              <a:t>Özel eğitim ve teknoloji söz konusu olduğunda öncelikle teknoloji ve sınıflamasını açıklamak önem </a:t>
            </a:r>
            <a:r>
              <a:rPr lang="tr-TR" b="1" dirty="0" err="1">
                <a:latin typeface="Arial" panose="020B0604020202020204" pitchFamily="34" charset="0"/>
                <a:cs typeface="Arial" panose="020B0604020202020204" pitchFamily="34" charset="0"/>
              </a:rPr>
              <a:t>kazanmaktadır.Teknoloji</a:t>
            </a:r>
            <a:r>
              <a:rPr lang="tr-TR" b="1" dirty="0">
                <a:latin typeface="Arial" panose="020B0604020202020204" pitchFamily="34" charset="0"/>
                <a:cs typeface="Arial" panose="020B0604020202020204" pitchFamily="34" charset="0"/>
              </a:rPr>
              <a:t> sınıflamalarına baktığımızda bilgi teknolojisi, bilgi ve iletişim </a:t>
            </a:r>
            <a:r>
              <a:rPr lang="tr-TR" b="1" dirty="0" err="1">
                <a:latin typeface="Arial" panose="020B0604020202020204" pitchFamily="34" charset="0"/>
                <a:cs typeface="Arial" panose="020B0604020202020204" pitchFamily="34" charset="0"/>
              </a:rPr>
              <a:t>teknolojisi,teknoloji</a:t>
            </a:r>
            <a:r>
              <a:rPr lang="tr-TR" b="1" dirty="0">
                <a:latin typeface="Arial" panose="020B0604020202020204" pitchFamily="34" charset="0"/>
                <a:cs typeface="Arial" panose="020B0604020202020204" pitchFamily="34" charset="0"/>
              </a:rPr>
              <a:t> destekli öğrenme ve yardımcı teknolojiler ana başlıkları karşımıza çıkarmaktadır.</a:t>
            </a:r>
          </a:p>
        </p:txBody>
      </p:sp>
    </p:spTree>
    <p:extLst>
      <p:ext uri="{BB962C8B-B14F-4D97-AF65-F5344CB8AC3E}">
        <p14:creationId xmlns:p14="http://schemas.microsoft.com/office/powerpoint/2010/main" val="156050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bireylerin bağımsız yaşamalarına destek olacak teknolojiler alan yazında yardımcı teknolojiler olarak </a:t>
            </a:r>
            <a:r>
              <a:rPr lang="tr-TR" b="1" dirty="0" err="1">
                <a:latin typeface="Arial" panose="020B0604020202020204" pitchFamily="34" charset="0"/>
                <a:cs typeface="Arial" panose="020B0604020202020204" pitchFamily="34" charset="0"/>
              </a:rPr>
              <a:t>anılmaktadır.Yardımcı</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teknoloji,özel</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bireylerin çevresiyle olan etkileşimindeki yetersizlikleri telafi etmek için kullanılan araçlardır ve yardımcı teknolojilerin cihaz ve araçları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breylerin</a:t>
            </a:r>
            <a:r>
              <a:rPr lang="tr-TR" b="1" dirty="0">
                <a:latin typeface="Arial" panose="020B0604020202020204" pitchFamily="34" charset="0"/>
                <a:cs typeface="Arial" panose="020B0604020202020204" pitchFamily="34" charset="0"/>
              </a:rPr>
              <a:t> işlevsel kapasitelerini </a:t>
            </a:r>
            <a:r>
              <a:rPr lang="tr-TR" b="1" dirty="0" err="1">
                <a:latin typeface="Arial" panose="020B0604020202020204" pitchFamily="34" charset="0"/>
                <a:cs typeface="Arial" panose="020B0604020202020204" pitchFamily="34" charset="0"/>
              </a:rPr>
              <a:t>artırmaya,sürdürmeye</a:t>
            </a:r>
            <a:r>
              <a:rPr lang="tr-TR" b="1" dirty="0">
                <a:latin typeface="Arial" panose="020B0604020202020204" pitchFamily="34" charset="0"/>
                <a:cs typeface="Arial" panose="020B0604020202020204" pitchFamily="34" charset="0"/>
              </a:rPr>
              <a:t> ve geliştirmeye de hizmet </a:t>
            </a:r>
            <a:r>
              <a:rPr lang="tr-TR" b="1" dirty="0" err="1">
                <a:latin typeface="Arial" panose="020B0604020202020204" pitchFamily="34" charset="0"/>
                <a:cs typeface="Arial" panose="020B0604020202020204" pitchFamily="34" charset="0"/>
              </a:rPr>
              <a:t>etmektedir.Son</a:t>
            </a:r>
            <a:r>
              <a:rPr lang="tr-TR" b="1" dirty="0">
                <a:latin typeface="Arial" panose="020B0604020202020204" pitchFamily="34" charset="0"/>
                <a:cs typeface="Arial" panose="020B0604020202020204" pitchFamily="34" charset="0"/>
              </a:rPr>
              <a:t> olarak </a:t>
            </a:r>
            <a:r>
              <a:rPr lang="tr-TR" b="1" dirty="0" err="1">
                <a:latin typeface="Arial" panose="020B0604020202020204" pitchFamily="34" charset="0"/>
                <a:cs typeface="Arial" panose="020B0604020202020204" pitchFamily="34" charset="0"/>
              </a:rPr>
              <a:t>bilgisayar,akıllı</a:t>
            </a:r>
            <a:r>
              <a:rPr lang="tr-TR" b="1" dirty="0">
                <a:latin typeface="Arial" panose="020B0604020202020204" pitchFamily="34" charset="0"/>
                <a:cs typeface="Arial" panose="020B0604020202020204" pitchFamily="34" charset="0"/>
              </a:rPr>
              <a:t> telefon </a:t>
            </a:r>
            <a:r>
              <a:rPr lang="tr-TR" b="1" dirty="0" err="1">
                <a:latin typeface="Arial" panose="020B0604020202020204" pitchFamily="34" charset="0"/>
                <a:cs typeface="Arial" panose="020B0604020202020204" pitchFamily="34" charset="0"/>
              </a:rPr>
              <a:t>iPAds,iPods,tabletler</a:t>
            </a:r>
            <a:r>
              <a:rPr lang="tr-TR" b="1" dirty="0">
                <a:latin typeface="Arial" panose="020B0604020202020204" pitchFamily="34" charset="0"/>
                <a:cs typeface="Arial" panose="020B0604020202020204" pitchFamily="34" charset="0"/>
              </a:rPr>
              <a:t> ve interaktif videolar sınıflarda kullanılan yardımcı teknolojilere </a:t>
            </a:r>
            <a:r>
              <a:rPr lang="tr-TR" b="1" dirty="0" err="1">
                <a:latin typeface="Arial" panose="020B0604020202020204" pitchFamily="34" charset="0"/>
                <a:cs typeface="Arial" panose="020B0604020202020204" pitchFamily="34" charset="0"/>
              </a:rPr>
              <a:t>örnektir.Kısacası,yardımcı</a:t>
            </a:r>
            <a:r>
              <a:rPr lang="tr-TR" b="1" dirty="0">
                <a:latin typeface="Arial" panose="020B0604020202020204" pitchFamily="34" charset="0"/>
                <a:cs typeface="Arial" panose="020B0604020202020204" pitchFamily="34" charset="0"/>
              </a:rPr>
              <a:t> </a:t>
            </a:r>
            <a:r>
              <a:rPr lang="tr-TR" b="1" dirty="0" err="1">
                <a:latin typeface="Arial" panose="020B0604020202020204" pitchFamily="34" charset="0"/>
                <a:cs typeface="Arial" panose="020B0604020202020204" pitchFamily="34" charset="0"/>
              </a:rPr>
              <a:t>tekolojiler</a:t>
            </a:r>
            <a:r>
              <a:rPr lang="tr-TR" b="1" dirty="0">
                <a:latin typeface="Arial" panose="020B0604020202020204" pitchFamily="34" charset="0"/>
                <a:cs typeface="Arial" panose="020B0604020202020204" pitchFamily="34" charset="0"/>
              </a:rPr>
              <a:t>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 daha iletişime </a:t>
            </a:r>
            <a:r>
              <a:rPr lang="tr-TR" b="1" dirty="0" err="1">
                <a:latin typeface="Arial" panose="020B0604020202020204" pitchFamily="34" charset="0"/>
                <a:cs typeface="Arial" panose="020B0604020202020204" pitchFamily="34" charset="0"/>
              </a:rPr>
              <a:t>açık,öğretimleri</a:t>
            </a:r>
            <a:r>
              <a:rPr lang="tr-TR" b="1" dirty="0">
                <a:latin typeface="Arial" panose="020B0604020202020204" pitchFamily="34" charset="0"/>
                <a:cs typeface="Arial" panose="020B0604020202020204" pitchFamily="34" charset="0"/>
              </a:rPr>
              <a:t> daha çabuk kabul </a:t>
            </a:r>
            <a:r>
              <a:rPr lang="tr-TR" b="1" dirty="0" err="1">
                <a:latin typeface="Arial" panose="020B0604020202020204" pitchFamily="34" charset="0"/>
                <a:cs typeface="Arial" panose="020B0604020202020204" pitchFamily="34" charset="0"/>
              </a:rPr>
              <a:t>eden,kolay</a:t>
            </a:r>
            <a:r>
              <a:rPr lang="tr-TR" b="1" dirty="0">
                <a:latin typeface="Arial" panose="020B0604020202020204" pitchFamily="34" charset="0"/>
                <a:cs typeface="Arial" panose="020B0604020202020204" pitchFamily="34" charset="0"/>
              </a:rPr>
              <a:t> ve oyunla </a:t>
            </a:r>
            <a:r>
              <a:rPr lang="tr-TR" b="1" dirty="0" err="1">
                <a:latin typeface="Arial" panose="020B0604020202020204" pitchFamily="34" charset="0"/>
                <a:cs typeface="Arial" panose="020B0604020202020204" pitchFamily="34" charset="0"/>
              </a:rPr>
              <a:t>öğrenen,fiziksel</a:t>
            </a:r>
            <a:r>
              <a:rPr lang="tr-TR" b="1" dirty="0">
                <a:latin typeface="Arial" panose="020B0604020202020204" pitchFamily="34" charset="0"/>
                <a:cs typeface="Arial" panose="020B0604020202020204" pitchFamily="34" charset="0"/>
              </a:rPr>
              <a:t> harekete ve başarıya açık ve bağımsız hale getirmektedirler.</a:t>
            </a:r>
          </a:p>
        </p:txBody>
      </p:sp>
    </p:spTree>
    <p:extLst>
      <p:ext uri="{BB962C8B-B14F-4D97-AF65-F5344CB8AC3E}">
        <p14:creationId xmlns:p14="http://schemas.microsoft.com/office/powerpoint/2010/main" val="3755175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bireyin eğitiminde yardımcı teknolojiler kadar bilgi ve </a:t>
            </a:r>
            <a:r>
              <a:rPr lang="tr-TR" b="1" dirty="0" err="1">
                <a:latin typeface="Arial" panose="020B0604020202020204" pitchFamily="34" charset="0"/>
                <a:cs typeface="Arial" panose="020B0604020202020204" pitchFamily="34" charset="0"/>
              </a:rPr>
              <a:t>ietişim</a:t>
            </a:r>
            <a:r>
              <a:rPr lang="tr-TR" b="1" dirty="0">
                <a:latin typeface="Arial" panose="020B0604020202020204" pitchFamily="34" charset="0"/>
                <a:cs typeface="Arial" panose="020B0604020202020204" pitchFamily="34" charset="0"/>
              </a:rPr>
              <a:t> teknolojileri de </a:t>
            </a:r>
            <a:r>
              <a:rPr lang="tr-TR" b="1" dirty="0" err="1">
                <a:latin typeface="Arial" panose="020B0604020202020204" pitchFamily="34" charset="0"/>
                <a:cs typeface="Arial" panose="020B0604020202020204" pitchFamily="34" charset="0"/>
              </a:rPr>
              <a:t>önemlidir.Türkiye</a:t>
            </a:r>
            <a:r>
              <a:rPr lang="tr-TR" b="1" dirty="0">
                <a:latin typeface="Arial" panose="020B0604020202020204" pitchFamily="34" charset="0"/>
                <a:cs typeface="Arial" panose="020B0604020202020204" pitchFamily="34" charset="0"/>
              </a:rPr>
              <a:t> bilgi ve iletişim teknolojileri eğitime entegrasyonu eğitim teknolojileri kavramı ile açıklanmaktadır. Öğretim </a:t>
            </a:r>
            <a:r>
              <a:rPr lang="tr-TR" b="1" dirty="0" err="1">
                <a:latin typeface="Arial" panose="020B0604020202020204" pitchFamily="34" charset="0"/>
                <a:cs typeface="Arial" panose="020B0604020202020204" pitchFamily="34" charset="0"/>
              </a:rPr>
              <a:t>teknolojisi;Belirli</a:t>
            </a:r>
            <a:r>
              <a:rPr lang="tr-TR" b="1" dirty="0">
                <a:latin typeface="Arial" panose="020B0604020202020204" pitchFamily="34" charset="0"/>
                <a:cs typeface="Arial" panose="020B0604020202020204" pitchFamily="34" charset="0"/>
              </a:rPr>
              <a:t> bir alana yönelik(</a:t>
            </a:r>
            <a:r>
              <a:rPr lang="tr-TR" b="1" dirty="0" err="1">
                <a:latin typeface="Arial" panose="020B0604020202020204" pitchFamily="34" charset="0"/>
                <a:cs typeface="Arial" panose="020B0604020202020204" pitchFamily="34" charset="0"/>
              </a:rPr>
              <a:t>matematik,fen</a:t>
            </a:r>
            <a:r>
              <a:rPr lang="tr-TR" b="1" dirty="0">
                <a:latin typeface="Arial" panose="020B0604020202020204" pitchFamily="34" charset="0"/>
                <a:cs typeface="Arial" panose="020B0604020202020204" pitchFamily="34" charset="0"/>
              </a:rPr>
              <a:t> vb.)yapılan öğretimde belirlenen hedeflere ulaşmada daha etkili öğretim sunmaya yardımcı olan araçlar olarak tanımlanmaktadır.</a:t>
            </a:r>
          </a:p>
          <a:p>
            <a:r>
              <a:rPr lang="tr-TR" b="1" dirty="0">
                <a:latin typeface="Arial" panose="020B0604020202020204" pitchFamily="34" charset="0"/>
                <a:cs typeface="Arial" panose="020B0604020202020204" pitchFamily="34" charset="0"/>
              </a:rPr>
              <a:t>Özel eğitim alanında ses ve görüntü kayıtlarının </a:t>
            </a:r>
            <a:r>
              <a:rPr lang="tr-TR" b="1" dirty="0" err="1">
                <a:latin typeface="Arial" panose="020B0604020202020204" pitchFamily="34" charset="0"/>
                <a:cs typeface="Arial" panose="020B0604020202020204" pitchFamily="34" charset="0"/>
              </a:rPr>
              <a:t>kullanılması,tepegöz,bilgisayarla</a:t>
            </a:r>
            <a:r>
              <a:rPr lang="tr-TR" b="1" dirty="0">
                <a:latin typeface="Arial" panose="020B0604020202020204" pitchFamily="34" charset="0"/>
                <a:cs typeface="Arial" panose="020B0604020202020204" pitchFamily="34" charset="0"/>
              </a:rPr>
              <a:t> kullanılan iletişim yollarının </a:t>
            </a:r>
            <a:r>
              <a:rPr lang="tr-TR" b="1" dirty="0" err="1">
                <a:latin typeface="Arial" panose="020B0604020202020204" pitchFamily="34" charset="0"/>
                <a:cs typeface="Arial" panose="020B0604020202020204" pitchFamily="34" charset="0"/>
              </a:rPr>
              <a:t>kullanılması,öğrencilerin</a:t>
            </a:r>
            <a:r>
              <a:rPr lang="tr-TR" b="1" dirty="0">
                <a:latin typeface="Arial" panose="020B0604020202020204" pitchFamily="34" charset="0"/>
                <a:cs typeface="Arial" panose="020B0604020202020204" pitchFamily="34" charset="0"/>
              </a:rPr>
              <a:t> davranışlarının sonunda sistemli dönüt almaları öğrenme hızlarını destekleyen yazılımların </a:t>
            </a:r>
            <a:r>
              <a:rPr lang="tr-TR" b="1" dirty="0" err="1">
                <a:latin typeface="Arial" panose="020B0604020202020204" pitchFamily="34" charset="0"/>
                <a:cs typeface="Arial" panose="020B0604020202020204" pitchFamily="34" charset="0"/>
              </a:rPr>
              <a:t>kullanılması,çok</a:t>
            </a:r>
            <a:r>
              <a:rPr lang="tr-TR" b="1" dirty="0">
                <a:latin typeface="Arial" panose="020B0604020202020204" pitchFamily="34" charset="0"/>
                <a:cs typeface="Arial" panose="020B0604020202020204" pitchFamily="34" charset="0"/>
              </a:rPr>
              <a:t> sayıda araştırma yapabildikleri yazılımların </a:t>
            </a:r>
            <a:r>
              <a:rPr lang="tr-TR" b="1" dirty="0" err="1">
                <a:latin typeface="Arial" panose="020B0604020202020204" pitchFamily="34" charset="0"/>
                <a:cs typeface="Arial" panose="020B0604020202020204" pitchFamily="34" charset="0"/>
              </a:rPr>
              <a:t>kullanılması,görsel</a:t>
            </a:r>
            <a:r>
              <a:rPr lang="tr-TR" b="1" dirty="0">
                <a:latin typeface="Arial" panose="020B0604020202020204" pitchFamily="34" charset="0"/>
                <a:cs typeface="Arial" panose="020B0604020202020204" pitchFamily="34" charset="0"/>
              </a:rPr>
              <a:t> ve işitsel uyaranları içeren yazılımlar </a:t>
            </a:r>
            <a:r>
              <a:rPr lang="tr-TR" b="1" dirty="0" err="1">
                <a:latin typeface="Arial" panose="020B0604020202020204" pitchFamily="34" charset="0"/>
                <a:cs typeface="Arial" panose="020B0604020202020204" pitchFamily="34" charset="0"/>
              </a:rPr>
              <a:t>kullanılması,ses</a:t>
            </a:r>
            <a:r>
              <a:rPr lang="tr-TR" b="1" dirty="0">
                <a:latin typeface="Arial" panose="020B0604020202020204" pitchFamily="34" charset="0"/>
                <a:cs typeface="Arial" panose="020B0604020202020204" pitchFamily="34" charset="0"/>
              </a:rPr>
              <a:t> komutları ile bilgisayar </a:t>
            </a:r>
            <a:r>
              <a:rPr lang="tr-TR" b="1" dirty="0" err="1">
                <a:latin typeface="Arial" panose="020B0604020202020204" pitchFamily="34" charset="0"/>
                <a:cs typeface="Arial" panose="020B0604020202020204" pitchFamily="34" charset="0"/>
              </a:rPr>
              <a:t>kullanılması,yazıları</a:t>
            </a:r>
            <a:r>
              <a:rPr lang="tr-TR" b="1" dirty="0">
                <a:latin typeface="Arial" panose="020B0604020202020204" pitchFamily="34" charset="0"/>
                <a:cs typeface="Arial" panose="020B0604020202020204" pitchFamily="34" charset="0"/>
              </a:rPr>
              <a:t> sese çevirme ve ekran okuma sistemlerinin kullanılması öğretim </a:t>
            </a:r>
            <a:r>
              <a:rPr lang="tr-TR" b="1" dirty="0" err="1">
                <a:latin typeface="Arial" panose="020B0604020202020204" pitchFamily="34" charset="0"/>
                <a:cs typeface="Arial" panose="020B0604020202020204" pitchFamily="34" charset="0"/>
              </a:rPr>
              <a:t>teklojilerine</a:t>
            </a:r>
            <a:r>
              <a:rPr lang="tr-TR" b="1" dirty="0">
                <a:latin typeface="Arial" panose="020B0604020202020204" pitchFamily="34" charset="0"/>
                <a:cs typeface="Arial" panose="020B0604020202020204" pitchFamily="34" charset="0"/>
              </a:rPr>
              <a:t> verilebilecek örnekler arsında yer almaktadır.</a:t>
            </a:r>
          </a:p>
          <a:p>
            <a:endParaRPr lang="tr-TR" dirty="0"/>
          </a:p>
        </p:txBody>
      </p:sp>
    </p:spTree>
    <p:extLst>
      <p:ext uri="{BB962C8B-B14F-4D97-AF65-F5344CB8AC3E}">
        <p14:creationId xmlns:p14="http://schemas.microsoft.com/office/powerpoint/2010/main" val="276408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 için teknoloji kullanımı:</a:t>
            </a:r>
          </a:p>
          <a:p>
            <a:pPr>
              <a:buFont typeface="Wingdings" panose="05000000000000000000" pitchFamily="2" charset="2"/>
              <a:buChar char="Ø"/>
            </a:pPr>
            <a:r>
              <a:rPr lang="tr-TR" b="1" dirty="0" err="1">
                <a:latin typeface="Arial" panose="020B0604020202020204" pitchFamily="34" charset="0"/>
                <a:cs typeface="Arial" panose="020B0604020202020204" pitchFamily="34" charset="0"/>
              </a:rPr>
              <a:t>Görsel,işitsel</a:t>
            </a:r>
            <a:r>
              <a:rPr lang="tr-TR" b="1" dirty="0">
                <a:latin typeface="Arial" panose="020B0604020202020204" pitchFamily="34" charset="0"/>
                <a:cs typeface="Arial" panose="020B0604020202020204" pitchFamily="34" charset="0"/>
              </a:rPr>
              <a:t> ve dokunsal kısa yolları kapsayan çok yönlü bir öğretim sağlar.</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Görsel bir modelin ekranda sunumu olarak öğrenciye aynı anda dinlediklerini açıklama ve sorulara yanıt verme imkanı sağlar.</a:t>
            </a:r>
          </a:p>
          <a:p>
            <a:pPr>
              <a:buFont typeface="Wingdings" panose="05000000000000000000" pitchFamily="2" charset="2"/>
              <a:buChar char="Ø"/>
            </a:pPr>
            <a:r>
              <a:rPr lang="tr-TR" b="1" dirty="0" err="1">
                <a:latin typeface="Arial" panose="020B0604020202020204" pitchFamily="34" charset="0"/>
                <a:cs typeface="Arial" panose="020B0604020202020204" pitchFamily="34" charset="0"/>
              </a:rPr>
              <a:t>Zenginleştirilmiş,olumlu</a:t>
            </a:r>
            <a:r>
              <a:rPr lang="tr-TR" b="1" dirty="0">
                <a:latin typeface="Arial" panose="020B0604020202020204" pitchFamily="34" charset="0"/>
                <a:cs typeface="Arial" panose="020B0604020202020204" pitchFamily="34" charset="0"/>
              </a:rPr>
              <a:t> ve üretken bir öğrenme çevresi sağlar</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Matematik hesaplarında yeni keşifler yapmasını sağlar ve günlük yaşam problemlerine çözüm bulur.</a:t>
            </a:r>
          </a:p>
          <a:p>
            <a:pPr marL="0" indent="0">
              <a:buNone/>
            </a:pPr>
            <a:endParaRPr lang="tr-TR" dirty="0"/>
          </a:p>
          <a:p>
            <a:endParaRPr lang="tr-TR" dirty="0"/>
          </a:p>
        </p:txBody>
      </p:sp>
    </p:spTree>
    <p:extLst>
      <p:ext uri="{BB962C8B-B14F-4D97-AF65-F5344CB8AC3E}">
        <p14:creationId xmlns:p14="http://schemas.microsoft.com/office/powerpoint/2010/main" val="353629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solidFill>
                  <a:schemeClr val="accent1">
                    <a:lumMod val="75000"/>
                  </a:schemeClr>
                </a:solidFill>
              </a:rPr>
              <a:t>ÖZEL EĞİTİM VE TEKNOLOJİYE İLİŞKİN YASALAR VE YÖNETMELİKLER</a:t>
            </a:r>
          </a:p>
        </p:txBody>
      </p:sp>
      <p:sp>
        <p:nvSpPr>
          <p:cNvPr id="3" name="İçerik Yer Tutucusu 2"/>
          <p:cNvSpPr>
            <a:spLocks noGrp="1"/>
          </p:cNvSpPr>
          <p:nvPr>
            <p:ph idx="1"/>
          </p:nvPr>
        </p:nvSpPr>
        <p:spPr/>
        <p:txBody>
          <a:bodyPr>
            <a:normAutofit fontScale="92500" lnSpcReduction="10000"/>
          </a:bodyPr>
          <a:lstStyle/>
          <a:p>
            <a:r>
              <a:rPr lang="tr-TR" dirty="0"/>
              <a:t>Özel eğitim alanına kuşkusuz pek çok yasa ve yönetmelik yön </a:t>
            </a:r>
            <a:r>
              <a:rPr lang="tr-TR" dirty="0" err="1"/>
              <a:t>vermektedir.Bunlardan</a:t>
            </a:r>
            <a:r>
              <a:rPr lang="tr-TR" dirty="0"/>
              <a:t> biri de 2004’te en son halini alan YETERSİZLİĞİ OLAN BİREYLERİN EĞİTİM YASASI (IDEA) dır.2004 yılında yeniden düzenlenen </a:t>
            </a:r>
            <a:r>
              <a:rPr lang="tr-TR" dirty="0" err="1"/>
              <a:t>IDEA,yardımcı</a:t>
            </a:r>
            <a:r>
              <a:rPr lang="tr-TR" dirty="0"/>
              <a:t> teknoloji hizmetleri sağlama başlığında ayrıntılı ifadelere yer verilmiştir:</a:t>
            </a:r>
          </a:p>
          <a:p>
            <a:pPr>
              <a:buFont typeface="Wingdings" panose="05000000000000000000" pitchFamily="2" charset="2"/>
              <a:buChar char="Ø"/>
            </a:pPr>
            <a:r>
              <a:rPr lang="tr-TR" dirty="0"/>
              <a:t>Çocuğun alıştığı çevresinde gereksinimleri doğrultusunda işlevsel değerlendirilmesi</a:t>
            </a:r>
          </a:p>
          <a:p>
            <a:pPr>
              <a:buFont typeface="Wingdings" panose="05000000000000000000" pitchFamily="2" charset="2"/>
              <a:buChar char="Ø"/>
            </a:pPr>
            <a:r>
              <a:rPr lang="tr-TR" dirty="0"/>
              <a:t>Yardımcı teknoloji aracının çocuk tarafından satın </a:t>
            </a:r>
            <a:r>
              <a:rPr lang="tr-TR" dirty="0" err="1"/>
              <a:t>alınması,kiralanması</a:t>
            </a:r>
            <a:r>
              <a:rPr lang="tr-TR" dirty="0"/>
              <a:t> yada herhangi bir şekilde edinilmesi </a:t>
            </a:r>
          </a:p>
          <a:p>
            <a:pPr>
              <a:buFont typeface="Wingdings" panose="05000000000000000000" pitchFamily="2" charset="2"/>
              <a:buChar char="Ø"/>
            </a:pPr>
            <a:r>
              <a:rPr lang="tr-TR" dirty="0"/>
              <a:t>Yardımcı teknoloji araçlarının seçilmesi,tasarlanması,uyarlanması,bireyselleştirilmesi,uygulanması,sürdürülmesi,tamir ve yenisiyle değiştirilmesi</a:t>
            </a:r>
          </a:p>
          <a:p>
            <a:pPr>
              <a:buFont typeface="Wingdings" panose="05000000000000000000" pitchFamily="2" charset="2"/>
              <a:buChar char="Ø"/>
            </a:pPr>
            <a:r>
              <a:rPr lang="tr-TR" dirty="0"/>
              <a:t>Yardımcı teknoloji hizmetleri ve uygulamaları kullanımı koordinasyonu</a:t>
            </a:r>
          </a:p>
          <a:p>
            <a:pPr>
              <a:buFont typeface="Wingdings" panose="05000000000000000000" pitchFamily="2" charset="2"/>
              <a:buChar char="Ø"/>
            </a:pPr>
            <a:r>
              <a:rPr lang="tr-TR" dirty="0"/>
              <a:t>Çocuğa ve gerektiğinde aileye teknik destek sunulması ve eğitim verilmesi</a:t>
            </a:r>
          </a:p>
          <a:p>
            <a:pPr>
              <a:buFont typeface="Wingdings" panose="05000000000000000000" pitchFamily="2" charset="2"/>
              <a:buChar char="Ø"/>
            </a:pPr>
            <a:r>
              <a:rPr lang="tr-TR" dirty="0"/>
              <a:t>Profesyonellere teknik destek ve eğitim(bireysel eğitim ve rehabilitasyon hizmetleri dahil)verilmesi.</a:t>
            </a:r>
          </a:p>
        </p:txBody>
      </p:sp>
    </p:spTree>
    <p:extLst>
      <p:ext uri="{BB962C8B-B14F-4D97-AF65-F5344CB8AC3E}">
        <p14:creationId xmlns:p14="http://schemas.microsoft.com/office/powerpoint/2010/main" val="3720246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chemeClr val="accent1">
                    <a:lumMod val="75000"/>
                  </a:schemeClr>
                </a:solidFill>
              </a:rPr>
              <a:t>ÜLKEMİZDE ÖZEL EĞİTİM VE TEKNOLOJİYE İLİŞKİN YASALAR VE YÖNETMELİKLER</a:t>
            </a:r>
          </a:p>
        </p:txBody>
      </p:sp>
      <p:sp>
        <p:nvSpPr>
          <p:cNvPr id="3" name="İçerik Yer Tutucusu 2"/>
          <p:cNvSpPr>
            <a:spLocks noGrp="1"/>
          </p:cNvSpPr>
          <p:nvPr>
            <p:ph idx="1"/>
          </p:nvPr>
        </p:nvSpPr>
        <p:spPr/>
        <p:txBody>
          <a:bodyPr>
            <a:normAutofit/>
          </a:bodyPr>
          <a:lstStyle/>
          <a:p>
            <a:r>
              <a:rPr lang="tr-TR" sz="2800" b="1" dirty="0">
                <a:solidFill>
                  <a:schemeClr val="tx1"/>
                </a:solidFill>
                <a:latin typeface="Arial" panose="020B0604020202020204" pitchFamily="34" charset="0"/>
                <a:cs typeface="Arial" panose="020B0604020202020204" pitchFamily="34" charset="0"/>
              </a:rPr>
              <a:t>573 Sayılı Kanun Hükmünde Kararname </a:t>
            </a:r>
          </a:p>
          <a:p>
            <a:r>
              <a:rPr lang="tr-TR" b="1" dirty="0">
                <a:solidFill>
                  <a:schemeClr val="tx1"/>
                </a:solidFill>
                <a:latin typeface="Arial" panose="020B0604020202020204" pitchFamily="34" charset="0"/>
                <a:cs typeface="Arial" panose="020B0604020202020204" pitchFamily="34" charset="0"/>
              </a:rPr>
              <a:t>İlgili kararname 20. maddesinde de durumları normal akranlarıyla birlikte eğitim görmeye uygun olan özel eğitim gerektiren </a:t>
            </a:r>
            <a:r>
              <a:rPr lang="tr-TR" b="1" dirty="0" err="1">
                <a:solidFill>
                  <a:schemeClr val="tx1"/>
                </a:solidFill>
                <a:latin typeface="Arial" panose="020B0604020202020204" pitchFamily="34" charset="0"/>
                <a:cs typeface="Arial" panose="020B0604020202020204" pitchFamily="34" charset="0"/>
              </a:rPr>
              <a:t>bireyler,eğitim</a:t>
            </a:r>
            <a:r>
              <a:rPr lang="tr-TR" b="1" dirty="0">
                <a:solidFill>
                  <a:schemeClr val="tx1"/>
                </a:solidFill>
                <a:latin typeface="Arial" panose="020B0604020202020204" pitchFamily="34" charset="0"/>
                <a:cs typeface="Arial" panose="020B0604020202020204" pitchFamily="34" charset="0"/>
              </a:rPr>
              <a:t> ve öğretimlerini resmi ve özel okul </a:t>
            </a:r>
            <a:r>
              <a:rPr lang="tr-TR" b="1" dirty="0" err="1">
                <a:solidFill>
                  <a:schemeClr val="tx1"/>
                </a:solidFill>
                <a:latin typeface="Arial" panose="020B0604020202020204" pitchFamily="34" charset="0"/>
                <a:cs typeface="Arial" panose="020B0604020202020204" pitchFamily="34" charset="0"/>
              </a:rPr>
              <a:t>öncesi,ilköğretim</a:t>
            </a:r>
            <a:r>
              <a:rPr lang="tr-TR" b="1" dirty="0">
                <a:solidFill>
                  <a:schemeClr val="tx1"/>
                </a:solidFill>
                <a:latin typeface="Arial" panose="020B0604020202020204" pitchFamily="34" charset="0"/>
                <a:cs typeface="Arial" panose="020B0604020202020204" pitchFamily="34" charset="0"/>
              </a:rPr>
              <a:t> ve ortaöğretim okullarında </a:t>
            </a:r>
            <a:r>
              <a:rPr lang="tr-TR" b="1" dirty="0" err="1">
                <a:solidFill>
                  <a:schemeClr val="tx1"/>
                </a:solidFill>
                <a:latin typeface="Arial" panose="020B0604020202020204" pitchFamily="34" charset="0"/>
                <a:cs typeface="Arial" panose="020B0604020202020204" pitchFamily="34" charset="0"/>
              </a:rPr>
              <a:t>sürdürürler.Bu</a:t>
            </a:r>
            <a:r>
              <a:rPr lang="tr-TR" b="1" dirty="0">
                <a:solidFill>
                  <a:schemeClr val="tx1"/>
                </a:solidFill>
                <a:latin typeface="Arial" panose="020B0604020202020204" pitchFamily="34" charset="0"/>
                <a:cs typeface="Arial" panose="020B0604020202020204" pitchFamily="34" charset="0"/>
              </a:rPr>
              <a:t> okullarda özel eğitim gerektiren bireylere özel eğitim desteği sağlamak üzere yardımcı derslikler </a:t>
            </a:r>
            <a:r>
              <a:rPr lang="tr-TR" b="1" dirty="0" err="1">
                <a:solidFill>
                  <a:schemeClr val="tx1"/>
                </a:solidFill>
                <a:latin typeface="Arial" panose="020B0604020202020204" pitchFamily="34" charset="0"/>
                <a:cs typeface="Arial" panose="020B0604020202020204" pitchFamily="34" charset="0"/>
              </a:rPr>
              <a:t>oluşturulur,Özel</a:t>
            </a:r>
            <a:r>
              <a:rPr lang="tr-TR" b="1" dirty="0">
                <a:solidFill>
                  <a:schemeClr val="tx1"/>
                </a:solidFill>
                <a:latin typeface="Arial" panose="020B0604020202020204" pitchFamily="34" charset="0"/>
                <a:cs typeface="Arial" panose="020B0604020202020204" pitchFamily="34" charset="0"/>
              </a:rPr>
              <a:t> araç gereç ile eğitim materyalleri sağlanır ve diğer özel tedbirler </a:t>
            </a:r>
            <a:r>
              <a:rPr lang="tr-TR" b="1" dirty="0" err="1">
                <a:solidFill>
                  <a:schemeClr val="tx1"/>
                </a:solidFill>
                <a:latin typeface="Arial" panose="020B0604020202020204" pitchFamily="34" charset="0"/>
                <a:cs typeface="Arial" panose="020B0604020202020204" pitchFamily="34" charset="0"/>
              </a:rPr>
              <a:t>alınır,denilerek</a:t>
            </a:r>
            <a:r>
              <a:rPr lang="tr-TR" b="1" dirty="0">
                <a:solidFill>
                  <a:schemeClr val="tx1"/>
                </a:solidFill>
                <a:latin typeface="Arial" panose="020B0604020202020204" pitchFamily="34" charset="0"/>
                <a:cs typeface="Arial" panose="020B0604020202020204" pitchFamily="34" charset="0"/>
              </a:rPr>
              <a:t> özel </a:t>
            </a:r>
            <a:r>
              <a:rPr lang="tr-TR" b="1" dirty="0" err="1">
                <a:solidFill>
                  <a:schemeClr val="tx1"/>
                </a:solidFill>
                <a:latin typeface="Arial" panose="020B0604020202020204" pitchFamily="34" charset="0"/>
                <a:cs typeface="Arial" panose="020B0604020202020204" pitchFamily="34" charset="0"/>
              </a:rPr>
              <a:t>gereksinimli</a:t>
            </a:r>
            <a:r>
              <a:rPr lang="tr-TR" b="1" dirty="0">
                <a:solidFill>
                  <a:schemeClr val="tx1"/>
                </a:solidFill>
                <a:latin typeface="Arial" panose="020B0604020202020204" pitchFamily="34" charset="0"/>
                <a:cs typeface="Arial" panose="020B0604020202020204" pitchFamily="34" charset="0"/>
              </a:rPr>
              <a:t> bireylere sunulan her türlü erişim hakkı ilgili madde ile korumaya alınmıştır.</a:t>
            </a:r>
          </a:p>
        </p:txBody>
      </p:sp>
    </p:spTree>
    <p:extLst>
      <p:ext uri="{BB962C8B-B14F-4D97-AF65-F5344CB8AC3E}">
        <p14:creationId xmlns:p14="http://schemas.microsoft.com/office/powerpoint/2010/main" val="2623246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sz="2800" b="1" dirty="0">
                <a:latin typeface="Arial" panose="020B0604020202020204" pitchFamily="34" charset="0"/>
                <a:cs typeface="Arial" panose="020B0604020202020204" pitchFamily="34" charset="0"/>
              </a:rPr>
              <a:t>Özel eğitim hizmetleri yönetmeliği</a:t>
            </a:r>
          </a:p>
          <a:p>
            <a:pPr marL="0" indent="0">
              <a:buNone/>
            </a:pPr>
            <a:r>
              <a:rPr lang="tr-TR" sz="2200" b="1" dirty="0">
                <a:latin typeface="Arial" panose="020B0604020202020204" pitchFamily="34" charset="0"/>
                <a:cs typeface="Arial" panose="020B0604020202020204" pitchFamily="34" charset="0"/>
              </a:rPr>
              <a:t>Kaynaştırma yoluyla eğitim uygulamaları yapılan okul ve kurumlarda öğrencinin yetersizliğine uygun </a:t>
            </a:r>
            <a:r>
              <a:rPr lang="tr-TR" sz="2200" b="1" dirty="0" err="1">
                <a:latin typeface="Arial" panose="020B0604020202020204" pitchFamily="34" charset="0"/>
                <a:cs typeface="Arial" panose="020B0604020202020204" pitchFamily="34" charset="0"/>
              </a:rPr>
              <a:t>fiziksel,sosyal</a:t>
            </a:r>
            <a:r>
              <a:rPr lang="tr-TR" sz="2200" b="1" dirty="0">
                <a:latin typeface="Arial" panose="020B0604020202020204" pitchFamily="34" charset="0"/>
                <a:cs typeface="Arial" panose="020B0604020202020204" pitchFamily="34" charset="0"/>
              </a:rPr>
              <a:t>, psikolojik ortam düzenlemesi yapılır. Bu okul ve kurumlarda öğrenciye verilen özel eğitim hizmetlerinin etkili bir biçimde yürütülebilmesi amacıyla özel araç gereç ile eğitim materyalleri sağlanır ve destek eğitim odası açılır.(Madde 23) Demektedir.  </a:t>
            </a:r>
          </a:p>
        </p:txBody>
      </p:sp>
    </p:spTree>
    <p:extLst>
      <p:ext uri="{BB962C8B-B14F-4D97-AF65-F5344CB8AC3E}">
        <p14:creationId xmlns:p14="http://schemas.microsoft.com/office/powerpoint/2010/main" val="1384684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Aynı yönetmeliğin 74. maddesinde bireyselleştirilmiş eğitim programı geliştirme biriminin görev ve sorumlulukları başlığı altında yer alan ç fıkrasında da, ‘‘ eğitimde </a:t>
            </a:r>
            <a:r>
              <a:rPr lang="tr-TR" b="1" dirty="0" err="1">
                <a:latin typeface="Arial" panose="020B0604020202020204" pitchFamily="34" charset="0"/>
                <a:cs typeface="Arial" panose="020B0604020202020204" pitchFamily="34" charset="0"/>
              </a:rPr>
              <a:t>etkiliği</a:t>
            </a:r>
            <a:r>
              <a:rPr lang="tr-TR" b="1" dirty="0">
                <a:latin typeface="Arial" panose="020B0604020202020204" pitchFamily="34" charset="0"/>
                <a:cs typeface="Arial" panose="020B0604020202020204" pitchFamily="34" charset="0"/>
              </a:rPr>
              <a:t> sağlamak amacıyla araç-gereç ve eğitim materyali geliştirilmesinde, sağlanmasında ve kullanımında özel eğitim hizmetleri ve özel eğitim değerlendirme kurulu ile işbirliği yapmak’’  ifadesine yer verilmiştir.</a:t>
            </a:r>
          </a:p>
          <a:p>
            <a:r>
              <a:rPr lang="tr-TR" b="1" dirty="0">
                <a:latin typeface="Arial" panose="020B0604020202020204" pitchFamily="34" charset="0"/>
                <a:cs typeface="Arial" panose="020B0604020202020204" pitchFamily="34" charset="0"/>
              </a:rPr>
              <a:t>Görüldüğü gibi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bireylere yönelik teknoloji ile ilişkili öğretim teknolojileri ve yardımcı teknolojiler dünyada olduğu kadar ülkemizde de yasalarla koruma altına alınmıştır.</a:t>
            </a:r>
          </a:p>
        </p:txBody>
      </p:sp>
    </p:spTree>
    <p:extLst>
      <p:ext uri="{BB962C8B-B14F-4D97-AF65-F5344CB8AC3E}">
        <p14:creationId xmlns:p14="http://schemas.microsoft.com/office/powerpoint/2010/main" val="202674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dirty="0">
                <a:solidFill>
                  <a:schemeClr val="accent1">
                    <a:lumMod val="75000"/>
                  </a:schemeClr>
                </a:solidFill>
              </a:rPr>
              <a:t>ÖZEL GEREKSİNİM ALANINA GÖRE KULLANILAN TEKNOLOJİK ARAÇLAR</a:t>
            </a: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Birçok teknolojik uygulama yetersizlik durumlarında yarar sağlayıcıdır. Bununla birlikte bazı uygulamalar da belirli yetersizlik alanları ile ilişkilendirilmiş durumdadır. Örneğin; yazma yetersizliği olan öğrenciyle çalışan öğretmenin yazma ile teknolojik uygulamaları kullanması öğrencinin başarısı ve motivasyonu için önemlidir. </a:t>
            </a:r>
          </a:p>
          <a:p>
            <a:r>
              <a:rPr lang="tr-TR" b="1" dirty="0">
                <a:latin typeface="Arial" panose="020B0604020202020204" pitchFamily="34" charset="0"/>
                <a:cs typeface="Arial" panose="020B0604020202020204" pitchFamily="34" charset="0"/>
              </a:rPr>
              <a:t>Eğitim ortamlarında gerek öğretim teknolojileri gerekse yardımcı teknolojiler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bireylerin eğitim ortamlarında kullanılabilmektedir. Özel </a:t>
            </a:r>
            <a:r>
              <a:rPr lang="tr-TR" b="1" dirty="0" err="1">
                <a:latin typeface="Arial" panose="020B0604020202020204" pitchFamily="34" charset="0"/>
                <a:cs typeface="Arial" panose="020B0604020202020204" pitchFamily="34" charset="0"/>
              </a:rPr>
              <a:t>gereksinimli</a:t>
            </a:r>
            <a:r>
              <a:rPr lang="tr-TR" b="1" dirty="0">
                <a:latin typeface="Arial" panose="020B0604020202020204" pitchFamily="34" charset="0"/>
                <a:cs typeface="Arial" panose="020B0604020202020204" pitchFamily="34" charset="0"/>
              </a:rPr>
              <a:t> bireyin gereksinim türüne göre kullanılan teknolojik araçlar aşağıda tabloda ayrıntılı bir şekilde yer almaktadır.</a:t>
            </a:r>
          </a:p>
        </p:txBody>
      </p:sp>
    </p:spTree>
    <p:extLst>
      <p:ext uri="{BB962C8B-B14F-4D97-AF65-F5344CB8AC3E}">
        <p14:creationId xmlns:p14="http://schemas.microsoft.com/office/powerpoint/2010/main" val="3659170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0720" y="189067"/>
            <a:ext cx="8351519" cy="6083808"/>
          </a:xfrm>
        </p:spPr>
      </p:pic>
    </p:spTree>
    <p:extLst>
      <p:ext uri="{BB962C8B-B14F-4D97-AF65-F5344CB8AC3E}">
        <p14:creationId xmlns:p14="http://schemas.microsoft.com/office/powerpoint/2010/main" val="4291681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solidFill>
                  <a:schemeClr val="accent1">
                    <a:lumMod val="75000"/>
                  </a:schemeClr>
                </a:solidFill>
              </a:rPr>
              <a:t>Teknoloji Destekli Öğrenme Ortamlarının Yararları </a:t>
            </a: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Teknoloji destekli öğrenme ortamları özel gereksinimi olan bireylerin yetersizlik türüne göre görme, işitme, okuma, yazma, akademik, sosyal ve iletişim becerilerini desteklemekte ve bağımsız yaşam becerilerini kolaylaştırmaktadır. Bu bireylerin hedeflenen bilgileri daha kolay, kalıcı ve hızlı bir şekilde öğrenmelerine olanak tanımaktadır. Çoklu ortam ve etkileşim unsurlarının desteklendiği öğrenme ortamları kullanıldığında öğrenme süreci daha aktif ve eğlenceli olabilmektedir. Görsel, işitsel ve dokunsal uyaranlar ile farklı seçenekler aracılığı ile bireysel öğrenme deneyimi sağlanmaktadır. </a:t>
            </a:r>
          </a:p>
        </p:txBody>
      </p:sp>
    </p:spTree>
    <p:extLst>
      <p:ext uri="{BB962C8B-B14F-4D97-AF65-F5344CB8AC3E}">
        <p14:creationId xmlns:p14="http://schemas.microsoft.com/office/powerpoint/2010/main" val="1437171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Simülasyon ve modeller sayesinde, öğrenilenlerin algılamasını ve hatırlanmasını kolaylaştırmakta ve böylece tekrar edilebilir bir öğrenme deneyimi sunmaktadır. Bazı bireylerin sosyal ortamlarda hissettikleri olumsuz duyguların sanal gerçeklik gibi yazılım programları sayesinde azaltılabileceği söylenebilir. Ayrıca bazı bireylerin ifade edici dil becerilerinin geliştirilmesine yardımcı olmaktadır. </a:t>
            </a:r>
          </a:p>
        </p:txBody>
      </p:sp>
    </p:spTree>
    <p:extLst>
      <p:ext uri="{BB962C8B-B14F-4D97-AF65-F5344CB8AC3E}">
        <p14:creationId xmlns:p14="http://schemas.microsoft.com/office/powerpoint/2010/main" val="501010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Kendini tam olarak ifade edemeyen bireylerin ise kendilerini ifade edebilmeleri için alternatif yollar sunarak iletişim becerilerini destekler. Böylece bireylerin kendilerini daha güvenli hissetmelerini sağlayarak özgüvenlerini artırabilir. Bunun yanı sıra çağımızda yeni eğitim teknolojisi ve iletişim araçları ile geleneksel eğitim anlayışının ötesinde okul, sınıf, ev, bahçe ya da toplumsal alanlarda zaman ve mekân sınırı olmaksızın farklı becerilerin/davranışların öğretimi yapılabilir.</a:t>
            </a:r>
          </a:p>
        </p:txBody>
      </p:sp>
    </p:spTree>
    <p:extLst>
      <p:ext uri="{BB962C8B-B14F-4D97-AF65-F5344CB8AC3E}">
        <p14:creationId xmlns:p14="http://schemas.microsoft.com/office/powerpoint/2010/main" val="3664491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Teknoloji destekli öğrenmenin öğrenenlere sağladığı yararların yanı sıra öğretenler için de bir takım yararları söz konusudur. Örneğin; öğretene dersi planlama konusunda yardımcı olur. Yardımcı teknolojiler ile hedeflenen amaçların kazanımı daha hızlı ve kalıcı olacağı için öğrenenlerin başarısının ve motivasyonunun arttığını fark eden öğretenin de başarısı ve motivasyonu artar. Farklı bireysel özellikleri olan öğrenenlerin süreç içerisinde ilerlemelerini, gelişimlerini izlemek daha kolay olur.</a:t>
            </a:r>
          </a:p>
        </p:txBody>
      </p:sp>
    </p:spTree>
    <p:extLst>
      <p:ext uri="{BB962C8B-B14F-4D97-AF65-F5344CB8AC3E}">
        <p14:creationId xmlns:p14="http://schemas.microsoft.com/office/powerpoint/2010/main" val="3843289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Tüm bunlar dikkate alındığında öğretime ayrılan zaman artar ve böylece öğreten, öğrenenlerin özel durumları ile ilgilenmeye daha fazla zaman ayırabilir. Ayrıca yeni bilgi ve teknolojilerin kullanımı ile kendisini kişisel ve mesleki anlamda geliştirme fırsatı bulur. Gerektiğinde öğrenenin ihtiyaç duyduğu alanlarda teknoloji kullanımı konusunda uzman kişiler ile iş birliği içerisinde çalışma deneyimi elde edebilir.</a:t>
            </a:r>
          </a:p>
        </p:txBody>
      </p:sp>
    </p:spTree>
    <p:extLst>
      <p:ext uri="{BB962C8B-B14F-4D97-AF65-F5344CB8AC3E}">
        <p14:creationId xmlns:p14="http://schemas.microsoft.com/office/powerpoint/2010/main" val="2560176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a:solidFill>
                  <a:schemeClr val="accent1">
                    <a:lumMod val="75000"/>
                  </a:schemeClr>
                </a:solidFill>
              </a:rPr>
              <a:t>SONUÇ</a:t>
            </a: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Eğitim dünyası teknolojik gelişmeler paralelinde “dijital bir devrim” niteliğinde sürekli bir değişim içerisindedir. Bu “dijital devrim” nedeniyle eğitim ortamlarının tasarımında teknolojinin varlığı ve erişilebilirliğinin önemi yadsınamaz bir gerçektir. Eğitimde teknoloji; farklı öğrenme tarzlarını, farklı öğrenen özelliklerini destekleyici, dengeleyici ve yardımcı bir rol üstlenmektedir. Bu yönüyle teknoloji tüm bireylerde olduğu gibi özel gereksinimi olan bireylerin de yaşam kalitelerinin artırtılmasına katkıda bulunma potansiyeline sahiptir. Özel gereksinimi olan bireyler için teknoloji destekli öğrenme ortamları tasarımlanırken bu bireylerin zayıf yönlerinin desteklenmesi,</a:t>
            </a:r>
          </a:p>
        </p:txBody>
      </p:sp>
    </p:spTree>
    <p:extLst>
      <p:ext uri="{BB962C8B-B14F-4D97-AF65-F5344CB8AC3E}">
        <p14:creationId xmlns:p14="http://schemas.microsoft.com/office/powerpoint/2010/main" val="1387252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güçlü yönlerinin ise ön plana çıkarılması gerekmektedir. İşte bu noktada yardımcı teknolojiler özel gereksinimi olan bireyler için evrensel tasarım ilkeleri doğrultusunda bu iki önemli özelliği bünyesinde birleştirmektedir.</a:t>
            </a:r>
          </a:p>
          <a:p>
            <a:r>
              <a:rPr lang="tr-TR" b="1" dirty="0">
                <a:latin typeface="Arial" panose="020B0604020202020204" pitchFamily="34" charset="0"/>
                <a:cs typeface="Arial" panose="020B0604020202020204" pitchFamily="34" charset="0"/>
              </a:rPr>
              <a:t>Yardımcı teknolojiler özel gereksinimi olan bireylere yaşadığı güçlükleri aşmasına yardımcı olan araç, donanım ve sistem anlamına gelir. Bu bireylerin daha başarılı, üretken bir öğrenen olmalarına yardımcı olur. Aynı zamanda, onların güvenleri ve bağımsızlıklarını arttırır. Farklı yetersizlikleri olan öğrenme ve dikkat sorunu olan öğrenenlere örneğin; okuma ve yazma, dinleme, matematik becerilerinin öğretimine yardımcı olan birçok yardımcı teknoloji türü vardır. Mevcut yardımcı teknoloji araçlarının çeşitliliği son yıllarda hızla büyümüştür. "Teknoloji" kelimesine rağmen, tüm yardımcı teknoloji araçları yüksek teknoloji ürünü değildir.</a:t>
            </a:r>
          </a:p>
        </p:txBody>
      </p:sp>
    </p:spTree>
    <p:extLst>
      <p:ext uri="{BB962C8B-B14F-4D97-AF65-F5344CB8AC3E}">
        <p14:creationId xmlns:p14="http://schemas.microsoft.com/office/powerpoint/2010/main" val="3336132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Yardımcı teknoloji, basit uyarlamalı araçlardan (uyarlamalı kalem, işaretleyiciler ve organizatörler gibi) ileri teknolojiye sahip araçlara (tablet bilgisayarlar, bilgisayar yazılımları, artırılmış gerçeklik gibi) kadar değişen geniş bir yelpazededir. Son birkaç yılda özel eğitimde yardımcı teknoloji kullanımına yön verebilecek tablet bilgisayar, akıllı tahta uygulamaları, bulut teknolojisi uygulamaları, eğitici robotlar gibi yardımcı teknolojilerle ilgili örnek araştırmalar bulunmaktadır.</a:t>
            </a:r>
          </a:p>
        </p:txBody>
      </p:sp>
    </p:spTree>
    <p:extLst>
      <p:ext uri="{BB962C8B-B14F-4D97-AF65-F5344CB8AC3E}">
        <p14:creationId xmlns:p14="http://schemas.microsoft.com/office/powerpoint/2010/main" val="3830774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Özel gereksinimi olan bireylere çeşitli becerilerin ve davranışların (sosyal, bilişsel, motor becerileri, </a:t>
            </a:r>
            <a:r>
              <a:rPr lang="tr-TR" b="1" dirty="0" err="1">
                <a:latin typeface="Arial" panose="020B0604020202020204" pitchFamily="34" charset="0"/>
                <a:cs typeface="Arial" panose="020B0604020202020204" pitchFamily="34" charset="0"/>
              </a:rPr>
              <a:t>özbakım</a:t>
            </a:r>
            <a:r>
              <a:rPr lang="tr-TR" b="1" dirty="0">
                <a:latin typeface="Arial" panose="020B0604020202020204" pitchFamily="34" charset="0"/>
                <a:cs typeface="Arial" panose="020B0604020202020204" pitchFamily="34" charset="0"/>
              </a:rPr>
              <a:t> vb.) öğretiminde teknoloji destekli uygulamalar olumlu ve etkili sonuçlar vermektedir. Bu olumlu sonuçlar neticesinde özel gereksinimi olan bireylere sunulan uygulamalarda teknolojinin kullanıldığı uygulamalar ve araçlar giderek artmaktadır. Her geçen gün gelişmeye devam eden ve hayatımızı kolaylaştıran teknolojiler arasından öğrenen için ne tür yardımcı teknolojilerin seçileceği konusu önemlidir.</a:t>
            </a:r>
          </a:p>
        </p:txBody>
      </p:sp>
    </p:spTree>
    <p:extLst>
      <p:ext uri="{BB962C8B-B14F-4D97-AF65-F5344CB8AC3E}">
        <p14:creationId xmlns:p14="http://schemas.microsoft.com/office/powerpoint/2010/main" val="2568632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latin typeface="Arial" panose="020B0604020202020204" pitchFamily="34" charset="0"/>
                <a:cs typeface="Arial" panose="020B0604020202020204" pitchFamily="34" charset="0"/>
              </a:rPr>
              <a:t>Etkili bir öğretim sunabilmek için yardımcı teknolojileri planlama sürecinde ne tür bir yardımcı teknolojinin seçilmesi gerektiğine özel gereksinimi olan birey, yardımcı teknolojiyi kullanacak uzman, aile ve ilgili diğer uzmanlar birlikte karar vermelidir. Yardımcı teknolojiler için amaçlar, teknolojik araç, program, yöntem, teknikler ve etkinlikler için bir planlanma yapılmalıdır. Böyle bir planlama yapıldığı takdirde hem öğrenen hem de öğreten için oldukça etkili ve eğlenceli teknoloji destekli bir öğrenme ortamı sağlanmış olacaktır.</a:t>
            </a:r>
          </a:p>
        </p:txBody>
      </p:sp>
    </p:spTree>
    <p:extLst>
      <p:ext uri="{BB962C8B-B14F-4D97-AF65-F5344CB8AC3E}">
        <p14:creationId xmlns:p14="http://schemas.microsoft.com/office/powerpoint/2010/main" val="2436190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sz="4000" b="1" dirty="0">
                <a:solidFill>
                  <a:schemeClr val="accent1">
                    <a:lumMod val="75000"/>
                  </a:schemeClr>
                </a:solidFill>
              </a:rPr>
              <a:t>ÖNERİLER</a:t>
            </a:r>
          </a:p>
        </p:txBody>
      </p:sp>
      <p:sp>
        <p:nvSpPr>
          <p:cNvPr id="3" name="İçerik Yer Tutucusu 2"/>
          <p:cNvSpPr>
            <a:spLocks noGrp="1"/>
          </p:cNvSpPr>
          <p:nvPr>
            <p:ph idx="1"/>
          </p:nvPr>
        </p:nvSpPr>
        <p:spPr/>
        <p:txBody>
          <a:bodyPr>
            <a:normAutofit lnSpcReduction="10000"/>
          </a:bodyPr>
          <a:lstStyle/>
          <a:p>
            <a:r>
              <a:rPr lang="tr-TR" b="1" dirty="0">
                <a:latin typeface="Arial" panose="020B0604020202020204" pitchFamily="34" charset="0"/>
                <a:cs typeface="Arial" panose="020B0604020202020204" pitchFamily="34" charset="0"/>
              </a:rPr>
              <a:t>Özel gereksinimi olan bireyler için teknoloji destekli öğrenme ortamlarının kullanımı ile ilgili olarak bir takım öneriler sunulabilir. Bu öneriler şu şekilde sıralanabilir:</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Özel gereksinimi olan bireylerin öğrenme gereksinimlerine göre ihtiyaç analizi yapmak,</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 Birey için işlevsel yardımcı teknolojiler seçmek ve yardımcı teknolojilerin öğretimi için farklı uzmanlık alanları ile işbirliği sağlanarak yardımcı teknoloji öğretim planı oluşturmak,</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  Yardımcı teknolojiler konusunda uzman kişilerin öğrenen için hazırlanan Bireyselleştirilmiş Eğitim Programı (BEP) ekibinde yer almasını sağlamak</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Etkili ve verimli bir başarının sağlanabilmesi için özel gereksinimi olan bireyin merkeze alındığı teknoloji destekli öğretim ortamına yönelik öğretim tasarımı yapmak,</a:t>
            </a:r>
          </a:p>
        </p:txBody>
      </p:sp>
    </p:spTree>
    <p:extLst>
      <p:ext uri="{BB962C8B-B14F-4D97-AF65-F5344CB8AC3E}">
        <p14:creationId xmlns:p14="http://schemas.microsoft.com/office/powerpoint/2010/main" val="882425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b="1" dirty="0">
                <a:latin typeface="Arial" panose="020B0604020202020204" pitchFamily="34" charset="0"/>
                <a:cs typeface="Arial" panose="020B0604020202020204" pitchFamily="34" charset="0"/>
              </a:rPr>
              <a:t>Farklı yetersizlik türleri için farklı uzmanların katkısı ile yazılımlar ve uygulamalar geliştirmek,</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Uygulamaların etkisini görebilmek için sürekli veri toplamak, izleme ve değerlendirme çalışmalarını planlamak, </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Bu alanda çalışan ilgili personellere özel gereksinimi olan bireylere yardımcı teknoloji kullanımı konusunda eğitim programları düzenlemek, </a:t>
            </a:r>
          </a:p>
          <a:p>
            <a:pPr>
              <a:buFont typeface="Wingdings" panose="05000000000000000000" pitchFamily="2" charset="2"/>
              <a:buChar char="Ø"/>
            </a:pPr>
            <a:r>
              <a:rPr lang="tr-TR" b="1" dirty="0">
                <a:latin typeface="Arial" panose="020B0604020202020204" pitchFamily="34" charset="0"/>
                <a:cs typeface="Arial" panose="020B0604020202020204" pitchFamily="34" charset="0"/>
              </a:rPr>
              <a:t>Yardımcı teknolojilere erişim konusunda ailelere, öğretmenlere farkındalık ve bilgi düzeyini arttırıcı çalışmalar düzenlemek (kitap, broşür, çevrimiçi kaynaklar sağlamak)</a:t>
            </a:r>
          </a:p>
        </p:txBody>
      </p:sp>
    </p:spTree>
    <p:extLst>
      <p:ext uri="{BB962C8B-B14F-4D97-AF65-F5344CB8AC3E}">
        <p14:creationId xmlns:p14="http://schemas.microsoft.com/office/powerpoint/2010/main" val="1771563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dirty="0">
                <a:solidFill>
                  <a:schemeClr val="accent1">
                    <a:lumMod val="75000"/>
                  </a:schemeClr>
                </a:solidFill>
              </a:rPr>
              <a:t>KAYNAKÇA</a:t>
            </a:r>
          </a:p>
        </p:txBody>
      </p:sp>
      <p:sp>
        <p:nvSpPr>
          <p:cNvPr id="3" name="İçerik Yer Tutucusu 2"/>
          <p:cNvSpPr>
            <a:spLocks noGrp="1"/>
          </p:cNvSpPr>
          <p:nvPr>
            <p:ph idx="1"/>
          </p:nvPr>
        </p:nvSpPr>
        <p:spPr/>
        <p:txBody>
          <a:bodyPr/>
          <a:lstStyle/>
          <a:p>
            <a:r>
              <a:rPr lang="tr-TR" dirty="0"/>
              <a:t>Sani-Bozkurt, S. (2017). Özel eğitimde dijital destek: yardımcı teknolojiler. </a:t>
            </a:r>
            <a:r>
              <a:rPr lang="tr-TR" dirty="0" err="1"/>
              <a:t>AUAd</a:t>
            </a:r>
            <a:r>
              <a:rPr lang="tr-TR" dirty="0"/>
              <a:t> , 3(2), 37-60. </a:t>
            </a:r>
          </a:p>
          <a:p>
            <a:r>
              <a:rPr lang="tr-TR" dirty="0"/>
              <a:t>Özel Eğitimde Teknoloji Ve Öğretim , Ankara, Vize yayınları, 2016</a:t>
            </a:r>
          </a:p>
          <a:p>
            <a:endParaRPr lang="tr-TR" dirty="0"/>
          </a:p>
        </p:txBody>
      </p:sp>
    </p:spTree>
    <p:extLst>
      <p:ext uri="{BB962C8B-B14F-4D97-AF65-F5344CB8AC3E}">
        <p14:creationId xmlns:p14="http://schemas.microsoft.com/office/powerpoint/2010/main" val="2074379109"/>
      </p:ext>
    </p:extLst>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343</TotalTime>
  <Words>2127</Words>
  <Application>Microsoft Office PowerPoint</Application>
  <PresentationFormat>Geniş ekran</PresentationFormat>
  <Paragraphs>64</Paragraphs>
  <Slides>31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31</vt:i4>
      </vt:variant>
    </vt:vector>
  </HeadingPairs>
  <TitlesOfParts>
    <vt:vector size="36" baseType="lpstr">
      <vt:lpstr>Arial</vt:lpstr>
      <vt:lpstr>Calibri</vt:lpstr>
      <vt:lpstr>Calibri Light</vt:lpstr>
      <vt:lpstr>Wingdings</vt:lpstr>
      <vt:lpstr>Geçmişe bakış</vt:lpstr>
      <vt:lpstr>ÖZEL EĞİTİM VE TEKNOLOJİ</vt:lpstr>
      <vt:lpstr>PowerPoint Sunusu</vt:lpstr>
      <vt:lpstr>ÖZEL EĞİTİM VE TEKNOLOJİ </vt:lpstr>
      <vt:lpstr>PowerPoint Sunusu</vt:lpstr>
      <vt:lpstr>GİRİŞ</vt:lpstr>
      <vt:lpstr>PowerPoint Sunusu</vt:lpstr>
      <vt:lpstr>PowerPoint Sunusu</vt:lpstr>
      <vt:lpstr>PowerPoint Sunusu</vt:lpstr>
      <vt:lpstr>ÖZEL EĞİTİMDE TEKNOLOJİ KULLANIMI </vt:lpstr>
      <vt:lpstr>PowerPoint Sunusu</vt:lpstr>
      <vt:lpstr>PowerPoint Sunusu</vt:lpstr>
      <vt:lpstr>PowerPoint Sunusu</vt:lpstr>
      <vt:lpstr>ÖZEL EĞİTİM VE TEKNOLOJİYE İLİŞKİN YASALAR VE YÖNETMELİKLER</vt:lpstr>
      <vt:lpstr>ÜLKEMİZDE ÖZEL EĞİTİM VE TEKNOLOJİYE İLİŞKİN YASALAR VE YÖNETMELİKLER</vt:lpstr>
      <vt:lpstr>PowerPoint Sunusu</vt:lpstr>
      <vt:lpstr>PowerPoint Sunusu</vt:lpstr>
      <vt:lpstr>ÖZEL GEREKSİNİM ALANINA GÖRE KULLANILAN TEKNOLOJİK ARAÇLAR</vt:lpstr>
      <vt:lpstr>PowerPoint Sunusu</vt:lpstr>
      <vt:lpstr>Teknoloji Destekli Öğrenme Ortamlarının Yararları </vt:lpstr>
      <vt:lpstr>PowerPoint Sunusu</vt:lpstr>
      <vt:lpstr>PowerPoint Sunusu</vt:lpstr>
      <vt:lpstr>PowerPoint Sunusu</vt:lpstr>
      <vt:lpstr>PowerPoint Sunusu</vt:lpstr>
      <vt:lpstr>SONUÇ</vt:lpstr>
      <vt:lpstr>PowerPoint Sunusu</vt:lpstr>
      <vt:lpstr>PowerPoint Sunusu</vt:lpstr>
      <vt:lpstr>PowerPoint Sunusu</vt:lpstr>
      <vt:lpstr>PowerPoint Sunusu</vt:lpstr>
      <vt:lpstr>ÖNERİLER</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Huseyfe AKTAŞ</dc:creator>
  <cp:lastModifiedBy>pc20</cp:lastModifiedBy>
  <cp:revision>37</cp:revision>
  <dcterms:created xsi:type="dcterms:W3CDTF">2018-02-19T16:35:23Z</dcterms:created>
  <dcterms:modified xsi:type="dcterms:W3CDTF">2020-01-15T13:30:39Z</dcterms:modified>
</cp:coreProperties>
</file>