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00" r:id="rId1"/>
  </p:sldMasterIdLst>
  <p:notesMasterIdLst>
    <p:notesMasterId r:id="rId62"/>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 id="309" r:id="rId52"/>
    <p:sldId id="310" r:id="rId53"/>
    <p:sldId id="311" r:id="rId54"/>
    <p:sldId id="312" r:id="rId55"/>
    <p:sldId id="313" r:id="rId56"/>
    <p:sldId id="314" r:id="rId57"/>
    <p:sldId id="315" r:id="rId58"/>
    <p:sldId id="316" r:id="rId59"/>
    <p:sldId id="317" r:id="rId60"/>
    <p:sldId id="318" r:id="rId61"/>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6250" autoAdjust="0"/>
    <p:restoredTop sz="94660"/>
  </p:normalViewPr>
  <p:slideViewPr>
    <p:cSldViewPr>
      <p:cViewPr varScale="1">
        <p:scale>
          <a:sx n="68" d="100"/>
          <a:sy n="68" d="100"/>
        </p:scale>
        <p:origin x="-141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2 Veri Yer Tutucusu"/>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460F68E-4A3A-47AA-902F-A0442958743D}" type="datetimeFigureOut">
              <a:rPr lang="tr-TR" smtClean="0"/>
              <a:pPr/>
              <a:t>25.04.2018</a:t>
            </a:fld>
            <a:endParaRPr lang="tr-TR"/>
          </a:p>
        </p:txBody>
      </p:sp>
      <p:sp>
        <p:nvSpPr>
          <p:cNvPr id="4" name="3 Slayt Görüntüsü Yer Tutucusu"/>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4 Not Yer Tutucusu"/>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5 Altbilgi Yer Tutucusu"/>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6 Slayt Numarası Yer Tutucusu"/>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E47ADBC-DE52-4E23-96E9-0E835730F9B1}" type="slidenum">
              <a:rPr lang="tr-TR" smtClean="0"/>
              <a:pPr/>
              <a:t>‹#›</a:t>
            </a:fld>
            <a:endParaRPr lang="tr-T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6E47ADBC-DE52-4E23-96E9-0E835730F9B1}" type="slidenum">
              <a:rPr lang="tr-TR" smtClean="0"/>
              <a:pPr/>
              <a:t>23</a:t>
            </a:fld>
            <a:endParaRPr lang="tr-T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7" name="6 İkizkenar Üçgen"/>
          <p:cNvSpPr/>
          <p:nvPr/>
        </p:nvSpPr>
        <p:spPr>
          <a:xfrm rot="16200000">
            <a:off x="7554353" y="5254283"/>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7 Başlık"/>
          <p:cNvSpPr>
            <a:spLocks noGrp="1"/>
          </p:cNvSpPr>
          <p:nvPr>
            <p:ph type="ctrTitle"/>
          </p:nvPr>
        </p:nvSpPr>
        <p:spPr>
          <a:xfrm>
            <a:off x="540544" y="776288"/>
            <a:ext cx="8062912" cy="1470025"/>
          </a:xfrm>
        </p:spPr>
        <p:txBody>
          <a:bodyPr anchor="b">
            <a:normAutofit/>
          </a:bodyPr>
          <a:lstStyle>
            <a:lvl1pPr algn="r">
              <a:defRPr sz="4400"/>
            </a:lvl1pPr>
          </a:lstStyle>
          <a:p>
            <a:r>
              <a:rPr kumimoji="0" lang="tr-TR" smtClean="0"/>
              <a:t>Asıl başlık stili için tıklatın</a:t>
            </a:r>
            <a:endParaRPr kumimoji="0" lang="en-US"/>
          </a:p>
        </p:txBody>
      </p:sp>
      <p:sp>
        <p:nvSpPr>
          <p:cNvPr id="9" name="8 Alt Başlık"/>
          <p:cNvSpPr>
            <a:spLocks noGrp="1"/>
          </p:cNvSpPr>
          <p:nvPr>
            <p:ph type="subTitle" idx="1"/>
          </p:nvPr>
        </p:nvSpPr>
        <p:spPr>
          <a:xfrm>
            <a:off x="540544" y="2250280"/>
            <a:ext cx="8062912" cy="1752600"/>
          </a:xfrm>
        </p:spPr>
        <p:txBody>
          <a:bodyPr/>
          <a:lstStyle>
            <a:lvl1pPr marL="0" marR="36576"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tr-TR" smtClean="0"/>
              <a:t>Asıl alt başlık stilini düzenlemek için tıklatın</a:t>
            </a:r>
            <a:endParaRPr kumimoji="0" lang="en-US"/>
          </a:p>
        </p:txBody>
      </p:sp>
      <p:sp>
        <p:nvSpPr>
          <p:cNvPr id="28" name="27 Veri Yer Tutucusu"/>
          <p:cNvSpPr>
            <a:spLocks noGrp="1"/>
          </p:cNvSpPr>
          <p:nvPr>
            <p:ph type="dt" sz="half" idx="10"/>
          </p:nvPr>
        </p:nvSpPr>
        <p:spPr>
          <a:xfrm>
            <a:off x="1371600" y="6012656"/>
            <a:ext cx="5791200" cy="365125"/>
          </a:xfrm>
        </p:spPr>
        <p:txBody>
          <a:bodyPr tIns="0" bIns="0" anchor="t"/>
          <a:lstStyle>
            <a:lvl1pPr algn="r">
              <a:defRPr sz="1000"/>
            </a:lvl1pPr>
          </a:lstStyle>
          <a:p>
            <a:fld id="{02B87CF3-C0CE-4C28-91C6-21059BB52E43}" type="datetimeFigureOut">
              <a:rPr lang="tr-TR" smtClean="0"/>
              <a:pPr/>
              <a:t>25.04.2018</a:t>
            </a:fld>
            <a:endParaRPr lang="tr-TR"/>
          </a:p>
        </p:txBody>
      </p:sp>
      <p:sp>
        <p:nvSpPr>
          <p:cNvPr id="17" name="16 Altbilgi Yer Tutucusu"/>
          <p:cNvSpPr>
            <a:spLocks noGrp="1"/>
          </p:cNvSpPr>
          <p:nvPr>
            <p:ph type="ftr" sz="quarter" idx="11"/>
          </p:nvPr>
        </p:nvSpPr>
        <p:spPr>
          <a:xfrm>
            <a:off x="1371600" y="5650704"/>
            <a:ext cx="5791200" cy="365125"/>
          </a:xfrm>
        </p:spPr>
        <p:txBody>
          <a:bodyPr tIns="0" bIns="0" anchor="b"/>
          <a:lstStyle>
            <a:lvl1pPr algn="r">
              <a:defRPr sz="1100"/>
            </a:lvl1pPr>
          </a:lstStyle>
          <a:p>
            <a:endParaRPr lang="tr-TR"/>
          </a:p>
        </p:txBody>
      </p:sp>
      <p:sp>
        <p:nvSpPr>
          <p:cNvPr id="29" name="28 Slayt Numarası Yer Tutucusu"/>
          <p:cNvSpPr>
            <a:spLocks noGrp="1"/>
          </p:cNvSpPr>
          <p:nvPr>
            <p:ph type="sldNum" sz="quarter" idx="12"/>
          </p:nvPr>
        </p:nvSpPr>
        <p:spPr>
          <a:xfrm>
            <a:off x="8392247" y="5752307"/>
            <a:ext cx="502920" cy="365125"/>
          </a:xfrm>
        </p:spPr>
        <p:txBody>
          <a:bodyPr anchor="ctr"/>
          <a:lstStyle>
            <a:lvl1pPr algn="ctr">
              <a:defRPr sz="1300">
                <a:solidFill>
                  <a:srgbClr val="FFFFFF"/>
                </a:solidFill>
              </a:defRPr>
            </a:lvl1pPr>
          </a:lstStyle>
          <a:p>
            <a:fld id="{6A51EAD4-0634-4011-ABD4-59429EB3CB65}"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67494"/>
            <a:ext cx="8229600" cy="1399032"/>
          </a:xfrm>
        </p:spPr>
        <p:txBody>
          <a:bodyPr/>
          <a:lstStyle/>
          <a:p>
            <a:r>
              <a:rPr kumimoji="0" lang="tr-TR" smtClean="0"/>
              <a:t>Asıl başlık stili için tıklatın</a:t>
            </a:r>
            <a:endParaRPr kumimoji="0" lang="en-US"/>
          </a:p>
        </p:txBody>
      </p:sp>
      <p:sp>
        <p:nvSpPr>
          <p:cNvPr id="3" name="2 İçerik Yer Tutucusu"/>
          <p:cNvSpPr>
            <a:spLocks noGrp="1"/>
          </p:cNvSpPr>
          <p:nvPr>
            <p:ph idx="1"/>
          </p:nvPr>
        </p:nvSpPr>
        <p:spPr>
          <a:xfrm>
            <a:off x="457200" y="1882808"/>
            <a:ext cx="8229600" cy="4572000"/>
          </a:xfrm>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a:xfrm>
            <a:off x="4791456" y="6480048"/>
            <a:ext cx="2133600" cy="301752"/>
          </a:xfrm>
        </p:spPr>
        <p:txBody>
          <a:bodyPr/>
          <a:lstStyle/>
          <a:p>
            <a:fld id="{02B87CF3-C0CE-4C28-91C6-21059BB52E43}" type="datetimeFigureOut">
              <a:rPr lang="tr-TR" smtClean="0"/>
              <a:pPr/>
              <a:t>25.04.2018</a:t>
            </a:fld>
            <a:endParaRPr lang="tr-TR"/>
          </a:p>
        </p:txBody>
      </p:sp>
      <p:sp>
        <p:nvSpPr>
          <p:cNvPr id="5" name="4 Altbilgi Yer Tutucusu"/>
          <p:cNvSpPr>
            <a:spLocks noGrp="1"/>
          </p:cNvSpPr>
          <p:nvPr>
            <p:ph type="ftr" sz="quarter" idx="11"/>
          </p:nvPr>
        </p:nvSpPr>
        <p:spPr>
          <a:xfrm>
            <a:off x="457200" y="6480969"/>
            <a:ext cx="4260056" cy="300831"/>
          </a:xfrm>
        </p:spPr>
        <p:txBody>
          <a:bodyPr/>
          <a:lstStyle/>
          <a:p>
            <a:endParaRPr lang="tr-TR"/>
          </a:p>
        </p:txBody>
      </p:sp>
      <p:sp>
        <p:nvSpPr>
          <p:cNvPr id="6" name="5 Slayt Numarası Yer Tutucusu"/>
          <p:cNvSpPr>
            <a:spLocks noGrp="1"/>
          </p:cNvSpPr>
          <p:nvPr>
            <p:ph type="sldNum" sz="quarter" idx="12"/>
          </p:nvPr>
        </p:nvSpPr>
        <p:spPr/>
        <p:txBody>
          <a:bodyPr/>
          <a:lstStyle/>
          <a:p>
            <a:fld id="{6A51EAD4-0634-4011-ABD4-59429EB3CB65}"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bg>
      <p:bgRef idx="1002">
        <a:schemeClr val="bg1"/>
      </p:bgRef>
    </p:bg>
    <p:spTree>
      <p:nvGrpSpPr>
        <p:cNvPr id="1" name=""/>
        <p:cNvGrpSpPr/>
        <p:nvPr/>
      </p:nvGrpSpPr>
      <p:grpSpPr>
        <a:xfrm>
          <a:off x="0" y="0"/>
          <a:ext cx="0" cy="0"/>
          <a:chOff x="0" y="0"/>
          <a:chExt cx="0" cy="0"/>
        </a:xfrm>
      </p:grpSpPr>
      <p:sp>
        <p:nvSpPr>
          <p:cNvPr id="9" name="8 Dik Üçgen"/>
          <p:cNvSpPr/>
          <p:nvPr/>
        </p:nvSpPr>
        <p:spPr>
          <a:xfrm flipV="1">
            <a:off x="7034" y="7034"/>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algn="ctr" defTabSz="914400" rtl="0" eaLnBrk="1" latinLnBrk="0" hangingPunct="1"/>
            <a:endParaRPr kumimoji="0" lang="en-US" sz="1800" kern="1200">
              <a:solidFill>
                <a:schemeClr val="lt1"/>
              </a:solidFill>
              <a:latin typeface="+mn-lt"/>
              <a:ea typeface="+mn-ea"/>
              <a:cs typeface="+mn-cs"/>
            </a:endParaRPr>
          </a:p>
        </p:txBody>
      </p:sp>
      <p:sp>
        <p:nvSpPr>
          <p:cNvPr id="8" name="7 İkizkenar Üçgen"/>
          <p:cNvSpPr/>
          <p:nvPr/>
        </p:nvSpPr>
        <p:spPr>
          <a:xfrm rot="5400000" flipV="1">
            <a:off x="7554353" y="309490"/>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 name="3 Veri Yer Tutucusu"/>
          <p:cNvSpPr>
            <a:spLocks noGrp="1"/>
          </p:cNvSpPr>
          <p:nvPr>
            <p:ph type="dt" sz="half" idx="10"/>
          </p:nvPr>
        </p:nvSpPr>
        <p:spPr>
          <a:xfrm>
            <a:off x="6955632" y="6477000"/>
            <a:ext cx="2133600" cy="304800"/>
          </a:xfrm>
        </p:spPr>
        <p:txBody>
          <a:bodyPr/>
          <a:lstStyle/>
          <a:p>
            <a:fld id="{02B87CF3-C0CE-4C28-91C6-21059BB52E43}" type="datetimeFigureOut">
              <a:rPr lang="tr-TR" smtClean="0"/>
              <a:pPr/>
              <a:t>25.04.2018</a:t>
            </a:fld>
            <a:endParaRPr lang="tr-TR"/>
          </a:p>
        </p:txBody>
      </p:sp>
      <p:sp>
        <p:nvSpPr>
          <p:cNvPr id="5" name="4 Altbilgi Yer Tutucusu"/>
          <p:cNvSpPr>
            <a:spLocks noGrp="1"/>
          </p:cNvSpPr>
          <p:nvPr>
            <p:ph type="ftr" sz="quarter" idx="11"/>
          </p:nvPr>
        </p:nvSpPr>
        <p:spPr>
          <a:xfrm>
            <a:off x="2619376" y="6480969"/>
            <a:ext cx="4260056" cy="300831"/>
          </a:xfrm>
        </p:spPr>
        <p:txBody>
          <a:bodyPr/>
          <a:lstStyle/>
          <a:p>
            <a:endParaRPr lang="tr-TR"/>
          </a:p>
        </p:txBody>
      </p:sp>
      <p:sp>
        <p:nvSpPr>
          <p:cNvPr id="6" name="5 Slayt Numarası Yer Tutucusu"/>
          <p:cNvSpPr>
            <a:spLocks noGrp="1"/>
          </p:cNvSpPr>
          <p:nvPr>
            <p:ph type="sldNum" sz="quarter" idx="12"/>
          </p:nvPr>
        </p:nvSpPr>
        <p:spPr>
          <a:xfrm>
            <a:off x="8451056" y="809624"/>
            <a:ext cx="502920" cy="300831"/>
          </a:xfrm>
        </p:spPr>
        <p:txBody>
          <a:bodyPr/>
          <a:lstStyle/>
          <a:p>
            <a:fld id="{6A51EAD4-0634-4011-ABD4-59429EB3CB65}" type="slidenum">
              <a:rPr lang="tr-TR" smtClean="0"/>
              <a:pPr/>
              <a:t>‹#›</a:t>
            </a:fld>
            <a:endParaRPr lang="tr-TR"/>
          </a:p>
        </p:txBody>
      </p:sp>
      <p:cxnSp>
        <p:nvCxnSpPr>
          <p:cNvPr id="11" name="10 Düz Bağlayıcı"/>
          <p:cNvCxnSpPr/>
          <p:nvPr/>
        </p:nvCxnSpPr>
        <p:spPr>
          <a:xfrm rot="10800000">
            <a:off x="6468794" y="9381"/>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9 Düz Bağlayıcı"/>
          <p:cNvCxnSpPr/>
          <p:nvPr/>
        </p:nvCxnSpPr>
        <p:spPr>
          <a:xfrm flipV="1">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1 Başlık"/>
          <p:cNvSpPr>
            <a:spLocks noGrp="1"/>
          </p:cNvSpPr>
          <p:nvPr>
            <p:ph type="title"/>
          </p:nvPr>
        </p:nvSpPr>
        <p:spPr>
          <a:xfrm>
            <a:off x="381000" y="271464"/>
            <a:ext cx="7239000" cy="1362075"/>
          </a:xfrm>
        </p:spPr>
        <p:txBody>
          <a:bodyPr anchor="ctr"/>
          <a:lstStyle>
            <a:lvl1pPr marL="0" algn="l">
              <a:buNone/>
              <a:defRPr sz="3600" b="1" cap="none" baseline="0"/>
            </a:lvl1pPr>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381000" y="1633536"/>
            <a:ext cx="3886200" cy="2286000"/>
          </a:xfrm>
        </p:spPr>
        <p:txBody>
          <a:bodyPr anchor="t"/>
          <a:lstStyle>
            <a:lvl1pPr marL="54864"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tr-TR" smtClean="0"/>
              <a:t>Asıl metin stillerini düzenlemek için tıklatın</a:t>
            </a: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marL="0" algn="l">
              <a:defRPr/>
            </a:lvl1pPr>
          </a:lstStyle>
          <a:p>
            <a:r>
              <a:rPr kumimoji="0" lang="tr-TR" smtClean="0"/>
              <a:t>Asıl başlık stili için tıklatın</a:t>
            </a:r>
            <a:endParaRPr kumimoji="0" lang="en-US"/>
          </a:p>
        </p:txBody>
      </p:sp>
      <p:sp>
        <p:nvSpPr>
          <p:cNvPr id="3" name="2 İçerik Yer Tutucusu"/>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İçerik Yer Tutucusu"/>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4 Veri Yer Tutucusu"/>
          <p:cNvSpPr>
            <a:spLocks noGrp="1"/>
          </p:cNvSpPr>
          <p:nvPr>
            <p:ph type="dt" sz="half" idx="10"/>
          </p:nvPr>
        </p:nvSpPr>
        <p:spPr>
          <a:xfrm>
            <a:off x="4791456" y="6480969"/>
            <a:ext cx="2133600" cy="301752"/>
          </a:xfrm>
        </p:spPr>
        <p:txBody>
          <a:bodyPr/>
          <a:lstStyle/>
          <a:p>
            <a:fld id="{02B87CF3-C0CE-4C28-91C6-21059BB52E43}" type="datetimeFigureOut">
              <a:rPr lang="tr-TR" smtClean="0"/>
              <a:pPr/>
              <a:t>25.04.2018</a:t>
            </a:fld>
            <a:endParaRPr lang="tr-TR"/>
          </a:p>
        </p:txBody>
      </p:sp>
      <p:sp>
        <p:nvSpPr>
          <p:cNvPr id="6" name="5 Altbilgi Yer Tutucusu"/>
          <p:cNvSpPr>
            <a:spLocks noGrp="1"/>
          </p:cNvSpPr>
          <p:nvPr>
            <p:ph type="ftr" sz="quarter" idx="11"/>
          </p:nvPr>
        </p:nvSpPr>
        <p:spPr>
          <a:xfrm>
            <a:off x="457200" y="6480969"/>
            <a:ext cx="4260056" cy="301752"/>
          </a:xfrm>
        </p:spPr>
        <p:txBody>
          <a:bodyPr/>
          <a:lstStyle/>
          <a:p>
            <a:endParaRPr lang="tr-TR"/>
          </a:p>
        </p:txBody>
      </p:sp>
      <p:sp>
        <p:nvSpPr>
          <p:cNvPr id="7" name="6 Slayt Numarası Yer Tutucusu"/>
          <p:cNvSpPr>
            <a:spLocks noGrp="1"/>
          </p:cNvSpPr>
          <p:nvPr>
            <p:ph type="sldNum" sz="quarter" idx="12"/>
          </p:nvPr>
        </p:nvSpPr>
        <p:spPr>
          <a:xfrm>
            <a:off x="7589520" y="6480969"/>
            <a:ext cx="502920" cy="301752"/>
          </a:xfrm>
        </p:spPr>
        <p:txBody>
          <a:bodyPr/>
          <a:lstStyle/>
          <a:p>
            <a:fld id="{6A51EAD4-0634-4011-ABD4-59429EB3CB65}"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Karşılaştırma">
    <p:bg>
      <p:bgRef idx="1002">
        <a:schemeClr val="bg2"/>
      </p:bgRef>
    </p:bg>
    <p:spTree>
      <p:nvGrpSpPr>
        <p:cNvPr id="1" name=""/>
        <p:cNvGrpSpPr/>
        <p:nvPr/>
      </p:nvGrpSpPr>
      <p:grpSpPr>
        <a:xfrm>
          <a:off x="0" y="0"/>
          <a:ext cx="0" cy="0"/>
          <a:chOff x="0" y="0"/>
          <a:chExt cx="0" cy="0"/>
        </a:xfrm>
      </p:grpSpPr>
      <p:sp>
        <p:nvSpPr>
          <p:cNvPr id="2" name="1 Başlık"/>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4" name="3 Metin Yer Tutucusu"/>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5" name="4 İçerik Yer Tutucusu"/>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6" name="5 İçerik Yer Tutucusu"/>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7" name="6 Veri Yer Tutucusu"/>
          <p:cNvSpPr>
            <a:spLocks noGrp="1"/>
          </p:cNvSpPr>
          <p:nvPr>
            <p:ph type="dt" sz="half" idx="10"/>
          </p:nvPr>
        </p:nvSpPr>
        <p:spPr>
          <a:xfrm>
            <a:off x="4791456" y="6480969"/>
            <a:ext cx="2130552" cy="301752"/>
          </a:xfrm>
        </p:spPr>
        <p:txBody>
          <a:bodyPr/>
          <a:lstStyle/>
          <a:p>
            <a:fld id="{02B87CF3-C0CE-4C28-91C6-21059BB52E43}" type="datetimeFigureOut">
              <a:rPr lang="tr-TR" smtClean="0"/>
              <a:pPr/>
              <a:t>25.04.2018</a:t>
            </a:fld>
            <a:endParaRPr lang="tr-TR"/>
          </a:p>
        </p:txBody>
      </p:sp>
      <p:sp>
        <p:nvSpPr>
          <p:cNvPr id="8" name="7 Altbilgi Yer Tutucusu"/>
          <p:cNvSpPr>
            <a:spLocks noGrp="1"/>
          </p:cNvSpPr>
          <p:nvPr>
            <p:ph type="ftr" sz="quarter" idx="11"/>
          </p:nvPr>
        </p:nvSpPr>
        <p:spPr>
          <a:xfrm>
            <a:off x="457200" y="6480969"/>
            <a:ext cx="4261104" cy="301752"/>
          </a:xfrm>
        </p:spPr>
        <p:txBody>
          <a:bodyPr/>
          <a:lstStyle/>
          <a:p>
            <a:endParaRPr lang="tr-TR"/>
          </a:p>
        </p:txBody>
      </p:sp>
      <p:sp>
        <p:nvSpPr>
          <p:cNvPr id="9" name="8 Slayt Numarası Yer Tutucusu"/>
          <p:cNvSpPr>
            <a:spLocks noGrp="1"/>
          </p:cNvSpPr>
          <p:nvPr>
            <p:ph type="sldNum" sz="quarter" idx="12"/>
          </p:nvPr>
        </p:nvSpPr>
        <p:spPr>
          <a:xfrm>
            <a:off x="7589520" y="6483096"/>
            <a:ext cx="502920" cy="301752"/>
          </a:xfrm>
        </p:spPr>
        <p:txBody>
          <a:bodyPr/>
          <a:lstStyle>
            <a:lvl1pPr algn="ctr">
              <a:defRPr/>
            </a:lvl1pPr>
          </a:lstStyle>
          <a:p>
            <a:fld id="{6A51EAD4-0634-4011-ABD4-59429EB3CB65}" type="slidenum">
              <a:rPr lang="tr-TR" smtClean="0"/>
              <a:pPr/>
              <a:t>‹#›</a:t>
            </a:fld>
            <a:endParaRPr lang="tr-TR"/>
          </a:p>
        </p:txBody>
      </p:sp>
    </p:spTree>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b="0"/>
            </a:lvl1pPr>
          </a:lstStyle>
          <a:p>
            <a:r>
              <a:rPr kumimoji="0" lang="tr-TR" smtClean="0"/>
              <a:t>Asıl başlık stili için tıklatın</a:t>
            </a:r>
            <a:endParaRPr kumimoji="0" lang="en-US"/>
          </a:p>
        </p:txBody>
      </p:sp>
      <p:sp>
        <p:nvSpPr>
          <p:cNvPr id="3" name="2 Veri Yer Tutucusu"/>
          <p:cNvSpPr>
            <a:spLocks noGrp="1"/>
          </p:cNvSpPr>
          <p:nvPr>
            <p:ph type="dt" sz="half" idx="10"/>
          </p:nvPr>
        </p:nvSpPr>
        <p:spPr/>
        <p:txBody>
          <a:bodyPr/>
          <a:lstStyle/>
          <a:p>
            <a:fld id="{02B87CF3-C0CE-4C28-91C6-21059BB52E43}" type="datetimeFigureOut">
              <a:rPr lang="tr-TR" smtClean="0"/>
              <a:pPr/>
              <a:t>25.04.2018</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6A51EAD4-0634-4011-ABD4-59429EB3CB65}"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a:xfrm>
            <a:off x="4791456" y="6480969"/>
            <a:ext cx="2133600" cy="301752"/>
          </a:xfrm>
        </p:spPr>
        <p:txBody>
          <a:bodyPr/>
          <a:lstStyle/>
          <a:p>
            <a:fld id="{02B87CF3-C0CE-4C28-91C6-21059BB52E43}" type="datetimeFigureOut">
              <a:rPr lang="tr-TR" smtClean="0"/>
              <a:pPr/>
              <a:t>25.04.2018</a:t>
            </a:fld>
            <a:endParaRPr lang="tr-TR"/>
          </a:p>
        </p:txBody>
      </p:sp>
      <p:sp>
        <p:nvSpPr>
          <p:cNvPr id="3" name="2 Altbilgi Yer Tutucusu"/>
          <p:cNvSpPr>
            <a:spLocks noGrp="1"/>
          </p:cNvSpPr>
          <p:nvPr>
            <p:ph type="ftr" sz="quarter" idx="11"/>
          </p:nvPr>
        </p:nvSpPr>
        <p:spPr>
          <a:xfrm>
            <a:off x="457200" y="6481890"/>
            <a:ext cx="4260056" cy="300831"/>
          </a:xfrm>
        </p:spPr>
        <p:txBody>
          <a:bodyPr/>
          <a:lstStyle/>
          <a:p>
            <a:endParaRPr lang="tr-TR"/>
          </a:p>
        </p:txBody>
      </p:sp>
      <p:sp>
        <p:nvSpPr>
          <p:cNvPr id="4" name="3 Slayt Numarası Yer Tutucusu"/>
          <p:cNvSpPr>
            <a:spLocks noGrp="1"/>
          </p:cNvSpPr>
          <p:nvPr>
            <p:ph type="sldNum" sz="quarter" idx="12"/>
          </p:nvPr>
        </p:nvSpPr>
        <p:spPr>
          <a:xfrm>
            <a:off x="7589520" y="6480969"/>
            <a:ext cx="502920" cy="301752"/>
          </a:xfrm>
        </p:spPr>
        <p:txBody>
          <a:bodyPr/>
          <a:lstStyle/>
          <a:p>
            <a:fld id="{6A51EAD4-0634-4011-ABD4-59429EB3CB65}"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bg>
      <p:bgRef idx="1002">
        <a:schemeClr val="bg2"/>
      </p:bgRef>
    </p:bg>
    <p:spTree>
      <p:nvGrpSpPr>
        <p:cNvPr id="1" name=""/>
        <p:cNvGrpSpPr/>
        <p:nvPr/>
      </p:nvGrpSpPr>
      <p:grpSpPr>
        <a:xfrm>
          <a:off x="0" y="0"/>
          <a:ext cx="0" cy="0"/>
          <a:chOff x="0" y="0"/>
          <a:chExt cx="0" cy="0"/>
        </a:xfrm>
      </p:grpSpPr>
      <p:sp>
        <p:nvSpPr>
          <p:cNvPr id="2" name="1 Başlık"/>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kumimoji="0" lang="tr-TR" smtClean="0"/>
              <a:t>Asıl başlık stili için tıklatın</a:t>
            </a:r>
            <a:endParaRPr kumimoji="0" lang="en-US"/>
          </a:p>
        </p:txBody>
      </p:sp>
      <p:sp>
        <p:nvSpPr>
          <p:cNvPr id="3" name="2 Metin Yer Tutucusu"/>
          <p:cNvSpPr>
            <a:spLocks noGrp="1"/>
          </p:cNvSpPr>
          <p:nvPr>
            <p:ph type="body" idx="2"/>
          </p:nvPr>
        </p:nvSpPr>
        <p:spPr>
          <a:xfrm>
            <a:off x="1135856" y="367664"/>
            <a:ext cx="2438400" cy="5943600"/>
          </a:xfrm>
        </p:spPr>
        <p:txBody>
          <a:bodyPr anchor="t"/>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tr-TR" smtClean="0"/>
              <a:t>Asıl metin stillerini düzenlemek için tıklatın</a:t>
            </a:r>
          </a:p>
        </p:txBody>
      </p:sp>
      <p:sp>
        <p:nvSpPr>
          <p:cNvPr id="4" name="3 İçerik Yer Tutucusu"/>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4 Veri Yer Tutucusu"/>
          <p:cNvSpPr>
            <a:spLocks noGrp="1"/>
          </p:cNvSpPr>
          <p:nvPr>
            <p:ph type="dt" sz="half" idx="10"/>
          </p:nvPr>
        </p:nvSpPr>
        <p:spPr>
          <a:xfrm>
            <a:off x="6278976" y="6556248"/>
            <a:ext cx="2133600" cy="301752"/>
          </a:xfrm>
        </p:spPr>
        <p:txBody>
          <a:bodyPr/>
          <a:lstStyle>
            <a:lvl1pPr>
              <a:defRPr sz="900"/>
            </a:lvl1pPr>
          </a:lstStyle>
          <a:p>
            <a:fld id="{02B87CF3-C0CE-4C28-91C6-21059BB52E43}" type="datetimeFigureOut">
              <a:rPr lang="tr-TR" smtClean="0"/>
              <a:pPr/>
              <a:t>25.04.2018</a:t>
            </a:fld>
            <a:endParaRPr lang="tr-TR"/>
          </a:p>
        </p:txBody>
      </p:sp>
      <p:sp>
        <p:nvSpPr>
          <p:cNvPr id="6" name="5 Altbilgi Yer Tutucusu"/>
          <p:cNvSpPr>
            <a:spLocks noGrp="1"/>
          </p:cNvSpPr>
          <p:nvPr>
            <p:ph type="ftr" sz="quarter" idx="11"/>
          </p:nvPr>
        </p:nvSpPr>
        <p:spPr>
          <a:xfrm>
            <a:off x="1135856" y="6556248"/>
            <a:ext cx="5143120" cy="301752"/>
          </a:xfrm>
        </p:spPr>
        <p:txBody>
          <a:bodyPr/>
          <a:lstStyle>
            <a:lvl1pPr>
              <a:defRPr sz="900"/>
            </a:lvl1pPr>
          </a:lstStyle>
          <a:p>
            <a:endParaRPr lang="tr-TR"/>
          </a:p>
        </p:txBody>
      </p:sp>
      <p:sp>
        <p:nvSpPr>
          <p:cNvPr id="7" name="6 Slayt Numarası Yer Tutucusu"/>
          <p:cNvSpPr>
            <a:spLocks noGrp="1"/>
          </p:cNvSpPr>
          <p:nvPr>
            <p:ph type="sldNum" sz="quarter" idx="12"/>
          </p:nvPr>
        </p:nvSpPr>
        <p:spPr>
          <a:xfrm>
            <a:off x="8410576" y="6556248"/>
            <a:ext cx="502920" cy="301752"/>
          </a:xfrm>
        </p:spPr>
        <p:txBody>
          <a:bodyPr/>
          <a:lstStyle>
            <a:lvl1pPr>
              <a:defRPr sz="900"/>
            </a:lvl1pPr>
          </a:lstStyle>
          <a:p>
            <a:fld id="{6A51EAD4-0634-4011-ABD4-59429EB3CB65}" type="slidenum">
              <a:rPr lang="tr-TR" smtClean="0"/>
              <a:pPr/>
              <a:t>‹#›</a:t>
            </a:fld>
            <a:endParaRPr lang="tr-TR"/>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bg>
      <p:bgRef idx="1002">
        <a:schemeClr val="bg1"/>
      </p:bgRef>
    </p:bg>
    <p:spTree>
      <p:nvGrpSpPr>
        <p:cNvPr id="1" name=""/>
        <p:cNvGrpSpPr/>
        <p:nvPr/>
      </p:nvGrpSpPr>
      <p:grpSpPr>
        <a:xfrm>
          <a:off x="0" y="0"/>
          <a:ext cx="0" cy="0"/>
          <a:chOff x="0" y="0"/>
          <a:chExt cx="0" cy="0"/>
        </a:xfrm>
      </p:grpSpPr>
      <p:sp>
        <p:nvSpPr>
          <p:cNvPr id="2" name="1 Başlık"/>
          <p:cNvSpPr>
            <a:spLocks noGrp="1"/>
          </p:cNvSpPr>
          <p:nvPr>
            <p:ph type="title"/>
          </p:nvPr>
        </p:nvSpPr>
        <p:spPr>
          <a:xfrm>
            <a:off x="219456" y="150896"/>
            <a:ext cx="914400" cy="6400800"/>
          </a:xfrm>
        </p:spPr>
        <p:txBody>
          <a:bodyPr vert="vert270" anchor="b"/>
          <a:lstStyle>
            <a:lvl1pPr marL="0" algn="l">
              <a:buNone/>
              <a:defRPr sz="3000" b="0" cap="all" baseline="0"/>
            </a:lvl1pPr>
          </a:lstStyle>
          <a:p>
            <a:r>
              <a:rPr kumimoji="0" lang="tr-TR" smtClean="0"/>
              <a:t>Asıl başlık stili için tıklatın</a:t>
            </a:r>
            <a:endParaRPr kumimoji="0" lang="en-US"/>
          </a:p>
        </p:txBody>
      </p:sp>
      <p:sp>
        <p:nvSpPr>
          <p:cNvPr id="3" name="2 Resim Yer Tutucusu"/>
          <p:cNvSpPr>
            <a:spLocks noGrp="1"/>
          </p:cNvSpPr>
          <p:nvPr>
            <p:ph type="pic" idx="1"/>
          </p:nvPr>
        </p:nvSpPr>
        <p:spPr>
          <a:xfrm>
            <a:off x="1138237" y="373966"/>
            <a:ext cx="7333488" cy="5486400"/>
          </a:xfrm>
          <a:solidFill>
            <a:schemeClr val="bg2">
              <a:shade val="50000"/>
            </a:schemeClr>
          </a:solidFill>
        </p:spPr>
        <p:txBody>
          <a:bodyPr/>
          <a:lstStyle>
            <a:lvl1pPr marL="0" indent="0">
              <a:buNone/>
              <a:defRPr sz="3200"/>
            </a:lvl1pPr>
          </a:lstStyle>
          <a:p>
            <a:r>
              <a:rPr kumimoji="0" lang="tr-TR" smtClean="0"/>
              <a:t>Resim eklemek için simgeyi tıklatın</a:t>
            </a:r>
            <a:endParaRPr kumimoji="0" lang="en-US" dirty="0"/>
          </a:p>
        </p:txBody>
      </p:sp>
      <p:sp>
        <p:nvSpPr>
          <p:cNvPr id="4" name="3 Metin Yer Tutucusu"/>
          <p:cNvSpPr>
            <a:spLocks noGrp="1"/>
          </p:cNvSpPr>
          <p:nvPr>
            <p:ph type="body" sz="half" idx="2"/>
          </p:nvPr>
        </p:nvSpPr>
        <p:spPr>
          <a:xfrm>
            <a:off x="1143000" y="5867400"/>
            <a:ext cx="7333488" cy="685800"/>
          </a:xfr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eaLnBrk="1" latinLnBrk="0" hangingPunct="1"/>
            <a:r>
              <a:rPr kumimoji="0" lang="tr-TR" smtClean="0"/>
              <a:t>Asıl metin stillerini düzenlemek için tıklatın</a:t>
            </a:r>
          </a:p>
        </p:txBody>
      </p:sp>
      <p:sp>
        <p:nvSpPr>
          <p:cNvPr id="5" name="4 Veri Yer Tutucusu"/>
          <p:cNvSpPr>
            <a:spLocks noGrp="1"/>
          </p:cNvSpPr>
          <p:nvPr>
            <p:ph type="dt" sz="half" idx="10"/>
          </p:nvPr>
        </p:nvSpPr>
        <p:spPr>
          <a:xfrm>
            <a:off x="6108192" y="6556248"/>
            <a:ext cx="2103120" cy="301752"/>
          </a:xfrm>
        </p:spPr>
        <p:txBody>
          <a:bodyPr/>
          <a:lstStyle>
            <a:lvl1pPr>
              <a:defRPr sz="900"/>
            </a:lvl1pPr>
          </a:lstStyle>
          <a:p>
            <a:fld id="{02B87CF3-C0CE-4C28-91C6-21059BB52E43}" type="datetimeFigureOut">
              <a:rPr lang="tr-TR" smtClean="0"/>
              <a:pPr/>
              <a:t>25.04.2018</a:t>
            </a:fld>
            <a:endParaRPr lang="tr-TR"/>
          </a:p>
        </p:txBody>
      </p:sp>
      <p:sp>
        <p:nvSpPr>
          <p:cNvPr id="6" name="5 Altbilgi Yer Tutucusu"/>
          <p:cNvSpPr>
            <a:spLocks noGrp="1"/>
          </p:cNvSpPr>
          <p:nvPr>
            <p:ph type="ftr" sz="quarter" idx="11"/>
          </p:nvPr>
        </p:nvSpPr>
        <p:spPr>
          <a:xfrm>
            <a:off x="1170432" y="6557169"/>
            <a:ext cx="4948072" cy="301752"/>
          </a:xfrm>
        </p:spPr>
        <p:txBody>
          <a:bodyPr/>
          <a:lstStyle>
            <a:lvl1pPr>
              <a:defRPr sz="900"/>
            </a:lvl1pPr>
          </a:lstStyle>
          <a:p>
            <a:endParaRPr lang="tr-TR"/>
          </a:p>
        </p:txBody>
      </p:sp>
      <p:sp>
        <p:nvSpPr>
          <p:cNvPr id="7" name="6 Slayt Numarası Yer Tutucusu"/>
          <p:cNvSpPr>
            <a:spLocks noGrp="1"/>
          </p:cNvSpPr>
          <p:nvPr>
            <p:ph type="sldNum" sz="quarter" idx="12"/>
          </p:nvPr>
        </p:nvSpPr>
        <p:spPr>
          <a:xfrm>
            <a:off x="8217192" y="6556248"/>
            <a:ext cx="365760" cy="301752"/>
          </a:xfrm>
        </p:spPr>
        <p:txBody>
          <a:bodyPr/>
          <a:lstStyle>
            <a:lvl1pPr algn="ctr">
              <a:defRPr sz="900"/>
            </a:lvl1pPr>
          </a:lstStyle>
          <a:p>
            <a:fld id="{6A51EAD4-0634-4011-ABD4-59429EB3CB65}" type="slidenum">
              <a:rPr lang="tr-TR" smtClean="0"/>
              <a:pPr/>
              <a:t>‹#›</a:t>
            </a:fld>
            <a:endParaRPr lang="tr-TR"/>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02B87CF3-C0CE-4C28-91C6-21059BB52E43}" type="datetimeFigureOut">
              <a:rPr lang="tr-TR" smtClean="0"/>
              <a:pPr/>
              <a:t>25.04.2018</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6A51EAD4-0634-4011-ABD4-59429EB3CB65}"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781800" y="381000"/>
            <a:ext cx="1905000" cy="5486400"/>
          </a:xfrm>
        </p:spPr>
        <p:txBody>
          <a:bodyPr vert="eaVert"/>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a:xfrm>
            <a:off x="457200" y="381000"/>
            <a:ext cx="6248400" cy="5486400"/>
          </a:xfrm>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02B87CF3-C0CE-4C28-91C6-21059BB52E43}" type="datetimeFigureOut">
              <a:rPr lang="tr-TR" smtClean="0"/>
              <a:pPr/>
              <a:t>25.04.2018</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6A51EAD4-0634-4011-ABD4-59429EB3CB65}"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1" name="10 Dik Üçgen"/>
          <p:cNvSpPr/>
          <p:nvPr/>
        </p:nvSpPr>
        <p:spPr>
          <a:xfrm>
            <a:off x="7034" y="14068"/>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cxnSp>
        <p:nvCxnSpPr>
          <p:cNvPr id="8" name="7 Düz Bağlayıcı"/>
          <p:cNvCxnSpPr/>
          <p:nvPr/>
        </p:nvCxnSpPr>
        <p:spPr>
          <a:xfrm>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8 Düz Bağlayıcı"/>
          <p:cNvCxnSpPr/>
          <p:nvPr/>
        </p:nvCxnSpPr>
        <p:spPr>
          <a:xfrm rot="10800000" flipV="1">
            <a:off x="6468794" y="4948410"/>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21 Başlık Yer Tutucusu"/>
          <p:cNvSpPr>
            <a:spLocks noGrp="1"/>
          </p:cNvSpPr>
          <p:nvPr>
            <p:ph type="title"/>
          </p:nvPr>
        </p:nvSpPr>
        <p:spPr>
          <a:xfrm>
            <a:off x="457200" y="267494"/>
            <a:ext cx="8229600" cy="1399032"/>
          </a:xfrm>
          <a:prstGeom prst="rect">
            <a:avLst/>
          </a:prstGeom>
        </p:spPr>
        <p:txBody>
          <a:bodyPr vert="horz" anchor="ctr">
            <a:normAutofit/>
          </a:bodyPr>
          <a:lstStyle/>
          <a:p>
            <a:r>
              <a:rPr kumimoji="0" lang="tr-TR" smtClean="0"/>
              <a:t>Asıl başlık stili için tıklatın</a:t>
            </a:r>
            <a:endParaRPr kumimoji="0" lang="en-US"/>
          </a:p>
        </p:txBody>
      </p:sp>
      <p:sp>
        <p:nvSpPr>
          <p:cNvPr id="13" name="12 Metin Yer Tutucusu"/>
          <p:cNvSpPr>
            <a:spLocks noGrp="1"/>
          </p:cNvSpPr>
          <p:nvPr>
            <p:ph type="body" idx="1"/>
          </p:nvPr>
        </p:nvSpPr>
        <p:spPr>
          <a:xfrm>
            <a:off x="457200" y="1882808"/>
            <a:ext cx="8229600" cy="4572000"/>
          </a:xfrm>
          <a:prstGeom prst="rect">
            <a:avLst/>
          </a:prstGeom>
        </p:spPr>
        <p:txBody>
          <a:bodyPr vert="horz" anchor="t">
            <a:normAutofit/>
          </a:bodyPr>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14" name="13 Veri Yer Tutucusu"/>
          <p:cNvSpPr>
            <a:spLocks noGrp="1"/>
          </p:cNvSpPr>
          <p:nvPr>
            <p:ph type="dt" sz="half" idx="2"/>
          </p:nvPr>
        </p:nvSpPr>
        <p:spPr>
          <a:xfrm>
            <a:off x="4791456" y="6480969"/>
            <a:ext cx="2133600" cy="301752"/>
          </a:xfrm>
          <a:prstGeom prst="rect">
            <a:avLst/>
          </a:prstGeom>
        </p:spPr>
        <p:txBody>
          <a:bodyPr vert="horz" anchor="b"/>
          <a:lstStyle>
            <a:lvl1pPr algn="l" eaLnBrk="1" latinLnBrk="0" hangingPunct="1">
              <a:defRPr kumimoji="0" sz="1000" b="0">
                <a:solidFill>
                  <a:schemeClr val="tx1"/>
                </a:solidFill>
              </a:defRPr>
            </a:lvl1pPr>
          </a:lstStyle>
          <a:p>
            <a:fld id="{02B87CF3-C0CE-4C28-91C6-21059BB52E43}" type="datetimeFigureOut">
              <a:rPr lang="tr-TR" smtClean="0"/>
              <a:pPr/>
              <a:t>25.04.2018</a:t>
            </a:fld>
            <a:endParaRPr lang="tr-TR"/>
          </a:p>
        </p:txBody>
      </p:sp>
      <p:sp>
        <p:nvSpPr>
          <p:cNvPr id="3" name="2 Altbilgi Yer Tutucusu"/>
          <p:cNvSpPr>
            <a:spLocks noGrp="1"/>
          </p:cNvSpPr>
          <p:nvPr>
            <p:ph type="ftr" sz="quarter" idx="3"/>
          </p:nvPr>
        </p:nvSpPr>
        <p:spPr>
          <a:xfrm>
            <a:off x="457200" y="6481890"/>
            <a:ext cx="4260056" cy="300831"/>
          </a:xfrm>
          <a:prstGeom prst="rect">
            <a:avLst/>
          </a:prstGeom>
        </p:spPr>
        <p:txBody>
          <a:bodyPr vert="horz" anchor="b"/>
          <a:lstStyle>
            <a:lvl1pPr algn="r" eaLnBrk="1" latinLnBrk="0" hangingPunct="1">
              <a:defRPr kumimoji="0" sz="1000">
                <a:solidFill>
                  <a:schemeClr val="tx1"/>
                </a:solidFill>
              </a:defRPr>
            </a:lvl1pPr>
          </a:lstStyle>
          <a:p>
            <a:endParaRPr lang="tr-TR"/>
          </a:p>
        </p:txBody>
      </p:sp>
      <p:sp>
        <p:nvSpPr>
          <p:cNvPr id="23" name="22 Slayt Numarası Yer Tutucusu"/>
          <p:cNvSpPr>
            <a:spLocks noGrp="1"/>
          </p:cNvSpPr>
          <p:nvPr>
            <p:ph type="sldNum" sz="quarter" idx="4"/>
          </p:nvPr>
        </p:nvSpPr>
        <p:spPr>
          <a:xfrm>
            <a:off x="7589520" y="6480969"/>
            <a:ext cx="502920" cy="301752"/>
          </a:xfrm>
          <a:prstGeom prst="rect">
            <a:avLst/>
          </a:prstGeom>
        </p:spPr>
        <p:txBody>
          <a:bodyPr vert="horz" anchor="b"/>
          <a:lstStyle>
            <a:lvl1pPr algn="ctr" eaLnBrk="1" latinLnBrk="0" hangingPunct="1">
              <a:defRPr kumimoji="0" sz="1200">
                <a:solidFill>
                  <a:schemeClr val="tx1"/>
                </a:solidFill>
              </a:defRPr>
            </a:lvl1pPr>
          </a:lstStyle>
          <a:p>
            <a:fld id="{6A51EAD4-0634-4011-ABD4-59429EB3CB65}" type="slidenum">
              <a:rPr lang="tr-TR" smtClean="0"/>
              <a:pPr/>
              <a:t>‹#›</a:t>
            </a:fld>
            <a:endParaRPr lang="tr-TR"/>
          </a:p>
        </p:txBody>
      </p:sp>
    </p:spTree>
  </p:cSld>
  <p:clrMap bg1="dk1" tx1="lt1" bg2="dk2" tx2="lt2" accent1="accent1" accent2="accent2" accent3="accent3" accent4="accent4" accent5="accent5" accent6="accent6" hlink="hlink" folHlink="folHlink"/>
  <p:sldLayoutIdLst>
    <p:sldLayoutId id="2147483901" r:id="rId1"/>
    <p:sldLayoutId id="2147483902" r:id="rId2"/>
    <p:sldLayoutId id="2147483903" r:id="rId3"/>
    <p:sldLayoutId id="2147483904" r:id="rId4"/>
    <p:sldLayoutId id="2147483905" r:id="rId5"/>
    <p:sldLayoutId id="2147483906" r:id="rId6"/>
    <p:sldLayoutId id="2147483907" r:id="rId7"/>
    <p:sldLayoutId id="2147483908" r:id="rId8"/>
    <p:sldLayoutId id="2147483909" r:id="rId9"/>
    <p:sldLayoutId id="2147483910" r:id="rId10"/>
    <p:sldLayoutId id="2147483911" r:id="rId11"/>
  </p:sldLayoutIdLst>
  <p:txStyles>
    <p:titleStyle>
      <a:lvl1pPr marL="484632" algn="l" rtl="0" eaLnBrk="1" latinLnBrk="0" hangingPunct="1">
        <a:spcBef>
          <a:spcPct val="0"/>
        </a:spcBef>
        <a:buNone/>
        <a:defRPr kumimoji="0" sz="4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p:titleStyle>
    <p:bodyStyle>
      <a:lvl1pPr marL="448056"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822960" indent="-285750" algn="l" rtl="0" eaLnBrk="1" latinLnBrk="0" hangingPunct="1">
        <a:spcBef>
          <a:spcPct val="20000"/>
        </a:spcBef>
        <a:buClr>
          <a:schemeClr val="accent1"/>
        </a:buClr>
        <a:buSzPct val="95000"/>
        <a:buFont typeface="Verdana"/>
        <a:buChar char="›"/>
        <a:defRPr kumimoji="0" sz="2600" kern="1200">
          <a:solidFill>
            <a:schemeClr val="tx1"/>
          </a:solidFill>
          <a:latin typeface="+mn-lt"/>
          <a:ea typeface="+mn-ea"/>
          <a:cs typeface="+mn-cs"/>
        </a:defRPr>
      </a:lvl2pPr>
      <a:lvl3pPr marL="1106424" indent="-228600" algn="l" rtl="0" eaLnBrk="1" latinLnBrk="0" hangingPunct="1">
        <a:spcBef>
          <a:spcPct val="20000"/>
        </a:spcBef>
        <a:buClr>
          <a:schemeClr val="accent1"/>
        </a:buClr>
        <a:buFont typeface="Wingdings 2"/>
        <a:buChar char=""/>
        <a:defRPr kumimoji="0" sz="2400" kern="1200">
          <a:solidFill>
            <a:schemeClr val="tx1"/>
          </a:solidFill>
          <a:latin typeface="+mn-lt"/>
          <a:ea typeface="+mn-ea"/>
          <a:cs typeface="+mn-cs"/>
        </a:defRPr>
      </a:lvl3pPr>
      <a:lvl4pPr marL="1371600" indent="-210312" algn="l" rtl="0" eaLnBrk="1" latinLnBrk="0" hangingPunct="1">
        <a:spcBef>
          <a:spcPct val="20000"/>
        </a:spcBef>
        <a:buClr>
          <a:schemeClr val="accent1"/>
        </a:buClr>
        <a:buFont typeface="Wingdings 2"/>
        <a:buChar char=""/>
        <a:defRPr kumimoji="0" sz="2000" kern="1200">
          <a:solidFill>
            <a:schemeClr val="tx1"/>
          </a:solidFill>
          <a:latin typeface="+mn-lt"/>
          <a:ea typeface="+mn-ea"/>
          <a:cs typeface="+mn-cs"/>
        </a:defRPr>
      </a:lvl4pPr>
      <a:lvl5pPr marL="1600200" indent="-210312" algn="l" rtl="0" eaLnBrk="1" latinLnBrk="0" hangingPunct="1">
        <a:spcBef>
          <a:spcPct val="20000"/>
        </a:spcBef>
        <a:buClr>
          <a:schemeClr val="accent1">
            <a:tint val="75000"/>
          </a:schemeClr>
        </a:buClr>
        <a:buFont typeface="Wingdings 2"/>
        <a:buChar char=""/>
        <a:defRPr kumimoji="0" sz="1900" kern="1200">
          <a:solidFill>
            <a:schemeClr val="tx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071538" y="1285860"/>
            <a:ext cx="7072362" cy="3899362"/>
          </a:xfrm>
        </p:spPr>
        <p:txBody>
          <a:bodyPr>
            <a:normAutofit/>
          </a:bodyPr>
          <a:lstStyle/>
          <a:p>
            <a:r>
              <a:rPr lang="tr-TR" b="1" dirty="0" smtClean="0">
                <a:solidFill>
                  <a:srgbClr val="FFC000"/>
                </a:solidFill>
                <a:effectLst>
                  <a:outerShdw blurRad="38100" dist="38100" dir="2700000" algn="tl">
                    <a:srgbClr val="000000">
                      <a:alpha val="43137"/>
                    </a:srgbClr>
                  </a:outerShdw>
                </a:effectLst>
                <a:latin typeface="Calibri Light" pitchFamily="34" charset="0"/>
                <a:cs typeface="Calibri Light" pitchFamily="34" charset="0"/>
              </a:rPr>
              <a:t>ÜSTÜN YETENEKLİ BİREYLER </a:t>
            </a:r>
            <a:br>
              <a:rPr lang="tr-TR" b="1" dirty="0" smtClean="0">
                <a:solidFill>
                  <a:srgbClr val="FFC000"/>
                </a:solidFill>
                <a:effectLst>
                  <a:outerShdw blurRad="38100" dist="38100" dir="2700000" algn="tl">
                    <a:srgbClr val="000000">
                      <a:alpha val="43137"/>
                    </a:srgbClr>
                  </a:outerShdw>
                </a:effectLst>
                <a:latin typeface="Calibri Light" pitchFamily="34" charset="0"/>
                <a:cs typeface="Calibri Light" pitchFamily="34" charset="0"/>
              </a:rPr>
            </a:br>
            <a:r>
              <a:rPr lang="tr-TR" b="1" dirty="0" smtClean="0">
                <a:solidFill>
                  <a:srgbClr val="FFC000"/>
                </a:solidFill>
                <a:effectLst>
                  <a:outerShdw blurRad="38100" dist="38100" dir="2700000" algn="tl">
                    <a:srgbClr val="000000">
                      <a:alpha val="43137"/>
                    </a:srgbClr>
                  </a:outerShdw>
                </a:effectLst>
                <a:latin typeface="Calibri Light" pitchFamily="34" charset="0"/>
                <a:cs typeface="Calibri Light" pitchFamily="34" charset="0"/>
              </a:rPr>
              <a:t>                     VE </a:t>
            </a:r>
            <a:br>
              <a:rPr lang="tr-TR" b="1" dirty="0" smtClean="0">
                <a:solidFill>
                  <a:srgbClr val="FFC000"/>
                </a:solidFill>
                <a:effectLst>
                  <a:outerShdw blurRad="38100" dist="38100" dir="2700000" algn="tl">
                    <a:srgbClr val="000000">
                      <a:alpha val="43137"/>
                    </a:srgbClr>
                  </a:outerShdw>
                </a:effectLst>
                <a:latin typeface="Calibri Light" pitchFamily="34" charset="0"/>
                <a:cs typeface="Calibri Light" pitchFamily="34" charset="0"/>
              </a:rPr>
            </a:br>
            <a:r>
              <a:rPr lang="tr-TR" b="1" dirty="0" smtClean="0">
                <a:solidFill>
                  <a:srgbClr val="FFC000"/>
                </a:solidFill>
                <a:effectLst>
                  <a:outerShdw blurRad="38100" dist="38100" dir="2700000" algn="tl">
                    <a:srgbClr val="000000">
                      <a:alpha val="43137"/>
                    </a:srgbClr>
                  </a:outerShdw>
                </a:effectLst>
                <a:latin typeface="Calibri Light" pitchFamily="34" charset="0"/>
                <a:cs typeface="Calibri Light" pitchFamily="34" charset="0"/>
              </a:rPr>
              <a:t>              TEKNOLOJİ</a:t>
            </a:r>
            <a:endParaRPr lang="tr-TR" b="1" dirty="0">
              <a:solidFill>
                <a:srgbClr val="FFC000"/>
              </a:solidFill>
              <a:effectLst>
                <a:outerShdw blurRad="38100" dist="38100" dir="2700000" algn="tl">
                  <a:srgbClr val="000000">
                    <a:alpha val="43137"/>
                  </a:srgbClr>
                </a:outerShdw>
              </a:effectLst>
              <a:latin typeface="Calibri Light" pitchFamily="34" charset="0"/>
              <a:cs typeface="Calibri Light"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sz="4400" b="1" dirty="0" smtClean="0">
                <a:solidFill>
                  <a:srgbClr val="FFC000"/>
                </a:solidFill>
                <a:latin typeface="Calibri Light" pitchFamily="34" charset="0"/>
                <a:cs typeface="Calibri Light" pitchFamily="34" charset="0"/>
              </a:rPr>
              <a:t>   ÜSTÜN YETENEKLİ BİREYLER</a:t>
            </a:r>
            <a:endParaRPr lang="tr-TR" sz="4400" b="1" dirty="0">
              <a:solidFill>
                <a:srgbClr val="FFC000"/>
              </a:solidFill>
              <a:latin typeface="Calibri Light" pitchFamily="34" charset="0"/>
              <a:cs typeface="Calibri Light" pitchFamily="34" charset="0"/>
            </a:endParaRPr>
          </a:p>
        </p:txBody>
      </p:sp>
      <p:sp>
        <p:nvSpPr>
          <p:cNvPr id="3" name="2 İçerik Yer Tutucusu"/>
          <p:cNvSpPr>
            <a:spLocks noGrp="1"/>
          </p:cNvSpPr>
          <p:nvPr>
            <p:ph idx="1"/>
          </p:nvPr>
        </p:nvSpPr>
        <p:spPr/>
        <p:txBody>
          <a:bodyPr/>
          <a:lstStyle/>
          <a:p>
            <a:pPr>
              <a:buNone/>
            </a:pPr>
            <a:r>
              <a:rPr lang="tr-TR" dirty="0" smtClean="0">
                <a:latin typeface="Calibri Light" pitchFamily="34" charset="0"/>
                <a:cs typeface="Calibri Light" pitchFamily="34" charset="0"/>
              </a:rPr>
              <a:t>     Üstün yetenekli çocukların her biri farklı gelişimsel özelliklere sahiptir.Üstün yetenekli öğrencilerin ilgi ve ihtiyaçları doğrultusunda farklı teknoloji uygulamalarına yönlendirmelerinin onların meraklı ve yaratıcı yapılarına uygun olduğu ve dengeli eğitimle pek çok yetenekler kazanacaklarına dair araştırmalar devam etmektedir.</a:t>
            </a:r>
            <a:endParaRPr lang="tr-TR" dirty="0">
              <a:latin typeface="Calibri Light" pitchFamily="34" charset="0"/>
              <a:cs typeface="Calibri Light"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642918"/>
            <a:ext cx="8229600" cy="5811890"/>
          </a:xfrm>
        </p:spPr>
        <p:txBody>
          <a:bodyPr/>
          <a:lstStyle/>
          <a:p>
            <a:pPr>
              <a:buFont typeface="Wingdings" pitchFamily="2" charset="2"/>
              <a:buChar char="ü"/>
            </a:pPr>
            <a:r>
              <a:rPr lang="tr-TR" dirty="0" smtClean="0">
                <a:latin typeface="Calibri Light" pitchFamily="34" charset="0"/>
                <a:cs typeface="Calibri Light" pitchFamily="34" charset="0"/>
              </a:rPr>
              <a:t>Üstün yetenekli öğrencilere etkili bir bilgi teknolojileri eğitimi vermek için öğretmenlerin de o alandaki en iyi uygulamaları bilmesi ve uygulaması gerekir.</a:t>
            </a:r>
          </a:p>
          <a:p>
            <a:pPr>
              <a:buFont typeface="Wingdings" pitchFamily="2" charset="2"/>
              <a:buChar char="ü"/>
            </a:pPr>
            <a:endParaRPr lang="tr-TR" dirty="0" smtClean="0">
              <a:latin typeface="Calibri Light" pitchFamily="34" charset="0"/>
              <a:cs typeface="Calibri Light" pitchFamily="34" charset="0"/>
            </a:endParaRPr>
          </a:p>
          <a:p>
            <a:pPr>
              <a:buFont typeface="Wingdings" pitchFamily="2" charset="2"/>
              <a:buChar char="ü"/>
            </a:pPr>
            <a:endParaRPr lang="tr-TR" dirty="0" smtClean="0">
              <a:latin typeface="Calibri Light" pitchFamily="34" charset="0"/>
              <a:cs typeface="Calibri Light" pitchFamily="34" charset="0"/>
            </a:endParaRPr>
          </a:p>
          <a:p>
            <a:pPr>
              <a:buFont typeface="Wingdings" pitchFamily="2" charset="2"/>
              <a:buChar char="ü"/>
            </a:pPr>
            <a:r>
              <a:rPr lang="tr-TR" dirty="0" smtClean="0">
                <a:latin typeface="Calibri Light" pitchFamily="34" charset="0"/>
                <a:cs typeface="Calibri Light" pitchFamily="34" charset="0"/>
              </a:rPr>
              <a:t>Müfredat daraltma ve zenginleştirme gibi yöntemleri  içeren farklılaştırma üstün yeteneklilerin eğitiminde kullanılan en önemli stratejilerden biridir.</a:t>
            </a:r>
            <a:endParaRPr lang="tr-TR" dirty="0">
              <a:latin typeface="Calibri Light" pitchFamily="34" charset="0"/>
              <a:cs typeface="Calibri Light"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571480"/>
            <a:ext cx="8229600" cy="5883328"/>
          </a:xfrm>
        </p:spPr>
        <p:txBody>
          <a:bodyPr/>
          <a:lstStyle/>
          <a:p>
            <a:pPr>
              <a:buNone/>
            </a:pPr>
            <a:r>
              <a:rPr lang="tr-TR" dirty="0" smtClean="0">
                <a:solidFill>
                  <a:srgbClr val="FFC000"/>
                </a:solidFill>
              </a:rPr>
              <a:t> </a:t>
            </a:r>
            <a:r>
              <a:rPr lang="tr-TR" dirty="0" smtClean="0">
                <a:solidFill>
                  <a:srgbClr val="FFC000"/>
                </a:solidFill>
                <a:latin typeface="Calibri Light" pitchFamily="34" charset="0"/>
                <a:cs typeface="Calibri Light" pitchFamily="34" charset="0"/>
              </a:rPr>
              <a:t>MEB, Bilim Ve Sanat Merkezi Yönergesi’nde </a:t>
            </a:r>
          </a:p>
          <a:p>
            <a:pPr>
              <a:buNone/>
            </a:pPr>
            <a:r>
              <a:rPr lang="tr-TR" dirty="0" smtClean="0">
                <a:solidFill>
                  <a:srgbClr val="FFC000"/>
                </a:solidFill>
                <a:latin typeface="Calibri Light" pitchFamily="34" charset="0"/>
                <a:cs typeface="Calibri Light" pitchFamily="34" charset="0"/>
              </a:rPr>
              <a:t> üstün yetenekli öğrenciler;</a:t>
            </a:r>
          </a:p>
          <a:p>
            <a:pPr>
              <a:buNone/>
            </a:pPr>
            <a:endParaRPr lang="tr-TR" dirty="0" smtClean="0">
              <a:solidFill>
                <a:srgbClr val="FFC000"/>
              </a:solidFill>
              <a:latin typeface="Calibri Light" pitchFamily="34" charset="0"/>
              <a:cs typeface="Calibri Light" pitchFamily="34" charset="0"/>
            </a:endParaRPr>
          </a:p>
          <a:p>
            <a:pPr>
              <a:buNone/>
            </a:pPr>
            <a:r>
              <a:rPr lang="tr-TR" dirty="0" smtClean="0">
                <a:latin typeface="Calibri Light" pitchFamily="34" charset="0"/>
                <a:cs typeface="Calibri Light" pitchFamily="34" charset="0"/>
              </a:rPr>
              <a:t>    özel akademik alanlarda veya zeka,yaratıcılık,sanat ve liderlik kapasitesi yönüyle yaşıtlarına göre yüksek düzeyde performans gösteren ve bu tür yeteneklerini geliştirmek için okul tarafından sağlanamayan hizmet ya da faaliyetlere gereksinim duyan çocuklar olarak tanımlanmıştır.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sz="2800" b="1" dirty="0" smtClean="0">
                <a:solidFill>
                  <a:srgbClr val="FFC000"/>
                </a:solidFill>
              </a:rPr>
              <a:t/>
            </a:r>
            <a:br>
              <a:rPr lang="tr-TR" sz="2800" b="1" dirty="0" smtClean="0">
                <a:solidFill>
                  <a:srgbClr val="FFC000"/>
                </a:solidFill>
              </a:rPr>
            </a:br>
            <a:r>
              <a:rPr lang="tr-TR" sz="2800" b="1" dirty="0" smtClean="0">
                <a:solidFill>
                  <a:srgbClr val="FFC000"/>
                </a:solidFill>
              </a:rPr>
              <a:t>ÜSTÜN YETENEKLİ ÇOCUKLARIN ÖZELLİKLERİ </a:t>
            </a:r>
            <a:endParaRPr lang="tr-TR" sz="2800" b="1" dirty="0">
              <a:solidFill>
                <a:srgbClr val="FFC000"/>
              </a:solidFill>
            </a:endParaRPr>
          </a:p>
        </p:txBody>
      </p:sp>
      <p:sp>
        <p:nvSpPr>
          <p:cNvPr id="3" name="2 İçerik Yer Tutucusu"/>
          <p:cNvSpPr>
            <a:spLocks noGrp="1"/>
          </p:cNvSpPr>
          <p:nvPr>
            <p:ph idx="1"/>
          </p:nvPr>
        </p:nvSpPr>
        <p:spPr/>
        <p:txBody>
          <a:bodyPr>
            <a:normAutofit lnSpcReduction="10000"/>
          </a:bodyPr>
          <a:lstStyle/>
          <a:p>
            <a:pPr>
              <a:buFont typeface="Wingdings" pitchFamily="2" charset="2"/>
              <a:buChar char="ü"/>
            </a:pPr>
            <a:r>
              <a:rPr lang="tr-TR" dirty="0" smtClean="0">
                <a:latin typeface="Calibri Light" pitchFamily="34" charset="0"/>
                <a:cs typeface="Calibri Light" pitchFamily="34" charset="0"/>
              </a:rPr>
              <a:t>Araştırmacılar üstün yetenekli olan ve olmayan çocuklar arasında özellikle zihinsel ve duygusal açıdan önemli farklılıklar olduğunu dile getirmektedirler.</a:t>
            </a:r>
          </a:p>
          <a:p>
            <a:pPr>
              <a:buFont typeface="Wingdings" pitchFamily="2" charset="2"/>
              <a:buChar char="ü"/>
            </a:pPr>
            <a:endParaRPr lang="tr-TR" dirty="0" smtClean="0">
              <a:latin typeface="Calibri Light" pitchFamily="34" charset="0"/>
              <a:cs typeface="Calibri Light" pitchFamily="34" charset="0"/>
            </a:endParaRPr>
          </a:p>
          <a:p>
            <a:pPr>
              <a:buFont typeface="Wingdings" pitchFamily="2" charset="2"/>
              <a:buChar char="ü"/>
            </a:pPr>
            <a:r>
              <a:rPr lang="tr-TR" dirty="0" smtClean="0">
                <a:latin typeface="Calibri Light" pitchFamily="34" charset="0"/>
                <a:cs typeface="Calibri Light" pitchFamily="34" charset="0"/>
              </a:rPr>
              <a:t>Üstün yetenekli çocukların her biri farklı gelişimsel özelliklere sahiptir. Bu özelliklere bireysel olarak, yaşadığı ortamı ve etkileşimde olduğu sosyal çevreyi  göz önünde bulundurarak değerlendirmekte yarar vardır.</a:t>
            </a:r>
            <a:endParaRPr lang="tr-TR" dirty="0">
              <a:latin typeface="Calibri Light" pitchFamily="34" charset="0"/>
              <a:cs typeface="Calibri Light"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lstStyle/>
          <a:p>
            <a:pPr>
              <a:buFont typeface="Wingdings" pitchFamily="2" charset="2"/>
              <a:buChar char="ü"/>
            </a:pPr>
            <a:r>
              <a:rPr lang="tr-TR" dirty="0" smtClean="0">
                <a:latin typeface="Calibri Light" pitchFamily="34" charset="0"/>
                <a:cs typeface="Calibri Light" pitchFamily="34" charset="0"/>
              </a:rPr>
              <a:t>Pek çok araştırmacı üstün yetenekli çocukların özelliklerine ilişkin görüş bildirmesine rağmen hala fark edilemeyen özelliklerin olduğu kaçınılmazdır. </a:t>
            </a:r>
            <a:endParaRPr lang="tr-TR" dirty="0">
              <a:latin typeface="Calibri Light" pitchFamily="34" charset="0"/>
              <a:cs typeface="Calibri Light"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b="1" dirty="0" smtClean="0">
                <a:solidFill>
                  <a:srgbClr val="FFC000"/>
                </a:solidFill>
                <a:latin typeface="Calibri Light" pitchFamily="34" charset="0"/>
                <a:cs typeface="Calibri Light" pitchFamily="34" charset="0"/>
              </a:rPr>
              <a:t>Üstün yetenekli çocuklara dair bazı özellikler </a:t>
            </a:r>
            <a:endParaRPr lang="tr-TR" b="1" dirty="0">
              <a:solidFill>
                <a:srgbClr val="FFC000"/>
              </a:solidFill>
              <a:latin typeface="Calibri Light" pitchFamily="34" charset="0"/>
              <a:cs typeface="Calibri Light" pitchFamily="34" charset="0"/>
            </a:endParaRPr>
          </a:p>
        </p:txBody>
      </p:sp>
      <p:sp>
        <p:nvSpPr>
          <p:cNvPr id="3" name="2 İçerik Yer Tutucusu"/>
          <p:cNvSpPr>
            <a:spLocks noGrp="1"/>
          </p:cNvSpPr>
          <p:nvPr>
            <p:ph idx="1"/>
          </p:nvPr>
        </p:nvSpPr>
        <p:spPr/>
        <p:txBody>
          <a:bodyPr>
            <a:normAutofit/>
          </a:bodyPr>
          <a:lstStyle/>
          <a:p>
            <a:r>
              <a:rPr lang="tr-TR" dirty="0" smtClean="0"/>
              <a:t>Üstün yetenekli bireyler  hızlı bir şekilde bütünleştirerek öğrenme,karşılaştıkları problemleri, alternatifleri ve olasılıkları düşünerek çözme becerisine sahiptirler.</a:t>
            </a:r>
          </a:p>
          <a:p>
            <a:r>
              <a:rPr lang="tr-TR" dirty="0" smtClean="0"/>
              <a:t>Bilişsel,duyuşsal,sosyal ve sezgisel olarak farklı özelliklere sahiptirler.</a:t>
            </a:r>
          </a:p>
          <a:p>
            <a:endParaRPr lang="tr-T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285728"/>
            <a:ext cx="8229600" cy="6169080"/>
          </a:xfrm>
        </p:spPr>
        <p:txBody>
          <a:bodyPr>
            <a:normAutofit lnSpcReduction="10000"/>
          </a:bodyPr>
          <a:lstStyle/>
          <a:p>
            <a:pPr>
              <a:buFont typeface="Wingdings" pitchFamily="2" charset="2"/>
              <a:buChar char="ü"/>
            </a:pPr>
            <a:r>
              <a:rPr lang="tr-TR" dirty="0" smtClean="0"/>
              <a:t>Bilgiyi işlemede olağanüstü bir kapasiteleri vardır.</a:t>
            </a:r>
          </a:p>
          <a:p>
            <a:pPr>
              <a:buFont typeface="Wingdings" pitchFamily="2" charset="2"/>
              <a:buChar char="ü"/>
            </a:pPr>
            <a:endParaRPr lang="tr-TR" dirty="0" smtClean="0"/>
          </a:p>
          <a:p>
            <a:pPr>
              <a:buFont typeface="Wingdings" pitchFamily="2" charset="2"/>
              <a:buChar char="ü"/>
            </a:pPr>
            <a:r>
              <a:rPr lang="tr-TR" dirty="0" smtClean="0"/>
              <a:t>Merak duyguları gelişmiştir ve farklılaşan ilgi alanlarına sahiptirler.</a:t>
            </a:r>
          </a:p>
          <a:p>
            <a:pPr>
              <a:buFont typeface="Wingdings" pitchFamily="2" charset="2"/>
              <a:buChar char="ü"/>
            </a:pPr>
            <a:endParaRPr lang="tr-TR" dirty="0" smtClean="0"/>
          </a:p>
          <a:p>
            <a:pPr>
              <a:buFont typeface="Wingdings" pitchFamily="2" charset="2"/>
              <a:buChar char="ü"/>
            </a:pPr>
            <a:r>
              <a:rPr lang="tr-TR" dirty="0" smtClean="0"/>
              <a:t>Olaylar arasında kimsenin fark edemediği neden sonuç ilişkilerini görme ve farklı disiplinler ile birleştirme becerilerine sahiptirler.</a:t>
            </a:r>
          </a:p>
          <a:p>
            <a:pPr>
              <a:buFont typeface="Wingdings" pitchFamily="2" charset="2"/>
              <a:buChar char="ü"/>
            </a:pPr>
            <a:endParaRPr lang="tr-TR" dirty="0" smtClean="0"/>
          </a:p>
          <a:p>
            <a:pPr>
              <a:buFont typeface="Wingdings" pitchFamily="2" charset="2"/>
              <a:buChar char="ü"/>
            </a:pPr>
            <a:r>
              <a:rPr lang="tr-TR" dirty="0" smtClean="0"/>
              <a:t>Orijinal fikirler ve çözümler üretme becerilerine sahiptirler.</a:t>
            </a:r>
          </a:p>
          <a:p>
            <a:endParaRPr lang="tr-TR" dirty="0" smtClean="0"/>
          </a:p>
          <a:p>
            <a:endParaRPr lang="tr-TR" dirty="0" smtClean="0"/>
          </a:p>
          <a:p>
            <a:endParaRPr lang="tr-T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642918"/>
            <a:ext cx="8229600" cy="5811890"/>
          </a:xfrm>
        </p:spPr>
        <p:txBody>
          <a:bodyPr/>
          <a:lstStyle/>
          <a:p>
            <a:pPr>
              <a:buFont typeface="Wingdings" pitchFamily="2" charset="2"/>
              <a:buChar char="ü"/>
            </a:pPr>
            <a:r>
              <a:rPr lang="tr-TR" dirty="0" smtClean="0"/>
              <a:t>Soyut terimleri kullanma, genellemeler yapma gibi düşünme süreçleri daha erken yaşta farklılaşır.</a:t>
            </a:r>
          </a:p>
          <a:p>
            <a:pPr>
              <a:buFont typeface="Wingdings" pitchFamily="2" charset="2"/>
              <a:buChar char="ü"/>
            </a:pPr>
            <a:endParaRPr lang="tr-TR" dirty="0" smtClean="0"/>
          </a:p>
          <a:p>
            <a:pPr>
              <a:buFont typeface="Wingdings" pitchFamily="2" charset="2"/>
              <a:buChar char="ü"/>
            </a:pPr>
            <a:r>
              <a:rPr lang="tr-TR" dirty="0" smtClean="0"/>
              <a:t>Bir amaca odaklanarak sürekli devam eden bir davranış gösterirler.</a:t>
            </a:r>
          </a:p>
          <a:p>
            <a:pPr>
              <a:buFont typeface="Wingdings" pitchFamily="2" charset="2"/>
              <a:buChar char="ü"/>
            </a:pPr>
            <a:endParaRPr lang="tr-TR" dirty="0" smtClean="0"/>
          </a:p>
          <a:p>
            <a:pPr>
              <a:buFont typeface="Wingdings" pitchFamily="2" charset="2"/>
              <a:buChar char="ü"/>
            </a:pPr>
            <a:r>
              <a:rPr lang="tr-TR" dirty="0" smtClean="0"/>
              <a:t>Diğer insanların beklentilerine ve duygularına karşı </a:t>
            </a:r>
            <a:r>
              <a:rPr lang="tr-TR" dirty="0" err="1" smtClean="0"/>
              <a:t>sıradışı</a:t>
            </a:r>
            <a:r>
              <a:rPr lang="tr-TR" dirty="0" smtClean="0"/>
              <a:t> duyarlılık gösterirler.</a:t>
            </a:r>
            <a:endParaRPr lang="tr-TR"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sz="3600" b="1" dirty="0" smtClean="0">
                <a:solidFill>
                  <a:srgbClr val="FFC000"/>
                </a:solidFill>
                <a:latin typeface="Calibri Light" pitchFamily="34" charset="0"/>
                <a:cs typeface="Calibri Light" pitchFamily="34" charset="0"/>
              </a:rPr>
              <a:t>ÜSTÜN YETENEKLİ ÇOCUKLARA  UYGUN  </a:t>
            </a:r>
            <a:br>
              <a:rPr lang="tr-TR" sz="3600" b="1" dirty="0" smtClean="0">
                <a:solidFill>
                  <a:srgbClr val="FFC000"/>
                </a:solidFill>
                <a:latin typeface="Calibri Light" pitchFamily="34" charset="0"/>
                <a:cs typeface="Calibri Light" pitchFamily="34" charset="0"/>
              </a:rPr>
            </a:br>
            <a:r>
              <a:rPr lang="tr-TR" sz="3600" b="1" dirty="0" smtClean="0">
                <a:solidFill>
                  <a:srgbClr val="FFC000"/>
                </a:solidFill>
                <a:latin typeface="Calibri Light" pitchFamily="34" charset="0"/>
                <a:cs typeface="Calibri Light" pitchFamily="34" charset="0"/>
              </a:rPr>
              <a:t>               TEKNOLOJİ EĞİTİMİ</a:t>
            </a:r>
            <a:endParaRPr lang="tr-TR" sz="3600" b="1" dirty="0">
              <a:solidFill>
                <a:srgbClr val="FFC000"/>
              </a:solidFill>
              <a:latin typeface="Calibri Light" pitchFamily="34" charset="0"/>
              <a:cs typeface="Calibri Light" pitchFamily="34" charset="0"/>
            </a:endParaRPr>
          </a:p>
        </p:txBody>
      </p:sp>
      <p:sp>
        <p:nvSpPr>
          <p:cNvPr id="3" name="2 İçerik Yer Tutucusu"/>
          <p:cNvSpPr>
            <a:spLocks noGrp="1"/>
          </p:cNvSpPr>
          <p:nvPr>
            <p:ph idx="1"/>
          </p:nvPr>
        </p:nvSpPr>
        <p:spPr/>
        <p:txBody>
          <a:bodyPr/>
          <a:lstStyle/>
          <a:p>
            <a:pPr marL="578358" indent="-514350">
              <a:buNone/>
            </a:pPr>
            <a:r>
              <a:rPr lang="tr-TR" dirty="0" smtClean="0">
                <a:latin typeface="Calibri Light" pitchFamily="34" charset="0"/>
                <a:cs typeface="Calibri Light" pitchFamily="34" charset="0"/>
              </a:rPr>
              <a:t>      Öğrencilerin ileri öğrenme ihtiyaçlarını karşılamak ve var olan potansiyellerini ortaya çıkarmak amacıyla;</a:t>
            </a:r>
          </a:p>
          <a:p>
            <a:pPr marL="578358" indent="-514350">
              <a:buFont typeface="Wingdings" pitchFamily="2" charset="2"/>
              <a:buChar char="ü"/>
            </a:pPr>
            <a:r>
              <a:rPr lang="tr-TR" dirty="0" smtClean="0">
                <a:latin typeface="Calibri Light" pitchFamily="34" charset="0"/>
                <a:cs typeface="Calibri Light" pitchFamily="34" charset="0"/>
              </a:rPr>
              <a:t>Üstten ders alma </a:t>
            </a:r>
          </a:p>
          <a:p>
            <a:pPr marL="578358" indent="-514350">
              <a:buFont typeface="Wingdings" pitchFamily="2" charset="2"/>
              <a:buChar char="ü"/>
            </a:pPr>
            <a:r>
              <a:rPr lang="tr-TR" dirty="0" smtClean="0">
                <a:latin typeface="Calibri Light" pitchFamily="34" charset="0"/>
                <a:cs typeface="Calibri Light" pitchFamily="34" charset="0"/>
              </a:rPr>
              <a:t>Okula erken başlama</a:t>
            </a:r>
          </a:p>
          <a:p>
            <a:pPr marL="578358" indent="-514350">
              <a:buFont typeface="Wingdings" pitchFamily="2" charset="2"/>
              <a:buChar char="ü"/>
            </a:pPr>
            <a:r>
              <a:rPr lang="tr-TR" dirty="0" smtClean="0">
                <a:latin typeface="Calibri Light" pitchFamily="34" charset="0"/>
                <a:cs typeface="Calibri Light" pitchFamily="34" charset="0"/>
              </a:rPr>
              <a:t>İleri yerleştirme sınıfları</a:t>
            </a:r>
          </a:p>
          <a:p>
            <a:pPr marL="578358" indent="-514350">
              <a:buNone/>
            </a:pPr>
            <a:r>
              <a:rPr lang="tr-TR" dirty="0" smtClean="0">
                <a:latin typeface="Calibri Light" pitchFamily="34" charset="0"/>
                <a:cs typeface="Calibri Light" pitchFamily="34" charset="0"/>
              </a:rPr>
              <a:t>      gibi </a:t>
            </a:r>
            <a:r>
              <a:rPr lang="tr-TR" dirty="0" smtClean="0">
                <a:solidFill>
                  <a:srgbClr val="FFC000"/>
                </a:solidFill>
                <a:latin typeface="Calibri Light" pitchFamily="34" charset="0"/>
                <a:cs typeface="Calibri Light" pitchFamily="34" charset="0"/>
              </a:rPr>
              <a:t>hızlandırma </a:t>
            </a:r>
            <a:r>
              <a:rPr lang="tr-TR" dirty="0" smtClean="0">
                <a:latin typeface="Calibri Light" pitchFamily="34" charset="0"/>
                <a:cs typeface="Calibri Light" pitchFamily="34" charset="0"/>
              </a:rPr>
              <a:t>çalışmaları yapılmaktadır.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285728"/>
            <a:ext cx="8229600" cy="6169080"/>
          </a:xfrm>
        </p:spPr>
        <p:txBody>
          <a:bodyPr/>
          <a:lstStyle/>
          <a:p>
            <a:pPr>
              <a:buNone/>
            </a:pPr>
            <a:r>
              <a:rPr lang="tr-TR" dirty="0" smtClean="0">
                <a:solidFill>
                  <a:srgbClr val="FFC000"/>
                </a:solidFill>
              </a:rPr>
              <a:t>   Gruplama Stratejileri;</a:t>
            </a:r>
          </a:p>
          <a:p>
            <a:pPr>
              <a:buFont typeface="Wingdings" pitchFamily="2" charset="2"/>
              <a:buChar char="ü"/>
            </a:pPr>
            <a:r>
              <a:rPr lang="tr-TR" sz="2400" dirty="0" smtClean="0"/>
              <a:t>Kaynak oda</a:t>
            </a:r>
          </a:p>
          <a:p>
            <a:pPr>
              <a:buFont typeface="Wingdings" pitchFamily="2" charset="2"/>
              <a:buChar char="ü"/>
            </a:pPr>
            <a:r>
              <a:rPr lang="tr-TR" sz="2400" dirty="0" smtClean="0"/>
              <a:t>Yetenek grupları </a:t>
            </a:r>
          </a:p>
          <a:p>
            <a:pPr>
              <a:buFont typeface="Wingdings" pitchFamily="2" charset="2"/>
              <a:buChar char="ü"/>
            </a:pPr>
            <a:r>
              <a:rPr lang="tr-TR" sz="2400" dirty="0" smtClean="0"/>
              <a:t>Düzey grupları    kullanılmaktadır.</a:t>
            </a:r>
          </a:p>
          <a:p>
            <a:pPr>
              <a:buNone/>
            </a:pPr>
            <a:r>
              <a:rPr lang="tr-TR" sz="2400" dirty="0" smtClean="0"/>
              <a:t>   </a:t>
            </a:r>
          </a:p>
          <a:p>
            <a:pPr>
              <a:buNone/>
            </a:pPr>
            <a:endParaRPr lang="tr-TR" sz="2400" dirty="0" smtClean="0"/>
          </a:p>
          <a:p>
            <a:pPr>
              <a:buFont typeface="Wingdings" pitchFamily="2" charset="2"/>
              <a:buChar char="ü"/>
            </a:pPr>
            <a:r>
              <a:rPr lang="tr-TR" sz="2400" dirty="0" smtClean="0"/>
              <a:t> Üstün zekalı ve yetenekli öğrencilere daha karmaşık,derin ve çeşitlendirilmiş öğrenme fırsatları sunmak amacı ile de;</a:t>
            </a:r>
          </a:p>
          <a:p>
            <a:pPr>
              <a:buFont typeface="Wingdings" pitchFamily="2" charset="2"/>
              <a:buChar char="ü"/>
            </a:pPr>
            <a:r>
              <a:rPr lang="tr-TR" sz="2400" dirty="0" smtClean="0"/>
              <a:t>Müfredat daraltma </a:t>
            </a:r>
          </a:p>
          <a:p>
            <a:pPr>
              <a:buFont typeface="Wingdings" pitchFamily="2" charset="2"/>
              <a:buChar char="ü"/>
            </a:pPr>
            <a:r>
              <a:rPr lang="tr-TR" sz="2400" dirty="0" smtClean="0"/>
              <a:t>Okul sonrası programlar vb. gibi </a:t>
            </a:r>
            <a:r>
              <a:rPr lang="tr-TR" sz="2400" dirty="0" smtClean="0">
                <a:solidFill>
                  <a:srgbClr val="FFC000"/>
                </a:solidFill>
              </a:rPr>
              <a:t>zenginleştirme etkinlikleri</a:t>
            </a:r>
            <a:r>
              <a:rPr lang="tr-TR" sz="2400" dirty="0" smtClean="0"/>
              <a:t> kullanılabilmektedir.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500042"/>
            <a:ext cx="8229600" cy="5954766"/>
          </a:xfrm>
        </p:spPr>
        <p:txBody>
          <a:bodyPr>
            <a:normAutofit/>
          </a:bodyPr>
          <a:lstStyle/>
          <a:p>
            <a:pPr>
              <a:buNone/>
            </a:pPr>
            <a:endParaRPr lang="tr-TR" dirty="0" smtClean="0"/>
          </a:p>
          <a:p>
            <a:pPr>
              <a:buFont typeface="Wingdings" pitchFamily="2" charset="2"/>
              <a:buChar char="§"/>
            </a:pPr>
            <a:r>
              <a:rPr lang="tr-TR" sz="2400" dirty="0" smtClean="0"/>
              <a:t>Hızlandırma,</a:t>
            </a:r>
          </a:p>
          <a:p>
            <a:pPr>
              <a:buFont typeface="Wingdings" pitchFamily="2" charset="2"/>
              <a:buChar char="§"/>
            </a:pPr>
            <a:r>
              <a:rPr lang="tr-TR" sz="2400" dirty="0" smtClean="0"/>
              <a:t>İçerik hızlandırma,</a:t>
            </a:r>
          </a:p>
          <a:p>
            <a:pPr>
              <a:buFont typeface="Wingdings" pitchFamily="2" charset="2"/>
              <a:buChar char="§"/>
            </a:pPr>
            <a:r>
              <a:rPr lang="tr-TR" sz="2400" dirty="0" smtClean="0"/>
              <a:t>İkili kayıt,</a:t>
            </a:r>
          </a:p>
          <a:p>
            <a:pPr>
              <a:buFont typeface="Wingdings" pitchFamily="2" charset="2"/>
              <a:buChar char="§"/>
            </a:pPr>
            <a:r>
              <a:rPr lang="tr-TR" sz="2400" dirty="0" smtClean="0"/>
              <a:t>Onur sınıfları</a:t>
            </a:r>
          </a:p>
          <a:p>
            <a:pPr>
              <a:buFont typeface="Wingdings" pitchFamily="2" charset="2"/>
              <a:buChar char="§"/>
            </a:pPr>
            <a:r>
              <a:rPr lang="tr-TR" sz="2400" dirty="0" smtClean="0"/>
              <a:t>İleri yerleştirme sınıfları,</a:t>
            </a:r>
          </a:p>
          <a:p>
            <a:pPr>
              <a:buFont typeface="Wingdings" pitchFamily="2" charset="2"/>
              <a:buChar char="§"/>
            </a:pPr>
            <a:r>
              <a:rPr lang="tr-TR" sz="2400" dirty="0" smtClean="0"/>
              <a:t>Müfredat daraltma,</a:t>
            </a:r>
          </a:p>
          <a:p>
            <a:pPr>
              <a:buFont typeface="Wingdings" pitchFamily="2" charset="2"/>
              <a:buChar char="§"/>
            </a:pPr>
            <a:r>
              <a:rPr lang="tr-TR" sz="2400" dirty="0" smtClean="0"/>
              <a:t>Özel ders alma </a:t>
            </a:r>
          </a:p>
          <a:p>
            <a:pPr>
              <a:buFont typeface="Wingdings" pitchFamily="2" charset="2"/>
              <a:buChar char="§"/>
            </a:pPr>
            <a:endParaRPr lang="tr-TR" dirty="0" smtClean="0"/>
          </a:p>
          <a:p>
            <a:pPr>
              <a:buNone/>
            </a:pPr>
            <a:r>
              <a:rPr lang="tr-TR" sz="3200" dirty="0" smtClean="0"/>
              <a:t>    </a:t>
            </a:r>
            <a:r>
              <a:rPr lang="tr-TR" sz="2800" dirty="0" smtClean="0"/>
              <a:t>öğrencilere zorlayıcı ve derin öğrenme yaşantıları sunmayı amaçlar.</a:t>
            </a:r>
            <a:endParaRPr lang="tr-TR" sz="28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500042"/>
            <a:ext cx="8229600" cy="5954766"/>
          </a:xfrm>
        </p:spPr>
        <p:txBody>
          <a:bodyPr/>
          <a:lstStyle/>
          <a:p>
            <a:r>
              <a:rPr lang="tr-TR" dirty="0" smtClean="0"/>
              <a:t>Gruplama öğrencilerin yetenek düzeylerine göre farklı okullarda farklı sınıflarda ve aynı sınıflarda farklı biçimlerde eğitim alma esasına dayanır.</a:t>
            </a:r>
          </a:p>
          <a:p>
            <a:endParaRPr lang="tr-TR" dirty="0" smtClean="0"/>
          </a:p>
          <a:p>
            <a:r>
              <a:rPr lang="tr-TR" dirty="0" smtClean="0">
                <a:solidFill>
                  <a:srgbClr val="FFC000"/>
                </a:solidFill>
              </a:rPr>
              <a:t>Zenginleştirmenin temel amacı;</a:t>
            </a:r>
          </a:p>
          <a:p>
            <a:r>
              <a:rPr lang="tr-TR" dirty="0" smtClean="0"/>
              <a:t>Öğrencilerin çalıştıkları konu üzerindeki zorlanma düzeyini ve üstünlük alanlarını geliştirmek amacıyla genel olarak öğrencilere sağlananların daha derinleştirilmesi ve genişletilmesidir.</a:t>
            </a:r>
            <a:endParaRPr lang="tr-TR"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571480"/>
            <a:ext cx="8229600" cy="5883328"/>
          </a:xfrm>
        </p:spPr>
        <p:txBody>
          <a:bodyPr/>
          <a:lstStyle/>
          <a:p>
            <a:pPr>
              <a:buNone/>
            </a:pPr>
            <a:r>
              <a:rPr lang="tr-TR" dirty="0" smtClean="0">
                <a:solidFill>
                  <a:srgbClr val="FFC000"/>
                </a:solidFill>
              </a:rPr>
              <a:t>    </a:t>
            </a:r>
            <a:r>
              <a:rPr lang="tr-TR" dirty="0" err="1" smtClean="0">
                <a:solidFill>
                  <a:srgbClr val="FFC000"/>
                </a:solidFill>
              </a:rPr>
              <a:t>Renzulli’nin</a:t>
            </a:r>
            <a:r>
              <a:rPr lang="tr-TR" dirty="0" smtClean="0">
                <a:solidFill>
                  <a:srgbClr val="FFC000"/>
                </a:solidFill>
              </a:rPr>
              <a:t> 3 ‘</a:t>
            </a:r>
            <a:r>
              <a:rPr lang="tr-TR" dirty="0" err="1" smtClean="0">
                <a:solidFill>
                  <a:srgbClr val="FFC000"/>
                </a:solidFill>
              </a:rPr>
              <a:t>lü</a:t>
            </a:r>
            <a:r>
              <a:rPr lang="tr-TR" dirty="0" smtClean="0">
                <a:solidFill>
                  <a:srgbClr val="FFC000"/>
                </a:solidFill>
              </a:rPr>
              <a:t> zenginleştirme modeli</a:t>
            </a:r>
          </a:p>
          <a:p>
            <a:pPr>
              <a:buFont typeface="Arial" pitchFamily="34" charset="0"/>
              <a:buChar char="•"/>
            </a:pPr>
            <a:r>
              <a:rPr lang="tr-TR" dirty="0" smtClean="0"/>
              <a:t>   (Yaratıcılık,göreve bağlılık,ortalama üzeri kabiliyet)</a:t>
            </a:r>
          </a:p>
          <a:p>
            <a:pPr>
              <a:buFont typeface="Arial" pitchFamily="34" charset="0"/>
              <a:buChar char="•"/>
            </a:pPr>
            <a:r>
              <a:rPr lang="tr-TR" dirty="0" smtClean="0"/>
              <a:t>Genel keşfedici deneyimler,grup halinde öğretim etkinlikleri,gerçek problemlerin bireysel ve küçük gruplarla incelenmesidir.</a:t>
            </a:r>
          </a:p>
          <a:p>
            <a:pPr>
              <a:buNone/>
            </a:pPr>
            <a:r>
              <a:rPr lang="tr-TR" dirty="0" smtClean="0"/>
              <a:t>    </a:t>
            </a:r>
            <a:endParaRPr lang="tr-TR" sz="3200" dirty="0" smtClean="0"/>
          </a:p>
          <a:p>
            <a:pPr>
              <a:buNone/>
            </a:pPr>
            <a:r>
              <a:rPr lang="tr-TR" dirty="0" smtClean="0"/>
              <a:t>   </a:t>
            </a:r>
          </a:p>
          <a:p>
            <a:endParaRPr lang="tr-TR"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28596" y="1071546"/>
            <a:ext cx="8229600" cy="4572000"/>
          </a:xfrm>
        </p:spPr>
        <p:txBody>
          <a:bodyPr>
            <a:normAutofit/>
          </a:bodyPr>
          <a:lstStyle/>
          <a:p>
            <a:pPr>
              <a:buFont typeface="Arial" pitchFamily="34" charset="0"/>
              <a:buChar char="•"/>
            </a:pPr>
            <a:r>
              <a:rPr lang="tr-TR" sz="2400" dirty="0" smtClean="0"/>
              <a:t>Müfredat daraltma ve zenginleştirme gibi yöntemleri içeren farklılaştırma  üstün yeteneklilerin eğitiminde kullanılan en önemli stratejilerden biridir.</a:t>
            </a:r>
          </a:p>
          <a:p>
            <a:pPr>
              <a:buFont typeface="Arial" pitchFamily="34" charset="0"/>
              <a:buChar char="•"/>
            </a:pPr>
            <a:endParaRPr lang="tr-TR" sz="2400" dirty="0" smtClean="0"/>
          </a:p>
          <a:p>
            <a:pPr>
              <a:buFont typeface="Arial" pitchFamily="34" charset="0"/>
              <a:buChar char="•"/>
            </a:pPr>
            <a:endParaRPr lang="tr-TR" sz="2400" dirty="0" smtClean="0"/>
          </a:p>
          <a:p>
            <a:pPr>
              <a:buFont typeface="Arial" pitchFamily="34" charset="0"/>
              <a:buChar char="•"/>
            </a:pPr>
            <a:r>
              <a:rPr lang="tr-TR" sz="2400" dirty="0" smtClean="0"/>
              <a:t>Müfredat daraltmada mevcut programı değiştirerek potansiyeli yüksek öğrencilerin gereksinimlerini karşılamak için içeriği düzenleyerek daha zorlu  içerik sunma söz konusuyken müfredat zenginleştirmede ise öğrencilerin konuyu daha derinlemesine öğrenmesine yardımcı olur</a:t>
            </a:r>
            <a:endParaRPr lang="tr-TR" sz="24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67494"/>
            <a:ext cx="8115328" cy="732614"/>
          </a:xfrm>
        </p:spPr>
        <p:txBody>
          <a:bodyPr>
            <a:noAutofit/>
          </a:bodyPr>
          <a:lstStyle/>
          <a:p>
            <a:r>
              <a:rPr lang="tr-TR" sz="2800" dirty="0" smtClean="0">
                <a:solidFill>
                  <a:srgbClr val="FFC000"/>
                </a:solidFill>
              </a:rPr>
              <a:t>ÜSTÜN YETENEKLİ ÇOCUKLARIN FARKLI TEKNOLOJİ UYGULAMALARI</a:t>
            </a:r>
            <a:endParaRPr lang="tr-TR" sz="2800" dirty="0">
              <a:solidFill>
                <a:srgbClr val="FFC000"/>
              </a:solidFill>
            </a:endParaRPr>
          </a:p>
        </p:txBody>
      </p:sp>
      <p:sp>
        <p:nvSpPr>
          <p:cNvPr id="3" name="2 İçerik Yer Tutucusu"/>
          <p:cNvSpPr>
            <a:spLocks noGrp="1"/>
          </p:cNvSpPr>
          <p:nvPr>
            <p:ph idx="1"/>
          </p:nvPr>
        </p:nvSpPr>
        <p:spPr>
          <a:xfrm>
            <a:off x="457200" y="1071546"/>
            <a:ext cx="8229600" cy="5383262"/>
          </a:xfrm>
        </p:spPr>
        <p:txBody>
          <a:bodyPr>
            <a:normAutofit fontScale="92500"/>
          </a:bodyPr>
          <a:lstStyle/>
          <a:p>
            <a:pPr>
              <a:buNone/>
            </a:pPr>
            <a:r>
              <a:rPr lang="tr-TR" sz="2400" dirty="0" smtClean="0">
                <a:solidFill>
                  <a:srgbClr val="FFC000"/>
                </a:solidFill>
              </a:rPr>
              <a:t> </a:t>
            </a:r>
          </a:p>
          <a:p>
            <a:pPr>
              <a:buNone/>
            </a:pPr>
            <a:r>
              <a:rPr lang="tr-TR" sz="2400" dirty="0" smtClean="0">
                <a:solidFill>
                  <a:srgbClr val="FFC000"/>
                </a:solidFill>
              </a:rPr>
              <a:t>WEB 2.0 ARAÇLARI</a:t>
            </a:r>
          </a:p>
          <a:p>
            <a:pPr>
              <a:buFont typeface="Arial" pitchFamily="34" charset="0"/>
              <a:buChar char="•"/>
            </a:pPr>
            <a:r>
              <a:rPr lang="tr-TR" sz="2400" dirty="0" smtClean="0"/>
              <a:t>Sosyal becerileri ve yaratıcılığı da ön plana çıkaran, kullanıcılarının da içerik geliştirmesine imkan sağlayan web tabanlı iletişim servisidir.</a:t>
            </a:r>
          </a:p>
          <a:p>
            <a:pPr>
              <a:buFont typeface="Arial" pitchFamily="34" charset="0"/>
              <a:buChar char="•"/>
            </a:pPr>
            <a:endParaRPr lang="tr-TR" sz="2400" dirty="0" smtClean="0"/>
          </a:p>
          <a:p>
            <a:pPr>
              <a:buFont typeface="Arial" pitchFamily="34" charset="0"/>
              <a:buChar char="•"/>
            </a:pPr>
            <a:r>
              <a:rPr lang="tr-TR" sz="2400" dirty="0" smtClean="0"/>
              <a:t>Öğrenen merkezli eğitim anlayışını desteklemektedir.</a:t>
            </a:r>
          </a:p>
          <a:p>
            <a:pPr>
              <a:buFont typeface="Arial" pitchFamily="34" charset="0"/>
              <a:buChar char="•"/>
            </a:pPr>
            <a:endParaRPr lang="tr-TR" sz="2400" dirty="0" smtClean="0"/>
          </a:p>
          <a:p>
            <a:pPr>
              <a:buFont typeface="Arial" pitchFamily="34" charset="0"/>
              <a:buChar char="•"/>
            </a:pPr>
            <a:r>
              <a:rPr lang="tr-TR" sz="2400" dirty="0" smtClean="0"/>
              <a:t>Öğrencilerin sosyal yaşamları ve akademik hayatlarına katkı sağlamaktadır.</a:t>
            </a:r>
          </a:p>
          <a:p>
            <a:pPr>
              <a:buFont typeface="Arial" pitchFamily="34" charset="0"/>
              <a:buChar char="•"/>
            </a:pPr>
            <a:endParaRPr lang="tr-TR" sz="2400" dirty="0" smtClean="0"/>
          </a:p>
          <a:p>
            <a:pPr>
              <a:buFont typeface="Arial" pitchFamily="34" charset="0"/>
              <a:buChar char="•"/>
            </a:pPr>
            <a:r>
              <a:rPr lang="tr-TR" sz="2400" dirty="0" smtClean="0"/>
              <a:t>Katılımcı içeriğin oluşmasına katkı sağlayan içeriği denetleyen içeriğin paylaşılmasını sağlayan aktif bir rol üstlenir.</a:t>
            </a:r>
          </a:p>
          <a:p>
            <a:endParaRPr lang="tr-TR" sz="24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sz="3200" dirty="0" smtClean="0">
                <a:solidFill>
                  <a:srgbClr val="FFFF00"/>
                </a:solidFill>
              </a:rPr>
              <a:t>İçerik geliştirme ve yönetim sistemleri </a:t>
            </a:r>
            <a:endParaRPr lang="tr-TR" sz="3200" dirty="0">
              <a:solidFill>
                <a:srgbClr val="FFFF00"/>
              </a:solidFill>
            </a:endParaRPr>
          </a:p>
        </p:txBody>
      </p:sp>
      <p:sp>
        <p:nvSpPr>
          <p:cNvPr id="3" name="2 İçerik Yer Tutucusu"/>
          <p:cNvSpPr>
            <a:spLocks noGrp="1"/>
          </p:cNvSpPr>
          <p:nvPr>
            <p:ph idx="1"/>
          </p:nvPr>
        </p:nvSpPr>
        <p:spPr>
          <a:xfrm>
            <a:off x="457200" y="1357298"/>
            <a:ext cx="8229600" cy="5097510"/>
          </a:xfrm>
        </p:spPr>
        <p:txBody>
          <a:bodyPr>
            <a:normAutofit fontScale="85000" lnSpcReduction="20000"/>
          </a:bodyPr>
          <a:lstStyle/>
          <a:p>
            <a:pPr>
              <a:buFont typeface="Arial" pitchFamily="34" charset="0"/>
              <a:buChar char="•"/>
            </a:pPr>
            <a:r>
              <a:rPr lang="tr-TR" dirty="0" err="1" smtClean="0">
                <a:latin typeface="Calibri Light" pitchFamily="34" charset="0"/>
                <a:cs typeface="Calibri Light" pitchFamily="34" charset="0"/>
              </a:rPr>
              <a:t>Wikiler</a:t>
            </a:r>
            <a:endParaRPr lang="tr-TR" dirty="0" smtClean="0">
              <a:latin typeface="Calibri Light" pitchFamily="34" charset="0"/>
              <a:cs typeface="Calibri Light" pitchFamily="34" charset="0"/>
            </a:endParaRPr>
          </a:p>
          <a:p>
            <a:pPr>
              <a:buFont typeface="Arial" pitchFamily="34" charset="0"/>
              <a:buChar char="•"/>
            </a:pPr>
            <a:r>
              <a:rPr lang="tr-TR" dirty="0" smtClean="0">
                <a:latin typeface="Calibri Light" pitchFamily="34" charset="0"/>
                <a:cs typeface="Calibri Light" pitchFamily="34" charset="0"/>
              </a:rPr>
              <a:t>Web Günlükleri  (</a:t>
            </a:r>
            <a:r>
              <a:rPr lang="tr-TR" dirty="0" err="1" smtClean="0">
                <a:latin typeface="Calibri Light" pitchFamily="34" charset="0"/>
                <a:cs typeface="Calibri Light" pitchFamily="34" charset="0"/>
              </a:rPr>
              <a:t>weblogs</a:t>
            </a:r>
            <a:r>
              <a:rPr lang="tr-TR" dirty="0" smtClean="0">
                <a:latin typeface="Calibri Light" pitchFamily="34" charset="0"/>
                <a:cs typeface="Calibri Light" pitchFamily="34" charset="0"/>
              </a:rPr>
              <a:t>)</a:t>
            </a:r>
          </a:p>
          <a:p>
            <a:pPr>
              <a:buFont typeface="Arial" pitchFamily="34" charset="0"/>
              <a:buChar char="•"/>
            </a:pPr>
            <a:r>
              <a:rPr lang="tr-TR" dirty="0" err="1" smtClean="0">
                <a:latin typeface="Calibri Light" pitchFamily="34" charset="0"/>
                <a:cs typeface="Calibri Light" pitchFamily="34" charset="0"/>
              </a:rPr>
              <a:t>Google</a:t>
            </a:r>
            <a:r>
              <a:rPr lang="tr-TR" dirty="0" smtClean="0">
                <a:latin typeface="Calibri Light" pitchFamily="34" charset="0"/>
                <a:cs typeface="Calibri Light" pitchFamily="34" charset="0"/>
              </a:rPr>
              <a:t> Dokümanlar</a:t>
            </a:r>
          </a:p>
          <a:p>
            <a:pPr>
              <a:buFont typeface="Arial" pitchFamily="34" charset="0"/>
              <a:buChar char="•"/>
            </a:pPr>
            <a:r>
              <a:rPr lang="tr-TR" dirty="0" err="1" smtClean="0">
                <a:latin typeface="Calibri Light" pitchFamily="34" charset="0"/>
                <a:cs typeface="Calibri Light" pitchFamily="34" charset="0"/>
              </a:rPr>
              <a:t>Popplet</a:t>
            </a:r>
            <a:r>
              <a:rPr lang="tr-TR" dirty="0" smtClean="0">
                <a:latin typeface="Calibri Light" pitchFamily="34" charset="0"/>
                <a:cs typeface="Calibri Light" pitchFamily="34" charset="0"/>
              </a:rPr>
              <a:t> </a:t>
            </a:r>
          </a:p>
          <a:p>
            <a:pPr>
              <a:buFont typeface="Arial" pitchFamily="34" charset="0"/>
              <a:buChar char="•"/>
            </a:pPr>
            <a:r>
              <a:rPr lang="tr-TR" dirty="0" err="1" smtClean="0">
                <a:latin typeface="Calibri Light" pitchFamily="34" charset="0"/>
                <a:cs typeface="Calibri Light" pitchFamily="34" charset="0"/>
              </a:rPr>
              <a:t>Wordle</a:t>
            </a:r>
            <a:endParaRPr lang="tr-TR" dirty="0" smtClean="0">
              <a:latin typeface="Calibri Light" pitchFamily="34" charset="0"/>
              <a:cs typeface="Calibri Light" pitchFamily="34" charset="0"/>
            </a:endParaRPr>
          </a:p>
          <a:p>
            <a:pPr>
              <a:buFont typeface="Arial" pitchFamily="34" charset="0"/>
              <a:buChar char="•"/>
            </a:pPr>
            <a:r>
              <a:rPr lang="tr-TR" dirty="0" err="1" smtClean="0">
                <a:latin typeface="Calibri Light" pitchFamily="34" charset="0"/>
                <a:cs typeface="Calibri Light" pitchFamily="34" charset="0"/>
              </a:rPr>
              <a:t>Podcast</a:t>
            </a:r>
            <a:r>
              <a:rPr lang="tr-TR" dirty="0" smtClean="0">
                <a:latin typeface="Calibri Light" pitchFamily="34" charset="0"/>
                <a:cs typeface="Calibri Light" pitchFamily="34" charset="0"/>
              </a:rPr>
              <a:t> Servileri</a:t>
            </a:r>
          </a:p>
          <a:p>
            <a:pPr>
              <a:buFont typeface="Arial" pitchFamily="34" charset="0"/>
              <a:buChar char="•"/>
            </a:pPr>
            <a:r>
              <a:rPr lang="tr-TR" dirty="0" smtClean="0">
                <a:latin typeface="Calibri Light" pitchFamily="34" charset="0"/>
                <a:cs typeface="Calibri Light" pitchFamily="34" charset="0"/>
              </a:rPr>
              <a:t>Sosyal Ağ Siteleri</a:t>
            </a:r>
          </a:p>
          <a:p>
            <a:pPr>
              <a:buNone/>
            </a:pPr>
            <a:r>
              <a:rPr lang="tr-TR" sz="2400" dirty="0" smtClean="0">
                <a:latin typeface="Calibri Light" pitchFamily="34" charset="0"/>
                <a:cs typeface="Calibri Light" pitchFamily="34" charset="0"/>
              </a:rPr>
              <a:t>          </a:t>
            </a:r>
            <a:r>
              <a:rPr lang="tr-TR" sz="2600" dirty="0" err="1" smtClean="0">
                <a:latin typeface="Calibri Light" pitchFamily="34" charset="0"/>
                <a:cs typeface="Calibri Light" pitchFamily="34" charset="0"/>
              </a:rPr>
              <a:t>meebo</a:t>
            </a:r>
            <a:endParaRPr lang="tr-TR" sz="2600" dirty="0" smtClean="0">
              <a:latin typeface="Calibri Light" pitchFamily="34" charset="0"/>
              <a:cs typeface="Calibri Light" pitchFamily="34" charset="0"/>
            </a:endParaRPr>
          </a:p>
          <a:p>
            <a:pPr>
              <a:buNone/>
            </a:pPr>
            <a:r>
              <a:rPr lang="tr-TR" sz="2600" dirty="0" smtClean="0">
                <a:latin typeface="Calibri Light" pitchFamily="34" charset="0"/>
                <a:cs typeface="Calibri Light" pitchFamily="34" charset="0"/>
              </a:rPr>
              <a:t>          </a:t>
            </a:r>
            <a:r>
              <a:rPr lang="tr-TR" sz="2600" dirty="0" err="1" smtClean="0">
                <a:latin typeface="Calibri Light" pitchFamily="34" charset="0"/>
                <a:cs typeface="Calibri Light" pitchFamily="34" charset="0"/>
              </a:rPr>
              <a:t>facebook</a:t>
            </a:r>
            <a:r>
              <a:rPr lang="tr-TR" sz="2600" dirty="0" smtClean="0">
                <a:latin typeface="Calibri Light" pitchFamily="34" charset="0"/>
                <a:cs typeface="Calibri Light" pitchFamily="34" charset="0"/>
              </a:rPr>
              <a:t>/</a:t>
            </a:r>
            <a:r>
              <a:rPr lang="tr-TR" sz="2600" dirty="0" err="1" smtClean="0">
                <a:latin typeface="Calibri Light" pitchFamily="34" charset="0"/>
                <a:cs typeface="Calibri Light" pitchFamily="34" charset="0"/>
              </a:rPr>
              <a:t>MySpace</a:t>
            </a:r>
            <a:r>
              <a:rPr lang="tr-TR" sz="2600" dirty="0" smtClean="0">
                <a:latin typeface="Calibri Light" pitchFamily="34" charset="0"/>
                <a:cs typeface="Calibri Light" pitchFamily="34" charset="0"/>
              </a:rPr>
              <a:t>/</a:t>
            </a:r>
            <a:r>
              <a:rPr lang="tr-TR" sz="2600" dirty="0" err="1" smtClean="0">
                <a:latin typeface="Calibri Light" pitchFamily="34" charset="0"/>
                <a:cs typeface="Calibri Light" pitchFamily="34" charset="0"/>
              </a:rPr>
              <a:t>Twitter</a:t>
            </a:r>
            <a:endParaRPr lang="tr-TR" sz="2600" dirty="0" smtClean="0">
              <a:latin typeface="Calibri Light" pitchFamily="34" charset="0"/>
              <a:cs typeface="Calibri Light" pitchFamily="34" charset="0"/>
            </a:endParaRPr>
          </a:p>
          <a:p>
            <a:pPr>
              <a:buNone/>
            </a:pPr>
            <a:r>
              <a:rPr lang="tr-TR" sz="2600" dirty="0" smtClean="0">
                <a:latin typeface="Calibri Light" pitchFamily="34" charset="0"/>
                <a:cs typeface="Calibri Light" pitchFamily="34" charset="0"/>
              </a:rPr>
              <a:t>          Del.</a:t>
            </a:r>
            <a:r>
              <a:rPr lang="tr-TR" sz="2600" dirty="0" err="1" smtClean="0">
                <a:latin typeface="Calibri Light" pitchFamily="34" charset="0"/>
                <a:cs typeface="Calibri Light" pitchFamily="34" charset="0"/>
              </a:rPr>
              <a:t>icio</a:t>
            </a:r>
            <a:r>
              <a:rPr lang="tr-TR" sz="2600" dirty="0" smtClean="0">
                <a:latin typeface="Calibri Light" pitchFamily="34" charset="0"/>
                <a:cs typeface="Calibri Light" pitchFamily="34" charset="0"/>
              </a:rPr>
              <a:t>.us</a:t>
            </a:r>
          </a:p>
          <a:p>
            <a:pPr>
              <a:buNone/>
            </a:pPr>
            <a:r>
              <a:rPr lang="tr-TR" sz="2400" dirty="0" smtClean="0">
                <a:latin typeface="Calibri Light" pitchFamily="34" charset="0"/>
                <a:cs typeface="Calibri Light" pitchFamily="34" charset="0"/>
              </a:rPr>
              <a:t>     </a:t>
            </a:r>
          </a:p>
          <a:p>
            <a:pPr>
              <a:buNone/>
            </a:pPr>
            <a:r>
              <a:rPr lang="tr-TR" sz="2400" dirty="0" smtClean="0">
                <a:latin typeface="Calibri Light" pitchFamily="34" charset="0"/>
                <a:cs typeface="Calibri Light" pitchFamily="34" charset="0"/>
              </a:rPr>
              <a:t>       </a:t>
            </a:r>
          </a:p>
          <a:p>
            <a:pPr>
              <a:buNone/>
            </a:pPr>
            <a:r>
              <a:rPr lang="tr-TR" dirty="0" smtClean="0"/>
              <a:t>        </a:t>
            </a:r>
          </a:p>
          <a:p>
            <a:pPr>
              <a:buFont typeface="Arial" pitchFamily="34" charset="0"/>
              <a:buChar char="•"/>
            </a:pPr>
            <a:endParaRPr lang="tr-TR" dirty="0" smtClean="0"/>
          </a:p>
          <a:p>
            <a:pPr>
              <a:buFont typeface="Arial" pitchFamily="34" charset="0"/>
              <a:buChar char="•"/>
            </a:pPr>
            <a:endParaRPr lang="tr-TR" dirty="0" smtClean="0"/>
          </a:p>
          <a:p>
            <a:pPr>
              <a:buNone/>
            </a:pPr>
            <a:endParaRPr lang="tr-TR"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785794"/>
            <a:ext cx="8229600" cy="5669014"/>
          </a:xfrm>
        </p:spPr>
        <p:txBody>
          <a:bodyPr>
            <a:normAutofit/>
          </a:bodyPr>
          <a:lstStyle/>
          <a:p>
            <a:r>
              <a:rPr lang="tr-TR" sz="2400" dirty="0" smtClean="0">
                <a:solidFill>
                  <a:srgbClr val="FFFF00"/>
                </a:solidFill>
                <a:latin typeface="Calibri Light" pitchFamily="34" charset="0"/>
                <a:cs typeface="Calibri Light" pitchFamily="34" charset="0"/>
              </a:rPr>
              <a:t>Dosya Depolama Ve Yönetimi</a:t>
            </a:r>
          </a:p>
          <a:p>
            <a:pPr>
              <a:buNone/>
            </a:pPr>
            <a:r>
              <a:rPr lang="tr-TR" sz="2400" dirty="0" smtClean="0">
                <a:latin typeface="Calibri Light" pitchFamily="34" charset="0"/>
                <a:cs typeface="Calibri Light" pitchFamily="34" charset="0"/>
              </a:rPr>
              <a:t>         </a:t>
            </a:r>
            <a:r>
              <a:rPr lang="tr-TR" sz="2400" dirty="0" err="1" smtClean="0">
                <a:latin typeface="Calibri Light" pitchFamily="34" charset="0"/>
                <a:cs typeface="Calibri Light" pitchFamily="34" charset="0"/>
              </a:rPr>
              <a:t>Zamzar</a:t>
            </a:r>
            <a:r>
              <a:rPr lang="tr-TR" sz="2400" dirty="0" smtClean="0">
                <a:latin typeface="Calibri Light" pitchFamily="34" charset="0"/>
                <a:cs typeface="Calibri Light" pitchFamily="34" charset="0"/>
              </a:rPr>
              <a:t> </a:t>
            </a:r>
          </a:p>
          <a:p>
            <a:pPr>
              <a:buNone/>
            </a:pPr>
            <a:r>
              <a:rPr lang="tr-TR" sz="2400" dirty="0" smtClean="0">
                <a:latin typeface="Calibri Light" pitchFamily="34" charset="0"/>
                <a:cs typeface="Calibri Light" pitchFamily="34" charset="0"/>
              </a:rPr>
              <a:t>         </a:t>
            </a:r>
            <a:r>
              <a:rPr lang="tr-TR" sz="2400" dirty="0" err="1" smtClean="0">
                <a:latin typeface="Calibri Light" pitchFamily="34" charset="0"/>
                <a:cs typeface="Calibri Light" pitchFamily="34" charset="0"/>
              </a:rPr>
              <a:t>dropbox</a:t>
            </a:r>
            <a:endParaRPr lang="tr-TR" sz="2400" dirty="0" smtClean="0">
              <a:latin typeface="Calibri Light" pitchFamily="34" charset="0"/>
              <a:cs typeface="Calibri Light" pitchFamily="34" charset="0"/>
            </a:endParaRPr>
          </a:p>
          <a:p>
            <a:r>
              <a:rPr lang="tr-TR" sz="2400" dirty="0" smtClean="0">
                <a:solidFill>
                  <a:srgbClr val="FFFF00"/>
                </a:solidFill>
                <a:latin typeface="Calibri Light" pitchFamily="34" charset="0"/>
                <a:cs typeface="Calibri Light" pitchFamily="34" charset="0"/>
              </a:rPr>
              <a:t>Görsel tasarım araçları: sunum, animasyon ve video hazırlama programları</a:t>
            </a:r>
          </a:p>
          <a:p>
            <a:pPr>
              <a:buNone/>
            </a:pPr>
            <a:r>
              <a:rPr lang="tr-TR" sz="2400" dirty="0" smtClean="0">
                <a:latin typeface="Calibri Light" pitchFamily="34" charset="0"/>
                <a:cs typeface="Calibri Light" pitchFamily="34" charset="0"/>
              </a:rPr>
              <a:t>         </a:t>
            </a:r>
            <a:r>
              <a:rPr lang="tr-TR" sz="2400" dirty="0" err="1" smtClean="0">
                <a:latin typeface="Calibri Light" pitchFamily="34" charset="0"/>
                <a:cs typeface="Calibri Light" pitchFamily="34" charset="0"/>
              </a:rPr>
              <a:t>flickr</a:t>
            </a:r>
            <a:endParaRPr lang="tr-TR" sz="2400" dirty="0" smtClean="0">
              <a:latin typeface="Calibri Light" pitchFamily="34" charset="0"/>
              <a:cs typeface="Calibri Light" pitchFamily="34" charset="0"/>
            </a:endParaRPr>
          </a:p>
          <a:p>
            <a:pPr>
              <a:buNone/>
            </a:pPr>
            <a:r>
              <a:rPr lang="tr-TR" sz="2400" dirty="0" smtClean="0">
                <a:latin typeface="Calibri Light" pitchFamily="34" charset="0"/>
                <a:cs typeface="Calibri Light" pitchFamily="34" charset="0"/>
              </a:rPr>
              <a:t>         </a:t>
            </a:r>
            <a:r>
              <a:rPr lang="tr-TR" sz="2400" dirty="0" err="1" smtClean="0">
                <a:latin typeface="Calibri Light" pitchFamily="34" charset="0"/>
                <a:cs typeface="Calibri Light" pitchFamily="34" charset="0"/>
              </a:rPr>
              <a:t>goanimate</a:t>
            </a:r>
            <a:endParaRPr lang="tr-TR" sz="2400" dirty="0" smtClean="0">
              <a:latin typeface="Calibri Light" pitchFamily="34" charset="0"/>
              <a:cs typeface="Calibri Light" pitchFamily="34" charset="0"/>
            </a:endParaRPr>
          </a:p>
          <a:p>
            <a:pPr>
              <a:buNone/>
            </a:pPr>
            <a:r>
              <a:rPr lang="tr-TR" sz="2400" dirty="0" smtClean="0">
                <a:latin typeface="Calibri Light" pitchFamily="34" charset="0"/>
                <a:cs typeface="Calibri Light" pitchFamily="34" charset="0"/>
              </a:rPr>
              <a:t>         </a:t>
            </a:r>
            <a:r>
              <a:rPr lang="tr-TR" sz="2400" dirty="0" err="1" smtClean="0">
                <a:latin typeface="Calibri Light" pitchFamily="34" charset="0"/>
                <a:cs typeface="Calibri Light" pitchFamily="34" charset="0"/>
              </a:rPr>
              <a:t>crazytalk</a:t>
            </a:r>
            <a:endParaRPr lang="tr-TR" sz="2400" dirty="0" smtClean="0">
              <a:latin typeface="Calibri Light" pitchFamily="34" charset="0"/>
              <a:cs typeface="Calibri Light" pitchFamily="34" charset="0"/>
            </a:endParaRPr>
          </a:p>
          <a:p>
            <a:pPr>
              <a:buNone/>
            </a:pPr>
            <a:r>
              <a:rPr lang="tr-TR" sz="2400" dirty="0" smtClean="0">
                <a:latin typeface="Calibri Light" pitchFamily="34" charset="0"/>
                <a:cs typeface="Calibri Light" pitchFamily="34" charset="0"/>
              </a:rPr>
              <a:t>         </a:t>
            </a:r>
            <a:r>
              <a:rPr lang="tr-TR" sz="2400" dirty="0" err="1" smtClean="0">
                <a:latin typeface="Calibri Light" pitchFamily="34" charset="0"/>
                <a:cs typeface="Calibri Light" pitchFamily="34" charset="0"/>
              </a:rPr>
              <a:t>iClone</a:t>
            </a:r>
            <a:endParaRPr lang="tr-TR" sz="2400" dirty="0" smtClean="0">
              <a:latin typeface="Calibri Light" pitchFamily="34" charset="0"/>
              <a:cs typeface="Calibri Light" pitchFamily="34" charset="0"/>
            </a:endParaRPr>
          </a:p>
          <a:p>
            <a:pPr>
              <a:buNone/>
            </a:pPr>
            <a:r>
              <a:rPr lang="tr-TR" sz="2400" dirty="0" smtClean="0">
                <a:latin typeface="Calibri Light" pitchFamily="34" charset="0"/>
                <a:cs typeface="Calibri Light" pitchFamily="34" charset="0"/>
              </a:rPr>
              <a:t>         </a:t>
            </a:r>
            <a:r>
              <a:rPr lang="tr-TR" sz="2400" dirty="0" err="1" smtClean="0">
                <a:latin typeface="Calibri Light" pitchFamily="34" charset="0"/>
                <a:cs typeface="Calibri Light" pitchFamily="34" charset="0"/>
              </a:rPr>
              <a:t>toon</a:t>
            </a:r>
            <a:r>
              <a:rPr lang="tr-TR" sz="2400" dirty="0" smtClean="0">
                <a:latin typeface="Calibri Light" pitchFamily="34" charset="0"/>
                <a:cs typeface="Calibri Light" pitchFamily="34" charset="0"/>
              </a:rPr>
              <a:t> </a:t>
            </a:r>
            <a:r>
              <a:rPr lang="tr-TR" sz="2400" dirty="0" err="1" smtClean="0">
                <a:latin typeface="Calibri Light" pitchFamily="34" charset="0"/>
                <a:cs typeface="Calibri Light" pitchFamily="34" charset="0"/>
              </a:rPr>
              <a:t>boom</a:t>
            </a:r>
            <a:endParaRPr lang="tr-TR" sz="2400" dirty="0" smtClean="0">
              <a:latin typeface="Calibri Light" pitchFamily="34" charset="0"/>
              <a:cs typeface="Calibri Light" pitchFamily="34" charset="0"/>
            </a:endParaRPr>
          </a:p>
          <a:p>
            <a:pPr>
              <a:buNone/>
            </a:pPr>
            <a:r>
              <a:rPr lang="tr-TR" sz="2400" dirty="0" smtClean="0">
                <a:latin typeface="Calibri Light" pitchFamily="34" charset="0"/>
                <a:cs typeface="Calibri Light" pitchFamily="34" charset="0"/>
              </a:rPr>
              <a:t>         </a:t>
            </a:r>
            <a:r>
              <a:rPr lang="tr-TR" sz="2400" dirty="0" err="1" smtClean="0">
                <a:latin typeface="Calibri Light" pitchFamily="34" charset="0"/>
                <a:cs typeface="Calibri Light" pitchFamily="34" charset="0"/>
              </a:rPr>
              <a:t>powtoon</a:t>
            </a:r>
            <a:r>
              <a:rPr lang="tr-TR" sz="2400" dirty="0" smtClean="0">
                <a:latin typeface="Calibri Light" pitchFamily="34" charset="0"/>
                <a:cs typeface="Calibri Light" pitchFamily="34" charset="0"/>
              </a:rPr>
              <a:t> </a:t>
            </a:r>
          </a:p>
          <a:p>
            <a:pPr>
              <a:buNone/>
            </a:pPr>
            <a:r>
              <a:rPr lang="tr-TR" sz="2400" dirty="0" smtClean="0">
                <a:latin typeface="Calibri Light" pitchFamily="34" charset="0"/>
                <a:cs typeface="Calibri Light" pitchFamily="34" charset="0"/>
              </a:rPr>
              <a:t>         </a:t>
            </a:r>
            <a:r>
              <a:rPr lang="tr-TR" sz="2400" dirty="0" err="1" smtClean="0">
                <a:latin typeface="Calibri Light" pitchFamily="34" charset="0"/>
                <a:cs typeface="Calibri Light" pitchFamily="34" charset="0"/>
              </a:rPr>
              <a:t>prezi</a:t>
            </a:r>
            <a:endParaRPr lang="tr-TR" sz="2400" dirty="0" smtClean="0">
              <a:latin typeface="Calibri Light" pitchFamily="34" charset="0"/>
              <a:cs typeface="Calibri Light" pitchFamily="34" charset="0"/>
            </a:endParaRPr>
          </a:p>
          <a:p>
            <a:pPr>
              <a:buNone/>
            </a:pPr>
            <a:r>
              <a:rPr lang="tr-TR" sz="2400" dirty="0" smtClean="0">
                <a:latin typeface="Calibri Light" pitchFamily="34" charset="0"/>
                <a:cs typeface="Calibri Light" pitchFamily="34" charset="0"/>
              </a:rPr>
              <a:t>         </a:t>
            </a:r>
            <a:r>
              <a:rPr lang="tr-TR" sz="2400" dirty="0" err="1" smtClean="0">
                <a:latin typeface="Calibri Light" pitchFamily="34" charset="0"/>
                <a:cs typeface="Calibri Light" pitchFamily="34" charset="0"/>
              </a:rPr>
              <a:t>easelly</a:t>
            </a:r>
            <a:endParaRPr lang="tr-TR" sz="2400" dirty="0" smtClean="0">
              <a:latin typeface="Calibri Light" pitchFamily="34" charset="0"/>
              <a:cs typeface="Calibri Light" pitchFamily="34" charset="0"/>
            </a:endParaRPr>
          </a:p>
          <a:p>
            <a:endParaRPr lang="tr-TR" sz="2400" dirty="0" smtClean="0"/>
          </a:p>
          <a:p>
            <a:endParaRPr lang="tr-TR" sz="2400" dirty="0" smtClean="0"/>
          </a:p>
          <a:p>
            <a:endParaRPr lang="tr-TR" sz="2400" dirty="0" smtClean="0"/>
          </a:p>
          <a:p>
            <a:pPr>
              <a:buNone/>
            </a:pPr>
            <a:endParaRPr lang="tr-TR" sz="24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57158" y="785794"/>
            <a:ext cx="8229600" cy="5857916"/>
          </a:xfrm>
        </p:spPr>
        <p:txBody>
          <a:bodyPr/>
          <a:lstStyle/>
          <a:p>
            <a:pPr>
              <a:buNone/>
            </a:pPr>
            <a:r>
              <a:rPr lang="tr-TR" dirty="0" err="1" smtClean="0">
                <a:solidFill>
                  <a:srgbClr val="FFFF00"/>
                </a:solidFill>
                <a:latin typeface="Calibri Light" pitchFamily="34" charset="0"/>
                <a:cs typeface="Calibri Light" pitchFamily="34" charset="0"/>
              </a:rPr>
              <a:t>İnfografik</a:t>
            </a:r>
            <a:r>
              <a:rPr lang="tr-TR" dirty="0" smtClean="0">
                <a:solidFill>
                  <a:srgbClr val="FFFF00"/>
                </a:solidFill>
                <a:latin typeface="Calibri Light" pitchFamily="34" charset="0"/>
                <a:cs typeface="Calibri Light" pitchFamily="34" charset="0"/>
              </a:rPr>
              <a:t> araçları</a:t>
            </a:r>
          </a:p>
          <a:p>
            <a:pPr>
              <a:buNone/>
            </a:pPr>
            <a:r>
              <a:rPr lang="tr-TR" dirty="0" smtClean="0">
                <a:latin typeface="Calibri Light" pitchFamily="34" charset="0"/>
                <a:cs typeface="Calibri Light" pitchFamily="34" charset="0"/>
              </a:rPr>
              <a:t>      </a:t>
            </a:r>
            <a:r>
              <a:rPr lang="tr-TR" dirty="0" err="1" smtClean="0">
                <a:latin typeface="Calibri Light" pitchFamily="34" charset="0"/>
                <a:cs typeface="Calibri Light" pitchFamily="34" charset="0"/>
              </a:rPr>
              <a:t>canva</a:t>
            </a:r>
            <a:endParaRPr lang="tr-TR" dirty="0" smtClean="0">
              <a:latin typeface="Calibri Light" pitchFamily="34" charset="0"/>
              <a:cs typeface="Calibri Light" pitchFamily="34" charset="0"/>
            </a:endParaRPr>
          </a:p>
          <a:p>
            <a:pPr>
              <a:buNone/>
            </a:pPr>
            <a:r>
              <a:rPr lang="tr-TR" dirty="0" smtClean="0">
                <a:latin typeface="Calibri Light" pitchFamily="34" charset="0"/>
                <a:cs typeface="Calibri Light" pitchFamily="34" charset="0"/>
              </a:rPr>
              <a:t>      </a:t>
            </a:r>
            <a:r>
              <a:rPr lang="tr-TR" dirty="0" err="1" smtClean="0">
                <a:latin typeface="Calibri Light" pitchFamily="34" charset="0"/>
                <a:cs typeface="Calibri Light" pitchFamily="34" charset="0"/>
              </a:rPr>
              <a:t>venngage</a:t>
            </a:r>
            <a:endParaRPr lang="tr-TR" dirty="0" smtClean="0">
              <a:latin typeface="Calibri Light" pitchFamily="34" charset="0"/>
              <a:cs typeface="Calibri Light" pitchFamily="34" charset="0"/>
            </a:endParaRPr>
          </a:p>
          <a:p>
            <a:pPr>
              <a:buNone/>
            </a:pPr>
            <a:r>
              <a:rPr lang="tr-TR" dirty="0" smtClean="0">
                <a:latin typeface="Calibri Light" pitchFamily="34" charset="0"/>
                <a:cs typeface="Calibri Light" pitchFamily="34" charset="0"/>
              </a:rPr>
              <a:t>      </a:t>
            </a:r>
            <a:r>
              <a:rPr lang="tr-TR" dirty="0" err="1" smtClean="0">
                <a:latin typeface="Calibri Light" pitchFamily="34" charset="0"/>
                <a:cs typeface="Calibri Light" pitchFamily="34" charset="0"/>
              </a:rPr>
              <a:t>piktochart</a:t>
            </a:r>
            <a:endParaRPr lang="tr-TR" dirty="0" smtClean="0">
              <a:latin typeface="Calibri Light" pitchFamily="34" charset="0"/>
              <a:cs typeface="Calibri Light" pitchFamily="34" charset="0"/>
            </a:endParaRPr>
          </a:p>
          <a:p>
            <a:pPr>
              <a:buNone/>
            </a:pPr>
            <a:r>
              <a:rPr lang="tr-TR" dirty="0" smtClean="0">
                <a:latin typeface="Calibri Light" pitchFamily="34" charset="0"/>
                <a:cs typeface="Calibri Light" pitchFamily="34" charset="0"/>
              </a:rPr>
              <a:t>      </a:t>
            </a:r>
            <a:r>
              <a:rPr lang="tr-TR" dirty="0" err="1" smtClean="0">
                <a:latin typeface="Calibri Light" pitchFamily="34" charset="0"/>
                <a:cs typeface="Calibri Light" pitchFamily="34" charset="0"/>
              </a:rPr>
              <a:t>visme</a:t>
            </a:r>
            <a:endParaRPr lang="tr-TR" dirty="0" smtClean="0">
              <a:latin typeface="Calibri Light" pitchFamily="34" charset="0"/>
              <a:cs typeface="Calibri Light" pitchFamily="34" charset="0"/>
            </a:endParaRPr>
          </a:p>
          <a:p>
            <a:pPr>
              <a:buNone/>
            </a:pPr>
            <a:r>
              <a:rPr lang="tr-TR" dirty="0" smtClean="0">
                <a:solidFill>
                  <a:srgbClr val="FFFF00"/>
                </a:solidFill>
                <a:latin typeface="Calibri Light" pitchFamily="34" charset="0"/>
                <a:cs typeface="Calibri Light" pitchFamily="34" charset="0"/>
              </a:rPr>
              <a:t>Arttırılmış gerçeklik uygulamaları:</a:t>
            </a:r>
          </a:p>
          <a:p>
            <a:pPr>
              <a:buNone/>
            </a:pPr>
            <a:r>
              <a:rPr lang="tr-TR" dirty="0" smtClean="0">
                <a:solidFill>
                  <a:srgbClr val="FFFF00"/>
                </a:solidFill>
                <a:latin typeface="Calibri Light" pitchFamily="34" charset="0"/>
                <a:cs typeface="Calibri Light" pitchFamily="34" charset="0"/>
              </a:rPr>
              <a:t>      </a:t>
            </a:r>
            <a:r>
              <a:rPr lang="tr-TR" dirty="0" err="1" smtClean="0">
                <a:latin typeface="Calibri Light" pitchFamily="34" charset="0"/>
                <a:cs typeface="Calibri Light" pitchFamily="34" charset="0"/>
              </a:rPr>
              <a:t>aurasma</a:t>
            </a:r>
            <a:r>
              <a:rPr lang="tr-TR" dirty="0" smtClean="0">
                <a:latin typeface="Calibri Light" pitchFamily="34" charset="0"/>
                <a:cs typeface="Calibri Light" pitchFamily="34" charset="0"/>
              </a:rPr>
              <a:t> ve </a:t>
            </a:r>
            <a:r>
              <a:rPr lang="tr-TR" dirty="0" err="1" smtClean="0">
                <a:latin typeface="Calibri Light" pitchFamily="34" charset="0"/>
                <a:cs typeface="Calibri Light" pitchFamily="34" charset="0"/>
              </a:rPr>
              <a:t>Quiver</a:t>
            </a:r>
            <a:r>
              <a:rPr lang="tr-TR" dirty="0" smtClean="0">
                <a:latin typeface="Calibri Light" pitchFamily="34" charset="0"/>
                <a:cs typeface="Calibri Light" pitchFamily="34" charset="0"/>
              </a:rPr>
              <a:t>  </a:t>
            </a:r>
          </a:p>
          <a:p>
            <a:endParaRPr lang="tr-TR" dirty="0">
              <a:latin typeface="Calibri Light" pitchFamily="34" charset="0"/>
              <a:cs typeface="Calibri Light"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714356"/>
            <a:ext cx="8229600" cy="5740452"/>
          </a:xfrm>
        </p:spPr>
        <p:txBody>
          <a:bodyPr/>
          <a:lstStyle/>
          <a:p>
            <a:pPr>
              <a:buNone/>
            </a:pPr>
            <a:r>
              <a:rPr lang="tr-TR" dirty="0" smtClean="0">
                <a:solidFill>
                  <a:srgbClr val="FFC000"/>
                </a:solidFill>
                <a:latin typeface="Calibri Light" pitchFamily="34" charset="0"/>
                <a:cs typeface="Calibri Light" pitchFamily="34" charset="0"/>
              </a:rPr>
              <a:t>    </a:t>
            </a:r>
            <a:r>
              <a:rPr lang="tr-TR" dirty="0" err="1" smtClean="0">
                <a:solidFill>
                  <a:srgbClr val="FFC000"/>
                </a:solidFill>
                <a:latin typeface="Calibri Light" pitchFamily="34" charset="0"/>
                <a:cs typeface="Calibri Light" pitchFamily="34" charset="0"/>
              </a:rPr>
              <a:t>Wikiler</a:t>
            </a:r>
            <a:endParaRPr lang="tr-TR" dirty="0" smtClean="0">
              <a:solidFill>
                <a:srgbClr val="FFC000"/>
              </a:solidFill>
              <a:latin typeface="Calibri Light" pitchFamily="34" charset="0"/>
              <a:cs typeface="Calibri Light" pitchFamily="34" charset="0"/>
            </a:endParaRPr>
          </a:p>
          <a:p>
            <a:pPr>
              <a:buFont typeface="Arial" pitchFamily="34" charset="0"/>
              <a:buChar char="•"/>
            </a:pPr>
            <a:r>
              <a:rPr lang="tr-TR" dirty="0" smtClean="0">
                <a:latin typeface="Calibri Light" pitchFamily="34" charset="0"/>
                <a:cs typeface="Calibri Light" pitchFamily="34" charset="0"/>
              </a:rPr>
              <a:t>Herhangi bir kullanıcı tarafından bilgileri eklendiği ve düzenlendiği denetlendiği depolandığı web tabanlı bir içerik yönetim sitesidir.</a:t>
            </a:r>
          </a:p>
          <a:p>
            <a:pPr>
              <a:buFont typeface="Arial" pitchFamily="34" charset="0"/>
              <a:buChar char="•"/>
            </a:pPr>
            <a:r>
              <a:rPr lang="tr-TR" dirty="0" err="1" smtClean="0">
                <a:latin typeface="Calibri Light" pitchFamily="34" charset="0"/>
                <a:cs typeface="Calibri Light" pitchFamily="34" charset="0"/>
              </a:rPr>
              <a:t>Wiki</a:t>
            </a:r>
            <a:r>
              <a:rPr lang="tr-TR" dirty="0" smtClean="0">
                <a:latin typeface="Calibri Light" pitchFamily="34" charset="0"/>
                <a:cs typeface="Calibri Light" pitchFamily="34" charset="0"/>
              </a:rPr>
              <a:t> sayfalarında resim ve metin düzenleme tablolar arşivleme biçimlendirme yazın denetimi duygu ifadeleri kullanılabilmektedir.</a:t>
            </a:r>
          </a:p>
          <a:p>
            <a:endParaRPr lang="tr-TR" dirty="0" smtClean="0">
              <a:latin typeface="Calibri Light" pitchFamily="34" charset="0"/>
              <a:cs typeface="Calibri Light" pitchFamily="34" charset="0"/>
            </a:endParaRPr>
          </a:p>
          <a:p>
            <a:endParaRPr lang="tr-TR"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642918"/>
            <a:ext cx="8229600" cy="5811890"/>
          </a:xfrm>
        </p:spPr>
        <p:txBody>
          <a:bodyPr/>
          <a:lstStyle/>
          <a:p>
            <a:pPr>
              <a:buFont typeface="Arial" pitchFamily="34" charset="0"/>
              <a:buChar char="•"/>
            </a:pPr>
            <a:r>
              <a:rPr lang="tr-TR" dirty="0" smtClean="0">
                <a:latin typeface="Calibri Light" pitchFamily="34" charset="0"/>
                <a:cs typeface="Calibri Light" pitchFamily="34" charset="0"/>
              </a:rPr>
              <a:t>  </a:t>
            </a:r>
            <a:r>
              <a:rPr lang="tr-TR" sz="2400" dirty="0" smtClean="0">
                <a:latin typeface="Calibri Light" pitchFamily="34" charset="0"/>
                <a:cs typeface="Calibri Light" pitchFamily="34" charset="0"/>
              </a:rPr>
              <a:t>Çevrimiçi ortamları oluşturma potansiyeli ve işbirlikçi öğrenme aktivitelerini teşvik etme özelliği üzerinde durulmaktadır.</a:t>
            </a:r>
          </a:p>
          <a:p>
            <a:pPr>
              <a:buFont typeface="Arial" pitchFamily="34" charset="0"/>
              <a:buChar char="•"/>
            </a:pPr>
            <a:endParaRPr lang="tr-TR" sz="2400" dirty="0" smtClean="0">
              <a:latin typeface="Calibri Light" pitchFamily="34" charset="0"/>
              <a:cs typeface="Calibri Light" pitchFamily="34" charset="0"/>
            </a:endParaRPr>
          </a:p>
          <a:p>
            <a:pPr>
              <a:buFont typeface="Arial" pitchFamily="34" charset="0"/>
              <a:buChar char="•"/>
            </a:pPr>
            <a:r>
              <a:rPr lang="tr-TR" sz="2400" dirty="0" smtClean="0">
                <a:latin typeface="Calibri Light" pitchFamily="34" charset="0"/>
                <a:cs typeface="Calibri Light" pitchFamily="34" charset="0"/>
              </a:rPr>
              <a:t>   </a:t>
            </a:r>
            <a:r>
              <a:rPr lang="tr-TR" sz="2400" dirty="0" err="1" smtClean="0">
                <a:latin typeface="Calibri Light" pitchFamily="34" charset="0"/>
                <a:cs typeface="Calibri Light" pitchFamily="34" charset="0"/>
              </a:rPr>
              <a:t>Wikilerin</a:t>
            </a:r>
            <a:r>
              <a:rPr lang="tr-TR" sz="2400" dirty="0" smtClean="0">
                <a:latin typeface="Calibri Light" pitchFamily="34" charset="0"/>
                <a:cs typeface="Calibri Light" pitchFamily="34" charset="0"/>
              </a:rPr>
              <a:t> yaygın bir kullanım alanına sahip olmalarında en   büyük pay, kuşkusuz WİKİPEDİA adındaki </a:t>
            </a:r>
          </a:p>
          <a:p>
            <a:pPr>
              <a:buNone/>
            </a:pPr>
            <a:r>
              <a:rPr lang="tr-TR" sz="2400" dirty="0" smtClean="0">
                <a:latin typeface="Calibri Light" pitchFamily="34" charset="0"/>
                <a:cs typeface="Calibri Light" pitchFamily="34" charset="0"/>
              </a:rPr>
              <a:t>     ‘ÖZGÜR ANSİKLOPEDİ ’  uygulamasındadır.  </a:t>
            </a:r>
          </a:p>
          <a:p>
            <a:pPr>
              <a:buFont typeface="Arial" pitchFamily="34" charset="0"/>
              <a:buChar char="•"/>
            </a:pPr>
            <a:endParaRPr lang="tr-TR" sz="2400" dirty="0" smtClean="0">
              <a:latin typeface="Calibri Light" pitchFamily="34" charset="0"/>
              <a:cs typeface="Calibri Light" pitchFamily="34" charset="0"/>
            </a:endParaRPr>
          </a:p>
          <a:p>
            <a:pPr>
              <a:buFont typeface="Arial" pitchFamily="34" charset="0"/>
              <a:buChar char="•"/>
            </a:pPr>
            <a:endParaRPr lang="tr-TR" sz="2400" dirty="0" smtClean="0">
              <a:latin typeface="Calibri Light" pitchFamily="34" charset="0"/>
              <a:cs typeface="Calibri Light" pitchFamily="34" charset="0"/>
            </a:endParaRPr>
          </a:p>
          <a:p>
            <a:pPr>
              <a:buFont typeface="Arial" pitchFamily="34" charset="0"/>
              <a:buChar char="•"/>
            </a:pPr>
            <a:r>
              <a:rPr lang="tr-TR" sz="2400" dirty="0" smtClean="0">
                <a:latin typeface="Calibri Light" pitchFamily="34" charset="0"/>
                <a:cs typeface="Calibri Light" pitchFamily="34" charset="0"/>
              </a:rPr>
              <a:t>   Ayrıca </a:t>
            </a:r>
            <a:r>
              <a:rPr lang="tr-TR" sz="2400" dirty="0" err="1" smtClean="0">
                <a:latin typeface="Calibri Light" pitchFamily="34" charset="0"/>
                <a:cs typeface="Calibri Light" pitchFamily="34" charset="0"/>
              </a:rPr>
              <a:t>wikilerin</a:t>
            </a:r>
            <a:r>
              <a:rPr lang="tr-TR" sz="2400" dirty="0" smtClean="0">
                <a:latin typeface="Calibri Light" pitchFamily="34" charset="0"/>
                <a:cs typeface="Calibri Light" pitchFamily="34" charset="0"/>
              </a:rPr>
              <a:t> en önemli getirisi, öğrenciler ve öğretmenlerin işbirlikçi çalışmalarının sonucu olan , nitelikli bilgiler sunmasıdır.</a:t>
            </a:r>
            <a:endParaRPr lang="tr-TR" sz="2400" dirty="0">
              <a:latin typeface="Calibri Light" pitchFamily="34" charset="0"/>
              <a:cs typeface="Calibri Light"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500042"/>
            <a:ext cx="8229600" cy="5954766"/>
          </a:xfrm>
        </p:spPr>
        <p:txBody>
          <a:bodyPr>
            <a:normAutofit fontScale="62500" lnSpcReduction="20000"/>
          </a:bodyPr>
          <a:lstStyle/>
          <a:p>
            <a:pPr>
              <a:buNone/>
            </a:pPr>
            <a:r>
              <a:rPr lang="tr-TR" dirty="0" smtClean="0">
                <a:solidFill>
                  <a:srgbClr val="FFC000"/>
                </a:solidFill>
              </a:rPr>
              <a:t>Web Günlükleri(</a:t>
            </a:r>
            <a:r>
              <a:rPr lang="tr-TR" dirty="0" err="1" smtClean="0">
                <a:solidFill>
                  <a:srgbClr val="FFC000"/>
                </a:solidFill>
              </a:rPr>
              <a:t>weblogs</a:t>
            </a:r>
            <a:r>
              <a:rPr lang="tr-TR" dirty="0" smtClean="0">
                <a:solidFill>
                  <a:srgbClr val="FFC000"/>
                </a:solidFill>
              </a:rPr>
              <a:t>)</a:t>
            </a:r>
          </a:p>
          <a:p>
            <a:pPr>
              <a:buNone/>
            </a:pPr>
            <a:endParaRPr lang="tr-TR" dirty="0" smtClean="0">
              <a:solidFill>
                <a:srgbClr val="FFC000"/>
              </a:solidFill>
            </a:endParaRPr>
          </a:p>
          <a:p>
            <a:pPr>
              <a:buFont typeface="Arial" pitchFamily="34" charset="0"/>
              <a:buChar char="•"/>
            </a:pPr>
            <a:r>
              <a:rPr lang="tr-TR" sz="3200" dirty="0" smtClean="0"/>
              <a:t>    Bireylerin bir konuda düşüncelerini ifade etmelerine yardımcı olur.Her yaşta insanın her konuda fikirlerini ifade etmelerine ve düşüncelerini dünyayla paylaşmaya izin veren özgün bir değeri vardır.</a:t>
            </a:r>
          </a:p>
          <a:p>
            <a:pPr>
              <a:buFont typeface="Arial" pitchFamily="34" charset="0"/>
              <a:buChar char="•"/>
            </a:pPr>
            <a:endParaRPr lang="tr-TR" sz="3200" dirty="0" smtClean="0"/>
          </a:p>
          <a:p>
            <a:pPr>
              <a:buFont typeface="Arial" pitchFamily="34" charset="0"/>
              <a:buChar char="•"/>
            </a:pPr>
            <a:r>
              <a:rPr lang="tr-TR" sz="3200" dirty="0" smtClean="0"/>
              <a:t>    Son zamanlarda eğitimciler tarafından öğretim amaçlı kullanılır.</a:t>
            </a:r>
          </a:p>
          <a:p>
            <a:pPr>
              <a:buFont typeface="Arial" pitchFamily="34" charset="0"/>
              <a:buChar char="•"/>
            </a:pPr>
            <a:endParaRPr lang="tr-TR" sz="3200" dirty="0" smtClean="0"/>
          </a:p>
          <a:p>
            <a:pPr>
              <a:buFont typeface="Arial" pitchFamily="34" charset="0"/>
              <a:buChar char="•"/>
            </a:pPr>
            <a:r>
              <a:rPr lang="tr-TR" sz="3200" dirty="0" smtClean="0"/>
              <a:t>     Günlükler sayesinde öğrenciler öğrendiklerini gözden geçirerek kendi cümleleriyle ifade ederken, öğretmenler öğrencilerin öğrendiklerini takip ederek geri bildirimlerde bulunur.</a:t>
            </a:r>
          </a:p>
          <a:p>
            <a:pPr>
              <a:buFont typeface="Arial" pitchFamily="34" charset="0"/>
              <a:buChar char="•"/>
            </a:pPr>
            <a:endParaRPr lang="tr-TR" sz="3200" dirty="0" smtClean="0"/>
          </a:p>
          <a:p>
            <a:pPr>
              <a:buFont typeface="Arial" pitchFamily="34" charset="0"/>
              <a:buChar char="•"/>
            </a:pPr>
            <a:r>
              <a:rPr lang="tr-TR" sz="3200" dirty="0" smtClean="0"/>
              <a:t>Günlükler, öğrenciler açısından etkili çevrimiçi kişisel gazete olabilmektedir. Öğretmenler öğrencilerin hazırladıkları kişisel günlüklerine bir kişisel gelişim dosyası olarak değerlendirebilirler.</a:t>
            </a:r>
          </a:p>
          <a:p>
            <a:pPr>
              <a:buNone/>
            </a:pPr>
            <a:endParaRPr lang="tr-TR" sz="3200" dirty="0" smtClean="0"/>
          </a:p>
          <a:p>
            <a:pPr>
              <a:buNone/>
            </a:pPr>
            <a:endParaRPr lang="tr-TR" sz="2400" dirty="0" smtClean="0"/>
          </a:p>
          <a:p>
            <a:pPr>
              <a:buNone/>
            </a:pPr>
            <a:r>
              <a:rPr lang="tr-TR" sz="2400" dirty="0" smtClean="0"/>
              <a:t>   </a:t>
            </a:r>
            <a:endParaRPr lang="tr-TR" sz="24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928670"/>
            <a:ext cx="8229600" cy="5526138"/>
          </a:xfrm>
        </p:spPr>
        <p:txBody>
          <a:bodyPr/>
          <a:lstStyle/>
          <a:p>
            <a:pPr>
              <a:buNone/>
            </a:pPr>
            <a:r>
              <a:rPr lang="tr-TR" dirty="0" err="1" smtClean="0">
                <a:solidFill>
                  <a:srgbClr val="FFFF00"/>
                </a:solidFill>
              </a:rPr>
              <a:t>Google</a:t>
            </a:r>
            <a:r>
              <a:rPr lang="tr-TR" dirty="0" smtClean="0">
                <a:solidFill>
                  <a:srgbClr val="FFFF00"/>
                </a:solidFill>
              </a:rPr>
              <a:t> Dokümanlar</a:t>
            </a:r>
          </a:p>
          <a:p>
            <a:pPr>
              <a:buNone/>
            </a:pPr>
            <a:endParaRPr lang="tr-TR" dirty="0" smtClean="0">
              <a:solidFill>
                <a:srgbClr val="FFFF00"/>
              </a:solidFill>
            </a:endParaRPr>
          </a:p>
          <a:p>
            <a:pPr>
              <a:buFont typeface="Wingdings" pitchFamily="2" charset="2"/>
              <a:buChar char="ü"/>
            </a:pPr>
            <a:r>
              <a:rPr lang="tr-TR" dirty="0" smtClean="0"/>
              <a:t>Birden fazla kullanıcı ile doküman üretmeye yardımcı bir uygulamadır.</a:t>
            </a:r>
          </a:p>
          <a:p>
            <a:pPr>
              <a:buFont typeface="Wingdings" pitchFamily="2" charset="2"/>
              <a:buChar char="ü"/>
            </a:pPr>
            <a:endParaRPr lang="tr-TR" dirty="0" smtClean="0"/>
          </a:p>
          <a:p>
            <a:pPr>
              <a:buFont typeface="Wingdings" pitchFamily="2" charset="2"/>
              <a:buChar char="ü"/>
            </a:pPr>
            <a:r>
              <a:rPr lang="tr-TR" dirty="0" smtClean="0"/>
              <a:t>Bu programlar ile mevcut dosyalar kaydedilip yeni bir doküman oluşturulabilir.</a:t>
            </a:r>
          </a:p>
          <a:p>
            <a:endParaRPr lang="tr-TR" dirty="0" smtClean="0"/>
          </a:p>
          <a:p>
            <a:endParaRPr lang="tr-TR"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714356"/>
            <a:ext cx="8229600" cy="5740452"/>
          </a:xfrm>
        </p:spPr>
        <p:txBody>
          <a:bodyPr>
            <a:normAutofit fontScale="92500" lnSpcReduction="20000"/>
          </a:bodyPr>
          <a:lstStyle/>
          <a:p>
            <a:pPr>
              <a:buNone/>
            </a:pPr>
            <a:r>
              <a:rPr lang="tr-TR" dirty="0" err="1" smtClean="0">
                <a:solidFill>
                  <a:srgbClr val="FFFF00"/>
                </a:solidFill>
              </a:rPr>
              <a:t>Popplet</a:t>
            </a:r>
            <a:endParaRPr lang="tr-TR" dirty="0" smtClean="0">
              <a:solidFill>
                <a:srgbClr val="FFFF00"/>
              </a:solidFill>
            </a:endParaRPr>
          </a:p>
          <a:p>
            <a:r>
              <a:rPr lang="tr-TR" dirty="0" smtClean="0"/>
              <a:t>Zengin </a:t>
            </a:r>
            <a:r>
              <a:rPr lang="tr-TR" dirty="0" err="1" smtClean="0"/>
              <a:t>içerkli</a:t>
            </a:r>
            <a:r>
              <a:rPr lang="tr-TR" dirty="0" smtClean="0"/>
              <a:t> kavram haritaları oluşturmayı sağlayan bir web 2.0 aracıdır.</a:t>
            </a:r>
          </a:p>
          <a:p>
            <a:endParaRPr lang="tr-TR" dirty="0" smtClean="0"/>
          </a:p>
          <a:p>
            <a:r>
              <a:rPr lang="tr-TR" dirty="0" smtClean="0"/>
              <a:t>Dokuz adımdan oluşan tanıtım videosu izledikten sonra farklı konularda kavram haritaları oluşturulabilir.</a:t>
            </a:r>
          </a:p>
          <a:p>
            <a:endParaRPr lang="tr-TR" dirty="0" smtClean="0"/>
          </a:p>
          <a:p>
            <a:endParaRPr lang="tr-TR" dirty="0" smtClean="0"/>
          </a:p>
          <a:p>
            <a:r>
              <a:rPr lang="tr-TR" dirty="0" smtClean="0"/>
              <a:t>Bir konu üzerinde beyin fırtınası yapmak, kavramlar arasındaki ilişkileri göstermek, tümdengelim ve tümevarım yöntemleriyle konuyu bütün ya da parçalar halinde öğretmek isteyenler kullanabilir.</a:t>
            </a:r>
            <a:endParaRPr lang="tr-TR"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642918"/>
            <a:ext cx="8229600" cy="5811890"/>
          </a:xfrm>
        </p:spPr>
        <p:txBody>
          <a:bodyPr>
            <a:normAutofit lnSpcReduction="10000"/>
          </a:bodyPr>
          <a:lstStyle/>
          <a:p>
            <a:pPr>
              <a:buNone/>
            </a:pPr>
            <a:r>
              <a:rPr lang="tr-TR" dirty="0" smtClean="0">
                <a:solidFill>
                  <a:srgbClr val="FFFF00"/>
                </a:solidFill>
              </a:rPr>
              <a:t>   </a:t>
            </a:r>
            <a:r>
              <a:rPr lang="tr-TR" dirty="0" err="1" smtClean="0">
                <a:solidFill>
                  <a:srgbClr val="FFFF00"/>
                </a:solidFill>
              </a:rPr>
              <a:t>Wordle</a:t>
            </a:r>
            <a:endParaRPr lang="tr-TR" dirty="0" smtClean="0">
              <a:solidFill>
                <a:srgbClr val="FFFF00"/>
              </a:solidFill>
            </a:endParaRPr>
          </a:p>
          <a:p>
            <a:pPr>
              <a:buNone/>
            </a:pPr>
            <a:endParaRPr lang="tr-TR" dirty="0" smtClean="0">
              <a:solidFill>
                <a:srgbClr val="FFFF00"/>
              </a:solidFill>
            </a:endParaRPr>
          </a:p>
          <a:p>
            <a:pPr>
              <a:buFont typeface="Wingdings" pitchFamily="2" charset="2"/>
              <a:buChar char="Ø"/>
            </a:pPr>
            <a:r>
              <a:rPr lang="tr-TR" sz="2600" dirty="0" smtClean="0">
                <a:latin typeface="Calibri Light" pitchFamily="34" charset="0"/>
                <a:cs typeface="Calibri Light" pitchFamily="34" charset="0"/>
              </a:rPr>
              <a:t>Kelime bulutu oluşturmayı sağlayan bir web 2.0 aracıdır.</a:t>
            </a:r>
          </a:p>
          <a:p>
            <a:pPr>
              <a:buFont typeface="Wingdings" pitchFamily="2" charset="2"/>
              <a:buChar char="Ø"/>
            </a:pPr>
            <a:endParaRPr lang="tr-TR" sz="2600" dirty="0" smtClean="0">
              <a:latin typeface="Calibri Light" pitchFamily="34" charset="0"/>
              <a:cs typeface="Calibri Light" pitchFamily="34" charset="0"/>
            </a:endParaRPr>
          </a:p>
          <a:p>
            <a:pPr>
              <a:buFont typeface="Wingdings" pitchFamily="2" charset="2"/>
              <a:buChar char="Ø"/>
            </a:pPr>
            <a:r>
              <a:rPr lang="tr-TR" sz="2600" dirty="0" smtClean="0">
                <a:latin typeface="Calibri Light" pitchFamily="34" charset="0"/>
                <a:cs typeface="Calibri Light" pitchFamily="34" charset="0"/>
              </a:rPr>
              <a:t>Metin üzerinde geçen her kelimeyi sayan, kelimeleri kullanım sıklığıyla orantılı olarak büyük-küçük yazan bir sistemi vardır.</a:t>
            </a:r>
          </a:p>
          <a:p>
            <a:pPr>
              <a:buFont typeface="Wingdings" pitchFamily="2" charset="2"/>
              <a:buChar char="Ø"/>
            </a:pPr>
            <a:endParaRPr lang="tr-TR" sz="2600" dirty="0" smtClean="0">
              <a:latin typeface="Calibri Light" pitchFamily="34" charset="0"/>
              <a:cs typeface="Calibri Light" pitchFamily="34" charset="0"/>
            </a:endParaRPr>
          </a:p>
          <a:p>
            <a:pPr>
              <a:buFont typeface="Wingdings" pitchFamily="2" charset="2"/>
              <a:buChar char="Ø"/>
            </a:pPr>
            <a:endParaRPr lang="tr-TR" sz="2600" dirty="0" smtClean="0">
              <a:latin typeface="Calibri Light" pitchFamily="34" charset="0"/>
              <a:cs typeface="Calibri Light" pitchFamily="34" charset="0"/>
            </a:endParaRPr>
          </a:p>
          <a:p>
            <a:pPr>
              <a:buFont typeface="Wingdings" pitchFamily="2" charset="2"/>
              <a:buChar char="Ø"/>
            </a:pPr>
            <a:r>
              <a:rPr lang="tr-TR" sz="2600" dirty="0" smtClean="0">
                <a:latin typeface="Calibri Light" pitchFamily="34" charset="0"/>
                <a:cs typeface="Calibri Light" pitchFamily="34" charset="0"/>
              </a:rPr>
              <a:t>Bir konuya başlamadan önce konuyla ilgili </a:t>
            </a:r>
            <a:r>
              <a:rPr lang="tr-TR" sz="2600" dirty="0" err="1" smtClean="0">
                <a:latin typeface="Calibri Light" pitchFamily="34" charset="0"/>
                <a:cs typeface="Calibri Light" pitchFamily="34" charset="0"/>
              </a:rPr>
              <a:t>wordle</a:t>
            </a:r>
            <a:r>
              <a:rPr lang="tr-TR" sz="2600" dirty="0" smtClean="0">
                <a:latin typeface="Calibri Light" pitchFamily="34" charset="0"/>
                <a:cs typeface="Calibri Light" pitchFamily="34" charset="0"/>
              </a:rPr>
              <a:t> hazırlayabilir, ısınma aktivitesiyle </a:t>
            </a:r>
            <a:r>
              <a:rPr lang="tr-TR" sz="2600" dirty="0" err="1" smtClean="0">
                <a:latin typeface="Calibri Light" pitchFamily="34" charset="0"/>
                <a:cs typeface="Calibri Light" pitchFamily="34" charset="0"/>
              </a:rPr>
              <a:t>wordle</a:t>
            </a:r>
            <a:r>
              <a:rPr lang="tr-TR" sz="2600" dirty="0" smtClean="0">
                <a:latin typeface="Calibri Light" pitchFamily="34" charset="0"/>
                <a:cs typeface="Calibri Light" pitchFamily="34" charset="0"/>
              </a:rPr>
              <a:t> ile merak uyandırılabilir, beyin fırtınası yapması sağlanabilir ve </a:t>
            </a:r>
            <a:r>
              <a:rPr lang="tr-TR" sz="2600" dirty="0" err="1" smtClean="0">
                <a:latin typeface="Calibri Light" pitchFamily="34" charset="0"/>
                <a:cs typeface="Calibri Light" pitchFamily="34" charset="0"/>
              </a:rPr>
              <a:t>wordle</a:t>
            </a:r>
            <a:r>
              <a:rPr lang="tr-TR" sz="2600" dirty="0" smtClean="0">
                <a:latin typeface="Calibri Light" pitchFamily="34" charset="0"/>
                <a:cs typeface="Calibri Light" pitchFamily="34" charset="0"/>
              </a:rPr>
              <a:t> sınıf panoları hazırlayabilirler.</a:t>
            </a:r>
          </a:p>
          <a:p>
            <a:endParaRPr lang="tr-TR"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642918"/>
            <a:ext cx="8229600" cy="5811890"/>
          </a:xfrm>
        </p:spPr>
        <p:txBody>
          <a:bodyPr>
            <a:normAutofit fontScale="77500" lnSpcReduction="20000"/>
          </a:bodyPr>
          <a:lstStyle/>
          <a:p>
            <a:pPr>
              <a:buNone/>
            </a:pPr>
            <a:r>
              <a:rPr lang="tr-TR" dirty="0" smtClean="0">
                <a:solidFill>
                  <a:srgbClr val="FFFF00"/>
                </a:solidFill>
              </a:rPr>
              <a:t>    </a:t>
            </a:r>
            <a:r>
              <a:rPr lang="tr-TR" dirty="0" err="1" smtClean="0">
                <a:solidFill>
                  <a:srgbClr val="FFFF00"/>
                </a:solidFill>
              </a:rPr>
              <a:t>Podcast</a:t>
            </a:r>
            <a:r>
              <a:rPr lang="tr-TR" dirty="0" smtClean="0">
                <a:solidFill>
                  <a:srgbClr val="FFFF00"/>
                </a:solidFill>
              </a:rPr>
              <a:t> Servisleri</a:t>
            </a:r>
          </a:p>
          <a:p>
            <a:pPr>
              <a:buNone/>
            </a:pPr>
            <a:endParaRPr lang="tr-TR" dirty="0" smtClean="0">
              <a:solidFill>
                <a:srgbClr val="FFFF00"/>
              </a:solidFill>
            </a:endParaRPr>
          </a:p>
          <a:p>
            <a:pPr>
              <a:buFont typeface="Wingdings" pitchFamily="2" charset="2"/>
              <a:buChar char="Ø"/>
            </a:pPr>
            <a:r>
              <a:rPr lang="tr-TR" dirty="0" smtClean="0"/>
              <a:t>Web üzerinden ses yayınlanmasıdır.</a:t>
            </a:r>
          </a:p>
          <a:p>
            <a:pPr>
              <a:buFont typeface="Wingdings" pitchFamily="2" charset="2"/>
              <a:buChar char="Ø"/>
            </a:pPr>
            <a:endParaRPr lang="tr-TR" dirty="0" smtClean="0"/>
          </a:p>
          <a:p>
            <a:pPr>
              <a:buFont typeface="Wingdings" pitchFamily="2" charset="2"/>
              <a:buChar char="Ø"/>
            </a:pPr>
            <a:r>
              <a:rPr lang="tr-TR" dirty="0" smtClean="0"/>
              <a:t>Sesli materyallerle öğrenen öğrenciler için tercih edilebilecek biçimde içerik sunumu sağlar ve sözlü sunumlara göre daha ekonomiktir.</a:t>
            </a:r>
          </a:p>
          <a:p>
            <a:pPr>
              <a:buFont typeface="Wingdings" pitchFamily="2" charset="2"/>
              <a:buChar char="Ø"/>
            </a:pPr>
            <a:endParaRPr lang="tr-TR" dirty="0" smtClean="0"/>
          </a:p>
          <a:p>
            <a:pPr>
              <a:buFont typeface="Wingdings" pitchFamily="2" charset="2"/>
              <a:buChar char="Ø"/>
            </a:pPr>
            <a:r>
              <a:rPr lang="tr-TR" dirty="0" smtClean="0"/>
              <a:t>Etkileşim amacıyla kullanılmazlar.</a:t>
            </a:r>
          </a:p>
          <a:p>
            <a:pPr>
              <a:buFont typeface="Wingdings" pitchFamily="2" charset="2"/>
              <a:buChar char="Ø"/>
            </a:pPr>
            <a:endParaRPr lang="tr-TR" dirty="0" smtClean="0"/>
          </a:p>
          <a:p>
            <a:pPr>
              <a:buFont typeface="Wingdings" pitchFamily="2" charset="2"/>
              <a:buChar char="Ø"/>
            </a:pPr>
            <a:r>
              <a:rPr lang="tr-TR" dirty="0" smtClean="0"/>
              <a:t>Eğitimde en çok yararlanılan teknolojilerdendir.</a:t>
            </a:r>
          </a:p>
          <a:p>
            <a:pPr>
              <a:buFont typeface="Wingdings" pitchFamily="2" charset="2"/>
              <a:buChar char="Ø"/>
            </a:pPr>
            <a:endParaRPr lang="tr-TR" dirty="0" smtClean="0"/>
          </a:p>
          <a:p>
            <a:pPr>
              <a:buFont typeface="Wingdings" pitchFamily="2" charset="2"/>
              <a:buChar char="Ø"/>
            </a:pPr>
            <a:r>
              <a:rPr lang="tr-TR" dirty="0" smtClean="0"/>
              <a:t>Öğrenciler dinleyici veya yeni etkileşimli öğrenme deneyimi oluşturmak için ses günlüklerini, açıklamalarını ve yazma sonuçlarını yayınlayabilirler.</a:t>
            </a:r>
          </a:p>
          <a:p>
            <a:endParaRPr lang="tr-TR" dirty="0" smtClean="0"/>
          </a:p>
          <a:p>
            <a:endParaRPr lang="tr-TR" dirty="0" smtClean="0"/>
          </a:p>
          <a:p>
            <a:endParaRPr lang="tr-TR"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857232"/>
            <a:ext cx="8229600" cy="5597576"/>
          </a:xfrm>
        </p:spPr>
        <p:txBody>
          <a:bodyPr>
            <a:normAutofit/>
          </a:bodyPr>
          <a:lstStyle/>
          <a:p>
            <a:pPr>
              <a:buNone/>
            </a:pPr>
            <a:r>
              <a:rPr lang="tr-TR" sz="2400" dirty="0" smtClean="0">
                <a:solidFill>
                  <a:srgbClr val="FFFF00"/>
                </a:solidFill>
                <a:latin typeface="Calibri Light" pitchFamily="34" charset="0"/>
                <a:cs typeface="Calibri Light" pitchFamily="34" charset="0"/>
              </a:rPr>
              <a:t>    </a:t>
            </a:r>
            <a:r>
              <a:rPr lang="tr-TR" sz="2400" dirty="0" err="1" smtClean="0">
                <a:solidFill>
                  <a:srgbClr val="FFFF00"/>
                </a:solidFill>
                <a:latin typeface="Calibri Light" pitchFamily="34" charset="0"/>
                <a:cs typeface="Calibri Light" pitchFamily="34" charset="0"/>
              </a:rPr>
              <a:t>Avatajları</a:t>
            </a:r>
            <a:r>
              <a:rPr lang="tr-TR" sz="2400" dirty="0" smtClean="0">
                <a:solidFill>
                  <a:srgbClr val="FFFF00"/>
                </a:solidFill>
                <a:latin typeface="Calibri Light" pitchFamily="34" charset="0"/>
                <a:cs typeface="Calibri Light" pitchFamily="34" charset="0"/>
              </a:rPr>
              <a:t>:</a:t>
            </a:r>
          </a:p>
          <a:p>
            <a:pPr>
              <a:buNone/>
            </a:pPr>
            <a:endParaRPr lang="tr-TR" sz="2400" dirty="0" smtClean="0">
              <a:solidFill>
                <a:srgbClr val="FFFF00"/>
              </a:solidFill>
              <a:latin typeface="Calibri Light" pitchFamily="34" charset="0"/>
              <a:cs typeface="Calibri Light" pitchFamily="34" charset="0"/>
            </a:endParaRPr>
          </a:p>
          <a:p>
            <a:pPr>
              <a:buFont typeface="Wingdings" pitchFamily="2" charset="2"/>
              <a:buChar char="Ø"/>
            </a:pPr>
            <a:r>
              <a:rPr lang="tr-TR" sz="2400" dirty="0" smtClean="0">
                <a:latin typeface="Calibri Light" pitchFamily="34" charset="0"/>
                <a:cs typeface="Calibri Light" pitchFamily="34" charset="0"/>
              </a:rPr>
              <a:t>Otomatik</a:t>
            </a:r>
          </a:p>
          <a:p>
            <a:pPr>
              <a:buFont typeface="Wingdings" pitchFamily="2" charset="2"/>
              <a:buChar char="Ø"/>
            </a:pPr>
            <a:r>
              <a:rPr lang="tr-TR" sz="2400" dirty="0" smtClean="0">
                <a:latin typeface="Calibri Light" pitchFamily="34" charset="0"/>
                <a:cs typeface="Calibri Light" pitchFamily="34" charset="0"/>
              </a:rPr>
              <a:t>Kolay kontrol edilebilir</a:t>
            </a:r>
          </a:p>
          <a:p>
            <a:pPr>
              <a:buFont typeface="Wingdings" pitchFamily="2" charset="2"/>
              <a:buChar char="Ø"/>
            </a:pPr>
            <a:r>
              <a:rPr lang="tr-TR" sz="2400" dirty="0" smtClean="0">
                <a:latin typeface="Calibri Light" pitchFamily="34" charset="0"/>
                <a:cs typeface="Calibri Light" pitchFamily="34" charset="0"/>
              </a:rPr>
              <a:t>Taşınabilir</a:t>
            </a:r>
          </a:p>
          <a:p>
            <a:pPr>
              <a:buFont typeface="Wingdings" pitchFamily="2" charset="2"/>
              <a:buChar char="Ø"/>
            </a:pPr>
            <a:r>
              <a:rPr lang="tr-TR" sz="2400" dirty="0" smtClean="0">
                <a:latin typeface="Calibri Light" pitchFamily="34" charset="0"/>
                <a:cs typeface="Calibri Light" pitchFamily="34" charset="0"/>
              </a:rPr>
              <a:t>Her zaman erişilebilir</a:t>
            </a:r>
          </a:p>
          <a:p>
            <a:pPr>
              <a:buFont typeface="Wingdings" pitchFamily="2" charset="2"/>
              <a:buChar char="Ø"/>
            </a:pPr>
            <a:r>
              <a:rPr lang="tr-TR" sz="2400" dirty="0" smtClean="0">
                <a:latin typeface="Calibri Light" pitchFamily="34" charset="0"/>
                <a:cs typeface="Calibri Light" pitchFamily="34" charset="0"/>
              </a:rPr>
              <a:t>Az ve öz olma</a:t>
            </a:r>
          </a:p>
          <a:p>
            <a:endParaRPr lang="tr-TR" sz="2400" dirty="0" smtClean="0">
              <a:latin typeface="Calibri Light" pitchFamily="34" charset="0"/>
              <a:cs typeface="Calibri Light" pitchFamily="34" charset="0"/>
            </a:endParaRPr>
          </a:p>
          <a:p>
            <a:endParaRPr lang="tr-TR" sz="2400" dirty="0" smtClean="0">
              <a:latin typeface="Calibri Light" pitchFamily="34" charset="0"/>
              <a:cs typeface="Calibri Light" pitchFamily="34" charset="0"/>
            </a:endParaRPr>
          </a:p>
          <a:p>
            <a:r>
              <a:rPr lang="tr-TR" sz="2400" dirty="0" smtClean="0">
                <a:latin typeface="Calibri Light" pitchFamily="34" charset="0"/>
                <a:cs typeface="Calibri Light" pitchFamily="34" charset="0"/>
              </a:rPr>
              <a:t>E-öğrenme faaliyetlerinin gerçekleştirilmesi için uygun bir platformdur.</a:t>
            </a:r>
          </a:p>
          <a:p>
            <a:endParaRPr lang="tr-TR" dirty="0" smtClean="0"/>
          </a:p>
          <a:p>
            <a:endParaRPr lang="tr-TR"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857232"/>
            <a:ext cx="8229600" cy="5597576"/>
          </a:xfrm>
        </p:spPr>
        <p:txBody>
          <a:bodyPr/>
          <a:lstStyle/>
          <a:p>
            <a:pPr>
              <a:buNone/>
            </a:pPr>
            <a:r>
              <a:rPr lang="tr-TR" dirty="0" smtClean="0">
                <a:solidFill>
                  <a:srgbClr val="FFFF00"/>
                </a:solidFill>
              </a:rPr>
              <a:t>    </a:t>
            </a:r>
            <a:r>
              <a:rPr lang="tr-TR" sz="2800" dirty="0" smtClean="0">
                <a:solidFill>
                  <a:srgbClr val="FFFF00"/>
                </a:solidFill>
                <a:latin typeface="Calibri Light" pitchFamily="34" charset="0"/>
                <a:cs typeface="Calibri Light" pitchFamily="34" charset="0"/>
              </a:rPr>
              <a:t>SOSYAL AĞ SİTELERİ</a:t>
            </a:r>
          </a:p>
          <a:p>
            <a:pPr>
              <a:buNone/>
            </a:pPr>
            <a:endParaRPr lang="tr-TR" sz="2800" dirty="0" smtClean="0">
              <a:latin typeface="Calibri Light" pitchFamily="34" charset="0"/>
              <a:cs typeface="Calibri Light" pitchFamily="34" charset="0"/>
            </a:endParaRPr>
          </a:p>
          <a:p>
            <a:pPr>
              <a:buNone/>
            </a:pPr>
            <a:r>
              <a:rPr lang="tr-TR" sz="2800" dirty="0" smtClean="0">
                <a:latin typeface="Calibri Light" pitchFamily="34" charset="0"/>
                <a:cs typeface="Calibri Light" pitchFamily="34" charset="0"/>
              </a:rPr>
              <a:t>     </a:t>
            </a:r>
            <a:r>
              <a:rPr lang="tr-TR" sz="2800" dirty="0" err="1" smtClean="0">
                <a:solidFill>
                  <a:srgbClr val="FFFF00"/>
                </a:solidFill>
                <a:latin typeface="Calibri Light" pitchFamily="34" charset="0"/>
                <a:cs typeface="Calibri Light" pitchFamily="34" charset="0"/>
              </a:rPr>
              <a:t>Meebo</a:t>
            </a:r>
            <a:endParaRPr lang="tr-TR" sz="2800" dirty="0" smtClean="0">
              <a:solidFill>
                <a:srgbClr val="FFFF00"/>
              </a:solidFill>
              <a:latin typeface="Calibri Light" pitchFamily="34" charset="0"/>
              <a:cs typeface="Calibri Light" pitchFamily="34" charset="0"/>
            </a:endParaRPr>
          </a:p>
          <a:p>
            <a:pPr>
              <a:buFont typeface="Wingdings" pitchFamily="2" charset="2"/>
              <a:buChar char="Ø"/>
            </a:pPr>
            <a:r>
              <a:rPr lang="tr-TR" sz="2800" dirty="0" smtClean="0">
                <a:latin typeface="Calibri Light" pitchFamily="34" charset="0"/>
                <a:cs typeface="Calibri Light" pitchFamily="34" charset="0"/>
              </a:rPr>
              <a:t>Çevrimiçi mesajlaşma programlarını web tarayıcısı üzerinden kullanmayı sağlayan bir sistemdir.</a:t>
            </a:r>
          </a:p>
          <a:p>
            <a:pPr>
              <a:buFont typeface="Wingdings" pitchFamily="2" charset="2"/>
              <a:buChar char="Ø"/>
            </a:pPr>
            <a:r>
              <a:rPr lang="tr-TR" sz="2800" dirty="0" smtClean="0">
                <a:latin typeface="Calibri Light" pitchFamily="34" charset="0"/>
                <a:cs typeface="Calibri Light" pitchFamily="34" charset="0"/>
              </a:rPr>
              <a:t>Herhangi bir kurulum gerektirmemesi en önemli özelliğidir.</a:t>
            </a:r>
            <a:endParaRPr lang="tr-TR" sz="2800" dirty="0">
              <a:latin typeface="Calibri Light" pitchFamily="34" charset="0"/>
              <a:cs typeface="Calibri Light" pitchFamily="34"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571480"/>
            <a:ext cx="8229600" cy="5883328"/>
          </a:xfrm>
        </p:spPr>
        <p:txBody>
          <a:bodyPr>
            <a:normAutofit fontScale="92500"/>
          </a:bodyPr>
          <a:lstStyle/>
          <a:p>
            <a:pPr>
              <a:buNone/>
            </a:pPr>
            <a:r>
              <a:rPr lang="tr-TR" dirty="0" smtClean="0">
                <a:solidFill>
                  <a:srgbClr val="FFFF00"/>
                </a:solidFill>
                <a:latin typeface="Calibri Light" pitchFamily="34" charset="0"/>
                <a:cs typeface="Calibri Light" pitchFamily="34" charset="0"/>
              </a:rPr>
              <a:t>    </a:t>
            </a:r>
            <a:r>
              <a:rPr lang="tr-TR" dirty="0" err="1" smtClean="0">
                <a:solidFill>
                  <a:srgbClr val="FFFF00"/>
                </a:solidFill>
                <a:latin typeface="Calibri Light" pitchFamily="34" charset="0"/>
                <a:cs typeface="Calibri Light" pitchFamily="34" charset="0"/>
              </a:rPr>
              <a:t>Facebook</a:t>
            </a:r>
            <a:r>
              <a:rPr lang="tr-TR" dirty="0" smtClean="0">
                <a:solidFill>
                  <a:srgbClr val="FFFF00"/>
                </a:solidFill>
                <a:latin typeface="Calibri Light" pitchFamily="34" charset="0"/>
                <a:cs typeface="Calibri Light" pitchFamily="34" charset="0"/>
              </a:rPr>
              <a:t>/ </a:t>
            </a:r>
            <a:r>
              <a:rPr lang="tr-TR" dirty="0" err="1" smtClean="0">
                <a:solidFill>
                  <a:srgbClr val="FFFF00"/>
                </a:solidFill>
                <a:latin typeface="Calibri Light" pitchFamily="34" charset="0"/>
                <a:cs typeface="Calibri Light" pitchFamily="34" charset="0"/>
              </a:rPr>
              <a:t>MySpace</a:t>
            </a:r>
            <a:r>
              <a:rPr lang="tr-TR" dirty="0" smtClean="0">
                <a:solidFill>
                  <a:srgbClr val="FFFF00"/>
                </a:solidFill>
                <a:latin typeface="Calibri Light" pitchFamily="34" charset="0"/>
                <a:cs typeface="Calibri Light" pitchFamily="34" charset="0"/>
              </a:rPr>
              <a:t>/ </a:t>
            </a:r>
            <a:r>
              <a:rPr lang="tr-TR" dirty="0" err="1" smtClean="0">
                <a:solidFill>
                  <a:srgbClr val="FFFF00"/>
                </a:solidFill>
                <a:latin typeface="Calibri Light" pitchFamily="34" charset="0"/>
                <a:cs typeface="Calibri Light" pitchFamily="34" charset="0"/>
              </a:rPr>
              <a:t>Twitter</a:t>
            </a:r>
            <a:endParaRPr lang="tr-TR" dirty="0" smtClean="0">
              <a:solidFill>
                <a:srgbClr val="FFFF00"/>
              </a:solidFill>
              <a:latin typeface="Calibri Light" pitchFamily="34" charset="0"/>
              <a:cs typeface="Calibri Light" pitchFamily="34" charset="0"/>
            </a:endParaRPr>
          </a:p>
          <a:p>
            <a:pPr>
              <a:buNone/>
            </a:pPr>
            <a:endParaRPr lang="tr-TR" dirty="0" smtClean="0">
              <a:solidFill>
                <a:srgbClr val="FFFF00"/>
              </a:solidFill>
              <a:latin typeface="Calibri Light" pitchFamily="34" charset="0"/>
              <a:cs typeface="Calibri Light" pitchFamily="34" charset="0"/>
            </a:endParaRPr>
          </a:p>
          <a:p>
            <a:pPr>
              <a:buFont typeface="Wingdings" pitchFamily="2" charset="2"/>
              <a:buChar char="Ø"/>
            </a:pPr>
            <a:r>
              <a:rPr lang="tr-TR" dirty="0" err="1" smtClean="0">
                <a:latin typeface="Calibri Light" pitchFamily="34" charset="0"/>
                <a:cs typeface="Calibri Light" pitchFamily="34" charset="0"/>
              </a:rPr>
              <a:t>Facebook</a:t>
            </a:r>
            <a:r>
              <a:rPr lang="tr-TR" dirty="0" smtClean="0">
                <a:latin typeface="Calibri Light" pitchFamily="34" charset="0"/>
                <a:cs typeface="Calibri Light" pitchFamily="34" charset="0"/>
              </a:rPr>
              <a:t>,özel veya herkese açık yazılarla kullanıcıların birbiriyle bağlanmasını, gruplara katılmasını ve diğerleriyle kaynakların paylaşılmasını sağlayan çevrimiçi sosyal ağ yazılımıdır.</a:t>
            </a:r>
          </a:p>
          <a:p>
            <a:pPr>
              <a:buFont typeface="Wingdings" pitchFamily="2" charset="2"/>
              <a:buChar char="Ø"/>
            </a:pPr>
            <a:endParaRPr lang="tr-TR" dirty="0" smtClean="0">
              <a:latin typeface="Calibri Light" pitchFamily="34" charset="0"/>
              <a:cs typeface="Calibri Light" pitchFamily="34" charset="0"/>
            </a:endParaRPr>
          </a:p>
          <a:p>
            <a:pPr>
              <a:buFont typeface="Wingdings" pitchFamily="2" charset="2"/>
              <a:buChar char="Ø"/>
            </a:pPr>
            <a:r>
              <a:rPr lang="tr-TR" dirty="0" err="1" smtClean="0">
                <a:latin typeface="Calibri Light" pitchFamily="34" charset="0"/>
                <a:cs typeface="Calibri Light" pitchFamily="34" charset="0"/>
              </a:rPr>
              <a:t>MySpace</a:t>
            </a:r>
            <a:r>
              <a:rPr lang="tr-TR" dirty="0" smtClean="0">
                <a:latin typeface="Calibri Light" pitchFamily="34" charset="0"/>
                <a:cs typeface="Calibri Light" pitchFamily="34" charset="0"/>
              </a:rPr>
              <a:t> özellikle müzik ve eğlenceye,</a:t>
            </a:r>
          </a:p>
          <a:p>
            <a:endParaRPr lang="tr-TR" dirty="0" smtClean="0">
              <a:latin typeface="Calibri Light" pitchFamily="34" charset="0"/>
              <a:cs typeface="Calibri Light" pitchFamily="34" charset="0"/>
            </a:endParaRPr>
          </a:p>
          <a:p>
            <a:pPr>
              <a:buFont typeface="Wingdings" pitchFamily="2" charset="2"/>
              <a:buChar char="Ø"/>
            </a:pPr>
            <a:r>
              <a:rPr lang="tr-TR" dirty="0" err="1" smtClean="0">
                <a:latin typeface="Calibri Light" pitchFamily="34" charset="0"/>
                <a:cs typeface="Calibri Light" pitchFamily="34" charset="0"/>
              </a:rPr>
              <a:t>Twitter</a:t>
            </a:r>
            <a:r>
              <a:rPr lang="tr-TR" dirty="0" smtClean="0">
                <a:latin typeface="Calibri Light" pitchFamily="34" charset="0"/>
                <a:cs typeface="Calibri Light" pitchFamily="34" charset="0"/>
              </a:rPr>
              <a:t>, 140 karakterlik mesaj yazmaya ve </a:t>
            </a:r>
            <a:r>
              <a:rPr lang="tr-TR" dirty="0" err="1" smtClean="0">
                <a:latin typeface="Calibri Light" pitchFamily="34" charset="0"/>
                <a:cs typeface="Calibri Light" pitchFamily="34" charset="0"/>
              </a:rPr>
              <a:t>Ning</a:t>
            </a:r>
            <a:r>
              <a:rPr lang="tr-TR" dirty="0" smtClean="0">
                <a:latin typeface="Calibri Light" pitchFamily="34" charset="0"/>
                <a:cs typeface="Calibri Light" pitchFamily="34" charset="0"/>
              </a:rPr>
              <a:t> insanların ilgilerini keşfetmesine ve açıklamasına odaklanmıştır.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500042"/>
            <a:ext cx="8229600" cy="5954766"/>
          </a:xfrm>
        </p:spPr>
        <p:txBody>
          <a:bodyPr>
            <a:normAutofit/>
          </a:bodyPr>
          <a:lstStyle/>
          <a:p>
            <a:pPr>
              <a:buNone/>
            </a:pPr>
            <a:r>
              <a:rPr lang="tr-TR" dirty="0" smtClean="0">
                <a:solidFill>
                  <a:srgbClr val="FFFF00"/>
                </a:solidFill>
              </a:rPr>
              <a:t>   </a:t>
            </a:r>
          </a:p>
          <a:p>
            <a:pPr>
              <a:buNone/>
            </a:pPr>
            <a:r>
              <a:rPr lang="tr-TR" dirty="0" smtClean="0">
                <a:solidFill>
                  <a:srgbClr val="FFFF00"/>
                </a:solidFill>
                <a:latin typeface="Calibri Light" pitchFamily="34" charset="0"/>
                <a:cs typeface="Calibri Light" pitchFamily="34" charset="0"/>
              </a:rPr>
              <a:t>    Del.</a:t>
            </a:r>
            <a:r>
              <a:rPr lang="tr-TR" dirty="0" err="1" smtClean="0">
                <a:solidFill>
                  <a:srgbClr val="FFFF00"/>
                </a:solidFill>
                <a:latin typeface="Calibri Light" pitchFamily="34" charset="0"/>
                <a:cs typeface="Calibri Light" pitchFamily="34" charset="0"/>
              </a:rPr>
              <a:t>ici</a:t>
            </a:r>
            <a:r>
              <a:rPr lang="tr-TR" dirty="0" smtClean="0">
                <a:solidFill>
                  <a:srgbClr val="FFFF00"/>
                </a:solidFill>
                <a:latin typeface="Calibri Light" pitchFamily="34" charset="0"/>
                <a:cs typeface="Calibri Light" pitchFamily="34" charset="0"/>
              </a:rPr>
              <a:t>.</a:t>
            </a:r>
            <a:r>
              <a:rPr lang="tr-TR" dirty="0" err="1" smtClean="0">
                <a:solidFill>
                  <a:srgbClr val="FFFF00"/>
                </a:solidFill>
                <a:latin typeface="Calibri Light" pitchFamily="34" charset="0"/>
                <a:cs typeface="Calibri Light" pitchFamily="34" charset="0"/>
              </a:rPr>
              <a:t>ous</a:t>
            </a:r>
            <a:endParaRPr lang="tr-TR" dirty="0" smtClean="0">
              <a:solidFill>
                <a:srgbClr val="FFFF00"/>
              </a:solidFill>
              <a:latin typeface="Calibri Light" pitchFamily="34" charset="0"/>
              <a:cs typeface="Calibri Light" pitchFamily="34" charset="0"/>
            </a:endParaRPr>
          </a:p>
          <a:p>
            <a:pPr>
              <a:buFont typeface="Wingdings" pitchFamily="2" charset="2"/>
              <a:buChar char="Ø"/>
            </a:pPr>
            <a:r>
              <a:rPr lang="tr-TR" dirty="0" smtClean="0">
                <a:latin typeface="Calibri Light" pitchFamily="34" charset="0"/>
                <a:cs typeface="Calibri Light" pitchFamily="34" charset="0"/>
              </a:rPr>
              <a:t>Eğitim bakımından ele alındığında, öğrenciler çalışmaları için bilgisayarları evde, okulda, kütüphanede ve benzeri olmak üzere  farklı yerlerde kullanılmaktadırlar.</a:t>
            </a:r>
          </a:p>
          <a:p>
            <a:pPr>
              <a:buFont typeface="Wingdings" pitchFamily="2" charset="2"/>
              <a:buChar char="Ø"/>
            </a:pPr>
            <a:endParaRPr lang="tr-TR" dirty="0" smtClean="0">
              <a:latin typeface="Calibri Light" pitchFamily="34" charset="0"/>
              <a:cs typeface="Calibri Light" pitchFamily="34" charset="0"/>
            </a:endParaRPr>
          </a:p>
          <a:p>
            <a:pPr>
              <a:buFont typeface="Wingdings" pitchFamily="2" charset="2"/>
              <a:buChar char="Ø"/>
            </a:pPr>
            <a:r>
              <a:rPr lang="tr-TR" dirty="0" smtClean="0">
                <a:latin typeface="Calibri Light" pitchFamily="34" charset="0"/>
                <a:cs typeface="Calibri Light" pitchFamily="34" charset="0"/>
              </a:rPr>
              <a:t>İmleri kullanarak öğrenciler dijital bilgilerini bir etiket aracılığıyla kolay bir şekilde kaydederek farklı yerlerden bu bilgilere ulaşılabilir.</a:t>
            </a:r>
            <a:endParaRPr lang="tr-TR" dirty="0">
              <a:latin typeface="Calibri Light" pitchFamily="34" charset="0"/>
              <a:cs typeface="Calibri Light" pitchFamily="34"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500042"/>
            <a:ext cx="8229600" cy="5954766"/>
          </a:xfrm>
        </p:spPr>
        <p:txBody>
          <a:bodyPr/>
          <a:lstStyle/>
          <a:p>
            <a:pPr>
              <a:buNone/>
            </a:pPr>
            <a:r>
              <a:rPr lang="tr-TR" dirty="0" smtClean="0">
                <a:solidFill>
                  <a:srgbClr val="FFFF00"/>
                </a:solidFill>
              </a:rPr>
              <a:t>   </a:t>
            </a:r>
            <a:r>
              <a:rPr lang="tr-TR" dirty="0" smtClean="0">
                <a:solidFill>
                  <a:srgbClr val="FFFF00"/>
                </a:solidFill>
                <a:latin typeface="Calibri Light" pitchFamily="34" charset="0"/>
                <a:cs typeface="Calibri Light" pitchFamily="34" charset="0"/>
              </a:rPr>
              <a:t>DOSYA DEPOLAMA VE YÖNETİMİ </a:t>
            </a:r>
          </a:p>
          <a:p>
            <a:pPr>
              <a:buNone/>
            </a:pPr>
            <a:endParaRPr lang="tr-TR" dirty="0" smtClean="0">
              <a:solidFill>
                <a:srgbClr val="FFFF00"/>
              </a:solidFill>
              <a:latin typeface="Calibri Light" pitchFamily="34" charset="0"/>
              <a:cs typeface="Calibri Light" pitchFamily="34" charset="0"/>
            </a:endParaRPr>
          </a:p>
          <a:p>
            <a:pPr>
              <a:buNone/>
            </a:pPr>
            <a:r>
              <a:rPr lang="tr-TR" dirty="0" smtClean="0">
                <a:solidFill>
                  <a:srgbClr val="FFFF00"/>
                </a:solidFill>
                <a:latin typeface="Calibri Light" pitchFamily="34" charset="0"/>
                <a:cs typeface="Calibri Light" pitchFamily="34" charset="0"/>
              </a:rPr>
              <a:t>    </a:t>
            </a:r>
            <a:r>
              <a:rPr lang="tr-TR" dirty="0" err="1" smtClean="0">
                <a:solidFill>
                  <a:srgbClr val="FFFF00"/>
                </a:solidFill>
                <a:latin typeface="Calibri Light" pitchFamily="34" charset="0"/>
                <a:cs typeface="Calibri Light" pitchFamily="34" charset="0"/>
              </a:rPr>
              <a:t>Zamzar</a:t>
            </a:r>
            <a:endParaRPr lang="tr-TR" dirty="0" smtClean="0">
              <a:solidFill>
                <a:srgbClr val="FFFF00"/>
              </a:solidFill>
              <a:latin typeface="Calibri Light" pitchFamily="34" charset="0"/>
              <a:cs typeface="Calibri Light" pitchFamily="34" charset="0"/>
            </a:endParaRPr>
          </a:p>
          <a:p>
            <a:pPr>
              <a:buFont typeface="Wingdings" pitchFamily="2" charset="2"/>
              <a:buChar char="Ø"/>
            </a:pPr>
            <a:r>
              <a:rPr lang="tr-TR" dirty="0" smtClean="0">
                <a:latin typeface="Calibri Light" pitchFamily="34" charset="0"/>
                <a:cs typeface="Calibri Light" pitchFamily="34" charset="0"/>
              </a:rPr>
              <a:t>Çevrimiçi dosya dönüştürme sistemidir.</a:t>
            </a:r>
          </a:p>
          <a:p>
            <a:pPr>
              <a:buFont typeface="Wingdings" pitchFamily="2" charset="2"/>
              <a:buChar char="Ø"/>
            </a:pPr>
            <a:endParaRPr lang="tr-TR" dirty="0" smtClean="0">
              <a:latin typeface="Calibri Light" pitchFamily="34" charset="0"/>
              <a:cs typeface="Calibri Light" pitchFamily="34" charset="0"/>
            </a:endParaRPr>
          </a:p>
          <a:p>
            <a:pPr>
              <a:buFont typeface="Wingdings" pitchFamily="2" charset="2"/>
              <a:buChar char="Ø"/>
            </a:pPr>
            <a:r>
              <a:rPr lang="tr-TR" dirty="0" smtClean="0">
                <a:latin typeface="Calibri Light" pitchFamily="34" charset="0"/>
                <a:cs typeface="Calibri Light" pitchFamily="34" charset="0"/>
              </a:rPr>
              <a:t>Sistem 100 </a:t>
            </a:r>
            <a:r>
              <a:rPr lang="tr-TR" dirty="0" err="1" smtClean="0">
                <a:latin typeface="Calibri Light" pitchFamily="34" charset="0"/>
                <a:cs typeface="Calibri Light" pitchFamily="34" charset="0"/>
              </a:rPr>
              <a:t>mb</a:t>
            </a:r>
            <a:r>
              <a:rPr lang="tr-TR" dirty="0" smtClean="0">
                <a:latin typeface="Calibri Light" pitchFamily="34" charset="0"/>
                <a:cs typeface="Calibri Light" pitchFamily="34" charset="0"/>
              </a:rPr>
              <a:t> altındaki her dosyayı resim, doküman, müzik ve video dosyasına çevirebilmekte ve belirtilen mail adresine  yeni dosyayı gönderebilmektedir.</a:t>
            </a:r>
            <a:endParaRPr lang="tr-TR" dirty="0">
              <a:latin typeface="Calibri Light" pitchFamily="34" charset="0"/>
              <a:cs typeface="Calibri Light" pitchFamily="34"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28596" y="428604"/>
            <a:ext cx="8229600" cy="4572000"/>
          </a:xfrm>
        </p:spPr>
        <p:txBody>
          <a:bodyPr/>
          <a:lstStyle/>
          <a:p>
            <a:pPr>
              <a:buNone/>
            </a:pPr>
            <a:r>
              <a:rPr lang="tr-TR" dirty="0" smtClean="0">
                <a:solidFill>
                  <a:srgbClr val="FFFF00"/>
                </a:solidFill>
                <a:latin typeface="Calibri Light" pitchFamily="34" charset="0"/>
                <a:cs typeface="Calibri Light" pitchFamily="34" charset="0"/>
              </a:rPr>
              <a:t>   </a:t>
            </a:r>
            <a:r>
              <a:rPr lang="tr-TR" dirty="0" err="1" smtClean="0">
                <a:solidFill>
                  <a:srgbClr val="FFFF00"/>
                </a:solidFill>
                <a:latin typeface="Calibri Light" pitchFamily="34" charset="0"/>
                <a:cs typeface="Calibri Light" pitchFamily="34" charset="0"/>
              </a:rPr>
              <a:t>Dropbox</a:t>
            </a:r>
            <a:endParaRPr lang="tr-TR" dirty="0" smtClean="0">
              <a:latin typeface="Calibri Light" pitchFamily="34" charset="0"/>
              <a:cs typeface="Calibri Light" pitchFamily="34" charset="0"/>
            </a:endParaRPr>
          </a:p>
          <a:p>
            <a:pPr>
              <a:buFont typeface="Wingdings" pitchFamily="2" charset="2"/>
              <a:buChar char="Ø"/>
            </a:pPr>
            <a:r>
              <a:rPr lang="tr-TR" dirty="0" smtClean="0">
                <a:latin typeface="Calibri Light" pitchFamily="34" charset="0"/>
                <a:cs typeface="Calibri Light" pitchFamily="34" charset="0"/>
              </a:rPr>
              <a:t>Bir dosya paylaşım ortamıdır.</a:t>
            </a:r>
          </a:p>
          <a:p>
            <a:pPr>
              <a:buFont typeface="Wingdings" pitchFamily="2" charset="2"/>
              <a:buChar char="Ø"/>
            </a:pPr>
            <a:endParaRPr lang="tr-TR" dirty="0" smtClean="0">
              <a:latin typeface="Calibri Light" pitchFamily="34" charset="0"/>
              <a:cs typeface="Calibri Light" pitchFamily="34" charset="0"/>
            </a:endParaRPr>
          </a:p>
          <a:p>
            <a:pPr>
              <a:buFont typeface="Wingdings" pitchFamily="2" charset="2"/>
              <a:buChar char="Ø"/>
            </a:pPr>
            <a:r>
              <a:rPr lang="tr-TR" dirty="0" smtClean="0">
                <a:latin typeface="Calibri Light" pitchFamily="34" charset="0"/>
                <a:cs typeface="Calibri Light" pitchFamily="34" charset="0"/>
              </a:rPr>
              <a:t>Resim, müzik, doküman yada sık </a:t>
            </a:r>
            <a:r>
              <a:rPr lang="tr-TR" dirty="0" err="1" smtClean="0">
                <a:latin typeface="Calibri Light" pitchFamily="34" charset="0"/>
                <a:cs typeface="Calibri Light" pitchFamily="34" charset="0"/>
              </a:rPr>
              <a:t>kulanılan</a:t>
            </a:r>
            <a:r>
              <a:rPr lang="tr-TR" dirty="0" smtClean="0">
                <a:latin typeface="Calibri Light" pitchFamily="34" charset="0"/>
                <a:cs typeface="Calibri Light" pitchFamily="34" charset="0"/>
              </a:rPr>
              <a:t> pek çok dosyayı depolamaya yarar </a:t>
            </a:r>
            <a:r>
              <a:rPr lang="tr-TR" dirty="0" err="1" smtClean="0">
                <a:latin typeface="Calibri Light" pitchFamily="34" charset="0"/>
                <a:cs typeface="Calibri Light" pitchFamily="34" charset="0"/>
              </a:rPr>
              <a:t>dropbox’ın</a:t>
            </a:r>
            <a:r>
              <a:rPr lang="tr-TR" dirty="0" smtClean="0">
                <a:latin typeface="Calibri Light" pitchFamily="34" charset="0"/>
                <a:cs typeface="Calibri Light" pitchFamily="34" charset="0"/>
              </a:rPr>
              <a:t> </a:t>
            </a:r>
            <a:r>
              <a:rPr lang="tr-TR" dirty="0" err="1" smtClean="0">
                <a:latin typeface="Calibri Light" pitchFamily="34" charset="0"/>
                <a:cs typeface="Calibri Light" pitchFamily="34" charset="0"/>
              </a:rPr>
              <a:t>Flashdiskten</a:t>
            </a:r>
            <a:r>
              <a:rPr lang="tr-TR" dirty="0" smtClean="0">
                <a:latin typeface="Calibri Light" pitchFamily="34" charset="0"/>
                <a:cs typeface="Calibri Light" pitchFamily="34" charset="0"/>
              </a:rPr>
              <a:t> farkı online olmasıdır.</a:t>
            </a:r>
            <a:endParaRPr lang="tr-TR" dirty="0">
              <a:latin typeface="Calibri Light" pitchFamily="34" charset="0"/>
              <a:cs typeface="Calibri Light" pitchFamily="34"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571472" y="500042"/>
            <a:ext cx="8229600" cy="4572000"/>
          </a:xfrm>
        </p:spPr>
        <p:txBody>
          <a:bodyPr>
            <a:normAutofit/>
          </a:bodyPr>
          <a:lstStyle/>
          <a:p>
            <a:pPr>
              <a:buNone/>
            </a:pPr>
            <a:r>
              <a:rPr lang="tr-TR" dirty="0" smtClean="0">
                <a:solidFill>
                  <a:srgbClr val="FFC000"/>
                </a:solidFill>
              </a:rPr>
              <a:t>  </a:t>
            </a:r>
            <a:r>
              <a:rPr lang="tr-TR" dirty="0" smtClean="0">
                <a:solidFill>
                  <a:srgbClr val="FFFF00"/>
                </a:solidFill>
                <a:latin typeface="Calibri Light" pitchFamily="34" charset="0"/>
                <a:cs typeface="Calibri Light" pitchFamily="34" charset="0"/>
              </a:rPr>
              <a:t>Görsel Tasarım Araçları:sunum,animasyon ve video hazırlama programları</a:t>
            </a:r>
          </a:p>
          <a:p>
            <a:pPr>
              <a:buNone/>
            </a:pPr>
            <a:endParaRPr lang="tr-TR" dirty="0" smtClean="0">
              <a:solidFill>
                <a:srgbClr val="FFC000"/>
              </a:solidFill>
              <a:latin typeface="Calibri Light" pitchFamily="34" charset="0"/>
              <a:cs typeface="Calibri Light" pitchFamily="34" charset="0"/>
            </a:endParaRPr>
          </a:p>
          <a:p>
            <a:pPr>
              <a:buNone/>
            </a:pPr>
            <a:r>
              <a:rPr lang="tr-TR" dirty="0" smtClean="0">
                <a:solidFill>
                  <a:srgbClr val="FFC000"/>
                </a:solidFill>
                <a:latin typeface="Calibri Light" pitchFamily="34" charset="0"/>
                <a:cs typeface="Calibri Light" pitchFamily="34" charset="0"/>
              </a:rPr>
              <a:t>     </a:t>
            </a:r>
            <a:r>
              <a:rPr lang="tr-TR" sz="2800" dirty="0" smtClean="0">
                <a:latin typeface="Calibri Light" pitchFamily="34" charset="0"/>
                <a:cs typeface="Calibri Light" pitchFamily="34" charset="0"/>
              </a:rPr>
              <a:t>Videoların eğitimde kullanılması ve etkili olmasıyla ilgili araştırmalar literatürde yer almaktadır.Çocukların ilgi ve ihtiyaçlarına göre video üretmesi ve içerik hazırlaması günümüz teknolojisinde öğretime büyük katkılar sağlayacaktır</a:t>
            </a:r>
            <a:r>
              <a:rPr lang="tr-TR" sz="2800" dirty="0" smtClean="0"/>
              <a:t>.</a:t>
            </a:r>
            <a:endParaRPr lang="tr-TR" sz="2800" dirty="0" smtClean="0">
              <a:solidFill>
                <a:srgbClr val="FFC000"/>
              </a:solidFill>
            </a:endParaRPr>
          </a:p>
          <a:p>
            <a:pPr>
              <a:buNone/>
            </a:pPr>
            <a:r>
              <a:rPr lang="tr-TR" dirty="0" smtClean="0">
                <a:solidFill>
                  <a:srgbClr val="FFC000"/>
                </a:solidFill>
              </a:rPr>
              <a:t>  </a:t>
            </a:r>
            <a:endParaRPr lang="tr-TR" dirty="0">
              <a:solidFill>
                <a:srgbClr val="FFC000"/>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285728"/>
            <a:ext cx="8229600" cy="6169080"/>
          </a:xfrm>
        </p:spPr>
        <p:txBody>
          <a:bodyPr/>
          <a:lstStyle/>
          <a:p>
            <a:pPr>
              <a:buNone/>
            </a:pPr>
            <a:r>
              <a:rPr lang="tr-TR" dirty="0" smtClean="0">
                <a:solidFill>
                  <a:srgbClr val="FFFF00"/>
                </a:solidFill>
              </a:rPr>
              <a:t>    </a:t>
            </a:r>
            <a:r>
              <a:rPr lang="tr-TR" dirty="0" err="1" smtClean="0">
                <a:solidFill>
                  <a:srgbClr val="FFFF00"/>
                </a:solidFill>
                <a:latin typeface="Calibri Light" pitchFamily="34" charset="0"/>
                <a:cs typeface="Calibri Light" pitchFamily="34" charset="0"/>
              </a:rPr>
              <a:t>Flickr</a:t>
            </a:r>
            <a:endParaRPr lang="tr-TR" dirty="0" smtClean="0">
              <a:solidFill>
                <a:srgbClr val="FFFF00"/>
              </a:solidFill>
              <a:latin typeface="Calibri Light" pitchFamily="34" charset="0"/>
              <a:cs typeface="Calibri Light" pitchFamily="34" charset="0"/>
            </a:endParaRPr>
          </a:p>
          <a:p>
            <a:pPr>
              <a:buFont typeface="Wingdings" pitchFamily="2" charset="2"/>
              <a:buChar char="Ø"/>
            </a:pPr>
            <a:r>
              <a:rPr lang="tr-TR" dirty="0" smtClean="0">
                <a:latin typeface="Calibri Light" pitchFamily="34" charset="0"/>
                <a:cs typeface="Calibri Light" pitchFamily="34" charset="0"/>
              </a:rPr>
              <a:t> Çevrimiçi fotoğraf yönetim ve fotoğraf paylaşım servisidir.</a:t>
            </a:r>
          </a:p>
          <a:p>
            <a:pPr>
              <a:buFont typeface="Wingdings" pitchFamily="2" charset="2"/>
              <a:buChar char="Ø"/>
            </a:pPr>
            <a:endParaRPr lang="tr-TR" dirty="0" smtClean="0">
              <a:latin typeface="Calibri Light" pitchFamily="34" charset="0"/>
              <a:cs typeface="Calibri Light" pitchFamily="34" charset="0"/>
            </a:endParaRPr>
          </a:p>
          <a:p>
            <a:pPr>
              <a:buFont typeface="Wingdings" pitchFamily="2" charset="2"/>
              <a:buChar char="Ø"/>
            </a:pPr>
            <a:r>
              <a:rPr lang="tr-TR" dirty="0" err="1" smtClean="0">
                <a:latin typeface="Calibri Light" pitchFamily="34" charset="0"/>
                <a:cs typeface="Calibri Light" pitchFamily="34" charset="0"/>
              </a:rPr>
              <a:t>Filickr</a:t>
            </a:r>
            <a:r>
              <a:rPr lang="tr-TR" dirty="0" smtClean="0">
                <a:latin typeface="Calibri Light" pitchFamily="34" charset="0"/>
                <a:cs typeface="Calibri Light" pitchFamily="34" charset="0"/>
              </a:rPr>
              <a:t> kullanarak etiketleri, açıklamaları değiştirmek, gruplama yapmak,dünya haritası üzerine resimleri yerleştirmek ve fotoğrafları, çevrimiçi fotoğraf düzenleme araçları ile düzenlemek olanaklıdır.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642918"/>
            <a:ext cx="8229600" cy="5811890"/>
          </a:xfrm>
        </p:spPr>
        <p:txBody>
          <a:bodyPr/>
          <a:lstStyle/>
          <a:p>
            <a:pPr>
              <a:buNone/>
            </a:pPr>
            <a:r>
              <a:rPr lang="tr-TR" dirty="0" smtClean="0"/>
              <a:t>    </a:t>
            </a:r>
            <a:r>
              <a:rPr lang="tr-TR" dirty="0" err="1" smtClean="0">
                <a:solidFill>
                  <a:srgbClr val="FFFF00"/>
                </a:solidFill>
                <a:latin typeface="Calibri Light" pitchFamily="34" charset="0"/>
                <a:cs typeface="Calibri Light" pitchFamily="34" charset="0"/>
              </a:rPr>
              <a:t>GoAnimate</a:t>
            </a:r>
            <a:endParaRPr lang="tr-TR" dirty="0" smtClean="0">
              <a:solidFill>
                <a:srgbClr val="FFFF00"/>
              </a:solidFill>
              <a:latin typeface="Calibri Light" pitchFamily="34" charset="0"/>
              <a:cs typeface="Calibri Light" pitchFamily="34" charset="0"/>
            </a:endParaRPr>
          </a:p>
          <a:p>
            <a:pPr>
              <a:buNone/>
            </a:pPr>
            <a:endParaRPr lang="tr-TR" dirty="0" smtClean="0">
              <a:solidFill>
                <a:srgbClr val="FFFF00"/>
              </a:solidFill>
              <a:latin typeface="Calibri Light" pitchFamily="34" charset="0"/>
              <a:cs typeface="Calibri Light" pitchFamily="34" charset="0"/>
            </a:endParaRPr>
          </a:p>
          <a:p>
            <a:pPr>
              <a:buFont typeface="Wingdings" pitchFamily="2" charset="2"/>
              <a:buChar char="Ø"/>
            </a:pPr>
            <a:r>
              <a:rPr lang="tr-TR" dirty="0" smtClean="0">
                <a:latin typeface="Calibri Light" pitchFamily="34" charset="0"/>
                <a:cs typeface="Calibri Light" pitchFamily="34" charset="0"/>
              </a:rPr>
              <a:t>Herhangi bir programlama bilmeden bulut tabanlı bir animasyon video yazılımıdır.</a:t>
            </a:r>
          </a:p>
          <a:p>
            <a:pPr>
              <a:buFont typeface="Wingdings" pitchFamily="2" charset="2"/>
              <a:buChar char="Ø"/>
            </a:pPr>
            <a:endParaRPr lang="tr-TR" dirty="0" smtClean="0">
              <a:latin typeface="Calibri Light" pitchFamily="34" charset="0"/>
              <a:cs typeface="Calibri Light" pitchFamily="34" charset="0"/>
            </a:endParaRPr>
          </a:p>
          <a:p>
            <a:pPr>
              <a:buFont typeface="Wingdings" pitchFamily="2" charset="2"/>
              <a:buChar char="Ø"/>
            </a:pPr>
            <a:r>
              <a:rPr lang="tr-TR" dirty="0" smtClean="0">
                <a:latin typeface="Calibri Light" pitchFamily="34" charset="0"/>
                <a:cs typeface="Calibri Light" pitchFamily="34" charset="0"/>
              </a:rPr>
              <a:t>Sürükle ve bırak yöntemiyle yerleşik karakterler,sahne,ses efektleri ve müzik üzerinde değişiklikler yapabilen programın animasyon özellikleri tamamen özelleştirilebilir. </a:t>
            </a:r>
          </a:p>
          <a:p>
            <a:endParaRPr lang="tr-TR"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çerik Yer Tutucusu" descr="go.jpg"/>
          <p:cNvPicPr>
            <a:picLocks noGrp="1" noChangeAspect="1"/>
          </p:cNvPicPr>
          <p:nvPr>
            <p:ph idx="1"/>
          </p:nvPr>
        </p:nvPicPr>
        <p:blipFill>
          <a:blip r:embed="rId2"/>
          <a:stretch>
            <a:fillRect/>
          </a:stretch>
        </p:blipFill>
        <p:spPr>
          <a:xfrm>
            <a:off x="785786" y="214290"/>
            <a:ext cx="7500990" cy="3643338"/>
          </a:xfrm>
        </p:spPr>
      </p:pic>
      <p:pic>
        <p:nvPicPr>
          <p:cNvPr id="5" name="4 Resim" descr="video1-1.jpg"/>
          <p:cNvPicPr>
            <a:picLocks noChangeAspect="1"/>
          </p:cNvPicPr>
          <p:nvPr/>
        </p:nvPicPr>
        <p:blipFill>
          <a:blip r:embed="rId3" cstate="print"/>
          <a:stretch>
            <a:fillRect/>
          </a:stretch>
        </p:blipFill>
        <p:spPr>
          <a:xfrm>
            <a:off x="3214678" y="4214818"/>
            <a:ext cx="2383047" cy="2071678"/>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714356"/>
            <a:ext cx="8229600" cy="5740452"/>
          </a:xfrm>
        </p:spPr>
        <p:txBody>
          <a:bodyPr/>
          <a:lstStyle/>
          <a:p>
            <a:pPr>
              <a:buNone/>
            </a:pPr>
            <a:r>
              <a:rPr lang="tr-TR" dirty="0" smtClean="0">
                <a:solidFill>
                  <a:srgbClr val="FFFF00"/>
                </a:solidFill>
                <a:latin typeface="Calibri Light" pitchFamily="34" charset="0"/>
                <a:cs typeface="Calibri Light" pitchFamily="34" charset="0"/>
              </a:rPr>
              <a:t>    </a:t>
            </a:r>
            <a:r>
              <a:rPr lang="tr-TR" dirty="0" err="1" smtClean="0">
                <a:solidFill>
                  <a:srgbClr val="FFFF00"/>
                </a:solidFill>
                <a:latin typeface="Calibri Light" pitchFamily="34" charset="0"/>
                <a:cs typeface="Calibri Light" pitchFamily="34" charset="0"/>
              </a:rPr>
              <a:t>CrazyTalk</a:t>
            </a:r>
            <a:endParaRPr lang="tr-TR" dirty="0" smtClean="0">
              <a:solidFill>
                <a:srgbClr val="FFFF00"/>
              </a:solidFill>
              <a:latin typeface="Calibri Light" pitchFamily="34" charset="0"/>
              <a:cs typeface="Calibri Light" pitchFamily="34" charset="0"/>
            </a:endParaRPr>
          </a:p>
          <a:p>
            <a:pPr>
              <a:buNone/>
            </a:pPr>
            <a:endParaRPr lang="tr-TR" dirty="0" smtClean="0">
              <a:solidFill>
                <a:srgbClr val="FFFF00"/>
              </a:solidFill>
              <a:latin typeface="Calibri Light" pitchFamily="34" charset="0"/>
              <a:cs typeface="Calibri Light" pitchFamily="34" charset="0"/>
            </a:endParaRPr>
          </a:p>
          <a:p>
            <a:pPr>
              <a:buFont typeface="Wingdings" pitchFamily="2" charset="2"/>
              <a:buChar char="Ø"/>
            </a:pPr>
            <a:r>
              <a:rPr lang="tr-TR" dirty="0" smtClean="0">
                <a:latin typeface="Calibri Light" pitchFamily="34" charset="0"/>
                <a:cs typeface="Calibri Light" pitchFamily="34" charset="0"/>
              </a:rPr>
              <a:t>Programdaki karakterleri istenilen şekilde konuşturmaya olanak sağlar.</a:t>
            </a:r>
          </a:p>
          <a:p>
            <a:pPr>
              <a:buFont typeface="Wingdings" pitchFamily="2" charset="2"/>
              <a:buChar char="Ø"/>
            </a:pPr>
            <a:endParaRPr lang="tr-TR" dirty="0" smtClean="0">
              <a:latin typeface="Calibri Light" pitchFamily="34" charset="0"/>
              <a:cs typeface="Calibri Light" pitchFamily="34" charset="0"/>
            </a:endParaRPr>
          </a:p>
          <a:p>
            <a:pPr>
              <a:buFont typeface="Wingdings" pitchFamily="2" charset="2"/>
              <a:buChar char="Ø"/>
            </a:pPr>
            <a:r>
              <a:rPr lang="tr-TR" dirty="0" smtClean="0">
                <a:latin typeface="Calibri Light" pitchFamily="34" charset="0"/>
                <a:cs typeface="Calibri Light" pitchFamily="34" charset="0"/>
              </a:rPr>
              <a:t>Karakterleri kendi sesiyle konuşturmayı sağlar,mimikler ve vurgularla ayarlanabilir</a:t>
            </a:r>
            <a:r>
              <a:rPr lang="tr-TR" dirty="0" smtClean="0"/>
              <a:t>.</a:t>
            </a:r>
          </a:p>
          <a:p>
            <a:pPr>
              <a:buNone/>
            </a:pPr>
            <a:endParaRPr lang="tr-TR"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çerik Yer Tutucusu" descr="features_Environment.jpg"/>
          <p:cNvPicPr>
            <a:picLocks noGrp="1" noChangeAspect="1"/>
          </p:cNvPicPr>
          <p:nvPr>
            <p:ph idx="1"/>
          </p:nvPr>
        </p:nvPicPr>
        <p:blipFill>
          <a:blip r:embed="rId2"/>
          <a:stretch>
            <a:fillRect/>
          </a:stretch>
        </p:blipFill>
        <p:spPr>
          <a:xfrm>
            <a:off x="500034" y="285728"/>
            <a:ext cx="8286808" cy="5929378"/>
          </a:xfr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857232"/>
            <a:ext cx="8229600" cy="5597576"/>
          </a:xfrm>
        </p:spPr>
        <p:txBody>
          <a:bodyPr/>
          <a:lstStyle/>
          <a:p>
            <a:pPr>
              <a:buNone/>
            </a:pPr>
            <a:r>
              <a:rPr lang="tr-TR" dirty="0" smtClean="0">
                <a:solidFill>
                  <a:srgbClr val="FFFF00"/>
                </a:solidFill>
                <a:latin typeface="Calibri Light" pitchFamily="34" charset="0"/>
                <a:cs typeface="Calibri Light" pitchFamily="34" charset="0"/>
              </a:rPr>
              <a:t>    </a:t>
            </a:r>
            <a:r>
              <a:rPr lang="tr-TR" dirty="0" err="1" smtClean="0">
                <a:solidFill>
                  <a:srgbClr val="FFFF00"/>
                </a:solidFill>
                <a:latin typeface="Calibri Light" pitchFamily="34" charset="0"/>
                <a:cs typeface="Calibri Light" pitchFamily="34" charset="0"/>
              </a:rPr>
              <a:t>iClone</a:t>
            </a:r>
            <a:endParaRPr lang="tr-TR" dirty="0" smtClean="0">
              <a:solidFill>
                <a:srgbClr val="FFFF00"/>
              </a:solidFill>
              <a:latin typeface="Calibri Light" pitchFamily="34" charset="0"/>
              <a:cs typeface="Calibri Light" pitchFamily="34" charset="0"/>
            </a:endParaRPr>
          </a:p>
          <a:p>
            <a:pPr>
              <a:buNone/>
            </a:pPr>
            <a:endParaRPr lang="tr-TR" dirty="0" smtClean="0">
              <a:solidFill>
                <a:srgbClr val="FFFF00"/>
              </a:solidFill>
              <a:latin typeface="Calibri Light" pitchFamily="34" charset="0"/>
              <a:cs typeface="Calibri Light" pitchFamily="34" charset="0"/>
            </a:endParaRPr>
          </a:p>
          <a:p>
            <a:pPr>
              <a:buFont typeface="Wingdings" pitchFamily="2" charset="2"/>
              <a:buChar char="Ø"/>
            </a:pPr>
            <a:r>
              <a:rPr lang="tr-TR" dirty="0" smtClean="0">
                <a:latin typeface="Calibri Light" pitchFamily="34" charset="0"/>
                <a:cs typeface="Calibri Light" pitchFamily="34" charset="0"/>
              </a:rPr>
              <a:t>Anlık 3D görselleştirme ve dijital hikaye anlatımı için tasarlanmış bir programdır.</a:t>
            </a:r>
          </a:p>
          <a:p>
            <a:pPr>
              <a:buFont typeface="Wingdings" pitchFamily="2" charset="2"/>
              <a:buChar char="Ø"/>
            </a:pPr>
            <a:endParaRPr lang="tr-TR" dirty="0" smtClean="0">
              <a:latin typeface="Calibri Light" pitchFamily="34" charset="0"/>
              <a:cs typeface="Calibri Light" pitchFamily="34" charset="0"/>
            </a:endParaRPr>
          </a:p>
          <a:p>
            <a:pPr>
              <a:buFont typeface="Wingdings" pitchFamily="2" charset="2"/>
              <a:buChar char="Ø"/>
            </a:pPr>
            <a:r>
              <a:rPr lang="tr-TR" dirty="0" smtClean="0">
                <a:latin typeface="Calibri Light" pitchFamily="34" charset="0"/>
                <a:cs typeface="Calibri Light" pitchFamily="34" charset="0"/>
              </a:rPr>
              <a:t>Karakterler oluşturup gerçek zamanlı animasyona dönüştürmeye izin veren program sayesinde 3D filmler oluşturulabilir.</a:t>
            </a:r>
            <a:endParaRPr lang="tr-TR" dirty="0">
              <a:latin typeface="Calibri Light" pitchFamily="34" charset="0"/>
              <a:cs typeface="Calibri Light" pitchFamily="34" charset="0"/>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çerik Yer Tutucusu" descr="g5-characters.jpg"/>
          <p:cNvPicPr>
            <a:picLocks noGrp="1" noChangeAspect="1"/>
          </p:cNvPicPr>
          <p:nvPr>
            <p:ph idx="1"/>
          </p:nvPr>
        </p:nvPicPr>
        <p:blipFill>
          <a:blip r:embed="rId2"/>
          <a:stretch>
            <a:fillRect/>
          </a:stretch>
        </p:blipFill>
        <p:spPr>
          <a:xfrm>
            <a:off x="642910" y="642918"/>
            <a:ext cx="7786742" cy="5500725"/>
          </a:xfr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928670"/>
            <a:ext cx="8229600" cy="5526138"/>
          </a:xfrm>
        </p:spPr>
        <p:txBody>
          <a:bodyPr/>
          <a:lstStyle/>
          <a:p>
            <a:pPr>
              <a:buNone/>
            </a:pPr>
            <a:r>
              <a:rPr lang="tr-TR" dirty="0" smtClean="0">
                <a:solidFill>
                  <a:srgbClr val="FFFF00"/>
                </a:solidFill>
                <a:latin typeface="Calibri Light" pitchFamily="34" charset="0"/>
                <a:cs typeface="Calibri Light" pitchFamily="34" charset="0"/>
              </a:rPr>
              <a:t>    </a:t>
            </a:r>
            <a:r>
              <a:rPr lang="tr-TR" dirty="0" err="1" smtClean="0">
                <a:solidFill>
                  <a:srgbClr val="FFFF00"/>
                </a:solidFill>
                <a:latin typeface="Calibri Light" pitchFamily="34" charset="0"/>
                <a:cs typeface="Calibri Light" pitchFamily="34" charset="0"/>
              </a:rPr>
              <a:t>Toone</a:t>
            </a:r>
            <a:r>
              <a:rPr lang="tr-TR" dirty="0" smtClean="0">
                <a:solidFill>
                  <a:srgbClr val="FFFF00"/>
                </a:solidFill>
                <a:latin typeface="Calibri Light" pitchFamily="34" charset="0"/>
                <a:cs typeface="Calibri Light" pitchFamily="34" charset="0"/>
              </a:rPr>
              <a:t> </a:t>
            </a:r>
            <a:r>
              <a:rPr lang="tr-TR" dirty="0" err="1" smtClean="0">
                <a:solidFill>
                  <a:srgbClr val="FFFF00"/>
                </a:solidFill>
                <a:latin typeface="Calibri Light" pitchFamily="34" charset="0"/>
                <a:cs typeface="Calibri Light" pitchFamily="34" charset="0"/>
              </a:rPr>
              <a:t>Boom</a:t>
            </a:r>
            <a:endParaRPr lang="tr-TR" dirty="0" smtClean="0">
              <a:solidFill>
                <a:srgbClr val="FFFF00"/>
              </a:solidFill>
              <a:latin typeface="Calibri Light" pitchFamily="34" charset="0"/>
              <a:cs typeface="Calibri Light" pitchFamily="34" charset="0"/>
            </a:endParaRPr>
          </a:p>
          <a:p>
            <a:pPr>
              <a:buNone/>
            </a:pPr>
            <a:endParaRPr lang="tr-TR" dirty="0" smtClean="0">
              <a:solidFill>
                <a:srgbClr val="FFFF00"/>
              </a:solidFill>
              <a:latin typeface="Calibri Light" pitchFamily="34" charset="0"/>
              <a:cs typeface="Calibri Light" pitchFamily="34" charset="0"/>
            </a:endParaRPr>
          </a:p>
          <a:p>
            <a:pPr>
              <a:buFont typeface="Wingdings" pitchFamily="2" charset="2"/>
              <a:buChar char="Ø"/>
            </a:pPr>
            <a:r>
              <a:rPr lang="tr-TR" dirty="0" smtClean="0">
                <a:latin typeface="Calibri Light" pitchFamily="34" charset="0"/>
                <a:cs typeface="Calibri Light" pitchFamily="34" charset="0"/>
              </a:rPr>
              <a:t>Dijital stüdyo ve animasyon yazlımıdır.</a:t>
            </a:r>
          </a:p>
          <a:p>
            <a:pPr>
              <a:buFont typeface="Wingdings" pitchFamily="2" charset="2"/>
              <a:buChar char="Ø"/>
            </a:pPr>
            <a:endParaRPr lang="tr-TR" dirty="0" smtClean="0">
              <a:latin typeface="Calibri Light" pitchFamily="34" charset="0"/>
              <a:cs typeface="Calibri Light" pitchFamily="34" charset="0"/>
            </a:endParaRPr>
          </a:p>
          <a:p>
            <a:pPr>
              <a:buFont typeface="Wingdings" pitchFamily="2" charset="2"/>
              <a:buChar char="Ø"/>
            </a:pPr>
            <a:r>
              <a:rPr lang="tr-TR" dirty="0" smtClean="0">
                <a:latin typeface="Calibri Light" pitchFamily="34" charset="0"/>
                <a:cs typeface="Calibri Light" pitchFamily="34" charset="0"/>
              </a:rPr>
              <a:t>Çeşitli giriş/çıkış formatlarını destekleyen program ile etkileyici detay ve efektler </a:t>
            </a:r>
            <a:r>
              <a:rPr lang="tr-TR" dirty="0" err="1" smtClean="0">
                <a:latin typeface="Calibri Light" pitchFamily="34" charset="0"/>
                <a:cs typeface="Calibri Light" pitchFamily="34" charset="0"/>
              </a:rPr>
              <a:t>oluştırılabilir</a:t>
            </a:r>
            <a:r>
              <a:rPr lang="tr-TR" dirty="0" smtClean="0">
                <a:latin typeface="Calibri Light" pitchFamily="34" charset="0"/>
                <a:cs typeface="Calibri Light" pitchFamily="34" charset="0"/>
              </a:rPr>
              <a:t> ve animasyonlar tasarlanabilir.</a:t>
            </a:r>
          </a:p>
          <a:p>
            <a:endParaRPr lang="tr-TR"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lstStyle/>
          <a:p>
            <a:endParaRPr lang="tr-TR" dirty="0" smtClean="0"/>
          </a:p>
          <a:p>
            <a:endParaRPr lang="tr-TR" dirty="0" smtClean="0"/>
          </a:p>
          <a:p>
            <a:endParaRPr lang="tr-TR" dirty="0"/>
          </a:p>
        </p:txBody>
      </p:sp>
      <p:pic>
        <p:nvPicPr>
          <p:cNvPr id="4" name="3 Resim" descr="toonboom_lightshading.jpg"/>
          <p:cNvPicPr>
            <a:picLocks noChangeAspect="1"/>
          </p:cNvPicPr>
          <p:nvPr/>
        </p:nvPicPr>
        <p:blipFill>
          <a:blip r:embed="rId2"/>
          <a:stretch>
            <a:fillRect/>
          </a:stretch>
        </p:blipFill>
        <p:spPr>
          <a:xfrm>
            <a:off x="214282" y="428604"/>
            <a:ext cx="8643966" cy="6072230"/>
          </a:xfrm>
          <a:prstGeom prst="rect">
            <a:avLst/>
          </a:prstGeo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500034" y="1071546"/>
            <a:ext cx="8229600" cy="4572000"/>
          </a:xfrm>
        </p:spPr>
        <p:txBody>
          <a:bodyPr/>
          <a:lstStyle/>
          <a:p>
            <a:pPr>
              <a:buNone/>
            </a:pPr>
            <a:r>
              <a:rPr lang="tr-TR" dirty="0" err="1" smtClean="0">
                <a:solidFill>
                  <a:srgbClr val="FFFF00"/>
                </a:solidFill>
                <a:latin typeface="Calibri Light" pitchFamily="34" charset="0"/>
                <a:cs typeface="Calibri Light" pitchFamily="34" charset="0"/>
              </a:rPr>
              <a:t>PowToone</a:t>
            </a:r>
            <a:endParaRPr lang="tr-TR" dirty="0" smtClean="0">
              <a:solidFill>
                <a:srgbClr val="FFFF00"/>
              </a:solidFill>
              <a:latin typeface="Calibri Light" pitchFamily="34" charset="0"/>
              <a:cs typeface="Calibri Light" pitchFamily="34" charset="0"/>
            </a:endParaRPr>
          </a:p>
          <a:p>
            <a:pPr>
              <a:buNone/>
            </a:pPr>
            <a:endParaRPr lang="tr-TR" dirty="0" smtClean="0">
              <a:solidFill>
                <a:srgbClr val="FFFF00"/>
              </a:solidFill>
              <a:latin typeface="Calibri Light" pitchFamily="34" charset="0"/>
              <a:cs typeface="Calibri Light" pitchFamily="34" charset="0"/>
            </a:endParaRPr>
          </a:p>
          <a:p>
            <a:pPr>
              <a:buFont typeface="Wingdings" pitchFamily="2" charset="2"/>
              <a:buChar char="Ø"/>
            </a:pPr>
            <a:r>
              <a:rPr lang="tr-TR" dirty="0" smtClean="0">
                <a:latin typeface="Calibri Light" pitchFamily="34" charset="0"/>
                <a:cs typeface="Calibri Light" pitchFamily="34" charset="0"/>
              </a:rPr>
              <a:t>Profesyonel görünümlü animasyonlu videolar oluşturmaya olanak veren online bir yazılımdır.</a:t>
            </a:r>
          </a:p>
          <a:p>
            <a:pPr>
              <a:buFont typeface="Wingdings" pitchFamily="2" charset="2"/>
              <a:buChar char="Ø"/>
            </a:pPr>
            <a:r>
              <a:rPr lang="tr-TR" dirty="0" err="1" smtClean="0">
                <a:latin typeface="Calibri Light" pitchFamily="34" charset="0"/>
                <a:cs typeface="Calibri Light" pitchFamily="34" charset="0"/>
              </a:rPr>
              <a:t>Herhangibir</a:t>
            </a:r>
            <a:r>
              <a:rPr lang="tr-TR" dirty="0" smtClean="0">
                <a:latin typeface="Calibri Light" pitchFamily="34" charset="0"/>
                <a:cs typeface="Calibri Light" pitchFamily="34" charset="0"/>
              </a:rPr>
              <a:t> konuda sunum hazırlama, tanıtım videoları oluşturmak veya basit bir animasyon yapmak için kullanılmaya elverişlidir.</a:t>
            </a:r>
            <a:endParaRPr lang="tr-TR" dirty="0">
              <a:latin typeface="Calibri Light" pitchFamily="34" charset="0"/>
              <a:cs typeface="Calibri Light" pitchFamily="34" charset="0"/>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çerik Yer Tutucusu" descr="PowToon-Nedir.jpg"/>
          <p:cNvPicPr>
            <a:picLocks noGrp="1" noChangeAspect="1"/>
          </p:cNvPicPr>
          <p:nvPr>
            <p:ph idx="1"/>
          </p:nvPr>
        </p:nvPicPr>
        <p:blipFill>
          <a:blip r:embed="rId2"/>
          <a:stretch>
            <a:fillRect/>
          </a:stretch>
        </p:blipFill>
        <p:spPr>
          <a:xfrm>
            <a:off x="500034" y="571480"/>
            <a:ext cx="8128000" cy="5429288"/>
          </a:xfr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714356"/>
            <a:ext cx="8229600" cy="5740452"/>
          </a:xfrm>
        </p:spPr>
        <p:txBody>
          <a:bodyPr>
            <a:normAutofit fontScale="92500" lnSpcReduction="10000"/>
          </a:bodyPr>
          <a:lstStyle/>
          <a:p>
            <a:pPr>
              <a:buNone/>
            </a:pPr>
            <a:r>
              <a:rPr lang="tr-TR" dirty="0" smtClean="0">
                <a:solidFill>
                  <a:srgbClr val="FFFF00"/>
                </a:solidFill>
                <a:latin typeface="Calibri Light" pitchFamily="34" charset="0"/>
                <a:cs typeface="Calibri Light" pitchFamily="34" charset="0"/>
              </a:rPr>
              <a:t>    </a:t>
            </a:r>
            <a:r>
              <a:rPr lang="tr-TR" dirty="0" err="1" smtClean="0">
                <a:solidFill>
                  <a:srgbClr val="FFFF00"/>
                </a:solidFill>
                <a:latin typeface="Calibri Light" pitchFamily="34" charset="0"/>
                <a:cs typeface="Calibri Light" pitchFamily="34" charset="0"/>
              </a:rPr>
              <a:t>Prezy</a:t>
            </a:r>
            <a:endParaRPr lang="tr-TR" dirty="0" smtClean="0">
              <a:solidFill>
                <a:srgbClr val="FFFF00"/>
              </a:solidFill>
              <a:latin typeface="Calibri Light" pitchFamily="34" charset="0"/>
              <a:cs typeface="Calibri Light" pitchFamily="34" charset="0"/>
            </a:endParaRPr>
          </a:p>
          <a:p>
            <a:pPr>
              <a:buFont typeface="Wingdings" pitchFamily="2" charset="2"/>
              <a:buChar char="Ø"/>
            </a:pPr>
            <a:r>
              <a:rPr lang="tr-TR" dirty="0" smtClean="0">
                <a:latin typeface="Calibri Light" pitchFamily="34" charset="0"/>
                <a:cs typeface="Calibri Light" pitchFamily="34" charset="0"/>
              </a:rPr>
              <a:t>Powerpoint sunumlarının daha etkili ve eğlenceli hale getirilmiş sunum programıdır.</a:t>
            </a:r>
          </a:p>
          <a:p>
            <a:pPr>
              <a:buFont typeface="Wingdings" pitchFamily="2" charset="2"/>
              <a:buChar char="Ø"/>
            </a:pPr>
            <a:endParaRPr lang="tr-TR" dirty="0" smtClean="0">
              <a:latin typeface="Calibri Light" pitchFamily="34" charset="0"/>
              <a:cs typeface="Calibri Light" pitchFamily="34" charset="0"/>
            </a:endParaRPr>
          </a:p>
          <a:p>
            <a:pPr>
              <a:buFont typeface="Wingdings" pitchFamily="2" charset="2"/>
              <a:buChar char="Ø"/>
            </a:pPr>
            <a:r>
              <a:rPr lang="tr-TR" dirty="0" smtClean="0">
                <a:latin typeface="Calibri Light" pitchFamily="34" charset="0"/>
                <a:cs typeface="Calibri Light" pitchFamily="34" charset="0"/>
              </a:rPr>
              <a:t>Sunum içeriğine yakınlaşma ve uzaklaşma yapmak mümkündür.</a:t>
            </a:r>
          </a:p>
          <a:p>
            <a:pPr>
              <a:buFont typeface="Wingdings" pitchFamily="2" charset="2"/>
              <a:buChar char="Ø"/>
            </a:pPr>
            <a:endParaRPr lang="tr-TR" dirty="0" smtClean="0">
              <a:latin typeface="Calibri Light" pitchFamily="34" charset="0"/>
              <a:cs typeface="Calibri Light" pitchFamily="34" charset="0"/>
            </a:endParaRPr>
          </a:p>
          <a:p>
            <a:pPr>
              <a:buFont typeface="Wingdings" pitchFamily="2" charset="2"/>
              <a:buChar char="Ø"/>
            </a:pPr>
            <a:r>
              <a:rPr lang="tr-TR" dirty="0" smtClean="0">
                <a:latin typeface="Calibri Light" pitchFamily="34" charset="0"/>
                <a:cs typeface="Calibri Light" pitchFamily="34" charset="0"/>
              </a:rPr>
              <a:t>Sunum hazırlanırken bir öncelik sıralaması dahilinde numaralandırılır.</a:t>
            </a:r>
          </a:p>
          <a:p>
            <a:endParaRPr lang="tr-TR" dirty="0" smtClean="0">
              <a:latin typeface="Calibri Light" pitchFamily="34" charset="0"/>
              <a:cs typeface="Calibri Light" pitchFamily="34" charset="0"/>
            </a:endParaRPr>
          </a:p>
          <a:p>
            <a:pPr>
              <a:buFont typeface="Wingdings" pitchFamily="2" charset="2"/>
              <a:buChar char="Ø"/>
            </a:pPr>
            <a:r>
              <a:rPr lang="tr-TR" dirty="0" smtClean="0">
                <a:latin typeface="Calibri Light" pitchFamily="34" charset="0"/>
                <a:cs typeface="Calibri Light" pitchFamily="34" charset="0"/>
              </a:rPr>
              <a:t>Sunum başladığında daha önceden belirlenen yol haritası ile sunumlar ilerler</a:t>
            </a:r>
            <a:r>
              <a:rPr lang="tr-TR" dirty="0" smtClean="0"/>
              <a:t>.</a:t>
            </a:r>
            <a:endParaRPr lang="tr-TR"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çerik Yer Tutucusu" descr="prezi-100364481-orig.jpg"/>
          <p:cNvPicPr>
            <a:picLocks noGrp="1" noChangeAspect="1"/>
          </p:cNvPicPr>
          <p:nvPr>
            <p:ph idx="1"/>
          </p:nvPr>
        </p:nvPicPr>
        <p:blipFill>
          <a:blip r:embed="rId2"/>
          <a:stretch>
            <a:fillRect/>
          </a:stretch>
        </p:blipFill>
        <p:spPr>
          <a:xfrm>
            <a:off x="285720" y="357166"/>
            <a:ext cx="8572560" cy="6097609"/>
          </a:xfrm>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28596" y="285728"/>
            <a:ext cx="8229600" cy="6143668"/>
          </a:xfrm>
        </p:spPr>
        <p:txBody>
          <a:bodyPr/>
          <a:lstStyle/>
          <a:p>
            <a:pPr>
              <a:buNone/>
            </a:pPr>
            <a:r>
              <a:rPr lang="tr-TR" dirty="0" smtClean="0">
                <a:solidFill>
                  <a:srgbClr val="FFFF00"/>
                </a:solidFill>
              </a:rPr>
              <a:t>    </a:t>
            </a:r>
            <a:r>
              <a:rPr lang="tr-TR" dirty="0" err="1" smtClean="0">
                <a:solidFill>
                  <a:srgbClr val="FFFF00"/>
                </a:solidFill>
                <a:latin typeface="Calibri Light" pitchFamily="34" charset="0"/>
                <a:cs typeface="Calibri Light" pitchFamily="34" charset="0"/>
              </a:rPr>
              <a:t>Easelly</a:t>
            </a:r>
            <a:endParaRPr lang="tr-TR" dirty="0" smtClean="0">
              <a:solidFill>
                <a:srgbClr val="FFFF00"/>
              </a:solidFill>
              <a:latin typeface="Calibri Light" pitchFamily="34" charset="0"/>
              <a:cs typeface="Calibri Light" pitchFamily="34" charset="0"/>
            </a:endParaRPr>
          </a:p>
          <a:p>
            <a:pPr>
              <a:buFont typeface="Wingdings" pitchFamily="2" charset="2"/>
              <a:buChar char="Ø"/>
            </a:pPr>
            <a:r>
              <a:rPr lang="tr-TR" dirty="0" smtClean="0">
                <a:latin typeface="Calibri Light" pitchFamily="34" charset="0"/>
                <a:cs typeface="Calibri Light" pitchFamily="34" charset="0"/>
              </a:rPr>
              <a:t>Profesyonel görünümlü afişler tasarlamak için kullanılan bir uygulamadır.</a:t>
            </a:r>
          </a:p>
          <a:p>
            <a:endParaRPr lang="tr-TR" dirty="0"/>
          </a:p>
        </p:txBody>
      </p:sp>
      <p:pic>
        <p:nvPicPr>
          <p:cNvPr id="4" name="3 Resim" descr="b35dcc69e35a17c3413ace463d5587b6--community-service-easels.jpg"/>
          <p:cNvPicPr>
            <a:picLocks noChangeAspect="1"/>
          </p:cNvPicPr>
          <p:nvPr/>
        </p:nvPicPr>
        <p:blipFill>
          <a:blip r:embed="rId2"/>
          <a:stretch>
            <a:fillRect/>
          </a:stretch>
        </p:blipFill>
        <p:spPr>
          <a:xfrm>
            <a:off x="1500166" y="2000240"/>
            <a:ext cx="6148406" cy="4643471"/>
          </a:xfrm>
          <a:prstGeom prst="rect">
            <a:avLst/>
          </a:prstGeom>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428604"/>
            <a:ext cx="8229600" cy="6026204"/>
          </a:xfrm>
        </p:spPr>
        <p:txBody>
          <a:bodyPr>
            <a:normAutofit/>
          </a:bodyPr>
          <a:lstStyle/>
          <a:p>
            <a:pPr>
              <a:buNone/>
            </a:pPr>
            <a:r>
              <a:rPr lang="tr-TR" sz="3600" dirty="0" smtClean="0">
                <a:solidFill>
                  <a:srgbClr val="FFC000"/>
                </a:solidFill>
                <a:latin typeface="Calibri Light" pitchFamily="34" charset="0"/>
                <a:cs typeface="Calibri Light" pitchFamily="34" charset="0"/>
              </a:rPr>
              <a:t>  </a:t>
            </a:r>
            <a:r>
              <a:rPr lang="tr-TR" sz="3600" dirty="0" err="1" smtClean="0">
                <a:solidFill>
                  <a:srgbClr val="FFC000"/>
                </a:solidFill>
                <a:latin typeface="Calibri Light" pitchFamily="34" charset="0"/>
                <a:cs typeface="Calibri Light" pitchFamily="34" charset="0"/>
              </a:rPr>
              <a:t>İnfografik</a:t>
            </a:r>
            <a:r>
              <a:rPr lang="tr-TR" sz="3600" dirty="0" smtClean="0">
                <a:solidFill>
                  <a:srgbClr val="FFC000"/>
                </a:solidFill>
                <a:latin typeface="Calibri Light" pitchFamily="34" charset="0"/>
                <a:cs typeface="Calibri Light" pitchFamily="34" charset="0"/>
              </a:rPr>
              <a:t> Araçları</a:t>
            </a:r>
          </a:p>
          <a:p>
            <a:pPr>
              <a:buNone/>
            </a:pPr>
            <a:endParaRPr lang="tr-TR" sz="3600" dirty="0" smtClean="0">
              <a:solidFill>
                <a:srgbClr val="FFC000"/>
              </a:solidFill>
              <a:latin typeface="Calibri Light" pitchFamily="34" charset="0"/>
              <a:cs typeface="Calibri Light" pitchFamily="34" charset="0"/>
            </a:endParaRPr>
          </a:p>
          <a:p>
            <a:pPr>
              <a:buFont typeface="Wingdings" pitchFamily="2" charset="2"/>
              <a:buChar char="Ø"/>
            </a:pPr>
            <a:r>
              <a:rPr lang="tr-TR" sz="2800" dirty="0" smtClean="0">
                <a:latin typeface="Calibri Light" pitchFamily="34" charset="0"/>
                <a:cs typeface="Calibri Light" pitchFamily="34" charset="0"/>
              </a:rPr>
              <a:t>   Çeşitli bilgilerin, verilerin ve istatistiklerin eğlenceli bir şekilde görsele döküldüğü bir tasarım şeklidir.</a:t>
            </a:r>
          </a:p>
          <a:p>
            <a:pPr>
              <a:buFont typeface="Wingdings" pitchFamily="2" charset="2"/>
              <a:buChar char="Ø"/>
            </a:pPr>
            <a:endParaRPr lang="tr-TR" sz="2800" dirty="0" smtClean="0">
              <a:latin typeface="Calibri Light" pitchFamily="34" charset="0"/>
              <a:cs typeface="Calibri Light" pitchFamily="34" charset="0"/>
            </a:endParaRPr>
          </a:p>
          <a:p>
            <a:pPr>
              <a:buFont typeface="Wingdings" pitchFamily="2" charset="2"/>
              <a:buChar char="Ø"/>
            </a:pPr>
            <a:r>
              <a:rPr lang="tr-TR" sz="2800" dirty="0" smtClean="0">
                <a:latin typeface="Calibri Light" pitchFamily="34" charset="0"/>
                <a:cs typeface="Calibri Light" pitchFamily="34" charset="0"/>
              </a:rPr>
              <a:t>    Öğrenciler hazırladıkları ödevleri, geliştirdikleri projeleri okudukları bir kitabı veya izledikleri bir belgeseli görsel halde sunabilir.</a:t>
            </a:r>
            <a:endParaRPr lang="tr-TR" sz="2800" dirty="0">
              <a:latin typeface="Calibri Light" pitchFamily="34" charset="0"/>
              <a:cs typeface="Calibri Light" pitchFamily="34" charset="0"/>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428604"/>
            <a:ext cx="8229600" cy="6026204"/>
          </a:xfrm>
        </p:spPr>
        <p:txBody>
          <a:bodyPr/>
          <a:lstStyle/>
          <a:p>
            <a:pPr>
              <a:buNone/>
            </a:pPr>
            <a:r>
              <a:rPr lang="tr-TR" dirty="0" smtClean="0">
                <a:solidFill>
                  <a:srgbClr val="FFFF00"/>
                </a:solidFill>
              </a:rPr>
              <a:t>   </a:t>
            </a:r>
            <a:r>
              <a:rPr lang="tr-TR" dirty="0" err="1" smtClean="0">
                <a:solidFill>
                  <a:srgbClr val="FFFF00"/>
                </a:solidFill>
                <a:latin typeface="Calibri Light" pitchFamily="34" charset="0"/>
                <a:cs typeface="Calibri Light" pitchFamily="34" charset="0"/>
              </a:rPr>
              <a:t>Canva</a:t>
            </a:r>
            <a:endParaRPr lang="tr-TR" dirty="0" smtClean="0">
              <a:solidFill>
                <a:srgbClr val="FFFF00"/>
              </a:solidFill>
              <a:latin typeface="Calibri Light" pitchFamily="34" charset="0"/>
              <a:cs typeface="Calibri Light" pitchFamily="34" charset="0"/>
            </a:endParaRPr>
          </a:p>
          <a:p>
            <a:pPr>
              <a:buFont typeface="Wingdings" pitchFamily="2" charset="2"/>
              <a:buChar char="Ø"/>
            </a:pPr>
            <a:r>
              <a:rPr lang="tr-TR" sz="2400" dirty="0" smtClean="0">
                <a:solidFill>
                  <a:srgbClr val="FFFF00"/>
                </a:solidFill>
                <a:latin typeface="Calibri Light" pitchFamily="34" charset="0"/>
                <a:cs typeface="Calibri Light" pitchFamily="34" charset="0"/>
              </a:rPr>
              <a:t> </a:t>
            </a:r>
            <a:r>
              <a:rPr lang="tr-TR" sz="2400" dirty="0" smtClean="0">
                <a:latin typeface="Calibri Light" pitchFamily="34" charset="0"/>
                <a:cs typeface="Calibri Light" pitchFamily="34" charset="0"/>
              </a:rPr>
              <a:t>Herhangi bir tasarım bilgisine sahip olmadan tasarımlar ve </a:t>
            </a:r>
            <a:r>
              <a:rPr lang="tr-TR" sz="2400" dirty="0" err="1" smtClean="0">
                <a:latin typeface="Calibri Light" pitchFamily="34" charset="0"/>
                <a:cs typeface="Calibri Light" pitchFamily="34" charset="0"/>
              </a:rPr>
              <a:t>infografik</a:t>
            </a:r>
            <a:r>
              <a:rPr lang="tr-TR" sz="2400" dirty="0" smtClean="0">
                <a:latin typeface="Calibri Light" pitchFamily="34" charset="0"/>
                <a:cs typeface="Calibri Light" pitchFamily="34" charset="0"/>
              </a:rPr>
              <a:t> yapmaya olanak sağlayan online bir programdır.</a:t>
            </a:r>
          </a:p>
          <a:p>
            <a:pPr>
              <a:buNone/>
            </a:pPr>
            <a:endParaRPr lang="tr-TR" dirty="0" smtClean="0">
              <a:solidFill>
                <a:srgbClr val="FFFF00"/>
              </a:solidFill>
            </a:endParaRPr>
          </a:p>
          <a:p>
            <a:pPr>
              <a:buNone/>
            </a:pPr>
            <a:r>
              <a:rPr lang="tr-TR" dirty="0" smtClean="0">
                <a:solidFill>
                  <a:srgbClr val="FFFF00"/>
                </a:solidFill>
              </a:rPr>
              <a:t> </a:t>
            </a:r>
            <a:r>
              <a:rPr lang="tr-TR" dirty="0" err="1" smtClean="0">
                <a:solidFill>
                  <a:srgbClr val="FFFF00"/>
                </a:solidFill>
                <a:latin typeface="Calibri Light" pitchFamily="34" charset="0"/>
                <a:cs typeface="Calibri Light" pitchFamily="34" charset="0"/>
              </a:rPr>
              <a:t>Venngage</a:t>
            </a:r>
            <a:endParaRPr lang="tr-TR" dirty="0" smtClean="0">
              <a:solidFill>
                <a:srgbClr val="FFFF00"/>
              </a:solidFill>
              <a:latin typeface="Calibri Light" pitchFamily="34" charset="0"/>
              <a:cs typeface="Calibri Light" pitchFamily="34" charset="0"/>
            </a:endParaRPr>
          </a:p>
          <a:p>
            <a:pPr>
              <a:buFont typeface="Wingdings" pitchFamily="2" charset="2"/>
              <a:buChar char="Ø"/>
            </a:pPr>
            <a:r>
              <a:rPr lang="tr-TR" dirty="0" err="1" smtClean="0">
                <a:latin typeface="Calibri Light" pitchFamily="34" charset="0"/>
                <a:cs typeface="Calibri Light" pitchFamily="34" charset="0"/>
              </a:rPr>
              <a:t>Canva’ya</a:t>
            </a:r>
            <a:r>
              <a:rPr lang="tr-TR" dirty="0" smtClean="0">
                <a:latin typeface="Calibri Light" pitchFamily="34" charset="0"/>
                <a:cs typeface="Calibri Light" pitchFamily="34" charset="0"/>
              </a:rPr>
              <a:t> benzer özelliklere sahiptir. </a:t>
            </a:r>
            <a:r>
              <a:rPr lang="tr-TR" dirty="0" err="1" smtClean="0">
                <a:latin typeface="Calibri Light" pitchFamily="34" charset="0"/>
                <a:cs typeface="Calibri Light" pitchFamily="34" charset="0"/>
              </a:rPr>
              <a:t>Canva’dan</a:t>
            </a:r>
            <a:r>
              <a:rPr lang="tr-TR" dirty="0" smtClean="0">
                <a:latin typeface="Calibri Light" pitchFamily="34" charset="0"/>
                <a:cs typeface="Calibri Light" pitchFamily="34" charset="0"/>
              </a:rPr>
              <a:t> farklı olarak bir şablon yaratmadan önce rapor, poster, promosyon, sosyal medya ya da </a:t>
            </a:r>
            <a:r>
              <a:rPr lang="tr-TR" dirty="0" err="1" smtClean="0">
                <a:latin typeface="Calibri Light" pitchFamily="34" charset="0"/>
                <a:cs typeface="Calibri Light" pitchFamily="34" charset="0"/>
              </a:rPr>
              <a:t>infografik</a:t>
            </a:r>
            <a:r>
              <a:rPr lang="tr-TR" dirty="0" smtClean="0">
                <a:latin typeface="Calibri Light" pitchFamily="34" charset="0"/>
                <a:cs typeface="Calibri Light" pitchFamily="34" charset="0"/>
              </a:rPr>
              <a:t> arasından hangisini oluşturmak istediğinizi size sorar ve her bir seçenek için birbirinden farklı alternatifler sunar.  </a:t>
            </a:r>
            <a:endParaRPr lang="tr-TR"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çerik Yer Tutucusu" descr="Venngage-Infographics_99signals.png"/>
          <p:cNvPicPr>
            <a:picLocks noGrp="1" noChangeAspect="1"/>
          </p:cNvPicPr>
          <p:nvPr>
            <p:ph idx="1"/>
          </p:nvPr>
        </p:nvPicPr>
        <p:blipFill>
          <a:blip r:embed="rId2"/>
          <a:stretch>
            <a:fillRect/>
          </a:stretch>
        </p:blipFill>
        <p:spPr>
          <a:xfrm>
            <a:off x="500034" y="357166"/>
            <a:ext cx="8229600" cy="5996722"/>
          </a:xfrm>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357166"/>
            <a:ext cx="8229600" cy="6097642"/>
          </a:xfrm>
        </p:spPr>
        <p:txBody>
          <a:bodyPr>
            <a:normAutofit/>
          </a:bodyPr>
          <a:lstStyle/>
          <a:p>
            <a:pPr>
              <a:buNone/>
            </a:pPr>
            <a:r>
              <a:rPr lang="tr-TR" dirty="0" smtClean="0">
                <a:solidFill>
                  <a:srgbClr val="FFFF00"/>
                </a:solidFill>
                <a:latin typeface="Calibri Light" pitchFamily="34" charset="0"/>
                <a:cs typeface="Calibri Light" pitchFamily="34" charset="0"/>
              </a:rPr>
              <a:t>    </a:t>
            </a:r>
            <a:r>
              <a:rPr lang="tr-TR" dirty="0" err="1" smtClean="0">
                <a:solidFill>
                  <a:srgbClr val="FFFF00"/>
                </a:solidFill>
                <a:latin typeface="Calibri Light" pitchFamily="34" charset="0"/>
                <a:cs typeface="Calibri Light" pitchFamily="34" charset="0"/>
              </a:rPr>
              <a:t>Piktochart</a:t>
            </a:r>
            <a:endParaRPr lang="tr-TR" dirty="0" smtClean="0">
              <a:solidFill>
                <a:srgbClr val="FFFF00"/>
              </a:solidFill>
              <a:latin typeface="Calibri Light" pitchFamily="34" charset="0"/>
              <a:cs typeface="Calibri Light" pitchFamily="34" charset="0"/>
            </a:endParaRPr>
          </a:p>
          <a:p>
            <a:pPr>
              <a:buFont typeface="Wingdings" pitchFamily="2" charset="2"/>
              <a:buChar char="Ø"/>
            </a:pPr>
            <a:r>
              <a:rPr lang="tr-TR" dirty="0" smtClean="0">
                <a:latin typeface="Calibri Light" pitchFamily="34" charset="0"/>
                <a:cs typeface="Calibri Light" pitchFamily="34" charset="0"/>
              </a:rPr>
              <a:t>Kullanıcının ilgi ve ihtiyacı doğrultusunda amacına uygun </a:t>
            </a:r>
            <a:r>
              <a:rPr lang="tr-TR" dirty="0" err="1" smtClean="0">
                <a:latin typeface="Calibri Light" pitchFamily="34" charset="0"/>
                <a:cs typeface="Calibri Light" pitchFamily="34" charset="0"/>
              </a:rPr>
              <a:t>infografikler</a:t>
            </a:r>
            <a:r>
              <a:rPr lang="tr-TR" dirty="0" smtClean="0">
                <a:latin typeface="Calibri Light" pitchFamily="34" charset="0"/>
                <a:cs typeface="Calibri Light" pitchFamily="34" charset="0"/>
              </a:rPr>
              <a:t> hazırlamasına izin verir</a:t>
            </a:r>
            <a:r>
              <a:rPr lang="tr-TR" dirty="0" smtClean="0">
                <a:latin typeface="Calibri Light" pitchFamily="34" charset="0"/>
                <a:cs typeface="Calibri Light" pitchFamily="34" charset="0"/>
              </a:rPr>
              <a:t>.</a:t>
            </a:r>
          </a:p>
          <a:p>
            <a:pPr>
              <a:buNone/>
            </a:pPr>
            <a:endParaRPr lang="tr-TR" dirty="0" smtClean="0">
              <a:latin typeface="Calibri Light" pitchFamily="34" charset="0"/>
              <a:cs typeface="Calibri Light" pitchFamily="34" charset="0"/>
            </a:endParaRPr>
          </a:p>
          <a:p>
            <a:pPr>
              <a:buNone/>
            </a:pPr>
            <a:r>
              <a:rPr lang="tr-TR" dirty="0" smtClean="0">
                <a:solidFill>
                  <a:srgbClr val="FFFF00"/>
                </a:solidFill>
              </a:rPr>
              <a:t> </a:t>
            </a:r>
            <a:endParaRPr lang="tr-TR" dirty="0"/>
          </a:p>
        </p:txBody>
      </p:sp>
      <p:pic>
        <p:nvPicPr>
          <p:cNvPr id="4" name="3 Resim" descr="iSTUFZC6C.jpg"/>
          <p:cNvPicPr>
            <a:picLocks noChangeAspect="1"/>
          </p:cNvPicPr>
          <p:nvPr/>
        </p:nvPicPr>
        <p:blipFill>
          <a:blip r:embed="rId2"/>
          <a:stretch>
            <a:fillRect/>
          </a:stretch>
        </p:blipFill>
        <p:spPr>
          <a:xfrm>
            <a:off x="1285852" y="2143116"/>
            <a:ext cx="6500858" cy="4214842"/>
          </a:xfrm>
          <a:prstGeom prst="rect">
            <a:avLst/>
          </a:prstGeom>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357166"/>
            <a:ext cx="8229600" cy="6097642"/>
          </a:xfrm>
        </p:spPr>
        <p:txBody>
          <a:bodyPr/>
          <a:lstStyle/>
          <a:p>
            <a:pPr>
              <a:buNone/>
            </a:pPr>
            <a:r>
              <a:rPr lang="tr-TR" dirty="0" smtClean="0">
                <a:solidFill>
                  <a:srgbClr val="FFFF00"/>
                </a:solidFill>
              </a:rPr>
              <a:t>   </a:t>
            </a:r>
            <a:r>
              <a:rPr lang="tr-TR" dirty="0" err="1" smtClean="0">
                <a:solidFill>
                  <a:srgbClr val="FFFF00"/>
                </a:solidFill>
                <a:latin typeface="Calibri Light" pitchFamily="34" charset="0"/>
                <a:cs typeface="Calibri Light" pitchFamily="34" charset="0"/>
              </a:rPr>
              <a:t>Visme</a:t>
            </a:r>
            <a:endParaRPr lang="tr-TR" dirty="0" smtClean="0">
              <a:solidFill>
                <a:srgbClr val="FFFF00"/>
              </a:solidFill>
              <a:latin typeface="Calibri Light" pitchFamily="34" charset="0"/>
              <a:cs typeface="Calibri Light" pitchFamily="34" charset="0"/>
            </a:endParaRPr>
          </a:p>
          <a:p>
            <a:pPr>
              <a:buFont typeface="Wingdings" pitchFamily="2" charset="2"/>
              <a:buChar char="Ø"/>
            </a:pPr>
            <a:r>
              <a:rPr lang="tr-TR" dirty="0" smtClean="0">
                <a:latin typeface="Calibri Light" pitchFamily="34" charset="0"/>
                <a:cs typeface="Calibri Light" pitchFamily="34" charset="0"/>
              </a:rPr>
              <a:t>Sunum, animasyon, afiş ve </a:t>
            </a:r>
            <a:r>
              <a:rPr lang="tr-TR" dirty="0" err="1" smtClean="0">
                <a:latin typeface="Calibri Light" pitchFamily="34" charset="0"/>
                <a:cs typeface="Calibri Light" pitchFamily="34" charset="0"/>
              </a:rPr>
              <a:t>infografik</a:t>
            </a:r>
            <a:r>
              <a:rPr lang="tr-TR" dirty="0" smtClean="0">
                <a:latin typeface="Calibri Light" pitchFamily="34" charset="0"/>
                <a:cs typeface="Calibri Light" pitchFamily="34" charset="0"/>
              </a:rPr>
              <a:t> oluşturmaya olanak sağlayan bir uygulamadır.</a:t>
            </a:r>
          </a:p>
          <a:p>
            <a:endParaRPr lang="tr-TR" dirty="0">
              <a:latin typeface="Calibri Light" pitchFamily="34" charset="0"/>
              <a:cs typeface="Calibri Light" pitchFamily="34" charset="0"/>
            </a:endParaRPr>
          </a:p>
        </p:txBody>
      </p:sp>
      <p:pic>
        <p:nvPicPr>
          <p:cNvPr id="4" name="3 Resim" descr="easily-create-inforgraphics.png"/>
          <p:cNvPicPr>
            <a:picLocks noChangeAspect="1"/>
          </p:cNvPicPr>
          <p:nvPr/>
        </p:nvPicPr>
        <p:blipFill>
          <a:blip r:embed="rId2"/>
          <a:stretch>
            <a:fillRect/>
          </a:stretch>
        </p:blipFill>
        <p:spPr>
          <a:xfrm>
            <a:off x="1285852" y="2071678"/>
            <a:ext cx="6279880" cy="4786322"/>
          </a:xfrm>
          <a:prstGeom prst="rect">
            <a:avLst/>
          </a:prstGeom>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428604"/>
            <a:ext cx="8229600" cy="6026204"/>
          </a:xfrm>
        </p:spPr>
        <p:txBody>
          <a:bodyPr>
            <a:normAutofit/>
          </a:bodyPr>
          <a:lstStyle/>
          <a:p>
            <a:pPr>
              <a:buNone/>
            </a:pPr>
            <a:r>
              <a:rPr lang="tr-TR" dirty="0" smtClean="0">
                <a:solidFill>
                  <a:srgbClr val="FFFF00"/>
                </a:solidFill>
                <a:latin typeface="Calibri Light" pitchFamily="34" charset="0"/>
                <a:cs typeface="Calibri Light" pitchFamily="34" charset="0"/>
              </a:rPr>
              <a:t>   Arttırılmış Gerçeklik Uygulamaları: </a:t>
            </a:r>
            <a:r>
              <a:rPr lang="tr-TR" dirty="0" err="1" smtClean="0">
                <a:solidFill>
                  <a:srgbClr val="FFFF00"/>
                </a:solidFill>
                <a:latin typeface="Calibri Light" pitchFamily="34" charset="0"/>
                <a:cs typeface="Calibri Light" pitchFamily="34" charset="0"/>
              </a:rPr>
              <a:t>Aurasma</a:t>
            </a:r>
            <a:r>
              <a:rPr lang="tr-TR" dirty="0" smtClean="0">
                <a:solidFill>
                  <a:srgbClr val="FFFF00"/>
                </a:solidFill>
                <a:latin typeface="Calibri Light" pitchFamily="34" charset="0"/>
                <a:cs typeface="Calibri Light" pitchFamily="34" charset="0"/>
              </a:rPr>
              <a:t> ve </a:t>
            </a:r>
            <a:r>
              <a:rPr lang="tr-TR" dirty="0" err="1" smtClean="0">
                <a:solidFill>
                  <a:srgbClr val="FFFF00"/>
                </a:solidFill>
                <a:latin typeface="Calibri Light" pitchFamily="34" charset="0"/>
                <a:cs typeface="Calibri Light" pitchFamily="34" charset="0"/>
              </a:rPr>
              <a:t>Quiver</a:t>
            </a:r>
            <a:r>
              <a:rPr lang="tr-TR" dirty="0" smtClean="0">
                <a:solidFill>
                  <a:srgbClr val="FFFF00"/>
                </a:solidFill>
                <a:latin typeface="Calibri Light" pitchFamily="34" charset="0"/>
                <a:cs typeface="Calibri Light" pitchFamily="34" charset="0"/>
              </a:rPr>
              <a:t> </a:t>
            </a:r>
          </a:p>
          <a:p>
            <a:pPr>
              <a:buNone/>
            </a:pPr>
            <a:endParaRPr lang="tr-TR" dirty="0" smtClean="0">
              <a:solidFill>
                <a:srgbClr val="92D050"/>
              </a:solidFill>
              <a:latin typeface="Calibri Light" pitchFamily="34" charset="0"/>
              <a:cs typeface="Calibri Light" pitchFamily="34" charset="0"/>
            </a:endParaRPr>
          </a:p>
          <a:p>
            <a:pPr>
              <a:buNone/>
            </a:pPr>
            <a:r>
              <a:rPr lang="tr-TR" dirty="0" smtClean="0">
                <a:solidFill>
                  <a:srgbClr val="FFC000"/>
                </a:solidFill>
                <a:latin typeface="Calibri Light" pitchFamily="34" charset="0"/>
                <a:cs typeface="Calibri Light" pitchFamily="34" charset="0"/>
              </a:rPr>
              <a:t>    </a:t>
            </a:r>
            <a:r>
              <a:rPr lang="tr-TR" dirty="0" err="1" smtClean="0">
                <a:solidFill>
                  <a:srgbClr val="FFFF00"/>
                </a:solidFill>
                <a:latin typeface="Calibri Light" pitchFamily="34" charset="0"/>
                <a:cs typeface="Calibri Light" pitchFamily="34" charset="0"/>
              </a:rPr>
              <a:t>Aurasma</a:t>
            </a:r>
            <a:r>
              <a:rPr lang="tr-TR" dirty="0" smtClean="0">
                <a:solidFill>
                  <a:srgbClr val="FFFF00"/>
                </a:solidFill>
                <a:latin typeface="Calibri Light" pitchFamily="34" charset="0"/>
                <a:cs typeface="Calibri Light" pitchFamily="34" charset="0"/>
              </a:rPr>
              <a:t>:</a:t>
            </a:r>
          </a:p>
          <a:p>
            <a:pPr>
              <a:buFont typeface="Wingdings" pitchFamily="2" charset="2"/>
              <a:buChar char="Ø"/>
            </a:pPr>
            <a:r>
              <a:rPr lang="tr-TR" dirty="0" smtClean="0">
                <a:latin typeface="Calibri Light" pitchFamily="34" charset="0"/>
                <a:cs typeface="Calibri Light" pitchFamily="34" charset="0"/>
              </a:rPr>
              <a:t>İstenilen bir nesneye kaynak olarak tanımlayarak bu nesne ile var olan ya da hazırlanmak istenen bir video ilişkilendirilebilir.</a:t>
            </a:r>
          </a:p>
          <a:p>
            <a:pPr>
              <a:buFont typeface="Wingdings" pitchFamily="2" charset="2"/>
              <a:buChar char="Ø"/>
            </a:pPr>
            <a:endParaRPr lang="tr-TR" dirty="0" smtClean="0">
              <a:latin typeface="Calibri Light" pitchFamily="34" charset="0"/>
              <a:cs typeface="Calibri Light" pitchFamily="34" charset="0"/>
            </a:endParaRPr>
          </a:p>
          <a:p>
            <a:pPr>
              <a:buFont typeface="Wingdings" pitchFamily="2" charset="2"/>
              <a:buChar char="Ø"/>
            </a:pPr>
            <a:endParaRPr lang="tr-TR" dirty="0" smtClean="0">
              <a:latin typeface="Calibri Light" pitchFamily="34" charset="0"/>
              <a:cs typeface="Calibri Light" pitchFamily="34" charset="0"/>
            </a:endParaRPr>
          </a:p>
          <a:p>
            <a:pPr>
              <a:buFont typeface="Wingdings" pitchFamily="2" charset="2"/>
              <a:buChar char="Ø"/>
            </a:pPr>
            <a:r>
              <a:rPr lang="tr-TR" dirty="0" smtClean="0">
                <a:latin typeface="Calibri Light" pitchFamily="34" charset="0"/>
                <a:cs typeface="Calibri Light" pitchFamily="34" charset="0"/>
              </a:rPr>
              <a:t>Farklı derslerde sınıf ortamında çok rahat bir kullanım kolaylığı sağlar.</a:t>
            </a:r>
          </a:p>
          <a:p>
            <a:endParaRPr lang="tr-TR" dirty="0" smtClean="0"/>
          </a:p>
          <a:p>
            <a:endParaRPr lang="tr-TR"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428604"/>
            <a:ext cx="8229600" cy="6026204"/>
          </a:xfrm>
        </p:spPr>
        <p:txBody>
          <a:bodyPr>
            <a:normAutofit/>
          </a:bodyPr>
          <a:lstStyle/>
          <a:p>
            <a:pPr>
              <a:buFont typeface="Wingdings" pitchFamily="2" charset="2"/>
              <a:buChar char="Ø"/>
            </a:pPr>
            <a:r>
              <a:rPr lang="tr-TR" dirty="0" smtClean="0">
                <a:latin typeface="Calibri Light" pitchFamily="34" charset="0"/>
                <a:cs typeface="Calibri Light" pitchFamily="34" charset="0"/>
              </a:rPr>
              <a:t>Örneğin bir konuyu anlatmak için hazırlanan bir afişe konuyla ilgili görseller, videolar tanımlanırsa öğrenciler daha ilgi ile dinlerler.</a:t>
            </a:r>
          </a:p>
          <a:p>
            <a:pPr>
              <a:buFont typeface="Wingdings" pitchFamily="2" charset="2"/>
              <a:buChar char="Ø"/>
            </a:pPr>
            <a:endParaRPr lang="tr-TR" dirty="0" smtClean="0">
              <a:latin typeface="Calibri Light" pitchFamily="34" charset="0"/>
              <a:cs typeface="Calibri Light" pitchFamily="34" charset="0"/>
            </a:endParaRPr>
          </a:p>
          <a:p>
            <a:pPr>
              <a:buFont typeface="Wingdings" pitchFamily="2" charset="2"/>
              <a:buChar char="Ø"/>
            </a:pPr>
            <a:r>
              <a:rPr lang="tr-TR" dirty="0" err="1" smtClean="0">
                <a:latin typeface="Calibri Light" pitchFamily="34" charset="0"/>
                <a:cs typeface="Calibri Light" pitchFamily="34" charset="0"/>
              </a:rPr>
              <a:t>Aurasma’yı</a:t>
            </a:r>
            <a:r>
              <a:rPr lang="tr-TR" dirty="0" smtClean="0">
                <a:latin typeface="Calibri Light" pitchFamily="34" charset="0"/>
                <a:cs typeface="Calibri Light" pitchFamily="34" charset="0"/>
              </a:rPr>
              <a:t> sadece sınıf ortamında değil, botanik bahçesi,bilim müzeleri gibi okul dışındaki ortamlarda uygulamak ilgi çekici olur.</a:t>
            </a:r>
          </a:p>
          <a:p>
            <a:pPr>
              <a:buFont typeface="Wingdings" pitchFamily="2" charset="2"/>
              <a:buChar char="Ø"/>
            </a:pPr>
            <a:endParaRPr lang="tr-TR" dirty="0" smtClean="0">
              <a:latin typeface="Calibri Light" pitchFamily="34" charset="0"/>
              <a:cs typeface="Calibri Light" pitchFamily="34" charset="0"/>
            </a:endParaRPr>
          </a:p>
          <a:p>
            <a:pPr>
              <a:buFont typeface="Wingdings" pitchFamily="2" charset="2"/>
              <a:buChar char="Ø"/>
            </a:pPr>
            <a:r>
              <a:rPr lang="tr-TR" dirty="0" smtClean="0">
                <a:latin typeface="Calibri Light" pitchFamily="34" charset="0"/>
                <a:cs typeface="Calibri Light" pitchFamily="34" charset="0"/>
              </a:rPr>
              <a:t>Konuyla ilgili bilgiler daha kolay hatırda kalır, öğrenme kolaylaşır.</a:t>
            </a:r>
          </a:p>
          <a:p>
            <a:endParaRPr lang="tr-TR" dirty="0">
              <a:latin typeface="Calibri Light" pitchFamily="34" charset="0"/>
              <a:cs typeface="Calibri Light" pitchFamily="34" charset="0"/>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357166"/>
            <a:ext cx="8229600" cy="6097642"/>
          </a:xfrm>
        </p:spPr>
        <p:txBody>
          <a:bodyPr>
            <a:normAutofit fontScale="92500" lnSpcReduction="10000"/>
          </a:bodyPr>
          <a:lstStyle/>
          <a:p>
            <a:pPr>
              <a:buNone/>
            </a:pPr>
            <a:r>
              <a:rPr lang="tr-TR" dirty="0" smtClean="0">
                <a:solidFill>
                  <a:srgbClr val="FFC000"/>
                </a:solidFill>
                <a:latin typeface="Calibri Light" pitchFamily="34" charset="0"/>
                <a:cs typeface="Calibri Light" pitchFamily="34" charset="0"/>
              </a:rPr>
              <a:t>    </a:t>
            </a:r>
            <a:r>
              <a:rPr lang="tr-TR" dirty="0" err="1" smtClean="0">
                <a:solidFill>
                  <a:srgbClr val="FFC000"/>
                </a:solidFill>
                <a:latin typeface="Calibri Light" pitchFamily="34" charset="0"/>
                <a:cs typeface="Calibri Light" pitchFamily="34" charset="0"/>
              </a:rPr>
              <a:t>Quiver</a:t>
            </a:r>
            <a:endParaRPr lang="tr-TR" dirty="0" smtClean="0">
              <a:solidFill>
                <a:srgbClr val="FFC000"/>
              </a:solidFill>
              <a:latin typeface="Calibri Light" pitchFamily="34" charset="0"/>
              <a:cs typeface="Calibri Light" pitchFamily="34" charset="0"/>
            </a:endParaRPr>
          </a:p>
          <a:p>
            <a:pPr>
              <a:buFont typeface="Wingdings" pitchFamily="2" charset="2"/>
              <a:buChar char="Ø"/>
            </a:pPr>
            <a:r>
              <a:rPr lang="tr-TR" dirty="0" smtClean="0">
                <a:latin typeface="Calibri Light" pitchFamily="34" charset="0"/>
                <a:cs typeface="Calibri Light" pitchFamily="34" charset="0"/>
              </a:rPr>
              <a:t>Özellikle küçük yaş gruplarında 3 boyutlu düşünme becerisini kazandırmak için kullanılabilecek bir uygulamadır.</a:t>
            </a:r>
          </a:p>
          <a:p>
            <a:pPr>
              <a:buNone/>
            </a:pPr>
            <a:endParaRPr lang="tr-TR" dirty="0" smtClean="0">
              <a:latin typeface="Calibri Light" pitchFamily="34" charset="0"/>
              <a:cs typeface="Calibri Light" pitchFamily="34" charset="0"/>
            </a:endParaRPr>
          </a:p>
          <a:p>
            <a:pPr>
              <a:buFont typeface="Wingdings" pitchFamily="2" charset="2"/>
              <a:buChar char="Ø"/>
            </a:pPr>
            <a:r>
              <a:rPr lang="tr-TR" dirty="0" smtClean="0">
                <a:latin typeface="Calibri Light" pitchFamily="34" charset="0"/>
                <a:cs typeface="Calibri Light" pitchFamily="34" charset="0"/>
              </a:rPr>
              <a:t>Uygulamanın web sitesinde çeşitli şekil ve desenlerde boyama kağıtları bulunur.</a:t>
            </a:r>
          </a:p>
          <a:p>
            <a:pPr>
              <a:buFont typeface="Wingdings" pitchFamily="2" charset="2"/>
              <a:buChar char="Ø"/>
            </a:pPr>
            <a:endParaRPr lang="tr-TR" dirty="0" smtClean="0">
              <a:latin typeface="Calibri Light" pitchFamily="34" charset="0"/>
              <a:cs typeface="Calibri Light" pitchFamily="34" charset="0"/>
            </a:endParaRPr>
          </a:p>
          <a:p>
            <a:pPr>
              <a:buFont typeface="Wingdings" pitchFamily="2" charset="2"/>
              <a:buChar char="Ø"/>
            </a:pPr>
            <a:r>
              <a:rPr lang="tr-TR" dirty="0" smtClean="0">
                <a:latin typeface="Calibri Light" pitchFamily="34" charset="0"/>
                <a:cs typeface="Calibri Light" pitchFamily="34" charset="0"/>
              </a:rPr>
              <a:t>Boyama kağıdı çıktı alınarak boya kalemiyle farklı renk ve desende, üzerine süsleme eklenerek boyama kağıdı tamamlanır.</a:t>
            </a:r>
          </a:p>
          <a:p>
            <a:pPr>
              <a:buNone/>
            </a:pPr>
            <a:endParaRPr lang="tr-TR" dirty="0" smtClean="0">
              <a:latin typeface="Calibri Light" pitchFamily="34" charset="0"/>
              <a:cs typeface="Calibri Light" pitchFamily="34" charset="0"/>
            </a:endParaRPr>
          </a:p>
          <a:p>
            <a:pPr>
              <a:buFont typeface="Wingdings" pitchFamily="2" charset="2"/>
              <a:buChar char="Ø"/>
            </a:pPr>
            <a:r>
              <a:rPr lang="tr-TR" dirty="0" smtClean="0">
                <a:latin typeface="Calibri Light" pitchFamily="34" charset="0"/>
                <a:cs typeface="Calibri Light" pitchFamily="34" charset="0"/>
              </a:rPr>
              <a:t> Sonunda uygulamanın yüklü olduğu telefonda boyana resim 3 boyutlu hale gelir.</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57158" y="642918"/>
            <a:ext cx="8229600" cy="5786446"/>
          </a:xfrm>
        </p:spPr>
        <p:txBody>
          <a:bodyPr>
            <a:normAutofit/>
          </a:bodyPr>
          <a:lstStyle/>
          <a:p>
            <a:pPr>
              <a:buNone/>
            </a:pPr>
            <a:r>
              <a:rPr lang="tr-TR" sz="2400" dirty="0" smtClean="0">
                <a:latin typeface="Calibri Light" pitchFamily="34" charset="0"/>
                <a:cs typeface="Calibri Light" pitchFamily="34" charset="0"/>
              </a:rPr>
              <a:t>    </a:t>
            </a:r>
            <a:r>
              <a:rPr lang="tr-TR" sz="3600" dirty="0" smtClean="0">
                <a:solidFill>
                  <a:srgbClr val="FFFF00"/>
                </a:solidFill>
                <a:latin typeface="Calibri Light" pitchFamily="34" charset="0"/>
                <a:cs typeface="Calibri Light" pitchFamily="34" charset="0"/>
              </a:rPr>
              <a:t>Teknoloji Kullanımının Üstün Yetenekli Çocuklara Katkısı</a:t>
            </a:r>
          </a:p>
          <a:p>
            <a:pPr>
              <a:buNone/>
            </a:pPr>
            <a:endParaRPr lang="tr-TR" sz="2400" dirty="0" smtClean="0">
              <a:solidFill>
                <a:srgbClr val="FFC000"/>
              </a:solidFill>
              <a:latin typeface="Calibri Light" pitchFamily="34" charset="0"/>
              <a:cs typeface="Calibri Light" pitchFamily="34" charset="0"/>
            </a:endParaRPr>
          </a:p>
          <a:p>
            <a:pPr>
              <a:buFont typeface="Wingdings" pitchFamily="2" charset="2"/>
              <a:buChar char="Ø"/>
            </a:pPr>
            <a:r>
              <a:rPr lang="tr-TR" sz="2800" dirty="0" smtClean="0">
                <a:latin typeface="Calibri Light" pitchFamily="34" charset="0"/>
                <a:cs typeface="Calibri Light" pitchFamily="34" charset="0"/>
              </a:rPr>
              <a:t>Bilgi teknolojileri üstün yeteneklilerin eğitimini geliştirmek için var olan yöntemleri değiştirerek veya zenginleştirilerek kullanılır.</a:t>
            </a:r>
          </a:p>
          <a:p>
            <a:pPr>
              <a:buFont typeface="Wingdings" pitchFamily="2" charset="2"/>
              <a:buChar char="Ø"/>
            </a:pPr>
            <a:endParaRPr lang="tr-TR" sz="2800" dirty="0" smtClean="0">
              <a:latin typeface="Calibri Light" pitchFamily="34" charset="0"/>
              <a:cs typeface="Calibri Light" pitchFamily="34" charset="0"/>
            </a:endParaRPr>
          </a:p>
          <a:p>
            <a:pPr>
              <a:buFont typeface="Wingdings" pitchFamily="2" charset="2"/>
              <a:buChar char="Ø"/>
            </a:pPr>
            <a:endParaRPr lang="tr-TR" sz="2800" dirty="0" smtClean="0">
              <a:latin typeface="Calibri Light" pitchFamily="34" charset="0"/>
              <a:cs typeface="Calibri Light" pitchFamily="34" charset="0"/>
            </a:endParaRPr>
          </a:p>
          <a:p>
            <a:pPr>
              <a:buFont typeface="Wingdings" pitchFamily="2" charset="2"/>
              <a:buChar char="Ø"/>
            </a:pPr>
            <a:r>
              <a:rPr lang="tr-TR" sz="2800" dirty="0" smtClean="0">
                <a:latin typeface="Calibri Light" pitchFamily="34" charset="0"/>
                <a:cs typeface="Calibri Light" pitchFamily="34" charset="0"/>
              </a:rPr>
              <a:t>Web 2.0 araçlarını en önemli özelliği öğretmen ve öğrencilerin sınıf dışına çıkarak dünya çapında bilgi paylaşımcısı haline gelmelerini sağlamaktadır</a:t>
            </a:r>
            <a:r>
              <a:rPr lang="tr-TR" dirty="0" smtClean="0"/>
              <a:t>.</a:t>
            </a:r>
          </a:p>
          <a:p>
            <a:endParaRPr lang="tr-TR" dirty="0" smtClean="0"/>
          </a:p>
          <a:p>
            <a:endParaRPr lang="tr-TR" dirty="0" smtClean="0"/>
          </a:p>
          <a:p>
            <a:endParaRPr lang="tr-TR" dirty="0" smtClean="0"/>
          </a:p>
          <a:p>
            <a:endParaRPr lang="tr-TR" dirty="0" smtClean="0"/>
          </a:p>
          <a:p>
            <a:endParaRPr lang="tr-TR" dirty="0" smtClean="0"/>
          </a:p>
          <a:p>
            <a:endParaRPr lang="tr-TR"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500042"/>
            <a:ext cx="8229600" cy="5954766"/>
          </a:xfrm>
        </p:spPr>
        <p:txBody>
          <a:bodyPr>
            <a:normAutofit lnSpcReduction="10000"/>
          </a:bodyPr>
          <a:lstStyle/>
          <a:p>
            <a:pPr>
              <a:buFont typeface="Wingdings" pitchFamily="2" charset="2"/>
              <a:buChar char="Ø"/>
            </a:pPr>
            <a:r>
              <a:rPr lang="tr-TR" dirty="0" smtClean="0">
                <a:latin typeface="Calibri Light" pitchFamily="34" charset="0"/>
                <a:cs typeface="Calibri Light" pitchFamily="34" charset="0"/>
              </a:rPr>
              <a:t>Web 2.0 araçları hem bireysel hem de sosyal olarak uygulamalar geliştirmeye olanak sağlamaktadır.</a:t>
            </a:r>
          </a:p>
          <a:p>
            <a:pPr>
              <a:buFont typeface="Wingdings" pitchFamily="2" charset="2"/>
              <a:buChar char="Ø"/>
            </a:pPr>
            <a:endParaRPr lang="tr-TR" dirty="0" smtClean="0">
              <a:latin typeface="Calibri Light" pitchFamily="34" charset="0"/>
              <a:cs typeface="Calibri Light" pitchFamily="34" charset="0"/>
            </a:endParaRPr>
          </a:p>
          <a:p>
            <a:pPr>
              <a:buFont typeface="Wingdings" pitchFamily="2" charset="2"/>
              <a:buChar char="Ø"/>
            </a:pPr>
            <a:r>
              <a:rPr lang="tr-TR" dirty="0" smtClean="0">
                <a:latin typeface="Calibri Light" pitchFamily="34" charset="0"/>
                <a:cs typeface="Calibri Light" pitchFamily="34" charset="0"/>
              </a:rPr>
              <a:t>Web 2.0 araçları işbirliği ve yeniliklerle kolektif zekayı destekleyen araçlardır.</a:t>
            </a:r>
          </a:p>
          <a:p>
            <a:pPr>
              <a:buFont typeface="Wingdings" pitchFamily="2" charset="2"/>
              <a:buChar char="Ø"/>
            </a:pPr>
            <a:endParaRPr lang="tr-TR" dirty="0" smtClean="0">
              <a:latin typeface="Calibri Light" pitchFamily="34" charset="0"/>
              <a:cs typeface="Calibri Light" pitchFamily="34" charset="0"/>
            </a:endParaRPr>
          </a:p>
          <a:p>
            <a:pPr>
              <a:buFont typeface="Wingdings" pitchFamily="2" charset="2"/>
              <a:buChar char="Ø"/>
            </a:pPr>
            <a:endParaRPr lang="tr-TR" dirty="0" smtClean="0">
              <a:latin typeface="Calibri Light" pitchFamily="34" charset="0"/>
              <a:cs typeface="Calibri Light" pitchFamily="34" charset="0"/>
            </a:endParaRPr>
          </a:p>
          <a:p>
            <a:pPr>
              <a:buFont typeface="Wingdings" pitchFamily="2" charset="2"/>
              <a:buChar char="Ø"/>
            </a:pPr>
            <a:r>
              <a:rPr lang="tr-TR" dirty="0" err="1" smtClean="0">
                <a:latin typeface="Calibri Light" pitchFamily="34" charset="0"/>
                <a:cs typeface="Calibri Light" pitchFamily="34" charset="0"/>
              </a:rPr>
              <a:t>Webloglar</a:t>
            </a:r>
            <a:r>
              <a:rPr lang="tr-TR" dirty="0" smtClean="0">
                <a:latin typeface="Calibri Light" pitchFamily="34" charset="0"/>
                <a:cs typeface="Calibri Light" pitchFamily="34" charset="0"/>
              </a:rPr>
              <a:t> ve </a:t>
            </a:r>
            <a:r>
              <a:rPr lang="tr-TR" dirty="0" err="1" smtClean="0">
                <a:latin typeface="Calibri Light" pitchFamily="34" charset="0"/>
                <a:cs typeface="Calibri Light" pitchFamily="34" charset="0"/>
              </a:rPr>
              <a:t>wikiler</a:t>
            </a:r>
            <a:r>
              <a:rPr lang="tr-TR" dirty="0" smtClean="0">
                <a:latin typeface="Calibri Light" pitchFamily="34" charset="0"/>
                <a:cs typeface="Calibri Light" pitchFamily="34" charset="0"/>
              </a:rPr>
              <a:t> vasıtasıyla üstün yetenekli öğrenciler, herhangi bir konuda öğrendiği yeni bilgiler, bir konu hakkındaki düşüncelerini düzenli bir şekilde yazarak dünya ile paylaşır.</a:t>
            </a:r>
          </a:p>
          <a:p>
            <a:endParaRPr lang="tr-TR" dirty="0">
              <a:latin typeface="Calibri Light" pitchFamily="34" charset="0"/>
              <a:cs typeface="Calibri Light" pitchFamily="34" charset="0"/>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357166"/>
            <a:ext cx="8229600" cy="6097642"/>
          </a:xfrm>
        </p:spPr>
        <p:txBody>
          <a:bodyPr>
            <a:normAutofit lnSpcReduction="10000"/>
          </a:bodyPr>
          <a:lstStyle/>
          <a:p>
            <a:pPr>
              <a:buFont typeface="Wingdings" pitchFamily="2" charset="2"/>
              <a:buChar char="Ø"/>
            </a:pPr>
            <a:r>
              <a:rPr lang="tr-TR" dirty="0" err="1" smtClean="0">
                <a:latin typeface="Calibri Light" pitchFamily="34" charset="0"/>
                <a:cs typeface="Calibri Light" pitchFamily="34" charset="0"/>
              </a:rPr>
              <a:t>Wikilerin</a:t>
            </a:r>
            <a:r>
              <a:rPr lang="tr-TR" dirty="0" smtClean="0">
                <a:latin typeface="Calibri Light" pitchFamily="34" charset="0"/>
                <a:cs typeface="Calibri Light" pitchFamily="34" charset="0"/>
              </a:rPr>
              <a:t> kullanımı uzmanlar ve öğrenciler arasındaki etkileşimi ve işbirliğini arttırmak açısından oldukça etkilidir.</a:t>
            </a:r>
          </a:p>
          <a:p>
            <a:pPr>
              <a:buFont typeface="Wingdings" pitchFamily="2" charset="2"/>
              <a:buChar char="Ø"/>
            </a:pPr>
            <a:endParaRPr lang="tr-TR" dirty="0" smtClean="0">
              <a:latin typeface="Calibri Light" pitchFamily="34" charset="0"/>
              <a:cs typeface="Calibri Light" pitchFamily="34" charset="0"/>
            </a:endParaRPr>
          </a:p>
          <a:p>
            <a:pPr>
              <a:buFont typeface="Wingdings" pitchFamily="2" charset="2"/>
              <a:buChar char="Ø"/>
            </a:pPr>
            <a:endParaRPr lang="tr-TR" dirty="0" smtClean="0">
              <a:latin typeface="Calibri Light" pitchFamily="34" charset="0"/>
              <a:cs typeface="Calibri Light" pitchFamily="34" charset="0"/>
            </a:endParaRPr>
          </a:p>
          <a:p>
            <a:pPr>
              <a:buFont typeface="Wingdings" pitchFamily="2" charset="2"/>
              <a:buChar char="Ø"/>
            </a:pPr>
            <a:r>
              <a:rPr lang="tr-TR" dirty="0" smtClean="0">
                <a:latin typeface="Calibri Light" pitchFamily="34" charset="0"/>
                <a:cs typeface="Calibri Light" pitchFamily="34" charset="0"/>
              </a:rPr>
              <a:t>İşitsel öğrenen öğrenciler için </a:t>
            </a:r>
            <a:r>
              <a:rPr lang="tr-TR" dirty="0" err="1" smtClean="0">
                <a:latin typeface="Calibri Light" pitchFamily="34" charset="0"/>
                <a:cs typeface="Calibri Light" pitchFamily="34" charset="0"/>
              </a:rPr>
              <a:t>podcastler</a:t>
            </a:r>
            <a:r>
              <a:rPr lang="tr-TR" dirty="0" smtClean="0">
                <a:latin typeface="Calibri Light" pitchFamily="34" charset="0"/>
                <a:cs typeface="Calibri Light" pitchFamily="34" charset="0"/>
              </a:rPr>
              <a:t> çok uygun bir araçtır.</a:t>
            </a:r>
          </a:p>
          <a:p>
            <a:pPr>
              <a:buFont typeface="Wingdings" pitchFamily="2" charset="2"/>
              <a:buChar char="Ø"/>
            </a:pPr>
            <a:endParaRPr lang="tr-TR" dirty="0" smtClean="0">
              <a:latin typeface="Calibri Light" pitchFamily="34" charset="0"/>
              <a:cs typeface="Calibri Light" pitchFamily="34" charset="0"/>
            </a:endParaRPr>
          </a:p>
          <a:p>
            <a:pPr>
              <a:buFont typeface="Wingdings" pitchFamily="2" charset="2"/>
              <a:buChar char="Ø"/>
            </a:pPr>
            <a:endParaRPr lang="tr-TR" dirty="0" smtClean="0">
              <a:latin typeface="Calibri Light" pitchFamily="34" charset="0"/>
              <a:cs typeface="Calibri Light" pitchFamily="34" charset="0"/>
            </a:endParaRPr>
          </a:p>
          <a:p>
            <a:pPr>
              <a:buFont typeface="Wingdings" pitchFamily="2" charset="2"/>
              <a:buChar char="Ø"/>
            </a:pPr>
            <a:r>
              <a:rPr lang="tr-TR" dirty="0" err="1" smtClean="0">
                <a:latin typeface="Calibri Light" pitchFamily="34" charset="0"/>
                <a:cs typeface="Calibri Light" pitchFamily="34" charset="0"/>
              </a:rPr>
              <a:t>Podcasting</a:t>
            </a:r>
            <a:r>
              <a:rPr lang="tr-TR" dirty="0" smtClean="0">
                <a:latin typeface="Calibri Light" pitchFamily="34" charset="0"/>
                <a:cs typeface="Calibri Light" pitchFamily="34" charset="0"/>
              </a:rPr>
              <a:t> öğrencinin kendini öğrenme ortamıyla ilişkili hissetmesini sağlayacak şekilde bilgi ile etkileşimini sağlar</a:t>
            </a:r>
            <a:r>
              <a:rPr lang="tr-TR" dirty="0" smtClean="0"/>
              <a:t>.</a:t>
            </a:r>
            <a:endParaRPr lang="tr-TR"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571480"/>
            <a:ext cx="8229600" cy="5883328"/>
          </a:xfrm>
        </p:spPr>
        <p:txBody>
          <a:bodyPr>
            <a:normAutofit/>
          </a:bodyPr>
          <a:lstStyle/>
          <a:p>
            <a:pPr>
              <a:buFont typeface="Wingdings" pitchFamily="2" charset="2"/>
              <a:buChar char="Ø"/>
            </a:pPr>
            <a:r>
              <a:rPr lang="tr-TR" dirty="0" smtClean="0">
                <a:latin typeface="Calibri Light" pitchFamily="34" charset="0"/>
                <a:cs typeface="Calibri Light" pitchFamily="34" charset="0"/>
              </a:rPr>
              <a:t>Görsel öğrenmeye yatkın olan öğrenciler için </a:t>
            </a:r>
            <a:r>
              <a:rPr lang="tr-TR" dirty="0" err="1" smtClean="0">
                <a:latin typeface="Calibri Light" pitchFamily="34" charset="0"/>
                <a:cs typeface="Calibri Light" pitchFamily="34" charset="0"/>
              </a:rPr>
              <a:t>Flickr</a:t>
            </a:r>
            <a:r>
              <a:rPr lang="tr-TR" dirty="0" smtClean="0">
                <a:latin typeface="Calibri Light" pitchFamily="34" charset="0"/>
                <a:cs typeface="Calibri Light" pitchFamily="34" charset="0"/>
              </a:rPr>
              <a:t> ve görsel tasarım programları hızlandırma ve zenginleştirme kapsamında kullanılabilinir.</a:t>
            </a:r>
          </a:p>
          <a:p>
            <a:pPr>
              <a:buFont typeface="Wingdings" pitchFamily="2" charset="2"/>
              <a:buChar char="Ø"/>
            </a:pPr>
            <a:endParaRPr lang="tr-TR" dirty="0" smtClean="0">
              <a:latin typeface="Calibri Light" pitchFamily="34" charset="0"/>
              <a:cs typeface="Calibri Light" pitchFamily="34" charset="0"/>
            </a:endParaRPr>
          </a:p>
          <a:p>
            <a:pPr>
              <a:buFont typeface="Wingdings" pitchFamily="2" charset="2"/>
              <a:buChar char="Ø"/>
            </a:pPr>
            <a:endParaRPr lang="tr-TR" dirty="0" smtClean="0">
              <a:latin typeface="Calibri Light" pitchFamily="34" charset="0"/>
              <a:cs typeface="Calibri Light" pitchFamily="34" charset="0"/>
            </a:endParaRPr>
          </a:p>
          <a:p>
            <a:pPr>
              <a:buFont typeface="Wingdings" pitchFamily="2" charset="2"/>
              <a:buChar char="Ø"/>
            </a:pPr>
            <a:r>
              <a:rPr lang="tr-TR" dirty="0" smtClean="0">
                <a:latin typeface="Calibri Light" pitchFamily="34" charset="0"/>
                <a:cs typeface="Calibri Light" pitchFamily="34" charset="0"/>
              </a:rPr>
              <a:t>Arttırılmış gerçeklik öğrenme ortamları sayesinde herhangi bir beceriye sahip çocuklar online veri tabanları, resim çizme, video hazırlama gibi uygulamaları kullanarak teknoloji tabanlı zenginleştirme projelerine ilgi duymaktadırlar.</a:t>
            </a:r>
            <a:endParaRPr lang="tr-TR" dirty="0">
              <a:latin typeface="Calibri Light" pitchFamily="34" charset="0"/>
              <a:cs typeface="Calibri Light" pitchFamily="34" charset="0"/>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lstStyle/>
          <a:p>
            <a:r>
              <a:rPr lang="tr-TR" dirty="0" smtClean="0"/>
              <a:t>GAMZE KABA </a:t>
            </a:r>
          </a:p>
          <a:p>
            <a:r>
              <a:rPr lang="tr-TR" dirty="0" smtClean="0"/>
              <a:t>MELEK KAYGUSUZ</a:t>
            </a:r>
          </a:p>
          <a:p>
            <a:r>
              <a:rPr lang="tr-TR" dirty="0" smtClean="0"/>
              <a:t>KÜBRA ELMALI</a:t>
            </a:r>
          </a:p>
          <a:p>
            <a:r>
              <a:rPr lang="tr-TR" dirty="0" smtClean="0"/>
              <a:t>PINAR KİRAZ</a:t>
            </a:r>
            <a:endParaRPr lang="tr-TR"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anlı">
  <a:themeElements>
    <a:clrScheme name="Gri Tonlamalı">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Canlı">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Canlı">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Verve</Template>
  <TotalTime>465</TotalTime>
  <Words>1944</Words>
  <Application>Microsoft Office PowerPoint</Application>
  <PresentationFormat>Ekran Gösterisi (4:3)</PresentationFormat>
  <Paragraphs>318</Paragraphs>
  <Slides>60</Slides>
  <Notes>1</Notes>
  <HiddenSlides>0</HiddenSlides>
  <MMClips>0</MMClips>
  <ScaleCrop>false</ScaleCrop>
  <HeadingPairs>
    <vt:vector size="4" baseType="variant">
      <vt:variant>
        <vt:lpstr>Tema</vt:lpstr>
      </vt:variant>
      <vt:variant>
        <vt:i4>1</vt:i4>
      </vt:variant>
      <vt:variant>
        <vt:lpstr>Slayt Başlıkları</vt:lpstr>
      </vt:variant>
      <vt:variant>
        <vt:i4>60</vt:i4>
      </vt:variant>
    </vt:vector>
  </HeadingPairs>
  <TitlesOfParts>
    <vt:vector size="61" baseType="lpstr">
      <vt:lpstr>Canlı</vt:lpstr>
      <vt:lpstr>ÜSTÜN YETENEKLİ BİREYLER                       VE                TEKNOLOJİ</vt:lpstr>
      <vt:lpstr>   ÜSTÜN YETENEKLİ BİREYLER</vt:lpstr>
      <vt:lpstr>Slayt 3</vt:lpstr>
      <vt:lpstr>Slayt 4</vt:lpstr>
      <vt:lpstr> ÜSTÜN YETENEKLİ ÇOCUKLARIN ÖZELLİKLERİ </vt:lpstr>
      <vt:lpstr>Slayt 6</vt:lpstr>
      <vt:lpstr>Üstün yetenekli çocuklara dair bazı özellikler </vt:lpstr>
      <vt:lpstr>Slayt 8</vt:lpstr>
      <vt:lpstr>Slayt 9</vt:lpstr>
      <vt:lpstr>ÜSTÜN YETENEKLİ ÇOCUKLARA  UYGUN                  TEKNOLOJİ EĞİTİMİ</vt:lpstr>
      <vt:lpstr>Slayt 11</vt:lpstr>
      <vt:lpstr>Slayt 12</vt:lpstr>
      <vt:lpstr>Slayt 13</vt:lpstr>
      <vt:lpstr>Slayt 14</vt:lpstr>
      <vt:lpstr>Slayt 15</vt:lpstr>
      <vt:lpstr>ÜSTÜN YETENEKLİ ÇOCUKLARIN FARKLI TEKNOLOJİ UYGULAMALARI</vt:lpstr>
      <vt:lpstr>İçerik geliştirme ve yönetim sistemleri </vt:lpstr>
      <vt:lpstr>Slayt 18</vt:lpstr>
      <vt:lpstr>Slayt 19</vt:lpstr>
      <vt:lpstr>Slayt 20</vt:lpstr>
      <vt:lpstr>Slayt 21</vt:lpstr>
      <vt:lpstr>Slayt 22</vt:lpstr>
      <vt:lpstr>Slayt 23</vt:lpstr>
      <vt:lpstr>Slayt 24</vt:lpstr>
      <vt:lpstr>Slayt 25</vt:lpstr>
      <vt:lpstr>Slayt 26</vt:lpstr>
      <vt:lpstr>Slayt 27</vt:lpstr>
      <vt:lpstr>Slayt 28</vt:lpstr>
      <vt:lpstr>Slayt 29</vt:lpstr>
      <vt:lpstr>Slayt 30</vt:lpstr>
      <vt:lpstr>Slayt 31</vt:lpstr>
      <vt:lpstr>Slayt 32</vt:lpstr>
      <vt:lpstr>Slayt 33</vt:lpstr>
      <vt:lpstr>Slayt 34</vt:lpstr>
      <vt:lpstr>Slayt 35</vt:lpstr>
      <vt:lpstr>Slayt 36</vt:lpstr>
      <vt:lpstr>Slayt 37</vt:lpstr>
      <vt:lpstr>Slayt 38</vt:lpstr>
      <vt:lpstr>Slayt 39</vt:lpstr>
      <vt:lpstr>Slayt 40</vt:lpstr>
      <vt:lpstr>Slayt 41</vt:lpstr>
      <vt:lpstr>Slayt 42</vt:lpstr>
      <vt:lpstr>Slayt 43</vt:lpstr>
      <vt:lpstr>Slayt 44</vt:lpstr>
      <vt:lpstr>Slayt 45</vt:lpstr>
      <vt:lpstr>Slayt 46</vt:lpstr>
      <vt:lpstr>Slayt 47</vt:lpstr>
      <vt:lpstr>Slayt 48</vt:lpstr>
      <vt:lpstr>Slayt 49</vt:lpstr>
      <vt:lpstr>Slayt 50</vt:lpstr>
      <vt:lpstr>Slayt 51</vt:lpstr>
      <vt:lpstr>Slayt 52</vt:lpstr>
      <vt:lpstr>Slayt 53</vt:lpstr>
      <vt:lpstr>Slayt 54</vt:lpstr>
      <vt:lpstr>Slayt 55</vt:lpstr>
      <vt:lpstr>Slayt 56</vt:lpstr>
      <vt:lpstr>Slayt 57</vt:lpstr>
      <vt:lpstr>Slayt 58</vt:lpstr>
      <vt:lpstr>Slayt 59</vt:lpstr>
      <vt:lpstr>Slayt 60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ÜSTÜN YETENEKLİ BİREYLER                       VE                TEKNOLOJİ</dc:title>
  <dc:creator>Asus-MB</dc:creator>
  <cp:lastModifiedBy>Asus-MB</cp:lastModifiedBy>
  <cp:revision>47</cp:revision>
  <dcterms:created xsi:type="dcterms:W3CDTF">2018-03-04T13:01:02Z</dcterms:created>
  <dcterms:modified xsi:type="dcterms:W3CDTF">2018-04-25T14:01:12Z</dcterms:modified>
</cp:coreProperties>
</file>