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6"/>
  </p:notes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4" r:id="rId18"/>
    <p:sldId id="304" r:id="rId19"/>
    <p:sldId id="275" r:id="rId20"/>
    <p:sldId id="276" r:id="rId21"/>
    <p:sldId id="277" r:id="rId22"/>
    <p:sldId id="278" r:id="rId23"/>
    <p:sldId id="279" r:id="rId24"/>
    <p:sldId id="280" r:id="rId25"/>
    <p:sldId id="281" r:id="rId26"/>
    <p:sldId id="303" r:id="rId27"/>
    <p:sldId id="282" r:id="rId28"/>
    <p:sldId id="297" r:id="rId29"/>
    <p:sldId id="283" r:id="rId30"/>
    <p:sldId id="284" r:id="rId31"/>
    <p:sldId id="285" r:id="rId32"/>
    <p:sldId id="302" r:id="rId33"/>
    <p:sldId id="286" r:id="rId34"/>
    <p:sldId id="301" r:id="rId35"/>
    <p:sldId id="287" r:id="rId36"/>
    <p:sldId id="288" r:id="rId37"/>
    <p:sldId id="289" r:id="rId38"/>
    <p:sldId id="290" r:id="rId39"/>
    <p:sldId id="300" r:id="rId40"/>
    <p:sldId id="292" r:id="rId41"/>
    <p:sldId id="293" r:id="rId42"/>
    <p:sldId id="294" r:id="rId43"/>
    <p:sldId id="295" r:id="rId44"/>
    <p:sldId id="296" r:id="rId4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62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34402D-2A3E-4AAE-85B0-758555A0EF58}" type="datetimeFigureOut">
              <a:rPr lang="tr-TR" smtClean="0"/>
              <a:pPr/>
              <a:t>15.01.2020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9479AA-94AE-4ABC-A619-D619B8999E2F}"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C99479AA-94AE-4ABC-A619-D619B8999E2F}" type="slidenum">
              <a:rPr lang="tr-TR" smtClean="0"/>
              <a:pPr/>
              <a:t>16</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C99479AA-94AE-4ABC-A619-D619B8999E2F}" type="slidenum">
              <a:rPr lang="tr-TR" smtClean="0"/>
              <a:pPr/>
              <a:t>17</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pPr/>
              <a:t>15.01.2020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pPr/>
              <a:t>15.01.2020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pPr/>
              <a:t>15.01.2020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23720DD-5B6D-40BF-8493-A6B52D484E6B}" type="datetimeFigureOut">
              <a:rPr lang="tr-TR" smtClean="0"/>
              <a:pPr/>
              <a:t>15.01.2020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A23720DD-5B6D-40BF-8493-A6B52D484E6B}" type="datetimeFigureOut">
              <a:rPr lang="tr-TR" smtClean="0"/>
              <a:pPr/>
              <a:t>15.01.2020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pPr/>
              <a:t>15.01.2020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pPr/>
              <a:t>15.01.2020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pPr/>
              <a:t>15.01.2020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
        <p:nvSpPr>
          <p:cNvPr id="9" name="Content Placeholder 8"/>
          <p:cNvSpPr>
            <a:spLocks noGrp="1"/>
          </p:cNvSpPr>
          <p:nvPr>
            <p:ph sz="quarter" idx="13"/>
          </p:nvPr>
        </p:nvSpPr>
        <p:spPr>
          <a:xfrm>
            <a:off x="304800" y="381000"/>
            <a:ext cx="7772400" cy="494284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tr-TR" smtClean="0"/>
              <a:t>Asıl başlık stili için tıklatın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8" name="Date Placeholder 7"/>
          <p:cNvSpPr>
            <a:spLocks noGrp="1"/>
          </p:cNvSpPr>
          <p:nvPr>
            <p:ph type="dt" sz="half" idx="10"/>
          </p:nvPr>
        </p:nvSpPr>
        <p:spPr/>
        <p:txBody>
          <a:bodyPr/>
          <a:lstStyle/>
          <a:p>
            <a:fld id="{A23720DD-5B6D-40BF-8493-A6B52D484E6B}" type="datetimeFigureOut">
              <a:rPr lang="tr-TR" smtClean="0"/>
              <a:pPr/>
              <a:t>15.01.2020</a:t>
            </a:fld>
            <a:endParaRPr lang="tr-TR"/>
          </a:p>
        </p:txBody>
      </p:sp>
      <p:sp>
        <p:nvSpPr>
          <p:cNvPr id="9" name="Slide Number Placeholder 8"/>
          <p:cNvSpPr>
            <a:spLocks noGrp="1"/>
          </p:cNvSpPr>
          <p:nvPr>
            <p:ph type="sldNum" sz="quarter" idx="11"/>
          </p:nvPr>
        </p:nvSpPr>
        <p:spPr/>
        <p:txBody>
          <a:bodyPr/>
          <a:lstStyle/>
          <a:p>
            <a:fld id="{F302176B-0E47-46AC-8F43-DAB4B8A37D06}" type="slidenum">
              <a:rPr lang="tr-TR" smtClean="0"/>
              <a:pPr/>
              <a:t>‹#›</a:t>
            </a:fld>
            <a:endParaRPr lang="tr-TR"/>
          </a:p>
        </p:txBody>
      </p:sp>
      <p:sp>
        <p:nvSpPr>
          <p:cNvPr id="10" name="Footer Placeholder 9"/>
          <p:cNvSpPr>
            <a:spLocks noGrp="1"/>
          </p:cNvSpPr>
          <p:nvPr>
            <p:ph type="ftr" sz="quarter" idx="12"/>
          </p:nvPr>
        </p:nvSpPr>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pPr/>
              <a:t>15.01.2020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pPr/>
              <a:t>15.01.2020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302176B-0E47-46AC-8F43-DAB4B8A37D06}" type="slidenum">
              <a:rPr lang="tr-TR" smtClean="0"/>
              <a:pPr/>
              <a:t>‹#›</a:t>
            </a:fld>
            <a:endParaRPr lang="tr-T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tr-T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A23720DD-5B6D-40BF-8493-A6B52D484E6B}" type="datetimeFigureOut">
              <a:rPr lang="tr-TR" smtClean="0"/>
              <a:pPr/>
              <a:t>15.01.2020</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0462" y="1700808"/>
            <a:ext cx="8460432" cy="1700809"/>
          </a:xfrm>
        </p:spPr>
        <p:txBody>
          <a:bodyPr/>
          <a:lstStyle/>
          <a:p>
            <a:pPr algn="ctr"/>
            <a:r>
              <a:rPr lang="tr-TR" sz="4400" dirty="0" smtClean="0">
                <a:solidFill>
                  <a:srgbClr val="FF0000"/>
                </a:solidFill>
              </a:rPr>
              <a:t>İŞİTME YETERSİZLİĞİ OLAN ÖĞRENCİLER ve TEKNOLOJİ</a:t>
            </a:r>
            <a:endParaRPr lang="tr-TR" sz="4400" dirty="0">
              <a:solidFill>
                <a:srgbClr val="FF0000"/>
              </a:solidFill>
            </a:endParaRPr>
          </a:p>
        </p:txBody>
      </p:sp>
      <p:sp>
        <p:nvSpPr>
          <p:cNvPr id="4" name="Alt Başlık 3"/>
          <p:cNvSpPr>
            <a:spLocks noGrp="1"/>
          </p:cNvSpPr>
          <p:nvPr>
            <p:ph type="subTitle" idx="1"/>
          </p:nvPr>
        </p:nvSpPr>
        <p:spPr/>
        <p:txBody>
          <a:bodyPr/>
          <a:lstStyle/>
          <a:p>
            <a:endParaRPr lang="tr-TR"/>
          </a:p>
        </p:txBody>
      </p:sp>
    </p:spTree>
    <p:extLst>
      <p:ext uri="{BB962C8B-B14F-4D97-AF65-F5344CB8AC3E}">
        <p14:creationId xmlns:p14="http://schemas.microsoft.com/office/powerpoint/2010/main" val="35894180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352928" cy="6741368"/>
          </a:xfrm>
        </p:spPr>
        <p:txBody>
          <a:bodyPr/>
          <a:lstStyle/>
          <a:p>
            <a:pPr marL="114300" indent="0">
              <a:buNone/>
            </a:pPr>
            <a:r>
              <a:rPr lang="tr-TR" b="1" dirty="0" smtClean="0"/>
              <a:t>İşitme ;</a:t>
            </a:r>
          </a:p>
          <a:p>
            <a:pPr marL="114300" indent="0">
              <a:buNone/>
            </a:pPr>
            <a:r>
              <a:rPr lang="tr-TR" dirty="0" smtClean="0"/>
              <a:t>İşitme teknik olarak akustik enerjinin kulak yapıları ve işitme siniri vasıtasıyla beyine iletmesi, burada sentez edilmesi ve algılanası olarak tanımlanabilir. ( </a:t>
            </a:r>
            <a:r>
              <a:rPr lang="tr-TR" dirty="0" err="1" smtClean="0"/>
              <a:t>Karasalihoğlu</a:t>
            </a:r>
            <a:r>
              <a:rPr lang="tr-TR" dirty="0" smtClean="0"/>
              <a:t>, 1992)</a:t>
            </a:r>
          </a:p>
          <a:p>
            <a:pPr marL="114300" indent="0">
              <a:buNone/>
            </a:pPr>
            <a:endParaRPr lang="tr-TR" dirty="0"/>
          </a:p>
          <a:p>
            <a:pPr marL="114300" indent="0">
              <a:buNone/>
            </a:pPr>
            <a:r>
              <a:rPr lang="tr-TR" b="1" dirty="0" smtClean="0"/>
              <a:t>Kulak Anatomisi : </a:t>
            </a:r>
            <a:r>
              <a:rPr lang="tr-TR" dirty="0" smtClean="0"/>
              <a:t>Dış kulak, orta kulak ve iç kulak olarak 3’e ayırılır.</a:t>
            </a:r>
            <a:endParaRPr lang="tr-TR" b="1"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864" y="2885379"/>
            <a:ext cx="6660307" cy="3968073"/>
          </a:xfrm>
          <a:prstGeom prst="rect">
            <a:avLst/>
          </a:prstGeom>
        </p:spPr>
      </p:pic>
    </p:spTree>
    <p:extLst>
      <p:ext uri="{BB962C8B-B14F-4D97-AF65-F5344CB8AC3E}">
        <p14:creationId xmlns:p14="http://schemas.microsoft.com/office/powerpoint/2010/main" val="36540268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460432" cy="6858000"/>
          </a:xfrm>
        </p:spPr>
        <p:txBody>
          <a:bodyPr/>
          <a:lstStyle/>
          <a:p>
            <a:pPr marL="114300" indent="0">
              <a:buNone/>
            </a:pPr>
            <a:r>
              <a:rPr lang="tr-TR" b="1" dirty="0" smtClean="0"/>
              <a:t>İşitme kaybı</a:t>
            </a:r>
            <a:r>
              <a:rPr lang="tr-TR" dirty="0" smtClean="0"/>
              <a:t>; </a:t>
            </a:r>
          </a:p>
          <a:p>
            <a:pPr marL="114300" indent="0">
              <a:buNone/>
            </a:pPr>
            <a:r>
              <a:rPr lang="tr-TR" dirty="0" smtClean="0"/>
              <a:t>Ses sinyallerinin dış kulaktan başlayarak beyindeki işitme merkezlerine kadar devam eden yol üzerinde oluşan sorun ya da sorunlar nedeni ile meydana gelen işitme azlığıdır.</a:t>
            </a:r>
          </a:p>
          <a:p>
            <a:pPr marL="114300" indent="0">
              <a:buNone/>
            </a:pP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6632" y="1412776"/>
            <a:ext cx="5832648" cy="5189869"/>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2570228"/>
            <a:ext cx="6014004" cy="3523067"/>
          </a:xfrm>
          <a:prstGeom prst="rect">
            <a:avLst/>
          </a:prstGeom>
        </p:spPr>
      </p:pic>
    </p:spTree>
    <p:extLst>
      <p:ext uri="{BB962C8B-B14F-4D97-AF65-F5344CB8AC3E}">
        <p14:creationId xmlns:p14="http://schemas.microsoft.com/office/powerpoint/2010/main" val="3836657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077200" cy="6400800"/>
          </a:xfrm>
        </p:spPr>
        <p:txBody>
          <a:bodyPr/>
          <a:lstStyle/>
          <a:p>
            <a:pPr marL="114300" indent="0" fontAlgn="base">
              <a:buNone/>
            </a:pPr>
            <a:r>
              <a:rPr lang="tr-TR" b="1" dirty="0" smtClean="0"/>
              <a:t>   </a:t>
            </a:r>
          </a:p>
          <a:p>
            <a:pPr marL="114300" indent="0" fontAlgn="base">
              <a:buNone/>
            </a:pPr>
            <a:r>
              <a:rPr lang="tr-TR" sz="4400" b="1" dirty="0" smtClean="0">
                <a:solidFill>
                  <a:srgbClr val="FF0000"/>
                </a:solidFill>
              </a:rPr>
              <a:t>İşitme </a:t>
            </a:r>
            <a:r>
              <a:rPr lang="tr-TR" sz="4400" b="1" dirty="0">
                <a:solidFill>
                  <a:srgbClr val="FF0000"/>
                </a:solidFill>
              </a:rPr>
              <a:t>Kaybı Tipleri</a:t>
            </a:r>
          </a:p>
          <a:p>
            <a:pPr marL="114300" indent="0" fontAlgn="base">
              <a:buNone/>
            </a:pPr>
            <a:r>
              <a:rPr lang="tr-TR" dirty="0" smtClean="0"/>
              <a:t>   </a:t>
            </a:r>
          </a:p>
          <a:p>
            <a:pPr marL="114300" indent="0" fontAlgn="base">
              <a:buNone/>
            </a:pPr>
            <a:r>
              <a:rPr lang="tr-TR" b="1" dirty="0" smtClean="0"/>
              <a:t>Hasarın </a:t>
            </a:r>
            <a:r>
              <a:rPr lang="tr-TR" b="1" dirty="0"/>
              <a:t>bulunduğu yere göre işitme kayıpları aşağıdaki gibi sınıflandırılır.</a:t>
            </a:r>
          </a:p>
          <a:p>
            <a:pPr fontAlgn="base"/>
            <a:endParaRPr lang="tr-TR" b="1" dirty="0" smtClean="0"/>
          </a:p>
          <a:p>
            <a:pPr fontAlgn="base"/>
            <a:endParaRPr lang="tr-TR" b="1" dirty="0"/>
          </a:p>
          <a:p>
            <a:pPr fontAlgn="base"/>
            <a:r>
              <a:rPr lang="tr-TR" b="1" dirty="0" smtClean="0"/>
              <a:t>İletim </a:t>
            </a:r>
            <a:r>
              <a:rPr lang="tr-TR" b="1" dirty="0"/>
              <a:t>tipi işitme kaybı</a:t>
            </a:r>
          </a:p>
          <a:p>
            <a:pPr fontAlgn="base"/>
            <a:r>
              <a:rPr lang="tr-TR" b="1" dirty="0" err="1"/>
              <a:t>Sensörinöral</a:t>
            </a:r>
            <a:r>
              <a:rPr lang="tr-TR" b="1" dirty="0"/>
              <a:t> tip işitme kaybı</a:t>
            </a:r>
          </a:p>
          <a:p>
            <a:pPr fontAlgn="base"/>
            <a:r>
              <a:rPr lang="tr-TR" b="1" dirty="0" err="1"/>
              <a:t>Mikst</a:t>
            </a:r>
            <a:r>
              <a:rPr lang="tr-TR" b="1" dirty="0"/>
              <a:t> tip işitme kaybı</a:t>
            </a:r>
          </a:p>
          <a:p>
            <a:pPr fontAlgn="base"/>
            <a:r>
              <a:rPr lang="tr-TR" b="1" dirty="0" err="1"/>
              <a:t>Nöral</a:t>
            </a:r>
            <a:r>
              <a:rPr lang="tr-TR" b="1" dirty="0"/>
              <a:t> tip işitme kaybı</a:t>
            </a:r>
          </a:p>
          <a:p>
            <a:pPr fontAlgn="base"/>
            <a:r>
              <a:rPr lang="tr-TR" b="1" dirty="0"/>
              <a:t>Santral işitsel </a:t>
            </a:r>
            <a:r>
              <a:rPr lang="tr-TR" b="1" dirty="0" err="1"/>
              <a:t>işlemleme</a:t>
            </a:r>
            <a:r>
              <a:rPr lang="tr-TR" b="1" dirty="0"/>
              <a:t> bozuklukları</a:t>
            </a:r>
          </a:p>
          <a:p>
            <a:pPr fontAlgn="base"/>
            <a:r>
              <a:rPr lang="tr-TR" b="1" dirty="0"/>
              <a:t>Fonksiyonel işitme </a:t>
            </a:r>
            <a:r>
              <a:rPr lang="tr-TR" b="1" dirty="0" smtClean="0"/>
              <a:t>kaybı</a:t>
            </a:r>
            <a:endParaRPr lang="tr-TR" b="1" dirty="0"/>
          </a:p>
        </p:txBody>
      </p:sp>
    </p:spTree>
    <p:extLst>
      <p:ext uri="{BB962C8B-B14F-4D97-AF65-F5344CB8AC3E}">
        <p14:creationId xmlns:p14="http://schemas.microsoft.com/office/powerpoint/2010/main" val="21081078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7620000" cy="1124744"/>
          </a:xfrm>
        </p:spPr>
        <p:txBody>
          <a:bodyPr/>
          <a:lstStyle/>
          <a:p>
            <a:r>
              <a:rPr lang="tr-TR" b="1" dirty="0" smtClean="0">
                <a:solidFill>
                  <a:srgbClr val="FF0000"/>
                </a:solidFill>
              </a:rPr>
              <a:t>Çocuklarda İşitme Kayıpları</a:t>
            </a:r>
            <a:r>
              <a:rPr lang="tr-TR" b="1" dirty="0" smtClean="0"/>
              <a:t>:</a:t>
            </a:r>
            <a:endParaRPr lang="tr-TR" b="1" dirty="0"/>
          </a:p>
        </p:txBody>
      </p:sp>
      <p:sp>
        <p:nvSpPr>
          <p:cNvPr id="3" name="İçerik Yer Tutucusu 2"/>
          <p:cNvSpPr>
            <a:spLocks noGrp="1"/>
          </p:cNvSpPr>
          <p:nvPr>
            <p:ph idx="1"/>
          </p:nvPr>
        </p:nvSpPr>
        <p:spPr>
          <a:xfrm>
            <a:off x="395536" y="908720"/>
            <a:ext cx="7620000" cy="5949280"/>
          </a:xfrm>
        </p:spPr>
        <p:txBody>
          <a:bodyPr/>
          <a:lstStyle/>
          <a:p>
            <a:pPr marL="114300" indent="0">
              <a:buNone/>
            </a:pPr>
            <a:r>
              <a:rPr lang="tr-TR" dirty="0" smtClean="0">
                <a:solidFill>
                  <a:srgbClr val="FF0000"/>
                </a:solidFill>
              </a:rPr>
              <a:t>1.Çok Hafif Düzeyde İşitme Kaybı: </a:t>
            </a:r>
            <a:r>
              <a:rPr lang="tr-TR" dirty="0"/>
              <a:t>16 - 25 </a:t>
            </a:r>
            <a:r>
              <a:rPr lang="tr-TR" dirty="0" err="1"/>
              <a:t>dB</a:t>
            </a:r>
            <a:r>
              <a:rPr lang="tr-TR" dirty="0"/>
              <a:t> arası kayıplara minimal işitme kaybı diyoruz. Minimal işitme kayıplarında, çocuklar kulaklarını hafif tıkalı hisseder. Uzaktaki konuşmaları duymakta zorluk çekebilirler. Bu vakalarda işitme cihazı uygulanabilir.</a:t>
            </a:r>
          </a:p>
          <a:p>
            <a:pPr marL="114300" indent="0">
              <a:buNone/>
            </a:pPr>
            <a:r>
              <a:rPr lang="tr-TR" dirty="0" smtClean="0">
                <a:solidFill>
                  <a:srgbClr val="FF0000"/>
                </a:solidFill>
              </a:rPr>
              <a:t>2.Hafif </a:t>
            </a:r>
            <a:r>
              <a:rPr lang="tr-TR" dirty="0">
                <a:solidFill>
                  <a:srgbClr val="FF0000"/>
                </a:solidFill>
              </a:rPr>
              <a:t>derecede işitme </a:t>
            </a:r>
            <a:r>
              <a:rPr lang="tr-TR" dirty="0" smtClean="0">
                <a:solidFill>
                  <a:srgbClr val="FF0000"/>
                </a:solidFill>
              </a:rPr>
              <a:t>kaybı: </a:t>
            </a:r>
            <a:r>
              <a:rPr lang="tr-TR" dirty="0"/>
              <a:t>41 - 55 </a:t>
            </a:r>
            <a:r>
              <a:rPr lang="tr-TR" dirty="0" err="1"/>
              <a:t>dB</a:t>
            </a:r>
            <a:r>
              <a:rPr lang="tr-TR" dirty="0"/>
              <a:t> </a:t>
            </a:r>
            <a:r>
              <a:rPr lang="tr-TR" dirty="0" err="1"/>
              <a:t>HLarasındaki</a:t>
            </a:r>
            <a:r>
              <a:rPr lang="tr-TR" dirty="0"/>
              <a:t> kayıplara hafif derecede işitme kaybı diyoruz ve bu kayıplarda gürültülü ortamlarda konuşulanları takip etmekte zorluk çekersiniz.</a:t>
            </a:r>
            <a:endParaRPr lang="tr-TR" dirty="0">
              <a:solidFill>
                <a:srgbClr val="FF0000"/>
              </a:solidFill>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3645024"/>
            <a:ext cx="3312368" cy="3312368"/>
          </a:xfrm>
          <a:prstGeom prst="rect">
            <a:avLst/>
          </a:prstGeom>
        </p:spPr>
      </p:pic>
    </p:spTree>
    <p:extLst>
      <p:ext uri="{BB962C8B-B14F-4D97-AF65-F5344CB8AC3E}">
        <p14:creationId xmlns:p14="http://schemas.microsoft.com/office/powerpoint/2010/main" val="40423852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365" y="2348"/>
            <a:ext cx="8460432" cy="6855652"/>
          </a:xfrm>
        </p:spPr>
        <p:txBody>
          <a:bodyPr/>
          <a:lstStyle/>
          <a:p>
            <a:pPr marL="114300" indent="0">
              <a:buNone/>
            </a:pPr>
            <a:r>
              <a:rPr lang="tr-TR" sz="2000" dirty="0" smtClean="0"/>
              <a:t>3.</a:t>
            </a:r>
            <a:r>
              <a:rPr lang="tr-TR" sz="2000" b="1" dirty="0"/>
              <a:t> Orta derecede işitme </a:t>
            </a:r>
            <a:r>
              <a:rPr lang="tr-TR" sz="2000" b="1" dirty="0" smtClean="0"/>
              <a:t>kaybı:</a:t>
            </a:r>
            <a:r>
              <a:rPr lang="tr-TR" sz="2000" dirty="0"/>
              <a:t>41 - 55 </a:t>
            </a:r>
            <a:r>
              <a:rPr lang="tr-TR" sz="2000" dirty="0" err="1"/>
              <a:t>dB</a:t>
            </a:r>
            <a:r>
              <a:rPr lang="tr-TR" sz="2000" dirty="0"/>
              <a:t> arası duyma kayıplarına orta dereceli işitme kaybı diyoruz. Bu tür kayıplarda çocuklar, konuşulanların yarısından fazlasını duymazlar. Kendi seslerini düzgün olarak algılayamazlar. Konuşma tonlamasında farklılıklar görülebilir. İşitme cihazı kullanımı şarttır. Kullanılmadığı takdirde işitme kaybı olan çocuğun kelime hazinesi kısıtlanacağı gibi, sözcükleri söyleyişinde farklılıklar olacak, iletişim gücü zayıflayacaktır.</a:t>
            </a:r>
          </a:p>
          <a:p>
            <a:pPr marL="114300" indent="0">
              <a:buNone/>
            </a:pPr>
            <a:r>
              <a:rPr lang="tr-TR" sz="2000" b="1" dirty="0" smtClean="0"/>
              <a:t>4. İleri </a:t>
            </a:r>
            <a:r>
              <a:rPr lang="tr-TR" sz="2000" b="1" dirty="0"/>
              <a:t>düzeyde işitme </a:t>
            </a:r>
            <a:r>
              <a:rPr lang="tr-TR" sz="2000" b="1" dirty="0" smtClean="0"/>
              <a:t>kaybı:</a:t>
            </a:r>
            <a:r>
              <a:rPr lang="tr-TR" sz="2000" dirty="0"/>
              <a:t>56 - 70 </a:t>
            </a:r>
            <a:r>
              <a:rPr lang="tr-TR" sz="2000" dirty="0" err="1"/>
              <a:t>dB</a:t>
            </a:r>
            <a:r>
              <a:rPr lang="tr-TR" sz="2000" dirty="0"/>
              <a:t> arası duyma kayıplarına orta-ileri dereceli işitme kaybı denir. Bu aşamada duyma kaybı yaşayan çocuk, çoğu sesi duyamamaktadır. Erken tanı konmazsa çocuğun konuşma gelişimi tamamlanmaz. İşitme cihazı ile gerekli </a:t>
            </a:r>
            <a:r>
              <a:rPr lang="tr-TR" sz="2000" dirty="0" err="1"/>
              <a:t>amplifikasyon</a:t>
            </a:r>
            <a:r>
              <a:rPr lang="tr-TR" sz="2000" dirty="0"/>
              <a:t> sağlanmalıdır. Çocuk ayrıca bir konuşma terapistine de görünmeli ve tedavisine başlamalıdır.</a:t>
            </a:r>
          </a:p>
          <a:p>
            <a:pPr marL="114300" indent="0">
              <a:buNone/>
            </a:pPr>
            <a:endParaRPr lang="tr-TR" b="1" dirty="0" smtClean="0"/>
          </a:p>
          <a:p>
            <a:pPr marL="114300" indent="0">
              <a:buNone/>
            </a:pP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9832" y="3501008"/>
            <a:ext cx="3384376" cy="3384376"/>
          </a:xfrm>
          <a:prstGeom prst="rect">
            <a:avLst/>
          </a:prstGeom>
        </p:spPr>
      </p:pic>
    </p:spTree>
    <p:extLst>
      <p:ext uri="{BB962C8B-B14F-4D97-AF65-F5344CB8AC3E}">
        <p14:creationId xmlns:p14="http://schemas.microsoft.com/office/powerpoint/2010/main" val="29258005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460432" cy="6858000"/>
          </a:xfrm>
        </p:spPr>
        <p:txBody>
          <a:bodyPr/>
          <a:lstStyle/>
          <a:p>
            <a:pPr marL="114300" indent="0">
              <a:buNone/>
            </a:pPr>
            <a:r>
              <a:rPr lang="tr-TR" b="1" dirty="0"/>
              <a:t>İleri düzeyde işitme </a:t>
            </a:r>
            <a:r>
              <a:rPr lang="tr-TR" b="1" dirty="0" smtClean="0"/>
              <a:t>kaybı:</a:t>
            </a:r>
            <a:r>
              <a:rPr lang="tr-TR" dirty="0" smtClean="0"/>
              <a:t>71 </a:t>
            </a:r>
            <a:r>
              <a:rPr lang="tr-TR" dirty="0" err="1"/>
              <a:t>dB’den</a:t>
            </a:r>
            <a:r>
              <a:rPr lang="tr-TR" dirty="0"/>
              <a:t> ileri kayıplara ileri dereceli işitme kaybı diyoruz. Bu tür duyma kaybında çocuk hiçbir konuşmayı işitemez. İşitme cihazı takmaksızın iletişim kuramaz.</a:t>
            </a:r>
          </a:p>
          <a:p>
            <a:pPr marL="114300" indent="0">
              <a:buNone/>
            </a:pPr>
            <a:r>
              <a:rPr lang="tr-TR" b="1" dirty="0"/>
              <a:t>Çok ileri derecede işitme </a:t>
            </a:r>
            <a:r>
              <a:rPr lang="tr-TR" b="1" dirty="0" smtClean="0"/>
              <a:t>kaybı:</a:t>
            </a:r>
            <a:r>
              <a:rPr lang="tr-TR" dirty="0"/>
              <a:t>91dB HL üzerindeki işitme kayıplarına çok ileri derecede işitme kaybı denir. Bu vakalarda </a:t>
            </a:r>
            <a:r>
              <a:rPr lang="tr-TR" dirty="0" smtClean="0"/>
              <a:t>çocuklar </a:t>
            </a:r>
            <a:r>
              <a:rPr lang="tr-TR" dirty="0"/>
              <a:t>daha çok dudak okuyarak ya da işaret dili ile iletişim kurabilirler. Bu </a:t>
            </a:r>
            <a:r>
              <a:rPr lang="tr-TR" dirty="0" smtClean="0"/>
              <a:t>çocuklarda koklear </a:t>
            </a:r>
            <a:r>
              <a:rPr lang="tr-TR" dirty="0"/>
              <a:t>implant kullanılarak işitme kaybı telafi edilebilir .</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2492896"/>
            <a:ext cx="4104456" cy="3574297"/>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1461" y="2780928"/>
            <a:ext cx="3977216" cy="3741370"/>
          </a:xfrm>
          <a:prstGeom prst="rect">
            <a:avLst/>
          </a:prstGeom>
        </p:spPr>
      </p:pic>
    </p:spTree>
    <p:extLst>
      <p:ext uri="{BB962C8B-B14F-4D97-AF65-F5344CB8AC3E}">
        <p14:creationId xmlns:p14="http://schemas.microsoft.com/office/powerpoint/2010/main" val="27585020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
            </a:r>
            <a:br>
              <a:rPr lang="tr-TR" dirty="0" smtClean="0"/>
            </a:br>
            <a:r>
              <a:rPr lang="tr-TR" dirty="0" smtClean="0"/>
              <a:t/>
            </a:r>
            <a:br>
              <a:rPr lang="tr-TR" dirty="0" smtClean="0"/>
            </a:br>
            <a:r>
              <a:rPr lang="tr-TR" dirty="0" smtClean="0"/>
              <a:t/>
            </a:r>
            <a:br>
              <a:rPr lang="tr-TR" dirty="0" smtClean="0"/>
            </a:br>
            <a:r>
              <a:rPr lang="tr-TR" b="1" dirty="0" smtClean="0">
                <a:solidFill>
                  <a:srgbClr val="FF0000"/>
                </a:solidFill>
              </a:rPr>
              <a:t>İşitme Yetersizliği Olan Bireyler İçin Kullanılan Teknolojiler</a:t>
            </a:r>
            <a:r>
              <a:rPr lang="tr-TR" dirty="0" smtClean="0"/>
              <a:t/>
            </a:r>
            <a:br>
              <a:rPr lang="tr-TR" dirty="0" smtClean="0"/>
            </a:br>
            <a:endParaRPr lang="tr-TR" dirty="0"/>
          </a:p>
        </p:txBody>
      </p:sp>
      <p:sp>
        <p:nvSpPr>
          <p:cNvPr id="3" name="İçerik Yer Tutucusu 2"/>
          <p:cNvSpPr>
            <a:spLocks noGrp="1"/>
          </p:cNvSpPr>
          <p:nvPr>
            <p:ph idx="1"/>
          </p:nvPr>
        </p:nvSpPr>
        <p:spPr/>
        <p:txBody>
          <a:bodyPr/>
          <a:lstStyle/>
          <a:p>
            <a:endParaRPr lang="tr-TR" dirty="0" smtClean="0"/>
          </a:p>
          <a:p>
            <a:endParaRPr lang="tr-TR" dirty="0" smtClean="0"/>
          </a:p>
          <a:p>
            <a:endParaRPr lang="tr-TR" dirty="0" smtClean="0"/>
          </a:p>
          <a:p>
            <a:endParaRPr lang="tr-TR" dirty="0" smtClean="0"/>
          </a:p>
          <a:p>
            <a:r>
              <a:rPr lang="tr-TR" b="1" dirty="0" smtClean="0"/>
              <a:t>İşitme yetersizliği olan bireylerde teknoloji kullanımında öncelik ses erişiminin sağlanmasıdır.İşitme kaybının neden olduğu sese erişimdeki güçlüğün olumsuzluklarını azaltmada işitme cihazlarının önemi büyüktür. </a:t>
            </a:r>
            <a:endParaRPr lang="tr-TR" b="1" dirty="0"/>
          </a:p>
        </p:txBody>
      </p:sp>
    </p:spTree>
    <p:extLst>
      <p:ext uri="{BB962C8B-B14F-4D97-AF65-F5344CB8AC3E}">
        <p14:creationId xmlns:p14="http://schemas.microsoft.com/office/powerpoint/2010/main" val="37427609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0000"/>
                </a:solidFill>
              </a:rPr>
              <a:t>İşitme Cihazları:</a:t>
            </a:r>
            <a:br>
              <a:rPr lang="tr-TR" b="1" dirty="0" smtClean="0">
                <a:solidFill>
                  <a:srgbClr val="FF0000"/>
                </a:solidFill>
              </a:rPr>
            </a:br>
            <a:endParaRPr lang="tr-TR" b="1" dirty="0">
              <a:solidFill>
                <a:srgbClr val="FF0000"/>
              </a:solidFill>
            </a:endParaRPr>
          </a:p>
        </p:txBody>
      </p:sp>
      <p:sp>
        <p:nvSpPr>
          <p:cNvPr id="3" name="İçerik Yer Tutucusu 2"/>
          <p:cNvSpPr>
            <a:spLocks noGrp="1"/>
          </p:cNvSpPr>
          <p:nvPr>
            <p:ph idx="1"/>
          </p:nvPr>
        </p:nvSpPr>
        <p:spPr/>
        <p:txBody>
          <a:bodyPr/>
          <a:lstStyle/>
          <a:p>
            <a:r>
              <a:rPr lang="tr-TR" b="1" dirty="0" smtClean="0"/>
              <a:t>İşitme Cihazları, işitme yetersizliği olan çocukların sese erişimlerini sağlayan ve işitme kaybının gelişimleri üzerindeki olumsuz etkilerini azaltma amacı ile kullanılan cihazlardır.</a:t>
            </a:r>
            <a:endParaRPr lang="tr-TR" b="1"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140968"/>
            <a:ext cx="7620000" cy="2495550"/>
          </a:xfrm>
          <a:prstGeom prst="rect">
            <a:avLst/>
          </a:prstGeom>
        </p:spPr>
      </p:pic>
    </p:spTree>
    <p:extLst>
      <p:ext uri="{BB962C8B-B14F-4D97-AF65-F5344CB8AC3E}">
        <p14:creationId xmlns:p14="http://schemas.microsoft.com/office/powerpoint/2010/main" val="28320327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0000"/>
                </a:solidFill>
              </a:rPr>
              <a:t>İşitme Cihazları ve Teknoloji</a:t>
            </a:r>
            <a:endParaRPr lang="tr-TR" b="1" dirty="0">
              <a:solidFill>
                <a:srgbClr val="FF0000"/>
              </a:solidFill>
            </a:endParaRPr>
          </a:p>
        </p:txBody>
      </p:sp>
      <p:sp>
        <p:nvSpPr>
          <p:cNvPr id="3" name="İçerik Yer Tutucusu 2"/>
          <p:cNvSpPr>
            <a:spLocks noGrp="1"/>
          </p:cNvSpPr>
          <p:nvPr>
            <p:ph idx="1"/>
          </p:nvPr>
        </p:nvSpPr>
        <p:spPr/>
        <p:txBody>
          <a:bodyPr/>
          <a:lstStyle/>
          <a:p>
            <a:pPr marL="114300" indent="0">
              <a:buNone/>
            </a:pPr>
            <a:r>
              <a:rPr lang="tr-TR" b="1" dirty="0" smtClean="0"/>
              <a:t>Abraham </a:t>
            </a:r>
            <a:r>
              <a:rPr lang="tr-TR" b="1" dirty="0" err="1" smtClean="0"/>
              <a:t>Graham</a:t>
            </a:r>
            <a:r>
              <a:rPr lang="tr-TR" b="1" dirty="0" smtClean="0"/>
              <a:t> Bel’lin</a:t>
            </a:r>
            <a:r>
              <a:rPr lang="tr-TR" dirty="0" smtClean="0"/>
              <a:t> çalışmaları  ile elektrikli işitme cihaz üretimine 19.yy’da başlanmıştır. Ticari amaçla  yapılmış ilk işitme cihazı 1903 yılında piyasaya sürülmüş ve 1947 yılında işitme cihazları boyutları küçülmeye başlamıştır. Bu küçülmenin ilk ürünü olan cep tipi cihazlar üretilmiştir ancak günümüzde pek kullanılmamaktadır.</a:t>
            </a: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4339" y="3645024"/>
            <a:ext cx="5832648" cy="3495452"/>
          </a:xfrm>
          <a:prstGeom prst="rect">
            <a:avLst/>
          </a:prstGeom>
        </p:spPr>
      </p:pic>
    </p:spTree>
    <p:extLst>
      <p:ext uri="{BB962C8B-B14F-4D97-AF65-F5344CB8AC3E}">
        <p14:creationId xmlns:p14="http://schemas.microsoft.com/office/powerpoint/2010/main" val="20446576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188640"/>
            <a:ext cx="8388424" cy="6669360"/>
          </a:xfrm>
        </p:spPr>
        <p:txBody>
          <a:bodyPr/>
          <a:lstStyle/>
          <a:p>
            <a:r>
              <a:rPr lang="tr-TR" sz="2400" dirty="0" smtClean="0"/>
              <a:t>Gelişen teknoloji ile işitme cihazlarının parçaları ve sistemlerine de sürekli yenilik getirilmeye devam edilmiştir. İşitme cihazlarının mikrofon tipleri  ‘’Çok yönlü’’ ve  ‘’yönlü’’ olarak adlandırılarak işitme cihazı kullanıcısının farklı ortamlarda kullanmak üzere sesin belirli doğrultularda gelişini ve çok hassas sesleri dahi  işitmesini sağlayan ses girişleri oluşturulmuştur.</a:t>
            </a:r>
          </a:p>
          <a:p>
            <a:pPr marL="114300" indent="0" algn="ctr">
              <a:buNone/>
            </a:pPr>
            <a:r>
              <a:rPr lang="tr-TR" sz="3200" b="1" dirty="0" smtClean="0">
                <a:solidFill>
                  <a:srgbClr val="FF0000"/>
                </a:solidFill>
              </a:rPr>
              <a:t>İŞİTME  CİHAZI TİPLERİ</a:t>
            </a:r>
          </a:p>
          <a:p>
            <a:pPr marL="114300" indent="0">
              <a:buNone/>
            </a:pPr>
            <a:r>
              <a:rPr lang="tr-TR" sz="2400" dirty="0" smtClean="0"/>
              <a:t>İşitme cihazları şekline ve kulaktaki yerleşimine göre farklı şekillerde  sınıflandırılmaktadır.</a:t>
            </a:r>
          </a:p>
          <a:p>
            <a:r>
              <a:rPr lang="tr-TR" sz="2400" b="1" dirty="0" smtClean="0">
                <a:solidFill>
                  <a:srgbClr val="FF0000"/>
                </a:solidFill>
              </a:rPr>
              <a:t>Cep tipi işitme cihazları</a:t>
            </a:r>
            <a:r>
              <a:rPr lang="tr-TR" sz="2400" b="1" dirty="0" smtClean="0"/>
              <a:t>:</a:t>
            </a:r>
            <a:r>
              <a:rPr lang="tr-TR" sz="2400" dirty="0" smtClean="0"/>
              <a:t>Günümüzde kullanılmayan bu cihazlar ileri ve çok ileri derece işitme kayıplılar için güçlü çıkışı olması nedeniyle tercih edilmiştir. Artık yerini dijital cihazlara bırakmışlardır.</a:t>
            </a:r>
          </a:p>
          <a:p>
            <a:pPr marL="114300" indent="0">
              <a:buNone/>
            </a:pPr>
            <a:endParaRPr lang="tr-TR" dirty="0"/>
          </a:p>
        </p:txBody>
      </p:sp>
    </p:spTree>
    <p:extLst>
      <p:ext uri="{BB962C8B-B14F-4D97-AF65-F5344CB8AC3E}">
        <p14:creationId xmlns:p14="http://schemas.microsoft.com/office/powerpoint/2010/main" val="2825629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388424" cy="6858000"/>
          </a:xfrm>
        </p:spPr>
        <p:txBody>
          <a:bodyPr>
            <a:normAutofit/>
          </a:bodyPr>
          <a:lstStyle/>
          <a:p>
            <a:r>
              <a:rPr lang="tr-TR" sz="2800" b="1" dirty="0" smtClean="0"/>
              <a:t>Kemik yolu işitme cihazları</a:t>
            </a:r>
            <a:r>
              <a:rPr lang="tr-TR" sz="2800" dirty="0" smtClean="0"/>
              <a:t>: Gözlük tipi, bant tipi gibi modelleri bulunmaktadır. Dış kulak yolunda ve orta kulakta farklı sorunları nedeni ile hava yolu cihazları kullanamayan hastalarda tercih edilmektedir.</a:t>
            </a:r>
            <a:endParaRPr lang="tr-TR" sz="2800"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8" y="3451457"/>
            <a:ext cx="3816424" cy="3096306"/>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9992" y="3415889"/>
            <a:ext cx="7016130" cy="3333750"/>
          </a:xfrm>
          <a:prstGeom prst="rect">
            <a:avLst/>
          </a:prstGeom>
        </p:spPr>
      </p:pic>
    </p:spTree>
    <p:extLst>
      <p:ext uri="{BB962C8B-B14F-4D97-AF65-F5344CB8AC3E}">
        <p14:creationId xmlns:p14="http://schemas.microsoft.com/office/powerpoint/2010/main" val="23948117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460432" cy="6858000"/>
          </a:xfrm>
        </p:spPr>
        <p:txBody>
          <a:bodyPr/>
          <a:lstStyle/>
          <a:p>
            <a:r>
              <a:rPr lang="tr-TR" sz="3200" b="1" dirty="0" smtClean="0">
                <a:solidFill>
                  <a:srgbClr val="FF0000"/>
                </a:solidFill>
              </a:rPr>
              <a:t>Kanal içi İşitme Cihazları</a:t>
            </a:r>
            <a:r>
              <a:rPr lang="tr-TR" sz="3200" b="1" dirty="0" smtClean="0"/>
              <a:t>:</a:t>
            </a:r>
          </a:p>
          <a:p>
            <a:endParaRPr lang="tr-TR" dirty="0" smtClean="0"/>
          </a:p>
          <a:p>
            <a:r>
              <a:rPr lang="tr-TR" dirty="0" smtClean="0"/>
              <a:t> Kulak kanalı içine yerleştirilen işitme cihazlarıdır. Kulak kanalının şekline ve boyutuna göre özel kalıp hazırlanır. Genellikle hafif ve orta derecede işitme kayıpları ve yetişkinler için uygundur. Dış kulak yoluna  tamamen yerleşen tam kanal içi cihazlarda mevcuttur.</a:t>
            </a: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7624" y="2780928"/>
            <a:ext cx="6086450" cy="3043225"/>
          </a:xfrm>
          <a:prstGeom prst="rect">
            <a:avLst/>
          </a:prstGeom>
        </p:spPr>
      </p:pic>
    </p:spTree>
    <p:extLst>
      <p:ext uri="{BB962C8B-B14F-4D97-AF65-F5344CB8AC3E}">
        <p14:creationId xmlns:p14="http://schemas.microsoft.com/office/powerpoint/2010/main" val="2048601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0528" y="0"/>
            <a:ext cx="8640960" cy="6858000"/>
          </a:xfrm>
        </p:spPr>
        <p:txBody>
          <a:bodyPr/>
          <a:lstStyle/>
          <a:p>
            <a:endParaRPr lang="tr-TR" dirty="0" smtClean="0"/>
          </a:p>
          <a:p>
            <a:r>
              <a:rPr lang="tr-TR" b="1" dirty="0" smtClean="0">
                <a:solidFill>
                  <a:srgbClr val="FF0000"/>
                </a:solidFill>
              </a:rPr>
              <a:t>Kulak içi işitme cihazları</a:t>
            </a:r>
            <a:r>
              <a:rPr lang="tr-TR" dirty="0" smtClean="0"/>
              <a:t>: Hafif- orta derecede işitme kayıplarında tercih edilen dış kulak yolu dar olan yetişkin ve yaşlı bireylerde kullanımı daha rahat olan cihaz türüdür.</a:t>
            </a:r>
          </a:p>
          <a:p>
            <a:r>
              <a:rPr lang="tr-TR" b="1" dirty="0" smtClean="0">
                <a:solidFill>
                  <a:srgbClr val="FF0000"/>
                </a:solidFill>
              </a:rPr>
              <a:t>Kulak arkası işitme cihazları </a:t>
            </a:r>
            <a:r>
              <a:rPr lang="tr-TR" dirty="0" smtClean="0"/>
              <a:t>: İşitme kayıplı her yaştan birey için en sık kullanılan modeldir. Bu cihazlar kulak arkasına yerleştirilen cihaz gövdesi ile dış kulağa yerleştirilen kulak kalıbı ve aralarındaki hortumdan oluşur. İleri ve çok ileri derecede işitme kaybında sıklıkla tercih edilen modeldir. Kulak kalıbının dikkatli ve uygun şekilde alınması önemlidir. Renk ve boyut seçeneği sunulmaktadır.</a:t>
            </a: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3648" y="3717032"/>
            <a:ext cx="5715000" cy="2752725"/>
          </a:xfrm>
          <a:prstGeom prst="rect">
            <a:avLst/>
          </a:prstGeom>
        </p:spPr>
      </p:pic>
    </p:spTree>
    <p:extLst>
      <p:ext uri="{BB962C8B-B14F-4D97-AF65-F5344CB8AC3E}">
        <p14:creationId xmlns:p14="http://schemas.microsoft.com/office/powerpoint/2010/main" val="14138973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460432" cy="6858000"/>
          </a:xfrm>
        </p:spPr>
        <p:txBody>
          <a:bodyPr/>
          <a:lstStyle/>
          <a:p>
            <a:endParaRPr lang="tr-TR" dirty="0" smtClean="0"/>
          </a:p>
          <a:p>
            <a:r>
              <a:rPr lang="tr-TR" sz="4400" b="1" dirty="0" err="1" smtClean="0">
                <a:solidFill>
                  <a:srgbClr val="FF0000"/>
                </a:solidFill>
              </a:rPr>
              <a:t>Koklear</a:t>
            </a:r>
            <a:r>
              <a:rPr lang="tr-TR" sz="4400" b="1" dirty="0" smtClean="0">
                <a:solidFill>
                  <a:srgbClr val="FF0000"/>
                </a:solidFill>
              </a:rPr>
              <a:t> </a:t>
            </a:r>
            <a:r>
              <a:rPr lang="tr-TR" sz="4400" b="1" dirty="0" err="1" smtClean="0">
                <a:solidFill>
                  <a:srgbClr val="FF0000"/>
                </a:solidFill>
              </a:rPr>
              <a:t>İmplantlar</a:t>
            </a:r>
            <a:r>
              <a:rPr lang="tr-TR" sz="4400" b="1" dirty="0" smtClean="0"/>
              <a:t>:</a:t>
            </a:r>
          </a:p>
          <a:p>
            <a:r>
              <a:rPr lang="tr-TR" dirty="0" smtClean="0"/>
              <a:t> </a:t>
            </a:r>
            <a:r>
              <a:rPr lang="tr-TR" sz="3200" dirty="0" smtClean="0"/>
              <a:t>Her iki kulakta ileri ve çok ileri derecede duyu-sinir işitme kaybı olan ve işitme cihazından dil ve konuşma becerilerini geliştirme açısından yeterince fayda göremeyen kişilere işitme kapasitesinin desteklenmesi için kullanılır. Halk arasında ‘</a:t>
            </a:r>
            <a:r>
              <a:rPr lang="tr-TR" sz="3200" dirty="0" smtClean="0">
                <a:solidFill>
                  <a:srgbClr val="FF0000"/>
                </a:solidFill>
              </a:rPr>
              <a:t>’biyonik kulak</a:t>
            </a:r>
            <a:r>
              <a:rPr lang="tr-TR" sz="3200" dirty="0" smtClean="0"/>
              <a:t>’’ ismi de verilmektedir. İşitmesini sonradan kaybeden kişilerde koklear implant ile konuşmayı algılama becerisi yeniden  kazandırılırken , küçük çocuklarda sözlü dil gelişimi hedeflenir.</a:t>
            </a:r>
            <a:endParaRPr lang="tr-TR" sz="3200" dirty="0"/>
          </a:p>
        </p:txBody>
      </p:sp>
    </p:spTree>
    <p:extLst>
      <p:ext uri="{BB962C8B-B14F-4D97-AF65-F5344CB8AC3E}">
        <p14:creationId xmlns:p14="http://schemas.microsoft.com/office/powerpoint/2010/main" val="12377674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implant.jpg"/>
          <p:cNvPicPr>
            <a:picLocks noChangeAspect="1"/>
          </p:cNvPicPr>
          <p:nvPr/>
        </p:nvPicPr>
        <p:blipFill>
          <a:blip r:embed="rId3" cstate="print"/>
          <a:stretch>
            <a:fillRect/>
          </a:stretch>
        </p:blipFill>
        <p:spPr>
          <a:xfrm>
            <a:off x="0" y="0"/>
            <a:ext cx="2975550" cy="1844824"/>
          </a:xfrm>
          <a:prstGeom prst="rect">
            <a:avLst/>
          </a:prstGeom>
        </p:spPr>
      </p:pic>
      <p:pic>
        <p:nvPicPr>
          <p:cNvPr id="3" name="2 Resim" descr="koklear1.png"/>
          <p:cNvPicPr>
            <a:picLocks noChangeAspect="1"/>
          </p:cNvPicPr>
          <p:nvPr/>
        </p:nvPicPr>
        <p:blipFill>
          <a:blip r:embed="rId4" cstate="print"/>
          <a:stretch>
            <a:fillRect/>
          </a:stretch>
        </p:blipFill>
        <p:spPr>
          <a:xfrm>
            <a:off x="5292080" y="0"/>
            <a:ext cx="3042661" cy="1732782"/>
          </a:xfrm>
          <a:prstGeom prst="rect">
            <a:avLst/>
          </a:prstGeom>
        </p:spPr>
      </p:pic>
      <p:sp>
        <p:nvSpPr>
          <p:cNvPr id="6" name="5 Metin kutusu"/>
          <p:cNvSpPr txBox="1"/>
          <p:nvPr/>
        </p:nvSpPr>
        <p:spPr>
          <a:xfrm>
            <a:off x="251520" y="1916832"/>
            <a:ext cx="2952328" cy="800219"/>
          </a:xfrm>
          <a:prstGeom prst="rect">
            <a:avLst/>
          </a:prstGeom>
          <a:noFill/>
        </p:spPr>
        <p:txBody>
          <a:bodyPr wrap="square" rtlCol="0">
            <a:spAutoFit/>
          </a:bodyPr>
          <a:lstStyle/>
          <a:p>
            <a:r>
              <a:rPr lang="tr-TR" sz="2800" b="1" dirty="0" err="1" smtClean="0">
                <a:solidFill>
                  <a:srgbClr val="FF0000"/>
                </a:solidFill>
              </a:rPr>
              <a:t>Çihazın</a:t>
            </a:r>
            <a:r>
              <a:rPr lang="tr-TR" sz="2800" b="1" dirty="0" smtClean="0">
                <a:solidFill>
                  <a:srgbClr val="FF0000"/>
                </a:solidFill>
              </a:rPr>
              <a:t> içi</a:t>
            </a:r>
          </a:p>
          <a:p>
            <a:endParaRPr lang="tr-TR" dirty="0"/>
          </a:p>
        </p:txBody>
      </p:sp>
      <p:sp>
        <p:nvSpPr>
          <p:cNvPr id="7" name="6 Metin kutusu"/>
          <p:cNvSpPr txBox="1"/>
          <p:nvPr/>
        </p:nvSpPr>
        <p:spPr>
          <a:xfrm>
            <a:off x="5220072" y="1772816"/>
            <a:ext cx="2952328" cy="800219"/>
          </a:xfrm>
          <a:prstGeom prst="rect">
            <a:avLst/>
          </a:prstGeom>
          <a:noFill/>
        </p:spPr>
        <p:txBody>
          <a:bodyPr wrap="square" rtlCol="0">
            <a:spAutoFit/>
          </a:bodyPr>
          <a:lstStyle/>
          <a:p>
            <a:r>
              <a:rPr lang="tr-TR" sz="2800" b="1" dirty="0" err="1" smtClean="0">
                <a:solidFill>
                  <a:srgbClr val="FF0000"/>
                </a:solidFill>
              </a:rPr>
              <a:t>Çihazın</a:t>
            </a:r>
            <a:r>
              <a:rPr lang="tr-TR" sz="2800" b="1" dirty="0" smtClean="0">
                <a:solidFill>
                  <a:srgbClr val="FF0000"/>
                </a:solidFill>
              </a:rPr>
              <a:t> dışı</a:t>
            </a:r>
          </a:p>
          <a:p>
            <a:endParaRPr lang="tr-TR" dirty="0"/>
          </a:p>
        </p:txBody>
      </p:sp>
      <p:pic>
        <p:nvPicPr>
          <p:cNvPr id="8" name="7 Resim" descr="koklear-implant-sistemi-nasil-calisir.jpg"/>
          <p:cNvPicPr>
            <a:picLocks noChangeAspect="1"/>
          </p:cNvPicPr>
          <p:nvPr/>
        </p:nvPicPr>
        <p:blipFill>
          <a:blip r:embed="rId5" cstate="print"/>
          <a:stretch>
            <a:fillRect/>
          </a:stretch>
        </p:blipFill>
        <p:spPr>
          <a:xfrm>
            <a:off x="179512" y="2420888"/>
            <a:ext cx="7848872" cy="3744416"/>
          </a:xfrm>
          <a:prstGeom prst="rect">
            <a:avLst/>
          </a:prstGeom>
        </p:spPr>
      </p:pic>
      <p:sp>
        <p:nvSpPr>
          <p:cNvPr id="9" name="8 Metin kutusu"/>
          <p:cNvSpPr txBox="1"/>
          <p:nvPr/>
        </p:nvSpPr>
        <p:spPr>
          <a:xfrm>
            <a:off x="1691680" y="6381328"/>
            <a:ext cx="3240360" cy="646331"/>
          </a:xfrm>
          <a:prstGeom prst="rect">
            <a:avLst/>
          </a:prstGeom>
          <a:noFill/>
        </p:spPr>
        <p:txBody>
          <a:bodyPr wrap="square" rtlCol="0">
            <a:spAutoFit/>
          </a:bodyPr>
          <a:lstStyle/>
          <a:p>
            <a:r>
              <a:rPr lang="tr-TR" b="1" dirty="0" err="1" smtClean="0">
                <a:solidFill>
                  <a:srgbClr val="FF0000"/>
                </a:solidFill>
              </a:rPr>
              <a:t>Koklear</a:t>
            </a:r>
            <a:r>
              <a:rPr lang="tr-TR" b="1" dirty="0" smtClean="0">
                <a:solidFill>
                  <a:srgbClr val="FF0000"/>
                </a:solidFill>
              </a:rPr>
              <a:t> </a:t>
            </a:r>
            <a:r>
              <a:rPr lang="tr-TR" b="1" dirty="0" err="1" smtClean="0">
                <a:solidFill>
                  <a:srgbClr val="FF0000"/>
                </a:solidFill>
              </a:rPr>
              <a:t>İmplantın</a:t>
            </a:r>
            <a:r>
              <a:rPr lang="tr-TR" b="1" dirty="0" smtClean="0">
                <a:solidFill>
                  <a:srgbClr val="FF0000"/>
                </a:solidFill>
              </a:rPr>
              <a:t> Çalışması</a:t>
            </a:r>
          </a:p>
          <a:p>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457200" y="0"/>
            <a:ext cx="7620000" cy="1844824"/>
          </a:xfrm>
        </p:spPr>
        <p:txBody>
          <a:bodyPr/>
          <a:lstStyle/>
          <a:p>
            <a:r>
              <a:rPr lang="tr-TR" b="1" dirty="0" smtClean="0"/>
              <a:t/>
            </a:r>
            <a:br>
              <a:rPr lang="tr-TR" b="1" dirty="0" smtClean="0"/>
            </a:br>
            <a:r>
              <a:rPr lang="tr-TR" b="1" dirty="0" smtClean="0">
                <a:solidFill>
                  <a:srgbClr val="FF0000"/>
                </a:solidFill>
              </a:rPr>
              <a:t>İŞİTSEL BEYİN SAPI İMPLANTI</a:t>
            </a:r>
            <a:r>
              <a:rPr lang="tr-TR" dirty="0" smtClean="0"/>
              <a:t/>
            </a:r>
            <a:br>
              <a:rPr lang="tr-TR" dirty="0" smtClean="0"/>
            </a:br>
            <a:endParaRPr lang="tr-TR" dirty="0"/>
          </a:p>
        </p:txBody>
      </p:sp>
      <p:sp>
        <p:nvSpPr>
          <p:cNvPr id="6" name="5 İçerik Yer Tutucusu"/>
          <p:cNvSpPr>
            <a:spLocks noGrp="1"/>
          </p:cNvSpPr>
          <p:nvPr>
            <p:ph idx="1"/>
          </p:nvPr>
        </p:nvSpPr>
        <p:spPr>
          <a:xfrm>
            <a:off x="467544" y="2057400"/>
            <a:ext cx="7620000" cy="4800600"/>
          </a:xfrm>
        </p:spPr>
        <p:txBody>
          <a:bodyPr/>
          <a:lstStyle/>
          <a:p>
            <a:r>
              <a:rPr lang="tr-TR" b="1" dirty="0" smtClean="0"/>
              <a:t>Bazı durumlarda </a:t>
            </a:r>
            <a:r>
              <a:rPr lang="tr-TR" b="1" dirty="0" err="1" smtClean="0"/>
              <a:t>koklear</a:t>
            </a:r>
            <a:r>
              <a:rPr lang="tr-TR" b="1" dirty="0" smtClean="0"/>
              <a:t> </a:t>
            </a:r>
            <a:r>
              <a:rPr lang="tr-TR" b="1" dirty="0" err="1" smtClean="0"/>
              <a:t>implantlar</a:t>
            </a:r>
            <a:r>
              <a:rPr lang="tr-TR" b="1" dirty="0" smtClean="0"/>
              <a:t> işitmenin sağlanmasın da uygun olmamaktadır.</a:t>
            </a:r>
          </a:p>
          <a:p>
            <a:r>
              <a:rPr lang="tr-TR" b="1" dirty="0" smtClean="0"/>
              <a:t>İç kulağın doğuştan veya genetik problemler nedeniyle gelişmemesi</a:t>
            </a:r>
          </a:p>
          <a:p>
            <a:endParaRPr lang="tr-TR" b="1" dirty="0" smtClean="0"/>
          </a:p>
          <a:p>
            <a:r>
              <a:rPr lang="tr-TR" b="1" dirty="0" smtClean="0"/>
              <a:t>İşitme sinirinin alınmış olması gibi durumlarında KBB doktorları tarafından cerrahi işlem ile beyin sapı bölgesine elektrot yerleşimi uygulanmaktadır</a:t>
            </a:r>
          </a:p>
          <a:p>
            <a:endParaRPr lang="tr-TR" b="1" dirty="0" smtClean="0"/>
          </a:p>
          <a:p>
            <a:r>
              <a:rPr lang="tr-TR" b="1" dirty="0" smtClean="0"/>
              <a:t>Ameliyat sonrası yara iyileştikten sonra dış parça takılarak seslere erişim sağlanmaktadır.</a:t>
            </a:r>
          </a:p>
          <a:p>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smiling_girl_cochlear_implant.jpg"/>
          <p:cNvPicPr>
            <a:picLocks noGrp="1" noChangeAspect="1"/>
          </p:cNvPicPr>
          <p:nvPr>
            <p:ph idx="1"/>
          </p:nvPr>
        </p:nvPicPr>
        <p:blipFill>
          <a:blip r:embed="rId2" cstate="print"/>
          <a:stretch>
            <a:fillRect/>
          </a:stretch>
        </p:blipFill>
        <p:spPr>
          <a:xfrm>
            <a:off x="250825" y="260648"/>
            <a:ext cx="7993583" cy="6408712"/>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600" b="1" dirty="0" smtClean="0">
                <a:solidFill>
                  <a:srgbClr val="FF0000"/>
                </a:solidFill>
              </a:rPr>
              <a:t>Akustik Erişilebilirliği Sağlamak</a:t>
            </a:r>
            <a:endParaRPr lang="tr-TR" sz="3600" b="1" dirty="0">
              <a:solidFill>
                <a:srgbClr val="FF0000"/>
              </a:solidFill>
            </a:endParaRPr>
          </a:p>
        </p:txBody>
      </p:sp>
      <p:sp>
        <p:nvSpPr>
          <p:cNvPr id="3" name="2 İçerik Yer Tutucusu"/>
          <p:cNvSpPr>
            <a:spLocks noGrp="1"/>
          </p:cNvSpPr>
          <p:nvPr>
            <p:ph idx="1"/>
          </p:nvPr>
        </p:nvSpPr>
        <p:spPr/>
        <p:txBody>
          <a:bodyPr/>
          <a:lstStyle/>
          <a:p>
            <a:r>
              <a:rPr lang="tr-TR" b="1" dirty="0" smtClean="0"/>
              <a:t>Çevreden gelen her ses çocuğun kullandığı işitme cihazı yardımı ile beyinde işitme merkezine ulaşmadan önce belirli bir ortamdan geçmektedir.</a:t>
            </a:r>
          </a:p>
          <a:p>
            <a:endParaRPr lang="tr-TR" b="1" dirty="0" smtClean="0"/>
          </a:p>
          <a:p>
            <a:r>
              <a:rPr lang="tr-TR" b="1" dirty="0" smtClean="0"/>
              <a:t>Bu yüzden akustik erişim çocuğun bulunduğu her ortamda iyi düzeyde olmalıdır</a:t>
            </a:r>
          </a:p>
          <a:p>
            <a:endParaRPr lang="tr-TR" b="1" dirty="0" smtClean="0"/>
          </a:p>
          <a:p>
            <a:r>
              <a:rPr lang="tr-TR" b="1" dirty="0" smtClean="0"/>
              <a:t>Ulaşılabilir ve sürdürülebilir dinleme ile sözlü dil için ilk adım akustik erişilebilirliktir.</a:t>
            </a:r>
            <a:endParaRPr lang="tr-TR"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200" b="1" dirty="0" smtClean="0">
                <a:solidFill>
                  <a:srgbClr val="FF0000"/>
                </a:solidFill>
              </a:rPr>
              <a:t>Ev  ve okul ortamında akustik erişilebilirliğin önündeki engeller</a:t>
            </a:r>
            <a:endParaRPr lang="tr-TR" sz="3200" b="1" dirty="0">
              <a:solidFill>
                <a:srgbClr val="FF0000"/>
              </a:solidFill>
            </a:endParaRPr>
          </a:p>
        </p:txBody>
      </p:sp>
      <p:sp>
        <p:nvSpPr>
          <p:cNvPr id="3" name="2 İçerik Yer Tutucusu"/>
          <p:cNvSpPr>
            <a:spLocks noGrp="1"/>
          </p:cNvSpPr>
          <p:nvPr>
            <p:ph idx="1"/>
          </p:nvPr>
        </p:nvSpPr>
        <p:spPr>
          <a:xfrm>
            <a:off x="467544" y="2132856"/>
            <a:ext cx="7547992" cy="4392488"/>
          </a:xfrm>
        </p:spPr>
        <p:txBody>
          <a:bodyPr>
            <a:normAutofit/>
          </a:bodyPr>
          <a:lstStyle/>
          <a:p>
            <a:r>
              <a:rPr lang="tr-TR" b="1" dirty="0" smtClean="0"/>
              <a:t>Sınıf içerinde işitsel öğrenmeyi etkileyen en önemli faktörler arasında çocuğun işitme dikkat yeterliliği ile sınıfın ortam özelliği bulunmaktadır.</a:t>
            </a:r>
          </a:p>
          <a:p>
            <a:endParaRPr lang="tr-TR" b="1" dirty="0" smtClean="0"/>
          </a:p>
          <a:p>
            <a:endParaRPr lang="tr-TR" b="1" dirty="0" smtClean="0"/>
          </a:p>
          <a:p>
            <a:endParaRPr lang="tr-TR" b="1" dirty="0" smtClean="0"/>
          </a:p>
          <a:p>
            <a:r>
              <a:rPr lang="tr-TR" b="1" dirty="0" smtClean="0"/>
              <a:t>Diğer değişkenler arasında ise öğretmenlerin ve </a:t>
            </a:r>
            <a:r>
              <a:rPr lang="tr-TR" b="1" dirty="0" err="1" smtClean="0"/>
              <a:t>cocukların</a:t>
            </a:r>
            <a:r>
              <a:rPr lang="tr-TR" b="1" dirty="0" smtClean="0"/>
              <a:t> konuşması ile sınıf içerisindeki farklı konumları yer almaktadır.</a:t>
            </a:r>
          </a:p>
          <a:p>
            <a:endParaRPr lang="tr-T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60648"/>
            <a:ext cx="7620000" cy="1143000"/>
          </a:xfrm>
        </p:spPr>
        <p:txBody>
          <a:bodyPr/>
          <a:lstStyle/>
          <a:p>
            <a:r>
              <a:rPr lang="tr-TR" b="1" dirty="0" smtClean="0">
                <a:solidFill>
                  <a:srgbClr val="FF0000"/>
                </a:solidFill>
              </a:rPr>
              <a:t>Uzaklık</a:t>
            </a:r>
            <a:br>
              <a:rPr lang="tr-TR" b="1" dirty="0" smtClean="0">
                <a:solidFill>
                  <a:srgbClr val="FF0000"/>
                </a:solidFill>
              </a:rPr>
            </a:br>
            <a:endParaRPr lang="tr-TR" b="1" dirty="0">
              <a:solidFill>
                <a:srgbClr val="FF0000"/>
              </a:solidFill>
            </a:endParaRPr>
          </a:p>
        </p:txBody>
      </p:sp>
      <p:sp>
        <p:nvSpPr>
          <p:cNvPr id="3" name="2 İçerik Yer Tutucusu"/>
          <p:cNvSpPr>
            <a:spLocks noGrp="1"/>
          </p:cNvSpPr>
          <p:nvPr>
            <p:ph idx="1"/>
          </p:nvPr>
        </p:nvSpPr>
        <p:spPr/>
        <p:txBody>
          <a:bodyPr>
            <a:normAutofit lnSpcReduction="10000"/>
          </a:bodyPr>
          <a:lstStyle/>
          <a:p>
            <a:r>
              <a:rPr lang="tr-TR" b="1" dirty="0" smtClean="0"/>
              <a:t>Konuşmacı tarafından çıkarılan sesler kaynağından uzaklaştıkça gücünü de yitirmektedir.</a:t>
            </a:r>
          </a:p>
          <a:p>
            <a:endParaRPr lang="tr-TR" b="1" dirty="0" smtClean="0"/>
          </a:p>
          <a:p>
            <a:r>
              <a:rPr lang="tr-TR" b="1" dirty="0" smtClean="0"/>
              <a:t>Sınıf akustiği sesin kaynağına olan uzaklık ve konuşma arasındaki ilişki ,</a:t>
            </a:r>
            <a:r>
              <a:rPr lang="tr-TR" b="1" dirty="0" err="1" smtClean="0"/>
              <a:t>Leawit</a:t>
            </a:r>
            <a:r>
              <a:rPr lang="tr-TR" b="1" dirty="0" smtClean="0"/>
              <a:t> ve </a:t>
            </a:r>
            <a:r>
              <a:rPr lang="tr-TR" b="1" dirty="0" err="1" smtClean="0"/>
              <a:t>Flexer</a:t>
            </a:r>
            <a:r>
              <a:rPr lang="tr-TR" b="1" dirty="0" smtClean="0"/>
              <a:t> tarafından 1991 yılında ortaya konmuştur.</a:t>
            </a:r>
          </a:p>
          <a:p>
            <a:endParaRPr lang="tr-TR" b="1" dirty="0" smtClean="0"/>
          </a:p>
          <a:p>
            <a:r>
              <a:rPr lang="tr-TR" b="1" dirty="0" smtClean="0"/>
              <a:t>Sınıf ortamında normal şartlarda konuşma sesi % 83 ön sıralarda duyulmaktadır.</a:t>
            </a:r>
          </a:p>
          <a:p>
            <a:endParaRPr lang="tr-TR" b="1" dirty="0" smtClean="0"/>
          </a:p>
          <a:p>
            <a:r>
              <a:rPr lang="tr-TR" b="1" dirty="0" smtClean="0"/>
              <a:t>Bu ses araka sıralarda % 50 duyulmaktadır.</a:t>
            </a:r>
          </a:p>
          <a:p>
            <a:endParaRPr lang="tr-TR" b="1" dirty="0" smtClean="0"/>
          </a:p>
          <a:p>
            <a:r>
              <a:rPr lang="tr-TR" b="1" dirty="0" smtClean="0"/>
              <a:t>Bu yüzden uzaklık mesafesi sınıf ortamın da önemlidir</a:t>
            </a:r>
          </a:p>
          <a:p>
            <a:endParaRPr lang="tr-TR"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rPr>
              <a:t>Sinyal gürültü ortamı </a:t>
            </a:r>
            <a:br>
              <a:rPr lang="tr-TR" b="1" dirty="0" smtClean="0">
                <a:solidFill>
                  <a:srgbClr val="FF0000"/>
                </a:solidFill>
              </a:rPr>
            </a:br>
            <a:endParaRPr lang="tr-TR" b="1" dirty="0">
              <a:solidFill>
                <a:srgbClr val="FF0000"/>
              </a:solidFill>
            </a:endParaRPr>
          </a:p>
        </p:txBody>
      </p:sp>
      <p:sp>
        <p:nvSpPr>
          <p:cNvPr id="3" name="2 İçerik Yer Tutucusu"/>
          <p:cNvSpPr>
            <a:spLocks noGrp="1"/>
          </p:cNvSpPr>
          <p:nvPr>
            <p:ph idx="1"/>
          </p:nvPr>
        </p:nvSpPr>
        <p:spPr/>
        <p:txBody>
          <a:bodyPr>
            <a:normAutofit fontScale="92500" lnSpcReduction="10000"/>
          </a:bodyPr>
          <a:lstStyle/>
          <a:p>
            <a:r>
              <a:rPr lang="tr-TR" b="1" dirty="0" smtClean="0"/>
              <a:t>Bir oda içerisinde arakadan gelen gürültü mesaj içerisindeki önemli akustik sözel ipuçlarını perdelemek ve maskelemek suretiyle konuşma algısını zorlaştırmak ve hatta bazen imkansız hale hale getirmektedir.</a:t>
            </a:r>
          </a:p>
          <a:p>
            <a:endParaRPr lang="tr-TR" b="1" dirty="0" smtClean="0"/>
          </a:p>
          <a:p>
            <a:r>
              <a:rPr lang="tr-TR" b="1" dirty="0" smtClean="0"/>
              <a:t>Sinyal gürültü oranı öğretmenin konuşması gibi birincil sinyal ile geriden gelen ses gürültü arasındaki ilişkidir.</a:t>
            </a:r>
          </a:p>
          <a:p>
            <a:endParaRPr lang="tr-TR" b="1" dirty="0" smtClean="0"/>
          </a:p>
          <a:p>
            <a:r>
              <a:rPr lang="tr-TR" b="1" dirty="0" smtClean="0"/>
              <a:t>Sınıflar çoğunlukla gürültülü mekanlardır.bazı sınıfların yüksek tavanları büyük pencereleri ve kalın duvarları vardır.</a:t>
            </a:r>
          </a:p>
          <a:p>
            <a:endParaRPr lang="tr-TR" b="1" dirty="0" smtClean="0"/>
          </a:p>
          <a:p>
            <a:r>
              <a:rPr lang="tr-TR" b="1" dirty="0" smtClean="0"/>
              <a:t>Tüm bunlar yetersiz bir akustik ortama işaret etmektedir.</a:t>
            </a:r>
          </a:p>
          <a:p>
            <a:endParaRPr lang="tr-TR" b="1" dirty="0" smtClean="0"/>
          </a:p>
          <a:p>
            <a:r>
              <a:rPr lang="tr-TR" b="1" dirty="0" smtClean="0"/>
              <a:t>Günümüzde gerek </a:t>
            </a:r>
            <a:r>
              <a:rPr lang="tr-TR" b="1" dirty="0" err="1" smtClean="0"/>
              <a:t>Apple</a:t>
            </a:r>
            <a:r>
              <a:rPr lang="tr-TR" b="1" dirty="0" smtClean="0"/>
              <a:t> gerekse </a:t>
            </a:r>
            <a:r>
              <a:rPr lang="tr-TR" b="1" dirty="0" err="1" smtClean="0"/>
              <a:t>Android</a:t>
            </a:r>
            <a:r>
              <a:rPr lang="tr-TR" b="1" dirty="0" smtClean="0"/>
              <a:t> uygulamasında  pek çok uygulama vardır bunların ebeveynleri kullanması yararlı olacaktır</a:t>
            </a:r>
          </a:p>
          <a:p>
            <a:endParaRPr lang="tr-T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rPr>
              <a:t>Yardımcı İşitme Teknolojisi </a:t>
            </a:r>
            <a:endParaRPr lang="tr-TR" b="1" dirty="0">
              <a:solidFill>
                <a:srgbClr val="FF0000"/>
              </a:solidFill>
            </a:endParaRPr>
          </a:p>
        </p:txBody>
      </p:sp>
      <p:sp>
        <p:nvSpPr>
          <p:cNvPr id="3" name="2 İçerik Yer Tutucusu"/>
          <p:cNvSpPr>
            <a:spLocks noGrp="1"/>
          </p:cNvSpPr>
          <p:nvPr>
            <p:ph idx="1"/>
          </p:nvPr>
        </p:nvSpPr>
        <p:spPr/>
        <p:txBody>
          <a:bodyPr/>
          <a:lstStyle/>
          <a:p>
            <a:r>
              <a:rPr lang="tr-TR" sz="2400" b="1" dirty="0" smtClean="0"/>
              <a:t>İşitmeye yardımcı teknolojinin birincil rolü sese doğrudan erişimi sağlamaktır ve bu erişim için sinyal gürültü oranının iyileştirilmesi gerebilmektedir.</a:t>
            </a:r>
          </a:p>
          <a:p>
            <a:r>
              <a:rPr lang="tr-TR" sz="2400" b="1" dirty="0" smtClean="0"/>
              <a:t>Beş geniş alanı vardır işitme teknolojisinin BUNLAR :</a:t>
            </a:r>
          </a:p>
          <a:p>
            <a:endParaRPr lang="tr-TR" sz="2400" b="1" dirty="0" smtClean="0"/>
          </a:p>
          <a:p>
            <a:r>
              <a:rPr lang="tr-TR" sz="2400" b="1" dirty="0" smtClean="0"/>
              <a:t>1-Frekans ayarlama dijital ayarlama </a:t>
            </a:r>
          </a:p>
          <a:p>
            <a:r>
              <a:rPr lang="tr-TR" sz="2400" b="1" dirty="0" smtClean="0"/>
              <a:t>2-Dönüştürme</a:t>
            </a:r>
          </a:p>
          <a:p>
            <a:r>
              <a:rPr lang="tr-TR" sz="2400" b="1" dirty="0" smtClean="0"/>
              <a:t>3-Kızıl ötesi</a:t>
            </a:r>
          </a:p>
          <a:p>
            <a:r>
              <a:rPr lang="tr-TR" sz="2400" b="1" dirty="0" smtClean="0"/>
              <a:t>4-</a:t>
            </a:r>
            <a:r>
              <a:rPr lang="tr-TR" sz="2400" b="1" dirty="0" err="1" smtClean="0"/>
              <a:t>Bluetooth</a:t>
            </a:r>
            <a:endParaRPr lang="tr-TR" sz="2400" b="1" dirty="0" smtClean="0"/>
          </a:p>
          <a:p>
            <a:r>
              <a:rPr lang="tr-TR" sz="2400" b="1" dirty="0" smtClean="0"/>
              <a:t>5-Doğrudan işitsel girdi</a:t>
            </a:r>
          </a:p>
          <a:p>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rPr>
              <a:t>FM Sistemi</a:t>
            </a:r>
            <a:endParaRPr lang="tr-TR" b="1" dirty="0">
              <a:solidFill>
                <a:srgbClr val="FF0000"/>
              </a:solidFill>
            </a:endParaRPr>
          </a:p>
        </p:txBody>
      </p:sp>
      <p:sp>
        <p:nvSpPr>
          <p:cNvPr id="3" name="2 İçerik Yer Tutucusu"/>
          <p:cNvSpPr>
            <a:spLocks noGrp="1"/>
          </p:cNvSpPr>
          <p:nvPr>
            <p:ph idx="1"/>
          </p:nvPr>
        </p:nvSpPr>
        <p:spPr/>
        <p:txBody>
          <a:bodyPr>
            <a:normAutofit fontScale="92500" lnSpcReduction="20000"/>
          </a:bodyPr>
          <a:lstStyle/>
          <a:p>
            <a:r>
              <a:rPr lang="tr-TR" b="1" dirty="0" smtClean="0"/>
              <a:t>Frekans ayarlama işitsel bir sinyali bir alıcıya ileten sistemlerde kullanılan kablosuz bağlantı biçimleridir.</a:t>
            </a:r>
          </a:p>
          <a:p>
            <a:endParaRPr lang="tr-TR" b="1" dirty="0" smtClean="0"/>
          </a:p>
          <a:p>
            <a:r>
              <a:rPr lang="tr-TR" b="1" dirty="0" smtClean="0"/>
              <a:t>Özellikle alanda FM sistemler olarak yaygın şekilde bilinir.</a:t>
            </a:r>
          </a:p>
          <a:p>
            <a:endParaRPr lang="tr-TR" b="1" dirty="0" smtClean="0"/>
          </a:p>
          <a:p>
            <a:r>
              <a:rPr lang="tr-TR" b="1" dirty="0" smtClean="0"/>
              <a:t>FM ve dm sistemleri işitme yetersizliği olan çocuklarda arkadan gelen gürültünün etkilerini yankılanmanın ve uzaklığın yarattığı olumsuzlukları azaltmak ve de daha güçlü bir işitsel sinyal sağlamak için kullanmaktadır.</a:t>
            </a:r>
          </a:p>
          <a:p>
            <a:endParaRPr lang="tr-TR" b="1" dirty="0" smtClean="0"/>
          </a:p>
          <a:p>
            <a:r>
              <a:rPr lang="tr-TR" b="1" dirty="0" smtClean="0"/>
              <a:t>İki parçadan oluşmaktadır.konuşanın taktığı mikrofon iletici ve dinleyicinin taktığı alıcıdır.</a:t>
            </a:r>
          </a:p>
          <a:p>
            <a:endParaRPr lang="tr-TR" b="1" dirty="0" smtClean="0"/>
          </a:p>
          <a:p>
            <a:r>
              <a:rPr lang="tr-TR" b="1" dirty="0" smtClean="0"/>
              <a:t>FM sisteminin dezavantajlarından bir tanesi çocuktaki alıcının başka ileticilerden gelen istenmeyen sinyalleri de alabilecek olması veya kanalların birbirine çok yakın olması halinde birbirine karışmasıdır.</a:t>
            </a:r>
          </a:p>
          <a:p>
            <a:endParaRPr lang="tr-TR" dirty="0" smtClean="0"/>
          </a:p>
          <a:p>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7620000" cy="6068144"/>
          </a:xfrm>
        </p:spPr>
        <p:txBody>
          <a:bodyPr>
            <a:normAutofit lnSpcReduction="10000"/>
          </a:bodyPr>
          <a:lstStyle/>
          <a:p>
            <a:r>
              <a:rPr lang="tr-TR" b="1" dirty="0" smtClean="0"/>
              <a:t>Yen versiyon DM teknolojisinde sinyal dijital sinyal sağlamak ve kanal etkileşimlerinin önüne geçmek maksadıyla dijital frekanslar kullanılmaktadır.</a:t>
            </a:r>
          </a:p>
          <a:p>
            <a:r>
              <a:rPr lang="tr-TR" b="1" dirty="0" smtClean="0"/>
              <a:t>Bu sistemde iletişim kurulması için aynı ağ içerisinde olması gerekmektedir.</a:t>
            </a:r>
          </a:p>
          <a:p>
            <a:endParaRPr lang="tr-TR" b="1" dirty="0" smtClean="0"/>
          </a:p>
          <a:p>
            <a:r>
              <a:rPr lang="tr-TR" b="1" dirty="0" smtClean="0"/>
              <a:t>Çocuklar FM ve DM sistemlerini pek çok farklı ortamlarda kullanabilmektedirler.küçük çocukları olan aileler bu sistemi işitsel girdilerin en üst seviyede çıkarmak için işitsel sözel terapi gibi sözel dilin temel alındığı eğitimler sırasında kullanabilmektedirler.</a:t>
            </a:r>
          </a:p>
          <a:p>
            <a:endParaRPr lang="tr-TR" b="1" dirty="0" smtClean="0"/>
          </a:p>
          <a:p>
            <a:r>
              <a:rPr lang="tr-TR" b="1" dirty="0" smtClean="0"/>
              <a:t>Okuldaki çocuklar FM ve DM sistemlerini çoğunlukla akranlarını ve öğretmenlerini daha iyi duyabilmek için kullanmaktadırlar.</a:t>
            </a:r>
          </a:p>
          <a:p>
            <a:endParaRPr lang="tr-TR" b="1" dirty="0" smtClean="0"/>
          </a:p>
          <a:p>
            <a:r>
              <a:rPr lang="tr-TR" b="1" dirty="0" smtClean="0"/>
              <a:t>Okul dışında ebeveynleri ile arabada sohbet etmek için veya antrenör duyabilmek için kullanmaktadır</a:t>
            </a:r>
            <a:endParaRPr lang="tr-TR"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isitme-engelli-fm-sistem.jpg"/>
          <p:cNvPicPr>
            <a:picLocks noGrp="1" noChangeAspect="1"/>
          </p:cNvPicPr>
          <p:nvPr>
            <p:ph idx="1"/>
          </p:nvPr>
        </p:nvPicPr>
        <p:blipFill>
          <a:blip r:embed="rId2" cstate="print"/>
          <a:stretch>
            <a:fillRect/>
          </a:stretch>
        </p:blipFill>
        <p:spPr>
          <a:xfrm>
            <a:off x="251520" y="404664"/>
            <a:ext cx="7848872" cy="6264696"/>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528" y="260648"/>
            <a:ext cx="7543800" cy="864097"/>
          </a:xfrm>
        </p:spPr>
        <p:txBody>
          <a:bodyPr/>
          <a:lstStyle/>
          <a:p>
            <a:r>
              <a:rPr lang="tr-TR" sz="3200" b="1" dirty="0" smtClean="0">
                <a:solidFill>
                  <a:srgbClr val="FF0000"/>
                </a:solidFill>
              </a:rPr>
              <a:t>Dönüştürme (indüksiyon</a:t>
            </a:r>
            <a:r>
              <a:rPr lang="tr-TR" sz="3200" dirty="0" smtClean="0">
                <a:solidFill>
                  <a:srgbClr val="FF0000"/>
                </a:solidFill>
              </a:rPr>
              <a:t>)</a:t>
            </a:r>
            <a:endParaRPr lang="tr-TR" sz="3200" dirty="0">
              <a:solidFill>
                <a:srgbClr val="FF0000"/>
              </a:solidFill>
            </a:endParaRPr>
          </a:p>
        </p:txBody>
      </p:sp>
      <p:sp>
        <p:nvSpPr>
          <p:cNvPr id="3" name="2 İçerik Yer Tutucusu"/>
          <p:cNvSpPr>
            <a:spLocks noGrp="1"/>
          </p:cNvSpPr>
          <p:nvPr>
            <p:ph type="subTitle" idx="1"/>
          </p:nvPr>
        </p:nvSpPr>
        <p:spPr>
          <a:xfrm>
            <a:off x="395536" y="1340768"/>
            <a:ext cx="7704856" cy="5328592"/>
          </a:xfrm>
        </p:spPr>
        <p:txBody>
          <a:bodyPr>
            <a:normAutofit/>
          </a:bodyPr>
          <a:lstStyle/>
          <a:p>
            <a:r>
              <a:rPr lang="tr-TR" b="1" dirty="0" smtClean="0"/>
              <a:t> </a:t>
            </a:r>
          </a:p>
          <a:p>
            <a:r>
              <a:rPr lang="tr-TR" b="1" dirty="0" smtClean="0"/>
              <a:t> İndüksiyon ses girdisinin elektromanyetik bir  sinyale dönüştürüldüğü ve bu sinyalinde işitme cihazı veya </a:t>
            </a:r>
            <a:r>
              <a:rPr lang="tr-TR" b="1" dirty="0" err="1" smtClean="0"/>
              <a:t>İmplantlı</a:t>
            </a:r>
            <a:r>
              <a:rPr lang="tr-TR" b="1" dirty="0" smtClean="0"/>
              <a:t> cihaz üzerinde yer alan t-bobini tarafından alındığı yöntemdir.</a:t>
            </a:r>
          </a:p>
          <a:p>
            <a:endParaRPr lang="tr-TR" b="1" dirty="0" smtClean="0"/>
          </a:p>
          <a:p>
            <a:r>
              <a:rPr lang="tr-TR" b="1" dirty="0" smtClean="0"/>
              <a:t> İşitsel sözel terapi gibi sözel yaklaşım uygulayıcıları çocuğun sağlıklı bir şekilde işitip işitmediğini ve doğru doğru şekilde anlayıp anlamadığını çocuğun tepkilerini takip ederek anlamaya çalışmaktadır.</a:t>
            </a:r>
          </a:p>
          <a:p>
            <a:endParaRPr lang="tr-TR" b="1" dirty="0" smtClean="0"/>
          </a:p>
          <a:p>
            <a:r>
              <a:rPr lang="tr-TR" b="1" dirty="0" smtClean="0"/>
              <a:t>Özellikle küçük yaş grubu çocuklar da böylesi bir takip ve kontrol son derece önemlidir.</a:t>
            </a:r>
          </a:p>
          <a:p>
            <a:endParaRPr lang="tr-TR"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4800" b="1" u="sng" dirty="0" smtClean="0">
                <a:solidFill>
                  <a:srgbClr val="FF0000"/>
                </a:solidFill>
                <a:latin typeface="Arial Black" pitchFamily="34" charset="0"/>
                <a:cs typeface="Aharoni" pitchFamily="2" charset="-79"/>
              </a:rPr>
              <a:t>KIZIL ÖTESİ SİSTEM</a:t>
            </a:r>
            <a:r>
              <a:rPr lang="tr-TR" sz="4800" b="1" i="1" dirty="0" smtClean="0">
                <a:solidFill>
                  <a:srgbClr val="FF0000"/>
                </a:solidFill>
                <a:latin typeface="Arial Rounded MT Bold" pitchFamily="34" charset="0"/>
                <a:cs typeface="Aharoni" pitchFamily="2" charset="-79"/>
              </a:rPr>
              <a:t/>
            </a:r>
            <a:br>
              <a:rPr lang="tr-TR" sz="4800" b="1" i="1" dirty="0" smtClean="0">
                <a:solidFill>
                  <a:srgbClr val="FF0000"/>
                </a:solidFill>
                <a:latin typeface="Arial Rounded MT Bold" pitchFamily="34" charset="0"/>
                <a:cs typeface="Aharoni" pitchFamily="2" charset="-79"/>
              </a:rPr>
            </a:br>
            <a:endParaRPr lang="tr-TR" dirty="0"/>
          </a:p>
        </p:txBody>
      </p:sp>
      <p:sp>
        <p:nvSpPr>
          <p:cNvPr id="3" name="2 İçerik Yer Tutucusu"/>
          <p:cNvSpPr>
            <a:spLocks noGrp="1"/>
          </p:cNvSpPr>
          <p:nvPr>
            <p:ph idx="1"/>
          </p:nvPr>
        </p:nvSpPr>
        <p:spPr/>
        <p:txBody>
          <a:bodyPr/>
          <a:lstStyle/>
          <a:p>
            <a:endParaRPr lang="tr-TR" dirty="0" smtClean="0"/>
          </a:p>
          <a:p>
            <a:r>
              <a:rPr lang="tr-TR" sz="2000" b="1" dirty="0" smtClean="0"/>
              <a:t>  Kızıl ötesi sistemde mikrofon ileticiden gelen sesleri toplar ve sesi elektrik sinyallerinden görülebilir ışık dalgalarına dönüştürür.bu ışık dalgaları bir ileticiden alınır ve sinyalleri tekrardan akustik sese dönüştürecek olan bir alıcıya gönderilir ve de dinleyiciye sunulur.</a:t>
            </a:r>
          </a:p>
          <a:p>
            <a:endParaRPr lang="tr-TR" sz="2000" b="1" dirty="0" smtClean="0"/>
          </a:p>
          <a:p>
            <a:endParaRPr lang="tr-TR" sz="2000" b="1" dirty="0" smtClean="0"/>
          </a:p>
          <a:p>
            <a:r>
              <a:rPr lang="tr-TR" sz="2000" b="1" dirty="0" smtClean="0"/>
              <a:t>Kızıl ötesi sistemler herhangi bir cihazın içine yerleştirilmemektedir ve </a:t>
            </a:r>
            <a:r>
              <a:rPr lang="tr-TR" sz="2000" b="1" dirty="0" err="1" smtClean="0"/>
              <a:t>İmplant</a:t>
            </a:r>
            <a:r>
              <a:rPr lang="tr-TR" sz="2000" b="1" dirty="0" smtClean="0"/>
              <a:t> yoluyla takılabilecek cihaz değildirler ayrıca ilave bir alıcı gerekmektedir.</a:t>
            </a:r>
          </a:p>
          <a:p>
            <a:endParaRPr lang="tr-T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FF0000"/>
                </a:solidFill>
              </a:rPr>
              <a:t>Bluetooth</a:t>
            </a:r>
            <a:r>
              <a:rPr lang="tr-TR" b="1" dirty="0" smtClean="0">
                <a:solidFill>
                  <a:srgbClr val="FF0000"/>
                </a:solidFill>
              </a:rPr>
              <a:t> Teknolojisi </a:t>
            </a:r>
            <a:endParaRPr lang="tr-TR" b="1" dirty="0">
              <a:solidFill>
                <a:srgbClr val="FF0000"/>
              </a:solidFill>
            </a:endParaRPr>
          </a:p>
        </p:txBody>
      </p:sp>
      <p:sp>
        <p:nvSpPr>
          <p:cNvPr id="3" name="2 İçerik Yer Tutucusu"/>
          <p:cNvSpPr>
            <a:spLocks noGrp="1"/>
          </p:cNvSpPr>
          <p:nvPr>
            <p:ph idx="1"/>
          </p:nvPr>
        </p:nvSpPr>
        <p:spPr/>
        <p:txBody>
          <a:bodyPr/>
          <a:lstStyle/>
          <a:p>
            <a:r>
              <a:rPr lang="tr-TR" b="1" dirty="0" err="1" smtClean="0"/>
              <a:t>Bluetooth</a:t>
            </a:r>
            <a:r>
              <a:rPr lang="tr-TR" b="1" dirty="0" smtClean="0"/>
              <a:t> kısa mesafelerde acık alanlarda 10 metreye kadar  kablosuz olarak çok çeşitli cihazlarda kullanılabilen kendine özgü bir standarttır.</a:t>
            </a:r>
          </a:p>
          <a:p>
            <a:endParaRPr lang="tr-TR" b="1" dirty="0" smtClean="0"/>
          </a:p>
          <a:p>
            <a:r>
              <a:rPr lang="tr-TR" b="1" dirty="0" smtClean="0"/>
              <a:t>İşitme engelli çocuklar da kullanılan örnekleri ise uzaktan kumandalı mikrofonlar kulaklıklar harici hoparlörler telefonlar mp3 gibi gibi medya oynatıcıları tabletler oyun konsolları ve bilgisayarlardır.</a:t>
            </a:r>
          </a:p>
          <a:p>
            <a:endParaRPr lang="tr-TR" b="1" dirty="0" smtClean="0"/>
          </a:p>
          <a:p>
            <a:r>
              <a:rPr lang="tr-TR" b="1" dirty="0" smtClean="0"/>
              <a:t>Günümüzde işitme cihazlarında ve </a:t>
            </a:r>
            <a:r>
              <a:rPr lang="tr-TR" b="1" dirty="0" err="1" smtClean="0"/>
              <a:t>İmplant</a:t>
            </a:r>
            <a:r>
              <a:rPr lang="tr-TR" b="1" dirty="0" smtClean="0"/>
              <a:t> yoluyla yerleştirilen cihazlarda doğrudan </a:t>
            </a:r>
            <a:r>
              <a:rPr lang="tr-TR" b="1" dirty="0" err="1" smtClean="0"/>
              <a:t>Bluetooth</a:t>
            </a:r>
            <a:r>
              <a:rPr lang="tr-TR" b="1" dirty="0" smtClean="0"/>
              <a:t> teknolojisi henüz kullanılmamaktadır.</a:t>
            </a:r>
          </a:p>
          <a:p>
            <a:endParaRPr lang="tr-T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rPr>
              <a:t>Doğrudan İşitsel Girdi</a:t>
            </a:r>
            <a:endParaRPr lang="tr-TR" b="1" dirty="0">
              <a:solidFill>
                <a:srgbClr val="FF0000"/>
              </a:solidFill>
            </a:endParaRPr>
          </a:p>
        </p:txBody>
      </p:sp>
      <p:sp>
        <p:nvSpPr>
          <p:cNvPr id="3" name="2 İçerik Yer Tutucusu"/>
          <p:cNvSpPr>
            <a:spLocks noGrp="1"/>
          </p:cNvSpPr>
          <p:nvPr>
            <p:ph idx="1"/>
          </p:nvPr>
        </p:nvSpPr>
        <p:spPr/>
        <p:txBody>
          <a:bodyPr/>
          <a:lstStyle/>
          <a:p>
            <a:r>
              <a:rPr lang="tr-TR" b="1" dirty="0" smtClean="0"/>
              <a:t>Doğrudan işitsel girdi işitme cihazını veya </a:t>
            </a:r>
            <a:r>
              <a:rPr lang="tr-TR" b="1" dirty="0" err="1" smtClean="0"/>
              <a:t>İmplant</a:t>
            </a:r>
            <a:r>
              <a:rPr lang="tr-TR" b="1" dirty="0" smtClean="0"/>
              <a:t> cihazını doğrudan işitsel kaynağa bağlayan yardımcı bir kablonun kullanılmasını içermektedir.</a:t>
            </a:r>
          </a:p>
          <a:p>
            <a:endParaRPr lang="tr-TR" b="1" dirty="0" smtClean="0"/>
          </a:p>
          <a:p>
            <a:r>
              <a:rPr lang="tr-TR" b="1" dirty="0" smtClean="0"/>
              <a:t>Direkt işitsel girdinin avantajı eğer kabloda bir sorun yoksa başka bir aksaklık olma ihtimali çok düşüktür</a:t>
            </a:r>
          </a:p>
          <a:p>
            <a:endParaRPr lang="tr-TR" b="1" dirty="0" smtClean="0"/>
          </a:p>
          <a:p>
            <a:r>
              <a:rPr lang="tr-TR" b="1" dirty="0" smtClean="0"/>
              <a:t>Dezavantajlarından bir tanesi ise tamamen kablolu olması ve bu cihaza bağımlı olmasıdır.</a:t>
            </a:r>
          </a:p>
          <a:p>
            <a:endParaRPr lang="tr-TR" b="1" dirty="0" smtClean="0"/>
          </a:p>
          <a:p>
            <a:r>
              <a:rPr lang="tr-TR" b="1" dirty="0" smtClean="0"/>
              <a:t>İşitme cihazları acısından yardımcı kablonun bir ucunu takabilecek özel bir pil girişi veya adaptör gerekmektedir.</a:t>
            </a:r>
          </a:p>
          <a:p>
            <a:endParaRPr lang="tr-T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rPr>
              <a:t>Alarm Verici ve Uyarıcı Cihazlar</a:t>
            </a:r>
            <a:endParaRPr lang="tr-TR" b="1" dirty="0">
              <a:solidFill>
                <a:srgbClr val="FF0000"/>
              </a:solidFill>
            </a:endParaRPr>
          </a:p>
        </p:txBody>
      </p:sp>
      <p:sp>
        <p:nvSpPr>
          <p:cNvPr id="3" name="2 İçerik Yer Tutucusu"/>
          <p:cNvSpPr>
            <a:spLocks noGrp="1"/>
          </p:cNvSpPr>
          <p:nvPr>
            <p:ph idx="1"/>
          </p:nvPr>
        </p:nvSpPr>
        <p:spPr>
          <a:xfrm>
            <a:off x="251520" y="2348880"/>
            <a:ext cx="7620000" cy="4800600"/>
          </a:xfrm>
        </p:spPr>
        <p:txBody>
          <a:bodyPr/>
          <a:lstStyle/>
          <a:p>
            <a:r>
              <a:rPr lang="tr-TR" b="1" dirty="0" smtClean="0"/>
              <a:t>İşitme cihazlarının ve diğer yardımcı araçların takılmadığı veya tamire gönderildiği anlar vardır.</a:t>
            </a:r>
          </a:p>
          <a:p>
            <a:endParaRPr lang="tr-TR" dirty="0" smtClean="0"/>
          </a:p>
          <a:p>
            <a:r>
              <a:rPr lang="tr-TR" b="1" dirty="0" smtClean="0"/>
              <a:t>İşitme yetersizliği olan çocuklar büyüdükçe bu durum çevresel farkında lığını  ve bağımsızlığını da geliştirmektedir</a:t>
            </a:r>
            <a:r>
              <a:rPr lang="tr-TR" dirty="0" smtClean="0"/>
              <a:t>. </a:t>
            </a:r>
          </a:p>
          <a:p>
            <a:endParaRPr lang="tr-TR" dirty="0" smtClean="0"/>
          </a:p>
          <a:p>
            <a:endParaRPr lang="tr-T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4627714900.png"/>
          <p:cNvPicPr>
            <a:picLocks noGrp="1" noChangeAspect="1"/>
          </p:cNvPicPr>
          <p:nvPr>
            <p:ph idx="1"/>
          </p:nvPr>
        </p:nvPicPr>
        <p:blipFill>
          <a:blip r:embed="rId2" cstate="print"/>
          <a:stretch>
            <a:fillRect/>
          </a:stretch>
        </p:blipFill>
        <p:spPr>
          <a:xfrm>
            <a:off x="136440" y="332656"/>
            <a:ext cx="8107968" cy="6264696"/>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rPr>
              <a:t>Akıllı cihaz uygulamaları</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b="1" dirty="0" smtClean="0"/>
              <a:t>Cep telefonu tablet ve benzeri cihazlara ilişkin teknoloji ilerledikçe erişim bağımsızlık ve öğrenme konularında müthiş fırsatların da önü açılmış olmaktadır.</a:t>
            </a:r>
          </a:p>
          <a:p>
            <a:endParaRPr lang="tr-TR" b="1" dirty="0" smtClean="0"/>
          </a:p>
          <a:p>
            <a:r>
              <a:rPr lang="tr-TR" b="1" dirty="0" smtClean="0"/>
              <a:t>Çok yönlü kullanım olanağı sunmaları taşınabilir olmaları ve ileri teknoloji sayesinde çok farklı uygulamaları barındırmaları bu cihazları tüm bireyler için son derece çekici bir konuma getirmektedir.</a:t>
            </a:r>
          </a:p>
          <a:p>
            <a:endParaRPr lang="tr-TR" b="1" dirty="0" smtClean="0"/>
          </a:p>
          <a:p>
            <a:r>
              <a:rPr lang="tr-TR" b="1" dirty="0" smtClean="0"/>
              <a:t>Akıllı telefonlardaki 3g teknolojisinin gelişmesi ile birlikte işitme yetersizliği olan bireyler görüntülü şekilde birbirleri ile daha rahat bir şekilde iletişime geçmektedirler</a:t>
            </a:r>
          </a:p>
          <a:p>
            <a:endParaRPr lang="tr-T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telefon_6570.jpg"/>
          <p:cNvPicPr>
            <a:picLocks noGrp="1" noChangeAspect="1"/>
          </p:cNvPicPr>
          <p:nvPr>
            <p:ph idx="1"/>
          </p:nvPr>
        </p:nvPicPr>
        <p:blipFill>
          <a:blip r:embed="rId2" cstate="print"/>
          <a:stretch>
            <a:fillRect/>
          </a:stretch>
        </p:blipFill>
        <p:spPr>
          <a:xfrm>
            <a:off x="179513" y="188640"/>
            <a:ext cx="8136904" cy="6480719"/>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rPr>
              <a:t>Teknoloji Kullanımında Yaşça Uygunluk</a:t>
            </a:r>
            <a:endParaRPr lang="tr-TR" b="1" dirty="0">
              <a:solidFill>
                <a:srgbClr val="FF0000"/>
              </a:solidFill>
            </a:endParaRPr>
          </a:p>
        </p:txBody>
      </p:sp>
      <p:sp>
        <p:nvSpPr>
          <p:cNvPr id="3" name="2 İçerik Yer Tutucusu"/>
          <p:cNvSpPr>
            <a:spLocks noGrp="1"/>
          </p:cNvSpPr>
          <p:nvPr>
            <p:ph idx="1"/>
          </p:nvPr>
        </p:nvSpPr>
        <p:spPr/>
        <p:txBody>
          <a:bodyPr/>
          <a:lstStyle/>
          <a:p>
            <a:endParaRPr lang="tr-TR" b="1" dirty="0" smtClean="0"/>
          </a:p>
          <a:p>
            <a:r>
              <a:rPr lang="tr-TR" b="1" dirty="0" smtClean="0"/>
              <a:t>Çocuğun yardımcı işitme teknolojisini kullanıp kullanmayacağını ve kullanacaksa da ne zaman kullanacağını belirlemek için bireysel ve durumsal koşullar göz önüne alınmalıdır.</a:t>
            </a:r>
          </a:p>
          <a:p>
            <a:endParaRPr lang="tr-TR" b="1" dirty="0" smtClean="0"/>
          </a:p>
          <a:p>
            <a:r>
              <a:rPr lang="tr-TR" b="1" dirty="0" smtClean="0"/>
              <a:t>Çocuğun yaşı ve gelişimsel becerileri kullandığı cihaza ilişkin mevcut teknoloji ve bağlantı seçenekleri çocuğun bu teknoloji kullanma istekliliği ve gereksinimi erişimin gerektiği ortam ve de yetişkinlerin bakış acısı mutlaka dikkate alınmalıdır</a:t>
            </a:r>
          </a:p>
          <a:p>
            <a:endParaRPr lang="tr-TR"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rPr>
              <a:t>İşaret Dili Kullanan Bireyler İçin Teknoloji Kullanımı</a:t>
            </a:r>
            <a:endParaRPr lang="tr-TR" b="1" dirty="0">
              <a:solidFill>
                <a:srgbClr val="FF0000"/>
              </a:solidFill>
            </a:endParaRPr>
          </a:p>
        </p:txBody>
      </p:sp>
      <p:sp>
        <p:nvSpPr>
          <p:cNvPr id="3" name="2 İçerik Yer Tutucusu"/>
          <p:cNvSpPr>
            <a:spLocks noGrp="1"/>
          </p:cNvSpPr>
          <p:nvPr>
            <p:ph idx="1"/>
          </p:nvPr>
        </p:nvSpPr>
        <p:spPr/>
        <p:txBody>
          <a:bodyPr>
            <a:normAutofit lnSpcReduction="10000"/>
          </a:bodyPr>
          <a:lstStyle/>
          <a:p>
            <a:r>
              <a:rPr lang="tr-TR" b="1" dirty="0" smtClean="0"/>
              <a:t>İşitme yetersizliği olan bireylerin bir kısmı sözel dili edinebilirken sözel dile çeşitli nedenlerle sahip olamayan işaret dili iletişimini sürdüren bireylerde toplumda bulunmaktadır.</a:t>
            </a:r>
          </a:p>
          <a:p>
            <a:r>
              <a:rPr lang="tr-TR" b="1" dirty="0" smtClean="0"/>
              <a:t>Ülkemizde yapılan işitme yetersizliği olan öğrencilerin eğitimi ile ilgili araştırmalarda teknoloji kullanımı daha çok içerik erişimi görsellerin ve videoların paylaşımı kavramların somutlaştırılması gibi öğrencilerin ilgisini çekmek amacıyla kullanılmaktadır.</a:t>
            </a:r>
          </a:p>
          <a:p>
            <a:r>
              <a:rPr lang="tr-TR" b="1" dirty="0" smtClean="0"/>
              <a:t>Teknoloji kullanımında karşılaşılan en temel sorun orta okul öğretmenlerinin işitme yetersizliği olan çocukların eğitimi ile ilgili bilgi beceri ve tekniğe sahip olmamaları sebebiyle teknolojik donanım ile etkili ve verimli ders içeriği hazırlayıp işitme yetersizliğine uygun yöntem ile paylaşamama  olmuştur.</a:t>
            </a:r>
          </a:p>
          <a:p>
            <a:endParaRPr lang="tr-T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rPr>
              <a:t>İşaret Dili Kullananlar İçin Telekomünikasyon Cihazları</a:t>
            </a:r>
            <a:endParaRPr lang="tr-TR" b="1" dirty="0">
              <a:solidFill>
                <a:srgbClr val="FF0000"/>
              </a:solidFill>
            </a:endParaRPr>
          </a:p>
        </p:txBody>
      </p:sp>
      <p:sp>
        <p:nvSpPr>
          <p:cNvPr id="3" name="2 İçerik Yer Tutucusu"/>
          <p:cNvSpPr>
            <a:spLocks noGrp="1"/>
          </p:cNvSpPr>
          <p:nvPr>
            <p:ph idx="1"/>
          </p:nvPr>
        </p:nvSpPr>
        <p:spPr/>
        <p:txBody>
          <a:bodyPr/>
          <a:lstStyle/>
          <a:p>
            <a:endParaRPr lang="tr-TR" dirty="0" smtClean="0"/>
          </a:p>
          <a:p>
            <a:r>
              <a:rPr lang="tr-TR" b="1" dirty="0" smtClean="0"/>
              <a:t>Çok ilerici derecede işitme kayıplı olup işaret dili  ile iletişim kurabilen bireylerin telefon konuşması yapabilmesine olanak tanıyan işaret dili kullananlar telekomünikasyon cihazları günümüzde en çok  bilinen telekomünikasyon aracıdır.</a:t>
            </a:r>
          </a:p>
          <a:p>
            <a:endParaRPr lang="tr-TR" b="1" dirty="0" smtClean="0"/>
          </a:p>
          <a:p>
            <a:endParaRPr lang="tr-TR" b="1" dirty="0" smtClean="0"/>
          </a:p>
          <a:p>
            <a:r>
              <a:rPr lang="tr-TR" b="1" dirty="0" smtClean="0"/>
              <a:t> Bu sistemde hem mesajı gönderenin hem de mesajını alanın aynı teknolojiye sahip olmasını gerektirmektedir.</a:t>
            </a:r>
          </a:p>
          <a:p>
            <a:endParaRPr lang="tr-TR"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rPr>
              <a:t>Altyazılı televizyon </a:t>
            </a:r>
            <a:endParaRPr lang="tr-TR" b="1" dirty="0">
              <a:solidFill>
                <a:srgbClr val="FF0000"/>
              </a:solidFill>
            </a:endParaRPr>
          </a:p>
        </p:txBody>
      </p:sp>
      <p:sp>
        <p:nvSpPr>
          <p:cNvPr id="3" name="2 İçerik Yer Tutucusu"/>
          <p:cNvSpPr>
            <a:spLocks noGrp="1"/>
          </p:cNvSpPr>
          <p:nvPr>
            <p:ph idx="1"/>
          </p:nvPr>
        </p:nvSpPr>
        <p:spPr/>
        <p:txBody>
          <a:bodyPr/>
          <a:lstStyle/>
          <a:p>
            <a:r>
              <a:rPr lang="tr-TR" b="1" dirty="0" smtClean="0"/>
              <a:t>Altyazılı görüntü bir metnin görsel bir görüntü üzerine eklenmesi ve bu sayede metin olarak görünen kelimelerin okunabilmesidir.</a:t>
            </a:r>
          </a:p>
          <a:p>
            <a:endParaRPr lang="tr-TR" b="1" dirty="0" smtClean="0"/>
          </a:p>
          <a:p>
            <a:endParaRPr lang="tr-TR" b="1" dirty="0" smtClean="0"/>
          </a:p>
          <a:p>
            <a:r>
              <a:rPr lang="tr-TR" b="1" dirty="0" smtClean="0"/>
              <a:t>1993 yılından itibaren tüm televizyon üreticilerinin televizyonları işitme yetersizliği olan bireylerin kapalı alt yazılı sisteme erişimlerini sağlayacak gerekli teknolojik altyapı barındıracak biçimde üretmeleri zorunlu kılmıştır.</a:t>
            </a:r>
            <a:endParaRPr lang="tr-TR"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cats.jpg"/>
          <p:cNvPicPr>
            <a:picLocks noGrp="1" noChangeAspect="1"/>
          </p:cNvPicPr>
          <p:nvPr>
            <p:ph idx="1"/>
          </p:nvPr>
        </p:nvPicPr>
        <p:blipFill>
          <a:blip r:embed="rId2" cstate="print"/>
          <a:stretch>
            <a:fillRect/>
          </a:stretch>
        </p:blipFill>
        <p:spPr>
          <a:xfrm>
            <a:off x="0" y="332656"/>
            <a:ext cx="8532440" cy="6525344"/>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rPr>
              <a:t>Canlı konuşma altyazısı </a:t>
            </a:r>
            <a:endParaRPr lang="tr-TR" b="1" dirty="0">
              <a:solidFill>
                <a:srgbClr val="FF0000"/>
              </a:solidFill>
            </a:endParaRPr>
          </a:p>
        </p:txBody>
      </p:sp>
      <p:sp>
        <p:nvSpPr>
          <p:cNvPr id="3" name="2 İçerik Yer Tutucusu"/>
          <p:cNvSpPr>
            <a:spLocks noGrp="1"/>
          </p:cNvSpPr>
          <p:nvPr>
            <p:ph idx="1"/>
          </p:nvPr>
        </p:nvSpPr>
        <p:spPr/>
        <p:txBody>
          <a:bodyPr/>
          <a:lstStyle/>
          <a:p>
            <a:endParaRPr lang="tr-TR" b="1" dirty="0" smtClean="0"/>
          </a:p>
          <a:p>
            <a:r>
              <a:rPr lang="tr-TR" b="1" dirty="0" smtClean="0"/>
              <a:t>Canlı konuşmanın alt yazılı hale getirilmesi işitme yetersizliği olan bireylerin konuşulan anda konuşulan kelimeleri görebilmelerini sağlayan bu teknolojinin diğer bir versiyonudur.</a:t>
            </a:r>
          </a:p>
          <a:p>
            <a:endParaRPr lang="tr-TR" b="1" dirty="0" smtClean="0"/>
          </a:p>
          <a:p>
            <a:endParaRPr lang="tr-TR" b="1" dirty="0" smtClean="0"/>
          </a:p>
          <a:p>
            <a:r>
              <a:rPr lang="tr-TR" b="1" dirty="0" smtClean="0"/>
              <a:t>Alt yazılandırma tekniği eğitim ortamlarında kullanıldığında bir stenografçısı mevcut bilgiyi tıpkı bir öğretmen konuşması  gibi girmekte ve söz konusu metin bilgisayar monitöründe görülmektedir.</a:t>
            </a:r>
            <a:endParaRPr lang="tr-TR"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7620000" cy="1872208"/>
          </a:xfrm>
        </p:spPr>
        <p:txBody>
          <a:bodyPr/>
          <a:lstStyle/>
          <a:p>
            <a:r>
              <a:rPr lang="tr-TR" b="1" dirty="0" smtClean="0">
                <a:solidFill>
                  <a:srgbClr val="FF0000"/>
                </a:solidFill>
              </a:rPr>
              <a:t>Yazı dilini işaret diline çevirme sistemleri ve İDİL projesi </a:t>
            </a:r>
            <a:endParaRPr lang="tr-TR" b="1" dirty="0">
              <a:solidFill>
                <a:srgbClr val="FF0000"/>
              </a:solidFill>
            </a:endParaRPr>
          </a:p>
        </p:txBody>
      </p:sp>
      <p:sp>
        <p:nvSpPr>
          <p:cNvPr id="3" name="2 İçerik Yer Tutucusu"/>
          <p:cNvSpPr>
            <a:spLocks noGrp="1"/>
          </p:cNvSpPr>
          <p:nvPr>
            <p:ph idx="1"/>
          </p:nvPr>
        </p:nvSpPr>
        <p:spPr>
          <a:xfrm>
            <a:off x="395536" y="2348880"/>
            <a:ext cx="7620000" cy="4800600"/>
          </a:xfrm>
        </p:spPr>
        <p:txBody>
          <a:bodyPr/>
          <a:lstStyle/>
          <a:p>
            <a:r>
              <a:rPr lang="tr-TR" b="1" dirty="0" smtClean="0"/>
              <a:t>İngiltere'deki bir grup araştırmacı ve bilim insanı tarafından geliştirilen  uygulama işaret dilini algılayarak yazı diline gerçek zamanlı olarak çevirmektedir</a:t>
            </a:r>
          </a:p>
          <a:p>
            <a:endParaRPr lang="tr-TR" b="1" dirty="0" smtClean="0"/>
          </a:p>
          <a:p>
            <a:r>
              <a:rPr lang="tr-TR" b="1" dirty="0" smtClean="0"/>
              <a:t>Akıllı telefonlarda bulunan kamera işaret diliyle konuşan kişiye karşı tutuluyor ve yazı yazı diline çevrilmiş şekli ekranda metin olarak belirmektedir.</a:t>
            </a:r>
          </a:p>
          <a:p>
            <a:endParaRPr lang="tr-TR" b="1" dirty="0" smtClean="0"/>
          </a:p>
          <a:p>
            <a:r>
              <a:rPr lang="tr-TR" b="1" dirty="0" smtClean="0"/>
              <a:t>İdil projesi kelime tabanlı bir sisteme sahip olup sistemde 102 kelime mevcuttur.bu kelimelerle kurulan cümleler ile işaret diline </a:t>
            </a:r>
            <a:r>
              <a:rPr lang="tr-TR" b="1" dirty="0" err="1" smtClean="0"/>
              <a:t>ceviri</a:t>
            </a:r>
            <a:r>
              <a:rPr lang="tr-TR" b="1" dirty="0" smtClean="0"/>
              <a:t> yapılmaktadır.</a:t>
            </a:r>
          </a:p>
          <a:p>
            <a:endParaRPr lang="tr-TR"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rPr>
              <a:t>Web tabanlı yazılımlara bir örnek </a:t>
            </a:r>
            <a:endParaRPr lang="tr-TR" b="1" dirty="0">
              <a:solidFill>
                <a:srgbClr val="FF0000"/>
              </a:solidFill>
            </a:endParaRPr>
          </a:p>
        </p:txBody>
      </p:sp>
      <p:sp>
        <p:nvSpPr>
          <p:cNvPr id="3" name="2 İçerik Yer Tutucusu"/>
          <p:cNvSpPr>
            <a:spLocks noGrp="1"/>
          </p:cNvSpPr>
          <p:nvPr>
            <p:ph idx="1"/>
          </p:nvPr>
        </p:nvSpPr>
        <p:spPr/>
        <p:txBody>
          <a:bodyPr>
            <a:normAutofit lnSpcReduction="10000"/>
          </a:bodyPr>
          <a:lstStyle/>
          <a:p>
            <a:r>
              <a:rPr lang="tr-TR" b="1" dirty="0" smtClean="0"/>
              <a:t>İşitme yetersizliği olan öğrencilerin eğitiminde  bilişim teknolojileri alanında öğretmenlerimiz  her gecen gün farklı çalışmalar yapmaktadır.</a:t>
            </a:r>
          </a:p>
          <a:p>
            <a:endParaRPr lang="tr-TR" b="1" dirty="0" smtClean="0"/>
          </a:p>
          <a:p>
            <a:r>
              <a:rPr lang="tr-TR" b="1" dirty="0" smtClean="0"/>
              <a:t>İşitme yetersizliği olan öğrenciler için uzaktan eğitim amaçlı bir web sayfası ilköğretim1 sınıf konularıyla ilgili milli eğitim müfredatına göre hazırlanmıştır</a:t>
            </a:r>
          </a:p>
          <a:p>
            <a:endParaRPr lang="tr-TR" b="1" dirty="0" smtClean="0"/>
          </a:p>
          <a:p>
            <a:r>
              <a:rPr lang="tr-TR" b="1" dirty="0" smtClean="0"/>
              <a:t>Web sayfasında ana sayfa uzaktan eğitim oyun bağlantılar iletişim ve video arama kısmından oluşmaktadır.</a:t>
            </a:r>
          </a:p>
          <a:p>
            <a:endParaRPr lang="tr-TR" b="1" dirty="0" smtClean="0"/>
          </a:p>
          <a:p>
            <a:r>
              <a:rPr lang="tr-TR" b="1" dirty="0" smtClean="0"/>
              <a:t>Çalışmanın amaçları arasında  çocuğun okul yaşantısında eğitimine katkı sağlayarak gerçekleşmektedir</a:t>
            </a:r>
            <a:r>
              <a:rPr lang="tr-TR" dirty="0" smtClean="0"/>
              <a:t>.</a:t>
            </a:r>
            <a:endParaRPr lang="tr-T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4a.png"/>
          <p:cNvPicPr>
            <a:picLocks noGrp="1" noChangeAspect="1"/>
          </p:cNvPicPr>
          <p:nvPr>
            <p:ph idx="1"/>
          </p:nvPr>
        </p:nvPicPr>
        <p:blipFill>
          <a:blip r:embed="rId2" cstate="print"/>
          <a:stretch>
            <a:fillRect/>
          </a:stretch>
        </p:blipFill>
        <p:spPr>
          <a:xfrm>
            <a:off x="179512" y="188640"/>
            <a:ext cx="7920880" cy="6336704"/>
          </a:xfr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260648"/>
            <a:ext cx="7620000" cy="1143000"/>
          </a:xfrm>
        </p:spPr>
        <p:txBody>
          <a:bodyPr/>
          <a:lstStyle/>
          <a:p>
            <a:r>
              <a:rPr lang="tr-TR" b="1" dirty="0" smtClean="0">
                <a:solidFill>
                  <a:srgbClr val="FF0000"/>
                </a:solidFill>
              </a:rPr>
              <a:t>İnternet Kullanımı </a:t>
            </a:r>
            <a:endParaRPr lang="tr-TR" b="1" dirty="0">
              <a:solidFill>
                <a:srgbClr val="FF0000"/>
              </a:solidFill>
            </a:endParaRPr>
          </a:p>
        </p:txBody>
      </p:sp>
      <p:sp>
        <p:nvSpPr>
          <p:cNvPr id="3" name="2 İçerik Yer Tutucusu"/>
          <p:cNvSpPr>
            <a:spLocks noGrp="1"/>
          </p:cNvSpPr>
          <p:nvPr>
            <p:ph idx="1"/>
          </p:nvPr>
        </p:nvSpPr>
        <p:spPr/>
        <p:txBody>
          <a:bodyPr>
            <a:normAutofit fontScale="92500" lnSpcReduction="10000"/>
          </a:bodyPr>
          <a:lstStyle/>
          <a:p>
            <a:pPr>
              <a:buNone/>
            </a:pPr>
            <a:r>
              <a:rPr lang="tr-TR" b="1" dirty="0" smtClean="0"/>
              <a:t>	İnternet çeşitli etkinliklere katılmanın kabul görmüş ve yaygın bir aracı haline gelmektedir</a:t>
            </a:r>
          </a:p>
          <a:p>
            <a:pPr>
              <a:buNone/>
            </a:pPr>
            <a:endParaRPr lang="tr-TR" b="1" dirty="0" smtClean="0"/>
          </a:p>
          <a:p>
            <a:pPr>
              <a:buNone/>
            </a:pPr>
            <a:r>
              <a:rPr lang="tr-TR" b="1" dirty="0" smtClean="0"/>
              <a:t>	İşitme yetersizliği olan bireylerde pek çok etkinliğe katılmanın sanal ortamda buluştukları konuşup tartıştıkları öğrendikleri alışveriş yaptıkları ve oyun oynadıkları bir platform haline gelmiştir.</a:t>
            </a:r>
          </a:p>
          <a:p>
            <a:pPr>
              <a:buNone/>
            </a:pPr>
            <a:endParaRPr lang="tr-TR" b="1" dirty="0" smtClean="0"/>
          </a:p>
          <a:p>
            <a:pPr>
              <a:buNone/>
            </a:pPr>
            <a:r>
              <a:rPr lang="tr-TR" b="1" dirty="0" smtClean="0"/>
              <a:t>	İşitme yetersizliği olan bireyler internetin eğitim öğreti psikoterapi internet üzerinden destek gruplarına katılma ve işaret dili cevrim içi gibi faydalarından yararlanmaktadırlar.</a:t>
            </a:r>
          </a:p>
          <a:p>
            <a:pPr>
              <a:buNone/>
            </a:pPr>
            <a:endParaRPr lang="tr-TR" b="1" dirty="0" smtClean="0"/>
          </a:p>
          <a:p>
            <a:pPr>
              <a:buNone/>
            </a:pPr>
            <a:r>
              <a:rPr lang="tr-TR" b="1" dirty="0" smtClean="0"/>
              <a:t>Tüm vatandaşlarla birlikte toplumsal hayata katılımda eşit fırsatı sağlanması adına işitme yetersizliği olan bireylerin teknolojiye erişimlerinin ve kullanımlarının kolay hale getirilmesi önem taşımaktadır.</a:t>
            </a:r>
            <a:endParaRPr lang="tr-TR" b="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itişiklik">
  <a:themeElements>
    <a:clrScheme name="Bitişiklik">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i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itişiklik">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1226</TotalTime>
  <Words>2113</Words>
  <Application>Microsoft Office PowerPoint</Application>
  <PresentationFormat>Ekran Gösterisi (4:3)</PresentationFormat>
  <Paragraphs>206</Paragraphs>
  <Slides>44</Slides>
  <Notes>2</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44</vt:i4>
      </vt:variant>
    </vt:vector>
  </HeadingPairs>
  <TitlesOfParts>
    <vt:vector size="51" baseType="lpstr">
      <vt:lpstr>Aharoni</vt:lpstr>
      <vt:lpstr>Arial</vt:lpstr>
      <vt:lpstr>Arial Black</vt:lpstr>
      <vt:lpstr>Arial Rounded MT Bold</vt:lpstr>
      <vt:lpstr>Calibri</vt:lpstr>
      <vt:lpstr>Cambria</vt:lpstr>
      <vt:lpstr>Bitişiklik</vt:lpstr>
      <vt:lpstr>İŞİTME YETERSİZLİĞİ OLAN ÖĞRENCİLER ve TEKNOLOJİ</vt:lpstr>
      <vt:lpstr>PowerPoint Sunusu</vt:lpstr>
      <vt:lpstr>PowerPoint Sunusu</vt:lpstr>
      <vt:lpstr>PowerPoint Sunusu</vt:lpstr>
      <vt:lpstr>Çocuklarda İşitme Kayıpları:</vt:lpstr>
      <vt:lpstr>PowerPoint Sunusu</vt:lpstr>
      <vt:lpstr>PowerPoint Sunusu</vt:lpstr>
      <vt:lpstr>   İşitme Yetersizliği Olan Bireyler İçin Kullanılan Teknolojiler </vt:lpstr>
      <vt:lpstr>İşitme Cihazları: </vt:lpstr>
      <vt:lpstr>İşitme Cihazları ve Teknoloji</vt:lpstr>
      <vt:lpstr>PowerPoint Sunusu</vt:lpstr>
      <vt:lpstr>PowerPoint Sunusu</vt:lpstr>
      <vt:lpstr>PowerPoint Sunusu</vt:lpstr>
      <vt:lpstr>PowerPoint Sunusu</vt:lpstr>
      <vt:lpstr>PowerPoint Sunusu</vt:lpstr>
      <vt:lpstr>PowerPoint Sunusu</vt:lpstr>
      <vt:lpstr> İŞİTSEL BEYİN SAPI İMPLANTI </vt:lpstr>
      <vt:lpstr>PowerPoint Sunusu</vt:lpstr>
      <vt:lpstr>Akustik Erişilebilirliği Sağlamak</vt:lpstr>
      <vt:lpstr>Ev  ve okul ortamında akustik erişilebilirliğin önündeki engeller</vt:lpstr>
      <vt:lpstr>Uzaklık </vt:lpstr>
      <vt:lpstr>Sinyal gürültü ortamı  </vt:lpstr>
      <vt:lpstr>Yardımcı İşitme Teknolojisi </vt:lpstr>
      <vt:lpstr>FM Sistemi</vt:lpstr>
      <vt:lpstr>PowerPoint Sunusu</vt:lpstr>
      <vt:lpstr>PowerPoint Sunusu</vt:lpstr>
      <vt:lpstr>Dönüştürme (indüksiyon)</vt:lpstr>
      <vt:lpstr>KIZIL ÖTESİ SİSTEM </vt:lpstr>
      <vt:lpstr>Bluetooth Teknolojisi </vt:lpstr>
      <vt:lpstr>Doğrudan İşitsel Girdi</vt:lpstr>
      <vt:lpstr>Alarm Verici ve Uyarıcı Cihazlar</vt:lpstr>
      <vt:lpstr>PowerPoint Sunusu</vt:lpstr>
      <vt:lpstr>Akıllı cihaz uygulamaları </vt:lpstr>
      <vt:lpstr>PowerPoint Sunusu</vt:lpstr>
      <vt:lpstr>Teknoloji Kullanımında Yaşça Uygunluk</vt:lpstr>
      <vt:lpstr>İşaret Dili Kullanan Bireyler İçin Teknoloji Kullanımı</vt:lpstr>
      <vt:lpstr>İşaret Dili Kullananlar İçin Telekomünikasyon Cihazları</vt:lpstr>
      <vt:lpstr>Altyazılı televizyon </vt:lpstr>
      <vt:lpstr>PowerPoint Sunusu</vt:lpstr>
      <vt:lpstr>Canlı konuşma altyazısı </vt:lpstr>
      <vt:lpstr>Yazı dilini işaret diline çevirme sistemleri ve İDİL projesi </vt:lpstr>
      <vt:lpstr>Web tabanlı yazılımlara bir örnek </vt:lpstr>
      <vt:lpstr>PowerPoint Sunusu</vt:lpstr>
      <vt:lpstr>İnternet Kullanımı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İŞİTME YETERSİZLİĞİ OLAN ÖĞRENCİLER ve TEKNOLOJİ</dc:title>
  <dc:creator>ahmet turan yanar</dc:creator>
  <cp:lastModifiedBy>pc20</cp:lastModifiedBy>
  <cp:revision>106</cp:revision>
  <dcterms:created xsi:type="dcterms:W3CDTF">2018-03-18T08:35:23Z</dcterms:created>
  <dcterms:modified xsi:type="dcterms:W3CDTF">2020-01-15T13:47:19Z</dcterms:modified>
</cp:coreProperties>
</file>