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76"/>
  </p:notesMasterIdLst>
  <p:sldIdLst>
    <p:sldId id="256" r:id="rId2"/>
    <p:sldId id="308" r:id="rId3"/>
    <p:sldId id="258" r:id="rId4"/>
    <p:sldId id="259" r:id="rId5"/>
    <p:sldId id="260" r:id="rId6"/>
    <p:sldId id="261" r:id="rId7"/>
    <p:sldId id="262" r:id="rId8"/>
    <p:sldId id="264" r:id="rId9"/>
    <p:sldId id="267" r:id="rId10"/>
    <p:sldId id="268" r:id="rId11"/>
    <p:sldId id="298" r:id="rId12"/>
    <p:sldId id="300" r:id="rId13"/>
    <p:sldId id="301" r:id="rId14"/>
    <p:sldId id="302" r:id="rId15"/>
    <p:sldId id="303" r:id="rId16"/>
    <p:sldId id="304" r:id="rId17"/>
    <p:sldId id="305" r:id="rId18"/>
    <p:sldId id="306" r:id="rId19"/>
    <p:sldId id="307" r:id="rId20"/>
    <p:sldId id="311" r:id="rId21"/>
    <p:sldId id="312" r:id="rId22"/>
    <p:sldId id="313" r:id="rId23"/>
    <p:sldId id="346"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51" r:id="rId37"/>
    <p:sldId id="352" r:id="rId38"/>
    <p:sldId id="353" r:id="rId39"/>
    <p:sldId id="354" r:id="rId40"/>
    <p:sldId id="339" r:id="rId41"/>
    <p:sldId id="340" r:id="rId42"/>
    <p:sldId id="341" r:id="rId43"/>
    <p:sldId id="342" r:id="rId44"/>
    <p:sldId id="343" r:id="rId45"/>
    <p:sldId id="344" r:id="rId46"/>
    <p:sldId id="345" r:id="rId47"/>
    <p:sldId id="269" r:id="rId48"/>
    <p:sldId id="270" r:id="rId49"/>
    <p:sldId id="271" r:id="rId50"/>
    <p:sldId id="272" r:id="rId51"/>
    <p:sldId id="273" r:id="rId52"/>
    <p:sldId id="274" r:id="rId53"/>
    <p:sldId id="275" r:id="rId54"/>
    <p:sldId id="276" r:id="rId55"/>
    <p:sldId id="277" r:id="rId56"/>
    <p:sldId id="279" r:id="rId57"/>
    <p:sldId id="280" r:id="rId58"/>
    <p:sldId id="281" r:id="rId59"/>
    <p:sldId id="299" r:id="rId60"/>
    <p:sldId id="282" r:id="rId61"/>
    <p:sldId id="283" r:id="rId62"/>
    <p:sldId id="284" r:id="rId63"/>
    <p:sldId id="285" r:id="rId64"/>
    <p:sldId id="286" r:id="rId65"/>
    <p:sldId id="287" r:id="rId66"/>
    <p:sldId id="288" r:id="rId67"/>
    <p:sldId id="290" r:id="rId68"/>
    <p:sldId id="291" r:id="rId69"/>
    <p:sldId id="292" r:id="rId70"/>
    <p:sldId id="293" r:id="rId71"/>
    <p:sldId id="310" r:id="rId72"/>
    <p:sldId id="294" r:id="rId73"/>
    <p:sldId id="296" r:id="rId74"/>
    <p:sldId id="295" r:id="rId7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997FBC-699A-4360-84E2-DED8DD58E0D4}" type="datetimeFigureOut">
              <a:rPr lang="tr-TR" smtClean="0"/>
              <a:t>13.2.2021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4EECC7-5117-43D2-8496-FAC5F77F4B56}" type="slidenum">
              <a:rPr lang="tr-TR" smtClean="0"/>
              <a:t>‹#›</a:t>
            </a:fld>
            <a:endParaRPr lang="tr-TR"/>
          </a:p>
        </p:txBody>
      </p:sp>
    </p:spTree>
    <p:extLst>
      <p:ext uri="{BB962C8B-B14F-4D97-AF65-F5344CB8AC3E}">
        <p14:creationId xmlns:p14="http://schemas.microsoft.com/office/powerpoint/2010/main" val="369981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744EECC7-5117-43D2-8496-FAC5F77F4B56}" type="slidenum">
              <a:rPr lang="tr-TR" smtClean="0"/>
              <a:t>74</a:t>
            </a:fld>
            <a:endParaRPr lang="tr-TR"/>
          </a:p>
        </p:txBody>
      </p:sp>
    </p:spTree>
    <p:extLst>
      <p:ext uri="{BB962C8B-B14F-4D97-AF65-F5344CB8AC3E}">
        <p14:creationId xmlns:p14="http://schemas.microsoft.com/office/powerpoint/2010/main" val="1532965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dirty="0">
              <a:solidFill>
                <a:prstClr val="black">
                  <a:tint val="75000"/>
                </a:prstClr>
              </a:solidFill>
            </a:endParaRP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9" name="Slayt Numarası Yer Tutucusu 8"/>
          <p:cNvSpPr>
            <a:spLocks noGrp="1"/>
          </p:cNvSpPr>
          <p:nvPr>
            <p:ph type="sldNum" sz="quarter" idx="15"/>
          </p:nvPr>
        </p:nvSpPr>
        <p:spPr/>
        <p:txBody>
          <a:bodyPr rtlCol="0"/>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
        <p:nvSpPr>
          <p:cNvPr id="10" name="Altbilgi Yer Tutucusu 9"/>
          <p:cNvSpPr>
            <a:spLocks noGrp="1"/>
          </p:cNvSpPr>
          <p:nvPr>
            <p:ph type="ftr" sz="quarter" idx="16"/>
          </p:nvPr>
        </p:nvSpPr>
        <p:spPr/>
        <p:txBody>
          <a:bodyPr rtlCol="0"/>
          <a:lstStyle/>
          <a:p>
            <a:endParaRPr lang="tr-TR" dirty="0">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dirty="0">
              <a:solidFill>
                <a:prstClr val="black">
                  <a:tint val="75000"/>
                </a:prstClr>
              </a:solidFill>
            </a:endParaRP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dirty="0">
              <a:solidFill>
                <a:prstClr val="black">
                  <a:tint val="75000"/>
                </a:prstClr>
              </a:solidFill>
            </a:endParaRPr>
          </a:p>
        </p:txBody>
      </p:sp>
      <p:sp>
        <p:nvSpPr>
          <p:cNvPr id="7" name="Slayt Numarası Yer Tutucusu 6"/>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dirty="0">
              <a:solidFill>
                <a:prstClr val="black">
                  <a:tint val="75000"/>
                </a:prstClr>
              </a:solidFill>
            </a:endParaRPr>
          </a:p>
        </p:txBody>
      </p:sp>
      <p:sp>
        <p:nvSpPr>
          <p:cNvPr id="9" name="Slayt Numarası Yer Tutucusu 8"/>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7" name="Slayt Numarası Yer Tutucusu 6"/>
          <p:cNvSpPr>
            <a:spLocks noGrp="1"/>
          </p:cNvSpPr>
          <p:nvPr>
            <p:ph type="sldNum" sz="quarter" idx="11"/>
          </p:nvPr>
        </p:nvSpPr>
        <p:spPr/>
        <p:txBody>
          <a:bodyPr rtlCol="0"/>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
        <p:nvSpPr>
          <p:cNvPr id="8" name="Altbilgi Yer Tutucusu 7"/>
          <p:cNvSpPr>
            <a:spLocks noGrp="1"/>
          </p:cNvSpPr>
          <p:nvPr>
            <p:ph type="ftr" sz="quarter" idx="12"/>
          </p:nvPr>
        </p:nvSpPr>
        <p:spPr/>
        <p:txBody>
          <a:bodyPr rtlCol="0"/>
          <a:lstStyle/>
          <a:p>
            <a:endParaRPr lang="tr-TR" dirty="0">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dirty="0">
              <a:solidFill>
                <a:prstClr val="black">
                  <a:tint val="75000"/>
                </a:prstClr>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22" name="Slayt Numarası Yer Tutucusu 21"/>
          <p:cNvSpPr>
            <a:spLocks noGrp="1"/>
          </p:cNvSpPr>
          <p:nvPr>
            <p:ph type="sldNum" sz="quarter" idx="15"/>
          </p:nvPr>
        </p:nvSpPr>
        <p:spPr/>
        <p:txBody>
          <a:bodyPr rtlCol="0"/>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
        <p:nvSpPr>
          <p:cNvPr id="23" name="Altbilgi Yer Tutucusu 22"/>
          <p:cNvSpPr>
            <a:spLocks noGrp="1"/>
          </p:cNvSpPr>
          <p:nvPr>
            <p:ph type="ftr" sz="quarter" idx="16"/>
          </p:nvPr>
        </p:nvSpPr>
        <p:spPr/>
        <p:txBody>
          <a:bodyPr rtlCol="0"/>
          <a:lstStyle/>
          <a:p>
            <a:endParaRPr lang="tr-TR" dirty="0">
              <a:solidFill>
                <a:prstClr val="black">
                  <a:tint val="75000"/>
                </a:prst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18" name="Slayt Numarası Yer Tutucusu 17"/>
          <p:cNvSpPr>
            <a:spLocks noGrp="1"/>
          </p:cNvSpPr>
          <p:nvPr>
            <p:ph type="sldNum" sz="quarter" idx="11"/>
          </p:nvPr>
        </p:nvSpPr>
        <p:spPr/>
        <p:txBody>
          <a:bodyPr rtlCol="0"/>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
        <p:nvSpPr>
          <p:cNvPr id="21" name="Altbilgi Yer Tutucusu 20"/>
          <p:cNvSpPr>
            <a:spLocks noGrp="1"/>
          </p:cNvSpPr>
          <p:nvPr>
            <p:ph type="ftr" sz="quarter" idx="12"/>
          </p:nvPr>
        </p:nvSpPr>
        <p:spPr/>
        <p:txBody>
          <a:bodyPr rtlCol="0"/>
          <a:lstStyle/>
          <a:p>
            <a:endParaRPr lang="tr-TR" dirty="0">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solidFill>
                  <a:prstClr val="black">
                    <a:tint val="75000"/>
                  </a:prstClr>
                </a:solidFill>
              </a:rPr>
              <a:pPr/>
              <a:t>13.2.2021</a:t>
            </a:fld>
            <a:endParaRPr lang="tr-TR" dirty="0">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F302176B-0E47-46AC-8F43-DAB4B8A37D06}" type="slidenum">
              <a:rPr lang="tr-TR" smtClean="0">
                <a:solidFill>
                  <a:prstClr val="black">
                    <a:tint val="75000"/>
                  </a:prstClr>
                </a:solidFill>
              </a:rPr>
              <a:pPr/>
              <a:t>‹#›</a:t>
            </a:fld>
            <a:endParaRPr lang="tr-TR"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8A3A62C-CC22-4E5A-9194-7FBA6241CFAF}" type="datetimeFigureOut">
              <a:rPr lang="tr-TR" smtClean="0">
                <a:solidFill>
                  <a:prstClr val="black">
                    <a:tint val="75000"/>
                  </a:prstClr>
                </a:solidFill>
              </a:rPr>
              <a:pPr/>
              <a:t>13.2.2021</a:t>
            </a:fld>
            <a:endParaRPr lang="tr-TR" dirty="0">
              <a:solidFill>
                <a:prstClr val="black">
                  <a:tint val="75000"/>
                </a:prstClr>
              </a:solidFill>
            </a:endParaRP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dirty="0">
              <a:solidFill>
                <a:prstClr val="black">
                  <a:tint val="75000"/>
                </a:prstClr>
              </a:solidFill>
            </a:endParaRP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57A9E1C-0614-4872-BB52-12D72E6A88EA}" type="slidenum">
              <a:rPr lang="tr-TR" smtClean="0">
                <a:solidFill>
                  <a:prstClr val="black">
                    <a:tint val="75000"/>
                  </a:prstClr>
                </a:solidFill>
              </a:rPr>
              <a:pPr/>
              <a:t>‹#›</a:t>
            </a:fld>
            <a:endParaRPr lang="tr-T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idx="4294967295"/>
          </p:nvPr>
        </p:nvSpPr>
        <p:spPr>
          <a:xfrm>
            <a:off x="395536" y="1844824"/>
            <a:ext cx="7772400" cy="1151384"/>
          </a:xfrm>
        </p:spPr>
        <p:txBody>
          <a:bodyPr>
            <a:normAutofit/>
          </a:bodyPr>
          <a:lstStyle/>
          <a:p>
            <a:r>
              <a:rPr lang="tr-TR" sz="5400" b="1" dirty="0" smtClean="0"/>
              <a:t> DİL BİLGİSİ ÖĞRETİMİ</a:t>
            </a:r>
            <a:endParaRPr lang="tr-TR" sz="5400" b="1" dirty="0"/>
          </a:p>
        </p:txBody>
      </p:sp>
    </p:spTree>
    <p:extLst>
      <p:ext uri="{BB962C8B-B14F-4D97-AF65-F5344CB8AC3E}">
        <p14:creationId xmlns:p14="http://schemas.microsoft.com/office/powerpoint/2010/main" val="3499620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19672" y="476672"/>
            <a:ext cx="6552728" cy="3888432"/>
          </a:xfrm>
        </p:spPr>
        <p:txBody>
          <a:bodyPr>
            <a:normAutofit/>
          </a:bodyPr>
          <a:lstStyle/>
          <a:p>
            <a:r>
              <a:rPr lang="tr-TR" sz="3600" b="1" i="1" dirty="0" smtClean="0">
                <a:solidFill>
                  <a:schemeClr val="tx1"/>
                </a:solidFill>
              </a:rPr>
              <a:t/>
            </a:r>
            <a:br>
              <a:rPr lang="tr-TR" sz="3600" b="1" i="1" dirty="0" smtClean="0">
                <a:solidFill>
                  <a:schemeClr val="tx1"/>
                </a:solidFill>
              </a:rPr>
            </a:br>
            <a:r>
              <a:rPr lang="tr-TR" sz="3200" b="1" i="1" dirty="0" smtClean="0">
                <a:solidFill>
                  <a:schemeClr val="tx1"/>
                </a:solidFill>
              </a:rPr>
              <a:t>‘’DİLİNİ  KAYBETMİŞ BİR MİLLET, YOK OLMAYA MAHKUMDUR…’’</a:t>
            </a:r>
            <a:r>
              <a:rPr lang="tr-TR" sz="3600" b="1" i="1" dirty="0" smtClean="0">
                <a:solidFill>
                  <a:schemeClr val="tx1"/>
                </a:solidFill>
              </a:rPr>
              <a:t/>
            </a:r>
            <a:br>
              <a:rPr lang="tr-TR" sz="3600" b="1" i="1" dirty="0" smtClean="0">
                <a:solidFill>
                  <a:schemeClr val="tx1"/>
                </a:solidFill>
              </a:rPr>
            </a:br>
            <a:r>
              <a:rPr lang="tr-TR" sz="3600" b="1" i="1" dirty="0" smtClean="0">
                <a:solidFill>
                  <a:schemeClr val="tx1"/>
                </a:solidFill>
              </a:rPr>
              <a:t/>
            </a:r>
            <a:br>
              <a:rPr lang="tr-TR" sz="3600" b="1" i="1" dirty="0" smtClean="0">
                <a:solidFill>
                  <a:schemeClr val="tx1"/>
                </a:solidFill>
              </a:rPr>
            </a:br>
            <a:r>
              <a:rPr lang="tr-TR" sz="3600" b="1" i="1" dirty="0" smtClean="0"/>
              <a:t>                        </a:t>
            </a:r>
            <a:r>
              <a:rPr lang="tr-TR" sz="3600" b="1" i="1" dirty="0" smtClean="0">
                <a:solidFill>
                  <a:schemeClr val="tx1"/>
                </a:solidFill>
              </a:rPr>
              <a:t>M.KEMAL ATATÜRK</a:t>
            </a:r>
            <a:endParaRPr lang="tr-TR" sz="3600" b="1" i="1" dirty="0">
              <a:solidFill>
                <a:schemeClr val="tx1"/>
              </a:solidFill>
            </a:endParaRPr>
          </a:p>
        </p:txBody>
      </p:sp>
    </p:spTree>
    <p:extLst>
      <p:ext uri="{BB962C8B-B14F-4D97-AF65-F5344CB8AC3E}">
        <p14:creationId xmlns:p14="http://schemas.microsoft.com/office/powerpoint/2010/main" val="153596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73943" y="1023128"/>
            <a:ext cx="8229600" cy="4525963"/>
          </a:xfrm>
        </p:spPr>
        <p:txBody>
          <a:bodyPr/>
          <a:lstStyle/>
          <a:p>
            <a:r>
              <a:rPr lang="tr-TR" dirty="0" smtClean="0"/>
              <a:t>Eğitim hem birey hem de milletlerin geleceği açısından önemli bir olgudur.</a:t>
            </a:r>
          </a:p>
          <a:p>
            <a:endParaRPr lang="tr-TR" dirty="0" smtClean="0"/>
          </a:p>
          <a:p>
            <a:r>
              <a:rPr lang="tr-TR" dirty="0" smtClean="0"/>
              <a:t>Ülkelerin eğitim sisteminde temel vazife gören kurum ‘‘örgün eğitim kurumları’’ dır.</a:t>
            </a:r>
          </a:p>
        </p:txBody>
      </p:sp>
      <p:pic>
        <p:nvPicPr>
          <p:cNvPr id="2050" name="Picture 2" descr="C:\Users\Samsung\Desktop\imagesCAUAEC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2472" y="3573016"/>
            <a:ext cx="3325912" cy="2535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110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39552" y="980728"/>
            <a:ext cx="8229600" cy="4525963"/>
          </a:xfrm>
        </p:spPr>
        <p:txBody>
          <a:bodyPr/>
          <a:lstStyle/>
          <a:p>
            <a:r>
              <a:rPr lang="tr-TR" dirty="0" smtClean="0"/>
              <a:t>Dil eğitimi, kişilerin düşünme ve iletişim becerilerini geliştirmeyi amaçlar.</a:t>
            </a:r>
          </a:p>
          <a:p>
            <a:endParaRPr lang="tr-TR" dirty="0" smtClean="0"/>
          </a:p>
          <a:p>
            <a:r>
              <a:rPr lang="tr-TR" dirty="0" smtClean="0"/>
              <a:t>Dil yoluyla iletişimin; bir yönünü anlatma diğer yönünü anlama oluşturur.</a:t>
            </a:r>
            <a:endParaRPr lang="tr-TR" dirty="0"/>
          </a:p>
        </p:txBody>
      </p:sp>
      <p:pic>
        <p:nvPicPr>
          <p:cNvPr id="8194" name="Picture 2" descr="C:\Users\Samsung\Desktop\imagesCA058XC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381350"/>
            <a:ext cx="3561184" cy="2639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853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836712"/>
            <a:ext cx="8229600" cy="4525963"/>
          </a:xfrm>
        </p:spPr>
        <p:txBody>
          <a:bodyPr/>
          <a:lstStyle/>
          <a:p>
            <a:r>
              <a:rPr lang="tr-TR" dirty="0" smtClean="0"/>
              <a:t>Kısaca dil bilgisi; bir dili ses, şekil, kelime grubu, cümle ve anlam yapıları gibi çeşitli yönlerden inceleyip bunlarla ilgili kuralları tespit eden bir bilgi koludur.</a:t>
            </a:r>
            <a:endParaRPr lang="tr-TR" dirty="0"/>
          </a:p>
        </p:txBody>
      </p:sp>
      <p:pic>
        <p:nvPicPr>
          <p:cNvPr id="3074" name="Picture 2" descr="C:\Users\Samsung\Desktop\yab_di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3388" y="3645024"/>
            <a:ext cx="538692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3015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b="1" dirty="0" smtClean="0"/>
              <a:t>Dil bilgisi öğretimi </a:t>
            </a:r>
            <a:r>
              <a:rPr lang="tr-TR" dirty="0" smtClean="0"/>
              <a:t>ise bir dilin işleyiş kurallarının, bir takım yöntem, teknik ve araçlar kullanılarak bireylerde kalıcı öğrenmeler meydana getirmek ve onların temel dil becerilerini geliştirmek amacıyla öğretilmesi </a:t>
            </a:r>
            <a:r>
              <a:rPr lang="tr-TR" b="1" dirty="0" smtClean="0"/>
              <a:t>sürecidir.</a:t>
            </a:r>
            <a:endParaRPr lang="tr-TR" b="1" dirty="0"/>
          </a:p>
        </p:txBody>
      </p:sp>
    </p:spTree>
    <p:extLst>
      <p:ext uri="{BB962C8B-B14F-4D97-AF65-F5344CB8AC3E}">
        <p14:creationId xmlns:p14="http://schemas.microsoft.com/office/powerpoint/2010/main" val="1380688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b="1" dirty="0" smtClean="0"/>
              <a:t>1.DİL BİLGİSİ ÖĞRETİMİNİN AMACI VE ÖNEMİ</a:t>
            </a:r>
            <a:endParaRPr lang="tr-TR" sz="3200" b="1" dirty="0"/>
          </a:p>
        </p:txBody>
      </p:sp>
      <p:sp>
        <p:nvSpPr>
          <p:cNvPr id="3" name="İçerik Yer Tutucusu 2"/>
          <p:cNvSpPr>
            <a:spLocks noGrp="1"/>
          </p:cNvSpPr>
          <p:nvPr>
            <p:ph sz="quarter" idx="1"/>
          </p:nvPr>
        </p:nvSpPr>
        <p:spPr/>
        <p:txBody>
          <a:bodyPr/>
          <a:lstStyle/>
          <a:p>
            <a:pPr marL="0" indent="0">
              <a:buNone/>
            </a:pPr>
            <a:r>
              <a:rPr lang="tr-TR" dirty="0" smtClean="0"/>
              <a:t>    İlköğretim okullarında dil bilgisi öğretimi;</a:t>
            </a:r>
          </a:p>
          <a:p>
            <a:pPr>
              <a:buFont typeface="Wingdings" pitchFamily="2" charset="2"/>
              <a:buChar char="§"/>
            </a:pPr>
            <a:r>
              <a:rPr lang="tr-TR" dirty="0"/>
              <a:t>ö</a:t>
            </a:r>
            <a:r>
              <a:rPr lang="tr-TR" dirty="0" smtClean="0"/>
              <a:t>ğrencilerin ana dillerini etkili ve güzel bir şekilde kullanmayı öğrenmesini</a:t>
            </a:r>
          </a:p>
          <a:p>
            <a:pPr>
              <a:buFont typeface="Wingdings" pitchFamily="2" charset="2"/>
              <a:buChar char="§"/>
            </a:pPr>
            <a:r>
              <a:rPr lang="tr-TR" dirty="0"/>
              <a:t>a</a:t>
            </a:r>
            <a:r>
              <a:rPr lang="tr-TR" dirty="0" smtClean="0"/>
              <a:t>nlama ve anlatma becerileri kazanmasını</a:t>
            </a:r>
          </a:p>
          <a:p>
            <a:pPr>
              <a:buFont typeface="Wingdings" pitchFamily="2" charset="2"/>
              <a:buChar char="§"/>
            </a:pPr>
            <a:r>
              <a:rPr lang="tr-TR" dirty="0"/>
              <a:t>b</a:t>
            </a:r>
            <a:r>
              <a:rPr lang="tr-TR" dirty="0" smtClean="0"/>
              <a:t>irbirleriyle ve çevreyle iletişim kurmalarını amaçlar.</a:t>
            </a:r>
            <a:endParaRPr lang="tr-TR" dirty="0"/>
          </a:p>
        </p:txBody>
      </p:sp>
    </p:spTree>
    <p:extLst>
      <p:ext uri="{BB962C8B-B14F-4D97-AF65-F5344CB8AC3E}">
        <p14:creationId xmlns:p14="http://schemas.microsoft.com/office/powerpoint/2010/main" val="2597489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22501" y="908720"/>
            <a:ext cx="7560840" cy="2581747"/>
          </a:xfrm>
        </p:spPr>
        <p:txBody>
          <a:bodyPr/>
          <a:lstStyle/>
          <a:p>
            <a:r>
              <a:rPr lang="tr-TR" dirty="0" smtClean="0"/>
              <a:t>Dil bilgisi öğretimi sayesinde öğrenciler ana dillerini doğru kullanma bilincine ulaşmalı ve her zaman etkili bir iletişim kurmalıdır.</a:t>
            </a:r>
            <a:endParaRPr lang="tr-TR" dirty="0"/>
          </a:p>
        </p:txBody>
      </p:sp>
      <p:pic>
        <p:nvPicPr>
          <p:cNvPr id="1027" name="Picture 3" descr="C:\Users\Samsung\Desktop\gonuldiliturkce_13528389531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212976"/>
            <a:ext cx="4104456"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128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1412776"/>
            <a:ext cx="8229600" cy="4525963"/>
          </a:xfrm>
        </p:spPr>
        <p:txBody>
          <a:bodyPr/>
          <a:lstStyle/>
          <a:p>
            <a:r>
              <a:rPr lang="tr-TR" dirty="0" smtClean="0"/>
              <a:t>Bir dil, okuyarak ve dinleyerek anlayabilmekle; konuşarak ve yazarak anlatabilmekle öğrenilmiş sayılır. Bu sebeple dil bilgisi kuralları anlama ve anlatma faaliyetlerinde yardımcı bilgi olarak öğretilmelidir.</a:t>
            </a:r>
          </a:p>
          <a:p>
            <a:endParaRPr lang="tr-TR" dirty="0"/>
          </a:p>
          <a:p>
            <a:endParaRPr lang="tr-TR" dirty="0"/>
          </a:p>
        </p:txBody>
      </p:sp>
      <p:pic>
        <p:nvPicPr>
          <p:cNvPr id="5122" name="Picture 2" descr="C:\Users\Samsung\Desktop\dil-bilgi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573016"/>
            <a:ext cx="3303220"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355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836712"/>
            <a:ext cx="8229600" cy="5328592"/>
          </a:xfrm>
        </p:spPr>
        <p:txBody>
          <a:bodyPr>
            <a:normAutofit/>
          </a:bodyPr>
          <a:lstStyle/>
          <a:p>
            <a:pPr marL="0" indent="0">
              <a:buNone/>
            </a:pPr>
            <a:r>
              <a:rPr lang="tr-TR" dirty="0" smtClean="0"/>
              <a:t>     Demirel, dil bilgisi öğretiminin amaçlarını kısaca üç maddede açıklamıştır:</a:t>
            </a:r>
          </a:p>
          <a:p>
            <a:pPr marL="0" indent="0">
              <a:buNone/>
            </a:pPr>
            <a:r>
              <a:rPr lang="tr-TR" dirty="0" smtClean="0"/>
              <a:t>1. Öğrencilerin bilinçaltı yapılarını bilinç seviyesine çıkarmak ve bunları kullanım alanına getirmek.</a:t>
            </a:r>
          </a:p>
          <a:p>
            <a:pPr marL="0" indent="0">
              <a:buNone/>
            </a:pPr>
            <a:r>
              <a:rPr lang="tr-TR" dirty="0" smtClean="0"/>
              <a:t>2. Dilin işleyiş düzenini öğrencilere kavratmak.</a:t>
            </a:r>
          </a:p>
          <a:p>
            <a:pPr marL="0" indent="0">
              <a:buNone/>
            </a:pPr>
            <a:r>
              <a:rPr lang="tr-TR" dirty="0" smtClean="0"/>
              <a:t>3. Öğrencilerin dili, bir iletişim aracı olarak doğru ve etkili biçimde kullanmalarını sağlamak.</a:t>
            </a:r>
            <a:endParaRPr lang="tr-TR" dirty="0"/>
          </a:p>
        </p:txBody>
      </p:sp>
    </p:spTree>
    <p:extLst>
      <p:ext uri="{BB962C8B-B14F-4D97-AF65-F5344CB8AC3E}">
        <p14:creationId xmlns:p14="http://schemas.microsoft.com/office/powerpoint/2010/main" val="885001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476672"/>
            <a:ext cx="8229600" cy="4525963"/>
          </a:xfrm>
        </p:spPr>
        <p:txBody>
          <a:bodyPr/>
          <a:lstStyle/>
          <a:p>
            <a:r>
              <a:rPr lang="tr-TR" dirty="0" smtClean="0"/>
              <a:t>Dil bilgisi öğretimi, bir amaç değil ancak amaca ulaşabilmek için yararlanılacak çalışma alanıdır.</a:t>
            </a:r>
          </a:p>
          <a:p>
            <a:r>
              <a:rPr lang="tr-TR" dirty="0" smtClean="0"/>
              <a:t>Bu derste kural ezberleme yerine dil yanlışlarını düzeltme, dili kullanma ile ilgili alışkanlık ve beceriler kazandırma önemlidir.</a:t>
            </a:r>
            <a:endParaRPr lang="tr-TR" dirty="0"/>
          </a:p>
        </p:txBody>
      </p:sp>
      <p:pic>
        <p:nvPicPr>
          <p:cNvPr id="9218" name="Picture 2" descr="C:\Users\Samsung\Desktop\yurtdisiegitimblog_13603304751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592183"/>
            <a:ext cx="3810000"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246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196752"/>
            <a:ext cx="8229600" cy="4453955"/>
          </a:xfrm>
        </p:spPr>
        <p:txBody>
          <a:bodyPr/>
          <a:lstStyle/>
          <a:p>
            <a:r>
              <a:rPr lang="tr-TR" dirty="0" smtClean="0"/>
              <a:t>Yapılandırıcı yaklaşıma göre amaç; ‘’ dil ve zihinsel beceriler ile iletişim, etkileşim ve kavram geliştirme’’ olarak belirlenmiştir.</a:t>
            </a:r>
          </a:p>
          <a:p>
            <a:pPr marL="0" indent="0">
              <a:buNone/>
            </a:pPr>
            <a:endParaRPr lang="tr-TR" dirty="0" smtClean="0"/>
          </a:p>
          <a:p>
            <a:r>
              <a:rPr lang="tr-TR" dirty="0" smtClean="0"/>
              <a:t>Dünyadaki son gelişmelere göre geleneksel yaklaşımların yerine yapılandırıcı dil yaklaşımı tercih edilmektedir.</a:t>
            </a:r>
            <a:endParaRPr lang="tr-TR" dirty="0"/>
          </a:p>
        </p:txBody>
      </p:sp>
    </p:spTree>
    <p:extLst>
      <p:ext uri="{BB962C8B-B14F-4D97-AF65-F5344CB8AC3E}">
        <p14:creationId xmlns:p14="http://schemas.microsoft.com/office/powerpoint/2010/main" val="3059165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92696"/>
            <a:ext cx="8229600" cy="1143000"/>
          </a:xfrm>
        </p:spPr>
        <p:txBody>
          <a:bodyPr>
            <a:normAutofit/>
          </a:bodyPr>
          <a:lstStyle/>
          <a:p>
            <a:r>
              <a:rPr lang="tr-TR" sz="3200" b="1" dirty="0" smtClean="0"/>
              <a:t>2. DİL BİLGİSİ ÖĞRETİMİNDE UYGULANAN TEMEL YAKLAŞIMLAR</a:t>
            </a:r>
            <a:endParaRPr lang="tr-TR" sz="3200" b="1" dirty="0"/>
          </a:p>
        </p:txBody>
      </p:sp>
      <p:sp>
        <p:nvSpPr>
          <p:cNvPr id="3" name="İçerik Yer Tutucusu 2"/>
          <p:cNvSpPr>
            <a:spLocks noGrp="1"/>
          </p:cNvSpPr>
          <p:nvPr>
            <p:ph sz="quarter" idx="1"/>
          </p:nvPr>
        </p:nvSpPr>
        <p:spPr>
          <a:xfrm>
            <a:off x="395536" y="1772816"/>
            <a:ext cx="8229600" cy="4065315"/>
          </a:xfrm>
        </p:spPr>
        <p:txBody>
          <a:bodyPr/>
          <a:lstStyle/>
          <a:p>
            <a:pPr marL="0" indent="0">
              <a:buNone/>
            </a:pPr>
            <a:endParaRPr lang="tr-TR" dirty="0" smtClean="0"/>
          </a:p>
          <a:p>
            <a:pPr marL="0" indent="0">
              <a:buNone/>
            </a:pPr>
            <a:endParaRPr lang="tr-TR" dirty="0"/>
          </a:p>
          <a:p>
            <a:r>
              <a:rPr lang="tr-TR" dirty="0" smtClean="0"/>
              <a:t>Davranışçı Dil </a:t>
            </a:r>
            <a:r>
              <a:rPr lang="tr-TR" dirty="0"/>
              <a:t>Öğretim </a:t>
            </a:r>
            <a:r>
              <a:rPr lang="tr-TR" dirty="0" smtClean="0"/>
              <a:t>Yaklaşımı</a:t>
            </a:r>
          </a:p>
          <a:p>
            <a:r>
              <a:rPr lang="tr-TR" dirty="0" smtClean="0"/>
              <a:t>Bilişsel Dil Öğretim Yaklaşımı</a:t>
            </a:r>
          </a:p>
          <a:p>
            <a:r>
              <a:rPr lang="tr-TR" dirty="0" smtClean="0"/>
              <a:t>Yapılandırıcı</a:t>
            </a:r>
            <a:r>
              <a:rPr lang="tr-TR" dirty="0"/>
              <a:t> Dil Öğretim Yaklaşımı</a:t>
            </a:r>
            <a:endParaRPr lang="tr-TR" dirty="0" smtClean="0"/>
          </a:p>
          <a:p>
            <a:endParaRPr lang="tr-TR" dirty="0"/>
          </a:p>
        </p:txBody>
      </p:sp>
    </p:spTree>
    <p:extLst>
      <p:ext uri="{BB962C8B-B14F-4D97-AF65-F5344CB8AC3E}">
        <p14:creationId xmlns:p14="http://schemas.microsoft.com/office/powerpoint/2010/main" val="37666506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764704"/>
            <a:ext cx="8229600" cy="4525963"/>
          </a:xfrm>
        </p:spPr>
        <p:txBody>
          <a:bodyPr>
            <a:normAutofit/>
          </a:bodyPr>
          <a:lstStyle/>
          <a:p>
            <a:pPr marL="0" indent="0">
              <a:buNone/>
            </a:pPr>
            <a:r>
              <a:rPr lang="tr-TR" dirty="0" smtClean="0"/>
              <a:t>    </a:t>
            </a:r>
            <a:r>
              <a:rPr lang="tr-TR" b="1" dirty="0" smtClean="0"/>
              <a:t>Davranışçı </a:t>
            </a:r>
            <a:r>
              <a:rPr lang="tr-TR" b="1" dirty="0"/>
              <a:t>Dil Öğretim </a:t>
            </a:r>
            <a:r>
              <a:rPr lang="tr-TR" b="1" dirty="0" smtClean="0"/>
              <a:t>Yaklaşımı</a:t>
            </a:r>
          </a:p>
          <a:p>
            <a:pPr marL="0" indent="0">
              <a:buNone/>
            </a:pPr>
            <a:endParaRPr lang="tr-TR" b="1" dirty="0" smtClean="0"/>
          </a:p>
          <a:p>
            <a:pPr marL="0" indent="0">
              <a:buNone/>
            </a:pPr>
            <a:r>
              <a:rPr lang="tr-TR" b="1" dirty="0"/>
              <a:t> </a:t>
            </a:r>
            <a:r>
              <a:rPr lang="tr-TR" b="1" dirty="0" smtClean="0"/>
              <a:t>   </a:t>
            </a:r>
            <a:r>
              <a:rPr lang="tr-TR" dirty="0" smtClean="0"/>
              <a:t>Skinner’e göre dil bilgisi uyarı-tepki şeklinde davranışlarla öğretilir.</a:t>
            </a:r>
          </a:p>
          <a:p>
            <a:pPr marL="0" indent="0">
              <a:buNone/>
            </a:pPr>
            <a:endParaRPr lang="tr-TR" dirty="0" smtClean="0"/>
          </a:p>
          <a:p>
            <a:pPr>
              <a:buFont typeface="Wingdings" pitchFamily="2" charset="2"/>
              <a:buChar char="§"/>
            </a:pPr>
            <a:r>
              <a:rPr lang="tr-TR" dirty="0" smtClean="0"/>
              <a:t>Çeşitli alıştırmalar</a:t>
            </a:r>
          </a:p>
          <a:p>
            <a:pPr>
              <a:buFont typeface="Wingdings" pitchFamily="2" charset="2"/>
              <a:buChar char="§"/>
            </a:pPr>
            <a:r>
              <a:rPr lang="tr-TR" dirty="0" smtClean="0"/>
              <a:t>Sürekli tekrarlar</a:t>
            </a:r>
          </a:p>
          <a:p>
            <a:pPr marL="0" indent="0">
              <a:buNone/>
            </a:pPr>
            <a:r>
              <a:rPr lang="tr-TR" dirty="0" smtClean="0"/>
              <a:t>    </a:t>
            </a:r>
          </a:p>
          <a:p>
            <a:pPr marL="0" indent="0">
              <a:buNone/>
            </a:pPr>
            <a:r>
              <a:rPr lang="tr-TR" dirty="0" smtClean="0"/>
              <a:t>Geçmişte uygulanan bütün eski dil yaklaşımları davranışçı dil yaklaşımı olarak kabul edilir.</a:t>
            </a:r>
            <a:endParaRPr lang="tr-TR" dirty="0"/>
          </a:p>
        </p:txBody>
      </p:sp>
      <p:pic>
        <p:nvPicPr>
          <p:cNvPr id="11268" name="Picture 4" descr="C:\Users\Samsung\Desktop\hayir-diyen-cocuk,cfo_XMs2uU2Fz8N2QIdJ0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7" y="2564904"/>
            <a:ext cx="1539025" cy="1547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180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041608"/>
            <a:ext cx="8229600" cy="4525963"/>
          </a:xfrm>
        </p:spPr>
        <p:txBody>
          <a:bodyPr>
            <a:normAutofit/>
          </a:bodyPr>
          <a:lstStyle/>
          <a:p>
            <a:pPr marL="0" indent="0">
              <a:buNone/>
            </a:pPr>
            <a:r>
              <a:rPr lang="tr-TR" b="1" dirty="0"/>
              <a:t>Bilişsel Dil Öğretim </a:t>
            </a:r>
            <a:r>
              <a:rPr lang="tr-TR" b="1" dirty="0" smtClean="0"/>
              <a:t>Yaklaşımı</a:t>
            </a:r>
          </a:p>
          <a:p>
            <a:r>
              <a:rPr lang="tr-TR" dirty="0" smtClean="0"/>
              <a:t>Chomsky en önemli temsilcisidir.</a:t>
            </a:r>
          </a:p>
          <a:p>
            <a:endParaRPr lang="tr-TR" dirty="0"/>
          </a:p>
          <a:p>
            <a:pPr marL="0" indent="0">
              <a:buNone/>
            </a:pPr>
            <a:r>
              <a:rPr lang="tr-TR" dirty="0" smtClean="0"/>
              <a:t>              ‘’ Evrensel dil bilgisi şeması’’ </a:t>
            </a:r>
          </a:p>
          <a:p>
            <a:pPr marL="0" indent="0">
              <a:buNone/>
            </a:pPr>
            <a:endParaRPr lang="tr-TR" dirty="0"/>
          </a:p>
          <a:p>
            <a:pPr marL="0" indent="0">
              <a:buNone/>
            </a:pPr>
            <a:r>
              <a:rPr lang="tr-TR" dirty="0" smtClean="0"/>
              <a:t>                    </a:t>
            </a:r>
          </a:p>
          <a:p>
            <a:pPr marL="0" indent="0">
              <a:buNone/>
            </a:pPr>
            <a:r>
              <a:rPr lang="tr-TR" dirty="0"/>
              <a:t> </a:t>
            </a:r>
            <a:r>
              <a:rPr lang="tr-TR" dirty="0" smtClean="0"/>
              <a:t>                   Doğuştancı yaklaşım</a:t>
            </a:r>
            <a:endParaRPr lang="tr-TR" dirty="0"/>
          </a:p>
        </p:txBody>
      </p:sp>
      <p:sp>
        <p:nvSpPr>
          <p:cNvPr id="5" name="Aşağı Ok 4"/>
          <p:cNvSpPr/>
          <p:nvPr/>
        </p:nvSpPr>
        <p:spPr>
          <a:xfrm>
            <a:off x="2915816" y="285293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806687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980728"/>
            <a:ext cx="8229600" cy="4525963"/>
          </a:xfrm>
        </p:spPr>
        <p:txBody>
          <a:bodyPr/>
          <a:lstStyle/>
          <a:p>
            <a:r>
              <a:rPr lang="tr-TR" dirty="0" smtClean="0"/>
              <a:t>Dil öğrenilmez, edinilir.</a:t>
            </a:r>
          </a:p>
          <a:p>
            <a:r>
              <a:rPr lang="tr-TR" dirty="0" smtClean="0"/>
              <a:t>Chomsky ve öğrencilerinin görüşleri dilbilimciler, psikologlar, psikodilbilimciler, gelişim psikologları ve biyologlarca eleştirilmiştir. </a:t>
            </a:r>
            <a:endParaRPr lang="tr-TR" dirty="0"/>
          </a:p>
        </p:txBody>
      </p:sp>
      <p:pic>
        <p:nvPicPr>
          <p:cNvPr id="6146" name="Picture 2" descr="C:\Users\Samsung\Desktop\untitledbvcn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563838"/>
            <a:ext cx="3297535"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248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548680"/>
            <a:ext cx="8229600" cy="4813995"/>
          </a:xfrm>
        </p:spPr>
        <p:txBody>
          <a:bodyPr>
            <a:normAutofit/>
          </a:bodyPr>
          <a:lstStyle/>
          <a:p>
            <a:pPr marL="0" indent="0">
              <a:buNone/>
            </a:pPr>
            <a:r>
              <a:rPr lang="tr-TR" b="1" dirty="0" smtClean="0"/>
              <a:t>Yapılandırıcı Dil Öğretim Yaklaşımı</a:t>
            </a:r>
          </a:p>
          <a:p>
            <a:r>
              <a:rPr lang="tr-TR" dirty="0" smtClean="0"/>
              <a:t>‘’ Dil edinilmez, öğrenilir. ’’</a:t>
            </a:r>
          </a:p>
          <a:p>
            <a:r>
              <a:rPr lang="tr-TR" dirty="0" smtClean="0"/>
              <a:t>En önemli temsilcileri Piaget, Vygotsky, Bruner’dir.</a:t>
            </a:r>
          </a:p>
          <a:p>
            <a:r>
              <a:rPr lang="tr-TR" dirty="0" smtClean="0"/>
              <a:t>Dil bilgisi öğretimi bir amaç değil çeşitli becerileri geliştirmek için bir araçtır.</a:t>
            </a:r>
          </a:p>
          <a:p>
            <a:r>
              <a:rPr lang="tr-TR" dirty="0" smtClean="0"/>
              <a:t>Ülkemizde şu anda uygulanmakta olan Türkçe Öğretim programlarında temel alınan yaklaşımdır.</a:t>
            </a:r>
          </a:p>
          <a:p>
            <a:pPr marL="0" indent="0">
              <a:buNone/>
            </a:pPr>
            <a:endParaRPr lang="tr-TR" dirty="0"/>
          </a:p>
        </p:txBody>
      </p:sp>
    </p:spTree>
    <p:extLst>
      <p:ext uri="{BB962C8B-B14F-4D97-AF65-F5344CB8AC3E}">
        <p14:creationId xmlns:p14="http://schemas.microsoft.com/office/powerpoint/2010/main" val="8485497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11624" y="1196752"/>
            <a:ext cx="8229600" cy="4525963"/>
          </a:xfrm>
        </p:spPr>
        <p:txBody>
          <a:bodyPr/>
          <a:lstStyle/>
          <a:p>
            <a:r>
              <a:rPr lang="tr-TR" dirty="0" smtClean="0"/>
              <a:t>Yapılandırıcı yaklaşım dil bilgisi öğrenme sürecine </a:t>
            </a:r>
            <a:r>
              <a:rPr lang="tr-TR" b="1" dirty="0" smtClean="0"/>
              <a:t>gelişim ve etkileşim </a:t>
            </a:r>
            <a:r>
              <a:rPr lang="tr-TR" dirty="0" smtClean="0"/>
              <a:t>açısından yaklaşmaktadır.</a:t>
            </a:r>
          </a:p>
        </p:txBody>
      </p:sp>
      <p:pic>
        <p:nvPicPr>
          <p:cNvPr id="7170" name="Picture 2" descr="C:\Users\Samsung\Desktop\1-32-950x6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2924944"/>
            <a:ext cx="4573280" cy="3123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7497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868926"/>
            <a:ext cx="8229600" cy="4525963"/>
          </a:xfrm>
        </p:spPr>
        <p:txBody>
          <a:bodyPr/>
          <a:lstStyle/>
          <a:p>
            <a:r>
              <a:rPr lang="tr-TR" dirty="0"/>
              <a:t>İlköğretim düzeyinde öğrenciye önce okuma yazma öğretilmelidir.</a:t>
            </a:r>
          </a:p>
          <a:p>
            <a:r>
              <a:rPr lang="tr-TR" dirty="0"/>
              <a:t>Öğrenci, basit ve karmaşık metinleri anlama, bilgiyi seçme ve zihninde yapılandırma becerilerini geliştirmelidir.</a:t>
            </a:r>
          </a:p>
          <a:p>
            <a:endParaRPr lang="tr-TR" dirty="0"/>
          </a:p>
        </p:txBody>
      </p:sp>
      <p:pic>
        <p:nvPicPr>
          <p:cNvPr id="10242" name="Picture 2" descr="C:\Users\Samsung\Desktop\imagesCAWY01N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573016"/>
            <a:ext cx="3884662"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1201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115616" y="620688"/>
            <a:ext cx="7772400" cy="1470025"/>
          </a:xfrm>
        </p:spPr>
        <p:txBody>
          <a:bodyPr>
            <a:normAutofit/>
          </a:bodyPr>
          <a:lstStyle/>
          <a:p>
            <a:r>
              <a:rPr lang="tr-TR" dirty="0" smtClean="0"/>
              <a:t>DİL BİLGİSİ ÖĞRETİMİNDE KULLANILAN YÖNTEM VE TEKNİKLER</a:t>
            </a:r>
            <a:endParaRPr lang="tr-TR" dirty="0"/>
          </a:p>
        </p:txBody>
      </p:sp>
    </p:spTree>
    <p:extLst>
      <p:ext uri="{BB962C8B-B14F-4D97-AF65-F5344CB8AC3E}">
        <p14:creationId xmlns:p14="http://schemas.microsoft.com/office/powerpoint/2010/main" val="2762202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36912"/>
            <a:ext cx="8229600" cy="1143000"/>
          </a:xfrm>
        </p:spPr>
        <p:txBody>
          <a:bodyPr>
            <a:normAutofit/>
          </a:bodyPr>
          <a:lstStyle/>
          <a:p>
            <a:r>
              <a:rPr lang="tr-TR" dirty="0" smtClean="0"/>
              <a:t>DİLBİLGİSİ ÖĞRETİMİNDE KULLANILAN YÖNTEMLERİ 8 MADDEYLE AÇIKLARIZ.</a:t>
            </a:r>
            <a:endParaRPr lang="tr-TR" dirty="0"/>
          </a:p>
        </p:txBody>
      </p:sp>
    </p:spTree>
    <p:extLst>
      <p:ext uri="{BB962C8B-B14F-4D97-AF65-F5344CB8AC3E}">
        <p14:creationId xmlns:p14="http://schemas.microsoft.com/office/powerpoint/2010/main" val="28388452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1143000"/>
          </a:xfrm>
        </p:spPr>
        <p:txBody>
          <a:bodyPr>
            <a:normAutofit/>
          </a:bodyPr>
          <a:lstStyle/>
          <a:p>
            <a:r>
              <a:rPr lang="tr-TR" dirty="0" smtClean="0"/>
              <a:t>1) Anlatma Yöntemi </a:t>
            </a:r>
            <a:r>
              <a:rPr lang="tr-TR" dirty="0"/>
              <a:t/>
            </a:r>
            <a:br>
              <a:rPr lang="tr-TR" dirty="0"/>
            </a:br>
            <a:endParaRPr lang="tr-TR" dirty="0"/>
          </a:p>
        </p:txBody>
      </p:sp>
      <p:sp>
        <p:nvSpPr>
          <p:cNvPr id="3" name="İçerik Yer Tutucusu 2"/>
          <p:cNvSpPr>
            <a:spLocks noGrp="1"/>
          </p:cNvSpPr>
          <p:nvPr>
            <p:ph sz="quarter" idx="1"/>
          </p:nvPr>
        </p:nvSpPr>
        <p:spPr>
          <a:xfrm>
            <a:off x="251520" y="836712"/>
            <a:ext cx="8229600" cy="5256584"/>
          </a:xfrm>
        </p:spPr>
        <p:txBody>
          <a:bodyPr/>
          <a:lstStyle/>
          <a:p>
            <a:endParaRPr lang="tr-TR" dirty="0" smtClean="0"/>
          </a:p>
          <a:p>
            <a:r>
              <a:rPr lang="tr-TR" dirty="0" smtClean="0"/>
              <a:t>Bu anlatma yöntemi </a:t>
            </a:r>
            <a:r>
              <a:rPr lang="tr-TR" b="1" dirty="0" smtClean="0"/>
              <a:t>takrir anlatım</a:t>
            </a:r>
            <a:r>
              <a:rPr lang="tr-TR" dirty="0" smtClean="0"/>
              <a:t> ve </a:t>
            </a:r>
            <a:r>
              <a:rPr lang="tr-TR" b="1" dirty="0" smtClean="0"/>
              <a:t>düz anlatım</a:t>
            </a:r>
            <a:r>
              <a:rPr lang="tr-TR" dirty="0" smtClean="0"/>
              <a:t> olarak da adlandırılmaktadır.</a:t>
            </a:r>
          </a:p>
          <a:p>
            <a:r>
              <a:rPr lang="tr-TR" dirty="0" smtClean="0"/>
              <a:t>Öğretmenin bilgilerini pasif bir şekilde oturarak dinleyen öğrencilere otokratik bir şekilde ilettiği geleneksel bir yöntemdir.</a:t>
            </a:r>
          </a:p>
          <a:p>
            <a:r>
              <a:rPr lang="tr-TR" dirty="0" smtClean="0"/>
              <a:t>Öğretmenin aktif olduğu bir yöntemdir.</a:t>
            </a:r>
          </a:p>
          <a:p>
            <a:r>
              <a:rPr lang="tr-TR" dirty="0" smtClean="0"/>
              <a:t>Ders konularının öğretmen tarafından açıklanıp anlatıldığı bir yöntemdir. </a:t>
            </a:r>
            <a:endParaRPr lang="tr-TR" dirty="0"/>
          </a:p>
        </p:txBody>
      </p:sp>
    </p:spTree>
    <p:extLst>
      <p:ext uri="{BB962C8B-B14F-4D97-AF65-F5344CB8AC3E}">
        <p14:creationId xmlns:p14="http://schemas.microsoft.com/office/powerpoint/2010/main" val="1120563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5" t="21568" r="569" b="-20262"/>
          <a:stretch/>
        </p:blipFill>
        <p:spPr bwMode="auto">
          <a:xfrm>
            <a:off x="1115616" y="661646"/>
            <a:ext cx="7225478" cy="617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38180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0"/>
            <a:ext cx="8229600" cy="1143000"/>
          </a:xfrm>
        </p:spPr>
        <p:txBody>
          <a:bodyPr/>
          <a:lstStyle/>
          <a:p>
            <a:r>
              <a:rPr lang="tr-TR" dirty="0" smtClean="0"/>
              <a:t>YÖNTEMİN SINIRLLIKLARI VE YARARLARI </a:t>
            </a:r>
            <a:endParaRPr lang="tr-TR" dirty="0"/>
          </a:p>
        </p:txBody>
      </p:sp>
      <p:sp>
        <p:nvSpPr>
          <p:cNvPr id="3" name="İçerik Yer Tutucusu 2"/>
          <p:cNvSpPr>
            <a:spLocks noGrp="1"/>
          </p:cNvSpPr>
          <p:nvPr>
            <p:ph sz="quarter" idx="1"/>
          </p:nvPr>
        </p:nvSpPr>
        <p:spPr>
          <a:xfrm>
            <a:off x="457200" y="1052737"/>
            <a:ext cx="8229600" cy="4824536"/>
          </a:xfrm>
        </p:spPr>
        <p:txBody>
          <a:bodyPr>
            <a:normAutofit/>
          </a:bodyPr>
          <a:lstStyle/>
          <a:p>
            <a:r>
              <a:rPr lang="tr-TR" dirty="0" smtClean="0"/>
              <a:t>Kalabalık gruplar için idealdir.</a:t>
            </a:r>
          </a:p>
          <a:p>
            <a:r>
              <a:rPr lang="tr-TR" dirty="0" smtClean="0"/>
              <a:t>Zamanın iyi kullanılmasını sağlar.</a:t>
            </a:r>
          </a:p>
          <a:p>
            <a:r>
              <a:rPr lang="tr-TR" dirty="0" smtClean="0"/>
              <a:t>Kolay ve ekonomiktir.</a:t>
            </a:r>
          </a:p>
          <a:p>
            <a:r>
              <a:rPr lang="tr-TR" dirty="0" smtClean="0"/>
              <a:t>Sıkıcı hale gelmesi kolaydır.</a:t>
            </a:r>
          </a:p>
          <a:p>
            <a:r>
              <a:rPr lang="tr-TR" dirty="0" smtClean="0"/>
              <a:t>Eksik iletişime sebep olur.</a:t>
            </a:r>
          </a:p>
          <a:p>
            <a:r>
              <a:rPr lang="tr-TR" dirty="0" smtClean="0"/>
              <a:t>Dönüt alınamaz.</a:t>
            </a:r>
          </a:p>
          <a:p>
            <a:r>
              <a:rPr lang="tr-TR" dirty="0" smtClean="0"/>
              <a:t>Dinleyici çok pasiftir.</a:t>
            </a:r>
          </a:p>
          <a:p>
            <a:r>
              <a:rPr lang="tr-TR" dirty="0" smtClean="0"/>
              <a:t>Bilişsel öğrenmenin gerçekleşmesi </a:t>
            </a:r>
          </a:p>
          <a:p>
            <a:pPr marL="0" indent="0">
              <a:buNone/>
            </a:pPr>
            <a:r>
              <a:rPr lang="tr-TR" dirty="0" smtClean="0"/>
              <a:t>mümkün değildir.</a:t>
            </a: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132856"/>
            <a:ext cx="2699792" cy="427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137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1143000"/>
          </a:xfrm>
        </p:spPr>
        <p:txBody>
          <a:bodyPr/>
          <a:lstStyle/>
          <a:p>
            <a:r>
              <a:rPr lang="tr-TR" dirty="0" smtClean="0"/>
              <a:t>2) Soru – Cevap Yöntemi</a:t>
            </a:r>
            <a:endParaRPr lang="tr-TR" dirty="0"/>
          </a:p>
        </p:txBody>
      </p:sp>
      <p:sp>
        <p:nvSpPr>
          <p:cNvPr id="3" name="İçerik Yer Tutucusu 2"/>
          <p:cNvSpPr>
            <a:spLocks noGrp="1"/>
          </p:cNvSpPr>
          <p:nvPr>
            <p:ph sz="quarter" idx="1"/>
          </p:nvPr>
        </p:nvSpPr>
        <p:spPr>
          <a:xfrm>
            <a:off x="467544" y="692696"/>
            <a:ext cx="8229600" cy="5328592"/>
          </a:xfrm>
        </p:spPr>
        <p:txBody>
          <a:bodyPr/>
          <a:lstStyle/>
          <a:p>
            <a:pPr marL="0" indent="0">
              <a:buNone/>
            </a:pPr>
            <a:endParaRPr lang="tr-TR" dirty="0" smtClean="0"/>
          </a:p>
          <a:p>
            <a:r>
              <a:rPr lang="tr-TR" dirty="0" smtClean="0"/>
              <a:t>Bu yöntem , öğretmenin hazırladığı soruları öğrencilerin sözlü olarak cevaplamalarına dayanan bir öğretim yöntemidir.</a:t>
            </a:r>
          </a:p>
          <a:p>
            <a:r>
              <a:rPr lang="tr-TR" dirty="0" smtClean="0"/>
              <a:t>Öğrenciler bu yöntemde daha aktiftir.</a:t>
            </a:r>
          </a:p>
          <a:p>
            <a:r>
              <a:rPr lang="tr-TR" dirty="0" smtClean="0"/>
              <a:t>Öğretmen fikir yürütmelerini, harekete geçmelerini sağlaması bakımından önemlidir.</a:t>
            </a:r>
          </a:p>
          <a:p>
            <a:r>
              <a:rPr lang="tr-TR" dirty="0" smtClean="0"/>
              <a:t>Öğretmen soru sorma tekniklerini iyi bilmeli ayrıca konuya hakim olmalıdır.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1" y="5313918"/>
            <a:ext cx="9134289" cy="1544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06813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977679" y="1683569"/>
            <a:ext cx="1188641" cy="9143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457200" y="476672"/>
            <a:ext cx="8229600" cy="753438"/>
          </a:xfrm>
        </p:spPr>
        <p:txBody>
          <a:bodyPr/>
          <a:lstStyle/>
          <a:p>
            <a:r>
              <a:rPr lang="tr-TR" dirty="0" smtClean="0"/>
              <a:t> YÖNTEMİN SINIRLILIKLARI VE YARARLARI</a:t>
            </a:r>
            <a:endParaRPr lang="tr-TR" dirty="0"/>
          </a:p>
        </p:txBody>
      </p:sp>
      <p:sp>
        <p:nvSpPr>
          <p:cNvPr id="3" name="İçerik Yer Tutucusu 2"/>
          <p:cNvSpPr>
            <a:spLocks noGrp="1"/>
          </p:cNvSpPr>
          <p:nvPr>
            <p:ph sz="quarter" idx="1"/>
          </p:nvPr>
        </p:nvSpPr>
        <p:spPr>
          <a:xfrm>
            <a:off x="457200" y="1340768"/>
            <a:ext cx="8229600" cy="4896544"/>
          </a:xfrm>
        </p:spPr>
        <p:txBody>
          <a:bodyPr>
            <a:normAutofit/>
          </a:bodyPr>
          <a:lstStyle/>
          <a:p>
            <a:r>
              <a:rPr lang="tr-TR" dirty="0" smtClean="0"/>
              <a:t>Öğretmen için dönüt sağlar.</a:t>
            </a:r>
          </a:p>
          <a:p>
            <a:r>
              <a:rPr lang="tr-TR" dirty="0" smtClean="0"/>
              <a:t>Öğrenciler için hatırlama yargılama karar verme veya değerlendirme ve yaratıcı düşünme etkinliklerinde bulunmalarına yardımcı olur.</a:t>
            </a:r>
          </a:p>
          <a:p>
            <a:r>
              <a:rPr lang="tr-TR" dirty="0" smtClean="0"/>
              <a:t>Sorular bilgi ölçme aracı olarak kullanılabilir.</a:t>
            </a:r>
          </a:p>
          <a:p>
            <a:r>
              <a:rPr lang="tr-TR" dirty="0" smtClean="0"/>
              <a:t>Sürekli dersle ilgilenir.</a:t>
            </a:r>
          </a:p>
          <a:p>
            <a:r>
              <a:rPr lang="tr-TR" dirty="0" smtClean="0"/>
              <a:t>Yavaş bir yöntemdir.</a:t>
            </a:r>
          </a:p>
          <a:p>
            <a:r>
              <a:rPr lang="tr-TR" dirty="0" smtClean="0"/>
              <a:t>Soru hazırlamak güçtür.</a:t>
            </a:r>
          </a:p>
          <a:p>
            <a:r>
              <a:rPr lang="tr-TR" dirty="0" smtClean="0"/>
              <a:t>Sorulara yanlış cevap vermek öğrencinin güvenini azaltır.</a:t>
            </a:r>
            <a:endParaRPr lang="tr-TR" dirty="0"/>
          </a:p>
        </p:txBody>
      </p:sp>
    </p:spTree>
    <p:extLst>
      <p:ext uri="{BB962C8B-B14F-4D97-AF65-F5344CB8AC3E}">
        <p14:creationId xmlns:p14="http://schemas.microsoft.com/office/powerpoint/2010/main" val="2414227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32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25602"/>
            <a:ext cx="9144000" cy="6858000"/>
          </a:xfrm>
          <a:prstGeom prst="rect">
            <a:avLst/>
          </a:prstGeom>
          <a:blipFill>
            <a:blip r:embed="rId4">
              <a:alphaModFix amt="0"/>
            </a:blip>
            <a:tile tx="0" ty="0" sx="100000" sy="100000" flip="none" algn="tl"/>
          </a:blipFill>
          <a:ln>
            <a:noFill/>
          </a:ln>
          <a:effectLst>
            <a:outerShdw dist="35921" dir="2700000" algn="ctr" rotWithShape="0">
              <a:schemeClr val="bg2">
                <a:alpha val="32000"/>
              </a:schemeClr>
            </a:outerShdw>
          </a:effectLst>
        </p:spPr>
      </p:pic>
      <p:sp>
        <p:nvSpPr>
          <p:cNvPr id="2" name="Başlık 1"/>
          <p:cNvSpPr>
            <a:spLocks noGrp="1"/>
          </p:cNvSpPr>
          <p:nvPr>
            <p:ph type="title"/>
          </p:nvPr>
        </p:nvSpPr>
        <p:spPr>
          <a:xfrm>
            <a:off x="539552" y="0"/>
            <a:ext cx="8229600" cy="1143000"/>
          </a:xfrm>
        </p:spPr>
        <p:txBody>
          <a:bodyPr/>
          <a:lstStyle/>
          <a:p>
            <a:r>
              <a:rPr lang="tr-TR" b="1" dirty="0" smtClean="0"/>
              <a:t>3) TARTIŞMA YÖNTEM</a:t>
            </a:r>
            <a:r>
              <a:rPr lang="tr-TR" sz="2400" b="1" dirty="0" smtClean="0"/>
              <a:t>İ</a:t>
            </a:r>
            <a:endParaRPr lang="tr-TR" b="1" dirty="0"/>
          </a:p>
        </p:txBody>
      </p:sp>
      <p:sp>
        <p:nvSpPr>
          <p:cNvPr id="3" name="İçerik Yer Tutucusu 2"/>
          <p:cNvSpPr>
            <a:spLocks noGrp="1"/>
          </p:cNvSpPr>
          <p:nvPr>
            <p:ph sz="quarter" idx="1"/>
          </p:nvPr>
        </p:nvSpPr>
        <p:spPr>
          <a:xfrm>
            <a:off x="457200" y="1052736"/>
            <a:ext cx="8229600" cy="5328592"/>
          </a:xfrm>
        </p:spPr>
        <p:txBody>
          <a:bodyPr>
            <a:normAutofit/>
          </a:bodyPr>
          <a:lstStyle/>
          <a:p>
            <a:r>
              <a:rPr lang="tr-TR" dirty="0" smtClean="0"/>
              <a:t>Tartışma yöntemi öğrencilerin bir konuyu kavraması amacıyla karşılıklı görüşler üreterek o konu hakkında kapsamlı, ayrıntılı olarak düşünme, fikir alışverişinde bulunma gibi etkinlikler yapmalarıdır.</a:t>
            </a:r>
          </a:p>
          <a:p>
            <a:r>
              <a:rPr lang="tr-TR" dirty="0" smtClean="0"/>
              <a:t>Tartışma yöntemi, öğrencilerin önceden öğrendiklerini daha iyi anlamalarına ve pekiştirmelerine fırsat tanır.</a:t>
            </a:r>
          </a:p>
          <a:p>
            <a:r>
              <a:rPr lang="tr-TR" dirty="0" smtClean="0"/>
              <a:t>Tartışma grupları mümkün olduğunca küçük tutulmalıdır.</a:t>
            </a:r>
          </a:p>
          <a:p>
            <a:r>
              <a:rPr lang="tr-TR" dirty="0" smtClean="0"/>
              <a:t>Tartışma yönteminde münazara,forum,panel ve büyük grup tartışması gibi tekniklerden yararlanılabilir.</a:t>
            </a:r>
          </a:p>
          <a:p>
            <a:r>
              <a:rPr lang="tr-TR" dirty="0" smtClean="0"/>
              <a:t>Öğrencilerin dinleme ve konuşma becerilerinin gelişiminde etkili bu yöntem dil bilgisi öğretiminde kullanılabilir.</a:t>
            </a:r>
            <a:endParaRPr lang="tr-TR" dirty="0"/>
          </a:p>
        </p:txBody>
      </p:sp>
    </p:spTree>
    <p:extLst>
      <p:ext uri="{BB962C8B-B14F-4D97-AF65-F5344CB8AC3E}">
        <p14:creationId xmlns:p14="http://schemas.microsoft.com/office/powerpoint/2010/main" val="32122322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
            </a:r>
            <a:br>
              <a:rPr lang="tr-TR" dirty="0"/>
            </a:br>
            <a:endParaRPr lang="tr-TR" dirty="0"/>
          </a:p>
        </p:txBody>
      </p:sp>
      <p:sp>
        <p:nvSpPr>
          <p:cNvPr id="3" name="İçerik Yer Tutucusu 2"/>
          <p:cNvSpPr>
            <a:spLocks noGrp="1"/>
          </p:cNvSpPr>
          <p:nvPr>
            <p:ph sz="quarter" idx="1"/>
          </p:nvPr>
        </p:nvSpPr>
        <p:spPr/>
        <p:txBody>
          <a:bodyPr>
            <a:normAutofit/>
          </a:bodyPr>
          <a:lstStyle/>
          <a:p>
            <a:r>
              <a:rPr lang="tr-TR" dirty="0" smtClean="0"/>
              <a:t>Analiz sentez ve değerlendirme gibi üst düzey bilişsel yetenekler kazandırır.</a:t>
            </a:r>
          </a:p>
          <a:p>
            <a:r>
              <a:rPr lang="tr-TR" dirty="0" smtClean="0"/>
              <a:t>Dinleme becerisi kazandırır.</a:t>
            </a:r>
          </a:p>
          <a:p>
            <a:r>
              <a:rPr lang="tr-TR" dirty="0" smtClean="0"/>
              <a:t>Her öğrenciye düşüncesini sunma imkanı sağlar.</a:t>
            </a:r>
          </a:p>
          <a:p>
            <a:r>
              <a:rPr lang="tr-TR" dirty="0" smtClean="0"/>
              <a:t>Toplum önünde konuşma becerisi kazandırır.</a:t>
            </a:r>
          </a:p>
          <a:p>
            <a:r>
              <a:rPr lang="tr-TR" dirty="0" smtClean="0"/>
              <a:t>Kalabalık sınıflarda uygulanması zordur.</a:t>
            </a:r>
          </a:p>
          <a:p>
            <a:r>
              <a:rPr lang="tr-TR" dirty="0" smtClean="0"/>
              <a:t>Tartışma amacından uzaklaşabilir.</a:t>
            </a:r>
          </a:p>
          <a:p>
            <a:r>
              <a:rPr lang="tr-TR" dirty="0" smtClean="0"/>
              <a:t>Öğretmenin iyi bir planlama yapması gerekir.</a:t>
            </a:r>
          </a:p>
          <a:p>
            <a:r>
              <a:rPr lang="tr-TR" dirty="0" smtClean="0"/>
              <a:t>Sınıf yönetimi güçleşebilir.</a:t>
            </a:r>
          </a:p>
          <a:p>
            <a:pPr marL="0" indent="0">
              <a:buNone/>
            </a:pPr>
            <a:endParaRPr lang="tr-TR" dirty="0"/>
          </a:p>
          <a:p>
            <a:pPr marL="0" indent="0">
              <a:buNone/>
            </a:pPr>
            <a:endParaRPr lang="tr-TR" dirty="0" smtClean="0"/>
          </a:p>
          <a:p>
            <a:pPr marL="0" indent="0">
              <a:buNone/>
            </a:pPr>
            <a:endParaRPr lang="tr-TR" dirty="0" smtClean="0"/>
          </a:p>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5"/>
            <a:ext cx="7992888" cy="1207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824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682327" y="386632"/>
            <a:ext cx="3779345" cy="9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p:txBody>
          <a:bodyPr/>
          <a:lstStyle/>
          <a:p>
            <a:r>
              <a:rPr lang="tr-TR" dirty="0" smtClean="0"/>
              <a:t>4) Göster</a:t>
            </a:r>
            <a:r>
              <a:rPr lang="tr-TR" sz="2400" dirty="0" smtClean="0"/>
              <a:t>İ</a:t>
            </a:r>
            <a:r>
              <a:rPr lang="tr-TR" dirty="0" smtClean="0"/>
              <a:t> Yöntem</a:t>
            </a:r>
            <a:r>
              <a:rPr lang="tr-TR" sz="2400" dirty="0" smtClean="0"/>
              <a:t>İ</a:t>
            </a:r>
            <a:endParaRPr lang="tr-TR" dirty="0"/>
          </a:p>
        </p:txBody>
      </p:sp>
      <p:sp>
        <p:nvSpPr>
          <p:cNvPr id="3" name="İçerik Yer Tutucusu 2"/>
          <p:cNvSpPr>
            <a:spLocks noGrp="1"/>
          </p:cNvSpPr>
          <p:nvPr>
            <p:ph sz="quarter" idx="1"/>
          </p:nvPr>
        </p:nvSpPr>
        <p:spPr/>
        <p:txBody>
          <a:bodyPr>
            <a:normAutofit/>
          </a:bodyPr>
          <a:lstStyle/>
          <a:p>
            <a:r>
              <a:rPr lang="tr-TR" dirty="0" smtClean="0"/>
              <a:t>Belli olgu ve olaylara ilişkin ilkeleri belirtmek,birtakım becerileri uygulama yollarını öğretmek amacıyla bir şeyi başkalarının önünde yaparak açıklama işlemidir.</a:t>
            </a:r>
          </a:p>
          <a:p>
            <a:r>
              <a:rPr lang="tr-TR" dirty="0" smtClean="0"/>
              <a:t>Özellikle psikomotor becerilerin kazandırılması amacıyla kullanılır.</a:t>
            </a:r>
          </a:p>
          <a:p>
            <a:r>
              <a:rPr lang="tr-TR" dirty="0" smtClean="0"/>
              <a:t>Türkçe öğretmeni gerekli kontrolleri yapıp yapacağı konuyla ilgili materyallerin olup olmadığına bakmalıdır.</a:t>
            </a:r>
          </a:p>
          <a:p>
            <a:r>
              <a:rPr lang="tr-TR" dirty="0" smtClean="0"/>
              <a:t>Gösterinin sınıf önünde bütün öğrencilerin göreceği şekilde yapmalıdır.</a:t>
            </a:r>
          </a:p>
          <a:p>
            <a:r>
              <a:rPr lang="tr-TR" dirty="0" smtClean="0"/>
              <a:t>Bu süreçte öğretmenin iyi bir rehber olması gerekir.</a:t>
            </a:r>
          </a:p>
          <a:p>
            <a:pPr marL="0" indent="0">
              <a:buNone/>
            </a:pPr>
            <a:endParaRPr lang="tr-TR" dirty="0"/>
          </a:p>
        </p:txBody>
      </p:sp>
    </p:spTree>
    <p:extLst>
      <p:ext uri="{BB962C8B-B14F-4D97-AF65-F5344CB8AC3E}">
        <p14:creationId xmlns:p14="http://schemas.microsoft.com/office/powerpoint/2010/main" val="32457200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1772816"/>
            <a:ext cx="7467600" cy="4701136"/>
          </a:xfrm>
        </p:spPr>
        <p:txBody>
          <a:bodyPr>
            <a:normAutofit/>
          </a:bodyPr>
          <a:lstStyle/>
          <a:p>
            <a:r>
              <a:rPr lang="tr-TR" dirty="0" smtClean="0"/>
              <a:t>Öğrencinin işiterek gözlemleyerek ve yaparak kalıcı bir şekilde öğrenmesini sağlar.</a:t>
            </a:r>
          </a:p>
          <a:p>
            <a:r>
              <a:rPr lang="tr-TR" dirty="0" smtClean="0"/>
              <a:t>Dikkati uzun süre ders üzerinde tutar.</a:t>
            </a:r>
          </a:p>
          <a:p>
            <a:r>
              <a:rPr lang="tr-TR" dirty="0" smtClean="0"/>
              <a:t>Bildiklerini uygulama için fırsattır.</a:t>
            </a:r>
          </a:p>
          <a:p>
            <a:r>
              <a:rPr lang="tr-TR" dirty="0" smtClean="0"/>
              <a:t>Öğrencileri motive eder.</a:t>
            </a:r>
          </a:p>
          <a:p>
            <a:r>
              <a:rPr lang="tr-TR" dirty="0" smtClean="0"/>
              <a:t>Hazırlık ve zaman gerektirir.</a:t>
            </a:r>
          </a:p>
          <a:p>
            <a:r>
              <a:rPr lang="tr-TR" dirty="0" smtClean="0"/>
              <a:t>Gösteri yöntemi analiz sentez ve değerlendirme gibi üst düzey bilişsel öğrenmelerin gelişmesinde etkili değildir.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229600" cy="124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63896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276872"/>
            <a:ext cx="3635896" cy="45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p:txBody>
          <a:bodyPr/>
          <a:lstStyle/>
          <a:p>
            <a:r>
              <a:rPr lang="tr-TR" dirty="0" smtClean="0"/>
              <a:t>5) </a:t>
            </a:r>
            <a:r>
              <a:rPr lang="tr-TR" sz="2400" dirty="0" smtClean="0"/>
              <a:t>DRAMATİZASYON</a:t>
            </a:r>
            <a:r>
              <a:rPr lang="tr-TR" sz="2800" dirty="0" smtClean="0"/>
              <a:t>(Oyunlaştırma)</a:t>
            </a:r>
            <a:endParaRPr lang="tr-TR" sz="2800" dirty="0"/>
          </a:p>
        </p:txBody>
      </p:sp>
      <p:sp>
        <p:nvSpPr>
          <p:cNvPr id="3" name="İçerik Yer Tutucusu 2"/>
          <p:cNvSpPr>
            <a:spLocks noGrp="1"/>
          </p:cNvSpPr>
          <p:nvPr>
            <p:ph sz="quarter" idx="1"/>
          </p:nvPr>
        </p:nvSpPr>
        <p:spPr/>
        <p:txBody>
          <a:bodyPr/>
          <a:lstStyle/>
          <a:p>
            <a:r>
              <a:rPr lang="tr-TR" dirty="0" smtClean="0"/>
              <a:t>Hareket taklit konuşma gibi ögelerden yararlanarak doğa ve toplum olaylarının hayali bir ortamda canlandırılmasıdır.</a:t>
            </a:r>
          </a:p>
          <a:p>
            <a:r>
              <a:rPr lang="tr-TR" dirty="0" smtClean="0"/>
              <a:t>Okul öncesinde öğrenilen birçok şey bu yolla öğrenilmiştir.</a:t>
            </a:r>
          </a:p>
          <a:p>
            <a:r>
              <a:rPr lang="tr-TR" dirty="0" smtClean="0"/>
              <a:t>Türkçe öğretiminde öğrenci metne bağlı kalarak rolünü oynar.</a:t>
            </a:r>
          </a:p>
          <a:p>
            <a:endParaRPr lang="tr-TR" dirty="0"/>
          </a:p>
        </p:txBody>
      </p:sp>
    </p:spTree>
    <p:extLst>
      <p:ext uri="{BB962C8B-B14F-4D97-AF65-F5344CB8AC3E}">
        <p14:creationId xmlns:p14="http://schemas.microsoft.com/office/powerpoint/2010/main" val="42945242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r>
              <a:rPr lang="tr-TR" dirty="0" smtClean="0"/>
              <a:t>Tutumlarını açıklama imkanı verir.</a:t>
            </a:r>
          </a:p>
          <a:p>
            <a:r>
              <a:rPr lang="tr-TR" dirty="0" smtClean="0"/>
              <a:t>Durumu hissetme imkanı tanır.</a:t>
            </a:r>
          </a:p>
          <a:p>
            <a:r>
              <a:rPr lang="tr-TR" dirty="0" smtClean="0"/>
              <a:t>Derse motive eder.</a:t>
            </a:r>
          </a:p>
          <a:p>
            <a:r>
              <a:rPr lang="tr-TR" dirty="0" smtClean="0"/>
              <a:t>Sosyal becerileri geliştirir.</a:t>
            </a:r>
          </a:p>
          <a:p>
            <a:r>
              <a:rPr lang="tr-TR" dirty="0" smtClean="0"/>
              <a:t>Küçük gruplarla çalışmak gerekir.</a:t>
            </a:r>
          </a:p>
          <a:p>
            <a:r>
              <a:rPr lang="tr-TR" dirty="0" smtClean="0"/>
              <a:t>Zaman gerektirir.</a:t>
            </a:r>
          </a:p>
          <a:p>
            <a:r>
              <a:rPr lang="tr-TR" dirty="0" smtClean="0"/>
              <a:t>Yetenekli öğrenciler için kolaydır.</a:t>
            </a:r>
          </a:p>
          <a:p>
            <a:r>
              <a:rPr lang="tr-TR" dirty="0" smtClean="0"/>
              <a:t>Yöntem amacı açıkça belirtilmediğinde yalnızca etkinliğe katılanlar için yararlı olur</a:t>
            </a:r>
            <a:endParaRPr lang="tr-TR"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32656"/>
            <a:ext cx="8229600" cy="124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7662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1" y="1"/>
            <a:ext cx="9144000" cy="6858000"/>
          </a:xfrm>
          <a:prstGeom prst="rect">
            <a:avLst/>
          </a:prstGeom>
          <a:blipFill dpi="0" rotWithShape="1">
            <a:blip r:embed="rId4">
              <a:alphaModFix amt="0"/>
            </a:blip>
            <a:srcRect/>
            <a:tile tx="12700" ty="0" sx="100000" sy="100000" flip="none" algn="tl"/>
          </a:blipFill>
          <a:ln>
            <a:noFill/>
          </a:ln>
          <a:effectLst/>
        </p:spPr>
      </p:pic>
      <p:sp>
        <p:nvSpPr>
          <p:cNvPr id="2" name="Başlık 1"/>
          <p:cNvSpPr>
            <a:spLocks noGrp="1"/>
          </p:cNvSpPr>
          <p:nvPr>
            <p:ph type="title"/>
          </p:nvPr>
        </p:nvSpPr>
        <p:spPr>
          <a:xfrm>
            <a:off x="457201" y="10128"/>
            <a:ext cx="8229600" cy="1143000"/>
          </a:xfrm>
        </p:spPr>
        <p:txBody>
          <a:bodyPr/>
          <a:lstStyle/>
          <a:p>
            <a:r>
              <a:rPr lang="tr-TR" dirty="0" smtClean="0"/>
              <a:t>6) Gözlem </a:t>
            </a:r>
            <a:endParaRPr lang="tr-TR" dirty="0"/>
          </a:p>
        </p:txBody>
      </p:sp>
      <p:sp>
        <p:nvSpPr>
          <p:cNvPr id="3" name="İçerik Yer Tutucusu 2"/>
          <p:cNvSpPr>
            <a:spLocks noGrp="1"/>
          </p:cNvSpPr>
          <p:nvPr>
            <p:ph sz="quarter" idx="1"/>
          </p:nvPr>
        </p:nvSpPr>
        <p:spPr/>
        <p:txBody>
          <a:bodyPr>
            <a:normAutofit/>
          </a:bodyPr>
          <a:lstStyle/>
          <a:p>
            <a:r>
              <a:rPr lang="tr-TR" dirty="0" smtClean="0"/>
              <a:t>Nesneleri ve olayları doğal şartlar içerisinde planlı ve dikkatli bir biçimde kavrama etkinliğidir.</a:t>
            </a:r>
          </a:p>
          <a:p>
            <a:r>
              <a:rPr lang="tr-TR" dirty="0" smtClean="0"/>
              <a:t>Var olan gözlem inceleme ve araştırma yeteneği bilinçli dikkatli ve bir plana göre yapılırsa çocuktaki bu yetenek zamanla gelişir.</a:t>
            </a:r>
          </a:p>
          <a:p>
            <a:r>
              <a:rPr lang="tr-TR" dirty="0" smtClean="0"/>
              <a:t>Etkili ve verimli bir etkinlik olması için diğer yöntemlerle birlikte kullanılması gerekir.</a:t>
            </a:r>
          </a:p>
          <a:p>
            <a:r>
              <a:rPr lang="tr-TR" dirty="0" smtClean="0"/>
              <a:t>Gözlem becerisi gelişmiş bir öğrenci ayrıntılara dikkat ederek dili doğru kullanacaktır.</a:t>
            </a:r>
          </a:p>
          <a:p>
            <a:endParaRPr lang="tr-TR" dirty="0"/>
          </a:p>
        </p:txBody>
      </p:sp>
    </p:spTree>
    <p:extLst>
      <p:ext uri="{BB962C8B-B14F-4D97-AF65-F5344CB8AC3E}">
        <p14:creationId xmlns:p14="http://schemas.microsoft.com/office/powerpoint/2010/main" val="22003645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0"/>
            <a:ext cx="2915816" cy="683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p:txBody>
          <a:bodyPr>
            <a:normAutofit/>
          </a:bodyPr>
          <a:lstStyle/>
          <a:p>
            <a:r>
              <a:rPr lang="tr-TR" b="1" dirty="0" smtClean="0"/>
              <a:t>7) ÇÖZÜMLEME VE </a:t>
            </a:r>
            <a:r>
              <a:rPr lang="tr-TR" sz="3200" b="1" dirty="0" smtClean="0"/>
              <a:t>BİRLEŞİM</a:t>
            </a:r>
            <a:r>
              <a:rPr lang="tr-TR" b="1" dirty="0" smtClean="0"/>
              <a:t> YÖNTEMLERİ</a:t>
            </a:r>
            <a:endParaRPr lang="tr-TR" b="1" dirty="0"/>
          </a:p>
        </p:txBody>
      </p:sp>
      <p:sp>
        <p:nvSpPr>
          <p:cNvPr id="3" name="İçerik Yer Tutucusu 2"/>
          <p:cNvSpPr>
            <a:spLocks noGrp="1"/>
          </p:cNvSpPr>
          <p:nvPr>
            <p:ph sz="quarter" idx="1"/>
          </p:nvPr>
        </p:nvSpPr>
        <p:spPr>
          <a:xfrm>
            <a:off x="251520" y="1556792"/>
            <a:ext cx="6984776" cy="5112568"/>
          </a:xfrm>
        </p:spPr>
        <p:txBody>
          <a:bodyPr>
            <a:normAutofit/>
          </a:bodyPr>
          <a:lstStyle/>
          <a:p>
            <a:r>
              <a:rPr lang="tr-TR" dirty="0" smtClean="0"/>
              <a:t>Çözümleme ve birleşim terimleri analiz ve sentez terimleri yerine kullanılabilmektedir.</a:t>
            </a:r>
          </a:p>
          <a:p>
            <a:r>
              <a:rPr lang="tr-TR" dirty="0" smtClean="0"/>
              <a:t>Çözümleme bir bütünü oluşturan parçaları amaçlı olarak birbirinden ayırma işidir.</a:t>
            </a:r>
          </a:p>
          <a:p>
            <a:r>
              <a:rPr lang="tr-TR" dirty="0" smtClean="0"/>
              <a:t>Birleştirme birbiriyle ilişkisi bulunan ögelerin  görüşlerin olayların genel bir sonuca bütünlüğe varması için birleştirilmesi işlemidir.</a:t>
            </a:r>
          </a:p>
          <a:p>
            <a:r>
              <a:rPr lang="tr-TR" dirty="0" smtClean="0"/>
              <a:t>Birlikte kullanımında verim alınabilir.</a:t>
            </a:r>
          </a:p>
          <a:p>
            <a:r>
              <a:rPr lang="tr-TR" dirty="0" smtClean="0"/>
              <a:t>Dersi daha çekici hale getirir.</a:t>
            </a:r>
          </a:p>
          <a:p>
            <a:pPr marL="0" indent="0">
              <a:buNone/>
            </a:pPr>
            <a:endParaRPr lang="tr-TR" dirty="0" smtClean="0"/>
          </a:p>
          <a:p>
            <a:endParaRPr lang="tr-TR" dirty="0"/>
          </a:p>
        </p:txBody>
      </p:sp>
    </p:spTree>
    <p:extLst>
      <p:ext uri="{BB962C8B-B14F-4D97-AF65-F5344CB8AC3E}">
        <p14:creationId xmlns:p14="http://schemas.microsoft.com/office/powerpoint/2010/main" val="3272971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29816"/>
            <a:ext cx="7467600" cy="1143000"/>
          </a:xfrm>
        </p:spPr>
        <p:txBody>
          <a:bodyPr>
            <a:normAutofit/>
          </a:bodyPr>
          <a:lstStyle/>
          <a:p>
            <a:r>
              <a:rPr lang="tr-TR" b="1" dirty="0" smtClean="0"/>
              <a:t>8) TÜMEVARIM VE TÜMDENGELİM YÖNTEMLERİ</a:t>
            </a:r>
            <a:endParaRPr lang="tr-TR" b="1" dirty="0"/>
          </a:p>
        </p:txBody>
      </p:sp>
      <p:sp>
        <p:nvSpPr>
          <p:cNvPr id="3" name="İçerik Yer Tutucusu 2"/>
          <p:cNvSpPr>
            <a:spLocks noGrp="1"/>
          </p:cNvSpPr>
          <p:nvPr>
            <p:ph sz="quarter" idx="1"/>
          </p:nvPr>
        </p:nvSpPr>
        <p:spPr>
          <a:xfrm>
            <a:off x="457200" y="1844824"/>
            <a:ext cx="7467600" cy="4629128"/>
          </a:xfrm>
        </p:spPr>
        <p:txBody>
          <a:bodyPr>
            <a:normAutofit/>
          </a:bodyPr>
          <a:lstStyle/>
          <a:p>
            <a:r>
              <a:rPr lang="tr-TR" dirty="0" smtClean="0"/>
              <a:t>Öğretimde örneklerden sorunlardan olaylardan ve özel durumlardan başlayarak genel sonuçlara, kurallara ya da kanılara varma yöntemine Tümevarım denir.</a:t>
            </a:r>
          </a:p>
          <a:p>
            <a:r>
              <a:rPr lang="tr-TR" dirty="0" smtClean="0"/>
              <a:t>Tümdengelim ise bir takım yasa,ilke ya da kurallardan hareket ederek özel bir olayı,durumu inceleme ve açıklama yöntemidir.</a:t>
            </a:r>
          </a:p>
          <a:p>
            <a:r>
              <a:rPr lang="tr-TR" dirty="0" smtClean="0"/>
              <a:t>Birlikte kullanımında bilişsel becerilerin gelişiminde önemli yere sahip olur.</a:t>
            </a:r>
            <a:endParaRPr lang="tr-TR" dirty="0"/>
          </a:p>
        </p:txBody>
      </p:sp>
    </p:spTree>
    <p:extLst>
      <p:ext uri="{BB962C8B-B14F-4D97-AF65-F5344CB8AC3E}">
        <p14:creationId xmlns:p14="http://schemas.microsoft.com/office/powerpoint/2010/main" val="42235023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pPr fontAlgn="auto">
              <a:spcAft>
                <a:spcPts val="0"/>
              </a:spcAft>
              <a:defRPr/>
            </a:pPr>
            <a:r>
              <a:rPr lang="tr-TR" sz="3200" b="1" dirty="0" smtClean="0">
                <a:cs typeface="+mj-cs"/>
              </a:rPr>
              <a:t>4.DİLBİLGİSİ ÖĞRETİMİNDE DİKKAT EDİLECEK HUSUSLAR</a:t>
            </a:r>
            <a:endParaRPr lang="tr-TR" sz="3200" b="1" dirty="0">
              <a:cs typeface="+mj-cs"/>
            </a:endParaRPr>
          </a:p>
        </p:txBody>
      </p:sp>
      <p:sp>
        <p:nvSpPr>
          <p:cNvPr id="10243" name="İçerik Yer Tutucusu 2"/>
          <p:cNvSpPr>
            <a:spLocks noGrp="1"/>
          </p:cNvSpPr>
          <p:nvPr>
            <p:ph sz="quarter" idx="1"/>
          </p:nvPr>
        </p:nvSpPr>
        <p:spPr>
          <a:xfrm>
            <a:off x="457200" y="1600200"/>
            <a:ext cx="7467600" cy="4873625"/>
          </a:xfrm>
        </p:spPr>
        <p:txBody>
          <a:bodyPr/>
          <a:lstStyle/>
          <a:p>
            <a:r>
              <a:rPr lang="tr-TR" dirty="0" smtClean="0"/>
              <a:t>Dilbilgisi öğretiminin etkili, verimli ve başarışı olabilmesi için dikkate edilmesi gereken hususlar vardır. Bunları şu şekilde belirtebiliriz.</a:t>
            </a:r>
          </a:p>
          <a:p>
            <a:r>
              <a:rPr lang="tr-TR" dirty="0" smtClean="0"/>
              <a:t>1)Dilbilgisi öğretiminde hazır , soyut bilgilerden kaçınılmalı; bilgiler öğrencilerin yaşantılarından hareketle verilerek somutlaştırılmalıdır.</a:t>
            </a:r>
          </a:p>
          <a:p>
            <a:r>
              <a:rPr lang="tr-TR" dirty="0" smtClean="0"/>
              <a:t>2)Dil bilgisi ayrı bir ders saatinde değil, konuşma , dinleme , okuma ve yazma çalışmaları içerisinde işlevsel olarak yer almalıdır. </a:t>
            </a:r>
          </a:p>
        </p:txBody>
      </p:sp>
    </p:spTree>
    <p:extLst>
      <p:ext uri="{BB962C8B-B14F-4D97-AF65-F5344CB8AC3E}">
        <p14:creationId xmlns:p14="http://schemas.microsoft.com/office/powerpoint/2010/main" val="1992732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İçerik Yer Tutucusu 2"/>
          <p:cNvSpPr>
            <a:spLocks noGrp="1"/>
          </p:cNvSpPr>
          <p:nvPr>
            <p:ph sz="quarter" idx="1"/>
          </p:nvPr>
        </p:nvSpPr>
        <p:spPr>
          <a:xfrm>
            <a:off x="467544" y="764704"/>
            <a:ext cx="7467600" cy="4873625"/>
          </a:xfrm>
        </p:spPr>
        <p:txBody>
          <a:bodyPr/>
          <a:lstStyle/>
          <a:p>
            <a:r>
              <a:rPr lang="tr-TR" dirty="0" smtClean="0"/>
              <a:t>3)Dil bilgisi anlama ve anlatma becerilerinin tam ve kusursuz olmasını sağlamak için bir araç olarak kullanılmalıdır.</a:t>
            </a:r>
          </a:p>
          <a:p>
            <a:r>
              <a:rPr lang="tr-TR" dirty="0" smtClean="0"/>
              <a:t>4)Üzerinde çalışmakta olan dil konuları, her zaman cümle içinde ve her zaman o cümlede yer aldığı metnin anlam bütünlüğü içinde düşünülmelidir.</a:t>
            </a:r>
          </a:p>
          <a:p>
            <a:r>
              <a:rPr lang="tr-TR" dirty="0" smtClean="0"/>
              <a:t>5)Dil bilgisi öğretiminde tek bir yöntemden hareket edilmemeli ,konunun özelliğine göre gerekli yöntem çeşitliliği sağlanmalıdır.</a:t>
            </a:r>
          </a:p>
        </p:txBody>
      </p:sp>
    </p:spTree>
    <p:extLst>
      <p:ext uri="{BB962C8B-B14F-4D97-AF65-F5344CB8AC3E}">
        <p14:creationId xmlns:p14="http://schemas.microsoft.com/office/powerpoint/2010/main" val="1425848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İçerik Yer Tutucusu 2"/>
          <p:cNvSpPr>
            <a:spLocks noGrp="1"/>
          </p:cNvSpPr>
          <p:nvPr>
            <p:ph sz="quarter" idx="1"/>
          </p:nvPr>
        </p:nvSpPr>
        <p:spPr>
          <a:xfrm>
            <a:off x="457200" y="1600200"/>
            <a:ext cx="7467600" cy="4873625"/>
          </a:xfrm>
        </p:spPr>
        <p:txBody>
          <a:bodyPr/>
          <a:lstStyle/>
          <a:p>
            <a:r>
              <a:rPr lang="tr-TR" smtClean="0"/>
              <a:t>6)dil bilgisi konuları birbirinden bağımsız değil , birbirine dayandırılarak , birbirini tamamlayacak biçimde işlenmelidir . Başka bir deyişle konuların birbirleriyle ilişkileri göz önünde bulundurulmalıdır.</a:t>
            </a:r>
          </a:p>
          <a:p>
            <a:r>
              <a:rPr lang="tr-TR" smtClean="0"/>
              <a:t>7)Öğrencilerin dil bilgisi kurallarını ezberlemesini değil, bu kuralları örneklerden hareketle sezmesi sağlanmalıdır.</a:t>
            </a:r>
          </a:p>
        </p:txBody>
      </p:sp>
    </p:spTree>
    <p:extLst>
      <p:ext uri="{BB962C8B-B14F-4D97-AF65-F5344CB8AC3E}">
        <p14:creationId xmlns:p14="http://schemas.microsoft.com/office/powerpoint/2010/main" val="1101456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İçerik Yer Tutucusu 2"/>
          <p:cNvSpPr>
            <a:spLocks noGrp="1"/>
          </p:cNvSpPr>
          <p:nvPr>
            <p:ph sz="quarter" idx="1"/>
          </p:nvPr>
        </p:nvSpPr>
        <p:spPr>
          <a:xfrm>
            <a:off x="457200" y="1600200"/>
            <a:ext cx="7467600" cy="4873625"/>
          </a:xfrm>
        </p:spPr>
        <p:txBody>
          <a:bodyPr/>
          <a:lstStyle/>
          <a:p>
            <a:r>
              <a:rPr lang="tr-TR" smtClean="0"/>
              <a:t>8)Türkçenin yapısına ve işleyişine uygun olarak gerek ders kitaplarında gerek dil bilgisi öğretim sürecinde biçim ve işlev birlikte alınmalıdır. Dil bilgisi kuralları yalnız biçime yada yalnız işleve dayalı olarak ele alınmamalıdır.</a:t>
            </a:r>
          </a:p>
          <a:p>
            <a:r>
              <a:rPr lang="tr-TR" smtClean="0"/>
              <a:t>9)Dil bilgisi öğretimin de Türkçe Dersi Program´ının tavsiye ettiği yaklaşım ,yöntem ve teknikler göz önünde bulundurulmalıdır.</a:t>
            </a:r>
          </a:p>
        </p:txBody>
      </p:sp>
    </p:spTree>
    <p:extLst>
      <p:ext uri="{BB962C8B-B14F-4D97-AF65-F5344CB8AC3E}">
        <p14:creationId xmlns:p14="http://schemas.microsoft.com/office/powerpoint/2010/main" val="3314253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1844824"/>
            <a:ext cx="7467600" cy="1872208"/>
          </a:xfrm>
        </p:spPr>
        <p:txBody>
          <a:bodyPr>
            <a:normAutofit fontScale="90000"/>
          </a:bodyPr>
          <a:lstStyle/>
          <a:p>
            <a:pPr algn="ct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sz="4000" b="1" spc="100" dirty="0" smtClean="0">
                <a:ln w="18000">
                  <a:solidFill>
                    <a:srgbClr val="0070C0"/>
                  </a:solidFill>
                  <a:prstDash val="solid"/>
                </a:ln>
                <a:solidFill>
                  <a:schemeClr val="tx2">
                    <a:lumMod val="75000"/>
                  </a:schemeClr>
                </a:solidFill>
                <a:effectLst>
                  <a:outerShdw blurRad="25000" dist="20000" dir="16020000" algn="tl">
                    <a:schemeClr val="accent1">
                      <a:satMod val="200000"/>
                      <a:shade val="1000"/>
                      <a:alpha val="60000"/>
                    </a:schemeClr>
                  </a:outerShdw>
                </a:effectLst>
              </a:rPr>
              <a:t>SINIF İÇİN DİL BİLGİSİ ETKİNLİK </a:t>
            </a:r>
            <a:br>
              <a:rPr lang="tr-TR" sz="4000" b="1" spc="100" dirty="0" smtClean="0">
                <a:ln w="18000">
                  <a:solidFill>
                    <a:srgbClr val="0070C0"/>
                  </a:solidFill>
                  <a:prstDash val="solid"/>
                </a:ln>
                <a:solidFill>
                  <a:schemeClr val="tx2">
                    <a:lumMod val="75000"/>
                  </a:schemeClr>
                </a:solidFill>
                <a:effectLst>
                  <a:outerShdw blurRad="25000" dist="20000" dir="16020000" algn="tl">
                    <a:schemeClr val="accent1">
                      <a:satMod val="200000"/>
                      <a:shade val="1000"/>
                      <a:alpha val="60000"/>
                    </a:schemeClr>
                  </a:outerShdw>
                </a:effectLst>
              </a:rPr>
            </a:br>
            <a:r>
              <a:rPr lang="tr-TR" sz="4000" b="1" spc="100" dirty="0">
                <a:ln w="18000">
                  <a:solidFill>
                    <a:srgbClr val="0070C0"/>
                  </a:solidFill>
                  <a:prstDash val="solid"/>
                </a:ln>
                <a:solidFill>
                  <a:schemeClr val="tx2">
                    <a:lumMod val="75000"/>
                  </a:schemeClr>
                </a:solidFill>
                <a:effectLst>
                  <a:outerShdw blurRad="25000" dist="20000" dir="16020000" algn="tl">
                    <a:schemeClr val="accent1">
                      <a:satMod val="200000"/>
                      <a:shade val="1000"/>
                      <a:alpha val="60000"/>
                    </a:schemeClr>
                  </a:outerShdw>
                </a:effectLst>
              </a:rPr>
              <a:t> </a:t>
            </a:r>
            <a:r>
              <a:rPr lang="tr-TR" sz="4000" b="1" spc="100" dirty="0" smtClean="0">
                <a:ln w="18000">
                  <a:solidFill>
                    <a:srgbClr val="0070C0"/>
                  </a:solidFill>
                  <a:prstDash val="solid"/>
                </a:ln>
                <a:solidFill>
                  <a:schemeClr val="tx2">
                    <a:lumMod val="75000"/>
                  </a:schemeClr>
                </a:solidFill>
                <a:effectLst>
                  <a:outerShdw blurRad="25000" dist="20000" dir="16020000" algn="tl">
                    <a:schemeClr val="accent1">
                      <a:satMod val="200000"/>
                      <a:shade val="1000"/>
                      <a:alpha val="60000"/>
                    </a:schemeClr>
                  </a:outerShdw>
                </a:effectLst>
              </a:rPr>
              <a:t>ÖRNEKLERİ</a:t>
            </a:r>
            <a:endParaRPr lang="tr-TR" sz="4000" dirty="0">
              <a:ln w="18000">
                <a:solidFill>
                  <a:srgbClr val="0070C0"/>
                </a:solidFill>
                <a:prstDash val="solid"/>
              </a:ln>
              <a:solidFill>
                <a:schemeClr val="tx2">
                  <a:lumMod val="75000"/>
                </a:schemeClr>
              </a:solidFill>
            </a:endParaRPr>
          </a:p>
        </p:txBody>
      </p:sp>
    </p:spTree>
    <p:extLst>
      <p:ext uri="{BB962C8B-B14F-4D97-AF65-F5344CB8AC3E}">
        <p14:creationId xmlns:p14="http://schemas.microsoft.com/office/powerpoint/2010/main" val="7800106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56.sayfa.png"/>
          <p:cNvPicPr>
            <a:picLocks noChangeAspect="1"/>
          </p:cNvPicPr>
          <p:nvPr/>
        </p:nvPicPr>
        <p:blipFill>
          <a:blip r:embed="rId2" cstate="print"/>
          <a:stretch>
            <a:fillRect/>
          </a:stretch>
        </p:blipFill>
        <p:spPr>
          <a:xfrm>
            <a:off x="0" y="337337"/>
            <a:ext cx="9144000" cy="6520664"/>
          </a:xfrm>
          <a:prstGeom prst="rect">
            <a:avLst/>
          </a:prstGeom>
        </p:spPr>
      </p:pic>
      <p:sp>
        <p:nvSpPr>
          <p:cNvPr id="5" name="4 Dikdörtgen"/>
          <p:cNvSpPr/>
          <p:nvPr/>
        </p:nvSpPr>
        <p:spPr>
          <a:xfrm>
            <a:off x="179512" y="5445224"/>
            <a:ext cx="8712968" cy="1412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6" name="5 Metin kutusu"/>
          <p:cNvSpPr txBox="1"/>
          <p:nvPr/>
        </p:nvSpPr>
        <p:spPr>
          <a:xfrm>
            <a:off x="611560" y="5733256"/>
            <a:ext cx="8352928" cy="646331"/>
          </a:xfrm>
          <a:prstGeom prst="rect">
            <a:avLst/>
          </a:prstGeom>
          <a:noFill/>
        </p:spPr>
        <p:txBody>
          <a:bodyPr wrap="square" rtlCol="0">
            <a:spAutoFit/>
          </a:bodyPr>
          <a:lstStyle/>
          <a:p>
            <a:r>
              <a:rPr lang="tr-TR" b="1" dirty="0" smtClean="0">
                <a:solidFill>
                  <a:srgbClr val="FF0000"/>
                </a:solidFill>
              </a:rPr>
              <a:t>EŞLEŞTİRME</a:t>
            </a:r>
            <a:r>
              <a:rPr lang="tr-TR" b="1" dirty="0" smtClean="0">
                <a:solidFill>
                  <a:prstClr val="black"/>
                </a:solidFill>
              </a:rPr>
              <a:t>: Hazırlanan kelime tablolarından birbirleriyle ilişkili olan kelimeler eşleştirilir ve tamlama oluşturulur.</a:t>
            </a:r>
          </a:p>
        </p:txBody>
      </p:sp>
      <p:sp>
        <p:nvSpPr>
          <p:cNvPr id="7" name="6 Metin kutusu"/>
          <p:cNvSpPr txBox="1"/>
          <p:nvPr/>
        </p:nvSpPr>
        <p:spPr>
          <a:xfrm>
            <a:off x="5580112" y="4468470"/>
            <a:ext cx="2160240" cy="369332"/>
          </a:xfrm>
          <a:prstGeom prst="rect">
            <a:avLst/>
          </a:prstGeom>
          <a:noFill/>
        </p:spPr>
        <p:txBody>
          <a:bodyPr wrap="square" rtlCol="0">
            <a:spAutoFit/>
          </a:bodyPr>
          <a:lstStyle/>
          <a:p>
            <a:r>
              <a:rPr lang="tr-TR" dirty="0" smtClean="0">
                <a:solidFill>
                  <a:prstClr val="black"/>
                </a:solidFill>
              </a:rPr>
              <a:t>Türkiye’nin kurucusu</a:t>
            </a:r>
            <a:endParaRPr lang="tr-TR" dirty="0">
              <a:solidFill>
                <a:prstClr val="black"/>
              </a:solidFill>
            </a:endParaRPr>
          </a:p>
        </p:txBody>
      </p:sp>
    </p:spTree>
    <p:extLst>
      <p:ext uri="{BB962C8B-B14F-4D97-AF65-F5344CB8AC3E}">
        <p14:creationId xmlns:p14="http://schemas.microsoft.com/office/powerpoint/2010/main" val="9623065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18 (1).png"/>
          <p:cNvPicPr>
            <a:picLocks noChangeAspect="1"/>
          </p:cNvPicPr>
          <p:nvPr/>
        </p:nvPicPr>
        <p:blipFill>
          <a:blip r:embed="rId2" cstate="print"/>
          <a:stretch>
            <a:fillRect/>
          </a:stretch>
        </p:blipFill>
        <p:spPr>
          <a:xfrm>
            <a:off x="107504" y="995858"/>
            <a:ext cx="8821459" cy="5373216"/>
          </a:xfrm>
          <a:prstGeom prst="rect">
            <a:avLst/>
          </a:prstGeom>
        </p:spPr>
      </p:pic>
      <p:sp>
        <p:nvSpPr>
          <p:cNvPr id="3" name="2 Metin kutusu"/>
          <p:cNvSpPr txBox="1"/>
          <p:nvPr/>
        </p:nvSpPr>
        <p:spPr>
          <a:xfrm>
            <a:off x="251520" y="364594"/>
            <a:ext cx="8064896" cy="400110"/>
          </a:xfrm>
          <a:prstGeom prst="rect">
            <a:avLst/>
          </a:prstGeom>
          <a:noFill/>
        </p:spPr>
        <p:txBody>
          <a:bodyPr wrap="square" rtlCol="0">
            <a:spAutoFit/>
          </a:bodyPr>
          <a:lstStyle/>
          <a:p>
            <a:r>
              <a:rPr lang="tr-TR" sz="2000" b="1" dirty="0" smtClean="0">
                <a:solidFill>
                  <a:srgbClr val="FF0000"/>
                </a:solidFill>
              </a:rPr>
              <a:t>ŞEMA OLUŞTURMA</a:t>
            </a:r>
            <a:r>
              <a:rPr lang="tr-TR" sz="2000" b="1" dirty="0" smtClean="0">
                <a:solidFill>
                  <a:prstClr val="black"/>
                </a:solidFill>
              </a:rPr>
              <a:t>: Hal ekleriyle ilgili şema oluşturulur</a:t>
            </a:r>
            <a:r>
              <a:rPr lang="tr-TR" dirty="0" smtClean="0">
                <a:solidFill>
                  <a:prstClr val="black"/>
                </a:solidFill>
              </a:rPr>
              <a:t>. </a:t>
            </a:r>
            <a:endParaRPr lang="tr-TR" dirty="0">
              <a:solidFill>
                <a:prstClr val="black"/>
              </a:solidFill>
            </a:endParaRPr>
          </a:p>
        </p:txBody>
      </p:sp>
    </p:spTree>
    <p:extLst>
      <p:ext uri="{BB962C8B-B14F-4D97-AF65-F5344CB8AC3E}">
        <p14:creationId xmlns:p14="http://schemas.microsoft.com/office/powerpoint/2010/main" val="26855190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a0e57c0b7aece98e2d9c6b72d03204d3.jpg"/>
          <p:cNvPicPr>
            <a:picLocks noChangeAspect="1"/>
          </p:cNvPicPr>
          <p:nvPr/>
        </p:nvPicPr>
        <p:blipFill>
          <a:blip r:embed="rId2" cstate="print"/>
          <a:stretch>
            <a:fillRect/>
          </a:stretch>
        </p:blipFill>
        <p:spPr>
          <a:xfrm>
            <a:off x="0" y="1"/>
            <a:ext cx="9144000" cy="6858000"/>
          </a:xfrm>
          <a:prstGeom prst="rect">
            <a:avLst/>
          </a:prstGeom>
        </p:spPr>
      </p:pic>
      <p:sp>
        <p:nvSpPr>
          <p:cNvPr id="3" name="2 Metin kutusu"/>
          <p:cNvSpPr txBox="1"/>
          <p:nvPr/>
        </p:nvSpPr>
        <p:spPr>
          <a:xfrm>
            <a:off x="5940152" y="2564904"/>
            <a:ext cx="2160240" cy="2585323"/>
          </a:xfrm>
          <a:prstGeom prst="rect">
            <a:avLst/>
          </a:prstGeom>
          <a:noFill/>
        </p:spPr>
        <p:txBody>
          <a:bodyPr wrap="square" rtlCol="0">
            <a:spAutoFit/>
          </a:bodyPr>
          <a:lstStyle/>
          <a:p>
            <a:r>
              <a:rPr lang="tr-TR" sz="2400" b="1" dirty="0" smtClean="0">
                <a:solidFill>
                  <a:srgbClr val="FF0000"/>
                </a:solidFill>
              </a:rPr>
              <a:t>TAMAMLAMA: </a:t>
            </a:r>
          </a:p>
          <a:p>
            <a:endParaRPr lang="tr-TR" b="1" dirty="0" smtClean="0">
              <a:solidFill>
                <a:srgbClr val="FF0000"/>
              </a:solidFill>
            </a:endParaRPr>
          </a:p>
          <a:p>
            <a:r>
              <a:rPr lang="tr-TR" sz="2400" b="1" dirty="0" smtClean="0">
                <a:solidFill>
                  <a:prstClr val="black"/>
                </a:solidFill>
              </a:rPr>
              <a:t>Boş bırakılan yere gerekli ek getirilerek cümle tamamlanır.</a:t>
            </a:r>
            <a:endParaRPr lang="tr-TR" sz="2400" b="1" dirty="0">
              <a:solidFill>
                <a:srgbClr val="FF0000"/>
              </a:solidFill>
            </a:endParaRPr>
          </a:p>
        </p:txBody>
      </p:sp>
    </p:spTree>
    <p:extLst>
      <p:ext uri="{BB962C8B-B14F-4D97-AF65-F5344CB8AC3E}">
        <p14:creationId xmlns:p14="http://schemas.microsoft.com/office/powerpoint/2010/main" val="12200882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4def23349374a73bbf71fbb81a9691f8.jpg"/>
          <p:cNvPicPr>
            <a:picLocks noChangeAspect="1"/>
          </p:cNvPicPr>
          <p:nvPr/>
        </p:nvPicPr>
        <p:blipFill>
          <a:blip r:embed="rId2" cstate="print"/>
          <a:stretch>
            <a:fillRect/>
          </a:stretch>
        </p:blipFill>
        <p:spPr>
          <a:xfrm>
            <a:off x="0" y="1484784"/>
            <a:ext cx="9143999" cy="5373216"/>
          </a:xfrm>
          <a:prstGeom prst="rect">
            <a:avLst/>
          </a:prstGeom>
        </p:spPr>
      </p:pic>
      <p:sp>
        <p:nvSpPr>
          <p:cNvPr id="3" name="2 Metin kutusu"/>
          <p:cNvSpPr txBox="1"/>
          <p:nvPr/>
        </p:nvSpPr>
        <p:spPr>
          <a:xfrm>
            <a:off x="323528" y="548680"/>
            <a:ext cx="8496944" cy="707886"/>
          </a:xfrm>
          <a:prstGeom prst="rect">
            <a:avLst/>
          </a:prstGeom>
          <a:noFill/>
        </p:spPr>
        <p:txBody>
          <a:bodyPr wrap="square" rtlCol="0">
            <a:spAutoFit/>
          </a:bodyPr>
          <a:lstStyle/>
          <a:p>
            <a:r>
              <a:rPr lang="tr-TR" sz="2000" b="1" dirty="0" smtClean="0">
                <a:solidFill>
                  <a:srgbClr val="FF0000"/>
                </a:solidFill>
              </a:rPr>
              <a:t>İŞLEV VE KULLANIM:</a:t>
            </a:r>
            <a:r>
              <a:rPr lang="tr-TR" sz="2000" b="1" dirty="0" smtClean="0">
                <a:solidFill>
                  <a:prstClr val="black"/>
                </a:solidFill>
              </a:rPr>
              <a:t> Zaman ve kip eklerinin hangi zamanı ifade ettiği  boşluk bırakılan yere yazılır.</a:t>
            </a:r>
            <a:endParaRPr lang="tr-TR" sz="2000" b="1" dirty="0">
              <a:solidFill>
                <a:srgbClr val="FF0000"/>
              </a:solidFill>
            </a:endParaRPr>
          </a:p>
        </p:txBody>
      </p:sp>
    </p:spTree>
    <p:extLst>
      <p:ext uri="{BB962C8B-B14F-4D97-AF65-F5344CB8AC3E}">
        <p14:creationId xmlns:p14="http://schemas.microsoft.com/office/powerpoint/2010/main" val="22675965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6.png"/>
          <p:cNvPicPr>
            <a:picLocks noChangeAspect="1"/>
          </p:cNvPicPr>
          <p:nvPr/>
        </p:nvPicPr>
        <p:blipFill>
          <a:blip r:embed="rId2" cstate="print"/>
          <a:stretch>
            <a:fillRect/>
          </a:stretch>
        </p:blipFill>
        <p:spPr>
          <a:xfrm>
            <a:off x="46323" y="1628800"/>
            <a:ext cx="9132507" cy="5229200"/>
          </a:xfrm>
          <a:prstGeom prst="rect">
            <a:avLst/>
          </a:prstGeom>
        </p:spPr>
      </p:pic>
      <p:sp>
        <p:nvSpPr>
          <p:cNvPr id="3" name="2 Metin kutusu"/>
          <p:cNvSpPr txBox="1"/>
          <p:nvPr/>
        </p:nvSpPr>
        <p:spPr>
          <a:xfrm>
            <a:off x="323528" y="548680"/>
            <a:ext cx="8352928" cy="707886"/>
          </a:xfrm>
          <a:prstGeom prst="rect">
            <a:avLst/>
          </a:prstGeom>
          <a:noFill/>
        </p:spPr>
        <p:txBody>
          <a:bodyPr wrap="square" rtlCol="0">
            <a:spAutoFit/>
          </a:bodyPr>
          <a:lstStyle/>
          <a:p>
            <a:r>
              <a:rPr lang="tr-TR" sz="2000" b="1" dirty="0" smtClean="0">
                <a:solidFill>
                  <a:srgbClr val="FF0000"/>
                </a:solidFill>
              </a:rPr>
              <a:t>CÜMLE TAMAMLAMA: </a:t>
            </a:r>
            <a:r>
              <a:rPr lang="tr-TR" sz="2000" b="1" dirty="0" smtClean="0">
                <a:solidFill>
                  <a:prstClr val="black"/>
                </a:solidFill>
              </a:rPr>
              <a:t> “Halbuki, ne var ki, oysa, ama, fakat, yalnız, bundan dolayı,sadece …” edatları kullanılarak cümleler tamamlanır.</a:t>
            </a:r>
            <a:endParaRPr lang="tr-TR" sz="2000" b="1" dirty="0">
              <a:solidFill>
                <a:srgbClr val="FF0000"/>
              </a:solidFill>
            </a:endParaRPr>
          </a:p>
        </p:txBody>
      </p:sp>
    </p:spTree>
    <p:extLst>
      <p:ext uri="{BB962C8B-B14F-4D97-AF65-F5344CB8AC3E}">
        <p14:creationId xmlns:p14="http://schemas.microsoft.com/office/powerpoint/2010/main" val="13241322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58574" y="620688"/>
            <a:ext cx="7848872" cy="6063198"/>
          </a:xfrm>
          <a:prstGeom prst="rect">
            <a:avLst/>
          </a:prstGeom>
          <a:noFill/>
        </p:spPr>
        <p:txBody>
          <a:bodyPr wrap="square" rtlCol="0">
            <a:spAutoFit/>
          </a:bodyPr>
          <a:lstStyle/>
          <a:p>
            <a:r>
              <a:rPr lang="tr-TR" sz="2800" dirty="0" smtClean="0">
                <a:solidFill>
                  <a:prstClr val="black"/>
                </a:solidFill>
              </a:rPr>
              <a:t>DİĞER ETKİNLİKLERDEN BAZILARI…</a:t>
            </a:r>
          </a:p>
          <a:p>
            <a:endParaRPr lang="tr-TR" sz="2000" dirty="0" smtClean="0">
              <a:solidFill>
                <a:prstClr val="black"/>
              </a:solidFill>
            </a:endParaRPr>
          </a:p>
          <a:p>
            <a:pPr>
              <a:buFont typeface="Wingdings" pitchFamily="2" charset="2"/>
              <a:buChar char="ü"/>
            </a:pPr>
            <a:r>
              <a:rPr lang="tr-TR" sz="2000" dirty="0" smtClean="0">
                <a:solidFill>
                  <a:srgbClr val="FF0000"/>
                </a:solidFill>
              </a:rPr>
              <a:t>Farklı olanı bulma: </a:t>
            </a:r>
            <a:r>
              <a:rPr lang="tr-TR" sz="2000" dirty="0" smtClean="0">
                <a:solidFill>
                  <a:prstClr val="black"/>
                </a:solidFill>
              </a:rPr>
              <a:t>Altı çizili eklerden farklı olanı (çekim eki/yapım eki) bulunur.</a:t>
            </a:r>
          </a:p>
          <a:p>
            <a:pPr>
              <a:buFont typeface="Wingdings" pitchFamily="2" charset="2"/>
              <a:buChar char="ü"/>
            </a:pPr>
            <a:r>
              <a:rPr lang="tr-TR" sz="2000" dirty="0" smtClean="0">
                <a:solidFill>
                  <a:srgbClr val="FF0000"/>
                </a:solidFill>
              </a:rPr>
              <a:t>Listeleme: </a:t>
            </a:r>
            <a:r>
              <a:rPr lang="tr-TR" sz="2000" dirty="0" smtClean="0">
                <a:solidFill>
                  <a:prstClr val="black"/>
                </a:solidFill>
              </a:rPr>
              <a:t>Özel isimler, cins ve topluluk isimleriyle ilgili kelime listeleri yapılır.</a:t>
            </a:r>
          </a:p>
          <a:p>
            <a:pPr>
              <a:buFont typeface="Wingdings" pitchFamily="2" charset="2"/>
              <a:buChar char="ü"/>
            </a:pPr>
            <a:r>
              <a:rPr lang="tr-TR" sz="2000" dirty="0" smtClean="0">
                <a:solidFill>
                  <a:srgbClr val="FF0000"/>
                </a:solidFill>
              </a:rPr>
              <a:t>Nereye? : </a:t>
            </a:r>
            <a:r>
              <a:rPr lang="tr-TR" sz="2000" dirty="0" smtClean="0">
                <a:solidFill>
                  <a:prstClr val="black"/>
                </a:solidFill>
              </a:rPr>
              <a:t>Verilen boşluklara uygun sıfat ve zamirler yazılır.</a:t>
            </a:r>
          </a:p>
          <a:p>
            <a:pPr>
              <a:buFont typeface="Wingdings" pitchFamily="2" charset="2"/>
              <a:buChar char="ü"/>
            </a:pPr>
            <a:r>
              <a:rPr lang="tr-TR" sz="2000" dirty="0" smtClean="0">
                <a:solidFill>
                  <a:srgbClr val="FF0000"/>
                </a:solidFill>
              </a:rPr>
              <a:t>Tasvir etme: </a:t>
            </a:r>
            <a:r>
              <a:rPr lang="tr-TR" sz="2000" dirty="0" smtClean="0">
                <a:solidFill>
                  <a:prstClr val="black"/>
                </a:solidFill>
              </a:rPr>
              <a:t>Bir yerin/kişinin tasviri yazılır; anlatımda kullanılan sıfatların altı çizilir.</a:t>
            </a:r>
          </a:p>
          <a:p>
            <a:pPr>
              <a:buFont typeface="Wingdings" pitchFamily="2" charset="2"/>
              <a:buChar char="ü"/>
            </a:pPr>
            <a:r>
              <a:rPr lang="tr-TR" sz="2000" dirty="0" smtClean="0">
                <a:solidFill>
                  <a:srgbClr val="FF0000"/>
                </a:solidFill>
              </a:rPr>
              <a:t>Ben neyim?: </a:t>
            </a:r>
            <a:r>
              <a:rPr lang="tr-TR" sz="2000" dirty="0" smtClean="0">
                <a:solidFill>
                  <a:prstClr val="black"/>
                </a:solidFill>
              </a:rPr>
              <a:t>Öğrencilere farklı cümleler verilir. Cümlelerdeki kelimelerin hangi görevde kullanıldığı altlarına yazılır.</a:t>
            </a:r>
          </a:p>
          <a:p>
            <a:pPr>
              <a:buFont typeface="Wingdings" pitchFamily="2" charset="2"/>
              <a:buChar char="ü"/>
            </a:pPr>
            <a:r>
              <a:rPr lang="tr-TR" sz="2000" dirty="0" smtClean="0">
                <a:solidFill>
                  <a:srgbClr val="FF0000"/>
                </a:solidFill>
              </a:rPr>
              <a:t>Ek fiil nerede?: </a:t>
            </a:r>
            <a:r>
              <a:rPr lang="tr-TR" sz="2000" dirty="0" smtClean="0">
                <a:solidFill>
                  <a:prstClr val="black"/>
                </a:solidFill>
              </a:rPr>
              <a:t>Birleşik çekimli fiillerdeki ek fiil fark edilir.</a:t>
            </a:r>
          </a:p>
          <a:p>
            <a:pPr>
              <a:buFont typeface="Wingdings" pitchFamily="2" charset="2"/>
              <a:buChar char="ü"/>
            </a:pPr>
            <a:r>
              <a:rPr lang="tr-TR" sz="2000" dirty="0" smtClean="0">
                <a:solidFill>
                  <a:srgbClr val="FF0000"/>
                </a:solidFill>
              </a:rPr>
              <a:t>Değiştir: </a:t>
            </a:r>
            <a:r>
              <a:rPr lang="tr-TR" sz="2000" dirty="0" smtClean="0">
                <a:solidFill>
                  <a:prstClr val="black"/>
                </a:solidFill>
              </a:rPr>
              <a:t>Verilen cümlelerdeki sıfatfiiller isim yapılır.</a:t>
            </a:r>
          </a:p>
          <a:p>
            <a:pPr>
              <a:buFont typeface="Wingdings" pitchFamily="2" charset="2"/>
              <a:buChar char="ü"/>
            </a:pPr>
            <a:r>
              <a:rPr lang="tr-TR" sz="2000" dirty="0" smtClean="0">
                <a:solidFill>
                  <a:srgbClr val="FF0000"/>
                </a:solidFill>
              </a:rPr>
              <a:t>Gökkuşağı: </a:t>
            </a:r>
            <a:r>
              <a:rPr lang="tr-TR" sz="2000" dirty="0" smtClean="0">
                <a:solidFill>
                  <a:prstClr val="black"/>
                </a:solidFill>
              </a:rPr>
              <a:t>Cümlenin öğeleri değişik renklerle çizilir.</a:t>
            </a:r>
          </a:p>
          <a:p>
            <a:pPr>
              <a:buFont typeface="Wingdings" pitchFamily="2" charset="2"/>
              <a:buChar char="ü"/>
            </a:pPr>
            <a:r>
              <a:rPr lang="tr-TR" sz="2000" dirty="0" smtClean="0">
                <a:solidFill>
                  <a:srgbClr val="FF0000"/>
                </a:solidFill>
              </a:rPr>
              <a:t>Altını çizme: </a:t>
            </a:r>
            <a:r>
              <a:rPr lang="tr-TR" sz="2000" dirty="0" smtClean="0">
                <a:solidFill>
                  <a:prstClr val="black"/>
                </a:solidFill>
              </a:rPr>
              <a:t>Cümleye hakim olan duyguyu belirleyen kelimelerin altı çizilir.</a:t>
            </a:r>
          </a:p>
          <a:p>
            <a:pPr>
              <a:buFont typeface="Wingdings" pitchFamily="2" charset="2"/>
              <a:buChar char="ü"/>
            </a:pPr>
            <a:r>
              <a:rPr lang="tr-TR" sz="2000" dirty="0" smtClean="0">
                <a:solidFill>
                  <a:srgbClr val="FF0000"/>
                </a:solidFill>
              </a:rPr>
              <a:t>Gruplandırma: </a:t>
            </a:r>
            <a:r>
              <a:rPr lang="tr-TR" sz="2000" dirty="0" smtClean="0">
                <a:solidFill>
                  <a:prstClr val="black"/>
                </a:solidFill>
              </a:rPr>
              <a:t>Metinlerdeki cümleler yapı özelliklerine göre gruplandırılır.</a:t>
            </a:r>
          </a:p>
          <a:p>
            <a:pPr>
              <a:buFont typeface="Wingdings" pitchFamily="2" charset="2"/>
              <a:buChar char="ü"/>
            </a:pPr>
            <a:endParaRPr lang="tr-TR" sz="2000" dirty="0">
              <a:solidFill>
                <a:prstClr val="black"/>
              </a:solidFill>
            </a:endParaRPr>
          </a:p>
        </p:txBody>
      </p:sp>
    </p:spTree>
    <p:extLst>
      <p:ext uri="{BB962C8B-B14F-4D97-AF65-F5344CB8AC3E}">
        <p14:creationId xmlns:p14="http://schemas.microsoft.com/office/powerpoint/2010/main" val="955221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692696"/>
            <a:ext cx="7467600" cy="1143000"/>
          </a:xfrm>
        </p:spPr>
        <p:txBody>
          <a:bodyPr>
            <a:normAutofit/>
          </a:bodyPr>
          <a:lstStyle/>
          <a:p>
            <a:r>
              <a:rPr lang="tr-TR" b="1" dirty="0" smtClean="0"/>
              <a:t>7.DİL BİLGİSİ ÖĞRETİMİNDE ÖLÇME VE DEĞERLENDİRME</a:t>
            </a:r>
            <a:endParaRPr lang="tr-TR" b="1" dirty="0"/>
          </a:p>
        </p:txBody>
      </p:sp>
      <p:sp>
        <p:nvSpPr>
          <p:cNvPr id="3" name="İçerik Yer Tutucusu 2"/>
          <p:cNvSpPr>
            <a:spLocks noGrp="1"/>
          </p:cNvSpPr>
          <p:nvPr>
            <p:ph sz="quarter" idx="1"/>
          </p:nvPr>
        </p:nvSpPr>
        <p:spPr>
          <a:xfrm>
            <a:off x="457200" y="2060848"/>
            <a:ext cx="7467600" cy="4413104"/>
          </a:xfrm>
        </p:spPr>
        <p:txBody>
          <a:bodyPr/>
          <a:lstStyle/>
          <a:p>
            <a:r>
              <a:rPr lang="tr-TR" dirty="0" smtClean="0"/>
              <a:t>Dil bilgisi öğretiminde belirlenen hedeflere ulaşılıp ulaşılmadığını tespit etmek, öğretim sürecinin önemli bir aşaması olan ölçme ve değerlendirme sayesinde mümkün olmaktadır.</a:t>
            </a:r>
            <a:endParaRPr lang="tr-TR" dirty="0"/>
          </a:p>
        </p:txBody>
      </p:sp>
      <p:pic>
        <p:nvPicPr>
          <p:cNvPr id="1026" name="Picture 2" descr="C:\Users\Samsung\Desktop\indir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506921"/>
            <a:ext cx="2641848"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3726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Öğrencilerde kalıcı öğrenmeler meydana gelip gelmediğini; onların, öğrendiklerini uygulayıp uygulamadığını göstermesi bakımından ölçme ve değerlendirmenin dil bilgisi öğretiminde ayrı bir yeri vardır.</a:t>
            </a:r>
            <a:endParaRPr lang="tr-TR" dirty="0"/>
          </a:p>
        </p:txBody>
      </p:sp>
      <p:pic>
        <p:nvPicPr>
          <p:cNvPr id="2050" name="Picture 2" descr="C:\Users\Samsung\Desktop\indir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356992"/>
            <a:ext cx="2808312"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2697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Türkçe öğretimini bu süreçte öğrencilerinin öğrenme seviyelerini, eksiklerini, yanlış anladığı konuları görmekle kalmaz; kendisini değerlendirme imkanı da bulur.</a:t>
            </a:r>
            <a:endParaRPr lang="tr-TR" dirty="0"/>
          </a:p>
        </p:txBody>
      </p:sp>
      <p:pic>
        <p:nvPicPr>
          <p:cNvPr id="3074" name="Picture 2" descr="C:\Users\Samsung\Downloads\indir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212976"/>
            <a:ext cx="6840760"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429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Türkçe dersi öğretim programına dayanarak dil bilgisi öğretiminde ölçme ve değerlendirmenin temelde üç aşamada gerçekleştirilebileceğini söyleyebiliriz.</a:t>
            </a:r>
            <a:endParaRPr lang="tr-TR" dirty="0"/>
          </a:p>
        </p:txBody>
      </p:sp>
      <p:sp>
        <p:nvSpPr>
          <p:cNvPr id="2" name="AutoShape 2" descr="dilbilgisi ile ilgili gö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4099" name="Picture 3" descr="C:\Users\Samsung\Desktop\indir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212976"/>
            <a:ext cx="6480720"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504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pPr marL="0" indent="0">
              <a:buNone/>
            </a:pPr>
            <a:r>
              <a:rPr lang="tr-TR" b="1" dirty="0" smtClean="0"/>
              <a:t>1.Öğretim sürecinin başında yapılan değerlendirmeler: </a:t>
            </a:r>
            <a:r>
              <a:rPr lang="tr-TR" dirty="0" smtClean="0"/>
              <a:t>Bu aşamada öğrencilerin dil bilgisi bakımından hazır dil bulunuşluk seviyeleri tespit edilir. Onların dil bilgisine karşı tutumları ve dil bilgisindeki durumları belirlenir.</a:t>
            </a:r>
          </a:p>
        </p:txBody>
      </p:sp>
      <p:pic>
        <p:nvPicPr>
          <p:cNvPr id="5122" name="Picture 2" descr="C:\Users\Samsung\Desktop\indir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410193"/>
            <a:ext cx="6696744" cy="246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26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Öğretim süreci başında yapılacak böyle bir değerlendirme çalışması, öğretim yılı sonunda yapılan değerlendirmelerle karşılaştırılır. Böylece öğrencilerin yıl sonunda dil bilgisi öğretimi bakımından geldikleri yeri görme imkanı ortaya çıkar.</a:t>
            </a:r>
            <a:endParaRPr lang="tr-TR" dirty="0"/>
          </a:p>
        </p:txBody>
      </p:sp>
      <p:pic>
        <p:nvPicPr>
          <p:cNvPr id="6146" name="Picture 2" descr="C:\Users\Samsung\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789040"/>
            <a:ext cx="6408712" cy="209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0162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908720"/>
            <a:ext cx="7467600" cy="5565232"/>
          </a:xfrm>
        </p:spPr>
        <p:txBody>
          <a:bodyPr/>
          <a:lstStyle/>
          <a:p>
            <a:pPr marL="0" indent="0">
              <a:buNone/>
            </a:pPr>
            <a:r>
              <a:rPr lang="tr-TR" b="1" dirty="0" smtClean="0"/>
              <a:t>2.Öğretim sürecindeki değerlendirmeler: </a:t>
            </a:r>
            <a:r>
              <a:rPr lang="tr-TR" dirty="0" smtClean="0"/>
              <a:t>Öğretimin değerlendirilmesi ve öğrenme eksikliklerinin belirlenmesi amacıyla yapılır. Bu aşamadaki değerlendirmeler için öğrenci ürün dosyaları, performans ödevleri gibi araçların yanı sıra kontrol listeleri, akran değerlendirme formu, öz değerlendirme formu, gözlem formları kullanılabilir.</a:t>
            </a:r>
            <a:endParaRPr lang="tr-TR" dirty="0"/>
          </a:p>
        </p:txBody>
      </p:sp>
      <p:pic>
        <p:nvPicPr>
          <p:cNvPr id="7170" name="Picture 2" descr="C:\Users\Samsung\Desktop\indir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7976" y="3429000"/>
            <a:ext cx="3132336" cy="2903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9764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Süreç içinde yapılan ölçme değerlendirmeler yoluyla öğretim sürecine dair geribildirimler alınır ve varsa öğrenme eksiklikleri tamamlanır Bu uygulamalar öğrencilerin daha iyi öğrenmelerine ve öğrendiklerinin farkına varmalarına yardımcı olmaktadır.</a:t>
            </a:r>
            <a:endParaRPr lang="tr-TR" dirty="0"/>
          </a:p>
        </p:txBody>
      </p:sp>
    </p:spTree>
    <p:extLst>
      <p:ext uri="{BB962C8B-B14F-4D97-AF65-F5344CB8AC3E}">
        <p14:creationId xmlns:p14="http://schemas.microsoft.com/office/powerpoint/2010/main" val="29940901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pPr marL="0" indent="0">
              <a:buNone/>
            </a:pPr>
            <a:r>
              <a:rPr lang="tr-TR" b="1" dirty="0" smtClean="0"/>
              <a:t>3.Öğretim süreci sonundaki değerlendirmeler: </a:t>
            </a:r>
            <a:r>
              <a:rPr lang="tr-TR" dirty="0" smtClean="0"/>
              <a:t>öğrencilerin </a:t>
            </a:r>
            <a:r>
              <a:rPr lang="tr-TR" dirty="0"/>
              <a:t>ö</a:t>
            </a:r>
            <a:r>
              <a:rPr lang="tr-TR" dirty="0" smtClean="0"/>
              <a:t>ğretim süreci sonundaki başarılarının tespiti amacıyla yapılır. Genellikle başarı testleri kullanılır bunu yanı sıra öğrenci ürün dosyaları da değerlendirme amaçlı olarak kullanılabilir.</a:t>
            </a:r>
          </a:p>
          <a:p>
            <a:pPr marL="0" indent="0">
              <a:buNone/>
            </a:pPr>
            <a:endParaRPr lang="tr-TR" dirty="0"/>
          </a:p>
          <a:p>
            <a:pPr marL="0" indent="0">
              <a:buNone/>
            </a:pPr>
            <a:r>
              <a:rPr lang="tr-TR" dirty="0"/>
              <a:t>Programa göre dil bilgisi öğretiminde süreç değerlendirilmesi ile ürün değerlendirilmesi birlikte yapılmalıdır.</a:t>
            </a:r>
          </a:p>
          <a:p>
            <a:pPr marL="0" indent="0">
              <a:buNone/>
            </a:pPr>
            <a:endParaRPr lang="tr-TR" dirty="0"/>
          </a:p>
        </p:txBody>
      </p:sp>
    </p:spTree>
    <p:extLst>
      <p:ext uri="{BB962C8B-B14F-4D97-AF65-F5344CB8AC3E}">
        <p14:creationId xmlns:p14="http://schemas.microsoft.com/office/powerpoint/2010/main" val="4131044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Süreç değerlendirmesinde öğrencilerin dil bilgisi öğretim sürecinde gösterdikleri performans gelişimleri takip edilir.</a:t>
            </a:r>
            <a:endParaRPr lang="tr-TR" dirty="0"/>
          </a:p>
        </p:txBody>
      </p:sp>
      <p:pic>
        <p:nvPicPr>
          <p:cNvPr id="8194" name="Picture 2" descr="C:\Users\Samsung\Desktop\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996952"/>
            <a:ext cx="6480720"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8790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908720"/>
            <a:ext cx="8229600" cy="4525963"/>
          </a:xfrm>
        </p:spPr>
        <p:txBody>
          <a:bodyPr/>
          <a:lstStyle/>
          <a:p>
            <a:r>
              <a:rPr lang="tr-TR" dirty="0" smtClean="0"/>
              <a:t>Ürün değerlendirmesinde ise programda ifade edilmiş kazanımların öğrenciler tarafından ne kadar kazanıldığı, öğrencilerin neleri öğrendikleri ölçülür. Öğrenci başarısının değerlendirilmesinde birkaç yöntemin bir arada kullanılması daha gerçekçi değerlendirmeler yapılmasını sağlaması bakımından yararlı olacaktır.</a:t>
            </a:r>
            <a:endParaRPr lang="tr-TR" dirty="0"/>
          </a:p>
        </p:txBody>
      </p:sp>
      <p:pic>
        <p:nvPicPr>
          <p:cNvPr id="9218" name="Picture 2" descr="C:\Users\Samsung\Desktop\indir (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429000"/>
            <a:ext cx="2520280" cy="2431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8584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91264" cy="1642194"/>
          </a:xfrm>
        </p:spPr>
        <p:txBody>
          <a:bodyPr>
            <a:normAutofit/>
          </a:bodyPr>
          <a:lstStyle/>
          <a:p>
            <a:r>
              <a:rPr lang="tr-TR" sz="2400" dirty="0" smtClean="0"/>
              <a:t>DİL BİLGİSİ ÖĞRETİMİNDE KULLANILABİLECEK BAZI ÖLÇME ARAÇLARI VE YÖNTEMLERİNİ KISACA ŞÖYLE BELİRTEBİLİRİZ:</a:t>
            </a:r>
            <a:endParaRPr lang="tr-TR" sz="2400" dirty="0"/>
          </a:p>
        </p:txBody>
      </p:sp>
      <p:sp>
        <p:nvSpPr>
          <p:cNvPr id="3" name="İçerik Yer Tutucusu 2"/>
          <p:cNvSpPr>
            <a:spLocks noGrp="1"/>
          </p:cNvSpPr>
          <p:nvPr>
            <p:ph sz="quarter" idx="1"/>
          </p:nvPr>
        </p:nvSpPr>
        <p:spPr>
          <a:xfrm>
            <a:off x="457200" y="1916832"/>
            <a:ext cx="8003232" cy="4209331"/>
          </a:xfrm>
        </p:spPr>
        <p:txBody>
          <a:bodyPr/>
          <a:lstStyle/>
          <a:p>
            <a:pPr marL="0" indent="0">
              <a:buNone/>
            </a:pPr>
            <a:r>
              <a:rPr lang="tr-TR" dirty="0" smtClean="0"/>
              <a:t> </a:t>
            </a:r>
            <a:r>
              <a:rPr lang="tr-TR" b="1" dirty="0" smtClean="0"/>
              <a:t>1.Kısa Cevaplı Testler</a:t>
            </a:r>
          </a:p>
          <a:p>
            <a:pPr marL="0" indent="0">
              <a:buNone/>
            </a:pPr>
            <a:r>
              <a:rPr lang="tr-TR" dirty="0"/>
              <a:t> </a:t>
            </a:r>
            <a:r>
              <a:rPr lang="tr-TR" dirty="0" smtClean="0"/>
              <a:t>   Bu testte, öğrencinin birkaç kelimeden oluşan cevabı yazması veya eksik bırakılmış bir cümleyi tamamlaması istenir. </a:t>
            </a:r>
          </a:p>
          <a:p>
            <a:pPr marL="0" indent="0">
              <a:buNone/>
            </a:pPr>
            <a:endParaRPr lang="tr-TR" dirty="0" smtClean="0"/>
          </a:p>
          <a:p>
            <a:endParaRPr lang="tr-TR" dirty="0"/>
          </a:p>
        </p:txBody>
      </p:sp>
    </p:spTree>
    <p:extLst>
      <p:ext uri="{BB962C8B-B14F-4D97-AF65-F5344CB8AC3E}">
        <p14:creationId xmlns:p14="http://schemas.microsoft.com/office/powerpoint/2010/main" val="32179226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amsung\Desktop\olcme-56-7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 y="828675"/>
            <a:ext cx="6934200" cy="520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5813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Cevapların kısa olması, fazla sayıda soru sorulmasına imkan tanır. Bu açıdan kısa cevaplı testlerin kapsam geçerliliği yüksektir.</a:t>
            </a:r>
          </a:p>
          <a:p>
            <a:endParaRPr lang="tr-TR" dirty="0"/>
          </a:p>
        </p:txBody>
      </p:sp>
      <p:pic>
        <p:nvPicPr>
          <p:cNvPr id="10242" name="Picture 2" descr="C:\Users\Samsung\Desktop\indir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284984"/>
            <a:ext cx="6192688" cy="2909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9235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029726"/>
            <a:ext cx="8229600" cy="4775538"/>
          </a:xfrm>
        </p:spPr>
        <p:txBody>
          <a:bodyPr/>
          <a:lstStyle/>
          <a:p>
            <a:r>
              <a:rPr lang="tr-TR" dirty="0" smtClean="0"/>
              <a:t>Kısa cevaplı testler hazırlanırken dikkat edilmesi gereken hususlardan bazıları şunlardır:</a:t>
            </a:r>
          </a:p>
          <a:p>
            <a:r>
              <a:rPr lang="tr-TR" dirty="0" smtClean="0"/>
              <a:t>Sınavdan önce, sınavın amacı ve ölçülecek olan davranışlar tespit edilmelidir.</a:t>
            </a:r>
            <a:endParaRPr lang="tr-TR" dirty="0"/>
          </a:p>
          <a:p>
            <a:endParaRPr lang="tr-TR" dirty="0" smtClean="0"/>
          </a:p>
        </p:txBody>
      </p:sp>
      <p:pic>
        <p:nvPicPr>
          <p:cNvPr id="4098" name="Picture 2" descr="C:\Users\Samsung\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8371" y="3861048"/>
            <a:ext cx="3243257" cy="18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19800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908720"/>
            <a:ext cx="8229600" cy="4525963"/>
          </a:xfrm>
        </p:spPr>
        <p:txBody>
          <a:bodyPr/>
          <a:lstStyle/>
          <a:p>
            <a:r>
              <a:rPr lang="tr-TR" dirty="0" smtClean="0"/>
              <a:t>Sorular herhangi bir kaynaktan aynen alınıp sorulmamalıdır.</a:t>
            </a:r>
          </a:p>
          <a:p>
            <a:r>
              <a:rPr lang="tr-TR" dirty="0" smtClean="0"/>
              <a:t>Öğrencilere ipucu verecek sorulardan kaçınılmalıdır.</a:t>
            </a:r>
          </a:p>
          <a:p>
            <a:r>
              <a:rPr lang="tr-TR" dirty="0" smtClean="0"/>
              <a:t>Her sorunun tek bir doğru cevabı olmalıdır.</a:t>
            </a:r>
          </a:p>
          <a:p>
            <a:r>
              <a:rPr lang="tr-TR" dirty="0" smtClean="0"/>
              <a:t>Boşluk doldurma sorularında bırakılan bütün boşluklar eşit olmalıdır.</a:t>
            </a:r>
          </a:p>
          <a:p>
            <a:endParaRPr lang="tr-TR" dirty="0"/>
          </a:p>
        </p:txBody>
      </p:sp>
      <p:pic>
        <p:nvPicPr>
          <p:cNvPr id="11266" name="Picture 2" descr="C:\Users\Samsung\Desktop\indir (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429000"/>
            <a:ext cx="3816424"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8470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908720"/>
            <a:ext cx="8229600" cy="4525963"/>
          </a:xfrm>
        </p:spPr>
        <p:txBody>
          <a:bodyPr>
            <a:normAutofit/>
          </a:bodyPr>
          <a:lstStyle/>
          <a:p>
            <a:pPr marL="0" indent="0">
              <a:buNone/>
            </a:pPr>
            <a:r>
              <a:rPr lang="tr-TR" b="1" dirty="0" smtClean="0"/>
              <a:t>2.Doğru-Yanlış Testleri</a:t>
            </a:r>
          </a:p>
          <a:p>
            <a:pPr marL="0" indent="0">
              <a:buNone/>
            </a:pPr>
            <a:r>
              <a:rPr lang="tr-TR" dirty="0"/>
              <a:t> </a:t>
            </a:r>
            <a:r>
              <a:rPr lang="tr-TR" dirty="0" smtClean="0"/>
              <a:t> Bu test türünde, öğrencilerden verilen bir cümlenin doğru mu, yoksa yanlış mı olduğunu belirtmeleri istenir. Sorunun cevabının bilinmediği durumlarda tahminde bulunarak yüzde elli oranında başarılı olma ihtimali vardır bu yüzden pek güvenilir değildir.</a:t>
            </a:r>
          </a:p>
          <a:p>
            <a:pPr marL="0" indent="0">
              <a:buNone/>
            </a:pPr>
            <a:r>
              <a:rPr lang="tr-TR" dirty="0"/>
              <a:t> </a:t>
            </a:r>
            <a:r>
              <a:rPr lang="tr-TR" dirty="0" smtClean="0"/>
              <a:t> </a:t>
            </a:r>
            <a:endParaRPr lang="tr-TR" dirty="0"/>
          </a:p>
        </p:txBody>
      </p:sp>
      <p:pic>
        <p:nvPicPr>
          <p:cNvPr id="12290" name="Picture 2" descr="C:\Users\Samsung\Desktop\indir (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447705"/>
            <a:ext cx="5040560" cy="2573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4912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Samsung\Desktop\3_ Sinif Hayat Bilgisi Dersi Bosluk doldurma Dogru Yanlis Etkinligi - 01.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1403648" y="332656"/>
            <a:ext cx="6336704"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04187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620688"/>
            <a:ext cx="8229600" cy="5030019"/>
          </a:xfrm>
        </p:spPr>
        <p:txBody>
          <a:bodyPr/>
          <a:lstStyle/>
          <a:p>
            <a:pPr marL="0" indent="0">
              <a:buNone/>
            </a:pPr>
            <a:r>
              <a:rPr lang="tr-TR" b="1" dirty="0" smtClean="0"/>
              <a:t>3.Çoktan </a:t>
            </a:r>
            <a:r>
              <a:rPr lang="tr-TR" b="1" dirty="0"/>
              <a:t>S</a:t>
            </a:r>
            <a:r>
              <a:rPr lang="tr-TR" b="1" dirty="0" smtClean="0"/>
              <a:t>eçmeli Testler: </a:t>
            </a:r>
            <a:r>
              <a:rPr lang="tr-TR" dirty="0" smtClean="0"/>
              <a:t>Bir soru kökeni ile soru kökeni altında yer alan muhtemel cevaplardan, başka bir deyişle çeldiricilerden oluşmuş testlerdir. Verilen açıklamaya ve soru köküne göre öğrenciden en uygun veya doğru cevabı seçmesi istenir. İyi hazırlandığı takdirde güvenirliği yüksektir, puanlaması kolay ve objektiftir.</a:t>
            </a:r>
          </a:p>
          <a:p>
            <a:pPr marL="0" indent="0">
              <a:buNone/>
            </a:pPr>
            <a:endParaRPr lang="tr-TR" dirty="0" smtClean="0"/>
          </a:p>
        </p:txBody>
      </p:sp>
      <p:pic>
        <p:nvPicPr>
          <p:cNvPr id="4" name="Picture 2" descr="C:\Users\Samsung\Desktop\untitled.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63688" y="2996952"/>
            <a:ext cx="4528715"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4811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57200" y="188640"/>
            <a:ext cx="8229600" cy="5937523"/>
          </a:xfrm>
        </p:spPr>
        <p:txBody>
          <a:bodyPr/>
          <a:lstStyle/>
          <a:p>
            <a:r>
              <a:rPr lang="tr-TR" dirty="0" smtClean="0"/>
              <a:t>Bu tür sınavlar Türkçe ve dil bilgisi öğretiminde kısmen kullanılabilir. Mesela okuduğunu anlama becerisinin veya diğer becerilerin ‘’bilgi seviyesi’’ nde ölçülmesinde testlerden faydalanmak mümkündür. Ancak doğrudan doğruya becerinin ölçülmesinde kullanılması, öğrencilerin yaratıcıklarını ortaya koymalarını ve bu güçlerini geliştirmelerine engel olabilir.</a:t>
            </a:r>
          </a:p>
          <a:p>
            <a:endParaRPr lang="tr-TR" dirty="0" smtClean="0"/>
          </a:p>
          <a:p>
            <a:endParaRPr lang="tr-TR" dirty="0" smtClean="0"/>
          </a:p>
          <a:p>
            <a:endParaRPr lang="tr-TR" dirty="0"/>
          </a:p>
        </p:txBody>
      </p:sp>
      <p:pic>
        <p:nvPicPr>
          <p:cNvPr id="6146" name="Picture 2" descr="C:\Users\Samsung\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4265775"/>
            <a:ext cx="2641273"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4367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1124744"/>
            <a:ext cx="8229600" cy="4525963"/>
          </a:xfrm>
        </p:spPr>
        <p:txBody>
          <a:bodyPr/>
          <a:lstStyle/>
          <a:p>
            <a:pPr marL="0" indent="0">
              <a:buNone/>
            </a:pPr>
            <a:r>
              <a:rPr lang="tr-TR" b="1" dirty="0" smtClean="0"/>
              <a:t>4.Eşleştirmeli Sorular: </a:t>
            </a:r>
            <a:r>
              <a:rPr lang="tr-TR" dirty="0" smtClean="0"/>
              <a:t>İki sütun halinde yazılmış birbiriyle ilgili bilgi dizelerinden uygun olanlarının birleştirilmesini gerektiren soru tipidir. Etkili ve nesnel bir puanlama imkanı sağlar. Dil bilgisi öğretiminde öğrencilerin bazı bilgilerinin ölçülmesinde kullanılabilir.</a:t>
            </a:r>
            <a:endParaRPr lang="tr-TR" dirty="0"/>
          </a:p>
        </p:txBody>
      </p:sp>
    </p:spTree>
    <p:extLst>
      <p:ext uri="{BB962C8B-B14F-4D97-AF65-F5344CB8AC3E}">
        <p14:creationId xmlns:p14="http://schemas.microsoft.com/office/powerpoint/2010/main" val="33080287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amsung\Desktop\imagesCAH3FQAE.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2339752" y="1124744"/>
            <a:ext cx="3744416" cy="3814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6176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pPr marL="0" indent="0">
              <a:buNone/>
            </a:pPr>
            <a:r>
              <a:rPr lang="tr-TR" dirty="0" smtClean="0"/>
              <a:t> </a:t>
            </a:r>
            <a:r>
              <a:rPr lang="tr-TR" b="1" dirty="0" smtClean="0"/>
              <a:t>5.Açık Uçlu Sorular: </a:t>
            </a:r>
            <a:r>
              <a:rPr lang="tr-TR" dirty="0" smtClean="0"/>
              <a:t>Öğrencilere az sayıda soru yazdırılıp veya yazılı olarak verilip bu sorulara belli sürede cevap istenen sınav türüdür.</a:t>
            </a:r>
          </a:p>
          <a:p>
            <a:r>
              <a:rPr lang="tr-TR" dirty="0" smtClean="0"/>
              <a:t>Öğretmenler sıkça tercih eder.</a:t>
            </a:r>
          </a:p>
          <a:p>
            <a:r>
              <a:rPr lang="tr-TR" dirty="0" smtClean="0"/>
              <a:t>Öğrencilerin analiz, sentez, değerlendirme gibi davranışlarını ölçer.</a:t>
            </a:r>
          </a:p>
          <a:p>
            <a:pPr marL="0" indent="0">
              <a:buNone/>
            </a:pPr>
            <a:endParaRPr lang="tr-TR" dirty="0"/>
          </a:p>
        </p:txBody>
      </p:sp>
    </p:spTree>
    <p:extLst>
      <p:ext uri="{BB962C8B-B14F-4D97-AF65-F5344CB8AC3E}">
        <p14:creationId xmlns:p14="http://schemas.microsoft.com/office/powerpoint/2010/main" val="411493768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a:t>Öğrencilerin öğrendiklerini, uygulayıp uygulamadıklarını göstermesi açısından önemlidir.</a:t>
            </a:r>
          </a:p>
          <a:p>
            <a:r>
              <a:rPr lang="tr-TR" dirty="0" smtClean="0"/>
              <a:t>Olumsuz yanı; öğretmen tarafından objektif olarak değerlendirilmesinin zor olmasıdır.</a:t>
            </a:r>
            <a:endParaRPr lang="tr-TR" dirty="0"/>
          </a:p>
        </p:txBody>
      </p:sp>
    </p:spTree>
    <p:extLst>
      <p:ext uri="{BB962C8B-B14F-4D97-AF65-F5344CB8AC3E}">
        <p14:creationId xmlns:p14="http://schemas.microsoft.com/office/powerpoint/2010/main" val="15249969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amsung\Desktop\acikuclusoru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040" y="0"/>
            <a:ext cx="70239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pPr marL="0" indent="0">
              <a:buNone/>
            </a:pPr>
            <a:r>
              <a:rPr lang="tr-TR" dirty="0" smtClean="0"/>
              <a:t> </a:t>
            </a:r>
            <a:r>
              <a:rPr lang="tr-TR" b="1" dirty="0" smtClean="0"/>
              <a:t>6.Sözlü Sınavlar: </a:t>
            </a:r>
            <a:r>
              <a:rPr lang="tr-TR" dirty="0" smtClean="0"/>
              <a:t>Soruların sözlü olarak sorulduğu, cevapların da yine sözlü olarak alındığı sınav türüdür.</a:t>
            </a:r>
          </a:p>
          <a:p>
            <a:r>
              <a:rPr lang="tr-TR" dirty="0" smtClean="0"/>
              <a:t>Her öğrenciye birden çok soru hazırlamak gerektiği için zaman alıcıdır.</a:t>
            </a:r>
          </a:p>
          <a:p>
            <a:r>
              <a:rPr lang="tr-TR" dirty="0" smtClean="0"/>
              <a:t>Her öğrenci için zorluk bakımından eşit sorular hazırlamaya dikkat edilmelidir.</a:t>
            </a:r>
            <a:endParaRPr lang="tr-TR" dirty="0"/>
          </a:p>
        </p:txBody>
      </p:sp>
    </p:spTree>
    <p:extLst>
      <p:ext uri="{BB962C8B-B14F-4D97-AF65-F5344CB8AC3E}">
        <p14:creationId xmlns:p14="http://schemas.microsoft.com/office/powerpoint/2010/main" val="4423123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amsung\Desktop\aday_ogretmenlerin_sinavi_ile_ilgili_bilinmesi_gerekenler_h4760_f8f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9965" y="1556792"/>
            <a:ext cx="5953125" cy="3709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95857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Dil bilgisi kazanımlarının değerlendirilmesi amacıyla öğretmen ve öğrenciler tarafından kullanılabilecek görüşme, tutum ölçekleri, öz değerlendirme, akran değerlendirme, gözlem, öğrenci ürün dosyası, performans ödevi, proje ödevi gibi ölçme araç ve yöntemleri de bulunmaktadır.</a:t>
            </a:r>
            <a:endParaRPr lang="tr-TR" dirty="0"/>
          </a:p>
        </p:txBody>
      </p:sp>
    </p:spTree>
    <p:extLst>
      <p:ext uri="{BB962C8B-B14F-4D97-AF65-F5344CB8AC3E}">
        <p14:creationId xmlns:p14="http://schemas.microsoft.com/office/powerpoint/2010/main" val="31624473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497</TotalTime>
  <Words>2324</Words>
  <Application>Microsoft Office PowerPoint</Application>
  <PresentationFormat>Ekran Gösterisi (4:3)</PresentationFormat>
  <Paragraphs>218</Paragraphs>
  <Slides>74</Slides>
  <Notes>1</Notes>
  <HiddenSlides>0</HiddenSlides>
  <MMClips>0</MMClips>
  <ScaleCrop>false</ScaleCrop>
  <HeadingPairs>
    <vt:vector size="4" baseType="variant">
      <vt:variant>
        <vt:lpstr>Tema</vt:lpstr>
      </vt:variant>
      <vt:variant>
        <vt:i4>1</vt:i4>
      </vt:variant>
      <vt:variant>
        <vt:lpstr>Slayt Başlıkları</vt:lpstr>
      </vt:variant>
      <vt:variant>
        <vt:i4>74</vt:i4>
      </vt:variant>
    </vt:vector>
  </HeadingPairs>
  <TitlesOfParts>
    <vt:vector size="75" baseType="lpstr">
      <vt:lpstr>Cumba</vt:lpstr>
      <vt:lpstr> DİL BİLGİSİ ÖĞRETİMİ</vt:lpstr>
      <vt:lpstr> ‘’DİLİNİ  KAYBETMİŞ BİR MİLLET, YOK OLMAYA MAHKUMDUR…’’                          M.KEMAL ATATÜRK</vt:lpstr>
      <vt:lpstr>PowerPoint Sunusu</vt:lpstr>
      <vt:lpstr>PowerPoint Sunusu</vt:lpstr>
      <vt:lpstr>PowerPoint Sunusu</vt:lpstr>
      <vt:lpstr>PowerPoint Sunusu</vt:lpstr>
      <vt:lpstr>1.DİL BİLGİSİ ÖĞRETİMİNİN AMACI VE ÖNEMİ</vt:lpstr>
      <vt:lpstr>PowerPoint Sunusu</vt:lpstr>
      <vt:lpstr>PowerPoint Sunusu</vt:lpstr>
      <vt:lpstr>PowerPoint Sunusu</vt:lpstr>
      <vt:lpstr>PowerPoint Sunusu</vt:lpstr>
      <vt:lpstr>PowerPoint Sunusu</vt:lpstr>
      <vt:lpstr>2. DİL BİLGİSİ ÖĞRETİMİNDE UYGULANAN TEMEL YAKLAŞIMLAR</vt:lpstr>
      <vt:lpstr>PowerPoint Sunusu</vt:lpstr>
      <vt:lpstr>PowerPoint Sunusu</vt:lpstr>
      <vt:lpstr>PowerPoint Sunusu</vt:lpstr>
      <vt:lpstr>PowerPoint Sunusu</vt:lpstr>
      <vt:lpstr>PowerPoint Sunusu</vt:lpstr>
      <vt:lpstr>PowerPoint Sunusu</vt:lpstr>
      <vt:lpstr>DİL BİLGİSİ ÖĞRETİMİNDE KULLANILAN YÖNTEM VE TEKNİKLER</vt:lpstr>
      <vt:lpstr>DİLBİLGİSİ ÖĞRETİMİNDE KULLANILAN YÖNTEMLERİ 8 MADDEYLE AÇIKLARIZ.</vt:lpstr>
      <vt:lpstr>1) Anlatma Yöntemi  </vt:lpstr>
      <vt:lpstr>PowerPoint Sunusu</vt:lpstr>
      <vt:lpstr>YÖNTEMİN SINIRLLIKLARI VE YARARLARI </vt:lpstr>
      <vt:lpstr>2) Soru – Cevap Yöntemi</vt:lpstr>
      <vt:lpstr> YÖNTEMİN SINIRLILIKLARI VE YARARLARI</vt:lpstr>
      <vt:lpstr>3) TARTIŞMA YÖNTEMİ</vt:lpstr>
      <vt:lpstr> </vt:lpstr>
      <vt:lpstr>4) Gösterİ Yöntemİ</vt:lpstr>
      <vt:lpstr>PowerPoint Sunusu</vt:lpstr>
      <vt:lpstr>5) DRAMATİZASYON(Oyunlaştırma)</vt:lpstr>
      <vt:lpstr>PowerPoint Sunusu</vt:lpstr>
      <vt:lpstr>6) Gözlem </vt:lpstr>
      <vt:lpstr>7) ÇÖZÜMLEME VE BİRLEŞİM YÖNTEMLERİ</vt:lpstr>
      <vt:lpstr>8) TÜMEVARIM VE TÜMDENGELİM YÖNTEMLERİ</vt:lpstr>
      <vt:lpstr>4.DİLBİLGİSİ ÖĞRETİMİNDE DİKKAT EDİLECEK HUSUSLAR</vt:lpstr>
      <vt:lpstr>PowerPoint Sunusu</vt:lpstr>
      <vt:lpstr>PowerPoint Sunusu</vt:lpstr>
      <vt:lpstr>PowerPoint Sunusu</vt:lpstr>
      <vt:lpstr>        SINIF İÇİN DİL BİLGİSİ ETKİNLİK   ÖRNEKLERİ</vt:lpstr>
      <vt:lpstr>PowerPoint Sunusu</vt:lpstr>
      <vt:lpstr>PowerPoint Sunusu</vt:lpstr>
      <vt:lpstr>PowerPoint Sunusu</vt:lpstr>
      <vt:lpstr>PowerPoint Sunusu</vt:lpstr>
      <vt:lpstr>PowerPoint Sunusu</vt:lpstr>
      <vt:lpstr>PowerPoint Sunusu</vt:lpstr>
      <vt:lpstr>7.DİL BİLGİSİ ÖĞRETİMİNDE ÖLÇME VE DEĞERLENDİRME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DİL BİLGİSİ ÖĞRETİMİNDE KULLANILABİLECEK BAZI ÖLÇME ARAÇLARI VE YÖNTEMLERİNİ KISACA ŞÖYLE BELİRTEBİLİRİZ:</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DİL BİLGİSİ ÖĞRETİMİ</dc:title>
  <dc:creator>Samsung</dc:creator>
  <cp:lastModifiedBy>Hp</cp:lastModifiedBy>
  <cp:revision>51</cp:revision>
  <dcterms:created xsi:type="dcterms:W3CDTF">2016-04-30T08:23:16Z</dcterms:created>
  <dcterms:modified xsi:type="dcterms:W3CDTF">2021-02-13T14:06:51Z</dcterms:modified>
</cp:coreProperties>
</file>