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8"/>
  </p:notesMasterIdLst>
  <p:sldIdLst>
    <p:sldId id="256" r:id="rId2"/>
    <p:sldId id="257" r:id="rId3"/>
    <p:sldId id="258" r:id="rId4"/>
    <p:sldId id="287" r:id="rId5"/>
    <p:sldId id="259" r:id="rId6"/>
    <p:sldId id="290" r:id="rId7"/>
    <p:sldId id="260" r:id="rId8"/>
    <p:sldId id="288" r:id="rId9"/>
    <p:sldId id="261" r:id="rId10"/>
    <p:sldId id="291" r:id="rId11"/>
    <p:sldId id="262" r:id="rId12"/>
    <p:sldId id="293" r:id="rId13"/>
    <p:sldId id="292" r:id="rId14"/>
    <p:sldId id="289" r:id="rId15"/>
    <p:sldId id="286" r:id="rId16"/>
    <p:sldId id="294" r:id="rId17"/>
    <p:sldId id="263" r:id="rId18"/>
    <p:sldId id="264" r:id="rId19"/>
    <p:sldId id="265" r:id="rId20"/>
    <p:sldId id="266" r:id="rId21"/>
    <p:sldId id="267" r:id="rId22"/>
    <p:sldId id="298" r:id="rId23"/>
    <p:sldId id="295" r:id="rId24"/>
    <p:sldId id="296" r:id="rId25"/>
    <p:sldId id="268" r:id="rId26"/>
    <p:sldId id="297" r:id="rId2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56" autoAdjust="0"/>
    <p:restoredTop sz="86477" autoAdjust="0"/>
  </p:normalViewPr>
  <p:slideViewPr>
    <p:cSldViewPr>
      <p:cViewPr>
        <p:scale>
          <a:sx n="60" d="100"/>
          <a:sy n="60" d="100"/>
        </p:scale>
        <p:origin x="-1638" y="-3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A78F28-2814-47A9-81AA-170A137269A6}" type="datetimeFigureOut">
              <a:rPr lang="tr-TR" smtClean="0"/>
              <a:pPr/>
              <a:t>13.2.2021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E2A216-02FD-4DEC-8E53-60B634130171}" type="slidenum">
              <a:rPr lang="tr-TR" smtClean="0"/>
              <a:pPr/>
              <a:t>‹#›</a:t>
            </a:fld>
            <a:endParaRPr lang="tr-TR"/>
          </a:p>
        </p:txBody>
      </p:sp>
    </p:spTree>
    <p:extLst>
      <p:ext uri="{BB962C8B-B14F-4D97-AF65-F5344CB8AC3E}">
        <p14:creationId xmlns:p14="http://schemas.microsoft.com/office/powerpoint/2010/main" val="4127637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39E2A216-02FD-4DEC-8E53-60B634130171}" type="slidenum">
              <a:rPr lang="tr-TR" smtClean="0"/>
              <a:pPr/>
              <a:t>6</a:t>
            </a:fld>
            <a:endParaRPr lang="tr-TR"/>
          </a:p>
        </p:txBody>
      </p:sp>
    </p:spTree>
    <p:extLst>
      <p:ext uri="{BB962C8B-B14F-4D97-AF65-F5344CB8AC3E}">
        <p14:creationId xmlns:p14="http://schemas.microsoft.com/office/powerpoint/2010/main" val="3788973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A23720DD-5B6D-40BF-8493-A6B52D484E6B}" type="datetimeFigureOut">
              <a:rPr lang="tr-TR" smtClean="0"/>
              <a:pPr/>
              <a:t>13.2.2021</a:t>
            </a:fld>
            <a:endParaRPr lang="tr-TR"/>
          </a:p>
        </p:txBody>
      </p:sp>
      <p:sp>
        <p:nvSpPr>
          <p:cNvPr id="19" name="Footer Placeholder 18"/>
          <p:cNvSpPr>
            <a:spLocks noGrp="1"/>
          </p:cNvSpPr>
          <p:nvPr>
            <p:ph type="ftr" sz="quarter" idx="11"/>
          </p:nvPr>
        </p:nvSpPr>
        <p:spPr/>
        <p:txBody>
          <a:bodyPr/>
          <a:lstStyle/>
          <a:p>
            <a:endParaRPr lang="tr-TR"/>
          </a:p>
        </p:txBody>
      </p:sp>
      <p:sp>
        <p:nvSpPr>
          <p:cNvPr id="27" name="Slide Number Placeholder 26"/>
          <p:cNvSpPr>
            <a:spLocks noGrp="1"/>
          </p:cNvSpPr>
          <p:nvPr>
            <p:ph type="sldNum" sz="quarter" idx="12"/>
          </p:nvPr>
        </p:nvSpPr>
        <p:spPr/>
        <p:txBody>
          <a:bodyPr/>
          <a:lstStyle/>
          <a:p>
            <a:fld id="{F302176B-0E47-46AC-8F43-DAB4B8A37D06}"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pPr/>
              <a:t>13.2.2021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pPr/>
              <a:t>13.2.2021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pPr/>
              <a:t>13.2.2021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A23720DD-5B6D-40BF-8493-A6B52D484E6B}" type="datetimeFigureOut">
              <a:rPr lang="tr-TR" smtClean="0"/>
              <a:pPr/>
              <a:t>13.2.2021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A23720DD-5B6D-40BF-8493-A6B52D484E6B}" type="datetimeFigureOut">
              <a:rPr lang="tr-TR" smtClean="0"/>
              <a:pPr/>
              <a:t>13.2.2021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pPr/>
              <a:t>13.2.2021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A23720DD-5B6D-40BF-8493-A6B52D484E6B}" type="datetimeFigureOut">
              <a:rPr lang="tr-TR" smtClean="0"/>
              <a:pPr/>
              <a:t>13.2.2021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pPr/>
              <a:t>13.2.2021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8077200" y="6356350"/>
            <a:ext cx="609600" cy="365125"/>
          </a:xfrm>
        </p:spPr>
        <p:txBody>
          <a:bodyPr/>
          <a:lstStyle/>
          <a:p>
            <a:fld id="{F302176B-0E47-46AC-8F43-DAB4B8A37D06}" type="slidenum">
              <a:rPr lang="tr-TR" smtClean="0"/>
              <a:pPr/>
              <a:t>‹#›</a:t>
            </a:fld>
            <a:endParaRPr lang="tr-T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pPr/>
              <a:t>13.2.2021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A23720DD-5B6D-40BF-8493-A6B52D484E6B}" type="datetimeFigureOut">
              <a:rPr lang="tr-TR" smtClean="0"/>
              <a:pPr/>
              <a:t>13.2.2021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23720DD-5B6D-40BF-8493-A6B52D484E6B}" type="datetimeFigureOut">
              <a:rPr lang="tr-TR" smtClean="0"/>
              <a:pPr/>
              <a:t>13.2.2021</a:t>
            </a:fld>
            <a:endParaRPr lang="tr-T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302176B-0E47-46AC-8F43-DAB4B8A37D06}" type="slidenum">
              <a:rPr lang="tr-TR" smtClean="0"/>
              <a:pPr/>
              <a:t>‹#›</a:t>
            </a:fld>
            <a:endParaRPr lang="tr-T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0" y="0"/>
            <a:ext cx="9144000" cy="6857999"/>
          </a:xfrm>
        </p:spPr>
        <p:txBody>
          <a:bodyPr anchor="t">
            <a:normAutofit/>
          </a:bodyPr>
          <a:lstStyle/>
          <a:p>
            <a:pPr algn="ctr"/>
            <a:r>
              <a:rPr lang="tr-TR" sz="5000" dirty="0" smtClean="0"/>
              <a:t/>
            </a:r>
            <a:br>
              <a:rPr lang="tr-TR" sz="5000" dirty="0" smtClean="0"/>
            </a:br>
            <a:r>
              <a:rPr lang="tr-TR" sz="5000" dirty="0"/>
              <a:t/>
            </a:r>
            <a:br>
              <a:rPr lang="tr-TR" sz="5000" dirty="0"/>
            </a:br>
            <a:r>
              <a:rPr lang="tr-TR" sz="5000" dirty="0" smtClean="0"/>
              <a:t>DİNLEME EĞİTİMİ</a:t>
            </a:r>
            <a:endParaRPr lang="tr-TR" sz="5000" dirty="0"/>
          </a:p>
        </p:txBody>
      </p:sp>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7664" y="2707889"/>
            <a:ext cx="6103962" cy="3792924"/>
          </a:xfrm>
          <a:prstGeom prst="rect">
            <a:avLst/>
          </a:prstGeom>
        </p:spPr>
      </p:pic>
    </p:spTree>
    <p:extLst>
      <p:ext uri="{BB962C8B-B14F-4D97-AF65-F5344CB8AC3E}">
        <p14:creationId xmlns:p14="http://schemas.microsoft.com/office/powerpoint/2010/main" val="935652371"/>
      </p:ext>
    </p:extLst>
  </p:cSld>
  <p:clrMapOvr>
    <a:masterClrMapping/>
  </p:clrMapOvr>
  <p:transition>
    <p:circl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852704"/>
          </a:xfrm>
        </p:spPr>
        <p:txBody>
          <a:bodyPr>
            <a:normAutofit/>
          </a:bodyPr>
          <a:lstStyle/>
          <a:p>
            <a:pPr algn="ctr"/>
            <a:r>
              <a:rPr lang="tr-TR" sz="4500" b="1" dirty="0" smtClean="0"/>
              <a:t>İLETİŞİM VE DİL İLİŞKİSİ</a:t>
            </a:r>
            <a:endParaRPr lang="tr-TR" sz="4500" b="1" dirty="0"/>
          </a:p>
        </p:txBody>
      </p:sp>
      <p:sp>
        <p:nvSpPr>
          <p:cNvPr id="3" name="İçerik Yer Tutucusu 2"/>
          <p:cNvSpPr>
            <a:spLocks noGrp="1"/>
          </p:cNvSpPr>
          <p:nvPr>
            <p:ph sz="half" idx="1"/>
          </p:nvPr>
        </p:nvSpPr>
        <p:spPr>
          <a:xfrm>
            <a:off x="457200" y="1988840"/>
            <a:ext cx="8291264" cy="4320480"/>
          </a:xfrm>
        </p:spPr>
        <p:txBody>
          <a:bodyPr>
            <a:normAutofit/>
          </a:bodyPr>
          <a:lstStyle/>
          <a:p>
            <a:pPr marL="0" indent="0">
              <a:buNone/>
            </a:pPr>
            <a:r>
              <a:rPr lang="tr-TR" sz="3000" dirty="0" smtClean="0"/>
              <a:t>Öğrenmenin de en genel anlamda bir iletişim işi olduğu göz önüne alındığında sağlıklı ve tam olarak gerçekleşecek bir öğrenmenin iletişimin etkililiğine bağlı olduğu ortaya çıkmaktadır. </a:t>
            </a:r>
            <a:endParaRPr lang="tr-TR" sz="3000"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5896" y="4216136"/>
            <a:ext cx="4269904" cy="2641864"/>
          </a:xfrm>
          <a:prstGeom prst="rect">
            <a:avLst/>
          </a:prstGeom>
        </p:spPr>
      </p:pic>
    </p:spTree>
    <p:extLst>
      <p:ext uri="{BB962C8B-B14F-4D97-AF65-F5344CB8AC3E}">
        <p14:creationId xmlns:p14="http://schemas.microsoft.com/office/powerpoint/2010/main" val="1975832125"/>
      </p:ext>
    </p:extLst>
  </p:cSld>
  <p:clrMapOvr>
    <a:masterClrMapping/>
  </p:clrMapOvr>
  <mc:AlternateContent xmlns:mc="http://schemas.openxmlformats.org/markup-compatibility/2006" xmlns:p14="http://schemas.microsoft.com/office/powerpoint/2010/main">
    <mc:Choice Requires="p14">
      <p:transition spd="med">
        <p14:doors dir="vert"/>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852704"/>
          </a:xfrm>
        </p:spPr>
        <p:txBody>
          <a:bodyPr>
            <a:normAutofit/>
          </a:bodyPr>
          <a:lstStyle/>
          <a:p>
            <a:pPr algn="ctr"/>
            <a:r>
              <a:rPr lang="tr-TR" sz="4500" b="1" dirty="0" smtClean="0"/>
              <a:t>DİL EĞİTİMİ</a:t>
            </a:r>
            <a:endParaRPr lang="tr-TR" sz="4500" b="1" dirty="0"/>
          </a:p>
        </p:txBody>
      </p:sp>
      <p:sp>
        <p:nvSpPr>
          <p:cNvPr id="3" name="İçerik Yer Tutucusu 2"/>
          <p:cNvSpPr>
            <a:spLocks noGrp="1"/>
          </p:cNvSpPr>
          <p:nvPr>
            <p:ph idx="1"/>
          </p:nvPr>
        </p:nvSpPr>
        <p:spPr>
          <a:xfrm>
            <a:off x="457200" y="1700808"/>
            <a:ext cx="8229600" cy="4623792"/>
          </a:xfrm>
        </p:spPr>
        <p:txBody>
          <a:bodyPr>
            <a:normAutofit lnSpcReduction="10000"/>
          </a:bodyPr>
          <a:lstStyle/>
          <a:p>
            <a:pPr marL="0" indent="0">
              <a:buNone/>
            </a:pPr>
            <a:r>
              <a:rPr lang="tr-TR" sz="3000" dirty="0" smtClean="0"/>
              <a:t>Dil öğrenimi ailede başlamakta ve okulda gelişmektedir. Bir ömür boyu devam eder. </a:t>
            </a:r>
          </a:p>
          <a:p>
            <a:pPr marL="0" indent="0">
              <a:buNone/>
            </a:pPr>
            <a:r>
              <a:rPr lang="tr-TR" sz="3000" dirty="0" smtClean="0"/>
              <a:t>Bu, insanın sosyal bir varlık olmasının doğal sonucudur. Görev okula düşmektedir. </a:t>
            </a:r>
          </a:p>
          <a:p>
            <a:pPr marL="0" indent="0">
              <a:buNone/>
            </a:pPr>
            <a:r>
              <a:rPr lang="tr-TR" sz="3000" dirty="0" smtClean="0"/>
              <a:t>Çocuk, okula gidinceye kadar ailesinde </a:t>
            </a:r>
          </a:p>
          <a:p>
            <a:pPr marL="0" indent="0">
              <a:buNone/>
            </a:pPr>
            <a:r>
              <a:rPr lang="tr-TR" sz="3000" dirty="0" smtClean="0"/>
              <a:t>ve çevresinde  dili öğrenmeye başlar. </a:t>
            </a:r>
          </a:p>
          <a:p>
            <a:pPr marL="0" indent="0">
              <a:buNone/>
            </a:pPr>
            <a:r>
              <a:rPr lang="tr-TR" sz="3000" dirty="0" smtClean="0"/>
              <a:t>Ancak dil öğretimi, sistemli </a:t>
            </a:r>
          </a:p>
          <a:p>
            <a:pPr marL="0" indent="0">
              <a:buNone/>
            </a:pPr>
            <a:r>
              <a:rPr lang="tr-TR" sz="3000" dirty="0" smtClean="0"/>
              <a:t>bir şekilde okul döneminde </a:t>
            </a:r>
          </a:p>
          <a:p>
            <a:pPr marL="0" indent="0">
              <a:buNone/>
            </a:pPr>
            <a:r>
              <a:rPr lang="tr-TR" sz="3000" dirty="0"/>
              <a:t>e</a:t>
            </a:r>
            <a:r>
              <a:rPr lang="tr-TR" sz="3000" dirty="0" smtClean="0"/>
              <a:t>le alınır. </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2080" y="4568674"/>
            <a:ext cx="3528392" cy="2018409"/>
          </a:xfrm>
          <a:prstGeom prst="rect">
            <a:avLst/>
          </a:prstGeom>
        </p:spPr>
      </p:pic>
    </p:spTree>
    <p:extLst>
      <p:ext uri="{BB962C8B-B14F-4D97-AF65-F5344CB8AC3E}">
        <p14:creationId xmlns:p14="http://schemas.microsoft.com/office/powerpoint/2010/main" val="1274161894"/>
      </p:ext>
    </p:extLst>
  </p:cSld>
  <p:clrMapOvr>
    <a:masterClrMapping/>
  </p:clrMapOvr>
  <mc:AlternateContent xmlns:mc="http://schemas.openxmlformats.org/markup-compatibility/2006" xmlns:p14="http://schemas.microsoft.com/office/powerpoint/2010/main">
    <mc:Choice Requires="p14">
      <p:transition spd="med">
        <p14:flip dir="r"/>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5544616"/>
          </a:xfrm>
        </p:spPr>
        <p:txBody>
          <a:bodyPr>
            <a:normAutofit fontScale="92500" lnSpcReduction="20000"/>
          </a:bodyPr>
          <a:lstStyle/>
          <a:p>
            <a:pPr marL="0" indent="0">
              <a:buNone/>
            </a:pPr>
            <a:r>
              <a:rPr lang="tr-TR" sz="3200" dirty="0"/>
              <a:t>Okul döneminde ailenin rolü okuldaki çalışmaları destekleme şekline dönüşmektedir.</a:t>
            </a:r>
          </a:p>
          <a:p>
            <a:pPr marL="0" indent="0">
              <a:buNone/>
            </a:pPr>
            <a:r>
              <a:rPr lang="tr-TR" sz="3200" dirty="0"/>
              <a:t>Gelişi güzellikten kurtulmuş olur. </a:t>
            </a:r>
          </a:p>
          <a:p>
            <a:pPr marL="0" indent="0">
              <a:buNone/>
            </a:pPr>
            <a:r>
              <a:rPr lang="tr-TR" sz="3200" dirty="0"/>
              <a:t>Okul hayatı, dilin doğru ve etkili kullanımının öğretildiği; inceliklerinin, derinliğinin ve estetik güzelliklerinin sistematik olarak verildiği dönedir. </a:t>
            </a:r>
          </a:p>
          <a:p>
            <a:pPr marL="0" indent="0">
              <a:buNone/>
            </a:pPr>
            <a:r>
              <a:rPr lang="tr-TR" sz="3200" dirty="0"/>
              <a:t>Dil, anlama ve anlatma becerilerinin altında kazanılış sırasına göre dinleme, konuşma, okuma ve yazmadan meydana gelir. </a:t>
            </a:r>
          </a:p>
          <a:p>
            <a:pPr marL="0" indent="0">
              <a:buNone/>
            </a:pPr>
            <a:r>
              <a:rPr lang="tr-TR" sz="3200" dirty="0"/>
              <a:t>Dinleme ve okuma, anlamaya; konuşma ve yazmada anlatmaya yönelik dil becerilerini oluşturur. </a:t>
            </a:r>
          </a:p>
        </p:txBody>
      </p:sp>
    </p:spTree>
    <p:extLst>
      <p:ext uri="{BB962C8B-B14F-4D97-AF65-F5344CB8AC3E}">
        <p14:creationId xmlns:p14="http://schemas.microsoft.com/office/powerpoint/2010/main" val="3223782200"/>
      </p:ext>
    </p:extLst>
  </p:cSld>
  <p:clrMapOvr>
    <a:masterClrMapping/>
  </p:clrMapOvr>
  <mc:AlternateContent xmlns:mc="http://schemas.openxmlformats.org/markup-compatibility/2006" xmlns:p14="http://schemas.microsoft.com/office/powerpoint/2010/main">
    <mc:Choice Requires="p14">
      <p:transition spd="med">
        <p14:prism isContent="1"/>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5688632"/>
          </a:xfrm>
        </p:spPr>
        <p:txBody>
          <a:bodyPr>
            <a:normAutofit fontScale="25000" lnSpcReduction="20000"/>
          </a:bodyPr>
          <a:lstStyle/>
          <a:p>
            <a:pPr marL="0" indent="0">
              <a:buNone/>
            </a:pPr>
            <a:r>
              <a:rPr lang="tr-TR" sz="12000" dirty="0" smtClean="0"/>
              <a:t>Aşağıdaki </a:t>
            </a:r>
            <a:r>
              <a:rPr lang="tr-TR" sz="12000" dirty="0"/>
              <a:t>şekilde temel dil becerilerini birbiri ile ilişkisini somut bir şekilde görmek mümkündür. </a:t>
            </a:r>
            <a:endParaRPr lang="tr-TR" sz="12000" dirty="0" smtClean="0"/>
          </a:p>
          <a:p>
            <a:pPr marL="0" indent="0">
              <a:buNone/>
            </a:pPr>
            <a:r>
              <a:rPr lang="tr-TR" sz="12000" dirty="0" smtClean="0"/>
              <a:t>Bir </a:t>
            </a:r>
            <a:r>
              <a:rPr lang="tr-TR" sz="12000" dirty="0"/>
              <a:t>dili tam olarak biliyor olmak için o dilin temel dil becerileri açısından dengeli bir şekilde edinilmiş olma zorunluluğu vardır. </a:t>
            </a:r>
            <a:endParaRPr lang="tr-TR" sz="12000" dirty="0" smtClean="0"/>
          </a:p>
          <a:p>
            <a:pPr marL="0" indent="0">
              <a:buNone/>
            </a:pPr>
            <a:r>
              <a:rPr lang="tr-TR" sz="12000" dirty="0" smtClean="0"/>
              <a:t>Bu </a:t>
            </a:r>
            <a:r>
              <a:rPr lang="tr-TR" sz="12000" dirty="0"/>
              <a:t>becerilerden birinde veya bir kaçında olan eksiklik, dil formasyonunun tam olarak oluşmadığı dilin etkili bir şekilde kullanılmadığı anlamına gelir. </a:t>
            </a:r>
            <a:endParaRPr lang="tr-TR" sz="12000" dirty="0" smtClean="0"/>
          </a:p>
          <a:p>
            <a:pPr marL="0" indent="0">
              <a:buNone/>
            </a:pPr>
            <a:r>
              <a:rPr lang="tr-TR" sz="12000" dirty="0" smtClean="0"/>
              <a:t>İşte </a:t>
            </a:r>
            <a:r>
              <a:rPr lang="tr-TR" sz="12000" dirty="0"/>
              <a:t>bu yüzden ilköğretim 1. sınıfından başlayarak eğitim öğretim kademelerinin tümünde temel dil becerilerinin dengeli bir biçimde ve sürekli olarak geliştirilmesi zorunludur. </a:t>
            </a:r>
          </a:p>
          <a:p>
            <a:pPr marL="0" indent="0">
              <a:buNone/>
            </a:pPr>
            <a:endParaRPr lang="tr-TR" dirty="0"/>
          </a:p>
        </p:txBody>
      </p:sp>
    </p:spTree>
    <p:extLst>
      <p:ext uri="{BB962C8B-B14F-4D97-AF65-F5344CB8AC3E}">
        <p14:creationId xmlns:p14="http://schemas.microsoft.com/office/powerpoint/2010/main" val="2950772358"/>
      </p:ext>
    </p:extLst>
  </p:cSld>
  <p:clrMapOvr>
    <a:masterClrMapping/>
  </p:clrMapOvr>
  <mc:AlternateContent xmlns:mc="http://schemas.openxmlformats.org/markup-compatibility/2006" xmlns:p14="http://schemas.microsoft.com/office/powerpoint/2010/main">
    <mc:Choice Requires="p14">
      <p:transition spd="med">
        <p14:prism dir="r" isContent="1"/>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Oval 43"/>
          <p:cNvSpPr/>
          <p:nvPr/>
        </p:nvSpPr>
        <p:spPr>
          <a:xfrm>
            <a:off x="3000654" y="4421296"/>
            <a:ext cx="1427330" cy="105311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r>
              <a:rPr lang="tr-TR" sz="1400" i="1" dirty="0" smtClean="0"/>
              <a:t>OKUMA</a:t>
            </a:r>
            <a:endParaRPr lang="tr-TR" i="1" dirty="0"/>
          </a:p>
        </p:txBody>
      </p:sp>
      <p:sp>
        <p:nvSpPr>
          <p:cNvPr id="48" name="Oval 47"/>
          <p:cNvSpPr/>
          <p:nvPr/>
        </p:nvSpPr>
        <p:spPr>
          <a:xfrm>
            <a:off x="1544987" y="2576759"/>
            <a:ext cx="1524998" cy="103977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r>
              <a:rPr lang="tr-TR" sz="1400" b="1" i="1" dirty="0" smtClean="0"/>
              <a:t>ANLAMA</a:t>
            </a:r>
            <a:endParaRPr lang="tr-TR" b="1" i="1" dirty="0"/>
          </a:p>
        </p:txBody>
      </p:sp>
      <p:sp>
        <p:nvSpPr>
          <p:cNvPr id="49" name="Oval 48"/>
          <p:cNvSpPr/>
          <p:nvPr/>
        </p:nvSpPr>
        <p:spPr>
          <a:xfrm>
            <a:off x="4736803" y="4457814"/>
            <a:ext cx="1512168" cy="1016599"/>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r>
              <a:rPr lang="tr-TR" sz="1400" i="1" dirty="0" smtClean="0"/>
              <a:t>KONUŞMA</a:t>
            </a:r>
            <a:endParaRPr lang="tr-TR" i="1" dirty="0"/>
          </a:p>
        </p:txBody>
      </p:sp>
      <p:sp>
        <p:nvSpPr>
          <p:cNvPr id="50" name="Oval 49"/>
          <p:cNvSpPr/>
          <p:nvPr/>
        </p:nvSpPr>
        <p:spPr>
          <a:xfrm>
            <a:off x="7596336" y="4484169"/>
            <a:ext cx="1406776" cy="1016599"/>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r>
              <a:rPr lang="tr-TR" sz="1400" i="1" dirty="0" smtClean="0"/>
              <a:t>YAZMA</a:t>
            </a:r>
            <a:endParaRPr lang="tr-TR" i="1" dirty="0"/>
          </a:p>
        </p:txBody>
      </p:sp>
      <p:sp>
        <p:nvSpPr>
          <p:cNvPr id="51" name="Oval 50"/>
          <p:cNvSpPr/>
          <p:nvPr/>
        </p:nvSpPr>
        <p:spPr>
          <a:xfrm>
            <a:off x="6156176" y="2576759"/>
            <a:ext cx="1546075" cy="1013165"/>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r>
              <a:rPr lang="tr-TR" sz="1400" b="1" i="1" dirty="0" smtClean="0"/>
              <a:t>ANLATMA</a:t>
            </a:r>
            <a:endParaRPr lang="tr-TR" b="1" i="1" dirty="0"/>
          </a:p>
        </p:txBody>
      </p:sp>
      <p:sp>
        <p:nvSpPr>
          <p:cNvPr id="52" name="Oval 51"/>
          <p:cNvSpPr/>
          <p:nvPr/>
        </p:nvSpPr>
        <p:spPr>
          <a:xfrm>
            <a:off x="3891328" y="656983"/>
            <a:ext cx="1361344" cy="133185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r>
              <a:rPr lang="tr-TR" sz="2400" b="1" i="1" dirty="0" smtClean="0"/>
              <a:t>DİL</a:t>
            </a:r>
            <a:endParaRPr lang="tr-TR" b="1" i="1" dirty="0"/>
          </a:p>
        </p:txBody>
      </p:sp>
      <p:sp>
        <p:nvSpPr>
          <p:cNvPr id="53" name="Oval 52"/>
          <p:cNvSpPr/>
          <p:nvPr/>
        </p:nvSpPr>
        <p:spPr>
          <a:xfrm>
            <a:off x="179512" y="4433052"/>
            <a:ext cx="1434807" cy="105311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r>
              <a:rPr lang="tr-TR" sz="1400" i="1" dirty="0" smtClean="0"/>
              <a:t>DİNLEME</a:t>
            </a:r>
            <a:endParaRPr lang="tr-TR" sz="1400" i="1" dirty="0"/>
          </a:p>
        </p:txBody>
      </p:sp>
      <p:cxnSp>
        <p:nvCxnSpPr>
          <p:cNvPr id="55" name="Düz Ok Bağlayıcısı 54"/>
          <p:cNvCxnSpPr>
            <a:stCxn id="52" idx="3"/>
            <a:endCxn id="48" idx="7"/>
          </p:cNvCxnSpPr>
          <p:nvPr/>
        </p:nvCxnSpPr>
        <p:spPr>
          <a:xfrm flipH="1">
            <a:off x="2846654" y="1793794"/>
            <a:ext cx="1244038" cy="93523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7" name="Düz Ok Bağlayıcısı 56"/>
          <p:cNvCxnSpPr>
            <a:stCxn id="52" idx="5"/>
            <a:endCxn id="51" idx="1"/>
          </p:cNvCxnSpPr>
          <p:nvPr/>
        </p:nvCxnSpPr>
        <p:spPr>
          <a:xfrm>
            <a:off x="5053308" y="1793794"/>
            <a:ext cx="1329285" cy="93134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05" name="Düz Bağlayıcı 104"/>
          <p:cNvCxnSpPr>
            <a:stCxn id="51" idx="4"/>
          </p:cNvCxnSpPr>
          <p:nvPr/>
        </p:nvCxnSpPr>
        <p:spPr>
          <a:xfrm>
            <a:off x="6929214" y="3589924"/>
            <a:ext cx="21064" cy="1382441"/>
          </a:xfrm>
          <a:prstGeom prst="line">
            <a:avLst/>
          </a:prstGeom>
        </p:spPr>
        <p:style>
          <a:lnRef idx="3">
            <a:schemeClr val="dk1"/>
          </a:lnRef>
          <a:fillRef idx="0">
            <a:schemeClr val="dk1"/>
          </a:fillRef>
          <a:effectRef idx="2">
            <a:schemeClr val="dk1"/>
          </a:effectRef>
          <a:fontRef idx="minor">
            <a:schemeClr val="tx1"/>
          </a:fontRef>
        </p:style>
      </p:cxnSp>
      <p:cxnSp>
        <p:nvCxnSpPr>
          <p:cNvPr id="117" name="Düz Bağlayıcı 116"/>
          <p:cNvCxnSpPr>
            <a:stCxn id="48" idx="4"/>
          </p:cNvCxnSpPr>
          <p:nvPr/>
        </p:nvCxnSpPr>
        <p:spPr>
          <a:xfrm>
            <a:off x="2307486" y="3616533"/>
            <a:ext cx="0" cy="1331321"/>
          </a:xfrm>
          <a:prstGeom prst="line">
            <a:avLst/>
          </a:prstGeom>
        </p:spPr>
        <p:style>
          <a:lnRef idx="3">
            <a:schemeClr val="dk1"/>
          </a:lnRef>
          <a:fillRef idx="0">
            <a:schemeClr val="dk1"/>
          </a:fillRef>
          <a:effectRef idx="2">
            <a:schemeClr val="dk1"/>
          </a:effectRef>
          <a:fontRef idx="minor">
            <a:schemeClr val="tx1"/>
          </a:fontRef>
        </p:style>
      </p:cxnSp>
      <p:cxnSp>
        <p:nvCxnSpPr>
          <p:cNvPr id="213" name="Düz Ok Bağlayıcısı 212"/>
          <p:cNvCxnSpPr/>
          <p:nvPr/>
        </p:nvCxnSpPr>
        <p:spPr>
          <a:xfrm>
            <a:off x="6240220" y="4986155"/>
            <a:ext cx="1488253"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216" name="Düz Ok Bağlayıcısı 215"/>
          <p:cNvCxnSpPr>
            <a:stCxn id="53" idx="6"/>
            <a:endCxn id="44" idx="2"/>
          </p:cNvCxnSpPr>
          <p:nvPr/>
        </p:nvCxnSpPr>
        <p:spPr>
          <a:xfrm flipV="1">
            <a:off x="1614319" y="4947855"/>
            <a:ext cx="1386335" cy="11756"/>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675258" y="2235708"/>
            <a:ext cx="1300861" cy="2045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3322709" y="2236332"/>
            <a:ext cx="1352550" cy="204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524528"/>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7"/>
                                        </p:tgtEl>
                                        <p:attrNameLst>
                                          <p:attrName>style.visibility</p:attrName>
                                        </p:attrNameLst>
                                      </p:cBhvr>
                                      <p:to>
                                        <p:strVal val="visible"/>
                                      </p:to>
                                    </p:set>
                                  </p:childTnLst>
                                </p:cTn>
                              </p:par>
                              <p:par>
                                <p:cTn id="9" presetID="10" presetClass="entr" presetSubtype="0"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500"/>
                                        <p:tgtEl>
                                          <p:spTgt spid="4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1"/>
                                        </p:tgtEl>
                                        <p:attrNameLst>
                                          <p:attrName>style.visibility</p:attrName>
                                        </p:attrNameLst>
                                      </p:cBhvr>
                                      <p:to>
                                        <p:strVal val="visible"/>
                                      </p:to>
                                    </p:set>
                                    <p:animEffect transition="in" filter="fade">
                                      <p:cBhvr>
                                        <p:cTn id="14" dur="500"/>
                                        <p:tgtEl>
                                          <p:spTgt spid="51"/>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p:cTn id="25" dur="500" fill="hold"/>
                                        <p:tgtEl>
                                          <p:spTgt spid="53"/>
                                        </p:tgtEl>
                                        <p:attrNameLst>
                                          <p:attrName>ppt_w</p:attrName>
                                        </p:attrNameLst>
                                      </p:cBhvr>
                                      <p:tavLst>
                                        <p:tav tm="0">
                                          <p:val>
                                            <p:fltVal val="0"/>
                                          </p:val>
                                        </p:tav>
                                        <p:tav tm="100000">
                                          <p:val>
                                            <p:strVal val="#ppt_w"/>
                                          </p:val>
                                        </p:tav>
                                      </p:tavLst>
                                    </p:anim>
                                    <p:anim calcmode="lin" valueType="num">
                                      <p:cBhvr>
                                        <p:cTn id="26" dur="500" fill="hold"/>
                                        <p:tgtEl>
                                          <p:spTgt spid="53"/>
                                        </p:tgtEl>
                                        <p:attrNameLst>
                                          <p:attrName>ppt_h</p:attrName>
                                        </p:attrNameLst>
                                      </p:cBhvr>
                                      <p:tavLst>
                                        <p:tav tm="0">
                                          <p:val>
                                            <p:fltVal val="0"/>
                                          </p:val>
                                        </p:tav>
                                        <p:tav tm="100000">
                                          <p:val>
                                            <p:strVal val="#ppt_h"/>
                                          </p:val>
                                        </p:tav>
                                      </p:tavLst>
                                    </p:anim>
                                    <p:animEffect transition="in" filter="fade">
                                      <p:cBhvr>
                                        <p:cTn id="27" dur="500"/>
                                        <p:tgtEl>
                                          <p:spTgt spid="53"/>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p:cTn id="30" dur="500" fill="hold"/>
                                        <p:tgtEl>
                                          <p:spTgt spid="44"/>
                                        </p:tgtEl>
                                        <p:attrNameLst>
                                          <p:attrName>ppt_w</p:attrName>
                                        </p:attrNameLst>
                                      </p:cBhvr>
                                      <p:tavLst>
                                        <p:tav tm="0">
                                          <p:val>
                                            <p:fltVal val="0"/>
                                          </p:val>
                                        </p:tav>
                                        <p:tav tm="100000">
                                          <p:val>
                                            <p:strVal val="#ppt_w"/>
                                          </p:val>
                                        </p:tav>
                                      </p:tavLst>
                                    </p:anim>
                                    <p:anim calcmode="lin" valueType="num">
                                      <p:cBhvr>
                                        <p:cTn id="31" dur="500" fill="hold"/>
                                        <p:tgtEl>
                                          <p:spTgt spid="44"/>
                                        </p:tgtEl>
                                        <p:attrNameLst>
                                          <p:attrName>ppt_h</p:attrName>
                                        </p:attrNameLst>
                                      </p:cBhvr>
                                      <p:tavLst>
                                        <p:tav tm="0">
                                          <p:val>
                                            <p:fltVal val="0"/>
                                          </p:val>
                                        </p:tav>
                                        <p:tav tm="100000">
                                          <p:val>
                                            <p:strVal val="#ppt_h"/>
                                          </p:val>
                                        </p:tav>
                                      </p:tavLst>
                                    </p:anim>
                                    <p:animEffect transition="in" filter="fade">
                                      <p:cBhvr>
                                        <p:cTn id="32" dur="500"/>
                                        <p:tgtEl>
                                          <p:spTgt spid="44"/>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p:cTn id="43" dur="500" fill="hold"/>
                                        <p:tgtEl>
                                          <p:spTgt spid="49"/>
                                        </p:tgtEl>
                                        <p:attrNameLst>
                                          <p:attrName>ppt_w</p:attrName>
                                        </p:attrNameLst>
                                      </p:cBhvr>
                                      <p:tavLst>
                                        <p:tav tm="0">
                                          <p:val>
                                            <p:fltVal val="0"/>
                                          </p:val>
                                        </p:tav>
                                        <p:tav tm="100000">
                                          <p:val>
                                            <p:strVal val="#ppt_w"/>
                                          </p:val>
                                        </p:tav>
                                      </p:tavLst>
                                    </p:anim>
                                    <p:anim calcmode="lin" valueType="num">
                                      <p:cBhvr>
                                        <p:cTn id="44" dur="500" fill="hold"/>
                                        <p:tgtEl>
                                          <p:spTgt spid="49"/>
                                        </p:tgtEl>
                                        <p:attrNameLst>
                                          <p:attrName>ppt_h</p:attrName>
                                        </p:attrNameLst>
                                      </p:cBhvr>
                                      <p:tavLst>
                                        <p:tav tm="0">
                                          <p:val>
                                            <p:fltVal val="0"/>
                                          </p:val>
                                        </p:tav>
                                        <p:tav tm="100000">
                                          <p:val>
                                            <p:strVal val="#ppt_h"/>
                                          </p:val>
                                        </p:tav>
                                      </p:tavLst>
                                    </p:anim>
                                    <p:animEffect transition="in" filter="fade">
                                      <p:cBhvr>
                                        <p:cTn id="45" dur="500"/>
                                        <p:tgtEl>
                                          <p:spTgt spid="4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50"/>
                                        </p:tgtEl>
                                        <p:attrNameLst>
                                          <p:attrName>style.visibility</p:attrName>
                                        </p:attrNameLst>
                                      </p:cBhvr>
                                      <p:to>
                                        <p:strVal val="visible"/>
                                      </p:to>
                                    </p:set>
                                    <p:anim calcmode="lin" valueType="num">
                                      <p:cBhvr>
                                        <p:cTn id="48" dur="500" fill="hold"/>
                                        <p:tgtEl>
                                          <p:spTgt spid="50"/>
                                        </p:tgtEl>
                                        <p:attrNameLst>
                                          <p:attrName>ppt_w</p:attrName>
                                        </p:attrNameLst>
                                      </p:cBhvr>
                                      <p:tavLst>
                                        <p:tav tm="0">
                                          <p:val>
                                            <p:fltVal val="0"/>
                                          </p:val>
                                        </p:tav>
                                        <p:tav tm="100000">
                                          <p:val>
                                            <p:strVal val="#ppt_w"/>
                                          </p:val>
                                        </p:tav>
                                      </p:tavLst>
                                    </p:anim>
                                    <p:anim calcmode="lin" valueType="num">
                                      <p:cBhvr>
                                        <p:cTn id="49" dur="500" fill="hold"/>
                                        <p:tgtEl>
                                          <p:spTgt spid="50"/>
                                        </p:tgtEl>
                                        <p:attrNameLst>
                                          <p:attrName>ppt_h</p:attrName>
                                        </p:attrNameLst>
                                      </p:cBhvr>
                                      <p:tavLst>
                                        <p:tav tm="0">
                                          <p:val>
                                            <p:fltVal val="0"/>
                                          </p:val>
                                        </p:tav>
                                        <p:tav tm="100000">
                                          <p:val>
                                            <p:strVal val="#ppt_h"/>
                                          </p:val>
                                        </p:tav>
                                      </p:tavLst>
                                    </p:anim>
                                    <p:animEffect transition="in" filter="fade">
                                      <p:cBhvr>
                                        <p:cTn id="5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8" grpId="0" animBg="1"/>
      <p:bldP spid="49" grpId="0" animBg="1"/>
      <p:bldP spid="50" grpId="0" animBg="1"/>
      <p:bldP spid="51" grpId="0" animBg="1"/>
      <p:bldP spid="5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764704"/>
            <a:ext cx="8229600" cy="792088"/>
          </a:xfrm>
        </p:spPr>
        <p:txBody>
          <a:bodyPr>
            <a:normAutofit/>
          </a:bodyPr>
          <a:lstStyle/>
          <a:p>
            <a:pPr algn="ctr"/>
            <a:r>
              <a:rPr lang="tr-TR" sz="4500" b="1" dirty="0" smtClean="0"/>
              <a:t>DİNLEME BECERİSİ</a:t>
            </a:r>
            <a:endParaRPr lang="tr-TR" sz="4500" b="1" dirty="0"/>
          </a:p>
        </p:txBody>
      </p:sp>
      <p:sp>
        <p:nvSpPr>
          <p:cNvPr id="3" name="İçerik Yer Tutucusu 2"/>
          <p:cNvSpPr>
            <a:spLocks noGrp="1"/>
          </p:cNvSpPr>
          <p:nvPr>
            <p:ph idx="1"/>
          </p:nvPr>
        </p:nvSpPr>
        <p:spPr>
          <a:xfrm>
            <a:off x="457200" y="1628800"/>
            <a:ext cx="8229600" cy="4968552"/>
          </a:xfrm>
        </p:spPr>
        <p:txBody>
          <a:bodyPr>
            <a:normAutofit/>
          </a:bodyPr>
          <a:lstStyle/>
          <a:p>
            <a:pPr marL="0" indent="0">
              <a:buNone/>
            </a:pPr>
            <a:r>
              <a:rPr lang="tr-TR" sz="3000" dirty="0"/>
              <a:t>İşitme, fiziksel bir durumken; dinleme, içine işitmeyi de alan aktif bir zihinsel süreçtir. </a:t>
            </a:r>
            <a:endParaRPr lang="tr-TR" sz="3000" dirty="0" smtClean="0"/>
          </a:p>
          <a:p>
            <a:pPr marL="0" indent="0">
              <a:buNone/>
            </a:pPr>
            <a:r>
              <a:rPr lang="tr-TR" sz="3000" dirty="0" smtClean="0"/>
              <a:t>Yani </a:t>
            </a:r>
            <a:r>
              <a:rPr lang="tr-TR" sz="3000" dirty="0"/>
              <a:t>dinleme, ses dalgalarının kulak tarafından işitilmesinin ötesinde bir şeydir. </a:t>
            </a:r>
            <a:endParaRPr lang="tr-TR" sz="3000" dirty="0" smtClean="0"/>
          </a:p>
          <a:p>
            <a:pPr marL="0" indent="0">
              <a:buNone/>
            </a:pPr>
            <a:r>
              <a:rPr lang="tr-TR" sz="3000" dirty="0"/>
              <a:t>Dinleme becerisi diğer becerilerin temelini oluşturur. </a:t>
            </a:r>
          </a:p>
          <a:p>
            <a:pPr marL="0" indent="0">
              <a:buNone/>
            </a:pPr>
            <a:endParaRPr lang="tr-TR" sz="3000" dirty="0" smtClean="0"/>
          </a:p>
        </p:txBody>
      </p:sp>
      <p:pic>
        <p:nvPicPr>
          <p:cNvPr id="2050" name="Picture 2" descr="C:\Users\sys\Desktop\tr\fw_connect-12-talk-boy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4653137"/>
            <a:ext cx="7920880" cy="1944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8691716"/>
      </p:ext>
    </p:extLst>
  </p:cSld>
  <p:clrMapOvr>
    <a:masterClrMapping/>
  </p:clrMapOvr>
  <p:transition spd="med">
    <p:blinds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764704"/>
            <a:ext cx="8568952" cy="5976664"/>
          </a:xfrm>
        </p:spPr>
        <p:txBody>
          <a:bodyPr>
            <a:noAutofit/>
          </a:bodyPr>
          <a:lstStyle/>
          <a:p>
            <a:pPr marL="0" indent="0">
              <a:buNone/>
            </a:pPr>
            <a:r>
              <a:rPr lang="tr-TR" sz="3000" dirty="0"/>
              <a:t>Okumanın, yazılı harflere bakmak ve onları sadece seslendirmek demek olmadığı gibi dinlemede ses dalgalarını işitmekten öte, o dalgaların oluşturduğu anlamları algılamayı, bu anlamlar üzerinde düşünmeyi ve icap ederse hareket  etmeyi gerektirir. </a:t>
            </a:r>
            <a:endParaRPr lang="tr-TR" sz="3000" dirty="0" smtClean="0"/>
          </a:p>
          <a:p>
            <a:pPr marL="0" indent="0">
              <a:buNone/>
            </a:pPr>
            <a:r>
              <a:rPr lang="tr-TR" sz="3000" dirty="0" smtClean="0"/>
              <a:t>Dinleme </a:t>
            </a:r>
            <a:r>
              <a:rPr lang="tr-TR" sz="3000" dirty="0"/>
              <a:t>becerisinde sorun olan çocuklar  önce konuşma becerisini, okula başlamayla birlikte de okuma-yazma becerilerini edinmekte zorlanırlar. </a:t>
            </a:r>
          </a:p>
          <a:p>
            <a:pPr marL="0" indent="0">
              <a:buNone/>
            </a:pPr>
            <a:r>
              <a:rPr lang="tr-TR" sz="3000" dirty="0"/>
              <a:t>Bu durum, diğer dil becerilerinin edinilmesinde dinlemenin üstlendiği rolü ne derece önemli olduğunu göstermektedir. </a:t>
            </a:r>
          </a:p>
        </p:txBody>
      </p:sp>
    </p:spTree>
    <p:extLst>
      <p:ext uri="{BB962C8B-B14F-4D97-AF65-F5344CB8AC3E}">
        <p14:creationId xmlns:p14="http://schemas.microsoft.com/office/powerpoint/2010/main" val="3196252859"/>
      </p:ext>
    </p:extLst>
  </p:cSld>
  <p:clrMapOvr>
    <a:masterClrMapping/>
  </p:clrMapOvr>
  <mc:AlternateContent xmlns:mc="http://schemas.openxmlformats.org/markup-compatibility/2006" xmlns:p14="http://schemas.microsoft.com/office/powerpoint/2010/main">
    <mc:Choice Requires="p14">
      <p:transition spd="med">
        <p14:flip dir="r"/>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332656"/>
            <a:ext cx="8229600" cy="1368152"/>
          </a:xfrm>
        </p:spPr>
        <p:txBody>
          <a:bodyPr>
            <a:noAutofit/>
          </a:bodyPr>
          <a:lstStyle/>
          <a:p>
            <a:pPr algn="ctr"/>
            <a:r>
              <a:rPr lang="tr-TR" sz="4500" b="1" dirty="0" smtClean="0"/>
              <a:t>ÖĞRENMEDE DİNLEMENİN YERİ VE ÖNEMİ</a:t>
            </a:r>
            <a:endParaRPr lang="tr-TR" sz="4500" b="1" dirty="0"/>
          </a:p>
        </p:txBody>
      </p:sp>
      <p:sp>
        <p:nvSpPr>
          <p:cNvPr id="3" name="İçerik Yer Tutucusu 2"/>
          <p:cNvSpPr>
            <a:spLocks noGrp="1"/>
          </p:cNvSpPr>
          <p:nvPr>
            <p:ph idx="1"/>
          </p:nvPr>
        </p:nvSpPr>
        <p:spPr>
          <a:xfrm>
            <a:off x="323528" y="1988840"/>
            <a:ext cx="8496944" cy="4608512"/>
          </a:xfrm>
        </p:spPr>
        <p:txBody>
          <a:bodyPr>
            <a:normAutofit fontScale="40000" lnSpcReduction="20000"/>
          </a:bodyPr>
          <a:lstStyle/>
          <a:p>
            <a:pPr marL="0" indent="0">
              <a:buNone/>
            </a:pPr>
            <a:r>
              <a:rPr lang="tr-TR" sz="7500" dirty="0"/>
              <a:t>Öğrencilerin iyi birer dinleyici olmalarını gerektiren nedenler:</a:t>
            </a:r>
          </a:p>
          <a:p>
            <a:pPr marL="514350" indent="-514350">
              <a:buFont typeface="+mj-lt"/>
              <a:buAutoNum type="arabicPeriod"/>
            </a:pPr>
            <a:r>
              <a:rPr lang="tr-TR" sz="7500" dirty="0" smtClean="0"/>
              <a:t>Nezaket </a:t>
            </a:r>
            <a:r>
              <a:rPr lang="tr-TR" sz="7500" dirty="0"/>
              <a:t>gereği konuşan kişiyi dinlemek </a:t>
            </a:r>
            <a:r>
              <a:rPr lang="tr-TR" sz="7500" dirty="0" smtClean="0"/>
              <a:t>gerekir.</a:t>
            </a:r>
            <a:endParaRPr lang="tr-TR" sz="7500" dirty="0"/>
          </a:p>
          <a:p>
            <a:pPr marL="514350" indent="-514350">
              <a:buFont typeface="+mj-lt"/>
              <a:buAutoNum type="arabicPeriod"/>
            </a:pPr>
            <a:r>
              <a:rPr lang="tr-TR" sz="7500" dirty="0"/>
              <a:t>K</a:t>
            </a:r>
            <a:r>
              <a:rPr lang="tr-TR" sz="7500" dirty="0" smtClean="0"/>
              <a:t>onuşan </a:t>
            </a:r>
            <a:r>
              <a:rPr lang="tr-TR" sz="7500" dirty="0"/>
              <a:t>kişiden pek çok şey </a:t>
            </a:r>
            <a:r>
              <a:rPr lang="tr-TR" sz="7500" dirty="0" smtClean="0"/>
              <a:t>öğrenilir.</a:t>
            </a:r>
            <a:endParaRPr lang="tr-TR" sz="7500" dirty="0"/>
          </a:p>
          <a:p>
            <a:pPr marL="514350" indent="-514350">
              <a:buFont typeface="+mj-lt"/>
              <a:buAutoNum type="arabicPeriod"/>
            </a:pPr>
            <a:r>
              <a:rPr lang="tr-TR" sz="7500" dirty="0" smtClean="0"/>
              <a:t>Dinleme </a:t>
            </a:r>
            <a:r>
              <a:rPr lang="tr-TR" sz="7500" dirty="0"/>
              <a:t>alışkanlıklarının gelişmesiyle öğrenme </a:t>
            </a:r>
            <a:r>
              <a:rPr lang="tr-TR" sz="7500" dirty="0" smtClean="0"/>
              <a:t>devamlı </a:t>
            </a:r>
            <a:r>
              <a:rPr lang="tr-TR" sz="7500" dirty="0"/>
              <a:t>hale </a:t>
            </a:r>
            <a:r>
              <a:rPr lang="tr-TR" sz="7500" dirty="0" smtClean="0"/>
              <a:t>gelir.</a:t>
            </a:r>
            <a:endParaRPr lang="tr-TR" sz="7500" dirty="0"/>
          </a:p>
          <a:p>
            <a:pPr marL="514350" indent="-514350">
              <a:buFont typeface="+mj-lt"/>
              <a:buAutoNum type="arabicPeriod"/>
            </a:pPr>
            <a:r>
              <a:rPr lang="tr-TR" sz="7500" dirty="0" smtClean="0"/>
              <a:t>Zor </a:t>
            </a:r>
            <a:r>
              <a:rPr lang="tr-TR" sz="7500" dirty="0"/>
              <a:t>durumda kalmamak için iyi bir dinleyici olmak </a:t>
            </a:r>
            <a:r>
              <a:rPr lang="tr-TR" sz="7500" dirty="0" smtClean="0"/>
              <a:t>gerekir.</a:t>
            </a:r>
            <a:endParaRPr lang="tr-TR" sz="7500" dirty="0"/>
          </a:p>
          <a:p>
            <a:pPr marL="514350" indent="-514350">
              <a:buFont typeface="+mj-lt"/>
              <a:buAutoNum type="arabicPeriod"/>
            </a:pPr>
            <a:r>
              <a:rPr lang="tr-TR" sz="7500" dirty="0" smtClean="0"/>
              <a:t>Yetersiz </a:t>
            </a:r>
            <a:r>
              <a:rPr lang="tr-TR" sz="7500" dirty="0"/>
              <a:t>dinleme ile tartışmaya etkin bir </a:t>
            </a:r>
            <a:r>
              <a:rPr lang="tr-TR" sz="7500" dirty="0" smtClean="0"/>
              <a:t>şekilde katılama mümkün olmaz.</a:t>
            </a:r>
            <a:endParaRPr lang="tr-TR" sz="7500" dirty="0"/>
          </a:p>
        </p:txBody>
      </p:sp>
    </p:spTree>
    <p:extLst>
      <p:ext uri="{BB962C8B-B14F-4D97-AF65-F5344CB8AC3E}">
        <p14:creationId xmlns:p14="http://schemas.microsoft.com/office/powerpoint/2010/main" val="2327493225"/>
      </p:ext>
    </p:extLst>
  </p:cSld>
  <p:clrMapOvr>
    <a:masterClrMapping/>
  </p:clrMapOvr>
  <mc:AlternateContent xmlns:mc="http://schemas.openxmlformats.org/markup-compatibility/2006" xmlns:p14="http://schemas.microsoft.com/office/powerpoint/2010/main">
    <mc:Choice Requires="p14">
      <p:transition spd="med">
        <p14:switch dir="r"/>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08720"/>
            <a:ext cx="8229600" cy="5616624"/>
          </a:xfrm>
        </p:spPr>
        <p:txBody>
          <a:bodyPr>
            <a:normAutofit fontScale="92500" lnSpcReduction="20000"/>
          </a:bodyPr>
          <a:lstStyle/>
          <a:p>
            <a:pPr marL="0" indent="0">
              <a:buNone/>
            </a:pPr>
            <a:r>
              <a:rPr lang="tr-TR" sz="3200" dirty="0"/>
              <a:t>Birbirlerini nezaketle dinlediğinde insanlar arasındaki ilişkiler sağlıklı bir zemine oturmuş olur</a:t>
            </a:r>
            <a:r>
              <a:rPr lang="tr-TR" sz="3200" dirty="0" smtClean="0"/>
              <a:t>.</a:t>
            </a:r>
          </a:p>
          <a:p>
            <a:pPr marL="0" indent="0">
              <a:buNone/>
            </a:pPr>
            <a:r>
              <a:rPr lang="tr-TR" sz="3200" dirty="0" smtClean="0"/>
              <a:t>Görüldüğü gibi dinleme becerisinin hem aile hayatında hem de toplum hayatında önemli bir yere sahiptir. </a:t>
            </a:r>
          </a:p>
          <a:p>
            <a:pPr marL="0" indent="0">
              <a:buNone/>
            </a:pPr>
            <a:r>
              <a:rPr lang="tr-TR" sz="3200" dirty="0" smtClean="0"/>
              <a:t>Aile ve toplumda sağlıklı ilişkiler kurulabilmesi için insanların dinleme becerisine sahip olmaları ve etkin bir şekilde kullanıyor olmaları gerekmektedir.</a:t>
            </a:r>
          </a:p>
          <a:p>
            <a:pPr marL="0" indent="0">
              <a:buNone/>
            </a:pPr>
            <a:r>
              <a:rPr lang="tr-TR" sz="3200" dirty="0"/>
              <a:t>B</a:t>
            </a:r>
            <a:r>
              <a:rPr lang="tr-TR" sz="3200" dirty="0" smtClean="0"/>
              <a:t>u yüzden tüm eğitim kademelerinde dinleme becerisinin eğitimine önem verilmeli, gerekli çalışmalar yapılmalı. </a:t>
            </a:r>
          </a:p>
          <a:p>
            <a:pPr marL="0" indent="0">
              <a:buNone/>
            </a:pPr>
            <a:endParaRPr lang="tr-TR" dirty="0"/>
          </a:p>
        </p:txBody>
      </p:sp>
    </p:spTree>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620688"/>
            <a:ext cx="8229600" cy="1008112"/>
          </a:xfrm>
        </p:spPr>
        <p:txBody>
          <a:bodyPr>
            <a:normAutofit/>
          </a:bodyPr>
          <a:lstStyle/>
          <a:p>
            <a:pPr algn="ctr"/>
            <a:r>
              <a:rPr lang="tr-TR" sz="4500" b="1" dirty="0" smtClean="0"/>
              <a:t>DİNLEME BECERİSİNİN EĞİTİMİ</a:t>
            </a:r>
            <a:endParaRPr lang="tr-TR" sz="4500" b="1" dirty="0"/>
          </a:p>
        </p:txBody>
      </p:sp>
      <p:sp>
        <p:nvSpPr>
          <p:cNvPr id="3" name="İçerik Yer Tutucusu 2"/>
          <p:cNvSpPr>
            <a:spLocks noGrp="1"/>
          </p:cNvSpPr>
          <p:nvPr>
            <p:ph idx="1"/>
          </p:nvPr>
        </p:nvSpPr>
        <p:spPr>
          <a:xfrm>
            <a:off x="395536" y="1772816"/>
            <a:ext cx="8496944" cy="4752528"/>
          </a:xfrm>
        </p:spPr>
        <p:txBody>
          <a:bodyPr>
            <a:normAutofit fontScale="92500" lnSpcReduction="20000"/>
          </a:bodyPr>
          <a:lstStyle/>
          <a:p>
            <a:pPr marL="0" indent="0">
              <a:buNone/>
            </a:pPr>
            <a:r>
              <a:rPr lang="tr-TR" sz="3200" dirty="0"/>
              <a:t>Öğrencilerin, çevrelerindeki işitsel kaynaklara yönelik farkındalıklarını oluşturmak ve geliştirmek, dinleme eğitimi açısından son derece önemlidir. </a:t>
            </a:r>
            <a:endParaRPr lang="tr-TR" sz="3200" dirty="0" smtClean="0"/>
          </a:p>
          <a:p>
            <a:pPr marL="0" indent="0">
              <a:buNone/>
            </a:pPr>
            <a:r>
              <a:rPr lang="tr-TR" sz="3200" dirty="0" smtClean="0"/>
              <a:t>Bu </a:t>
            </a:r>
            <a:r>
              <a:rPr lang="tr-TR" sz="3200" dirty="0"/>
              <a:t>dinleme becerisi </a:t>
            </a:r>
          </a:p>
          <a:p>
            <a:pPr marL="0" indent="0">
              <a:buNone/>
            </a:pPr>
            <a:r>
              <a:rPr lang="tr-TR" sz="3200" dirty="0" smtClean="0"/>
              <a:t>eğitiminin </a:t>
            </a:r>
            <a:r>
              <a:rPr lang="tr-TR" sz="3200" dirty="0"/>
              <a:t>ilk adımıdır. </a:t>
            </a:r>
            <a:endParaRPr lang="tr-TR" sz="3200" dirty="0" smtClean="0"/>
          </a:p>
          <a:p>
            <a:pPr marL="0" indent="0">
              <a:buNone/>
            </a:pPr>
            <a:r>
              <a:rPr lang="tr-TR" sz="3200" dirty="0" smtClean="0"/>
              <a:t>Ayrıca </a:t>
            </a:r>
            <a:r>
              <a:rPr lang="tr-TR" sz="3200" dirty="0"/>
              <a:t>bu tür çalışmalar </a:t>
            </a:r>
          </a:p>
          <a:p>
            <a:pPr marL="0" indent="0">
              <a:buNone/>
            </a:pPr>
            <a:r>
              <a:rPr lang="tr-TR" sz="3200" dirty="0" smtClean="0"/>
              <a:t>öğrencilerin </a:t>
            </a:r>
            <a:r>
              <a:rPr lang="tr-TR" sz="3200" dirty="0"/>
              <a:t>neleri nasıl </a:t>
            </a:r>
            <a:endParaRPr lang="tr-TR" sz="3200" dirty="0" smtClean="0"/>
          </a:p>
          <a:p>
            <a:pPr marL="0" indent="0">
              <a:buNone/>
            </a:pPr>
            <a:r>
              <a:rPr lang="tr-TR" sz="3200" dirty="0" smtClean="0"/>
              <a:t>dinlemeleri </a:t>
            </a:r>
            <a:r>
              <a:rPr lang="tr-TR" sz="3200" dirty="0"/>
              <a:t>gerektiği </a:t>
            </a:r>
          </a:p>
          <a:p>
            <a:pPr marL="0" indent="0">
              <a:buNone/>
            </a:pPr>
            <a:r>
              <a:rPr lang="tr-TR" sz="3200" dirty="0" smtClean="0"/>
              <a:t>konusunda </a:t>
            </a:r>
            <a:r>
              <a:rPr lang="tr-TR" sz="3200" dirty="0"/>
              <a:t>bilgi sahibi </a:t>
            </a:r>
            <a:r>
              <a:rPr lang="tr-TR" sz="3200" dirty="0" smtClean="0"/>
              <a:t>olmalarını </a:t>
            </a:r>
            <a:r>
              <a:rPr lang="tr-TR" sz="3200" dirty="0"/>
              <a:t>da sağlar. </a:t>
            </a:r>
            <a:endParaRPr lang="tr-TR" sz="3200" dirty="0" smtClean="0"/>
          </a:p>
          <a:p>
            <a:pPr marL="0" indent="0">
              <a:buNone/>
            </a:pPr>
            <a:endParaRPr lang="tr-TR" dirty="0"/>
          </a:p>
        </p:txBody>
      </p:sp>
      <p:pic>
        <p:nvPicPr>
          <p:cNvPr id="3074" name="Picture 2" descr="C:\Users\sys\Desktop\tr\i (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0032" y="3140968"/>
            <a:ext cx="3384376"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415522"/>
      </p:ext>
    </p:extLst>
  </p:cSld>
  <p:clrMapOvr>
    <a:masterClrMapping/>
  </p:clrMapOvr>
  <mc:AlternateContent xmlns:mc="http://schemas.openxmlformats.org/markup-compatibility/2006" xmlns:p14="http://schemas.microsoft.com/office/powerpoint/2010/main">
    <mc:Choice Requires="p14">
      <p:transition spd="slow">
        <p14:glitter pattern="hexagon"/>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36712"/>
            <a:ext cx="8229600" cy="5688632"/>
          </a:xfrm>
        </p:spPr>
        <p:txBody>
          <a:bodyPr>
            <a:normAutofit lnSpcReduction="10000"/>
          </a:bodyPr>
          <a:lstStyle/>
          <a:p>
            <a:pPr marL="0" indent="0">
              <a:buNone/>
            </a:pPr>
            <a:r>
              <a:rPr lang="tr-TR" sz="3000" dirty="0" smtClean="0"/>
              <a:t>Dinleme eğitimi çalışmalarında görsel öğeler yardımıyla önemli adımları gözden geçirmek, öğrencilerin bu çalışmalardan daha çok faydalanmasını sağlar. </a:t>
            </a:r>
          </a:p>
          <a:p>
            <a:pPr marL="0" indent="0">
              <a:buNone/>
            </a:pPr>
            <a:r>
              <a:rPr lang="tr-TR" sz="3000" dirty="0" smtClean="0"/>
              <a:t>Bunun için hikaye haritası, düşünce şeması, tablolaştırma vb. yöntem ve tekniklerden yararlanılabilir. </a:t>
            </a:r>
          </a:p>
          <a:p>
            <a:pPr marL="0" indent="0">
              <a:buNone/>
            </a:pPr>
            <a:r>
              <a:rPr lang="tr-TR" sz="3000" dirty="0" smtClean="0"/>
              <a:t>Bu tür çalışmalar öğrencilerin, dağınık gibi algıladıkları bilgi parçalarını hatırlamalarını ve bütünleştirmelerini farklı gibi düşüncelerin, olayların aslında bir bütünün parçaları olduğunu fark etmelerini sağlayacaktır. </a:t>
            </a: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08720"/>
            <a:ext cx="6635080" cy="5688632"/>
          </a:xfrm>
        </p:spPr>
        <p:txBody>
          <a:bodyPr>
            <a:normAutofit lnSpcReduction="10000"/>
          </a:bodyPr>
          <a:lstStyle/>
          <a:p>
            <a:pPr marL="0" indent="0">
              <a:buNone/>
            </a:pPr>
            <a:r>
              <a:rPr lang="tr-TR" sz="3000" dirty="0" smtClean="0"/>
              <a:t>Etkili dinleme becerisi kazandırmada önemli bir diğer nokta ise etkili/faydalı materyaller sunmadır. </a:t>
            </a:r>
          </a:p>
          <a:p>
            <a:pPr marL="0" indent="0">
              <a:buNone/>
            </a:pPr>
            <a:r>
              <a:rPr lang="tr-TR" sz="3000" dirty="0" smtClean="0"/>
              <a:t>Dinleme metinleri seçilirken cümlelerin uzunluğuna, anlamı bilinmeyen kelime sayısına, mesajların açıklığına, öğrenci seviyesine dikkat edilmelidir.</a:t>
            </a:r>
          </a:p>
          <a:p>
            <a:pPr marL="0" indent="0">
              <a:buNone/>
            </a:pPr>
            <a:r>
              <a:rPr lang="tr-TR" sz="3000" dirty="0"/>
              <a:t>Dinleme eğitiminde asıl amaç </a:t>
            </a:r>
            <a:r>
              <a:rPr lang="tr-TR" sz="3000" dirty="0" smtClean="0"/>
              <a:t>başta </a:t>
            </a:r>
            <a:r>
              <a:rPr lang="tr-TR" sz="3000" dirty="0"/>
              <a:t>öğrenciler olmak üzere </a:t>
            </a:r>
            <a:r>
              <a:rPr lang="tr-TR" sz="3000" dirty="0" smtClean="0"/>
              <a:t>bütün </a:t>
            </a:r>
            <a:r>
              <a:rPr lang="tr-TR" sz="3000" dirty="0"/>
              <a:t>vatandaşları, hayatın her </a:t>
            </a:r>
            <a:r>
              <a:rPr lang="tr-TR" sz="3000" dirty="0" smtClean="0"/>
              <a:t>aşamasında </a:t>
            </a:r>
            <a:r>
              <a:rPr lang="tr-TR" sz="3000" dirty="0"/>
              <a:t>etkili birer </a:t>
            </a:r>
            <a:r>
              <a:rPr lang="tr-TR" sz="3000" dirty="0" smtClean="0"/>
              <a:t>dinleyici </a:t>
            </a:r>
            <a:r>
              <a:rPr lang="tr-TR" sz="3000" dirty="0"/>
              <a:t>yapmaktır. </a:t>
            </a:r>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48264" y="764704"/>
            <a:ext cx="1944217"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980728"/>
            <a:ext cx="8424936" cy="5472608"/>
          </a:xfrm>
        </p:spPr>
        <p:txBody>
          <a:bodyPr>
            <a:normAutofit fontScale="32500" lnSpcReduction="20000"/>
          </a:bodyPr>
          <a:lstStyle/>
          <a:p>
            <a:pPr marL="0" indent="0">
              <a:buNone/>
            </a:pPr>
            <a:r>
              <a:rPr lang="tr-TR" sz="9200" dirty="0"/>
              <a:t>İçerik ve etkinlikler seçilirken öğrencinin ilgisini çekmelidir. </a:t>
            </a:r>
            <a:endParaRPr lang="tr-TR" sz="9200" dirty="0" smtClean="0"/>
          </a:p>
          <a:p>
            <a:pPr marL="0" indent="0">
              <a:buNone/>
            </a:pPr>
            <a:r>
              <a:rPr lang="tr-TR" sz="9200" dirty="0" smtClean="0"/>
              <a:t>Bunun </a:t>
            </a:r>
            <a:r>
              <a:rPr lang="tr-TR" sz="9200" dirty="0"/>
              <a:t>için doğumdan ölüme kadar en önemli dinleme, tutum ve davranışlarının belirlenmesi, bu tutum ve davranışların geliştirilmesinde eğitiminde ne tür etkinlikler kullanılabileceğinin tespit edilmesi, bu kapsamda uygun ders materyallerinin geliştirilmesi yaygınlaştırılması ve materyallerin etkililiğinin sürekli olarak izlenmesi, gereken durumlarda bunlarda </a:t>
            </a:r>
            <a:r>
              <a:rPr lang="tr-TR" sz="9200" dirty="0" smtClean="0"/>
              <a:t>düzenlemeler yapılması, dinleme eğitimindeki en önemli işlem basamakları olarak bilinmeli ve uygulanmalıdır.</a:t>
            </a:r>
          </a:p>
        </p:txBody>
      </p:sp>
    </p:spTree>
    <p:extLst>
      <p:ext uri="{BB962C8B-B14F-4D97-AF65-F5344CB8AC3E}">
        <p14:creationId xmlns:p14="http://schemas.microsoft.com/office/powerpoint/2010/main" val="470375951"/>
      </p:ext>
    </p:extLst>
  </p:cSld>
  <p:clrMapOvr>
    <a:masterClrMapping/>
  </p:clrMapOvr>
  <mc:AlternateContent xmlns:mc="http://schemas.openxmlformats.org/markup-compatibility/2006" xmlns:p14="http://schemas.microsoft.com/office/powerpoint/2010/main">
    <mc:Choice Requires="p14">
      <p:transition spd="slow">
        <p14:glitter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467544" y="548680"/>
            <a:ext cx="8291264" cy="648072"/>
          </a:xfrm>
        </p:spPr>
        <p:txBody>
          <a:bodyPr>
            <a:normAutofit fontScale="90000"/>
          </a:bodyPr>
          <a:lstStyle/>
          <a:p>
            <a:pPr algn="ctr"/>
            <a:r>
              <a:rPr lang="tr-TR" sz="5000" b="1" dirty="0" smtClean="0"/>
              <a:t>DİNLEME EĞİTİMİNDE SÜREÇLER</a:t>
            </a:r>
            <a:endParaRPr lang="tr-TR" sz="5000" b="1" dirty="0"/>
          </a:p>
        </p:txBody>
      </p:sp>
      <p:sp>
        <p:nvSpPr>
          <p:cNvPr id="7" name="Metin Yer Tutucusu 6"/>
          <p:cNvSpPr>
            <a:spLocks noGrp="1"/>
          </p:cNvSpPr>
          <p:nvPr>
            <p:ph type="body" idx="2"/>
          </p:nvPr>
        </p:nvSpPr>
        <p:spPr>
          <a:xfrm>
            <a:off x="611560" y="1196752"/>
            <a:ext cx="7920880" cy="792088"/>
          </a:xfrm>
        </p:spPr>
        <p:txBody>
          <a:bodyPr>
            <a:noAutofit/>
          </a:bodyPr>
          <a:lstStyle/>
          <a:p>
            <a:pPr algn="ctr"/>
            <a:r>
              <a:rPr lang="tr-TR" sz="3200" b="1" dirty="0" smtClean="0">
                <a:solidFill>
                  <a:schemeClr val="tx2"/>
                </a:solidFill>
              </a:rPr>
              <a:t>DİNLEME ÖNCESİNDEKİ ÇALIŞMALAR</a:t>
            </a:r>
            <a:endParaRPr lang="tr-TR" sz="3200" b="1" dirty="0">
              <a:solidFill>
                <a:schemeClr val="tx2"/>
              </a:solidFill>
            </a:endParaRPr>
          </a:p>
        </p:txBody>
      </p:sp>
      <p:sp>
        <p:nvSpPr>
          <p:cNvPr id="6" name="İçerik Yer Tutucusu 5"/>
          <p:cNvSpPr>
            <a:spLocks noGrp="1"/>
          </p:cNvSpPr>
          <p:nvPr>
            <p:ph sz="half" idx="1"/>
          </p:nvPr>
        </p:nvSpPr>
        <p:spPr>
          <a:xfrm>
            <a:off x="179512" y="1700808"/>
            <a:ext cx="8496944" cy="4968552"/>
          </a:xfrm>
        </p:spPr>
        <p:txBody>
          <a:bodyPr>
            <a:noAutofit/>
          </a:bodyPr>
          <a:lstStyle/>
          <a:p>
            <a:pPr marL="514350" indent="-514350">
              <a:buNone/>
            </a:pPr>
            <a:r>
              <a:rPr lang="tr-TR" sz="3000" dirty="0" smtClean="0"/>
              <a:t>Dinleme öncesi çalışmaların fiziksel boyutunda;</a:t>
            </a:r>
          </a:p>
          <a:p>
            <a:pPr marL="514350" indent="-514350">
              <a:buFont typeface="+mj-lt"/>
              <a:buAutoNum type="arabicPeriod"/>
            </a:pPr>
            <a:r>
              <a:rPr lang="tr-TR" sz="3000" dirty="0" smtClean="0"/>
              <a:t>Sınıfta </a:t>
            </a:r>
            <a:r>
              <a:rPr lang="tr-TR" sz="3000" dirty="0"/>
              <a:t>sessizliğin sağlanması </a:t>
            </a:r>
            <a:r>
              <a:rPr lang="tr-TR" sz="3000" dirty="0" smtClean="0"/>
              <a:t>,</a:t>
            </a:r>
            <a:endParaRPr lang="tr-TR" sz="3000" dirty="0"/>
          </a:p>
          <a:p>
            <a:pPr marL="514350" indent="-514350">
              <a:buFont typeface="+mj-lt"/>
              <a:buAutoNum type="arabicPeriod"/>
            </a:pPr>
            <a:r>
              <a:rPr lang="tr-TR" sz="3000" dirty="0" smtClean="0"/>
              <a:t>Sınıftaki </a:t>
            </a:r>
            <a:r>
              <a:rPr lang="tr-TR" sz="3000" dirty="0"/>
              <a:t>her öğrencinin sağlıklı olarak işitebileceği bir şekilde </a:t>
            </a:r>
            <a:r>
              <a:rPr lang="tr-TR" sz="3000" dirty="0" smtClean="0"/>
              <a:t>oturması </a:t>
            </a:r>
            <a:r>
              <a:rPr lang="tr-TR" sz="3000" dirty="0"/>
              <a:t>ve sınıfta oturum planının buna göre </a:t>
            </a:r>
            <a:r>
              <a:rPr lang="tr-TR" sz="3000" dirty="0" smtClean="0"/>
              <a:t>ayarlanması,</a:t>
            </a:r>
            <a:endParaRPr lang="tr-TR" sz="3000" dirty="0"/>
          </a:p>
          <a:p>
            <a:pPr marL="514350" indent="-514350">
              <a:buFont typeface="+mj-lt"/>
              <a:buAutoNum type="arabicPeriod"/>
            </a:pPr>
            <a:r>
              <a:rPr lang="tr-TR" sz="3000" dirty="0" smtClean="0"/>
              <a:t>Sınıfın </a:t>
            </a:r>
            <a:r>
              <a:rPr lang="tr-TR" sz="3000" dirty="0"/>
              <a:t>ne çok sıcak nede çok soğuk </a:t>
            </a:r>
            <a:r>
              <a:rPr lang="tr-TR" sz="3000" dirty="0" smtClean="0"/>
              <a:t>olması,</a:t>
            </a:r>
            <a:endParaRPr lang="tr-TR" sz="3000" dirty="0"/>
          </a:p>
          <a:p>
            <a:pPr marL="457200" indent="-457200">
              <a:buFont typeface="+mj-lt"/>
              <a:buAutoNum type="arabicPeriod"/>
            </a:pPr>
            <a:r>
              <a:rPr lang="tr-TR" sz="3000" dirty="0" smtClean="0"/>
              <a:t>Dışardan </a:t>
            </a:r>
            <a:r>
              <a:rPr lang="tr-TR" sz="3000" dirty="0"/>
              <a:t>gelebilecek seslere karşı önlem alınması şeklinde sıralanabilir</a:t>
            </a:r>
            <a:r>
              <a:rPr lang="tr-TR" sz="3000" dirty="0" smtClean="0"/>
              <a:t>.</a:t>
            </a:r>
            <a:endParaRPr lang="tr-TR" sz="3000" dirty="0"/>
          </a:p>
        </p:txBody>
      </p:sp>
    </p:spTree>
    <p:extLst>
      <p:ext uri="{BB962C8B-B14F-4D97-AF65-F5344CB8AC3E}">
        <p14:creationId xmlns:p14="http://schemas.microsoft.com/office/powerpoint/2010/main" val="1712922037"/>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İçerik Yer Tutucusu"/>
          <p:cNvSpPr>
            <a:spLocks noGrp="1"/>
          </p:cNvSpPr>
          <p:nvPr>
            <p:ph sz="half" idx="1"/>
          </p:nvPr>
        </p:nvSpPr>
        <p:spPr>
          <a:xfrm>
            <a:off x="395536" y="908720"/>
            <a:ext cx="6120680" cy="5688632"/>
          </a:xfrm>
        </p:spPr>
        <p:txBody>
          <a:bodyPr>
            <a:noAutofit/>
          </a:bodyPr>
          <a:lstStyle/>
          <a:p>
            <a:pPr marL="0" indent="0">
              <a:buNone/>
            </a:pPr>
            <a:r>
              <a:rPr lang="tr-TR" sz="3000" dirty="0" smtClean="0"/>
              <a:t>Dinleme öncesi çalışmaların zihinsel boyutunda ise motivasyon yer alır. Öğrencilere konuyla ilgili sorular sorarak, resimler, fotoğraflar göstererek onları hazır hale getirmek gerekir. </a:t>
            </a:r>
          </a:p>
          <a:p>
            <a:pPr marL="0" indent="0">
              <a:buNone/>
            </a:pPr>
            <a:r>
              <a:rPr lang="tr-TR" sz="3000" dirty="0" smtClean="0"/>
              <a:t>Bu uygulamalar; öğrencilerin, dinlenecek konuyla ilgili bilgi ve deneyimlerini zihinlerinde canlandıracak; onları konumu </a:t>
            </a:r>
          </a:p>
          <a:p>
            <a:pPr marL="0" indent="0">
              <a:buNone/>
            </a:pPr>
            <a:r>
              <a:rPr lang="tr-TR" sz="3000" dirty="0" smtClean="0"/>
              <a:t>içine çekecek ve dinleme </a:t>
            </a:r>
          </a:p>
          <a:p>
            <a:pPr marL="0" indent="0">
              <a:buNone/>
            </a:pPr>
            <a:r>
              <a:rPr lang="tr-TR" sz="3000" dirty="0" smtClean="0"/>
              <a:t>konusunda daha istekli yapacaktır.</a:t>
            </a:r>
          </a:p>
        </p:txBody>
      </p:sp>
      <p:pic>
        <p:nvPicPr>
          <p:cNvPr id="512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8184" y="764704"/>
            <a:ext cx="2808312"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1500">
        <p:checker dir="vert"/>
      </p:transition>
    </mc:Choice>
    <mc:Fallback xmlns="">
      <p:transition spd="slow">
        <p:checker dir="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476672"/>
            <a:ext cx="8568952" cy="1143000"/>
          </a:xfrm>
        </p:spPr>
        <p:txBody>
          <a:bodyPr>
            <a:noAutofit/>
          </a:bodyPr>
          <a:lstStyle/>
          <a:p>
            <a:pPr algn="ctr"/>
            <a:r>
              <a:rPr lang="tr-TR" sz="4500" b="1" dirty="0"/>
              <a:t>DİNLEME SIRASINDAKİ </a:t>
            </a:r>
            <a:r>
              <a:rPr lang="tr-TR" sz="4500" b="1" dirty="0" smtClean="0"/>
              <a:t>ÇALIŞMALAR</a:t>
            </a:r>
            <a:endParaRPr lang="tr-TR" sz="4500" b="1" dirty="0"/>
          </a:p>
        </p:txBody>
      </p:sp>
      <p:sp>
        <p:nvSpPr>
          <p:cNvPr id="3" name="İçerik Yer Tutucusu 2"/>
          <p:cNvSpPr>
            <a:spLocks noGrp="1"/>
          </p:cNvSpPr>
          <p:nvPr>
            <p:ph idx="1"/>
          </p:nvPr>
        </p:nvSpPr>
        <p:spPr/>
        <p:txBody>
          <a:bodyPr/>
          <a:lstStyle/>
          <a:p>
            <a:pPr marL="0" indent="0">
              <a:buNone/>
            </a:pPr>
            <a:r>
              <a:rPr lang="tr-TR" sz="3000" dirty="0"/>
              <a:t>Herhangi bir metin okunurken önemli bölümlerin altı çizilir dikkat çeken noktalar işaretlenir. </a:t>
            </a:r>
            <a:endParaRPr lang="tr-TR" sz="3000" dirty="0" smtClean="0"/>
          </a:p>
          <a:p>
            <a:pPr marL="0" indent="0">
              <a:buNone/>
            </a:pPr>
            <a:r>
              <a:rPr lang="tr-TR" sz="3000" dirty="0" smtClean="0"/>
              <a:t>Dinleme </a:t>
            </a:r>
            <a:r>
              <a:rPr lang="tr-TR" sz="3000" dirty="0"/>
              <a:t>sırasında not tutmak da önemlidir. </a:t>
            </a:r>
            <a:r>
              <a:rPr lang="tr-TR" sz="3000" dirty="0" smtClean="0"/>
              <a:t>Not </a:t>
            </a:r>
            <a:r>
              <a:rPr lang="tr-TR" sz="3000" dirty="0"/>
              <a:t>tutma gelişi güzel yapılmamalı planlı bir etkinlik olmalıdır. </a:t>
            </a:r>
            <a:r>
              <a:rPr lang="tr-TR" sz="3000" dirty="0" smtClean="0"/>
              <a:t>Dinlenen </a:t>
            </a:r>
            <a:r>
              <a:rPr lang="tr-TR" sz="3000" dirty="0"/>
              <a:t>şey </a:t>
            </a:r>
            <a:r>
              <a:rPr lang="tr-TR" sz="3000" dirty="0" smtClean="0"/>
              <a:t>hikayeyse; kişi-yer adları, olaylar, zaman vs. problem ise; sayısal veriler, </a:t>
            </a:r>
            <a:r>
              <a:rPr lang="tr-TR" sz="3000" dirty="0" err="1" smtClean="0"/>
              <a:t>şematize</a:t>
            </a:r>
            <a:r>
              <a:rPr lang="tr-TR" sz="3000" dirty="0" smtClean="0"/>
              <a:t> edilerek,tablolaştırarak  </a:t>
            </a:r>
            <a:r>
              <a:rPr lang="tr-TR" sz="3000" dirty="0"/>
              <a:t>yapılmalıdır.</a:t>
            </a:r>
          </a:p>
          <a:p>
            <a:pPr marL="0" indent="0">
              <a:buNone/>
            </a:pPr>
            <a:endParaRPr lang="tr-TR" dirty="0"/>
          </a:p>
        </p:txBody>
      </p:sp>
    </p:spTree>
    <p:extLst>
      <p:ext uri="{BB962C8B-B14F-4D97-AF65-F5344CB8AC3E}">
        <p14:creationId xmlns:p14="http://schemas.microsoft.com/office/powerpoint/2010/main" val="2744008406"/>
      </p:ext>
    </p:extLst>
  </p:cSld>
  <p:clrMapOvr>
    <a:masterClrMapping/>
  </p:clrMapOvr>
  <p:transition spd="slow">
    <p:randomBar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764704"/>
            <a:ext cx="8784976" cy="1296144"/>
          </a:xfrm>
        </p:spPr>
        <p:txBody>
          <a:bodyPr>
            <a:noAutofit/>
          </a:bodyPr>
          <a:lstStyle/>
          <a:p>
            <a:pPr algn="ctr"/>
            <a:r>
              <a:rPr lang="tr-TR" sz="4400" b="1" dirty="0" smtClean="0"/>
              <a:t>DİNLEME SONRASINDAKİ ÇALIŞMALAR</a:t>
            </a:r>
            <a:endParaRPr lang="tr-TR" sz="4400" b="1" dirty="0"/>
          </a:p>
        </p:txBody>
      </p:sp>
      <p:sp>
        <p:nvSpPr>
          <p:cNvPr id="3" name="İçerik Yer Tutucusu 2"/>
          <p:cNvSpPr>
            <a:spLocks noGrp="1"/>
          </p:cNvSpPr>
          <p:nvPr>
            <p:ph idx="1"/>
          </p:nvPr>
        </p:nvSpPr>
        <p:spPr>
          <a:xfrm>
            <a:off x="467544" y="1988840"/>
            <a:ext cx="8229600" cy="4165923"/>
          </a:xfrm>
        </p:spPr>
        <p:txBody>
          <a:bodyPr/>
          <a:lstStyle/>
          <a:p>
            <a:pPr marL="0" indent="0">
              <a:buNone/>
            </a:pPr>
            <a:r>
              <a:rPr lang="tr-TR" sz="3000" dirty="0"/>
              <a:t>Bu süreçte öğrenciler sorulan soruları cevaplandırma dinlenen metni özetleme ve metnin değerlendirilmesini çalışmalarını yaparlar. </a:t>
            </a:r>
            <a:endParaRPr lang="tr-TR" sz="3000" dirty="0" smtClean="0"/>
          </a:p>
          <a:p>
            <a:pPr marL="0" indent="0">
              <a:buNone/>
            </a:pPr>
            <a:r>
              <a:rPr lang="tr-TR" sz="3000" dirty="0" smtClean="0"/>
              <a:t>Bu </a:t>
            </a:r>
            <a:r>
              <a:rPr lang="tr-TR" sz="3000" dirty="0"/>
              <a:t>çalışmalar metnin en ince ayrıntısına kadar kavranmasını ve sonraki çalışmalarda öğrencilerin daha dikkatli dinlemelerini sağlar. </a:t>
            </a:r>
          </a:p>
        </p:txBody>
      </p:sp>
    </p:spTree>
    <p:extLst>
      <p:ext uri="{BB962C8B-B14F-4D97-AF65-F5344CB8AC3E}">
        <p14:creationId xmlns:p14="http://schemas.microsoft.com/office/powerpoint/2010/main" val="4111075318"/>
      </p:ext>
    </p:extLst>
  </p:cSld>
  <p:clrMapOvr>
    <a:masterClrMapping/>
  </p:clrMapOvr>
  <p:transition spd="med">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b="1" dirty="0" smtClean="0"/>
              <a:t>DİNLEME VE DİKKAT </a:t>
            </a:r>
            <a:endParaRPr lang="tr-TR" b="1" dirty="0"/>
          </a:p>
        </p:txBody>
      </p:sp>
      <p:sp>
        <p:nvSpPr>
          <p:cNvPr id="3" name="İçerik Yer Tutucusu 2"/>
          <p:cNvSpPr>
            <a:spLocks noGrp="1"/>
          </p:cNvSpPr>
          <p:nvPr>
            <p:ph idx="1"/>
          </p:nvPr>
        </p:nvSpPr>
        <p:spPr/>
        <p:txBody>
          <a:bodyPr>
            <a:normAutofit/>
          </a:bodyPr>
          <a:lstStyle/>
          <a:p>
            <a:pPr marL="0" indent="0">
              <a:buNone/>
            </a:pPr>
            <a:r>
              <a:rPr lang="tr-TR" sz="3000" dirty="0"/>
              <a:t>Konuşmacıya ve dinlemeye odaklanmak oldukça zordur. </a:t>
            </a:r>
            <a:endParaRPr lang="tr-TR" sz="3000" dirty="0" smtClean="0"/>
          </a:p>
          <a:p>
            <a:pPr marL="0" indent="0">
              <a:buNone/>
            </a:pPr>
            <a:r>
              <a:rPr lang="tr-TR" sz="3000" dirty="0" smtClean="0"/>
              <a:t>Bunların </a:t>
            </a:r>
            <a:r>
              <a:rPr lang="tr-TR" sz="3000" dirty="0"/>
              <a:t>başlıca nedenleri:</a:t>
            </a:r>
          </a:p>
          <a:p>
            <a:pPr marL="514350" lvl="0" indent="-514350">
              <a:buFont typeface="+mj-lt"/>
              <a:buAutoNum type="arabicPeriod"/>
            </a:pPr>
            <a:r>
              <a:rPr lang="tr-TR" sz="3000" i="1" dirty="0"/>
              <a:t>Fiziksel nedenler</a:t>
            </a:r>
          </a:p>
          <a:p>
            <a:pPr marL="514350" lvl="0" indent="-514350">
              <a:buFont typeface="+mj-lt"/>
              <a:buAutoNum type="arabicPeriod"/>
            </a:pPr>
            <a:r>
              <a:rPr lang="tr-TR" sz="3000" i="1" dirty="0"/>
              <a:t>Konunu özelliği</a:t>
            </a:r>
          </a:p>
          <a:p>
            <a:pPr marL="514350" lvl="0" indent="-514350">
              <a:buFont typeface="+mj-lt"/>
              <a:buAutoNum type="arabicPeriod"/>
            </a:pPr>
            <a:r>
              <a:rPr lang="tr-TR" sz="3000" i="1" dirty="0"/>
              <a:t>Duygusal nedenler</a:t>
            </a:r>
          </a:p>
          <a:p>
            <a:pPr marL="514350" lvl="0" indent="-514350">
              <a:buFont typeface="+mj-lt"/>
              <a:buAutoNum type="arabicPeriod"/>
            </a:pPr>
            <a:r>
              <a:rPr lang="tr-TR" sz="3000" i="1" dirty="0"/>
              <a:t>Psikolojik </a:t>
            </a:r>
            <a:r>
              <a:rPr lang="tr-TR" sz="3000" i="1" dirty="0" smtClean="0"/>
              <a:t>nedenler</a:t>
            </a:r>
            <a:endParaRPr lang="tr-TR" sz="3000" i="1" dirty="0"/>
          </a:p>
        </p:txBody>
      </p:sp>
      <p:pic>
        <p:nvPicPr>
          <p:cNvPr id="1028" name="Picture 4" descr="C:\Users\sys\Desktop\tr\26878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148064" y="2698518"/>
            <a:ext cx="3672408" cy="3826826"/>
          </a:xfrm>
          <a:prstGeom prst="flowChartPunchedCard">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272158"/>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780696"/>
          </a:xfrm>
        </p:spPr>
        <p:txBody>
          <a:bodyPr>
            <a:normAutofit/>
          </a:bodyPr>
          <a:lstStyle/>
          <a:p>
            <a:pPr algn="ctr"/>
            <a:r>
              <a:rPr lang="tr-TR" sz="4500" b="1" dirty="0" smtClean="0"/>
              <a:t>DİNLEME ŞEKİLLERİ </a:t>
            </a:r>
            <a:endParaRPr lang="tr-TR" sz="4500" b="1" dirty="0"/>
          </a:p>
        </p:txBody>
      </p:sp>
      <p:sp>
        <p:nvSpPr>
          <p:cNvPr id="3" name="İçerik Yer Tutucusu 2"/>
          <p:cNvSpPr>
            <a:spLocks noGrp="1"/>
          </p:cNvSpPr>
          <p:nvPr>
            <p:ph idx="1"/>
          </p:nvPr>
        </p:nvSpPr>
        <p:spPr>
          <a:xfrm>
            <a:off x="457200" y="1556792"/>
            <a:ext cx="8229600" cy="4767808"/>
          </a:xfrm>
        </p:spPr>
        <p:txBody>
          <a:bodyPr>
            <a:normAutofit/>
          </a:bodyPr>
          <a:lstStyle/>
          <a:p>
            <a:pPr marL="0" indent="0">
              <a:buNone/>
            </a:pPr>
            <a:r>
              <a:rPr lang="tr-TR" sz="3000" b="1" i="1" dirty="0" smtClean="0"/>
              <a:t>Etkileşimli </a:t>
            </a:r>
            <a:r>
              <a:rPr lang="tr-TR" sz="3000" b="1" i="1" dirty="0"/>
              <a:t>D</a:t>
            </a:r>
            <a:r>
              <a:rPr lang="tr-TR" sz="3000" b="1" i="1" dirty="0" smtClean="0"/>
              <a:t>inleme</a:t>
            </a:r>
            <a:r>
              <a:rPr lang="tr-TR" sz="3000" b="1" i="1" dirty="0"/>
              <a:t>: </a:t>
            </a:r>
            <a:r>
              <a:rPr lang="tr-TR" sz="3000" dirty="0" smtClean="0"/>
              <a:t>Karşılıklı </a:t>
            </a:r>
            <a:r>
              <a:rPr lang="tr-TR" sz="3000" dirty="0"/>
              <a:t>konuşma sırasında gerçekleşen dinlemedir</a:t>
            </a:r>
            <a:r>
              <a:rPr lang="tr-TR" sz="3000" dirty="0" smtClean="0"/>
              <a:t>. </a:t>
            </a:r>
          </a:p>
          <a:p>
            <a:pPr marL="0" indent="0">
              <a:buNone/>
            </a:pPr>
            <a:r>
              <a:rPr lang="tr-TR" sz="3000" dirty="0" smtClean="0"/>
              <a:t>Dinleyici fazladan sorular sorarak konuşmacıdan konuyu açıklamasını, tekrar etmesini isteyebilir.</a:t>
            </a:r>
            <a:endParaRPr lang="tr-TR" sz="3000" dirty="0"/>
          </a:p>
          <a:p>
            <a:pPr marL="0" indent="0">
              <a:buNone/>
            </a:pPr>
            <a:r>
              <a:rPr lang="tr-TR" sz="3000" b="1" i="1" dirty="0" err="1" smtClean="0"/>
              <a:t>Etkileşimsiz</a:t>
            </a:r>
            <a:r>
              <a:rPr lang="tr-TR" sz="3000" b="1" i="1" dirty="0" smtClean="0"/>
              <a:t> </a:t>
            </a:r>
            <a:r>
              <a:rPr lang="tr-TR" sz="3000" b="1" i="1" dirty="0"/>
              <a:t>D</a:t>
            </a:r>
            <a:r>
              <a:rPr lang="tr-TR" sz="3000" b="1" i="1" dirty="0" smtClean="0"/>
              <a:t>inleme: </a:t>
            </a:r>
          </a:p>
          <a:p>
            <a:pPr marL="0" indent="0">
              <a:buNone/>
            </a:pPr>
            <a:r>
              <a:rPr lang="tr-TR" sz="3000" dirty="0" smtClean="0"/>
              <a:t>Cevap vermeyi </a:t>
            </a:r>
            <a:r>
              <a:rPr lang="tr-TR" sz="3000" dirty="0"/>
              <a:t>içermeyen </a:t>
            </a:r>
          </a:p>
          <a:p>
            <a:pPr marL="0" indent="0">
              <a:buNone/>
            </a:pPr>
            <a:r>
              <a:rPr lang="tr-TR" sz="3000" dirty="0" smtClean="0"/>
              <a:t>dinleme etkinlikleridir. </a:t>
            </a:r>
            <a:endParaRPr lang="tr-TR" sz="3000" dirty="0"/>
          </a:p>
        </p:txBody>
      </p:sp>
      <p:pic>
        <p:nvPicPr>
          <p:cNvPr id="7" name="Resim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04049" y="3717032"/>
            <a:ext cx="3816424" cy="2808312"/>
          </a:xfrm>
          <a:prstGeom prst="rect">
            <a:avLst/>
          </a:prstGeom>
        </p:spPr>
      </p:pic>
    </p:spTree>
    <p:extLst>
      <p:ext uri="{BB962C8B-B14F-4D97-AF65-F5344CB8AC3E}">
        <p14:creationId xmlns:p14="http://schemas.microsoft.com/office/powerpoint/2010/main" val="1363989033"/>
      </p:ext>
    </p:extLst>
  </p:cSld>
  <p:clrMapOvr>
    <a:masterClrMapping/>
  </p:clrMapOvr>
  <mc:AlternateContent xmlns:mc="http://schemas.openxmlformats.org/markup-compatibility/2006" xmlns:p14="http://schemas.microsoft.com/office/powerpoint/2010/main">
    <mc:Choice Requires="p14">
      <p:transition spd="slow" p14:dur="800">
        <p14:flythrough dir="out"/>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476672"/>
            <a:ext cx="8229600" cy="864096"/>
          </a:xfrm>
        </p:spPr>
        <p:txBody>
          <a:bodyPr>
            <a:noAutofit/>
          </a:bodyPr>
          <a:lstStyle/>
          <a:p>
            <a:pPr algn="ctr"/>
            <a:r>
              <a:rPr lang="tr-TR" sz="4500" b="1" dirty="0" smtClean="0"/>
              <a:t>DİNLEME TÜRLERİ</a:t>
            </a:r>
            <a:endParaRPr lang="tr-TR" sz="4500" b="1" dirty="0"/>
          </a:p>
        </p:txBody>
      </p:sp>
      <p:sp>
        <p:nvSpPr>
          <p:cNvPr id="3" name="İçerik Yer Tutucusu 2"/>
          <p:cNvSpPr>
            <a:spLocks noGrp="1"/>
          </p:cNvSpPr>
          <p:nvPr>
            <p:ph idx="1"/>
          </p:nvPr>
        </p:nvSpPr>
        <p:spPr>
          <a:xfrm>
            <a:off x="467544" y="1340768"/>
            <a:ext cx="8229600" cy="4813995"/>
          </a:xfrm>
        </p:spPr>
        <p:txBody>
          <a:bodyPr>
            <a:noAutofit/>
          </a:bodyPr>
          <a:lstStyle/>
          <a:p>
            <a:pPr marL="0" indent="0">
              <a:buNone/>
            </a:pPr>
            <a:r>
              <a:rPr lang="tr-TR" sz="3000" b="1" i="1" dirty="0" smtClean="0"/>
              <a:t>Ayırt </a:t>
            </a:r>
            <a:r>
              <a:rPr lang="tr-TR" sz="3000" b="1" i="1" dirty="0"/>
              <a:t>edici dinleme:</a:t>
            </a:r>
            <a:r>
              <a:rPr lang="tr-TR" sz="3000" i="1" dirty="0"/>
              <a:t> </a:t>
            </a:r>
            <a:r>
              <a:rPr lang="tr-TR" sz="3000" dirty="0"/>
              <a:t>S</a:t>
            </a:r>
            <a:r>
              <a:rPr lang="tr-TR" sz="3000" dirty="0" smtClean="0"/>
              <a:t>esleri </a:t>
            </a:r>
            <a:r>
              <a:rPr lang="tr-TR" sz="3000" dirty="0"/>
              <a:t>ve </a:t>
            </a:r>
            <a:r>
              <a:rPr lang="tr-TR" sz="3000" dirty="0" smtClean="0"/>
              <a:t>görsel uyaranları </a:t>
            </a:r>
            <a:r>
              <a:rPr lang="tr-TR" sz="3000" dirty="0"/>
              <a:t>ayırt etmek için yapılan dinlemedir.</a:t>
            </a:r>
          </a:p>
          <a:p>
            <a:pPr marL="0" indent="0">
              <a:buNone/>
            </a:pPr>
            <a:r>
              <a:rPr lang="tr-TR" sz="3000" b="1" i="1" dirty="0"/>
              <a:t>E</a:t>
            </a:r>
            <a:r>
              <a:rPr lang="tr-TR" sz="3000" b="1" i="1" dirty="0" smtClean="0"/>
              <a:t>stetik </a:t>
            </a:r>
            <a:r>
              <a:rPr lang="tr-TR" sz="3000" b="1" i="1" dirty="0"/>
              <a:t>dinleme: </a:t>
            </a:r>
            <a:r>
              <a:rPr lang="tr-TR" sz="3000" dirty="0" smtClean="0"/>
              <a:t>Zevk </a:t>
            </a:r>
            <a:r>
              <a:rPr lang="tr-TR" sz="3000" dirty="0"/>
              <a:t>almak </a:t>
            </a:r>
            <a:endParaRPr lang="tr-TR" sz="3000" dirty="0" smtClean="0"/>
          </a:p>
          <a:p>
            <a:pPr marL="0" indent="0">
              <a:buNone/>
            </a:pPr>
            <a:r>
              <a:rPr lang="tr-TR" sz="3000" dirty="0" smtClean="0"/>
              <a:t>için </a:t>
            </a:r>
            <a:r>
              <a:rPr lang="tr-TR" sz="3000" dirty="0"/>
              <a:t>yapılan dinlemedir.</a:t>
            </a:r>
          </a:p>
          <a:p>
            <a:pPr marL="0" indent="0">
              <a:buNone/>
            </a:pPr>
            <a:r>
              <a:rPr lang="tr-TR" sz="3000" b="1" i="1" dirty="0"/>
              <a:t>E</a:t>
            </a:r>
            <a:r>
              <a:rPr lang="tr-TR" sz="3000" b="1" i="1" dirty="0" smtClean="0"/>
              <a:t>tkili </a:t>
            </a:r>
            <a:r>
              <a:rPr lang="tr-TR" sz="3000" b="1" i="1" dirty="0"/>
              <a:t>dinleme: </a:t>
            </a:r>
            <a:r>
              <a:rPr lang="tr-TR" sz="3000" dirty="0" smtClean="0"/>
              <a:t>Bir </a:t>
            </a:r>
            <a:r>
              <a:rPr lang="tr-TR" sz="3000" dirty="0"/>
              <a:t>mesajı </a:t>
            </a:r>
            <a:endParaRPr lang="tr-TR" sz="3000" dirty="0" smtClean="0"/>
          </a:p>
          <a:p>
            <a:pPr marL="0" indent="0">
              <a:buNone/>
            </a:pPr>
            <a:r>
              <a:rPr lang="tr-TR" sz="3000" dirty="0" smtClean="0"/>
              <a:t>eleştirmeden </a:t>
            </a:r>
            <a:r>
              <a:rPr lang="tr-TR" sz="3000" dirty="0"/>
              <a:t>yapılan </a:t>
            </a:r>
            <a:endParaRPr lang="tr-TR" sz="3000" dirty="0" smtClean="0"/>
          </a:p>
          <a:p>
            <a:pPr marL="0" indent="0">
              <a:buNone/>
            </a:pPr>
            <a:r>
              <a:rPr lang="tr-TR" sz="3000" dirty="0" smtClean="0"/>
              <a:t>dinlemedir.</a:t>
            </a:r>
            <a:endParaRPr lang="tr-TR" sz="3000"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80112" y="2489136"/>
            <a:ext cx="3267482" cy="3964200"/>
          </a:xfrm>
          <a:prstGeom prst="rect">
            <a:avLst/>
          </a:prstGeom>
        </p:spPr>
      </p:pic>
    </p:spTree>
    <p:extLst>
      <p:ext uri="{BB962C8B-B14F-4D97-AF65-F5344CB8AC3E}">
        <p14:creationId xmlns:p14="http://schemas.microsoft.com/office/powerpoint/2010/main" val="1328189057"/>
      </p:ext>
    </p:extLst>
  </p:cSld>
  <p:clrMapOvr>
    <a:masterClrMapping/>
  </p:clrMapOvr>
  <p:transition spd="slow">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08720"/>
            <a:ext cx="8229600" cy="5415880"/>
          </a:xfrm>
        </p:spPr>
        <p:txBody>
          <a:bodyPr/>
          <a:lstStyle/>
          <a:p>
            <a:pPr marL="0" indent="0">
              <a:buNone/>
            </a:pPr>
            <a:r>
              <a:rPr lang="tr-TR" sz="2800" b="1" i="1" dirty="0"/>
              <a:t>Eleştirel dinleme: </a:t>
            </a:r>
            <a:r>
              <a:rPr lang="tr-TR" sz="2800" dirty="0" smtClean="0"/>
              <a:t>Amaç anlamak değil puan vermek değerlendirmektir.</a:t>
            </a:r>
            <a:endParaRPr lang="tr-TR" sz="2800" dirty="0"/>
          </a:p>
          <a:p>
            <a:pPr marL="0" indent="0">
              <a:buNone/>
            </a:pPr>
            <a:r>
              <a:rPr lang="tr-TR" sz="2800" b="1" i="1" dirty="0" err="1"/>
              <a:t>Empatik</a:t>
            </a:r>
            <a:r>
              <a:rPr lang="tr-TR" sz="2800" b="1" i="1" dirty="0"/>
              <a:t> dinleme: </a:t>
            </a:r>
            <a:r>
              <a:rPr lang="tr-TR" sz="2800" dirty="0"/>
              <a:t>Yargılardan kaçınarak, tavsiyede bulunmadan, karşıdakinin duygularını anlamaya çalışarak dinlemedir.</a:t>
            </a:r>
          </a:p>
          <a:p>
            <a:pPr marL="0" indent="0">
              <a:buNone/>
            </a:pP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75656" y="3431386"/>
            <a:ext cx="6192688" cy="3237974"/>
          </a:xfrm>
          <a:prstGeom prst="rect">
            <a:avLst/>
          </a:prstGeom>
        </p:spPr>
      </p:pic>
    </p:spTree>
    <p:extLst>
      <p:ext uri="{BB962C8B-B14F-4D97-AF65-F5344CB8AC3E}">
        <p14:creationId xmlns:p14="http://schemas.microsoft.com/office/powerpoint/2010/main" val="3952175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780696"/>
          </a:xfrm>
        </p:spPr>
        <p:txBody>
          <a:bodyPr>
            <a:normAutofit fontScale="90000"/>
          </a:bodyPr>
          <a:lstStyle/>
          <a:p>
            <a:pPr algn="ctr"/>
            <a:r>
              <a:rPr lang="tr-TR" b="1" dirty="0" smtClean="0"/>
              <a:t>DİNLEMEDE EĞİTİM UYGULAMARI</a:t>
            </a:r>
            <a:endParaRPr lang="tr-TR" b="1" dirty="0"/>
          </a:p>
        </p:txBody>
      </p:sp>
      <p:sp>
        <p:nvSpPr>
          <p:cNvPr id="3" name="İçerik Yer Tutucusu 2"/>
          <p:cNvSpPr>
            <a:spLocks noGrp="1"/>
          </p:cNvSpPr>
          <p:nvPr>
            <p:ph idx="1"/>
          </p:nvPr>
        </p:nvSpPr>
        <p:spPr>
          <a:xfrm>
            <a:off x="467544" y="1556792"/>
            <a:ext cx="8291264" cy="4767808"/>
          </a:xfrm>
        </p:spPr>
        <p:txBody>
          <a:bodyPr>
            <a:normAutofit/>
          </a:bodyPr>
          <a:lstStyle/>
          <a:p>
            <a:pPr marL="0" indent="0">
              <a:buNone/>
            </a:pPr>
            <a:r>
              <a:rPr lang="tr-TR" sz="3000" dirty="0" smtClean="0"/>
              <a:t>Dineme becerisinin eğitimine yönelik uygulamalar dinleme metinleri kapsamında ele alınmaktadır. </a:t>
            </a:r>
          </a:p>
          <a:p>
            <a:pPr marL="0" indent="0">
              <a:buNone/>
            </a:pPr>
            <a:r>
              <a:rPr lang="tr-TR" sz="3000" dirty="0" smtClean="0"/>
              <a:t>Ders kitaplarında hikaye, masal, efsane, şiir vb. edebi türler kullanılarak bu becerinin geliştirilmesine </a:t>
            </a:r>
          </a:p>
          <a:p>
            <a:pPr marL="0" indent="0">
              <a:buNone/>
            </a:pPr>
            <a:r>
              <a:rPr lang="tr-TR" sz="3000" dirty="0" smtClean="0"/>
              <a:t>yönelik çalışmalar </a:t>
            </a:r>
          </a:p>
          <a:p>
            <a:pPr marL="0" indent="0">
              <a:buNone/>
            </a:pPr>
            <a:r>
              <a:rPr lang="tr-TR" sz="3000" dirty="0" smtClean="0"/>
              <a:t>planlanmıştır. </a:t>
            </a:r>
            <a:endParaRPr lang="tr-TR" sz="3000"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1920" y="4058481"/>
            <a:ext cx="4676631" cy="2351162"/>
          </a:xfrm>
          <a:prstGeom prst="rect">
            <a:avLst/>
          </a:prstGeom>
        </p:spPr>
      </p:pic>
    </p:spTree>
    <p:extLst>
      <p:ext uri="{BB962C8B-B14F-4D97-AF65-F5344CB8AC3E}">
        <p14:creationId xmlns:p14="http://schemas.microsoft.com/office/powerpoint/2010/main" val="629530430"/>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48680"/>
            <a:ext cx="8229600" cy="1298408"/>
          </a:xfrm>
        </p:spPr>
        <p:txBody>
          <a:bodyPr>
            <a:normAutofit fontScale="90000"/>
          </a:bodyPr>
          <a:lstStyle/>
          <a:p>
            <a:pPr algn="ctr"/>
            <a:r>
              <a:rPr lang="tr-TR" b="1" dirty="0" smtClean="0"/>
              <a:t>DİNLEMEDE ÖLÇME VE DEĞERLENDİRME</a:t>
            </a:r>
            <a:endParaRPr lang="tr-TR" b="1" dirty="0"/>
          </a:p>
        </p:txBody>
      </p:sp>
      <p:sp>
        <p:nvSpPr>
          <p:cNvPr id="3" name="İçerik Yer Tutucusu 2"/>
          <p:cNvSpPr>
            <a:spLocks noGrp="1"/>
          </p:cNvSpPr>
          <p:nvPr>
            <p:ph idx="1"/>
          </p:nvPr>
        </p:nvSpPr>
        <p:spPr/>
        <p:txBody>
          <a:bodyPr>
            <a:normAutofit/>
          </a:bodyPr>
          <a:lstStyle/>
          <a:p>
            <a:pPr marL="0" indent="0">
              <a:buNone/>
            </a:pPr>
            <a:r>
              <a:rPr lang="tr-TR" sz="3000" dirty="0" smtClean="0"/>
              <a:t>Yapılacak ilk iş, öğrencilerin bu beceriye karşı tutumlarının, davranışlarının, beceri hakkındaki bilgi düzeylerini belirlemektir. Bu yüzden dinleme konusunda öğrencilerde bir farkındalık oluşturulmalıdır. </a:t>
            </a:r>
          </a:p>
          <a:p>
            <a:pPr marL="0" indent="0">
              <a:buNone/>
            </a:pPr>
            <a:r>
              <a:rPr lang="tr-TR" sz="3000" dirty="0" smtClean="0"/>
              <a:t>Yapılacak ilk madde, </a:t>
            </a:r>
          </a:p>
          <a:p>
            <a:pPr marL="0" indent="0">
              <a:buNone/>
            </a:pPr>
            <a:r>
              <a:rPr lang="tr-TR" sz="3000" dirty="0" smtClean="0"/>
              <a:t>dil becerilerine de </a:t>
            </a:r>
          </a:p>
          <a:p>
            <a:pPr marL="0" indent="0">
              <a:buNone/>
            </a:pPr>
            <a:r>
              <a:rPr lang="tr-TR" sz="3000" dirty="0" smtClean="0"/>
              <a:t>yer vermelidir.</a:t>
            </a:r>
            <a:endParaRPr lang="tr-TR" sz="3000"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4008" y="3933056"/>
            <a:ext cx="4104456" cy="2708920"/>
          </a:xfrm>
          <a:prstGeom prst="rect">
            <a:avLst/>
          </a:prstGeom>
        </p:spPr>
      </p:pic>
    </p:spTree>
    <p:extLst>
      <p:ext uri="{BB962C8B-B14F-4D97-AF65-F5344CB8AC3E}">
        <p14:creationId xmlns:p14="http://schemas.microsoft.com/office/powerpoint/2010/main" val="2143517427"/>
      </p:ext>
    </p:extLst>
  </p:cSld>
  <p:clrMapOvr>
    <a:masterClrMapping/>
  </p:clrMapOvr>
  <p:transition spd="slow">
    <p:pull/>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332656"/>
            <a:ext cx="9143999" cy="1512168"/>
          </a:xfrm>
        </p:spPr>
        <p:txBody>
          <a:bodyPr>
            <a:noAutofit/>
          </a:bodyPr>
          <a:lstStyle/>
          <a:p>
            <a:pPr algn="ctr"/>
            <a:r>
              <a:rPr lang="tr-TR" sz="3600" b="1" dirty="0" smtClean="0"/>
              <a:t>DİNLEME BECERİSİNİN ÖLÇME VE DEĞERLENDİRMESİNDE KULLANILABİLECEK ARAÇLAR</a:t>
            </a:r>
            <a:endParaRPr lang="tr-TR" sz="3600" b="1" dirty="0"/>
          </a:p>
        </p:txBody>
      </p:sp>
      <p:sp>
        <p:nvSpPr>
          <p:cNvPr id="3" name="İçerik Yer Tutucusu 2"/>
          <p:cNvSpPr>
            <a:spLocks noGrp="1"/>
          </p:cNvSpPr>
          <p:nvPr>
            <p:ph idx="1"/>
          </p:nvPr>
        </p:nvSpPr>
        <p:spPr>
          <a:xfrm>
            <a:off x="179512" y="1844824"/>
            <a:ext cx="8784976" cy="4896544"/>
          </a:xfrm>
        </p:spPr>
        <p:txBody>
          <a:bodyPr>
            <a:normAutofit fontScale="92500" lnSpcReduction="10000"/>
          </a:bodyPr>
          <a:lstStyle/>
          <a:p>
            <a:pPr marL="0" indent="0">
              <a:buNone/>
            </a:pPr>
            <a:r>
              <a:rPr lang="tr-TR" sz="3200" b="1" i="1" dirty="0"/>
              <a:t>K</a:t>
            </a:r>
            <a:r>
              <a:rPr lang="tr-TR" sz="3200" b="1" i="1" dirty="0" smtClean="0"/>
              <a:t>ısa </a:t>
            </a:r>
            <a:r>
              <a:rPr lang="tr-TR" sz="3200" b="1" i="1" dirty="0"/>
              <a:t>cevaplı maddeler: </a:t>
            </a:r>
            <a:r>
              <a:rPr lang="tr-TR" sz="3200" dirty="0"/>
              <a:t>5N </a:t>
            </a:r>
            <a:r>
              <a:rPr lang="tr-TR" sz="3200" dirty="0" smtClean="0"/>
              <a:t>1K, boşluk doldurma, kısa cevaplı gibi sorular </a:t>
            </a:r>
            <a:r>
              <a:rPr lang="tr-TR" sz="3200" dirty="0"/>
              <a:t>bu amaçla kullanılabilir.</a:t>
            </a:r>
          </a:p>
          <a:p>
            <a:pPr marL="0" indent="0">
              <a:buNone/>
            </a:pPr>
            <a:r>
              <a:rPr lang="tr-TR" sz="3200" b="1" i="1" dirty="0"/>
              <a:t>A</a:t>
            </a:r>
            <a:r>
              <a:rPr lang="tr-TR" sz="3200" b="1" i="1" dirty="0" smtClean="0"/>
              <a:t>çık </a:t>
            </a:r>
            <a:r>
              <a:rPr lang="tr-TR" sz="3200" b="1" i="1" dirty="0"/>
              <a:t>uçlu maddeler: </a:t>
            </a:r>
            <a:r>
              <a:rPr lang="tr-TR" sz="3200" dirty="0" smtClean="0"/>
              <a:t>Öğrenciler </a:t>
            </a:r>
            <a:r>
              <a:rPr lang="tr-TR" sz="3200" dirty="0"/>
              <a:t>soruları dinleme sırasında aldıkları notların yardımıyla cevaplandırırlar</a:t>
            </a:r>
            <a:r>
              <a:rPr lang="tr-TR" sz="3200" dirty="0" smtClean="0"/>
              <a:t>. Bu sorular </a:t>
            </a:r>
          </a:p>
          <a:p>
            <a:pPr marL="0" indent="0">
              <a:buNone/>
            </a:pPr>
            <a:r>
              <a:rPr lang="tr-TR" sz="3200" dirty="0" smtClean="0"/>
              <a:t>bazen metin dinletilmeden </a:t>
            </a:r>
          </a:p>
          <a:p>
            <a:pPr marL="0" indent="0">
              <a:buNone/>
            </a:pPr>
            <a:r>
              <a:rPr lang="tr-TR" sz="3200" dirty="0" smtClean="0"/>
              <a:t>önce öğrencilere dağıtılabilir. </a:t>
            </a:r>
          </a:p>
          <a:p>
            <a:pPr marL="0" indent="0">
              <a:buNone/>
            </a:pPr>
            <a:r>
              <a:rPr lang="tr-TR" sz="3200" dirty="0" smtClean="0"/>
              <a:t>Soruların cevabını bulmaya </a:t>
            </a:r>
          </a:p>
          <a:p>
            <a:pPr marL="0" indent="0">
              <a:buNone/>
            </a:pPr>
            <a:r>
              <a:rPr lang="tr-TR" sz="3200" dirty="0" smtClean="0"/>
              <a:t>yönelik dinleme yapılır ve </a:t>
            </a:r>
          </a:p>
          <a:p>
            <a:pPr marL="0" indent="0">
              <a:buNone/>
            </a:pPr>
            <a:r>
              <a:rPr lang="tr-TR" sz="3200" dirty="0" smtClean="0"/>
              <a:t>ona göre not tutulur.</a:t>
            </a:r>
            <a:endParaRPr lang="tr-TR" sz="3200" dirty="0"/>
          </a:p>
          <a:p>
            <a:pPr marL="0" indent="0">
              <a:buNone/>
            </a:pP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8064" y="3645024"/>
            <a:ext cx="3847976" cy="3024336"/>
          </a:xfrm>
          <a:prstGeom prst="rect">
            <a:avLst/>
          </a:prstGeom>
        </p:spPr>
      </p:pic>
    </p:spTree>
    <p:extLst>
      <p:ext uri="{BB962C8B-B14F-4D97-AF65-F5344CB8AC3E}">
        <p14:creationId xmlns:p14="http://schemas.microsoft.com/office/powerpoint/2010/main" val="374687638"/>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92696"/>
            <a:ext cx="8229600" cy="5904656"/>
          </a:xfrm>
        </p:spPr>
        <p:txBody>
          <a:bodyPr>
            <a:noAutofit/>
          </a:bodyPr>
          <a:lstStyle/>
          <a:p>
            <a:pPr marL="0" indent="0">
              <a:buNone/>
            </a:pPr>
            <a:r>
              <a:rPr lang="tr-TR" sz="3000" b="1" i="1" dirty="0"/>
              <a:t>Çoktan seçmeli maddeler: </a:t>
            </a:r>
            <a:r>
              <a:rPr lang="tr-TR" sz="3000" dirty="0"/>
              <a:t>Soru köküyle seçeneklerden oluşan maddelerdir. Soru kökünün sınav kapsamına uygun olması, mümkün olan en kısa anlatımın kullanılması gerekir</a:t>
            </a:r>
            <a:r>
              <a:rPr lang="tr-TR" sz="3000" dirty="0" smtClean="0"/>
              <a:t>.</a:t>
            </a:r>
            <a:endParaRPr lang="tr-TR" sz="3000" b="1" i="1" dirty="0" smtClean="0"/>
          </a:p>
          <a:p>
            <a:pPr marL="0" indent="0">
              <a:buNone/>
            </a:pPr>
            <a:r>
              <a:rPr lang="tr-TR" sz="3000" b="1" i="1" dirty="0" smtClean="0"/>
              <a:t>Yazım </a:t>
            </a:r>
            <a:r>
              <a:rPr lang="tr-TR" sz="3000" b="1" i="1" dirty="0"/>
              <a:t>ve çizim içerikli maddeler: </a:t>
            </a:r>
            <a:r>
              <a:rPr lang="tr-TR" sz="3000" dirty="0" smtClean="0"/>
              <a:t>Yönergelere uygun yazım ve çizim çalışmaları yapmaları istenir.</a:t>
            </a:r>
            <a:endParaRPr lang="tr-TR" sz="3000" dirty="0"/>
          </a:p>
          <a:p>
            <a:pPr marL="0" indent="0">
              <a:buNone/>
            </a:pPr>
            <a:r>
              <a:rPr lang="tr-TR" sz="3000" b="1" i="1" dirty="0"/>
              <a:t>Diğer araçlar: </a:t>
            </a:r>
            <a:r>
              <a:rPr lang="tr-TR" sz="3000" dirty="0"/>
              <a:t>Eşleştirme, doğru-yanlış, değerlendirme formu, akran değerlendirme formu, görüşme, tutum ölçekleri, gözlem formu sayılabilir. </a:t>
            </a:r>
          </a:p>
        </p:txBody>
      </p:sp>
    </p:spTree>
    <p:extLst>
      <p:ext uri="{BB962C8B-B14F-4D97-AF65-F5344CB8AC3E}">
        <p14:creationId xmlns:p14="http://schemas.microsoft.com/office/powerpoint/2010/main" val="3180326009"/>
      </p:ext>
    </p:extLst>
  </p:cSld>
  <p:clrMapOvr>
    <a:masterClrMapping/>
  </p:clrMapOvr>
  <mc:AlternateContent xmlns:mc="http://schemas.openxmlformats.org/markup-compatibility/2006" xmlns:p14="http://schemas.microsoft.com/office/powerpoint/2010/main">
    <mc:Choice Requires="p14">
      <p:transition spd="slow" p14:dur="2000">
        <p14:honeycomb/>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672</TotalTime>
  <Words>1196</Words>
  <Application>Microsoft Office PowerPoint</Application>
  <PresentationFormat>Ekran Gösterisi (4:3)</PresentationFormat>
  <Paragraphs>122</Paragraphs>
  <Slides>26</Slides>
  <Notes>1</Notes>
  <HiddenSlides>0</HiddenSlides>
  <MMClips>0</MMClips>
  <ScaleCrop>false</ScaleCrop>
  <HeadingPairs>
    <vt:vector size="4" baseType="variant">
      <vt:variant>
        <vt:lpstr>Tema</vt:lpstr>
      </vt:variant>
      <vt:variant>
        <vt:i4>1</vt:i4>
      </vt:variant>
      <vt:variant>
        <vt:lpstr>Slayt Başlıkları</vt:lpstr>
      </vt:variant>
      <vt:variant>
        <vt:i4>26</vt:i4>
      </vt:variant>
    </vt:vector>
  </HeadingPairs>
  <TitlesOfParts>
    <vt:vector size="27" baseType="lpstr">
      <vt:lpstr>Akış</vt:lpstr>
      <vt:lpstr>  DİNLEME EĞİTİMİ</vt:lpstr>
      <vt:lpstr>İLETİŞİM VE DİL İLİŞKİSİ</vt:lpstr>
      <vt:lpstr>DİL EĞİTİMİ</vt:lpstr>
      <vt:lpstr>PowerPoint Sunusu</vt:lpstr>
      <vt:lpstr>PowerPoint Sunusu</vt:lpstr>
      <vt:lpstr>PowerPoint Sunusu</vt:lpstr>
      <vt:lpstr>DİNLEME BECERİSİ</vt:lpstr>
      <vt:lpstr>PowerPoint Sunusu</vt:lpstr>
      <vt:lpstr>ÖĞRENMEDE DİNLEMENİN YERİ VE ÖNEMİ</vt:lpstr>
      <vt:lpstr>PowerPoint Sunusu</vt:lpstr>
      <vt:lpstr>DİNLEME BECERİSİNİN EĞİTİMİ</vt:lpstr>
      <vt:lpstr>PowerPoint Sunusu</vt:lpstr>
      <vt:lpstr>PowerPoint Sunusu</vt:lpstr>
      <vt:lpstr>PowerPoint Sunusu</vt:lpstr>
      <vt:lpstr>DİNLEME EĞİTİMİNDE SÜREÇLER</vt:lpstr>
      <vt:lpstr>PowerPoint Sunusu</vt:lpstr>
      <vt:lpstr>DİNLEME SIRASINDAKİ ÇALIŞMALAR</vt:lpstr>
      <vt:lpstr>DİNLEME SONRASINDAKİ ÇALIŞMALAR</vt:lpstr>
      <vt:lpstr>DİNLEME VE DİKKAT </vt:lpstr>
      <vt:lpstr>DİNLEME ŞEKİLLERİ </vt:lpstr>
      <vt:lpstr>DİNLEME TÜRLERİ</vt:lpstr>
      <vt:lpstr>PowerPoint Sunusu</vt:lpstr>
      <vt:lpstr>DİNLEMEDE EĞİTİM UYGULAMARI</vt:lpstr>
      <vt:lpstr>DİNLEMEDE ÖLÇME VE DEĞERLENDİRME</vt:lpstr>
      <vt:lpstr>DİNLEME BECERİSİNİN ÖLÇME VE DEĞERLENDİRMESİNDE KULLANILABİLECEK ARAÇLAR</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DİNLEME EĞİTİMİ</dc:title>
  <dc:creator>Burak</dc:creator>
  <cp:lastModifiedBy>Hp</cp:lastModifiedBy>
  <cp:revision>61</cp:revision>
  <dcterms:created xsi:type="dcterms:W3CDTF">2016-03-08T19:54:48Z</dcterms:created>
  <dcterms:modified xsi:type="dcterms:W3CDTF">2021-02-13T14:03:05Z</dcterms:modified>
</cp:coreProperties>
</file>