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1E304DB8-9AE3-493B-B735-6CAA0593E7BF}"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3998437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E304DB8-9AE3-493B-B735-6CAA0593E7BF}"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888791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1E304DB8-9AE3-493B-B735-6CAA0593E7BF}"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2526351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E304DB8-9AE3-493B-B735-6CAA0593E7BF}" type="datetimeFigureOut">
              <a:rPr lang="tr-TR" smtClean="0"/>
              <a:t>15.01.2020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1524941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E304DB8-9AE3-493B-B735-6CAA0593E7BF}" type="datetimeFigureOut">
              <a:rPr lang="tr-TR" smtClean="0"/>
              <a:t>15.01.2020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1325029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E304DB8-9AE3-493B-B735-6CAA0593E7BF}" type="datetimeFigureOut">
              <a:rPr lang="tr-TR" smtClean="0"/>
              <a:t>15.01.2020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2364502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E304DB8-9AE3-493B-B735-6CAA0593E7BF}" type="datetimeFigureOut">
              <a:rPr lang="tr-TR" smtClean="0"/>
              <a:t>15.01.2020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987492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E304DB8-9AE3-493B-B735-6CAA0593E7BF}" type="datetimeFigureOut">
              <a:rPr lang="tr-TR" smtClean="0"/>
              <a:t>15.01.2020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1313362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E304DB8-9AE3-493B-B735-6CAA0593E7BF}" type="datetimeFigureOut">
              <a:rPr lang="tr-TR" smtClean="0"/>
              <a:t>15.01.2020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3399078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E304DB8-9AE3-493B-B735-6CAA0593E7BF}"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2850591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E304DB8-9AE3-493B-B735-6CAA0593E7BF}" type="datetimeFigureOut">
              <a:rPr lang="tr-TR" smtClean="0"/>
              <a:t>15.01.2020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5E17757-BEF4-41B1-AF2E-7C0A1299568F}" type="slidenum">
              <a:rPr lang="tr-TR" smtClean="0"/>
              <a:t>‹#›</a:t>
            </a:fld>
            <a:endParaRPr lang="tr-TR"/>
          </a:p>
        </p:txBody>
      </p:sp>
    </p:spTree>
    <p:extLst>
      <p:ext uri="{BB962C8B-B14F-4D97-AF65-F5344CB8AC3E}">
        <p14:creationId xmlns:p14="http://schemas.microsoft.com/office/powerpoint/2010/main" val="3592635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04DB8-9AE3-493B-B735-6CAA0593E7BF}" type="datetimeFigureOut">
              <a:rPr lang="tr-TR" smtClean="0"/>
              <a:t>15.01.2020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E17757-BEF4-41B1-AF2E-7C0A1299568F}" type="slidenum">
              <a:rPr lang="tr-TR" smtClean="0"/>
              <a:t>‹#›</a:t>
            </a:fld>
            <a:endParaRPr lang="tr-TR"/>
          </a:p>
        </p:txBody>
      </p:sp>
    </p:spTree>
    <p:extLst>
      <p:ext uri="{BB962C8B-B14F-4D97-AF65-F5344CB8AC3E}">
        <p14:creationId xmlns:p14="http://schemas.microsoft.com/office/powerpoint/2010/main" val="673996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gif"/><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207568" y="1196754"/>
            <a:ext cx="7772400" cy="1080119"/>
          </a:xfrm>
        </p:spPr>
        <p:style>
          <a:lnRef idx="1">
            <a:schemeClr val="accent5"/>
          </a:lnRef>
          <a:fillRef idx="2">
            <a:schemeClr val="accent5"/>
          </a:fillRef>
          <a:effectRef idx="1">
            <a:schemeClr val="accent5"/>
          </a:effectRef>
          <a:fontRef idx="minor">
            <a:schemeClr val="dk1"/>
          </a:fontRef>
        </p:style>
        <p:txBody>
          <a:bodyPr/>
          <a:lstStyle/>
          <a:p>
            <a:r>
              <a:rPr lang="tr-TR" dirty="0" smtClean="0"/>
              <a:t>KELİME ÖĞRETİMİ</a:t>
            </a:r>
            <a:endParaRPr lang="tr-TR" dirty="0"/>
          </a:p>
        </p:txBody>
      </p:sp>
      <p:pic>
        <p:nvPicPr>
          <p:cNvPr id="2050" name="Picture 2" descr="C:\Users\samsung\Documents\Bluetooth Folder\images (10).jpg"/>
          <p:cNvPicPr>
            <a:picLocks noChangeAspect="1" noChangeArrowheads="1"/>
          </p:cNvPicPr>
          <p:nvPr/>
        </p:nvPicPr>
        <p:blipFill>
          <a:blip r:embed="rId2" cstate="print"/>
          <a:srcRect/>
          <a:stretch>
            <a:fillRect/>
          </a:stretch>
        </p:blipFill>
        <p:spPr bwMode="auto">
          <a:xfrm>
            <a:off x="4007768" y="2852936"/>
            <a:ext cx="4176464" cy="2952328"/>
          </a:xfrm>
          <a:prstGeom prst="rect">
            <a:avLst/>
          </a:prstGeom>
          <a:noFill/>
        </p:spPr>
      </p:pic>
    </p:spTree>
    <p:extLst>
      <p:ext uri="{BB962C8B-B14F-4D97-AF65-F5344CB8AC3E}">
        <p14:creationId xmlns:p14="http://schemas.microsoft.com/office/powerpoint/2010/main" val="29432053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81200" y="836712"/>
            <a:ext cx="8229600" cy="792088"/>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tr-TR" dirty="0" smtClean="0"/>
              <a:t/>
            </a:r>
            <a:br>
              <a:rPr lang="tr-TR" dirty="0" smtClean="0"/>
            </a:br>
            <a:r>
              <a:rPr lang="tr-TR" dirty="0" smtClean="0"/>
              <a:t>1. KELİME VE KELİME HAZİNESİ</a:t>
            </a:r>
            <a:br>
              <a:rPr lang="tr-TR" dirty="0" smtClean="0"/>
            </a:br>
            <a:endParaRPr lang="tr-TR" dirty="0"/>
          </a:p>
        </p:txBody>
      </p:sp>
      <p:pic>
        <p:nvPicPr>
          <p:cNvPr id="1026" name="Picture 2" descr="C:\Users\samsung\Documents\Bluetooth Folder\images (3).png"/>
          <p:cNvPicPr>
            <a:picLocks noGrp="1" noChangeAspect="1" noChangeArrowheads="1"/>
          </p:cNvPicPr>
          <p:nvPr>
            <p:ph idx="1"/>
          </p:nvPr>
        </p:nvPicPr>
        <p:blipFill>
          <a:blip r:embed="rId2" cstate="print"/>
          <a:srcRect/>
          <a:stretch>
            <a:fillRect/>
          </a:stretch>
        </p:blipFill>
        <p:spPr bwMode="auto">
          <a:xfrm>
            <a:off x="3935761" y="2170710"/>
            <a:ext cx="4320479" cy="3384942"/>
          </a:xfrm>
          <a:prstGeom prst="rect">
            <a:avLst/>
          </a:prstGeom>
          <a:noFill/>
        </p:spPr>
      </p:pic>
    </p:spTree>
    <p:extLst>
      <p:ext uri="{BB962C8B-B14F-4D97-AF65-F5344CB8AC3E}">
        <p14:creationId xmlns:p14="http://schemas.microsoft.com/office/powerpoint/2010/main" val="23382112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908721"/>
            <a:ext cx="8229600" cy="5217443"/>
          </a:xfrm>
        </p:spPr>
        <p:txBody>
          <a:bodyPr/>
          <a:lstStyle/>
          <a:p>
            <a:r>
              <a:rPr lang="tr-TR" dirty="0" smtClean="0">
                <a:solidFill>
                  <a:srgbClr val="FF0000"/>
                </a:solidFill>
              </a:rPr>
              <a:t>Kelime;</a:t>
            </a:r>
            <a:r>
              <a:rPr lang="tr-TR" dirty="0" smtClean="0"/>
              <a:t>Anlamlı ses veya ses birliği, söz, sözcük olarak tanımlanmaktadır.  (TDK, 1998) </a:t>
            </a:r>
          </a:p>
          <a:p>
            <a:r>
              <a:rPr lang="tr-TR" dirty="0" smtClean="0">
                <a:solidFill>
                  <a:srgbClr val="FF0000"/>
                </a:solidFill>
              </a:rPr>
              <a:t>Sözcük Dağarcığı; </a:t>
            </a:r>
            <a:r>
              <a:rPr lang="tr-TR" dirty="0" smtClean="0"/>
              <a:t>Bir dilin, kişinin ya da kümenin sahip olduğu söz varlığıdır.</a:t>
            </a:r>
          </a:p>
          <a:p>
            <a:r>
              <a:rPr lang="tr-TR" dirty="0" smtClean="0">
                <a:solidFill>
                  <a:srgbClr val="FF0000"/>
                </a:solidFill>
              </a:rPr>
              <a:t>Söz Varlığı; </a:t>
            </a:r>
            <a:r>
              <a:rPr lang="tr-TR" dirty="0" smtClean="0"/>
              <a:t>Bir dildeki sözlerin bütünü, söz hazinesi, söz dağarcığı, vokabüler, kelime hazinesidir.</a:t>
            </a:r>
            <a:endParaRPr lang="tr-TR" dirty="0"/>
          </a:p>
        </p:txBody>
      </p:sp>
    </p:spTree>
    <p:extLst>
      <p:ext uri="{BB962C8B-B14F-4D97-AF65-F5344CB8AC3E}">
        <p14:creationId xmlns:p14="http://schemas.microsoft.com/office/powerpoint/2010/main" val="2805378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1196753"/>
            <a:ext cx="4618856" cy="4929411"/>
          </a:xfrm>
        </p:spPr>
        <p:txBody>
          <a:bodyPr>
            <a:normAutofit/>
          </a:bodyPr>
          <a:lstStyle/>
          <a:p>
            <a:pPr>
              <a:buNone/>
            </a:pPr>
            <a:r>
              <a:rPr lang="tr-TR" dirty="0"/>
              <a:t> </a:t>
            </a:r>
            <a:r>
              <a:rPr lang="tr-TR" dirty="0" smtClean="0"/>
              <a:t>   	Anlama </a:t>
            </a:r>
            <a:r>
              <a:rPr lang="tr-TR" dirty="0"/>
              <a:t>g</a:t>
            </a:r>
            <a:r>
              <a:rPr lang="tr-TR" dirty="0" smtClean="0"/>
              <a:t>ücünün </a:t>
            </a:r>
            <a:r>
              <a:rPr lang="tr-TR" dirty="0"/>
              <a:t>g</a:t>
            </a:r>
            <a:r>
              <a:rPr lang="tr-TR" dirty="0" smtClean="0"/>
              <a:t>eliştirilmesi için kelime dünyasının genişliğinin büyük önemi vardır.</a:t>
            </a:r>
          </a:p>
          <a:p>
            <a:pPr>
              <a:buNone/>
            </a:pPr>
            <a:endParaRPr lang="tr-TR" dirty="0"/>
          </a:p>
          <a:p>
            <a:pPr>
              <a:buNone/>
            </a:pPr>
            <a:r>
              <a:rPr lang="tr-TR" dirty="0" smtClean="0"/>
              <a:t>  		Kusursuz bir anlama için metinde geçen kelimelerin bilinmesi, tek başına yeterli olmasa da temel şart niteliğidir.</a:t>
            </a:r>
          </a:p>
        </p:txBody>
      </p:sp>
      <p:pic>
        <p:nvPicPr>
          <p:cNvPr id="3074" name="Picture 2" descr="C:\Users\samsung\Documents\Bluetooth Folder\images (23).jpg"/>
          <p:cNvPicPr>
            <a:picLocks noChangeAspect="1" noChangeArrowheads="1"/>
          </p:cNvPicPr>
          <p:nvPr/>
        </p:nvPicPr>
        <p:blipFill>
          <a:blip r:embed="rId2" cstate="print"/>
          <a:srcRect/>
          <a:stretch>
            <a:fillRect/>
          </a:stretch>
        </p:blipFill>
        <p:spPr bwMode="auto">
          <a:xfrm>
            <a:off x="6473944" y="1844824"/>
            <a:ext cx="3623474" cy="3312368"/>
          </a:xfrm>
          <a:prstGeom prst="rect">
            <a:avLst/>
          </a:prstGeom>
          <a:noFill/>
        </p:spPr>
      </p:pic>
    </p:spTree>
    <p:extLst>
      <p:ext uri="{BB962C8B-B14F-4D97-AF65-F5344CB8AC3E}">
        <p14:creationId xmlns:p14="http://schemas.microsoft.com/office/powerpoint/2010/main" val="7144267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764705"/>
            <a:ext cx="8229600" cy="3312369"/>
          </a:xfrm>
        </p:spPr>
        <p:txBody>
          <a:bodyPr/>
          <a:lstStyle/>
          <a:p>
            <a:r>
              <a:rPr lang="tr-TR" dirty="0" smtClean="0"/>
              <a:t>Çocuğun kullandığı okuma metni içinde anlamını bilmediği kelimelerin fazlalığı okuma eğitimini etkilemektedir. Okumaya yeni başladığı dönemde anlamını bilmediği bir kelime ile karşılaşılan çocuk, kelimeyi anlamak için çaba harcayacaktır.</a:t>
            </a:r>
            <a:endParaRPr lang="tr-TR" dirty="0"/>
          </a:p>
        </p:txBody>
      </p:sp>
      <p:pic>
        <p:nvPicPr>
          <p:cNvPr id="4098" name="Picture 2" descr="C:\Users\samsung\Documents\Bluetooth Folder\images (19).jpg"/>
          <p:cNvPicPr>
            <a:picLocks noChangeAspect="1" noChangeArrowheads="1"/>
          </p:cNvPicPr>
          <p:nvPr/>
        </p:nvPicPr>
        <p:blipFill>
          <a:blip r:embed="rId2" cstate="print"/>
          <a:srcRect/>
          <a:stretch>
            <a:fillRect/>
          </a:stretch>
        </p:blipFill>
        <p:spPr bwMode="auto">
          <a:xfrm>
            <a:off x="6312024" y="3933057"/>
            <a:ext cx="3326353" cy="2128866"/>
          </a:xfrm>
          <a:prstGeom prst="rect">
            <a:avLst/>
          </a:prstGeom>
          <a:noFill/>
        </p:spPr>
      </p:pic>
    </p:spTree>
    <p:extLst>
      <p:ext uri="{BB962C8B-B14F-4D97-AF65-F5344CB8AC3E}">
        <p14:creationId xmlns:p14="http://schemas.microsoft.com/office/powerpoint/2010/main" val="8802955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1285861"/>
            <a:ext cx="4471990" cy="4840303"/>
          </a:xfrm>
        </p:spPr>
        <p:txBody>
          <a:bodyPr>
            <a:normAutofit/>
          </a:bodyPr>
          <a:lstStyle/>
          <a:p>
            <a:r>
              <a:rPr lang="tr-TR" dirty="0" smtClean="0"/>
              <a:t>Zengin kelime hazinesine sahip olmak, yalnızca sözlükten kelime ezberlemekle mümkün değildir. Önemli olan bildiği kelimeleri aynı zamanda en uygun yerde, en etkili ve doğru bir biçimde kullanmaktır.</a:t>
            </a:r>
            <a:endParaRPr lang="tr-TR" dirty="0"/>
          </a:p>
        </p:txBody>
      </p:sp>
      <p:pic>
        <p:nvPicPr>
          <p:cNvPr id="22530" name="Picture 2" descr="http://ileilgili.org/resimleri/nedir/26/3/kelimehazinesi_resmi0.jpg"/>
          <p:cNvPicPr>
            <a:picLocks noChangeAspect="1" noChangeArrowheads="1"/>
          </p:cNvPicPr>
          <p:nvPr/>
        </p:nvPicPr>
        <p:blipFill>
          <a:blip r:embed="rId2" cstate="print"/>
          <a:srcRect/>
          <a:stretch>
            <a:fillRect/>
          </a:stretch>
        </p:blipFill>
        <p:spPr bwMode="auto">
          <a:xfrm>
            <a:off x="6810380" y="1428737"/>
            <a:ext cx="3357586" cy="4000529"/>
          </a:xfrm>
          <a:prstGeom prst="rect">
            <a:avLst/>
          </a:prstGeom>
          <a:noFill/>
        </p:spPr>
      </p:pic>
    </p:spTree>
    <p:extLst>
      <p:ext uri="{BB962C8B-B14F-4D97-AF65-F5344CB8AC3E}">
        <p14:creationId xmlns:p14="http://schemas.microsoft.com/office/powerpoint/2010/main" val="39247310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81200" y="274638"/>
            <a:ext cx="8229600" cy="796908"/>
          </a:xfrm>
        </p:spPr>
        <p:style>
          <a:lnRef idx="1">
            <a:schemeClr val="accent5"/>
          </a:lnRef>
          <a:fillRef idx="2">
            <a:schemeClr val="accent5"/>
          </a:fillRef>
          <a:effectRef idx="1">
            <a:schemeClr val="accent5"/>
          </a:effectRef>
          <a:fontRef idx="minor">
            <a:schemeClr val="dk1"/>
          </a:fontRef>
        </p:style>
        <p:txBody>
          <a:bodyPr/>
          <a:lstStyle/>
          <a:p>
            <a:r>
              <a:rPr lang="tr-TR" dirty="0" smtClean="0">
                <a:solidFill>
                  <a:srgbClr val="FF0000"/>
                </a:solidFill>
              </a:rPr>
              <a:t>ŞEY</a:t>
            </a:r>
            <a:endParaRPr lang="tr-TR" dirty="0">
              <a:solidFill>
                <a:srgbClr val="FF0000"/>
              </a:solidFill>
            </a:endParaRPr>
          </a:p>
        </p:txBody>
      </p:sp>
      <p:sp>
        <p:nvSpPr>
          <p:cNvPr id="3" name="2 İçerik Yer Tutucusu"/>
          <p:cNvSpPr>
            <a:spLocks noGrp="1"/>
          </p:cNvSpPr>
          <p:nvPr>
            <p:ph idx="1"/>
          </p:nvPr>
        </p:nvSpPr>
        <p:spPr>
          <a:xfrm>
            <a:off x="1881158" y="3429000"/>
            <a:ext cx="5857916" cy="3000396"/>
          </a:xfrm>
        </p:spPr>
        <p:txBody>
          <a:bodyPr>
            <a:normAutofit/>
          </a:bodyPr>
          <a:lstStyle/>
          <a:p>
            <a:pPr>
              <a:buNone/>
            </a:pPr>
            <a:r>
              <a:rPr lang="tr-TR" dirty="0" smtClean="0"/>
              <a:t>		</a:t>
            </a:r>
            <a:r>
              <a:rPr lang="tr-TR" dirty="0"/>
              <a:t>Çocuğun anladığı halde bazı sözcükleri kullanamamasının altında sözcükleri kullanma fırsatı bulamaması yüzünden yeterli alışkanlığı geliştirememiş olması yatar.</a:t>
            </a:r>
          </a:p>
        </p:txBody>
      </p:sp>
      <p:pic>
        <p:nvPicPr>
          <p:cNvPr id="21506" name="Picture 2" descr="https://encrypted-tbn1.gstatic.com/images?q=tbn:ANd9GcQ0bqU8-ecKTn2MSa77M1IWGVEkE9WMJL_zlHS5qZ7aBQ0ycHCx"/>
          <p:cNvPicPr>
            <a:picLocks noChangeAspect="1" noChangeArrowheads="1"/>
          </p:cNvPicPr>
          <p:nvPr/>
        </p:nvPicPr>
        <p:blipFill>
          <a:blip r:embed="rId2" cstate="print"/>
          <a:srcRect/>
          <a:stretch>
            <a:fillRect/>
          </a:stretch>
        </p:blipFill>
        <p:spPr bwMode="auto">
          <a:xfrm>
            <a:off x="7667637" y="3571877"/>
            <a:ext cx="2500953" cy="2489839"/>
          </a:xfrm>
          <a:prstGeom prst="rect">
            <a:avLst/>
          </a:prstGeom>
          <a:noFill/>
        </p:spPr>
      </p:pic>
      <p:sp>
        <p:nvSpPr>
          <p:cNvPr id="6" name="5 Metin kutusu"/>
          <p:cNvSpPr txBox="1"/>
          <p:nvPr/>
        </p:nvSpPr>
        <p:spPr>
          <a:xfrm>
            <a:off x="2166910" y="1214423"/>
            <a:ext cx="7643866" cy="2246769"/>
          </a:xfrm>
          <a:prstGeom prst="rect">
            <a:avLst/>
          </a:prstGeom>
          <a:noFill/>
        </p:spPr>
        <p:txBody>
          <a:bodyPr wrap="square" rtlCol="0">
            <a:spAutoFit/>
          </a:bodyPr>
          <a:lstStyle/>
          <a:p>
            <a:r>
              <a:rPr lang="tr-TR" sz="2800" dirty="0"/>
              <a:t>	Günlük konuşmalarda, bir düşünceyi, bir duyguyu ifade etmede zorluk çekildiğinde, uygun kelime bilinemediği veya hatırlanamadığı için özellikle çocukların sıklıkla kullandığı bir sözcük vardır; </a:t>
            </a:r>
            <a:r>
              <a:rPr lang="tr-TR" sz="2800" dirty="0">
                <a:solidFill>
                  <a:srgbClr val="FF0000"/>
                </a:solidFill>
              </a:rPr>
              <a:t>Şey</a:t>
            </a:r>
            <a:r>
              <a:rPr lang="tr-TR" sz="2800" dirty="0"/>
              <a:t>.</a:t>
            </a:r>
            <a:endParaRPr lang="tr-TR" sz="2800" dirty="0"/>
          </a:p>
        </p:txBody>
      </p:sp>
    </p:spTree>
    <p:extLst>
      <p:ext uri="{BB962C8B-B14F-4D97-AF65-F5344CB8AC3E}">
        <p14:creationId xmlns:p14="http://schemas.microsoft.com/office/powerpoint/2010/main" val="39738258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81200" y="274638"/>
            <a:ext cx="8229600" cy="1011222"/>
          </a:xfrm>
        </p:spPr>
        <p:style>
          <a:lnRef idx="1">
            <a:schemeClr val="accent5"/>
          </a:lnRef>
          <a:fillRef idx="2">
            <a:schemeClr val="accent5"/>
          </a:fillRef>
          <a:effectRef idx="1">
            <a:schemeClr val="accent5"/>
          </a:effectRef>
          <a:fontRef idx="minor">
            <a:schemeClr val="dk1"/>
          </a:fontRef>
        </p:style>
        <p:txBody>
          <a:bodyPr/>
          <a:lstStyle/>
          <a:p>
            <a:r>
              <a:rPr lang="tr-TR" dirty="0" smtClean="0"/>
              <a:t>‘‘ŞEY’’ ile başa çıkma;</a:t>
            </a:r>
            <a:endParaRPr lang="tr-TR" dirty="0"/>
          </a:p>
        </p:txBody>
      </p:sp>
      <p:sp>
        <p:nvSpPr>
          <p:cNvPr id="3" name="2 İçerik Yer Tutucusu"/>
          <p:cNvSpPr>
            <a:spLocks noGrp="1"/>
          </p:cNvSpPr>
          <p:nvPr>
            <p:ph idx="1"/>
          </p:nvPr>
        </p:nvSpPr>
        <p:spPr>
          <a:xfrm>
            <a:off x="1809720" y="2000241"/>
            <a:ext cx="5143536" cy="4125923"/>
          </a:xfrm>
        </p:spPr>
        <p:txBody>
          <a:bodyPr>
            <a:normAutofit/>
          </a:bodyPr>
          <a:lstStyle/>
          <a:p>
            <a:pPr>
              <a:buNone/>
            </a:pPr>
            <a:r>
              <a:rPr lang="tr-TR" dirty="0" smtClean="0"/>
              <a:t>   		</a:t>
            </a:r>
            <a:r>
              <a:rPr lang="tr-TR" dirty="0"/>
              <a:t>Anne babalar, öğretmenler çocuk ‘şey’li bir cümle kurduğunda bunu gözden kaçırmamalı, ‘ne’, ‘nasıl’, ‘kim’, ‘niçin’, gibi soru sözcükleri ile ‘şey’ in yerini tutan nesneyi, kavramı, duyguyu, düşünceyi, durumu aratmalı, buldurmalıdır. </a:t>
            </a:r>
            <a:endParaRPr lang="tr-TR" dirty="0"/>
          </a:p>
        </p:txBody>
      </p:sp>
      <p:pic>
        <p:nvPicPr>
          <p:cNvPr id="20481" name="Picture 1" descr="C:\Users\husniye\Desktop\How_to_succeed1.jpg"/>
          <p:cNvPicPr>
            <a:picLocks noChangeAspect="1" noChangeArrowheads="1"/>
          </p:cNvPicPr>
          <p:nvPr/>
        </p:nvPicPr>
        <p:blipFill>
          <a:blip r:embed="rId2" cstate="print"/>
          <a:srcRect/>
          <a:stretch>
            <a:fillRect/>
          </a:stretch>
        </p:blipFill>
        <p:spPr bwMode="auto">
          <a:xfrm>
            <a:off x="7096132" y="2428868"/>
            <a:ext cx="3143272" cy="2862264"/>
          </a:xfrm>
          <a:prstGeom prst="rect">
            <a:avLst/>
          </a:prstGeom>
          <a:noFill/>
        </p:spPr>
      </p:pic>
    </p:spTree>
    <p:extLst>
      <p:ext uri="{BB962C8B-B14F-4D97-AF65-F5344CB8AC3E}">
        <p14:creationId xmlns:p14="http://schemas.microsoft.com/office/powerpoint/2010/main" val="5002302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2428869"/>
            <a:ext cx="4543428" cy="3286148"/>
          </a:xfrm>
        </p:spPr>
        <p:txBody>
          <a:bodyPr>
            <a:normAutofit/>
          </a:bodyPr>
          <a:lstStyle/>
          <a:p>
            <a:r>
              <a:rPr lang="tr-TR" dirty="0" smtClean="0"/>
              <a:t>Kelime hazinesi gerek çocuk gerekse yetişkin her bireyin anlama ve anlatma etkinliklerindeki başarısını etkileyen en temel etmenlerdendir. </a:t>
            </a:r>
            <a:endParaRPr lang="tr-TR" dirty="0"/>
          </a:p>
        </p:txBody>
      </p:sp>
      <p:pic>
        <p:nvPicPr>
          <p:cNvPr id="19457" name="Picture 1" descr="F:\images.jpg"/>
          <p:cNvPicPr>
            <a:picLocks noChangeAspect="1" noChangeArrowheads="1"/>
          </p:cNvPicPr>
          <p:nvPr/>
        </p:nvPicPr>
        <p:blipFill>
          <a:blip r:embed="rId2" cstate="print"/>
          <a:srcRect/>
          <a:stretch>
            <a:fillRect/>
          </a:stretch>
        </p:blipFill>
        <p:spPr bwMode="auto">
          <a:xfrm>
            <a:off x="6524629" y="2643182"/>
            <a:ext cx="3449435" cy="2786082"/>
          </a:xfrm>
          <a:prstGeom prst="rect">
            <a:avLst/>
          </a:prstGeom>
          <a:noFill/>
        </p:spPr>
      </p:pic>
      <p:sp>
        <p:nvSpPr>
          <p:cNvPr id="4" name="3 Metin kutusu"/>
          <p:cNvSpPr txBox="1"/>
          <p:nvPr/>
        </p:nvSpPr>
        <p:spPr>
          <a:xfrm>
            <a:off x="2024034" y="857233"/>
            <a:ext cx="8001056" cy="1354217"/>
          </a:xfrm>
          <a:prstGeom prst="rect">
            <a:avLst/>
          </a:prstGeom>
          <a:noFill/>
        </p:spPr>
        <p:txBody>
          <a:bodyPr wrap="square" rtlCol="0">
            <a:spAutoFit/>
          </a:bodyPr>
          <a:lstStyle/>
          <a:p>
            <a:pPr>
              <a:buFont typeface="Arial" pitchFamily="34" charset="0"/>
              <a:buChar char="•"/>
            </a:pPr>
            <a:r>
              <a:rPr lang="tr-TR" sz="3200" dirty="0"/>
              <a:t>Kelime hazinesinin genişliği ve kelime bilgisini nitelikli olması iletişim açısından önemlidir.</a:t>
            </a:r>
          </a:p>
          <a:p>
            <a:endParaRPr lang="tr-TR" dirty="0"/>
          </a:p>
        </p:txBody>
      </p:sp>
    </p:spTree>
    <p:extLst>
      <p:ext uri="{BB962C8B-B14F-4D97-AF65-F5344CB8AC3E}">
        <p14:creationId xmlns:p14="http://schemas.microsoft.com/office/powerpoint/2010/main" val="21688129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1000109"/>
            <a:ext cx="7258072" cy="5126055"/>
          </a:xfrm>
        </p:spPr>
        <p:txBody>
          <a:bodyPr/>
          <a:lstStyle/>
          <a:p>
            <a:r>
              <a:rPr lang="tr-TR" dirty="0" smtClean="0"/>
              <a:t>Üslup, söz dizimi, akıcılık, ilgi çekici olma gibi özelliklerin yanında kullanılan söz varlığının okuyucunun kelime hazinesine karşılık gelmesi de bir metni, okumaya değer hale getiren, anlaşılır kılan özelliklerdendir.</a:t>
            </a:r>
            <a:endParaRPr lang="tr-TR" dirty="0"/>
          </a:p>
        </p:txBody>
      </p:sp>
      <p:pic>
        <p:nvPicPr>
          <p:cNvPr id="18434" name="Picture 2" descr="http://www.yeniisfikirleri.net/wp-content/uploads/2014/06/musteri-cekmenin-yollari-620x350.jpg"/>
          <p:cNvPicPr>
            <a:picLocks noChangeAspect="1" noChangeArrowheads="1"/>
          </p:cNvPicPr>
          <p:nvPr/>
        </p:nvPicPr>
        <p:blipFill>
          <a:blip r:embed="rId2" cstate="print"/>
          <a:srcRect/>
          <a:stretch>
            <a:fillRect/>
          </a:stretch>
        </p:blipFill>
        <p:spPr bwMode="auto">
          <a:xfrm>
            <a:off x="5310182" y="3786190"/>
            <a:ext cx="4619648" cy="2607866"/>
          </a:xfrm>
          <a:prstGeom prst="rect">
            <a:avLst/>
          </a:prstGeom>
          <a:noFill/>
        </p:spPr>
      </p:pic>
    </p:spTree>
    <p:extLst>
      <p:ext uri="{BB962C8B-B14F-4D97-AF65-F5344CB8AC3E}">
        <p14:creationId xmlns:p14="http://schemas.microsoft.com/office/powerpoint/2010/main" val="13045821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881158" y="357166"/>
            <a:ext cx="8229600" cy="1143000"/>
          </a:xfrm>
        </p:spPr>
        <p:style>
          <a:lnRef idx="1">
            <a:schemeClr val="accent5"/>
          </a:lnRef>
          <a:fillRef idx="2">
            <a:schemeClr val="accent5"/>
          </a:fillRef>
          <a:effectRef idx="1">
            <a:schemeClr val="accent5"/>
          </a:effectRef>
          <a:fontRef idx="minor">
            <a:schemeClr val="dk1"/>
          </a:fontRef>
        </p:style>
        <p:txBody>
          <a:bodyPr>
            <a:noAutofit/>
          </a:bodyPr>
          <a:lstStyle/>
          <a:p>
            <a:r>
              <a:rPr lang="tr-TR" sz="3600" dirty="0"/>
              <a:t>2. KELİME HAZİNESİYLE DİL BECERİLERİ ARASINDAKİ İLİŞKİ</a:t>
            </a:r>
            <a:endParaRPr lang="tr-TR" sz="3600" dirty="0"/>
          </a:p>
        </p:txBody>
      </p:sp>
      <p:sp>
        <p:nvSpPr>
          <p:cNvPr id="3" name="2 İçerik Yer Tutucusu"/>
          <p:cNvSpPr>
            <a:spLocks noGrp="1"/>
          </p:cNvSpPr>
          <p:nvPr>
            <p:ph idx="1"/>
          </p:nvPr>
        </p:nvSpPr>
        <p:spPr>
          <a:xfrm>
            <a:off x="1981200" y="2000240"/>
            <a:ext cx="4972056" cy="4572032"/>
          </a:xfrm>
        </p:spPr>
        <p:txBody>
          <a:bodyPr>
            <a:normAutofit/>
          </a:bodyPr>
          <a:lstStyle/>
          <a:p>
            <a:r>
              <a:rPr lang="tr-TR" dirty="0" smtClean="0"/>
              <a:t> Okuma ve dinleme sırasında edinilen kelime hazinesi konuşma ve yazmada kullanılır.</a:t>
            </a:r>
          </a:p>
          <a:p>
            <a:r>
              <a:rPr lang="tr-TR" dirty="0" smtClean="0"/>
              <a:t>İlköğretime başlama çağına yaklaşmış çocukların kelime hazinesinin yeterli bir seviyeye gelmesi, okuma yazma öğretimine başlangıç için de bir işarettir.</a:t>
            </a:r>
          </a:p>
          <a:p>
            <a:pPr>
              <a:buNone/>
            </a:pPr>
            <a:endParaRPr lang="tr-TR" dirty="0"/>
          </a:p>
        </p:txBody>
      </p:sp>
      <p:pic>
        <p:nvPicPr>
          <p:cNvPr id="17409" name="Picture 1" descr="F:\images (11).jpg"/>
          <p:cNvPicPr>
            <a:picLocks noChangeAspect="1" noChangeArrowheads="1"/>
          </p:cNvPicPr>
          <p:nvPr/>
        </p:nvPicPr>
        <p:blipFill>
          <a:blip r:embed="rId2" cstate="print"/>
          <a:srcRect/>
          <a:stretch>
            <a:fillRect/>
          </a:stretch>
        </p:blipFill>
        <p:spPr bwMode="auto">
          <a:xfrm>
            <a:off x="7096132" y="2571744"/>
            <a:ext cx="3143272" cy="3143272"/>
          </a:xfrm>
          <a:prstGeom prst="rect">
            <a:avLst/>
          </a:prstGeom>
          <a:noFill/>
        </p:spPr>
      </p:pic>
    </p:spTree>
    <p:extLst>
      <p:ext uri="{BB962C8B-B14F-4D97-AF65-F5344CB8AC3E}">
        <p14:creationId xmlns:p14="http://schemas.microsoft.com/office/powerpoint/2010/main" val="39026985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024034" y="2214555"/>
            <a:ext cx="3186106" cy="3500463"/>
          </a:xfrm>
        </p:spPr>
        <p:txBody>
          <a:bodyPr>
            <a:normAutofit/>
          </a:bodyPr>
          <a:lstStyle/>
          <a:p>
            <a:r>
              <a:rPr lang="tr-TR" dirty="0" smtClean="0"/>
              <a:t>Okuma becerisini ilerlemesi ise sözcük dağarcığını zenginleştirmeye katkı sağlar.</a:t>
            </a:r>
            <a:endParaRPr lang="tr-TR" dirty="0"/>
          </a:p>
        </p:txBody>
      </p:sp>
      <p:pic>
        <p:nvPicPr>
          <p:cNvPr id="16385" name="Picture 1" descr="F:\antbirlik-ilkogretim-okulu-1 (1).jpg"/>
          <p:cNvPicPr>
            <a:picLocks noChangeAspect="1" noChangeArrowheads="1"/>
          </p:cNvPicPr>
          <p:nvPr/>
        </p:nvPicPr>
        <p:blipFill>
          <a:blip r:embed="rId2" cstate="print"/>
          <a:srcRect/>
          <a:stretch>
            <a:fillRect/>
          </a:stretch>
        </p:blipFill>
        <p:spPr bwMode="auto">
          <a:xfrm>
            <a:off x="5381621" y="2285992"/>
            <a:ext cx="4857783" cy="3643338"/>
          </a:xfrm>
          <a:prstGeom prst="rect">
            <a:avLst/>
          </a:prstGeom>
          <a:noFill/>
        </p:spPr>
      </p:pic>
      <p:sp>
        <p:nvSpPr>
          <p:cNvPr id="5" name="4 Dikdörtgen"/>
          <p:cNvSpPr/>
          <p:nvPr/>
        </p:nvSpPr>
        <p:spPr>
          <a:xfrm>
            <a:off x="1952596" y="857232"/>
            <a:ext cx="8215370" cy="1077218"/>
          </a:xfrm>
          <a:prstGeom prst="rect">
            <a:avLst/>
          </a:prstGeom>
        </p:spPr>
        <p:txBody>
          <a:bodyPr wrap="square">
            <a:spAutoFit/>
          </a:bodyPr>
          <a:lstStyle/>
          <a:p>
            <a:pPr>
              <a:buFont typeface="Arial" pitchFamily="34" charset="0"/>
              <a:buChar char="•"/>
            </a:pPr>
            <a:r>
              <a:rPr lang="tr-TR" sz="3200" dirty="0"/>
              <a:t>Okuma alışkanlığı öğrencilerin kelime hazinesini ve okuma- anlama becerisini geliştirir.</a:t>
            </a:r>
          </a:p>
        </p:txBody>
      </p:sp>
    </p:spTree>
    <p:extLst>
      <p:ext uri="{BB962C8B-B14F-4D97-AF65-F5344CB8AC3E}">
        <p14:creationId xmlns:p14="http://schemas.microsoft.com/office/powerpoint/2010/main" val="29751652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857233"/>
            <a:ext cx="8229600" cy="5268931"/>
          </a:xfrm>
        </p:spPr>
        <p:txBody>
          <a:bodyPr/>
          <a:lstStyle/>
          <a:p>
            <a:r>
              <a:rPr lang="tr-TR" dirty="0"/>
              <a:t>O</a:t>
            </a:r>
            <a:r>
              <a:rPr lang="tr-TR" dirty="0" smtClean="0"/>
              <a:t>kuma seslendirme değildir. Okumanın temelinde anlama vardır. Okuma ile birlikte anlama da gelişir.</a:t>
            </a:r>
            <a:endParaRPr lang="tr-TR" dirty="0"/>
          </a:p>
        </p:txBody>
      </p:sp>
      <p:pic>
        <p:nvPicPr>
          <p:cNvPr id="15363" name="Picture 3" descr="http://resim.cokbilgi.com/hizli-okuma/hizli-okuma-yontemleri.jpg"/>
          <p:cNvPicPr>
            <a:picLocks noChangeAspect="1" noChangeArrowheads="1"/>
          </p:cNvPicPr>
          <p:nvPr/>
        </p:nvPicPr>
        <p:blipFill>
          <a:blip r:embed="rId2" cstate="print"/>
          <a:srcRect/>
          <a:stretch>
            <a:fillRect/>
          </a:stretch>
        </p:blipFill>
        <p:spPr bwMode="auto">
          <a:xfrm>
            <a:off x="6024562" y="2214555"/>
            <a:ext cx="3086100" cy="4076701"/>
          </a:xfrm>
          <a:prstGeom prst="rect">
            <a:avLst/>
          </a:prstGeom>
          <a:noFill/>
        </p:spPr>
      </p:pic>
    </p:spTree>
    <p:extLst>
      <p:ext uri="{BB962C8B-B14F-4D97-AF65-F5344CB8AC3E}">
        <p14:creationId xmlns:p14="http://schemas.microsoft.com/office/powerpoint/2010/main" val="4527869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52596" y="642918"/>
            <a:ext cx="8085584" cy="1643074"/>
          </a:xfrm>
        </p:spPr>
        <p:style>
          <a:lnRef idx="1">
            <a:schemeClr val="accent5"/>
          </a:lnRef>
          <a:fillRef idx="2">
            <a:schemeClr val="accent5"/>
          </a:fillRef>
          <a:effectRef idx="1">
            <a:schemeClr val="accent5"/>
          </a:effectRef>
          <a:fontRef idx="minor">
            <a:schemeClr val="dk1"/>
          </a:fontRef>
        </p:style>
        <p:txBody>
          <a:bodyPr>
            <a:noAutofit/>
          </a:bodyPr>
          <a:lstStyle/>
          <a:p>
            <a:r>
              <a:rPr lang="tr-TR" sz="5400" dirty="0"/>
              <a:t>Okumanın gelişimi için aile ne yapmalı?</a:t>
            </a:r>
            <a:endParaRPr lang="tr-TR" sz="5400" dirty="0"/>
          </a:p>
        </p:txBody>
      </p:sp>
      <p:pic>
        <p:nvPicPr>
          <p:cNvPr id="14338" name="Picture 2" descr="https://encrypted-tbn1.gstatic.com/images?q=tbn:ANd9GcSZ0ojdSc4QZL448Du3OcEYv0xkAaJpqZxCqzrFnhvvS1rDYfFD"/>
          <p:cNvPicPr>
            <a:picLocks noChangeAspect="1" noChangeArrowheads="1"/>
          </p:cNvPicPr>
          <p:nvPr/>
        </p:nvPicPr>
        <p:blipFill>
          <a:blip r:embed="rId2" cstate="print"/>
          <a:srcRect/>
          <a:stretch>
            <a:fillRect/>
          </a:stretch>
        </p:blipFill>
        <p:spPr bwMode="auto">
          <a:xfrm>
            <a:off x="4381488" y="2714620"/>
            <a:ext cx="3429024" cy="3383506"/>
          </a:xfrm>
          <a:prstGeom prst="rect">
            <a:avLst/>
          </a:prstGeom>
          <a:noFill/>
        </p:spPr>
      </p:pic>
    </p:spTree>
    <p:extLst>
      <p:ext uri="{BB962C8B-B14F-4D97-AF65-F5344CB8AC3E}">
        <p14:creationId xmlns:p14="http://schemas.microsoft.com/office/powerpoint/2010/main" val="39931493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881158" y="500043"/>
            <a:ext cx="8229600" cy="5626121"/>
          </a:xfrm>
        </p:spPr>
        <p:txBody>
          <a:bodyPr/>
          <a:lstStyle/>
          <a:p>
            <a:pPr>
              <a:buNone/>
            </a:pPr>
            <a:r>
              <a:rPr lang="tr-TR" dirty="0" smtClean="0"/>
              <a:t>    	Ailelerin eve düzenli olarak gazete, kitap, dergi gibi yayınları alması çocuğu okuma konusunda olumlu yönde etkilerken anne babanın düzenli okuma alışkanlığının olması da çocuk için özendirici olmaktadır. Çünkü anne baba iyi bir modeldir.</a:t>
            </a:r>
            <a:endParaRPr lang="tr-TR" dirty="0"/>
          </a:p>
        </p:txBody>
      </p:sp>
      <p:pic>
        <p:nvPicPr>
          <p:cNvPr id="4" name="Picture 1" descr="F:\images (26).jpg"/>
          <p:cNvPicPr>
            <a:picLocks noChangeAspect="1" noChangeArrowheads="1"/>
          </p:cNvPicPr>
          <p:nvPr/>
        </p:nvPicPr>
        <p:blipFill>
          <a:blip r:embed="rId2" cstate="print"/>
          <a:srcRect/>
          <a:stretch>
            <a:fillRect/>
          </a:stretch>
        </p:blipFill>
        <p:spPr bwMode="auto">
          <a:xfrm>
            <a:off x="6310315" y="3571876"/>
            <a:ext cx="3576463" cy="3000396"/>
          </a:xfrm>
          <a:prstGeom prst="rect">
            <a:avLst/>
          </a:prstGeom>
          <a:noFill/>
        </p:spPr>
      </p:pic>
    </p:spTree>
    <p:extLst>
      <p:ext uri="{BB962C8B-B14F-4D97-AF65-F5344CB8AC3E}">
        <p14:creationId xmlns:p14="http://schemas.microsoft.com/office/powerpoint/2010/main" val="16070615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024034" y="500042"/>
            <a:ext cx="8229600" cy="5929354"/>
          </a:xfrm>
        </p:spPr>
        <p:txBody>
          <a:bodyPr/>
          <a:lstStyle/>
          <a:p>
            <a:r>
              <a:rPr lang="tr-TR" dirty="0" smtClean="0"/>
              <a:t>Kelime hazinesini gelişimi için okuma önemli olduğu gibi öğrencilerin iyi birer okuyucu olmaları için çok kelime bilmeleri ve kelimeleri iyi tanımaları da şarttır.</a:t>
            </a:r>
          </a:p>
          <a:p>
            <a:r>
              <a:rPr lang="tr-TR" dirty="0" smtClean="0"/>
              <a:t>Okuma becerisi kelime hazinesini geliştirici tek dil becerisi değildir. Bunun yanında dinleme becerisi ile de kelime hazinesi gelişir.</a:t>
            </a:r>
          </a:p>
        </p:txBody>
      </p:sp>
      <p:pic>
        <p:nvPicPr>
          <p:cNvPr id="12290" name="Picture 2" descr="http://iblog.milliyet.com.tr/imgroot/blogv7/Blog333/2012/04/05/25/356919-3-4-7b650.jpg"/>
          <p:cNvPicPr>
            <a:picLocks noChangeAspect="1" noChangeArrowheads="1"/>
          </p:cNvPicPr>
          <p:nvPr/>
        </p:nvPicPr>
        <p:blipFill>
          <a:blip r:embed="rId2" cstate="print"/>
          <a:srcRect/>
          <a:stretch>
            <a:fillRect/>
          </a:stretch>
        </p:blipFill>
        <p:spPr bwMode="auto">
          <a:xfrm>
            <a:off x="6381753" y="4143381"/>
            <a:ext cx="3171825" cy="2286001"/>
          </a:xfrm>
          <a:prstGeom prst="rect">
            <a:avLst/>
          </a:prstGeom>
          <a:noFill/>
        </p:spPr>
      </p:pic>
    </p:spTree>
    <p:extLst>
      <p:ext uri="{BB962C8B-B14F-4D97-AF65-F5344CB8AC3E}">
        <p14:creationId xmlns:p14="http://schemas.microsoft.com/office/powerpoint/2010/main" val="25123493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2357431"/>
            <a:ext cx="3757610" cy="3768733"/>
          </a:xfrm>
        </p:spPr>
        <p:txBody>
          <a:bodyPr>
            <a:normAutofit/>
          </a:bodyPr>
          <a:lstStyle/>
          <a:p>
            <a:r>
              <a:rPr lang="tr-TR" dirty="0" smtClean="0"/>
              <a:t>Öğrencilerin farklı okuma ortamlarıyla karşı karşıya kalması, çeşitli tür ve konularda metinler okuması farklı bağlamları kavratmak bakımından önem arz etmektedir.</a:t>
            </a:r>
          </a:p>
          <a:p>
            <a:pPr>
              <a:buNone/>
            </a:pPr>
            <a:endParaRPr lang="tr-TR" dirty="0"/>
          </a:p>
        </p:txBody>
      </p:sp>
      <p:pic>
        <p:nvPicPr>
          <p:cNvPr id="11265" name="Picture 1" descr="F:\images (5).jpg"/>
          <p:cNvPicPr>
            <a:picLocks noChangeAspect="1" noChangeArrowheads="1"/>
          </p:cNvPicPr>
          <p:nvPr/>
        </p:nvPicPr>
        <p:blipFill>
          <a:blip r:embed="rId2" cstate="print"/>
          <a:srcRect/>
          <a:stretch>
            <a:fillRect/>
          </a:stretch>
        </p:blipFill>
        <p:spPr bwMode="auto">
          <a:xfrm>
            <a:off x="6167439" y="2500307"/>
            <a:ext cx="3990975" cy="3343275"/>
          </a:xfrm>
          <a:prstGeom prst="rect">
            <a:avLst/>
          </a:prstGeom>
          <a:noFill/>
        </p:spPr>
      </p:pic>
      <p:sp>
        <p:nvSpPr>
          <p:cNvPr id="5" name="4 Metin kutusu"/>
          <p:cNvSpPr txBox="1"/>
          <p:nvPr/>
        </p:nvSpPr>
        <p:spPr>
          <a:xfrm>
            <a:off x="2024034" y="714357"/>
            <a:ext cx="8001056" cy="1661993"/>
          </a:xfrm>
          <a:prstGeom prst="rect">
            <a:avLst/>
          </a:prstGeom>
          <a:noFill/>
        </p:spPr>
        <p:txBody>
          <a:bodyPr wrap="square" rtlCol="0">
            <a:spAutoFit/>
          </a:bodyPr>
          <a:lstStyle/>
          <a:p>
            <a:pPr>
              <a:buFont typeface="Arial" pitchFamily="34" charset="0"/>
              <a:buChar char="•"/>
            </a:pPr>
            <a:r>
              <a:rPr lang="tr-TR" sz="2800" dirty="0"/>
              <a:t>Hem anne babanın hem de öğretmenin amacı çocuğa çok sayıda farklı kelime kullandırmak ve bu kelimeleri aktif halde tutmak olmalıdır.</a:t>
            </a:r>
          </a:p>
          <a:p>
            <a:pPr>
              <a:buFont typeface="Arial" pitchFamily="34" charset="0"/>
              <a:buChar char="•"/>
            </a:pPr>
            <a:endParaRPr lang="tr-TR" dirty="0"/>
          </a:p>
        </p:txBody>
      </p:sp>
    </p:spTree>
    <p:extLst>
      <p:ext uri="{BB962C8B-B14F-4D97-AF65-F5344CB8AC3E}">
        <p14:creationId xmlns:p14="http://schemas.microsoft.com/office/powerpoint/2010/main" val="7589923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F:\images (27).jpg"/>
          <p:cNvPicPr>
            <a:picLocks noGrp="1" noChangeAspect="1" noChangeArrowheads="1"/>
          </p:cNvPicPr>
          <p:nvPr>
            <p:ph idx="1"/>
          </p:nvPr>
        </p:nvPicPr>
        <p:blipFill>
          <a:blip r:embed="rId2" cstate="print"/>
          <a:srcRect/>
          <a:stretch>
            <a:fillRect/>
          </a:stretch>
        </p:blipFill>
        <p:spPr bwMode="auto">
          <a:xfrm>
            <a:off x="2881291" y="1785926"/>
            <a:ext cx="6441260" cy="4178738"/>
          </a:xfrm>
          <a:prstGeom prst="rect">
            <a:avLst/>
          </a:prstGeom>
          <a:noFill/>
        </p:spPr>
      </p:pic>
      <p:sp>
        <p:nvSpPr>
          <p:cNvPr id="5" name="1 Başlık"/>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tr-TR" dirty="0" smtClean="0"/>
              <a:t>3. KELİME- BAĞLAM İLİŞKİSİ</a:t>
            </a:r>
            <a:endParaRPr lang="tr-TR" dirty="0"/>
          </a:p>
        </p:txBody>
      </p:sp>
    </p:spTree>
    <p:extLst>
      <p:ext uri="{BB962C8B-B14F-4D97-AF65-F5344CB8AC3E}">
        <p14:creationId xmlns:p14="http://schemas.microsoft.com/office/powerpoint/2010/main" val="6922367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809720" y="571481"/>
            <a:ext cx="8401080" cy="5554683"/>
          </a:xfrm>
        </p:spPr>
        <p:txBody>
          <a:bodyPr/>
          <a:lstStyle/>
          <a:p>
            <a:pPr>
              <a:buNone/>
            </a:pPr>
            <a:r>
              <a:rPr lang="tr-TR" dirty="0" smtClean="0">
                <a:solidFill>
                  <a:srgbClr val="FF0000"/>
                </a:solidFill>
              </a:rPr>
              <a:t>		</a:t>
            </a:r>
            <a:r>
              <a:rPr lang="tr-TR" dirty="0">
                <a:solidFill>
                  <a:srgbClr val="FF0000"/>
                </a:solidFill>
              </a:rPr>
              <a:t>BAĞLAM: </a:t>
            </a:r>
            <a:r>
              <a:rPr lang="tr-TR" dirty="0"/>
              <a:t>Bir sözcüğün, cümlenin, paragrafın metin içindeki yerini belirleyen; ondan önce veya sonra gelen söz konusu sözcük, cümle ya da paragrafın anlamını, değerini belirleyen öğeler bütünüdür. Yani kısaca ortamdır.</a:t>
            </a:r>
            <a:endParaRPr lang="tr-TR" dirty="0"/>
          </a:p>
        </p:txBody>
      </p:sp>
      <p:pic>
        <p:nvPicPr>
          <p:cNvPr id="10242" name="Picture 2" descr="http://img-s2.onedio.com/id-56f8e2fa2ed203226cd17f2d/rev-0/raw/s-1bb793d82eed5d24c1b80401db9c80638968b173.jpg"/>
          <p:cNvPicPr>
            <a:picLocks noChangeAspect="1" noChangeArrowheads="1"/>
          </p:cNvPicPr>
          <p:nvPr/>
        </p:nvPicPr>
        <p:blipFill>
          <a:blip r:embed="rId2" cstate="print"/>
          <a:srcRect/>
          <a:stretch>
            <a:fillRect/>
          </a:stretch>
        </p:blipFill>
        <p:spPr bwMode="auto">
          <a:xfrm>
            <a:off x="4881554" y="2643182"/>
            <a:ext cx="5012706" cy="3343436"/>
          </a:xfrm>
          <a:prstGeom prst="rect">
            <a:avLst/>
          </a:prstGeom>
          <a:noFill/>
        </p:spPr>
      </p:pic>
    </p:spTree>
    <p:extLst>
      <p:ext uri="{BB962C8B-B14F-4D97-AF65-F5344CB8AC3E}">
        <p14:creationId xmlns:p14="http://schemas.microsoft.com/office/powerpoint/2010/main" val="33919785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642919"/>
            <a:ext cx="8229600" cy="5483245"/>
          </a:xfrm>
        </p:spPr>
        <p:txBody>
          <a:bodyPr/>
          <a:lstStyle/>
          <a:p>
            <a:pPr>
              <a:buNone/>
            </a:pPr>
            <a:r>
              <a:rPr lang="tr-TR" dirty="0" smtClean="0"/>
              <a:t>  		</a:t>
            </a:r>
            <a:r>
              <a:rPr lang="tr-TR" dirty="0"/>
              <a:t>Kelime hazinesi zenginliğinin, kelime sayısının çokluğuyla sınırlı olmadığını, aslında önemli olanın, kavram zenginliği olduğunu göstermektedir. Bu bağlamda kelimenin önemi, hangi kavramları karşıladığının bilinmesinden ortaya çıkmaktadır. </a:t>
            </a:r>
            <a:endParaRPr lang="tr-TR" dirty="0"/>
          </a:p>
        </p:txBody>
      </p:sp>
      <p:pic>
        <p:nvPicPr>
          <p:cNvPr id="9217" name="Picture 1" descr="F:\images (1).jpg"/>
          <p:cNvPicPr>
            <a:picLocks noChangeAspect="1" noChangeArrowheads="1"/>
          </p:cNvPicPr>
          <p:nvPr/>
        </p:nvPicPr>
        <p:blipFill>
          <a:blip r:embed="rId2" cstate="print"/>
          <a:srcRect/>
          <a:stretch>
            <a:fillRect/>
          </a:stretch>
        </p:blipFill>
        <p:spPr bwMode="auto">
          <a:xfrm>
            <a:off x="3809984" y="3286124"/>
            <a:ext cx="4643470" cy="2631662"/>
          </a:xfrm>
          <a:prstGeom prst="rect">
            <a:avLst/>
          </a:prstGeom>
          <a:noFill/>
        </p:spPr>
      </p:pic>
    </p:spTree>
    <p:extLst>
      <p:ext uri="{BB962C8B-B14F-4D97-AF65-F5344CB8AC3E}">
        <p14:creationId xmlns:p14="http://schemas.microsoft.com/office/powerpoint/2010/main" val="22489741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3" name="Picture 11" descr="C:\Users\husniye\Desktop\Adsız.jpg"/>
          <p:cNvPicPr>
            <a:picLocks noChangeAspect="1" noChangeArrowheads="1"/>
          </p:cNvPicPr>
          <p:nvPr/>
        </p:nvPicPr>
        <p:blipFill>
          <a:blip r:embed="rId2" cstate="print"/>
          <a:srcRect/>
          <a:stretch>
            <a:fillRect/>
          </a:stretch>
        </p:blipFill>
        <p:spPr bwMode="auto">
          <a:xfrm>
            <a:off x="4667240" y="4000505"/>
            <a:ext cx="2071702" cy="1076325"/>
          </a:xfrm>
          <a:prstGeom prst="rect">
            <a:avLst/>
          </a:prstGeom>
          <a:noFill/>
        </p:spPr>
      </p:pic>
      <p:sp>
        <p:nvSpPr>
          <p:cNvPr id="3" name="2 İçerik Yer Tutucusu"/>
          <p:cNvSpPr>
            <a:spLocks noGrp="1"/>
          </p:cNvSpPr>
          <p:nvPr>
            <p:ph idx="1"/>
          </p:nvPr>
        </p:nvSpPr>
        <p:spPr>
          <a:xfrm>
            <a:off x="1981200" y="428606"/>
            <a:ext cx="7972452" cy="2643205"/>
          </a:xfrm>
        </p:spPr>
        <p:txBody>
          <a:bodyPr>
            <a:normAutofit/>
          </a:bodyPr>
          <a:lstStyle/>
          <a:p>
            <a:r>
              <a:rPr lang="tr-TR" dirty="0" smtClean="0"/>
              <a:t>Türkçe kelimeler hem yazılış hem de söyleniş birliği taşır. </a:t>
            </a:r>
          </a:p>
          <a:p>
            <a:r>
              <a:rPr lang="tr-TR" dirty="0" smtClean="0"/>
              <a:t> Her dilde olduğu gibi Türkçede de eş sesli dediğimiz kelimeler vardır. Örneğin, dolu (boşun zıddı), dolu (kar tanesi); ben ( kişi zamiri), ben (derideki ufak benek)</a:t>
            </a:r>
          </a:p>
        </p:txBody>
      </p:sp>
      <p:pic>
        <p:nvPicPr>
          <p:cNvPr id="8195" name="Picture 3" descr="http://d.haber3.com/news/2281463.jpg"/>
          <p:cNvPicPr>
            <a:picLocks noChangeAspect="1" noChangeArrowheads="1"/>
          </p:cNvPicPr>
          <p:nvPr/>
        </p:nvPicPr>
        <p:blipFill>
          <a:blip r:embed="rId3" cstate="print"/>
          <a:srcRect/>
          <a:stretch>
            <a:fillRect/>
          </a:stretch>
        </p:blipFill>
        <p:spPr bwMode="auto">
          <a:xfrm>
            <a:off x="2238348" y="3143248"/>
            <a:ext cx="2857500" cy="2857500"/>
          </a:xfrm>
          <a:prstGeom prst="rect">
            <a:avLst/>
          </a:prstGeom>
          <a:noFill/>
        </p:spPr>
      </p:pic>
      <p:sp>
        <p:nvSpPr>
          <p:cNvPr id="6" name="5 Metin kutusu"/>
          <p:cNvSpPr txBox="1"/>
          <p:nvPr/>
        </p:nvSpPr>
        <p:spPr>
          <a:xfrm>
            <a:off x="2881290" y="6143644"/>
            <a:ext cx="1571636" cy="523220"/>
          </a:xfrm>
          <a:prstGeom prst="rect">
            <a:avLst/>
          </a:prstGeom>
          <a:noFill/>
        </p:spPr>
        <p:txBody>
          <a:bodyPr wrap="square" rtlCol="0">
            <a:spAutoFit/>
          </a:bodyPr>
          <a:lstStyle/>
          <a:p>
            <a:r>
              <a:rPr lang="tr-TR" dirty="0"/>
              <a:t>      </a:t>
            </a:r>
            <a:r>
              <a:rPr lang="tr-TR" sz="2800" b="1" dirty="0">
                <a:solidFill>
                  <a:srgbClr val="FF0000"/>
                </a:solidFill>
              </a:rPr>
              <a:t>DOLU</a:t>
            </a:r>
            <a:endParaRPr lang="tr-TR" sz="2800" b="1" dirty="0">
              <a:solidFill>
                <a:srgbClr val="FF0000"/>
              </a:solidFill>
            </a:endParaRPr>
          </a:p>
        </p:txBody>
      </p:sp>
      <p:sp>
        <p:nvSpPr>
          <p:cNvPr id="8197" name="AutoShape 5" descr="EŞİTTİR ile ilgili görsel sonucu"/>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199" name="AutoShape 7" descr="EŞİTTİR ile ilgili görsel sonucu"/>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205" name="AutoShape 13" descr="DOLU YAĞIŞI ile ilgili görsel sonucu"/>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207" name="AutoShape 15" descr="DOLU YAĞIŞI ile ilgili görsel sonucu"/>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209" name="AutoShape 17" descr="DOLU YAĞIŞI ile ilgili görsel sonucu"/>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8211" name="Picture 19" descr="http://www.rotahaber.com/images/upload/izmir-de-cok-siddetli-dolu-5656490.Jpeg"/>
          <p:cNvPicPr>
            <a:picLocks noChangeAspect="1" noChangeArrowheads="1"/>
          </p:cNvPicPr>
          <p:nvPr/>
        </p:nvPicPr>
        <p:blipFill>
          <a:blip r:embed="rId4" cstate="print"/>
          <a:srcRect/>
          <a:stretch>
            <a:fillRect/>
          </a:stretch>
        </p:blipFill>
        <p:spPr bwMode="auto">
          <a:xfrm>
            <a:off x="6667505" y="3286125"/>
            <a:ext cx="3428983" cy="2571767"/>
          </a:xfrm>
          <a:prstGeom prst="rect">
            <a:avLst/>
          </a:prstGeom>
          <a:noFill/>
        </p:spPr>
      </p:pic>
      <p:sp>
        <p:nvSpPr>
          <p:cNvPr id="17" name="16 Metin kutusu"/>
          <p:cNvSpPr txBox="1"/>
          <p:nvPr/>
        </p:nvSpPr>
        <p:spPr>
          <a:xfrm>
            <a:off x="7881950" y="6072206"/>
            <a:ext cx="1214446" cy="523220"/>
          </a:xfrm>
          <a:prstGeom prst="rect">
            <a:avLst/>
          </a:prstGeom>
          <a:noFill/>
        </p:spPr>
        <p:txBody>
          <a:bodyPr wrap="square" rtlCol="0">
            <a:spAutoFit/>
          </a:bodyPr>
          <a:lstStyle/>
          <a:p>
            <a:r>
              <a:rPr lang="tr-TR" sz="2800" b="1" dirty="0">
                <a:solidFill>
                  <a:srgbClr val="FF0000"/>
                </a:solidFill>
              </a:rPr>
              <a:t>DOLU</a:t>
            </a:r>
            <a:endParaRPr lang="tr-TR" sz="2800" dirty="0"/>
          </a:p>
        </p:txBody>
      </p:sp>
      <p:pic>
        <p:nvPicPr>
          <p:cNvPr id="2" name="Resim 1"/>
          <p:cNvPicPr>
            <a:picLocks noChangeAspect="1"/>
          </p:cNvPicPr>
          <p:nvPr/>
        </p:nvPicPr>
        <p:blipFill>
          <a:blip r:embed="rId5"/>
          <a:stretch>
            <a:fillRect/>
          </a:stretch>
        </p:blipFill>
        <p:spPr>
          <a:xfrm>
            <a:off x="2059614" y="3128927"/>
            <a:ext cx="3048811" cy="2982996"/>
          </a:xfrm>
          <a:prstGeom prst="rect">
            <a:avLst/>
          </a:prstGeom>
        </p:spPr>
      </p:pic>
    </p:spTree>
    <p:extLst>
      <p:ext uri="{BB962C8B-B14F-4D97-AF65-F5344CB8AC3E}">
        <p14:creationId xmlns:p14="http://schemas.microsoft.com/office/powerpoint/2010/main" val="42942804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571481"/>
            <a:ext cx="8229600" cy="5554683"/>
          </a:xfrm>
        </p:spPr>
        <p:txBody>
          <a:bodyPr/>
          <a:lstStyle/>
          <a:p>
            <a:r>
              <a:rPr lang="tr-TR" dirty="0" smtClean="0"/>
              <a:t>Öğrencinin duyduğunda ya da okuduğunda bir sözcüğü anlıyor olması, o sözcüğün tamamen kelime hazinesine ait olduğunu göstermez. </a:t>
            </a:r>
            <a:endParaRPr lang="tr-TR" dirty="0"/>
          </a:p>
          <a:p>
            <a:r>
              <a:rPr lang="tr-TR" dirty="0" smtClean="0"/>
              <a:t>O yüzden söz dağarcığını iyice pekiştirip belleğine yerleştirmeye, sonrada onu edilgen durumdan etkin duruma getirmeye ihtiyaç vardır. </a:t>
            </a:r>
            <a:endParaRPr lang="tr-TR" dirty="0"/>
          </a:p>
        </p:txBody>
      </p:sp>
      <p:pic>
        <p:nvPicPr>
          <p:cNvPr id="7169" name="Picture 1" descr="F:\unnamed (1).png"/>
          <p:cNvPicPr>
            <a:picLocks noChangeAspect="1" noChangeArrowheads="1"/>
          </p:cNvPicPr>
          <p:nvPr/>
        </p:nvPicPr>
        <p:blipFill>
          <a:blip r:embed="rId2" cstate="print"/>
          <a:srcRect/>
          <a:stretch>
            <a:fillRect/>
          </a:stretch>
        </p:blipFill>
        <p:spPr bwMode="auto">
          <a:xfrm>
            <a:off x="4381489" y="4000504"/>
            <a:ext cx="3602885" cy="2291490"/>
          </a:xfrm>
          <a:prstGeom prst="rect">
            <a:avLst/>
          </a:prstGeom>
          <a:noFill/>
        </p:spPr>
      </p:pic>
    </p:spTree>
    <p:extLst>
      <p:ext uri="{BB962C8B-B14F-4D97-AF65-F5344CB8AC3E}">
        <p14:creationId xmlns:p14="http://schemas.microsoft.com/office/powerpoint/2010/main" val="22102752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1124745"/>
            <a:ext cx="8229600" cy="5001419"/>
          </a:xfrm>
        </p:spPr>
        <p:txBody>
          <a:bodyPr/>
          <a:lstStyle/>
          <a:p>
            <a:r>
              <a:rPr lang="tr-TR" dirty="0" smtClean="0"/>
              <a:t>Kelimelerin farklı bağlamlardaki anlamları arasındaki ilişkiyi kavramanın en iyi yolu yine okumaktan geçmektedir. Ancak okunan metindeki kelimelerin, kullandıkları bağlama en uygun kelimeler olması gerekir. </a:t>
            </a:r>
          </a:p>
          <a:p>
            <a:pPr>
              <a:buNone/>
            </a:pPr>
            <a:endParaRPr lang="tr-TR" dirty="0"/>
          </a:p>
        </p:txBody>
      </p:sp>
      <p:pic>
        <p:nvPicPr>
          <p:cNvPr id="6146" name="Picture 2" descr="http://www.turkcede.org/images/resimler/YTO/adam_asmaca.png"/>
          <p:cNvPicPr>
            <a:picLocks noChangeAspect="1" noChangeArrowheads="1"/>
          </p:cNvPicPr>
          <p:nvPr/>
        </p:nvPicPr>
        <p:blipFill>
          <a:blip r:embed="rId2" cstate="print"/>
          <a:srcRect/>
          <a:stretch>
            <a:fillRect/>
          </a:stretch>
        </p:blipFill>
        <p:spPr bwMode="auto">
          <a:xfrm>
            <a:off x="3095604" y="4071942"/>
            <a:ext cx="6143668" cy="2057549"/>
          </a:xfrm>
          <a:prstGeom prst="rect">
            <a:avLst/>
          </a:prstGeom>
          <a:noFill/>
        </p:spPr>
      </p:pic>
    </p:spTree>
    <p:extLst>
      <p:ext uri="{BB962C8B-B14F-4D97-AF65-F5344CB8AC3E}">
        <p14:creationId xmlns:p14="http://schemas.microsoft.com/office/powerpoint/2010/main" val="3927270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tr-TR" sz="3600" dirty="0"/>
              <a:t>4. KELİME HAZİNESİNİN GELİŞTİRİLMESİ</a:t>
            </a:r>
            <a:endParaRPr lang="tr-TR" sz="3600" dirty="0"/>
          </a:p>
        </p:txBody>
      </p:sp>
      <p:pic>
        <p:nvPicPr>
          <p:cNvPr id="5121" name="Picture 1" descr="F:\images (14).jpg"/>
          <p:cNvPicPr>
            <a:picLocks noGrp="1" noChangeAspect="1" noChangeArrowheads="1"/>
          </p:cNvPicPr>
          <p:nvPr>
            <p:ph idx="1"/>
          </p:nvPr>
        </p:nvPicPr>
        <p:blipFill>
          <a:blip r:embed="rId2" cstate="print"/>
          <a:srcRect/>
          <a:stretch>
            <a:fillRect/>
          </a:stretch>
        </p:blipFill>
        <p:spPr bwMode="auto">
          <a:xfrm>
            <a:off x="3243760" y="1500174"/>
            <a:ext cx="5924075" cy="4643470"/>
          </a:xfrm>
          <a:prstGeom prst="rect">
            <a:avLst/>
          </a:prstGeom>
          <a:noFill/>
        </p:spPr>
      </p:pic>
    </p:spTree>
    <p:extLst>
      <p:ext uri="{BB962C8B-B14F-4D97-AF65-F5344CB8AC3E}">
        <p14:creationId xmlns:p14="http://schemas.microsoft.com/office/powerpoint/2010/main" val="25812522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285729"/>
            <a:ext cx="8229600" cy="3429024"/>
          </a:xfrm>
        </p:spPr>
        <p:txBody>
          <a:bodyPr/>
          <a:lstStyle/>
          <a:p>
            <a:pPr>
              <a:buNone/>
            </a:pPr>
            <a:r>
              <a:rPr lang="tr-TR" dirty="0" smtClean="0"/>
              <a:t>		</a:t>
            </a:r>
            <a:r>
              <a:rPr lang="tr-TR" dirty="0"/>
              <a:t>Kelime çalışmaları öğrencilerde aşağıdaki bilgi ve becerileri geliştirmeyi amaçlar: </a:t>
            </a:r>
          </a:p>
          <a:p>
            <a:r>
              <a:rPr lang="tr-TR" dirty="0"/>
              <a:t>Kullanmakta olduğu kelimelerin anlamlarını, kullanışlarını durulaştırmak; yanlış kullanımları fark edip düzeltebilme yeteneği kazanmak,</a:t>
            </a:r>
          </a:p>
          <a:p>
            <a:r>
              <a:rPr lang="tr-TR" dirty="0"/>
              <a:t>Yeni kelimeler öğrenerek, kelime hazinesinin yaş ile birlikte doğal gelişimini hızlandırmak,</a:t>
            </a:r>
          </a:p>
          <a:p>
            <a:endParaRPr lang="tr-TR" dirty="0"/>
          </a:p>
        </p:txBody>
      </p:sp>
      <p:pic>
        <p:nvPicPr>
          <p:cNvPr id="43010" name="Picture 2" descr="http://resim.beyince.net/yazi/amac-ne.jpg"/>
          <p:cNvPicPr>
            <a:picLocks noChangeAspect="1" noChangeArrowheads="1"/>
          </p:cNvPicPr>
          <p:nvPr/>
        </p:nvPicPr>
        <p:blipFill>
          <a:blip r:embed="rId2" cstate="print"/>
          <a:srcRect/>
          <a:stretch>
            <a:fillRect/>
          </a:stretch>
        </p:blipFill>
        <p:spPr bwMode="auto">
          <a:xfrm>
            <a:off x="6582052" y="3571877"/>
            <a:ext cx="3577580" cy="2990857"/>
          </a:xfrm>
          <a:prstGeom prst="rect">
            <a:avLst/>
          </a:prstGeom>
          <a:noFill/>
        </p:spPr>
      </p:pic>
    </p:spTree>
    <p:extLst>
      <p:ext uri="{BB962C8B-B14F-4D97-AF65-F5344CB8AC3E}">
        <p14:creationId xmlns:p14="http://schemas.microsoft.com/office/powerpoint/2010/main" val="19019849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214291"/>
            <a:ext cx="8229600" cy="5911873"/>
          </a:xfrm>
        </p:spPr>
        <p:txBody>
          <a:bodyPr/>
          <a:lstStyle/>
          <a:p>
            <a:r>
              <a:rPr lang="tr-TR" dirty="0" smtClean="0"/>
              <a:t>Kelimelerin yapılışlarını tanıtarak anlamlarını daha iyi belirleyebilecek bilgiler vermek,</a:t>
            </a:r>
          </a:p>
          <a:p>
            <a:r>
              <a:rPr lang="tr-TR" dirty="0" smtClean="0"/>
              <a:t>Kelimelerin karşıtlarını, yakın anlamlarını, karşılıklarını öğretmek, anlam sınırları üzerinde bilinç kazandırmak,</a:t>
            </a:r>
          </a:p>
          <a:p>
            <a:r>
              <a:rPr lang="tr-TR" dirty="0" smtClean="0"/>
              <a:t>Birleşik kelime, deyim, atasözü gibi kelime gruplarını tanıtmak, anlamlarını öğretmek</a:t>
            </a:r>
            <a:endParaRPr lang="tr-TR" dirty="0"/>
          </a:p>
        </p:txBody>
      </p:sp>
      <p:pic>
        <p:nvPicPr>
          <p:cNvPr id="4097" name="Picture 1"/>
          <p:cNvPicPr>
            <a:picLocks noChangeAspect="1" noChangeArrowheads="1"/>
          </p:cNvPicPr>
          <p:nvPr/>
        </p:nvPicPr>
        <p:blipFill>
          <a:blip r:embed="rId2" cstate="print"/>
          <a:srcRect/>
          <a:stretch>
            <a:fillRect/>
          </a:stretch>
        </p:blipFill>
        <p:spPr bwMode="auto">
          <a:xfrm>
            <a:off x="3309918" y="4313925"/>
            <a:ext cx="5214974" cy="2067833"/>
          </a:xfrm>
          <a:prstGeom prst="rect">
            <a:avLst/>
          </a:prstGeom>
          <a:noFill/>
          <a:ln w="9525">
            <a:noFill/>
            <a:miter lim="800000"/>
            <a:headEnd/>
            <a:tailEnd/>
          </a:ln>
          <a:effectLst/>
        </p:spPr>
      </p:pic>
    </p:spTree>
    <p:extLst>
      <p:ext uri="{BB962C8B-B14F-4D97-AF65-F5344CB8AC3E}">
        <p14:creationId xmlns:p14="http://schemas.microsoft.com/office/powerpoint/2010/main" val="31574268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llinoisreview.typepad.com/.a/6a00d834515c5469e201a73daa021c970d-pi"/>
          <p:cNvPicPr>
            <a:picLocks noChangeAspect="1" noChangeArrowheads="1"/>
          </p:cNvPicPr>
          <p:nvPr/>
        </p:nvPicPr>
        <p:blipFill>
          <a:blip r:embed="rId2" cstate="print"/>
          <a:srcRect/>
          <a:stretch>
            <a:fillRect/>
          </a:stretch>
        </p:blipFill>
        <p:spPr bwMode="auto">
          <a:xfrm>
            <a:off x="6167438" y="3214686"/>
            <a:ext cx="4061074" cy="3143272"/>
          </a:xfrm>
          <a:prstGeom prst="rect">
            <a:avLst/>
          </a:prstGeom>
          <a:noFill/>
        </p:spPr>
      </p:pic>
      <p:sp>
        <p:nvSpPr>
          <p:cNvPr id="3" name="2 İçerik Yer Tutucusu"/>
          <p:cNvSpPr>
            <a:spLocks noGrp="1"/>
          </p:cNvSpPr>
          <p:nvPr>
            <p:ph idx="1"/>
          </p:nvPr>
        </p:nvSpPr>
        <p:spPr>
          <a:xfrm>
            <a:off x="1981200" y="3429001"/>
            <a:ext cx="4043362" cy="2697163"/>
          </a:xfrm>
        </p:spPr>
        <p:txBody>
          <a:bodyPr>
            <a:normAutofit/>
          </a:bodyPr>
          <a:lstStyle/>
          <a:p>
            <a:r>
              <a:rPr lang="tr-TR" dirty="0"/>
              <a:t>Kelimeleri, deyimler, terimleri, günlük ilişkileri ve yaratıcı anlatımda doğru ve yerinde kullanmayı öğretmek.</a:t>
            </a:r>
          </a:p>
          <a:p>
            <a:pPr>
              <a:buNone/>
            </a:pPr>
            <a:endParaRPr lang="tr-TR" dirty="0"/>
          </a:p>
        </p:txBody>
      </p:sp>
      <p:sp>
        <p:nvSpPr>
          <p:cNvPr id="5" name="4 Metin kutusu"/>
          <p:cNvSpPr txBox="1"/>
          <p:nvPr/>
        </p:nvSpPr>
        <p:spPr>
          <a:xfrm>
            <a:off x="2095472" y="500043"/>
            <a:ext cx="7643866" cy="2954655"/>
          </a:xfrm>
          <a:prstGeom prst="rect">
            <a:avLst/>
          </a:prstGeom>
          <a:noFill/>
        </p:spPr>
        <p:txBody>
          <a:bodyPr wrap="square" rtlCol="0">
            <a:spAutoFit/>
          </a:bodyPr>
          <a:lstStyle/>
          <a:p>
            <a:pPr>
              <a:buFont typeface="Arial" pitchFamily="34" charset="0"/>
              <a:buChar char="•"/>
            </a:pPr>
            <a:r>
              <a:rPr lang="tr-TR" sz="2800" dirty="0"/>
              <a:t>Kelimenin terim olarak bir bilim ya da sanat alanında belli anlam taşıdığını fark ettirmek,</a:t>
            </a:r>
          </a:p>
          <a:p>
            <a:endParaRPr lang="tr-TR" sz="2800" dirty="0"/>
          </a:p>
          <a:p>
            <a:pPr>
              <a:buFont typeface="Arial" pitchFamily="34" charset="0"/>
              <a:buChar char="•"/>
            </a:pPr>
            <a:r>
              <a:rPr lang="tr-TR" sz="2800" dirty="0"/>
              <a:t>Bilmediği kelimelerin anlam ve yapısını öğrenebilmek için sözlük ve başka kaynaklara başvurma alışkanlığı kazandırmak,</a:t>
            </a:r>
          </a:p>
          <a:p>
            <a:endParaRPr lang="tr-TR" dirty="0"/>
          </a:p>
        </p:txBody>
      </p:sp>
    </p:spTree>
    <p:extLst>
      <p:ext uri="{BB962C8B-B14F-4D97-AF65-F5344CB8AC3E}">
        <p14:creationId xmlns:p14="http://schemas.microsoft.com/office/powerpoint/2010/main" val="38937378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41" name="Picture 9" descr="C:\Users\husniye\Desktop\UNDER_6_28.gif"/>
          <p:cNvPicPr>
            <a:picLocks noChangeAspect="1" noChangeArrowheads="1" noCrop="1"/>
          </p:cNvPicPr>
          <p:nvPr/>
        </p:nvPicPr>
        <p:blipFill>
          <a:blip r:embed="rId2" cstate="print"/>
          <a:srcRect/>
          <a:stretch>
            <a:fillRect/>
          </a:stretch>
        </p:blipFill>
        <p:spPr bwMode="auto">
          <a:xfrm>
            <a:off x="5667372" y="4429132"/>
            <a:ext cx="2988288" cy="2173300"/>
          </a:xfrm>
          <a:prstGeom prst="rect">
            <a:avLst/>
          </a:prstGeom>
          <a:noFill/>
        </p:spPr>
      </p:pic>
      <p:pic>
        <p:nvPicPr>
          <p:cNvPr id="44043" name="Picture 11" descr="http://musataturkio.meb.k12.tr/meb_iys_dosyalar/49/01/744231/resimler/2012_11/k_21213545_1323068_129927040766030280192_original.jpg"/>
          <p:cNvPicPr>
            <a:picLocks noChangeAspect="1" noChangeArrowheads="1"/>
          </p:cNvPicPr>
          <p:nvPr/>
        </p:nvPicPr>
        <p:blipFill>
          <a:blip r:embed="rId3" cstate="print"/>
          <a:srcRect/>
          <a:stretch>
            <a:fillRect/>
          </a:stretch>
        </p:blipFill>
        <p:spPr bwMode="auto">
          <a:xfrm>
            <a:off x="8167702" y="4929198"/>
            <a:ext cx="2171714" cy="1357322"/>
          </a:xfrm>
          <a:prstGeom prst="rect">
            <a:avLst/>
          </a:prstGeom>
          <a:noFill/>
        </p:spPr>
      </p:pic>
      <p:pic>
        <p:nvPicPr>
          <p:cNvPr id="44036" name="Picture 4" descr="https://fwmail.net/img/i/2012/10/konusma_sirasi_th.jpg"/>
          <p:cNvPicPr>
            <a:picLocks noChangeAspect="1" noChangeArrowheads="1"/>
          </p:cNvPicPr>
          <p:nvPr/>
        </p:nvPicPr>
        <p:blipFill>
          <a:blip r:embed="rId4" cstate="print"/>
          <a:srcRect/>
          <a:stretch>
            <a:fillRect/>
          </a:stretch>
        </p:blipFill>
        <p:spPr bwMode="auto">
          <a:xfrm>
            <a:off x="3809984" y="4643446"/>
            <a:ext cx="2428892" cy="1785950"/>
          </a:xfrm>
          <a:prstGeom prst="rect">
            <a:avLst/>
          </a:prstGeom>
          <a:noFill/>
        </p:spPr>
      </p:pic>
      <p:sp>
        <p:nvSpPr>
          <p:cNvPr id="2" name="1 Başlık"/>
          <p:cNvSpPr>
            <a:spLocks noGrp="1"/>
          </p:cNvSpPr>
          <p:nvPr>
            <p:ph type="title"/>
          </p:nvPr>
        </p:nvSpPr>
        <p:spPr>
          <a:xfrm>
            <a:off x="1981200" y="285728"/>
            <a:ext cx="8229600" cy="1428760"/>
          </a:xfrm>
        </p:spPr>
        <p:style>
          <a:lnRef idx="1">
            <a:schemeClr val="accent5"/>
          </a:lnRef>
          <a:fillRef idx="2">
            <a:schemeClr val="accent5"/>
          </a:fillRef>
          <a:effectRef idx="1">
            <a:schemeClr val="accent5"/>
          </a:effectRef>
          <a:fontRef idx="minor">
            <a:schemeClr val="dk1"/>
          </a:fontRef>
        </p:style>
        <p:txBody>
          <a:bodyPr>
            <a:normAutofit/>
          </a:bodyPr>
          <a:lstStyle/>
          <a:p>
            <a:r>
              <a:rPr lang="tr-TR" dirty="0" smtClean="0"/>
              <a:t>Farklı  dil becerilerinde düzenlenmiş etkinlikler: </a:t>
            </a:r>
            <a:endParaRPr lang="tr-TR" dirty="0"/>
          </a:p>
        </p:txBody>
      </p:sp>
      <p:sp>
        <p:nvSpPr>
          <p:cNvPr id="3" name="2 İçerik Yer Tutucusu"/>
          <p:cNvSpPr>
            <a:spLocks noGrp="1"/>
          </p:cNvSpPr>
          <p:nvPr>
            <p:ph idx="1"/>
          </p:nvPr>
        </p:nvSpPr>
        <p:spPr>
          <a:xfrm>
            <a:off x="1981200" y="2143117"/>
            <a:ext cx="8229600" cy="3983047"/>
          </a:xfrm>
        </p:spPr>
        <p:txBody>
          <a:bodyPr/>
          <a:lstStyle/>
          <a:p>
            <a:r>
              <a:rPr lang="tr-TR" dirty="0" smtClean="0"/>
              <a:t>Dinleme, konuşma, okuma ve yazma becerileri yoluyla öğrencilerin kelime hazinesi zenginleştirilebilir.</a:t>
            </a:r>
          </a:p>
          <a:p>
            <a:endParaRPr lang="tr-TR" dirty="0"/>
          </a:p>
        </p:txBody>
      </p:sp>
      <p:pic>
        <p:nvPicPr>
          <p:cNvPr id="44034" name="Picture 2" descr="C:\Users\husniye\Desktop\iyi-dinleyici.jpg"/>
          <p:cNvPicPr>
            <a:picLocks noChangeAspect="1" noChangeArrowheads="1"/>
          </p:cNvPicPr>
          <p:nvPr/>
        </p:nvPicPr>
        <p:blipFill>
          <a:blip r:embed="rId5" cstate="print"/>
          <a:srcRect/>
          <a:stretch>
            <a:fillRect/>
          </a:stretch>
        </p:blipFill>
        <p:spPr bwMode="auto">
          <a:xfrm>
            <a:off x="1952596" y="4143381"/>
            <a:ext cx="1857388" cy="1913503"/>
          </a:xfrm>
          <a:prstGeom prst="rect">
            <a:avLst/>
          </a:prstGeom>
          <a:noFill/>
        </p:spPr>
      </p:pic>
    </p:spTree>
    <p:extLst>
      <p:ext uri="{BB962C8B-B14F-4D97-AF65-F5344CB8AC3E}">
        <p14:creationId xmlns:p14="http://schemas.microsoft.com/office/powerpoint/2010/main" val="29048960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tr-TR" dirty="0" smtClean="0"/>
              <a:t>Doğrudan kelime öğretimi:</a:t>
            </a:r>
            <a:endParaRPr lang="tr-TR" dirty="0"/>
          </a:p>
        </p:txBody>
      </p:sp>
      <p:sp>
        <p:nvSpPr>
          <p:cNvPr id="3" name="2 İçerik Yer Tutucusu"/>
          <p:cNvSpPr>
            <a:spLocks noGrp="1"/>
          </p:cNvSpPr>
          <p:nvPr>
            <p:ph idx="1"/>
          </p:nvPr>
        </p:nvSpPr>
        <p:spPr>
          <a:xfrm>
            <a:off x="1981200" y="1600200"/>
            <a:ext cx="5972188" cy="4972072"/>
          </a:xfrm>
        </p:spPr>
        <p:txBody>
          <a:bodyPr>
            <a:normAutofit/>
          </a:bodyPr>
          <a:lstStyle/>
          <a:p>
            <a:r>
              <a:rPr lang="tr-TR" dirty="0" smtClean="0"/>
              <a:t>Burada dikkat edilmesi gereken nokta, bütün kelimelerin öğrencilere tek tek öğretilemeyeceği gerçeğidir.</a:t>
            </a:r>
          </a:p>
          <a:p>
            <a:r>
              <a:rPr lang="tr-TR" dirty="0" smtClean="0"/>
              <a:t>Doğrudan kelime öğretimi yapılırken bile bir kelimenin diğer kelimelerle olan ilişkisi, bağlam içerisindeki rolü öğrencilerce kavranırsa bu yöntem çok etkili bir yöntem haline gelebilir. </a:t>
            </a:r>
          </a:p>
          <a:p>
            <a:endParaRPr lang="tr-TR" dirty="0"/>
          </a:p>
        </p:txBody>
      </p:sp>
      <p:pic>
        <p:nvPicPr>
          <p:cNvPr id="45058" name="Picture 2" descr="http://www.yenislayt.com/upload/7e42bd6eff.png"/>
          <p:cNvPicPr>
            <a:picLocks noChangeAspect="1" noChangeArrowheads="1"/>
          </p:cNvPicPr>
          <p:nvPr/>
        </p:nvPicPr>
        <p:blipFill>
          <a:blip r:embed="rId2" cstate="print"/>
          <a:srcRect/>
          <a:stretch>
            <a:fillRect/>
          </a:stretch>
        </p:blipFill>
        <p:spPr bwMode="auto">
          <a:xfrm>
            <a:off x="7953389" y="1571612"/>
            <a:ext cx="2105025" cy="5086350"/>
          </a:xfrm>
          <a:prstGeom prst="rect">
            <a:avLst/>
          </a:prstGeom>
          <a:noFill/>
        </p:spPr>
      </p:pic>
    </p:spTree>
    <p:extLst>
      <p:ext uri="{BB962C8B-B14F-4D97-AF65-F5344CB8AC3E}">
        <p14:creationId xmlns:p14="http://schemas.microsoft.com/office/powerpoint/2010/main" val="13825158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armarasps.com.tr/files/Web%20resimler/Strateji/Strateji-10.jpg"/>
          <p:cNvPicPr>
            <a:picLocks noChangeAspect="1" noChangeArrowheads="1"/>
          </p:cNvPicPr>
          <p:nvPr/>
        </p:nvPicPr>
        <p:blipFill>
          <a:blip r:embed="rId2" cstate="print"/>
          <a:srcRect/>
          <a:stretch>
            <a:fillRect/>
          </a:stretch>
        </p:blipFill>
        <p:spPr bwMode="auto">
          <a:xfrm>
            <a:off x="1524001" y="3643315"/>
            <a:ext cx="3536181" cy="2357454"/>
          </a:xfrm>
          <a:prstGeom prst="rect">
            <a:avLst/>
          </a:prstGeom>
          <a:noFill/>
        </p:spPr>
      </p:pic>
      <p:sp>
        <p:nvSpPr>
          <p:cNvPr id="2" name="1 Başlık"/>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tr-TR" dirty="0" smtClean="0"/>
              <a:t>Kelime öğrenme stratejilerinin öğretimi:</a:t>
            </a:r>
            <a:endParaRPr lang="tr-TR" dirty="0"/>
          </a:p>
        </p:txBody>
      </p:sp>
      <p:sp>
        <p:nvSpPr>
          <p:cNvPr id="3" name="2 İçerik Yer Tutucusu"/>
          <p:cNvSpPr>
            <a:spLocks noGrp="1"/>
          </p:cNvSpPr>
          <p:nvPr>
            <p:ph idx="1"/>
          </p:nvPr>
        </p:nvSpPr>
        <p:spPr>
          <a:xfrm>
            <a:off x="4524364" y="3857628"/>
            <a:ext cx="5643602" cy="2643206"/>
          </a:xfrm>
        </p:spPr>
        <p:txBody>
          <a:bodyPr>
            <a:normAutofit lnSpcReduction="10000"/>
          </a:bodyPr>
          <a:lstStyle/>
          <a:p>
            <a:r>
              <a:rPr lang="tr-TR" sz="3000" dirty="0"/>
              <a:t>Üçüncüsü ise öğrencilerin kendi kendilerine gelişimini sağlamak amacıyla sözcük kullanmaya teşvik etmektir.</a:t>
            </a:r>
          </a:p>
          <a:p>
            <a:r>
              <a:rPr lang="tr-TR" sz="3000" dirty="0"/>
              <a:t>Dördüncü ise kelime öğrenme bilincinin oluşturulmasıdır.</a:t>
            </a:r>
          </a:p>
          <a:p>
            <a:endParaRPr lang="tr-TR" dirty="0"/>
          </a:p>
        </p:txBody>
      </p:sp>
      <p:sp>
        <p:nvSpPr>
          <p:cNvPr id="5" name="4 Metin kutusu"/>
          <p:cNvSpPr txBox="1"/>
          <p:nvPr/>
        </p:nvSpPr>
        <p:spPr>
          <a:xfrm>
            <a:off x="2024034" y="1785927"/>
            <a:ext cx="8001056" cy="2092881"/>
          </a:xfrm>
          <a:prstGeom prst="rect">
            <a:avLst/>
          </a:prstGeom>
          <a:noFill/>
        </p:spPr>
        <p:txBody>
          <a:bodyPr wrap="square" rtlCol="0">
            <a:spAutoFit/>
          </a:bodyPr>
          <a:lstStyle/>
          <a:p>
            <a:pPr>
              <a:buFont typeface="Arial" pitchFamily="34" charset="0"/>
              <a:buChar char="•"/>
            </a:pPr>
            <a:r>
              <a:rPr lang="tr-TR" sz="2800" dirty="0"/>
              <a:t>Bu stratejilerin ilki bağlam içerisinden kelimenin anlamını çıkarmaktır.</a:t>
            </a:r>
          </a:p>
          <a:p>
            <a:pPr>
              <a:buFont typeface="Arial" pitchFamily="34" charset="0"/>
              <a:buChar char="•"/>
            </a:pPr>
            <a:r>
              <a:rPr lang="tr-TR" sz="2800" dirty="0"/>
              <a:t>İkincisi ise kelimenin özelliklerinden yararlanarak anlam ulaşmaya çalışmadır.</a:t>
            </a:r>
          </a:p>
          <a:p>
            <a:endParaRPr lang="tr-TR" dirty="0"/>
          </a:p>
        </p:txBody>
      </p:sp>
    </p:spTree>
    <p:extLst>
      <p:ext uri="{BB962C8B-B14F-4D97-AF65-F5344CB8AC3E}">
        <p14:creationId xmlns:p14="http://schemas.microsoft.com/office/powerpoint/2010/main" val="15573368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680</Words>
  <Application>Microsoft Office PowerPoint</Application>
  <PresentationFormat>Geniş ekran</PresentationFormat>
  <Paragraphs>61</Paragraphs>
  <Slides>30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30</vt:i4>
      </vt:variant>
    </vt:vector>
  </HeadingPairs>
  <TitlesOfParts>
    <vt:vector size="34" baseType="lpstr">
      <vt:lpstr>Arial</vt:lpstr>
      <vt:lpstr>Calibri</vt:lpstr>
      <vt:lpstr>Calibri Light</vt:lpstr>
      <vt:lpstr>Office Teması</vt:lpstr>
      <vt:lpstr>KELİME ÖĞRETİMİ</vt:lpstr>
      <vt:lpstr> 1. KELİME VE KELİME HAZİNESİ </vt:lpstr>
      <vt:lpstr>PowerPoint Sunusu</vt:lpstr>
      <vt:lpstr>PowerPoint Sunusu</vt:lpstr>
      <vt:lpstr>PowerPoint Sunusu</vt:lpstr>
      <vt:lpstr>PowerPoint Sunusu</vt:lpstr>
      <vt:lpstr>ŞEY</vt:lpstr>
      <vt:lpstr>‘‘ŞEY’’ ile başa çıkma;</vt:lpstr>
      <vt:lpstr>PowerPoint Sunusu</vt:lpstr>
      <vt:lpstr>PowerPoint Sunusu</vt:lpstr>
      <vt:lpstr>2. KELİME HAZİNESİYLE DİL BECERİLERİ ARASINDAKİ İLİŞKİ</vt:lpstr>
      <vt:lpstr>PowerPoint Sunusu</vt:lpstr>
      <vt:lpstr>PowerPoint Sunusu</vt:lpstr>
      <vt:lpstr>Okumanın gelişimi için aile ne yapmalı?</vt:lpstr>
      <vt:lpstr>PowerPoint Sunusu</vt:lpstr>
      <vt:lpstr>PowerPoint Sunusu</vt:lpstr>
      <vt:lpstr>PowerPoint Sunusu</vt:lpstr>
      <vt:lpstr>3. KELİME- BAĞLAM İLİŞKİSİ</vt:lpstr>
      <vt:lpstr>PowerPoint Sunusu</vt:lpstr>
      <vt:lpstr>PowerPoint Sunusu</vt:lpstr>
      <vt:lpstr>PowerPoint Sunusu</vt:lpstr>
      <vt:lpstr>PowerPoint Sunusu</vt:lpstr>
      <vt:lpstr>PowerPoint Sunusu</vt:lpstr>
      <vt:lpstr>4. KELİME HAZİNESİNİN GELİŞTİRİLMESİ</vt:lpstr>
      <vt:lpstr>PowerPoint Sunusu</vt:lpstr>
      <vt:lpstr>PowerPoint Sunusu</vt:lpstr>
      <vt:lpstr>PowerPoint Sunusu</vt:lpstr>
      <vt:lpstr>Farklı  dil becerilerinde düzenlenmiş etkinlikler: </vt:lpstr>
      <vt:lpstr>Doğrudan kelime öğretimi:</vt:lpstr>
      <vt:lpstr>Kelime öğrenme stratejilerinin öğretimi:</vt:lpstr>
    </vt:vector>
  </TitlesOfParts>
  <Company>Silentall Unattended Installer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KELİME ÖĞRETİMİ</dc:title>
  <dc:creator>pc20</dc:creator>
  <cp:lastModifiedBy>pc20</cp:lastModifiedBy>
  <cp:revision>1</cp:revision>
  <dcterms:created xsi:type="dcterms:W3CDTF">2020-01-15T13:25:04Z</dcterms:created>
  <dcterms:modified xsi:type="dcterms:W3CDTF">2020-01-15T13:25:15Z</dcterms:modified>
</cp:coreProperties>
</file>