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57" r:id="rId3"/>
    <p:sldId id="300" r:id="rId4"/>
    <p:sldId id="258" r:id="rId5"/>
    <p:sldId id="259" r:id="rId6"/>
    <p:sldId id="299" r:id="rId7"/>
    <p:sldId id="260" r:id="rId8"/>
    <p:sldId id="298" r:id="rId9"/>
    <p:sldId id="261" r:id="rId10"/>
    <p:sldId id="297" r:id="rId11"/>
    <p:sldId id="262" r:id="rId12"/>
    <p:sldId id="263" r:id="rId13"/>
    <p:sldId id="296" r:id="rId14"/>
    <p:sldId id="264" r:id="rId15"/>
    <p:sldId id="265" r:id="rId16"/>
    <p:sldId id="295" r:id="rId17"/>
    <p:sldId id="266" r:id="rId18"/>
    <p:sldId id="267" r:id="rId19"/>
    <p:sldId id="294" r:id="rId20"/>
    <p:sldId id="268" r:id="rId21"/>
    <p:sldId id="269" r:id="rId22"/>
    <p:sldId id="293" r:id="rId23"/>
    <p:sldId id="270" r:id="rId24"/>
    <p:sldId id="271" r:id="rId25"/>
    <p:sldId id="272" r:id="rId26"/>
    <p:sldId id="275" r:id="rId27"/>
    <p:sldId id="292" r:id="rId28"/>
    <p:sldId id="276" r:id="rId29"/>
    <p:sldId id="291"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24" autoAdjust="0"/>
  </p:normalViewPr>
  <p:slideViewPr>
    <p:cSldViewPr>
      <p:cViewPr varScale="1">
        <p:scale>
          <a:sx n="109" d="100"/>
          <a:sy n="109" d="100"/>
        </p:scale>
        <p:origin x="165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7 Başlık"/>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bwMode="auto">
          <a:xfrm rot="5400000">
            <a:off x="7764621" y="1174097"/>
            <a:ext cx="2286000" cy="381000"/>
          </a:xfrm>
        </p:spPr>
        <p:txBody>
          <a:bodyPr/>
          <a:lstStyle/>
          <a:p>
            <a:fld id="{D9F75050-0E15-4C5B-92B0-66D068882F1F}" type="datetimeFigureOut">
              <a:rPr lang="tr-TR" smtClean="0"/>
              <a:pPr/>
              <a:t>18.03.2020</a:t>
            </a:fld>
            <a:endParaRPr lang="tr-TR"/>
          </a:p>
        </p:txBody>
      </p:sp>
      <p:sp>
        <p:nvSpPr>
          <p:cNvPr id="17" name="16 Altbilgi Yer Tutucusu"/>
          <p:cNvSpPr>
            <a:spLocks noGrp="1"/>
          </p:cNvSpPr>
          <p:nvPr>
            <p:ph type="ftr" sz="quarter" idx="11"/>
          </p:nvPr>
        </p:nvSpPr>
        <p:spPr bwMode="auto">
          <a:xfrm rot="5400000">
            <a:off x="7077269" y="4181669"/>
            <a:ext cx="3657600" cy="384048"/>
          </a:xfrm>
        </p:spPr>
        <p:txBody>
          <a:bodyPr/>
          <a:lstStyle/>
          <a:p>
            <a:endParaRPr lang="tr-TR"/>
          </a:p>
        </p:txBody>
      </p:sp>
      <p:sp>
        <p:nvSpPr>
          <p:cNvPr id="10" name="9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Düz Bağlayıcı"/>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Oval"/>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Oval"/>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Slayt Numarası Yer Tutucusu"/>
          <p:cNvSpPr>
            <a:spLocks noGrp="1"/>
          </p:cNvSpPr>
          <p:nvPr>
            <p:ph type="sldNum" sz="quarter" idx="12"/>
          </p:nvPr>
        </p:nvSpPr>
        <p:spPr bwMode="auto">
          <a:xfrm>
            <a:off x="1325544" y="4928702"/>
            <a:ext cx="609600" cy="517524"/>
          </a:xfrm>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8" name="7 İçerik Yer Tutucusu"/>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4"/>
          </p:nvPr>
        </p:nvSpPr>
        <p:spPr/>
        <p:txBody>
          <a:bodyPr rtlCol="0"/>
          <a:lstStyle/>
          <a:p>
            <a:fld id="{D9F75050-0E15-4C5B-92B0-66D068882F1F}" type="datetimeFigureOut">
              <a:rPr lang="tr-TR" smtClean="0"/>
              <a:pPr/>
              <a:t>18.03.2020</a:t>
            </a:fld>
            <a:endParaRPr lang="tr-TR"/>
          </a:p>
        </p:txBody>
      </p:sp>
      <p:sp>
        <p:nvSpPr>
          <p:cNvPr id="9" name="8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10" name="9 Altbilgi Yer Tutucusu"/>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bwMode="auto">
          <a:xfrm rot="5400000">
            <a:off x="7763256" y="1170432"/>
            <a:ext cx="2286000" cy="381000"/>
          </a:xfrm>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bwMode="auto">
          <a:xfrm rot="5400000">
            <a:off x="7077456" y="4178808"/>
            <a:ext cx="3657600" cy="384048"/>
          </a:xfrm>
        </p:spPr>
        <p:txBody>
          <a:bodyPr/>
          <a:lstStyle/>
          <a:p>
            <a:endParaRPr lang="tr-TR"/>
          </a:p>
        </p:txBody>
      </p:sp>
      <p:sp>
        <p:nvSpPr>
          <p:cNvPr id="9"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Oval"/>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Oval"/>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üz Bağlayıcı"/>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Slayt Numarası Yer Tutucusu"/>
          <p:cNvSpPr>
            <a:spLocks noGrp="1"/>
          </p:cNvSpPr>
          <p:nvPr>
            <p:ph type="sldNum" sz="quarter" idx="12"/>
          </p:nvPr>
        </p:nvSpPr>
        <p:spPr bwMode="auto">
          <a:xfrm>
            <a:off x="1340616" y="4928702"/>
            <a:ext cx="609600" cy="517524"/>
          </a:xfrm>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9" name="8 İçerik Yer Tutucusu"/>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6" name="5 Veri Yer Tutucusu"/>
          <p:cNvSpPr>
            <a:spLocks noGrp="1"/>
          </p:cNvSpPr>
          <p:nvPr>
            <p:ph type="dt" sz="half" idx="10"/>
          </p:nvPr>
        </p:nvSpPr>
        <p:spPr/>
        <p:txBody>
          <a:bodyPr rtlCol="0"/>
          <a:lstStyle/>
          <a:p>
            <a:fld id="{D9F75050-0E15-4C5B-92B0-66D068882F1F}" type="datetimeFigureOut">
              <a:rPr lang="tr-TR" smtClean="0"/>
              <a:pPr/>
              <a:t>18.03.2020</a:t>
            </a:fld>
            <a:endParaRPr lang="tr-TR"/>
          </a:p>
        </p:txBody>
      </p:sp>
      <p:sp>
        <p:nvSpPr>
          <p:cNvPr id="7" name="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8" name="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Başlık"/>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İçerik Yer Tutucusu"/>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4"/>
          </p:nvPr>
        </p:nvSpPr>
        <p:spPr/>
        <p:txBody>
          <a:bodyPr rtlCol="0"/>
          <a:lstStyle/>
          <a:p>
            <a:fld id="{D9F75050-0E15-4C5B-92B0-66D068882F1F}" type="datetimeFigureOut">
              <a:rPr lang="tr-TR" smtClean="0"/>
              <a:pPr/>
              <a:t>18.03.2020</a:t>
            </a:fld>
            <a:endParaRPr lang="tr-TR"/>
          </a:p>
        </p:txBody>
      </p:sp>
      <p:sp>
        <p:nvSpPr>
          <p:cNvPr id="22" name="21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23" name="22 Altbilgi Yer Tutucusu"/>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Başlık"/>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Veri Yer Tutucusu"/>
          <p:cNvSpPr>
            <a:spLocks noGrp="1"/>
          </p:cNvSpPr>
          <p:nvPr>
            <p:ph type="dt" sz="half" idx="10"/>
          </p:nvPr>
        </p:nvSpPr>
        <p:spPr/>
        <p:txBody>
          <a:bodyPr rtlCol="0"/>
          <a:lstStyle/>
          <a:p>
            <a:fld id="{D9F75050-0E15-4C5B-92B0-66D068882F1F}" type="datetimeFigureOut">
              <a:rPr lang="tr-TR" smtClean="0"/>
              <a:pPr/>
              <a:t>18.03.2020</a:t>
            </a:fld>
            <a:endParaRPr lang="tr-TR"/>
          </a:p>
        </p:txBody>
      </p:sp>
      <p:sp>
        <p:nvSpPr>
          <p:cNvPr id="18" name="17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1" name="20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9F75050-0E15-4C5B-92B0-66D068882F1F}" type="datetimeFigureOut">
              <a:rPr lang="tr-TR" smtClean="0"/>
              <a:pPr/>
              <a:t>18.03.2020</a:t>
            </a:fld>
            <a:endParaRPr lang="tr-TR"/>
          </a:p>
        </p:txBody>
      </p:sp>
      <p:sp>
        <p:nvSpPr>
          <p:cNvPr id="3" name="2 Altbilgi Yer Tutucusu"/>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Slayt Numarası Yer Tutucusu"/>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2071670" y="1714488"/>
            <a:ext cx="6172200" cy="1894362"/>
          </a:xfrm>
        </p:spPr>
        <p:txBody>
          <a:bodyPr/>
          <a:lstStyle/>
          <a:p>
            <a:r>
              <a:rPr lang="tr-TR" dirty="0" smtClean="0"/>
              <a:t>Çocukta dil edinim kuramları</a:t>
            </a:r>
            <a:br>
              <a:rPr lang="tr-TR" dirty="0" smtClean="0"/>
            </a:br>
            <a:endParaRPr lang="tr-TR" dirty="0"/>
          </a:p>
        </p:txBody>
      </p:sp>
      <p:sp>
        <p:nvSpPr>
          <p:cNvPr id="4" name="Alt Başlık 3"/>
          <p:cNvSpPr>
            <a:spLocks noGrp="1"/>
          </p:cNvSpPr>
          <p:nvPr>
            <p:ph type="subTitle" idx="1"/>
          </p:nvPr>
        </p:nvSpPr>
        <p:spPr/>
        <p:txBody>
          <a:bodyPr/>
          <a:lstStyle/>
          <a:p>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714348" y="1071546"/>
            <a:ext cx="7143800" cy="4643470"/>
          </a:xfrm>
        </p:spPr>
        <p:txBody>
          <a:bodyPr>
            <a:normAutofit/>
          </a:bodyPr>
          <a:lstStyle/>
          <a:p>
            <a:r>
              <a:rPr lang="tr-TR" dirty="0" smtClean="0"/>
              <a:t>Çocuklarda dil edinimi ve gelişimi evreleri de, aynı yeteneklerimiz gibi, doğallık, eğitim/etkileşim ve çevre etkileriyle her zaman tartışma zemininde kalmıştır.</a:t>
            </a:r>
          </a:p>
          <a:p>
            <a:r>
              <a:rPr lang="tr-TR" dirty="0" smtClean="0"/>
              <a:t>Bu konuda görüşlerini öne süren ve bu görüşleri savunanlar birbirinden ayrı olarak dilin farklı bir boyutunu ele alıp çalışmalarını özellikle o konuya yoğunlaştırmışlardır.</a:t>
            </a:r>
          </a:p>
          <a:p>
            <a:pPr>
              <a:buNone/>
            </a:pP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714348" y="785794"/>
            <a:ext cx="7467600" cy="4873752"/>
          </a:xfrm>
        </p:spPr>
        <p:txBody>
          <a:bodyPr>
            <a:normAutofit lnSpcReduction="10000"/>
          </a:bodyPr>
          <a:lstStyle/>
          <a:p>
            <a:r>
              <a:rPr lang="tr-TR" dirty="0" smtClean="0"/>
              <a:t> Bazı kuramlar dilin yapısını, bir diğeri işlevin, diğerleri dil ve biliş ilişkisini yada bazıları dil edinim sürecini etkileyen çevrenin rolünü ele almışlardır.</a:t>
            </a:r>
          </a:p>
          <a:p>
            <a:endParaRPr lang="tr-TR" dirty="0" smtClean="0"/>
          </a:p>
          <a:p>
            <a:r>
              <a:rPr lang="tr-TR" dirty="0" smtClean="0"/>
              <a:t>Dil ve dil gelişimin çalışan özel eğitimciler ve/veya dil ve konuşma terapistleri normal ve normalden sapan süreçlere dair görüşlerini geliştirmek amacıyla öğrenmeyi hedeflemişlerdir.</a:t>
            </a:r>
          </a:p>
          <a:p>
            <a:endParaRPr lang="tr-TR" dirty="0" smtClean="0"/>
          </a:p>
          <a:p>
            <a:r>
              <a:rPr lang="tr-TR" dirty="0" smtClean="0"/>
              <a:t> Dil gelişimi çalışmanın nedenlerinden biri de bireyin kendi davranışlarını anlamasına yardımcı olmaktır. </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a:bodyPr>
          <a:lstStyle/>
          <a:p>
            <a:r>
              <a:rPr lang="tr-TR" sz="3000" dirty="0" smtClean="0"/>
              <a:t>Davranışçı</a:t>
            </a:r>
          </a:p>
          <a:p>
            <a:endParaRPr lang="tr-TR" sz="3000" dirty="0" smtClean="0"/>
          </a:p>
          <a:p>
            <a:pPr>
              <a:buNone/>
            </a:pPr>
            <a:endParaRPr lang="tr-TR" sz="3000" dirty="0" smtClean="0"/>
          </a:p>
          <a:p>
            <a:r>
              <a:rPr lang="tr-TR" sz="3000" dirty="0" smtClean="0"/>
              <a:t>Dilbilimsel(</a:t>
            </a:r>
            <a:r>
              <a:rPr lang="tr-TR" sz="3000" dirty="0" err="1" smtClean="0"/>
              <a:t>linguistik</a:t>
            </a:r>
            <a:r>
              <a:rPr lang="tr-TR" sz="3000" dirty="0" smtClean="0"/>
              <a:t>)</a:t>
            </a:r>
          </a:p>
          <a:p>
            <a:endParaRPr lang="tr-TR" sz="3000" dirty="0" smtClean="0"/>
          </a:p>
          <a:p>
            <a:endParaRPr lang="tr-TR" sz="3000" dirty="0" smtClean="0"/>
          </a:p>
          <a:p>
            <a:pPr>
              <a:buNone/>
            </a:pPr>
            <a:endParaRPr lang="tr-TR" sz="3000" dirty="0" smtClean="0"/>
          </a:p>
          <a:p>
            <a:r>
              <a:rPr lang="tr-TR" sz="3000" dirty="0" smtClean="0"/>
              <a:t>Etkileşimci</a:t>
            </a:r>
            <a:endParaRPr lang="tr-TR" sz="3000" dirty="0"/>
          </a:p>
        </p:txBody>
      </p:sp>
      <p:sp>
        <p:nvSpPr>
          <p:cNvPr id="4" name="3 Metin kutusu"/>
          <p:cNvSpPr txBox="1"/>
          <p:nvPr/>
        </p:nvSpPr>
        <p:spPr>
          <a:xfrm>
            <a:off x="500034" y="428604"/>
            <a:ext cx="7358114" cy="1169551"/>
          </a:xfrm>
          <a:prstGeom prst="rect">
            <a:avLst/>
          </a:prstGeom>
          <a:noFill/>
        </p:spPr>
        <p:txBody>
          <a:bodyPr wrap="square" rtlCol="0">
            <a:spAutoFit/>
          </a:bodyPr>
          <a:lstStyle/>
          <a:p>
            <a:r>
              <a:rPr lang="tr-TR" sz="3500" b="1" dirty="0" smtClean="0">
                <a:solidFill>
                  <a:schemeClr val="tx1">
                    <a:lumMod val="65000"/>
                    <a:lumOff val="35000"/>
                  </a:schemeClr>
                </a:solidFill>
              </a:rPr>
              <a:t>Çocukların dil ediniminde üç yaklaşım vardır;</a:t>
            </a:r>
            <a:endParaRPr lang="tr-TR" sz="3500" b="1" dirty="0">
              <a:solidFill>
                <a:schemeClr val="tx1">
                  <a:lumMod val="65000"/>
                  <a:lumOff val="3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0"/>
            <a:ext cx="7467600" cy="1143000"/>
          </a:xfrm>
        </p:spPr>
        <p:txBody>
          <a:bodyPr anchor="ctr"/>
          <a:lstStyle/>
          <a:p>
            <a:r>
              <a:rPr lang="tr-TR" dirty="0" smtClean="0"/>
              <a:t>DAVRANIŞÇI YAKLAŞIM</a:t>
            </a:r>
            <a:endParaRPr lang="tr-TR" dirty="0"/>
          </a:p>
        </p:txBody>
      </p:sp>
      <p:sp>
        <p:nvSpPr>
          <p:cNvPr id="3" name="2 İçerik Yer Tutucusu"/>
          <p:cNvSpPr>
            <a:spLocks noGrp="1"/>
          </p:cNvSpPr>
          <p:nvPr>
            <p:ph sz="quarter" idx="1"/>
          </p:nvPr>
        </p:nvSpPr>
        <p:spPr>
          <a:xfrm>
            <a:off x="457200" y="1214422"/>
            <a:ext cx="7467600" cy="5643578"/>
          </a:xfrm>
        </p:spPr>
        <p:txBody>
          <a:bodyPr/>
          <a:lstStyle/>
          <a:p>
            <a:r>
              <a:rPr lang="tr-TR" dirty="0" smtClean="0"/>
              <a:t>1930 ve 40’lara kadar araştırmacılar veri toplamayı gözlenebilir ve ölçülebilir davranışlara sınırladılar.</a:t>
            </a:r>
          </a:p>
          <a:p>
            <a:r>
              <a:rPr lang="tr-TR" dirty="0" smtClean="0"/>
              <a:t>Dil davranışındaki düzenlilikleri gözleyerek dilin yeterliliğine ait kanıtları bu düzene dayandırmaktaydılar. Dil yapılarını oluşturan zihinsel yapılara ve içsel mekanizmaya, gözlenebilir ve ölçülebilir olmadıkları için  önem vermediler.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lstStyle/>
          <a:p>
            <a:r>
              <a:rPr lang="tr-TR" dirty="0" smtClean="0"/>
              <a:t>Sadece dil performansının gözleyebildikleri kısmı ile ilgili çalışmalar yaparak dil gelişimini bu açıdan ele aldılar.</a:t>
            </a:r>
          </a:p>
          <a:p>
            <a:r>
              <a:rPr lang="tr-TR" dirty="0" smtClean="0"/>
              <a:t>Dil; fonem(sesbirim) ve sözcük, anlam ve sözcük, sözce ve yanıt(tepki) arasındaki bağlantılar setidir.</a:t>
            </a:r>
          </a:p>
          <a:p>
            <a:r>
              <a:rPr lang="tr-TR" dirty="0" smtClean="0"/>
              <a:t>Uyaran-tepki setinin gücü beklenen yanıtın gelme olasılığını belirler.</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76400" y="857232"/>
            <a:ext cx="7467600" cy="1143000"/>
          </a:xfrm>
        </p:spPr>
        <p:txBody>
          <a:bodyPr/>
          <a:lstStyle/>
          <a:p>
            <a:r>
              <a:rPr lang="tr-TR" sz="3500" dirty="0" smtClean="0"/>
              <a:t>Koşullu öğrenme</a:t>
            </a:r>
            <a:r>
              <a:rPr lang="tr-TR" dirty="0" smtClean="0"/>
              <a:t/>
            </a:r>
            <a:br>
              <a:rPr lang="tr-TR" dirty="0" smtClean="0"/>
            </a:br>
            <a:endParaRPr lang="tr-TR" dirty="0"/>
          </a:p>
        </p:txBody>
      </p:sp>
      <p:sp>
        <p:nvSpPr>
          <p:cNvPr id="3" name="2 İçerik Yer Tutucusu"/>
          <p:cNvSpPr>
            <a:spLocks noGrp="1"/>
          </p:cNvSpPr>
          <p:nvPr>
            <p:ph sz="quarter" idx="1"/>
          </p:nvPr>
        </p:nvSpPr>
        <p:spPr>
          <a:xfrm>
            <a:off x="714348" y="2000240"/>
            <a:ext cx="7000924" cy="4357718"/>
          </a:xfrm>
        </p:spPr>
        <p:txBody>
          <a:bodyPr>
            <a:normAutofit/>
          </a:bodyPr>
          <a:lstStyle/>
          <a:p>
            <a:r>
              <a:rPr lang="tr-TR" sz="2700" dirty="0" smtClean="0"/>
              <a:t>En önemli kuramcısı B.F. Skinner’dir</a:t>
            </a:r>
          </a:p>
          <a:p>
            <a:r>
              <a:rPr lang="tr-TR" sz="2700" dirty="0" smtClean="0"/>
              <a:t>Skinner dili “kullanımlar seti veya işlevsel birimler” olarak tanımlar.</a:t>
            </a:r>
          </a:p>
          <a:p>
            <a:r>
              <a:rPr lang="tr-TR" sz="2700" dirty="0" smtClean="0"/>
              <a:t>Sözdizimsel biçimler gibi geleneksel dilsel birimler bu tanıma </a:t>
            </a:r>
            <a:r>
              <a:rPr lang="tr-TR" sz="2700" u="sng" dirty="0" smtClean="0"/>
              <a:t>dahil edilemez.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lstStyle/>
          <a:p>
            <a:r>
              <a:rPr lang="tr-TR" dirty="0" smtClean="0"/>
              <a:t>Dil, konuşma kuralları çerçevesinde öğrenilen bir sözel davranıştır.</a:t>
            </a:r>
          </a:p>
          <a:p>
            <a:endParaRPr lang="tr-TR" dirty="0" smtClean="0"/>
          </a:p>
          <a:p>
            <a:r>
              <a:rPr lang="tr-TR" dirty="0" smtClean="0"/>
              <a:t>Dil, çevrenin aktif rol oynamasıyla ortaya çıkar.</a:t>
            </a:r>
          </a:p>
          <a:p>
            <a:endParaRPr lang="tr-TR" dirty="0" smtClean="0"/>
          </a:p>
          <a:p>
            <a:r>
              <a:rPr lang="tr-TR" dirty="0" smtClean="0"/>
              <a:t>Çocuk yaşamına “dil tankı” boş olarak başlar, çevresinden sağlanan dil modelleri ile oluşan deneyimler bu tankı zamanla doldurarak çocuğu zamanla bir dil kullanıcısı haline getirir.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28596" y="214290"/>
            <a:ext cx="8072494" cy="6259662"/>
          </a:xfrm>
        </p:spPr>
        <p:txBody>
          <a:bodyPr>
            <a:normAutofit/>
          </a:bodyPr>
          <a:lstStyle/>
          <a:p>
            <a:endParaRPr lang="tr-TR" dirty="0" smtClean="0"/>
          </a:p>
          <a:p>
            <a:endParaRPr lang="tr-TR" dirty="0" smtClean="0"/>
          </a:p>
          <a:p>
            <a:endParaRPr lang="tr-TR" dirty="0" smtClean="0"/>
          </a:p>
          <a:p>
            <a:r>
              <a:rPr lang="tr-TR" dirty="0" smtClean="0"/>
              <a:t>Bu tür bir gelişim içinde çocuk kendiliğinden dil davranışı başlatmada pasif ama çevrenin sağladığı örnek biçimleri taklit etmede aktiftir.</a:t>
            </a:r>
          </a:p>
          <a:p>
            <a:endParaRPr lang="tr-TR" sz="1800" dirty="0" smtClean="0"/>
          </a:p>
          <a:p>
            <a:pPr>
              <a:buNone/>
            </a:pPr>
            <a:r>
              <a:rPr lang="tr-TR" sz="1800" dirty="0" smtClean="0"/>
              <a:t>	</a:t>
            </a:r>
          </a:p>
          <a:p>
            <a:pPr>
              <a:buNone/>
            </a:pPr>
            <a:endParaRPr lang="tr-TR" sz="1800" dirty="0" smtClean="0"/>
          </a:p>
          <a:p>
            <a:pPr>
              <a:buNone/>
            </a:pPr>
            <a:r>
              <a:rPr lang="tr-TR" sz="1800" dirty="0" smtClean="0"/>
              <a:t>	UYARAN					       TEPKİ</a:t>
            </a:r>
          </a:p>
          <a:p>
            <a:pPr>
              <a:buNone/>
            </a:pPr>
            <a:r>
              <a:rPr lang="tr-TR" sz="1800" dirty="0" smtClean="0"/>
              <a:t>	    (girdi)				                 (çıktı/üretim)</a:t>
            </a:r>
          </a:p>
          <a:p>
            <a:endParaRPr lang="tr-TR" dirty="0" smtClean="0"/>
          </a:p>
        </p:txBody>
      </p:sp>
      <p:sp>
        <p:nvSpPr>
          <p:cNvPr id="4" name="3 Dikdörtgen"/>
          <p:cNvSpPr/>
          <p:nvPr/>
        </p:nvSpPr>
        <p:spPr>
          <a:xfrm>
            <a:off x="3357554" y="3643314"/>
            <a:ext cx="2000264"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DİL TANKI</a:t>
            </a:r>
            <a:endParaRPr lang="tr-TR" dirty="0"/>
          </a:p>
        </p:txBody>
      </p:sp>
      <p:cxnSp>
        <p:nvCxnSpPr>
          <p:cNvPr id="8" name="7 Düz Ok Bağlayıcısı"/>
          <p:cNvCxnSpPr/>
          <p:nvPr/>
        </p:nvCxnSpPr>
        <p:spPr>
          <a:xfrm>
            <a:off x="2285984" y="4143380"/>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a:off x="5357818" y="4143380"/>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00034" y="928670"/>
            <a:ext cx="7858180" cy="5357850"/>
          </a:xfrm>
        </p:spPr>
        <p:txBody>
          <a:bodyPr/>
          <a:lstStyle/>
          <a:p>
            <a:r>
              <a:rPr lang="tr-TR" dirty="0" smtClean="0"/>
              <a:t>Özürlü çocukların dili öğrenmede yaşadıkları en önemli güçlük “bilgiyi bir araya getirebilme, bilgiyi işlemleme ve yetişkinin çocuğa yönelttiği destek” gibi üç etkileşim yönteminin yerine getirilmesindeki yetersizliktir.</a:t>
            </a:r>
          </a:p>
          <a:p>
            <a:r>
              <a:rPr lang="tr-TR" dirty="0" smtClean="0"/>
              <a:t>Edimsel biçimleme kuralı sesbilgisel özellikleri biçimlendirdiğinde, bir bakıma sözcük gelişimine de katkıda bulunur.</a:t>
            </a:r>
          </a:p>
          <a:p>
            <a:r>
              <a:rPr lang="tr-TR" dirty="0" smtClean="0"/>
              <a:t>Davranışçılar çocukların gittikçe artan işlevsel birimleri ve onları birbirine bağlamayı öğrendiklerinde cümleleri anlamayı ve üretmeyi başardıklarını iddia ederler.</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1428736"/>
            <a:ext cx="7467600" cy="5045216"/>
          </a:xfrm>
        </p:spPr>
        <p:txBody>
          <a:bodyPr>
            <a:noAutofit/>
          </a:bodyPr>
          <a:lstStyle/>
          <a:p>
            <a:pPr>
              <a:buFont typeface="Wingdings" pitchFamily="2" charset="2"/>
              <a:buChar char="Ø"/>
            </a:pPr>
            <a:r>
              <a:rPr lang="tr-TR" sz="2600" dirty="0" smtClean="0"/>
              <a:t>Dil edinimini uyarana tepki şeklinde açıklayan bu katı görüşün pek çok yetersizliğinden söz edilir.</a:t>
            </a:r>
          </a:p>
          <a:p>
            <a:pPr>
              <a:buFont typeface="Wingdings" pitchFamily="2" charset="2"/>
              <a:buChar char="Ø"/>
            </a:pPr>
            <a:r>
              <a:rPr lang="tr-TR" sz="2600" dirty="0" smtClean="0"/>
              <a:t>Bu olumsuzlukların çoğu psikodilbilimci kuramcılar ve özellikle Chomsky tarafından dile getirilir.</a:t>
            </a:r>
          </a:p>
          <a:p>
            <a:pPr>
              <a:buFont typeface="Wingdings" pitchFamily="2" charset="2"/>
              <a:buChar char="Ø"/>
            </a:pPr>
            <a:r>
              <a:rPr lang="tr-TR" sz="2600" dirty="0" smtClean="0"/>
              <a:t>Chomsky, eleştirilerini “pekiştirme, taklit ve anlam gelişimi üzerine yöneltir.</a:t>
            </a:r>
          </a:p>
        </p:txBody>
      </p:sp>
      <p:sp>
        <p:nvSpPr>
          <p:cNvPr id="4" name="3 Metin kutusu"/>
          <p:cNvSpPr txBox="1"/>
          <p:nvPr/>
        </p:nvSpPr>
        <p:spPr>
          <a:xfrm>
            <a:off x="428596" y="285728"/>
            <a:ext cx="7429552" cy="1015663"/>
          </a:xfrm>
          <a:prstGeom prst="rect">
            <a:avLst/>
          </a:prstGeom>
          <a:noFill/>
        </p:spPr>
        <p:txBody>
          <a:bodyPr wrap="square" rtlCol="0">
            <a:spAutoFit/>
          </a:bodyPr>
          <a:lstStyle/>
          <a:p>
            <a:r>
              <a:rPr lang="tr-TR" sz="3000" b="1" dirty="0" smtClean="0"/>
              <a:t>Davranışçı Yaklaşımın Yetersizlikleri ve Katkıları</a:t>
            </a:r>
            <a:endParaRPr lang="tr-TR" sz="3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a:bodyPr>
          <a:lstStyle/>
          <a:p>
            <a:pPr>
              <a:buFont typeface="Wingdings" pitchFamily="2" charset="2"/>
              <a:buChar char="Ø"/>
            </a:pPr>
            <a:r>
              <a:rPr lang="tr-TR" dirty="0" smtClean="0"/>
              <a:t>Skinner’in edindiğine değil, edinim süreci üzerine tartışma üretmesi diğer bir eleştiri konusudur.</a:t>
            </a:r>
          </a:p>
          <a:p>
            <a:pPr>
              <a:buFont typeface="Wingdings" pitchFamily="2" charset="2"/>
              <a:buChar char="Ø"/>
            </a:pPr>
            <a:r>
              <a:rPr lang="tr-TR" dirty="0" smtClean="0"/>
              <a:t>Yetişkin ve çocuklar arasında taklide dayalı bir iletişimin olmadığı varsayılmaktadır.</a:t>
            </a:r>
          </a:p>
          <a:p>
            <a:pPr>
              <a:buFont typeface="Wingdings" pitchFamily="2" charset="2"/>
              <a:buChar char="Ø"/>
            </a:pPr>
            <a:r>
              <a:rPr lang="tr-TR" dirty="0" smtClean="0"/>
              <a:t>Bu çerçevede, çocuğun sadece taklit ettiği dili öğrendiğini savunan davranışçı kuramcılar, dilin yaratıcı olma özelliğini de görmezden gelmektedir.</a:t>
            </a:r>
          </a:p>
          <a:p>
            <a:endParaRPr lang="tr-TR" dirty="0"/>
          </a:p>
        </p:txBody>
      </p:sp>
      <p:sp>
        <p:nvSpPr>
          <p:cNvPr id="4" name="3 Metin kutusu"/>
          <p:cNvSpPr txBox="1"/>
          <p:nvPr/>
        </p:nvSpPr>
        <p:spPr>
          <a:xfrm>
            <a:off x="428596" y="285728"/>
            <a:ext cx="7429552" cy="1015663"/>
          </a:xfrm>
          <a:prstGeom prst="rect">
            <a:avLst/>
          </a:prstGeom>
          <a:noFill/>
        </p:spPr>
        <p:txBody>
          <a:bodyPr wrap="square" rtlCol="0">
            <a:spAutoFit/>
          </a:bodyPr>
          <a:lstStyle/>
          <a:p>
            <a:r>
              <a:rPr lang="tr-TR" sz="3000" b="1" dirty="0" smtClean="0"/>
              <a:t>Davranışçı Yaklaşımın Yetersizlikleri ve Katkıları</a:t>
            </a:r>
            <a:endParaRPr lang="tr-TR" sz="30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lstStyle/>
          <a:p>
            <a:pPr>
              <a:buFont typeface="Wingdings" pitchFamily="2" charset="2"/>
              <a:buChar char="Ø"/>
            </a:pPr>
            <a:r>
              <a:rPr lang="tr-TR" dirty="0" smtClean="0"/>
              <a:t>Davranışçıların daha sonra ortaya çıkacak olan </a:t>
            </a:r>
            <a:r>
              <a:rPr lang="tr-TR" dirty="0" err="1" smtClean="0"/>
              <a:t>sosyodilbilimsel</a:t>
            </a:r>
            <a:r>
              <a:rPr lang="tr-TR" dirty="0" smtClean="0"/>
              <a:t> kuramları etkilediği söylenebilir.</a:t>
            </a:r>
          </a:p>
          <a:p>
            <a:pPr>
              <a:buFont typeface="Wingdings" pitchFamily="2" charset="2"/>
              <a:buChar char="Ø"/>
            </a:pPr>
            <a:r>
              <a:rPr lang="tr-TR" dirty="0" smtClean="0"/>
              <a:t>Skinner tarafından tanımlanmış bazı davranışların günümüzde çoğu gecikmiş dil ve konuşma sorunlu olan çocuğun dil-konuşma programlarında kullanılıyor oluşu o günlerden bugünlere atılmış bir temel olarak kabul edilebilir.</a:t>
            </a:r>
          </a:p>
          <a:p>
            <a:pPr>
              <a:buFont typeface="Wingdings" pitchFamily="2" charset="2"/>
              <a:buChar char="Ø"/>
            </a:pPr>
            <a:r>
              <a:rPr lang="tr-TR" dirty="0" smtClean="0"/>
              <a:t>Davranışçı kuram 1960 ve 70’lerde dil yetersizliği olan çocuklar için klinik model olarak kullanılmaya başlanmıştır.</a:t>
            </a:r>
          </a:p>
          <a:p>
            <a:endParaRPr lang="tr-TR" dirty="0"/>
          </a:p>
        </p:txBody>
      </p:sp>
      <p:sp>
        <p:nvSpPr>
          <p:cNvPr id="4" name="3 Metin kutusu"/>
          <p:cNvSpPr txBox="1"/>
          <p:nvPr/>
        </p:nvSpPr>
        <p:spPr>
          <a:xfrm>
            <a:off x="571472" y="357166"/>
            <a:ext cx="7429552" cy="1015663"/>
          </a:xfrm>
          <a:prstGeom prst="rect">
            <a:avLst/>
          </a:prstGeom>
          <a:noFill/>
        </p:spPr>
        <p:txBody>
          <a:bodyPr wrap="square" rtlCol="0">
            <a:spAutoFit/>
          </a:bodyPr>
          <a:lstStyle/>
          <a:p>
            <a:r>
              <a:rPr lang="tr-TR" sz="3000" b="1" dirty="0" smtClean="0"/>
              <a:t>Davranışçı Yaklaşımın Yetersizlikleri ve Katkıları</a:t>
            </a:r>
            <a:endParaRPr lang="tr-TR" sz="30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PSİKODİLBİLİMSEL YAKLAŞIM</a:t>
            </a:r>
            <a:endParaRPr lang="tr-TR" dirty="0"/>
          </a:p>
        </p:txBody>
      </p:sp>
      <p:sp>
        <p:nvSpPr>
          <p:cNvPr id="3" name="2 İçerik Yer Tutucusu"/>
          <p:cNvSpPr>
            <a:spLocks noGrp="1"/>
          </p:cNvSpPr>
          <p:nvPr>
            <p:ph sz="quarter" idx="1"/>
          </p:nvPr>
        </p:nvSpPr>
        <p:spPr/>
        <p:txBody>
          <a:bodyPr/>
          <a:lstStyle/>
          <a:p>
            <a:pPr>
              <a:buNone/>
            </a:pPr>
            <a:r>
              <a:rPr lang="tr-TR" dirty="0" smtClean="0"/>
              <a:t>		</a:t>
            </a:r>
            <a:r>
              <a:rPr lang="tr-TR" sz="2700" b="1" dirty="0" smtClean="0">
                <a:solidFill>
                  <a:schemeClr val="accent1">
                    <a:lumMod val="75000"/>
                  </a:schemeClr>
                </a:solidFill>
              </a:rPr>
              <a:t>Dilbilim Modeli</a:t>
            </a:r>
          </a:p>
          <a:p>
            <a:pPr>
              <a:buNone/>
            </a:pPr>
            <a:endParaRPr lang="tr-TR" sz="2700" b="1" dirty="0" smtClean="0">
              <a:solidFill>
                <a:schemeClr val="accent1">
                  <a:lumMod val="75000"/>
                </a:schemeClr>
              </a:solidFill>
            </a:endParaRPr>
          </a:p>
          <a:p>
            <a:pPr>
              <a:buFont typeface="Wingdings" pitchFamily="2" charset="2"/>
              <a:buChar char="ü"/>
            </a:pPr>
            <a:r>
              <a:rPr lang="tr-TR" dirty="0" smtClean="0"/>
              <a:t>Dilin öğrenildiğini savunan davranışçılar çocuğun düzgün bir anatomik donanımı olması ve bilişsel, algısal/sinir-motor olgunluk açısından dili öğrenmeye hazır olması gerektiğini, dil ve konuşmada genetik temelin gerekliliğine inananlar ise, dilin doğuştan ya da biyolojik kökenli olduğunu önermekteydiler.</a:t>
            </a:r>
          </a:p>
          <a:p>
            <a:pPr>
              <a:buFont typeface="Wingdings" pitchFamily="2" charset="2"/>
              <a:buChar char="ü"/>
            </a:pP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714348" y="357166"/>
            <a:ext cx="7467600" cy="6045348"/>
          </a:xfrm>
        </p:spPr>
        <p:txBody>
          <a:bodyPr>
            <a:normAutofit/>
          </a:bodyPr>
          <a:lstStyle/>
          <a:p>
            <a:pPr>
              <a:buFont typeface="Wingdings" pitchFamily="2" charset="2"/>
              <a:buChar char=""/>
            </a:pPr>
            <a:endParaRPr lang="tr-TR" dirty="0" smtClean="0"/>
          </a:p>
          <a:p>
            <a:pPr>
              <a:buFont typeface="Wingdings" pitchFamily="2" charset="2"/>
              <a:buChar char=""/>
            </a:pPr>
            <a:r>
              <a:rPr lang="tr-TR" dirty="0" smtClean="0"/>
              <a:t>Doğuştancılar (</a:t>
            </a:r>
            <a:r>
              <a:rPr lang="tr-TR" dirty="0" err="1" smtClean="0"/>
              <a:t>Nativists</a:t>
            </a:r>
            <a:r>
              <a:rPr lang="tr-TR" dirty="0" smtClean="0"/>
              <a:t>) olarak bilinen kuramcılar, insanların dile özel bir yeterlilik ile doğduklarını, bu yeterliliğinde çevreden hemen hemen hiç etkilenmediğini açıklamaktadırlar.</a:t>
            </a:r>
          </a:p>
          <a:p>
            <a:pPr>
              <a:buFont typeface="Wingdings" pitchFamily="2" charset="2"/>
              <a:buChar char=""/>
            </a:pPr>
            <a:r>
              <a:rPr lang="tr-TR" dirty="0" smtClean="0"/>
              <a:t>Çocuklardaki dil edinimi için doğuştan gelen dürtü o kadar güçlüdür ki çok zayıf bir çevre bile çocuğun dili edinmesini engelleyemez.</a:t>
            </a:r>
          </a:p>
          <a:p>
            <a:pPr>
              <a:buFont typeface="Wingdings" pitchFamily="2" charset="2"/>
              <a:buChar char=""/>
            </a:pPr>
            <a:r>
              <a:rPr lang="tr-TR" dirty="0" smtClean="0"/>
              <a:t>Davranışçılar sadece edim (dil performansı), ile ilgilenirken, doğuştancılar çocuğu performansa taşıyan bilgi, yani edinç (dil kompetansı) ile ilgilendiler.</a:t>
            </a:r>
          </a:p>
          <a:p>
            <a:pPr>
              <a:buFont typeface="Wingdings" pitchFamily="2" charset="2"/>
              <a:buChar char=""/>
            </a:pP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642910" y="857232"/>
            <a:ext cx="7467600" cy="4873752"/>
          </a:xfrm>
        </p:spPr>
        <p:txBody>
          <a:bodyPr/>
          <a:lstStyle/>
          <a:p>
            <a:pPr>
              <a:buFont typeface="Wingdings" pitchFamily="2" charset="2"/>
              <a:buChar char=""/>
            </a:pPr>
            <a:r>
              <a:rPr lang="tr-TR" dirty="0" smtClean="0"/>
              <a:t>Öğrenme terimi çocuğun yaşamında dilin hızlı ve erken gelişmesini açıklamaya yetmez çünkü dil, </a:t>
            </a:r>
            <a:r>
              <a:rPr lang="tr-TR" dirty="0" smtClean="0">
                <a:solidFill>
                  <a:schemeClr val="accent1">
                    <a:lumMod val="50000"/>
                  </a:schemeClr>
                </a:solidFill>
              </a:rPr>
              <a:t>doğuştan edinilir.</a:t>
            </a:r>
          </a:p>
          <a:p>
            <a:pPr>
              <a:buFont typeface="Wingdings" pitchFamily="2" charset="2"/>
              <a:buChar char=""/>
            </a:pPr>
            <a:r>
              <a:rPr lang="tr-TR" dirty="0" err="1" smtClean="0"/>
              <a:t>Chomsky’e</a:t>
            </a:r>
            <a:r>
              <a:rPr lang="tr-TR" dirty="0" smtClean="0"/>
              <a:t> göre çocukların zihinleri çevrelerinde duydukları dili taklit ederek dolduracakları </a:t>
            </a:r>
            <a:r>
              <a:rPr lang="tr-TR" dirty="0" smtClean="0">
                <a:solidFill>
                  <a:schemeClr val="accent1">
                    <a:lumMod val="50000"/>
                  </a:schemeClr>
                </a:solidFill>
              </a:rPr>
              <a:t>boş bir levha değildir.</a:t>
            </a:r>
          </a:p>
          <a:p>
            <a:pPr>
              <a:buFont typeface="Wingdings" pitchFamily="2" charset="2"/>
              <a:buChar char=""/>
            </a:pPr>
            <a:r>
              <a:rPr lang="tr-TR" dirty="0" smtClean="0"/>
              <a:t>Dil sisteminin kurallarını kendilerinin keşfedeceği bir özel yeti ile doğmuşlardır; </a:t>
            </a:r>
            <a:r>
              <a:rPr lang="tr-TR" dirty="0" smtClean="0">
                <a:solidFill>
                  <a:schemeClr val="accent1">
                    <a:lumMod val="50000"/>
                  </a:schemeClr>
                </a:solidFill>
              </a:rPr>
              <a:t>öğretilmeye gereksinimleri yoktur.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428604"/>
            <a:ext cx="7467600" cy="6045348"/>
          </a:xfrm>
        </p:spPr>
        <p:txBody>
          <a:bodyPr>
            <a:normAutofit/>
          </a:bodyPr>
          <a:lstStyle/>
          <a:p>
            <a:pPr>
              <a:buFont typeface="Wingdings" pitchFamily="2" charset="2"/>
              <a:buChar char="ü"/>
            </a:pPr>
            <a:endParaRPr lang="tr-TR" dirty="0" smtClean="0"/>
          </a:p>
          <a:p>
            <a:pPr>
              <a:buFont typeface="Wingdings" pitchFamily="2" charset="2"/>
              <a:buChar char="ü"/>
            </a:pPr>
            <a:r>
              <a:rPr lang="tr-TR" dirty="0" smtClean="0"/>
              <a:t>İnsanlar arasındaki tek farklılık dili edinim derecesindeki farklılıktır; yoksa her insan dili bir dereceye kadar edinebilir.</a:t>
            </a:r>
          </a:p>
          <a:p>
            <a:pPr>
              <a:buFont typeface="Wingdings" pitchFamily="2" charset="2"/>
              <a:buChar char="ü"/>
            </a:pPr>
            <a:r>
              <a:rPr lang="tr-TR" dirty="0" smtClean="0"/>
              <a:t>İnsanların dil için özgün, doğuştan gelen bir yeterlilikleri vardır.</a:t>
            </a:r>
          </a:p>
          <a:p>
            <a:pPr>
              <a:buFont typeface="Wingdings" pitchFamily="2" charset="2"/>
              <a:buChar char="ü"/>
            </a:pPr>
            <a:r>
              <a:rPr lang="tr-TR" dirty="0" smtClean="0"/>
              <a:t>Psikodilbilimciler dilin biyolojik dayanağını, evrensel yapılarını ve çocuklar arasındaki benzer gelişim taşlarını doğuştan gelen bir dil edinim mekanizmasına bağlarlar.</a:t>
            </a:r>
          </a:p>
          <a:p>
            <a:pPr>
              <a:buFont typeface="Wingdings" pitchFamily="2" charset="2"/>
              <a:buChar char="ü"/>
            </a:pPr>
            <a:r>
              <a:rPr lang="tr-TR" dirty="0" smtClean="0"/>
              <a:t>Chomsky bu mekanizmayı Dil Edinim Düzeyi (DED) olarak adlandırır.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57158" y="214290"/>
            <a:ext cx="8215370" cy="6429420"/>
          </a:xfrm>
        </p:spPr>
        <p:txBody>
          <a:bodyPr>
            <a:normAutofit/>
          </a:bodyPr>
          <a:lstStyle/>
          <a:p>
            <a:pPr>
              <a:buFont typeface="Wingdings" pitchFamily="2" charset="2"/>
              <a:buChar char="ü"/>
            </a:pPr>
            <a:r>
              <a:rPr lang="tr-TR" dirty="0" smtClean="0"/>
              <a:t>DED, evrensel dilsel kuralları ve sözcük öbeklerinin yapı kurallarını içermektedir.</a:t>
            </a:r>
          </a:p>
          <a:p>
            <a:pPr>
              <a:buFont typeface="Wingdings" pitchFamily="2" charset="2"/>
              <a:buChar char="ü"/>
            </a:pPr>
            <a:r>
              <a:rPr lang="tr-TR" dirty="0" smtClean="0"/>
              <a:t>Bir başka deyişle, araç, bir anlamsal(anlam) katalog içinde evrenselleri ve cümle oluşturma kurallarını içermektedir.</a:t>
            </a:r>
          </a:p>
          <a:p>
            <a:pPr>
              <a:buFont typeface="Wingdings" pitchFamily="2" charset="2"/>
              <a:buChar char="ü"/>
            </a:pPr>
            <a:r>
              <a:rPr lang="tr-TR" dirty="0" smtClean="0"/>
              <a:t>DED literatürde “kara kutu” olarak da anılır.</a:t>
            </a:r>
          </a:p>
          <a:p>
            <a:pPr>
              <a:buFont typeface="Wingdings" pitchFamily="2" charset="2"/>
              <a:buChar char="ü"/>
            </a:pPr>
            <a:r>
              <a:rPr lang="tr-TR" dirty="0" smtClean="0"/>
              <a:t>İç yapısı ve çalışması gizlidir ve az anlaşılır bir oluşumu vardır.</a:t>
            </a:r>
          </a:p>
          <a:p>
            <a:pPr>
              <a:buFont typeface="Wingdings" pitchFamily="2" charset="2"/>
              <a:buChar char="ü"/>
            </a:pPr>
            <a:endParaRPr lang="tr-TR" dirty="0" smtClean="0"/>
          </a:p>
        </p:txBody>
      </p:sp>
      <p:sp>
        <p:nvSpPr>
          <p:cNvPr id="4" name="3 Dikdörtgen"/>
          <p:cNvSpPr/>
          <p:nvPr/>
        </p:nvSpPr>
        <p:spPr>
          <a:xfrm>
            <a:off x="1214414" y="4357694"/>
            <a:ext cx="1785950"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KORPUS</a:t>
            </a:r>
          </a:p>
          <a:p>
            <a:pPr algn="ctr"/>
            <a:r>
              <a:rPr lang="tr-TR" dirty="0" smtClean="0"/>
              <a:t>(Dil girdisi)</a:t>
            </a:r>
            <a:endParaRPr lang="tr-TR" dirty="0"/>
          </a:p>
        </p:txBody>
      </p:sp>
      <p:cxnSp>
        <p:nvCxnSpPr>
          <p:cNvPr id="6" name="5 Düz Ok Bağlayıcısı"/>
          <p:cNvCxnSpPr>
            <a:stCxn id="4" idx="3"/>
          </p:cNvCxnSpPr>
          <p:nvPr/>
        </p:nvCxnSpPr>
        <p:spPr>
          <a:xfrm>
            <a:off x="3000364" y="4714884"/>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6 Dikdörtgen"/>
          <p:cNvSpPr/>
          <p:nvPr/>
        </p:nvSpPr>
        <p:spPr>
          <a:xfrm>
            <a:off x="3571868" y="4071942"/>
            <a:ext cx="1571636" cy="1285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DED</a:t>
            </a:r>
          </a:p>
          <a:p>
            <a:pPr algn="ctr"/>
            <a:r>
              <a:rPr lang="tr-TR" b="1" dirty="0" smtClean="0"/>
              <a:t>(KARA  KUTU)</a:t>
            </a:r>
            <a:endParaRPr lang="tr-TR" b="1" dirty="0"/>
          </a:p>
        </p:txBody>
      </p:sp>
      <p:cxnSp>
        <p:nvCxnSpPr>
          <p:cNvPr id="9" name="8 Düz Ok Bağlayıcısı"/>
          <p:cNvCxnSpPr>
            <a:stCxn id="7" idx="3"/>
          </p:cNvCxnSpPr>
          <p:nvPr/>
        </p:nvCxnSpPr>
        <p:spPr>
          <a:xfrm>
            <a:off x="5143504" y="4714884"/>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9 Dikdörtgen"/>
          <p:cNvSpPr/>
          <p:nvPr/>
        </p:nvSpPr>
        <p:spPr>
          <a:xfrm>
            <a:off x="5786446" y="4429132"/>
            <a:ext cx="1928826"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smtClean="0"/>
              <a:t>DİLBİLGİSİ KOMPETANSI</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71472" y="1000108"/>
            <a:ext cx="7467600" cy="4873752"/>
          </a:xfrm>
        </p:spPr>
        <p:txBody>
          <a:bodyPr/>
          <a:lstStyle/>
          <a:p>
            <a:pPr>
              <a:buFont typeface="Wingdings" pitchFamily="2" charset="2"/>
              <a:buChar char="ü"/>
            </a:pPr>
            <a:r>
              <a:rPr lang="tr-TR" dirty="0" smtClean="0"/>
              <a:t>DED çoğu dili edinmeye hazırlayan </a:t>
            </a:r>
            <a:r>
              <a:rPr lang="tr-TR" dirty="0" err="1" smtClean="0"/>
              <a:t>nöral</a:t>
            </a:r>
            <a:r>
              <a:rPr lang="tr-TR" dirty="0" smtClean="0"/>
              <a:t> bir mekanizmadır.</a:t>
            </a:r>
          </a:p>
          <a:p>
            <a:pPr>
              <a:buFont typeface="Wingdings" pitchFamily="2" charset="2"/>
              <a:buChar char="ü"/>
            </a:pPr>
            <a:r>
              <a:rPr lang="tr-TR" dirty="0" smtClean="0"/>
              <a:t>DED modelinde çocuğun duyduğu sözceler(dil </a:t>
            </a:r>
            <a:r>
              <a:rPr lang="tr-TR" dirty="0" err="1" smtClean="0"/>
              <a:t>korpusu</a:t>
            </a:r>
            <a:r>
              <a:rPr lang="tr-TR" dirty="0" smtClean="0"/>
              <a:t>) dil bilgisinin öğrenilmesine katkıda bulunan merkezci bir mekanizmadan geçer.</a:t>
            </a:r>
          </a:p>
          <a:p>
            <a:pPr>
              <a:buFont typeface="Wingdings" pitchFamily="2" charset="2"/>
              <a:buChar char="ü"/>
            </a:pPr>
            <a:r>
              <a:rPr lang="tr-TR" dirty="0" smtClean="0"/>
              <a:t>Çevrenin ürettiklerine devamlı maruz kalan çocuğun sözceleri DED tarafından </a:t>
            </a:r>
            <a:r>
              <a:rPr lang="tr-TR" dirty="0" err="1" smtClean="0"/>
              <a:t>süreçlenir</a:t>
            </a:r>
            <a:r>
              <a:rPr lang="tr-TR" dirty="0" smtClean="0"/>
              <a:t>, çocuklar </a:t>
            </a:r>
            <a:r>
              <a:rPr lang="tr-TR" dirty="0" err="1" smtClean="0"/>
              <a:t>dilgisini</a:t>
            </a:r>
            <a:r>
              <a:rPr lang="tr-TR" dirty="0" smtClean="0"/>
              <a:t> öğrenir, sonuç olarak dilbilgisi yeterliliği(kompetansı) gelişir.</a:t>
            </a:r>
          </a:p>
          <a:p>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642910" y="714356"/>
            <a:ext cx="7643866" cy="5759596"/>
          </a:xfrm>
        </p:spPr>
        <p:txBody>
          <a:bodyPr/>
          <a:lstStyle/>
          <a:p>
            <a:pPr>
              <a:buFont typeface="Wingdings" pitchFamily="2" charset="2"/>
              <a:buChar char="ü"/>
            </a:pPr>
            <a:endParaRPr lang="tr-TR" dirty="0" smtClean="0"/>
          </a:p>
          <a:p>
            <a:pPr>
              <a:buFont typeface="Wingdings" pitchFamily="2" charset="2"/>
              <a:buChar char="ü"/>
            </a:pPr>
            <a:r>
              <a:rPr lang="tr-TR" dirty="0" smtClean="0"/>
              <a:t>Genelde, dili oluşturan derin yapı kurallarında belli bir düzenden söz edilebilir, ama bu kurallarda kullanılan dile özgü kural farklılıkları da gelişebilir.</a:t>
            </a:r>
          </a:p>
          <a:p>
            <a:pPr>
              <a:buFont typeface="Wingdings" pitchFamily="2" charset="2"/>
              <a:buChar char="ü"/>
            </a:pPr>
            <a:r>
              <a:rPr lang="tr-TR" dirty="0" err="1" smtClean="0"/>
              <a:t>Chomsky’e</a:t>
            </a:r>
            <a:r>
              <a:rPr lang="tr-TR" dirty="0" smtClean="0"/>
              <a:t> göre derin  yapı kuralları 2 tip evrensel özellik içermektedir.</a:t>
            </a:r>
          </a:p>
          <a:p>
            <a:pPr>
              <a:buFont typeface="Wingdings" pitchFamily="2" charset="2"/>
              <a:buChar char="ü"/>
            </a:pPr>
            <a:r>
              <a:rPr lang="tr-TR" dirty="0" smtClean="0"/>
              <a:t>Bağımsız/oluş bildiren evrenseller, isim ve eylemlerde olduğu gibi, belli öğelere ilişkin kurallardır.</a:t>
            </a:r>
          </a:p>
          <a:p>
            <a:pPr>
              <a:buFont typeface="Wingdings" pitchFamily="2" charset="2"/>
              <a:buChar char="ü"/>
            </a:pPr>
            <a:r>
              <a:rPr lang="tr-TR" dirty="0" smtClean="0"/>
              <a:t>Kurallı/biçimli evrenseller ise, edilgen yapılarda olduğu gibi dilsel biçimlere ait daha genel kurallardır.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642910" y="928670"/>
            <a:ext cx="7572428" cy="5286412"/>
          </a:xfrm>
        </p:spPr>
        <p:txBody>
          <a:bodyPr>
            <a:normAutofit/>
          </a:bodyPr>
          <a:lstStyle/>
          <a:p>
            <a:pPr>
              <a:buFont typeface="Wingdings" pitchFamily="2" charset="2"/>
              <a:buChar char="ü"/>
            </a:pPr>
            <a:r>
              <a:rPr lang="tr-TR" dirty="0" smtClean="0"/>
              <a:t>Psikodilbilim açısından, Chomsky, dili, “dil kullanan kişinin dili anlama ve üretme yeterliliği” olarak tanımlanmaktadır.</a:t>
            </a:r>
          </a:p>
          <a:p>
            <a:pPr>
              <a:buFont typeface="Wingdings" pitchFamily="2" charset="2"/>
              <a:buChar char="ü"/>
            </a:pPr>
            <a:r>
              <a:rPr lang="tr-TR" dirty="0" smtClean="0"/>
              <a:t>Bu kuramın dile olan bakış açısı dilbilgisel çıktılardan ziyade dilsel süreç olmuştur.</a:t>
            </a:r>
          </a:p>
          <a:p>
            <a:pPr>
              <a:buFont typeface="Wingdings" pitchFamily="2" charset="2"/>
              <a:buChar char="ü"/>
            </a:pPr>
            <a:r>
              <a:rPr lang="tr-TR" dirty="0" smtClean="0"/>
              <a:t>Çocukların sınırlı sözdizimsel işlemlerden birbirine benzemeyen sonsuz sayıdaki sözceleri üretebilmeleri dilin yaratıcılık özelliği ile açıklanabilir.</a:t>
            </a:r>
          </a:p>
          <a:p>
            <a:pPr>
              <a:buFont typeface="Wingdings" pitchFamily="2" charset="2"/>
              <a:buChar char="ü"/>
            </a:pPr>
            <a:r>
              <a:rPr lang="tr-TR" dirty="0" smtClean="0"/>
              <a:t>Kompetansın her durumda performansa eşlenmesi beklenmez.</a:t>
            </a:r>
          </a:p>
          <a:p>
            <a:pPr>
              <a:buFont typeface="Wingdings" pitchFamily="2" charset="2"/>
              <a:buChar char="ü"/>
            </a:pPr>
            <a:endParaRPr lang="tr-TR" dirty="0" smtClean="0"/>
          </a:p>
          <a:p>
            <a:pPr>
              <a:buFont typeface="Wingdings" pitchFamily="2" charset="2"/>
              <a:buChar char="ü"/>
            </a:pPr>
            <a:endParaRPr lang="tr-TR"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71472" y="928670"/>
            <a:ext cx="7467600" cy="5259530"/>
          </a:xfrm>
        </p:spPr>
        <p:txBody>
          <a:bodyPr/>
          <a:lstStyle/>
          <a:p>
            <a:pPr>
              <a:buFont typeface="Wingdings" pitchFamily="2" charset="2"/>
              <a:buChar char="ü"/>
            </a:pPr>
            <a:r>
              <a:rPr lang="tr-TR" dirty="0" smtClean="0"/>
              <a:t>Konuşma üretimini etkileyen motor yetersizliklerle doğan veya gelişen bireylerin sözlü dili üretebilme yetisi (performans) bozuk olmakla birlikte, dil gelişimi (</a:t>
            </a:r>
            <a:r>
              <a:rPr lang="tr-TR" dirty="0" err="1" smtClean="0"/>
              <a:t>kompetans</a:t>
            </a:r>
            <a:r>
              <a:rPr lang="tr-TR" dirty="0" smtClean="0"/>
              <a:t>) normal süreç izleyebilir.</a:t>
            </a:r>
          </a:p>
          <a:p>
            <a:pPr>
              <a:buFont typeface="Wingdings" pitchFamily="2" charset="2"/>
              <a:buChar char="ü"/>
            </a:pPr>
            <a:r>
              <a:rPr lang="tr-TR" dirty="0" smtClean="0"/>
              <a:t>Chomsky’nin alanyazına kazandırdığı iki terim (cümlede yüzey yapı ve derin yapı) çocuk dilinin edinim süreci içinde irdelenmesi gereken yapılardır.</a:t>
            </a:r>
          </a:p>
          <a:p>
            <a:pPr>
              <a:buFont typeface="Wingdings" pitchFamily="2" charset="2"/>
              <a:buChar char="ü"/>
            </a:pPr>
            <a:r>
              <a:rPr lang="tr-TR" dirty="0" smtClean="0"/>
              <a:t>Cümlenin yüzey yapısı konuşulan sözcenin kendisidir.</a:t>
            </a:r>
          </a:p>
          <a:p>
            <a:pPr>
              <a:buFont typeface="Wingdings" pitchFamily="2" charset="2"/>
              <a:buChar char="ü"/>
            </a:pPr>
            <a:r>
              <a:rPr lang="tr-TR" dirty="0" smtClean="0"/>
              <a:t>Derin yapı ise cümlenin anlamıdır;o cümleyi ortaya çıkaran temel düşünce yani önermedir.</a:t>
            </a: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lstStyle/>
          <a:p>
            <a:r>
              <a:rPr lang="tr-TR" dirty="0" smtClean="0"/>
              <a:t>Çevrenin önemi ve erken </a:t>
            </a:r>
            <a:r>
              <a:rPr lang="tr-TR" dirty="0" err="1" smtClean="0"/>
              <a:t>sosyo</a:t>
            </a:r>
            <a:r>
              <a:rPr lang="tr-TR" dirty="0" smtClean="0"/>
              <a:t>-bilişsel gelişim bu kuramın göz ardı ettiği önemli faktörlerdir.</a:t>
            </a:r>
          </a:p>
          <a:p>
            <a:r>
              <a:rPr lang="tr-TR" dirty="0" smtClean="0"/>
              <a:t>Dili kullanma yetisinin doğuştan olduğunu savunmak dil gelişiminin gerçek sürecinin anlaşılmasına çok az katkı getirir.</a:t>
            </a:r>
          </a:p>
          <a:p>
            <a:r>
              <a:rPr lang="tr-TR" dirty="0" smtClean="0"/>
              <a:t>Kuramın ilgisinin çıktıya/ürüne (dilsel performansa) değil, sürece yönelik (dilsel kompetansa) oluşu kuramın yetersizliklerine ilave edilebilir.</a:t>
            </a:r>
          </a:p>
          <a:p>
            <a:r>
              <a:rPr lang="tr-TR" dirty="0" smtClean="0"/>
              <a:t>Bu kuramın en zayıf tarafı derin anlam yapılarını dilin biçimine dayanarak çalışmasıdır.</a:t>
            </a:r>
          </a:p>
          <a:p>
            <a:endParaRPr lang="tr-TR" dirty="0"/>
          </a:p>
        </p:txBody>
      </p:sp>
      <p:sp>
        <p:nvSpPr>
          <p:cNvPr id="4" name="3 Metin kutusu"/>
          <p:cNvSpPr txBox="1"/>
          <p:nvPr/>
        </p:nvSpPr>
        <p:spPr>
          <a:xfrm>
            <a:off x="428596" y="285728"/>
            <a:ext cx="7429552" cy="1015663"/>
          </a:xfrm>
          <a:prstGeom prst="rect">
            <a:avLst/>
          </a:prstGeom>
          <a:noFill/>
        </p:spPr>
        <p:txBody>
          <a:bodyPr wrap="square" rtlCol="0">
            <a:spAutoFit/>
          </a:bodyPr>
          <a:lstStyle/>
          <a:p>
            <a:r>
              <a:rPr lang="tr-TR" sz="3000" b="1" dirty="0" smtClean="0"/>
              <a:t>Dilbilim Yaklaşımın Yetersizlikleri ve Katkıları</a:t>
            </a:r>
            <a:endParaRPr lang="tr-TR" sz="30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Etkileşimci YAKLAŞIMLAR</a:t>
            </a:r>
            <a:endParaRPr lang="tr-TR" b="1" dirty="0"/>
          </a:p>
        </p:txBody>
      </p:sp>
      <p:sp>
        <p:nvSpPr>
          <p:cNvPr id="3" name="2 İçerik Yer Tutucusu"/>
          <p:cNvSpPr>
            <a:spLocks noGrp="1"/>
          </p:cNvSpPr>
          <p:nvPr>
            <p:ph sz="quarter" idx="1"/>
          </p:nvPr>
        </p:nvSpPr>
        <p:spPr/>
        <p:txBody>
          <a:bodyPr/>
          <a:lstStyle/>
          <a:p>
            <a:r>
              <a:rPr lang="tr-TR" dirty="0" smtClean="0"/>
              <a:t>Davranışçı ve dilbilimsel yaklaşımların, kuramsal devamlılığın her iki ucunda olduğu düşünülürse, etkileşimci yaklaşım, her iki kuramın en güçlü önerilerini kabul ederek uzlaşmacı bir ortam yakalamıştır. </a:t>
            </a:r>
          </a:p>
          <a:p>
            <a:r>
              <a:rPr lang="tr-TR" dirty="0" smtClean="0"/>
              <a:t>Etkileşimciler, sosyal, dilbilimsel, biyolojik ve bilişsel gibi pek çok faktörün gelişim sürecini etkilediğini; bu faktörlerin birbirlerini etkileyerek, birbirlerini geliştirerek ve karşılıklı olarak birbirlerine dayanarak var olduklarını savunurlar.</a:t>
            </a: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214290"/>
            <a:ext cx="7972452" cy="6259662"/>
          </a:xfrm>
        </p:spPr>
        <p:txBody>
          <a:bodyPr/>
          <a:lstStyle/>
          <a:p>
            <a:r>
              <a:rPr lang="tr-TR" sz="2500" dirty="0" smtClean="0"/>
              <a:t>Etkileşimci yaklaşım çerçevesinde 3 temel kuram ele alınmaktadır;</a:t>
            </a:r>
          </a:p>
          <a:p>
            <a:pPr marL="1097280" lvl="2" indent="-457200">
              <a:buFont typeface="+mj-lt"/>
              <a:buAutoNum type="arabicParenR"/>
            </a:pPr>
            <a:r>
              <a:rPr lang="tr-TR" sz="2500" dirty="0" smtClean="0"/>
              <a:t>Gelişimsel Bilişsel Kuram </a:t>
            </a:r>
          </a:p>
          <a:p>
            <a:pPr marL="1097280" lvl="2" indent="-457200">
              <a:buFont typeface="+mj-lt"/>
              <a:buAutoNum type="arabicParenR"/>
            </a:pPr>
            <a:r>
              <a:rPr lang="tr-TR" sz="2500" dirty="0" smtClean="0"/>
              <a:t>Bilgiyi İşleme Kuramı</a:t>
            </a:r>
          </a:p>
          <a:p>
            <a:pPr marL="1097280" lvl="2" indent="-457200">
              <a:buFont typeface="+mj-lt"/>
              <a:buAutoNum type="arabicParenR"/>
            </a:pPr>
            <a:r>
              <a:rPr lang="tr-TR" sz="2500" dirty="0" smtClean="0"/>
              <a:t>Rekabetçi Model</a:t>
            </a:r>
          </a:p>
          <a:p>
            <a:pPr>
              <a:buNone/>
            </a:pPr>
            <a:endParaRPr lang="tr-TR" b="1" dirty="0" smtClean="0"/>
          </a:p>
          <a:p>
            <a:pPr>
              <a:buNone/>
            </a:pPr>
            <a:r>
              <a:rPr lang="tr-TR" b="1" dirty="0" smtClean="0"/>
              <a:t>		Gelişimsel Bilişsel Kuram ve </a:t>
            </a:r>
            <a:r>
              <a:rPr lang="tr-TR" b="1" dirty="0" err="1" smtClean="0"/>
              <a:t>Piaget</a:t>
            </a:r>
            <a:endParaRPr lang="tr-TR" b="1" dirty="0" smtClean="0"/>
          </a:p>
          <a:p>
            <a:r>
              <a:rPr lang="tr-TR" dirty="0" smtClean="0"/>
              <a:t>Davranışın son belirleyicileri olan içsel yapılara önem veren bilişsel ve klasik dilbilimsel yaklaşımlar önemli özellikleri paylaşmakla kalmaz, bir sembolik sistem olan dilin ‘bir niyet ve anlam ifadesi’ olabileceği konusunda da anlaşırlar.</a:t>
            </a:r>
          </a:p>
          <a:p>
            <a:pPr>
              <a:buNone/>
            </a:pPr>
            <a:endParaRPr lang="tr-TR" dirty="0" smtClean="0"/>
          </a:p>
          <a:p>
            <a:pPr marL="1097280" lvl="2" indent="-457200"/>
            <a:endParaRPr lang="tr-TR" dirty="0" smtClean="0"/>
          </a:p>
          <a:p>
            <a:pPr marL="1097280" lvl="2" indent="-457200">
              <a:buFont typeface="+mj-lt"/>
              <a:buAutoNum type="arabicParenR"/>
            </a:pPr>
            <a:endParaRPr lang="tr-TR"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00034" y="357166"/>
            <a:ext cx="8143932" cy="6215106"/>
          </a:xfrm>
        </p:spPr>
        <p:txBody>
          <a:bodyPr>
            <a:normAutofit/>
          </a:bodyPr>
          <a:lstStyle/>
          <a:p>
            <a:endParaRPr lang="tr-TR" dirty="0" smtClean="0"/>
          </a:p>
          <a:p>
            <a:r>
              <a:rPr lang="tr-TR" dirty="0" smtClean="0"/>
              <a:t>En önemli düşünce </a:t>
            </a:r>
            <a:r>
              <a:rPr lang="tr-TR" dirty="0" err="1" smtClean="0"/>
              <a:t>Piaget’in</a:t>
            </a:r>
            <a:r>
              <a:rPr lang="tr-TR" dirty="0" smtClean="0"/>
              <a:t> dili bilişsel olgunlaşmanın sonucunda ortaya çıkan pek çok beceriden biri olarak yorumlamasıdır.</a:t>
            </a:r>
          </a:p>
          <a:p>
            <a:r>
              <a:rPr lang="tr-TR" dirty="0" smtClean="0"/>
              <a:t>Bilişin dil gelişimi için gerekli ve yeterli tek faktör olduğu ilk olarak Rice tarafında öne sürülmüş ve </a:t>
            </a:r>
            <a:r>
              <a:rPr lang="tr-TR" dirty="0" err="1" smtClean="0"/>
              <a:t>Piaget</a:t>
            </a:r>
            <a:r>
              <a:rPr lang="tr-TR" dirty="0" smtClean="0"/>
              <a:t> ile </a:t>
            </a:r>
            <a:r>
              <a:rPr lang="tr-TR" dirty="0" err="1" smtClean="0"/>
              <a:t>Slobin</a:t>
            </a:r>
            <a:r>
              <a:rPr lang="tr-TR" dirty="0" smtClean="0"/>
              <a:t> tarafından desteklenmiştir</a:t>
            </a:r>
          </a:p>
          <a:p>
            <a:r>
              <a:rPr lang="tr-TR" dirty="0" smtClean="0"/>
              <a:t>Bilişsel gelişimin ilerlemesi dil gelişiminin hızını da belirlemektedir.</a:t>
            </a:r>
          </a:p>
          <a:p>
            <a:r>
              <a:rPr lang="tr-TR" dirty="0" smtClean="0"/>
              <a:t>Dilsel performansı etkileyen bilişsel yetersizlikler ve beceriler çocuğun dil yetisini de (kompetansı) belirler.</a:t>
            </a:r>
          </a:p>
          <a:p>
            <a:r>
              <a:rPr lang="tr-TR" dirty="0" err="1" smtClean="0"/>
              <a:t>Piaget</a:t>
            </a:r>
            <a:r>
              <a:rPr lang="tr-TR" dirty="0" smtClean="0"/>
              <a:t> doğumdan hemen hemen ilk 18 aya kadar süren bebeklik dönemini duyusal-motor zekanın geliştiği dönem olarak tanımlar.(dil öncesi evre)</a:t>
            </a:r>
          </a:p>
          <a:p>
            <a:endParaRPr lang="tr-TR"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00034" y="571480"/>
            <a:ext cx="7786742" cy="5902472"/>
          </a:xfrm>
        </p:spPr>
        <p:txBody>
          <a:bodyPr>
            <a:normAutofit fontScale="92500" lnSpcReduction="10000"/>
          </a:bodyPr>
          <a:lstStyle/>
          <a:p>
            <a:r>
              <a:rPr lang="tr-TR" dirty="0" smtClean="0"/>
              <a:t>18 ay civarında, çocuklar nesne devamlılığı/sürekliliği olarak bilinen evreye geçerek nesnelerin kendilerine özgü bir kimliği ve devamlılığı olduğunu anlamaya ve kavramlarını zihinlerine yerleştirmeye başlarlar. Bu evrede çocuklar göremedikleri nesneler için onları temsil eden sembolleri kullanmaya başlarlar ki bu semboller onların ilk sözcükleri olur. Böylece nesne devamlılığının gelişmesinin dil edinimi için bir </a:t>
            </a:r>
            <a:r>
              <a:rPr lang="tr-TR" dirty="0" err="1" smtClean="0"/>
              <a:t>önşart</a:t>
            </a:r>
            <a:r>
              <a:rPr lang="tr-TR" dirty="0" smtClean="0"/>
              <a:t> haline geldiği kanıtlanır.</a:t>
            </a:r>
          </a:p>
          <a:p>
            <a:r>
              <a:rPr lang="tr-TR" dirty="0" smtClean="0"/>
              <a:t>Çocukların ilk gramerleri eylemler ve onları gerçekleştirenleri içeren anlamsal sınıflamalar üzerine olmalıdır.(baba geldi; top attı gibi…) geçen zaman ve artan bilişsel gelişim çocukları daha soyut ilişkilere yakınlaştıracağı gibi daha soyut dilbilgisi sınıflarını da kullanmaya götürecektir.</a:t>
            </a:r>
          </a:p>
          <a:p>
            <a:r>
              <a:rPr lang="tr-TR" dirty="0" smtClean="0"/>
              <a:t>Çocuğun bilişsel gelişimi ne kadar mükemmel ise dilsel gelişimi de o kadar iyidir.</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0"/>
            <a:ext cx="9144000" cy="6858000"/>
          </a:xfrm>
        </p:spPr>
        <p:txBody>
          <a:bodyPr>
            <a:normAutofit/>
          </a:bodyPr>
          <a:lstStyle/>
          <a:p>
            <a:pPr algn="ctr">
              <a:buNone/>
            </a:pPr>
            <a:endParaRPr lang="tr-TR" sz="2800" dirty="0" smtClean="0">
              <a:solidFill>
                <a:schemeClr val="accent1">
                  <a:lumMod val="75000"/>
                </a:schemeClr>
              </a:solidFill>
            </a:endParaRPr>
          </a:p>
          <a:p>
            <a:pPr algn="ctr">
              <a:buNone/>
            </a:pPr>
            <a:r>
              <a:rPr lang="tr-TR" sz="2800" dirty="0" smtClean="0">
                <a:solidFill>
                  <a:schemeClr val="accent1">
                    <a:lumMod val="75000"/>
                  </a:schemeClr>
                </a:solidFill>
              </a:rPr>
              <a:t>Bilişsel Kuramın Yetersizlikleri ve Katkıları</a:t>
            </a:r>
          </a:p>
          <a:p>
            <a:pPr>
              <a:buFont typeface="Wingdings" pitchFamily="2" charset="2"/>
              <a:buChar char="q"/>
            </a:pPr>
            <a:r>
              <a:rPr lang="tr-TR" sz="2600" dirty="0" smtClean="0"/>
              <a:t>Bilişsel kuram, bazı temel bilişsel kavramların çocuk tarafından ifade edilmeden önce oluştuğu konusunda veri sağlamıştır.</a:t>
            </a:r>
          </a:p>
          <a:p>
            <a:pPr>
              <a:buFont typeface="Wingdings" pitchFamily="2" charset="2"/>
              <a:buChar char="q"/>
            </a:pPr>
            <a:r>
              <a:rPr lang="tr-TR" sz="2600" dirty="0" smtClean="0"/>
              <a:t>Bilişsel becerilerin dil gelişimi için gerçekten gerekli veya yardımcı olup olmadığı konusunda görüş ayrılıkları çıkmıştır.</a:t>
            </a:r>
          </a:p>
          <a:p>
            <a:pPr>
              <a:buFont typeface="Wingdings" pitchFamily="2" charset="2"/>
              <a:buChar char="q"/>
            </a:pPr>
            <a:r>
              <a:rPr lang="tr-TR" sz="2600" dirty="0" smtClean="0"/>
              <a:t>Dilin mi düşünceyi, düşüncenin mi dili etkileyip etkilemediği merak konusu olmuştur. </a:t>
            </a:r>
            <a:r>
              <a:rPr lang="tr-TR" sz="2600" dirty="0" err="1" smtClean="0"/>
              <a:t>Vygotsky</a:t>
            </a:r>
            <a:r>
              <a:rPr lang="tr-TR" sz="2600" dirty="0" smtClean="0"/>
              <a:t>, dil ve düşüncenin birlikte geliştiğini kabul edenler arasında yer almış, bilişsel gelişme </a:t>
            </a:r>
            <a:r>
              <a:rPr lang="tr-TR" sz="2600" dirty="0" err="1" smtClean="0"/>
              <a:t>sosyo</a:t>
            </a:r>
            <a:r>
              <a:rPr lang="tr-TR" sz="2600" dirty="0" smtClean="0"/>
              <a:t>-kültürel açıdan yeni bir bakış açısı getirmiştir.</a:t>
            </a:r>
          </a:p>
          <a:p>
            <a:pPr>
              <a:buFont typeface="Wingdings" pitchFamily="2" charset="2"/>
              <a:buChar char="q"/>
            </a:pPr>
            <a:endParaRPr lang="tr-TR" dirty="0" smtClean="0"/>
          </a:p>
          <a:p>
            <a:pPr>
              <a:buFont typeface="Wingdings" pitchFamily="2" charset="2"/>
              <a:buChar char="q"/>
            </a:pPr>
            <a:endParaRPr lang="tr-TR" dirty="0" smtClean="0"/>
          </a:p>
          <a:p>
            <a:pPr>
              <a:buFont typeface="Wingdings" pitchFamily="2" charset="2"/>
              <a:buChar char="q"/>
            </a:pPr>
            <a:endParaRPr lang="tr-TR" dirty="0" smtClean="0"/>
          </a:p>
          <a:p>
            <a:pPr>
              <a:buFont typeface="Wingdings" pitchFamily="2" charset="2"/>
              <a:buChar char="q"/>
            </a:pP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00034" y="428604"/>
            <a:ext cx="7786742" cy="6072230"/>
          </a:xfrm>
        </p:spPr>
        <p:txBody>
          <a:bodyPr>
            <a:normAutofit/>
          </a:bodyPr>
          <a:lstStyle/>
          <a:p>
            <a:pPr>
              <a:buFont typeface="Wingdings" pitchFamily="2" charset="2"/>
              <a:buChar char="q"/>
            </a:pPr>
            <a:endParaRPr lang="tr-TR" dirty="0" smtClean="0"/>
          </a:p>
          <a:p>
            <a:pPr>
              <a:buFont typeface="Wingdings" pitchFamily="2" charset="2"/>
              <a:buChar char="q"/>
            </a:pPr>
            <a:r>
              <a:rPr lang="tr-TR" dirty="0" err="1" smtClean="0"/>
              <a:t>Piaget</a:t>
            </a:r>
            <a:r>
              <a:rPr lang="tr-TR" dirty="0" smtClean="0"/>
              <a:t>, çocukların bilişsel gelişimlerinin ilk evrelerinde bağımsız işlemciler olduklarını iddia ederken, </a:t>
            </a:r>
            <a:r>
              <a:rPr lang="tr-TR" dirty="0" err="1" smtClean="0"/>
              <a:t>Vygotsky</a:t>
            </a:r>
            <a:r>
              <a:rPr lang="tr-TR" dirty="0" smtClean="0"/>
              <a:t> bilgi edinimlerinin en başından beri çevresinden ve kültüründen oldukça çok etkilendiğini, çocuğun çevreyle olan etkileşiminin bilişsel gelişimini de etkileyeceğini, bu yüzden bilişsel gelişimin çevreden bağımsız gelişemeyeceğini öne sürmektedir.</a:t>
            </a:r>
          </a:p>
          <a:p>
            <a:pPr>
              <a:buFont typeface="Wingdings" pitchFamily="2" charset="2"/>
              <a:buChar char="q"/>
            </a:pPr>
            <a:r>
              <a:rPr lang="tr-TR" dirty="0" err="1" smtClean="0"/>
              <a:t>Vygotsky</a:t>
            </a:r>
            <a:r>
              <a:rPr lang="tr-TR" dirty="0" smtClean="0"/>
              <a:t> dil edinimine bakış açısıyla da </a:t>
            </a:r>
            <a:r>
              <a:rPr lang="tr-TR" dirty="0" err="1" smtClean="0"/>
              <a:t>Piaget’ten</a:t>
            </a:r>
            <a:r>
              <a:rPr lang="tr-TR" dirty="0" smtClean="0"/>
              <a:t> farklılaşmaktadır.</a:t>
            </a:r>
          </a:p>
          <a:p>
            <a:pPr>
              <a:buFont typeface="Wingdings" pitchFamily="2" charset="2"/>
              <a:buChar char="q"/>
            </a:pPr>
            <a:r>
              <a:rPr lang="tr-TR" dirty="0" smtClean="0"/>
              <a:t>Özetle, bilişsel gelişimin dil gelişimini belirlediği yaklaşımı kesinlik kazanmayan bir hipotez olarak yerini almıştır.</a:t>
            </a:r>
          </a:p>
          <a:p>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14282" y="-357214"/>
            <a:ext cx="7467600" cy="1143000"/>
          </a:xfrm>
        </p:spPr>
        <p:txBody>
          <a:bodyPr/>
          <a:lstStyle/>
          <a:p>
            <a:r>
              <a:rPr lang="tr-TR" dirty="0" smtClean="0"/>
              <a:t>Bilgiyi işleme kuramı</a:t>
            </a:r>
            <a:endParaRPr lang="tr-TR" dirty="0"/>
          </a:p>
        </p:txBody>
      </p:sp>
      <p:sp>
        <p:nvSpPr>
          <p:cNvPr id="3" name="2 İçerik Yer Tutucusu"/>
          <p:cNvSpPr>
            <a:spLocks noGrp="1"/>
          </p:cNvSpPr>
          <p:nvPr>
            <p:ph sz="quarter" idx="1"/>
          </p:nvPr>
        </p:nvSpPr>
        <p:spPr>
          <a:xfrm>
            <a:off x="0" y="714356"/>
            <a:ext cx="8929718" cy="6143644"/>
          </a:xfrm>
        </p:spPr>
        <p:txBody>
          <a:bodyPr/>
          <a:lstStyle/>
          <a:p>
            <a:r>
              <a:rPr lang="tr-TR" dirty="0" smtClean="0"/>
              <a:t>İnsan belleği, algı ve problem çözme üzerine yapılan çalışmalarla tanınır.</a:t>
            </a:r>
          </a:p>
          <a:p>
            <a:r>
              <a:rPr lang="tr-TR" dirty="0" smtClean="0"/>
              <a:t> Bilgiyi işleme sistemi çevreden uyarıyı alan, bu uyaranları yorumlayan, bellekte bu uyaranlara ait işlemleri saklayan ve bilginin korunmasına olanak veren bir mekanizmadır.</a:t>
            </a:r>
          </a:p>
          <a:p>
            <a:pPr>
              <a:buNone/>
            </a:pPr>
            <a:endParaRPr lang="tr-TR" dirty="0" smtClean="0"/>
          </a:p>
          <a:p>
            <a:pPr>
              <a:buNone/>
            </a:pPr>
            <a:endParaRPr lang="tr-TR" dirty="0" smtClean="0"/>
          </a:p>
          <a:p>
            <a:pPr>
              <a:buNone/>
            </a:pPr>
            <a:r>
              <a:rPr lang="tr-TR" dirty="0" smtClean="0"/>
              <a:t>		GİRDİ						ÇIKTI</a:t>
            </a:r>
          </a:p>
          <a:p>
            <a:pPr>
              <a:buNone/>
            </a:pPr>
            <a:endParaRPr lang="tr-TR" dirty="0" smtClean="0"/>
          </a:p>
          <a:p>
            <a:pPr>
              <a:buNone/>
            </a:pPr>
            <a:endParaRPr lang="tr-TR" dirty="0" smtClean="0"/>
          </a:p>
          <a:p>
            <a:pPr>
              <a:buNone/>
            </a:pPr>
            <a:endParaRPr lang="tr-TR" dirty="0" smtClean="0"/>
          </a:p>
          <a:p>
            <a:r>
              <a:rPr lang="tr-TR" dirty="0" smtClean="0"/>
              <a:t> Bu yaklaşım, çocukları da yetişkinler gibi görmekte, onları basitten becerili kullanıma geçiş yapan bilgi işlemcileri olarak tanıtmaktadır.</a:t>
            </a:r>
          </a:p>
        </p:txBody>
      </p:sp>
      <p:sp>
        <p:nvSpPr>
          <p:cNvPr id="6" name="5 Dikdörtgen"/>
          <p:cNvSpPr/>
          <p:nvPr/>
        </p:nvSpPr>
        <p:spPr>
          <a:xfrm>
            <a:off x="2928926" y="3000372"/>
            <a:ext cx="2786082" cy="2143140"/>
          </a:xfrm>
          <a:prstGeom prst="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a:p>
        </p:txBody>
      </p:sp>
      <p:sp>
        <p:nvSpPr>
          <p:cNvPr id="7" name="6 Dikdörtgen"/>
          <p:cNvSpPr/>
          <p:nvPr/>
        </p:nvSpPr>
        <p:spPr>
          <a:xfrm>
            <a:off x="3214678" y="3214686"/>
            <a:ext cx="2143140" cy="42862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BELLEK</a:t>
            </a:r>
            <a:endParaRPr lang="tr-TR" b="1" dirty="0">
              <a:solidFill>
                <a:schemeClr val="tx1"/>
              </a:solidFill>
            </a:endParaRPr>
          </a:p>
        </p:txBody>
      </p:sp>
      <p:cxnSp>
        <p:nvCxnSpPr>
          <p:cNvPr id="9" name="8 Düz Ok Bağlayıcısı"/>
          <p:cNvCxnSpPr/>
          <p:nvPr/>
        </p:nvCxnSpPr>
        <p:spPr>
          <a:xfrm rot="5400000">
            <a:off x="3751257" y="3821115"/>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10 Düz Ok Bağlayıcısı"/>
          <p:cNvCxnSpPr/>
          <p:nvPr/>
        </p:nvCxnSpPr>
        <p:spPr>
          <a:xfrm rot="5400000" flipH="1" flipV="1">
            <a:off x="4465637" y="3821115"/>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13 Dikdörtgen"/>
          <p:cNvSpPr/>
          <p:nvPr/>
        </p:nvSpPr>
        <p:spPr>
          <a:xfrm>
            <a:off x="3286116" y="4000504"/>
            <a:ext cx="2071702" cy="9286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YÖNERGELER</a:t>
            </a:r>
          </a:p>
          <a:p>
            <a:pPr algn="ctr"/>
            <a:r>
              <a:rPr lang="tr-TR" b="1" dirty="0" smtClean="0">
                <a:solidFill>
                  <a:schemeClr val="tx1"/>
                </a:solidFill>
              </a:rPr>
              <a:t>KURALLAR</a:t>
            </a:r>
          </a:p>
          <a:p>
            <a:pPr algn="ctr"/>
            <a:r>
              <a:rPr lang="tr-TR" b="1" dirty="0" smtClean="0">
                <a:solidFill>
                  <a:schemeClr val="tx1"/>
                </a:solidFill>
              </a:rPr>
              <a:t>DENEYİMLER</a:t>
            </a:r>
            <a:r>
              <a:rPr lang="tr-TR" b="1" dirty="0" smtClean="0"/>
              <a:t>-</a:t>
            </a:r>
            <a:endParaRPr lang="tr-TR" b="1" dirty="0"/>
          </a:p>
        </p:txBody>
      </p:sp>
      <p:cxnSp>
        <p:nvCxnSpPr>
          <p:cNvPr id="16" name="15 Düz Ok Bağlayıcısı"/>
          <p:cNvCxnSpPr/>
          <p:nvPr/>
        </p:nvCxnSpPr>
        <p:spPr>
          <a:xfrm>
            <a:off x="2214546" y="3714752"/>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Düz Ok Bağlayıcısı"/>
          <p:cNvCxnSpPr/>
          <p:nvPr/>
        </p:nvCxnSpPr>
        <p:spPr>
          <a:xfrm>
            <a:off x="5715008" y="3643314"/>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28596" y="785794"/>
            <a:ext cx="7786742" cy="5500726"/>
          </a:xfrm>
        </p:spPr>
        <p:txBody>
          <a:bodyPr>
            <a:normAutofit lnSpcReduction="10000"/>
          </a:bodyPr>
          <a:lstStyle/>
          <a:p>
            <a:r>
              <a:rPr lang="tr-TR" sz="2700" dirty="0" smtClean="0"/>
              <a:t>Çocuğun, doğuştan kurulmuş bir dil sistemi ile değil ama semboller nesneler ve sembollerin temsil ettiği düşünceler arasında bağlantılar kurabilecek bir potansiyel ile doğduğu varsayılır.</a:t>
            </a:r>
          </a:p>
          <a:p>
            <a:r>
              <a:rPr lang="tr-TR" sz="2700" dirty="0" smtClean="0"/>
              <a:t>Bazı bağlantılar, çocuğun deneyim sıklığına göre ya da fazla tekrarlamaya bağlı olarak sabit hale gelir. Çocuk benzer deneyimler ile onları aktive etmediği için söner ve unutulur.</a:t>
            </a:r>
          </a:p>
          <a:p>
            <a:r>
              <a:rPr lang="tr-TR" sz="2700" dirty="0" smtClean="0"/>
              <a:t>Davranış kuramları ile karşılaştırıldığında, bilgiyi işlemleme kuramı dilin edinimi ve kullanımında içsel bilgi işlemleme mekanizmasının rolünü önemser.</a:t>
            </a:r>
          </a:p>
          <a:p>
            <a:pPr>
              <a:buNone/>
            </a:pPr>
            <a:endParaRPr lang="tr-TR" sz="27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214290"/>
            <a:ext cx="8858280" cy="6259662"/>
          </a:xfrm>
        </p:spPr>
        <p:txBody>
          <a:bodyPr>
            <a:normAutofit fontScale="92500"/>
          </a:bodyPr>
          <a:lstStyle/>
          <a:p>
            <a:r>
              <a:rPr lang="tr-TR" dirty="0" smtClean="0"/>
              <a:t>Bilgiyi işleme kuramı bir dizi seri ve paralel bilgi işlemini önerir.</a:t>
            </a:r>
          </a:p>
          <a:p>
            <a:r>
              <a:rPr lang="tr-TR" dirty="0" smtClean="0"/>
              <a:t>Seri işlemlemede, işitsel ve görsel bilgiyi alır, anlar, tepkiyi hazırlar ve fiziksel bir biçime çevirir. Diğer bir deyişle, tek yollu bilişsel </a:t>
            </a:r>
            <a:r>
              <a:rPr lang="tr-TR" dirty="0" err="1" smtClean="0"/>
              <a:t>süreçleme</a:t>
            </a:r>
            <a:r>
              <a:rPr lang="tr-TR" dirty="0" smtClean="0"/>
              <a:t> seri modeli şöyle özetlenebilir: duygulanım&gt;algı&gt;biliş&gt;bellek</a:t>
            </a:r>
          </a:p>
          <a:p>
            <a:r>
              <a:rPr lang="tr-TR" dirty="0" smtClean="0"/>
              <a:t>Paralel işlemleme modeli, dilin edinim sürecinin bilgisayar tipi modelidir. Bu modeller, gizemli </a:t>
            </a:r>
            <a:r>
              <a:rPr lang="tr-TR" dirty="0" err="1" smtClean="0"/>
              <a:t>DED’e</a:t>
            </a:r>
            <a:r>
              <a:rPr lang="tr-TR" dirty="0" smtClean="0"/>
              <a:t> geçerli bir model sağlayarak, dilbilimsel kuramın yetersizliklerinin üstesinden gelmek için desenlenmiştir. </a:t>
            </a:r>
            <a:r>
              <a:rPr lang="tr-TR" dirty="0" err="1" smtClean="0"/>
              <a:t>Gerçerli</a:t>
            </a:r>
            <a:r>
              <a:rPr lang="tr-TR" dirty="0" smtClean="0"/>
              <a:t> model önseziye bağlı kararlar vermeyi gerektirmez.</a:t>
            </a:r>
          </a:p>
          <a:p>
            <a:r>
              <a:rPr lang="tr-TR" dirty="0" smtClean="0"/>
              <a:t>Bilgiyi işlemleme kuramı, dil ediniminden sorumlu işlemleme örüntülerinin seri olmaktan ziyade paralel olabileceğini önerir.</a:t>
            </a:r>
          </a:p>
          <a:p>
            <a:r>
              <a:rPr lang="tr-TR" dirty="0" smtClean="0"/>
              <a:t>Paralel örüntüler her düzeyde aynı anda, Chomsky’nin önerdiği seri örüntüler ise dikey dizisinde oluşur; yani öncelikle derin yapılar oluşturulur, daha sonra yüzey yapıya bir dizi işlemle geçiş yapılır..</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0"/>
            <a:ext cx="9144000" cy="6858000"/>
          </a:xfrm>
        </p:spPr>
        <p:txBody>
          <a:bodyPr>
            <a:normAutofit lnSpcReduction="10000"/>
          </a:bodyPr>
          <a:lstStyle/>
          <a:p>
            <a:r>
              <a:rPr lang="tr-TR" dirty="0" smtClean="0"/>
              <a:t>Seri modeller dinleme ve konuşma ile okuma ve yazma için önerilmiştir. İşitsel ve görsel girdinin sırayla algılanması önemlidir. Dilin </a:t>
            </a:r>
            <a:r>
              <a:rPr lang="tr-TR" dirty="0" err="1" smtClean="0"/>
              <a:t>işlemlenmesinin</a:t>
            </a:r>
            <a:r>
              <a:rPr lang="tr-TR" dirty="0" smtClean="0"/>
              <a:t> parçadan bütüne şeklinde ilerlediğini savunur.</a:t>
            </a:r>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r>
              <a:rPr lang="tr-TR" dirty="0" smtClean="0"/>
              <a:t>Paralel modeller ise, yüksek düzey düşünme süreçlerinin düşük düzey düşünme süreçlerine olan etkisine yoğunlaşır. İnsanların çevresini anlamlandırmasını bütünden parçaya olarak tanımlar.</a:t>
            </a:r>
            <a:endParaRPr lang="tr-TR" dirty="0"/>
          </a:p>
        </p:txBody>
      </p:sp>
      <p:sp>
        <p:nvSpPr>
          <p:cNvPr id="5" name="4 Yukarı Ok"/>
          <p:cNvSpPr/>
          <p:nvPr/>
        </p:nvSpPr>
        <p:spPr>
          <a:xfrm>
            <a:off x="428596" y="1643050"/>
            <a:ext cx="1143008" cy="3786214"/>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T</a:t>
            </a:r>
          </a:p>
          <a:p>
            <a:pPr algn="ctr"/>
            <a:r>
              <a:rPr lang="tr-TR" b="1" dirty="0" smtClean="0">
                <a:solidFill>
                  <a:schemeClr val="tx1"/>
                </a:solidFill>
              </a:rPr>
              <a:t>Ü</a:t>
            </a:r>
          </a:p>
          <a:p>
            <a:pPr algn="ctr"/>
            <a:r>
              <a:rPr lang="tr-TR" b="1" dirty="0" smtClean="0">
                <a:solidFill>
                  <a:schemeClr val="tx1"/>
                </a:solidFill>
              </a:rPr>
              <a:t>M</a:t>
            </a:r>
          </a:p>
          <a:p>
            <a:pPr algn="ctr"/>
            <a:r>
              <a:rPr lang="tr-TR" b="1" dirty="0" smtClean="0">
                <a:solidFill>
                  <a:schemeClr val="tx1"/>
                </a:solidFill>
              </a:rPr>
              <a:t>E</a:t>
            </a:r>
          </a:p>
          <a:p>
            <a:pPr algn="ctr"/>
            <a:endParaRPr lang="tr-TR" b="1" dirty="0" smtClean="0">
              <a:solidFill>
                <a:schemeClr val="tx1"/>
              </a:solidFill>
            </a:endParaRPr>
          </a:p>
          <a:p>
            <a:pPr algn="ctr"/>
            <a:r>
              <a:rPr lang="tr-TR" b="1" dirty="0" smtClean="0">
                <a:solidFill>
                  <a:schemeClr val="tx1"/>
                </a:solidFill>
              </a:rPr>
              <a:t>V</a:t>
            </a:r>
          </a:p>
          <a:p>
            <a:pPr algn="ctr"/>
            <a:r>
              <a:rPr lang="tr-TR" b="1" dirty="0" smtClean="0">
                <a:solidFill>
                  <a:schemeClr val="tx1"/>
                </a:solidFill>
              </a:rPr>
              <a:t>A</a:t>
            </a:r>
          </a:p>
          <a:p>
            <a:pPr algn="ctr"/>
            <a:r>
              <a:rPr lang="tr-TR" b="1" dirty="0" smtClean="0">
                <a:solidFill>
                  <a:schemeClr val="tx1"/>
                </a:solidFill>
              </a:rPr>
              <a:t>R</a:t>
            </a:r>
          </a:p>
          <a:p>
            <a:pPr algn="ctr"/>
            <a:r>
              <a:rPr lang="tr-TR" b="1" dirty="0" smtClean="0">
                <a:solidFill>
                  <a:schemeClr val="tx1"/>
                </a:solidFill>
              </a:rPr>
              <a:t>I</a:t>
            </a:r>
          </a:p>
          <a:p>
            <a:pPr algn="ctr"/>
            <a:r>
              <a:rPr lang="tr-TR" b="1" dirty="0" smtClean="0">
                <a:solidFill>
                  <a:schemeClr val="tx1"/>
                </a:solidFill>
              </a:rPr>
              <a:t>M</a:t>
            </a:r>
          </a:p>
          <a:p>
            <a:pPr algn="ctr"/>
            <a:endParaRPr lang="tr-TR" b="1" dirty="0">
              <a:solidFill>
                <a:schemeClr val="tx1"/>
              </a:solidFill>
            </a:endParaRPr>
          </a:p>
        </p:txBody>
      </p:sp>
      <p:sp>
        <p:nvSpPr>
          <p:cNvPr id="6" name="5 Aşağı Ok"/>
          <p:cNvSpPr/>
          <p:nvPr/>
        </p:nvSpPr>
        <p:spPr>
          <a:xfrm>
            <a:off x="5429256" y="1643050"/>
            <a:ext cx="1214446" cy="3786214"/>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chemeClr val="tx1"/>
                </a:solidFill>
              </a:rPr>
              <a:t>T</a:t>
            </a:r>
          </a:p>
          <a:p>
            <a:pPr algn="ctr"/>
            <a:r>
              <a:rPr lang="tr-TR" b="1" dirty="0" smtClean="0">
                <a:solidFill>
                  <a:schemeClr val="tx1"/>
                </a:solidFill>
              </a:rPr>
              <a:t>Ü</a:t>
            </a:r>
          </a:p>
          <a:p>
            <a:pPr algn="ctr"/>
            <a:r>
              <a:rPr lang="tr-TR" b="1" dirty="0" smtClean="0">
                <a:solidFill>
                  <a:schemeClr val="tx1"/>
                </a:solidFill>
              </a:rPr>
              <a:t>M</a:t>
            </a:r>
          </a:p>
          <a:p>
            <a:pPr algn="ctr"/>
            <a:r>
              <a:rPr lang="tr-TR" b="1" dirty="0" smtClean="0">
                <a:solidFill>
                  <a:schemeClr val="tx1"/>
                </a:solidFill>
              </a:rPr>
              <a:t>D</a:t>
            </a:r>
          </a:p>
          <a:p>
            <a:pPr algn="ctr"/>
            <a:r>
              <a:rPr lang="tr-TR" b="1" dirty="0" smtClean="0">
                <a:solidFill>
                  <a:schemeClr val="tx1"/>
                </a:solidFill>
              </a:rPr>
              <a:t>E</a:t>
            </a:r>
          </a:p>
          <a:p>
            <a:pPr algn="ctr"/>
            <a:r>
              <a:rPr lang="tr-TR" b="1" dirty="0" smtClean="0">
                <a:solidFill>
                  <a:schemeClr val="tx1"/>
                </a:solidFill>
              </a:rPr>
              <a:t>N</a:t>
            </a:r>
          </a:p>
          <a:p>
            <a:pPr algn="ctr"/>
            <a:endParaRPr lang="tr-TR" b="1" dirty="0" smtClean="0">
              <a:solidFill>
                <a:schemeClr val="tx1"/>
              </a:solidFill>
            </a:endParaRPr>
          </a:p>
          <a:p>
            <a:pPr algn="ctr"/>
            <a:r>
              <a:rPr lang="tr-TR" b="1" dirty="0" smtClean="0">
                <a:solidFill>
                  <a:schemeClr val="tx1"/>
                </a:solidFill>
              </a:rPr>
              <a:t>G</a:t>
            </a:r>
          </a:p>
          <a:p>
            <a:pPr algn="ctr"/>
            <a:r>
              <a:rPr lang="tr-TR" b="1" dirty="0" smtClean="0">
                <a:solidFill>
                  <a:schemeClr val="tx1"/>
                </a:solidFill>
              </a:rPr>
              <a:t>E</a:t>
            </a:r>
          </a:p>
          <a:p>
            <a:pPr algn="ctr"/>
            <a:r>
              <a:rPr lang="tr-TR" b="1" dirty="0" smtClean="0">
                <a:solidFill>
                  <a:schemeClr val="tx1"/>
                </a:solidFill>
              </a:rPr>
              <a:t>L</a:t>
            </a:r>
          </a:p>
          <a:p>
            <a:pPr algn="ctr"/>
            <a:r>
              <a:rPr lang="tr-TR" b="1" dirty="0" smtClean="0">
                <a:solidFill>
                  <a:schemeClr val="tx1"/>
                </a:solidFill>
              </a:rPr>
              <a:t>İ</a:t>
            </a:r>
          </a:p>
          <a:p>
            <a:pPr algn="ctr"/>
            <a:r>
              <a:rPr lang="tr-TR" b="1" dirty="0" smtClean="0">
                <a:solidFill>
                  <a:schemeClr val="tx1"/>
                </a:solidFill>
              </a:rPr>
              <a:t>M</a:t>
            </a:r>
            <a:endParaRPr lang="tr-TR" b="1" dirty="0">
              <a:solidFill>
                <a:schemeClr val="tx1"/>
              </a:solidFill>
            </a:endParaRPr>
          </a:p>
        </p:txBody>
      </p:sp>
      <p:sp>
        <p:nvSpPr>
          <p:cNvPr id="7" name="6 Dikdörtgen"/>
          <p:cNvSpPr/>
          <p:nvPr/>
        </p:nvSpPr>
        <p:spPr>
          <a:xfrm>
            <a:off x="2071670" y="1714488"/>
            <a:ext cx="292895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Sözcük tanıma</a:t>
            </a:r>
            <a:endParaRPr lang="tr-TR" dirty="0">
              <a:solidFill>
                <a:schemeClr val="tx1"/>
              </a:solidFill>
            </a:endParaRPr>
          </a:p>
        </p:txBody>
      </p:sp>
      <p:sp>
        <p:nvSpPr>
          <p:cNvPr id="8" name="7 Dikdörtgen"/>
          <p:cNvSpPr/>
          <p:nvPr/>
        </p:nvSpPr>
        <p:spPr>
          <a:xfrm>
            <a:off x="2071670" y="2500306"/>
            <a:ext cx="292895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Fonem tanımlama</a:t>
            </a:r>
            <a:endParaRPr lang="tr-TR" dirty="0">
              <a:solidFill>
                <a:schemeClr val="tx1"/>
              </a:solidFill>
            </a:endParaRPr>
          </a:p>
        </p:txBody>
      </p:sp>
      <p:sp>
        <p:nvSpPr>
          <p:cNvPr id="9" name="8 Dikdörtgen"/>
          <p:cNvSpPr/>
          <p:nvPr/>
        </p:nvSpPr>
        <p:spPr>
          <a:xfrm>
            <a:off x="2071670" y="3286124"/>
            <a:ext cx="292895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Ayırıcı analiz</a:t>
            </a:r>
            <a:endParaRPr lang="tr-TR" dirty="0">
              <a:solidFill>
                <a:schemeClr val="tx1"/>
              </a:solidFill>
            </a:endParaRPr>
          </a:p>
        </p:txBody>
      </p:sp>
      <p:sp>
        <p:nvSpPr>
          <p:cNvPr id="10" name="9 Dikdörtgen"/>
          <p:cNvSpPr/>
          <p:nvPr/>
        </p:nvSpPr>
        <p:spPr>
          <a:xfrm>
            <a:off x="2071670" y="4071942"/>
            <a:ext cx="292895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Ön analiz</a:t>
            </a:r>
            <a:endParaRPr lang="tr-TR" dirty="0">
              <a:solidFill>
                <a:schemeClr val="tx1"/>
              </a:solidFill>
            </a:endParaRPr>
          </a:p>
        </p:txBody>
      </p:sp>
      <p:sp>
        <p:nvSpPr>
          <p:cNvPr id="11" name="10 Dikdörtgen"/>
          <p:cNvSpPr/>
          <p:nvPr/>
        </p:nvSpPr>
        <p:spPr>
          <a:xfrm>
            <a:off x="2071670" y="4857760"/>
            <a:ext cx="292895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Akustik girdi</a:t>
            </a:r>
            <a:endParaRPr lang="tr-TR" dirty="0">
              <a:solidFill>
                <a:schemeClr val="tx1"/>
              </a:solidFill>
            </a:endParaRPr>
          </a:p>
        </p:txBody>
      </p:sp>
      <p:sp>
        <p:nvSpPr>
          <p:cNvPr id="12" name="11 Yukarı Ok"/>
          <p:cNvSpPr/>
          <p:nvPr/>
        </p:nvSpPr>
        <p:spPr>
          <a:xfrm>
            <a:off x="3428992" y="4500570"/>
            <a:ext cx="214314" cy="3571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Yukarı Ok"/>
          <p:cNvSpPr/>
          <p:nvPr/>
        </p:nvSpPr>
        <p:spPr>
          <a:xfrm>
            <a:off x="3357554" y="3714752"/>
            <a:ext cx="214314" cy="3571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Yukarı Ok"/>
          <p:cNvSpPr/>
          <p:nvPr/>
        </p:nvSpPr>
        <p:spPr>
          <a:xfrm>
            <a:off x="2285984" y="2928934"/>
            <a:ext cx="285752"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14 Yukarı Ok"/>
          <p:cNvSpPr/>
          <p:nvPr/>
        </p:nvSpPr>
        <p:spPr>
          <a:xfrm>
            <a:off x="2214546" y="2143116"/>
            <a:ext cx="285752"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15 Aşağı Ok"/>
          <p:cNvSpPr/>
          <p:nvPr/>
        </p:nvSpPr>
        <p:spPr>
          <a:xfrm>
            <a:off x="3714744" y="2214554"/>
            <a:ext cx="285752" cy="285752"/>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16 Aşağı Ok"/>
          <p:cNvSpPr/>
          <p:nvPr/>
        </p:nvSpPr>
        <p:spPr>
          <a:xfrm>
            <a:off x="3786182" y="3000372"/>
            <a:ext cx="285752" cy="285752"/>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571500"/>
            <a:ext cx="7467600" cy="1143000"/>
          </a:xfrm>
        </p:spPr>
        <p:txBody>
          <a:bodyPr/>
          <a:lstStyle/>
          <a:p>
            <a:r>
              <a:rPr lang="tr-TR" dirty="0" smtClean="0"/>
              <a:t>Rekabetçi model</a:t>
            </a:r>
            <a:endParaRPr lang="tr-TR" dirty="0"/>
          </a:p>
        </p:txBody>
      </p:sp>
      <p:sp>
        <p:nvSpPr>
          <p:cNvPr id="3" name="2 İçerik Yer Tutucusu"/>
          <p:cNvSpPr>
            <a:spLocks noGrp="1"/>
          </p:cNvSpPr>
          <p:nvPr>
            <p:ph sz="quarter" idx="1"/>
          </p:nvPr>
        </p:nvSpPr>
        <p:spPr>
          <a:xfrm>
            <a:off x="457200" y="642918"/>
            <a:ext cx="7467600" cy="5831034"/>
          </a:xfrm>
        </p:spPr>
        <p:txBody>
          <a:bodyPr>
            <a:normAutofit lnSpcReduction="10000"/>
          </a:bodyPr>
          <a:lstStyle/>
          <a:p>
            <a:r>
              <a:rPr lang="tr-TR" dirty="0" smtClean="0"/>
              <a:t>Bilgiyi işlemleme sürecini savunanlar çocuğun dili edinirken aklından geçenleri betimlemeye çalışırlar.Bu nedenle çocuğun aynı anda pek çok düzeyde dile ilişkin bilgiyi </a:t>
            </a:r>
            <a:r>
              <a:rPr lang="tr-TR" dirty="0" err="1" smtClean="0"/>
              <a:t>işlemlediğini</a:t>
            </a:r>
            <a:r>
              <a:rPr lang="tr-TR" dirty="0" smtClean="0"/>
              <a:t> yani paralel dağıtım sürecini kullandığını önerirler.</a:t>
            </a:r>
          </a:p>
          <a:p>
            <a:r>
              <a:rPr lang="tr-TR" dirty="0" smtClean="0"/>
              <a:t>Rekabetçi Model, bir paralel dağıtım süreci (PDS) sisteminin örneği olarak bilginin </a:t>
            </a:r>
            <a:r>
              <a:rPr lang="tr-TR" dirty="0" err="1" smtClean="0"/>
              <a:t>işlemlenmesini</a:t>
            </a:r>
            <a:r>
              <a:rPr lang="tr-TR" dirty="0" smtClean="0"/>
              <a:t> yaklaşımını benimseyen son modeldir.Bu model, dil öğreniminde yapı ve işlevi birlikte önemsemektedir.</a:t>
            </a:r>
          </a:p>
          <a:p>
            <a:r>
              <a:rPr lang="tr-TR" dirty="0" smtClean="0"/>
              <a:t>İşlevler ; konu bulma , istek bildirme , yer bildirme gibi iletişim amaçları içerirken i yapılar da iletişim amaçlarını iletmede görev alan sözcük dizilerini üreten dil mekanizmalarıdır.</a:t>
            </a:r>
          </a:p>
          <a:p>
            <a:r>
              <a:rPr lang="tr-TR" dirty="0" smtClean="0"/>
              <a:t>Bu modelin hem performansa hem de kompetansa geçerlilik sağladığı söylenebilir.</a:t>
            </a:r>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71462"/>
            <a:ext cx="9144000" cy="6858000"/>
          </a:xfrm>
        </p:spPr>
        <p:txBody>
          <a:bodyPr>
            <a:normAutofit lnSpcReduction="10000"/>
          </a:bodyPr>
          <a:lstStyle/>
          <a:p>
            <a:r>
              <a:rPr lang="tr-TR" dirty="0" smtClean="0"/>
              <a:t>Bu modele göre çocuk , Chomsky’nin önerdiği gibi , bir dil edinim düzeneği ile değil ama çok güçlü bir PDS ile doğar.Dil ediniminin ilk evrelerinde, PDS; sözcükler, sesbilgisel örüntüler ve dil biçimleri arasında iletişimsel işlevleri ve anlamları ayırt edecek bir düzeyde olmasa da, çocuğun dil ile olan deneyimi arttıkça PDS’ in işlevleri ve anlamları farklılaştırması da artacaktır.</a:t>
            </a:r>
          </a:p>
          <a:p>
            <a:r>
              <a:rPr lang="tr-TR" dirty="0" smtClean="0"/>
              <a:t>Bu görüş, dil ediniminde hem doğuştancılık hem çevrecilik anlayışını önermektedir.Dil evrensellerine olumlu bakılmasa bile dilin doğuştan gelen bir kapasite ile edinildiği düşüncesi paylaşılmaktadır.</a:t>
            </a:r>
          </a:p>
          <a:p>
            <a:r>
              <a:rPr lang="tr-TR" dirty="0" smtClean="0"/>
              <a:t>Bilgiyi işlemleme yaklaşımına en büyük destek Rekabetçi Model’ den gelmektedir.Bu model çerçevesinde yapısal biçimlerin geçerlilik ve güvenirlik gibi istatistiki değerleri ‘edinim </a:t>
            </a:r>
            <a:r>
              <a:rPr lang="tr-TR" dirty="0" err="1" smtClean="0"/>
              <a:t>oranını’belirlemektedir</a:t>
            </a:r>
            <a:r>
              <a:rPr lang="tr-TR" dirty="0" smtClean="0"/>
              <a:t>.</a:t>
            </a:r>
          </a:p>
          <a:p>
            <a:r>
              <a:rPr lang="tr-TR" dirty="0" smtClean="0"/>
              <a:t>Böylece, dilde özel anlamlar yüklenen yapılar (</a:t>
            </a:r>
            <a:r>
              <a:rPr lang="tr-TR" dirty="0" err="1" smtClean="0"/>
              <a:t>cue</a:t>
            </a:r>
            <a:r>
              <a:rPr lang="tr-TR" dirty="0" smtClean="0"/>
              <a:t> </a:t>
            </a:r>
            <a:r>
              <a:rPr lang="tr-TR" dirty="0" err="1" smtClean="0"/>
              <a:t>valid</a:t>
            </a:r>
            <a:r>
              <a:rPr lang="tr-TR" dirty="0" smtClean="0"/>
              <a:t>) öncelikli olarak edinilecektir.Sözcük düzenini, çekim ekleri, veya bazı anlamlar gibi o dilin ipuçları sayılabilen yapılar pek çok farklı dil için geçerliliğini ispatlamıştır.</a:t>
            </a:r>
          </a:p>
          <a:p>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582594"/>
          </a:xfrm>
        </p:spPr>
        <p:txBody>
          <a:bodyPr/>
          <a:lstStyle/>
          <a:p>
            <a:r>
              <a:rPr lang="tr-TR" dirty="0" smtClean="0"/>
              <a:t>SOSYAL ETKİLEŞİM YAKLAŞIMI</a:t>
            </a:r>
            <a:endParaRPr lang="tr-TR" dirty="0"/>
          </a:p>
        </p:txBody>
      </p:sp>
      <p:sp>
        <p:nvSpPr>
          <p:cNvPr id="3" name="2 İçerik Yer Tutucusu"/>
          <p:cNvSpPr>
            <a:spLocks noGrp="1"/>
          </p:cNvSpPr>
          <p:nvPr>
            <p:ph sz="quarter" idx="1"/>
          </p:nvPr>
        </p:nvSpPr>
        <p:spPr>
          <a:xfrm>
            <a:off x="457200" y="857232"/>
            <a:ext cx="8401080" cy="5616720"/>
          </a:xfrm>
        </p:spPr>
        <p:txBody>
          <a:bodyPr>
            <a:normAutofit fontScale="92500"/>
          </a:bodyPr>
          <a:lstStyle/>
          <a:p>
            <a:pPr>
              <a:buNone/>
            </a:pPr>
            <a:r>
              <a:rPr lang="tr-TR" b="1" dirty="0" smtClean="0"/>
              <a:t>	Semantik Devrim</a:t>
            </a:r>
          </a:p>
          <a:p>
            <a:r>
              <a:rPr lang="tr-TR" b="1" dirty="0" smtClean="0"/>
              <a:t> </a:t>
            </a:r>
            <a:r>
              <a:rPr lang="tr-TR" dirty="0" err="1" smtClean="0"/>
              <a:t>Lois</a:t>
            </a:r>
            <a:r>
              <a:rPr lang="tr-TR" dirty="0" smtClean="0"/>
              <a:t> </a:t>
            </a:r>
            <a:r>
              <a:rPr lang="tr-TR" dirty="0" err="1" smtClean="0"/>
              <a:t>Bloom</a:t>
            </a:r>
            <a:r>
              <a:rPr lang="tr-TR" dirty="0" smtClean="0"/>
              <a:t> sözdizimsel analizin, çocuk dilini çalışmak için</a:t>
            </a:r>
          </a:p>
          <a:p>
            <a:pPr>
              <a:buNone/>
            </a:pPr>
            <a:r>
              <a:rPr lang="tr-TR" dirty="0" smtClean="0"/>
              <a:t>değerli bilgi sağlamakla birlikte , dil üretiminin anlam</a:t>
            </a:r>
          </a:p>
          <a:p>
            <a:pPr>
              <a:buNone/>
            </a:pPr>
            <a:r>
              <a:rPr lang="tr-TR" dirty="0" smtClean="0"/>
              <a:t>sistemine dair yeterli bilgi vermediğini iddia ediyordu.</a:t>
            </a:r>
          </a:p>
          <a:p>
            <a:r>
              <a:rPr lang="tr-TR" dirty="0" smtClean="0"/>
              <a:t>Sözdizimsel analizden semantik analize doğru gelişen eğilim</a:t>
            </a:r>
          </a:p>
          <a:p>
            <a:pPr>
              <a:buNone/>
            </a:pPr>
            <a:r>
              <a:rPr lang="tr-TR" dirty="0" smtClean="0"/>
              <a:t>semantik devrim olarak bilinen dönemin bir başlangıcı oldu.</a:t>
            </a:r>
          </a:p>
          <a:p>
            <a:r>
              <a:rPr lang="tr-TR" dirty="0" smtClean="0"/>
              <a:t>Bu dönem görüşü erken dil yapısının konuşanının iletisini</a:t>
            </a:r>
          </a:p>
          <a:p>
            <a:pPr>
              <a:buNone/>
            </a:pPr>
            <a:r>
              <a:rPr lang="tr-TR" dirty="0" smtClean="0"/>
              <a:t>‘iletinin verildiği bağlam içinde’ çalışılmasını önermekteydi.</a:t>
            </a:r>
          </a:p>
          <a:p>
            <a:r>
              <a:rPr lang="tr-TR" dirty="0" err="1" smtClean="0"/>
              <a:t>Bloom</a:t>
            </a:r>
            <a:r>
              <a:rPr lang="tr-TR" dirty="0" smtClean="0"/>
              <a:t> 1960 </a:t>
            </a:r>
            <a:r>
              <a:rPr lang="tr-TR" dirty="0" err="1" smtClean="0"/>
              <a:t>ların</a:t>
            </a:r>
            <a:r>
              <a:rPr lang="tr-TR" dirty="0" smtClean="0"/>
              <a:t> sonunda çocuk diline uygulama amacıyla sözdizimsel analiz yöntemi hazırladı. </a:t>
            </a:r>
            <a:r>
              <a:rPr lang="tr-TR" dirty="0" err="1" smtClean="0"/>
              <a:t>Bloom’un</a:t>
            </a:r>
            <a:r>
              <a:rPr lang="tr-TR" dirty="0" smtClean="0"/>
              <a:t> hipotezi çocukların yetişkin dil yapısını bildiklerini ama bazı </a:t>
            </a:r>
            <a:r>
              <a:rPr lang="tr-TR" dirty="0" err="1" smtClean="0"/>
              <a:t>ögeleri</a:t>
            </a:r>
            <a:r>
              <a:rPr lang="tr-TR" dirty="0" smtClean="0"/>
              <a:t> eksilttiklerini önermektedir.</a:t>
            </a:r>
          </a:p>
          <a:p>
            <a:pPr>
              <a:buNone/>
            </a:pPr>
            <a:endParaRPr lang="tr-TR" dirty="0"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0"/>
            <a:ext cx="9144000" cy="6858000"/>
          </a:xfrm>
        </p:spPr>
        <p:txBody>
          <a:bodyPr>
            <a:normAutofit/>
          </a:bodyPr>
          <a:lstStyle/>
          <a:p>
            <a:r>
              <a:rPr lang="tr-TR" dirty="0" err="1" smtClean="0"/>
              <a:t>Bloom’a</a:t>
            </a:r>
            <a:r>
              <a:rPr lang="tr-TR" dirty="0" smtClean="0"/>
              <a:t> göre çocuk konuşması/dili çocuğun çevresindeki varlıklar arasındaki tutarlı ilişkileri kapsamaktadır ve bu ilişkiler çok basit sözcük düzeni kuralları ile ifade edilmektedir.</a:t>
            </a:r>
          </a:p>
          <a:p>
            <a:r>
              <a:rPr lang="tr-TR" dirty="0" err="1" smtClean="0"/>
              <a:t>Bloom</a:t>
            </a:r>
            <a:r>
              <a:rPr lang="tr-TR" dirty="0" smtClean="0"/>
              <a:t>, sözcük düzenini, daha sonraki yaş dönemlerinde sözdizimsel olarak ifade edilebilecek anlam ilişkilerini belirttiğini varsayar.</a:t>
            </a:r>
          </a:p>
          <a:p>
            <a:pPr>
              <a:buNone/>
            </a:pPr>
            <a:r>
              <a:rPr lang="tr-TR" dirty="0" smtClean="0"/>
              <a:t> 	</a:t>
            </a:r>
            <a:r>
              <a:rPr lang="tr-TR" b="1" dirty="0" smtClean="0"/>
              <a:t>Sosyal Etkileşim Kuramı ve Dil Edinimi</a:t>
            </a:r>
          </a:p>
          <a:p>
            <a:r>
              <a:rPr lang="tr-TR" dirty="0" smtClean="0"/>
              <a:t>Sosyal etkileşim kuramı da geleneksel davranışçılar ve dilbilimsel yaklaşımının görüşünü bir araya getirir.</a:t>
            </a:r>
          </a:p>
          <a:p>
            <a:r>
              <a:rPr lang="tr-TR" dirty="0" smtClean="0"/>
              <a:t>Sosyal etkileşimciler, dilin bir yapısı ve bazı kuralları olduğu konusunda dilbilimcilerle hemfikirdir. Davranışçılarla da çevrenin bu yapılar üretilmesinde bir rolü olduğu konusunda aynı düşünceyi paylaşır.</a:t>
            </a:r>
          </a:p>
          <a:p>
            <a:r>
              <a:rPr lang="tr-TR" dirty="0" smtClean="0"/>
              <a:t>Özelinde, sosyal etkileşimciler, dil yapının dilin insan ilişkilerinde oynadığı sosyal iletişimsel işlevlerden kaynaklandığına inanırlar.</a:t>
            </a:r>
          </a:p>
          <a:p>
            <a:endParaRPr lang="tr-TR" dirty="0" smtClean="0"/>
          </a:p>
          <a:p>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57158" y="714356"/>
            <a:ext cx="7858180" cy="5857916"/>
          </a:xfrm>
        </p:spPr>
        <p:txBody>
          <a:bodyPr/>
          <a:lstStyle/>
          <a:p>
            <a:r>
              <a:rPr lang="tr-TR" dirty="0" smtClean="0"/>
              <a:t>Etkileşimci görüş, çocukların, anne babalarına, öğretmenlerine uygun dilsel deneyimi sağlama konusunda ipucu verdiklerini iddia eder.</a:t>
            </a:r>
          </a:p>
          <a:p>
            <a:r>
              <a:rPr lang="tr-TR" dirty="0" smtClean="0"/>
              <a:t>Sosyal etkileşimciler, dil gelişimini dilbilgisi kurallarının edinilmesine eşdeğer bulurlar. </a:t>
            </a:r>
          </a:p>
          <a:p>
            <a:r>
              <a:rPr lang="tr-TR" dirty="0" smtClean="0"/>
              <a:t>Etkileşimciler de davranışçılar gibi dil edinim sürecinde aileyi ve çocuğun bakıcısını önemserler; ama davranışçılar gibi çocuğu seçici pekiştirmelerle biçimlenen bir pasif alıcı olarak değil anne babaları ile doğrudan iletişimde bulunarak bundan yararlanan aktif katılımcılar olarak görürler. </a:t>
            </a:r>
          </a:p>
          <a:p>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0"/>
            <a:ext cx="7467600" cy="725470"/>
          </a:xfrm>
        </p:spPr>
        <p:txBody>
          <a:bodyPr>
            <a:normAutofit/>
          </a:bodyPr>
          <a:lstStyle/>
          <a:p>
            <a:pPr algn="ctr"/>
            <a:r>
              <a:rPr lang="tr-TR" dirty="0" err="1" smtClean="0"/>
              <a:t>Sosyodilbilimsel</a:t>
            </a:r>
            <a:r>
              <a:rPr lang="tr-TR" dirty="0" smtClean="0"/>
              <a:t> yaklaşım</a:t>
            </a:r>
            <a:endParaRPr lang="tr-TR" dirty="0"/>
          </a:p>
        </p:txBody>
      </p:sp>
      <p:sp>
        <p:nvSpPr>
          <p:cNvPr id="3" name="2 İçerik Yer Tutucusu"/>
          <p:cNvSpPr>
            <a:spLocks noGrp="1"/>
          </p:cNvSpPr>
          <p:nvPr>
            <p:ph sz="quarter" idx="1"/>
          </p:nvPr>
        </p:nvSpPr>
        <p:spPr>
          <a:xfrm>
            <a:off x="214282" y="857232"/>
            <a:ext cx="8501122" cy="5616720"/>
          </a:xfrm>
        </p:spPr>
        <p:txBody>
          <a:bodyPr/>
          <a:lstStyle/>
          <a:p>
            <a:pPr>
              <a:buNone/>
            </a:pPr>
            <a:r>
              <a:rPr lang="tr-TR" b="1" dirty="0" smtClean="0"/>
              <a:t>	Pragmatik Devrim</a:t>
            </a:r>
          </a:p>
          <a:p>
            <a:r>
              <a:rPr lang="tr-TR" dirty="0" smtClean="0"/>
              <a:t>Chomsky’nin yapı konusundaki dar görüşü en sonunda araştırmacıları </a:t>
            </a:r>
            <a:r>
              <a:rPr lang="tr-TR" dirty="0" err="1" smtClean="0"/>
              <a:t>edimbilime</a:t>
            </a:r>
            <a:r>
              <a:rPr lang="tr-TR" dirty="0" smtClean="0"/>
              <a:t> doğru yönlendirdi.</a:t>
            </a:r>
          </a:p>
          <a:p>
            <a:r>
              <a:rPr lang="tr-TR" dirty="0" err="1" smtClean="0"/>
              <a:t>Edimbilim</a:t>
            </a:r>
            <a:r>
              <a:rPr lang="tr-TR" dirty="0" smtClean="0"/>
              <a:t>, iletişimin hizmet verdiği işlevlerin çalışılması olarak  görülebilir.</a:t>
            </a:r>
          </a:p>
          <a:p>
            <a:r>
              <a:rPr lang="tr-TR" dirty="0" smtClean="0"/>
              <a:t>Dil bağlamının anlamı nasıl etkilediği ve çeşitli durum ve ortamlarda dilin konuşanlara farklı işlevler konusunda nasıl hizmet verdiği araştırmacıları çok ilgilendirmiş, içlerinden Austin ve </a:t>
            </a:r>
            <a:r>
              <a:rPr lang="tr-TR" dirty="0" err="1" smtClean="0"/>
              <a:t>Searle</a:t>
            </a:r>
            <a:r>
              <a:rPr lang="tr-TR" dirty="0" smtClean="0"/>
              <a:t> 1980 ve 90 </a:t>
            </a:r>
            <a:r>
              <a:rPr lang="tr-TR" dirty="0" err="1" smtClean="0"/>
              <a:t>larda</a:t>
            </a:r>
            <a:r>
              <a:rPr lang="tr-TR" dirty="0" smtClean="0"/>
              <a:t> pragmatik devrimi başlatmışlardır.</a:t>
            </a:r>
          </a:p>
          <a:p>
            <a:r>
              <a:rPr lang="tr-TR" dirty="0" smtClean="0"/>
              <a:t>Austin, konuşan kişilerin cümle üretimlerinde klasik dil kuralları ile kurulmuş sözcük ve sözcelerden daha fazlasını söylediklerini, sözcüklerini ile bir takım eylemler konuştuklarını belirtmiştir.</a:t>
            </a:r>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0" y="0"/>
            <a:ext cx="9144000" cy="6858000"/>
          </a:xfrm>
        </p:spPr>
        <p:txBody>
          <a:bodyPr/>
          <a:lstStyle/>
          <a:p>
            <a:r>
              <a:rPr lang="tr-TR" dirty="0" smtClean="0"/>
              <a:t>Austin’in öğrencisi </a:t>
            </a:r>
            <a:r>
              <a:rPr lang="tr-TR" dirty="0" err="1" smtClean="0"/>
              <a:t>Searle</a:t>
            </a:r>
            <a:r>
              <a:rPr lang="tr-TR" dirty="0" smtClean="0"/>
              <a:t> ise adı geçen söz eylemleri </a:t>
            </a:r>
            <a:r>
              <a:rPr lang="tr-TR" dirty="0" err="1" smtClean="0"/>
              <a:t>düzsöz</a:t>
            </a:r>
            <a:r>
              <a:rPr lang="tr-TR" dirty="0" smtClean="0"/>
              <a:t>, </a:t>
            </a:r>
            <a:r>
              <a:rPr lang="tr-TR" dirty="0" err="1" smtClean="0"/>
              <a:t>edimsöz</a:t>
            </a:r>
            <a:r>
              <a:rPr lang="tr-TR" dirty="0" smtClean="0"/>
              <a:t> ve </a:t>
            </a:r>
            <a:r>
              <a:rPr lang="tr-TR" dirty="0" err="1" smtClean="0"/>
              <a:t>etkisöz</a:t>
            </a:r>
            <a:r>
              <a:rPr lang="tr-TR" dirty="0" smtClean="0"/>
              <a:t> olarak 3 farklı eylem gruplarında sınırlamıştır.</a:t>
            </a:r>
          </a:p>
          <a:p>
            <a:r>
              <a:rPr lang="tr-TR" dirty="0" err="1" smtClean="0"/>
              <a:t>Düzsöz</a:t>
            </a:r>
            <a:r>
              <a:rPr lang="tr-TR" dirty="0" smtClean="0"/>
              <a:t>, söylenen sözce ile sınırlıdır. </a:t>
            </a:r>
          </a:p>
          <a:p>
            <a:r>
              <a:rPr lang="tr-TR" dirty="0" err="1" smtClean="0"/>
              <a:t>Edimsöz</a:t>
            </a:r>
            <a:r>
              <a:rPr lang="tr-TR" dirty="0" smtClean="0"/>
              <a:t>,söylenen sözcenin altında yatan anlam, amaç veya uyarıdır.</a:t>
            </a:r>
          </a:p>
          <a:p>
            <a:r>
              <a:rPr lang="tr-TR" dirty="0" err="1" smtClean="0"/>
              <a:t>Etkisöz</a:t>
            </a:r>
            <a:r>
              <a:rPr lang="tr-TR" dirty="0" smtClean="0"/>
              <a:t>, dinleyicinin kendisine söylenenden ne algıladığına ilişkindir.</a:t>
            </a:r>
          </a:p>
          <a:p>
            <a:r>
              <a:rPr lang="tr-TR" dirty="0" smtClean="0"/>
              <a:t>Dinlenin anladığı söyleyenin kastettiğiyle tutarlı olmayabilir. </a:t>
            </a:r>
          </a:p>
          <a:p>
            <a:r>
              <a:rPr lang="tr-TR" dirty="0" smtClean="0"/>
              <a:t>Adı geçen 3 faktör, konuşanın niyeti, eylemin kabul edilen anlamı ve eylemin etkisi, </a:t>
            </a:r>
            <a:r>
              <a:rPr lang="tr-TR" dirty="0" err="1" smtClean="0"/>
              <a:t>Searle</a:t>
            </a:r>
            <a:r>
              <a:rPr lang="tr-TR" dirty="0" smtClean="0"/>
              <a:t> tarafından iletişim eyleminin </a:t>
            </a:r>
            <a:r>
              <a:rPr lang="tr-TR" dirty="0" err="1" smtClean="0"/>
              <a:t>ögeleri</a:t>
            </a:r>
            <a:r>
              <a:rPr lang="tr-TR" dirty="0" smtClean="0"/>
              <a:t> olarak tanımlanır.</a:t>
            </a:r>
          </a:p>
          <a:p>
            <a:r>
              <a:rPr lang="tr-TR" dirty="0" smtClean="0"/>
              <a:t>Bebeklerde </a:t>
            </a:r>
            <a:r>
              <a:rPr lang="tr-TR" dirty="0" err="1" smtClean="0"/>
              <a:t>etkisöz</a:t>
            </a:r>
            <a:r>
              <a:rPr lang="tr-TR" dirty="0" smtClean="0"/>
              <a:t> dönemi yaklaşık olarak doğumdan itibaren ilk 8 ay, </a:t>
            </a:r>
            <a:r>
              <a:rPr lang="tr-TR" dirty="0" err="1" smtClean="0"/>
              <a:t>edimsöz</a:t>
            </a:r>
            <a:r>
              <a:rPr lang="tr-TR" dirty="0" smtClean="0"/>
              <a:t> dönemi ise 8-12 ay , </a:t>
            </a:r>
            <a:r>
              <a:rPr lang="tr-TR" dirty="0" err="1" smtClean="0"/>
              <a:t>düzsöz</a:t>
            </a:r>
            <a:r>
              <a:rPr lang="tr-TR" dirty="0" smtClean="0"/>
              <a:t> dönemi ise son evredir.</a:t>
            </a: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714356"/>
          </a:xfrm>
        </p:spPr>
        <p:txBody>
          <a:bodyPr>
            <a:normAutofit fontScale="90000"/>
          </a:bodyPr>
          <a:lstStyle/>
          <a:p>
            <a:pPr algn="ctr"/>
            <a:r>
              <a:rPr lang="tr-TR" dirty="0" smtClean="0"/>
              <a:t>Dil edinimi kuramlarının zayıf ve güçlü yönleri</a:t>
            </a:r>
            <a:endParaRPr lang="tr-TR" dirty="0"/>
          </a:p>
        </p:txBody>
      </p:sp>
      <p:sp>
        <p:nvSpPr>
          <p:cNvPr id="3" name="2 İçerik Yer Tutucusu"/>
          <p:cNvSpPr>
            <a:spLocks noGrp="1"/>
          </p:cNvSpPr>
          <p:nvPr>
            <p:ph sz="quarter" idx="1"/>
          </p:nvPr>
        </p:nvSpPr>
        <p:spPr>
          <a:xfrm>
            <a:off x="0" y="857232"/>
            <a:ext cx="9144000" cy="6000768"/>
          </a:xfrm>
        </p:spPr>
        <p:txBody>
          <a:bodyPr/>
          <a:lstStyle/>
          <a:p>
            <a:r>
              <a:rPr lang="tr-TR" dirty="0" smtClean="0"/>
              <a:t>Çocuklarda dil edinimini inceleyen kuramlar bireyin doğuştan getirdiği genetik-biyolojik özelliklere ya da çevresel- etkileşimsel faktörlere verdikleri önemin ağırlığına göre iki ana gruba ayrılabilir.</a:t>
            </a:r>
          </a:p>
          <a:p>
            <a:r>
              <a:rPr lang="tr-TR" dirty="0" smtClean="0"/>
              <a:t>Chomsky‘</a:t>
            </a:r>
            <a:r>
              <a:rPr lang="tr-TR" dirty="0" err="1" smtClean="0"/>
              <a:t>nin</a:t>
            </a:r>
            <a:r>
              <a:rPr lang="tr-TR" dirty="0" smtClean="0"/>
              <a:t> doğuştanlık kuramı davranışçılığa tepki olarak gelişmiştir. En önemli katkısı, dilin soyut sistemlerinin anlaşılmasına olanak tanımayan ve ‘uyaran yanıt’ bağlantılarını öne çıkaran sistemin, dilin edinimini açıklamaya yetmediğini bildirmek olmuştur.</a:t>
            </a:r>
          </a:p>
          <a:p>
            <a:r>
              <a:rPr lang="tr-TR" dirty="0" smtClean="0"/>
              <a:t>Dil evrensellerinin var olduğu kabul edilse bile, tartışmalı olan diğer konu da, dil ediniminin genel bilişsel gelişimden bağımsız olup olmadığıdır.</a:t>
            </a:r>
          </a:p>
          <a:p>
            <a:r>
              <a:rPr lang="tr-TR" dirty="0" smtClean="0"/>
              <a:t>Çevresel faktörlere ağırlık veren kuramlardan davranışçı görüş, çocuğun ebeveynler tarafından sağlanan </a:t>
            </a:r>
            <a:r>
              <a:rPr lang="tr-TR" dirty="0" err="1" smtClean="0"/>
              <a:t>pekiştireçler</a:t>
            </a:r>
            <a:r>
              <a:rPr lang="tr-TR" dirty="0" smtClean="0"/>
              <a:t> yoluyla dili öğrendiğini savunur.</a:t>
            </a: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85720" y="642918"/>
            <a:ext cx="7929618" cy="6215082"/>
          </a:xfrm>
        </p:spPr>
        <p:txBody>
          <a:bodyPr/>
          <a:lstStyle/>
          <a:p>
            <a:r>
              <a:rPr lang="tr-TR" dirty="0" smtClean="0"/>
              <a:t>Davranışı ortaya çıkaran derin süreçleri, koşullanma ve taklit sürecinde çocuğun beyninde neler geliştiğini incelememiştir. Dilin biçim ve anlam boyutlarını ihmal etmiş, daha çok sesbilgisel edinimle sınırlı kalmıştır.</a:t>
            </a:r>
          </a:p>
          <a:p>
            <a:r>
              <a:rPr lang="tr-TR" dirty="0" err="1" smtClean="0"/>
              <a:t>Piaget</a:t>
            </a:r>
            <a:r>
              <a:rPr lang="tr-TR" dirty="0" smtClean="0"/>
              <a:t> bilişsel gelişim kuramcılara göre, çocuklarda dil edinimi bilişsel gelişime bağlıdır; fakat bilişsel gelişim dile bağımlı değildir.</a:t>
            </a:r>
          </a:p>
          <a:p>
            <a:r>
              <a:rPr lang="tr-TR" dirty="0" smtClean="0"/>
              <a:t>Dil, zihinsel gelişimin nedeni değil sadece işlemsel düşüncede kullanılan bir araçtır. </a:t>
            </a:r>
          </a:p>
          <a:p>
            <a:r>
              <a:rPr lang="tr-TR" dirty="0" err="1" smtClean="0"/>
              <a:t>Piaget</a:t>
            </a:r>
            <a:r>
              <a:rPr lang="tr-TR" dirty="0" smtClean="0"/>
              <a:t> dil gelişiminin doğuştan gelen özelliklerinin olabileceği görüşünü tümüyle reddetmemekle beraber dil için DED gibi spesifik bir modül olduğunu kabul etmemektedir.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28596" y="428604"/>
            <a:ext cx="8072494" cy="6045348"/>
          </a:xfrm>
        </p:spPr>
        <p:txBody>
          <a:bodyPr>
            <a:normAutofit lnSpcReduction="10000"/>
          </a:bodyPr>
          <a:lstStyle/>
          <a:p>
            <a:r>
              <a:rPr lang="tr-TR" dirty="0" smtClean="0"/>
              <a:t>Bilişsel etkileşim görüşü olan </a:t>
            </a:r>
            <a:r>
              <a:rPr lang="tr-TR" dirty="0" err="1" smtClean="0"/>
              <a:t>Vygotsky</a:t>
            </a:r>
            <a:r>
              <a:rPr lang="tr-TR" dirty="0" smtClean="0"/>
              <a:t> ise, dil edinimini öğrenme gelişim ilişkisi açısından incelemekte ve öğrenmenin çocuğun gelişimsel düzeyi ile bir biçimde uyumlu olması gerektiğini savunmaktadır.</a:t>
            </a:r>
          </a:p>
          <a:p>
            <a:r>
              <a:rPr lang="tr-TR" dirty="0" err="1" smtClean="0"/>
              <a:t>Vygotsky</a:t>
            </a:r>
            <a:r>
              <a:rPr lang="tr-TR" dirty="0" smtClean="0"/>
              <a:t> dil ediniminde bireyin etkileşim içindeki rolünü iyice vurgulayan bir kuramcı olmuştur.</a:t>
            </a:r>
          </a:p>
          <a:p>
            <a:r>
              <a:rPr lang="tr-TR" dirty="0" smtClean="0"/>
              <a:t>Her bir kuramın çocuğun dil edinim sürecine ayrı bir katkı getirdiği yadsınamaz. Yine de, çocuklarda dil edinimini tek bir kuramla açıklamak olası gözükmemektedir.</a:t>
            </a:r>
          </a:p>
          <a:p>
            <a:r>
              <a:rPr lang="tr-TR" dirty="0" smtClean="0"/>
              <a:t>Önemli olan doğuştan getirilen özelliklere gelişim süreci içindeki çevresel etkenlerin ve bilişsel gelişimin nasıl etkileştiğini incelemek ve dil ve konuşma sorunlu bireylerin değerlendirme ve terapilerinde her bir bakış açısından faydalanabilmektir.</a:t>
            </a: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356</TotalTime>
  <Words>2599</Words>
  <Application>Microsoft Office PowerPoint</Application>
  <PresentationFormat>Ekran Gösterisi (4:3)</PresentationFormat>
  <Paragraphs>248</Paragraphs>
  <Slides>43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43</vt:i4>
      </vt:variant>
    </vt:vector>
  </HeadingPairs>
  <TitlesOfParts>
    <vt:vector size="47" baseType="lpstr">
      <vt:lpstr>Century Schoolbook</vt:lpstr>
      <vt:lpstr>Wingdings</vt:lpstr>
      <vt:lpstr>Wingdings 2</vt:lpstr>
      <vt:lpstr>Cumba</vt:lpstr>
      <vt:lpstr>Çocukta dil edinim kuramları </vt:lpstr>
      <vt:lpstr>PowerPoint Sunusu</vt:lpstr>
      <vt:lpstr>PowerPoint Sunusu</vt:lpstr>
      <vt:lpstr>PowerPoint Sunusu</vt:lpstr>
      <vt:lpstr>DAVRANIŞÇI YAKLAŞIM</vt:lpstr>
      <vt:lpstr>PowerPoint Sunusu</vt:lpstr>
      <vt:lpstr>Koşullu öğrenme </vt:lpstr>
      <vt:lpstr>PowerPoint Sunusu</vt:lpstr>
      <vt:lpstr>PowerPoint Sunusu</vt:lpstr>
      <vt:lpstr>PowerPoint Sunusu</vt:lpstr>
      <vt:lpstr>PowerPoint Sunusu</vt:lpstr>
      <vt:lpstr>PowerPoint Sunusu</vt:lpstr>
      <vt:lpstr>PowerPoint Sunusu</vt:lpstr>
      <vt:lpstr>PSİKODİLBİLİMSEL YAKLAŞIM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Etkileşimci YAKLAŞIMLAR</vt:lpstr>
      <vt:lpstr>PowerPoint Sunusu</vt:lpstr>
      <vt:lpstr>PowerPoint Sunusu</vt:lpstr>
      <vt:lpstr>PowerPoint Sunusu</vt:lpstr>
      <vt:lpstr>PowerPoint Sunusu</vt:lpstr>
      <vt:lpstr>PowerPoint Sunusu</vt:lpstr>
      <vt:lpstr>Bilgiyi işleme kuramı</vt:lpstr>
      <vt:lpstr>PowerPoint Sunusu</vt:lpstr>
      <vt:lpstr>PowerPoint Sunusu</vt:lpstr>
      <vt:lpstr>PowerPoint Sunusu</vt:lpstr>
      <vt:lpstr>Rekabetçi model</vt:lpstr>
      <vt:lpstr>PowerPoint Sunusu</vt:lpstr>
      <vt:lpstr>SOSYAL ETKİLEŞİM YAKLAŞIMI</vt:lpstr>
      <vt:lpstr>PowerPoint Sunusu</vt:lpstr>
      <vt:lpstr>PowerPoint Sunusu</vt:lpstr>
      <vt:lpstr>Sosyodilbilimsel yaklaşım</vt:lpstr>
      <vt:lpstr>PowerPoint Sunusu</vt:lpstr>
      <vt:lpstr>Dil edinimi kuramlarının zayıf ve güçlü yönleri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Çocukta dil edinim kuramları </dc:title>
  <dc:creator>btm</dc:creator>
  <cp:lastModifiedBy>pc20</cp:lastModifiedBy>
  <cp:revision>99</cp:revision>
  <dcterms:created xsi:type="dcterms:W3CDTF">2017-03-26T19:09:21Z</dcterms:created>
  <dcterms:modified xsi:type="dcterms:W3CDTF">2020-03-18T12:26:32Z</dcterms:modified>
</cp:coreProperties>
</file>