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96" r:id="rId3"/>
    <p:sldId id="384" r:id="rId4"/>
    <p:sldId id="398" r:id="rId5"/>
    <p:sldId id="386" r:id="rId6"/>
    <p:sldId id="395" r:id="rId7"/>
    <p:sldId id="399" r:id="rId8"/>
    <p:sldId id="400" r:id="rId9"/>
    <p:sldId id="387" r:id="rId10"/>
    <p:sldId id="361" r:id="rId11"/>
    <p:sldId id="389" r:id="rId12"/>
    <p:sldId id="355" r:id="rId13"/>
    <p:sldId id="357" r:id="rId14"/>
    <p:sldId id="358" r:id="rId15"/>
    <p:sldId id="340" r:id="rId16"/>
    <p:sldId id="422" r:id="rId17"/>
    <p:sldId id="363" r:id="rId18"/>
    <p:sldId id="365" r:id="rId19"/>
    <p:sldId id="342" r:id="rId20"/>
    <p:sldId id="368" r:id="rId21"/>
    <p:sldId id="370" r:id="rId22"/>
    <p:sldId id="371" r:id="rId23"/>
    <p:sldId id="372" r:id="rId24"/>
    <p:sldId id="374" r:id="rId25"/>
    <p:sldId id="375" r:id="rId26"/>
    <p:sldId id="376" r:id="rId27"/>
    <p:sldId id="426" r:id="rId28"/>
    <p:sldId id="430" r:id="rId29"/>
    <p:sldId id="427" r:id="rId30"/>
    <p:sldId id="428" r:id="rId31"/>
    <p:sldId id="424" r:id="rId32"/>
    <p:sldId id="425" r:id="rId33"/>
    <p:sldId id="401" r:id="rId34"/>
    <p:sldId id="402" r:id="rId35"/>
    <p:sldId id="405" r:id="rId36"/>
    <p:sldId id="406" r:id="rId37"/>
    <p:sldId id="407" r:id="rId38"/>
    <p:sldId id="408" r:id="rId39"/>
    <p:sldId id="409" r:id="rId40"/>
    <p:sldId id="410" r:id="rId41"/>
    <p:sldId id="411" r:id="rId42"/>
    <p:sldId id="412" r:id="rId43"/>
    <p:sldId id="413" r:id="rId44"/>
    <p:sldId id="414" r:id="rId45"/>
    <p:sldId id="415" r:id="rId46"/>
    <p:sldId id="416" r:id="rId47"/>
    <p:sldId id="417" r:id="rId48"/>
    <p:sldId id="418" r:id="rId49"/>
    <p:sldId id="419" r:id="rId50"/>
    <p:sldId id="420" r:id="rId51"/>
    <p:sldId id="421" r:id="rId52"/>
    <p:sldId id="261" r:id="rId53"/>
    <p:sldId id="258" r:id="rId54"/>
    <p:sldId id="392" r:id="rId55"/>
    <p:sldId id="269" r:id="rId56"/>
    <p:sldId id="260" r:id="rId57"/>
    <p:sldId id="277" r:id="rId58"/>
    <p:sldId id="278" r:id="rId59"/>
    <p:sldId id="279" r:id="rId60"/>
    <p:sldId id="262" r:id="rId61"/>
    <p:sldId id="288" r:id="rId62"/>
    <p:sldId id="381" r:id="rId63"/>
    <p:sldId id="297" r:id="rId64"/>
    <p:sldId id="299" r:id="rId65"/>
    <p:sldId id="289" r:id="rId66"/>
    <p:sldId id="267" r:id="rId67"/>
    <p:sldId id="298" r:id="rId68"/>
    <p:sldId id="268" r:id="rId69"/>
    <p:sldId id="300" r:id="rId70"/>
    <p:sldId id="301" r:id="rId71"/>
    <p:sldId id="302" r:id="rId72"/>
    <p:sldId id="322" r:id="rId73"/>
    <p:sldId id="305" r:id="rId74"/>
    <p:sldId id="323" r:id="rId7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0"/>
  </p:normalViewPr>
  <p:slideViewPr>
    <p:cSldViewPr>
      <p:cViewPr varScale="1">
        <p:scale>
          <a:sx n="65" d="100"/>
          <a:sy n="65" d="100"/>
        </p:scale>
        <p:origin x="145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4.10.2019</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85786" y="3714752"/>
            <a:ext cx="7772400" cy="1785949"/>
          </a:xfrm>
        </p:spPr>
        <p:txBody>
          <a:bodyPr>
            <a:normAutofit fontScale="90000"/>
          </a:bodyPr>
          <a:lstStyle/>
          <a:p>
            <a:pPr algn="ctr"/>
            <a:r>
              <a:rPr lang="tr-TR" dirty="0" smtClean="0"/>
              <a:t/>
            </a:r>
            <a:br>
              <a:rPr lang="tr-TR" dirty="0" smtClean="0"/>
            </a:br>
            <a:r>
              <a:rPr lang="tr-TR" dirty="0" smtClean="0"/>
              <a:t/>
            </a:r>
            <a:br>
              <a:rPr lang="tr-TR" dirty="0" smtClean="0"/>
            </a:br>
            <a:r>
              <a:rPr lang="tr-TR" b="1" dirty="0" smtClean="0"/>
              <a:t>Müze Eğitimi </a:t>
            </a:r>
            <a:br>
              <a:rPr lang="tr-TR" b="1" dirty="0" smtClean="0"/>
            </a:br>
            <a:r>
              <a:rPr lang="tr-TR" b="1" dirty="0" smtClean="0"/>
              <a:t>ve </a:t>
            </a:r>
            <a:br>
              <a:rPr lang="tr-TR" b="1" dirty="0" smtClean="0"/>
            </a:br>
            <a:r>
              <a:rPr lang="tr-TR" b="1" dirty="0" smtClean="0"/>
              <a:t>Uygulamaları</a:t>
            </a:r>
            <a:br>
              <a:rPr lang="tr-TR" b="1" dirty="0" smtClean="0"/>
            </a:br>
            <a:r>
              <a:rPr lang="tr-TR" b="1" dirty="0" smtClean="0"/>
              <a:t/>
            </a:r>
            <a:br>
              <a:rPr lang="tr-TR" b="1" dirty="0" smtClean="0"/>
            </a:br>
            <a:r>
              <a:rPr lang="tr-TR" b="0" dirty="0" smtClean="0"/>
              <a:t>1. Ders</a:t>
            </a:r>
            <a:endParaRPr lang="tr-TR"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amukkale hierapolis müzesi ile ilgili görsel sonucu"/>
          <p:cNvPicPr>
            <a:picLocks noChangeAspect="1" noChangeArrowheads="1"/>
          </p:cNvPicPr>
          <p:nvPr/>
        </p:nvPicPr>
        <p:blipFill>
          <a:blip r:embed="rId2"/>
          <a:srcRect/>
          <a:stretch>
            <a:fillRect/>
          </a:stretch>
        </p:blipFill>
        <p:spPr bwMode="auto">
          <a:xfrm>
            <a:off x="928675" y="1010743"/>
            <a:ext cx="7286651" cy="4836515"/>
          </a:xfrm>
          <a:prstGeom prst="rect">
            <a:avLst/>
          </a:prstGeom>
          <a:noFill/>
        </p:spPr>
      </p:pic>
      <p:sp>
        <p:nvSpPr>
          <p:cNvPr id="5" name="4 Dikdörtgen"/>
          <p:cNvSpPr/>
          <p:nvPr/>
        </p:nvSpPr>
        <p:spPr>
          <a:xfrm>
            <a:off x="1000100" y="702214"/>
            <a:ext cx="3474284" cy="369332"/>
          </a:xfrm>
          <a:prstGeom prst="rect">
            <a:avLst/>
          </a:prstGeom>
        </p:spPr>
        <p:txBody>
          <a:bodyPr wrap="none">
            <a:spAutoFit/>
          </a:bodyPr>
          <a:lstStyle/>
          <a:p>
            <a:r>
              <a:rPr lang="tr-TR" dirty="0" smtClean="0">
                <a:latin typeface="+mj-lt"/>
              </a:rPr>
              <a:t>Denizli- Hierapolis Arkeoloji Müzesi</a:t>
            </a:r>
            <a:endParaRPr lang="tr-TR" dirty="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upload.wikimedia.org/wikipedia/en/f/f4/Pamukkale_Turkey.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dirty="0"/>
          </a:p>
        </p:txBody>
      </p:sp>
      <p:pic>
        <p:nvPicPr>
          <p:cNvPr id="75778" name="Picture 2" descr="http://www.telegraph.co.uk/content/dam/Travel/leadAssets/33/93/pam_3393442a.jpg?imwidth=450"/>
          <p:cNvPicPr>
            <a:picLocks noChangeArrowheads="1"/>
          </p:cNvPicPr>
          <p:nvPr/>
        </p:nvPicPr>
        <p:blipFill>
          <a:blip r:embed="rId2"/>
          <a:srcRect/>
          <a:stretch>
            <a:fillRect/>
          </a:stretch>
        </p:blipFill>
        <p:spPr bwMode="auto">
          <a:xfrm>
            <a:off x="928800" y="1009800"/>
            <a:ext cx="7286400" cy="48384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hierapolis_arkeoloji_muzesi_uu98770.jpg"/>
          <p:cNvPicPr>
            <a:picLocks noChangeArrowheads="1"/>
          </p:cNvPicPr>
          <p:nvPr/>
        </p:nvPicPr>
        <p:blipFill>
          <a:blip r:embed="rId2"/>
          <a:srcRect/>
          <a:stretch>
            <a:fillRect/>
          </a:stretch>
        </p:blipFill>
        <p:spPr bwMode="auto">
          <a:xfrm>
            <a:off x="928800" y="1009800"/>
            <a:ext cx="7286400" cy="4838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Resim" descr="Efes"/>
          <p:cNvPicPr/>
          <p:nvPr/>
        </p:nvPicPr>
        <p:blipFill>
          <a:blip r:embed="rId2"/>
          <a:srcRect/>
          <a:stretch>
            <a:fillRect/>
          </a:stretch>
        </p:blipFill>
        <p:spPr bwMode="auto">
          <a:xfrm>
            <a:off x="928800" y="1009800"/>
            <a:ext cx="7286400" cy="4838400"/>
          </a:xfrm>
          <a:prstGeom prst="rect">
            <a:avLst/>
          </a:prstGeom>
          <a:noFill/>
          <a:ln w="9525">
            <a:noFill/>
            <a:miter lim="800000"/>
            <a:headEnd/>
            <a:tailEnd/>
          </a:ln>
        </p:spPr>
      </p:pic>
      <p:sp>
        <p:nvSpPr>
          <p:cNvPr id="4" name="3 Dikdörtgen"/>
          <p:cNvSpPr/>
          <p:nvPr/>
        </p:nvSpPr>
        <p:spPr>
          <a:xfrm>
            <a:off x="1214414" y="428604"/>
            <a:ext cx="4572000" cy="646331"/>
          </a:xfrm>
          <a:prstGeom prst="rect">
            <a:avLst/>
          </a:prstGeom>
        </p:spPr>
        <p:txBody>
          <a:bodyPr>
            <a:spAutoFit/>
          </a:bodyPr>
          <a:lstStyle/>
          <a:p>
            <a:r>
              <a:rPr lang="tr-TR" dirty="0" smtClean="0"/>
              <a:t/>
            </a:r>
            <a:br>
              <a:rPr lang="tr-TR" dirty="0" smtClean="0"/>
            </a:br>
            <a:r>
              <a:rPr lang="tr-TR" dirty="0" smtClean="0">
                <a:latin typeface="+mj-lt"/>
              </a:rPr>
              <a:t>Efes Antik Kenti Açık Hava Müzesi</a:t>
            </a:r>
            <a:endParaRPr lang="tr-TR" dirty="0">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Resim" descr="Hattuşaş"/>
          <p:cNvPicPr/>
          <p:nvPr/>
        </p:nvPicPr>
        <p:blipFill>
          <a:blip r:embed="rId2"/>
          <a:srcRect/>
          <a:stretch>
            <a:fillRect/>
          </a:stretch>
        </p:blipFill>
        <p:spPr bwMode="auto">
          <a:xfrm>
            <a:off x="928800" y="1009800"/>
            <a:ext cx="7286400" cy="48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peri bacaları, ile ilgili görsel sonucu"/>
          <p:cNvPicPr>
            <a:picLocks noChangeArrowheads="1"/>
          </p:cNvPicPr>
          <p:nvPr/>
        </p:nvPicPr>
        <p:blipFill>
          <a:blip r:embed="rId2"/>
          <a:srcRect/>
          <a:stretch>
            <a:fillRect/>
          </a:stretch>
        </p:blipFill>
        <p:spPr bwMode="auto">
          <a:xfrm>
            <a:off x="928800" y="1009800"/>
            <a:ext cx="7286400" cy="4838400"/>
          </a:xfrm>
          <a:prstGeom prst="rect">
            <a:avLst/>
          </a:prstGeom>
          <a:noFill/>
        </p:spPr>
      </p:pic>
      <p:sp>
        <p:nvSpPr>
          <p:cNvPr id="3" name="2 Dikdörtgen"/>
          <p:cNvSpPr/>
          <p:nvPr/>
        </p:nvSpPr>
        <p:spPr>
          <a:xfrm>
            <a:off x="1357290" y="702214"/>
            <a:ext cx="2541658" cy="369332"/>
          </a:xfrm>
          <a:prstGeom prst="rect">
            <a:avLst/>
          </a:prstGeom>
        </p:spPr>
        <p:txBody>
          <a:bodyPr wrap="none">
            <a:spAutoFit/>
          </a:bodyPr>
          <a:lstStyle/>
          <a:p>
            <a:r>
              <a:rPr lang="tr-TR" dirty="0" smtClean="0">
                <a:latin typeface="+mj-lt"/>
              </a:rPr>
              <a:t>Göreme Açıkhava Müzesi</a:t>
            </a:r>
            <a:endParaRPr lang="tr-TR"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img_3211-002.jpg"/>
          <p:cNvPicPr>
            <a:picLocks noChangeArrowheads="1"/>
          </p:cNvPicPr>
          <p:nvPr/>
        </p:nvPicPr>
        <p:blipFill>
          <a:blip r:embed="rId2" cstate="print"/>
          <a:srcRect/>
          <a:stretch>
            <a:fillRect/>
          </a:stretch>
        </p:blipFill>
        <p:spPr bwMode="auto">
          <a:xfrm>
            <a:off x="928800" y="1009800"/>
            <a:ext cx="7286400" cy="4838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eziresim.com/wp-content/uploads/kapad%C4%B1kya-peri-bacalari.jpg"/>
          <p:cNvPicPr>
            <a:picLocks noChangeArrowheads="1"/>
          </p:cNvPicPr>
          <p:nvPr/>
        </p:nvPicPr>
        <p:blipFill>
          <a:blip r:embed="rId2" cstate="print"/>
          <a:srcRect/>
          <a:stretch>
            <a:fillRect/>
          </a:stretch>
        </p:blipFill>
        <p:spPr bwMode="auto">
          <a:xfrm>
            <a:off x="928800" y="1009800"/>
            <a:ext cx="7286400" cy="4838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ctr">
              <a:buNone/>
            </a:pPr>
            <a:r>
              <a:rPr lang="tr-TR" sz="4000" b="1" dirty="0" smtClean="0">
                <a:solidFill>
                  <a:srgbClr val="FF0000"/>
                </a:solidFill>
                <a:latin typeface="+mj-lt"/>
              </a:rPr>
              <a:t>MÜZE KAVRAMI</a:t>
            </a:r>
            <a:endParaRPr lang="tr-TR" sz="4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ctr">
              <a:buNone/>
            </a:pPr>
            <a:r>
              <a:rPr lang="tr-TR" sz="4000" b="1" dirty="0" smtClean="0">
                <a:solidFill>
                  <a:srgbClr val="FF0000"/>
                </a:solidFill>
                <a:latin typeface="+mj-lt"/>
              </a:rPr>
              <a:t>Sizce Müze Nedir?</a:t>
            </a:r>
            <a:endParaRPr lang="tr-TR" sz="4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2143116"/>
            <a:ext cx="8401080" cy="4389120"/>
          </a:xfrm>
        </p:spPr>
        <p:txBody>
          <a:bodyPr>
            <a:normAutofit/>
          </a:bodyPr>
          <a:lstStyle/>
          <a:p>
            <a:pPr algn="ctr"/>
            <a:r>
              <a:rPr lang="tr-TR" dirty="0" smtClean="0">
                <a:latin typeface="+mj-lt"/>
              </a:rPr>
              <a:t>Müze kelimesi eski Yunancada “bilimler tapınağı” manasındaki </a:t>
            </a:r>
            <a:r>
              <a:rPr lang="tr-TR" b="1" dirty="0" smtClean="0">
                <a:latin typeface="+mj-lt"/>
              </a:rPr>
              <a:t>“</a:t>
            </a:r>
            <a:r>
              <a:rPr lang="tr-TR" b="1" dirty="0" err="1" smtClean="0">
                <a:latin typeface="+mj-lt"/>
              </a:rPr>
              <a:t>Mouseion</a:t>
            </a:r>
            <a:r>
              <a:rPr lang="tr-TR" b="1" dirty="0" smtClean="0">
                <a:latin typeface="+mj-lt"/>
              </a:rPr>
              <a:t>”</a:t>
            </a:r>
            <a:r>
              <a:rPr lang="tr-TR" dirty="0" smtClean="0">
                <a:latin typeface="+mj-lt"/>
              </a:rPr>
              <a:t>  (</a:t>
            </a:r>
            <a:r>
              <a:rPr lang="tr-TR" dirty="0" err="1" smtClean="0">
                <a:latin typeface="+mj-lt"/>
              </a:rPr>
              <a:t>museyon</a:t>
            </a:r>
            <a:r>
              <a:rPr lang="tr-TR" dirty="0" smtClean="0">
                <a:latin typeface="+mj-lt"/>
              </a:rPr>
              <a:t>) kelimesinden gelir. </a:t>
            </a:r>
          </a:p>
          <a:p>
            <a:pPr>
              <a:buNone/>
            </a:pPr>
            <a:endParaRPr lang="tr-TR" dirty="0" smtClean="0">
              <a:latin typeface="+mj-lt"/>
            </a:endParaRPr>
          </a:p>
          <a:p>
            <a:pPr algn="ctr"/>
            <a:r>
              <a:rPr lang="tr-TR" dirty="0" smtClean="0">
                <a:latin typeface="+mj-lt"/>
              </a:rPr>
              <a:t>Bu kelime Yunan mitolojisinde ilham perileri olan “Musalar” adındaki tanrıçalara adanan tapınak ve Atina’da bu tanrıçalara ayrılan tepe anlamındadır.</a:t>
            </a:r>
          </a:p>
          <a:p>
            <a:pPr>
              <a:buNone/>
            </a:pPr>
            <a:endParaRPr lang="tr-TR" dirty="0" smtClean="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500174"/>
            <a:ext cx="8229600" cy="4389120"/>
          </a:xfrm>
        </p:spPr>
        <p:txBody>
          <a:bodyPr>
            <a:noAutofit/>
          </a:bodyPr>
          <a:lstStyle/>
          <a:p>
            <a:pPr algn="ctr">
              <a:lnSpc>
                <a:spcPct val="120000"/>
              </a:lnSpc>
            </a:pPr>
            <a:r>
              <a:rPr lang="tr-TR" sz="2400" b="1" dirty="0" smtClean="0">
                <a:solidFill>
                  <a:srgbClr val="FF0000"/>
                </a:solidFill>
                <a:latin typeface="+mj-lt"/>
              </a:rPr>
              <a:t>Müze, </a:t>
            </a:r>
          </a:p>
          <a:p>
            <a:pPr algn="ctr">
              <a:buNone/>
            </a:pPr>
            <a:endParaRPr lang="tr-TR" sz="2000" b="1" dirty="0" smtClean="0">
              <a:latin typeface="+mj-lt"/>
            </a:endParaRPr>
          </a:p>
          <a:p>
            <a:pPr algn="ctr">
              <a:buFont typeface="Wingdings" pitchFamily="2" charset="2"/>
              <a:buChar char="Ø"/>
            </a:pPr>
            <a:r>
              <a:rPr lang="tr-TR" sz="2000" dirty="0" smtClean="0">
                <a:latin typeface="+mj-lt"/>
              </a:rPr>
              <a:t>Sanatsal </a:t>
            </a:r>
          </a:p>
          <a:p>
            <a:pPr algn="ctr">
              <a:buNone/>
            </a:pPr>
            <a:endParaRPr lang="tr-TR" sz="2000" dirty="0" smtClean="0">
              <a:latin typeface="+mj-lt"/>
            </a:endParaRPr>
          </a:p>
          <a:p>
            <a:pPr algn="ctr">
              <a:buFont typeface="Wingdings" pitchFamily="2" charset="2"/>
              <a:buChar char="Ø"/>
            </a:pPr>
            <a:r>
              <a:rPr lang="tr-TR" sz="2000" dirty="0" smtClean="0">
                <a:latin typeface="+mj-lt"/>
              </a:rPr>
              <a:t>Bilimsel  </a:t>
            </a:r>
          </a:p>
          <a:p>
            <a:pPr algn="ctr">
              <a:buNone/>
            </a:pPr>
            <a:endParaRPr lang="tr-TR" sz="2000" dirty="0" smtClean="0">
              <a:latin typeface="+mj-lt"/>
            </a:endParaRPr>
          </a:p>
          <a:p>
            <a:pPr algn="ctr">
              <a:buFont typeface="Wingdings" pitchFamily="2" charset="2"/>
              <a:buChar char="Ø"/>
            </a:pPr>
            <a:r>
              <a:rPr lang="tr-TR" sz="2000" dirty="0" smtClean="0">
                <a:latin typeface="+mj-lt"/>
              </a:rPr>
              <a:t>Geleneğe ait </a:t>
            </a:r>
          </a:p>
          <a:p>
            <a:pPr algn="ctr">
              <a:buNone/>
            </a:pPr>
            <a:r>
              <a:rPr lang="tr-TR" sz="2000" dirty="0" smtClean="0">
                <a:latin typeface="+mj-lt"/>
              </a:rPr>
              <a:t> </a:t>
            </a:r>
          </a:p>
          <a:p>
            <a:pPr algn="ctr">
              <a:buFont typeface="Wingdings" pitchFamily="2" charset="2"/>
              <a:buChar char="Ø"/>
            </a:pPr>
            <a:r>
              <a:rPr lang="tr-TR" sz="2000" dirty="0" smtClean="0">
                <a:latin typeface="+mj-lt"/>
              </a:rPr>
              <a:t>Tarihi </a:t>
            </a:r>
          </a:p>
          <a:p>
            <a:pPr algn="ctr">
              <a:buNone/>
            </a:pPr>
            <a:endParaRPr lang="tr-TR" sz="2000" dirty="0" smtClean="0">
              <a:latin typeface="+mj-lt"/>
            </a:endParaRPr>
          </a:p>
          <a:p>
            <a:pPr algn="ctr">
              <a:buFont typeface="Wingdings" pitchFamily="2" charset="2"/>
              <a:buChar char="Ø"/>
            </a:pPr>
            <a:r>
              <a:rPr lang="tr-TR" sz="2000" dirty="0" smtClean="0">
                <a:latin typeface="+mj-lt"/>
              </a:rPr>
              <a:t>Teknoloji ve doğaya ait alanlarda  </a:t>
            </a:r>
            <a:endParaRPr lang="tr-TR" sz="2000" dirty="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785786" y="1142984"/>
            <a:ext cx="2185974" cy="704104"/>
          </a:xfrm>
        </p:spPr>
        <p:txBody>
          <a:bodyPr>
            <a:normAutofit/>
          </a:bodyPr>
          <a:lstStyle/>
          <a:p>
            <a:r>
              <a:rPr lang="tr-TR" sz="3600" b="1" dirty="0" smtClean="0"/>
              <a:t>Müzeler;</a:t>
            </a:r>
            <a:endParaRPr lang="tr-TR" sz="3600" b="1" dirty="0"/>
          </a:p>
        </p:txBody>
      </p:sp>
      <p:sp>
        <p:nvSpPr>
          <p:cNvPr id="3" name="2 İçerik Yer Tutucusu"/>
          <p:cNvSpPr>
            <a:spLocks noGrp="1"/>
          </p:cNvSpPr>
          <p:nvPr>
            <p:ph idx="1"/>
          </p:nvPr>
        </p:nvSpPr>
        <p:spPr/>
        <p:txBody>
          <a:bodyPr/>
          <a:lstStyle/>
          <a:p>
            <a:r>
              <a:rPr lang="tr-TR" dirty="0" smtClean="0">
                <a:latin typeface="+mj-lt"/>
              </a:rPr>
              <a:t>Kültürel ya da tarihsel değeri olan nesnelerin toplanarak sergilenmesine imkan tanır.  </a:t>
            </a:r>
          </a:p>
          <a:p>
            <a:pPr algn="just"/>
            <a:r>
              <a:rPr lang="tr-TR" dirty="0" smtClean="0">
                <a:latin typeface="+mj-lt"/>
              </a:rPr>
              <a:t>Toplumların bilim ve sanat ürünleri ile yer altı ve yer üstü zenginliklerini sergileyebilir. </a:t>
            </a:r>
          </a:p>
          <a:p>
            <a:r>
              <a:rPr lang="tr-TR" dirty="0" smtClean="0">
                <a:latin typeface="+mj-lt"/>
              </a:rPr>
              <a:t>Yüzyıllar boyunca toprak altında saklı kalmış tarihî eserlerin gün ışığına çıkarılıp sergilenmesine imkan tanır.  </a:t>
            </a:r>
          </a:p>
          <a:p>
            <a:r>
              <a:rPr lang="tr-TR" dirty="0" smtClean="0">
                <a:latin typeface="+mj-lt"/>
              </a:rPr>
              <a:t>Günümüz ve geleceği aydınlatır. </a:t>
            </a:r>
          </a:p>
          <a:p>
            <a:r>
              <a:rPr lang="tr-TR" b="1" dirty="0" smtClean="0">
                <a:latin typeface="+mj-lt"/>
              </a:rPr>
              <a:t>Bireylere eğitim ortamı sunar.</a:t>
            </a:r>
            <a:endParaRPr lang="tr-TR" b="1" dirty="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786050" y="2857496"/>
            <a:ext cx="3543296" cy="924712"/>
          </a:xfrm>
        </p:spPr>
        <p:txBody>
          <a:bodyPr>
            <a:normAutofit/>
          </a:bodyPr>
          <a:lstStyle/>
          <a:p>
            <a:pPr algn="ctr"/>
            <a:r>
              <a:rPr lang="tr-TR" sz="3600" b="1" dirty="0" smtClean="0">
                <a:solidFill>
                  <a:srgbClr val="FF0000"/>
                </a:solidFill>
              </a:rPr>
              <a:t>Müzenin İşlevleri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5786" y="714356"/>
            <a:ext cx="3543296" cy="924712"/>
          </a:xfrm>
        </p:spPr>
        <p:txBody>
          <a:bodyPr>
            <a:normAutofit/>
          </a:bodyPr>
          <a:lstStyle/>
          <a:p>
            <a:r>
              <a:rPr lang="tr-TR" sz="3600" b="1" dirty="0" smtClean="0">
                <a:solidFill>
                  <a:srgbClr val="FF0000"/>
                </a:solidFill>
              </a:rPr>
              <a:t>Müzenin İşlevleri</a:t>
            </a:r>
          </a:p>
        </p:txBody>
      </p:sp>
      <p:sp>
        <p:nvSpPr>
          <p:cNvPr id="3" name="2 İçerik Yer Tutucusu"/>
          <p:cNvSpPr>
            <a:spLocks noGrp="1"/>
          </p:cNvSpPr>
          <p:nvPr>
            <p:ph idx="1"/>
          </p:nvPr>
        </p:nvSpPr>
        <p:spPr/>
        <p:txBody>
          <a:bodyPr>
            <a:normAutofit fontScale="70000" lnSpcReduction="20000"/>
          </a:bodyPr>
          <a:lstStyle/>
          <a:p>
            <a:pPr>
              <a:lnSpc>
                <a:spcPct val="160000"/>
              </a:lnSpc>
            </a:pPr>
            <a:r>
              <a:rPr lang="tr-TR" b="1" dirty="0" smtClean="0">
                <a:latin typeface="+mj-lt"/>
              </a:rPr>
              <a:t>Müzeler Toplar</a:t>
            </a:r>
          </a:p>
          <a:p>
            <a:pPr>
              <a:lnSpc>
                <a:spcPct val="160000"/>
              </a:lnSpc>
              <a:buNone/>
            </a:pPr>
            <a:r>
              <a:rPr lang="tr-TR" dirty="0" smtClean="0">
                <a:latin typeface="+mj-lt"/>
              </a:rPr>
              <a:t>    (satın alır, kazılar sonucu yeraltından çıkarır, bağış alır, kiralar, değiş tokuş -yapar)</a:t>
            </a:r>
          </a:p>
          <a:p>
            <a:pPr>
              <a:lnSpc>
                <a:spcPct val="160000"/>
              </a:lnSpc>
            </a:pPr>
            <a:r>
              <a:rPr lang="tr-TR" b="1" dirty="0" smtClean="0">
                <a:latin typeface="+mj-lt"/>
              </a:rPr>
              <a:t>Müzeler Korur </a:t>
            </a:r>
          </a:p>
          <a:p>
            <a:pPr>
              <a:lnSpc>
                <a:spcPct val="160000"/>
              </a:lnSpc>
              <a:buNone/>
            </a:pPr>
            <a:r>
              <a:rPr lang="tr-TR" dirty="0" smtClean="0">
                <a:latin typeface="+mj-lt"/>
              </a:rPr>
              <a:t>    (mikroorganizmalara karşı </a:t>
            </a:r>
            <a:r>
              <a:rPr lang="tr-TR" dirty="0" err="1" smtClean="0">
                <a:latin typeface="+mj-lt"/>
              </a:rPr>
              <a:t>konservasyon</a:t>
            </a:r>
            <a:r>
              <a:rPr lang="tr-TR" dirty="0" smtClean="0">
                <a:latin typeface="+mj-lt"/>
              </a:rPr>
              <a:t> yapar, nemden-kirlilikten-ışıktan-canlılardan korur)</a:t>
            </a:r>
          </a:p>
          <a:p>
            <a:pPr>
              <a:lnSpc>
                <a:spcPct val="160000"/>
              </a:lnSpc>
            </a:pPr>
            <a:r>
              <a:rPr lang="tr-TR" b="1" dirty="0" smtClean="0">
                <a:latin typeface="+mj-lt"/>
              </a:rPr>
              <a:t>Müzeler Belgeler </a:t>
            </a:r>
          </a:p>
          <a:p>
            <a:pPr>
              <a:lnSpc>
                <a:spcPct val="160000"/>
              </a:lnSpc>
              <a:buNone/>
            </a:pPr>
            <a:r>
              <a:rPr lang="tr-TR" dirty="0" smtClean="0">
                <a:latin typeface="+mj-lt"/>
              </a:rPr>
              <a:t>    (kayıt altına alarak tanzim eder)</a:t>
            </a:r>
          </a:p>
          <a:p>
            <a:pPr>
              <a:lnSpc>
                <a:spcPct val="160000"/>
              </a:lnSpc>
            </a:pPr>
            <a:r>
              <a:rPr lang="tr-TR" b="1" dirty="0" smtClean="0">
                <a:latin typeface="+mj-lt"/>
              </a:rPr>
              <a:t>Müzeler Sergiler</a:t>
            </a:r>
          </a:p>
          <a:p>
            <a:pPr>
              <a:lnSpc>
                <a:spcPct val="160000"/>
              </a:lnSpc>
            </a:pPr>
            <a:r>
              <a:rPr lang="tr-TR" b="1" dirty="0" smtClean="0">
                <a:latin typeface="+mj-lt"/>
              </a:rPr>
              <a:t>Müzeler Eğitim Olanağı Sağlar</a:t>
            </a:r>
          </a:p>
          <a:p>
            <a:endParaRPr lang="tr-TR" b="1" dirty="0" smtClean="0"/>
          </a:p>
          <a:p>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92931" y="1935480"/>
            <a:ext cx="7758138" cy="1136330"/>
          </a:xfrm>
        </p:spPr>
        <p:txBody>
          <a:bodyPr anchor="ctr">
            <a:normAutofit/>
          </a:bodyPr>
          <a:lstStyle/>
          <a:p>
            <a:pPr>
              <a:buNone/>
            </a:pPr>
            <a:r>
              <a:rPr lang="tr-TR" sz="5400" b="1" dirty="0" smtClean="0">
                <a:solidFill>
                  <a:srgbClr val="FF0000"/>
                </a:solidFill>
                <a:latin typeface="+mj-lt"/>
              </a:rPr>
              <a:t>MÜZE TÜRLERİ NELERDİR?</a:t>
            </a:r>
            <a:endParaRPr lang="tr-TR" sz="5400" b="1" dirty="0">
              <a:solidFill>
                <a:srgbClr val="FF0000"/>
              </a:solidFill>
              <a:latin typeface="+mj-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smtClean="0"/>
              <a:t>Müze Türleri</a:t>
            </a:r>
            <a:endParaRPr lang="tr-TR" sz="3600" dirty="0"/>
          </a:p>
        </p:txBody>
      </p:sp>
      <p:sp>
        <p:nvSpPr>
          <p:cNvPr id="3" name="2 İçerik Yer Tutucusu"/>
          <p:cNvSpPr>
            <a:spLocks noGrp="1"/>
          </p:cNvSpPr>
          <p:nvPr>
            <p:ph idx="1"/>
          </p:nvPr>
        </p:nvSpPr>
        <p:spPr/>
        <p:txBody>
          <a:bodyPr/>
          <a:lstStyle/>
          <a:p>
            <a:pPr marL="514350" indent="-514350">
              <a:buFont typeface="+mj-lt"/>
              <a:buAutoNum type="arabicPeriod"/>
            </a:pPr>
            <a:r>
              <a:rPr lang="tr-TR" dirty="0" smtClean="0">
                <a:latin typeface="+mj-lt"/>
              </a:rPr>
              <a:t>Koleksiyonlarına Göre Müzeler  </a:t>
            </a:r>
          </a:p>
          <a:p>
            <a:pPr marL="514350" indent="-514350">
              <a:buFont typeface="+mj-lt"/>
              <a:buAutoNum type="arabicPeriod"/>
            </a:pPr>
            <a:r>
              <a:rPr lang="tr-TR" dirty="0" smtClean="0">
                <a:latin typeface="+mj-lt"/>
              </a:rPr>
              <a:t>Bağlı Oldukları Yönetim Birimine Göre Müzeler  </a:t>
            </a:r>
          </a:p>
          <a:p>
            <a:pPr marL="514350" indent="-514350">
              <a:buFont typeface="+mj-lt"/>
              <a:buAutoNum type="arabicPeriod"/>
            </a:pPr>
            <a:r>
              <a:rPr lang="tr-TR" dirty="0" smtClean="0">
                <a:latin typeface="+mj-lt"/>
              </a:rPr>
              <a:t>Hizmet Ettikleri Bölgeye Göre Müzeler </a:t>
            </a:r>
          </a:p>
          <a:p>
            <a:pPr marL="514350" indent="-514350">
              <a:buFont typeface="+mj-lt"/>
              <a:buAutoNum type="arabicPeriod"/>
            </a:pPr>
            <a:r>
              <a:rPr lang="tr-TR" dirty="0" smtClean="0">
                <a:latin typeface="+mj-lt"/>
              </a:rPr>
              <a:t>Hizmet Ettikleri Topluma Yönelik Müzeler</a:t>
            </a:r>
          </a:p>
          <a:p>
            <a:pPr marL="514350" indent="-514350">
              <a:buFont typeface="+mj-lt"/>
              <a:buAutoNum type="arabicPeriod"/>
            </a:pPr>
            <a:r>
              <a:rPr lang="tr-TR" dirty="0" smtClean="0">
                <a:latin typeface="+mj-lt"/>
              </a:rPr>
              <a:t>Koleksiyonlarını Sergiledikleri Mekanlara Göre Müzeler</a:t>
            </a:r>
          </a:p>
          <a:p>
            <a:pPr marL="514350" indent="-514350">
              <a:buFont typeface="+mj-lt"/>
              <a:buAutoNum type="arabicPeriod"/>
            </a:pPr>
            <a:r>
              <a:rPr lang="tr-TR" dirty="0" smtClean="0">
                <a:latin typeface="+mj-lt"/>
              </a:rPr>
              <a:t>İşlevlerine Göre Müzeler</a:t>
            </a:r>
            <a:endParaRPr lang="tr-TR" dirty="0">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501122" cy="1571636"/>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1- Koleksiyonlarına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 name="8 Dikdörtgen"/>
          <p:cNvSpPr/>
          <p:nvPr/>
        </p:nvSpPr>
        <p:spPr>
          <a:xfrm>
            <a:off x="642910" y="1428737"/>
            <a:ext cx="8001056" cy="6740307"/>
          </a:xfrm>
          <a:prstGeom prst="rect">
            <a:avLst/>
          </a:prstGeom>
        </p:spPr>
        <p:txBody>
          <a:bodyPr wrap="square">
            <a:spAutoFit/>
          </a:bodyPr>
          <a:lstStyle/>
          <a:p>
            <a:pPr marL="342900" indent="-342900">
              <a:buFont typeface="+mj-lt"/>
              <a:buAutoNum type="arabicPeriod"/>
            </a:pPr>
            <a:r>
              <a:rPr lang="tr-TR" sz="2000" b="1" dirty="0" smtClean="0">
                <a:latin typeface="+mj-lt"/>
              </a:rPr>
              <a:t>Genel Müzeler </a:t>
            </a:r>
          </a:p>
          <a:p>
            <a:pPr marL="342900" indent="-342900"/>
            <a:r>
              <a:rPr lang="tr-TR" sz="2000" b="1" dirty="0" smtClean="0">
                <a:latin typeface="+mj-lt"/>
              </a:rPr>
              <a:t>	</a:t>
            </a:r>
            <a:r>
              <a:rPr lang="tr-TR" sz="2000" dirty="0" smtClean="0">
                <a:latin typeface="+mj-lt"/>
              </a:rPr>
              <a:t>İçlerinden birden fazla koleksiyonu barındırır. Arkeolojik buluntular, etnografik eserler. Ör: Amasra Müzesi, Güzelyurt Doğa ve Arkeoloji Müzesi</a:t>
            </a:r>
          </a:p>
          <a:p>
            <a:pPr marL="342900" indent="-342900">
              <a:buFont typeface="+mj-lt"/>
              <a:buAutoNum type="arabicPeriod"/>
            </a:pPr>
            <a:endParaRPr lang="tr-TR" sz="2000" dirty="0" smtClean="0">
              <a:latin typeface="+mj-lt"/>
            </a:endParaRPr>
          </a:p>
          <a:p>
            <a:pPr marL="342900" indent="-342900"/>
            <a:r>
              <a:rPr lang="tr-TR" sz="2000" b="1" dirty="0" smtClean="0">
                <a:latin typeface="+mj-lt"/>
              </a:rPr>
              <a:t>2	Arkeoloji Müzeleri </a:t>
            </a:r>
          </a:p>
          <a:p>
            <a:pPr marL="342900" indent="-342900"/>
            <a:r>
              <a:rPr lang="tr-TR" sz="2000" b="1" dirty="0" smtClean="0">
                <a:latin typeface="+mj-lt"/>
              </a:rPr>
              <a:t>	</a:t>
            </a:r>
            <a:r>
              <a:rPr lang="tr-TR" sz="2000" dirty="0" smtClean="0">
                <a:latin typeface="+mj-lt"/>
              </a:rPr>
              <a:t>Kazı buluntularının sergilendiği müzelerdir. Ör: Bursa Arkeoloji Müzeleri, İstanbul Arkeoloji Müzesi, Anadolu Medeniyetler Müzesi </a:t>
            </a:r>
          </a:p>
          <a:p>
            <a:pPr marL="342900" indent="-342900">
              <a:buFont typeface="+mj-lt"/>
              <a:buAutoNum type="arabicPeriod"/>
            </a:pPr>
            <a:endParaRPr lang="tr-TR" sz="2000" dirty="0" smtClean="0">
              <a:latin typeface="+mj-lt"/>
            </a:endParaRPr>
          </a:p>
          <a:p>
            <a:pPr marL="342900" indent="-342900"/>
            <a:r>
              <a:rPr lang="tr-TR" sz="2000" b="1" dirty="0" smtClean="0">
                <a:latin typeface="+mj-lt"/>
              </a:rPr>
              <a:t>3	</a:t>
            </a:r>
            <a:r>
              <a:rPr lang="tr-TR" sz="2000" b="1" dirty="0" err="1" smtClean="0">
                <a:latin typeface="+mj-lt"/>
              </a:rPr>
              <a:t>Etnoğrafya</a:t>
            </a:r>
            <a:r>
              <a:rPr lang="tr-TR" sz="2000" b="1" dirty="0" smtClean="0">
                <a:latin typeface="+mj-lt"/>
              </a:rPr>
              <a:t> Müzeleri</a:t>
            </a:r>
          </a:p>
          <a:p>
            <a:pPr marL="342900" indent="-342900"/>
            <a:r>
              <a:rPr lang="tr-TR" sz="2000" b="1" dirty="0" smtClean="0">
                <a:latin typeface="+mj-lt"/>
                <a:ea typeface="Verdana" pitchFamily="34" charset="0"/>
                <a:cs typeface="Verdana" pitchFamily="34" charset="0"/>
              </a:rPr>
              <a:t>	</a:t>
            </a:r>
            <a:r>
              <a:rPr lang="tr-TR" sz="2000" dirty="0" smtClean="0">
                <a:latin typeface="+mj-lt"/>
                <a:ea typeface="Verdana" pitchFamily="34" charset="0"/>
                <a:cs typeface="Verdana" pitchFamily="34" charset="0"/>
              </a:rPr>
              <a:t>Eski uygarlıklara ait her türlü eser ve bulguların sergilendiği müzelerdir.</a:t>
            </a:r>
            <a:r>
              <a:rPr lang="tr-TR" sz="2000" b="1" dirty="0" smtClean="0">
                <a:latin typeface="+mj-lt"/>
                <a:ea typeface="Verdana" pitchFamily="34" charset="0"/>
                <a:cs typeface="Verdana" pitchFamily="34" charset="0"/>
              </a:rPr>
              <a:t> </a:t>
            </a:r>
            <a:r>
              <a:rPr lang="tr-TR" sz="2000" dirty="0" smtClean="0">
                <a:latin typeface="+mj-lt"/>
              </a:rPr>
              <a:t>Ör: Ankara </a:t>
            </a:r>
            <a:r>
              <a:rPr lang="tr-TR" sz="2000" dirty="0" err="1" smtClean="0">
                <a:latin typeface="+mj-lt"/>
              </a:rPr>
              <a:t>Etnoğrafya</a:t>
            </a:r>
            <a:r>
              <a:rPr lang="tr-TR" sz="2000" dirty="0" smtClean="0">
                <a:latin typeface="+mj-lt"/>
              </a:rPr>
              <a:t> Müzesi</a:t>
            </a:r>
          </a:p>
          <a:p>
            <a:pPr marL="342900" indent="-342900"/>
            <a:endParaRPr lang="tr-TR" sz="2000" dirty="0" smtClean="0">
              <a:latin typeface="+mj-lt"/>
            </a:endParaRPr>
          </a:p>
          <a:p>
            <a:pPr marL="342900" indent="-342900"/>
            <a:r>
              <a:rPr lang="tr-TR" sz="2000" b="1" dirty="0" smtClean="0">
                <a:latin typeface="+mj-lt"/>
              </a:rPr>
              <a:t>4	Sanat Müzeleri</a:t>
            </a:r>
            <a:r>
              <a:rPr lang="tr-TR" sz="2000" dirty="0" smtClean="0">
                <a:latin typeface="+mj-lt"/>
              </a:rPr>
              <a:t>: Sanat uzmanları tarafından sanat olarak kabul edilen       nesnelerin sergilendiği müzelerdir. Müzelerde; resim, heykel, seramik gibi sanat eserleri sergilenebilir. Ör: </a:t>
            </a:r>
            <a:r>
              <a:rPr lang="tr-TR" sz="2000" dirty="0" err="1" smtClean="0">
                <a:latin typeface="+mj-lt"/>
              </a:rPr>
              <a:t>Louvre</a:t>
            </a:r>
            <a:r>
              <a:rPr lang="tr-TR" sz="2000" dirty="0" smtClean="0">
                <a:latin typeface="+mj-lt"/>
              </a:rPr>
              <a:t> Müzesi, </a:t>
            </a:r>
            <a:r>
              <a:rPr lang="tr-TR" sz="2000" dirty="0" err="1" smtClean="0">
                <a:latin typeface="+mj-lt"/>
              </a:rPr>
              <a:t>Metropolitan</a:t>
            </a:r>
            <a:r>
              <a:rPr lang="tr-TR" sz="2000" dirty="0" smtClean="0">
                <a:latin typeface="+mj-lt"/>
              </a:rPr>
              <a:t> Sanat Müzesi, Ankara Devlet 	Resim Heykel Müzesi </a:t>
            </a:r>
          </a:p>
          <a:p>
            <a:pPr marL="342900" indent="-342900"/>
            <a:endParaRPr lang="tr-TR" sz="2000" dirty="0" smtClean="0">
              <a:latin typeface="+mj-lt"/>
            </a:endParaRPr>
          </a:p>
          <a:p>
            <a:endParaRPr lang="tr-TR" dirty="0" smtClean="0"/>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501122" cy="1571636"/>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1- Koleksiyonlarına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 name="8 Dikdörtgen"/>
          <p:cNvSpPr/>
          <p:nvPr/>
        </p:nvSpPr>
        <p:spPr>
          <a:xfrm>
            <a:off x="428596" y="1582340"/>
            <a:ext cx="8215370" cy="5478423"/>
          </a:xfrm>
          <a:prstGeom prst="rect">
            <a:avLst/>
          </a:prstGeom>
        </p:spPr>
        <p:txBody>
          <a:bodyPr wrap="square">
            <a:spAutoFit/>
          </a:bodyPr>
          <a:lstStyle/>
          <a:p>
            <a:pPr>
              <a:buNone/>
            </a:pPr>
            <a:r>
              <a:rPr lang="tr-TR" sz="2000" b="1" dirty="0" smtClean="0">
                <a:latin typeface="+mj-lt"/>
              </a:rPr>
              <a:t>5. Tarih Müzeleri</a:t>
            </a:r>
          </a:p>
          <a:p>
            <a:pPr>
              <a:buNone/>
            </a:pPr>
            <a:r>
              <a:rPr lang="tr-TR" sz="2000" dirty="0" smtClean="0">
                <a:latin typeface="+mj-lt"/>
              </a:rPr>
              <a:t>Bir ülkenin, bir şehrin, bir bölgenin ve toplumun tarih kronolojisini tanıtmaya yönelik müzelerdir. Ör: Konya/Akşehir’deki Batı Cephesi Karargahı Müzesi.</a:t>
            </a:r>
          </a:p>
          <a:p>
            <a:pPr>
              <a:buNone/>
            </a:pPr>
            <a:endParaRPr lang="tr-TR" sz="2000" dirty="0" smtClean="0">
              <a:latin typeface="+mj-lt"/>
            </a:endParaRPr>
          </a:p>
          <a:p>
            <a:pPr>
              <a:buNone/>
            </a:pPr>
            <a:r>
              <a:rPr lang="tr-TR" sz="2000" b="1" dirty="0" smtClean="0">
                <a:latin typeface="+mj-lt"/>
              </a:rPr>
              <a:t>6. Doğa Tarihi ve Jeoloji Müzeleri</a:t>
            </a:r>
          </a:p>
          <a:p>
            <a:pPr>
              <a:buNone/>
            </a:pPr>
            <a:r>
              <a:rPr lang="tr-TR" sz="2000" dirty="0" smtClean="0">
                <a:latin typeface="+mj-lt"/>
              </a:rPr>
              <a:t>İnsan, bitki ve hayvan ırklarının oluşumu ve gelişim süreleri, yer kabuğunun oluşumu, gökyüzü olayları gibi konular sergilenir. Ör: New </a:t>
            </a:r>
            <a:r>
              <a:rPr lang="tr-TR" sz="2000" dirty="0" err="1" smtClean="0">
                <a:latin typeface="+mj-lt"/>
              </a:rPr>
              <a:t>York’daki</a:t>
            </a:r>
            <a:r>
              <a:rPr lang="tr-TR" sz="2000" dirty="0" smtClean="0">
                <a:latin typeface="+mj-lt"/>
              </a:rPr>
              <a:t> Tabiat Tarihi Müzesi </a:t>
            </a:r>
          </a:p>
          <a:p>
            <a:pPr>
              <a:buNone/>
            </a:pPr>
            <a:endParaRPr lang="tr-TR" sz="2000" dirty="0" smtClean="0">
              <a:latin typeface="+mj-lt"/>
            </a:endParaRPr>
          </a:p>
          <a:p>
            <a:pPr>
              <a:buNone/>
            </a:pPr>
            <a:r>
              <a:rPr lang="tr-TR" sz="2000" b="1" dirty="0" smtClean="0">
                <a:latin typeface="+mj-lt"/>
              </a:rPr>
              <a:t>7. Bilim Müzeleri </a:t>
            </a:r>
          </a:p>
          <a:p>
            <a:pPr>
              <a:buNone/>
            </a:pPr>
            <a:r>
              <a:rPr lang="tr-TR" sz="2000" dirty="0" smtClean="0">
                <a:latin typeface="+mj-lt"/>
              </a:rPr>
              <a:t>Bu müzelerde bilim alanındaki gelişmeler incelenir. Deneyler düzenlenerek izleyicilere etkili öğrenme ortamları oluşturulur. Ör: Ankara Feza </a:t>
            </a:r>
            <a:r>
              <a:rPr lang="tr-TR" sz="2000" dirty="0" err="1" smtClean="0">
                <a:latin typeface="+mj-lt"/>
              </a:rPr>
              <a:t>Gürsoy</a:t>
            </a:r>
            <a:r>
              <a:rPr lang="tr-TR" sz="2000" dirty="0" smtClean="0">
                <a:latin typeface="+mj-lt"/>
              </a:rPr>
              <a:t> Bilim Merkezi </a:t>
            </a:r>
          </a:p>
          <a:p>
            <a:pPr>
              <a:buNone/>
            </a:pPr>
            <a:endParaRPr lang="tr-TR" dirty="0" smtClean="0">
              <a:latin typeface="+mj-lt"/>
            </a:endParaRPr>
          </a:p>
          <a:p>
            <a:pPr>
              <a:buNone/>
            </a:pPr>
            <a:endParaRPr lang="tr-TR" dirty="0" smtClean="0">
              <a:latin typeface="+mj-lt"/>
            </a:endParaRPr>
          </a:p>
          <a:p>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501122" cy="1571636"/>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1- Koleksiyonlarına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 name="8 Dikdörtgen"/>
          <p:cNvSpPr/>
          <p:nvPr/>
        </p:nvSpPr>
        <p:spPr>
          <a:xfrm>
            <a:off x="642910" y="2000240"/>
            <a:ext cx="7572428" cy="2831544"/>
          </a:xfrm>
          <a:prstGeom prst="rect">
            <a:avLst/>
          </a:prstGeom>
        </p:spPr>
        <p:txBody>
          <a:bodyPr wrap="square">
            <a:spAutoFit/>
          </a:bodyPr>
          <a:lstStyle/>
          <a:p>
            <a:pPr>
              <a:buNone/>
            </a:pPr>
            <a:r>
              <a:rPr lang="tr-TR" sz="2000" b="1" dirty="0" smtClean="0">
                <a:latin typeface="+mj-lt"/>
              </a:rPr>
              <a:t>8. Endüstri Müzeleri </a:t>
            </a:r>
          </a:p>
          <a:p>
            <a:pPr algn="just">
              <a:buNone/>
            </a:pPr>
            <a:r>
              <a:rPr lang="tr-TR" sz="2000" dirty="0" smtClean="0">
                <a:latin typeface="+mj-lt"/>
              </a:rPr>
              <a:t>Ulaşım, endüstri ve iletişim alanındaki tüm gelişimleri içlerinde barındıran müzelerdir. Ör: Kara, hava, demiryolu ve deniz ulaşımına ait araç oluşumunun özellikleri, örnekleri anlatılır. Rahmi Koç Müzesi</a:t>
            </a:r>
          </a:p>
          <a:p>
            <a:pPr>
              <a:buNone/>
            </a:pPr>
            <a:endParaRPr lang="tr-TR" sz="2000" b="1" dirty="0" smtClean="0">
              <a:latin typeface="+mj-lt"/>
            </a:endParaRPr>
          </a:p>
          <a:p>
            <a:pPr>
              <a:buNone/>
            </a:pPr>
            <a:r>
              <a:rPr lang="tr-TR" sz="2000" b="1" dirty="0" smtClean="0">
                <a:latin typeface="+mj-lt"/>
              </a:rPr>
              <a:t>9. Panoramik Müze  </a:t>
            </a:r>
          </a:p>
          <a:p>
            <a:pPr>
              <a:buNone/>
            </a:pPr>
            <a:r>
              <a:rPr lang="tr-TR" sz="2000" dirty="0" smtClean="0">
                <a:latin typeface="+mj-lt"/>
              </a:rPr>
              <a:t>İçlerinde geniş açı resimlerle, belge ve bilgilerle önemli tarihi olaylar canlandırılır. Ör: İstanbul’daki Panorama 1453 Fetih Müzesi</a:t>
            </a:r>
          </a:p>
          <a:p>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929718" cy="1571636"/>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2- Bağlı Oldukları Yönetim Birimine Göre Müzeler  </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642910" y="1714488"/>
            <a:ext cx="7858180" cy="4524315"/>
          </a:xfrm>
          <a:prstGeom prst="rect">
            <a:avLst/>
          </a:prstGeom>
        </p:spPr>
        <p:txBody>
          <a:bodyPr wrap="square">
            <a:spAutoFit/>
          </a:bodyPr>
          <a:lstStyle/>
          <a:p>
            <a:pPr marL="342900" indent="-342900">
              <a:buFont typeface="+mj-lt"/>
              <a:buAutoNum type="arabicPeriod"/>
            </a:pPr>
            <a:r>
              <a:rPr lang="tr-TR" b="1" dirty="0" smtClean="0">
                <a:latin typeface="+mj-lt"/>
              </a:rPr>
              <a:t>Devlet Müzeleri </a:t>
            </a:r>
          </a:p>
          <a:p>
            <a:pPr marL="342900" indent="-342900"/>
            <a:r>
              <a:rPr lang="tr-TR" b="1" dirty="0" smtClean="0">
                <a:latin typeface="+mj-lt"/>
              </a:rPr>
              <a:t>	</a:t>
            </a:r>
            <a:r>
              <a:rPr lang="tr-TR" dirty="0" smtClean="0">
                <a:latin typeface="+mj-lt"/>
              </a:rPr>
              <a:t>Milli, manevi, kültürel ve turistik değerleri araştırmak, geliştirmek, korumak ve yaşatmak için tasarlanan müzelerdir. </a:t>
            </a:r>
          </a:p>
          <a:p>
            <a:pPr marL="342900" indent="-342900"/>
            <a:r>
              <a:rPr lang="tr-TR" dirty="0" smtClean="0">
                <a:latin typeface="+mj-lt"/>
              </a:rPr>
              <a:t>      Ör: Topkapı Sarayı, Yıldız Sarayı, Rusya da </a:t>
            </a:r>
            <a:r>
              <a:rPr lang="tr-TR" dirty="0" err="1" smtClean="0">
                <a:latin typeface="+mj-lt"/>
              </a:rPr>
              <a:t>Hermitage</a:t>
            </a:r>
            <a:r>
              <a:rPr lang="tr-TR" dirty="0" smtClean="0">
                <a:latin typeface="+mj-lt"/>
              </a:rPr>
              <a:t> Müzesi </a:t>
            </a:r>
          </a:p>
          <a:p>
            <a:pPr marL="342900" indent="-342900"/>
            <a:endParaRPr lang="tr-TR" dirty="0" smtClean="0">
              <a:latin typeface="+mj-lt"/>
            </a:endParaRPr>
          </a:p>
          <a:p>
            <a:pPr marL="342900" indent="-342900">
              <a:buAutoNum type="arabicPlain" startAt="2"/>
            </a:pPr>
            <a:r>
              <a:rPr lang="tr-TR" b="1" dirty="0" smtClean="0">
                <a:latin typeface="+mj-lt"/>
              </a:rPr>
              <a:t>Özel Müzeler </a:t>
            </a:r>
          </a:p>
          <a:p>
            <a:pPr marL="342900" indent="-342900"/>
            <a:r>
              <a:rPr lang="tr-TR" b="1" dirty="0" smtClean="0">
                <a:latin typeface="+mj-lt"/>
              </a:rPr>
              <a:t>	</a:t>
            </a:r>
            <a:r>
              <a:rPr lang="tr-TR" dirty="0" smtClean="0">
                <a:latin typeface="+mj-lt"/>
              </a:rPr>
              <a:t> Kişisel koleksiyonları sergilemek amacıyla tasarlanan şahıslara ait müzelerdir. Türkiye’deki ilk özel müze </a:t>
            </a:r>
            <a:r>
              <a:rPr lang="tr-TR" b="1" dirty="0" smtClean="0">
                <a:latin typeface="+mj-lt"/>
              </a:rPr>
              <a:t>Vehbi Koç Vakfı Sadberk Hanım Müzesidir. </a:t>
            </a:r>
            <a:endParaRPr lang="tr-TR" dirty="0" smtClean="0">
              <a:latin typeface="+mj-lt"/>
            </a:endParaRPr>
          </a:p>
          <a:p>
            <a:pPr marL="342900" indent="-342900"/>
            <a:endParaRPr lang="tr-TR" b="1" dirty="0" smtClean="0">
              <a:latin typeface="+mj-lt"/>
            </a:endParaRPr>
          </a:p>
          <a:p>
            <a:pPr marL="342900" indent="-342900"/>
            <a:r>
              <a:rPr lang="tr-TR" b="1" dirty="0" smtClean="0">
                <a:latin typeface="+mj-lt"/>
              </a:rPr>
              <a:t>3	Belediye Müzeleri</a:t>
            </a:r>
          </a:p>
          <a:p>
            <a:pPr marL="342900" indent="-342900"/>
            <a:r>
              <a:rPr lang="tr-TR" b="1" dirty="0" smtClean="0">
                <a:latin typeface="+mj-lt"/>
              </a:rPr>
              <a:t>	</a:t>
            </a:r>
            <a:r>
              <a:rPr lang="tr-TR" dirty="0" smtClean="0">
                <a:latin typeface="+mj-lt"/>
              </a:rPr>
              <a:t>Bu müzeler belediyelere bağlıdır. Ör: Aşiyan Müzesi (Beşiktaş), Atatürk Müzesi, </a:t>
            </a:r>
            <a:r>
              <a:rPr lang="tr-TR" dirty="0" err="1" smtClean="0">
                <a:latin typeface="+mj-lt"/>
              </a:rPr>
              <a:t>Metropolitan</a:t>
            </a:r>
            <a:r>
              <a:rPr lang="tr-TR" dirty="0" smtClean="0">
                <a:latin typeface="+mj-lt"/>
              </a:rPr>
              <a:t> Müzesi New York Belediyesine bağlı bir müzedir. </a:t>
            </a:r>
          </a:p>
          <a:p>
            <a:pPr marL="342900" indent="-342900"/>
            <a:endParaRPr lang="tr-TR" dirty="0" smtClean="0">
              <a:latin typeface="+mj-lt"/>
            </a:endParaRPr>
          </a:p>
          <a:p>
            <a:pPr marL="342900" indent="-342900">
              <a:buAutoNum type="arabicPlain" startAt="4"/>
            </a:pPr>
            <a:r>
              <a:rPr lang="tr-TR" b="1" dirty="0" smtClean="0">
                <a:latin typeface="+mj-lt"/>
              </a:rPr>
              <a:t>Kent Müzeleri </a:t>
            </a:r>
          </a:p>
          <a:p>
            <a:pPr marL="342900" indent="-342900"/>
            <a:r>
              <a:rPr lang="tr-TR" b="1" dirty="0" smtClean="0">
                <a:latin typeface="+mj-lt"/>
              </a:rPr>
              <a:t>	</a:t>
            </a:r>
            <a:r>
              <a:rPr lang="tr-TR" dirty="0" smtClean="0">
                <a:latin typeface="+mj-lt"/>
              </a:rPr>
              <a:t>İçinde bir kentin tüm belleğini barındıran müzelerdir. Ör: Bursa Kent Müzesi</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929718" cy="1571636"/>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2- Bağlı Oldukları Yönetim Birimine Göre Müzeler  </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500034" y="2136339"/>
            <a:ext cx="8358246" cy="2585323"/>
          </a:xfrm>
          <a:prstGeom prst="rect">
            <a:avLst/>
          </a:prstGeom>
        </p:spPr>
        <p:txBody>
          <a:bodyPr wrap="square">
            <a:spAutoFit/>
          </a:bodyPr>
          <a:lstStyle/>
          <a:p>
            <a:pPr marL="342900" indent="-342900"/>
            <a:r>
              <a:rPr lang="tr-TR" b="1" dirty="0" smtClean="0">
                <a:latin typeface="+mj-lt"/>
              </a:rPr>
              <a:t>5. Eğitim Kuruluşlarına, Üniversitelere Bağlı Müzeler </a:t>
            </a:r>
          </a:p>
          <a:p>
            <a:pPr marL="342900" indent="-342900"/>
            <a:r>
              <a:rPr lang="tr-TR" b="1" dirty="0" smtClean="0">
                <a:latin typeface="+mj-lt"/>
              </a:rPr>
              <a:t>	</a:t>
            </a:r>
            <a:r>
              <a:rPr lang="tr-TR" dirty="0" smtClean="0">
                <a:latin typeface="+mj-lt"/>
              </a:rPr>
              <a:t>Bağlı oldukları kurumunun ilgi alanlarındaki belleğini oluşturmak amacıyla kurulmuş müzelerdir. Eğitim sürecinde bu müzelerden yararlanılır. Ör: Gazi Üniversitesine Bağlı Resim Heykel Müzesi </a:t>
            </a:r>
          </a:p>
          <a:p>
            <a:pPr marL="342900" indent="-342900"/>
            <a:endParaRPr lang="tr-TR" dirty="0" smtClean="0">
              <a:latin typeface="+mj-lt"/>
            </a:endParaRPr>
          </a:p>
          <a:p>
            <a:pPr marL="342900" indent="-342900"/>
            <a:r>
              <a:rPr lang="tr-TR" b="1" dirty="0" smtClean="0">
                <a:latin typeface="+mj-lt"/>
              </a:rPr>
              <a:t>6. Askeri Müzeler </a:t>
            </a:r>
          </a:p>
          <a:p>
            <a:pPr marL="342900" indent="-342900"/>
            <a:r>
              <a:rPr lang="tr-TR" dirty="0" smtClean="0">
                <a:latin typeface="+mj-lt"/>
              </a:rPr>
              <a:t>	Tarihi</a:t>
            </a:r>
            <a:r>
              <a:rPr lang="tr-TR" b="1" dirty="0" smtClean="0">
                <a:latin typeface="+mj-lt"/>
              </a:rPr>
              <a:t> </a:t>
            </a:r>
            <a:r>
              <a:rPr lang="tr-TR" dirty="0" smtClean="0">
                <a:latin typeface="+mj-lt"/>
              </a:rPr>
              <a:t>bir olaya ait değerli askeri aletlerin sergilendiği müzelerdir. Ör: İstanbul Havacılık Müzesi</a:t>
            </a:r>
          </a:p>
          <a:p>
            <a:pPr marL="342900" indent="-342900"/>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929718" cy="1143008"/>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3- Hizmet Ettikleri Bölgeye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500034" y="2136339"/>
            <a:ext cx="7858180" cy="2308324"/>
          </a:xfrm>
          <a:prstGeom prst="rect">
            <a:avLst/>
          </a:prstGeom>
        </p:spPr>
        <p:txBody>
          <a:bodyPr wrap="square">
            <a:spAutoFit/>
          </a:bodyPr>
          <a:lstStyle/>
          <a:p>
            <a:pPr marL="342900" indent="-342900">
              <a:buAutoNum type="arabicPeriod"/>
            </a:pPr>
            <a:r>
              <a:rPr lang="tr-TR" b="1" dirty="0" smtClean="0">
                <a:latin typeface="+mj-lt"/>
              </a:rPr>
              <a:t>Bölge Müzeleri</a:t>
            </a:r>
          </a:p>
          <a:p>
            <a:pPr marL="342900" indent="-342900"/>
            <a:r>
              <a:rPr lang="tr-TR" dirty="0" smtClean="0">
                <a:latin typeface="+mj-lt"/>
              </a:rPr>
              <a:t>	Açık hava müzeleri kategorisindendir. Belirli bir bölgenin kültürünü yansıtırlar. Ör: Kapadokya </a:t>
            </a:r>
          </a:p>
          <a:p>
            <a:pPr marL="342900" indent="-342900"/>
            <a:endParaRPr lang="tr-TR" dirty="0" smtClean="0">
              <a:latin typeface="+mj-lt"/>
            </a:endParaRPr>
          </a:p>
          <a:p>
            <a:pPr marL="342900" indent="-342900">
              <a:buAutoNum type="arabicPlain" startAt="2"/>
            </a:pPr>
            <a:r>
              <a:rPr lang="tr-TR" b="1" dirty="0" smtClean="0">
                <a:latin typeface="+mj-lt"/>
              </a:rPr>
              <a:t>Çevre Müzesi </a:t>
            </a:r>
          </a:p>
          <a:p>
            <a:pPr marL="342900" indent="-342900"/>
            <a:r>
              <a:rPr lang="tr-TR" dirty="0" smtClean="0">
                <a:latin typeface="+mj-lt"/>
              </a:rPr>
              <a:t>	Klasik müze bina, eserler, koleksiyonlar, uzman personel ve ziyaretçilerden oluşurken; </a:t>
            </a:r>
            <a:r>
              <a:rPr lang="tr-TR" dirty="0" err="1" smtClean="0">
                <a:latin typeface="+mj-lt"/>
              </a:rPr>
              <a:t>ekomüze</a:t>
            </a:r>
            <a:r>
              <a:rPr lang="tr-TR" dirty="0" smtClean="0">
                <a:latin typeface="+mj-lt"/>
              </a:rPr>
              <a:t>, belli bir coğrafi alan, orada yaşayan halk, gelenekler ve toplumsal mirastan oluşmaktadır. Ör: Lefkoşa </a:t>
            </a:r>
            <a:r>
              <a:rPr lang="tr-TR" dirty="0" err="1" smtClean="0">
                <a:latin typeface="+mj-lt"/>
              </a:rPr>
              <a:t>Surlariçi</a:t>
            </a:r>
            <a:endParaRPr lang="tr-TR"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571480"/>
            <a:ext cx="8929718" cy="1143008"/>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4- Koleksiyonlarını Sergiledikleri Mekanlara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500034" y="1357298"/>
            <a:ext cx="7858180" cy="5636689"/>
          </a:xfrm>
          <a:prstGeom prst="rect">
            <a:avLst/>
          </a:prstGeom>
        </p:spPr>
        <p:txBody>
          <a:bodyPr wrap="square">
            <a:spAutoFit/>
          </a:bodyPr>
          <a:lstStyle/>
          <a:p>
            <a:pPr marL="342900" indent="-342900">
              <a:lnSpc>
                <a:spcPct val="150000"/>
              </a:lnSpc>
              <a:buFont typeface="+mj-lt"/>
              <a:buAutoNum type="arabicPeriod"/>
            </a:pPr>
            <a:r>
              <a:rPr lang="tr-TR" b="1" dirty="0" smtClean="0">
                <a:latin typeface="+mj-lt"/>
              </a:rPr>
              <a:t>Açık Hava Müzeleri</a:t>
            </a:r>
          </a:p>
          <a:p>
            <a:pPr marL="342900" indent="-342900">
              <a:lnSpc>
                <a:spcPct val="150000"/>
              </a:lnSpc>
            </a:pPr>
            <a:r>
              <a:rPr lang="tr-TR" dirty="0" smtClean="0">
                <a:latin typeface="+mj-lt"/>
              </a:rPr>
              <a:t>3’ e ayrılırlar. </a:t>
            </a:r>
          </a:p>
          <a:p>
            <a:pPr marL="342900" indent="-342900">
              <a:lnSpc>
                <a:spcPct val="150000"/>
              </a:lnSpc>
              <a:buFont typeface="Wingdings" pitchFamily="2" charset="2"/>
              <a:buChar char="Ø"/>
            </a:pPr>
            <a:r>
              <a:rPr lang="tr-TR" dirty="0" smtClean="0">
                <a:latin typeface="+mj-lt"/>
              </a:rPr>
              <a:t>Kırsal Açık Hava Müzeleri (Köy ve kasabayı yansıtır.)</a:t>
            </a:r>
          </a:p>
          <a:p>
            <a:pPr marL="342900" indent="-342900">
              <a:lnSpc>
                <a:spcPct val="150000"/>
              </a:lnSpc>
              <a:buFont typeface="Wingdings" pitchFamily="2" charset="2"/>
              <a:buChar char="Ø"/>
            </a:pPr>
            <a:r>
              <a:rPr lang="tr-TR" dirty="0" smtClean="0">
                <a:latin typeface="+mj-lt"/>
              </a:rPr>
              <a:t>Bölgesel Açık Hava Müzeleri </a:t>
            </a:r>
          </a:p>
          <a:p>
            <a:pPr marL="342900" indent="-342900">
              <a:lnSpc>
                <a:spcPct val="150000"/>
              </a:lnSpc>
              <a:buFont typeface="Wingdings" pitchFamily="2" charset="2"/>
              <a:buChar char="Ø"/>
            </a:pPr>
            <a:r>
              <a:rPr lang="tr-TR" dirty="0" smtClean="0">
                <a:latin typeface="+mj-lt"/>
              </a:rPr>
              <a:t>Ulusal Açık Hava Müzeleri ( Bir ulusun her bölgesi ile kültürünü yansıtan müzelerdir.) Ör: Truva Antik kenti, Zeugma Antik Kenti, Efes Antik Kenti </a:t>
            </a:r>
          </a:p>
          <a:p>
            <a:pPr marL="342900" indent="-342900">
              <a:lnSpc>
                <a:spcPct val="150000"/>
              </a:lnSpc>
              <a:buAutoNum type="arabicPlain" startAt="2"/>
            </a:pPr>
            <a:r>
              <a:rPr lang="tr-TR" b="1" dirty="0" smtClean="0">
                <a:latin typeface="+mj-lt"/>
              </a:rPr>
              <a:t>Anıt Müzeleri</a:t>
            </a:r>
          </a:p>
          <a:p>
            <a:pPr marL="342900" indent="-342900">
              <a:lnSpc>
                <a:spcPct val="150000"/>
              </a:lnSpc>
            </a:pPr>
            <a:r>
              <a:rPr lang="tr-TR" dirty="0" smtClean="0">
                <a:latin typeface="+mj-lt"/>
              </a:rPr>
              <a:t>	Mimari tarihi yönünden değerli bulunan anıtların ziyarete açık olduğu müzelerdir. Ör: Anıtkabir, Ayasofya</a:t>
            </a:r>
          </a:p>
          <a:p>
            <a:pPr marL="342900" indent="-342900">
              <a:lnSpc>
                <a:spcPct val="150000"/>
              </a:lnSpc>
            </a:pPr>
            <a:r>
              <a:rPr lang="tr-TR" b="1" dirty="0" smtClean="0">
                <a:latin typeface="+mj-lt"/>
              </a:rPr>
              <a:t>3 	Müze Evler</a:t>
            </a:r>
          </a:p>
          <a:p>
            <a:pPr marL="342900" indent="-342900">
              <a:lnSpc>
                <a:spcPct val="150000"/>
              </a:lnSpc>
            </a:pPr>
            <a:r>
              <a:rPr lang="tr-TR" b="1" dirty="0" smtClean="0">
                <a:latin typeface="+mj-lt"/>
              </a:rPr>
              <a:t>	</a:t>
            </a:r>
            <a:r>
              <a:rPr lang="tr-TR" dirty="0" smtClean="0">
                <a:latin typeface="+mj-lt"/>
              </a:rPr>
              <a:t>Bazı konak ve evler tarihi, mimarisi, içinde tanıttığı ve yaşadığı değerlerden dolayı müze evi olarak sergilenir. </a:t>
            </a:r>
          </a:p>
          <a:p>
            <a:pPr marL="342900" indent="-342900">
              <a:lnSpc>
                <a:spcPct val="150000"/>
              </a:lnSpc>
            </a:pPr>
            <a:r>
              <a:rPr lang="tr-TR" dirty="0" smtClean="0">
                <a:latin typeface="+mj-lt"/>
              </a:rPr>
              <a:t>	Ör: Merzifon Haznedar Konağı</a:t>
            </a:r>
            <a:endParaRPr lang="tr-TR" dirty="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92696"/>
            <a:ext cx="8229600" cy="1224136"/>
          </a:xfrm>
        </p:spPr>
        <p:txBody>
          <a:bodyPr>
            <a:normAutofit fontScale="90000"/>
          </a:bodyPr>
          <a:lstStyle/>
          <a:p>
            <a:pPr algn="ctr"/>
            <a:r>
              <a:rPr lang="tr-TR" dirty="0" smtClean="0"/>
              <a:t/>
            </a:r>
            <a:br>
              <a:rPr lang="tr-TR" dirty="0" smtClean="0"/>
            </a:br>
            <a:endParaRPr lang="tr-TR" dirty="0"/>
          </a:p>
        </p:txBody>
      </p:sp>
      <p:sp>
        <p:nvSpPr>
          <p:cNvPr id="3" name="2 İçerik Yer Tutucusu"/>
          <p:cNvSpPr>
            <a:spLocks noGrp="1"/>
          </p:cNvSpPr>
          <p:nvPr>
            <p:ph idx="1"/>
          </p:nvPr>
        </p:nvSpPr>
        <p:spPr>
          <a:xfrm>
            <a:off x="214282" y="642918"/>
            <a:ext cx="8929718" cy="1143008"/>
          </a:xfrm>
        </p:spPr>
        <p:txBody>
          <a:bodyPr>
            <a:normAutofit/>
          </a:bodyPr>
          <a:lstStyle/>
          <a:p>
            <a:pPr marL="514350" indent="-514350" algn="ctr" fontAlgn="base">
              <a:lnSpc>
                <a:spcPct val="170000"/>
              </a:lnSpc>
              <a:buNone/>
            </a:pPr>
            <a:r>
              <a:rPr lang="tr-TR" b="1" dirty="0" smtClean="0">
                <a:solidFill>
                  <a:srgbClr val="FF0000"/>
                </a:solidFill>
                <a:latin typeface="+mj-lt"/>
                <a:ea typeface="Verdana" pitchFamily="34" charset="0"/>
                <a:cs typeface="Verdana" pitchFamily="34" charset="0"/>
              </a:rPr>
              <a:t>5- İşlevlerine Göre Müzeler</a:t>
            </a:r>
          </a:p>
        </p:txBody>
      </p:sp>
      <p:sp>
        <p:nvSpPr>
          <p:cNvPr id="34824" name="AutoShape 8"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6" name="AutoShape 10"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4828" name="AutoShape 12" descr="http://www.mserdark.com/wp-content/uploads/2010/10/scienc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500034" y="1643051"/>
            <a:ext cx="8001056" cy="3831818"/>
          </a:xfrm>
          <a:prstGeom prst="rect">
            <a:avLst/>
          </a:prstGeom>
        </p:spPr>
        <p:txBody>
          <a:bodyPr wrap="square">
            <a:spAutoFit/>
          </a:bodyPr>
          <a:lstStyle/>
          <a:p>
            <a:pPr marL="342900" indent="-342900">
              <a:lnSpc>
                <a:spcPct val="150000"/>
              </a:lnSpc>
            </a:pPr>
            <a:r>
              <a:rPr lang="tr-TR" b="1" dirty="0" smtClean="0">
                <a:latin typeface="+mj-lt"/>
              </a:rPr>
              <a:t>1	Atatürk ve Türk Büyükleri Müzeleri</a:t>
            </a:r>
          </a:p>
          <a:p>
            <a:pPr marL="342900" indent="-342900">
              <a:lnSpc>
                <a:spcPct val="150000"/>
              </a:lnSpc>
            </a:pPr>
            <a:r>
              <a:rPr lang="tr-TR" dirty="0" smtClean="0">
                <a:latin typeface="+mj-lt"/>
              </a:rPr>
              <a:t>	Türk kurtuluş savaşını ve Atatürk inkılapları ile ilgili nesnelerin sergilendiği müzelerdir. Ör: TBMM Müzesi, Cumhuriyet Müzesi </a:t>
            </a:r>
          </a:p>
          <a:p>
            <a:pPr marL="342900" indent="-342900">
              <a:lnSpc>
                <a:spcPct val="150000"/>
              </a:lnSpc>
              <a:buAutoNum type="arabicPlain" startAt="2"/>
            </a:pPr>
            <a:r>
              <a:rPr lang="tr-TR" b="1" dirty="0" smtClean="0">
                <a:latin typeface="+mj-lt"/>
              </a:rPr>
              <a:t>Devrim Müzeleri </a:t>
            </a:r>
          </a:p>
          <a:p>
            <a:pPr marL="342900" indent="-342900">
              <a:lnSpc>
                <a:spcPct val="150000"/>
              </a:lnSpc>
            </a:pPr>
            <a:r>
              <a:rPr lang="tr-TR" dirty="0" smtClean="0">
                <a:latin typeface="+mj-lt"/>
              </a:rPr>
              <a:t>	Bu müzelerde devrimler canlandırılır. Fotoğraflar, ses efektleri, gerçek objeler yer alır. Ör: Anıtkabir’deki Atatürk Kurtuluş Savaşı Müzesi</a:t>
            </a:r>
          </a:p>
          <a:p>
            <a:pPr marL="342900" indent="-342900">
              <a:lnSpc>
                <a:spcPct val="150000"/>
              </a:lnSpc>
            </a:pPr>
            <a:r>
              <a:rPr lang="tr-TR" b="1" dirty="0" smtClean="0">
                <a:latin typeface="+mj-lt"/>
              </a:rPr>
              <a:t> 3	 Sanal Müzeler </a:t>
            </a:r>
          </a:p>
          <a:p>
            <a:pPr marL="342900" indent="-342900">
              <a:lnSpc>
                <a:spcPct val="150000"/>
              </a:lnSpc>
            </a:pPr>
            <a:r>
              <a:rPr lang="tr-TR" dirty="0" smtClean="0">
                <a:latin typeface="+mj-lt"/>
              </a:rPr>
              <a:t>	Müzelerin internet ortamında aktarılıp tanıtıldığı müze türüdür. Müzeleri görme, tanıma, inceleme fırsatı sunar. Ör: Eczacıbaşı Sanal Müzesi</a:t>
            </a:r>
            <a:endParaRPr lang="tr-TR" dirty="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00042"/>
            <a:ext cx="8229600" cy="1143000"/>
          </a:xfrm>
        </p:spPr>
        <p:txBody>
          <a:bodyPr/>
          <a:lstStyle/>
          <a:p>
            <a:pPr algn="ctr"/>
            <a:r>
              <a:rPr lang="tr-TR" b="1" dirty="0" smtClean="0"/>
              <a:t>Modern Müzecilik </a:t>
            </a:r>
            <a:endParaRPr lang="tr-TR" b="1" dirty="0"/>
          </a:p>
        </p:txBody>
      </p:sp>
      <p:sp>
        <p:nvSpPr>
          <p:cNvPr id="3" name="2 İçerik Yer Tutucusu"/>
          <p:cNvSpPr>
            <a:spLocks noGrp="1"/>
          </p:cNvSpPr>
          <p:nvPr>
            <p:ph idx="1"/>
          </p:nvPr>
        </p:nvSpPr>
        <p:spPr>
          <a:xfrm>
            <a:off x="428596" y="1714488"/>
            <a:ext cx="8229600" cy="4389120"/>
          </a:xfrm>
        </p:spPr>
        <p:txBody>
          <a:bodyPr>
            <a:normAutofit fontScale="92500" lnSpcReduction="20000"/>
          </a:bodyPr>
          <a:lstStyle/>
          <a:p>
            <a:pPr algn="just">
              <a:buNone/>
            </a:pPr>
            <a:endParaRPr lang="tr-TR" b="1" dirty="0" smtClean="0">
              <a:latin typeface="+mj-lt"/>
            </a:endParaRPr>
          </a:p>
          <a:p>
            <a:pPr algn="just">
              <a:lnSpc>
                <a:spcPct val="150000"/>
              </a:lnSpc>
              <a:buNone/>
            </a:pPr>
            <a:r>
              <a:rPr lang="tr-TR" sz="2400" b="1" dirty="0" smtClean="0">
                <a:latin typeface="+mj-lt"/>
              </a:rPr>
              <a:t>1.) Sanal Müze : </a:t>
            </a:r>
            <a:r>
              <a:rPr lang="tr-TR" sz="2400" dirty="0" smtClean="0">
                <a:latin typeface="+mj-lt"/>
              </a:rPr>
              <a:t>Sanal Müze, değişik medya olanaklarından yararlanılarak hazırlanmış sayısal nesneleri ve bunlara ait bilgileri barındıran, ziyaretçi ile iletişimin kesintisiz olduğu ve çeşitli erişim şekillerini karşılamak için alışıldık iletişim yöntemlerinin ötesinde olan, dünya çapında erişimini olanaklı kılmak amacıyla da fiziksel anlamda bir mekâna ihtiyaç duymayan müze şeklinde tanımlanmaktadır. Örneğin dünyanın önde gelen müzelerinden Londra </a:t>
            </a:r>
            <a:r>
              <a:rPr lang="tr-TR" sz="2400" dirty="0" err="1" smtClean="0">
                <a:latin typeface="+mj-lt"/>
              </a:rPr>
              <a:t>British</a:t>
            </a:r>
            <a:r>
              <a:rPr lang="tr-TR" sz="2400" dirty="0" smtClean="0">
                <a:latin typeface="+mj-lt"/>
              </a:rPr>
              <a:t> Müzesi ve New York </a:t>
            </a:r>
            <a:r>
              <a:rPr lang="tr-TR" sz="2400" dirty="0" err="1" smtClean="0">
                <a:latin typeface="+mj-lt"/>
              </a:rPr>
              <a:t>Metropolitan</a:t>
            </a:r>
            <a:r>
              <a:rPr lang="tr-TR" sz="2400" dirty="0" smtClean="0">
                <a:latin typeface="+mj-lt"/>
              </a:rPr>
              <a:t> Müzesi gibi…</a:t>
            </a:r>
          </a:p>
          <a:p>
            <a:pPr algn="just"/>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500034" y="1500174"/>
            <a:ext cx="8286808" cy="3737946"/>
          </a:xfrm>
          <a:prstGeom prst="rect">
            <a:avLst/>
          </a:prstGeom>
        </p:spPr>
        <p:txBody>
          <a:bodyPr wrap="square">
            <a:spAutoFit/>
          </a:bodyPr>
          <a:lstStyle/>
          <a:p>
            <a:pPr marL="457200" indent="-457200" algn="just">
              <a:lnSpc>
                <a:spcPct val="150000"/>
              </a:lnSpc>
            </a:pPr>
            <a:r>
              <a:rPr lang="tr-TR" sz="2000" b="1" dirty="0" smtClean="0"/>
              <a:t>2.) </a:t>
            </a:r>
            <a:r>
              <a:rPr lang="tr-TR" sz="2000" b="1" dirty="0" smtClean="0">
                <a:latin typeface="+mj-lt"/>
              </a:rPr>
              <a:t>Dokunulabilir Müze :</a:t>
            </a:r>
            <a:r>
              <a:rPr lang="tr-TR" sz="2000" dirty="0" smtClean="0">
                <a:latin typeface="+mj-lt"/>
              </a:rPr>
              <a:t> Örneğin ;Dünyanın görme engellilere özel ilk resim sergisi İspanya’da açıldı. İspanya’nın bir numaralı sanat müzesi </a:t>
            </a:r>
            <a:r>
              <a:rPr lang="tr-TR" sz="2000" dirty="0" err="1" smtClean="0">
                <a:latin typeface="+mj-lt"/>
              </a:rPr>
              <a:t>Prado’da</a:t>
            </a:r>
            <a:r>
              <a:rPr lang="tr-TR" sz="2000" dirty="0" smtClean="0">
                <a:latin typeface="+mj-lt"/>
              </a:rPr>
              <a:t> açılan sergide </a:t>
            </a:r>
            <a:r>
              <a:rPr lang="tr-TR" sz="2000" dirty="0" err="1" smtClean="0">
                <a:latin typeface="+mj-lt"/>
              </a:rPr>
              <a:t>15’üncü</a:t>
            </a:r>
            <a:r>
              <a:rPr lang="tr-TR" sz="2000" dirty="0" smtClean="0">
                <a:latin typeface="+mj-lt"/>
              </a:rPr>
              <a:t> yüzyıl ressamların özel bir teknikle hazırlanan kopya tabloları görme engellilerin dokunuşlarıyla yeni bir sanatsever kitlesine hitap etti. Normalde müzelerde hiçbir esere dokunulmasına izin verilmezken, görme engelliler için müze yönetimi bu eserleri özel olarak kabartma şeklinde imitasyon olarak yeniden yaptırdı ve sergiye çıkardı.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C:\Users\User\Desktop\prado1.jpg"/>
          <p:cNvPicPr>
            <a:picLocks noGrp="1"/>
          </p:cNvPicPr>
          <p:nvPr>
            <p:ph idx="1"/>
          </p:nvPr>
        </p:nvPicPr>
        <p:blipFill>
          <a:blip r:embed="rId2"/>
          <a:srcRect/>
          <a:stretch>
            <a:fillRect/>
          </a:stretch>
        </p:blipFill>
        <p:spPr bwMode="auto">
          <a:xfrm>
            <a:off x="1142976" y="857232"/>
            <a:ext cx="6577938" cy="4389437"/>
          </a:xfrm>
          <a:prstGeom prst="rect">
            <a:avLst/>
          </a:prstGeom>
          <a:noFill/>
          <a:ln w="9525">
            <a:noFill/>
            <a:miter lim="800000"/>
            <a:headEnd/>
            <a:tailEnd/>
          </a:ln>
        </p:spPr>
      </p:pic>
      <p:sp>
        <p:nvSpPr>
          <p:cNvPr id="1025" name="Rectangle 1"/>
          <p:cNvSpPr>
            <a:spLocks noChangeArrowheads="1"/>
          </p:cNvSpPr>
          <p:nvPr/>
        </p:nvSpPr>
        <p:spPr bwMode="auto">
          <a:xfrm>
            <a:off x="1000100" y="5500702"/>
            <a:ext cx="7291227"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i="0" u="none" strike="noStrike" cap="none" normalizeH="0" baseline="0" dirty="0" err="1" smtClean="0">
                <a:ln>
                  <a:noFill/>
                </a:ln>
                <a:solidFill>
                  <a:srgbClr val="666666"/>
                </a:solidFill>
                <a:effectLst/>
                <a:latin typeface="+mj-lt"/>
                <a:ea typeface="Calibri" pitchFamily="34" charset="0"/>
                <a:cs typeface="Times New Roman" pitchFamily="18" charset="0"/>
              </a:rPr>
              <a:t>Prado</a:t>
            </a:r>
            <a:r>
              <a:rPr kumimoji="0" lang="tr-TR" sz="1600" i="0" u="none" strike="noStrike" cap="none" normalizeH="0" baseline="0" dirty="0" smtClean="0">
                <a:ln>
                  <a:noFill/>
                </a:ln>
                <a:solidFill>
                  <a:srgbClr val="666666"/>
                </a:solidFill>
                <a:effectLst/>
                <a:latin typeface="+mj-lt"/>
                <a:ea typeface="Calibri" pitchFamily="34" charset="0"/>
                <a:cs typeface="Times New Roman" pitchFamily="18" charset="0"/>
              </a:rPr>
              <a:t> </a:t>
            </a:r>
            <a:r>
              <a:rPr kumimoji="0" lang="tr-TR" sz="1600" i="0" u="none" strike="noStrike" cap="none" normalizeH="0" baseline="0" dirty="0" err="1" smtClean="0">
                <a:ln>
                  <a:noFill/>
                </a:ln>
                <a:solidFill>
                  <a:srgbClr val="666666"/>
                </a:solidFill>
                <a:effectLst/>
                <a:latin typeface="+mj-lt"/>
                <a:ea typeface="Calibri" pitchFamily="34" charset="0"/>
                <a:cs typeface="Times New Roman" pitchFamily="18" charset="0"/>
              </a:rPr>
              <a:t>Müzesin’de</a:t>
            </a:r>
            <a:r>
              <a:rPr kumimoji="0" lang="tr-TR" sz="1600" i="0" u="none" strike="noStrike" cap="none" normalizeH="0" baseline="0" dirty="0" smtClean="0">
                <a:ln>
                  <a:noFill/>
                </a:ln>
                <a:solidFill>
                  <a:srgbClr val="666666"/>
                </a:solidFill>
                <a:effectLst/>
                <a:latin typeface="+mj-lt"/>
                <a:ea typeface="Calibri" pitchFamily="34" charset="0"/>
                <a:cs typeface="Times New Roman" pitchFamily="18" charset="0"/>
              </a:rPr>
              <a:t> Modern Müzecilik Yaklaşımlarından  ”Dokunulabilir Müze Yaklaşımı</a:t>
            </a:r>
            <a:r>
              <a:rPr kumimoji="0" lang="tr-TR" sz="700" b="1" i="0" u="none" strike="noStrike" cap="none" normalizeH="0" baseline="0" dirty="0" smtClean="0">
                <a:ln>
                  <a:noFill/>
                </a:ln>
                <a:solidFill>
                  <a:srgbClr val="666666"/>
                </a:solidFill>
                <a:effectLst/>
                <a:latin typeface="Calibri"/>
                <a:ea typeface="Calibri" pitchFamily="34" charset="0"/>
                <a:cs typeface="Times New Roman" pitchFamily="18" charset="0"/>
              </a:rPr>
              <a:t>”</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lnSpc>
                <a:spcPct val="150000"/>
              </a:lnSpc>
              <a:buNone/>
            </a:pPr>
            <a:r>
              <a:rPr lang="tr-TR" sz="2000" b="1" dirty="0" smtClean="0"/>
              <a:t>3.) </a:t>
            </a:r>
            <a:r>
              <a:rPr lang="tr-TR" sz="2000" b="1" dirty="0" smtClean="0">
                <a:latin typeface="+mj-lt"/>
              </a:rPr>
              <a:t>Mobil Müze :</a:t>
            </a:r>
            <a:r>
              <a:rPr lang="tr-TR" sz="2000" dirty="0" smtClean="0">
                <a:latin typeface="+mj-lt"/>
              </a:rPr>
              <a:t> Modern müze, ziyaretçi bekleyen ya da çeken değil sahip oldukları modern iletişim teknikleri ile müzeyi insanların ayağına götüren ‘mobil müzecilik’ anlayışına yönelmektedir. ( V.Keleş )</a:t>
            </a:r>
            <a:r>
              <a:rPr lang="tr-TR" sz="2400" dirty="0" smtClean="0">
                <a:latin typeface="+mj-lt"/>
              </a:rPr>
              <a:t> </a:t>
            </a:r>
          </a:p>
          <a:p>
            <a:pPr algn="just">
              <a:lnSpc>
                <a:spcPct val="150000"/>
              </a:lnSpc>
              <a:buNone/>
            </a:pPr>
            <a:r>
              <a:rPr lang="tr-TR" sz="2000" b="1" dirty="0" smtClean="0">
                <a:latin typeface="+mj-lt"/>
              </a:rPr>
              <a:t>4.) Vakıf Müzeciliği :</a:t>
            </a:r>
            <a:r>
              <a:rPr lang="tr-TR" sz="2000" dirty="0" smtClean="0">
                <a:latin typeface="+mj-lt"/>
              </a:rPr>
              <a:t>  Kişisel koleksiyonları sergilemek amacıyla tasarlanan şahıslara ait müzelerdir. Örneğin, Sadberk Hanım Müzesi…</a:t>
            </a:r>
          </a:p>
          <a:p>
            <a:pPr algn="just">
              <a:lnSpc>
                <a:spcPct val="150000"/>
              </a:lnSpc>
            </a:pPr>
            <a:endParaRPr lang="tr-TR" sz="2400" dirty="0">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8596" y="1547078"/>
            <a:ext cx="8229600" cy="5310922"/>
          </a:xfrm>
        </p:spPr>
        <p:txBody>
          <a:bodyPr>
            <a:normAutofit/>
          </a:bodyPr>
          <a:lstStyle/>
          <a:p>
            <a:pPr marL="0" indent="0" algn="just">
              <a:lnSpc>
                <a:spcPct val="150000"/>
              </a:lnSpc>
              <a:buNone/>
            </a:pPr>
            <a:r>
              <a:rPr lang="tr-TR" sz="2000" dirty="0">
                <a:latin typeface="+mj-lt"/>
              </a:rPr>
              <a:t>AÜ Güzel Sanatlar Resim Bölümü Başkanı Prof. Coşkun, Teknopark'ta arkadaşıyla kurduğu şirkette, tarih ile sanatı birleştirerek müze tasarımları yapıyor</a:t>
            </a:r>
            <a:r>
              <a:rPr lang="tr-TR" sz="2000" dirty="0" smtClean="0">
                <a:latin typeface="+mj-lt"/>
              </a:rPr>
              <a:t>.</a:t>
            </a:r>
          </a:p>
          <a:p>
            <a:pPr marL="0" indent="0" algn="just">
              <a:lnSpc>
                <a:spcPct val="150000"/>
              </a:lnSpc>
              <a:buNone/>
            </a:pPr>
            <a:r>
              <a:rPr lang="tr-TR" sz="2000" dirty="0" smtClean="0">
                <a:latin typeface="+mj-lt"/>
              </a:rPr>
              <a:t>Üniversite-sanayi iş birliği kapsamında kurulan </a:t>
            </a:r>
            <a:r>
              <a:rPr lang="tr-TR" sz="2000" b="1" dirty="0" err="1" smtClean="0">
                <a:latin typeface="+mj-lt"/>
              </a:rPr>
              <a:t>Umay</a:t>
            </a:r>
            <a:r>
              <a:rPr lang="tr-TR" sz="2000" b="1" dirty="0" smtClean="0">
                <a:latin typeface="+mj-lt"/>
              </a:rPr>
              <a:t> Müze Tasarım ve Teknolojileri şirketi</a:t>
            </a:r>
            <a:r>
              <a:rPr lang="tr-TR" sz="2000" dirty="0" smtClean="0">
                <a:latin typeface="+mj-lt"/>
              </a:rPr>
              <a:t>, "sanal gerçeklik, resimleme, animasyon, grafiksel tasarım" gibi tamamen ülkenin tarihiyle ilgili yerli görsel içerikler üretiyor.</a:t>
            </a:r>
          </a:p>
          <a:p>
            <a:pPr marL="0" indent="0" algn="just">
              <a:buNone/>
            </a:pPr>
            <a:endParaRPr lang="tr-TR" sz="2000" dirty="0" smtClean="0">
              <a:latin typeface="+mj-lt"/>
            </a:endParaRPr>
          </a:p>
          <a:p>
            <a:pPr marL="0" indent="0" algn="just">
              <a:buNone/>
            </a:pPr>
            <a:endParaRPr lang="tr-TR" dirty="0" smtClean="0"/>
          </a:p>
        </p:txBody>
      </p:sp>
    </p:spTree>
    <p:extLst>
      <p:ext uri="{BB962C8B-B14F-4D97-AF65-F5344CB8AC3E}">
        <p14:creationId xmlns:p14="http://schemas.microsoft.com/office/powerpoint/2010/main" val="3525488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8596" y="796922"/>
            <a:ext cx="8229600" cy="5703912"/>
          </a:xfrm>
        </p:spPr>
        <p:txBody>
          <a:bodyPr>
            <a:normAutofit/>
          </a:bodyPr>
          <a:lstStyle/>
          <a:p>
            <a:pPr marL="0" indent="0" algn="just">
              <a:lnSpc>
                <a:spcPct val="150000"/>
              </a:lnSpc>
              <a:buNone/>
            </a:pPr>
            <a:r>
              <a:rPr lang="tr-TR" sz="2000" dirty="0" smtClean="0">
                <a:latin typeface="+mj-lt"/>
              </a:rPr>
              <a:t>Türkiye'ye</a:t>
            </a:r>
            <a:r>
              <a:rPr lang="tr-TR" sz="2000" dirty="0">
                <a:latin typeface="+mj-lt"/>
              </a:rPr>
              <a:t>, bilimsel araştırmalar sonucunda ortaya çıkmış, bilgi ve belgelere dayalı, akılda kalıcı, ziyaretçileri ülke tarihinde bir yolculuğa çıkartıp, o dönemde yaşayan insanlarla empati kurdurabilen, izleyeni etkileyen müzeler tasarlayan Coşkun'un ekibi, AÜ'den ve çevre illerden mezun ya da öğrenim gören öğrencilerden oluşuyor.</a:t>
            </a:r>
          </a:p>
          <a:p>
            <a:endParaRPr lang="tr-TR" dirty="0"/>
          </a:p>
        </p:txBody>
      </p:sp>
      <p:pic>
        <p:nvPicPr>
          <p:cNvPr id="4" name="Picture 3" descr="C:\Users\user\Desktop\81891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246" y="3286124"/>
            <a:ext cx="3960440" cy="28821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user\Desktop\8189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072" y="3286124"/>
            <a:ext cx="4104456" cy="2882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908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455459" y="714356"/>
            <a:ext cx="4233082" cy="738664"/>
          </a:xfrm>
          <a:prstGeom prst="rect">
            <a:avLst/>
          </a:prstGeom>
        </p:spPr>
        <p:txBody>
          <a:bodyPr wrap="none">
            <a:spAutoFit/>
          </a:bodyPr>
          <a:lstStyle/>
          <a:p>
            <a:pPr algn="ctr"/>
            <a:r>
              <a:rPr lang="tr-TR" sz="2400" b="1" dirty="0" smtClean="0">
                <a:latin typeface="+mj-lt"/>
              </a:rPr>
              <a:t>Koleksiyonlarına Göre Müzeler  </a:t>
            </a:r>
          </a:p>
          <a:p>
            <a:pPr algn="ctr"/>
            <a:r>
              <a:rPr lang="tr-TR" dirty="0" smtClean="0">
                <a:latin typeface="+mj-lt"/>
              </a:rPr>
              <a:t>Güzelyurt Doğa ve Arkeoloji Müzesi</a:t>
            </a:r>
            <a:endParaRPr lang="tr-TR" dirty="0">
              <a:latin typeface="+mj-lt"/>
            </a:endParaRPr>
          </a:p>
        </p:txBody>
      </p:sp>
      <p:pic>
        <p:nvPicPr>
          <p:cNvPr id="3078" name="Picture 6" descr="C:\Users\User\Desktop\genel muze\DOĞA-VE-ARKEOLOJİ-MÜZESİ-35c41deb4fa30e5c14c19935f4f87f95.jpg"/>
          <p:cNvPicPr>
            <a:picLocks noChangeArrowheads="1"/>
          </p:cNvPicPr>
          <p:nvPr/>
        </p:nvPicPr>
        <p:blipFill>
          <a:blip r:embed="rId2"/>
          <a:srcRect/>
          <a:stretch>
            <a:fillRect/>
          </a:stretch>
        </p:blipFill>
        <p:spPr bwMode="auto">
          <a:xfrm>
            <a:off x="785786" y="1571612"/>
            <a:ext cx="7715166" cy="48384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genel muze\8696641364_1382102f2f.jpg"/>
          <p:cNvPicPr>
            <a:picLocks noChangeAspect="1" noChangeArrowheads="1"/>
          </p:cNvPicPr>
          <p:nvPr/>
        </p:nvPicPr>
        <p:blipFill>
          <a:blip r:embed="rId2"/>
          <a:srcRect/>
          <a:stretch>
            <a:fillRect/>
          </a:stretch>
        </p:blipFill>
        <p:spPr bwMode="auto">
          <a:xfrm>
            <a:off x="571472" y="857232"/>
            <a:ext cx="3786215" cy="2512313"/>
          </a:xfrm>
          <a:prstGeom prst="rect">
            <a:avLst/>
          </a:prstGeom>
          <a:noFill/>
        </p:spPr>
      </p:pic>
      <p:pic>
        <p:nvPicPr>
          <p:cNvPr id="4099" name="Picture 3" descr="C:\Users\User\Desktop\genel muze\maxresdefault.jpg"/>
          <p:cNvPicPr>
            <a:picLocks noChangeAspect="1" noChangeArrowheads="1"/>
          </p:cNvPicPr>
          <p:nvPr/>
        </p:nvPicPr>
        <p:blipFill>
          <a:blip r:embed="rId3"/>
          <a:srcRect/>
          <a:stretch>
            <a:fillRect/>
          </a:stretch>
        </p:blipFill>
        <p:spPr bwMode="auto">
          <a:xfrm>
            <a:off x="1785918" y="3429000"/>
            <a:ext cx="5715040" cy="3214710"/>
          </a:xfrm>
          <a:prstGeom prst="rect">
            <a:avLst/>
          </a:prstGeom>
          <a:noFill/>
        </p:spPr>
      </p:pic>
      <p:pic>
        <p:nvPicPr>
          <p:cNvPr id="4100" name="Picture 4" descr="C:\Users\User\Desktop\genel muze\8696641320_e43359168a.jpg"/>
          <p:cNvPicPr>
            <a:picLocks noChangeAspect="1" noChangeArrowheads="1"/>
          </p:cNvPicPr>
          <p:nvPr/>
        </p:nvPicPr>
        <p:blipFill>
          <a:blip r:embed="rId4"/>
          <a:srcRect/>
          <a:stretch>
            <a:fillRect/>
          </a:stretch>
        </p:blipFill>
        <p:spPr bwMode="auto">
          <a:xfrm>
            <a:off x="4500562" y="857232"/>
            <a:ext cx="4238625" cy="250785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C:\Users\User\Desktop\misir-arkeolojimuzesi.jpg"/>
          <p:cNvPicPr/>
          <p:nvPr/>
        </p:nvPicPr>
        <p:blipFill>
          <a:blip r:embed="rId2" cstate="print"/>
          <a:srcRect/>
          <a:stretch>
            <a:fillRect/>
          </a:stretch>
        </p:blipFill>
        <p:spPr bwMode="auto">
          <a:xfrm>
            <a:off x="792000" y="1428736"/>
            <a:ext cx="7560000" cy="5040000"/>
          </a:xfrm>
          <a:prstGeom prst="rect">
            <a:avLst/>
          </a:prstGeom>
          <a:noFill/>
          <a:ln w="9525">
            <a:noFill/>
            <a:miter lim="800000"/>
            <a:headEnd/>
            <a:tailEnd/>
          </a:ln>
        </p:spPr>
      </p:pic>
      <p:sp>
        <p:nvSpPr>
          <p:cNvPr id="5" name="4 Dikdörtgen"/>
          <p:cNvSpPr/>
          <p:nvPr/>
        </p:nvSpPr>
        <p:spPr>
          <a:xfrm>
            <a:off x="3358046" y="714356"/>
            <a:ext cx="2427909" cy="369332"/>
          </a:xfrm>
          <a:prstGeom prst="rect">
            <a:avLst/>
          </a:prstGeom>
        </p:spPr>
        <p:txBody>
          <a:bodyPr wrap="none">
            <a:spAutoFit/>
          </a:bodyPr>
          <a:lstStyle/>
          <a:p>
            <a:r>
              <a:rPr lang="tr-TR" b="1" dirty="0" smtClean="0">
                <a:latin typeface="+mj-lt"/>
              </a:rPr>
              <a:t>Mısır –Arkeoloji Müzesi</a:t>
            </a:r>
            <a:endParaRPr lang="tr-TR" b="1" dirty="0">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a:p>
        </p:txBody>
      </p:sp>
      <p:pic>
        <p:nvPicPr>
          <p:cNvPr id="4" name="3 Resim" descr="C:\Users\User\Desktop\istanbul arkeolojı muzesi.jpg"/>
          <p:cNvPicPr/>
          <p:nvPr/>
        </p:nvPicPr>
        <p:blipFill>
          <a:blip r:embed="rId2"/>
          <a:srcRect/>
          <a:stretch>
            <a:fillRect/>
          </a:stretch>
        </p:blipFill>
        <p:spPr bwMode="auto">
          <a:xfrm>
            <a:off x="428596" y="1389396"/>
            <a:ext cx="8215370" cy="5182876"/>
          </a:xfrm>
          <a:prstGeom prst="rect">
            <a:avLst/>
          </a:prstGeom>
          <a:noFill/>
          <a:ln w="9525">
            <a:noFill/>
            <a:miter lim="800000"/>
            <a:headEnd/>
            <a:tailEnd/>
          </a:ln>
        </p:spPr>
      </p:pic>
      <p:sp>
        <p:nvSpPr>
          <p:cNvPr id="5" name="4 Dikdörtgen"/>
          <p:cNvSpPr/>
          <p:nvPr/>
        </p:nvSpPr>
        <p:spPr>
          <a:xfrm>
            <a:off x="3275491" y="714356"/>
            <a:ext cx="2593018" cy="369332"/>
          </a:xfrm>
          <a:prstGeom prst="rect">
            <a:avLst/>
          </a:prstGeom>
        </p:spPr>
        <p:txBody>
          <a:bodyPr wrap="none">
            <a:spAutoFit/>
          </a:bodyPr>
          <a:lstStyle/>
          <a:p>
            <a:r>
              <a:rPr lang="tr-TR" b="1" dirty="0" smtClean="0">
                <a:latin typeface="+mj-lt"/>
              </a:rPr>
              <a:t>İstanbul Arkeoloji Müzesi</a:t>
            </a:r>
            <a:endParaRPr lang="tr-TR" b="1" dirty="0">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C:\Users\User\Desktop\floransa-arkeoloji-muzesi-misir-tabutlari.jpg"/>
          <p:cNvPicPr/>
          <p:nvPr/>
        </p:nvPicPr>
        <p:blipFill>
          <a:blip r:embed="rId2"/>
          <a:srcRect/>
          <a:stretch>
            <a:fillRect/>
          </a:stretch>
        </p:blipFill>
        <p:spPr bwMode="auto">
          <a:xfrm>
            <a:off x="792000" y="1357297"/>
            <a:ext cx="7560000" cy="5040000"/>
          </a:xfrm>
          <a:prstGeom prst="rect">
            <a:avLst/>
          </a:prstGeom>
          <a:noFill/>
          <a:ln w="9525">
            <a:noFill/>
            <a:miter lim="800000"/>
            <a:headEnd/>
            <a:tailEnd/>
          </a:ln>
        </p:spPr>
      </p:pic>
      <p:sp>
        <p:nvSpPr>
          <p:cNvPr id="5" name="4 Dikdörtgen"/>
          <p:cNvSpPr/>
          <p:nvPr/>
        </p:nvSpPr>
        <p:spPr>
          <a:xfrm>
            <a:off x="2538142" y="714356"/>
            <a:ext cx="4067717" cy="369332"/>
          </a:xfrm>
          <a:prstGeom prst="rect">
            <a:avLst/>
          </a:prstGeom>
        </p:spPr>
        <p:txBody>
          <a:bodyPr wrap="none">
            <a:spAutoFit/>
          </a:bodyPr>
          <a:lstStyle/>
          <a:p>
            <a:r>
              <a:rPr lang="tr-TR" b="1" dirty="0" smtClean="0">
                <a:latin typeface="+mj-lt"/>
              </a:rPr>
              <a:t>Floransa Arkeoloji Müzesi Mısır Tabutları</a:t>
            </a:r>
            <a:endParaRPr lang="tr-TR" b="1" dirty="0">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C:\Users\User\Desktop\hisart-canli-tarih-ve-diorama-muzesi-istanbul_780x491-67apj5s0ha.jpg"/>
          <p:cNvPicPr/>
          <p:nvPr/>
        </p:nvPicPr>
        <p:blipFill>
          <a:blip r:embed="rId2"/>
          <a:srcRect/>
          <a:stretch>
            <a:fillRect/>
          </a:stretch>
        </p:blipFill>
        <p:spPr bwMode="auto">
          <a:xfrm>
            <a:off x="792000" y="1357298"/>
            <a:ext cx="7560000" cy="5040000"/>
          </a:xfrm>
          <a:prstGeom prst="rect">
            <a:avLst/>
          </a:prstGeom>
          <a:noFill/>
          <a:ln w="9525">
            <a:noFill/>
            <a:miter lim="800000"/>
            <a:headEnd/>
            <a:tailEnd/>
          </a:ln>
        </p:spPr>
      </p:pic>
      <p:sp>
        <p:nvSpPr>
          <p:cNvPr id="7173" name="Rectangle 5"/>
          <p:cNvSpPr>
            <a:spLocks noChangeArrowheads="1"/>
          </p:cNvSpPr>
          <p:nvPr/>
        </p:nvSpPr>
        <p:spPr bwMode="auto">
          <a:xfrm>
            <a:off x="2297211" y="785794"/>
            <a:ext cx="4549579"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Hisart</a:t>
            </a:r>
            <a:r>
              <a:rPr lang="tr-TR" b="1" dirty="0" smtClean="0">
                <a:latin typeface="Calibri" pitchFamily="34" charset="0"/>
                <a:ea typeface="Calibri" pitchFamily="34" charset="0"/>
                <a:cs typeface="Times New Roman" pitchFamily="18" charset="0"/>
              </a:rPr>
              <a:t> C</a:t>
            </a:r>
            <a:r>
              <a:rPr kumimoji="0" lang="tr-TR"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anlı</a:t>
            </a:r>
            <a:r>
              <a:rPr lang="tr-TR" b="1" dirty="0" smtClean="0">
                <a:latin typeface="Calibri" pitchFamily="34" charset="0"/>
                <a:ea typeface="Calibri" pitchFamily="34" charset="0"/>
                <a:cs typeface="Times New Roman" pitchFamily="18" charset="0"/>
              </a:rPr>
              <a:t> T</a:t>
            </a:r>
            <a:r>
              <a:rPr kumimoji="0" lang="tr-TR"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arih</a:t>
            </a:r>
            <a:r>
              <a:rPr kumimoji="0" lang="tr-TR" b="1" i="0" u="none" strike="noStrike" cap="none" normalizeH="0" dirty="0" smtClean="0">
                <a:ln>
                  <a:noFill/>
                </a:ln>
                <a:solidFill>
                  <a:schemeClr val="tx1"/>
                </a:solidFill>
                <a:effectLst/>
                <a:latin typeface="Calibri" pitchFamily="34" charset="0"/>
                <a:ea typeface="Calibri" pitchFamily="34" charset="0"/>
                <a:cs typeface="Times New Roman" pitchFamily="18" charset="0"/>
              </a:rPr>
              <a:t> </a:t>
            </a:r>
            <a:r>
              <a:rPr kumimoji="0" lang="tr-TR"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ve</a:t>
            </a:r>
            <a:r>
              <a:rPr kumimoji="0" lang="tr-TR" b="1" i="0" u="none" strike="noStrike" cap="none" normalizeH="0" dirty="0" smtClean="0">
                <a:ln>
                  <a:noFill/>
                </a:ln>
                <a:solidFill>
                  <a:schemeClr val="tx1"/>
                </a:solidFill>
                <a:effectLst/>
                <a:latin typeface="Calibri" pitchFamily="34" charset="0"/>
                <a:ea typeface="Calibri" pitchFamily="34" charset="0"/>
                <a:cs typeface="Times New Roman" pitchFamily="18" charset="0"/>
              </a:rPr>
              <a:t> </a:t>
            </a:r>
            <a:r>
              <a:rPr lang="tr-TR" b="1" dirty="0" err="1" smtClean="0">
                <a:latin typeface="Calibri" pitchFamily="34" charset="0"/>
                <a:ea typeface="Calibri" pitchFamily="34" charset="0"/>
                <a:cs typeface="Times New Roman" pitchFamily="18" charset="0"/>
              </a:rPr>
              <a:t>D</a:t>
            </a:r>
            <a:r>
              <a:rPr kumimoji="0" lang="tr-TR"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iorama</a:t>
            </a:r>
            <a:r>
              <a:rPr lang="tr-TR" b="1" dirty="0" smtClean="0">
                <a:latin typeface="Calibri" pitchFamily="34" charset="0"/>
                <a:ea typeface="Calibri" pitchFamily="34" charset="0"/>
                <a:cs typeface="Times New Roman" pitchFamily="18" charset="0"/>
              </a:rPr>
              <a:t> M</a:t>
            </a:r>
            <a:r>
              <a:rPr kumimoji="0" lang="tr-TR"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üzesi</a:t>
            </a:r>
            <a:r>
              <a:rPr lang="tr-TR" b="1" dirty="0" smtClean="0">
                <a:latin typeface="Calibri" pitchFamily="34" charset="0"/>
                <a:ea typeface="Calibri" pitchFamily="34" charset="0"/>
                <a:cs typeface="Times New Roman" pitchFamily="18" charset="0"/>
              </a:rPr>
              <a:t> </a:t>
            </a:r>
            <a:r>
              <a:rPr kumimoji="0" lang="tr-TR"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İstanbul </a:t>
            </a:r>
            <a:endParaRPr kumimoji="0" lang="tr-TR" b="1" i="0" u="none" strike="noStrike" cap="none" normalizeH="0" baseline="0" dirty="0" smtClean="0">
              <a:ln>
                <a:noFill/>
              </a:ln>
              <a:solidFill>
                <a:schemeClr val="tx1"/>
              </a:solidFill>
              <a:effectLst/>
              <a:latin typeface="Arial" pitchFamily="34" charset="0"/>
              <a:cs typeface="Arial" pitchFamily="34" charset="0"/>
            </a:endParaRPr>
          </a:p>
        </p:txBody>
      </p:sp>
      <p:sp>
        <p:nvSpPr>
          <p:cNvPr id="7174" name="Rectangle 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01688" algn="l"/>
              </a:tabLst>
            </a:pPr>
            <a:r>
              <a:rPr kumimoji="0" lang="tr-T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552858" y="785794"/>
            <a:ext cx="4038285" cy="646331"/>
          </a:xfrm>
          <a:prstGeom prst="rect">
            <a:avLst/>
          </a:prstGeom>
        </p:spPr>
        <p:txBody>
          <a:bodyPr wrap="none">
            <a:spAutoFit/>
          </a:bodyPr>
          <a:lstStyle/>
          <a:p>
            <a:r>
              <a:rPr lang="tr-TR" b="1" dirty="0" smtClean="0">
                <a:latin typeface="+mj-lt"/>
              </a:rPr>
              <a:t>Bağlı Oldukları Kurumlara Göre Müzeler </a:t>
            </a:r>
          </a:p>
          <a:p>
            <a:pPr algn="ctr"/>
            <a:r>
              <a:rPr lang="tr-TR" b="1" dirty="0" smtClean="0">
                <a:latin typeface="+mj-lt"/>
              </a:rPr>
              <a:t>Rusya </a:t>
            </a:r>
            <a:r>
              <a:rPr lang="tr-TR" b="1" dirty="0" err="1" smtClean="0">
                <a:latin typeface="+mj-lt"/>
              </a:rPr>
              <a:t>Ermitaj</a:t>
            </a:r>
            <a:r>
              <a:rPr lang="tr-TR" b="1" dirty="0" smtClean="0">
                <a:latin typeface="+mj-lt"/>
              </a:rPr>
              <a:t> Müzesi</a:t>
            </a:r>
            <a:endParaRPr lang="tr-TR" b="1" dirty="0">
              <a:latin typeface="+mj-lt"/>
            </a:endParaRPr>
          </a:p>
        </p:txBody>
      </p:sp>
      <p:pic>
        <p:nvPicPr>
          <p:cNvPr id="78850" name="Picture 2" descr="C:\Users\User\Desktop\baglı oldukları\rusya-ermitaj-muzesi.jpg"/>
          <p:cNvPicPr>
            <a:picLocks noChangeArrowheads="1"/>
          </p:cNvPicPr>
          <p:nvPr/>
        </p:nvPicPr>
        <p:blipFill>
          <a:blip r:embed="rId2"/>
          <a:srcRect/>
          <a:stretch>
            <a:fillRect/>
          </a:stretch>
        </p:blipFill>
        <p:spPr bwMode="auto">
          <a:xfrm>
            <a:off x="792000" y="1428736"/>
            <a:ext cx="7560000" cy="5040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Users\User\Desktop\baglı oldukları\St.-Petersburg-hermitage-müzesi.jpg"/>
          <p:cNvPicPr>
            <a:picLocks noChangeAspect="1" noChangeArrowheads="1"/>
          </p:cNvPicPr>
          <p:nvPr/>
        </p:nvPicPr>
        <p:blipFill>
          <a:blip r:embed="rId2"/>
          <a:srcRect/>
          <a:stretch>
            <a:fillRect/>
          </a:stretch>
        </p:blipFill>
        <p:spPr bwMode="auto">
          <a:xfrm>
            <a:off x="363104" y="1142984"/>
            <a:ext cx="8209424" cy="532260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a:p>
        </p:txBody>
      </p:sp>
      <p:pic>
        <p:nvPicPr>
          <p:cNvPr id="80898" name="Picture 2" descr="C:\Users\User\Desktop\baglı oldukları\Petersburg-Ermitaj-Müzesi-Turu.jpg"/>
          <p:cNvPicPr>
            <a:picLocks noChangeAspect="1" noChangeArrowheads="1"/>
          </p:cNvPicPr>
          <p:nvPr/>
        </p:nvPicPr>
        <p:blipFill>
          <a:blip r:embed="rId2"/>
          <a:srcRect/>
          <a:stretch>
            <a:fillRect/>
          </a:stretch>
        </p:blipFill>
        <p:spPr bwMode="auto">
          <a:xfrm>
            <a:off x="577686" y="1186467"/>
            <a:ext cx="7923404" cy="5282269"/>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a:p>
        </p:txBody>
      </p:sp>
      <p:pic>
        <p:nvPicPr>
          <p:cNvPr id="81922" name="Picture 2" descr="C:\Users\User\Desktop\baglı oldukları\Hermitage_Müzesi-3.jpg"/>
          <p:cNvPicPr>
            <a:picLocks noChangeAspect="1" noChangeArrowheads="1"/>
          </p:cNvPicPr>
          <p:nvPr/>
        </p:nvPicPr>
        <p:blipFill>
          <a:blip r:embed="rId2"/>
          <a:srcRect/>
          <a:stretch>
            <a:fillRect/>
          </a:stretch>
        </p:blipFill>
        <p:spPr bwMode="auto">
          <a:xfrm>
            <a:off x="535648" y="1138727"/>
            <a:ext cx="8036880" cy="5362108"/>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642918"/>
            <a:ext cx="8229600" cy="642942"/>
          </a:xfrm>
        </p:spPr>
        <p:txBody>
          <a:bodyPr>
            <a:normAutofit/>
          </a:bodyPr>
          <a:lstStyle/>
          <a:p>
            <a:pPr algn="ctr"/>
            <a:r>
              <a:rPr lang="tr-TR" sz="2000" dirty="0" smtClean="0"/>
              <a:t>Sadberk Hanim Müzesi</a:t>
            </a:r>
            <a:endParaRPr lang="tr-TR" sz="2000" dirty="0"/>
          </a:p>
        </p:txBody>
      </p:sp>
      <p:sp>
        <p:nvSpPr>
          <p:cNvPr id="3" name="2 İçerik Yer Tutucusu"/>
          <p:cNvSpPr>
            <a:spLocks noGrp="1"/>
          </p:cNvSpPr>
          <p:nvPr>
            <p:ph idx="1"/>
          </p:nvPr>
        </p:nvSpPr>
        <p:spPr/>
        <p:txBody>
          <a:bodyPr/>
          <a:lstStyle/>
          <a:p>
            <a:endParaRPr lang="tr-TR"/>
          </a:p>
        </p:txBody>
      </p:sp>
      <p:pic>
        <p:nvPicPr>
          <p:cNvPr id="82946" name="Picture 2" descr="C:\Users\User\Desktop\baglı oldukları\özel müzeler\sadberk_hanim_muzesi.jpg"/>
          <p:cNvPicPr>
            <a:picLocks noChangeArrowheads="1"/>
          </p:cNvPicPr>
          <p:nvPr/>
        </p:nvPicPr>
        <p:blipFill>
          <a:blip r:embed="rId2"/>
          <a:srcRect/>
          <a:stretch>
            <a:fillRect/>
          </a:stretch>
        </p:blipFill>
        <p:spPr bwMode="auto">
          <a:xfrm>
            <a:off x="792000" y="1428736"/>
            <a:ext cx="7560000" cy="50400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3" descr="C:\Users\User\Desktop\baglı oldukları\özel müzeler\b_1316251693vehbi-koc-vakfi-sadberk-hanim-muzesi-4.jpg"/>
          <p:cNvPicPr>
            <a:picLocks noChangeArrowheads="1"/>
          </p:cNvPicPr>
          <p:nvPr/>
        </p:nvPicPr>
        <p:blipFill>
          <a:blip r:embed="rId2"/>
          <a:srcRect/>
          <a:stretch>
            <a:fillRect/>
          </a:stretch>
        </p:blipFill>
        <p:spPr bwMode="auto">
          <a:xfrm>
            <a:off x="792000" y="1389396"/>
            <a:ext cx="7560000" cy="5040000"/>
          </a:xfrm>
          <a:prstGeom prst="rect">
            <a:avLst/>
          </a:prstGeom>
          <a:noFill/>
        </p:spPr>
      </p:pic>
      <p:sp>
        <p:nvSpPr>
          <p:cNvPr id="4" name="3 Dikdörtgen"/>
          <p:cNvSpPr/>
          <p:nvPr/>
        </p:nvSpPr>
        <p:spPr>
          <a:xfrm>
            <a:off x="3143240" y="857232"/>
            <a:ext cx="2327497" cy="369332"/>
          </a:xfrm>
          <a:prstGeom prst="rect">
            <a:avLst/>
          </a:prstGeom>
        </p:spPr>
        <p:txBody>
          <a:bodyPr wrap="none">
            <a:spAutoFit/>
          </a:bodyPr>
          <a:lstStyle/>
          <a:p>
            <a:r>
              <a:rPr lang="tr-TR" dirty="0" smtClean="0">
                <a:latin typeface="+mj-lt"/>
              </a:rPr>
              <a:t>Sadberk Hanım Müzesi</a:t>
            </a:r>
            <a:endParaRPr lang="tr-TR" dirty="0">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Users\User\Desktop\baglı oldukları\özel müzeler\fft99_mf5361987.Jpeg"/>
          <p:cNvPicPr>
            <a:picLocks noChangeArrowheads="1"/>
          </p:cNvPicPr>
          <p:nvPr/>
        </p:nvPicPr>
        <p:blipFill>
          <a:blip r:embed="rId2"/>
          <a:srcRect/>
          <a:stretch>
            <a:fillRect/>
          </a:stretch>
        </p:blipFill>
        <p:spPr bwMode="auto">
          <a:xfrm>
            <a:off x="792000" y="1428736"/>
            <a:ext cx="7560000" cy="5040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Users\User\Desktop\baglı oldukları\özel müzeler\80.jpg"/>
          <p:cNvPicPr>
            <a:picLocks noChangeArrowheads="1"/>
          </p:cNvPicPr>
          <p:nvPr/>
        </p:nvPicPr>
        <p:blipFill>
          <a:blip r:embed="rId2"/>
          <a:srcRect/>
          <a:stretch>
            <a:fillRect/>
          </a:stretch>
        </p:blipFill>
        <p:spPr bwMode="auto">
          <a:xfrm>
            <a:off x="792000" y="1460834"/>
            <a:ext cx="7560000" cy="5040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928670"/>
            <a:ext cx="8229600" cy="724648"/>
          </a:xfrm>
        </p:spPr>
        <p:txBody>
          <a:bodyPr>
            <a:normAutofit fontScale="90000"/>
          </a:bodyPr>
          <a:lstStyle/>
          <a:p>
            <a:pPr algn="ctr"/>
            <a:r>
              <a:rPr lang="tr-TR" sz="2800" dirty="0" smtClean="0">
                <a:solidFill>
                  <a:schemeClr val="tx1"/>
                </a:solidFill>
                <a:ea typeface="Verdana" pitchFamily="34" charset="0"/>
                <a:cs typeface="Verdana" pitchFamily="34" charset="0"/>
              </a:rPr>
              <a:t>Hizmet Ettikleri Bölgeye Göre Müzeler</a:t>
            </a:r>
            <a:br>
              <a:rPr lang="tr-TR" sz="2800" dirty="0" smtClean="0">
                <a:solidFill>
                  <a:schemeClr val="tx1"/>
                </a:solidFill>
                <a:ea typeface="Verdana" pitchFamily="34" charset="0"/>
                <a:cs typeface="Verdana" pitchFamily="34" charset="0"/>
              </a:rPr>
            </a:br>
            <a:r>
              <a:rPr lang="tr-TR" sz="2800" b="1" dirty="0" smtClean="0">
                <a:solidFill>
                  <a:srgbClr val="FF0000"/>
                </a:solidFill>
                <a:ea typeface="Verdana" pitchFamily="34" charset="0"/>
                <a:cs typeface="Verdana" pitchFamily="34" charset="0"/>
              </a:rPr>
              <a:t> </a:t>
            </a:r>
            <a:r>
              <a:rPr lang="tr-TR" sz="2200" b="1" dirty="0" smtClean="0">
                <a:solidFill>
                  <a:schemeClr val="tx1"/>
                </a:solidFill>
                <a:ea typeface="Verdana" pitchFamily="34" charset="0"/>
                <a:cs typeface="Verdana" pitchFamily="34" charset="0"/>
              </a:rPr>
              <a:t>Eko Müze</a:t>
            </a:r>
            <a:endParaRPr lang="tr-TR" sz="2200" dirty="0">
              <a:solidFill>
                <a:schemeClr val="tx1"/>
              </a:solidFill>
            </a:endParaRPr>
          </a:p>
        </p:txBody>
      </p:sp>
      <p:pic>
        <p:nvPicPr>
          <p:cNvPr id="87042" name="Picture 2" descr="C:\Users\User\Desktop\hızmet verdıklerı\eko müze Suncheonman Bay Eco-Museum\677719_image2_1.jpg"/>
          <p:cNvPicPr>
            <a:picLocks noChangeArrowheads="1"/>
          </p:cNvPicPr>
          <p:nvPr/>
        </p:nvPicPr>
        <p:blipFill>
          <a:blip r:embed="rId2"/>
          <a:srcRect/>
          <a:stretch>
            <a:fillRect/>
          </a:stretch>
        </p:blipFill>
        <p:spPr bwMode="auto">
          <a:xfrm>
            <a:off x="792000" y="1785926"/>
            <a:ext cx="7560000" cy="46800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Users\User\Desktop\hızmet verdıklerı\eko müze Suncheonman Bay Eco-Museum\677728_image2_1.jpg"/>
          <p:cNvPicPr>
            <a:picLocks noChangeArrowheads="1"/>
          </p:cNvPicPr>
          <p:nvPr/>
        </p:nvPicPr>
        <p:blipFill>
          <a:blip r:embed="rId2"/>
          <a:srcRect/>
          <a:stretch>
            <a:fillRect/>
          </a:stretch>
        </p:blipFill>
        <p:spPr bwMode="auto">
          <a:xfrm>
            <a:off x="785786" y="1500174"/>
            <a:ext cx="7560000" cy="4680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Users\User\Desktop\hızmet verdıklerı\eko müze Suncheonman Bay Eco-Museum\677735_image2_1.jpg"/>
          <p:cNvPicPr>
            <a:picLocks noChangeArrowheads="1"/>
          </p:cNvPicPr>
          <p:nvPr/>
        </p:nvPicPr>
        <p:blipFill>
          <a:blip r:embed="rId2"/>
          <a:srcRect/>
          <a:stretch>
            <a:fillRect/>
          </a:stretch>
        </p:blipFill>
        <p:spPr bwMode="auto">
          <a:xfrm>
            <a:off x="792000" y="1389396"/>
            <a:ext cx="7560000" cy="5040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643042" y="857232"/>
            <a:ext cx="6028060" cy="707886"/>
          </a:xfrm>
          <a:prstGeom prst="rect">
            <a:avLst/>
          </a:prstGeom>
        </p:spPr>
        <p:txBody>
          <a:bodyPr wrap="none">
            <a:spAutoFit/>
          </a:bodyPr>
          <a:lstStyle/>
          <a:p>
            <a:pPr algn="ctr"/>
            <a:r>
              <a:rPr lang="tr-TR" sz="2000" b="1" dirty="0" smtClean="0">
                <a:solidFill>
                  <a:srgbClr val="FF0000"/>
                </a:solidFill>
                <a:latin typeface="+mj-lt"/>
                <a:ea typeface="Verdana" pitchFamily="34" charset="0"/>
                <a:cs typeface="Verdana" pitchFamily="34" charset="0"/>
              </a:rPr>
              <a:t>Koleksiyonlarını Sergiledikleri Mekanlara Göre Müzeler</a:t>
            </a:r>
          </a:p>
          <a:p>
            <a:pPr algn="ctr"/>
            <a:r>
              <a:rPr lang="tr-TR" sz="2000" dirty="0" smtClean="0">
                <a:latin typeface="+mj-lt"/>
              </a:rPr>
              <a:t>Zeugma Mozaik Müzesi</a:t>
            </a:r>
            <a:endParaRPr lang="tr-TR" sz="2000" dirty="0">
              <a:latin typeface="+mj-lt"/>
            </a:endParaRPr>
          </a:p>
        </p:txBody>
      </p:sp>
      <p:pic>
        <p:nvPicPr>
          <p:cNvPr id="90114" name="Picture 2" descr="C:\Users\User\Desktop\Koleksiyonlarını Sergiledikleri Mekanlara\zeugma-antik-kent-icin-beste-yaptilar-3567330_o.jpg"/>
          <p:cNvPicPr>
            <a:picLocks noChangeAspect="1" noChangeArrowheads="1"/>
          </p:cNvPicPr>
          <p:nvPr/>
        </p:nvPicPr>
        <p:blipFill>
          <a:blip r:embed="rId2"/>
          <a:srcRect/>
          <a:stretch>
            <a:fillRect/>
          </a:stretch>
        </p:blipFill>
        <p:spPr bwMode="auto">
          <a:xfrm>
            <a:off x="428596" y="2071678"/>
            <a:ext cx="4302829" cy="2786082"/>
          </a:xfrm>
          <a:prstGeom prst="rect">
            <a:avLst/>
          </a:prstGeom>
          <a:noFill/>
        </p:spPr>
      </p:pic>
      <p:pic>
        <p:nvPicPr>
          <p:cNvPr id="90115" name="Picture 3" descr="C:\Users\User\Desktop\Koleksiyonlarını Sergiledikleri Mekanlara\Zeugma-Antik-Kenti-04.jpg"/>
          <p:cNvPicPr>
            <a:picLocks noChangeAspect="1" noChangeArrowheads="1"/>
          </p:cNvPicPr>
          <p:nvPr/>
        </p:nvPicPr>
        <p:blipFill>
          <a:blip r:embed="rId3"/>
          <a:srcRect/>
          <a:stretch>
            <a:fillRect/>
          </a:stretch>
        </p:blipFill>
        <p:spPr bwMode="auto">
          <a:xfrm>
            <a:off x="4572000" y="2071678"/>
            <a:ext cx="4159685" cy="2786082"/>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3" descr="C:\Users\User\Desktop\Koleksiyonlarını Sergiledikleri Mekanlara\847.jpg"/>
          <p:cNvPicPr>
            <a:picLocks noChangeArrowheads="1"/>
          </p:cNvPicPr>
          <p:nvPr/>
        </p:nvPicPr>
        <p:blipFill>
          <a:blip r:embed="rId2" cstate="print"/>
          <a:srcRect/>
          <a:stretch>
            <a:fillRect/>
          </a:stretch>
        </p:blipFill>
        <p:spPr bwMode="auto">
          <a:xfrm>
            <a:off x="792000" y="1357298"/>
            <a:ext cx="7560000" cy="50400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348178"/>
            <a:ext cx="8229600" cy="1152128"/>
          </a:xfrm>
        </p:spPr>
        <p:txBody>
          <a:bodyPr>
            <a:normAutofit fontScale="90000"/>
          </a:bodyPr>
          <a:lstStyle/>
          <a:p>
            <a:pPr algn="ctr"/>
            <a:r>
              <a:rPr lang="tr-TR" b="1" dirty="0" smtClean="0">
                <a:solidFill>
                  <a:srgbClr val="FF0000"/>
                </a:solidFill>
              </a:rPr>
              <a:t>Müze Eğitiminin Önemi</a:t>
            </a:r>
            <a:r>
              <a:rPr lang="tr-TR" dirty="0" smtClean="0"/>
              <a:t/>
            </a:r>
            <a:br>
              <a:rPr lang="tr-TR" dirty="0" smtClean="0"/>
            </a:br>
            <a:endParaRPr lang="tr-TR" dirty="0"/>
          </a:p>
        </p:txBody>
      </p:sp>
      <p:sp>
        <p:nvSpPr>
          <p:cNvPr id="3" name="2 İçerik Yer Tutucusu"/>
          <p:cNvSpPr>
            <a:spLocks noGrp="1"/>
          </p:cNvSpPr>
          <p:nvPr>
            <p:ph idx="1"/>
          </p:nvPr>
        </p:nvSpPr>
        <p:spPr>
          <a:xfrm>
            <a:off x="827584" y="1412776"/>
            <a:ext cx="7416824" cy="4896544"/>
          </a:xfrm>
        </p:spPr>
        <p:txBody>
          <a:bodyPr>
            <a:normAutofit/>
          </a:bodyPr>
          <a:lstStyle/>
          <a:p>
            <a:pPr>
              <a:lnSpc>
                <a:spcPct val="160000"/>
              </a:lnSpc>
            </a:pPr>
            <a:endParaRPr lang="tr-TR" dirty="0" smtClean="0">
              <a:latin typeface="+mj-lt"/>
            </a:endParaRPr>
          </a:p>
          <a:p>
            <a:pPr algn="just">
              <a:lnSpc>
                <a:spcPct val="160000"/>
              </a:lnSpc>
            </a:pPr>
            <a:r>
              <a:rPr lang="tr-TR" dirty="0" smtClean="0">
                <a:latin typeface="+mj-lt"/>
              </a:rPr>
              <a:t>Disiplin Temelli Sanat Eğitimi Yaklaşımı Açısından</a:t>
            </a:r>
          </a:p>
          <a:p>
            <a:pPr algn="just">
              <a:lnSpc>
                <a:spcPct val="160000"/>
              </a:lnSpc>
            </a:pPr>
            <a:r>
              <a:rPr lang="tr-TR" dirty="0" smtClean="0">
                <a:latin typeface="+mj-lt"/>
              </a:rPr>
              <a:t>Yapılandırmacı yaklaşım Açısından</a:t>
            </a:r>
          </a:p>
          <a:p>
            <a:pPr algn="just">
              <a:lnSpc>
                <a:spcPct val="160000"/>
              </a:lnSpc>
            </a:pPr>
            <a:r>
              <a:rPr lang="tr-TR" dirty="0" smtClean="0">
                <a:latin typeface="+mj-lt"/>
              </a:rPr>
              <a:t>Kültürel </a:t>
            </a:r>
            <a:r>
              <a:rPr lang="tr-TR" dirty="0" err="1" smtClean="0">
                <a:latin typeface="+mj-lt"/>
              </a:rPr>
              <a:t>Farkındalık</a:t>
            </a:r>
            <a:r>
              <a:rPr lang="tr-TR" dirty="0" smtClean="0">
                <a:latin typeface="+mj-lt"/>
              </a:rPr>
              <a:t> Açısından</a:t>
            </a:r>
          </a:p>
          <a:p>
            <a:pPr>
              <a:lnSpc>
                <a:spcPct val="160000"/>
              </a:lnSpc>
              <a:buNone/>
            </a:pPr>
            <a:endParaRPr lang="tr-TR" dirty="0" smtClean="0"/>
          </a:p>
          <a:p>
            <a:pPr>
              <a:lnSpc>
                <a:spcPct val="160000"/>
              </a:lnSpc>
            </a:pPr>
            <a:endParaRPr lang="tr-TR" dirty="0" smtClean="0"/>
          </a:p>
          <a:p>
            <a:pPr>
              <a:lnSpc>
                <a:spcPct val="160000"/>
              </a:lnSpc>
            </a:pPr>
            <a:endParaRPr lang="tr-TR"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484784"/>
            <a:ext cx="8229600" cy="1368152"/>
          </a:xfrm>
        </p:spPr>
        <p:txBody>
          <a:bodyPr>
            <a:normAutofit fontScale="90000"/>
          </a:bodyPr>
          <a:lstStyle/>
          <a:p>
            <a:pPr algn="ctr"/>
            <a:r>
              <a:rPr lang="tr-TR" b="1" dirty="0" smtClean="0">
                <a:solidFill>
                  <a:srgbClr val="FF0000"/>
                </a:solidFill>
              </a:rPr>
              <a:t>Müze Eğitimi Uygulamaları Dersinin Amaç ve Önemi </a:t>
            </a:r>
            <a:r>
              <a:rPr lang="tr-TR" dirty="0" smtClean="0"/>
              <a:t/>
            </a:r>
            <a:br>
              <a:rPr lang="tr-TR" dirty="0" smtClean="0"/>
            </a:br>
            <a:endParaRPr lang="tr-TR" dirty="0"/>
          </a:p>
        </p:txBody>
      </p:sp>
      <p:sp>
        <p:nvSpPr>
          <p:cNvPr id="3" name="2 İçerik Yer Tutucusu"/>
          <p:cNvSpPr>
            <a:spLocks noGrp="1"/>
          </p:cNvSpPr>
          <p:nvPr>
            <p:ph idx="1"/>
          </p:nvPr>
        </p:nvSpPr>
        <p:spPr>
          <a:xfrm>
            <a:off x="683568" y="2924945"/>
            <a:ext cx="7704856" cy="2880319"/>
          </a:xfrm>
        </p:spPr>
        <p:txBody>
          <a:bodyPr>
            <a:normAutofit fontScale="85000" lnSpcReduction="20000"/>
          </a:bodyPr>
          <a:lstStyle/>
          <a:p>
            <a:pPr algn="just">
              <a:lnSpc>
                <a:spcPct val="150000"/>
              </a:lnSpc>
            </a:pPr>
            <a:r>
              <a:rPr lang="tr-TR" b="1" dirty="0" smtClean="0">
                <a:solidFill>
                  <a:srgbClr val="FF0000"/>
                </a:solidFill>
                <a:latin typeface="+mj-lt"/>
              </a:rPr>
              <a:t>Müze Eğitimi Uygulamaları Dersinin Amacı; </a:t>
            </a:r>
            <a:r>
              <a:rPr lang="tr-TR" dirty="0" smtClean="0">
                <a:latin typeface="+mj-lt"/>
              </a:rPr>
              <a:t>Resim-İş Öğretmenliği Lisans Programlarında haftada 4 saat olarak yer alan ‘Müze Eğitimi ve Uygulamaları’ dersi ile görsel sanatlar öğretmen adaylarının </a:t>
            </a:r>
            <a:r>
              <a:rPr lang="tr-TR" b="1" dirty="0" smtClean="0">
                <a:solidFill>
                  <a:schemeClr val="accent1"/>
                </a:solidFill>
                <a:latin typeface="+mj-lt"/>
              </a:rPr>
              <a:t>etkin ve verimli şekilde müzelerden eğitim amaçlı </a:t>
            </a:r>
            <a:r>
              <a:rPr lang="tr-TR" dirty="0" smtClean="0">
                <a:latin typeface="+mj-lt"/>
              </a:rPr>
              <a:t>yararlanmalarına ilişkin </a:t>
            </a:r>
            <a:r>
              <a:rPr lang="tr-TR" b="1" dirty="0" smtClean="0">
                <a:solidFill>
                  <a:schemeClr val="accent1"/>
                </a:solidFill>
                <a:latin typeface="+mj-lt"/>
              </a:rPr>
              <a:t>bilgi ve beceriler </a:t>
            </a:r>
            <a:r>
              <a:rPr lang="tr-TR" dirty="0" smtClean="0">
                <a:latin typeface="+mj-lt"/>
              </a:rPr>
              <a:t>kazanmalarıdır.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428736"/>
            <a:ext cx="8186766" cy="2850842"/>
          </a:xfrm>
        </p:spPr>
        <p:txBody>
          <a:bodyPr>
            <a:normAutofit lnSpcReduction="10000"/>
          </a:bodyPr>
          <a:lstStyle/>
          <a:p>
            <a:pPr algn="ctr"/>
            <a:endParaRPr lang="tr-TR" b="1" dirty="0" smtClean="0"/>
          </a:p>
          <a:p>
            <a:pPr algn="ctr"/>
            <a:endParaRPr lang="tr-TR" b="1" dirty="0" smtClean="0"/>
          </a:p>
          <a:p>
            <a:pPr algn="ctr"/>
            <a:endParaRPr lang="tr-TR" b="1" dirty="0" smtClean="0"/>
          </a:p>
          <a:p>
            <a:pPr algn="ctr">
              <a:buNone/>
            </a:pPr>
            <a:r>
              <a:rPr lang="tr-TR" sz="8000" b="1" dirty="0" smtClean="0">
                <a:solidFill>
                  <a:srgbClr val="FF0000"/>
                </a:solidFill>
                <a:latin typeface="+mj-lt"/>
              </a:rPr>
              <a:t>TEŞEKKÜRLER!</a:t>
            </a:r>
            <a:endParaRPr lang="tr-TR" sz="8000" b="1" dirty="0">
              <a:solidFill>
                <a:srgbClr val="FF0000"/>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84784"/>
            <a:ext cx="8229600" cy="1152128"/>
          </a:xfrm>
        </p:spPr>
        <p:txBody>
          <a:bodyPr>
            <a:normAutofit fontScale="90000"/>
          </a:bodyPr>
          <a:lstStyle/>
          <a:p>
            <a:pPr algn="ctr"/>
            <a:r>
              <a:rPr lang="tr-TR" b="1" dirty="0" smtClean="0">
                <a:solidFill>
                  <a:srgbClr val="FF0000"/>
                </a:solidFill>
              </a:rPr>
              <a:t>Müze Eğitiminin, Eğitim -Öğretimdeki Yeri Ve Önemi</a:t>
            </a:r>
            <a:r>
              <a:rPr lang="tr-TR" dirty="0" smtClean="0"/>
              <a:t/>
            </a:r>
            <a:br>
              <a:rPr lang="tr-TR" dirty="0" smtClean="0"/>
            </a:br>
            <a:endParaRPr lang="tr-TR" dirty="0"/>
          </a:p>
        </p:txBody>
      </p:sp>
      <p:sp>
        <p:nvSpPr>
          <p:cNvPr id="3" name="2 İçerik Yer Tutucusu"/>
          <p:cNvSpPr>
            <a:spLocks noGrp="1"/>
          </p:cNvSpPr>
          <p:nvPr>
            <p:ph idx="1"/>
          </p:nvPr>
        </p:nvSpPr>
        <p:spPr>
          <a:xfrm>
            <a:off x="899592" y="2204864"/>
            <a:ext cx="7344816" cy="3960440"/>
          </a:xfrm>
        </p:spPr>
        <p:txBody>
          <a:bodyPr>
            <a:normAutofit fontScale="85000" lnSpcReduction="10000"/>
          </a:bodyPr>
          <a:lstStyle/>
          <a:p>
            <a:pPr algn="just">
              <a:lnSpc>
                <a:spcPct val="150000"/>
              </a:lnSpc>
            </a:pPr>
            <a:r>
              <a:rPr lang="tr-TR" dirty="0" smtClean="0"/>
              <a:t>Sanat eğitimi veren kurumlarda öğrenci; sadece dinleyen, okuyan, araştıran ve anlatan değildir. Aynı zamanda, gören, gözlemleyen, inceleyen, yorum katan, uygulayan ve değerlendirendir. Bu öğrenci tipi ile müze, tarihi kalıntılar, arkeolojik sit alanları, sanatçı atölyeleri gibi farklı mekânlarda bulunmak, incelemek, gözlem yapmak ve bu mekânlarda ders işlemek, o dersin öğretmenine ve öğrencilerine ayrıca farklı bir heyecan verecektir.</a:t>
            </a:r>
          </a:p>
          <a:p>
            <a:pPr algn="just"/>
            <a:endParaRPr lang="tr-T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764704"/>
            <a:ext cx="8229600" cy="1296144"/>
          </a:xfrm>
        </p:spPr>
        <p:txBody>
          <a:bodyPr>
            <a:normAutofit fontScale="90000"/>
          </a:bodyPr>
          <a:lstStyle/>
          <a:p>
            <a:pPr algn="ctr"/>
            <a:r>
              <a:rPr lang="tr-TR" b="1" dirty="0" smtClean="0">
                <a:solidFill>
                  <a:srgbClr val="FF0000"/>
                </a:solidFill>
              </a:rPr>
              <a:t>Müze Eğitiminin Amaçları</a:t>
            </a:r>
            <a:br>
              <a:rPr lang="tr-TR" b="1" dirty="0" smtClean="0">
                <a:solidFill>
                  <a:srgbClr val="FF0000"/>
                </a:solidFill>
              </a:rPr>
            </a:br>
            <a:endParaRPr lang="tr-TR" b="1" dirty="0">
              <a:solidFill>
                <a:srgbClr val="FF0000"/>
              </a:solidFill>
            </a:endParaRPr>
          </a:p>
        </p:txBody>
      </p:sp>
      <p:sp>
        <p:nvSpPr>
          <p:cNvPr id="3" name="2 İçerik Yer Tutucusu"/>
          <p:cNvSpPr>
            <a:spLocks noGrp="1"/>
          </p:cNvSpPr>
          <p:nvPr>
            <p:ph idx="1"/>
          </p:nvPr>
        </p:nvSpPr>
        <p:spPr>
          <a:xfrm>
            <a:off x="827584" y="1935480"/>
            <a:ext cx="7488832" cy="3941792"/>
          </a:xfrm>
        </p:spPr>
        <p:txBody>
          <a:bodyPr>
            <a:normAutofit fontScale="77500" lnSpcReduction="20000"/>
          </a:bodyPr>
          <a:lstStyle/>
          <a:p>
            <a:pPr algn="just">
              <a:lnSpc>
                <a:spcPct val="150000"/>
              </a:lnSpc>
            </a:pPr>
            <a:r>
              <a:rPr lang="tr-TR" dirty="0" smtClean="0"/>
              <a:t>Müze eğitimi özellikle zaman ve mekân içinde kendini ve insanları anlama, kültürel mirası devam ettirme, geçmişi, bugünü ve geleceği anlamlı bir biçimde ilişkilendirme, kültürel varlıklar, eski eserleri anlama, koruma ve yaşatma, kendi kültürünü ve farklı kültürleri çok yönlü ve hoşgörülü bir yaklaşımla tanıma ve anlama, müzeyi bir yaşam biçimi hâline getirme ve müzeleri yaşayan kurum niteliğini kazandırma, kültürler arası anlayış ve empati geliştirme gibi hedeflere hizmet etmektedir.</a:t>
            </a:r>
          </a:p>
          <a:p>
            <a:endParaRPr lang="tr-T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1196752"/>
            <a:ext cx="7776864" cy="4929411"/>
          </a:xfrm>
        </p:spPr>
        <p:txBody>
          <a:bodyPr>
            <a:normAutofit fontScale="77500" lnSpcReduction="20000"/>
          </a:bodyPr>
          <a:lstStyle/>
          <a:p>
            <a:pPr algn="just">
              <a:lnSpc>
                <a:spcPct val="160000"/>
              </a:lnSpc>
            </a:pPr>
            <a:r>
              <a:rPr lang="tr-TR" dirty="0" smtClean="0"/>
              <a:t>Günümüz öğrenci profili, bilimsel ve akılcı düşünme becerisine sahip, araştırmacı ve sorgulayıcı, bilgiyi ezberleyen değil bilgiye ulaşabilen, bu bilgiyi kullanıp paylaşabilen, iletişim kurma becerilerine sahip, teknolojiyi etkin bir şekilde kullanabilen, kendini gerçekleştirmiş ve bunun yanı sıra insanlığın ortak değerlerini de sahiplenmiş, yaratıcı, üretken, takım çalışmasına yatkın, öğrenmeyi öğrenmiş ve yaşam boyu öğrenmeyi benimsemiş bireyler olarak tanımlanabilir. Bu profili yakalayabilmek, bireylere bu becerileri sağlamakta, </a:t>
            </a:r>
            <a:r>
              <a:rPr lang="tr-TR" dirty="0" err="1" smtClean="0"/>
              <a:t>farkındalığı</a:t>
            </a:r>
            <a:r>
              <a:rPr lang="tr-TR" dirty="0" smtClean="0"/>
              <a:t> yüksek bilinçli ve çevresindeki imkanlardan yararlanabilen eğitimcilerle mümkün olur.</a:t>
            </a:r>
          </a:p>
          <a:p>
            <a:pPr algn="just">
              <a:lnSpc>
                <a:spcPct val="160000"/>
              </a:lnSpc>
            </a:pPr>
            <a:endParaRPr lang="tr-TR" dirty="0" smtClean="0"/>
          </a:p>
          <a:p>
            <a:pPr algn="just">
              <a:lnSpc>
                <a:spcPct val="160000"/>
              </a:lnSpc>
            </a:pPr>
            <a:endParaRPr lang="tr-T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08720"/>
            <a:ext cx="8229600" cy="1008112"/>
          </a:xfrm>
        </p:spPr>
        <p:txBody>
          <a:bodyPr>
            <a:noAutofit/>
          </a:bodyPr>
          <a:lstStyle/>
          <a:p>
            <a:pPr algn="ctr"/>
            <a:r>
              <a:rPr lang="tr-TR" sz="4400" b="1" dirty="0" smtClean="0">
                <a:solidFill>
                  <a:srgbClr val="FF0000"/>
                </a:solidFill>
              </a:rPr>
              <a:t>Müze Eğitimi ile Hedeflenen Öğrenci Kazanımları</a:t>
            </a:r>
            <a:endParaRPr lang="tr-TR" sz="4400" b="1" dirty="0">
              <a:solidFill>
                <a:srgbClr val="FF0000"/>
              </a:solidFill>
            </a:endParaRPr>
          </a:p>
        </p:txBody>
      </p:sp>
      <p:sp>
        <p:nvSpPr>
          <p:cNvPr id="3" name="2 İçerik Yer Tutucusu"/>
          <p:cNvSpPr>
            <a:spLocks noGrp="1"/>
          </p:cNvSpPr>
          <p:nvPr>
            <p:ph idx="1"/>
          </p:nvPr>
        </p:nvSpPr>
        <p:spPr>
          <a:xfrm>
            <a:off x="457200" y="1935480"/>
            <a:ext cx="8003232" cy="4157816"/>
          </a:xfrm>
        </p:spPr>
        <p:txBody>
          <a:bodyPr>
            <a:normAutofit fontScale="92500" lnSpcReduction="20000"/>
          </a:bodyPr>
          <a:lstStyle/>
          <a:p>
            <a:pPr algn="just">
              <a:lnSpc>
                <a:spcPct val="150000"/>
              </a:lnSpc>
            </a:pPr>
            <a:r>
              <a:rPr lang="tr-TR" dirty="0" smtClean="0"/>
              <a:t> Eser inceleme, kronoloji, değişim ve sürekliliği algılama becerisi kazanmalarını, </a:t>
            </a:r>
          </a:p>
          <a:p>
            <a:pPr algn="just">
              <a:lnSpc>
                <a:spcPct val="150000"/>
              </a:lnSpc>
            </a:pPr>
            <a:r>
              <a:rPr lang="tr-TR" dirty="0" smtClean="0"/>
              <a:t> Müzelerden sanat eğitimi amaçlı yararlanma bilinci geliştirmelerini, </a:t>
            </a:r>
          </a:p>
          <a:p>
            <a:pPr algn="just">
              <a:lnSpc>
                <a:spcPct val="150000"/>
              </a:lnSpc>
            </a:pPr>
            <a:r>
              <a:rPr lang="tr-TR" dirty="0" smtClean="0"/>
              <a:t> Farklı kültürlere ait sanat eserleri arasındaki benzerlik ve farklılıkları değerlendirmelerini, </a:t>
            </a:r>
          </a:p>
          <a:p>
            <a:pPr algn="just">
              <a:lnSpc>
                <a:spcPct val="150000"/>
              </a:lnSpc>
            </a:pPr>
            <a:r>
              <a:rPr lang="tr-TR" dirty="0" smtClean="0"/>
              <a:t> Müzelerdeki sanat eserleri aracılığıyla diğer toplumlara karşı saygı duyma bilinci kazanmalarını, </a:t>
            </a:r>
          </a:p>
          <a:p>
            <a:endParaRPr lang="tr-T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00808"/>
            <a:ext cx="8229600" cy="4320481"/>
          </a:xfrm>
        </p:spPr>
        <p:txBody>
          <a:bodyPr>
            <a:normAutofit fontScale="92500" lnSpcReduction="20000"/>
          </a:bodyPr>
          <a:lstStyle/>
          <a:p>
            <a:pPr>
              <a:lnSpc>
                <a:spcPct val="150000"/>
              </a:lnSpc>
            </a:pPr>
            <a:r>
              <a:rPr lang="tr-TR" dirty="0" smtClean="0"/>
              <a:t>Müze çalışmalarına dayalı projeler hazırlamalarını, </a:t>
            </a:r>
          </a:p>
          <a:p>
            <a:pPr>
              <a:lnSpc>
                <a:spcPct val="150000"/>
              </a:lnSpc>
            </a:pPr>
            <a:r>
              <a:rPr lang="tr-TR" dirty="0" smtClean="0"/>
              <a:t>Sanat eserlerini inceleyerek ve yaparak uygulamalı sanatsal deneyimler kazanmalarını, </a:t>
            </a:r>
          </a:p>
          <a:p>
            <a:pPr>
              <a:lnSpc>
                <a:spcPct val="150000"/>
              </a:lnSpc>
            </a:pPr>
            <a:r>
              <a:rPr lang="tr-TR" dirty="0" smtClean="0"/>
              <a:t>Müzelerde yer alan sanat eserlerine değer  verme, ilgi ve koruma bilinci geliştirmelerini, </a:t>
            </a:r>
          </a:p>
          <a:p>
            <a:pPr>
              <a:lnSpc>
                <a:spcPct val="150000"/>
              </a:lnSpc>
            </a:pPr>
            <a:r>
              <a:rPr lang="tr-TR" dirty="0" smtClean="0"/>
              <a:t>Görsel algılama becerisi geliştirmelerini, </a:t>
            </a:r>
          </a:p>
          <a:p>
            <a:pPr>
              <a:lnSpc>
                <a:spcPct val="150000"/>
              </a:lnSpc>
            </a:pPr>
            <a:r>
              <a:rPr lang="tr-TR" dirty="0" smtClean="0"/>
              <a:t>Müzelerde sanat eğitimi yoluyla yaratıcılık becerisi geliştirmelerini amaçlamaktadır.</a:t>
            </a:r>
          </a:p>
          <a:p>
            <a:pPr>
              <a:lnSpc>
                <a:spcPct val="150000"/>
              </a:lnSpc>
            </a:pPr>
            <a:endParaRPr lang="tr-T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628800"/>
            <a:ext cx="8229600" cy="936104"/>
          </a:xfrm>
        </p:spPr>
        <p:txBody>
          <a:bodyPr>
            <a:normAutofit fontScale="90000"/>
          </a:bodyPr>
          <a:lstStyle/>
          <a:p>
            <a:pPr algn="ctr"/>
            <a:r>
              <a:rPr lang="tr-TR" b="1" dirty="0" smtClean="0">
                <a:solidFill>
                  <a:srgbClr val="FF0000"/>
                </a:solidFill>
              </a:rPr>
              <a:t>Bilişsel, Duyuşsal, Devinişsel Gelişim ve Müze Eğitimi</a:t>
            </a:r>
            <a:r>
              <a:rPr lang="tr-TR" dirty="0" smtClean="0"/>
              <a:t/>
            </a:r>
            <a:br>
              <a:rPr lang="tr-TR" dirty="0" smtClean="0"/>
            </a:br>
            <a:endParaRPr lang="tr-TR" dirty="0"/>
          </a:p>
        </p:txBody>
      </p:sp>
      <p:sp>
        <p:nvSpPr>
          <p:cNvPr id="3" name="2 İçerik Yer Tutucusu"/>
          <p:cNvSpPr>
            <a:spLocks noGrp="1"/>
          </p:cNvSpPr>
          <p:nvPr>
            <p:ph idx="1"/>
          </p:nvPr>
        </p:nvSpPr>
        <p:spPr>
          <a:xfrm>
            <a:off x="683568" y="2060848"/>
            <a:ext cx="7704856" cy="4104456"/>
          </a:xfrm>
        </p:spPr>
        <p:txBody>
          <a:bodyPr>
            <a:normAutofit fontScale="92500"/>
          </a:bodyPr>
          <a:lstStyle/>
          <a:p>
            <a:pPr>
              <a:lnSpc>
                <a:spcPct val="150000"/>
              </a:lnSpc>
            </a:pPr>
            <a:r>
              <a:rPr lang="tr-TR" dirty="0" smtClean="0"/>
              <a:t>Günümüz eğitim sisteminde öğrenme sadece kitapla veya okulla sınırlı değildir. Bireylerin hem bilişsel hem duyuşsal hem de devinişsel yönden eğitilebilmeleri için müzelerin uygun mekanlar olduğu kabul edilmektedir.</a:t>
            </a:r>
          </a:p>
          <a:p>
            <a:pPr>
              <a:lnSpc>
                <a:spcPct val="150000"/>
              </a:lnSpc>
            </a:pPr>
            <a:r>
              <a:rPr lang="tr-TR" b="1" dirty="0" smtClean="0"/>
              <a:t>Bilişsel Gelişim: </a:t>
            </a:r>
            <a:r>
              <a:rPr lang="tr-TR" dirty="0" smtClean="0"/>
              <a:t>Bireyin çevresindeki dünyayı anlamasını ve öğrenmesini sağlayan aktif zihinsel faaliyetlerle sağlanan gelişimdir.</a:t>
            </a:r>
            <a:endParaRPr lang="tr-TR"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normAutofit fontScale="85000" lnSpcReduction="10000"/>
          </a:bodyPr>
          <a:lstStyle/>
          <a:p>
            <a:pPr algn="just">
              <a:lnSpc>
                <a:spcPct val="150000"/>
              </a:lnSpc>
            </a:pPr>
            <a:r>
              <a:rPr lang="tr-TR" b="1" dirty="0" smtClean="0"/>
              <a:t>Duyuşsal Gelişim</a:t>
            </a:r>
            <a:r>
              <a:rPr lang="tr-TR" dirty="0" smtClean="0"/>
              <a:t>: İstekle öğrenmeyi sağlamak için duygulara hitap eden etkinliklerle bireyde edinilen gelişimdir. insana kazandırılmak istenen ahlaki değerler, vatan sevgisi, ben öğretmen olacağım ve öğretmenlik “her şeyden önce vicdan işidir” gibi kazanımlar duyuşsal gelişime örnek gösterilebilir.</a:t>
            </a:r>
          </a:p>
          <a:p>
            <a:pPr algn="just">
              <a:lnSpc>
                <a:spcPct val="150000"/>
              </a:lnSpc>
            </a:pPr>
            <a:endParaRPr lang="tr-TR" dirty="0" smtClean="0"/>
          </a:p>
          <a:p>
            <a:pPr algn="just">
              <a:lnSpc>
                <a:spcPct val="150000"/>
              </a:lnSpc>
            </a:pPr>
            <a:r>
              <a:rPr lang="tr-TR" b="1" dirty="0" smtClean="0"/>
              <a:t>Devinişsel Gelişim</a:t>
            </a:r>
            <a:r>
              <a:rPr lang="tr-TR" dirty="0" smtClean="0"/>
              <a:t>: Yaparak, yaşayarak öğrenme ile sağlanan gelişimdir. Bireye neyi nasıl yapacağı gösterilir, birey bunu tekrarlarla öğrenin ve başka işlere de uyarlayarak devinişsel gelişim sağlanmış olur.</a:t>
            </a:r>
            <a:endParaRPr lang="tr-T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endParaRPr lang="tr-TR" sz="3600" dirty="0"/>
          </a:p>
        </p:txBody>
      </p:sp>
      <p:sp>
        <p:nvSpPr>
          <p:cNvPr id="3" name="2 İçerik Yer Tutucusu"/>
          <p:cNvSpPr>
            <a:spLocks noGrp="1"/>
          </p:cNvSpPr>
          <p:nvPr>
            <p:ph idx="1"/>
          </p:nvPr>
        </p:nvSpPr>
        <p:spPr/>
        <p:txBody>
          <a:bodyPr>
            <a:normAutofit/>
          </a:bodyPr>
          <a:lstStyle/>
          <a:p>
            <a:pPr algn="ctr">
              <a:buNone/>
            </a:pPr>
            <a:endParaRPr lang="tr-TR" dirty="0" smtClean="0">
              <a:latin typeface="+mj-lt"/>
            </a:endParaRPr>
          </a:p>
          <a:p>
            <a:pPr algn="ctr"/>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210146"/>
          </a:xfrm>
        </p:spPr>
        <p:txBody>
          <a:bodyPr>
            <a:normAutofit/>
          </a:bodyPr>
          <a:lstStyle/>
          <a:p>
            <a:pPr algn="ctr"/>
            <a:r>
              <a:rPr lang="tr-TR" dirty="0" smtClean="0">
                <a:solidFill>
                  <a:srgbClr val="FF0000"/>
                </a:solidFill>
              </a:rPr>
              <a:t>Müzecilik Tarihi</a:t>
            </a:r>
            <a:endParaRPr lang="tr-TR" dirty="0">
              <a:solidFill>
                <a:srgbClr val="FF0000"/>
              </a:solidFill>
            </a:endParaRPr>
          </a:p>
        </p:txBody>
      </p:sp>
      <p:sp>
        <p:nvSpPr>
          <p:cNvPr id="3" name="2 İçerik Yer Tutucusu"/>
          <p:cNvSpPr>
            <a:spLocks noGrp="1"/>
          </p:cNvSpPr>
          <p:nvPr>
            <p:ph idx="1"/>
          </p:nvPr>
        </p:nvSpPr>
        <p:spPr>
          <a:xfrm>
            <a:off x="755576" y="1484784"/>
            <a:ext cx="7704856" cy="5040560"/>
          </a:xfrm>
        </p:spPr>
        <p:txBody>
          <a:bodyPr>
            <a:normAutofit/>
          </a:bodyPr>
          <a:lstStyle/>
          <a:p>
            <a:pPr algn="just">
              <a:lnSpc>
                <a:spcPct val="150000"/>
              </a:lnSpc>
            </a:pPr>
            <a:endParaRPr lang="tr-TR" dirty="0" smtClean="0"/>
          </a:p>
          <a:p>
            <a:pPr algn="just">
              <a:lnSpc>
                <a:spcPct val="150000"/>
              </a:lnSpc>
            </a:pPr>
            <a:r>
              <a:rPr lang="tr-TR" dirty="0" smtClean="0"/>
              <a:t>Dünyada müzeciliğin ilk örneklerini, Roma İmparatorluğu zamanında, sefer ve savaşlarda edinilen ganimetlerin ortaya serilerek halka gösterilmesi oluşturur. </a:t>
            </a:r>
          </a:p>
          <a:p>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1124745"/>
            <a:ext cx="7848872" cy="4392488"/>
          </a:xfrm>
        </p:spPr>
        <p:txBody>
          <a:bodyPr>
            <a:normAutofit fontScale="85000" lnSpcReduction="10000"/>
          </a:bodyPr>
          <a:lstStyle/>
          <a:p>
            <a:pPr algn="just">
              <a:lnSpc>
                <a:spcPct val="150000"/>
              </a:lnSpc>
              <a:buNone/>
            </a:pPr>
            <a:endParaRPr lang="tr-TR" dirty="0" smtClean="0"/>
          </a:p>
          <a:p>
            <a:pPr algn="just">
              <a:lnSpc>
                <a:spcPct val="150000"/>
              </a:lnSpc>
            </a:pPr>
            <a:r>
              <a:rPr lang="tr-TR" dirty="0" smtClean="0"/>
              <a:t>Müzeler başlangıçta halka açık olmayan sadece devlet adamları ile bilginlerin yararlandıkları yerlerdi.</a:t>
            </a:r>
          </a:p>
          <a:p>
            <a:pPr algn="just">
              <a:lnSpc>
                <a:spcPct val="150000"/>
              </a:lnSpc>
            </a:pPr>
            <a:endParaRPr lang="tr-TR" dirty="0" smtClean="0"/>
          </a:p>
          <a:p>
            <a:pPr algn="just">
              <a:lnSpc>
                <a:spcPct val="150000"/>
              </a:lnSpc>
            </a:pPr>
            <a:r>
              <a:rPr lang="tr-TR" dirty="0" smtClean="0"/>
              <a:t>Orta Çağ Avrupa’sında bugünkü anlamda bir müze kurma ve sergileme düşüncesi bulunmuyordu. Yalnızca manastır ve kiliselerde dinsel eşyalardan derlenen ve her geçen gün biraz daha artan koleksiyonlar vardı (Yücel, 1999 : 20). </a:t>
            </a:r>
          </a:p>
          <a:p>
            <a:pPr algn="just">
              <a:lnSpc>
                <a:spcPct val="150000"/>
              </a:lnSpc>
            </a:pPr>
            <a:endParaRPr lang="tr-TR" dirty="0" smtClean="0"/>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584" y="980728"/>
            <a:ext cx="7416824" cy="5400600"/>
          </a:xfrm>
        </p:spPr>
        <p:txBody>
          <a:bodyPr>
            <a:normAutofit fontScale="70000" lnSpcReduction="20000"/>
          </a:bodyPr>
          <a:lstStyle/>
          <a:p>
            <a:pPr algn="just">
              <a:lnSpc>
                <a:spcPct val="170000"/>
              </a:lnSpc>
            </a:pPr>
            <a:r>
              <a:rPr lang="tr-TR" dirty="0" smtClean="0"/>
              <a:t> Türkiye’de müzeciliğin tarihine bakıldığında; Avrupa’dan yüz elli yıl sonra eski eserlerin belirli mekanlarda depolanmasıyla başlamıştır.</a:t>
            </a:r>
          </a:p>
          <a:p>
            <a:pPr algn="just">
              <a:lnSpc>
                <a:spcPct val="170000"/>
              </a:lnSpc>
            </a:pPr>
            <a:endParaRPr lang="tr-TR" dirty="0" smtClean="0"/>
          </a:p>
          <a:p>
            <a:pPr algn="just">
              <a:lnSpc>
                <a:spcPct val="170000"/>
              </a:lnSpc>
            </a:pPr>
            <a:r>
              <a:rPr lang="tr-TR" dirty="0" smtClean="0"/>
              <a:t>Ülkemiz tarih boyu bir çok medeniyetlerin yaşadığı, kurulup yıkıldığı, doğa olayları ile yok olduğu büyük ve çok zengin yer altı değerlerine sahiptir. </a:t>
            </a:r>
          </a:p>
          <a:p>
            <a:pPr algn="just">
              <a:lnSpc>
                <a:spcPct val="170000"/>
              </a:lnSpc>
            </a:pPr>
            <a:endParaRPr lang="tr-TR" dirty="0" smtClean="0"/>
          </a:p>
          <a:p>
            <a:pPr algn="just">
              <a:lnSpc>
                <a:spcPct val="170000"/>
              </a:lnSpc>
            </a:pPr>
            <a:r>
              <a:rPr lang="tr-TR" dirty="0" smtClean="0"/>
              <a:t>Ne var ki, Türkiye’de müzecilik düşüncesi yerleşmediğinden 19. yüz yıl ortalarına kadar birçok tarihi eserimiz yurt dışına kaçırılmıştı. Bu eserleri geri alabilmek için günümüzde büyük bir uğraş verilmekte olup, bu konuda önemli gelişmeler sağlanmış, bir çok eser ait oldukları topraklara geri döndürülmüştür.</a:t>
            </a:r>
          </a:p>
          <a:p>
            <a:endParaRPr lang="tr-T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908720"/>
            <a:ext cx="7488832" cy="5400600"/>
          </a:xfrm>
        </p:spPr>
        <p:txBody>
          <a:bodyPr>
            <a:normAutofit fontScale="77500" lnSpcReduction="20000"/>
          </a:bodyPr>
          <a:lstStyle/>
          <a:p>
            <a:pPr algn="just">
              <a:lnSpc>
                <a:spcPct val="150000"/>
              </a:lnSpc>
            </a:pPr>
            <a:r>
              <a:rPr lang="tr-TR" dirty="0" smtClean="0">
                <a:latin typeface="Times New Roman" pitchFamily="18" charset="0"/>
                <a:cs typeface="Times New Roman" pitchFamily="18" charset="0"/>
              </a:rPr>
              <a:t>Yurdumuzda müzecilik </a:t>
            </a:r>
            <a:r>
              <a:rPr lang="tr-TR" dirty="0" smtClean="0">
                <a:solidFill>
                  <a:srgbClr val="FF0000"/>
                </a:solidFill>
                <a:latin typeface="Times New Roman" pitchFamily="18" charset="0"/>
                <a:cs typeface="Times New Roman" pitchFamily="18" charset="0"/>
              </a:rPr>
              <a:t>19.yy. ortalarında Ahmet Fethi Paşa </a:t>
            </a:r>
            <a:r>
              <a:rPr lang="tr-TR" dirty="0" smtClean="0">
                <a:latin typeface="Times New Roman" pitchFamily="18" charset="0"/>
                <a:cs typeface="Times New Roman" pitchFamily="18" charset="0"/>
              </a:rPr>
              <a:t>tarafından başlatılmıştır. </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1846 yılında </a:t>
            </a:r>
            <a:r>
              <a:rPr lang="tr-TR" dirty="0" smtClean="0">
                <a:solidFill>
                  <a:srgbClr val="FF0000"/>
                </a:solidFill>
                <a:latin typeface="Times New Roman" pitchFamily="18" charset="0"/>
                <a:cs typeface="Times New Roman" pitchFamily="18" charset="0"/>
              </a:rPr>
              <a:t>Sultan Abdülmecit’in </a:t>
            </a:r>
            <a:r>
              <a:rPr lang="tr-TR" dirty="0" smtClean="0">
                <a:latin typeface="Times New Roman" pitchFamily="18" charset="0"/>
                <a:cs typeface="Times New Roman" pitchFamily="18" charset="0"/>
              </a:rPr>
              <a:t>emri ile bazı eski eserler ve eski silâhlar Aya İrini Kilisesi’nde toplanmış daha sonra1868 yılında Ali Paşa’nın sadrazamlığı sırasında bu kilise ve içerisindeki eserler </a:t>
            </a:r>
            <a:r>
              <a:rPr lang="tr-TR" dirty="0" smtClean="0">
                <a:solidFill>
                  <a:srgbClr val="FF0000"/>
                </a:solidFill>
                <a:latin typeface="Times New Roman" pitchFamily="18" charset="0"/>
                <a:cs typeface="Times New Roman" pitchFamily="18" charset="0"/>
              </a:rPr>
              <a:t>“Müze-i Hümayun” adı altında ilk müze </a:t>
            </a:r>
            <a:r>
              <a:rPr lang="tr-TR" dirty="0" smtClean="0">
                <a:latin typeface="Times New Roman" pitchFamily="18" charset="0"/>
                <a:cs typeface="Times New Roman" pitchFamily="18" charset="0"/>
              </a:rPr>
              <a:t>olarak açılmıştır.</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 Bu dönemde Maarif Nezareti Osmanlı Devleti sınırları içerisinde bulunan tüm tarihî eserlerin İstanbul’a gönderilmesi konusunda bir emir yayınlamıştır.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584" y="928671"/>
            <a:ext cx="7488832" cy="5092618"/>
          </a:xfrm>
        </p:spPr>
        <p:txBody>
          <a:bodyPr>
            <a:normAutofit fontScale="85000" lnSpcReduction="10000"/>
          </a:bodyPr>
          <a:lstStyle/>
          <a:p>
            <a:pPr algn="just">
              <a:lnSpc>
                <a:spcPct val="150000"/>
              </a:lnSpc>
            </a:pPr>
            <a:r>
              <a:rPr lang="tr-TR" dirty="0" smtClean="0">
                <a:latin typeface="Times New Roman" pitchFamily="18" charset="0"/>
                <a:cs typeface="Times New Roman" pitchFamily="18" charset="0"/>
              </a:rPr>
              <a:t>1881 yılında </a:t>
            </a:r>
            <a:r>
              <a:rPr lang="tr-TR" dirty="0" smtClean="0">
                <a:solidFill>
                  <a:srgbClr val="FF0000"/>
                </a:solidFill>
                <a:latin typeface="Times New Roman" pitchFamily="18" charset="0"/>
                <a:cs typeface="Times New Roman" pitchFamily="18" charset="0"/>
              </a:rPr>
              <a:t>Osman Hamdi Bey </a:t>
            </a:r>
            <a:r>
              <a:rPr lang="tr-TR" dirty="0" smtClean="0">
                <a:latin typeface="Times New Roman" pitchFamily="18" charset="0"/>
                <a:cs typeface="Times New Roman" pitchFamily="18" charset="0"/>
              </a:rPr>
              <a:t>müze müdürü olunca gerçek anlamda müzecilik çalışmaları başlamıştır. </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Osman Hamdi Bey 1883 yılında eski eserlerin yurt dışına çıkışını önleyen “Eski Eserler Kanunu” nu hazırlayan kişidir. </a:t>
            </a:r>
          </a:p>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Anadolu’daki kazılar bu dönemde denetim altına alınmıştır. Osman Hamdi Beyin vefatından sonra O’nun yerine Halit </a:t>
            </a:r>
            <a:r>
              <a:rPr lang="tr-TR" dirty="0" err="1" smtClean="0">
                <a:latin typeface="Times New Roman" pitchFamily="18" charset="0"/>
                <a:cs typeface="Times New Roman" pitchFamily="18" charset="0"/>
              </a:rPr>
              <a:t>Eldem</a:t>
            </a:r>
            <a:r>
              <a:rPr lang="tr-TR" dirty="0" smtClean="0">
                <a:latin typeface="Times New Roman" pitchFamily="18" charset="0"/>
                <a:cs typeface="Times New Roman" pitchFamily="18" charset="0"/>
              </a:rPr>
              <a:t> atanmıştır.</a:t>
            </a:r>
            <a:endParaRPr lang="tr-TR"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764704"/>
            <a:ext cx="7704856" cy="5472608"/>
          </a:xfrm>
        </p:spPr>
        <p:txBody>
          <a:bodyPr>
            <a:normAutofit fontScale="70000" lnSpcReduction="20000"/>
          </a:bodyPr>
          <a:lstStyle/>
          <a:p>
            <a:pPr algn="just">
              <a:lnSpc>
                <a:spcPct val="150000"/>
              </a:lnSpc>
            </a:pPr>
            <a:r>
              <a:rPr lang="tr-TR" dirty="0" smtClean="0"/>
              <a:t>Müzecilik özellikle Cumhuriyet Dönemi’nde büyük önem kazanmıştır. Bir yandan yeni müzeler kurulurken bir yandan da bazı tarihsel anıt ve yapılar müze olarak kabul edilmiştir. Yine bu dönemde müzecilik ayrı bir bilim dalı olarak ortaya çıkmıştır. </a:t>
            </a:r>
          </a:p>
          <a:p>
            <a:pPr algn="just">
              <a:lnSpc>
                <a:spcPct val="150000"/>
              </a:lnSpc>
            </a:pPr>
            <a:endParaRPr lang="tr-TR" dirty="0" smtClean="0"/>
          </a:p>
          <a:p>
            <a:pPr algn="just">
              <a:lnSpc>
                <a:spcPct val="150000"/>
              </a:lnSpc>
            </a:pPr>
            <a:r>
              <a:rPr lang="tr-TR" dirty="0" smtClean="0"/>
              <a:t>1945 yılında dönemin Milli Eğitim Bakanı </a:t>
            </a:r>
            <a:r>
              <a:rPr lang="tr-TR" dirty="0" smtClean="0">
                <a:solidFill>
                  <a:srgbClr val="FF0000"/>
                </a:solidFill>
              </a:rPr>
              <a:t>Hasan Ali Yücel </a:t>
            </a:r>
            <a:r>
              <a:rPr lang="tr-TR" dirty="0" smtClean="0"/>
              <a:t>bugün Anadolu’yu bir açık hava müzesi durumuna getiren önemli çalışmaların temelini atmıştır. Ülkemizde son yıllarda müzecilik alanında önemli çalışmalar yapılmaktadır. Bugün yurdumuzun her ilinde ve bazı ilçelerimizde halka açık müzeler yer almaktadır. </a:t>
            </a:r>
          </a:p>
          <a:p>
            <a:pPr algn="just">
              <a:lnSpc>
                <a:spcPct val="150000"/>
              </a:lnSpc>
            </a:pPr>
            <a:endParaRPr lang="tr-TR" dirty="0" smtClean="0"/>
          </a:p>
          <a:p>
            <a:pPr algn="just">
              <a:lnSpc>
                <a:spcPct val="150000"/>
              </a:lnSpc>
            </a:pPr>
            <a:r>
              <a:rPr lang="tr-TR" dirty="0" smtClean="0"/>
              <a:t>Fakat her şeye rağmen ülkemizde tarih bilinci, müzecilik anlayışı henüz istenilen seviyeye ulaşamamıştır.</a:t>
            </a:r>
          </a:p>
          <a:p>
            <a:endParaRPr lang="tr-T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836712"/>
            <a:ext cx="7992888" cy="5289451"/>
          </a:xfrm>
        </p:spPr>
        <p:txBody>
          <a:bodyPr>
            <a:normAutofit fontScale="85000" lnSpcReduction="20000"/>
          </a:bodyPr>
          <a:lstStyle/>
          <a:p>
            <a:pPr algn="just">
              <a:lnSpc>
                <a:spcPct val="150000"/>
              </a:lnSpc>
            </a:pPr>
            <a:r>
              <a:rPr lang="tr-TR" dirty="0" smtClean="0"/>
              <a:t>Başlangıçta eski eserleri toplama ve sergileme amacı taşıyan müzeler, günümüzde pedagojik, sosyolojik, psikolojik içerikler edinmiş, hatta “</a:t>
            </a:r>
            <a:r>
              <a:rPr lang="tr-TR" dirty="0" err="1" smtClean="0"/>
              <a:t>Müzeoloji</a:t>
            </a:r>
            <a:r>
              <a:rPr lang="tr-TR" dirty="0" smtClean="0"/>
              <a:t>” adıyla üniversitelerde ayrı eğitimi alınan bağımsız bir bilim dalı kimliğine kavuşmuştur.</a:t>
            </a:r>
          </a:p>
          <a:p>
            <a:pPr algn="just">
              <a:lnSpc>
                <a:spcPct val="150000"/>
              </a:lnSpc>
            </a:pPr>
            <a:endParaRPr lang="tr-TR" dirty="0" smtClean="0"/>
          </a:p>
          <a:p>
            <a:pPr algn="just">
              <a:lnSpc>
                <a:spcPct val="150000"/>
              </a:lnSpc>
            </a:pPr>
            <a:r>
              <a:rPr lang="tr-TR" dirty="0" smtClean="0"/>
              <a:t> Doğal oluşumu içerisinde, önceleri tarihi yapılarda koleksiyonlarını koruyup sergileyen müzeler, giderek çağdaş müzecilik anlayışı ile yeniden yapılanmış, bunun ötesinde saklayacakları eserlere göre tasarımı yapılmış yeni binalarda, yer alan yaygın eğitim kurumları durumuna gelmişlerdir (</a:t>
            </a:r>
            <a:r>
              <a:rPr lang="tr-TR" dirty="0" err="1" smtClean="0"/>
              <a:t>Atasoy</a:t>
            </a:r>
            <a:r>
              <a:rPr lang="tr-TR" dirty="0" smtClean="0"/>
              <a:t>, 1994 : 38). </a:t>
            </a:r>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584" y="1196752"/>
            <a:ext cx="7488832" cy="4608512"/>
          </a:xfrm>
        </p:spPr>
        <p:txBody>
          <a:bodyPr>
            <a:normAutofit fontScale="85000" lnSpcReduction="10000"/>
          </a:bodyPr>
          <a:lstStyle/>
          <a:p>
            <a:pPr algn="just">
              <a:lnSpc>
                <a:spcPct val="150000"/>
              </a:lnSpc>
            </a:pPr>
            <a:r>
              <a:rPr lang="tr-TR" dirty="0" smtClean="0"/>
              <a:t>Bu bakımdan, müzeye girecek eserlerin seçimi, bakımları, onarımları, saklama ve sergileme koşulları, yöntemleri; ayrıca tanıtımları konusunda araştırmalar yapılmakta ve her gün gelişen yeni metotlar uygulanmaktadır (</a:t>
            </a:r>
            <a:r>
              <a:rPr lang="tr-TR" dirty="0" err="1" smtClean="0"/>
              <a:t>Atasoy</a:t>
            </a:r>
            <a:r>
              <a:rPr lang="tr-TR" dirty="0" smtClean="0"/>
              <a:t>, 1999 : 16). </a:t>
            </a:r>
          </a:p>
          <a:p>
            <a:pPr algn="just">
              <a:lnSpc>
                <a:spcPct val="150000"/>
              </a:lnSpc>
            </a:pPr>
            <a:endParaRPr lang="tr-TR" dirty="0" smtClean="0"/>
          </a:p>
          <a:p>
            <a:pPr algn="just">
              <a:lnSpc>
                <a:spcPct val="150000"/>
              </a:lnSpc>
            </a:pPr>
            <a:r>
              <a:rPr lang="tr-TR" dirty="0" smtClean="0"/>
              <a:t>Günümüz modern müzeciliğinde dört önemli yaklaşım bulunmaktadır bunlar : “Sanal Müze” “Dokunulabilir Müze” “Mobil Müze” ve “Vakıf Müzeciliği” </a:t>
            </a:r>
            <a:r>
              <a:rPr lang="tr-TR" dirty="0" err="1" smtClean="0"/>
              <a:t>dir</a:t>
            </a:r>
            <a:r>
              <a:rPr lang="tr-TR" dirty="0" smtClean="0"/>
              <a:t>. </a:t>
            </a:r>
          </a:p>
          <a:p>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378370"/>
          </a:xfrm>
        </p:spPr>
        <p:txBody>
          <a:bodyPr>
            <a:normAutofit fontScale="85000" lnSpcReduction="10000"/>
          </a:bodyPr>
          <a:lstStyle/>
          <a:p>
            <a:pPr algn="just">
              <a:lnSpc>
                <a:spcPct val="170000"/>
              </a:lnSpc>
            </a:pPr>
            <a:r>
              <a:rPr lang="tr-TR" dirty="0" smtClean="0"/>
              <a:t>Sanal müzecilik, günümüz modern müzeciliğinin profilini en iyi şekilde yansıtan bir müzecilik türü olarak gelişmektedir. Örneğin dünyanın önde gelen müzelerinden Londra </a:t>
            </a:r>
            <a:r>
              <a:rPr lang="tr-TR" dirty="0" err="1" smtClean="0"/>
              <a:t>British</a:t>
            </a:r>
            <a:r>
              <a:rPr lang="tr-TR" dirty="0" smtClean="0"/>
              <a:t> </a:t>
            </a:r>
            <a:r>
              <a:rPr lang="tr-TR" dirty="0" err="1" smtClean="0"/>
              <a:t>Museum</a:t>
            </a:r>
            <a:r>
              <a:rPr lang="tr-TR" dirty="0" smtClean="0"/>
              <a:t> ve New York </a:t>
            </a:r>
            <a:r>
              <a:rPr lang="tr-TR" dirty="0" err="1" smtClean="0"/>
              <a:t>Metropolitan</a:t>
            </a:r>
            <a:r>
              <a:rPr lang="tr-TR" dirty="0" smtClean="0"/>
              <a:t> </a:t>
            </a:r>
            <a:r>
              <a:rPr lang="tr-TR" dirty="0" err="1" smtClean="0"/>
              <a:t>Museum</a:t>
            </a:r>
            <a:r>
              <a:rPr lang="tr-TR" dirty="0" smtClean="0"/>
              <a:t> gibi müzeler, günümüzün modern teknolojilerini kullanarak sadece kendi ülkelerinde değil dünyanın çeşitli milletlerinden ziyaretçileri kendilerine çekmektedirler. Bu şekilde müzeler sahip oldukları koleksiyonları ve sergileri geniş kitlelere hızlı ve pratik bir şekilde ulaştırmakta ve o insanlarla hızlı bir iletişim sağlamaktadırlar. </a:t>
            </a:r>
          </a:p>
          <a:p>
            <a:pPr algn="just">
              <a:lnSpc>
                <a:spcPct val="170000"/>
              </a:lnSpc>
            </a:pPr>
            <a:endParaRPr lang="tr-TR" dirty="0" smtClean="0"/>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1124744"/>
            <a:ext cx="7560840" cy="4680520"/>
          </a:xfrm>
        </p:spPr>
        <p:txBody>
          <a:bodyPr>
            <a:normAutofit fontScale="92500" lnSpcReduction="20000"/>
          </a:bodyPr>
          <a:lstStyle/>
          <a:p>
            <a:pPr algn="just">
              <a:lnSpc>
                <a:spcPct val="150000"/>
              </a:lnSpc>
            </a:pPr>
            <a:r>
              <a:rPr lang="tr-TR" dirty="0" smtClean="0"/>
              <a:t>Günümüz modern müzeciliğinde müzeler yukarıda belirttiğimiz şekilde çağın modern iletişim araçlarına yönelmekte, sahip oldukları koleksiyonları özel sergileri ve tanıtımlarını modern iletişim araçlarıyla ziyaretçilere sunmaktadırlar. Bu anlamda modern müze, </a:t>
            </a:r>
            <a:r>
              <a:rPr lang="tr-TR" dirty="0" err="1" smtClean="0"/>
              <a:t>Eraslan’ın</a:t>
            </a:r>
            <a:r>
              <a:rPr lang="tr-TR" dirty="0" smtClean="0"/>
              <a:t> dediği gibi, ziyaretçi bekleyen yada çeken değil ( </a:t>
            </a:r>
            <a:r>
              <a:rPr lang="tr-TR" dirty="0" err="1" smtClean="0"/>
              <a:t>Eraslan</a:t>
            </a:r>
            <a:r>
              <a:rPr lang="tr-TR" dirty="0" smtClean="0"/>
              <a:t>, 1998, 33 ), sahip olduklarını modern iletişim teknikleriyle insanların ayağına götüren “mobil müzecilik” anlayışına yönelmektedir. </a:t>
            </a:r>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Müzelerde Uyulması Gereken Kurallar</a:t>
            </a:r>
            <a:endParaRPr lang="tr-TR" dirty="0"/>
          </a:p>
        </p:txBody>
      </p:sp>
      <p:sp>
        <p:nvSpPr>
          <p:cNvPr id="3" name="2 İçerik Yer Tutucusu"/>
          <p:cNvSpPr>
            <a:spLocks noGrp="1"/>
          </p:cNvSpPr>
          <p:nvPr>
            <p:ph idx="1"/>
          </p:nvPr>
        </p:nvSpPr>
        <p:spPr>
          <a:xfrm>
            <a:off x="611560" y="1916832"/>
            <a:ext cx="7632848" cy="5112568"/>
          </a:xfrm>
        </p:spPr>
        <p:txBody>
          <a:bodyPr>
            <a:normAutofit fontScale="70000" lnSpcReduction="20000"/>
          </a:bodyPr>
          <a:lstStyle/>
          <a:p>
            <a:pPr algn="just">
              <a:lnSpc>
                <a:spcPct val="170000"/>
              </a:lnSpc>
              <a:buNone/>
            </a:pPr>
            <a:r>
              <a:rPr lang="tr-TR" b="1" dirty="0" smtClean="0"/>
              <a:t/>
            </a:r>
            <a:br>
              <a:rPr lang="tr-TR" b="1" dirty="0" smtClean="0"/>
            </a:br>
            <a:r>
              <a:rPr lang="tr-TR" dirty="0" smtClean="0"/>
              <a:t>Müzelerde sergilenen özgün ve eşine az rastlanır nitelikteki eserlerin, yangın, hırsızlık, nem, ısı, ışık ve toz gibi koşullardan zarar görmemesi için müze yönetimleri tarafından önlem alınması gerekir. Ayrıca, müzelerde yer alan tarihî eserlerin korunması için müzeyi gezen ziyaretçilerin de uymak zorunda olduğu bazı kurallar vardır. Bu kurallar şöyle özetlenebilir:</a:t>
            </a:r>
          </a:p>
          <a:p>
            <a:pPr algn="just">
              <a:lnSpc>
                <a:spcPct val="170000"/>
              </a:lnSpc>
              <a:buNone/>
            </a:pP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1196752"/>
            <a:ext cx="7992888" cy="5256584"/>
          </a:xfrm>
        </p:spPr>
        <p:txBody>
          <a:bodyPr>
            <a:normAutofit fontScale="70000" lnSpcReduction="20000"/>
          </a:bodyPr>
          <a:lstStyle/>
          <a:p>
            <a:pPr>
              <a:lnSpc>
                <a:spcPct val="170000"/>
              </a:lnSpc>
              <a:buNone/>
            </a:pPr>
            <a:r>
              <a:rPr lang="tr-TR" dirty="0" smtClean="0"/>
              <a:t>	Eserlere zarar vermemek ve hiçbir şekilde dokunmamak,</a:t>
            </a:r>
          </a:p>
          <a:p>
            <a:pPr>
              <a:lnSpc>
                <a:spcPct val="170000"/>
              </a:lnSpc>
              <a:buNone/>
            </a:pPr>
            <a:r>
              <a:rPr lang="tr-TR" dirty="0" smtClean="0"/>
              <a:t/>
            </a:r>
            <a:br>
              <a:rPr lang="tr-TR" dirty="0" smtClean="0"/>
            </a:br>
            <a:r>
              <a:rPr lang="tr-TR" dirty="0" smtClean="0"/>
              <a:t>Yaydığı zararlı ışınlarla tarihî eserlere zarar verebileceğinden dolayı, fotoğraf çekerken flâş kullanmamak,</a:t>
            </a:r>
          </a:p>
          <a:p>
            <a:pPr>
              <a:lnSpc>
                <a:spcPct val="170000"/>
              </a:lnSpc>
              <a:buNone/>
            </a:pPr>
            <a:r>
              <a:rPr lang="tr-TR" dirty="0" smtClean="0"/>
              <a:t/>
            </a:r>
            <a:br>
              <a:rPr lang="tr-TR" dirty="0" smtClean="0"/>
            </a:br>
            <a:r>
              <a:rPr lang="tr-TR" dirty="0" smtClean="0"/>
              <a:t>Müze içerisinde başkalarını rahatsız edecek şekilde yüksek sesle konuşmamak,</a:t>
            </a:r>
          </a:p>
          <a:p>
            <a:pPr>
              <a:lnSpc>
                <a:spcPct val="170000"/>
              </a:lnSpc>
              <a:buNone/>
            </a:pPr>
            <a:r>
              <a:rPr lang="tr-TR" dirty="0" smtClean="0"/>
              <a:t/>
            </a:r>
            <a:br>
              <a:rPr lang="tr-TR" dirty="0" smtClean="0"/>
            </a:br>
            <a:r>
              <a:rPr lang="tr-TR" dirty="0" smtClean="0"/>
              <a:t>Müze bir grup halinde ziyaret ediliyorsa gruptan ayrılmamak,</a:t>
            </a:r>
          </a:p>
          <a:p>
            <a:pPr>
              <a:lnSpc>
                <a:spcPct val="170000"/>
              </a:lnSpc>
              <a:buNone/>
            </a:pPr>
            <a:r>
              <a:rPr lang="tr-TR" dirty="0" smtClean="0"/>
              <a:t/>
            </a:r>
            <a:br>
              <a:rPr lang="tr-TR" dirty="0" smtClean="0"/>
            </a:br>
            <a:r>
              <a:rPr lang="tr-TR" dirty="0" smtClean="0"/>
              <a:t>Sergi salonu içerisinde herhangi bir şey yiyip-içmemek.</a:t>
            </a:r>
            <a:br>
              <a:rPr lang="tr-TR" dirty="0" smtClean="0"/>
            </a:b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4197</TotalTime>
  <Words>1825</Words>
  <Application>Microsoft Office PowerPoint</Application>
  <PresentationFormat>Ekran Gösterisi (4:3)</PresentationFormat>
  <Paragraphs>227</Paragraphs>
  <Slides>74</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74</vt:i4>
      </vt:variant>
    </vt:vector>
  </HeadingPairs>
  <TitlesOfParts>
    <vt:vector size="82" baseType="lpstr">
      <vt:lpstr>Arial</vt:lpstr>
      <vt:lpstr>Calibri</vt:lpstr>
      <vt:lpstr>Constantia</vt:lpstr>
      <vt:lpstr>Times New Roman</vt:lpstr>
      <vt:lpstr>Verdana</vt:lpstr>
      <vt:lpstr>Wingdings</vt:lpstr>
      <vt:lpstr>Wingdings 2</vt:lpstr>
      <vt:lpstr>Akış</vt:lpstr>
      <vt:lpstr>  Müze Eğitimi  ve  Uygulamaları  1. Ders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Müzeler;</vt:lpstr>
      <vt:lpstr>Müzenin İşlevleri</vt:lpstr>
      <vt:lpstr>Müzenin İşlevleri</vt:lpstr>
      <vt:lpstr>PowerPoint Sunusu</vt:lpstr>
      <vt:lpstr>Müze Türleri</vt:lpstr>
      <vt:lpstr> </vt:lpstr>
      <vt:lpstr> </vt:lpstr>
      <vt:lpstr> </vt:lpstr>
      <vt:lpstr> </vt:lpstr>
      <vt:lpstr> </vt:lpstr>
      <vt:lpstr> </vt:lpstr>
      <vt:lpstr> </vt:lpstr>
      <vt:lpstr> </vt:lpstr>
      <vt:lpstr>Modern Müzecilik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Sadberk Hanim Müzesi</vt:lpstr>
      <vt:lpstr>PowerPoint Sunusu</vt:lpstr>
      <vt:lpstr>PowerPoint Sunusu</vt:lpstr>
      <vt:lpstr>PowerPoint Sunusu</vt:lpstr>
      <vt:lpstr>Hizmet Ettikleri Bölgeye Göre Müzeler  Eko Müze</vt:lpstr>
      <vt:lpstr>PowerPoint Sunusu</vt:lpstr>
      <vt:lpstr>PowerPoint Sunusu</vt:lpstr>
      <vt:lpstr>PowerPoint Sunusu</vt:lpstr>
      <vt:lpstr>PowerPoint Sunusu</vt:lpstr>
      <vt:lpstr>Müze Eğitiminin Önemi </vt:lpstr>
      <vt:lpstr>Müze Eğitimi Uygulamaları Dersinin Amaç ve Önemi  </vt:lpstr>
      <vt:lpstr>PowerPoint Sunusu</vt:lpstr>
      <vt:lpstr>Müze Eğitiminin, Eğitim -Öğretimdeki Yeri Ve Önemi </vt:lpstr>
      <vt:lpstr>Müze Eğitiminin Amaçları </vt:lpstr>
      <vt:lpstr>PowerPoint Sunusu</vt:lpstr>
      <vt:lpstr>Müze Eğitimi ile Hedeflenen Öğrenci Kazanımları</vt:lpstr>
      <vt:lpstr>PowerPoint Sunusu</vt:lpstr>
      <vt:lpstr>Bilişsel, Duyuşsal, Devinişsel Gelişim ve Müze Eğitimi </vt:lpstr>
      <vt:lpstr>PowerPoint Sunusu</vt:lpstr>
      <vt:lpstr>PowerPoint Sunusu</vt:lpstr>
      <vt:lpstr>Müzecilik Tarihi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Müzelerde Uyulması Gereken Kurallar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Müze Eğitimi Uygulamaları</dc:title>
  <dc:creator>ikizler.electronics</dc:creator>
  <cp:lastModifiedBy>user</cp:lastModifiedBy>
  <cp:revision>203</cp:revision>
  <dcterms:created xsi:type="dcterms:W3CDTF">2013-09-16T09:36:48Z</dcterms:created>
  <dcterms:modified xsi:type="dcterms:W3CDTF">2019-10-04T06:13:46Z</dcterms:modified>
</cp:coreProperties>
</file>