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4.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6.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7.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7" r:id="rId3"/>
  </p:sldMasterIdLst>
  <p:notesMasterIdLst>
    <p:notesMasterId r:id="rId5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83" r:id="rId22"/>
    <p:sldId id="284" r:id="rId23"/>
    <p:sldId id="285" r:id="rId24"/>
    <p:sldId id="286" r:id="rId25"/>
    <p:sldId id="287" r:id="rId26"/>
    <p:sldId id="288" r:id="rId27"/>
    <p:sldId id="289" r:id="rId28"/>
    <p:sldId id="290" r:id="rId29"/>
    <p:sldId id="291" r:id="rId30"/>
    <p:sldId id="295" r:id="rId31"/>
    <p:sldId id="275" r:id="rId32"/>
    <p:sldId id="276" r:id="rId33"/>
    <p:sldId id="277" r:id="rId34"/>
    <p:sldId id="278" r:id="rId35"/>
    <p:sldId id="279" r:id="rId36"/>
    <p:sldId id="280" r:id="rId37"/>
    <p:sldId id="281" r:id="rId38"/>
    <p:sldId id="282"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FA26B4-B354-4C0E-8202-410127FE0975}" type="datetimeFigureOut">
              <a:rPr lang="en-US" smtClean="0"/>
              <a:t>5/14/2013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E1498-3758-42AD-A374-CA4E57D1A6A7}" type="slidenum">
              <a:rPr lang="en-US" smtClean="0"/>
              <a:t>‹#›</a:t>
            </a:fld>
            <a:endParaRPr lang="en-US"/>
          </a:p>
        </p:txBody>
      </p:sp>
    </p:spTree>
    <p:extLst>
      <p:ext uri="{BB962C8B-B14F-4D97-AF65-F5344CB8AC3E}">
        <p14:creationId xmlns:p14="http://schemas.microsoft.com/office/powerpoint/2010/main" val="4027491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F80B7D09-1E25-4EF5-8CA2-91DF534145D1}" type="slidenum">
              <a:rPr lang="en-US">
                <a:solidFill>
                  <a:srgbClr val="000000"/>
                </a:solidFill>
                <a:latin typeface="Tahoma" pitchFamily="34" charset="0"/>
              </a:rPr>
              <a:pPr eaLnBrk="1" hangingPunct="1">
                <a:spcBef>
                  <a:spcPct val="20000"/>
                </a:spcBef>
                <a:spcAft>
                  <a:spcPct val="75000"/>
                </a:spcAft>
              </a:pPr>
              <a:t>29</a:t>
            </a:fld>
            <a:endParaRPr lang="en-US">
              <a:solidFill>
                <a:srgbClr val="000000"/>
              </a:solidFill>
              <a:latin typeface="Tahoma" pitchFamily="34" charset="0"/>
            </a:endParaRPr>
          </a:p>
        </p:txBody>
      </p:sp>
      <p:sp>
        <p:nvSpPr>
          <p:cNvPr id="94211" name="Rectangle 2"/>
          <p:cNvSpPr>
            <a:spLocks noGrp="1" noRot="1" noChangeAspect="1" noChangeArrowheads="1" noTextEdit="1"/>
          </p:cNvSpPr>
          <p:nvPr>
            <p:ph type="sldImg"/>
          </p:nvPr>
        </p:nvSpPr>
        <p:spPr bwMode="auto">
          <a:xfrm>
            <a:off x="1143000" y="685800"/>
            <a:ext cx="4570413"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cs typeface="Arial" pitchFamily="34" charset="0"/>
              </a:rPr>
              <a:t>The gene ontology consortium develops ontologies and makes annotation of gene products to those ontologies. The ontologies are databases containing sets of biological processes, molecular functions, and cellular components and the relationships between them. Annotators within the consortium use these ontologies to categorise gene products. During my talk today I’m going to explain about the uses of GO and give a more detailed explanation of the ontolgoies and of the system of annotation. Then Harold Drabkin is going to talk in more detail about annotation and about how you can submit annotations of your own gene products of interest.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B743EDF8-64BB-4A85-8CAC-12B2E94F38C2}" type="slidenum">
              <a:rPr lang="en-US">
                <a:solidFill>
                  <a:srgbClr val="000000"/>
                </a:solidFill>
                <a:latin typeface="Tahoma" pitchFamily="34" charset="0"/>
              </a:rPr>
              <a:pPr eaLnBrk="1" hangingPunct="1">
                <a:spcBef>
                  <a:spcPct val="20000"/>
                </a:spcBef>
                <a:spcAft>
                  <a:spcPct val="75000"/>
                </a:spcAft>
              </a:pPr>
              <a:t>30</a:t>
            </a:fld>
            <a:endParaRPr lang="en-US">
              <a:solidFill>
                <a:srgbClr val="000000"/>
              </a:solidFill>
              <a:latin typeface="Tahoma" pitchFamily="34" charset="0"/>
            </a:endParaRPr>
          </a:p>
        </p:txBody>
      </p:sp>
      <p:sp>
        <p:nvSpPr>
          <p:cNvPr id="95235" name="Rectangle 2"/>
          <p:cNvSpPr>
            <a:spLocks noGrp="1" noRot="1" noChangeAspect="1" noChangeArrowheads="1" noTextEdit="1"/>
          </p:cNvSpPr>
          <p:nvPr>
            <p:ph type="sldImg"/>
          </p:nvPr>
        </p:nvSpPr>
        <p:spPr bwMode="auto">
          <a:xfrm>
            <a:off x="1143000" y="685800"/>
            <a:ext cx="4570413"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cs typeface="Arial" pitchFamily="34" charset="0"/>
              </a:rPr>
              <a:t>The mitochondrial p450 gene products are localised on the mitochondrial inner membrane and the GO cellular component term for this is </a:t>
            </a:r>
            <a:r>
              <a:rPr lang="en-US" sz="2300" smtClean="0">
                <a:solidFill>
                  <a:srgbClr val="000000"/>
                </a:solidFill>
                <a:latin typeface="Geneva" charset="-128"/>
                <a:cs typeface="Arial" pitchFamily="34" charset="0"/>
              </a:rPr>
              <a:t>mitochondrial inner membrane ; GO:0005743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6972DF0F-D700-44D0-A6BB-32FAB5B5C69B}" type="slidenum">
              <a:rPr lang="en-US">
                <a:solidFill>
                  <a:srgbClr val="000000"/>
                </a:solidFill>
                <a:latin typeface="Tahoma" pitchFamily="34" charset="0"/>
              </a:rPr>
              <a:pPr eaLnBrk="1" hangingPunct="1">
                <a:spcBef>
                  <a:spcPct val="20000"/>
                </a:spcBef>
                <a:spcAft>
                  <a:spcPct val="75000"/>
                </a:spcAft>
              </a:pPr>
              <a:t>31</a:t>
            </a:fld>
            <a:endParaRPr lang="en-US">
              <a:solidFill>
                <a:srgbClr val="000000"/>
              </a:solidFill>
              <a:latin typeface="Tahoma" pitchFamily="34" charset="0"/>
            </a:endParaRPr>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00C42ACF-C7E8-43E5-BA4E-7C5FEDF304F9}" type="slidenum">
              <a:rPr lang="en-US">
                <a:solidFill>
                  <a:srgbClr val="000000"/>
                </a:solidFill>
                <a:latin typeface="Tahoma" pitchFamily="34" charset="0"/>
              </a:rPr>
              <a:pPr eaLnBrk="1" hangingPunct="1">
                <a:spcBef>
                  <a:spcPct val="20000"/>
                </a:spcBef>
                <a:spcAft>
                  <a:spcPct val="75000"/>
                </a:spcAft>
              </a:pPr>
              <a:t>32</a:t>
            </a:fld>
            <a:endParaRPr lang="en-US">
              <a:solidFill>
                <a:srgbClr val="000000"/>
              </a:solidFill>
              <a:latin typeface="Tahoma"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92DF0C2F-3F2F-4F64-92B9-F49B5F56CED4}" type="slidenum">
              <a:rPr lang="en-US">
                <a:solidFill>
                  <a:srgbClr val="000000"/>
                </a:solidFill>
                <a:latin typeface="Tahoma" pitchFamily="34" charset="0"/>
              </a:rPr>
              <a:pPr eaLnBrk="1" hangingPunct="1">
                <a:spcBef>
                  <a:spcPct val="20000"/>
                </a:spcBef>
                <a:spcAft>
                  <a:spcPct val="75000"/>
                </a:spcAft>
              </a:pPr>
              <a:t>33</a:t>
            </a:fld>
            <a:endParaRPr lang="en-US">
              <a:solidFill>
                <a:srgbClr val="000000"/>
              </a:solidFill>
              <a:latin typeface="Tahoma" pitchFamily="34" charset="0"/>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942AE529-60E8-4FEE-A995-6DD55DBA318F}" type="slidenum">
              <a:rPr lang="en-US">
                <a:solidFill>
                  <a:srgbClr val="000000"/>
                </a:solidFill>
                <a:latin typeface="Tahoma" pitchFamily="34" charset="0"/>
              </a:rPr>
              <a:pPr eaLnBrk="1" hangingPunct="1">
                <a:spcBef>
                  <a:spcPct val="20000"/>
                </a:spcBef>
                <a:spcAft>
                  <a:spcPct val="75000"/>
                </a:spcAft>
              </a:pPr>
              <a:t>34</a:t>
            </a:fld>
            <a:endParaRPr lang="en-US">
              <a:solidFill>
                <a:srgbClr val="000000"/>
              </a:solidFill>
              <a:latin typeface="Tahoma"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E5F042D4-E5D5-46B4-A966-E885A6F1E2CD}" type="slidenum">
              <a:rPr lang="en-US">
                <a:solidFill>
                  <a:srgbClr val="000000"/>
                </a:solidFill>
                <a:latin typeface="Tahoma" pitchFamily="34" charset="0"/>
              </a:rPr>
              <a:pPr eaLnBrk="1" hangingPunct="1">
                <a:spcBef>
                  <a:spcPct val="20000"/>
                </a:spcBef>
                <a:spcAft>
                  <a:spcPct val="75000"/>
                </a:spcAft>
              </a:pPr>
              <a:t>35</a:t>
            </a:fld>
            <a:endParaRPr lang="en-US">
              <a:solidFill>
                <a:srgbClr val="000000"/>
              </a:solidFill>
              <a:latin typeface="Tahoma" pitchFamily="34" charset="0"/>
            </a:endParaRPr>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spcAft>
                <a:spcPct val="75000"/>
              </a:spcAft>
            </a:pPr>
            <a:fld id="{A24F5187-D814-4BF5-B5F0-B1BDB1521D8D}" type="slidenum">
              <a:rPr lang="en-US">
                <a:solidFill>
                  <a:srgbClr val="000000"/>
                </a:solidFill>
                <a:latin typeface="Tahoma" pitchFamily="34" charset="0"/>
              </a:rPr>
              <a:pPr eaLnBrk="1" hangingPunct="1">
                <a:spcBef>
                  <a:spcPct val="20000"/>
                </a:spcBef>
                <a:spcAft>
                  <a:spcPct val="75000"/>
                </a:spcAft>
              </a:pPr>
              <a:t>36</a:t>
            </a:fld>
            <a:endParaRPr lang="en-US">
              <a:solidFill>
                <a:srgbClr val="000000"/>
              </a:solidFill>
              <a:latin typeface="Tahoma" pitchFamily="34" charset="0"/>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Master" Target="../slideMasters/slideMaster2.xml"/><Relationship Id="rId4" Type="http://schemas.openxmlformats.org/officeDocument/2006/relationships/tags" Target="../tags/tag10.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6D5562-9DA5-4386-9575-9CA4225D86EE}"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290974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6D5562-9DA5-4386-9575-9CA4225D86EE}"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06417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6D5562-9DA5-4386-9575-9CA4225D86EE}"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544227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6D5562-9DA5-4386-9575-9CA4225D86EE}"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72969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6D5562-9DA5-4386-9575-9CA4225D86EE}" type="datetimeFigureOut">
              <a:rPr lang="en-US" smtClean="0"/>
              <a:t>5/14/2013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364672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6D5562-9DA5-4386-9575-9CA4225D86EE}" type="datetimeFigureOut">
              <a:rPr lang="en-US" smtClean="0"/>
              <a:t>5/14/2013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185079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D5562-9DA5-4386-9575-9CA4225D86EE}" type="datetimeFigureOut">
              <a:rPr lang="en-US" smtClean="0"/>
              <a:t>5/14/2013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1953855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D5562-9DA5-4386-9575-9CA4225D86EE}"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396674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D5562-9DA5-4386-9575-9CA4225D86EE}" type="datetimeFigureOut">
              <a:rPr lang="en-US" smtClean="0"/>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771314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6D5562-9DA5-4386-9575-9CA4225D86EE}"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2935612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6D5562-9DA5-4386-9575-9CA4225D86EE}" type="datetimeFigureOut">
              <a:rPr lang="en-US" smtClean="0"/>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89583-BFB4-41E6-8F42-F6A1C0944EDF}" type="slidenum">
              <a:rPr lang="en-US" smtClean="0"/>
              <a:t>‹#›</a:t>
            </a:fld>
            <a:endParaRPr lang="en-US"/>
          </a:p>
        </p:txBody>
      </p:sp>
    </p:spTree>
    <p:extLst>
      <p:ext uri="{BB962C8B-B14F-4D97-AF65-F5344CB8AC3E}">
        <p14:creationId xmlns:p14="http://schemas.microsoft.com/office/powerpoint/2010/main" val="1524932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custDataLst>
              <p:tags r:id="rId1"/>
            </p:custDataLst>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2400" i="1" smtClean="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grpSp>
      </p:grpSp>
      <p:sp>
        <p:nvSpPr>
          <p:cNvPr id="61851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61851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custDataLst>
              <p:tags r:id="rId2"/>
            </p:custDataLst>
          </p:nvPr>
        </p:nvSpPr>
        <p:spPr>
          <a:xfrm>
            <a:off x="457200" y="6248400"/>
            <a:ext cx="2133600" cy="457200"/>
          </a:xfrm>
        </p:spPr>
        <p:txBody>
          <a:bodyPr/>
          <a:lstStyle>
            <a:lvl1pPr>
              <a:defRPr i="0"/>
            </a:lvl1pPr>
          </a:lstStyle>
          <a:p>
            <a:pPr>
              <a:defRPr/>
            </a:pPr>
            <a:endParaRPr lang="en-US"/>
          </a:p>
        </p:txBody>
      </p:sp>
      <p:sp>
        <p:nvSpPr>
          <p:cNvPr id="19" name="Rectangle 17"/>
          <p:cNvSpPr>
            <a:spLocks noGrp="1" noChangeArrowheads="1"/>
          </p:cNvSpPr>
          <p:nvPr>
            <p:ph type="ftr" sz="quarter" idx="11"/>
            <p:custDataLst>
              <p:tags r:id="rId3"/>
            </p:custDataLst>
          </p:nvPr>
        </p:nvSpPr>
        <p:spPr/>
        <p:txBody>
          <a:bodyPr/>
          <a:lstStyle>
            <a:lvl1pPr>
              <a:defRPr i="0"/>
            </a:lvl1pPr>
          </a:lstStyle>
          <a:p>
            <a:pPr>
              <a:defRPr/>
            </a:pPr>
            <a:r>
              <a:rPr lang="en-US"/>
              <a:t>File or archive your e-mail on your own computer </a:t>
            </a:r>
          </a:p>
        </p:txBody>
      </p:sp>
      <p:sp>
        <p:nvSpPr>
          <p:cNvPr id="20" name="Rectangle 18"/>
          <p:cNvSpPr>
            <a:spLocks noGrp="1" noChangeArrowheads="1"/>
          </p:cNvSpPr>
          <p:nvPr>
            <p:ph type="sldNum" sz="quarter" idx="12"/>
            <p:custDataLst>
              <p:tags r:id="rId4"/>
            </p:custDataLst>
          </p:nvPr>
        </p:nvSpPr>
        <p:spPr/>
        <p:txBody>
          <a:bodyPr/>
          <a:lstStyle>
            <a:lvl1pPr>
              <a:defRPr i="0"/>
            </a:lvl1pPr>
          </a:lstStyle>
          <a:p>
            <a:pPr>
              <a:defRPr/>
            </a:pPr>
            <a:fld id="{8B3BACAD-D577-4484-A17F-E25097D88AFB}" type="slidenum">
              <a:rPr lang="en-US"/>
              <a:pPr>
                <a:defRPr/>
              </a:pPr>
              <a:t>‹#›</a:t>
            </a:fld>
            <a:endParaRPr lang="en-US"/>
          </a:p>
        </p:txBody>
      </p:sp>
    </p:spTree>
    <p:extLst>
      <p:ext uri="{BB962C8B-B14F-4D97-AF65-F5344CB8AC3E}">
        <p14:creationId xmlns:p14="http://schemas.microsoft.com/office/powerpoint/2010/main" val="3239754065"/>
      </p:ext>
    </p:extLst>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5" name="Rectangle 3"/>
          <p:cNvSpPr>
            <a:spLocks noGrp="1" noChangeArrowheads="1"/>
          </p:cNvSpPr>
          <p:nvPr>
            <p:ph type="sldNum" sz="quarter" idx="11"/>
            <p:custDataLst>
              <p:tags r:id="rId2"/>
            </p:custDataLst>
          </p:nvPr>
        </p:nvSpPr>
        <p:spPr/>
        <p:txBody>
          <a:bodyPr/>
          <a:lstStyle>
            <a:lvl1pPr>
              <a:defRPr i="0"/>
            </a:lvl1pPr>
          </a:lstStyle>
          <a:p>
            <a:pPr>
              <a:defRPr/>
            </a:pPr>
            <a:fld id="{3167AC73-1E0F-4998-8F8D-3BB9F90D5019}" type="slidenum">
              <a:rPr lang="en-US"/>
              <a:pPr>
                <a:defRPr/>
              </a:pPr>
              <a:t>‹#›</a:t>
            </a:fld>
            <a:endParaRPr lang="en-US"/>
          </a:p>
        </p:txBody>
      </p:sp>
      <p:sp>
        <p:nvSpPr>
          <p:cNvPr id="6"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3611719213"/>
      </p:ext>
    </p:extLst>
  </p:cSld>
  <p:clrMapOvr>
    <a:masterClrMapping/>
  </p:clrMapOvr>
  <p:transition spd="med">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5" name="Rectangle 3"/>
          <p:cNvSpPr>
            <a:spLocks noGrp="1" noChangeArrowheads="1"/>
          </p:cNvSpPr>
          <p:nvPr>
            <p:ph type="sldNum" sz="quarter" idx="11"/>
            <p:custDataLst>
              <p:tags r:id="rId2"/>
            </p:custDataLst>
          </p:nvPr>
        </p:nvSpPr>
        <p:spPr/>
        <p:txBody>
          <a:bodyPr/>
          <a:lstStyle>
            <a:lvl1pPr>
              <a:defRPr i="0"/>
            </a:lvl1pPr>
          </a:lstStyle>
          <a:p>
            <a:pPr>
              <a:defRPr/>
            </a:pPr>
            <a:fld id="{B857D827-87E3-4963-9EFA-B59DDD4F1BA2}" type="slidenum">
              <a:rPr lang="en-US"/>
              <a:pPr>
                <a:defRPr/>
              </a:pPr>
              <a:t>‹#›</a:t>
            </a:fld>
            <a:endParaRPr lang="en-US"/>
          </a:p>
        </p:txBody>
      </p:sp>
      <p:sp>
        <p:nvSpPr>
          <p:cNvPr id="6"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945611586"/>
      </p:ext>
    </p:extLst>
  </p:cSld>
  <p:clrMapOvr>
    <a:masterClrMapping/>
  </p:clrMapOvr>
  <p:transition spd="med">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6" name="Rectangle 3"/>
          <p:cNvSpPr>
            <a:spLocks noGrp="1" noChangeArrowheads="1"/>
          </p:cNvSpPr>
          <p:nvPr>
            <p:ph type="sldNum" sz="quarter" idx="11"/>
            <p:custDataLst>
              <p:tags r:id="rId2"/>
            </p:custDataLst>
          </p:nvPr>
        </p:nvSpPr>
        <p:spPr/>
        <p:txBody>
          <a:bodyPr/>
          <a:lstStyle>
            <a:lvl1pPr>
              <a:defRPr i="0"/>
            </a:lvl1pPr>
          </a:lstStyle>
          <a:p>
            <a:pPr>
              <a:defRPr/>
            </a:pPr>
            <a:fld id="{A2099B03-A653-4B8F-9F1D-1165F2D606F1}" type="slidenum">
              <a:rPr lang="en-US"/>
              <a:pPr>
                <a:defRPr/>
              </a:pPr>
              <a:t>‹#›</a:t>
            </a:fld>
            <a:endParaRPr lang="en-US"/>
          </a:p>
        </p:txBody>
      </p:sp>
      <p:sp>
        <p:nvSpPr>
          <p:cNvPr id="7"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40604160"/>
      </p:ext>
    </p:extLst>
  </p:cSld>
  <p:clrMapOvr>
    <a:masterClrMapping/>
  </p:clrMapOvr>
  <p:transition spd="med">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8" name="Rectangle 3"/>
          <p:cNvSpPr>
            <a:spLocks noGrp="1" noChangeArrowheads="1"/>
          </p:cNvSpPr>
          <p:nvPr>
            <p:ph type="sldNum" sz="quarter" idx="11"/>
            <p:custDataLst>
              <p:tags r:id="rId2"/>
            </p:custDataLst>
          </p:nvPr>
        </p:nvSpPr>
        <p:spPr/>
        <p:txBody>
          <a:bodyPr/>
          <a:lstStyle>
            <a:lvl1pPr>
              <a:defRPr i="0"/>
            </a:lvl1pPr>
          </a:lstStyle>
          <a:p>
            <a:pPr>
              <a:defRPr/>
            </a:pPr>
            <a:fld id="{85C9A9FF-2B23-41FC-A352-E2B39EF2BA4E}" type="slidenum">
              <a:rPr lang="en-US"/>
              <a:pPr>
                <a:defRPr/>
              </a:pPr>
              <a:t>‹#›</a:t>
            </a:fld>
            <a:endParaRPr lang="en-US"/>
          </a:p>
        </p:txBody>
      </p:sp>
      <p:sp>
        <p:nvSpPr>
          <p:cNvPr id="9"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2880187062"/>
      </p:ext>
    </p:extLst>
  </p:cSld>
  <p:clrMapOvr>
    <a:masterClrMapping/>
  </p:clrMapOvr>
  <p:transition spd="med">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4" name="Rectangle 3"/>
          <p:cNvSpPr>
            <a:spLocks noGrp="1" noChangeArrowheads="1"/>
          </p:cNvSpPr>
          <p:nvPr>
            <p:ph type="sldNum" sz="quarter" idx="11"/>
            <p:custDataLst>
              <p:tags r:id="rId2"/>
            </p:custDataLst>
          </p:nvPr>
        </p:nvSpPr>
        <p:spPr/>
        <p:txBody>
          <a:bodyPr/>
          <a:lstStyle>
            <a:lvl1pPr>
              <a:defRPr i="0"/>
            </a:lvl1pPr>
          </a:lstStyle>
          <a:p>
            <a:pPr>
              <a:defRPr/>
            </a:pPr>
            <a:fld id="{3A0479EE-8643-49DA-9AA4-6AB2E67152C1}" type="slidenum">
              <a:rPr lang="en-US"/>
              <a:pPr>
                <a:defRPr/>
              </a:pPr>
              <a:t>‹#›</a:t>
            </a:fld>
            <a:endParaRPr lang="en-US"/>
          </a:p>
        </p:txBody>
      </p:sp>
      <p:sp>
        <p:nvSpPr>
          <p:cNvPr id="5"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859958041"/>
      </p:ext>
    </p:extLst>
  </p:cSld>
  <p:clrMapOvr>
    <a:masterClrMapping/>
  </p:clrMapOvr>
  <p:transition spd="med">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3" name="Rectangle 3"/>
          <p:cNvSpPr>
            <a:spLocks noGrp="1" noChangeArrowheads="1"/>
          </p:cNvSpPr>
          <p:nvPr>
            <p:ph type="sldNum" sz="quarter" idx="11"/>
            <p:custDataLst>
              <p:tags r:id="rId2"/>
            </p:custDataLst>
          </p:nvPr>
        </p:nvSpPr>
        <p:spPr/>
        <p:txBody>
          <a:bodyPr/>
          <a:lstStyle>
            <a:lvl1pPr>
              <a:defRPr i="0"/>
            </a:lvl1pPr>
          </a:lstStyle>
          <a:p>
            <a:pPr>
              <a:defRPr/>
            </a:pPr>
            <a:fld id="{059DDEAA-1470-4BD6-B1B2-20FED04622CB}" type="slidenum">
              <a:rPr lang="en-US"/>
              <a:pPr>
                <a:defRPr/>
              </a:pPr>
              <a:t>‹#›</a:t>
            </a:fld>
            <a:endParaRPr lang="en-US"/>
          </a:p>
        </p:txBody>
      </p:sp>
      <p:sp>
        <p:nvSpPr>
          <p:cNvPr id="4"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061807003"/>
      </p:ext>
    </p:extLst>
  </p:cSld>
  <p:clrMapOvr>
    <a:masterClrMapping/>
  </p:clrMapOvr>
  <p:transition spd="med">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6" name="Rectangle 3"/>
          <p:cNvSpPr>
            <a:spLocks noGrp="1" noChangeArrowheads="1"/>
          </p:cNvSpPr>
          <p:nvPr>
            <p:ph type="sldNum" sz="quarter" idx="11"/>
            <p:custDataLst>
              <p:tags r:id="rId2"/>
            </p:custDataLst>
          </p:nvPr>
        </p:nvSpPr>
        <p:spPr/>
        <p:txBody>
          <a:bodyPr/>
          <a:lstStyle>
            <a:lvl1pPr>
              <a:defRPr i="0"/>
            </a:lvl1pPr>
          </a:lstStyle>
          <a:p>
            <a:pPr>
              <a:defRPr/>
            </a:pPr>
            <a:fld id="{89E5AAD0-D410-414B-9DAF-41751CF6686A}" type="slidenum">
              <a:rPr lang="en-US"/>
              <a:pPr>
                <a:defRPr/>
              </a:pPr>
              <a:t>‹#›</a:t>
            </a:fld>
            <a:endParaRPr lang="en-US"/>
          </a:p>
        </p:txBody>
      </p:sp>
      <p:sp>
        <p:nvSpPr>
          <p:cNvPr id="7"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595703581"/>
      </p:ext>
    </p:extLst>
  </p:cSld>
  <p:clrMapOvr>
    <a:masterClrMapping/>
  </p:clrMapOvr>
  <p:transition spd="med">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6" name="Rectangle 3"/>
          <p:cNvSpPr>
            <a:spLocks noGrp="1" noChangeArrowheads="1"/>
          </p:cNvSpPr>
          <p:nvPr>
            <p:ph type="sldNum" sz="quarter" idx="11"/>
            <p:custDataLst>
              <p:tags r:id="rId2"/>
            </p:custDataLst>
          </p:nvPr>
        </p:nvSpPr>
        <p:spPr/>
        <p:txBody>
          <a:bodyPr/>
          <a:lstStyle>
            <a:lvl1pPr>
              <a:defRPr i="0"/>
            </a:lvl1pPr>
          </a:lstStyle>
          <a:p>
            <a:pPr>
              <a:defRPr/>
            </a:pPr>
            <a:fld id="{3CFF7200-86F8-450F-9465-918DC8C675FE}" type="slidenum">
              <a:rPr lang="en-US"/>
              <a:pPr>
                <a:defRPr/>
              </a:pPr>
              <a:t>‹#›</a:t>
            </a:fld>
            <a:endParaRPr lang="en-US"/>
          </a:p>
        </p:txBody>
      </p:sp>
      <p:sp>
        <p:nvSpPr>
          <p:cNvPr id="7"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2772789897"/>
      </p:ext>
    </p:extLst>
  </p:cSld>
  <p:clrMapOvr>
    <a:masterClrMapping/>
  </p:clrMapOvr>
  <p:transition spd="med">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5" name="Rectangle 3"/>
          <p:cNvSpPr>
            <a:spLocks noGrp="1" noChangeArrowheads="1"/>
          </p:cNvSpPr>
          <p:nvPr>
            <p:ph type="sldNum" sz="quarter" idx="11"/>
            <p:custDataLst>
              <p:tags r:id="rId2"/>
            </p:custDataLst>
          </p:nvPr>
        </p:nvSpPr>
        <p:spPr/>
        <p:txBody>
          <a:bodyPr/>
          <a:lstStyle>
            <a:lvl1pPr>
              <a:defRPr i="0"/>
            </a:lvl1pPr>
          </a:lstStyle>
          <a:p>
            <a:pPr>
              <a:defRPr/>
            </a:pPr>
            <a:fld id="{15A552D2-3A08-4124-8E12-D4570BA7DB73}" type="slidenum">
              <a:rPr lang="en-US"/>
              <a:pPr>
                <a:defRPr/>
              </a:pPr>
              <a:t>‹#›</a:t>
            </a:fld>
            <a:endParaRPr lang="en-US"/>
          </a:p>
        </p:txBody>
      </p:sp>
      <p:sp>
        <p:nvSpPr>
          <p:cNvPr id="6"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408691839"/>
      </p:ext>
    </p:extLst>
  </p:cSld>
  <p:clrMapOvr>
    <a:masterClrMapping/>
  </p:clrMapOvr>
  <p:transition spd="med">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5" name="Rectangle 3"/>
          <p:cNvSpPr>
            <a:spLocks noGrp="1" noChangeArrowheads="1"/>
          </p:cNvSpPr>
          <p:nvPr>
            <p:ph type="sldNum" sz="quarter" idx="11"/>
            <p:custDataLst>
              <p:tags r:id="rId2"/>
            </p:custDataLst>
          </p:nvPr>
        </p:nvSpPr>
        <p:spPr/>
        <p:txBody>
          <a:bodyPr/>
          <a:lstStyle>
            <a:lvl1pPr>
              <a:defRPr i="0"/>
            </a:lvl1pPr>
          </a:lstStyle>
          <a:p>
            <a:pPr>
              <a:defRPr/>
            </a:pPr>
            <a:fld id="{98B786DC-81EC-40D2-8D9B-8D3A6F18C8F8}" type="slidenum">
              <a:rPr lang="en-US"/>
              <a:pPr>
                <a:defRPr/>
              </a:pPr>
              <a:t>‹#›</a:t>
            </a:fld>
            <a:endParaRPr lang="en-US"/>
          </a:p>
        </p:txBody>
      </p:sp>
      <p:sp>
        <p:nvSpPr>
          <p:cNvPr id="6"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2536293569"/>
      </p:ext>
    </p:extLst>
  </p:cSld>
  <p:clrMapOvr>
    <a:masterClrMapping/>
  </p:clrMapOvr>
  <p:transition spd="med">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6" name="Rectangle 3"/>
          <p:cNvSpPr>
            <a:spLocks noGrp="1" noChangeArrowheads="1"/>
          </p:cNvSpPr>
          <p:nvPr>
            <p:ph type="sldNum" sz="quarter" idx="11"/>
            <p:custDataLst>
              <p:tags r:id="rId2"/>
            </p:custDataLst>
          </p:nvPr>
        </p:nvSpPr>
        <p:spPr/>
        <p:txBody>
          <a:bodyPr/>
          <a:lstStyle>
            <a:lvl1pPr>
              <a:defRPr i="0"/>
            </a:lvl1pPr>
          </a:lstStyle>
          <a:p>
            <a:pPr>
              <a:defRPr/>
            </a:pPr>
            <a:fld id="{FF750320-1E3F-4CEC-AE34-F3B200BD8F9D}" type="slidenum">
              <a:rPr lang="en-US"/>
              <a:pPr>
                <a:defRPr/>
              </a:pPr>
              <a:t>‹#›</a:t>
            </a:fld>
            <a:endParaRPr lang="en-US"/>
          </a:p>
        </p:txBody>
      </p:sp>
      <p:sp>
        <p:nvSpPr>
          <p:cNvPr id="7"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3740560473"/>
      </p:ext>
    </p:extLst>
  </p:cSld>
  <p:clrMapOvr>
    <a:masterClrMapping/>
  </p:clrMapOvr>
  <p:transition spd="med">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7" name="Rectangle 3"/>
          <p:cNvSpPr>
            <a:spLocks noGrp="1" noChangeArrowheads="1"/>
          </p:cNvSpPr>
          <p:nvPr>
            <p:ph type="sldNum" sz="quarter" idx="11"/>
            <p:custDataLst>
              <p:tags r:id="rId2"/>
            </p:custDataLst>
          </p:nvPr>
        </p:nvSpPr>
        <p:spPr/>
        <p:txBody>
          <a:bodyPr/>
          <a:lstStyle>
            <a:lvl1pPr>
              <a:defRPr i="0"/>
            </a:lvl1pPr>
          </a:lstStyle>
          <a:p>
            <a:pPr>
              <a:defRPr/>
            </a:pPr>
            <a:fld id="{73A9B573-A79A-493D-B9F2-D2A04C617FE4}" type="slidenum">
              <a:rPr lang="en-US"/>
              <a:pPr>
                <a:defRPr/>
              </a:pPr>
              <a:t>‹#›</a:t>
            </a:fld>
            <a:endParaRPr lang="en-US"/>
          </a:p>
        </p:txBody>
      </p:sp>
      <p:sp>
        <p:nvSpPr>
          <p:cNvPr id="8"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3725342330"/>
      </p:ext>
    </p:extLst>
  </p:cSld>
  <p:clrMapOvr>
    <a:masterClrMapping/>
  </p:clrMapOvr>
  <p:transition spd="med">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7" name="Rectangle 3"/>
          <p:cNvSpPr>
            <a:spLocks noGrp="1" noChangeArrowheads="1"/>
          </p:cNvSpPr>
          <p:nvPr>
            <p:ph type="sldNum" sz="quarter" idx="11"/>
            <p:custDataLst>
              <p:tags r:id="rId2"/>
            </p:custDataLst>
          </p:nvPr>
        </p:nvSpPr>
        <p:spPr/>
        <p:txBody>
          <a:bodyPr/>
          <a:lstStyle>
            <a:lvl1pPr>
              <a:defRPr i="0"/>
            </a:lvl1pPr>
          </a:lstStyle>
          <a:p>
            <a:pPr>
              <a:defRPr/>
            </a:pPr>
            <a:fld id="{2E201DD1-041A-465B-8EE1-1E0C0B25D1B9}" type="slidenum">
              <a:rPr lang="en-US"/>
              <a:pPr>
                <a:defRPr/>
              </a:pPr>
              <a:t>‹#›</a:t>
            </a:fld>
            <a:endParaRPr lang="en-US"/>
          </a:p>
        </p:txBody>
      </p:sp>
      <p:sp>
        <p:nvSpPr>
          <p:cNvPr id="8"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189519285"/>
      </p:ext>
    </p:extLst>
  </p:cSld>
  <p:clrMapOvr>
    <a:masterClrMapping/>
  </p:clrMapOvr>
  <p:transition spd="med">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6" name="Rectangle 3"/>
          <p:cNvSpPr>
            <a:spLocks noGrp="1" noChangeArrowheads="1"/>
          </p:cNvSpPr>
          <p:nvPr>
            <p:ph type="sldNum" sz="quarter" idx="11"/>
            <p:custDataLst>
              <p:tags r:id="rId2"/>
            </p:custDataLst>
          </p:nvPr>
        </p:nvSpPr>
        <p:spPr/>
        <p:txBody>
          <a:bodyPr/>
          <a:lstStyle>
            <a:lvl1pPr>
              <a:defRPr i="0"/>
            </a:lvl1pPr>
          </a:lstStyle>
          <a:p>
            <a:pPr>
              <a:defRPr/>
            </a:pPr>
            <a:fld id="{A2FE4041-C84B-41DA-971C-622206259CF2}" type="slidenum">
              <a:rPr lang="en-US"/>
              <a:pPr>
                <a:defRPr/>
              </a:pPr>
              <a:t>‹#›</a:t>
            </a:fld>
            <a:endParaRPr lang="en-US"/>
          </a:p>
        </p:txBody>
      </p:sp>
      <p:sp>
        <p:nvSpPr>
          <p:cNvPr id="7"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1943019394"/>
      </p:ext>
    </p:extLst>
  </p:cSld>
  <p:clrMapOvr>
    <a:masterClrMapping/>
  </p:clrMapOvr>
  <p:transition spd="med">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custDataLst>
              <p:tags r:id="rId1"/>
            </p:custDataLst>
          </p:nvPr>
        </p:nvSpPr>
        <p:spPr/>
        <p:txBody>
          <a:bodyPr/>
          <a:lstStyle>
            <a:lvl1pPr>
              <a:defRPr i="0"/>
            </a:lvl1pPr>
          </a:lstStyle>
          <a:p>
            <a:pPr>
              <a:defRPr/>
            </a:pPr>
            <a:r>
              <a:rPr lang="en-US"/>
              <a:t>File or archive your e-mail on your own computer </a:t>
            </a:r>
          </a:p>
        </p:txBody>
      </p:sp>
      <p:sp>
        <p:nvSpPr>
          <p:cNvPr id="7" name="Rectangle 3"/>
          <p:cNvSpPr>
            <a:spLocks noGrp="1" noChangeArrowheads="1"/>
          </p:cNvSpPr>
          <p:nvPr>
            <p:ph type="sldNum" sz="quarter" idx="11"/>
            <p:custDataLst>
              <p:tags r:id="rId2"/>
            </p:custDataLst>
          </p:nvPr>
        </p:nvSpPr>
        <p:spPr/>
        <p:txBody>
          <a:bodyPr/>
          <a:lstStyle>
            <a:lvl1pPr>
              <a:defRPr i="0"/>
            </a:lvl1pPr>
          </a:lstStyle>
          <a:p>
            <a:pPr>
              <a:defRPr/>
            </a:pPr>
            <a:fld id="{D706D7F1-7B4A-4F04-951B-EF774CA7350B}" type="slidenum">
              <a:rPr lang="en-US"/>
              <a:pPr>
                <a:defRPr/>
              </a:pPr>
              <a:t>‹#›</a:t>
            </a:fld>
            <a:endParaRPr lang="en-US"/>
          </a:p>
        </p:txBody>
      </p:sp>
      <p:sp>
        <p:nvSpPr>
          <p:cNvPr id="8" name="Rectangle 16"/>
          <p:cNvSpPr>
            <a:spLocks noGrp="1" noChangeArrowheads="1"/>
          </p:cNvSpPr>
          <p:nvPr>
            <p:ph type="dt" sz="half" idx="12"/>
            <p:custDataLst>
              <p:tags r:id="rId3"/>
            </p:custDataLst>
          </p:nvPr>
        </p:nvSpPr>
        <p:spPr/>
        <p:txBody>
          <a:bodyPr/>
          <a:lstStyle>
            <a:lvl1pPr>
              <a:defRPr i="0"/>
            </a:lvl1pPr>
          </a:lstStyle>
          <a:p>
            <a:pPr>
              <a:defRPr/>
            </a:pPr>
            <a:endParaRPr lang="en-US"/>
          </a:p>
        </p:txBody>
      </p:sp>
    </p:spTree>
    <p:extLst>
      <p:ext uri="{BB962C8B-B14F-4D97-AF65-F5344CB8AC3E}">
        <p14:creationId xmlns:p14="http://schemas.microsoft.com/office/powerpoint/2010/main" val="989685997"/>
      </p:ext>
    </p:extLst>
  </p:cSld>
  <p:clrMapOvr>
    <a:masterClrMapping/>
  </p:clrMapOvr>
  <p:transition spd="med">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D885533-5BA4-4297-AF43-16AFE075E5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99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1382B4-FC0D-40DC-A35F-CC7CD253BD9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13158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B6827F0-538A-4049-A3A0-37E466A7B21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689094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CBA9C32-F13F-4344-A2FD-0009F013B4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45279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86DE410-27B2-4E97-882F-0D4A09023FA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34946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6747EB7-E269-4F6E-8A63-91443BA0E7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50239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FC0FDE6-260C-4C2B-BDE3-15A031D677F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8468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D06A90E-6FC5-4E78-9AAE-19B3B3F56F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87822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5E626D4-F108-47AB-ABBB-AEB33A9A63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55871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D6FD18B-6E43-4C72-BDDA-05E044EFC8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51669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BC52D0-1694-452C-8196-3732B94C2F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9397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ags" Target="../tags/tag1.xml"/><Relationship Id="rId3" Type="http://schemas.openxmlformats.org/officeDocument/2006/relationships/slideLayout" Target="../slideLayouts/slideLayout14.xml"/><Relationship Id="rId21" Type="http://schemas.openxmlformats.org/officeDocument/2006/relationships/tags" Target="../tags/tag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ags" Target="../tags/tag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ags" Target="../tags/tag6.xml"/><Relationship Id="rId10" Type="http://schemas.openxmlformats.org/officeDocument/2006/relationships/slideLayout" Target="../slideLayouts/slideLayout21.xml"/><Relationship Id="rId19" Type="http://schemas.openxmlformats.org/officeDocument/2006/relationships/tags" Target="../tags/tag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ags" Target="../tags/tag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D5562-9DA5-4386-9575-9CA4225D86EE}" type="datetimeFigureOut">
              <a:rPr lang="en-US" smtClean="0"/>
              <a:t>5/14/2013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89583-BFB4-41E6-8F42-F6A1C0944EDF}" type="slidenum">
              <a:rPr lang="en-US" smtClean="0"/>
              <a:t>‹#›</a:t>
            </a:fld>
            <a:endParaRPr lang="en-US"/>
          </a:p>
        </p:txBody>
      </p:sp>
    </p:spTree>
    <p:extLst>
      <p:ext uri="{BB962C8B-B14F-4D97-AF65-F5344CB8AC3E}">
        <p14:creationId xmlns:p14="http://schemas.microsoft.com/office/powerpoint/2010/main" val="333479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7474" name="Rectangle 2"/>
          <p:cNvSpPr>
            <a:spLocks noGrp="1" noChangeArrowheads="1"/>
          </p:cNvSpPr>
          <p:nvPr>
            <p:ph type="ftr" sz="quarter" idx="3"/>
            <p:custDataLst>
              <p:tags r:id="rId18"/>
            </p:custDataLst>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spcAft>
                <a:spcPct val="0"/>
              </a:spcAft>
              <a:defRPr sz="1200" i="1">
                <a:solidFill>
                  <a:srgbClr val="000000"/>
                </a:solidFill>
                <a:latin typeface="+mn-lt"/>
                <a:cs typeface="+mn-cs"/>
              </a:defRPr>
            </a:lvl1pPr>
          </a:lstStyle>
          <a:p>
            <a:pPr fontAlgn="base">
              <a:defRPr/>
            </a:pPr>
            <a:r>
              <a:rPr lang="en-US"/>
              <a:t>File or archive your e-mail on your own computer </a:t>
            </a:r>
          </a:p>
        </p:txBody>
      </p:sp>
      <p:sp>
        <p:nvSpPr>
          <p:cNvPr id="617475" name="Rectangle 3"/>
          <p:cNvSpPr>
            <a:spLocks noGrp="1" noChangeArrowheads="1"/>
          </p:cNvSpPr>
          <p:nvPr>
            <p:ph type="sldNum" sz="quarter" idx="4"/>
            <p:custDataLst>
              <p:tags r:id="rId19"/>
            </p:custDataLst>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spcAft>
                <a:spcPct val="0"/>
              </a:spcAft>
              <a:defRPr sz="1200" i="1">
                <a:solidFill>
                  <a:srgbClr val="000000"/>
                </a:solidFill>
                <a:latin typeface="Arial Black" pitchFamily="34" charset="0"/>
                <a:cs typeface="+mn-cs"/>
              </a:defRPr>
            </a:lvl1pPr>
          </a:lstStyle>
          <a:p>
            <a:pPr fontAlgn="base">
              <a:defRPr/>
            </a:pPr>
            <a:fld id="{6B09A72E-DBD1-4D21-B80E-92E5E9E4B572}" type="slidenum">
              <a:rPr lang="en-US"/>
              <a:pPr fontAlgn="base">
                <a:defRPr/>
              </a:pPr>
              <a:t>‹#›</a:t>
            </a:fld>
            <a:endParaRPr lang="en-US"/>
          </a:p>
        </p:txBody>
      </p:sp>
      <p:grpSp>
        <p:nvGrpSpPr>
          <p:cNvPr id="4100" name="Group 4"/>
          <p:cNvGrpSpPr>
            <a:grpSpLocks/>
          </p:cNvGrpSpPr>
          <p:nvPr>
            <p:custDataLst>
              <p:tags r:id="rId20"/>
            </p:custDataLst>
          </p:nvPr>
        </p:nvGrpSpPr>
        <p:grpSpPr bwMode="auto">
          <a:xfrm>
            <a:off x="0" y="0"/>
            <a:ext cx="9144000" cy="546100"/>
            <a:chOff x="0" y="0"/>
            <a:chExt cx="5760" cy="344"/>
          </a:xfrm>
        </p:grpSpPr>
        <p:sp>
          <p:nvSpPr>
            <p:cNvPr id="4104"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2400" i="1" smtClean="0">
                <a:solidFill>
                  <a:srgbClr val="000000"/>
                </a:solidFill>
                <a:latin typeface="Times New Roman" pitchFamily="18" charset="0"/>
              </a:endParaRPr>
            </a:p>
          </p:txBody>
        </p:sp>
        <p:sp>
          <p:nvSpPr>
            <p:cNvPr id="4105"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4106"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666699"/>
                </a:solidFill>
              </a:endParaRPr>
            </a:p>
          </p:txBody>
        </p:sp>
        <p:sp>
          <p:nvSpPr>
            <p:cNvPr id="4107"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666699"/>
                </a:solidFill>
              </a:endParaRPr>
            </a:p>
          </p:txBody>
        </p:sp>
        <p:sp>
          <p:nvSpPr>
            <p:cNvPr id="4108"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9999CC"/>
                </a:solidFill>
              </a:endParaRPr>
            </a:p>
          </p:txBody>
        </p:sp>
        <p:sp>
          <p:nvSpPr>
            <p:cNvPr id="4109"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666699"/>
                </a:solidFill>
              </a:endParaRPr>
            </a:p>
          </p:txBody>
        </p:sp>
        <p:sp>
          <p:nvSpPr>
            <p:cNvPr id="4110"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i="1" smtClean="0">
                <a:solidFill>
                  <a:srgbClr val="000000"/>
                </a:solidFill>
                <a:latin typeface="Times New Roman" pitchFamily="18" charset="0"/>
              </a:endParaRPr>
            </a:p>
          </p:txBody>
        </p:sp>
        <p:sp>
          <p:nvSpPr>
            <p:cNvPr id="4111"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9999CC"/>
                </a:solidFill>
              </a:endParaRPr>
            </a:p>
          </p:txBody>
        </p:sp>
        <p:sp>
          <p:nvSpPr>
            <p:cNvPr id="4112"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i="1" smtClean="0">
                <a:solidFill>
                  <a:srgbClr val="9999CC"/>
                </a:solidFill>
              </a:endParaRPr>
            </a:p>
          </p:txBody>
        </p:sp>
      </p:grpSp>
      <p:sp>
        <p:nvSpPr>
          <p:cNvPr id="4101" name="Rectangle 14"/>
          <p:cNvSpPr>
            <a:spLocks noGrp="1" noChangeArrowheads="1"/>
          </p:cNvSpPr>
          <p:nvPr>
            <p:ph type="title"/>
            <p:custDataLst>
              <p:tags r:id="rId21"/>
            </p:custDataLst>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2" name="Rectangle 15"/>
          <p:cNvSpPr>
            <a:spLocks noGrp="1" noChangeArrowheads="1"/>
          </p:cNvSpPr>
          <p:nvPr>
            <p:ph type="body" idx="1"/>
            <p:custDataLst>
              <p:tags r:id="rId22"/>
            </p:custDataLst>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7488" name="Rectangle 16"/>
          <p:cNvSpPr>
            <a:spLocks noGrp="1" noChangeArrowheads="1"/>
          </p:cNvSpPr>
          <p:nvPr>
            <p:ph type="dt" sz="half" idx="2"/>
            <p:custDataLst>
              <p:tags r:id="rId23"/>
            </p:custDataLst>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spcAft>
                <a:spcPct val="0"/>
              </a:spcAft>
              <a:defRPr sz="1200" i="1">
                <a:solidFill>
                  <a:srgbClr val="000000"/>
                </a:solidFill>
                <a:latin typeface="+mn-lt"/>
                <a:cs typeface="+mn-cs"/>
              </a:defRPr>
            </a:lvl1pPr>
          </a:lstStyle>
          <a:p>
            <a:pPr fontAlgn="base">
              <a:defRPr/>
            </a:pPr>
            <a:endParaRPr lang="en-US"/>
          </a:p>
        </p:txBody>
      </p:sp>
    </p:spTree>
    <p:extLst>
      <p:ext uri="{BB962C8B-B14F-4D97-AF65-F5344CB8AC3E}">
        <p14:creationId xmlns:p14="http://schemas.microsoft.com/office/powerpoint/2010/main" val="3343453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med">
    <p:wipe dir="d"/>
  </p:transition>
  <p:timing>
    <p:tnLst>
      <p:par>
        <p:cTn id="1" dur="indefinite" restart="never" nodeType="tmRoot"/>
      </p:par>
    </p:tnLst>
  </p:timing>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cs typeface="Arial" charset="0"/>
        </a:defRPr>
      </a:lvl2pPr>
      <a:lvl3pPr algn="l" rtl="0" eaLnBrk="0" fontAlgn="base" hangingPunct="0">
        <a:spcBef>
          <a:spcPct val="0"/>
        </a:spcBef>
        <a:spcAft>
          <a:spcPct val="0"/>
        </a:spcAft>
        <a:defRPr sz="4400">
          <a:solidFill>
            <a:schemeClr val="tx1"/>
          </a:solidFill>
          <a:latin typeface="Arial" charset="0"/>
          <a:cs typeface="Arial" charset="0"/>
        </a:defRPr>
      </a:lvl3pPr>
      <a:lvl4pPr algn="l" rtl="0" eaLnBrk="0" fontAlgn="base" hangingPunct="0">
        <a:spcBef>
          <a:spcPct val="0"/>
        </a:spcBef>
        <a:spcAft>
          <a:spcPct val="0"/>
        </a:spcAft>
        <a:defRPr sz="4400">
          <a:solidFill>
            <a:schemeClr val="tx1"/>
          </a:solidFill>
          <a:latin typeface="Arial" charset="0"/>
          <a:cs typeface="Arial" charset="0"/>
        </a:defRPr>
      </a:lvl4pPr>
      <a:lvl5pPr algn="l" rtl="0" eaLnBrk="0" fontAlgn="base" hangingPunct="0">
        <a:spcBef>
          <a:spcPct val="0"/>
        </a:spcBef>
        <a:spcAft>
          <a:spcPct val="0"/>
        </a:spcAft>
        <a:defRPr sz="4400">
          <a:solidFill>
            <a:schemeClr val="tx1"/>
          </a:solidFill>
          <a:latin typeface="Arial" charset="0"/>
          <a:cs typeface="Arial" charset="0"/>
        </a:defRPr>
      </a:lvl5pPr>
      <a:lvl6pPr marL="457200" algn="l" rtl="0" fontAlgn="base">
        <a:spcBef>
          <a:spcPct val="0"/>
        </a:spcBef>
        <a:spcAft>
          <a:spcPct val="0"/>
        </a:spcAft>
        <a:defRPr sz="4400">
          <a:solidFill>
            <a:schemeClr val="tx1"/>
          </a:solidFill>
          <a:latin typeface="Arial" charset="0"/>
          <a:cs typeface="Arial" charset="0"/>
        </a:defRPr>
      </a:lvl6pPr>
      <a:lvl7pPr marL="914400" algn="l" rtl="0" fontAlgn="base">
        <a:spcBef>
          <a:spcPct val="0"/>
        </a:spcBef>
        <a:spcAft>
          <a:spcPct val="0"/>
        </a:spcAft>
        <a:defRPr sz="4400">
          <a:solidFill>
            <a:schemeClr val="tx1"/>
          </a:solidFill>
          <a:latin typeface="Arial" charset="0"/>
          <a:cs typeface="Arial" charset="0"/>
        </a:defRPr>
      </a:lvl7pPr>
      <a:lvl8pPr marL="1371600" algn="l" rtl="0" fontAlgn="base">
        <a:spcBef>
          <a:spcPct val="0"/>
        </a:spcBef>
        <a:spcAft>
          <a:spcPct val="0"/>
        </a:spcAft>
        <a:defRPr sz="4400">
          <a:solidFill>
            <a:schemeClr val="tx1"/>
          </a:solidFill>
          <a:latin typeface="Arial" charset="0"/>
          <a:cs typeface="Arial" charset="0"/>
        </a:defRPr>
      </a:lvl8pPr>
      <a:lvl9pPr marL="1828800" algn="l" rtl="0" fontAlgn="base">
        <a:spcBef>
          <a:spcPct val="0"/>
        </a:spcBef>
        <a:spcAft>
          <a:spcPct val="0"/>
        </a:spcAft>
        <a:defRPr sz="4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DF68AA3-F6CC-42AA-85FF-A7436118175D}"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56804534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tags" Target="../tags/tag58.xml"/><Relationship Id="rId7" Type="http://schemas.openxmlformats.org/officeDocument/2006/relationships/notesSlide" Target="../notesSlides/notesSlide1.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18.xml"/><Relationship Id="rId5" Type="http://schemas.openxmlformats.org/officeDocument/2006/relationships/tags" Target="../tags/tag60.xml"/><Relationship Id="rId4" Type="http://schemas.openxmlformats.org/officeDocument/2006/relationships/tags" Target="../tags/tag59.xml"/></Relationships>
</file>

<file path=ppt/slides/_rels/slide30.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notesSlide" Target="../notesSlides/notesSlide2.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slideLayout" Target="../slideLayouts/slideLayout18.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5" Type="http://schemas.openxmlformats.org/officeDocument/2006/relationships/image" Target="../media/image22.png"/><Relationship Id="rId10" Type="http://schemas.openxmlformats.org/officeDocument/2006/relationships/tags" Target="../tags/tag70.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image" Target="../media/image21.pn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image" Target="../media/image24.png"/><Relationship Id="rId5" Type="http://schemas.openxmlformats.org/officeDocument/2006/relationships/tags" Target="../tags/tag76.xml"/><Relationship Id="rId10" Type="http://schemas.openxmlformats.org/officeDocument/2006/relationships/image" Target="../media/image23.png"/><Relationship Id="rId4" Type="http://schemas.openxmlformats.org/officeDocument/2006/relationships/tags" Target="../tags/tag75.xml"/><Relationship Id="rId9" Type="http://schemas.openxmlformats.org/officeDocument/2006/relationships/notesSlide" Target="../notesSlides/notesSlide3.xml"/></Relationships>
</file>

<file path=ppt/slides/_rels/slide32.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image" Target="../media/image25.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4.xml"/><Relationship Id="rId5" Type="http://schemas.openxmlformats.org/officeDocument/2006/relationships/slideLayout" Target="../slideLayouts/slideLayout13.xml"/><Relationship Id="rId4" Type="http://schemas.openxmlformats.org/officeDocument/2006/relationships/tags" Target="../tags/tag82.xml"/></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85.xml"/><Relationship Id="rId7" Type="http://schemas.openxmlformats.org/officeDocument/2006/relationships/notesSlide" Target="../notesSlides/notesSlide5.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6.xml"/><Relationship Id="rId5" Type="http://schemas.openxmlformats.org/officeDocument/2006/relationships/tags" Target="../tags/tag87.xml"/><Relationship Id="rId4" Type="http://schemas.openxmlformats.org/officeDocument/2006/relationships/tags" Target="../tags/tag86.xml"/></Relationships>
</file>

<file path=ppt/slides/_rels/slide34.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27.png"/><Relationship Id="rId5" Type="http://schemas.openxmlformats.org/officeDocument/2006/relationships/notesSlide" Target="../notesSlides/notesSlide6.xml"/><Relationship Id="rId4"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93.xml"/><Relationship Id="rId7" Type="http://schemas.openxmlformats.org/officeDocument/2006/relationships/slideLayout" Target="../slideLayouts/slideLayout2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9"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image" Target="../media/image29.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tags" Target="../tags/tag100.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9.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Biyoinformatik</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551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İki</a:t>
            </a:r>
            <a:r>
              <a:rPr lang="en-US" dirty="0" smtClean="0"/>
              <a:t> </a:t>
            </a:r>
            <a:r>
              <a:rPr lang="en-US" dirty="0" err="1" smtClean="0"/>
              <a:t>temel</a:t>
            </a:r>
            <a:r>
              <a:rPr lang="en-US" dirty="0" smtClean="0"/>
              <a:t> </a:t>
            </a:r>
            <a:r>
              <a:rPr lang="en-US" dirty="0" err="1" smtClean="0"/>
              <a:t>bilgi</a:t>
            </a:r>
            <a:r>
              <a:rPr lang="en-US" dirty="0" smtClean="0"/>
              <a:t> </a:t>
            </a:r>
            <a:r>
              <a:rPr lang="en-US" dirty="0" err="1" smtClean="0"/>
              <a:t>vardır</a:t>
            </a:r>
            <a:r>
              <a:rPr lang="en-US" dirty="0" smtClean="0"/>
              <a:t>:</a:t>
            </a:r>
            <a:br>
              <a:rPr lang="en-US" dirty="0" smtClean="0"/>
            </a:b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err="1" smtClean="0"/>
              <a:t>Genetik</a:t>
            </a:r>
            <a:r>
              <a:rPr lang="en-US" dirty="0" smtClean="0"/>
              <a:t> </a:t>
            </a:r>
            <a:r>
              <a:rPr lang="en-US" dirty="0" err="1"/>
              <a:t>bilgi</a:t>
            </a:r>
            <a:r>
              <a:rPr lang="en-US" dirty="0"/>
              <a:t> </a:t>
            </a:r>
            <a:r>
              <a:rPr lang="en-US" dirty="0" err="1"/>
              <a:t>akışı</a:t>
            </a:r>
            <a:r>
              <a:rPr lang="en-US" dirty="0"/>
              <a:t>:</a:t>
            </a:r>
          </a:p>
          <a:p>
            <a:pPr marL="0" indent="0">
              <a:buNone/>
            </a:pPr>
            <a:r>
              <a:rPr lang="en-US" dirty="0" err="1" smtClean="0"/>
              <a:t>Bir</a:t>
            </a:r>
            <a:r>
              <a:rPr lang="en-US" dirty="0" smtClean="0"/>
              <a:t> </a:t>
            </a:r>
            <a:r>
              <a:rPr lang="en-US" dirty="0" err="1"/>
              <a:t>organizmanın</a:t>
            </a:r>
            <a:r>
              <a:rPr lang="en-US" dirty="0"/>
              <a:t> </a:t>
            </a:r>
            <a:r>
              <a:rPr lang="en-US" dirty="0" err="1"/>
              <a:t>DNAsı</a:t>
            </a:r>
            <a:r>
              <a:rPr lang="en-US" dirty="0"/>
              <a:t> </a:t>
            </a:r>
            <a:r>
              <a:rPr lang="en-US" dirty="0" err="1"/>
              <a:t>incelenir</a:t>
            </a:r>
            <a:r>
              <a:rPr lang="en-US" dirty="0"/>
              <a:t> </a:t>
            </a:r>
            <a:r>
              <a:rPr lang="en-US" dirty="0" err="1"/>
              <a:t>ve</a:t>
            </a:r>
            <a:r>
              <a:rPr lang="en-US" dirty="0"/>
              <a:t> </a:t>
            </a:r>
            <a:r>
              <a:rPr lang="en-US" dirty="0" smtClean="0"/>
              <a:t>o </a:t>
            </a:r>
            <a:r>
              <a:rPr lang="en-US" dirty="0" err="1" smtClean="0"/>
              <a:t>organizma</a:t>
            </a:r>
            <a:r>
              <a:rPr lang="en-US" dirty="0" smtClean="0"/>
              <a:t>    </a:t>
            </a:r>
            <a:r>
              <a:rPr lang="en-US" dirty="0" err="1" smtClean="0"/>
              <a:t>türünün</a:t>
            </a:r>
            <a:r>
              <a:rPr lang="en-US" dirty="0" smtClean="0"/>
              <a:t> </a:t>
            </a:r>
            <a:r>
              <a:rPr lang="en-US" dirty="0" err="1" smtClean="0"/>
              <a:t>oluşturduğu</a:t>
            </a:r>
            <a:r>
              <a:rPr lang="en-US" dirty="0" smtClean="0"/>
              <a:t> </a:t>
            </a:r>
            <a:r>
              <a:rPr lang="en-US" dirty="0" err="1" smtClean="0"/>
              <a:t>toplulukların</a:t>
            </a:r>
            <a:r>
              <a:rPr lang="en-US" dirty="0" smtClean="0"/>
              <a:t> </a:t>
            </a:r>
            <a:r>
              <a:rPr lang="en-US" dirty="0" err="1"/>
              <a:t>karakteristik</a:t>
            </a:r>
            <a:r>
              <a:rPr lang="en-US" dirty="0"/>
              <a:t> </a:t>
            </a:r>
            <a:r>
              <a:rPr lang="en-US" dirty="0" err="1" smtClean="0"/>
              <a:t>özelliklerine</a:t>
            </a:r>
            <a:r>
              <a:rPr lang="en-US" dirty="0" smtClean="0"/>
              <a:t> </a:t>
            </a:r>
            <a:r>
              <a:rPr lang="en-US" dirty="0" err="1" smtClean="0"/>
              <a:t>kadar</a:t>
            </a:r>
            <a:r>
              <a:rPr lang="en-US" dirty="0" smtClean="0"/>
              <a:t> </a:t>
            </a:r>
            <a:r>
              <a:rPr lang="en-US" dirty="0" err="1"/>
              <a:t>olan</a:t>
            </a:r>
            <a:r>
              <a:rPr lang="en-US" dirty="0"/>
              <a:t> </a:t>
            </a:r>
            <a:r>
              <a:rPr lang="en-US" dirty="0" err="1"/>
              <a:t>bilgi</a:t>
            </a:r>
            <a:r>
              <a:rPr lang="en-US" dirty="0"/>
              <a:t> </a:t>
            </a:r>
            <a:r>
              <a:rPr lang="en-US" dirty="0" err="1" smtClean="0"/>
              <a:t>akışı</a:t>
            </a:r>
            <a:endParaRPr lang="en-US" dirty="0" smtClean="0"/>
          </a:p>
          <a:p>
            <a:pPr marL="0" indent="0"/>
            <a:r>
              <a:rPr lang="en-US" dirty="0" err="1"/>
              <a:t>Deneysel</a:t>
            </a:r>
            <a:r>
              <a:rPr lang="en-US" dirty="0"/>
              <a:t> </a:t>
            </a:r>
            <a:r>
              <a:rPr lang="en-US" dirty="0" err="1"/>
              <a:t>bilgi</a:t>
            </a:r>
            <a:r>
              <a:rPr lang="en-US" dirty="0"/>
              <a:t> </a:t>
            </a:r>
            <a:r>
              <a:rPr lang="en-US" dirty="0" err="1"/>
              <a:t>akışı</a:t>
            </a:r>
            <a:r>
              <a:rPr lang="en-US" dirty="0"/>
              <a:t>: </a:t>
            </a:r>
            <a:endParaRPr lang="en-US" dirty="0" smtClean="0"/>
          </a:p>
          <a:p>
            <a:pPr marL="0" indent="0">
              <a:buNone/>
            </a:pPr>
            <a:r>
              <a:rPr lang="en-US" dirty="0" err="1" smtClean="0"/>
              <a:t>biyolojik</a:t>
            </a:r>
            <a:r>
              <a:rPr lang="en-US" dirty="0" smtClean="0"/>
              <a:t> </a:t>
            </a:r>
            <a:r>
              <a:rPr lang="en-US" dirty="0" err="1" smtClean="0"/>
              <a:t>olaylar</a:t>
            </a:r>
            <a:r>
              <a:rPr lang="en-US" dirty="0" smtClean="0"/>
              <a:t> </a:t>
            </a:r>
            <a:r>
              <a:rPr lang="en-US" dirty="0" err="1" smtClean="0"/>
              <a:t>gözlenerek</a:t>
            </a:r>
            <a:r>
              <a:rPr lang="en-US" dirty="0"/>
              <a:t> </a:t>
            </a:r>
            <a:r>
              <a:rPr lang="en-US" dirty="0" err="1" smtClean="0"/>
              <a:t>elde</a:t>
            </a:r>
            <a:r>
              <a:rPr lang="en-US" dirty="0" smtClean="0"/>
              <a:t> </a:t>
            </a:r>
            <a:r>
              <a:rPr lang="en-US" dirty="0" err="1"/>
              <a:t>edilen</a:t>
            </a:r>
            <a:r>
              <a:rPr lang="en-US" dirty="0"/>
              <a:t> </a:t>
            </a:r>
            <a:r>
              <a:rPr lang="en-US" dirty="0" err="1"/>
              <a:t>bilgi</a:t>
            </a:r>
            <a:r>
              <a:rPr lang="en-US" dirty="0"/>
              <a:t> </a:t>
            </a:r>
            <a:r>
              <a:rPr lang="en-US" dirty="0" err="1" smtClean="0"/>
              <a:t>açıklayıcı</a:t>
            </a:r>
            <a:r>
              <a:rPr lang="en-US" dirty="0" smtClean="0"/>
              <a:t> </a:t>
            </a:r>
            <a:r>
              <a:rPr lang="en-US" dirty="0" err="1" smtClean="0"/>
              <a:t>modeller</a:t>
            </a:r>
            <a:r>
              <a:rPr lang="en-US" dirty="0" smtClean="0"/>
              <a:t> </a:t>
            </a:r>
            <a:r>
              <a:rPr lang="en-US" dirty="0" err="1"/>
              <a:t>ile</a:t>
            </a:r>
            <a:r>
              <a:rPr lang="en-US" dirty="0"/>
              <a:t> </a:t>
            </a:r>
            <a:r>
              <a:rPr lang="en-US" dirty="0" err="1"/>
              <a:t>tarif</a:t>
            </a:r>
            <a:r>
              <a:rPr lang="en-US" dirty="0"/>
              <a:t> </a:t>
            </a:r>
            <a:r>
              <a:rPr lang="en-US" dirty="0" err="1"/>
              <a:t>edilir</a:t>
            </a:r>
            <a:r>
              <a:rPr lang="en-US" dirty="0"/>
              <a:t>, </a:t>
            </a:r>
            <a:r>
              <a:rPr lang="en-US" dirty="0" err="1"/>
              <a:t>daha</a:t>
            </a:r>
            <a:r>
              <a:rPr lang="en-US" dirty="0"/>
              <a:t> </a:t>
            </a:r>
            <a:r>
              <a:rPr lang="en-US" dirty="0" err="1"/>
              <a:t>sonra</a:t>
            </a:r>
            <a:r>
              <a:rPr lang="en-US" dirty="0"/>
              <a:t> </a:t>
            </a:r>
            <a:r>
              <a:rPr lang="en-US" dirty="0" err="1" smtClean="0"/>
              <a:t>bu</a:t>
            </a:r>
            <a:r>
              <a:rPr lang="en-US" dirty="0" smtClean="0"/>
              <a:t> </a:t>
            </a:r>
            <a:r>
              <a:rPr lang="en-US" dirty="0" err="1" smtClean="0"/>
              <a:t>modellerin</a:t>
            </a:r>
            <a:r>
              <a:rPr lang="en-US" dirty="0" smtClean="0"/>
              <a:t> </a:t>
            </a:r>
            <a:r>
              <a:rPr lang="en-US" dirty="0" err="1"/>
              <a:t>doğruluğu</a:t>
            </a:r>
            <a:r>
              <a:rPr lang="en-US" dirty="0"/>
              <a:t> </a:t>
            </a:r>
            <a:r>
              <a:rPr lang="en-US" dirty="0" err="1"/>
              <a:t>yeni</a:t>
            </a:r>
            <a:r>
              <a:rPr lang="en-US" dirty="0"/>
              <a:t> </a:t>
            </a:r>
            <a:r>
              <a:rPr lang="en-US" dirty="0" err="1"/>
              <a:t>deneylerle</a:t>
            </a:r>
            <a:r>
              <a:rPr lang="en-US" dirty="0"/>
              <a:t> </a:t>
            </a:r>
            <a:r>
              <a:rPr lang="en-US" dirty="0" smtClean="0"/>
              <a:t>test </a:t>
            </a:r>
            <a:r>
              <a:rPr lang="en-US" dirty="0" err="1" smtClean="0"/>
              <a:t>edilir</a:t>
            </a:r>
            <a:r>
              <a:rPr lang="en-US" dirty="0"/>
              <a:t>.</a:t>
            </a:r>
          </a:p>
        </p:txBody>
      </p:sp>
    </p:spTree>
    <p:extLst>
      <p:ext uri="{BB962C8B-B14F-4D97-AF65-F5344CB8AC3E}">
        <p14:creationId xmlns:p14="http://schemas.microsoft.com/office/powerpoint/2010/main" val="63658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Metodolojik</a:t>
            </a:r>
            <a:r>
              <a:rPr lang="en-US" dirty="0" smtClean="0"/>
              <a:t> </a:t>
            </a:r>
            <a:r>
              <a:rPr lang="en-US" dirty="0" err="1" smtClean="0"/>
              <a:t>çalışmalar</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DNA </a:t>
            </a:r>
            <a:r>
              <a:rPr lang="en-US" dirty="0" err="1"/>
              <a:t>dizileme</a:t>
            </a:r>
            <a:r>
              <a:rPr lang="en-US" dirty="0"/>
              <a:t> </a:t>
            </a:r>
            <a:r>
              <a:rPr lang="en-US" dirty="0" err="1"/>
              <a:t>çalışmaları</a:t>
            </a:r>
            <a:endParaRPr lang="en-US" dirty="0"/>
          </a:p>
          <a:p>
            <a:r>
              <a:rPr lang="en-US" dirty="0" smtClean="0"/>
              <a:t>Protein </a:t>
            </a:r>
            <a:r>
              <a:rPr lang="en-US" dirty="0" err="1"/>
              <a:t>dizi</a:t>
            </a:r>
            <a:r>
              <a:rPr lang="en-US" dirty="0"/>
              <a:t> </a:t>
            </a:r>
            <a:r>
              <a:rPr lang="en-US" dirty="0" err="1"/>
              <a:t>çalışmaları</a:t>
            </a:r>
            <a:endParaRPr lang="en-US" dirty="0"/>
          </a:p>
          <a:p>
            <a:r>
              <a:rPr lang="en-US" dirty="0" err="1" smtClean="0"/>
              <a:t>Makromoleküllerin</a:t>
            </a:r>
            <a:r>
              <a:rPr lang="en-US" dirty="0" smtClean="0"/>
              <a:t> </a:t>
            </a:r>
            <a:r>
              <a:rPr lang="en-US" dirty="0" err="1"/>
              <a:t>yapılarının</a:t>
            </a:r>
            <a:r>
              <a:rPr lang="en-US" dirty="0"/>
              <a:t> </a:t>
            </a:r>
            <a:r>
              <a:rPr lang="en-US" dirty="0" err="1"/>
              <a:t>üç</a:t>
            </a:r>
            <a:r>
              <a:rPr lang="en-US" dirty="0"/>
              <a:t> </a:t>
            </a:r>
            <a:r>
              <a:rPr lang="en-US" dirty="0" err="1"/>
              <a:t>boyutlu</a:t>
            </a:r>
            <a:r>
              <a:rPr lang="en-US" dirty="0"/>
              <a:t> </a:t>
            </a:r>
            <a:r>
              <a:rPr lang="en-US" dirty="0" err="1"/>
              <a:t>dizilimleri</a:t>
            </a:r>
            <a:endParaRPr lang="en-US" dirty="0"/>
          </a:p>
          <a:p>
            <a:r>
              <a:rPr lang="en-US" dirty="0" err="1" smtClean="0"/>
              <a:t>Küçük</a:t>
            </a:r>
            <a:r>
              <a:rPr lang="en-US" dirty="0" smtClean="0"/>
              <a:t> </a:t>
            </a:r>
            <a:r>
              <a:rPr lang="en-US" dirty="0" err="1"/>
              <a:t>moleküllerin</a:t>
            </a:r>
            <a:r>
              <a:rPr lang="en-US" dirty="0"/>
              <a:t> </a:t>
            </a:r>
            <a:r>
              <a:rPr lang="en-US" dirty="0" err="1"/>
              <a:t>ligandlarla</a:t>
            </a:r>
            <a:r>
              <a:rPr lang="en-US" dirty="0"/>
              <a:t> </a:t>
            </a:r>
            <a:r>
              <a:rPr lang="en-US" dirty="0" err="1"/>
              <a:t>ilişkilerinin</a:t>
            </a:r>
            <a:r>
              <a:rPr lang="en-US" dirty="0"/>
              <a:t> </a:t>
            </a:r>
            <a:r>
              <a:rPr lang="en-US" dirty="0" err="1"/>
              <a:t>araştılırılması</a:t>
            </a:r>
            <a:endParaRPr lang="en-US" dirty="0"/>
          </a:p>
          <a:p>
            <a:r>
              <a:rPr lang="en-US" dirty="0" err="1" smtClean="0"/>
              <a:t>Biyolojik</a:t>
            </a:r>
            <a:r>
              <a:rPr lang="en-US" dirty="0" smtClean="0"/>
              <a:t> </a:t>
            </a:r>
            <a:r>
              <a:rPr lang="en-US" dirty="0" err="1"/>
              <a:t>bilginin</a:t>
            </a:r>
            <a:r>
              <a:rPr lang="en-US" dirty="0"/>
              <a:t> </a:t>
            </a:r>
            <a:r>
              <a:rPr lang="en-US" dirty="0" err="1"/>
              <a:t>paylaşımının</a:t>
            </a:r>
            <a:r>
              <a:rPr lang="en-US" dirty="0"/>
              <a:t> </a:t>
            </a:r>
            <a:r>
              <a:rPr lang="en-US" dirty="0" err="1"/>
              <a:t>kolaylaştırılması</a:t>
            </a:r>
            <a:endParaRPr lang="en-US" dirty="0"/>
          </a:p>
          <a:p>
            <a:r>
              <a:rPr lang="en-US" dirty="0" err="1" smtClean="0"/>
              <a:t>Bilgisayar</a:t>
            </a:r>
            <a:r>
              <a:rPr lang="en-US" dirty="0" smtClean="0"/>
              <a:t> </a:t>
            </a:r>
            <a:r>
              <a:rPr lang="en-US" dirty="0" err="1"/>
              <a:t>ile</a:t>
            </a:r>
            <a:r>
              <a:rPr lang="en-US" dirty="0"/>
              <a:t> </a:t>
            </a:r>
            <a:r>
              <a:rPr lang="en-US" dirty="0" err="1"/>
              <a:t>otomize</a:t>
            </a:r>
            <a:r>
              <a:rPr lang="en-US" dirty="0"/>
              <a:t> </a:t>
            </a:r>
            <a:r>
              <a:rPr lang="en-US" dirty="0" err="1"/>
              <a:t>edilmiş</a:t>
            </a:r>
            <a:r>
              <a:rPr lang="en-US" dirty="0"/>
              <a:t> </a:t>
            </a:r>
            <a:r>
              <a:rPr lang="en-US" dirty="0" err="1"/>
              <a:t>veri</a:t>
            </a:r>
            <a:r>
              <a:rPr lang="en-US" dirty="0"/>
              <a:t> </a:t>
            </a:r>
            <a:r>
              <a:rPr lang="en-US" dirty="0" err="1"/>
              <a:t>analizi</a:t>
            </a:r>
            <a:endParaRPr lang="en-US" dirty="0"/>
          </a:p>
          <a:p>
            <a:r>
              <a:rPr lang="en-US" dirty="0" err="1" smtClean="0"/>
              <a:t>Etkileşimde</a:t>
            </a:r>
            <a:r>
              <a:rPr lang="en-US" dirty="0" smtClean="0"/>
              <a:t> </a:t>
            </a:r>
            <a:r>
              <a:rPr lang="en-US" dirty="0" err="1"/>
              <a:t>bulunan</a:t>
            </a:r>
            <a:r>
              <a:rPr lang="en-US" dirty="0"/>
              <a:t> gen </a:t>
            </a:r>
            <a:r>
              <a:rPr lang="en-US" dirty="0" err="1"/>
              <a:t>ürünleri</a:t>
            </a:r>
            <a:r>
              <a:rPr lang="en-US" dirty="0"/>
              <a:t> </a:t>
            </a:r>
            <a:r>
              <a:rPr lang="en-US" dirty="0" err="1"/>
              <a:t>için</a:t>
            </a:r>
            <a:r>
              <a:rPr lang="en-US" dirty="0"/>
              <a:t> </a:t>
            </a:r>
            <a:r>
              <a:rPr lang="en-US" dirty="0" err="1"/>
              <a:t>veritabanları</a:t>
            </a:r>
            <a:endParaRPr lang="en-US" dirty="0"/>
          </a:p>
          <a:p>
            <a:r>
              <a:rPr lang="en-US" dirty="0" err="1"/>
              <a:t>oluşturulması</a:t>
            </a:r>
            <a:endParaRPr lang="en-US" dirty="0"/>
          </a:p>
          <a:p>
            <a:r>
              <a:rPr lang="en-US" dirty="0" err="1" smtClean="0"/>
              <a:t>Biyolojik</a:t>
            </a:r>
            <a:r>
              <a:rPr lang="en-US" dirty="0" smtClean="0"/>
              <a:t> </a:t>
            </a:r>
            <a:r>
              <a:rPr lang="en-US" dirty="0" err="1"/>
              <a:t>faaliyet</a:t>
            </a:r>
            <a:r>
              <a:rPr lang="en-US" dirty="0"/>
              <a:t> </a:t>
            </a:r>
            <a:r>
              <a:rPr lang="en-US" dirty="0" err="1"/>
              <a:t>süreçlerinin</a:t>
            </a:r>
            <a:r>
              <a:rPr lang="en-US" dirty="0"/>
              <a:t> </a:t>
            </a:r>
            <a:r>
              <a:rPr lang="en-US" dirty="0" err="1"/>
              <a:t>simülasyonu</a:t>
            </a:r>
            <a:endParaRPr lang="en-US" dirty="0"/>
          </a:p>
          <a:p>
            <a:r>
              <a:rPr lang="en-US" dirty="0" err="1" smtClean="0"/>
              <a:t>Büyük</a:t>
            </a:r>
            <a:r>
              <a:rPr lang="en-US" dirty="0" smtClean="0"/>
              <a:t> </a:t>
            </a:r>
            <a:r>
              <a:rPr lang="en-US" dirty="0" err="1"/>
              <a:t>çaplı</a:t>
            </a:r>
            <a:r>
              <a:rPr lang="en-US" dirty="0"/>
              <a:t> </a:t>
            </a:r>
            <a:r>
              <a:rPr lang="en-US" dirty="0" err="1"/>
              <a:t>projelerden</a:t>
            </a:r>
            <a:r>
              <a:rPr lang="en-US" dirty="0"/>
              <a:t> </a:t>
            </a:r>
            <a:r>
              <a:rPr lang="en-US" dirty="0" err="1"/>
              <a:t>çıkan</a:t>
            </a:r>
            <a:r>
              <a:rPr lang="en-US" dirty="0"/>
              <a:t> </a:t>
            </a:r>
            <a:r>
              <a:rPr lang="en-US" dirty="0" err="1" smtClean="0"/>
              <a:t>sonuçların</a:t>
            </a:r>
            <a:r>
              <a:rPr lang="en-US" dirty="0" smtClean="0"/>
              <a:t> </a:t>
            </a:r>
            <a:r>
              <a:rPr lang="en-US" dirty="0" err="1" smtClean="0"/>
              <a:t>değerlendirilmesi</a:t>
            </a:r>
            <a:r>
              <a:rPr lang="en-US" dirty="0" smtClean="0"/>
              <a:t> </a:t>
            </a:r>
            <a:r>
              <a:rPr lang="en-US" dirty="0"/>
              <a:t>(</a:t>
            </a:r>
            <a:r>
              <a:rPr lang="en-US" dirty="0" err="1"/>
              <a:t>genom</a:t>
            </a:r>
            <a:r>
              <a:rPr lang="en-US" dirty="0"/>
              <a:t> </a:t>
            </a:r>
            <a:r>
              <a:rPr lang="en-US" dirty="0" err="1"/>
              <a:t>projeleri</a:t>
            </a:r>
            <a:r>
              <a:rPr lang="en-US" dirty="0"/>
              <a:t>)</a:t>
            </a:r>
          </a:p>
        </p:txBody>
      </p:sp>
    </p:spTree>
    <p:extLst>
      <p:ext uri="{BB962C8B-B14F-4D97-AF65-F5344CB8AC3E}">
        <p14:creationId xmlns:p14="http://schemas.microsoft.com/office/powerpoint/2010/main" val="8327621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577" y="457200"/>
            <a:ext cx="8276331" cy="5867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394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228600"/>
            <a:ext cx="8240778" cy="621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235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03" y="1219200"/>
            <a:ext cx="8731577"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2978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2388"/>
            <a:ext cx="8001000" cy="6118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1349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12937"/>
            <a:ext cx="8229600" cy="3958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2116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52248"/>
            <a:ext cx="8077200" cy="4773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4" y="457200"/>
            <a:ext cx="8589655"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847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55450"/>
            <a:ext cx="8458199" cy="5985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1091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7961834" cy="427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8947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046227" cy="6316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0172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8641133" cy="621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608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457201"/>
            <a:ext cx="8410872" cy="572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6531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235"/>
            <a:ext cx="9448799" cy="6870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6653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 y="371475"/>
            <a:ext cx="8439150" cy="611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0438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414338"/>
            <a:ext cx="8162925"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0282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1"/>
            <a:ext cx="8750051" cy="6246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70291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r>
              <a:rPr lang="en-US" dirty="0" smtClean="0"/>
              <a:t>Gene Ontology &amp; Genome Annotation</a:t>
            </a:r>
            <a:br>
              <a:rPr lang="en-US" dirty="0" smtClean="0"/>
            </a:br>
            <a:r>
              <a:rPr lang="en-US" dirty="0" smtClean="0"/>
              <a:t>Gen </a:t>
            </a:r>
            <a:r>
              <a:rPr lang="en-US" dirty="0" err="1" smtClean="0"/>
              <a:t>Ontolojisi</a:t>
            </a:r>
            <a:r>
              <a:rPr lang="en-US" dirty="0" smtClean="0"/>
              <a:t> </a:t>
            </a:r>
            <a:r>
              <a:rPr lang="en-US" dirty="0" err="1" smtClean="0"/>
              <a:t>ve</a:t>
            </a:r>
            <a:r>
              <a:rPr lang="en-US" dirty="0" smtClean="0"/>
              <a:t> </a:t>
            </a:r>
            <a:r>
              <a:rPr lang="en-US" dirty="0" err="1" smtClean="0"/>
              <a:t>Genom</a:t>
            </a:r>
            <a:r>
              <a:rPr lang="en-US" dirty="0" smtClean="0"/>
              <a:t> </a:t>
            </a:r>
            <a:r>
              <a:rPr lang="en-US" dirty="0" err="1" smtClean="0"/>
              <a:t>Atiflandirmasi</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Olduk</a:t>
            </a:r>
            <a:r>
              <a:rPr lang="tr-TR" dirty="0" smtClean="0"/>
              <a:t>ça hızlı bir şekilde artan genom sekans bilgisi, veri yönetiminin sağlanması için birçok veri bankasının kurulmasına neden olmuştur</a:t>
            </a:r>
          </a:p>
          <a:p>
            <a:r>
              <a:rPr lang="tr-TR" dirty="0" smtClean="0"/>
              <a:t>Bunlar:</a:t>
            </a:r>
            <a:endParaRPr lang="en-US" dirty="0"/>
          </a:p>
          <a:p>
            <a:r>
              <a:rPr lang="tr-TR" dirty="0" smtClean="0"/>
              <a:t>Alana özgü</a:t>
            </a:r>
            <a:r>
              <a:rPr lang="en-US" dirty="0" smtClean="0"/>
              <a:t>: </a:t>
            </a:r>
            <a:r>
              <a:rPr lang="en-US" dirty="0" err="1"/>
              <a:t>PIR,PDB,GenBank,TIGR</a:t>
            </a:r>
            <a:r>
              <a:rPr lang="en-US" dirty="0"/>
              <a:t>, </a:t>
            </a:r>
            <a:r>
              <a:rPr lang="en-US" dirty="0" err="1"/>
              <a:t>UniProt</a:t>
            </a:r>
            <a:r>
              <a:rPr lang="en-US" dirty="0"/>
              <a:t>, …</a:t>
            </a:r>
          </a:p>
          <a:p>
            <a:r>
              <a:rPr lang="tr-TR" dirty="0" smtClean="0"/>
              <a:t>Organizmaya özgü</a:t>
            </a:r>
            <a:r>
              <a:rPr lang="en-US" dirty="0" smtClean="0"/>
              <a:t>: </a:t>
            </a:r>
            <a:r>
              <a:rPr lang="en-US" dirty="0" err="1"/>
              <a:t>AceDB</a:t>
            </a:r>
            <a:r>
              <a:rPr lang="en-US" dirty="0"/>
              <a:t>, </a:t>
            </a:r>
            <a:r>
              <a:rPr lang="en-US" dirty="0" err="1"/>
              <a:t>FlyBase</a:t>
            </a:r>
            <a:r>
              <a:rPr lang="en-US" dirty="0"/>
              <a:t>, SGD, MGI,…</a:t>
            </a:r>
          </a:p>
          <a:p>
            <a:pPr marL="0" indent="0">
              <a:buNone/>
            </a:pPr>
            <a:endParaRPr lang="tr-TR" dirty="0" smtClean="0"/>
          </a:p>
          <a:p>
            <a:pPr marL="0" indent="0">
              <a:buNone/>
            </a:pPr>
            <a:r>
              <a:rPr lang="tr-TR" b="1" dirty="0" smtClean="0"/>
              <a:t>Problem: Data birleştirilmesi</a:t>
            </a:r>
            <a:endParaRPr lang="en-US" b="1" dirty="0"/>
          </a:p>
          <a:p>
            <a:r>
              <a:rPr lang="tr-TR" dirty="0" smtClean="0"/>
              <a:t>Bütün organizmalardaki P53 geninin ürünü listelenebilirmi ve bu organizmalarda hangi görevi üstlenmektedir?</a:t>
            </a:r>
          </a:p>
          <a:p>
            <a:r>
              <a:rPr lang="tr-TR" dirty="0" smtClean="0"/>
              <a:t>Bütün organizmalardaki </a:t>
            </a:r>
            <a:r>
              <a:rPr lang="en-US" dirty="0" smtClean="0"/>
              <a:t>“receptor </a:t>
            </a:r>
            <a:r>
              <a:rPr lang="en-US" dirty="0"/>
              <a:t>signaling protein tyrosine kinase activity</a:t>
            </a:r>
            <a:r>
              <a:rPr lang="en-US" dirty="0" smtClean="0"/>
              <a:t>”</a:t>
            </a:r>
            <a:r>
              <a:rPr lang="tr-TR" dirty="0" smtClean="0"/>
              <a:t> proteinleri listelenebilir mi?</a:t>
            </a:r>
            <a:endParaRPr lang="en-US" dirty="0"/>
          </a:p>
          <a:p>
            <a:r>
              <a:rPr lang="tr-TR" dirty="0" smtClean="0"/>
              <a:t>Patojenik bir bakteriye karşı tepki veren bir savunma proteini bütün organizmalarda listelenebilir mi?</a:t>
            </a:r>
          </a:p>
          <a:p>
            <a:r>
              <a:rPr lang="tr-TR" dirty="0" smtClean="0"/>
              <a:t>Aynı organizma içinde dahi bir grup proteini nasıl sınıflandırabiliriz ?</a:t>
            </a:r>
            <a:endParaRPr lang="en-US" dirty="0"/>
          </a:p>
        </p:txBody>
      </p:sp>
    </p:spTree>
    <p:extLst>
      <p:ext uri="{BB962C8B-B14F-4D97-AF65-F5344CB8AC3E}">
        <p14:creationId xmlns:p14="http://schemas.microsoft.com/office/powerpoint/2010/main" val="4082641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Çözüm</a:t>
            </a:r>
            <a:endParaRPr lang="en-US" dirty="0"/>
          </a:p>
        </p:txBody>
      </p:sp>
      <p:sp>
        <p:nvSpPr>
          <p:cNvPr id="3" name="Content Placeholder 2"/>
          <p:cNvSpPr>
            <a:spLocks noGrp="1"/>
          </p:cNvSpPr>
          <p:nvPr>
            <p:ph idx="1"/>
          </p:nvPr>
        </p:nvSpPr>
        <p:spPr/>
        <p:txBody>
          <a:bodyPr>
            <a:normAutofit fontScale="92500" lnSpcReduction="20000"/>
          </a:bodyPr>
          <a:lstStyle/>
          <a:p>
            <a:r>
              <a:rPr lang="tr-TR" dirty="0" smtClean="0"/>
              <a:t>Genlerle uğraşan kişiler için en önemli soru genler çerçevesinde çözümlenmiştir. Yani;</a:t>
            </a:r>
          </a:p>
          <a:p>
            <a:r>
              <a:rPr lang="tr-TR" dirty="0" smtClean="0"/>
              <a:t>Genlerin ve ürünlerinin tanımlanması</a:t>
            </a:r>
            <a:endParaRPr lang="en-US" dirty="0"/>
          </a:p>
          <a:p>
            <a:r>
              <a:rPr lang="tr-TR" dirty="0" smtClean="0"/>
              <a:t>Diğer genlerle ilişkili genlerin belirlenmesi</a:t>
            </a:r>
            <a:endParaRPr lang="en-US" dirty="0"/>
          </a:p>
          <a:p>
            <a:r>
              <a:rPr lang="tr-TR" dirty="0" smtClean="0"/>
              <a:t>Birden çok özelliği bulunan gen ürünlerinin tespit edilmesi</a:t>
            </a:r>
          </a:p>
          <a:p>
            <a:endParaRPr lang="tr-TR" dirty="0"/>
          </a:p>
          <a:p>
            <a:r>
              <a:rPr lang="tr-TR" dirty="0" smtClean="0"/>
              <a:t>Burdaki en önemli sorun bütün organizmalar ve bütün veritabanları için ortak bir veri tanımlama şeması geliştirmektir.</a:t>
            </a:r>
          </a:p>
          <a:p>
            <a:endParaRPr lang="en-US" dirty="0"/>
          </a:p>
        </p:txBody>
      </p:sp>
    </p:spTree>
    <p:extLst>
      <p:ext uri="{BB962C8B-B14F-4D97-AF65-F5344CB8AC3E}">
        <p14:creationId xmlns:p14="http://schemas.microsoft.com/office/powerpoint/2010/main" val="2688602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Bunu yapmanın en iyi yolu</a:t>
            </a:r>
            <a:endParaRPr lang="en-US" dirty="0"/>
          </a:p>
        </p:txBody>
      </p:sp>
      <p:sp>
        <p:nvSpPr>
          <p:cNvPr id="3" name="Content Placeholder 2"/>
          <p:cNvSpPr>
            <a:spLocks noGrp="1"/>
          </p:cNvSpPr>
          <p:nvPr>
            <p:ph idx="1"/>
          </p:nvPr>
        </p:nvSpPr>
        <p:spPr/>
        <p:txBody>
          <a:bodyPr/>
          <a:lstStyle/>
          <a:p>
            <a:r>
              <a:rPr lang="tr-TR" dirty="0" smtClean="0"/>
              <a:t>Tanımlama: Lokasyon, proses ve fonsiyon</a:t>
            </a:r>
          </a:p>
          <a:p>
            <a:r>
              <a:rPr lang="tr-TR" dirty="0" smtClean="0"/>
              <a:t>Sunum: Liste, Taksonomik ve Ontolojik</a:t>
            </a:r>
            <a:endParaRPr lang="en-US" dirty="0"/>
          </a:p>
        </p:txBody>
      </p:sp>
    </p:spTree>
    <p:extLst>
      <p:ext uri="{BB962C8B-B14F-4D97-AF65-F5344CB8AC3E}">
        <p14:creationId xmlns:p14="http://schemas.microsoft.com/office/powerpoint/2010/main" val="4210033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Liste</a:t>
            </a:r>
            <a:endParaRPr lang="en-US" dirty="0"/>
          </a:p>
        </p:txBody>
      </p:sp>
      <p:sp>
        <p:nvSpPr>
          <p:cNvPr id="3" name="Content Placeholder 2"/>
          <p:cNvSpPr>
            <a:spLocks noGrp="1"/>
          </p:cNvSpPr>
          <p:nvPr>
            <p:ph idx="1"/>
          </p:nvPr>
        </p:nvSpPr>
        <p:spPr/>
        <p:txBody>
          <a:bodyPr/>
          <a:lstStyle/>
          <a:p>
            <a:r>
              <a:rPr lang="en-US" dirty="0"/>
              <a:t>Protein </a:t>
            </a:r>
            <a:r>
              <a:rPr lang="tr-TR" dirty="0" smtClean="0"/>
              <a:t>    P</a:t>
            </a:r>
            <a:r>
              <a:rPr lang="en-US" dirty="0" err="1" smtClean="0"/>
              <a:t>ro</a:t>
            </a:r>
            <a:r>
              <a:rPr lang="tr-TR" dirty="0" smtClean="0"/>
              <a:t>ses</a:t>
            </a:r>
            <a:r>
              <a:rPr lang="en-US" dirty="0" smtClean="0"/>
              <a:t> </a:t>
            </a:r>
            <a:r>
              <a:rPr lang="tr-TR" dirty="0" smtClean="0"/>
              <a:t>    Fonksiyon</a:t>
            </a:r>
          </a:p>
          <a:p>
            <a:endParaRPr lang="tr-TR" dirty="0"/>
          </a:p>
          <a:p>
            <a:endParaRPr lang="tr-TR" dirty="0" smtClean="0"/>
          </a:p>
          <a:p>
            <a:endParaRPr lang="en-US" dirty="0"/>
          </a:p>
          <a:p>
            <a:r>
              <a:rPr lang="tr-TR" dirty="0" smtClean="0"/>
              <a:t>Aynı konsept içinde herhangi bir ilişki yoktur</a:t>
            </a:r>
            <a:endParaRPr lang="en-US" dirty="0"/>
          </a:p>
          <a:p>
            <a:r>
              <a:rPr lang="tr-TR" dirty="0" smtClean="0"/>
              <a:t>Basit uygulamalar için oldukça uygundur</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537"/>
          <a:stretch/>
        </p:blipFill>
        <p:spPr bwMode="auto">
          <a:xfrm>
            <a:off x="1066800" y="2039216"/>
            <a:ext cx="4114800" cy="2075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2593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Taksanomik</a:t>
            </a:r>
            <a:endParaRPr lang="en-US" dirty="0"/>
          </a:p>
        </p:txBody>
      </p:sp>
      <p:sp>
        <p:nvSpPr>
          <p:cNvPr id="3" name="Content Placeholder 2"/>
          <p:cNvSpPr>
            <a:spLocks noGrp="1"/>
          </p:cNvSpPr>
          <p:nvPr>
            <p:ph idx="1"/>
          </p:nvPr>
        </p:nvSpPr>
        <p:spPr>
          <a:xfrm>
            <a:off x="457200" y="1600200"/>
            <a:ext cx="8229600" cy="4953000"/>
          </a:xfrm>
        </p:spPr>
        <p:txBody>
          <a:bodyPr/>
          <a:lstStyle/>
          <a:p>
            <a:r>
              <a:rPr lang="tr-TR" dirty="0" smtClean="0"/>
              <a:t>Protein                   Fonksiyon</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39"/>
          <a:stretch/>
        </p:blipFill>
        <p:spPr bwMode="auto">
          <a:xfrm>
            <a:off x="609600" y="2133600"/>
            <a:ext cx="5334000" cy="3090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5562600"/>
            <a:ext cx="7467600" cy="646331"/>
          </a:xfrm>
          <a:prstGeom prst="rect">
            <a:avLst/>
          </a:prstGeom>
          <a:noFill/>
        </p:spPr>
        <p:txBody>
          <a:bodyPr wrap="square" rtlCol="0">
            <a:spAutoFit/>
          </a:bodyPr>
          <a:lstStyle/>
          <a:p>
            <a:r>
              <a:rPr lang="tr-TR" b="1" dirty="0" smtClean="0"/>
              <a:t>Aynı konseptler içinde sıralı yani hiyerarşik bir ilişki vardır.</a:t>
            </a:r>
          </a:p>
          <a:p>
            <a:r>
              <a:rPr lang="tr-TR" b="1" dirty="0" smtClean="0"/>
              <a:t>Fakat bu birebir ilişki genler için söylenemez.</a:t>
            </a:r>
          </a:p>
        </p:txBody>
      </p:sp>
    </p:spTree>
    <p:extLst>
      <p:ext uri="{BB962C8B-B14F-4D97-AF65-F5344CB8AC3E}">
        <p14:creationId xmlns:p14="http://schemas.microsoft.com/office/powerpoint/2010/main" val="3143646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Ontolo</a:t>
            </a:r>
            <a:r>
              <a:rPr lang="tr-TR" b="1" dirty="0" smtClean="0"/>
              <a:t>ji</a:t>
            </a:r>
            <a:r>
              <a:rPr lang="en-US" b="1" dirty="0"/>
              <a:t/>
            </a:r>
            <a:br>
              <a:rPr lang="en-US" b="1" dirty="0"/>
            </a:b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635"/>
          <a:stretch/>
        </p:blipFill>
        <p:spPr bwMode="auto">
          <a:xfrm>
            <a:off x="838200" y="1529407"/>
            <a:ext cx="5029200" cy="3014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1143000"/>
            <a:ext cx="8229600" cy="5486400"/>
          </a:xfrm>
        </p:spPr>
        <p:txBody>
          <a:bodyPr>
            <a:normAutofit/>
          </a:bodyPr>
          <a:lstStyle/>
          <a:p>
            <a:r>
              <a:rPr lang="en-US" dirty="0"/>
              <a:t>Protein </a:t>
            </a:r>
            <a:r>
              <a:rPr lang="tr-TR" dirty="0" smtClean="0"/>
              <a:t>  Fonsiyon     </a:t>
            </a:r>
            <a:r>
              <a:rPr lang="en-US" dirty="0" smtClean="0"/>
              <a:t>Lo</a:t>
            </a:r>
            <a:r>
              <a:rPr lang="tr-TR" dirty="0" smtClean="0"/>
              <a:t>kasyon</a:t>
            </a:r>
            <a:endParaRPr lang="en-US" dirty="0"/>
          </a:p>
          <a:p>
            <a:endParaRPr lang="tr-TR" dirty="0" smtClean="0"/>
          </a:p>
          <a:p>
            <a:pPr marL="0" indent="0">
              <a:buNone/>
            </a:pPr>
            <a:endParaRPr lang="tr-TR" dirty="0"/>
          </a:p>
          <a:p>
            <a:endParaRPr lang="tr-TR" dirty="0" smtClean="0"/>
          </a:p>
          <a:p>
            <a:pPr marL="0" indent="0">
              <a:buNone/>
            </a:pPr>
            <a:r>
              <a:rPr lang="en-US" dirty="0" smtClean="0"/>
              <a:t> </a:t>
            </a:r>
            <a:endParaRPr lang="tr-TR" dirty="0" smtClean="0"/>
          </a:p>
          <a:p>
            <a:endParaRPr lang="tr-TR" dirty="0" smtClean="0"/>
          </a:p>
          <a:p>
            <a:endParaRPr lang="tr-TR" dirty="0"/>
          </a:p>
          <a:p>
            <a:r>
              <a:rPr lang="tr-TR" dirty="0" smtClean="0"/>
              <a:t>Konseptler arasında daha zengin ve tanımlayıcı ilişkileri gösterir.</a:t>
            </a:r>
            <a:endParaRPr lang="en-US" dirty="0" smtClean="0"/>
          </a:p>
        </p:txBody>
      </p:sp>
    </p:spTree>
    <p:extLst>
      <p:ext uri="{BB962C8B-B14F-4D97-AF65-F5344CB8AC3E}">
        <p14:creationId xmlns:p14="http://schemas.microsoft.com/office/powerpoint/2010/main" val="2172327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Gen </a:t>
            </a:r>
            <a:r>
              <a:rPr lang="en-US" b="1" dirty="0" err="1" smtClean="0"/>
              <a:t>Ontolo</a:t>
            </a:r>
            <a:r>
              <a:rPr lang="tr-TR" b="1" dirty="0" smtClean="0"/>
              <a:t>jisi</a:t>
            </a:r>
            <a:r>
              <a:rPr lang="en-US" b="1" dirty="0" smtClean="0"/>
              <a:t> </a:t>
            </a:r>
            <a:r>
              <a:rPr lang="tr-TR" b="1" dirty="0" smtClean="0"/>
              <a:t>ve</a:t>
            </a:r>
            <a:r>
              <a:rPr lang="en-US" b="1" dirty="0"/>
              <a:t/>
            </a:r>
            <a:br>
              <a:rPr lang="en-US" b="1" dirty="0"/>
            </a:br>
            <a:r>
              <a:rPr lang="en-US" b="1" dirty="0"/>
              <a:t>GO </a:t>
            </a:r>
            <a:r>
              <a:rPr lang="tr-TR" b="1" dirty="0" smtClean="0"/>
              <a:t>Konsorsiyomu</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1998</a:t>
            </a:r>
            <a:r>
              <a:rPr lang="tr-TR" dirty="0" smtClean="0"/>
              <a:t> yılında Moleküler Biyolojide  Akıllı Sistemler konulu </a:t>
            </a:r>
            <a:r>
              <a:rPr lang="en-US" dirty="0" smtClean="0"/>
              <a:t>Montreal </a:t>
            </a:r>
            <a:r>
              <a:rPr lang="tr-TR" dirty="0" smtClean="0"/>
              <a:t>Uluslararası Koferansı ve Biyo-ontoloji çalıştayı düzenlenmiştir.</a:t>
            </a:r>
          </a:p>
          <a:p>
            <a:r>
              <a:rPr lang="en-US" dirty="0" smtClean="0"/>
              <a:t>Michael </a:t>
            </a:r>
            <a:r>
              <a:rPr lang="en-US" dirty="0" err="1"/>
              <a:t>Ashburner</a:t>
            </a:r>
            <a:r>
              <a:rPr lang="en-US" dirty="0"/>
              <a:t> </a:t>
            </a:r>
            <a:r>
              <a:rPr lang="tr-TR" dirty="0" smtClean="0"/>
              <a:t>basit hiyerarsik kontrol edilebilir </a:t>
            </a:r>
            <a:r>
              <a:rPr lang="tr-TR" dirty="0"/>
              <a:t> </a:t>
            </a:r>
            <a:r>
              <a:rPr lang="tr-TR" dirty="0" smtClean="0"/>
              <a:t>gen sözlüğünü </a:t>
            </a:r>
            <a:r>
              <a:rPr lang="en-US" dirty="0" smtClean="0"/>
              <a:t> Gen </a:t>
            </a:r>
            <a:r>
              <a:rPr lang="tr-TR" dirty="0" smtClean="0"/>
              <a:t>Ontolojisi olarak tanımlamışlardır.</a:t>
            </a:r>
            <a:endParaRPr lang="en-US" dirty="0"/>
          </a:p>
          <a:p>
            <a:r>
              <a:rPr lang="tr-TR" dirty="0" smtClean="0"/>
              <a:t>3 model veritabanı üzerinde anlaşılmıştır</a:t>
            </a:r>
            <a:r>
              <a:rPr lang="en-US" dirty="0" smtClean="0"/>
              <a:t>:</a:t>
            </a:r>
            <a:endParaRPr lang="tr-TR" dirty="0" smtClean="0"/>
          </a:p>
          <a:p>
            <a:r>
              <a:rPr lang="en-US" dirty="0" smtClean="0"/>
              <a:t> </a:t>
            </a:r>
            <a:r>
              <a:rPr lang="en-US" dirty="0" err="1" smtClean="0"/>
              <a:t>FlyBase</a:t>
            </a:r>
            <a:r>
              <a:rPr lang="tr-TR" dirty="0" smtClean="0"/>
              <a:t>- </a:t>
            </a:r>
            <a:r>
              <a:rPr lang="en-US" i="1" dirty="0" smtClean="0"/>
              <a:t>Drosophila</a:t>
            </a:r>
            <a:r>
              <a:rPr lang="tr-TR" i="1" dirty="0" smtClean="0"/>
              <a:t> </a:t>
            </a:r>
            <a:r>
              <a:rPr lang="en-US" dirty="0" smtClean="0"/>
              <a:t>(Suzanna </a:t>
            </a:r>
            <a:r>
              <a:rPr lang="en-US" dirty="0"/>
              <a:t>E Lewis), </a:t>
            </a:r>
            <a:r>
              <a:rPr lang="en-US" dirty="0" smtClean="0"/>
              <a:t>SGD</a:t>
            </a:r>
            <a:r>
              <a:rPr lang="tr-TR" dirty="0"/>
              <a:t>-  Saccharomyces Genome Database</a:t>
            </a:r>
            <a:r>
              <a:rPr lang="en-US" dirty="0" smtClean="0"/>
              <a:t> </a:t>
            </a:r>
            <a:r>
              <a:rPr lang="en-US" dirty="0"/>
              <a:t>(Steve </a:t>
            </a:r>
            <a:r>
              <a:rPr lang="en-US" dirty="0" err="1"/>
              <a:t>Chervitz</a:t>
            </a:r>
            <a:r>
              <a:rPr lang="en-US" dirty="0"/>
              <a:t>), and </a:t>
            </a:r>
            <a:r>
              <a:rPr lang="en-US" dirty="0" smtClean="0"/>
              <a:t>MGI</a:t>
            </a:r>
            <a:r>
              <a:rPr lang="tr-TR" dirty="0"/>
              <a:t>- Mouse Genome Database </a:t>
            </a:r>
            <a:r>
              <a:rPr lang="en-US" dirty="0" smtClean="0"/>
              <a:t>(Judith </a:t>
            </a:r>
            <a:r>
              <a:rPr lang="en-US" dirty="0"/>
              <a:t>Blake)</a:t>
            </a:r>
          </a:p>
          <a:p>
            <a:r>
              <a:rPr lang="en-US" dirty="0"/>
              <a:t>Gen </a:t>
            </a:r>
            <a:r>
              <a:rPr lang="en-US" dirty="0" err="1" smtClean="0"/>
              <a:t>Ontolojisi</a:t>
            </a:r>
            <a:r>
              <a:rPr lang="tr-TR" dirty="0" smtClean="0"/>
              <a:t> konsorsiyomu kurulmuştur.</a:t>
            </a:r>
            <a:endParaRPr lang="en-US" dirty="0"/>
          </a:p>
        </p:txBody>
      </p:sp>
    </p:spTree>
    <p:extLst>
      <p:ext uri="{BB962C8B-B14F-4D97-AF65-F5344CB8AC3E}">
        <p14:creationId xmlns:p14="http://schemas.microsoft.com/office/powerpoint/2010/main" val="949463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Gen Ontolojisi</a:t>
            </a:r>
            <a:endParaRPr lang="en-US" dirty="0"/>
          </a:p>
        </p:txBody>
      </p:sp>
      <p:sp>
        <p:nvSpPr>
          <p:cNvPr id="3" name="Content Placeholder 2"/>
          <p:cNvSpPr>
            <a:spLocks noGrp="1"/>
          </p:cNvSpPr>
          <p:nvPr>
            <p:ph idx="1"/>
          </p:nvPr>
        </p:nvSpPr>
        <p:spPr/>
        <p:txBody>
          <a:bodyPr>
            <a:normAutofit fontScale="70000" lnSpcReduction="20000"/>
          </a:bodyPr>
          <a:lstStyle/>
          <a:p>
            <a:r>
              <a:rPr lang="tr-TR" dirty="0" smtClean="0"/>
              <a:t>Yunanca da «nelerin bulunduğunu tanımlanmasından» türemiştir. </a:t>
            </a:r>
            <a:endParaRPr lang="tr-TR" dirty="0"/>
          </a:p>
          <a:p>
            <a:pPr marL="0" indent="0">
              <a:buNone/>
            </a:pPr>
            <a:endParaRPr lang="en-US" dirty="0"/>
          </a:p>
          <a:p>
            <a:r>
              <a:rPr lang="tr-TR" dirty="0" smtClean="0"/>
              <a:t>Bitki </a:t>
            </a:r>
            <a:r>
              <a:rPr lang="en-US" dirty="0" err="1" smtClean="0"/>
              <a:t>ontolo</a:t>
            </a:r>
            <a:r>
              <a:rPr lang="tr-TR" dirty="0" smtClean="0"/>
              <a:t>jisi </a:t>
            </a:r>
            <a:r>
              <a:rPr lang="en-US" dirty="0" smtClean="0"/>
              <a:t>(PO</a:t>
            </a:r>
            <a:r>
              <a:rPr lang="en-US" dirty="0"/>
              <a:t>): </a:t>
            </a:r>
            <a:r>
              <a:rPr lang="tr-TR" dirty="0" smtClean="0"/>
              <a:t>Bitki yapıları ve büyüme aşamaları için geliştirilmiş kontrollü bir sözlüğü tanımlamaktadır.  Bitki ontolojisi farklı disiplierden bilim insanlarının kendi çalışmalarını paylaşmalarını sağlayan  tek ve etkili bir araçtır. </a:t>
            </a:r>
          </a:p>
          <a:p>
            <a:r>
              <a:rPr lang="en-US" dirty="0" smtClean="0"/>
              <a:t>– </a:t>
            </a:r>
            <a:r>
              <a:rPr lang="en-US" dirty="0"/>
              <a:t>Mammalian </a:t>
            </a:r>
            <a:r>
              <a:rPr lang="en-US" dirty="0" err="1"/>
              <a:t>Phenotye</a:t>
            </a:r>
            <a:r>
              <a:rPr lang="en-US" dirty="0"/>
              <a:t> Ontology</a:t>
            </a:r>
          </a:p>
          <a:p>
            <a:r>
              <a:rPr lang="en-US" dirty="0"/>
              <a:t>– Mouse ontology</a:t>
            </a:r>
          </a:p>
          <a:p>
            <a:r>
              <a:rPr lang="en-US" dirty="0"/>
              <a:t>– Cell type ontology</a:t>
            </a:r>
          </a:p>
          <a:p>
            <a:r>
              <a:rPr lang="en-US" dirty="0"/>
              <a:t>– Sequence Ontology</a:t>
            </a:r>
          </a:p>
          <a:p>
            <a:r>
              <a:rPr lang="en-US" dirty="0"/>
              <a:t>– Gene Ontology</a:t>
            </a:r>
          </a:p>
        </p:txBody>
      </p:sp>
    </p:spTree>
    <p:extLst>
      <p:ext uri="{BB962C8B-B14F-4D97-AF65-F5344CB8AC3E}">
        <p14:creationId xmlns:p14="http://schemas.microsoft.com/office/powerpoint/2010/main" val="4110698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GO Konsorsiyomu</a:t>
            </a:r>
            <a:endParaRPr lang="en-US" dirty="0"/>
          </a:p>
        </p:txBody>
      </p:sp>
      <p:sp>
        <p:nvSpPr>
          <p:cNvPr id="3" name="Content Placeholder 2"/>
          <p:cNvSpPr>
            <a:spLocks noGrp="1"/>
          </p:cNvSpPr>
          <p:nvPr>
            <p:ph idx="1"/>
          </p:nvPr>
        </p:nvSpPr>
        <p:spPr/>
        <p:txBody>
          <a:bodyPr>
            <a:normAutofit fontScale="92500" lnSpcReduction="20000"/>
          </a:bodyPr>
          <a:lstStyle/>
          <a:p>
            <a:r>
              <a:rPr lang="tr-TR" dirty="0" smtClean="0"/>
              <a:t>3 önemli amacı vardır.</a:t>
            </a:r>
          </a:p>
          <a:p>
            <a:r>
              <a:rPr lang="tr-TR" dirty="0" smtClean="0"/>
              <a:t>Moleküler Biyolojinin anahtar rolündeki alt gruplarını (domain) tanımlamak için kontrol edilebilen, yapılandırılmış sözlük grupları geliştirmek. </a:t>
            </a:r>
          </a:p>
          <a:p>
            <a:r>
              <a:rPr lang="tr-TR" dirty="0" smtClean="0"/>
              <a:t>GO terimlerini Biyolojik Veri tabanlarındaki genlerin atıflandırılması için uygulamak.</a:t>
            </a:r>
          </a:p>
          <a:p>
            <a:r>
              <a:rPr lang="tr-TR" dirty="0" smtClean="0"/>
              <a:t>GO, atıflandırma veri setlerine ve GO veri setleriyle kullanılmak için geliştirilen yazılım araçlarına erişimi sağlayan merkezi genel bir kaynağı sunmak.</a:t>
            </a:r>
          </a:p>
          <a:p>
            <a:endParaRPr lang="en-US" dirty="0"/>
          </a:p>
        </p:txBody>
      </p:sp>
    </p:spTree>
    <p:extLst>
      <p:ext uri="{BB962C8B-B14F-4D97-AF65-F5344CB8AC3E}">
        <p14:creationId xmlns:p14="http://schemas.microsoft.com/office/powerpoint/2010/main" val="2036286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GO </a:t>
            </a:r>
            <a:r>
              <a:rPr lang="tr-TR" b="1" dirty="0" smtClean="0"/>
              <a:t>Veri Tanımlayıcı Kelimeler</a:t>
            </a:r>
            <a:endParaRPr lang="en-US" dirty="0"/>
          </a:p>
        </p:txBody>
      </p:sp>
      <p:sp>
        <p:nvSpPr>
          <p:cNvPr id="3" name="Content Placeholder 2"/>
          <p:cNvSpPr>
            <a:spLocks noGrp="1"/>
          </p:cNvSpPr>
          <p:nvPr>
            <p:ph idx="1"/>
          </p:nvPr>
        </p:nvSpPr>
        <p:spPr/>
        <p:txBody>
          <a:bodyPr/>
          <a:lstStyle/>
          <a:p>
            <a:r>
              <a:rPr lang="tr-TR" dirty="0" smtClean="0"/>
              <a:t>Bütün gen ürünleri 3 GO prensibiyle tanımlanır. Bunlar:</a:t>
            </a:r>
          </a:p>
          <a:p>
            <a:pPr marL="0" indent="0">
              <a:buNone/>
            </a:pPr>
            <a:r>
              <a:rPr lang="tr-TR" dirty="0"/>
              <a:t> </a:t>
            </a:r>
            <a:r>
              <a:rPr lang="tr-TR" dirty="0" smtClean="0"/>
              <a:t>   - Moleküler fonksiyon</a:t>
            </a:r>
          </a:p>
          <a:p>
            <a:pPr marL="0" indent="0">
              <a:buNone/>
            </a:pPr>
            <a:r>
              <a:rPr lang="tr-TR" dirty="0"/>
              <a:t> </a:t>
            </a:r>
            <a:r>
              <a:rPr lang="tr-TR" dirty="0" smtClean="0"/>
              <a:t>   - Biyolojik proses- süreçler</a:t>
            </a:r>
          </a:p>
          <a:p>
            <a:pPr marL="0" indent="0">
              <a:buNone/>
            </a:pPr>
            <a:r>
              <a:rPr lang="tr-TR" dirty="0"/>
              <a:t> </a:t>
            </a:r>
            <a:r>
              <a:rPr lang="tr-TR" dirty="0" smtClean="0"/>
              <a:t>   - Hücresel bölüm- Lokalizasyon- Konum</a:t>
            </a:r>
            <a:endParaRPr lang="en-US" dirty="0"/>
          </a:p>
        </p:txBody>
      </p:sp>
    </p:spTree>
    <p:extLst>
      <p:ext uri="{BB962C8B-B14F-4D97-AF65-F5344CB8AC3E}">
        <p14:creationId xmlns:p14="http://schemas.microsoft.com/office/powerpoint/2010/main" val="1445459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1"/>
          <p:cNvSpPr>
            <a:spLocks noGrp="1"/>
          </p:cNvSpPr>
          <p:nvPr>
            <p:ph type="ftr" sz="quarter" idx="10"/>
            <p:custDataLst>
              <p:tags r:id="rId2"/>
            </p:custDataLst>
          </p:nvPr>
        </p:nvSpPr>
        <p:spPr/>
        <p:txBody>
          <a:bodyPr/>
          <a:lstStyle/>
          <a:p>
            <a:pPr>
              <a:defRPr/>
            </a:pPr>
            <a:r>
              <a:rPr lang="en-US" smtClean="0"/>
              <a:t>Clark et al., 2005</a:t>
            </a:r>
          </a:p>
        </p:txBody>
      </p:sp>
      <p:sp>
        <p:nvSpPr>
          <p:cNvPr id="57347" name="Rectangle 2"/>
          <p:cNvSpPr>
            <a:spLocks noChangeArrowheads="1"/>
          </p:cNvSpPr>
          <p:nvPr>
            <p:custDataLst>
              <p:tags r:id="rId3"/>
            </p:custDataLst>
          </p:nvPr>
        </p:nvSpPr>
        <p:spPr bwMode="auto">
          <a:xfrm>
            <a:off x="1295400" y="762000"/>
            <a:ext cx="10668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20000"/>
              </a:spcBef>
              <a:spcAft>
                <a:spcPct val="75000"/>
              </a:spcAft>
            </a:pPr>
            <a:endParaRPr lang="en-US" sz="2400" i="1" smtClean="0">
              <a:solidFill>
                <a:srgbClr val="000000"/>
              </a:solidFill>
              <a:latin typeface="Tahoma" pitchFamily="34" charset="0"/>
            </a:endParaRPr>
          </a:p>
        </p:txBody>
      </p:sp>
      <p:pic>
        <p:nvPicPr>
          <p:cNvPr id="57348" name="Picture 9" descr="temp"/>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1311275" y="1408113"/>
            <a:ext cx="6372225"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Rectangle 10"/>
          <p:cNvSpPr>
            <a:spLocks noChangeArrowheads="1"/>
          </p:cNvSpPr>
          <p:nvPr>
            <p:custDataLst>
              <p:tags r:id="rId5"/>
            </p:custDataLst>
          </p:nvPr>
        </p:nvSpPr>
        <p:spPr bwMode="auto">
          <a:xfrm>
            <a:off x="596900" y="2762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spcBef>
                <a:spcPct val="0"/>
              </a:spcBef>
              <a:spcAft>
                <a:spcPct val="0"/>
              </a:spcAft>
            </a:pPr>
            <a:r>
              <a:rPr lang="tr-TR" sz="4400" i="1" dirty="0" smtClean="0">
                <a:solidFill>
                  <a:srgbClr val="000000"/>
                </a:solidFill>
                <a:latin typeface="Geneva" charset="-128"/>
              </a:rPr>
              <a:t>Üç Bağımsız Ontoloji Konsepti</a:t>
            </a:r>
            <a:endParaRPr lang="en-US" sz="4400" i="1" dirty="0" smtClean="0">
              <a:solidFill>
                <a:srgbClr val="000000"/>
              </a:solidFill>
              <a:latin typeface="Geneva" charset="-128"/>
            </a:endParaRPr>
          </a:p>
        </p:txBody>
      </p:sp>
    </p:spTree>
    <p:custDataLst>
      <p:tags r:id="rId1"/>
    </p:custDataLst>
    <p:extLst>
      <p:ext uri="{BB962C8B-B14F-4D97-AF65-F5344CB8AC3E}">
        <p14:creationId xmlns:p14="http://schemas.microsoft.com/office/powerpoint/2010/main" val="2505720723"/>
      </p:ext>
    </p:extLst>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8370" name="Picture 2"/>
          <p:cNvPicPr>
            <a:picLocks noChangeAspect="1" noChangeArrowheads="1"/>
          </p:cNvPicPr>
          <p:nvPr>
            <p:custDataLst>
              <p:tags r:id="rId2"/>
            </p:custDataLst>
          </p:nvPr>
        </p:nvPicPr>
        <p:blipFill>
          <a:blip r:embed="rId14">
            <a:extLst>
              <a:ext uri="{28A0092B-C50C-407E-A947-70E740481C1C}">
                <a14:useLocalDpi xmlns:a14="http://schemas.microsoft.com/office/drawing/2010/main" val="0"/>
              </a:ext>
            </a:extLst>
          </a:blip>
          <a:srcRect/>
          <a:stretch>
            <a:fillRect/>
          </a:stretch>
        </p:blipFill>
        <p:spPr bwMode="auto">
          <a:xfrm>
            <a:off x="790575" y="393700"/>
            <a:ext cx="2189163"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3"/>
          <p:cNvSpPr txBox="1">
            <a:spLocks noChangeArrowheads="1"/>
          </p:cNvSpPr>
          <p:nvPr>
            <p:custDataLst>
              <p:tags r:id="rId3"/>
            </p:custDataLst>
          </p:nvPr>
        </p:nvSpPr>
        <p:spPr bwMode="auto">
          <a:xfrm>
            <a:off x="3503613" y="619125"/>
            <a:ext cx="5159375"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tr-TR" sz="2800" b="1" i="1" dirty="0" smtClean="0">
                <a:solidFill>
                  <a:srgbClr val="666699"/>
                </a:solidFill>
                <a:latin typeface="Geneva" charset="-128"/>
              </a:rPr>
              <a:t>Hücresel lokalizasyon</a:t>
            </a:r>
            <a:r>
              <a:rPr lang="en-US" sz="2800" i="1" dirty="0" smtClean="0">
                <a:solidFill>
                  <a:srgbClr val="666699"/>
                </a:solidFill>
                <a:latin typeface="Geneva" charset="-128"/>
              </a:rPr>
              <a:t>: </a:t>
            </a:r>
          </a:p>
          <a:p>
            <a:pPr eaLnBrk="1" fontAlgn="base" hangingPunct="1">
              <a:spcBef>
                <a:spcPct val="0"/>
              </a:spcBef>
              <a:spcAft>
                <a:spcPct val="0"/>
              </a:spcAft>
            </a:pPr>
            <a:r>
              <a:rPr lang="tr-TR" sz="2800" i="1" dirty="0" smtClean="0">
                <a:solidFill>
                  <a:srgbClr val="666699"/>
                </a:solidFill>
                <a:latin typeface="Geneva" charset="-128"/>
              </a:rPr>
              <a:t>Mitokondri iç zarı</a:t>
            </a:r>
            <a:endParaRPr lang="en-US" sz="2800" i="1" dirty="0" smtClean="0">
              <a:solidFill>
                <a:srgbClr val="666699"/>
              </a:solidFill>
              <a:latin typeface="Geneva" charset="-128"/>
            </a:endParaRPr>
          </a:p>
          <a:p>
            <a:pPr eaLnBrk="1" fontAlgn="base" hangingPunct="1">
              <a:spcBef>
                <a:spcPct val="0"/>
              </a:spcBef>
              <a:spcAft>
                <a:spcPct val="0"/>
              </a:spcAft>
            </a:pPr>
            <a:r>
              <a:rPr lang="en-US" sz="2800" i="1" dirty="0" smtClean="0">
                <a:solidFill>
                  <a:srgbClr val="666699"/>
                </a:solidFill>
                <a:latin typeface="Geneva" charset="-128"/>
              </a:rPr>
              <a:t>GO:0005743</a:t>
            </a:r>
          </a:p>
        </p:txBody>
      </p:sp>
      <p:pic>
        <p:nvPicPr>
          <p:cNvPr id="785412" name="Picture 4"/>
          <p:cNvPicPr>
            <a:picLocks noChangeAspect="1" noChangeArrowheads="1"/>
          </p:cNvPicPr>
          <p:nvPr>
            <p:custDataLst>
              <p:tags r:id="rId4"/>
            </p:custDataLst>
          </p:nvPr>
        </p:nvPicPr>
        <p:blipFill>
          <a:blip r:embed="rId15">
            <a:extLst>
              <a:ext uri="{28A0092B-C50C-407E-A947-70E740481C1C}">
                <a14:useLocalDpi xmlns:a14="http://schemas.microsoft.com/office/drawing/2010/main" val="0"/>
              </a:ext>
            </a:extLst>
          </a:blip>
          <a:srcRect/>
          <a:stretch>
            <a:fillRect/>
          </a:stretch>
        </p:blipFill>
        <p:spPr bwMode="auto">
          <a:xfrm>
            <a:off x="569913" y="2708275"/>
            <a:ext cx="3022600" cy="2114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85413" name="Text Box 5"/>
          <p:cNvSpPr txBox="1">
            <a:spLocks noChangeArrowheads="1"/>
          </p:cNvSpPr>
          <p:nvPr>
            <p:custDataLst>
              <p:tags r:id="rId5"/>
            </p:custDataLst>
          </p:nvPr>
        </p:nvSpPr>
        <p:spPr bwMode="auto">
          <a:xfrm>
            <a:off x="4195763" y="2713038"/>
            <a:ext cx="35083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tr-TR" sz="2800" b="1" i="1" dirty="0" smtClean="0">
                <a:solidFill>
                  <a:srgbClr val="666699"/>
                </a:solidFill>
                <a:latin typeface="Geneva" charset="-128"/>
              </a:rPr>
              <a:t>Biyolojik proses</a:t>
            </a:r>
            <a:r>
              <a:rPr lang="en-US" sz="2800" b="1" i="1" dirty="0" smtClean="0">
                <a:solidFill>
                  <a:srgbClr val="666699"/>
                </a:solidFill>
                <a:latin typeface="Geneva" charset="-128"/>
              </a:rPr>
              <a:t>:</a:t>
            </a:r>
          </a:p>
          <a:p>
            <a:pPr eaLnBrk="1" fontAlgn="base" hangingPunct="1">
              <a:spcBef>
                <a:spcPct val="0"/>
              </a:spcBef>
              <a:spcAft>
                <a:spcPct val="0"/>
              </a:spcAft>
            </a:pPr>
            <a:r>
              <a:rPr lang="tr-TR" sz="2800" i="1" dirty="0" smtClean="0">
                <a:solidFill>
                  <a:srgbClr val="666699"/>
                </a:solidFill>
                <a:latin typeface="Geneva" charset="-128"/>
              </a:rPr>
              <a:t>Elektron taşıma</a:t>
            </a:r>
            <a:endParaRPr lang="en-US" sz="2800" i="1" dirty="0" smtClean="0">
              <a:solidFill>
                <a:srgbClr val="666699"/>
              </a:solidFill>
              <a:latin typeface="Geneva" charset="-128"/>
            </a:endParaRPr>
          </a:p>
          <a:p>
            <a:pPr eaLnBrk="1" fontAlgn="base" hangingPunct="1">
              <a:spcBef>
                <a:spcPct val="0"/>
              </a:spcBef>
              <a:spcAft>
                <a:spcPct val="0"/>
              </a:spcAft>
            </a:pPr>
            <a:r>
              <a:rPr lang="en-US" sz="2800" i="1" dirty="0" smtClean="0">
                <a:solidFill>
                  <a:srgbClr val="666699"/>
                </a:solidFill>
                <a:latin typeface="Geneva" charset="-128"/>
              </a:rPr>
              <a:t>GO:0006118</a:t>
            </a:r>
          </a:p>
        </p:txBody>
      </p:sp>
      <p:sp>
        <p:nvSpPr>
          <p:cNvPr id="785414" name="Text Box 6"/>
          <p:cNvSpPr txBox="1">
            <a:spLocks noChangeArrowheads="1"/>
          </p:cNvSpPr>
          <p:nvPr>
            <p:custDataLst>
              <p:tags r:id="rId6"/>
            </p:custDataLst>
          </p:nvPr>
        </p:nvSpPr>
        <p:spPr bwMode="auto">
          <a:xfrm>
            <a:off x="4581525" y="4433888"/>
            <a:ext cx="4222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tr-TR" sz="2800" b="1" i="1" dirty="0" smtClean="0">
                <a:solidFill>
                  <a:srgbClr val="666699"/>
                </a:solidFill>
                <a:latin typeface="Geneva" charset="-128"/>
              </a:rPr>
              <a:t>Moleküler fonksiyon</a:t>
            </a:r>
            <a:r>
              <a:rPr lang="en-US" sz="2800" b="1" i="1" dirty="0" smtClean="0">
                <a:solidFill>
                  <a:srgbClr val="666699"/>
                </a:solidFill>
                <a:latin typeface="Geneva" charset="-128"/>
              </a:rPr>
              <a:t>:</a:t>
            </a:r>
            <a:r>
              <a:rPr lang="en-US" sz="2800" i="1" dirty="0" smtClean="0">
                <a:solidFill>
                  <a:srgbClr val="666699"/>
                </a:solidFill>
                <a:latin typeface="Geneva" charset="-128"/>
              </a:rPr>
              <a:t> </a:t>
            </a:r>
          </a:p>
          <a:p>
            <a:pPr eaLnBrk="1" fontAlgn="base" hangingPunct="1">
              <a:spcBef>
                <a:spcPct val="0"/>
              </a:spcBef>
              <a:spcAft>
                <a:spcPct val="0"/>
              </a:spcAft>
            </a:pPr>
            <a:r>
              <a:rPr lang="en-US" sz="2800" i="1" dirty="0" err="1" smtClean="0">
                <a:solidFill>
                  <a:srgbClr val="666699"/>
                </a:solidFill>
                <a:latin typeface="Geneva" charset="-128"/>
              </a:rPr>
              <a:t>monooxygenase</a:t>
            </a:r>
            <a:r>
              <a:rPr lang="en-US" sz="2800" i="1" dirty="0" smtClean="0">
                <a:solidFill>
                  <a:srgbClr val="666699"/>
                </a:solidFill>
                <a:latin typeface="Geneva" charset="-128"/>
              </a:rPr>
              <a:t> </a:t>
            </a:r>
            <a:r>
              <a:rPr lang="tr-TR" sz="2800" i="1" dirty="0" smtClean="0">
                <a:solidFill>
                  <a:srgbClr val="666699"/>
                </a:solidFill>
                <a:latin typeface="Geneva" charset="-128"/>
              </a:rPr>
              <a:t>aktivitesi</a:t>
            </a:r>
            <a:endParaRPr lang="en-US" sz="2800" i="1" dirty="0" smtClean="0">
              <a:solidFill>
                <a:srgbClr val="666699"/>
              </a:solidFill>
              <a:latin typeface="Geneva" charset="-128"/>
            </a:endParaRPr>
          </a:p>
          <a:p>
            <a:pPr eaLnBrk="1" fontAlgn="base" hangingPunct="1">
              <a:spcBef>
                <a:spcPct val="0"/>
              </a:spcBef>
              <a:spcAft>
                <a:spcPct val="0"/>
              </a:spcAft>
            </a:pPr>
            <a:r>
              <a:rPr lang="en-US" sz="2800" i="1" dirty="0" smtClean="0">
                <a:solidFill>
                  <a:srgbClr val="666699"/>
                </a:solidFill>
                <a:latin typeface="Geneva" charset="-128"/>
              </a:rPr>
              <a:t>GO:0004497</a:t>
            </a:r>
          </a:p>
        </p:txBody>
      </p:sp>
      <p:sp>
        <p:nvSpPr>
          <p:cNvPr id="785415" name="Text Box 7"/>
          <p:cNvSpPr txBox="1">
            <a:spLocks noChangeArrowheads="1"/>
          </p:cNvSpPr>
          <p:nvPr>
            <p:custDataLst>
              <p:tags r:id="rId7"/>
            </p:custDataLst>
          </p:nvPr>
        </p:nvSpPr>
        <p:spPr bwMode="auto">
          <a:xfrm>
            <a:off x="127000" y="5218113"/>
            <a:ext cx="3429144" cy="4001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en-US" sz="2000" b="1" i="1" dirty="0" smtClean="0">
                <a:solidFill>
                  <a:srgbClr val="000000"/>
                </a:solidFill>
                <a:latin typeface="Geneva" charset="-128"/>
              </a:rPr>
              <a:t>s</a:t>
            </a:r>
            <a:r>
              <a:rPr lang="tr-TR" sz="2000" b="1" i="1" dirty="0">
                <a:solidFill>
                  <a:srgbClr val="000000"/>
                </a:solidFill>
                <a:latin typeface="Geneva" charset="-128"/>
              </a:rPr>
              <a:t>ü</a:t>
            </a:r>
            <a:r>
              <a:rPr lang="en-US" sz="2000" b="1" i="1" dirty="0" err="1" smtClean="0">
                <a:solidFill>
                  <a:srgbClr val="000000"/>
                </a:solidFill>
                <a:latin typeface="Geneva" charset="-128"/>
              </a:rPr>
              <a:t>bstrat</a:t>
            </a:r>
            <a:r>
              <a:rPr lang="en-US" sz="2000" b="1" i="1" dirty="0" smtClean="0">
                <a:solidFill>
                  <a:srgbClr val="000000"/>
                </a:solidFill>
                <a:latin typeface="Geneva" charset="-128"/>
              </a:rPr>
              <a:t>+ O</a:t>
            </a:r>
            <a:r>
              <a:rPr lang="en-US" sz="2000" b="1" i="1" baseline="-25000" dirty="0" smtClean="0">
                <a:solidFill>
                  <a:srgbClr val="000000"/>
                </a:solidFill>
                <a:latin typeface="Geneva" charset="-128"/>
              </a:rPr>
              <a:t>2</a:t>
            </a:r>
            <a:r>
              <a:rPr lang="en-US" sz="2000" b="1" i="1" dirty="0" smtClean="0">
                <a:solidFill>
                  <a:srgbClr val="000000"/>
                </a:solidFill>
                <a:latin typeface="Geneva" charset="-128"/>
              </a:rPr>
              <a:t> = CO</a:t>
            </a:r>
            <a:r>
              <a:rPr lang="en-US" sz="2000" b="1" i="1" baseline="-25000" dirty="0" smtClean="0">
                <a:solidFill>
                  <a:srgbClr val="000000"/>
                </a:solidFill>
                <a:latin typeface="Geneva" charset="-128"/>
              </a:rPr>
              <a:t>2</a:t>
            </a:r>
            <a:r>
              <a:rPr lang="en-US" sz="2000" b="1" i="1" dirty="0" smtClean="0">
                <a:solidFill>
                  <a:srgbClr val="000000"/>
                </a:solidFill>
                <a:latin typeface="Geneva" charset="-128"/>
              </a:rPr>
              <a:t> +H</a:t>
            </a:r>
            <a:r>
              <a:rPr lang="en-US" sz="2000" b="1" i="1" baseline="-25000" dirty="0" smtClean="0">
                <a:solidFill>
                  <a:srgbClr val="000000"/>
                </a:solidFill>
                <a:latin typeface="Geneva" charset="-128"/>
              </a:rPr>
              <a:t>2</a:t>
            </a:r>
            <a:r>
              <a:rPr lang="en-US" sz="2000" b="1" i="1" dirty="0" smtClean="0">
                <a:solidFill>
                  <a:srgbClr val="000000"/>
                </a:solidFill>
                <a:latin typeface="Geneva" charset="-128"/>
              </a:rPr>
              <a:t>0 </a:t>
            </a:r>
            <a:r>
              <a:rPr lang="tr-TR" sz="2000" b="1" i="1" dirty="0" smtClean="0">
                <a:solidFill>
                  <a:srgbClr val="000000"/>
                </a:solidFill>
                <a:latin typeface="Geneva" charset="-128"/>
              </a:rPr>
              <a:t>ürün</a:t>
            </a:r>
            <a:endParaRPr lang="en-US" sz="2000" b="1" i="1" dirty="0" smtClean="0">
              <a:solidFill>
                <a:srgbClr val="000000"/>
              </a:solidFill>
              <a:latin typeface="Geneva" charset="-128"/>
            </a:endParaRPr>
          </a:p>
        </p:txBody>
      </p:sp>
      <p:sp>
        <p:nvSpPr>
          <p:cNvPr id="785416" name="Rectangle 8"/>
          <p:cNvSpPr>
            <a:spLocks noChangeArrowheads="1"/>
          </p:cNvSpPr>
          <p:nvPr>
            <p:custDataLst>
              <p:tags r:id="rId8"/>
            </p:custDataLst>
          </p:nvPr>
        </p:nvSpPr>
        <p:spPr bwMode="auto">
          <a:xfrm>
            <a:off x="1746250" y="2209800"/>
            <a:ext cx="306388" cy="1460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20000"/>
              </a:spcBef>
              <a:spcAft>
                <a:spcPct val="75000"/>
              </a:spcAft>
            </a:pPr>
            <a:endParaRPr lang="en-US" sz="2400" i="1" smtClean="0">
              <a:solidFill>
                <a:srgbClr val="000000"/>
              </a:solidFill>
              <a:latin typeface="Tahoma" pitchFamily="34" charset="0"/>
            </a:endParaRPr>
          </a:p>
        </p:txBody>
      </p:sp>
      <p:sp>
        <p:nvSpPr>
          <p:cNvPr id="785417" name="Freeform 9"/>
          <p:cNvSpPr>
            <a:spLocks/>
          </p:cNvSpPr>
          <p:nvPr>
            <p:custDataLst>
              <p:tags r:id="rId9"/>
            </p:custDataLst>
          </p:nvPr>
        </p:nvSpPr>
        <p:spPr bwMode="auto">
          <a:xfrm>
            <a:off x="2095500" y="2286000"/>
            <a:ext cx="569913" cy="354013"/>
          </a:xfrm>
          <a:custGeom>
            <a:avLst/>
            <a:gdLst>
              <a:gd name="T0" fmla="*/ 0 w 359"/>
              <a:gd name="T1" fmla="*/ 2147483647 h 223"/>
              <a:gd name="T2" fmla="*/ 2147483647 w 359"/>
              <a:gd name="T3" fmla="*/ 2147483647 h 223"/>
              <a:gd name="T4" fmla="*/ 2147483647 w 359"/>
              <a:gd name="T5" fmla="*/ 2147483647 h 223"/>
              <a:gd name="T6" fmla="*/ 2147483647 w 359"/>
              <a:gd name="T7" fmla="*/ 2147483647 h 223"/>
              <a:gd name="T8" fmla="*/ 0 60000 65536"/>
              <a:gd name="T9" fmla="*/ 0 60000 65536"/>
              <a:gd name="T10" fmla="*/ 0 60000 65536"/>
              <a:gd name="T11" fmla="*/ 0 60000 65536"/>
              <a:gd name="T12" fmla="*/ 0 w 359"/>
              <a:gd name="T13" fmla="*/ 0 h 223"/>
              <a:gd name="T14" fmla="*/ 359 w 359"/>
              <a:gd name="T15" fmla="*/ 223 h 223"/>
            </a:gdLst>
            <a:ahLst/>
            <a:cxnLst>
              <a:cxn ang="T8">
                <a:pos x="T0" y="T1"/>
              </a:cxn>
              <a:cxn ang="T9">
                <a:pos x="T2" y="T3"/>
              </a:cxn>
              <a:cxn ang="T10">
                <a:pos x="T4" y="T5"/>
              </a:cxn>
              <a:cxn ang="T11">
                <a:pos x="T6" y="T7"/>
              </a:cxn>
            </a:cxnLst>
            <a:rect l="T12" t="T13" r="T14" b="T15"/>
            <a:pathLst>
              <a:path w="359" h="223">
                <a:moveTo>
                  <a:pt x="0" y="5"/>
                </a:moveTo>
                <a:cubicBezTo>
                  <a:pt x="70" y="2"/>
                  <a:pt x="140" y="0"/>
                  <a:pt x="191" y="16"/>
                </a:cubicBezTo>
                <a:cubicBezTo>
                  <a:pt x="242" y="32"/>
                  <a:pt x="277" y="69"/>
                  <a:pt x="305" y="103"/>
                </a:cubicBezTo>
                <a:cubicBezTo>
                  <a:pt x="333" y="137"/>
                  <a:pt x="346" y="180"/>
                  <a:pt x="359" y="223"/>
                </a:cubicBezTo>
              </a:path>
            </a:pathLst>
          </a:custGeom>
          <a:noFill/>
          <a:ln w="28575">
            <a:solidFill>
              <a:schemeClr val="tx1"/>
            </a:solidFill>
            <a:round/>
            <a:headEnd/>
            <a:tailEnd type="arrow"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Calibri" pitchFamily="34" charset="0"/>
            </a:endParaRPr>
          </a:p>
        </p:txBody>
      </p:sp>
      <p:sp>
        <p:nvSpPr>
          <p:cNvPr id="785418" name="Rectangle 10"/>
          <p:cNvSpPr>
            <a:spLocks noChangeArrowheads="1"/>
          </p:cNvSpPr>
          <p:nvPr>
            <p:custDataLst>
              <p:tags r:id="rId10"/>
            </p:custDataLst>
          </p:nvPr>
        </p:nvSpPr>
        <p:spPr bwMode="auto">
          <a:xfrm>
            <a:off x="2933700" y="3656013"/>
            <a:ext cx="306388" cy="1460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20000"/>
              </a:spcBef>
              <a:spcAft>
                <a:spcPct val="75000"/>
              </a:spcAft>
            </a:pPr>
            <a:endParaRPr lang="en-US" sz="2400" i="1" smtClean="0">
              <a:solidFill>
                <a:srgbClr val="000000"/>
              </a:solidFill>
              <a:latin typeface="Tahoma" pitchFamily="34" charset="0"/>
            </a:endParaRPr>
          </a:p>
        </p:txBody>
      </p:sp>
      <p:sp>
        <p:nvSpPr>
          <p:cNvPr id="785419" name="Freeform 11"/>
          <p:cNvSpPr>
            <a:spLocks/>
          </p:cNvSpPr>
          <p:nvPr>
            <p:custDataLst>
              <p:tags r:id="rId11"/>
            </p:custDataLst>
          </p:nvPr>
        </p:nvSpPr>
        <p:spPr bwMode="auto">
          <a:xfrm>
            <a:off x="3282950" y="3732213"/>
            <a:ext cx="768350" cy="1346200"/>
          </a:xfrm>
          <a:custGeom>
            <a:avLst/>
            <a:gdLst>
              <a:gd name="T0" fmla="*/ 0 w 359"/>
              <a:gd name="T1" fmla="*/ 2147483647 h 223"/>
              <a:gd name="T2" fmla="*/ 2147483647 w 359"/>
              <a:gd name="T3" fmla="*/ 2147483647 h 223"/>
              <a:gd name="T4" fmla="*/ 2147483647 w 359"/>
              <a:gd name="T5" fmla="*/ 2147483647 h 223"/>
              <a:gd name="T6" fmla="*/ 2147483647 w 359"/>
              <a:gd name="T7" fmla="*/ 2147483647 h 223"/>
              <a:gd name="T8" fmla="*/ 0 60000 65536"/>
              <a:gd name="T9" fmla="*/ 0 60000 65536"/>
              <a:gd name="T10" fmla="*/ 0 60000 65536"/>
              <a:gd name="T11" fmla="*/ 0 60000 65536"/>
              <a:gd name="T12" fmla="*/ 0 w 359"/>
              <a:gd name="T13" fmla="*/ 0 h 223"/>
              <a:gd name="T14" fmla="*/ 359 w 359"/>
              <a:gd name="T15" fmla="*/ 223 h 223"/>
            </a:gdLst>
            <a:ahLst/>
            <a:cxnLst>
              <a:cxn ang="T8">
                <a:pos x="T0" y="T1"/>
              </a:cxn>
              <a:cxn ang="T9">
                <a:pos x="T2" y="T3"/>
              </a:cxn>
              <a:cxn ang="T10">
                <a:pos x="T4" y="T5"/>
              </a:cxn>
              <a:cxn ang="T11">
                <a:pos x="T6" y="T7"/>
              </a:cxn>
            </a:cxnLst>
            <a:rect l="T12" t="T13" r="T14" b="T15"/>
            <a:pathLst>
              <a:path w="359" h="223">
                <a:moveTo>
                  <a:pt x="0" y="5"/>
                </a:moveTo>
                <a:cubicBezTo>
                  <a:pt x="70" y="2"/>
                  <a:pt x="140" y="0"/>
                  <a:pt x="191" y="16"/>
                </a:cubicBezTo>
                <a:cubicBezTo>
                  <a:pt x="242" y="32"/>
                  <a:pt x="277" y="69"/>
                  <a:pt x="305" y="103"/>
                </a:cubicBezTo>
                <a:cubicBezTo>
                  <a:pt x="333" y="137"/>
                  <a:pt x="346" y="180"/>
                  <a:pt x="359" y="223"/>
                </a:cubicBezTo>
              </a:path>
            </a:pathLst>
          </a:custGeom>
          <a:noFill/>
          <a:ln w="28575">
            <a:solidFill>
              <a:schemeClr val="tx1"/>
            </a:solidFill>
            <a:round/>
            <a:headEnd/>
            <a:tailEnd type="arrow"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Calibri" pitchFamily="34" charset="0"/>
            </a:endParaRPr>
          </a:p>
        </p:txBody>
      </p:sp>
    </p:spTree>
    <p:custDataLst>
      <p:tags r:id="rId1"/>
    </p:custDataLst>
    <p:extLst>
      <p:ext uri="{BB962C8B-B14F-4D97-AF65-F5344CB8AC3E}">
        <p14:creationId xmlns:p14="http://schemas.microsoft.com/office/powerpoint/2010/main" val="39933875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54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54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54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541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54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54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54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5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3" grpId="0"/>
      <p:bldP spid="785414" grpId="0"/>
      <p:bldP spid="785415" grpId="0" animBg="1"/>
      <p:bldP spid="785416" grpId="0" animBg="1"/>
      <p:bldP spid="785417" grpId="0" animBg="1"/>
      <p:bldP spid="785418" grpId="0" animBg="1"/>
      <p:bldP spid="7854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custDataLst>
              <p:tags r:id="rId2"/>
            </p:custDataLst>
          </p:nvPr>
        </p:nvSpPr>
        <p:spPr/>
        <p:txBody>
          <a:bodyPr/>
          <a:lstStyle/>
          <a:p>
            <a:r>
              <a:rPr lang="tr-TR" dirty="0" smtClean="0"/>
              <a:t>Hücresel lokalizasyon</a:t>
            </a:r>
            <a:endParaRPr lang="en-US" dirty="0" smtClean="0"/>
          </a:p>
        </p:txBody>
      </p:sp>
      <p:sp>
        <p:nvSpPr>
          <p:cNvPr id="59395" name="Rectangle 3"/>
          <p:cNvSpPr>
            <a:spLocks noGrp="1" noChangeArrowheads="1"/>
          </p:cNvSpPr>
          <p:nvPr>
            <p:ph type="body" idx="1"/>
            <p:custDataLst>
              <p:tags r:id="rId3"/>
            </p:custDataLst>
          </p:nvPr>
        </p:nvSpPr>
        <p:spPr>
          <a:xfrm>
            <a:off x="457200" y="1679575"/>
            <a:ext cx="8229600" cy="4187825"/>
          </a:xfrm>
        </p:spPr>
        <p:txBody>
          <a:bodyPr/>
          <a:lstStyle/>
          <a:p>
            <a:r>
              <a:rPr lang="tr-TR" dirty="0" smtClean="0"/>
              <a:t>Gen ürünü nerede aktif</a:t>
            </a:r>
            <a:r>
              <a:rPr lang="en-US" dirty="0" smtClean="0"/>
              <a:t>?</a:t>
            </a:r>
            <a:endParaRPr lang="en-US" sz="2500" dirty="0" smtClean="0"/>
          </a:p>
        </p:txBody>
      </p:sp>
      <p:pic>
        <p:nvPicPr>
          <p:cNvPr id="59396" name="Picture 12"/>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333375" y="2605088"/>
            <a:ext cx="4065588"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9397" name="Picture 15"/>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4643438" y="2746375"/>
            <a:ext cx="38385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 Box 16"/>
          <p:cNvSpPr txBox="1">
            <a:spLocks noChangeArrowheads="1"/>
          </p:cNvSpPr>
          <p:nvPr>
            <p:custDataLst>
              <p:tags r:id="rId6"/>
            </p:custDataLst>
          </p:nvPr>
        </p:nvSpPr>
        <p:spPr bwMode="auto">
          <a:xfrm>
            <a:off x="1524000" y="5883275"/>
            <a:ext cx="1681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50000"/>
              </a:spcBef>
              <a:spcAft>
                <a:spcPct val="75000"/>
              </a:spcAft>
            </a:pPr>
            <a:r>
              <a:rPr lang="en-US" sz="2400" i="1" dirty="0" err="1" smtClean="0">
                <a:solidFill>
                  <a:srgbClr val="000000"/>
                </a:solidFill>
                <a:latin typeface="Tahoma" pitchFamily="34" charset="0"/>
              </a:rPr>
              <a:t>Prokaryot</a:t>
            </a:r>
            <a:endParaRPr lang="en-US" sz="2400" i="1" dirty="0" smtClean="0">
              <a:solidFill>
                <a:srgbClr val="000000"/>
              </a:solidFill>
              <a:latin typeface="Tahoma" pitchFamily="34" charset="0"/>
            </a:endParaRPr>
          </a:p>
        </p:txBody>
      </p:sp>
      <p:sp>
        <p:nvSpPr>
          <p:cNvPr id="59399" name="Text Box 17"/>
          <p:cNvSpPr txBox="1">
            <a:spLocks noChangeArrowheads="1"/>
          </p:cNvSpPr>
          <p:nvPr>
            <p:custDataLst>
              <p:tags r:id="rId7"/>
            </p:custDataLst>
          </p:nvPr>
        </p:nvSpPr>
        <p:spPr bwMode="auto">
          <a:xfrm>
            <a:off x="5600700" y="5876925"/>
            <a:ext cx="1681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50000"/>
              </a:spcBef>
              <a:spcAft>
                <a:spcPct val="75000"/>
              </a:spcAft>
            </a:pPr>
            <a:r>
              <a:rPr lang="tr-TR" sz="2400" i="1" dirty="0" smtClean="0">
                <a:solidFill>
                  <a:srgbClr val="000000"/>
                </a:solidFill>
                <a:latin typeface="Tahoma" pitchFamily="34" charset="0"/>
              </a:rPr>
              <a:t>Ökaryot</a:t>
            </a:r>
            <a:endParaRPr lang="en-US" sz="2400" i="1" dirty="0" smtClean="0">
              <a:solidFill>
                <a:srgbClr val="000000"/>
              </a:solidFill>
              <a:latin typeface="Tahoma" pitchFamily="34" charset="0"/>
            </a:endParaRPr>
          </a:p>
        </p:txBody>
      </p:sp>
    </p:spTree>
    <p:custDataLst>
      <p:tags r:id="rId1"/>
    </p:custDataLst>
    <p:extLst>
      <p:ext uri="{BB962C8B-B14F-4D97-AF65-F5344CB8AC3E}">
        <p14:creationId xmlns:p14="http://schemas.microsoft.com/office/powerpoint/2010/main" val="252912945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custDataLst>
              <p:tags r:id="rId2"/>
            </p:custDataLst>
          </p:nvPr>
        </p:nvSpPr>
        <p:spPr>
          <a:xfrm>
            <a:off x="457200" y="211138"/>
            <a:ext cx="8229600" cy="1371600"/>
          </a:xfrm>
        </p:spPr>
        <p:txBody>
          <a:bodyPr/>
          <a:lstStyle/>
          <a:p>
            <a:r>
              <a:rPr lang="tr-TR" dirty="0" smtClean="0"/>
              <a:t>Hücresel lokalizasyon ontolojisi</a:t>
            </a:r>
            <a:endParaRPr lang="en-US" dirty="0" smtClean="0"/>
          </a:p>
        </p:txBody>
      </p:sp>
      <p:pic>
        <p:nvPicPr>
          <p:cNvPr id="60419" name="Picture 6"/>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039813" y="1428750"/>
            <a:ext cx="7216775"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7"/>
          <p:cNvSpPr>
            <a:spLocks noChangeArrowheads="1"/>
          </p:cNvSpPr>
          <p:nvPr>
            <p:custDataLst>
              <p:tags r:id="rId4"/>
            </p:custDataLst>
          </p:nvPr>
        </p:nvSpPr>
        <p:spPr bwMode="auto">
          <a:xfrm>
            <a:off x="338138" y="1354138"/>
            <a:ext cx="858361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fontAlgn="base">
              <a:spcBef>
                <a:spcPct val="20000"/>
              </a:spcBef>
              <a:spcAft>
                <a:spcPct val="0"/>
              </a:spcAft>
              <a:buClr>
                <a:srgbClr val="00007D"/>
              </a:buClr>
              <a:buSzPct val="75000"/>
              <a:buFont typeface="Wingdings" pitchFamily="2" charset="2"/>
              <a:buChar char="n"/>
            </a:pPr>
            <a:endParaRPr lang="en-US" sz="2500" i="1" smtClean="0">
              <a:solidFill>
                <a:srgbClr val="000000"/>
              </a:solidFill>
            </a:endParaRPr>
          </a:p>
        </p:txBody>
      </p:sp>
    </p:spTree>
    <p:custDataLst>
      <p:tags r:id="rId1"/>
    </p:custDataLst>
    <p:extLst>
      <p:ext uri="{BB962C8B-B14F-4D97-AF65-F5344CB8AC3E}">
        <p14:creationId xmlns:p14="http://schemas.microsoft.com/office/powerpoint/2010/main" val="22359314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custDataLst>
              <p:tags r:id="rId2"/>
            </p:custDataLst>
          </p:nvPr>
        </p:nvSpPr>
        <p:spPr/>
        <p:txBody>
          <a:bodyPr/>
          <a:lstStyle/>
          <a:p>
            <a:r>
              <a:rPr lang="tr-TR" dirty="0" smtClean="0"/>
              <a:t>Moleküler fonksiyon</a:t>
            </a:r>
            <a:endParaRPr lang="en-US" dirty="0" smtClean="0"/>
          </a:p>
        </p:txBody>
      </p:sp>
      <p:sp>
        <p:nvSpPr>
          <p:cNvPr id="61443" name="Rectangle 3"/>
          <p:cNvSpPr>
            <a:spLocks noGrp="1" noChangeArrowheads="1"/>
          </p:cNvSpPr>
          <p:nvPr>
            <p:ph type="body" sz="half" idx="1"/>
            <p:custDataLst>
              <p:tags r:id="rId3"/>
            </p:custDataLst>
          </p:nvPr>
        </p:nvSpPr>
        <p:spPr>
          <a:xfrm>
            <a:off x="506413" y="1784350"/>
            <a:ext cx="8229600" cy="1876425"/>
          </a:xfrm>
        </p:spPr>
        <p:txBody>
          <a:bodyPr/>
          <a:lstStyle/>
          <a:p>
            <a:pPr>
              <a:lnSpc>
                <a:spcPct val="90000"/>
              </a:lnSpc>
            </a:pPr>
            <a:r>
              <a:rPr lang="tr-TR" sz="2800" dirty="0" smtClean="0"/>
              <a:t>Gen ürünü biyokimyasal olarak hangi görevi üstlenmektedir</a:t>
            </a:r>
            <a:r>
              <a:rPr lang="en-US" sz="2800" dirty="0" smtClean="0"/>
              <a:t>?</a:t>
            </a:r>
          </a:p>
        </p:txBody>
      </p:sp>
      <p:sp>
        <p:nvSpPr>
          <p:cNvPr id="61444" name="Text Box 5"/>
          <p:cNvSpPr txBox="1">
            <a:spLocks noChangeArrowheads="1"/>
          </p:cNvSpPr>
          <p:nvPr>
            <p:custDataLst>
              <p:tags r:id="rId4"/>
            </p:custDataLst>
          </p:nvPr>
        </p:nvSpPr>
        <p:spPr bwMode="auto">
          <a:xfrm>
            <a:off x="2620963" y="5580063"/>
            <a:ext cx="3581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fontAlgn="base">
              <a:spcBef>
                <a:spcPct val="0"/>
              </a:spcBef>
              <a:spcAft>
                <a:spcPct val="0"/>
              </a:spcAft>
            </a:pPr>
            <a:r>
              <a:rPr lang="en-US" i="1" dirty="0" smtClean="0">
                <a:solidFill>
                  <a:srgbClr val="000000"/>
                </a:solidFill>
                <a:latin typeface="Arial" pitchFamily="34" charset="0"/>
              </a:rPr>
              <a:t>DNA </a:t>
            </a:r>
            <a:r>
              <a:rPr lang="tr-TR" i="1" dirty="0" smtClean="0">
                <a:solidFill>
                  <a:srgbClr val="000000"/>
                </a:solidFill>
                <a:latin typeface="Arial" pitchFamily="34" charset="0"/>
              </a:rPr>
              <a:t>bağlanması</a:t>
            </a:r>
            <a:endParaRPr lang="en-US" i="1" dirty="0" smtClean="0">
              <a:solidFill>
                <a:srgbClr val="000000"/>
              </a:solidFill>
              <a:latin typeface="Arial" pitchFamily="34" charset="0"/>
            </a:endParaRPr>
          </a:p>
        </p:txBody>
      </p:sp>
      <p:pic>
        <p:nvPicPr>
          <p:cNvPr id="61445" name="Picture 7"/>
          <p:cNvPicPr>
            <a:picLocks noChangeAspect="1" noChangeArrowheads="1"/>
          </p:cNvPicPr>
          <p:nvPr>
            <p:custDataLst>
              <p:tags r:id="rId5"/>
            </p:custDataLst>
          </p:nvPr>
        </p:nvPicPr>
        <p:blipFill>
          <a:blip r:embed="rId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855788" y="2586038"/>
            <a:ext cx="490855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4723446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custDataLst>
              <p:tags r:id="rId2"/>
            </p:custDataLst>
          </p:nvPr>
        </p:nvSpPr>
        <p:spPr/>
        <p:txBody>
          <a:bodyPr/>
          <a:lstStyle/>
          <a:p>
            <a:r>
              <a:rPr lang="tr-TR" dirty="0" smtClean="0"/>
              <a:t>Hücresel lokalizasyon ontolojisi</a:t>
            </a:r>
            <a:endParaRPr lang="en-US" dirty="0" smtClean="0"/>
          </a:p>
        </p:txBody>
      </p:sp>
      <p:pic>
        <p:nvPicPr>
          <p:cNvPr id="62467" name="Picture 5"/>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911225" y="1598613"/>
            <a:ext cx="711835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82564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4"/>
          <p:cNvSpPr txBox="1">
            <a:spLocks noChangeArrowheads="1"/>
          </p:cNvSpPr>
          <p:nvPr>
            <p:custDataLst>
              <p:tags r:id="rId2"/>
            </p:custDataLst>
          </p:nvPr>
        </p:nvSpPr>
        <p:spPr bwMode="auto">
          <a:xfrm>
            <a:off x="4960938" y="5337175"/>
            <a:ext cx="41830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en-US" sz="2000" i="1" smtClean="0">
                <a:solidFill>
                  <a:srgbClr val="000000"/>
                </a:solidFill>
                <a:latin typeface="Geneva" charset="-128"/>
              </a:rPr>
              <a:t>GO biological process term:</a:t>
            </a:r>
          </a:p>
          <a:p>
            <a:pPr algn="ctr" eaLnBrk="1" fontAlgn="base" hangingPunct="1">
              <a:spcBef>
                <a:spcPct val="0"/>
              </a:spcBef>
              <a:spcAft>
                <a:spcPct val="0"/>
              </a:spcAft>
            </a:pPr>
            <a:r>
              <a:rPr lang="en-US" sz="2000" i="1" smtClean="0">
                <a:solidFill>
                  <a:srgbClr val="000000"/>
                </a:solidFill>
                <a:latin typeface="Geneva" charset="-128"/>
              </a:rPr>
              <a:t>DNA repair; </a:t>
            </a:r>
            <a:r>
              <a:rPr lang="en-US" sz="2000" i="1" smtClean="0">
                <a:solidFill>
                  <a:srgbClr val="000000"/>
                </a:solidFill>
                <a:latin typeface="Tahoma" pitchFamily="34" charset="0"/>
              </a:rPr>
              <a:t>GO:0006281</a:t>
            </a:r>
            <a:endParaRPr lang="en-US" sz="2000" i="1" smtClean="0">
              <a:solidFill>
                <a:srgbClr val="000000"/>
              </a:solidFill>
              <a:latin typeface="Geneva" charset="-128"/>
            </a:endParaRPr>
          </a:p>
        </p:txBody>
      </p:sp>
      <p:sp>
        <p:nvSpPr>
          <p:cNvPr id="63491" name="Rectangle 2"/>
          <p:cNvSpPr>
            <a:spLocks noGrp="1" noChangeArrowheads="1"/>
          </p:cNvSpPr>
          <p:nvPr>
            <p:ph type="title"/>
            <p:custDataLst>
              <p:tags r:id="rId3"/>
            </p:custDataLst>
          </p:nvPr>
        </p:nvSpPr>
        <p:spPr>
          <a:xfrm>
            <a:off x="457200" y="255588"/>
            <a:ext cx="8229600" cy="1371600"/>
          </a:xfrm>
        </p:spPr>
        <p:txBody>
          <a:bodyPr/>
          <a:lstStyle/>
          <a:p>
            <a:r>
              <a:rPr lang="tr-TR" smtClean="0"/>
              <a:t>Biyolojik proses</a:t>
            </a:r>
            <a:endParaRPr lang="en-US" dirty="0" smtClean="0"/>
          </a:p>
        </p:txBody>
      </p:sp>
      <p:sp>
        <p:nvSpPr>
          <p:cNvPr id="63492" name="Rectangle 5"/>
          <p:cNvSpPr>
            <a:spLocks noChangeArrowheads="1"/>
          </p:cNvSpPr>
          <p:nvPr>
            <p:custDataLst>
              <p:tags r:id="rId4"/>
            </p:custDataLst>
          </p:nvPr>
        </p:nvSpPr>
        <p:spPr bwMode="auto">
          <a:xfrm>
            <a:off x="457200" y="6172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fontAlgn="base">
              <a:spcBef>
                <a:spcPct val="20000"/>
              </a:spcBef>
              <a:spcAft>
                <a:spcPct val="0"/>
              </a:spcAft>
              <a:buClr>
                <a:srgbClr val="00007D"/>
              </a:buClr>
              <a:buSzPct val="75000"/>
              <a:buFont typeface="Wingdings" pitchFamily="2" charset="2"/>
              <a:buNone/>
            </a:pPr>
            <a:endParaRPr lang="en-US" sz="3200" i="1" smtClean="0">
              <a:solidFill>
                <a:srgbClr val="000000"/>
              </a:solidFill>
            </a:endParaRPr>
          </a:p>
        </p:txBody>
      </p:sp>
      <p:sp>
        <p:nvSpPr>
          <p:cNvPr id="63493" name="Rectangle 16"/>
          <p:cNvSpPr>
            <a:spLocks noChangeArrowheads="1"/>
          </p:cNvSpPr>
          <p:nvPr>
            <p:custDataLst>
              <p:tags r:id="rId5"/>
            </p:custDataLst>
          </p:nvPr>
        </p:nvSpPr>
        <p:spPr bwMode="auto">
          <a:xfrm>
            <a:off x="300038" y="1274763"/>
            <a:ext cx="858361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fontAlgn="base">
              <a:spcBef>
                <a:spcPct val="20000"/>
              </a:spcBef>
              <a:spcAft>
                <a:spcPct val="0"/>
              </a:spcAft>
              <a:buClr>
                <a:srgbClr val="00007D"/>
              </a:buClr>
              <a:buSzPct val="75000"/>
              <a:buFont typeface="Wingdings" pitchFamily="2" charset="2"/>
              <a:buChar char="n"/>
            </a:pPr>
            <a:r>
              <a:rPr lang="tr-TR" sz="2500" i="1" dirty="0" smtClean="0">
                <a:solidFill>
                  <a:srgbClr val="000000"/>
                </a:solidFill>
              </a:rPr>
              <a:t>Gen yada proteinin hizmet ettiği biyolojik amaç</a:t>
            </a:r>
            <a:endParaRPr lang="en-US" sz="2500" i="1" dirty="0" smtClean="0">
              <a:solidFill>
                <a:srgbClr val="000000"/>
              </a:solidFill>
            </a:endParaRPr>
          </a:p>
        </p:txBody>
      </p:sp>
      <p:pic>
        <p:nvPicPr>
          <p:cNvPr id="8" name="Picture 2" descr="bcra-pathway"/>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a:stretch>
            <a:fillRect/>
          </a:stretch>
        </p:blipFill>
        <p:spPr bwMode="auto">
          <a:xfrm>
            <a:off x="803275" y="1971675"/>
            <a:ext cx="4105275"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006297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custDataLst>
              <p:tags r:id="rId2"/>
            </p:custDataLst>
          </p:nvPr>
        </p:nvSpPr>
        <p:spPr>
          <a:xfrm>
            <a:off x="457200" y="457200"/>
            <a:ext cx="8229600" cy="768350"/>
          </a:xfrm>
        </p:spPr>
        <p:txBody>
          <a:bodyPr/>
          <a:lstStyle/>
          <a:p>
            <a:r>
              <a:rPr lang="tr-TR" sz="4000" dirty="0" smtClean="0"/>
              <a:t>Biyolojik Proses Ontolojisi</a:t>
            </a:r>
            <a:endParaRPr lang="en-US" sz="4000" dirty="0" smtClean="0"/>
          </a:p>
        </p:txBody>
      </p:sp>
      <p:sp>
        <p:nvSpPr>
          <p:cNvPr id="64515" name="Text Box 4"/>
          <p:cNvSpPr txBox="1">
            <a:spLocks noChangeArrowheads="1"/>
          </p:cNvSpPr>
          <p:nvPr>
            <p:custDataLst>
              <p:tags r:id="rId3"/>
            </p:custDataLst>
          </p:nvPr>
        </p:nvSpPr>
        <p:spPr bwMode="auto">
          <a:xfrm>
            <a:off x="1981200" y="5888038"/>
            <a:ext cx="5410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fontAlgn="base">
              <a:spcBef>
                <a:spcPct val="50000"/>
              </a:spcBef>
              <a:spcAft>
                <a:spcPct val="0"/>
              </a:spcAft>
            </a:pPr>
            <a:r>
              <a:rPr lang="en-US" i="1" smtClean="0">
                <a:solidFill>
                  <a:srgbClr val="000000"/>
                </a:solidFill>
                <a:latin typeface="Arial" pitchFamily="34" charset="0"/>
              </a:rPr>
              <a:t>DNA metabolism fragment</a:t>
            </a:r>
          </a:p>
        </p:txBody>
      </p:sp>
      <p:pic>
        <p:nvPicPr>
          <p:cNvPr id="64516" name="Picture 7"/>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922338" y="1270000"/>
            <a:ext cx="6956425" cy="544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29206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a:solidFill>
                  <a:srgbClr val="FF0000"/>
                </a:solidFill>
              </a:rPr>
              <a:t>What is a GO annotation?</a:t>
            </a:r>
          </a:p>
        </p:txBody>
      </p:sp>
      <p:grpSp>
        <p:nvGrpSpPr>
          <p:cNvPr id="5138" name="Group 18"/>
          <p:cNvGrpSpPr>
            <a:grpSpLocks/>
          </p:cNvGrpSpPr>
          <p:nvPr/>
        </p:nvGrpSpPr>
        <p:grpSpPr bwMode="auto">
          <a:xfrm>
            <a:off x="533400" y="1752600"/>
            <a:ext cx="1603375" cy="1752600"/>
            <a:chOff x="240" y="1104"/>
            <a:chExt cx="1010" cy="1104"/>
          </a:xfrm>
        </p:grpSpPr>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 y="1182"/>
              <a:ext cx="492" cy="7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7" name="Text Box 7"/>
            <p:cNvSpPr txBox="1">
              <a:spLocks noChangeArrowheads="1"/>
            </p:cNvSpPr>
            <p:nvPr/>
          </p:nvSpPr>
          <p:spPr bwMode="auto">
            <a:xfrm>
              <a:off x="246" y="1943"/>
              <a:ext cx="1004"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Gene Product</a:t>
              </a:r>
            </a:p>
          </p:txBody>
        </p:sp>
        <p:sp>
          <p:nvSpPr>
            <p:cNvPr id="5128" name="Rectangle 8"/>
            <p:cNvSpPr>
              <a:spLocks noChangeArrowheads="1"/>
            </p:cNvSpPr>
            <p:nvPr/>
          </p:nvSpPr>
          <p:spPr bwMode="auto">
            <a:xfrm>
              <a:off x="240" y="1104"/>
              <a:ext cx="1008" cy="110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grpSp>
      <p:grpSp>
        <p:nvGrpSpPr>
          <p:cNvPr id="5137" name="Group 17"/>
          <p:cNvGrpSpPr>
            <a:grpSpLocks/>
          </p:cNvGrpSpPr>
          <p:nvPr/>
        </p:nvGrpSpPr>
        <p:grpSpPr bwMode="auto">
          <a:xfrm>
            <a:off x="4876800" y="1524000"/>
            <a:ext cx="2209800" cy="1066800"/>
            <a:chOff x="2784" y="960"/>
            <a:chExt cx="1392" cy="672"/>
          </a:xfrm>
        </p:grpSpPr>
        <p:pic>
          <p:nvPicPr>
            <p:cNvPr id="5134" name="Picture 14"/>
            <p:cNvPicPr>
              <a:picLocks noChangeAspect="1" noChangeArrowheads="1"/>
            </p:cNvPicPr>
            <p:nvPr/>
          </p:nvPicPr>
          <p:blipFill>
            <a:blip r:embed="rId3">
              <a:extLst>
                <a:ext uri="{28A0092B-C50C-407E-A947-70E740481C1C}">
                  <a14:useLocalDpi xmlns:a14="http://schemas.microsoft.com/office/drawing/2010/main" val="0"/>
                </a:ext>
              </a:extLst>
            </a:blip>
            <a:srcRect l="13158" r="43420"/>
            <a:stretch>
              <a:fillRect/>
            </a:stretch>
          </p:blipFill>
          <p:spPr bwMode="auto">
            <a:xfrm>
              <a:off x="2856" y="1008"/>
              <a:ext cx="1248" cy="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5" name="Text Box 15"/>
            <p:cNvSpPr txBox="1">
              <a:spLocks noChangeArrowheads="1"/>
            </p:cNvSpPr>
            <p:nvPr/>
          </p:nvSpPr>
          <p:spPr bwMode="auto">
            <a:xfrm>
              <a:off x="3090" y="1401"/>
              <a:ext cx="7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Reference</a:t>
              </a:r>
            </a:p>
          </p:txBody>
        </p:sp>
        <p:sp>
          <p:nvSpPr>
            <p:cNvPr id="5136" name="Rectangle 16"/>
            <p:cNvSpPr>
              <a:spLocks noChangeArrowheads="1"/>
            </p:cNvSpPr>
            <p:nvPr/>
          </p:nvSpPr>
          <p:spPr bwMode="auto">
            <a:xfrm>
              <a:off x="2784" y="960"/>
              <a:ext cx="1392" cy="672"/>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grpSp>
      <p:grpSp>
        <p:nvGrpSpPr>
          <p:cNvPr id="5144" name="Group 24"/>
          <p:cNvGrpSpPr>
            <a:grpSpLocks/>
          </p:cNvGrpSpPr>
          <p:nvPr/>
        </p:nvGrpSpPr>
        <p:grpSpPr bwMode="auto">
          <a:xfrm>
            <a:off x="3505200" y="3276600"/>
            <a:ext cx="2362200" cy="2438400"/>
            <a:chOff x="2016" y="1872"/>
            <a:chExt cx="1488" cy="1536"/>
          </a:xfrm>
        </p:grpSpPr>
        <p:pic>
          <p:nvPicPr>
            <p:cNvPr id="5141" name="Picture 21"/>
            <p:cNvPicPr>
              <a:picLocks noChangeAspect="1" noChangeArrowheads="1"/>
            </p:cNvPicPr>
            <p:nvPr/>
          </p:nvPicPr>
          <p:blipFill>
            <a:blip r:embed="rId4">
              <a:extLst>
                <a:ext uri="{28A0092B-C50C-407E-A947-70E740481C1C}">
                  <a14:useLocalDpi xmlns:a14="http://schemas.microsoft.com/office/drawing/2010/main" val="0"/>
                </a:ext>
              </a:extLst>
            </a:blip>
            <a:srcRect l="23029" t="54839" r="7889" b="3561"/>
            <a:stretch>
              <a:fillRect/>
            </a:stretch>
          </p:blipFill>
          <p:spPr bwMode="auto">
            <a:xfrm>
              <a:off x="2112" y="1920"/>
              <a:ext cx="1296" cy="12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142" name="Text Box 22"/>
            <p:cNvSpPr txBox="1">
              <a:spLocks noChangeArrowheads="1"/>
            </p:cNvSpPr>
            <p:nvPr/>
          </p:nvSpPr>
          <p:spPr bwMode="auto">
            <a:xfrm>
              <a:off x="2402" y="3177"/>
              <a:ext cx="716"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GO Term</a:t>
              </a:r>
            </a:p>
          </p:txBody>
        </p:sp>
        <p:sp>
          <p:nvSpPr>
            <p:cNvPr id="5143" name="Rectangle 23"/>
            <p:cNvSpPr>
              <a:spLocks noChangeArrowheads="1"/>
            </p:cNvSpPr>
            <p:nvPr/>
          </p:nvSpPr>
          <p:spPr bwMode="auto">
            <a:xfrm>
              <a:off x="2016" y="1872"/>
              <a:ext cx="1488" cy="153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grpSp>
      <p:grpSp>
        <p:nvGrpSpPr>
          <p:cNvPr id="5148" name="Group 28"/>
          <p:cNvGrpSpPr>
            <a:grpSpLocks/>
          </p:cNvGrpSpPr>
          <p:nvPr/>
        </p:nvGrpSpPr>
        <p:grpSpPr bwMode="auto">
          <a:xfrm>
            <a:off x="6096000" y="3276600"/>
            <a:ext cx="2133600" cy="1752600"/>
            <a:chOff x="4080" y="1872"/>
            <a:chExt cx="1344" cy="1104"/>
          </a:xfrm>
        </p:grpSpPr>
        <p:sp>
          <p:nvSpPr>
            <p:cNvPr id="5145" name="Text Box 25"/>
            <p:cNvSpPr txBox="1">
              <a:spLocks noChangeArrowheads="1"/>
            </p:cNvSpPr>
            <p:nvPr/>
          </p:nvSpPr>
          <p:spPr bwMode="auto">
            <a:xfrm>
              <a:off x="4147" y="1943"/>
              <a:ext cx="1210" cy="7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mtClean="0">
                  <a:solidFill>
                    <a:srgbClr val="FF0000"/>
                  </a:solidFill>
                </a:rPr>
                <a:t>IMP, IGI, IPI, ISS, IDA, IEP, TAS, NAS, ND, RCA, IC</a:t>
              </a:r>
            </a:p>
          </p:txBody>
        </p:sp>
        <p:sp>
          <p:nvSpPr>
            <p:cNvPr id="5146" name="Text Box 26"/>
            <p:cNvSpPr txBox="1">
              <a:spLocks noChangeArrowheads="1"/>
            </p:cNvSpPr>
            <p:nvPr/>
          </p:nvSpPr>
          <p:spPr bwMode="auto">
            <a:xfrm>
              <a:off x="4206" y="2736"/>
              <a:ext cx="1092"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Evidence Code</a:t>
              </a:r>
            </a:p>
          </p:txBody>
        </p:sp>
        <p:sp>
          <p:nvSpPr>
            <p:cNvPr id="5147" name="Rectangle 27"/>
            <p:cNvSpPr>
              <a:spLocks noChangeArrowheads="1"/>
            </p:cNvSpPr>
            <p:nvPr/>
          </p:nvSpPr>
          <p:spPr bwMode="auto">
            <a:xfrm>
              <a:off x="4080" y="1872"/>
              <a:ext cx="1344" cy="110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grpSp>
      <p:grpSp>
        <p:nvGrpSpPr>
          <p:cNvPr id="5151" name="Group 31"/>
          <p:cNvGrpSpPr>
            <a:grpSpLocks/>
          </p:cNvGrpSpPr>
          <p:nvPr/>
        </p:nvGrpSpPr>
        <p:grpSpPr bwMode="auto">
          <a:xfrm>
            <a:off x="5486400" y="2819400"/>
            <a:ext cx="990600" cy="304800"/>
            <a:chOff x="3360" y="1728"/>
            <a:chExt cx="624" cy="192"/>
          </a:xfrm>
        </p:grpSpPr>
        <p:sp>
          <p:nvSpPr>
            <p:cNvPr id="5149" name="Line 29"/>
            <p:cNvSpPr>
              <a:spLocks noChangeShapeType="1"/>
            </p:cNvSpPr>
            <p:nvPr/>
          </p:nvSpPr>
          <p:spPr bwMode="auto">
            <a:xfrm flipH="1">
              <a:off x="3360" y="1728"/>
              <a:ext cx="192" cy="19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FF0000"/>
                </a:solidFill>
              </a:endParaRPr>
            </a:p>
          </p:txBody>
        </p:sp>
        <p:sp>
          <p:nvSpPr>
            <p:cNvPr id="5150" name="Line 30"/>
            <p:cNvSpPr>
              <a:spLocks noChangeShapeType="1"/>
            </p:cNvSpPr>
            <p:nvPr/>
          </p:nvSpPr>
          <p:spPr bwMode="auto">
            <a:xfrm>
              <a:off x="3792" y="1728"/>
              <a:ext cx="192" cy="19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FF0000"/>
                </a:solidFill>
              </a:endParaRPr>
            </a:p>
          </p:txBody>
        </p:sp>
      </p:grpSp>
      <p:sp>
        <p:nvSpPr>
          <p:cNvPr id="5152" name="Rectangle 32"/>
          <p:cNvSpPr>
            <a:spLocks noChangeArrowheads="1"/>
          </p:cNvSpPr>
          <p:nvPr/>
        </p:nvSpPr>
        <p:spPr bwMode="auto">
          <a:xfrm>
            <a:off x="3124200" y="1371600"/>
            <a:ext cx="5410200" cy="4724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sp>
        <p:nvSpPr>
          <p:cNvPr id="5153" name="Line 33"/>
          <p:cNvSpPr>
            <a:spLocks noChangeShapeType="1"/>
          </p:cNvSpPr>
          <p:nvPr/>
        </p:nvSpPr>
        <p:spPr bwMode="auto">
          <a:xfrm flipH="1">
            <a:off x="2209800" y="2438400"/>
            <a:ext cx="762000"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ln>
                <a:solidFill>
                  <a:schemeClr val="tx2"/>
                </a:solidFill>
              </a:ln>
              <a:solidFill>
                <a:srgbClr val="FF0000"/>
              </a:solidFill>
            </a:endParaRPr>
          </a:p>
        </p:txBody>
      </p:sp>
    </p:spTree>
    <p:extLst>
      <p:ext uri="{BB962C8B-B14F-4D97-AF65-F5344CB8AC3E}">
        <p14:creationId xmlns:p14="http://schemas.microsoft.com/office/powerpoint/2010/main" val="4123825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42900" y="274638"/>
            <a:ext cx="8458200" cy="1143000"/>
          </a:xfrm>
        </p:spPr>
        <p:txBody>
          <a:bodyPr/>
          <a:lstStyle/>
          <a:p>
            <a:r>
              <a:rPr lang="en-US" sz="4000" b="1" dirty="0">
                <a:solidFill>
                  <a:srgbClr val="FF0000"/>
                </a:solidFill>
              </a:rPr>
              <a:t>Additional annotation information</a:t>
            </a:r>
          </a:p>
        </p:txBody>
      </p:sp>
      <p:sp>
        <p:nvSpPr>
          <p:cNvPr id="12291" name="Rectangle 3"/>
          <p:cNvSpPr>
            <a:spLocks noGrp="1" noChangeArrowheads="1"/>
          </p:cNvSpPr>
          <p:nvPr>
            <p:ph type="body" idx="1"/>
          </p:nvPr>
        </p:nvSpPr>
        <p:spPr/>
        <p:txBody>
          <a:bodyPr/>
          <a:lstStyle/>
          <a:p>
            <a:r>
              <a:rPr lang="en-US" sz="2800" b="1" dirty="0">
                <a:solidFill>
                  <a:srgbClr val="FF0000"/>
                </a:solidFill>
              </a:rPr>
              <a:t>WITH/FROM:</a:t>
            </a:r>
            <a:r>
              <a:rPr lang="en-US" sz="2800" dirty="0">
                <a:solidFill>
                  <a:srgbClr val="FF0000"/>
                </a:solidFill>
              </a:rPr>
              <a:t> describes the </a:t>
            </a:r>
            <a:r>
              <a:rPr lang="en-US" sz="2800" b="1" dirty="0">
                <a:solidFill>
                  <a:srgbClr val="FF0000"/>
                </a:solidFill>
              </a:rPr>
              <a:t>evidence code</a:t>
            </a:r>
            <a:endParaRPr lang="en-US" sz="2800" dirty="0">
              <a:solidFill>
                <a:srgbClr val="FF0000"/>
              </a:solidFill>
            </a:endParaRPr>
          </a:p>
          <a:p>
            <a:pPr lvl="1"/>
            <a:r>
              <a:rPr lang="en-US" sz="2400" dirty="0">
                <a:solidFill>
                  <a:srgbClr val="FF0000"/>
                </a:solidFill>
              </a:rPr>
              <a:t>IPI, IGI, ISS</a:t>
            </a:r>
          </a:p>
          <a:p>
            <a:pPr lvl="1"/>
            <a:r>
              <a:rPr lang="en-US" sz="2400" dirty="0">
                <a:solidFill>
                  <a:srgbClr val="FF0000"/>
                </a:solidFill>
              </a:rPr>
              <a:t>Contains the interacting or similar gene product</a:t>
            </a:r>
          </a:p>
          <a:p>
            <a:pPr>
              <a:buFontTx/>
              <a:buNone/>
            </a:pPr>
            <a:endParaRPr lang="en-US" sz="2800" dirty="0">
              <a:solidFill>
                <a:srgbClr val="FF0000"/>
              </a:solidFill>
            </a:endParaRPr>
          </a:p>
          <a:p>
            <a:r>
              <a:rPr lang="en-US" sz="2800" b="1" dirty="0">
                <a:solidFill>
                  <a:srgbClr val="FF0000"/>
                </a:solidFill>
              </a:rPr>
              <a:t>QUALIFIER:</a:t>
            </a:r>
            <a:r>
              <a:rPr lang="en-US" sz="2800" dirty="0">
                <a:solidFill>
                  <a:srgbClr val="FF0000"/>
                </a:solidFill>
              </a:rPr>
              <a:t> describes the </a:t>
            </a:r>
            <a:r>
              <a:rPr lang="en-US" sz="2800" b="1" dirty="0">
                <a:solidFill>
                  <a:srgbClr val="FF0000"/>
                </a:solidFill>
              </a:rPr>
              <a:t>GO term</a:t>
            </a:r>
          </a:p>
          <a:p>
            <a:pPr lvl="1"/>
            <a:r>
              <a:rPr lang="en-US" sz="2400" dirty="0">
                <a:solidFill>
                  <a:srgbClr val="FF0000"/>
                </a:solidFill>
              </a:rPr>
              <a:t>NOT</a:t>
            </a:r>
          </a:p>
          <a:p>
            <a:pPr lvl="1"/>
            <a:r>
              <a:rPr lang="en-US" sz="2400" dirty="0">
                <a:solidFill>
                  <a:srgbClr val="FF0000"/>
                </a:solidFill>
              </a:rPr>
              <a:t>contributes to</a:t>
            </a:r>
          </a:p>
          <a:p>
            <a:pPr lvl="1"/>
            <a:r>
              <a:rPr lang="en-US" sz="2400" dirty="0" err="1">
                <a:solidFill>
                  <a:srgbClr val="FF0000"/>
                </a:solidFill>
              </a:rPr>
              <a:t>colocalizes</a:t>
            </a:r>
            <a:r>
              <a:rPr lang="en-US" sz="2400" dirty="0">
                <a:solidFill>
                  <a:srgbClr val="FF0000"/>
                </a:solidFill>
              </a:rPr>
              <a:t> with</a:t>
            </a:r>
          </a:p>
        </p:txBody>
      </p:sp>
    </p:spTree>
    <p:extLst>
      <p:ext uri="{BB962C8B-B14F-4D97-AF65-F5344CB8AC3E}">
        <p14:creationId xmlns:p14="http://schemas.microsoft.com/office/powerpoint/2010/main" val="1008895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a:solidFill>
                  <a:srgbClr val="FF0000"/>
                </a:solidFill>
              </a:rPr>
              <a:t>Example Annotation</a:t>
            </a:r>
          </a:p>
        </p:txBody>
      </p:sp>
      <p:sp>
        <p:nvSpPr>
          <p:cNvPr id="13332" name="Text Box 20"/>
          <p:cNvSpPr txBox="1">
            <a:spLocks noChangeArrowheads="1"/>
          </p:cNvSpPr>
          <p:nvPr/>
        </p:nvSpPr>
        <p:spPr bwMode="auto">
          <a:xfrm>
            <a:off x="4270375" y="5029200"/>
            <a:ext cx="1136650" cy="3667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dirty="0" smtClean="0">
                <a:solidFill>
                  <a:srgbClr val="FF0000"/>
                </a:solidFill>
              </a:rPr>
              <a:t>GO Term</a:t>
            </a:r>
          </a:p>
        </p:txBody>
      </p:sp>
      <p:sp>
        <p:nvSpPr>
          <p:cNvPr id="13333" name="Rectangle 21"/>
          <p:cNvSpPr>
            <a:spLocks noChangeArrowheads="1"/>
          </p:cNvSpPr>
          <p:nvPr/>
        </p:nvSpPr>
        <p:spPr bwMode="auto">
          <a:xfrm>
            <a:off x="3657600" y="3657600"/>
            <a:ext cx="2362200" cy="1905000"/>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grpSp>
        <p:nvGrpSpPr>
          <p:cNvPr id="13338" name="Group 26"/>
          <p:cNvGrpSpPr>
            <a:grpSpLocks/>
          </p:cNvGrpSpPr>
          <p:nvPr/>
        </p:nvGrpSpPr>
        <p:grpSpPr bwMode="auto">
          <a:xfrm>
            <a:off x="5638800" y="3200400"/>
            <a:ext cx="990600" cy="304800"/>
            <a:chOff x="3360" y="1728"/>
            <a:chExt cx="624" cy="192"/>
          </a:xfrm>
        </p:grpSpPr>
        <p:sp>
          <p:nvSpPr>
            <p:cNvPr id="13339" name="Line 27"/>
            <p:cNvSpPr>
              <a:spLocks noChangeShapeType="1"/>
            </p:cNvSpPr>
            <p:nvPr/>
          </p:nvSpPr>
          <p:spPr bwMode="auto">
            <a:xfrm flipH="1">
              <a:off x="3360" y="1728"/>
              <a:ext cx="192" cy="19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FF0000"/>
                </a:solidFill>
              </a:endParaRPr>
            </a:p>
          </p:txBody>
        </p:sp>
        <p:sp>
          <p:nvSpPr>
            <p:cNvPr id="13340" name="Line 28"/>
            <p:cNvSpPr>
              <a:spLocks noChangeShapeType="1"/>
            </p:cNvSpPr>
            <p:nvPr/>
          </p:nvSpPr>
          <p:spPr bwMode="auto">
            <a:xfrm>
              <a:off x="3792" y="1728"/>
              <a:ext cx="192" cy="19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FF0000"/>
                </a:solidFill>
              </a:endParaRPr>
            </a:p>
          </p:txBody>
        </p:sp>
      </p:grpSp>
      <p:sp>
        <p:nvSpPr>
          <p:cNvPr id="13341" name="Rectangle 29"/>
          <p:cNvSpPr>
            <a:spLocks noChangeArrowheads="1"/>
          </p:cNvSpPr>
          <p:nvPr/>
        </p:nvSpPr>
        <p:spPr bwMode="auto">
          <a:xfrm>
            <a:off x="3276600" y="1524000"/>
            <a:ext cx="5410200" cy="4724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sp>
        <p:nvSpPr>
          <p:cNvPr id="13342" name="Line 30"/>
          <p:cNvSpPr>
            <a:spLocks noChangeShapeType="1"/>
          </p:cNvSpPr>
          <p:nvPr/>
        </p:nvSpPr>
        <p:spPr bwMode="auto">
          <a:xfrm flipH="1">
            <a:off x="2362200" y="2590800"/>
            <a:ext cx="762000"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FF0000"/>
              </a:solidFill>
            </a:endParaRPr>
          </a:p>
        </p:txBody>
      </p:sp>
      <p:grpSp>
        <p:nvGrpSpPr>
          <p:cNvPr id="13348" name="Group 36"/>
          <p:cNvGrpSpPr>
            <a:grpSpLocks/>
          </p:cNvGrpSpPr>
          <p:nvPr/>
        </p:nvGrpSpPr>
        <p:grpSpPr bwMode="auto">
          <a:xfrm>
            <a:off x="687388" y="1905000"/>
            <a:ext cx="1600200" cy="1752600"/>
            <a:chOff x="433" y="1200"/>
            <a:chExt cx="1008" cy="1104"/>
          </a:xfrm>
        </p:grpSpPr>
        <p:sp>
          <p:nvSpPr>
            <p:cNvPr id="13324" name="Text Box 12"/>
            <p:cNvSpPr txBox="1">
              <a:spLocks noChangeArrowheads="1"/>
            </p:cNvSpPr>
            <p:nvPr/>
          </p:nvSpPr>
          <p:spPr bwMode="auto">
            <a:xfrm>
              <a:off x="435" y="2039"/>
              <a:ext cx="1004"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Gene Product</a:t>
              </a:r>
            </a:p>
          </p:txBody>
        </p:sp>
        <p:sp>
          <p:nvSpPr>
            <p:cNvPr id="13325" name="Rectangle 13"/>
            <p:cNvSpPr>
              <a:spLocks noChangeArrowheads="1"/>
            </p:cNvSpPr>
            <p:nvPr/>
          </p:nvSpPr>
          <p:spPr bwMode="auto">
            <a:xfrm>
              <a:off x="433" y="1200"/>
              <a:ext cx="1008" cy="110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sp>
          <p:nvSpPr>
            <p:cNvPr id="13343" name="Text Box 31"/>
            <p:cNvSpPr txBox="1">
              <a:spLocks noChangeArrowheads="1"/>
            </p:cNvSpPr>
            <p:nvPr/>
          </p:nvSpPr>
          <p:spPr bwMode="auto">
            <a:xfrm>
              <a:off x="635" y="1433"/>
              <a:ext cx="603" cy="32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800" smtClean="0">
                  <a:solidFill>
                    <a:srgbClr val="FF0000"/>
                  </a:solidFill>
                </a:rPr>
                <a:t>nek2</a:t>
              </a:r>
            </a:p>
          </p:txBody>
        </p:sp>
      </p:grpSp>
      <p:sp>
        <p:nvSpPr>
          <p:cNvPr id="13344" name="Text Box 32"/>
          <p:cNvSpPr txBox="1">
            <a:spLocks noChangeArrowheads="1"/>
          </p:cNvSpPr>
          <p:nvPr/>
        </p:nvSpPr>
        <p:spPr bwMode="auto">
          <a:xfrm>
            <a:off x="3733800" y="4006850"/>
            <a:ext cx="2224088" cy="9461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sz="2800" dirty="0" smtClean="0">
                <a:solidFill>
                  <a:srgbClr val="FF0000"/>
                </a:solidFill>
              </a:rPr>
              <a:t>centrosome</a:t>
            </a:r>
          </a:p>
          <a:p>
            <a:pPr algn="ctr" fontAlgn="base">
              <a:spcBef>
                <a:spcPct val="0"/>
              </a:spcBef>
              <a:spcAft>
                <a:spcPct val="0"/>
              </a:spcAft>
            </a:pPr>
            <a:r>
              <a:rPr lang="en-US" sz="2800" dirty="0" smtClean="0">
                <a:solidFill>
                  <a:srgbClr val="FF0000"/>
                </a:solidFill>
              </a:rPr>
              <a:t>GO:0005813</a:t>
            </a:r>
          </a:p>
        </p:txBody>
      </p:sp>
      <p:grpSp>
        <p:nvGrpSpPr>
          <p:cNvPr id="13347" name="Group 35"/>
          <p:cNvGrpSpPr>
            <a:grpSpLocks/>
          </p:cNvGrpSpPr>
          <p:nvPr/>
        </p:nvGrpSpPr>
        <p:grpSpPr bwMode="auto">
          <a:xfrm>
            <a:off x="4724400" y="1905000"/>
            <a:ext cx="3048000" cy="1066800"/>
            <a:chOff x="2976" y="1056"/>
            <a:chExt cx="1920" cy="672"/>
          </a:xfrm>
        </p:grpSpPr>
        <p:sp>
          <p:nvSpPr>
            <p:cNvPr id="13328" name="Text Box 16"/>
            <p:cNvSpPr txBox="1">
              <a:spLocks noChangeArrowheads="1"/>
            </p:cNvSpPr>
            <p:nvPr/>
          </p:nvSpPr>
          <p:spPr bwMode="auto">
            <a:xfrm>
              <a:off x="3546" y="1497"/>
              <a:ext cx="780"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Reference</a:t>
              </a:r>
            </a:p>
          </p:txBody>
        </p:sp>
        <p:sp>
          <p:nvSpPr>
            <p:cNvPr id="13329" name="Rectangle 17"/>
            <p:cNvSpPr>
              <a:spLocks noChangeArrowheads="1"/>
            </p:cNvSpPr>
            <p:nvPr/>
          </p:nvSpPr>
          <p:spPr bwMode="auto">
            <a:xfrm>
              <a:off x="2976" y="1056"/>
              <a:ext cx="1920" cy="67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sp>
          <p:nvSpPr>
            <p:cNvPr id="13345" name="Text Box 33"/>
            <p:cNvSpPr txBox="1">
              <a:spLocks noChangeArrowheads="1"/>
            </p:cNvSpPr>
            <p:nvPr/>
          </p:nvSpPr>
          <p:spPr bwMode="auto">
            <a:xfrm>
              <a:off x="3036" y="1200"/>
              <a:ext cx="1800" cy="32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800" dirty="0" smtClean="0">
                  <a:solidFill>
                    <a:srgbClr val="FF0000"/>
                  </a:solidFill>
                </a:rPr>
                <a:t>PMID: 11956323</a:t>
              </a:r>
            </a:p>
          </p:txBody>
        </p:sp>
      </p:grpSp>
      <p:grpSp>
        <p:nvGrpSpPr>
          <p:cNvPr id="13349" name="Group 37"/>
          <p:cNvGrpSpPr>
            <a:grpSpLocks/>
          </p:cNvGrpSpPr>
          <p:nvPr/>
        </p:nvGrpSpPr>
        <p:grpSpPr bwMode="auto">
          <a:xfrm>
            <a:off x="6248400" y="3657600"/>
            <a:ext cx="2133600" cy="1981200"/>
            <a:chOff x="3936" y="2160"/>
            <a:chExt cx="1344" cy="1248"/>
          </a:xfrm>
        </p:grpSpPr>
        <p:sp>
          <p:nvSpPr>
            <p:cNvPr id="13336" name="Text Box 24"/>
            <p:cNvSpPr txBox="1">
              <a:spLocks noChangeArrowheads="1"/>
            </p:cNvSpPr>
            <p:nvPr/>
          </p:nvSpPr>
          <p:spPr bwMode="auto">
            <a:xfrm>
              <a:off x="4062" y="3072"/>
              <a:ext cx="1092" cy="2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mtClean="0">
                  <a:solidFill>
                    <a:srgbClr val="FF0000"/>
                  </a:solidFill>
                </a:rPr>
                <a:t>Evidence Code</a:t>
              </a:r>
            </a:p>
          </p:txBody>
        </p:sp>
        <p:sp>
          <p:nvSpPr>
            <p:cNvPr id="13337" name="Rectangle 25"/>
            <p:cNvSpPr>
              <a:spLocks noChangeArrowheads="1"/>
            </p:cNvSpPr>
            <p:nvPr/>
          </p:nvSpPr>
          <p:spPr bwMode="auto">
            <a:xfrm>
              <a:off x="3936" y="2160"/>
              <a:ext cx="1344" cy="12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FF0000"/>
                </a:solidFill>
              </a:endParaRPr>
            </a:p>
          </p:txBody>
        </p:sp>
        <p:sp>
          <p:nvSpPr>
            <p:cNvPr id="13346" name="Text Box 34"/>
            <p:cNvSpPr txBox="1">
              <a:spLocks noChangeArrowheads="1"/>
            </p:cNvSpPr>
            <p:nvPr/>
          </p:nvSpPr>
          <p:spPr bwMode="auto">
            <a:xfrm>
              <a:off x="4094" y="2256"/>
              <a:ext cx="1029" cy="71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sz="2800" smtClean="0">
                  <a:solidFill>
                    <a:srgbClr val="FF0000"/>
                  </a:solidFill>
                </a:rPr>
                <a:t>IDA</a:t>
              </a:r>
            </a:p>
            <a:p>
              <a:pPr algn="ctr" fontAlgn="base">
                <a:spcBef>
                  <a:spcPct val="0"/>
                </a:spcBef>
                <a:spcAft>
                  <a:spcPct val="0"/>
                </a:spcAft>
              </a:pPr>
              <a:r>
                <a:rPr lang="en-US" sz="2000" smtClean="0">
                  <a:solidFill>
                    <a:srgbClr val="FF0000"/>
                  </a:solidFill>
                </a:rPr>
                <a:t>Inferred from</a:t>
              </a:r>
            </a:p>
            <a:p>
              <a:pPr algn="ctr" fontAlgn="base">
                <a:spcBef>
                  <a:spcPct val="0"/>
                </a:spcBef>
                <a:spcAft>
                  <a:spcPct val="0"/>
                </a:spcAft>
              </a:pPr>
              <a:r>
                <a:rPr lang="en-US" sz="2000" smtClean="0">
                  <a:solidFill>
                    <a:srgbClr val="FF0000"/>
                  </a:solidFill>
                </a:rPr>
                <a:t>Direct Assay</a:t>
              </a:r>
            </a:p>
          </p:txBody>
        </p:sp>
      </p:grpSp>
    </p:spTree>
    <p:extLst>
      <p:ext uri="{BB962C8B-B14F-4D97-AF65-F5344CB8AC3E}">
        <p14:creationId xmlns:p14="http://schemas.microsoft.com/office/powerpoint/2010/main" val="526108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t>GO </a:t>
            </a:r>
            <a:r>
              <a:rPr lang="tr-TR" b="1" dirty="0" smtClean="0"/>
              <a:t>Sözlüğü (Terimler)</a:t>
            </a:r>
            <a:r>
              <a:rPr lang="tr-TR" b="1" dirty="0"/>
              <a:t/>
            </a:r>
            <a:br>
              <a:rPr lang="tr-TR" b="1" dirty="0"/>
            </a:br>
            <a:endParaRPr lang="tr-TR" dirty="0"/>
          </a:p>
        </p:txBody>
      </p:sp>
      <p:sp>
        <p:nvSpPr>
          <p:cNvPr id="3" name="Rectangle 2"/>
          <p:cNvSpPr/>
          <p:nvPr/>
        </p:nvSpPr>
        <p:spPr>
          <a:xfrm>
            <a:off x="685800" y="1447800"/>
            <a:ext cx="7772400" cy="4524315"/>
          </a:xfrm>
          <a:prstGeom prst="rect">
            <a:avLst/>
          </a:prstGeom>
        </p:spPr>
        <p:txBody>
          <a:bodyPr wrap="square">
            <a:spAutoFit/>
          </a:bodyPr>
          <a:lstStyle/>
          <a:p>
            <a:r>
              <a:rPr lang="en-US" sz="2400" dirty="0" smtClean="0"/>
              <a:t>• </a:t>
            </a:r>
            <a:r>
              <a:rPr lang="tr-TR" sz="2400" dirty="0" smtClean="0"/>
              <a:t>Bir gen bir yada birden fazla moleküler fonksiyona sahip olabilir ,bir yada birden fazla biyolojik proseste yer alabalir, bir yada birkaç hücresel lokalizasyonla ilgili olabilir.</a:t>
            </a:r>
            <a:endParaRPr lang="tr-TR" sz="2400" dirty="0"/>
          </a:p>
          <a:p>
            <a:r>
              <a:rPr lang="en-US" sz="2400" dirty="0"/>
              <a:t>• </a:t>
            </a:r>
            <a:r>
              <a:rPr lang="tr-TR" sz="2400" dirty="0" smtClean="0"/>
              <a:t>Örneğin</a:t>
            </a:r>
            <a:r>
              <a:rPr lang="en-US" sz="2400" dirty="0" smtClean="0"/>
              <a:t>, cytochrome </a:t>
            </a:r>
            <a:r>
              <a:rPr lang="en-US" sz="2400" dirty="0"/>
              <a:t>c </a:t>
            </a:r>
            <a:r>
              <a:rPr lang="tr-TR" sz="2400" dirty="0" smtClean="0"/>
              <a:t> geninin ürünü aşağıdaki şekillerde tanımlanabilir:</a:t>
            </a:r>
          </a:p>
          <a:p>
            <a:endParaRPr lang="tr-TR" sz="2400" dirty="0"/>
          </a:p>
          <a:p>
            <a:r>
              <a:rPr lang="en-US" sz="2400" dirty="0"/>
              <a:t>– </a:t>
            </a:r>
            <a:r>
              <a:rPr lang="tr-TR" sz="2400" dirty="0" smtClean="0"/>
              <a:t>moleküler fonksiyon terimi </a:t>
            </a:r>
            <a:r>
              <a:rPr lang="tr-TR" sz="2400" b="1" dirty="0" smtClean="0"/>
              <a:t>oksidereduktaz aktivitesi, </a:t>
            </a:r>
            <a:endParaRPr lang="tr-TR" sz="2400" b="1" dirty="0"/>
          </a:p>
          <a:p>
            <a:r>
              <a:rPr lang="en-US" sz="2400" dirty="0"/>
              <a:t>– </a:t>
            </a:r>
            <a:r>
              <a:rPr lang="tr-TR" sz="2400" dirty="0" smtClean="0"/>
              <a:t>biyolojik proses terimleri </a:t>
            </a:r>
            <a:r>
              <a:rPr lang="tr-TR" sz="2400" b="1" dirty="0" smtClean="0"/>
              <a:t>oksidatif fosforilasyon ve hücre ölümünün uyarılması</a:t>
            </a:r>
            <a:endParaRPr lang="en-US" sz="2400" b="1" dirty="0"/>
          </a:p>
          <a:p>
            <a:r>
              <a:rPr lang="en-US" sz="2400" dirty="0"/>
              <a:t>– </a:t>
            </a:r>
            <a:r>
              <a:rPr lang="tr-TR" sz="2400" dirty="0" smtClean="0"/>
              <a:t>ve hücresel lokalilazyon terimleri </a:t>
            </a:r>
            <a:r>
              <a:rPr lang="tr-TR" sz="2400" b="1" dirty="0" smtClean="0"/>
              <a:t>mitokondriyal matrix ve mitokondriyal iç zar</a:t>
            </a:r>
            <a:r>
              <a:rPr lang="fr-FR" sz="2400" b="1" dirty="0" smtClean="0"/>
              <a:t>.</a:t>
            </a:r>
            <a:endParaRPr lang="tr-TR" sz="2400" dirty="0"/>
          </a:p>
        </p:txBody>
      </p:sp>
    </p:spTree>
    <p:extLst>
      <p:ext uri="{BB962C8B-B14F-4D97-AF65-F5344CB8AC3E}">
        <p14:creationId xmlns:p14="http://schemas.microsoft.com/office/powerpoint/2010/main" val="54761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Rectangle 2"/>
          <p:cNvSpPr/>
          <p:nvPr/>
        </p:nvSpPr>
        <p:spPr>
          <a:xfrm>
            <a:off x="609600" y="335846"/>
            <a:ext cx="8153400" cy="5940088"/>
          </a:xfrm>
          <a:prstGeom prst="rect">
            <a:avLst/>
          </a:prstGeom>
        </p:spPr>
        <p:txBody>
          <a:bodyPr wrap="square">
            <a:spAutoFit/>
          </a:bodyPr>
          <a:lstStyle/>
          <a:p>
            <a:r>
              <a:rPr lang="tr-TR" sz="2000" dirty="0"/>
              <a:t>[Term] id: GO:0000002 </a:t>
            </a:r>
          </a:p>
          <a:p>
            <a:r>
              <a:rPr lang="tr-TR" sz="2000" dirty="0"/>
              <a:t>name: mitochondrial genome maintenance</a:t>
            </a:r>
          </a:p>
          <a:p>
            <a:r>
              <a:rPr lang="tr-TR" sz="2000" dirty="0"/>
              <a:t>namespace: biological_process</a:t>
            </a:r>
          </a:p>
          <a:p>
            <a:r>
              <a:rPr lang="en-US" sz="2000" dirty="0" err="1"/>
              <a:t>def</a:t>
            </a:r>
            <a:r>
              <a:rPr lang="en-US" sz="2000" dirty="0"/>
              <a:t>: "The maintenance of the structure and integrity of the mitochondrial genome." [</a:t>
            </a:r>
            <a:r>
              <a:rPr lang="en-US" sz="2000" dirty="0" err="1"/>
              <a:t>GOC:ai</a:t>
            </a:r>
            <a:r>
              <a:rPr lang="en-US" sz="2000" dirty="0"/>
              <a:t>]</a:t>
            </a:r>
          </a:p>
          <a:p>
            <a:r>
              <a:rPr lang="en-US" sz="2000" dirty="0" err="1"/>
              <a:t>is_a</a:t>
            </a:r>
            <a:r>
              <a:rPr lang="en-US" sz="2000" dirty="0"/>
              <a:t>: GO:0007005 ! mitochondrion organization and </a:t>
            </a:r>
            <a:r>
              <a:rPr lang="en-US" sz="2000" dirty="0" smtClean="0"/>
              <a:t>biogenesis</a:t>
            </a:r>
            <a:endParaRPr lang="tr-TR" sz="2000" dirty="0" smtClean="0"/>
          </a:p>
          <a:p>
            <a:endParaRPr lang="en-US" sz="2000" dirty="0"/>
          </a:p>
          <a:p>
            <a:r>
              <a:rPr lang="tr-TR" sz="2000" dirty="0"/>
              <a:t>[Term] id: GO:0000003</a:t>
            </a:r>
          </a:p>
          <a:p>
            <a:r>
              <a:rPr lang="tr-TR" sz="2000" dirty="0"/>
              <a:t>name: reproduction </a:t>
            </a:r>
          </a:p>
          <a:p>
            <a:r>
              <a:rPr lang="tr-TR" sz="2000" dirty="0"/>
              <a:t>namespace: biological_process</a:t>
            </a:r>
          </a:p>
          <a:p>
            <a:r>
              <a:rPr lang="tr-TR" sz="2000" dirty="0"/>
              <a:t>Alt_id: GO:0019952 </a:t>
            </a:r>
          </a:p>
          <a:p>
            <a:r>
              <a:rPr lang="en-US" sz="2000" dirty="0" err="1"/>
              <a:t>def</a:t>
            </a:r>
            <a:r>
              <a:rPr lang="en-US" sz="2000" dirty="0"/>
              <a:t>: "The production by an organism of new individuals that contain some portion of their</a:t>
            </a:r>
          </a:p>
          <a:p>
            <a:r>
              <a:rPr lang="en-US" sz="2000" dirty="0"/>
              <a:t>genetic material inherited from that organism." [</a:t>
            </a:r>
            <a:r>
              <a:rPr lang="en-US" sz="2000" dirty="0" err="1"/>
              <a:t>GOC:go_curators</a:t>
            </a:r>
            <a:r>
              <a:rPr lang="en-US" sz="2000" dirty="0"/>
              <a:t>, ISBN:0198506732] </a:t>
            </a:r>
          </a:p>
          <a:p>
            <a:r>
              <a:rPr lang="tr-TR" sz="2000" dirty="0"/>
              <a:t>subset: goslim_generic</a:t>
            </a:r>
          </a:p>
          <a:p>
            <a:r>
              <a:rPr lang="tr-TR" sz="2000" dirty="0"/>
              <a:t>subset: goslim_plant</a:t>
            </a:r>
          </a:p>
          <a:p>
            <a:r>
              <a:rPr lang="tr-TR" sz="2000" dirty="0"/>
              <a:t>subset: gosubset_prok</a:t>
            </a:r>
          </a:p>
          <a:p>
            <a:r>
              <a:rPr lang="tr-TR" sz="2000" dirty="0"/>
              <a:t>is_a: GO:0008150 ! biological_process</a:t>
            </a:r>
            <a:endParaRPr lang="tr-TR" sz="2000" dirty="0"/>
          </a:p>
        </p:txBody>
      </p:sp>
    </p:spTree>
    <p:extLst>
      <p:ext uri="{BB962C8B-B14F-4D97-AF65-F5344CB8AC3E}">
        <p14:creationId xmlns:p14="http://schemas.microsoft.com/office/powerpoint/2010/main" val="344583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34413"/>
            <a:ext cx="7772400" cy="1470025"/>
          </a:xfrm>
        </p:spPr>
        <p:txBody>
          <a:bodyPr/>
          <a:lstStyle/>
          <a:p>
            <a:r>
              <a:rPr lang="tr-TR" b="1" dirty="0"/>
              <a:t>GO </a:t>
            </a:r>
            <a:r>
              <a:rPr lang="tr-TR" b="1" dirty="0" smtClean="0"/>
              <a:t>Gen Atıflandırılması</a:t>
            </a:r>
            <a:endParaRPr lang="tr-TR" dirty="0"/>
          </a:p>
        </p:txBody>
      </p:sp>
      <p:sp>
        <p:nvSpPr>
          <p:cNvPr id="5" name="Subtitle 4"/>
          <p:cNvSpPr>
            <a:spLocks noGrp="1"/>
          </p:cNvSpPr>
          <p:nvPr>
            <p:ph type="subTitle" idx="1"/>
          </p:nvPr>
        </p:nvSpPr>
        <p:spPr>
          <a:xfrm>
            <a:off x="304800" y="990600"/>
            <a:ext cx="8839200" cy="4648200"/>
          </a:xfrm>
        </p:spPr>
        <p:txBody>
          <a:bodyPr/>
          <a:lstStyle/>
          <a:p>
            <a:pPr algn="l"/>
            <a:r>
              <a:rPr lang="en-US" sz="2000" dirty="0" smtClean="0"/>
              <a:t>• </a:t>
            </a:r>
            <a:r>
              <a:rPr lang="tr-TR" sz="2000" dirty="0" smtClean="0"/>
              <a:t>Bütün GO ortak çalışma grupları gen ürünlerini veya genleri GO terimleriyle birlikte atıflandırır.</a:t>
            </a:r>
            <a:endParaRPr lang="tr-TR" sz="2000" dirty="0"/>
          </a:p>
          <a:p>
            <a:pPr algn="l"/>
            <a:endParaRPr lang="tr-TR" sz="2000" dirty="0"/>
          </a:p>
        </p:txBody>
      </p:sp>
      <p:graphicFrame>
        <p:nvGraphicFramePr>
          <p:cNvPr id="6" name="Table 5"/>
          <p:cNvGraphicFramePr>
            <a:graphicFrameLocks noGrp="1"/>
          </p:cNvGraphicFramePr>
          <p:nvPr>
            <p:extLst>
              <p:ext uri="{D42A27DB-BD31-4B8C-83A1-F6EECF244321}">
                <p14:modId xmlns:p14="http://schemas.microsoft.com/office/powerpoint/2010/main" val="767411238"/>
              </p:ext>
            </p:extLst>
          </p:nvPr>
        </p:nvGraphicFramePr>
        <p:xfrm>
          <a:off x="1371600" y="1752600"/>
          <a:ext cx="6096000" cy="2966720"/>
        </p:xfrm>
        <a:graphic>
          <a:graphicData uri="http://schemas.openxmlformats.org/drawingml/2006/table">
            <a:tbl>
              <a:tblPr firstRow="1" bandRow="1">
                <a:tableStyleId>{93296810-A885-4BE3-A3E7-6D5BEEA58F35}</a:tableStyleId>
              </a:tblPr>
              <a:tblGrid>
                <a:gridCol w="3048000"/>
                <a:gridCol w="3048000"/>
              </a:tblGrid>
              <a:tr h="370840">
                <a:tc>
                  <a:txBody>
                    <a:bodyPr/>
                    <a:lstStyle/>
                    <a:p>
                      <a:r>
                        <a:rPr lang="tr-TR" dirty="0" smtClean="0"/>
                        <a:t>Kanıt kodları</a:t>
                      </a:r>
                      <a:endParaRPr lang="tr-TR" dirty="0"/>
                    </a:p>
                  </a:txBody>
                  <a:tcPr/>
                </a:tc>
                <a:tc>
                  <a:txBody>
                    <a:bodyPr/>
                    <a:lstStyle/>
                    <a:p>
                      <a:r>
                        <a:rPr lang="tr-TR" dirty="0" smtClean="0"/>
                        <a:t>Kaynaklar</a:t>
                      </a:r>
                      <a:endParaRPr lang="tr-TR" dirty="0"/>
                    </a:p>
                  </a:txBody>
                  <a:tcPr/>
                </a:tc>
              </a:tr>
              <a:tr h="370840">
                <a:tc>
                  <a:txBody>
                    <a:bodyPr/>
                    <a:lstStyle/>
                    <a:p>
                      <a:r>
                        <a:rPr lang="tr-TR" sz="1800" dirty="0" smtClean="0"/>
                        <a:t>IEA</a:t>
                      </a:r>
                      <a:endParaRPr lang="tr-TR" dirty="0"/>
                    </a:p>
                  </a:txBody>
                  <a:tcPr/>
                </a:tc>
                <a:tc>
                  <a:txBody>
                    <a:bodyPr/>
                    <a:lstStyle/>
                    <a:p>
                      <a:r>
                        <a:rPr lang="tr-TR" dirty="0" smtClean="0"/>
                        <a:t>Literartür</a:t>
                      </a:r>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TAS</a:t>
                      </a:r>
                    </a:p>
                  </a:txBody>
                  <a:tcPr/>
                </a:tc>
                <a:tc>
                  <a:txBody>
                    <a:bodyPr/>
                    <a:lstStyle/>
                    <a:p>
                      <a:r>
                        <a:rPr lang="tr-TR" dirty="0" smtClean="0"/>
                        <a:t>Diğer bir veri</a:t>
                      </a:r>
                      <a:r>
                        <a:rPr lang="tr-TR" baseline="0" dirty="0" smtClean="0"/>
                        <a:t> bankası</a:t>
                      </a:r>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NAS</a:t>
                      </a:r>
                    </a:p>
                  </a:txBody>
                  <a:tcPr/>
                </a:tc>
                <a:tc>
                  <a:txBody>
                    <a:bodyPr/>
                    <a:lstStyle/>
                    <a:p>
                      <a:r>
                        <a:rPr lang="tr-TR" dirty="0" smtClean="0"/>
                        <a:t>Bilgisayar analiz programı</a:t>
                      </a:r>
                      <a:endParaRPr lang="tr-T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ND</a:t>
                      </a:r>
                      <a:endParaRPr lang="tr-TR" dirty="0"/>
                    </a:p>
                  </a:txBody>
                  <a:tcPr/>
                </a:tc>
                <a:tc>
                  <a:txBody>
                    <a:bodyPr/>
                    <a:lstStyle/>
                    <a:p>
                      <a:endParaRPr lang="tr-T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IC</a:t>
                      </a:r>
                      <a:endParaRPr lang="tr-TR" dirty="0"/>
                    </a:p>
                  </a:txBody>
                  <a:tcPr/>
                </a:tc>
                <a:tc>
                  <a:txBody>
                    <a:bodyPr/>
                    <a:lstStyle/>
                    <a:p>
                      <a:endParaRPr lang="tr-T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IMP</a:t>
                      </a:r>
                      <a:endParaRPr lang="tr-TR" dirty="0"/>
                    </a:p>
                  </a:txBody>
                  <a:tcPr/>
                </a:tc>
                <a:tc>
                  <a:txBody>
                    <a:bodyPr/>
                    <a:lstStyle/>
                    <a:p>
                      <a:endParaRPr lang="tr-T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IGI</a:t>
                      </a:r>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37940405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GO Veri Bankaları</a:t>
            </a:r>
            <a:endParaRPr lang="tr-TR" dirty="0"/>
          </a:p>
        </p:txBody>
      </p:sp>
      <p:sp>
        <p:nvSpPr>
          <p:cNvPr id="3" name="Content Placeholder 2"/>
          <p:cNvSpPr>
            <a:spLocks noGrp="1"/>
          </p:cNvSpPr>
          <p:nvPr>
            <p:ph idx="1"/>
          </p:nvPr>
        </p:nvSpPr>
        <p:spPr/>
        <p:txBody>
          <a:bodyPr/>
          <a:lstStyle/>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031875" y="0"/>
            <a:ext cx="7080250" cy="9209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6550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66431" y="-492537"/>
            <a:ext cx="7371556" cy="9728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8893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t>GO </a:t>
            </a:r>
            <a:r>
              <a:rPr lang="tr-TR" b="1" dirty="0" smtClean="0"/>
              <a:t>Araçları</a:t>
            </a:r>
            <a:endParaRPr lang="tr-TR" dirty="0"/>
          </a:p>
        </p:txBody>
      </p:sp>
      <p:sp>
        <p:nvSpPr>
          <p:cNvPr id="3" name="Content Placeholder 2"/>
          <p:cNvSpPr>
            <a:spLocks noGrp="1"/>
          </p:cNvSpPr>
          <p:nvPr>
            <p:ph idx="1"/>
          </p:nvPr>
        </p:nvSpPr>
        <p:spPr>
          <a:xfrm>
            <a:off x="457200" y="1219200"/>
            <a:ext cx="8534400" cy="5638800"/>
          </a:xfrm>
        </p:spPr>
        <p:txBody>
          <a:bodyPr/>
          <a:lstStyle/>
          <a:p>
            <a:r>
              <a:rPr lang="tr-TR" sz="2400" b="1" dirty="0">
                <a:solidFill>
                  <a:srgbClr val="FF0000"/>
                </a:solidFill>
              </a:rPr>
              <a:t>http://www.geneontology.org/GO.tools.shtml</a:t>
            </a:r>
          </a:p>
          <a:p>
            <a:r>
              <a:rPr lang="tr-TR" sz="2400" b="1" dirty="0" smtClean="0">
                <a:solidFill>
                  <a:schemeClr val="accent2"/>
                </a:solidFill>
              </a:rPr>
              <a:t>Consortium Tools:</a:t>
            </a:r>
          </a:p>
          <a:p>
            <a:pPr marL="0" indent="0">
              <a:buNone/>
            </a:pPr>
            <a:r>
              <a:rPr lang="tr-TR" sz="2400" dirty="0" smtClean="0"/>
              <a:t>AmiGO</a:t>
            </a:r>
            <a:endParaRPr lang="tr-TR" sz="2400" dirty="0"/>
          </a:p>
          <a:p>
            <a:pPr marL="0" indent="0">
              <a:buNone/>
            </a:pPr>
            <a:r>
              <a:rPr lang="tr-TR" sz="2400" dirty="0" smtClean="0"/>
              <a:t>DAG-Edit</a:t>
            </a:r>
            <a:endParaRPr lang="tr-TR" sz="2400" dirty="0"/>
          </a:p>
          <a:p>
            <a:r>
              <a:rPr lang="tr-TR" sz="2400" b="1" dirty="0" smtClean="0">
                <a:solidFill>
                  <a:schemeClr val="accent2"/>
                </a:solidFill>
              </a:rPr>
              <a:t>Non-Consortium </a:t>
            </a:r>
            <a:r>
              <a:rPr lang="tr-TR" sz="2400" b="1" dirty="0">
                <a:solidFill>
                  <a:schemeClr val="accent2"/>
                </a:solidFill>
              </a:rPr>
              <a:t>Tools:</a:t>
            </a:r>
          </a:p>
          <a:p>
            <a:pPr marL="0" indent="0">
              <a:buNone/>
            </a:pPr>
            <a:r>
              <a:rPr lang="tr-TR" sz="2400" dirty="0"/>
              <a:t>– </a:t>
            </a:r>
            <a:r>
              <a:rPr lang="tr-TR" sz="2400" b="1" dirty="0">
                <a:solidFill>
                  <a:schemeClr val="accent2">
                    <a:lumMod val="60000"/>
                    <a:lumOff val="40000"/>
                  </a:schemeClr>
                </a:solidFill>
              </a:rPr>
              <a:t>Search and browse</a:t>
            </a:r>
          </a:p>
          <a:p>
            <a:pPr marL="0" indent="0">
              <a:buNone/>
            </a:pPr>
            <a:r>
              <a:rPr lang="tr-TR" sz="2400" dirty="0" smtClean="0"/>
              <a:t>GOFish</a:t>
            </a:r>
            <a:r>
              <a:rPr lang="tr-TR" sz="2400" dirty="0"/>
              <a:t>, QuickGO, ….</a:t>
            </a:r>
          </a:p>
          <a:p>
            <a:pPr marL="0" indent="0">
              <a:buNone/>
            </a:pPr>
            <a:r>
              <a:rPr lang="tr-TR" sz="2400" dirty="0"/>
              <a:t>– </a:t>
            </a:r>
            <a:r>
              <a:rPr lang="tr-TR" sz="2400" b="1" dirty="0">
                <a:solidFill>
                  <a:schemeClr val="accent2">
                    <a:lumMod val="60000"/>
                    <a:lumOff val="40000"/>
                  </a:schemeClr>
                </a:solidFill>
              </a:rPr>
              <a:t>Annotation</a:t>
            </a:r>
          </a:p>
          <a:p>
            <a:pPr marL="0" indent="0">
              <a:buNone/>
            </a:pPr>
            <a:r>
              <a:rPr lang="tr-TR" sz="2400" dirty="0" smtClean="0"/>
              <a:t>Manatee</a:t>
            </a:r>
            <a:r>
              <a:rPr lang="tr-TR" sz="2400" dirty="0"/>
              <a:t>, GeneTools,…</a:t>
            </a:r>
          </a:p>
          <a:p>
            <a:pPr marL="0" indent="0">
              <a:buNone/>
            </a:pPr>
            <a:r>
              <a:rPr lang="tr-TR" sz="2400" dirty="0"/>
              <a:t>– </a:t>
            </a:r>
            <a:r>
              <a:rPr lang="tr-TR" sz="2400" b="1" dirty="0">
                <a:solidFill>
                  <a:schemeClr val="accent2">
                    <a:lumMod val="60000"/>
                    <a:lumOff val="40000"/>
                  </a:schemeClr>
                </a:solidFill>
              </a:rPr>
              <a:t>Gene expression</a:t>
            </a:r>
          </a:p>
          <a:p>
            <a:pPr marL="0" indent="0">
              <a:buNone/>
            </a:pPr>
            <a:r>
              <a:rPr lang="en-US" sz="2400" dirty="0" err="1" smtClean="0"/>
              <a:t>BiNGO</a:t>
            </a:r>
            <a:r>
              <a:rPr lang="en-US" sz="2400" dirty="0"/>
              <a:t>, </a:t>
            </a:r>
            <a:r>
              <a:rPr lang="en-US" sz="2400" dirty="0" err="1"/>
              <a:t>GeneMerge</a:t>
            </a:r>
            <a:r>
              <a:rPr lang="en-US" sz="2400" dirty="0"/>
              <a:t>, </a:t>
            </a:r>
            <a:r>
              <a:rPr lang="en-US" sz="2400" dirty="0" err="1"/>
              <a:t>GOArray</a:t>
            </a:r>
            <a:r>
              <a:rPr lang="en-US" sz="2400" dirty="0"/>
              <a:t>, GO Term Finder, …</a:t>
            </a:r>
          </a:p>
          <a:p>
            <a:pPr marL="0" indent="0">
              <a:buNone/>
            </a:pPr>
            <a:r>
              <a:rPr lang="tr-TR" sz="2400" dirty="0"/>
              <a:t>–</a:t>
            </a:r>
            <a:r>
              <a:rPr lang="tr-TR" sz="2400" b="1" dirty="0">
                <a:solidFill>
                  <a:schemeClr val="accent2">
                    <a:lumMod val="60000"/>
                    <a:lumOff val="40000"/>
                  </a:schemeClr>
                </a:solidFill>
              </a:rPr>
              <a:t>Others</a:t>
            </a:r>
          </a:p>
          <a:p>
            <a:pPr marL="0" indent="0">
              <a:buNone/>
            </a:pPr>
            <a:r>
              <a:rPr lang="en-US" sz="2400" dirty="0" smtClean="0"/>
              <a:t>Blast2GO</a:t>
            </a:r>
            <a:r>
              <a:rPr lang="en-US" sz="2400" dirty="0"/>
              <a:t>, Generic GO term Mapper, GO SLIM Mapper, </a:t>
            </a:r>
            <a:r>
              <a:rPr lang="en-US" sz="2400" dirty="0" smtClean="0"/>
              <a:t>…</a:t>
            </a:r>
            <a:endParaRPr lang="en-US" sz="2400" dirty="0"/>
          </a:p>
        </p:txBody>
      </p:sp>
    </p:spTree>
    <p:extLst>
      <p:ext uri="{BB962C8B-B14F-4D97-AF65-F5344CB8AC3E}">
        <p14:creationId xmlns:p14="http://schemas.microsoft.com/office/powerpoint/2010/main" val="5356658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377" y="-36871"/>
            <a:ext cx="8229600" cy="1143000"/>
          </a:xfrm>
        </p:spPr>
        <p:txBody>
          <a:bodyPr/>
          <a:lstStyle/>
          <a:p>
            <a:r>
              <a:rPr lang="tr-TR" dirty="0" smtClean="0"/>
              <a:t>GoFish </a:t>
            </a:r>
            <a:endParaRPr lang="tr-TR" dirty="0"/>
          </a:p>
        </p:txBody>
      </p:sp>
      <p:sp>
        <p:nvSpPr>
          <p:cNvPr id="3" name="Content Placeholder 2"/>
          <p:cNvSpPr>
            <a:spLocks noGrp="1"/>
          </p:cNvSpPr>
          <p:nvPr>
            <p:ph idx="1"/>
          </p:nvPr>
        </p:nvSpPr>
        <p:spPr/>
        <p:txBody>
          <a:bodyPr/>
          <a:lstStyle/>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545168" y="30695"/>
            <a:ext cx="6535138" cy="835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58974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44550" y="0"/>
            <a:ext cx="7453313" cy="9050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46701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702569" y="-1153115"/>
            <a:ext cx="5987256" cy="92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91889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140240" y="-1130054"/>
            <a:ext cx="5264106" cy="9200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18371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uHrFIESc5J6QT8qpsCNxOT"/>
</p:tagLst>
</file>

<file path=ppt/tags/tag2.xml><?xml version="1.0" encoding="utf-8"?>
<p:tagLst xmlns:a="http://schemas.openxmlformats.org/drawingml/2006/main" xmlns:r="http://schemas.openxmlformats.org/officeDocument/2006/relationships" xmlns:p="http://schemas.openxmlformats.org/presentationml/2006/main">
  <p:tag name="DVSHAPEID" val="EZe6MFEo0JDdArO6ICGp8Q"/>
</p:tagLst>
</file>

<file path=ppt/tags/tag3.xml><?xml version="1.0" encoding="utf-8"?>
<p:tagLst xmlns:a="http://schemas.openxmlformats.org/drawingml/2006/main" xmlns:r="http://schemas.openxmlformats.org/officeDocument/2006/relationships" xmlns:p="http://schemas.openxmlformats.org/presentationml/2006/main">
  <p:tag name="DVSHAPEID" val="QtiYexkSXTgB2sqBRcyHJn"/>
</p:tagLst>
</file>

<file path=ppt/tags/tag4.xml><?xml version="1.0" encoding="utf-8"?>
<p:tagLst xmlns:a="http://schemas.openxmlformats.org/drawingml/2006/main" xmlns:r="http://schemas.openxmlformats.org/officeDocument/2006/relationships" xmlns:p="http://schemas.openxmlformats.org/presentationml/2006/main">
  <p:tag name="DVSHAPEID" val="dFxYAlTbRpKO9LNNr737LJ"/>
</p:tagLst>
</file>

<file path=ppt/tags/tag5.xml><?xml version="1.0" encoding="utf-8"?>
<p:tagLst xmlns:a="http://schemas.openxmlformats.org/drawingml/2006/main" xmlns:r="http://schemas.openxmlformats.org/officeDocument/2006/relationships" xmlns:p="http://schemas.openxmlformats.org/presentationml/2006/main">
  <p:tag name="DVSHAPEID" val="XZpmG6KtRq7tfCrfXYYL2Q"/>
</p:tagLst>
</file>

<file path=ppt/tags/tag6.xml><?xml version="1.0" encoding="utf-8"?>
<p:tagLst xmlns:a="http://schemas.openxmlformats.org/drawingml/2006/main" xmlns:r="http://schemas.openxmlformats.org/officeDocument/2006/relationships" xmlns:p="http://schemas.openxmlformats.org/presentationml/2006/main">
  <p:tag name="DVSHAPEID" val="QejEN4LrDBBuIxzdFNrnyj"/>
</p:tagLst>
</file>

<file path=ppt/tags/tag7.xml><?xml version="1.0" encoding="utf-8"?>
<p:tagLst xmlns:a="http://schemas.openxmlformats.org/drawingml/2006/main" xmlns:r="http://schemas.openxmlformats.org/officeDocument/2006/relationships" xmlns:p="http://schemas.openxmlformats.org/presentationml/2006/main">
  <p:tag name="DVSHAPEID" val="GFwbmb949ZH69a31iFHqNw"/>
</p:tagLst>
</file>

<file path=ppt/tags/tag8.xml><?xml version="1.0" encoding="utf-8"?>
<p:tagLst xmlns:a="http://schemas.openxmlformats.org/drawingml/2006/main" xmlns:r="http://schemas.openxmlformats.org/officeDocument/2006/relationships" xmlns:p="http://schemas.openxmlformats.org/presentationml/2006/main">
  <p:tag name="DVSHAPEID" val="NDCqSGX79e4fYivgzFHzYa"/>
</p:tagLst>
</file>

<file path=ppt/tags/tag9.xml><?xml version="1.0" encoding="utf-8"?>
<p:tagLst xmlns:a="http://schemas.openxmlformats.org/drawingml/2006/main" xmlns:r="http://schemas.openxmlformats.org/officeDocument/2006/relationships" xmlns:p="http://schemas.openxmlformats.org/presentationml/2006/main">
  <p:tag name="DVSHAPEID" val="0nOolf4QNtWKOLMJLNOyYh"/>
</p:tagLst>
</file>

<file path=ppt/tags/tag10.xml><?xml version="1.0" encoding="utf-8"?>
<p:tagLst xmlns:a="http://schemas.openxmlformats.org/drawingml/2006/main" xmlns:r="http://schemas.openxmlformats.org/officeDocument/2006/relationships" xmlns:p="http://schemas.openxmlformats.org/presentationml/2006/main">
  <p:tag name="DVSHAPEID" val="5yMYXfQ6h54CDeBukH3irB"/>
</p:tagLst>
</file>

<file path=ppt/tags/tag11.xml><?xml version="1.0" encoding="utf-8"?>
<p:tagLst xmlns:a="http://schemas.openxmlformats.org/drawingml/2006/main" xmlns:r="http://schemas.openxmlformats.org/officeDocument/2006/relationships" xmlns:p="http://schemas.openxmlformats.org/presentationml/2006/main">
  <p:tag name="DVSHAPEID" val="qUWmSWqfiKpryiBVICqEUv"/>
</p:tagLst>
</file>

<file path=ppt/tags/tag12.xml><?xml version="1.0" encoding="utf-8"?>
<p:tagLst xmlns:a="http://schemas.openxmlformats.org/drawingml/2006/main" xmlns:r="http://schemas.openxmlformats.org/officeDocument/2006/relationships" xmlns:p="http://schemas.openxmlformats.org/presentationml/2006/main">
  <p:tag name="DVSHAPEID" val="SPZ3T31ZuOw1KdBLowFfo5"/>
</p:tagLst>
</file>

<file path=ppt/tags/tag13.xml><?xml version="1.0" encoding="utf-8"?>
<p:tagLst xmlns:a="http://schemas.openxmlformats.org/drawingml/2006/main" xmlns:r="http://schemas.openxmlformats.org/officeDocument/2006/relationships" xmlns:p="http://schemas.openxmlformats.org/presentationml/2006/main">
  <p:tag name="DVSHAPEID" val="3O0bCQhAXFKV27mP3mdigA"/>
</p:tagLst>
</file>

<file path=ppt/tags/tag14.xml><?xml version="1.0" encoding="utf-8"?>
<p:tagLst xmlns:a="http://schemas.openxmlformats.org/drawingml/2006/main" xmlns:r="http://schemas.openxmlformats.org/officeDocument/2006/relationships" xmlns:p="http://schemas.openxmlformats.org/presentationml/2006/main">
  <p:tag name="DVSHAPEID" val="OflcNkV1BmJ3fIdPyGqGB0"/>
</p:tagLst>
</file>

<file path=ppt/tags/tag15.xml><?xml version="1.0" encoding="utf-8"?>
<p:tagLst xmlns:a="http://schemas.openxmlformats.org/drawingml/2006/main" xmlns:r="http://schemas.openxmlformats.org/officeDocument/2006/relationships" xmlns:p="http://schemas.openxmlformats.org/presentationml/2006/main">
  <p:tag name="DVSHAPEID" val="Yigz5eEmxNab0V8cL8n0vs"/>
</p:tagLst>
</file>

<file path=ppt/tags/tag16.xml><?xml version="1.0" encoding="utf-8"?>
<p:tagLst xmlns:a="http://schemas.openxmlformats.org/drawingml/2006/main" xmlns:r="http://schemas.openxmlformats.org/officeDocument/2006/relationships" xmlns:p="http://schemas.openxmlformats.org/presentationml/2006/main">
  <p:tag name="DVSHAPEID" val="JQeUZHLFD0tOg3WefHneOW"/>
</p:tagLst>
</file>

<file path=ppt/tags/tag17.xml><?xml version="1.0" encoding="utf-8"?>
<p:tagLst xmlns:a="http://schemas.openxmlformats.org/drawingml/2006/main" xmlns:r="http://schemas.openxmlformats.org/officeDocument/2006/relationships" xmlns:p="http://schemas.openxmlformats.org/presentationml/2006/main">
  <p:tag name="DVSHAPEID" val="RLraZxWb7OtQSTAJDOcdDH"/>
</p:tagLst>
</file>

<file path=ppt/tags/tag18.xml><?xml version="1.0" encoding="utf-8"?>
<p:tagLst xmlns:a="http://schemas.openxmlformats.org/drawingml/2006/main" xmlns:r="http://schemas.openxmlformats.org/officeDocument/2006/relationships" xmlns:p="http://schemas.openxmlformats.org/presentationml/2006/main">
  <p:tag name="DVSHAPEID" val="1fPF4pjmW3U4TJ5I4VsrPX"/>
</p:tagLst>
</file>

<file path=ppt/tags/tag19.xml><?xml version="1.0" encoding="utf-8"?>
<p:tagLst xmlns:a="http://schemas.openxmlformats.org/drawingml/2006/main" xmlns:r="http://schemas.openxmlformats.org/officeDocument/2006/relationships" xmlns:p="http://schemas.openxmlformats.org/presentationml/2006/main">
  <p:tag name="DVSHAPEID" val="fvDJ0mKzqJAaKckksxSKSp"/>
</p:tagLst>
</file>

<file path=ppt/tags/tag20.xml><?xml version="1.0" encoding="utf-8"?>
<p:tagLst xmlns:a="http://schemas.openxmlformats.org/drawingml/2006/main" xmlns:r="http://schemas.openxmlformats.org/officeDocument/2006/relationships" xmlns:p="http://schemas.openxmlformats.org/presentationml/2006/main">
  <p:tag name="DVSHAPEID" val="xfPy3ayq40Qq4UIbWfwG73"/>
</p:tagLst>
</file>

<file path=ppt/tags/tag21.xml><?xml version="1.0" encoding="utf-8"?>
<p:tagLst xmlns:a="http://schemas.openxmlformats.org/drawingml/2006/main" xmlns:r="http://schemas.openxmlformats.org/officeDocument/2006/relationships" xmlns:p="http://schemas.openxmlformats.org/presentationml/2006/main">
  <p:tag name="DVSHAPEID" val="lXCD7lSRVCAMifBJV7hV4J"/>
</p:tagLst>
</file>

<file path=ppt/tags/tag22.xml><?xml version="1.0" encoding="utf-8"?>
<p:tagLst xmlns:a="http://schemas.openxmlformats.org/drawingml/2006/main" xmlns:r="http://schemas.openxmlformats.org/officeDocument/2006/relationships" xmlns:p="http://schemas.openxmlformats.org/presentationml/2006/main">
  <p:tag name="DVSHAPEID" val="DgZlnjYtNhbtTSVp2cxd5e"/>
</p:tagLst>
</file>

<file path=ppt/tags/tag23.xml><?xml version="1.0" encoding="utf-8"?>
<p:tagLst xmlns:a="http://schemas.openxmlformats.org/drawingml/2006/main" xmlns:r="http://schemas.openxmlformats.org/officeDocument/2006/relationships" xmlns:p="http://schemas.openxmlformats.org/presentationml/2006/main">
  <p:tag name="DVSHAPEID" val="AOlJNv45nREpqGJUJM9oT0"/>
</p:tagLst>
</file>

<file path=ppt/tags/tag24.xml><?xml version="1.0" encoding="utf-8"?>
<p:tagLst xmlns:a="http://schemas.openxmlformats.org/drawingml/2006/main" xmlns:r="http://schemas.openxmlformats.org/officeDocument/2006/relationships" xmlns:p="http://schemas.openxmlformats.org/presentationml/2006/main">
  <p:tag name="DVSHAPEID" val="uhyzLhfYkDoxHO7PoNkjN7"/>
</p:tagLst>
</file>

<file path=ppt/tags/tag25.xml><?xml version="1.0" encoding="utf-8"?>
<p:tagLst xmlns:a="http://schemas.openxmlformats.org/drawingml/2006/main" xmlns:r="http://schemas.openxmlformats.org/officeDocument/2006/relationships" xmlns:p="http://schemas.openxmlformats.org/presentationml/2006/main">
  <p:tag name="DVSHAPEID" val="XVWX22P6irpAj3aeKNPpw0"/>
</p:tagLst>
</file>

<file path=ppt/tags/tag26.xml><?xml version="1.0" encoding="utf-8"?>
<p:tagLst xmlns:a="http://schemas.openxmlformats.org/drawingml/2006/main" xmlns:r="http://schemas.openxmlformats.org/officeDocument/2006/relationships" xmlns:p="http://schemas.openxmlformats.org/presentationml/2006/main">
  <p:tag name="DVSHAPEID" val="0SZUMUnl3zcmkDDNfc8ekX"/>
</p:tagLst>
</file>

<file path=ppt/tags/tag27.xml><?xml version="1.0" encoding="utf-8"?>
<p:tagLst xmlns:a="http://schemas.openxmlformats.org/drawingml/2006/main" xmlns:r="http://schemas.openxmlformats.org/officeDocument/2006/relationships" xmlns:p="http://schemas.openxmlformats.org/presentationml/2006/main">
  <p:tag name="DVSHAPEID" val="86u4E92xuoAXU3Y7gVIWnQ"/>
</p:tagLst>
</file>

<file path=ppt/tags/tag28.xml><?xml version="1.0" encoding="utf-8"?>
<p:tagLst xmlns:a="http://schemas.openxmlformats.org/drawingml/2006/main" xmlns:r="http://schemas.openxmlformats.org/officeDocument/2006/relationships" xmlns:p="http://schemas.openxmlformats.org/presentationml/2006/main">
  <p:tag name="DVSHAPEID" val="oWJxBXyDgiF3KSqIfdiw4O"/>
</p:tagLst>
</file>

<file path=ppt/tags/tag29.xml><?xml version="1.0" encoding="utf-8"?>
<p:tagLst xmlns:a="http://schemas.openxmlformats.org/drawingml/2006/main" xmlns:r="http://schemas.openxmlformats.org/officeDocument/2006/relationships" xmlns:p="http://schemas.openxmlformats.org/presentationml/2006/main">
  <p:tag name="DVSHAPEID" val="w9mYiwWya4wZoQWOaxPqjy"/>
</p:tagLst>
</file>

<file path=ppt/tags/tag30.xml><?xml version="1.0" encoding="utf-8"?>
<p:tagLst xmlns:a="http://schemas.openxmlformats.org/drawingml/2006/main" xmlns:r="http://schemas.openxmlformats.org/officeDocument/2006/relationships" xmlns:p="http://schemas.openxmlformats.org/presentationml/2006/main">
  <p:tag name="DVSHAPEID" val="SHgXKpZivLxJV0wpP8gY2B"/>
</p:tagLst>
</file>

<file path=ppt/tags/tag31.xml><?xml version="1.0" encoding="utf-8"?>
<p:tagLst xmlns:a="http://schemas.openxmlformats.org/drawingml/2006/main" xmlns:r="http://schemas.openxmlformats.org/officeDocument/2006/relationships" xmlns:p="http://schemas.openxmlformats.org/presentationml/2006/main">
  <p:tag name="DVSHAPEID" val="X5tpMCeZbjqYgEHlLwzSzK"/>
</p:tagLst>
</file>

<file path=ppt/tags/tag32.xml><?xml version="1.0" encoding="utf-8"?>
<p:tagLst xmlns:a="http://schemas.openxmlformats.org/drawingml/2006/main" xmlns:r="http://schemas.openxmlformats.org/officeDocument/2006/relationships" xmlns:p="http://schemas.openxmlformats.org/presentationml/2006/main">
  <p:tag name="DVSHAPEID" val="exyFQM2zd63duLXcDVQdmX"/>
</p:tagLst>
</file>

<file path=ppt/tags/tag33.xml><?xml version="1.0" encoding="utf-8"?>
<p:tagLst xmlns:a="http://schemas.openxmlformats.org/drawingml/2006/main" xmlns:r="http://schemas.openxmlformats.org/officeDocument/2006/relationships" xmlns:p="http://schemas.openxmlformats.org/presentationml/2006/main">
  <p:tag name="DVSHAPEID" val="2otwEUr48La8KmXbA69eR3"/>
</p:tagLst>
</file>

<file path=ppt/tags/tag34.xml><?xml version="1.0" encoding="utf-8"?>
<p:tagLst xmlns:a="http://schemas.openxmlformats.org/drawingml/2006/main" xmlns:r="http://schemas.openxmlformats.org/officeDocument/2006/relationships" xmlns:p="http://schemas.openxmlformats.org/presentationml/2006/main">
  <p:tag name="DVSHAPEID" val="b7tqsPApyHYgvack7889Xi"/>
</p:tagLst>
</file>

<file path=ppt/tags/tag35.xml><?xml version="1.0" encoding="utf-8"?>
<p:tagLst xmlns:a="http://schemas.openxmlformats.org/drawingml/2006/main" xmlns:r="http://schemas.openxmlformats.org/officeDocument/2006/relationships" xmlns:p="http://schemas.openxmlformats.org/presentationml/2006/main">
  <p:tag name="DVSHAPEID" val="awXRhTHvFe5zcxJrt5L41o"/>
</p:tagLst>
</file>

<file path=ppt/tags/tag36.xml><?xml version="1.0" encoding="utf-8"?>
<p:tagLst xmlns:a="http://schemas.openxmlformats.org/drawingml/2006/main" xmlns:r="http://schemas.openxmlformats.org/officeDocument/2006/relationships" xmlns:p="http://schemas.openxmlformats.org/presentationml/2006/main">
  <p:tag name="DVSHAPEID" val="SjgUOz1lFoQijkQ7Y4jA2S"/>
</p:tagLst>
</file>

<file path=ppt/tags/tag37.xml><?xml version="1.0" encoding="utf-8"?>
<p:tagLst xmlns:a="http://schemas.openxmlformats.org/drawingml/2006/main" xmlns:r="http://schemas.openxmlformats.org/officeDocument/2006/relationships" xmlns:p="http://schemas.openxmlformats.org/presentationml/2006/main">
  <p:tag name="DVSHAPEID" val="NuVS79FY2yPLDDAn58ukyG"/>
</p:tagLst>
</file>

<file path=ppt/tags/tag38.xml><?xml version="1.0" encoding="utf-8"?>
<p:tagLst xmlns:a="http://schemas.openxmlformats.org/drawingml/2006/main" xmlns:r="http://schemas.openxmlformats.org/officeDocument/2006/relationships" xmlns:p="http://schemas.openxmlformats.org/presentationml/2006/main">
  <p:tag name="DVSHAPEID" val="pD7Oo9GDERkqrGIoOwHzkD"/>
</p:tagLst>
</file>

<file path=ppt/tags/tag39.xml><?xml version="1.0" encoding="utf-8"?>
<p:tagLst xmlns:a="http://schemas.openxmlformats.org/drawingml/2006/main" xmlns:r="http://schemas.openxmlformats.org/officeDocument/2006/relationships" xmlns:p="http://schemas.openxmlformats.org/presentationml/2006/main">
  <p:tag name="DVSHAPEID" val="GpZWhIimP1u3734HbQus4r"/>
</p:tagLst>
</file>

<file path=ppt/tags/tag40.xml><?xml version="1.0" encoding="utf-8"?>
<p:tagLst xmlns:a="http://schemas.openxmlformats.org/drawingml/2006/main" xmlns:r="http://schemas.openxmlformats.org/officeDocument/2006/relationships" xmlns:p="http://schemas.openxmlformats.org/presentationml/2006/main">
  <p:tag name="DVSHAPEID" val="MlAY0avkEd4MWIPsSYlh1j"/>
</p:tagLst>
</file>

<file path=ppt/tags/tag41.xml><?xml version="1.0" encoding="utf-8"?>
<p:tagLst xmlns:a="http://schemas.openxmlformats.org/drawingml/2006/main" xmlns:r="http://schemas.openxmlformats.org/officeDocument/2006/relationships" xmlns:p="http://schemas.openxmlformats.org/presentationml/2006/main">
  <p:tag name="DVSHAPEID" val="Oae9Ulfsvz8L7phHDpgTmT"/>
</p:tagLst>
</file>

<file path=ppt/tags/tag42.xml><?xml version="1.0" encoding="utf-8"?>
<p:tagLst xmlns:a="http://schemas.openxmlformats.org/drawingml/2006/main" xmlns:r="http://schemas.openxmlformats.org/officeDocument/2006/relationships" xmlns:p="http://schemas.openxmlformats.org/presentationml/2006/main">
  <p:tag name="DVSHAPEID" val="wKNbPUaoVztrSUWWEUYY0n"/>
</p:tagLst>
</file>

<file path=ppt/tags/tag43.xml><?xml version="1.0" encoding="utf-8"?>
<p:tagLst xmlns:a="http://schemas.openxmlformats.org/drawingml/2006/main" xmlns:r="http://schemas.openxmlformats.org/officeDocument/2006/relationships" xmlns:p="http://schemas.openxmlformats.org/presentationml/2006/main">
  <p:tag name="DVSHAPEID" val="wD67FwXtiPpUEtlJwli6Ez"/>
</p:tagLst>
</file>

<file path=ppt/tags/tag44.xml><?xml version="1.0" encoding="utf-8"?>
<p:tagLst xmlns:a="http://schemas.openxmlformats.org/drawingml/2006/main" xmlns:r="http://schemas.openxmlformats.org/officeDocument/2006/relationships" xmlns:p="http://schemas.openxmlformats.org/presentationml/2006/main">
  <p:tag name="DVSHAPEID" val="EGM1bt9UYBk25Xm0HcLttZ"/>
</p:tagLst>
</file>

<file path=ppt/tags/tag45.xml><?xml version="1.0" encoding="utf-8"?>
<p:tagLst xmlns:a="http://schemas.openxmlformats.org/drawingml/2006/main" xmlns:r="http://schemas.openxmlformats.org/officeDocument/2006/relationships" xmlns:p="http://schemas.openxmlformats.org/presentationml/2006/main">
  <p:tag name="DVSHAPEID" val="VDDn4FwpNFKUD8R6Jp2Nk7"/>
</p:tagLst>
</file>

<file path=ppt/tags/tag46.xml><?xml version="1.0" encoding="utf-8"?>
<p:tagLst xmlns:a="http://schemas.openxmlformats.org/drawingml/2006/main" xmlns:r="http://schemas.openxmlformats.org/officeDocument/2006/relationships" xmlns:p="http://schemas.openxmlformats.org/presentationml/2006/main">
  <p:tag name="DVSHAPEID" val="FTFf4hRigL2EK8nOouozNE"/>
</p:tagLst>
</file>

<file path=ppt/tags/tag47.xml><?xml version="1.0" encoding="utf-8"?>
<p:tagLst xmlns:a="http://schemas.openxmlformats.org/drawingml/2006/main" xmlns:r="http://schemas.openxmlformats.org/officeDocument/2006/relationships" xmlns:p="http://schemas.openxmlformats.org/presentationml/2006/main">
  <p:tag name="DVSHAPEID" val="Liby1HpjAr55sdwSE71KEL"/>
</p:tagLst>
</file>

<file path=ppt/tags/tag48.xml><?xml version="1.0" encoding="utf-8"?>
<p:tagLst xmlns:a="http://schemas.openxmlformats.org/drawingml/2006/main" xmlns:r="http://schemas.openxmlformats.org/officeDocument/2006/relationships" xmlns:p="http://schemas.openxmlformats.org/presentationml/2006/main">
  <p:tag name="DVSHAPEID" val="FMnnTNHSdZasbP2mJpRkTc"/>
</p:tagLst>
</file>

<file path=ppt/tags/tag49.xml><?xml version="1.0" encoding="utf-8"?>
<p:tagLst xmlns:a="http://schemas.openxmlformats.org/drawingml/2006/main" xmlns:r="http://schemas.openxmlformats.org/officeDocument/2006/relationships" xmlns:p="http://schemas.openxmlformats.org/presentationml/2006/main">
  <p:tag name="DVSHAPEID" val="qTYjxWMxfZnZDoaEOBBHe6"/>
</p:tagLst>
</file>

<file path=ppt/tags/tag50.xml><?xml version="1.0" encoding="utf-8"?>
<p:tagLst xmlns:a="http://schemas.openxmlformats.org/drawingml/2006/main" xmlns:r="http://schemas.openxmlformats.org/officeDocument/2006/relationships" xmlns:p="http://schemas.openxmlformats.org/presentationml/2006/main">
  <p:tag name="DVSHAPEID" val="u1wqjoEBw64132AvOnTSzq"/>
</p:tagLst>
</file>

<file path=ppt/tags/tag51.xml><?xml version="1.0" encoding="utf-8"?>
<p:tagLst xmlns:a="http://schemas.openxmlformats.org/drawingml/2006/main" xmlns:r="http://schemas.openxmlformats.org/officeDocument/2006/relationships" xmlns:p="http://schemas.openxmlformats.org/presentationml/2006/main">
  <p:tag name="DVSHAPEID" val="Yd2onTmPDsspF19PUXbZ1f"/>
</p:tagLst>
</file>

<file path=ppt/tags/tag52.xml><?xml version="1.0" encoding="utf-8"?>
<p:tagLst xmlns:a="http://schemas.openxmlformats.org/drawingml/2006/main" xmlns:r="http://schemas.openxmlformats.org/officeDocument/2006/relationships" xmlns:p="http://schemas.openxmlformats.org/presentationml/2006/main">
  <p:tag name="DVSHAPEID" val="FUOrCBvCKI842ioU0LeGtC"/>
</p:tagLst>
</file>

<file path=ppt/tags/tag53.xml><?xml version="1.0" encoding="utf-8"?>
<p:tagLst xmlns:a="http://schemas.openxmlformats.org/drawingml/2006/main" xmlns:r="http://schemas.openxmlformats.org/officeDocument/2006/relationships" xmlns:p="http://schemas.openxmlformats.org/presentationml/2006/main">
  <p:tag name="DVSHAPEID" val="9wMjsLWHQLKDlguScfXxB0"/>
</p:tagLst>
</file>

<file path=ppt/tags/tag54.xml><?xml version="1.0" encoding="utf-8"?>
<p:tagLst xmlns:a="http://schemas.openxmlformats.org/drawingml/2006/main" xmlns:r="http://schemas.openxmlformats.org/officeDocument/2006/relationships" xmlns:p="http://schemas.openxmlformats.org/presentationml/2006/main">
  <p:tag name="DVSHAPEID" val="6FPUnpL6kw4EkgEyLKS83X"/>
</p:tagLst>
</file>

<file path=ppt/tags/tag55.xml><?xml version="1.0" encoding="utf-8"?>
<p:tagLst xmlns:a="http://schemas.openxmlformats.org/drawingml/2006/main" xmlns:r="http://schemas.openxmlformats.org/officeDocument/2006/relationships" xmlns:p="http://schemas.openxmlformats.org/presentationml/2006/main">
  <p:tag name="DVSHAPEID" val="WijPFNGGjrH9p6uxnwWKre"/>
</p:tagLst>
</file>

<file path=ppt/tags/tag56.xml><?xml version="1.0" encoding="utf-8"?>
<p:tagLst xmlns:a="http://schemas.openxmlformats.org/drawingml/2006/main" xmlns:r="http://schemas.openxmlformats.org/officeDocument/2006/relationships" xmlns:p="http://schemas.openxmlformats.org/presentationml/2006/main">
  <p:tag name="DVSECTIONID" val="L7ciuW8Z7pfHtgiQs316YU"/>
</p:tagLst>
</file>

<file path=ppt/tags/tag57.xml><?xml version="1.0" encoding="utf-8"?>
<p:tagLst xmlns:a="http://schemas.openxmlformats.org/drawingml/2006/main" xmlns:r="http://schemas.openxmlformats.org/officeDocument/2006/relationships" xmlns:p="http://schemas.openxmlformats.org/presentationml/2006/main">
  <p:tag name="DVSHAPEID" val="F5JJNJA9HRQoQLPDmjjxzy"/>
</p:tagLst>
</file>

<file path=ppt/tags/tag58.xml><?xml version="1.0" encoding="utf-8"?>
<p:tagLst xmlns:a="http://schemas.openxmlformats.org/drawingml/2006/main" xmlns:r="http://schemas.openxmlformats.org/officeDocument/2006/relationships" xmlns:p="http://schemas.openxmlformats.org/presentationml/2006/main">
  <p:tag name="DVSHAPEID" val="qie6WT9I5UdsFJOdVL1LFU"/>
</p:tagLst>
</file>

<file path=ppt/tags/tag59.xml><?xml version="1.0" encoding="utf-8"?>
<p:tagLst xmlns:a="http://schemas.openxmlformats.org/drawingml/2006/main" xmlns:r="http://schemas.openxmlformats.org/officeDocument/2006/relationships" xmlns:p="http://schemas.openxmlformats.org/presentationml/2006/main">
  <p:tag name="DVSHAPEID" val="L0fOJxVxaix7FquHNHZZMV"/>
</p:tagLst>
</file>

<file path=ppt/tags/tag60.xml><?xml version="1.0" encoding="utf-8"?>
<p:tagLst xmlns:a="http://schemas.openxmlformats.org/drawingml/2006/main" xmlns:r="http://schemas.openxmlformats.org/officeDocument/2006/relationships" xmlns:p="http://schemas.openxmlformats.org/presentationml/2006/main">
  <p:tag name="DVSHAPEID" val="bo55O8nxvNTwxeQ79CNxKU"/>
</p:tagLst>
</file>

<file path=ppt/tags/tag61.xml><?xml version="1.0" encoding="utf-8"?>
<p:tagLst xmlns:a="http://schemas.openxmlformats.org/drawingml/2006/main" xmlns:r="http://schemas.openxmlformats.org/officeDocument/2006/relationships" xmlns:p="http://schemas.openxmlformats.org/presentationml/2006/main">
  <p:tag name="DVSECTIONID" val="yrTuf1PGrnNkzlzMLCxIZV"/>
</p:tagLst>
</file>

<file path=ppt/tags/tag62.xml><?xml version="1.0" encoding="utf-8"?>
<p:tagLst xmlns:a="http://schemas.openxmlformats.org/drawingml/2006/main" xmlns:r="http://schemas.openxmlformats.org/officeDocument/2006/relationships" xmlns:p="http://schemas.openxmlformats.org/presentationml/2006/main">
  <p:tag name="DVSHAPEID" val="Uy4oIeYkLF7QPRJDIMaDNJ"/>
</p:tagLst>
</file>

<file path=ppt/tags/tag63.xml><?xml version="1.0" encoding="utf-8"?>
<p:tagLst xmlns:a="http://schemas.openxmlformats.org/drawingml/2006/main" xmlns:r="http://schemas.openxmlformats.org/officeDocument/2006/relationships" xmlns:p="http://schemas.openxmlformats.org/presentationml/2006/main">
  <p:tag name="DVSHAPEID" val="e9TgRFxmcfbgtw1qp9yb1d"/>
</p:tagLst>
</file>

<file path=ppt/tags/tag64.xml><?xml version="1.0" encoding="utf-8"?>
<p:tagLst xmlns:a="http://schemas.openxmlformats.org/drawingml/2006/main" xmlns:r="http://schemas.openxmlformats.org/officeDocument/2006/relationships" xmlns:p="http://schemas.openxmlformats.org/presentationml/2006/main">
  <p:tag name="DVSHAPEID" val="oGpZowT0m67bkUusmiMotS"/>
</p:tagLst>
</file>

<file path=ppt/tags/tag65.xml><?xml version="1.0" encoding="utf-8"?>
<p:tagLst xmlns:a="http://schemas.openxmlformats.org/drawingml/2006/main" xmlns:r="http://schemas.openxmlformats.org/officeDocument/2006/relationships" xmlns:p="http://schemas.openxmlformats.org/presentationml/2006/main">
  <p:tag name="DVSHAPEID" val="FzncBim04CH1LcRSh1scS4"/>
</p:tagLst>
</file>

<file path=ppt/tags/tag66.xml><?xml version="1.0" encoding="utf-8"?>
<p:tagLst xmlns:a="http://schemas.openxmlformats.org/drawingml/2006/main" xmlns:r="http://schemas.openxmlformats.org/officeDocument/2006/relationships" xmlns:p="http://schemas.openxmlformats.org/presentationml/2006/main">
  <p:tag name="DVSHAPEID" val="8ic7VXMgoCJv1QBcUBDm1v"/>
</p:tagLst>
</file>

<file path=ppt/tags/tag67.xml><?xml version="1.0" encoding="utf-8"?>
<p:tagLst xmlns:a="http://schemas.openxmlformats.org/drawingml/2006/main" xmlns:r="http://schemas.openxmlformats.org/officeDocument/2006/relationships" xmlns:p="http://schemas.openxmlformats.org/presentationml/2006/main">
  <p:tag name="DVSHAPEID" val="ti9hBu1LWh0Aq5ZunpeOd4"/>
</p:tagLst>
</file>

<file path=ppt/tags/tag68.xml><?xml version="1.0" encoding="utf-8"?>
<p:tagLst xmlns:a="http://schemas.openxmlformats.org/drawingml/2006/main" xmlns:r="http://schemas.openxmlformats.org/officeDocument/2006/relationships" xmlns:p="http://schemas.openxmlformats.org/presentationml/2006/main">
  <p:tag name="DVSHAPEID" val="hfb0h46Ryw2COTYDmifCGs"/>
</p:tagLst>
</file>

<file path=ppt/tags/tag69.xml><?xml version="1.0" encoding="utf-8"?>
<p:tagLst xmlns:a="http://schemas.openxmlformats.org/drawingml/2006/main" xmlns:r="http://schemas.openxmlformats.org/officeDocument/2006/relationships" xmlns:p="http://schemas.openxmlformats.org/presentationml/2006/main">
  <p:tag name="DVSHAPEID" val="vqpvcqde7dio1T6AdWF4Jt"/>
</p:tagLst>
</file>

<file path=ppt/tags/tag70.xml><?xml version="1.0" encoding="utf-8"?>
<p:tagLst xmlns:a="http://schemas.openxmlformats.org/drawingml/2006/main" xmlns:r="http://schemas.openxmlformats.org/officeDocument/2006/relationships" xmlns:p="http://schemas.openxmlformats.org/presentationml/2006/main">
  <p:tag name="DVSHAPEID" val="xNh5wJ2VyAoPJKBLRFDkoP"/>
</p:tagLst>
</file>

<file path=ppt/tags/tag71.xml><?xml version="1.0" encoding="utf-8"?>
<p:tagLst xmlns:a="http://schemas.openxmlformats.org/drawingml/2006/main" xmlns:r="http://schemas.openxmlformats.org/officeDocument/2006/relationships" xmlns:p="http://schemas.openxmlformats.org/presentationml/2006/main">
  <p:tag name="DVSHAPEID" val="kqS4wM5iXCJ1TCe7UtbcEH"/>
</p:tagLst>
</file>

<file path=ppt/tags/tag72.xml><?xml version="1.0" encoding="utf-8"?>
<p:tagLst xmlns:a="http://schemas.openxmlformats.org/drawingml/2006/main" xmlns:r="http://schemas.openxmlformats.org/officeDocument/2006/relationships" xmlns:p="http://schemas.openxmlformats.org/presentationml/2006/main">
  <p:tag name="DVSECTIONID" val="J3O57cI7p6mQyLpZH7arXR"/>
</p:tagLst>
</file>

<file path=ppt/tags/tag73.xml><?xml version="1.0" encoding="utf-8"?>
<p:tagLst xmlns:a="http://schemas.openxmlformats.org/drawingml/2006/main" xmlns:r="http://schemas.openxmlformats.org/officeDocument/2006/relationships" xmlns:p="http://schemas.openxmlformats.org/presentationml/2006/main">
  <p:tag name="DVSHAPEID" val="0b9mZr4Zqo5IsRcrdgQgDL"/>
</p:tagLst>
</file>

<file path=ppt/tags/tag74.xml><?xml version="1.0" encoding="utf-8"?>
<p:tagLst xmlns:a="http://schemas.openxmlformats.org/drawingml/2006/main" xmlns:r="http://schemas.openxmlformats.org/officeDocument/2006/relationships" xmlns:p="http://schemas.openxmlformats.org/presentationml/2006/main">
  <p:tag name="DVSHAPEID" val="6IRYxKL98baDpGUaMDeXck"/>
</p:tagLst>
</file>

<file path=ppt/tags/tag75.xml><?xml version="1.0" encoding="utf-8"?>
<p:tagLst xmlns:a="http://schemas.openxmlformats.org/drawingml/2006/main" xmlns:r="http://schemas.openxmlformats.org/officeDocument/2006/relationships" xmlns:p="http://schemas.openxmlformats.org/presentationml/2006/main">
  <p:tag name="DVSHAPEID" val="Va9nUsgUlo3f5ru0TkdggT"/>
</p:tagLst>
</file>

<file path=ppt/tags/tag76.xml><?xml version="1.0" encoding="utf-8"?>
<p:tagLst xmlns:a="http://schemas.openxmlformats.org/drawingml/2006/main" xmlns:r="http://schemas.openxmlformats.org/officeDocument/2006/relationships" xmlns:p="http://schemas.openxmlformats.org/presentationml/2006/main">
  <p:tag name="DVSHAPEID" val="xOrwx2tc1FzMMGPaPjTdQM"/>
</p:tagLst>
</file>

<file path=ppt/tags/tag77.xml><?xml version="1.0" encoding="utf-8"?>
<p:tagLst xmlns:a="http://schemas.openxmlformats.org/drawingml/2006/main" xmlns:r="http://schemas.openxmlformats.org/officeDocument/2006/relationships" xmlns:p="http://schemas.openxmlformats.org/presentationml/2006/main">
  <p:tag name="DVSHAPEID" val="zaAsFMJUJV42CkVoVeq9mn"/>
</p:tagLst>
</file>

<file path=ppt/tags/tag78.xml><?xml version="1.0" encoding="utf-8"?>
<p:tagLst xmlns:a="http://schemas.openxmlformats.org/drawingml/2006/main" xmlns:r="http://schemas.openxmlformats.org/officeDocument/2006/relationships" xmlns:p="http://schemas.openxmlformats.org/presentationml/2006/main">
  <p:tag name="DVSHAPEID" val="FjFObJuUn23LehV4mHs7WD"/>
</p:tagLst>
</file>

<file path=ppt/tags/tag79.xml><?xml version="1.0" encoding="utf-8"?>
<p:tagLst xmlns:a="http://schemas.openxmlformats.org/drawingml/2006/main" xmlns:r="http://schemas.openxmlformats.org/officeDocument/2006/relationships" xmlns:p="http://schemas.openxmlformats.org/presentationml/2006/main">
  <p:tag name="DVSECTIONID" val="T8GWgGiozgVCIPF9UCXkXH"/>
</p:tagLst>
</file>

<file path=ppt/tags/tag80.xml><?xml version="1.0" encoding="utf-8"?>
<p:tagLst xmlns:a="http://schemas.openxmlformats.org/drawingml/2006/main" xmlns:r="http://schemas.openxmlformats.org/officeDocument/2006/relationships" xmlns:p="http://schemas.openxmlformats.org/presentationml/2006/main">
  <p:tag name="DVSHAPEID" val="HJ3ufroEMGpcuhMRB0qPx1"/>
</p:tagLst>
</file>

<file path=ppt/tags/tag81.xml><?xml version="1.0" encoding="utf-8"?>
<p:tagLst xmlns:a="http://schemas.openxmlformats.org/drawingml/2006/main" xmlns:r="http://schemas.openxmlformats.org/officeDocument/2006/relationships" xmlns:p="http://schemas.openxmlformats.org/presentationml/2006/main">
  <p:tag name="DVSHAPEID" val="YR5EtQRJGfr1BVKGu2wIfm"/>
</p:tagLst>
</file>

<file path=ppt/tags/tag82.xml><?xml version="1.0" encoding="utf-8"?>
<p:tagLst xmlns:a="http://schemas.openxmlformats.org/drawingml/2006/main" xmlns:r="http://schemas.openxmlformats.org/officeDocument/2006/relationships" xmlns:p="http://schemas.openxmlformats.org/presentationml/2006/main">
  <p:tag name="DVSHAPEID" val="m2MDiv6sH75GLcoAYyN309"/>
</p:tagLst>
</file>

<file path=ppt/tags/tag83.xml><?xml version="1.0" encoding="utf-8"?>
<p:tagLst xmlns:a="http://schemas.openxmlformats.org/drawingml/2006/main" xmlns:r="http://schemas.openxmlformats.org/officeDocument/2006/relationships" xmlns:p="http://schemas.openxmlformats.org/presentationml/2006/main">
  <p:tag name="DVSECTIONID" val="YJMOnLVqxyXRaGpaV1P0x5"/>
</p:tagLst>
</file>

<file path=ppt/tags/tag84.xml><?xml version="1.0" encoding="utf-8"?>
<p:tagLst xmlns:a="http://schemas.openxmlformats.org/drawingml/2006/main" xmlns:r="http://schemas.openxmlformats.org/officeDocument/2006/relationships" xmlns:p="http://schemas.openxmlformats.org/presentationml/2006/main">
  <p:tag name="DVSHAPEID" val="KtFR7UwniPLBu2SPymDdyk"/>
</p:tagLst>
</file>

<file path=ppt/tags/tag85.xml><?xml version="1.0" encoding="utf-8"?>
<p:tagLst xmlns:a="http://schemas.openxmlformats.org/drawingml/2006/main" xmlns:r="http://schemas.openxmlformats.org/officeDocument/2006/relationships" xmlns:p="http://schemas.openxmlformats.org/presentationml/2006/main">
  <p:tag name="DVSHAPEID" val="VVaxhT4YUcmdijYqnbWkOg"/>
</p:tagLst>
</file>

<file path=ppt/tags/tag86.xml><?xml version="1.0" encoding="utf-8"?>
<p:tagLst xmlns:a="http://schemas.openxmlformats.org/drawingml/2006/main" xmlns:r="http://schemas.openxmlformats.org/officeDocument/2006/relationships" xmlns:p="http://schemas.openxmlformats.org/presentationml/2006/main">
  <p:tag name="DVSHAPEID" val="U9IlI9ZrpMBpxKHzDCijUz"/>
</p:tagLst>
</file>

<file path=ppt/tags/tag87.xml><?xml version="1.0" encoding="utf-8"?>
<p:tagLst xmlns:a="http://schemas.openxmlformats.org/drawingml/2006/main" xmlns:r="http://schemas.openxmlformats.org/officeDocument/2006/relationships" xmlns:p="http://schemas.openxmlformats.org/presentationml/2006/main">
  <p:tag name="DVSHAPEID" val="fhKzQ7YshewF00OVbVYtMz"/>
</p:tagLst>
</file>

<file path=ppt/tags/tag88.xml><?xml version="1.0" encoding="utf-8"?>
<p:tagLst xmlns:a="http://schemas.openxmlformats.org/drawingml/2006/main" xmlns:r="http://schemas.openxmlformats.org/officeDocument/2006/relationships" xmlns:p="http://schemas.openxmlformats.org/presentationml/2006/main">
  <p:tag name="DVSECTIONID" val="VW3zkycxtDUcaW9sjwt9Im"/>
</p:tagLst>
</file>

<file path=ppt/tags/tag89.xml><?xml version="1.0" encoding="utf-8"?>
<p:tagLst xmlns:a="http://schemas.openxmlformats.org/drawingml/2006/main" xmlns:r="http://schemas.openxmlformats.org/officeDocument/2006/relationships" xmlns:p="http://schemas.openxmlformats.org/presentationml/2006/main">
  <p:tag name="DVSHAPEID" val="BSLeJNyj1ullTrB8iStXun"/>
</p:tagLst>
</file>

<file path=ppt/tags/tag90.xml><?xml version="1.0" encoding="utf-8"?>
<p:tagLst xmlns:a="http://schemas.openxmlformats.org/drawingml/2006/main" xmlns:r="http://schemas.openxmlformats.org/officeDocument/2006/relationships" xmlns:p="http://schemas.openxmlformats.org/presentationml/2006/main">
  <p:tag name="DVSHAPEID" val="TRJGKHqnlrMGFRNCnaUYc1"/>
</p:tagLst>
</file>

<file path=ppt/tags/tag91.xml><?xml version="1.0" encoding="utf-8"?>
<p:tagLst xmlns:a="http://schemas.openxmlformats.org/drawingml/2006/main" xmlns:r="http://schemas.openxmlformats.org/officeDocument/2006/relationships" xmlns:p="http://schemas.openxmlformats.org/presentationml/2006/main">
  <p:tag name="DVSECTIONID" val="EQFZJJHVuW9SOQLNrnd04k"/>
</p:tagLst>
</file>

<file path=ppt/tags/tag92.xml><?xml version="1.0" encoding="utf-8"?>
<p:tagLst xmlns:a="http://schemas.openxmlformats.org/drawingml/2006/main" xmlns:r="http://schemas.openxmlformats.org/officeDocument/2006/relationships" xmlns:p="http://schemas.openxmlformats.org/presentationml/2006/main">
  <p:tag name="DVSHAPEID" val="jF6nk2C5ZP4eZUu32RSE9U"/>
</p:tagLst>
</file>

<file path=ppt/tags/tag93.xml><?xml version="1.0" encoding="utf-8"?>
<p:tagLst xmlns:a="http://schemas.openxmlformats.org/drawingml/2006/main" xmlns:r="http://schemas.openxmlformats.org/officeDocument/2006/relationships" xmlns:p="http://schemas.openxmlformats.org/presentationml/2006/main">
  <p:tag name="DVSHAPEID" val="ydLJlFvj3waSx3znmnKfrX"/>
</p:tagLst>
</file>

<file path=ppt/tags/tag94.xml><?xml version="1.0" encoding="utf-8"?>
<p:tagLst xmlns:a="http://schemas.openxmlformats.org/drawingml/2006/main" xmlns:r="http://schemas.openxmlformats.org/officeDocument/2006/relationships" xmlns:p="http://schemas.openxmlformats.org/presentationml/2006/main">
  <p:tag name="DVSHAPEID" val="CrSS8j735yRp7TCBHXAGMx"/>
</p:tagLst>
</file>

<file path=ppt/tags/tag95.xml><?xml version="1.0" encoding="utf-8"?>
<p:tagLst xmlns:a="http://schemas.openxmlformats.org/drawingml/2006/main" xmlns:r="http://schemas.openxmlformats.org/officeDocument/2006/relationships" xmlns:p="http://schemas.openxmlformats.org/presentationml/2006/main">
  <p:tag name="DVSHAPEID" val="37mqtFuuTUsBBkQsxbcZrB"/>
</p:tagLst>
</file>

<file path=ppt/tags/tag96.xml><?xml version="1.0" encoding="utf-8"?>
<p:tagLst xmlns:a="http://schemas.openxmlformats.org/drawingml/2006/main" xmlns:r="http://schemas.openxmlformats.org/officeDocument/2006/relationships" xmlns:p="http://schemas.openxmlformats.org/presentationml/2006/main">
  <p:tag name="DVSHAPEID" val="08WGKLGNELa4nLwHQryAFX"/>
</p:tagLst>
</file>

<file path=ppt/tags/tag97.xml><?xml version="1.0" encoding="utf-8"?>
<p:tagLst xmlns:a="http://schemas.openxmlformats.org/drawingml/2006/main" xmlns:r="http://schemas.openxmlformats.org/officeDocument/2006/relationships" xmlns:p="http://schemas.openxmlformats.org/presentationml/2006/main">
  <p:tag name="DVSECTIONID" val="XXvs0sIixomyhcTkOtQx8X"/>
</p:tagLst>
</file>

<file path=ppt/tags/tag98.xml><?xml version="1.0" encoding="utf-8"?>
<p:tagLst xmlns:a="http://schemas.openxmlformats.org/drawingml/2006/main" xmlns:r="http://schemas.openxmlformats.org/officeDocument/2006/relationships" xmlns:p="http://schemas.openxmlformats.org/presentationml/2006/main">
  <p:tag name="DVSHAPEID" val="XviiKeppuM5r6euMVJO6fG"/>
</p:tagLst>
</file>

<file path=ppt/tags/tag99.xml><?xml version="1.0" encoding="utf-8"?>
<p:tagLst xmlns:a="http://schemas.openxmlformats.org/drawingml/2006/main" xmlns:r="http://schemas.openxmlformats.org/officeDocument/2006/relationships" xmlns:p="http://schemas.openxmlformats.org/presentationml/2006/main">
  <p:tag name="DVSHAPEID" val="qwW5WQkKrRW2aqos0rnfho"/>
</p:tagLst>
</file>

<file path=ppt/tags/tag100.xml><?xml version="1.0" encoding="utf-8"?>
<p:tagLst xmlns:a="http://schemas.openxmlformats.org/drawingml/2006/main" xmlns:r="http://schemas.openxmlformats.org/officeDocument/2006/relationships" xmlns:p="http://schemas.openxmlformats.org/presentationml/2006/main">
  <p:tag name="DVSHAPEID" val="YVEhd3wOMyIg5LlFiz4J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7500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7500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3237</TotalTime>
  <Words>1127</Words>
  <Application>Microsoft Office PowerPoint</Application>
  <PresentationFormat>On-screen Show (4:3)</PresentationFormat>
  <Paragraphs>200</Paragraphs>
  <Slides>49</Slides>
  <Notes>8</Notes>
  <HiddenSlides>0</HiddenSlides>
  <MMClips>0</MMClips>
  <ScaleCrop>false</ScaleCrop>
  <HeadingPairs>
    <vt:vector size="4" baseType="variant">
      <vt:variant>
        <vt:lpstr>Theme</vt:lpstr>
      </vt:variant>
      <vt:variant>
        <vt:i4>3</vt:i4>
      </vt:variant>
      <vt:variant>
        <vt:lpstr>Slide Titles</vt:lpstr>
      </vt:variant>
      <vt:variant>
        <vt:i4>49</vt:i4>
      </vt:variant>
    </vt:vector>
  </HeadingPairs>
  <TitlesOfParts>
    <vt:vector size="52" baseType="lpstr">
      <vt:lpstr>Office Theme</vt:lpstr>
      <vt:lpstr>3_Pixel</vt:lpstr>
      <vt:lpstr>Default Design</vt:lpstr>
      <vt:lpstr>Biyoinformatik</vt:lpstr>
      <vt:lpstr>İki temel bilgi vardır: </vt:lpstr>
      <vt:lpstr>Metodolojik çalışmalar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 Ontology &amp; Genome Annotation Gen Ontolojisi ve Genom Atiflandirmasi</vt:lpstr>
      <vt:lpstr>Çözüm</vt:lpstr>
      <vt:lpstr>Bunu yapmanın en iyi yolu</vt:lpstr>
      <vt:lpstr>Liste</vt:lpstr>
      <vt:lpstr>Taksanomik</vt:lpstr>
      <vt:lpstr>Ontoloji </vt:lpstr>
      <vt:lpstr>Gen Ontolojisi ve GO Konsorsiyomu</vt:lpstr>
      <vt:lpstr>Gen Ontolojisi</vt:lpstr>
      <vt:lpstr>GO Konsorsiyomu</vt:lpstr>
      <vt:lpstr>GO Veri Tanımlayıcı Kelimeler</vt:lpstr>
      <vt:lpstr>PowerPoint Presentation</vt:lpstr>
      <vt:lpstr>PowerPoint Presentation</vt:lpstr>
      <vt:lpstr>Hücresel lokalizasyon</vt:lpstr>
      <vt:lpstr>Hücresel lokalizasyon ontolojisi</vt:lpstr>
      <vt:lpstr>Moleküler fonksiyon</vt:lpstr>
      <vt:lpstr>Hücresel lokalizasyon ontolojisi</vt:lpstr>
      <vt:lpstr>Biyolojik proses</vt:lpstr>
      <vt:lpstr>Biyolojik Proses Ontolojisi</vt:lpstr>
      <vt:lpstr>What is a GO annotation?</vt:lpstr>
      <vt:lpstr>Additional annotation information</vt:lpstr>
      <vt:lpstr>Example Annotation</vt:lpstr>
      <vt:lpstr>GO Sözlüğü (Terimler) </vt:lpstr>
      <vt:lpstr>PowerPoint Presentation</vt:lpstr>
      <vt:lpstr>GO Gen Atıflandırılması</vt:lpstr>
      <vt:lpstr>GO Veri Bankaları</vt:lpstr>
      <vt:lpstr>PowerPoint Presentation</vt:lpstr>
      <vt:lpstr>GO Araçları</vt:lpstr>
      <vt:lpstr>GoFish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Biyoinformatik</dc:title>
  <dc:creator>mkv</dc:creator>
  <cp:lastModifiedBy>mkavas</cp:lastModifiedBy>
  <cp:revision>26</cp:revision>
  <dcterms:created xsi:type="dcterms:W3CDTF">2013-05-09T20:11:05Z</dcterms:created>
  <dcterms:modified xsi:type="dcterms:W3CDTF">2013-05-14T11:05:44Z</dcterms:modified>
</cp:coreProperties>
</file>