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60"/>
  </p:notesMasterIdLst>
  <p:sldIdLst>
    <p:sldId id="256" r:id="rId2"/>
    <p:sldId id="327" r:id="rId3"/>
    <p:sldId id="257" r:id="rId4"/>
    <p:sldId id="259" r:id="rId5"/>
    <p:sldId id="260" r:id="rId6"/>
    <p:sldId id="311" r:id="rId7"/>
    <p:sldId id="281" r:id="rId8"/>
    <p:sldId id="282" r:id="rId9"/>
    <p:sldId id="283" r:id="rId10"/>
    <p:sldId id="284" r:id="rId11"/>
    <p:sldId id="328" r:id="rId12"/>
    <p:sldId id="263" r:id="rId13"/>
    <p:sldId id="268" r:id="rId14"/>
    <p:sldId id="264" r:id="rId15"/>
    <p:sldId id="269" r:id="rId16"/>
    <p:sldId id="270" r:id="rId17"/>
    <p:sldId id="267" r:id="rId18"/>
    <p:sldId id="262" r:id="rId19"/>
    <p:sldId id="274" r:id="rId20"/>
    <p:sldId id="276" r:id="rId21"/>
    <p:sldId id="277" r:id="rId22"/>
    <p:sldId id="290" r:id="rId23"/>
    <p:sldId id="291" r:id="rId24"/>
    <p:sldId id="292" r:id="rId25"/>
    <p:sldId id="278" r:id="rId26"/>
    <p:sldId id="280" r:id="rId27"/>
    <p:sldId id="286" r:id="rId28"/>
    <p:sldId id="287" r:id="rId29"/>
    <p:sldId id="293" r:id="rId30"/>
    <p:sldId id="297" r:id="rId31"/>
    <p:sldId id="298" r:id="rId32"/>
    <p:sldId id="294" r:id="rId33"/>
    <p:sldId id="295" r:id="rId34"/>
    <p:sldId id="300" r:id="rId35"/>
    <p:sldId id="301" r:id="rId36"/>
    <p:sldId id="314" r:id="rId37"/>
    <p:sldId id="329" r:id="rId38"/>
    <p:sldId id="330" r:id="rId39"/>
    <p:sldId id="331" r:id="rId40"/>
    <p:sldId id="332" r:id="rId41"/>
    <p:sldId id="333" r:id="rId42"/>
    <p:sldId id="305" r:id="rId43"/>
    <p:sldId id="306" r:id="rId44"/>
    <p:sldId id="334" r:id="rId45"/>
    <p:sldId id="335" r:id="rId46"/>
    <p:sldId id="336" r:id="rId47"/>
    <p:sldId id="337" r:id="rId48"/>
    <p:sldId id="317" r:id="rId49"/>
    <p:sldId id="318" r:id="rId50"/>
    <p:sldId id="320" r:id="rId51"/>
    <p:sldId id="321" r:id="rId52"/>
    <p:sldId id="315" r:id="rId53"/>
    <p:sldId id="322" r:id="rId54"/>
    <p:sldId id="323" r:id="rId55"/>
    <p:sldId id="324" r:id="rId56"/>
    <p:sldId id="325" r:id="rId57"/>
    <p:sldId id="326" r:id="rId58"/>
    <p:sldId id="310" r:id="rId5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954" y="5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90AFDF-D05E-49B6-9570-21E8A864C16F}" type="doc">
      <dgm:prSet loTypeId="urn:microsoft.com/office/officeart/2005/8/layout/orgChart1" loCatId="hierarchy" qsTypeId="urn:microsoft.com/office/officeart/2005/8/quickstyle/simple1" qsCatId="simple" csTypeId="urn:microsoft.com/office/officeart/2005/8/colors/accent1_2" csCatId="accent1"/>
      <dgm:spPr/>
    </dgm:pt>
    <dgm:pt modelId="{104E1119-21B1-42CB-AA46-8E37B88AB5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CANLILAR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endParaRPr kumimoji="0" lang="en-US" b="1" i="0" u="none" strike="noStrike" cap="none" normalizeH="0" baseline="0" smtClean="0">
            <a:ln>
              <a:noFill/>
            </a:ln>
            <a:solidFill>
              <a:schemeClr val="tx1"/>
            </a:solidFill>
            <a:effectLst/>
            <a:latin typeface="Arial" charset="0"/>
            <a:cs typeface="Arial" charset="0"/>
          </a:endParaRPr>
        </a:p>
      </dgm:t>
    </dgm:pt>
    <dgm:pt modelId="{C6E42E5B-4686-42FB-865F-75E16152DD21}" type="parTrans" cxnId="{940E4FD1-03A5-4AC7-B2F2-48A9AC531AE5}">
      <dgm:prSet/>
      <dgm:spPr/>
    </dgm:pt>
    <dgm:pt modelId="{1D0C49ED-3116-48AF-95C8-529BB511C921}" type="sibTrans" cxnId="{940E4FD1-03A5-4AC7-B2F2-48A9AC531AE5}">
      <dgm:prSet/>
      <dgm:spPr/>
    </dgm:pt>
    <dgm:pt modelId="{52226743-B383-47EB-9AB7-0085609FAF1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MONERA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smtClean="0">
              <a:ln>
                <a:noFill/>
              </a:ln>
              <a:solidFill>
                <a:schemeClr val="tx1"/>
              </a:solidFill>
              <a:effectLst/>
              <a:latin typeface="Arial" charset="0"/>
              <a:cs typeface="Arial" charset="0"/>
            </a:rPr>
            <a:t>(Bakteriler ve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smtClean="0">
              <a:ln>
                <a:noFill/>
              </a:ln>
              <a:solidFill>
                <a:schemeClr val="tx1"/>
              </a:solidFill>
              <a:effectLst/>
              <a:latin typeface="Arial" charset="0"/>
              <a:cs typeface="Arial" charset="0"/>
            </a:rPr>
            <a:t>Mavi-yeşil alg)</a:t>
          </a:r>
          <a:endParaRPr kumimoji="0" lang="en-US" b="0" i="0" u="none" strike="noStrike" cap="none" normalizeH="0" baseline="0" smtClean="0">
            <a:ln>
              <a:noFill/>
            </a:ln>
            <a:solidFill>
              <a:schemeClr val="tx1"/>
            </a:solidFill>
            <a:effectLst/>
            <a:latin typeface="Arial" charset="0"/>
            <a:cs typeface="Arial" charset="0"/>
          </a:endParaRPr>
        </a:p>
      </dgm:t>
    </dgm:pt>
    <dgm:pt modelId="{FFF96756-31F5-4261-BE06-D6A7672BCC82}" type="parTrans" cxnId="{74AE5E43-B930-43D0-BD23-5E9AC7E9C54A}">
      <dgm:prSet/>
      <dgm:spPr/>
    </dgm:pt>
    <dgm:pt modelId="{0FE3C1A1-5034-40C5-AC22-17A777A29DD3}" type="sibTrans" cxnId="{74AE5E43-B930-43D0-BD23-5E9AC7E9C54A}">
      <dgm:prSet/>
      <dgm:spPr/>
    </dgm:pt>
    <dgm:pt modelId="{125DAC72-7B31-4D32-9823-0A09D0A8B99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PROTİSTA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smtClean="0">
              <a:ln>
                <a:noFill/>
              </a:ln>
              <a:solidFill>
                <a:schemeClr val="tx1"/>
              </a:solidFill>
              <a:effectLst/>
              <a:latin typeface="Arial" charset="0"/>
              <a:cs typeface="Arial" charset="0"/>
            </a:rPr>
            <a:t>(Öglena, terliksi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smtClean="0">
              <a:ln>
                <a:noFill/>
              </a:ln>
              <a:solidFill>
                <a:schemeClr val="tx1"/>
              </a:solidFill>
              <a:effectLst/>
              <a:latin typeface="Arial" charset="0"/>
              <a:cs typeface="Arial" charset="0"/>
            </a:rPr>
            <a:t>hayvan, amip)</a:t>
          </a:r>
          <a:endParaRPr kumimoji="0" lang="en-US" b="0" i="0" u="none" strike="noStrike" cap="none" normalizeH="0" baseline="0" smtClean="0">
            <a:ln>
              <a:noFill/>
            </a:ln>
            <a:solidFill>
              <a:schemeClr val="tx1"/>
            </a:solidFill>
            <a:effectLst/>
            <a:latin typeface="Arial" charset="0"/>
            <a:cs typeface="Arial" charset="0"/>
          </a:endParaRPr>
        </a:p>
      </dgm:t>
    </dgm:pt>
    <dgm:pt modelId="{3DCFDFAE-2DE3-475F-98A0-0071201CE0AD}" type="parTrans" cxnId="{65A57155-1C7A-437E-A75C-D1DD1F836050}">
      <dgm:prSet/>
      <dgm:spPr/>
    </dgm:pt>
    <dgm:pt modelId="{571C51B2-B958-4935-9AA4-0B27778B543C}" type="sibTrans" cxnId="{65A57155-1C7A-437E-A75C-D1DD1F836050}">
      <dgm:prSet/>
      <dgm:spPr/>
    </dgm:pt>
    <dgm:pt modelId="{095B453C-6F90-461F-9580-2A26BE32AAE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MANTARLAR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endParaRPr kumimoji="0" lang="en-US" b="1" i="0" u="none" strike="noStrike" cap="none" normalizeH="0" baseline="0" smtClean="0">
            <a:ln>
              <a:noFill/>
            </a:ln>
            <a:solidFill>
              <a:schemeClr val="tx1"/>
            </a:solidFill>
            <a:effectLst/>
            <a:latin typeface="Arial" charset="0"/>
            <a:cs typeface="Arial" charset="0"/>
          </a:endParaRPr>
        </a:p>
      </dgm:t>
    </dgm:pt>
    <dgm:pt modelId="{D290ECE7-3190-41EE-8A6F-B0DE49BBA0B3}" type="parTrans" cxnId="{6741762D-D2FD-4AEE-9964-89DF7008DEC7}">
      <dgm:prSet/>
      <dgm:spPr/>
    </dgm:pt>
    <dgm:pt modelId="{2B3CDF1A-00D1-4759-9CCE-8ACFFF0AF9AA}" type="sibTrans" cxnId="{6741762D-D2FD-4AEE-9964-89DF7008DEC7}">
      <dgm:prSet/>
      <dgm:spPr/>
    </dgm:pt>
    <dgm:pt modelId="{AB295F6D-15E1-4C6C-95DC-2D243757E69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BİTKİLER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endParaRPr kumimoji="0" lang="en-US" b="1" i="0" u="none" strike="noStrike" cap="none" normalizeH="0" baseline="0" smtClean="0">
            <a:ln>
              <a:noFill/>
            </a:ln>
            <a:solidFill>
              <a:schemeClr val="tx1"/>
            </a:solidFill>
            <a:effectLst/>
            <a:latin typeface="Arial" charset="0"/>
            <a:cs typeface="Arial" charset="0"/>
          </a:endParaRPr>
        </a:p>
      </dgm:t>
    </dgm:pt>
    <dgm:pt modelId="{D425E830-E693-43C9-886B-7E88EB4D06B2}" type="parTrans" cxnId="{D06AFB4F-024B-4279-9CE1-CDE1DB00EAD6}">
      <dgm:prSet/>
      <dgm:spPr/>
    </dgm:pt>
    <dgm:pt modelId="{EE7CC4A6-FDFA-4D89-8F41-16FEFBFA4DB5}" type="sibTrans" cxnId="{D06AFB4F-024B-4279-9CE1-CDE1DB00EAD6}">
      <dgm:prSet/>
      <dgm:spPr/>
    </dgm:pt>
    <dgm:pt modelId="{9AA15DA5-5693-44B1-8159-12B7A1503FC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HAYVANLAR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smtClean="0">
              <a:ln>
                <a:noFill/>
              </a:ln>
              <a:solidFill>
                <a:schemeClr val="tx1"/>
              </a:solidFill>
              <a:effectLst/>
              <a:latin typeface="Arial" charset="0"/>
              <a:cs typeface="Arial" charset="0"/>
            </a:rPr>
            <a:t>ALEMİ</a:t>
          </a:r>
          <a:endParaRPr kumimoji="0" lang="en-US" b="1" i="0" u="none" strike="noStrike" cap="none" normalizeH="0" baseline="0" smtClean="0">
            <a:ln>
              <a:noFill/>
            </a:ln>
            <a:solidFill>
              <a:schemeClr val="tx1"/>
            </a:solidFill>
            <a:effectLst/>
            <a:latin typeface="Arial" charset="0"/>
            <a:cs typeface="Arial" charset="0"/>
          </a:endParaRPr>
        </a:p>
      </dgm:t>
    </dgm:pt>
    <dgm:pt modelId="{09D23A0A-AB77-46C9-8564-4C2FEB084E48}" type="parTrans" cxnId="{22E87FE4-F75E-46D0-B7B8-5134694633E6}">
      <dgm:prSet/>
      <dgm:spPr/>
    </dgm:pt>
    <dgm:pt modelId="{A9B74A79-82DF-4938-9FAC-995C1018C3AB}" type="sibTrans" cxnId="{22E87FE4-F75E-46D0-B7B8-5134694633E6}">
      <dgm:prSet/>
      <dgm:spPr/>
    </dgm:pt>
    <dgm:pt modelId="{14A437E5-5BD9-483E-BA06-754C95B8BC7B}" type="pres">
      <dgm:prSet presAssocID="{7A90AFDF-D05E-49B6-9570-21E8A864C16F}" presName="hierChild1" presStyleCnt="0">
        <dgm:presLayoutVars>
          <dgm:orgChart val="1"/>
          <dgm:chPref val="1"/>
          <dgm:dir/>
          <dgm:animOne val="branch"/>
          <dgm:animLvl val="lvl"/>
          <dgm:resizeHandles/>
        </dgm:presLayoutVars>
      </dgm:prSet>
      <dgm:spPr/>
    </dgm:pt>
    <dgm:pt modelId="{C7B7E1A7-53A7-4168-8C0A-6C62281966D9}" type="pres">
      <dgm:prSet presAssocID="{104E1119-21B1-42CB-AA46-8E37B88AB53A}" presName="hierRoot1" presStyleCnt="0">
        <dgm:presLayoutVars>
          <dgm:hierBranch/>
        </dgm:presLayoutVars>
      </dgm:prSet>
      <dgm:spPr/>
    </dgm:pt>
    <dgm:pt modelId="{88A68BF6-96FD-4E29-8E33-75819B209EBF}" type="pres">
      <dgm:prSet presAssocID="{104E1119-21B1-42CB-AA46-8E37B88AB53A}" presName="rootComposite1" presStyleCnt="0"/>
      <dgm:spPr/>
    </dgm:pt>
    <dgm:pt modelId="{0C884E4E-C626-4CA7-AAC9-E1D4364A989A}" type="pres">
      <dgm:prSet presAssocID="{104E1119-21B1-42CB-AA46-8E37B88AB53A}" presName="rootText1" presStyleLbl="node0" presStyleIdx="0" presStyleCnt="1">
        <dgm:presLayoutVars>
          <dgm:chPref val="3"/>
        </dgm:presLayoutVars>
      </dgm:prSet>
      <dgm:spPr/>
      <dgm:t>
        <a:bodyPr/>
        <a:lstStyle/>
        <a:p>
          <a:endParaRPr lang="tr-TR"/>
        </a:p>
      </dgm:t>
    </dgm:pt>
    <dgm:pt modelId="{113ADF6A-3B23-4B95-9E63-7027EA912BC0}" type="pres">
      <dgm:prSet presAssocID="{104E1119-21B1-42CB-AA46-8E37B88AB53A}" presName="rootConnector1" presStyleLbl="node1" presStyleIdx="0" presStyleCnt="0"/>
      <dgm:spPr/>
      <dgm:t>
        <a:bodyPr/>
        <a:lstStyle/>
        <a:p>
          <a:endParaRPr lang="tr-TR"/>
        </a:p>
      </dgm:t>
    </dgm:pt>
    <dgm:pt modelId="{2958E171-97AE-46E7-836E-EC3E995BFC3B}" type="pres">
      <dgm:prSet presAssocID="{104E1119-21B1-42CB-AA46-8E37B88AB53A}" presName="hierChild2" presStyleCnt="0"/>
      <dgm:spPr/>
    </dgm:pt>
    <dgm:pt modelId="{E407BCE9-5000-4AC4-9B1F-5BF392118C5C}" type="pres">
      <dgm:prSet presAssocID="{FFF96756-31F5-4261-BE06-D6A7672BCC82}" presName="Name35" presStyleLbl="parChTrans1D2" presStyleIdx="0" presStyleCnt="5"/>
      <dgm:spPr/>
    </dgm:pt>
    <dgm:pt modelId="{601B7587-4277-42B3-A5C0-22E2049713FA}" type="pres">
      <dgm:prSet presAssocID="{52226743-B383-47EB-9AB7-0085609FAF19}" presName="hierRoot2" presStyleCnt="0">
        <dgm:presLayoutVars>
          <dgm:hierBranch/>
        </dgm:presLayoutVars>
      </dgm:prSet>
      <dgm:spPr/>
    </dgm:pt>
    <dgm:pt modelId="{3662FACF-4339-4993-BF8C-5971F13D2226}" type="pres">
      <dgm:prSet presAssocID="{52226743-B383-47EB-9AB7-0085609FAF19}" presName="rootComposite" presStyleCnt="0"/>
      <dgm:spPr/>
    </dgm:pt>
    <dgm:pt modelId="{54DFFA04-A990-4976-BA4F-ED8851A89ED7}" type="pres">
      <dgm:prSet presAssocID="{52226743-B383-47EB-9AB7-0085609FAF19}" presName="rootText" presStyleLbl="node2" presStyleIdx="0" presStyleCnt="5">
        <dgm:presLayoutVars>
          <dgm:chPref val="3"/>
        </dgm:presLayoutVars>
      </dgm:prSet>
      <dgm:spPr/>
      <dgm:t>
        <a:bodyPr/>
        <a:lstStyle/>
        <a:p>
          <a:endParaRPr lang="tr-TR"/>
        </a:p>
      </dgm:t>
    </dgm:pt>
    <dgm:pt modelId="{0AF026BA-B1DC-49FC-9331-8B5FC98ECFF4}" type="pres">
      <dgm:prSet presAssocID="{52226743-B383-47EB-9AB7-0085609FAF19}" presName="rootConnector" presStyleLbl="node2" presStyleIdx="0" presStyleCnt="5"/>
      <dgm:spPr/>
      <dgm:t>
        <a:bodyPr/>
        <a:lstStyle/>
        <a:p>
          <a:endParaRPr lang="tr-TR"/>
        </a:p>
      </dgm:t>
    </dgm:pt>
    <dgm:pt modelId="{E1169D1F-E506-461D-99FB-F1B5A4245AB3}" type="pres">
      <dgm:prSet presAssocID="{52226743-B383-47EB-9AB7-0085609FAF19}" presName="hierChild4" presStyleCnt="0"/>
      <dgm:spPr/>
    </dgm:pt>
    <dgm:pt modelId="{B0018B77-967A-4C6F-9E64-E4074D3C6D08}" type="pres">
      <dgm:prSet presAssocID="{52226743-B383-47EB-9AB7-0085609FAF19}" presName="hierChild5" presStyleCnt="0"/>
      <dgm:spPr/>
    </dgm:pt>
    <dgm:pt modelId="{7B20BAEA-4595-401A-AA4A-BAEFC2052AF4}" type="pres">
      <dgm:prSet presAssocID="{3DCFDFAE-2DE3-475F-98A0-0071201CE0AD}" presName="Name35" presStyleLbl="parChTrans1D2" presStyleIdx="1" presStyleCnt="5"/>
      <dgm:spPr/>
    </dgm:pt>
    <dgm:pt modelId="{2E2E8F7A-C936-4574-ABBF-269C6AC9DE59}" type="pres">
      <dgm:prSet presAssocID="{125DAC72-7B31-4D32-9823-0A09D0A8B99D}" presName="hierRoot2" presStyleCnt="0">
        <dgm:presLayoutVars>
          <dgm:hierBranch/>
        </dgm:presLayoutVars>
      </dgm:prSet>
      <dgm:spPr/>
    </dgm:pt>
    <dgm:pt modelId="{D33B85AF-E861-4285-BAAC-03486A8E8E86}" type="pres">
      <dgm:prSet presAssocID="{125DAC72-7B31-4D32-9823-0A09D0A8B99D}" presName="rootComposite" presStyleCnt="0"/>
      <dgm:spPr/>
    </dgm:pt>
    <dgm:pt modelId="{1C45E8A7-D93A-4500-BD7E-493AFF7FC9B3}" type="pres">
      <dgm:prSet presAssocID="{125DAC72-7B31-4D32-9823-0A09D0A8B99D}" presName="rootText" presStyleLbl="node2" presStyleIdx="1" presStyleCnt="5">
        <dgm:presLayoutVars>
          <dgm:chPref val="3"/>
        </dgm:presLayoutVars>
      </dgm:prSet>
      <dgm:spPr/>
      <dgm:t>
        <a:bodyPr/>
        <a:lstStyle/>
        <a:p>
          <a:endParaRPr lang="tr-TR"/>
        </a:p>
      </dgm:t>
    </dgm:pt>
    <dgm:pt modelId="{317C24C4-4E6E-49F6-849D-5F3FF2E51614}" type="pres">
      <dgm:prSet presAssocID="{125DAC72-7B31-4D32-9823-0A09D0A8B99D}" presName="rootConnector" presStyleLbl="node2" presStyleIdx="1" presStyleCnt="5"/>
      <dgm:spPr/>
      <dgm:t>
        <a:bodyPr/>
        <a:lstStyle/>
        <a:p>
          <a:endParaRPr lang="tr-TR"/>
        </a:p>
      </dgm:t>
    </dgm:pt>
    <dgm:pt modelId="{A73C1DED-132A-4E1F-955C-E58B87BDCD31}" type="pres">
      <dgm:prSet presAssocID="{125DAC72-7B31-4D32-9823-0A09D0A8B99D}" presName="hierChild4" presStyleCnt="0"/>
      <dgm:spPr/>
    </dgm:pt>
    <dgm:pt modelId="{79514915-63CF-43EF-93DC-4560665D1DA5}" type="pres">
      <dgm:prSet presAssocID="{125DAC72-7B31-4D32-9823-0A09D0A8B99D}" presName="hierChild5" presStyleCnt="0"/>
      <dgm:spPr/>
    </dgm:pt>
    <dgm:pt modelId="{933CA07C-8848-4168-908C-8DB7B11F0B14}" type="pres">
      <dgm:prSet presAssocID="{D290ECE7-3190-41EE-8A6F-B0DE49BBA0B3}" presName="Name35" presStyleLbl="parChTrans1D2" presStyleIdx="2" presStyleCnt="5"/>
      <dgm:spPr/>
    </dgm:pt>
    <dgm:pt modelId="{EABF0FD8-1AC0-49E1-A965-188C3AB682EF}" type="pres">
      <dgm:prSet presAssocID="{095B453C-6F90-461F-9580-2A26BE32AAE9}" presName="hierRoot2" presStyleCnt="0">
        <dgm:presLayoutVars>
          <dgm:hierBranch/>
        </dgm:presLayoutVars>
      </dgm:prSet>
      <dgm:spPr/>
    </dgm:pt>
    <dgm:pt modelId="{C13066E6-39E8-480F-B305-907C3037CDE8}" type="pres">
      <dgm:prSet presAssocID="{095B453C-6F90-461F-9580-2A26BE32AAE9}" presName="rootComposite" presStyleCnt="0"/>
      <dgm:spPr/>
    </dgm:pt>
    <dgm:pt modelId="{747E9221-DAC9-47D0-9A98-EDF810ADC0E2}" type="pres">
      <dgm:prSet presAssocID="{095B453C-6F90-461F-9580-2A26BE32AAE9}" presName="rootText" presStyleLbl="node2" presStyleIdx="2" presStyleCnt="5">
        <dgm:presLayoutVars>
          <dgm:chPref val="3"/>
        </dgm:presLayoutVars>
      </dgm:prSet>
      <dgm:spPr/>
      <dgm:t>
        <a:bodyPr/>
        <a:lstStyle/>
        <a:p>
          <a:endParaRPr lang="tr-TR"/>
        </a:p>
      </dgm:t>
    </dgm:pt>
    <dgm:pt modelId="{1108725C-F779-4ADC-9A05-7DC4DE7EA441}" type="pres">
      <dgm:prSet presAssocID="{095B453C-6F90-461F-9580-2A26BE32AAE9}" presName="rootConnector" presStyleLbl="node2" presStyleIdx="2" presStyleCnt="5"/>
      <dgm:spPr/>
      <dgm:t>
        <a:bodyPr/>
        <a:lstStyle/>
        <a:p>
          <a:endParaRPr lang="tr-TR"/>
        </a:p>
      </dgm:t>
    </dgm:pt>
    <dgm:pt modelId="{7CEEDA3B-1909-4DF9-A63B-86DE0BC6EE5D}" type="pres">
      <dgm:prSet presAssocID="{095B453C-6F90-461F-9580-2A26BE32AAE9}" presName="hierChild4" presStyleCnt="0"/>
      <dgm:spPr/>
    </dgm:pt>
    <dgm:pt modelId="{FDC175DD-EEB3-4D5C-BBD0-6E430AB8959D}" type="pres">
      <dgm:prSet presAssocID="{095B453C-6F90-461F-9580-2A26BE32AAE9}" presName="hierChild5" presStyleCnt="0"/>
      <dgm:spPr/>
    </dgm:pt>
    <dgm:pt modelId="{C45AE461-5AD9-4A35-BFAC-468B76C4D8AD}" type="pres">
      <dgm:prSet presAssocID="{D425E830-E693-43C9-886B-7E88EB4D06B2}" presName="Name35" presStyleLbl="parChTrans1D2" presStyleIdx="3" presStyleCnt="5"/>
      <dgm:spPr/>
    </dgm:pt>
    <dgm:pt modelId="{0A6FC8BA-848B-4D97-937D-C6E371538E43}" type="pres">
      <dgm:prSet presAssocID="{AB295F6D-15E1-4C6C-95DC-2D243757E69A}" presName="hierRoot2" presStyleCnt="0">
        <dgm:presLayoutVars>
          <dgm:hierBranch/>
        </dgm:presLayoutVars>
      </dgm:prSet>
      <dgm:spPr/>
    </dgm:pt>
    <dgm:pt modelId="{54BA8C41-D9DB-4066-9A15-F7F1B83153C5}" type="pres">
      <dgm:prSet presAssocID="{AB295F6D-15E1-4C6C-95DC-2D243757E69A}" presName="rootComposite" presStyleCnt="0"/>
      <dgm:spPr/>
    </dgm:pt>
    <dgm:pt modelId="{CB559EE8-C7D3-44BA-994F-3497AD825D86}" type="pres">
      <dgm:prSet presAssocID="{AB295F6D-15E1-4C6C-95DC-2D243757E69A}" presName="rootText" presStyleLbl="node2" presStyleIdx="3" presStyleCnt="5">
        <dgm:presLayoutVars>
          <dgm:chPref val="3"/>
        </dgm:presLayoutVars>
      </dgm:prSet>
      <dgm:spPr/>
      <dgm:t>
        <a:bodyPr/>
        <a:lstStyle/>
        <a:p>
          <a:endParaRPr lang="tr-TR"/>
        </a:p>
      </dgm:t>
    </dgm:pt>
    <dgm:pt modelId="{31CF7B6B-ED62-4260-9047-BE3498E2B035}" type="pres">
      <dgm:prSet presAssocID="{AB295F6D-15E1-4C6C-95DC-2D243757E69A}" presName="rootConnector" presStyleLbl="node2" presStyleIdx="3" presStyleCnt="5"/>
      <dgm:spPr/>
      <dgm:t>
        <a:bodyPr/>
        <a:lstStyle/>
        <a:p>
          <a:endParaRPr lang="tr-TR"/>
        </a:p>
      </dgm:t>
    </dgm:pt>
    <dgm:pt modelId="{9A84743D-3E9B-40C6-B7DD-644FF81587A0}" type="pres">
      <dgm:prSet presAssocID="{AB295F6D-15E1-4C6C-95DC-2D243757E69A}" presName="hierChild4" presStyleCnt="0"/>
      <dgm:spPr/>
    </dgm:pt>
    <dgm:pt modelId="{B7E25031-0733-4659-A3A6-CFB443A3F79C}" type="pres">
      <dgm:prSet presAssocID="{AB295F6D-15E1-4C6C-95DC-2D243757E69A}" presName="hierChild5" presStyleCnt="0"/>
      <dgm:spPr/>
    </dgm:pt>
    <dgm:pt modelId="{D70A635A-0CC2-4550-8D30-8F3B908C615C}" type="pres">
      <dgm:prSet presAssocID="{09D23A0A-AB77-46C9-8564-4C2FEB084E48}" presName="Name35" presStyleLbl="parChTrans1D2" presStyleIdx="4" presStyleCnt="5"/>
      <dgm:spPr/>
    </dgm:pt>
    <dgm:pt modelId="{96E40BC0-793E-41DC-9475-6509F1F1D244}" type="pres">
      <dgm:prSet presAssocID="{9AA15DA5-5693-44B1-8159-12B7A1503FCA}" presName="hierRoot2" presStyleCnt="0">
        <dgm:presLayoutVars>
          <dgm:hierBranch/>
        </dgm:presLayoutVars>
      </dgm:prSet>
      <dgm:spPr/>
    </dgm:pt>
    <dgm:pt modelId="{DA6D7D7F-CF24-44B8-99C6-7E13A056EC50}" type="pres">
      <dgm:prSet presAssocID="{9AA15DA5-5693-44B1-8159-12B7A1503FCA}" presName="rootComposite" presStyleCnt="0"/>
      <dgm:spPr/>
    </dgm:pt>
    <dgm:pt modelId="{21F77C7C-068B-432E-A844-341373EB827D}" type="pres">
      <dgm:prSet presAssocID="{9AA15DA5-5693-44B1-8159-12B7A1503FCA}" presName="rootText" presStyleLbl="node2" presStyleIdx="4" presStyleCnt="5">
        <dgm:presLayoutVars>
          <dgm:chPref val="3"/>
        </dgm:presLayoutVars>
      </dgm:prSet>
      <dgm:spPr/>
      <dgm:t>
        <a:bodyPr/>
        <a:lstStyle/>
        <a:p>
          <a:endParaRPr lang="tr-TR"/>
        </a:p>
      </dgm:t>
    </dgm:pt>
    <dgm:pt modelId="{80C4BF69-D400-4103-8ECE-9D64C6328553}" type="pres">
      <dgm:prSet presAssocID="{9AA15DA5-5693-44B1-8159-12B7A1503FCA}" presName="rootConnector" presStyleLbl="node2" presStyleIdx="4" presStyleCnt="5"/>
      <dgm:spPr/>
      <dgm:t>
        <a:bodyPr/>
        <a:lstStyle/>
        <a:p>
          <a:endParaRPr lang="tr-TR"/>
        </a:p>
      </dgm:t>
    </dgm:pt>
    <dgm:pt modelId="{04389E84-7187-45FE-8A10-FBAF0BFE11EE}" type="pres">
      <dgm:prSet presAssocID="{9AA15DA5-5693-44B1-8159-12B7A1503FCA}" presName="hierChild4" presStyleCnt="0"/>
      <dgm:spPr/>
    </dgm:pt>
    <dgm:pt modelId="{DD6CF6B3-55CF-4F54-A771-015C1D8079B1}" type="pres">
      <dgm:prSet presAssocID="{9AA15DA5-5693-44B1-8159-12B7A1503FCA}" presName="hierChild5" presStyleCnt="0"/>
      <dgm:spPr/>
    </dgm:pt>
    <dgm:pt modelId="{A6AAEF28-2199-4767-A429-5CA0B99677F7}" type="pres">
      <dgm:prSet presAssocID="{104E1119-21B1-42CB-AA46-8E37B88AB53A}" presName="hierChild3" presStyleCnt="0"/>
      <dgm:spPr/>
    </dgm:pt>
  </dgm:ptLst>
  <dgm:cxnLst>
    <dgm:cxn modelId="{4DCC50D9-A4C1-4EA3-A2A8-E3B20813B1AF}" type="presOf" srcId="{52226743-B383-47EB-9AB7-0085609FAF19}" destId="{54DFFA04-A990-4976-BA4F-ED8851A89ED7}" srcOrd="0" destOrd="0" presId="urn:microsoft.com/office/officeart/2005/8/layout/orgChart1"/>
    <dgm:cxn modelId="{4FC7A879-90D3-4544-8306-578D7155EE02}" type="presOf" srcId="{095B453C-6F90-461F-9580-2A26BE32AAE9}" destId="{1108725C-F779-4ADC-9A05-7DC4DE7EA441}" srcOrd="1" destOrd="0" presId="urn:microsoft.com/office/officeart/2005/8/layout/orgChart1"/>
    <dgm:cxn modelId="{9FBBE0E0-2AC4-4DB7-A318-874AE524F509}" type="presOf" srcId="{52226743-B383-47EB-9AB7-0085609FAF19}" destId="{0AF026BA-B1DC-49FC-9331-8B5FC98ECFF4}" srcOrd="1" destOrd="0" presId="urn:microsoft.com/office/officeart/2005/8/layout/orgChart1"/>
    <dgm:cxn modelId="{E569B789-5C56-414D-81CD-31513D9D1F2C}" type="presOf" srcId="{3DCFDFAE-2DE3-475F-98A0-0071201CE0AD}" destId="{7B20BAEA-4595-401A-AA4A-BAEFC2052AF4}" srcOrd="0" destOrd="0" presId="urn:microsoft.com/office/officeart/2005/8/layout/orgChart1"/>
    <dgm:cxn modelId="{D06AFB4F-024B-4279-9CE1-CDE1DB00EAD6}" srcId="{104E1119-21B1-42CB-AA46-8E37B88AB53A}" destId="{AB295F6D-15E1-4C6C-95DC-2D243757E69A}" srcOrd="3" destOrd="0" parTransId="{D425E830-E693-43C9-886B-7E88EB4D06B2}" sibTransId="{EE7CC4A6-FDFA-4D89-8F41-16FEFBFA4DB5}"/>
    <dgm:cxn modelId="{DE4A26E6-564E-4358-8027-82216F0EC610}" type="presOf" srcId="{7A90AFDF-D05E-49B6-9570-21E8A864C16F}" destId="{14A437E5-5BD9-483E-BA06-754C95B8BC7B}" srcOrd="0" destOrd="0" presId="urn:microsoft.com/office/officeart/2005/8/layout/orgChart1"/>
    <dgm:cxn modelId="{131DF22D-7C9A-4FFB-9959-4D5DC0DA1735}" type="presOf" srcId="{125DAC72-7B31-4D32-9823-0A09D0A8B99D}" destId="{317C24C4-4E6E-49F6-849D-5F3FF2E51614}" srcOrd="1" destOrd="0" presId="urn:microsoft.com/office/officeart/2005/8/layout/orgChart1"/>
    <dgm:cxn modelId="{4733226D-B850-4543-98D0-79F15B24D3FF}" type="presOf" srcId="{AB295F6D-15E1-4C6C-95DC-2D243757E69A}" destId="{CB559EE8-C7D3-44BA-994F-3497AD825D86}" srcOrd="0" destOrd="0" presId="urn:microsoft.com/office/officeart/2005/8/layout/orgChart1"/>
    <dgm:cxn modelId="{FE72C5E9-7D1A-4BDE-970E-70CE5FBD71BC}" type="presOf" srcId="{D290ECE7-3190-41EE-8A6F-B0DE49BBA0B3}" destId="{933CA07C-8848-4168-908C-8DB7B11F0B14}" srcOrd="0" destOrd="0" presId="urn:microsoft.com/office/officeart/2005/8/layout/orgChart1"/>
    <dgm:cxn modelId="{8C216AF1-759E-45FF-B289-3297CB62A56C}" type="presOf" srcId="{09D23A0A-AB77-46C9-8564-4C2FEB084E48}" destId="{D70A635A-0CC2-4550-8D30-8F3B908C615C}" srcOrd="0" destOrd="0" presId="urn:microsoft.com/office/officeart/2005/8/layout/orgChart1"/>
    <dgm:cxn modelId="{CAAD905F-5AA4-4320-B36F-0C2CAA52E264}" type="presOf" srcId="{095B453C-6F90-461F-9580-2A26BE32AAE9}" destId="{747E9221-DAC9-47D0-9A98-EDF810ADC0E2}" srcOrd="0" destOrd="0" presId="urn:microsoft.com/office/officeart/2005/8/layout/orgChart1"/>
    <dgm:cxn modelId="{940E4FD1-03A5-4AC7-B2F2-48A9AC531AE5}" srcId="{7A90AFDF-D05E-49B6-9570-21E8A864C16F}" destId="{104E1119-21B1-42CB-AA46-8E37B88AB53A}" srcOrd="0" destOrd="0" parTransId="{C6E42E5B-4686-42FB-865F-75E16152DD21}" sibTransId="{1D0C49ED-3116-48AF-95C8-529BB511C921}"/>
    <dgm:cxn modelId="{D4BC6675-7944-46AD-AA1A-8E82C64599CD}" type="presOf" srcId="{104E1119-21B1-42CB-AA46-8E37B88AB53A}" destId="{0C884E4E-C626-4CA7-AAC9-E1D4364A989A}" srcOrd="0" destOrd="0" presId="urn:microsoft.com/office/officeart/2005/8/layout/orgChart1"/>
    <dgm:cxn modelId="{DE39BD35-1A27-412A-9921-22B1209194B7}" type="presOf" srcId="{D425E830-E693-43C9-886B-7E88EB4D06B2}" destId="{C45AE461-5AD9-4A35-BFAC-468B76C4D8AD}" srcOrd="0" destOrd="0" presId="urn:microsoft.com/office/officeart/2005/8/layout/orgChart1"/>
    <dgm:cxn modelId="{3A31AAF5-15B1-412A-8DDD-AA96B6FA935D}" type="presOf" srcId="{104E1119-21B1-42CB-AA46-8E37B88AB53A}" destId="{113ADF6A-3B23-4B95-9E63-7027EA912BC0}" srcOrd="1" destOrd="0" presId="urn:microsoft.com/office/officeart/2005/8/layout/orgChart1"/>
    <dgm:cxn modelId="{6741762D-D2FD-4AEE-9964-89DF7008DEC7}" srcId="{104E1119-21B1-42CB-AA46-8E37B88AB53A}" destId="{095B453C-6F90-461F-9580-2A26BE32AAE9}" srcOrd="2" destOrd="0" parTransId="{D290ECE7-3190-41EE-8A6F-B0DE49BBA0B3}" sibTransId="{2B3CDF1A-00D1-4759-9CCE-8ACFFF0AF9AA}"/>
    <dgm:cxn modelId="{22E87FE4-F75E-46D0-B7B8-5134694633E6}" srcId="{104E1119-21B1-42CB-AA46-8E37B88AB53A}" destId="{9AA15DA5-5693-44B1-8159-12B7A1503FCA}" srcOrd="4" destOrd="0" parTransId="{09D23A0A-AB77-46C9-8564-4C2FEB084E48}" sibTransId="{A9B74A79-82DF-4938-9FAC-995C1018C3AB}"/>
    <dgm:cxn modelId="{B7D05284-6463-461A-B5E0-B2B24BAEDDEB}" type="presOf" srcId="{125DAC72-7B31-4D32-9823-0A09D0A8B99D}" destId="{1C45E8A7-D93A-4500-BD7E-493AFF7FC9B3}" srcOrd="0" destOrd="0" presId="urn:microsoft.com/office/officeart/2005/8/layout/orgChart1"/>
    <dgm:cxn modelId="{0E8E9AA8-C878-4046-AC77-17B43542A25E}" type="presOf" srcId="{9AA15DA5-5693-44B1-8159-12B7A1503FCA}" destId="{21F77C7C-068B-432E-A844-341373EB827D}" srcOrd="0" destOrd="0" presId="urn:microsoft.com/office/officeart/2005/8/layout/orgChart1"/>
    <dgm:cxn modelId="{74AE5E43-B930-43D0-BD23-5E9AC7E9C54A}" srcId="{104E1119-21B1-42CB-AA46-8E37B88AB53A}" destId="{52226743-B383-47EB-9AB7-0085609FAF19}" srcOrd="0" destOrd="0" parTransId="{FFF96756-31F5-4261-BE06-D6A7672BCC82}" sibTransId="{0FE3C1A1-5034-40C5-AC22-17A777A29DD3}"/>
    <dgm:cxn modelId="{65A57155-1C7A-437E-A75C-D1DD1F836050}" srcId="{104E1119-21B1-42CB-AA46-8E37B88AB53A}" destId="{125DAC72-7B31-4D32-9823-0A09D0A8B99D}" srcOrd="1" destOrd="0" parTransId="{3DCFDFAE-2DE3-475F-98A0-0071201CE0AD}" sibTransId="{571C51B2-B958-4935-9AA4-0B27778B543C}"/>
    <dgm:cxn modelId="{F4AF2211-3B59-4DCF-9739-2F67BF4E7597}" type="presOf" srcId="{9AA15DA5-5693-44B1-8159-12B7A1503FCA}" destId="{80C4BF69-D400-4103-8ECE-9D64C6328553}" srcOrd="1" destOrd="0" presId="urn:microsoft.com/office/officeart/2005/8/layout/orgChart1"/>
    <dgm:cxn modelId="{E0EE51F9-3535-4862-8225-9318BC23276A}" type="presOf" srcId="{FFF96756-31F5-4261-BE06-D6A7672BCC82}" destId="{E407BCE9-5000-4AC4-9B1F-5BF392118C5C}" srcOrd="0" destOrd="0" presId="urn:microsoft.com/office/officeart/2005/8/layout/orgChart1"/>
    <dgm:cxn modelId="{FE69F9BD-6BCA-43F9-AF18-454975662925}" type="presOf" srcId="{AB295F6D-15E1-4C6C-95DC-2D243757E69A}" destId="{31CF7B6B-ED62-4260-9047-BE3498E2B035}" srcOrd="1" destOrd="0" presId="urn:microsoft.com/office/officeart/2005/8/layout/orgChart1"/>
    <dgm:cxn modelId="{E75E1EB8-8323-432E-B44E-586C71C5766E}" type="presParOf" srcId="{14A437E5-5BD9-483E-BA06-754C95B8BC7B}" destId="{C7B7E1A7-53A7-4168-8C0A-6C62281966D9}" srcOrd="0" destOrd="0" presId="urn:microsoft.com/office/officeart/2005/8/layout/orgChart1"/>
    <dgm:cxn modelId="{0748C779-C257-4749-87B2-AD62D314EA43}" type="presParOf" srcId="{C7B7E1A7-53A7-4168-8C0A-6C62281966D9}" destId="{88A68BF6-96FD-4E29-8E33-75819B209EBF}" srcOrd="0" destOrd="0" presId="urn:microsoft.com/office/officeart/2005/8/layout/orgChart1"/>
    <dgm:cxn modelId="{0C726E3C-0FE0-465A-9287-AD1215F62467}" type="presParOf" srcId="{88A68BF6-96FD-4E29-8E33-75819B209EBF}" destId="{0C884E4E-C626-4CA7-AAC9-E1D4364A989A}" srcOrd="0" destOrd="0" presId="urn:microsoft.com/office/officeart/2005/8/layout/orgChart1"/>
    <dgm:cxn modelId="{D657A542-C279-42FD-9B69-854EDEAEED31}" type="presParOf" srcId="{88A68BF6-96FD-4E29-8E33-75819B209EBF}" destId="{113ADF6A-3B23-4B95-9E63-7027EA912BC0}" srcOrd="1" destOrd="0" presId="urn:microsoft.com/office/officeart/2005/8/layout/orgChart1"/>
    <dgm:cxn modelId="{289CFFD6-3D44-4F56-8A2C-9FAE1C98D198}" type="presParOf" srcId="{C7B7E1A7-53A7-4168-8C0A-6C62281966D9}" destId="{2958E171-97AE-46E7-836E-EC3E995BFC3B}" srcOrd="1" destOrd="0" presId="urn:microsoft.com/office/officeart/2005/8/layout/orgChart1"/>
    <dgm:cxn modelId="{A8BB9AD5-9148-4017-9727-2C6D4DDB307B}" type="presParOf" srcId="{2958E171-97AE-46E7-836E-EC3E995BFC3B}" destId="{E407BCE9-5000-4AC4-9B1F-5BF392118C5C}" srcOrd="0" destOrd="0" presId="urn:microsoft.com/office/officeart/2005/8/layout/orgChart1"/>
    <dgm:cxn modelId="{B3CE996F-428E-4979-89E6-1BEC0FBB5475}" type="presParOf" srcId="{2958E171-97AE-46E7-836E-EC3E995BFC3B}" destId="{601B7587-4277-42B3-A5C0-22E2049713FA}" srcOrd="1" destOrd="0" presId="urn:microsoft.com/office/officeart/2005/8/layout/orgChart1"/>
    <dgm:cxn modelId="{94F17CC7-B290-4BF8-A138-64F242D82CA5}" type="presParOf" srcId="{601B7587-4277-42B3-A5C0-22E2049713FA}" destId="{3662FACF-4339-4993-BF8C-5971F13D2226}" srcOrd="0" destOrd="0" presId="urn:microsoft.com/office/officeart/2005/8/layout/orgChart1"/>
    <dgm:cxn modelId="{357BF1C3-E796-4BA7-BC22-68F06492EA6E}" type="presParOf" srcId="{3662FACF-4339-4993-BF8C-5971F13D2226}" destId="{54DFFA04-A990-4976-BA4F-ED8851A89ED7}" srcOrd="0" destOrd="0" presId="urn:microsoft.com/office/officeart/2005/8/layout/orgChart1"/>
    <dgm:cxn modelId="{9EAB1825-89BA-4B81-9C21-CFB881E7CF24}" type="presParOf" srcId="{3662FACF-4339-4993-BF8C-5971F13D2226}" destId="{0AF026BA-B1DC-49FC-9331-8B5FC98ECFF4}" srcOrd="1" destOrd="0" presId="urn:microsoft.com/office/officeart/2005/8/layout/orgChart1"/>
    <dgm:cxn modelId="{BB56D6F0-7DE9-4E8F-971D-2FE0994EF160}" type="presParOf" srcId="{601B7587-4277-42B3-A5C0-22E2049713FA}" destId="{E1169D1F-E506-461D-99FB-F1B5A4245AB3}" srcOrd="1" destOrd="0" presId="urn:microsoft.com/office/officeart/2005/8/layout/orgChart1"/>
    <dgm:cxn modelId="{BE955ACD-AE9E-4670-BEE0-27439E22D85A}" type="presParOf" srcId="{601B7587-4277-42B3-A5C0-22E2049713FA}" destId="{B0018B77-967A-4C6F-9E64-E4074D3C6D08}" srcOrd="2" destOrd="0" presId="urn:microsoft.com/office/officeart/2005/8/layout/orgChart1"/>
    <dgm:cxn modelId="{B618A1C5-D602-4A7D-8467-ECC56E23E865}" type="presParOf" srcId="{2958E171-97AE-46E7-836E-EC3E995BFC3B}" destId="{7B20BAEA-4595-401A-AA4A-BAEFC2052AF4}" srcOrd="2" destOrd="0" presId="urn:microsoft.com/office/officeart/2005/8/layout/orgChart1"/>
    <dgm:cxn modelId="{88DE62FF-F893-46C1-A65E-A2908F4F7D78}" type="presParOf" srcId="{2958E171-97AE-46E7-836E-EC3E995BFC3B}" destId="{2E2E8F7A-C936-4574-ABBF-269C6AC9DE59}" srcOrd="3" destOrd="0" presId="urn:microsoft.com/office/officeart/2005/8/layout/orgChart1"/>
    <dgm:cxn modelId="{FFE8DABF-36A1-4C06-B7D5-0BD8B5657D6E}" type="presParOf" srcId="{2E2E8F7A-C936-4574-ABBF-269C6AC9DE59}" destId="{D33B85AF-E861-4285-BAAC-03486A8E8E86}" srcOrd="0" destOrd="0" presId="urn:microsoft.com/office/officeart/2005/8/layout/orgChart1"/>
    <dgm:cxn modelId="{37AA005B-0128-409A-9C6E-80B4EE0A2E54}" type="presParOf" srcId="{D33B85AF-E861-4285-BAAC-03486A8E8E86}" destId="{1C45E8A7-D93A-4500-BD7E-493AFF7FC9B3}" srcOrd="0" destOrd="0" presId="urn:microsoft.com/office/officeart/2005/8/layout/orgChart1"/>
    <dgm:cxn modelId="{02346AF8-735C-4CA4-816D-DEBA0EBE9689}" type="presParOf" srcId="{D33B85AF-E861-4285-BAAC-03486A8E8E86}" destId="{317C24C4-4E6E-49F6-849D-5F3FF2E51614}" srcOrd="1" destOrd="0" presId="urn:microsoft.com/office/officeart/2005/8/layout/orgChart1"/>
    <dgm:cxn modelId="{8086C340-7F6C-4B2D-90D9-0F3E393B0B2A}" type="presParOf" srcId="{2E2E8F7A-C936-4574-ABBF-269C6AC9DE59}" destId="{A73C1DED-132A-4E1F-955C-E58B87BDCD31}" srcOrd="1" destOrd="0" presId="urn:microsoft.com/office/officeart/2005/8/layout/orgChart1"/>
    <dgm:cxn modelId="{38CC43FE-21FC-4DBB-975C-9F58973D3D6C}" type="presParOf" srcId="{2E2E8F7A-C936-4574-ABBF-269C6AC9DE59}" destId="{79514915-63CF-43EF-93DC-4560665D1DA5}" srcOrd="2" destOrd="0" presId="urn:microsoft.com/office/officeart/2005/8/layout/orgChart1"/>
    <dgm:cxn modelId="{7028FD5F-A93C-4DD5-B4AD-602BA713A123}" type="presParOf" srcId="{2958E171-97AE-46E7-836E-EC3E995BFC3B}" destId="{933CA07C-8848-4168-908C-8DB7B11F0B14}" srcOrd="4" destOrd="0" presId="urn:microsoft.com/office/officeart/2005/8/layout/orgChart1"/>
    <dgm:cxn modelId="{582A6AD1-6129-435E-8719-9D7565743E74}" type="presParOf" srcId="{2958E171-97AE-46E7-836E-EC3E995BFC3B}" destId="{EABF0FD8-1AC0-49E1-A965-188C3AB682EF}" srcOrd="5" destOrd="0" presId="urn:microsoft.com/office/officeart/2005/8/layout/orgChart1"/>
    <dgm:cxn modelId="{23E081B2-2C66-4773-B1E8-F6D5183294CB}" type="presParOf" srcId="{EABF0FD8-1AC0-49E1-A965-188C3AB682EF}" destId="{C13066E6-39E8-480F-B305-907C3037CDE8}" srcOrd="0" destOrd="0" presId="urn:microsoft.com/office/officeart/2005/8/layout/orgChart1"/>
    <dgm:cxn modelId="{BA1BB106-D8EE-4686-8470-071A54D26A82}" type="presParOf" srcId="{C13066E6-39E8-480F-B305-907C3037CDE8}" destId="{747E9221-DAC9-47D0-9A98-EDF810ADC0E2}" srcOrd="0" destOrd="0" presId="urn:microsoft.com/office/officeart/2005/8/layout/orgChart1"/>
    <dgm:cxn modelId="{2BBE72F2-8A58-48AE-B75D-E1207F16A013}" type="presParOf" srcId="{C13066E6-39E8-480F-B305-907C3037CDE8}" destId="{1108725C-F779-4ADC-9A05-7DC4DE7EA441}" srcOrd="1" destOrd="0" presId="urn:microsoft.com/office/officeart/2005/8/layout/orgChart1"/>
    <dgm:cxn modelId="{34192AEE-C087-405B-9E0F-5E430BA396DD}" type="presParOf" srcId="{EABF0FD8-1AC0-49E1-A965-188C3AB682EF}" destId="{7CEEDA3B-1909-4DF9-A63B-86DE0BC6EE5D}" srcOrd="1" destOrd="0" presId="urn:microsoft.com/office/officeart/2005/8/layout/orgChart1"/>
    <dgm:cxn modelId="{C6DD791C-8CBB-4B97-86CF-DAC9313D7EE9}" type="presParOf" srcId="{EABF0FD8-1AC0-49E1-A965-188C3AB682EF}" destId="{FDC175DD-EEB3-4D5C-BBD0-6E430AB8959D}" srcOrd="2" destOrd="0" presId="urn:microsoft.com/office/officeart/2005/8/layout/orgChart1"/>
    <dgm:cxn modelId="{FDA78043-4636-400F-A290-B457069617BE}" type="presParOf" srcId="{2958E171-97AE-46E7-836E-EC3E995BFC3B}" destId="{C45AE461-5AD9-4A35-BFAC-468B76C4D8AD}" srcOrd="6" destOrd="0" presId="urn:microsoft.com/office/officeart/2005/8/layout/orgChart1"/>
    <dgm:cxn modelId="{D366B19C-96AF-4289-A217-88A372FBF9B7}" type="presParOf" srcId="{2958E171-97AE-46E7-836E-EC3E995BFC3B}" destId="{0A6FC8BA-848B-4D97-937D-C6E371538E43}" srcOrd="7" destOrd="0" presId="urn:microsoft.com/office/officeart/2005/8/layout/orgChart1"/>
    <dgm:cxn modelId="{F44FC8D0-FC41-4DF6-A104-08922063DDF2}" type="presParOf" srcId="{0A6FC8BA-848B-4D97-937D-C6E371538E43}" destId="{54BA8C41-D9DB-4066-9A15-F7F1B83153C5}" srcOrd="0" destOrd="0" presId="urn:microsoft.com/office/officeart/2005/8/layout/orgChart1"/>
    <dgm:cxn modelId="{4A35F779-2EB3-405C-9512-04B05B625AC8}" type="presParOf" srcId="{54BA8C41-D9DB-4066-9A15-F7F1B83153C5}" destId="{CB559EE8-C7D3-44BA-994F-3497AD825D86}" srcOrd="0" destOrd="0" presId="urn:microsoft.com/office/officeart/2005/8/layout/orgChart1"/>
    <dgm:cxn modelId="{14A965A6-95E5-4BC8-9779-832EA0E48BAB}" type="presParOf" srcId="{54BA8C41-D9DB-4066-9A15-F7F1B83153C5}" destId="{31CF7B6B-ED62-4260-9047-BE3498E2B035}" srcOrd="1" destOrd="0" presId="urn:microsoft.com/office/officeart/2005/8/layout/orgChart1"/>
    <dgm:cxn modelId="{2C87CFE1-8C89-420C-A690-CBF7F2BDC325}" type="presParOf" srcId="{0A6FC8BA-848B-4D97-937D-C6E371538E43}" destId="{9A84743D-3E9B-40C6-B7DD-644FF81587A0}" srcOrd="1" destOrd="0" presId="urn:microsoft.com/office/officeart/2005/8/layout/orgChart1"/>
    <dgm:cxn modelId="{E09CC16F-2244-422D-9820-373E1428D3C0}" type="presParOf" srcId="{0A6FC8BA-848B-4D97-937D-C6E371538E43}" destId="{B7E25031-0733-4659-A3A6-CFB443A3F79C}" srcOrd="2" destOrd="0" presId="urn:microsoft.com/office/officeart/2005/8/layout/orgChart1"/>
    <dgm:cxn modelId="{EC39B4D9-8534-4719-8D11-E5B8801F479A}" type="presParOf" srcId="{2958E171-97AE-46E7-836E-EC3E995BFC3B}" destId="{D70A635A-0CC2-4550-8D30-8F3B908C615C}" srcOrd="8" destOrd="0" presId="urn:microsoft.com/office/officeart/2005/8/layout/orgChart1"/>
    <dgm:cxn modelId="{6D1429CC-5DA6-4EE1-B106-54975F4DE250}" type="presParOf" srcId="{2958E171-97AE-46E7-836E-EC3E995BFC3B}" destId="{96E40BC0-793E-41DC-9475-6509F1F1D244}" srcOrd="9" destOrd="0" presId="urn:microsoft.com/office/officeart/2005/8/layout/orgChart1"/>
    <dgm:cxn modelId="{D74CE331-79B7-4631-81C2-3D9D55F4CEF2}" type="presParOf" srcId="{96E40BC0-793E-41DC-9475-6509F1F1D244}" destId="{DA6D7D7F-CF24-44B8-99C6-7E13A056EC50}" srcOrd="0" destOrd="0" presId="urn:microsoft.com/office/officeart/2005/8/layout/orgChart1"/>
    <dgm:cxn modelId="{5283E746-759F-43BD-9D66-12FA92CCA2A0}" type="presParOf" srcId="{DA6D7D7F-CF24-44B8-99C6-7E13A056EC50}" destId="{21F77C7C-068B-432E-A844-341373EB827D}" srcOrd="0" destOrd="0" presId="urn:microsoft.com/office/officeart/2005/8/layout/orgChart1"/>
    <dgm:cxn modelId="{15033BE0-2B56-4C2B-85F1-BFCB9FE20D49}" type="presParOf" srcId="{DA6D7D7F-CF24-44B8-99C6-7E13A056EC50}" destId="{80C4BF69-D400-4103-8ECE-9D64C6328553}" srcOrd="1" destOrd="0" presId="urn:microsoft.com/office/officeart/2005/8/layout/orgChart1"/>
    <dgm:cxn modelId="{F7FC6806-9DB7-4EA8-BF86-E027B355B20C}" type="presParOf" srcId="{96E40BC0-793E-41DC-9475-6509F1F1D244}" destId="{04389E84-7187-45FE-8A10-FBAF0BFE11EE}" srcOrd="1" destOrd="0" presId="urn:microsoft.com/office/officeart/2005/8/layout/orgChart1"/>
    <dgm:cxn modelId="{E84EC707-3B6A-4BC5-898B-CFE00AA8547D}" type="presParOf" srcId="{96E40BC0-793E-41DC-9475-6509F1F1D244}" destId="{DD6CF6B3-55CF-4F54-A771-015C1D8079B1}" srcOrd="2" destOrd="0" presId="urn:microsoft.com/office/officeart/2005/8/layout/orgChart1"/>
    <dgm:cxn modelId="{13882D04-8836-43B3-A987-D33F84F1C977}" type="presParOf" srcId="{C7B7E1A7-53A7-4168-8C0A-6C62281966D9}" destId="{A6AAEF28-2199-4767-A429-5CA0B99677F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A635A-0CC2-4550-8D30-8F3B908C615C}">
      <dsp:nvSpPr>
        <dsp:cNvPr id="0" name=""/>
        <dsp:cNvSpPr/>
      </dsp:nvSpPr>
      <dsp:spPr>
        <a:xfrm>
          <a:off x="3528218" y="1958331"/>
          <a:ext cx="2923571" cy="253698"/>
        </a:xfrm>
        <a:custGeom>
          <a:avLst/>
          <a:gdLst/>
          <a:ahLst/>
          <a:cxnLst/>
          <a:rect l="0" t="0" r="0" b="0"/>
          <a:pathLst>
            <a:path>
              <a:moveTo>
                <a:pt x="0" y="0"/>
              </a:moveTo>
              <a:lnTo>
                <a:pt x="0" y="126849"/>
              </a:lnTo>
              <a:lnTo>
                <a:pt x="2923571" y="126849"/>
              </a:lnTo>
              <a:lnTo>
                <a:pt x="2923571" y="253698"/>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5AE461-5AD9-4A35-BFAC-468B76C4D8AD}">
      <dsp:nvSpPr>
        <dsp:cNvPr id="0" name=""/>
        <dsp:cNvSpPr/>
      </dsp:nvSpPr>
      <dsp:spPr>
        <a:xfrm>
          <a:off x="3528218" y="1958331"/>
          <a:ext cx="1461785" cy="253698"/>
        </a:xfrm>
        <a:custGeom>
          <a:avLst/>
          <a:gdLst/>
          <a:ahLst/>
          <a:cxnLst/>
          <a:rect l="0" t="0" r="0" b="0"/>
          <a:pathLst>
            <a:path>
              <a:moveTo>
                <a:pt x="0" y="0"/>
              </a:moveTo>
              <a:lnTo>
                <a:pt x="0" y="126849"/>
              </a:lnTo>
              <a:lnTo>
                <a:pt x="1461785" y="126849"/>
              </a:lnTo>
              <a:lnTo>
                <a:pt x="1461785" y="253698"/>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3CA07C-8848-4168-908C-8DB7B11F0B14}">
      <dsp:nvSpPr>
        <dsp:cNvPr id="0" name=""/>
        <dsp:cNvSpPr/>
      </dsp:nvSpPr>
      <dsp:spPr>
        <a:xfrm>
          <a:off x="3482498" y="1958331"/>
          <a:ext cx="91440" cy="253698"/>
        </a:xfrm>
        <a:custGeom>
          <a:avLst/>
          <a:gdLst/>
          <a:ahLst/>
          <a:cxnLst/>
          <a:rect l="0" t="0" r="0" b="0"/>
          <a:pathLst>
            <a:path>
              <a:moveTo>
                <a:pt x="45720" y="0"/>
              </a:moveTo>
              <a:lnTo>
                <a:pt x="45720" y="253698"/>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20BAEA-4595-401A-AA4A-BAEFC2052AF4}">
      <dsp:nvSpPr>
        <dsp:cNvPr id="0" name=""/>
        <dsp:cNvSpPr/>
      </dsp:nvSpPr>
      <dsp:spPr>
        <a:xfrm>
          <a:off x="2066432" y="1958331"/>
          <a:ext cx="1461785" cy="253698"/>
        </a:xfrm>
        <a:custGeom>
          <a:avLst/>
          <a:gdLst/>
          <a:ahLst/>
          <a:cxnLst/>
          <a:rect l="0" t="0" r="0" b="0"/>
          <a:pathLst>
            <a:path>
              <a:moveTo>
                <a:pt x="1461785" y="0"/>
              </a:moveTo>
              <a:lnTo>
                <a:pt x="1461785" y="126849"/>
              </a:lnTo>
              <a:lnTo>
                <a:pt x="0" y="126849"/>
              </a:lnTo>
              <a:lnTo>
                <a:pt x="0" y="253698"/>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07BCE9-5000-4AC4-9B1F-5BF392118C5C}">
      <dsp:nvSpPr>
        <dsp:cNvPr id="0" name=""/>
        <dsp:cNvSpPr/>
      </dsp:nvSpPr>
      <dsp:spPr>
        <a:xfrm>
          <a:off x="604646" y="1958331"/>
          <a:ext cx="2923571" cy="253698"/>
        </a:xfrm>
        <a:custGeom>
          <a:avLst/>
          <a:gdLst/>
          <a:ahLst/>
          <a:cxnLst/>
          <a:rect l="0" t="0" r="0" b="0"/>
          <a:pathLst>
            <a:path>
              <a:moveTo>
                <a:pt x="2923571" y="0"/>
              </a:moveTo>
              <a:lnTo>
                <a:pt x="2923571" y="126849"/>
              </a:lnTo>
              <a:lnTo>
                <a:pt x="0" y="126849"/>
              </a:lnTo>
              <a:lnTo>
                <a:pt x="0" y="253698"/>
              </a:lnTo>
            </a:path>
          </a:pathLst>
        </a:custGeom>
        <a:noFill/>
        <a:ln w="425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884E4E-C626-4CA7-AAC9-E1D4364A989A}">
      <dsp:nvSpPr>
        <dsp:cNvPr id="0" name=""/>
        <dsp:cNvSpPr/>
      </dsp:nvSpPr>
      <dsp:spPr>
        <a:xfrm>
          <a:off x="2924174" y="1354288"/>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CANLILAR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endParaRPr kumimoji="0" lang="en-US" sz="1000" b="1" i="0" u="none" strike="noStrike" kern="1200" cap="none" normalizeH="0" baseline="0" smtClean="0">
            <a:ln>
              <a:noFill/>
            </a:ln>
            <a:solidFill>
              <a:schemeClr val="tx1"/>
            </a:solidFill>
            <a:effectLst/>
            <a:latin typeface="Arial" charset="0"/>
            <a:cs typeface="Arial" charset="0"/>
          </a:endParaRPr>
        </a:p>
      </dsp:txBody>
      <dsp:txXfrm>
        <a:off x="2924174" y="1354288"/>
        <a:ext cx="1208087" cy="604043"/>
      </dsp:txXfrm>
    </dsp:sp>
    <dsp:sp modelId="{54DFFA04-A990-4976-BA4F-ED8851A89ED7}">
      <dsp:nvSpPr>
        <dsp:cNvPr id="0" name=""/>
        <dsp:cNvSpPr/>
      </dsp:nvSpPr>
      <dsp:spPr>
        <a:xfrm>
          <a:off x="602" y="2212030"/>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MONERA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0" i="0" u="none" strike="noStrike" kern="1200" cap="none" normalizeH="0" baseline="0" smtClean="0">
              <a:ln>
                <a:noFill/>
              </a:ln>
              <a:solidFill>
                <a:schemeClr val="tx1"/>
              </a:solidFill>
              <a:effectLst/>
              <a:latin typeface="Arial" charset="0"/>
              <a:cs typeface="Arial" charset="0"/>
            </a:rPr>
            <a:t>(Bakteriler ve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0" i="0" u="none" strike="noStrike" kern="1200" cap="none" normalizeH="0" baseline="0" smtClean="0">
              <a:ln>
                <a:noFill/>
              </a:ln>
              <a:solidFill>
                <a:schemeClr val="tx1"/>
              </a:solidFill>
              <a:effectLst/>
              <a:latin typeface="Arial" charset="0"/>
              <a:cs typeface="Arial" charset="0"/>
            </a:rPr>
            <a:t>Mavi-yeşil alg)</a:t>
          </a:r>
          <a:endParaRPr kumimoji="0" lang="en-US" sz="1000" b="0" i="0" u="none" strike="noStrike" kern="1200" cap="none" normalizeH="0" baseline="0" smtClean="0">
            <a:ln>
              <a:noFill/>
            </a:ln>
            <a:solidFill>
              <a:schemeClr val="tx1"/>
            </a:solidFill>
            <a:effectLst/>
            <a:latin typeface="Arial" charset="0"/>
            <a:cs typeface="Arial" charset="0"/>
          </a:endParaRPr>
        </a:p>
      </dsp:txBody>
      <dsp:txXfrm>
        <a:off x="602" y="2212030"/>
        <a:ext cx="1208087" cy="604043"/>
      </dsp:txXfrm>
    </dsp:sp>
    <dsp:sp modelId="{1C45E8A7-D93A-4500-BD7E-493AFF7FC9B3}">
      <dsp:nvSpPr>
        <dsp:cNvPr id="0" name=""/>
        <dsp:cNvSpPr/>
      </dsp:nvSpPr>
      <dsp:spPr>
        <a:xfrm>
          <a:off x="1462388" y="2212030"/>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PROTİSTA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0" i="0" u="none" strike="noStrike" kern="1200" cap="none" normalizeH="0" baseline="0" smtClean="0">
              <a:ln>
                <a:noFill/>
              </a:ln>
              <a:solidFill>
                <a:schemeClr val="tx1"/>
              </a:solidFill>
              <a:effectLst/>
              <a:latin typeface="Arial" charset="0"/>
              <a:cs typeface="Arial" charset="0"/>
            </a:rPr>
            <a:t>(Öglena, terliksi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0" i="0" u="none" strike="noStrike" kern="1200" cap="none" normalizeH="0" baseline="0" smtClean="0">
              <a:ln>
                <a:noFill/>
              </a:ln>
              <a:solidFill>
                <a:schemeClr val="tx1"/>
              </a:solidFill>
              <a:effectLst/>
              <a:latin typeface="Arial" charset="0"/>
              <a:cs typeface="Arial" charset="0"/>
            </a:rPr>
            <a:t>hayvan, amip)</a:t>
          </a:r>
          <a:endParaRPr kumimoji="0" lang="en-US" sz="1000" b="0" i="0" u="none" strike="noStrike" kern="1200" cap="none" normalizeH="0" baseline="0" smtClean="0">
            <a:ln>
              <a:noFill/>
            </a:ln>
            <a:solidFill>
              <a:schemeClr val="tx1"/>
            </a:solidFill>
            <a:effectLst/>
            <a:latin typeface="Arial" charset="0"/>
            <a:cs typeface="Arial" charset="0"/>
          </a:endParaRPr>
        </a:p>
      </dsp:txBody>
      <dsp:txXfrm>
        <a:off x="1462388" y="2212030"/>
        <a:ext cx="1208087" cy="604043"/>
      </dsp:txXfrm>
    </dsp:sp>
    <dsp:sp modelId="{747E9221-DAC9-47D0-9A98-EDF810ADC0E2}">
      <dsp:nvSpPr>
        <dsp:cNvPr id="0" name=""/>
        <dsp:cNvSpPr/>
      </dsp:nvSpPr>
      <dsp:spPr>
        <a:xfrm>
          <a:off x="2924174" y="2212030"/>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MANTARLAR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endParaRPr kumimoji="0" lang="en-US" sz="1000" b="1" i="0" u="none" strike="noStrike" kern="1200" cap="none" normalizeH="0" baseline="0" smtClean="0">
            <a:ln>
              <a:noFill/>
            </a:ln>
            <a:solidFill>
              <a:schemeClr val="tx1"/>
            </a:solidFill>
            <a:effectLst/>
            <a:latin typeface="Arial" charset="0"/>
            <a:cs typeface="Arial" charset="0"/>
          </a:endParaRPr>
        </a:p>
      </dsp:txBody>
      <dsp:txXfrm>
        <a:off x="2924174" y="2212030"/>
        <a:ext cx="1208087" cy="604043"/>
      </dsp:txXfrm>
    </dsp:sp>
    <dsp:sp modelId="{CB559EE8-C7D3-44BA-994F-3497AD825D86}">
      <dsp:nvSpPr>
        <dsp:cNvPr id="0" name=""/>
        <dsp:cNvSpPr/>
      </dsp:nvSpPr>
      <dsp:spPr>
        <a:xfrm>
          <a:off x="4385960" y="2212030"/>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BİTKİLER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endParaRPr kumimoji="0" lang="en-US" sz="1000" b="1" i="0" u="none" strike="noStrike" kern="1200" cap="none" normalizeH="0" baseline="0" smtClean="0">
            <a:ln>
              <a:noFill/>
            </a:ln>
            <a:solidFill>
              <a:schemeClr val="tx1"/>
            </a:solidFill>
            <a:effectLst/>
            <a:latin typeface="Arial" charset="0"/>
            <a:cs typeface="Arial" charset="0"/>
          </a:endParaRPr>
        </a:p>
      </dsp:txBody>
      <dsp:txXfrm>
        <a:off x="4385960" y="2212030"/>
        <a:ext cx="1208087" cy="604043"/>
      </dsp:txXfrm>
    </dsp:sp>
    <dsp:sp modelId="{21F77C7C-068B-432E-A844-341373EB827D}">
      <dsp:nvSpPr>
        <dsp:cNvPr id="0" name=""/>
        <dsp:cNvSpPr/>
      </dsp:nvSpPr>
      <dsp:spPr>
        <a:xfrm>
          <a:off x="5847746" y="2212030"/>
          <a:ext cx="1208087" cy="604043"/>
        </a:xfrm>
        <a:prstGeom prst="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HAYVANLAR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kern="1200" cap="none" normalizeH="0" baseline="0" smtClean="0">
              <a:ln>
                <a:noFill/>
              </a:ln>
              <a:solidFill>
                <a:schemeClr val="tx1"/>
              </a:solidFill>
              <a:effectLst/>
              <a:latin typeface="Arial" charset="0"/>
              <a:cs typeface="Arial" charset="0"/>
            </a:rPr>
            <a:t>ALEMİ</a:t>
          </a:r>
          <a:endParaRPr kumimoji="0" lang="en-US" sz="1000" b="1" i="0" u="none" strike="noStrike" kern="1200" cap="none" normalizeH="0" baseline="0" smtClean="0">
            <a:ln>
              <a:noFill/>
            </a:ln>
            <a:solidFill>
              <a:schemeClr val="tx1"/>
            </a:solidFill>
            <a:effectLst/>
            <a:latin typeface="Arial" charset="0"/>
            <a:cs typeface="Arial" charset="0"/>
          </a:endParaRPr>
        </a:p>
      </dsp:txBody>
      <dsp:txXfrm>
        <a:off x="5847746" y="2212030"/>
        <a:ext cx="1208087" cy="6040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C31C7FE-D699-4911-8B67-ECCA93F4938D}" type="datetimeFigureOut">
              <a:rPr lang="tr-TR"/>
              <a:pPr>
                <a:defRPr/>
              </a:pPr>
              <a:t>06.03.2013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23C9E36-FFBC-4CC4-92B0-F9D35C450BCB}" type="slidenum">
              <a:rPr lang="tr-TR"/>
              <a:pPr>
                <a:defRPr/>
              </a:pPr>
              <a:t>‹#›</a:t>
            </a:fld>
            <a:endParaRPr lang="tr-TR"/>
          </a:p>
        </p:txBody>
      </p:sp>
    </p:spTree>
    <p:extLst>
      <p:ext uri="{BB962C8B-B14F-4D97-AF65-F5344CB8AC3E}">
        <p14:creationId xmlns:p14="http://schemas.microsoft.com/office/powerpoint/2010/main" val="34241284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45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645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45DF5F-BD7D-4ADB-A78D-90065098FC67}" type="slidenum">
              <a:rPr lang="tr-TR"/>
              <a:pPr fontAlgn="base">
                <a:spcBef>
                  <a:spcPct val="0"/>
                </a:spcBef>
                <a:spcAft>
                  <a:spcPct val="0"/>
                </a:spcAft>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553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6554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48A007-88AA-4204-9F4F-C3BA963E8303}" type="slidenum">
              <a:rPr lang="tr-TR"/>
              <a:pPr fontAlgn="base">
                <a:spcBef>
                  <a:spcPct val="0"/>
                </a:spcBef>
                <a:spcAft>
                  <a:spcPct val="0"/>
                </a:spcAft>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656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6656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0703A9-9C48-4435-88AE-D45ECCE824FA}" type="slidenum">
              <a:rPr lang="tr-TR"/>
              <a:pPr fontAlgn="base">
                <a:spcBef>
                  <a:spcPct val="0"/>
                </a:spcBef>
                <a:spcAft>
                  <a:spcPct val="0"/>
                </a:spcAft>
              </a:pPr>
              <a:t>4</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6963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6963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179A70-3226-4DDC-B183-3A1D02796C93}" type="slidenum">
              <a:rPr lang="tr-TR"/>
              <a:pPr fontAlgn="base">
                <a:spcBef>
                  <a:spcPct val="0"/>
                </a:spcBef>
                <a:spcAft>
                  <a:spcPct val="0"/>
                </a:spcAft>
              </a:pPr>
              <a:t>20</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7065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7066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79F4D3-9409-482C-9F02-D5715B0AFDCC}" type="slidenum">
              <a:rPr lang="tr-TR"/>
              <a:pPr fontAlgn="base">
                <a:spcBef>
                  <a:spcPct val="0"/>
                </a:spcBef>
                <a:spcAft>
                  <a:spcPct val="0"/>
                </a:spcAft>
              </a:pPr>
              <a:t>21</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7168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7168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805FAE-405F-4219-BF37-37A62CC6C05E}" type="slidenum">
              <a:rPr lang="tr-TR"/>
              <a:pPr fontAlgn="base">
                <a:spcBef>
                  <a:spcPct val="0"/>
                </a:spcBef>
                <a:spcAft>
                  <a:spcPct val="0"/>
                </a:spcAft>
              </a:pPr>
              <a:t>25</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72707"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7270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6635F0-A45E-4621-828A-38315810F6BD}" type="slidenum">
              <a:rPr lang="tr-TR"/>
              <a:pPr fontAlgn="base">
                <a:spcBef>
                  <a:spcPct val="0"/>
                </a:spcBef>
                <a:spcAft>
                  <a:spcPct val="0"/>
                </a:spcAft>
              </a:pPr>
              <a:t>26</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737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7373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1E282B-66DA-4A15-B80B-94A141903558}" type="slidenum">
              <a:rPr lang="tr-TR"/>
              <a:pPr fontAlgn="base">
                <a:spcBef>
                  <a:spcPct val="0"/>
                </a:spcBef>
                <a:spcAft>
                  <a:spcPct val="0"/>
                </a:spcAft>
              </a:pPr>
              <a:t>27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3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Yuvarlatılmış Dikdörtgen"/>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tr-TR" smtClean="0"/>
              <a:t>Asıl başlık stili için tıklatın</a:t>
            </a:r>
            <a:endParaRPr lang="en-US"/>
          </a:p>
        </p:txBody>
      </p:sp>
      <p:sp>
        <p:nvSpPr>
          <p:cNvPr id="20" name="19 Alt Başlık"/>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tr-TR" smtClean="0"/>
              <a:t>Asıl alt başlık stilini düzenlemek için tıklatın</a:t>
            </a:r>
            <a:endParaRPr lang="en-US"/>
          </a:p>
        </p:txBody>
      </p:sp>
      <p:sp>
        <p:nvSpPr>
          <p:cNvPr id="7" name="18 Veri Yer Tutucusu"/>
          <p:cNvSpPr>
            <a:spLocks noGrp="1"/>
          </p:cNvSpPr>
          <p:nvPr>
            <p:ph type="dt" sz="half" idx="10"/>
          </p:nvPr>
        </p:nvSpPr>
        <p:spPr/>
        <p:txBody>
          <a:bodyPr/>
          <a:lstStyle>
            <a:lvl1pPr>
              <a:defRPr/>
            </a:lvl1pPr>
            <a:extLst/>
          </a:lstStyle>
          <a:p>
            <a:pPr>
              <a:defRPr/>
            </a:pPr>
            <a:r>
              <a:rPr lang="tr-TR"/>
              <a:t>17.02.2010</a:t>
            </a:r>
          </a:p>
        </p:txBody>
      </p:sp>
      <p:sp>
        <p:nvSpPr>
          <p:cNvPr id="8" name="7 Altbilgi Yer Tutucusu"/>
          <p:cNvSpPr>
            <a:spLocks noGrp="1"/>
          </p:cNvSpPr>
          <p:nvPr>
            <p:ph type="ftr" sz="quarter" idx="11"/>
          </p:nvPr>
        </p:nvSpPr>
        <p:spPr/>
        <p:txBody>
          <a:bodyPr/>
          <a:lstStyle>
            <a:lvl1pPr>
              <a:defRPr/>
            </a:lvl1pPr>
            <a:extLst/>
          </a:lstStyle>
          <a:p>
            <a:pPr>
              <a:defRPr/>
            </a:pPr>
            <a:r>
              <a:rPr lang="tr-TR"/>
              <a:t>BİTKİ BİYOKİMYASI (2.HAFTA) Doç.Dr.Yıldız AKA KAÇAR</a:t>
            </a:r>
          </a:p>
        </p:txBody>
      </p:sp>
      <p:sp>
        <p:nvSpPr>
          <p:cNvPr id="9" name="10 Slayt Numarası Yer Tutucusu"/>
          <p:cNvSpPr>
            <a:spLocks noGrp="1"/>
          </p:cNvSpPr>
          <p:nvPr>
            <p:ph type="sldNum" sz="quarter" idx="12"/>
          </p:nvPr>
        </p:nvSpPr>
        <p:spPr/>
        <p:txBody>
          <a:bodyPr/>
          <a:lstStyle>
            <a:lvl1pPr>
              <a:defRPr/>
            </a:lvl1pPr>
            <a:extLst/>
          </a:lstStyle>
          <a:p>
            <a:pPr>
              <a:defRPr/>
            </a:pPr>
            <a:fld id="{C8C2BBD8-F27C-4670-B053-4CE3CA097A15}"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lang="tr-TR" smtClean="0"/>
              <a:t>Asıl başlık stili için tıklatın</a:t>
            </a:r>
            <a:endParaRPr lang="en-US"/>
          </a:p>
        </p:txBody>
      </p:sp>
      <p:sp>
        <p:nvSpPr>
          <p:cNvPr id="3" name="2 İçerik Yer Tutucusu"/>
          <p:cNvSpPr>
            <a:spLocks noGrp="1"/>
          </p:cNvSpPr>
          <p:nvPr>
            <p:ph idx="1"/>
          </p:nvPr>
        </p:nvSpPr>
        <p:spPr>
          <a:xfrm>
            <a:off x="502920" y="530352"/>
            <a:ext cx="8183880" cy="4187952"/>
          </a:xfrm>
        </p:spPr>
        <p:txBody>
          <a:bodyPr/>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r>
              <a:rPr lang="tr-TR"/>
              <a:t>17.02.2010</a:t>
            </a:r>
          </a:p>
        </p:txBody>
      </p:sp>
      <p:sp>
        <p:nvSpPr>
          <p:cNvPr id="5"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6" name="4 Slayt Numarası Yer Tutucusu"/>
          <p:cNvSpPr>
            <a:spLocks noGrp="1"/>
          </p:cNvSpPr>
          <p:nvPr>
            <p:ph type="sldNum" sz="quarter" idx="12"/>
          </p:nvPr>
        </p:nvSpPr>
        <p:spPr/>
        <p:txBody>
          <a:bodyPr/>
          <a:lstStyle>
            <a:lvl1pPr>
              <a:defRPr/>
            </a:lvl1pPr>
          </a:lstStyle>
          <a:p>
            <a:pPr>
              <a:defRPr/>
            </a:pPr>
            <a:fld id="{D6C8D869-CFA1-4165-8C44-28B633BECCF4}"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3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Yuvarlatılmış Dikdörtgen"/>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Başlık"/>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tr-TR" smtClean="0"/>
              <a:t>Asıl başlık stili için tıklatın</a:t>
            </a:r>
            <a:endParaRPr lang="en-US"/>
          </a:p>
        </p:txBody>
      </p:sp>
      <p:sp>
        <p:nvSpPr>
          <p:cNvPr id="3" name="2 Metin Yer Tutucusu"/>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6" name="3 Veri Yer Tutucusu"/>
          <p:cNvSpPr>
            <a:spLocks noGrp="1"/>
          </p:cNvSpPr>
          <p:nvPr>
            <p:ph type="dt" sz="half" idx="10"/>
          </p:nvPr>
        </p:nvSpPr>
        <p:spPr/>
        <p:txBody>
          <a:bodyPr/>
          <a:lstStyle>
            <a:lvl1pPr>
              <a:defRPr/>
            </a:lvl1pPr>
            <a:extLst/>
          </a:lstStyle>
          <a:p>
            <a:pPr>
              <a:defRPr/>
            </a:pPr>
            <a:r>
              <a:rPr lang="tr-TR"/>
              <a:t>17.02.2010</a:t>
            </a:r>
          </a:p>
        </p:txBody>
      </p:sp>
      <p:sp>
        <p:nvSpPr>
          <p:cNvPr id="7" name="4 Altbilgi Yer Tutucusu"/>
          <p:cNvSpPr>
            <a:spLocks noGrp="1"/>
          </p:cNvSpPr>
          <p:nvPr>
            <p:ph type="ftr" sz="quarter" idx="11"/>
          </p:nvPr>
        </p:nvSpPr>
        <p:spPr/>
        <p:txBody>
          <a:bodyPr/>
          <a:lstStyle>
            <a:lvl1pPr>
              <a:defRPr/>
            </a:lvl1pPr>
            <a:extLst/>
          </a:lstStyle>
          <a:p>
            <a:pPr>
              <a:defRPr/>
            </a:pPr>
            <a:r>
              <a:rPr lang="tr-TR"/>
              <a:t>BİTKİ BİYOKİMYASI (2.HAFTA) Doç.Dr.Yıldız AKA KAÇAR</a:t>
            </a:r>
          </a:p>
        </p:txBody>
      </p:sp>
      <p:sp>
        <p:nvSpPr>
          <p:cNvPr id="8" name="5 Slayt Numarası Yer Tutucusu"/>
          <p:cNvSpPr>
            <a:spLocks noGrp="1"/>
          </p:cNvSpPr>
          <p:nvPr>
            <p:ph type="sldNum" sz="quarter" idx="12"/>
          </p:nvPr>
        </p:nvSpPr>
        <p:spPr/>
        <p:txBody>
          <a:bodyPr/>
          <a:lstStyle>
            <a:lvl1pPr>
              <a:defRPr/>
            </a:lvl1pPr>
            <a:extLst/>
          </a:lstStyle>
          <a:p>
            <a:pPr>
              <a:defRPr/>
            </a:pPr>
            <a:fld id="{9A0B7B60-E163-47EB-8015-9CA1E2E0D3FF}"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4 Veri Yer Tutucusu"/>
          <p:cNvSpPr>
            <a:spLocks noGrp="1"/>
          </p:cNvSpPr>
          <p:nvPr>
            <p:ph type="dt" sz="half" idx="10"/>
          </p:nvPr>
        </p:nvSpPr>
        <p:spPr/>
        <p:txBody>
          <a:bodyPr/>
          <a:lstStyle>
            <a:lvl1pPr>
              <a:defRPr/>
            </a:lvl1pPr>
          </a:lstStyle>
          <a:p>
            <a:pPr>
              <a:defRPr/>
            </a:pPr>
            <a:r>
              <a:rPr lang="tr-TR"/>
              <a:t>17.02.2010</a:t>
            </a:r>
          </a:p>
        </p:txBody>
      </p:sp>
      <p:sp>
        <p:nvSpPr>
          <p:cNvPr id="6"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7" name="4 Slayt Numarası Yer Tutucusu"/>
          <p:cNvSpPr>
            <a:spLocks noGrp="1"/>
          </p:cNvSpPr>
          <p:nvPr>
            <p:ph type="sldNum" sz="quarter" idx="12"/>
          </p:nvPr>
        </p:nvSpPr>
        <p:spPr/>
        <p:txBody>
          <a:bodyPr/>
          <a:lstStyle>
            <a:lvl1pPr>
              <a:defRPr/>
            </a:lvl1pPr>
          </a:lstStyle>
          <a:p>
            <a:pPr>
              <a:defRPr/>
            </a:pPr>
            <a:fld id="{104B3245-E384-49AE-91BB-6C74EC29577B}"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lvl1pPr>
              <a:defRPr b="1"/>
            </a:lvl1pPr>
            <a:extLst/>
          </a:lstStyle>
          <a:p>
            <a:r>
              <a:rPr lang="tr-TR" smtClean="0"/>
              <a:t>Asıl başlık stili için tıklatın</a:t>
            </a:r>
            <a:endParaRPr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24 Veri Yer Tutucusu"/>
          <p:cNvSpPr>
            <a:spLocks noGrp="1"/>
          </p:cNvSpPr>
          <p:nvPr>
            <p:ph type="dt" sz="half" idx="10"/>
          </p:nvPr>
        </p:nvSpPr>
        <p:spPr/>
        <p:txBody>
          <a:bodyPr/>
          <a:lstStyle>
            <a:lvl1pPr>
              <a:defRPr/>
            </a:lvl1pPr>
          </a:lstStyle>
          <a:p>
            <a:pPr>
              <a:defRPr/>
            </a:pPr>
            <a:r>
              <a:rPr lang="tr-TR"/>
              <a:t>17.02.2010</a:t>
            </a:r>
          </a:p>
        </p:txBody>
      </p:sp>
      <p:sp>
        <p:nvSpPr>
          <p:cNvPr id="8"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9" name="4 Slayt Numarası Yer Tutucusu"/>
          <p:cNvSpPr>
            <a:spLocks noGrp="1"/>
          </p:cNvSpPr>
          <p:nvPr>
            <p:ph type="sldNum" sz="quarter" idx="12"/>
          </p:nvPr>
        </p:nvSpPr>
        <p:spPr/>
        <p:txBody>
          <a:bodyPr/>
          <a:lstStyle>
            <a:lvl1pPr>
              <a:defRPr/>
            </a:lvl1pPr>
          </a:lstStyle>
          <a:p>
            <a:pPr>
              <a:defRPr/>
            </a:pPr>
            <a:fld id="{676CB2B5-DD3C-4D08-A5AD-52824012909C}"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4 Veri Yer Tutucusu"/>
          <p:cNvSpPr>
            <a:spLocks noGrp="1"/>
          </p:cNvSpPr>
          <p:nvPr>
            <p:ph type="dt" sz="half" idx="10"/>
          </p:nvPr>
        </p:nvSpPr>
        <p:spPr/>
        <p:txBody>
          <a:bodyPr/>
          <a:lstStyle>
            <a:lvl1pPr>
              <a:defRPr/>
            </a:lvl1pPr>
          </a:lstStyle>
          <a:p>
            <a:pPr>
              <a:defRPr/>
            </a:pPr>
            <a:r>
              <a:rPr lang="tr-TR"/>
              <a:t>17.02.2010</a:t>
            </a:r>
          </a:p>
        </p:txBody>
      </p:sp>
      <p:sp>
        <p:nvSpPr>
          <p:cNvPr id="4"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5" name="4 Slayt Numarası Yer Tutucusu"/>
          <p:cNvSpPr>
            <a:spLocks noGrp="1"/>
          </p:cNvSpPr>
          <p:nvPr>
            <p:ph type="sldNum" sz="quarter" idx="12"/>
          </p:nvPr>
        </p:nvSpPr>
        <p:spPr/>
        <p:txBody>
          <a:bodyPr/>
          <a:lstStyle>
            <a:lvl1pPr>
              <a:defRPr/>
            </a:lvl1pPr>
          </a:lstStyle>
          <a:p>
            <a:pPr>
              <a:defRPr/>
            </a:pPr>
            <a:fld id="{50FCF9F2-2240-4AD4-940E-4540DD90147B}"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Veri Yer Tutucusu"/>
          <p:cNvSpPr>
            <a:spLocks noGrp="1"/>
          </p:cNvSpPr>
          <p:nvPr>
            <p:ph type="dt" sz="half" idx="10"/>
          </p:nvPr>
        </p:nvSpPr>
        <p:spPr/>
        <p:txBody>
          <a:bodyPr/>
          <a:lstStyle>
            <a:lvl1pPr>
              <a:defRPr/>
            </a:lvl1pPr>
            <a:extLst/>
          </a:lstStyle>
          <a:p>
            <a:pPr>
              <a:defRPr/>
            </a:pPr>
            <a:r>
              <a:rPr lang="tr-TR"/>
              <a:t>17.02.2010</a:t>
            </a:r>
          </a:p>
        </p:txBody>
      </p:sp>
      <p:sp>
        <p:nvSpPr>
          <p:cNvPr id="4" name="2 Altbilgi Yer Tutucusu"/>
          <p:cNvSpPr>
            <a:spLocks noGrp="1"/>
          </p:cNvSpPr>
          <p:nvPr>
            <p:ph type="ftr" sz="quarter" idx="11"/>
          </p:nvPr>
        </p:nvSpPr>
        <p:spPr/>
        <p:txBody>
          <a:bodyPr/>
          <a:lstStyle>
            <a:lvl1pPr>
              <a:defRPr/>
            </a:lvl1pPr>
            <a:extLst/>
          </a:lstStyle>
          <a:p>
            <a:pPr>
              <a:defRPr/>
            </a:pPr>
            <a:r>
              <a:rPr lang="tr-TR"/>
              <a:t>BİTKİ BİYOKİMYASI (2.HAFTA) Doç.Dr.Yıldız AKA KAÇAR</a:t>
            </a:r>
          </a:p>
        </p:txBody>
      </p:sp>
      <p:sp>
        <p:nvSpPr>
          <p:cNvPr id="5" name="3 Slayt Numarası Yer Tutucusu"/>
          <p:cNvSpPr>
            <a:spLocks noGrp="1"/>
          </p:cNvSpPr>
          <p:nvPr>
            <p:ph type="sldNum" sz="quarter" idx="12"/>
          </p:nvPr>
        </p:nvSpPr>
        <p:spPr/>
        <p:txBody>
          <a:bodyPr/>
          <a:lstStyle>
            <a:lvl1pPr>
              <a:defRPr/>
            </a:lvl1pPr>
            <a:extLst/>
          </a:lstStyle>
          <a:p>
            <a:pPr>
              <a:defRPr/>
            </a:pPr>
            <a:fld id="{55FF09A8-F95C-445C-85FE-0C3D0E8C3F34}"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tr-TR" smtClean="0"/>
              <a:t>Asıl başlık stili için tıklatın</a:t>
            </a:r>
            <a:endParaRPr lang="en-US"/>
          </a:p>
        </p:txBody>
      </p:sp>
      <p:sp>
        <p:nvSpPr>
          <p:cNvPr id="3" name="2 Metin Yer Tutucusu"/>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4 Veri Yer Tutucusu"/>
          <p:cNvSpPr>
            <a:spLocks noGrp="1"/>
          </p:cNvSpPr>
          <p:nvPr>
            <p:ph type="dt" sz="half" idx="10"/>
          </p:nvPr>
        </p:nvSpPr>
        <p:spPr/>
        <p:txBody>
          <a:bodyPr/>
          <a:lstStyle>
            <a:lvl1pPr>
              <a:defRPr/>
            </a:lvl1pPr>
          </a:lstStyle>
          <a:p>
            <a:pPr>
              <a:defRPr/>
            </a:pPr>
            <a:r>
              <a:rPr lang="tr-TR"/>
              <a:t>17.02.2010</a:t>
            </a:r>
          </a:p>
        </p:txBody>
      </p:sp>
      <p:sp>
        <p:nvSpPr>
          <p:cNvPr id="6"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7" name="4 Slayt Numarası Yer Tutucusu"/>
          <p:cNvSpPr>
            <a:spLocks noGrp="1"/>
          </p:cNvSpPr>
          <p:nvPr>
            <p:ph type="sldNum" sz="quarter" idx="12"/>
          </p:nvPr>
        </p:nvSpPr>
        <p:spPr/>
        <p:txBody>
          <a:bodyPr/>
          <a:lstStyle>
            <a:lvl1pPr>
              <a:defRPr/>
            </a:lvl1pPr>
          </a:lstStyle>
          <a:p>
            <a:pPr>
              <a:defRPr/>
            </a:pPr>
            <a:fld id="{105C131E-7593-493A-BBAA-99CB95E06A41}"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Tek Köşesi Yuvarlatılmış Dikdörtgen"/>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tr-TR" smtClean="0"/>
              <a:t>Asıl başlık stili için tıklatın</a:t>
            </a:r>
            <a:endParaRPr lang="en-US"/>
          </a:p>
        </p:txBody>
      </p:sp>
      <p:sp>
        <p:nvSpPr>
          <p:cNvPr id="4" name="3 Metin Yer Tutucusu"/>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tr-TR" noProof="0" smtClean="0"/>
              <a:t>Resim eklemek için simgeyi tıklatın</a:t>
            </a:r>
            <a:endParaRPr lang="en-US" noProof="0"/>
          </a:p>
        </p:txBody>
      </p:sp>
      <p:sp>
        <p:nvSpPr>
          <p:cNvPr id="7" name="4 Veri Yer Tutucusu"/>
          <p:cNvSpPr>
            <a:spLocks noGrp="1"/>
          </p:cNvSpPr>
          <p:nvPr>
            <p:ph type="dt" sz="half" idx="10"/>
          </p:nvPr>
        </p:nvSpPr>
        <p:spPr/>
        <p:txBody>
          <a:bodyPr/>
          <a:lstStyle>
            <a:lvl1pPr>
              <a:defRPr/>
            </a:lvl1pPr>
            <a:extLst/>
          </a:lstStyle>
          <a:p>
            <a:pPr>
              <a:defRPr/>
            </a:pPr>
            <a:r>
              <a:rPr lang="tr-TR"/>
              <a:t>17.02.2010</a:t>
            </a:r>
          </a:p>
        </p:txBody>
      </p:sp>
      <p:sp>
        <p:nvSpPr>
          <p:cNvPr id="8" name="5 Altbilgi Yer Tutucusu"/>
          <p:cNvSpPr>
            <a:spLocks noGrp="1"/>
          </p:cNvSpPr>
          <p:nvPr>
            <p:ph type="ftr" sz="quarter" idx="11"/>
          </p:nvPr>
        </p:nvSpPr>
        <p:spPr/>
        <p:txBody>
          <a:bodyPr/>
          <a:lstStyle>
            <a:lvl1pPr>
              <a:defRPr/>
            </a:lvl1pPr>
            <a:extLst/>
          </a:lstStyle>
          <a:p>
            <a:pPr>
              <a:defRPr/>
            </a:pPr>
            <a:r>
              <a:rPr lang="tr-TR"/>
              <a:t>BİTKİ BİYOKİMYASI (2.HAFTA) Doç.Dr.Yıldız AKA KAÇAR</a:t>
            </a:r>
          </a:p>
        </p:txBody>
      </p:sp>
      <p:sp>
        <p:nvSpPr>
          <p:cNvPr id="9" name="6 Slayt Numarası Yer Tutucusu"/>
          <p:cNvSpPr>
            <a:spLocks noGrp="1"/>
          </p:cNvSpPr>
          <p:nvPr>
            <p:ph type="sldNum" sz="quarter" idx="12"/>
          </p:nvPr>
        </p:nvSpPr>
        <p:spPr/>
        <p:txBody>
          <a:bodyPr/>
          <a:lstStyle>
            <a:lvl1pPr>
              <a:defRPr/>
            </a:lvl1pPr>
            <a:extLst/>
          </a:lstStyle>
          <a:p>
            <a:pPr>
              <a:defRPr/>
            </a:pPr>
            <a:fld id="{A866CB7B-DF3D-4C98-B16D-CE7D558BC599}"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502920" y="530352"/>
            <a:ext cx="8183880" cy="4187952"/>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r>
              <a:rPr lang="tr-TR"/>
              <a:t>17.02.2010</a:t>
            </a:r>
          </a:p>
        </p:txBody>
      </p:sp>
      <p:sp>
        <p:nvSpPr>
          <p:cNvPr id="5"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6" name="4 Slayt Numarası Yer Tutucusu"/>
          <p:cNvSpPr>
            <a:spLocks noGrp="1"/>
          </p:cNvSpPr>
          <p:nvPr>
            <p:ph type="sldNum" sz="quarter" idx="12"/>
          </p:nvPr>
        </p:nvSpPr>
        <p:spPr/>
        <p:txBody>
          <a:bodyPr/>
          <a:lstStyle>
            <a:lvl1pPr>
              <a:defRPr/>
            </a:lvl1pPr>
          </a:lstStyle>
          <a:p>
            <a:pPr>
              <a:defRPr/>
            </a:pPr>
            <a:fld id="{7BE1B46D-C9D3-48E6-906C-2B09B2DEB5C3}"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4"/>
            <a:ext cx="1981200" cy="5257799"/>
          </a:xfrm>
        </p:spPr>
        <p:txBody>
          <a:bodyPr vert="eaVert"/>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533400" y="533402"/>
            <a:ext cx="5943600" cy="5257801"/>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r>
              <a:rPr lang="tr-TR"/>
              <a:t>17.02.2010</a:t>
            </a:r>
          </a:p>
        </p:txBody>
      </p:sp>
      <p:sp>
        <p:nvSpPr>
          <p:cNvPr id="5" name="17 Altbilgi Yer Tutucusu"/>
          <p:cNvSpPr>
            <a:spLocks noGrp="1"/>
          </p:cNvSpPr>
          <p:nvPr>
            <p:ph type="ftr" sz="quarter" idx="11"/>
          </p:nvPr>
        </p:nvSpPr>
        <p:spPr/>
        <p:txBody>
          <a:bodyPr/>
          <a:lstStyle>
            <a:lvl1pPr>
              <a:defRPr/>
            </a:lvl1pPr>
          </a:lstStyle>
          <a:p>
            <a:pPr>
              <a:defRPr/>
            </a:pPr>
            <a:r>
              <a:rPr lang="tr-TR"/>
              <a:t>BİTKİ BİYOKİMYASI (2.HAFTA) Doç.Dr.Yıldız AKA KAÇAR</a:t>
            </a:r>
          </a:p>
        </p:txBody>
      </p:sp>
      <p:sp>
        <p:nvSpPr>
          <p:cNvPr id="6" name="4 Slayt Numarası Yer Tutucusu"/>
          <p:cNvSpPr>
            <a:spLocks noGrp="1"/>
          </p:cNvSpPr>
          <p:nvPr>
            <p:ph type="sldNum" sz="quarter" idx="12"/>
          </p:nvPr>
        </p:nvSpPr>
        <p:spPr/>
        <p:txBody>
          <a:bodyPr/>
          <a:lstStyle>
            <a:lvl1pPr>
              <a:defRPr/>
            </a:lvl1pPr>
          </a:lstStyle>
          <a:p>
            <a:pPr>
              <a:defRPr/>
            </a:pPr>
            <a:fld id="{E2598668-CF6F-47EE-902C-13DFDDB4C337}"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Yuvarlatılmış Dikdörtgen"/>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Başlık Yer Tutucusu"/>
          <p:cNvSpPr>
            <a:spLocks noGrp="1"/>
          </p:cNvSpPr>
          <p:nvPr>
            <p:ph type="title"/>
          </p:nvPr>
        </p:nvSpPr>
        <p:spPr>
          <a:xfrm>
            <a:off x="503238" y="4986338"/>
            <a:ext cx="8183562" cy="1050925"/>
          </a:xfrm>
          <a:prstGeom prst="rect">
            <a:avLst/>
          </a:prstGeom>
        </p:spPr>
        <p:txBody>
          <a:bodyPr vert="horz" anchor="b">
            <a:normAutofit/>
          </a:bodyPr>
          <a:lstStyle>
            <a:extLst/>
          </a:lstStyle>
          <a:p>
            <a:r>
              <a:rPr lang="tr-TR" smtClean="0"/>
              <a:t>Asıl başlık stili için tıklatın</a:t>
            </a:r>
            <a:endParaRPr lang="en-US"/>
          </a:p>
        </p:txBody>
      </p:sp>
      <p:sp>
        <p:nvSpPr>
          <p:cNvPr id="1031" name="3 Metin Yer Tutucusu"/>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25" name="24 Veri Yer Tutucusu"/>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smtClean="0">
                <a:solidFill>
                  <a:schemeClr val="bg2">
                    <a:shade val="50000"/>
                  </a:schemeClr>
                </a:solidFill>
                <a:latin typeface="+mn-lt"/>
                <a:cs typeface="+mn-cs"/>
              </a:defRPr>
            </a:lvl1pPr>
            <a:extLst/>
          </a:lstStyle>
          <a:p>
            <a:pPr>
              <a:defRPr/>
            </a:pPr>
            <a:r>
              <a:rPr lang="tr-TR"/>
              <a:t>17.02.2010</a:t>
            </a:r>
          </a:p>
        </p:txBody>
      </p:sp>
      <p:sp>
        <p:nvSpPr>
          <p:cNvPr id="18" name="17 Altbilgi Yer Tutucusu"/>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bg2">
                    <a:shade val="50000"/>
                  </a:schemeClr>
                </a:solidFill>
                <a:latin typeface="+mn-lt"/>
                <a:cs typeface="+mn-cs"/>
              </a:defRPr>
            </a:lvl1pPr>
            <a:extLst/>
          </a:lstStyle>
          <a:p>
            <a:pPr>
              <a:defRPr/>
            </a:pPr>
            <a:r>
              <a:rPr lang="tr-TR"/>
              <a:t>BİTKİ BİYOKİMYASI (2.HAFTA) Doç.Dr.Yıldız AKA KAÇAR</a:t>
            </a:r>
          </a:p>
        </p:txBody>
      </p:sp>
      <p:sp>
        <p:nvSpPr>
          <p:cNvPr id="5" name="4 Slayt Numarası Yer Tutucusu"/>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smtClean="0">
                <a:solidFill>
                  <a:schemeClr val="bg2">
                    <a:shade val="50000"/>
                  </a:schemeClr>
                </a:solidFill>
                <a:latin typeface="+mn-lt"/>
                <a:cs typeface="+mn-cs"/>
              </a:defRPr>
            </a:lvl1pPr>
            <a:extLst/>
          </a:lstStyle>
          <a:p>
            <a:pPr>
              <a:defRPr/>
            </a:pPr>
            <a:fld id="{3712B2AB-5022-4594-8BC5-8961E9D7A88D}"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851" r:id="rId1"/>
    <p:sldLayoutId id="2147483844" r:id="rId2"/>
    <p:sldLayoutId id="2147483852" r:id="rId3"/>
    <p:sldLayoutId id="2147483845" r:id="rId4"/>
    <p:sldLayoutId id="2147483846" r:id="rId5"/>
    <p:sldLayoutId id="2147483847" r:id="rId6"/>
    <p:sldLayoutId id="2147483853" r:id="rId7"/>
    <p:sldLayoutId id="2147483848" r:id="rId8"/>
    <p:sldLayoutId id="2147483854" r:id="rId9"/>
    <p:sldLayoutId id="2147483849" r:id="rId10"/>
    <p:sldLayoutId id="2147483850" r:id="rId11"/>
  </p:sldLayoutIdLst>
  <p:hf hdr="0"/>
  <p:txStyles>
    <p:title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fontAlgn="base">
        <a:spcBef>
          <a:spcPct val="0"/>
        </a:spcBef>
        <a:spcAft>
          <a:spcPct val="0"/>
        </a:spcAft>
        <a:defRPr sz="3600" b="1">
          <a:solidFill>
            <a:srgbClr val="FF8D3E"/>
          </a:solidFill>
          <a:latin typeface="Verdana" pitchFamily="34" charset="0"/>
        </a:defRPr>
      </a:lvl2pPr>
      <a:lvl3pPr algn="l" rtl="0" fontAlgn="base">
        <a:spcBef>
          <a:spcPct val="0"/>
        </a:spcBef>
        <a:spcAft>
          <a:spcPct val="0"/>
        </a:spcAft>
        <a:defRPr sz="3600" b="1">
          <a:solidFill>
            <a:srgbClr val="FF8D3E"/>
          </a:solidFill>
          <a:latin typeface="Verdana" pitchFamily="34" charset="0"/>
        </a:defRPr>
      </a:lvl3pPr>
      <a:lvl4pPr algn="l" rtl="0" fontAlgn="base">
        <a:spcBef>
          <a:spcPct val="0"/>
        </a:spcBef>
        <a:spcAft>
          <a:spcPct val="0"/>
        </a:spcAft>
        <a:defRPr sz="3600" b="1">
          <a:solidFill>
            <a:srgbClr val="FF8D3E"/>
          </a:solidFill>
          <a:latin typeface="Verdana" pitchFamily="34" charset="0"/>
        </a:defRPr>
      </a:lvl4pPr>
      <a:lvl5pPr algn="l" rtl="0" fontAlgn="base">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fontAlgn="base">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fontAlgn="base">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fontAlgn="base">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fontAlgn="base">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fontAlgn="base">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tr.wikipedia.org/wiki/Po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www.diyadinnet.com/YararliBilgiler-1211&amp;Bilgi=bitki"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diyadinnet.com/YararliBilgiler-1260&amp;Bilgi=s%C4%B1v%C4%B1"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http://www.geocities.com/isitir/hayvanhucresi.jpg" TargetMode="External"/><Relationship Id="rId3" Type="http://schemas.openxmlformats.org/officeDocument/2006/relationships/audio" Target="../media/audio3.wav"/><Relationship Id="rId7" Type="http://schemas.openxmlformats.org/officeDocument/2006/relationships/image" Target="../media/image34.jpe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http://www.geocities.com/isitir/bitkihucresi.jpg" TargetMode="External"/><Relationship Id="rId5" Type="http://schemas.openxmlformats.org/officeDocument/2006/relationships/image" Target="../media/image33.jpeg"/><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22313" y="1820863"/>
            <a:ext cx="7772400" cy="1828800"/>
          </a:xfrm>
        </p:spPr>
        <p:txBody>
          <a:bodyPr/>
          <a:lstStyle/>
          <a:p>
            <a:pPr fontAlgn="auto">
              <a:spcAft>
                <a:spcPts val="0"/>
              </a:spcAft>
              <a:defRPr/>
            </a:pPr>
            <a:r>
              <a:rPr lang="tr-TR" dirty="0" smtClean="0"/>
              <a:t>BİTKİ FİZYOLOJİSİ</a:t>
            </a:r>
            <a:endParaRPr lang="tr-TR" sz="3600" dirty="0"/>
          </a:p>
        </p:txBody>
      </p:sp>
      <p:sp>
        <p:nvSpPr>
          <p:cNvPr id="5" name="4 Slayt Numarası Yer Tutucusu"/>
          <p:cNvSpPr>
            <a:spLocks noGrp="1"/>
          </p:cNvSpPr>
          <p:nvPr>
            <p:ph type="sldNum" sz="quarter" idx="12"/>
          </p:nvPr>
        </p:nvSpPr>
        <p:spPr/>
        <p:txBody>
          <a:bodyPr/>
          <a:lstStyle/>
          <a:p>
            <a:pPr>
              <a:defRPr/>
            </a:pPr>
            <a:fld id="{E0185A01-7CCE-4478-8E2A-FC8B0F5D3E50}" type="slidenum">
              <a:rPr lang="tr-TR"/>
              <a:pPr>
                <a:defRPr/>
              </a:pPr>
              <a:t>1</a:t>
            </a:fld>
            <a:endParaRPr lang="tr-TR"/>
          </a:p>
        </p:txBody>
      </p:sp>
      <p:sp>
        <p:nvSpPr>
          <p:cNvPr id="7" name="Alt Başlık 6"/>
          <p:cNvSpPr>
            <a:spLocks noGrp="1"/>
          </p:cNvSpPr>
          <p:nvPr>
            <p:ph type="subTitle" idx="1"/>
          </p:nvPr>
        </p:nvSpPr>
        <p:spPr/>
        <p:txBody>
          <a:bodyPr/>
          <a:lstStyle/>
          <a:p>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1331913" y="188913"/>
          <a:ext cx="7056437" cy="4170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0441" name="Line 25"/>
          <p:cNvSpPr>
            <a:spLocks noChangeShapeType="1"/>
          </p:cNvSpPr>
          <p:nvPr/>
        </p:nvSpPr>
        <p:spPr bwMode="auto">
          <a:xfrm>
            <a:off x="1835150" y="3933056"/>
            <a:ext cx="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42" name="Rectangle 26"/>
          <p:cNvSpPr>
            <a:spLocks noChangeArrowheads="1"/>
          </p:cNvSpPr>
          <p:nvPr/>
        </p:nvSpPr>
        <p:spPr bwMode="auto">
          <a:xfrm>
            <a:off x="1331913" y="5300663"/>
            <a:ext cx="1008062" cy="5762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200" b="1"/>
              <a:t>Prokaryotik</a:t>
            </a:r>
          </a:p>
          <a:p>
            <a:pPr algn="ctr"/>
            <a:r>
              <a:rPr lang="tr-TR" sz="1200" b="1"/>
              <a:t>Hücreler</a:t>
            </a:r>
          </a:p>
        </p:txBody>
      </p:sp>
      <p:sp>
        <p:nvSpPr>
          <p:cNvPr id="60443" name="Line 27"/>
          <p:cNvSpPr>
            <a:spLocks noChangeShapeType="1"/>
          </p:cNvSpPr>
          <p:nvPr/>
        </p:nvSpPr>
        <p:spPr bwMode="auto">
          <a:xfrm>
            <a:off x="3348038" y="3933056"/>
            <a:ext cx="0" cy="86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44" name="Rectangle 28"/>
          <p:cNvSpPr>
            <a:spLocks noChangeArrowheads="1"/>
          </p:cNvSpPr>
          <p:nvPr/>
        </p:nvSpPr>
        <p:spPr bwMode="auto">
          <a:xfrm>
            <a:off x="2843213" y="5300663"/>
            <a:ext cx="1081087" cy="64928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sz="1200" b="1"/>
              <a:t>Tek hücreli </a:t>
            </a:r>
          </a:p>
          <a:p>
            <a:pPr algn="ctr"/>
            <a:r>
              <a:rPr lang="tr-TR" sz="1200" b="1"/>
              <a:t>Ökaryotik</a:t>
            </a:r>
          </a:p>
          <a:p>
            <a:pPr algn="ctr"/>
            <a:r>
              <a:rPr lang="tr-TR" sz="1200" b="1"/>
              <a:t>Hücreler</a:t>
            </a:r>
          </a:p>
        </p:txBody>
      </p:sp>
      <p:sp>
        <p:nvSpPr>
          <p:cNvPr id="60446" name="Line 30"/>
          <p:cNvSpPr>
            <a:spLocks noChangeShapeType="1"/>
          </p:cNvSpPr>
          <p:nvPr/>
        </p:nvSpPr>
        <p:spPr bwMode="auto">
          <a:xfrm>
            <a:off x="4284663" y="4005064"/>
            <a:ext cx="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47" name="Line 31"/>
          <p:cNvSpPr>
            <a:spLocks noChangeShapeType="1"/>
          </p:cNvSpPr>
          <p:nvPr/>
        </p:nvSpPr>
        <p:spPr bwMode="auto">
          <a:xfrm>
            <a:off x="8316913" y="4005064"/>
            <a:ext cx="0" cy="7191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49" name="Line 33"/>
          <p:cNvSpPr>
            <a:spLocks noChangeShapeType="1"/>
          </p:cNvSpPr>
          <p:nvPr/>
        </p:nvSpPr>
        <p:spPr bwMode="auto">
          <a:xfrm>
            <a:off x="4356100" y="4725789"/>
            <a:ext cx="11525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0" name="Line 34"/>
          <p:cNvSpPr>
            <a:spLocks noChangeShapeType="1"/>
          </p:cNvSpPr>
          <p:nvPr/>
        </p:nvSpPr>
        <p:spPr bwMode="auto">
          <a:xfrm>
            <a:off x="7164388" y="4725789"/>
            <a:ext cx="11525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1" name="Line 35"/>
          <p:cNvSpPr>
            <a:spLocks noChangeShapeType="1"/>
          </p:cNvSpPr>
          <p:nvPr/>
        </p:nvSpPr>
        <p:spPr bwMode="auto">
          <a:xfrm flipH="1">
            <a:off x="4284663" y="4725144"/>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2" name="Line 36"/>
          <p:cNvSpPr>
            <a:spLocks noChangeShapeType="1"/>
          </p:cNvSpPr>
          <p:nvPr/>
        </p:nvSpPr>
        <p:spPr bwMode="auto">
          <a:xfrm>
            <a:off x="5508625" y="4725789"/>
            <a:ext cx="647700" cy="503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3" name="Line 37"/>
          <p:cNvSpPr>
            <a:spLocks noChangeShapeType="1"/>
          </p:cNvSpPr>
          <p:nvPr/>
        </p:nvSpPr>
        <p:spPr bwMode="auto">
          <a:xfrm flipV="1">
            <a:off x="6156325" y="4725789"/>
            <a:ext cx="1008063" cy="503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4" name="Line 38"/>
          <p:cNvSpPr>
            <a:spLocks noChangeShapeType="1"/>
          </p:cNvSpPr>
          <p:nvPr/>
        </p:nvSpPr>
        <p:spPr bwMode="auto">
          <a:xfrm>
            <a:off x="6156325" y="5229027"/>
            <a:ext cx="0"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60455" name="Rectangle 39"/>
          <p:cNvSpPr>
            <a:spLocks noChangeArrowheads="1"/>
          </p:cNvSpPr>
          <p:nvPr/>
        </p:nvSpPr>
        <p:spPr bwMode="auto">
          <a:xfrm>
            <a:off x="5076825" y="5876925"/>
            <a:ext cx="3240088" cy="5762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r-TR"/>
              <a:t>Çok hücreli Ökaryotik Hücreler</a:t>
            </a:r>
          </a:p>
        </p:txBody>
      </p:sp>
    </p:spTree>
    <p:extLst>
      <p:ext uri="{BB962C8B-B14F-4D97-AF65-F5344CB8AC3E}">
        <p14:creationId xmlns:p14="http://schemas.microsoft.com/office/powerpoint/2010/main" val="363393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143500"/>
            <a:ext cx="8183562" cy="892175"/>
          </a:xfrm>
        </p:spPr>
        <p:txBody>
          <a:bodyPr/>
          <a:lstStyle/>
          <a:p>
            <a:pPr fontAlgn="auto">
              <a:spcAft>
                <a:spcPts val="0"/>
              </a:spcAft>
              <a:defRPr/>
            </a:pPr>
            <a:r>
              <a:rPr lang="tr-TR" dirty="0" smtClean="0">
                <a:solidFill>
                  <a:schemeClr val="accent1">
                    <a:tint val="88000"/>
                    <a:satMod val="150000"/>
                  </a:schemeClr>
                </a:solidFill>
              </a:rPr>
              <a:t>HÜCRE</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428625"/>
            <a:ext cx="8183562" cy="5143500"/>
          </a:xfrm>
        </p:spPr>
        <p:txBody>
          <a:bodyPr>
            <a:normAutofit fontScale="92500" lnSpcReduction="20000"/>
          </a:bodyPr>
          <a:lstStyle/>
          <a:p>
            <a:pPr marL="265176" indent="-265176" fontAlgn="auto">
              <a:spcAft>
                <a:spcPts val="0"/>
              </a:spcAft>
              <a:buFont typeface="Wingdings 2"/>
              <a:buChar char=""/>
              <a:defRPr/>
            </a:pPr>
            <a:r>
              <a:rPr lang="tr-TR" dirty="0" smtClean="0"/>
              <a:t>Hücre canlıların </a:t>
            </a:r>
            <a:r>
              <a:rPr lang="tr-TR" smtClean="0"/>
              <a:t>en küçük yapısal </a:t>
            </a:r>
            <a:r>
              <a:rPr lang="tr-TR" dirty="0" smtClean="0"/>
              <a:t>ve fonksiyonel ünitesidir.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Bütün biyokimyasal reaksiyonlar ya hücre içinde veya hücre </a:t>
            </a:r>
            <a:r>
              <a:rPr lang="tr-TR" dirty="0" err="1" smtClean="0"/>
              <a:t>organellerinde</a:t>
            </a:r>
            <a:r>
              <a:rPr lang="tr-TR" dirty="0" smtClean="0"/>
              <a:t> meydana gelmektedir.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Bu nedenle hücre ve </a:t>
            </a:r>
            <a:r>
              <a:rPr lang="tr-TR" dirty="0" err="1" smtClean="0"/>
              <a:t>organellerin</a:t>
            </a:r>
            <a:r>
              <a:rPr lang="tr-TR" dirty="0" smtClean="0"/>
              <a:t> yapı ve fonksiyonunun bilinmesi gerekir.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Hücre içinde meydana gelen bütün biyokimyasal reaksiyonların fiziksel ve kimyasal koşulları hücrenin yaşam koşulları ile aynıdır.</a:t>
            </a:r>
            <a:endParaRPr lang="tr-TR" dirty="0"/>
          </a:p>
        </p:txBody>
      </p:sp>
      <p:sp>
        <p:nvSpPr>
          <p:cNvPr id="6" name="5 Slayt Numarası Yer Tutucusu"/>
          <p:cNvSpPr>
            <a:spLocks noGrp="1"/>
          </p:cNvSpPr>
          <p:nvPr>
            <p:ph type="sldNum" sz="quarter" idx="12"/>
          </p:nvPr>
        </p:nvSpPr>
        <p:spPr/>
        <p:txBody>
          <a:bodyPr/>
          <a:lstStyle/>
          <a:p>
            <a:pPr>
              <a:defRPr/>
            </a:pPr>
            <a:fld id="{06C1C7A1-4297-4D9F-B935-33089DF785FA}" type="slidenum">
              <a:rPr lang="tr-TR"/>
              <a:pPr>
                <a:defRPr/>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a:t>
            </a:r>
            <a:endParaRPr lang="tr-TR" dirty="0">
              <a:solidFill>
                <a:schemeClr val="accent1">
                  <a:tint val="88000"/>
                  <a:satMod val="150000"/>
                </a:schemeClr>
              </a:solidFill>
            </a:endParaRPr>
          </a:p>
        </p:txBody>
      </p:sp>
      <p:sp>
        <p:nvSpPr>
          <p:cNvPr id="8195" name="2 İçerik Yer Tutucusu"/>
          <p:cNvSpPr>
            <a:spLocks noGrp="1"/>
          </p:cNvSpPr>
          <p:nvPr>
            <p:ph idx="1"/>
          </p:nvPr>
        </p:nvSpPr>
        <p:spPr>
          <a:xfrm>
            <a:off x="503238" y="428625"/>
            <a:ext cx="8183562" cy="5000625"/>
          </a:xfrm>
        </p:spPr>
        <p:txBody>
          <a:bodyPr/>
          <a:lstStyle/>
          <a:p>
            <a:r>
              <a:rPr lang="tr-TR" smtClean="0"/>
              <a:t>Biyokimyasal reaksiyonlar çok küçük miktarlarda hücre içerisinde ve hatta hücrenin bir organelinin belirli bir kısmında meydana gelmektedir.</a:t>
            </a:r>
          </a:p>
          <a:p>
            <a:endParaRPr lang="tr-TR" smtClean="0"/>
          </a:p>
          <a:p>
            <a:r>
              <a:rPr lang="tr-TR" smtClean="0"/>
              <a:t>Bu nedenle bu dersimizde bir bütün olarak hücreyi ve hücrenin bütün organellerini yapı ve fonksiyonları bakımından ve biyokimyasal aktiviteleri bakımından inceleyeceğiz. </a:t>
            </a:r>
          </a:p>
        </p:txBody>
      </p:sp>
      <p:sp>
        <p:nvSpPr>
          <p:cNvPr id="6" name="5 Slayt Numarası Yer Tutucusu"/>
          <p:cNvSpPr>
            <a:spLocks noGrp="1"/>
          </p:cNvSpPr>
          <p:nvPr>
            <p:ph type="sldNum" sz="quarter" idx="12"/>
          </p:nvPr>
        </p:nvSpPr>
        <p:spPr/>
        <p:txBody>
          <a:bodyPr/>
          <a:lstStyle/>
          <a:p>
            <a:pPr>
              <a:defRPr/>
            </a:pPr>
            <a:fld id="{6AFD9F1F-04C5-4090-9E18-2F4C9F3D419C}" type="slidenum">
              <a:rPr lang="tr-TR"/>
              <a:pPr>
                <a:defRPr/>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899025"/>
          </a:xfrm>
        </p:spPr>
        <p:txBody>
          <a:bodyPr>
            <a:normAutofit fontScale="92500" lnSpcReduction="20000"/>
          </a:bodyPr>
          <a:lstStyle/>
          <a:p>
            <a:pPr marL="265176" indent="-265176" fontAlgn="auto">
              <a:spcAft>
                <a:spcPts val="0"/>
              </a:spcAft>
              <a:buFont typeface="Wingdings 2"/>
              <a:buChar char=""/>
              <a:defRPr/>
            </a:pPr>
            <a:r>
              <a:rPr lang="tr-TR" dirty="0" smtClean="0"/>
              <a:t>Hücreler belli görevleri görmek için özelleşerek dokuları ve organları meydana getirmektedir.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Canlıların dış görünüşlerinde farklılıklar olsa ve farklı hücre tiplerinden meydana gelmiş olsa da bu hücreler bazı özellikleri bakımından birbirlerine son derece benzerlik göstermektedir.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Her hücrenin etrafında ince bir </a:t>
            </a:r>
            <a:r>
              <a:rPr lang="tr-TR" u="sng" dirty="0" err="1" smtClean="0"/>
              <a:t>membran</a:t>
            </a:r>
            <a:r>
              <a:rPr lang="tr-TR" dirty="0" smtClean="0"/>
              <a:t> ve bu </a:t>
            </a:r>
            <a:r>
              <a:rPr lang="tr-TR" u="sng" dirty="0" err="1" smtClean="0"/>
              <a:t>membran</a:t>
            </a:r>
            <a:r>
              <a:rPr lang="tr-TR" u="sng" dirty="0" smtClean="0"/>
              <a:t> içerisinde ise sitoplazma </a:t>
            </a:r>
            <a:r>
              <a:rPr lang="tr-TR" dirty="0" smtClean="0"/>
              <a:t>ve </a:t>
            </a:r>
            <a:r>
              <a:rPr lang="tr-TR" u="sng" dirty="0" err="1" smtClean="0"/>
              <a:t>nukleus</a:t>
            </a:r>
            <a:r>
              <a:rPr lang="tr-TR" dirty="0" smtClean="0"/>
              <a:t> bulunmaktadır.</a:t>
            </a:r>
            <a:endParaRPr lang="tr-TR" dirty="0"/>
          </a:p>
        </p:txBody>
      </p:sp>
      <p:sp>
        <p:nvSpPr>
          <p:cNvPr id="6" name="5 Slayt Numarası Yer Tutucusu"/>
          <p:cNvSpPr>
            <a:spLocks noGrp="1"/>
          </p:cNvSpPr>
          <p:nvPr>
            <p:ph type="sldNum" sz="quarter" idx="12"/>
          </p:nvPr>
        </p:nvSpPr>
        <p:spPr/>
        <p:txBody>
          <a:bodyPr/>
          <a:lstStyle/>
          <a:p>
            <a:pPr>
              <a:defRPr/>
            </a:pPr>
            <a:fld id="{172E7800-1CBD-45BE-9A2A-3595CE1DDD45}" type="slidenum">
              <a:rPr lang="tr-TR"/>
              <a:pPr>
                <a:defRPr/>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76200"/>
            <a:ext cx="9144000" cy="70167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fontAlgn="auto">
              <a:spcBef>
                <a:spcPct val="50000"/>
              </a:spcBef>
              <a:spcAft>
                <a:spcPts val="0"/>
              </a:spcAft>
              <a:defRPr/>
            </a:pPr>
            <a:r>
              <a:rPr lang="tr-TR" sz="4000" b="1" dirty="0">
                <a:solidFill>
                  <a:schemeClr val="accent1"/>
                </a:solidFill>
                <a:latin typeface="Comic Sans MS" pitchFamily="66" charset="0"/>
                <a:cs typeface="+mn-cs"/>
              </a:rPr>
              <a:t>HÜCRENİN GENEL ÖZELLİKLERİ</a:t>
            </a:r>
          </a:p>
        </p:txBody>
      </p:sp>
      <p:sp>
        <p:nvSpPr>
          <p:cNvPr id="6158" name="Text Box 14"/>
          <p:cNvSpPr txBox="1">
            <a:spLocks noChangeArrowheads="1"/>
          </p:cNvSpPr>
          <p:nvPr/>
        </p:nvSpPr>
        <p:spPr bwMode="auto">
          <a:xfrm>
            <a:off x="642910" y="1285860"/>
            <a:ext cx="3357586" cy="830997"/>
          </a:xfrm>
          <a:prstGeom prst="rect">
            <a:avLst/>
          </a:prstGeom>
          <a:noFill/>
          <a:ln w="9525">
            <a:noFill/>
            <a:miter lim="800000"/>
            <a:headEnd/>
            <a:tailEnd/>
          </a:ln>
          <a:effec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ct val="50000"/>
              </a:spcBef>
              <a:spcAft>
                <a:spcPts val="0"/>
              </a:spcAft>
              <a:defRPr/>
            </a:pPr>
            <a:r>
              <a:rPr lang="tr-TR"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Fonksiyonel Özellikleri</a:t>
            </a:r>
          </a:p>
        </p:txBody>
      </p:sp>
      <p:sp>
        <p:nvSpPr>
          <p:cNvPr id="6161" name="Text Box 17"/>
          <p:cNvSpPr txBox="1">
            <a:spLocks noChangeArrowheads="1"/>
          </p:cNvSpPr>
          <p:nvPr/>
        </p:nvSpPr>
        <p:spPr bwMode="auto">
          <a:xfrm>
            <a:off x="228600" y="2286000"/>
            <a:ext cx="4495800" cy="3540125"/>
          </a:xfrm>
          <a:prstGeom prst="rect">
            <a:avLst/>
          </a:prstGeom>
          <a:noFill/>
          <a:ln w="9525">
            <a:noFill/>
            <a:miter lim="800000"/>
            <a:headEnd/>
            <a:tailEnd/>
          </a:ln>
          <a:effectLst/>
        </p:spPr>
        <p:txBody>
          <a:bodyPr>
            <a:spAutoFit/>
          </a:bodyPr>
          <a:lstStyle/>
          <a:p>
            <a:pPr fontAlgn="auto">
              <a:spcBef>
                <a:spcPct val="50000"/>
              </a:spcBef>
              <a:spcAft>
                <a:spcPts val="0"/>
              </a:spcAft>
              <a:buClr>
                <a:schemeClr val="accent2"/>
              </a:buClr>
              <a:buFont typeface="Arial" pitchFamily="34" charset="0"/>
              <a:buChar char="•"/>
              <a:defRPr/>
            </a:pPr>
            <a:r>
              <a:rPr lang="tr-TR" sz="1600" dirty="0">
                <a:latin typeface="+mj-lt"/>
              </a:rPr>
              <a:t>Hücreler ortamdan ham materyali al</a:t>
            </a:r>
            <a:r>
              <a:rPr lang="tr-TR" sz="1600" dirty="0">
                <a:latin typeface="+mj-lt"/>
                <a:cs typeface="+mn-cs"/>
              </a:rPr>
              <a:t>ı</a:t>
            </a:r>
            <a:r>
              <a:rPr lang="tr-TR" sz="1600" dirty="0">
                <a:latin typeface="+mj-lt"/>
              </a:rPr>
              <a:t>rlar.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r>
              <a:rPr lang="tr-TR" sz="1600" dirty="0">
                <a:latin typeface="+mj-lt"/>
              </a:rPr>
              <a:t>Enerji üretirler: Bu enerji iç ortam dengesini sa</a:t>
            </a:r>
            <a:r>
              <a:rPr lang="tr-TR" sz="1600" dirty="0">
                <a:latin typeface="+mj-lt"/>
                <a:cs typeface="+mn-cs"/>
              </a:rPr>
              <a:t>ğ</a:t>
            </a:r>
            <a:r>
              <a:rPr lang="tr-TR" sz="1600" dirty="0">
                <a:latin typeface="+mj-lt"/>
              </a:rPr>
              <a:t>lamak, ve sentez reaksiyonlar</a:t>
            </a:r>
            <a:r>
              <a:rPr lang="tr-TR" sz="1600" dirty="0">
                <a:latin typeface="+mj-lt"/>
                <a:cs typeface="+mn-cs"/>
              </a:rPr>
              <a:t>ı</a:t>
            </a:r>
            <a:r>
              <a:rPr lang="tr-TR" sz="1600" dirty="0">
                <a:latin typeface="+mj-lt"/>
              </a:rPr>
              <a:t>n</a:t>
            </a:r>
            <a:r>
              <a:rPr lang="tr-TR" sz="1600" dirty="0">
                <a:latin typeface="+mj-lt"/>
                <a:cs typeface="+mn-cs"/>
              </a:rPr>
              <a:t>ı</a:t>
            </a:r>
            <a:r>
              <a:rPr lang="tr-TR" sz="1600" dirty="0">
                <a:latin typeface="+mj-lt"/>
              </a:rPr>
              <a:t> yürütmek için gereklidir. Termodinami</a:t>
            </a:r>
            <a:r>
              <a:rPr lang="tr-TR" sz="1600" dirty="0">
                <a:latin typeface="+mj-lt"/>
                <a:cs typeface="+mn-cs"/>
              </a:rPr>
              <a:t>ğ</a:t>
            </a:r>
            <a:r>
              <a:rPr lang="tr-TR" sz="1600" dirty="0">
                <a:latin typeface="+mj-lt"/>
              </a:rPr>
              <a:t>in 2. Kanununa kar</a:t>
            </a:r>
            <a:r>
              <a:rPr lang="tr-TR" sz="1600" dirty="0">
                <a:latin typeface="+mj-lt"/>
                <a:cs typeface="+mn-cs"/>
              </a:rPr>
              <a:t>şı</a:t>
            </a:r>
            <a:r>
              <a:rPr lang="tr-TR" sz="1600" dirty="0">
                <a:latin typeface="+mj-lt"/>
              </a:rPr>
              <a:t> koymak ancak enerji ile mümkündür.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r>
              <a:rPr lang="tr-TR" sz="1600" dirty="0">
                <a:latin typeface="+mj-lt"/>
              </a:rPr>
              <a:t>Kendi moleküllerini sentez ederler.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r>
              <a:rPr lang="tr-TR" sz="1600" dirty="0">
                <a:latin typeface="+mj-lt"/>
              </a:rPr>
              <a:t>Organize bir </a:t>
            </a:r>
            <a:r>
              <a:rPr lang="tr-TR" sz="1600" dirty="0">
                <a:latin typeface="+mj-lt"/>
                <a:cs typeface="+mn-cs"/>
              </a:rPr>
              <a:t>ş</a:t>
            </a:r>
            <a:r>
              <a:rPr lang="tr-TR" sz="1600" dirty="0">
                <a:latin typeface="+mj-lt"/>
              </a:rPr>
              <a:t>ekilde büyürler.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r>
              <a:rPr lang="tr-TR" sz="1600" dirty="0">
                <a:latin typeface="+mj-lt"/>
              </a:rPr>
              <a:t>Çevreden gelen uyarılara cevap verirler.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r>
              <a:rPr lang="tr-TR" sz="1600" dirty="0">
                <a:latin typeface="+mj-lt"/>
              </a:rPr>
              <a:t>Ço</a:t>
            </a:r>
            <a:r>
              <a:rPr lang="tr-TR" sz="1600" dirty="0">
                <a:latin typeface="+mj-lt"/>
                <a:cs typeface="+mn-cs"/>
              </a:rPr>
              <a:t>ğ</a:t>
            </a:r>
            <a:r>
              <a:rPr lang="tr-TR" sz="1600" dirty="0">
                <a:latin typeface="+mj-lt"/>
              </a:rPr>
              <a:t>al</a:t>
            </a:r>
            <a:r>
              <a:rPr lang="tr-TR" sz="1600" dirty="0">
                <a:latin typeface="+mj-lt"/>
                <a:cs typeface="+mn-cs"/>
              </a:rPr>
              <a:t>ı</a:t>
            </a:r>
            <a:r>
              <a:rPr lang="tr-TR" sz="1600" dirty="0">
                <a:latin typeface="+mj-lt"/>
              </a:rPr>
              <a:t>rlar (baz</a:t>
            </a:r>
            <a:r>
              <a:rPr lang="tr-TR" sz="1600" dirty="0">
                <a:latin typeface="+mj-lt"/>
                <a:cs typeface="+mn-cs"/>
              </a:rPr>
              <a:t>ı</a:t>
            </a:r>
            <a:r>
              <a:rPr lang="tr-TR" sz="1600" dirty="0">
                <a:latin typeface="+mj-lt"/>
              </a:rPr>
              <a:t> istisnalar haricinde). </a:t>
            </a:r>
            <a:endParaRPr lang="tr-TR" sz="1600" dirty="0">
              <a:latin typeface="+mj-lt"/>
              <a:cs typeface="Times New Roman" charset="0"/>
            </a:endParaRPr>
          </a:p>
          <a:p>
            <a:pPr fontAlgn="auto">
              <a:spcBef>
                <a:spcPct val="50000"/>
              </a:spcBef>
              <a:spcAft>
                <a:spcPts val="0"/>
              </a:spcAft>
              <a:buClr>
                <a:schemeClr val="accent2"/>
              </a:buClr>
              <a:buFont typeface="Arial" pitchFamily="34" charset="0"/>
              <a:buChar char="•"/>
              <a:defRPr/>
            </a:pPr>
            <a:endParaRPr lang="tr-TR" sz="1600" dirty="0">
              <a:latin typeface="+mj-lt"/>
              <a:cs typeface="+mn-cs"/>
            </a:endParaRPr>
          </a:p>
        </p:txBody>
      </p:sp>
      <p:sp>
        <p:nvSpPr>
          <p:cNvPr id="6162" name="Text Box 18"/>
          <p:cNvSpPr txBox="1">
            <a:spLocks noChangeArrowheads="1"/>
          </p:cNvSpPr>
          <p:nvPr/>
        </p:nvSpPr>
        <p:spPr bwMode="auto">
          <a:xfrm>
            <a:off x="4724400" y="2286000"/>
            <a:ext cx="4191000" cy="3540125"/>
          </a:xfrm>
          <a:prstGeom prst="rect">
            <a:avLst/>
          </a:prstGeom>
          <a:noFill/>
          <a:ln w="9525">
            <a:noFill/>
            <a:miter lim="800000"/>
            <a:headEnd/>
            <a:tailEnd/>
          </a:ln>
        </p:spPr>
        <p:txBody>
          <a:bodyPr>
            <a:spAutoFit/>
          </a:bodyPr>
          <a:lstStyle/>
          <a:p>
            <a:pPr>
              <a:spcBef>
                <a:spcPct val="50000"/>
              </a:spcBef>
              <a:buClr>
                <a:schemeClr val="accent2"/>
              </a:buClr>
              <a:buFont typeface="Arial" charset="0"/>
              <a:buChar char="•"/>
            </a:pPr>
            <a:r>
              <a:rPr lang="tr-TR" sz="1600">
                <a:latin typeface="Verdana" pitchFamily="34" charset="0"/>
              </a:rPr>
              <a:t>Kalıtsal bilgiler DNA içinde saklanır. </a:t>
            </a:r>
            <a:endParaRPr lang="tr-TR" sz="1600">
              <a:latin typeface="Verdana" pitchFamily="34" charset="0"/>
              <a:cs typeface="Times New Roman" pitchFamily="18" charset="0"/>
            </a:endParaRPr>
          </a:p>
          <a:p>
            <a:pPr>
              <a:spcBef>
                <a:spcPct val="50000"/>
              </a:spcBef>
              <a:buClr>
                <a:schemeClr val="accent2"/>
              </a:buClr>
              <a:buFont typeface="Arial" charset="0"/>
              <a:buChar char="•"/>
            </a:pPr>
            <a:r>
              <a:rPr lang="tr-TR" sz="1600">
                <a:latin typeface="Verdana" pitchFamily="34" charset="0"/>
              </a:rPr>
              <a:t>Genetik kod temelde aynıdır. </a:t>
            </a:r>
            <a:endParaRPr lang="tr-TR" sz="1600">
              <a:latin typeface="Verdana" pitchFamily="34" charset="0"/>
              <a:cs typeface="Times New Roman" pitchFamily="18" charset="0"/>
            </a:endParaRPr>
          </a:p>
          <a:p>
            <a:pPr>
              <a:spcBef>
                <a:spcPct val="50000"/>
              </a:spcBef>
              <a:buClr>
                <a:schemeClr val="accent2"/>
              </a:buClr>
              <a:buFont typeface="Arial" charset="0"/>
              <a:buChar char="•"/>
            </a:pPr>
            <a:r>
              <a:rPr lang="tr-TR" sz="1600">
                <a:latin typeface="Verdana" pitchFamily="34" charset="0"/>
              </a:rPr>
              <a:t>Bilgi DNA dan proteinlere RNA aracılığı ile geçer. </a:t>
            </a:r>
            <a:endParaRPr lang="tr-TR" sz="1600">
              <a:latin typeface="Verdana" pitchFamily="34" charset="0"/>
              <a:cs typeface="Times New Roman" pitchFamily="18" charset="0"/>
            </a:endParaRPr>
          </a:p>
          <a:p>
            <a:pPr>
              <a:spcBef>
                <a:spcPct val="50000"/>
              </a:spcBef>
              <a:buClr>
                <a:schemeClr val="accent2"/>
              </a:buClr>
              <a:buFont typeface="Arial" charset="0"/>
              <a:buChar char="•"/>
            </a:pPr>
            <a:r>
              <a:rPr lang="tr-TR" sz="1600">
                <a:latin typeface="Verdana" pitchFamily="34" charset="0"/>
              </a:rPr>
              <a:t>Proteinler ribozomlar tarafından yapılır. </a:t>
            </a:r>
            <a:endParaRPr lang="tr-TR" sz="1600">
              <a:latin typeface="Verdana" pitchFamily="34" charset="0"/>
              <a:cs typeface="Times New Roman" pitchFamily="18" charset="0"/>
            </a:endParaRPr>
          </a:p>
          <a:p>
            <a:pPr>
              <a:spcBef>
                <a:spcPct val="50000"/>
              </a:spcBef>
              <a:buClr>
                <a:schemeClr val="accent2"/>
              </a:buClr>
              <a:buFont typeface="Arial" charset="0"/>
              <a:buChar char="•"/>
            </a:pPr>
            <a:r>
              <a:rPr lang="tr-TR" sz="1600">
                <a:latin typeface="Verdana" pitchFamily="34" charset="0"/>
              </a:rPr>
              <a:t>Proteinler hücrenin fonksiyon ve yapısını düzenlerler. </a:t>
            </a:r>
            <a:endParaRPr lang="tr-TR" sz="1600">
              <a:latin typeface="Verdana" pitchFamily="34" charset="0"/>
              <a:cs typeface="Times New Roman" pitchFamily="18" charset="0"/>
            </a:endParaRPr>
          </a:p>
          <a:p>
            <a:pPr>
              <a:spcBef>
                <a:spcPct val="50000"/>
              </a:spcBef>
              <a:buClr>
                <a:schemeClr val="accent2"/>
              </a:buClr>
              <a:buFont typeface="Arial" charset="0"/>
              <a:buChar char="•"/>
            </a:pPr>
            <a:r>
              <a:rPr lang="tr-TR" sz="1600">
                <a:latin typeface="Verdana" pitchFamily="34" charset="0"/>
              </a:rPr>
              <a:t>Bütün hücreler seçici geçirgen bir zar olan plazma membranı ile çevrilmiştir. </a:t>
            </a:r>
            <a:endParaRPr lang="tr-TR" sz="1600">
              <a:latin typeface="Verdana" pitchFamily="34" charset="0"/>
              <a:cs typeface="Times New Roman" pitchFamily="18" charset="0"/>
            </a:endParaRPr>
          </a:p>
          <a:p>
            <a:pPr>
              <a:spcBef>
                <a:spcPct val="50000"/>
              </a:spcBef>
              <a:buFont typeface="Arial" charset="0"/>
              <a:buChar char="•"/>
            </a:pPr>
            <a:endParaRPr lang="tr-TR" sz="1600">
              <a:latin typeface="Verdana" pitchFamily="34" charset="0"/>
            </a:endParaRPr>
          </a:p>
        </p:txBody>
      </p:sp>
      <p:sp>
        <p:nvSpPr>
          <p:cNvPr id="13" name="Text Box 14"/>
          <p:cNvSpPr txBox="1">
            <a:spLocks noChangeArrowheads="1"/>
          </p:cNvSpPr>
          <p:nvPr/>
        </p:nvSpPr>
        <p:spPr bwMode="auto">
          <a:xfrm>
            <a:off x="4643438" y="1285860"/>
            <a:ext cx="3357586" cy="830997"/>
          </a:xfrm>
          <a:prstGeom prst="rect">
            <a:avLst/>
          </a:prstGeom>
          <a:noFill/>
          <a:ln w="9525">
            <a:noFill/>
            <a:miter lim="800000"/>
            <a:headEnd/>
            <a:tailEnd/>
          </a:ln>
          <a:effec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ct val="50000"/>
              </a:spcBef>
              <a:spcAft>
                <a:spcPts val="0"/>
              </a:spcAft>
              <a:defRPr/>
            </a:pPr>
            <a:r>
              <a:rPr lang="tr-TR"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Yapısal Özellikleri</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wd">
                                    <p:tmPct val="100000"/>
                                  </p:iterate>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dissolve">
                                      <p:cBhvr>
                                        <p:cTn id="7" dur="300"/>
                                        <p:tgtEl>
                                          <p:spTgt spid="614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6" fill="hold" grpId="0" nodeType="clickEffect">
                                  <p:stCondLst>
                                    <p:cond delay="0"/>
                                  </p:stCondLst>
                                  <p:childTnLst>
                                    <p:set>
                                      <p:cBhvr>
                                        <p:cTn id="11" dur="1" fill="hold">
                                          <p:stCondLst>
                                            <p:cond delay="0"/>
                                          </p:stCondLst>
                                        </p:cTn>
                                        <p:tgtEl>
                                          <p:spTgt spid="6161"/>
                                        </p:tgtEl>
                                        <p:attrNameLst>
                                          <p:attrName>style.visibility</p:attrName>
                                        </p:attrNameLst>
                                      </p:cBhvr>
                                      <p:to>
                                        <p:strVal val="visible"/>
                                      </p:to>
                                    </p:set>
                                    <p:anim calcmode="lin" valueType="num">
                                      <p:cBhvr additive="base">
                                        <p:cTn id="12" dur="500" fill="hold"/>
                                        <p:tgtEl>
                                          <p:spTgt spid="6161"/>
                                        </p:tgtEl>
                                        <p:attrNameLst>
                                          <p:attrName>ppt_x</p:attrName>
                                        </p:attrNameLst>
                                      </p:cBhvr>
                                      <p:tavLst>
                                        <p:tav tm="0">
                                          <p:val>
                                            <p:strVal val="1+#ppt_w/2"/>
                                          </p:val>
                                        </p:tav>
                                        <p:tav tm="100000">
                                          <p:val>
                                            <p:strVal val="#ppt_x"/>
                                          </p:val>
                                        </p:tav>
                                      </p:tavLst>
                                    </p:anim>
                                    <p:anim calcmode="lin" valueType="num">
                                      <p:cBhvr additive="base">
                                        <p:cTn id="13" dur="500" fill="hold"/>
                                        <p:tgtEl>
                                          <p:spTgt spid="616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6162"/>
                                        </p:tgtEl>
                                        <p:attrNameLst>
                                          <p:attrName>style.visibility</p:attrName>
                                        </p:attrNameLst>
                                      </p:cBhvr>
                                      <p:to>
                                        <p:strVal val="visible"/>
                                      </p:to>
                                    </p:set>
                                    <p:anim calcmode="lin" valueType="num">
                                      <p:cBhvr additive="base">
                                        <p:cTn id="18" dur="500" fill="hold"/>
                                        <p:tgtEl>
                                          <p:spTgt spid="6162"/>
                                        </p:tgtEl>
                                        <p:attrNameLst>
                                          <p:attrName>ppt_x</p:attrName>
                                        </p:attrNameLst>
                                      </p:cBhvr>
                                      <p:tavLst>
                                        <p:tav tm="0">
                                          <p:val>
                                            <p:strVal val="0-#ppt_w/2"/>
                                          </p:val>
                                        </p:tav>
                                        <p:tav tm="100000">
                                          <p:val>
                                            <p:strVal val="#ppt_x"/>
                                          </p:val>
                                        </p:tav>
                                      </p:tavLst>
                                    </p:anim>
                                    <p:anim calcmode="lin" valueType="num">
                                      <p:cBhvr additive="base">
                                        <p:cTn id="19" dur="500" fill="hold"/>
                                        <p:tgtEl>
                                          <p:spTgt spid="616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autoUpdateAnimBg="0"/>
      <p:bldP spid="6161" grpId="0" autoUpdateAnimBg="0"/>
      <p:bldP spid="616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a:t>
            </a:r>
            <a:endParaRPr lang="tr-TR" dirty="0">
              <a:solidFill>
                <a:schemeClr val="accent1">
                  <a:tint val="88000"/>
                  <a:satMod val="150000"/>
                </a:schemeClr>
              </a:solidFill>
            </a:endParaRPr>
          </a:p>
        </p:txBody>
      </p:sp>
      <p:sp>
        <p:nvSpPr>
          <p:cNvPr id="12291" name="2 İçerik Yer Tutucusu"/>
          <p:cNvSpPr>
            <a:spLocks noGrp="1"/>
          </p:cNvSpPr>
          <p:nvPr>
            <p:ph idx="1"/>
          </p:nvPr>
        </p:nvSpPr>
        <p:spPr>
          <a:xfrm>
            <a:off x="503238" y="530225"/>
            <a:ext cx="8183562" cy="4899025"/>
          </a:xfrm>
        </p:spPr>
        <p:txBody>
          <a:bodyPr/>
          <a:lstStyle/>
          <a:p>
            <a:r>
              <a:rPr lang="tr-TR" u="sng" smtClean="0"/>
              <a:t>Hücre Kısımları ve Organelleri</a:t>
            </a:r>
          </a:p>
          <a:p>
            <a:endParaRPr lang="tr-TR" smtClean="0"/>
          </a:p>
          <a:p>
            <a:r>
              <a:rPr lang="tr-TR" smtClean="0"/>
              <a:t>Başlıca 3 kısımdan meydana gelmiştir.</a:t>
            </a:r>
          </a:p>
          <a:p>
            <a:endParaRPr lang="tr-TR" smtClean="0"/>
          </a:p>
          <a:p>
            <a:pPr lvl="1"/>
            <a:r>
              <a:rPr lang="tr-TR" smtClean="0"/>
              <a:t>Hücre zarı</a:t>
            </a:r>
          </a:p>
          <a:p>
            <a:pPr lvl="1"/>
            <a:r>
              <a:rPr lang="tr-TR" smtClean="0"/>
              <a:t>Sitoplazma</a:t>
            </a:r>
          </a:p>
          <a:p>
            <a:pPr lvl="1"/>
            <a:r>
              <a:rPr lang="tr-TR" smtClean="0"/>
              <a:t>Nükleus</a:t>
            </a:r>
          </a:p>
        </p:txBody>
      </p:sp>
      <p:sp>
        <p:nvSpPr>
          <p:cNvPr id="6" name="5 Slayt Numarası Yer Tutucusu"/>
          <p:cNvSpPr>
            <a:spLocks noGrp="1"/>
          </p:cNvSpPr>
          <p:nvPr>
            <p:ph type="sldNum" sz="quarter" idx="12"/>
          </p:nvPr>
        </p:nvSpPr>
        <p:spPr/>
        <p:txBody>
          <a:bodyPr/>
          <a:lstStyle/>
          <a:p>
            <a:pPr>
              <a:defRPr/>
            </a:pPr>
            <a:fld id="{E9254AA2-8B27-4988-B711-2398EBE11B41}" type="slidenum">
              <a:rPr lang="tr-TR"/>
              <a:pPr>
                <a:defRPr/>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ZARI</a:t>
            </a:r>
            <a:endParaRPr lang="tr-TR" dirty="0">
              <a:solidFill>
                <a:schemeClr val="accent1">
                  <a:tint val="88000"/>
                  <a:satMod val="150000"/>
                </a:schemeClr>
              </a:solidFill>
            </a:endParaRPr>
          </a:p>
        </p:txBody>
      </p:sp>
      <p:sp>
        <p:nvSpPr>
          <p:cNvPr id="13315" name="2 İçerik Yer Tutucusu"/>
          <p:cNvSpPr>
            <a:spLocks noGrp="1"/>
          </p:cNvSpPr>
          <p:nvPr>
            <p:ph idx="1"/>
          </p:nvPr>
        </p:nvSpPr>
        <p:spPr>
          <a:xfrm>
            <a:off x="503238" y="530225"/>
            <a:ext cx="8183562" cy="4899025"/>
          </a:xfrm>
        </p:spPr>
        <p:txBody>
          <a:bodyPr/>
          <a:lstStyle/>
          <a:p>
            <a:r>
              <a:rPr lang="tr-TR" u="sng" smtClean="0"/>
              <a:t>Hücre Zarı</a:t>
            </a:r>
          </a:p>
          <a:p>
            <a:endParaRPr lang="tr-TR" u="sng" smtClean="0"/>
          </a:p>
          <a:p>
            <a:r>
              <a:rPr lang="tr-TR" smtClean="0"/>
              <a:t> Hücre zarı değişik düzeydeki organizmalara göre 3 değişik yapıda bulunmaktadır.</a:t>
            </a:r>
          </a:p>
          <a:p>
            <a:endParaRPr lang="tr-TR" smtClean="0"/>
          </a:p>
          <a:p>
            <a:r>
              <a:rPr lang="tr-TR" smtClean="0"/>
              <a:t>1. Hücre kılıfı veya hücre kapsülü</a:t>
            </a:r>
          </a:p>
          <a:p>
            <a:r>
              <a:rPr lang="tr-TR" smtClean="0"/>
              <a:t>2. Hücre duvarı</a:t>
            </a:r>
          </a:p>
          <a:p>
            <a:r>
              <a:rPr lang="tr-TR" smtClean="0"/>
              <a:t>3. Hücre membranı</a:t>
            </a:r>
          </a:p>
        </p:txBody>
      </p:sp>
      <p:sp>
        <p:nvSpPr>
          <p:cNvPr id="6" name="5 Slayt Numarası Yer Tutucusu"/>
          <p:cNvSpPr>
            <a:spLocks noGrp="1"/>
          </p:cNvSpPr>
          <p:nvPr>
            <p:ph type="sldNum" sz="quarter" idx="12"/>
          </p:nvPr>
        </p:nvSpPr>
        <p:spPr/>
        <p:txBody>
          <a:bodyPr/>
          <a:lstStyle/>
          <a:p>
            <a:pPr>
              <a:defRPr/>
            </a:pPr>
            <a:fld id="{9687EF45-4697-46AB-A401-B7B1519A92C5}" type="slidenum">
              <a:rPr lang="tr-TR"/>
              <a:pPr>
                <a:defRPr/>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ZARI</a:t>
            </a:r>
            <a:endParaRPr lang="tr-TR" dirty="0">
              <a:solidFill>
                <a:schemeClr val="accent1">
                  <a:tint val="88000"/>
                  <a:satMod val="150000"/>
                </a:schemeClr>
              </a:solidFill>
            </a:endParaRPr>
          </a:p>
        </p:txBody>
      </p:sp>
      <p:sp>
        <p:nvSpPr>
          <p:cNvPr id="14339" name="2 İçerik Yer Tutucusu"/>
          <p:cNvSpPr>
            <a:spLocks noGrp="1"/>
          </p:cNvSpPr>
          <p:nvPr>
            <p:ph idx="1"/>
          </p:nvPr>
        </p:nvSpPr>
        <p:spPr>
          <a:xfrm>
            <a:off x="503238" y="530225"/>
            <a:ext cx="8183562" cy="4899025"/>
          </a:xfrm>
        </p:spPr>
        <p:txBody>
          <a:bodyPr/>
          <a:lstStyle/>
          <a:p>
            <a:r>
              <a:rPr lang="tr-TR" u="sng" smtClean="0"/>
              <a:t>1. Hücre Kapsülü</a:t>
            </a:r>
          </a:p>
          <a:p>
            <a:endParaRPr lang="tr-TR" u="sng" smtClean="0"/>
          </a:p>
          <a:p>
            <a:r>
              <a:rPr lang="tr-TR" smtClean="0"/>
              <a:t>Bazı bakterilerde hücre duvarının dışında bir hücre kapsülü bulunmaktadır.</a:t>
            </a:r>
          </a:p>
          <a:p>
            <a:r>
              <a:rPr lang="tr-TR" smtClean="0"/>
              <a:t>Kapsülün yapısında kaygan ve yapışkan polisakkarit bulunmaktadır.</a:t>
            </a:r>
          </a:p>
          <a:p>
            <a:endParaRPr lang="tr-TR" smtClean="0"/>
          </a:p>
          <a:p>
            <a:endParaRPr lang="tr-TR" smtClean="0"/>
          </a:p>
        </p:txBody>
      </p:sp>
      <p:sp>
        <p:nvSpPr>
          <p:cNvPr id="6" name="5 Slayt Numarası Yer Tutucusu"/>
          <p:cNvSpPr>
            <a:spLocks noGrp="1"/>
          </p:cNvSpPr>
          <p:nvPr>
            <p:ph type="sldNum" sz="quarter" idx="12"/>
          </p:nvPr>
        </p:nvSpPr>
        <p:spPr/>
        <p:txBody>
          <a:bodyPr/>
          <a:lstStyle/>
          <a:p>
            <a:pPr>
              <a:defRPr/>
            </a:pPr>
            <a:fld id="{7AC7A5D5-B99F-42E7-816F-E9E3E6D08978}" type="slidenum">
              <a:rPr lang="tr-TR"/>
              <a:pPr>
                <a:defRPr/>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428625"/>
            <a:ext cx="8183562" cy="5143500"/>
          </a:xfrm>
        </p:spPr>
        <p:txBody>
          <a:bodyPr>
            <a:normAutofit fontScale="70000" lnSpcReduction="20000"/>
          </a:bodyPr>
          <a:lstStyle/>
          <a:p>
            <a:pPr marL="265176" indent="-265176" fontAlgn="auto">
              <a:spcAft>
                <a:spcPts val="0"/>
              </a:spcAft>
              <a:buFont typeface="Wingdings 2"/>
              <a:buChar char=""/>
              <a:defRPr/>
            </a:pPr>
            <a:r>
              <a:rPr lang="tr-TR" u="sng" dirty="0" smtClean="0"/>
              <a:t>2. Hücre duvarı</a:t>
            </a:r>
          </a:p>
          <a:p>
            <a:pPr marL="265176" indent="-265176" fontAlgn="auto">
              <a:spcAft>
                <a:spcPts val="0"/>
              </a:spcAft>
              <a:buFont typeface="Wingdings 2"/>
              <a:buChar char=""/>
              <a:defRPr/>
            </a:pPr>
            <a:endParaRPr lang="tr-TR" u="sng" dirty="0" smtClean="0"/>
          </a:p>
          <a:p>
            <a:pPr marL="265176" indent="-265176" fontAlgn="auto">
              <a:spcAft>
                <a:spcPts val="0"/>
              </a:spcAft>
              <a:buFont typeface="Wingdings 2"/>
              <a:buChar char=""/>
              <a:defRPr/>
            </a:pPr>
            <a:r>
              <a:rPr lang="tr-TR" dirty="0" smtClean="0"/>
              <a:t>Hücre duvarı hem bitkilerde hem de bakterilerde bulunmaktadır. </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Bitki hücreleri etrafında bulunan hücre duvarı birbirini kesen </a:t>
            </a:r>
            <a:r>
              <a:rPr lang="tr-TR" dirty="0" err="1" smtClean="0"/>
              <a:t>polisakkarit</a:t>
            </a:r>
            <a:r>
              <a:rPr lang="tr-TR" dirty="0" smtClean="0"/>
              <a:t> liflerden oluşmuştur. </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err="1" smtClean="0"/>
              <a:t>Sellüloz</a:t>
            </a:r>
            <a:r>
              <a:rPr lang="tr-TR" dirty="0" smtClean="0"/>
              <a:t> ve diğer </a:t>
            </a:r>
            <a:r>
              <a:rPr lang="tr-TR" dirty="0" err="1" smtClean="0"/>
              <a:t>polisakkaritlerden</a:t>
            </a:r>
            <a:r>
              <a:rPr lang="tr-TR" dirty="0" smtClean="0"/>
              <a:t> meydana gelmiş olan hücre duvarı bitkinin iç ve dış etkilere karşı direnç göstermesini sağlar</a:t>
            </a:r>
            <a:r>
              <a:rPr lang="tr-TR" dirty="0"/>
              <a:t>. Bitki hücrelerinde selüloz lifleri arasında 2 tip </a:t>
            </a:r>
            <a:r>
              <a:rPr lang="tr-TR" dirty="0" err="1"/>
              <a:t>polisakkarit</a:t>
            </a:r>
            <a:r>
              <a:rPr lang="tr-TR" dirty="0"/>
              <a:t>, </a:t>
            </a:r>
            <a:r>
              <a:rPr lang="tr-TR" b="1" dirty="0" err="1"/>
              <a:t>hemiselüloz</a:t>
            </a:r>
            <a:r>
              <a:rPr lang="tr-TR" dirty="0"/>
              <a:t> ve </a:t>
            </a:r>
            <a:r>
              <a:rPr lang="tr-TR" b="1" dirty="0"/>
              <a:t>pektin</a:t>
            </a:r>
            <a:r>
              <a:rPr lang="tr-TR" dirty="0"/>
              <a:t> de bulunur. Bazı bitki hücrelerinde</a:t>
            </a:r>
            <a:r>
              <a:rPr lang="tr-TR" b="1" dirty="0"/>
              <a:t> </a:t>
            </a:r>
            <a:r>
              <a:rPr lang="tr-TR" dirty="0"/>
              <a:t>ise bu</a:t>
            </a:r>
            <a:r>
              <a:rPr lang="tr-TR" b="1" dirty="0"/>
              <a:t> </a:t>
            </a:r>
            <a:r>
              <a:rPr lang="tr-TR" dirty="0"/>
              <a:t>yapıya</a:t>
            </a:r>
            <a:r>
              <a:rPr lang="tr-TR" b="1" dirty="0"/>
              <a:t> </a:t>
            </a:r>
            <a:r>
              <a:rPr lang="tr-TR" b="1" dirty="0" err="1"/>
              <a:t>suberin</a:t>
            </a:r>
            <a:r>
              <a:rPr lang="tr-TR" dirty="0"/>
              <a:t> (mantar özü) ve </a:t>
            </a:r>
            <a:r>
              <a:rPr lang="tr-TR" b="1" dirty="0"/>
              <a:t>lignin</a:t>
            </a:r>
            <a:r>
              <a:rPr lang="tr-TR" dirty="0"/>
              <a:t> (odun) de katılır. </a:t>
            </a: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Turgor haline geçen hücrenin şişip patlamasını önler. Bitki hücresinin belirli bir şekil almasını sağlar. Hücre duvarı üzerinde madde geçişini sağlamak için </a:t>
            </a:r>
            <a:r>
              <a:rPr lang="tr-TR" dirty="0" err="1" smtClean="0">
                <a:hlinkClick r:id="rId2" action="ppaction://hlinkfile" tooltip="Por"/>
              </a:rPr>
              <a:t>porlar</a:t>
            </a:r>
            <a:r>
              <a:rPr lang="tr-TR" dirty="0" smtClean="0"/>
              <a:t> bulundurur. </a:t>
            </a:r>
          </a:p>
          <a:p>
            <a:pPr marL="265176" indent="-265176" fontAlgn="auto">
              <a:spcAft>
                <a:spcPts val="0"/>
              </a:spcAft>
              <a:buFont typeface="Wingdings 2"/>
              <a:buChar char=""/>
              <a:defRPr/>
            </a:pPr>
            <a:endParaRPr lang="tr-TR" dirty="0" smtClean="0"/>
          </a:p>
        </p:txBody>
      </p:sp>
      <p:sp>
        <p:nvSpPr>
          <p:cNvPr id="6" name="5 Slayt Numarası Yer Tutucusu"/>
          <p:cNvSpPr>
            <a:spLocks noGrp="1"/>
          </p:cNvSpPr>
          <p:nvPr>
            <p:ph type="sldNum" sz="quarter" idx="12"/>
          </p:nvPr>
        </p:nvSpPr>
        <p:spPr/>
        <p:txBody>
          <a:bodyPr/>
          <a:lstStyle/>
          <a:p>
            <a:pPr>
              <a:defRPr/>
            </a:pPr>
            <a:fld id="{2E1991E4-7DF4-4BEE-9C85-93CE4B1A0FDF}" type="slidenum">
              <a:rPr lang="tr-TR"/>
              <a:pPr>
                <a:defRPr/>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50825" y="260350"/>
            <a:ext cx="7543800" cy="360363"/>
          </a:xfrm>
        </p:spPr>
        <p:txBody>
          <a:bodyPr>
            <a:normAutofit fontScale="90000"/>
          </a:bodyPr>
          <a:lstStyle/>
          <a:p>
            <a:pPr eaLnBrk="1" hangingPunct="1"/>
            <a:r>
              <a:rPr lang="tr-TR" sz="2400" smtClean="0"/>
              <a:t>Mantar, alg ve ileri bitki hücre duvarları</a:t>
            </a:r>
          </a:p>
        </p:txBody>
      </p:sp>
      <p:sp>
        <p:nvSpPr>
          <p:cNvPr id="20483" name="Rectangle 3"/>
          <p:cNvSpPr>
            <a:spLocks noGrp="1" noChangeArrowheads="1"/>
          </p:cNvSpPr>
          <p:nvPr>
            <p:ph type="body" idx="1"/>
          </p:nvPr>
        </p:nvSpPr>
        <p:spPr>
          <a:xfrm>
            <a:off x="323850" y="692150"/>
            <a:ext cx="8229600" cy="3241675"/>
          </a:xfrm>
        </p:spPr>
        <p:txBody>
          <a:bodyPr/>
          <a:lstStyle/>
          <a:p>
            <a:pPr eaLnBrk="1" hangingPunct="1">
              <a:lnSpc>
                <a:spcPct val="80000"/>
              </a:lnSpc>
            </a:pPr>
            <a:endParaRPr lang="tr-TR" sz="1900" dirty="0" smtClean="0"/>
          </a:p>
        </p:txBody>
      </p:sp>
      <p:pic>
        <p:nvPicPr>
          <p:cNvPr id="20484" name="Picture 4" descr="image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764704"/>
            <a:ext cx="7303770"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764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sp>
        <p:nvSpPr>
          <p:cNvPr id="16387" name="2 İçerik Yer Tutucusu"/>
          <p:cNvSpPr>
            <a:spLocks noGrp="1"/>
          </p:cNvSpPr>
          <p:nvPr>
            <p:ph idx="1"/>
          </p:nvPr>
        </p:nvSpPr>
        <p:spPr>
          <a:xfrm>
            <a:off x="503238" y="530225"/>
            <a:ext cx="8183562" cy="4899025"/>
          </a:xfrm>
        </p:spPr>
        <p:txBody>
          <a:bodyPr/>
          <a:lstStyle/>
          <a:p>
            <a:r>
              <a:rPr lang="tr-TR" u="sng" smtClean="0"/>
              <a:t>3. Hücre Membranı</a:t>
            </a:r>
          </a:p>
          <a:p>
            <a:endParaRPr lang="tr-TR" u="sng" smtClean="0"/>
          </a:p>
          <a:p>
            <a:r>
              <a:rPr lang="tr-TR" smtClean="0"/>
              <a:t>Hücre membranı bütün hücrelerde sitoplazma etrafında bulunan bir membrandır. </a:t>
            </a:r>
          </a:p>
          <a:p>
            <a:r>
              <a:rPr lang="tr-TR" smtClean="0"/>
              <a:t>Seçici geçirgen özellik</a:t>
            </a:r>
          </a:p>
          <a:p>
            <a:pPr>
              <a:buFont typeface="Wingdings 2" pitchFamily="18" charset="2"/>
              <a:buNone/>
            </a:pPr>
            <a:r>
              <a:rPr lang="tr-TR" smtClean="0"/>
              <a:t>	gösteren bu mebrana</a:t>
            </a:r>
          </a:p>
          <a:p>
            <a:pPr>
              <a:buFont typeface="Wingdings 2" pitchFamily="18" charset="2"/>
              <a:buNone/>
            </a:pPr>
            <a:r>
              <a:rPr lang="tr-TR" b="1" smtClean="0"/>
              <a:t>	</a:t>
            </a:r>
            <a:r>
              <a:rPr lang="tr-TR" b="1" u="sng" smtClean="0"/>
              <a:t>plazma membranı</a:t>
            </a:r>
            <a:r>
              <a:rPr lang="tr-TR" u="sng" smtClean="0"/>
              <a:t> </a:t>
            </a:r>
            <a:r>
              <a:rPr lang="tr-TR" smtClean="0"/>
              <a:t>veya</a:t>
            </a:r>
          </a:p>
          <a:p>
            <a:pPr>
              <a:buFont typeface="Wingdings 2" pitchFamily="18" charset="2"/>
              <a:buNone/>
            </a:pPr>
            <a:r>
              <a:rPr lang="tr-TR" b="1" smtClean="0"/>
              <a:t>	</a:t>
            </a:r>
            <a:r>
              <a:rPr lang="tr-TR" b="1" u="sng" smtClean="0"/>
              <a:t>sitoplazmik membran </a:t>
            </a:r>
          </a:p>
          <a:p>
            <a:pPr>
              <a:buFont typeface="Wingdings 2" pitchFamily="18" charset="2"/>
              <a:buNone/>
            </a:pPr>
            <a:r>
              <a:rPr lang="tr-TR" smtClean="0"/>
              <a:t>	da denmektedir.</a:t>
            </a:r>
          </a:p>
        </p:txBody>
      </p:sp>
      <p:sp>
        <p:nvSpPr>
          <p:cNvPr id="6" name="5 Slayt Numarası Yer Tutucusu"/>
          <p:cNvSpPr>
            <a:spLocks noGrp="1"/>
          </p:cNvSpPr>
          <p:nvPr>
            <p:ph type="sldNum" sz="quarter" idx="12"/>
          </p:nvPr>
        </p:nvSpPr>
        <p:spPr/>
        <p:txBody>
          <a:bodyPr/>
          <a:lstStyle/>
          <a:p>
            <a:pPr>
              <a:defRPr/>
            </a:pPr>
            <a:fld id="{807551D0-D15C-48EC-86E9-999F01F18F5E}" type="slidenum">
              <a:rPr lang="tr-TR"/>
              <a:pPr>
                <a:defRPr/>
              </a:pPr>
              <a:t>12</a:t>
            </a:fld>
            <a:endParaRPr lang="tr-TR"/>
          </a:p>
        </p:txBody>
      </p:sp>
      <p:pic>
        <p:nvPicPr>
          <p:cNvPr id="16391" name="6 Resim" descr="cell2.gif"/>
          <p:cNvPicPr>
            <a:picLocks noChangeAspect="1"/>
          </p:cNvPicPr>
          <p:nvPr/>
        </p:nvPicPr>
        <p:blipFill>
          <a:blip r:embed="rId2"/>
          <a:srcRect/>
          <a:stretch>
            <a:fillRect/>
          </a:stretch>
        </p:blipFill>
        <p:spPr bwMode="auto">
          <a:xfrm>
            <a:off x="5643563" y="2857500"/>
            <a:ext cx="2928937" cy="2928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214938"/>
            <a:ext cx="8183562" cy="820737"/>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sp>
        <p:nvSpPr>
          <p:cNvPr id="17411" name="2 İçerik Yer Tutucusu"/>
          <p:cNvSpPr>
            <a:spLocks noGrp="1"/>
          </p:cNvSpPr>
          <p:nvPr>
            <p:ph idx="1"/>
          </p:nvPr>
        </p:nvSpPr>
        <p:spPr>
          <a:xfrm>
            <a:off x="503238" y="530225"/>
            <a:ext cx="8183562" cy="4899025"/>
          </a:xfrm>
        </p:spPr>
        <p:txBody>
          <a:bodyPr/>
          <a:lstStyle/>
          <a:p>
            <a:r>
              <a:rPr lang="tr-TR" smtClean="0"/>
              <a:t>Hücre etrafında bulunan bu seçici geçirgen membran hücrenin ihtiyacı olan besin ve madensel tuzların hücre içerisine girmesine ve artık maddelerin ise hücre dışına atılmasına yardımcı olmaktadır.</a:t>
            </a:r>
          </a:p>
          <a:p>
            <a:endParaRPr lang="tr-TR" smtClean="0"/>
          </a:p>
        </p:txBody>
      </p:sp>
      <p:sp>
        <p:nvSpPr>
          <p:cNvPr id="6" name="5 Slayt Numarası Yer Tutucusu"/>
          <p:cNvSpPr>
            <a:spLocks noGrp="1"/>
          </p:cNvSpPr>
          <p:nvPr>
            <p:ph type="sldNum" sz="quarter" idx="12"/>
          </p:nvPr>
        </p:nvSpPr>
        <p:spPr/>
        <p:txBody>
          <a:bodyPr/>
          <a:lstStyle/>
          <a:p>
            <a:pPr>
              <a:defRPr/>
            </a:pPr>
            <a:fld id="{2E03325F-724B-4DDC-802E-705B04246917}" type="slidenum">
              <a:rPr lang="tr-TR"/>
              <a:pPr>
                <a:defRPr/>
              </a:pPr>
              <a:t>13</a:t>
            </a:fld>
            <a:endParaRPr lang="tr-TR"/>
          </a:p>
        </p:txBody>
      </p:sp>
      <p:pic>
        <p:nvPicPr>
          <p:cNvPr id="17415" name="6 Resim" descr="cell2.gif"/>
          <p:cNvPicPr>
            <a:picLocks noChangeAspect="1"/>
          </p:cNvPicPr>
          <p:nvPr/>
        </p:nvPicPr>
        <p:blipFill>
          <a:blip r:embed="rId2"/>
          <a:srcRect/>
          <a:stretch>
            <a:fillRect/>
          </a:stretch>
        </p:blipFill>
        <p:spPr bwMode="auto">
          <a:xfrm>
            <a:off x="5715000" y="2928938"/>
            <a:ext cx="2786063" cy="278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sp>
        <p:nvSpPr>
          <p:cNvPr id="18435" name="2 İçerik Yer Tutucusu"/>
          <p:cNvSpPr>
            <a:spLocks noGrp="1"/>
          </p:cNvSpPr>
          <p:nvPr>
            <p:ph idx="1"/>
          </p:nvPr>
        </p:nvSpPr>
        <p:spPr>
          <a:xfrm>
            <a:off x="503238" y="530225"/>
            <a:ext cx="8183562" cy="4899025"/>
          </a:xfrm>
        </p:spPr>
        <p:txBody>
          <a:bodyPr/>
          <a:lstStyle/>
          <a:p>
            <a:r>
              <a:rPr lang="tr-TR" smtClean="0"/>
              <a:t>Genellikle bütün hücre membranları iki tabaka lipidten ve bu lipid içerisine çeşitli şekilde yerleşmiş olan proteinlerden oluşmaktadır.</a:t>
            </a:r>
          </a:p>
          <a:p>
            <a:r>
              <a:rPr lang="tr-TR" smtClean="0"/>
              <a:t>Membran proteinlerin bir kısmı enzim, bir kısmı reseptör olarak görev yaparken bir kısmı transport görevini yerine getirmektedir.</a:t>
            </a:r>
          </a:p>
        </p:txBody>
      </p:sp>
      <p:sp>
        <p:nvSpPr>
          <p:cNvPr id="6" name="5 Slayt Numarası Yer Tutucusu"/>
          <p:cNvSpPr>
            <a:spLocks noGrp="1"/>
          </p:cNvSpPr>
          <p:nvPr>
            <p:ph type="sldNum" sz="quarter" idx="12"/>
          </p:nvPr>
        </p:nvSpPr>
        <p:spPr/>
        <p:txBody>
          <a:bodyPr/>
          <a:lstStyle/>
          <a:p>
            <a:pPr>
              <a:defRPr/>
            </a:pPr>
            <a:fld id="{51522F13-6D1F-4370-9E82-2F2F18CD6CFA}" type="slidenum">
              <a:rPr lang="tr-TR"/>
              <a:pPr>
                <a:defRPr/>
              </a:pPr>
              <a:t>14</a:t>
            </a:fld>
            <a:endParaRPr lang="tr-TR"/>
          </a:p>
        </p:txBody>
      </p:sp>
      <p:pic>
        <p:nvPicPr>
          <p:cNvPr id="18439" name="6 Resim" descr="mem1.jpg"/>
          <p:cNvPicPr>
            <a:picLocks noChangeAspect="1"/>
          </p:cNvPicPr>
          <p:nvPr/>
        </p:nvPicPr>
        <p:blipFill>
          <a:blip r:embed="rId2"/>
          <a:srcRect/>
          <a:stretch>
            <a:fillRect/>
          </a:stretch>
        </p:blipFill>
        <p:spPr bwMode="auto">
          <a:xfrm>
            <a:off x="5786438" y="3643313"/>
            <a:ext cx="2643187"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sp>
        <p:nvSpPr>
          <p:cNvPr id="19459" name="2 İçerik Yer Tutucusu"/>
          <p:cNvSpPr>
            <a:spLocks noGrp="1"/>
          </p:cNvSpPr>
          <p:nvPr>
            <p:ph idx="1"/>
          </p:nvPr>
        </p:nvSpPr>
        <p:spPr>
          <a:xfrm>
            <a:off x="503238" y="530225"/>
            <a:ext cx="8183562" cy="4899025"/>
          </a:xfrm>
        </p:spPr>
        <p:txBody>
          <a:bodyPr/>
          <a:lstStyle/>
          <a:p>
            <a:r>
              <a:rPr lang="tr-TR" smtClean="0"/>
              <a:t>Membranların ana yapısı oluşturan iki tabakalı lipid akıcıdır.</a:t>
            </a:r>
          </a:p>
          <a:p>
            <a:r>
              <a:rPr lang="tr-TR" smtClean="0"/>
              <a:t>Çünkü polar lipid tabakalarının polar olan baş kısmı membranın dış yüzüne dönük, fakat doymuş ve doymamış yağ asitlerinden meydana gelmiş olan hidrofobik kuyruk kısımları</a:t>
            </a:r>
          </a:p>
          <a:p>
            <a:pPr>
              <a:buFont typeface="Wingdings 2" pitchFamily="18" charset="2"/>
              <a:buNone/>
            </a:pPr>
            <a:r>
              <a:rPr lang="tr-TR" smtClean="0"/>
              <a:t>  membranın iç kısmına dönük</a:t>
            </a:r>
          </a:p>
          <a:p>
            <a:pPr>
              <a:buFont typeface="Wingdings 2" pitchFamily="18" charset="2"/>
              <a:buNone/>
            </a:pPr>
            <a:r>
              <a:rPr lang="tr-TR" smtClean="0"/>
              <a:t>  olup hücrenin normal </a:t>
            </a:r>
          </a:p>
          <a:p>
            <a:pPr>
              <a:buFont typeface="Wingdings 2" pitchFamily="18" charset="2"/>
              <a:buNone/>
            </a:pPr>
            <a:r>
              <a:rPr lang="tr-TR" smtClean="0"/>
              <a:t>	sıcaklığında  akıcıdır.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sp>
        <p:nvSpPr>
          <p:cNvPr id="20483" name="2 İçerik Yer Tutucusu"/>
          <p:cNvSpPr>
            <a:spLocks noGrp="1"/>
          </p:cNvSpPr>
          <p:nvPr>
            <p:ph idx="1"/>
          </p:nvPr>
        </p:nvSpPr>
        <p:spPr>
          <a:xfrm>
            <a:off x="503238" y="530225"/>
            <a:ext cx="8183562" cy="4899025"/>
          </a:xfrm>
        </p:spPr>
        <p:txBody>
          <a:bodyPr/>
          <a:lstStyle/>
          <a:p>
            <a:endParaRPr lang="tr-TR" smtClean="0"/>
          </a:p>
        </p:txBody>
      </p:sp>
      <p:sp>
        <p:nvSpPr>
          <p:cNvPr id="6" name="5 Slayt Numarası Yer Tutucusu"/>
          <p:cNvSpPr>
            <a:spLocks noGrp="1"/>
          </p:cNvSpPr>
          <p:nvPr>
            <p:ph type="sldNum" sz="quarter" idx="12"/>
          </p:nvPr>
        </p:nvSpPr>
        <p:spPr/>
        <p:txBody>
          <a:bodyPr/>
          <a:lstStyle/>
          <a:p>
            <a:pPr>
              <a:defRPr/>
            </a:pPr>
            <a:fld id="{9455F145-3EE2-4CA7-920B-9A3E27DBABEF}" type="slidenum">
              <a:rPr lang="tr-TR"/>
              <a:pPr>
                <a:defRPr/>
              </a:pPr>
              <a:t>16</a:t>
            </a:fld>
            <a:endParaRPr lang="tr-TR" dirty="0"/>
          </a:p>
        </p:txBody>
      </p:sp>
      <p:pic>
        <p:nvPicPr>
          <p:cNvPr id="20487" name="7 Resim" descr="plasmamembranefigure.jpg"/>
          <p:cNvPicPr>
            <a:picLocks noChangeAspect="1"/>
          </p:cNvPicPr>
          <p:nvPr/>
        </p:nvPicPr>
        <p:blipFill>
          <a:blip r:embed="rId2"/>
          <a:srcRect/>
          <a:stretch>
            <a:fillRect/>
          </a:stretch>
        </p:blipFill>
        <p:spPr bwMode="auto">
          <a:xfrm>
            <a:off x="571500" y="642938"/>
            <a:ext cx="778827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HÜCRE MEMBRANI</a:t>
            </a:r>
            <a:endParaRPr lang="tr-TR" dirty="0">
              <a:solidFill>
                <a:schemeClr val="accent1">
                  <a:tint val="88000"/>
                  <a:satMod val="150000"/>
                </a:schemeClr>
              </a:solidFill>
            </a:endParaRPr>
          </a:p>
        </p:txBody>
      </p:sp>
      <p:pic>
        <p:nvPicPr>
          <p:cNvPr id="21507" name="6 İçerik Yer Tutucusu" descr="phos1.jpg"/>
          <p:cNvPicPr>
            <a:picLocks noGrp="1" noChangeAspect="1"/>
          </p:cNvPicPr>
          <p:nvPr>
            <p:ph idx="1"/>
          </p:nvPr>
        </p:nvPicPr>
        <p:blipFill>
          <a:blip r:embed="rId2"/>
          <a:srcRect/>
          <a:stretch>
            <a:fillRect/>
          </a:stretch>
        </p:blipFill>
        <p:spPr>
          <a:xfrm>
            <a:off x="3500438" y="714375"/>
            <a:ext cx="3048000" cy="2286000"/>
          </a:xfrm>
        </p:spPr>
      </p:pic>
      <p:sp>
        <p:nvSpPr>
          <p:cNvPr id="6" name="5 Slayt Numarası Yer Tutucusu"/>
          <p:cNvSpPr>
            <a:spLocks noGrp="1"/>
          </p:cNvSpPr>
          <p:nvPr>
            <p:ph type="sldNum" sz="quarter" idx="12"/>
          </p:nvPr>
        </p:nvSpPr>
        <p:spPr/>
        <p:txBody>
          <a:bodyPr/>
          <a:lstStyle/>
          <a:p>
            <a:pPr>
              <a:defRPr/>
            </a:pPr>
            <a:fld id="{4B6BA826-2506-4C7F-A2BE-5BBADC392BB9}" type="slidenum">
              <a:rPr lang="tr-TR"/>
              <a:pPr>
                <a:defRPr/>
              </a:pPr>
              <a:t>17</a:t>
            </a:fld>
            <a:endParaRPr lang="tr-TR"/>
          </a:p>
        </p:txBody>
      </p:sp>
      <p:sp>
        <p:nvSpPr>
          <p:cNvPr id="21511" name="7 Metin kutusu"/>
          <p:cNvSpPr txBox="1">
            <a:spLocks noChangeArrowheads="1"/>
          </p:cNvSpPr>
          <p:nvPr/>
        </p:nvSpPr>
        <p:spPr bwMode="auto">
          <a:xfrm>
            <a:off x="6500813" y="714375"/>
            <a:ext cx="2338387" cy="646113"/>
          </a:xfrm>
          <a:prstGeom prst="rect">
            <a:avLst/>
          </a:prstGeom>
          <a:noFill/>
          <a:ln w="9525">
            <a:noFill/>
            <a:miter lim="800000"/>
            <a:headEnd/>
            <a:tailEnd/>
          </a:ln>
        </p:spPr>
        <p:txBody>
          <a:bodyPr>
            <a:spAutoFit/>
          </a:bodyPr>
          <a:lstStyle/>
          <a:p>
            <a:r>
              <a:rPr lang="tr-TR">
                <a:latin typeface="Verdana" pitchFamily="34" charset="0"/>
              </a:rPr>
              <a:t>Hidrofilik fosfolipid</a:t>
            </a:r>
          </a:p>
          <a:p>
            <a:r>
              <a:rPr lang="tr-TR">
                <a:latin typeface="Verdana" pitchFamily="34" charset="0"/>
              </a:rPr>
              <a:t>Suyu seven </a:t>
            </a:r>
          </a:p>
        </p:txBody>
      </p:sp>
      <p:sp>
        <p:nvSpPr>
          <p:cNvPr id="21512" name="8 Metin kutusu"/>
          <p:cNvSpPr txBox="1">
            <a:spLocks noChangeArrowheads="1"/>
          </p:cNvSpPr>
          <p:nvPr/>
        </p:nvSpPr>
        <p:spPr bwMode="auto">
          <a:xfrm>
            <a:off x="6572250" y="1571625"/>
            <a:ext cx="2571750" cy="923925"/>
          </a:xfrm>
          <a:prstGeom prst="rect">
            <a:avLst/>
          </a:prstGeom>
          <a:noFill/>
          <a:ln w="9525">
            <a:noFill/>
            <a:miter lim="800000"/>
            <a:headEnd/>
            <a:tailEnd/>
          </a:ln>
        </p:spPr>
        <p:txBody>
          <a:bodyPr>
            <a:spAutoFit/>
          </a:bodyPr>
          <a:lstStyle/>
          <a:p>
            <a:r>
              <a:rPr lang="tr-TR">
                <a:latin typeface="Verdana" pitchFamily="34" charset="0"/>
              </a:rPr>
              <a:t>Hidrofobik kuyruk fosfolipid</a:t>
            </a:r>
          </a:p>
          <a:p>
            <a:r>
              <a:rPr lang="tr-TR">
                <a:latin typeface="Verdana" pitchFamily="34" charset="0"/>
              </a:rPr>
              <a:t>Suyu sevmeyen </a:t>
            </a:r>
          </a:p>
        </p:txBody>
      </p:sp>
      <p:cxnSp>
        <p:nvCxnSpPr>
          <p:cNvPr id="11" name="10 Düz Ok Bağlayıcısı"/>
          <p:cNvCxnSpPr/>
          <p:nvPr/>
        </p:nvCxnSpPr>
        <p:spPr>
          <a:xfrm>
            <a:off x="5500688" y="1071563"/>
            <a:ext cx="7143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5357813" y="1928813"/>
            <a:ext cx="7143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1515" name="13 Resim" descr="phos2.gif"/>
          <p:cNvPicPr>
            <a:picLocks noChangeAspect="1"/>
          </p:cNvPicPr>
          <p:nvPr/>
        </p:nvPicPr>
        <p:blipFill>
          <a:blip r:embed="rId3"/>
          <a:srcRect/>
          <a:stretch>
            <a:fillRect/>
          </a:stretch>
        </p:blipFill>
        <p:spPr bwMode="auto">
          <a:xfrm>
            <a:off x="1000125" y="3214688"/>
            <a:ext cx="3048000" cy="2286000"/>
          </a:xfrm>
          <a:prstGeom prst="rect">
            <a:avLst/>
          </a:prstGeom>
          <a:noFill/>
          <a:ln w="9525">
            <a:noFill/>
            <a:miter lim="800000"/>
            <a:headEnd/>
            <a:tailEnd/>
          </a:ln>
        </p:spPr>
      </p:pic>
      <p:pic>
        <p:nvPicPr>
          <p:cNvPr id="21516" name="14 Resim" descr="phos3.jpg"/>
          <p:cNvPicPr>
            <a:picLocks noChangeAspect="1"/>
          </p:cNvPicPr>
          <p:nvPr/>
        </p:nvPicPr>
        <p:blipFill>
          <a:blip r:embed="rId4"/>
          <a:srcRect/>
          <a:stretch>
            <a:fillRect/>
          </a:stretch>
        </p:blipFill>
        <p:spPr bwMode="auto">
          <a:xfrm>
            <a:off x="4357688" y="3143250"/>
            <a:ext cx="3048000" cy="2286000"/>
          </a:xfrm>
          <a:prstGeom prst="rect">
            <a:avLst/>
          </a:prstGeom>
          <a:noFill/>
          <a:ln w="9525">
            <a:noFill/>
            <a:miter lim="800000"/>
            <a:headEnd/>
            <a:tailEnd/>
          </a:ln>
        </p:spPr>
      </p:pic>
      <p:pic>
        <p:nvPicPr>
          <p:cNvPr id="21517" name="15 Resim" descr="mem1.jpg"/>
          <p:cNvPicPr>
            <a:picLocks noChangeAspect="1"/>
          </p:cNvPicPr>
          <p:nvPr/>
        </p:nvPicPr>
        <p:blipFill>
          <a:blip r:embed="rId5"/>
          <a:srcRect/>
          <a:stretch>
            <a:fillRect/>
          </a:stretch>
        </p:blipFill>
        <p:spPr bwMode="auto">
          <a:xfrm>
            <a:off x="642938" y="714375"/>
            <a:ext cx="2643187"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3238" y="530225"/>
            <a:ext cx="8183562" cy="5541963"/>
          </a:xfrm>
        </p:spPr>
        <p:txBody>
          <a:bodyPr>
            <a:normAutofit fontScale="70000" lnSpcReduction="20000"/>
          </a:bodyPr>
          <a:lstStyle/>
          <a:p>
            <a:pPr marL="265176" indent="-265176" fontAlgn="auto">
              <a:spcAft>
                <a:spcPts val="0"/>
              </a:spcAft>
              <a:buFont typeface="Wingdings 2"/>
              <a:buChar char=""/>
              <a:defRPr/>
            </a:pPr>
            <a:r>
              <a:rPr lang="tr-TR" sz="3100" dirty="0" smtClean="0"/>
              <a:t>Akıcı Mozaik Model </a:t>
            </a:r>
            <a:r>
              <a:rPr lang="tr-TR" sz="3100" dirty="0" err="1" smtClean="0"/>
              <a:t>membran</a:t>
            </a:r>
            <a:r>
              <a:rPr lang="tr-TR" sz="3100" dirty="0" smtClean="0"/>
              <a:t> yapısında bulunan proteinlere kendi etraflarında </a:t>
            </a:r>
            <a:r>
              <a:rPr lang="tr-TR" sz="3100" dirty="0" err="1" smtClean="0"/>
              <a:t>lateral</a:t>
            </a:r>
            <a:r>
              <a:rPr lang="tr-TR" sz="3100" dirty="0" smtClean="0"/>
              <a:t> hareket imkanı tanımaktadır.</a:t>
            </a:r>
          </a:p>
          <a:p>
            <a:pPr marL="265176" indent="-265176" fontAlgn="auto">
              <a:spcAft>
                <a:spcPts val="0"/>
              </a:spcAft>
              <a:buFont typeface="Wingdings 2"/>
              <a:buChar char=""/>
              <a:defRPr/>
            </a:pPr>
            <a:r>
              <a:rPr lang="tr-TR" sz="3100" dirty="0" err="1" smtClean="0"/>
              <a:t>Periferal</a:t>
            </a:r>
            <a:r>
              <a:rPr lang="tr-TR" sz="3100" dirty="0" smtClean="0"/>
              <a:t> proteinler iki tabakalı </a:t>
            </a:r>
            <a:r>
              <a:rPr lang="tr-TR" sz="3100" dirty="0" err="1" smtClean="0"/>
              <a:t>lipid</a:t>
            </a:r>
            <a:r>
              <a:rPr lang="tr-TR" sz="3100" dirty="0" smtClean="0"/>
              <a:t> denizinin yüzeyinde serbestçe yüzmektedir.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sz="3400" dirty="0" err="1" smtClean="0"/>
              <a:t>İntegral</a:t>
            </a:r>
            <a:r>
              <a:rPr lang="tr-TR" sz="3400" dirty="0" smtClean="0"/>
              <a:t> proteinler ise buz dağı gibi hidrokarbon uzantıların içine gömülmüş vaziyettedir</a:t>
            </a:r>
            <a:r>
              <a:rPr lang="tr-TR" dirty="0" smtClean="0"/>
              <a:t>.</a:t>
            </a:r>
          </a:p>
          <a:p>
            <a:pPr marL="265176" indent="-265176" fontAlgn="auto">
              <a:spcAft>
                <a:spcPts val="0"/>
              </a:spcAft>
              <a:buFont typeface="Wingdings 2"/>
              <a:buChar char=""/>
              <a:defRPr/>
            </a:pPr>
            <a:endParaRPr lang="tr-TR" dirty="0"/>
          </a:p>
        </p:txBody>
      </p:sp>
      <p:sp>
        <p:nvSpPr>
          <p:cNvPr id="6" name="5 Slayt Numarası Yer Tutucusu"/>
          <p:cNvSpPr>
            <a:spLocks noGrp="1"/>
          </p:cNvSpPr>
          <p:nvPr>
            <p:ph type="sldNum" sz="quarter" idx="12"/>
          </p:nvPr>
        </p:nvSpPr>
        <p:spPr/>
        <p:txBody>
          <a:bodyPr/>
          <a:lstStyle/>
          <a:p>
            <a:pPr>
              <a:defRPr/>
            </a:pPr>
            <a:fld id="{056A6A26-8131-42BF-AA41-025A9C0746C7}" type="slidenum">
              <a:rPr lang="tr-TR"/>
              <a:pPr>
                <a:defRPr/>
              </a:pPr>
              <a:t>18</a:t>
            </a:fld>
            <a:endParaRPr lang="tr-TR"/>
          </a:p>
        </p:txBody>
      </p:sp>
      <p:pic>
        <p:nvPicPr>
          <p:cNvPr id="22534" name="6 Resim" descr="161449_image0.jpg"/>
          <p:cNvPicPr>
            <a:picLocks noChangeAspect="1"/>
          </p:cNvPicPr>
          <p:nvPr/>
        </p:nvPicPr>
        <p:blipFill>
          <a:blip r:embed="rId2"/>
          <a:srcRect/>
          <a:stretch>
            <a:fillRect/>
          </a:stretch>
        </p:blipFill>
        <p:spPr bwMode="auto">
          <a:xfrm>
            <a:off x="1714500" y="2071688"/>
            <a:ext cx="5038725" cy="3133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3238" y="530225"/>
            <a:ext cx="8183562" cy="5541963"/>
          </a:xfrm>
        </p:spPr>
        <p:txBody>
          <a:bodyPr>
            <a:normAutofit/>
          </a:bodyPr>
          <a:lstStyle/>
          <a:p>
            <a:pPr marL="265176" indent="-265176" fontAlgn="auto">
              <a:spcAft>
                <a:spcPts val="0"/>
              </a:spcAft>
              <a:buFont typeface="Wingdings 2"/>
              <a:buChar char=""/>
              <a:defRPr/>
            </a:pPr>
            <a:r>
              <a:rPr lang="tr-TR" sz="2400" dirty="0" smtClean="0"/>
              <a:t>Hücre </a:t>
            </a:r>
            <a:r>
              <a:rPr lang="tr-TR" sz="2400" dirty="0" err="1" smtClean="0"/>
              <a:t>membranında</a:t>
            </a:r>
            <a:r>
              <a:rPr lang="tr-TR" sz="2400" dirty="0" smtClean="0"/>
              <a:t> farklı proteinler vardır.</a:t>
            </a:r>
          </a:p>
          <a:p>
            <a:pPr marL="265176" indent="-265176" fontAlgn="auto">
              <a:spcAft>
                <a:spcPts val="0"/>
              </a:spcAft>
              <a:buFont typeface="Wingdings 2"/>
              <a:buChar char=""/>
              <a:defRPr/>
            </a:pPr>
            <a:r>
              <a:rPr lang="tr-TR" sz="2400" dirty="0" smtClean="0"/>
              <a:t> </a:t>
            </a:r>
          </a:p>
          <a:p>
            <a:pPr marL="514350" indent="-514350" fontAlgn="auto">
              <a:spcAft>
                <a:spcPts val="0"/>
              </a:spcAft>
              <a:buFont typeface="Wingdings 2"/>
              <a:buNone/>
              <a:defRPr/>
            </a:pPr>
            <a:r>
              <a:rPr lang="tr-TR" sz="2400" b="1" dirty="0" smtClean="0">
                <a:solidFill>
                  <a:schemeClr val="accent2"/>
                </a:solidFill>
              </a:rPr>
              <a:t>	</a:t>
            </a:r>
            <a:r>
              <a:rPr lang="tr-TR" sz="2400" b="1" dirty="0" smtClean="0">
                <a:solidFill>
                  <a:schemeClr val="accent2">
                    <a:lumMod val="75000"/>
                  </a:schemeClr>
                </a:solidFill>
              </a:rPr>
              <a:t>A.Taşıyıcı proteinler</a:t>
            </a:r>
            <a:r>
              <a:rPr lang="tr-TR" sz="2400" dirty="0" smtClean="0"/>
              <a:t>; transport ve difüzyon görevleri vardır.</a:t>
            </a:r>
          </a:p>
          <a:p>
            <a:pPr marL="514350" indent="-514350" fontAlgn="auto">
              <a:spcAft>
                <a:spcPts val="0"/>
              </a:spcAft>
              <a:buFont typeface="Wingdings 2"/>
              <a:buNone/>
              <a:defRPr/>
            </a:pPr>
            <a:endParaRPr lang="tr-TR" sz="2400" dirty="0" smtClean="0"/>
          </a:p>
          <a:p>
            <a:pPr marL="797814" lvl="1" indent="-514350" fontAlgn="auto">
              <a:spcAft>
                <a:spcPts val="0"/>
              </a:spcAft>
              <a:buFont typeface="Verdana"/>
              <a:buAutoNum type="arabicPeriod"/>
              <a:defRPr/>
            </a:pPr>
            <a:r>
              <a:rPr lang="tr-TR" b="1" dirty="0" err="1" smtClean="0"/>
              <a:t>Periferal</a:t>
            </a:r>
            <a:r>
              <a:rPr lang="tr-TR" b="1" dirty="0" smtClean="0"/>
              <a:t> proteinler: </a:t>
            </a:r>
            <a:r>
              <a:rPr lang="tr-TR" dirty="0" smtClean="0"/>
              <a:t>Hücre dışına çıkmadan moleküllerin geçişini sağlar</a:t>
            </a:r>
          </a:p>
          <a:p>
            <a:pPr marL="797814" lvl="1" indent="-514350" fontAlgn="auto">
              <a:spcAft>
                <a:spcPts val="0"/>
              </a:spcAft>
              <a:buFont typeface="Verdana"/>
              <a:buAutoNum type="arabicPeriod"/>
              <a:defRPr/>
            </a:pPr>
            <a:r>
              <a:rPr lang="tr-TR" b="1" dirty="0" smtClean="0"/>
              <a:t>Kanal proteinleri;</a:t>
            </a:r>
            <a:r>
              <a:rPr lang="tr-TR" dirty="0" smtClean="0"/>
              <a:t> Hücre </a:t>
            </a:r>
            <a:r>
              <a:rPr lang="tr-TR" dirty="0" err="1" smtClean="0"/>
              <a:t>membranının</a:t>
            </a:r>
            <a:r>
              <a:rPr lang="tr-TR" dirty="0" smtClean="0"/>
              <a:t> dışına doğru uzayabilir ve farklı şekillerde molekülleri taşır.</a:t>
            </a:r>
          </a:p>
          <a:p>
            <a:pPr marL="514350" indent="-514350" fontAlgn="auto">
              <a:spcAft>
                <a:spcPts val="0"/>
              </a:spcAft>
              <a:buFont typeface="Wingdings 2"/>
              <a:buNone/>
              <a:defRPr/>
            </a:pPr>
            <a:endParaRPr lang="tr-TR" sz="2400" dirty="0" smtClean="0"/>
          </a:p>
          <a:p>
            <a:pPr marL="514350" indent="-514350" fontAlgn="auto">
              <a:spcAft>
                <a:spcPts val="0"/>
              </a:spcAft>
              <a:buFont typeface="Wingdings 2"/>
              <a:buNone/>
              <a:defRPr/>
            </a:pPr>
            <a:r>
              <a:rPr lang="tr-TR" sz="2400" dirty="0" smtClean="0">
                <a:solidFill>
                  <a:schemeClr val="accent2">
                    <a:lumMod val="75000"/>
                  </a:schemeClr>
                </a:solidFill>
              </a:rPr>
              <a:t>	</a:t>
            </a:r>
            <a:r>
              <a:rPr lang="tr-TR" sz="2400" b="1" dirty="0" smtClean="0">
                <a:solidFill>
                  <a:schemeClr val="accent2">
                    <a:lumMod val="75000"/>
                  </a:schemeClr>
                </a:solidFill>
              </a:rPr>
              <a:t>B.</a:t>
            </a:r>
            <a:r>
              <a:rPr lang="tr-TR" sz="2400" dirty="0" smtClean="0">
                <a:solidFill>
                  <a:schemeClr val="accent2">
                    <a:lumMod val="75000"/>
                  </a:schemeClr>
                </a:solidFill>
              </a:rPr>
              <a:t> </a:t>
            </a:r>
            <a:r>
              <a:rPr lang="tr-TR" sz="2400" b="1" dirty="0" err="1" smtClean="0">
                <a:solidFill>
                  <a:schemeClr val="accent2">
                    <a:lumMod val="75000"/>
                  </a:schemeClr>
                </a:solidFill>
              </a:rPr>
              <a:t>Markır</a:t>
            </a:r>
            <a:r>
              <a:rPr lang="tr-TR" sz="2400" b="1" dirty="0" smtClean="0">
                <a:solidFill>
                  <a:schemeClr val="accent2">
                    <a:lumMod val="75000"/>
                  </a:schemeClr>
                </a:solidFill>
              </a:rPr>
              <a:t> Proteinleri</a:t>
            </a:r>
          </a:p>
          <a:p>
            <a:pPr marL="514350" indent="-514350" fontAlgn="auto">
              <a:spcAft>
                <a:spcPts val="0"/>
              </a:spcAft>
              <a:buFont typeface="Wingdings 2"/>
              <a:buNone/>
              <a:defRPr/>
            </a:pPr>
            <a:r>
              <a:rPr lang="tr-TR" sz="2400" b="1" dirty="0" smtClean="0">
                <a:solidFill>
                  <a:schemeClr val="accent2">
                    <a:lumMod val="75000"/>
                  </a:schemeClr>
                </a:solidFill>
              </a:rPr>
              <a:t>	C. </a:t>
            </a:r>
            <a:r>
              <a:rPr lang="tr-TR" sz="2400" b="1" dirty="0" err="1" smtClean="0">
                <a:solidFill>
                  <a:schemeClr val="accent2">
                    <a:lumMod val="75000"/>
                  </a:schemeClr>
                </a:solidFill>
              </a:rPr>
              <a:t>Reseptor</a:t>
            </a:r>
            <a:r>
              <a:rPr lang="tr-TR" sz="2400" b="1" dirty="0" smtClean="0">
                <a:solidFill>
                  <a:schemeClr val="accent2">
                    <a:lumMod val="75000"/>
                  </a:schemeClr>
                </a:solidFill>
              </a:rPr>
              <a:t> Proteinler</a:t>
            </a:r>
          </a:p>
          <a:p>
            <a:pPr marL="514350" indent="-514350" fontAlgn="auto">
              <a:spcAft>
                <a:spcPts val="0"/>
              </a:spcAft>
              <a:buFont typeface="Wingdings 2"/>
              <a:buNone/>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548640" lvl="1" indent="-201168" fontAlgn="auto">
              <a:spcAft>
                <a:spcPts val="0"/>
              </a:spcAft>
              <a:buFont typeface="Verdana"/>
              <a:buChar char="◦"/>
              <a:defRPr/>
            </a:pPr>
            <a:endParaRPr lang="tr-TR"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smtClean="0"/>
          </a:p>
          <a:p>
            <a:pPr marL="265176" indent="-265176" fontAlgn="auto">
              <a:spcAft>
                <a:spcPts val="0"/>
              </a:spcAft>
              <a:buFont typeface="Wingdings 2"/>
              <a:buChar char=""/>
              <a:defRPr/>
            </a:pPr>
            <a:endParaRPr lang="tr-TR" sz="2400" dirty="0"/>
          </a:p>
        </p:txBody>
      </p:sp>
      <p:sp>
        <p:nvSpPr>
          <p:cNvPr id="6" name="5 Slayt Numarası Yer Tutucusu"/>
          <p:cNvSpPr>
            <a:spLocks noGrp="1"/>
          </p:cNvSpPr>
          <p:nvPr>
            <p:ph type="sldNum" sz="quarter" idx="12"/>
          </p:nvPr>
        </p:nvSpPr>
        <p:spPr/>
        <p:txBody>
          <a:bodyPr/>
          <a:lstStyle/>
          <a:p>
            <a:pPr>
              <a:defRPr/>
            </a:pPr>
            <a:fld id="{F6FB4EEF-51E2-47AF-A68C-917DAA1611A0}" type="slidenum">
              <a:rPr lang="tr-TR"/>
              <a:pPr>
                <a:defRPr/>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143500"/>
            <a:ext cx="8183562" cy="892175"/>
          </a:xfrm>
        </p:spPr>
        <p:txBody>
          <a:bodyPr>
            <a:normAutofit fontScale="90000"/>
          </a:bodyPr>
          <a:lstStyle/>
          <a:p>
            <a:pPr fontAlgn="auto">
              <a:spcAft>
                <a:spcPts val="0"/>
              </a:spcAft>
              <a:defRPr/>
            </a:pP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Sitoplazma</a:t>
            </a:r>
            <a:br>
              <a:rPr lang="tr-TR" dirty="0" smtClean="0">
                <a:solidFill>
                  <a:schemeClr val="accent1">
                    <a:tint val="88000"/>
                    <a:satMod val="150000"/>
                  </a:schemeClr>
                </a:solidFill>
              </a:rPr>
            </a:br>
            <a:endParaRPr lang="tr-TR" dirty="0">
              <a:solidFill>
                <a:schemeClr val="accent1">
                  <a:tint val="88000"/>
                  <a:satMod val="150000"/>
                </a:schemeClr>
              </a:solidFill>
            </a:endParaRPr>
          </a:p>
        </p:txBody>
      </p:sp>
      <p:sp>
        <p:nvSpPr>
          <p:cNvPr id="27651" name="2 İçerik Yer Tutucusu"/>
          <p:cNvSpPr>
            <a:spLocks noGrp="1"/>
          </p:cNvSpPr>
          <p:nvPr>
            <p:ph idx="1"/>
          </p:nvPr>
        </p:nvSpPr>
        <p:spPr>
          <a:xfrm>
            <a:off x="503238" y="500063"/>
            <a:ext cx="8183562" cy="4714875"/>
          </a:xfrm>
        </p:spPr>
        <p:txBody>
          <a:bodyPr/>
          <a:lstStyle/>
          <a:p>
            <a:endParaRPr lang="tr-TR" smtClean="0"/>
          </a:p>
          <a:p>
            <a:r>
              <a:rPr lang="tr-TR" smtClean="0"/>
              <a:t>Sitoplazma iki kısma ayrılır;</a:t>
            </a:r>
          </a:p>
          <a:p>
            <a:pPr>
              <a:buFont typeface="Wingdings 2" pitchFamily="18" charset="2"/>
              <a:buNone/>
            </a:pPr>
            <a:endParaRPr lang="tr-TR" smtClean="0"/>
          </a:p>
          <a:p>
            <a:pPr lvl="1"/>
            <a:r>
              <a:rPr lang="tr-TR" smtClean="0"/>
              <a:t>A. Sıvı Kısım</a:t>
            </a:r>
          </a:p>
          <a:p>
            <a:pPr lvl="1"/>
            <a:r>
              <a:rPr lang="tr-TR" smtClean="0"/>
              <a:t>B. Organeller</a:t>
            </a:r>
          </a:p>
          <a:p>
            <a:pPr lvl="1"/>
            <a:endParaRPr lang="tr-TR"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286375"/>
            <a:ext cx="8183562" cy="1143000"/>
          </a:xfrm>
        </p:spPr>
        <p:txBody>
          <a:bodyPr>
            <a:normAutofit fontScale="90000"/>
          </a:bodyPr>
          <a:lstStyle/>
          <a:p>
            <a:pPr fontAlgn="auto">
              <a:spcAft>
                <a:spcPts val="0"/>
              </a:spcAft>
              <a:defRPr/>
            </a:pP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Sitoplazma</a:t>
            </a:r>
            <a:br>
              <a:rPr lang="tr-TR" dirty="0" smtClean="0">
                <a:solidFill>
                  <a:schemeClr val="accent1">
                    <a:tint val="88000"/>
                    <a:satMod val="150000"/>
                  </a:schemeClr>
                </a:solidFill>
              </a:rPr>
            </a:br>
            <a:endParaRPr lang="tr-TR" dirty="0">
              <a:solidFill>
                <a:schemeClr val="accent1">
                  <a:tint val="88000"/>
                  <a:satMod val="150000"/>
                </a:schemeClr>
              </a:solidFill>
            </a:endParaRPr>
          </a:p>
        </p:txBody>
      </p:sp>
      <p:sp>
        <p:nvSpPr>
          <p:cNvPr id="3" name="2 İçerik Yer Tutucusu"/>
          <p:cNvSpPr>
            <a:spLocks noGrp="1"/>
          </p:cNvSpPr>
          <p:nvPr>
            <p:ph idx="1"/>
          </p:nvPr>
        </p:nvSpPr>
        <p:spPr>
          <a:xfrm>
            <a:off x="357188" y="500063"/>
            <a:ext cx="8429625" cy="4714875"/>
          </a:xfrm>
        </p:spPr>
        <p:txBody>
          <a:bodyPr>
            <a:normAutofit fontScale="85000" lnSpcReduction="10000"/>
          </a:bodyPr>
          <a:lstStyle/>
          <a:p>
            <a:pPr marL="548640" lvl="1" indent="-201168" fontAlgn="auto">
              <a:spcAft>
                <a:spcPts val="0"/>
              </a:spcAft>
              <a:buFont typeface="Verdana"/>
              <a:buChar char="◦"/>
              <a:defRPr/>
            </a:pPr>
            <a:endParaRPr lang="tr-TR" dirty="0" smtClean="0"/>
          </a:p>
          <a:p>
            <a:pPr marL="265176" indent="-265176" fontAlgn="auto">
              <a:spcAft>
                <a:spcPts val="0"/>
              </a:spcAft>
              <a:buFont typeface="Wingdings 2"/>
              <a:buChar char=""/>
              <a:defRPr/>
            </a:pPr>
            <a:r>
              <a:rPr lang="tr-TR" u="sng" dirty="0" smtClean="0"/>
              <a:t>A)Sıvı kısım</a:t>
            </a:r>
          </a:p>
          <a:p>
            <a:pPr marL="265176" indent="-265176" fontAlgn="auto">
              <a:spcAft>
                <a:spcPts val="0"/>
              </a:spcAft>
              <a:buFont typeface="Wingdings 2"/>
              <a:buChar char=""/>
              <a:defRPr/>
            </a:pPr>
            <a:endParaRPr lang="tr-TR" u="sng" dirty="0" smtClean="0"/>
          </a:p>
          <a:p>
            <a:pPr marL="265176" indent="-265176" fontAlgn="auto">
              <a:spcAft>
                <a:spcPts val="0"/>
              </a:spcAft>
              <a:buFont typeface="Wingdings 2"/>
              <a:buChar char=""/>
              <a:defRPr/>
            </a:pPr>
            <a:r>
              <a:rPr lang="tr-TR" dirty="0" smtClean="0"/>
              <a:t>Yapısı; protein, karbonhidrat, yağ,vitamin, mineral, enzim ve su gibi organik ve inorganik maddelerden oluşmuştur. Yarı akışkan bir sıvıdır.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Görevleri;</a:t>
            </a:r>
          </a:p>
          <a:p>
            <a:pPr marL="265176" indent="-265176" fontAlgn="auto">
              <a:spcBef>
                <a:spcPct val="50000"/>
              </a:spcBef>
              <a:spcAft>
                <a:spcPts val="0"/>
              </a:spcAft>
              <a:buFontTx/>
              <a:buChar char="•"/>
              <a:defRPr/>
            </a:pPr>
            <a:r>
              <a:rPr lang="tr-TR" dirty="0" smtClean="0"/>
              <a:t>Biyokimyasal reaksiyonlar için zemin oluşturmak</a:t>
            </a:r>
          </a:p>
          <a:p>
            <a:pPr marL="265176" indent="-265176" fontAlgn="auto">
              <a:spcBef>
                <a:spcPct val="50000"/>
              </a:spcBef>
              <a:spcAft>
                <a:spcPts val="0"/>
              </a:spcAft>
              <a:buFontTx/>
              <a:buChar char="•"/>
              <a:defRPr/>
            </a:pPr>
            <a:r>
              <a:rPr lang="tr-TR" dirty="0" err="1" smtClean="0"/>
              <a:t>Organellere</a:t>
            </a:r>
            <a:r>
              <a:rPr lang="tr-TR" dirty="0" smtClean="0"/>
              <a:t>  yataklık etmek</a:t>
            </a:r>
          </a:p>
          <a:p>
            <a:pPr marL="265176" indent="-265176" fontAlgn="auto">
              <a:spcBef>
                <a:spcPct val="50000"/>
              </a:spcBef>
              <a:spcAft>
                <a:spcPts val="0"/>
              </a:spcAft>
              <a:buFontTx/>
              <a:buChar char="•"/>
              <a:defRPr/>
            </a:pPr>
            <a:r>
              <a:rPr lang="tr-TR" dirty="0" err="1" smtClean="0"/>
              <a:t>Organellerin</a:t>
            </a:r>
            <a:r>
              <a:rPr lang="tr-TR" dirty="0" smtClean="0"/>
              <a:t> hareketini sağlamak</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SİTOPLAZMA</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187825"/>
          </a:xfrm>
        </p:spPr>
        <p:txBody>
          <a:bodyPr>
            <a:normAutofit lnSpcReduction="10000"/>
          </a:bodyPr>
          <a:lstStyle/>
          <a:p>
            <a:pPr marL="265176" indent="-265176" fontAlgn="auto">
              <a:spcAft>
                <a:spcPts val="0"/>
              </a:spcAft>
              <a:buFont typeface="Wingdings 2"/>
              <a:buChar char=""/>
              <a:defRPr/>
            </a:pPr>
            <a:r>
              <a:rPr lang="tr-TR" dirty="0" smtClean="0"/>
              <a:t>Sitoplazmada makro moleküller ve binlerce küçük organik moleküller bulunmaktadır. Bu küçük moleküllere </a:t>
            </a:r>
            <a:r>
              <a:rPr lang="tr-TR" b="1" u="sng" dirty="0" err="1" smtClean="0"/>
              <a:t>metabolitler</a:t>
            </a:r>
            <a:r>
              <a:rPr lang="tr-TR" b="1" u="sng" dirty="0" smtClean="0"/>
              <a:t> </a:t>
            </a:r>
            <a:r>
              <a:rPr lang="tr-TR" dirty="0" smtClean="0"/>
              <a:t>adı verilmektedir.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Bu moleküllerin bazıları amino asit ve nükleotidler gibi hücrede yapı taşı olarak  görev yaparlar.</a:t>
            </a:r>
          </a:p>
          <a:p>
            <a:pPr marL="265176" indent="-265176" fontAlgn="auto">
              <a:spcAft>
                <a:spcPts val="0"/>
              </a:spcAft>
              <a:buFont typeface="Wingdings 2"/>
              <a:buChar char=""/>
              <a:defRPr/>
            </a:pPr>
            <a:r>
              <a:rPr lang="tr-TR" dirty="0" smtClean="0"/>
              <a:t>Sitoplazma pek çok </a:t>
            </a:r>
            <a:r>
              <a:rPr lang="tr-TR" dirty="0" err="1" smtClean="0"/>
              <a:t>metabolik</a:t>
            </a:r>
            <a:r>
              <a:rPr lang="tr-TR" dirty="0" smtClean="0"/>
              <a:t> olayın meydana geldiği yerdir.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SİTOPLAZMA</a:t>
            </a:r>
            <a:endParaRPr lang="tr-TR" dirty="0">
              <a:solidFill>
                <a:schemeClr val="accent1">
                  <a:tint val="88000"/>
                  <a:satMod val="150000"/>
                </a:schemeClr>
              </a:solidFill>
            </a:endParaRPr>
          </a:p>
        </p:txBody>
      </p:sp>
      <p:sp>
        <p:nvSpPr>
          <p:cNvPr id="30723" name="2 İçerik Yer Tutucusu"/>
          <p:cNvSpPr>
            <a:spLocks noGrp="1"/>
          </p:cNvSpPr>
          <p:nvPr>
            <p:ph idx="1"/>
          </p:nvPr>
        </p:nvSpPr>
        <p:spPr>
          <a:xfrm>
            <a:off x="503238" y="530225"/>
            <a:ext cx="8183562" cy="4684713"/>
          </a:xfrm>
        </p:spPr>
        <p:txBody>
          <a:bodyPr/>
          <a:lstStyle/>
          <a:p>
            <a:r>
              <a:rPr lang="tr-TR" smtClean="0"/>
              <a:t>Sitoplazmanın büyük kısmı %60-90 su oluşturur. </a:t>
            </a:r>
          </a:p>
          <a:p>
            <a:r>
              <a:rPr lang="tr-TR" smtClean="0"/>
              <a:t>Bu oran su bitkilerinde %98’e kadar çıkar.</a:t>
            </a:r>
          </a:p>
          <a:p>
            <a:r>
              <a:rPr lang="tr-TR" smtClean="0"/>
              <a:t>Dinlenme döneminde olan tohumlarda %5-15’e kadar düşer.</a:t>
            </a:r>
          </a:p>
          <a:p>
            <a:r>
              <a:rPr lang="tr-TR" smtClean="0"/>
              <a:t>Sitoplazmada anorganik maddeler çok az bulunur.</a:t>
            </a:r>
          </a:p>
          <a:p>
            <a:r>
              <a:rPr lang="tr-TR" smtClean="0"/>
              <a:t>Bunlardan en önemli olanlar;</a:t>
            </a:r>
          </a:p>
          <a:p>
            <a:r>
              <a:rPr lang="tr-TR" smtClean="0"/>
              <a:t>Na, K, Ca, Mg, Fe’dir. Bu elementler iyon veya molekül halinde bulunur.</a:t>
            </a:r>
          </a:p>
          <a:p>
            <a:endParaRPr lang="tr-TR" smtClean="0"/>
          </a:p>
          <a:p>
            <a:endParaRPr lang="tr-TR"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SİTOPLAZMA</a:t>
            </a:r>
            <a:endParaRPr lang="tr-TR" dirty="0">
              <a:solidFill>
                <a:schemeClr val="accent1">
                  <a:tint val="88000"/>
                  <a:satMod val="150000"/>
                </a:schemeClr>
              </a:solidFill>
            </a:endParaRPr>
          </a:p>
        </p:txBody>
      </p:sp>
      <p:sp>
        <p:nvSpPr>
          <p:cNvPr id="31747" name="2 İçerik Yer Tutucusu"/>
          <p:cNvSpPr>
            <a:spLocks noGrp="1"/>
          </p:cNvSpPr>
          <p:nvPr>
            <p:ph idx="1"/>
          </p:nvPr>
        </p:nvSpPr>
        <p:spPr>
          <a:xfrm>
            <a:off x="503238" y="530225"/>
            <a:ext cx="8183562" cy="4684713"/>
          </a:xfrm>
        </p:spPr>
        <p:txBody>
          <a:bodyPr/>
          <a:lstStyle/>
          <a:p>
            <a:r>
              <a:rPr lang="tr-TR" smtClean="0"/>
              <a:t>Genel olarak bitki hücrelerinin sitoplazma bileşimi;</a:t>
            </a:r>
          </a:p>
          <a:p>
            <a:endParaRPr lang="tr-TR" smtClean="0"/>
          </a:p>
          <a:p>
            <a:r>
              <a:rPr lang="tr-TR" smtClean="0"/>
              <a:t>Su 				% 75</a:t>
            </a:r>
          </a:p>
          <a:p>
            <a:r>
              <a:rPr lang="tr-TR" smtClean="0"/>
              <a:t>Karbonhidrat		% 20</a:t>
            </a:r>
          </a:p>
          <a:p>
            <a:r>
              <a:rPr lang="tr-TR" smtClean="0"/>
              <a:t>Protein			% 2</a:t>
            </a:r>
          </a:p>
          <a:p>
            <a:r>
              <a:rPr lang="tr-TR" smtClean="0"/>
              <a:t>Mineraller 		% 2</a:t>
            </a:r>
          </a:p>
          <a:p>
            <a:r>
              <a:rPr lang="tr-TR" smtClean="0"/>
              <a:t>Yağ ve Lipid 		% 1</a:t>
            </a:r>
          </a:p>
          <a:p>
            <a:endParaRPr lang="tr-TR" smtClean="0"/>
          </a:p>
          <a:p>
            <a:endParaRPr lang="tr-TR"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286375"/>
            <a:ext cx="8183562" cy="1143000"/>
          </a:xfrm>
        </p:spPr>
        <p:txBody>
          <a:bodyPr>
            <a:normAutofit fontScale="90000"/>
          </a:bodyPr>
          <a:lstStyle/>
          <a:p>
            <a:pPr fontAlgn="auto">
              <a:spcAft>
                <a:spcPts val="0"/>
              </a:spcAft>
              <a:defRPr/>
            </a:pP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endParaRPr lang="tr-TR" dirty="0">
              <a:solidFill>
                <a:schemeClr val="accent1">
                  <a:tint val="88000"/>
                  <a:satMod val="150000"/>
                </a:schemeClr>
              </a:solidFill>
            </a:endParaRPr>
          </a:p>
        </p:txBody>
      </p:sp>
      <p:sp>
        <p:nvSpPr>
          <p:cNvPr id="3" name="2 İçerik Yer Tutucusu"/>
          <p:cNvSpPr>
            <a:spLocks noGrp="1"/>
          </p:cNvSpPr>
          <p:nvPr>
            <p:ph idx="1"/>
          </p:nvPr>
        </p:nvSpPr>
        <p:spPr>
          <a:xfrm>
            <a:off x="357188" y="500063"/>
            <a:ext cx="8429625" cy="4929187"/>
          </a:xfrm>
        </p:spPr>
        <p:txBody>
          <a:bodyPr>
            <a:normAutofit fontScale="92500" lnSpcReduction="10000"/>
          </a:bodyPr>
          <a:lstStyle/>
          <a:p>
            <a:pPr marL="548640" lvl="1" indent="-201168" fontAlgn="auto">
              <a:spcAft>
                <a:spcPts val="0"/>
              </a:spcAft>
              <a:buFont typeface="Verdana"/>
              <a:buChar char="◦"/>
              <a:defRPr/>
            </a:pPr>
            <a:endParaRPr lang="tr-TR" dirty="0" smtClean="0"/>
          </a:p>
          <a:p>
            <a:pPr marL="265176" indent="-265176" fontAlgn="auto">
              <a:spcBef>
                <a:spcPct val="50000"/>
              </a:spcBef>
              <a:spcAft>
                <a:spcPts val="0"/>
              </a:spcAft>
              <a:buFont typeface="Wingdings 2"/>
              <a:buChar char=""/>
              <a:defRPr/>
            </a:pPr>
            <a:r>
              <a:rPr lang="tr-TR" sz="3600" u="sng" dirty="0" smtClean="0"/>
              <a:t>B)</a:t>
            </a:r>
            <a:r>
              <a:rPr lang="tr-TR" sz="3600" u="sng" dirty="0" err="1" smtClean="0"/>
              <a:t>Organeller</a:t>
            </a:r>
            <a:endParaRPr lang="tr-TR" sz="3600" u="sng" dirty="0" smtClean="0"/>
          </a:p>
          <a:p>
            <a:pPr marL="265176" indent="-265176" fontAlgn="auto">
              <a:spcBef>
                <a:spcPct val="50000"/>
              </a:spcBef>
              <a:spcAft>
                <a:spcPts val="0"/>
              </a:spcAft>
              <a:buFont typeface="Wingdings 2"/>
              <a:buChar char=""/>
              <a:defRPr/>
            </a:pPr>
            <a:endParaRPr lang="tr-TR" sz="3600" u="sng" dirty="0" smtClean="0"/>
          </a:p>
          <a:p>
            <a:pPr marL="265176" indent="-265176" fontAlgn="auto">
              <a:spcBef>
                <a:spcPct val="50000"/>
              </a:spcBef>
              <a:spcAft>
                <a:spcPts val="0"/>
              </a:spcAft>
              <a:buFont typeface="Wingdings 2"/>
              <a:buChar char=""/>
              <a:defRPr/>
            </a:pPr>
            <a:r>
              <a:rPr lang="tr-TR" dirty="0" smtClean="0"/>
              <a:t>Hücrede temel olayların gerçekleştiği birimlerdir. Hücre hayatsal faaliyetlerini yapabilmesi için bu </a:t>
            </a:r>
            <a:r>
              <a:rPr lang="tr-TR" dirty="0" err="1" smtClean="0"/>
              <a:t>organellere</a:t>
            </a:r>
            <a:r>
              <a:rPr lang="tr-TR" dirty="0" smtClean="0"/>
              <a:t> ihtiyaç duyar. </a:t>
            </a:r>
          </a:p>
          <a:p>
            <a:pPr marL="265176" indent="-265176" fontAlgn="auto">
              <a:spcBef>
                <a:spcPct val="50000"/>
              </a:spcBef>
              <a:spcAft>
                <a:spcPts val="0"/>
              </a:spcAft>
              <a:buFont typeface="Wingdings 2"/>
              <a:buChar char=""/>
              <a:defRPr/>
            </a:pPr>
            <a:r>
              <a:rPr lang="tr-TR" dirty="0" smtClean="0"/>
              <a:t>Hayvan ve bitki hücresinde </a:t>
            </a:r>
            <a:r>
              <a:rPr lang="tr-TR" dirty="0" err="1" smtClean="0"/>
              <a:t>organeller</a:t>
            </a:r>
            <a:r>
              <a:rPr lang="tr-TR" dirty="0" smtClean="0"/>
              <a:t> farklılık gösterebilir. </a:t>
            </a:r>
          </a:p>
          <a:p>
            <a:pPr marL="265176" indent="-265176" fontAlgn="auto">
              <a:spcBef>
                <a:spcPct val="50000"/>
              </a:spcBef>
              <a:spcAft>
                <a:spcPts val="0"/>
              </a:spcAft>
              <a:buFont typeface="Wingdings 2"/>
              <a:buChar char=""/>
              <a:defRPr/>
            </a:pPr>
            <a:r>
              <a:rPr lang="tr-TR" dirty="0" smtClean="0"/>
              <a:t>Tek hücrelilerde çift zarlı </a:t>
            </a:r>
            <a:r>
              <a:rPr lang="tr-TR" dirty="0" err="1" smtClean="0"/>
              <a:t>organeller</a:t>
            </a:r>
            <a:r>
              <a:rPr lang="tr-TR" dirty="0" smtClean="0"/>
              <a:t> bulunmaz.</a:t>
            </a:r>
          </a:p>
          <a:p>
            <a:pPr marL="265176" indent="-265176" fontAlgn="auto">
              <a:spcAft>
                <a:spcPts val="0"/>
              </a:spcAft>
              <a:buFont typeface="Wingdings 2"/>
              <a:buChar char=""/>
              <a:defRPr/>
            </a:pPr>
            <a:endParaRPr lang="tr-TR"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286375"/>
            <a:ext cx="8183562" cy="1143000"/>
          </a:xfrm>
        </p:spPr>
        <p:txBody>
          <a:bodyPr>
            <a:normAutofit fontScale="90000"/>
          </a:bodyPr>
          <a:lstStyle/>
          <a:p>
            <a:pPr fontAlgn="auto">
              <a:spcAft>
                <a:spcPts val="0"/>
              </a:spcAft>
              <a:defRPr/>
            </a:pP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smtClean="0">
                <a:solidFill>
                  <a:schemeClr val="accent1">
                    <a:tint val="88000"/>
                    <a:satMod val="150000"/>
                  </a:schemeClr>
                </a:solidFill>
              </a:rPr>
              <a:t/>
            </a:r>
            <a:br>
              <a:rPr lang="tr-TR" smtClean="0">
                <a:solidFill>
                  <a:schemeClr val="accent1">
                    <a:tint val="88000"/>
                    <a:satMod val="150000"/>
                  </a:schemeClr>
                </a:solidFill>
              </a:rPr>
            </a:br>
            <a:r>
              <a:rPr lang="tr-TR" smtClean="0">
                <a:solidFill>
                  <a:schemeClr val="accent1">
                    <a:tint val="88000"/>
                    <a:satMod val="150000"/>
                  </a:schemeClr>
                </a:solidFill>
              </a:rPr>
              <a:t>Organeller</a:t>
            </a:r>
            <a:r>
              <a:rPr lang="tr-TR" dirty="0" smtClean="0">
                <a:solidFill>
                  <a:schemeClr val="accent1">
                    <a:tint val="88000"/>
                    <a:satMod val="150000"/>
                  </a:schemeClr>
                </a:solidFill>
              </a:rPr>
              <a:t/>
            </a:r>
            <a:br>
              <a:rPr lang="tr-TR" dirty="0" smtClean="0">
                <a:solidFill>
                  <a:schemeClr val="accent1">
                    <a:tint val="88000"/>
                    <a:satMod val="150000"/>
                  </a:schemeClr>
                </a:solidFill>
              </a:rPr>
            </a:br>
            <a:endParaRPr lang="tr-TR" dirty="0">
              <a:solidFill>
                <a:schemeClr val="accent1">
                  <a:tint val="88000"/>
                  <a:satMod val="150000"/>
                </a:schemeClr>
              </a:solidFill>
            </a:endParaRPr>
          </a:p>
        </p:txBody>
      </p:sp>
      <p:sp>
        <p:nvSpPr>
          <p:cNvPr id="3" name="2 İçerik Yer Tutucusu"/>
          <p:cNvSpPr>
            <a:spLocks noGrp="1"/>
          </p:cNvSpPr>
          <p:nvPr>
            <p:ph idx="1"/>
          </p:nvPr>
        </p:nvSpPr>
        <p:spPr>
          <a:xfrm>
            <a:off x="357188" y="500063"/>
            <a:ext cx="8429625" cy="5000625"/>
          </a:xfrm>
        </p:spPr>
        <p:txBody>
          <a:bodyPr>
            <a:normAutofit fontScale="77500" lnSpcReduction="20000"/>
          </a:bodyPr>
          <a:lstStyle/>
          <a:p>
            <a:pPr marL="548640" lvl="1" indent="-201168" fontAlgn="auto">
              <a:spcAft>
                <a:spcPts val="0"/>
              </a:spcAft>
              <a:buFont typeface="Verdana"/>
              <a:buChar char="◦"/>
              <a:defRPr/>
            </a:pPr>
            <a:endParaRPr lang="tr-TR" dirty="0" smtClean="0"/>
          </a:p>
          <a:p>
            <a:pPr marL="265176" indent="-265176" fontAlgn="auto">
              <a:spcBef>
                <a:spcPct val="50000"/>
              </a:spcBef>
              <a:spcAft>
                <a:spcPts val="0"/>
              </a:spcAft>
              <a:buFont typeface="Wingdings 2"/>
              <a:buChar char=""/>
              <a:defRPr/>
            </a:pPr>
            <a:r>
              <a:rPr lang="tr-TR" sz="3600" u="sng" dirty="0" err="1" smtClean="0"/>
              <a:t>Endoplazmik</a:t>
            </a:r>
            <a:r>
              <a:rPr lang="tr-TR" sz="3600" u="sng" dirty="0" smtClean="0"/>
              <a:t> </a:t>
            </a:r>
            <a:r>
              <a:rPr lang="tr-TR" sz="3600" u="sng" dirty="0" err="1" smtClean="0"/>
              <a:t>Retikulum</a:t>
            </a:r>
            <a:endParaRPr lang="tr-TR" sz="3600" u="sng" dirty="0" smtClean="0"/>
          </a:p>
          <a:p>
            <a:pPr marL="265176" indent="-265176" fontAlgn="auto">
              <a:spcBef>
                <a:spcPct val="50000"/>
              </a:spcBef>
              <a:spcAft>
                <a:spcPts val="0"/>
              </a:spcAft>
              <a:buFont typeface="Wingdings 2"/>
              <a:buChar char=""/>
              <a:defRPr/>
            </a:pPr>
            <a:r>
              <a:rPr lang="tr-TR" dirty="0" smtClean="0"/>
              <a:t>Çekirdek zarına kadar uzanan , hücreyi ağ gibi örmüş, hücre içi kanallar sistemidir. </a:t>
            </a:r>
          </a:p>
          <a:p>
            <a:pPr marL="265176" indent="-265176" fontAlgn="auto">
              <a:spcBef>
                <a:spcPct val="50000"/>
              </a:spcBef>
              <a:spcAft>
                <a:spcPts val="0"/>
              </a:spcAft>
              <a:buFont typeface="Wingdings 2"/>
              <a:buChar char=""/>
              <a:defRPr/>
            </a:pPr>
            <a:r>
              <a:rPr lang="tr-TR" dirty="0" smtClean="0"/>
              <a:t>İlk kez 1940 yılında saptanmıştır.</a:t>
            </a:r>
          </a:p>
          <a:p>
            <a:pPr marL="265176" indent="-265176" fontAlgn="auto">
              <a:spcBef>
                <a:spcPct val="50000"/>
              </a:spcBef>
              <a:spcAft>
                <a:spcPts val="0"/>
              </a:spcAft>
              <a:buFont typeface="Wingdings 2"/>
              <a:buChar char=""/>
              <a:defRPr/>
            </a:pPr>
            <a:r>
              <a:rPr lang="tr-TR" dirty="0" smtClean="0"/>
              <a:t>Üzerinde Ribozom bulunduranlara </a:t>
            </a:r>
            <a:r>
              <a:rPr lang="tr-TR" u="sng" dirty="0" smtClean="0"/>
              <a:t>Granüllü </a:t>
            </a:r>
            <a:r>
              <a:rPr lang="tr-TR" u="sng" dirty="0" err="1" smtClean="0"/>
              <a:t>Endoplazmik</a:t>
            </a:r>
            <a:r>
              <a:rPr lang="tr-TR" u="sng" dirty="0" smtClean="0"/>
              <a:t> </a:t>
            </a:r>
            <a:r>
              <a:rPr lang="tr-TR" u="sng" dirty="0" err="1" smtClean="0"/>
              <a:t>Retikulum</a:t>
            </a:r>
            <a:r>
              <a:rPr lang="tr-TR" dirty="0" smtClean="0"/>
              <a:t>, </a:t>
            </a:r>
          </a:p>
          <a:p>
            <a:pPr marL="265176" indent="-265176" fontAlgn="auto">
              <a:spcBef>
                <a:spcPct val="50000"/>
              </a:spcBef>
              <a:spcAft>
                <a:spcPts val="0"/>
              </a:spcAft>
              <a:buFont typeface="Wingdings 2"/>
              <a:buChar char=""/>
              <a:defRPr/>
            </a:pPr>
            <a:r>
              <a:rPr lang="tr-TR" dirty="0" smtClean="0"/>
              <a:t>bulundurmayanlara </a:t>
            </a:r>
            <a:r>
              <a:rPr lang="tr-TR" u="sng" dirty="0" smtClean="0"/>
              <a:t>Granülsüz </a:t>
            </a:r>
            <a:r>
              <a:rPr lang="tr-TR" u="sng" dirty="0" err="1" smtClean="0"/>
              <a:t>Endoplazmik</a:t>
            </a:r>
            <a:r>
              <a:rPr lang="tr-TR" u="sng" dirty="0" smtClean="0"/>
              <a:t> </a:t>
            </a:r>
            <a:r>
              <a:rPr lang="tr-TR" u="sng" dirty="0" err="1" smtClean="0"/>
              <a:t>Retikulum</a:t>
            </a:r>
            <a:r>
              <a:rPr lang="tr-TR" u="sng" dirty="0" smtClean="0"/>
              <a:t> </a:t>
            </a:r>
            <a:r>
              <a:rPr lang="tr-TR" dirty="0" smtClean="0"/>
              <a:t>denir. </a:t>
            </a:r>
          </a:p>
          <a:p>
            <a:pPr marL="265176" indent="-265176" fontAlgn="auto">
              <a:spcBef>
                <a:spcPct val="50000"/>
              </a:spcBef>
              <a:spcAft>
                <a:spcPts val="0"/>
              </a:spcAft>
              <a:buFont typeface="Wingdings 2"/>
              <a:buChar char=""/>
              <a:defRPr/>
            </a:pPr>
            <a:r>
              <a:rPr lang="tr-TR" dirty="0" smtClean="0"/>
              <a:t>E.R’ </a:t>
            </a:r>
            <a:r>
              <a:rPr lang="tr-TR" dirty="0" err="1" smtClean="0"/>
              <a:t>lar</a:t>
            </a:r>
            <a:r>
              <a:rPr lang="tr-TR" dirty="0" smtClean="0"/>
              <a:t> hücre içine ve dışına madde taşınmasında, bazı maddelerin depolanmasında görev alırlar. </a:t>
            </a:r>
          </a:p>
          <a:p>
            <a:pPr marL="265176" indent="-265176" fontAlgn="auto">
              <a:spcBef>
                <a:spcPct val="50000"/>
              </a:spcBef>
              <a:spcAft>
                <a:spcPts val="0"/>
              </a:spcAft>
              <a:buFont typeface="Wingdings 2"/>
              <a:buChar char=""/>
              <a:defRPr/>
            </a:pPr>
            <a:r>
              <a:rPr lang="tr-TR" dirty="0" smtClean="0"/>
              <a:t>Ribozomlarda sentezlenen maddeleri de </a:t>
            </a:r>
            <a:r>
              <a:rPr lang="tr-TR" dirty="0" err="1" smtClean="0"/>
              <a:t>golgi’ye</a:t>
            </a:r>
            <a:r>
              <a:rPr lang="tr-TR" dirty="0" smtClean="0"/>
              <a:t> taşırlar.</a:t>
            </a:r>
          </a:p>
          <a:p>
            <a:pPr marL="265176" indent="-265176" fontAlgn="auto">
              <a:spcAft>
                <a:spcPts val="0"/>
              </a:spcAft>
              <a:buFont typeface="Wingdings 2"/>
              <a:buChar char=""/>
              <a:defRPr/>
            </a:pPr>
            <a:endParaRPr lang="tr-TR"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286375"/>
            <a:ext cx="8183562" cy="1143000"/>
          </a:xfrm>
        </p:spPr>
        <p:txBody>
          <a:bodyPr>
            <a:normAutofit fontScale="90000"/>
          </a:bodyPr>
          <a:lstStyle/>
          <a:p>
            <a:pPr fontAlgn="auto">
              <a:spcAft>
                <a:spcPts val="0"/>
              </a:spcAft>
              <a:defRPr/>
            </a:pP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smtClean="0">
                <a:solidFill>
                  <a:schemeClr val="accent1">
                    <a:tint val="88000"/>
                    <a:satMod val="150000"/>
                  </a:schemeClr>
                </a:solidFill>
              </a:rPr>
              <a:t/>
            </a:r>
            <a:br>
              <a:rPr lang="tr-TR" dirty="0" smtClean="0">
                <a:solidFill>
                  <a:schemeClr val="accent1">
                    <a:tint val="88000"/>
                    <a:satMod val="150000"/>
                  </a:schemeClr>
                </a:solidFill>
              </a:rPr>
            </a:br>
            <a:r>
              <a:rPr lang="tr-TR" dirty="0" err="1" smtClean="0">
                <a:solidFill>
                  <a:schemeClr val="accent1">
                    <a:tint val="88000"/>
                    <a:satMod val="150000"/>
                  </a:schemeClr>
                </a:solidFill>
              </a:rPr>
              <a:t>Organeller</a:t>
            </a:r>
            <a:r>
              <a:rPr lang="tr-TR" dirty="0" smtClean="0">
                <a:solidFill>
                  <a:schemeClr val="accent1">
                    <a:tint val="88000"/>
                    <a:satMod val="150000"/>
                  </a:schemeClr>
                </a:solidFill>
              </a:rPr>
              <a:t/>
            </a:r>
            <a:br>
              <a:rPr lang="tr-TR" dirty="0" smtClean="0">
                <a:solidFill>
                  <a:schemeClr val="accent1">
                    <a:tint val="88000"/>
                    <a:satMod val="150000"/>
                  </a:schemeClr>
                </a:solidFill>
              </a:rPr>
            </a:br>
            <a:endParaRPr lang="tr-TR" dirty="0">
              <a:solidFill>
                <a:schemeClr val="accent1">
                  <a:tint val="88000"/>
                  <a:satMod val="150000"/>
                </a:schemeClr>
              </a:solidFill>
            </a:endParaRPr>
          </a:p>
        </p:txBody>
      </p:sp>
      <p:sp>
        <p:nvSpPr>
          <p:cNvPr id="3" name="2 İçerik Yer Tutucusu"/>
          <p:cNvSpPr>
            <a:spLocks noGrp="1"/>
          </p:cNvSpPr>
          <p:nvPr>
            <p:ph idx="1"/>
          </p:nvPr>
        </p:nvSpPr>
        <p:spPr>
          <a:xfrm>
            <a:off x="357188" y="500063"/>
            <a:ext cx="8429625" cy="5214937"/>
          </a:xfrm>
        </p:spPr>
        <p:txBody>
          <a:bodyPr>
            <a:normAutofit fontScale="77500" lnSpcReduction="20000"/>
          </a:bodyPr>
          <a:lstStyle/>
          <a:p>
            <a:pPr marL="265176" indent="-265176" fontAlgn="auto">
              <a:spcBef>
                <a:spcPct val="50000"/>
              </a:spcBef>
              <a:spcAft>
                <a:spcPts val="0"/>
              </a:spcAft>
              <a:buFont typeface="Wingdings 2"/>
              <a:buChar char=""/>
              <a:defRPr/>
            </a:pPr>
            <a:r>
              <a:rPr lang="tr-TR" sz="3600" u="sng" dirty="0" err="1" smtClean="0"/>
              <a:t>Endoplazmik</a:t>
            </a:r>
            <a:r>
              <a:rPr lang="tr-TR" sz="3600" u="sng" dirty="0" smtClean="0"/>
              <a:t> </a:t>
            </a:r>
            <a:r>
              <a:rPr lang="tr-TR" sz="3600" u="sng" dirty="0" err="1" smtClean="0"/>
              <a:t>Retikulum</a:t>
            </a:r>
            <a:endParaRPr lang="tr-TR" sz="3600" u="sng" dirty="0" smtClean="0"/>
          </a:p>
          <a:p>
            <a:pPr marL="265176" indent="-265176" fontAlgn="auto">
              <a:spcAft>
                <a:spcPts val="0"/>
              </a:spcAft>
              <a:buFont typeface="Wingdings 2"/>
              <a:buChar char=""/>
              <a:defRPr/>
            </a:pPr>
            <a:r>
              <a:rPr lang="tr-TR" dirty="0" smtClean="0"/>
              <a:t> E.R. İçinde etrafı </a:t>
            </a:r>
            <a:r>
              <a:rPr lang="tr-TR" dirty="0" err="1" smtClean="0"/>
              <a:t>membran</a:t>
            </a:r>
            <a:r>
              <a:rPr lang="tr-TR" dirty="0" smtClean="0"/>
              <a:t> ile sarılmış keseciklere </a:t>
            </a:r>
            <a:r>
              <a:rPr lang="tr-TR" u="sng" dirty="0" err="1" smtClean="0"/>
              <a:t>sisterna</a:t>
            </a:r>
            <a:r>
              <a:rPr lang="tr-TR" dirty="0" smtClean="0"/>
              <a:t> adı verilir.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err="1" smtClean="0"/>
              <a:t>Sisternalar</a:t>
            </a:r>
            <a:r>
              <a:rPr lang="tr-TR" dirty="0" smtClean="0"/>
              <a:t> çoğu zaman hücre içine giren maddelerin transportunu sağlamaktadırlar.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Bazı hücrelerde de bazı hücresel materyalin depolanmasında görev yapmaktadırlar.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Ribozomlarda protein sentezinden sonra proteinler önce ER </a:t>
            </a:r>
            <a:r>
              <a:rPr lang="tr-TR" dirty="0" err="1" smtClean="0"/>
              <a:t>sisternalarına</a:t>
            </a:r>
            <a:r>
              <a:rPr lang="tr-TR" dirty="0" smtClean="0"/>
              <a:t> gönderilmekte daha sonra ait olduğu bölgeye transfer edilmektedir.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ER aynı zamanda </a:t>
            </a:r>
            <a:r>
              <a:rPr lang="tr-TR" dirty="0" err="1" smtClean="0"/>
              <a:t>lipid</a:t>
            </a:r>
            <a:r>
              <a:rPr lang="tr-TR" dirty="0" smtClean="0"/>
              <a:t> </a:t>
            </a:r>
            <a:r>
              <a:rPr lang="tr-TR" dirty="0" err="1" smtClean="0"/>
              <a:t>biyosentezinde</a:t>
            </a:r>
            <a:r>
              <a:rPr lang="tr-TR" dirty="0" smtClean="0"/>
              <a:t> de önemli rol oynamaktadır.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Ribozomlar</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970463"/>
          </a:xfrm>
        </p:spPr>
        <p:txBody>
          <a:bodyPr>
            <a:normAutofit fontScale="92500"/>
          </a:bodyPr>
          <a:lstStyle/>
          <a:p>
            <a:pPr marL="265176" indent="-265176" fontAlgn="auto">
              <a:spcAft>
                <a:spcPts val="0"/>
              </a:spcAft>
              <a:buFont typeface="Wingdings 2"/>
              <a:buChar char=""/>
              <a:defRPr/>
            </a:pPr>
            <a:r>
              <a:rPr lang="tr-TR" dirty="0" smtClean="0"/>
              <a:t>Hücrede protein sentezinin yapıldığı merkezlerdir. </a:t>
            </a:r>
          </a:p>
          <a:p>
            <a:pPr marL="265176" indent="-265176" fontAlgn="auto">
              <a:spcAft>
                <a:spcPts val="0"/>
              </a:spcAft>
              <a:buFont typeface="Wingdings 2"/>
              <a:buChar char=""/>
              <a:defRPr/>
            </a:pPr>
            <a:r>
              <a:rPr lang="tr-TR" dirty="0" smtClean="0"/>
              <a:t>Aminoasitleri birleştirerek protein sentezini gerçekleştirir.  </a:t>
            </a:r>
          </a:p>
          <a:p>
            <a:pPr marL="265176" indent="-265176" fontAlgn="auto">
              <a:spcAft>
                <a:spcPts val="0"/>
              </a:spcAft>
              <a:buFont typeface="Wingdings 2"/>
              <a:buChar char=""/>
              <a:defRPr/>
            </a:pPr>
            <a:r>
              <a:rPr lang="tr-TR" dirty="0" smtClean="0"/>
              <a:t>Ribozom çekirdekçikte üretilir. </a:t>
            </a:r>
          </a:p>
          <a:p>
            <a:pPr marL="265176" indent="-265176" fontAlgn="auto">
              <a:spcAft>
                <a:spcPts val="0"/>
              </a:spcAft>
              <a:buFont typeface="Wingdings 2"/>
              <a:buChar char=""/>
              <a:defRPr/>
            </a:pPr>
            <a:r>
              <a:rPr lang="tr-TR" dirty="0" smtClean="0"/>
              <a:t>Zarsız bir </a:t>
            </a:r>
            <a:r>
              <a:rPr lang="tr-TR" dirty="0" err="1" smtClean="0"/>
              <a:t>organeldir</a:t>
            </a:r>
            <a:r>
              <a:rPr lang="tr-TR" dirty="0" smtClean="0"/>
              <a:t>. </a:t>
            </a:r>
          </a:p>
          <a:p>
            <a:pPr marL="265176" indent="-265176" fontAlgn="auto">
              <a:spcAft>
                <a:spcPts val="0"/>
              </a:spcAft>
              <a:buFont typeface="Wingdings 2"/>
              <a:buChar char=""/>
              <a:defRPr/>
            </a:pPr>
            <a:r>
              <a:rPr lang="tr-TR" dirty="0" smtClean="0"/>
              <a:t>Protein ve </a:t>
            </a:r>
            <a:r>
              <a:rPr lang="tr-TR" dirty="0" err="1" smtClean="0"/>
              <a:t>nükleik</a:t>
            </a:r>
            <a:r>
              <a:rPr lang="tr-TR" dirty="0" smtClean="0"/>
              <a:t> asitlerden oluşmaktadırlar.</a:t>
            </a:r>
          </a:p>
          <a:p>
            <a:pPr marL="265176" indent="-265176" fontAlgn="auto">
              <a:spcAft>
                <a:spcPts val="0"/>
              </a:spcAft>
              <a:buFont typeface="Wingdings 2"/>
              <a:buChar char=""/>
              <a:defRPr/>
            </a:pPr>
            <a:r>
              <a:rPr lang="tr-TR" dirty="0" smtClean="0"/>
              <a:t>İki alt ünitesi bulunmaktadır.</a:t>
            </a:r>
          </a:p>
          <a:p>
            <a:pPr marL="265176" indent="-265176" fontAlgn="auto">
              <a:spcAft>
                <a:spcPts val="0"/>
              </a:spcAft>
              <a:buFont typeface="Wingdings 2"/>
              <a:buChar char=""/>
              <a:defRPr/>
            </a:pPr>
            <a:r>
              <a:rPr lang="tr-TR" dirty="0" smtClean="0"/>
              <a:t>Bu iki alt birim birleşerek </a:t>
            </a:r>
          </a:p>
          <a:p>
            <a:pPr marL="265176" indent="-265176" fontAlgn="auto">
              <a:spcAft>
                <a:spcPts val="0"/>
              </a:spcAft>
              <a:buFont typeface="Wingdings 2"/>
              <a:buNone/>
              <a:defRPr/>
            </a:pPr>
            <a:r>
              <a:rPr lang="tr-TR" dirty="0" smtClean="0"/>
              <a:t>	ribozom kompleksini </a:t>
            </a:r>
          </a:p>
          <a:p>
            <a:pPr marL="265176" indent="-265176" fontAlgn="auto">
              <a:spcAft>
                <a:spcPts val="0"/>
              </a:spcAft>
              <a:buFont typeface="Wingdings 2"/>
              <a:buNone/>
              <a:defRPr/>
            </a:pPr>
            <a:r>
              <a:rPr lang="tr-TR" dirty="0" smtClean="0"/>
              <a:t>	oluştururlar. </a:t>
            </a:r>
          </a:p>
          <a:p>
            <a:pPr marL="265176" indent="-265176" fontAlgn="auto">
              <a:spcAft>
                <a:spcPts val="0"/>
              </a:spcAft>
              <a:buFont typeface="Wingdings 2"/>
              <a:buChar char=""/>
              <a:defRPr/>
            </a:pPr>
            <a:endParaRPr lang="tr-TR" dirty="0"/>
          </a:p>
        </p:txBody>
      </p:sp>
      <p:pic>
        <p:nvPicPr>
          <p:cNvPr id="36871" name="6 Resim" descr="cyto3.gif"/>
          <p:cNvPicPr>
            <a:picLocks noChangeAspect="1"/>
          </p:cNvPicPr>
          <p:nvPr/>
        </p:nvPicPr>
        <p:blipFill>
          <a:blip r:embed="rId2"/>
          <a:srcRect/>
          <a:stretch>
            <a:fillRect/>
          </a:stretch>
        </p:blipFill>
        <p:spPr bwMode="auto">
          <a:xfrm>
            <a:off x="6357938" y="3714750"/>
            <a:ext cx="2071687" cy="207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Ribozomlar</a:t>
            </a:r>
            <a:endParaRPr lang="tr-TR" dirty="0">
              <a:solidFill>
                <a:schemeClr val="accent1">
                  <a:tint val="88000"/>
                  <a:satMod val="150000"/>
                </a:schemeClr>
              </a:solidFill>
            </a:endParaRPr>
          </a:p>
        </p:txBody>
      </p:sp>
      <p:sp>
        <p:nvSpPr>
          <p:cNvPr id="37891" name="2 İçerik Yer Tutucusu"/>
          <p:cNvSpPr>
            <a:spLocks noGrp="1"/>
          </p:cNvSpPr>
          <p:nvPr>
            <p:ph idx="1"/>
          </p:nvPr>
        </p:nvSpPr>
        <p:spPr>
          <a:xfrm>
            <a:off x="503238" y="530225"/>
            <a:ext cx="8183562" cy="4970463"/>
          </a:xfrm>
        </p:spPr>
        <p:txBody>
          <a:bodyPr/>
          <a:lstStyle/>
          <a:p>
            <a:r>
              <a:rPr lang="tr-TR" smtClean="0"/>
              <a:t>Protein üretimi yoğun olan genç hücrelerde ribozomlar çok sayıda ve aktiftir.</a:t>
            </a:r>
          </a:p>
          <a:p>
            <a:r>
              <a:rPr lang="tr-TR" smtClean="0"/>
              <a:t>Yaşlı ve fazla gelişmiş hücrelerde ribozom sayısı çok az bazen de hiç yoktur.</a:t>
            </a:r>
          </a:p>
          <a:p>
            <a:endParaRPr lang="tr-TR" smtClean="0"/>
          </a:p>
        </p:txBody>
      </p:sp>
      <p:pic>
        <p:nvPicPr>
          <p:cNvPr id="37895" name="6 Resim" descr="cyto3.gif"/>
          <p:cNvPicPr>
            <a:picLocks noChangeAspect="1"/>
          </p:cNvPicPr>
          <p:nvPr/>
        </p:nvPicPr>
        <p:blipFill>
          <a:blip r:embed="rId2"/>
          <a:srcRect/>
          <a:stretch>
            <a:fillRect/>
          </a:stretch>
        </p:blipFill>
        <p:spPr bwMode="auto">
          <a:xfrm>
            <a:off x="5786438" y="3286125"/>
            <a:ext cx="2071687" cy="207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5786438"/>
            <a:ext cx="8183562" cy="714375"/>
          </a:xfrm>
        </p:spPr>
        <p:txBody>
          <a:bodyPr/>
          <a:lstStyle/>
          <a:p>
            <a:pPr fontAlgn="auto">
              <a:spcAft>
                <a:spcPts val="0"/>
              </a:spcAft>
              <a:defRPr/>
            </a:pPr>
            <a:r>
              <a:rPr lang="tr-TR" dirty="0" smtClean="0">
                <a:solidFill>
                  <a:schemeClr val="accent1">
                    <a:tint val="88000"/>
                    <a:satMod val="150000"/>
                  </a:schemeClr>
                </a:solidFill>
              </a:rPr>
              <a:t>Mitokondri</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5399088"/>
          </a:xfrm>
        </p:spPr>
        <p:txBody>
          <a:bodyPr>
            <a:normAutofit fontScale="92500" lnSpcReduction="20000"/>
          </a:bodyPr>
          <a:lstStyle/>
          <a:p>
            <a:pPr marL="265176" indent="-265176" fontAlgn="auto">
              <a:spcAft>
                <a:spcPts val="0"/>
              </a:spcAft>
              <a:buFont typeface="Wingdings 2"/>
              <a:buChar char=""/>
              <a:defRPr/>
            </a:pPr>
            <a:r>
              <a:rPr lang="tr-TR" dirty="0" smtClean="0"/>
              <a:t>Mitokondri bütün bitki ve hayvan hücrelerinde ileri derecede özel görev yapan organize </a:t>
            </a:r>
            <a:r>
              <a:rPr lang="tr-TR" dirty="0" err="1" smtClean="0"/>
              <a:t>organellerden</a:t>
            </a:r>
            <a:r>
              <a:rPr lang="tr-TR" dirty="0" smtClean="0"/>
              <a:t> biridir.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Mitokondriler sitoplazmada çeşitli biyokimyasal reaksiyonlara katılan ve hücrenin </a:t>
            </a:r>
            <a:r>
              <a:rPr lang="tr-TR" dirty="0" err="1" smtClean="0"/>
              <a:t>vital</a:t>
            </a:r>
            <a:r>
              <a:rPr lang="tr-TR" dirty="0" smtClean="0"/>
              <a:t> aktivitesi için gerekli enerjiyi depo eden </a:t>
            </a:r>
            <a:r>
              <a:rPr lang="tr-TR" dirty="0" err="1" smtClean="0"/>
              <a:t>organeldir</a:t>
            </a:r>
            <a:r>
              <a:rPr lang="tr-TR" dirty="0" smtClean="0"/>
              <a:t>.</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Bu nedenle mitokondrilere</a:t>
            </a:r>
          </a:p>
          <a:p>
            <a:pPr marL="265176" indent="-265176" fontAlgn="auto">
              <a:spcAft>
                <a:spcPts val="0"/>
              </a:spcAft>
              <a:buFont typeface="Wingdings 2"/>
              <a:buNone/>
              <a:defRPr/>
            </a:pPr>
            <a:r>
              <a:rPr lang="tr-TR" dirty="0" smtClean="0"/>
              <a:t>	hücrenin enerji depoları denir.</a:t>
            </a:r>
          </a:p>
          <a:p>
            <a:pPr marL="265176" indent="-265176" fontAlgn="auto">
              <a:spcAft>
                <a:spcPts val="0"/>
              </a:spcAft>
              <a:buFont typeface="Wingdings 2"/>
              <a:buNone/>
              <a:defRPr/>
            </a:pPr>
            <a:endParaRPr lang="tr-TR" dirty="0" smtClean="0"/>
          </a:p>
          <a:p>
            <a:pPr marL="265176" indent="-265176" fontAlgn="auto">
              <a:spcAft>
                <a:spcPts val="0"/>
              </a:spcAft>
              <a:buFont typeface="Wingdings 2"/>
              <a:buChar char=""/>
              <a:defRPr/>
            </a:pPr>
            <a:r>
              <a:rPr lang="tr-TR" dirty="0" smtClean="0"/>
              <a:t>Hücredeki enerji gerektiren </a:t>
            </a:r>
          </a:p>
          <a:p>
            <a:pPr marL="265176" indent="-265176" fontAlgn="auto">
              <a:spcAft>
                <a:spcPts val="0"/>
              </a:spcAft>
              <a:buFont typeface="Wingdings 2"/>
              <a:buNone/>
              <a:defRPr/>
            </a:pPr>
            <a:r>
              <a:rPr lang="tr-TR" dirty="0" smtClean="0"/>
              <a:t>	reaksiyonların büyük çoğunluğu </a:t>
            </a:r>
          </a:p>
          <a:p>
            <a:pPr marL="265176" indent="-265176" fontAlgn="auto">
              <a:spcAft>
                <a:spcPts val="0"/>
              </a:spcAft>
              <a:buFont typeface="Wingdings 2"/>
              <a:buNone/>
              <a:defRPr/>
            </a:pPr>
            <a:r>
              <a:rPr lang="tr-TR" dirty="0" smtClean="0"/>
              <a:t>	</a:t>
            </a:r>
            <a:r>
              <a:rPr lang="tr-TR" dirty="0" err="1" smtClean="0"/>
              <a:t>ATP’yi</a:t>
            </a:r>
            <a:r>
              <a:rPr lang="tr-TR" dirty="0" smtClean="0"/>
              <a:t> mitokondriden sağlar.</a:t>
            </a:r>
          </a:p>
          <a:p>
            <a:pPr marL="265176" indent="-265176" algn="just"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a:p>
        </p:txBody>
      </p:sp>
      <p:pic>
        <p:nvPicPr>
          <p:cNvPr id="39943" name="6 Resim" descr="cyto8.gif"/>
          <p:cNvPicPr>
            <a:picLocks noChangeAspect="1"/>
          </p:cNvPicPr>
          <p:nvPr/>
        </p:nvPicPr>
        <p:blipFill>
          <a:blip r:embed="rId2"/>
          <a:srcRect/>
          <a:stretch>
            <a:fillRect/>
          </a:stretch>
        </p:blipFill>
        <p:spPr bwMode="auto">
          <a:xfrm>
            <a:off x="6572250" y="3857625"/>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Mitokondri</a:t>
            </a:r>
            <a:endParaRPr lang="tr-TR" dirty="0">
              <a:solidFill>
                <a:schemeClr val="accent1">
                  <a:tint val="88000"/>
                  <a:satMod val="150000"/>
                </a:schemeClr>
              </a:solidFill>
            </a:endParaRPr>
          </a:p>
        </p:txBody>
      </p:sp>
      <p:sp>
        <p:nvSpPr>
          <p:cNvPr id="40963" name="2 İçerik Yer Tutucusu"/>
          <p:cNvSpPr>
            <a:spLocks noGrp="1"/>
          </p:cNvSpPr>
          <p:nvPr>
            <p:ph idx="1"/>
          </p:nvPr>
        </p:nvSpPr>
        <p:spPr>
          <a:xfrm>
            <a:off x="503238" y="530225"/>
            <a:ext cx="8183562" cy="4970463"/>
          </a:xfrm>
        </p:spPr>
        <p:txBody>
          <a:bodyPr/>
          <a:lstStyle/>
          <a:p>
            <a:r>
              <a:rPr lang="tr-TR" smtClean="0"/>
              <a:t>Mitokondrilerin şekilleri, sayıları, boyları ve hücrede lokalize oldukları yerler türden türe ve hücreden hücreye farklılık gösterir.</a:t>
            </a:r>
          </a:p>
          <a:p>
            <a:r>
              <a:rPr lang="tr-TR" smtClean="0"/>
              <a:t>Mitokondrilerin yapılarında %60 protein, %40 lipid ve az miktarda RNA ve DNA da bulunmaktadır.</a:t>
            </a:r>
          </a:p>
          <a:p>
            <a:r>
              <a:rPr lang="tr-TR" smtClean="0"/>
              <a:t>Mitokondri bir çift zar sisteminden oluşmuştur.</a:t>
            </a:r>
          </a:p>
          <a:p>
            <a:r>
              <a:rPr lang="tr-TR" smtClean="0"/>
              <a:t> Dış membran fosfolipidce zengin bir tabakadan meydana gelmiştir.</a:t>
            </a:r>
          </a:p>
          <a:p>
            <a:endParaRPr lang="tr-TR" smtClean="0"/>
          </a:p>
          <a:p>
            <a:pPr algn="just"/>
            <a:endParaRPr lang="tr-TR" smtClean="0"/>
          </a:p>
          <a:p>
            <a:endParaRPr lang="tr-TR"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Mitokondri</a:t>
            </a:r>
            <a:endParaRPr lang="tr-TR" dirty="0">
              <a:solidFill>
                <a:schemeClr val="accent1">
                  <a:tint val="88000"/>
                  <a:satMod val="150000"/>
                </a:schemeClr>
              </a:solidFill>
            </a:endParaRPr>
          </a:p>
        </p:txBody>
      </p:sp>
      <p:sp>
        <p:nvSpPr>
          <p:cNvPr id="41987" name="2 İçerik Yer Tutucusu"/>
          <p:cNvSpPr>
            <a:spLocks noGrp="1"/>
          </p:cNvSpPr>
          <p:nvPr>
            <p:ph idx="1"/>
          </p:nvPr>
        </p:nvSpPr>
        <p:spPr>
          <a:xfrm>
            <a:off x="503238" y="530225"/>
            <a:ext cx="8183562" cy="4970463"/>
          </a:xfrm>
        </p:spPr>
        <p:txBody>
          <a:bodyPr/>
          <a:lstStyle/>
          <a:p>
            <a:r>
              <a:rPr lang="tr-TR" smtClean="0"/>
              <a:t>İç zar krista adı verilen kıvrımlar şeklindedir. </a:t>
            </a:r>
          </a:p>
          <a:p>
            <a:r>
              <a:rPr lang="tr-TR" smtClean="0"/>
              <a:t>En iç kısmında yani matriks’de , solunum reksiyonları için gerekli enzimler, koenzimler, su, fosfatlar ve diğer moleküller bulunur. </a:t>
            </a:r>
          </a:p>
          <a:p>
            <a:r>
              <a:rPr lang="tr-TR" smtClean="0"/>
              <a:t>İç zar sadece ATP ve pürivik asit gibi moleküllerin geçişine izin verir. </a:t>
            </a:r>
          </a:p>
          <a:p>
            <a:r>
              <a:rPr lang="tr-TR" smtClean="0"/>
              <a:t>Solunum reaksiyonlarından elektron taşıma zincirinde yer alan moleküller krista zarı üzerine yerleşmişlerdir.</a:t>
            </a:r>
          </a:p>
          <a:p>
            <a:endParaRPr lang="tr-TR"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smtClean="0">
                <a:solidFill>
                  <a:schemeClr val="accent1">
                    <a:tint val="88000"/>
                    <a:satMod val="150000"/>
                  </a:schemeClr>
                </a:solidFill>
              </a:rPr>
              <a:t>Mitokondri</a:t>
            </a:r>
            <a:endParaRPr lang="tr-TR" dirty="0">
              <a:solidFill>
                <a:schemeClr val="accent1">
                  <a:tint val="88000"/>
                  <a:satMod val="150000"/>
                </a:schemeClr>
              </a:solidFill>
            </a:endParaRPr>
          </a:p>
        </p:txBody>
      </p:sp>
      <p:pic>
        <p:nvPicPr>
          <p:cNvPr id="43014" name="Picture 4" descr="mitochondriafigure1"/>
          <p:cNvPicPr>
            <a:picLocks noGrp="1" noChangeAspect="1" noChangeArrowheads="1"/>
          </p:cNvPicPr>
          <p:nvPr>
            <p:ph idx="1"/>
          </p:nvPr>
        </p:nvPicPr>
        <p:blipFill>
          <a:blip r:embed="rId2"/>
          <a:srcRect/>
          <a:stretch>
            <a:fillRect/>
          </a:stretch>
        </p:blipFill>
        <p:spPr>
          <a:xfrm>
            <a:off x="3429000" y="714375"/>
            <a:ext cx="4929188" cy="5195888"/>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Golgi</a:t>
            </a:r>
            <a:r>
              <a:rPr lang="tr-TR" dirty="0" smtClean="0">
                <a:solidFill>
                  <a:schemeClr val="accent1">
                    <a:tint val="88000"/>
                    <a:satMod val="150000"/>
                  </a:schemeClr>
                </a:solidFill>
              </a:rPr>
              <a:t> </a:t>
            </a:r>
            <a:r>
              <a:rPr lang="tr-TR" dirty="0" err="1" smtClean="0">
                <a:solidFill>
                  <a:schemeClr val="accent1">
                    <a:tint val="88000"/>
                    <a:satMod val="150000"/>
                  </a:schemeClr>
                </a:solidFill>
              </a:rPr>
              <a:t>Organeli</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5113338"/>
          </a:xfrm>
        </p:spPr>
        <p:txBody>
          <a:bodyPr>
            <a:normAutofit fontScale="85000" lnSpcReduction="20000"/>
          </a:bodyPr>
          <a:lstStyle/>
          <a:p>
            <a:pPr marL="265176" indent="-265176" fontAlgn="auto">
              <a:spcAft>
                <a:spcPts val="0"/>
              </a:spcAft>
              <a:buFont typeface="Wingdings 2"/>
              <a:buChar char=""/>
              <a:defRPr/>
            </a:pPr>
            <a:r>
              <a:rPr lang="tr-TR" dirty="0" smtClean="0"/>
              <a:t>Genellikle yassılaşmış </a:t>
            </a:r>
            <a:r>
              <a:rPr lang="tr-TR" dirty="0" err="1" smtClean="0"/>
              <a:t>vesikül</a:t>
            </a:r>
            <a:r>
              <a:rPr lang="tr-TR" dirty="0" smtClean="0"/>
              <a:t> ve </a:t>
            </a:r>
          </a:p>
          <a:p>
            <a:pPr marL="265176" indent="-265176" fontAlgn="auto">
              <a:spcAft>
                <a:spcPts val="0"/>
              </a:spcAft>
              <a:buFont typeface="Wingdings 2"/>
              <a:buNone/>
              <a:defRPr/>
            </a:pPr>
            <a:r>
              <a:rPr lang="tr-TR" dirty="0" smtClean="0"/>
              <a:t>	keselerden meydana gelmiş olup </a:t>
            </a:r>
          </a:p>
          <a:p>
            <a:pPr marL="265176" indent="-265176" fontAlgn="auto">
              <a:spcAft>
                <a:spcPts val="0"/>
              </a:spcAft>
              <a:buFont typeface="Wingdings 2"/>
              <a:buNone/>
              <a:defRPr/>
            </a:pPr>
            <a:r>
              <a:rPr lang="tr-TR" dirty="0" smtClean="0"/>
              <a:t>	etrafları tek katlı bir </a:t>
            </a:r>
            <a:r>
              <a:rPr lang="tr-TR" dirty="0" err="1" smtClean="0"/>
              <a:t>membran</a:t>
            </a:r>
            <a:r>
              <a:rPr lang="tr-TR" dirty="0" smtClean="0"/>
              <a:t> sistemi </a:t>
            </a:r>
          </a:p>
          <a:p>
            <a:pPr marL="265176" indent="-265176" fontAlgn="auto">
              <a:spcAft>
                <a:spcPts val="0"/>
              </a:spcAft>
              <a:buFont typeface="Wingdings 2"/>
              <a:buNone/>
              <a:defRPr/>
            </a:pPr>
            <a:r>
              <a:rPr lang="tr-TR" dirty="0" smtClean="0"/>
              <a:t>	ile çevrilmiştir.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err="1" smtClean="0"/>
              <a:t>Golgi</a:t>
            </a:r>
            <a:r>
              <a:rPr lang="tr-TR" dirty="0" smtClean="0"/>
              <a:t> </a:t>
            </a:r>
            <a:r>
              <a:rPr lang="tr-TR" dirty="0" err="1" smtClean="0"/>
              <a:t>organeli</a:t>
            </a:r>
            <a:r>
              <a:rPr lang="tr-TR" dirty="0" smtClean="0"/>
              <a:t> </a:t>
            </a:r>
            <a:r>
              <a:rPr lang="tr-TR" dirty="0" err="1" smtClean="0"/>
              <a:t>endoplazmik</a:t>
            </a:r>
            <a:r>
              <a:rPr lang="tr-TR" dirty="0" smtClean="0"/>
              <a:t> </a:t>
            </a:r>
            <a:r>
              <a:rPr lang="tr-TR" dirty="0" err="1" smtClean="0"/>
              <a:t>retikulumun</a:t>
            </a:r>
            <a:r>
              <a:rPr lang="tr-TR" dirty="0" smtClean="0"/>
              <a:t> devamı gibi görüldüğünden </a:t>
            </a:r>
            <a:r>
              <a:rPr lang="tr-TR" dirty="0" err="1" smtClean="0"/>
              <a:t>golgi</a:t>
            </a:r>
            <a:r>
              <a:rPr lang="tr-TR" dirty="0" smtClean="0"/>
              <a:t> </a:t>
            </a:r>
            <a:r>
              <a:rPr lang="tr-TR" dirty="0" err="1" smtClean="0"/>
              <a:t>organelinin</a:t>
            </a:r>
            <a:r>
              <a:rPr lang="tr-TR" dirty="0" smtClean="0"/>
              <a:t> düz ER dan meydana geldiği kabul edilmektedir.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Ribozomlarda sentezlenen proteinler önce </a:t>
            </a:r>
            <a:r>
              <a:rPr lang="tr-TR" dirty="0" err="1" smtClean="0"/>
              <a:t>endoplazmik</a:t>
            </a:r>
            <a:r>
              <a:rPr lang="tr-TR" dirty="0" smtClean="0"/>
              <a:t> </a:t>
            </a:r>
            <a:r>
              <a:rPr lang="tr-TR" dirty="0" err="1" smtClean="0"/>
              <a:t>retikulum</a:t>
            </a:r>
            <a:r>
              <a:rPr lang="tr-TR" dirty="0" smtClean="0"/>
              <a:t> kanalları içine gönderilmekte daha sonra bu proteinler </a:t>
            </a:r>
            <a:r>
              <a:rPr lang="tr-TR" dirty="0" err="1" smtClean="0"/>
              <a:t>golgi</a:t>
            </a:r>
            <a:r>
              <a:rPr lang="tr-TR" dirty="0" smtClean="0"/>
              <a:t> </a:t>
            </a:r>
            <a:r>
              <a:rPr lang="tr-TR" dirty="0" err="1" smtClean="0"/>
              <a:t>organeli</a:t>
            </a:r>
            <a:r>
              <a:rPr lang="tr-TR" dirty="0" smtClean="0"/>
              <a:t> içinde depo edilip paketlenmekte ve sonunda olgun salgı granülleri halinde serbest bırakılmaktadır.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a:p>
        </p:txBody>
      </p:sp>
      <p:pic>
        <p:nvPicPr>
          <p:cNvPr id="45063" name="6 Resim" descr="cyto4.gif"/>
          <p:cNvPicPr>
            <a:picLocks noChangeAspect="1"/>
          </p:cNvPicPr>
          <p:nvPr/>
        </p:nvPicPr>
        <p:blipFill>
          <a:blip r:embed="rId2"/>
          <a:srcRect/>
          <a:stretch>
            <a:fillRect/>
          </a:stretch>
        </p:blipFill>
        <p:spPr bwMode="auto">
          <a:xfrm>
            <a:off x="6858000" y="214313"/>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Golgi</a:t>
            </a:r>
            <a:r>
              <a:rPr lang="tr-TR" dirty="0" smtClean="0">
                <a:solidFill>
                  <a:schemeClr val="accent1">
                    <a:tint val="88000"/>
                    <a:satMod val="150000"/>
                  </a:schemeClr>
                </a:solidFill>
              </a:rPr>
              <a:t> </a:t>
            </a:r>
            <a:r>
              <a:rPr lang="tr-TR" dirty="0" err="1" smtClean="0">
                <a:solidFill>
                  <a:schemeClr val="accent1">
                    <a:tint val="88000"/>
                    <a:satMod val="150000"/>
                  </a:schemeClr>
                </a:solidFill>
              </a:rPr>
              <a:t>Organeli</a:t>
            </a:r>
            <a:endParaRPr lang="tr-TR" dirty="0">
              <a:solidFill>
                <a:schemeClr val="accent1">
                  <a:tint val="88000"/>
                  <a:satMod val="150000"/>
                </a:schemeClr>
              </a:solidFill>
            </a:endParaRPr>
          </a:p>
        </p:txBody>
      </p:sp>
      <p:sp>
        <p:nvSpPr>
          <p:cNvPr id="46083" name="2 İçerik Yer Tutucusu"/>
          <p:cNvSpPr>
            <a:spLocks noGrp="1"/>
          </p:cNvSpPr>
          <p:nvPr>
            <p:ph idx="1"/>
          </p:nvPr>
        </p:nvSpPr>
        <p:spPr>
          <a:xfrm>
            <a:off x="503238" y="530225"/>
            <a:ext cx="8183562" cy="4899025"/>
          </a:xfrm>
        </p:spPr>
        <p:txBody>
          <a:bodyPr/>
          <a:lstStyle/>
          <a:p>
            <a:r>
              <a:rPr lang="tr-TR" smtClean="0"/>
              <a:t>Salgı maddelerinin oluşturulması, paketlenmesi ve salgılanmasından sorumludurlar. </a:t>
            </a:r>
          </a:p>
          <a:p>
            <a:r>
              <a:rPr lang="tr-TR" smtClean="0"/>
              <a:t>Golgi organeli özellikle salgı yapan hücrelerde bol miktarda bulunmaktadır.</a:t>
            </a:r>
          </a:p>
          <a:p>
            <a:r>
              <a:rPr lang="tr-TR" smtClean="0">
                <a:hlinkClick r:id="rId2"/>
              </a:rPr>
              <a:t>Bitkilerin</a:t>
            </a:r>
            <a:r>
              <a:rPr lang="tr-TR" smtClean="0"/>
              <a:t> nektar bezlerinde, salgı dokusunda bol bulunur. </a:t>
            </a:r>
          </a:p>
          <a:p>
            <a:endParaRPr lang="tr-TR" smtClean="0"/>
          </a:p>
          <a:p>
            <a:endParaRPr lang="tr-TR" smtClean="0"/>
          </a:p>
        </p:txBody>
      </p:sp>
      <p:pic>
        <p:nvPicPr>
          <p:cNvPr id="46087" name="6 Resim" descr="cyto4.gif"/>
          <p:cNvPicPr>
            <a:picLocks noChangeAspect="1"/>
          </p:cNvPicPr>
          <p:nvPr/>
        </p:nvPicPr>
        <p:blipFill>
          <a:blip r:embed="rId3"/>
          <a:srcRect/>
          <a:stretch>
            <a:fillRect/>
          </a:stretch>
        </p:blipFill>
        <p:spPr bwMode="auto">
          <a:xfrm>
            <a:off x="5786438" y="3429000"/>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Plastidler</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899025"/>
          </a:xfrm>
        </p:spPr>
        <p:txBody>
          <a:bodyPr>
            <a:normAutofit fontScale="70000" lnSpcReduction="20000"/>
          </a:bodyPr>
          <a:lstStyle/>
          <a:p>
            <a:pPr eaLnBrk="1" hangingPunct="1">
              <a:lnSpc>
                <a:spcPct val="120000"/>
              </a:lnSpc>
            </a:pPr>
            <a:r>
              <a:rPr lang="tr-TR" sz="2600" b="1" dirty="0" err="1"/>
              <a:t>Plastlar</a:t>
            </a:r>
            <a:r>
              <a:rPr lang="tr-TR" sz="2600" dirty="0"/>
              <a:t>, hayvansal hücrelerde olmayıp sadece bitkisel hücrelerde ve </a:t>
            </a:r>
            <a:r>
              <a:rPr lang="tr-TR" sz="2600" dirty="0" err="1"/>
              <a:t>ökaryotik</a:t>
            </a:r>
            <a:r>
              <a:rPr lang="tr-TR" sz="2600" dirty="0"/>
              <a:t> alglerde bulunan </a:t>
            </a:r>
            <a:r>
              <a:rPr lang="tr-TR" sz="2600" dirty="0" err="1"/>
              <a:t>organellerdir</a:t>
            </a:r>
            <a:r>
              <a:rPr lang="tr-TR" sz="2600" dirty="0"/>
              <a:t>. </a:t>
            </a:r>
            <a:r>
              <a:rPr lang="tr-TR" sz="2600" dirty="0" err="1"/>
              <a:t>Plastların</a:t>
            </a:r>
            <a:r>
              <a:rPr lang="tr-TR" sz="2600" dirty="0"/>
              <a:t> renk ve şekil açısından farklı tipleri vardır. Değişik renk ve yapıda ışığa duyarlı pigment (renk maddesi) içerirler. </a:t>
            </a:r>
            <a:r>
              <a:rPr lang="tr-TR" sz="2600" dirty="0" err="1"/>
              <a:t>Plastitler</a:t>
            </a:r>
            <a:r>
              <a:rPr lang="tr-TR" sz="2600" dirty="0"/>
              <a:t>; </a:t>
            </a:r>
            <a:r>
              <a:rPr lang="tr-TR" sz="2600" b="1" dirty="0"/>
              <a:t>Kloroplastlar, Kromoplastlar </a:t>
            </a:r>
            <a:r>
              <a:rPr lang="tr-TR" sz="2600" dirty="0"/>
              <a:t>ve</a:t>
            </a:r>
            <a:r>
              <a:rPr lang="tr-TR" sz="2600" b="1" dirty="0"/>
              <a:t> Lökoplastlar</a:t>
            </a:r>
            <a:r>
              <a:rPr lang="tr-TR" sz="2600" dirty="0"/>
              <a:t> olmak üzere üçe ayrılır. Bulundurdukları pigment  ve görevlerine göre birbirine dönüşebilirler. </a:t>
            </a:r>
            <a:endParaRPr lang="tr-TR" dirty="0" smtClean="0">
              <a:latin typeface="+mj-lt"/>
            </a:endParaRPr>
          </a:p>
          <a:p>
            <a:pPr marL="0" indent="0" fontAlgn="auto">
              <a:spcAft>
                <a:spcPts val="0"/>
              </a:spcAft>
              <a:buNone/>
              <a:defRPr/>
            </a:pPr>
            <a:endParaRPr lang="tr-TR" dirty="0" smtClean="0">
              <a:latin typeface="+mj-lt"/>
              <a:cs typeface="Arial" charset="0"/>
            </a:endParaRPr>
          </a:p>
          <a:p>
            <a:pPr eaLnBrk="1" hangingPunct="1">
              <a:lnSpc>
                <a:spcPct val="120000"/>
              </a:lnSpc>
            </a:pPr>
            <a:r>
              <a:rPr lang="tr-TR" dirty="0"/>
              <a:t>Tüm </a:t>
            </a:r>
            <a:r>
              <a:rPr lang="tr-TR" dirty="0" err="1"/>
              <a:t>plastlar</a:t>
            </a:r>
            <a:r>
              <a:rPr lang="tr-TR" dirty="0"/>
              <a:t>, </a:t>
            </a:r>
            <a:r>
              <a:rPr lang="tr-TR" b="1" dirty="0" err="1"/>
              <a:t>proplastid</a:t>
            </a:r>
            <a:r>
              <a:rPr lang="tr-TR" b="1" dirty="0"/>
              <a:t> </a:t>
            </a:r>
            <a:r>
              <a:rPr lang="tr-TR" dirty="0"/>
              <a:t>denilen küçük farklılaşmamış </a:t>
            </a:r>
            <a:r>
              <a:rPr lang="tr-TR" dirty="0" err="1"/>
              <a:t>organellerden</a:t>
            </a:r>
            <a:r>
              <a:rPr lang="tr-TR" dirty="0"/>
              <a:t> (keseciklerden) oluşurlar. </a:t>
            </a:r>
            <a:r>
              <a:rPr lang="tr-TR" dirty="0" err="1"/>
              <a:t>Proplastitler</a:t>
            </a:r>
            <a:r>
              <a:rPr lang="tr-TR" dirty="0"/>
              <a:t>, hızla çeşitli olgun </a:t>
            </a:r>
            <a:r>
              <a:rPr lang="tr-TR" dirty="0" err="1"/>
              <a:t>plastitlere</a:t>
            </a:r>
            <a:r>
              <a:rPr lang="tr-TR" dirty="0"/>
              <a:t>, hücrenin ihtiyacına göre dönüşürler. Ayrıca, olgun </a:t>
            </a:r>
            <a:r>
              <a:rPr lang="tr-TR" dirty="0" err="1"/>
              <a:t>plastlar</a:t>
            </a:r>
            <a:r>
              <a:rPr lang="tr-TR" dirty="0"/>
              <a:t>, bir tipten diğerine değişebilirler. Örneğin, domatesin olgunlaşmasında, kloroplastın klorofili bozulur yeni </a:t>
            </a:r>
            <a:r>
              <a:rPr lang="tr-TR" dirty="0" err="1"/>
              <a:t>karotenoidler</a:t>
            </a:r>
            <a:r>
              <a:rPr lang="tr-TR" dirty="0"/>
              <a:t> (renk pigmentleri) sentezlenir (kloroplast → kromoplast). Yaprakları dökülen ağaçlarda olduğu gibi, kloroplast → </a:t>
            </a:r>
            <a:r>
              <a:rPr lang="tr-TR" dirty="0" err="1"/>
              <a:t>kromoplast’a</a:t>
            </a:r>
            <a:r>
              <a:rPr lang="tr-TR" dirty="0"/>
              <a:t> dönüşür.</a:t>
            </a:r>
          </a:p>
          <a:p>
            <a:pPr marL="0" indent="0" fontAlgn="auto">
              <a:spcAft>
                <a:spcPts val="0"/>
              </a:spcAft>
              <a:buNone/>
              <a:defRPr/>
            </a:pPr>
            <a:endParaRPr lang="tr-TR" dirty="0" smtClean="0">
              <a:latin typeface="+mj-lt"/>
              <a:cs typeface="Arial" charset="0"/>
            </a:endParaRPr>
          </a:p>
          <a:p>
            <a:pPr marL="265176" indent="-265176" fontAlgn="auto">
              <a:spcAft>
                <a:spcPts val="0"/>
              </a:spcAft>
              <a:buFont typeface="Wingdings 2"/>
              <a:buChar char=""/>
              <a:defRPr/>
            </a:pPr>
            <a:endParaRPr lang="tr-TR" dirty="0" smtClean="0">
              <a:latin typeface="+mj-lt"/>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250825" y="549275"/>
            <a:ext cx="8435975" cy="5903913"/>
          </a:xfrm>
        </p:spPr>
        <p:txBody>
          <a:bodyPr/>
          <a:lstStyle/>
          <a:p>
            <a:pPr eaLnBrk="1" hangingPunct="1">
              <a:lnSpc>
                <a:spcPct val="90000"/>
              </a:lnSpc>
            </a:pPr>
            <a:r>
              <a:rPr lang="tr-TR" sz="2100" b="1" smtClean="0"/>
              <a:t>Lökoplast =</a:t>
            </a:r>
            <a:r>
              <a:rPr lang="tr-TR" sz="2100" smtClean="0"/>
              <a:t> Renksizdirler (pigmentsiz). Besin depolar (Bitkilerin ışık görmeyen kısımlarında, patates gibi kökte, yumruda ya da bitkinin renksiz kısımlarında). Nişasta, protein ve yağ gibi maddelerin sentezini yapar ve depo ederler. Fotosentetik olmayan dokularda çeşitli enerji kaynaklarının depo yerleridir. (ışık gördüğünde, kloroplasta dönüşebilir).</a:t>
            </a:r>
          </a:p>
          <a:p>
            <a:pPr eaLnBrk="1" hangingPunct="1">
              <a:lnSpc>
                <a:spcPct val="90000"/>
              </a:lnSpc>
            </a:pPr>
            <a:r>
              <a:rPr lang="tr-TR" sz="2100" smtClean="0"/>
              <a:t>Fotosentez sonucu oluşan glukoz, iletim sistemi aracılığıyla depo yeri olan lökoplastlara gelir. Burada </a:t>
            </a:r>
            <a:r>
              <a:rPr lang="tr-TR" sz="2100" b="1" smtClean="0"/>
              <a:t>glukoz </a:t>
            </a:r>
            <a:r>
              <a:rPr lang="tr-TR" sz="2100" smtClean="0"/>
              <a:t>molekülleri birleşerek </a:t>
            </a:r>
            <a:r>
              <a:rPr lang="tr-TR" sz="2100" b="1" smtClean="0"/>
              <a:t>nişasta</a:t>
            </a:r>
            <a:r>
              <a:rPr lang="tr-TR" sz="2100" smtClean="0"/>
              <a:t> molekülleri meydana gelir. Nişastanın sentezi esnasında, su açığa çıkar. “n” sayıda glukoz molekülünün birleşmesi esnasında (n-1) sayıda H2O molekülü açığa çıkar. Nişasta taneciklerinin şekil ve büyüklükleri bitkinin çeşidine göre farklılık gösterir.</a:t>
            </a:r>
            <a:endParaRPr lang="tr-TR" sz="2100" b="1" smtClean="0"/>
          </a:p>
          <a:p>
            <a:pPr eaLnBrk="1" hangingPunct="1">
              <a:lnSpc>
                <a:spcPct val="90000"/>
              </a:lnSpc>
              <a:buFont typeface="Wingdings" pitchFamily="2" charset="2"/>
              <a:buNone/>
            </a:pPr>
            <a:r>
              <a:rPr lang="tr-TR" sz="2100" b="1" smtClean="0"/>
              <a:t>      Amiloplast:</a:t>
            </a:r>
            <a:r>
              <a:rPr lang="tr-TR" sz="2100" smtClean="0"/>
              <a:t> Nişasta depo ederler.</a:t>
            </a:r>
            <a:endParaRPr lang="tr-TR" sz="2100" b="1" smtClean="0"/>
          </a:p>
          <a:p>
            <a:pPr eaLnBrk="1" hangingPunct="1">
              <a:lnSpc>
                <a:spcPct val="90000"/>
              </a:lnSpc>
              <a:buFont typeface="Wingdings" pitchFamily="2" charset="2"/>
              <a:buNone/>
            </a:pPr>
            <a:r>
              <a:rPr lang="tr-TR" sz="2100" b="1" smtClean="0"/>
              <a:t>      Proteinoplast (alöron):</a:t>
            </a:r>
            <a:r>
              <a:rPr lang="tr-TR" sz="2100" smtClean="0"/>
              <a:t> Protein depo ederler.</a:t>
            </a:r>
            <a:endParaRPr lang="tr-TR" sz="2100" b="1" smtClean="0"/>
          </a:p>
          <a:p>
            <a:pPr eaLnBrk="1" hangingPunct="1">
              <a:lnSpc>
                <a:spcPct val="90000"/>
              </a:lnSpc>
              <a:buFont typeface="Wingdings" pitchFamily="2" charset="2"/>
              <a:buNone/>
            </a:pPr>
            <a:r>
              <a:rPr lang="tr-TR" sz="2100" b="1" smtClean="0"/>
              <a:t>      Elaioplast (oleozom):</a:t>
            </a:r>
            <a:r>
              <a:rPr lang="tr-TR" sz="2100" smtClean="0"/>
              <a:t> Yağ (lipit) depo ederler.</a:t>
            </a:r>
          </a:p>
        </p:txBody>
      </p:sp>
      <p:pic>
        <p:nvPicPr>
          <p:cNvPr id="34819" name="Picture 5" descr="ANd9GcQ_WM26nc3WpOM707H79YEphtoGjmx-UK6PAwqVRYtD577pmtD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563" y="4652963"/>
            <a:ext cx="1524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552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95288" y="5517232"/>
            <a:ext cx="8183880" cy="1051560"/>
          </a:xfrm>
        </p:spPr>
        <p:txBody>
          <a:bodyPr/>
          <a:lstStyle/>
          <a:p>
            <a:pPr eaLnBrk="1" hangingPunct="1"/>
            <a:r>
              <a:rPr lang="tr-TR" dirty="0" smtClean="0"/>
              <a:t>                       </a:t>
            </a:r>
            <a:r>
              <a:rPr lang="tr-TR" sz="2400" dirty="0" err="1" smtClean="0"/>
              <a:t>Güneşsever</a:t>
            </a:r>
            <a:r>
              <a:rPr lang="tr-TR" dirty="0" smtClean="0"/>
              <a:t> </a:t>
            </a:r>
          </a:p>
        </p:txBody>
      </p:sp>
      <p:sp>
        <p:nvSpPr>
          <p:cNvPr id="35843" name="Rectangle 3"/>
          <p:cNvSpPr>
            <a:spLocks noGrp="1" noChangeArrowheads="1"/>
          </p:cNvSpPr>
          <p:nvPr>
            <p:ph type="body" idx="1"/>
          </p:nvPr>
        </p:nvSpPr>
        <p:spPr>
          <a:xfrm>
            <a:off x="251520" y="1628800"/>
            <a:ext cx="8642350" cy="3492203"/>
          </a:xfrm>
        </p:spPr>
        <p:txBody>
          <a:bodyPr/>
          <a:lstStyle/>
          <a:p>
            <a:pPr eaLnBrk="1" hangingPunct="1">
              <a:lnSpc>
                <a:spcPct val="80000"/>
              </a:lnSpc>
            </a:pPr>
            <a:r>
              <a:rPr lang="tr-TR" sz="2100" b="1" dirty="0" smtClean="0"/>
              <a:t>Kloroplast, </a:t>
            </a:r>
            <a:r>
              <a:rPr lang="tr-TR" sz="2100" dirty="0" smtClean="0"/>
              <a:t>fotosentezin gerçekleştiği ve bitkinin yapraklarında bol miktarda bulunan yeşil renkli </a:t>
            </a:r>
            <a:r>
              <a:rPr lang="tr-TR" sz="2100" dirty="0" err="1" smtClean="0"/>
              <a:t>organellerdir</a:t>
            </a:r>
            <a:r>
              <a:rPr lang="tr-TR" sz="2100" dirty="0" smtClean="0"/>
              <a:t>. Yeşil renkte </a:t>
            </a:r>
            <a:r>
              <a:rPr lang="tr-TR" sz="2100" b="1" dirty="0" smtClean="0"/>
              <a:t>klorofil </a:t>
            </a:r>
            <a:r>
              <a:rPr lang="tr-TR" sz="2100" dirty="0" smtClean="0"/>
              <a:t>pigmentlerini taşırlar. Bitkilere yeşil rengini verirler. Fotosentezde ışığı tutup kimyasal enerjiye dönüştürürler. </a:t>
            </a:r>
          </a:p>
          <a:p>
            <a:pPr eaLnBrk="1" hangingPunct="1">
              <a:lnSpc>
                <a:spcPct val="80000"/>
              </a:lnSpc>
            </a:pPr>
            <a:r>
              <a:rPr lang="tr-TR" sz="2100" dirty="0" smtClean="0"/>
              <a:t>Her kloroplast taneciği </a:t>
            </a:r>
            <a:r>
              <a:rPr lang="tr-TR" sz="2100" b="1" dirty="0" smtClean="0"/>
              <a:t>dış ve iç zar</a:t>
            </a:r>
            <a:r>
              <a:rPr lang="tr-TR" sz="2100" dirty="0" smtClean="0"/>
              <a:t> olmak üzere iki zarla çevrilmiştir. İç zarın içini dolduran renksiz sıvıya </a:t>
            </a:r>
            <a:r>
              <a:rPr lang="tr-TR" sz="2100" b="1" dirty="0" err="1" smtClean="0"/>
              <a:t>stroma</a:t>
            </a:r>
            <a:r>
              <a:rPr lang="tr-TR" sz="2100" b="1" dirty="0" smtClean="0"/>
              <a:t> </a:t>
            </a:r>
            <a:r>
              <a:rPr lang="tr-TR" sz="2100" dirty="0" smtClean="0"/>
              <a:t>denir. Ayrıca </a:t>
            </a:r>
            <a:r>
              <a:rPr lang="tr-TR" sz="2100" b="1" dirty="0" err="1" smtClean="0"/>
              <a:t>tilakoid</a:t>
            </a:r>
            <a:r>
              <a:rPr lang="tr-TR" sz="2100" b="1" dirty="0" smtClean="0"/>
              <a:t> zar sistemi</a:t>
            </a:r>
            <a:r>
              <a:rPr lang="tr-TR" sz="2100" dirty="0" smtClean="0"/>
              <a:t> bulunur. </a:t>
            </a:r>
            <a:r>
              <a:rPr lang="tr-TR" sz="2100" b="1" i="1" dirty="0" smtClean="0"/>
              <a:t>Dış zar, </a:t>
            </a:r>
            <a:r>
              <a:rPr lang="tr-TR" sz="2100" b="1" i="1" dirty="0" err="1" smtClean="0"/>
              <a:t>zarlararası</a:t>
            </a:r>
            <a:r>
              <a:rPr lang="tr-TR" sz="2100" b="1" i="1" dirty="0" smtClean="0"/>
              <a:t> alan, iç zar, </a:t>
            </a:r>
            <a:r>
              <a:rPr lang="tr-TR" sz="2100" b="1" i="1" dirty="0" err="1" smtClean="0"/>
              <a:t>stroma</a:t>
            </a:r>
            <a:r>
              <a:rPr lang="tr-TR" sz="2100" b="1" i="1" dirty="0" smtClean="0"/>
              <a:t>, </a:t>
            </a:r>
            <a:r>
              <a:rPr lang="tr-TR" sz="2100" b="1" i="1" dirty="0" err="1" smtClean="0"/>
              <a:t>granum</a:t>
            </a:r>
            <a:r>
              <a:rPr lang="tr-TR" sz="2100" b="1" i="1" dirty="0" smtClean="0"/>
              <a:t> (çoğulu: </a:t>
            </a:r>
            <a:r>
              <a:rPr lang="tr-TR" sz="2100" b="1" i="1" dirty="0" err="1" smtClean="0"/>
              <a:t>grana</a:t>
            </a:r>
            <a:r>
              <a:rPr lang="tr-TR" sz="2100" b="1" i="1" dirty="0" smtClean="0"/>
              <a:t>), </a:t>
            </a:r>
            <a:r>
              <a:rPr lang="tr-TR" sz="2100" b="1" i="1" dirty="0" err="1" smtClean="0"/>
              <a:t>tilakoid</a:t>
            </a:r>
            <a:r>
              <a:rPr lang="tr-TR" sz="2100" b="1" i="1" dirty="0" smtClean="0"/>
              <a:t> zar, </a:t>
            </a:r>
            <a:r>
              <a:rPr lang="tr-TR" sz="2100" b="1" i="1" dirty="0" err="1" smtClean="0"/>
              <a:t>tilakoid</a:t>
            </a:r>
            <a:r>
              <a:rPr lang="tr-TR" sz="2100" b="1" i="1" dirty="0" smtClean="0"/>
              <a:t> lümen.</a:t>
            </a:r>
            <a:r>
              <a:rPr lang="tr-TR" sz="2100" dirty="0" smtClean="0"/>
              <a:t> Dış zardan küçük moleküler ağırlıklı moleküller geçebilir. İç zar, seçici geçirgendir, </a:t>
            </a:r>
            <a:r>
              <a:rPr lang="tr-TR" sz="2100" dirty="0" err="1" smtClean="0"/>
              <a:t>permeazları</a:t>
            </a:r>
            <a:r>
              <a:rPr lang="tr-TR" sz="2100" dirty="0" smtClean="0"/>
              <a:t> içerir. </a:t>
            </a:r>
            <a:r>
              <a:rPr lang="tr-TR" sz="2100" dirty="0" err="1" smtClean="0"/>
              <a:t>Tilakoid</a:t>
            </a:r>
            <a:r>
              <a:rPr lang="tr-TR" sz="2100" dirty="0" smtClean="0"/>
              <a:t> zarda ise, klorofil tarafından ışığın </a:t>
            </a:r>
            <a:r>
              <a:rPr lang="tr-TR" sz="2100" dirty="0" err="1" smtClean="0"/>
              <a:t>absorbsiyonu</a:t>
            </a:r>
            <a:r>
              <a:rPr lang="tr-TR" sz="2100" dirty="0" smtClean="0"/>
              <a:t>, ATP ve NADPH sentezi, elektron transportu olur. </a:t>
            </a:r>
          </a:p>
          <a:p>
            <a:pPr eaLnBrk="1" hangingPunct="1">
              <a:lnSpc>
                <a:spcPct val="80000"/>
              </a:lnSpc>
            </a:pPr>
            <a:r>
              <a:rPr lang="tr-TR" sz="2100" dirty="0" smtClean="0"/>
              <a:t>Kloroplastın </a:t>
            </a:r>
            <a:r>
              <a:rPr lang="tr-TR" sz="2100" dirty="0" err="1" smtClean="0"/>
              <a:t>stroması</a:t>
            </a:r>
            <a:r>
              <a:rPr lang="tr-TR" sz="2100" dirty="0" smtClean="0"/>
              <a:t> (sıvı kısım) içerisinde </a:t>
            </a:r>
            <a:r>
              <a:rPr lang="tr-TR" sz="2100" b="1" dirty="0" err="1" smtClean="0"/>
              <a:t>granum</a:t>
            </a:r>
            <a:r>
              <a:rPr lang="tr-TR" sz="2100" b="1" dirty="0" smtClean="0"/>
              <a:t> </a:t>
            </a:r>
            <a:r>
              <a:rPr lang="tr-TR" sz="2100" dirty="0" smtClean="0"/>
              <a:t>denilen temelli tanecikler bulunur. </a:t>
            </a:r>
            <a:r>
              <a:rPr lang="tr-TR" sz="2100" dirty="0" err="1" smtClean="0"/>
              <a:t>Granumlar</a:t>
            </a:r>
            <a:r>
              <a:rPr lang="tr-TR" sz="2100" dirty="0" smtClean="0"/>
              <a:t> tek bir zarla çevrilidir ve klorofil pigmentlerinin bulunduğu yerlerdir.</a:t>
            </a:r>
          </a:p>
        </p:txBody>
      </p:sp>
      <p:pic>
        <p:nvPicPr>
          <p:cNvPr id="35844" name="Picture 4" descr="chloropl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88913"/>
            <a:ext cx="275272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5332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14313" y="2643188"/>
            <a:ext cx="3744912" cy="2746375"/>
          </a:xfrm>
          <a:noFill/>
        </p:spPr>
      </p:pic>
      <p:pic>
        <p:nvPicPr>
          <p:cNvPr id="36867" name="Picture 5" descr="sf7x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6515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6" descr="chlpS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3375" y="2714625"/>
            <a:ext cx="22098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8" descr="250px-Gran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531813"/>
            <a:ext cx="2735263"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9"/>
          <p:cNvSpPr>
            <a:spLocks noChangeArrowheads="1"/>
          </p:cNvSpPr>
          <p:nvPr/>
        </p:nvSpPr>
        <p:spPr bwMode="auto">
          <a:xfrm>
            <a:off x="4071938" y="5572125"/>
            <a:ext cx="2357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tr-TR" sz="1600" b="1"/>
              <a:t>Kloroplastın Scanning E.M. görüntüsü.</a:t>
            </a:r>
          </a:p>
        </p:txBody>
      </p:sp>
      <p:pic>
        <p:nvPicPr>
          <p:cNvPr id="36871" name="Picture 13" descr="http://iws.collin.edu/biopage/faculty/mcculloch/1406/outlines/chapter%2010/Ar8-7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250" y="2946400"/>
            <a:ext cx="2357438"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3633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chlrplat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1428750"/>
            <a:ext cx="6527800"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0107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395536" y="1916832"/>
            <a:ext cx="8229600" cy="4411663"/>
          </a:xfrm>
        </p:spPr>
        <p:txBody>
          <a:bodyPr/>
          <a:lstStyle/>
          <a:p>
            <a:pPr eaLnBrk="1" hangingPunct="1">
              <a:lnSpc>
                <a:spcPct val="80000"/>
              </a:lnSpc>
            </a:pPr>
            <a:r>
              <a:rPr lang="tr-TR" sz="2000" b="1" dirty="0" smtClean="0"/>
              <a:t>Kloroplast</a:t>
            </a:r>
            <a:r>
              <a:rPr lang="tr-TR" sz="2000" dirty="0" smtClean="0"/>
              <a:t>, DNA ve ribozomları (70 S) içerirler. Kloroplastlar yapı olarak </a:t>
            </a:r>
            <a:r>
              <a:rPr lang="tr-TR" sz="2000" b="1" dirty="0" smtClean="0"/>
              <a:t>mitokondrilere </a:t>
            </a:r>
            <a:r>
              <a:rPr lang="tr-TR" sz="2000" dirty="0" smtClean="0"/>
              <a:t>benzerler. Her bir </a:t>
            </a:r>
            <a:r>
              <a:rPr lang="tr-TR" sz="2000" dirty="0" err="1" smtClean="0"/>
              <a:t>plastid</a:t>
            </a:r>
            <a:r>
              <a:rPr lang="tr-TR" sz="2000" dirty="0" smtClean="0"/>
              <a:t>, 120-160 </a:t>
            </a:r>
            <a:r>
              <a:rPr lang="tr-TR" sz="2000" dirty="0" err="1" smtClean="0"/>
              <a:t>kb’lık</a:t>
            </a:r>
            <a:r>
              <a:rPr lang="tr-TR" sz="2000" dirty="0" smtClean="0"/>
              <a:t> </a:t>
            </a:r>
            <a:r>
              <a:rPr lang="tr-TR" sz="2000" dirty="0" err="1" smtClean="0"/>
              <a:t>çembersel</a:t>
            </a:r>
            <a:r>
              <a:rPr lang="tr-TR" sz="2000" dirty="0" smtClean="0"/>
              <a:t> </a:t>
            </a:r>
            <a:r>
              <a:rPr lang="tr-TR" sz="2000" dirty="0" err="1" smtClean="0"/>
              <a:t>plastid</a:t>
            </a:r>
            <a:r>
              <a:rPr lang="tr-TR" sz="2000" dirty="0" smtClean="0"/>
              <a:t> genomundan bir çok kopya içerir. DNA’larını </a:t>
            </a:r>
            <a:r>
              <a:rPr lang="tr-TR" sz="2000" dirty="0" err="1" smtClean="0"/>
              <a:t>replike</a:t>
            </a:r>
            <a:r>
              <a:rPr lang="tr-TR" sz="2000" dirty="0" smtClean="0"/>
              <a:t> edebilir ve bazı ihtiyaç duyduğu proteinleri yapabilirler. Çoğu (% 95) proteinleri ise hücre sitoplazmasında sentezlenip sonra kloroplast içine alınır.</a:t>
            </a:r>
          </a:p>
          <a:p>
            <a:pPr eaLnBrk="1" hangingPunct="1">
              <a:lnSpc>
                <a:spcPct val="80000"/>
              </a:lnSpc>
            </a:pPr>
            <a:r>
              <a:rPr lang="tr-TR" sz="2000" b="1" dirty="0" err="1" smtClean="0">
                <a:solidFill>
                  <a:schemeClr val="tx2"/>
                </a:solidFill>
              </a:rPr>
              <a:t>Endosimbiyotik</a:t>
            </a:r>
            <a:r>
              <a:rPr lang="tr-TR" sz="2000" b="1" dirty="0" smtClean="0">
                <a:solidFill>
                  <a:schemeClr val="tx2"/>
                </a:solidFill>
              </a:rPr>
              <a:t> Hipotez:</a:t>
            </a:r>
            <a:r>
              <a:rPr lang="tr-TR" sz="2000" dirty="0" smtClean="0"/>
              <a:t> Bitki ve hayvan hücre evriminde, (~2.7 milyar yıl önce), ilk basamaklarda </a:t>
            </a:r>
            <a:r>
              <a:rPr lang="tr-TR" sz="2000" dirty="0" err="1" smtClean="0"/>
              <a:t>ökaryotik</a:t>
            </a:r>
            <a:r>
              <a:rPr lang="tr-TR" sz="2000" dirty="0" smtClean="0"/>
              <a:t> öncül hücre (</a:t>
            </a:r>
            <a:r>
              <a:rPr lang="tr-TR" sz="2000" dirty="0" err="1" smtClean="0"/>
              <a:t>prokaryotik</a:t>
            </a:r>
            <a:r>
              <a:rPr lang="tr-TR" sz="2000" dirty="0" smtClean="0"/>
              <a:t> büyük hücre) ile küçük </a:t>
            </a:r>
            <a:r>
              <a:rPr lang="tr-TR" sz="2000" dirty="0" err="1" smtClean="0"/>
              <a:t>prokaryotik</a:t>
            </a:r>
            <a:r>
              <a:rPr lang="tr-TR" sz="2000" dirty="0" smtClean="0"/>
              <a:t> hücrelerin </a:t>
            </a:r>
            <a:r>
              <a:rPr lang="tr-TR" sz="2000" dirty="0" err="1" smtClean="0"/>
              <a:t>simbiyotik</a:t>
            </a:r>
            <a:r>
              <a:rPr lang="tr-TR" sz="2000" dirty="0" smtClean="0"/>
              <a:t> ilişkiyle birleşmelerine, ve mitokondri ve kloroplastın bakterilerden </a:t>
            </a:r>
            <a:r>
              <a:rPr lang="tr-TR" sz="2000" dirty="0" err="1" smtClean="0"/>
              <a:t>orjin</a:t>
            </a:r>
            <a:r>
              <a:rPr lang="tr-TR" sz="2000" dirty="0" smtClean="0"/>
              <a:t> almasına </a:t>
            </a:r>
            <a:r>
              <a:rPr lang="tr-TR" sz="2000" b="1" dirty="0" err="1" smtClean="0"/>
              <a:t>Endosimbiyotik</a:t>
            </a:r>
            <a:r>
              <a:rPr lang="tr-TR" sz="2000" b="1" dirty="0" smtClean="0"/>
              <a:t> Hipotez</a:t>
            </a:r>
            <a:r>
              <a:rPr lang="tr-TR" sz="2000" dirty="0" smtClean="0"/>
              <a:t> adı verilir.  </a:t>
            </a:r>
            <a:r>
              <a:rPr lang="tr-TR" sz="2000" dirty="0" err="1" smtClean="0"/>
              <a:t>Ökaryotik</a:t>
            </a:r>
            <a:r>
              <a:rPr lang="tr-TR" sz="2000" dirty="0" smtClean="0"/>
              <a:t> hücre içine alındıktan sonra, </a:t>
            </a:r>
            <a:r>
              <a:rPr lang="tr-TR" sz="2000" dirty="0" err="1" smtClean="0"/>
              <a:t>ökaryotik</a:t>
            </a:r>
            <a:r>
              <a:rPr lang="tr-TR" sz="2000" dirty="0" smtClean="0"/>
              <a:t> hücrenin yaptığı </a:t>
            </a:r>
            <a:r>
              <a:rPr lang="tr-TR" sz="2000" dirty="0" err="1" smtClean="0"/>
              <a:t>duplike</a:t>
            </a:r>
            <a:r>
              <a:rPr lang="tr-TR" sz="2000" dirty="0" smtClean="0"/>
              <a:t> fonksiyonlar elimine edilir ve </a:t>
            </a:r>
            <a:r>
              <a:rPr lang="tr-TR" sz="2000" dirty="0" err="1" smtClean="0"/>
              <a:t>prokaryotik</a:t>
            </a:r>
            <a:r>
              <a:rPr lang="tr-TR" sz="2000" dirty="0" smtClean="0"/>
              <a:t> hücrenin fonksiyonları </a:t>
            </a:r>
            <a:r>
              <a:rPr lang="tr-TR" sz="2000" dirty="0" err="1" smtClean="0"/>
              <a:t>ökaryotik</a:t>
            </a:r>
            <a:r>
              <a:rPr lang="tr-TR" sz="2000" dirty="0" smtClean="0"/>
              <a:t> hücrenin avantajı olacak şekilde devam eder. (1980’lerde </a:t>
            </a:r>
            <a:r>
              <a:rPr lang="tr-TR" sz="2000" dirty="0" err="1" smtClean="0"/>
              <a:t>Lynn</a:t>
            </a:r>
            <a:r>
              <a:rPr lang="tr-TR" sz="2000" dirty="0" smtClean="0"/>
              <a:t> </a:t>
            </a:r>
            <a:r>
              <a:rPr lang="tr-TR" sz="2000" dirty="0" err="1" smtClean="0"/>
              <a:t>Margulis</a:t>
            </a:r>
            <a:r>
              <a:rPr lang="tr-TR" sz="2000" dirty="0" smtClean="0"/>
              <a:t> tarafından önerildi).</a:t>
            </a:r>
          </a:p>
        </p:txBody>
      </p:sp>
      <p:pic>
        <p:nvPicPr>
          <p:cNvPr id="38915" name="il_fi" descr="ANd9GcTCzJKcnjzNAzzYWB5XVHVn8yDQbXFkqzoU8gypaFhvI7yGhSdi-vw0w_5y"/>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051050" y="122238"/>
            <a:ext cx="4033838" cy="1824037"/>
          </a:xfrm>
          <a:noFill/>
        </p:spPr>
      </p:pic>
    </p:spTree>
    <p:extLst>
      <p:ext uri="{BB962C8B-B14F-4D97-AF65-F5344CB8AC3E}">
        <p14:creationId xmlns:p14="http://schemas.microsoft.com/office/powerpoint/2010/main" val="17462495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xfrm>
            <a:off x="0" y="652463"/>
            <a:ext cx="9144000" cy="3733800"/>
          </a:xfrm>
        </p:spPr>
        <p:txBody>
          <a:bodyPr/>
          <a:lstStyle/>
          <a:p>
            <a:r>
              <a:rPr lang="tr-TR" smtClean="0">
                <a:latin typeface="Comic Sans MS" pitchFamily="66" charset="0"/>
                <a:cs typeface="Arial" charset="0"/>
              </a:rPr>
              <a:t>Kloroplast içerisinde fotosentez pigmenterini taşıyan bir dizi membran sistemi daha bulunur. Yassı torbalar şeklinde üst üste dizilmiş olan bu membran sisteminin her birine </a:t>
            </a:r>
            <a:r>
              <a:rPr lang="tr-TR" b="1" smtClean="0">
                <a:latin typeface="Comic Sans MS" pitchFamily="66" charset="0"/>
                <a:cs typeface="Arial" charset="0"/>
              </a:rPr>
              <a:t>tilakoid, </a:t>
            </a:r>
            <a:r>
              <a:rPr lang="tr-TR" smtClean="0">
                <a:latin typeface="Comic Sans MS" pitchFamily="66" charset="0"/>
                <a:cs typeface="Arial" charset="0"/>
              </a:rPr>
              <a:t>bunların oluşturduğu desteye de </a:t>
            </a:r>
            <a:r>
              <a:rPr lang="tr-TR" b="1" smtClean="0">
                <a:latin typeface="Comic Sans MS" pitchFamily="66" charset="0"/>
                <a:cs typeface="Arial" charset="0"/>
              </a:rPr>
              <a:t>granum </a:t>
            </a:r>
            <a:r>
              <a:rPr lang="tr-TR" smtClean="0">
                <a:latin typeface="Comic Sans MS" pitchFamily="66" charset="0"/>
                <a:cs typeface="Arial" charset="0"/>
              </a:rPr>
              <a:t>adı verilir.</a:t>
            </a:r>
          </a:p>
        </p:txBody>
      </p:sp>
      <p:pic>
        <p:nvPicPr>
          <p:cNvPr id="48131" name="Picture 4"/>
          <p:cNvPicPr>
            <a:picLocks noChangeAspect="1" noChangeArrowheads="1"/>
          </p:cNvPicPr>
          <p:nvPr/>
        </p:nvPicPr>
        <p:blipFill>
          <a:blip r:embed="rId2"/>
          <a:srcRect/>
          <a:stretch>
            <a:fillRect/>
          </a:stretch>
        </p:blipFill>
        <p:spPr bwMode="auto">
          <a:xfrm>
            <a:off x="1571625" y="3000375"/>
            <a:ext cx="6324600" cy="3044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228600" y="304800"/>
            <a:ext cx="8534400" cy="6324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tr-TR" smtClean="0"/>
          </a:p>
        </p:txBody>
      </p:sp>
      <p:sp>
        <p:nvSpPr>
          <p:cNvPr id="41987" name="Rectangle 3"/>
          <p:cNvSpPr>
            <a:spLocks noGrp="1" noChangeArrowheads="1"/>
          </p:cNvSpPr>
          <p:nvPr>
            <p:ph type="body" idx="1"/>
          </p:nvPr>
        </p:nvSpPr>
        <p:spPr>
          <a:xfrm>
            <a:off x="468313" y="4581525"/>
            <a:ext cx="8147050" cy="1781175"/>
          </a:xfrm>
        </p:spPr>
        <p:txBody>
          <a:bodyPr/>
          <a:lstStyle/>
          <a:p>
            <a:pPr eaLnBrk="1" hangingPunct="1">
              <a:lnSpc>
                <a:spcPct val="90000"/>
              </a:lnSpc>
            </a:pPr>
            <a:r>
              <a:rPr lang="tr-TR" sz="2100" smtClean="0"/>
              <a:t>Bakteri, mitokondri, kloroplast </a:t>
            </a:r>
            <a:r>
              <a:rPr lang="tr-TR" sz="2100" b="1" smtClean="0"/>
              <a:t>enerji elde etme yöntemleri</a:t>
            </a:r>
            <a:r>
              <a:rPr lang="tr-TR" sz="2100" smtClean="0"/>
              <a:t> aynıdır. Bakteri, mitokondri, kloroplastın aynı şekilde benzer mekanizmayla enerji elde etmelerine </a:t>
            </a:r>
            <a:r>
              <a:rPr lang="tr-TR" sz="2100" b="1" smtClean="0"/>
              <a:t>Kemiozmotik Hipotez</a:t>
            </a:r>
            <a:r>
              <a:rPr lang="tr-TR" sz="2100" smtClean="0"/>
              <a:t> adı verilir. (ATP oluşum temeli aynıdır, plazma zarda proton gradienti yolu ile ATP oluşturulur).</a:t>
            </a:r>
          </a:p>
        </p:txBody>
      </p:sp>
      <p:pic>
        <p:nvPicPr>
          <p:cNvPr id="41988" name="Picture 4" descr="mcb6e_12_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63538"/>
            <a:ext cx="76327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8868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a:xfrm>
            <a:off x="179388" y="549275"/>
            <a:ext cx="3313112" cy="5581650"/>
          </a:xfrm>
        </p:spPr>
        <p:txBody>
          <a:bodyPr/>
          <a:lstStyle/>
          <a:p>
            <a:pPr eaLnBrk="1" hangingPunct="1"/>
            <a:r>
              <a:rPr lang="tr-TR" smtClean="0"/>
              <a:t>Kloroplastta, tilakoid lümende protonlar (H+) birikir, protonlar stromaya pompalanırken ATP sentaz enzimi ile ADP+Pi ‘den ATP sentezlenir. </a:t>
            </a:r>
          </a:p>
        </p:txBody>
      </p:sp>
      <p:pic>
        <p:nvPicPr>
          <p:cNvPr id="44035" name="Picture 4" descr="mit k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88913"/>
            <a:ext cx="356235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5" descr="c7_10_17_chemiosmo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3141663"/>
            <a:ext cx="514191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4319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250825" y="404813"/>
            <a:ext cx="6265863" cy="5654675"/>
          </a:xfrm>
        </p:spPr>
        <p:txBody>
          <a:bodyPr/>
          <a:lstStyle/>
          <a:p>
            <a:pPr eaLnBrk="1" hangingPunct="1">
              <a:lnSpc>
                <a:spcPct val="90000"/>
              </a:lnSpc>
            </a:pPr>
            <a:r>
              <a:rPr lang="tr-TR" sz="2600" dirty="0" smtClean="0"/>
              <a:t>Bitkiler, güneş ışığı enerjisinden yararlanarak su ve karbondioksitten organik maddeler üretirler ki, bu olaya </a:t>
            </a:r>
            <a:r>
              <a:rPr lang="tr-TR" sz="2600" b="1" dirty="0" smtClean="0"/>
              <a:t>karbon özümlemesi (fotosentez</a:t>
            </a:r>
            <a:r>
              <a:rPr lang="tr-TR" sz="2600" dirty="0" smtClean="0"/>
              <a:t>) adı verilir.</a:t>
            </a:r>
          </a:p>
          <a:p>
            <a:pPr eaLnBrk="1" hangingPunct="1">
              <a:lnSpc>
                <a:spcPct val="90000"/>
              </a:lnSpc>
            </a:pPr>
            <a:r>
              <a:rPr lang="tr-TR" sz="2600" dirty="0" smtClean="0"/>
              <a:t>Fotosentezin </a:t>
            </a:r>
            <a:r>
              <a:rPr lang="tr-TR" sz="2600" b="1" dirty="0" smtClean="0"/>
              <a:t>ışıklı devre </a:t>
            </a:r>
            <a:r>
              <a:rPr lang="tr-TR" sz="2600" dirty="0" smtClean="0"/>
              <a:t>reaksiyonları </a:t>
            </a:r>
            <a:r>
              <a:rPr lang="tr-TR" sz="2600" dirty="0" err="1" smtClean="0"/>
              <a:t>granumlarda</a:t>
            </a:r>
            <a:r>
              <a:rPr lang="tr-TR" sz="2600" dirty="0" smtClean="0"/>
              <a:t> (</a:t>
            </a:r>
            <a:r>
              <a:rPr lang="tr-TR" sz="2600" dirty="0" err="1" smtClean="0"/>
              <a:t>tilakoid</a:t>
            </a:r>
            <a:r>
              <a:rPr lang="tr-TR" sz="2600" smtClean="0"/>
              <a:t> zar), </a:t>
            </a:r>
            <a:r>
              <a:rPr lang="tr-TR" sz="2600" b="1" smtClean="0"/>
              <a:t>karanlık devre </a:t>
            </a:r>
            <a:r>
              <a:rPr lang="tr-TR" sz="2600" smtClean="0"/>
              <a:t>reaksiyonları ise stromada</a:t>
            </a:r>
            <a:r>
              <a:rPr lang="tr-TR" sz="2600" dirty="0" smtClean="0"/>
              <a:t> gerçekleşir. </a:t>
            </a:r>
            <a:endParaRPr lang="tr-TR" sz="2600" b="1" dirty="0" smtClean="0"/>
          </a:p>
          <a:p>
            <a:pPr eaLnBrk="1" hangingPunct="1">
              <a:lnSpc>
                <a:spcPct val="90000"/>
              </a:lnSpc>
            </a:pPr>
            <a:r>
              <a:rPr lang="tr-TR" sz="2600" b="1" dirty="0" smtClean="0"/>
              <a:t>Işık reaksiyonları</a:t>
            </a:r>
            <a:r>
              <a:rPr lang="tr-TR" sz="2600" dirty="0" smtClean="0"/>
              <a:t> ile güneş ışığı enerjisinden, ATP ve NADPH sentezlenir ve H</a:t>
            </a:r>
            <a:r>
              <a:rPr lang="tr-TR" sz="2600" baseline="-25000" dirty="0" smtClean="0"/>
              <a:t>2</a:t>
            </a:r>
            <a:r>
              <a:rPr lang="tr-TR" sz="2600" dirty="0" smtClean="0"/>
              <a:t>O dan O</a:t>
            </a:r>
            <a:r>
              <a:rPr lang="tr-TR" sz="2600" baseline="-25000" dirty="0" smtClean="0"/>
              <a:t>2 </a:t>
            </a:r>
            <a:r>
              <a:rPr lang="tr-TR" sz="2600" dirty="0" smtClean="0"/>
              <a:t>oluşur.</a:t>
            </a:r>
            <a:endParaRPr lang="tr-TR" sz="2600" b="1" dirty="0" smtClean="0"/>
          </a:p>
          <a:p>
            <a:pPr eaLnBrk="1" hangingPunct="1">
              <a:lnSpc>
                <a:spcPct val="90000"/>
              </a:lnSpc>
            </a:pPr>
            <a:r>
              <a:rPr lang="tr-TR" sz="2600" b="1" dirty="0" smtClean="0"/>
              <a:t>Karanlık reaksiyonları</a:t>
            </a:r>
            <a:r>
              <a:rPr lang="tr-TR" sz="2600" dirty="0" smtClean="0"/>
              <a:t> ile de </a:t>
            </a:r>
          </a:p>
          <a:p>
            <a:pPr eaLnBrk="1" hangingPunct="1">
              <a:lnSpc>
                <a:spcPct val="90000"/>
              </a:lnSpc>
              <a:buFont typeface="Wingdings" pitchFamily="2" charset="2"/>
              <a:buNone/>
            </a:pPr>
            <a:r>
              <a:rPr lang="tr-TR" sz="2600" dirty="0" smtClean="0"/>
              <a:t>    </a:t>
            </a:r>
            <a:r>
              <a:rPr lang="tr-TR" sz="2600" dirty="0" err="1" smtClean="0"/>
              <a:t>glukoz</a:t>
            </a:r>
            <a:r>
              <a:rPr lang="tr-TR" sz="2600" dirty="0" smtClean="0"/>
              <a:t> sentezlenir.</a:t>
            </a:r>
          </a:p>
        </p:txBody>
      </p:sp>
      <p:pic>
        <p:nvPicPr>
          <p:cNvPr id="45059" name="Picture 5" descr="fotosente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188913"/>
            <a:ext cx="200342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7" descr="fotosentez34_ezg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429000"/>
            <a:ext cx="30956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288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457200" y="1125538"/>
            <a:ext cx="8229600" cy="5399087"/>
          </a:xfrm>
        </p:spPr>
        <p:txBody>
          <a:bodyPr/>
          <a:lstStyle/>
          <a:p>
            <a:pPr eaLnBrk="1" hangingPunct="1">
              <a:lnSpc>
                <a:spcPct val="80000"/>
              </a:lnSpc>
            </a:pPr>
            <a:r>
              <a:rPr lang="tr-TR" sz="2600" smtClean="0"/>
              <a:t>Kloroplastta fotosentez olayında;</a:t>
            </a:r>
          </a:p>
          <a:p>
            <a:pPr eaLnBrk="1" hangingPunct="1">
              <a:lnSpc>
                <a:spcPct val="80000"/>
              </a:lnSpc>
              <a:buFont typeface="Wingdings" pitchFamily="2" charset="2"/>
              <a:buNone/>
            </a:pPr>
            <a:r>
              <a:rPr lang="tr-TR" sz="2600" smtClean="0"/>
              <a:t>    6CO</a:t>
            </a:r>
            <a:r>
              <a:rPr lang="tr-TR" sz="2600" baseline="-25000" smtClean="0"/>
              <a:t>2</a:t>
            </a:r>
            <a:r>
              <a:rPr lang="tr-TR" sz="2600" smtClean="0"/>
              <a:t> + 12 H</a:t>
            </a:r>
            <a:r>
              <a:rPr lang="tr-TR" sz="2600" baseline="-25000" smtClean="0"/>
              <a:t>2</a:t>
            </a:r>
            <a:r>
              <a:rPr lang="tr-TR" sz="2600" smtClean="0"/>
              <a:t>O  + ışık enerjisi </a:t>
            </a:r>
            <a:r>
              <a:rPr lang="tr-TR" sz="2600" smtClean="0">
                <a:sym typeface="Symbol" pitchFamily="18" charset="2"/>
              </a:rPr>
              <a:t></a:t>
            </a:r>
            <a:r>
              <a:rPr lang="tr-TR" sz="2600" smtClean="0"/>
              <a:t>  C</a:t>
            </a:r>
            <a:r>
              <a:rPr lang="tr-TR" sz="2600" baseline="-25000" smtClean="0"/>
              <a:t>6</a:t>
            </a:r>
            <a:r>
              <a:rPr lang="tr-TR" sz="2600" smtClean="0"/>
              <a:t>H</a:t>
            </a:r>
            <a:r>
              <a:rPr lang="tr-TR" sz="2600" baseline="-25000" smtClean="0"/>
              <a:t>12</a:t>
            </a:r>
            <a:r>
              <a:rPr lang="tr-TR" sz="2600" smtClean="0"/>
              <a:t>O</a:t>
            </a:r>
            <a:r>
              <a:rPr lang="tr-TR" sz="2600" baseline="-25000" smtClean="0"/>
              <a:t>6</a:t>
            </a:r>
            <a:r>
              <a:rPr lang="tr-TR" sz="2600" smtClean="0"/>
              <a:t> (Glikoz) + 6O</a:t>
            </a:r>
            <a:r>
              <a:rPr lang="tr-TR" sz="2600" baseline="-25000" smtClean="0"/>
              <a:t>2</a:t>
            </a:r>
            <a:r>
              <a:rPr lang="tr-TR" sz="2600" smtClean="0"/>
              <a:t>  + 6H</a:t>
            </a:r>
            <a:r>
              <a:rPr lang="tr-TR" sz="2600" baseline="-25000" smtClean="0"/>
              <a:t>2</a:t>
            </a:r>
            <a:r>
              <a:rPr lang="tr-TR" sz="2600" smtClean="0"/>
              <a:t>O + 673 Kalori</a:t>
            </a:r>
          </a:p>
          <a:p>
            <a:pPr eaLnBrk="1" hangingPunct="1">
              <a:lnSpc>
                <a:spcPct val="80000"/>
              </a:lnSpc>
              <a:buFont typeface="Wingdings" pitchFamily="2" charset="2"/>
              <a:buNone/>
            </a:pPr>
            <a:r>
              <a:rPr lang="tr-TR" sz="2600" smtClean="0"/>
              <a:t>    reaksiyonu gerçekleşir. </a:t>
            </a:r>
          </a:p>
          <a:p>
            <a:pPr eaLnBrk="1" hangingPunct="1">
              <a:lnSpc>
                <a:spcPct val="80000"/>
              </a:lnSpc>
            </a:pPr>
            <a:r>
              <a:rPr lang="tr-TR" sz="2600" smtClean="0"/>
              <a:t>Burada C, CO</a:t>
            </a:r>
            <a:r>
              <a:rPr lang="tr-TR" sz="2600" baseline="-25000" smtClean="0"/>
              <a:t>2</a:t>
            </a:r>
            <a:r>
              <a:rPr lang="tr-TR" sz="2600" smtClean="0"/>
              <a:t>'den ve H ve O</a:t>
            </a:r>
            <a:r>
              <a:rPr lang="tr-TR" sz="2600" baseline="-25000" smtClean="0"/>
              <a:t>2</a:t>
            </a:r>
            <a:r>
              <a:rPr lang="tr-TR" sz="2600" smtClean="0"/>
              <a:t>, H</a:t>
            </a:r>
            <a:r>
              <a:rPr lang="tr-TR" sz="2600" baseline="-25000" smtClean="0"/>
              <a:t>2</a:t>
            </a:r>
            <a:r>
              <a:rPr lang="tr-TR" sz="2600" smtClean="0"/>
              <a:t>O'dan gelmektedir. Karbonhidratların yapısına katılan O ise, karbondioksitten olmaktadır.</a:t>
            </a:r>
            <a:endParaRPr lang="tr-TR" sz="2600" b="1" smtClean="0"/>
          </a:p>
          <a:p>
            <a:pPr eaLnBrk="1" hangingPunct="1">
              <a:lnSpc>
                <a:spcPct val="80000"/>
              </a:lnSpc>
            </a:pPr>
            <a:r>
              <a:rPr lang="tr-TR" sz="2600" b="1" smtClean="0"/>
              <a:t>Buna göre Kloroplastlar;</a:t>
            </a:r>
            <a:endParaRPr lang="tr-TR" sz="2600" smtClean="0"/>
          </a:p>
          <a:p>
            <a:pPr eaLnBrk="1" hangingPunct="1">
              <a:lnSpc>
                <a:spcPct val="80000"/>
              </a:lnSpc>
            </a:pPr>
            <a:r>
              <a:rPr lang="tr-TR" sz="2600" smtClean="0"/>
              <a:t>Işığın kullanıldığı (soğrulduğu)</a:t>
            </a:r>
          </a:p>
          <a:p>
            <a:pPr eaLnBrk="1" hangingPunct="1">
              <a:lnSpc>
                <a:spcPct val="80000"/>
              </a:lnSpc>
            </a:pPr>
            <a:r>
              <a:rPr lang="tr-TR" sz="2600" smtClean="0"/>
              <a:t>CO</a:t>
            </a:r>
            <a:r>
              <a:rPr lang="tr-TR" sz="2600" baseline="-25000" smtClean="0"/>
              <a:t>2</a:t>
            </a:r>
            <a:r>
              <a:rPr lang="tr-TR" sz="2600" smtClean="0"/>
              <a:t>’nin tutulup kullanıldığı (indirgendiği)</a:t>
            </a:r>
          </a:p>
          <a:p>
            <a:pPr eaLnBrk="1" hangingPunct="1">
              <a:lnSpc>
                <a:spcPct val="80000"/>
              </a:lnSpc>
            </a:pPr>
            <a:r>
              <a:rPr lang="tr-TR" sz="2600" smtClean="0"/>
              <a:t>H</a:t>
            </a:r>
            <a:r>
              <a:rPr lang="tr-TR" sz="2600" baseline="-25000" smtClean="0"/>
              <a:t>2</a:t>
            </a:r>
            <a:r>
              <a:rPr lang="tr-TR" sz="2600" smtClean="0"/>
              <a:t>O’nun kullanıldığı (parçalandığı)</a:t>
            </a:r>
          </a:p>
          <a:p>
            <a:pPr eaLnBrk="1" hangingPunct="1">
              <a:lnSpc>
                <a:spcPct val="80000"/>
              </a:lnSpc>
            </a:pPr>
            <a:r>
              <a:rPr lang="tr-TR" sz="2600" smtClean="0"/>
              <a:t>O</a:t>
            </a:r>
            <a:r>
              <a:rPr lang="tr-TR" sz="2600" baseline="-25000" smtClean="0"/>
              <a:t>2</a:t>
            </a:r>
            <a:r>
              <a:rPr lang="tr-TR" sz="2600" smtClean="0"/>
              <a:t> nin oluşturduğu</a:t>
            </a:r>
          </a:p>
          <a:p>
            <a:pPr eaLnBrk="1" hangingPunct="1">
              <a:lnSpc>
                <a:spcPct val="80000"/>
              </a:lnSpc>
            </a:pPr>
            <a:r>
              <a:rPr lang="tr-TR" sz="2600" smtClean="0"/>
              <a:t>Glikoz ve nişastanın sentezlendiği yerlerdir. </a:t>
            </a:r>
          </a:p>
        </p:txBody>
      </p:sp>
    </p:spTree>
    <p:extLst>
      <p:ext uri="{BB962C8B-B14F-4D97-AF65-F5344CB8AC3E}">
        <p14:creationId xmlns:p14="http://schemas.microsoft.com/office/powerpoint/2010/main" val="5338736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Nukleus</a:t>
            </a:r>
            <a:r>
              <a:rPr lang="tr-TR" dirty="0" smtClean="0">
                <a:solidFill>
                  <a:schemeClr val="accent1">
                    <a:tint val="88000"/>
                    <a:satMod val="150000"/>
                  </a:schemeClr>
                </a:solidFill>
              </a:rPr>
              <a:t> (Çekirdek)</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899025"/>
          </a:xfrm>
        </p:spPr>
        <p:txBody>
          <a:bodyPr>
            <a:normAutofit fontScale="92500"/>
          </a:bodyPr>
          <a:lstStyle/>
          <a:p>
            <a:pPr marL="265176" indent="-265176" fontAlgn="auto">
              <a:spcAft>
                <a:spcPts val="0"/>
              </a:spcAft>
              <a:buFont typeface="Wingdings 2"/>
              <a:buChar char=""/>
              <a:defRPr/>
            </a:pPr>
            <a:r>
              <a:rPr lang="tr-TR" dirty="0" err="1" smtClean="0">
                <a:latin typeface="Comic Sans MS" pitchFamily="66" charset="0"/>
              </a:rPr>
              <a:t>Eukaryotik</a:t>
            </a:r>
            <a:r>
              <a:rPr lang="tr-TR" dirty="0" smtClean="0">
                <a:latin typeface="Comic Sans MS" pitchFamily="66" charset="0"/>
              </a:rPr>
              <a:t> hücrelerdeki </a:t>
            </a:r>
            <a:r>
              <a:rPr lang="tr-TR" dirty="0" err="1" smtClean="0">
                <a:latin typeface="Comic Sans MS" pitchFamily="66" charset="0"/>
              </a:rPr>
              <a:t>nukleusların</a:t>
            </a:r>
            <a:r>
              <a:rPr lang="tr-TR" dirty="0" smtClean="0">
                <a:latin typeface="Comic Sans MS" pitchFamily="66" charset="0"/>
              </a:rPr>
              <a:t> tümü DNA içermektedir.</a:t>
            </a:r>
          </a:p>
          <a:p>
            <a:pPr marL="265176" indent="-265176" fontAlgn="auto">
              <a:spcAft>
                <a:spcPts val="0"/>
              </a:spcAft>
              <a:buFont typeface="Wingdings 2"/>
              <a:buChar char=""/>
              <a:defRPr/>
            </a:pPr>
            <a:r>
              <a:rPr lang="tr-TR" dirty="0" err="1" smtClean="0">
                <a:latin typeface="Comic Sans MS" pitchFamily="66" charset="0"/>
                <a:cs typeface="Arial" charset="0"/>
              </a:rPr>
              <a:t>Nukleus</a:t>
            </a:r>
            <a:r>
              <a:rPr lang="tr-TR" dirty="0" smtClean="0">
                <a:latin typeface="Comic Sans MS" pitchFamily="66" charset="0"/>
                <a:cs typeface="Arial" charset="0"/>
              </a:rPr>
              <a:t> yap</a:t>
            </a:r>
            <a:r>
              <a:rPr lang="tr-TR" dirty="0" smtClean="0">
                <a:latin typeface="Comic Sans MS" pitchFamily="66" charset="0"/>
              </a:rPr>
              <a:t>ı</a:t>
            </a:r>
            <a:r>
              <a:rPr lang="tr-TR" dirty="0" smtClean="0">
                <a:latin typeface="Comic Sans MS" pitchFamily="66" charset="0"/>
                <a:cs typeface="Arial" charset="0"/>
              </a:rPr>
              <a:t>s</a:t>
            </a:r>
            <a:r>
              <a:rPr lang="tr-TR" dirty="0" smtClean="0">
                <a:latin typeface="Comic Sans MS" pitchFamily="66" charset="0"/>
              </a:rPr>
              <a:t>ı</a:t>
            </a:r>
            <a:r>
              <a:rPr lang="tr-TR" dirty="0" smtClean="0">
                <a:latin typeface="Comic Sans MS" pitchFamily="66" charset="0"/>
                <a:cs typeface="Arial" charset="0"/>
              </a:rPr>
              <a:t> itibariyle bir zar ile ku</a:t>
            </a:r>
            <a:r>
              <a:rPr lang="tr-TR" dirty="0" smtClean="0">
                <a:latin typeface="Comic Sans MS" pitchFamily="66" charset="0"/>
              </a:rPr>
              <a:t>ş</a:t>
            </a:r>
            <a:r>
              <a:rPr lang="tr-TR" dirty="0" smtClean="0">
                <a:latin typeface="Comic Sans MS" pitchFamily="66" charset="0"/>
                <a:cs typeface="Arial" charset="0"/>
              </a:rPr>
              <a:t>at</a:t>
            </a:r>
            <a:r>
              <a:rPr lang="tr-TR" dirty="0" smtClean="0">
                <a:latin typeface="Comic Sans MS" pitchFamily="66" charset="0"/>
              </a:rPr>
              <a:t>ı</a:t>
            </a:r>
            <a:r>
              <a:rPr lang="tr-TR" dirty="0" smtClean="0">
                <a:latin typeface="Comic Sans MS" pitchFamily="66" charset="0"/>
                <a:cs typeface="Arial" charset="0"/>
              </a:rPr>
              <a:t>lm</a:t>
            </a:r>
            <a:r>
              <a:rPr lang="tr-TR" dirty="0" smtClean="0">
                <a:latin typeface="Comic Sans MS" pitchFamily="66" charset="0"/>
              </a:rPr>
              <a:t>ış</a:t>
            </a:r>
            <a:r>
              <a:rPr lang="tr-TR" dirty="0" smtClean="0">
                <a:latin typeface="Comic Sans MS" pitchFamily="66" charset="0"/>
                <a:cs typeface="Arial" charset="0"/>
              </a:rPr>
              <a:t>t</a:t>
            </a:r>
            <a:r>
              <a:rPr lang="tr-TR" dirty="0" smtClean="0">
                <a:latin typeface="Comic Sans MS" pitchFamily="66" charset="0"/>
              </a:rPr>
              <a:t>ı</a:t>
            </a:r>
            <a:r>
              <a:rPr lang="tr-TR" dirty="0" smtClean="0">
                <a:latin typeface="Comic Sans MS" pitchFamily="66" charset="0"/>
                <a:cs typeface="Arial" charset="0"/>
              </a:rPr>
              <a:t>r.</a:t>
            </a:r>
          </a:p>
          <a:p>
            <a:pPr marL="265176" indent="-265176" fontAlgn="auto">
              <a:spcAft>
                <a:spcPts val="0"/>
              </a:spcAft>
              <a:buFont typeface="Wingdings 2"/>
              <a:buChar char=""/>
              <a:defRPr/>
            </a:pPr>
            <a:r>
              <a:rPr lang="tr-TR" dirty="0" smtClean="0">
                <a:latin typeface="Comic Sans MS" pitchFamily="66" charset="0"/>
                <a:cs typeface="Arial" charset="0"/>
              </a:rPr>
              <a:t>Bu zarda t</a:t>
            </a:r>
            <a:r>
              <a:rPr lang="tr-TR" dirty="0" smtClean="0">
                <a:latin typeface="Comic Sans MS" pitchFamily="66" charset="0"/>
              </a:rPr>
              <a:t>ı</a:t>
            </a:r>
            <a:r>
              <a:rPr lang="tr-TR" dirty="0" smtClean="0">
                <a:latin typeface="Comic Sans MS" pitchFamily="66" charset="0"/>
                <a:cs typeface="Arial" charset="0"/>
              </a:rPr>
              <a:t>pk</a:t>
            </a:r>
            <a:r>
              <a:rPr lang="tr-TR" dirty="0" smtClean="0">
                <a:latin typeface="Comic Sans MS" pitchFamily="66" charset="0"/>
              </a:rPr>
              <a:t>ı</a:t>
            </a:r>
            <a:r>
              <a:rPr lang="tr-TR" dirty="0" smtClean="0">
                <a:latin typeface="Comic Sans MS" pitchFamily="66" charset="0"/>
                <a:cs typeface="Arial" charset="0"/>
              </a:rPr>
              <a:t> hücrenin kendi zar</a:t>
            </a:r>
            <a:r>
              <a:rPr lang="tr-TR" dirty="0" smtClean="0">
                <a:latin typeface="Comic Sans MS" pitchFamily="66" charset="0"/>
              </a:rPr>
              <a:t>ı</a:t>
            </a:r>
            <a:r>
              <a:rPr lang="tr-TR" dirty="0" smtClean="0">
                <a:latin typeface="Comic Sans MS" pitchFamily="66" charset="0"/>
                <a:cs typeface="Arial" charset="0"/>
              </a:rPr>
              <a:t>ndaki gibi </a:t>
            </a:r>
            <a:r>
              <a:rPr lang="tr-TR" dirty="0" err="1" smtClean="0">
                <a:latin typeface="Comic Sans MS" pitchFamily="66" charset="0"/>
                <a:cs typeface="Arial" charset="0"/>
              </a:rPr>
              <a:t>porlar</a:t>
            </a:r>
            <a:r>
              <a:rPr lang="tr-TR" dirty="0" smtClean="0">
                <a:latin typeface="Comic Sans MS" pitchFamily="66" charset="0"/>
                <a:cs typeface="Arial" charset="0"/>
              </a:rPr>
              <a:t> bulunur. </a:t>
            </a:r>
          </a:p>
          <a:p>
            <a:pPr marL="265176" indent="-265176" fontAlgn="auto">
              <a:spcAft>
                <a:spcPts val="0"/>
              </a:spcAft>
              <a:buFont typeface="Wingdings 2"/>
              <a:buChar char=""/>
              <a:defRPr/>
            </a:pPr>
            <a:r>
              <a:rPr lang="tr-TR" dirty="0" err="1" smtClean="0">
                <a:latin typeface="Comic Sans MS" pitchFamily="66" charset="0"/>
                <a:cs typeface="Arial" charset="0"/>
              </a:rPr>
              <a:t>Nukleusun</a:t>
            </a:r>
            <a:r>
              <a:rPr lang="tr-TR" dirty="0" smtClean="0">
                <a:latin typeface="Comic Sans MS" pitchFamily="66" charset="0"/>
                <a:cs typeface="Arial" charset="0"/>
              </a:rPr>
              <a:t> içerisinde ise DNA içeren kromatin iplikçikler bulunur.</a:t>
            </a:r>
          </a:p>
          <a:p>
            <a:pPr marL="265176" indent="-265176" fontAlgn="auto">
              <a:spcAft>
                <a:spcPts val="0"/>
              </a:spcAft>
              <a:buFont typeface="Wingdings 2"/>
              <a:buChar char=""/>
              <a:defRPr/>
            </a:pPr>
            <a:r>
              <a:rPr lang="tr-TR" dirty="0" smtClean="0">
                <a:latin typeface="Comic Sans MS" pitchFamily="66" charset="0"/>
                <a:cs typeface="Arial" charset="0"/>
              </a:rPr>
              <a:t>Bu iplikçikler hücre bölünece</a:t>
            </a:r>
            <a:r>
              <a:rPr lang="tr-TR" dirty="0" smtClean="0">
                <a:latin typeface="Comic Sans MS" pitchFamily="66" charset="0"/>
              </a:rPr>
              <a:t>ğ</a:t>
            </a:r>
            <a:r>
              <a:rPr lang="tr-TR" dirty="0" smtClean="0">
                <a:latin typeface="Comic Sans MS" pitchFamily="66" charset="0"/>
                <a:cs typeface="Arial" charset="0"/>
              </a:rPr>
              <a:t>i zaman katlanmalar yaparak kromozomlar</a:t>
            </a:r>
            <a:r>
              <a:rPr lang="tr-TR" dirty="0" smtClean="0">
                <a:latin typeface="Comic Sans MS" pitchFamily="66" charset="0"/>
              </a:rPr>
              <a:t>ı</a:t>
            </a:r>
            <a:r>
              <a:rPr lang="tr-TR" dirty="0" smtClean="0">
                <a:latin typeface="Comic Sans MS" pitchFamily="66" charset="0"/>
                <a:cs typeface="Arial" charset="0"/>
              </a:rPr>
              <a:t> meydana getirirler.</a:t>
            </a:r>
          </a:p>
          <a:p>
            <a:pPr marL="265176" indent="-265176" fontAlgn="auto">
              <a:spcAft>
                <a:spcPts val="0"/>
              </a:spcAft>
              <a:buFont typeface="Wingdings 2"/>
              <a:buChar char=""/>
              <a:defRPr/>
            </a:pPr>
            <a:r>
              <a:rPr lang="tr-TR" dirty="0" err="1" smtClean="0">
                <a:latin typeface="Comic Sans MS" pitchFamily="66" charset="0"/>
                <a:cs typeface="Arial" charset="0"/>
              </a:rPr>
              <a:t>Nukleus</a:t>
            </a:r>
            <a:r>
              <a:rPr lang="tr-TR" dirty="0" smtClean="0">
                <a:latin typeface="Comic Sans MS" pitchFamily="66" charset="0"/>
                <a:cs typeface="Arial" charset="0"/>
              </a:rPr>
              <a:t> genelde bir tane olmas</a:t>
            </a:r>
            <a:r>
              <a:rPr lang="tr-TR" dirty="0" smtClean="0">
                <a:latin typeface="Comic Sans MS" pitchFamily="66" charset="0"/>
              </a:rPr>
              <a:t>ı</a:t>
            </a:r>
            <a:r>
              <a:rPr lang="tr-TR" dirty="0" smtClean="0">
                <a:latin typeface="Comic Sans MS" pitchFamily="66" charset="0"/>
                <a:cs typeface="Arial" charset="0"/>
              </a:rPr>
              <a:t>na kar</a:t>
            </a:r>
            <a:r>
              <a:rPr lang="tr-TR" dirty="0" smtClean="0">
                <a:latin typeface="Comic Sans MS" pitchFamily="66" charset="0"/>
              </a:rPr>
              <a:t>şı</a:t>
            </a:r>
            <a:r>
              <a:rPr lang="tr-TR" dirty="0" smtClean="0">
                <a:latin typeface="Comic Sans MS" pitchFamily="66" charset="0"/>
                <a:cs typeface="Arial" charset="0"/>
              </a:rPr>
              <a:t>n baz</a:t>
            </a:r>
            <a:r>
              <a:rPr lang="tr-TR" dirty="0" smtClean="0">
                <a:latin typeface="Comic Sans MS" pitchFamily="66" charset="0"/>
              </a:rPr>
              <a:t>ı </a:t>
            </a:r>
            <a:r>
              <a:rPr lang="tr-TR" dirty="0" smtClean="0">
                <a:latin typeface="Comic Sans MS" pitchFamily="66" charset="0"/>
                <a:cs typeface="Arial" charset="0"/>
              </a:rPr>
              <a:t>hücrelerde birden fazla say</a:t>
            </a:r>
            <a:r>
              <a:rPr lang="tr-TR" dirty="0" smtClean="0">
                <a:latin typeface="Comic Sans MS" pitchFamily="66" charset="0"/>
              </a:rPr>
              <a:t>ı</a:t>
            </a:r>
            <a:r>
              <a:rPr lang="tr-TR" dirty="0" smtClean="0">
                <a:latin typeface="Comic Sans MS" pitchFamily="66" charset="0"/>
                <a:cs typeface="Arial" charset="0"/>
              </a:rPr>
              <a:t>da olabilir.</a:t>
            </a:r>
            <a:endParaRPr lang="tr-TR" dirty="0">
              <a:latin typeface="Comic Sans MS" pitchFamily="66"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Nukleus</a:t>
            </a:r>
            <a:r>
              <a:rPr lang="tr-TR" dirty="0" smtClean="0">
                <a:solidFill>
                  <a:schemeClr val="accent1">
                    <a:tint val="88000"/>
                    <a:satMod val="150000"/>
                  </a:schemeClr>
                </a:solidFill>
              </a:rPr>
              <a:t> (Çekirdek)</a:t>
            </a:r>
            <a:endParaRPr lang="tr-TR" dirty="0">
              <a:solidFill>
                <a:schemeClr val="accent1">
                  <a:tint val="88000"/>
                  <a:satMod val="150000"/>
                </a:schemeClr>
              </a:solidFill>
            </a:endParaRPr>
          </a:p>
        </p:txBody>
      </p:sp>
      <p:sp>
        <p:nvSpPr>
          <p:cNvPr id="53251" name="2 İçerik Yer Tutucusu"/>
          <p:cNvSpPr>
            <a:spLocks noGrp="1"/>
          </p:cNvSpPr>
          <p:nvPr>
            <p:ph idx="1"/>
          </p:nvPr>
        </p:nvSpPr>
        <p:spPr>
          <a:xfrm>
            <a:off x="503238" y="530225"/>
            <a:ext cx="8183562" cy="4899025"/>
          </a:xfrm>
        </p:spPr>
        <p:txBody>
          <a:bodyPr/>
          <a:lstStyle/>
          <a:p>
            <a:r>
              <a:rPr lang="tr-TR" smtClean="0">
                <a:latin typeface="Comic Sans MS" pitchFamily="66" charset="0"/>
                <a:cs typeface="Arial" charset="0"/>
              </a:rPr>
              <a:t>Nukleusun içerisinde bulunan s</a:t>
            </a:r>
            <a:r>
              <a:rPr lang="tr-TR" smtClean="0">
                <a:latin typeface="Comic Sans MS" pitchFamily="66" charset="0"/>
              </a:rPr>
              <a:t>ı</a:t>
            </a:r>
            <a:r>
              <a:rPr lang="tr-TR" smtClean="0">
                <a:latin typeface="Comic Sans MS" pitchFamily="66" charset="0"/>
                <a:cs typeface="Arial" charset="0"/>
              </a:rPr>
              <a:t>v</a:t>
            </a:r>
            <a:r>
              <a:rPr lang="tr-TR" smtClean="0">
                <a:latin typeface="Comic Sans MS" pitchFamily="66" charset="0"/>
              </a:rPr>
              <a:t>ı</a:t>
            </a:r>
            <a:r>
              <a:rPr lang="tr-TR" smtClean="0">
                <a:latin typeface="Comic Sans MS" pitchFamily="66" charset="0"/>
                <a:cs typeface="Arial" charset="0"/>
              </a:rPr>
              <a:t>ya ise " Karyolenf s</a:t>
            </a:r>
            <a:r>
              <a:rPr lang="tr-TR" smtClean="0">
                <a:latin typeface="Comic Sans MS" pitchFamily="66" charset="0"/>
              </a:rPr>
              <a:t>ı</a:t>
            </a:r>
            <a:r>
              <a:rPr lang="tr-TR" smtClean="0">
                <a:latin typeface="Comic Sans MS" pitchFamily="66" charset="0"/>
                <a:cs typeface="Arial" charset="0"/>
              </a:rPr>
              <a:t>v</a:t>
            </a:r>
            <a:r>
              <a:rPr lang="tr-TR" smtClean="0">
                <a:latin typeface="Comic Sans MS" pitchFamily="66" charset="0"/>
              </a:rPr>
              <a:t>ı</a:t>
            </a:r>
            <a:r>
              <a:rPr lang="tr-TR" smtClean="0">
                <a:latin typeface="Comic Sans MS" pitchFamily="66" charset="0"/>
                <a:cs typeface="Arial" charset="0"/>
              </a:rPr>
              <a:t>s</a:t>
            </a:r>
            <a:r>
              <a:rPr lang="tr-TR" smtClean="0">
                <a:latin typeface="Comic Sans MS" pitchFamily="66" charset="0"/>
              </a:rPr>
              <a:t>ı</a:t>
            </a:r>
            <a:r>
              <a:rPr lang="tr-TR" smtClean="0">
                <a:latin typeface="Comic Sans MS" pitchFamily="66" charset="0"/>
                <a:cs typeface="Arial" charset="0"/>
              </a:rPr>
              <a:t> " ad</a:t>
            </a:r>
            <a:r>
              <a:rPr lang="tr-TR" smtClean="0">
                <a:latin typeface="Comic Sans MS" pitchFamily="66" charset="0"/>
              </a:rPr>
              <a:t>ı</a:t>
            </a:r>
            <a:r>
              <a:rPr lang="tr-TR" smtClean="0">
                <a:latin typeface="Comic Sans MS" pitchFamily="66" charset="0"/>
                <a:cs typeface="Arial" charset="0"/>
              </a:rPr>
              <a:t> verilir.</a:t>
            </a:r>
          </a:p>
          <a:p>
            <a:r>
              <a:rPr lang="tr-TR" smtClean="0">
                <a:latin typeface="Comic Sans MS" pitchFamily="66" charset="0"/>
                <a:cs typeface="Arial" charset="0"/>
              </a:rPr>
              <a:t>Kromatin iplikçiklerde bu s</a:t>
            </a:r>
            <a:r>
              <a:rPr lang="tr-TR" smtClean="0">
                <a:latin typeface="Comic Sans MS" pitchFamily="66" charset="0"/>
              </a:rPr>
              <a:t>ı</a:t>
            </a:r>
            <a:r>
              <a:rPr lang="tr-TR" smtClean="0">
                <a:latin typeface="Comic Sans MS" pitchFamily="66" charset="0"/>
                <a:cs typeface="Arial" charset="0"/>
              </a:rPr>
              <a:t>v</a:t>
            </a:r>
            <a:r>
              <a:rPr lang="tr-TR" smtClean="0">
                <a:latin typeface="Comic Sans MS" pitchFamily="66" charset="0"/>
              </a:rPr>
              <a:t>ı</a:t>
            </a:r>
            <a:r>
              <a:rPr lang="tr-TR" smtClean="0">
                <a:latin typeface="Comic Sans MS" pitchFamily="66" charset="0"/>
                <a:cs typeface="Arial" charset="0"/>
              </a:rPr>
              <a:t>n</a:t>
            </a:r>
            <a:r>
              <a:rPr lang="tr-TR" smtClean="0">
                <a:latin typeface="Comic Sans MS" pitchFamily="66" charset="0"/>
              </a:rPr>
              <a:t>ı</a:t>
            </a:r>
            <a:r>
              <a:rPr lang="tr-TR" smtClean="0">
                <a:latin typeface="Comic Sans MS" pitchFamily="66" charset="0"/>
                <a:cs typeface="Arial" charset="0"/>
              </a:rPr>
              <a:t>n içerisinde yüzerler.</a:t>
            </a:r>
          </a:p>
          <a:p>
            <a:r>
              <a:rPr lang="tr-TR" smtClean="0">
                <a:latin typeface="Comic Sans MS" pitchFamily="66" charset="0"/>
                <a:cs typeface="Arial" charset="0"/>
              </a:rPr>
              <a:t>Bu iplikler boyand</a:t>
            </a:r>
            <a:r>
              <a:rPr lang="tr-TR" smtClean="0">
                <a:latin typeface="Comic Sans MS" pitchFamily="66" charset="0"/>
              </a:rPr>
              <a:t>ı</a:t>
            </a:r>
            <a:r>
              <a:rPr lang="tr-TR" smtClean="0">
                <a:latin typeface="Comic Sans MS" pitchFamily="66" charset="0"/>
                <a:cs typeface="Arial" charset="0"/>
              </a:rPr>
              <a:t>klar</a:t>
            </a:r>
            <a:r>
              <a:rPr lang="tr-TR" smtClean="0">
                <a:latin typeface="Comic Sans MS" pitchFamily="66" charset="0"/>
              </a:rPr>
              <a:t>ı</a:t>
            </a:r>
            <a:r>
              <a:rPr lang="tr-TR" smtClean="0">
                <a:latin typeface="Comic Sans MS" pitchFamily="66" charset="0"/>
                <a:cs typeface="Arial" charset="0"/>
              </a:rPr>
              <a:t> zaman üzerlerinde aç</a:t>
            </a:r>
            <a:r>
              <a:rPr lang="tr-TR" smtClean="0">
                <a:latin typeface="Comic Sans MS" pitchFamily="66" charset="0"/>
              </a:rPr>
              <a:t>ı</a:t>
            </a:r>
            <a:r>
              <a:rPr lang="tr-TR" smtClean="0">
                <a:latin typeface="Comic Sans MS" pitchFamily="66" charset="0"/>
                <a:cs typeface="Arial" charset="0"/>
              </a:rPr>
              <a:t>k ve koyu renkte bantlar görülür.</a:t>
            </a:r>
          </a:p>
          <a:p>
            <a:r>
              <a:rPr lang="tr-TR" smtClean="0">
                <a:latin typeface="Comic Sans MS" pitchFamily="66" charset="0"/>
                <a:cs typeface="Arial" charset="0"/>
              </a:rPr>
              <a:t>Bu bantlar</a:t>
            </a:r>
            <a:r>
              <a:rPr lang="tr-TR" smtClean="0">
                <a:latin typeface="Comic Sans MS" pitchFamily="66" charset="0"/>
              </a:rPr>
              <a:t>ı</a:t>
            </a:r>
            <a:r>
              <a:rPr lang="tr-TR" smtClean="0">
                <a:latin typeface="Comic Sans MS" pitchFamily="66" charset="0"/>
                <a:cs typeface="Arial" charset="0"/>
              </a:rPr>
              <a:t>n aç</a:t>
            </a:r>
            <a:r>
              <a:rPr lang="tr-TR" smtClean="0">
                <a:latin typeface="Comic Sans MS" pitchFamily="66" charset="0"/>
              </a:rPr>
              <a:t>ı</a:t>
            </a:r>
            <a:r>
              <a:rPr lang="tr-TR" smtClean="0">
                <a:latin typeface="Comic Sans MS" pitchFamily="66" charset="0"/>
                <a:cs typeface="Arial" charset="0"/>
              </a:rPr>
              <a:t>k veya koyu görünmesi, o bölgedeki genlerin aktif veya inaktif olduklar</a:t>
            </a:r>
            <a:r>
              <a:rPr lang="tr-TR" smtClean="0">
                <a:latin typeface="Comic Sans MS" pitchFamily="66" charset="0"/>
              </a:rPr>
              <a:t>ı</a:t>
            </a:r>
            <a:r>
              <a:rPr lang="tr-TR" smtClean="0">
                <a:latin typeface="Comic Sans MS" pitchFamily="66" charset="0"/>
                <a:cs typeface="Arial" charset="0"/>
              </a:rPr>
              <a:t>n</a:t>
            </a:r>
            <a:r>
              <a:rPr lang="tr-TR" smtClean="0">
                <a:latin typeface="Comic Sans MS" pitchFamily="66" charset="0"/>
              </a:rPr>
              <a:t>ı</a:t>
            </a:r>
            <a:r>
              <a:rPr lang="tr-TR" smtClean="0">
                <a:latin typeface="Comic Sans MS" pitchFamily="66" charset="0"/>
                <a:cs typeface="Arial" charset="0"/>
              </a:rPr>
              <a:t> gösterir.</a:t>
            </a:r>
            <a:endParaRPr lang="tr-TR" smtClean="0">
              <a:latin typeface="Comic Sans MS" pitchFamily="66"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Vakuol</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756150"/>
          </a:xfrm>
        </p:spPr>
        <p:txBody>
          <a:bodyPr>
            <a:normAutofit fontScale="70000" lnSpcReduction="20000"/>
          </a:bodyPr>
          <a:lstStyle/>
          <a:p>
            <a:pPr marL="265176" indent="-265176" fontAlgn="auto">
              <a:spcAft>
                <a:spcPts val="0"/>
              </a:spcAft>
              <a:buFont typeface="Wingdings 2"/>
              <a:buChar char=""/>
              <a:defRPr/>
            </a:pPr>
            <a:r>
              <a:rPr lang="tr-TR" dirty="0" smtClean="0">
                <a:latin typeface="Comic Sans MS" pitchFamily="66" charset="0"/>
              </a:rPr>
              <a:t/>
            </a:r>
            <a:br>
              <a:rPr lang="tr-TR" dirty="0" smtClean="0">
                <a:latin typeface="Comic Sans MS" pitchFamily="66" charset="0"/>
              </a:rPr>
            </a:br>
            <a:r>
              <a:rPr lang="tr-TR" b="1" dirty="0"/>
              <a:t>Koful</a:t>
            </a:r>
            <a:r>
              <a:rPr lang="tr-TR" dirty="0"/>
              <a:t>, </a:t>
            </a:r>
            <a:r>
              <a:rPr lang="tr-TR" i="1" dirty="0" err="1"/>
              <a:t>vakuol</a:t>
            </a:r>
            <a:r>
              <a:rPr lang="tr-TR" dirty="0"/>
              <a:t> olarak da bilinir, sitoplazmada bulunan içi sıvı dolu boşluklardır. Genellikle bitki hücrelerinde görülür. Koful zarına </a:t>
            </a:r>
            <a:r>
              <a:rPr lang="tr-TR" b="1" dirty="0" err="1"/>
              <a:t>tonoplast</a:t>
            </a:r>
            <a:r>
              <a:rPr lang="tr-TR" b="1" dirty="0"/>
              <a:t>,</a:t>
            </a:r>
            <a:r>
              <a:rPr lang="tr-TR" dirty="0"/>
              <a:t> koful sıvısına ise </a:t>
            </a:r>
            <a:r>
              <a:rPr lang="tr-TR" b="1" dirty="0" err="1"/>
              <a:t>tonoplasma</a:t>
            </a:r>
            <a:r>
              <a:rPr lang="tr-TR" dirty="0"/>
              <a:t> denir. Genç bitki hücrelerinde sayıca çok ve küçük, yaşlı hücrelerde ise sayıca az ve büyüktürler. Hayvan hücresinde az sayıda küçük koful bulunur. Yaşlı bitkilerde koful, hücrede daha çok yer kaplar</a:t>
            </a:r>
            <a:r>
              <a:rPr lang="tr-TR" dirty="0" smtClean="0"/>
              <a:t>.</a:t>
            </a:r>
            <a:endParaRPr lang="tr-TR" dirty="0" smtClean="0">
              <a:latin typeface="Comic Sans MS" pitchFamily="66" charset="0"/>
            </a:endParaRPr>
          </a:p>
          <a:p>
            <a:pPr marL="265176" indent="-265176" fontAlgn="auto">
              <a:spcAft>
                <a:spcPts val="0"/>
              </a:spcAft>
              <a:buFont typeface="Wingdings 2"/>
              <a:buChar char=""/>
              <a:defRPr/>
            </a:pPr>
            <a:endParaRPr lang="tr-TR" dirty="0" smtClean="0">
              <a:latin typeface="Comic Sans MS" pitchFamily="66" charset="0"/>
            </a:endParaRPr>
          </a:p>
          <a:p>
            <a:pPr marL="265176" indent="-265176" fontAlgn="auto">
              <a:spcAft>
                <a:spcPts val="0"/>
              </a:spcAft>
              <a:buFont typeface="Wingdings 2"/>
              <a:buChar char=""/>
              <a:defRPr/>
            </a:pPr>
            <a:r>
              <a:rPr lang="tr-TR" sz="2900" dirty="0"/>
              <a:t>Bitkilerde hücre yaşlandıkça </a:t>
            </a:r>
            <a:r>
              <a:rPr lang="tr-TR" sz="2900" dirty="0" err="1"/>
              <a:t>vakuol</a:t>
            </a:r>
            <a:r>
              <a:rPr lang="tr-TR" sz="2900" dirty="0"/>
              <a:t> büyür. Çünkü tuzlu artıklar </a:t>
            </a:r>
            <a:r>
              <a:rPr lang="tr-TR" sz="2900" dirty="0" err="1"/>
              <a:t>vakuollerde</a:t>
            </a:r>
            <a:r>
              <a:rPr lang="tr-TR" sz="2900" dirty="0"/>
              <a:t> biriktirilir. </a:t>
            </a:r>
          </a:p>
          <a:p>
            <a:pPr marL="265176" indent="-265176" fontAlgn="auto">
              <a:spcAft>
                <a:spcPts val="0"/>
              </a:spcAft>
              <a:buFont typeface="Wingdings 2"/>
              <a:buChar char=""/>
              <a:defRPr/>
            </a:pPr>
            <a:r>
              <a:rPr lang="tr-TR" sz="2900" dirty="0" err="1"/>
              <a:t>Vakuoller</a:t>
            </a:r>
            <a:r>
              <a:rPr lang="tr-TR" sz="2900" dirty="0"/>
              <a:t> </a:t>
            </a:r>
            <a:r>
              <a:rPr lang="tr-TR" sz="2900" dirty="0" err="1"/>
              <a:t>plazmolizde</a:t>
            </a:r>
            <a:r>
              <a:rPr lang="tr-TR" sz="2900" dirty="0"/>
              <a:t> (su kaybetme) küçülür. </a:t>
            </a:r>
            <a:r>
              <a:rPr lang="tr-TR" sz="2900" dirty="0" err="1"/>
              <a:t>Deplazmoliz</a:t>
            </a:r>
            <a:r>
              <a:rPr lang="tr-TR" sz="2900" dirty="0"/>
              <a:t> ve turgor’da (su alma) büyür. </a:t>
            </a:r>
          </a:p>
          <a:p>
            <a:pPr marL="265176" indent="-265176" fontAlgn="auto">
              <a:spcAft>
                <a:spcPts val="0"/>
              </a:spcAft>
              <a:buFont typeface="Wingdings 2"/>
              <a:buChar char=""/>
              <a:defRPr/>
            </a:pPr>
            <a:endParaRPr lang="tr-TR" sz="2900" dirty="0"/>
          </a:p>
          <a:p>
            <a:pPr marL="265176" indent="-265176" fontAlgn="auto">
              <a:spcAft>
                <a:spcPts val="0"/>
              </a:spcAft>
              <a:buFont typeface="Wingdings 2"/>
              <a:buChar char=""/>
              <a:defRPr/>
            </a:pPr>
            <a:r>
              <a:rPr lang="tr-TR" sz="2900" dirty="0"/>
              <a:t>Bitkilerde salgılanan bir çok koku maddesi </a:t>
            </a:r>
            <a:r>
              <a:rPr lang="tr-TR" sz="2900" dirty="0" err="1"/>
              <a:t>vakuol</a:t>
            </a:r>
            <a:r>
              <a:rPr lang="tr-TR" sz="2900" dirty="0"/>
              <a:t> öz suyundan dışarı atılır.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Vakuol</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4756150"/>
          </a:xfrm>
        </p:spPr>
        <p:txBody>
          <a:bodyPr>
            <a:noAutofit/>
          </a:bodyPr>
          <a:lstStyle/>
          <a:p>
            <a:pPr marL="265176" indent="-265176" fontAlgn="auto">
              <a:spcAft>
                <a:spcPts val="0"/>
              </a:spcAft>
              <a:buFont typeface="Wingdings 2"/>
              <a:buChar char=""/>
              <a:defRPr/>
            </a:pPr>
            <a:r>
              <a:rPr lang="tr-TR" sz="1800" dirty="0" smtClean="0">
                <a:latin typeface="Comic Sans MS" pitchFamily="66" charset="0"/>
              </a:rPr>
              <a:t>Yüksek bitkilerde yaprak, çiçek, meyve ve gövdenin kırmızı, mor renklerini veren pigmentler sınıfından </a:t>
            </a:r>
            <a:r>
              <a:rPr lang="tr-TR" sz="1800" dirty="0" err="1" smtClean="0">
                <a:latin typeface="Comic Sans MS" pitchFamily="66" charset="0"/>
              </a:rPr>
              <a:t>antosiyan</a:t>
            </a:r>
            <a:r>
              <a:rPr lang="tr-TR" sz="1800" dirty="0" smtClean="0">
                <a:latin typeface="Comic Sans MS" pitchFamily="66" charset="0"/>
              </a:rPr>
              <a:t> maddesi </a:t>
            </a:r>
            <a:r>
              <a:rPr lang="tr-TR" sz="1800" dirty="0" err="1" smtClean="0">
                <a:latin typeface="Comic Sans MS" pitchFamily="66" charset="0"/>
              </a:rPr>
              <a:t>vakuol</a:t>
            </a:r>
            <a:r>
              <a:rPr lang="tr-TR" sz="1800" dirty="0" smtClean="0">
                <a:latin typeface="Comic Sans MS" pitchFamily="66" charset="0"/>
              </a:rPr>
              <a:t> sıvısı içinde eriyik halinde bulunur.</a:t>
            </a:r>
          </a:p>
          <a:p>
            <a:pPr marL="265176" indent="-265176" fontAlgn="auto">
              <a:spcAft>
                <a:spcPts val="0"/>
              </a:spcAft>
              <a:buFont typeface="Wingdings 2"/>
              <a:buChar char=""/>
              <a:defRPr/>
            </a:pPr>
            <a:endParaRPr lang="tr-TR" sz="1800" dirty="0" smtClean="0">
              <a:latin typeface="Comic Sans MS" pitchFamily="66" charset="0"/>
            </a:endParaRPr>
          </a:p>
          <a:p>
            <a:pPr marL="265176" indent="-265176" fontAlgn="auto">
              <a:spcAft>
                <a:spcPts val="0"/>
              </a:spcAft>
              <a:buFont typeface="Wingdings 2"/>
              <a:buChar char=""/>
              <a:defRPr/>
            </a:pPr>
            <a:r>
              <a:rPr lang="tr-TR" sz="1800" dirty="0" smtClean="0">
                <a:latin typeface="Comic Sans MS" pitchFamily="66" charset="0"/>
              </a:rPr>
              <a:t>Ayrıca proteinler, yağlar, </a:t>
            </a:r>
            <a:r>
              <a:rPr lang="tr-TR" sz="1800" dirty="0" err="1" smtClean="0">
                <a:latin typeface="Comic Sans MS" pitchFamily="66" charset="0"/>
              </a:rPr>
              <a:t>alkoloidler</a:t>
            </a:r>
            <a:r>
              <a:rPr lang="tr-TR" sz="1800" dirty="0" smtClean="0">
                <a:latin typeface="Comic Sans MS" pitchFamily="66" charset="0"/>
              </a:rPr>
              <a:t>, glikozitler ve tanenlerde vardır.</a:t>
            </a:r>
          </a:p>
          <a:p>
            <a:pPr marL="265176" indent="-265176" fontAlgn="auto">
              <a:spcAft>
                <a:spcPts val="0"/>
              </a:spcAft>
              <a:buFont typeface="Wingdings 2"/>
              <a:buChar char=""/>
              <a:defRPr/>
            </a:pPr>
            <a:endParaRPr lang="tr-TR" sz="1800" dirty="0" smtClean="0">
              <a:latin typeface="Comic Sans MS" pitchFamily="66" charset="0"/>
            </a:endParaRPr>
          </a:p>
          <a:p>
            <a:pPr marL="265176" indent="-265176" fontAlgn="auto">
              <a:spcAft>
                <a:spcPts val="0"/>
              </a:spcAft>
              <a:buFont typeface="Wingdings 2"/>
              <a:buChar char=""/>
              <a:defRPr/>
            </a:pPr>
            <a:r>
              <a:rPr lang="tr-TR" sz="1800" dirty="0" smtClean="0">
                <a:latin typeface="Comic Sans MS" pitchFamily="66" charset="0"/>
              </a:rPr>
              <a:t>Hücrede oluşan artık maddelerin ve fazla </a:t>
            </a:r>
            <a:r>
              <a:rPr lang="tr-TR" sz="1800" dirty="0" smtClean="0">
                <a:latin typeface="Comic Sans MS" pitchFamily="66" charset="0"/>
                <a:hlinkClick r:id="rId2"/>
              </a:rPr>
              <a:t>sıvıların</a:t>
            </a:r>
            <a:r>
              <a:rPr lang="tr-TR" sz="1800" dirty="0" smtClean="0">
                <a:latin typeface="Comic Sans MS" pitchFamily="66" charset="0"/>
              </a:rPr>
              <a:t> depolandığı keseciklerdir </a:t>
            </a:r>
          </a:p>
          <a:p>
            <a:pPr marL="265176" indent="-265176" fontAlgn="auto">
              <a:spcAft>
                <a:spcPts val="0"/>
              </a:spcAft>
              <a:buFont typeface="Wingdings 2"/>
              <a:buChar char=""/>
              <a:defRPr/>
            </a:pPr>
            <a:endParaRPr lang="tr-TR" sz="1800" dirty="0" smtClean="0">
              <a:latin typeface="Comic Sans MS" pitchFamily="66" charset="0"/>
            </a:endParaRPr>
          </a:p>
          <a:p>
            <a:pPr marL="265176" indent="-265176" fontAlgn="auto">
              <a:spcAft>
                <a:spcPts val="0"/>
              </a:spcAft>
              <a:buFont typeface="Wingdings 2"/>
              <a:buChar char=""/>
              <a:defRPr/>
            </a:pPr>
            <a:r>
              <a:rPr lang="tr-TR" sz="1800" dirty="0" smtClean="0">
                <a:latin typeface="Comic Sans MS" pitchFamily="66" charset="0"/>
              </a:rPr>
              <a:t>Bitkilerde hayvansal canlılar gibi metabolizma artıklarını boşaltmaya yarayan özelleşmiş organları bulunmadığından bitkiden uzaklaştırılması gereken maddelerin depo edilmesi görevini de </a:t>
            </a:r>
            <a:r>
              <a:rPr lang="tr-TR" sz="1800" dirty="0" err="1" smtClean="0">
                <a:latin typeface="Comic Sans MS" pitchFamily="66" charset="0"/>
              </a:rPr>
              <a:t>vakuol</a:t>
            </a:r>
            <a:r>
              <a:rPr lang="tr-TR" sz="1800" dirty="0" smtClean="0">
                <a:latin typeface="Comic Sans MS" pitchFamily="66" charset="0"/>
              </a:rPr>
              <a:t> yapar.</a:t>
            </a:r>
          </a:p>
          <a:p>
            <a:pPr marL="265176" indent="-265176" fontAlgn="auto">
              <a:spcAft>
                <a:spcPts val="0"/>
              </a:spcAft>
              <a:buFont typeface="Wingdings 2"/>
              <a:buChar char=""/>
              <a:defRPr/>
            </a:pPr>
            <a:r>
              <a:rPr lang="tr-TR" sz="1600" dirty="0">
                <a:latin typeface="Comic Sans MS" pitchFamily="66" charset="0"/>
              </a:rPr>
              <a:t>Sitoplazmadan ince bir zar ile ayrılır. Bu zar gerek yapı, gerekse geçirgenlik bakımından sitoplazma zarına benzer. Bunlar bir hücreli </a:t>
            </a:r>
            <a:r>
              <a:rPr lang="tr-TR" sz="1600" dirty="0" err="1">
                <a:latin typeface="Comic Sans MS" pitchFamily="66" charset="0"/>
              </a:rPr>
              <a:t>protistler</a:t>
            </a:r>
            <a:r>
              <a:rPr lang="tr-TR" sz="1600" dirty="0">
                <a:latin typeface="Comic Sans MS" pitchFamily="66" charset="0"/>
              </a:rPr>
              <a:t> ve bitki hücreleri için karakteristik ve önemlidir. Büyük olasılıkla </a:t>
            </a:r>
            <a:r>
              <a:rPr lang="tr-TR" sz="1600" dirty="0" err="1">
                <a:latin typeface="Comic Sans MS" pitchFamily="66" charset="0"/>
              </a:rPr>
              <a:t>golgi</a:t>
            </a:r>
            <a:r>
              <a:rPr lang="tr-TR" sz="1600" dirty="0">
                <a:latin typeface="Comic Sans MS" pitchFamily="66" charset="0"/>
              </a:rPr>
              <a:t> aygıtından meydana gelirler. Yüksek organizasyonlu hayvan hücrelerinde de bulunabilirler. Bazı hücrelerde </a:t>
            </a:r>
            <a:r>
              <a:rPr lang="tr-TR" sz="1600" dirty="0" err="1">
                <a:latin typeface="Comic Sans MS" pitchFamily="66" charset="0"/>
              </a:rPr>
              <a:t>vakuoller</a:t>
            </a:r>
            <a:r>
              <a:rPr lang="tr-TR" sz="1600" dirty="0">
                <a:latin typeface="Comic Sans MS" pitchFamily="66" charset="0"/>
              </a:rPr>
              <a:t>, hücrenin değişmez bir </a:t>
            </a:r>
            <a:r>
              <a:rPr lang="tr-TR" sz="1600" dirty="0" err="1">
                <a:latin typeface="Comic Sans MS" pitchFamily="66" charset="0"/>
              </a:rPr>
              <a:t>organeli</a:t>
            </a:r>
            <a:r>
              <a:rPr lang="tr-TR" sz="1600" dirty="0">
                <a:latin typeface="Comic Sans MS" pitchFamily="66" charset="0"/>
              </a:rPr>
              <a:t> olduğu halde, diğer bazılarında gerektiğinde oluşan ve işi biter bitmez kaybolan yapılardır.</a:t>
            </a:r>
          </a:p>
          <a:p>
            <a:pPr marL="265176" indent="-265176" fontAlgn="auto">
              <a:spcAft>
                <a:spcPts val="0"/>
              </a:spcAft>
              <a:buFont typeface="Wingdings 2"/>
              <a:buChar char=""/>
              <a:defRPr/>
            </a:pPr>
            <a:endParaRPr lang="tr-TR" sz="1800" dirty="0" smtClean="0">
              <a:latin typeface="Comic Sans MS"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3238" y="4983163"/>
            <a:ext cx="8183562" cy="1052512"/>
          </a:xfrm>
        </p:spPr>
        <p:txBody>
          <a:bodyPr/>
          <a:lstStyle/>
          <a:p>
            <a:pPr fontAlgn="auto">
              <a:spcAft>
                <a:spcPts val="0"/>
              </a:spcAft>
              <a:defRPr/>
            </a:pPr>
            <a:r>
              <a:rPr lang="tr-TR" dirty="0" err="1" smtClean="0">
                <a:solidFill>
                  <a:schemeClr val="accent1">
                    <a:tint val="88000"/>
                    <a:satMod val="150000"/>
                  </a:schemeClr>
                </a:solidFill>
              </a:rPr>
              <a:t>Lizozom</a:t>
            </a:r>
            <a:endParaRPr lang="tr-TR" dirty="0">
              <a:solidFill>
                <a:schemeClr val="accent1">
                  <a:tint val="88000"/>
                  <a:satMod val="150000"/>
                </a:schemeClr>
              </a:solidFill>
            </a:endParaRPr>
          </a:p>
        </p:txBody>
      </p:sp>
      <p:sp>
        <p:nvSpPr>
          <p:cNvPr id="3" name="2 İçerik Yer Tutucusu"/>
          <p:cNvSpPr>
            <a:spLocks noGrp="1"/>
          </p:cNvSpPr>
          <p:nvPr>
            <p:ph idx="1"/>
          </p:nvPr>
        </p:nvSpPr>
        <p:spPr>
          <a:xfrm>
            <a:off x="503238" y="530225"/>
            <a:ext cx="8183562" cy="5184775"/>
          </a:xfrm>
        </p:spPr>
        <p:txBody>
          <a:bodyPr>
            <a:normAutofit fontScale="77500" lnSpcReduction="20000"/>
          </a:bodyPr>
          <a:lstStyle/>
          <a:p>
            <a:pPr marL="265176" indent="-265176" fontAlgn="auto">
              <a:spcAft>
                <a:spcPts val="0"/>
              </a:spcAft>
              <a:buFont typeface="Wingdings 2"/>
              <a:buChar char=""/>
              <a:defRPr/>
            </a:pPr>
            <a:r>
              <a:rPr lang="tr-TR" dirty="0" smtClean="0"/>
              <a:t>Hücre içi sindirim enzimlerini taşıyan keseciklerdir.</a:t>
            </a:r>
          </a:p>
          <a:p>
            <a:pPr marL="265176" indent="-265176" fontAlgn="auto">
              <a:spcAft>
                <a:spcPts val="0"/>
              </a:spcAft>
              <a:buFont typeface="Wingdings 2"/>
              <a:buChar char=""/>
              <a:defRPr/>
            </a:pPr>
            <a:r>
              <a:rPr lang="tr-TR" dirty="0" smtClean="0"/>
              <a:t> </a:t>
            </a:r>
          </a:p>
          <a:p>
            <a:pPr marL="265176" indent="-265176" fontAlgn="auto">
              <a:spcAft>
                <a:spcPts val="0"/>
              </a:spcAft>
              <a:buFont typeface="Wingdings 2"/>
              <a:buChar char=""/>
              <a:defRPr/>
            </a:pPr>
            <a:r>
              <a:rPr lang="tr-TR" dirty="0" smtClean="0"/>
              <a:t>Hücre içerisinde oluşturulmuş her türlü büyük moleküller (proteinler, </a:t>
            </a:r>
            <a:r>
              <a:rPr lang="tr-TR" dirty="0" err="1" smtClean="0"/>
              <a:t>polisakkaritler</a:t>
            </a:r>
            <a:r>
              <a:rPr lang="tr-TR" dirty="0" smtClean="0"/>
              <a:t>, </a:t>
            </a:r>
            <a:r>
              <a:rPr lang="tr-TR" dirty="0" err="1" smtClean="0"/>
              <a:t>nükleik</a:t>
            </a:r>
            <a:r>
              <a:rPr lang="tr-TR" dirty="0" smtClean="0"/>
              <a:t> asitler ve </a:t>
            </a:r>
            <a:r>
              <a:rPr lang="tr-TR" dirty="0" err="1" smtClean="0"/>
              <a:t>lipidler</a:t>
            </a:r>
            <a:r>
              <a:rPr lang="tr-TR" dirty="0" smtClean="0"/>
              <a:t>) </a:t>
            </a:r>
            <a:r>
              <a:rPr lang="tr-TR" dirty="0" err="1" smtClean="0"/>
              <a:t>lisozomlar</a:t>
            </a:r>
            <a:r>
              <a:rPr lang="tr-TR" dirty="0" smtClean="0"/>
              <a:t> tarafından hidroliz edilir.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 Bu işlevi gerçekleştirmek için </a:t>
            </a:r>
            <a:r>
              <a:rPr lang="tr-TR" dirty="0" err="1" smtClean="0"/>
              <a:t>hidrolitik</a:t>
            </a:r>
            <a:r>
              <a:rPr lang="tr-TR" dirty="0" smtClean="0"/>
              <a:t> ve yıkıcı enzimler içerirler. </a:t>
            </a:r>
            <a:r>
              <a:rPr lang="tr-TR" dirty="0" err="1" smtClean="0"/>
              <a:t>Lizozomlarda</a:t>
            </a:r>
            <a:r>
              <a:rPr lang="tr-TR" dirty="0" smtClean="0"/>
              <a:t> 40’dan fazla enzim bulunmaktadır.</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Hücre yaşlanınca </a:t>
            </a:r>
            <a:r>
              <a:rPr lang="tr-TR" dirty="0" err="1" smtClean="0"/>
              <a:t>lisozomlar</a:t>
            </a:r>
            <a:r>
              <a:rPr lang="tr-TR" dirty="0" smtClean="0"/>
              <a:t> patlar ve hücre kendi kendini sindirir. Buna </a:t>
            </a:r>
            <a:r>
              <a:rPr lang="tr-TR" dirty="0" err="1" smtClean="0"/>
              <a:t>otoliz</a:t>
            </a:r>
            <a:r>
              <a:rPr lang="tr-TR" dirty="0" smtClean="0"/>
              <a:t> denir. </a:t>
            </a:r>
          </a:p>
          <a:p>
            <a:pPr marL="265176" indent="-265176" fontAlgn="auto">
              <a:spcAft>
                <a:spcPts val="0"/>
              </a:spcAft>
              <a:buFont typeface="Wingdings 2"/>
              <a:buChar char=""/>
              <a:defRPr/>
            </a:pPr>
            <a:endParaRPr lang="tr-TR" dirty="0" smtClean="0"/>
          </a:p>
          <a:p>
            <a:pPr marL="265176" indent="-265176" fontAlgn="auto">
              <a:spcAft>
                <a:spcPts val="0"/>
              </a:spcAft>
              <a:buFont typeface="Wingdings 2"/>
              <a:buChar char=""/>
              <a:defRPr/>
            </a:pPr>
            <a:r>
              <a:rPr lang="tr-TR" dirty="0" smtClean="0"/>
              <a:t>Kurbağa larvalarında kuyruğun kaybolması bu intihar kesecikleriyle mümkün olmaktadır.</a:t>
            </a:r>
          </a:p>
          <a:p>
            <a:pPr marL="265176" indent="-265176" fontAlgn="auto">
              <a:spcAft>
                <a:spcPts val="0"/>
              </a:spcAft>
              <a:buFont typeface="Wingdings 2"/>
              <a:buChar char=""/>
              <a:defRPr/>
            </a:pPr>
            <a:endParaRPr lang="tr-TR"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7544" y="5589240"/>
            <a:ext cx="8183880" cy="1051560"/>
          </a:xfrm>
        </p:spPr>
        <p:txBody>
          <a:bodyPr/>
          <a:lstStyle/>
          <a:p>
            <a:pPr eaLnBrk="1" hangingPunct="1"/>
            <a:r>
              <a:rPr lang="tr-TR" sz="2400" dirty="0" smtClean="0"/>
              <a:t> </a:t>
            </a:r>
            <a:r>
              <a:rPr lang="tr-TR" sz="2400" dirty="0" err="1" smtClean="0"/>
              <a:t>Peroksizomlar</a:t>
            </a:r>
            <a:r>
              <a:rPr lang="tr-TR" sz="2400" dirty="0" smtClean="0"/>
              <a:t/>
            </a:r>
            <a:br>
              <a:rPr lang="tr-TR" sz="2400" dirty="0" smtClean="0"/>
            </a:br>
            <a:endParaRPr lang="tr-TR" sz="2400" dirty="0" smtClean="0"/>
          </a:p>
        </p:txBody>
      </p:sp>
      <p:sp>
        <p:nvSpPr>
          <p:cNvPr id="35843" name="Rectangle 3"/>
          <p:cNvSpPr>
            <a:spLocks noGrp="1" noChangeArrowheads="1"/>
          </p:cNvSpPr>
          <p:nvPr>
            <p:ph type="body" idx="1"/>
          </p:nvPr>
        </p:nvSpPr>
        <p:spPr>
          <a:xfrm>
            <a:off x="179512" y="1412776"/>
            <a:ext cx="8472487" cy="3437929"/>
          </a:xfrm>
        </p:spPr>
        <p:txBody>
          <a:bodyPr/>
          <a:lstStyle/>
          <a:p>
            <a:pPr eaLnBrk="1" hangingPunct="1"/>
            <a:r>
              <a:rPr lang="tr-TR" sz="1800" b="1" dirty="0" err="1" smtClean="0"/>
              <a:t>Peroksizom</a:t>
            </a:r>
            <a:r>
              <a:rPr lang="tr-TR" sz="1800" b="1" dirty="0" smtClean="0"/>
              <a:t>,</a:t>
            </a:r>
            <a:r>
              <a:rPr lang="tr-TR" sz="1800" dirty="0" smtClean="0"/>
              <a:t> yapısı </a:t>
            </a:r>
            <a:r>
              <a:rPr lang="tr-TR" sz="1800" dirty="0" err="1" smtClean="0"/>
              <a:t>lizozomlara</a:t>
            </a:r>
            <a:r>
              <a:rPr lang="tr-TR" sz="1800" dirty="0" smtClean="0"/>
              <a:t> benzer, tek zarla çevrilidir ve alyuvarlar dışında tüm hayvan hücrelerinde bulunan 0.3-0.5 mikron çapındadır. </a:t>
            </a:r>
            <a:r>
              <a:rPr lang="tr-TR" sz="1800" dirty="0" err="1" smtClean="0"/>
              <a:t>Protistlerde</a:t>
            </a:r>
            <a:r>
              <a:rPr lang="tr-TR" sz="1800" dirty="0" smtClean="0"/>
              <a:t>, mantarlarda, yüksek yapılı bitkilerin hücrelerinde, hayvanlarda özellikle </a:t>
            </a:r>
            <a:r>
              <a:rPr lang="tr-TR" sz="1800" dirty="0" err="1" smtClean="0"/>
              <a:t>metabolik</a:t>
            </a:r>
            <a:r>
              <a:rPr lang="tr-TR" sz="1800" dirty="0" smtClean="0"/>
              <a:t> aktivitesi fazla olan, </a:t>
            </a:r>
            <a:r>
              <a:rPr lang="tr-TR" sz="1800" b="1" dirty="0" smtClean="0"/>
              <a:t>karaciğer,</a:t>
            </a:r>
            <a:r>
              <a:rPr lang="tr-TR" sz="1800" dirty="0" smtClean="0"/>
              <a:t> </a:t>
            </a:r>
            <a:r>
              <a:rPr lang="tr-TR" sz="1800" b="1" dirty="0" smtClean="0"/>
              <a:t>böbrek,</a:t>
            </a:r>
            <a:r>
              <a:rPr lang="tr-TR" sz="1800" dirty="0" smtClean="0"/>
              <a:t> ve </a:t>
            </a:r>
            <a:r>
              <a:rPr lang="tr-TR" sz="1800" b="1" dirty="0" smtClean="0"/>
              <a:t>kalp kası</a:t>
            </a:r>
            <a:r>
              <a:rPr lang="tr-TR" sz="1800" dirty="0" smtClean="0"/>
              <a:t> gibi hücrelerde fazla bulunurlar. Son görüşlere göre </a:t>
            </a:r>
            <a:r>
              <a:rPr lang="tr-TR" sz="1800" dirty="0" err="1" smtClean="0"/>
              <a:t>endoplazmik</a:t>
            </a:r>
            <a:r>
              <a:rPr lang="tr-TR" sz="1800" dirty="0" smtClean="0"/>
              <a:t> </a:t>
            </a:r>
            <a:r>
              <a:rPr lang="tr-TR" sz="1800" dirty="0" err="1" smtClean="0"/>
              <a:t>retikulumdan</a:t>
            </a:r>
            <a:r>
              <a:rPr lang="tr-TR" sz="1800" dirty="0" smtClean="0"/>
              <a:t> oluştuğu sanılmaktadır. </a:t>
            </a:r>
          </a:p>
          <a:p>
            <a:pPr eaLnBrk="1" hangingPunct="1"/>
            <a:r>
              <a:rPr lang="tr-TR" sz="1800" dirty="0" err="1" smtClean="0"/>
              <a:t>Peroksizomlar</a:t>
            </a:r>
            <a:r>
              <a:rPr lang="tr-TR" sz="1800" dirty="0" smtClean="0"/>
              <a:t> içinde 40’tan fazla enzim vardır. Amino asitlerin ve uzun zincirli yağ asitlerin parçalanmasında gerekli enzimleri; </a:t>
            </a:r>
            <a:r>
              <a:rPr lang="tr-TR" sz="1800" b="1" dirty="0" err="1" smtClean="0"/>
              <a:t>katalaz</a:t>
            </a:r>
            <a:r>
              <a:rPr lang="tr-TR" sz="1800" b="1" dirty="0" smtClean="0"/>
              <a:t>, D-amino </a:t>
            </a:r>
            <a:r>
              <a:rPr lang="tr-TR" sz="1800" b="1" dirty="0" err="1" smtClean="0"/>
              <a:t>oksidaz</a:t>
            </a:r>
            <a:r>
              <a:rPr lang="tr-TR" sz="1800" dirty="0" smtClean="0"/>
              <a:t> </a:t>
            </a:r>
            <a:r>
              <a:rPr lang="tr-TR" sz="1800" b="1" dirty="0" smtClean="0"/>
              <a:t>ve ürat </a:t>
            </a:r>
            <a:r>
              <a:rPr lang="tr-TR" sz="1800" b="1" dirty="0" err="1" smtClean="0"/>
              <a:t>oksidaz</a:t>
            </a:r>
            <a:r>
              <a:rPr lang="tr-TR" sz="1800" b="1" dirty="0" smtClean="0"/>
              <a:t> </a:t>
            </a:r>
            <a:r>
              <a:rPr lang="tr-TR" sz="1800" dirty="0" smtClean="0"/>
              <a:t>gibi </a:t>
            </a:r>
            <a:r>
              <a:rPr lang="tr-TR" sz="1800" b="1" dirty="0" err="1" smtClean="0"/>
              <a:t>oksidatif</a:t>
            </a:r>
            <a:r>
              <a:rPr lang="tr-TR" sz="1800" b="1" dirty="0" smtClean="0"/>
              <a:t> </a:t>
            </a:r>
            <a:r>
              <a:rPr lang="tr-TR" sz="1800" dirty="0" smtClean="0"/>
              <a:t>enzimleri içerirler. </a:t>
            </a:r>
            <a:r>
              <a:rPr lang="tr-TR" sz="1800" dirty="0" err="1" smtClean="0"/>
              <a:t>Peroksizom</a:t>
            </a:r>
            <a:r>
              <a:rPr lang="tr-TR" sz="1800" dirty="0" smtClean="0"/>
              <a:t> enzimleri aracılığı ile, </a:t>
            </a:r>
            <a:r>
              <a:rPr lang="tr-TR" sz="1800" dirty="0" err="1" smtClean="0"/>
              <a:t>oksidatif</a:t>
            </a:r>
            <a:r>
              <a:rPr lang="tr-TR" sz="1800" dirty="0" smtClean="0"/>
              <a:t> reaksiyonlar sonucunda, </a:t>
            </a:r>
            <a:r>
              <a:rPr lang="tr-TR" sz="1800" b="1" dirty="0" smtClean="0"/>
              <a:t>ürik asit, amino asitler, pürinler, </a:t>
            </a:r>
            <a:r>
              <a:rPr lang="tr-TR" sz="1800" b="1" dirty="0" err="1" smtClean="0"/>
              <a:t>metanol</a:t>
            </a:r>
            <a:r>
              <a:rPr lang="tr-TR" sz="1800" b="1" dirty="0" smtClean="0"/>
              <a:t> ve yağ asitleri</a:t>
            </a:r>
            <a:r>
              <a:rPr lang="tr-TR" sz="1800" dirty="0" smtClean="0"/>
              <a:t> gibi bir çok </a:t>
            </a:r>
            <a:r>
              <a:rPr lang="tr-TR" sz="1800" dirty="0" err="1" smtClean="0"/>
              <a:t>substrat</a:t>
            </a:r>
            <a:r>
              <a:rPr lang="tr-TR" sz="1800" dirty="0" smtClean="0"/>
              <a:t> yıkılır. Hayvan hücrelerinde yağ asitleri mitokondri ve </a:t>
            </a:r>
            <a:r>
              <a:rPr lang="tr-TR" sz="1800" dirty="0" err="1" smtClean="0"/>
              <a:t>peroksizomlarda</a:t>
            </a:r>
            <a:r>
              <a:rPr lang="tr-TR" sz="1800" dirty="0" smtClean="0"/>
              <a:t> okside edilirken, maya ve bitki hücrelerinde </a:t>
            </a:r>
            <a:r>
              <a:rPr lang="tr-TR" sz="1800" dirty="0" err="1" smtClean="0"/>
              <a:t>peroksizomlarla</a:t>
            </a:r>
            <a:r>
              <a:rPr lang="tr-TR" sz="1800" dirty="0" smtClean="0"/>
              <a:t> sınırlıdır.</a:t>
            </a:r>
          </a:p>
        </p:txBody>
      </p:sp>
    </p:spTree>
    <p:extLst>
      <p:ext uri="{BB962C8B-B14F-4D97-AF65-F5344CB8AC3E}">
        <p14:creationId xmlns:p14="http://schemas.microsoft.com/office/powerpoint/2010/main" val="34535890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395536" y="403225"/>
            <a:ext cx="8462962" cy="6454775"/>
          </a:xfrm>
        </p:spPr>
        <p:txBody>
          <a:bodyPr/>
          <a:lstStyle/>
          <a:p>
            <a:pPr eaLnBrk="1" hangingPunct="1"/>
            <a:r>
              <a:rPr lang="tr-TR" sz="1800" dirty="0" err="1" smtClean="0"/>
              <a:t>Peroksizomlar</a:t>
            </a:r>
            <a:r>
              <a:rPr lang="tr-TR" sz="1800" dirty="0" smtClean="0"/>
              <a:t>, bazı </a:t>
            </a:r>
            <a:r>
              <a:rPr lang="tr-TR" sz="1800" b="1" dirty="0" err="1" smtClean="0"/>
              <a:t>lipidlerin</a:t>
            </a:r>
            <a:r>
              <a:rPr lang="tr-TR" sz="1800" b="1" dirty="0" smtClean="0"/>
              <a:t> </a:t>
            </a:r>
            <a:r>
              <a:rPr lang="tr-TR" sz="1800" b="1" dirty="0" err="1" smtClean="0"/>
              <a:t>biyosentezinde</a:t>
            </a:r>
            <a:r>
              <a:rPr lang="tr-TR" sz="1800" dirty="0" smtClean="0"/>
              <a:t> de önemli rol oynar. </a:t>
            </a:r>
            <a:r>
              <a:rPr lang="tr-TR" sz="1800" dirty="0" err="1" smtClean="0"/>
              <a:t>Peroksizomlarda</a:t>
            </a:r>
            <a:r>
              <a:rPr lang="tr-TR" sz="1800" dirty="0" smtClean="0"/>
              <a:t>, </a:t>
            </a:r>
            <a:r>
              <a:rPr lang="tr-TR" sz="1800" b="1" dirty="0" smtClean="0"/>
              <a:t>kolesterol, </a:t>
            </a:r>
            <a:r>
              <a:rPr lang="tr-TR" sz="1800" b="1" dirty="0" err="1" smtClean="0"/>
              <a:t>dolikol</a:t>
            </a:r>
            <a:r>
              <a:rPr lang="tr-TR" sz="1800" b="1" dirty="0" smtClean="0"/>
              <a:t>, safra asitleri</a:t>
            </a:r>
            <a:r>
              <a:rPr lang="tr-TR" sz="1800" dirty="0" smtClean="0"/>
              <a:t> (karaciğer), </a:t>
            </a:r>
            <a:r>
              <a:rPr lang="tr-TR" sz="1800" b="1" dirty="0" err="1" smtClean="0"/>
              <a:t>plazmalojen</a:t>
            </a:r>
            <a:r>
              <a:rPr lang="tr-TR" sz="1800" b="1" dirty="0" smtClean="0"/>
              <a:t> </a:t>
            </a:r>
            <a:r>
              <a:rPr lang="tr-TR" sz="1800" dirty="0" smtClean="0"/>
              <a:t>(kalp ve beyinde önemli zar bileşeni) sentezlenir. </a:t>
            </a:r>
            <a:r>
              <a:rPr lang="tr-TR" sz="1800" i="1" dirty="0" smtClean="0"/>
              <a:t> </a:t>
            </a:r>
            <a:endParaRPr lang="tr-TR" sz="1800" dirty="0" smtClean="0"/>
          </a:p>
          <a:p>
            <a:pPr eaLnBrk="1" hangingPunct="1"/>
            <a:r>
              <a:rPr lang="tr-TR" sz="1800" dirty="0" smtClean="0"/>
              <a:t>Tıpkı mitokondriler gibi moleküler O2’ı kullanarak organik molekülleri okside ederler. Bir </a:t>
            </a:r>
            <a:r>
              <a:rPr lang="tr-TR" sz="1800" dirty="0" err="1" smtClean="0"/>
              <a:t>substrattan</a:t>
            </a:r>
            <a:r>
              <a:rPr lang="tr-TR" sz="1800" dirty="0" smtClean="0"/>
              <a:t> (R), </a:t>
            </a:r>
            <a:r>
              <a:rPr lang="tr-TR" sz="1800" dirty="0" err="1" smtClean="0"/>
              <a:t>H’i</a:t>
            </a:r>
            <a:r>
              <a:rPr lang="tr-TR" sz="1800" dirty="0" smtClean="0"/>
              <a:t> alıp O2’ye aktaran enzimler içerir ve </a:t>
            </a:r>
            <a:r>
              <a:rPr lang="tr-TR" sz="1800" b="1" dirty="0" smtClean="0"/>
              <a:t>H</a:t>
            </a:r>
            <a:r>
              <a:rPr lang="tr-TR" sz="1800" b="1" baseline="-25000" dirty="0" smtClean="0"/>
              <a:t>2</a:t>
            </a:r>
            <a:r>
              <a:rPr lang="tr-TR" sz="1800" b="1" dirty="0" smtClean="0"/>
              <a:t>O</a:t>
            </a:r>
            <a:r>
              <a:rPr lang="tr-TR" sz="1800" b="1" baseline="-25000" dirty="0" smtClean="0"/>
              <a:t>2</a:t>
            </a:r>
            <a:r>
              <a:rPr lang="tr-TR" sz="1800" b="1" dirty="0" smtClean="0"/>
              <a:t> (Hidrojen peroksit</a:t>
            </a:r>
            <a:r>
              <a:rPr lang="tr-TR" sz="1800" dirty="0" smtClean="0"/>
              <a:t>) oluştururlar (</a:t>
            </a:r>
            <a:r>
              <a:rPr lang="tr-TR" sz="1800" b="1" dirty="0" err="1" smtClean="0"/>
              <a:t>oksidatif</a:t>
            </a:r>
            <a:r>
              <a:rPr lang="tr-TR" sz="1800" b="1" dirty="0" smtClean="0"/>
              <a:t> reaksiyon</a:t>
            </a:r>
            <a:r>
              <a:rPr lang="tr-TR" sz="1800" dirty="0" smtClean="0"/>
              <a:t>). H2O2 hücreler için zararlıdır ve potansiyel olarak </a:t>
            </a:r>
            <a:r>
              <a:rPr lang="tr-TR" sz="1800" dirty="0" err="1" smtClean="0"/>
              <a:t>toksik</a:t>
            </a:r>
            <a:r>
              <a:rPr lang="tr-TR" sz="1800" dirty="0" smtClean="0"/>
              <a:t> bir etkiye sahiptir, burada </a:t>
            </a:r>
            <a:r>
              <a:rPr lang="tr-TR" sz="1800" b="1" dirty="0" err="1" smtClean="0"/>
              <a:t>katalaz</a:t>
            </a:r>
            <a:r>
              <a:rPr lang="tr-TR" sz="1800" b="1" dirty="0" smtClean="0"/>
              <a:t> </a:t>
            </a:r>
            <a:r>
              <a:rPr lang="tr-TR" sz="1800" dirty="0" smtClean="0"/>
              <a:t>enzimiyle H2O ve ½ O2’ye dönüştürülür. </a:t>
            </a:r>
            <a:r>
              <a:rPr lang="tr-TR" sz="1800" dirty="0" err="1" smtClean="0"/>
              <a:t>Katalaz</a:t>
            </a:r>
            <a:r>
              <a:rPr lang="tr-TR" sz="1800" dirty="0" smtClean="0"/>
              <a:t> enzimi, H2O2’i kullanarak fenol, formik asit, formaldehit ve alkol gibi diğer </a:t>
            </a:r>
            <a:r>
              <a:rPr lang="tr-TR" sz="1800" dirty="0" err="1" smtClean="0"/>
              <a:t>substratları</a:t>
            </a:r>
            <a:r>
              <a:rPr lang="tr-TR" sz="1800" dirty="0" smtClean="0"/>
              <a:t> </a:t>
            </a:r>
            <a:r>
              <a:rPr lang="tr-TR" sz="1800" dirty="0" err="1" smtClean="0"/>
              <a:t>oksidize</a:t>
            </a:r>
            <a:r>
              <a:rPr lang="tr-TR" sz="1800" dirty="0" smtClean="0"/>
              <a:t> eder. Hidrojen </a:t>
            </a:r>
            <a:r>
              <a:rPr lang="tr-TR" sz="1800" dirty="0" err="1" smtClean="0"/>
              <a:t>peroksitin</a:t>
            </a:r>
            <a:r>
              <a:rPr lang="tr-TR" sz="1800" dirty="0" smtClean="0"/>
              <a:t> zararlı etkileri bu şekilde </a:t>
            </a:r>
            <a:r>
              <a:rPr lang="tr-TR" sz="1800" dirty="0" err="1" smtClean="0"/>
              <a:t>katalaz</a:t>
            </a:r>
            <a:r>
              <a:rPr lang="tr-TR" sz="1800" dirty="0" smtClean="0"/>
              <a:t> enzim aktivitesi ile elimine edilmiş olur.</a:t>
            </a:r>
            <a:endParaRPr lang="tr-TR" sz="1800" b="1" dirty="0" smtClean="0"/>
          </a:p>
          <a:p>
            <a:pPr eaLnBrk="1" hangingPunct="1"/>
            <a:r>
              <a:rPr lang="tr-TR" sz="1800" b="1" dirty="0" smtClean="0"/>
              <a:t>RH2 + O2 </a:t>
            </a:r>
            <a:r>
              <a:rPr lang="tr-TR" sz="1800" b="1" dirty="0" smtClean="0">
                <a:sym typeface="Symbol" pitchFamily="18" charset="2"/>
              </a:rPr>
              <a:t></a:t>
            </a:r>
            <a:r>
              <a:rPr lang="tr-TR" sz="1800" b="1" dirty="0" smtClean="0"/>
              <a:t> R + H2O2  (</a:t>
            </a:r>
            <a:r>
              <a:rPr lang="tr-TR" sz="1800" b="1" dirty="0" err="1" smtClean="0"/>
              <a:t>oksidaz</a:t>
            </a:r>
            <a:r>
              <a:rPr lang="tr-TR" sz="1800" b="1" dirty="0" smtClean="0"/>
              <a:t>)</a:t>
            </a:r>
          </a:p>
          <a:p>
            <a:pPr eaLnBrk="1" hangingPunct="1"/>
            <a:r>
              <a:rPr lang="tr-TR" sz="1800" b="1" dirty="0" smtClean="0"/>
              <a:t>H2O2 + R’H2 </a:t>
            </a:r>
            <a:r>
              <a:rPr lang="tr-TR" sz="1800" b="1" dirty="0" smtClean="0">
                <a:sym typeface="Symbol" pitchFamily="18" charset="2"/>
              </a:rPr>
              <a:t></a:t>
            </a:r>
            <a:r>
              <a:rPr lang="tr-TR" sz="1800" b="1" dirty="0" smtClean="0"/>
              <a:t> R’ + 2 H2O  (</a:t>
            </a:r>
            <a:r>
              <a:rPr lang="tr-TR" sz="1800" b="1" dirty="0" err="1" smtClean="0"/>
              <a:t>katalaz</a:t>
            </a:r>
            <a:r>
              <a:rPr lang="tr-TR" sz="1800" b="1" dirty="0" smtClean="0"/>
              <a:t>) </a:t>
            </a:r>
            <a:r>
              <a:rPr lang="tr-TR" sz="1800" b="1" dirty="0" err="1" smtClean="0"/>
              <a:t>Peroksidatif</a:t>
            </a:r>
            <a:r>
              <a:rPr lang="tr-TR" sz="1800" b="1" dirty="0" smtClean="0"/>
              <a:t> reaksiyon</a:t>
            </a:r>
          </a:p>
          <a:p>
            <a:pPr eaLnBrk="1" hangingPunct="1"/>
            <a:r>
              <a:rPr lang="tr-TR" sz="1800" dirty="0" smtClean="0"/>
              <a:t>Bu reaksiyon, kana giren çeşitli </a:t>
            </a:r>
            <a:r>
              <a:rPr lang="tr-TR" sz="1800" dirty="0" err="1" smtClean="0"/>
              <a:t>toksik</a:t>
            </a:r>
            <a:r>
              <a:rPr lang="tr-TR" sz="1800" dirty="0" smtClean="0"/>
              <a:t> maddeleri </a:t>
            </a:r>
            <a:r>
              <a:rPr lang="tr-TR" sz="1800" dirty="0" err="1" smtClean="0"/>
              <a:t>detoksifiye</a:t>
            </a:r>
            <a:r>
              <a:rPr lang="tr-TR" sz="1800" dirty="0" smtClean="0"/>
              <a:t> eden </a:t>
            </a:r>
            <a:r>
              <a:rPr lang="tr-TR" sz="1800" dirty="0" err="1" smtClean="0"/>
              <a:t>peroksizomların</a:t>
            </a:r>
            <a:r>
              <a:rPr lang="tr-TR" sz="1800" dirty="0" smtClean="0"/>
              <a:t> bulunduğu karaciğer ve böbrek hücrelerinde önemlidir. Örneğin, içilen alkolün ~ % 25 i bu yolla </a:t>
            </a:r>
            <a:r>
              <a:rPr lang="tr-TR" sz="1800" dirty="0" err="1" smtClean="0"/>
              <a:t>asetaldehite</a:t>
            </a:r>
            <a:r>
              <a:rPr lang="tr-TR" sz="1800" dirty="0" smtClean="0"/>
              <a:t> </a:t>
            </a:r>
            <a:r>
              <a:rPr lang="tr-TR" sz="1800" dirty="0" err="1" smtClean="0"/>
              <a:t>oksidize</a:t>
            </a:r>
            <a:r>
              <a:rPr lang="tr-TR" sz="1800" dirty="0" smtClean="0"/>
              <a:t> olur.</a:t>
            </a:r>
          </a:p>
          <a:p>
            <a:pPr eaLnBrk="1" hangingPunct="1"/>
            <a:r>
              <a:rPr lang="tr-TR" sz="1800" dirty="0" smtClean="0"/>
              <a:t>Ayrıca hücrede fazla H2O2 biriktiğinde, </a:t>
            </a:r>
            <a:r>
              <a:rPr lang="tr-TR" sz="1800" dirty="0" err="1" smtClean="0"/>
              <a:t>katalaz</a:t>
            </a:r>
            <a:r>
              <a:rPr lang="tr-TR" sz="1800" dirty="0" smtClean="0"/>
              <a:t> fazla H2O2’i suya ve moleküler oksijene dönüştürür.</a:t>
            </a:r>
            <a:endParaRPr lang="tr-TR" sz="1800" b="1" dirty="0" smtClean="0"/>
          </a:p>
          <a:p>
            <a:pPr eaLnBrk="1" hangingPunct="1"/>
            <a:r>
              <a:rPr lang="tr-TR" sz="1800" b="1" dirty="0" smtClean="0"/>
              <a:t>2H2O2 </a:t>
            </a:r>
            <a:r>
              <a:rPr lang="tr-TR" sz="1800" b="1" dirty="0" smtClean="0">
                <a:sym typeface="Symbol" pitchFamily="18" charset="2"/>
              </a:rPr>
              <a:t></a:t>
            </a:r>
            <a:r>
              <a:rPr lang="tr-TR" sz="1800" b="1" dirty="0" smtClean="0"/>
              <a:t> 2 H2O  + O2  (</a:t>
            </a:r>
            <a:r>
              <a:rPr lang="tr-TR" sz="1800" b="1" dirty="0" err="1" smtClean="0"/>
              <a:t>katalaz</a:t>
            </a:r>
            <a:r>
              <a:rPr lang="tr-TR" sz="1800" b="1" dirty="0" smtClean="0"/>
              <a:t>)</a:t>
            </a:r>
            <a:r>
              <a:rPr lang="tr-TR" sz="1800" dirty="0" smtClean="0"/>
              <a:t> </a:t>
            </a:r>
          </a:p>
        </p:txBody>
      </p:sp>
    </p:spTree>
    <p:extLst>
      <p:ext uri="{BB962C8B-B14F-4D97-AF65-F5344CB8AC3E}">
        <p14:creationId xmlns:p14="http://schemas.microsoft.com/office/powerpoint/2010/main" val="17982508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468313" y="3357563"/>
            <a:ext cx="8229600" cy="3278187"/>
          </a:xfrm>
        </p:spPr>
        <p:txBody>
          <a:bodyPr/>
          <a:lstStyle/>
          <a:p>
            <a:pPr eaLnBrk="1" hangingPunct="1"/>
            <a:r>
              <a:rPr lang="tr-TR" sz="1800" b="1" dirty="0" err="1" smtClean="0"/>
              <a:t>Peroksizomlar</a:t>
            </a:r>
            <a:r>
              <a:rPr lang="tr-TR" sz="1800" dirty="0" smtClean="0"/>
              <a:t>, </a:t>
            </a:r>
            <a:r>
              <a:rPr lang="tr-TR" sz="1800" dirty="0" err="1" smtClean="0"/>
              <a:t>golgi</a:t>
            </a:r>
            <a:r>
              <a:rPr lang="tr-TR" sz="1800" dirty="0" smtClean="0"/>
              <a:t> aygıtı, E.R. ve </a:t>
            </a:r>
            <a:r>
              <a:rPr lang="tr-TR" sz="1800" dirty="0" err="1" smtClean="0"/>
              <a:t>lizozomdan</a:t>
            </a:r>
            <a:r>
              <a:rPr lang="tr-TR" sz="1800" dirty="0" smtClean="0"/>
              <a:t> çok kloroplast ve mitokondriye benzerler.</a:t>
            </a:r>
          </a:p>
          <a:p>
            <a:pPr eaLnBrk="1" hangingPunct="1"/>
            <a:r>
              <a:rPr lang="tr-TR" sz="1800" dirty="0" smtClean="0"/>
              <a:t>Proteinler seçilmiş bir biçimde </a:t>
            </a:r>
            <a:r>
              <a:rPr lang="tr-TR" sz="1800" dirty="0" err="1" smtClean="0"/>
              <a:t>peroksizomlara</a:t>
            </a:r>
            <a:r>
              <a:rPr lang="tr-TR" sz="1800" dirty="0" smtClean="0"/>
              <a:t> aktarılırlar. </a:t>
            </a:r>
            <a:r>
              <a:rPr lang="tr-TR" sz="1800" dirty="0" err="1" smtClean="0"/>
              <a:t>Peroksizom</a:t>
            </a:r>
            <a:r>
              <a:rPr lang="tr-TR" sz="1800" dirty="0" smtClean="0"/>
              <a:t> içerisinde DNA ya da ribozom barındırmadığı için tüm proteinlerini dışardan alır ve proteinleri </a:t>
            </a:r>
            <a:r>
              <a:rPr lang="tr-TR" sz="1800" dirty="0" err="1" smtClean="0"/>
              <a:t>endoplazmik</a:t>
            </a:r>
            <a:r>
              <a:rPr lang="tr-TR" sz="1800" dirty="0" smtClean="0"/>
              <a:t> </a:t>
            </a:r>
            <a:r>
              <a:rPr lang="tr-TR" sz="1800" dirty="0" err="1" smtClean="0"/>
              <a:t>retikulum</a:t>
            </a:r>
            <a:r>
              <a:rPr lang="tr-TR" sz="1800" dirty="0" smtClean="0"/>
              <a:t> yolu ile gelmez. </a:t>
            </a:r>
            <a:r>
              <a:rPr lang="tr-TR" sz="1800" dirty="0" err="1" smtClean="0"/>
              <a:t>Peroksizom</a:t>
            </a:r>
            <a:r>
              <a:rPr lang="tr-TR" sz="1800" dirty="0" smtClean="0"/>
              <a:t> proteinleri </a:t>
            </a:r>
            <a:r>
              <a:rPr lang="tr-TR" sz="1800" dirty="0" err="1" smtClean="0"/>
              <a:t>sitozolde</a:t>
            </a:r>
            <a:r>
              <a:rPr lang="tr-TR" sz="1800" dirty="0" smtClean="0"/>
              <a:t> </a:t>
            </a:r>
            <a:r>
              <a:rPr lang="tr-TR" sz="1800" b="1" dirty="0" smtClean="0"/>
              <a:t>serbest ribozomlarda</a:t>
            </a:r>
            <a:r>
              <a:rPr lang="tr-TR" sz="1800" dirty="0" smtClean="0"/>
              <a:t> sentez edilir. </a:t>
            </a:r>
            <a:r>
              <a:rPr lang="tr-TR" sz="1800" b="1" dirty="0" smtClean="0"/>
              <a:t>Spesifik protein sinyal</a:t>
            </a:r>
            <a:r>
              <a:rPr lang="tr-TR" sz="1800" dirty="0" smtClean="0"/>
              <a:t> (</a:t>
            </a:r>
            <a:r>
              <a:rPr lang="tr-TR" sz="1800" dirty="0" err="1" smtClean="0"/>
              <a:t>specific</a:t>
            </a:r>
            <a:r>
              <a:rPr lang="tr-TR" sz="1800" dirty="0" smtClean="0"/>
              <a:t> protein </a:t>
            </a:r>
            <a:r>
              <a:rPr lang="tr-TR" sz="1800" dirty="0" err="1" smtClean="0"/>
              <a:t>signal</a:t>
            </a:r>
            <a:r>
              <a:rPr lang="tr-TR" sz="1800" dirty="0" smtClean="0"/>
              <a:t>, </a:t>
            </a:r>
            <a:r>
              <a:rPr lang="tr-TR" sz="1800" b="1" dirty="0" smtClean="0"/>
              <a:t>PTS</a:t>
            </a:r>
            <a:r>
              <a:rPr lang="tr-TR" sz="1800" dirty="0" smtClean="0"/>
              <a:t> yada </a:t>
            </a:r>
            <a:r>
              <a:rPr lang="tr-TR" sz="1800" dirty="0" err="1" smtClean="0"/>
              <a:t>peroxisomal</a:t>
            </a:r>
            <a:r>
              <a:rPr lang="tr-TR" sz="1800" dirty="0" smtClean="0"/>
              <a:t> </a:t>
            </a:r>
            <a:r>
              <a:rPr lang="tr-TR" sz="1800" dirty="0" err="1" smtClean="0"/>
              <a:t>targeting</a:t>
            </a:r>
            <a:r>
              <a:rPr lang="tr-TR" sz="1800" dirty="0" smtClean="0"/>
              <a:t> </a:t>
            </a:r>
            <a:r>
              <a:rPr lang="tr-TR" sz="1800" dirty="0" err="1" smtClean="0"/>
              <a:t>signal</a:t>
            </a:r>
            <a:r>
              <a:rPr lang="tr-TR" sz="1800" dirty="0" smtClean="0"/>
              <a:t>), proteinleri </a:t>
            </a:r>
            <a:r>
              <a:rPr lang="tr-TR" sz="1800" dirty="0" err="1" smtClean="0"/>
              <a:t>peroksizoma</a:t>
            </a:r>
            <a:r>
              <a:rPr lang="tr-TR" sz="1800" dirty="0" smtClean="0"/>
              <a:t> hedefler. Proteinler ATP hidrolizi ile alınır. </a:t>
            </a:r>
            <a:r>
              <a:rPr lang="tr-TR" sz="1800" dirty="0" err="1" smtClean="0"/>
              <a:t>Peroksizom</a:t>
            </a:r>
            <a:r>
              <a:rPr lang="tr-TR" sz="1800" dirty="0" smtClean="0"/>
              <a:t> proteinleri, </a:t>
            </a:r>
            <a:r>
              <a:rPr lang="tr-TR" sz="1800" b="1" dirty="0" err="1" smtClean="0"/>
              <a:t>Peroksinler</a:t>
            </a:r>
            <a:r>
              <a:rPr lang="tr-TR" sz="1800" dirty="0" smtClean="0"/>
              <a:t> olarak adlandırılır ve ilgili genlerine “</a:t>
            </a:r>
            <a:r>
              <a:rPr lang="tr-TR" sz="1800" b="1" dirty="0" err="1" smtClean="0"/>
              <a:t>Pex</a:t>
            </a:r>
            <a:r>
              <a:rPr lang="tr-TR" sz="1800" b="1" dirty="0" smtClean="0"/>
              <a:t> genleri</a:t>
            </a:r>
            <a:r>
              <a:rPr lang="tr-TR" sz="1800" dirty="0" smtClean="0"/>
              <a:t>” denir.</a:t>
            </a:r>
          </a:p>
        </p:txBody>
      </p:sp>
      <p:pic>
        <p:nvPicPr>
          <p:cNvPr id="37891" name="il_fi" descr="tekperoxis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260350"/>
            <a:ext cx="38862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4727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395288" y="2205038"/>
            <a:ext cx="8229600" cy="4411662"/>
          </a:xfrm>
        </p:spPr>
        <p:txBody>
          <a:bodyPr/>
          <a:lstStyle/>
          <a:p>
            <a:pPr eaLnBrk="1" hangingPunct="1"/>
            <a:r>
              <a:rPr lang="tr-TR" sz="2400" dirty="0" err="1" smtClean="0"/>
              <a:t>Peroksizomlar</a:t>
            </a:r>
            <a:r>
              <a:rPr lang="tr-TR" sz="2400" dirty="0" smtClean="0"/>
              <a:t> bitkide ve özellikle tohumda bulunan </a:t>
            </a:r>
            <a:r>
              <a:rPr lang="tr-TR" sz="2400" dirty="0" err="1" smtClean="0"/>
              <a:t>peroksizomlar</a:t>
            </a:r>
            <a:r>
              <a:rPr lang="tr-TR" sz="2400" dirty="0" smtClean="0"/>
              <a:t>, depolanmış </a:t>
            </a:r>
            <a:r>
              <a:rPr lang="tr-TR" sz="2400" b="1" dirty="0" smtClean="0"/>
              <a:t>yağ asitlerinin </a:t>
            </a:r>
            <a:r>
              <a:rPr lang="tr-TR" sz="2400" b="1" dirty="0" err="1" smtClean="0"/>
              <a:t>karbohidratlara</a:t>
            </a:r>
            <a:r>
              <a:rPr lang="tr-TR" sz="2400" b="1" dirty="0" smtClean="0"/>
              <a:t> çevriminde</a:t>
            </a:r>
            <a:r>
              <a:rPr lang="tr-TR" sz="2400" dirty="0" smtClean="0"/>
              <a:t> görev alırlar (çimlenen tohumlarda). Böylece filizlenen bitkinin büyümesi için gerekli olan enerji ve hammaddenin sağlanması bakımından </a:t>
            </a:r>
            <a:r>
              <a:rPr lang="tr-TR" sz="2400" dirty="0" err="1" smtClean="0"/>
              <a:t>peroksizomlar</a:t>
            </a:r>
            <a:r>
              <a:rPr lang="tr-TR" sz="2400" dirty="0" smtClean="0"/>
              <a:t> önemlidir. Bu durum </a:t>
            </a:r>
            <a:r>
              <a:rPr lang="tr-TR" sz="2400" b="1" dirty="0" err="1" smtClean="0"/>
              <a:t>glioksilat</a:t>
            </a:r>
            <a:r>
              <a:rPr lang="tr-TR" sz="2400" b="1" dirty="0" smtClean="0"/>
              <a:t> döngüsünün</a:t>
            </a:r>
            <a:r>
              <a:rPr lang="tr-TR" sz="2400" dirty="0" smtClean="0"/>
              <a:t> benzeri olan bir dizi reaksiyonlarla gerçekleşir. Bitkilerde, içinde bu döngünün yer aldığı </a:t>
            </a:r>
            <a:r>
              <a:rPr lang="tr-TR" sz="2400" dirty="0" err="1" smtClean="0"/>
              <a:t>peroksizomlar</a:t>
            </a:r>
            <a:r>
              <a:rPr lang="tr-TR" sz="2400" dirty="0" smtClean="0"/>
              <a:t> </a:t>
            </a:r>
            <a:r>
              <a:rPr lang="tr-TR" sz="2400" b="1" dirty="0" err="1" smtClean="0"/>
              <a:t>glioksizom</a:t>
            </a:r>
            <a:r>
              <a:rPr lang="tr-TR" sz="2400" dirty="0" smtClean="0"/>
              <a:t> olarak adlandırılır.</a:t>
            </a:r>
          </a:p>
        </p:txBody>
      </p:sp>
      <p:pic>
        <p:nvPicPr>
          <p:cNvPr id="39939" name="il_fi" descr="ANd9GcRB4JthwBbvynKNqutzKBencuUWkKGrIrZ_sQDnugKyo5_JraPffsdjeIzK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214313"/>
            <a:ext cx="305752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5" descr="glox"/>
          <p:cNvPicPr>
            <a:picLocks noGrp="1" noChangeAspect="1" noChangeArrowheads="1"/>
          </p:cNvPicPr>
          <p:nvPr>
            <p:ph type="title"/>
          </p:nvPr>
        </p:nvPicPr>
        <p:blipFill>
          <a:blip r:embed="rId3" cstate="print">
            <a:extLst>
              <a:ext uri="{28A0092B-C50C-407E-A947-70E740481C1C}">
                <a14:useLocalDpi xmlns:a14="http://schemas.microsoft.com/office/drawing/2010/main" val="0"/>
              </a:ext>
            </a:extLst>
          </a:blip>
          <a:srcRect/>
          <a:stretch>
            <a:fillRect/>
          </a:stretch>
        </p:blipFill>
        <p:spPr>
          <a:xfrm>
            <a:off x="7715250" y="5143500"/>
            <a:ext cx="1241425" cy="1295400"/>
          </a:xfrm>
          <a:noFill/>
        </p:spPr>
      </p:pic>
    </p:spTree>
    <p:extLst>
      <p:ext uri="{BB962C8B-B14F-4D97-AF65-F5344CB8AC3E}">
        <p14:creationId xmlns:p14="http://schemas.microsoft.com/office/powerpoint/2010/main" val="1186856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1"/>
          </p:nvPr>
        </p:nvSpPr>
        <p:spPr>
          <a:xfrm>
            <a:off x="2571750" y="692150"/>
            <a:ext cx="6115050" cy="5438775"/>
          </a:xfrm>
        </p:spPr>
        <p:txBody>
          <a:bodyPr/>
          <a:lstStyle/>
          <a:p>
            <a:pPr eaLnBrk="1" hangingPunct="1"/>
            <a:r>
              <a:rPr lang="tr-TR" smtClean="0"/>
              <a:t>Yapraktaki peroksizomlar, fotosentez sırasında ortaya çıkan yan ürünleri metabolize eden </a:t>
            </a:r>
            <a:r>
              <a:rPr lang="tr-TR" b="1" smtClean="0"/>
              <a:t>fotosolunum (fotorespirasyon)</a:t>
            </a:r>
            <a:r>
              <a:rPr lang="tr-TR" smtClean="0"/>
              <a:t> olayı ile de ilgilidir. Bu nedenle peroksizomlar glikolat yapısındaki karbonların çoğunun geri kazanılması ve kullanılmasını sağlarlar. </a:t>
            </a:r>
          </a:p>
        </p:txBody>
      </p:sp>
      <p:pic>
        <p:nvPicPr>
          <p:cNvPr id="40963" name="Picture 5" descr="ANd9GcSEWIi-XShtOaBHF3DPDqqRMT4BJYD13WOxJUFgEdOfHbygvgLl-1rBE-b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571750"/>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9746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76200"/>
            <a:ext cx="9144000" cy="119062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sz="3600" b="1" dirty="0">
                <a:solidFill>
                  <a:schemeClr val="accent1"/>
                </a:solidFill>
                <a:latin typeface="Comic Sans MS" pitchFamily="66" charset="0"/>
                <a:cs typeface="+mn-cs"/>
              </a:rPr>
              <a:t>BİTKİ VE HAYVAN HÜCRESİ ARASINDAKİ FARKLAR</a:t>
            </a:r>
          </a:p>
        </p:txBody>
      </p:sp>
      <p:sp>
        <p:nvSpPr>
          <p:cNvPr id="60420" name="Rectangle 3"/>
          <p:cNvSpPr>
            <a:spLocks noChangeArrowheads="1"/>
          </p:cNvSpPr>
          <p:nvPr/>
        </p:nvSpPr>
        <p:spPr bwMode="auto">
          <a:xfrm>
            <a:off x="2286000" y="1924050"/>
            <a:ext cx="9144000" cy="0"/>
          </a:xfrm>
          <a:prstGeom prst="rect">
            <a:avLst/>
          </a:prstGeom>
          <a:noFill/>
          <a:ln w="9525">
            <a:noFill/>
            <a:miter lim="800000"/>
            <a:headEnd/>
            <a:tailEnd/>
          </a:ln>
        </p:spPr>
        <p:txBody>
          <a:bodyPr>
            <a:spAutoFit/>
          </a:bodyPr>
          <a:lstStyle/>
          <a:p>
            <a:endParaRPr lang="tr-TR">
              <a:latin typeface="Verdana" pitchFamily="34" charset="0"/>
            </a:endParaRPr>
          </a:p>
        </p:txBody>
      </p:sp>
      <p:grpSp>
        <p:nvGrpSpPr>
          <p:cNvPr id="2" name="Group 138"/>
          <p:cNvGrpSpPr>
            <a:grpSpLocks/>
          </p:cNvGrpSpPr>
          <p:nvPr/>
        </p:nvGrpSpPr>
        <p:grpSpPr bwMode="auto">
          <a:xfrm>
            <a:off x="768350" y="1143000"/>
            <a:ext cx="7607300" cy="3048000"/>
            <a:chOff x="-3" y="-3"/>
            <a:chExt cx="1738" cy="2646"/>
          </a:xfrm>
        </p:grpSpPr>
        <p:grpSp>
          <p:nvGrpSpPr>
            <p:cNvPr id="60432" name="Group 136"/>
            <p:cNvGrpSpPr>
              <a:grpSpLocks/>
            </p:cNvGrpSpPr>
            <p:nvPr/>
          </p:nvGrpSpPr>
          <p:grpSpPr bwMode="auto">
            <a:xfrm>
              <a:off x="0" y="0"/>
              <a:ext cx="1732" cy="2640"/>
              <a:chOff x="0" y="0"/>
              <a:chExt cx="1732" cy="2640"/>
            </a:xfrm>
          </p:grpSpPr>
          <p:grpSp>
            <p:nvGrpSpPr>
              <p:cNvPr id="60434" name="Group 101"/>
              <p:cNvGrpSpPr>
                <a:grpSpLocks/>
              </p:cNvGrpSpPr>
              <p:nvPr/>
            </p:nvGrpSpPr>
            <p:grpSpPr bwMode="auto">
              <a:xfrm>
                <a:off x="0" y="0"/>
                <a:ext cx="848" cy="528"/>
                <a:chOff x="0" y="0"/>
                <a:chExt cx="848" cy="528"/>
              </a:xfrm>
            </p:grpSpPr>
            <p:sp>
              <p:nvSpPr>
                <p:cNvPr id="60486" name="Rectangle 82"/>
                <p:cNvSpPr>
                  <a:spLocks noChangeArrowheads="1"/>
                </p:cNvSpPr>
                <p:nvPr/>
              </p:nvSpPr>
              <p:spPr bwMode="auto">
                <a:xfrm>
                  <a:off x="24" y="24"/>
                  <a:ext cx="800" cy="480"/>
                </a:xfrm>
                <a:prstGeom prst="rect">
                  <a:avLst/>
                </a:prstGeom>
                <a:noFill/>
                <a:ln w="9525">
                  <a:noFill/>
                  <a:miter lim="800000"/>
                  <a:headEnd/>
                  <a:tailEnd/>
                </a:ln>
              </p:spPr>
              <p:txBody>
                <a:bodyPr/>
                <a:lstStyle/>
                <a:p>
                  <a:r>
                    <a:rPr lang="tr-TR">
                      <a:latin typeface="Comic Sans MS" pitchFamily="66" charset="0"/>
                      <a:cs typeface="Times New Roman" pitchFamily="18" charset="0"/>
                    </a:rPr>
                    <a:t> </a:t>
                  </a:r>
                </a:p>
                <a:p>
                  <a:pPr eaLnBrk="0" hangingPunct="0"/>
                  <a:endParaRPr lang="tr-TR">
                    <a:latin typeface="Comic Sans MS" pitchFamily="66" charset="0"/>
                  </a:endParaRPr>
                </a:p>
              </p:txBody>
            </p:sp>
            <p:sp>
              <p:nvSpPr>
                <p:cNvPr id="60487" name="Rectangle 100"/>
                <p:cNvSpPr>
                  <a:spLocks noChangeArrowheads="1"/>
                </p:cNvSpPr>
                <p:nvPr/>
              </p:nvSpPr>
              <p:spPr bwMode="auto">
                <a:xfrm>
                  <a:off x="0" y="0"/>
                  <a:ext cx="848" cy="528"/>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35" name="Group 103"/>
              <p:cNvGrpSpPr>
                <a:grpSpLocks/>
              </p:cNvGrpSpPr>
              <p:nvPr/>
            </p:nvGrpSpPr>
            <p:grpSpPr bwMode="auto">
              <a:xfrm>
                <a:off x="848" y="0"/>
                <a:ext cx="397" cy="528"/>
                <a:chOff x="848" y="0"/>
                <a:chExt cx="397" cy="528"/>
              </a:xfrm>
            </p:grpSpPr>
            <p:sp>
              <p:nvSpPr>
                <p:cNvPr id="60484" name="Rectangle 83"/>
                <p:cNvSpPr>
                  <a:spLocks noChangeArrowheads="1"/>
                </p:cNvSpPr>
                <p:nvPr/>
              </p:nvSpPr>
              <p:spPr bwMode="auto">
                <a:xfrm>
                  <a:off x="872" y="24"/>
                  <a:ext cx="349" cy="480"/>
                </a:xfrm>
                <a:prstGeom prst="rect">
                  <a:avLst/>
                </a:prstGeom>
                <a:noFill/>
                <a:ln w="9525">
                  <a:noFill/>
                  <a:miter lim="800000"/>
                  <a:headEnd/>
                  <a:tailEnd/>
                </a:ln>
              </p:spPr>
              <p:txBody>
                <a:bodyPr/>
                <a:lstStyle/>
                <a:p>
                  <a:pPr algn="ctr"/>
                  <a:r>
                    <a:rPr lang="tr-TR">
                      <a:latin typeface="Comic Sans MS" pitchFamily="66" charset="0"/>
                      <a:cs typeface="Times New Roman" pitchFamily="18" charset="0"/>
                    </a:rPr>
                    <a:t>BİTKİ HÜCRESİ</a:t>
                  </a:r>
                </a:p>
                <a:p>
                  <a:pPr algn="ctr" eaLnBrk="0" hangingPunct="0"/>
                  <a:endParaRPr lang="tr-TR">
                    <a:latin typeface="Comic Sans MS" pitchFamily="66" charset="0"/>
                  </a:endParaRPr>
                </a:p>
              </p:txBody>
            </p:sp>
            <p:sp>
              <p:nvSpPr>
                <p:cNvPr id="60485" name="Rectangle 102"/>
                <p:cNvSpPr>
                  <a:spLocks noChangeArrowheads="1"/>
                </p:cNvSpPr>
                <p:nvPr/>
              </p:nvSpPr>
              <p:spPr bwMode="auto">
                <a:xfrm>
                  <a:off x="848" y="0"/>
                  <a:ext cx="397" cy="528"/>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36" name="Group 105"/>
              <p:cNvGrpSpPr>
                <a:grpSpLocks/>
              </p:cNvGrpSpPr>
              <p:nvPr/>
            </p:nvGrpSpPr>
            <p:grpSpPr bwMode="auto">
              <a:xfrm>
                <a:off x="1245" y="0"/>
                <a:ext cx="487" cy="528"/>
                <a:chOff x="1245" y="0"/>
                <a:chExt cx="487" cy="528"/>
              </a:xfrm>
            </p:grpSpPr>
            <p:sp>
              <p:nvSpPr>
                <p:cNvPr id="60482" name="Rectangle 84"/>
                <p:cNvSpPr>
                  <a:spLocks noChangeArrowheads="1"/>
                </p:cNvSpPr>
                <p:nvPr/>
              </p:nvSpPr>
              <p:spPr bwMode="auto">
                <a:xfrm>
                  <a:off x="1269" y="24"/>
                  <a:ext cx="439" cy="480"/>
                </a:xfrm>
                <a:prstGeom prst="rect">
                  <a:avLst/>
                </a:prstGeom>
                <a:noFill/>
                <a:ln w="9525">
                  <a:noFill/>
                  <a:miter lim="800000"/>
                  <a:headEnd/>
                  <a:tailEnd/>
                </a:ln>
              </p:spPr>
              <p:txBody>
                <a:bodyPr/>
                <a:lstStyle/>
                <a:p>
                  <a:pPr algn="ctr"/>
                  <a:r>
                    <a:rPr lang="tr-TR">
                      <a:latin typeface="Comic Sans MS" pitchFamily="66" charset="0"/>
                      <a:cs typeface="Times New Roman" pitchFamily="18" charset="0"/>
                    </a:rPr>
                    <a:t>HAYVAN HÜCRESİ</a:t>
                  </a:r>
                </a:p>
                <a:p>
                  <a:pPr algn="ctr" eaLnBrk="0" hangingPunct="0"/>
                  <a:endParaRPr lang="tr-TR">
                    <a:solidFill>
                      <a:srgbClr val="CCFFCC"/>
                    </a:solidFill>
                    <a:latin typeface="Comic Sans MS" pitchFamily="66" charset="0"/>
                  </a:endParaRPr>
                </a:p>
              </p:txBody>
            </p:sp>
            <p:sp>
              <p:nvSpPr>
                <p:cNvPr id="60483" name="Rectangle 104"/>
                <p:cNvSpPr>
                  <a:spLocks noChangeArrowheads="1"/>
                </p:cNvSpPr>
                <p:nvPr/>
              </p:nvSpPr>
              <p:spPr bwMode="auto">
                <a:xfrm>
                  <a:off x="1245" y="0"/>
                  <a:ext cx="487" cy="528"/>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37" name="Group 107"/>
              <p:cNvGrpSpPr>
                <a:grpSpLocks/>
              </p:cNvGrpSpPr>
              <p:nvPr/>
            </p:nvGrpSpPr>
            <p:grpSpPr bwMode="auto">
              <a:xfrm>
                <a:off x="0" y="576"/>
                <a:ext cx="848" cy="336"/>
                <a:chOff x="0" y="576"/>
                <a:chExt cx="848" cy="336"/>
              </a:xfrm>
            </p:grpSpPr>
            <p:sp>
              <p:nvSpPr>
                <p:cNvPr id="60480" name="Rectangle 85"/>
                <p:cNvSpPr>
                  <a:spLocks noChangeArrowheads="1"/>
                </p:cNvSpPr>
                <p:nvPr/>
              </p:nvSpPr>
              <p:spPr bwMode="auto">
                <a:xfrm>
                  <a:off x="24" y="600"/>
                  <a:ext cx="800"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Hücre çeperi</a:t>
                  </a:r>
                </a:p>
                <a:p>
                  <a:pPr algn="ctr" eaLnBrk="0" hangingPunct="0"/>
                  <a:endParaRPr lang="tr-TR">
                    <a:solidFill>
                      <a:srgbClr val="990099"/>
                    </a:solidFill>
                    <a:latin typeface="Comic Sans MS" pitchFamily="66" charset="0"/>
                  </a:endParaRPr>
                </a:p>
              </p:txBody>
            </p:sp>
            <p:sp>
              <p:nvSpPr>
                <p:cNvPr id="60481" name="Rectangle 106"/>
                <p:cNvSpPr>
                  <a:spLocks noChangeArrowheads="1"/>
                </p:cNvSpPr>
                <p:nvPr/>
              </p:nvSpPr>
              <p:spPr bwMode="auto">
                <a:xfrm>
                  <a:off x="0" y="576"/>
                  <a:ext cx="848"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38" name="Group 109"/>
              <p:cNvGrpSpPr>
                <a:grpSpLocks/>
              </p:cNvGrpSpPr>
              <p:nvPr/>
            </p:nvGrpSpPr>
            <p:grpSpPr bwMode="auto">
              <a:xfrm>
                <a:off x="848" y="576"/>
                <a:ext cx="397" cy="336"/>
                <a:chOff x="848" y="576"/>
                <a:chExt cx="397" cy="336"/>
              </a:xfrm>
            </p:grpSpPr>
            <p:sp>
              <p:nvSpPr>
                <p:cNvPr id="60478" name="Rectangle 86"/>
                <p:cNvSpPr>
                  <a:spLocks noChangeArrowheads="1"/>
                </p:cNvSpPr>
                <p:nvPr/>
              </p:nvSpPr>
              <p:spPr bwMode="auto">
                <a:xfrm>
                  <a:off x="872" y="600"/>
                  <a:ext cx="349"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Selüloz</a:t>
                  </a:r>
                </a:p>
                <a:p>
                  <a:pPr algn="ctr" eaLnBrk="0" hangingPunct="0"/>
                  <a:endParaRPr lang="tr-TR">
                    <a:solidFill>
                      <a:srgbClr val="990099"/>
                    </a:solidFill>
                    <a:latin typeface="Comic Sans MS" pitchFamily="66" charset="0"/>
                  </a:endParaRPr>
                </a:p>
              </p:txBody>
            </p:sp>
            <p:sp>
              <p:nvSpPr>
                <p:cNvPr id="60479" name="Rectangle 108"/>
                <p:cNvSpPr>
                  <a:spLocks noChangeArrowheads="1"/>
                </p:cNvSpPr>
                <p:nvPr/>
              </p:nvSpPr>
              <p:spPr bwMode="auto">
                <a:xfrm>
                  <a:off x="848" y="576"/>
                  <a:ext cx="39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39" name="Group 111"/>
              <p:cNvGrpSpPr>
                <a:grpSpLocks/>
              </p:cNvGrpSpPr>
              <p:nvPr/>
            </p:nvGrpSpPr>
            <p:grpSpPr bwMode="auto">
              <a:xfrm>
                <a:off x="1245" y="576"/>
                <a:ext cx="487" cy="336"/>
                <a:chOff x="1245" y="576"/>
                <a:chExt cx="487" cy="336"/>
              </a:xfrm>
            </p:grpSpPr>
            <p:sp>
              <p:nvSpPr>
                <p:cNvPr id="60476" name="Rectangle 87"/>
                <p:cNvSpPr>
                  <a:spLocks noChangeArrowheads="1"/>
                </p:cNvSpPr>
                <p:nvPr/>
              </p:nvSpPr>
              <p:spPr bwMode="auto">
                <a:xfrm>
                  <a:off x="1269" y="600"/>
                  <a:ext cx="439"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Yoktur</a:t>
                  </a:r>
                </a:p>
                <a:p>
                  <a:pPr algn="ctr" eaLnBrk="0" hangingPunct="0"/>
                  <a:endParaRPr lang="tr-TR">
                    <a:solidFill>
                      <a:srgbClr val="990099"/>
                    </a:solidFill>
                    <a:latin typeface="Comic Sans MS" pitchFamily="66" charset="0"/>
                  </a:endParaRPr>
                </a:p>
              </p:txBody>
            </p:sp>
            <p:sp>
              <p:nvSpPr>
                <p:cNvPr id="60477" name="Rectangle 110"/>
                <p:cNvSpPr>
                  <a:spLocks noChangeArrowheads="1"/>
                </p:cNvSpPr>
                <p:nvPr/>
              </p:nvSpPr>
              <p:spPr bwMode="auto">
                <a:xfrm>
                  <a:off x="1245" y="576"/>
                  <a:ext cx="48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0" name="Group 113"/>
              <p:cNvGrpSpPr>
                <a:grpSpLocks/>
              </p:cNvGrpSpPr>
              <p:nvPr/>
            </p:nvGrpSpPr>
            <p:grpSpPr bwMode="auto">
              <a:xfrm>
                <a:off x="0" y="960"/>
                <a:ext cx="848" cy="432"/>
                <a:chOff x="0" y="960"/>
                <a:chExt cx="848" cy="432"/>
              </a:xfrm>
            </p:grpSpPr>
            <p:sp>
              <p:nvSpPr>
                <p:cNvPr id="60474" name="Rectangle 88"/>
                <p:cNvSpPr>
                  <a:spLocks noChangeArrowheads="1"/>
                </p:cNvSpPr>
                <p:nvPr/>
              </p:nvSpPr>
              <p:spPr bwMode="auto">
                <a:xfrm>
                  <a:off x="24" y="984"/>
                  <a:ext cx="800" cy="384"/>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Merkezi vakuol (koful)</a:t>
                  </a:r>
                </a:p>
                <a:p>
                  <a:pPr algn="ctr" eaLnBrk="0" hangingPunct="0"/>
                  <a:endParaRPr lang="tr-TR">
                    <a:solidFill>
                      <a:srgbClr val="990099"/>
                    </a:solidFill>
                    <a:latin typeface="Comic Sans MS" pitchFamily="66" charset="0"/>
                  </a:endParaRPr>
                </a:p>
              </p:txBody>
            </p:sp>
            <p:sp>
              <p:nvSpPr>
                <p:cNvPr id="60475" name="Rectangle 112"/>
                <p:cNvSpPr>
                  <a:spLocks noChangeArrowheads="1"/>
                </p:cNvSpPr>
                <p:nvPr/>
              </p:nvSpPr>
              <p:spPr bwMode="auto">
                <a:xfrm>
                  <a:off x="0" y="960"/>
                  <a:ext cx="848"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1" name="Group 115"/>
              <p:cNvGrpSpPr>
                <a:grpSpLocks/>
              </p:cNvGrpSpPr>
              <p:nvPr/>
            </p:nvGrpSpPr>
            <p:grpSpPr bwMode="auto">
              <a:xfrm>
                <a:off x="848" y="960"/>
                <a:ext cx="397" cy="432"/>
                <a:chOff x="848" y="960"/>
                <a:chExt cx="397" cy="432"/>
              </a:xfrm>
            </p:grpSpPr>
            <p:sp>
              <p:nvSpPr>
                <p:cNvPr id="60472" name="Rectangle 89"/>
                <p:cNvSpPr>
                  <a:spLocks noChangeArrowheads="1"/>
                </p:cNvSpPr>
                <p:nvPr/>
              </p:nvSpPr>
              <p:spPr bwMode="auto">
                <a:xfrm>
                  <a:off x="872" y="984"/>
                  <a:ext cx="349" cy="384"/>
                </a:xfrm>
                <a:prstGeom prst="rect">
                  <a:avLst/>
                </a:prstGeom>
                <a:noFill/>
                <a:ln w="9525">
                  <a:noFill/>
                  <a:miter lim="800000"/>
                  <a:headEnd/>
                  <a:tailEnd/>
                </a:ln>
              </p:spPr>
              <p:txBody>
                <a:bodyPr/>
                <a:lstStyle/>
                <a:p>
                  <a:pPr algn="ctr"/>
                  <a:r>
                    <a:rPr lang="tr-TR">
                      <a:solidFill>
                        <a:srgbClr val="990099"/>
                      </a:solidFill>
                      <a:latin typeface="Comic Sans MS" pitchFamily="66" charset="0"/>
                    </a:rPr>
                    <a:t>V</a:t>
                  </a:r>
                  <a:r>
                    <a:rPr lang="tr-TR">
                      <a:solidFill>
                        <a:srgbClr val="990099"/>
                      </a:solidFill>
                      <a:latin typeface="Comic Sans MS" pitchFamily="66" charset="0"/>
                      <a:cs typeface="Times New Roman" pitchFamily="18" charset="0"/>
                    </a:rPr>
                    <a:t>ar</a:t>
                  </a:r>
                </a:p>
                <a:p>
                  <a:pPr algn="ctr" eaLnBrk="0" hangingPunct="0"/>
                  <a:endParaRPr lang="tr-TR">
                    <a:latin typeface="Comic Sans MS" pitchFamily="66" charset="0"/>
                  </a:endParaRPr>
                </a:p>
              </p:txBody>
            </p:sp>
            <p:sp>
              <p:nvSpPr>
                <p:cNvPr id="60473" name="Rectangle 114"/>
                <p:cNvSpPr>
                  <a:spLocks noChangeArrowheads="1"/>
                </p:cNvSpPr>
                <p:nvPr/>
              </p:nvSpPr>
              <p:spPr bwMode="auto">
                <a:xfrm>
                  <a:off x="848" y="960"/>
                  <a:ext cx="397"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2" name="Group 117"/>
              <p:cNvGrpSpPr>
                <a:grpSpLocks/>
              </p:cNvGrpSpPr>
              <p:nvPr/>
            </p:nvGrpSpPr>
            <p:grpSpPr bwMode="auto">
              <a:xfrm>
                <a:off x="1245" y="960"/>
                <a:ext cx="487" cy="432"/>
                <a:chOff x="1245" y="960"/>
                <a:chExt cx="487" cy="432"/>
              </a:xfrm>
            </p:grpSpPr>
            <p:sp>
              <p:nvSpPr>
                <p:cNvPr id="60470" name="Rectangle 90"/>
                <p:cNvSpPr>
                  <a:spLocks noChangeArrowheads="1"/>
                </p:cNvSpPr>
                <p:nvPr/>
              </p:nvSpPr>
              <p:spPr bwMode="auto">
                <a:xfrm>
                  <a:off x="1269" y="984"/>
                  <a:ext cx="439" cy="384"/>
                </a:xfrm>
                <a:prstGeom prst="rect">
                  <a:avLst/>
                </a:prstGeom>
                <a:noFill/>
                <a:ln w="9525">
                  <a:noFill/>
                  <a:miter lim="800000"/>
                  <a:headEnd/>
                  <a:tailEnd/>
                </a:ln>
              </p:spPr>
              <p:txBody>
                <a:bodyPr/>
                <a:lstStyle/>
                <a:p>
                  <a:pPr algn="ctr"/>
                  <a:r>
                    <a:rPr lang="tr-TR">
                      <a:solidFill>
                        <a:srgbClr val="990099"/>
                      </a:solidFill>
                      <a:latin typeface="Comic Sans MS" pitchFamily="66" charset="0"/>
                    </a:rPr>
                    <a:t>Y</a:t>
                  </a:r>
                  <a:r>
                    <a:rPr lang="tr-TR">
                      <a:solidFill>
                        <a:srgbClr val="990099"/>
                      </a:solidFill>
                      <a:latin typeface="Comic Sans MS" pitchFamily="66" charset="0"/>
                      <a:cs typeface="Times New Roman" pitchFamily="18" charset="0"/>
                    </a:rPr>
                    <a:t>ok</a:t>
                  </a:r>
                </a:p>
                <a:p>
                  <a:pPr algn="ctr" eaLnBrk="0" hangingPunct="0"/>
                  <a:endParaRPr lang="tr-TR">
                    <a:latin typeface="Comic Sans MS" pitchFamily="66" charset="0"/>
                  </a:endParaRPr>
                </a:p>
              </p:txBody>
            </p:sp>
            <p:sp>
              <p:nvSpPr>
                <p:cNvPr id="60471" name="Rectangle 116"/>
                <p:cNvSpPr>
                  <a:spLocks noChangeArrowheads="1"/>
                </p:cNvSpPr>
                <p:nvPr/>
              </p:nvSpPr>
              <p:spPr bwMode="auto">
                <a:xfrm>
                  <a:off x="1245" y="960"/>
                  <a:ext cx="487"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3" name="Group 119"/>
              <p:cNvGrpSpPr>
                <a:grpSpLocks/>
              </p:cNvGrpSpPr>
              <p:nvPr/>
            </p:nvGrpSpPr>
            <p:grpSpPr bwMode="auto">
              <a:xfrm>
                <a:off x="0" y="1440"/>
                <a:ext cx="848" cy="336"/>
                <a:chOff x="0" y="1440"/>
                <a:chExt cx="848" cy="336"/>
              </a:xfrm>
            </p:grpSpPr>
            <p:sp>
              <p:nvSpPr>
                <p:cNvPr id="60468" name="Rectangle 91"/>
                <p:cNvSpPr>
                  <a:spLocks noChangeArrowheads="1"/>
                </p:cNvSpPr>
                <p:nvPr/>
              </p:nvSpPr>
              <p:spPr bwMode="auto">
                <a:xfrm>
                  <a:off x="24" y="1464"/>
                  <a:ext cx="800"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Plastid</a:t>
                  </a:r>
                </a:p>
                <a:p>
                  <a:pPr algn="ctr" eaLnBrk="0" hangingPunct="0"/>
                  <a:endParaRPr lang="tr-TR">
                    <a:solidFill>
                      <a:srgbClr val="990099"/>
                    </a:solidFill>
                    <a:latin typeface="Comic Sans MS" pitchFamily="66" charset="0"/>
                  </a:endParaRPr>
                </a:p>
              </p:txBody>
            </p:sp>
            <p:sp>
              <p:nvSpPr>
                <p:cNvPr id="60469" name="Rectangle 118"/>
                <p:cNvSpPr>
                  <a:spLocks noChangeArrowheads="1"/>
                </p:cNvSpPr>
                <p:nvPr/>
              </p:nvSpPr>
              <p:spPr bwMode="auto">
                <a:xfrm>
                  <a:off x="0" y="1440"/>
                  <a:ext cx="848"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4" name="Group 121"/>
              <p:cNvGrpSpPr>
                <a:grpSpLocks/>
              </p:cNvGrpSpPr>
              <p:nvPr/>
            </p:nvGrpSpPr>
            <p:grpSpPr bwMode="auto">
              <a:xfrm>
                <a:off x="848" y="1440"/>
                <a:ext cx="397" cy="336"/>
                <a:chOff x="848" y="1440"/>
                <a:chExt cx="397" cy="336"/>
              </a:xfrm>
            </p:grpSpPr>
            <p:sp>
              <p:nvSpPr>
                <p:cNvPr id="60466" name="Rectangle 92"/>
                <p:cNvSpPr>
                  <a:spLocks noChangeArrowheads="1"/>
                </p:cNvSpPr>
                <p:nvPr/>
              </p:nvSpPr>
              <p:spPr bwMode="auto">
                <a:xfrm>
                  <a:off x="872" y="1464"/>
                  <a:ext cx="349" cy="288"/>
                </a:xfrm>
                <a:prstGeom prst="rect">
                  <a:avLst/>
                </a:prstGeom>
                <a:noFill/>
                <a:ln w="9525">
                  <a:noFill/>
                  <a:miter lim="800000"/>
                  <a:headEnd/>
                  <a:tailEnd/>
                </a:ln>
              </p:spPr>
              <p:txBody>
                <a:bodyPr/>
                <a:lstStyle/>
                <a:p>
                  <a:pPr algn="ctr"/>
                  <a:r>
                    <a:rPr lang="tr-TR">
                      <a:solidFill>
                        <a:srgbClr val="990099"/>
                      </a:solidFill>
                      <a:latin typeface="Comic Sans MS" pitchFamily="66" charset="0"/>
                    </a:rPr>
                    <a:t>V</a:t>
                  </a:r>
                  <a:r>
                    <a:rPr lang="tr-TR">
                      <a:solidFill>
                        <a:srgbClr val="990099"/>
                      </a:solidFill>
                      <a:latin typeface="Comic Sans MS" pitchFamily="66" charset="0"/>
                      <a:cs typeface="Times New Roman" pitchFamily="18" charset="0"/>
                    </a:rPr>
                    <a:t>ar</a:t>
                  </a:r>
                </a:p>
                <a:p>
                  <a:pPr algn="ctr" eaLnBrk="0" hangingPunct="0"/>
                  <a:endParaRPr lang="tr-TR">
                    <a:solidFill>
                      <a:srgbClr val="990099"/>
                    </a:solidFill>
                    <a:latin typeface="Comic Sans MS" pitchFamily="66" charset="0"/>
                  </a:endParaRPr>
                </a:p>
              </p:txBody>
            </p:sp>
            <p:sp>
              <p:nvSpPr>
                <p:cNvPr id="60467" name="Rectangle 120"/>
                <p:cNvSpPr>
                  <a:spLocks noChangeArrowheads="1"/>
                </p:cNvSpPr>
                <p:nvPr/>
              </p:nvSpPr>
              <p:spPr bwMode="auto">
                <a:xfrm>
                  <a:off x="848" y="1440"/>
                  <a:ext cx="39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5" name="Group 123"/>
              <p:cNvGrpSpPr>
                <a:grpSpLocks/>
              </p:cNvGrpSpPr>
              <p:nvPr/>
            </p:nvGrpSpPr>
            <p:grpSpPr bwMode="auto">
              <a:xfrm>
                <a:off x="1245" y="1440"/>
                <a:ext cx="487" cy="336"/>
                <a:chOff x="1245" y="1440"/>
                <a:chExt cx="487" cy="336"/>
              </a:xfrm>
            </p:grpSpPr>
            <p:sp>
              <p:nvSpPr>
                <p:cNvPr id="60464" name="Rectangle 93"/>
                <p:cNvSpPr>
                  <a:spLocks noChangeArrowheads="1"/>
                </p:cNvSpPr>
                <p:nvPr/>
              </p:nvSpPr>
              <p:spPr bwMode="auto">
                <a:xfrm>
                  <a:off x="1269" y="1464"/>
                  <a:ext cx="439" cy="288"/>
                </a:xfrm>
                <a:prstGeom prst="rect">
                  <a:avLst/>
                </a:prstGeom>
                <a:noFill/>
                <a:ln w="9525">
                  <a:noFill/>
                  <a:miter lim="800000"/>
                  <a:headEnd/>
                  <a:tailEnd/>
                </a:ln>
              </p:spPr>
              <p:txBody>
                <a:bodyPr/>
                <a:lstStyle/>
                <a:p>
                  <a:pPr algn="ctr"/>
                  <a:r>
                    <a:rPr lang="tr-TR">
                      <a:solidFill>
                        <a:srgbClr val="990099"/>
                      </a:solidFill>
                      <a:latin typeface="Comic Sans MS" pitchFamily="66" charset="0"/>
                    </a:rPr>
                    <a:t>Y</a:t>
                  </a:r>
                  <a:r>
                    <a:rPr lang="tr-TR">
                      <a:solidFill>
                        <a:srgbClr val="990099"/>
                      </a:solidFill>
                      <a:latin typeface="Comic Sans MS" pitchFamily="66" charset="0"/>
                      <a:cs typeface="Times New Roman" pitchFamily="18" charset="0"/>
                    </a:rPr>
                    <a:t>ok</a:t>
                  </a:r>
                </a:p>
                <a:p>
                  <a:pPr algn="ctr" eaLnBrk="0" hangingPunct="0"/>
                  <a:endParaRPr lang="tr-TR">
                    <a:solidFill>
                      <a:srgbClr val="990099"/>
                    </a:solidFill>
                    <a:latin typeface="Comic Sans MS" pitchFamily="66" charset="0"/>
                  </a:endParaRPr>
                </a:p>
              </p:txBody>
            </p:sp>
            <p:sp>
              <p:nvSpPr>
                <p:cNvPr id="60465" name="Rectangle 122"/>
                <p:cNvSpPr>
                  <a:spLocks noChangeArrowheads="1"/>
                </p:cNvSpPr>
                <p:nvPr/>
              </p:nvSpPr>
              <p:spPr bwMode="auto">
                <a:xfrm>
                  <a:off x="1245" y="1440"/>
                  <a:ext cx="48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6" name="Group 125"/>
              <p:cNvGrpSpPr>
                <a:grpSpLocks/>
              </p:cNvGrpSpPr>
              <p:nvPr/>
            </p:nvGrpSpPr>
            <p:grpSpPr bwMode="auto">
              <a:xfrm>
                <a:off x="0" y="1824"/>
                <a:ext cx="848" cy="432"/>
                <a:chOff x="0" y="1824"/>
                <a:chExt cx="848" cy="432"/>
              </a:xfrm>
            </p:grpSpPr>
            <p:sp>
              <p:nvSpPr>
                <p:cNvPr id="60462" name="Rectangle 94"/>
                <p:cNvSpPr>
                  <a:spLocks noChangeArrowheads="1"/>
                </p:cNvSpPr>
                <p:nvPr/>
              </p:nvSpPr>
              <p:spPr bwMode="auto">
                <a:xfrm>
                  <a:off x="24" y="1848"/>
                  <a:ext cx="800" cy="384"/>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Tipik depo karbonhidratı</a:t>
                  </a:r>
                </a:p>
                <a:p>
                  <a:pPr algn="ctr" eaLnBrk="0" hangingPunct="0"/>
                  <a:endParaRPr lang="tr-TR">
                    <a:latin typeface="Comic Sans MS" pitchFamily="66" charset="0"/>
                  </a:endParaRPr>
                </a:p>
              </p:txBody>
            </p:sp>
            <p:sp>
              <p:nvSpPr>
                <p:cNvPr id="60463" name="Rectangle 124"/>
                <p:cNvSpPr>
                  <a:spLocks noChangeArrowheads="1"/>
                </p:cNvSpPr>
                <p:nvPr/>
              </p:nvSpPr>
              <p:spPr bwMode="auto">
                <a:xfrm>
                  <a:off x="0" y="1824"/>
                  <a:ext cx="848"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7" name="Group 127"/>
              <p:cNvGrpSpPr>
                <a:grpSpLocks/>
              </p:cNvGrpSpPr>
              <p:nvPr/>
            </p:nvGrpSpPr>
            <p:grpSpPr bwMode="auto">
              <a:xfrm>
                <a:off x="848" y="1824"/>
                <a:ext cx="397" cy="432"/>
                <a:chOff x="848" y="1824"/>
                <a:chExt cx="397" cy="432"/>
              </a:xfrm>
            </p:grpSpPr>
            <p:sp>
              <p:nvSpPr>
                <p:cNvPr id="60460" name="Rectangle 95"/>
                <p:cNvSpPr>
                  <a:spLocks noChangeArrowheads="1"/>
                </p:cNvSpPr>
                <p:nvPr/>
              </p:nvSpPr>
              <p:spPr bwMode="auto">
                <a:xfrm>
                  <a:off x="872" y="1848"/>
                  <a:ext cx="349" cy="384"/>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Ni</a:t>
                  </a:r>
                  <a:r>
                    <a:rPr lang="tr-TR">
                      <a:solidFill>
                        <a:srgbClr val="990099"/>
                      </a:solidFill>
                      <a:latin typeface="Comic Sans MS" pitchFamily="66" charset="0"/>
                    </a:rPr>
                    <a:t>ş</a:t>
                  </a:r>
                  <a:r>
                    <a:rPr lang="tr-TR">
                      <a:solidFill>
                        <a:srgbClr val="990099"/>
                      </a:solidFill>
                      <a:latin typeface="Comic Sans MS" pitchFamily="66" charset="0"/>
                      <a:cs typeface="Times New Roman" pitchFamily="18" charset="0"/>
                    </a:rPr>
                    <a:t>asta</a:t>
                  </a:r>
                </a:p>
                <a:p>
                  <a:pPr algn="ctr" eaLnBrk="0" hangingPunct="0"/>
                  <a:endParaRPr lang="tr-TR">
                    <a:solidFill>
                      <a:srgbClr val="990099"/>
                    </a:solidFill>
                    <a:latin typeface="Comic Sans MS" pitchFamily="66" charset="0"/>
                  </a:endParaRPr>
                </a:p>
              </p:txBody>
            </p:sp>
            <p:sp>
              <p:nvSpPr>
                <p:cNvPr id="60461" name="Rectangle 126"/>
                <p:cNvSpPr>
                  <a:spLocks noChangeArrowheads="1"/>
                </p:cNvSpPr>
                <p:nvPr/>
              </p:nvSpPr>
              <p:spPr bwMode="auto">
                <a:xfrm>
                  <a:off x="848" y="1824"/>
                  <a:ext cx="397"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8" name="Group 129"/>
              <p:cNvGrpSpPr>
                <a:grpSpLocks/>
              </p:cNvGrpSpPr>
              <p:nvPr/>
            </p:nvGrpSpPr>
            <p:grpSpPr bwMode="auto">
              <a:xfrm>
                <a:off x="1245" y="1824"/>
                <a:ext cx="487" cy="432"/>
                <a:chOff x="1245" y="1824"/>
                <a:chExt cx="487" cy="432"/>
              </a:xfrm>
            </p:grpSpPr>
            <p:sp>
              <p:nvSpPr>
                <p:cNvPr id="60458" name="Rectangle 96"/>
                <p:cNvSpPr>
                  <a:spLocks noChangeArrowheads="1"/>
                </p:cNvSpPr>
                <p:nvPr/>
              </p:nvSpPr>
              <p:spPr bwMode="auto">
                <a:xfrm>
                  <a:off x="1269" y="1848"/>
                  <a:ext cx="439" cy="384"/>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Glikojen</a:t>
                  </a:r>
                </a:p>
                <a:p>
                  <a:pPr algn="ctr" eaLnBrk="0" hangingPunct="0"/>
                  <a:endParaRPr lang="tr-TR">
                    <a:solidFill>
                      <a:srgbClr val="990099"/>
                    </a:solidFill>
                    <a:latin typeface="Comic Sans MS" pitchFamily="66" charset="0"/>
                  </a:endParaRPr>
                </a:p>
              </p:txBody>
            </p:sp>
            <p:sp>
              <p:nvSpPr>
                <p:cNvPr id="60459" name="Rectangle 128"/>
                <p:cNvSpPr>
                  <a:spLocks noChangeArrowheads="1"/>
                </p:cNvSpPr>
                <p:nvPr/>
              </p:nvSpPr>
              <p:spPr bwMode="auto">
                <a:xfrm>
                  <a:off x="1245" y="1824"/>
                  <a:ext cx="487" cy="432"/>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49" name="Group 131"/>
              <p:cNvGrpSpPr>
                <a:grpSpLocks/>
              </p:cNvGrpSpPr>
              <p:nvPr/>
            </p:nvGrpSpPr>
            <p:grpSpPr bwMode="auto">
              <a:xfrm>
                <a:off x="0" y="2304"/>
                <a:ext cx="848" cy="336"/>
                <a:chOff x="0" y="2304"/>
                <a:chExt cx="848" cy="336"/>
              </a:xfrm>
            </p:grpSpPr>
            <p:sp>
              <p:nvSpPr>
                <p:cNvPr id="60456" name="Rectangle 97"/>
                <p:cNvSpPr>
                  <a:spLocks noChangeArrowheads="1"/>
                </p:cNvSpPr>
                <p:nvPr/>
              </p:nvSpPr>
              <p:spPr bwMode="auto">
                <a:xfrm>
                  <a:off x="24" y="2328"/>
                  <a:ext cx="800"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Sentrozom &amp; Lizozom</a:t>
                  </a:r>
                </a:p>
                <a:p>
                  <a:pPr algn="ctr" eaLnBrk="0" hangingPunct="0"/>
                  <a:endParaRPr lang="tr-TR">
                    <a:solidFill>
                      <a:srgbClr val="990099"/>
                    </a:solidFill>
                    <a:latin typeface="Comic Sans MS" pitchFamily="66" charset="0"/>
                  </a:endParaRPr>
                </a:p>
              </p:txBody>
            </p:sp>
            <p:sp>
              <p:nvSpPr>
                <p:cNvPr id="60457" name="Rectangle 130"/>
                <p:cNvSpPr>
                  <a:spLocks noChangeArrowheads="1"/>
                </p:cNvSpPr>
                <p:nvPr/>
              </p:nvSpPr>
              <p:spPr bwMode="auto">
                <a:xfrm>
                  <a:off x="0" y="2304"/>
                  <a:ext cx="848"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50" name="Group 133"/>
              <p:cNvGrpSpPr>
                <a:grpSpLocks/>
              </p:cNvGrpSpPr>
              <p:nvPr/>
            </p:nvGrpSpPr>
            <p:grpSpPr bwMode="auto">
              <a:xfrm>
                <a:off x="848" y="2304"/>
                <a:ext cx="397" cy="336"/>
                <a:chOff x="848" y="2304"/>
                <a:chExt cx="397" cy="336"/>
              </a:xfrm>
            </p:grpSpPr>
            <p:sp>
              <p:nvSpPr>
                <p:cNvPr id="60454" name="Rectangle 98"/>
                <p:cNvSpPr>
                  <a:spLocks noChangeArrowheads="1"/>
                </p:cNvSpPr>
                <p:nvPr/>
              </p:nvSpPr>
              <p:spPr bwMode="auto">
                <a:xfrm>
                  <a:off x="872" y="2328"/>
                  <a:ext cx="349"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Yok</a:t>
                  </a:r>
                </a:p>
                <a:p>
                  <a:pPr algn="ctr" eaLnBrk="0" hangingPunct="0"/>
                  <a:endParaRPr lang="tr-TR">
                    <a:solidFill>
                      <a:srgbClr val="990099"/>
                    </a:solidFill>
                    <a:latin typeface="Comic Sans MS" pitchFamily="66" charset="0"/>
                  </a:endParaRPr>
                </a:p>
              </p:txBody>
            </p:sp>
            <p:sp>
              <p:nvSpPr>
                <p:cNvPr id="60455" name="Rectangle 132"/>
                <p:cNvSpPr>
                  <a:spLocks noChangeArrowheads="1"/>
                </p:cNvSpPr>
                <p:nvPr/>
              </p:nvSpPr>
              <p:spPr bwMode="auto">
                <a:xfrm>
                  <a:off x="848" y="2304"/>
                  <a:ext cx="39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nvGrpSpPr>
              <p:cNvPr id="60451" name="Group 135"/>
              <p:cNvGrpSpPr>
                <a:grpSpLocks/>
              </p:cNvGrpSpPr>
              <p:nvPr/>
            </p:nvGrpSpPr>
            <p:grpSpPr bwMode="auto">
              <a:xfrm>
                <a:off x="1245" y="2304"/>
                <a:ext cx="487" cy="336"/>
                <a:chOff x="1245" y="2304"/>
                <a:chExt cx="487" cy="336"/>
              </a:xfrm>
            </p:grpSpPr>
            <p:sp>
              <p:nvSpPr>
                <p:cNvPr id="60452" name="Rectangle 99"/>
                <p:cNvSpPr>
                  <a:spLocks noChangeArrowheads="1"/>
                </p:cNvSpPr>
                <p:nvPr/>
              </p:nvSpPr>
              <p:spPr bwMode="auto">
                <a:xfrm>
                  <a:off x="1269" y="2328"/>
                  <a:ext cx="439" cy="288"/>
                </a:xfrm>
                <a:prstGeom prst="rect">
                  <a:avLst/>
                </a:prstGeom>
                <a:noFill/>
                <a:ln w="9525">
                  <a:noFill/>
                  <a:miter lim="800000"/>
                  <a:headEnd/>
                  <a:tailEnd/>
                </a:ln>
              </p:spPr>
              <p:txBody>
                <a:bodyPr/>
                <a:lstStyle/>
                <a:p>
                  <a:pPr algn="ctr"/>
                  <a:r>
                    <a:rPr lang="tr-TR">
                      <a:solidFill>
                        <a:srgbClr val="990099"/>
                      </a:solidFill>
                      <a:latin typeface="Comic Sans MS" pitchFamily="66" charset="0"/>
                      <a:cs typeface="Times New Roman" pitchFamily="18" charset="0"/>
                    </a:rPr>
                    <a:t>Var</a:t>
                  </a:r>
                </a:p>
                <a:p>
                  <a:pPr algn="ctr" eaLnBrk="0" hangingPunct="0"/>
                  <a:endParaRPr lang="tr-TR">
                    <a:solidFill>
                      <a:srgbClr val="990099"/>
                    </a:solidFill>
                    <a:latin typeface="Comic Sans MS" pitchFamily="66" charset="0"/>
                  </a:endParaRPr>
                </a:p>
              </p:txBody>
            </p:sp>
            <p:sp>
              <p:nvSpPr>
                <p:cNvPr id="60453" name="Rectangle 134"/>
                <p:cNvSpPr>
                  <a:spLocks noChangeArrowheads="1"/>
                </p:cNvSpPr>
                <p:nvPr/>
              </p:nvSpPr>
              <p:spPr bwMode="auto">
                <a:xfrm>
                  <a:off x="1245" y="2304"/>
                  <a:ext cx="487" cy="336"/>
                </a:xfrm>
                <a:prstGeom prst="rect">
                  <a:avLst/>
                </a:prstGeom>
                <a:noFill/>
                <a:ln w="7">
                  <a:solidFill>
                    <a:srgbClr val="A0A0A0"/>
                  </a:solidFill>
                  <a:miter lim="800000"/>
                  <a:headEnd/>
                  <a:tailEnd/>
                </a:ln>
              </p:spPr>
              <p:txBody>
                <a:bodyPr/>
                <a:lstStyle/>
                <a:p>
                  <a:endParaRPr lang="tr-TR">
                    <a:latin typeface="Verdana" pitchFamily="34" charset="0"/>
                  </a:endParaRPr>
                </a:p>
              </p:txBody>
            </p:sp>
          </p:grpSp>
        </p:grpSp>
        <p:sp>
          <p:nvSpPr>
            <p:cNvPr id="60433" name="Rectangle 137"/>
            <p:cNvSpPr>
              <a:spLocks noChangeArrowheads="1"/>
            </p:cNvSpPr>
            <p:nvPr/>
          </p:nvSpPr>
          <p:spPr bwMode="auto">
            <a:xfrm>
              <a:off x="-3" y="-3"/>
              <a:ext cx="1738" cy="2646"/>
            </a:xfrm>
            <a:prstGeom prst="rect">
              <a:avLst/>
            </a:prstGeom>
            <a:noFill/>
            <a:ln w="9525">
              <a:solidFill>
                <a:srgbClr val="A0A0A0"/>
              </a:solidFill>
              <a:miter lim="800000"/>
              <a:headEnd/>
              <a:tailEnd/>
            </a:ln>
          </p:spPr>
          <p:txBody>
            <a:bodyPr/>
            <a:lstStyle/>
            <a:p>
              <a:endParaRPr lang="tr-TR">
                <a:latin typeface="Verdana" pitchFamily="34" charset="0"/>
              </a:endParaRPr>
            </a:p>
          </p:txBody>
        </p:sp>
      </p:grpSp>
      <p:sp>
        <p:nvSpPr>
          <p:cNvPr id="60422" name="Rectangle 140"/>
          <p:cNvSpPr>
            <a:spLocks noChangeArrowheads="1"/>
          </p:cNvSpPr>
          <p:nvPr/>
        </p:nvSpPr>
        <p:spPr bwMode="auto">
          <a:xfrm>
            <a:off x="2800350" y="1428750"/>
            <a:ext cx="9144000" cy="0"/>
          </a:xfrm>
          <a:prstGeom prst="rect">
            <a:avLst/>
          </a:prstGeom>
          <a:noFill/>
          <a:ln w="9525">
            <a:noFill/>
            <a:miter lim="800000"/>
            <a:headEnd/>
            <a:tailEnd/>
          </a:ln>
        </p:spPr>
        <p:txBody>
          <a:bodyPr>
            <a:spAutoFit/>
          </a:bodyPr>
          <a:lstStyle/>
          <a:p>
            <a:endParaRPr lang="tr-TR">
              <a:latin typeface="Verdana" pitchFamily="34" charset="0"/>
            </a:endParaRPr>
          </a:p>
        </p:txBody>
      </p:sp>
      <p:sp>
        <p:nvSpPr>
          <p:cNvPr id="60423" name="Rectangle 142"/>
          <p:cNvSpPr>
            <a:spLocks noChangeArrowheads="1"/>
          </p:cNvSpPr>
          <p:nvPr/>
        </p:nvSpPr>
        <p:spPr bwMode="auto">
          <a:xfrm>
            <a:off x="2324100" y="1828800"/>
            <a:ext cx="9144000" cy="0"/>
          </a:xfrm>
          <a:prstGeom prst="rect">
            <a:avLst/>
          </a:prstGeom>
          <a:noFill/>
          <a:ln w="9525">
            <a:noFill/>
            <a:miter lim="800000"/>
            <a:headEnd/>
            <a:tailEnd/>
          </a:ln>
        </p:spPr>
        <p:txBody>
          <a:bodyPr>
            <a:spAutoFit/>
          </a:bodyPr>
          <a:lstStyle/>
          <a:p>
            <a:endParaRPr lang="tr-TR">
              <a:latin typeface="Verdana" pitchFamily="34" charset="0"/>
            </a:endParaRPr>
          </a:p>
        </p:txBody>
      </p:sp>
      <p:grpSp>
        <p:nvGrpSpPr>
          <p:cNvPr id="22" name="Group 145"/>
          <p:cNvGrpSpPr>
            <a:grpSpLocks/>
          </p:cNvGrpSpPr>
          <p:nvPr/>
        </p:nvGrpSpPr>
        <p:grpSpPr bwMode="auto">
          <a:xfrm>
            <a:off x="1447800" y="4267200"/>
            <a:ext cx="2514600" cy="2184400"/>
            <a:chOff x="912" y="2688"/>
            <a:chExt cx="1584" cy="1376"/>
          </a:xfrm>
        </p:grpSpPr>
        <p:pic>
          <p:nvPicPr>
            <p:cNvPr id="60430" name="Picture 139" descr="http://www.geocities.com/isitir/bitkihucresi.jpg"/>
            <p:cNvPicPr>
              <a:picLocks noChangeAspect="1" noChangeArrowheads="1"/>
            </p:cNvPicPr>
            <p:nvPr/>
          </p:nvPicPr>
          <p:blipFill>
            <a:blip r:embed="rId5" r:link="rId6"/>
            <a:srcRect/>
            <a:stretch>
              <a:fillRect/>
            </a:stretch>
          </p:blipFill>
          <p:spPr bwMode="auto">
            <a:xfrm>
              <a:off x="912" y="2688"/>
              <a:ext cx="1584" cy="1164"/>
            </a:xfrm>
            <a:prstGeom prst="rect">
              <a:avLst/>
            </a:prstGeom>
            <a:noFill/>
            <a:ln w="28575">
              <a:solidFill>
                <a:srgbClr val="99CCFF"/>
              </a:solidFill>
              <a:miter lim="800000"/>
              <a:headEnd/>
              <a:tailEnd/>
            </a:ln>
          </p:spPr>
        </p:pic>
        <p:sp>
          <p:nvSpPr>
            <p:cNvPr id="60431" name="Text Box 143"/>
            <p:cNvSpPr txBox="1">
              <a:spLocks noChangeArrowheads="1"/>
            </p:cNvSpPr>
            <p:nvPr/>
          </p:nvSpPr>
          <p:spPr bwMode="auto">
            <a:xfrm>
              <a:off x="1200" y="3833"/>
              <a:ext cx="1152" cy="231"/>
            </a:xfrm>
            <a:prstGeom prst="rect">
              <a:avLst/>
            </a:prstGeom>
            <a:noFill/>
            <a:ln w="9525">
              <a:noFill/>
              <a:miter lim="800000"/>
              <a:headEnd/>
              <a:tailEnd/>
            </a:ln>
          </p:spPr>
          <p:txBody>
            <a:bodyPr>
              <a:spAutoFit/>
            </a:bodyPr>
            <a:lstStyle/>
            <a:p>
              <a:pPr>
                <a:spcBef>
                  <a:spcPct val="50000"/>
                </a:spcBef>
              </a:pPr>
              <a:r>
                <a:rPr lang="tr-TR">
                  <a:latin typeface="Comic Sans MS" pitchFamily="66" charset="0"/>
                </a:rPr>
                <a:t>Bitki Hücresi</a:t>
              </a:r>
            </a:p>
          </p:txBody>
        </p:sp>
      </p:grpSp>
      <p:grpSp>
        <p:nvGrpSpPr>
          <p:cNvPr id="23" name="Group 146"/>
          <p:cNvGrpSpPr>
            <a:grpSpLocks/>
          </p:cNvGrpSpPr>
          <p:nvPr/>
        </p:nvGrpSpPr>
        <p:grpSpPr bwMode="auto">
          <a:xfrm>
            <a:off x="5181600" y="4267200"/>
            <a:ext cx="2590800" cy="2144713"/>
            <a:chOff x="3264" y="2688"/>
            <a:chExt cx="1632" cy="1351"/>
          </a:xfrm>
        </p:grpSpPr>
        <p:pic>
          <p:nvPicPr>
            <p:cNvPr id="60428" name="Picture 141" descr="http://www.geocities.com/isitir/hayvanhucresi.jpg"/>
            <p:cNvPicPr>
              <a:picLocks noChangeAspect="1" noChangeArrowheads="1"/>
            </p:cNvPicPr>
            <p:nvPr/>
          </p:nvPicPr>
          <p:blipFill>
            <a:blip r:embed="rId7" r:link="rId8"/>
            <a:srcRect/>
            <a:stretch>
              <a:fillRect/>
            </a:stretch>
          </p:blipFill>
          <p:spPr bwMode="auto">
            <a:xfrm>
              <a:off x="3264" y="2688"/>
              <a:ext cx="1608" cy="1145"/>
            </a:xfrm>
            <a:prstGeom prst="rect">
              <a:avLst/>
            </a:prstGeom>
            <a:noFill/>
            <a:ln w="9525">
              <a:noFill/>
              <a:miter lim="800000"/>
              <a:headEnd/>
              <a:tailEnd/>
            </a:ln>
          </p:spPr>
        </p:pic>
        <p:sp>
          <p:nvSpPr>
            <p:cNvPr id="60429" name="Text Box 144"/>
            <p:cNvSpPr txBox="1">
              <a:spLocks noChangeArrowheads="1"/>
            </p:cNvSpPr>
            <p:nvPr/>
          </p:nvSpPr>
          <p:spPr bwMode="auto">
            <a:xfrm>
              <a:off x="3504" y="3808"/>
              <a:ext cx="1392" cy="231"/>
            </a:xfrm>
            <a:prstGeom prst="rect">
              <a:avLst/>
            </a:prstGeom>
            <a:noFill/>
            <a:ln w="9525">
              <a:noFill/>
              <a:miter lim="800000"/>
              <a:headEnd/>
              <a:tailEnd/>
            </a:ln>
          </p:spPr>
          <p:txBody>
            <a:bodyPr>
              <a:spAutoFit/>
            </a:bodyPr>
            <a:lstStyle/>
            <a:p>
              <a:pPr>
                <a:spcBef>
                  <a:spcPct val="50000"/>
                </a:spcBef>
              </a:pPr>
              <a:r>
                <a:rPr lang="tr-TR">
                  <a:latin typeface="Comic Sans MS" pitchFamily="66" charset="0"/>
                </a:rPr>
                <a:t>Hayvan Hücresi</a:t>
              </a:r>
            </a:p>
          </p:txBody>
        </p:sp>
      </p:gr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Bottom)">
                                      <p:cBhvr>
                                        <p:cTn id="15" dur="500"/>
                                        <p:tgtEl>
                                          <p:spTgt spid="2"/>
                                        </p:tgtEl>
                                      </p:cBhvr>
                                    </p:animEffect>
                                  </p:childTnLst>
                                  <p:subTnLst>
                                    <p:audio>
                                      <p:cMediaNode>
                                        <p:cTn display="0" masterRel="sameClick">
                                          <p:stCondLst>
                                            <p:cond evt="begin" delay="0">
                                              <p:tn val="13"/>
                                            </p:cond>
                                          </p:stCondLst>
                                          <p:endCondLst>
                                            <p:cond evt="onStopAudio" delay="0">
                                              <p:tgtEl>
                                                <p:sldTgt/>
                                              </p:tgtEl>
                                            </p:cond>
                                          </p:endCondLst>
                                        </p:cTn>
                                        <p:tgtEl>
                                          <p:sndTgt r:embed="rId3" name="whoosh.wav"/>
                                        </p:tgtEl>
                                      </p:cMediaNode>
                                    </p:audio>
                                  </p:sub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checkerboard(across)">
                                      <p:cBhvr>
                                        <p:cTn id="20" dur="500"/>
                                        <p:tgtEl>
                                          <p:spTgt spid="22"/>
                                        </p:tgtEl>
                                      </p:cBhvr>
                                    </p:animEffect>
                                  </p:childTnLst>
                                  <p:subTnLst>
                                    <p:audio>
                                      <p:cMediaNode>
                                        <p:cTn display="0" masterRel="sameClick">
                                          <p:stCondLst>
                                            <p:cond evt="begin" delay="0">
                                              <p:tn val="18"/>
                                            </p:cond>
                                          </p:stCondLst>
                                          <p:endCondLst>
                                            <p:cond evt="onStopAudio" delay="0">
                                              <p:tgtEl>
                                                <p:sldTgt/>
                                              </p:tgtEl>
                                            </p:cond>
                                          </p:endCondLst>
                                        </p:cTn>
                                        <p:tgtEl>
                                          <p:sndTgt r:embed="rId4" name="chimes.wav"/>
                                        </p:tgtEl>
                                      </p:cMediaNode>
                                    </p:audio>
                                  </p:subTnLst>
                                </p:cTn>
                              </p:par>
                            </p:childTnLst>
                          </p:cTn>
                        </p:par>
                      </p:childTnLst>
                    </p:cTn>
                  </p:par>
                  <p:par>
                    <p:cTn id="21" fill="hold">
                      <p:stCondLst>
                        <p:cond delay="indefinite"/>
                      </p:stCondLst>
                      <p:childTnLst>
                        <p:par>
                          <p:cTn id="22" fill="hold">
                            <p:stCondLst>
                              <p:cond delay="0"/>
                            </p:stCondLst>
                            <p:childTnLst>
                              <p:par>
                                <p:cTn id="23" presetID="5" presetClass="entr" presetSubtype="5"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checkerboard(down)">
                                      <p:cBhvr>
                                        <p:cTn id="25" dur="500"/>
                                        <p:tgtEl>
                                          <p:spTgt spid="23"/>
                                        </p:tgtEl>
                                      </p:cBhvr>
                                    </p:animEffect>
                                  </p:childTnLst>
                                  <p:subTnLst>
                                    <p:audio>
                                      <p:cMediaNode>
                                        <p:cTn display="0" masterRel="sameClick">
                                          <p:stCondLst>
                                            <p:cond evt="begin" delay="0">
                                              <p:tn val="2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569</TotalTime>
  <Words>2903</Words>
  <Application>Microsoft Office PowerPoint</Application>
  <PresentationFormat>On-screen Show (4:3)</PresentationFormat>
  <Paragraphs>394</Paragraphs>
  <Slides>58</Slides>
  <Notes>8</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Görünüş</vt:lpstr>
      <vt:lpstr>BİTKİ FİZYOLOJİSİ</vt:lpstr>
      <vt:lpstr>PowerPoint Presentation</vt:lpstr>
      <vt:lpstr>HÜCRE</vt:lpstr>
      <vt:lpstr>HÜCRE</vt:lpstr>
      <vt:lpstr>HÜCRE</vt:lpstr>
      <vt:lpstr>PowerPoint Presentation</vt:lpstr>
      <vt:lpstr>HÜCRE</vt:lpstr>
      <vt:lpstr>HÜCRE ZARI</vt:lpstr>
      <vt:lpstr>HÜCRE ZARI</vt:lpstr>
      <vt:lpstr>PowerPoint Presentation</vt:lpstr>
      <vt:lpstr>Mantar, alg ve ileri bitki hücre duvarları</vt:lpstr>
      <vt:lpstr>HÜCRE MEMBRANI</vt:lpstr>
      <vt:lpstr>HÜCRE MEMBRANI</vt:lpstr>
      <vt:lpstr>HÜCRE MEMBRANI</vt:lpstr>
      <vt:lpstr>HÜCRE MEMBRANI</vt:lpstr>
      <vt:lpstr>HÜCRE MEMBRANI</vt:lpstr>
      <vt:lpstr>HÜCRE MEMBRANI</vt:lpstr>
      <vt:lpstr>PowerPoint Presentation</vt:lpstr>
      <vt:lpstr>PowerPoint Presentation</vt:lpstr>
      <vt:lpstr>              Sitoplazma </vt:lpstr>
      <vt:lpstr>              Sitoplazma </vt:lpstr>
      <vt:lpstr>SİTOPLAZMA</vt:lpstr>
      <vt:lpstr>SİTOPLAZMA</vt:lpstr>
      <vt:lpstr>SİTOPLAZMA</vt:lpstr>
      <vt:lpstr>               </vt:lpstr>
      <vt:lpstr>              Organeller </vt:lpstr>
      <vt:lpstr>              Organeller </vt:lpstr>
      <vt:lpstr>Ribozomlar</vt:lpstr>
      <vt:lpstr>Ribozomlar</vt:lpstr>
      <vt:lpstr>Mitokondri</vt:lpstr>
      <vt:lpstr>Mitokondri</vt:lpstr>
      <vt:lpstr>Mitokondri</vt:lpstr>
      <vt:lpstr>Mitokondri</vt:lpstr>
      <vt:lpstr>Golgi Organeli</vt:lpstr>
      <vt:lpstr>Golgi Organeli</vt:lpstr>
      <vt:lpstr>Plastidler</vt:lpstr>
      <vt:lpstr>PowerPoint Presentation</vt:lpstr>
      <vt:lpstr>                       Güneşsever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Nukleus (Çekirdek)</vt:lpstr>
      <vt:lpstr>Nukleus (Çekirdek)</vt:lpstr>
      <vt:lpstr>Vakuol</vt:lpstr>
      <vt:lpstr>Vakuol</vt:lpstr>
      <vt:lpstr>Lizozom</vt:lpstr>
      <vt:lpstr> Peroksizomlar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BİTKİ BİYOKİMYASI (I.HAFTA)</dc:title>
  <dc:creator>YKacar</dc:creator>
  <cp:lastModifiedBy>mkavas</cp:lastModifiedBy>
  <cp:revision>129</cp:revision>
  <dcterms:created xsi:type="dcterms:W3CDTF">2010-02-16T19:02:35Z</dcterms:created>
  <dcterms:modified xsi:type="dcterms:W3CDTF">2013-03-06T12:03:25Z</dcterms:modified>
</cp:coreProperties>
</file>