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76"/>
  </p:notesMasterIdLst>
  <p:handoutMasterIdLst>
    <p:handoutMasterId r:id="rId77"/>
  </p:handoutMasterIdLst>
  <p:sldIdLst>
    <p:sldId id="261" r:id="rId2"/>
    <p:sldId id="301" r:id="rId3"/>
    <p:sldId id="272" r:id="rId4"/>
    <p:sldId id="273" r:id="rId5"/>
    <p:sldId id="288" r:id="rId6"/>
    <p:sldId id="287" r:id="rId7"/>
    <p:sldId id="289" r:id="rId8"/>
    <p:sldId id="290" r:id="rId9"/>
    <p:sldId id="291" r:id="rId10"/>
    <p:sldId id="292" r:id="rId11"/>
    <p:sldId id="293" r:id="rId12"/>
    <p:sldId id="294" r:id="rId13"/>
    <p:sldId id="295" r:id="rId14"/>
    <p:sldId id="282" r:id="rId15"/>
    <p:sldId id="312" r:id="rId16"/>
    <p:sldId id="283" r:id="rId17"/>
    <p:sldId id="311" r:id="rId18"/>
    <p:sldId id="284" r:id="rId19"/>
    <p:sldId id="281" r:id="rId20"/>
    <p:sldId id="262" r:id="rId21"/>
    <p:sldId id="306" r:id="rId22"/>
    <p:sldId id="263" r:id="rId23"/>
    <p:sldId id="274" r:id="rId24"/>
    <p:sldId id="275" r:id="rId25"/>
    <p:sldId id="264" r:id="rId26"/>
    <p:sldId id="265" r:id="rId27"/>
    <p:sldId id="266" r:id="rId28"/>
    <p:sldId id="267" r:id="rId29"/>
    <p:sldId id="277" r:id="rId30"/>
    <p:sldId id="268" r:id="rId31"/>
    <p:sldId id="269" r:id="rId32"/>
    <p:sldId id="270" r:id="rId33"/>
    <p:sldId id="307" r:id="rId34"/>
    <p:sldId id="308" r:id="rId35"/>
    <p:sldId id="278"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331" r:id="rId54"/>
    <p:sldId id="332" r:id="rId55"/>
    <p:sldId id="333" r:id="rId56"/>
    <p:sldId id="334" r:id="rId57"/>
    <p:sldId id="335" r:id="rId58"/>
    <p:sldId id="336" r:id="rId59"/>
    <p:sldId id="337" r:id="rId60"/>
    <p:sldId id="338" r:id="rId61"/>
    <p:sldId id="339" r:id="rId62"/>
    <p:sldId id="340" r:id="rId63"/>
    <p:sldId id="285" r:id="rId64"/>
    <p:sldId id="309" r:id="rId65"/>
    <p:sldId id="302" r:id="rId66"/>
    <p:sldId id="303" r:id="rId67"/>
    <p:sldId id="310" r:id="rId68"/>
    <p:sldId id="304" r:id="rId69"/>
    <p:sldId id="305" r:id="rId70"/>
    <p:sldId id="296" r:id="rId71"/>
    <p:sldId id="297" r:id="rId72"/>
    <p:sldId id="298" r:id="rId73"/>
    <p:sldId id="299" r:id="rId74"/>
    <p:sldId id="300" r:id="rId7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4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325D88-E6E6-4B63-A20B-A1C46F5E8F9A}" type="datetimeFigureOut">
              <a:rPr lang="tr-TR" smtClean="0"/>
              <a:pPr/>
              <a:t>17.04.2015</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DA97D13-9087-45CB-B1CB-A461F7D84C32}" type="slidenum">
              <a:rPr lang="tr-TR" smtClean="0"/>
              <a:pPr/>
              <a:t>‹#›</a:t>
            </a:fld>
            <a:endParaRPr lang="tr-TR"/>
          </a:p>
        </p:txBody>
      </p:sp>
    </p:spTree>
    <p:extLst>
      <p:ext uri="{BB962C8B-B14F-4D97-AF65-F5344CB8AC3E}">
        <p14:creationId xmlns:p14="http://schemas.microsoft.com/office/powerpoint/2010/main" val="299688041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8A0A0A-7B80-4B3D-9717-D68244B762CD}" type="datetimeFigureOut">
              <a:rPr lang="tr-TR" smtClean="0"/>
              <a:pPr/>
              <a:t>17.04.2015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D88D81-4744-4C4A-B95F-733B46733F0A}" type="slidenum">
              <a:rPr lang="tr-TR" smtClean="0"/>
              <a:pPr/>
              <a:t>‹#›</a:t>
            </a:fld>
            <a:endParaRPr lang="tr-TR"/>
          </a:p>
        </p:txBody>
      </p:sp>
    </p:spTree>
    <p:extLst>
      <p:ext uri="{BB962C8B-B14F-4D97-AF65-F5344CB8AC3E}">
        <p14:creationId xmlns:p14="http://schemas.microsoft.com/office/powerpoint/2010/main" val="278965321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Başlık"/>
          <p:cNvSpPr>
            <a:spLocks noGrp="1"/>
          </p:cNvSpPr>
          <p:nvPr>
            <p:ph type="ctrTitle"/>
          </p:nvPr>
        </p:nvSpPr>
        <p:spPr>
          <a:xfrm>
            <a:off x="381000" y="4853411"/>
            <a:ext cx="8458200" cy="1222375"/>
          </a:xfrm>
        </p:spPr>
        <p:txBody>
          <a:bodyPr anchor="t"/>
          <a:lstStyle/>
          <a:p>
            <a:r>
              <a:rPr kumimoji="0" lang="tr-TR" smtClean="0"/>
              <a:t>Asıl başlık stili için tıklatın</a:t>
            </a:r>
            <a:endParaRPr kumimoji="0"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16" name="15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2" name="1 Altbilgi Yer Tutucusu"/>
          <p:cNvSpPr>
            <a:spLocks noGrp="1"/>
          </p:cNvSpPr>
          <p:nvPr>
            <p:ph type="ftr" sz="quarter" idx="11"/>
          </p:nvPr>
        </p:nvSpPr>
        <p:spPr/>
        <p:txBody>
          <a:bodyPr/>
          <a:lstStyle/>
          <a:p>
            <a:endParaRPr lang="tr-TR"/>
          </a:p>
        </p:txBody>
      </p:sp>
      <p:sp>
        <p:nvSpPr>
          <p:cNvPr id="15" name="14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kumimoji="0" lang="tr-TR" smtClean="0"/>
              <a:t>Asıl başlık stili için tıklatın</a:t>
            </a:r>
            <a:endParaRPr kumimoji="0" lang="en-US"/>
          </a:p>
        </p:txBody>
      </p:sp>
      <p:sp>
        <p:nvSpPr>
          <p:cNvPr id="27" name="26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19" name="18 Altbilgi Yer Tutucusu"/>
          <p:cNvSpPr>
            <a:spLocks noGrp="1"/>
          </p:cNvSpPr>
          <p:nvPr>
            <p:ph type="ftr" sz="quarter" idx="11"/>
          </p:nvPr>
        </p:nvSpPr>
        <p:spPr>
          <a:xfrm>
            <a:off x="3581400" y="76200"/>
            <a:ext cx="2895600" cy="288925"/>
          </a:xfrm>
        </p:spPr>
        <p:txBody>
          <a:bodyPr/>
          <a:lstStyle/>
          <a:p>
            <a:endParaRPr lang="tr-TR"/>
          </a:p>
        </p:txBody>
      </p:sp>
      <p:sp>
        <p:nvSpPr>
          <p:cNvPr id="16" name="15 Slayt Numarası Yer Tutucusu"/>
          <p:cNvSpPr>
            <a:spLocks noGrp="1"/>
          </p:cNvSpPr>
          <p:nvPr>
            <p:ph type="sldNum" sz="quarter" idx="12"/>
          </p:nvPr>
        </p:nvSpPr>
        <p:spPr>
          <a:xfrm>
            <a:off x="8229600" y="6473952"/>
            <a:ext cx="758952" cy="246888"/>
          </a:xfrm>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9" name="18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11" name="10 Altbilgi Yer Tutucusu"/>
          <p:cNvSpPr>
            <a:spLocks noGrp="1"/>
          </p:cNvSpPr>
          <p:nvPr>
            <p:ph type="ftr" sz="quarter" idx="11"/>
          </p:nvPr>
        </p:nvSpPr>
        <p:spPr/>
        <p:txBody>
          <a:bodyPr/>
          <a:lstStyle/>
          <a:p>
            <a:endParaRPr lang="tr-TR"/>
          </a:p>
        </p:txBody>
      </p:sp>
      <p:sp>
        <p:nvSpPr>
          <p:cNvPr id="16" name="1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10" name="9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28 Başlık"/>
          <p:cNvSpPr>
            <a:spLocks noGrp="1"/>
          </p:cNvSpPr>
          <p:nvPr>
            <p:ph type="title"/>
          </p:nvPr>
        </p:nvSpPr>
        <p:spPr>
          <a:xfrm>
            <a:off x="304800" y="5410200"/>
            <a:ext cx="8610600" cy="882650"/>
          </a:xfrm>
        </p:spPr>
        <p:txBody>
          <a:bodyPr anchor="ctr"/>
          <a:lstStyle>
            <a:lvl1pPr>
              <a:defRPr/>
            </a:lvl1p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229600" y="6477000"/>
            <a:ext cx="762000" cy="246888"/>
          </a:xfrm>
        </p:spPr>
        <p:txBody>
          <a:bodyPr/>
          <a:lstStyle/>
          <a:p>
            <a:fld id="{B1DEFA8C-F947-479F-BE07-76B6B3F80BF1}" type="slidenum">
              <a:rPr lang="tr-TR" smtClean="0"/>
              <a:pPr/>
              <a:t>‹#›</a:t>
            </a:fld>
            <a:endParaRPr lang="tr-TR"/>
          </a:p>
        </p:txBody>
      </p:sp>
      <p:sp>
        <p:nvSpPr>
          <p:cNvPr id="11" name="10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2" name="11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21" name="20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24" name="23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7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Başlık"/>
          <p:cNvSpPr>
            <a:spLocks noGrp="1"/>
          </p:cNvSpPr>
          <p:nvPr>
            <p:ph type="title"/>
          </p:nvPr>
        </p:nvSpPr>
        <p:spPr>
          <a:xfrm>
            <a:off x="457200" y="5486400"/>
            <a:ext cx="8458200" cy="520700"/>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29" name="28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smtClean="0"/>
              <a:t>Resim eklemek için simgeyi tıklatın</a:t>
            </a:r>
            <a:endParaRPr kumimoji="0" lang="en-US" dirty="0"/>
          </a:p>
        </p:txBody>
      </p:sp>
      <p:sp>
        <p:nvSpPr>
          <p:cNvPr id="7" name="6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5" name="4 Altbilgi Yer Tutucusu"/>
          <p:cNvSpPr>
            <a:spLocks noGrp="1"/>
          </p:cNvSpPr>
          <p:nvPr>
            <p:ph type="ftr" sz="quarter" idx="11"/>
          </p:nvPr>
        </p:nvSpPr>
        <p:spPr/>
        <p:txBody>
          <a:bodyPr/>
          <a:lstStyle/>
          <a:p>
            <a:endParaRPr lang="tr-TR"/>
          </a:p>
        </p:txBody>
      </p:sp>
      <p:sp>
        <p:nvSpPr>
          <p:cNvPr id="31" name="30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7" name="16 Başlık"/>
          <p:cNvSpPr>
            <a:spLocks noGrp="1"/>
          </p:cNvSpPr>
          <p:nvPr>
            <p:ph type="title"/>
          </p:nvPr>
        </p:nvSpPr>
        <p:spPr>
          <a:xfrm>
            <a:off x="381000" y="4993760"/>
            <a:ext cx="5867400" cy="522288"/>
          </a:xfrm>
        </p:spPr>
        <p:txBody>
          <a:bodyPr anchor="ctr"/>
          <a:lstStyle>
            <a:lvl1pPr algn="l">
              <a:buNone/>
              <a:defRPr sz="2000" b="1"/>
            </a:lvl1pPr>
          </a:lstStyle>
          <a:p>
            <a:r>
              <a:rPr kumimoji="0" lang="tr-TR" smtClean="0"/>
              <a:t>Asıl başlık stili için tıklatın</a:t>
            </a:r>
            <a:endParaRPr kumimoji="0"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17.04.2015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7813"/>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914400" y="1600200"/>
            <a:ext cx="38100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876800" y="1600200"/>
            <a:ext cx="38100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876800" y="3941763"/>
            <a:ext cx="38100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9"/>
          <p:cNvSpPr>
            <a:spLocks noGrp="1" noChangeArrowheads="1"/>
          </p:cNvSpPr>
          <p:nvPr>
            <p:ph type="dt" sz="half" idx="10"/>
          </p:nvPr>
        </p:nvSpPr>
        <p:spPr>
          <a:ln/>
        </p:spPr>
        <p:txBody>
          <a:bodyPr/>
          <a:lstStyle>
            <a:lvl1pPr>
              <a:defRPr/>
            </a:lvl1pPr>
          </a:lstStyle>
          <a:p>
            <a:pPr>
              <a:defRPr/>
            </a:pPr>
            <a:endParaRPr lang="tr-TR"/>
          </a:p>
        </p:txBody>
      </p:sp>
      <p:sp>
        <p:nvSpPr>
          <p:cNvPr id="7" name="Rectangle 10"/>
          <p:cNvSpPr>
            <a:spLocks noGrp="1" noChangeArrowheads="1"/>
          </p:cNvSpPr>
          <p:nvPr>
            <p:ph type="ftr" sz="quarter" idx="11"/>
          </p:nvPr>
        </p:nvSpPr>
        <p:spPr>
          <a:ln/>
        </p:spPr>
        <p:txBody>
          <a:bodyPr/>
          <a:lstStyle>
            <a:lvl1pPr>
              <a:defRPr/>
            </a:lvl1pPr>
          </a:lstStyle>
          <a:p>
            <a:pPr>
              <a:defRPr/>
            </a:pPr>
            <a:endParaRPr lang="tr-TR"/>
          </a:p>
        </p:txBody>
      </p:sp>
      <p:sp>
        <p:nvSpPr>
          <p:cNvPr id="8" name="Rectangle 11"/>
          <p:cNvSpPr>
            <a:spLocks noGrp="1" noChangeArrowheads="1"/>
          </p:cNvSpPr>
          <p:nvPr>
            <p:ph type="sldNum" sz="quarter" idx="12"/>
          </p:nvPr>
        </p:nvSpPr>
        <p:spPr>
          <a:ln/>
        </p:spPr>
        <p:txBody>
          <a:bodyPr/>
          <a:lstStyle>
            <a:lvl1pPr>
              <a:defRPr/>
            </a:lvl1pPr>
          </a:lstStyle>
          <a:p>
            <a:pPr>
              <a:defRPr/>
            </a:pPr>
            <a:fld id="{2959CB2D-8FC5-4584-BE10-2262B2D4BB17}"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7813"/>
            <a:ext cx="7772400" cy="1143000"/>
          </a:xfrm>
        </p:spPr>
        <p:txBody>
          <a:bodyPr/>
          <a:lstStyle/>
          <a:p>
            <a:r>
              <a:rPr lang="tr-TR" smtClean="0"/>
              <a:t>Asıl başlık stili için tıklatın</a:t>
            </a:r>
            <a:endParaRPr lang="tr-TR"/>
          </a:p>
        </p:txBody>
      </p:sp>
      <p:sp>
        <p:nvSpPr>
          <p:cNvPr id="3" name="2 Grafik Yer Tutucusu"/>
          <p:cNvSpPr>
            <a:spLocks noGrp="1"/>
          </p:cNvSpPr>
          <p:nvPr>
            <p:ph type="chart" idx="1"/>
          </p:nvPr>
        </p:nvSpPr>
        <p:spPr>
          <a:xfrm>
            <a:off x="914400" y="1600200"/>
            <a:ext cx="7772400" cy="4530725"/>
          </a:xfrm>
        </p:spPr>
        <p:txBody>
          <a:bodyPr/>
          <a:lstStyle/>
          <a:p>
            <a:pPr lvl="0"/>
            <a:endParaRPr lang="tr-T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tr-TR"/>
          </a:p>
        </p:txBody>
      </p:sp>
      <p:sp>
        <p:nvSpPr>
          <p:cNvPr id="5" name="Rectangle 10"/>
          <p:cNvSpPr>
            <a:spLocks noGrp="1" noChangeArrowheads="1"/>
          </p:cNvSpPr>
          <p:nvPr>
            <p:ph type="ftr" sz="quarter" idx="11"/>
          </p:nvPr>
        </p:nvSpPr>
        <p:spPr>
          <a:ln/>
        </p:spPr>
        <p:txBody>
          <a:bodyPr/>
          <a:lstStyle>
            <a:lvl1pPr>
              <a:defRPr/>
            </a:lvl1pPr>
          </a:lstStyle>
          <a:p>
            <a:pPr>
              <a:defRPr/>
            </a:pPr>
            <a:endParaRPr lang="tr-TR"/>
          </a:p>
        </p:txBody>
      </p:sp>
      <p:sp>
        <p:nvSpPr>
          <p:cNvPr id="6" name="Rectangle 11"/>
          <p:cNvSpPr>
            <a:spLocks noGrp="1" noChangeArrowheads="1"/>
          </p:cNvSpPr>
          <p:nvPr>
            <p:ph type="sldNum" sz="quarter" idx="12"/>
          </p:nvPr>
        </p:nvSpPr>
        <p:spPr>
          <a:ln/>
        </p:spPr>
        <p:txBody>
          <a:bodyPr/>
          <a:lstStyle>
            <a:lvl1pPr>
              <a:defRPr/>
            </a:lvl1pPr>
          </a:lstStyle>
          <a:p>
            <a:pPr>
              <a:defRPr/>
            </a:pPr>
            <a:fld id="{C5362835-E1B6-4DAD-B8E2-ABE7A6E9C2D8}" type="slidenum">
              <a:rPr lang="tr-TR"/>
              <a:pPr>
                <a:defRPr/>
              </a:pPr>
              <a:t>‹#›</a:t>
            </a:fld>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7813"/>
            <a:ext cx="77724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914400" y="1600200"/>
            <a:ext cx="7772400" cy="4530725"/>
          </a:xfrm>
        </p:spPr>
        <p:txBody>
          <a:bodyPr/>
          <a:lstStyle/>
          <a:p>
            <a:pPr lvl="0"/>
            <a:endParaRPr lang="tr-T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tr-TR"/>
          </a:p>
        </p:txBody>
      </p:sp>
      <p:sp>
        <p:nvSpPr>
          <p:cNvPr id="5" name="Rectangle 10"/>
          <p:cNvSpPr>
            <a:spLocks noGrp="1" noChangeArrowheads="1"/>
          </p:cNvSpPr>
          <p:nvPr>
            <p:ph type="ftr" sz="quarter" idx="11"/>
          </p:nvPr>
        </p:nvSpPr>
        <p:spPr>
          <a:ln/>
        </p:spPr>
        <p:txBody>
          <a:bodyPr/>
          <a:lstStyle>
            <a:lvl1pPr>
              <a:defRPr/>
            </a:lvl1pPr>
          </a:lstStyle>
          <a:p>
            <a:pPr>
              <a:defRPr/>
            </a:pPr>
            <a:endParaRPr lang="tr-TR"/>
          </a:p>
        </p:txBody>
      </p:sp>
      <p:sp>
        <p:nvSpPr>
          <p:cNvPr id="6" name="Rectangle 11"/>
          <p:cNvSpPr>
            <a:spLocks noGrp="1" noChangeArrowheads="1"/>
          </p:cNvSpPr>
          <p:nvPr>
            <p:ph type="sldNum" sz="quarter" idx="12"/>
          </p:nvPr>
        </p:nvSpPr>
        <p:spPr>
          <a:ln/>
        </p:spPr>
        <p:txBody>
          <a:bodyPr/>
          <a:lstStyle>
            <a:lvl1pPr>
              <a:defRPr/>
            </a:lvl1pPr>
          </a:lstStyle>
          <a:p>
            <a:pPr>
              <a:defRPr/>
            </a:pPr>
            <a:fld id="{4B61DD2A-B0A0-46F7-8FD5-0A288F407CDC}"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etin Yer Tutucusu"/>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9F75050-0E15-4C5B-92B0-66D068882F1F}" type="datetimeFigureOut">
              <a:rPr lang="tr-TR" smtClean="0"/>
              <a:pPr/>
              <a:t>17.04.2015</a:t>
            </a:fld>
            <a:endParaRPr lang="tr-TR"/>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DEFA8C-F947-479F-BE07-76B6B3F80BF1}" type="slidenum">
              <a:rPr lang="tr-TR" smtClean="0"/>
              <a:pPr/>
              <a:t>‹#›</a:t>
            </a:fld>
            <a:endParaRPr lang="tr-TR"/>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kumimoji="0" lang="tr-TR" smtClean="0"/>
              <a:t>Asıl başlık stili için tıklatın</a:t>
            </a:r>
            <a:endParaRPr kumimoji="0"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5.jpeg"/><Relationship Id="rId7" Type="http://schemas.openxmlformats.org/officeDocument/2006/relationships/image" Target="../media/image7.jpeg"/><Relationship Id="rId12" Type="http://schemas.openxmlformats.org/officeDocument/2006/relationships/image" Target="../media/image11.png"/><Relationship Id="rId2" Type="http://schemas.openxmlformats.org/officeDocument/2006/relationships/hyperlink" Target="http://images.google.com/imgres?imgurl=www.hoosiertire.com/ecommerce/images/products/24014200.jpg&amp;imgrefurl=http://www.hoosiertire.com/ecommerce/Products.asp?SubCatID=12&amp;h=165&amp;w=216&amp;prev=/images?q=safety+glasses&amp;start=20&amp;svnum=10&amp;hl=en&amp;lr=&amp;ie=UTF-8&amp;oe=UTF-8&amp;sa=N" TargetMode="External"/><Relationship Id="rId1" Type="http://schemas.openxmlformats.org/officeDocument/2006/relationships/slideLayout" Target="../slideLayouts/slideLayout2.xml"/><Relationship Id="rId6" Type="http://schemas.openxmlformats.org/officeDocument/2006/relationships/hyperlink" Target="http://images.google.com/imgres?imgurl=www.epa.gov/compliance/civil/images/respirator.jpg&amp;imgrefurl=http://www.epa.gov/compliance/civil/programs/osha/oshaenf.html&amp;h=220&amp;w=220&amp;prev=/images?q=respirator&amp;svnum=10&amp;hl=en&amp;lr=&amp;ie=UTF-8&amp;oe=UTF-8" TargetMode="External"/><Relationship Id="rId11" Type="http://schemas.openxmlformats.org/officeDocument/2006/relationships/image" Target="../media/image10.jpeg"/><Relationship Id="rId5" Type="http://schemas.openxmlformats.org/officeDocument/2006/relationships/image" Target="../media/image6.jpeg"/><Relationship Id="rId10" Type="http://schemas.openxmlformats.org/officeDocument/2006/relationships/image" Target="../media/image9.jpeg"/><Relationship Id="rId4" Type="http://schemas.openxmlformats.org/officeDocument/2006/relationships/hyperlink" Target="http://images.google.com/imgres?imgurl=www.mechaps.com/mps/mcf1/bilder/generic%20FACE%20SHIELD.gif&amp;imgrefurl=http://www.mechaps.com/mps/mcf1/got_list.html&amp;h=151&amp;w=234&amp;prev=/images?q=face+shield&amp;svnum=10&amp;hl=en&amp;lr=&amp;ie=UTF-8&amp;oe=UTF-8" TargetMode="External"/><Relationship Id="rId9" Type="http://schemas.openxmlformats.org/officeDocument/2006/relationships/hyperlink" Target="http://images.google.com/imgres?imgurl=www.labcoatsunlimited.com/pictures/mnstffl.jpg&amp;imgrefurl=http://www.labcoatsunlimited.com/mnstaff.html&amp;h=341&amp;w=226&amp;prev=/images?q=lab+coat&amp;start=20&amp;svnum=10&amp;hl=en&amp;lr=&amp;ie=UTF-8&amp;oe=UTF-8&amp;sa=N"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file:///C:\Documents%20and%20Settings\Murat\Desktop\B&#304;YO.pptx#-1,1,Slayt 1"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file:///C:\Documents%20and%20Settings\Murat\Desktop\B&#304;YO.pptx#-1,5,Slayt 5" TargetMode="External"/><Relationship Id="rId5" Type="http://schemas.openxmlformats.org/officeDocument/2006/relationships/hyperlink" Target="file:///C:\Documents%20and%20Settings\Murat\Desktop\B&#304;YO.pptx#-1,3,Slayt 3" TargetMode="External"/><Relationship Id="rId4" Type="http://schemas.openxmlformats.org/officeDocument/2006/relationships/hyperlink" Target="file:///C:\Documents%20and%20Settings\Murat\Desktop\B&#304;YO.pptx#-1,2,Slayt 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67.wmf"/><Relationship Id="rId5" Type="http://schemas.openxmlformats.org/officeDocument/2006/relationships/oleObject" Target="../embeddings/oleObject3.bin"/><Relationship Id="rId4" Type="http://schemas.openxmlformats.org/officeDocument/2006/relationships/image" Target="../media/image66.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68.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69.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73.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w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500298" y="1714488"/>
            <a:ext cx="4572032" cy="2643206"/>
          </a:xfrm>
        </p:spPr>
        <p:txBody>
          <a:bodyPr>
            <a:normAutofit/>
          </a:bodyPr>
          <a:lstStyle/>
          <a:p>
            <a:r>
              <a:rPr lang="tr-TR" dirty="0" err="1" smtClean="0"/>
              <a:t>Laboratuvarda</a:t>
            </a:r>
            <a:r>
              <a:rPr lang="tr-TR" dirty="0" smtClean="0"/>
              <a:t> </a:t>
            </a:r>
            <a:r>
              <a:rPr lang="tr-TR" dirty="0" err="1" smtClean="0"/>
              <a:t>bİyogüvenlİk</a:t>
            </a:r>
            <a:endParaRPr lang="tr-TR" dirty="0"/>
          </a:p>
        </p:txBody>
      </p:sp>
      <p:sp>
        <p:nvSpPr>
          <p:cNvPr id="8" name="Line 1031"/>
          <p:cNvSpPr>
            <a:spLocks noChangeShapeType="1"/>
          </p:cNvSpPr>
          <p:nvPr/>
        </p:nvSpPr>
        <p:spPr bwMode="auto">
          <a:xfrm>
            <a:off x="1571604" y="3357562"/>
            <a:ext cx="5715000" cy="0"/>
          </a:xfrm>
          <a:prstGeom prst="line">
            <a:avLst/>
          </a:prstGeom>
          <a:noFill/>
          <a:ln w="76200" cmpd="tri">
            <a:solidFill>
              <a:schemeClr val="tx1"/>
            </a:solidFill>
            <a:round/>
            <a:headEnd/>
            <a:tailEnd/>
          </a:ln>
          <a:effectLst/>
        </p:spPr>
        <p:txBody>
          <a:bodyPr/>
          <a:lstStyle/>
          <a:p>
            <a:endParaRPr lang="tr-TR"/>
          </a:p>
        </p:txBody>
      </p:sp>
      <p:sp>
        <p:nvSpPr>
          <p:cNvPr id="10" name="Line 1031"/>
          <p:cNvSpPr>
            <a:spLocks noChangeShapeType="1"/>
          </p:cNvSpPr>
          <p:nvPr/>
        </p:nvSpPr>
        <p:spPr bwMode="auto">
          <a:xfrm>
            <a:off x="1714480" y="1357298"/>
            <a:ext cx="5715000" cy="0"/>
          </a:xfrm>
          <a:prstGeom prst="line">
            <a:avLst/>
          </a:prstGeom>
          <a:noFill/>
          <a:ln w="76200" cmpd="tri">
            <a:solidFill>
              <a:schemeClr val="tx1"/>
            </a:solidFill>
            <a:round/>
            <a:headEnd/>
            <a:tailEnd/>
          </a:ln>
          <a:effectLst/>
        </p:spPr>
        <p:txBody>
          <a:bodyPr/>
          <a:lstStyle/>
          <a:p>
            <a:endParaRPr lang="tr-TR"/>
          </a:p>
        </p:txBody>
      </p:sp>
      <p:sp>
        <p:nvSpPr>
          <p:cNvPr id="4" name="Subtitle 3"/>
          <p:cNvSpPr>
            <a:spLocks noGrp="1"/>
          </p:cNvSpPr>
          <p:nvPr>
            <p:ph type="subTitle" idx="1"/>
          </p:nvPr>
        </p:nvSpPr>
        <p:spPr/>
        <p:txBody>
          <a:bodyPr/>
          <a:lstStyle/>
          <a:p>
            <a:endParaRPr lang="tr-TR"/>
          </a:p>
        </p:txBody>
      </p:sp>
    </p:spTree>
  </p:cSld>
  <p:clrMapOvr>
    <a:masterClrMapping/>
  </p:clrMapOvr>
  <p:transition>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Laboratuvar</a:t>
            </a:r>
            <a:r>
              <a:rPr lang="tr-TR" dirty="0" smtClean="0">
                <a:solidFill>
                  <a:srgbClr val="FF0000"/>
                </a:solidFill>
              </a:rPr>
              <a:t> </a:t>
            </a:r>
            <a:r>
              <a:rPr lang="tr-TR" dirty="0" err="1" smtClean="0">
                <a:solidFill>
                  <a:srgbClr val="FF0000"/>
                </a:solidFill>
              </a:rPr>
              <a:t>Bİyogüvenlİğİ</a:t>
            </a:r>
            <a:endParaRPr lang="tr-TR" dirty="0">
              <a:solidFill>
                <a:srgbClr val="FF0000"/>
              </a:solidFill>
            </a:endParaRPr>
          </a:p>
        </p:txBody>
      </p:sp>
      <p:sp>
        <p:nvSpPr>
          <p:cNvPr id="3" name="2 İçerik Yer Tutucusu"/>
          <p:cNvSpPr>
            <a:spLocks noGrp="1"/>
          </p:cNvSpPr>
          <p:nvPr>
            <p:ph idx="1"/>
          </p:nvPr>
        </p:nvSpPr>
        <p:spPr>
          <a:xfrm>
            <a:off x="304800" y="1554162"/>
            <a:ext cx="4910142" cy="4803796"/>
          </a:xfrm>
        </p:spPr>
        <p:txBody>
          <a:bodyPr>
            <a:normAutofit lnSpcReduction="10000"/>
          </a:bodyPr>
          <a:lstStyle/>
          <a:p>
            <a:r>
              <a:rPr lang="tr-TR" dirty="0" smtClean="0"/>
              <a:t>Kurumsal yada kişilere ait güvenlik tedbirleri,patojenler ve toksinlerin yarattığı riskler, yanlış kullanım, yanıltma yada kasıtlı saçılmasını önlemek için tasarlanan tedbirlerden bahseder.</a:t>
            </a:r>
            <a:endParaRPr lang="tr-TR" dirty="0"/>
          </a:p>
        </p:txBody>
      </p:sp>
      <p:pic>
        <p:nvPicPr>
          <p:cNvPr id="1027" name="Picture 3"/>
          <p:cNvPicPr>
            <a:picLocks noChangeAspect="1" noChangeArrowheads="1"/>
          </p:cNvPicPr>
          <p:nvPr/>
        </p:nvPicPr>
        <p:blipFill>
          <a:blip r:embed="rId2" cstate="print"/>
          <a:srcRect/>
          <a:stretch>
            <a:fillRect/>
          </a:stretch>
        </p:blipFill>
        <p:spPr bwMode="auto">
          <a:xfrm>
            <a:off x="5286381" y="1214422"/>
            <a:ext cx="3500462" cy="2428892"/>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5286380" y="3929066"/>
            <a:ext cx="3573078"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solidFill>
                  <a:srgbClr val="FF0000"/>
                </a:solidFill>
              </a:rPr>
              <a:t>Neden </a:t>
            </a:r>
            <a:r>
              <a:rPr lang="tr-TR" dirty="0" err="1" smtClean="0">
                <a:solidFill>
                  <a:srgbClr val="FF0000"/>
                </a:solidFill>
              </a:rPr>
              <a:t>Bİyogüvenlİk</a:t>
            </a:r>
            <a:r>
              <a:rPr lang="tr-TR" dirty="0" smtClean="0">
                <a:solidFill>
                  <a:srgbClr val="FF0000"/>
                </a:solidFill>
              </a:rPr>
              <a:t> </a:t>
            </a:r>
            <a:r>
              <a:rPr lang="tr-TR" dirty="0" err="1" smtClean="0">
                <a:solidFill>
                  <a:srgbClr val="FF0000"/>
                </a:solidFill>
              </a:rPr>
              <a:t>UygulamalarI</a:t>
            </a:r>
            <a:r>
              <a:rPr lang="tr-TR" dirty="0" smtClean="0">
                <a:solidFill>
                  <a:srgbClr val="FF0000"/>
                </a:solidFill>
              </a:rPr>
              <a:t>?</a:t>
            </a:r>
            <a:endParaRPr lang="tr-TR" dirty="0">
              <a:solidFill>
                <a:srgbClr val="FF0000"/>
              </a:solidFill>
            </a:endParaRPr>
          </a:p>
        </p:txBody>
      </p:sp>
      <p:sp>
        <p:nvSpPr>
          <p:cNvPr id="3" name="2 İçerik Yer Tutucusu"/>
          <p:cNvSpPr>
            <a:spLocks noGrp="1"/>
          </p:cNvSpPr>
          <p:nvPr>
            <p:ph idx="1"/>
          </p:nvPr>
        </p:nvSpPr>
        <p:spPr/>
        <p:txBody>
          <a:bodyPr/>
          <a:lstStyle/>
          <a:p>
            <a:r>
              <a:rPr lang="tr-TR" dirty="0" smtClean="0"/>
              <a:t>Korumak:</a:t>
            </a:r>
          </a:p>
          <a:p>
            <a:pPr lvl="1"/>
            <a:r>
              <a:rPr lang="tr-TR" dirty="0" smtClean="0">
                <a:latin typeface="Comic Sans MS" pitchFamily="66" charset="0"/>
              </a:rPr>
              <a:t>Çalışanları</a:t>
            </a:r>
          </a:p>
          <a:p>
            <a:pPr lvl="1"/>
            <a:r>
              <a:rPr lang="tr-TR" dirty="0" smtClean="0">
                <a:latin typeface="Comic Sans MS" pitchFamily="66" charset="0"/>
              </a:rPr>
              <a:t>Yardımcı çalışanları</a:t>
            </a:r>
          </a:p>
          <a:p>
            <a:pPr lvl="1"/>
            <a:r>
              <a:rPr lang="tr-TR" dirty="0" err="1" smtClean="0">
                <a:latin typeface="Comic Sans MS" pitchFamily="66" charset="0"/>
              </a:rPr>
              <a:t>Laboratuvar</a:t>
            </a:r>
            <a:r>
              <a:rPr lang="tr-TR" dirty="0" smtClean="0">
                <a:latin typeface="Comic Sans MS" pitchFamily="66" charset="0"/>
              </a:rPr>
              <a:t> destek personelini</a:t>
            </a:r>
          </a:p>
          <a:p>
            <a:pPr lvl="1"/>
            <a:r>
              <a:rPr lang="tr-TR" dirty="0" smtClean="0">
                <a:latin typeface="Comic Sans MS" pitchFamily="66" charset="0"/>
              </a:rPr>
              <a:t>“Çalışma materyallerini”</a:t>
            </a:r>
          </a:p>
          <a:p>
            <a:pPr lvl="1"/>
            <a:r>
              <a:rPr lang="tr-TR" dirty="0" smtClean="0">
                <a:latin typeface="Comic Sans MS" pitchFamily="66" charset="0"/>
              </a:rPr>
              <a:t>Çevreyi</a:t>
            </a:r>
          </a:p>
        </p:txBody>
      </p:sp>
      <p:pic>
        <p:nvPicPr>
          <p:cNvPr id="4" name="Picture 8" descr="24014200">
            <a:hlinkClick r:id="rId2"/>
          </p:cNvPr>
          <p:cNvPicPr>
            <a:picLocks noChangeAspect="1" noChangeArrowheads="1"/>
          </p:cNvPicPr>
          <p:nvPr/>
        </p:nvPicPr>
        <p:blipFill>
          <a:blip r:embed="rId3" cstate="print"/>
          <a:srcRect/>
          <a:stretch>
            <a:fillRect/>
          </a:stretch>
        </p:blipFill>
        <p:spPr bwMode="auto">
          <a:xfrm>
            <a:off x="4786314" y="1643050"/>
            <a:ext cx="1193596" cy="919163"/>
          </a:xfrm>
          <a:prstGeom prst="rect">
            <a:avLst/>
          </a:prstGeom>
          <a:noFill/>
          <a:ln w="9525">
            <a:noFill/>
            <a:miter lim="800000"/>
            <a:headEnd/>
            <a:tailEnd/>
          </a:ln>
        </p:spPr>
      </p:pic>
      <p:pic>
        <p:nvPicPr>
          <p:cNvPr id="5" name="Picture 9" descr="generic%2520FACE%2520SHIELD">
            <a:hlinkClick r:id="rId4"/>
          </p:cNvPr>
          <p:cNvPicPr>
            <a:picLocks noChangeAspect="1" noChangeArrowheads="1"/>
          </p:cNvPicPr>
          <p:nvPr/>
        </p:nvPicPr>
        <p:blipFill>
          <a:blip r:embed="rId5" cstate="print"/>
          <a:srcRect/>
          <a:stretch>
            <a:fillRect/>
          </a:stretch>
        </p:blipFill>
        <p:spPr bwMode="auto">
          <a:xfrm rot="629458">
            <a:off x="4572000" y="5357826"/>
            <a:ext cx="1592050" cy="1035052"/>
          </a:xfrm>
          <a:prstGeom prst="rect">
            <a:avLst/>
          </a:prstGeom>
          <a:noFill/>
          <a:ln w="9525">
            <a:noFill/>
            <a:miter lim="800000"/>
            <a:headEnd/>
            <a:tailEnd/>
          </a:ln>
        </p:spPr>
      </p:pic>
      <p:pic>
        <p:nvPicPr>
          <p:cNvPr id="6" name="Picture 10" descr="respirator">
            <a:hlinkClick r:id="rId6"/>
          </p:cNvPr>
          <p:cNvPicPr>
            <a:picLocks noChangeAspect="1" noChangeArrowheads="1"/>
          </p:cNvPicPr>
          <p:nvPr/>
        </p:nvPicPr>
        <p:blipFill>
          <a:blip r:embed="rId7" cstate="print"/>
          <a:srcRect/>
          <a:stretch>
            <a:fillRect/>
          </a:stretch>
        </p:blipFill>
        <p:spPr bwMode="auto">
          <a:xfrm rot="913406">
            <a:off x="6643702" y="1357298"/>
            <a:ext cx="1500198" cy="1402791"/>
          </a:xfrm>
          <a:prstGeom prst="rect">
            <a:avLst/>
          </a:prstGeom>
          <a:noFill/>
          <a:ln w="9525">
            <a:noFill/>
            <a:miter lim="800000"/>
            <a:headEnd/>
            <a:tailEnd/>
          </a:ln>
        </p:spPr>
      </p:pic>
      <p:pic>
        <p:nvPicPr>
          <p:cNvPr id="7" name="Picture 11" descr="pdt5015"/>
          <p:cNvPicPr>
            <a:picLocks noChangeAspect="1" noChangeArrowheads="1"/>
          </p:cNvPicPr>
          <p:nvPr/>
        </p:nvPicPr>
        <p:blipFill>
          <a:blip r:embed="rId8" cstate="print"/>
          <a:srcRect/>
          <a:stretch>
            <a:fillRect/>
          </a:stretch>
        </p:blipFill>
        <p:spPr bwMode="auto">
          <a:xfrm rot="20770307">
            <a:off x="7215206" y="5357826"/>
            <a:ext cx="1627582" cy="1177929"/>
          </a:xfrm>
          <a:prstGeom prst="rect">
            <a:avLst/>
          </a:prstGeom>
          <a:noFill/>
        </p:spPr>
      </p:pic>
      <p:pic>
        <p:nvPicPr>
          <p:cNvPr id="8" name="Picture 13" descr="mnstffl">
            <a:hlinkClick r:id="rId9"/>
          </p:cNvPr>
          <p:cNvPicPr>
            <a:picLocks noChangeAspect="1" noChangeArrowheads="1"/>
          </p:cNvPicPr>
          <p:nvPr/>
        </p:nvPicPr>
        <p:blipFill>
          <a:blip r:embed="rId10" cstate="print"/>
          <a:srcRect/>
          <a:stretch>
            <a:fillRect/>
          </a:stretch>
        </p:blipFill>
        <p:spPr bwMode="auto">
          <a:xfrm>
            <a:off x="6643702" y="3000372"/>
            <a:ext cx="1357322" cy="2037585"/>
          </a:xfrm>
          <a:prstGeom prst="rect">
            <a:avLst/>
          </a:prstGeom>
          <a:noFill/>
          <a:ln w="9525">
            <a:noFill/>
            <a:miter lim="800000"/>
            <a:headEnd/>
            <a:tailEnd/>
          </a:ln>
        </p:spPr>
      </p:pic>
      <p:pic>
        <p:nvPicPr>
          <p:cNvPr id="9" name="Picture 12"/>
          <p:cNvPicPr>
            <a:picLocks noChangeAspect="1" noChangeArrowheads="1"/>
          </p:cNvPicPr>
          <p:nvPr/>
        </p:nvPicPr>
        <p:blipFill>
          <a:blip r:embed="rId11" cstate="print">
            <a:lum bright="6000" contrast="6000"/>
          </a:blip>
          <a:srcRect l="19585" t="9259" b="25000"/>
          <a:stretch>
            <a:fillRect/>
          </a:stretch>
        </p:blipFill>
        <p:spPr bwMode="auto">
          <a:xfrm>
            <a:off x="3071802" y="4500570"/>
            <a:ext cx="1044575" cy="1152525"/>
          </a:xfrm>
          <a:prstGeom prst="rect">
            <a:avLst/>
          </a:prstGeom>
          <a:noFill/>
          <a:ln w="9525">
            <a:noFill/>
            <a:miter lim="800000"/>
            <a:headEnd/>
            <a:tailEnd/>
          </a:ln>
          <a:effectLst/>
        </p:spPr>
      </p:pic>
      <p:pic>
        <p:nvPicPr>
          <p:cNvPr id="1027" name="Picture 3" descr="C:\Documents and Settings\Murat\Desktop\JDJDGHJDGHJ.bmp"/>
          <p:cNvPicPr>
            <a:picLocks noChangeAspect="1" noChangeArrowheads="1"/>
          </p:cNvPicPr>
          <p:nvPr/>
        </p:nvPicPr>
        <p:blipFill>
          <a:blip r:embed="rId12" cstate="print"/>
          <a:srcRect/>
          <a:stretch>
            <a:fillRect/>
          </a:stretch>
        </p:blipFill>
        <p:spPr bwMode="auto">
          <a:xfrm rot="21426573">
            <a:off x="1000100" y="5286389"/>
            <a:ext cx="1717190" cy="121660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solidFill>
                  <a:srgbClr val="FF0000"/>
                </a:solidFill>
              </a:rPr>
              <a:t>Neden </a:t>
            </a:r>
            <a:r>
              <a:rPr lang="tr-TR" dirty="0" err="1" smtClean="0">
                <a:solidFill>
                  <a:srgbClr val="FF0000"/>
                </a:solidFill>
              </a:rPr>
              <a:t>Bİyogüvenlİk</a:t>
            </a:r>
            <a:r>
              <a:rPr lang="tr-TR" dirty="0" smtClean="0">
                <a:solidFill>
                  <a:srgbClr val="FF0000"/>
                </a:solidFill>
              </a:rPr>
              <a:t> </a:t>
            </a:r>
            <a:r>
              <a:rPr lang="tr-TR" dirty="0" err="1" smtClean="0">
                <a:solidFill>
                  <a:srgbClr val="FF0000"/>
                </a:solidFill>
              </a:rPr>
              <a:t>UygulamalarI</a:t>
            </a:r>
            <a:r>
              <a:rPr lang="tr-TR" dirty="0" smtClean="0">
                <a:solidFill>
                  <a:srgbClr val="FF0000"/>
                </a:solidFill>
              </a:rPr>
              <a:t>?</a:t>
            </a:r>
            <a:endParaRPr lang="tr-TR" dirty="0"/>
          </a:p>
        </p:txBody>
      </p:sp>
      <p:sp>
        <p:nvSpPr>
          <p:cNvPr id="5" name="4 İçerik Yer Tutucusu"/>
          <p:cNvSpPr>
            <a:spLocks noGrp="1"/>
          </p:cNvSpPr>
          <p:nvPr>
            <p:ph idx="1"/>
          </p:nvPr>
        </p:nvSpPr>
        <p:spPr/>
        <p:txBody>
          <a:bodyPr/>
          <a:lstStyle/>
          <a:p>
            <a:endParaRPr lang="tr-TR"/>
          </a:p>
        </p:txBody>
      </p:sp>
      <p:pic>
        <p:nvPicPr>
          <p:cNvPr id="1026" name="Picture 2" descr="C:\Documents and Settings\Murat\Desktop\daAA.JPG"/>
          <p:cNvPicPr>
            <a:picLocks noChangeAspect="1" noChangeArrowheads="1"/>
          </p:cNvPicPr>
          <p:nvPr/>
        </p:nvPicPr>
        <p:blipFill>
          <a:blip r:embed="rId2" cstate="print"/>
          <a:srcRect/>
          <a:stretch>
            <a:fillRect/>
          </a:stretch>
        </p:blipFill>
        <p:spPr bwMode="auto">
          <a:xfrm>
            <a:off x="928662" y="1428736"/>
            <a:ext cx="7215238" cy="5111549"/>
          </a:xfrm>
          <a:prstGeom prst="rect">
            <a:avLst/>
          </a:prstGeom>
          <a:solidFill>
            <a:srgbClr val="00B050"/>
          </a:solidFill>
          <a:ln>
            <a:solidFill>
              <a:srgbClr val="00B050"/>
            </a:solidFill>
          </a:ln>
        </p:spPr>
      </p:pic>
      <p:sp>
        <p:nvSpPr>
          <p:cNvPr id="10" name="9 Komut Düğmesi: Özel">
            <a:hlinkClick r:id="rId3" action="ppaction://hlinkpres?slideindex=1&amp;slidetitle=Slayt 1" highlightClick="1"/>
          </p:cNvPr>
          <p:cNvSpPr/>
          <p:nvPr/>
        </p:nvSpPr>
        <p:spPr>
          <a:xfrm>
            <a:off x="3214678" y="1643050"/>
            <a:ext cx="2714644" cy="399473"/>
          </a:xfrm>
          <a:prstGeom prst="actionButtonBlank">
            <a:avLst/>
          </a:prstGeom>
          <a:solidFill>
            <a:srgbClr val="008E40"/>
          </a:solidFill>
          <a:ln>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t>KİŞİSEL GÜVENLİK</a:t>
            </a:r>
            <a:endParaRPr lang="tr-TR" sz="2000" b="1" dirty="0"/>
          </a:p>
        </p:txBody>
      </p:sp>
      <p:sp>
        <p:nvSpPr>
          <p:cNvPr id="11" name="10 Komut Düğmesi: Özel">
            <a:hlinkClick r:id="rId4" action="ppaction://hlinkpres?slideindex=2&amp;slidetitle=Slayt 2" highlightClick="1"/>
          </p:cNvPr>
          <p:cNvSpPr/>
          <p:nvPr/>
        </p:nvSpPr>
        <p:spPr>
          <a:xfrm>
            <a:off x="1500166" y="3500438"/>
            <a:ext cx="2000264" cy="500066"/>
          </a:xfrm>
          <a:prstGeom prst="actionButtonBlank">
            <a:avLst/>
          </a:prstGeom>
          <a:solidFill>
            <a:srgbClr val="008E40"/>
          </a:solidFill>
          <a:ln>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KAZA ANINDA</a:t>
            </a:r>
            <a:endParaRPr lang="tr-TR" b="1" dirty="0"/>
          </a:p>
        </p:txBody>
      </p:sp>
      <p:sp>
        <p:nvSpPr>
          <p:cNvPr id="12" name="11 Komut Düğmesi: Özel">
            <a:hlinkClick r:id="rId5" action="ppaction://hlinkpres?slideindex=3&amp;slidetitle=Slayt 3" highlightClick="1"/>
          </p:cNvPr>
          <p:cNvSpPr/>
          <p:nvPr/>
        </p:nvSpPr>
        <p:spPr>
          <a:xfrm>
            <a:off x="5643570" y="3571876"/>
            <a:ext cx="1857388" cy="500066"/>
          </a:xfrm>
          <a:prstGeom prst="actionButtonBlank">
            <a:avLst/>
          </a:prstGeom>
          <a:solidFill>
            <a:srgbClr val="008E40"/>
          </a:solidFill>
          <a:ln>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t>BİLGİ EDİN</a:t>
            </a:r>
            <a:endParaRPr lang="tr-TR" sz="2000" b="1" dirty="0"/>
          </a:p>
        </p:txBody>
      </p:sp>
      <p:sp>
        <p:nvSpPr>
          <p:cNvPr id="13" name="12 Komut Düğmesi: Özel">
            <a:hlinkClick r:id="rId6" action="ppaction://hlinkpres?slideindex=5&amp;slidetitle=Slayt 5" highlightClick="1"/>
          </p:cNvPr>
          <p:cNvSpPr/>
          <p:nvPr/>
        </p:nvSpPr>
        <p:spPr>
          <a:xfrm>
            <a:off x="3500430" y="5429264"/>
            <a:ext cx="2500330" cy="500066"/>
          </a:xfrm>
          <a:prstGeom prst="actionButtonBlank">
            <a:avLst/>
          </a:prstGeom>
          <a:solidFill>
            <a:srgbClr val="008E40"/>
          </a:solidFill>
          <a:ln>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t>ÇEVRE GÜVENLİĞİ</a:t>
            </a:r>
            <a:endParaRPr lang="tr-TR"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Laboratuvardakİ</a:t>
            </a:r>
            <a:r>
              <a:rPr lang="tr-TR" dirty="0" smtClean="0">
                <a:solidFill>
                  <a:srgbClr val="FF0000"/>
                </a:solidFill>
              </a:rPr>
              <a:t> </a:t>
            </a:r>
            <a:r>
              <a:rPr lang="tr-TR" dirty="0" err="1" smtClean="0">
                <a:solidFill>
                  <a:srgbClr val="FF0000"/>
                </a:solidFill>
              </a:rPr>
              <a:t>Tehlİkeler</a:t>
            </a:r>
            <a:endParaRPr lang="tr-TR" dirty="0">
              <a:solidFill>
                <a:srgbClr val="FF0000"/>
              </a:solidFill>
            </a:endParaRPr>
          </a:p>
        </p:txBody>
      </p:sp>
      <p:sp>
        <p:nvSpPr>
          <p:cNvPr id="3" name="2 İçerik Yer Tutucusu"/>
          <p:cNvSpPr>
            <a:spLocks noGrp="1"/>
          </p:cNvSpPr>
          <p:nvPr>
            <p:ph idx="1"/>
          </p:nvPr>
        </p:nvSpPr>
        <p:spPr/>
        <p:txBody>
          <a:bodyPr/>
          <a:lstStyle/>
          <a:p>
            <a:r>
              <a:rPr lang="tr-TR" dirty="0" smtClean="0"/>
              <a:t>Çalışma alanına göre </a:t>
            </a:r>
            <a:r>
              <a:rPr lang="tr-TR" dirty="0" err="1" smtClean="0"/>
              <a:t>laboratuvarlarda</a:t>
            </a:r>
            <a:r>
              <a:rPr lang="tr-TR" dirty="0" smtClean="0"/>
              <a:t>  değişik tehlikeler bulunmaktadır.</a:t>
            </a:r>
          </a:p>
          <a:p>
            <a:r>
              <a:rPr lang="tr-TR" dirty="0" smtClean="0"/>
              <a:t>Biyolojik</a:t>
            </a:r>
          </a:p>
          <a:p>
            <a:r>
              <a:rPr lang="tr-TR" dirty="0" smtClean="0"/>
              <a:t>Kimyasal</a:t>
            </a:r>
          </a:p>
          <a:p>
            <a:r>
              <a:rPr lang="tr-TR" dirty="0" smtClean="0"/>
              <a:t>Radyoaktif materyaller</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normAutofit fontScale="90000"/>
          </a:bodyPr>
          <a:lstStyle/>
          <a:p>
            <a:r>
              <a:rPr lang="tr-TR" b="1" dirty="0" smtClean="0">
                <a:solidFill>
                  <a:srgbClr val="FF0000"/>
                </a:solidFill>
                <a:latin typeface="Arial" charset="0"/>
              </a:rPr>
              <a:t> LABORATUVAR GÜVENLİK SEMBOLLERİ</a:t>
            </a:r>
            <a:r>
              <a:rPr lang="tr-TR" dirty="0" smtClean="0">
                <a:solidFill>
                  <a:srgbClr val="FF0000"/>
                </a:solidFill>
                <a:latin typeface="Arial" charset="0"/>
              </a:rPr>
              <a:t/>
            </a:r>
            <a:br>
              <a:rPr lang="tr-TR" dirty="0" smtClean="0">
                <a:solidFill>
                  <a:srgbClr val="FF0000"/>
                </a:solidFill>
                <a:latin typeface="Arial" charset="0"/>
              </a:rPr>
            </a:br>
            <a:endParaRPr lang="tr-TR" dirty="0"/>
          </a:p>
        </p:txBody>
      </p:sp>
      <p:sp>
        <p:nvSpPr>
          <p:cNvPr id="3" name="2 İçerik Yer Tutucusu"/>
          <p:cNvSpPr>
            <a:spLocks noGrp="1"/>
          </p:cNvSpPr>
          <p:nvPr>
            <p:ph idx="1"/>
          </p:nvPr>
        </p:nvSpPr>
        <p:spPr/>
        <p:txBody>
          <a:bodyPr>
            <a:normAutofit fontScale="92500" lnSpcReduction="10000"/>
          </a:bodyPr>
          <a:lstStyle/>
          <a:p>
            <a:pPr algn="just">
              <a:lnSpc>
                <a:spcPct val="160000"/>
              </a:lnSpc>
              <a:buClr>
                <a:schemeClr val="accent2"/>
              </a:buClr>
              <a:buSzPct val="85000"/>
              <a:buFont typeface="Wingdings" pitchFamily="-106" charset="2"/>
              <a:buChar char="v"/>
            </a:pPr>
            <a:r>
              <a:rPr lang="tr-TR" dirty="0" err="1" smtClean="0">
                <a:latin typeface="Arial" charset="0"/>
              </a:rPr>
              <a:t>Laboratuvar</a:t>
            </a:r>
            <a:r>
              <a:rPr lang="tr-TR" dirty="0" smtClean="0">
                <a:latin typeface="Arial" charset="0"/>
              </a:rPr>
              <a:t> uygulamalarında oluşabilecek tehlikelere karşı uyarmak için güvenlik sembolleri kullanılmaktadır.  </a:t>
            </a:r>
          </a:p>
          <a:p>
            <a:pPr algn="just">
              <a:lnSpc>
                <a:spcPct val="160000"/>
              </a:lnSpc>
              <a:buClr>
                <a:schemeClr val="accent2"/>
              </a:buClr>
              <a:buSzPct val="85000"/>
              <a:buFont typeface="Wingdings" pitchFamily="-106" charset="2"/>
              <a:buChar char="v"/>
            </a:pPr>
            <a:r>
              <a:rPr lang="tr-TR" dirty="0" err="1" smtClean="0">
                <a:latin typeface="Arial" charset="0"/>
              </a:rPr>
              <a:t>Laboratuvar</a:t>
            </a:r>
            <a:r>
              <a:rPr lang="tr-TR" dirty="0" smtClean="0">
                <a:latin typeface="Arial" charset="0"/>
              </a:rPr>
              <a:t> uygulamalarınızda bu güvenlik sembollerini ilgili deneylerinizde panoya asmanız önerilir.</a:t>
            </a:r>
          </a:p>
          <a:p>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7" descr="image00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596" y="1142984"/>
            <a:ext cx="1409728" cy="131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8"/>
          <p:cNvSpPr>
            <a:spLocks noChangeArrowheads="1"/>
          </p:cNvSpPr>
          <p:nvPr/>
        </p:nvSpPr>
        <p:spPr bwMode="auto">
          <a:xfrm>
            <a:off x="2357422" y="1597683"/>
            <a:ext cx="5886464" cy="54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30000"/>
              </a:lnSpc>
              <a:spcBef>
                <a:spcPct val="0"/>
              </a:spcBef>
              <a:spcAft>
                <a:spcPct val="0"/>
              </a:spcAft>
            </a:pPr>
            <a:r>
              <a:rPr lang="tr-TR" sz="2500" dirty="0">
                <a:latin typeface="Arial" charset="0"/>
              </a:rPr>
              <a:t>ELBİSENİN </a:t>
            </a:r>
            <a:r>
              <a:rPr lang="tr-TR" sz="2500" dirty="0" smtClean="0">
                <a:latin typeface="Arial" charset="0"/>
              </a:rPr>
              <a:t>GÜVENLİĞİ</a:t>
            </a:r>
            <a:endParaRPr lang="tr-TR" sz="2500" dirty="0">
              <a:latin typeface="Arial" charset="0"/>
            </a:endParaRPr>
          </a:p>
        </p:txBody>
      </p:sp>
      <p:pic>
        <p:nvPicPr>
          <p:cNvPr id="61445" name="Picture 12" descr="image00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96" y="3000372"/>
            <a:ext cx="1307961" cy="1338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Rectangle 13"/>
          <p:cNvSpPr>
            <a:spLocks noChangeArrowheads="1"/>
          </p:cNvSpPr>
          <p:nvPr/>
        </p:nvSpPr>
        <p:spPr bwMode="auto">
          <a:xfrm>
            <a:off x="2143108" y="2983924"/>
            <a:ext cx="63389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40000"/>
              </a:lnSpc>
              <a:spcBef>
                <a:spcPct val="0"/>
              </a:spcBef>
              <a:spcAft>
                <a:spcPct val="0"/>
              </a:spcAft>
            </a:pPr>
            <a:r>
              <a:rPr lang="tr-TR" sz="2500" dirty="0">
                <a:latin typeface="Arial" charset="0"/>
              </a:rPr>
              <a:t>AÇIK ALEV UYARISI</a:t>
            </a:r>
          </a:p>
          <a:p>
            <a:pPr algn="just" fontAlgn="base">
              <a:lnSpc>
                <a:spcPct val="140000"/>
              </a:lnSpc>
              <a:spcBef>
                <a:spcPct val="0"/>
              </a:spcBef>
              <a:spcAft>
                <a:spcPct val="0"/>
              </a:spcAft>
            </a:pPr>
            <a:endParaRPr lang="tr-TR" sz="2500" dirty="0">
              <a:latin typeface="Arial" charset="0"/>
            </a:endParaRPr>
          </a:p>
        </p:txBody>
      </p:sp>
      <p:pic>
        <p:nvPicPr>
          <p:cNvPr id="61447" name="Picture 15" descr="image0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1" y="5000636"/>
            <a:ext cx="1378604" cy="14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8" name="Rectangle 16"/>
          <p:cNvSpPr>
            <a:spLocks noChangeArrowheads="1"/>
          </p:cNvSpPr>
          <p:nvPr/>
        </p:nvSpPr>
        <p:spPr bwMode="auto">
          <a:xfrm>
            <a:off x="2214546" y="5285696"/>
            <a:ext cx="6781800" cy="51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20000"/>
              </a:lnSpc>
              <a:spcBef>
                <a:spcPct val="0"/>
              </a:spcBef>
              <a:spcAft>
                <a:spcPct val="0"/>
              </a:spcAft>
            </a:pPr>
            <a:r>
              <a:rPr lang="tr-TR" sz="2500" dirty="0">
                <a:latin typeface="Arial" charset="0"/>
              </a:rPr>
              <a:t>DUMAN </a:t>
            </a:r>
            <a:r>
              <a:rPr lang="tr-TR" sz="2500" dirty="0" smtClean="0">
                <a:latin typeface="Arial" charset="0"/>
              </a:rPr>
              <a:t>GÜVENLİĞİ</a:t>
            </a:r>
            <a:endParaRPr lang="tr-TR" sz="2500" dirty="0">
              <a:latin typeface="Arial" charset="0"/>
            </a:endParaRPr>
          </a:p>
        </p:txBody>
      </p:sp>
    </p:spTree>
    <p:extLst>
      <p:ext uri="{BB962C8B-B14F-4D97-AF65-F5344CB8AC3E}">
        <p14:creationId xmlns:p14="http://schemas.microsoft.com/office/powerpoint/2010/main" val="802017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7" name="Picture 6" descr="image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1571612"/>
            <a:ext cx="1252566" cy="1252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Rectangle 7"/>
          <p:cNvSpPr>
            <a:spLocks noChangeArrowheads="1"/>
          </p:cNvSpPr>
          <p:nvPr/>
        </p:nvSpPr>
        <p:spPr bwMode="auto">
          <a:xfrm>
            <a:off x="1928794" y="1847848"/>
            <a:ext cx="6481778" cy="55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35000"/>
              </a:lnSpc>
              <a:spcBef>
                <a:spcPct val="0"/>
              </a:spcBef>
              <a:spcAft>
                <a:spcPct val="0"/>
              </a:spcAft>
            </a:pPr>
            <a:r>
              <a:rPr lang="tr-TR" sz="2500" b="1" dirty="0" smtClean="0">
                <a:latin typeface="Arial" charset="0"/>
              </a:rPr>
              <a:t>ELDİVEN</a:t>
            </a:r>
            <a:endParaRPr lang="tr-TR" sz="2500" dirty="0">
              <a:latin typeface="Arial" charset="0"/>
            </a:endParaRPr>
          </a:p>
        </p:txBody>
      </p:sp>
      <p:pic>
        <p:nvPicPr>
          <p:cNvPr id="62469" name="Picture 9" descr="image0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20" y="3357562"/>
            <a:ext cx="1357322" cy="133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Rectangle 10"/>
          <p:cNvSpPr>
            <a:spLocks noChangeArrowheads="1"/>
          </p:cNvSpPr>
          <p:nvPr/>
        </p:nvSpPr>
        <p:spPr bwMode="auto">
          <a:xfrm>
            <a:off x="2003425" y="3762464"/>
            <a:ext cx="7140575" cy="55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35000"/>
              </a:lnSpc>
              <a:spcBef>
                <a:spcPct val="0"/>
              </a:spcBef>
              <a:spcAft>
                <a:spcPct val="0"/>
              </a:spcAft>
            </a:pPr>
            <a:r>
              <a:rPr lang="tr-TR" sz="2500" b="1" dirty="0">
                <a:latin typeface="Arial" charset="0"/>
              </a:rPr>
              <a:t>ELEKTRİK </a:t>
            </a:r>
            <a:r>
              <a:rPr lang="tr-TR" sz="2500" b="1" dirty="0" smtClean="0">
                <a:latin typeface="Arial" charset="0"/>
              </a:rPr>
              <a:t>GÜVENLİĞİ</a:t>
            </a:r>
            <a:endParaRPr lang="tr-TR" sz="2500" dirty="0">
              <a:latin typeface="Arial" charset="0"/>
            </a:endParaRPr>
          </a:p>
        </p:txBody>
      </p:sp>
      <p:pic>
        <p:nvPicPr>
          <p:cNvPr id="62471" name="Picture 12" descr="image0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158" y="5072074"/>
            <a:ext cx="1324004" cy="132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Rectangle 13"/>
          <p:cNvSpPr>
            <a:spLocks noChangeArrowheads="1"/>
          </p:cNvSpPr>
          <p:nvPr/>
        </p:nvSpPr>
        <p:spPr bwMode="auto">
          <a:xfrm>
            <a:off x="2000232" y="5554930"/>
            <a:ext cx="6705600" cy="51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20000"/>
              </a:lnSpc>
              <a:spcBef>
                <a:spcPct val="0"/>
              </a:spcBef>
              <a:spcAft>
                <a:spcPct val="0"/>
              </a:spcAft>
            </a:pPr>
            <a:r>
              <a:rPr lang="tr-TR" sz="2500" b="1" dirty="0">
                <a:latin typeface="Arial" charset="0"/>
              </a:rPr>
              <a:t>YANGIN </a:t>
            </a:r>
            <a:r>
              <a:rPr lang="tr-TR" sz="2500" b="1" dirty="0" smtClean="0">
                <a:latin typeface="Arial" charset="0"/>
              </a:rPr>
              <a:t>GÜVENLİĞİ</a:t>
            </a:r>
            <a:endParaRPr lang="tr-TR" sz="2500" dirty="0">
              <a:latin typeface="Arial" charset="0"/>
            </a:endParaRPr>
          </a:p>
        </p:txBody>
      </p:sp>
    </p:spTree>
    <p:extLst>
      <p:ext uri="{BB962C8B-B14F-4D97-AF65-F5344CB8AC3E}">
        <p14:creationId xmlns:p14="http://schemas.microsoft.com/office/powerpoint/2010/main" val="1009960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Picture 5" descr="image0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58" y="1214422"/>
            <a:ext cx="1357322" cy="127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Rectangle 6"/>
          <p:cNvSpPr>
            <a:spLocks noChangeArrowheads="1"/>
          </p:cNvSpPr>
          <p:nvPr/>
        </p:nvSpPr>
        <p:spPr bwMode="auto">
          <a:xfrm>
            <a:off x="2071670" y="1786741"/>
            <a:ext cx="6781800" cy="50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25000"/>
              </a:lnSpc>
              <a:spcBef>
                <a:spcPct val="0"/>
              </a:spcBef>
              <a:spcAft>
                <a:spcPct val="0"/>
              </a:spcAft>
            </a:pPr>
            <a:r>
              <a:rPr lang="tr-TR" sz="2400" b="1" dirty="0">
                <a:latin typeface="Arial" charset="0"/>
              </a:rPr>
              <a:t>GÖZ </a:t>
            </a:r>
            <a:r>
              <a:rPr lang="tr-TR" sz="2400" b="1" dirty="0" smtClean="0">
                <a:latin typeface="Arial" charset="0"/>
              </a:rPr>
              <a:t>GÜVENLİĞİ</a:t>
            </a:r>
            <a:endParaRPr lang="tr-TR" sz="2400" dirty="0">
              <a:latin typeface="Arial" charset="0"/>
            </a:endParaRPr>
          </a:p>
        </p:txBody>
      </p:sp>
      <p:pic>
        <p:nvPicPr>
          <p:cNvPr id="63493" name="Picture 8" descr="image0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158" y="3071810"/>
            <a:ext cx="1409680" cy="1387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4" name="Rectangle 9"/>
          <p:cNvSpPr>
            <a:spLocks noChangeArrowheads="1"/>
          </p:cNvSpPr>
          <p:nvPr/>
        </p:nvSpPr>
        <p:spPr bwMode="auto">
          <a:xfrm>
            <a:off x="2000232" y="3483228"/>
            <a:ext cx="6986606" cy="51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20000"/>
              </a:lnSpc>
              <a:spcBef>
                <a:spcPct val="0"/>
              </a:spcBef>
              <a:spcAft>
                <a:spcPct val="0"/>
              </a:spcAft>
            </a:pPr>
            <a:r>
              <a:rPr lang="tr-TR" sz="2500" b="1" dirty="0">
                <a:latin typeface="Arial" charset="0"/>
              </a:rPr>
              <a:t>KESİCİ CİSİMLER </a:t>
            </a:r>
            <a:r>
              <a:rPr lang="tr-TR" sz="2500" b="1" dirty="0" smtClean="0">
                <a:latin typeface="Arial" charset="0"/>
              </a:rPr>
              <a:t>GÜVENLİĞİ</a:t>
            </a:r>
            <a:endParaRPr lang="tr-TR" sz="2500" dirty="0">
              <a:latin typeface="Arial" charset="0"/>
            </a:endParaRPr>
          </a:p>
        </p:txBody>
      </p:sp>
      <p:pic>
        <p:nvPicPr>
          <p:cNvPr id="63495" name="Picture 11" descr="image0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158" y="4857760"/>
            <a:ext cx="1455304" cy="143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6" name="Rectangle 12"/>
          <p:cNvSpPr>
            <a:spLocks noChangeArrowheads="1"/>
          </p:cNvSpPr>
          <p:nvPr/>
        </p:nvSpPr>
        <p:spPr bwMode="auto">
          <a:xfrm>
            <a:off x="2071670" y="5191224"/>
            <a:ext cx="6705600" cy="55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fontAlgn="base">
              <a:lnSpc>
                <a:spcPct val="135000"/>
              </a:lnSpc>
              <a:spcBef>
                <a:spcPct val="0"/>
              </a:spcBef>
              <a:spcAft>
                <a:spcPct val="0"/>
              </a:spcAft>
            </a:pPr>
            <a:r>
              <a:rPr lang="tr-TR" sz="2500" b="1" dirty="0">
                <a:latin typeface="Arial" charset="0"/>
              </a:rPr>
              <a:t>BİYOLOJİK </a:t>
            </a:r>
            <a:r>
              <a:rPr lang="tr-TR" sz="2500" b="1" dirty="0" smtClean="0">
                <a:latin typeface="Arial" charset="0"/>
              </a:rPr>
              <a:t>TEHLİKE</a:t>
            </a:r>
            <a:endParaRPr lang="tr-TR" sz="2500" dirty="0">
              <a:latin typeface="Arial" charset="0"/>
            </a:endParaRPr>
          </a:p>
        </p:txBody>
      </p:sp>
    </p:spTree>
    <p:extLst>
      <p:ext uri="{BB962C8B-B14F-4D97-AF65-F5344CB8AC3E}">
        <p14:creationId xmlns:p14="http://schemas.microsoft.com/office/powerpoint/2010/main" val="2028043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4" descr="image0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034" y="1357298"/>
            <a:ext cx="190500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Rectangle 5"/>
          <p:cNvSpPr>
            <a:spLocks noChangeArrowheads="1"/>
          </p:cNvSpPr>
          <p:nvPr/>
        </p:nvSpPr>
        <p:spPr bwMode="auto">
          <a:xfrm>
            <a:off x="2743200" y="1928802"/>
            <a:ext cx="6400800" cy="55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35000"/>
              </a:lnSpc>
              <a:spcBef>
                <a:spcPct val="0"/>
              </a:spcBef>
              <a:spcAft>
                <a:spcPct val="0"/>
              </a:spcAft>
            </a:pPr>
            <a:r>
              <a:rPr lang="tr-TR" sz="2500" b="1" dirty="0">
                <a:latin typeface="Arial" charset="0"/>
              </a:rPr>
              <a:t>ISI </a:t>
            </a:r>
            <a:r>
              <a:rPr lang="tr-TR" sz="2500" b="1" dirty="0" smtClean="0">
                <a:latin typeface="Arial" charset="0"/>
              </a:rPr>
              <a:t>GÜVENLİĞİ</a:t>
            </a:r>
            <a:endParaRPr lang="tr-TR" sz="2500" b="1" dirty="0">
              <a:latin typeface="Arial" charset="0"/>
            </a:endParaRPr>
          </a:p>
        </p:txBody>
      </p:sp>
      <p:pic>
        <p:nvPicPr>
          <p:cNvPr id="64517" name="Picture 6" descr="image02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34" y="3929066"/>
            <a:ext cx="1981200"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Rectangle 7"/>
          <p:cNvSpPr>
            <a:spLocks noChangeArrowheads="1"/>
          </p:cNvSpPr>
          <p:nvPr/>
        </p:nvSpPr>
        <p:spPr bwMode="auto">
          <a:xfrm>
            <a:off x="2857488" y="4286256"/>
            <a:ext cx="6553200" cy="58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45000"/>
              </a:lnSpc>
              <a:spcBef>
                <a:spcPct val="0"/>
              </a:spcBef>
              <a:spcAft>
                <a:spcPct val="0"/>
              </a:spcAft>
            </a:pPr>
            <a:r>
              <a:rPr lang="tr-TR" sz="2500" b="1" dirty="0">
                <a:latin typeface="Arial" charset="0"/>
              </a:rPr>
              <a:t>KİMYASAL MADDE </a:t>
            </a:r>
            <a:r>
              <a:rPr lang="tr-TR" sz="2500" b="1" dirty="0" smtClean="0">
                <a:latin typeface="Arial" charset="0"/>
              </a:rPr>
              <a:t>UYARISI</a:t>
            </a:r>
            <a:endParaRPr lang="tr-TR" sz="2500" dirty="0">
              <a:latin typeface="Arial" charset="0"/>
            </a:endParaRPr>
          </a:p>
        </p:txBody>
      </p:sp>
    </p:spTree>
    <p:extLst>
      <p:ext uri="{BB962C8B-B14F-4D97-AF65-F5344CB8AC3E}">
        <p14:creationId xmlns:p14="http://schemas.microsoft.com/office/powerpoint/2010/main" val="1461234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5 Slayt Numarası Yer Tutucusu"/>
          <p:cNvSpPr>
            <a:spLocks noGrp="1"/>
          </p:cNvSpPr>
          <p:nvPr>
            <p:ph type="sldNum" sz="quarter" idx="12"/>
          </p:nvPr>
        </p:nvSpPr>
        <p:spPr/>
        <p:txBody>
          <a:bodyPr/>
          <a:lstStyle/>
          <a:p>
            <a:pPr lvl="1">
              <a:defRPr/>
            </a:pPr>
            <a:fld id="{45700722-B897-4A4E-BC21-564CC10DCD0C}" type="slidenum">
              <a:rPr lang="tr-TR">
                <a:solidFill>
                  <a:srgbClr val="FFFFFF"/>
                </a:solidFill>
              </a:rPr>
              <a:pPr lvl="1">
                <a:defRPr/>
              </a:pPr>
              <a:t>11</a:t>
            </a:fld>
            <a:endParaRPr lang="tr-TR">
              <a:solidFill>
                <a:srgbClr val="FFFFFF"/>
              </a:solidFill>
              <a:latin typeface="Times New Roman" pitchFamily="18" charset="0"/>
            </a:endParaRPr>
          </a:p>
        </p:txBody>
      </p:sp>
      <p:pic>
        <p:nvPicPr>
          <p:cNvPr id="65539" name="Picture 8" descr="image0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472" y="1071546"/>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Rectangle 9"/>
          <p:cNvSpPr>
            <a:spLocks noChangeArrowheads="1"/>
          </p:cNvSpPr>
          <p:nvPr/>
        </p:nvSpPr>
        <p:spPr bwMode="auto">
          <a:xfrm>
            <a:off x="2571736" y="1571612"/>
            <a:ext cx="6781800" cy="55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35000"/>
              </a:lnSpc>
              <a:spcBef>
                <a:spcPct val="0"/>
              </a:spcBef>
              <a:spcAft>
                <a:spcPct val="0"/>
              </a:spcAft>
            </a:pPr>
            <a:r>
              <a:rPr lang="tr-TR" sz="2500" b="1" dirty="0">
                <a:latin typeface="Arial" charset="0"/>
              </a:rPr>
              <a:t>RADYOAKTİF </a:t>
            </a:r>
            <a:r>
              <a:rPr lang="tr-TR" sz="2500" b="1" dirty="0" smtClean="0">
                <a:latin typeface="Arial" charset="0"/>
              </a:rPr>
              <a:t>GÜVENLİĞİ</a:t>
            </a:r>
            <a:endParaRPr lang="tr-TR" sz="2500" dirty="0">
              <a:latin typeface="Arial" charset="0"/>
            </a:endParaRPr>
          </a:p>
        </p:txBody>
      </p:sp>
      <p:pic>
        <p:nvPicPr>
          <p:cNvPr id="65541" name="Picture 11" descr="image02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34" y="3000372"/>
            <a:ext cx="16541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Rectangle 12"/>
          <p:cNvSpPr>
            <a:spLocks noChangeArrowheads="1"/>
          </p:cNvSpPr>
          <p:nvPr/>
        </p:nvSpPr>
        <p:spPr bwMode="auto">
          <a:xfrm>
            <a:off x="2714612" y="3286124"/>
            <a:ext cx="6781800" cy="51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20000"/>
              </a:lnSpc>
              <a:spcBef>
                <a:spcPct val="0"/>
              </a:spcBef>
              <a:spcAft>
                <a:spcPct val="0"/>
              </a:spcAft>
            </a:pPr>
            <a:r>
              <a:rPr lang="tr-TR" sz="2500" b="1" dirty="0">
                <a:latin typeface="Arial" charset="0"/>
              </a:rPr>
              <a:t>BİTKİ </a:t>
            </a:r>
            <a:r>
              <a:rPr lang="tr-TR" sz="2500" b="1" dirty="0" smtClean="0">
                <a:latin typeface="Arial" charset="0"/>
              </a:rPr>
              <a:t>GÜVENLİĞİ</a:t>
            </a:r>
            <a:endParaRPr lang="tr-TR" sz="2500" dirty="0">
              <a:latin typeface="Arial" charset="0"/>
            </a:endParaRPr>
          </a:p>
        </p:txBody>
      </p:sp>
      <p:pic>
        <p:nvPicPr>
          <p:cNvPr id="65543" name="Picture 14" descr="image02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034" y="4929198"/>
            <a:ext cx="1676400"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Rectangle 15"/>
          <p:cNvSpPr>
            <a:spLocks noChangeArrowheads="1"/>
          </p:cNvSpPr>
          <p:nvPr/>
        </p:nvSpPr>
        <p:spPr bwMode="auto">
          <a:xfrm>
            <a:off x="2786050" y="5143512"/>
            <a:ext cx="6934200" cy="55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35000"/>
              </a:lnSpc>
              <a:spcBef>
                <a:spcPct val="0"/>
              </a:spcBef>
              <a:spcAft>
                <a:spcPct val="0"/>
              </a:spcAft>
            </a:pPr>
            <a:r>
              <a:rPr lang="tr-TR" sz="2500" b="1" dirty="0">
                <a:latin typeface="Arial" charset="0"/>
              </a:rPr>
              <a:t>HAYVAN </a:t>
            </a:r>
            <a:r>
              <a:rPr lang="tr-TR" sz="2500" b="1" dirty="0" smtClean="0">
                <a:latin typeface="Arial" charset="0"/>
              </a:rPr>
              <a:t>GÜVENLİĞİ</a:t>
            </a:r>
            <a:endParaRPr lang="tr-TR" sz="2500" dirty="0">
              <a:latin typeface="Arial" charset="0"/>
            </a:endParaRPr>
          </a:p>
        </p:txBody>
      </p:sp>
    </p:spTree>
    <p:extLst>
      <p:ext uri="{BB962C8B-B14F-4D97-AF65-F5344CB8AC3E}">
        <p14:creationId xmlns:p14="http://schemas.microsoft.com/office/powerpoint/2010/main" val="311837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5 Slayt Numarası Yer Tutucusu"/>
          <p:cNvSpPr>
            <a:spLocks noGrp="1"/>
          </p:cNvSpPr>
          <p:nvPr>
            <p:ph type="sldNum" sz="quarter" idx="12"/>
          </p:nvPr>
        </p:nvSpPr>
        <p:spPr/>
        <p:txBody>
          <a:bodyPr/>
          <a:lstStyle/>
          <a:p>
            <a:pPr lvl="1">
              <a:defRPr/>
            </a:pPr>
            <a:fld id="{345500D7-21AC-45B2-90F1-D17BDBFDA1D3}" type="slidenum">
              <a:rPr lang="tr-TR">
                <a:solidFill>
                  <a:srgbClr val="FFFFFF"/>
                </a:solidFill>
              </a:rPr>
              <a:pPr lvl="1">
                <a:defRPr/>
              </a:pPr>
              <a:t>12</a:t>
            </a:fld>
            <a:endParaRPr lang="tr-TR">
              <a:solidFill>
                <a:srgbClr val="FFFFFF"/>
              </a:solidFill>
              <a:latin typeface="Times New Roman" pitchFamily="18" charset="0"/>
            </a:endParaRPr>
          </a:p>
        </p:txBody>
      </p:sp>
      <p:pic>
        <p:nvPicPr>
          <p:cNvPr id="66563" name="Picture 5" descr="image0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596" y="1214422"/>
            <a:ext cx="1428760" cy="140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Rectangle 6"/>
          <p:cNvSpPr>
            <a:spLocks noChangeArrowheads="1"/>
          </p:cNvSpPr>
          <p:nvPr/>
        </p:nvSpPr>
        <p:spPr bwMode="auto">
          <a:xfrm>
            <a:off x="2285984" y="1714488"/>
            <a:ext cx="6553200" cy="52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25000"/>
              </a:lnSpc>
              <a:spcBef>
                <a:spcPct val="0"/>
              </a:spcBef>
              <a:spcAft>
                <a:spcPct val="0"/>
              </a:spcAft>
            </a:pPr>
            <a:r>
              <a:rPr lang="tr-TR" sz="2500" b="1" dirty="0">
                <a:latin typeface="Arial" charset="0"/>
              </a:rPr>
              <a:t>TASARRUFLU KULLANIM </a:t>
            </a:r>
            <a:r>
              <a:rPr lang="tr-TR" sz="2500" b="1" dirty="0" smtClean="0">
                <a:latin typeface="Arial" charset="0"/>
              </a:rPr>
              <a:t>UYARISI</a:t>
            </a:r>
            <a:endParaRPr lang="tr-TR" sz="2500" dirty="0">
              <a:latin typeface="Arial" charset="0"/>
            </a:endParaRPr>
          </a:p>
        </p:txBody>
      </p:sp>
      <p:pic>
        <p:nvPicPr>
          <p:cNvPr id="66565" name="Picture 8" descr="image0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34" y="3071810"/>
            <a:ext cx="1466848" cy="1466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Rectangle 9"/>
          <p:cNvSpPr>
            <a:spLocks noChangeArrowheads="1"/>
          </p:cNvSpPr>
          <p:nvPr/>
        </p:nvSpPr>
        <p:spPr bwMode="auto">
          <a:xfrm>
            <a:off x="2428860" y="3714752"/>
            <a:ext cx="6477000" cy="52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25000"/>
              </a:lnSpc>
              <a:spcBef>
                <a:spcPct val="0"/>
              </a:spcBef>
              <a:spcAft>
                <a:spcPct val="0"/>
              </a:spcAft>
            </a:pPr>
            <a:r>
              <a:rPr lang="tr-TR" sz="2500" b="1" dirty="0">
                <a:latin typeface="Arial" charset="0"/>
              </a:rPr>
              <a:t>ZEHİRLİ MADDE </a:t>
            </a:r>
            <a:r>
              <a:rPr lang="tr-TR" sz="2500" b="1" dirty="0" smtClean="0">
                <a:latin typeface="Arial" charset="0"/>
              </a:rPr>
              <a:t>UYARISI</a:t>
            </a:r>
            <a:endParaRPr lang="tr-TR" sz="2500" dirty="0">
              <a:latin typeface="Arial" charset="0"/>
            </a:endParaRPr>
          </a:p>
        </p:txBody>
      </p:sp>
      <p:pic>
        <p:nvPicPr>
          <p:cNvPr id="66567" name="Picture 11" descr="image03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034" y="5161067"/>
            <a:ext cx="1428760" cy="133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Rectangle 12"/>
          <p:cNvSpPr>
            <a:spLocks noChangeArrowheads="1"/>
          </p:cNvSpPr>
          <p:nvPr/>
        </p:nvSpPr>
        <p:spPr bwMode="auto">
          <a:xfrm>
            <a:off x="2357422" y="5286388"/>
            <a:ext cx="6553200" cy="10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fontAlgn="base">
              <a:lnSpc>
                <a:spcPct val="125000"/>
              </a:lnSpc>
              <a:spcBef>
                <a:spcPct val="0"/>
              </a:spcBef>
              <a:spcAft>
                <a:spcPct val="0"/>
              </a:spcAft>
            </a:pPr>
            <a:r>
              <a:rPr lang="tr-TR" sz="2500" b="1" dirty="0" smtClean="0">
                <a:latin typeface="Arial" charset="0"/>
              </a:rPr>
              <a:t>KIRILABİLİR </a:t>
            </a:r>
            <a:r>
              <a:rPr lang="tr-TR" sz="2500" b="1" dirty="0">
                <a:latin typeface="Arial" charset="0"/>
              </a:rPr>
              <a:t>CAM UYARISI</a:t>
            </a:r>
            <a:endParaRPr lang="tr-TR" sz="2500" dirty="0">
              <a:latin typeface="Arial" charset="0"/>
            </a:endParaRPr>
          </a:p>
          <a:p>
            <a:pPr algn="just" fontAlgn="base">
              <a:lnSpc>
                <a:spcPct val="125000"/>
              </a:lnSpc>
              <a:spcBef>
                <a:spcPct val="0"/>
              </a:spcBef>
              <a:spcAft>
                <a:spcPct val="0"/>
              </a:spcAft>
            </a:pPr>
            <a:endParaRPr lang="tr-TR" sz="2500" dirty="0">
              <a:latin typeface="Arial" charset="0"/>
            </a:endParaRPr>
          </a:p>
        </p:txBody>
      </p:sp>
    </p:spTree>
    <p:extLst>
      <p:ext uri="{BB962C8B-B14F-4D97-AF65-F5344CB8AC3E}">
        <p14:creationId xmlns:p14="http://schemas.microsoft.com/office/powerpoint/2010/main" val="2084206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pPr lvl="1">
              <a:defRPr/>
            </a:pPr>
            <a:fld id="{BE46FAB3-23AB-4202-9D53-E424140DC9B6}" type="slidenum">
              <a:rPr lang="tr-TR">
                <a:solidFill>
                  <a:srgbClr val="FFFFFF"/>
                </a:solidFill>
              </a:rPr>
              <a:pPr lvl="1">
                <a:defRPr/>
              </a:pPr>
              <a:t>13</a:t>
            </a:fld>
            <a:endParaRPr lang="tr-TR">
              <a:solidFill>
                <a:srgbClr val="FFFFFF"/>
              </a:solidFill>
              <a:latin typeface="Times New Roman"/>
            </a:endParaRPr>
          </a:p>
        </p:txBody>
      </p:sp>
      <p:pic>
        <p:nvPicPr>
          <p:cNvPr id="67587" name="Picture 2" descr="Unofficial Radiation Symb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685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3 Metin kutusu"/>
          <p:cNvSpPr txBox="1">
            <a:spLocks noChangeArrowheads="1"/>
          </p:cNvSpPr>
          <p:nvPr/>
        </p:nvSpPr>
        <p:spPr bwMode="auto">
          <a:xfrm>
            <a:off x="5105400" y="1295400"/>
            <a:ext cx="2362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06" charset="0"/>
              </a:defRPr>
            </a:lvl1pPr>
            <a:lvl2pPr marL="742950" indent="-285750" eaLnBrk="0" hangingPunct="0">
              <a:defRPr kumimoji="1">
                <a:solidFill>
                  <a:schemeClr val="tx1"/>
                </a:solidFill>
                <a:latin typeface="Times New Roman" pitchFamily="-106" charset="0"/>
              </a:defRPr>
            </a:lvl2pPr>
            <a:lvl3pPr marL="1143000" indent="-228600" eaLnBrk="0" hangingPunct="0">
              <a:defRPr kumimoji="1">
                <a:solidFill>
                  <a:schemeClr val="tx1"/>
                </a:solidFill>
                <a:latin typeface="Times New Roman" pitchFamily="-106" charset="0"/>
              </a:defRPr>
            </a:lvl3pPr>
            <a:lvl4pPr marL="1600200" indent="-228600" eaLnBrk="0" hangingPunct="0">
              <a:defRPr kumimoji="1">
                <a:solidFill>
                  <a:schemeClr val="tx1"/>
                </a:solidFill>
                <a:latin typeface="Times New Roman" pitchFamily="-106" charset="0"/>
              </a:defRPr>
            </a:lvl4pPr>
            <a:lvl5pPr marL="2057400" indent="-228600" eaLnBrk="0" hangingPunct="0">
              <a:defRPr kumimoji="1">
                <a:solidFill>
                  <a:schemeClr val="tx1"/>
                </a:solidFill>
                <a:latin typeface="Times New Roman" pitchFamily="-106" charset="0"/>
              </a:defRPr>
            </a:lvl5pPr>
            <a:lvl6pPr marL="2514600" indent="-228600" eaLnBrk="0" fontAlgn="base" hangingPunct="0">
              <a:spcBef>
                <a:spcPct val="0"/>
              </a:spcBef>
              <a:spcAft>
                <a:spcPct val="0"/>
              </a:spcAft>
              <a:defRPr kumimoji="1">
                <a:solidFill>
                  <a:schemeClr val="tx1"/>
                </a:solidFill>
                <a:latin typeface="Times New Roman" pitchFamily="-106" charset="0"/>
              </a:defRPr>
            </a:lvl6pPr>
            <a:lvl7pPr marL="2971800" indent="-228600" eaLnBrk="0" fontAlgn="base" hangingPunct="0">
              <a:spcBef>
                <a:spcPct val="0"/>
              </a:spcBef>
              <a:spcAft>
                <a:spcPct val="0"/>
              </a:spcAft>
              <a:defRPr kumimoji="1">
                <a:solidFill>
                  <a:schemeClr val="tx1"/>
                </a:solidFill>
                <a:latin typeface="Times New Roman" pitchFamily="-106" charset="0"/>
              </a:defRPr>
            </a:lvl7pPr>
            <a:lvl8pPr marL="3429000" indent="-228600" eaLnBrk="0" fontAlgn="base" hangingPunct="0">
              <a:spcBef>
                <a:spcPct val="0"/>
              </a:spcBef>
              <a:spcAft>
                <a:spcPct val="0"/>
              </a:spcAft>
              <a:defRPr kumimoji="1">
                <a:solidFill>
                  <a:schemeClr val="tx1"/>
                </a:solidFill>
                <a:latin typeface="Times New Roman" pitchFamily="-106" charset="0"/>
              </a:defRPr>
            </a:lvl8pPr>
            <a:lvl9pPr marL="3886200" indent="-228600" eaLnBrk="0" fontAlgn="base" hangingPunct="0">
              <a:spcBef>
                <a:spcPct val="0"/>
              </a:spcBef>
              <a:spcAft>
                <a:spcPct val="0"/>
              </a:spcAft>
              <a:defRPr kumimoji="1">
                <a:solidFill>
                  <a:schemeClr val="tx1"/>
                </a:solidFill>
                <a:latin typeface="Times New Roman" pitchFamily="-106" charset="0"/>
              </a:defRPr>
            </a:lvl9pPr>
          </a:lstStyle>
          <a:p>
            <a:pPr eaLnBrk="1" fontAlgn="base" hangingPunct="1">
              <a:spcBef>
                <a:spcPct val="0"/>
              </a:spcBef>
              <a:spcAft>
                <a:spcPct val="0"/>
              </a:spcAft>
            </a:pPr>
            <a:r>
              <a:rPr lang="tr-TR" sz="2400" dirty="0">
                <a:latin typeface="Arial" charset="0"/>
                <a:cs typeface="Arial" charset="0"/>
              </a:rPr>
              <a:t>Radyasyon</a:t>
            </a:r>
          </a:p>
        </p:txBody>
      </p:sp>
      <p:pic>
        <p:nvPicPr>
          <p:cNvPr id="67589" name="Picture 4" descr="This trefoil is the hazard symbol for radioactive materi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3276600"/>
            <a:ext cx="25257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5 Metin kutusu"/>
          <p:cNvSpPr txBox="1">
            <a:spLocks noChangeArrowheads="1"/>
          </p:cNvSpPr>
          <p:nvPr/>
        </p:nvSpPr>
        <p:spPr bwMode="auto">
          <a:xfrm>
            <a:off x="3124200" y="45720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06" charset="0"/>
              </a:defRPr>
            </a:lvl1pPr>
            <a:lvl2pPr marL="742950" indent="-285750" eaLnBrk="0" hangingPunct="0">
              <a:defRPr kumimoji="1">
                <a:solidFill>
                  <a:schemeClr val="tx1"/>
                </a:solidFill>
                <a:latin typeface="Times New Roman" pitchFamily="-106" charset="0"/>
              </a:defRPr>
            </a:lvl2pPr>
            <a:lvl3pPr marL="1143000" indent="-228600" eaLnBrk="0" hangingPunct="0">
              <a:defRPr kumimoji="1">
                <a:solidFill>
                  <a:schemeClr val="tx1"/>
                </a:solidFill>
                <a:latin typeface="Times New Roman" pitchFamily="-106" charset="0"/>
              </a:defRPr>
            </a:lvl3pPr>
            <a:lvl4pPr marL="1600200" indent="-228600" eaLnBrk="0" hangingPunct="0">
              <a:defRPr kumimoji="1">
                <a:solidFill>
                  <a:schemeClr val="tx1"/>
                </a:solidFill>
                <a:latin typeface="Times New Roman" pitchFamily="-106" charset="0"/>
              </a:defRPr>
            </a:lvl4pPr>
            <a:lvl5pPr marL="2057400" indent="-228600" eaLnBrk="0" hangingPunct="0">
              <a:defRPr kumimoji="1">
                <a:solidFill>
                  <a:schemeClr val="tx1"/>
                </a:solidFill>
                <a:latin typeface="Times New Roman" pitchFamily="-106" charset="0"/>
              </a:defRPr>
            </a:lvl5pPr>
            <a:lvl6pPr marL="2514600" indent="-228600" eaLnBrk="0" fontAlgn="base" hangingPunct="0">
              <a:spcBef>
                <a:spcPct val="0"/>
              </a:spcBef>
              <a:spcAft>
                <a:spcPct val="0"/>
              </a:spcAft>
              <a:defRPr kumimoji="1">
                <a:solidFill>
                  <a:schemeClr val="tx1"/>
                </a:solidFill>
                <a:latin typeface="Times New Roman" pitchFamily="-106" charset="0"/>
              </a:defRPr>
            </a:lvl6pPr>
            <a:lvl7pPr marL="2971800" indent="-228600" eaLnBrk="0" fontAlgn="base" hangingPunct="0">
              <a:spcBef>
                <a:spcPct val="0"/>
              </a:spcBef>
              <a:spcAft>
                <a:spcPct val="0"/>
              </a:spcAft>
              <a:defRPr kumimoji="1">
                <a:solidFill>
                  <a:schemeClr val="tx1"/>
                </a:solidFill>
                <a:latin typeface="Times New Roman" pitchFamily="-106" charset="0"/>
              </a:defRPr>
            </a:lvl7pPr>
            <a:lvl8pPr marL="3429000" indent="-228600" eaLnBrk="0" fontAlgn="base" hangingPunct="0">
              <a:spcBef>
                <a:spcPct val="0"/>
              </a:spcBef>
              <a:spcAft>
                <a:spcPct val="0"/>
              </a:spcAft>
              <a:defRPr kumimoji="1">
                <a:solidFill>
                  <a:schemeClr val="tx1"/>
                </a:solidFill>
                <a:latin typeface="Times New Roman" pitchFamily="-106" charset="0"/>
              </a:defRPr>
            </a:lvl8pPr>
            <a:lvl9pPr marL="3886200" indent="-228600" eaLnBrk="0" fontAlgn="base" hangingPunct="0">
              <a:spcBef>
                <a:spcPct val="0"/>
              </a:spcBef>
              <a:spcAft>
                <a:spcPct val="0"/>
              </a:spcAft>
              <a:defRPr kumimoji="1">
                <a:solidFill>
                  <a:schemeClr val="tx1"/>
                </a:solidFill>
                <a:latin typeface="Times New Roman" pitchFamily="-106" charset="0"/>
              </a:defRPr>
            </a:lvl9pPr>
          </a:lstStyle>
          <a:p>
            <a:pPr eaLnBrk="1" fontAlgn="base" hangingPunct="1">
              <a:spcBef>
                <a:spcPct val="0"/>
              </a:spcBef>
              <a:spcAft>
                <a:spcPct val="0"/>
              </a:spcAft>
            </a:pPr>
            <a:r>
              <a:rPr lang="tr-TR" sz="2400" dirty="0">
                <a:latin typeface="Arial" charset="0"/>
                <a:cs typeface="Arial" charset="0"/>
              </a:rPr>
              <a:t>Radyoaktif</a:t>
            </a:r>
          </a:p>
        </p:txBody>
      </p:sp>
      <p:pic>
        <p:nvPicPr>
          <p:cNvPr id="67591" name="Picture 6" descr="This is the IAEA ionizing radiation warning symbol (ISO 214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429000"/>
            <a:ext cx="25146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2634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4290"/>
            <a:ext cx="8686800" cy="838200"/>
          </a:xfrm>
        </p:spPr>
        <p:txBody>
          <a:bodyPr>
            <a:normAutofit fontScale="90000"/>
          </a:bodyPr>
          <a:lstStyle/>
          <a:p>
            <a:r>
              <a:rPr lang="tr-TR" dirty="0" err="1" smtClean="0">
                <a:solidFill>
                  <a:srgbClr val="FF0000"/>
                </a:solidFill>
              </a:rPr>
              <a:t>Mİkroorganİzmalar</a:t>
            </a:r>
            <a:r>
              <a:rPr lang="tr-TR" dirty="0" smtClean="0">
                <a:solidFill>
                  <a:srgbClr val="FF0000"/>
                </a:solidFill>
              </a:rPr>
              <a:t> ve </a:t>
            </a:r>
            <a:r>
              <a:rPr lang="tr-TR" dirty="0" err="1" smtClean="0">
                <a:solidFill>
                  <a:srgbClr val="FF0000"/>
                </a:solidFill>
              </a:rPr>
              <a:t>laboratuvar</a:t>
            </a:r>
            <a:r>
              <a:rPr lang="tr-TR" dirty="0" smtClean="0">
                <a:solidFill>
                  <a:srgbClr val="FF0000"/>
                </a:solidFill>
              </a:rPr>
              <a:t>                               			</a:t>
            </a:r>
            <a:r>
              <a:rPr lang="tr-TR" dirty="0" err="1" smtClean="0">
                <a:solidFill>
                  <a:srgbClr val="FF0000"/>
                </a:solidFill>
              </a:rPr>
              <a:t>güvenlİğİ</a:t>
            </a:r>
            <a:endParaRPr lang="tr-TR" dirty="0">
              <a:solidFill>
                <a:srgbClr val="FF0000"/>
              </a:solidFill>
            </a:endParaRPr>
          </a:p>
        </p:txBody>
      </p:sp>
      <p:sp>
        <p:nvSpPr>
          <p:cNvPr id="3" name="2 İçerik Yer Tutucusu"/>
          <p:cNvSpPr>
            <a:spLocks noGrp="1"/>
          </p:cNvSpPr>
          <p:nvPr>
            <p:ph idx="1"/>
          </p:nvPr>
        </p:nvSpPr>
        <p:spPr>
          <a:xfrm>
            <a:off x="214282" y="1785926"/>
            <a:ext cx="6286544" cy="4525963"/>
          </a:xfrm>
          <a:noFill/>
        </p:spPr>
        <p:txBody>
          <a:bodyPr>
            <a:noAutofit/>
          </a:bodyPr>
          <a:lstStyle/>
          <a:p>
            <a:pPr marL="514350" indent="-514350">
              <a:buNone/>
            </a:pPr>
            <a:r>
              <a:rPr lang="tr-TR" sz="2800" dirty="0" smtClean="0"/>
              <a:t>      Doğrudan klinik örnekler ya da mikroorganizmaların kendileri ve çeşitli hücresel yapıları ile analiz ya da araştırma yapan </a:t>
            </a:r>
            <a:r>
              <a:rPr lang="tr-TR" sz="2800" dirty="0" err="1" smtClean="0"/>
              <a:t>laboratuvarlarda</a:t>
            </a:r>
            <a:r>
              <a:rPr lang="tr-TR" sz="2800" dirty="0" smtClean="0"/>
              <a:t>, hem çalışanlar hem de çevreleri için belirtisiz geçirilenlerden yaşamı tehdit edebilecek düzeye kadar çeşitli enfeksiyon etkenleri ile karşılaşma riski bulunmaktadır</a:t>
            </a:r>
            <a:endParaRPr lang="tr-TR" sz="2800" dirty="0"/>
          </a:p>
        </p:txBody>
      </p:sp>
      <p:pic>
        <p:nvPicPr>
          <p:cNvPr id="4" name="Picture 3" descr="C:\Documents and Settings\Murat\Desktop\images (7).jpg"/>
          <p:cNvPicPr>
            <a:picLocks noChangeAspect="1" noChangeArrowheads="1"/>
          </p:cNvPicPr>
          <p:nvPr/>
        </p:nvPicPr>
        <p:blipFill>
          <a:blip r:embed="rId2" cstate="print"/>
          <a:srcRect/>
          <a:stretch>
            <a:fillRect/>
          </a:stretch>
        </p:blipFill>
        <p:spPr bwMode="auto">
          <a:xfrm>
            <a:off x="6357950" y="2500306"/>
            <a:ext cx="2401722" cy="307181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285720" y="1571612"/>
            <a:ext cx="5000660" cy="4525963"/>
          </a:xfrm>
        </p:spPr>
        <p:txBody>
          <a:bodyPr>
            <a:normAutofit fontScale="92500" lnSpcReduction="10000"/>
          </a:bodyPr>
          <a:lstStyle/>
          <a:p>
            <a:pPr>
              <a:buNone/>
            </a:pPr>
            <a:r>
              <a:rPr lang="tr-TR" dirty="0" smtClean="0"/>
              <a:t>	</a:t>
            </a:r>
            <a:r>
              <a:rPr lang="tr-TR" sz="2400" dirty="0" smtClean="0"/>
              <a:t>Bu noktadan yola çıkarak Dünya Sağlık Örgütü (DSÖ) mikroorganizmaları dört risk grubu altında toplamıştır.Gruplandırma yapılırken mikroorganizmanın konakçı varlığı ve konakçının özellikleri, </a:t>
            </a:r>
            <a:r>
              <a:rPr lang="tr-TR" sz="2400" dirty="0" err="1" smtClean="0"/>
              <a:t>patojenitesi</a:t>
            </a:r>
            <a:r>
              <a:rPr lang="tr-TR" sz="2400" dirty="0" smtClean="0"/>
              <a:t>, </a:t>
            </a:r>
            <a:r>
              <a:rPr lang="tr-TR" sz="2400" dirty="0" err="1" smtClean="0"/>
              <a:t>enfeksiyöz</a:t>
            </a:r>
            <a:r>
              <a:rPr lang="tr-TR" sz="2400" dirty="0" smtClean="0"/>
              <a:t> dozu, bulaş yolu, birey ve toplum sağlığı açısından etkileri, korunma ve tedavisinin bulunup bulunmadığı gibi özellikler dikkate alınmıştır.</a:t>
            </a:r>
          </a:p>
          <a:p>
            <a:endParaRPr lang="tr-TR" sz="2400" dirty="0"/>
          </a:p>
        </p:txBody>
      </p:sp>
      <p:pic>
        <p:nvPicPr>
          <p:cNvPr id="1026" name="Picture 2" descr="C:\Documents and Settings\Murat\Desktop\images (9).jpg"/>
          <p:cNvPicPr>
            <a:picLocks noChangeAspect="1" noChangeArrowheads="1"/>
          </p:cNvPicPr>
          <p:nvPr/>
        </p:nvPicPr>
        <p:blipFill>
          <a:blip r:embed="rId2" cstate="print"/>
          <a:srcRect/>
          <a:stretch>
            <a:fillRect/>
          </a:stretch>
        </p:blipFill>
        <p:spPr bwMode="auto">
          <a:xfrm>
            <a:off x="5643570" y="2143116"/>
            <a:ext cx="3214694" cy="267891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b="1" dirty="0" smtClean="0"/>
              <a:t>Risk grup 1 </a:t>
            </a:r>
            <a:r>
              <a:rPr lang="tr-TR" b="1" i="1" dirty="0" smtClean="0"/>
              <a:t>bireysel ve toplumsal risk yok veya oldukça az</a:t>
            </a:r>
          </a:p>
          <a:p>
            <a:pPr>
              <a:buNone/>
            </a:pPr>
            <a:r>
              <a:rPr lang="tr-TR" dirty="0" smtClean="0"/>
              <a:t>	İnsan ve hayvanlarda hastalık yapma riski olmayan mikroorganizmalar.</a:t>
            </a:r>
          </a:p>
          <a:p>
            <a:endParaRPr lang="tr-TR" b="1" dirty="0" smtClean="0"/>
          </a:p>
          <a:p>
            <a:r>
              <a:rPr lang="tr-TR" b="1" dirty="0" smtClean="0"/>
              <a:t>Risk grup 2 </a:t>
            </a:r>
            <a:r>
              <a:rPr lang="tr-TR" b="1" i="1" dirty="0" smtClean="0"/>
              <a:t>ılımlı bireysel risk, düşük toplumsal risk</a:t>
            </a:r>
          </a:p>
          <a:p>
            <a:pPr>
              <a:buNone/>
            </a:pPr>
            <a:r>
              <a:rPr lang="tr-TR" dirty="0" smtClean="0"/>
              <a:t>	İnsanlarda ve hayvanlarda hastalık oluşturabilen ancak cevre, </a:t>
            </a:r>
            <a:r>
              <a:rPr lang="tr-TR" dirty="0" err="1" smtClean="0"/>
              <a:t>laboartuvar</a:t>
            </a:r>
            <a:r>
              <a:rPr lang="tr-TR" dirty="0" smtClean="0"/>
              <a:t> </a:t>
            </a:r>
            <a:r>
              <a:rPr lang="tr-TR" dirty="0" err="1" smtClean="0"/>
              <a:t>calışanları</a:t>
            </a:r>
            <a:r>
              <a:rPr lang="tr-TR" dirty="0" smtClean="0"/>
              <a:t>, evcil</a:t>
            </a:r>
          </a:p>
          <a:p>
            <a:pPr>
              <a:buNone/>
            </a:pPr>
            <a:r>
              <a:rPr lang="tr-TR" dirty="0" smtClean="0"/>
              <a:t>	hayvanlar ve halk sağlığına ciddi şekilde tehdit oluşturmayan mikroorganizmalar. </a:t>
            </a:r>
            <a:r>
              <a:rPr lang="tr-TR" dirty="0" err="1" smtClean="0"/>
              <a:t>Laboratuvar</a:t>
            </a:r>
            <a:endParaRPr lang="tr-TR" dirty="0" smtClean="0"/>
          </a:p>
          <a:p>
            <a:pPr>
              <a:buNone/>
            </a:pPr>
            <a:r>
              <a:rPr lang="tr-TR" dirty="0" smtClean="0"/>
              <a:t>	</a:t>
            </a:r>
            <a:r>
              <a:rPr lang="tr-TR" dirty="0" err="1" smtClean="0"/>
              <a:t>calışmaları</a:t>
            </a:r>
            <a:r>
              <a:rPr lang="tr-TR" dirty="0" smtClean="0"/>
              <a:t> ciddi </a:t>
            </a:r>
            <a:r>
              <a:rPr lang="tr-TR" dirty="0" err="1" smtClean="0"/>
              <a:t>infeksiyonlara</a:t>
            </a:r>
            <a:r>
              <a:rPr lang="tr-TR" dirty="0" smtClean="0"/>
              <a:t> neden olabilir ancak etkili tedavi ve korunma </a:t>
            </a:r>
            <a:r>
              <a:rPr lang="tr-TR" dirty="0" err="1" smtClean="0"/>
              <a:t>yontemleri</a:t>
            </a:r>
            <a:r>
              <a:rPr lang="tr-TR" dirty="0" smtClean="0"/>
              <a:t> bulunmaktadır. Ayrıca yayılma riski sınırlıdır.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r>
              <a:rPr lang="tr-TR" sz="3400" b="1" dirty="0" smtClean="0"/>
              <a:t>Risk grup 3 </a:t>
            </a:r>
            <a:r>
              <a:rPr lang="tr-TR" sz="3400" b="1" i="1" dirty="0" smtClean="0"/>
              <a:t>yüksek bireysel risk, düşük toplumsal risk</a:t>
            </a:r>
          </a:p>
          <a:p>
            <a:pPr>
              <a:buNone/>
            </a:pPr>
            <a:r>
              <a:rPr lang="tr-TR" sz="3400" dirty="0" smtClean="0"/>
              <a:t>	İnsan ve hayvanlarda ciddi hastalık etkeni olmakla birlikte genel olarak </a:t>
            </a:r>
            <a:r>
              <a:rPr lang="tr-TR" sz="3400" dirty="0" err="1" smtClean="0"/>
              <a:t>infekte</a:t>
            </a:r>
            <a:r>
              <a:rPr lang="tr-TR" sz="3400" dirty="0" smtClean="0"/>
              <a:t> bir kişiden diğerine</a:t>
            </a:r>
          </a:p>
          <a:p>
            <a:pPr>
              <a:buNone/>
            </a:pPr>
            <a:r>
              <a:rPr lang="tr-TR" sz="3400" dirty="0" smtClean="0"/>
              <a:t>	bulaşma olmaz. Etkili tedavi ve korunma mümkündür.</a:t>
            </a:r>
          </a:p>
          <a:p>
            <a:endParaRPr lang="tr-TR" sz="3400" b="1" dirty="0" smtClean="0"/>
          </a:p>
          <a:p>
            <a:r>
              <a:rPr lang="tr-TR" sz="3400" b="1" dirty="0" smtClean="0"/>
              <a:t>Risk grup 4 </a:t>
            </a:r>
            <a:r>
              <a:rPr lang="tr-TR" sz="3400" b="1" i="1" dirty="0" smtClean="0"/>
              <a:t>yüksek bireysel risk ve toplumsal risk</a:t>
            </a:r>
          </a:p>
          <a:p>
            <a:pPr>
              <a:buNone/>
            </a:pPr>
            <a:r>
              <a:rPr lang="tr-TR" sz="3400" dirty="0" smtClean="0"/>
              <a:t>	İnsan ve hayvanlarda </a:t>
            </a:r>
            <a:r>
              <a:rPr lang="tr-TR" sz="3400" dirty="0" err="1" smtClean="0"/>
              <a:t>onemli</a:t>
            </a:r>
            <a:r>
              <a:rPr lang="tr-TR" sz="3400" dirty="0" smtClean="0"/>
              <a:t> hastalık etkeni olup aynı zamanda </a:t>
            </a:r>
            <a:r>
              <a:rPr lang="tr-TR" sz="3400" dirty="0" err="1" smtClean="0"/>
              <a:t>infektif</a:t>
            </a:r>
            <a:r>
              <a:rPr lang="tr-TR" sz="3400" dirty="0" smtClean="0"/>
              <a:t> kişiden bir diğerine</a:t>
            </a:r>
          </a:p>
          <a:p>
            <a:pPr>
              <a:buNone/>
            </a:pPr>
            <a:r>
              <a:rPr lang="tr-TR" sz="3400" dirty="0" smtClean="0"/>
              <a:t>	doğrudan veya dolaylı olarak kolaylıkla bulaşabilen yani halk sağlığını tehdit eden buna karşılık</a:t>
            </a:r>
          </a:p>
          <a:p>
            <a:pPr>
              <a:buNone/>
            </a:pPr>
            <a:r>
              <a:rPr lang="tr-TR" sz="3400" dirty="0" smtClean="0"/>
              <a:t>	etkili tedavi ve korunma yolu genellikle bulunmayan mikroorganizmalar bu grupta yer alır</a:t>
            </a:r>
          </a:p>
          <a:p>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2050" name="Picture 2" descr="C:\Documents and Settings\Murat\Desktop\dfefvedfv.bmp"/>
          <p:cNvPicPr>
            <a:picLocks noChangeAspect="1" noChangeArrowheads="1"/>
          </p:cNvPicPr>
          <p:nvPr/>
        </p:nvPicPr>
        <p:blipFill>
          <a:blip r:embed="rId2" cstate="print"/>
          <a:srcRect/>
          <a:stretch>
            <a:fillRect/>
          </a:stretch>
        </p:blipFill>
        <p:spPr bwMode="auto">
          <a:xfrm>
            <a:off x="357158" y="357166"/>
            <a:ext cx="8334375" cy="60007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endParaRPr lang="tr-TR" dirty="0"/>
          </a:p>
        </p:txBody>
      </p:sp>
      <p:sp>
        <p:nvSpPr>
          <p:cNvPr id="3" name="2 İçerik Yer Tutucusu"/>
          <p:cNvSpPr>
            <a:spLocks noGrp="1"/>
          </p:cNvSpPr>
          <p:nvPr>
            <p:ph idx="1"/>
          </p:nvPr>
        </p:nvSpPr>
        <p:spPr/>
        <p:txBody>
          <a:bodyPr/>
          <a:lstStyle/>
          <a:p>
            <a:endParaRPr lang="tr-TR" dirty="0"/>
          </a:p>
        </p:txBody>
      </p:sp>
      <p:pic>
        <p:nvPicPr>
          <p:cNvPr id="1026" name="Picture 2" descr="C:\Documents and Settings\Murat\Desktop\trgdfbd.bmp"/>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Bİyogüvenlİk</a:t>
            </a:r>
            <a:r>
              <a:rPr lang="tr-TR" dirty="0" smtClean="0">
                <a:solidFill>
                  <a:srgbClr val="FF0000"/>
                </a:solidFill>
              </a:rPr>
              <a:t> </a:t>
            </a:r>
            <a:r>
              <a:rPr lang="tr-TR" dirty="0" err="1" smtClean="0">
                <a:solidFill>
                  <a:srgbClr val="FF0000"/>
                </a:solidFill>
              </a:rPr>
              <a:t>Sevİyesİ</a:t>
            </a:r>
            <a:r>
              <a:rPr lang="tr-TR" dirty="0" smtClean="0">
                <a:solidFill>
                  <a:srgbClr val="FF0000"/>
                </a:solidFill>
              </a:rPr>
              <a:t> </a:t>
            </a:r>
            <a:r>
              <a:rPr lang="tr-TR" dirty="0" err="1" smtClean="0">
                <a:solidFill>
                  <a:srgbClr val="FF0000"/>
                </a:solidFill>
              </a:rPr>
              <a:t>Nedİr</a:t>
            </a:r>
            <a:r>
              <a:rPr lang="tr-TR" dirty="0" smtClean="0">
                <a:solidFill>
                  <a:srgbClr val="FF0000"/>
                </a:solidFill>
              </a:rPr>
              <a:t>?</a:t>
            </a:r>
            <a:endParaRPr lang="tr-TR" dirty="0">
              <a:solidFill>
                <a:srgbClr val="FF0000"/>
              </a:solidFill>
            </a:endParaRPr>
          </a:p>
        </p:txBody>
      </p:sp>
      <p:sp>
        <p:nvSpPr>
          <p:cNvPr id="3" name="2 İçerik Yer Tutucusu"/>
          <p:cNvSpPr>
            <a:spLocks noGrp="1"/>
          </p:cNvSpPr>
          <p:nvPr>
            <p:ph idx="1"/>
          </p:nvPr>
        </p:nvSpPr>
        <p:spPr>
          <a:xfrm>
            <a:off x="571472" y="1428737"/>
            <a:ext cx="8572528" cy="3571900"/>
          </a:xfrm>
        </p:spPr>
        <p:txBody>
          <a:bodyPr>
            <a:normAutofit fontScale="92500" lnSpcReduction="10000"/>
          </a:bodyPr>
          <a:lstStyle/>
          <a:p>
            <a:pPr fontAlgn="t"/>
            <a:r>
              <a:rPr lang="tr-TR" dirty="0" smtClean="0"/>
              <a:t>	Koruyucu tedbir olarak değişik </a:t>
            </a:r>
            <a:r>
              <a:rPr lang="tr-TR" dirty="0" err="1" smtClean="0"/>
              <a:t>biyogüvenlik</a:t>
            </a:r>
            <a:r>
              <a:rPr lang="tr-TR" dirty="0" smtClean="0"/>
              <a:t> seviyeleri vardır. Koruyucu önlemlerin alınması </a:t>
            </a:r>
            <a:r>
              <a:rPr lang="tr-TR" dirty="0" err="1" smtClean="0"/>
              <a:t>infeksiyöz</a:t>
            </a:r>
            <a:r>
              <a:rPr lang="tr-TR" dirty="0" smtClean="0"/>
              <a:t> etkenlerden kaynaklanan tehlikelerin azaltılmasına yardımcı olabilir. Laboratuar alt yapıları risk gruplarına paralel uygulama ve korunma kriterleri açısından dört farklı seviyede tasarımlanmıştır.</a:t>
            </a:r>
          </a:p>
          <a:p>
            <a:pPr>
              <a:buNone/>
            </a:pPr>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728" y="1428736"/>
            <a:ext cx="7715272" cy="2571768"/>
          </a:xfrm>
        </p:spPr>
        <p:txBody>
          <a:bodyPr>
            <a:normAutofit/>
          </a:bodyPr>
          <a:lstStyle/>
          <a:p>
            <a:pPr fontAlgn="t">
              <a:buNone/>
            </a:pPr>
            <a:r>
              <a:rPr lang="tr-TR" sz="1800" dirty="0" err="1" smtClean="0"/>
              <a:t>Biyogüvenlik</a:t>
            </a:r>
            <a:r>
              <a:rPr lang="tr-TR" sz="1800" dirty="0" smtClean="0"/>
              <a:t> seviye 1 (BSL–1)  “</a:t>
            </a:r>
            <a:r>
              <a:rPr lang="tr-TR" sz="1800" b="1" dirty="0" smtClean="0"/>
              <a:t>Temel </a:t>
            </a:r>
            <a:r>
              <a:rPr lang="tr-TR" sz="1800" b="1" dirty="0" err="1" smtClean="0"/>
              <a:t>Laboratuvarlar</a:t>
            </a:r>
            <a:r>
              <a:rPr lang="tr-TR" sz="1800" b="1" dirty="0" smtClean="0"/>
              <a:t>”</a:t>
            </a:r>
            <a:r>
              <a:rPr lang="tr-TR" sz="1800" dirty="0" smtClean="0"/>
              <a:t>.</a:t>
            </a:r>
          </a:p>
          <a:p>
            <a:pPr fontAlgn="t">
              <a:buNone/>
            </a:pPr>
            <a:r>
              <a:rPr lang="tr-TR" sz="1800" dirty="0" err="1" smtClean="0"/>
              <a:t>Biyogüvenlik</a:t>
            </a:r>
            <a:r>
              <a:rPr lang="tr-TR" sz="1800" dirty="0" smtClean="0"/>
              <a:t> seviye 2 (BSL–2) “</a:t>
            </a:r>
            <a:r>
              <a:rPr lang="tr-TR" sz="1800" b="1" dirty="0" smtClean="0"/>
              <a:t>Temel </a:t>
            </a:r>
            <a:r>
              <a:rPr lang="tr-TR" sz="1800" b="1" dirty="0" err="1" smtClean="0"/>
              <a:t>Laboratuvarlar</a:t>
            </a:r>
            <a:r>
              <a:rPr lang="tr-TR" sz="1800" b="1" dirty="0" smtClean="0"/>
              <a:t>”.</a:t>
            </a:r>
            <a:endParaRPr lang="tr-TR" sz="1800" dirty="0" smtClean="0"/>
          </a:p>
          <a:p>
            <a:pPr fontAlgn="t">
              <a:buNone/>
            </a:pPr>
            <a:r>
              <a:rPr lang="tr-TR" sz="1800" dirty="0" err="1" smtClean="0"/>
              <a:t>Biyogüvenlik</a:t>
            </a:r>
            <a:r>
              <a:rPr lang="tr-TR" sz="1800" dirty="0" smtClean="0"/>
              <a:t> seviye 3 (BSL–3) “</a:t>
            </a:r>
            <a:r>
              <a:rPr lang="tr-TR" sz="1800" b="1" dirty="0" smtClean="0"/>
              <a:t>Tecrit </a:t>
            </a:r>
            <a:r>
              <a:rPr lang="tr-TR" sz="1800" b="1" dirty="0" err="1" smtClean="0"/>
              <a:t>Laboratuvarı</a:t>
            </a:r>
            <a:r>
              <a:rPr lang="tr-TR" sz="1800" dirty="0" smtClean="0"/>
              <a:t>”,</a:t>
            </a:r>
          </a:p>
          <a:p>
            <a:pPr fontAlgn="t">
              <a:buNone/>
            </a:pPr>
            <a:r>
              <a:rPr lang="tr-TR" sz="1800" dirty="0" err="1" smtClean="0"/>
              <a:t>Biyogüvenlik</a:t>
            </a:r>
            <a:r>
              <a:rPr lang="tr-TR" sz="1800" dirty="0" smtClean="0"/>
              <a:t> seviye 4 (BSL–4) “</a:t>
            </a:r>
            <a:r>
              <a:rPr lang="tr-TR" sz="1800" b="1" dirty="0" smtClean="0"/>
              <a:t>Maksimum Tecrit </a:t>
            </a:r>
            <a:r>
              <a:rPr lang="tr-TR" sz="1800" b="1" dirty="0" err="1" smtClean="0"/>
              <a:t>Laboratuvarı</a:t>
            </a:r>
            <a:r>
              <a:rPr lang="tr-TR" sz="1800" dirty="0" smtClean="0"/>
              <a:t>”</a:t>
            </a:r>
          </a:p>
          <a:p>
            <a:pPr fontAlgn="t">
              <a:buNone/>
            </a:pPr>
            <a:r>
              <a:rPr lang="tr-TR" sz="1800" dirty="0" smtClean="0"/>
              <a:t> </a:t>
            </a:r>
          </a:p>
          <a:p>
            <a:endParaRPr lang="tr-TR" dirty="0"/>
          </a:p>
        </p:txBody>
      </p:sp>
      <p:pic>
        <p:nvPicPr>
          <p:cNvPr id="4" name="Picture 2"/>
          <p:cNvPicPr>
            <a:picLocks noChangeAspect="1" noChangeArrowheads="1"/>
          </p:cNvPicPr>
          <p:nvPr/>
        </p:nvPicPr>
        <p:blipFill>
          <a:blip r:embed="rId2" cstate="print"/>
          <a:srcRect/>
          <a:stretch>
            <a:fillRect/>
          </a:stretch>
        </p:blipFill>
        <p:spPr bwMode="auto">
          <a:xfrm>
            <a:off x="214282" y="1428736"/>
            <a:ext cx="1257300" cy="1714512"/>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a:stretch>
            <a:fillRect/>
          </a:stretch>
        </p:blipFill>
        <p:spPr bwMode="auto">
          <a:xfrm>
            <a:off x="1857356" y="3429000"/>
            <a:ext cx="6357982" cy="27187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- 1</a:t>
            </a:r>
            <a:endParaRPr lang="tr-TR" dirty="0">
              <a:solidFill>
                <a:srgbClr val="FF0000"/>
              </a:solidFill>
            </a:endParaRPr>
          </a:p>
        </p:txBody>
      </p:sp>
      <p:sp>
        <p:nvSpPr>
          <p:cNvPr id="3" name="2 İçerik Yer Tutucusu"/>
          <p:cNvSpPr>
            <a:spLocks noGrp="1"/>
          </p:cNvSpPr>
          <p:nvPr>
            <p:ph idx="1"/>
          </p:nvPr>
        </p:nvSpPr>
        <p:spPr/>
        <p:txBody>
          <a:bodyPr>
            <a:normAutofit/>
          </a:bodyPr>
          <a:lstStyle/>
          <a:p>
            <a:r>
              <a:rPr lang="tr-TR" sz="2800" dirty="0" smtClean="0"/>
              <a:t>Temel </a:t>
            </a:r>
            <a:r>
              <a:rPr lang="tr-TR" sz="2800" dirty="0" err="1" smtClean="0"/>
              <a:t>Laboratuvardır</a:t>
            </a:r>
            <a:r>
              <a:rPr lang="tr-TR" sz="2800" dirty="0" smtClean="0"/>
              <a:t>.</a:t>
            </a:r>
          </a:p>
          <a:p>
            <a:r>
              <a:rPr lang="tr-TR" sz="2800" dirty="0" smtClean="0"/>
              <a:t>Sağlıklı erişkin bireylerde hastalığa neden</a:t>
            </a:r>
          </a:p>
          <a:p>
            <a:pPr>
              <a:buNone/>
            </a:pPr>
            <a:r>
              <a:rPr lang="tr-TR" sz="2800" dirty="0" smtClean="0"/>
              <a:t>	olmadığı bilinen ajanlarla çalışma yapılır.</a:t>
            </a:r>
          </a:p>
          <a:p>
            <a:r>
              <a:rPr lang="tr-TR" sz="2800" dirty="0" smtClean="0"/>
              <a:t>Özel yerleşim planı gerektirmez.</a:t>
            </a:r>
          </a:p>
          <a:p>
            <a:r>
              <a:rPr lang="tr-TR" sz="2800" dirty="0" err="1" smtClean="0"/>
              <a:t>Biyogüvenlik</a:t>
            </a:r>
            <a:r>
              <a:rPr lang="tr-TR" sz="2800" dirty="0" smtClean="0"/>
              <a:t> kabinleri gerekmez ve çalışmalar tezgah üzerinde yapılabilir.</a:t>
            </a:r>
          </a:p>
          <a:p>
            <a:r>
              <a:rPr lang="tr-TR" sz="2800" dirty="0" smtClean="0"/>
              <a:t> “iyi mikrobiyoloji teknikleri” gereklidir.</a:t>
            </a:r>
            <a:endParaRPr lang="tr-TR"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Bİyogüvenlİk</a:t>
            </a:r>
            <a:r>
              <a:rPr lang="tr-TR" dirty="0" smtClean="0">
                <a:solidFill>
                  <a:srgbClr val="FF0000"/>
                </a:solidFill>
              </a:rPr>
              <a:t> </a:t>
            </a:r>
            <a:r>
              <a:rPr lang="tr-TR" dirty="0" err="1" smtClean="0">
                <a:solidFill>
                  <a:srgbClr val="FF0000"/>
                </a:solidFill>
              </a:rPr>
              <a:t>sevİyesİ</a:t>
            </a:r>
            <a:r>
              <a:rPr lang="tr-TR" dirty="0" smtClean="0">
                <a:solidFill>
                  <a:srgbClr val="FF0000"/>
                </a:solidFill>
              </a:rPr>
              <a:t> 1</a:t>
            </a:r>
            <a:endParaRPr lang="tr-TR" dirty="0">
              <a:solidFill>
                <a:srgbClr val="FF0000"/>
              </a:solidFill>
            </a:endParaRPr>
          </a:p>
        </p:txBody>
      </p:sp>
      <p:sp>
        <p:nvSpPr>
          <p:cNvPr id="3" name="2 İçerik Yer Tutucusu"/>
          <p:cNvSpPr>
            <a:spLocks noGrp="1"/>
          </p:cNvSpPr>
          <p:nvPr>
            <p:ph idx="1"/>
          </p:nvPr>
        </p:nvSpPr>
        <p:spPr/>
        <p:txBody>
          <a:bodyPr>
            <a:normAutofit/>
          </a:bodyPr>
          <a:lstStyle/>
          <a:p>
            <a:r>
              <a:rPr lang="tr-TR" sz="2800" dirty="0" smtClean="0"/>
              <a:t>Uygulamalar, güvenlik malzemeleri, ünite tasarım ve yapısı, üniversite </a:t>
            </a:r>
            <a:r>
              <a:rPr lang="tr-TR" sz="2800" dirty="0" err="1" smtClean="0"/>
              <a:t>laboratuvarları</a:t>
            </a:r>
            <a:r>
              <a:rPr lang="tr-TR" sz="2800" dirty="0" smtClean="0"/>
              <a:t> için uygundur. Ayrıca </a:t>
            </a:r>
            <a:r>
              <a:rPr lang="tr-TR" sz="2800" dirty="0" err="1" smtClean="0"/>
              <a:t>laboratuvar</a:t>
            </a:r>
            <a:r>
              <a:rPr lang="tr-TR" sz="2800" dirty="0" smtClean="0"/>
              <a:t> personeli ve çevre için en az düzeyde tehlike yaratabilecek ajanlar (</a:t>
            </a:r>
            <a:r>
              <a:rPr lang="tr-TR" sz="2800" i="1" dirty="0" err="1" smtClean="0"/>
              <a:t>Bacillus</a:t>
            </a:r>
            <a:r>
              <a:rPr lang="tr-TR" sz="2800" i="1" dirty="0" smtClean="0"/>
              <a:t> </a:t>
            </a:r>
            <a:r>
              <a:rPr lang="tr-TR" sz="2800" i="1" dirty="0" err="1" smtClean="0"/>
              <a:t>subtilis</a:t>
            </a:r>
            <a:r>
              <a:rPr lang="tr-TR" sz="2800" dirty="0" smtClean="0"/>
              <a:t>) ile yapılan çalışmalar içinde uyum göstermektedir. </a:t>
            </a:r>
            <a:endParaRPr lang="tr-TR"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 </a:t>
            </a:r>
            <a:endParaRPr lang="tr-TR" dirty="0"/>
          </a:p>
        </p:txBody>
      </p:sp>
      <p:sp>
        <p:nvSpPr>
          <p:cNvPr id="3" name="2 İçerik Yer Tutucusu"/>
          <p:cNvSpPr>
            <a:spLocks noGrp="1"/>
          </p:cNvSpPr>
          <p:nvPr>
            <p:ph idx="1"/>
          </p:nvPr>
        </p:nvSpPr>
        <p:spPr/>
        <p:txBody>
          <a:bodyPr>
            <a:normAutofit/>
          </a:bodyPr>
          <a:lstStyle/>
          <a:p>
            <a:pPr fontAlgn="t">
              <a:buNone/>
            </a:pPr>
            <a:r>
              <a:rPr lang="tr-TR" dirty="0" smtClean="0"/>
              <a:t>   Standart mikrobiyolojik uygulamalar ve özel olmayan </a:t>
            </a:r>
            <a:r>
              <a:rPr lang="tr-TR" dirty="0" err="1" smtClean="0"/>
              <a:t>primer</a:t>
            </a:r>
            <a:r>
              <a:rPr lang="tr-TR" dirty="0" smtClean="0"/>
              <a:t> ve </a:t>
            </a:r>
            <a:r>
              <a:rPr lang="tr-TR" dirty="0" err="1" smtClean="0"/>
              <a:t>sekonder</a:t>
            </a:r>
            <a:r>
              <a:rPr lang="tr-TR" dirty="0" smtClean="0"/>
              <a:t> bariyerlere dayanan temel bir bariyer oluşturmaktadır. </a:t>
            </a:r>
            <a:r>
              <a:rPr lang="tr-TR" dirty="0" err="1" smtClean="0"/>
              <a:t>Laboratuvarların</a:t>
            </a:r>
            <a:r>
              <a:rPr lang="tr-TR" dirty="0" smtClean="0"/>
              <a:t> bina içerisindeki diğer alanlardan ayrılmasına, özelleşmiş koruyucu malzemeler ve ünite tasarımlarına gerek yoktur.</a:t>
            </a:r>
          </a:p>
          <a:p>
            <a:pPr fontAlgn="t">
              <a:buNone/>
            </a:pPr>
            <a:r>
              <a:rPr lang="tr-TR" b="1" dirty="0" smtClean="0"/>
              <a:t> </a:t>
            </a:r>
            <a:r>
              <a:rPr lang="tr-TR" dirty="0" smtClean="0"/>
              <a:t> </a:t>
            </a:r>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- 1</a:t>
            </a:r>
            <a:endParaRPr lang="tr-TR" dirty="0"/>
          </a:p>
        </p:txBody>
      </p:sp>
      <p:pic>
        <p:nvPicPr>
          <p:cNvPr id="1026" name="Picture 2"/>
          <p:cNvPicPr>
            <a:picLocks noGrp="1" noChangeAspect="1" noChangeArrowheads="1"/>
          </p:cNvPicPr>
          <p:nvPr>
            <p:ph idx="1"/>
          </p:nvPr>
        </p:nvPicPr>
        <p:blipFill>
          <a:blip r:embed="rId2" cstate="print"/>
          <a:stretch>
            <a:fillRect/>
          </a:stretch>
        </p:blipFill>
        <p:spPr bwMode="auto">
          <a:xfrm>
            <a:off x="642910" y="1214422"/>
            <a:ext cx="7858180" cy="5297650"/>
          </a:xfrm>
          <a:prstGeom prst="rect">
            <a:avLst/>
          </a:prstGeom>
          <a:noFill/>
          <a:ln w="9525">
            <a:noFill/>
            <a:miter lim="800000"/>
            <a:headEnd/>
            <a:tailEnd/>
          </a:ln>
          <a:effectLst>
            <a:innerShdw blurRad="63500" dist="50800" dir="13500000">
              <a:prstClr val="black">
                <a:alpha val="50000"/>
              </a:prstClr>
            </a:innerShdw>
          </a:effectLst>
          <a:scene3d>
            <a:camera prst="orthographicFront"/>
            <a:lightRig rig="threePt" dir="t"/>
          </a:scene3d>
          <a:sp3d>
            <a:bevelT/>
            <a:bevelB w="114300" prst="artDeco"/>
          </a:sp3d>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- 2</a:t>
            </a:r>
            <a:endParaRPr lang="tr-TR" dirty="0">
              <a:solidFill>
                <a:srgbClr val="FF0000"/>
              </a:solidFill>
            </a:endParaRPr>
          </a:p>
        </p:txBody>
      </p:sp>
      <p:sp>
        <p:nvSpPr>
          <p:cNvPr id="3" name="2 İçerik Yer Tutucusu"/>
          <p:cNvSpPr>
            <a:spLocks noGrp="1"/>
          </p:cNvSpPr>
          <p:nvPr>
            <p:ph idx="1"/>
          </p:nvPr>
        </p:nvSpPr>
        <p:spPr>
          <a:xfrm>
            <a:off x="304800" y="1285860"/>
            <a:ext cx="8686800" cy="4794265"/>
          </a:xfrm>
        </p:spPr>
        <p:txBody>
          <a:bodyPr>
            <a:normAutofit/>
          </a:bodyPr>
          <a:lstStyle/>
          <a:p>
            <a:r>
              <a:rPr lang="tr-TR" sz="2800" dirty="0" smtClean="0"/>
              <a:t>Seviye 2 etkenlerle yapılan klinik, teşhis, araştırma ve eğitim faaliyetlerinde kullanılır.</a:t>
            </a:r>
          </a:p>
          <a:p>
            <a:r>
              <a:rPr lang="tr-TR" sz="2800" dirty="0" smtClean="0"/>
              <a:t>Herhangi bir </a:t>
            </a:r>
            <a:r>
              <a:rPr lang="tr-TR" sz="2800" dirty="0" err="1" smtClean="0"/>
              <a:t>aerosol</a:t>
            </a:r>
            <a:r>
              <a:rPr lang="tr-TR" sz="2800" dirty="0" smtClean="0"/>
              <a:t> yada sıçrama potansiyeli olan materyallerle çalışıldığında </a:t>
            </a:r>
            <a:r>
              <a:rPr lang="tr-TR" sz="2800" dirty="0" err="1" smtClean="0"/>
              <a:t>Class</a:t>
            </a:r>
            <a:r>
              <a:rPr lang="tr-TR" sz="2800" dirty="0" smtClean="0"/>
              <a:t> I yada </a:t>
            </a:r>
            <a:r>
              <a:rPr lang="tr-TR" sz="2800" dirty="0" err="1" smtClean="0"/>
              <a:t>Class</a:t>
            </a:r>
            <a:r>
              <a:rPr lang="tr-TR" sz="2800" dirty="0" smtClean="0"/>
              <a:t> II </a:t>
            </a:r>
            <a:r>
              <a:rPr lang="tr-TR" sz="2800" dirty="0" err="1" smtClean="0"/>
              <a:t>biyogüvenlik</a:t>
            </a:r>
            <a:r>
              <a:rPr lang="tr-TR" sz="2800" dirty="0" smtClean="0"/>
              <a:t> kabinleri gerekir.</a:t>
            </a:r>
          </a:p>
          <a:p>
            <a:r>
              <a:rPr lang="tr-TR" sz="2800" dirty="0" smtClean="0"/>
              <a:t>Dökülen maddelere müdahale için bir Acil Plan geliştirilmelidir.</a:t>
            </a:r>
          </a:p>
          <a:p>
            <a:r>
              <a:rPr lang="tr-TR" sz="2800" dirty="0" smtClean="0"/>
              <a:t>Girişler kontrollü olmalıdır.</a:t>
            </a:r>
            <a:endParaRPr lang="tr-TR" sz="2800" dirty="0"/>
          </a:p>
        </p:txBody>
      </p:sp>
      <p:pic>
        <p:nvPicPr>
          <p:cNvPr id="5" name="Picture 2"/>
          <p:cNvPicPr>
            <a:picLocks noChangeAspect="1" noChangeArrowheads="1"/>
          </p:cNvPicPr>
          <p:nvPr/>
        </p:nvPicPr>
        <p:blipFill>
          <a:blip r:embed="rId2" cstate="print"/>
          <a:srcRect/>
          <a:stretch>
            <a:fillRect/>
          </a:stretch>
        </p:blipFill>
        <p:spPr bwMode="auto">
          <a:xfrm>
            <a:off x="5643570" y="4357694"/>
            <a:ext cx="3143272" cy="23574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- 2</a:t>
            </a:r>
            <a:endParaRPr lang="tr-TR" dirty="0"/>
          </a:p>
        </p:txBody>
      </p:sp>
      <p:pic>
        <p:nvPicPr>
          <p:cNvPr id="3074" name="Picture 2"/>
          <p:cNvPicPr>
            <a:picLocks noGrp="1" noChangeAspect="1" noChangeArrowheads="1"/>
          </p:cNvPicPr>
          <p:nvPr>
            <p:ph idx="1"/>
          </p:nvPr>
        </p:nvPicPr>
        <p:blipFill>
          <a:blip r:embed="rId2" cstate="print"/>
          <a:stretch>
            <a:fillRect/>
          </a:stretch>
        </p:blipFill>
        <p:spPr bwMode="auto">
          <a:xfrm>
            <a:off x="500034" y="1214422"/>
            <a:ext cx="8358246" cy="54565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- 3</a:t>
            </a:r>
            <a:endParaRPr lang="tr-TR" dirty="0">
              <a:solidFill>
                <a:srgbClr val="FF0000"/>
              </a:solidFill>
            </a:endParaRPr>
          </a:p>
        </p:txBody>
      </p:sp>
      <p:sp>
        <p:nvSpPr>
          <p:cNvPr id="3" name="2 İçerik Yer Tutucusu"/>
          <p:cNvSpPr>
            <a:spLocks noGrp="1"/>
          </p:cNvSpPr>
          <p:nvPr>
            <p:ph idx="1"/>
          </p:nvPr>
        </p:nvSpPr>
        <p:spPr>
          <a:xfrm>
            <a:off x="214282" y="1357298"/>
            <a:ext cx="8686800" cy="4525963"/>
          </a:xfrm>
        </p:spPr>
        <p:txBody>
          <a:bodyPr>
            <a:normAutofit/>
          </a:bodyPr>
          <a:lstStyle/>
          <a:p>
            <a:endParaRPr lang="tr-TR" dirty="0" smtClean="0"/>
          </a:p>
          <a:p>
            <a:r>
              <a:rPr lang="tr-TR" dirty="0" smtClean="0"/>
              <a:t>Özel dizayn ve yapıda </a:t>
            </a:r>
            <a:r>
              <a:rPr lang="tr-TR" dirty="0" err="1" smtClean="0"/>
              <a:t>labaratuvarlardır</a:t>
            </a:r>
            <a:r>
              <a:rPr lang="tr-TR" dirty="0" smtClean="0"/>
              <a:t>.</a:t>
            </a:r>
          </a:p>
          <a:p>
            <a:pPr lvl="1"/>
            <a:r>
              <a:rPr lang="tr-TR" sz="2400" dirty="0" smtClean="0"/>
              <a:t>Birincil bariyerler bireyleri korumak için</a:t>
            </a:r>
          </a:p>
          <a:p>
            <a:pPr lvl="1"/>
            <a:r>
              <a:rPr lang="tr-TR" sz="2400" dirty="0" smtClean="0"/>
              <a:t>İkincil bariyerler çevreyi korumak için</a:t>
            </a:r>
            <a:endParaRPr lang="tr-TR" dirty="0" smtClean="0"/>
          </a:p>
          <a:p>
            <a:r>
              <a:rPr lang="tr-TR" dirty="0" smtClean="0"/>
              <a:t>Çalışılan etken,kişisel koruyucu ekipmanlar, atık imha işlemleri ve bu konulardaki prosedürler ve uygulamalar konusunda tüm personel eğitime tabi tutulmalıdır.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- 3</a:t>
            </a:r>
            <a:endParaRPr lang="tr-TR" dirty="0"/>
          </a:p>
        </p:txBody>
      </p:sp>
      <p:sp>
        <p:nvSpPr>
          <p:cNvPr id="3" name="2 İçerik Yer Tutucusu"/>
          <p:cNvSpPr>
            <a:spLocks noGrp="1"/>
          </p:cNvSpPr>
          <p:nvPr>
            <p:ph idx="1"/>
          </p:nvPr>
        </p:nvSpPr>
        <p:spPr>
          <a:xfrm>
            <a:off x="304800" y="1214422"/>
            <a:ext cx="8686800" cy="5357850"/>
          </a:xfrm>
        </p:spPr>
        <p:txBody>
          <a:bodyPr>
            <a:noAutofit/>
          </a:bodyPr>
          <a:lstStyle/>
          <a:p>
            <a:r>
              <a:rPr lang="tr-TR" sz="2400" dirty="0" smtClean="0"/>
              <a:t>Uygulamalar, güvenlik malzemeleri, ünite tasarım ve yapısı;klinik, </a:t>
            </a:r>
            <a:r>
              <a:rPr lang="tr-TR" sz="2400" dirty="0" err="1" smtClean="0"/>
              <a:t>diagnostik</a:t>
            </a:r>
            <a:r>
              <a:rPr lang="tr-TR" sz="2400" dirty="0" smtClean="0"/>
              <a:t> </a:t>
            </a:r>
            <a:r>
              <a:rPr lang="tr-TR" sz="2400" dirty="0" err="1" smtClean="0"/>
              <a:t>laboratuvarlar</a:t>
            </a:r>
            <a:r>
              <a:rPr lang="tr-TR" sz="2400" dirty="0" smtClean="0"/>
              <a:t>, araştırma </a:t>
            </a:r>
            <a:r>
              <a:rPr lang="tr-TR" sz="2400" dirty="0" err="1" smtClean="0"/>
              <a:t>laboratuvarları</a:t>
            </a:r>
            <a:r>
              <a:rPr lang="tr-TR" sz="2400" dirty="0" smtClean="0"/>
              <a:t> ve </a:t>
            </a:r>
            <a:r>
              <a:rPr lang="tr-TR" sz="2400" dirty="0" err="1" smtClean="0"/>
              <a:t>inhalasyon</a:t>
            </a:r>
            <a:r>
              <a:rPr lang="tr-TR" sz="2400" dirty="0" smtClean="0"/>
              <a:t> yolu ile alındığında ciddi </a:t>
            </a:r>
            <a:r>
              <a:rPr lang="tr-TR" sz="2400" dirty="0" err="1" smtClean="0"/>
              <a:t>letal</a:t>
            </a:r>
            <a:r>
              <a:rPr lang="tr-TR" sz="2400" dirty="0" smtClean="0"/>
              <a:t> </a:t>
            </a:r>
            <a:r>
              <a:rPr lang="tr-TR" sz="2400" dirty="0" err="1" smtClean="0"/>
              <a:t>infeksiyonlara</a:t>
            </a:r>
            <a:r>
              <a:rPr lang="tr-TR" sz="2400" dirty="0" smtClean="0"/>
              <a:t> neden olabilecek yerli ve </a:t>
            </a:r>
            <a:r>
              <a:rPr lang="tr-TR" sz="2400" dirty="0" err="1" smtClean="0"/>
              <a:t>ekzotik</a:t>
            </a:r>
            <a:r>
              <a:rPr lang="tr-TR" sz="2400" dirty="0" smtClean="0"/>
              <a:t> ajanlarla çalışılan üretim üniteleri için uygundur.</a:t>
            </a:r>
          </a:p>
          <a:p>
            <a:r>
              <a:rPr lang="tr-TR" sz="2400" dirty="0" err="1" smtClean="0"/>
              <a:t>İnfeksiyöz</a:t>
            </a:r>
            <a:r>
              <a:rPr lang="tr-TR" sz="2400" dirty="0" smtClean="0"/>
              <a:t> ajanların </a:t>
            </a:r>
            <a:r>
              <a:rPr lang="tr-TR" sz="2400" dirty="0" err="1" smtClean="0"/>
              <a:t>maniplasyonlarını</a:t>
            </a:r>
            <a:r>
              <a:rPr lang="tr-TR" sz="2400" dirty="0" smtClean="0"/>
              <a:t> içeren tüm prosedürler biyolojik güvenlik kabinleri içerisinde yürütülür ve personel koruyucu malzemeler kullanılır. </a:t>
            </a:r>
            <a:r>
              <a:rPr lang="tr-TR" sz="2400" dirty="0" err="1" smtClean="0"/>
              <a:t>Laboratuvarlar</a:t>
            </a:r>
            <a:r>
              <a:rPr lang="tr-TR" sz="2400" dirty="0" smtClean="0"/>
              <a:t> da özel mühendislik tasarım ve yapısına sahiptir. </a:t>
            </a:r>
            <a:endParaRPr lang="tr-TR"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- 3</a:t>
            </a:r>
            <a:endParaRPr lang="tr-TR" dirty="0"/>
          </a:p>
        </p:txBody>
      </p:sp>
      <p:pic>
        <p:nvPicPr>
          <p:cNvPr id="4098" name="Picture 2"/>
          <p:cNvPicPr>
            <a:picLocks noGrp="1" noChangeAspect="1" noChangeArrowheads="1"/>
          </p:cNvPicPr>
          <p:nvPr>
            <p:ph idx="1"/>
          </p:nvPr>
        </p:nvPicPr>
        <p:blipFill>
          <a:blip r:embed="rId2" cstate="print"/>
          <a:stretch>
            <a:fillRect/>
          </a:stretch>
        </p:blipFill>
        <p:spPr bwMode="auto">
          <a:xfrm>
            <a:off x="500034" y="1272337"/>
            <a:ext cx="8286808" cy="52649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- 3</a:t>
            </a:r>
            <a:endParaRPr lang="tr-TR"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428728" y="1643050"/>
            <a:ext cx="6491302" cy="2434238"/>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cstate="print"/>
          <a:srcRect/>
          <a:stretch>
            <a:fillRect/>
          </a:stretch>
        </p:blipFill>
        <p:spPr bwMode="auto">
          <a:xfrm>
            <a:off x="1428728" y="4071942"/>
            <a:ext cx="6500858" cy="24314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- 3</a:t>
            </a:r>
            <a:endParaRPr lang="tr-TR" dirty="0"/>
          </a:p>
        </p:txBody>
      </p:sp>
      <p:pic>
        <p:nvPicPr>
          <p:cNvPr id="6147" name="Picture 3"/>
          <p:cNvPicPr>
            <a:picLocks noGrp="1" noChangeAspect="1" noChangeArrowheads="1"/>
          </p:cNvPicPr>
          <p:nvPr>
            <p:ph idx="1"/>
          </p:nvPr>
        </p:nvPicPr>
        <p:blipFill>
          <a:blip r:embed="rId2" cstate="print"/>
          <a:srcRect/>
          <a:stretch>
            <a:fillRect/>
          </a:stretch>
        </p:blipFill>
        <p:spPr bwMode="auto">
          <a:xfrm>
            <a:off x="285720" y="1324931"/>
            <a:ext cx="4214842" cy="454662"/>
          </a:xfrm>
          <a:prstGeom prst="rect">
            <a:avLst/>
          </a:prstGeom>
          <a:noFill/>
          <a:ln w="9525">
            <a:noFill/>
            <a:miter lim="800000"/>
            <a:headEnd/>
            <a:tailEnd/>
          </a:ln>
          <a:effectLst/>
        </p:spPr>
      </p:pic>
      <p:pic>
        <p:nvPicPr>
          <p:cNvPr id="6148" name="Picture 4"/>
          <p:cNvPicPr>
            <a:picLocks noChangeAspect="1" noChangeArrowheads="1"/>
          </p:cNvPicPr>
          <p:nvPr/>
        </p:nvPicPr>
        <p:blipFill>
          <a:blip r:embed="rId3" cstate="print"/>
          <a:srcRect/>
          <a:stretch>
            <a:fillRect/>
          </a:stretch>
        </p:blipFill>
        <p:spPr bwMode="auto">
          <a:xfrm>
            <a:off x="285720" y="1714488"/>
            <a:ext cx="4214842" cy="454663"/>
          </a:xfrm>
          <a:prstGeom prst="rect">
            <a:avLst/>
          </a:prstGeom>
          <a:noFill/>
          <a:ln w="9525">
            <a:noFill/>
            <a:miter lim="800000"/>
            <a:headEnd/>
            <a:tailEnd/>
          </a:ln>
          <a:effectLst/>
        </p:spPr>
      </p:pic>
      <p:pic>
        <p:nvPicPr>
          <p:cNvPr id="6149" name="Picture 5"/>
          <p:cNvPicPr>
            <a:picLocks noChangeAspect="1" noChangeArrowheads="1"/>
          </p:cNvPicPr>
          <p:nvPr/>
        </p:nvPicPr>
        <p:blipFill>
          <a:blip r:embed="rId4" cstate="print"/>
          <a:srcRect/>
          <a:stretch>
            <a:fillRect/>
          </a:stretch>
        </p:blipFill>
        <p:spPr bwMode="auto">
          <a:xfrm>
            <a:off x="285720" y="2143116"/>
            <a:ext cx="4214842" cy="454662"/>
          </a:xfrm>
          <a:prstGeom prst="rect">
            <a:avLst/>
          </a:prstGeom>
          <a:noFill/>
          <a:ln w="9525">
            <a:noFill/>
            <a:miter lim="800000"/>
            <a:headEnd/>
            <a:tailEnd/>
          </a:ln>
          <a:effectLst/>
        </p:spPr>
      </p:pic>
      <p:pic>
        <p:nvPicPr>
          <p:cNvPr id="6150" name="Picture 6"/>
          <p:cNvPicPr>
            <a:picLocks noChangeAspect="1" noChangeArrowheads="1"/>
          </p:cNvPicPr>
          <p:nvPr/>
        </p:nvPicPr>
        <p:blipFill>
          <a:blip r:embed="rId5" cstate="print"/>
          <a:srcRect/>
          <a:stretch>
            <a:fillRect/>
          </a:stretch>
        </p:blipFill>
        <p:spPr bwMode="auto">
          <a:xfrm>
            <a:off x="285720" y="2571744"/>
            <a:ext cx="4214842" cy="454662"/>
          </a:xfrm>
          <a:prstGeom prst="rect">
            <a:avLst/>
          </a:prstGeom>
          <a:noFill/>
          <a:ln w="9525">
            <a:noFill/>
            <a:miter lim="800000"/>
            <a:headEnd/>
            <a:tailEnd/>
          </a:ln>
          <a:effectLst/>
        </p:spPr>
      </p:pic>
      <p:pic>
        <p:nvPicPr>
          <p:cNvPr id="6151" name="Picture 7"/>
          <p:cNvPicPr>
            <a:picLocks noChangeAspect="1" noChangeArrowheads="1"/>
          </p:cNvPicPr>
          <p:nvPr/>
        </p:nvPicPr>
        <p:blipFill>
          <a:blip r:embed="rId6" cstate="print"/>
          <a:srcRect/>
          <a:stretch>
            <a:fillRect/>
          </a:stretch>
        </p:blipFill>
        <p:spPr bwMode="auto">
          <a:xfrm>
            <a:off x="285720" y="3000372"/>
            <a:ext cx="4214842" cy="454662"/>
          </a:xfrm>
          <a:prstGeom prst="rect">
            <a:avLst/>
          </a:prstGeom>
          <a:noFill/>
          <a:ln w="9525">
            <a:noFill/>
            <a:miter lim="800000"/>
            <a:headEnd/>
            <a:tailEnd/>
          </a:ln>
          <a:effectLst/>
        </p:spPr>
      </p:pic>
      <p:pic>
        <p:nvPicPr>
          <p:cNvPr id="6152" name="Picture 8"/>
          <p:cNvPicPr>
            <a:picLocks noChangeAspect="1" noChangeArrowheads="1"/>
          </p:cNvPicPr>
          <p:nvPr/>
        </p:nvPicPr>
        <p:blipFill>
          <a:blip r:embed="rId7" cstate="print"/>
          <a:srcRect/>
          <a:stretch>
            <a:fillRect/>
          </a:stretch>
        </p:blipFill>
        <p:spPr bwMode="auto">
          <a:xfrm>
            <a:off x="285720" y="3429000"/>
            <a:ext cx="4214842" cy="454662"/>
          </a:xfrm>
          <a:prstGeom prst="rect">
            <a:avLst/>
          </a:prstGeom>
          <a:noFill/>
          <a:ln w="9525">
            <a:noFill/>
            <a:miter lim="800000"/>
            <a:headEnd/>
            <a:tailEnd/>
          </a:ln>
          <a:effectLst/>
        </p:spPr>
      </p:pic>
      <p:pic>
        <p:nvPicPr>
          <p:cNvPr id="6153" name="Picture 9"/>
          <p:cNvPicPr>
            <a:picLocks noChangeAspect="1" noChangeArrowheads="1"/>
          </p:cNvPicPr>
          <p:nvPr/>
        </p:nvPicPr>
        <p:blipFill>
          <a:blip r:embed="rId8" cstate="print"/>
          <a:srcRect/>
          <a:stretch>
            <a:fillRect/>
          </a:stretch>
        </p:blipFill>
        <p:spPr bwMode="auto">
          <a:xfrm>
            <a:off x="285720" y="3857628"/>
            <a:ext cx="4214842" cy="430086"/>
          </a:xfrm>
          <a:prstGeom prst="rect">
            <a:avLst/>
          </a:prstGeom>
          <a:noFill/>
          <a:ln w="9525">
            <a:noFill/>
            <a:miter lim="800000"/>
            <a:headEnd/>
            <a:tailEnd/>
          </a:ln>
          <a:effectLst/>
        </p:spPr>
      </p:pic>
      <p:pic>
        <p:nvPicPr>
          <p:cNvPr id="6158" name="Picture 14"/>
          <p:cNvPicPr>
            <a:picLocks noChangeAspect="1" noChangeArrowheads="1"/>
          </p:cNvPicPr>
          <p:nvPr/>
        </p:nvPicPr>
        <p:blipFill>
          <a:blip r:embed="rId9" cstate="print"/>
          <a:srcRect/>
          <a:stretch>
            <a:fillRect/>
          </a:stretch>
        </p:blipFill>
        <p:spPr bwMode="auto">
          <a:xfrm>
            <a:off x="4714876" y="3571876"/>
            <a:ext cx="4214810" cy="452560"/>
          </a:xfrm>
          <a:prstGeom prst="rect">
            <a:avLst/>
          </a:prstGeom>
          <a:noFill/>
          <a:ln w="9525">
            <a:noFill/>
            <a:miter lim="800000"/>
            <a:headEnd/>
            <a:tailEnd/>
          </a:ln>
          <a:effectLst/>
        </p:spPr>
      </p:pic>
      <p:pic>
        <p:nvPicPr>
          <p:cNvPr id="6159" name="Picture 15"/>
          <p:cNvPicPr>
            <a:picLocks noChangeAspect="1" noChangeArrowheads="1"/>
          </p:cNvPicPr>
          <p:nvPr/>
        </p:nvPicPr>
        <p:blipFill>
          <a:blip r:embed="rId10" cstate="print"/>
          <a:srcRect/>
          <a:stretch>
            <a:fillRect/>
          </a:stretch>
        </p:blipFill>
        <p:spPr bwMode="auto">
          <a:xfrm>
            <a:off x="4714876" y="4000505"/>
            <a:ext cx="4219553" cy="453070"/>
          </a:xfrm>
          <a:prstGeom prst="rect">
            <a:avLst/>
          </a:prstGeom>
          <a:noFill/>
          <a:ln w="9525">
            <a:noFill/>
            <a:miter lim="800000"/>
            <a:headEnd/>
            <a:tailEnd/>
          </a:ln>
          <a:effectLst/>
        </p:spPr>
      </p:pic>
      <p:pic>
        <p:nvPicPr>
          <p:cNvPr id="6160" name="Picture 16"/>
          <p:cNvPicPr>
            <a:picLocks noChangeAspect="1" noChangeArrowheads="1"/>
          </p:cNvPicPr>
          <p:nvPr/>
        </p:nvPicPr>
        <p:blipFill>
          <a:blip r:embed="rId11" cstate="print"/>
          <a:srcRect/>
          <a:stretch>
            <a:fillRect/>
          </a:stretch>
        </p:blipFill>
        <p:spPr bwMode="auto">
          <a:xfrm>
            <a:off x="4714876" y="4429133"/>
            <a:ext cx="4219553" cy="453070"/>
          </a:xfrm>
          <a:prstGeom prst="rect">
            <a:avLst/>
          </a:prstGeom>
          <a:noFill/>
          <a:ln w="9525">
            <a:noFill/>
            <a:miter lim="800000"/>
            <a:headEnd/>
            <a:tailEnd/>
          </a:ln>
          <a:effectLst/>
        </p:spPr>
      </p:pic>
      <p:pic>
        <p:nvPicPr>
          <p:cNvPr id="6161" name="Picture 17"/>
          <p:cNvPicPr>
            <a:picLocks noChangeAspect="1" noChangeArrowheads="1"/>
          </p:cNvPicPr>
          <p:nvPr/>
        </p:nvPicPr>
        <p:blipFill>
          <a:blip r:embed="rId12" cstate="print"/>
          <a:srcRect/>
          <a:stretch>
            <a:fillRect/>
          </a:stretch>
        </p:blipFill>
        <p:spPr bwMode="auto">
          <a:xfrm>
            <a:off x="4714876" y="4857761"/>
            <a:ext cx="4219553" cy="453070"/>
          </a:xfrm>
          <a:prstGeom prst="rect">
            <a:avLst/>
          </a:prstGeom>
          <a:noFill/>
          <a:ln w="9525">
            <a:noFill/>
            <a:miter lim="800000"/>
            <a:headEnd/>
            <a:tailEnd/>
          </a:ln>
          <a:effectLst/>
        </p:spPr>
      </p:pic>
      <p:pic>
        <p:nvPicPr>
          <p:cNvPr id="6162" name="Picture 18"/>
          <p:cNvPicPr>
            <a:picLocks noChangeAspect="1" noChangeArrowheads="1"/>
          </p:cNvPicPr>
          <p:nvPr/>
        </p:nvPicPr>
        <p:blipFill>
          <a:blip r:embed="rId13" cstate="print"/>
          <a:srcRect/>
          <a:stretch>
            <a:fillRect/>
          </a:stretch>
        </p:blipFill>
        <p:spPr bwMode="auto">
          <a:xfrm>
            <a:off x="4714876" y="5286389"/>
            <a:ext cx="4219553" cy="453070"/>
          </a:xfrm>
          <a:prstGeom prst="rect">
            <a:avLst/>
          </a:prstGeom>
          <a:noFill/>
          <a:ln w="9525">
            <a:noFill/>
            <a:miter lim="800000"/>
            <a:headEnd/>
            <a:tailEnd/>
          </a:ln>
          <a:effectLst/>
        </p:spPr>
      </p:pic>
      <p:pic>
        <p:nvPicPr>
          <p:cNvPr id="6163" name="Picture 19"/>
          <p:cNvPicPr>
            <a:picLocks noChangeAspect="1" noChangeArrowheads="1"/>
          </p:cNvPicPr>
          <p:nvPr/>
        </p:nvPicPr>
        <p:blipFill>
          <a:blip r:embed="rId14" cstate="print"/>
          <a:srcRect/>
          <a:stretch>
            <a:fillRect/>
          </a:stretch>
        </p:blipFill>
        <p:spPr bwMode="auto">
          <a:xfrm>
            <a:off x="4714876" y="5715017"/>
            <a:ext cx="4219553" cy="453070"/>
          </a:xfrm>
          <a:prstGeom prst="rect">
            <a:avLst/>
          </a:prstGeom>
          <a:noFill/>
          <a:ln w="9525">
            <a:noFill/>
            <a:miter lim="800000"/>
            <a:headEnd/>
            <a:tailEnd/>
          </a:ln>
          <a:effectLst/>
        </p:spPr>
      </p:pic>
      <p:pic>
        <p:nvPicPr>
          <p:cNvPr id="6164" name="Picture 20"/>
          <p:cNvPicPr>
            <a:picLocks noChangeAspect="1" noChangeArrowheads="1"/>
          </p:cNvPicPr>
          <p:nvPr/>
        </p:nvPicPr>
        <p:blipFill>
          <a:blip r:embed="rId15" cstate="print"/>
          <a:srcRect/>
          <a:stretch>
            <a:fillRect/>
          </a:stretch>
        </p:blipFill>
        <p:spPr bwMode="auto">
          <a:xfrm>
            <a:off x="4714876" y="6076950"/>
            <a:ext cx="4219553" cy="44761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- 4</a:t>
            </a:r>
            <a:endParaRPr lang="tr-TR" dirty="0">
              <a:solidFill>
                <a:srgbClr val="FF0000"/>
              </a:solidFill>
            </a:endParaRPr>
          </a:p>
        </p:txBody>
      </p:sp>
      <p:sp>
        <p:nvSpPr>
          <p:cNvPr id="3" name="2 İçerik Yer Tutucusu"/>
          <p:cNvSpPr>
            <a:spLocks noGrp="1"/>
          </p:cNvSpPr>
          <p:nvPr>
            <p:ph idx="1"/>
          </p:nvPr>
        </p:nvSpPr>
        <p:spPr>
          <a:xfrm>
            <a:off x="304800" y="1554163"/>
            <a:ext cx="8686800" cy="2303466"/>
          </a:xfrm>
        </p:spPr>
        <p:txBody>
          <a:bodyPr/>
          <a:lstStyle/>
          <a:p>
            <a:r>
              <a:rPr lang="tr-TR" dirty="0" smtClean="0"/>
              <a:t>Dizayn özellikleri oldukça zorlayıcı, </a:t>
            </a:r>
          </a:p>
          <a:p>
            <a:r>
              <a:rPr lang="tr-TR" dirty="0" smtClean="0"/>
              <a:t>Çalışanlar </a:t>
            </a:r>
            <a:r>
              <a:rPr lang="tr-TR" dirty="0" err="1" smtClean="0"/>
              <a:t>infeksiyöz</a:t>
            </a:r>
            <a:r>
              <a:rPr lang="tr-TR" dirty="0" smtClean="0"/>
              <a:t> materyalden tamamen izoledir.</a:t>
            </a:r>
            <a:endParaRPr lang="tr-TR" dirty="0"/>
          </a:p>
        </p:txBody>
      </p:sp>
      <p:pic>
        <p:nvPicPr>
          <p:cNvPr id="1027" name="Picture 3"/>
          <p:cNvPicPr>
            <a:picLocks noChangeAspect="1" noChangeArrowheads="1"/>
          </p:cNvPicPr>
          <p:nvPr/>
        </p:nvPicPr>
        <p:blipFill>
          <a:blip r:embed="rId2" cstate="print"/>
          <a:srcRect/>
          <a:stretch>
            <a:fillRect/>
          </a:stretch>
        </p:blipFill>
        <p:spPr bwMode="auto">
          <a:xfrm>
            <a:off x="714348" y="3643314"/>
            <a:ext cx="4114800" cy="27432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5500694" y="3571876"/>
            <a:ext cx="2743200" cy="27146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214290"/>
            <a:ext cx="8686800" cy="1081110"/>
          </a:xfrm>
        </p:spPr>
        <p:txBody>
          <a:bodyPr>
            <a:normAutofit fontScale="90000"/>
          </a:bodyPr>
          <a:lstStyle/>
          <a:p>
            <a:r>
              <a:rPr lang="tr-TR" dirty="0" smtClean="0"/>
              <a:t/>
            </a:r>
            <a:br>
              <a:rPr lang="tr-TR" dirty="0" smtClean="0"/>
            </a:br>
            <a:endParaRPr lang="tr-TR" dirty="0"/>
          </a:p>
        </p:txBody>
      </p:sp>
      <p:sp>
        <p:nvSpPr>
          <p:cNvPr id="3" name="2 İçerik Yer Tutucusu"/>
          <p:cNvSpPr>
            <a:spLocks noGrp="1"/>
          </p:cNvSpPr>
          <p:nvPr>
            <p:ph idx="1"/>
          </p:nvPr>
        </p:nvSpPr>
        <p:spPr>
          <a:xfrm>
            <a:off x="304800" y="1554162"/>
            <a:ext cx="8686800" cy="4732358"/>
          </a:xfrm>
        </p:spPr>
        <p:txBody>
          <a:bodyPr>
            <a:noAutofit/>
          </a:bodyPr>
          <a:lstStyle/>
          <a:p>
            <a:r>
              <a:rPr lang="tr-TR" sz="2800" dirty="0" smtClean="0"/>
              <a:t>Yaşamı tehdit eden özellikte tehlikeli bulaşma riski bilinmeyen ajanlarla çalışmalarda.</a:t>
            </a:r>
          </a:p>
          <a:p>
            <a:r>
              <a:rPr lang="tr-TR" sz="2800" dirty="0" smtClean="0"/>
              <a:t> Ayrı/izole bina; yalnızca bu binaya ait hava desteği/hava çıkış ve </a:t>
            </a:r>
            <a:r>
              <a:rPr lang="tr-TR" sz="2800" dirty="0" err="1" smtClean="0"/>
              <a:t>dekontaminasyon</a:t>
            </a:r>
            <a:r>
              <a:rPr lang="tr-TR" sz="2800" dirty="0" smtClean="0"/>
              <a:t> sistemi vardır.</a:t>
            </a:r>
          </a:p>
          <a:p>
            <a:r>
              <a:rPr lang="tr-TR" sz="2800" dirty="0" smtClean="0"/>
              <a:t> </a:t>
            </a:r>
            <a:r>
              <a:rPr lang="tr-TR" sz="2800" dirty="0" err="1" smtClean="0"/>
              <a:t>Laboratuvara</a:t>
            </a:r>
            <a:r>
              <a:rPr lang="tr-TR" sz="2800" dirty="0" smtClean="0"/>
              <a:t> girerken tam kıyafet değiştirme, giriş için pozitif basınçlı kişisel giysi, çıkışta duş</a:t>
            </a:r>
          </a:p>
          <a:p>
            <a:pPr>
              <a:buNone/>
            </a:pPr>
            <a:r>
              <a:rPr lang="tr-TR" sz="2800" dirty="0" smtClean="0"/>
              <a:t>    zorunluluğu vardır.</a:t>
            </a:r>
          </a:p>
          <a:p>
            <a:r>
              <a:rPr lang="tr-TR" sz="2800" dirty="0" smtClean="0"/>
              <a:t>Tüm materyalin çıkış öncesi </a:t>
            </a:r>
            <a:r>
              <a:rPr lang="tr-TR" sz="2800" dirty="0" err="1" smtClean="0"/>
              <a:t>dekontaminasyonu</a:t>
            </a:r>
            <a:r>
              <a:rPr lang="tr-TR" sz="2800" dirty="0" smtClean="0"/>
              <a:t> sağlanır.</a:t>
            </a:r>
            <a:endParaRPr lang="tr-TR"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FF0000"/>
                </a:solidFill>
              </a:rPr>
              <a:t>Bİyogüvenlİk</a:t>
            </a:r>
            <a:r>
              <a:rPr lang="tr-TR" b="1" dirty="0" smtClean="0">
                <a:solidFill>
                  <a:srgbClr val="FF0000"/>
                </a:solidFill>
              </a:rPr>
              <a:t> </a:t>
            </a:r>
            <a:r>
              <a:rPr lang="tr-TR" b="1" dirty="0" err="1" smtClean="0">
                <a:solidFill>
                  <a:srgbClr val="FF0000"/>
                </a:solidFill>
              </a:rPr>
              <a:t>Sevİyesİ</a:t>
            </a:r>
            <a:r>
              <a:rPr lang="tr-TR" b="1" dirty="0" smtClean="0">
                <a:solidFill>
                  <a:srgbClr val="FF0000"/>
                </a:solidFill>
              </a:rPr>
              <a:t> -4</a:t>
            </a:r>
            <a:endParaRPr lang="tr-TR" dirty="0"/>
          </a:p>
        </p:txBody>
      </p:sp>
      <p:sp>
        <p:nvSpPr>
          <p:cNvPr id="3" name="2 İçerik Yer Tutucusu"/>
          <p:cNvSpPr>
            <a:spLocks noGrp="1"/>
          </p:cNvSpPr>
          <p:nvPr>
            <p:ph idx="1"/>
          </p:nvPr>
        </p:nvSpPr>
        <p:spPr>
          <a:xfrm>
            <a:off x="304800" y="1554162"/>
            <a:ext cx="8686800" cy="5018110"/>
          </a:xfrm>
        </p:spPr>
        <p:txBody>
          <a:bodyPr>
            <a:normAutofit/>
          </a:bodyPr>
          <a:lstStyle/>
          <a:p>
            <a:r>
              <a:rPr lang="tr-TR" sz="2800" dirty="0" smtClean="0"/>
              <a:t>Bu seviye ; </a:t>
            </a:r>
            <a:r>
              <a:rPr lang="tr-TR" sz="2800" dirty="0" err="1" smtClean="0"/>
              <a:t>aerosol</a:t>
            </a:r>
            <a:r>
              <a:rPr lang="tr-TR" sz="2800" dirty="0" smtClean="0"/>
              <a:t> olarak bulaşan ve yüksek oranda risk teşkil eden </a:t>
            </a:r>
            <a:r>
              <a:rPr lang="tr-TR" sz="2800" dirty="0" err="1" smtClean="0"/>
              <a:t>laboratuvar</a:t>
            </a:r>
            <a:r>
              <a:rPr lang="tr-TR" sz="2800" dirty="0" smtClean="0"/>
              <a:t> </a:t>
            </a:r>
            <a:r>
              <a:rPr lang="tr-TR" sz="2800" dirty="0" err="1" smtClean="0"/>
              <a:t>infeksiyonları</a:t>
            </a:r>
            <a:r>
              <a:rPr lang="tr-TR" sz="2800" dirty="0" smtClean="0"/>
              <a:t> ve yaşamı tehdit eden hastalıklara neden olan tehlikeli ve </a:t>
            </a:r>
            <a:r>
              <a:rPr lang="tr-TR" sz="2800" dirty="0" err="1" smtClean="0"/>
              <a:t>ekzotik</a:t>
            </a:r>
            <a:r>
              <a:rPr lang="tr-TR" sz="2800" dirty="0" smtClean="0"/>
              <a:t> ajanları içeren çalışmalar için uygundur. Bu güvenlik seviyesinde </a:t>
            </a:r>
            <a:r>
              <a:rPr lang="tr-TR" sz="2800" dirty="0" err="1" smtClean="0"/>
              <a:t>laboratuvar</a:t>
            </a:r>
            <a:r>
              <a:rPr lang="tr-TR" sz="2800" dirty="0" smtClean="0"/>
              <a:t> personeli, </a:t>
            </a:r>
            <a:r>
              <a:rPr lang="tr-TR" sz="2800" dirty="0" err="1" smtClean="0"/>
              <a:t>infeksiyöz</a:t>
            </a:r>
            <a:r>
              <a:rPr lang="tr-TR" sz="2800" dirty="0" smtClean="0"/>
              <a:t> ajanlara ve </a:t>
            </a:r>
            <a:r>
              <a:rPr lang="tr-TR" sz="2800" dirty="0" err="1" smtClean="0"/>
              <a:t>laboratuvara</a:t>
            </a:r>
            <a:r>
              <a:rPr lang="tr-TR" sz="2800" dirty="0" smtClean="0"/>
              <a:t> ait tüm prosedürler konusunda özel eğitim almış bireyler arasından seçilir. </a:t>
            </a:r>
            <a:endParaRPr lang="tr-TR" sz="2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827088" y="0"/>
            <a:ext cx="7772400" cy="1470025"/>
          </a:xfrm>
        </p:spPr>
        <p:txBody>
          <a:bodyPr/>
          <a:lstStyle/>
          <a:p>
            <a:pPr eaLnBrk="1" hangingPunct="1"/>
            <a:r>
              <a:rPr lang="tr-TR" sz="3400" dirty="0" smtClean="0">
                <a:solidFill>
                  <a:srgbClr val="FF0000"/>
                </a:solidFill>
              </a:rPr>
              <a:t>RADYASYON GÜVENLİĞİ VE KORUNMA</a:t>
            </a:r>
          </a:p>
        </p:txBody>
      </p:sp>
      <p:sp>
        <p:nvSpPr>
          <p:cNvPr id="11267" name="Rectangle 3"/>
          <p:cNvSpPr>
            <a:spLocks noGrp="1" noChangeArrowheads="1"/>
          </p:cNvSpPr>
          <p:nvPr>
            <p:ph type="subTitle" idx="1"/>
          </p:nvPr>
        </p:nvSpPr>
        <p:spPr>
          <a:xfrm>
            <a:off x="1258888" y="5105400"/>
            <a:ext cx="6400800" cy="1347788"/>
          </a:xfrm>
        </p:spPr>
        <p:txBody>
          <a:bodyPr/>
          <a:lstStyle/>
          <a:p>
            <a:pPr eaLnBrk="1" hangingPunct="1"/>
            <a:endParaRPr lang="tr-TR" dirty="0" smtClean="0"/>
          </a:p>
          <a:p>
            <a:pPr eaLnBrk="1" hangingPunct="1"/>
            <a:endParaRPr lang="tr-TR" dirty="0" smtClean="0"/>
          </a:p>
        </p:txBody>
      </p:sp>
      <p:pic>
        <p:nvPicPr>
          <p:cNvPr id="11268" name="Picture 4" descr="CAWPIJK1"/>
          <p:cNvPicPr>
            <a:picLocks noChangeAspect="1" noChangeArrowheads="1"/>
          </p:cNvPicPr>
          <p:nvPr/>
        </p:nvPicPr>
        <p:blipFill>
          <a:blip r:embed="rId2" cstate="print"/>
          <a:srcRect/>
          <a:stretch>
            <a:fillRect/>
          </a:stretch>
        </p:blipFill>
        <p:spPr bwMode="auto">
          <a:xfrm>
            <a:off x="2916238" y="1412875"/>
            <a:ext cx="3471862" cy="3471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tr-TR" sz="2500" smtClean="0"/>
              <a:t>ATOMUN ÜÇ TEMEL PARÇACIĞI</a:t>
            </a:r>
          </a:p>
        </p:txBody>
      </p:sp>
      <p:grpSp>
        <p:nvGrpSpPr>
          <p:cNvPr id="2" name="Group 4"/>
          <p:cNvGrpSpPr>
            <a:grpSpLocks/>
          </p:cNvGrpSpPr>
          <p:nvPr/>
        </p:nvGrpSpPr>
        <p:grpSpPr bwMode="auto">
          <a:xfrm>
            <a:off x="755650" y="1844675"/>
            <a:ext cx="8102600" cy="4392613"/>
            <a:chOff x="352" y="1256"/>
            <a:chExt cx="5040" cy="2520"/>
          </a:xfrm>
        </p:grpSpPr>
        <p:pic>
          <p:nvPicPr>
            <p:cNvPr id="12292" name="Picture 5"/>
            <p:cNvPicPr>
              <a:picLocks noChangeArrowheads="1"/>
            </p:cNvPicPr>
            <p:nvPr/>
          </p:nvPicPr>
          <p:blipFill>
            <a:blip r:embed="rId2" cstate="print"/>
            <a:srcRect/>
            <a:stretch>
              <a:fillRect/>
            </a:stretch>
          </p:blipFill>
          <p:spPr bwMode="auto">
            <a:xfrm>
              <a:off x="352" y="1256"/>
              <a:ext cx="5040" cy="2520"/>
            </a:xfrm>
            <a:prstGeom prst="rect">
              <a:avLst/>
            </a:prstGeom>
            <a:noFill/>
            <a:ln w="12700">
              <a:noFill/>
              <a:miter lim="800000"/>
              <a:headEnd/>
              <a:tailEnd/>
            </a:ln>
          </p:spPr>
        </p:pic>
        <p:sp>
          <p:nvSpPr>
            <p:cNvPr id="12293" name="Line 6"/>
            <p:cNvSpPr>
              <a:spLocks noChangeShapeType="1"/>
            </p:cNvSpPr>
            <p:nvPr/>
          </p:nvSpPr>
          <p:spPr bwMode="auto">
            <a:xfrm flipV="1">
              <a:off x="3512" y="1672"/>
              <a:ext cx="512" cy="112"/>
            </a:xfrm>
            <a:prstGeom prst="line">
              <a:avLst/>
            </a:prstGeom>
            <a:noFill/>
            <a:ln w="25400">
              <a:solidFill>
                <a:srgbClr val="000000"/>
              </a:solidFill>
              <a:round/>
              <a:headEnd/>
              <a:tailEnd/>
            </a:ln>
          </p:spPr>
          <p:txBody>
            <a:bodyPr wrap="none" anchor="ctr"/>
            <a:lstStyle/>
            <a:p>
              <a:endParaRPr lang="tr-TR"/>
            </a:p>
          </p:txBody>
        </p:sp>
        <p:sp>
          <p:nvSpPr>
            <p:cNvPr id="12294" name="Freeform 7"/>
            <p:cNvSpPr>
              <a:spLocks/>
            </p:cNvSpPr>
            <p:nvPr/>
          </p:nvSpPr>
          <p:spPr bwMode="auto">
            <a:xfrm>
              <a:off x="4032" y="1584"/>
              <a:ext cx="124" cy="118"/>
            </a:xfrm>
            <a:custGeom>
              <a:avLst/>
              <a:gdLst>
                <a:gd name="T0" fmla="*/ 77 w 124"/>
                <a:gd name="T1" fmla="*/ 90 h 118"/>
                <a:gd name="T2" fmla="*/ 123 w 124"/>
                <a:gd name="T3" fmla="*/ 61 h 118"/>
                <a:gd name="T4" fmla="*/ 0 w 124"/>
                <a:gd name="T5" fmla="*/ 0 h 118"/>
                <a:gd name="T6" fmla="*/ 31 w 124"/>
                <a:gd name="T7" fmla="*/ 117 h 118"/>
                <a:gd name="T8" fmla="*/ 77 w 124"/>
                <a:gd name="T9" fmla="*/ 90 h 118"/>
                <a:gd name="T10" fmla="*/ 0 60000 65536"/>
                <a:gd name="T11" fmla="*/ 0 60000 65536"/>
                <a:gd name="T12" fmla="*/ 0 60000 65536"/>
                <a:gd name="T13" fmla="*/ 0 60000 65536"/>
                <a:gd name="T14" fmla="*/ 0 60000 65536"/>
                <a:gd name="T15" fmla="*/ 0 w 124"/>
                <a:gd name="T16" fmla="*/ 0 h 118"/>
                <a:gd name="T17" fmla="*/ 124 w 124"/>
                <a:gd name="T18" fmla="*/ 118 h 118"/>
              </a:gdLst>
              <a:ahLst/>
              <a:cxnLst>
                <a:cxn ang="T10">
                  <a:pos x="T0" y="T1"/>
                </a:cxn>
                <a:cxn ang="T11">
                  <a:pos x="T2" y="T3"/>
                </a:cxn>
                <a:cxn ang="T12">
                  <a:pos x="T4" y="T5"/>
                </a:cxn>
                <a:cxn ang="T13">
                  <a:pos x="T6" y="T7"/>
                </a:cxn>
                <a:cxn ang="T14">
                  <a:pos x="T8" y="T9"/>
                </a:cxn>
              </a:cxnLst>
              <a:rect l="T15" t="T16" r="T17" b="T18"/>
              <a:pathLst>
                <a:path w="124" h="118">
                  <a:moveTo>
                    <a:pt x="77" y="90"/>
                  </a:moveTo>
                  <a:lnTo>
                    <a:pt x="123" y="61"/>
                  </a:lnTo>
                  <a:lnTo>
                    <a:pt x="0" y="0"/>
                  </a:lnTo>
                  <a:lnTo>
                    <a:pt x="31" y="117"/>
                  </a:lnTo>
                  <a:lnTo>
                    <a:pt x="77" y="90"/>
                  </a:lnTo>
                </a:path>
              </a:pathLst>
            </a:custGeom>
            <a:solidFill>
              <a:srgbClr val="000000"/>
            </a:solidFill>
            <a:ln w="127000" cap="rnd" cmpd="sng">
              <a:noFill/>
              <a:prstDash val="solid"/>
              <a:round/>
              <a:headEnd type="none" w="med" len="med"/>
              <a:tailEnd type="none" w="med" len="med"/>
            </a:ln>
          </p:spPr>
          <p:txBody>
            <a:bodyPr/>
            <a:lstStyle/>
            <a:p>
              <a:endParaRPr lang="tr-TR"/>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tr-TR" dirty="0" smtClean="0">
                <a:solidFill>
                  <a:srgbClr val="FF0000"/>
                </a:solidFill>
              </a:rPr>
              <a:t>RADYOAKTİVİTE</a:t>
            </a:r>
          </a:p>
        </p:txBody>
      </p:sp>
      <p:sp>
        <p:nvSpPr>
          <p:cNvPr id="13315" name="Rectangle 3"/>
          <p:cNvSpPr>
            <a:spLocks noGrp="1" noChangeArrowheads="1"/>
          </p:cNvSpPr>
          <p:nvPr>
            <p:ph type="body" idx="1"/>
          </p:nvPr>
        </p:nvSpPr>
        <p:spPr/>
        <p:txBody>
          <a:bodyPr/>
          <a:lstStyle/>
          <a:p>
            <a:pPr eaLnBrk="1" hangingPunct="1">
              <a:spcBef>
                <a:spcPct val="0"/>
              </a:spcBef>
              <a:buFont typeface="Wingdings" pitchFamily="2" charset="2"/>
              <a:buNone/>
            </a:pPr>
            <a:r>
              <a:rPr lang="tr-TR" sz="2400" dirty="0" smtClean="0">
                <a:solidFill>
                  <a:schemeClr val="tx1"/>
                </a:solidFill>
                <a:cs typeface="Times New Roman" pitchFamily="18" charset="0"/>
              </a:rPr>
              <a:t>    En basit çekirdek olan hidrojen çekirde</a:t>
            </a:r>
            <a:r>
              <a:rPr lang="tr-TR" sz="2400" dirty="0" smtClean="0">
                <a:solidFill>
                  <a:schemeClr val="tx1"/>
                </a:solidFill>
              </a:rPr>
              <a:t>ğ</a:t>
            </a:r>
            <a:r>
              <a:rPr lang="tr-TR" sz="2400" dirty="0" smtClean="0">
                <a:solidFill>
                  <a:schemeClr val="tx1"/>
                </a:solidFill>
                <a:cs typeface="Times New Roman" pitchFamily="18" charset="0"/>
              </a:rPr>
              <a:t>i</a:t>
            </a:r>
            <a:r>
              <a:rPr lang="tr-TR" sz="2400" dirty="0" smtClean="0">
                <a:solidFill>
                  <a:schemeClr val="tx1"/>
                </a:solidFill>
              </a:rPr>
              <a:t> sadece protondan oluşmuş, bundan</a:t>
            </a:r>
            <a:r>
              <a:rPr lang="tr-TR" sz="2400" dirty="0" smtClean="0">
                <a:solidFill>
                  <a:schemeClr val="tx1"/>
                </a:solidFill>
                <a:cs typeface="Times New Roman" pitchFamily="18" charset="0"/>
              </a:rPr>
              <a:t> ba</a:t>
            </a:r>
            <a:r>
              <a:rPr lang="tr-TR" sz="2400" dirty="0" smtClean="0">
                <a:solidFill>
                  <a:schemeClr val="tx1"/>
                </a:solidFill>
              </a:rPr>
              <a:t>ş</a:t>
            </a:r>
            <a:r>
              <a:rPr lang="tr-TR" sz="2400" dirty="0" smtClean="0">
                <a:solidFill>
                  <a:schemeClr val="tx1"/>
                </a:solidFill>
                <a:cs typeface="Times New Roman" pitchFamily="18" charset="0"/>
              </a:rPr>
              <a:t>ka bütün di</a:t>
            </a:r>
            <a:r>
              <a:rPr lang="tr-TR" sz="2400" dirty="0" smtClean="0">
                <a:solidFill>
                  <a:schemeClr val="tx1"/>
                </a:solidFill>
              </a:rPr>
              <a:t>ğ</a:t>
            </a:r>
            <a:r>
              <a:rPr lang="tr-TR" sz="2400" dirty="0" smtClean="0">
                <a:solidFill>
                  <a:schemeClr val="tx1"/>
                </a:solidFill>
                <a:cs typeface="Times New Roman" pitchFamily="18" charset="0"/>
              </a:rPr>
              <a:t>er çekirdekler nötron ve protonlardan olu</a:t>
            </a:r>
            <a:r>
              <a:rPr lang="tr-TR" sz="2400" dirty="0" smtClean="0">
                <a:solidFill>
                  <a:schemeClr val="tx1"/>
                </a:solidFill>
              </a:rPr>
              <a:t>ş</a:t>
            </a:r>
            <a:r>
              <a:rPr lang="tr-TR" sz="2400" dirty="0" smtClean="0">
                <a:solidFill>
                  <a:schemeClr val="tx1"/>
                </a:solidFill>
                <a:cs typeface="Times New Roman" pitchFamily="18" charset="0"/>
              </a:rPr>
              <a:t>mu</a:t>
            </a:r>
            <a:r>
              <a:rPr lang="tr-TR" sz="2400" dirty="0" smtClean="0">
                <a:solidFill>
                  <a:schemeClr val="tx1"/>
                </a:solidFill>
              </a:rPr>
              <a:t>ş</a:t>
            </a:r>
            <a:r>
              <a:rPr lang="tr-TR" sz="2400" dirty="0" smtClean="0">
                <a:solidFill>
                  <a:schemeClr val="tx1"/>
                </a:solidFill>
                <a:cs typeface="Times New Roman" pitchFamily="18" charset="0"/>
              </a:rPr>
              <a:t>tur. Nötronlar</a:t>
            </a:r>
            <a:r>
              <a:rPr lang="tr-TR" sz="2400" dirty="0" smtClean="0">
                <a:solidFill>
                  <a:schemeClr val="tx1"/>
                </a:solidFill>
              </a:rPr>
              <a:t>ı</a:t>
            </a:r>
            <a:r>
              <a:rPr lang="tr-TR" sz="2400" dirty="0" smtClean="0">
                <a:solidFill>
                  <a:schemeClr val="tx1"/>
                </a:solidFill>
                <a:cs typeface="Times New Roman" pitchFamily="18" charset="0"/>
              </a:rPr>
              <a:t>n protonlara oran</a:t>
            </a:r>
            <a:r>
              <a:rPr lang="tr-TR" sz="2400" dirty="0" smtClean="0">
                <a:solidFill>
                  <a:schemeClr val="tx1"/>
                </a:solidFill>
              </a:rPr>
              <a:t>ı</a:t>
            </a:r>
            <a:r>
              <a:rPr lang="tr-TR" sz="2400" dirty="0" smtClean="0">
                <a:solidFill>
                  <a:schemeClr val="tx1"/>
                </a:solidFill>
                <a:cs typeface="Times New Roman" pitchFamily="18" charset="0"/>
              </a:rPr>
              <a:t> hafif izotoplarda bir iken, periyodik çizelgenin sonundaki a</a:t>
            </a:r>
            <a:r>
              <a:rPr lang="tr-TR" sz="2400" dirty="0" smtClean="0">
                <a:solidFill>
                  <a:schemeClr val="tx1"/>
                </a:solidFill>
              </a:rPr>
              <a:t>ğı</a:t>
            </a:r>
            <a:r>
              <a:rPr lang="tr-TR" sz="2400" dirty="0" smtClean="0">
                <a:solidFill>
                  <a:schemeClr val="tx1"/>
                </a:solidFill>
                <a:cs typeface="Times New Roman" pitchFamily="18" charset="0"/>
              </a:rPr>
              <a:t>r elementlere do</a:t>
            </a:r>
            <a:r>
              <a:rPr lang="tr-TR" sz="2400" dirty="0" smtClean="0">
                <a:solidFill>
                  <a:schemeClr val="tx1"/>
                </a:solidFill>
              </a:rPr>
              <a:t>ğ</a:t>
            </a:r>
            <a:r>
              <a:rPr lang="tr-TR" sz="2400" dirty="0" smtClean="0">
                <a:solidFill>
                  <a:schemeClr val="tx1"/>
                </a:solidFill>
                <a:cs typeface="Times New Roman" pitchFamily="18" charset="0"/>
              </a:rPr>
              <a:t>ru giderek artar</a:t>
            </a:r>
            <a:r>
              <a:rPr lang="tr-TR" sz="2400" dirty="0" smtClean="0">
                <a:solidFill>
                  <a:schemeClr val="tx1"/>
                </a:solidFill>
              </a:rPr>
              <a:t>.</a:t>
            </a:r>
            <a:r>
              <a:rPr lang="tr-TR" sz="2400" dirty="0" smtClean="0">
                <a:solidFill>
                  <a:schemeClr val="tx1"/>
                </a:solidFill>
                <a:cs typeface="Times New Roman" pitchFamily="18" charset="0"/>
              </a:rPr>
              <a:t> Bu oran </a:t>
            </a:r>
            <a:r>
              <a:rPr lang="tr-TR" sz="2400" dirty="0" smtClean="0">
                <a:solidFill>
                  <a:schemeClr val="tx1"/>
                </a:solidFill>
              </a:rPr>
              <a:t>daha çok </a:t>
            </a:r>
            <a:r>
              <a:rPr lang="tr-TR" sz="2400" dirty="0" smtClean="0">
                <a:solidFill>
                  <a:schemeClr val="tx1"/>
                </a:solidFill>
                <a:cs typeface="Times New Roman" pitchFamily="18" charset="0"/>
              </a:rPr>
              <a:t>artt</a:t>
            </a:r>
            <a:r>
              <a:rPr lang="tr-TR" sz="2400" dirty="0" smtClean="0">
                <a:solidFill>
                  <a:schemeClr val="tx1"/>
                </a:solidFill>
              </a:rPr>
              <a:t>ığı</a:t>
            </a:r>
            <a:r>
              <a:rPr lang="tr-TR" sz="2400" dirty="0" smtClean="0">
                <a:solidFill>
                  <a:schemeClr val="tx1"/>
                </a:solidFill>
                <a:cs typeface="Times New Roman" pitchFamily="18" charset="0"/>
              </a:rPr>
              <a:t>nda </a:t>
            </a:r>
            <a:r>
              <a:rPr lang="tr-TR" sz="2400" dirty="0" smtClean="0">
                <a:solidFill>
                  <a:schemeClr val="tx1"/>
                </a:solidFill>
              </a:rPr>
              <a:t>izotopun</a:t>
            </a:r>
            <a:r>
              <a:rPr lang="tr-TR" sz="2400" dirty="0" smtClean="0">
                <a:solidFill>
                  <a:schemeClr val="tx1"/>
                </a:solidFill>
                <a:cs typeface="Times New Roman" pitchFamily="18" charset="0"/>
              </a:rPr>
              <a:t> art</a:t>
            </a:r>
            <a:r>
              <a:rPr lang="tr-TR" sz="2400" dirty="0" smtClean="0">
                <a:solidFill>
                  <a:schemeClr val="tx1"/>
                </a:solidFill>
              </a:rPr>
              <a:t>ı</a:t>
            </a:r>
            <a:r>
              <a:rPr lang="tr-TR" sz="2400" dirty="0" smtClean="0">
                <a:solidFill>
                  <a:schemeClr val="tx1"/>
                </a:solidFill>
                <a:cs typeface="Times New Roman" pitchFamily="18" charset="0"/>
              </a:rPr>
              <a:t>k kararl</a:t>
            </a:r>
            <a:r>
              <a:rPr lang="tr-TR" sz="2400" dirty="0" smtClean="0">
                <a:solidFill>
                  <a:schemeClr val="tx1"/>
                </a:solidFill>
              </a:rPr>
              <a:t>ı</a:t>
            </a:r>
            <a:r>
              <a:rPr lang="tr-TR" sz="2400" dirty="0" smtClean="0">
                <a:solidFill>
                  <a:schemeClr val="tx1"/>
                </a:solidFill>
                <a:cs typeface="Times New Roman" pitchFamily="18" charset="0"/>
              </a:rPr>
              <a:t> olmad</a:t>
            </a:r>
            <a:r>
              <a:rPr lang="tr-TR" sz="2400" dirty="0" smtClean="0">
                <a:solidFill>
                  <a:schemeClr val="tx1"/>
                </a:solidFill>
              </a:rPr>
              <a:t>ığı</a:t>
            </a:r>
            <a:r>
              <a:rPr lang="tr-TR" sz="2400" dirty="0" smtClean="0">
                <a:solidFill>
                  <a:schemeClr val="tx1"/>
                </a:solidFill>
                <a:cs typeface="Times New Roman" pitchFamily="18" charset="0"/>
              </a:rPr>
              <a:t> bir yere gelinir. En a</a:t>
            </a:r>
            <a:r>
              <a:rPr lang="tr-TR" sz="2400" dirty="0" smtClean="0">
                <a:solidFill>
                  <a:schemeClr val="tx1"/>
                </a:solidFill>
              </a:rPr>
              <a:t>ğı</a:t>
            </a:r>
            <a:r>
              <a:rPr lang="tr-TR" sz="2400" dirty="0" smtClean="0">
                <a:solidFill>
                  <a:schemeClr val="tx1"/>
                </a:solidFill>
                <a:cs typeface="Times New Roman" pitchFamily="18" charset="0"/>
              </a:rPr>
              <a:t>r kararl</a:t>
            </a:r>
            <a:r>
              <a:rPr lang="tr-TR" sz="2400" dirty="0" smtClean="0">
                <a:solidFill>
                  <a:schemeClr val="tx1"/>
                </a:solidFill>
              </a:rPr>
              <a:t>ı</a:t>
            </a:r>
            <a:r>
              <a:rPr lang="tr-TR" sz="2400" dirty="0" smtClean="0">
                <a:solidFill>
                  <a:schemeClr val="tx1"/>
                </a:solidFill>
                <a:cs typeface="Times New Roman" pitchFamily="18" charset="0"/>
              </a:rPr>
              <a:t> </a:t>
            </a:r>
            <a:r>
              <a:rPr lang="tr-TR" sz="2400" dirty="0" smtClean="0">
                <a:solidFill>
                  <a:schemeClr val="tx1"/>
                </a:solidFill>
              </a:rPr>
              <a:t>izotop</a:t>
            </a:r>
            <a:r>
              <a:rPr lang="tr-TR" sz="2400" dirty="0" smtClean="0">
                <a:solidFill>
                  <a:schemeClr val="tx1"/>
                </a:solidFill>
                <a:cs typeface="Times New Roman" pitchFamily="18" charset="0"/>
              </a:rPr>
              <a:t> </a:t>
            </a:r>
            <a:r>
              <a:rPr lang="tr-TR" sz="2400" b="1" baseline="-25000" dirty="0" smtClean="0">
                <a:solidFill>
                  <a:schemeClr val="tx1"/>
                </a:solidFill>
              </a:rPr>
              <a:t>83</a:t>
            </a:r>
            <a:r>
              <a:rPr lang="tr-TR" sz="2400" b="1" dirty="0" smtClean="0">
                <a:solidFill>
                  <a:schemeClr val="tx1"/>
                </a:solidFill>
                <a:cs typeface="Times New Roman" pitchFamily="18" charset="0"/>
              </a:rPr>
              <a:t>Bi</a:t>
            </a:r>
            <a:r>
              <a:rPr lang="tr-TR" sz="2400" b="1" baseline="30000" dirty="0" smtClean="0">
                <a:solidFill>
                  <a:schemeClr val="tx1"/>
                </a:solidFill>
                <a:cs typeface="Times New Roman" pitchFamily="18" charset="0"/>
              </a:rPr>
              <a:t>207</a:t>
            </a:r>
            <a:r>
              <a:rPr lang="tr-TR" sz="2400" dirty="0" smtClean="0">
                <a:solidFill>
                  <a:schemeClr val="tx1"/>
                </a:solidFill>
                <a:cs typeface="Times New Roman" pitchFamily="18" charset="0"/>
              </a:rPr>
              <a:t> </a:t>
            </a:r>
            <a:r>
              <a:rPr lang="tr-TR" sz="2400" dirty="0" smtClean="0">
                <a:solidFill>
                  <a:schemeClr val="tx1"/>
                </a:solidFill>
              </a:rPr>
              <a:t>ol</a:t>
            </a:r>
            <a:r>
              <a:rPr lang="tr-TR" sz="2400" dirty="0" smtClean="0">
                <a:solidFill>
                  <a:schemeClr val="tx1"/>
                </a:solidFill>
                <a:cs typeface="Times New Roman" pitchFamily="18" charset="0"/>
              </a:rPr>
              <a:t>u</a:t>
            </a:r>
            <a:r>
              <a:rPr lang="tr-TR" sz="2400" dirty="0" smtClean="0">
                <a:solidFill>
                  <a:schemeClr val="tx1"/>
                </a:solidFill>
              </a:rPr>
              <a:t>p,</a:t>
            </a:r>
            <a:r>
              <a:rPr lang="tr-TR" sz="2400" dirty="0" smtClean="0">
                <a:solidFill>
                  <a:schemeClr val="tx1"/>
                </a:solidFill>
                <a:cs typeface="Times New Roman" pitchFamily="18" charset="0"/>
              </a:rPr>
              <a:t> </a:t>
            </a:r>
            <a:r>
              <a:rPr lang="tr-TR" sz="2400" dirty="0" smtClean="0">
                <a:solidFill>
                  <a:schemeClr val="tx1"/>
                </a:solidFill>
              </a:rPr>
              <a:t>d</a:t>
            </a:r>
            <a:r>
              <a:rPr lang="tr-TR" sz="2400" dirty="0" smtClean="0">
                <a:solidFill>
                  <a:schemeClr val="tx1"/>
                </a:solidFill>
                <a:cs typeface="Times New Roman" pitchFamily="18" charset="0"/>
              </a:rPr>
              <a:t>aha a</a:t>
            </a:r>
            <a:r>
              <a:rPr lang="tr-TR" sz="2400" dirty="0" smtClean="0">
                <a:solidFill>
                  <a:schemeClr val="tx1"/>
                </a:solidFill>
              </a:rPr>
              <a:t>ğı</a:t>
            </a:r>
            <a:r>
              <a:rPr lang="tr-TR" sz="2400" dirty="0" smtClean="0">
                <a:solidFill>
                  <a:schemeClr val="tx1"/>
                </a:solidFill>
                <a:cs typeface="Times New Roman" pitchFamily="18" charset="0"/>
              </a:rPr>
              <a:t>r </a:t>
            </a:r>
            <a:r>
              <a:rPr lang="tr-TR" sz="2400" dirty="0" smtClean="0">
                <a:solidFill>
                  <a:schemeClr val="tx1"/>
                </a:solidFill>
              </a:rPr>
              <a:t>izotoplar </a:t>
            </a:r>
            <a:r>
              <a:rPr lang="tr-TR" sz="2400" dirty="0" smtClean="0">
                <a:solidFill>
                  <a:schemeClr val="tx1"/>
                </a:solidFill>
                <a:cs typeface="Times New Roman" pitchFamily="18" charset="0"/>
              </a:rPr>
              <a:t>d</a:t>
            </a:r>
            <a:r>
              <a:rPr lang="tr-TR" sz="2400" dirty="0" smtClean="0">
                <a:solidFill>
                  <a:schemeClr val="tx1"/>
                </a:solidFill>
              </a:rPr>
              <a:t>ış</a:t>
            </a:r>
            <a:r>
              <a:rPr lang="tr-TR" sz="2400" dirty="0" smtClean="0">
                <a:solidFill>
                  <a:schemeClr val="tx1"/>
                </a:solidFill>
                <a:cs typeface="Times New Roman" pitchFamily="18" charset="0"/>
              </a:rPr>
              <a:t>ar</a:t>
            </a:r>
            <a:r>
              <a:rPr lang="tr-TR" sz="2400" dirty="0" smtClean="0">
                <a:solidFill>
                  <a:schemeClr val="tx1"/>
                </a:solidFill>
              </a:rPr>
              <a:t>ı</a:t>
            </a:r>
            <a:r>
              <a:rPr lang="tr-TR" sz="2400" dirty="0" smtClean="0">
                <a:solidFill>
                  <a:schemeClr val="tx1"/>
                </a:solidFill>
                <a:cs typeface="Times New Roman" pitchFamily="18" charset="0"/>
              </a:rPr>
              <a:t>ya verecekleri fazla enerjileri oldu</a:t>
            </a:r>
            <a:r>
              <a:rPr lang="tr-TR" sz="2400" dirty="0" smtClean="0">
                <a:solidFill>
                  <a:schemeClr val="tx1"/>
                </a:solidFill>
              </a:rPr>
              <a:t>ğ</a:t>
            </a:r>
            <a:r>
              <a:rPr lang="tr-TR" sz="2400" dirty="0" smtClean="0">
                <a:solidFill>
                  <a:schemeClr val="tx1"/>
                </a:solidFill>
                <a:cs typeface="Times New Roman" pitchFamily="18" charset="0"/>
              </a:rPr>
              <a:t>undan karars</a:t>
            </a:r>
            <a:r>
              <a:rPr lang="tr-TR" sz="2400" dirty="0" smtClean="0">
                <a:solidFill>
                  <a:schemeClr val="tx1"/>
                </a:solidFill>
              </a:rPr>
              <a:t>ı</a:t>
            </a:r>
            <a:r>
              <a:rPr lang="tr-TR" sz="2400" dirty="0" smtClean="0">
                <a:solidFill>
                  <a:schemeClr val="tx1"/>
                </a:solidFill>
                <a:cs typeface="Times New Roman" pitchFamily="18" charset="0"/>
              </a:rPr>
              <a:t>zd</a:t>
            </a:r>
            <a:r>
              <a:rPr lang="tr-TR" sz="2400" dirty="0" smtClean="0">
                <a:solidFill>
                  <a:schemeClr val="tx1"/>
                </a:solidFill>
              </a:rPr>
              <a:t>ı</a:t>
            </a:r>
            <a:r>
              <a:rPr lang="tr-TR" sz="2400" dirty="0" smtClean="0">
                <a:solidFill>
                  <a:schemeClr val="tx1"/>
                </a:solidFill>
                <a:cs typeface="Times New Roman" pitchFamily="18" charset="0"/>
              </a:rPr>
              <a:t>r. Bunlar</a:t>
            </a:r>
            <a:r>
              <a:rPr lang="tr-TR" sz="2400" dirty="0" smtClean="0">
                <a:solidFill>
                  <a:schemeClr val="tx1"/>
                </a:solidFill>
              </a:rPr>
              <a:t> kararlı hale gelene dek enerji fazlalıklarını bazı ışınlar yayınlayarak giderirler. Bu olaya “</a:t>
            </a:r>
            <a:r>
              <a:rPr lang="tr-TR" sz="2400" b="1" dirty="0" smtClean="0">
                <a:solidFill>
                  <a:schemeClr val="tx1"/>
                </a:solidFill>
              </a:rPr>
              <a:t>radyoaktivite</a:t>
            </a:r>
            <a:r>
              <a:rPr lang="tr-TR" sz="2400" dirty="0" smtClean="0">
                <a:solidFill>
                  <a:schemeClr val="tx1"/>
                </a:solidFill>
              </a:rPr>
              <a:t>” veya “</a:t>
            </a:r>
            <a:r>
              <a:rPr lang="tr-TR" sz="2400" b="1" dirty="0" smtClean="0">
                <a:solidFill>
                  <a:schemeClr val="tx1"/>
                </a:solidFill>
              </a:rPr>
              <a:t>radyoaktif parçalanma</a:t>
            </a:r>
            <a:r>
              <a:rPr lang="tr-TR" sz="2400" dirty="0" smtClean="0">
                <a:solidFill>
                  <a:schemeClr val="tx1"/>
                </a:solidFill>
              </a:rPr>
              <a:t>” denir. </a:t>
            </a:r>
          </a:p>
          <a:p>
            <a:pPr eaLnBrk="1" hangingPunct="1"/>
            <a:endParaRPr lang="tr-TR" sz="2400" dirty="0" smtClean="0">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tr-TR" sz="2700" dirty="0" smtClean="0">
                <a:solidFill>
                  <a:srgbClr val="FF0000"/>
                </a:solidFill>
              </a:rPr>
              <a:t>RADYASYON VE ÇEŞİTLERİ</a:t>
            </a:r>
          </a:p>
        </p:txBody>
      </p:sp>
      <p:sp>
        <p:nvSpPr>
          <p:cNvPr id="14339" name="Rectangle 3"/>
          <p:cNvSpPr>
            <a:spLocks noGrp="1" noChangeArrowheads="1"/>
          </p:cNvSpPr>
          <p:nvPr>
            <p:ph type="body" idx="1"/>
          </p:nvPr>
        </p:nvSpPr>
        <p:spPr>
          <a:xfrm>
            <a:off x="250825" y="1600200"/>
            <a:ext cx="8435975" cy="4997450"/>
          </a:xfrm>
        </p:spPr>
        <p:txBody>
          <a:bodyPr/>
          <a:lstStyle/>
          <a:p>
            <a:pPr eaLnBrk="1" hangingPunct="1">
              <a:buFont typeface="Wingdings" pitchFamily="2" charset="2"/>
              <a:buNone/>
            </a:pPr>
            <a:endParaRPr lang="tr-TR" smtClean="0"/>
          </a:p>
          <a:p>
            <a:pPr eaLnBrk="1" hangingPunct="1">
              <a:buFont typeface="Wingdings" pitchFamily="2" charset="2"/>
              <a:buNone/>
            </a:pPr>
            <a:endParaRPr lang="tr-TR" smtClean="0"/>
          </a:p>
        </p:txBody>
      </p:sp>
      <p:grpSp>
        <p:nvGrpSpPr>
          <p:cNvPr id="2" name="Group 4"/>
          <p:cNvGrpSpPr>
            <a:grpSpLocks/>
          </p:cNvGrpSpPr>
          <p:nvPr/>
        </p:nvGrpSpPr>
        <p:grpSpPr bwMode="auto">
          <a:xfrm>
            <a:off x="684213" y="2133600"/>
            <a:ext cx="7877175" cy="3505200"/>
            <a:chOff x="593" y="1361"/>
            <a:chExt cx="4825" cy="2191"/>
          </a:xfrm>
        </p:grpSpPr>
        <p:sp>
          <p:nvSpPr>
            <p:cNvPr id="14341" name="Line 5"/>
            <p:cNvSpPr>
              <a:spLocks noChangeShapeType="1"/>
            </p:cNvSpPr>
            <p:nvPr/>
          </p:nvSpPr>
          <p:spPr bwMode="auto">
            <a:xfrm flipV="1">
              <a:off x="3006" y="1581"/>
              <a:ext cx="1" cy="211"/>
            </a:xfrm>
            <a:prstGeom prst="line">
              <a:avLst/>
            </a:prstGeom>
            <a:noFill/>
            <a:ln w="12700">
              <a:solidFill>
                <a:srgbClr val="000000"/>
              </a:solidFill>
              <a:round/>
              <a:headEnd/>
              <a:tailEnd/>
            </a:ln>
          </p:spPr>
          <p:txBody>
            <a:bodyPr/>
            <a:lstStyle/>
            <a:p>
              <a:endParaRPr lang="tr-TR"/>
            </a:p>
          </p:txBody>
        </p:sp>
        <p:sp>
          <p:nvSpPr>
            <p:cNvPr id="14342" name="Line 6"/>
            <p:cNvSpPr>
              <a:spLocks noChangeShapeType="1"/>
            </p:cNvSpPr>
            <p:nvPr/>
          </p:nvSpPr>
          <p:spPr bwMode="auto">
            <a:xfrm>
              <a:off x="3006" y="1581"/>
              <a:ext cx="1" cy="211"/>
            </a:xfrm>
            <a:prstGeom prst="line">
              <a:avLst/>
            </a:prstGeom>
            <a:noFill/>
            <a:ln w="12700">
              <a:solidFill>
                <a:srgbClr val="000000"/>
              </a:solidFill>
              <a:round/>
              <a:headEnd/>
              <a:tailEnd/>
            </a:ln>
          </p:spPr>
          <p:txBody>
            <a:bodyPr/>
            <a:lstStyle/>
            <a:p>
              <a:endParaRPr lang="tr-TR"/>
            </a:p>
          </p:txBody>
        </p:sp>
        <p:sp>
          <p:nvSpPr>
            <p:cNvPr id="14343" name="Line 7"/>
            <p:cNvSpPr>
              <a:spLocks noChangeShapeType="1"/>
            </p:cNvSpPr>
            <p:nvPr/>
          </p:nvSpPr>
          <p:spPr bwMode="auto">
            <a:xfrm>
              <a:off x="2908" y="1792"/>
              <a:ext cx="98" cy="1"/>
            </a:xfrm>
            <a:prstGeom prst="line">
              <a:avLst/>
            </a:prstGeom>
            <a:noFill/>
            <a:ln w="12700">
              <a:solidFill>
                <a:srgbClr val="000000"/>
              </a:solidFill>
              <a:round/>
              <a:headEnd/>
              <a:tailEnd/>
            </a:ln>
          </p:spPr>
          <p:txBody>
            <a:bodyPr/>
            <a:lstStyle/>
            <a:p>
              <a:endParaRPr lang="tr-TR"/>
            </a:p>
          </p:txBody>
        </p:sp>
        <p:sp>
          <p:nvSpPr>
            <p:cNvPr id="14344" name="Line 8"/>
            <p:cNvSpPr>
              <a:spLocks noChangeShapeType="1"/>
            </p:cNvSpPr>
            <p:nvPr/>
          </p:nvSpPr>
          <p:spPr bwMode="auto">
            <a:xfrm>
              <a:off x="3006" y="1792"/>
              <a:ext cx="97" cy="1"/>
            </a:xfrm>
            <a:prstGeom prst="line">
              <a:avLst/>
            </a:prstGeom>
            <a:noFill/>
            <a:ln w="12700">
              <a:solidFill>
                <a:srgbClr val="000000"/>
              </a:solidFill>
              <a:round/>
              <a:headEnd/>
              <a:tailEnd/>
            </a:ln>
          </p:spPr>
          <p:txBody>
            <a:bodyPr/>
            <a:lstStyle/>
            <a:p>
              <a:endParaRPr lang="tr-TR"/>
            </a:p>
          </p:txBody>
        </p:sp>
        <p:sp>
          <p:nvSpPr>
            <p:cNvPr id="14345" name="Line 9"/>
            <p:cNvSpPr>
              <a:spLocks noChangeShapeType="1"/>
            </p:cNvSpPr>
            <p:nvPr/>
          </p:nvSpPr>
          <p:spPr bwMode="auto">
            <a:xfrm flipV="1">
              <a:off x="1751" y="1902"/>
              <a:ext cx="1" cy="211"/>
            </a:xfrm>
            <a:prstGeom prst="line">
              <a:avLst/>
            </a:prstGeom>
            <a:noFill/>
            <a:ln w="12700">
              <a:solidFill>
                <a:srgbClr val="000000"/>
              </a:solidFill>
              <a:round/>
              <a:headEnd/>
              <a:tailEnd/>
            </a:ln>
          </p:spPr>
          <p:txBody>
            <a:bodyPr/>
            <a:lstStyle/>
            <a:p>
              <a:endParaRPr lang="tr-TR"/>
            </a:p>
          </p:txBody>
        </p:sp>
        <p:sp>
          <p:nvSpPr>
            <p:cNvPr id="14346" name="Line 10"/>
            <p:cNvSpPr>
              <a:spLocks noChangeShapeType="1"/>
            </p:cNvSpPr>
            <p:nvPr/>
          </p:nvSpPr>
          <p:spPr bwMode="auto">
            <a:xfrm>
              <a:off x="1751" y="1902"/>
              <a:ext cx="1" cy="211"/>
            </a:xfrm>
            <a:prstGeom prst="line">
              <a:avLst/>
            </a:prstGeom>
            <a:noFill/>
            <a:ln w="12700">
              <a:solidFill>
                <a:srgbClr val="000000"/>
              </a:solidFill>
              <a:round/>
              <a:headEnd/>
              <a:tailEnd/>
            </a:ln>
          </p:spPr>
          <p:txBody>
            <a:bodyPr/>
            <a:lstStyle/>
            <a:p>
              <a:endParaRPr lang="tr-TR"/>
            </a:p>
          </p:txBody>
        </p:sp>
        <p:sp>
          <p:nvSpPr>
            <p:cNvPr id="14347" name="Line 11"/>
            <p:cNvSpPr>
              <a:spLocks noChangeShapeType="1"/>
            </p:cNvSpPr>
            <p:nvPr/>
          </p:nvSpPr>
          <p:spPr bwMode="auto">
            <a:xfrm>
              <a:off x="1653" y="2113"/>
              <a:ext cx="98" cy="1"/>
            </a:xfrm>
            <a:prstGeom prst="line">
              <a:avLst/>
            </a:prstGeom>
            <a:noFill/>
            <a:ln w="12700">
              <a:solidFill>
                <a:srgbClr val="000000"/>
              </a:solidFill>
              <a:round/>
              <a:headEnd/>
              <a:tailEnd/>
            </a:ln>
          </p:spPr>
          <p:txBody>
            <a:bodyPr/>
            <a:lstStyle/>
            <a:p>
              <a:endParaRPr lang="tr-TR"/>
            </a:p>
          </p:txBody>
        </p:sp>
        <p:sp>
          <p:nvSpPr>
            <p:cNvPr id="14348" name="Line 12"/>
            <p:cNvSpPr>
              <a:spLocks noChangeShapeType="1"/>
            </p:cNvSpPr>
            <p:nvPr/>
          </p:nvSpPr>
          <p:spPr bwMode="auto">
            <a:xfrm>
              <a:off x="1751" y="2113"/>
              <a:ext cx="97" cy="1"/>
            </a:xfrm>
            <a:prstGeom prst="line">
              <a:avLst/>
            </a:prstGeom>
            <a:noFill/>
            <a:ln w="12700">
              <a:solidFill>
                <a:srgbClr val="000000"/>
              </a:solidFill>
              <a:round/>
              <a:headEnd/>
              <a:tailEnd/>
            </a:ln>
          </p:spPr>
          <p:txBody>
            <a:bodyPr/>
            <a:lstStyle/>
            <a:p>
              <a:endParaRPr lang="tr-TR"/>
            </a:p>
          </p:txBody>
        </p:sp>
        <p:sp>
          <p:nvSpPr>
            <p:cNvPr id="14349" name="Line 13"/>
            <p:cNvSpPr>
              <a:spLocks noChangeShapeType="1"/>
            </p:cNvSpPr>
            <p:nvPr/>
          </p:nvSpPr>
          <p:spPr bwMode="auto">
            <a:xfrm>
              <a:off x="1151" y="2223"/>
              <a:ext cx="1" cy="195"/>
            </a:xfrm>
            <a:prstGeom prst="line">
              <a:avLst/>
            </a:prstGeom>
            <a:noFill/>
            <a:ln w="12700">
              <a:solidFill>
                <a:srgbClr val="000000"/>
              </a:solidFill>
              <a:round/>
              <a:headEnd/>
              <a:tailEnd/>
            </a:ln>
          </p:spPr>
          <p:txBody>
            <a:bodyPr/>
            <a:lstStyle/>
            <a:p>
              <a:endParaRPr lang="tr-TR"/>
            </a:p>
          </p:txBody>
        </p:sp>
        <p:sp>
          <p:nvSpPr>
            <p:cNvPr id="14350" name="Rectangle 14"/>
            <p:cNvSpPr>
              <a:spLocks noChangeArrowheads="1"/>
            </p:cNvSpPr>
            <p:nvPr/>
          </p:nvSpPr>
          <p:spPr bwMode="auto">
            <a:xfrm>
              <a:off x="648" y="2418"/>
              <a:ext cx="1005" cy="507"/>
            </a:xfrm>
            <a:prstGeom prst="rect">
              <a:avLst/>
            </a:prstGeom>
            <a:solidFill>
              <a:srgbClr val="FFFF00"/>
            </a:solidFill>
            <a:ln w="9525">
              <a:noFill/>
              <a:miter lim="800000"/>
              <a:headEnd/>
              <a:tailEnd/>
            </a:ln>
          </p:spPr>
          <p:txBody>
            <a:bodyPr/>
            <a:lstStyle/>
            <a:p>
              <a:endParaRPr lang="tr-TR"/>
            </a:p>
          </p:txBody>
        </p:sp>
        <p:sp>
          <p:nvSpPr>
            <p:cNvPr id="14351" name="Rectangle 15"/>
            <p:cNvSpPr>
              <a:spLocks noChangeArrowheads="1"/>
            </p:cNvSpPr>
            <p:nvPr/>
          </p:nvSpPr>
          <p:spPr bwMode="auto">
            <a:xfrm>
              <a:off x="742" y="2456"/>
              <a:ext cx="868" cy="142"/>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Hızlı elektronlar</a:t>
              </a:r>
              <a:endParaRPr kumimoji="1" lang="tr-TR" sz="3200" b="1">
                <a:solidFill>
                  <a:schemeClr val="accent2"/>
                </a:solidFill>
              </a:endParaRPr>
            </a:p>
          </p:txBody>
        </p:sp>
        <p:sp>
          <p:nvSpPr>
            <p:cNvPr id="14352" name="Rectangle 16"/>
            <p:cNvSpPr>
              <a:spLocks noChangeArrowheads="1"/>
            </p:cNvSpPr>
            <p:nvPr/>
          </p:nvSpPr>
          <p:spPr bwMode="auto">
            <a:xfrm>
              <a:off x="709" y="2599"/>
              <a:ext cx="935"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Beta parçacıkları</a:t>
              </a:r>
              <a:endParaRPr kumimoji="1" lang="tr-TR" sz="3200" b="1">
                <a:solidFill>
                  <a:schemeClr val="accent2"/>
                </a:solidFill>
              </a:endParaRPr>
            </a:p>
          </p:txBody>
        </p:sp>
        <p:sp>
          <p:nvSpPr>
            <p:cNvPr id="14353" name="Rectangle 17"/>
            <p:cNvSpPr>
              <a:spLocks noChangeArrowheads="1"/>
            </p:cNvSpPr>
            <p:nvPr/>
          </p:nvSpPr>
          <p:spPr bwMode="auto">
            <a:xfrm>
              <a:off x="724" y="2743"/>
              <a:ext cx="903"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Alfa parçacıkları</a:t>
              </a:r>
              <a:endParaRPr kumimoji="1" lang="tr-TR" sz="3200" b="1">
                <a:solidFill>
                  <a:schemeClr val="accent2"/>
                </a:solidFill>
              </a:endParaRPr>
            </a:p>
          </p:txBody>
        </p:sp>
        <p:sp>
          <p:nvSpPr>
            <p:cNvPr id="14354" name="Rectangle 18"/>
            <p:cNvSpPr>
              <a:spLocks noChangeArrowheads="1"/>
            </p:cNvSpPr>
            <p:nvPr/>
          </p:nvSpPr>
          <p:spPr bwMode="auto">
            <a:xfrm>
              <a:off x="648" y="2418"/>
              <a:ext cx="1005" cy="507"/>
            </a:xfrm>
            <a:prstGeom prst="rect">
              <a:avLst/>
            </a:prstGeom>
            <a:noFill/>
            <a:ln w="12700">
              <a:solidFill>
                <a:srgbClr val="000000"/>
              </a:solidFill>
              <a:miter lim="800000"/>
              <a:headEnd/>
              <a:tailEnd/>
            </a:ln>
          </p:spPr>
          <p:txBody>
            <a:bodyPr/>
            <a:lstStyle/>
            <a:p>
              <a:endParaRPr lang="tr-TR"/>
            </a:p>
          </p:txBody>
        </p:sp>
        <p:sp>
          <p:nvSpPr>
            <p:cNvPr id="14355" name="Rectangle 19"/>
            <p:cNvSpPr>
              <a:spLocks noChangeArrowheads="1"/>
            </p:cNvSpPr>
            <p:nvPr/>
          </p:nvSpPr>
          <p:spPr bwMode="auto">
            <a:xfrm>
              <a:off x="648" y="2003"/>
              <a:ext cx="1005" cy="220"/>
            </a:xfrm>
            <a:prstGeom prst="rect">
              <a:avLst/>
            </a:prstGeom>
            <a:solidFill>
              <a:srgbClr val="FFFF00"/>
            </a:solidFill>
            <a:ln w="9525">
              <a:noFill/>
              <a:miter lim="800000"/>
              <a:headEnd/>
              <a:tailEnd/>
            </a:ln>
          </p:spPr>
          <p:txBody>
            <a:bodyPr/>
            <a:lstStyle/>
            <a:p>
              <a:endParaRPr lang="tr-TR"/>
            </a:p>
          </p:txBody>
        </p:sp>
        <p:sp>
          <p:nvSpPr>
            <p:cNvPr id="14356" name="Rectangle 20"/>
            <p:cNvSpPr>
              <a:spLocks noChangeArrowheads="1"/>
            </p:cNvSpPr>
            <p:nvPr/>
          </p:nvSpPr>
          <p:spPr bwMode="auto">
            <a:xfrm>
              <a:off x="743" y="2041"/>
              <a:ext cx="862"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PARÇACIK TİPİ</a:t>
              </a:r>
              <a:endParaRPr kumimoji="1" lang="tr-TR" sz="3200" b="1">
                <a:solidFill>
                  <a:schemeClr val="accent2"/>
                </a:solidFill>
              </a:endParaRPr>
            </a:p>
          </p:txBody>
        </p:sp>
        <p:sp>
          <p:nvSpPr>
            <p:cNvPr id="14357" name="Rectangle 21"/>
            <p:cNvSpPr>
              <a:spLocks noChangeArrowheads="1"/>
            </p:cNvSpPr>
            <p:nvPr/>
          </p:nvSpPr>
          <p:spPr bwMode="auto">
            <a:xfrm>
              <a:off x="648" y="2003"/>
              <a:ext cx="1005" cy="220"/>
            </a:xfrm>
            <a:prstGeom prst="rect">
              <a:avLst/>
            </a:prstGeom>
            <a:noFill/>
            <a:ln w="12700">
              <a:solidFill>
                <a:srgbClr val="000000"/>
              </a:solidFill>
              <a:miter lim="800000"/>
              <a:headEnd/>
              <a:tailEnd/>
            </a:ln>
          </p:spPr>
          <p:txBody>
            <a:bodyPr/>
            <a:lstStyle/>
            <a:p>
              <a:endParaRPr lang="tr-TR"/>
            </a:p>
          </p:txBody>
        </p:sp>
        <p:sp>
          <p:nvSpPr>
            <p:cNvPr id="14358" name="Line 22"/>
            <p:cNvSpPr>
              <a:spLocks noChangeShapeType="1"/>
            </p:cNvSpPr>
            <p:nvPr/>
          </p:nvSpPr>
          <p:spPr bwMode="auto">
            <a:xfrm>
              <a:off x="2351" y="2223"/>
              <a:ext cx="1" cy="195"/>
            </a:xfrm>
            <a:prstGeom prst="line">
              <a:avLst/>
            </a:prstGeom>
            <a:noFill/>
            <a:ln w="12700">
              <a:solidFill>
                <a:srgbClr val="000000"/>
              </a:solidFill>
              <a:round/>
              <a:headEnd/>
              <a:tailEnd/>
            </a:ln>
          </p:spPr>
          <p:txBody>
            <a:bodyPr/>
            <a:lstStyle/>
            <a:p>
              <a:endParaRPr lang="tr-TR"/>
            </a:p>
          </p:txBody>
        </p:sp>
        <p:sp>
          <p:nvSpPr>
            <p:cNvPr id="14359" name="Rectangle 23"/>
            <p:cNvSpPr>
              <a:spLocks noChangeArrowheads="1"/>
            </p:cNvSpPr>
            <p:nvPr/>
          </p:nvSpPr>
          <p:spPr bwMode="auto">
            <a:xfrm>
              <a:off x="1848" y="2418"/>
              <a:ext cx="1005" cy="507"/>
            </a:xfrm>
            <a:prstGeom prst="rect">
              <a:avLst/>
            </a:prstGeom>
            <a:solidFill>
              <a:srgbClr val="FFFF00"/>
            </a:solidFill>
            <a:ln w="9525">
              <a:noFill/>
              <a:miter lim="800000"/>
              <a:headEnd/>
              <a:tailEnd/>
            </a:ln>
          </p:spPr>
          <p:txBody>
            <a:bodyPr/>
            <a:lstStyle/>
            <a:p>
              <a:endParaRPr lang="tr-TR"/>
            </a:p>
          </p:txBody>
        </p:sp>
        <p:sp>
          <p:nvSpPr>
            <p:cNvPr id="14360" name="Rectangle 24"/>
            <p:cNvSpPr>
              <a:spLocks noChangeArrowheads="1"/>
            </p:cNvSpPr>
            <p:nvPr/>
          </p:nvSpPr>
          <p:spPr bwMode="auto">
            <a:xfrm>
              <a:off x="2129" y="2456"/>
              <a:ext cx="492" cy="142"/>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X-Işınları</a:t>
              </a:r>
              <a:endParaRPr kumimoji="1" lang="tr-TR" sz="3200" b="1">
                <a:solidFill>
                  <a:schemeClr val="accent2"/>
                </a:solidFill>
              </a:endParaRPr>
            </a:p>
          </p:txBody>
        </p:sp>
        <p:sp>
          <p:nvSpPr>
            <p:cNvPr id="14361" name="Rectangle 25"/>
            <p:cNvSpPr>
              <a:spLocks noChangeArrowheads="1"/>
            </p:cNvSpPr>
            <p:nvPr/>
          </p:nvSpPr>
          <p:spPr bwMode="auto">
            <a:xfrm>
              <a:off x="2011" y="2599"/>
              <a:ext cx="732"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Gama ışınları</a:t>
              </a:r>
              <a:endParaRPr kumimoji="1" lang="tr-TR" sz="3200" b="1">
                <a:solidFill>
                  <a:schemeClr val="accent2"/>
                </a:solidFill>
              </a:endParaRPr>
            </a:p>
          </p:txBody>
        </p:sp>
        <p:sp>
          <p:nvSpPr>
            <p:cNvPr id="14362" name="Rectangle 26"/>
            <p:cNvSpPr>
              <a:spLocks noChangeArrowheads="1"/>
            </p:cNvSpPr>
            <p:nvPr/>
          </p:nvSpPr>
          <p:spPr bwMode="auto">
            <a:xfrm>
              <a:off x="1848" y="2418"/>
              <a:ext cx="1005" cy="507"/>
            </a:xfrm>
            <a:prstGeom prst="rect">
              <a:avLst/>
            </a:prstGeom>
            <a:noFill/>
            <a:ln w="12700">
              <a:solidFill>
                <a:srgbClr val="000000"/>
              </a:solidFill>
              <a:miter lim="800000"/>
              <a:headEnd/>
              <a:tailEnd/>
            </a:ln>
          </p:spPr>
          <p:txBody>
            <a:bodyPr/>
            <a:lstStyle/>
            <a:p>
              <a:endParaRPr lang="tr-TR"/>
            </a:p>
          </p:txBody>
        </p:sp>
        <p:sp>
          <p:nvSpPr>
            <p:cNvPr id="14363" name="Rectangle 27"/>
            <p:cNvSpPr>
              <a:spLocks noChangeArrowheads="1"/>
            </p:cNvSpPr>
            <p:nvPr/>
          </p:nvSpPr>
          <p:spPr bwMode="auto">
            <a:xfrm>
              <a:off x="1848" y="2003"/>
              <a:ext cx="1005" cy="220"/>
            </a:xfrm>
            <a:prstGeom prst="rect">
              <a:avLst/>
            </a:prstGeom>
            <a:solidFill>
              <a:srgbClr val="FFFF00"/>
            </a:solidFill>
            <a:ln w="9525">
              <a:noFill/>
              <a:miter lim="800000"/>
              <a:headEnd/>
              <a:tailEnd/>
            </a:ln>
          </p:spPr>
          <p:txBody>
            <a:bodyPr/>
            <a:lstStyle/>
            <a:p>
              <a:endParaRPr lang="tr-TR"/>
            </a:p>
          </p:txBody>
        </p:sp>
        <p:sp>
          <p:nvSpPr>
            <p:cNvPr id="14364" name="Rectangle 28"/>
            <p:cNvSpPr>
              <a:spLocks noChangeArrowheads="1"/>
            </p:cNvSpPr>
            <p:nvPr/>
          </p:nvSpPr>
          <p:spPr bwMode="auto">
            <a:xfrm>
              <a:off x="2044" y="2041"/>
              <a:ext cx="660"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DALGA TİPİ</a:t>
              </a:r>
              <a:endParaRPr kumimoji="1" lang="tr-TR" sz="3200" b="1">
                <a:solidFill>
                  <a:schemeClr val="accent2"/>
                </a:solidFill>
              </a:endParaRPr>
            </a:p>
          </p:txBody>
        </p:sp>
        <p:sp>
          <p:nvSpPr>
            <p:cNvPr id="14365" name="Rectangle 29"/>
            <p:cNvSpPr>
              <a:spLocks noChangeArrowheads="1"/>
            </p:cNvSpPr>
            <p:nvPr/>
          </p:nvSpPr>
          <p:spPr bwMode="auto">
            <a:xfrm>
              <a:off x="1848" y="2003"/>
              <a:ext cx="1005" cy="220"/>
            </a:xfrm>
            <a:prstGeom prst="rect">
              <a:avLst/>
            </a:prstGeom>
            <a:noFill/>
            <a:ln w="12700">
              <a:solidFill>
                <a:srgbClr val="000000"/>
              </a:solidFill>
              <a:miter lim="800000"/>
              <a:headEnd/>
              <a:tailEnd/>
            </a:ln>
          </p:spPr>
          <p:txBody>
            <a:bodyPr/>
            <a:lstStyle/>
            <a:p>
              <a:endParaRPr lang="tr-TR"/>
            </a:p>
          </p:txBody>
        </p:sp>
        <p:sp>
          <p:nvSpPr>
            <p:cNvPr id="14366" name="Rectangle 30"/>
            <p:cNvSpPr>
              <a:spLocks noChangeArrowheads="1"/>
            </p:cNvSpPr>
            <p:nvPr/>
          </p:nvSpPr>
          <p:spPr bwMode="auto">
            <a:xfrm>
              <a:off x="593" y="1682"/>
              <a:ext cx="2315" cy="220"/>
            </a:xfrm>
            <a:prstGeom prst="rect">
              <a:avLst/>
            </a:prstGeom>
            <a:solidFill>
              <a:srgbClr val="FFFF00"/>
            </a:solidFill>
            <a:ln w="9525">
              <a:noFill/>
              <a:miter lim="800000"/>
              <a:headEnd/>
              <a:tailEnd/>
            </a:ln>
          </p:spPr>
          <p:txBody>
            <a:bodyPr/>
            <a:lstStyle/>
            <a:p>
              <a:endParaRPr lang="tr-TR"/>
            </a:p>
          </p:txBody>
        </p:sp>
        <p:sp>
          <p:nvSpPr>
            <p:cNvPr id="14367" name="Rectangle 31"/>
            <p:cNvSpPr>
              <a:spLocks noChangeArrowheads="1"/>
            </p:cNvSpPr>
            <p:nvPr/>
          </p:nvSpPr>
          <p:spPr bwMode="auto">
            <a:xfrm>
              <a:off x="957" y="1720"/>
              <a:ext cx="1633"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İYONLAŞTIRICI RADYASYON</a:t>
              </a:r>
              <a:endParaRPr kumimoji="1" lang="tr-TR" sz="3200" b="1">
                <a:solidFill>
                  <a:schemeClr val="accent2"/>
                </a:solidFill>
              </a:endParaRPr>
            </a:p>
          </p:txBody>
        </p:sp>
        <p:sp>
          <p:nvSpPr>
            <p:cNvPr id="14368" name="Rectangle 32"/>
            <p:cNvSpPr>
              <a:spLocks noChangeArrowheads="1"/>
            </p:cNvSpPr>
            <p:nvPr/>
          </p:nvSpPr>
          <p:spPr bwMode="auto">
            <a:xfrm>
              <a:off x="593" y="1682"/>
              <a:ext cx="2315" cy="220"/>
            </a:xfrm>
            <a:prstGeom prst="rect">
              <a:avLst/>
            </a:prstGeom>
            <a:noFill/>
            <a:ln w="12700">
              <a:solidFill>
                <a:srgbClr val="000000"/>
              </a:solidFill>
              <a:miter lim="800000"/>
              <a:headEnd/>
              <a:tailEnd/>
            </a:ln>
          </p:spPr>
          <p:txBody>
            <a:bodyPr/>
            <a:lstStyle/>
            <a:p>
              <a:endParaRPr lang="tr-TR"/>
            </a:p>
          </p:txBody>
        </p:sp>
        <p:sp>
          <p:nvSpPr>
            <p:cNvPr id="14369" name="Line 33"/>
            <p:cNvSpPr>
              <a:spLocks noChangeShapeType="1"/>
            </p:cNvSpPr>
            <p:nvPr/>
          </p:nvSpPr>
          <p:spPr bwMode="auto">
            <a:xfrm>
              <a:off x="4260" y="1902"/>
              <a:ext cx="1" cy="194"/>
            </a:xfrm>
            <a:prstGeom prst="line">
              <a:avLst/>
            </a:prstGeom>
            <a:noFill/>
            <a:ln w="12700">
              <a:solidFill>
                <a:srgbClr val="000000"/>
              </a:solidFill>
              <a:round/>
              <a:headEnd/>
              <a:tailEnd/>
            </a:ln>
          </p:spPr>
          <p:txBody>
            <a:bodyPr/>
            <a:lstStyle/>
            <a:p>
              <a:endParaRPr lang="tr-TR"/>
            </a:p>
          </p:txBody>
        </p:sp>
        <p:sp>
          <p:nvSpPr>
            <p:cNvPr id="14370" name="Rectangle 34"/>
            <p:cNvSpPr>
              <a:spLocks noChangeArrowheads="1"/>
            </p:cNvSpPr>
            <p:nvPr/>
          </p:nvSpPr>
          <p:spPr bwMode="auto">
            <a:xfrm>
              <a:off x="3762" y="2515"/>
              <a:ext cx="997" cy="575"/>
            </a:xfrm>
            <a:prstGeom prst="rect">
              <a:avLst/>
            </a:prstGeom>
            <a:solidFill>
              <a:srgbClr val="FFFF00"/>
            </a:solidFill>
            <a:ln w="9525">
              <a:noFill/>
              <a:miter lim="800000"/>
              <a:headEnd/>
              <a:tailEnd/>
            </a:ln>
          </p:spPr>
          <p:txBody>
            <a:bodyPr/>
            <a:lstStyle/>
            <a:p>
              <a:endParaRPr lang="tr-TR"/>
            </a:p>
          </p:txBody>
        </p:sp>
        <p:sp>
          <p:nvSpPr>
            <p:cNvPr id="14371" name="Rectangle 35"/>
            <p:cNvSpPr>
              <a:spLocks noChangeArrowheads="1"/>
            </p:cNvSpPr>
            <p:nvPr/>
          </p:nvSpPr>
          <p:spPr bwMode="auto">
            <a:xfrm>
              <a:off x="3850" y="2515"/>
              <a:ext cx="868"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Radyo dalgaları</a:t>
              </a:r>
              <a:endParaRPr kumimoji="1" lang="tr-TR" sz="3200" b="1">
                <a:solidFill>
                  <a:schemeClr val="accent2"/>
                </a:solidFill>
              </a:endParaRPr>
            </a:p>
          </p:txBody>
        </p:sp>
        <p:sp>
          <p:nvSpPr>
            <p:cNvPr id="14372" name="Rectangle 36"/>
            <p:cNvSpPr>
              <a:spLocks noChangeArrowheads="1"/>
            </p:cNvSpPr>
            <p:nvPr/>
          </p:nvSpPr>
          <p:spPr bwMode="auto">
            <a:xfrm>
              <a:off x="3905" y="2659"/>
              <a:ext cx="758"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Mikrodalgalar</a:t>
              </a:r>
              <a:endParaRPr kumimoji="1" lang="tr-TR" sz="3200" b="1">
                <a:solidFill>
                  <a:schemeClr val="accent2"/>
                </a:solidFill>
              </a:endParaRPr>
            </a:p>
          </p:txBody>
        </p:sp>
        <p:sp>
          <p:nvSpPr>
            <p:cNvPr id="14373" name="Rectangle 37"/>
            <p:cNvSpPr>
              <a:spLocks noChangeArrowheads="1"/>
            </p:cNvSpPr>
            <p:nvPr/>
          </p:nvSpPr>
          <p:spPr bwMode="auto">
            <a:xfrm>
              <a:off x="3790" y="2802"/>
              <a:ext cx="991"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Kızılötesi dalgalar</a:t>
              </a:r>
              <a:endParaRPr kumimoji="1" lang="tr-TR" sz="3200" b="1">
                <a:solidFill>
                  <a:schemeClr val="accent2"/>
                </a:solidFill>
              </a:endParaRPr>
            </a:p>
          </p:txBody>
        </p:sp>
        <p:sp>
          <p:nvSpPr>
            <p:cNvPr id="14374" name="Rectangle 38"/>
            <p:cNvSpPr>
              <a:spLocks noChangeArrowheads="1"/>
            </p:cNvSpPr>
            <p:nvPr/>
          </p:nvSpPr>
          <p:spPr bwMode="auto">
            <a:xfrm>
              <a:off x="3876" y="2946"/>
              <a:ext cx="815"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Görülebilir ışık</a:t>
              </a:r>
              <a:endParaRPr kumimoji="1" lang="tr-TR" sz="3200" b="1">
                <a:solidFill>
                  <a:schemeClr val="accent2"/>
                </a:solidFill>
              </a:endParaRPr>
            </a:p>
          </p:txBody>
        </p:sp>
        <p:sp>
          <p:nvSpPr>
            <p:cNvPr id="14375" name="Line 39"/>
            <p:cNvSpPr>
              <a:spLocks noChangeShapeType="1"/>
            </p:cNvSpPr>
            <p:nvPr/>
          </p:nvSpPr>
          <p:spPr bwMode="auto">
            <a:xfrm>
              <a:off x="4260" y="2316"/>
              <a:ext cx="1" cy="195"/>
            </a:xfrm>
            <a:prstGeom prst="line">
              <a:avLst/>
            </a:prstGeom>
            <a:noFill/>
            <a:ln w="12700">
              <a:solidFill>
                <a:srgbClr val="000000"/>
              </a:solidFill>
              <a:round/>
              <a:headEnd/>
              <a:tailEnd/>
            </a:ln>
          </p:spPr>
          <p:txBody>
            <a:bodyPr/>
            <a:lstStyle/>
            <a:p>
              <a:endParaRPr lang="tr-TR"/>
            </a:p>
          </p:txBody>
        </p:sp>
        <p:sp>
          <p:nvSpPr>
            <p:cNvPr id="14376" name="Rectangle 40"/>
            <p:cNvSpPr>
              <a:spLocks noChangeArrowheads="1"/>
            </p:cNvSpPr>
            <p:nvPr/>
          </p:nvSpPr>
          <p:spPr bwMode="auto">
            <a:xfrm>
              <a:off x="3758" y="2511"/>
              <a:ext cx="1005" cy="583"/>
            </a:xfrm>
            <a:prstGeom prst="rect">
              <a:avLst/>
            </a:prstGeom>
            <a:noFill/>
            <a:ln w="12700">
              <a:solidFill>
                <a:srgbClr val="000000"/>
              </a:solidFill>
              <a:miter lim="800000"/>
              <a:headEnd/>
              <a:tailEnd/>
            </a:ln>
          </p:spPr>
          <p:txBody>
            <a:bodyPr/>
            <a:lstStyle/>
            <a:p>
              <a:endParaRPr lang="tr-TR"/>
            </a:p>
          </p:txBody>
        </p:sp>
        <p:sp>
          <p:nvSpPr>
            <p:cNvPr id="14377" name="Rectangle 41"/>
            <p:cNvSpPr>
              <a:spLocks noChangeArrowheads="1"/>
            </p:cNvSpPr>
            <p:nvPr/>
          </p:nvSpPr>
          <p:spPr bwMode="auto">
            <a:xfrm>
              <a:off x="3758" y="2096"/>
              <a:ext cx="1005" cy="220"/>
            </a:xfrm>
            <a:prstGeom prst="rect">
              <a:avLst/>
            </a:prstGeom>
            <a:solidFill>
              <a:srgbClr val="FFFF00"/>
            </a:solidFill>
            <a:ln w="9525">
              <a:noFill/>
              <a:miter lim="800000"/>
              <a:headEnd/>
              <a:tailEnd/>
            </a:ln>
          </p:spPr>
          <p:txBody>
            <a:bodyPr/>
            <a:lstStyle/>
            <a:p>
              <a:endParaRPr lang="tr-TR"/>
            </a:p>
          </p:txBody>
        </p:sp>
        <p:sp>
          <p:nvSpPr>
            <p:cNvPr id="14378" name="Rectangle 42"/>
            <p:cNvSpPr>
              <a:spLocks noChangeArrowheads="1"/>
            </p:cNvSpPr>
            <p:nvPr/>
          </p:nvSpPr>
          <p:spPr bwMode="auto">
            <a:xfrm>
              <a:off x="3954" y="2134"/>
              <a:ext cx="660"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DALGA TİPİ</a:t>
              </a:r>
              <a:endParaRPr kumimoji="1" lang="tr-TR" sz="3200" b="1">
                <a:solidFill>
                  <a:schemeClr val="accent2"/>
                </a:solidFill>
              </a:endParaRPr>
            </a:p>
          </p:txBody>
        </p:sp>
        <p:sp>
          <p:nvSpPr>
            <p:cNvPr id="14379" name="Rectangle 43"/>
            <p:cNvSpPr>
              <a:spLocks noChangeArrowheads="1"/>
            </p:cNvSpPr>
            <p:nvPr/>
          </p:nvSpPr>
          <p:spPr bwMode="auto">
            <a:xfrm>
              <a:off x="3758" y="2096"/>
              <a:ext cx="1005" cy="220"/>
            </a:xfrm>
            <a:prstGeom prst="rect">
              <a:avLst/>
            </a:prstGeom>
            <a:noFill/>
            <a:ln w="12700">
              <a:solidFill>
                <a:srgbClr val="000000"/>
              </a:solidFill>
              <a:miter lim="800000"/>
              <a:headEnd/>
              <a:tailEnd/>
            </a:ln>
          </p:spPr>
          <p:txBody>
            <a:bodyPr/>
            <a:lstStyle/>
            <a:p>
              <a:endParaRPr lang="tr-TR"/>
            </a:p>
          </p:txBody>
        </p:sp>
        <p:sp>
          <p:nvSpPr>
            <p:cNvPr id="14380" name="Rectangle 44"/>
            <p:cNvSpPr>
              <a:spLocks noChangeArrowheads="1"/>
            </p:cNvSpPr>
            <p:nvPr/>
          </p:nvSpPr>
          <p:spPr bwMode="auto">
            <a:xfrm>
              <a:off x="3103" y="1682"/>
              <a:ext cx="2315" cy="220"/>
            </a:xfrm>
            <a:prstGeom prst="rect">
              <a:avLst/>
            </a:prstGeom>
            <a:solidFill>
              <a:srgbClr val="FFFF00"/>
            </a:solidFill>
            <a:ln w="9525">
              <a:noFill/>
              <a:miter lim="800000"/>
              <a:headEnd/>
              <a:tailEnd/>
            </a:ln>
          </p:spPr>
          <p:txBody>
            <a:bodyPr/>
            <a:lstStyle/>
            <a:p>
              <a:endParaRPr lang="tr-TR"/>
            </a:p>
          </p:txBody>
        </p:sp>
        <p:sp>
          <p:nvSpPr>
            <p:cNvPr id="14381" name="Rectangle 45"/>
            <p:cNvSpPr>
              <a:spLocks noChangeArrowheads="1"/>
            </p:cNvSpPr>
            <p:nvPr/>
          </p:nvSpPr>
          <p:spPr bwMode="auto">
            <a:xfrm>
              <a:off x="3158" y="1720"/>
              <a:ext cx="2256" cy="143"/>
            </a:xfrm>
            <a:prstGeom prst="rect">
              <a:avLst/>
            </a:prstGeom>
            <a:noFill/>
            <a:ln w="9525">
              <a:noFill/>
              <a:miter lim="800000"/>
              <a:headEnd/>
              <a:tailEnd/>
            </a:ln>
          </p:spPr>
          <p:txBody>
            <a:bodyPr wrap="none" lIns="0" tIns="0" rIns="0" bIns="0">
              <a:spAutoFit/>
            </a:bodyPr>
            <a:lstStyle/>
            <a:p>
              <a:pPr algn="ctr" eaLnBrk="0" hangingPunct="0"/>
              <a:r>
                <a:rPr kumimoji="1" lang="tr-TR" sz="1500" b="1">
                  <a:solidFill>
                    <a:srgbClr val="000000"/>
                  </a:solidFill>
                </a:rPr>
                <a:t>İYONLAŞTIRICI OLMAYAN RADYASYON</a:t>
              </a:r>
              <a:endParaRPr kumimoji="1" lang="tr-TR" sz="3200" b="1">
                <a:solidFill>
                  <a:schemeClr val="accent2"/>
                </a:solidFill>
              </a:endParaRPr>
            </a:p>
          </p:txBody>
        </p:sp>
        <p:sp>
          <p:nvSpPr>
            <p:cNvPr id="14382" name="Rectangle 46"/>
            <p:cNvSpPr>
              <a:spLocks noChangeArrowheads="1"/>
            </p:cNvSpPr>
            <p:nvPr/>
          </p:nvSpPr>
          <p:spPr bwMode="auto">
            <a:xfrm>
              <a:off x="3103" y="1682"/>
              <a:ext cx="2315" cy="220"/>
            </a:xfrm>
            <a:prstGeom prst="rect">
              <a:avLst/>
            </a:prstGeom>
            <a:noFill/>
            <a:ln w="12700">
              <a:solidFill>
                <a:srgbClr val="000000"/>
              </a:solidFill>
              <a:miter lim="800000"/>
              <a:headEnd/>
              <a:tailEnd/>
            </a:ln>
          </p:spPr>
          <p:txBody>
            <a:bodyPr/>
            <a:lstStyle/>
            <a:p>
              <a:endParaRPr lang="tr-TR"/>
            </a:p>
          </p:txBody>
        </p:sp>
        <p:sp>
          <p:nvSpPr>
            <p:cNvPr id="14383" name="Rectangle 47"/>
            <p:cNvSpPr>
              <a:spLocks noChangeArrowheads="1"/>
            </p:cNvSpPr>
            <p:nvPr/>
          </p:nvSpPr>
          <p:spPr bwMode="auto">
            <a:xfrm>
              <a:off x="1848" y="1361"/>
              <a:ext cx="2315" cy="220"/>
            </a:xfrm>
            <a:prstGeom prst="rect">
              <a:avLst/>
            </a:prstGeom>
            <a:solidFill>
              <a:srgbClr val="FFFF00"/>
            </a:solidFill>
            <a:ln w="9525">
              <a:noFill/>
              <a:miter lim="800000"/>
              <a:headEnd/>
              <a:tailEnd/>
            </a:ln>
          </p:spPr>
          <p:txBody>
            <a:bodyPr/>
            <a:lstStyle/>
            <a:p>
              <a:endParaRPr lang="tr-TR"/>
            </a:p>
          </p:txBody>
        </p:sp>
        <p:sp>
          <p:nvSpPr>
            <p:cNvPr id="14384" name="Rectangle 48"/>
            <p:cNvSpPr>
              <a:spLocks noChangeArrowheads="1"/>
            </p:cNvSpPr>
            <p:nvPr/>
          </p:nvSpPr>
          <p:spPr bwMode="auto">
            <a:xfrm>
              <a:off x="2531" y="1399"/>
              <a:ext cx="997" cy="190"/>
            </a:xfrm>
            <a:prstGeom prst="rect">
              <a:avLst/>
            </a:prstGeom>
            <a:noFill/>
            <a:ln w="9525">
              <a:noFill/>
              <a:miter lim="800000"/>
              <a:headEnd/>
              <a:tailEnd/>
            </a:ln>
          </p:spPr>
          <p:txBody>
            <a:bodyPr wrap="none" lIns="0" tIns="0" rIns="0" bIns="0">
              <a:spAutoFit/>
            </a:bodyPr>
            <a:lstStyle/>
            <a:p>
              <a:pPr algn="ctr" eaLnBrk="0" hangingPunct="0"/>
              <a:r>
                <a:rPr kumimoji="1" lang="tr-TR" sz="2000" b="1">
                  <a:solidFill>
                    <a:srgbClr val="FF0000"/>
                  </a:solidFill>
                </a:rPr>
                <a:t>RADYASYON</a:t>
              </a:r>
            </a:p>
          </p:txBody>
        </p:sp>
        <p:sp>
          <p:nvSpPr>
            <p:cNvPr id="14385" name="Rectangle 49"/>
            <p:cNvSpPr>
              <a:spLocks noChangeArrowheads="1"/>
            </p:cNvSpPr>
            <p:nvPr/>
          </p:nvSpPr>
          <p:spPr bwMode="auto">
            <a:xfrm>
              <a:off x="1848" y="1361"/>
              <a:ext cx="2315" cy="220"/>
            </a:xfrm>
            <a:prstGeom prst="rect">
              <a:avLst/>
            </a:prstGeom>
            <a:noFill/>
            <a:ln w="12700">
              <a:solidFill>
                <a:srgbClr val="000000"/>
              </a:solidFill>
              <a:miter lim="800000"/>
              <a:headEnd/>
              <a:tailEnd/>
            </a:ln>
          </p:spPr>
          <p:txBody>
            <a:bodyPr/>
            <a:lstStyle/>
            <a:p>
              <a:endParaRPr lang="tr-TR"/>
            </a:p>
          </p:txBody>
        </p:sp>
        <p:sp>
          <p:nvSpPr>
            <p:cNvPr id="14386" name="Line 50"/>
            <p:cNvSpPr>
              <a:spLocks noChangeShapeType="1"/>
            </p:cNvSpPr>
            <p:nvPr/>
          </p:nvSpPr>
          <p:spPr bwMode="auto">
            <a:xfrm>
              <a:off x="1175" y="2946"/>
              <a:ext cx="1" cy="195"/>
            </a:xfrm>
            <a:prstGeom prst="line">
              <a:avLst/>
            </a:prstGeom>
            <a:noFill/>
            <a:ln w="12700">
              <a:solidFill>
                <a:srgbClr val="000000"/>
              </a:solidFill>
              <a:round/>
              <a:headEnd/>
              <a:tailEnd/>
            </a:ln>
          </p:spPr>
          <p:txBody>
            <a:bodyPr/>
            <a:lstStyle/>
            <a:p>
              <a:endParaRPr lang="tr-TR"/>
            </a:p>
          </p:txBody>
        </p:sp>
        <p:sp>
          <p:nvSpPr>
            <p:cNvPr id="14387" name="Rectangle 51"/>
            <p:cNvSpPr>
              <a:spLocks noChangeArrowheads="1"/>
            </p:cNvSpPr>
            <p:nvPr/>
          </p:nvSpPr>
          <p:spPr bwMode="auto">
            <a:xfrm>
              <a:off x="672" y="3141"/>
              <a:ext cx="1005" cy="411"/>
            </a:xfrm>
            <a:prstGeom prst="rect">
              <a:avLst/>
            </a:prstGeom>
            <a:solidFill>
              <a:srgbClr val="FFFF00"/>
            </a:solidFill>
            <a:ln w="12700">
              <a:solidFill>
                <a:srgbClr val="000000"/>
              </a:solidFill>
              <a:miter lim="800000"/>
              <a:headEnd/>
              <a:tailEnd/>
            </a:ln>
          </p:spPr>
          <p:txBody>
            <a:bodyPr/>
            <a:lstStyle/>
            <a:p>
              <a:endParaRPr lang="tr-TR"/>
            </a:p>
          </p:txBody>
        </p:sp>
        <p:sp>
          <p:nvSpPr>
            <p:cNvPr id="14388" name="Rectangle 52"/>
            <p:cNvSpPr>
              <a:spLocks noChangeArrowheads="1"/>
            </p:cNvSpPr>
            <p:nvPr/>
          </p:nvSpPr>
          <p:spPr bwMode="auto">
            <a:xfrm>
              <a:off x="662" y="3216"/>
              <a:ext cx="990" cy="266"/>
            </a:xfrm>
            <a:prstGeom prst="rect">
              <a:avLst/>
            </a:prstGeom>
            <a:noFill/>
            <a:ln w="9525">
              <a:noFill/>
              <a:miter lim="800000"/>
              <a:headEnd/>
              <a:tailEnd/>
            </a:ln>
          </p:spPr>
          <p:txBody>
            <a:bodyPr wrap="none" lIns="0" tIns="0" rIns="0" bIns="0">
              <a:spAutoFit/>
            </a:bodyPr>
            <a:lstStyle/>
            <a:p>
              <a:pPr algn="ctr" eaLnBrk="0" hangingPunct="0"/>
              <a:r>
                <a:rPr kumimoji="1" lang="tr-TR" sz="1400" b="1">
                  <a:solidFill>
                    <a:srgbClr val="000000"/>
                  </a:solidFill>
                </a:rPr>
                <a:t>Dolaylı iyonlaştırıcı</a:t>
              </a:r>
            </a:p>
            <a:p>
              <a:pPr algn="ctr" eaLnBrk="0" hangingPunct="0"/>
              <a:r>
                <a:rPr kumimoji="1" lang="tr-TR" sz="1400" b="1">
                  <a:solidFill>
                    <a:srgbClr val="000000"/>
                  </a:solidFill>
                </a:rPr>
                <a:t>Nötron parçacıkları</a:t>
              </a:r>
              <a:endParaRPr kumimoji="1" lang="tr-TR" sz="1400" b="1">
                <a:solidFill>
                  <a:schemeClr val="accent2"/>
                </a:solidFill>
              </a:endParaRPr>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5"/>
          <p:cNvSpPr>
            <a:spLocks noGrp="1" noChangeArrowheads="1"/>
          </p:cNvSpPr>
          <p:nvPr>
            <p:ph type="title"/>
          </p:nvPr>
        </p:nvSpPr>
        <p:spPr>
          <a:xfrm>
            <a:off x="395288" y="476250"/>
            <a:ext cx="8229600" cy="922338"/>
          </a:xfrm>
        </p:spPr>
        <p:txBody>
          <a:bodyPr>
            <a:normAutofit fontScale="90000"/>
          </a:bodyPr>
          <a:lstStyle/>
          <a:p>
            <a:pPr eaLnBrk="1" hangingPunct="1"/>
            <a:r>
              <a:rPr lang="tr-TR" sz="3800" dirty="0" smtClean="0"/>
              <a:t>    </a:t>
            </a:r>
            <a:r>
              <a:rPr lang="tr-TR" sz="3800" dirty="0" err="1" smtClean="0">
                <a:solidFill>
                  <a:srgbClr val="FF0000"/>
                </a:solidFill>
              </a:rPr>
              <a:t>Enerjİ</a:t>
            </a:r>
            <a:r>
              <a:rPr lang="tr-TR" sz="3800" dirty="0" smtClean="0">
                <a:solidFill>
                  <a:srgbClr val="FF0000"/>
                </a:solidFill>
              </a:rPr>
              <a:t> Spektrumu</a:t>
            </a:r>
            <a:br>
              <a:rPr lang="tr-TR" sz="3800" dirty="0" smtClean="0">
                <a:solidFill>
                  <a:srgbClr val="FF0000"/>
                </a:solidFill>
              </a:rPr>
            </a:br>
            <a:endParaRPr lang="tr-TR" sz="3800" dirty="0" smtClean="0">
              <a:solidFill>
                <a:srgbClr val="FF0000"/>
              </a:solidFill>
            </a:endParaRPr>
          </a:p>
        </p:txBody>
      </p:sp>
      <p:graphicFrame>
        <p:nvGraphicFramePr>
          <p:cNvPr id="1026" name="Object 4"/>
          <p:cNvGraphicFramePr>
            <a:graphicFrameLocks noGrp="1" noChangeAspect="1"/>
          </p:cNvGraphicFramePr>
          <p:nvPr>
            <p:ph idx="1"/>
          </p:nvPr>
        </p:nvGraphicFramePr>
        <p:xfrm>
          <a:off x="935038" y="1773238"/>
          <a:ext cx="8208962" cy="4787900"/>
        </p:xfrm>
        <a:graphic>
          <a:graphicData uri="http://schemas.openxmlformats.org/presentationml/2006/ole">
            <mc:AlternateContent xmlns:mc="http://schemas.openxmlformats.org/markup-compatibility/2006">
              <mc:Choice xmlns:v="urn:schemas-microsoft-com:vml" Requires="v">
                <p:oleObj spid="_x0000_s1029" name="Photo Editor Photo" r:id="rId3" imgW="5047619" imgH="3820058" progId="">
                  <p:embed/>
                </p:oleObj>
              </mc:Choice>
              <mc:Fallback>
                <p:oleObj name="Photo Editor Photo" r:id="rId3" imgW="5047619" imgH="3820058"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038" y="1773238"/>
                        <a:ext cx="8208962" cy="478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549275"/>
            <a:ext cx="8229600" cy="1143000"/>
          </a:xfrm>
        </p:spPr>
        <p:txBody>
          <a:bodyPr>
            <a:normAutofit fontScale="90000"/>
          </a:bodyPr>
          <a:lstStyle/>
          <a:p>
            <a:pPr eaLnBrk="1" hangingPunct="1"/>
            <a:r>
              <a:rPr lang="tr-TR" sz="3800" dirty="0" smtClean="0"/>
              <a:t>  </a:t>
            </a:r>
            <a:r>
              <a:rPr lang="tr-TR" sz="3800" dirty="0" smtClean="0">
                <a:solidFill>
                  <a:srgbClr val="FF0000"/>
                </a:solidFill>
              </a:rPr>
              <a:t>İYONİZASYON</a:t>
            </a:r>
            <a:br>
              <a:rPr lang="tr-TR" sz="3800" dirty="0" smtClean="0">
                <a:solidFill>
                  <a:srgbClr val="FF0000"/>
                </a:solidFill>
              </a:rPr>
            </a:br>
            <a:endParaRPr lang="tr-TR" sz="3800" dirty="0" smtClean="0">
              <a:solidFill>
                <a:srgbClr val="FF0000"/>
              </a:solidFill>
            </a:endParaRPr>
          </a:p>
        </p:txBody>
      </p:sp>
      <p:sp>
        <p:nvSpPr>
          <p:cNvPr id="15363" name="Rectangle 3"/>
          <p:cNvSpPr>
            <a:spLocks noGrp="1" noChangeArrowheads="1"/>
          </p:cNvSpPr>
          <p:nvPr>
            <p:ph type="body" idx="1"/>
          </p:nvPr>
        </p:nvSpPr>
        <p:spPr>
          <a:xfrm>
            <a:off x="395288" y="1989138"/>
            <a:ext cx="4043362" cy="4525962"/>
          </a:xfrm>
        </p:spPr>
        <p:txBody>
          <a:bodyPr/>
          <a:lstStyle/>
          <a:p>
            <a:pPr eaLnBrk="1" hangingPunct="1">
              <a:lnSpc>
                <a:spcPct val="80000"/>
              </a:lnSpc>
              <a:buFont typeface="Wingdings" pitchFamily="2" charset="2"/>
              <a:buNone/>
            </a:pPr>
            <a:r>
              <a:rPr kumimoji="1" lang="tr-TR" sz="1600" b="1" dirty="0" smtClean="0">
                <a:solidFill>
                  <a:schemeClr val="tx1"/>
                </a:solidFill>
              </a:rPr>
              <a:t>      </a:t>
            </a:r>
            <a:r>
              <a:rPr kumimoji="1" lang="tr-TR" sz="2300" b="1" dirty="0" smtClean="0">
                <a:solidFill>
                  <a:schemeClr val="tx1"/>
                </a:solidFill>
                <a:latin typeface="Times New Roman" pitchFamily="18" charset="0"/>
              </a:rPr>
              <a:t>Kararlı durumdaki atomun elektronlarından biri koparıldığında, protonların sayısı elektronlardan fazla olacağından atom bir elektrik yükü kazanacaktır. Bu şekilde bir elektronun atomdan ayrılmasından  sonra geriye kalan atoma “iyon” adı verilir.</a:t>
            </a:r>
          </a:p>
          <a:p>
            <a:pPr eaLnBrk="1" hangingPunct="1">
              <a:lnSpc>
                <a:spcPct val="80000"/>
              </a:lnSpc>
              <a:buFont typeface="Wingdings" pitchFamily="2" charset="2"/>
              <a:buNone/>
            </a:pPr>
            <a:r>
              <a:rPr kumimoji="1" lang="tr-TR" sz="2300" b="1" dirty="0" smtClean="0">
                <a:solidFill>
                  <a:schemeClr val="tx1"/>
                </a:solidFill>
                <a:latin typeface="Times New Roman" pitchFamily="18" charset="0"/>
              </a:rPr>
              <a:t>     İyonların meydana gelişi olayına da “</a:t>
            </a:r>
            <a:r>
              <a:rPr kumimoji="1" lang="tr-TR" sz="2300" b="1" dirty="0" err="1" smtClean="0">
                <a:solidFill>
                  <a:schemeClr val="tx1"/>
                </a:solidFill>
                <a:latin typeface="Times New Roman" pitchFamily="18" charset="0"/>
              </a:rPr>
              <a:t>iyonizasyon</a:t>
            </a:r>
            <a:r>
              <a:rPr kumimoji="1" lang="tr-TR" sz="2300" b="1" dirty="0" smtClean="0">
                <a:solidFill>
                  <a:schemeClr val="tx1"/>
                </a:solidFill>
                <a:latin typeface="Times New Roman" pitchFamily="18" charset="0"/>
              </a:rPr>
              <a:t>” denir.</a:t>
            </a:r>
            <a:r>
              <a:rPr kumimoji="1" lang="en-US" sz="2300" b="1" dirty="0" smtClean="0">
                <a:solidFill>
                  <a:schemeClr val="tx1"/>
                </a:solidFill>
                <a:latin typeface="Times New Roman" pitchFamily="18" charset="0"/>
              </a:rPr>
              <a:t> </a:t>
            </a:r>
            <a:endParaRPr kumimoji="1" lang="tr-TR" sz="2300" b="1" dirty="0" smtClean="0">
              <a:solidFill>
                <a:schemeClr val="tx1"/>
              </a:solidFill>
              <a:latin typeface="Times New Roman" pitchFamily="18" charset="0"/>
            </a:endParaRPr>
          </a:p>
          <a:p>
            <a:pPr eaLnBrk="1" hangingPunct="1">
              <a:lnSpc>
                <a:spcPct val="80000"/>
              </a:lnSpc>
            </a:pPr>
            <a:endParaRPr lang="tr-TR" sz="2300" dirty="0" smtClean="0">
              <a:solidFill>
                <a:schemeClr val="tx1"/>
              </a:solidFill>
              <a:latin typeface="Times New Roman" pitchFamily="18" charset="0"/>
            </a:endParaRPr>
          </a:p>
        </p:txBody>
      </p:sp>
      <p:pic>
        <p:nvPicPr>
          <p:cNvPr id="15364" name="Picture 4"/>
          <p:cNvPicPr>
            <a:picLocks noChangeAspect="1" noChangeArrowheads="1"/>
          </p:cNvPicPr>
          <p:nvPr/>
        </p:nvPicPr>
        <p:blipFill>
          <a:blip r:embed="rId2" cstate="print"/>
          <a:srcRect/>
          <a:stretch>
            <a:fillRect/>
          </a:stretch>
        </p:blipFill>
        <p:spPr bwMode="auto">
          <a:xfrm>
            <a:off x="4716463" y="1700213"/>
            <a:ext cx="4105275" cy="4249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b="1" dirty="0" smtClean="0">
                <a:solidFill>
                  <a:srgbClr val="FF0000"/>
                </a:solidFill>
              </a:rPr>
              <a:t>İYONİZE RADYASYONLAR</a:t>
            </a:r>
          </a:p>
        </p:txBody>
      </p:sp>
      <p:sp>
        <p:nvSpPr>
          <p:cNvPr id="16387" name="Rectangle 3"/>
          <p:cNvSpPr>
            <a:spLocks noGrp="1" noChangeArrowheads="1"/>
          </p:cNvSpPr>
          <p:nvPr>
            <p:ph type="body" idx="1"/>
          </p:nvPr>
        </p:nvSpPr>
        <p:spPr/>
        <p:txBody>
          <a:bodyPr>
            <a:normAutofit lnSpcReduction="10000"/>
          </a:bodyPr>
          <a:lstStyle/>
          <a:p>
            <a:pPr eaLnBrk="1" hangingPunct="1">
              <a:spcBef>
                <a:spcPct val="0"/>
              </a:spcBef>
              <a:buFont typeface="Wingdings" pitchFamily="2" charset="2"/>
              <a:buNone/>
            </a:pPr>
            <a:r>
              <a:rPr lang="en-US" sz="3600" b="1" dirty="0" err="1" smtClean="0">
                <a:solidFill>
                  <a:schemeClr val="tx1"/>
                </a:solidFill>
                <a:latin typeface="Times New Roman" pitchFamily="18" charset="0"/>
                <a:cs typeface="Times New Roman" pitchFamily="18" charset="0"/>
              </a:rPr>
              <a:t>İyonlayıcı</a:t>
            </a:r>
            <a:r>
              <a:rPr lang="en-US" sz="3600" b="1" dirty="0" smtClean="0">
                <a:solidFill>
                  <a:schemeClr val="tx1"/>
                </a:solidFill>
                <a:latin typeface="Times New Roman" pitchFamily="18" charset="0"/>
                <a:cs typeface="Times New Roman" pitchFamily="18" charset="0"/>
              </a:rPr>
              <a:t> </a:t>
            </a:r>
            <a:r>
              <a:rPr lang="en-US" sz="3600" b="1" dirty="0" err="1" smtClean="0">
                <a:solidFill>
                  <a:schemeClr val="tx1"/>
                </a:solidFill>
                <a:latin typeface="Times New Roman" pitchFamily="18" charset="0"/>
                <a:cs typeface="Times New Roman" pitchFamily="18" charset="0"/>
              </a:rPr>
              <a:t>radyasyon</a:t>
            </a:r>
            <a:r>
              <a:rPr lang="en-US" sz="3600" b="1" dirty="0" smtClean="0">
                <a:solidFill>
                  <a:schemeClr val="tx1"/>
                </a:solidFill>
                <a:latin typeface="Times New Roman" pitchFamily="18" charset="0"/>
                <a:cs typeface="Times New Roman" pitchFamily="18" charset="0"/>
              </a:rPr>
              <a:t> </a:t>
            </a:r>
            <a:r>
              <a:rPr lang="en-US" sz="3600" b="1" dirty="0" err="1" smtClean="0">
                <a:solidFill>
                  <a:schemeClr val="tx1"/>
                </a:solidFill>
                <a:latin typeface="Times New Roman" pitchFamily="18" charset="0"/>
                <a:cs typeface="Times New Roman" pitchFamily="18" charset="0"/>
              </a:rPr>
              <a:t>olarak</a:t>
            </a:r>
            <a:r>
              <a:rPr lang="en-US" sz="3600" b="1" dirty="0" smtClean="0">
                <a:solidFill>
                  <a:schemeClr val="tx1"/>
                </a:solidFill>
                <a:latin typeface="Times New Roman" pitchFamily="18" charset="0"/>
                <a:cs typeface="Times New Roman" pitchFamily="18" charset="0"/>
              </a:rPr>
              <a:t>;</a:t>
            </a:r>
            <a:r>
              <a:rPr lang="tr-TR" sz="3600" dirty="0" smtClean="0">
                <a:solidFill>
                  <a:schemeClr val="tx1"/>
                </a:solidFill>
                <a:latin typeface="Times New Roman" pitchFamily="18" charset="0"/>
              </a:rPr>
              <a:t> </a:t>
            </a:r>
          </a:p>
          <a:p>
            <a:pPr eaLnBrk="1" hangingPunct="1">
              <a:spcBef>
                <a:spcPct val="0"/>
              </a:spcBef>
              <a:buFont typeface="Wingdings" pitchFamily="2" charset="2"/>
              <a:buNone/>
            </a:pPr>
            <a:endParaRPr lang="tr-TR" sz="1200" dirty="0" smtClean="0">
              <a:solidFill>
                <a:schemeClr val="tx1"/>
              </a:solidFill>
              <a:latin typeface="Times New Roman" pitchFamily="18" charset="0"/>
            </a:endParaRPr>
          </a:p>
          <a:p>
            <a:pPr eaLnBrk="1" hangingPunct="1">
              <a:spcBef>
                <a:spcPct val="0"/>
              </a:spcBef>
              <a:buFont typeface="Wingdings" pitchFamily="2" charset="2"/>
              <a:buNone/>
            </a:pPr>
            <a:r>
              <a:rPr lang="tr-TR" dirty="0" smtClean="0">
                <a:solidFill>
                  <a:schemeClr val="tx1"/>
                </a:solidFill>
                <a:latin typeface="Times New Roman" pitchFamily="18" charset="0"/>
              </a:rPr>
              <a:t>    </a:t>
            </a:r>
            <a:r>
              <a:rPr lang="en-US" b="1" dirty="0" smtClean="0">
                <a:solidFill>
                  <a:schemeClr val="tx1"/>
                </a:solidFill>
                <a:latin typeface="Times New Roman" pitchFamily="18" charset="0"/>
                <a:cs typeface="Times New Roman" pitchFamily="18" charset="0"/>
              </a:rPr>
              <a:t>–</a:t>
            </a:r>
            <a:r>
              <a:rPr lang="en-US" dirty="0" smtClean="0">
                <a:solidFill>
                  <a:schemeClr val="tx1"/>
                </a:solidFill>
                <a:latin typeface="Times New Roman" pitchFamily="18" charset="0"/>
                <a:cs typeface="Times New Roman" pitchFamily="18" charset="0"/>
              </a:rPr>
              <a:t> Alfa </a:t>
            </a:r>
            <a:r>
              <a:rPr lang="en-US" dirty="0" err="1" smtClean="0">
                <a:solidFill>
                  <a:schemeClr val="tx1"/>
                </a:solidFill>
                <a:latin typeface="Times New Roman" pitchFamily="18" charset="0"/>
                <a:cs typeface="Times New Roman" pitchFamily="18" charset="0"/>
              </a:rPr>
              <a:t>parçacıkları</a:t>
            </a:r>
            <a:r>
              <a:rPr lang="en-US" dirty="0" smtClean="0">
                <a:solidFill>
                  <a:schemeClr val="tx1"/>
                </a:solidFill>
                <a:latin typeface="Times New Roman" pitchFamily="18" charset="0"/>
                <a:cs typeface="Times New Roman" pitchFamily="18" charset="0"/>
              </a:rPr>
              <a:t>                       </a:t>
            </a:r>
            <a:endParaRPr lang="tr-TR" dirty="0" smtClean="0">
              <a:solidFill>
                <a:schemeClr val="tx1"/>
              </a:solidFill>
              <a:latin typeface="Times New Roman" pitchFamily="18" charset="0"/>
            </a:endParaRPr>
          </a:p>
          <a:p>
            <a:pPr eaLnBrk="1" hangingPunct="1">
              <a:spcBef>
                <a:spcPct val="0"/>
              </a:spcBef>
              <a:buFont typeface="Wingdings" pitchFamily="2" charset="2"/>
              <a:buNone/>
            </a:pPr>
            <a:r>
              <a:rPr lang="tr-TR" dirty="0" smtClean="0">
                <a:solidFill>
                  <a:schemeClr val="tx1"/>
                </a:solidFill>
                <a:latin typeface="Times New Roman" pitchFamily="18" charset="0"/>
              </a:rPr>
              <a:t>    </a:t>
            </a:r>
            <a:r>
              <a:rPr lang="en-US" b="1" dirty="0" smtClean="0">
                <a:solidFill>
                  <a:schemeClr val="tx1"/>
                </a:solidFill>
                <a:latin typeface="Times New Roman" pitchFamily="18" charset="0"/>
                <a:cs typeface="Times New Roman" pitchFamily="18" charset="0"/>
              </a:rPr>
              <a:t>–</a:t>
            </a:r>
            <a:r>
              <a:rPr lang="en-US" dirty="0" smtClean="0">
                <a:solidFill>
                  <a:schemeClr val="tx1"/>
                </a:solidFill>
                <a:latin typeface="Times New Roman" pitchFamily="18" charset="0"/>
                <a:cs typeface="Times New Roman" pitchFamily="18" charset="0"/>
              </a:rPr>
              <a:t> Beta </a:t>
            </a:r>
            <a:r>
              <a:rPr lang="en-US" dirty="0" err="1" smtClean="0">
                <a:solidFill>
                  <a:schemeClr val="tx1"/>
                </a:solidFill>
                <a:latin typeface="Times New Roman" pitchFamily="18" charset="0"/>
                <a:cs typeface="Times New Roman" pitchFamily="18" charset="0"/>
              </a:rPr>
              <a:t>parçacıkları</a:t>
            </a:r>
            <a:r>
              <a:rPr lang="en-US" dirty="0" smtClean="0">
                <a:solidFill>
                  <a:schemeClr val="tx1"/>
                </a:solidFill>
                <a:latin typeface="Times New Roman" pitchFamily="18" charset="0"/>
                <a:cs typeface="Times New Roman" pitchFamily="18" charset="0"/>
              </a:rPr>
              <a:t>   </a:t>
            </a:r>
            <a:endParaRPr lang="tr-TR" dirty="0" smtClean="0">
              <a:solidFill>
                <a:schemeClr val="tx1"/>
              </a:solidFill>
              <a:latin typeface="Times New Roman" pitchFamily="18" charset="0"/>
            </a:endParaRPr>
          </a:p>
          <a:p>
            <a:pPr eaLnBrk="1" hangingPunct="1">
              <a:spcBef>
                <a:spcPct val="0"/>
              </a:spcBef>
              <a:buFont typeface="Wingdings" pitchFamily="2" charset="2"/>
              <a:buNone/>
            </a:pPr>
            <a:r>
              <a:rPr lang="tr-TR" dirty="0" smtClean="0">
                <a:solidFill>
                  <a:schemeClr val="tx1"/>
                </a:solidFill>
                <a:latin typeface="Times New Roman" pitchFamily="18" charset="0"/>
              </a:rPr>
              <a:t>  </a:t>
            </a:r>
            <a:r>
              <a:rPr lang="en-US" b="1" dirty="0" smtClean="0">
                <a:solidFill>
                  <a:schemeClr val="tx1"/>
                </a:solidFill>
                <a:latin typeface="Times New Roman" pitchFamily="18" charset="0"/>
                <a:cs typeface="Times New Roman" pitchFamily="18" charset="0"/>
              </a:rPr>
              <a:t> </a:t>
            </a:r>
            <a:r>
              <a:rPr lang="tr-TR" b="1" dirty="0" smtClean="0">
                <a:solidFill>
                  <a:schemeClr val="tx1"/>
                </a:solidFill>
                <a:latin typeface="Times New Roman" pitchFamily="18" charset="0"/>
              </a:rPr>
              <a:t> </a:t>
            </a:r>
            <a:r>
              <a:rPr lang="en-US" b="1" dirty="0" smtClean="0">
                <a:solidFill>
                  <a:schemeClr val="tx1"/>
                </a:solidFill>
                <a:latin typeface="Times New Roman" pitchFamily="18" charset="0"/>
                <a:cs typeface="Times New Roman" pitchFamily="18" charset="0"/>
              </a:rPr>
              <a:t>–</a:t>
            </a:r>
            <a:r>
              <a:rPr lang="en-US" dirty="0" smtClean="0">
                <a:solidFill>
                  <a:schemeClr val="tx1"/>
                </a:solidFill>
                <a:latin typeface="Times New Roman" pitchFamily="18" charset="0"/>
                <a:cs typeface="Times New Roman" pitchFamily="18" charset="0"/>
              </a:rPr>
              <a:t> Gama </a:t>
            </a:r>
            <a:r>
              <a:rPr lang="en-US" dirty="0" err="1" smtClean="0">
                <a:solidFill>
                  <a:schemeClr val="tx1"/>
                </a:solidFill>
                <a:latin typeface="Times New Roman" pitchFamily="18" charset="0"/>
                <a:cs typeface="Times New Roman" pitchFamily="18" charset="0"/>
              </a:rPr>
              <a:t>ışınları</a:t>
            </a:r>
            <a:r>
              <a:rPr lang="en-US" dirty="0" smtClean="0">
                <a:solidFill>
                  <a:schemeClr val="tx1"/>
                </a:solidFill>
                <a:latin typeface="Times New Roman" pitchFamily="18" charset="0"/>
                <a:cs typeface="Times New Roman" pitchFamily="18" charset="0"/>
              </a:rPr>
              <a:t>         </a:t>
            </a:r>
            <a:endParaRPr lang="tr-TR" dirty="0" smtClean="0">
              <a:solidFill>
                <a:schemeClr val="tx1"/>
              </a:solidFill>
              <a:latin typeface="Times New Roman" pitchFamily="18" charset="0"/>
            </a:endParaRPr>
          </a:p>
          <a:p>
            <a:pPr eaLnBrk="1" hangingPunct="1">
              <a:spcBef>
                <a:spcPct val="0"/>
              </a:spcBef>
              <a:buFont typeface="Wingdings" pitchFamily="2" charset="2"/>
              <a:buNone/>
            </a:pPr>
            <a:r>
              <a:rPr lang="tr-TR" dirty="0" smtClean="0">
                <a:solidFill>
                  <a:schemeClr val="tx1"/>
                </a:solidFill>
                <a:latin typeface="Times New Roman" pitchFamily="18" charset="0"/>
              </a:rPr>
              <a:t>   </a:t>
            </a:r>
            <a:r>
              <a:rPr lang="en-US" dirty="0" smtClean="0">
                <a:solidFill>
                  <a:schemeClr val="tx1"/>
                </a:solidFill>
                <a:latin typeface="Times New Roman" pitchFamily="18" charset="0"/>
                <a:cs typeface="Times New Roman" pitchFamily="18" charset="0"/>
              </a:rPr>
              <a:t> </a:t>
            </a:r>
            <a:r>
              <a:rPr lang="en-US" b="1" dirty="0" smtClean="0">
                <a:solidFill>
                  <a:schemeClr val="tx1"/>
                </a:solidFill>
                <a:latin typeface="Times New Roman" pitchFamily="18" charset="0"/>
                <a:cs typeface="Times New Roman" pitchFamily="18" charset="0"/>
              </a:rPr>
              <a:t>–</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Nötron</a:t>
            </a:r>
            <a:r>
              <a:rPr lang="en-US" dirty="0" smtClean="0">
                <a:solidFill>
                  <a:schemeClr val="tx1"/>
                </a:solidFill>
                <a:latin typeface="Times New Roman" pitchFamily="18" charset="0"/>
                <a:cs typeface="Times New Roman" pitchFamily="18" charset="0"/>
              </a:rPr>
              <a:t> </a:t>
            </a:r>
            <a:r>
              <a:rPr lang="tr-TR" dirty="0" smtClean="0">
                <a:solidFill>
                  <a:schemeClr val="tx1"/>
                </a:solidFill>
                <a:latin typeface="Times New Roman" pitchFamily="18" charset="0"/>
              </a:rPr>
              <a:t>parçacıkları </a:t>
            </a:r>
          </a:p>
          <a:p>
            <a:pPr eaLnBrk="1" hangingPunct="1">
              <a:spcBef>
                <a:spcPct val="0"/>
              </a:spcBef>
              <a:buFont typeface="Wingdings" pitchFamily="2" charset="2"/>
              <a:buNone/>
            </a:pPr>
            <a:r>
              <a:rPr lang="tr-TR" dirty="0" smtClean="0">
                <a:solidFill>
                  <a:schemeClr val="tx1"/>
                </a:solidFill>
                <a:latin typeface="Times New Roman" pitchFamily="18" charset="0"/>
              </a:rPr>
              <a:t>    </a:t>
            </a:r>
            <a:r>
              <a:rPr lang="en-US" b="1" dirty="0" smtClean="0">
                <a:solidFill>
                  <a:schemeClr val="tx1"/>
                </a:solidFill>
                <a:latin typeface="Times New Roman" pitchFamily="18" charset="0"/>
                <a:cs typeface="Times New Roman" pitchFamily="18" charset="0"/>
              </a:rPr>
              <a:t>–</a:t>
            </a:r>
            <a:r>
              <a:rPr lang="en-US" dirty="0" smtClean="0">
                <a:solidFill>
                  <a:schemeClr val="tx1"/>
                </a:solidFill>
                <a:latin typeface="Times New Roman" pitchFamily="18" charset="0"/>
                <a:cs typeface="Times New Roman" pitchFamily="18" charset="0"/>
              </a:rPr>
              <a:t> X-</a:t>
            </a:r>
            <a:r>
              <a:rPr lang="en-US" dirty="0" err="1" smtClean="0">
                <a:solidFill>
                  <a:schemeClr val="tx1"/>
                </a:solidFill>
                <a:latin typeface="Times New Roman" pitchFamily="18" charset="0"/>
                <a:cs typeface="Times New Roman" pitchFamily="18" charset="0"/>
              </a:rPr>
              <a:t>Işınları</a:t>
            </a:r>
            <a:endParaRPr lang="tr-TR" dirty="0" smtClean="0">
              <a:solidFill>
                <a:schemeClr val="tx1"/>
              </a:solidFill>
              <a:latin typeface="Times New Roman" pitchFamily="18" charset="0"/>
            </a:endParaRPr>
          </a:p>
          <a:p>
            <a:pPr eaLnBrk="1" hangingPunct="1">
              <a:spcBef>
                <a:spcPct val="0"/>
              </a:spcBef>
              <a:buFont typeface="Wingdings" pitchFamily="2" charset="2"/>
              <a:buNone/>
            </a:pPr>
            <a:r>
              <a:rPr lang="tr-TR" dirty="0" smtClean="0">
                <a:solidFill>
                  <a:schemeClr val="tx1"/>
                </a:solidFill>
                <a:latin typeface="Times New Roman" pitchFamily="18" charset="0"/>
              </a:rPr>
              <a:t>    </a:t>
            </a:r>
            <a:r>
              <a:rPr lang="en-US" dirty="0" smtClean="0">
                <a:solidFill>
                  <a:schemeClr val="tx1"/>
                </a:solidFill>
                <a:latin typeface="Times New Roman" pitchFamily="18" charset="0"/>
                <a:cs typeface="Times New Roman" pitchFamily="18" charset="0"/>
              </a:rPr>
              <a:t>X-</a:t>
            </a:r>
            <a:r>
              <a:rPr lang="en-US" dirty="0" err="1" smtClean="0">
                <a:solidFill>
                  <a:schemeClr val="tx1"/>
                </a:solidFill>
                <a:latin typeface="Times New Roman" pitchFamily="18" charset="0"/>
                <a:cs typeface="Times New Roman" pitchFamily="18" charset="0"/>
              </a:rPr>
              <a:t>Işınları</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dışındaki</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radyasyonlar</a:t>
            </a:r>
            <a:r>
              <a:rPr lang="en-US" dirty="0" smtClean="0">
                <a:solidFill>
                  <a:schemeClr val="tx1"/>
                </a:solidFill>
                <a:latin typeface="Times New Roman" pitchFamily="18" charset="0"/>
                <a:cs typeface="Times New Roman" pitchFamily="18" charset="0"/>
              </a:rPr>
              <a:t>, atom </a:t>
            </a:r>
            <a:r>
              <a:rPr lang="en-US" dirty="0" err="1" smtClean="0">
                <a:solidFill>
                  <a:schemeClr val="tx1"/>
                </a:solidFill>
                <a:latin typeface="Times New Roman" pitchFamily="18" charset="0"/>
                <a:cs typeface="Times New Roman" pitchFamily="18" charset="0"/>
              </a:rPr>
              <a:t>çekirdeğinden</a:t>
            </a:r>
            <a:r>
              <a:rPr lang="en-US" dirty="0" smtClean="0">
                <a:solidFill>
                  <a:schemeClr val="tx1"/>
                </a:solidFill>
                <a:latin typeface="Times New Roman" pitchFamily="18" charset="0"/>
                <a:cs typeface="Times New Roman" pitchFamily="18" charset="0"/>
              </a:rPr>
              <a:t> </a:t>
            </a:r>
            <a:r>
              <a:rPr lang="tr-TR" dirty="0" smtClean="0">
                <a:solidFill>
                  <a:schemeClr val="tx1"/>
                </a:solidFill>
                <a:latin typeface="Times New Roman" pitchFamily="18" charset="0"/>
              </a:rPr>
              <a:t>  </a:t>
            </a:r>
            <a:r>
              <a:rPr lang="en-US" dirty="0" err="1" smtClean="0">
                <a:solidFill>
                  <a:schemeClr val="tx1"/>
                </a:solidFill>
                <a:latin typeface="Times New Roman" pitchFamily="18" charset="0"/>
                <a:cs typeface="Times New Roman" pitchFamily="18" charset="0"/>
              </a:rPr>
              <a:t>çıkmakta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ve</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bundan</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dolayı</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bunlara</a:t>
            </a:r>
            <a:r>
              <a:rPr lang="en-US"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nükleer</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radyasyonlar</a:t>
            </a:r>
            <a:r>
              <a:rPr lang="en-US" dirty="0" smtClean="0">
                <a:solidFill>
                  <a:schemeClr val="tx1"/>
                </a:solidFill>
                <a:latin typeface="Times New Roman" pitchFamily="18" charset="0"/>
                <a:cs typeface="Times New Roman" pitchFamily="18" charset="0"/>
              </a:rPr>
              <a:t> </a:t>
            </a:r>
            <a:r>
              <a:rPr lang="tr-TR" dirty="0" smtClean="0">
                <a:solidFill>
                  <a:schemeClr val="tx1"/>
                </a:solidFill>
                <a:latin typeface="Times New Roman" pitchFamily="18" charset="0"/>
              </a:rPr>
              <a:t> </a:t>
            </a:r>
            <a:r>
              <a:rPr lang="en-US" dirty="0" err="1" smtClean="0">
                <a:solidFill>
                  <a:schemeClr val="tx1"/>
                </a:solidFill>
                <a:latin typeface="Times New Roman" pitchFamily="18" charset="0"/>
                <a:cs typeface="Times New Roman" pitchFamily="18" charset="0"/>
              </a:rPr>
              <a:t>da</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denilmektedir</a:t>
            </a:r>
            <a:r>
              <a:rPr lang="tr-TR" dirty="0" smtClean="0">
                <a:solidFill>
                  <a:schemeClr val="tx1"/>
                </a:solidFill>
                <a:latin typeface="Times New Roman" pitchFamily="18" charset="0"/>
              </a:rPr>
              <a:t>.</a:t>
            </a:r>
          </a:p>
          <a:p>
            <a:pPr eaLnBrk="1" hangingPunct="1"/>
            <a:endParaRPr lang="tr-TR" dirty="0" smtClean="0">
              <a:latin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p:nvPr>
        </p:nvSpPr>
        <p:spPr>
          <a:xfrm>
            <a:off x="214282" y="714356"/>
            <a:ext cx="8686800" cy="838200"/>
          </a:xfrm>
        </p:spPr>
        <p:txBody>
          <a:bodyPr>
            <a:normAutofit fontScale="90000"/>
          </a:bodyPr>
          <a:lstStyle/>
          <a:p>
            <a:pPr eaLnBrk="1" hangingPunct="1"/>
            <a:r>
              <a:rPr lang="tr-TR" sz="2400" b="1" dirty="0" err="1" smtClean="0">
                <a:solidFill>
                  <a:srgbClr val="000000"/>
                </a:solidFill>
              </a:rPr>
              <a:t>İyonizan</a:t>
            </a:r>
            <a:r>
              <a:rPr lang="tr-TR" sz="2400" b="1" dirty="0" smtClean="0">
                <a:solidFill>
                  <a:srgbClr val="000000"/>
                </a:solidFill>
              </a:rPr>
              <a:t> Radyasyon:</a:t>
            </a:r>
            <a:r>
              <a:rPr lang="tr-TR" sz="2400" dirty="0" smtClean="0">
                <a:solidFill>
                  <a:srgbClr val="000000"/>
                </a:solidFill>
              </a:rPr>
              <a:t> </a:t>
            </a:r>
            <a:br>
              <a:rPr lang="tr-TR" sz="2400" dirty="0" smtClean="0">
                <a:solidFill>
                  <a:srgbClr val="000000"/>
                </a:solidFill>
              </a:rPr>
            </a:br>
            <a:r>
              <a:rPr lang="tr-TR" sz="2400" dirty="0" smtClean="0">
                <a:solidFill>
                  <a:srgbClr val="000000"/>
                </a:solidFill>
              </a:rPr>
              <a:t/>
            </a:r>
            <a:br>
              <a:rPr lang="tr-TR" sz="2400" dirty="0" smtClean="0">
                <a:solidFill>
                  <a:srgbClr val="000000"/>
                </a:solidFill>
              </a:rPr>
            </a:br>
            <a:r>
              <a:rPr lang="tr-TR" sz="2100" dirty="0" smtClean="0">
                <a:solidFill>
                  <a:srgbClr val="000000"/>
                </a:solidFill>
              </a:rPr>
              <a:t>Çevre atomlara enerji aktarır ve elektron kopmasına neden olur</a:t>
            </a:r>
          </a:p>
        </p:txBody>
      </p:sp>
      <p:pic>
        <p:nvPicPr>
          <p:cNvPr id="17411" name="Picture 4"/>
          <p:cNvPicPr>
            <a:picLocks noGrp="1" noChangeArrowheads="1"/>
          </p:cNvPicPr>
          <p:nvPr>
            <p:ph idx="1"/>
          </p:nvPr>
        </p:nvPicPr>
        <p:blipFill>
          <a:blip r:embed="rId2" cstate="print"/>
          <a:srcRect/>
          <a:stretch>
            <a:fillRect/>
          </a:stretch>
        </p:blipFill>
        <p:spPr>
          <a:xfrm>
            <a:off x="1042988" y="1700213"/>
            <a:ext cx="7286625" cy="4852987"/>
          </a:xfr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tr-TR" sz="2100" b="1" dirty="0" smtClean="0">
                <a:solidFill>
                  <a:srgbClr val="FF0000"/>
                </a:solidFill>
              </a:rPr>
              <a:t>RADYASYON VE RADYOAKTİF KONTAMİNASYON</a:t>
            </a:r>
            <a:r>
              <a:rPr lang="tr-TR" sz="2100" b="1" dirty="0" smtClean="0">
                <a:solidFill>
                  <a:srgbClr val="000000"/>
                </a:solidFill>
              </a:rPr>
              <a:t/>
            </a:r>
            <a:br>
              <a:rPr lang="tr-TR" sz="2100" b="1" dirty="0" smtClean="0">
                <a:solidFill>
                  <a:srgbClr val="000000"/>
                </a:solidFill>
              </a:rPr>
            </a:br>
            <a:endParaRPr lang="tr-TR" sz="2100" b="1" dirty="0" smtClean="0">
              <a:solidFill>
                <a:srgbClr val="000000"/>
              </a:solidFill>
            </a:endParaRPr>
          </a:p>
        </p:txBody>
      </p:sp>
      <p:sp>
        <p:nvSpPr>
          <p:cNvPr id="2053" name="Rectangle 3"/>
          <p:cNvSpPr>
            <a:spLocks noGrp="1" noChangeArrowheads="1"/>
          </p:cNvSpPr>
          <p:nvPr>
            <p:ph type="body" sz="half" idx="1"/>
          </p:nvPr>
        </p:nvSpPr>
        <p:spPr>
          <a:xfrm>
            <a:off x="4356100" y="1484313"/>
            <a:ext cx="4038600" cy="4525962"/>
          </a:xfrm>
        </p:spPr>
        <p:txBody>
          <a:bodyPr/>
          <a:lstStyle/>
          <a:p>
            <a:pPr eaLnBrk="1" hangingPunct="1">
              <a:buClr>
                <a:srgbClr val="000000"/>
              </a:buClr>
              <a:buFont typeface="Wingdings" pitchFamily="2" charset="2"/>
              <a:buChar char="Ø"/>
            </a:pPr>
            <a:endParaRPr lang="tr-TR" sz="2000" smtClean="0">
              <a:solidFill>
                <a:srgbClr val="000000"/>
              </a:solidFill>
              <a:latin typeface="Times New Roman" pitchFamily="18" charset="0"/>
            </a:endParaRPr>
          </a:p>
          <a:p>
            <a:pPr eaLnBrk="1" hangingPunct="1">
              <a:buClr>
                <a:srgbClr val="000000"/>
              </a:buClr>
              <a:buFont typeface="Wingdings" pitchFamily="2" charset="2"/>
              <a:buChar char="Ø"/>
            </a:pPr>
            <a:r>
              <a:rPr lang="tr-TR" sz="2000" smtClean="0">
                <a:solidFill>
                  <a:srgbClr val="000000"/>
                </a:solidFill>
                <a:latin typeface="Times New Roman" pitchFamily="18" charset="0"/>
              </a:rPr>
              <a:t>Radyasyon, kararsız atomların enerjisini parçacık veya dalga formunda yaymasıyla oluşur.</a:t>
            </a:r>
          </a:p>
          <a:p>
            <a:pPr eaLnBrk="1" hangingPunct="1">
              <a:buClr>
                <a:srgbClr val="000000"/>
              </a:buClr>
              <a:buFont typeface="Wingdings" pitchFamily="2" charset="2"/>
              <a:buChar char="Ø"/>
            </a:pPr>
            <a:endParaRPr lang="tr-TR" sz="2000" smtClean="0">
              <a:solidFill>
                <a:srgbClr val="000000"/>
              </a:solidFill>
              <a:latin typeface="Times New Roman" pitchFamily="18" charset="0"/>
            </a:endParaRPr>
          </a:p>
          <a:p>
            <a:pPr eaLnBrk="1" hangingPunct="1">
              <a:buClr>
                <a:srgbClr val="000000"/>
              </a:buClr>
              <a:buFont typeface="Wingdings" pitchFamily="2" charset="2"/>
              <a:buChar char="Ø"/>
            </a:pPr>
            <a:endParaRPr lang="tr-TR" sz="2000" smtClean="0">
              <a:solidFill>
                <a:srgbClr val="000000"/>
              </a:solidFill>
              <a:latin typeface="Times New Roman" pitchFamily="18" charset="0"/>
            </a:endParaRPr>
          </a:p>
          <a:p>
            <a:pPr eaLnBrk="1" hangingPunct="1">
              <a:buClr>
                <a:srgbClr val="000000"/>
              </a:buClr>
              <a:buFont typeface="Wingdings" pitchFamily="2" charset="2"/>
              <a:buNone/>
            </a:pPr>
            <a:endParaRPr lang="tr-TR" sz="2000" smtClean="0">
              <a:solidFill>
                <a:srgbClr val="000000"/>
              </a:solidFill>
              <a:latin typeface="Times New Roman" pitchFamily="18" charset="0"/>
            </a:endParaRPr>
          </a:p>
          <a:p>
            <a:pPr eaLnBrk="1" hangingPunct="1">
              <a:buClr>
                <a:srgbClr val="000000"/>
              </a:buClr>
              <a:buFont typeface="Wingdings" pitchFamily="2" charset="2"/>
              <a:buNone/>
            </a:pPr>
            <a:endParaRPr lang="tr-TR" sz="2000" smtClean="0">
              <a:solidFill>
                <a:srgbClr val="000000"/>
              </a:solidFill>
              <a:latin typeface="Times New Roman" pitchFamily="18" charset="0"/>
            </a:endParaRPr>
          </a:p>
          <a:p>
            <a:pPr eaLnBrk="1" hangingPunct="1">
              <a:buClr>
                <a:srgbClr val="000000"/>
              </a:buClr>
              <a:buFont typeface="Wingdings" pitchFamily="2" charset="2"/>
              <a:buChar char="Ø"/>
            </a:pPr>
            <a:r>
              <a:rPr lang="tr-TR" sz="2000" smtClean="0">
                <a:solidFill>
                  <a:srgbClr val="000000"/>
                </a:solidFill>
                <a:latin typeface="Times New Roman" pitchFamily="18" charset="0"/>
              </a:rPr>
              <a:t>Radioaktif Kontaminasyon ise kendi kendine ışıyan maddenin istemediğimiz bir yerde bulunmasıdır</a:t>
            </a:r>
          </a:p>
        </p:txBody>
      </p:sp>
      <p:graphicFrame>
        <p:nvGraphicFramePr>
          <p:cNvPr id="2050" name="Object 5">
            <a:hlinkClick r:id="" action="ppaction://ole?verb=0"/>
          </p:cNvPr>
          <p:cNvGraphicFramePr>
            <a:graphicFrameLocks noGrp="1"/>
          </p:cNvGraphicFramePr>
          <p:nvPr>
            <p:ph sz="quarter" idx="2"/>
          </p:nvPr>
        </p:nvGraphicFramePr>
        <p:xfrm>
          <a:off x="755650" y="1628775"/>
          <a:ext cx="2951163" cy="2262188"/>
        </p:xfrm>
        <a:graphic>
          <a:graphicData uri="http://schemas.openxmlformats.org/presentationml/2006/ole">
            <mc:AlternateContent xmlns:mc="http://schemas.openxmlformats.org/markup-compatibility/2006">
              <mc:Choice xmlns:v="urn:schemas-microsoft-com:vml" Requires="v">
                <p:oleObj spid="_x0000_s2056" name="Microsoft ClipArt Gallery" r:id="rId3" imgW="1360440" imgH="1396800" progId="">
                  <p:embed/>
                </p:oleObj>
              </mc:Choice>
              <mc:Fallback>
                <p:oleObj name="Microsoft ClipArt Gallery" r:id="rId3" imgW="1360440" imgH="1396800" progId="">
                  <p:embed/>
                  <p:pic>
                    <p:nvPicPr>
                      <p:cNvPr id="0" name="Objec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628775"/>
                        <a:ext cx="2951163" cy="226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7">
            <a:hlinkClick r:id="" action="ppaction://ole?verb=0"/>
          </p:cNvPr>
          <p:cNvGraphicFramePr>
            <a:graphicFrameLocks noGrp="1"/>
          </p:cNvGraphicFramePr>
          <p:nvPr>
            <p:ph sz="quarter" idx="3"/>
          </p:nvPr>
        </p:nvGraphicFramePr>
        <p:xfrm>
          <a:off x="1187450" y="4292600"/>
          <a:ext cx="2581275" cy="2187575"/>
        </p:xfrm>
        <a:graphic>
          <a:graphicData uri="http://schemas.openxmlformats.org/presentationml/2006/ole">
            <mc:AlternateContent xmlns:mc="http://schemas.openxmlformats.org/markup-compatibility/2006">
              <mc:Choice xmlns:v="urn:schemas-microsoft-com:vml" Requires="v">
                <p:oleObj spid="_x0000_s2057" name="Microsoft ClipArt Gallery" r:id="rId5" imgW="5895720" imgH="4997160" progId="">
                  <p:embed/>
                </p:oleObj>
              </mc:Choice>
              <mc:Fallback>
                <p:oleObj name="Microsoft ClipArt Gallery" r:id="rId5" imgW="5895720" imgH="4997160" progId="">
                  <p:embed/>
                  <p:pic>
                    <p:nvPicPr>
                      <p:cNvPr id="0" name="Object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4292600"/>
                        <a:ext cx="2581275"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kumimoji="1" lang="tr-TR" sz="3200" dirty="0" smtClean="0">
                <a:solidFill>
                  <a:srgbClr val="FF0000"/>
                </a:solidFill>
              </a:rPr>
              <a:t>DOĞAL RADYASYON KAYNAKLARI</a:t>
            </a:r>
          </a:p>
        </p:txBody>
      </p:sp>
      <p:sp>
        <p:nvSpPr>
          <p:cNvPr id="20483" name="Rectangle 3"/>
          <p:cNvSpPr>
            <a:spLocks noGrp="1" noChangeArrowheads="1"/>
          </p:cNvSpPr>
          <p:nvPr>
            <p:ph type="body" idx="1"/>
          </p:nvPr>
        </p:nvSpPr>
        <p:spPr/>
        <p:txBody>
          <a:bodyPr/>
          <a:lstStyle/>
          <a:p>
            <a:pPr eaLnBrk="1" hangingPunct="1"/>
            <a:r>
              <a:rPr lang="tr-TR" sz="2400" b="1" dirty="0" smtClean="0">
                <a:solidFill>
                  <a:schemeClr val="tx1"/>
                </a:solidFill>
                <a:latin typeface="Times New Roman" pitchFamily="18" charset="0"/>
              </a:rPr>
              <a:t>Dünyada ve evren oluşurken var olan uzun yarı ömürlü radyoaktif maddeler:</a:t>
            </a:r>
          </a:p>
          <a:p>
            <a:pPr eaLnBrk="1" hangingPunct="1"/>
            <a:endParaRPr lang="tr-TR" sz="2400" b="1" dirty="0" smtClean="0">
              <a:solidFill>
                <a:schemeClr val="tx1"/>
              </a:solidFill>
              <a:latin typeface="Times New Roman" pitchFamily="18" charset="0"/>
            </a:endParaRPr>
          </a:p>
          <a:p>
            <a:pPr lvl="1" eaLnBrk="1" hangingPunct="1"/>
            <a:r>
              <a:rPr lang="tr-TR" b="1" dirty="0" smtClean="0">
                <a:solidFill>
                  <a:schemeClr val="tx1"/>
                </a:solidFill>
                <a:latin typeface="Times New Roman" pitchFamily="18" charset="0"/>
              </a:rPr>
              <a:t>Radyum     (</a:t>
            </a:r>
            <a:r>
              <a:rPr lang="tr-TR" b="1" dirty="0" err="1" smtClean="0">
                <a:solidFill>
                  <a:schemeClr val="tx1"/>
                </a:solidFill>
                <a:latin typeface="Times New Roman" pitchFamily="18" charset="0"/>
              </a:rPr>
              <a:t>Ra</a:t>
            </a:r>
            <a:r>
              <a:rPr lang="tr-TR" b="1" dirty="0" smtClean="0">
                <a:solidFill>
                  <a:schemeClr val="tx1"/>
                </a:solidFill>
                <a:latin typeface="Times New Roman" pitchFamily="18" charset="0"/>
              </a:rPr>
              <a:t>-226   1600 yıl)</a:t>
            </a:r>
          </a:p>
          <a:p>
            <a:pPr lvl="1" eaLnBrk="1" hangingPunct="1"/>
            <a:r>
              <a:rPr lang="tr-TR" b="1" dirty="0" smtClean="0">
                <a:solidFill>
                  <a:schemeClr val="tx1"/>
                </a:solidFill>
                <a:latin typeface="Times New Roman" pitchFamily="18" charset="0"/>
              </a:rPr>
              <a:t>Uranyum   (U-238     4.51x10</a:t>
            </a:r>
            <a:r>
              <a:rPr lang="tr-TR" b="1" baseline="30000" dirty="0" smtClean="0">
                <a:solidFill>
                  <a:schemeClr val="tx1"/>
                </a:solidFill>
                <a:latin typeface="Times New Roman" pitchFamily="18" charset="0"/>
              </a:rPr>
              <a:t>9</a:t>
            </a:r>
            <a:r>
              <a:rPr lang="tr-TR" b="1" dirty="0" smtClean="0">
                <a:solidFill>
                  <a:schemeClr val="tx1"/>
                </a:solidFill>
                <a:latin typeface="Times New Roman" pitchFamily="18" charset="0"/>
              </a:rPr>
              <a:t> yıl)</a:t>
            </a:r>
          </a:p>
          <a:p>
            <a:pPr lvl="1" eaLnBrk="1" hangingPunct="1"/>
            <a:r>
              <a:rPr lang="tr-TR" b="1" dirty="0" smtClean="0">
                <a:solidFill>
                  <a:schemeClr val="tx1"/>
                </a:solidFill>
                <a:latin typeface="Times New Roman" pitchFamily="18" charset="0"/>
              </a:rPr>
              <a:t>Toryum      (</a:t>
            </a:r>
            <a:r>
              <a:rPr lang="tr-TR" b="1" dirty="0" err="1" smtClean="0">
                <a:solidFill>
                  <a:schemeClr val="tx1"/>
                </a:solidFill>
                <a:latin typeface="Times New Roman" pitchFamily="18" charset="0"/>
              </a:rPr>
              <a:t>Th</a:t>
            </a:r>
            <a:r>
              <a:rPr lang="tr-TR" b="1" dirty="0" smtClean="0">
                <a:solidFill>
                  <a:schemeClr val="tx1"/>
                </a:solidFill>
                <a:latin typeface="Times New Roman" pitchFamily="18" charset="0"/>
              </a:rPr>
              <a:t>-232   1.39x10</a:t>
            </a:r>
            <a:r>
              <a:rPr lang="tr-TR" b="1" baseline="30000" dirty="0" smtClean="0">
                <a:solidFill>
                  <a:schemeClr val="tx1"/>
                </a:solidFill>
                <a:latin typeface="Times New Roman" pitchFamily="18" charset="0"/>
              </a:rPr>
              <a:t>10</a:t>
            </a:r>
            <a:r>
              <a:rPr lang="tr-TR" b="1" dirty="0" smtClean="0">
                <a:solidFill>
                  <a:schemeClr val="tx1"/>
                </a:solidFill>
                <a:latin typeface="Times New Roman" pitchFamily="18" charset="0"/>
              </a:rPr>
              <a:t> yıl)</a:t>
            </a:r>
          </a:p>
          <a:p>
            <a:pPr lvl="1" eaLnBrk="1" hangingPunct="1"/>
            <a:r>
              <a:rPr lang="tr-TR" b="1" dirty="0" smtClean="0">
                <a:solidFill>
                  <a:schemeClr val="tx1"/>
                </a:solidFill>
                <a:latin typeface="Times New Roman" pitchFamily="18" charset="0"/>
              </a:rPr>
              <a:t>Potasyum   (K-40       1.27x10</a:t>
            </a:r>
            <a:r>
              <a:rPr lang="tr-TR" b="1" baseline="30000" dirty="0" smtClean="0">
                <a:solidFill>
                  <a:schemeClr val="tx1"/>
                </a:solidFill>
                <a:latin typeface="Times New Roman" pitchFamily="18" charset="0"/>
              </a:rPr>
              <a:t>9</a:t>
            </a:r>
            <a:r>
              <a:rPr lang="tr-TR" b="1" dirty="0" smtClean="0">
                <a:solidFill>
                  <a:schemeClr val="tx1"/>
                </a:solidFill>
                <a:latin typeface="Times New Roman" pitchFamily="18" charset="0"/>
              </a:rPr>
              <a:t> yıl) </a:t>
            </a:r>
          </a:p>
          <a:p>
            <a:pPr lvl="1" eaLnBrk="1" hangingPunct="1">
              <a:buFont typeface="Wingdings" pitchFamily="2" charset="2"/>
              <a:buNone/>
            </a:pPr>
            <a:endParaRPr lang="tr-TR" b="1" dirty="0" smtClean="0">
              <a:solidFill>
                <a:schemeClr val="bg2"/>
              </a:solidFill>
              <a:latin typeface="Times New Roman" pitchFamily="18" charset="0"/>
            </a:endParaRPr>
          </a:p>
          <a:p>
            <a:pPr eaLnBrk="1" hangingPunct="1"/>
            <a:endParaRPr lang="tr-TR" dirty="0" smtClean="0">
              <a:latin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body" idx="1"/>
          </p:nvPr>
        </p:nvSpPr>
        <p:spPr>
          <a:noFill/>
        </p:spPr>
        <p:txBody>
          <a:bodyPr/>
          <a:lstStyle/>
          <a:p>
            <a:pPr eaLnBrk="1" hangingPunct="1">
              <a:buFont typeface="Wingdings" pitchFamily="2" charset="2"/>
              <a:buNone/>
            </a:pPr>
            <a:r>
              <a:rPr lang="tr-TR" sz="2600" smtClean="0"/>
              <a:t>    TOPRAKTA                İNSAN VÜCUDUNDA</a:t>
            </a:r>
          </a:p>
          <a:p>
            <a:pPr eaLnBrk="1" hangingPunct="1"/>
            <a:endParaRPr lang="tr-TR" sz="2600" smtClean="0"/>
          </a:p>
          <a:p>
            <a:pPr lvl="1" eaLnBrk="1" hangingPunct="1"/>
            <a:r>
              <a:rPr lang="tr-TR" sz="2400" smtClean="0"/>
              <a:t>Toryum                     – Potasyum-40 (4400 Bq)</a:t>
            </a:r>
          </a:p>
          <a:p>
            <a:pPr lvl="1" eaLnBrk="1" hangingPunct="1"/>
            <a:r>
              <a:rPr lang="tr-TR" sz="2400" smtClean="0"/>
              <a:t>Uranyum                  – Radyum </a:t>
            </a:r>
          </a:p>
          <a:p>
            <a:pPr lvl="1" eaLnBrk="1" hangingPunct="1"/>
            <a:r>
              <a:rPr lang="tr-TR" sz="2400" smtClean="0"/>
              <a:t>Potasyum	         – Karbon-14 </a:t>
            </a:r>
          </a:p>
          <a:p>
            <a:pPr lvl="1" eaLnBrk="1" hangingPunct="1"/>
            <a:r>
              <a:rPr lang="tr-TR" sz="2400" smtClean="0"/>
              <a:t>Radyum                   – Tirityum</a:t>
            </a:r>
          </a:p>
          <a:p>
            <a:pPr lvl="1" eaLnBrk="1" hangingPunct="1"/>
            <a:r>
              <a:rPr lang="tr-TR" sz="2400" smtClean="0"/>
              <a:t>Radon                      – Polonyum</a:t>
            </a:r>
          </a:p>
          <a:p>
            <a:pPr lvl="1" eaLnBrk="1" hangingPunct="1"/>
            <a:endParaRPr lang="tr-TR" sz="2400" smtClean="0"/>
          </a:p>
          <a:p>
            <a:pPr eaLnBrk="1" hangingPunct="1"/>
            <a:endParaRPr lang="tr-TR" sz="2400" smtClean="0">
              <a:latin typeface="Times New Roman" pitchFamily="18" charset="0"/>
            </a:endParaRPr>
          </a:p>
        </p:txBody>
      </p:sp>
      <p:sp>
        <p:nvSpPr>
          <p:cNvPr id="21507" name="Rectangle 5"/>
          <p:cNvSpPr>
            <a:spLocks noGrp="1" noChangeArrowheads="1"/>
          </p:cNvSpPr>
          <p:nvPr>
            <p:ph type="title"/>
          </p:nvPr>
        </p:nvSpPr>
        <p:spPr>
          <a:noFill/>
        </p:spPr>
        <p:txBody>
          <a:bodyPr/>
          <a:lstStyle/>
          <a:p>
            <a:pPr eaLnBrk="1" hangingPunct="1"/>
            <a:r>
              <a:rPr lang="tr-TR" sz="3200" dirty="0" smtClean="0">
                <a:solidFill>
                  <a:srgbClr val="FF0000"/>
                </a:solidFill>
              </a:rPr>
              <a:t>DOĞAL RADYASYON KAYNAKLARI</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tr-TR" sz="3000" dirty="0" smtClean="0">
                <a:solidFill>
                  <a:srgbClr val="FF0000"/>
                </a:solidFill>
              </a:rPr>
              <a:t>İÇ RADYASYON</a:t>
            </a:r>
          </a:p>
        </p:txBody>
      </p:sp>
      <p:sp>
        <p:nvSpPr>
          <p:cNvPr id="22531" name="Rectangle 3"/>
          <p:cNvSpPr>
            <a:spLocks noGrp="1" noChangeArrowheads="1"/>
          </p:cNvSpPr>
          <p:nvPr>
            <p:ph type="body" idx="1"/>
          </p:nvPr>
        </p:nvSpPr>
        <p:spPr/>
        <p:txBody>
          <a:bodyPr/>
          <a:lstStyle/>
          <a:p>
            <a:pPr eaLnBrk="1" hangingPunct="1"/>
            <a:r>
              <a:rPr lang="tr-TR" sz="2600" b="1" dirty="0" smtClean="0">
                <a:solidFill>
                  <a:schemeClr val="tx1"/>
                </a:solidFill>
                <a:latin typeface="Times New Roman" pitchFamily="18" charset="0"/>
              </a:rPr>
              <a:t>Vücudumuzda bulunan radyoaktif elementlerden bir yıl boyunca maruz kaldığımız ortalama iç radyasyon dozu 0.55 </a:t>
            </a:r>
            <a:r>
              <a:rPr lang="tr-TR" sz="2600" b="1" dirty="0" err="1" smtClean="0">
                <a:solidFill>
                  <a:schemeClr val="tx1"/>
                </a:solidFill>
                <a:latin typeface="Times New Roman" pitchFamily="18" charset="0"/>
              </a:rPr>
              <a:t>mSv</a:t>
            </a:r>
            <a:r>
              <a:rPr lang="tr-TR" sz="2600" b="1" dirty="0" smtClean="0">
                <a:solidFill>
                  <a:schemeClr val="tx1"/>
                </a:solidFill>
                <a:latin typeface="Times New Roman" pitchFamily="18" charset="0"/>
              </a:rPr>
              <a:t> kadardır.</a:t>
            </a:r>
          </a:p>
          <a:p>
            <a:pPr eaLnBrk="1" hangingPunct="1">
              <a:buFont typeface="Wingdings" pitchFamily="2" charset="2"/>
              <a:buNone/>
            </a:pPr>
            <a:endParaRPr lang="tr-TR" sz="2600" b="1" dirty="0" smtClean="0">
              <a:solidFill>
                <a:schemeClr val="tx1"/>
              </a:solidFill>
              <a:latin typeface="Times New Roman" pitchFamily="18" charset="0"/>
            </a:endParaRPr>
          </a:p>
          <a:p>
            <a:pPr eaLnBrk="1" hangingPunct="1"/>
            <a:r>
              <a:rPr lang="tr-TR" sz="2600" b="1" dirty="0" smtClean="0">
                <a:solidFill>
                  <a:schemeClr val="tx1"/>
                </a:solidFill>
                <a:latin typeface="Times New Roman" pitchFamily="18" charset="0"/>
              </a:rPr>
              <a:t>Yiyecek, içecek ve teneffüs ettiğimiz havadan maruz kaldığımız ortalama doz ise, yaklaşık  0.25 </a:t>
            </a:r>
            <a:r>
              <a:rPr lang="tr-TR" sz="2600" b="1" dirty="0" err="1" smtClean="0">
                <a:solidFill>
                  <a:schemeClr val="tx1"/>
                </a:solidFill>
                <a:latin typeface="Times New Roman" pitchFamily="18" charset="0"/>
              </a:rPr>
              <a:t>mSv</a:t>
            </a:r>
            <a:r>
              <a:rPr lang="tr-TR" sz="2600" b="1" dirty="0" smtClean="0">
                <a:solidFill>
                  <a:schemeClr val="tx1"/>
                </a:solidFill>
                <a:latin typeface="Times New Roman" pitchFamily="18" charset="0"/>
              </a:rPr>
              <a:t>/yıl dır</a:t>
            </a:r>
            <a:r>
              <a:rPr lang="tr-TR" b="1" dirty="0" smtClean="0">
                <a:solidFill>
                  <a:schemeClr val="tx1"/>
                </a:solidFill>
              </a:rPr>
              <a:t>. </a:t>
            </a:r>
          </a:p>
          <a:p>
            <a:pPr eaLnBrk="1" hangingPunct="1">
              <a:buFont typeface="Wingdings" pitchFamily="2" charset="2"/>
              <a:buNone/>
            </a:pPr>
            <a:endParaRPr lang="tr-TR" dirty="0" smtClean="0">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5"/>
          <p:cNvSpPr>
            <a:spLocks noGrp="1" noChangeArrowheads="1"/>
          </p:cNvSpPr>
          <p:nvPr>
            <p:ph type="title"/>
          </p:nvPr>
        </p:nvSpPr>
        <p:spPr/>
        <p:txBody>
          <a:bodyPr/>
          <a:lstStyle/>
          <a:p>
            <a:pPr eaLnBrk="1" hangingPunct="1"/>
            <a:r>
              <a:rPr lang="tr-TR" sz="3000" b="1" smtClean="0">
                <a:solidFill>
                  <a:schemeClr val="tx1"/>
                </a:solidFill>
              </a:rPr>
              <a:t>DOĞAL RADYASYON KAYNAKLARI</a:t>
            </a:r>
          </a:p>
        </p:txBody>
      </p:sp>
      <p:graphicFrame>
        <p:nvGraphicFramePr>
          <p:cNvPr id="61444" name="Object 4"/>
          <p:cNvGraphicFramePr>
            <a:graphicFrameLocks noGrp="1" noChangeAspect="1"/>
          </p:cNvGraphicFramePr>
          <p:nvPr>
            <p:ph idx="1"/>
          </p:nvPr>
        </p:nvGraphicFramePr>
        <p:xfrm>
          <a:off x="1331913" y="1628775"/>
          <a:ext cx="5937250" cy="4676775"/>
        </p:xfrm>
        <a:graphic>
          <a:graphicData uri="http://schemas.openxmlformats.org/presentationml/2006/ole">
            <mc:AlternateContent xmlns:mc="http://schemas.openxmlformats.org/markup-compatibility/2006">
              <mc:Choice xmlns:v="urn:schemas-microsoft-com:vml" Requires="v">
                <p:oleObj spid="_x0000_s3077" name="Chart" r:id="rId3" imgW="5248275" imgH="4133850" progId="MSGraph.Chart.8">
                  <p:embed followColorScheme="full"/>
                </p:oleObj>
              </mc:Choice>
              <mc:Fallback>
                <p:oleObj name="Chart" r:id="rId3" imgW="5248275" imgH="4133850" progId="MSGraph.Chart.8">
                  <p:embed followColorScheme="full"/>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628775"/>
                        <a:ext cx="593725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1444"/>
                                        </p:tgtEl>
                                        <p:attrNameLst>
                                          <p:attrName>style.visibility</p:attrName>
                                        </p:attrNameLst>
                                      </p:cBhvr>
                                      <p:to>
                                        <p:strVal val="visible"/>
                                      </p:to>
                                    </p:set>
                                    <p:animEffect transition="in" filter="blinds(horizontal)">
                                      <p:cBhvr>
                                        <p:cTn id="7" dur="500"/>
                                        <p:tgtEl>
                                          <p:spTgt spid="6144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1444"/>
                                        </p:tgtEl>
                                        <p:attrNameLst>
                                          <p:attrName>style.visibility</p:attrName>
                                        </p:attrNameLst>
                                      </p:cBhvr>
                                      <p:to>
                                        <p:strVal val="visible"/>
                                      </p:to>
                                    </p:set>
                                    <p:animEffect transition="in" filter="blinds(horizontal)">
                                      <p:cBhvr>
                                        <p:cTn id="11" dur="500"/>
                                        <p:tgtEl>
                                          <p:spTgt spid="61444"/>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61444"/>
                                        </p:tgtEl>
                                        <p:attrNameLst>
                                          <p:attrName>style.visibility</p:attrName>
                                        </p:attrNameLst>
                                      </p:cBhvr>
                                      <p:to>
                                        <p:strVal val="visible"/>
                                      </p:to>
                                    </p:set>
                                    <p:animEffect transition="in" filter="blinds(horizontal)">
                                      <p:cBhvr>
                                        <p:cTn id="15" dur="500"/>
                                        <p:tgtEl>
                                          <p:spTgt spid="61444"/>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61444"/>
                                        </p:tgtEl>
                                        <p:attrNameLst>
                                          <p:attrName>style.visibility</p:attrName>
                                        </p:attrNameLst>
                                      </p:cBhvr>
                                      <p:to>
                                        <p:strVal val="visible"/>
                                      </p:to>
                                    </p:set>
                                    <p:animEffect transition="in" filter="blinds(horizontal)">
                                      <p:cBhvr>
                                        <p:cTn id="19" dur="500"/>
                                        <p:tgtEl>
                                          <p:spTgt spid="61444"/>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61444"/>
                                        </p:tgtEl>
                                        <p:attrNameLst>
                                          <p:attrName>style.visibility</p:attrName>
                                        </p:attrNameLst>
                                      </p:cBhvr>
                                      <p:to>
                                        <p:strVal val="visible"/>
                                      </p:to>
                                    </p:set>
                                    <p:animEffect transition="in" filter="blinds(horizontal)">
                                      <p:cBhvr>
                                        <p:cTn id="23" dur="500"/>
                                        <p:tgtEl>
                                          <p:spTgt spid="61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61444" grpId="0" bld="category"/>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tr-TR" sz="3000" b="1" smtClean="0">
                <a:solidFill>
                  <a:schemeClr val="tx1"/>
                </a:solidFill>
              </a:rPr>
              <a:t>YAPAY RADYASYON KAYNAKLARI</a:t>
            </a:r>
          </a:p>
        </p:txBody>
      </p:sp>
      <p:graphicFrame>
        <p:nvGraphicFramePr>
          <p:cNvPr id="65540" name="Object 4"/>
          <p:cNvGraphicFramePr>
            <a:graphicFrameLocks noGrp="1" noChangeAspect="1"/>
          </p:cNvGraphicFramePr>
          <p:nvPr>
            <p:ph idx="1"/>
          </p:nvPr>
        </p:nvGraphicFramePr>
        <p:xfrm>
          <a:off x="1692275" y="549275"/>
          <a:ext cx="5545138" cy="5494338"/>
        </p:xfrm>
        <a:graphic>
          <a:graphicData uri="http://schemas.openxmlformats.org/presentationml/2006/ole">
            <mc:AlternateContent xmlns:mc="http://schemas.openxmlformats.org/markup-compatibility/2006">
              <mc:Choice xmlns:v="urn:schemas-microsoft-com:vml" Requires="v">
                <p:oleObj spid="_x0000_s4101" name="Grafik" r:id="rId3" imgW="4152900" imgH="4114800" progId="MSGraph.Chart.8">
                  <p:embed followColorScheme="full"/>
                </p:oleObj>
              </mc:Choice>
              <mc:Fallback>
                <p:oleObj name="Grafik" r:id="rId3" imgW="4152900" imgH="4114800" progId="MSGraph.Chart.8">
                  <p:embed followColorScheme="full"/>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549275"/>
                        <a:ext cx="5545138" cy="5494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5540"/>
                                        </p:tgtEl>
                                        <p:attrNameLst>
                                          <p:attrName>style.visibility</p:attrName>
                                        </p:attrNameLst>
                                      </p:cBhvr>
                                      <p:to>
                                        <p:strVal val="visible"/>
                                      </p:to>
                                    </p:set>
                                    <p:animEffect transition="in" filter="blinds(horizontal)">
                                      <p:cBhvr>
                                        <p:cTn id="7" dur="500"/>
                                        <p:tgtEl>
                                          <p:spTgt spid="65540"/>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5540"/>
                                        </p:tgtEl>
                                        <p:attrNameLst>
                                          <p:attrName>style.visibility</p:attrName>
                                        </p:attrNameLst>
                                      </p:cBhvr>
                                      <p:to>
                                        <p:strVal val="visible"/>
                                      </p:to>
                                    </p:set>
                                    <p:animEffect transition="in" filter="blinds(horizontal)">
                                      <p:cBhvr>
                                        <p:cTn id="11" dur="500"/>
                                        <p:tgtEl>
                                          <p:spTgt spid="65540"/>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65540"/>
                                        </p:tgtEl>
                                        <p:attrNameLst>
                                          <p:attrName>style.visibility</p:attrName>
                                        </p:attrNameLst>
                                      </p:cBhvr>
                                      <p:to>
                                        <p:strVal val="visible"/>
                                      </p:to>
                                    </p:set>
                                    <p:animEffect transition="in" filter="blinds(horizontal)">
                                      <p:cBhvr>
                                        <p:cTn id="15" dur="500"/>
                                        <p:tgtEl>
                                          <p:spTgt spid="65540"/>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65540"/>
                                        </p:tgtEl>
                                        <p:attrNameLst>
                                          <p:attrName>style.visibility</p:attrName>
                                        </p:attrNameLst>
                                      </p:cBhvr>
                                      <p:to>
                                        <p:strVal val="visible"/>
                                      </p:to>
                                    </p:set>
                                    <p:animEffect transition="in" filter="blinds(horizontal)">
                                      <p:cBhvr>
                                        <p:cTn id="19" dur="500"/>
                                        <p:tgtEl>
                                          <p:spTgt spid="65540"/>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65540"/>
                                        </p:tgtEl>
                                        <p:attrNameLst>
                                          <p:attrName>style.visibility</p:attrName>
                                        </p:attrNameLst>
                                      </p:cBhvr>
                                      <p:to>
                                        <p:strVal val="visible"/>
                                      </p:to>
                                    </p:set>
                                    <p:animEffect transition="in" filter="blinds(horizontal)">
                                      <p:cBhvr>
                                        <p:cTn id="23" dur="500"/>
                                        <p:tgtEl>
                                          <p:spTgt spid="65540"/>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65540"/>
                                        </p:tgtEl>
                                        <p:attrNameLst>
                                          <p:attrName>style.visibility</p:attrName>
                                        </p:attrNameLst>
                                      </p:cBhvr>
                                      <p:to>
                                        <p:strVal val="visible"/>
                                      </p:to>
                                    </p:set>
                                    <p:animEffect transition="in" filter="blinds(horizontal)">
                                      <p:cBhvr>
                                        <p:cTn id="27" dur="500"/>
                                        <p:tgtEl>
                                          <p:spTgt spid="65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65540" grpId="0" bld="category"/>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1 Başlık"/>
          <p:cNvSpPr>
            <a:spLocks noGrp="1"/>
          </p:cNvSpPr>
          <p:nvPr>
            <p:ph type="title"/>
          </p:nvPr>
        </p:nvSpPr>
        <p:spPr/>
        <p:txBody>
          <a:bodyPr/>
          <a:lstStyle/>
          <a:p>
            <a:endParaRPr lang="tr-TR" smtClean="0"/>
          </a:p>
        </p:txBody>
      </p:sp>
      <p:sp>
        <p:nvSpPr>
          <p:cNvPr id="7172" name="3 Dikdörtgen"/>
          <p:cNvSpPr>
            <a:spLocks noChangeArrowheads="1"/>
          </p:cNvSpPr>
          <p:nvPr/>
        </p:nvSpPr>
        <p:spPr bwMode="auto">
          <a:xfrm>
            <a:off x="1116013" y="1628775"/>
            <a:ext cx="5184775" cy="4340225"/>
          </a:xfrm>
          <a:prstGeom prst="rect">
            <a:avLst/>
          </a:prstGeom>
          <a:noFill/>
          <a:ln w="9525">
            <a:noFill/>
            <a:miter lim="800000"/>
            <a:headEnd/>
            <a:tailEnd/>
          </a:ln>
        </p:spPr>
        <p:txBody>
          <a:bodyPr>
            <a:spAutoFit/>
          </a:bodyPr>
          <a:lstStyle/>
          <a:p>
            <a:pPr marL="342900" indent="-342900"/>
            <a:r>
              <a:rPr lang="tr-TR">
                <a:latin typeface="Comic Sans MS" pitchFamily="66" charset="0"/>
              </a:rPr>
              <a:t>Tıbbi Uygulamalar</a:t>
            </a:r>
          </a:p>
          <a:p>
            <a:pPr marL="342900" indent="-342900"/>
            <a:endParaRPr lang="tr-TR">
              <a:latin typeface="Comic Sans MS" pitchFamily="66" charset="0"/>
            </a:endParaRPr>
          </a:p>
          <a:p>
            <a:pPr marL="342900" indent="-342900">
              <a:buFontTx/>
              <a:buAutoNum type="arabicPeriod"/>
            </a:pPr>
            <a:r>
              <a:rPr lang="tr-TR" sz="1600">
                <a:latin typeface="Comic Sans MS" pitchFamily="66" charset="0"/>
              </a:rPr>
              <a:t>Tanısal Radyoloji</a:t>
            </a:r>
          </a:p>
          <a:p>
            <a:pPr marL="342900" indent="-342900">
              <a:buFontTx/>
              <a:buAutoNum type="arabicPeriod"/>
            </a:pPr>
            <a:r>
              <a:rPr lang="tr-TR" sz="1600">
                <a:latin typeface="Comic Sans MS" pitchFamily="66" charset="0"/>
              </a:rPr>
              <a:t> Nükleer Tıp</a:t>
            </a:r>
          </a:p>
          <a:p>
            <a:pPr marL="342900" indent="-342900">
              <a:buFontTx/>
              <a:buAutoNum type="arabicPeriod"/>
            </a:pPr>
            <a:r>
              <a:rPr lang="tr-TR" sz="1600">
                <a:latin typeface="Comic Sans MS" pitchFamily="66" charset="0"/>
              </a:rPr>
              <a:t> Radyoterapi </a:t>
            </a:r>
          </a:p>
          <a:p>
            <a:pPr marL="342900" indent="-342900"/>
            <a:endParaRPr lang="tr-TR" sz="1600">
              <a:latin typeface="Comic Sans MS" pitchFamily="66" charset="0"/>
            </a:endParaRPr>
          </a:p>
          <a:p>
            <a:pPr marL="342900" indent="-342900"/>
            <a:r>
              <a:rPr lang="tr-TR">
                <a:latin typeface="Comic Sans MS" pitchFamily="66" charset="0"/>
              </a:rPr>
              <a:t>Endüstriyel Uygulamalar</a:t>
            </a:r>
          </a:p>
          <a:p>
            <a:pPr marL="342900" indent="-342900"/>
            <a:endParaRPr lang="tr-TR">
              <a:latin typeface="Comic Sans MS" pitchFamily="66" charset="0"/>
            </a:endParaRPr>
          </a:p>
          <a:p>
            <a:pPr marL="342900" indent="-342900">
              <a:buFontTx/>
              <a:buAutoNum type="arabicPeriod"/>
            </a:pPr>
            <a:r>
              <a:rPr lang="tr-TR" sz="1600">
                <a:latin typeface="Comic Sans MS" pitchFamily="66" charset="0"/>
              </a:rPr>
              <a:t>Hata tespiti</a:t>
            </a:r>
          </a:p>
          <a:p>
            <a:pPr marL="342900" indent="-342900">
              <a:buFontTx/>
              <a:buAutoNum type="arabicPeriod"/>
            </a:pPr>
            <a:r>
              <a:rPr lang="tr-TR" sz="1600">
                <a:latin typeface="Comic Sans MS" pitchFamily="66" charset="0"/>
              </a:rPr>
              <a:t>Sterilizasyon</a:t>
            </a:r>
          </a:p>
          <a:p>
            <a:pPr marL="342900" indent="-342900">
              <a:buFontTx/>
              <a:buAutoNum type="arabicPeriod"/>
            </a:pPr>
            <a:endParaRPr lang="tr-TR">
              <a:latin typeface="Comic Sans MS" pitchFamily="66" charset="0"/>
            </a:endParaRPr>
          </a:p>
          <a:p>
            <a:pPr marL="342900" indent="-342900"/>
            <a:r>
              <a:rPr lang="tr-TR">
                <a:latin typeface="Comic Sans MS" pitchFamily="66" charset="0"/>
              </a:rPr>
              <a:t>Nükleer Serpinti </a:t>
            </a:r>
          </a:p>
          <a:p>
            <a:pPr marL="342900" indent="-342900"/>
            <a:endParaRPr lang="tr-TR">
              <a:latin typeface="Comic Sans MS" pitchFamily="66" charset="0"/>
            </a:endParaRPr>
          </a:p>
          <a:p>
            <a:pPr marL="342900" indent="-342900"/>
            <a:r>
              <a:rPr lang="tr-TR">
                <a:latin typeface="Comic Sans MS" pitchFamily="66" charset="0"/>
              </a:rPr>
              <a:t>Nükleer Güç Santralleri  </a:t>
            </a:r>
          </a:p>
          <a:p>
            <a:pPr marL="342900" indent="-342900"/>
            <a:endParaRPr lang="tr-TR">
              <a:latin typeface="Comic Sans MS" pitchFamily="66" charset="0"/>
            </a:endParaRPr>
          </a:p>
          <a:p>
            <a:pPr marL="342900" indent="-342900"/>
            <a:r>
              <a:rPr lang="tr-TR">
                <a:latin typeface="Comic Sans MS" pitchFamily="66" charset="0"/>
              </a:rPr>
              <a:t>Tüketici Ürünleri </a:t>
            </a:r>
            <a:endParaRPr lang="tr-TR"/>
          </a:p>
        </p:txBody>
      </p:sp>
      <p:graphicFrame>
        <p:nvGraphicFramePr>
          <p:cNvPr id="7170" name="Object 5"/>
          <p:cNvGraphicFramePr>
            <a:graphicFrameLocks noGrp="1" noChangeAspect="1"/>
          </p:cNvGraphicFramePr>
          <p:nvPr>
            <p:ph type="chart" idx="1"/>
          </p:nvPr>
        </p:nvGraphicFramePr>
        <p:xfrm>
          <a:off x="5867400" y="2060575"/>
          <a:ext cx="2352675" cy="3248025"/>
        </p:xfrm>
        <a:graphic>
          <a:graphicData uri="http://schemas.openxmlformats.org/presentationml/2006/ole">
            <mc:AlternateContent xmlns:mc="http://schemas.openxmlformats.org/markup-compatibility/2006">
              <mc:Choice xmlns:v="urn:schemas-microsoft-com:vml" Requires="v">
                <p:oleObj spid="_x0000_s5125" name="Photo Editor Fotoğrafı" r:id="rId3" imgW="1200318" imgH="1657581" progId="">
                  <p:embed/>
                </p:oleObj>
              </mc:Choice>
              <mc:Fallback>
                <p:oleObj name="Photo Editor Fotoğrafı" r:id="rId3" imgW="1200318" imgH="1657581"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060575"/>
                        <a:ext cx="2352675"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85720" y="428604"/>
            <a:ext cx="8686800" cy="838200"/>
          </a:xfrm>
        </p:spPr>
        <p:txBody>
          <a:bodyPr/>
          <a:lstStyle/>
          <a:p>
            <a:pPr eaLnBrk="1" hangingPunct="1"/>
            <a:r>
              <a:rPr lang="tr-TR" sz="3100" b="1" dirty="0" smtClean="0">
                <a:solidFill>
                  <a:srgbClr val="FF0000"/>
                </a:solidFill>
              </a:rPr>
              <a:t>RADYASYONUN BİYOLOJİK ETKİLERİ</a:t>
            </a:r>
          </a:p>
        </p:txBody>
      </p:sp>
      <p:sp>
        <p:nvSpPr>
          <p:cNvPr id="23555" name="Rectangle 4"/>
          <p:cNvSpPr>
            <a:spLocks noGrp="1" noChangeArrowheads="1"/>
          </p:cNvSpPr>
          <p:nvPr>
            <p:ph type="body" idx="1"/>
          </p:nvPr>
        </p:nvSpPr>
        <p:spPr>
          <a:xfrm>
            <a:off x="755650" y="1484313"/>
            <a:ext cx="6985000" cy="4824412"/>
          </a:xfrm>
          <a:noFill/>
        </p:spPr>
        <p:txBody>
          <a:bodyPr/>
          <a:lstStyle/>
          <a:p>
            <a:pPr eaLnBrk="1" hangingPunct="1">
              <a:lnSpc>
                <a:spcPct val="90000"/>
              </a:lnSpc>
            </a:pPr>
            <a:endParaRPr lang="tr-TR" sz="2000" smtClean="0"/>
          </a:p>
          <a:p>
            <a:pPr eaLnBrk="1" hangingPunct="1">
              <a:lnSpc>
                <a:spcPct val="90000"/>
              </a:lnSpc>
            </a:pPr>
            <a:r>
              <a:rPr lang="tr-TR" sz="2000" smtClean="0"/>
              <a:t>Radyasyona maruz kalan hücre ölebilir veya zamanla doku tarafından onarılarak kurtulabilir. Eğer kurtulan hücre, kromozomlarındaki kırılmalar nedeniyle fiziksel ve kimyasal yapısı değişerek mutasyona uğrarsa, bunun sonucunda hücre normal işlevini yapamaz ve ileride </a:t>
            </a:r>
            <a:r>
              <a:rPr lang="tr-TR" sz="2000" u="sng" smtClean="0"/>
              <a:t>kişinin kendisinde (somatik)</a:t>
            </a:r>
            <a:r>
              <a:rPr lang="tr-TR" sz="2000" smtClean="0"/>
              <a:t> veya </a:t>
            </a:r>
            <a:r>
              <a:rPr lang="tr-TR" sz="2000" u="sng" smtClean="0"/>
              <a:t>gelecek nesillerde</a:t>
            </a:r>
            <a:r>
              <a:rPr lang="tr-TR" sz="2000" smtClean="0"/>
              <a:t> </a:t>
            </a:r>
            <a:br>
              <a:rPr lang="tr-TR" sz="2000" smtClean="0"/>
            </a:br>
            <a:r>
              <a:rPr lang="tr-TR" sz="2000" u="sng" smtClean="0"/>
              <a:t>(genetik)</a:t>
            </a:r>
            <a:r>
              <a:rPr lang="tr-TR" sz="2000" smtClean="0"/>
              <a:t> zararlar meydana getirebilir.Kısa bir süre</a:t>
            </a:r>
            <a:br>
              <a:rPr lang="tr-TR" sz="2000" smtClean="0"/>
            </a:br>
            <a:r>
              <a:rPr lang="tr-TR" sz="2000" smtClean="0"/>
              <a:t>içinde ve bir defada yüksek dozlara maruz kalınması durumundan hemen sonra meydana gelecek hasarlara </a:t>
            </a:r>
            <a:r>
              <a:rPr lang="tr-TR" sz="2000" b="1" u="sng" smtClean="0"/>
              <a:t>erken</a:t>
            </a:r>
            <a:r>
              <a:rPr lang="tr-TR" sz="2000" u="sng" smtClean="0"/>
              <a:t> etkiler (akut ışınlanma etkileri),</a:t>
            </a:r>
            <a:r>
              <a:rPr lang="tr-TR" sz="2000" smtClean="0"/>
              <a:t> kanser, ömür kısalması ve genetik bozukluklar gibi sonradan çıkacak hasarlara da </a:t>
            </a:r>
            <a:r>
              <a:rPr lang="tr-TR" sz="2000" b="1" u="sng" smtClean="0"/>
              <a:t>gecikmiş</a:t>
            </a:r>
            <a:r>
              <a:rPr lang="tr-TR" sz="2000" u="sng" smtClean="0"/>
              <a:t> etkiler (kronik ışınlanma etkileri)</a:t>
            </a:r>
            <a:r>
              <a:rPr lang="tr-TR" sz="2000" smtClean="0"/>
              <a:t> denir.</a:t>
            </a:r>
            <a:br>
              <a:rPr lang="tr-TR" sz="2000" smtClean="0"/>
            </a:br>
            <a:endParaRPr lang="tr-TR" sz="20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8"/>
          <p:cNvSpPr>
            <a:spLocks noGrp="1" noChangeArrowheads="1"/>
          </p:cNvSpPr>
          <p:nvPr>
            <p:ph type="title"/>
          </p:nvPr>
        </p:nvSpPr>
        <p:spPr/>
        <p:txBody>
          <a:bodyPr/>
          <a:lstStyle/>
          <a:p>
            <a:pPr eaLnBrk="1" hangingPunct="1"/>
            <a:r>
              <a:rPr lang="tr-TR" sz="3100" b="1" dirty="0" smtClean="0">
                <a:solidFill>
                  <a:srgbClr val="FF0000"/>
                </a:solidFill>
              </a:rPr>
              <a:t>RADYASYONUN BİYOLOJİK ETKİLERİ</a:t>
            </a:r>
          </a:p>
        </p:txBody>
      </p:sp>
      <p:pic>
        <p:nvPicPr>
          <p:cNvPr id="24579" name="Picture 4" descr="image026"/>
          <p:cNvPicPr>
            <a:picLocks noGrp="1" noChangeAspect="1" noChangeArrowheads="1"/>
          </p:cNvPicPr>
          <p:nvPr>
            <p:ph sz="half" idx="1"/>
          </p:nvPr>
        </p:nvPicPr>
        <p:blipFill>
          <a:blip r:embed="rId2" cstate="print"/>
          <a:srcRect/>
          <a:stretch>
            <a:fillRect/>
          </a:stretch>
        </p:blipFill>
        <p:spPr>
          <a:xfrm>
            <a:off x="755650" y="1774825"/>
            <a:ext cx="4032250" cy="3937000"/>
          </a:xfrm>
          <a:noFill/>
        </p:spPr>
      </p:pic>
      <p:pic>
        <p:nvPicPr>
          <p:cNvPr id="24580" name="Picture 7" descr="image027"/>
          <p:cNvPicPr>
            <a:picLocks noGrp="1" noChangeAspect="1" noChangeArrowheads="1"/>
          </p:cNvPicPr>
          <p:nvPr>
            <p:ph sz="half" idx="2"/>
          </p:nvPr>
        </p:nvPicPr>
        <p:blipFill>
          <a:blip r:embed="rId3" cstate="print"/>
          <a:srcRect/>
          <a:stretch>
            <a:fillRect/>
          </a:stretch>
        </p:blipFill>
        <p:spPr>
          <a:xfrm>
            <a:off x="5353050" y="1773238"/>
            <a:ext cx="3224213" cy="3965575"/>
          </a:xfr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tr-TR" sz="3100" b="1" dirty="0" smtClean="0">
                <a:solidFill>
                  <a:srgbClr val="FF0000"/>
                </a:solidFill>
              </a:rPr>
              <a:t>RADYASYONUN BİYOLOJİK ETKİLERİ</a:t>
            </a:r>
          </a:p>
        </p:txBody>
      </p:sp>
      <p:sp>
        <p:nvSpPr>
          <p:cNvPr id="25603" name="Rectangle 3"/>
          <p:cNvSpPr>
            <a:spLocks noGrp="1" noChangeArrowheads="1"/>
          </p:cNvSpPr>
          <p:nvPr>
            <p:ph type="body" idx="1"/>
          </p:nvPr>
        </p:nvSpPr>
        <p:spPr>
          <a:xfrm>
            <a:off x="684213" y="1557338"/>
            <a:ext cx="7775575" cy="4525962"/>
          </a:xfrm>
        </p:spPr>
        <p:txBody>
          <a:bodyPr/>
          <a:lstStyle/>
          <a:p>
            <a:pPr eaLnBrk="1" hangingPunct="1"/>
            <a:r>
              <a:rPr lang="tr-TR" sz="2400" dirty="0" smtClean="0">
                <a:solidFill>
                  <a:schemeClr val="tx1"/>
                </a:solidFill>
                <a:latin typeface="Times New Roman" pitchFamily="18" charset="0"/>
                <a:cs typeface="Times New Roman" pitchFamily="18" charset="0"/>
              </a:rPr>
              <a:t>Meydana gelen zararlı biyolojik etki sadece maruz kalınan doza değil, </a:t>
            </a:r>
            <a:r>
              <a:rPr lang="tr-TR" sz="2400" dirty="0" smtClean="0">
                <a:solidFill>
                  <a:schemeClr val="tx1"/>
                </a:solidFill>
                <a:latin typeface="Times New Roman" pitchFamily="18" charset="0"/>
              </a:rPr>
              <a:t>dokuların radyasyona karşı duyarlılığına ve </a:t>
            </a:r>
            <a:r>
              <a:rPr lang="tr-TR" sz="2400" dirty="0" smtClean="0">
                <a:solidFill>
                  <a:schemeClr val="tx1"/>
                </a:solidFill>
                <a:latin typeface="Times New Roman" pitchFamily="18" charset="0"/>
                <a:cs typeface="Times New Roman" pitchFamily="18" charset="0"/>
              </a:rPr>
              <a:t>tü</a:t>
            </a:r>
            <a:r>
              <a:rPr lang="tr-TR" sz="2400" dirty="0" smtClean="0">
                <a:solidFill>
                  <a:schemeClr val="tx1"/>
                </a:solidFill>
                <a:latin typeface="Times New Roman" pitchFamily="18" charset="0"/>
              </a:rPr>
              <a:t>m</a:t>
            </a:r>
            <a:r>
              <a:rPr lang="tr-TR" sz="2400" dirty="0" smtClean="0">
                <a:solidFill>
                  <a:schemeClr val="tx1"/>
                </a:solidFill>
                <a:latin typeface="Times New Roman" pitchFamily="18" charset="0"/>
                <a:cs typeface="Times New Roman" pitchFamily="18" charset="0"/>
              </a:rPr>
              <a:t> vücudun ışınlanma</a:t>
            </a:r>
            <a:r>
              <a:rPr lang="tr-TR" sz="2400" dirty="0" smtClean="0">
                <a:solidFill>
                  <a:schemeClr val="tx1"/>
                </a:solidFill>
                <a:latin typeface="Times New Roman" pitchFamily="18" charset="0"/>
              </a:rPr>
              <a:t>s</a:t>
            </a:r>
            <a:r>
              <a:rPr lang="tr-TR" sz="2400" dirty="0" smtClean="0">
                <a:solidFill>
                  <a:schemeClr val="tx1"/>
                </a:solidFill>
                <a:latin typeface="Times New Roman" pitchFamily="18" charset="0"/>
                <a:cs typeface="Times New Roman" pitchFamily="18" charset="0"/>
              </a:rPr>
              <a:t>ına da bağlıdır. Maruz kalınan doz uzun sürede alınır ve vücudun belirli bir kısmı ışınlanırsa, çok daha yüksek dozlarda ancak erken etkiler meydana gelir. Bilindiği gibi</a:t>
            </a:r>
            <a:r>
              <a:rPr lang="tr-TR" sz="2400" dirty="0" smtClean="0">
                <a:solidFill>
                  <a:schemeClr val="tx1"/>
                </a:solidFill>
                <a:latin typeface="Times New Roman" pitchFamily="18" charset="0"/>
              </a:rPr>
              <a:t>,</a:t>
            </a:r>
            <a:r>
              <a:rPr lang="tr-TR" sz="2400" dirty="0" smtClean="0">
                <a:solidFill>
                  <a:schemeClr val="tx1"/>
                </a:solidFill>
                <a:latin typeface="Times New Roman" pitchFamily="18" charset="0"/>
                <a:cs typeface="Times New Roman" pitchFamily="18" charset="0"/>
              </a:rPr>
              <a:t> radyoterapide kanserli dokuya öldürücü dozun 6 katı yüksek doz verildiği halde hasta ölmemektedir.</a:t>
            </a:r>
            <a:r>
              <a:rPr lang="tr-TR" sz="2400" dirty="0" smtClean="0">
                <a:solidFill>
                  <a:schemeClr val="tx1"/>
                </a:solidFill>
                <a:latin typeface="Times New Roman" pitchFamily="18" charset="0"/>
              </a:rPr>
              <a:t> </a:t>
            </a:r>
            <a:r>
              <a:rPr lang="tr-TR" sz="2400" dirty="0" smtClean="0">
                <a:solidFill>
                  <a:schemeClr val="tx1"/>
                </a:solidFill>
                <a:latin typeface="Times New Roman" pitchFamily="18" charset="0"/>
                <a:cs typeface="Times New Roman" pitchFamily="18" charset="0"/>
              </a:rPr>
              <a:t>Hücre ölümüne ve değişimine sadece radyasyon sebep olmaz. Endüstriyel kirlilik ve virüsler gibi çevresel etkenler de kanser gibi hastalıklara sebep olurlar. Çevresel etken olarak, sigara dumanının akciğer kanserine sebep olduğu iyi bilin</a:t>
            </a:r>
            <a:r>
              <a:rPr lang="tr-TR" sz="2400" dirty="0" smtClean="0">
                <a:solidFill>
                  <a:schemeClr val="tx1"/>
                </a:solidFill>
                <a:latin typeface="Times New Roman" pitchFamily="18" charset="0"/>
              </a:rPr>
              <a:t>m</a:t>
            </a:r>
            <a:r>
              <a:rPr lang="tr-TR" sz="2400" dirty="0" smtClean="0">
                <a:solidFill>
                  <a:schemeClr val="tx1"/>
                </a:solidFill>
                <a:latin typeface="Times New Roman" pitchFamily="18" charset="0"/>
                <a:cs typeface="Times New Roman" pitchFamily="18" charset="0"/>
              </a:rPr>
              <a:t>e</a:t>
            </a:r>
            <a:r>
              <a:rPr lang="tr-TR" sz="2400" dirty="0" smtClean="0">
                <a:solidFill>
                  <a:schemeClr val="tx1"/>
                </a:solidFill>
                <a:latin typeface="Times New Roman" pitchFamily="18" charset="0"/>
              </a:rPr>
              <a:t>ktedir.</a:t>
            </a:r>
          </a:p>
          <a:p>
            <a:pPr eaLnBrk="1" hangingPunct="1"/>
            <a:endParaRPr lang="tr-TR" sz="2600" dirty="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14282" y="428604"/>
            <a:ext cx="8697913" cy="1143000"/>
          </a:xfrm>
        </p:spPr>
        <p:txBody>
          <a:bodyPr>
            <a:normAutofit fontScale="90000"/>
          </a:bodyPr>
          <a:lstStyle/>
          <a:p>
            <a:pPr eaLnBrk="1" hangingPunct="1"/>
            <a:r>
              <a:rPr lang="tr-TR" sz="3000" dirty="0" smtClean="0">
                <a:solidFill>
                  <a:schemeClr val="accent2"/>
                </a:solidFill>
              </a:rPr>
              <a:t> </a:t>
            </a:r>
            <a:r>
              <a:rPr lang="tr-TR" sz="3000" dirty="0" smtClean="0">
                <a:solidFill>
                  <a:srgbClr val="FF0000"/>
                </a:solidFill>
              </a:rPr>
              <a:t>HÜCRELERİN RADYASYONA KARŞI DUYARLILIK SIRASI</a:t>
            </a:r>
            <a:br>
              <a:rPr lang="tr-TR" sz="3000" dirty="0" smtClean="0">
                <a:solidFill>
                  <a:srgbClr val="FF0000"/>
                </a:solidFill>
              </a:rPr>
            </a:br>
            <a:endParaRPr lang="tr-TR" sz="3000" dirty="0" smtClean="0">
              <a:solidFill>
                <a:srgbClr val="FF0000"/>
              </a:solidFill>
            </a:endParaRPr>
          </a:p>
        </p:txBody>
      </p:sp>
      <p:sp>
        <p:nvSpPr>
          <p:cNvPr id="26627" name="Rectangle 3"/>
          <p:cNvSpPr>
            <a:spLocks noGrp="1" noChangeArrowheads="1"/>
          </p:cNvSpPr>
          <p:nvPr>
            <p:ph type="body" idx="1"/>
          </p:nvPr>
        </p:nvSpPr>
        <p:spPr/>
        <p:txBody>
          <a:bodyPr/>
          <a:lstStyle/>
          <a:p>
            <a:pPr eaLnBrk="1" hangingPunct="1"/>
            <a:endParaRPr lang="tr-TR" sz="1800" b="1" dirty="0" smtClean="0">
              <a:solidFill>
                <a:schemeClr val="bg2"/>
              </a:solidFill>
            </a:endParaRPr>
          </a:p>
          <a:p>
            <a:pPr eaLnBrk="1" hangingPunct="1">
              <a:buFont typeface="Wingdings" pitchFamily="2" charset="2"/>
              <a:buNone/>
            </a:pPr>
            <a:r>
              <a:rPr lang="tr-TR" sz="2100" b="1" dirty="0" smtClean="0">
                <a:solidFill>
                  <a:schemeClr val="tx1"/>
                </a:solidFill>
                <a:latin typeface="Times New Roman" pitchFamily="18" charset="0"/>
              </a:rPr>
              <a:t>     </a:t>
            </a:r>
            <a:r>
              <a:rPr lang="tr-TR" sz="2200" b="1" dirty="0" smtClean="0">
                <a:solidFill>
                  <a:schemeClr val="tx1"/>
                </a:solidFill>
                <a:latin typeface="Times New Roman" pitchFamily="18" charset="0"/>
              </a:rPr>
              <a:t>( </a:t>
            </a:r>
            <a:r>
              <a:rPr lang="tr-TR" sz="2200" dirty="0" smtClean="0">
                <a:solidFill>
                  <a:schemeClr val="tx1"/>
                </a:solidFill>
                <a:latin typeface="Times New Roman" pitchFamily="18" charset="0"/>
              </a:rPr>
              <a:t>Bölünen hücreler radyasyona karşı daha hassastır.) </a:t>
            </a:r>
            <a:r>
              <a:rPr lang="tr-TR" sz="2200" b="1" dirty="0" smtClean="0">
                <a:solidFill>
                  <a:schemeClr val="tx1"/>
                </a:solidFill>
                <a:latin typeface="Times New Roman" pitchFamily="18" charset="0"/>
              </a:rPr>
              <a:t/>
            </a:r>
            <a:br>
              <a:rPr lang="tr-TR" sz="2200" b="1" dirty="0" smtClean="0">
                <a:solidFill>
                  <a:schemeClr val="tx1"/>
                </a:solidFill>
                <a:latin typeface="Times New Roman" pitchFamily="18" charset="0"/>
              </a:rPr>
            </a:br>
            <a:endParaRPr lang="tr-TR" sz="2200" b="1" dirty="0" smtClean="0">
              <a:solidFill>
                <a:schemeClr val="tx1"/>
              </a:solidFill>
              <a:latin typeface="Times New Roman" pitchFamily="18" charset="0"/>
            </a:endParaRPr>
          </a:p>
          <a:p>
            <a:pPr eaLnBrk="1" hangingPunct="1">
              <a:buFont typeface="Wingdings" pitchFamily="2" charset="2"/>
              <a:buNone/>
            </a:pPr>
            <a:r>
              <a:rPr lang="tr-TR" sz="2200" b="1" dirty="0" smtClean="0">
                <a:solidFill>
                  <a:schemeClr val="tx1"/>
                </a:solidFill>
                <a:latin typeface="Times New Roman" pitchFamily="18" charset="0"/>
              </a:rPr>
              <a:t>    </a:t>
            </a:r>
            <a:r>
              <a:rPr lang="tr-TR" sz="2200" dirty="0" smtClean="0">
                <a:solidFill>
                  <a:schemeClr val="tx1"/>
                </a:solidFill>
                <a:latin typeface="Times New Roman" pitchFamily="18" charset="0"/>
                <a:cs typeface="Arial" charset="0"/>
              </a:rPr>
              <a:t>•</a:t>
            </a:r>
            <a:r>
              <a:rPr lang="tr-TR" sz="2200" b="1" dirty="0" smtClean="0">
                <a:solidFill>
                  <a:schemeClr val="tx1"/>
                </a:solidFill>
                <a:latin typeface="Times New Roman" pitchFamily="18" charset="0"/>
              </a:rPr>
              <a:t> </a:t>
            </a:r>
            <a:r>
              <a:rPr lang="tr-TR" sz="2200" dirty="0" smtClean="0">
                <a:solidFill>
                  <a:schemeClr val="tx1"/>
                </a:solidFill>
                <a:latin typeface="Times New Roman" pitchFamily="18" charset="0"/>
              </a:rPr>
              <a:t>Beyaz kan hücreleri (Lenfositler)</a:t>
            </a:r>
            <a:br>
              <a:rPr lang="tr-TR" sz="2200" dirty="0" smtClean="0">
                <a:solidFill>
                  <a:schemeClr val="tx1"/>
                </a:solidFill>
                <a:latin typeface="Times New Roman" pitchFamily="18" charset="0"/>
              </a:rPr>
            </a:br>
            <a:r>
              <a:rPr lang="tr-TR" sz="2200" dirty="0" smtClean="0">
                <a:solidFill>
                  <a:schemeClr val="tx1"/>
                </a:solidFill>
                <a:latin typeface="Times New Roman" pitchFamily="18" charset="0"/>
                <a:cs typeface="Arial" charset="0"/>
              </a:rPr>
              <a:t>•</a:t>
            </a:r>
            <a:r>
              <a:rPr lang="tr-TR" sz="2200" b="1" dirty="0" smtClean="0">
                <a:solidFill>
                  <a:schemeClr val="tx1"/>
                </a:solidFill>
                <a:latin typeface="Times New Roman" pitchFamily="18" charset="0"/>
              </a:rPr>
              <a:t> </a:t>
            </a:r>
            <a:r>
              <a:rPr lang="tr-TR" sz="2200" dirty="0" smtClean="0">
                <a:solidFill>
                  <a:schemeClr val="tx1"/>
                </a:solidFill>
                <a:latin typeface="Times New Roman" pitchFamily="18" charset="0"/>
              </a:rPr>
              <a:t>Kırmızı kan hücreleri (Eritrositler)</a:t>
            </a:r>
            <a:br>
              <a:rPr lang="tr-TR" sz="2200" dirty="0" smtClean="0">
                <a:solidFill>
                  <a:schemeClr val="tx1"/>
                </a:solidFill>
                <a:latin typeface="Times New Roman" pitchFamily="18" charset="0"/>
              </a:rPr>
            </a:br>
            <a:r>
              <a:rPr lang="tr-TR" sz="2200" dirty="0" smtClean="0">
                <a:solidFill>
                  <a:schemeClr val="tx1"/>
                </a:solidFill>
                <a:latin typeface="Times New Roman" pitchFamily="18" charset="0"/>
                <a:cs typeface="Arial" charset="0"/>
              </a:rPr>
              <a:t>•</a:t>
            </a:r>
            <a:r>
              <a:rPr lang="tr-TR" sz="2200" b="1" dirty="0" smtClean="0">
                <a:solidFill>
                  <a:schemeClr val="tx1"/>
                </a:solidFill>
                <a:latin typeface="Times New Roman" pitchFamily="18" charset="0"/>
              </a:rPr>
              <a:t> </a:t>
            </a:r>
            <a:r>
              <a:rPr lang="tr-TR" sz="2200" dirty="0" smtClean="0">
                <a:solidFill>
                  <a:schemeClr val="tx1"/>
                </a:solidFill>
                <a:latin typeface="Times New Roman" pitchFamily="18" charset="0"/>
              </a:rPr>
              <a:t>Sindirim sistemi hücreleri</a:t>
            </a:r>
            <a:br>
              <a:rPr lang="tr-TR" sz="2200" dirty="0" smtClean="0">
                <a:solidFill>
                  <a:schemeClr val="tx1"/>
                </a:solidFill>
                <a:latin typeface="Times New Roman" pitchFamily="18" charset="0"/>
              </a:rPr>
            </a:br>
            <a:r>
              <a:rPr lang="tr-TR" sz="2200" dirty="0" smtClean="0">
                <a:solidFill>
                  <a:schemeClr val="tx1"/>
                </a:solidFill>
                <a:latin typeface="Times New Roman" pitchFamily="18" charset="0"/>
                <a:cs typeface="Arial" charset="0"/>
              </a:rPr>
              <a:t>•</a:t>
            </a:r>
            <a:r>
              <a:rPr lang="tr-TR" sz="2200" dirty="0" smtClean="0">
                <a:solidFill>
                  <a:schemeClr val="tx1"/>
                </a:solidFill>
                <a:latin typeface="Times New Roman" pitchFamily="18" charset="0"/>
              </a:rPr>
              <a:t> Üreme organı hücreleri</a:t>
            </a:r>
            <a:br>
              <a:rPr lang="tr-TR" sz="2200" dirty="0" smtClean="0">
                <a:solidFill>
                  <a:schemeClr val="tx1"/>
                </a:solidFill>
                <a:latin typeface="Times New Roman" pitchFamily="18" charset="0"/>
              </a:rPr>
            </a:br>
            <a:r>
              <a:rPr lang="tr-TR" sz="2200" dirty="0" smtClean="0">
                <a:solidFill>
                  <a:schemeClr val="tx1"/>
                </a:solidFill>
                <a:latin typeface="Times New Roman" pitchFamily="18" charset="0"/>
                <a:cs typeface="Arial" charset="0"/>
              </a:rPr>
              <a:t>•</a:t>
            </a:r>
            <a:r>
              <a:rPr lang="tr-TR" sz="2200" dirty="0" smtClean="0">
                <a:solidFill>
                  <a:schemeClr val="tx1"/>
                </a:solidFill>
                <a:latin typeface="Times New Roman" pitchFamily="18" charset="0"/>
              </a:rPr>
              <a:t> Cilt hücreleri</a:t>
            </a:r>
            <a:br>
              <a:rPr lang="tr-TR" sz="2200" dirty="0" smtClean="0">
                <a:solidFill>
                  <a:schemeClr val="tx1"/>
                </a:solidFill>
                <a:latin typeface="Times New Roman" pitchFamily="18" charset="0"/>
              </a:rPr>
            </a:br>
            <a:r>
              <a:rPr lang="tr-TR" sz="2200" dirty="0" smtClean="0">
                <a:solidFill>
                  <a:schemeClr val="tx1"/>
                </a:solidFill>
                <a:latin typeface="Times New Roman" pitchFamily="18" charset="0"/>
                <a:cs typeface="Arial" charset="0"/>
              </a:rPr>
              <a:t>•</a:t>
            </a:r>
            <a:r>
              <a:rPr lang="tr-TR" sz="2200" dirty="0" smtClean="0">
                <a:solidFill>
                  <a:schemeClr val="tx1"/>
                </a:solidFill>
                <a:latin typeface="Times New Roman" pitchFamily="18" charset="0"/>
              </a:rPr>
              <a:t> Kan damarları</a:t>
            </a:r>
            <a:br>
              <a:rPr lang="tr-TR" sz="2200" dirty="0" smtClean="0">
                <a:solidFill>
                  <a:schemeClr val="tx1"/>
                </a:solidFill>
                <a:latin typeface="Times New Roman" pitchFamily="18" charset="0"/>
              </a:rPr>
            </a:br>
            <a:r>
              <a:rPr lang="tr-TR" sz="2200" dirty="0" smtClean="0">
                <a:solidFill>
                  <a:schemeClr val="tx1"/>
                </a:solidFill>
                <a:latin typeface="Times New Roman" pitchFamily="18" charset="0"/>
                <a:cs typeface="Arial" charset="0"/>
              </a:rPr>
              <a:t>•</a:t>
            </a:r>
            <a:r>
              <a:rPr lang="tr-TR" sz="2200" dirty="0" smtClean="0">
                <a:solidFill>
                  <a:schemeClr val="tx1"/>
                </a:solidFill>
                <a:latin typeface="Times New Roman" pitchFamily="18" charset="0"/>
              </a:rPr>
              <a:t> Doku hücreleri (Kemik ve Sinir Sistemi)</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52400" y="285728"/>
            <a:ext cx="8991600" cy="838200"/>
          </a:xfrm>
        </p:spPr>
        <p:txBody>
          <a:bodyPr>
            <a:normAutofit fontScale="90000"/>
          </a:bodyPr>
          <a:lstStyle/>
          <a:p>
            <a:pPr eaLnBrk="1" hangingPunct="1"/>
            <a:r>
              <a:rPr lang="tr-TR" sz="3400" b="1" dirty="0" smtClean="0">
                <a:solidFill>
                  <a:srgbClr val="FF0000"/>
                </a:solidFill>
              </a:rPr>
              <a:t>Radyasyona </a:t>
            </a:r>
            <a:r>
              <a:rPr lang="tr-TR" sz="3400" b="1" dirty="0" err="1" smtClean="0">
                <a:solidFill>
                  <a:srgbClr val="FF0000"/>
                </a:solidFill>
              </a:rPr>
              <a:t>KarşI</a:t>
            </a:r>
            <a:r>
              <a:rPr lang="tr-TR" sz="3400" b="1" dirty="0" smtClean="0">
                <a:solidFill>
                  <a:srgbClr val="FF0000"/>
                </a:solidFill>
              </a:rPr>
              <a:t> Doku ve Organ </a:t>
            </a:r>
            <a:r>
              <a:rPr lang="tr-TR" sz="3400" b="1" dirty="0" err="1" smtClean="0">
                <a:solidFill>
                  <a:srgbClr val="FF0000"/>
                </a:solidFill>
              </a:rPr>
              <a:t>DuyarlIlIğI</a:t>
            </a:r>
            <a:endParaRPr lang="tr-TR" sz="3400" b="1" dirty="0" smtClean="0">
              <a:solidFill>
                <a:srgbClr val="FF0000"/>
              </a:solidFill>
            </a:endParaRPr>
          </a:p>
        </p:txBody>
      </p:sp>
      <p:sp>
        <p:nvSpPr>
          <p:cNvPr id="27651" name="Rectangle 3"/>
          <p:cNvSpPr>
            <a:spLocks noGrp="1" noChangeArrowheads="1"/>
          </p:cNvSpPr>
          <p:nvPr>
            <p:ph type="body" idx="1"/>
          </p:nvPr>
        </p:nvSpPr>
        <p:spPr/>
        <p:txBody>
          <a:bodyPr/>
          <a:lstStyle/>
          <a:p>
            <a:pPr eaLnBrk="1" hangingPunct="1">
              <a:buFont typeface="Wingdings" pitchFamily="2" charset="2"/>
              <a:buNone/>
            </a:pPr>
            <a:r>
              <a:rPr lang="tr-TR" sz="2000" dirty="0" smtClean="0">
                <a:solidFill>
                  <a:schemeClr val="bg2"/>
                </a:solidFill>
              </a:rPr>
              <a:t/>
            </a:r>
            <a:br>
              <a:rPr lang="tr-TR" sz="2000" dirty="0" smtClean="0">
                <a:solidFill>
                  <a:schemeClr val="bg2"/>
                </a:solidFill>
              </a:rPr>
            </a:br>
            <a:r>
              <a:rPr lang="tr-TR" sz="1800" dirty="0" smtClean="0">
                <a:solidFill>
                  <a:schemeClr val="bg2"/>
                </a:solidFill>
                <a:cs typeface="Arial" charset="0"/>
              </a:rPr>
              <a:t>•</a:t>
            </a:r>
            <a:r>
              <a:rPr lang="tr-TR" sz="1800" dirty="0" smtClean="0">
                <a:solidFill>
                  <a:schemeClr val="bg2"/>
                </a:solidFill>
              </a:rPr>
              <a:t> </a:t>
            </a:r>
            <a:r>
              <a:rPr lang="tr-TR" sz="2300" dirty="0" smtClean="0">
                <a:solidFill>
                  <a:schemeClr val="tx1"/>
                </a:solidFill>
                <a:latin typeface="Times New Roman" pitchFamily="18" charset="0"/>
              </a:rPr>
              <a:t>Karaciğer, böbrek, kas, kemik, kıkırdak ve bağ</a:t>
            </a:r>
            <a:br>
              <a:rPr lang="tr-TR" sz="2300" dirty="0" smtClean="0">
                <a:solidFill>
                  <a:schemeClr val="tx1"/>
                </a:solidFill>
                <a:latin typeface="Times New Roman" pitchFamily="18" charset="0"/>
              </a:rPr>
            </a:br>
            <a:r>
              <a:rPr lang="tr-TR" sz="2300" dirty="0" smtClean="0">
                <a:solidFill>
                  <a:schemeClr val="tx1"/>
                </a:solidFill>
                <a:latin typeface="Times New Roman" pitchFamily="18" charset="0"/>
              </a:rPr>
              <a:t>  dokuları yetişkin canlılarda farklılaşmış ve</a:t>
            </a:r>
            <a:br>
              <a:rPr lang="tr-TR" sz="2300" dirty="0" smtClean="0">
                <a:solidFill>
                  <a:schemeClr val="tx1"/>
                </a:solidFill>
                <a:latin typeface="Times New Roman" pitchFamily="18" charset="0"/>
              </a:rPr>
            </a:br>
            <a:r>
              <a:rPr lang="tr-TR" sz="2300" dirty="0" smtClean="0">
                <a:solidFill>
                  <a:schemeClr val="tx1"/>
                </a:solidFill>
                <a:latin typeface="Times New Roman" pitchFamily="18" charset="0"/>
              </a:rPr>
              <a:t>  bölünmediği için radyasyona karşı dirençlidirler.</a:t>
            </a:r>
            <a:br>
              <a:rPr lang="tr-TR" sz="2300" dirty="0" smtClean="0">
                <a:solidFill>
                  <a:schemeClr val="tx1"/>
                </a:solidFill>
                <a:latin typeface="Times New Roman" pitchFamily="18" charset="0"/>
              </a:rPr>
            </a:br>
            <a:endParaRPr lang="tr-TR" sz="2300" dirty="0" smtClean="0">
              <a:solidFill>
                <a:schemeClr val="tx1"/>
              </a:solidFill>
              <a:latin typeface="Times New Roman" pitchFamily="18" charset="0"/>
            </a:endParaRPr>
          </a:p>
          <a:p>
            <a:pPr eaLnBrk="1" hangingPunct="1">
              <a:buFont typeface="Wingdings" pitchFamily="2" charset="2"/>
              <a:buNone/>
            </a:pPr>
            <a:r>
              <a:rPr lang="tr-TR" sz="2300" dirty="0" smtClean="0">
                <a:solidFill>
                  <a:schemeClr val="tx1"/>
                </a:solidFill>
                <a:latin typeface="Times New Roman" pitchFamily="18" charset="0"/>
              </a:rPr>
              <a:t>   </a:t>
            </a:r>
            <a:r>
              <a:rPr lang="tr-TR" sz="2300" dirty="0" smtClean="0">
                <a:solidFill>
                  <a:schemeClr val="tx1"/>
                </a:solidFill>
                <a:latin typeface="Times New Roman" pitchFamily="18" charset="0"/>
                <a:cs typeface="Arial" charset="0"/>
              </a:rPr>
              <a:t>•</a:t>
            </a:r>
            <a:r>
              <a:rPr lang="tr-TR" sz="2300" dirty="0" smtClean="0">
                <a:solidFill>
                  <a:schemeClr val="tx1"/>
                </a:solidFill>
                <a:latin typeface="Times New Roman" pitchFamily="18" charset="0"/>
              </a:rPr>
              <a:t> Kemik iliği, </a:t>
            </a:r>
            <a:r>
              <a:rPr lang="tr-TR" sz="2300" dirty="0" err="1" smtClean="0">
                <a:solidFill>
                  <a:schemeClr val="tx1"/>
                </a:solidFill>
                <a:latin typeface="Times New Roman" pitchFamily="18" charset="0"/>
              </a:rPr>
              <a:t>ovaryum</a:t>
            </a:r>
            <a:r>
              <a:rPr lang="tr-TR" sz="2300" dirty="0" smtClean="0">
                <a:solidFill>
                  <a:schemeClr val="tx1"/>
                </a:solidFill>
                <a:latin typeface="Times New Roman" pitchFamily="18" charset="0"/>
              </a:rPr>
              <a:t> ve testislerin (üreme organları)</a:t>
            </a:r>
            <a:br>
              <a:rPr lang="tr-TR" sz="2300" dirty="0" smtClean="0">
                <a:solidFill>
                  <a:schemeClr val="tx1"/>
                </a:solidFill>
                <a:latin typeface="Times New Roman" pitchFamily="18" charset="0"/>
              </a:rPr>
            </a:br>
            <a:r>
              <a:rPr lang="tr-TR" sz="2300" dirty="0" smtClean="0">
                <a:solidFill>
                  <a:schemeClr val="tx1"/>
                </a:solidFill>
                <a:latin typeface="Times New Roman" pitchFamily="18" charset="0"/>
              </a:rPr>
              <a:t>  bölünen hücreleri, mide-bağırsak ve derideki </a:t>
            </a:r>
            <a:r>
              <a:rPr lang="tr-TR" sz="2300" dirty="0" err="1" smtClean="0">
                <a:solidFill>
                  <a:schemeClr val="tx1"/>
                </a:solidFill>
                <a:latin typeface="Times New Roman" pitchFamily="18" charset="0"/>
              </a:rPr>
              <a:t>epitel</a:t>
            </a:r>
            <a:r>
              <a:rPr lang="tr-TR" sz="2300" dirty="0" smtClean="0">
                <a:solidFill>
                  <a:schemeClr val="tx1"/>
                </a:solidFill>
                <a:latin typeface="Times New Roman" pitchFamily="18" charset="0"/>
              </a:rPr>
              <a:t/>
            </a:r>
            <a:br>
              <a:rPr lang="tr-TR" sz="2300" dirty="0" smtClean="0">
                <a:solidFill>
                  <a:schemeClr val="tx1"/>
                </a:solidFill>
                <a:latin typeface="Times New Roman" pitchFamily="18" charset="0"/>
              </a:rPr>
            </a:br>
            <a:r>
              <a:rPr lang="tr-TR" sz="2300" dirty="0" smtClean="0">
                <a:solidFill>
                  <a:schemeClr val="tx1"/>
                </a:solidFill>
                <a:latin typeface="Times New Roman" pitchFamily="18" charset="0"/>
              </a:rPr>
              <a:t>  hücreler ise duyarlıdırlar.</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tr-TR" sz="3100" dirty="0" smtClean="0">
                <a:solidFill>
                  <a:srgbClr val="FF0000"/>
                </a:solidFill>
              </a:rPr>
              <a:t>RADYASYONUN BİYOLOJİK ETKİLERİ</a:t>
            </a:r>
          </a:p>
        </p:txBody>
      </p:sp>
      <p:grpSp>
        <p:nvGrpSpPr>
          <p:cNvPr id="2" name="Group 4"/>
          <p:cNvGrpSpPr>
            <a:grpSpLocks/>
          </p:cNvGrpSpPr>
          <p:nvPr/>
        </p:nvGrpSpPr>
        <p:grpSpPr bwMode="auto">
          <a:xfrm>
            <a:off x="684213" y="1828800"/>
            <a:ext cx="8154987" cy="4664075"/>
            <a:chOff x="144" y="816"/>
            <a:chExt cx="5472" cy="2938"/>
          </a:xfrm>
        </p:grpSpPr>
        <p:sp>
          <p:nvSpPr>
            <p:cNvPr id="8197" name="Line 5"/>
            <p:cNvSpPr>
              <a:spLocks noChangeShapeType="1"/>
            </p:cNvSpPr>
            <p:nvPr/>
          </p:nvSpPr>
          <p:spPr bwMode="auto">
            <a:xfrm>
              <a:off x="4128" y="2208"/>
              <a:ext cx="0" cy="1104"/>
            </a:xfrm>
            <a:prstGeom prst="line">
              <a:avLst/>
            </a:prstGeom>
            <a:noFill/>
            <a:ln w="9525">
              <a:solidFill>
                <a:schemeClr val="bg2"/>
              </a:solidFill>
              <a:round/>
              <a:headEnd/>
              <a:tailEnd type="triangle" w="med" len="med"/>
            </a:ln>
          </p:spPr>
          <p:txBody>
            <a:bodyPr lIns="92075" tIns="46038" rIns="92075" bIns="46038" anchor="ctr"/>
            <a:lstStyle/>
            <a:p>
              <a:endParaRPr lang="tr-TR"/>
            </a:p>
          </p:txBody>
        </p:sp>
        <p:sp>
          <p:nvSpPr>
            <p:cNvPr id="8198" name="Line 6"/>
            <p:cNvSpPr>
              <a:spLocks noChangeShapeType="1"/>
            </p:cNvSpPr>
            <p:nvPr/>
          </p:nvSpPr>
          <p:spPr bwMode="auto">
            <a:xfrm>
              <a:off x="4800" y="1584"/>
              <a:ext cx="0" cy="1632"/>
            </a:xfrm>
            <a:prstGeom prst="line">
              <a:avLst/>
            </a:prstGeom>
            <a:noFill/>
            <a:ln w="9525">
              <a:solidFill>
                <a:schemeClr val="bg2"/>
              </a:solidFill>
              <a:round/>
              <a:headEnd/>
              <a:tailEnd type="triangle" w="med" len="med"/>
            </a:ln>
          </p:spPr>
          <p:txBody>
            <a:bodyPr lIns="92075" tIns="46038" rIns="92075" bIns="46038" anchor="ctr"/>
            <a:lstStyle/>
            <a:p>
              <a:endParaRPr lang="tr-TR"/>
            </a:p>
          </p:txBody>
        </p:sp>
        <p:grpSp>
          <p:nvGrpSpPr>
            <p:cNvPr id="3" name="Group 7"/>
            <p:cNvGrpSpPr>
              <a:grpSpLocks/>
            </p:cNvGrpSpPr>
            <p:nvPr/>
          </p:nvGrpSpPr>
          <p:grpSpPr bwMode="auto">
            <a:xfrm>
              <a:off x="144" y="816"/>
              <a:ext cx="5472" cy="2938"/>
              <a:chOff x="0" y="1008"/>
              <a:chExt cx="5472" cy="2938"/>
            </a:xfrm>
          </p:grpSpPr>
          <p:sp>
            <p:nvSpPr>
              <p:cNvPr id="8200" name="Text Box 8"/>
              <p:cNvSpPr txBox="1">
                <a:spLocks noChangeArrowheads="1"/>
              </p:cNvSpPr>
              <p:nvPr/>
            </p:nvSpPr>
            <p:spPr bwMode="auto">
              <a:xfrm>
                <a:off x="3840" y="3600"/>
                <a:ext cx="1488" cy="256"/>
              </a:xfrm>
              <a:prstGeom prst="rect">
                <a:avLst/>
              </a:prstGeom>
              <a:noFill/>
              <a:ln w="9525">
                <a:solidFill>
                  <a:schemeClr val="bg2"/>
                </a:solidFill>
                <a:miter lim="800000"/>
                <a:headEnd/>
                <a:tailEnd/>
              </a:ln>
            </p:spPr>
            <p:txBody>
              <a:bodyPr lIns="92075" tIns="46038" rIns="92075" bIns="46038">
                <a:spAutoFit/>
              </a:bodyPr>
              <a:lstStyle/>
              <a:p>
                <a:pPr algn="ctr" eaLnBrk="0" hangingPunct="0"/>
                <a:endParaRPr lang="en-US" sz="2000" b="1">
                  <a:solidFill>
                    <a:schemeClr val="bg2"/>
                  </a:solidFill>
                </a:endParaRPr>
              </a:p>
            </p:txBody>
          </p:sp>
          <p:grpSp>
            <p:nvGrpSpPr>
              <p:cNvPr id="4" name="Group 9"/>
              <p:cNvGrpSpPr>
                <a:grpSpLocks/>
              </p:cNvGrpSpPr>
              <p:nvPr/>
            </p:nvGrpSpPr>
            <p:grpSpPr bwMode="auto">
              <a:xfrm>
                <a:off x="0" y="1008"/>
                <a:ext cx="5472" cy="2938"/>
                <a:chOff x="144" y="1056"/>
                <a:chExt cx="5472" cy="2938"/>
              </a:xfrm>
            </p:grpSpPr>
            <p:grpSp>
              <p:nvGrpSpPr>
                <p:cNvPr id="5" name="Group 10"/>
                <p:cNvGrpSpPr>
                  <a:grpSpLocks/>
                </p:cNvGrpSpPr>
                <p:nvPr/>
              </p:nvGrpSpPr>
              <p:grpSpPr bwMode="auto">
                <a:xfrm>
                  <a:off x="144" y="1056"/>
                  <a:ext cx="5472" cy="2736"/>
                  <a:chOff x="144" y="1056"/>
                  <a:chExt cx="5472" cy="2736"/>
                </a:xfrm>
              </p:grpSpPr>
              <p:graphicFrame>
                <p:nvGraphicFramePr>
                  <p:cNvPr id="8194" name="Object 11"/>
                  <p:cNvGraphicFramePr>
                    <a:graphicFrameLocks noChangeAspect="1"/>
                  </p:cNvGraphicFramePr>
                  <p:nvPr/>
                </p:nvGraphicFramePr>
                <p:xfrm>
                  <a:off x="144" y="1056"/>
                  <a:ext cx="5472" cy="2112"/>
                </p:xfrm>
                <a:graphic>
                  <a:graphicData uri="http://schemas.openxmlformats.org/presentationml/2006/ole">
                    <mc:AlternateContent xmlns:mc="http://schemas.openxmlformats.org/markup-compatibility/2006">
                      <mc:Choice xmlns:v="urn:schemas-microsoft-com:vml" Requires="v">
                        <p:oleObj spid="_x0000_s6149" name="MS Organization Chart 2.0" r:id="rId3" imgW="5549760" imgH="1441440" progId="">
                          <p:embed followColorScheme="full"/>
                        </p:oleObj>
                      </mc:Choice>
                      <mc:Fallback>
                        <p:oleObj name="MS Organization Chart 2.0" r:id="rId3" imgW="5549760" imgH="1441440" progId="">
                          <p:embed followColorScheme="full"/>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 y="1056"/>
                                <a:ext cx="5472" cy="2112"/>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4" name="Line 12"/>
                  <p:cNvSpPr>
                    <a:spLocks noChangeShapeType="1"/>
                  </p:cNvSpPr>
                  <p:nvPr/>
                </p:nvSpPr>
                <p:spPr bwMode="auto">
                  <a:xfrm>
                    <a:off x="2112" y="3168"/>
                    <a:ext cx="0" cy="624"/>
                  </a:xfrm>
                  <a:prstGeom prst="line">
                    <a:avLst/>
                  </a:prstGeom>
                  <a:noFill/>
                  <a:ln w="9525">
                    <a:solidFill>
                      <a:schemeClr val="bg2"/>
                    </a:solidFill>
                    <a:round/>
                    <a:headEnd/>
                    <a:tailEnd type="triangle" w="med" len="med"/>
                  </a:ln>
                </p:spPr>
                <p:txBody>
                  <a:bodyPr lIns="92075" tIns="46038" rIns="92075" bIns="46038" anchor="ctr"/>
                  <a:lstStyle/>
                  <a:p>
                    <a:endParaRPr lang="tr-TR"/>
                  </a:p>
                </p:txBody>
              </p:sp>
            </p:grpSp>
            <p:sp>
              <p:nvSpPr>
                <p:cNvPr id="8203" name="Text Box 13"/>
                <p:cNvSpPr txBox="1">
                  <a:spLocks noChangeArrowheads="1"/>
                </p:cNvSpPr>
                <p:nvPr/>
              </p:nvSpPr>
              <p:spPr bwMode="auto">
                <a:xfrm>
                  <a:off x="675" y="3742"/>
                  <a:ext cx="1681" cy="252"/>
                </a:xfrm>
                <a:prstGeom prst="rect">
                  <a:avLst/>
                </a:prstGeom>
                <a:noFill/>
                <a:ln w="9525">
                  <a:solidFill>
                    <a:schemeClr val="bg2"/>
                  </a:solidFill>
                  <a:miter lim="800000"/>
                  <a:headEnd/>
                  <a:tailEnd/>
                </a:ln>
              </p:spPr>
              <p:txBody>
                <a:bodyPr lIns="92075" tIns="46038" rIns="92075" bIns="46038">
                  <a:spAutoFit/>
                </a:bodyPr>
                <a:lstStyle/>
                <a:p>
                  <a:pPr algn="ctr" eaLnBrk="0" hangingPunct="0"/>
                  <a:endParaRPr lang="en-US" sz="2000" b="1">
                    <a:solidFill>
                      <a:schemeClr val="bg2"/>
                    </a:solidFill>
                  </a:endParaRPr>
                </a:p>
              </p:txBody>
            </p:sp>
          </p:grpSp>
        </p:grpSp>
      </p:gr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457200"/>
            <a:ext cx="9144000" cy="838200"/>
          </a:xfrm>
        </p:spPr>
        <p:txBody>
          <a:bodyPr>
            <a:noAutofit/>
          </a:bodyPr>
          <a:lstStyle/>
          <a:p>
            <a:pPr eaLnBrk="1" hangingPunct="1"/>
            <a:r>
              <a:rPr lang="tr-TR" sz="2500" b="1" dirty="0" smtClean="0">
                <a:solidFill>
                  <a:srgbClr val="FF0000"/>
                </a:solidFill>
              </a:rPr>
              <a:t>RADYASYONDAN KORUNMA (Müsaade Edilen Maksimum Doz)</a:t>
            </a:r>
          </a:p>
        </p:txBody>
      </p:sp>
      <p:sp>
        <p:nvSpPr>
          <p:cNvPr id="28675" name="Rectangle 3"/>
          <p:cNvSpPr>
            <a:spLocks noGrp="1" noChangeArrowheads="1"/>
          </p:cNvSpPr>
          <p:nvPr>
            <p:ph type="body" idx="1"/>
          </p:nvPr>
        </p:nvSpPr>
        <p:spPr/>
        <p:txBody>
          <a:bodyPr/>
          <a:lstStyle/>
          <a:p>
            <a:pPr algn="just" eaLnBrk="1" hangingPunct="1">
              <a:lnSpc>
                <a:spcPct val="80000"/>
              </a:lnSpc>
            </a:pPr>
            <a:r>
              <a:rPr lang="tr-TR" sz="2000" b="1" dirty="0" smtClean="0">
                <a:solidFill>
                  <a:schemeClr val="tx1"/>
                </a:solidFill>
                <a:latin typeface="Times New Roman" pitchFamily="18" charset="0"/>
              </a:rPr>
              <a:t>Radyasyona karşı korunmada ana fikir, tahammül edilebilen (</a:t>
            </a:r>
            <a:r>
              <a:rPr lang="tr-TR" sz="2000" b="1" dirty="0" err="1" smtClean="0">
                <a:solidFill>
                  <a:schemeClr val="tx1"/>
                </a:solidFill>
                <a:latin typeface="Times New Roman" pitchFamily="18" charset="0"/>
              </a:rPr>
              <a:t>tolere</a:t>
            </a:r>
            <a:r>
              <a:rPr lang="tr-TR" sz="2000" b="1" dirty="0" smtClean="0">
                <a:solidFill>
                  <a:schemeClr val="tx1"/>
                </a:solidFill>
                <a:latin typeface="Times New Roman" pitchFamily="18" charset="0"/>
              </a:rPr>
              <a:t> edilebilen) dozları bilmek ve radyasyon çalışanları ile çevre halkının bunun üstünde doz almasını önlemektir.</a:t>
            </a:r>
          </a:p>
          <a:p>
            <a:pPr algn="just" eaLnBrk="1" hangingPunct="1">
              <a:lnSpc>
                <a:spcPct val="80000"/>
              </a:lnSpc>
            </a:pPr>
            <a:r>
              <a:rPr lang="tr-TR" sz="2000" b="1" dirty="0" smtClean="0">
                <a:solidFill>
                  <a:schemeClr val="tx1"/>
                </a:solidFill>
                <a:latin typeface="Times New Roman" pitchFamily="18" charset="0"/>
              </a:rPr>
              <a:t>Radyasyon korunmasının hedefi ise; </a:t>
            </a:r>
          </a:p>
          <a:p>
            <a:pPr algn="just" eaLnBrk="1" hangingPunct="1">
              <a:lnSpc>
                <a:spcPct val="80000"/>
              </a:lnSpc>
              <a:buFontTx/>
              <a:buChar char="-"/>
            </a:pPr>
            <a:r>
              <a:rPr lang="tr-TR" sz="2000" b="1" dirty="0" smtClean="0">
                <a:solidFill>
                  <a:schemeClr val="tx1"/>
                </a:solidFill>
                <a:latin typeface="Times New Roman" pitchFamily="18" charset="0"/>
              </a:rPr>
              <a:t>Doku hasarına sebep olan </a:t>
            </a:r>
            <a:r>
              <a:rPr lang="tr-TR" sz="2000" b="1" dirty="0" err="1" smtClean="0">
                <a:solidFill>
                  <a:schemeClr val="tx1"/>
                </a:solidFill>
                <a:latin typeface="Times New Roman" pitchFamily="18" charset="0"/>
              </a:rPr>
              <a:t>deterministik</a:t>
            </a:r>
            <a:r>
              <a:rPr lang="tr-TR" sz="2000" b="1" dirty="0" smtClean="0">
                <a:solidFill>
                  <a:schemeClr val="tx1"/>
                </a:solidFill>
                <a:latin typeface="Times New Roman" pitchFamily="18" charset="0"/>
              </a:rPr>
              <a:t> etkileri önlemek,</a:t>
            </a:r>
          </a:p>
          <a:p>
            <a:pPr algn="just" eaLnBrk="1" hangingPunct="1">
              <a:lnSpc>
                <a:spcPct val="80000"/>
              </a:lnSpc>
              <a:buFontTx/>
              <a:buChar char="-"/>
            </a:pPr>
            <a:r>
              <a:rPr lang="tr-TR" sz="2000" b="1" dirty="0" err="1" smtClean="0">
                <a:solidFill>
                  <a:schemeClr val="tx1"/>
                </a:solidFill>
                <a:latin typeface="Times New Roman" pitchFamily="18" charset="0"/>
              </a:rPr>
              <a:t>Stokastik</a:t>
            </a:r>
            <a:r>
              <a:rPr lang="tr-TR" sz="2000" b="1" dirty="0" smtClean="0">
                <a:solidFill>
                  <a:schemeClr val="tx1"/>
                </a:solidFill>
                <a:latin typeface="Times New Roman" pitchFamily="18" charset="0"/>
              </a:rPr>
              <a:t> etkilerin meydana gelme olasılıklarını kabul edilebilir düzeyde sınırlamak.</a:t>
            </a:r>
          </a:p>
          <a:p>
            <a:pPr algn="just" eaLnBrk="1" hangingPunct="1">
              <a:lnSpc>
                <a:spcPct val="80000"/>
              </a:lnSpc>
            </a:pPr>
            <a:r>
              <a:rPr lang="tr-TR" sz="2000" b="1" dirty="0" smtClean="0">
                <a:solidFill>
                  <a:schemeClr val="tx1"/>
                </a:solidFill>
                <a:latin typeface="Times New Roman" pitchFamily="18" charset="0"/>
              </a:rPr>
              <a:t>Uluslararası  Radyolojik Korunma Komisyonu (ICRP) tarafından Müsaade Edilebilir Maksimum Doz (MEMD), bir insanda ömür boyunca hiçbir önemli vücut arazı ve bir genetik etki meydana getirmesi beklenmeyen iyonlaştırıcı radyasyon dozu olarak tarif edilir.</a:t>
            </a:r>
          </a:p>
          <a:p>
            <a:pPr algn="just" eaLnBrk="1" hangingPunct="1">
              <a:lnSpc>
                <a:spcPct val="80000"/>
              </a:lnSpc>
            </a:pPr>
            <a:r>
              <a:rPr lang="tr-TR" sz="2000" b="1" dirty="0" err="1" smtClean="0">
                <a:solidFill>
                  <a:schemeClr val="tx1"/>
                </a:solidFill>
                <a:latin typeface="Times New Roman" pitchFamily="18" charset="0"/>
              </a:rPr>
              <a:t>ICRP’nin</a:t>
            </a:r>
            <a:r>
              <a:rPr lang="tr-TR" sz="2000" b="1" dirty="0" smtClean="0">
                <a:solidFill>
                  <a:schemeClr val="tx1"/>
                </a:solidFill>
                <a:latin typeface="Times New Roman" pitchFamily="18" charset="0"/>
              </a:rPr>
              <a:t> önerilerine göre; radyasyon çalışanları için müsaade edilen maksimum doz sınırı,  birbirini takip eden beş yılın ortalaması 20 </a:t>
            </a:r>
            <a:r>
              <a:rPr lang="tr-TR" sz="2000" b="1" dirty="0" err="1" smtClean="0">
                <a:solidFill>
                  <a:schemeClr val="tx1"/>
                </a:solidFill>
                <a:latin typeface="Times New Roman" pitchFamily="18" charset="0"/>
              </a:rPr>
              <a:t>mSv’i</a:t>
            </a:r>
            <a:r>
              <a:rPr lang="tr-TR" sz="2000" b="1" dirty="0" smtClean="0">
                <a:solidFill>
                  <a:schemeClr val="tx1"/>
                </a:solidFill>
                <a:latin typeface="Times New Roman" pitchFamily="18" charset="0"/>
              </a:rPr>
              <a:t> geçemezken (yılda en fazla 50 </a:t>
            </a:r>
            <a:r>
              <a:rPr lang="tr-TR" sz="2000" b="1" dirty="0" err="1" smtClean="0">
                <a:solidFill>
                  <a:schemeClr val="tx1"/>
                </a:solidFill>
                <a:latin typeface="Times New Roman" pitchFamily="18" charset="0"/>
              </a:rPr>
              <a:t>mSv</a:t>
            </a:r>
            <a:r>
              <a:rPr lang="tr-TR" sz="2000" b="1" dirty="0" smtClean="0">
                <a:solidFill>
                  <a:schemeClr val="tx1"/>
                </a:solidFill>
                <a:latin typeface="Times New Roman" pitchFamily="18" charset="0"/>
              </a:rPr>
              <a:t>), toplum üyesi diğer kişiler (halk)  için aynı şartlardaki bu sınır 1  </a:t>
            </a:r>
            <a:r>
              <a:rPr lang="tr-TR" sz="2000" b="1" dirty="0" err="1" smtClean="0">
                <a:solidFill>
                  <a:schemeClr val="tx1"/>
                </a:solidFill>
                <a:latin typeface="Times New Roman" pitchFamily="18" charset="0"/>
              </a:rPr>
              <a:t>mSv’in</a:t>
            </a:r>
            <a:r>
              <a:rPr lang="tr-TR" sz="2000" b="1" dirty="0" smtClean="0">
                <a:solidFill>
                  <a:schemeClr val="tx1"/>
                </a:solidFill>
                <a:latin typeface="Times New Roman" pitchFamily="18" charset="0"/>
              </a:rPr>
              <a:t> altında tutulmaktadır</a:t>
            </a:r>
            <a:r>
              <a:rPr lang="tr-TR" sz="2000" dirty="0" smtClean="0">
                <a:solidFill>
                  <a:schemeClr val="tx1"/>
                </a:solidFill>
                <a:latin typeface="Times New Roman" pitchFamily="18" charset="0"/>
              </a:rPr>
              <a:t>.</a:t>
            </a:r>
          </a:p>
          <a:p>
            <a:pPr eaLnBrk="1" hangingPunct="1">
              <a:lnSpc>
                <a:spcPct val="80000"/>
              </a:lnSpc>
            </a:pPr>
            <a:endParaRPr lang="tr-TR" sz="2000" dirty="0" smtClean="0">
              <a:solidFill>
                <a:schemeClr val="tx1"/>
              </a:solidFill>
              <a:latin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tr-TR" sz="2700" b="1" dirty="0" smtClean="0">
                <a:solidFill>
                  <a:srgbClr val="FF0000"/>
                </a:solidFill>
                <a:cs typeface="Times New Roman" pitchFamily="18" charset="0"/>
              </a:rPr>
              <a:t>RADYASYONDAN KORUNMA STANDARTLARI</a:t>
            </a:r>
          </a:p>
        </p:txBody>
      </p:sp>
      <p:sp>
        <p:nvSpPr>
          <p:cNvPr id="29699" name="Rectangle 3"/>
          <p:cNvSpPr>
            <a:spLocks noGrp="1" noChangeArrowheads="1"/>
          </p:cNvSpPr>
          <p:nvPr>
            <p:ph type="body" idx="1"/>
          </p:nvPr>
        </p:nvSpPr>
        <p:spPr/>
        <p:txBody>
          <a:bodyPr/>
          <a:lstStyle/>
          <a:p>
            <a:pPr algn="just" eaLnBrk="1" hangingPunct="1"/>
            <a:r>
              <a:rPr lang="tr-TR" sz="2400" smtClean="0">
                <a:latin typeface="Times New Roman" pitchFamily="18" charset="0"/>
                <a:cs typeface="Times New Roman" pitchFamily="18" charset="0"/>
              </a:rPr>
              <a:t>Radyasyondan korunmanın sınırlarını belirlemek amacıyla 1931 yılında toplanan Amerikan ulusal radyasyondan korunma konseyince, bir kişinin yılda tüm vücudunun alabileceği maksimum müsaade edilebilir doz, 50000 mrem olarak belirlenmiştir. </a:t>
            </a:r>
            <a:endParaRPr lang="tr-TR" sz="2400" smtClean="0">
              <a:latin typeface="Times New Roman" pitchFamily="18" charset="0"/>
            </a:endParaRPr>
          </a:p>
          <a:p>
            <a:pPr algn="just" eaLnBrk="1" hangingPunct="1"/>
            <a:r>
              <a:rPr lang="tr-TR" sz="2400" smtClean="0">
                <a:latin typeface="Times New Roman" pitchFamily="18" charset="0"/>
                <a:cs typeface="Times New Roman" pitchFamily="18" charset="0"/>
              </a:rPr>
              <a:t>Bu rakam o dönemden günümüze çok sayıda değişiklikler geçirerek son olarak 5000 mrem/yıl olarak değişmiştir. </a:t>
            </a:r>
            <a:endParaRPr lang="tr-TR" sz="2400" smtClean="0">
              <a:latin typeface="Times New Roman" pitchFamily="18" charset="0"/>
            </a:endParaRPr>
          </a:p>
          <a:p>
            <a:pPr algn="just" eaLnBrk="1" hangingPunct="1"/>
            <a:r>
              <a:rPr lang="tr-TR" sz="2400" smtClean="0">
                <a:latin typeface="Times New Roman" pitchFamily="18" charset="0"/>
                <a:cs typeface="Times New Roman" pitchFamily="18" charset="0"/>
              </a:rPr>
              <a:t>Mesleği nedeniyle radyasyon alan binlerce kişi araştırılmış ve oldukça az kişinin bu rakamın biraz üzerine çıktığı görülmüştür. </a:t>
            </a:r>
            <a:endParaRPr lang="en-US" sz="2400" smtClean="0">
              <a:latin typeface="Times New Roman" pitchFamily="18" charset="0"/>
            </a:endParaRPr>
          </a:p>
          <a:p>
            <a:pPr eaLnBrk="1" hangingPunct="1"/>
            <a:endParaRPr lang="tr-TR" sz="2400" smtClean="0">
              <a:latin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pPr eaLnBrk="1" hangingPunct="1"/>
            <a:r>
              <a:rPr lang="tr-TR" sz="3800" b="1" dirty="0" smtClean="0">
                <a:solidFill>
                  <a:srgbClr val="FF0000"/>
                </a:solidFill>
                <a:cs typeface="Times New Roman" pitchFamily="18" charset="0"/>
              </a:rPr>
              <a:t>RADYASYONDAN KORUNMA STANDARTLARI</a:t>
            </a:r>
          </a:p>
        </p:txBody>
      </p:sp>
      <p:sp>
        <p:nvSpPr>
          <p:cNvPr id="30723" name="Rectangle 3"/>
          <p:cNvSpPr>
            <a:spLocks noGrp="1" noChangeArrowheads="1"/>
          </p:cNvSpPr>
          <p:nvPr>
            <p:ph type="body" idx="1"/>
          </p:nvPr>
        </p:nvSpPr>
        <p:spPr/>
        <p:txBody>
          <a:bodyPr/>
          <a:lstStyle/>
          <a:p>
            <a:pPr algn="just" eaLnBrk="1" hangingPunct="1"/>
            <a:r>
              <a:rPr lang="tr-TR" sz="2400" smtClean="0">
                <a:latin typeface="Times New Roman" pitchFamily="18" charset="0"/>
                <a:cs typeface="Times New Roman" pitchFamily="18" charset="0"/>
              </a:rPr>
              <a:t>Bu çalışmalarda radyoloji teknisyenlerinin %70’inin  yılda 10 mrem</a:t>
            </a:r>
            <a:r>
              <a:rPr lang="tr-TR" sz="2400" smtClean="0">
                <a:latin typeface="Times New Roman" pitchFamily="18" charset="0"/>
              </a:rPr>
              <a:t>’</a:t>
            </a:r>
            <a:r>
              <a:rPr lang="tr-TR" sz="2400" smtClean="0">
                <a:latin typeface="Times New Roman" pitchFamily="18" charset="0"/>
                <a:cs typeface="Times New Roman" pitchFamily="18" charset="0"/>
              </a:rPr>
              <a:t>den az doz aldığı ve yalnız %3</a:t>
            </a:r>
            <a:r>
              <a:rPr lang="tr-TR" sz="2400" smtClean="0">
                <a:latin typeface="Times New Roman" pitchFamily="18" charset="0"/>
              </a:rPr>
              <a:t>’</a:t>
            </a:r>
            <a:r>
              <a:rPr lang="tr-TR" sz="2400" smtClean="0">
                <a:latin typeface="Times New Roman" pitchFamily="18" charset="0"/>
                <a:cs typeface="Times New Roman" pitchFamily="18" charset="0"/>
              </a:rPr>
              <a:t>ünün 1000 mrem/yıl dozunu geçtiği gösterilmiştir.</a:t>
            </a:r>
            <a:endParaRPr lang="tr-TR" sz="2400" smtClean="0">
              <a:latin typeface="Times New Roman" pitchFamily="18" charset="0"/>
            </a:endParaRPr>
          </a:p>
          <a:p>
            <a:pPr algn="just" eaLnBrk="1" hangingPunct="1"/>
            <a:r>
              <a:rPr lang="tr-TR" sz="2400" smtClean="0">
                <a:latin typeface="Times New Roman" pitchFamily="18" charset="0"/>
                <a:cs typeface="Times New Roman" pitchFamily="18" charset="0"/>
              </a:rPr>
              <a:t>Maksimum müsaade edilebilir doz sınırı 5000 mrem/yıl olarak yaklaşık 30 yıldır kullanılmaktadır. </a:t>
            </a:r>
            <a:endParaRPr lang="tr-TR" sz="2400" smtClean="0">
              <a:latin typeface="Times New Roman" pitchFamily="18" charset="0"/>
            </a:endParaRPr>
          </a:p>
          <a:p>
            <a:pPr algn="just" eaLnBrk="1" hangingPunct="1"/>
            <a:r>
              <a:rPr lang="tr-TR" sz="2400" smtClean="0">
                <a:latin typeface="Times New Roman" pitchFamily="18" charset="0"/>
                <a:cs typeface="Times New Roman" pitchFamily="18" charset="0"/>
              </a:rPr>
              <a:t>Bu değerin gerçekten çalışanların sağlığını uygun şekilde koruyacak bir sınırda olduğu günümüzde artık iyice kabul edilmiş ve benimsenmiştir.</a:t>
            </a:r>
            <a:r>
              <a:rPr lang="en-US" sz="2400" smtClean="0">
                <a:latin typeface="Times New Roman" pitchFamily="18" charset="0"/>
              </a:rPr>
              <a:t> </a:t>
            </a:r>
            <a:endParaRPr lang="tr-TR" sz="2400" smtClean="0">
              <a:latin typeface="Times New Roman" pitchFamily="18" charset="0"/>
            </a:endParaRPr>
          </a:p>
          <a:p>
            <a:pPr algn="just" eaLnBrk="1" hangingPunct="1"/>
            <a:r>
              <a:rPr lang="tr-TR" sz="2400" smtClean="0">
                <a:latin typeface="Times New Roman" pitchFamily="18" charset="0"/>
                <a:cs typeface="Times New Roman" pitchFamily="18" charset="0"/>
              </a:rPr>
              <a:t>Maksimum müsaade edilebilir doz tüm radyasyon çalışanları için standardize edilmiş ve bu dozun tüm çalışma hayatı boyunca alınacağı da gözönüne alınmıştır. </a:t>
            </a:r>
            <a:endParaRPr lang="en-US" sz="2400" smtClean="0">
              <a:latin typeface="Times New Roman" pitchFamily="18" charset="0"/>
              <a:cs typeface="Times New Roman" pitchFamily="18" charset="0"/>
            </a:endParaRPr>
          </a:p>
          <a:p>
            <a:pPr eaLnBrk="1" hangingPunct="1"/>
            <a:endParaRPr lang="tr-TR" sz="2400" smtClean="0">
              <a:latin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2"/>
          <p:cNvSpPr>
            <a:spLocks noGrp="1" noChangeArrowheads="1"/>
          </p:cNvSpPr>
          <p:nvPr>
            <p:ph type="title"/>
          </p:nvPr>
        </p:nvSpPr>
        <p:spPr/>
        <p:txBody>
          <a:bodyPr/>
          <a:lstStyle/>
          <a:p>
            <a:pPr eaLnBrk="1" hangingPunct="1"/>
            <a:r>
              <a:rPr lang="tr-TR" sz="3400" dirty="0" smtClean="0">
                <a:solidFill>
                  <a:srgbClr val="FF0000"/>
                </a:solidFill>
              </a:rPr>
              <a:t>MÜSAADE EDİLEN MAKSİMUM DOZ</a:t>
            </a:r>
          </a:p>
        </p:txBody>
      </p:sp>
      <p:graphicFrame>
        <p:nvGraphicFramePr>
          <p:cNvPr id="91140" name="Group 4"/>
          <p:cNvGraphicFramePr>
            <a:graphicFrameLocks noGrp="1"/>
          </p:cNvGraphicFramePr>
          <p:nvPr>
            <p:ph idx="1"/>
          </p:nvPr>
        </p:nvGraphicFramePr>
        <p:xfrm>
          <a:off x="914400" y="1600200"/>
          <a:ext cx="7772400" cy="4530726"/>
        </p:xfrm>
        <a:graphic>
          <a:graphicData uri="http://schemas.openxmlformats.org/drawingml/2006/table">
            <a:tbl>
              <a:tblPr/>
              <a:tblGrid>
                <a:gridCol w="1490663"/>
                <a:gridCol w="1206500"/>
                <a:gridCol w="2484437"/>
                <a:gridCol w="2590800"/>
              </a:tblGrid>
              <a:tr h="673100">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tr-TR" sz="20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Görevli</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Halk</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r>
              <a:tr h="1444625">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tr-TR" sz="2000" b="1"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dirty="0" smtClean="0">
                          <a:ln>
                            <a:noFill/>
                          </a:ln>
                          <a:solidFill>
                            <a:schemeClr val="tx1"/>
                          </a:solidFill>
                          <a:effectLst/>
                          <a:latin typeface="Arial" pitchFamily="34" charset="0"/>
                        </a:rPr>
                        <a:t>Yıllık Etkin Doz</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hMerge="1">
                  <a:txBody>
                    <a:bodyPr/>
                    <a:lstStyle/>
                    <a:p>
                      <a:endParaRPr lang="tr-TR"/>
                    </a:p>
                  </a:txBody>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tr-TR" sz="2000" b="1"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dirty="0" smtClean="0">
                          <a:ln>
                            <a:noFill/>
                          </a:ln>
                          <a:solidFill>
                            <a:schemeClr val="tx1"/>
                          </a:solidFill>
                          <a:effectLst/>
                          <a:latin typeface="Arial" pitchFamily="34" charset="0"/>
                        </a:rPr>
                        <a:t>20 </a:t>
                      </a:r>
                      <a:r>
                        <a:rPr kumimoji="0" lang="tr-TR" sz="2000" b="1" i="0" u="none" strike="noStrike" cap="none" normalizeH="0" baseline="0" dirty="0" err="1" smtClean="0">
                          <a:ln>
                            <a:noFill/>
                          </a:ln>
                          <a:solidFill>
                            <a:schemeClr val="tx1"/>
                          </a:solidFill>
                          <a:effectLst/>
                          <a:latin typeface="Arial" pitchFamily="34" charset="0"/>
                        </a:rPr>
                        <a:t>mSv</a:t>
                      </a:r>
                      <a:endParaRPr kumimoji="0" lang="tr-TR" sz="20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tr-TR" sz="20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1 mSv</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r>
              <a:tr h="631825">
                <a:tc rowSpan="3">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tr-TR" sz="2000" b="1" i="0" u="none" strike="noStrike" cap="none" normalizeH="0" baseline="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Yıllık Eşdeğer Doz</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Göz </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dirty="0" smtClean="0">
                          <a:ln>
                            <a:noFill/>
                          </a:ln>
                          <a:solidFill>
                            <a:schemeClr val="tx1"/>
                          </a:solidFill>
                          <a:effectLst/>
                          <a:latin typeface="Arial" pitchFamily="34" charset="0"/>
                        </a:rPr>
                        <a:t>150 </a:t>
                      </a:r>
                      <a:r>
                        <a:rPr kumimoji="0" lang="tr-TR" sz="2000" b="1" i="0" u="none" strike="noStrike" cap="none" normalizeH="0" baseline="0" dirty="0" err="1" smtClean="0">
                          <a:ln>
                            <a:noFill/>
                          </a:ln>
                          <a:solidFill>
                            <a:schemeClr val="tx1"/>
                          </a:solidFill>
                          <a:effectLst/>
                          <a:latin typeface="Arial" pitchFamily="34" charset="0"/>
                        </a:rPr>
                        <a:t>mSv</a:t>
                      </a:r>
                      <a:endParaRPr kumimoji="0" lang="tr-TR" sz="20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15 mSv</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r>
              <a:tr h="630238">
                <a:tc vMerge="1">
                  <a:txBody>
                    <a:bodyPr/>
                    <a:lstStyle/>
                    <a:p>
                      <a:endParaRPr lang="tr-TR"/>
                    </a:p>
                  </a:txBody>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Cilt</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dirty="0" smtClean="0">
                          <a:ln>
                            <a:noFill/>
                          </a:ln>
                          <a:solidFill>
                            <a:schemeClr val="tx1"/>
                          </a:solidFill>
                          <a:effectLst/>
                          <a:latin typeface="Arial" pitchFamily="34" charset="0"/>
                        </a:rPr>
                        <a:t>500 </a:t>
                      </a:r>
                      <a:r>
                        <a:rPr kumimoji="0" lang="tr-TR" sz="2000" b="1" i="0" u="none" strike="noStrike" cap="none" normalizeH="0" baseline="0" dirty="0" err="1" smtClean="0">
                          <a:ln>
                            <a:noFill/>
                          </a:ln>
                          <a:solidFill>
                            <a:schemeClr val="tx1"/>
                          </a:solidFill>
                          <a:effectLst/>
                          <a:latin typeface="Arial" pitchFamily="34" charset="0"/>
                        </a:rPr>
                        <a:t>mSv</a:t>
                      </a:r>
                      <a:endParaRPr kumimoji="0" lang="tr-TR" sz="20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50 mSv</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r>
              <a:tr h="1150938">
                <a:tc vMerge="1">
                  <a:txBody>
                    <a:bodyPr/>
                    <a:lstStyle/>
                    <a:p>
                      <a:endParaRPr lang="tr-TR"/>
                    </a:p>
                  </a:txBody>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Kol-Bacak</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smtClean="0">
                          <a:ln>
                            <a:noFill/>
                          </a:ln>
                          <a:solidFill>
                            <a:schemeClr val="tx1"/>
                          </a:solidFill>
                          <a:effectLst/>
                          <a:latin typeface="Arial" pitchFamily="34" charset="0"/>
                        </a:rPr>
                        <a:t>500 mSv</a:t>
                      </a: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tr-TR" sz="2000" b="1" i="0" u="none" strike="noStrike" cap="none" normalizeH="0" baseline="0" dirty="0" smtClean="0">
                          <a:ln>
                            <a:noFill/>
                          </a:ln>
                          <a:solidFill>
                            <a:schemeClr val="tx1"/>
                          </a:solidFill>
                          <a:effectLst/>
                          <a:latin typeface="Arial" pitchFamily="34" charset="0"/>
                        </a:rPr>
                        <a:t>50 </a:t>
                      </a:r>
                      <a:r>
                        <a:rPr kumimoji="0" lang="tr-TR" sz="2000" b="1" i="0" u="none" strike="noStrike" cap="none" normalizeH="0" baseline="0" dirty="0" err="1" smtClean="0">
                          <a:ln>
                            <a:noFill/>
                          </a:ln>
                          <a:solidFill>
                            <a:schemeClr val="tx1"/>
                          </a:solidFill>
                          <a:effectLst/>
                          <a:latin typeface="Arial" pitchFamily="34" charset="0"/>
                        </a:rPr>
                        <a:t>mSv</a:t>
                      </a:r>
                      <a:endParaRPr kumimoji="0" lang="tr-TR" sz="20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FF3300"/>
                      </a:solidFill>
                      <a:prstDash val="solid"/>
                      <a:round/>
                      <a:headEnd type="none" w="med" len="med"/>
                      <a:tailEnd type="none" w="med" len="med"/>
                    </a:lnL>
                    <a:lnR w="12700" cap="flat" cmpd="sng" algn="ctr">
                      <a:solidFill>
                        <a:srgbClr val="FF3300"/>
                      </a:solidFill>
                      <a:prstDash val="solid"/>
                      <a:round/>
                      <a:headEnd type="none" w="med" len="med"/>
                      <a:tailEnd type="none" w="med" len="med"/>
                    </a:lnR>
                    <a:lnT w="12700" cap="flat" cmpd="sng" algn="ctr">
                      <a:solidFill>
                        <a:srgbClr val="FF3300"/>
                      </a:solidFill>
                      <a:prstDash val="solid"/>
                      <a:round/>
                      <a:headEnd type="none" w="med" len="med"/>
                      <a:tailEnd type="none" w="med" len="med"/>
                    </a:lnT>
                    <a:lnB w="12700" cap="flat" cmpd="sng" algn="ctr">
                      <a:solidFill>
                        <a:srgbClr val="FF33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tr-TR" sz="2700" b="1" dirty="0" smtClean="0">
                <a:solidFill>
                  <a:srgbClr val="FF0000"/>
                </a:solidFill>
                <a:cs typeface="Times New Roman" pitchFamily="18" charset="0"/>
              </a:rPr>
              <a:t>X-IŞINI ODASININ DÜZENLENMESİ</a:t>
            </a:r>
            <a:endParaRPr lang="tr-TR" sz="3800" b="1" dirty="0" smtClean="0">
              <a:solidFill>
                <a:srgbClr val="FF0000"/>
              </a:solidFill>
            </a:endParaRPr>
          </a:p>
        </p:txBody>
      </p:sp>
      <p:sp>
        <p:nvSpPr>
          <p:cNvPr id="32771" name="Rectangle 3"/>
          <p:cNvSpPr>
            <a:spLocks noGrp="1" noChangeArrowheads="1"/>
          </p:cNvSpPr>
          <p:nvPr>
            <p:ph type="body" idx="1"/>
          </p:nvPr>
        </p:nvSpPr>
        <p:spPr/>
        <p:txBody>
          <a:bodyPr>
            <a:normAutofit lnSpcReduction="10000"/>
          </a:bodyPr>
          <a:lstStyle/>
          <a:p>
            <a:pPr algn="just" eaLnBrk="1" hangingPunct="1">
              <a:lnSpc>
                <a:spcPct val="90000"/>
              </a:lnSpc>
            </a:pPr>
            <a:r>
              <a:rPr lang="tr-TR" smtClean="0">
                <a:latin typeface="Times New Roman" pitchFamily="18" charset="0"/>
                <a:cs typeface="Times New Roman" pitchFamily="18" charset="0"/>
              </a:rPr>
              <a:t>Kurşunlamanın yanısıra, röntgen ünitelerinde iyi bir havalandırma  sistemi olmalıdır. </a:t>
            </a:r>
            <a:endParaRPr lang="tr-TR" smtClean="0">
              <a:latin typeface="Times New Roman" pitchFamily="18" charset="0"/>
            </a:endParaRPr>
          </a:p>
          <a:p>
            <a:pPr algn="just" eaLnBrk="1" hangingPunct="1">
              <a:lnSpc>
                <a:spcPct val="90000"/>
              </a:lnSpc>
            </a:pPr>
            <a:r>
              <a:rPr lang="tr-TR" smtClean="0">
                <a:latin typeface="Times New Roman" pitchFamily="18" charset="0"/>
                <a:cs typeface="Times New Roman" pitchFamily="18" charset="0"/>
              </a:rPr>
              <a:t>X-ışınlarının havayı iyonize etmesi sonucu toksik gazlar oluşur. </a:t>
            </a:r>
            <a:endParaRPr lang="tr-TR" smtClean="0">
              <a:latin typeface="Times New Roman" pitchFamily="18" charset="0"/>
            </a:endParaRPr>
          </a:p>
          <a:p>
            <a:pPr algn="just" eaLnBrk="1" hangingPunct="1">
              <a:lnSpc>
                <a:spcPct val="90000"/>
              </a:lnSpc>
            </a:pPr>
            <a:r>
              <a:rPr lang="tr-TR" smtClean="0">
                <a:latin typeface="Times New Roman" pitchFamily="18" charset="0"/>
                <a:cs typeface="Times New Roman" pitchFamily="18" charset="0"/>
              </a:rPr>
              <a:t>Bu gazlar havadan ağır olduğundan zemine yakın birikir. </a:t>
            </a:r>
            <a:endParaRPr lang="tr-TR" smtClean="0">
              <a:latin typeface="Times New Roman" pitchFamily="18" charset="0"/>
            </a:endParaRPr>
          </a:p>
          <a:p>
            <a:pPr algn="just" eaLnBrk="1" hangingPunct="1">
              <a:lnSpc>
                <a:spcPct val="90000"/>
              </a:lnSpc>
            </a:pPr>
            <a:r>
              <a:rPr lang="tr-TR" smtClean="0">
                <a:latin typeface="Times New Roman" pitchFamily="18" charset="0"/>
                <a:cs typeface="Times New Roman" pitchFamily="18" charset="0"/>
              </a:rPr>
              <a:t>Bu toksik gazlar nedeniyle, x-ışını odalarının, zemine yakın kesimde emici, tavana yakın kesimde ise üfleyici sistemlerle havalandırılması gerekir.</a:t>
            </a:r>
            <a:r>
              <a:rPr lang="en-US" smtClean="0">
                <a:latin typeface="Times New Roman" pitchFamily="18" charset="0"/>
              </a:rPr>
              <a:t> </a:t>
            </a:r>
          </a:p>
          <a:p>
            <a:pPr eaLnBrk="1" hangingPunct="1">
              <a:lnSpc>
                <a:spcPct val="90000"/>
              </a:lnSpc>
            </a:pPr>
            <a:endParaRPr lang="tr-TR" smtClean="0">
              <a:latin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body" idx="1"/>
          </p:nvPr>
        </p:nvSpPr>
        <p:spPr>
          <a:noFill/>
        </p:spPr>
        <p:txBody>
          <a:bodyPr>
            <a:normAutofit lnSpcReduction="10000"/>
          </a:bodyPr>
          <a:lstStyle/>
          <a:p>
            <a:pPr eaLnBrk="1" hangingPunct="1"/>
            <a:endParaRPr lang="tr-TR" smtClean="0"/>
          </a:p>
          <a:p>
            <a:pPr eaLnBrk="1" hangingPunct="1"/>
            <a:r>
              <a:rPr lang="tr-TR" sz="2100" smtClean="0"/>
              <a:t>Bu amaçla; kurşun önlük, eldiven, gözlük, boyunluk, paravanlar, gonadal koruyucular ve kurşun camlar yaygın olarak kullanılmaktadır. </a:t>
            </a:r>
          </a:p>
          <a:p>
            <a:pPr eaLnBrk="1" hangingPunct="1"/>
            <a:r>
              <a:rPr lang="tr-TR" sz="2100" smtClean="0"/>
              <a:t>Koruyucu aygıtların  kalınlıkları 0,255-0,5-1 mm gibi kurşun eşdeğeri olarak belirlenmiştir.</a:t>
            </a:r>
          </a:p>
          <a:p>
            <a:pPr eaLnBrk="1" hangingPunct="1"/>
            <a:r>
              <a:rPr lang="tr-TR" sz="2100" smtClean="0"/>
              <a:t>Kurşun önlük olarak pratikte en çok 0,50 mm kurşun eşdeğeri koruyucu önlükler kullanılır. </a:t>
            </a:r>
          </a:p>
          <a:p>
            <a:pPr eaLnBrk="1" hangingPunct="1"/>
            <a:r>
              <a:rPr lang="tr-TR" sz="2100" smtClean="0"/>
              <a:t>1 mm önlükler daha iyi korudukları halde oldukça ağırdırlar. </a:t>
            </a:r>
          </a:p>
          <a:p>
            <a:pPr eaLnBrk="1" hangingPunct="1"/>
            <a:r>
              <a:rPr lang="tr-TR" sz="2100" smtClean="0"/>
              <a:t>Kurşun koruyucuların içerisindeki kurşun tabakalarının çatlama  riski nedeniyle kurşun</a:t>
            </a:r>
            <a:r>
              <a:rPr lang="tr-TR" smtClean="0"/>
              <a:t> </a:t>
            </a:r>
            <a:r>
              <a:rPr lang="tr-TR" sz="2100" smtClean="0"/>
              <a:t>önlükler katlanmamalı, saklanırken askıya asılmalıdır</a:t>
            </a:r>
            <a:r>
              <a:rPr lang="tr-TR" smtClean="0"/>
              <a:t>.</a:t>
            </a:r>
            <a:r>
              <a:rPr lang="en-US" smtClean="0"/>
              <a:t> </a:t>
            </a:r>
            <a:endParaRPr lang="tr-TR" smtClean="0"/>
          </a:p>
          <a:p>
            <a:pPr eaLnBrk="1" hangingPunct="1"/>
            <a:endParaRPr lang="en-US" smtClean="0"/>
          </a:p>
          <a:p>
            <a:pPr eaLnBrk="1" hangingPunct="1">
              <a:lnSpc>
                <a:spcPct val="80000"/>
              </a:lnSpc>
            </a:pPr>
            <a:endParaRPr lang="tr-TR" sz="2000" smtClean="0"/>
          </a:p>
        </p:txBody>
      </p:sp>
      <p:sp>
        <p:nvSpPr>
          <p:cNvPr id="33795" name="Rectangle 5"/>
          <p:cNvSpPr>
            <a:spLocks noGrp="1" noChangeArrowheads="1"/>
          </p:cNvSpPr>
          <p:nvPr>
            <p:ph type="title"/>
          </p:nvPr>
        </p:nvSpPr>
        <p:spPr>
          <a:noFill/>
        </p:spPr>
        <p:txBody>
          <a:bodyPr/>
          <a:lstStyle/>
          <a:p>
            <a:pPr eaLnBrk="1" hangingPunct="1"/>
            <a:r>
              <a:rPr lang="tr-TR" sz="2800" b="1" dirty="0" smtClean="0">
                <a:solidFill>
                  <a:srgbClr val="FF0000"/>
                </a:solidFill>
              </a:rPr>
              <a:t>RADYASYONDAN KORUYUCU AYGITLAR</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solidFill>
                  <a:srgbClr val="FF0000"/>
                </a:solidFill>
              </a:rPr>
              <a:t>Kİmyasallar</a:t>
            </a:r>
            <a:r>
              <a:rPr lang="tr-TR" dirty="0" smtClean="0">
                <a:solidFill>
                  <a:srgbClr val="FF0000"/>
                </a:solidFill>
              </a:rPr>
              <a:t> ve </a:t>
            </a:r>
            <a:r>
              <a:rPr lang="tr-TR" dirty="0" err="1" smtClean="0">
                <a:solidFill>
                  <a:srgbClr val="FF0000"/>
                </a:solidFill>
              </a:rPr>
              <a:t>laboratuvar</a:t>
            </a:r>
            <a:r>
              <a:rPr lang="tr-TR" dirty="0" smtClean="0">
                <a:solidFill>
                  <a:srgbClr val="FF0000"/>
                </a:solidFill>
              </a:rPr>
              <a:t> </a:t>
            </a:r>
            <a:r>
              <a:rPr lang="tr-TR" dirty="0" err="1" smtClean="0">
                <a:solidFill>
                  <a:srgbClr val="FF0000"/>
                </a:solidFill>
              </a:rPr>
              <a:t>güvenlİğİ</a:t>
            </a:r>
            <a:endParaRPr lang="tr-TR" dirty="0">
              <a:solidFill>
                <a:srgbClr val="FF0000"/>
              </a:solidFill>
            </a:endParaRPr>
          </a:p>
        </p:txBody>
      </p:sp>
      <p:sp>
        <p:nvSpPr>
          <p:cNvPr id="3" name="2 İçerik Yer Tutucusu"/>
          <p:cNvSpPr>
            <a:spLocks noGrp="1"/>
          </p:cNvSpPr>
          <p:nvPr>
            <p:ph idx="1"/>
          </p:nvPr>
        </p:nvSpPr>
        <p:spPr/>
        <p:txBody>
          <a:bodyPr>
            <a:normAutofit fontScale="92500" lnSpcReduction="20000"/>
          </a:bodyPr>
          <a:lstStyle/>
          <a:p>
            <a:r>
              <a:rPr lang="tr-TR" dirty="0" smtClean="0"/>
              <a:t> </a:t>
            </a:r>
            <a:r>
              <a:rPr lang="tr-TR" dirty="0" err="1" smtClean="0"/>
              <a:t>Laboratuvarda</a:t>
            </a:r>
            <a:r>
              <a:rPr lang="tr-TR" dirty="0" smtClean="0"/>
              <a:t> bulunan kimyasal maddeler uluslararası standart uyarı sembolleriyle etiketlenmelidir.</a:t>
            </a:r>
          </a:p>
          <a:p>
            <a:r>
              <a:rPr lang="tr-TR" dirty="0" smtClean="0"/>
              <a:t> Kimyasal maddeler zeminde olmayacak şekilde güvenli bir ortamda saklanmalıdır.</a:t>
            </a:r>
          </a:p>
          <a:p>
            <a:r>
              <a:rPr lang="tr-TR" dirty="0" smtClean="0"/>
              <a:t> Zararlı kimyasallar asla </a:t>
            </a:r>
            <a:r>
              <a:rPr lang="tr-TR" dirty="0" err="1" smtClean="0"/>
              <a:t>laboratuvarlara</a:t>
            </a:r>
            <a:r>
              <a:rPr lang="tr-TR" dirty="0" smtClean="0"/>
              <a:t> dökülmemelidir. Bu kimyasallar önce nötralizasyona tabi tutulmalıdır, daha sonra atık şebekesine dökülmelidir.</a:t>
            </a:r>
          </a:p>
          <a:p>
            <a:r>
              <a:rPr lang="tr-TR" dirty="0" smtClean="0"/>
              <a:t> İstenilmeyen zararlı kimyasal atıklar uygun taşıyıcılarda toplanmalıdır.</a:t>
            </a:r>
            <a:endParaRPr lang="tr-T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solidFill>
                  <a:srgbClr val="FF0000"/>
                </a:solidFill>
                <a:latin typeface="Arial" charset="0"/>
              </a:rPr>
              <a:t>KİmyasallarIn</a:t>
            </a:r>
            <a:r>
              <a:rPr lang="tr-TR" dirty="0" smtClean="0">
                <a:solidFill>
                  <a:srgbClr val="FF0000"/>
                </a:solidFill>
                <a:latin typeface="Arial" charset="0"/>
              </a:rPr>
              <a:t> </a:t>
            </a:r>
            <a:r>
              <a:rPr lang="tr-TR" dirty="0" err="1" smtClean="0">
                <a:solidFill>
                  <a:srgbClr val="FF0000"/>
                </a:solidFill>
                <a:latin typeface="Arial" charset="0"/>
              </a:rPr>
              <a:t>Rİsklerİ</a:t>
            </a:r>
            <a:r>
              <a:rPr lang="tr-TR" dirty="0" smtClean="0">
                <a:solidFill>
                  <a:srgbClr val="FF0000"/>
                </a:solidFill>
                <a:latin typeface="Arial" charset="0"/>
              </a:rPr>
              <a:t/>
            </a:r>
            <a:br>
              <a:rPr lang="tr-TR" dirty="0" smtClean="0">
                <a:solidFill>
                  <a:srgbClr val="FF0000"/>
                </a:solidFill>
                <a:latin typeface="Arial" charset="0"/>
              </a:rPr>
            </a:br>
            <a:endParaRPr lang="tr-TR" dirty="0">
              <a:solidFill>
                <a:srgbClr val="FF0000"/>
              </a:solidFill>
            </a:endParaRPr>
          </a:p>
        </p:txBody>
      </p:sp>
      <p:sp>
        <p:nvSpPr>
          <p:cNvPr id="3" name="2 İçerik Yer Tutucusu"/>
          <p:cNvSpPr>
            <a:spLocks noGrp="1"/>
          </p:cNvSpPr>
          <p:nvPr>
            <p:ph idx="1"/>
          </p:nvPr>
        </p:nvSpPr>
        <p:spPr/>
        <p:txBody>
          <a:bodyPr>
            <a:normAutofit fontScale="77500" lnSpcReduction="20000"/>
          </a:bodyPr>
          <a:lstStyle/>
          <a:p>
            <a:pPr algn="just">
              <a:lnSpc>
                <a:spcPct val="110000"/>
              </a:lnSpc>
            </a:pPr>
            <a:r>
              <a:rPr lang="tr-TR" dirty="0" smtClean="0">
                <a:latin typeface="Arial" charset="0"/>
              </a:rPr>
              <a:t>Kimyasallar gibi tehlikeli maddelerin etiketleri, muhakkak tehlike işaretlerine ilaveten ayrıca bu kimyasalların getirdiği riskleri göstermeli ve alınacak tedbirler hakkında bilgi vermelidir.</a:t>
            </a:r>
          </a:p>
          <a:p>
            <a:pPr algn="just">
              <a:lnSpc>
                <a:spcPct val="110000"/>
              </a:lnSpc>
            </a:pPr>
            <a:endParaRPr lang="tr-TR" dirty="0" smtClean="0">
              <a:latin typeface="Arial" charset="0"/>
            </a:endParaRPr>
          </a:p>
          <a:p>
            <a:pPr algn="just">
              <a:lnSpc>
                <a:spcPct val="110000"/>
              </a:lnSpc>
            </a:pPr>
            <a:r>
              <a:rPr lang="tr-TR" dirty="0" smtClean="0">
                <a:latin typeface="Arial" charset="0"/>
              </a:rPr>
              <a:t>Kimyasalların içerdiği riskler R (risk) cümleleri olarak verilmektedir.</a:t>
            </a:r>
          </a:p>
          <a:p>
            <a:pPr algn="just">
              <a:lnSpc>
                <a:spcPct val="110000"/>
              </a:lnSpc>
            </a:pPr>
            <a:endParaRPr lang="tr-TR" dirty="0" smtClean="0">
              <a:latin typeface="Arial" charset="0"/>
            </a:endParaRPr>
          </a:p>
          <a:p>
            <a:pPr algn="just">
              <a:lnSpc>
                <a:spcPct val="110000"/>
              </a:lnSpc>
            </a:pPr>
            <a:r>
              <a:rPr lang="tr-TR" dirty="0" smtClean="0">
                <a:latin typeface="Arial" charset="0"/>
              </a:rPr>
              <a:t>Tehlikeli Kimyasallar </a:t>
            </a:r>
            <a:r>
              <a:rPr lang="tr-TR" dirty="0" err="1" smtClean="0">
                <a:latin typeface="Arial" charset="0"/>
              </a:rPr>
              <a:t>Yönetmeliginde</a:t>
            </a:r>
            <a:r>
              <a:rPr lang="tr-TR" dirty="0" smtClean="0">
                <a:latin typeface="Arial" charset="0"/>
              </a:rPr>
              <a:t> tehlikeli madde ve müstahzarların etiketlerinde kullanılacak özel risk durumlarının açık ifadeleri olan R Kodları ve bunların kombinasyonları </a:t>
            </a:r>
            <a:r>
              <a:rPr lang="tr-TR" dirty="0" err="1" smtClean="0">
                <a:latin typeface="Arial" charset="0"/>
              </a:rPr>
              <a:t>verilmistir</a:t>
            </a:r>
            <a:r>
              <a:rPr lang="tr-TR" dirty="0" smtClean="0">
                <a:latin typeface="Arial" charset="0"/>
              </a:rPr>
              <a:t>.</a:t>
            </a:r>
          </a:p>
          <a:p>
            <a:endParaRPr lang="tr-TR"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Kİmyasallarda</a:t>
            </a:r>
            <a:r>
              <a:rPr lang="tr-TR" dirty="0" smtClean="0">
                <a:solidFill>
                  <a:srgbClr val="FF0000"/>
                </a:solidFill>
              </a:rPr>
              <a:t> </a:t>
            </a:r>
            <a:r>
              <a:rPr lang="tr-TR" dirty="0" err="1" smtClean="0">
                <a:solidFill>
                  <a:srgbClr val="FF0000"/>
                </a:solidFill>
              </a:rPr>
              <a:t>Rİsk</a:t>
            </a:r>
            <a:r>
              <a:rPr lang="tr-TR" dirty="0" smtClean="0">
                <a:solidFill>
                  <a:srgbClr val="FF0000"/>
                </a:solidFill>
              </a:rPr>
              <a:t> </a:t>
            </a:r>
            <a:r>
              <a:rPr lang="tr-TR" dirty="0" err="1" smtClean="0">
                <a:solidFill>
                  <a:srgbClr val="FF0000"/>
                </a:solidFill>
              </a:rPr>
              <a:t>durumlarI</a:t>
            </a:r>
            <a:endParaRPr lang="tr-TR" dirty="0">
              <a:solidFill>
                <a:srgbClr val="FF0000"/>
              </a:solidFill>
            </a:endParaRPr>
          </a:p>
        </p:txBody>
      </p:sp>
      <p:graphicFrame>
        <p:nvGraphicFramePr>
          <p:cNvPr id="6" name="5 İçerik Yer Tutucusu"/>
          <p:cNvGraphicFramePr>
            <a:graphicFrameLocks noGrp="1"/>
          </p:cNvGraphicFramePr>
          <p:nvPr>
            <p:ph idx="1"/>
          </p:nvPr>
        </p:nvGraphicFramePr>
        <p:xfrm>
          <a:off x="214282" y="1571612"/>
          <a:ext cx="8758238" cy="5138586"/>
        </p:xfrm>
        <a:graphic>
          <a:graphicData uri="http://schemas.openxmlformats.org/drawingml/2006/table">
            <a:tbl>
              <a:tblPr firstRow="1" bandRow="1">
                <a:tableStyleId>{5C22544A-7EE6-4342-B048-85BDC9FD1C3A}</a:tableStyleId>
              </a:tblPr>
              <a:tblGrid>
                <a:gridCol w="1781400"/>
                <a:gridCol w="6976838"/>
              </a:tblGrid>
              <a:tr h="5363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1" kern="1200" baseline="0" dirty="0" smtClean="0">
                          <a:solidFill>
                            <a:schemeClr val="lt1"/>
                          </a:solidFill>
                          <a:latin typeface="+mn-lt"/>
                          <a:ea typeface="+mn-ea"/>
                          <a:cs typeface="+mn-cs"/>
                        </a:rPr>
                        <a:t>Risk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1" kern="1200" baseline="0" dirty="0" smtClean="0">
                          <a:solidFill>
                            <a:schemeClr val="lt1"/>
                          </a:solidFill>
                          <a:latin typeface="+mn-lt"/>
                          <a:ea typeface="+mn-ea"/>
                          <a:cs typeface="+mn-cs"/>
                        </a:rPr>
                        <a:t>Risk ibaresinin açık ifadesi</a:t>
                      </a:r>
                    </a:p>
                  </a:txBody>
                  <a:tcPr/>
                </a:tc>
              </a:tr>
              <a:tr h="5363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Kuru halde patlayıcıdır	</a:t>
                      </a:r>
                    </a:p>
                  </a:txBody>
                  <a:tcPr/>
                </a:tc>
              </a:tr>
              <a:tr h="617918">
                <a:tc>
                  <a:txBody>
                    <a:bodyPr/>
                    <a:lstStyle/>
                    <a:p>
                      <a:r>
                        <a:rPr lang="tr-TR" dirty="0" smtClean="0"/>
                        <a:t>R2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Şok, sürtünme, alev ve diğer tutuşturucu kaynakları ile temasında patlama riski 	</a:t>
                      </a:r>
                    </a:p>
                  </a:txBody>
                  <a:tcPr/>
                </a:tc>
              </a:tr>
              <a:tr h="617918">
                <a:tc>
                  <a:txBody>
                    <a:bodyPr/>
                    <a:lstStyle/>
                    <a:p>
                      <a:r>
                        <a:rPr lang="tr-TR" dirty="0" smtClean="0"/>
                        <a:t>R3</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Sok, sürtünme, alev ve diğer tutuşturucu kaynakları ile temasında çok ciddi patlama riski	</a:t>
                      </a:r>
                    </a:p>
                  </a:txBody>
                  <a:tcPr/>
                </a:tc>
              </a:tr>
              <a:tr h="536391">
                <a:tc>
                  <a:txBody>
                    <a:bodyPr/>
                    <a:lstStyle/>
                    <a:p>
                      <a:r>
                        <a:rPr lang="tr-TR" dirty="0" smtClean="0"/>
                        <a:t>R4</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Çok hassas patlayıcı metalik bileşikler oluşturur	</a:t>
                      </a:r>
                    </a:p>
                  </a:txBody>
                  <a:tcPr/>
                </a:tc>
              </a:tr>
              <a:tr h="617918">
                <a:tc>
                  <a:txBody>
                    <a:bodyPr/>
                    <a:lstStyle/>
                    <a:p>
                      <a:r>
                        <a:rPr lang="tr-TR" dirty="0" smtClean="0"/>
                        <a:t>R5</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Isıtma  patlamaya  neden  olabilir	</a:t>
                      </a:r>
                    </a:p>
                    <a:p>
                      <a:endParaRPr lang="tr-TR" dirty="0"/>
                    </a:p>
                  </a:txBody>
                  <a:tcPr/>
                </a:tc>
              </a:tr>
              <a:tr h="536391">
                <a:tc>
                  <a:txBody>
                    <a:bodyPr/>
                    <a:lstStyle/>
                    <a:p>
                      <a:r>
                        <a:rPr lang="tr-TR" dirty="0" smtClean="0"/>
                        <a:t>R6</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Hava ile temasta veya havasız ortamda patlayıcıdır	</a:t>
                      </a:r>
                    </a:p>
                  </a:txBody>
                  <a:tcPr/>
                </a:tc>
              </a:tr>
              <a:tr h="536391">
                <a:tc>
                  <a:txBody>
                    <a:bodyPr/>
                    <a:lstStyle/>
                    <a:p>
                      <a:r>
                        <a:rPr lang="tr-TR" dirty="0" smtClean="0"/>
                        <a:t>R7</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Yangına neden olabilir	</a:t>
                      </a:r>
                    </a:p>
                  </a:txBody>
                  <a:tcPr/>
                </a:tc>
              </a:tr>
              <a:tr h="536391">
                <a:tc>
                  <a:txBody>
                    <a:bodyPr/>
                    <a:lstStyle/>
                    <a:p>
                      <a:r>
                        <a:rPr lang="tr-TR" dirty="0" smtClean="0"/>
                        <a:t>R8</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Yanıcı maddelerle temasında yangına neden olabilir	</a:t>
                      </a:r>
                    </a:p>
                  </a:txBody>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214282" y="1285860"/>
          <a:ext cx="8686800" cy="4946673"/>
        </p:xfrm>
        <a:graphic>
          <a:graphicData uri="http://schemas.openxmlformats.org/drawingml/2006/table">
            <a:tbl>
              <a:tblPr firstRow="1" bandRow="1">
                <a:tableStyleId>{5C22544A-7EE6-4342-B048-85BDC9FD1C3A}</a:tableStyleId>
              </a:tblPr>
              <a:tblGrid>
                <a:gridCol w="2052622"/>
                <a:gridCol w="6634178"/>
              </a:tblGrid>
              <a:tr h="473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1" kern="1200" baseline="0" dirty="0" smtClean="0">
                          <a:solidFill>
                            <a:schemeClr val="lt1"/>
                          </a:solidFill>
                          <a:latin typeface="+mn-lt"/>
                          <a:ea typeface="+mn-ea"/>
                          <a:cs typeface="+mn-cs"/>
                        </a:rPr>
                        <a:t>Risk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1" kern="1200" baseline="0" dirty="0" smtClean="0">
                          <a:solidFill>
                            <a:schemeClr val="lt1"/>
                          </a:solidFill>
                          <a:latin typeface="+mn-lt"/>
                          <a:ea typeface="+mn-ea"/>
                          <a:cs typeface="+mn-cs"/>
                        </a:rPr>
                        <a:t>Risk ibaresinin açık ifadesi	</a:t>
                      </a:r>
                    </a:p>
                  </a:txBody>
                  <a:tcPr/>
                </a:tc>
              </a:tr>
              <a:tr h="8168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R14/15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Su ile kolay alevlenebilir gaz oluşumuna yol açan şiddetli reaksiyon</a:t>
                      </a:r>
                    </a:p>
                  </a:txBody>
                  <a:tcPr/>
                </a:tc>
              </a:tr>
              <a:tr h="473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R15/29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Su ile temasında </a:t>
                      </a:r>
                      <a:r>
                        <a:rPr kumimoji="0" lang="tr-TR" sz="1800" kern="1200" baseline="0" dirty="0" err="1" smtClean="0">
                          <a:solidFill>
                            <a:schemeClr val="dk1"/>
                          </a:solidFill>
                          <a:latin typeface="+mn-lt"/>
                          <a:ea typeface="+mn-ea"/>
                          <a:cs typeface="+mn-cs"/>
                        </a:rPr>
                        <a:t>toksik</a:t>
                      </a:r>
                      <a:r>
                        <a:rPr kumimoji="0" lang="tr-TR" sz="1800" kern="1200" baseline="0" dirty="0" smtClean="0">
                          <a:solidFill>
                            <a:schemeClr val="dk1"/>
                          </a:solidFill>
                          <a:latin typeface="+mn-lt"/>
                          <a:ea typeface="+mn-ea"/>
                          <a:cs typeface="+mn-cs"/>
                        </a:rPr>
                        <a:t> ve kolay alevlenebilir gaz çıkarır	</a:t>
                      </a:r>
                    </a:p>
                  </a:txBody>
                  <a:tcPr/>
                </a:tc>
              </a:tr>
              <a:tr h="473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R20/21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Solunduğunda ve cilt ile temasında sağlığa zararlıdır	</a:t>
                      </a:r>
                    </a:p>
                  </a:txBody>
                  <a:tcPr/>
                </a:tc>
              </a:tr>
              <a:tr h="473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R20/22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Solunduğunda ve yutulduğunda sağlığa zararlıdır	</a:t>
                      </a:r>
                    </a:p>
                  </a:txBody>
                  <a:tcPr/>
                </a:tc>
              </a:tr>
              <a:tr h="8168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R20/21/22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Solunduğunda, cilt ile temasında ve yutulduğunda sağlığa zararlıdır</a:t>
                      </a:r>
                    </a:p>
                  </a:txBody>
                  <a:tcPr/>
                </a:tc>
              </a:tr>
              <a:tr h="473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R21/22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Cilt ile temasında ve yutulduğunda sağlığa zararlıdır	</a:t>
                      </a:r>
                    </a:p>
                  </a:txBody>
                  <a:tcPr/>
                </a:tc>
              </a:tr>
              <a:tr h="473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R23/24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Solunduğunda ve cilt ile temasında </a:t>
                      </a:r>
                      <a:r>
                        <a:rPr kumimoji="0" lang="tr-TR" sz="1800" kern="1200" baseline="0" dirty="0" err="1" smtClean="0">
                          <a:solidFill>
                            <a:schemeClr val="dk1"/>
                          </a:solidFill>
                          <a:latin typeface="+mn-lt"/>
                          <a:ea typeface="+mn-ea"/>
                          <a:cs typeface="+mn-cs"/>
                        </a:rPr>
                        <a:t>toksiktir</a:t>
                      </a:r>
                      <a:r>
                        <a:rPr kumimoji="0" lang="tr-TR" sz="1800" kern="1200" baseline="0" dirty="0" smtClean="0">
                          <a:solidFill>
                            <a:schemeClr val="dk1"/>
                          </a:solidFill>
                          <a:latin typeface="+mn-lt"/>
                          <a:ea typeface="+mn-ea"/>
                          <a:cs typeface="+mn-cs"/>
                        </a:rPr>
                        <a:t>	</a:t>
                      </a:r>
                    </a:p>
                  </a:txBody>
                  <a:tcPr/>
                </a:tc>
              </a:tr>
              <a:tr h="473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R23/25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Solunduğunda ve yutulduğunda </a:t>
                      </a:r>
                      <a:r>
                        <a:rPr kumimoji="0" lang="tr-TR" sz="1800" kern="1200" baseline="0" dirty="0" err="1" smtClean="0">
                          <a:solidFill>
                            <a:schemeClr val="dk1"/>
                          </a:solidFill>
                          <a:latin typeface="+mn-lt"/>
                          <a:ea typeface="+mn-ea"/>
                          <a:cs typeface="+mn-cs"/>
                        </a:rPr>
                        <a:t>toksiktir</a:t>
                      </a:r>
                      <a:r>
                        <a:rPr kumimoji="0" lang="tr-TR" sz="1800" kern="1200" baseline="0" dirty="0" smtClean="0">
                          <a:solidFill>
                            <a:schemeClr val="dk1"/>
                          </a:solidFill>
                          <a:latin typeface="+mn-lt"/>
                          <a:ea typeface="+mn-ea"/>
                          <a:cs typeface="+mn-cs"/>
                        </a:rPr>
                        <a:t>	</a:t>
                      </a:r>
                    </a:p>
                  </a:txBody>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solidFill>
                  <a:srgbClr val="FF0000"/>
                </a:solidFill>
                <a:latin typeface="Arial" charset="0"/>
              </a:rPr>
              <a:t>Kİmyasallar</a:t>
            </a:r>
            <a:r>
              <a:rPr lang="tr-TR" dirty="0" smtClean="0">
                <a:solidFill>
                  <a:srgbClr val="FF0000"/>
                </a:solidFill>
                <a:latin typeface="Arial" charset="0"/>
              </a:rPr>
              <a:t> </a:t>
            </a:r>
            <a:r>
              <a:rPr lang="tr-TR" dirty="0" err="1" smtClean="0">
                <a:solidFill>
                  <a:srgbClr val="FF0000"/>
                </a:solidFill>
                <a:latin typeface="Arial" charset="0"/>
              </a:rPr>
              <a:t>İçİn</a:t>
            </a:r>
            <a:r>
              <a:rPr lang="tr-TR" dirty="0" smtClean="0">
                <a:solidFill>
                  <a:srgbClr val="FF0000"/>
                </a:solidFill>
                <a:latin typeface="Arial" charset="0"/>
              </a:rPr>
              <a:t> </a:t>
            </a:r>
            <a:r>
              <a:rPr lang="tr-TR" dirty="0" err="1" smtClean="0">
                <a:solidFill>
                  <a:srgbClr val="FF0000"/>
                </a:solidFill>
                <a:latin typeface="Arial" charset="0"/>
              </a:rPr>
              <a:t>alInacak</a:t>
            </a:r>
            <a:r>
              <a:rPr lang="tr-TR" dirty="0" smtClean="0">
                <a:solidFill>
                  <a:srgbClr val="FF0000"/>
                </a:solidFill>
                <a:latin typeface="Arial" charset="0"/>
              </a:rPr>
              <a:t> </a:t>
            </a:r>
            <a:r>
              <a:rPr lang="tr-TR" dirty="0" err="1" smtClean="0">
                <a:solidFill>
                  <a:srgbClr val="FF0000"/>
                </a:solidFill>
                <a:latin typeface="Arial" charset="0"/>
              </a:rPr>
              <a:t>tedbİrler</a:t>
            </a:r>
            <a:r>
              <a:rPr lang="tr-TR" dirty="0" smtClean="0">
                <a:solidFill>
                  <a:srgbClr val="FF0000"/>
                </a:solidFill>
                <a:latin typeface="Arial" charset="0"/>
              </a:rPr>
              <a:t/>
            </a:r>
            <a:br>
              <a:rPr lang="tr-TR" dirty="0" smtClean="0">
                <a:solidFill>
                  <a:srgbClr val="FF0000"/>
                </a:solidFill>
                <a:latin typeface="Arial" charset="0"/>
              </a:rPr>
            </a:br>
            <a:endParaRPr lang="tr-TR" dirty="0"/>
          </a:p>
        </p:txBody>
      </p:sp>
      <p:sp>
        <p:nvSpPr>
          <p:cNvPr id="3" name="2 İçerik Yer Tutucusu"/>
          <p:cNvSpPr>
            <a:spLocks noGrp="1"/>
          </p:cNvSpPr>
          <p:nvPr>
            <p:ph idx="1"/>
          </p:nvPr>
        </p:nvSpPr>
        <p:spPr/>
        <p:txBody>
          <a:bodyPr/>
          <a:lstStyle/>
          <a:p>
            <a:r>
              <a:rPr lang="tr-TR" dirty="0" smtClean="0">
                <a:latin typeface="Arial" charset="0"/>
              </a:rPr>
              <a:t>Tehlikeli kimyasal maddelerin depolanması  ve kullanılması sırasında alınacak tedbirler de S (</a:t>
            </a:r>
            <a:r>
              <a:rPr lang="tr-TR" dirty="0" err="1" smtClean="0">
                <a:latin typeface="Arial" charset="0"/>
              </a:rPr>
              <a:t>safety</a:t>
            </a:r>
            <a:r>
              <a:rPr lang="tr-TR" dirty="0" smtClean="0">
                <a:latin typeface="Arial" charset="0"/>
              </a:rPr>
              <a:t>) cümleleri olarak yönetmelikte </a:t>
            </a:r>
            <a:r>
              <a:rPr lang="tr-TR" dirty="0" err="1" smtClean="0">
                <a:latin typeface="Arial" charset="0"/>
              </a:rPr>
              <a:t>verilmistir</a:t>
            </a:r>
            <a:r>
              <a:rPr lang="tr-TR" dirty="0" smtClean="0">
                <a:latin typeface="Arial" charset="0"/>
              </a:rPr>
              <a:t>.</a:t>
            </a:r>
          </a:p>
          <a:p>
            <a:pPr>
              <a:buNone/>
            </a:pPr>
            <a:endParaRPr lang="tr-TR"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rgbClr val="FF0000"/>
                </a:solidFill>
              </a:rPr>
              <a:t>KİMYASALLAR İÇİN </a:t>
            </a:r>
            <a:r>
              <a:rPr lang="tr-TR" b="1" dirty="0" err="1" smtClean="0">
                <a:solidFill>
                  <a:srgbClr val="FF0000"/>
                </a:solidFill>
              </a:rPr>
              <a:t>Güvenlİk</a:t>
            </a:r>
            <a:r>
              <a:rPr lang="tr-TR" b="1" dirty="0" smtClean="0">
                <a:solidFill>
                  <a:srgbClr val="FF0000"/>
                </a:solidFill>
              </a:rPr>
              <a:t> </a:t>
            </a:r>
            <a:r>
              <a:rPr lang="tr-TR" b="1" dirty="0" err="1" smtClean="0">
                <a:solidFill>
                  <a:srgbClr val="FF0000"/>
                </a:solidFill>
              </a:rPr>
              <a:t>Tavsİyelerİ</a:t>
            </a:r>
            <a:r>
              <a:rPr lang="tr-TR" b="1" dirty="0" smtClean="0"/>
              <a:t>	</a:t>
            </a:r>
            <a:br>
              <a:rPr lang="tr-TR" b="1" dirty="0" smtClean="0"/>
            </a:br>
            <a:endParaRPr lang="tr-TR" dirty="0"/>
          </a:p>
        </p:txBody>
      </p:sp>
      <p:graphicFrame>
        <p:nvGraphicFramePr>
          <p:cNvPr id="4" name="3 İçerik Yer Tutucusu"/>
          <p:cNvGraphicFramePr>
            <a:graphicFrameLocks noGrp="1"/>
          </p:cNvGraphicFramePr>
          <p:nvPr>
            <p:ph idx="1"/>
          </p:nvPr>
        </p:nvGraphicFramePr>
        <p:xfrm>
          <a:off x="285720" y="1357298"/>
          <a:ext cx="8624918" cy="5143538"/>
        </p:xfrm>
        <a:graphic>
          <a:graphicData uri="http://schemas.openxmlformats.org/drawingml/2006/table">
            <a:tbl>
              <a:tblPr firstRow="1" bandRow="1">
                <a:tableStyleId>{5C22544A-7EE6-4342-B048-85BDC9FD1C3A}</a:tableStyleId>
              </a:tblPr>
              <a:tblGrid>
                <a:gridCol w="1754283"/>
                <a:gridCol w="6870635"/>
              </a:tblGrid>
              <a:tr h="4921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1" kern="1200" baseline="0" dirty="0" smtClean="0">
                          <a:solidFill>
                            <a:schemeClr val="lt1"/>
                          </a:solidFill>
                          <a:latin typeface="+mn-lt"/>
                          <a:ea typeface="+mn-ea"/>
                          <a:cs typeface="+mn-cs"/>
                        </a:rPr>
                        <a:t>İbare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b="1" kern="1200" baseline="0" dirty="0" smtClean="0">
                          <a:solidFill>
                            <a:schemeClr val="lt1"/>
                          </a:solidFill>
                          <a:latin typeface="+mn-lt"/>
                          <a:ea typeface="+mn-ea"/>
                          <a:cs typeface="+mn-cs"/>
                        </a:rPr>
                        <a:t>Güvenlik ibaresinin açık ifadesi	</a:t>
                      </a:r>
                    </a:p>
                  </a:txBody>
                  <a:tcPr/>
                </a:tc>
              </a:tr>
              <a:tr h="492108">
                <a:tc>
                  <a:txBody>
                    <a:bodyPr/>
                    <a:lstStyle/>
                    <a:p>
                      <a:r>
                        <a:rPr lang="tr-TR" dirty="0" smtClean="0"/>
                        <a:t>S1</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Kilit altında muhafaza edin</a:t>
                      </a:r>
                    </a:p>
                  </a:txBody>
                  <a:tcPr/>
                </a:tc>
              </a:tr>
              <a:tr h="492108">
                <a:tc>
                  <a:txBody>
                    <a:bodyPr/>
                    <a:lstStyle/>
                    <a:p>
                      <a:r>
                        <a:rPr lang="tr-TR" dirty="0" smtClean="0"/>
                        <a:t>S2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Çocukların ulaşabileceği yerlerden uzak tutun	</a:t>
                      </a:r>
                    </a:p>
                  </a:txBody>
                  <a:tcPr/>
                </a:tc>
              </a:tr>
              <a:tr h="492108">
                <a:tc>
                  <a:txBody>
                    <a:bodyPr/>
                    <a:lstStyle/>
                    <a:p>
                      <a:r>
                        <a:rPr lang="tr-TR" dirty="0" smtClean="0"/>
                        <a:t>S3</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Serin yerde muhafaza edin	</a:t>
                      </a:r>
                    </a:p>
                  </a:txBody>
                  <a:tcPr/>
                </a:tc>
              </a:tr>
              <a:tr h="492108">
                <a:tc>
                  <a:txBody>
                    <a:bodyPr/>
                    <a:lstStyle/>
                    <a:p>
                      <a:r>
                        <a:rPr lang="tr-TR" dirty="0" smtClean="0"/>
                        <a:t>S4</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Yerleşim alanlarından uzak tutun	</a:t>
                      </a:r>
                    </a:p>
                  </a:txBody>
                  <a:tcPr/>
                </a:tc>
              </a:tr>
              <a:tr h="849391">
                <a:tc>
                  <a:txBody>
                    <a:bodyPr/>
                    <a:lstStyle/>
                    <a:p>
                      <a:r>
                        <a:rPr lang="tr-TR" dirty="0" smtClean="0"/>
                        <a:t>S5</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 içinde muhafaza edin (Uygun sıvı üretici tarafından belirlenir)</a:t>
                      </a:r>
                    </a:p>
                  </a:txBody>
                  <a:tcPr/>
                </a:tc>
              </a:tr>
              <a:tr h="849391">
                <a:tc>
                  <a:txBody>
                    <a:bodyPr/>
                    <a:lstStyle/>
                    <a:p>
                      <a:r>
                        <a:rPr lang="tr-TR" dirty="0" smtClean="0"/>
                        <a:t>S6</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 içinde muhafaza edin (Uygun </a:t>
                      </a:r>
                      <a:r>
                        <a:rPr kumimoji="0" lang="tr-TR" sz="1800" kern="1200" baseline="0" dirty="0" err="1" smtClean="0">
                          <a:solidFill>
                            <a:schemeClr val="dk1"/>
                          </a:solidFill>
                          <a:latin typeface="+mn-lt"/>
                          <a:ea typeface="+mn-ea"/>
                          <a:cs typeface="+mn-cs"/>
                        </a:rPr>
                        <a:t>inert</a:t>
                      </a:r>
                      <a:r>
                        <a:rPr kumimoji="0" lang="tr-TR" sz="1800" kern="1200" baseline="0" dirty="0" smtClean="0">
                          <a:solidFill>
                            <a:schemeClr val="dk1"/>
                          </a:solidFill>
                          <a:latin typeface="+mn-lt"/>
                          <a:ea typeface="+mn-ea"/>
                          <a:cs typeface="+mn-cs"/>
                        </a:rPr>
                        <a:t> gaz üretici tarafından belirlenir)</a:t>
                      </a:r>
                    </a:p>
                  </a:txBody>
                  <a:tcPr/>
                </a:tc>
              </a:tr>
              <a:tr h="492108">
                <a:tc>
                  <a:txBody>
                    <a:bodyPr/>
                    <a:lstStyle/>
                    <a:p>
                      <a:r>
                        <a:rPr lang="tr-TR" dirty="0" smtClean="0"/>
                        <a:t>S7</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Sıkı kapatılmış kapta muhafaza edin	</a:t>
                      </a:r>
                    </a:p>
                  </a:txBody>
                  <a:tcPr/>
                </a:tc>
              </a:tr>
              <a:tr h="492108">
                <a:tc>
                  <a:txBody>
                    <a:bodyPr/>
                    <a:lstStyle/>
                    <a:p>
                      <a:r>
                        <a:rPr lang="tr-TR" dirty="0" smtClean="0"/>
                        <a:t>S8</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Kabı kuru halde muhafaza edin	</a:t>
                      </a:r>
                    </a:p>
                  </a:txBody>
                  <a:tcPr/>
                </a:tc>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İçerik Yer Tutucusu"/>
          <p:cNvGraphicFramePr>
            <a:graphicFrameLocks noGrp="1"/>
          </p:cNvGraphicFramePr>
          <p:nvPr>
            <p:ph idx="1"/>
          </p:nvPr>
        </p:nvGraphicFramePr>
        <p:xfrm>
          <a:off x="304800" y="1428738"/>
          <a:ext cx="8686800" cy="5132096"/>
        </p:xfrm>
        <a:graphic>
          <a:graphicData uri="http://schemas.openxmlformats.org/drawingml/2006/table">
            <a:tbl>
              <a:tblPr firstRow="1" bandRow="1">
                <a:tableStyleId>{5C22544A-7EE6-4342-B048-85BDC9FD1C3A}</a:tableStyleId>
              </a:tblPr>
              <a:tblGrid>
                <a:gridCol w="2552688"/>
                <a:gridCol w="6134112"/>
              </a:tblGrid>
              <a:tr h="985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2400" b="1" kern="1200" baseline="0" dirty="0" smtClean="0">
                          <a:solidFill>
                            <a:schemeClr val="lt1"/>
                          </a:solidFill>
                          <a:latin typeface="+mn-lt"/>
                          <a:ea typeface="+mn-ea"/>
                          <a:cs typeface="+mn-cs"/>
                        </a:rPr>
                        <a:t>İbare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2400" b="1" kern="1200" baseline="0" dirty="0" smtClean="0">
                          <a:solidFill>
                            <a:schemeClr val="lt1"/>
                          </a:solidFill>
                          <a:latin typeface="+mn-lt"/>
                          <a:ea typeface="+mn-ea"/>
                          <a:cs typeface="+mn-cs"/>
                        </a:rPr>
                        <a:t>Güvenlik ibaresinin açık ifadesi	</a:t>
                      </a:r>
                    </a:p>
                    <a:p>
                      <a:endParaRPr lang="tr-TR" dirty="0"/>
                    </a:p>
                  </a:txBody>
                  <a:tcPr/>
                </a:tc>
              </a:tr>
              <a:tr h="985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S1/2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Kilit altında ve çocukların ulaşamayacağı bir yerde muhafaza edin</a:t>
                      </a:r>
                    </a:p>
                  </a:txBody>
                  <a:tcPr/>
                </a:tc>
              </a:tr>
              <a:tr h="985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S3/7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Kabı, serin bir yerde ve ağzı sıkıca kapalı olarak muhafaza edin	</a:t>
                      </a:r>
                    </a:p>
                  </a:txBody>
                  <a:tcPr/>
                </a:tc>
              </a:tr>
              <a:tr h="985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S3/9/14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Serin, iyi havalandırılan bir yerde ........'den uzak tutarak muhafaza edin. (Temasından sakınılan madde üretici tarafından belirlenir)</a:t>
                      </a:r>
                    </a:p>
                  </a:txBody>
                  <a:tcPr/>
                </a:tc>
              </a:tr>
              <a:tr h="985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S3/9/14/49	</a:t>
                      </a:r>
                    </a:p>
                    <a:p>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1800" kern="1200" baseline="0" dirty="0" smtClean="0">
                          <a:solidFill>
                            <a:schemeClr val="dk1"/>
                          </a:solidFill>
                          <a:latin typeface="+mn-lt"/>
                          <a:ea typeface="+mn-ea"/>
                          <a:cs typeface="+mn-cs"/>
                        </a:rPr>
                        <a:t>Sadece </a:t>
                      </a:r>
                      <a:r>
                        <a:rPr kumimoji="0" lang="tr-TR" sz="1800" kern="1200" baseline="0" dirty="0" err="1" smtClean="0">
                          <a:solidFill>
                            <a:schemeClr val="dk1"/>
                          </a:solidFill>
                          <a:latin typeface="+mn-lt"/>
                          <a:ea typeface="+mn-ea"/>
                          <a:cs typeface="+mn-cs"/>
                        </a:rPr>
                        <a:t>orjinal</a:t>
                      </a:r>
                      <a:r>
                        <a:rPr kumimoji="0" lang="tr-TR" sz="1800" kern="1200" baseline="0" dirty="0" smtClean="0">
                          <a:solidFill>
                            <a:schemeClr val="dk1"/>
                          </a:solidFill>
                          <a:latin typeface="+mn-lt"/>
                          <a:ea typeface="+mn-ea"/>
                          <a:cs typeface="+mn-cs"/>
                        </a:rPr>
                        <a:t> kabında serin ve iyi havalandırılan bir yerde ........'den uzak tutarak muhafaza edin. (Temasından sakınılan madde üretici tarafından belirlenir)</a:t>
                      </a:r>
                    </a:p>
                  </a:txBody>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a:grpSpLocks/>
          </p:cNvGrpSpPr>
          <p:nvPr/>
        </p:nvGrpSpPr>
        <p:grpSpPr bwMode="auto">
          <a:xfrm>
            <a:off x="285750" y="1214437"/>
            <a:ext cx="8858250" cy="4395788"/>
            <a:chOff x="180" y="765"/>
            <a:chExt cx="5580" cy="2769"/>
          </a:xfrm>
        </p:grpSpPr>
        <p:grpSp>
          <p:nvGrpSpPr>
            <p:cNvPr id="3" name="Group 17"/>
            <p:cNvGrpSpPr>
              <a:grpSpLocks/>
            </p:cNvGrpSpPr>
            <p:nvPr/>
          </p:nvGrpSpPr>
          <p:grpSpPr bwMode="auto">
            <a:xfrm>
              <a:off x="360" y="765"/>
              <a:ext cx="5400" cy="1056"/>
              <a:chOff x="360" y="3213"/>
              <a:chExt cx="5400" cy="1056"/>
            </a:xfrm>
          </p:grpSpPr>
          <p:sp>
            <p:nvSpPr>
              <p:cNvPr id="55305" name="Rectangle 9"/>
              <p:cNvSpPr>
                <a:spLocks noChangeArrowheads="1"/>
              </p:cNvSpPr>
              <p:nvPr/>
            </p:nvSpPr>
            <p:spPr bwMode="auto">
              <a:xfrm>
                <a:off x="1632" y="3483"/>
                <a:ext cx="4128"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lnSpc>
                    <a:spcPct val="110000"/>
                  </a:lnSpc>
                  <a:spcBef>
                    <a:spcPct val="0"/>
                  </a:spcBef>
                  <a:spcAft>
                    <a:spcPct val="0"/>
                  </a:spcAft>
                </a:pPr>
                <a:r>
                  <a:rPr kumimoji="1" lang="tr-TR" sz="2400" b="1" dirty="0">
                    <a:latin typeface="Arial" charset="0"/>
                  </a:rPr>
                  <a:t>F: Şiddetli alev alıcı </a:t>
                </a:r>
                <a:endParaRPr kumimoji="1" lang="tr-TR" sz="2400" i="1" dirty="0">
                  <a:latin typeface="Arial" charset="0"/>
                </a:endParaRPr>
              </a:p>
            </p:txBody>
          </p:sp>
          <p:pic>
            <p:nvPicPr>
              <p:cNvPr id="55306" name="Picture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 y="3213"/>
                <a:ext cx="1056"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8"/>
            <p:cNvGrpSpPr>
              <a:grpSpLocks/>
            </p:cNvGrpSpPr>
            <p:nvPr/>
          </p:nvGrpSpPr>
          <p:grpSpPr bwMode="auto">
            <a:xfrm>
              <a:off x="180" y="2430"/>
              <a:ext cx="5580" cy="1104"/>
              <a:chOff x="180" y="702"/>
              <a:chExt cx="5580" cy="1104"/>
            </a:xfrm>
          </p:grpSpPr>
          <p:sp>
            <p:nvSpPr>
              <p:cNvPr id="55303" name="Rectangle 12"/>
              <p:cNvSpPr>
                <a:spLocks noChangeArrowheads="1"/>
              </p:cNvSpPr>
              <p:nvPr/>
            </p:nvSpPr>
            <p:spPr bwMode="auto">
              <a:xfrm>
                <a:off x="1536" y="927"/>
                <a:ext cx="4224"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30000"/>
                  </a:lnSpc>
                  <a:spcBef>
                    <a:spcPct val="0"/>
                  </a:spcBef>
                  <a:spcAft>
                    <a:spcPct val="0"/>
                  </a:spcAft>
                </a:pPr>
                <a:r>
                  <a:rPr kumimoji="1" lang="tr-TR" sz="2400" b="1" dirty="0">
                    <a:latin typeface="Arial" charset="0"/>
                  </a:rPr>
                  <a:t>F+ : Çok şiddetli alev </a:t>
                </a:r>
                <a:r>
                  <a:rPr kumimoji="1" lang="tr-TR" sz="2400" b="1" dirty="0" smtClean="0">
                    <a:latin typeface="Arial" charset="0"/>
                  </a:rPr>
                  <a:t>alıcı</a:t>
                </a:r>
                <a:endParaRPr kumimoji="1" lang="tr-TR" sz="2400" b="1" dirty="0">
                  <a:latin typeface="Arial" charset="0"/>
                </a:endParaRPr>
              </a:p>
            </p:txBody>
          </p:sp>
          <p:pic>
            <p:nvPicPr>
              <p:cNvPr id="55304"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 y="702"/>
                <a:ext cx="1104"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5302" name="Line 15"/>
            <p:cNvSpPr>
              <a:spLocks noChangeShapeType="1"/>
            </p:cNvSpPr>
            <p:nvPr/>
          </p:nvSpPr>
          <p:spPr bwMode="auto">
            <a:xfrm>
              <a:off x="240" y="1872"/>
              <a:ext cx="5376"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tr-TR">
                <a:solidFill>
                  <a:srgbClr val="FFFFFF"/>
                </a:solidFill>
              </a:endParaRPr>
            </a:p>
          </p:txBody>
        </p:sp>
      </p:grpSp>
      <p:sp>
        <p:nvSpPr>
          <p:cNvPr id="13" name="2 Alt Başlık"/>
          <p:cNvSpPr txBox="1">
            <a:spLocks/>
          </p:cNvSpPr>
          <p:nvPr/>
        </p:nvSpPr>
        <p:spPr>
          <a:xfrm>
            <a:off x="642910" y="214290"/>
            <a:ext cx="9144000" cy="857232"/>
          </a:xfrm>
          <a:prstGeom prst="rect">
            <a:avLst/>
          </a:prstGeom>
        </p:spPr>
        <p:txBody>
          <a:bodyPr vert="horz">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kumimoji="0" lang="tr-TR" sz="3200" b="0" i="0" u="none" strike="noStrike" kern="1200" cap="none" spc="0" normalizeH="0" baseline="0" noProof="0" dirty="0" smtClean="0">
                <a:ln>
                  <a:noFill/>
                </a:ln>
                <a:solidFill>
                  <a:schemeClr val="tx2"/>
                </a:solidFill>
                <a:effectLst/>
                <a:uLnTx/>
                <a:uFillTx/>
                <a:latin typeface="+mn-lt"/>
                <a:ea typeface="+mn-ea"/>
                <a:cs typeface="+mn-cs"/>
              </a:rPr>
              <a:t>	</a:t>
            </a:r>
            <a:r>
              <a:rPr kumimoji="0" lang="tr-TR" sz="3200" b="0" i="0" u="none" strike="noStrike" kern="1200" cap="none" spc="0" normalizeH="0" baseline="0" noProof="0" dirty="0" smtClean="0">
                <a:ln>
                  <a:noFill/>
                </a:ln>
                <a:solidFill>
                  <a:srgbClr val="FF0000"/>
                </a:solidFill>
                <a:effectLst/>
                <a:uLnTx/>
                <a:uFillTx/>
                <a:latin typeface="+mn-lt"/>
                <a:ea typeface="+mn-ea"/>
                <a:cs typeface="+mn-cs"/>
              </a:rPr>
              <a:t>KİMYASALLARIN RİSK VE</a:t>
            </a:r>
            <a:r>
              <a:rPr kumimoji="0" lang="tr-TR" sz="3200" b="0" i="0" u="none" strike="noStrike" kern="1200" cap="none" spc="0" normalizeH="0" noProof="0" dirty="0" smtClean="0">
                <a:ln>
                  <a:noFill/>
                </a:ln>
                <a:solidFill>
                  <a:srgbClr val="FF0000"/>
                </a:solidFill>
                <a:effectLst/>
                <a:uLnTx/>
                <a:uFillTx/>
                <a:latin typeface="+mn-lt"/>
                <a:ea typeface="+mn-ea"/>
                <a:cs typeface="+mn-cs"/>
              </a:rPr>
              <a:t> </a:t>
            </a:r>
            <a:r>
              <a:rPr kumimoji="0" lang="tr-TR" sz="3200" b="0" i="0" u="none" strike="noStrike" kern="1200" cap="none" spc="0" normalizeH="0" baseline="0" noProof="0" dirty="0" smtClean="0">
                <a:ln>
                  <a:noFill/>
                </a:ln>
                <a:solidFill>
                  <a:srgbClr val="FF0000"/>
                </a:solidFill>
                <a:effectLst/>
                <a:uLnTx/>
                <a:uFillTx/>
                <a:latin typeface="+mn-lt"/>
                <a:ea typeface="+mn-ea"/>
                <a:cs typeface="+mn-cs"/>
              </a:rPr>
              <a:t>TEHLİKE 					İŞARETLERİ</a:t>
            </a:r>
            <a:endParaRPr kumimoji="0" lang="tr-TR" sz="3200" b="0" i="0" u="none" strike="noStrike" kern="1200" cap="none" spc="0" normalizeH="0" baseline="0" noProof="0" dirty="0">
              <a:ln>
                <a:noFill/>
              </a:ln>
              <a:solidFill>
                <a:srgbClr val="FF0000"/>
              </a:solidFill>
              <a:effectLst/>
              <a:uLnTx/>
              <a:uFillTx/>
              <a:latin typeface="+mn-lt"/>
              <a:ea typeface="+mn-ea"/>
              <a:cs typeface="+mn-cs"/>
            </a:endParaRPr>
          </a:p>
        </p:txBody>
      </p:sp>
    </p:spTree>
    <p:extLst>
      <p:ext uri="{BB962C8B-B14F-4D97-AF65-F5344CB8AC3E}">
        <p14:creationId xmlns:p14="http://schemas.microsoft.com/office/powerpoint/2010/main" val="6481514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390525" y="1142984"/>
            <a:ext cx="8753475" cy="5081588"/>
            <a:chOff x="96" y="495"/>
            <a:chExt cx="5514" cy="3201"/>
          </a:xfrm>
        </p:grpSpPr>
        <p:sp>
          <p:nvSpPr>
            <p:cNvPr id="56324" name="Rectangle 5"/>
            <p:cNvSpPr>
              <a:spLocks noChangeArrowheads="1"/>
            </p:cNvSpPr>
            <p:nvPr/>
          </p:nvSpPr>
          <p:spPr bwMode="auto">
            <a:xfrm>
              <a:off x="1530" y="855"/>
              <a:ext cx="4080"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30000"/>
                </a:lnSpc>
                <a:spcBef>
                  <a:spcPct val="0"/>
                </a:spcBef>
                <a:spcAft>
                  <a:spcPct val="0"/>
                </a:spcAft>
              </a:pPr>
              <a:r>
                <a:rPr kumimoji="1" lang="tr-TR" sz="2400" b="1" dirty="0" err="1">
                  <a:latin typeface="Arial" charset="0"/>
                </a:rPr>
                <a:t>Xn</a:t>
              </a:r>
              <a:r>
                <a:rPr kumimoji="1" lang="tr-TR" sz="2400" b="1" dirty="0">
                  <a:latin typeface="Arial" charset="0"/>
                </a:rPr>
                <a:t>: Zararlı Madde </a:t>
              </a:r>
              <a:endParaRPr kumimoji="1" lang="tr-TR" sz="2400" dirty="0">
                <a:latin typeface="Arial" charset="0"/>
              </a:endParaRPr>
            </a:p>
          </p:txBody>
        </p:sp>
        <p:pic>
          <p:nvPicPr>
            <p:cNvPr id="56325"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l="5588" t="2702" r="7629" b="2702"/>
            <a:stretch>
              <a:fillRect/>
            </a:stretch>
          </p:blipFill>
          <p:spPr bwMode="auto">
            <a:xfrm>
              <a:off x="96" y="2352"/>
              <a:ext cx="1268"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Rectangle 9"/>
            <p:cNvSpPr>
              <a:spLocks noChangeArrowheads="1"/>
            </p:cNvSpPr>
            <p:nvPr/>
          </p:nvSpPr>
          <p:spPr bwMode="auto">
            <a:xfrm>
              <a:off x="1632" y="2448"/>
              <a:ext cx="3936"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40000"/>
                </a:lnSpc>
                <a:spcBef>
                  <a:spcPct val="0"/>
                </a:spcBef>
                <a:spcAft>
                  <a:spcPct val="0"/>
                </a:spcAft>
              </a:pPr>
              <a:r>
                <a:rPr kumimoji="1" lang="tr-TR" sz="2400" b="1" dirty="0" err="1">
                  <a:latin typeface="Arial" charset="0"/>
                </a:rPr>
                <a:t>Xi</a:t>
              </a:r>
              <a:r>
                <a:rPr kumimoji="1" lang="tr-TR" sz="2400" b="1" dirty="0">
                  <a:latin typeface="Arial" charset="0"/>
                </a:rPr>
                <a:t>: Tahri</a:t>
              </a:r>
              <a:r>
                <a:rPr kumimoji="1" lang="tr-TR" sz="2400" dirty="0">
                  <a:latin typeface="Arial" charset="0"/>
                </a:rPr>
                <a:t>ş </a:t>
              </a:r>
              <a:r>
                <a:rPr kumimoji="1" lang="tr-TR" sz="2400" b="1" dirty="0">
                  <a:latin typeface="Arial" charset="0"/>
                </a:rPr>
                <a:t>Edici </a:t>
              </a:r>
              <a:r>
                <a:rPr kumimoji="1" lang="tr-TR" sz="2400" b="1" dirty="0" smtClean="0">
                  <a:latin typeface="Arial" charset="0"/>
                </a:rPr>
                <a:t>Madde</a:t>
              </a:r>
              <a:endParaRPr kumimoji="1" lang="tr-TR" sz="2400" dirty="0">
                <a:latin typeface="Arial" charset="0"/>
              </a:endParaRPr>
            </a:p>
          </p:txBody>
        </p:sp>
        <p:pic>
          <p:nvPicPr>
            <p:cNvPr id="56327"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 y="495"/>
              <a:ext cx="1272" cy="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8" name="Line 12"/>
            <p:cNvSpPr>
              <a:spLocks noChangeShapeType="1"/>
            </p:cNvSpPr>
            <p:nvPr/>
          </p:nvSpPr>
          <p:spPr bwMode="auto">
            <a:xfrm>
              <a:off x="96" y="2064"/>
              <a:ext cx="537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tr-TR">
                <a:solidFill>
                  <a:srgbClr val="FFFFFF"/>
                </a:solidFill>
              </a:endParaRPr>
            </a:p>
          </p:txBody>
        </p:sp>
      </p:grpSp>
    </p:spTree>
    <p:extLst>
      <p:ext uri="{BB962C8B-B14F-4D97-AF65-F5344CB8AC3E}">
        <p14:creationId xmlns:p14="http://schemas.microsoft.com/office/powerpoint/2010/main" val="41780098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228600" y="1357296"/>
            <a:ext cx="8734425" cy="4859338"/>
            <a:chOff x="144" y="804"/>
            <a:chExt cx="5502" cy="3061"/>
          </a:xfrm>
        </p:grpSpPr>
        <p:pic>
          <p:nvPicPr>
            <p:cNvPr id="573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l="5263" t="5424" r="10234" b="7495"/>
            <a:stretch>
              <a:fillRect/>
            </a:stretch>
          </p:blipFill>
          <p:spPr bwMode="auto">
            <a:xfrm>
              <a:off x="270" y="804"/>
              <a:ext cx="129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Rectangle 5"/>
            <p:cNvSpPr>
              <a:spLocks noChangeArrowheads="1"/>
            </p:cNvSpPr>
            <p:nvPr/>
          </p:nvSpPr>
          <p:spPr bwMode="auto">
            <a:xfrm>
              <a:off x="1710" y="1074"/>
              <a:ext cx="3936"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lnSpc>
                  <a:spcPct val="110000"/>
                </a:lnSpc>
                <a:spcBef>
                  <a:spcPct val="0"/>
                </a:spcBef>
                <a:spcAft>
                  <a:spcPct val="0"/>
                </a:spcAft>
              </a:pPr>
              <a:r>
                <a:rPr kumimoji="1" lang="tr-TR" sz="2400" dirty="0">
                  <a:latin typeface="Arial" charset="0"/>
                </a:rPr>
                <a:t>O: </a:t>
              </a:r>
              <a:r>
                <a:rPr kumimoji="1" lang="tr-TR" sz="2400" dirty="0" smtClean="0">
                  <a:latin typeface="Arial" charset="0"/>
                </a:rPr>
                <a:t>Oksitleyici</a:t>
              </a:r>
              <a:endParaRPr kumimoji="1" lang="tr-TR" sz="2400" dirty="0">
                <a:latin typeface="Arial" charset="0"/>
              </a:endParaRPr>
            </a:p>
            <a:p>
              <a:pPr algn="just" fontAlgn="base">
                <a:lnSpc>
                  <a:spcPct val="110000"/>
                </a:lnSpc>
                <a:spcBef>
                  <a:spcPct val="0"/>
                </a:spcBef>
                <a:spcAft>
                  <a:spcPct val="0"/>
                </a:spcAft>
              </a:pPr>
              <a:r>
                <a:rPr kumimoji="1" lang="tr-TR" sz="2400" dirty="0">
                  <a:solidFill>
                    <a:srgbClr val="FFFFFF"/>
                  </a:solidFill>
                </a:rPr>
                <a:t>	</a:t>
              </a:r>
            </a:p>
          </p:txBody>
        </p:sp>
        <p:pic>
          <p:nvPicPr>
            <p:cNvPr id="5735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 y="2692"/>
              <a:ext cx="1200" cy="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1" name="Rectangle 7"/>
            <p:cNvSpPr>
              <a:spLocks noChangeArrowheads="1"/>
            </p:cNvSpPr>
            <p:nvPr/>
          </p:nvSpPr>
          <p:spPr bwMode="auto">
            <a:xfrm>
              <a:off x="1755" y="2919"/>
              <a:ext cx="3888"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lnSpc>
                  <a:spcPct val="140000"/>
                </a:lnSpc>
                <a:spcBef>
                  <a:spcPct val="0"/>
                </a:spcBef>
                <a:spcAft>
                  <a:spcPct val="0"/>
                </a:spcAft>
              </a:pPr>
              <a:r>
                <a:rPr kumimoji="1" lang="tr-TR" sz="2400" b="1" dirty="0">
                  <a:latin typeface="Arial" charset="0"/>
                </a:rPr>
                <a:t>E: Patlayıcı </a:t>
              </a:r>
              <a:r>
                <a:rPr kumimoji="1" lang="tr-TR" sz="2400" dirty="0">
                  <a:latin typeface="Arial" charset="0"/>
                </a:rPr>
                <a:t> </a:t>
              </a:r>
            </a:p>
          </p:txBody>
        </p:sp>
        <p:sp>
          <p:nvSpPr>
            <p:cNvPr id="57352" name="Line 8"/>
            <p:cNvSpPr>
              <a:spLocks noChangeShapeType="1"/>
            </p:cNvSpPr>
            <p:nvPr/>
          </p:nvSpPr>
          <p:spPr bwMode="auto">
            <a:xfrm>
              <a:off x="144" y="2448"/>
              <a:ext cx="537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tr-TR">
                <a:solidFill>
                  <a:srgbClr val="FFFFFF"/>
                </a:solidFill>
              </a:endParaRPr>
            </a:p>
          </p:txBody>
        </p:sp>
      </p:grpSp>
    </p:spTree>
    <p:extLst>
      <p:ext uri="{BB962C8B-B14F-4D97-AF65-F5344CB8AC3E}">
        <p14:creationId xmlns:p14="http://schemas.microsoft.com/office/powerpoint/2010/main" val="64901298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228600" y="1214438"/>
            <a:ext cx="8915400" cy="5110163"/>
            <a:chOff x="144" y="765"/>
            <a:chExt cx="5616" cy="3219"/>
          </a:xfrm>
        </p:grpSpPr>
        <p:pic>
          <p:nvPicPr>
            <p:cNvPr id="5837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 y="765"/>
              <a:ext cx="1488"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Rectangle 5"/>
            <p:cNvSpPr>
              <a:spLocks noChangeArrowheads="1"/>
            </p:cNvSpPr>
            <p:nvPr/>
          </p:nvSpPr>
          <p:spPr bwMode="auto">
            <a:xfrm>
              <a:off x="1920" y="1035"/>
              <a:ext cx="3840" cy="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lnSpc>
                  <a:spcPct val="120000"/>
                </a:lnSpc>
                <a:spcBef>
                  <a:spcPct val="0"/>
                </a:spcBef>
                <a:spcAft>
                  <a:spcPct val="0"/>
                </a:spcAft>
              </a:pPr>
              <a:r>
                <a:rPr kumimoji="1" lang="tr-TR" sz="2400" dirty="0">
                  <a:latin typeface="Arial" charset="0"/>
                </a:rPr>
                <a:t>T : Zehirli</a:t>
              </a:r>
            </a:p>
            <a:p>
              <a:pPr fontAlgn="base">
                <a:lnSpc>
                  <a:spcPct val="110000"/>
                </a:lnSpc>
                <a:spcBef>
                  <a:spcPct val="0"/>
                </a:spcBef>
                <a:spcAft>
                  <a:spcPct val="0"/>
                </a:spcAft>
              </a:pPr>
              <a:endParaRPr kumimoji="1" lang="tr-TR" sz="2400" dirty="0">
                <a:solidFill>
                  <a:srgbClr val="FFFFFF"/>
                </a:solidFill>
                <a:latin typeface="Arial" charset="0"/>
              </a:endParaRPr>
            </a:p>
          </p:txBody>
        </p:sp>
        <p:pic>
          <p:nvPicPr>
            <p:cNvPr id="58374"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 y="2592"/>
              <a:ext cx="1392" cy="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Rectangle 8"/>
            <p:cNvSpPr>
              <a:spLocks noChangeArrowheads="1"/>
            </p:cNvSpPr>
            <p:nvPr/>
          </p:nvSpPr>
          <p:spPr bwMode="auto">
            <a:xfrm>
              <a:off x="1968" y="3015"/>
              <a:ext cx="3792"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lnSpc>
                  <a:spcPct val="110000"/>
                </a:lnSpc>
                <a:spcBef>
                  <a:spcPct val="0"/>
                </a:spcBef>
                <a:spcAft>
                  <a:spcPct val="0"/>
                </a:spcAft>
              </a:pPr>
              <a:r>
                <a:rPr kumimoji="1" lang="tr-TR" sz="2400" dirty="0">
                  <a:latin typeface="Arial" charset="0"/>
                </a:rPr>
                <a:t>T+ : Çok </a:t>
              </a:r>
              <a:r>
                <a:rPr kumimoji="1" lang="tr-TR" sz="2400" dirty="0" smtClean="0">
                  <a:latin typeface="Arial" charset="0"/>
                </a:rPr>
                <a:t>Zehirli</a:t>
              </a:r>
              <a:endParaRPr kumimoji="1" lang="tr-TR" sz="2400" dirty="0">
                <a:latin typeface="Arial" charset="0"/>
              </a:endParaRPr>
            </a:p>
          </p:txBody>
        </p:sp>
        <p:sp>
          <p:nvSpPr>
            <p:cNvPr id="58376" name="Line 9"/>
            <p:cNvSpPr>
              <a:spLocks noChangeShapeType="1"/>
            </p:cNvSpPr>
            <p:nvPr/>
          </p:nvSpPr>
          <p:spPr bwMode="auto">
            <a:xfrm>
              <a:off x="144" y="2208"/>
              <a:ext cx="537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tr-TR">
                <a:solidFill>
                  <a:srgbClr val="FFFFFF"/>
                </a:solidFill>
              </a:endParaRPr>
            </a:p>
          </p:txBody>
        </p:sp>
      </p:grpSp>
    </p:spTree>
    <p:extLst>
      <p:ext uri="{BB962C8B-B14F-4D97-AF65-F5344CB8AC3E}">
        <p14:creationId xmlns:p14="http://schemas.microsoft.com/office/powerpoint/2010/main" val="42890912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142845" y="1285874"/>
            <a:ext cx="8824913" cy="4745038"/>
            <a:chOff x="54" y="699"/>
            <a:chExt cx="5559" cy="2989"/>
          </a:xfrm>
        </p:grpSpPr>
        <p:pic>
          <p:nvPicPr>
            <p:cNvPr id="593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 y="699"/>
              <a:ext cx="129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5"/>
            <p:cNvSpPr>
              <a:spLocks noChangeArrowheads="1"/>
            </p:cNvSpPr>
            <p:nvPr/>
          </p:nvSpPr>
          <p:spPr bwMode="auto">
            <a:xfrm>
              <a:off x="1629" y="1014"/>
              <a:ext cx="3984"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lnSpc>
                  <a:spcPct val="110000"/>
                </a:lnSpc>
                <a:spcBef>
                  <a:spcPct val="0"/>
                </a:spcBef>
                <a:spcAft>
                  <a:spcPct val="0"/>
                </a:spcAft>
              </a:pPr>
              <a:r>
                <a:rPr kumimoji="1" lang="tr-TR" sz="2400" dirty="0">
                  <a:latin typeface="Arial" charset="0"/>
                </a:rPr>
                <a:t>N : Çevre için </a:t>
              </a:r>
              <a:r>
                <a:rPr kumimoji="1" lang="tr-TR" sz="2400" dirty="0" smtClean="0">
                  <a:latin typeface="Arial" charset="0"/>
                </a:rPr>
                <a:t>tehlikeli</a:t>
              </a:r>
              <a:endParaRPr kumimoji="1" lang="tr-TR" sz="2400" dirty="0">
                <a:latin typeface="Arial" charset="0"/>
              </a:endParaRPr>
            </a:p>
          </p:txBody>
        </p:sp>
        <p:pic>
          <p:nvPicPr>
            <p:cNvPr id="593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 y="2448"/>
              <a:ext cx="1248" cy="1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Rectangle 8"/>
            <p:cNvSpPr>
              <a:spLocks noChangeArrowheads="1"/>
            </p:cNvSpPr>
            <p:nvPr/>
          </p:nvSpPr>
          <p:spPr bwMode="auto">
            <a:xfrm>
              <a:off x="1584" y="2724"/>
              <a:ext cx="3984"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lnSpc>
                  <a:spcPct val="130000"/>
                </a:lnSpc>
                <a:spcBef>
                  <a:spcPct val="0"/>
                </a:spcBef>
                <a:spcAft>
                  <a:spcPct val="0"/>
                </a:spcAft>
              </a:pPr>
              <a:r>
                <a:rPr kumimoji="1" lang="tr-TR" sz="2300" dirty="0">
                  <a:latin typeface="Arial" charset="0"/>
                </a:rPr>
                <a:t>C: Aşındırıcı (</a:t>
              </a:r>
              <a:r>
                <a:rPr kumimoji="1" lang="tr-TR" sz="2300" dirty="0" err="1">
                  <a:latin typeface="Arial" charset="0"/>
                </a:rPr>
                <a:t>korozif</a:t>
              </a:r>
              <a:r>
                <a:rPr kumimoji="1" lang="tr-TR" sz="2300" dirty="0">
                  <a:latin typeface="Arial" charset="0"/>
                </a:rPr>
                <a:t>)</a:t>
              </a:r>
            </a:p>
            <a:p>
              <a:pPr fontAlgn="base">
                <a:spcBef>
                  <a:spcPct val="0"/>
                </a:spcBef>
                <a:spcAft>
                  <a:spcPct val="0"/>
                </a:spcAft>
              </a:pPr>
              <a:endParaRPr kumimoji="1" lang="tr-TR" dirty="0">
                <a:solidFill>
                  <a:srgbClr val="FFFFFF"/>
                </a:solidFill>
                <a:latin typeface="Arial" charset="0"/>
              </a:endParaRPr>
            </a:p>
          </p:txBody>
        </p:sp>
        <p:sp>
          <p:nvSpPr>
            <p:cNvPr id="59400" name="Line 9"/>
            <p:cNvSpPr>
              <a:spLocks noChangeShapeType="1"/>
            </p:cNvSpPr>
            <p:nvPr/>
          </p:nvSpPr>
          <p:spPr bwMode="auto">
            <a:xfrm>
              <a:off x="54" y="2319"/>
              <a:ext cx="537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tr-TR">
                <a:solidFill>
                  <a:srgbClr val="FFFFFF"/>
                </a:solidFill>
              </a:endParaRPr>
            </a:p>
          </p:txBody>
        </p:sp>
      </p:grpSp>
    </p:spTree>
    <p:extLst>
      <p:ext uri="{BB962C8B-B14F-4D97-AF65-F5344CB8AC3E}">
        <p14:creationId xmlns:p14="http://schemas.microsoft.com/office/powerpoint/2010/main" val="22037463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Özel 1">
      <a:majorFont>
        <a:latin typeface="Franklin Gothic Medium"/>
        <a:ea typeface=""/>
        <a:cs typeface=""/>
      </a:majorFont>
      <a:minorFont>
        <a:latin typeface="Comic Sans MS"/>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917</TotalTime>
  <Words>2040</Words>
  <Application>Microsoft Office PowerPoint</Application>
  <PresentationFormat>On-screen Show (4:3)</PresentationFormat>
  <Paragraphs>346</Paragraphs>
  <Slides>74</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6</vt:i4>
      </vt:variant>
      <vt:variant>
        <vt:lpstr>Slide Titles</vt:lpstr>
      </vt:variant>
      <vt:variant>
        <vt:i4>74</vt:i4>
      </vt:variant>
    </vt:vector>
  </HeadingPairs>
  <TitlesOfParts>
    <vt:vector size="88" baseType="lpstr">
      <vt:lpstr>Arial</vt:lpstr>
      <vt:lpstr>Calibri</vt:lpstr>
      <vt:lpstr>Comic Sans MS</vt:lpstr>
      <vt:lpstr>Franklin Gothic Medium</vt:lpstr>
      <vt:lpstr>Times New Roman</vt:lpstr>
      <vt:lpstr>Wingdings</vt:lpstr>
      <vt:lpstr>Wingdings 2</vt:lpstr>
      <vt:lpstr>Gezinti</vt:lpstr>
      <vt:lpstr>Photo Editor Photo</vt:lpstr>
      <vt:lpstr>Microsoft ClipArt Gallery</vt:lpstr>
      <vt:lpstr>Chart</vt:lpstr>
      <vt:lpstr>Grafik</vt:lpstr>
      <vt:lpstr>Photo Editor Fotoğrafı</vt:lpstr>
      <vt:lpstr>MS Organization Chart 2.0</vt:lpstr>
      <vt:lpstr>Laboratuvarda bİyogüvenlİk</vt:lpstr>
      <vt:lpstr>Laboratuvar Bİyogüvenlİğİ</vt:lpstr>
      <vt:lpstr>Neden Bİyogüvenlİk UygulamalarI?</vt:lpstr>
      <vt:lpstr>Neden Bİyogüvenlİk UygulamalarI?</vt:lpstr>
      <vt:lpstr>Laboratuvardakİ Tehlİkeler</vt:lpstr>
      <vt:lpstr> LABORATUVAR GÜVENLİK SEMBOLLERİ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Mİkroorganİzmalar ve laboratuvar                                  güvenlİğİ</vt:lpstr>
      <vt:lpstr>PowerPoint Presentation</vt:lpstr>
      <vt:lpstr>PowerPoint Presentation</vt:lpstr>
      <vt:lpstr>PowerPoint Presentation</vt:lpstr>
      <vt:lpstr>PowerPoint Presentation</vt:lpstr>
      <vt:lpstr>PowerPoint Presentation</vt:lpstr>
      <vt:lpstr>Bİyogüvenlİk Sevİyesİ Nedİr?</vt:lpstr>
      <vt:lpstr>PowerPoint Presentation</vt:lpstr>
      <vt:lpstr>Bİyogüvenlİk Sevİyesİ - 1</vt:lpstr>
      <vt:lpstr>Bİyogüvenlİk sevİyesİ 1</vt:lpstr>
      <vt:lpstr> </vt:lpstr>
      <vt:lpstr>Bİyogüvenlİk Sevİyesİ - 1</vt:lpstr>
      <vt:lpstr>Bİyogüvenlİk Sevİyesİ - 2</vt:lpstr>
      <vt:lpstr>Bİyogüvenlİk Sevİyesİ - 2</vt:lpstr>
      <vt:lpstr>Bİyogüvenlİk Sevİyesİ - 3</vt:lpstr>
      <vt:lpstr>Bİyogüvenlİk Sevİyesİ - 3</vt:lpstr>
      <vt:lpstr>Bİyogüvenlİk Sevİyesİ - 3</vt:lpstr>
      <vt:lpstr>Bİyogüvenlİk Sevİyesİ - 3</vt:lpstr>
      <vt:lpstr>Bİyogüvenlİk Sevİyesİ - 3</vt:lpstr>
      <vt:lpstr>Bİyogüvenlİk Sevİyesİ- 4</vt:lpstr>
      <vt:lpstr> </vt:lpstr>
      <vt:lpstr>Bİyogüvenlİk Sevİyesİ -4</vt:lpstr>
      <vt:lpstr>RADYASYON GÜVENLİĞİ VE KORUNMA</vt:lpstr>
      <vt:lpstr>ATOMUN ÜÇ TEMEL PARÇACIĞI</vt:lpstr>
      <vt:lpstr>RADYOAKTİVİTE</vt:lpstr>
      <vt:lpstr>RADYASYON VE ÇEŞİTLERİ</vt:lpstr>
      <vt:lpstr>    Enerjİ Spektrumu </vt:lpstr>
      <vt:lpstr>  İYONİZASYON </vt:lpstr>
      <vt:lpstr>İYONİZE RADYASYONLAR</vt:lpstr>
      <vt:lpstr>İyonizan Radyasyon:   Çevre atomlara enerji aktarır ve elektron kopmasına neden olur</vt:lpstr>
      <vt:lpstr>RADYASYON VE RADYOAKTİF KONTAMİNASYON </vt:lpstr>
      <vt:lpstr>DOĞAL RADYASYON KAYNAKLARI</vt:lpstr>
      <vt:lpstr>DOĞAL RADYASYON KAYNAKLARI</vt:lpstr>
      <vt:lpstr>İÇ RADYASYON</vt:lpstr>
      <vt:lpstr>DOĞAL RADYASYON KAYNAKLARI</vt:lpstr>
      <vt:lpstr>YAPAY RADYASYON KAYNAKLARI</vt:lpstr>
      <vt:lpstr>PowerPoint Presentation</vt:lpstr>
      <vt:lpstr>RADYASYONUN BİYOLOJİK ETKİLERİ</vt:lpstr>
      <vt:lpstr>RADYASYONUN BİYOLOJİK ETKİLERİ</vt:lpstr>
      <vt:lpstr>RADYASYONUN BİYOLOJİK ETKİLERİ</vt:lpstr>
      <vt:lpstr> HÜCRELERİN RADYASYONA KARŞI DUYARLILIK SIRASI </vt:lpstr>
      <vt:lpstr>Radyasyona KarşI Doku ve Organ DuyarlIlIğI</vt:lpstr>
      <vt:lpstr>RADYASYONUN BİYOLOJİK ETKİLERİ</vt:lpstr>
      <vt:lpstr>RADYASYONDAN KORUNMA (Müsaade Edilen Maksimum Doz)</vt:lpstr>
      <vt:lpstr>RADYASYONDAN KORUNMA STANDARTLARI</vt:lpstr>
      <vt:lpstr>RADYASYONDAN KORUNMA STANDARTLARI</vt:lpstr>
      <vt:lpstr>MÜSAADE EDİLEN MAKSİMUM DOZ</vt:lpstr>
      <vt:lpstr>X-IŞINI ODASININ DÜZENLENMESİ</vt:lpstr>
      <vt:lpstr>RADYASYONDAN KORUYUCU AYGITLAR</vt:lpstr>
      <vt:lpstr>Kİmyasallar ve laboratuvar güvenlİğİ</vt:lpstr>
      <vt:lpstr>KİmyasallarIn Rİsklerİ </vt:lpstr>
      <vt:lpstr>Kİmyasallarda Rİsk durumlarI</vt:lpstr>
      <vt:lpstr>PowerPoint Presentation</vt:lpstr>
      <vt:lpstr>Kİmyasallar İçİn alInacak tedbİrler </vt:lpstr>
      <vt:lpstr>KİMYASALLAR İÇİN Güvenlİk Tavsİyelerİ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LABORATUVARDA BİYOGÜVENLİK</dc:title>
  <dc:creator>mkavas</dc:creator>
  <cp:lastModifiedBy>Musa KAVAS</cp:lastModifiedBy>
  <cp:revision>99</cp:revision>
  <dcterms:modified xsi:type="dcterms:W3CDTF">2015-04-17T06:41:46Z</dcterms:modified>
</cp:coreProperties>
</file>