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4" d="100"/>
          <a:sy n="44" d="100"/>
        </p:scale>
        <p:origin x="82" y="7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195747-309C-488D-9821-8E2285176AAC}" type="datetimeFigureOut">
              <a:rPr lang="tr-TR" smtClean="0"/>
              <a:t>20.3.2020</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67F7DA-9156-4F7A-8CF7-8C4B7E7DEFBB}" type="slidenum">
              <a:rPr lang="tr-TR" smtClean="0"/>
              <a:t>‹#›</a:t>
            </a:fld>
            <a:endParaRPr lang="tr-TR"/>
          </a:p>
        </p:txBody>
      </p:sp>
    </p:spTree>
    <p:extLst>
      <p:ext uri="{BB962C8B-B14F-4D97-AF65-F5344CB8AC3E}">
        <p14:creationId xmlns:p14="http://schemas.microsoft.com/office/powerpoint/2010/main" val="3947747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9FA99D53-01FD-4BE5-82F4-86A8C39A3241}" type="datetimeFigureOut">
              <a:rPr lang="tr-TR" smtClean="0"/>
              <a:t>20.3.2020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F19B5CB-A76C-4150-91AA-38DC5C3CEDB0}" type="slidenum">
              <a:rPr lang="tr-TR" smtClean="0"/>
              <a:t>‹#›</a:t>
            </a:fld>
            <a:endParaRPr lang="tr-TR"/>
          </a:p>
        </p:txBody>
      </p:sp>
    </p:spTree>
    <p:extLst>
      <p:ext uri="{BB962C8B-B14F-4D97-AF65-F5344CB8AC3E}">
        <p14:creationId xmlns:p14="http://schemas.microsoft.com/office/powerpoint/2010/main" val="725694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FA99D53-01FD-4BE5-82F4-86A8C39A3241}" type="datetimeFigureOut">
              <a:rPr lang="tr-TR" smtClean="0"/>
              <a:t>20.3.2020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F19B5CB-A76C-4150-91AA-38DC5C3CEDB0}" type="slidenum">
              <a:rPr lang="tr-TR" smtClean="0"/>
              <a:t>‹#›</a:t>
            </a:fld>
            <a:endParaRPr lang="tr-TR"/>
          </a:p>
        </p:txBody>
      </p:sp>
    </p:spTree>
    <p:extLst>
      <p:ext uri="{BB962C8B-B14F-4D97-AF65-F5344CB8AC3E}">
        <p14:creationId xmlns:p14="http://schemas.microsoft.com/office/powerpoint/2010/main" val="3208357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9FA99D53-01FD-4BE5-82F4-86A8C39A3241}" type="datetimeFigureOut">
              <a:rPr lang="tr-TR" smtClean="0"/>
              <a:t>20.3.2020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F19B5CB-A76C-4150-91AA-38DC5C3CEDB0}" type="slidenum">
              <a:rPr lang="tr-TR" smtClean="0"/>
              <a:t>‹#›</a:t>
            </a:fld>
            <a:endParaRPr lang="tr-TR"/>
          </a:p>
        </p:txBody>
      </p:sp>
    </p:spTree>
    <p:extLst>
      <p:ext uri="{BB962C8B-B14F-4D97-AF65-F5344CB8AC3E}">
        <p14:creationId xmlns:p14="http://schemas.microsoft.com/office/powerpoint/2010/main" val="3351370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9FA99D53-01FD-4BE5-82F4-86A8C39A3241}" type="datetimeFigureOut">
              <a:rPr lang="tr-TR" smtClean="0"/>
              <a:t>20.3.2020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F19B5CB-A76C-4150-91AA-38DC5C3CEDB0}" type="slidenum">
              <a:rPr lang="tr-TR" smtClean="0"/>
              <a:t>‹#›</a:t>
            </a:fld>
            <a:endParaRPr lang="tr-TR"/>
          </a:p>
        </p:txBody>
      </p:sp>
    </p:spTree>
    <p:extLst>
      <p:ext uri="{BB962C8B-B14F-4D97-AF65-F5344CB8AC3E}">
        <p14:creationId xmlns:p14="http://schemas.microsoft.com/office/powerpoint/2010/main" val="1321863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9FA99D53-01FD-4BE5-82F4-86A8C39A3241}" type="datetimeFigureOut">
              <a:rPr lang="tr-TR" smtClean="0"/>
              <a:t>20.3.2020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F19B5CB-A76C-4150-91AA-38DC5C3CEDB0}" type="slidenum">
              <a:rPr lang="tr-TR" smtClean="0"/>
              <a:t>‹#›</a:t>
            </a:fld>
            <a:endParaRPr lang="tr-TR"/>
          </a:p>
        </p:txBody>
      </p:sp>
    </p:spTree>
    <p:extLst>
      <p:ext uri="{BB962C8B-B14F-4D97-AF65-F5344CB8AC3E}">
        <p14:creationId xmlns:p14="http://schemas.microsoft.com/office/powerpoint/2010/main" val="2714685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9FA99D53-01FD-4BE5-82F4-86A8C39A3241}" type="datetimeFigureOut">
              <a:rPr lang="tr-TR" smtClean="0"/>
              <a:t>20.3.2020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F19B5CB-A76C-4150-91AA-38DC5C3CEDB0}" type="slidenum">
              <a:rPr lang="tr-TR" smtClean="0"/>
              <a:t>‹#›</a:t>
            </a:fld>
            <a:endParaRPr lang="tr-TR"/>
          </a:p>
        </p:txBody>
      </p:sp>
    </p:spTree>
    <p:extLst>
      <p:ext uri="{BB962C8B-B14F-4D97-AF65-F5344CB8AC3E}">
        <p14:creationId xmlns:p14="http://schemas.microsoft.com/office/powerpoint/2010/main" val="1764845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FA99D53-01FD-4BE5-82F4-86A8C39A3241}" type="datetimeFigureOut">
              <a:rPr lang="tr-TR" smtClean="0"/>
              <a:t>20.3.2020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F19B5CB-A76C-4150-91AA-38DC5C3CEDB0}" type="slidenum">
              <a:rPr lang="tr-TR" smtClean="0"/>
              <a:t>‹#›</a:t>
            </a:fld>
            <a:endParaRPr lang="tr-TR"/>
          </a:p>
        </p:txBody>
      </p:sp>
    </p:spTree>
    <p:extLst>
      <p:ext uri="{BB962C8B-B14F-4D97-AF65-F5344CB8AC3E}">
        <p14:creationId xmlns:p14="http://schemas.microsoft.com/office/powerpoint/2010/main" val="636874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9FA99D53-01FD-4BE5-82F4-86A8C39A3241}" type="datetimeFigureOut">
              <a:rPr lang="tr-TR" smtClean="0"/>
              <a:t>20.3.2020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F19B5CB-A76C-4150-91AA-38DC5C3CEDB0}" type="slidenum">
              <a:rPr lang="tr-TR" smtClean="0"/>
              <a:t>‹#›</a:t>
            </a:fld>
            <a:endParaRPr lang="tr-TR"/>
          </a:p>
        </p:txBody>
      </p:sp>
    </p:spTree>
    <p:extLst>
      <p:ext uri="{BB962C8B-B14F-4D97-AF65-F5344CB8AC3E}">
        <p14:creationId xmlns:p14="http://schemas.microsoft.com/office/powerpoint/2010/main" val="121890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9FA99D53-01FD-4BE5-82F4-86A8C39A3241}" type="datetimeFigureOut">
              <a:rPr lang="tr-TR" smtClean="0"/>
              <a:t>20.3.2020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F19B5CB-A76C-4150-91AA-38DC5C3CEDB0}" type="slidenum">
              <a:rPr lang="tr-TR" smtClean="0"/>
              <a:t>‹#›</a:t>
            </a:fld>
            <a:endParaRPr lang="tr-TR"/>
          </a:p>
        </p:txBody>
      </p:sp>
    </p:spTree>
    <p:extLst>
      <p:ext uri="{BB962C8B-B14F-4D97-AF65-F5344CB8AC3E}">
        <p14:creationId xmlns:p14="http://schemas.microsoft.com/office/powerpoint/2010/main" val="1198408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FA99D53-01FD-4BE5-82F4-86A8C39A3241}" type="datetimeFigureOut">
              <a:rPr lang="tr-TR" smtClean="0"/>
              <a:t>20.3.2020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F19B5CB-A76C-4150-91AA-38DC5C3CEDB0}" type="slidenum">
              <a:rPr lang="tr-TR" smtClean="0"/>
              <a:t>‹#›</a:t>
            </a:fld>
            <a:endParaRPr lang="tr-TR"/>
          </a:p>
        </p:txBody>
      </p:sp>
    </p:spTree>
    <p:extLst>
      <p:ext uri="{BB962C8B-B14F-4D97-AF65-F5344CB8AC3E}">
        <p14:creationId xmlns:p14="http://schemas.microsoft.com/office/powerpoint/2010/main" val="2285590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FA99D53-01FD-4BE5-82F4-86A8C39A3241}" type="datetimeFigureOut">
              <a:rPr lang="tr-TR" smtClean="0"/>
              <a:t>20.3.2020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F19B5CB-A76C-4150-91AA-38DC5C3CEDB0}" type="slidenum">
              <a:rPr lang="tr-TR" smtClean="0"/>
              <a:t>‹#›</a:t>
            </a:fld>
            <a:endParaRPr lang="tr-TR"/>
          </a:p>
        </p:txBody>
      </p:sp>
    </p:spTree>
    <p:extLst>
      <p:ext uri="{BB962C8B-B14F-4D97-AF65-F5344CB8AC3E}">
        <p14:creationId xmlns:p14="http://schemas.microsoft.com/office/powerpoint/2010/main" val="4242690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A99D53-01FD-4BE5-82F4-86A8C39A3241}" type="datetimeFigureOut">
              <a:rPr lang="tr-TR" smtClean="0"/>
              <a:t>20.3.2020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19B5CB-A76C-4150-91AA-38DC5C3CEDB0}" type="slidenum">
              <a:rPr lang="tr-TR" smtClean="0"/>
              <a:t>‹#›</a:t>
            </a:fld>
            <a:endParaRPr lang="tr-TR"/>
          </a:p>
        </p:txBody>
      </p:sp>
    </p:spTree>
    <p:extLst>
      <p:ext uri="{BB962C8B-B14F-4D97-AF65-F5344CB8AC3E}">
        <p14:creationId xmlns:p14="http://schemas.microsoft.com/office/powerpoint/2010/main" val="7824356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75520" y="2132856"/>
            <a:ext cx="8568952" cy="1728192"/>
          </a:xfrm>
        </p:spPr>
        <p:txBody>
          <a:bodyPr>
            <a:noAutofit/>
          </a:bodyPr>
          <a:lstStyle/>
          <a:p>
            <a:r>
              <a:rPr lang="tr-TR" sz="6000" b="1" dirty="0"/>
              <a:t>SPORDA İNSAN KAYNAKLARI YÖNETİMİ</a:t>
            </a:r>
            <a:endParaRPr lang="tr-TR" sz="6000" b="1" dirty="0"/>
          </a:p>
        </p:txBody>
      </p:sp>
    </p:spTree>
    <p:extLst>
      <p:ext uri="{BB962C8B-B14F-4D97-AF65-F5344CB8AC3E}">
        <p14:creationId xmlns:p14="http://schemas.microsoft.com/office/powerpoint/2010/main" val="63851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775520" y="404664"/>
            <a:ext cx="8712968" cy="6264696"/>
          </a:xfrm>
        </p:spPr>
        <p:txBody>
          <a:bodyPr>
            <a:normAutofit/>
          </a:bodyPr>
          <a:lstStyle/>
          <a:p>
            <a:r>
              <a:rPr lang="tr-TR" dirty="0">
                <a:solidFill>
                  <a:schemeClr val="tx1"/>
                </a:solidFill>
              </a:rPr>
              <a:t> </a:t>
            </a:r>
            <a:r>
              <a:rPr lang="tr-TR" dirty="0" smtClean="0">
                <a:solidFill>
                  <a:schemeClr val="tx1"/>
                </a:solidFill>
              </a:rPr>
              <a:t>1980lerden </a:t>
            </a:r>
            <a:r>
              <a:rPr lang="tr-TR" dirty="0">
                <a:solidFill>
                  <a:schemeClr val="tx1"/>
                </a:solidFill>
              </a:rPr>
              <a:t>itibaren özellikle küreselleşmenin etkisiyle ulusal ve uluslararası rekabet yoğunlaşmış ve bunun sonucu olarak iş örgütleri rekabetçi ortamda üstünlüğü sağlayabilmek için arayışlar içine girmiştir. </a:t>
            </a:r>
            <a:r>
              <a:rPr lang="tr-TR" dirty="0" smtClean="0">
                <a:solidFill>
                  <a:schemeClr val="tx1"/>
                </a:solidFill>
              </a:rPr>
              <a:t>Bir </a:t>
            </a:r>
            <a:r>
              <a:rPr lang="tr-TR" dirty="0">
                <a:solidFill>
                  <a:schemeClr val="tx1"/>
                </a:solidFill>
              </a:rPr>
              <a:t>örgütün başarılı olabilmesi, varlığını koruyabilmesi çalışanların verimliliği kadar işle ve iş çevresiyle ilgili çeşitli etmenler açısından tatmin olmalarına bağlıdır</a:t>
            </a:r>
            <a:r>
              <a:rPr lang="tr-TR" dirty="0" smtClean="0">
                <a:solidFill>
                  <a:schemeClr val="tx1"/>
                </a:solidFill>
              </a:rPr>
              <a:t>. </a:t>
            </a:r>
            <a:r>
              <a:rPr lang="tr-TR" dirty="0">
                <a:solidFill>
                  <a:schemeClr val="tx1"/>
                </a:solidFill>
              </a:rPr>
              <a:t>Günümüzde, örgütler çalışanların verimliliklerini arttırmak ve onların doyum düzeyini yükseltmek durumundadır. Bu da insan kaynakları yönetimi işlevinin başarı ile yerine getirilmesiyle mümkündür. İşte, insan kaynakları yönetimi, bir yandan çalışanların beklentilerine cevap verirken, diğer yandan en yüksek verimlilik düzeyine ulaşmalarını sağlayıcı örgütsel bir çevre yaratma amacını </a:t>
            </a:r>
            <a:r>
              <a:rPr lang="tr-TR" dirty="0" smtClean="0">
                <a:solidFill>
                  <a:schemeClr val="tx1"/>
                </a:solidFill>
              </a:rPr>
              <a:t>güder.</a:t>
            </a:r>
            <a:endParaRPr lang="tr-TR" dirty="0">
              <a:solidFill>
                <a:schemeClr val="tx1"/>
              </a:solidFill>
            </a:endParaRPr>
          </a:p>
        </p:txBody>
      </p:sp>
    </p:spTree>
    <p:extLst>
      <p:ext uri="{BB962C8B-B14F-4D97-AF65-F5344CB8AC3E}">
        <p14:creationId xmlns:p14="http://schemas.microsoft.com/office/powerpoint/2010/main" val="641911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91544" y="620689"/>
            <a:ext cx="8363272" cy="5721499"/>
          </a:xfrm>
        </p:spPr>
        <p:txBody>
          <a:bodyPr>
            <a:normAutofit/>
          </a:bodyPr>
          <a:lstStyle/>
          <a:p>
            <a:pPr marL="0" indent="0" algn="ctr">
              <a:buNone/>
            </a:pPr>
            <a:r>
              <a:rPr lang="tr-TR" dirty="0"/>
              <a:t>İnsan kaynakları </a:t>
            </a:r>
            <a:r>
              <a:rPr lang="tr-TR" dirty="0" smtClean="0"/>
              <a:t>yönetimi, </a:t>
            </a:r>
            <a:r>
              <a:rPr lang="tr-TR" dirty="0"/>
              <a:t>bir örgütün gereksinim duyduğu, nicelik yönünden yeterli, nitelik yönünden geçerli, görevler yönünden tutarlı zamanlama yönünden uygun, ekonomik yönden hesaplı insan kaynaklarının elde edilmesi </a:t>
            </a:r>
            <a:r>
              <a:rPr lang="tr-TR" dirty="0" smtClean="0"/>
              <a:t>sürecidir.</a:t>
            </a:r>
          </a:p>
          <a:p>
            <a:pPr marL="0" indent="0" algn="ctr">
              <a:buNone/>
            </a:pPr>
            <a:r>
              <a:rPr lang="tr-TR" dirty="0" smtClean="0"/>
              <a:t> </a:t>
            </a:r>
            <a:r>
              <a:rPr lang="tr-TR" dirty="0"/>
              <a:t>İnsan kaynakları planlaması kuruluşlar açısından verimliliği dolayısıyla karlılığı etkileyen ve belirleyen temel öğelerden sayılır. Bu planlama süreci yalnızca personel sayısından tasarrufu gerçekleştirecek gider düşürücü bir rol oynamaz, aynı zamanda işin niteliğine uygun personel seçimini ve istihdamını sağlayarak üretim sürecinin etkinleştirilmesini de </a:t>
            </a:r>
            <a:r>
              <a:rPr lang="tr-TR" dirty="0" smtClean="0"/>
              <a:t>gerçekleştirir.</a:t>
            </a:r>
            <a:endParaRPr lang="tr-TR" dirty="0"/>
          </a:p>
        </p:txBody>
      </p:sp>
    </p:spTree>
    <p:extLst>
      <p:ext uri="{BB962C8B-B14F-4D97-AF65-F5344CB8AC3E}">
        <p14:creationId xmlns:p14="http://schemas.microsoft.com/office/powerpoint/2010/main" val="2869605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19536" y="692696"/>
            <a:ext cx="8424936" cy="5832648"/>
          </a:xfrm>
        </p:spPr>
        <p:txBody>
          <a:bodyPr>
            <a:normAutofit/>
          </a:bodyPr>
          <a:lstStyle/>
          <a:p>
            <a:pPr marL="0" indent="0" algn="ctr">
              <a:buNone/>
            </a:pPr>
            <a:r>
              <a:rPr lang="tr-TR" dirty="0" smtClean="0"/>
              <a:t>İnsan </a:t>
            </a:r>
            <a:r>
              <a:rPr lang="tr-TR" dirty="0"/>
              <a:t>kaynakları planlaması sürecinde temel güçlük, planlanacak olan şeyin insanla ilgili olmasında yatar. Başka bir deyimle, insan kaynakları fiziksel, psikolojik ve sosyal nitelikleriyle ölçüye vurulması çok güç, homojen özellikler göstermeyen bir üretim </a:t>
            </a:r>
            <a:r>
              <a:rPr lang="tr-TR" dirty="0" smtClean="0"/>
              <a:t>girdisidir. </a:t>
            </a:r>
            <a:r>
              <a:rPr lang="tr-TR" dirty="0"/>
              <a:t>Bu yaklaşıma göre insan kaynakları planlaması; işletmenin örgüt planlaması da dahil işletmenin genel planlama amaçlarına katkıda bulunabilecek en uygun nitelikteki personelin en uygun birime yerleştirilmesi, yeni görevlerine hizmet içi eğitim yoluyla hazırlanması, iyi bir değerlendirme yöntemiyle başarısının değerlendirilmesi çalışmalarının </a:t>
            </a:r>
            <a:r>
              <a:rPr lang="tr-TR" dirty="0" smtClean="0"/>
              <a:t>tümüdür.</a:t>
            </a:r>
            <a:endParaRPr lang="tr-TR" dirty="0"/>
          </a:p>
        </p:txBody>
      </p:sp>
    </p:spTree>
    <p:extLst>
      <p:ext uri="{BB962C8B-B14F-4D97-AF65-F5344CB8AC3E}">
        <p14:creationId xmlns:p14="http://schemas.microsoft.com/office/powerpoint/2010/main" val="3979136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75520" y="404664"/>
            <a:ext cx="8568952" cy="5976664"/>
          </a:xfrm>
        </p:spPr>
        <p:txBody>
          <a:bodyPr>
            <a:normAutofit/>
          </a:bodyPr>
          <a:lstStyle/>
          <a:p>
            <a:pPr marL="0" indent="0" algn="ctr">
              <a:buNone/>
            </a:pPr>
            <a:r>
              <a:rPr lang="tr-TR" dirty="0"/>
              <a:t>İnsan kaynakları planlamacıları, aynı zamanda, örgütü etkileyebilen teknolojik değişmelerde ve faaliyetlerde meydana gelebilecek genişleme ve daralmaları önceden tahmin etmeye çalışırlar. Bu tür analizlere göre; planlar, yeni personeli tedarik ve alma kadar örgüt içinde iş görenlerin yerlerini değiştirme, işten çıkarma veya iş gören sayısında kesintiye gitmek ve mevcut personeli yeniden eğitmek için de yapılır. Öte yandan örgütsel ihtiyaçlara verdiği önemden dolayı beşeri kaynaklar planlaması bir örgütteki kapsamlı stratejik planlamayla ilişkili olmalıdır</a:t>
            </a:r>
            <a:r>
              <a:rPr lang="tr-TR" dirty="0" smtClean="0"/>
              <a:t>.</a:t>
            </a:r>
          </a:p>
          <a:p>
            <a:pPr marL="0" indent="0" algn="ctr">
              <a:buNone/>
            </a:pPr>
            <a:r>
              <a:rPr lang="tr-TR" dirty="0" smtClean="0"/>
              <a:t> </a:t>
            </a:r>
            <a:r>
              <a:rPr lang="tr-TR" dirty="0"/>
              <a:t>İnsan kaynakları </a:t>
            </a:r>
            <a:r>
              <a:rPr lang="tr-TR" dirty="0" smtClean="0"/>
              <a:t>yönetimi, </a:t>
            </a:r>
            <a:r>
              <a:rPr lang="tr-TR" dirty="0"/>
              <a:t>örgütsel planlama sürecinin bir parçasıdır. Bu nedenlerle İnsan kaynakları </a:t>
            </a:r>
            <a:r>
              <a:rPr lang="tr-TR" dirty="0" smtClean="0"/>
              <a:t>yönetimi, </a:t>
            </a:r>
            <a:r>
              <a:rPr lang="tr-TR" dirty="0"/>
              <a:t>yaşamsal bir öneme </a:t>
            </a:r>
            <a:r>
              <a:rPr lang="tr-TR" dirty="0" smtClean="0"/>
              <a:t>sahiptir.</a:t>
            </a:r>
            <a:endParaRPr lang="tr-TR" dirty="0"/>
          </a:p>
        </p:txBody>
      </p:sp>
    </p:spTree>
    <p:extLst>
      <p:ext uri="{BB962C8B-B14F-4D97-AF65-F5344CB8AC3E}">
        <p14:creationId xmlns:p14="http://schemas.microsoft.com/office/powerpoint/2010/main" val="485399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991544" y="116632"/>
            <a:ext cx="8229600" cy="1143000"/>
          </a:xfrm>
        </p:spPr>
        <p:txBody>
          <a:bodyPr>
            <a:noAutofit/>
          </a:bodyPr>
          <a:lstStyle/>
          <a:p>
            <a:r>
              <a:rPr lang="tr-TR" b="1" dirty="0" smtClean="0"/>
              <a:t>SPORDA İNSAN KAYNAKLARI’NIN YERİ VE ÖNEMİ</a:t>
            </a:r>
            <a:endParaRPr lang="tr-TR" b="1" dirty="0"/>
          </a:p>
        </p:txBody>
      </p:sp>
      <p:sp>
        <p:nvSpPr>
          <p:cNvPr id="3" name="İçerik Yer Tutucusu 2"/>
          <p:cNvSpPr>
            <a:spLocks noGrp="1"/>
          </p:cNvSpPr>
          <p:nvPr>
            <p:ph idx="1"/>
          </p:nvPr>
        </p:nvSpPr>
        <p:spPr>
          <a:xfrm>
            <a:off x="1981200" y="1340768"/>
            <a:ext cx="8363272" cy="5400600"/>
          </a:xfrm>
        </p:spPr>
        <p:txBody>
          <a:bodyPr>
            <a:noAutofit/>
          </a:bodyPr>
          <a:lstStyle/>
          <a:p>
            <a:pPr marL="0" indent="0" algn="ctr">
              <a:buNone/>
            </a:pPr>
            <a:r>
              <a:rPr lang="tr-TR" sz="2400" dirty="0"/>
              <a:t>Spor işletmelerinde spor bilgi ve kültürüne sahip kişilerin istihdamının sağlanması işletmenin karlılığını ve verimliliğini artırmakla birlikte spor kültürünün ve bilincinin gelişmesine de </a:t>
            </a:r>
            <a:r>
              <a:rPr lang="tr-TR" sz="2400" dirty="0"/>
              <a:t> </a:t>
            </a:r>
            <a:r>
              <a:rPr lang="tr-TR" sz="2400" dirty="0"/>
              <a:t>katkıda </a:t>
            </a:r>
            <a:r>
              <a:rPr lang="tr-TR" sz="2400" dirty="0"/>
              <a:t>bulunacaktır. Spor </a:t>
            </a:r>
            <a:r>
              <a:rPr lang="tr-TR" sz="2400" dirty="0"/>
              <a:t>işletmeciliğinde en pahalı ve en önemli kaynak, hizmeti sağlayan insandır. Bu yüzden, insanların hizmetlerinde kalite beklentilerinin yükselmesi spor işletmelerinin de kaliteli programlar tasarlayıp, sunarak müşteri memnuniyetini sağlamaları için toplam kalite yönetimi anlayışına önem vermeleri zorunluluk haline gelmiştir</a:t>
            </a:r>
            <a:r>
              <a:rPr lang="tr-TR" sz="2400" dirty="0"/>
              <a:t>.</a:t>
            </a:r>
          </a:p>
          <a:p>
            <a:pPr marL="0" indent="0" algn="ctr">
              <a:buNone/>
            </a:pPr>
            <a:r>
              <a:rPr lang="tr-TR" sz="2400" dirty="0"/>
              <a:t> </a:t>
            </a:r>
            <a:r>
              <a:rPr lang="tr-TR" sz="2400" dirty="0"/>
              <a:t>Bu noktadan hareketle bir spor işletmesinin işgücünden etkili ve verimli bir şekilde yararlanarak hizmet kalitesini ve hacmini yükseltebilmek için doğru sayıda ve nitelikte personeli planlayıp bulması işe yerleştirmesi, eğitmesi, geliştirmesi, etkin bir insan kaynakları planlaması </a:t>
            </a:r>
            <a:r>
              <a:rPr lang="tr-TR" sz="2400" dirty="0"/>
              <a:t>gerektirmektedir.</a:t>
            </a:r>
            <a:endParaRPr lang="tr-TR" sz="2400" dirty="0"/>
          </a:p>
        </p:txBody>
      </p:sp>
    </p:spTree>
    <p:extLst>
      <p:ext uri="{BB962C8B-B14F-4D97-AF65-F5344CB8AC3E}">
        <p14:creationId xmlns:p14="http://schemas.microsoft.com/office/powerpoint/2010/main" val="27385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24000" y="1196752"/>
            <a:ext cx="8964488" cy="4968552"/>
          </a:xfrm>
        </p:spPr>
        <p:txBody>
          <a:bodyPr>
            <a:normAutofit/>
          </a:bodyPr>
          <a:lstStyle/>
          <a:p>
            <a:pPr marL="0" indent="0" algn="ctr">
              <a:buNone/>
            </a:pPr>
            <a:r>
              <a:rPr lang="tr-TR" dirty="0" smtClean="0"/>
              <a:t>İnsan </a:t>
            </a:r>
            <a:r>
              <a:rPr lang="tr-TR" dirty="0"/>
              <a:t>kaynakları gereksinmesi kendiliğinden oluşup ortaya çıkan bir olgu değildir. Birçok başkaca yan koşulların, gereksinimlerin, etmenlerin etkisiyle ve zaman sürecinde bunlarda meydana gelen değişimlerin de katkısıyla bir sorun olarak gelişir, büyür ve planlaması bir gereklilik halini alır. İnsan kaynakları gereksinmesi ile onu belirleyen etmenler arasında mekanik bir bağ </a:t>
            </a:r>
            <a:r>
              <a:rPr lang="tr-TR" dirty="0" smtClean="0"/>
              <a:t>yoktur.</a:t>
            </a:r>
            <a:endParaRPr lang="tr-TR" dirty="0"/>
          </a:p>
        </p:txBody>
      </p:sp>
    </p:spTree>
    <p:extLst>
      <p:ext uri="{BB962C8B-B14F-4D97-AF65-F5344CB8AC3E}">
        <p14:creationId xmlns:p14="http://schemas.microsoft.com/office/powerpoint/2010/main" val="304143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03512" y="476672"/>
            <a:ext cx="8784976" cy="6264696"/>
          </a:xfrm>
        </p:spPr>
        <p:txBody>
          <a:bodyPr>
            <a:normAutofit/>
          </a:bodyPr>
          <a:lstStyle/>
          <a:p>
            <a:pPr marL="0" indent="0" algn="ctr">
              <a:buNone/>
            </a:pPr>
            <a:r>
              <a:rPr lang="tr-TR" dirty="0" smtClean="0"/>
              <a:t>İnsan </a:t>
            </a:r>
            <a:r>
              <a:rPr lang="tr-TR" dirty="0"/>
              <a:t>kaynakları planlamasının, kalkınma planlarının beşeri kaynak olarak adlandırılan insan gücü potansiyelinin belirlenmesi, eğitim planlaması aracıyla yetiştirilmesi ve istenen alanlarda istihdamın sağlanması amacıyla yapılacak çalışmalar bakımından ortak noktaları bulunan ve pek çok alanda da bunlarla kesişen ve hatta çakışan bir yöntem olduğu </a:t>
            </a:r>
            <a:r>
              <a:rPr lang="tr-TR" dirty="0" smtClean="0"/>
              <a:t>görülmektedir. </a:t>
            </a:r>
            <a:r>
              <a:rPr lang="tr-TR" dirty="0"/>
              <a:t>İnsan kaynaklarına yönelik her bir planlama işleminin temelinde, geçmişe ve geleceğe dönük tahminler </a:t>
            </a:r>
            <a:r>
              <a:rPr lang="tr-TR" dirty="0" smtClean="0"/>
              <a:t>yatar. </a:t>
            </a:r>
            <a:r>
              <a:rPr lang="tr-TR" dirty="0"/>
              <a:t>Ülkemizde yapılan kalkınma planlarında, beşeri kaynak olarak ifade edilen insan gücünün makro düzeyde planlaması </a:t>
            </a:r>
            <a:r>
              <a:rPr lang="tr-TR" dirty="0" smtClean="0"/>
              <a:t>yapılmaktadır.</a:t>
            </a:r>
            <a:endParaRPr lang="tr-TR" dirty="0"/>
          </a:p>
        </p:txBody>
      </p:sp>
    </p:spTree>
    <p:extLst>
      <p:ext uri="{BB962C8B-B14F-4D97-AF65-F5344CB8AC3E}">
        <p14:creationId xmlns:p14="http://schemas.microsoft.com/office/powerpoint/2010/main" val="1275028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03512" y="188640"/>
            <a:ext cx="8856984" cy="6552728"/>
          </a:xfrm>
        </p:spPr>
        <p:txBody>
          <a:bodyPr>
            <a:normAutofit lnSpcReduction="10000"/>
          </a:bodyPr>
          <a:lstStyle/>
          <a:p>
            <a:pPr marL="0" indent="0" algn="ctr">
              <a:buNone/>
            </a:pPr>
            <a:r>
              <a:rPr lang="tr-TR" dirty="0"/>
              <a:t>Uygulanan beş yıllık kalkınma planlarında, hemen hemen bütün meslek gurupları için uluslararası karşılaştırmalar yöntemine göre tahminler yapılmaktadır. Ancak, yapılan beş yıllık kalkınma planlarının amaçlarına ulaştığı konusunda çok ciddi kuşkular bulunmaktadır. </a:t>
            </a:r>
            <a:r>
              <a:rPr lang="tr-TR" dirty="0" smtClean="0"/>
              <a:t>Bunun </a:t>
            </a:r>
            <a:r>
              <a:rPr lang="tr-TR" dirty="0"/>
              <a:t>en önde gelen nedenleri arasında, farklı siyasal iktidarlar tarafından yapılan kalkınma planlarının iktidar değişikliği nedeniyle başka bir siyasi iktidar tarafından uygulanma durumuyla karşılaşılmış olması sayılabilir. </a:t>
            </a:r>
            <a:r>
              <a:rPr lang="tr-TR" dirty="0" smtClean="0"/>
              <a:t>Bunun </a:t>
            </a:r>
            <a:r>
              <a:rPr lang="tr-TR" dirty="0"/>
              <a:t>bir sonucu olarak, bu planlara dayalı olarak yapılan insan kaynakları planlaması ve eğitim planlaması konusunda da aynı başarısızlıkların bulunduğu görülmektedir. Planlama çalışmalarının başarılı olması, bir ölçüde beş yıllık kalkınma planları, eğitim planlaması ve insan kaynakları planlaması arasında kurulan uyumlu ilişkilerin başarı derecesine bağlıdır</a:t>
            </a:r>
            <a:r>
              <a:rPr lang="tr-TR" dirty="0" smtClean="0"/>
              <a:t>.</a:t>
            </a:r>
          </a:p>
          <a:p>
            <a:pPr marL="0" indent="0" algn="ctr">
              <a:buNone/>
            </a:pPr>
            <a:r>
              <a:rPr lang="tr-TR" dirty="0" smtClean="0"/>
              <a:t> </a:t>
            </a:r>
            <a:r>
              <a:rPr lang="tr-TR" dirty="0"/>
              <a:t>Böyle bir ilişkinin kurulmamış olması, görülen başarısızlıkların bir başka nedeni olarak belirtilebilir</a:t>
            </a:r>
          </a:p>
        </p:txBody>
      </p:sp>
    </p:spTree>
    <p:extLst>
      <p:ext uri="{BB962C8B-B14F-4D97-AF65-F5344CB8AC3E}">
        <p14:creationId xmlns:p14="http://schemas.microsoft.com/office/powerpoint/2010/main" val="2083065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03512" y="1772816"/>
            <a:ext cx="8784976" cy="4824536"/>
          </a:xfrm>
        </p:spPr>
        <p:txBody>
          <a:bodyPr/>
          <a:lstStyle/>
          <a:p>
            <a:pPr marL="0" indent="0" algn="ctr">
              <a:buNone/>
            </a:pPr>
            <a:r>
              <a:rPr lang="tr-TR" dirty="0"/>
              <a:t>P</a:t>
            </a:r>
            <a:r>
              <a:rPr lang="tr-TR" dirty="0" smtClean="0"/>
              <a:t>lanlamalar</a:t>
            </a:r>
            <a:r>
              <a:rPr lang="tr-TR" dirty="0"/>
              <a:t>; mutlaka bir temaya dayanmalı, dayandığı temanın kaynağı araştırma verileriyle kanıtlanabilmeli, başlangıç ve bitişi belirlenmeli, ölçüm ve değerlendirme kriterleri geçerli olmalı, beklenmeyen durumlara göre değişiklikleri içeren esnek planları </a:t>
            </a:r>
            <a:r>
              <a:rPr lang="tr-TR" dirty="0" smtClean="0"/>
              <a:t>kapsamalıdır.</a:t>
            </a:r>
            <a:endParaRPr lang="tr-TR" dirty="0"/>
          </a:p>
        </p:txBody>
      </p:sp>
    </p:spTree>
    <p:extLst>
      <p:ext uri="{BB962C8B-B14F-4D97-AF65-F5344CB8AC3E}">
        <p14:creationId xmlns:p14="http://schemas.microsoft.com/office/powerpoint/2010/main" val="386357796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776</Words>
  <Application>Microsoft Office PowerPoint</Application>
  <PresentationFormat>Geniş ekran</PresentationFormat>
  <Paragraphs>15</Paragraphs>
  <Slides>10</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10</vt:i4>
      </vt:variant>
    </vt:vector>
  </HeadingPairs>
  <TitlesOfParts>
    <vt:vector size="14" baseType="lpstr">
      <vt:lpstr>Arial</vt:lpstr>
      <vt:lpstr>Calibri</vt:lpstr>
      <vt:lpstr>Calibri Light</vt:lpstr>
      <vt:lpstr>Office Teması</vt:lpstr>
      <vt:lpstr>SPORDA İNSAN KAYNAKLARI YÖNETİMİ</vt:lpstr>
      <vt:lpstr>PowerPoint Sunusu</vt:lpstr>
      <vt:lpstr>PowerPoint Sunusu</vt:lpstr>
      <vt:lpstr>PowerPoint Sunusu</vt:lpstr>
      <vt:lpstr>PowerPoint Sunusu</vt:lpstr>
      <vt:lpstr>SPORDA İNSAN KAYNAKLARI’NIN YERİ VE ÖNEMİ</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Lenovo</dc:creator>
  <cp:lastModifiedBy>Lenovo</cp:lastModifiedBy>
  <cp:revision>5</cp:revision>
  <dcterms:created xsi:type="dcterms:W3CDTF">2020-01-29T10:27:52Z</dcterms:created>
  <dcterms:modified xsi:type="dcterms:W3CDTF">2020-03-20T09:56:26Z</dcterms:modified>
</cp:coreProperties>
</file>