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6.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7.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8.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9.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0" r:id="rId3"/>
    <p:sldMasterId id="2147483700" r:id="rId4"/>
    <p:sldMasterId id="2147483720" r:id="rId5"/>
    <p:sldMasterId id="2147483740" r:id="rId6"/>
    <p:sldMasterId id="2147483760" r:id="rId7"/>
    <p:sldMasterId id="2147483780" r:id="rId8"/>
    <p:sldMasterId id="2147483800" r:id="rId9"/>
    <p:sldMasterId id="2147483820" r:id="rId10"/>
  </p:sldMasterIdLst>
  <p:sldIdLst>
    <p:sldId id="256" r:id="rId11"/>
    <p:sldId id="257" r:id="rId12"/>
    <p:sldId id="258" r:id="rId13"/>
    <p:sldId id="259" r:id="rId14"/>
    <p:sldId id="260" r:id="rId15"/>
    <p:sldId id="261" r:id="rId16"/>
    <p:sldId id="262" r:id="rId17"/>
    <p:sldId id="263" r:id="rId18"/>
    <p:sldId id="264" r:id="rId19"/>
    <p:sldId id="265" r:id="rId2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134" y="6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174C823-C040-440A-8CD5-2E28C0C5C0E3}" type="datetimeFigureOut">
              <a:rPr lang="tr-TR" smtClean="0"/>
              <a:t>10.1.2020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1168053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174C823-C040-440A-8CD5-2E28C0C5C0E3}" type="datetimeFigureOut">
              <a:rPr lang="tr-TR" smtClean="0"/>
              <a:t>10.1.2020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1629406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174C823-C040-440A-8CD5-2E28C0C5C0E3}" type="datetimeFigureOut">
              <a:rPr lang="tr-TR" smtClean="0"/>
              <a:t>10.1.2020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1807904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174C823-C040-440A-8CD5-2E28C0C5C0E3}" type="datetimeFigureOut">
              <a:rPr lang="tr-TR" smtClean="0"/>
              <a:t>10.1.2020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2291535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174C823-C040-440A-8CD5-2E28C0C5C0E3}" type="datetimeFigureOut">
              <a:rPr lang="tr-TR" smtClean="0"/>
              <a:t>10.1.2020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2270684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174C823-C040-440A-8CD5-2E28C0C5C0E3}" type="datetimeFigureOut">
              <a:rPr lang="tr-TR" smtClean="0"/>
              <a:t>10.1.2020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3542613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174C823-C040-440A-8CD5-2E28C0C5C0E3}" type="datetimeFigureOut">
              <a:rPr lang="tr-TR" smtClean="0"/>
              <a:t>10.1.2020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1008422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174C823-C040-440A-8CD5-2E28C0C5C0E3}" type="datetimeFigureOut">
              <a:rPr lang="tr-TR" smtClean="0"/>
              <a:t>10.1.2020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236946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174C823-C040-440A-8CD5-2E28C0C5C0E3}" type="datetimeFigureOut">
              <a:rPr lang="tr-TR" smtClean="0"/>
              <a:t>10.1.2020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120901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174C823-C040-440A-8CD5-2E28C0C5C0E3}" type="datetimeFigureOut">
              <a:rPr lang="tr-TR" smtClean="0"/>
              <a:t>10.1.2020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161790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174C823-C040-440A-8CD5-2E28C0C5C0E3}" type="datetimeFigureOut">
              <a:rPr lang="tr-TR" smtClean="0"/>
              <a:t>10.1.2020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CC1ED38-3F7E-4267-BEDA-BA1EEAE20FE2}" type="slidenum">
              <a:rPr lang="tr-TR" smtClean="0"/>
              <a:t>‹#›</a:t>
            </a:fld>
            <a:endParaRPr lang="tr-TR"/>
          </a:p>
        </p:txBody>
      </p:sp>
    </p:spTree>
    <p:extLst>
      <p:ext uri="{BB962C8B-B14F-4D97-AF65-F5344CB8AC3E}">
        <p14:creationId xmlns:p14="http://schemas.microsoft.com/office/powerpoint/2010/main" val="3605148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168606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270683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75756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23770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95724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814258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89338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093831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9243772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44621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065582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767555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130544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967957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87714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6003978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261753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6272749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077556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891669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383757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7014055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7333811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903041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8957122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1525036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3314792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332700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9204380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6578217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816048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0025783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260156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887351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8892617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819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7540122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7708350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8886927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3587699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0826660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2702215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9108332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0072920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0408829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7041264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5055456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7116620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862832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6350618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905235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8396970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88274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6612904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6113156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5526560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5991036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868348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199749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0646713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7888841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7966977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8689564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542186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551356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1026353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4249738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8418670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035878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235593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3938608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5933363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8563145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3039319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2225312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5465845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0619508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480273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1405403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304457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09880955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1435927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312921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3717749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54441834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6853036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2603720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3176479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637871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5491334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6294516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810772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33006832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5466137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5718647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01633268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1654571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05811438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7232187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3904140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34373116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3613591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67825648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794696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0021837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246373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1554348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85435677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86313904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87510213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68263417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8148556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1163036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882392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2329065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93447484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1665529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40446589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9609078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371391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66210847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27077995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22260566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523273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55547523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56320941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76446597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19959885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35040166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65012963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6498527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78060176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8266052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8697388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59684103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74102451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06484622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94835406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16252480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32634463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73955733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8701158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02129122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99242708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6192004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7710594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89696151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72103018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08857036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052457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401394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4257099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tr-TR"/>
              <a:t>Asıl başlık stili için tıklayın</a:t>
            </a:r>
            <a:endParaRPr lang="en-US" dirty="0"/>
          </a:p>
        </p:txBody>
      </p:sp>
      <p:sp>
        <p:nvSpPr>
          <p:cNvPr id="3" name="Subtitle 2"/>
          <p:cNvSpPr>
            <a:spLocks noGrp="1"/>
          </p:cNvSpPr>
          <p:nvPr>
            <p:ph type="subTitle" idx="1"/>
          </p:nvPr>
        </p:nvSpPr>
        <p:spPr>
          <a:xfrm>
            <a:off x="1155256" y="4777380"/>
            <a:ext cx="8827957"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lvl1pPr>
          </a:lstStyle>
          <a:p>
            <a:pPr>
              <a:defRPr/>
            </a:pPr>
            <a:fld id="{3EC89EDB-9DAC-4A21-9696-FF873F1D19A3}" type="datetimeFigureOut">
              <a:rPr lang="en-US">
                <a:solidFill>
                  <a:prstClr val="white">
                    <a:tint val="75000"/>
                    <a:alpha val="60000"/>
                  </a:prstClr>
                </a:solidFill>
              </a:rPr>
              <a:pPr>
                <a:defRPr/>
              </a:pPr>
              <a:t>1/10/2020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C88F4D-B86A-44D4-A62D-E67DB97781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38803430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1A2B72-A86D-4AA4-9884-94D57361EAA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12852834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6418E1-F75A-4180-ACD1-0387EDC020D8}"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01680006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B54509A-3109-4722-BB2A-02A3973BA40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46423416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tıklayın</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E0A30AF-3D27-4067-8794-5A2FA6AD83E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68020244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C1E1A22B-9D42-4CAF-9E14-0E5402E6F05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66238678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5799F95-4237-408B-93C2-E93C5F66157A}"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71153157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tr-TR"/>
              <a:t>Asıl başlık stili için tıklayın</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6F8C937-2F26-40DA-86A1-623BC320044D}"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06581485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3579F3-4903-4DD0-87CC-BC70006A304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56995544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CC79CB-9D9B-4E34-83C5-26962174697E}"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17385228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tr-TR"/>
              <a:t>Asıl başlık stili için tıklayın</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C46EC0-797A-45EA-B4DA-D9E5ED826CC9}"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8763847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9585" y="971550"/>
            <a:ext cx="800100"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6" name="TextBox 14"/>
          <p:cNvSpPr txBox="1"/>
          <p:nvPr/>
        </p:nvSpPr>
        <p:spPr>
          <a:xfrm>
            <a:off x="9332384" y="2613025"/>
            <a:ext cx="802216"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457200">
              <a:defRPr/>
            </a:pPr>
            <a:r>
              <a:rPr lang="en-US" sz="12200" dirty="0">
                <a:solidFill>
                  <a:srgbClr val="1E5155">
                    <a:lumMod val="40000"/>
                    <a:lumOff val="60000"/>
                  </a:srgbClr>
                </a:solidFill>
              </a:rPr>
              <a:t>”</a:t>
            </a:r>
          </a:p>
        </p:txBody>
      </p:sp>
      <p:sp>
        <p:nvSpPr>
          <p:cNvPr id="2" name="Title 1"/>
          <p:cNvSpPr>
            <a:spLocks noGrp="1"/>
          </p:cNvSpPr>
          <p:nvPr>
            <p:ph type="title"/>
          </p:nvPr>
        </p:nvSpPr>
        <p:spPr>
          <a:xfrm>
            <a:off x="1575213" y="1447800"/>
            <a:ext cx="8001399" cy="2323374"/>
          </a:xfrm>
        </p:spPr>
        <p:txBody>
          <a:bodyPr/>
          <a:lstStyle>
            <a:lvl1pPr>
              <a:defRPr sz="4800"/>
            </a:lvl1pPr>
          </a:lstStyle>
          <a:p>
            <a:r>
              <a:rPr lang="tr-TR"/>
              <a:t>Asıl başlık stili için tıklayın</a:t>
            </a:r>
            <a:endParaRPr lang="en-US" dirty="0"/>
          </a:p>
        </p:txBody>
      </p:sp>
      <p:sp>
        <p:nvSpPr>
          <p:cNvPr id="11" name="Text Placeholder 3"/>
          <p:cNvSpPr>
            <a:spLocks noGrp="1"/>
          </p:cNvSpPr>
          <p:nvPr>
            <p:ph type="body" sz="half" idx="14"/>
          </p:nvPr>
        </p:nvSpPr>
        <p:spPr>
          <a:xfrm>
            <a:off x="1930904" y="3771174"/>
            <a:ext cx="7281545"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7" name="Date Placeholder 3"/>
          <p:cNvSpPr>
            <a:spLocks noGrp="1"/>
          </p:cNvSpPr>
          <p:nvPr>
            <p:ph type="dt" sz="half" idx="15"/>
          </p:nvPr>
        </p:nvSpPr>
        <p:spPr/>
        <p:txBody>
          <a:bodyPr/>
          <a:lstStyle>
            <a:lvl1pPr>
              <a:defRPr/>
            </a:lvl1pPr>
          </a:lstStyle>
          <a:p>
            <a:pPr>
              <a:defRPr/>
            </a:pPr>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C275C87D-40E8-4808-9139-1C848D3A2334}"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4429264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tr-TR"/>
              <a:t>Asıl başlık stili için tıklayın</a:t>
            </a:r>
            <a:endParaRPr lang="en-US" dirty="0"/>
          </a:p>
        </p:txBody>
      </p:sp>
      <p:sp>
        <p:nvSpPr>
          <p:cNvPr id="3" name="Text Placeholder 2"/>
          <p:cNvSpPr>
            <a:spLocks noGrp="1"/>
          </p:cNvSpPr>
          <p:nvPr>
            <p:ph type="body" idx="1"/>
          </p:nvPr>
        </p:nvSpPr>
        <p:spPr>
          <a:xfrm>
            <a:off x="1155256" y="4777381"/>
            <a:ext cx="8827957"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B4F0E2D-7F5C-44DD-A2FB-1514928ED392}"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131910266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6" name="Text Placeholder 3"/>
          <p:cNvSpPr>
            <a:spLocks noGrp="1"/>
          </p:cNvSpPr>
          <p:nvPr>
            <p:ph type="body" sz="half" idx="15"/>
          </p:nvPr>
        </p:nvSpPr>
        <p:spPr>
          <a:xfrm>
            <a:off x="652633" y="2667000"/>
            <a:ext cx="2928112"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9" name="Text Placeholder 3"/>
          <p:cNvSpPr>
            <a:spLocks noGrp="1"/>
          </p:cNvSpPr>
          <p:nvPr>
            <p:ph type="body" sz="half" idx="16"/>
          </p:nvPr>
        </p:nvSpPr>
        <p:spPr>
          <a:xfrm>
            <a:off x="3874116" y="2667000"/>
            <a:ext cx="294756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Text Placeholder 3"/>
          <p:cNvSpPr>
            <a:spLocks noGrp="1"/>
          </p:cNvSpPr>
          <p:nvPr>
            <p:ph type="body" sz="half" idx="17"/>
          </p:nvPr>
        </p:nvSpPr>
        <p:spPr>
          <a:xfrm>
            <a:off x="7126556" y="2667000"/>
            <a:ext cx="2932877"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Date Placeholder 3"/>
          <p:cNvSpPr>
            <a:spLocks noGrp="1"/>
          </p:cNvSpPr>
          <p:nvPr>
            <p:ph type="dt" sz="half" idx="18"/>
          </p:nvPr>
        </p:nvSpPr>
        <p:spPr/>
        <p:txBody>
          <a:bodyPr/>
          <a:lstStyle>
            <a:lvl1pPr>
              <a:defRPr/>
            </a:lvl1pPr>
          </a:lstStyle>
          <a:p>
            <a:pPr>
              <a:defRPr/>
            </a:pPr>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25375D6B-9FB5-4198-8C0E-D375935AC9A5}"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6332394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7451"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3833" y="2133601"/>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a:t>Asıl başlık stili için tıklayın</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2" name="Text Placeholder 3"/>
          <p:cNvSpPr>
            <a:spLocks noGrp="1"/>
          </p:cNvSpPr>
          <p:nvPr>
            <p:ph type="body" sz="half" idx="18"/>
          </p:nvPr>
        </p:nvSpPr>
        <p:spPr>
          <a:xfrm>
            <a:off x="652633" y="4827213"/>
            <a:ext cx="294081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3" name="Text Placeholder 3"/>
          <p:cNvSpPr>
            <a:spLocks noGrp="1"/>
          </p:cNvSpPr>
          <p:nvPr>
            <p:ph type="body" sz="half" idx="19"/>
          </p:nvPr>
        </p:nvSpPr>
        <p:spPr>
          <a:xfrm>
            <a:off x="3889035" y="4827212"/>
            <a:ext cx="29351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a:t>Resim eklemek için simgeye tıklayın</a:t>
            </a:r>
            <a:endParaRPr lang="en-US" noProof="0" dirty="0"/>
          </a:p>
        </p:txBody>
      </p:sp>
      <p:sp>
        <p:nvSpPr>
          <p:cNvPr id="24" name="Text Placeholder 3"/>
          <p:cNvSpPr>
            <a:spLocks noGrp="1"/>
          </p:cNvSpPr>
          <p:nvPr>
            <p:ph type="body" sz="half" idx="20"/>
          </p:nvPr>
        </p:nvSpPr>
        <p:spPr>
          <a:xfrm>
            <a:off x="7126433" y="4827210"/>
            <a:ext cx="293676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5" name="Date Placeholder 3"/>
          <p:cNvSpPr>
            <a:spLocks noGrp="1"/>
          </p:cNvSpPr>
          <p:nvPr>
            <p:ph type="dt" sz="half" idx="23"/>
          </p:nvPr>
        </p:nvSpPr>
        <p:spPr/>
        <p:txBody>
          <a:bodyPr/>
          <a:lstStyle>
            <a:lvl1pPr>
              <a:defRPr/>
            </a:lvl1pPr>
          </a:lstStyle>
          <a:p>
            <a:pPr>
              <a:defRPr/>
            </a:pPr>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0B70EBA7-CB60-4992-83BA-0107CD2F166B}"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5105539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404066-868B-4DBB-A523-324DBA21073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99072044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lstStyle/>
          <a:p>
            <a:r>
              <a:rPr lang="tr-TR"/>
              <a:t>Asıl başlık stili için tıklayın</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0046402-32E7-4FED-B8E1-F6006E9D4B71}"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23302187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Metin Yer Tutucusu"/>
          <p:cNvSpPr>
            <a:spLocks noGrp="1"/>
          </p:cNvSpPr>
          <p:nvPr>
            <p:ph type="body" sz="half" idx="1"/>
          </p:nvPr>
        </p:nvSpPr>
        <p:spPr>
          <a:xfrm>
            <a:off x="304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46800" y="1143001"/>
            <a:ext cx="5638800" cy="52482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7BED017-42D4-4DD7-A773-545B196E84C7}"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326054913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04800" y="152401"/>
            <a:ext cx="11480800" cy="671513"/>
          </a:xfrm>
        </p:spPr>
        <p:txBody>
          <a:bodyPr/>
          <a:lstStyle/>
          <a:p>
            <a:r>
              <a:rPr lang="tr-TR"/>
              <a:t>Asıl başlık stili için tıklatın</a:t>
            </a:r>
          </a:p>
        </p:txBody>
      </p:sp>
      <p:sp>
        <p:nvSpPr>
          <p:cNvPr id="3" name="2 Tablo Yer Tutucusu"/>
          <p:cNvSpPr>
            <a:spLocks noGrp="1"/>
          </p:cNvSpPr>
          <p:nvPr>
            <p:ph type="tbl" idx="1"/>
          </p:nvPr>
        </p:nvSpPr>
        <p:spPr>
          <a:xfrm>
            <a:off x="304800" y="1143001"/>
            <a:ext cx="11480800" cy="5248275"/>
          </a:xfrm>
        </p:spPr>
        <p:txBody>
          <a:bodyPr rtlCol="0">
            <a:normAutofit/>
          </a:bodyPr>
          <a:lstStyle/>
          <a:p>
            <a:pPr lvl="0"/>
            <a:endParaRPr lang="tr-TR" noProof="0"/>
          </a:p>
        </p:txBody>
      </p:sp>
      <p:sp>
        <p:nvSpPr>
          <p:cNvPr id="4" name="Date Placeholder 3"/>
          <p:cNvSpPr>
            <a:spLocks noGrp="1"/>
          </p:cNvSpPr>
          <p:nvPr>
            <p:ph type="dt" sz="half" idx="10"/>
          </p:nvPr>
        </p:nvSpPr>
        <p:spPr/>
        <p:txBody>
          <a:bodyPr/>
          <a:lstStyle>
            <a:lvl1pPr>
              <a:defRPr/>
            </a:lvl1pPr>
          </a:lstStyle>
          <a:p>
            <a:pPr>
              <a:defRPr/>
            </a:pPr>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601B79-4677-47BF-BA96-D81AA6FC8F9C}" type="slidenum">
              <a:rPr lang="en-US" altLang="en-US">
                <a:solidFill>
                  <a:prstClr val="white">
                    <a:tint val="75000"/>
                  </a:prstClr>
                </a:solidFill>
              </a:rPr>
              <a:pPr>
                <a:defRPr/>
              </a:pPr>
              <a:t>‹#›</a:t>
            </a:fld>
            <a:endParaRPr lang="en-US" altLang="en-US">
              <a:solidFill>
                <a:prstClr val="white">
                  <a:tint val="75000"/>
                </a:prstClr>
              </a:solidFill>
            </a:endParaRPr>
          </a:p>
        </p:txBody>
      </p:sp>
    </p:spTree>
    <p:extLst>
      <p:ext uri="{BB962C8B-B14F-4D97-AF65-F5344CB8AC3E}">
        <p14:creationId xmlns:p14="http://schemas.microsoft.com/office/powerpoint/2010/main" val="263623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2.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image" Target="../media/image2.jpeg"/><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image" Target="../media/image2.jpeg"/><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theme" Target="../theme/theme4.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image" Target="../media/image2.jpeg"/><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theme" Target="../theme/theme5.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image" Target="../media/image2.jpeg"/><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theme" Target="../theme/theme6.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image" Target="../media/image2.jpeg"/><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theme" Target="../theme/theme7.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3" Type="http://schemas.openxmlformats.org/officeDocument/2006/relationships/slideLayout" Target="../slideLayouts/slideLayout128.xml"/><Relationship Id="rId21" Type="http://schemas.openxmlformats.org/officeDocument/2006/relationships/image" Target="../media/image2.jpeg"/><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theme" Target="../theme/theme8.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3" Type="http://schemas.openxmlformats.org/officeDocument/2006/relationships/slideLayout" Target="../slideLayouts/slideLayout147.xml"/><Relationship Id="rId21" Type="http://schemas.openxmlformats.org/officeDocument/2006/relationships/image" Target="../media/image2.jpeg"/><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theme" Target="../theme/theme9.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3" Type="http://schemas.openxmlformats.org/officeDocument/2006/relationships/slideLayout" Target="../slideLayouts/slideLayout166.xml"/><Relationship Id="rId21" Type="http://schemas.openxmlformats.org/officeDocument/2006/relationships/image" Target="../media/image2.jpeg"/><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theme" Target="../theme/theme10.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0" Type="http://schemas.openxmlformats.org/officeDocument/2006/relationships/slideLayout" Target="../slideLayouts/slideLayout173.xml"/><Relationship Id="rId19" Type="http://schemas.openxmlformats.org/officeDocument/2006/relationships/slideLayout" Target="../slideLayouts/slideLayout182.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74C823-C040-440A-8CD5-2E28C0C5C0E3}" type="datetimeFigureOut">
              <a:rPr lang="tr-TR" smtClean="0"/>
              <a:t>10.1.2020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1ED38-3F7E-4267-BEDA-BA1EEAE20FE2}" type="slidenum">
              <a:rPr lang="tr-TR" smtClean="0"/>
              <a:t>‹#›</a:t>
            </a:fld>
            <a:endParaRPr lang="tr-TR"/>
          </a:p>
        </p:txBody>
      </p:sp>
    </p:spTree>
    <p:extLst>
      <p:ext uri="{BB962C8B-B14F-4D97-AF65-F5344CB8AC3E}">
        <p14:creationId xmlns:p14="http://schemas.microsoft.com/office/powerpoint/2010/main" val="804130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24068408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168411107"/>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1975611490"/>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426704600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2865778082"/>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270240900"/>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666780736"/>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2535358317"/>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217" y="0"/>
            <a:ext cx="9144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66" name="Title Placeholder 1"/>
          <p:cNvSpPr>
            <a:spLocks noGrp="1"/>
          </p:cNvSpPr>
          <p:nvPr>
            <p:ph type="title"/>
          </p:nvPr>
        </p:nvSpPr>
        <p:spPr bwMode="auto">
          <a:xfrm>
            <a:off x="645585" y="452439"/>
            <a:ext cx="940858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başlık stili için tıklayın</a:t>
            </a:r>
            <a:endParaRPr lang="en-US" altLang="en-US" smtClean="0"/>
          </a:p>
        </p:txBody>
      </p:sp>
      <p:sp>
        <p:nvSpPr>
          <p:cNvPr id="2067" name="Text Placeholder 2"/>
          <p:cNvSpPr>
            <a:spLocks noGrp="1"/>
          </p:cNvSpPr>
          <p:nvPr>
            <p:ph type="body" idx="1"/>
          </p:nvPr>
        </p:nvSpPr>
        <p:spPr bwMode="auto">
          <a:xfrm>
            <a:off x="1102784" y="2052638"/>
            <a:ext cx="8949267"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rot="5400000">
            <a:off x="10157884"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4294"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defTabSz="457200">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4733"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defTabSz="457200">
              <a:defRPr/>
            </a:pPr>
            <a:fld id="{6F8DD57C-61BF-4270-A69E-95D71B6634FD}" type="slidenum">
              <a:rPr lang="en-US" altLang="en-US" smtClean="0">
                <a:solidFill>
                  <a:prstClr val="white">
                    <a:tint val="75000"/>
                  </a:prstClr>
                </a:solidFill>
              </a:rPr>
              <a:pPr defTabSz="457200">
                <a:defRPr/>
              </a:pPr>
              <a:t>‹#›</a:t>
            </a:fld>
            <a:endParaRPr lang="en-US" altLang="en-US">
              <a:solidFill>
                <a:prstClr val="white">
                  <a:tint val="75000"/>
                </a:prstClr>
              </a:solidFill>
            </a:endParaRPr>
          </a:p>
        </p:txBody>
      </p:sp>
    </p:spTree>
    <p:extLst>
      <p:ext uri="{BB962C8B-B14F-4D97-AF65-F5344CB8AC3E}">
        <p14:creationId xmlns:p14="http://schemas.microsoft.com/office/powerpoint/2010/main" val="3496083435"/>
      </p:ext>
    </p:extLst>
  </p:cSld>
  <p:clrMap bg1="dk1" tx1="lt1" bg2="dk2" tx2="lt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444641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1524000" y="0"/>
            <a:ext cx="9144000" cy="6858000"/>
          </a:xfrm>
        </p:spPr>
        <p:txBody>
          <a:bodyPr rtlCol="0">
            <a:normAutofit lnSpcReduction="10000"/>
          </a:bodyPr>
          <a:lstStyle/>
          <a:p>
            <a:pPr marL="342906" indent="-342906" defTabSz="457207" eaLnBrk="1" fontAlgn="auto" hangingPunct="1">
              <a:lnSpc>
                <a:spcPct val="80000"/>
              </a:lnSpc>
              <a:spcAft>
                <a:spcPts val="0"/>
              </a:spcAft>
              <a:buClr>
                <a:schemeClr val="bg2">
                  <a:lumMod val="40000"/>
                  <a:lumOff val="60000"/>
                </a:schemeClr>
              </a:buClr>
              <a:buNone/>
              <a:defRPr/>
            </a:pPr>
            <a:endParaRPr lang="tr-TR" altLang="tr-TR" sz="1800" b="1" i="1" u="sng"/>
          </a:p>
          <a:p>
            <a:pPr marL="342906" indent="-342906" defTabSz="457207" eaLnBrk="1" fontAlgn="auto" hangingPunct="1">
              <a:lnSpc>
                <a:spcPct val="80000"/>
              </a:lnSpc>
              <a:spcAft>
                <a:spcPts val="0"/>
              </a:spcAft>
              <a:buClr>
                <a:schemeClr val="bg2">
                  <a:lumMod val="40000"/>
                  <a:lumOff val="60000"/>
                </a:schemeClr>
              </a:buClr>
              <a:buNone/>
              <a:defRPr/>
            </a:pPr>
            <a:r>
              <a:rPr lang="tr-TR" altLang="tr-TR" sz="1800" b="1" i="1" u="sng"/>
              <a:t>Beden Eğitimi ve Spor’un Önemi</a:t>
            </a:r>
          </a:p>
          <a:p>
            <a:pPr marL="342906" indent="-342906" defTabSz="457207" eaLnBrk="1" fontAlgn="auto" hangingPunct="1">
              <a:lnSpc>
                <a:spcPct val="40000"/>
              </a:lnSpc>
              <a:spcAft>
                <a:spcPts val="0"/>
              </a:spcAft>
              <a:buClr>
                <a:schemeClr val="bg2">
                  <a:lumMod val="40000"/>
                  <a:lumOff val="60000"/>
                </a:schemeClr>
              </a:buClr>
              <a:buFont typeface="Wingdings 3" charset="2"/>
              <a:buChar char=""/>
              <a:defRPr/>
            </a:pPr>
            <a:endParaRPr lang="tr-TR" altLang="tr-TR" sz="1800" i="1" u="sng"/>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 eğitimi ve spor, insan sağlığı, karakter oluşumu, moral verimliliğinin artırılması milli yönden güçlü, ortak duygu ve davranışları yüksek bir insan varlığı ile doğrudan ilgili etkili bir eğitim faaliyetidir.</a:t>
            </a:r>
          </a:p>
          <a:p>
            <a:pPr marL="342906" indent="-342906" defTabSz="457207" eaLnBrk="1" fontAlgn="auto" hangingPunct="1">
              <a:lnSpc>
                <a:spcPct val="10000"/>
              </a:lnSpc>
              <a:spcAft>
                <a:spcPts val="0"/>
              </a:spcAft>
              <a:buClr>
                <a:schemeClr val="bg2">
                  <a:lumMod val="40000"/>
                  <a:lumOff val="60000"/>
                </a:schemeClr>
              </a:buClr>
              <a:buFont typeface="Wingdings 3" charset="2"/>
              <a:buChar char=""/>
              <a:defRPr/>
            </a:pPr>
            <a:endParaRPr lang="tr-TR" altLang="tr-TR" sz="1800"/>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 eğitimi ve spor, insanların zihni ve fikri gelişimle birlikte bedeni gelişimlerinin uyumlu olması, insanların içinde yaşadıkları toplumlarda daha sağlıklı, dengeli, verimli ve daha mutlu olmalarında önemli bir rol oynar. Bunun yanında toplumların beden eğitimi ve spor faaliyetlerine katılmaları ve sonucunda da elde edecekleri başarıları yoluyla kendi ülkelerin</a:t>
            </a:r>
            <a:r>
              <a:rPr lang="tr-TR" altLang="tr-TR" sz="1800">
                <a:latin typeface="Arial" panose="020B0604020202020204" pitchFamily="34" charset="0"/>
              </a:rPr>
              <a:t>in</a:t>
            </a:r>
            <a:r>
              <a:rPr lang="tr-TR" altLang="tr-TR" sz="1800"/>
              <a:t> tanıtımını ve propagandalarını yapmaları açısında</a:t>
            </a:r>
            <a:r>
              <a:rPr lang="tr-TR" altLang="tr-TR" sz="1800">
                <a:latin typeface="Arial" panose="020B0604020202020204" pitchFamily="34" charset="0"/>
              </a:rPr>
              <a:t>n</a:t>
            </a:r>
            <a:r>
              <a:rPr lang="tr-TR" altLang="tr-TR" sz="1800"/>
              <a:t> önem taşır.</a:t>
            </a:r>
          </a:p>
          <a:p>
            <a:pPr marL="342906" indent="-342906" defTabSz="457207" eaLnBrk="1" fontAlgn="auto" hangingPunct="1">
              <a:lnSpc>
                <a:spcPct val="30000"/>
              </a:lnSpc>
              <a:spcAft>
                <a:spcPts val="0"/>
              </a:spcAft>
              <a:buClr>
                <a:schemeClr val="bg2">
                  <a:lumMod val="40000"/>
                  <a:lumOff val="60000"/>
                </a:schemeClr>
              </a:buClr>
              <a:buFont typeface="Wingdings 3" charset="2"/>
              <a:buChar char=""/>
              <a:defRPr/>
            </a:pPr>
            <a:endParaRPr lang="tr-TR" altLang="tr-TR" sz="1800"/>
          </a:p>
          <a:p>
            <a:pPr marL="342906" indent="-342906" defTabSz="457207" eaLnBrk="1" fontAlgn="auto" hangingPunct="1">
              <a:lnSpc>
                <a:spcPct val="80000"/>
              </a:lnSpc>
              <a:spcAft>
                <a:spcPts val="0"/>
              </a:spcAft>
              <a:buClr>
                <a:schemeClr val="bg2">
                  <a:lumMod val="40000"/>
                  <a:lumOff val="60000"/>
                </a:schemeClr>
              </a:buClr>
              <a:buNone/>
              <a:defRPr/>
            </a:pPr>
            <a:r>
              <a:rPr lang="tr-TR" altLang="tr-TR" sz="1800"/>
              <a:t>Nitelikli insan gücü, sağlıklı olmadan verimli olamaz ve kendinden beklenenleri gerçekleştiremez. Dolayısıyla, insanların, özellikle gençlerin beden ve ruh yapısının eğitilerek geliştirilmesi için en uygun ve en tesirli araç hareket faktörünün her çeşidini ve prensiplerini kapsayan beden eğitimi ve spor eğitimidir.</a:t>
            </a:r>
          </a:p>
          <a:p>
            <a:pPr marL="342906" indent="-342906" defTabSz="457207" eaLnBrk="1" fontAlgn="auto" hangingPunct="1">
              <a:lnSpc>
                <a:spcPct val="30000"/>
              </a:lnSpc>
              <a:spcAft>
                <a:spcPts val="0"/>
              </a:spcAft>
              <a:buClr>
                <a:schemeClr val="bg2">
                  <a:lumMod val="40000"/>
                  <a:lumOff val="60000"/>
                </a:schemeClr>
              </a:buClr>
              <a:buFont typeface="Wingdings 3" charset="2"/>
              <a:buChar char=""/>
              <a:defRPr/>
            </a:pPr>
            <a:endParaRPr lang="tr-TR" altLang="tr-TR" sz="1800"/>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 eğitimi ve spor faaliyetleriyle birçok özelliklerin kazanılabilmesi mümkündür. Bu özellikler iki ana başlık halinde toplayabiliriz.</a:t>
            </a:r>
          </a:p>
          <a:p>
            <a:pPr marL="742962" lvl="1" indent="-285755"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2000"/>
              <a:t>Bunlar;</a:t>
            </a:r>
            <a:endParaRPr lang="tr-TR" altLang="tr-TR" sz="2000" b="1"/>
          </a:p>
          <a:p>
            <a:pPr marL="1143020" lvl="2" indent="-228604" defTabSz="457207" eaLnBrk="1" fontAlgn="auto" hangingPunct="1">
              <a:lnSpc>
                <a:spcPct val="10000"/>
              </a:lnSpc>
              <a:spcAft>
                <a:spcPts val="0"/>
              </a:spcAft>
              <a:buClr>
                <a:schemeClr val="bg2">
                  <a:lumMod val="40000"/>
                  <a:lumOff val="60000"/>
                </a:schemeClr>
              </a:buClr>
              <a:buFont typeface="Wingdings 3" charset="2"/>
              <a:buChar char=""/>
              <a:defRPr/>
            </a:pPr>
            <a:endParaRPr lang="tr-TR" altLang="tr-TR" sz="1800" b="1" i="1"/>
          </a:p>
          <a:p>
            <a:pPr marL="1143020" lvl="2" indent="-228604"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b="1" i="1"/>
              <a:t>a)</a:t>
            </a:r>
            <a:r>
              <a:rPr lang="tr-TR" altLang="tr-TR" sz="1800" i="1"/>
              <a:t>Fiziksel vasıflar (çeviklik, elastikiyet, mukavemet, sürat, hareket, koordinasyon v.s.)</a:t>
            </a:r>
            <a:endParaRPr lang="tr-TR" altLang="tr-TR" sz="1800" b="1" i="1"/>
          </a:p>
          <a:p>
            <a:pPr marL="1143020" lvl="2" indent="-228604" defTabSz="457207" eaLnBrk="1" fontAlgn="auto" hangingPunct="1">
              <a:lnSpc>
                <a:spcPct val="10000"/>
              </a:lnSpc>
              <a:spcAft>
                <a:spcPts val="0"/>
              </a:spcAft>
              <a:buClr>
                <a:schemeClr val="bg2">
                  <a:lumMod val="40000"/>
                  <a:lumOff val="60000"/>
                </a:schemeClr>
              </a:buClr>
              <a:buFont typeface="Wingdings 3" charset="2"/>
              <a:buChar char=""/>
              <a:defRPr/>
            </a:pPr>
            <a:endParaRPr lang="tr-TR" altLang="tr-TR" sz="1800" b="1" i="1"/>
          </a:p>
          <a:p>
            <a:pPr marL="1143020" lvl="2" indent="-228604"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b="1" i="1"/>
              <a:t>b)</a:t>
            </a:r>
            <a:r>
              <a:rPr lang="tr-TR" altLang="tr-TR" sz="1800" i="1"/>
              <a:t>Ruhsal vasıflar(yarışma ruhu, yardımlaşma duygusu, çalışma disiplini, cesaret,  mücadele azmi ve kuvveti) dır(Gülipek 1972).</a:t>
            </a:r>
            <a:endParaRPr lang="tr-TR" altLang="tr-TR" sz="1800"/>
          </a:p>
        </p:txBody>
      </p:sp>
    </p:spTree>
    <p:extLst>
      <p:ext uri="{BB962C8B-B14F-4D97-AF65-F5344CB8AC3E}">
        <p14:creationId xmlns:p14="http://schemas.microsoft.com/office/powerpoint/2010/main" val="2676098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idx="1"/>
          </p:nvPr>
        </p:nvSpPr>
        <p:spPr>
          <a:xfrm>
            <a:off x="1524000" y="0"/>
            <a:ext cx="9144000" cy="6858000"/>
          </a:xfrm>
        </p:spPr>
        <p:txBody>
          <a:bodyPr rtlCol="0">
            <a:normAutofit fontScale="92500" lnSpcReduction="20000"/>
          </a:bodyPr>
          <a:lstStyle/>
          <a:p>
            <a:pPr marL="342906" indent="-342906" defTabSz="457207" eaLnBrk="1" fontAlgn="auto" hangingPunct="1">
              <a:lnSpc>
                <a:spcPct val="80000"/>
              </a:lnSpc>
              <a:spcAft>
                <a:spcPts val="0"/>
              </a:spcAft>
              <a:buClr>
                <a:schemeClr val="bg2">
                  <a:lumMod val="40000"/>
                  <a:lumOff val="60000"/>
                </a:schemeClr>
              </a:buClr>
              <a:buNone/>
              <a:defRPr/>
            </a:pPr>
            <a:r>
              <a:rPr lang="tr-TR" altLang="tr-TR" sz="1800" b="1" i="1"/>
              <a:t>	  </a:t>
            </a:r>
          </a:p>
          <a:p>
            <a:pPr marL="342906" indent="-342906" defTabSz="457207" eaLnBrk="1" fontAlgn="auto" hangingPunct="1">
              <a:lnSpc>
                <a:spcPct val="80000"/>
              </a:lnSpc>
              <a:spcAft>
                <a:spcPts val="0"/>
              </a:spcAft>
              <a:buClr>
                <a:schemeClr val="bg2">
                  <a:lumMod val="40000"/>
                  <a:lumOff val="60000"/>
                </a:schemeClr>
              </a:buClr>
              <a:buNone/>
              <a:defRPr/>
            </a:pPr>
            <a:r>
              <a:rPr lang="tr-TR" altLang="tr-TR" sz="1800" b="1" i="1" u="sng"/>
              <a:t>Beden Eğitimi ve Spor’un Temel Amaçları </a:t>
            </a:r>
            <a:endParaRPr lang="tr-TR" altLang="tr-TR" sz="1800" i="1" u="sng"/>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 eğitimi ve sporun amatörlük anlam ve kapsamı içerisinde yayılıp gelişmesini sağlamak</a:t>
            </a:r>
            <a:r>
              <a:rPr lang="tr-TR" altLang="tr-TR" sz="1800">
                <a:latin typeface="Arial" panose="020B0604020202020204" pitchFamily="34" charset="0"/>
              </a:rPr>
              <a:t>.</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Herkes için beden eğitimi ve spor ilkesinin tüm toplum kesiminde benimsenerek uygulanmasını geliştirmek.</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Her kesimden çalışan insanların verim gücünü yükseltirken,  beden ve ruh sağlıklarını korumalarını sağlamak.</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Genç ve orta yaşlı ya da yaşlı çalışmayan insanların boş zamanlarının değerlendirilmesi ve eğitimini sağlayarak toplum için sorunlu insan olmalarını önlemek.</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Korunmaya muhtaç, özürlü ve suçlu insanların topluma kazandırmaktır.</a:t>
            </a:r>
            <a:endParaRPr lang="tr-TR" altLang="tr-TR" sz="1800" b="1"/>
          </a:p>
          <a:p>
            <a:pPr marL="342906" indent="-342906" defTabSz="457207" eaLnBrk="1" fontAlgn="auto" hangingPunct="1">
              <a:lnSpc>
                <a:spcPct val="30000"/>
              </a:lnSpc>
              <a:spcAft>
                <a:spcPts val="0"/>
              </a:spcAft>
              <a:buClr>
                <a:schemeClr val="bg2">
                  <a:lumMod val="40000"/>
                  <a:lumOff val="60000"/>
                </a:schemeClr>
              </a:buClr>
              <a:buNone/>
              <a:defRPr/>
            </a:pPr>
            <a:r>
              <a:rPr lang="tr-TR" altLang="tr-TR" sz="1800" b="1" i="1"/>
              <a:t>     </a:t>
            </a:r>
          </a:p>
          <a:p>
            <a:pPr marL="342906" indent="-342906" defTabSz="457207" eaLnBrk="1" fontAlgn="auto" hangingPunct="1">
              <a:lnSpc>
                <a:spcPct val="80000"/>
              </a:lnSpc>
              <a:spcAft>
                <a:spcPts val="0"/>
              </a:spcAft>
              <a:buClr>
                <a:schemeClr val="bg2">
                  <a:lumMod val="40000"/>
                  <a:lumOff val="60000"/>
                </a:schemeClr>
              </a:buClr>
              <a:buNone/>
              <a:defRPr/>
            </a:pPr>
            <a:r>
              <a:rPr lang="tr-TR" altLang="tr-TR" sz="1800" b="1" i="1" u="sng"/>
              <a:t>Beden Eğitimi ve Spor’un Faydaları</a:t>
            </a:r>
            <a:endParaRPr lang="tr-TR" altLang="tr-TR" sz="1800" i="1" u="sng"/>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 eğiti</a:t>
            </a:r>
            <a:r>
              <a:rPr lang="tr-TR" altLang="tr-TR" sz="1800">
                <a:latin typeface="Arial" panose="020B0604020202020204" pitchFamily="34" charset="0"/>
              </a:rPr>
              <a:t>mi</a:t>
            </a:r>
            <a:r>
              <a:rPr lang="tr-TR" altLang="tr-TR" sz="1800"/>
              <a:t> ve sporun sayısız faydaları vardır.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Bu faydalarını dört ana başlık altında toplayacak olursak,</a:t>
            </a:r>
          </a:p>
          <a:p>
            <a:pPr marL="342906" indent="-342906" defTabSz="457207" eaLnBrk="1" fontAlgn="auto" hangingPunct="1">
              <a:lnSpc>
                <a:spcPct val="30000"/>
              </a:lnSpc>
              <a:spcAft>
                <a:spcPts val="0"/>
              </a:spcAft>
              <a:buClr>
                <a:schemeClr val="bg2">
                  <a:lumMod val="40000"/>
                  <a:lumOff val="60000"/>
                </a:schemeClr>
              </a:buClr>
              <a:buNone/>
              <a:defRPr/>
            </a:pPr>
            <a:r>
              <a:rPr lang="tr-TR" altLang="tr-TR" sz="1800" b="1"/>
              <a:t>     </a:t>
            </a:r>
          </a:p>
          <a:p>
            <a:pPr marL="342906" indent="-342906" defTabSz="457207" eaLnBrk="1" fontAlgn="auto" hangingPunct="1">
              <a:lnSpc>
                <a:spcPct val="80000"/>
              </a:lnSpc>
              <a:spcAft>
                <a:spcPts val="0"/>
              </a:spcAft>
              <a:buClr>
                <a:schemeClr val="bg2">
                  <a:lumMod val="40000"/>
                  <a:lumOff val="60000"/>
                </a:schemeClr>
              </a:buClr>
              <a:buNone/>
              <a:defRPr/>
            </a:pPr>
            <a:r>
              <a:rPr lang="tr-TR" altLang="tr-TR" sz="1800" b="1" i="1" u="sng"/>
              <a:t>1.Fizyolojik ve Biyolojik Faydaları</a:t>
            </a:r>
            <a:endParaRPr lang="tr-TR" altLang="tr-TR" sz="1800" i="1" u="sng"/>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Daha enerjik bir organizma sağlar.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Bedensel ve zihinsel yorgunluklara karşı direnci arttırır.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Kilo almayı önler, vücut yağ oranını düşürür.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Bedensel işlerde geç yorulmayı, erken dinlenmeyi sağlar.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İç salgı bezlerinin düzenli çalışmasını sağlar.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Vücutta kılcal damar sayısını arttırır.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Kalp üzerinde olumlu etkilere yol açar.</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tr-TR" altLang="tr-TR" sz="1800"/>
              <a:t>Kalp volümü artar, kalbin pompaladığı kan miktarı artar, kalbi besleyen kroner damarlar genişler.</a:t>
            </a:r>
          </a:p>
        </p:txBody>
      </p:sp>
    </p:spTree>
    <p:extLst>
      <p:ext uri="{BB962C8B-B14F-4D97-AF65-F5344CB8AC3E}">
        <p14:creationId xmlns:p14="http://schemas.microsoft.com/office/powerpoint/2010/main" val="665871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1524000" y="0"/>
            <a:ext cx="9144000" cy="6858000"/>
          </a:xfrm>
        </p:spPr>
        <p:txBody>
          <a:bodyPr/>
          <a:lstStyle/>
          <a:p>
            <a:pPr eaLnBrk="1" hangingPunct="1">
              <a:buFont typeface="Wingdings" panose="05000000000000000000" pitchFamily="2" charset="2"/>
              <a:buNone/>
            </a:pPr>
            <a:endParaRPr lang="tr-TR" altLang="tr-TR" b="1" i="1" u="sng" smtClean="0"/>
          </a:p>
          <a:p>
            <a:pPr eaLnBrk="1" hangingPunct="1">
              <a:buFont typeface="Wingdings" panose="05000000000000000000" pitchFamily="2" charset="2"/>
              <a:buNone/>
            </a:pPr>
            <a:r>
              <a:rPr lang="tr-TR" altLang="tr-TR" b="1" i="1" u="sng" smtClean="0"/>
              <a:t>2.Sosyolojik Faydaları</a:t>
            </a:r>
          </a:p>
          <a:p>
            <a:pPr eaLnBrk="1" hangingPunct="1"/>
            <a:endParaRPr lang="tr-TR" altLang="tr-TR" i="1" u="sng" smtClean="0"/>
          </a:p>
          <a:p>
            <a:pPr eaLnBrk="1" hangingPunct="1"/>
            <a:r>
              <a:rPr lang="tr-TR" altLang="tr-TR" smtClean="0"/>
              <a:t>İnsanın beden ve ruh sağlığını geliştirmek ve iradesini güçlü kılmak beden eğitimi ve sporun temel amaçları arasında yer aldığı gibi, aynı zamanda da sosyal ve ekonomik kalkınmanın da temel unsurları arasında yer alırlar.</a:t>
            </a:r>
          </a:p>
          <a:p>
            <a:pPr eaLnBrk="1" hangingPunct="1"/>
            <a:r>
              <a:rPr lang="tr-TR" altLang="tr-TR" smtClean="0"/>
              <a:t>Nitelikli insan gücüne ulaşmanın yolunun sağlıklı olmaktan geçer. İnsanın iradesini güçlendiren beden eğitimi ve spor aynı zamanda insanın kendine güven duymasında ve kişiliğinin oluşmasında da etkin bir rol oynar.</a:t>
            </a:r>
          </a:p>
          <a:p>
            <a:pPr eaLnBrk="1" hangingPunct="1"/>
            <a:r>
              <a:rPr lang="tr-TR" altLang="tr-TR" smtClean="0"/>
              <a:t>İnsanın gurup çalışmasını kolaylaştırarak, karşılıklı dayanışmayı sağlar.</a:t>
            </a:r>
          </a:p>
          <a:p>
            <a:pPr eaLnBrk="1" hangingPunct="1"/>
            <a:r>
              <a:rPr lang="tr-TR" altLang="tr-TR" smtClean="0"/>
              <a:t>Beden eğitimi serbest zamanların değerlendirilmesine katkıda bulunur.</a:t>
            </a:r>
          </a:p>
          <a:p>
            <a:pPr eaLnBrk="1" hangingPunct="1">
              <a:buFont typeface="Wingdings" panose="05000000000000000000" pitchFamily="2" charset="2"/>
              <a:buNone/>
            </a:pPr>
            <a:endParaRPr lang="tr-TR" altLang="tr-TR" smtClean="0"/>
          </a:p>
          <a:p>
            <a:pPr eaLnBrk="1" hangingPunct="1"/>
            <a:endParaRPr lang="tr-TR" altLang="tr-TR" smtClean="0"/>
          </a:p>
        </p:txBody>
      </p:sp>
    </p:spTree>
    <p:extLst>
      <p:ext uri="{BB962C8B-B14F-4D97-AF65-F5344CB8AC3E}">
        <p14:creationId xmlns:p14="http://schemas.microsoft.com/office/powerpoint/2010/main" val="385380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1524000" y="0"/>
            <a:ext cx="9144000" cy="6858000"/>
          </a:xfrm>
        </p:spPr>
        <p:txBody>
          <a:bodyPr/>
          <a:lstStyle/>
          <a:p>
            <a:pPr eaLnBrk="1" hangingPunct="1"/>
            <a:endParaRPr lang="tr-TR" altLang="tr-TR" sz="1600" b="1" i="1" u="sng"/>
          </a:p>
          <a:p>
            <a:pPr eaLnBrk="1" hangingPunct="1"/>
            <a:endParaRPr lang="tr-TR" altLang="tr-TR" smtClean="0"/>
          </a:p>
          <a:p>
            <a:pPr eaLnBrk="1" hangingPunct="1"/>
            <a:r>
              <a:rPr lang="tr-TR" altLang="tr-TR" smtClean="0"/>
              <a:t>Beden ve ruh yapısının eğitilerek geliştirilmesinde en tesirli araç, hareket faktörünün her çeşidini ve prensiplerinin kapsayan beden eğitimi ve spor eğitimidir.</a:t>
            </a:r>
          </a:p>
          <a:p>
            <a:pPr eaLnBrk="1" hangingPunct="1"/>
            <a:r>
              <a:rPr lang="tr-TR" altLang="tr-TR" smtClean="0"/>
              <a:t>Eğitim tüm organizmayı içerir. Beden eğitimi, zihin ve beden bütünlüğü ile ilgili eğitimin temel felsefesini oluşturur.</a:t>
            </a:r>
          </a:p>
          <a:p>
            <a:pPr eaLnBrk="1" hangingPunct="1"/>
            <a:r>
              <a:rPr lang="tr-TR" altLang="tr-TR" smtClean="0"/>
              <a:t>Farklı toplumların insanlarını kaynaştırır.</a:t>
            </a:r>
          </a:p>
          <a:p>
            <a:pPr eaLnBrk="1" hangingPunct="1"/>
            <a:r>
              <a:rPr lang="tr-TR" altLang="tr-TR" smtClean="0"/>
              <a:t>Belli amaçlara ulaşmada, eğitsel bir araçtır.</a:t>
            </a:r>
          </a:p>
          <a:p>
            <a:pPr eaLnBrk="1" hangingPunct="1"/>
            <a:r>
              <a:rPr lang="tr-TR" altLang="tr-TR" smtClean="0"/>
              <a:t>Grup çalışmaları ile fertler arasında karşılıklı dayanışma ve iş birliğini geliştirir.</a:t>
            </a:r>
          </a:p>
          <a:p>
            <a:pPr eaLnBrk="1" hangingPunct="1"/>
            <a:r>
              <a:rPr lang="tr-TR" altLang="tr-TR" smtClean="0"/>
              <a:t>Fertlerin kurallara uymasını ve dürüst olma özelliklerini geliştirir.</a:t>
            </a:r>
          </a:p>
          <a:p>
            <a:pPr eaLnBrk="1" hangingPunct="1"/>
            <a:endParaRPr lang="tr-TR" altLang="tr-TR" smtClean="0"/>
          </a:p>
        </p:txBody>
      </p:sp>
    </p:spTree>
    <p:extLst>
      <p:ext uri="{BB962C8B-B14F-4D97-AF65-F5344CB8AC3E}">
        <p14:creationId xmlns:p14="http://schemas.microsoft.com/office/powerpoint/2010/main" val="4081783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1703388" y="0"/>
            <a:ext cx="8964612" cy="6858000"/>
          </a:xfrm>
        </p:spPr>
        <p:txBody>
          <a:bodyPr rtlCol="0">
            <a:normAutofit lnSpcReduction="10000"/>
          </a:bodyPr>
          <a:lstStyle/>
          <a:p>
            <a:pPr marL="342906" indent="-342906" defTabSz="457207" eaLnBrk="1" fontAlgn="auto" hangingPunct="1">
              <a:spcAft>
                <a:spcPts val="0"/>
              </a:spcAft>
              <a:buClr>
                <a:schemeClr val="bg2">
                  <a:lumMod val="40000"/>
                  <a:lumOff val="60000"/>
                </a:schemeClr>
              </a:buClr>
              <a:buFont typeface="Wingdings 3" charset="2"/>
              <a:buChar char=""/>
              <a:defRPr/>
            </a:pPr>
            <a:endParaRPr lang="tr-TR" altLang="tr-TR"/>
          </a:p>
          <a:p>
            <a:pPr marL="342906" indent="-342906" defTabSz="457207" eaLnBrk="1" fontAlgn="auto" hangingPunct="1">
              <a:spcAft>
                <a:spcPts val="0"/>
              </a:spcAft>
              <a:buClr>
                <a:schemeClr val="bg2">
                  <a:lumMod val="40000"/>
                  <a:lumOff val="60000"/>
                </a:schemeClr>
              </a:buClr>
              <a:buFont typeface="Wingdings 3" charset="2"/>
              <a:buChar char=""/>
              <a:defRPr/>
            </a:pPr>
            <a:endParaRPr lang="tr-TR" altLang="tr-T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Kişilik ve karakter gelişimine katkıda bulunur. Güçlü bağlar kurabilme, takım ruhu, grup etkileşimi, oyun ve spor alanlarında görülen özelliklerdir. Bu özelliklerin kişilik gelişimine katkıları vardır. Takım arkadaşlarına ve rakibe uyum toplumsal uyumun sağlanmasına etkili olur.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Fertler arasındaki sosyalleşme sürecini hızlandırır.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Her yaş, meslek ve cinsten insanın boş zamanını değerlendirmesinde etkili bir araçtır.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Milletçe ihtiyaç duyulan sevgi ve saygı bağlarını kuvvetlendirir.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Kötü alışkanlıklardan uzak tutar, toplum dışı fertleri topluma kazandırır.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İnsanların çalışma ortamlarında yaşadıkları stres ve baskılardan kurtulmalarında bir araçtır.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Kişilerin toplum içinde statü kazanmalarını sağlar.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a:t>Özürlüleri topluma kazandırır, ülke insanın milli duygularının kabarmasına vesile olur.</a:t>
            </a:r>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b="1" u="sng"/>
              <a:t>Sonuçta da ferdin sosyalleşmesine katkıda bulunur.</a:t>
            </a:r>
          </a:p>
          <a:p>
            <a:pPr marL="342906" indent="-342906" defTabSz="457207" eaLnBrk="1" fontAlgn="auto" hangingPunct="1">
              <a:spcAft>
                <a:spcPts val="0"/>
              </a:spcAft>
              <a:buClr>
                <a:schemeClr val="bg2">
                  <a:lumMod val="40000"/>
                  <a:lumOff val="60000"/>
                </a:schemeClr>
              </a:buClr>
              <a:buFont typeface="Wingdings 3" charset="2"/>
              <a:buChar char=""/>
              <a:defRPr/>
            </a:pPr>
            <a:endParaRPr lang="tr-TR" altLang="tr-TR" b="1" u="sng"/>
          </a:p>
        </p:txBody>
      </p:sp>
    </p:spTree>
    <p:extLst>
      <p:ext uri="{BB962C8B-B14F-4D97-AF65-F5344CB8AC3E}">
        <p14:creationId xmlns:p14="http://schemas.microsoft.com/office/powerpoint/2010/main" val="3656800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1524000" y="0"/>
            <a:ext cx="9144000" cy="6858000"/>
          </a:xfrm>
        </p:spPr>
        <p:txBody>
          <a:bodyPr/>
          <a:lstStyle/>
          <a:p>
            <a:pPr eaLnBrk="1" hangingPunct="1">
              <a:buFont typeface="Wingdings" panose="05000000000000000000" pitchFamily="2" charset="2"/>
              <a:buNone/>
            </a:pPr>
            <a:endParaRPr lang="tr-TR" altLang="tr-TR" b="1" i="1" u="sng" smtClean="0"/>
          </a:p>
          <a:p>
            <a:pPr eaLnBrk="1" hangingPunct="1">
              <a:buFont typeface="Wingdings" panose="05000000000000000000" pitchFamily="2" charset="2"/>
              <a:buNone/>
            </a:pPr>
            <a:r>
              <a:rPr lang="tr-TR" altLang="tr-TR" b="1" i="1" u="sng" smtClean="0"/>
              <a:t>3.Psikolojik Faydaları</a:t>
            </a:r>
          </a:p>
          <a:p>
            <a:pPr eaLnBrk="1" hangingPunct="1"/>
            <a:endParaRPr lang="tr-TR" altLang="tr-TR" i="1" u="sng" smtClean="0"/>
          </a:p>
          <a:p>
            <a:pPr eaLnBrk="1" hangingPunct="1"/>
            <a:r>
              <a:rPr lang="tr-TR" altLang="tr-TR" smtClean="0"/>
              <a:t>İradeyi kuvvetlendirir, zekâyı geliştirir.</a:t>
            </a:r>
          </a:p>
          <a:p>
            <a:pPr eaLnBrk="1" hangingPunct="1"/>
            <a:r>
              <a:rPr lang="tr-TR" altLang="tr-TR" smtClean="0"/>
              <a:t>Telafi mekanizması olarak kompleksli insanların tedavisine katkı sağlar.</a:t>
            </a:r>
          </a:p>
          <a:p>
            <a:pPr eaLnBrk="1" hangingPunct="1"/>
            <a:r>
              <a:rPr lang="tr-TR" altLang="tr-TR" smtClean="0"/>
              <a:t>Kişiliği olumlu yönde geliştirir, mücadele ve dayanma gücünü arttırır.</a:t>
            </a:r>
          </a:p>
          <a:p>
            <a:pPr eaLnBrk="1" hangingPunct="1"/>
            <a:r>
              <a:rPr lang="tr-TR" altLang="tr-TR" smtClean="0"/>
              <a:t>Kendini ifade etme ve neleri gerçekleştirebileceğini ispatlama konusunda imkânlar sağlar.</a:t>
            </a:r>
          </a:p>
          <a:p>
            <a:pPr eaLnBrk="1" hangingPunct="1"/>
            <a:r>
              <a:rPr lang="tr-TR" altLang="tr-TR" smtClean="0"/>
              <a:t>Bedenin, bireyin duygularını ifadede kullanılması beden eğitim ve spor davranışlarıyla mümkündür.</a:t>
            </a:r>
          </a:p>
          <a:p>
            <a:pPr eaLnBrk="1" hangingPunct="1"/>
            <a:r>
              <a:rPr lang="tr-TR" altLang="tr-TR" smtClean="0"/>
              <a:t>Pozisyonlara ve sürpriz gelişen durumlara uyum sağlayabilme ve anında karar verebilme özelliklerini geliştirir.</a:t>
            </a:r>
          </a:p>
          <a:p>
            <a:pPr eaLnBrk="1" hangingPunct="1"/>
            <a:r>
              <a:rPr lang="tr-TR" altLang="tr-TR" smtClean="0"/>
              <a:t>Bireyin duygularını kontrol edebilmesinde katkısı büyüktür. Beden eğitimi ve spor ortamındaki etkileşim, duyguların kontrolü ve boşalımı için uygun imkânlar sağlar.</a:t>
            </a:r>
          </a:p>
          <a:p>
            <a:pPr eaLnBrk="1" hangingPunct="1"/>
            <a:r>
              <a:rPr lang="tr-TR" altLang="tr-TR" smtClean="0"/>
              <a:t>Sorumluluk duygunun oluşmasını sağlar.</a:t>
            </a:r>
          </a:p>
          <a:p>
            <a:pPr eaLnBrk="1" hangingPunct="1"/>
            <a:r>
              <a:rPr lang="tr-TR" altLang="tr-TR" smtClean="0"/>
              <a:t>İnsanın kendini yenilemesine yol açar ve hoşgörü duygularını geliştirir.</a:t>
            </a:r>
          </a:p>
          <a:p>
            <a:pPr eaLnBrk="1" hangingPunct="1"/>
            <a:endParaRPr lang="tr-TR" altLang="tr-TR" smtClean="0"/>
          </a:p>
        </p:txBody>
      </p:sp>
    </p:spTree>
    <p:extLst>
      <p:ext uri="{BB962C8B-B14F-4D97-AF65-F5344CB8AC3E}">
        <p14:creationId xmlns:p14="http://schemas.microsoft.com/office/powerpoint/2010/main" val="10704746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1"/>
          </p:nvPr>
        </p:nvSpPr>
        <p:spPr>
          <a:xfrm>
            <a:off x="1524000" y="0"/>
            <a:ext cx="9144000" cy="6858000"/>
          </a:xfrm>
        </p:spPr>
        <p:txBody>
          <a:bodyPr/>
          <a:lstStyle/>
          <a:p>
            <a:pPr eaLnBrk="1" hangingPunct="1">
              <a:lnSpc>
                <a:spcPct val="90000"/>
              </a:lnSpc>
            </a:pPr>
            <a:endParaRPr lang="tr-TR" altLang="tr-TR" sz="2100"/>
          </a:p>
          <a:p>
            <a:pPr eaLnBrk="1" hangingPunct="1">
              <a:lnSpc>
                <a:spcPct val="90000"/>
              </a:lnSpc>
              <a:buFont typeface="Wingdings" panose="05000000000000000000" pitchFamily="2" charset="2"/>
              <a:buNone/>
            </a:pPr>
            <a:r>
              <a:rPr lang="tr-TR" altLang="tr-TR" b="1" i="1" u="sng" smtClean="0"/>
              <a:t>4.Ekonomik Faydaları</a:t>
            </a:r>
          </a:p>
          <a:p>
            <a:pPr eaLnBrk="1" hangingPunct="1">
              <a:lnSpc>
                <a:spcPct val="90000"/>
              </a:lnSpc>
            </a:pPr>
            <a:endParaRPr lang="tr-TR" altLang="tr-TR" sz="2100"/>
          </a:p>
          <a:p>
            <a:pPr eaLnBrk="1" hangingPunct="1">
              <a:lnSpc>
                <a:spcPct val="90000"/>
              </a:lnSpc>
            </a:pPr>
            <a:r>
              <a:rPr lang="tr-TR" altLang="tr-TR" sz="2100"/>
              <a:t>Sportif aktivitelere yarışmacı olarak katılan tüm insanların, katıldıkları spor dalı gereği kullanmak zorunda oldukları araç, gereç ve malzemelere ihtiyaçları kaçınılmazdır. Kullanılan bu malzemelerin üretiminde rol oynayan tüm bireylerin bu sanayi içinde ekonomik rant elde etmeleri sporun ekonomik yönden katkılarının açık bir göstergesidir.</a:t>
            </a:r>
          </a:p>
          <a:p>
            <a:pPr eaLnBrk="1" hangingPunct="1">
              <a:lnSpc>
                <a:spcPct val="10000"/>
              </a:lnSpc>
            </a:pPr>
            <a:endParaRPr lang="tr-TR" altLang="tr-TR" sz="2100"/>
          </a:p>
          <a:p>
            <a:pPr eaLnBrk="1" hangingPunct="1">
              <a:lnSpc>
                <a:spcPct val="90000"/>
              </a:lnSpc>
            </a:pPr>
            <a:r>
              <a:rPr lang="tr-TR" altLang="tr-TR" sz="2100"/>
              <a:t>Sportif organizasyonlara yarışmacı ya da müsabık olarak katılan kişilerin bu aktivitelerden gelir elde etmesi, aktivitelerin farklı merkezlerde gerçekleştirilmesi durumunda katılımcı ve seyirci olarak bu merkezlere yapılan seyahatlerin turizm sektörünün hareketlenmesine yol açması, bu hareketlilik sonucunda da parasal harcamalarda bulunulması sporun bir başka şekilde ekonomiye katkısını ortaya koymaktadır.</a:t>
            </a:r>
          </a:p>
          <a:p>
            <a:pPr eaLnBrk="1" hangingPunct="1">
              <a:lnSpc>
                <a:spcPct val="20000"/>
              </a:lnSpc>
            </a:pPr>
            <a:endParaRPr lang="tr-TR" altLang="tr-TR" sz="2100"/>
          </a:p>
          <a:p>
            <a:pPr eaLnBrk="1" hangingPunct="1">
              <a:lnSpc>
                <a:spcPct val="90000"/>
              </a:lnSpc>
            </a:pPr>
            <a:r>
              <a:rPr lang="tr-TR" altLang="tr-TR" sz="2100"/>
              <a:t>Spor kuruluşları başında görev yürüten yöneticilerin, farklı alanlarda kazandıkları paraları spor alanında çalışan sporcu ve eğitimcilere harcamaları, onları ekonomik olarak daha iyi ortamlara taşıması yanında sporu daha da üst imkânlarla yürütülmelerine vesile olur.</a:t>
            </a:r>
          </a:p>
          <a:p>
            <a:pPr eaLnBrk="1" hangingPunct="1">
              <a:lnSpc>
                <a:spcPct val="40000"/>
              </a:lnSpc>
            </a:pPr>
            <a:endParaRPr lang="tr-TR" altLang="tr-TR" sz="2100"/>
          </a:p>
          <a:p>
            <a:pPr eaLnBrk="1" hangingPunct="1">
              <a:lnSpc>
                <a:spcPct val="10000"/>
              </a:lnSpc>
            </a:pPr>
            <a:endParaRPr lang="tr-TR" altLang="tr-TR" sz="2100"/>
          </a:p>
        </p:txBody>
      </p:sp>
    </p:spTree>
    <p:extLst>
      <p:ext uri="{BB962C8B-B14F-4D97-AF65-F5344CB8AC3E}">
        <p14:creationId xmlns:p14="http://schemas.microsoft.com/office/powerpoint/2010/main" val="3315552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1524000" y="0"/>
            <a:ext cx="9144000" cy="6858000"/>
          </a:xfrm>
        </p:spPr>
        <p:txBody>
          <a:bodyPr/>
          <a:lstStyle/>
          <a:p>
            <a:pPr eaLnBrk="1" hangingPunct="1">
              <a:lnSpc>
                <a:spcPct val="40000"/>
              </a:lnSpc>
              <a:buFont typeface="Wingdings" panose="05000000000000000000" pitchFamily="2" charset="2"/>
              <a:buNone/>
            </a:pPr>
            <a:endParaRPr lang="tr-TR" altLang="tr-TR" b="1" i="1" u="sng" smtClean="0"/>
          </a:p>
          <a:p>
            <a:pPr eaLnBrk="1" hangingPunct="1">
              <a:buFont typeface="Wingdings" panose="05000000000000000000" pitchFamily="2" charset="2"/>
              <a:buNone/>
            </a:pPr>
            <a:r>
              <a:rPr lang="tr-TR" altLang="tr-TR" b="1" i="1" u="sng" smtClean="0"/>
              <a:t>Türk Milli Eğitimi İçinde Beden Eğitimi ve Spor</a:t>
            </a:r>
            <a:endParaRPr lang="tr-TR" altLang="tr-TR" i="1" u="sng" smtClean="0"/>
          </a:p>
          <a:p>
            <a:pPr eaLnBrk="1" hangingPunct="1"/>
            <a:endParaRPr lang="tr-TR" altLang="tr-TR" smtClean="0"/>
          </a:p>
          <a:p>
            <a:pPr eaLnBrk="1" hangingPunct="1"/>
            <a:r>
              <a:rPr lang="tr-TR" altLang="tr-TR" smtClean="0"/>
              <a:t>Beden Eğitimi,  Atatürk İlke ve İnkılâpları, Anayasa, Türk Milli Eğitimi Temel Kanunu ve Türk Milli Eğitimi Temel Amaçları doğrultusunda genel eğitimin tamamlayıcısı ve ayrılmaz bir parçasıdır.</a:t>
            </a:r>
          </a:p>
          <a:p>
            <a:pPr eaLnBrk="1" hangingPunct="1">
              <a:lnSpc>
                <a:spcPct val="30000"/>
              </a:lnSpc>
            </a:pPr>
            <a:endParaRPr lang="tr-TR" altLang="tr-TR" smtClean="0"/>
          </a:p>
          <a:p>
            <a:pPr eaLnBrk="1" hangingPunct="1"/>
            <a:r>
              <a:rPr lang="tr-TR" altLang="tr-TR" smtClean="0"/>
              <a:t>Türk Milli Eğitimi içinde genel eğitimin tamamlayıcısı ve ayrılmaz bir parçası olan beden eğitimi aynı zamanda da kişiliğin eğitimidir. Öğrencilerin gelişim özellikleri dikkate alınarak fert ve toplum yönünden sağlıklı, mutlu, iyi ahlaklı, dengeli bir kişilik sahibi, yapıcı yaratıcı ve üretken, milli kültür değerlerini ve demokratik hayatın temel ilkelerini benimsemiş fertler olarak yetiştirilmeleri için en önemli araç olarak yer almaktadır.(MEB 1995)</a:t>
            </a:r>
            <a:endParaRPr lang="tr-TR" altLang="tr-TR" b="1" smtClean="0"/>
          </a:p>
          <a:p>
            <a:pPr eaLnBrk="1" hangingPunct="1">
              <a:lnSpc>
                <a:spcPct val="30000"/>
              </a:lnSpc>
              <a:buFont typeface="Wingdings" panose="05000000000000000000" pitchFamily="2" charset="2"/>
              <a:buNone/>
            </a:pPr>
            <a:r>
              <a:rPr lang="tr-TR" altLang="tr-TR" b="1" i="1" u="sng" smtClean="0"/>
              <a:t> </a:t>
            </a:r>
          </a:p>
          <a:p>
            <a:pPr eaLnBrk="1" hangingPunct="1"/>
            <a:endParaRPr lang="tr-TR" altLang="tr-TR" smtClean="0"/>
          </a:p>
        </p:txBody>
      </p:sp>
    </p:spTree>
    <p:extLst>
      <p:ext uri="{BB962C8B-B14F-4D97-AF65-F5344CB8AC3E}">
        <p14:creationId xmlns:p14="http://schemas.microsoft.com/office/powerpoint/2010/main" val="2216148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p:txBody>
          <a:bodyPr rtlCol="0">
            <a:normAutofit fontScale="92500" lnSpcReduction="10000"/>
          </a:bodyPr>
          <a:lstStyle/>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sz="2100"/>
              <a:t>Çalışan kesi</a:t>
            </a:r>
            <a:r>
              <a:rPr lang="tr-TR" altLang="tr-TR" sz="2100">
                <a:latin typeface="Arial" panose="020B0604020202020204" pitchFamily="34" charset="0"/>
              </a:rPr>
              <a:t>mi</a:t>
            </a:r>
            <a:r>
              <a:rPr lang="tr-TR" altLang="tr-TR" sz="2100"/>
              <a:t>n günlük yaşamlarına spor yaparak başlamaları ya da, günlük yaşamının bir periyodunda spor yapma ortamı bulmaları meslek yaşamlarında daha da büyük verim gücüne ulaşmalarına dolayısıyla da üretime katkılarının artmasına vesile olmaktadır.</a:t>
            </a:r>
          </a:p>
          <a:p>
            <a:pPr marL="342906" indent="-342906" defTabSz="457207" eaLnBrk="1" fontAlgn="auto" hangingPunct="1">
              <a:lnSpc>
                <a:spcPct val="30000"/>
              </a:lnSpc>
              <a:spcAft>
                <a:spcPts val="0"/>
              </a:spcAft>
              <a:buClr>
                <a:schemeClr val="bg2">
                  <a:lumMod val="40000"/>
                  <a:lumOff val="60000"/>
                </a:schemeClr>
              </a:buClr>
              <a:buFont typeface="Wingdings 3" charset="2"/>
              <a:buChar char=""/>
              <a:defRPr/>
            </a:pPr>
            <a:endParaRPr lang="tr-TR" altLang="tr-TR" sz="2100"/>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sz="2100"/>
              <a:t>Fiziki açıdan güçlü insanların çalışma hayatlarında daha verimli olmalarını sağlar</a:t>
            </a:r>
          </a:p>
          <a:p>
            <a:pPr marL="342906" indent="-342906" defTabSz="457207" eaLnBrk="1" fontAlgn="auto" hangingPunct="1">
              <a:lnSpc>
                <a:spcPct val="40000"/>
              </a:lnSpc>
              <a:spcAft>
                <a:spcPts val="0"/>
              </a:spcAft>
              <a:buClr>
                <a:schemeClr val="bg2">
                  <a:lumMod val="40000"/>
                  <a:lumOff val="60000"/>
                </a:schemeClr>
              </a:buClr>
              <a:buFont typeface="Wingdings 3" charset="2"/>
              <a:buChar char=""/>
              <a:defRPr/>
            </a:pPr>
            <a:endParaRPr lang="tr-TR" altLang="tr-TR" sz="2100"/>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sz="2100"/>
              <a:t>İç ve dış turizmin artmasına yol açar.</a:t>
            </a:r>
          </a:p>
          <a:p>
            <a:pPr marL="342906" indent="-342906" defTabSz="457207" eaLnBrk="1" fontAlgn="auto" hangingPunct="1">
              <a:lnSpc>
                <a:spcPct val="40000"/>
              </a:lnSpc>
              <a:spcAft>
                <a:spcPts val="0"/>
              </a:spcAft>
              <a:buClr>
                <a:schemeClr val="bg2">
                  <a:lumMod val="40000"/>
                  <a:lumOff val="60000"/>
                </a:schemeClr>
              </a:buClr>
              <a:buFont typeface="Wingdings 3" charset="2"/>
              <a:buChar char=""/>
              <a:defRPr/>
            </a:pPr>
            <a:endParaRPr lang="tr-TR" altLang="tr-TR" sz="2100"/>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sz="2100"/>
              <a:t>İnsanları spora katkı sağlayacak harcamalara sevk eder.</a:t>
            </a:r>
          </a:p>
          <a:p>
            <a:pPr marL="342906" indent="-342906" defTabSz="457207" eaLnBrk="1" fontAlgn="auto" hangingPunct="1">
              <a:lnSpc>
                <a:spcPct val="30000"/>
              </a:lnSpc>
              <a:spcAft>
                <a:spcPts val="0"/>
              </a:spcAft>
              <a:buClr>
                <a:schemeClr val="bg2">
                  <a:lumMod val="40000"/>
                  <a:lumOff val="60000"/>
                </a:schemeClr>
              </a:buClr>
              <a:buFont typeface="Wingdings 3" charset="2"/>
              <a:buChar char=""/>
              <a:defRPr/>
            </a:pPr>
            <a:endParaRPr lang="tr-TR" altLang="tr-TR" sz="2100"/>
          </a:p>
          <a:p>
            <a:pPr marL="342906" indent="-342906" defTabSz="457207" eaLnBrk="1" fontAlgn="auto" hangingPunct="1">
              <a:spcAft>
                <a:spcPts val="0"/>
              </a:spcAft>
              <a:buClr>
                <a:schemeClr val="bg2">
                  <a:lumMod val="40000"/>
                  <a:lumOff val="60000"/>
                </a:schemeClr>
              </a:buClr>
              <a:buFont typeface="Wingdings 3" charset="2"/>
              <a:buChar char=""/>
              <a:defRPr/>
            </a:pPr>
            <a:r>
              <a:rPr lang="tr-TR" altLang="tr-TR" sz="2100"/>
              <a:t>Spor yeni bir sanayi ve iş ortamı oluşturduğu için, ülke ekonomisine katkı sağlar.</a:t>
            </a:r>
          </a:p>
          <a:p>
            <a:pPr marL="342906" indent="-342906" defTabSz="457207" eaLnBrk="1" fontAlgn="auto" hangingPunct="1">
              <a:spcAft>
                <a:spcPts val="0"/>
              </a:spcAft>
              <a:buClr>
                <a:schemeClr val="bg2">
                  <a:lumMod val="40000"/>
                  <a:lumOff val="60000"/>
                </a:schemeClr>
              </a:buClr>
              <a:buFont typeface="Wingdings 3" charset="2"/>
              <a:buChar char=""/>
              <a:defRPr/>
            </a:pPr>
            <a:endParaRPr lang="tr-TR" altLang="tr-TR"/>
          </a:p>
        </p:txBody>
      </p:sp>
    </p:spTree>
    <p:extLst>
      <p:ext uri="{BB962C8B-B14F-4D97-AF65-F5344CB8AC3E}">
        <p14:creationId xmlns:p14="http://schemas.microsoft.com/office/powerpoint/2010/main" val="120273113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1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2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3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4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7.xml><?xml version="1.0" encoding="utf-8"?>
<a:theme xmlns:a="http://schemas.openxmlformats.org/drawingml/2006/main" name="5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8.xml><?xml version="1.0" encoding="utf-8"?>
<a:theme xmlns:a="http://schemas.openxmlformats.org/drawingml/2006/main" name="6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9.xml><?xml version="1.0" encoding="utf-8"?>
<a:theme xmlns:a="http://schemas.openxmlformats.org/drawingml/2006/main" name="7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0.xml><?xml version="1.0" encoding="utf-8"?>
<a:theme xmlns:a="http://schemas.openxmlformats.org/drawingml/2006/main" name="8_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2</TotalTime>
  <Words>902</Words>
  <Application>Microsoft Office PowerPoint</Application>
  <PresentationFormat>Geniş ekran</PresentationFormat>
  <Paragraphs>98</Paragraphs>
  <Slides>10</Slides>
  <Notes>0</Notes>
  <HiddenSlides>0</HiddenSlides>
  <MMClips>0</MMClips>
  <ScaleCrop>false</ScaleCrop>
  <HeadingPairs>
    <vt:vector size="6" baseType="variant">
      <vt:variant>
        <vt:lpstr>Kullanılan Yazı Tipleri</vt:lpstr>
      </vt:variant>
      <vt:variant>
        <vt:i4>6</vt:i4>
      </vt:variant>
      <vt:variant>
        <vt:lpstr>Tema</vt:lpstr>
      </vt:variant>
      <vt:variant>
        <vt:i4>10</vt:i4>
      </vt:variant>
      <vt:variant>
        <vt:lpstr>Slayt Başlıkları</vt:lpstr>
      </vt:variant>
      <vt:variant>
        <vt:i4>10</vt:i4>
      </vt:variant>
    </vt:vector>
  </HeadingPairs>
  <TitlesOfParts>
    <vt:vector size="26" baseType="lpstr">
      <vt:lpstr>Arial</vt:lpstr>
      <vt:lpstr>Calibri</vt:lpstr>
      <vt:lpstr>Calibri Light</vt:lpstr>
      <vt:lpstr>Century Gothic</vt:lpstr>
      <vt:lpstr>Wingdings</vt:lpstr>
      <vt:lpstr>Wingdings 3</vt:lpstr>
      <vt:lpstr>Office Teması</vt:lpstr>
      <vt:lpstr>İyon</vt:lpstr>
      <vt:lpstr>1_İyon</vt:lpstr>
      <vt:lpstr>2_İyon</vt:lpstr>
      <vt:lpstr>3_İyon</vt:lpstr>
      <vt:lpstr>4_İyon</vt:lpstr>
      <vt:lpstr>5_İyon</vt:lpstr>
      <vt:lpstr>6_İyon</vt:lpstr>
      <vt:lpstr>7_İyon</vt:lpstr>
      <vt:lpstr>8_İyon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Lenovo</cp:lastModifiedBy>
  <cp:revision>1</cp:revision>
  <dcterms:created xsi:type="dcterms:W3CDTF">2020-01-10T08:01:07Z</dcterms:created>
  <dcterms:modified xsi:type="dcterms:W3CDTF">2020-01-10T08:03:16Z</dcterms:modified>
</cp:coreProperties>
</file>