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78" y="-2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3.12.2020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3.12.2020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3.12.2020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3.12.2020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3.12.2020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3.12.2020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3.12.2020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3.12.2020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755576" y="476672"/>
            <a:ext cx="7772400" cy="936104"/>
          </a:xfrm>
        </p:spPr>
        <p:txBody>
          <a:bodyPr>
            <a:normAutofit/>
          </a:bodyPr>
          <a:lstStyle/>
          <a:p>
            <a:r>
              <a:rPr lang="tr-TR" dirty="0" smtClean="0">
                <a:solidFill>
                  <a:srgbClr val="CC0000"/>
                </a:solidFill>
                <a:effectLst>
                  <a:outerShdw blurRad="38100" dist="38100" dir="2700000" algn="tl">
                    <a:srgbClr val="000000">
                      <a:alpha val="43137"/>
                    </a:srgbClr>
                  </a:outerShdw>
                </a:effectLst>
              </a:rPr>
              <a:t>SPONSORLUK NEDİR?</a:t>
            </a:r>
            <a:endParaRPr lang="tr-TR" dirty="0">
              <a:solidFill>
                <a:srgbClr val="CC0000"/>
              </a:solidFill>
              <a:effectLst>
                <a:outerShdw blurRad="38100" dist="38100" dir="2700000" algn="tl">
                  <a:srgbClr val="000000">
                    <a:alpha val="43137"/>
                  </a:srgbClr>
                </a:outerShdw>
              </a:effectLst>
            </a:endParaRPr>
          </a:p>
        </p:txBody>
      </p:sp>
      <p:sp>
        <p:nvSpPr>
          <p:cNvPr id="3" name="Alt Başlık 2"/>
          <p:cNvSpPr>
            <a:spLocks noGrp="1"/>
          </p:cNvSpPr>
          <p:nvPr>
            <p:ph type="subTitle" idx="1"/>
          </p:nvPr>
        </p:nvSpPr>
        <p:spPr>
          <a:xfrm>
            <a:off x="755576" y="1844824"/>
            <a:ext cx="7416824" cy="4104456"/>
          </a:xfrm>
        </p:spPr>
        <p:txBody>
          <a:bodyPr>
            <a:normAutofit/>
          </a:bodyPr>
          <a:lstStyle/>
          <a:p>
            <a:pPr algn="just"/>
            <a:r>
              <a:rPr lang="tr-TR" sz="2400" dirty="0" smtClean="0">
                <a:solidFill>
                  <a:schemeClr val="tx1"/>
                </a:solidFill>
                <a:effectLst>
                  <a:outerShdw blurRad="38100" dist="38100" dir="2700000" algn="tl">
                    <a:srgbClr val="000000">
                      <a:alpha val="43137"/>
                    </a:srgbClr>
                  </a:outerShdw>
                </a:effectLst>
              </a:rPr>
              <a:t>Bir kuruluşun belirlemiş olduğu hedeflere ulaşmak amacıyla spor, kültür sanat ve sosyal alanlarda çeşitli kişi, kuruluş ve organizasyonlara ayni, nakdi veya başka türlü desteklerle yapılan tüm faaliyetlerin planlanması, uygulanması ve kontrol edilmesi süreçlerini kapsayan, taraflar arasında karşılıklı olarak birbirine fayda sağlamaya yönelik olarak yapılan bir iş anlaşmasıdır.</a:t>
            </a:r>
          </a:p>
          <a:p>
            <a:pPr algn="just"/>
            <a:endParaRPr lang="tr-TR" sz="24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44201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solidFill>
                  <a:srgbClr val="CC0000"/>
                </a:solidFill>
                <a:effectLst>
                  <a:outerShdw blurRad="38100" dist="38100" dir="2700000" algn="tl">
                    <a:srgbClr val="000000">
                      <a:alpha val="43137"/>
                    </a:srgbClr>
                  </a:outerShdw>
                </a:effectLst>
              </a:rPr>
              <a:t>SPONSORLUĞUN ÖZELLİKLERİ</a:t>
            </a:r>
            <a:endParaRPr lang="tr-TR" dirty="0">
              <a:solidFill>
                <a:srgbClr val="CC0000"/>
              </a:solidFill>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a:bodyPr>
          <a:lstStyle/>
          <a:p>
            <a:pPr lvl="0" fontAlgn="base">
              <a:spcAft>
                <a:spcPct val="0"/>
              </a:spcAft>
              <a:buFontTx/>
              <a:buChar char="•"/>
            </a:pPr>
            <a:r>
              <a:rPr kumimoji="0" lang="tr-TR" altLang="tr-TR" sz="2400" b="0" i="0" u="none" strike="noStrike" kern="0" cap="none" spc="0" normalizeH="0" baseline="0" noProof="0" dirty="0" smtClean="0">
                <a:ln>
                  <a:noFill/>
                </a:ln>
                <a:effectLst/>
                <a:uLnTx/>
                <a:uFillTx/>
                <a:latin typeface="Arial"/>
                <a:ea typeface="+mn-ea"/>
                <a:cs typeface="+mn-cs"/>
              </a:rPr>
              <a:t>Bir alış-veriş ihtiyacıyla ortaya çıkar.</a:t>
            </a:r>
          </a:p>
          <a:p>
            <a:pPr lvl="0" fontAlgn="base">
              <a:spcAft>
                <a:spcPct val="0"/>
              </a:spcAft>
              <a:buFontTx/>
              <a:buChar char="•"/>
            </a:pPr>
            <a:r>
              <a:rPr kumimoji="0" lang="tr-TR" altLang="tr-TR" sz="2400" b="0" i="0" u="none" strike="noStrike" kern="0" cap="none" spc="0" normalizeH="0" baseline="0" noProof="0" dirty="0" smtClean="0">
                <a:ln>
                  <a:noFill/>
                </a:ln>
                <a:effectLst/>
                <a:uLnTx/>
                <a:uFillTx/>
                <a:latin typeface="Arial"/>
                <a:ea typeface="+mn-ea"/>
                <a:cs typeface="+mn-cs"/>
              </a:rPr>
              <a:t>İki tarafın olduğu, karşılıklı yarar (</a:t>
            </a:r>
            <a:r>
              <a:rPr kumimoji="0" lang="tr-TR" altLang="tr-TR" sz="2400" b="0" i="0" u="sng" strike="noStrike" kern="0" cap="none" spc="0" normalizeH="0" baseline="0" noProof="0" dirty="0" smtClean="0">
                <a:ln>
                  <a:noFill/>
                </a:ln>
                <a:effectLst/>
                <a:uLnTx/>
                <a:uFillTx/>
                <a:latin typeface="Arial"/>
                <a:ea typeface="+mn-ea"/>
                <a:cs typeface="+mn-cs"/>
              </a:rPr>
              <a:t>kazan-kazan</a:t>
            </a:r>
            <a:r>
              <a:rPr kumimoji="0" lang="tr-TR" altLang="tr-TR" sz="2400" b="0" i="0" u="none" strike="noStrike" kern="0" cap="none" spc="0" normalizeH="0" baseline="0" noProof="0" dirty="0" smtClean="0">
                <a:ln>
                  <a:noFill/>
                </a:ln>
                <a:effectLst/>
                <a:uLnTx/>
                <a:uFillTx/>
                <a:latin typeface="Arial"/>
                <a:ea typeface="+mn-ea"/>
                <a:cs typeface="+mn-cs"/>
              </a:rPr>
              <a:t>) üzerine kurulu bir anlaşma.</a:t>
            </a:r>
          </a:p>
          <a:p>
            <a:pPr lvl="0" fontAlgn="base">
              <a:spcAft>
                <a:spcPct val="0"/>
              </a:spcAft>
              <a:buFontTx/>
              <a:buChar char="•"/>
            </a:pPr>
            <a:r>
              <a:rPr kumimoji="0" lang="tr-TR" altLang="tr-TR" sz="2400" b="0" i="0" u="none" strike="noStrike" kern="0" cap="none" spc="0" normalizeH="0" baseline="0" noProof="0" dirty="0" smtClean="0">
                <a:ln>
                  <a:noFill/>
                </a:ln>
                <a:effectLst/>
                <a:uLnTx/>
                <a:uFillTx/>
                <a:latin typeface="Arial"/>
                <a:ea typeface="+mn-ea"/>
                <a:cs typeface="+mn-cs"/>
              </a:rPr>
              <a:t>Sponsor; karşı tarafı para, teçhizat, malzeme, mekan veya hizmet gibi faaliyetlerle destekler.</a:t>
            </a:r>
          </a:p>
          <a:p>
            <a:pPr lvl="0" fontAlgn="base">
              <a:spcAft>
                <a:spcPct val="0"/>
              </a:spcAft>
              <a:buFontTx/>
              <a:buChar char="•"/>
            </a:pPr>
            <a:r>
              <a:rPr kumimoji="0" lang="tr-TR" altLang="tr-TR" sz="2400" b="0" i="0" u="none" strike="noStrike" kern="0" cap="none" spc="0" normalizeH="0" baseline="0" noProof="0" dirty="0" smtClean="0">
                <a:ln>
                  <a:noFill/>
                </a:ln>
                <a:effectLst/>
                <a:uLnTx/>
                <a:uFillTx/>
                <a:latin typeface="Arial"/>
                <a:ea typeface="+mn-ea"/>
                <a:cs typeface="+mn-cs"/>
              </a:rPr>
              <a:t>Sponsorluğu yapılan taraf da sponsorun kendine yaptığı katkıyı medya yardımıyla tanıtır ve dolaylı olarak sponsorun iletişim hedeflerini destekler.</a:t>
            </a:r>
          </a:p>
          <a:p>
            <a:pPr lvl="0" fontAlgn="base">
              <a:spcAft>
                <a:spcPct val="0"/>
              </a:spcAft>
              <a:buFontTx/>
              <a:buChar char="•"/>
            </a:pPr>
            <a:r>
              <a:rPr kumimoji="0" lang="tr-TR" altLang="tr-TR" sz="2400" b="0" i="0" u="none" strike="noStrike" kern="0" cap="none" spc="0" normalizeH="0" baseline="0" noProof="0" dirty="0" smtClean="0">
                <a:ln>
                  <a:noFill/>
                </a:ln>
                <a:effectLst/>
                <a:uLnTx/>
                <a:uFillTx/>
                <a:latin typeface="Arial"/>
              </a:rPr>
              <a:t>Sponsorluğu sadece ticari kurumlar değil, kâr amacı olmayan kurumlar, kamu kuruluşları veya şahıslar da yapabilir.</a:t>
            </a:r>
            <a:endParaRPr lang="tr-TR" dirty="0"/>
          </a:p>
        </p:txBody>
      </p:sp>
    </p:spTree>
    <p:extLst>
      <p:ext uri="{BB962C8B-B14F-4D97-AF65-F5344CB8AC3E}">
        <p14:creationId xmlns:p14="http://schemas.microsoft.com/office/powerpoint/2010/main" val="3820748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smtClean="0">
                <a:solidFill>
                  <a:srgbClr val="CC0000"/>
                </a:solidFill>
                <a:effectLst>
                  <a:outerShdw blurRad="38100" dist="38100" dir="2700000" algn="tl">
                    <a:srgbClr val="000000">
                      <a:alpha val="43137"/>
                    </a:srgbClr>
                  </a:outerShdw>
                </a:effectLst>
              </a:rPr>
              <a:t>SPONSORLUK YAPILMASININ NEDENLERİ</a:t>
            </a:r>
            <a:endParaRPr lang="tr-TR" dirty="0">
              <a:solidFill>
                <a:srgbClr val="CC0000"/>
              </a:solidFill>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1009443" y="1807361"/>
            <a:ext cx="7125112" cy="4213927"/>
          </a:xfrm>
        </p:spPr>
        <p:txBody>
          <a:bodyPr>
            <a:normAutofit/>
          </a:bodyPr>
          <a:lstStyle/>
          <a:p>
            <a:pPr marL="0" indent="0">
              <a:buNone/>
            </a:pPr>
            <a:endParaRPr lang="tr-TR" dirty="0" smtClean="0">
              <a:solidFill>
                <a:schemeClr val="bg1"/>
              </a:solidFill>
            </a:endParaRPr>
          </a:p>
          <a:p>
            <a:pPr>
              <a:buFont typeface="Wingdings" panose="05000000000000000000" pitchFamily="2" charset="2"/>
              <a:buChar char="v"/>
            </a:pPr>
            <a:r>
              <a:rPr lang="tr-TR"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Kurum kimliğinin tanınmasına ve pekişmesine katkıda bulunmak</a:t>
            </a:r>
          </a:p>
          <a:p>
            <a:pPr>
              <a:buFont typeface="Wingdings" panose="05000000000000000000" pitchFamily="2" charset="2"/>
              <a:buChar char="v"/>
            </a:pPr>
            <a:r>
              <a:rPr lang="tr-TR"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Kuruluşun ismini hedef gruplara duyurmak,</a:t>
            </a:r>
          </a:p>
          <a:p>
            <a:pPr>
              <a:buFont typeface="Wingdings" panose="05000000000000000000" pitchFamily="2" charset="2"/>
              <a:buChar char="v"/>
            </a:pPr>
            <a:r>
              <a:rPr lang="tr-TR"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Kurum imajını güçlendirmek,</a:t>
            </a:r>
          </a:p>
          <a:p>
            <a:pPr>
              <a:buFont typeface="Wingdings" panose="05000000000000000000" pitchFamily="2" charset="2"/>
              <a:buChar char="v"/>
            </a:pPr>
            <a:r>
              <a:rPr lang="tr-TR"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Kuruluşun tanıtımına katkıda bulunmak,</a:t>
            </a:r>
          </a:p>
          <a:p>
            <a:pPr>
              <a:buFont typeface="Wingdings" panose="05000000000000000000" pitchFamily="2" charset="2"/>
              <a:buChar char="v"/>
            </a:pPr>
            <a:r>
              <a:rPr lang="tr-TR"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Kurum kültürünü geliştirmek</a:t>
            </a:r>
          </a:p>
          <a:p>
            <a:pPr>
              <a:buFont typeface="Wingdings" panose="05000000000000000000" pitchFamily="2" charset="2"/>
              <a:buChar char="v"/>
            </a:pPr>
            <a:r>
              <a:rPr lang="tr-TR"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Topluma katkıda bulunarak halkın iyi niyetini kazanmak,</a:t>
            </a:r>
          </a:p>
          <a:p>
            <a:pPr>
              <a:buFont typeface="Wingdings" panose="05000000000000000000" pitchFamily="2" charset="2"/>
              <a:buChar char="v"/>
            </a:pPr>
            <a:r>
              <a:rPr lang="tr-TR"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Kurum içi iletişimi desteklemek,</a:t>
            </a:r>
          </a:p>
          <a:p>
            <a:pPr marL="0" indent="0">
              <a:buNone/>
            </a:pPr>
            <a:endParaRPr lang="tr-TR" dirty="0">
              <a:solidFill>
                <a:schemeClr val="bg1"/>
              </a:solidFill>
            </a:endParaRPr>
          </a:p>
        </p:txBody>
      </p:sp>
    </p:spTree>
    <p:extLst>
      <p:ext uri="{BB962C8B-B14F-4D97-AF65-F5344CB8AC3E}">
        <p14:creationId xmlns:p14="http://schemas.microsoft.com/office/powerpoint/2010/main" val="20956158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a:solidFill>
                  <a:srgbClr val="CC0000"/>
                </a:solidFill>
                <a:effectLst>
                  <a:outerShdw blurRad="38100" dist="38100" dir="2700000" algn="tl">
                    <a:srgbClr val="000000">
                      <a:alpha val="43137"/>
                    </a:srgbClr>
                  </a:outerShdw>
                </a:effectLst>
              </a:rPr>
              <a:t>SPONSORLUK YAPILMASININ NEDENLERİ</a:t>
            </a:r>
            <a:endParaRPr lang="tr-TR" dirty="0"/>
          </a:p>
        </p:txBody>
      </p:sp>
      <p:sp>
        <p:nvSpPr>
          <p:cNvPr id="3" name="İçerik Yer Tutucusu 2"/>
          <p:cNvSpPr>
            <a:spLocks noGrp="1"/>
          </p:cNvSpPr>
          <p:nvPr>
            <p:ph idx="1"/>
          </p:nvPr>
        </p:nvSpPr>
        <p:spPr/>
        <p:txBody>
          <a:bodyPr/>
          <a:lstStyle/>
          <a:p>
            <a:pPr>
              <a:buFont typeface="Wingdings" panose="05000000000000000000" pitchFamily="2" charset="2"/>
              <a:buChar char="v"/>
            </a:pPr>
            <a:r>
              <a:rPr lang="tr-TR" sz="2000" dirty="0" smtClean="0">
                <a:latin typeface="Arial" panose="020B0604020202020204" pitchFamily="34" charset="0"/>
                <a:cs typeface="Arial" panose="020B0604020202020204" pitchFamily="34" charset="0"/>
              </a:rPr>
              <a:t>Personelin motivasyonunu ve kuruluşlarına karşı olan sadakatlerini artırmak</a:t>
            </a:r>
          </a:p>
          <a:p>
            <a:pPr>
              <a:buFont typeface="Wingdings" panose="05000000000000000000" pitchFamily="2" charset="2"/>
              <a:buChar char="v"/>
            </a:pPr>
            <a:r>
              <a:rPr lang="tr-TR" sz="2000" dirty="0" smtClean="0">
                <a:latin typeface="Arial" panose="020B0604020202020204" pitchFamily="34" charset="0"/>
                <a:cs typeface="Arial" panose="020B0604020202020204" pitchFamily="34" charset="0"/>
              </a:rPr>
              <a:t>Kitle iletişim araçlarında yer almak, yeni bir ürünü tanıtmak,</a:t>
            </a:r>
          </a:p>
          <a:p>
            <a:pPr>
              <a:buFont typeface="Wingdings" panose="05000000000000000000" pitchFamily="2" charset="2"/>
              <a:buChar char="v"/>
            </a:pPr>
            <a:r>
              <a:rPr lang="tr-TR" sz="2000" dirty="0" smtClean="0">
                <a:latin typeface="Arial" panose="020B0604020202020204" pitchFamily="34" charset="0"/>
                <a:cs typeface="Arial" panose="020B0604020202020204" pitchFamily="34" charset="0"/>
              </a:rPr>
              <a:t>Satışları desteklemek ve çeşitli eğlence imkanları sunmak</a:t>
            </a:r>
          </a:p>
          <a:p>
            <a:pPr marL="0" indent="0">
              <a:buNone/>
            </a:pPr>
            <a:r>
              <a:rPr lang="tr-TR" dirty="0"/>
              <a:t>ş</a:t>
            </a:r>
            <a:r>
              <a:rPr lang="tr-TR" dirty="0" smtClean="0"/>
              <a:t>eklinde sıralanmıştır.</a:t>
            </a:r>
            <a:endParaRPr lang="tr-TR" dirty="0"/>
          </a:p>
        </p:txBody>
      </p:sp>
    </p:spTree>
    <p:extLst>
      <p:ext uri="{BB962C8B-B14F-4D97-AF65-F5344CB8AC3E}">
        <p14:creationId xmlns:p14="http://schemas.microsoft.com/office/powerpoint/2010/main" val="37509169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09442" y="476672"/>
            <a:ext cx="7125113" cy="1296144"/>
          </a:xfrm>
        </p:spPr>
        <p:txBody>
          <a:bodyPr>
            <a:normAutofit fontScale="90000"/>
          </a:bodyPr>
          <a:lstStyle/>
          <a:p>
            <a:pPr algn="ctr"/>
            <a:r>
              <a:rPr lang="tr-TR" dirty="0" smtClean="0">
                <a:solidFill>
                  <a:srgbClr val="CC0000"/>
                </a:solidFill>
                <a:effectLst>
                  <a:outerShdw blurRad="38100" dist="38100" dir="2700000" algn="tl">
                    <a:srgbClr val="000000">
                      <a:alpha val="43137"/>
                    </a:srgbClr>
                  </a:outerShdw>
                </a:effectLst>
              </a:rPr>
              <a:t>SPONSORLUK FAALİYETLERİNİN BÜYÜMESİNE ETKİ EDEN FAKTÖRLER</a:t>
            </a:r>
            <a:endParaRPr lang="tr-TR" dirty="0">
              <a:solidFill>
                <a:srgbClr val="CC0000"/>
              </a:solidFill>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1009443" y="2060848"/>
            <a:ext cx="7125112" cy="3797950"/>
          </a:xfrm>
        </p:spPr>
        <p:txBody>
          <a:bodyPr>
            <a:normAutofit fontScale="85000" lnSpcReduction="20000"/>
          </a:bodyPr>
          <a:lstStyle/>
          <a:p>
            <a:r>
              <a:rPr lang="tr-TR" dirty="0" smtClean="0"/>
              <a:t>Alkol, sigara ve ilaç reklamları üzerindeki kısıtlamalar,</a:t>
            </a:r>
          </a:p>
          <a:p>
            <a:r>
              <a:rPr lang="tr-TR" dirty="0" smtClean="0"/>
              <a:t>Medyadaki reklam fiyatlarının artması</a:t>
            </a:r>
          </a:p>
          <a:p>
            <a:r>
              <a:rPr lang="tr-TR" dirty="0" smtClean="0"/>
              <a:t>İnsanların boş vakitlerinin artması</a:t>
            </a:r>
          </a:p>
          <a:p>
            <a:r>
              <a:rPr lang="tr-TR" dirty="0" smtClean="0"/>
              <a:t>Sponsorluğu yapılan olayların daha çok kitle iletişim araçlarında yer alması</a:t>
            </a:r>
          </a:p>
          <a:p>
            <a:r>
              <a:rPr lang="tr-TR" dirty="0" smtClean="0"/>
              <a:t>Sponsorluğun yeteneğini ispat etmesi</a:t>
            </a:r>
          </a:p>
          <a:p>
            <a:r>
              <a:rPr lang="tr-TR" dirty="0" smtClean="0"/>
              <a:t>Geleneksel medyada özellikle televizyonda zaping yapma nedeniyle meydana gelen verimsizlikler</a:t>
            </a:r>
          </a:p>
        </p:txBody>
      </p:sp>
    </p:spTree>
    <p:extLst>
      <p:ext uri="{BB962C8B-B14F-4D97-AF65-F5344CB8AC3E}">
        <p14:creationId xmlns:p14="http://schemas.microsoft.com/office/powerpoint/2010/main" val="38672877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solidFill>
                  <a:srgbClr val="CC0000"/>
                </a:solidFill>
                <a:effectLst>
                  <a:outerShdw blurRad="38100" dist="38100" dir="2700000" algn="tl">
                    <a:srgbClr val="000000">
                      <a:alpha val="43137"/>
                    </a:srgbClr>
                  </a:outerShdw>
                </a:effectLst>
              </a:rPr>
              <a:t>SPONSORLUĞUN AMAÇLARI</a:t>
            </a:r>
            <a:endParaRPr lang="tr-TR" dirty="0">
              <a:solidFill>
                <a:srgbClr val="CC0000"/>
              </a:solidFill>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899592" y="1772816"/>
            <a:ext cx="7125112" cy="4051437"/>
          </a:xfrm>
        </p:spPr>
        <p:txBody>
          <a:bodyPr>
            <a:normAutofit fontScale="77500" lnSpcReduction="20000"/>
          </a:bodyPr>
          <a:lstStyle/>
          <a:p>
            <a:pPr>
              <a:buFont typeface="Wingdings" panose="05000000000000000000" pitchFamily="2" charset="2"/>
              <a:buChar char="q"/>
            </a:pPr>
            <a:r>
              <a:rPr lang="tr-TR" b="1" dirty="0" smtClean="0">
                <a:solidFill>
                  <a:srgbClr val="FFC000"/>
                </a:solidFill>
              </a:rPr>
              <a:t>Halkla İlişkiler Amaçları</a:t>
            </a:r>
          </a:p>
          <a:p>
            <a:endParaRPr lang="tr-TR" dirty="0" smtClean="0"/>
          </a:p>
          <a:p>
            <a:pPr>
              <a:buFont typeface="Wingdings" panose="05000000000000000000" pitchFamily="2" charset="2"/>
              <a:buChar char="v"/>
            </a:pPr>
            <a:r>
              <a:rPr lang="tr-TR" dirty="0" smtClean="0"/>
              <a:t>Hedef kitle üzerinde iyi niyet oluşturmak</a:t>
            </a:r>
          </a:p>
          <a:p>
            <a:pPr>
              <a:buFont typeface="Wingdings" panose="05000000000000000000" pitchFamily="2" charset="2"/>
              <a:buChar char="v"/>
            </a:pPr>
            <a:r>
              <a:rPr lang="tr-TR" dirty="0" smtClean="0"/>
              <a:t>Medya ile ilişkileri güçlendirmek</a:t>
            </a:r>
          </a:p>
          <a:p>
            <a:pPr marL="0" indent="0">
              <a:buNone/>
            </a:pPr>
            <a:endParaRPr lang="tr-TR" dirty="0" smtClean="0"/>
          </a:p>
          <a:p>
            <a:pPr>
              <a:buFont typeface="Wingdings" panose="05000000000000000000" pitchFamily="2" charset="2"/>
              <a:buChar char="q"/>
            </a:pPr>
            <a:r>
              <a:rPr lang="tr-TR" b="1" dirty="0" smtClean="0">
                <a:solidFill>
                  <a:srgbClr val="FFC000"/>
                </a:solidFill>
              </a:rPr>
              <a:t>Reklam Amaçları</a:t>
            </a:r>
          </a:p>
          <a:p>
            <a:pPr marL="0" indent="0">
              <a:buNone/>
            </a:pPr>
            <a:endParaRPr lang="tr-TR" dirty="0"/>
          </a:p>
          <a:p>
            <a:pPr>
              <a:buFont typeface="Wingdings" panose="05000000000000000000" pitchFamily="2" charset="2"/>
              <a:buChar char="v"/>
            </a:pPr>
            <a:r>
              <a:rPr lang="tr-TR" dirty="0" smtClean="0"/>
              <a:t>Medyada reklamı yasak olan ürünleri duyurmak</a:t>
            </a:r>
          </a:p>
          <a:p>
            <a:pPr>
              <a:buFont typeface="Wingdings" panose="05000000000000000000" pitchFamily="2" charset="2"/>
              <a:buChar char="v"/>
            </a:pPr>
            <a:r>
              <a:rPr lang="tr-TR" dirty="0" smtClean="0"/>
              <a:t>Ürünleri desteklemek</a:t>
            </a:r>
          </a:p>
          <a:p>
            <a:pPr>
              <a:buFont typeface="Wingdings" panose="05000000000000000000" pitchFamily="2" charset="2"/>
              <a:buChar char="v"/>
            </a:pPr>
            <a:r>
              <a:rPr lang="tr-TR" dirty="0" smtClean="0"/>
              <a:t>Başka reklam olanaklarını kullanmak</a:t>
            </a:r>
          </a:p>
          <a:p>
            <a:pPr marL="0" indent="0">
              <a:buNone/>
            </a:pPr>
            <a:endParaRPr lang="tr-TR" dirty="0"/>
          </a:p>
        </p:txBody>
      </p:sp>
    </p:spTree>
    <p:extLst>
      <p:ext uri="{BB962C8B-B14F-4D97-AF65-F5344CB8AC3E}">
        <p14:creationId xmlns:p14="http://schemas.microsoft.com/office/powerpoint/2010/main" val="2361043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CC0000"/>
                </a:solidFill>
                <a:effectLst>
                  <a:outerShdw blurRad="38100" dist="38100" dir="2700000" algn="tl">
                    <a:srgbClr val="000000">
                      <a:alpha val="43137"/>
                    </a:srgbClr>
                  </a:outerShdw>
                </a:effectLst>
              </a:rPr>
              <a:t>SPONSORLUĞUN AMAÇLARI</a:t>
            </a:r>
            <a:endParaRPr lang="tr-TR" dirty="0"/>
          </a:p>
        </p:txBody>
      </p:sp>
      <p:sp>
        <p:nvSpPr>
          <p:cNvPr id="3" name="İçerik Yer Tutucusu 2"/>
          <p:cNvSpPr>
            <a:spLocks noGrp="1"/>
          </p:cNvSpPr>
          <p:nvPr>
            <p:ph idx="1"/>
          </p:nvPr>
        </p:nvSpPr>
        <p:spPr/>
        <p:txBody>
          <a:bodyPr>
            <a:normAutofit fontScale="92500" lnSpcReduction="10000"/>
          </a:bodyPr>
          <a:lstStyle/>
          <a:p>
            <a:pPr>
              <a:buFont typeface="Wingdings" panose="05000000000000000000" pitchFamily="2" charset="2"/>
              <a:buChar char="q"/>
            </a:pPr>
            <a:r>
              <a:rPr lang="tr-TR" b="1" dirty="0" smtClean="0">
                <a:solidFill>
                  <a:srgbClr val="FFC000"/>
                </a:solidFill>
              </a:rPr>
              <a:t>Pazarlama Amaçları</a:t>
            </a:r>
          </a:p>
          <a:p>
            <a:pPr marL="0" indent="0">
              <a:buNone/>
            </a:pPr>
            <a:endParaRPr lang="tr-TR" dirty="0"/>
          </a:p>
          <a:p>
            <a:pPr>
              <a:buFont typeface="Wingdings" panose="05000000000000000000" pitchFamily="2" charset="2"/>
              <a:buChar char="v"/>
            </a:pPr>
            <a:r>
              <a:rPr lang="tr-TR" dirty="0" smtClean="0"/>
              <a:t>Bir ürünü piyasaya yerleştirmek</a:t>
            </a:r>
          </a:p>
          <a:p>
            <a:pPr>
              <a:buFont typeface="Wingdings" panose="05000000000000000000" pitchFamily="2" charset="2"/>
              <a:buChar char="v"/>
            </a:pPr>
            <a:r>
              <a:rPr lang="tr-TR" dirty="0" smtClean="0"/>
              <a:t>Pazarlama politikasında değişiklik oluşturmak</a:t>
            </a:r>
          </a:p>
          <a:p>
            <a:pPr>
              <a:buFont typeface="Wingdings" panose="05000000000000000000" pitchFamily="2" charset="2"/>
              <a:buChar char="v"/>
            </a:pPr>
            <a:r>
              <a:rPr lang="tr-TR" dirty="0" smtClean="0"/>
              <a:t>Yeni bir ürünü tanıtmak</a:t>
            </a:r>
          </a:p>
          <a:p>
            <a:pPr>
              <a:buFont typeface="Wingdings" panose="05000000000000000000" pitchFamily="2" charset="2"/>
              <a:buChar char="v"/>
            </a:pPr>
            <a:r>
              <a:rPr lang="tr-TR" dirty="0" smtClean="0"/>
              <a:t>Ürün kullanımını desteklemek</a:t>
            </a:r>
          </a:p>
          <a:p>
            <a:pPr>
              <a:buFont typeface="Wingdings" panose="05000000000000000000" pitchFamily="2" charset="2"/>
              <a:buChar char="v"/>
            </a:pPr>
            <a:r>
              <a:rPr lang="tr-TR" dirty="0" smtClean="0"/>
              <a:t>Satıcıları desteklemek</a:t>
            </a:r>
          </a:p>
          <a:p>
            <a:pPr>
              <a:buFont typeface="Wingdings" panose="05000000000000000000" pitchFamily="2" charset="2"/>
              <a:buChar char="v"/>
            </a:pPr>
            <a:r>
              <a:rPr lang="tr-TR" dirty="0" smtClean="0"/>
              <a:t>Uluslararası pazarlama faaliyetlerine katkı sağlamaktır.</a:t>
            </a:r>
            <a:endParaRPr lang="tr-TR" dirty="0"/>
          </a:p>
        </p:txBody>
      </p:sp>
    </p:spTree>
    <p:extLst>
      <p:ext uri="{BB962C8B-B14F-4D97-AF65-F5344CB8AC3E}">
        <p14:creationId xmlns:p14="http://schemas.microsoft.com/office/powerpoint/2010/main" val="17762045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smtClean="0">
                <a:solidFill>
                  <a:srgbClr val="C00000"/>
                </a:solidFill>
                <a:effectLst>
                  <a:outerShdw blurRad="38100" dist="38100" dir="2700000" algn="tl">
                    <a:srgbClr val="000000">
                      <a:alpha val="43137"/>
                    </a:srgbClr>
                  </a:outerShdw>
                </a:effectLst>
              </a:rPr>
              <a:t>SPONSORLUK TÜRLERİ</a:t>
            </a:r>
            <a:endParaRPr lang="tr-TR" b="1" dirty="0">
              <a:solidFill>
                <a:srgbClr val="C00000"/>
              </a:solidFill>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sz="2000" b="1" dirty="0" smtClean="0">
                <a:solidFill>
                  <a:srgbClr val="FFC000"/>
                </a:solidFill>
                <a:effectLst>
                  <a:outerShdw blurRad="38100" dist="38100" dir="2700000" algn="tl">
                    <a:srgbClr val="000000">
                      <a:alpha val="43137"/>
                    </a:srgbClr>
                  </a:outerShdw>
                </a:effectLst>
              </a:rPr>
              <a:t>Spor Sponsorluğu</a:t>
            </a:r>
          </a:p>
          <a:p>
            <a:pPr marL="0" indent="0">
              <a:buNone/>
            </a:pPr>
            <a:endParaRPr lang="tr-TR" dirty="0"/>
          </a:p>
          <a:p>
            <a:pPr>
              <a:buFont typeface="Wingdings" panose="05000000000000000000" pitchFamily="2" charset="2"/>
              <a:buChar char="v"/>
            </a:pPr>
            <a:r>
              <a:rPr lang="tr-TR" dirty="0" smtClean="0"/>
              <a:t>Bireysel </a:t>
            </a:r>
            <a:r>
              <a:rPr lang="tr-TR" dirty="0"/>
              <a:t>S</a:t>
            </a:r>
            <a:r>
              <a:rPr lang="tr-TR" dirty="0" smtClean="0"/>
              <a:t>porcuların Sponsorluğu</a:t>
            </a:r>
          </a:p>
          <a:p>
            <a:pPr>
              <a:buFont typeface="Wingdings" panose="05000000000000000000" pitchFamily="2" charset="2"/>
              <a:buChar char="v"/>
            </a:pPr>
            <a:r>
              <a:rPr lang="tr-TR" dirty="0" smtClean="0"/>
              <a:t>Spor Takımlarının Sponsorluğu</a:t>
            </a:r>
          </a:p>
          <a:p>
            <a:pPr>
              <a:buFont typeface="Wingdings" panose="05000000000000000000" pitchFamily="2" charset="2"/>
              <a:buChar char="v"/>
            </a:pPr>
            <a:r>
              <a:rPr lang="tr-TR" dirty="0" smtClean="0"/>
              <a:t>Spor Organizasyonlarının Sponsorluğu</a:t>
            </a:r>
          </a:p>
          <a:p>
            <a:pPr marL="0" indent="0">
              <a:buNone/>
            </a:pPr>
            <a:endParaRPr lang="tr-TR" dirty="0" smtClean="0"/>
          </a:p>
          <a:p>
            <a:pPr>
              <a:buFont typeface="Wingdings" panose="05000000000000000000" pitchFamily="2" charset="2"/>
              <a:buChar char="q"/>
            </a:pPr>
            <a:r>
              <a:rPr lang="tr-TR" sz="2000" b="1" dirty="0" smtClean="0">
                <a:solidFill>
                  <a:srgbClr val="FFC000"/>
                </a:solidFill>
                <a:effectLst>
                  <a:outerShdw blurRad="38100" dist="38100" dir="2700000" algn="tl">
                    <a:srgbClr val="000000">
                      <a:alpha val="43137"/>
                    </a:srgbClr>
                  </a:outerShdw>
                </a:effectLst>
              </a:rPr>
              <a:t>Kültür-Sanat Sponsorluğu</a:t>
            </a:r>
          </a:p>
          <a:p>
            <a:pPr>
              <a:buFont typeface="Wingdings" panose="05000000000000000000" pitchFamily="2" charset="2"/>
              <a:buChar char="q"/>
            </a:pPr>
            <a:r>
              <a:rPr lang="tr-TR" sz="2000" b="1" dirty="0" smtClean="0">
                <a:solidFill>
                  <a:srgbClr val="FFC000"/>
                </a:solidFill>
                <a:effectLst>
                  <a:outerShdw blurRad="38100" dist="38100" dir="2700000" algn="tl">
                    <a:srgbClr val="000000">
                      <a:alpha val="43137"/>
                    </a:srgbClr>
                  </a:outerShdw>
                </a:effectLst>
              </a:rPr>
              <a:t>Sosyal Sponsorluk</a:t>
            </a:r>
          </a:p>
          <a:p>
            <a:pPr>
              <a:buFont typeface="Wingdings" panose="05000000000000000000" pitchFamily="2" charset="2"/>
              <a:buChar char="q"/>
            </a:pPr>
            <a:r>
              <a:rPr lang="tr-TR" sz="2000" b="1" dirty="0" smtClean="0">
                <a:solidFill>
                  <a:srgbClr val="FFC000"/>
                </a:solidFill>
                <a:effectLst>
                  <a:outerShdw blurRad="38100" dist="38100" dir="2700000" algn="tl">
                    <a:srgbClr val="000000">
                      <a:alpha val="43137"/>
                    </a:srgbClr>
                  </a:outerShdw>
                </a:effectLst>
              </a:rPr>
              <a:t>Çevre Sponsorluğu</a:t>
            </a:r>
            <a:endParaRPr lang="tr-TR" sz="2000" b="1"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99237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C000"/>
                </a:solidFill>
                <a:effectLst>
                  <a:outerShdw blurRad="38100" dist="38100" dir="2700000" algn="tl">
                    <a:srgbClr val="000000">
                      <a:alpha val="43137"/>
                    </a:srgbClr>
                  </a:outerShdw>
                </a:effectLst>
              </a:rPr>
              <a:t>Spor Sponsorluğu</a:t>
            </a:r>
            <a:endParaRPr lang="tr-TR" b="1" dirty="0">
              <a:solidFill>
                <a:srgbClr val="FFC000"/>
              </a:solidFill>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57200" y="1268760"/>
            <a:ext cx="8229600" cy="4857403"/>
          </a:xfrm>
        </p:spPr>
        <p:txBody>
          <a:bodyPr>
            <a:normAutofit fontScale="85000" lnSpcReduction="10000"/>
          </a:bodyPr>
          <a:lstStyle/>
          <a:p>
            <a:pPr>
              <a:lnSpc>
                <a:spcPct val="80000"/>
              </a:lnSpc>
            </a:pPr>
            <a:r>
              <a:rPr lang="tr-TR" altLang="tr-TR" dirty="0"/>
              <a:t>Sponsorluk türleri arasında hem sayıca hem de tutar olarak dünyada hâlâ en geniş yeri spor sponsorluğu alıyor.</a:t>
            </a:r>
          </a:p>
          <a:p>
            <a:pPr>
              <a:lnSpc>
                <a:spcPct val="80000"/>
              </a:lnSpc>
            </a:pPr>
            <a:r>
              <a:rPr lang="tr-TR" altLang="tr-TR" dirty="0"/>
              <a:t>Spor, tüm dünyada anlaşılan, insanların aynı dili konuştukları bir alan.</a:t>
            </a:r>
          </a:p>
          <a:p>
            <a:pPr>
              <a:lnSpc>
                <a:spcPct val="80000"/>
              </a:lnSpc>
            </a:pPr>
            <a:r>
              <a:rPr lang="tr-TR" altLang="tr-TR" dirty="0"/>
              <a:t>Sporda sponsorluğun ilk ticari kullanımı 1896 Olimpiyat Oyunları’nın resmi programında ilanların yer alması.</a:t>
            </a:r>
          </a:p>
          <a:p>
            <a:pPr>
              <a:lnSpc>
                <a:spcPct val="80000"/>
              </a:lnSpc>
            </a:pPr>
            <a:r>
              <a:rPr lang="tr-TR" altLang="tr-TR" dirty="0"/>
              <a:t>Örnek ürün dağıtımı haklarını ilk kez 1928 Olimpiyatlarında Coca-Cola aldı.</a:t>
            </a:r>
          </a:p>
          <a:p>
            <a:pPr>
              <a:lnSpc>
                <a:spcPct val="80000"/>
              </a:lnSpc>
            </a:pPr>
            <a:r>
              <a:rPr lang="tr-TR" altLang="tr-TR" dirty="0"/>
              <a:t>İngiltere’de 1898’de Nottingham </a:t>
            </a:r>
            <a:r>
              <a:rPr lang="tr-TR" altLang="tr-TR" dirty="0" err="1"/>
              <a:t>Forest</a:t>
            </a:r>
            <a:r>
              <a:rPr lang="tr-TR" altLang="tr-TR" dirty="0"/>
              <a:t> futbol takımını destekleyen </a:t>
            </a:r>
            <a:r>
              <a:rPr lang="tr-TR" altLang="tr-TR" dirty="0" err="1"/>
              <a:t>Bovril</a:t>
            </a:r>
            <a:r>
              <a:rPr lang="tr-TR" altLang="tr-TR" dirty="0"/>
              <a:t> meşrubat şirketi ilk resmi sponsor oldu.</a:t>
            </a:r>
          </a:p>
          <a:p>
            <a:pPr>
              <a:lnSpc>
                <a:spcPct val="80000"/>
              </a:lnSpc>
            </a:pPr>
            <a:r>
              <a:rPr lang="tr-TR" altLang="tr-TR" dirty="0"/>
              <a:t>Modern kurumsal spor sponsorluğu dünyada 1975’ten sonra, Türkiye’de ise 1990’ların başından itibaren arttı.</a:t>
            </a:r>
          </a:p>
          <a:p>
            <a:endParaRPr lang="tr-TR" dirty="0"/>
          </a:p>
        </p:txBody>
      </p:sp>
    </p:spTree>
    <p:extLst>
      <p:ext uri="{BB962C8B-B14F-4D97-AF65-F5344CB8AC3E}">
        <p14:creationId xmlns:p14="http://schemas.microsoft.com/office/powerpoint/2010/main" val="3321481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C000"/>
                </a:solidFill>
                <a:effectLst>
                  <a:outerShdw blurRad="38100" dist="38100" dir="2700000" algn="tl">
                    <a:srgbClr val="000000">
                      <a:alpha val="43137"/>
                    </a:srgbClr>
                  </a:outerShdw>
                </a:effectLst>
              </a:rPr>
              <a:t>Kültür Sanat Sponsorluğu</a:t>
            </a:r>
            <a:endParaRPr lang="tr-TR" b="1" dirty="0">
              <a:solidFill>
                <a:srgbClr val="FFC000"/>
              </a:solidFill>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57200" y="1196752"/>
            <a:ext cx="8229600" cy="4929411"/>
          </a:xfrm>
        </p:spPr>
        <p:txBody>
          <a:bodyPr>
            <a:normAutofit fontScale="92500" lnSpcReduction="20000"/>
          </a:bodyPr>
          <a:lstStyle/>
          <a:p>
            <a:r>
              <a:rPr lang="tr-TR" dirty="0" smtClean="0"/>
              <a:t>Spordan sonra en fazla yatırımın yapıldığı sponsorluk alanıdır.</a:t>
            </a:r>
          </a:p>
          <a:p>
            <a:r>
              <a:rPr lang="tr-TR" dirty="0" smtClean="0"/>
              <a:t>Kültür sanat sponsorluğu; Resim (grafik, dizayn, heykeltıraşlık, fotoğrafçılık), sahne sanatları (opera, tiyatro, bale), müzik, film, televizyon, edebiyat, eğitim, mimari, geleneksel sanatlar gibi geniş bir yelpazeyi içerir.</a:t>
            </a:r>
          </a:p>
          <a:p>
            <a:r>
              <a:rPr lang="tr-TR" dirty="0" smtClean="0"/>
              <a:t>Hangi alanın destekleneceği kararını yaratılmak istenen imaj belirlemektedir. Örneğin </a:t>
            </a:r>
            <a:r>
              <a:rPr lang="tr-TR" dirty="0" err="1" smtClean="0"/>
              <a:t>rock</a:t>
            </a:r>
            <a:r>
              <a:rPr lang="tr-TR" dirty="0" smtClean="0"/>
              <a:t> müzik modern imaj yaratmakta yardımcı olurken, </a:t>
            </a:r>
            <a:r>
              <a:rPr lang="tr-TR" dirty="0" err="1" smtClean="0"/>
              <a:t>Rembrandt</a:t>
            </a:r>
            <a:r>
              <a:rPr lang="tr-TR" dirty="0" smtClean="0"/>
              <a:t> sergisi işletmenin prestijini arttırma hedefine hizmet eder.</a:t>
            </a:r>
          </a:p>
          <a:p>
            <a:endParaRPr lang="tr-TR" dirty="0"/>
          </a:p>
        </p:txBody>
      </p:sp>
    </p:spTree>
    <p:extLst>
      <p:ext uri="{BB962C8B-B14F-4D97-AF65-F5344CB8AC3E}">
        <p14:creationId xmlns:p14="http://schemas.microsoft.com/office/powerpoint/2010/main" val="42380262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C000"/>
                </a:solidFill>
                <a:effectLst>
                  <a:outerShdw blurRad="38100" dist="38100" dir="2700000" algn="tl">
                    <a:srgbClr val="000000">
                      <a:alpha val="43137"/>
                    </a:srgbClr>
                  </a:outerShdw>
                </a:effectLst>
              </a:rPr>
              <a:t>Sosyal Sponsorluk</a:t>
            </a:r>
            <a:endParaRPr lang="tr-TR" b="1" dirty="0">
              <a:solidFill>
                <a:srgbClr val="FFC000"/>
              </a:solidFill>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57200" y="1340768"/>
            <a:ext cx="8229600" cy="4785395"/>
          </a:xfrm>
        </p:spPr>
        <p:txBody>
          <a:bodyPr>
            <a:normAutofit fontScale="92500" lnSpcReduction="20000"/>
          </a:bodyPr>
          <a:lstStyle/>
          <a:p>
            <a:r>
              <a:rPr lang="tr-TR" dirty="0" smtClean="0"/>
              <a:t>Sosyal sponsorluk kurumsal kültürün içine kök salmalıdır</a:t>
            </a:r>
          </a:p>
          <a:p>
            <a:r>
              <a:rPr lang="tr-TR" dirty="0" smtClean="0"/>
              <a:t>Sağlık problemlerine duyarlılık, toplumu tehdit eden belli bir hastalık konusunda gösterilen hassasiyet, rehabilitasyon, alkol ve uyuşturucu bağımlılığı konusunda verilen destek, yaşlılara ve çocuklara yardım merkezi kurmak, sosyal yardım faaliyetlerinde bulunmak, yabancı uyruklulara ve göçmenlere yardımcı olmak gibi çok çeşitli alanlarda yapılabilir.</a:t>
            </a:r>
          </a:p>
          <a:p>
            <a:r>
              <a:rPr lang="tr-TR" dirty="0" smtClean="0"/>
              <a:t>Örnek; </a:t>
            </a:r>
            <a:r>
              <a:rPr lang="tr-TR" dirty="0" err="1" smtClean="0"/>
              <a:t>Benetton’un</a:t>
            </a:r>
            <a:r>
              <a:rPr lang="tr-TR" dirty="0" smtClean="0"/>
              <a:t> reklam afişlerindeki AIDS hastaları</a:t>
            </a:r>
            <a:endParaRPr lang="tr-TR" dirty="0"/>
          </a:p>
        </p:txBody>
      </p:sp>
    </p:spTree>
    <p:extLst>
      <p:ext uri="{BB962C8B-B14F-4D97-AF65-F5344CB8AC3E}">
        <p14:creationId xmlns:p14="http://schemas.microsoft.com/office/powerpoint/2010/main" val="17359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C000"/>
                </a:solidFill>
                <a:effectLst>
                  <a:outerShdw blurRad="38100" dist="38100" dir="2700000" algn="tl">
                    <a:srgbClr val="000000">
                      <a:alpha val="43137"/>
                    </a:srgbClr>
                  </a:outerShdw>
                </a:effectLst>
              </a:rPr>
              <a:t>Çevre Sponsorluğu</a:t>
            </a:r>
            <a:endParaRPr lang="tr-TR" b="1" dirty="0">
              <a:solidFill>
                <a:srgbClr val="FFC000"/>
              </a:solidFill>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57200" y="1268760"/>
            <a:ext cx="8229600" cy="4857403"/>
          </a:xfrm>
        </p:spPr>
        <p:txBody>
          <a:bodyPr>
            <a:normAutofit fontScale="92500" lnSpcReduction="20000"/>
          </a:bodyPr>
          <a:lstStyle/>
          <a:p>
            <a:r>
              <a:rPr lang="tr-TR" dirty="0" smtClean="0"/>
              <a:t>İşletmelere topluma karşı sorumluluklarını dile getirme imkanı vermekte, küçük ve orta boy işletmelere geniş olanaklar sunmaktadır.</a:t>
            </a:r>
          </a:p>
          <a:p>
            <a:r>
              <a:rPr lang="tr-TR" dirty="0" smtClean="0"/>
              <a:t>Çevre konusunda yarışmalar düzenlemek, kampanyalar gerçekleştirmek, bilgilendirmeye yönelik çalışmalar yapmak, somut yardım programları hazırlamak, bir spor karşılaşması ya da düzenlenen bir konserin gelirini bağışlamak şeklinde olabilir.</a:t>
            </a:r>
          </a:p>
          <a:p>
            <a:r>
              <a:rPr lang="tr-TR" dirty="0" smtClean="0"/>
              <a:t>Süreklilik; işletmenin toplumdaki imajını sağlamlaştırır dolayısıyla çevre sponsorluğunun uzun vadeli olması göz önünde bulundurulmalıdır.</a:t>
            </a:r>
            <a:endParaRPr lang="tr-TR" dirty="0"/>
          </a:p>
        </p:txBody>
      </p:sp>
    </p:spTree>
    <p:extLst>
      <p:ext uri="{BB962C8B-B14F-4D97-AF65-F5344CB8AC3E}">
        <p14:creationId xmlns:p14="http://schemas.microsoft.com/office/powerpoint/2010/main" val="27588250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628</Words>
  <Application>Microsoft Office PowerPoint</Application>
  <PresentationFormat>Ekran Gösterisi (4:3)</PresentationFormat>
  <Paragraphs>78</Paragraphs>
  <Slides>12</Slides>
  <Notes>0</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Ofis Teması</vt:lpstr>
      <vt:lpstr>SPONSORLUK NEDİR?</vt:lpstr>
      <vt:lpstr>SPONSORLUĞUN ÖZELLİKLERİ</vt:lpstr>
      <vt:lpstr>SPONSORLUK YAPILMASININ NEDENLERİ</vt:lpstr>
      <vt:lpstr>SPONSORLUK YAPILMASININ NEDENLERİ</vt:lpstr>
      <vt:lpstr>SPONSORLUK FAALİYETLERİNİN BÜYÜMESİNE ETKİ EDEN FAKTÖRLER</vt:lpstr>
      <vt:lpstr>SPONSORLUĞUN AMAÇLARI</vt:lpstr>
      <vt:lpstr>SPONSORLUĞUN AMAÇLARI</vt:lpstr>
      <vt:lpstr>SPONSORLUK TÜRLERİ</vt:lpstr>
      <vt:lpstr>Spor Sponsorluğu</vt:lpstr>
      <vt:lpstr>Kültür Sanat Sponsorluğu</vt:lpstr>
      <vt:lpstr>Sosyal Sponsorluk</vt:lpstr>
      <vt:lpstr>Çevre Sponsorluğu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SPONSORLUK NEDİR?</dc:title>
  <dc:creator>user</dc:creator>
  <cp:lastModifiedBy>user</cp:lastModifiedBy>
  <cp:revision>1</cp:revision>
  <dcterms:created xsi:type="dcterms:W3CDTF">2020-12-03T10:50:56Z</dcterms:created>
  <dcterms:modified xsi:type="dcterms:W3CDTF">2020-12-03T11:05:27Z</dcterms:modified>
</cp:coreProperties>
</file>