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5" r:id="rId6"/>
    <p:sldId id="260" r:id="rId7"/>
    <p:sldId id="261" r:id="rId8"/>
    <p:sldId id="262" r:id="rId9"/>
    <p:sldId id="263" r:id="rId10"/>
    <p:sldId id="264"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42" d="100"/>
          <a:sy n="42" d="100"/>
        </p:scale>
        <p:origin x="-114" y="-58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CB826D61-18DB-409C-80BD-3C6A544EDF0D}" type="datetimeFigureOut">
              <a:rPr lang="tr-TR" smtClean="0"/>
              <a:t>3.12.2020</a:t>
            </a:fld>
            <a:endParaRPr lang="tr-T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tr-T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EDE0999A-D807-429F-84EE-CC8E25C65CEE}" type="slidenum">
              <a:rPr lang="tr-TR" smtClean="0"/>
              <a:t>‹#›</a:t>
            </a:fld>
            <a:endParaRPr lang="tr-TR"/>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1392006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B826D61-18DB-409C-80BD-3C6A544EDF0D}" type="datetimeFigureOut">
              <a:rPr lang="tr-TR" smtClean="0"/>
              <a:t>3.12.2020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DE0999A-D807-429F-84EE-CC8E25C65CEE}" type="slidenum">
              <a:rPr lang="tr-TR" smtClean="0"/>
              <a:t>‹#›</a:t>
            </a:fld>
            <a:endParaRPr lang="tr-TR"/>
          </a:p>
        </p:txBody>
      </p:sp>
    </p:spTree>
    <p:extLst>
      <p:ext uri="{BB962C8B-B14F-4D97-AF65-F5344CB8AC3E}">
        <p14:creationId xmlns:p14="http://schemas.microsoft.com/office/powerpoint/2010/main" val="738274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CB826D61-18DB-409C-80BD-3C6A544EDF0D}" type="datetimeFigureOut">
              <a:rPr lang="tr-TR" smtClean="0"/>
              <a:t>3.12.2020</a:t>
            </a:fld>
            <a:endParaRPr lang="tr-TR"/>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tr-TR"/>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EDE0999A-D807-429F-84EE-CC8E25C65CEE}" type="slidenum">
              <a:rPr lang="tr-TR" smtClean="0"/>
              <a:t>‹#›</a:t>
            </a:fld>
            <a:endParaRPr lang="tr-TR"/>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7273982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CB826D61-18DB-409C-80BD-3C6A544EDF0D}" type="datetimeFigureOut">
              <a:rPr lang="tr-TR" smtClean="0"/>
              <a:t>3.12.2020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DE0999A-D807-429F-84EE-CC8E25C65CEE}" type="slidenum">
              <a:rPr lang="tr-TR" smtClean="0"/>
              <a:t>‹#›</a:t>
            </a:fld>
            <a:endParaRPr lang="tr-TR"/>
          </a:p>
        </p:txBody>
      </p:sp>
    </p:spTree>
    <p:extLst>
      <p:ext uri="{BB962C8B-B14F-4D97-AF65-F5344CB8AC3E}">
        <p14:creationId xmlns:p14="http://schemas.microsoft.com/office/powerpoint/2010/main" val="4157458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CB826D61-18DB-409C-80BD-3C6A544EDF0D}" type="datetimeFigureOut">
              <a:rPr lang="tr-TR" smtClean="0"/>
              <a:t>3.12.2020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DE0999A-D807-429F-84EE-CC8E25C65CEE}" type="slidenum">
              <a:rPr lang="tr-TR" smtClean="0"/>
              <a:t>‹#›</a:t>
            </a:fld>
            <a:endParaRPr lang="tr-TR"/>
          </a:p>
        </p:txBody>
      </p:sp>
    </p:spTree>
    <p:extLst>
      <p:ext uri="{BB962C8B-B14F-4D97-AF65-F5344CB8AC3E}">
        <p14:creationId xmlns:p14="http://schemas.microsoft.com/office/powerpoint/2010/main" val="1458922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CB826D61-18DB-409C-80BD-3C6A544EDF0D}" type="datetimeFigureOut">
              <a:rPr lang="tr-TR" smtClean="0"/>
              <a:t>3.12.2020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DE0999A-D807-429F-84EE-CC8E25C65CEE}" type="slidenum">
              <a:rPr lang="tr-TR" smtClean="0"/>
              <a:t>‹#›</a:t>
            </a:fld>
            <a:endParaRPr lang="tr-TR"/>
          </a:p>
        </p:txBody>
      </p:sp>
    </p:spTree>
    <p:extLst>
      <p:ext uri="{BB962C8B-B14F-4D97-AF65-F5344CB8AC3E}">
        <p14:creationId xmlns:p14="http://schemas.microsoft.com/office/powerpoint/2010/main" val="4225963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826D61-18DB-409C-80BD-3C6A544EDF0D}" type="datetimeFigureOut">
              <a:rPr lang="tr-TR" smtClean="0"/>
              <a:t>3.12.2020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DE0999A-D807-429F-84EE-CC8E25C65CEE}" type="slidenum">
              <a:rPr lang="tr-TR" smtClean="0"/>
              <a:t>‹#›</a:t>
            </a:fld>
            <a:endParaRPr lang="tr-TR"/>
          </a:p>
        </p:txBody>
      </p:sp>
    </p:spTree>
    <p:extLst>
      <p:ext uri="{BB962C8B-B14F-4D97-AF65-F5344CB8AC3E}">
        <p14:creationId xmlns:p14="http://schemas.microsoft.com/office/powerpoint/2010/main" val="551151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B826D61-18DB-409C-80BD-3C6A544EDF0D}" type="datetimeFigureOut">
              <a:rPr lang="tr-TR" smtClean="0"/>
              <a:t>3.12.2020</a:t>
            </a:fld>
            <a:endParaRPr lang="tr-T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EDE0999A-D807-429F-84EE-CC8E25C65CEE}" type="slidenum">
              <a:rPr lang="tr-TR" smtClean="0"/>
              <a:t>‹#›</a:t>
            </a:fld>
            <a:endParaRPr lang="tr-T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67524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B826D61-18DB-409C-80BD-3C6A544EDF0D}" type="datetimeFigureOut">
              <a:rPr lang="tr-TR" smtClean="0"/>
              <a:t>3.12.2020</a:t>
            </a:fld>
            <a:endParaRPr lang="tr-T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EDE0999A-D807-429F-84EE-CC8E25C65CEE}" type="slidenum">
              <a:rPr lang="tr-TR" smtClean="0"/>
              <a:t>‹#›</a:t>
            </a:fld>
            <a:endParaRPr lang="tr-T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82939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B826D61-18DB-409C-80BD-3C6A544EDF0D}" type="datetimeFigureOut">
              <a:rPr lang="tr-TR" smtClean="0"/>
              <a:t>3.12.2020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DE0999A-D807-429F-84EE-CC8E25C65CEE}" type="slidenum">
              <a:rPr lang="tr-TR" smtClean="0"/>
              <a:t>‹#›</a:t>
            </a:fld>
            <a:endParaRPr lang="tr-TR"/>
          </a:p>
        </p:txBody>
      </p:sp>
    </p:spTree>
    <p:extLst>
      <p:ext uri="{BB962C8B-B14F-4D97-AF65-F5344CB8AC3E}">
        <p14:creationId xmlns:p14="http://schemas.microsoft.com/office/powerpoint/2010/main" val="415721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B826D61-18DB-409C-80BD-3C6A544EDF0D}" type="datetimeFigureOut">
              <a:rPr lang="tr-TR" smtClean="0"/>
              <a:t>3.12.2020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DE0999A-D807-429F-84EE-CC8E25C65CEE}" type="slidenum">
              <a:rPr lang="tr-TR" smtClean="0"/>
              <a:t>‹#›</a:t>
            </a:fld>
            <a:endParaRPr lang="tr-TR"/>
          </a:p>
        </p:txBody>
      </p:sp>
    </p:spTree>
    <p:extLst>
      <p:ext uri="{BB962C8B-B14F-4D97-AF65-F5344CB8AC3E}">
        <p14:creationId xmlns:p14="http://schemas.microsoft.com/office/powerpoint/2010/main" val="1314609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CB826D61-18DB-409C-80BD-3C6A544EDF0D}" type="datetimeFigureOut">
              <a:rPr lang="tr-TR" smtClean="0"/>
              <a:t>3.12.2020</a:t>
            </a:fld>
            <a:endParaRPr lang="tr-T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tr-T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EDE0999A-D807-429F-84EE-CC8E25C65CEE}" type="slidenum">
              <a:rPr lang="tr-TR" smtClean="0"/>
              <a:t>‹#›</a:t>
            </a:fld>
            <a:endParaRPr lang="tr-T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125454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D6C8F99-E05F-4024-929C-6C05B86FE223}"/>
              </a:ext>
            </a:extLst>
          </p:cNvPr>
          <p:cNvSpPr>
            <a:spLocks noGrp="1"/>
          </p:cNvSpPr>
          <p:nvPr>
            <p:ph type="ctrTitle"/>
          </p:nvPr>
        </p:nvSpPr>
        <p:spPr>
          <a:xfrm>
            <a:off x="1915385" y="1278384"/>
            <a:ext cx="8361229" cy="1065320"/>
          </a:xfrm>
        </p:spPr>
        <p:txBody>
          <a:bodyPr/>
          <a:lstStyle/>
          <a:p>
            <a:r>
              <a:rPr lang="tr-TR" sz="3200" dirty="0">
                <a:latin typeface="Times New Roman" panose="02020603050405020304" pitchFamily="18" charset="0"/>
                <a:cs typeface="Times New Roman" panose="02020603050405020304" pitchFamily="18" charset="0"/>
              </a:rPr>
              <a:t>SPOR</a:t>
            </a:r>
            <a:r>
              <a:rPr lang="tr-TR" sz="3200" dirty="0"/>
              <a:t> </a:t>
            </a:r>
            <a:r>
              <a:rPr lang="tr-TR" sz="3200" dirty="0">
                <a:latin typeface="Times New Roman" panose="02020603050405020304" pitchFamily="18" charset="0"/>
                <a:cs typeface="Times New Roman" panose="02020603050405020304" pitchFamily="18" charset="0"/>
              </a:rPr>
              <a:t>SPONSORLUĞUNUN AMAÇLARI VE SPONSORLUK ÇEŞİTLERİ</a:t>
            </a:r>
          </a:p>
        </p:txBody>
      </p:sp>
      <p:pic>
        <p:nvPicPr>
          <p:cNvPr id="9" name="Resim 8">
            <a:extLst>
              <a:ext uri="{FF2B5EF4-FFF2-40B4-BE49-F238E27FC236}">
                <a16:creationId xmlns:a16="http://schemas.microsoft.com/office/drawing/2014/main" xmlns="" id="{BB6F8254-BFAF-43A7-98E8-DDFC610AD0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6003" y="2494626"/>
            <a:ext cx="7039992" cy="2730760"/>
          </a:xfrm>
          <a:prstGeom prst="rect">
            <a:avLst/>
          </a:prstGeom>
        </p:spPr>
      </p:pic>
    </p:spTree>
    <p:extLst>
      <p:ext uri="{BB962C8B-B14F-4D97-AF65-F5344CB8AC3E}">
        <p14:creationId xmlns:p14="http://schemas.microsoft.com/office/powerpoint/2010/main" val="282374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673B3BF-BE5A-4F96-BEBD-40F3530D23BD}"/>
              </a:ext>
            </a:extLst>
          </p:cNvPr>
          <p:cNvSpPr>
            <a:spLocks noGrp="1"/>
          </p:cNvSpPr>
          <p:nvPr>
            <p:ph type="title"/>
          </p:nvPr>
        </p:nvSpPr>
        <p:spPr>
          <a:xfrm>
            <a:off x="1362722" y="253995"/>
            <a:ext cx="9601200" cy="468297"/>
          </a:xfrm>
        </p:spPr>
        <p:txBody>
          <a:bodyPr>
            <a:normAutofit fontScale="90000"/>
          </a:bodyPr>
          <a:lstStyle/>
          <a:p>
            <a:pPr algn="ctr"/>
            <a:r>
              <a:rPr lang="tr-TR" dirty="0">
                <a:latin typeface="Times New Roman" panose="02020603050405020304" pitchFamily="18" charset="0"/>
                <a:cs typeface="Times New Roman" panose="02020603050405020304" pitchFamily="18" charset="0"/>
              </a:rPr>
              <a:t>SPOR SPONSORLUĞU</a:t>
            </a:r>
          </a:p>
        </p:txBody>
      </p:sp>
      <p:sp>
        <p:nvSpPr>
          <p:cNvPr id="3" name="İçerik Yer Tutucusu 2">
            <a:extLst>
              <a:ext uri="{FF2B5EF4-FFF2-40B4-BE49-F238E27FC236}">
                <a16:creationId xmlns:a16="http://schemas.microsoft.com/office/drawing/2014/main" xmlns="" id="{6105DB3A-E6BF-40EC-95F0-E6A1C67A6C2E}"/>
              </a:ext>
            </a:extLst>
          </p:cNvPr>
          <p:cNvSpPr>
            <a:spLocks noGrp="1"/>
          </p:cNvSpPr>
          <p:nvPr>
            <p:ph idx="1"/>
          </p:nvPr>
        </p:nvSpPr>
        <p:spPr>
          <a:xfrm>
            <a:off x="1295400" y="2919274"/>
            <a:ext cx="9601200" cy="3581400"/>
          </a:xfrm>
        </p:spPr>
        <p:txBody>
          <a:bodyPr>
            <a:normAutofit/>
          </a:bodyPr>
          <a:lstStyle/>
          <a:p>
            <a:pPr algn="just"/>
            <a:r>
              <a:rPr lang="tr-TR" sz="2800" b="0" i="0" dirty="0">
                <a:solidFill>
                  <a:schemeClr val="tx1"/>
                </a:solidFill>
                <a:effectLst/>
                <a:latin typeface="Times New Roman" panose="02020603050405020304" pitchFamily="18" charset="0"/>
                <a:cs typeface="Times New Roman" panose="02020603050405020304" pitchFamily="18" charset="0"/>
              </a:rPr>
              <a:t>Spor sponsorluğu, bir spor </a:t>
            </a:r>
            <a:r>
              <a:rPr lang="tr-TR" sz="2800" dirty="0">
                <a:solidFill>
                  <a:schemeClr val="tx1"/>
                </a:solidFill>
                <a:latin typeface="Times New Roman" panose="02020603050405020304" pitchFamily="18" charset="0"/>
                <a:cs typeface="Times New Roman" panose="02020603050405020304" pitchFamily="18" charset="0"/>
              </a:rPr>
              <a:t>faaliyeti</a:t>
            </a:r>
            <a:r>
              <a:rPr lang="tr-TR" sz="2800" b="0" i="0" dirty="0">
                <a:solidFill>
                  <a:schemeClr val="tx1"/>
                </a:solidFill>
                <a:effectLst/>
                <a:latin typeface="Times New Roman" panose="02020603050405020304" pitchFamily="18" charset="0"/>
                <a:cs typeface="Times New Roman" panose="02020603050405020304" pitchFamily="18" charset="0"/>
              </a:rPr>
              <a:t> ile sponsor olan işletme arasındaki ticari ilişki ve karşılıklı menfaat olarak ortaya çıkmaktadır. </a:t>
            </a:r>
          </a:p>
          <a:p>
            <a:pPr algn="just"/>
            <a:r>
              <a:rPr lang="tr-TR" sz="2800" b="0" i="0" dirty="0">
                <a:solidFill>
                  <a:schemeClr val="tx1"/>
                </a:solidFill>
                <a:effectLst/>
                <a:latin typeface="Times New Roman" panose="02020603050405020304" pitchFamily="18" charset="0"/>
                <a:cs typeface="Times New Roman" panose="02020603050405020304" pitchFamily="18" charset="0"/>
              </a:rPr>
              <a:t>Daha kapsamlı bir tanıma göre spor sponsorluğu, örgütsel amaçlar, pazarlama hedefleri ve özel tutundurma amaçlarını desteklemek için bir spor oluşumuna (sporcu, lig, olay vb.) yatırım yapmaktır.</a:t>
            </a:r>
            <a:endParaRPr lang="tr-TR" sz="2800" dirty="0">
              <a:solidFill>
                <a:schemeClr val="tx1"/>
              </a:solidFill>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xmlns="" id="{B6494E60-B902-4A00-B868-B15098E86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2414" y="1016671"/>
            <a:ext cx="5679442" cy="1608223"/>
          </a:xfrm>
          <a:prstGeom prst="rect">
            <a:avLst/>
          </a:prstGeom>
        </p:spPr>
      </p:pic>
    </p:spTree>
    <p:extLst>
      <p:ext uri="{BB962C8B-B14F-4D97-AF65-F5344CB8AC3E}">
        <p14:creationId xmlns:p14="http://schemas.microsoft.com/office/powerpoint/2010/main" val="2563577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98DB4851-0B49-47EE-9BE1-A49A3DEE639C}"/>
              </a:ext>
            </a:extLst>
          </p:cNvPr>
          <p:cNvSpPr>
            <a:spLocks noGrp="1"/>
          </p:cNvSpPr>
          <p:nvPr>
            <p:ph idx="1"/>
          </p:nvPr>
        </p:nvSpPr>
        <p:spPr>
          <a:xfrm>
            <a:off x="1433744" y="427608"/>
            <a:ext cx="9601200" cy="3581400"/>
          </a:xfrm>
        </p:spPr>
        <p:txBody>
          <a:bodyPr>
            <a:normAutofit/>
          </a:bodyPr>
          <a:lstStyle/>
          <a:p>
            <a:pPr algn="just"/>
            <a:r>
              <a:rPr lang="tr-TR" sz="2400" b="0" dirty="0">
                <a:solidFill>
                  <a:schemeClr val="tx1"/>
                </a:solidFill>
                <a:effectLst/>
                <a:latin typeface="Times New Roman" panose="02020603050405020304" pitchFamily="18" charset="0"/>
                <a:cs typeface="Times New Roman" panose="02020603050405020304" pitchFamily="18" charset="0"/>
              </a:rPr>
              <a:t>Türkiye’de 16 Haziran 2004’te sponsorluk yasası çıkarılmıştır. Yasa sonrası </a:t>
            </a:r>
            <a:r>
              <a:rPr lang="tr-TR" sz="2400" b="0" dirty="0" err="1">
                <a:solidFill>
                  <a:schemeClr val="tx1"/>
                </a:solidFill>
                <a:effectLst/>
                <a:latin typeface="Times New Roman" panose="02020603050405020304" pitchFamily="18" charset="0"/>
                <a:cs typeface="Times New Roman" panose="02020603050405020304" pitchFamily="18" charset="0"/>
              </a:rPr>
              <a:t>Turkcell</a:t>
            </a:r>
            <a:r>
              <a:rPr lang="tr-TR" sz="2400" b="0" dirty="0">
                <a:solidFill>
                  <a:schemeClr val="tx1"/>
                </a:solidFill>
                <a:effectLst/>
                <a:latin typeface="Times New Roman" panose="02020603050405020304" pitchFamily="18" charset="0"/>
                <a:cs typeface="Times New Roman" panose="02020603050405020304" pitchFamily="18" charset="0"/>
              </a:rPr>
              <a:t> 2005-2006 futbol sezonunda 5 yıl süre ile Süper Lig’e sponsor olmuş, Ülker, Telekom, </a:t>
            </a:r>
            <a:r>
              <a:rPr lang="tr-TR" sz="2400" b="0" dirty="0" err="1">
                <a:solidFill>
                  <a:schemeClr val="tx1"/>
                </a:solidFill>
                <a:effectLst/>
                <a:latin typeface="Times New Roman" panose="02020603050405020304" pitchFamily="18" charset="0"/>
                <a:cs typeface="Times New Roman" panose="02020603050405020304" pitchFamily="18" charset="0"/>
              </a:rPr>
              <a:t>Cafe</a:t>
            </a:r>
            <a:r>
              <a:rPr lang="tr-TR" sz="2400" b="0" dirty="0">
                <a:solidFill>
                  <a:schemeClr val="tx1"/>
                </a:solidFill>
                <a:effectLst/>
                <a:latin typeface="Times New Roman" panose="02020603050405020304" pitchFamily="18" charset="0"/>
                <a:cs typeface="Times New Roman" panose="02020603050405020304" pitchFamily="18" charset="0"/>
              </a:rPr>
              <a:t> </a:t>
            </a:r>
            <a:r>
              <a:rPr lang="tr-TR" sz="2400" b="0" dirty="0" err="1">
                <a:solidFill>
                  <a:schemeClr val="tx1"/>
                </a:solidFill>
                <a:effectLst/>
                <a:latin typeface="Times New Roman" panose="02020603050405020304" pitchFamily="18" charset="0"/>
                <a:cs typeface="Times New Roman" panose="02020603050405020304" pitchFamily="18" charset="0"/>
              </a:rPr>
              <a:t>Crown</a:t>
            </a:r>
            <a:r>
              <a:rPr lang="tr-TR" sz="2400" b="0" dirty="0">
                <a:solidFill>
                  <a:schemeClr val="tx1"/>
                </a:solidFill>
                <a:effectLst/>
                <a:latin typeface="Times New Roman" panose="02020603050405020304" pitchFamily="18" charset="0"/>
                <a:cs typeface="Times New Roman" panose="02020603050405020304" pitchFamily="18" charset="0"/>
              </a:rPr>
              <a:t>, Beko, Fortis, Bank Asya, Güneş Sigorta, İş Bankası gibi firmalar da bazı kulüplere ve liglere isimlerini vermişlerdir. </a:t>
            </a:r>
          </a:p>
          <a:p>
            <a:pPr algn="just"/>
            <a:r>
              <a:rPr lang="tr-TR" sz="2400" b="1" dirty="0">
                <a:solidFill>
                  <a:srgbClr val="090A0B"/>
                </a:solidFill>
                <a:effectLst/>
                <a:latin typeface="Times New Roman" panose="02020603050405020304" pitchFamily="18" charset="0"/>
                <a:cs typeface="Times New Roman" panose="02020603050405020304" pitchFamily="18" charset="0"/>
              </a:rPr>
              <a:t>Böylece %71 mali ve % 29</a:t>
            </a:r>
            <a:r>
              <a:rPr lang="tr-TR" sz="2400" b="0" dirty="0">
                <a:solidFill>
                  <a:srgbClr val="313B3F"/>
                </a:solidFill>
                <a:effectLst/>
                <a:latin typeface="Times New Roman" panose="02020603050405020304" pitchFamily="18" charset="0"/>
                <a:cs typeface="Times New Roman" panose="02020603050405020304" pitchFamily="18" charset="0"/>
              </a:rPr>
              <a:t> </a:t>
            </a:r>
            <a:r>
              <a:rPr lang="tr-TR" sz="2400" b="1" dirty="0">
                <a:solidFill>
                  <a:srgbClr val="090A0B"/>
                </a:solidFill>
                <a:effectLst/>
                <a:latin typeface="Times New Roman" panose="02020603050405020304" pitchFamily="18" charset="0"/>
                <a:cs typeface="Times New Roman" panose="02020603050405020304" pitchFamily="18" charset="0"/>
              </a:rPr>
              <a:t>ayni destek olmak üzere, yaklaşık 61 milyon liraya yakın destek sağlanmıştır.</a:t>
            </a:r>
            <a:endParaRPr lang="tr-TR" sz="24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xmlns="" id="{7D08B4D8-87B9-49F8-A048-8AEE9DE641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0459" y="3393490"/>
            <a:ext cx="6747769" cy="3350071"/>
          </a:xfrm>
          <a:prstGeom prst="rect">
            <a:avLst/>
          </a:prstGeom>
        </p:spPr>
      </p:pic>
    </p:spTree>
    <p:extLst>
      <p:ext uri="{BB962C8B-B14F-4D97-AF65-F5344CB8AC3E}">
        <p14:creationId xmlns:p14="http://schemas.microsoft.com/office/powerpoint/2010/main" val="3494008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98B13EA-CD8D-4006-9ABD-3B5CF01011B5}"/>
              </a:ext>
            </a:extLst>
          </p:cNvPr>
          <p:cNvSpPr>
            <a:spLocks noGrp="1"/>
          </p:cNvSpPr>
          <p:nvPr>
            <p:ph type="title"/>
          </p:nvPr>
        </p:nvSpPr>
        <p:spPr>
          <a:xfrm>
            <a:off x="1371600" y="685800"/>
            <a:ext cx="9601200" cy="610340"/>
          </a:xfrm>
        </p:spPr>
        <p:txBody>
          <a:bodyPr>
            <a:normAutofit/>
          </a:bodyPr>
          <a:lstStyle/>
          <a:p>
            <a:pPr algn="ctr"/>
            <a:r>
              <a:rPr lang="tr-TR" sz="3000" dirty="0">
                <a:solidFill>
                  <a:schemeClr val="tx1"/>
                </a:solidFill>
                <a:latin typeface="Times New Roman" panose="02020603050405020304" pitchFamily="18" charset="0"/>
                <a:cs typeface="Times New Roman" panose="02020603050405020304" pitchFamily="18" charset="0"/>
              </a:rPr>
              <a:t>SPOR SPONSORLUĞUNUN AMAÇLARI</a:t>
            </a:r>
          </a:p>
        </p:txBody>
      </p:sp>
      <p:sp>
        <p:nvSpPr>
          <p:cNvPr id="3" name="İçerik Yer Tutucusu 2">
            <a:extLst>
              <a:ext uri="{FF2B5EF4-FFF2-40B4-BE49-F238E27FC236}">
                <a16:creationId xmlns:a16="http://schemas.microsoft.com/office/drawing/2014/main" xmlns="" id="{7FE67FE3-391A-4017-AC64-92BE9D713E5E}"/>
              </a:ext>
            </a:extLst>
          </p:cNvPr>
          <p:cNvSpPr>
            <a:spLocks noGrp="1"/>
          </p:cNvSpPr>
          <p:nvPr>
            <p:ph idx="1"/>
          </p:nvPr>
        </p:nvSpPr>
        <p:spPr>
          <a:xfrm>
            <a:off x="1331650" y="2320031"/>
            <a:ext cx="9681099" cy="3852169"/>
          </a:xfrm>
        </p:spPr>
        <p:txBody>
          <a:bodyPr>
            <a:normAutofit/>
          </a:bodyPr>
          <a:lstStyle/>
          <a:p>
            <a:pPr algn="just"/>
            <a:r>
              <a:rPr lang="tr-TR" sz="2800" dirty="0">
                <a:solidFill>
                  <a:schemeClr val="tx1"/>
                </a:solidFill>
                <a:latin typeface="Times New Roman" panose="02020603050405020304" pitchFamily="18" charset="0"/>
                <a:cs typeface="Times New Roman" panose="02020603050405020304" pitchFamily="18" charset="0"/>
              </a:rPr>
              <a:t>Sponsorlukta en temel amaç, karşılıklı fayda elde etmektir. Firmaların sponsor olmalarındaki amaçlar, firma ile ilgili toplumsal farkındalığı arttırmak, hedef pazara daha etkin ulaşabilmek, satın alma kararı verenlerde olumlu bir imaj bırakmak, medya yönetimini etkinleştirmek ve satış amaçlarını ve rakamlarını gerçekleştirebilmektir.</a:t>
            </a:r>
          </a:p>
        </p:txBody>
      </p:sp>
    </p:spTree>
    <p:extLst>
      <p:ext uri="{BB962C8B-B14F-4D97-AF65-F5344CB8AC3E}">
        <p14:creationId xmlns:p14="http://schemas.microsoft.com/office/powerpoint/2010/main" val="370853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483396E-0B89-43AB-B771-46D7F71A71EB}"/>
              </a:ext>
            </a:extLst>
          </p:cNvPr>
          <p:cNvSpPr>
            <a:spLocks noGrp="1"/>
          </p:cNvSpPr>
          <p:nvPr>
            <p:ph type="title"/>
          </p:nvPr>
        </p:nvSpPr>
        <p:spPr>
          <a:xfrm>
            <a:off x="1371600" y="685800"/>
            <a:ext cx="9601200" cy="583707"/>
          </a:xfrm>
        </p:spPr>
        <p:txBody>
          <a:bodyPr>
            <a:normAutofit/>
          </a:bodyPr>
          <a:lstStyle/>
          <a:p>
            <a:pPr algn="ctr"/>
            <a:r>
              <a:rPr lang="tr-TR" sz="3000" dirty="0">
                <a:solidFill>
                  <a:schemeClr val="tx1"/>
                </a:solidFill>
                <a:latin typeface="Times New Roman" panose="02020603050405020304" pitchFamily="18" charset="0"/>
                <a:cs typeface="Times New Roman" panose="02020603050405020304" pitchFamily="18" charset="0"/>
              </a:rPr>
              <a:t>SPOR SPONSORLUĞUNUN AMAÇLARI</a:t>
            </a:r>
            <a:endParaRPr lang="tr-TR" sz="3000" dirty="0">
              <a:solidFill>
                <a:schemeClr val="tx1"/>
              </a:solidFill>
            </a:endParaRPr>
          </a:p>
        </p:txBody>
      </p:sp>
      <p:sp>
        <p:nvSpPr>
          <p:cNvPr id="3" name="İçerik Yer Tutucusu 2">
            <a:extLst>
              <a:ext uri="{FF2B5EF4-FFF2-40B4-BE49-F238E27FC236}">
                <a16:creationId xmlns:a16="http://schemas.microsoft.com/office/drawing/2014/main" xmlns="" id="{685E5C08-FF3D-4BAD-8252-2608F1D69EF5}"/>
              </a:ext>
            </a:extLst>
          </p:cNvPr>
          <p:cNvSpPr>
            <a:spLocks noGrp="1"/>
          </p:cNvSpPr>
          <p:nvPr>
            <p:ph idx="1"/>
          </p:nvPr>
        </p:nvSpPr>
        <p:spPr>
          <a:xfrm>
            <a:off x="1295400" y="2286000"/>
            <a:ext cx="9601200" cy="3581400"/>
          </a:xfrm>
        </p:spPr>
        <p:txBody>
          <a:bodyPr>
            <a:normAutofit fontScale="92500" lnSpcReduction="10000"/>
          </a:bodyPr>
          <a:lstStyle/>
          <a:p>
            <a:pPr algn="just"/>
            <a:r>
              <a:rPr lang="tr-TR" sz="2800" b="0" i="0" dirty="0">
                <a:solidFill>
                  <a:schemeClr val="tx1"/>
                </a:solidFill>
                <a:effectLst/>
                <a:latin typeface="Times New Roman" panose="02020603050405020304" pitchFamily="18" charset="0"/>
                <a:cs typeface="Times New Roman" panose="02020603050405020304" pitchFamily="18" charset="0"/>
              </a:rPr>
              <a:t>Spor karşılaşmalarına mevcut ve yeni taraftarların, seyircilerin gelmesini sağlayarak, bilet satışlarını, spor federasyonunun veya spor kulübünün gelirini artırmak.</a:t>
            </a:r>
          </a:p>
          <a:p>
            <a:pPr algn="just"/>
            <a:r>
              <a:rPr lang="tr-TR" sz="2800" b="0" i="0" dirty="0">
                <a:solidFill>
                  <a:schemeClr val="tx1"/>
                </a:solidFill>
                <a:effectLst/>
                <a:latin typeface="Times New Roman" panose="02020603050405020304" pitchFamily="18" charset="0"/>
                <a:cs typeface="Times New Roman" panose="02020603050405020304" pitchFamily="18" charset="0"/>
              </a:rPr>
              <a:t>Spor dallarına karşı kamuoyunun ilgisini çekerek, medyada olumlu biçimde gündeme gelerek, yeni seyirciler/taraftarlar kazanmak.</a:t>
            </a:r>
          </a:p>
          <a:p>
            <a:pPr algn="just"/>
            <a:r>
              <a:rPr lang="tr-TR" sz="2800" b="0" i="0" dirty="0">
                <a:solidFill>
                  <a:schemeClr val="tx1"/>
                </a:solidFill>
                <a:effectLst/>
                <a:latin typeface="Times New Roman" panose="02020603050405020304" pitchFamily="18" charset="0"/>
                <a:cs typeface="Times New Roman" panose="02020603050405020304" pitchFamily="18" charset="0"/>
              </a:rPr>
              <a:t>Sporcuların, kulüplerin ve federasyonların lisanslı ürünlerinin </a:t>
            </a:r>
            <a:r>
              <a:rPr lang="tr-TR" sz="2800" b="0" i="0">
                <a:solidFill>
                  <a:schemeClr val="tx1"/>
                </a:solidFill>
                <a:effectLst/>
                <a:latin typeface="Times New Roman" panose="02020603050405020304" pitchFamily="18" charset="0"/>
                <a:cs typeface="Times New Roman" panose="02020603050405020304" pitchFamily="18" charset="0"/>
              </a:rPr>
              <a:t>satışını </a:t>
            </a:r>
            <a:r>
              <a:rPr lang="tr-TR" sz="2800">
                <a:solidFill>
                  <a:schemeClr val="tx1"/>
                </a:solidFill>
                <a:latin typeface="Times New Roman" panose="02020603050405020304" pitchFamily="18" charset="0"/>
                <a:cs typeface="Times New Roman" panose="02020603050405020304" pitchFamily="18" charset="0"/>
              </a:rPr>
              <a:t>sağlayarak</a:t>
            </a:r>
            <a:r>
              <a:rPr lang="tr-TR" sz="2800" b="0" i="0">
                <a:solidFill>
                  <a:schemeClr val="tx1"/>
                </a:solidFill>
                <a:effectLst/>
                <a:latin typeface="Times New Roman" panose="02020603050405020304" pitchFamily="18" charset="0"/>
                <a:cs typeface="Times New Roman" panose="02020603050405020304" pitchFamily="18" charset="0"/>
              </a:rPr>
              <a:t> </a:t>
            </a:r>
            <a:r>
              <a:rPr lang="tr-TR" sz="2800" b="0" i="0" dirty="0">
                <a:solidFill>
                  <a:schemeClr val="tx1"/>
                </a:solidFill>
                <a:effectLst/>
                <a:latin typeface="Times New Roman" panose="02020603050405020304" pitchFamily="18" charset="0"/>
                <a:cs typeface="Times New Roman" panose="02020603050405020304" pitchFamily="18" charset="0"/>
              </a:rPr>
              <a:t>kazanç elde etmek.</a:t>
            </a:r>
          </a:p>
          <a:p>
            <a:pPr algn="just"/>
            <a:r>
              <a:rPr lang="tr-TR" sz="2800" dirty="0">
                <a:solidFill>
                  <a:schemeClr val="tx1"/>
                </a:solidFill>
                <a:latin typeface="Times New Roman" panose="02020603050405020304" pitchFamily="18" charset="0"/>
                <a:cs typeface="Times New Roman" panose="02020603050405020304" pitchFamily="18" charset="0"/>
              </a:rPr>
              <a:t>Sporcuların reklamını yaparak kulüplere yatırım olanağı sunmak.</a:t>
            </a:r>
            <a:r>
              <a:rPr lang="tr-TR" dirty="0"/>
              <a:t/>
            </a:r>
            <a:br>
              <a:rPr lang="tr-TR" dirty="0"/>
            </a:br>
            <a:endParaRPr lang="tr-TR" dirty="0"/>
          </a:p>
        </p:txBody>
      </p:sp>
    </p:spTree>
    <p:extLst>
      <p:ext uri="{BB962C8B-B14F-4D97-AF65-F5344CB8AC3E}">
        <p14:creationId xmlns:p14="http://schemas.microsoft.com/office/powerpoint/2010/main" val="45224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B6CFBB6-54D2-4A1B-8D9C-247AAE841CC1}"/>
              </a:ext>
            </a:extLst>
          </p:cNvPr>
          <p:cNvSpPr>
            <a:spLocks noGrp="1"/>
          </p:cNvSpPr>
          <p:nvPr>
            <p:ph type="title"/>
          </p:nvPr>
        </p:nvSpPr>
        <p:spPr>
          <a:xfrm>
            <a:off x="1371600" y="685800"/>
            <a:ext cx="9601200" cy="583707"/>
          </a:xfrm>
        </p:spPr>
        <p:txBody>
          <a:bodyPr>
            <a:normAutofit/>
          </a:bodyPr>
          <a:lstStyle/>
          <a:p>
            <a:pPr algn="ctr"/>
            <a:r>
              <a:rPr lang="tr-TR" sz="3000" dirty="0">
                <a:solidFill>
                  <a:schemeClr val="tx1"/>
                </a:solidFill>
                <a:latin typeface="Times New Roman" panose="02020603050405020304" pitchFamily="18" charset="0"/>
                <a:cs typeface="Times New Roman" panose="02020603050405020304" pitchFamily="18" charset="0"/>
              </a:rPr>
              <a:t>SPOR SPONSORLUĞUNUN AMAÇLARI</a:t>
            </a:r>
            <a:endParaRPr lang="tr-TR" sz="3000" dirty="0">
              <a:solidFill>
                <a:schemeClr val="tx1"/>
              </a:solidFill>
            </a:endParaRPr>
          </a:p>
        </p:txBody>
      </p:sp>
      <p:sp>
        <p:nvSpPr>
          <p:cNvPr id="3" name="İçerik Yer Tutucusu 2">
            <a:extLst>
              <a:ext uri="{FF2B5EF4-FFF2-40B4-BE49-F238E27FC236}">
                <a16:creationId xmlns:a16="http://schemas.microsoft.com/office/drawing/2014/main" xmlns="" id="{C9AFC9C2-D7BA-4185-BF5C-8C8885BC4A00}"/>
              </a:ext>
            </a:extLst>
          </p:cNvPr>
          <p:cNvSpPr>
            <a:spLocks noGrp="1"/>
          </p:cNvSpPr>
          <p:nvPr>
            <p:ph idx="1"/>
          </p:nvPr>
        </p:nvSpPr>
        <p:spPr/>
        <p:txBody>
          <a:bodyPr/>
          <a:lstStyle/>
          <a:p>
            <a:r>
              <a:rPr lang="tr-TR" sz="2400" dirty="0">
                <a:solidFill>
                  <a:schemeClr val="tx1"/>
                </a:solidFill>
                <a:latin typeface="Times New Roman" panose="02020603050405020304" pitchFamily="18" charset="0"/>
                <a:cs typeface="Times New Roman" panose="02020603050405020304" pitchFamily="18" charset="0"/>
              </a:rPr>
              <a:t>Sponsorluğun yapılma amaçlarını genel olarak; </a:t>
            </a:r>
            <a:r>
              <a:rPr lang="tr-TR" sz="2400" b="1" dirty="0">
                <a:solidFill>
                  <a:schemeClr val="tx1"/>
                </a:solidFill>
                <a:latin typeface="Times New Roman" panose="02020603050405020304" pitchFamily="18" charset="0"/>
                <a:cs typeface="Times New Roman" panose="02020603050405020304" pitchFamily="18" charset="0"/>
              </a:rPr>
              <a:t>halkla ilişkiler</a:t>
            </a:r>
            <a:r>
              <a:rPr lang="tr-TR" sz="2400" dirty="0">
                <a:solidFill>
                  <a:schemeClr val="tx1"/>
                </a:solidFill>
                <a:latin typeface="Times New Roman" panose="02020603050405020304" pitchFamily="18" charset="0"/>
                <a:cs typeface="Times New Roman" panose="02020603050405020304" pitchFamily="18" charset="0"/>
              </a:rPr>
              <a:t>, </a:t>
            </a:r>
            <a:r>
              <a:rPr lang="tr-TR" sz="2400" b="1" dirty="0">
                <a:solidFill>
                  <a:schemeClr val="tx1"/>
                </a:solidFill>
                <a:latin typeface="Times New Roman" panose="02020603050405020304" pitchFamily="18" charset="0"/>
                <a:cs typeface="Times New Roman" panose="02020603050405020304" pitchFamily="18" charset="0"/>
              </a:rPr>
              <a:t>reklâm ve pazarlama </a:t>
            </a:r>
            <a:r>
              <a:rPr lang="tr-TR" sz="2400" dirty="0">
                <a:solidFill>
                  <a:schemeClr val="tx1"/>
                </a:solidFill>
                <a:latin typeface="Times New Roman" panose="02020603050405020304" pitchFamily="18" charset="0"/>
                <a:cs typeface="Times New Roman" panose="02020603050405020304" pitchFamily="18" charset="0"/>
              </a:rPr>
              <a:t>amaçları olarak üç grupta toplamak mümkündür.</a:t>
            </a:r>
          </a:p>
          <a:p>
            <a:pPr marL="0" indent="0">
              <a:buNone/>
            </a:pPr>
            <a:endParaRPr lang="tr-TR" dirty="0">
              <a:solidFill>
                <a:schemeClr val="tx1"/>
              </a:solidFill>
            </a:endParaRPr>
          </a:p>
          <a:p>
            <a:r>
              <a:rPr lang="tr-TR" b="1" dirty="0">
                <a:solidFill>
                  <a:schemeClr val="tx1"/>
                </a:solidFill>
                <a:latin typeface="Times New Roman" panose="02020603050405020304" pitchFamily="18" charset="0"/>
                <a:cs typeface="Times New Roman" panose="02020603050405020304" pitchFamily="18" charset="0"/>
              </a:rPr>
              <a:t>HALKLA İLİŞKİLER</a:t>
            </a:r>
          </a:p>
          <a:p>
            <a:r>
              <a:rPr lang="tr-TR" b="1" dirty="0">
                <a:solidFill>
                  <a:schemeClr val="tx1"/>
                </a:solidFill>
                <a:latin typeface="Times New Roman" panose="02020603050405020304" pitchFamily="18" charset="0"/>
                <a:cs typeface="Times New Roman" panose="02020603050405020304" pitchFamily="18" charset="0"/>
              </a:rPr>
              <a:t>REKLAM</a:t>
            </a:r>
          </a:p>
          <a:p>
            <a:r>
              <a:rPr lang="tr-TR" b="1" dirty="0">
                <a:solidFill>
                  <a:schemeClr val="tx1"/>
                </a:solidFill>
                <a:latin typeface="Times New Roman" panose="02020603050405020304" pitchFamily="18" charset="0"/>
                <a:cs typeface="Times New Roman" panose="02020603050405020304" pitchFamily="18" charset="0"/>
              </a:rPr>
              <a:t>PAZARLAMA</a:t>
            </a:r>
          </a:p>
        </p:txBody>
      </p:sp>
    </p:spTree>
    <p:extLst>
      <p:ext uri="{BB962C8B-B14F-4D97-AF65-F5344CB8AC3E}">
        <p14:creationId xmlns:p14="http://schemas.microsoft.com/office/powerpoint/2010/main" val="3534330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4838BBB-8334-498C-BE46-5AC7701CE0D3}"/>
              </a:ext>
            </a:extLst>
          </p:cNvPr>
          <p:cNvSpPr>
            <a:spLocks noGrp="1"/>
          </p:cNvSpPr>
          <p:nvPr>
            <p:ph type="title"/>
          </p:nvPr>
        </p:nvSpPr>
        <p:spPr>
          <a:xfrm>
            <a:off x="1371600" y="685800"/>
            <a:ext cx="9601200" cy="557074"/>
          </a:xfrm>
        </p:spPr>
        <p:txBody>
          <a:bodyPr>
            <a:normAutofit/>
          </a:bodyPr>
          <a:lstStyle/>
          <a:p>
            <a:pPr algn="ctr"/>
            <a:r>
              <a:rPr lang="tr-TR" sz="3000" dirty="0">
                <a:solidFill>
                  <a:schemeClr val="tx1"/>
                </a:solidFill>
                <a:latin typeface="Times New Roman" panose="02020603050405020304" pitchFamily="18" charset="0"/>
                <a:cs typeface="Times New Roman" panose="02020603050405020304" pitchFamily="18" charset="0"/>
              </a:rPr>
              <a:t>SPOR SPONSORLUĞUNUN AMAÇLARI</a:t>
            </a:r>
            <a:endParaRPr lang="tr-TR" sz="3000" dirty="0">
              <a:solidFill>
                <a:schemeClr val="tx1"/>
              </a:solidFill>
            </a:endParaRPr>
          </a:p>
        </p:txBody>
      </p:sp>
      <p:sp>
        <p:nvSpPr>
          <p:cNvPr id="3" name="İçerik Yer Tutucusu 2">
            <a:extLst>
              <a:ext uri="{FF2B5EF4-FFF2-40B4-BE49-F238E27FC236}">
                <a16:creationId xmlns:a16="http://schemas.microsoft.com/office/drawing/2014/main" xmlns="" id="{6FF48E5C-64AE-499D-B20E-B96D003A45A5}"/>
              </a:ext>
            </a:extLst>
          </p:cNvPr>
          <p:cNvSpPr>
            <a:spLocks noGrp="1"/>
          </p:cNvSpPr>
          <p:nvPr>
            <p:ph idx="1"/>
          </p:nvPr>
        </p:nvSpPr>
        <p:spPr>
          <a:xfrm>
            <a:off x="1371600" y="2286000"/>
            <a:ext cx="9601200" cy="3715305"/>
          </a:xfrm>
        </p:spPr>
        <p:txBody>
          <a:bodyPr>
            <a:normAutofit lnSpcReduction="10000"/>
          </a:bodyPr>
          <a:lstStyle/>
          <a:p>
            <a:pPr marL="0" indent="0">
              <a:buNone/>
            </a:pPr>
            <a:r>
              <a:rPr lang="tr-TR" sz="2400" b="1" dirty="0">
                <a:latin typeface="Times New Roman" panose="02020603050405020304" pitchFamily="18" charset="0"/>
                <a:cs typeface="Times New Roman" panose="02020603050405020304" pitchFamily="18" charset="0"/>
              </a:rPr>
              <a:t>1- </a:t>
            </a:r>
            <a:r>
              <a:rPr lang="tr-TR" sz="2400" b="1" dirty="0">
                <a:solidFill>
                  <a:schemeClr val="tx1"/>
                </a:solidFill>
                <a:latin typeface="Times New Roman" panose="02020603050405020304" pitchFamily="18" charset="0"/>
                <a:cs typeface="Times New Roman" panose="02020603050405020304" pitchFamily="18" charset="0"/>
              </a:rPr>
              <a:t>Sponsorluğun Halkla İlişkiler Amaçları</a:t>
            </a:r>
          </a:p>
          <a:p>
            <a:pPr marL="0" indent="0">
              <a:buNone/>
            </a:pPr>
            <a:endParaRPr lang="tr-TR" sz="2400" dirty="0"/>
          </a:p>
          <a:p>
            <a:r>
              <a:rPr lang="tr-TR" sz="2400" dirty="0">
                <a:solidFill>
                  <a:schemeClr val="tx1"/>
                </a:solidFill>
                <a:latin typeface="Times New Roman" panose="02020603050405020304" pitchFamily="18" charset="0"/>
                <a:cs typeface="Times New Roman" panose="02020603050405020304" pitchFamily="18" charset="0"/>
              </a:rPr>
              <a:t>Kurum kimliğini güçlendirmek</a:t>
            </a:r>
          </a:p>
          <a:p>
            <a:r>
              <a:rPr lang="tr-TR" sz="2400" dirty="0">
                <a:solidFill>
                  <a:schemeClr val="tx1"/>
                </a:solidFill>
                <a:latin typeface="Times New Roman" panose="02020603050405020304" pitchFamily="18" charset="0"/>
                <a:cs typeface="Times New Roman" panose="02020603050405020304" pitchFamily="18" charset="0"/>
              </a:rPr>
              <a:t>Kuruluşun adını hedef gruplara duyurmak</a:t>
            </a:r>
          </a:p>
          <a:p>
            <a:r>
              <a:rPr lang="tr-TR" sz="2400" dirty="0">
                <a:solidFill>
                  <a:schemeClr val="tx1"/>
                </a:solidFill>
                <a:latin typeface="Times New Roman" panose="02020603050405020304" pitchFamily="18" charset="0"/>
                <a:cs typeface="Times New Roman" panose="02020603050405020304" pitchFamily="18" charset="0"/>
              </a:rPr>
              <a:t>Kurum imajını güçlendirmek</a:t>
            </a:r>
          </a:p>
          <a:p>
            <a:r>
              <a:rPr lang="tr-TR" sz="2400" dirty="0">
                <a:solidFill>
                  <a:schemeClr val="tx1"/>
                </a:solidFill>
                <a:latin typeface="Times New Roman" panose="02020603050405020304" pitchFamily="18" charset="0"/>
                <a:cs typeface="Times New Roman" panose="02020603050405020304" pitchFamily="18" charset="0"/>
              </a:rPr>
              <a:t>Halkın takdirini kazanmak</a:t>
            </a:r>
          </a:p>
          <a:p>
            <a:r>
              <a:rPr lang="tr-TR" sz="2400" dirty="0">
                <a:solidFill>
                  <a:schemeClr val="tx1"/>
                </a:solidFill>
                <a:latin typeface="Times New Roman" panose="02020603050405020304" pitchFamily="18" charset="0"/>
                <a:cs typeface="Times New Roman" panose="02020603050405020304" pitchFamily="18" charset="0"/>
              </a:rPr>
              <a:t>Medyanın dikkatini çekmek </a:t>
            </a:r>
          </a:p>
          <a:p>
            <a:r>
              <a:rPr lang="tr-TR" sz="2400" dirty="0">
                <a:solidFill>
                  <a:schemeClr val="tx1"/>
                </a:solidFill>
                <a:latin typeface="Times New Roman" panose="02020603050405020304" pitchFamily="18" charset="0"/>
                <a:cs typeface="Times New Roman" panose="02020603050405020304" pitchFamily="18" charset="0"/>
              </a:rPr>
              <a:t>Kurum içi ilişkileri geliştirmek ve eğlence olanakları oluşturmak</a:t>
            </a:r>
            <a:r>
              <a:rPr lang="tr-TR"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229598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E4E2CBB-5A49-4E7F-AEED-135D8605E569}"/>
              </a:ext>
            </a:extLst>
          </p:cNvPr>
          <p:cNvSpPr>
            <a:spLocks noGrp="1"/>
          </p:cNvSpPr>
          <p:nvPr>
            <p:ph type="title"/>
          </p:nvPr>
        </p:nvSpPr>
        <p:spPr>
          <a:xfrm>
            <a:off x="1371600" y="685800"/>
            <a:ext cx="9601200" cy="548196"/>
          </a:xfrm>
        </p:spPr>
        <p:txBody>
          <a:bodyPr>
            <a:normAutofit/>
          </a:bodyPr>
          <a:lstStyle/>
          <a:p>
            <a:pPr algn="ctr"/>
            <a:r>
              <a:rPr lang="tr-TR" sz="3000" dirty="0">
                <a:solidFill>
                  <a:schemeClr val="tx1"/>
                </a:solidFill>
                <a:latin typeface="Times New Roman" panose="02020603050405020304" pitchFamily="18" charset="0"/>
                <a:cs typeface="Times New Roman" panose="02020603050405020304" pitchFamily="18" charset="0"/>
              </a:rPr>
              <a:t>SPOR SPONSORLUĞUNUN AMAÇLARI</a:t>
            </a:r>
            <a:endParaRPr lang="tr-TR" sz="3000" dirty="0">
              <a:solidFill>
                <a:schemeClr val="tx1"/>
              </a:solidFill>
            </a:endParaRPr>
          </a:p>
        </p:txBody>
      </p:sp>
      <p:sp>
        <p:nvSpPr>
          <p:cNvPr id="3" name="İçerik Yer Tutucusu 2">
            <a:extLst>
              <a:ext uri="{FF2B5EF4-FFF2-40B4-BE49-F238E27FC236}">
                <a16:creationId xmlns:a16="http://schemas.microsoft.com/office/drawing/2014/main" xmlns="" id="{834858EC-4036-44AB-8271-14E3F0CC774E}"/>
              </a:ext>
            </a:extLst>
          </p:cNvPr>
          <p:cNvSpPr>
            <a:spLocks noGrp="1"/>
          </p:cNvSpPr>
          <p:nvPr>
            <p:ph idx="1"/>
          </p:nvPr>
        </p:nvSpPr>
        <p:spPr/>
        <p:txBody>
          <a:bodyPr>
            <a:normAutofit/>
          </a:bodyPr>
          <a:lstStyle/>
          <a:p>
            <a:pPr marL="0" indent="0">
              <a:buNone/>
            </a:pPr>
            <a:r>
              <a:rPr lang="tr-TR" sz="2400" b="1" dirty="0">
                <a:latin typeface="Times New Roman" panose="02020603050405020304" pitchFamily="18" charset="0"/>
                <a:cs typeface="Times New Roman" panose="02020603050405020304" pitchFamily="18" charset="0"/>
              </a:rPr>
              <a:t>2- </a:t>
            </a:r>
            <a:r>
              <a:rPr lang="tr-TR" sz="2400" b="1" dirty="0">
                <a:solidFill>
                  <a:schemeClr val="tx1"/>
                </a:solidFill>
                <a:latin typeface="Times New Roman" panose="02020603050405020304" pitchFamily="18" charset="0"/>
                <a:cs typeface="Times New Roman" panose="02020603050405020304" pitchFamily="18" charset="0"/>
              </a:rPr>
              <a:t>Sponsorluğun Reklâm Amaçları</a:t>
            </a:r>
          </a:p>
          <a:p>
            <a:pPr marL="0" indent="0">
              <a:buNone/>
            </a:pPr>
            <a:endParaRPr lang="tr-TR" sz="2400" dirty="0">
              <a:latin typeface="Times New Roman" panose="02020603050405020304" pitchFamily="18" charset="0"/>
              <a:cs typeface="Times New Roman" panose="02020603050405020304" pitchFamily="18" charset="0"/>
            </a:endParaRPr>
          </a:p>
          <a:p>
            <a:r>
              <a:rPr lang="tr-TR" sz="2400" dirty="0">
                <a:solidFill>
                  <a:schemeClr val="tx1"/>
                </a:solidFill>
                <a:latin typeface="Times New Roman" panose="02020603050405020304" pitchFamily="18" charset="0"/>
                <a:cs typeface="Times New Roman" panose="02020603050405020304" pitchFamily="18" charset="0"/>
              </a:rPr>
              <a:t>Medyada reklâmı yasaklanan ürünleri duyurmak</a:t>
            </a:r>
          </a:p>
          <a:p>
            <a:r>
              <a:rPr lang="tr-TR" sz="2400" dirty="0">
                <a:solidFill>
                  <a:schemeClr val="tx1"/>
                </a:solidFill>
                <a:latin typeface="Times New Roman" panose="02020603050405020304" pitchFamily="18" charset="0"/>
                <a:cs typeface="Times New Roman" panose="02020603050405020304" pitchFamily="18" charset="0"/>
              </a:rPr>
              <a:t>Ürünlere destek sağlamak</a:t>
            </a:r>
          </a:p>
          <a:p>
            <a:r>
              <a:rPr lang="tr-TR" sz="2400" dirty="0">
                <a:solidFill>
                  <a:schemeClr val="tx1"/>
                </a:solidFill>
                <a:latin typeface="Times New Roman" panose="02020603050405020304" pitchFamily="18" charset="0"/>
                <a:cs typeface="Times New Roman" panose="02020603050405020304" pitchFamily="18" charset="0"/>
              </a:rPr>
              <a:t>Diğer reklâm imkânlarını kullanmak.</a:t>
            </a:r>
          </a:p>
        </p:txBody>
      </p:sp>
    </p:spTree>
    <p:extLst>
      <p:ext uri="{BB962C8B-B14F-4D97-AF65-F5344CB8AC3E}">
        <p14:creationId xmlns:p14="http://schemas.microsoft.com/office/powerpoint/2010/main" val="3780429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F9575CE-35FF-49DD-B30A-E45CCD423160}"/>
              </a:ext>
            </a:extLst>
          </p:cNvPr>
          <p:cNvSpPr>
            <a:spLocks noGrp="1"/>
          </p:cNvSpPr>
          <p:nvPr>
            <p:ph type="title"/>
          </p:nvPr>
        </p:nvSpPr>
        <p:spPr>
          <a:xfrm>
            <a:off x="1371600" y="685800"/>
            <a:ext cx="9601200" cy="548196"/>
          </a:xfrm>
        </p:spPr>
        <p:txBody>
          <a:bodyPr>
            <a:normAutofit/>
          </a:bodyPr>
          <a:lstStyle/>
          <a:p>
            <a:pPr algn="ctr"/>
            <a:r>
              <a:rPr lang="tr-TR" sz="3000" dirty="0">
                <a:latin typeface="Times New Roman" panose="02020603050405020304" pitchFamily="18" charset="0"/>
                <a:cs typeface="Times New Roman" panose="02020603050405020304" pitchFamily="18" charset="0"/>
              </a:rPr>
              <a:t>SPOR SPONSORLUĞUNUN AMAÇLARI</a:t>
            </a:r>
            <a:endParaRPr lang="tr-TR" sz="3000" dirty="0"/>
          </a:p>
        </p:txBody>
      </p:sp>
      <p:sp>
        <p:nvSpPr>
          <p:cNvPr id="3" name="İçerik Yer Tutucusu 2">
            <a:extLst>
              <a:ext uri="{FF2B5EF4-FFF2-40B4-BE49-F238E27FC236}">
                <a16:creationId xmlns:a16="http://schemas.microsoft.com/office/drawing/2014/main" xmlns="" id="{3C08C7B3-8B81-43A9-A789-F27FFF499C55}"/>
              </a:ext>
            </a:extLst>
          </p:cNvPr>
          <p:cNvSpPr>
            <a:spLocks noGrp="1"/>
          </p:cNvSpPr>
          <p:nvPr>
            <p:ph idx="1"/>
          </p:nvPr>
        </p:nvSpPr>
        <p:spPr>
          <a:xfrm>
            <a:off x="1371600" y="2285999"/>
            <a:ext cx="9601200" cy="3768571"/>
          </a:xfrm>
        </p:spPr>
        <p:txBody>
          <a:bodyPr>
            <a:normAutofit lnSpcReduction="10000"/>
          </a:bodyPr>
          <a:lstStyle/>
          <a:p>
            <a:pPr marL="0" indent="0">
              <a:buNone/>
            </a:pPr>
            <a:r>
              <a:rPr lang="tr-TR" sz="2400" b="1" dirty="0">
                <a:latin typeface="Times New Roman" panose="02020603050405020304" pitchFamily="18" charset="0"/>
                <a:cs typeface="Times New Roman" panose="02020603050405020304" pitchFamily="18" charset="0"/>
              </a:rPr>
              <a:t>3- </a:t>
            </a:r>
            <a:r>
              <a:rPr lang="tr-TR" sz="2400" b="1" dirty="0">
                <a:solidFill>
                  <a:schemeClr val="tx1"/>
                </a:solidFill>
                <a:latin typeface="Times New Roman" panose="02020603050405020304" pitchFamily="18" charset="0"/>
                <a:cs typeface="Times New Roman" panose="02020603050405020304" pitchFamily="18" charset="0"/>
              </a:rPr>
              <a:t>Sponsorluğun Pazarlama Amaçları</a:t>
            </a:r>
          </a:p>
          <a:p>
            <a:pPr marL="0" indent="0">
              <a:buNone/>
            </a:pPr>
            <a:endParaRPr lang="tr-TR" sz="2400" b="1" dirty="0">
              <a:latin typeface="Times New Roman" panose="02020603050405020304" pitchFamily="18" charset="0"/>
              <a:cs typeface="Times New Roman" panose="02020603050405020304" pitchFamily="18" charset="0"/>
            </a:endParaRPr>
          </a:p>
          <a:p>
            <a:pPr>
              <a:buSzPct val="160000"/>
              <a:buFont typeface="Wingdings" panose="05000000000000000000" pitchFamily="2" charset="2"/>
              <a:buChar char="§"/>
            </a:pPr>
            <a:r>
              <a:rPr lang="tr-TR" sz="2400" dirty="0">
                <a:solidFill>
                  <a:schemeClr val="tx1"/>
                </a:solidFill>
                <a:latin typeface="Times New Roman" panose="02020603050405020304" pitchFamily="18" charset="0"/>
                <a:cs typeface="Times New Roman" panose="02020603050405020304" pitchFamily="18" charset="0"/>
              </a:rPr>
              <a:t>Bir ürünü piyasaya oturtmak</a:t>
            </a:r>
          </a:p>
          <a:p>
            <a:pPr>
              <a:buSzPct val="160000"/>
              <a:buFont typeface="Wingdings" panose="05000000000000000000" pitchFamily="2" charset="2"/>
              <a:buChar char="§"/>
            </a:pPr>
            <a:r>
              <a:rPr lang="tr-TR" sz="2400" dirty="0">
                <a:solidFill>
                  <a:schemeClr val="tx1"/>
                </a:solidFill>
                <a:latin typeface="Times New Roman" panose="02020603050405020304" pitchFamily="18" charset="0"/>
                <a:cs typeface="Times New Roman" panose="02020603050405020304" pitchFamily="18" charset="0"/>
              </a:rPr>
              <a:t>Pazarlama politikasında değişiklik yapmak</a:t>
            </a:r>
          </a:p>
          <a:p>
            <a:pPr>
              <a:buSzPct val="160000"/>
              <a:buFont typeface="Wingdings" panose="05000000000000000000" pitchFamily="2" charset="2"/>
              <a:buChar char="§"/>
            </a:pPr>
            <a:r>
              <a:rPr lang="tr-TR" sz="2400" dirty="0">
                <a:solidFill>
                  <a:schemeClr val="tx1"/>
                </a:solidFill>
                <a:latin typeface="Times New Roman" panose="02020603050405020304" pitchFamily="18" charset="0"/>
                <a:cs typeface="Times New Roman" panose="02020603050405020304" pitchFamily="18" charset="0"/>
              </a:rPr>
              <a:t>Yeni bir ürünü lanse etmek</a:t>
            </a:r>
          </a:p>
          <a:p>
            <a:pPr>
              <a:buSzPct val="160000"/>
              <a:buFont typeface="Wingdings" panose="05000000000000000000" pitchFamily="2" charset="2"/>
              <a:buChar char="§"/>
            </a:pPr>
            <a:r>
              <a:rPr lang="tr-TR" sz="2400" dirty="0">
                <a:solidFill>
                  <a:schemeClr val="tx1"/>
                </a:solidFill>
                <a:latin typeface="Times New Roman" panose="02020603050405020304" pitchFamily="18" charset="0"/>
                <a:cs typeface="Times New Roman" panose="02020603050405020304" pitchFamily="18" charset="0"/>
              </a:rPr>
              <a:t>Ürün kullanımını teşvik etmek</a:t>
            </a:r>
          </a:p>
          <a:p>
            <a:pPr>
              <a:buSzPct val="160000"/>
              <a:buFont typeface="Wingdings" panose="05000000000000000000" pitchFamily="2" charset="2"/>
              <a:buChar char="§"/>
            </a:pPr>
            <a:r>
              <a:rPr lang="tr-TR" sz="2400" dirty="0">
                <a:solidFill>
                  <a:schemeClr val="tx1"/>
                </a:solidFill>
                <a:latin typeface="Times New Roman" panose="02020603050405020304" pitchFamily="18" charset="0"/>
                <a:cs typeface="Times New Roman" panose="02020603050405020304" pitchFamily="18" charset="0"/>
              </a:rPr>
              <a:t>Satıcıları teşvik etmek</a:t>
            </a:r>
          </a:p>
          <a:p>
            <a:pPr>
              <a:buSzPct val="160000"/>
              <a:buFont typeface="Wingdings" panose="05000000000000000000" pitchFamily="2" charset="2"/>
              <a:buChar char="§"/>
            </a:pPr>
            <a:r>
              <a:rPr lang="tr-TR" sz="2400" dirty="0">
                <a:solidFill>
                  <a:schemeClr val="tx1"/>
                </a:solidFill>
                <a:latin typeface="Times New Roman" panose="02020603050405020304" pitchFamily="18" charset="0"/>
                <a:cs typeface="Times New Roman" panose="02020603050405020304" pitchFamily="18" charset="0"/>
              </a:rPr>
              <a:t>Uluslararası pazarlama çalışmalarına fayda sağlamak</a:t>
            </a:r>
            <a:endParaRPr lang="tr-TR"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677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EF36BCB-D717-487D-871C-991340E9BCAE}"/>
              </a:ext>
            </a:extLst>
          </p:cNvPr>
          <p:cNvSpPr>
            <a:spLocks noGrp="1"/>
          </p:cNvSpPr>
          <p:nvPr>
            <p:ph type="title"/>
          </p:nvPr>
        </p:nvSpPr>
        <p:spPr>
          <a:xfrm>
            <a:off x="1371600" y="685800"/>
            <a:ext cx="9601200" cy="592584"/>
          </a:xfrm>
        </p:spPr>
        <p:txBody>
          <a:bodyPr>
            <a:normAutofit/>
          </a:bodyPr>
          <a:lstStyle/>
          <a:p>
            <a:pPr algn="ctr"/>
            <a:r>
              <a:rPr lang="tr-TR" sz="3000" dirty="0">
                <a:solidFill>
                  <a:schemeClr val="tx1"/>
                </a:solidFill>
                <a:latin typeface="Times New Roman" panose="02020603050405020304" pitchFamily="18" charset="0"/>
                <a:cs typeface="Times New Roman" panose="02020603050405020304" pitchFamily="18" charset="0"/>
              </a:rPr>
              <a:t>SPONSORLUK ÇEŞİTLERİ</a:t>
            </a:r>
          </a:p>
        </p:txBody>
      </p:sp>
      <p:sp>
        <p:nvSpPr>
          <p:cNvPr id="3" name="İçerik Yer Tutucusu 2">
            <a:extLst>
              <a:ext uri="{FF2B5EF4-FFF2-40B4-BE49-F238E27FC236}">
                <a16:creationId xmlns:a16="http://schemas.microsoft.com/office/drawing/2014/main" xmlns="" id="{934F67C6-5DAA-4CE4-B060-E575B931AE20}"/>
              </a:ext>
            </a:extLst>
          </p:cNvPr>
          <p:cNvSpPr>
            <a:spLocks noGrp="1"/>
          </p:cNvSpPr>
          <p:nvPr>
            <p:ph idx="1"/>
          </p:nvPr>
        </p:nvSpPr>
        <p:spPr/>
        <p:txBody>
          <a:bodyPr/>
          <a:lstStyle/>
          <a:p>
            <a:r>
              <a:rPr lang="tr-TR" b="1" i="0" dirty="0">
                <a:solidFill>
                  <a:srgbClr val="000000"/>
                </a:solidFill>
                <a:effectLst/>
                <a:latin typeface="Helvetica" panose="020B0604020202020204" pitchFamily="34" charset="0"/>
              </a:rPr>
              <a:t>Spor Sponsorluğu</a:t>
            </a:r>
            <a:endParaRPr lang="tr-TR" b="0" i="0" dirty="0">
              <a:solidFill>
                <a:srgbClr val="000000"/>
              </a:solidFill>
              <a:effectLst/>
              <a:latin typeface="Helvetica" panose="020B0604020202020204" pitchFamily="34" charset="0"/>
            </a:endParaRPr>
          </a:p>
          <a:p>
            <a:r>
              <a:rPr lang="tr-TR" b="1" i="0" dirty="0">
                <a:solidFill>
                  <a:srgbClr val="000000"/>
                </a:solidFill>
                <a:effectLst/>
                <a:latin typeface="Helvetica" panose="020B0604020202020204" pitchFamily="34" charset="0"/>
              </a:rPr>
              <a:t>Kültür-Sanat Sponsorluğu</a:t>
            </a:r>
            <a:endParaRPr lang="tr-TR" b="0" i="0" dirty="0">
              <a:solidFill>
                <a:srgbClr val="000000"/>
              </a:solidFill>
              <a:effectLst/>
              <a:latin typeface="Helvetica" panose="020B0604020202020204" pitchFamily="34" charset="0"/>
            </a:endParaRPr>
          </a:p>
          <a:p>
            <a:r>
              <a:rPr lang="tr-TR" b="1" i="0" dirty="0">
                <a:solidFill>
                  <a:srgbClr val="000000"/>
                </a:solidFill>
                <a:effectLst/>
                <a:latin typeface="Helvetica" panose="020B0604020202020204" pitchFamily="34" charset="0"/>
              </a:rPr>
              <a:t>Sosyal Sponsorluk</a:t>
            </a:r>
            <a:endParaRPr lang="tr-TR" b="0" i="0" dirty="0">
              <a:solidFill>
                <a:srgbClr val="000000"/>
              </a:solidFill>
              <a:effectLst/>
              <a:latin typeface="Helvetica" panose="020B0604020202020204" pitchFamily="34" charset="0"/>
            </a:endParaRPr>
          </a:p>
          <a:p>
            <a:r>
              <a:rPr lang="tr-TR" b="1" i="0" dirty="0">
                <a:solidFill>
                  <a:srgbClr val="000000"/>
                </a:solidFill>
                <a:effectLst/>
                <a:latin typeface="Helvetica" panose="020B0604020202020204" pitchFamily="34" charset="0"/>
              </a:rPr>
              <a:t>Yayın Sponsorluğu</a:t>
            </a:r>
            <a:endParaRPr lang="tr-TR" b="0" i="0" dirty="0">
              <a:solidFill>
                <a:srgbClr val="000000"/>
              </a:solidFill>
              <a:effectLst/>
              <a:latin typeface="Helvetica" panose="020B0604020202020204" pitchFamily="34" charset="0"/>
            </a:endParaRPr>
          </a:p>
          <a:p>
            <a:r>
              <a:rPr lang="tr-TR" b="1" i="0" dirty="0">
                <a:solidFill>
                  <a:srgbClr val="000000"/>
                </a:solidFill>
                <a:effectLst/>
                <a:latin typeface="Helvetica" panose="020B0604020202020204" pitchFamily="34" charset="0"/>
              </a:rPr>
              <a:t>Macera-Seyahat Sponsorluğu</a:t>
            </a:r>
            <a:endParaRPr lang="tr-TR" dirty="0"/>
          </a:p>
        </p:txBody>
      </p:sp>
    </p:spTree>
    <p:extLst>
      <p:ext uri="{BB962C8B-B14F-4D97-AF65-F5344CB8AC3E}">
        <p14:creationId xmlns:p14="http://schemas.microsoft.com/office/powerpoint/2010/main" val="2630858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E307008-C9AF-4908-B0AB-05445BDA9630}"/>
              </a:ext>
            </a:extLst>
          </p:cNvPr>
          <p:cNvSpPr>
            <a:spLocks noGrp="1"/>
          </p:cNvSpPr>
          <p:nvPr>
            <p:ph type="title"/>
          </p:nvPr>
        </p:nvSpPr>
        <p:spPr>
          <a:xfrm>
            <a:off x="1371600" y="534880"/>
            <a:ext cx="9601200" cy="486052"/>
          </a:xfrm>
        </p:spPr>
        <p:txBody>
          <a:bodyPr>
            <a:normAutofit fontScale="90000"/>
          </a:bodyPr>
          <a:lstStyle/>
          <a:p>
            <a:pPr algn="ctr"/>
            <a:r>
              <a:rPr lang="tr-TR" sz="3000" dirty="0">
                <a:latin typeface="Times New Roman" panose="02020603050405020304" pitchFamily="18" charset="0"/>
                <a:cs typeface="Times New Roman" panose="02020603050405020304" pitchFamily="18" charset="0"/>
              </a:rPr>
              <a:t>SPONSORLUK ÇEŞİTLERİ</a:t>
            </a:r>
            <a:endParaRPr lang="tr-TR" sz="3000" dirty="0"/>
          </a:p>
        </p:txBody>
      </p:sp>
      <p:sp>
        <p:nvSpPr>
          <p:cNvPr id="3" name="İçerik Yer Tutucusu 2">
            <a:extLst>
              <a:ext uri="{FF2B5EF4-FFF2-40B4-BE49-F238E27FC236}">
                <a16:creationId xmlns:a16="http://schemas.microsoft.com/office/drawing/2014/main" xmlns="" id="{F5852882-5042-4FFA-B8B3-7BD9FBC6546E}"/>
              </a:ext>
            </a:extLst>
          </p:cNvPr>
          <p:cNvSpPr>
            <a:spLocks noGrp="1"/>
          </p:cNvSpPr>
          <p:nvPr>
            <p:ph idx="1"/>
          </p:nvPr>
        </p:nvSpPr>
        <p:spPr>
          <a:xfrm>
            <a:off x="1371600" y="1434113"/>
            <a:ext cx="9601200" cy="5126484"/>
          </a:xfrm>
        </p:spPr>
        <p:txBody>
          <a:bodyPr/>
          <a:lstStyle/>
          <a:p>
            <a:r>
              <a:rPr lang="tr-TR" b="1" i="0" dirty="0">
                <a:solidFill>
                  <a:srgbClr val="000000"/>
                </a:solidFill>
                <a:effectLst/>
                <a:latin typeface="Helvetica" panose="020B0604020202020204" pitchFamily="34" charset="0"/>
              </a:rPr>
              <a:t>Spor Sponsorluğu</a:t>
            </a:r>
            <a:endParaRPr lang="tr-TR" b="0" i="0" dirty="0">
              <a:solidFill>
                <a:srgbClr val="000000"/>
              </a:solidFill>
              <a:effectLst/>
              <a:latin typeface="Helvetica" panose="020B0604020202020204" pitchFamily="34" charset="0"/>
            </a:endParaRPr>
          </a:p>
          <a:p>
            <a:pPr marL="457200" algn="just"/>
            <a:r>
              <a:rPr lang="tr-TR" b="0" i="0" dirty="0">
                <a:solidFill>
                  <a:srgbClr val="000000"/>
                </a:solidFill>
                <a:effectLst/>
                <a:latin typeface="Times New Roman" panose="02020603050405020304" pitchFamily="18" charset="0"/>
                <a:cs typeface="Times New Roman" panose="02020603050405020304" pitchFamily="18" charset="0"/>
              </a:rPr>
              <a:t>Sporun dünyanın her yerinde büyük kitleler tarafından izlenilmesi kuruluşları bu faaliyetlere sponsor olmaya teşvik etmektedir.</a:t>
            </a:r>
          </a:p>
          <a:p>
            <a:pPr marL="457200" algn="just"/>
            <a:r>
              <a:rPr lang="tr-TR" b="0" i="0" dirty="0">
                <a:solidFill>
                  <a:srgbClr val="000000"/>
                </a:solidFill>
                <a:effectLst/>
                <a:latin typeface="Times New Roman" panose="02020603050405020304" pitchFamily="18" charset="0"/>
                <a:cs typeface="Times New Roman" panose="02020603050405020304" pitchFamily="18" charset="0"/>
              </a:rPr>
              <a:t>Kuruluşların ulaşmak istediği hedef kitlesine bağlı olarak ürün ya da hizmetin topluma duyurulması için uluslararası, ulusal veya yerel bir spor olayına malzeme, hizmet veya maddi açıdan destek verebilmektedir.</a:t>
            </a:r>
          </a:p>
          <a:p>
            <a:pPr marL="457200" algn="just"/>
            <a:r>
              <a:rPr lang="tr-TR" b="0" i="0" dirty="0">
                <a:solidFill>
                  <a:srgbClr val="000000"/>
                </a:solidFill>
                <a:effectLst/>
                <a:latin typeface="Times New Roman" panose="02020603050405020304" pitchFamily="18" charset="0"/>
                <a:cs typeface="Times New Roman" panose="02020603050405020304" pitchFamily="18" charset="0"/>
              </a:rPr>
              <a:t>Dünyada sponsorluk harcamalarının büyük bir kısmı spor sponsorluğuna harcanmaktadır. Bu oran %67 gibi oldukça yüksek bir sayıya ulaşmaktadır.</a:t>
            </a:r>
          </a:p>
        </p:txBody>
      </p:sp>
      <p:pic>
        <p:nvPicPr>
          <p:cNvPr id="5" name="Resim 4">
            <a:extLst>
              <a:ext uri="{FF2B5EF4-FFF2-40B4-BE49-F238E27FC236}">
                <a16:creationId xmlns:a16="http://schemas.microsoft.com/office/drawing/2014/main" xmlns="" id="{27F75F6C-BF53-4899-8E9B-849436169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4931" y="4394447"/>
            <a:ext cx="5715000" cy="2370337"/>
          </a:xfrm>
          <a:prstGeom prst="rect">
            <a:avLst/>
          </a:prstGeom>
        </p:spPr>
      </p:pic>
    </p:spTree>
    <p:extLst>
      <p:ext uri="{BB962C8B-B14F-4D97-AF65-F5344CB8AC3E}">
        <p14:creationId xmlns:p14="http://schemas.microsoft.com/office/powerpoint/2010/main" val="3852000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F5B634C-BFB0-44F3-8595-1A71CE50855C}"/>
              </a:ext>
            </a:extLst>
          </p:cNvPr>
          <p:cNvSpPr>
            <a:spLocks noGrp="1"/>
          </p:cNvSpPr>
          <p:nvPr>
            <p:ph type="title"/>
          </p:nvPr>
        </p:nvSpPr>
        <p:spPr>
          <a:xfrm>
            <a:off x="1371600" y="486792"/>
            <a:ext cx="9601200" cy="503808"/>
          </a:xfrm>
        </p:spPr>
        <p:txBody>
          <a:bodyPr>
            <a:normAutofit/>
          </a:bodyPr>
          <a:lstStyle/>
          <a:p>
            <a:pPr algn="ctr"/>
            <a:r>
              <a:rPr lang="tr-TR" sz="3000" dirty="0">
                <a:latin typeface="Times New Roman" panose="02020603050405020304" pitchFamily="18" charset="0"/>
                <a:cs typeface="Times New Roman" panose="02020603050405020304" pitchFamily="18" charset="0"/>
              </a:rPr>
              <a:t>SPONSORLUK ÇEŞİTLERİ</a:t>
            </a:r>
            <a:endParaRPr lang="tr-TR" sz="3000" dirty="0"/>
          </a:p>
        </p:txBody>
      </p:sp>
      <p:sp>
        <p:nvSpPr>
          <p:cNvPr id="3" name="İçerik Yer Tutucusu 2">
            <a:extLst>
              <a:ext uri="{FF2B5EF4-FFF2-40B4-BE49-F238E27FC236}">
                <a16:creationId xmlns:a16="http://schemas.microsoft.com/office/drawing/2014/main" xmlns="" id="{4B53BC0A-CF94-4B5E-8A56-0BD38CC4789A}"/>
              </a:ext>
            </a:extLst>
          </p:cNvPr>
          <p:cNvSpPr>
            <a:spLocks noGrp="1"/>
          </p:cNvSpPr>
          <p:nvPr>
            <p:ph idx="1"/>
          </p:nvPr>
        </p:nvSpPr>
        <p:spPr>
          <a:xfrm>
            <a:off x="1371600" y="1296140"/>
            <a:ext cx="9601200" cy="4571260"/>
          </a:xfrm>
        </p:spPr>
        <p:txBody>
          <a:bodyPr/>
          <a:lstStyle/>
          <a:p>
            <a:r>
              <a:rPr lang="tr-TR" b="1" i="0" dirty="0">
                <a:solidFill>
                  <a:srgbClr val="000000"/>
                </a:solidFill>
                <a:effectLst/>
                <a:latin typeface="Helvetica" panose="020B0604020202020204" pitchFamily="34" charset="0"/>
              </a:rPr>
              <a:t>Kültür-Sanat Sponsorluğu</a:t>
            </a:r>
            <a:endParaRPr lang="tr-TR" b="0" i="0" dirty="0">
              <a:solidFill>
                <a:srgbClr val="000000"/>
              </a:solidFill>
              <a:effectLst/>
              <a:latin typeface="Helvetica" panose="020B0604020202020204" pitchFamily="34" charset="0"/>
            </a:endParaRPr>
          </a:p>
          <a:p>
            <a:pPr marL="457200" algn="just"/>
            <a:r>
              <a:rPr lang="tr-TR" sz="2400" b="0" i="0" dirty="0">
                <a:solidFill>
                  <a:srgbClr val="000000"/>
                </a:solidFill>
                <a:effectLst/>
                <a:latin typeface="Times New Roman" panose="02020603050405020304" pitchFamily="18" charset="0"/>
                <a:cs typeface="Times New Roman" panose="02020603050405020304" pitchFamily="18" charset="0"/>
              </a:rPr>
              <a:t>Kurumların imajı açısından yapılan bu tür sponsorluklar spordan sonra en fazla yatırımın yapıldığı sponsorluk türüdür. Kültür ve sanatın hangi alanında sponsorluk yapılacağına karar verme aşamasında kuruluşun hedef kitlenin yaşı, gelir düzeyi, sosyal statüsü ve tüketim biçimi göz önünde bulundurulmalı, desteklenecek faaliyet ile yaratılmak istenilen imaj arasındaki bağlantı iyi tespit edilmesi gerekir.</a:t>
            </a:r>
          </a:p>
          <a:p>
            <a:pPr marL="0" indent="0">
              <a:buNone/>
            </a:pPr>
            <a:endParaRPr lang="tr-TR" dirty="0"/>
          </a:p>
        </p:txBody>
      </p:sp>
      <p:pic>
        <p:nvPicPr>
          <p:cNvPr id="5" name="Resim 4">
            <a:extLst>
              <a:ext uri="{FF2B5EF4-FFF2-40B4-BE49-F238E27FC236}">
                <a16:creationId xmlns:a16="http://schemas.microsoft.com/office/drawing/2014/main" xmlns="" id="{B2FC6073-6477-4C2A-B153-A2FDF2BFDA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2889" y="3950563"/>
            <a:ext cx="7400925" cy="2324470"/>
          </a:xfrm>
          <a:prstGeom prst="rect">
            <a:avLst/>
          </a:prstGeom>
        </p:spPr>
      </p:pic>
    </p:spTree>
    <p:extLst>
      <p:ext uri="{BB962C8B-B14F-4D97-AF65-F5344CB8AC3E}">
        <p14:creationId xmlns:p14="http://schemas.microsoft.com/office/powerpoint/2010/main" val="3687351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716F828-3247-40B2-A069-ADB712603A95}"/>
              </a:ext>
            </a:extLst>
          </p:cNvPr>
          <p:cNvSpPr>
            <a:spLocks noGrp="1"/>
          </p:cNvSpPr>
          <p:nvPr>
            <p:ph type="title"/>
          </p:nvPr>
        </p:nvSpPr>
        <p:spPr>
          <a:xfrm>
            <a:off x="1371600" y="685800"/>
            <a:ext cx="9601200" cy="486052"/>
          </a:xfrm>
        </p:spPr>
        <p:txBody>
          <a:bodyPr>
            <a:normAutofit fontScale="90000"/>
          </a:bodyPr>
          <a:lstStyle/>
          <a:p>
            <a:pPr algn="ctr"/>
            <a:r>
              <a:rPr lang="tr-TR" sz="3000" dirty="0">
                <a:latin typeface="Times New Roman" panose="02020603050405020304" pitchFamily="18" charset="0"/>
                <a:cs typeface="Times New Roman" panose="02020603050405020304" pitchFamily="18" charset="0"/>
              </a:rPr>
              <a:t>SPONSORLUK ÇEŞİTLERİ</a:t>
            </a:r>
            <a:endParaRPr lang="tr-TR" sz="3000" dirty="0"/>
          </a:p>
        </p:txBody>
      </p:sp>
      <p:sp>
        <p:nvSpPr>
          <p:cNvPr id="3" name="İçerik Yer Tutucusu 2">
            <a:extLst>
              <a:ext uri="{FF2B5EF4-FFF2-40B4-BE49-F238E27FC236}">
                <a16:creationId xmlns:a16="http://schemas.microsoft.com/office/drawing/2014/main" xmlns="" id="{1070741A-D6FB-43A4-90A6-10FBCA53013A}"/>
              </a:ext>
            </a:extLst>
          </p:cNvPr>
          <p:cNvSpPr>
            <a:spLocks noGrp="1"/>
          </p:cNvSpPr>
          <p:nvPr>
            <p:ph idx="1"/>
          </p:nvPr>
        </p:nvSpPr>
        <p:spPr>
          <a:xfrm>
            <a:off x="1371600" y="1331650"/>
            <a:ext cx="9601200" cy="5326602"/>
          </a:xfrm>
        </p:spPr>
        <p:txBody>
          <a:bodyPr/>
          <a:lstStyle/>
          <a:p>
            <a:r>
              <a:rPr lang="tr-TR" b="1" i="0" dirty="0">
                <a:solidFill>
                  <a:srgbClr val="000000"/>
                </a:solidFill>
                <a:effectLst/>
                <a:latin typeface="Helvetica" panose="020B0604020202020204" pitchFamily="34" charset="0"/>
              </a:rPr>
              <a:t>Sosyal Sponsorluk</a:t>
            </a:r>
          </a:p>
          <a:p>
            <a:pPr marL="457200" algn="just"/>
            <a:r>
              <a:rPr lang="tr-TR" b="0" i="0" dirty="0">
                <a:solidFill>
                  <a:srgbClr val="000000"/>
                </a:solidFill>
                <a:effectLst/>
                <a:latin typeface="Times New Roman" panose="02020603050405020304" pitchFamily="18" charset="0"/>
                <a:cs typeface="Times New Roman" panose="02020603050405020304" pitchFamily="18" charset="0"/>
              </a:rPr>
              <a:t>Kuruluşlar kar amacı gütmeden, sosyal sorumluluk bilincine sahip olduklarının bir ispatı olarak sosyal sponsorluk faaliyetlerinde bulunurlar. Devletin ve kamu kuruluşlarının yetersiz kaldığı bir çok durumda özel kuruluşların üstlendiği sağlık, eğitim ve çevre alanlarını kapsamaktadır.</a:t>
            </a:r>
          </a:p>
          <a:p>
            <a:pPr marL="457200" algn="just"/>
            <a:r>
              <a:rPr lang="tr-TR" b="0" i="0" dirty="0">
                <a:solidFill>
                  <a:srgbClr val="000000"/>
                </a:solidFill>
                <a:effectLst/>
                <a:latin typeface="Times New Roman" panose="02020603050405020304" pitchFamily="18" charset="0"/>
                <a:cs typeface="Times New Roman" panose="02020603050405020304" pitchFamily="18" charset="0"/>
              </a:rPr>
              <a:t>Özellikle son zamanlarda sosyal sponsorluklar daha da önemli olmaya başlamıştır. Kuruluşların hedef kitleye bu tarz sponsorluklarla hitap etmesi pozitif sonuçlara neden olmaktadır.</a:t>
            </a:r>
          </a:p>
          <a:p>
            <a:pPr marL="0" indent="0">
              <a:buNone/>
            </a:pPr>
            <a:endParaRPr lang="tr-TR" b="0" i="0" dirty="0">
              <a:solidFill>
                <a:srgbClr val="000000"/>
              </a:solidFill>
              <a:effectLst/>
              <a:latin typeface="Helvetica" panose="020B0604020202020204" pitchFamily="34" charset="0"/>
            </a:endParaRPr>
          </a:p>
          <a:p>
            <a:endParaRPr lang="tr-TR" dirty="0"/>
          </a:p>
        </p:txBody>
      </p:sp>
      <p:pic>
        <p:nvPicPr>
          <p:cNvPr id="7" name="Resim 6">
            <a:extLst>
              <a:ext uri="{FF2B5EF4-FFF2-40B4-BE49-F238E27FC236}">
                <a16:creationId xmlns:a16="http://schemas.microsoft.com/office/drawing/2014/main" xmlns="" id="{539AF416-C09B-419B-866E-697355986B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7285" y="4128117"/>
            <a:ext cx="6525088" cy="2530135"/>
          </a:xfrm>
          <a:prstGeom prst="rect">
            <a:avLst/>
          </a:prstGeom>
        </p:spPr>
      </p:pic>
    </p:spTree>
    <p:extLst>
      <p:ext uri="{BB962C8B-B14F-4D97-AF65-F5344CB8AC3E}">
        <p14:creationId xmlns:p14="http://schemas.microsoft.com/office/powerpoint/2010/main" val="2207193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503E0EA-3978-422E-BD20-7BB026812B9B}"/>
              </a:ext>
            </a:extLst>
          </p:cNvPr>
          <p:cNvSpPr>
            <a:spLocks noGrp="1"/>
          </p:cNvSpPr>
          <p:nvPr>
            <p:ph type="title"/>
          </p:nvPr>
        </p:nvSpPr>
        <p:spPr>
          <a:xfrm>
            <a:off x="1371600" y="460159"/>
            <a:ext cx="9601200" cy="530441"/>
          </a:xfrm>
        </p:spPr>
        <p:txBody>
          <a:bodyPr>
            <a:normAutofit/>
          </a:bodyPr>
          <a:lstStyle/>
          <a:p>
            <a:pPr algn="ctr"/>
            <a:r>
              <a:rPr lang="tr-TR" sz="3000" dirty="0">
                <a:latin typeface="Times New Roman" panose="02020603050405020304" pitchFamily="18" charset="0"/>
                <a:cs typeface="Times New Roman" panose="02020603050405020304" pitchFamily="18" charset="0"/>
              </a:rPr>
              <a:t>SPONSORLUK ÇEŞİTLERİ</a:t>
            </a:r>
            <a:endParaRPr lang="tr-TR" sz="3000" dirty="0"/>
          </a:p>
        </p:txBody>
      </p:sp>
      <p:sp>
        <p:nvSpPr>
          <p:cNvPr id="3" name="İçerik Yer Tutucusu 2">
            <a:extLst>
              <a:ext uri="{FF2B5EF4-FFF2-40B4-BE49-F238E27FC236}">
                <a16:creationId xmlns:a16="http://schemas.microsoft.com/office/drawing/2014/main" xmlns="" id="{CC640CED-BADF-49DA-9CDD-42A4C34D119F}"/>
              </a:ext>
            </a:extLst>
          </p:cNvPr>
          <p:cNvSpPr>
            <a:spLocks noGrp="1"/>
          </p:cNvSpPr>
          <p:nvPr>
            <p:ph idx="1"/>
          </p:nvPr>
        </p:nvSpPr>
        <p:spPr>
          <a:xfrm>
            <a:off x="1371600" y="1438183"/>
            <a:ext cx="9601200" cy="5299968"/>
          </a:xfrm>
        </p:spPr>
        <p:txBody>
          <a:bodyPr/>
          <a:lstStyle/>
          <a:p>
            <a:r>
              <a:rPr lang="tr-TR" b="1" i="0" dirty="0">
                <a:solidFill>
                  <a:srgbClr val="000000"/>
                </a:solidFill>
                <a:effectLst/>
                <a:latin typeface="Helvetica" panose="020B0604020202020204" pitchFamily="34" charset="0"/>
              </a:rPr>
              <a:t>Yayın Sponsorluğu</a:t>
            </a:r>
            <a:endParaRPr lang="tr-TR" b="0" i="0" dirty="0">
              <a:solidFill>
                <a:srgbClr val="000000"/>
              </a:solidFill>
              <a:effectLst/>
              <a:latin typeface="Helvetica" panose="020B0604020202020204" pitchFamily="34" charset="0"/>
            </a:endParaRPr>
          </a:p>
          <a:p>
            <a:pPr marL="457200" algn="just"/>
            <a:r>
              <a:rPr lang="tr-TR" b="0" i="0" dirty="0">
                <a:solidFill>
                  <a:srgbClr val="000000"/>
                </a:solidFill>
                <a:effectLst/>
                <a:latin typeface="Times New Roman" panose="02020603050405020304" pitchFamily="18" charset="0"/>
                <a:cs typeface="Times New Roman" panose="02020603050405020304" pitchFamily="18" charset="0"/>
              </a:rPr>
              <a:t>Son zamanlarda özellikle televizyon kanallarında veya sosyal medyalarda kullanılan yayın sponsorluğu artmaktadır. Dizi, film, yarışma programları gibi birçok yayınlarda dahil olmak üzere sponsorlar hedef kitlesinin ayrılmaz olduğu yayınlardan faydalanmaktadır.</a:t>
            </a:r>
          </a:p>
          <a:p>
            <a:pPr marL="457200" algn="just"/>
            <a:r>
              <a:rPr lang="tr-TR" b="0" i="0" dirty="0">
                <a:solidFill>
                  <a:srgbClr val="000000"/>
                </a:solidFill>
                <a:effectLst/>
                <a:latin typeface="Times New Roman" panose="02020603050405020304" pitchFamily="18" charset="0"/>
                <a:cs typeface="Times New Roman" panose="02020603050405020304" pitchFamily="18" charset="0"/>
              </a:rPr>
              <a:t>Fakat sponsor olunamayacak bazı durumlar söz konusu olmaktadır. Kamu adına zarar verecek ve kötü örnek teşkil edecek ürün sponsorlukları yasaklanmıştır. </a:t>
            </a:r>
            <a:r>
              <a:rPr lang="tr-TR" b="0" i="0" dirty="0" err="1">
                <a:solidFill>
                  <a:srgbClr val="000000"/>
                </a:solidFill>
                <a:effectLst/>
                <a:latin typeface="Times New Roman" panose="02020603050405020304" pitchFamily="18" charset="0"/>
                <a:cs typeface="Times New Roman" panose="02020603050405020304" pitchFamily="18" charset="0"/>
              </a:rPr>
              <a:t>Örn</a:t>
            </a:r>
            <a:r>
              <a:rPr lang="tr-TR" b="0" i="0" dirty="0">
                <a:solidFill>
                  <a:srgbClr val="000000"/>
                </a:solidFill>
                <a:effectLst/>
                <a:latin typeface="Times New Roman" panose="02020603050405020304" pitchFamily="18" charset="0"/>
                <a:cs typeface="Times New Roman" panose="02020603050405020304" pitchFamily="18" charset="0"/>
              </a:rPr>
              <a:t>: alkol, tütün ürünleri </a:t>
            </a:r>
            <a:r>
              <a:rPr lang="tr-TR" b="0" i="0" dirty="0" err="1">
                <a:solidFill>
                  <a:srgbClr val="000000"/>
                </a:solidFill>
                <a:effectLst/>
                <a:latin typeface="Times New Roman" panose="02020603050405020304" pitchFamily="18" charset="0"/>
                <a:cs typeface="Times New Roman" panose="02020603050405020304" pitchFamily="18" charset="0"/>
              </a:rPr>
              <a:t>v.s</a:t>
            </a:r>
            <a:r>
              <a:rPr lang="tr-TR" b="0" i="0" dirty="0">
                <a:solidFill>
                  <a:srgbClr val="000000"/>
                </a:solidFill>
                <a:effectLst/>
                <a:latin typeface="Times New Roman" panose="02020603050405020304" pitchFamily="18" charset="0"/>
                <a:cs typeface="Times New Roman" panose="02020603050405020304" pitchFamily="18" charset="0"/>
              </a:rPr>
              <a:t>.</a:t>
            </a:r>
          </a:p>
          <a:p>
            <a:pPr marL="73152" indent="0" algn="l">
              <a:buNone/>
            </a:pPr>
            <a:endParaRPr lang="tr-TR" b="0" i="0" dirty="0">
              <a:solidFill>
                <a:srgbClr val="000000"/>
              </a:solidFill>
              <a:effectLst/>
              <a:latin typeface="Helvetica" panose="020B0604020202020204" pitchFamily="34" charset="0"/>
            </a:endParaRPr>
          </a:p>
          <a:p>
            <a:endParaRPr lang="tr-TR" dirty="0"/>
          </a:p>
        </p:txBody>
      </p:sp>
      <p:pic>
        <p:nvPicPr>
          <p:cNvPr id="5" name="Resim 4">
            <a:extLst>
              <a:ext uri="{FF2B5EF4-FFF2-40B4-BE49-F238E27FC236}">
                <a16:creationId xmlns:a16="http://schemas.microsoft.com/office/drawing/2014/main" xmlns="" id="{CE1574A0-5819-44F3-AB1F-02E30BF67D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584" y="4324905"/>
            <a:ext cx="7697125" cy="2072936"/>
          </a:xfrm>
          <a:prstGeom prst="rect">
            <a:avLst/>
          </a:prstGeom>
        </p:spPr>
      </p:pic>
    </p:spTree>
    <p:extLst>
      <p:ext uri="{BB962C8B-B14F-4D97-AF65-F5344CB8AC3E}">
        <p14:creationId xmlns:p14="http://schemas.microsoft.com/office/powerpoint/2010/main" val="1252049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3B7519C-F2E9-4370-830E-5D46727F186E}"/>
              </a:ext>
            </a:extLst>
          </p:cNvPr>
          <p:cNvSpPr>
            <a:spLocks noGrp="1"/>
          </p:cNvSpPr>
          <p:nvPr>
            <p:ph type="title"/>
          </p:nvPr>
        </p:nvSpPr>
        <p:spPr>
          <a:xfrm>
            <a:off x="1371600" y="508246"/>
            <a:ext cx="9601200" cy="486052"/>
          </a:xfrm>
        </p:spPr>
        <p:txBody>
          <a:bodyPr>
            <a:normAutofit fontScale="90000"/>
          </a:bodyPr>
          <a:lstStyle/>
          <a:p>
            <a:pPr algn="ctr"/>
            <a:r>
              <a:rPr lang="tr-TR" sz="3000" dirty="0">
                <a:latin typeface="Times New Roman" panose="02020603050405020304" pitchFamily="18" charset="0"/>
                <a:cs typeface="Times New Roman" panose="02020603050405020304" pitchFamily="18" charset="0"/>
              </a:rPr>
              <a:t>SPONSORLUK ÇEŞİTLERİ</a:t>
            </a:r>
            <a:endParaRPr lang="tr-TR" sz="3000" dirty="0"/>
          </a:p>
        </p:txBody>
      </p:sp>
      <p:sp>
        <p:nvSpPr>
          <p:cNvPr id="3" name="İçerik Yer Tutucusu 2">
            <a:extLst>
              <a:ext uri="{FF2B5EF4-FFF2-40B4-BE49-F238E27FC236}">
                <a16:creationId xmlns:a16="http://schemas.microsoft.com/office/drawing/2014/main" xmlns="" id="{A7999752-0AFE-4739-AB3F-6C761160760A}"/>
              </a:ext>
            </a:extLst>
          </p:cNvPr>
          <p:cNvSpPr>
            <a:spLocks noGrp="1"/>
          </p:cNvSpPr>
          <p:nvPr>
            <p:ph idx="1"/>
          </p:nvPr>
        </p:nvSpPr>
        <p:spPr>
          <a:xfrm>
            <a:off x="1371600" y="1389356"/>
            <a:ext cx="9601200" cy="5322162"/>
          </a:xfrm>
        </p:spPr>
        <p:txBody>
          <a:bodyPr/>
          <a:lstStyle/>
          <a:p>
            <a:r>
              <a:rPr lang="tr-TR" b="1" i="0" dirty="0">
                <a:solidFill>
                  <a:srgbClr val="000000"/>
                </a:solidFill>
                <a:effectLst/>
                <a:latin typeface="Helvetica" panose="020B0604020202020204" pitchFamily="34" charset="0"/>
              </a:rPr>
              <a:t>Macera-Seyahat Sponsorluğu</a:t>
            </a:r>
            <a:endParaRPr lang="tr-TR" b="0" i="0" dirty="0">
              <a:solidFill>
                <a:srgbClr val="000000"/>
              </a:solidFill>
              <a:effectLst/>
              <a:latin typeface="Helvetica" panose="020B0604020202020204" pitchFamily="34" charset="0"/>
            </a:endParaRPr>
          </a:p>
          <a:p>
            <a:pPr marL="457200" algn="just"/>
            <a:r>
              <a:rPr lang="tr-TR" b="0" i="0" dirty="0">
                <a:solidFill>
                  <a:srgbClr val="000000"/>
                </a:solidFill>
                <a:effectLst/>
                <a:latin typeface="Times New Roman" panose="02020603050405020304" pitchFamily="18" charset="0"/>
                <a:cs typeface="Times New Roman" panose="02020603050405020304" pitchFamily="18" charset="0"/>
              </a:rPr>
              <a:t>Kuruluşların donanım sağlama ve doğrudan parasal katkı da bulunmasıyla bireysel veya takım olarak dağcılık, dünya rekorları, uzak mesafeli geziler gibi olayları desteklemesi ile macera ve seyahat sponsorluğunda bulunurlar.</a:t>
            </a:r>
          </a:p>
          <a:p>
            <a:pPr marL="457200" algn="just"/>
            <a:r>
              <a:rPr lang="tr-TR" b="0" i="0" dirty="0">
                <a:solidFill>
                  <a:srgbClr val="000000"/>
                </a:solidFill>
                <a:effectLst/>
                <a:latin typeface="Times New Roman" panose="02020603050405020304" pitchFamily="18" charset="0"/>
                <a:cs typeface="Times New Roman" panose="02020603050405020304" pitchFamily="18" charset="0"/>
              </a:rPr>
              <a:t>Bu tür sponsorluklarda kuruluşların imajı ve vermek istedikleri mesajların uygunluklarına göre destek vermektedirler. </a:t>
            </a:r>
            <a:endParaRPr lang="tr-TR" dirty="0"/>
          </a:p>
        </p:txBody>
      </p:sp>
      <p:pic>
        <p:nvPicPr>
          <p:cNvPr id="5" name="Resim 4">
            <a:extLst>
              <a:ext uri="{FF2B5EF4-FFF2-40B4-BE49-F238E27FC236}">
                <a16:creationId xmlns:a16="http://schemas.microsoft.com/office/drawing/2014/main" xmlns="" id="{EB6D822D-1219-421A-8377-1D2CDFEED3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8584" y="4381129"/>
            <a:ext cx="6587231" cy="2175029"/>
          </a:xfrm>
          <a:prstGeom prst="rect">
            <a:avLst/>
          </a:prstGeom>
        </p:spPr>
      </p:pic>
    </p:spTree>
    <p:extLst>
      <p:ext uri="{BB962C8B-B14F-4D97-AF65-F5344CB8AC3E}">
        <p14:creationId xmlns:p14="http://schemas.microsoft.com/office/powerpoint/2010/main" val="3686339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xmlns="" id="{A1C8ACEB-C834-4953-8339-84DB16486FFB}"/>
              </a:ext>
            </a:extLst>
          </p:cNvPr>
          <p:cNvSpPr>
            <a:spLocks noGrp="1"/>
          </p:cNvSpPr>
          <p:nvPr>
            <p:ph type="ctrTitle"/>
          </p:nvPr>
        </p:nvSpPr>
        <p:spPr/>
        <p:txBody>
          <a:bodyPr/>
          <a:lstStyle/>
          <a:p>
            <a:r>
              <a:rPr lang="tr-TR" dirty="0"/>
              <a:t>TEŞEKKÜRLER</a:t>
            </a:r>
          </a:p>
        </p:txBody>
      </p:sp>
    </p:spTree>
    <p:extLst>
      <p:ext uri="{BB962C8B-B14F-4D97-AF65-F5344CB8AC3E}">
        <p14:creationId xmlns:p14="http://schemas.microsoft.com/office/powerpoint/2010/main" val="162859852"/>
      </p:ext>
    </p:extLst>
  </p:cSld>
  <p:clrMapOvr>
    <a:masterClrMapping/>
  </p:clrMapOvr>
</p:sld>
</file>

<file path=ppt/theme/theme1.xml><?xml version="1.0" encoding="utf-8"?>
<a:theme xmlns:a="http://schemas.openxmlformats.org/drawingml/2006/main" name="Kırpma">
  <a:themeElements>
    <a:clrScheme name="Kırpma">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Kırpma">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ırpma">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TM10001105[[fn=Kırpma]]</Template>
  <TotalTime>100</TotalTime>
  <Words>665</Words>
  <Application>Microsoft Office PowerPoint</Application>
  <PresentationFormat>Özel</PresentationFormat>
  <Paragraphs>70</Paragraphs>
  <Slides>16</Slides>
  <Notes>0</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Kırpma</vt:lpstr>
      <vt:lpstr>SPOR SPONSORLUĞUNUN AMAÇLARI VE SPONSORLUK ÇEŞİTLERİ</vt:lpstr>
      <vt:lpstr>SPOR SPONSORLUĞU</vt:lpstr>
      <vt:lpstr>PowerPoint Sunusu</vt:lpstr>
      <vt:lpstr>SPOR SPONSORLUĞUNUN AMAÇLARI</vt:lpstr>
      <vt:lpstr>SPOR SPONSORLUĞUNUN AMAÇLARI</vt:lpstr>
      <vt:lpstr>SPOR SPONSORLUĞUNUN AMAÇLARI</vt:lpstr>
      <vt:lpstr>SPOR SPONSORLUĞUNUN AMAÇLARI</vt:lpstr>
      <vt:lpstr>SPOR SPONSORLUĞUNUN AMAÇLARI</vt:lpstr>
      <vt:lpstr>SPOR SPONSORLUĞUNUN AMAÇLARI</vt:lpstr>
      <vt:lpstr>SPONSORLUK ÇEŞİTLERİ</vt:lpstr>
      <vt:lpstr>SPONSORLUK ÇEŞİTLERİ</vt:lpstr>
      <vt:lpstr>SPONSORLUK ÇEŞİTLERİ</vt:lpstr>
      <vt:lpstr>SPONSORLUK ÇEŞİTLERİ</vt:lpstr>
      <vt:lpstr>SPONSORLUK ÇEŞİTLERİ</vt:lpstr>
      <vt:lpstr>SPONSORLUK ÇEŞİTLERİ</vt:lpstr>
      <vt:lpstr>TEŞEKKÜRLER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Kaan Karakuş</dc:creator>
  <cp:lastModifiedBy>user</cp:lastModifiedBy>
  <cp:revision>22</cp:revision>
  <dcterms:created xsi:type="dcterms:W3CDTF">2020-11-19T13:48:12Z</dcterms:created>
  <dcterms:modified xsi:type="dcterms:W3CDTF">2020-12-03T09:58:47Z</dcterms:modified>
</cp:coreProperties>
</file>