
<file path=[Content_Types].xml><?xml version="1.0" encoding="utf-8"?>
<Types xmlns="http://schemas.openxmlformats.org/package/2006/content-types">
  <Default Extension="gif" ContentType="video/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4" r:id="rId2"/>
    <p:sldId id="256" r:id="rId3"/>
    <p:sldId id="257" r:id="rId4"/>
    <p:sldId id="265" r:id="rId5"/>
    <p:sldId id="258" r:id="rId6"/>
    <p:sldId id="260" r:id="rId7"/>
    <p:sldId id="259" r:id="rId8"/>
    <p:sldId id="261" r:id="rId9"/>
    <p:sldId id="263" r:id="rId10"/>
    <p:sldId id="266" r:id="rId11"/>
    <p:sldId id="267" r:id="rId12"/>
    <p:sldId id="262" r:id="rId13"/>
    <p:sldId id="264" r:id="rId14"/>
    <p:sldId id="269" r:id="rId15"/>
    <p:sldId id="287" r:id="rId16"/>
    <p:sldId id="271" r:id="rId17"/>
    <p:sldId id="270" r:id="rId18"/>
    <p:sldId id="272" r:id="rId19"/>
    <p:sldId id="288" r:id="rId20"/>
    <p:sldId id="273" r:id="rId21"/>
    <p:sldId id="274" r:id="rId22"/>
    <p:sldId id="275" r:id="rId23"/>
    <p:sldId id="277" r:id="rId24"/>
    <p:sldId id="278" r:id="rId25"/>
    <p:sldId id="279" r:id="rId26"/>
    <p:sldId id="285" r:id="rId27"/>
    <p:sldId id="283" r:id="rId28"/>
    <p:sldId id="281" r:id="rId29"/>
    <p:sldId id="282" r:id="rId30"/>
    <p:sldId id="286"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şlıksız Bölüm" id="{B33CDACD-375F-453C-9A1E-1B73395101FB}">
          <p14:sldIdLst>
            <p14:sldId id="284"/>
            <p14:sldId id="256"/>
            <p14:sldId id="257"/>
            <p14:sldId id="265"/>
            <p14:sldId id="258"/>
            <p14:sldId id="260"/>
            <p14:sldId id="259"/>
            <p14:sldId id="261"/>
            <p14:sldId id="263"/>
            <p14:sldId id="266"/>
            <p14:sldId id="267"/>
            <p14:sldId id="262"/>
            <p14:sldId id="264"/>
            <p14:sldId id="269"/>
            <p14:sldId id="287"/>
            <p14:sldId id="271"/>
            <p14:sldId id="270"/>
            <p14:sldId id="272"/>
            <p14:sldId id="288"/>
            <p14:sldId id="273"/>
            <p14:sldId id="274"/>
            <p14:sldId id="275"/>
            <p14:sldId id="277"/>
            <p14:sldId id="278"/>
            <p14:sldId id="279"/>
            <p14:sldId id="285"/>
            <p14:sldId id="283"/>
            <p14:sldId id="281"/>
            <p14:sldId id="282"/>
            <p14:sldId id="2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F132EA-4258-496F-8153-D7292697ADBD}" type="datetimeFigureOut">
              <a:rPr lang="tr-TR" smtClean="0"/>
              <a:t>22.10.2020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DF5AC8-822C-4BB7-B2CA-FA44C873C9AC}" type="slidenum">
              <a:rPr lang="tr-TR" smtClean="0"/>
              <a:t>‹#›</a:t>
            </a:fld>
            <a:endParaRPr lang="tr-TR"/>
          </a:p>
        </p:txBody>
      </p:sp>
    </p:spTree>
    <p:extLst>
      <p:ext uri="{BB962C8B-B14F-4D97-AF65-F5344CB8AC3E}">
        <p14:creationId xmlns:p14="http://schemas.microsoft.com/office/powerpoint/2010/main" val="368283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7DF5AC8-822C-4BB7-B2CA-FA44C873C9AC}" type="slidenum">
              <a:rPr lang="tr-TR" smtClean="0"/>
              <a:t>5</a:t>
            </a:fld>
            <a:endParaRPr lang="tr-TR"/>
          </a:p>
        </p:txBody>
      </p:sp>
    </p:spTree>
    <p:extLst>
      <p:ext uri="{BB962C8B-B14F-4D97-AF65-F5344CB8AC3E}">
        <p14:creationId xmlns:p14="http://schemas.microsoft.com/office/powerpoint/2010/main" val="189309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A1B06B39-CC0F-450A-9E01-BD8DB746F02F}" type="datetimeFigureOut">
              <a:rPr lang="tr-TR" smtClean="0"/>
              <a:t>22.10.2020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54315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1B06B39-CC0F-450A-9E01-BD8DB746F02F}" type="datetimeFigureOut">
              <a:rPr lang="tr-TR" smtClean="0"/>
              <a:t>22.10.2020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33638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A1B06B39-CC0F-450A-9E01-BD8DB746F02F}" type="datetimeFigureOut">
              <a:rPr lang="tr-TR" smtClean="0"/>
              <a:t>22.10.2020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024788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A1B06B39-CC0F-450A-9E01-BD8DB746F02F}" type="datetimeFigureOut">
              <a:rPr lang="tr-TR" smtClean="0"/>
              <a:t>22.10.2020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3551557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A1B06B39-CC0F-450A-9E01-BD8DB746F02F}" type="datetimeFigureOut">
              <a:rPr lang="tr-TR" smtClean="0"/>
              <a:t>22.10.2020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246088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A1B06B39-CC0F-450A-9E01-BD8DB746F02F}" type="datetimeFigureOut">
              <a:rPr lang="tr-TR" smtClean="0"/>
              <a:t>22.10.2020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604415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1B06B39-CC0F-450A-9E01-BD8DB746F02F}" type="datetimeFigureOut">
              <a:rPr lang="tr-TR" smtClean="0"/>
              <a:t>22.10.2020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637480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A1B06B39-CC0F-450A-9E01-BD8DB746F02F}" type="datetimeFigureOut">
              <a:rPr lang="tr-TR" smtClean="0"/>
              <a:t>22.10.2020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55928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A1B06B39-CC0F-450A-9E01-BD8DB746F02F}" type="datetimeFigureOut">
              <a:rPr lang="tr-TR" smtClean="0"/>
              <a:t>22.10.2020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234620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1B06B39-CC0F-450A-9E01-BD8DB746F02F}" type="datetimeFigureOut">
              <a:rPr lang="tr-TR" smtClean="0"/>
              <a:t>22.10.2020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295685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1B06B39-CC0F-450A-9E01-BD8DB746F02F}" type="datetimeFigureOut">
              <a:rPr lang="tr-TR" smtClean="0"/>
              <a:t>22.10.2020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7D2E65-BF53-4418-9AB1-243366654B4F}" type="slidenum">
              <a:rPr lang="tr-TR" smtClean="0"/>
              <a:t>‹#›</a:t>
            </a:fld>
            <a:endParaRPr lang="tr-TR"/>
          </a:p>
        </p:txBody>
      </p:sp>
    </p:spTree>
    <p:extLst>
      <p:ext uri="{BB962C8B-B14F-4D97-AF65-F5344CB8AC3E}">
        <p14:creationId xmlns:p14="http://schemas.microsoft.com/office/powerpoint/2010/main" val="1054457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B06B39-CC0F-450A-9E01-BD8DB746F02F}" type="datetimeFigureOut">
              <a:rPr lang="tr-TR" smtClean="0"/>
              <a:t>22.10.2020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7D2E65-BF53-4418-9AB1-243366654B4F}" type="slidenum">
              <a:rPr lang="tr-TR" smtClean="0"/>
              <a:t>‹#›</a:t>
            </a:fld>
            <a:endParaRPr lang="tr-TR"/>
          </a:p>
        </p:txBody>
      </p:sp>
    </p:spTree>
    <p:extLst>
      <p:ext uri="{BB962C8B-B14F-4D97-AF65-F5344CB8AC3E}">
        <p14:creationId xmlns:p14="http://schemas.microsoft.com/office/powerpoint/2010/main" val="3066022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gif"/><Relationship Id="rId1" Type="http://schemas.microsoft.com/office/2007/relationships/media" Target="../media/media1.gif"/><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maker.robotistan.com/wp-content/uploads/2017/10/0J4578.1200.jpg"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maker.robotistan.com/step-motor-nedir/" TargetMode="External"/><Relationship Id="rId2" Type="http://schemas.openxmlformats.org/officeDocument/2006/relationships/hyperlink" Target="https://docplayer.biz.tr/21595603-Bir-adim-step-motor.html" TargetMode="External"/><Relationship Id="rId1" Type="http://schemas.openxmlformats.org/officeDocument/2006/relationships/slideLayout" Target="../slideLayouts/slideLayout2.xml"/><Relationship Id="rId6" Type="http://schemas.openxmlformats.org/officeDocument/2006/relationships/hyperlink" Target="http://megep.meb.gov.tr/mte_program_modul/moduller_pdf/Step-servo%20Motorlar.pdf" TargetMode="External"/><Relationship Id="rId5" Type="http://schemas.openxmlformats.org/officeDocument/2006/relationships/hyperlink" Target="http://www.elektrikrehberiniz.com/elektrik-motorlari/lineer-motor-nedir-553/" TargetMode="External"/><Relationship Id="rId4" Type="http://schemas.openxmlformats.org/officeDocument/2006/relationships/hyperlink" Target="http://megep.meb.gov.tr/mte_program_modul/moduller_pdf/Step%20Motor%20Ve%20S%C3%BCr%C3%BClmesi.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hp-2\Desktop\indi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810724"/>
            <a:ext cx="2232248" cy="1898196"/>
          </a:xfrm>
          <a:prstGeom prst="rect">
            <a:avLst/>
          </a:prstGeom>
          <a:noFill/>
          <a:extLst>
            <a:ext uri="{909E8E84-426E-40DD-AFC4-6F175D3DCCD1}">
              <a14:hiddenFill xmlns:a14="http://schemas.microsoft.com/office/drawing/2010/main">
                <a:solidFill>
                  <a:srgbClr val="FFFFFF"/>
                </a:solidFill>
              </a14:hiddenFill>
            </a:ext>
          </a:extLst>
        </p:spPr>
      </p:pic>
      <p:sp>
        <p:nvSpPr>
          <p:cNvPr id="4" name="Başlık 3"/>
          <p:cNvSpPr>
            <a:spLocks noGrp="1"/>
          </p:cNvSpPr>
          <p:nvPr>
            <p:ph type="ctrTitle"/>
          </p:nvPr>
        </p:nvSpPr>
        <p:spPr>
          <a:xfrm>
            <a:off x="827584" y="3140969"/>
            <a:ext cx="7772400" cy="2016224"/>
          </a:xfrm>
        </p:spPr>
        <p:txBody>
          <a:bodyPr>
            <a:noAutofit/>
          </a:bodyPr>
          <a:lstStyle/>
          <a:p>
            <a:r>
              <a:rPr lang="tr-TR" sz="3200" b="1" dirty="0"/>
              <a:t>ÖZEL ELEKTRİK MAKİNALARI</a:t>
            </a:r>
            <a:br>
              <a:rPr lang="tr-TR" sz="3200" b="1" dirty="0"/>
            </a:br>
            <a:r>
              <a:rPr lang="tr-TR" sz="3200" b="1" dirty="0"/>
              <a:t>STEP MOTORLAR (ADIM MOTORU)</a:t>
            </a:r>
          </a:p>
        </p:txBody>
      </p:sp>
      <p:pic>
        <p:nvPicPr>
          <p:cNvPr id="1026" name="Picture 2" descr="C:\Users\hp-2\Desktop\ind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1963" y="810724"/>
            <a:ext cx="2143125" cy="1898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16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548681"/>
            <a:ext cx="7772400" cy="1080120"/>
          </a:xfrm>
        </p:spPr>
        <p:txBody>
          <a:bodyPr/>
          <a:lstStyle/>
          <a:p>
            <a:r>
              <a:rPr lang="tr-TR" b="1" dirty="0"/>
              <a:t>STEP MOTOR (ADIM MOTORU)</a:t>
            </a:r>
          </a:p>
        </p:txBody>
      </p:sp>
      <p:pic>
        <p:nvPicPr>
          <p:cNvPr id="6147" name="Picture 3" descr="C:\Users\hp-2\Desktop\stepmo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6432"/>
            <a:ext cx="3960439" cy="367682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hp-2\Desktop\Ek Açıklama 2019-10-16 1552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56432"/>
            <a:ext cx="4176464" cy="3676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253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Step Motor (Adım Motor) </a:t>
            </a:r>
            <a:br>
              <a:rPr lang="tr-TR" b="1" dirty="0"/>
            </a:br>
            <a:r>
              <a:rPr lang="tr-TR" b="1" dirty="0"/>
              <a:t>Tanımı ve Yapısı</a:t>
            </a:r>
          </a:p>
        </p:txBody>
      </p:sp>
      <p:sp>
        <p:nvSpPr>
          <p:cNvPr id="3" name="İçerik Yer Tutucusu 2"/>
          <p:cNvSpPr>
            <a:spLocks noGrp="1"/>
          </p:cNvSpPr>
          <p:nvPr>
            <p:ph idx="1"/>
          </p:nvPr>
        </p:nvSpPr>
        <p:spPr/>
        <p:txBody>
          <a:bodyPr>
            <a:normAutofit/>
          </a:bodyPr>
          <a:lstStyle/>
          <a:p>
            <a:r>
              <a:rPr lang="tr-TR" sz="2200" dirty="0"/>
              <a:t>Adım motorları adından da anlaşılacağı gibi adım adım hareket eden yani sargılarından birinin enerjilenmesi ile sadece 1 adım hareket eden motorlardır. Bu adımın kaç derece olacağı motorun tasarımına bağlıdır. Adım motor, elektrik enerjisini dönme hareketine çeviren elektro-mekanik bir cihazdır. Elektrik enerjisi alındığında rotor ve buna bağlı Şaft, sabit açısal birimlerde (adım-adım) dönmeye başlar. Adım motorlar, çok yüksek hızlı anahtarlama özelliğine sahip bir sürücüye bağlıdırlar (adım motor sürücüsü). Bu sürücü, bir encoder, PC veya PLC'den giriş darbeleri (pals) alır. Alınan her giriş darbesinde, motor bir adım ilerler. Adım motorlar bir turundaki adım sayısı ile anılırlar. </a:t>
            </a:r>
          </a:p>
        </p:txBody>
      </p:sp>
    </p:spTree>
    <p:extLst>
      <p:ext uri="{BB962C8B-B14F-4D97-AF65-F5344CB8AC3E}">
        <p14:creationId xmlns:p14="http://schemas.microsoft.com/office/powerpoint/2010/main" val="3911558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Step Motorun Tipik Yapısı</a:t>
            </a:r>
          </a:p>
        </p:txBody>
      </p:sp>
      <p:sp>
        <p:nvSpPr>
          <p:cNvPr id="3" name="İçerik Yer Tutucusu 2"/>
          <p:cNvSpPr>
            <a:spLocks noGrp="1"/>
          </p:cNvSpPr>
          <p:nvPr>
            <p:ph idx="1"/>
          </p:nvPr>
        </p:nvSpPr>
        <p:spPr>
          <a:xfrm>
            <a:off x="457200" y="1268760"/>
            <a:ext cx="8229600" cy="5328592"/>
          </a:xfrm>
        </p:spPr>
        <p:txBody>
          <a:bodyPr>
            <a:normAutofit/>
          </a:bodyPr>
          <a:lstStyle/>
          <a:p>
            <a:r>
              <a:rPr lang="tr-TR" sz="2000" dirty="0"/>
              <a:t>Step motor statorunun birçok kutbu (genellikle sekiz) vardır. Bunların polaritesi elektronik anahtarlar yardımıyla değiştirilir. Anahtarlama sonucunda statorun ortalama güney ve kuzey kutupları döndürülmektedir. Rotorun güney kutbu, statorun kuzey kutbu sıralıdır. Rotorun mıknatıslığı, bir sürekli mıknatıs veya dış uyarım metotlarıyla oluşturulabilir. Bu arada sürekli mıknatıs oluşacaktır. Adımları (stepler) vasıtasıyla ortalama stator alanı döner ve rotor da bunu benzer (adımlar) stepler arasında takip eder. Daha iyi bir seçicilik elde etmek için rotor ve stator üzerine küçük dişler yapılmaktadır. Bu dişler birbirleriyle temas etmemelidir.</a:t>
            </a:r>
          </a:p>
        </p:txBody>
      </p:sp>
      <p:pic>
        <p:nvPicPr>
          <p:cNvPr id="7170" name="Picture 2" descr="C:\Users\hp-2\Desktop\indir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149080"/>
            <a:ext cx="7920880" cy="252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800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şlık 7"/>
          <p:cNvSpPr>
            <a:spLocks noGrp="1"/>
          </p:cNvSpPr>
          <p:nvPr>
            <p:ph type="title"/>
          </p:nvPr>
        </p:nvSpPr>
        <p:spPr>
          <a:xfrm>
            <a:off x="457200" y="341784"/>
            <a:ext cx="8229600" cy="1143000"/>
          </a:xfrm>
        </p:spPr>
        <p:txBody>
          <a:bodyPr/>
          <a:lstStyle/>
          <a:p>
            <a:r>
              <a:rPr lang="tr-TR" b="1" dirty="0"/>
              <a:t>Step Motorun Çalışma Prensibi</a:t>
            </a:r>
          </a:p>
        </p:txBody>
      </p:sp>
      <p:pic>
        <p:nvPicPr>
          <p:cNvPr id="4" name="stepper-min.gif">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5"/>
          <a:stretch>
            <a:fillRect/>
          </a:stretch>
        </p:blipFill>
        <p:spPr>
          <a:xfrm>
            <a:off x="467544" y="1844824"/>
            <a:ext cx="4038600" cy="4038600"/>
          </a:xfrm>
        </p:spPr>
      </p:pic>
      <p:sp>
        <p:nvSpPr>
          <p:cNvPr id="6" name="İçerik Yer Tutucusu 5"/>
          <p:cNvSpPr>
            <a:spLocks noGrp="1"/>
          </p:cNvSpPr>
          <p:nvPr>
            <p:ph sz="half" idx="2"/>
          </p:nvPr>
        </p:nvSpPr>
        <p:spPr>
          <a:xfrm>
            <a:off x="4788024" y="2060848"/>
            <a:ext cx="4038600" cy="3168351"/>
          </a:xfrm>
        </p:spPr>
        <p:txBody>
          <a:bodyPr>
            <a:normAutofit/>
          </a:bodyPr>
          <a:lstStyle/>
          <a:p>
            <a:pPr marL="0" indent="0">
              <a:buNone/>
            </a:pPr>
            <a:r>
              <a:rPr lang="tr-TR" sz="2200" dirty="0"/>
              <a:t>Adım motoru sürekli hareket ettirmek istersek sargılara sırasıyla enerji vermeliyiz. Bir sargıya enerji vermek istediğimizde (yani o sargı elektro mıknatıs olunca) rotor, sargılarn karşısına gelerek durur. Diğer sargıya enerji verilinceye kadar burada kitlenir.</a:t>
            </a:r>
          </a:p>
        </p:txBody>
      </p:sp>
    </p:spTree>
    <p:extLst>
      <p:ext uri="{BB962C8B-B14F-4D97-AF65-F5344CB8AC3E}">
        <p14:creationId xmlns:p14="http://schemas.microsoft.com/office/powerpoint/2010/main" val="7974178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hp-2\Desktop\indir (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7269" y="1281514"/>
            <a:ext cx="4176464" cy="3600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hp-2\Desktop\Ek Açıklama 2019-10-16 1555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012" y="1281514"/>
            <a:ext cx="4246257" cy="4276055"/>
          </a:xfrm>
          <a:prstGeom prst="rect">
            <a:avLst/>
          </a:prstGeom>
          <a:noFill/>
          <a:extLst>
            <a:ext uri="{909E8E84-426E-40DD-AFC4-6F175D3DCCD1}">
              <a14:hiddenFill xmlns:a14="http://schemas.microsoft.com/office/drawing/2010/main">
                <a:solidFill>
                  <a:srgbClr val="FFFFFF"/>
                </a:solidFill>
              </a14:hiddenFill>
            </a:ext>
          </a:extLst>
        </p:spPr>
      </p:pic>
      <p:sp>
        <p:nvSpPr>
          <p:cNvPr id="4" name="Başlık 7"/>
          <p:cNvSpPr>
            <a:spLocks noGrp="1"/>
          </p:cNvSpPr>
          <p:nvPr>
            <p:ph type="title"/>
          </p:nvPr>
        </p:nvSpPr>
        <p:spPr>
          <a:xfrm>
            <a:off x="457200" y="341784"/>
            <a:ext cx="8229600" cy="1143000"/>
          </a:xfrm>
        </p:spPr>
        <p:txBody>
          <a:bodyPr/>
          <a:lstStyle/>
          <a:p>
            <a:r>
              <a:rPr lang="tr-TR" b="1" dirty="0"/>
              <a:t>Step Motorun Çalışma Prensibi</a:t>
            </a:r>
          </a:p>
        </p:txBody>
      </p:sp>
    </p:spTree>
    <p:extLst>
      <p:ext uri="{BB962C8B-B14F-4D97-AF65-F5344CB8AC3E}">
        <p14:creationId xmlns:p14="http://schemas.microsoft.com/office/powerpoint/2010/main" val="96381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457200" y="1307901"/>
            <a:ext cx="4038600" cy="5433467"/>
          </a:xfrm>
        </p:spPr>
        <p:txBody>
          <a:bodyPr>
            <a:normAutofit fontScale="85000" lnSpcReduction="20000"/>
          </a:bodyPr>
          <a:lstStyle/>
          <a:p>
            <a:r>
              <a:rPr lang="tr-TR" b="1" dirty="0"/>
              <a:t>Step Motorun Avantajları;</a:t>
            </a:r>
          </a:p>
          <a:p>
            <a:r>
              <a:rPr lang="tr-TR" sz="2600" dirty="0"/>
              <a:t>Geri beslemeye ihtiyaç göstermezler. Açık döngülü olarak kontrol edilebilirler. </a:t>
            </a:r>
          </a:p>
          <a:p>
            <a:r>
              <a:rPr lang="tr-TR" sz="2600" dirty="0"/>
              <a:t>Motorun hareketlerinde konum hatası yoktur.  </a:t>
            </a:r>
          </a:p>
          <a:p>
            <a:r>
              <a:rPr lang="tr-TR" sz="2600" dirty="0"/>
              <a:t>Sayısal olarak kontrol edilebildiklerinden bilgisayar veya mikroişlemci gibi elemanlarla kontrol edilebilirler. </a:t>
            </a:r>
          </a:p>
          <a:p>
            <a:r>
              <a:rPr lang="tr-TR" sz="2600" dirty="0"/>
              <a:t> Mekanik yapısı basit olduğundan bakım gerektirmezler. </a:t>
            </a:r>
          </a:p>
          <a:p>
            <a:r>
              <a:rPr lang="tr-TR" sz="2600" dirty="0"/>
              <a:t> Herhangi bir hasara yol açmadan defalarca çalıştırılabilirler.</a:t>
            </a:r>
          </a:p>
          <a:p>
            <a:r>
              <a:rPr lang="tr-TR" sz="2600" dirty="0"/>
              <a:t>Mükemmel düşük hızlı tork.</a:t>
            </a:r>
          </a:p>
          <a:p>
            <a:endParaRPr lang="tr-TR" b="1" dirty="0"/>
          </a:p>
        </p:txBody>
      </p:sp>
      <p:sp>
        <p:nvSpPr>
          <p:cNvPr id="4" name="İçerik Yer Tutucusu 3"/>
          <p:cNvSpPr>
            <a:spLocks noGrp="1"/>
          </p:cNvSpPr>
          <p:nvPr>
            <p:ph sz="half" idx="2"/>
          </p:nvPr>
        </p:nvSpPr>
        <p:spPr>
          <a:xfrm>
            <a:off x="4648200" y="1307902"/>
            <a:ext cx="4038600" cy="4608512"/>
          </a:xfrm>
        </p:spPr>
        <p:txBody>
          <a:bodyPr>
            <a:normAutofit fontScale="85000" lnSpcReduction="20000"/>
          </a:bodyPr>
          <a:lstStyle/>
          <a:p>
            <a:r>
              <a:rPr lang="tr-TR" b="1" dirty="0"/>
              <a:t>Step Motorun Dezavantajları;</a:t>
            </a:r>
          </a:p>
          <a:p>
            <a:r>
              <a:rPr lang="tr-TR" sz="2600" dirty="0"/>
              <a:t>Adım açıları sabit olduğundan hareketleri sürekli değil darbelidir. </a:t>
            </a:r>
          </a:p>
          <a:p>
            <a:r>
              <a:rPr lang="tr-TR" sz="2600" dirty="0"/>
              <a:t> Sürtünme kaynaklı yükler, açık döngülü kontrolde konum hatası meydana getirirler. </a:t>
            </a:r>
          </a:p>
          <a:p>
            <a:r>
              <a:rPr lang="tr-TR" sz="2600" dirty="0"/>
              <a:t> Elde edilebilecek güç ve moment sınırlıdır.</a:t>
            </a:r>
          </a:p>
          <a:p>
            <a:r>
              <a:rPr lang="tr-TR" sz="2600" dirty="0"/>
              <a:t> İyi kontrol edilmezse rezonans meydana gelebilir.</a:t>
            </a:r>
          </a:p>
          <a:p>
            <a:r>
              <a:rPr lang="tr-TR" sz="2600" dirty="0"/>
              <a:t>Çok yüksek hızlarda çalıştırmak mümkün olmayabilir.</a:t>
            </a:r>
            <a:endParaRPr lang="tr-TR" sz="2600" b="1" dirty="0"/>
          </a:p>
        </p:txBody>
      </p:sp>
      <p:sp>
        <p:nvSpPr>
          <p:cNvPr id="5" name="Başlık 7"/>
          <p:cNvSpPr>
            <a:spLocks noGrp="1"/>
          </p:cNvSpPr>
          <p:nvPr>
            <p:ph type="title"/>
          </p:nvPr>
        </p:nvSpPr>
        <p:spPr>
          <a:xfrm>
            <a:off x="457200" y="341784"/>
            <a:ext cx="8229600" cy="1143000"/>
          </a:xfrm>
        </p:spPr>
        <p:txBody>
          <a:bodyPr/>
          <a:lstStyle/>
          <a:p>
            <a:r>
              <a:rPr lang="tr-TR" b="1" dirty="0"/>
              <a:t>Step Motor</a:t>
            </a:r>
          </a:p>
        </p:txBody>
      </p:sp>
    </p:spTree>
    <p:extLst>
      <p:ext uri="{BB962C8B-B14F-4D97-AF65-F5344CB8AC3E}">
        <p14:creationId xmlns:p14="http://schemas.microsoft.com/office/powerpoint/2010/main" val="1387688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normAutofit fontScale="90000"/>
          </a:bodyPr>
          <a:lstStyle/>
          <a:p>
            <a:r>
              <a:rPr lang="tr-TR" b="1" dirty="0"/>
              <a:t>Step Motorun Adım Sayısının Hesaplanması</a:t>
            </a:r>
          </a:p>
        </p:txBody>
      </p:sp>
      <p:sp>
        <p:nvSpPr>
          <p:cNvPr id="6" name="İçerik Yer Tutucusu 5"/>
          <p:cNvSpPr>
            <a:spLocks noGrp="1"/>
          </p:cNvSpPr>
          <p:nvPr>
            <p:ph idx="1"/>
          </p:nvPr>
        </p:nvSpPr>
        <p:spPr/>
        <p:txBody>
          <a:bodyPr/>
          <a:lstStyle/>
          <a:p>
            <a:r>
              <a:rPr lang="tr-TR" sz="2400" dirty="0"/>
              <a:t>360° dönen step motorlarda gerekli adım açısının (</a:t>
            </a:r>
            <a:r>
              <a:rPr lang="tr-TR" sz="2400" b="1" dirty="0"/>
              <a:t>Qs</a:t>
            </a:r>
            <a:r>
              <a:rPr lang="tr-TR" sz="2400" dirty="0"/>
              <a:t>) bulunması için faz sayısını (</a:t>
            </a:r>
            <a:r>
              <a:rPr lang="tr-TR" sz="2400" b="1" dirty="0"/>
              <a:t>Ns</a:t>
            </a:r>
            <a:r>
              <a:rPr lang="tr-TR" sz="2400" dirty="0"/>
              <a:t>) ve motordaki rotorun çıkıntılı kutup sayısını (</a:t>
            </a:r>
            <a:r>
              <a:rPr lang="tr-TR" sz="2400" b="1" dirty="0"/>
              <a:t>Nr</a:t>
            </a:r>
            <a:r>
              <a:rPr lang="tr-TR" sz="2400" dirty="0"/>
              <a:t>) bilmek gerekir.</a:t>
            </a:r>
          </a:p>
          <a:p>
            <a:endParaRPr lang="tr-TR" sz="2400" dirty="0"/>
          </a:p>
          <a:p>
            <a:endParaRPr lang="tr-TR" sz="2400" dirty="0"/>
          </a:p>
          <a:p>
            <a:pPr marL="0" indent="0">
              <a:buNone/>
            </a:pPr>
            <a:endParaRPr lang="tr-TR" sz="2400" dirty="0"/>
          </a:p>
          <a:p>
            <a:r>
              <a:rPr lang="tr-TR" sz="2400" dirty="0"/>
              <a:t>Adım sayısının (</a:t>
            </a:r>
            <a:r>
              <a:rPr lang="tr-TR" sz="2400" b="1" dirty="0"/>
              <a:t>S</a:t>
            </a:r>
            <a:r>
              <a:rPr lang="tr-TR" sz="2400" dirty="0"/>
              <a:t>) hesaplanması için bir adımın açısını (</a:t>
            </a:r>
            <a:r>
              <a:rPr lang="tr-TR" sz="2400" b="1" dirty="0"/>
              <a:t>Qs</a:t>
            </a:r>
            <a:r>
              <a:rPr lang="tr-TR" sz="2400" dirty="0"/>
              <a:t>) bulmak yeterli olacaktır.</a:t>
            </a:r>
          </a:p>
          <a:p>
            <a:endParaRPr lang="tr-TR" sz="1200" dirty="0"/>
          </a:p>
        </p:txBody>
      </p:sp>
      <p:pic>
        <p:nvPicPr>
          <p:cNvPr id="3074" name="Picture 2" descr="C:\Users\hp-2\Desktop\stephes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0828" y="2852936"/>
            <a:ext cx="1934643" cy="116331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hp-2\Desktop\stephesa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287" y="4824989"/>
            <a:ext cx="1656184" cy="126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248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683568" y="1628800"/>
            <a:ext cx="8280920" cy="4154984"/>
          </a:xfrm>
          <a:prstGeom prst="rect">
            <a:avLst/>
          </a:prstGeom>
        </p:spPr>
        <p:txBody>
          <a:bodyPr wrap="square">
            <a:spAutoFit/>
          </a:bodyPr>
          <a:lstStyle/>
          <a:p>
            <a:r>
              <a:rPr lang="tr-TR" sz="2400" dirty="0"/>
              <a:t>Örnek olarak 400 adımlık bir adım motor bir tam döndüğünde (360</a:t>
            </a:r>
            <a:r>
              <a:rPr lang="tr-TR" sz="2400" dirty="0">
                <a:sym typeface="Symbol" panose="05050102010706020507" pitchFamily="18" charset="2"/>
              </a:rPr>
              <a:t></a:t>
            </a:r>
            <a:r>
              <a:rPr lang="tr-TR" sz="2400" dirty="0"/>
              <a:t>) 400 adım yapar. Bu durumda bir adımın açısı 360/400 = 0.9</a:t>
            </a:r>
            <a:r>
              <a:rPr lang="tr-TR" sz="2400" dirty="0">
                <a:sym typeface="Symbol" panose="05050102010706020507" pitchFamily="18" charset="2"/>
              </a:rPr>
              <a:t></a:t>
            </a:r>
            <a:r>
              <a:rPr lang="tr-TR" sz="2400" dirty="0"/>
              <a:t> derecedir.</a:t>
            </a:r>
          </a:p>
          <a:p>
            <a:r>
              <a:rPr lang="tr-TR" sz="2400" dirty="0"/>
              <a:t>Bu değer, adım motorun hassasiyetinin bir göstergesidir. Bir devirdeki adım sayısı yükseldikçe adım motorunun hassasiyeti ve dolayısı ile maliyeti artar.</a:t>
            </a:r>
          </a:p>
          <a:p>
            <a:r>
              <a:rPr lang="tr-TR" sz="2400" dirty="0"/>
              <a:t>Step motorlar, yarım adım modunda çalıştıklarında hassasiyetleri daha da artar. Örnek olarak 400 adım/tur değerindeki bir step motor, yarım adım modunda tur başına 800 adım yapar. Bu da 0.9 dereceye oranla daha hassas olan 0.45 derecelik bir adım açısı anlamına gelir. </a:t>
            </a:r>
          </a:p>
        </p:txBody>
      </p:sp>
      <p:sp>
        <p:nvSpPr>
          <p:cNvPr id="3" name="Başlık 4"/>
          <p:cNvSpPr txBox="1">
            <a:spLocks/>
          </p:cNvSpPr>
          <p:nvPr/>
        </p:nvSpPr>
        <p:spPr>
          <a:xfrm>
            <a:off x="457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a:t>Step Motorun Adım Sayısının Hesaplanması</a:t>
            </a:r>
            <a:endParaRPr lang="tr-TR" b="1" dirty="0"/>
          </a:p>
        </p:txBody>
      </p:sp>
    </p:spTree>
    <p:extLst>
      <p:ext uri="{BB962C8B-B14F-4D97-AF65-F5344CB8AC3E}">
        <p14:creationId xmlns:p14="http://schemas.microsoft.com/office/powerpoint/2010/main" val="283977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a:t>Step Motorlarda Bazı Terimler</a:t>
            </a:r>
          </a:p>
        </p:txBody>
      </p:sp>
      <p:sp>
        <p:nvSpPr>
          <p:cNvPr id="3" name="İçerik Yer Tutucusu 2"/>
          <p:cNvSpPr>
            <a:spLocks noGrp="1"/>
          </p:cNvSpPr>
          <p:nvPr>
            <p:ph idx="1"/>
          </p:nvPr>
        </p:nvSpPr>
        <p:spPr/>
        <p:txBody>
          <a:bodyPr>
            <a:normAutofit fontScale="92500" lnSpcReduction="10000"/>
          </a:bodyPr>
          <a:lstStyle/>
          <a:p>
            <a:pPr marL="0" indent="0">
              <a:buNone/>
            </a:pPr>
            <a:r>
              <a:rPr lang="tr-TR" sz="2400" b="1" dirty="0"/>
              <a:t>Step Açısı (SA): </a:t>
            </a:r>
            <a:r>
              <a:rPr lang="tr-TR" sz="2400" dirty="0"/>
              <a:t>Bu, derece cinsinden açısal bir dönme olup, sargı polaritesinin her bir değişiminde mil döner. Bu, tek bir giriş darbesi ile sağlanır. Derece / step veya sadece derece olarak ifade edilir.</a:t>
            </a:r>
          </a:p>
          <a:p>
            <a:pPr marL="0" indent="0">
              <a:buNone/>
            </a:pPr>
            <a:r>
              <a:rPr lang="tr-TR" sz="2400" b="1" dirty="0"/>
              <a:t>Dönme Başına Step (SPR): </a:t>
            </a:r>
            <a:r>
              <a:rPr lang="tr-TR" sz="2400" dirty="0"/>
              <a:t>Bu 360°’lik bir tam dönme için gerekli olan toplam step sayısını gösterir. SPR= 360°/SA </a:t>
            </a:r>
          </a:p>
          <a:p>
            <a:pPr marL="0" indent="0">
              <a:buNone/>
            </a:pPr>
            <a:r>
              <a:rPr lang="tr-TR" sz="2400" b="1" dirty="0"/>
              <a:t>Saniye Başına Step (SPS): </a:t>
            </a:r>
            <a:r>
              <a:rPr lang="tr-TR" sz="2400" dirty="0"/>
              <a:t>Motorun gittiği 1 saniyedeki açısal step sayısı, A.C. ve D.C. motorların dakika başına dönme hızı ile karşılaştırılabilir ve benzerdir.</a:t>
            </a:r>
          </a:p>
          <a:p>
            <a:pPr marL="0" indent="0">
              <a:buNone/>
            </a:pPr>
            <a:r>
              <a:rPr lang="tr-TR" sz="2400" b="1" dirty="0"/>
              <a:t>Step Doğruluğu: </a:t>
            </a:r>
            <a:r>
              <a:rPr lang="tr-TR" sz="2400" dirty="0"/>
              <a:t>Bu, pozisyon doğruluğu hassasiyeti olup genellikle tek step açısının yüzdesi olarak ifade edilir.</a:t>
            </a:r>
          </a:p>
          <a:p>
            <a:pPr marL="0" indent="0">
              <a:buNone/>
            </a:pPr>
            <a:r>
              <a:rPr lang="tr-TR" sz="2400" b="1" dirty="0"/>
              <a:t>Artık Tork (Moment): </a:t>
            </a:r>
            <a:r>
              <a:rPr lang="tr-TR" sz="2400" dirty="0"/>
              <a:t>Bu tork, güç uygulanmazken durma aşamasında vardır. Sadece sürekli mıknatıslı (permanet-magnet) rotor türündeki motorlarda görülür.</a:t>
            </a:r>
          </a:p>
          <a:p>
            <a:pPr marL="0" indent="0">
              <a:buNone/>
            </a:pPr>
            <a:endParaRPr lang="tr-TR" sz="2400" dirty="0"/>
          </a:p>
        </p:txBody>
      </p:sp>
    </p:spTree>
    <p:extLst>
      <p:ext uri="{BB962C8B-B14F-4D97-AF65-F5344CB8AC3E}">
        <p14:creationId xmlns:p14="http://schemas.microsoft.com/office/powerpoint/2010/main" val="314949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755576" y="1124744"/>
            <a:ext cx="8064896" cy="5509200"/>
          </a:xfrm>
          <a:prstGeom prst="rect">
            <a:avLst/>
          </a:prstGeom>
        </p:spPr>
        <p:txBody>
          <a:bodyPr wrap="square">
            <a:spAutoFit/>
          </a:bodyPr>
          <a:lstStyle/>
          <a:p>
            <a:pPr algn="just"/>
            <a:r>
              <a:rPr lang="tr-TR" sz="2200" b="1" dirty="0"/>
              <a:t>Step Cevabı: </a:t>
            </a:r>
            <a:r>
              <a:rPr lang="tr-TR" sz="2200" dirty="0"/>
              <a:t>Bu tek bir step yardımıyla motoru hareket ettirmek için geçen zamanda, motor momentinin atalete (eylemsizlik) oranının ve sürücü devre karakteristiğinin bir fonksiyonudur. </a:t>
            </a:r>
          </a:p>
          <a:p>
            <a:pPr algn="just"/>
            <a:r>
              <a:rPr lang="tr-TR" sz="2200" b="1" dirty="0"/>
              <a:t>Tork (Moment) - Atalet Oranı ( TIR ): </a:t>
            </a:r>
            <a:r>
              <a:rPr lang="tr-TR" sz="2200" dirty="0"/>
              <a:t>Bir step motor için yararlılığın tanımıdır. Yüksek TIR, daha iyi step cevabı şöyle olmalıdır:</a:t>
            </a:r>
          </a:p>
          <a:p>
            <a:pPr algn="just"/>
            <a:r>
              <a:rPr lang="tr-TR" sz="2200" dirty="0"/>
              <a:t>                      TIR = Rotor Ataleti Tutma Torku (1/sn.) </a:t>
            </a:r>
          </a:p>
          <a:p>
            <a:pPr algn="just"/>
            <a:r>
              <a:rPr lang="tr-TR" sz="2200" b="1" dirty="0"/>
              <a:t>Tutma Torku (momenti): </a:t>
            </a:r>
            <a:r>
              <a:rPr lang="tr-TR" sz="2200" dirty="0"/>
              <a:t>Oransal güç uygulandığında ve sıfır hızda (durma durumu) motor mili, tutma torku etkisindedir. Motor mili, elle döndürülmeye çalışılırsa manyetik alan dönmeye karşı koyacaktır. Ancak mile dışarıdan çok küçük bir tork uygulandığında tutma pozisyonu terk edilecektir.</a:t>
            </a:r>
          </a:p>
          <a:p>
            <a:pPr algn="just"/>
            <a:r>
              <a:rPr lang="tr-TR" sz="2200" b="1" dirty="0"/>
              <a:t>Dinamik Tork (Moment): </a:t>
            </a:r>
            <a:r>
              <a:rPr lang="tr-TR" sz="2200" dirty="0"/>
              <a:t>Düşük hızda çalıştırılsa bile bir step motorun geliştirebileceği dinamik tork, her zaman için tutma torkundan daha düşüktür.</a:t>
            </a:r>
          </a:p>
          <a:p>
            <a:pPr algn="just"/>
            <a:r>
              <a:rPr lang="tr-TR" sz="2200" dirty="0"/>
              <a:t>Örneğin; 50 step/sn. hızda sürtünme kuvvetini ve toplam yük ataletini yenecek dinamik tork, yaklaşık olarak tutma torkunun %80’i kadardır.</a:t>
            </a:r>
          </a:p>
        </p:txBody>
      </p:sp>
      <p:sp>
        <p:nvSpPr>
          <p:cNvPr id="3" name="Başlık 1"/>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a:t>Step Motorlarda Bazı Terimler</a:t>
            </a:r>
            <a:endParaRPr lang="tr-TR" b="1" dirty="0"/>
          </a:p>
        </p:txBody>
      </p:sp>
    </p:spTree>
    <p:extLst>
      <p:ext uri="{BB962C8B-B14F-4D97-AF65-F5344CB8AC3E}">
        <p14:creationId xmlns:p14="http://schemas.microsoft.com/office/powerpoint/2010/main" val="174485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b="1" dirty="0"/>
              <a:t>Step Motor Çeşitleri</a:t>
            </a:r>
          </a:p>
        </p:txBody>
      </p:sp>
      <p:sp>
        <p:nvSpPr>
          <p:cNvPr id="6" name="İçerik Yer Tutucusu 5"/>
          <p:cNvSpPr>
            <a:spLocks noGrp="1"/>
          </p:cNvSpPr>
          <p:nvPr>
            <p:ph idx="1"/>
          </p:nvPr>
        </p:nvSpPr>
        <p:spPr/>
        <p:txBody>
          <a:bodyPr>
            <a:normAutofit/>
          </a:bodyPr>
          <a:lstStyle/>
          <a:p>
            <a:r>
              <a:rPr lang="tr-TR" dirty="0"/>
              <a:t>Sabit Mıknatıslı Step Motorlar </a:t>
            </a:r>
            <a:endParaRPr lang="tr-TR" sz="2600" dirty="0"/>
          </a:p>
          <a:p>
            <a:r>
              <a:rPr lang="tr-TR" dirty="0"/>
              <a:t>Değişken Relüktanslı Step Motorlar </a:t>
            </a:r>
          </a:p>
          <a:p>
            <a:r>
              <a:rPr lang="tr-TR" dirty="0"/>
              <a:t>Hibrit Step Motorlar </a:t>
            </a:r>
          </a:p>
          <a:p>
            <a:r>
              <a:rPr lang="tr-TR" dirty="0"/>
              <a:t>Hidrolik Step Motorlar</a:t>
            </a:r>
          </a:p>
          <a:p>
            <a:r>
              <a:rPr lang="tr-TR" dirty="0"/>
              <a:t>Lineer Step Motorlar</a:t>
            </a:r>
          </a:p>
          <a:p>
            <a:endParaRPr lang="tr-TR" dirty="0"/>
          </a:p>
        </p:txBody>
      </p:sp>
    </p:spTree>
    <p:extLst>
      <p:ext uri="{BB962C8B-B14F-4D97-AF65-F5344CB8AC3E}">
        <p14:creationId xmlns:p14="http://schemas.microsoft.com/office/powerpoint/2010/main" val="283977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Sabit Mıknatıslı Step Motor </a:t>
            </a:r>
          </a:p>
        </p:txBody>
      </p:sp>
      <p:pic>
        <p:nvPicPr>
          <p:cNvPr id="1030" name="Picture 6" descr="C:\Users\hp-2\Desktop\steppm-m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656250"/>
            <a:ext cx="3324549" cy="2305050"/>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5"/>
          <p:cNvSpPr>
            <a:spLocks noGrp="1"/>
          </p:cNvSpPr>
          <p:nvPr>
            <p:ph sz="half" idx="1"/>
          </p:nvPr>
        </p:nvSpPr>
        <p:spPr>
          <a:xfrm>
            <a:off x="395536" y="1600201"/>
            <a:ext cx="4536504" cy="4277072"/>
          </a:xfrm>
        </p:spPr>
        <p:txBody>
          <a:bodyPr>
            <a:noAutofit/>
          </a:bodyPr>
          <a:lstStyle/>
          <a:p>
            <a:pPr marL="0" indent="0">
              <a:buNone/>
            </a:pPr>
            <a:r>
              <a:rPr lang="tr-TR" sz="2200" dirty="0"/>
              <a:t>Sabit mıknatıslı step motorların yapılarında rotorda sabit mıknatıslar bulunur. Stator bobinlerine uygulanan gerilime ve akımın yönüne göre motorun dönmesi gerçekleşir. Bu tip motorlardaki rotorlarda bulunan mıknatıslar, manyetik akının artmasını sağlarlar. Stator bobinlerindeki akım arttıkça manyetik alan, buna bağlı olarak tork da artar. Sabit mıknatıslı step motorlar, değişken relüktanslı step motorlara göre daha yüksek torklarda çalışırlar.</a:t>
            </a:r>
          </a:p>
        </p:txBody>
      </p:sp>
      <p:pic>
        <p:nvPicPr>
          <p:cNvPr id="1031" name="Picture 7" descr="C:\Users\hp-2\Desktop\indir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365104"/>
            <a:ext cx="2808312"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816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noAutofit/>
          </a:bodyPr>
          <a:lstStyle/>
          <a:p>
            <a:r>
              <a:rPr lang="tr-TR" b="1" dirty="0"/>
              <a:t>Sabit Mıknatıslı İki Fazlı Adım Motor</a:t>
            </a:r>
          </a:p>
        </p:txBody>
      </p:sp>
      <p:pic>
        <p:nvPicPr>
          <p:cNvPr id="3074" name="Picture 2" descr="C:\Users\hp-2\Desktop\indir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628799"/>
            <a:ext cx="4176464" cy="3430667"/>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397318" y="1607759"/>
            <a:ext cx="4894762" cy="5170646"/>
          </a:xfrm>
          <a:prstGeom prst="rect">
            <a:avLst/>
          </a:prstGeom>
        </p:spPr>
        <p:txBody>
          <a:bodyPr wrap="square">
            <a:spAutoFit/>
          </a:bodyPr>
          <a:lstStyle/>
          <a:p>
            <a:r>
              <a:rPr lang="tr-TR" sz="2200" dirty="0"/>
              <a:t>En basit olarak sabit mıknatıslı adım motoru, oyuklu dört kutuplu stator içinde dönen iki kutuplu sabit mıknatıslı rotordan meydana gelmiştir.</a:t>
            </a:r>
          </a:p>
          <a:p>
            <a:r>
              <a:rPr lang="tr-TR" sz="2200" dirty="0"/>
              <a:t>Bu motorun çalışması, temel çalışma esaslarında açıklandığı gibidir. Birinci sargıya (faz 1’e) gerilim uygulandığında rotor, bu sargıların karşısında duracak şekilde hareket eder. Birinci sargı gerilimi kesilip ikinci sargıya (faz 2’ye) gerilim uygulandığında rotor, bu kez ikinci sargıların karşısında olacak şekilde döner ve durur. Bu şekilde 90°lik dönme tamamlanmıştır. </a:t>
            </a:r>
          </a:p>
          <a:p>
            <a:r>
              <a:rPr lang="tr-TR" sz="2200" dirty="0"/>
              <a:t>(birinci adım=360</a:t>
            </a:r>
            <a:r>
              <a:rPr lang="tr-TR" sz="2000" dirty="0">
                <a:sym typeface="Symbol" panose="05050102010706020507" pitchFamily="18" charset="2"/>
              </a:rPr>
              <a:t>/</a:t>
            </a:r>
            <a:r>
              <a:rPr lang="tr-TR" sz="2200" dirty="0"/>
              <a:t>4=90</a:t>
            </a:r>
            <a:r>
              <a:rPr lang="tr-TR" sz="2000" dirty="0">
                <a:sym typeface="Symbol" panose="05050102010706020507" pitchFamily="18" charset="2"/>
              </a:rPr>
              <a:t></a:t>
            </a:r>
            <a:r>
              <a:rPr lang="tr-TR" sz="2200" dirty="0"/>
              <a:t>) </a:t>
            </a:r>
          </a:p>
        </p:txBody>
      </p:sp>
    </p:spTree>
    <p:extLst>
      <p:ext uri="{BB962C8B-B14F-4D97-AF65-F5344CB8AC3E}">
        <p14:creationId xmlns:p14="http://schemas.microsoft.com/office/powerpoint/2010/main" val="1118542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3"/>
          <p:cNvSpPr>
            <a:spLocks noGrp="1"/>
          </p:cNvSpPr>
          <p:nvPr>
            <p:ph type="title"/>
          </p:nvPr>
        </p:nvSpPr>
        <p:spPr>
          <a:xfrm>
            <a:off x="457200" y="274638"/>
            <a:ext cx="8229600" cy="1143000"/>
          </a:xfrm>
        </p:spPr>
        <p:txBody>
          <a:bodyPr>
            <a:noAutofit/>
          </a:bodyPr>
          <a:lstStyle/>
          <a:p>
            <a:r>
              <a:rPr lang="tr-TR" b="1" dirty="0"/>
              <a:t>Sabit Mıknatıslı İki Fazlı Adım Motor</a:t>
            </a:r>
          </a:p>
        </p:txBody>
      </p:sp>
      <p:sp>
        <p:nvSpPr>
          <p:cNvPr id="4" name="Dikdörtgen 3"/>
          <p:cNvSpPr/>
          <p:nvPr/>
        </p:nvSpPr>
        <p:spPr>
          <a:xfrm>
            <a:off x="1115616" y="2420888"/>
            <a:ext cx="7490498" cy="2308324"/>
          </a:xfrm>
          <a:prstGeom prst="rect">
            <a:avLst/>
          </a:prstGeom>
        </p:spPr>
        <p:txBody>
          <a:bodyPr wrap="square">
            <a:spAutoFit/>
          </a:bodyPr>
          <a:lstStyle/>
          <a:p>
            <a:r>
              <a:rPr lang="tr-TR" sz="2400" dirty="0"/>
              <a:t>      Dönmenin devamı için bu kez faz 1’e uygulanacak gerilim bir öncekinin tersi yönünde olmalıdır. Bu dönüşün aynı yönde olması için şarttır. Çünkü faz 1’e gerilim değiştirmeden uygulasaydık rotor ilk durumuna geri dönecekti. Bir ileri bir geri hareket ise dönme hareketi vermeyecektir.</a:t>
            </a:r>
          </a:p>
        </p:txBody>
      </p:sp>
    </p:spTree>
    <p:extLst>
      <p:ext uri="{BB962C8B-B14F-4D97-AF65-F5344CB8AC3E}">
        <p14:creationId xmlns:p14="http://schemas.microsoft.com/office/powerpoint/2010/main" val="1137381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hp-2\Desktop\indi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812419"/>
            <a:ext cx="4301581" cy="3640918"/>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idx="4294967295"/>
          </p:nvPr>
        </p:nvSpPr>
        <p:spPr>
          <a:xfrm>
            <a:off x="395536" y="260648"/>
            <a:ext cx="8229600" cy="1143000"/>
          </a:xfrm>
        </p:spPr>
        <p:txBody>
          <a:bodyPr>
            <a:noAutofit/>
          </a:bodyPr>
          <a:lstStyle/>
          <a:p>
            <a:r>
              <a:rPr lang="tr-TR" b="1" dirty="0"/>
              <a:t>Disk Tipi Sabit Mıknatıslı Adım Motor</a:t>
            </a:r>
          </a:p>
        </p:txBody>
      </p:sp>
      <p:sp>
        <p:nvSpPr>
          <p:cNvPr id="4" name="Dikdörtgen 3"/>
          <p:cNvSpPr/>
          <p:nvPr/>
        </p:nvSpPr>
        <p:spPr>
          <a:xfrm>
            <a:off x="539552" y="1628800"/>
            <a:ext cx="7992888" cy="1631216"/>
          </a:xfrm>
          <a:prstGeom prst="rect">
            <a:avLst/>
          </a:prstGeom>
        </p:spPr>
        <p:txBody>
          <a:bodyPr wrap="square">
            <a:spAutoFit/>
          </a:bodyPr>
          <a:lstStyle/>
          <a:p>
            <a:r>
              <a:rPr lang="tr-TR" sz="2000" dirty="0"/>
              <a:t>     Rotoru ince ve mıknatıslığı seyrek olacak şekilde yapılan adım motorlara disk tipi sabit mıknatıslı adım motor denir. Disk şeklindeki rotorun ince oluşundan dolayı, bu disk üzerine 100’ün üzerinde sabit manyetik kutuplar yerleştirilir. Bu manyetik kutuplar sadece diskin kenarlarına yerleştirilirse bile yeterli olacaktır. </a:t>
            </a:r>
          </a:p>
        </p:txBody>
      </p:sp>
      <p:sp>
        <p:nvSpPr>
          <p:cNvPr id="5" name="Dikdörtgen 4"/>
          <p:cNvSpPr/>
          <p:nvPr/>
        </p:nvSpPr>
        <p:spPr>
          <a:xfrm>
            <a:off x="611560" y="3312571"/>
            <a:ext cx="4572000" cy="3170099"/>
          </a:xfrm>
          <a:prstGeom prst="rect">
            <a:avLst/>
          </a:prstGeom>
        </p:spPr>
        <p:txBody>
          <a:bodyPr>
            <a:spAutoFit/>
          </a:bodyPr>
          <a:lstStyle/>
          <a:p>
            <a:r>
              <a:rPr lang="tr-TR" sz="2000" dirty="0"/>
              <a:t> Disk tipi sabit mıknatıslı adım motorun özelikleri şunlardır;</a:t>
            </a:r>
          </a:p>
          <a:p>
            <a:pPr marL="457200" indent="-457200">
              <a:buFont typeface="+mj-lt"/>
              <a:buAutoNum type="arabicPeriod"/>
            </a:pPr>
            <a:r>
              <a:rPr lang="tr-TR" sz="2000" dirty="0"/>
              <a:t>Ağırlık olarak diğerlerine göre %60 daha hafif ve boyut olarak yarı büyüklüğüne sahiptir.</a:t>
            </a:r>
          </a:p>
          <a:p>
            <a:pPr marL="457200" indent="-457200">
              <a:buFont typeface="+mj-lt"/>
              <a:buAutoNum type="arabicPeriod"/>
            </a:pPr>
            <a:r>
              <a:rPr lang="tr-TR" sz="2000" dirty="0"/>
              <a:t>Disk, anti manyetik bir yere monte edilerek rotor olarak çalışması sağlanmıştır.</a:t>
            </a:r>
          </a:p>
          <a:p>
            <a:pPr marL="457200" indent="-457200">
              <a:buFont typeface="+mj-lt"/>
              <a:buAutoNum type="arabicPeriod"/>
            </a:pPr>
            <a:r>
              <a:rPr lang="tr-TR" sz="2000" dirty="0"/>
              <a:t>«N», «S» şeklinde birbirinin zıttı olarak mıknatıslandırılmıştır. </a:t>
            </a:r>
          </a:p>
        </p:txBody>
      </p:sp>
    </p:spTree>
    <p:extLst>
      <p:ext uri="{BB962C8B-B14F-4D97-AF65-F5344CB8AC3E}">
        <p14:creationId xmlns:p14="http://schemas.microsoft.com/office/powerpoint/2010/main" val="1185575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467544" y="260648"/>
            <a:ext cx="8229600" cy="1143000"/>
          </a:xfrm>
        </p:spPr>
        <p:txBody>
          <a:bodyPr>
            <a:normAutofit fontScale="90000"/>
          </a:bodyPr>
          <a:lstStyle/>
          <a:p>
            <a:r>
              <a:rPr lang="tr-TR" b="1" dirty="0"/>
              <a:t>Orta Uçlu Sargılara Sahip Sabit Mıknatıslı Adım Motor</a:t>
            </a:r>
          </a:p>
        </p:txBody>
      </p:sp>
      <p:pic>
        <p:nvPicPr>
          <p:cNvPr id="4098" name="Picture 2" descr="C:\Users\hp-2\Desktop\indir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646847"/>
            <a:ext cx="4032448"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4139952" y="1649016"/>
            <a:ext cx="4824536" cy="2862322"/>
          </a:xfrm>
          <a:prstGeom prst="rect">
            <a:avLst/>
          </a:prstGeom>
        </p:spPr>
        <p:txBody>
          <a:bodyPr wrap="square">
            <a:spAutoFit/>
          </a:bodyPr>
          <a:lstStyle/>
          <a:p>
            <a:r>
              <a:rPr lang="tr-TR" sz="2000" dirty="0"/>
              <a:t>Faz 1 ve faz 2’ye uygulanacak gerilimi değiştirmenin en kolay yolu orta uçlu (merkez uçlu) sargı kullanmaktır. Çünkü orta uca göre yan uçlara uygulanacak aynı gerilim birbirinin zıttı manyetik alanlar oluşturur.</a:t>
            </a:r>
          </a:p>
          <a:p>
            <a:r>
              <a:rPr lang="tr-TR" sz="2000" dirty="0"/>
              <a:t>Ayrıca iki fazlı orta uçlu bobinlere sahip adım motora, orta uç üzerinden ayrı ayrı gerilim uygulanırsa dört fazlı motor gibi çalışması sağlanabilir. </a:t>
            </a:r>
          </a:p>
        </p:txBody>
      </p:sp>
      <p:sp>
        <p:nvSpPr>
          <p:cNvPr id="3" name="Dikdörtgen 2"/>
          <p:cNvSpPr/>
          <p:nvPr/>
        </p:nvSpPr>
        <p:spPr>
          <a:xfrm>
            <a:off x="1115616" y="4893449"/>
            <a:ext cx="7272808" cy="1631216"/>
          </a:xfrm>
          <a:prstGeom prst="rect">
            <a:avLst/>
          </a:prstGeom>
        </p:spPr>
        <p:txBody>
          <a:bodyPr wrap="square">
            <a:spAutoFit/>
          </a:bodyPr>
          <a:lstStyle/>
          <a:p>
            <a:r>
              <a:rPr lang="tr-TR" sz="2000" dirty="0"/>
              <a:t>Adım motorun sargılarına uygulanacak gerilim yönüne göre rotorun hareketi saat ibresi yönünde (CW) veya saat ibresinin tersi yönünde (CCW) gerçekleştirilebilir. PM motorun stator sargıları DC kare dalga ile sürülür. Kare dalga darbeler </a:t>
            </a:r>
            <a:r>
              <a:rPr lang="tr-TR" sz="2000" dirty="0" err="1"/>
              <a:t>ard</a:t>
            </a:r>
            <a:r>
              <a:rPr lang="tr-TR" sz="2000" dirty="0"/>
              <a:t> arda uygulanacak olursa rotor, normal motorlarda olduğu gibi sabit hızda döner.</a:t>
            </a:r>
          </a:p>
        </p:txBody>
      </p:sp>
    </p:spTree>
    <p:extLst>
      <p:ext uri="{BB962C8B-B14F-4D97-AF65-F5344CB8AC3E}">
        <p14:creationId xmlns:p14="http://schemas.microsoft.com/office/powerpoint/2010/main" val="3869122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p-2\Desktop\indir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916832"/>
            <a:ext cx="3779913" cy="3499404"/>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idx="4294967295"/>
          </p:nvPr>
        </p:nvSpPr>
        <p:spPr>
          <a:xfrm>
            <a:off x="395536" y="332656"/>
            <a:ext cx="8229600" cy="1143000"/>
          </a:xfrm>
        </p:spPr>
        <p:txBody>
          <a:bodyPr>
            <a:noAutofit/>
          </a:bodyPr>
          <a:lstStyle/>
          <a:p>
            <a:r>
              <a:rPr lang="tr-TR" b="1" dirty="0"/>
              <a:t>Dört Fazlı Sabit Mıknatıslı Adım Motor</a:t>
            </a:r>
          </a:p>
        </p:txBody>
      </p:sp>
      <p:sp>
        <p:nvSpPr>
          <p:cNvPr id="4" name="Dikdörtgen 3"/>
          <p:cNvSpPr/>
          <p:nvPr/>
        </p:nvSpPr>
        <p:spPr>
          <a:xfrm>
            <a:off x="395536" y="1628799"/>
            <a:ext cx="5472608" cy="4893647"/>
          </a:xfrm>
          <a:prstGeom prst="rect">
            <a:avLst/>
          </a:prstGeom>
        </p:spPr>
        <p:txBody>
          <a:bodyPr wrap="square">
            <a:spAutoFit/>
          </a:bodyPr>
          <a:lstStyle/>
          <a:p>
            <a:r>
              <a:rPr lang="tr-TR" sz="2400" dirty="0"/>
              <a:t>Şekilde görülen sabit mıknatıslı adım motorun dört fazı ve her faza ait iki kutup bulunmaktadır. Motorun adım açısı 45° dir. Buna göre dört fazlı sabit mıknatıslı adım motorun çalışmasını şu şekilde açıklayabiliriz. Sabit mıknatıslı adım motorun 180° lik hareket yapması için faz sargıları 1, 4, 3, 2 sırasıyla enerjilendirilir. 1. faz enerjilendirildiğinde I1 akımı 1’deki kutup sargılarından geçerek devresini tamamlar. Rotorun N kutbunun karşısındaki stator kısmı S ile kutuplandırılır. </a:t>
            </a:r>
          </a:p>
        </p:txBody>
      </p:sp>
    </p:spTree>
    <p:extLst>
      <p:ext uri="{BB962C8B-B14F-4D97-AF65-F5344CB8AC3E}">
        <p14:creationId xmlns:p14="http://schemas.microsoft.com/office/powerpoint/2010/main" val="3110212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67830" y="1700808"/>
            <a:ext cx="7200800" cy="4524315"/>
          </a:xfrm>
          <a:prstGeom prst="rect">
            <a:avLst/>
          </a:prstGeom>
        </p:spPr>
        <p:txBody>
          <a:bodyPr wrap="square">
            <a:spAutoFit/>
          </a:bodyPr>
          <a:lstStyle/>
          <a:p>
            <a:r>
              <a:rPr lang="tr-TR" sz="2400" dirty="0"/>
              <a:t>Rotorun S kutbunun karşısındaki stator kısmı N ile </a:t>
            </a:r>
            <a:r>
              <a:rPr lang="tr-TR" sz="2400" dirty="0" err="1"/>
              <a:t>kutuplandırılır</a:t>
            </a:r>
            <a:r>
              <a:rPr lang="tr-TR" sz="2400" dirty="0"/>
              <a:t>. Birinci fazın enerjisinin kesilip dördüncü faz enerjilendirildiğinde I4 akımı 4’ ve 4 no’lu kutup sargılarından geçerek devresini tamamlar. 4 no’lu kutbun altı S ile 4’ kutbunun üstü N ile kutuplanır. Böylece rotor 4-4’ stator kutupları hizasına gelerek 45° lik hareket gösterir Dördüncü fazın enerjisi kesilip üçüncü faz enerjilendirildiğinde rotor 45° lik hareketle 3-3’ stator kutupları hizasına gelir. Üçüncü fazın enerjisi kesilip ikinci faz enerjilendirildiğinde rotor 45° lik hareketle 2-2’ stator kutupları hizasına gelir. Böylece rotor 180° </a:t>
            </a:r>
            <a:r>
              <a:rPr lang="tr-TR" sz="2400" dirty="0" err="1"/>
              <a:t>lik</a:t>
            </a:r>
            <a:r>
              <a:rPr lang="tr-TR" sz="2400" dirty="0"/>
              <a:t> hareketini tamamlamış olur.</a:t>
            </a:r>
          </a:p>
        </p:txBody>
      </p:sp>
      <p:sp>
        <p:nvSpPr>
          <p:cNvPr id="3" name="Başlık 1"/>
          <p:cNvSpPr txBox="1">
            <a:spLocks/>
          </p:cNvSpPr>
          <p:nvPr/>
        </p:nvSpPr>
        <p:spPr>
          <a:xfrm>
            <a:off x="395536" y="332656"/>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a:t>Dört Fazlı Sabit Mıknatıslı Adım Motor</a:t>
            </a:r>
            <a:endParaRPr lang="tr-TR" b="1" dirty="0"/>
          </a:p>
        </p:txBody>
      </p:sp>
    </p:spTree>
    <p:extLst>
      <p:ext uri="{BB962C8B-B14F-4D97-AF65-F5344CB8AC3E}">
        <p14:creationId xmlns:p14="http://schemas.microsoft.com/office/powerpoint/2010/main" val="389392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2\Desktop\Ek Açıklama 2019-10-16 14304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033" y="4077073"/>
            <a:ext cx="8317431" cy="2736304"/>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idx="4294967295"/>
          </p:nvPr>
        </p:nvSpPr>
        <p:spPr>
          <a:xfrm>
            <a:off x="421196" y="197769"/>
            <a:ext cx="8229600" cy="1143000"/>
          </a:xfrm>
        </p:spPr>
        <p:txBody>
          <a:bodyPr>
            <a:normAutofit/>
          </a:bodyPr>
          <a:lstStyle/>
          <a:p>
            <a:r>
              <a:rPr lang="tr-TR" b="1" dirty="0"/>
              <a:t>Değişken Relüktanslı Adım Motoru</a:t>
            </a:r>
          </a:p>
        </p:txBody>
      </p:sp>
      <p:sp>
        <p:nvSpPr>
          <p:cNvPr id="4" name="Dikdörtgen 3"/>
          <p:cNvSpPr/>
          <p:nvPr/>
        </p:nvSpPr>
        <p:spPr>
          <a:xfrm>
            <a:off x="179512" y="1340769"/>
            <a:ext cx="8712968" cy="3170099"/>
          </a:xfrm>
          <a:prstGeom prst="rect">
            <a:avLst/>
          </a:prstGeom>
        </p:spPr>
        <p:txBody>
          <a:bodyPr wrap="square">
            <a:spAutoFit/>
          </a:bodyPr>
          <a:lstStyle/>
          <a:p>
            <a:r>
              <a:rPr lang="tr-TR" sz="2000" dirty="0"/>
              <a:t>Değişken relüktanslı adım motorlarında da sabit mıknatıslı adım motorlarda olduğu gibi en az dört kutuplu stator bulunur. Sabit mıknatıslı adım motorlarından tek farkı ise rotorun, sabit mıknatıs yerine artık mıknatıslık özelliği göstermeyen olması ve dişler açılmış yumuşak demirden imal edilmesidir. Dişler, silindir eksenine paralel olarak açılmış oluklarla şekillendirilmiştir. Şekilde üç fazlı değişken relüktanslı adım motorunun yapısı görülmektedir. Statordaki diş sayısının rotordaki diş sayısından fazla olduğu şekilden görülmektedir. Örnekteki statorda 12 diş (kutup), rotorda ise 8 diş  (kutup) bulunmaktadır. Stator kutupları arasındaki merkez açı 30</a:t>
            </a:r>
            <a:r>
              <a:rPr lang="tr-TR" sz="2000" dirty="0">
                <a:sym typeface="Symbol" panose="05050102010706020507" pitchFamily="18" charset="2"/>
              </a:rPr>
              <a:t></a:t>
            </a:r>
            <a:r>
              <a:rPr lang="tr-TR" sz="2000" dirty="0"/>
              <a:t> (360:12=30</a:t>
            </a:r>
            <a:r>
              <a:rPr lang="tr-TR" sz="2000" dirty="0">
                <a:sym typeface="Symbol" panose="05050102010706020507" pitchFamily="18" charset="2"/>
              </a:rPr>
              <a:t></a:t>
            </a:r>
            <a:r>
              <a:rPr lang="tr-TR" sz="2000" dirty="0"/>
              <a:t> ) olduğu halde rotor kutupları arasında merkez açı 45</a:t>
            </a:r>
            <a:r>
              <a:rPr lang="tr-TR" sz="2000" dirty="0">
                <a:sym typeface="Symbol" panose="05050102010706020507" pitchFamily="18" charset="2"/>
              </a:rPr>
              <a:t></a:t>
            </a:r>
            <a:r>
              <a:rPr lang="tr-TR" sz="2000" dirty="0"/>
              <a:t> (360:8=45) olmaktadır. </a:t>
            </a:r>
          </a:p>
        </p:txBody>
      </p:sp>
    </p:spTree>
    <p:extLst>
      <p:ext uri="{BB962C8B-B14F-4D97-AF65-F5344CB8AC3E}">
        <p14:creationId xmlns:p14="http://schemas.microsoft.com/office/powerpoint/2010/main" val="1402215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348880"/>
            <a:ext cx="8229600" cy="3960440"/>
          </a:xfrm>
        </p:spPr>
        <p:txBody>
          <a:bodyPr>
            <a:normAutofit/>
          </a:bodyPr>
          <a:lstStyle/>
          <a:p>
            <a:r>
              <a:rPr lang="tr-TR" sz="2000" dirty="0"/>
              <a:t>Faz 1’e ait seri bağlı dört sargıya DC gerilim uygulandığında bu sargıların etrafında oluşan manyetik alanlar rotor kutuplarını mıknatıslar ve rotoru bu sargıların karşısına getirecek kadar hareket ettirir. Bu anda diğer kutuplar ise stator ve rotordaki diş sayısı eşit olmadığından stator kutupları karşısında değildir.</a:t>
            </a:r>
          </a:p>
          <a:p>
            <a:r>
              <a:rPr lang="tr-TR" sz="2000" dirty="0"/>
              <a:t>Faz 1enerjisini kesip faz 2’ye uygularsak bu kez statorda faz 2 bobinleri etrafında meydana gelen manyetik alan kutupları, rotorun faz 1 karşısındaki kutuplarını kendine çeker. Böylece rotorun dönmesi sağlanır.</a:t>
            </a:r>
          </a:p>
          <a:p>
            <a:r>
              <a:rPr lang="tr-TR" sz="2000" dirty="0"/>
              <a:t>Üç fazlı (üç sargılı) sistemlerde rotorun devamlı dönmesi için stator sargıları ard arda enerjilendirilmelidir. Faz 2 enerjisi kesilip faz 3’e uygulandığında bu kez rotor kutupları statordaki faz 3 sargılarının bulunduğu kutupların karşısına gelecek şekilde döner ve durur.</a:t>
            </a:r>
          </a:p>
        </p:txBody>
      </p:sp>
      <p:sp>
        <p:nvSpPr>
          <p:cNvPr id="5" name="Başlık 1"/>
          <p:cNvSpPr>
            <a:spLocks noGrp="1"/>
          </p:cNvSpPr>
          <p:nvPr>
            <p:ph type="title" idx="4294967295"/>
          </p:nvPr>
        </p:nvSpPr>
        <p:spPr>
          <a:xfrm>
            <a:off x="421196" y="197769"/>
            <a:ext cx="8229600" cy="1143000"/>
          </a:xfrm>
        </p:spPr>
        <p:txBody>
          <a:bodyPr>
            <a:normAutofit/>
          </a:bodyPr>
          <a:lstStyle/>
          <a:p>
            <a:r>
              <a:rPr lang="tr-TR" b="1" dirty="0"/>
              <a:t>Değişken Relüktanslı Adım Motoru</a:t>
            </a:r>
          </a:p>
        </p:txBody>
      </p:sp>
      <p:sp>
        <p:nvSpPr>
          <p:cNvPr id="6" name="Dikdörtgen 5"/>
          <p:cNvSpPr/>
          <p:nvPr/>
        </p:nvSpPr>
        <p:spPr>
          <a:xfrm>
            <a:off x="899592" y="1556792"/>
            <a:ext cx="7704856" cy="707886"/>
          </a:xfrm>
          <a:prstGeom prst="rect">
            <a:avLst/>
          </a:prstGeom>
        </p:spPr>
        <p:txBody>
          <a:bodyPr wrap="square">
            <a:spAutoFit/>
          </a:bodyPr>
          <a:lstStyle/>
          <a:p>
            <a:r>
              <a:rPr lang="tr-TR" sz="2000" dirty="0"/>
              <a:t>Değişken </a:t>
            </a:r>
            <a:r>
              <a:rPr lang="tr-TR" sz="2000" dirty="0" err="1"/>
              <a:t>relüktanslı</a:t>
            </a:r>
            <a:r>
              <a:rPr lang="tr-TR" sz="2000" dirty="0"/>
              <a:t> motorların harekete başlama, durma ve dönme adımları sabit </a:t>
            </a:r>
            <a:r>
              <a:rPr lang="tr-TR" sz="2000" dirty="0" err="1"/>
              <a:t>relüktanslı</a:t>
            </a:r>
            <a:r>
              <a:rPr lang="tr-TR" sz="2000" dirty="0"/>
              <a:t> adım motorlarından daha hızlıdır.</a:t>
            </a:r>
          </a:p>
        </p:txBody>
      </p:sp>
    </p:spTree>
    <p:extLst>
      <p:ext uri="{BB962C8B-B14F-4D97-AF65-F5344CB8AC3E}">
        <p14:creationId xmlns:p14="http://schemas.microsoft.com/office/powerpoint/2010/main" val="732643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1019" y="5406315"/>
            <a:ext cx="3532909" cy="830997"/>
          </a:xfrm>
          <a:prstGeom prst="rect">
            <a:avLst/>
          </a:prstGeom>
        </p:spPr>
        <p:txBody>
          <a:bodyPr wrap="square">
            <a:spAutoFit/>
          </a:bodyPr>
          <a:lstStyle/>
          <a:p>
            <a:r>
              <a:rPr lang="tr-TR" sz="2400" dirty="0"/>
              <a:t>Tek parçalı değişken relüktanslı adım motor</a:t>
            </a:r>
          </a:p>
        </p:txBody>
      </p:sp>
      <p:sp>
        <p:nvSpPr>
          <p:cNvPr id="5" name="Dikdörtgen 4"/>
          <p:cNvSpPr/>
          <p:nvPr/>
        </p:nvSpPr>
        <p:spPr>
          <a:xfrm>
            <a:off x="4860032" y="5478323"/>
            <a:ext cx="3739898" cy="830997"/>
          </a:xfrm>
          <a:prstGeom prst="rect">
            <a:avLst/>
          </a:prstGeom>
        </p:spPr>
        <p:txBody>
          <a:bodyPr wrap="square">
            <a:spAutoFit/>
          </a:bodyPr>
          <a:lstStyle/>
          <a:p>
            <a:r>
              <a:rPr lang="tr-TR" sz="2400" dirty="0"/>
              <a:t>Çok parçalı değişken relüktanslı adım motor</a:t>
            </a:r>
          </a:p>
        </p:txBody>
      </p:sp>
      <p:pic>
        <p:nvPicPr>
          <p:cNvPr id="2050" name="Picture 2" descr="C:\Users\hp-2\Desktop\Ek Açıklama 2019-10-16 14423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19" y="1949931"/>
            <a:ext cx="3167709" cy="31297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hp-2\Desktop\Ek Açıklama 2019-10-16 14425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091334"/>
            <a:ext cx="4968552" cy="4209874"/>
          </a:xfrm>
          <a:prstGeom prst="rect">
            <a:avLst/>
          </a:prstGeom>
          <a:noFill/>
          <a:extLst>
            <a:ext uri="{909E8E84-426E-40DD-AFC4-6F175D3DCCD1}">
              <a14:hiddenFill xmlns:a14="http://schemas.microsoft.com/office/drawing/2010/main">
                <a:solidFill>
                  <a:srgbClr val="FFFFFF"/>
                </a:solidFill>
              </a14:hiddenFill>
            </a:ext>
          </a:extLst>
        </p:spPr>
      </p:pic>
      <p:sp>
        <p:nvSpPr>
          <p:cNvPr id="6" name="Başlık 1"/>
          <p:cNvSpPr txBox="1">
            <a:spLocks/>
          </p:cNvSpPr>
          <p:nvPr/>
        </p:nvSpPr>
        <p:spPr>
          <a:xfrm>
            <a:off x="421196" y="19776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a:t>Değişken Relüktanslı Adım Motoru</a:t>
            </a:r>
            <a:endParaRPr lang="tr-TR" b="1" dirty="0"/>
          </a:p>
        </p:txBody>
      </p:sp>
    </p:spTree>
    <p:extLst>
      <p:ext uri="{BB962C8B-B14F-4D97-AF65-F5344CB8AC3E}">
        <p14:creationId xmlns:p14="http://schemas.microsoft.com/office/powerpoint/2010/main" val="2477108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2\Desktop\Ek Açıklama 2019-10-16 1449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149080"/>
            <a:ext cx="5112568"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p:txBody>
          <a:bodyPr/>
          <a:lstStyle/>
          <a:p>
            <a:r>
              <a:rPr lang="tr-TR" b="1" dirty="0"/>
              <a:t>Hibrit Step Motorlar</a:t>
            </a:r>
          </a:p>
        </p:txBody>
      </p:sp>
      <p:sp>
        <p:nvSpPr>
          <p:cNvPr id="3" name="İçerik Yer Tutucusu 2"/>
          <p:cNvSpPr>
            <a:spLocks noGrp="1"/>
          </p:cNvSpPr>
          <p:nvPr>
            <p:ph idx="1"/>
          </p:nvPr>
        </p:nvSpPr>
        <p:spPr>
          <a:xfrm>
            <a:off x="529208" y="1412776"/>
            <a:ext cx="8229600" cy="4525963"/>
          </a:xfrm>
        </p:spPr>
        <p:txBody>
          <a:bodyPr>
            <a:normAutofit/>
          </a:bodyPr>
          <a:lstStyle/>
          <a:p>
            <a:r>
              <a:rPr lang="tr-TR" sz="2400" dirty="0"/>
              <a:t>Hibrit step motorların da rotorlarında sabit mıknatıs bulunur. Bu motorlara hibrit denmesinin sebebi çalışma prensiplerinin sabit mıknatıslı step motorlar ve değişken relüktanslı step motorların birleşiminden meydana gelmesidir. Statorlarının nüve yapıları değişken relüktanslı step motorlara çok benzese de sargı bağlantıları daha farklıdır. Bu motorlar adım kararlılığı, hız ve tork gibi özellikleri kıyaslanarak sabit mıknatıslı step motorlardan daha iyi performans gösterirler.</a:t>
            </a:r>
          </a:p>
        </p:txBody>
      </p:sp>
    </p:spTree>
    <p:extLst>
      <p:ext uri="{BB962C8B-B14F-4D97-AF65-F5344CB8AC3E}">
        <p14:creationId xmlns:p14="http://schemas.microsoft.com/office/powerpoint/2010/main" val="4123104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Hidrolik Step Motorlar </a:t>
            </a:r>
          </a:p>
        </p:txBody>
      </p:sp>
      <p:sp>
        <p:nvSpPr>
          <p:cNvPr id="3" name="İçerik Yer Tutucusu 2"/>
          <p:cNvSpPr>
            <a:spLocks noGrp="1"/>
          </p:cNvSpPr>
          <p:nvPr>
            <p:ph idx="1"/>
          </p:nvPr>
        </p:nvSpPr>
        <p:spPr/>
        <p:txBody>
          <a:bodyPr>
            <a:normAutofit/>
          </a:bodyPr>
          <a:lstStyle/>
          <a:p>
            <a:r>
              <a:rPr lang="tr-TR" sz="2200" dirty="0"/>
              <a:t>Bir hidrolik motora ait servo valf’inin basınç giriş yolunu translatörlerle (dönebilir lineer çeviriciyle) kontrol eden adım motorlara hidrolik adım motor denir. Bir diğer adları da elektro-hidrolik step motorlardır. Elektro-hidrolik step motor, bir hidrolik motorun sunduğu büyük gücü kontrol etmek için küçük bir elektrikli step motor kullanan cihazdır. Step motor parçaları şekil üzerinde gösterilmiştir.</a:t>
            </a:r>
          </a:p>
        </p:txBody>
      </p:sp>
      <p:pic>
        <p:nvPicPr>
          <p:cNvPr id="4098" name="Picture 2" descr="C:\Users\hp-2\Desktop\Ek Açıklama 2019-10-16 1454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162003"/>
            <a:ext cx="7272808"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302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Lineer Step Motorlar</a:t>
            </a:r>
          </a:p>
        </p:txBody>
      </p:sp>
      <p:sp>
        <p:nvSpPr>
          <p:cNvPr id="3" name="İçerik Yer Tutucusu 2"/>
          <p:cNvSpPr>
            <a:spLocks noGrp="1"/>
          </p:cNvSpPr>
          <p:nvPr>
            <p:ph idx="1"/>
          </p:nvPr>
        </p:nvSpPr>
        <p:spPr>
          <a:xfrm>
            <a:off x="457200" y="1268760"/>
            <a:ext cx="8229600" cy="4857403"/>
          </a:xfrm>
        </p:spPr>
        <p:txBody>
          <a:bodyPr>
            <a:normAutofit/>
          </a:bodyPr>
          <a:lstStyle/>
          <a:p>
            <a:pPr marL="0" indent="0">
              <a:buNone/>
            </a:pPr>
            <a:r>
              <a:rPr lang="tr-TR" sz="2200" dirty="0"/>
              <a:t>Dairesel bir mekanik hareket değil, yatay eksende çizgisel bir mekanik hareket gerçekleştiren motorlara lineer step motor denir. Motor, bulunduğu elektromanyetik alanı X ve Y eksenlerinde tamamlamak için hareket eder. Bu motor iki ana bileşenden oluşur. Birinci mekanik bileşen, gücü oluşturan hareketli armatürdür. Armatürün statora sabitlendiği (demir nüve) kısım ikinci bileşendir. Armatür ve stator arasında sabit bir mil yatağı olup kapalı geometrik şekilde dönmeye izin verir. Hava aralığı,manyetik alandan bağımsız olduğu için hiç bakım gerektirmezler. Yüksek hassasiyete sahiptirler.</a:t>
            </a:r>
          </a:p>
          <a:p>
            <a:pPr marL="0" indent="0">
              <a:buNone/>
            </a:pPr>
            <a:endParaRPr lang="tr-TR" sz="2400" dirty="0"/>
          </a:p>
        </p:txBody>
      </p:sp>
      <p:pic>
        <p:nvPicPr>
          <p:cNvPr id="1026" name="Picture 2" descr="C:\Users\hp-2\Desktop\stepline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437" y="4653136"/>
            <a:ext cx="3029417" cy="172819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p-2\Desktop\ind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437112"/>
            <a:ext cx="288032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214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43608" y="2204864"/>
            <a:ext cx="7848872" cy="1938992"/>
          </a:xfrm>
          <a:prstGeom prst="rect">
            <a:avLst/>
          </a:prstGeom>
        </p:spPr>
        <p:txBody>
          <a:bodyPr wrap="square">
            <a:spAutoFit/>
          </a:bodyPr>
          <a:lstStyle/>
          <a:p>
            <a:pPr marL="342900" lvl="0" indent="-342900">
              <a:spcBef>
                <a:spcPct val="20000"/>
              </a:spcBef>
              <a:buFont typeface="Arial" pitchFamily="34" charset="0"/>
              <a:buChar char="•"/>
            </a:pPr>
            <a:r>
              <a:rPr lang="tr-TR" sz="2400" dirty="0">
                <a:solidFill>
                  <a:prstClr val="black"/>
                </a:solidFill>
              </a:rPr>
              <a:t>Yüksek devir yerine yüksek tork tercih edilen uygulamalarda, motorun miline bağlanan bir dişli seti sayesinde örnek olarak çıkış hızını 30’da 1’e düşürecek, fakat elde edilen torkun (tork: dönme kuvveti) teorik olarak 30 katına çıkması sağlanabilir.</a:t>
            </a:r>
          </a:p>
        </p:txBody>
      </p:sp>
      <p:sp>
        <p:nvSpPr>
          <p:cNvPr id="3" name="Başlık 1"/>
          <p:cNvSpPr txBox="1">
            <a:spLocks/>
          </p:cNvSpPr>
          <p:nvPr/>
        </p:nvSpPr>
        <p:spPr>
          <a:xfrm>
            <a:off x="457200" y="69269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b="1" dirty="0" err="1">
                <a:solidFill>
                  <a:prstClr val="black"/>
                </a:solidFill>
              </a:rPr>
              <a:t>Redüktörlü</a:t>
            </a:r>
            <a:r>
              <a:rPr lang="tr-TR" b="1" dirty="0">
                <a:solidFill>
                  <a:prstClr val="black"/>
                </a:solidFill>
              </a:rPr>
              <a:t> </a:t>
            </a:r>
            <a:r>
              <a:rPr lang="tr-TR" b="1" dirty="0"/>
              <a:t>Step Motorlar</a:t>
            </a:r>
          </a:p>
        </p:txBody>
      </p:sp>
    </p:spTree>
    <p:extLst>
      <p:ext uri="{BB962C8B-B14F-4D97-AF65-F5344CB8AC3E}">
        <p14:creationId xmlns:p14="http://schemas.microsoft.com/office/powerpoint/2010/main" val="645285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hp-2\Desktop\Ek Açıklama 2019-10-16 15394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496921"/>
            <a:ext cx="4896544" cy="4114838"/>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a:xfrm>
            <a:off x="467544" y="476672"/>
            <a:ext cx="8229600" cy="850106"/>
          </a:xfrm>
        </p:spPr>
        <p:txBody>
          <a:bodyPr>
            <a:normAutofit fontScale="90000"/>
          </a:bodyPr>
          <a:lstStyle/>
          <a:p>
            <a:r>
              <a:rPr lang="tr-TR" sz="4900" b="1" dirty="0"/>
              <a:t>Step Motor Sürücü Devresi</a:t>
            </a:r>
            <a:br>
              <a:rPr lang="tr-TR" dirty="0"/>
            </a:br>
            <a:endParaRPr lang="tr-TR" dirty="0"/>
          </a:p>
        </p:txBody>
      </p:sp>
      <p:sp>
        <p:nvSpPr>
          <p:cNvPr id="3" name="İçerik Yer Tutucusu 2"/>
          <p:cNvSpPr>
            <a:spLocks noGrp="1"/>
          </p:cNvSpPr>
          <p:nvPr>
            <p:ph idx="1"/>
          </p:nvPr>
        </p:nvSpPr>
        <p:spPr>
          <a:xfrm>
            <a:off x="457200" y="1268760"/>
            <a:ext cx="8229600" cy="4857403"/>
          </a:xfrm>
        </p:spPr>
        <p:txBody>
          <a:bodyPr/>
          <a:lstStyle/>
          <a:p>
            <a:r>
              <a:rPr lang="tr-TR" sz="2200" dirty="0"/>
              <a:t>Step motorlar, çok yüksek hızlı anahtarlayabilen motor sürücülerle ve motor kontrol kartları ile kontrol edilirler. Bu motor sürücüler bağlı oldukları enkoder veya mikrokontrolcülerden pals sinyalleri alır. Alınan her sinyal işlenerek motorun bir adım atmasını sağlar.</a:t>
            </a:r>
            <a:br>
              <a:rPr lang="tr-TR" dirty="0">
                <a:hlinkClick r:id="rId3"/>
              </a:rPr>
            </a:br>
            <a:endParaRPr lang="tr-TR" dirty="0"/>
          </a:p>
        </p:txBody>
      </p:sp>
      <p:pic>
        <p:nvPicPr>
          <p:cNvPr id="5122" name="Picture 2" descr="C:\Users\hp-2\Desktop\Ek Açıklama 2019-10-16 15393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076574"/>
            <a:ext cx="4104456" cy="3448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402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11560" y="1450242"/>
            <a:ext cx="7632848" cy="4985980"/>
          </a:xfrm>
          <a:prstGeom prst="rect">
            <a:avLst/>
          </a:prstGeom>
        </p:spPr>
        <p:txBody>
          <a:bodyPr wrap="square">
            <a:spAutoFit/>
          </a:bodyPr>
          <a:lstStyle/>
          <a:p>
            <a:r>
              <a:rPr lang="tr-TR" sz="2000" dirty="0"/>
              <a:t>Günümüzde adım motorları endüstride birçok kontrol sistemlerinde, hassas konum kontrolü yapmak amacıyla kullanılmaktadır.</a:t>
            </a:r>
          </a:p>
          <a:p>
            <a:pPr marL="800100" lvl="1" indent="-342900">
              <a:buFont typeface="Arial" pitchFamily="34" charset="0"/>
              <a:buChar char="•"/>
            </a:pPr>
            <a:r>
              <a:rPr lang="tr-TR" sz="2000" dirty="0"/>
              <a:t>Yazıcılar(Printer)            </a:t>
            </a:r>
          </a:p>
          <a:p>
            <a:pPr marL="800100" lvl="1" indent="-342900">
              <a:buFont typeface="Arial" pitchFamily="34" charset="0"/>
              <a:buChar char="•"/>
            </a:pPr>
            <a:r>
              <a:rPr lang="tr-TR" sz="2000" dirty="0"/>
              <a:t>Çiziciler(</a:t>
            </a:r>
            <a:r>
              <a:rPr lang="tr-TR" sz="2000" dirty="0" err="1"/>
              <a:t>Plotter</a:t>
            </a:r>
            <a:r>
              <a:rPr lang="tr-TR" sz="2000" dirty="0"/>
              <a:t>)</a:t>
            </a:r>
          </a:p>
          <a:p>
            <a:pPr marL="800100" lvl="1" indent="-342900">
              <a:buFont typeface="Arial" pitchFamily="34" charset="0"/>
              <a:buChar char="•"/>
            </a:pPr>
            <a:r>
              <a:rPr lang="tr-TR" sz="2000" dirty="0"/>
              <a:t>Disket Sürücüler</a:t>
            </a:r>
          </a:p>
          <a:p>
            <a:pPr marL="800100" lvl="1" indent="-342900">
              <a:buFont typeface="Arial" pitchFamily="34" charset="0"/>
              <a:buChar char="•"/>
            </a:pPr>
            <a:r>
              <a:rPr lang="tr-TR" sz="2000" dirty="0"/>
              <a:t>Hard disk Sürücüler</a:t>
            </a:r>
          </a:p>
          <a:p>
            <a:pPr marL="800100" lvl="1" indent="-342900">
              <a:buFont typeface="Arial" pitchFamily="34" charset="0"/>
              <a:buChar char="•"/>
            </a:pPr>
            <a:r>
              <a:rPr lang="tr-TR" sz="2000" dirty="0"/>
              <a:t>Kart Okuyucuları</a:t>
            </a:r>
          </a:p>
          <a:p>
            <a:pPr marL="800100" lvl="1" indent="-342900">
              <a:buFont typeface="Arial" pitchFamily="34" charset="0"/>
              <a:buChar char="•"/>
            </a:pPr>
            <a:r>
              <a:rPr lang="tr-TR" sz="2000" dirty="0"/>
              <a:t>CNC Tezgahları</a:t>
            </a:r>
          </a:p>
          <a:p>
            <a:pPr marL="800100" lvl="1" indent="-342900">
              <a:buFont typeface="Arial" pitchFamily="34" charset="0"/>
              <a:buChar char="•"/>
            </a:pPr>
            <a:r>
              <a:rPr lang="tr-TR" sz="2000" dirty="0"/>
              <a:t>Proses Kontrol Sistemleri</a:t>
            </a:r>
          </a:p>
          <a:p>
            <a:pPr marL="800100" lvl="1" indent="-342900">
              <a:buFont typeface="Arial" pitchFamily="34" charset="0"/>
              <a:buChar char="•"/>
            </a:pPr>
            <a:r>
              <a:rPr lang="tr-TR" sz="2000" dirty="0"/>
              <a:t>Robot Teknolojisi</a:t>
            </a:r>
          </a:p>
          <a:p>
            <a:pPr marL="800100" lvl="1" indent="-342900">
              <a:buFont typeface="Arial" pitchFamily="34" charset="0"/>
              <a:buChar char="•"/>
            </a:pPr>
            <a:r>
              <a:rPr lang="tr-TR" sz="2000" dirty="0"/>
              <a:t>Uzay Teknolojisi</a:t>
            </a:r>
          </a:p>
          <a:p>
            <a:pPr marL="800100" lvl="1" indent="-342900">
              <a:buFont typeface="Arial" pitchFamily="34" charset="0"/>
              <a:buChar char="•"/>
            </a:pPr>
            <a:r>
              <a:rPr lang="tr-TR" sz="2000" dirty="0"/>
              <a:t>3D Printerlar &amp; </a:t>
            </a:r>
            <a:r>
              <a:rPr lang="tr-TR" sz="2000" dirty="0" err="1"/>
              <a:t>Protitipleme</a:t>
            </a:r>
            <a:r>
              <a:rPr lang="tr-TR" sz="2000" dirty="0"/>
              <a:t> Makinası</a:t>
            </a:r>
          </a:p>
          <a:p>
            <a:pPr marL="800100" lvl="1" indent="-342900">
              <a:buFont typeface="Arial" pitchFamily="34" charset="0"/>
              <a:buChar char="•"/>
            </a:pPr>
            <a:r>
              <a:rPr lang="tr-TR" sz="2000" dirty="0"/>
              <a:t>Lazer Kesiciler</a:t>
            </a:r>
          </a:p>
          <a:p>
            <a:pPr marL="800100" lvl="1" indent="-342900">
              <a:buFont typeface="Arial" pitchFamily="34" charset="0"/>
              <a:buChar char="•"/>
            </a:pPr>
            <a:r>
              <a:rPr lang="tr-TR" sz="2000" dirty="0"/>
              <a:t>Lineer Aküler</a:t>
            </a:r>
          </a:p>
          <a:p>
            <a:pPr marL="800100" lvl="1" indent="-342900">
              <a:buFont typeface="Arial" pitchFamily="34" charset="0"/>
              <a:buChar char="•"/>
            </a:pPr>
            <a:r>
              <a:rPr lang="tr-TR" sz="2000" dirty="0"/>
              <a:t>Tutma ve Yerleştirme Makinaları</a:t>
            </a:r>
          </a:p>
          <a:p>
            <a:endParaRPr lang="tr-TR" dirty="0"/>
          </a:p>
        </p:txBody>
      </p:sp>
      <p:sp>
        <p:nvSpPr>
          <p:cNvPr id="6" name="Dikdörtgen 5"/>
          <p:cNvSpPr/>
          <p:nvPr/>
        </p:nvSpPr>
        <p:spPr>
          <a:xfrm>
            <a:off x="1043608" y="570887"/>
            <a:ext cx="7344816" cy="769441"/>
          </a:xfrm>
          <a:prstGeom prst="rect">
            <a:avLst/>
          </a:prstGeom>
        </p:spPr>
        <p:txBody>
          <a:bodyPr wrap="square">
            <a:spAutoFit/>
          </a:bodyPr>
          <a:lstStyle/>
          <a:p>
            <a:r>
              <a:rPr lang="tr-TR" sz="4400" b="1" dirty="0"/>
              <a:t>Step Motor Kullanım Alanları</a:t>
            </a:r>
            <a:endParaRPr lang="tr-TR" sz="4400" dirty="0"/>
          </a:p>
        </p:txBody>
      </p:sp>
    </p:spTree>
    <p:extLst>
      <p:ext uri="{BB962C8B-B14F-4D97-AF65-F5344CB8AC3E}">
        <p14:creationId xmlns:p14="http://schemas.microsoft.com/office/powerpoint/2010/main" val="2591899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3322712" cy="1143000"/>
          </a:xfrm>
        </p:spPr>
        <p:txBody>
          <a:bodyPr/>
          <a:lstStyle/>
          <a:p>
            <a:r>
              <a:rPr lang="tr-TR" b="1" dirty="0"/>
              <a:t>Kaynakça</a:t>
            </a:r>
          </a:p>
        </p:txBody>
      </p:sp>
      <p:sp>
        <p:nvSpPr>
          <p:cNvPr id="3" name="İçerik Yer Tutucusu 2"/>
          <p:cNvSpPr>
            <a:spLocks noGrp="1"/>
          </p:cNvSpPr>
          <p:nvPr>
            <p:ph idx="1"/>
          </p:nvPr>
        </p:nvSpPr>
        <p:spPr/>
        <p:txBody>
          <a:bodyPr>
            <a:normAutofit/>
          </a:bodyPr>
          <a:lstStyle/>
          <a:p>
            <a:pPr marL="0" indent="0">
              <a:buNone/>
            </a:pPr>
            <a:r>
              <a:rPr lang="tr-TR" sz="2400" dirty="0">
                <a:hlinkClick r:id="rId2"/>
              </a:rPr>
              <a:t>https://docplayer.biz.tr/21595603-Bir-adim-step-motor.html</a:t>
            </a:r>
            <a:endParaRPr lang="tr-TR" sz="2400" dirty="0"/>
          </a:p>
          <a:p>
            <a:pPr marL="0" indent="0">
              <a:buNone/>
            </a:pPr>
            <a:r>
              <a:rPr lang="tr-TR" sz="2400" dirty="0">
                <a:hlinkClick r:id="rId3"/>
              </a:rPr>
              <a:t>https://maker.robotistan.com/step-motor-nedir/</a:t>
            </a:r>
            <a:endParaRPr lang="tr-TR" sz="2400" dirty="0"/>
          </a:p>
          <a:p>
            <a:pPr marL="0" indent="0">
              <a:buNone/>
            </a:pPr>
            <a:r>
              <a:rPr lang="tr-TR" sz="2400" dirty="0">
                <a:hlinkClick r:id="rId4"/>
              </a:rPr>
              <a:t>http://megep.meb.gov.tr/mte_program_modul/moduller_pdf/Step%20Motor%20Ve%20S%C3%BCr%C3%BClmesi.pdf</a:t>
            </a:r>
            <a:endParaRPr lang="tr-TR" sz="2400" dirty="0"/>
          </a:p>
          <a:p>
            <a:pPr marL="0" indent="0">
              <a:buNone/>
            </a:pPr>
            <a:r>
              <a:rPr lang="tr-TR" sz="2400" dirty="0">
                <a:hlinkClick r:id="rId5"/>
              </a:rPr>
              <a:t>http://www.elektrikrehberiniz.com/elektrik-motorlari/lineer-motor-nedir-553/</a:t>
            </a:r>
            <a:endParaRPr lang="tr-TR" sz="2400" dirty="0"/>
          </a:p>
          <a:p>
            <a:pPr marL="0" indent="0">
              <a:buNone/>
            </a:pPr>
            <a:r>
              <a:rPr lang="tr-TR" sz="2400" dirty="0">
                <a:hlinkClick r:id="rId6"/>
              </a:rPr>
              <a:t>http://megep.meb.gov.tr/mte_program_modul/moduller_pdf/Step-servo%20Motorlar.pdf</a:t>
            </a:r>
            <a:endParaRPr lang="tr-TR" sz="2400" dirty="0"/>
          </a:p>
        </p:txBody>
      </p:sp>
    </p:spTree>
    <p:extLst>
      <p:ext uri="{BB962C8B-B14F-4D97-AF65-F5344CB8AC3E}">
        <p14:creationId xmlns:p14="http://schemas.microsoft.com/office/powerpoint/2010/main" val="3901387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433467"/>
          </a:xfrm>
        </p:spPr>
        <p:txBody>
          <a:bodyPr/>
          <a:lstStyle/>
          <a:p>
            <a:pPr marL="0" indent="0">
              <a:buNone/>
            </a:pPr>
            <a:r>
              <a:rPr lang="tr-TR" sz="4000" b="1" dirty="0"/>
              <a:t>Sizin Sorularınız ?</a:t>
            </a:r>
          </a:p>
          <a:p>
            <a:pPr marL="0" indent="0">
              <a:buNone/>
            </a:pPr>
            <a:r>
              <a:rPr lang="tr-TR" dirty="0"/>
              <a:t>                              </a:t>
            </a:r>
          </a:p>
          <a:p>
            <a:pPr marL="0" indent="0">
              <a:buNone/>
            </a:pPr>
            <a:endParaRPr lang="tr-TR" dirty="0"/>
          </a:p>
          <a:p>
            <a:pPr marL="0" indent="0">
              <a:buNone/>
            </a:pPr>
            <a:r>
              <a:rPr lang="tr-TR" dirty="0"/>
              <a:t>           Bizi dinlediğiniz için teşekkür ederiz…</a:t>
            </a:r>
          </a:p>
        </p:txBody>
      </p:sp>
    </p:spTree>
    <p:extLst>
      <p:ext uri="{BB962C8B-B14F-4D97-AF65-F5344CB8AC3E}">
        <p14:creationId xmlns:p14="http://schemas.microsoft.com/office/powerpoint/2010/main" val="120284487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629</TotalTime>
  <Words>2277</Words>
  <Application>Microsoft Office PowerPoint</Application>
  <PresentationFormat>On-screen Show (4:3)</PresentationFormat>
  <Paragraphs>120</Paragraphs>
  <Slides>30</Slides>
  <Notes>1</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Ofis Teması</vt:lpstr>
      <vt:lpstr>ÖZEL ELEKTRİK MAKİNALARI STEP MOTORLAR (ADIM MOTORU)</vt:lpstr>
      <vt:lpstr>STEP MOTOR (ADIM MOTORU)</vt:lpstr>
      <vt:lpstr>Step Motor (Adım Motor)  Tanımı ve Yapısı</vt:lpstr>
      <vt:lpstr>Step Motorun Tipik Yapısı</vt:lpstr>
      <vt:lpstr>Step Motorun Çalışma Prensibi</vt:lpstr>
      <vt:lpstr>Step Motorun Çalışma Prensibi</vt:lpstr>
      <vt:lpstr>Step Motor</vt:lpstr>
      <vt:lpstr>Step Motorun Adım Sayısının Hesaplanması</vt:lpstr>
      <vt:lpstr>PowerPoint Presentation</vt:lpstr>
      <vt:lpstr>Step Motorlarda Bazı Terimler</vt:lpstr>
      <vt:lpstr>PowerPoint Presentation</vt:lpstr>
      <vt:lpstr>Step Motor Çeşitleri</vt:lpstr>
      <vt:lpstr>Sabit Mıknatıslı Step Motor </vt:lpstr>
      <vt:lpstr>Sabit Mıknatıslı İki Fazlı Adım Motor</vt:lpstr>
      <vt:lpstr>Sabit Mıknatıslı İki Fazlı Adım Motor</vt:lpstr>
      <vt:lpstr>Disk Tipi Sabit Mıknatıslı Adım Motor</vt:lpstr>
      <vt:lpstr>Orta Uçlu Sargılara Sahip Sabit Mıknatıslı Adım Motor</vt:lpstr>
      <vt:lpstr>Dört Fazlı Sabit Mıknatıslı Adım Motor</vt:lpstr>
      <vt:lpstr>PowerPoint Presentation</vt:lpstr>
      <vt:lpstr>Değişken Relüktanslı Adım Motoru</vt:lpstr>
      <vt:lpstr>Değişken Relüktanslı Adım Motoru</vt:lpstr>
      <vt:lpstr>PowerPoint Presentation</vt:lpstr>
      <vt:lpstr>Hibrit Step Motorlar</vt:lpstr>
      <vt:lpstr>Hidrolik Step Motorlar </vt:lpstr>
      <vt:lpstr>Lineer Step Motorlar</vt:lpstr>
      <vt:lpstr>PowerPoint Presentation</vt:lpstr>
      <vt:lpstr>Step Motor Sürücü Devresi </vt:lpstr>
      <vt:lpstr>PowerPoint Presentation</vt:lpstr>
      <vt:lpstr>Kaynakça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hp-2</dc:creator>
  <cp:lastModifiedBy>MustafaAktas</cp:lastModifiedBy>
  <cp:revision>48</cp:revision>
  <dcterms:created xsi:type="dcterms:W3CDTF">2019-10-14T13:03:43Z</dcterms:created>
  <dcterms:modified xsi:type="dcterms:W3CDTF">2020-10-22T08:19:58Z</dcterms:modified>
</cp:coreProperties>
</file>