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319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75" r:id="rId12"/>
    <p:sldId id="266" r:id="rId13"/>
    <p:sldId id="267" r:id="rId14"/>
    <p:sldId id="274" r:id="rId15"/>
    <p:sldId id="276" r:id="rId16"/>
    <p:sldId id="270" r:id="rId17"/>
    <p:sldId id="273" r:id="rId18"/>
    <p:sldId id="271" r:id="rId19"/>
    <p:sldId id="272" r:id="rId20"/>
    <p:sldId id="312" r:id="rId21"/>
    <p:sldId id="314" r:id="rId22"/>
    <p:sldId id="313" r:id="rId23"/>
    <p:sldId id="277" r:id="rId24"/>
    <p:sldId id="278" r:id="rId25"/>
    <p:sldId id="279" r:id="rId26"/>
    <p:sldId id="280" r:id="rId27"/>
    <p:sldId id="281" r:id="rId28"/>
    <p:sldId id="282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2" r:id="rId47"/>
    <p:sldId id="301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8" r:id="rId5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6220" autoAdjust="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24.12.2019</a:t>
            </a:fld>
            <a:endParaRPr lang="tr-T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tr-TR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24.12.2019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24.12.2019</a:t>
            </a:fld>
            <a:endParaRPr lang="tr-T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24.12.2019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24.12.2019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24.12.2019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24.12.2019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24.12.2019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24.12.2019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24.12.2019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24.12.2019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Tablo Yer Tutucus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tr-T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98B3A3-8A7E-46A8-B187-853DF0BA723A}" type="datetime1">
              <a:rPr lang="tr-TR"/>
              <a:pPr>
                <a:defRPr/>
              </a:pPr>
              <a:t>24.12.2019</a:t>
            </a:fld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Öğr.Gör. Hüseyin KÜÇÜKERDEM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9F6E33-CC15-444C-9230-7640F117A56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779717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24.12.2019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Metin kutusu 6"/>
          <p:cNvSpPr txBox="1"/>
          <p:nvPr/>
        </p:nvSpPr>
        <p:spPr>
          <a:xfrm>
            <a:off x="2843808" y="377216"/>
            <a:ext cx="15828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400" u="sng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KONU</a:t>
            </a:r>
            <a:endParaRPr lang="tr-TR" sz="4400" u="sng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Başlık 5"/>
          <p:cNvSpPr txBox="1">
            <a:spLocks/>
          </p:cNvSpPr>
          <p:nvPr/>
        </p:nvSpPr>
        <p:spPr>
          <a:xfrm>
            <a:off x="-555388" y="2132856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kern="1200" cap="all" spc="15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600" b="1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AĞ CİHAZLARI </a:t>
            </a:r>
          </a:p>
          <a:p>
            <a:pPr algn="ctr"/>
            <a:r>
              <a:rPr lang="tr-TR" sz="3600" b="1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VE </a:t>
            </a:r>
          </a:p>
          <a:p>
            <a:pPr algn="ctr"/>
            <a:r>
              <a:rPr lang="tr-TR" sz="3600" b="1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AĞ TOPOLOJİLERİ</a:t>
            </a:r>
            <a:endParaRPr lang="tr-TR" sz="3600" b="1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46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b="1" dirty="0" smtClean="0"/>
              <a:t>AĞ CİHAZLARI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2"/>
          </p:nvPr>
        </p:nvSpPr>
        <p:spPr>
          <a:xfrm>
            <a:off x="251520" y="2420888"/>
            <a:ext cx="4608512" cy="3888431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tr-TR" b="1" dirty="0" smtClean="0"/>
              <a:t> </a:t>
            </a:r>
            <a:r>
              <a:rPr lang="tr-TR" i="1" dirty="0"/>
              <a:t>Göbek (</a:t>
            </a:r>
            <a:r>
              <a:rPr lang="tr-TR" i="1" dirty="0" err="1"/>
              <a:t>Hub</a:t>
            </a:r>
            <a:r>
              <a:rPr lang="tr-TR" i="1" dirty="0"/>
              <a:t>)</a:t>
            </a:r>
          </a:p>
          <a:p>
            <a:pPr lvl="0"/>
            <a:r>
              <a:rPr lang="tr-TR" i="1" dirty="0"/>
              <a:t>  Anahtar (Switch)</a:t>
            </a:r>
          </a:p>
          <a:p>
            <a:pPr lvl="0"/>
            <a:r>
              <a:rPr lang="tr-TR" i="1" dirty="0"/>
              <a:t>  Tekrarlayıcı (</a:t>
            </a:r>
            <a:r>
              <a:rPr lang="tr-TR" i="1" dirty="0" err="1"/>
              <a:t>Repeater</a:t>
            </a:r>
            <a:r>
              <a:rPr lang="tr-TR" i="1" dirty="0"/>
              <a:t>)</a:t>
            </a:r>
          </a:p>
          <a:p>
            <a:pPr lvl="0"/>
            <a:r>
              <a:rPr lang="tr-TR" i="1" dirty="0"/>
              <a:t>  </a:t>
            </a:r>
            <a:r>
              <a:rPr lang="tr-TR" i="1" dirty="0" err="1"/>
              <a:t>Köprüleyici</a:t>
            </a:r>
            <a:r>
              <a:rPr lang="tr-TR" i="1" dirty="0"/>
              <a:t> (Bridge)</a:t>
            </a:r>
          </a:p>
          <a:p>
            <a:pPr lvl="0"/>
            <a:r>
              <a:rPr lang="tr-TR" i="1" dirty="0"/>
              <a:t>  Yönlendirici (</a:t>
            </a:r>
            <a:r>
              <a:rPr lang="tr-TR" i="1" dirty="0" err="1"/>
              <a:t>Router</a:t>
            </a:r>
            <a:r>
              <a:rPr lang="tr-TR" i="1" dirty="0"/>
              <a:t>)</a:t>
            </a:r>
          </a:p>
          <a:p>
            <a:pPr lvl="0"/>
            <a:r>
              <a:rPr lang="tr-TR" i="1" dirty="0"/>
              <a:t>  Güvenlik Duvarı Cihazları (Firewall)</a:t>
            </a:r>
          </a:p>
          <a:p>
            <a:pPr lvl="0"/>
            <a:r>
              <a:rPr lang="tr-TR" i="1" dirty="0"/>
              <a:t>  Erişim Noktası (Access </a:t>
            </a:r>
            <a:r>
              <a:rPr lang="tr-TR" i="1" dirty="0" err="1"/>
              <a:t>point</a:t>
            </a:r>
            <a:r>
              <a:rPr lang="tr-TR" i="1" dirty="0"/>
              <a:t>)</a:t>
            </a:r>
          </a:p>
          <a:p>
            <a:pPr lvl="0"/>
            <a:r>
              <a:rPr lang="tr-TR" i="1" dirty="0"/>
              <a:t>  NIC (Ağ Ara Birim Kartı )</a:t>
            </a:r>
          </a:p>
          <a:p>
            <a:pPr lvl="0"/>
            <a:r>
              <a:rPr lang="tr-TR" i="1" dirty="0"/>
              <a:t>  Modem</a:t>
            </a:r>
          </a:p>
          <a:p>
            <a:pPr marL="502920" indent="-457200">
              <a:buFont typeface="+mj-lt"/>
              <a:buAutoNum type="arabicPeriod"/>
            </a:pP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tr-TR" b="1" dirty="0" smtClean="0"/>
              <a:t>AĞ TOPOLOJİLERİ</a:t>
            </a:r>
            <a:endParaRPr lang="tr-TR" b="1" dirty="0"/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4"/>
          </p:nvPr>
        </p:nvSpPr>
        <p:spPr>
          <a:xfrm>
            <a:off x="5092594" y="2564904"/>
            <a:ext cx="4041775" cy="3687763"/>
          </a:xfrm>
        </p:spPr>
        <p:txBody>
          <a:bodyPr/>
          <a:lstStyle/>
          <a:p>
            <a:r>
              <a:rPr lang="tr-TR" i="1" dirty="0" smtClean="0"/>
              <a:t>Yol(</a:t>
            </a:r>
            <a:r>
              <a:rPr lang="tr-TR" i="1" dirty="0" err="1" smtClean="0"/>
              <a:t>Bus</a:t>
            </a:r>
            <a:r>
              <a:rPr lang="tr-TR" i="1" dirty="0" smtClean="0"/>
              <a:t>)</a:t>
            </a:r>
          </a:p>
          <a:p>
            <a:r>
              <a:rPr lang="tr-TR" i="1" dirty="0" smtClean="0"/>
              <a:t>Yıldız(Star)</a:t>
            </a:r>
          </a:p>
          <a:p>
            <a:r>
              <a:rPr lang="tr-TR" i="1" dirty="0" smtClean="0"/>
              <a:t>Halka(Ring)</a:t>
            </a:r>
          </a:p>
          <a:p>
            <a:r>
              <a:rPr lang="tr-TR" i="1" dirty="0" smtClean="0"/>
              <a:t>Ağaç(</a:t>
            </a:r>
            <a:r>
              <a:rPr lang="tr-TR" i="1" dirty="0" err="1" smtClean="0"/>
              <a:t>Tree</a:t>
            </a:r>
            <a:r>
              <a:rPr lang="tr-TR" i="1" dirty="0" smtClean="0"/>
              <a:t>)</a:t>
            </a:r>
          </a:p>
          <a:p>
            <a:r>
              <a:rPr lang="tr-TR" dirty="0"/>
              <a:t>Karmaşık (Mesh)</a:t>
            </a:r>
            <a:endParaRPr lang="tr-TR" i="1" dirty="0" smtClean="0"/>
          </a:p>
          <a:p>
            <a:pPr marL="45720" indent="0">
              <a:buNone/>
            </a:pPr>
            <a:endParaRPr lang="tr-TR" dirty="0" smtClean="0"/>
          </a:p>
        </p:txBody>
      </p:sp>
      <p:sp>
        <p:nvSpPr>
          <p:cNvPr id="6" name="Başlık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AĞ CİHAZLARI VE AĞ TOPOLOJİLERİ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xmlns="" val="315061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323528" y="2276872"/>
            <a:ext cx="8407893" cy="4734265"/>
          </a:xfrm>
        </p:spPr>
        <p:txBody>
          <a:bodyPr>
            <a:normAutofit fontScale="25000" lnSpcReduction="20000"/>
          </a:bodyPr>
          <a:lstStyle/>
          <a:p>
            <a:pPr fontAlgn="base"/>
            <a:r>
              <a:rPr lang="tr-TR" sz="64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Kendine </a:t>
            </a:r>
            <a:r>
              <a:rPr lang="tr-TR" sz="6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ait bir güç kaynağından beslenerek çalışır</a:t>
            </a:r>
            <a:r>
              <a:rPr lang="tr-TR" sz="6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45720" indent="0" fontAlgn="base">
              <a:buNone/>
            </a:pPr>
            <a:endParaRPr lang="tr-TR" sz="6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fontAlgn="base"/>
            <a:r>
              <a:rPr lang="tr-TR" sz="6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Ağ </a:t>
            </a:r>
            <a:r>
              <a:rPr lang="tr-TR" sz="6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sistemlerinde sinyallerin yeniden oluşturmasını ve yeniden zamanlamasını </a:t>
            </a:r>
            <a:r>
              <a:rPr lang="tr-TR" sz="6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sağlar.</a:t>
            </a:r>
          </a:p>
          <a:p>
            <a:pPr marL="45720" indent="0" fontAlgn="base">
              <a:buNone/>
            </a:pPr>
            <a:endParaRPr lang="tr-TR" sz="6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fontAlgn="base"/>
            <a:r>
              <a:rPr lang="tr-TR" sz="6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Kendisine </a:t>
            </a:r>
            <a:r>
              <a:rPr lang="tr-TR" sz="6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bağlı olan bilgisayarlara paylaşılan bir yol sunar. Kendisine gelen veriyi portlara bağlı olan bütün bilgisayarlara gönderir. </a:t>
            </a:r>
            <a:endParaRPr lang="tr-TR" sz="6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" indent="0" fontAlgn="base">
              <a:buNone/>
            </a:pPr>
            <a:endParaRPr lang="tr-TR" sz="6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fontAlgn="base"/>
            <a:r>
              <a:rPr lang="tr-TR" sz="6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8 ile 24 arası portlara sahip olan cihazlardır</a:t>
            </a:r>
            <a:r>
              <a:rPr lang="tr-TR" sz="6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fontAlgn="base"/>
            <a:r>
              <a:rPr lang="tr-TR" sz="6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 </a:t>
            </a:r>
            <a:r>
              <a:rPr lang="tr-TR" sz="6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cihazlar ağ yapılarında genellikle ağın güvenliğini yada merkezi bir nokta oluşturmak için </a:t>
            </a:r>
            <a:r>
              <a:rPr lang="tr-TR" sz="6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kullanılır. </a:t>
            </a:r>
          </a:p>
          <a:p>
            <a:pPr marL="45720" indent="0" fontAlgn="base">
              <a:buNone/>
            </a:pPr>
            <a:endParaRPr lang="tr-TR" sz="6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fontAlgn="base"/>
            <a:r>
              <a:rPr lang="tr-TR" sz="6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Hub</a:t>
            </a:r>
            <a:r>
              <a:rPr lang="tr-TR" sz="6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cihazlarını aktif ve pasif olmak üzere 2 grupta inceleyebiliriz.</a:t>
            </a:r>
            <a:endParaRPr lang="tr-TR" sz="6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fontAlgn="base"/>
            <a:r>
              <a:rPr lang="tr-TR" sz="6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Aktif </a:t>
            </a:r>
            <a:r>
              <a:rPr lang="tr-TR" sz="6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hublar</a:t>
            </a:r>
            <a:r>
              <a:rPr lang="tr-TR" sz="6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  gelen sinyali güçlendirir ve çoklu kullanıcı ortamı için </a:t>
            </a:r>
            <a:r>
              <a:rPr lang="tr-TR" sz="6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böler.</a:t>
            </a:r>
          </a:p>
          <a:p>
            <a:pPr fontAlgn="base"/>
            <a:r>
              <a:rPr lang="tr-TR" sz="6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Pasif </a:t>
            </a:r>
            <a:r>
              <a:rPr lang="tr-TR" sz="6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hublar</a:t>
            </a:r>
            <a:r>
              <a:rPr lang="tr-TR" sz="6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ise gelen sinyali güçlendirmeden sadece kullanıcı ortamı için böler. </a:t>
            </a:r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latin typeface="Arial" pitchFamily="34" charset="0"/>
                <a:cs typeface="Arial" pitchFamily="34" charset="0"/>
              </a:rPr>
              <a:t>Ağ CİHAZLARI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3353335" y="1757264"/>
            <a:ext cx="18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400" dirty="0" smtClean="0">
                <a:solidFill>
                  <a:schemeClr val="accent4">
                    <a:lumMod val="75000"/>
                  </a:schemeClr>
                </a:solidFill>
              </a:rPr>
              <a:t>HUB (Göbek)</a:t>
            </a:r>
            <a:endParaRPr lang="tr-TR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041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HUB</a:t>
            </a:r>
            <a:endParaRPr lang="tr-TR" dirty="0"/>
          </a:p>
        </p:txBody>
      </p:sp>
      <p:pic>
        <p:nvPicPr>
          <p:cNvPr id="1026" name="Picture 2" descr="C:\Users\Windows 7\Desktop\DS10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88" t="21503" r="2531" b="19967"/>
          <a:stretch/>
        </p:blipFill>
        <p:spPr bwMode="auto">
          <a:xfrm>
            <a:off x="395536" y="1700808"/>
            <a:ext cx="8390806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055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tr-T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Switch cihazları da </a:t>
            </a:r>
            <a:r>
              <a:rPr lang="tr-T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hub</a:t>
            </a:r>
            <a:r>
              <a:rPr lang="tr-T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gibi </a:t>
            </a:r>
            <a:r>
              <a:rPr lang="tr-T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kendisine </a:t>
            </a:r>
            <a:r>
              <a:rPr lang="tr-T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bağlı bilgisayarlara yol </a:t>
            </a:r>
            <a:r>
              <a:rPr lang="tr-T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sunar. </a:t>
            </a:r>
            <a:r>
              <a:rPr lang="tr-T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tr-T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akat Switch, </a:t>
            </a:r>
            <a:r>
              <a:rPr lang="tr-T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Hub</a:t>
            </a:r>
            <a:r>
              <a:rPr lang="tr-T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cihazından </a:t>
            </a:r>
            <a:r>
              <a:rPr lang="tr-T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farklı olarak anahtarlamalı yol </a:t>
            </a:r>
            <a:r>
              <a:rPr lang="tr-T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sunar. </a:t>
            </a:r>
            <a:r>
              <a:rPr lang="tr-T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Ağ yapısına dahil iki bilgisayar birbiri ile haberleşirken anahtarlama özelliğinden dolayı diğer bilgisayarlar da aralarında iletişim kurabilir.</a:t>
            </a:r>
          </a:p>
          <a:p>
            <a:pPr fontAlgn="base"/>
            <a:r>
              <a:rPr lang="tr-T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Bundan  dolayı </a:t>
            </a:r>
            <a:r>
              <a:rPr lang="tr-T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hub</a:t>
            </a:r>
            <a:r>
              <a:rPr lang="tr-T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cihazlarına göre daha kaliteli performans gösterirler</a:t>
            </a:r>
            <a:r>
              <a:rPr lang="tr-T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fontAlgn="base"/>
            <a:r>
              <a:rPr lang="tr-T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ile 48 arasında değişen port </a:t>
            </a:r>
            <a:r>
              <a:rPr lang="tr-T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sayısı </a:t>
            </a:r>
            <a:r>
              <a:rPr lang="tr-T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 şaseli </a:t>
            </a:r>
            <a:r>
              <a:rPr lang="tr-T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modelleri </a:t>
            </a:r>
            <a:r>
              <a:rPr lang="tr-T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bulunmaktadır</a:t>
            </a:r>
            <a:r>
              <a:rPr lang="tr-T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Şaseli </a:t>
            </a:r>
            <a:r>
              <a:rPr lang="tr-T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switch’lere</a:t>
            </a:r>
            <a:r>
              <a:rPr lang="tr-T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de port ekleyebiliriz. </a:t>
            </a:r>
            <a:r>
              <a:rPr lang="tr-T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Paketleri </a:t>
            </a:r>
            <a:r>
              <a:rPr lang="tr-T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 adreslerine göre yönlendirme yapar ve MAC adreslerine bağlı çarpışma alanları ayırırlar.</a:t>
            </a:r>
          </a:p>
          <a:p>
            <a:pPr fontAlgn="base"/>
            <a:r>
              <a:rPr lang="tr-T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Ağları birbirinden ayrılmış kanallara </a:t>
            </a:r>
            <a:r>
              <a:rPr lang="tr-T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böler, </a:t>
            </a:r>
            <a:r>
              <a:rPr lang="tr-T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özel bir durum olmadığı sürece gönderilen paket diğer kanallara karışmaz ve trafiği bozmaz.</a:t>
            </a:r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Switch </a:t>
            </a:r>
            <a:r>
              <a:rPr lang="tr-TR" b="1" dirty="0" smtClean="0"/>
              <a:t>(Anahtarlama </a:t>
            </a:r>
            <a:r>
              <a:rPr lang="tr-TR" b="1" dirty="0" err="1" smtClean="0"/>
              <a:t>CihazI</a:t>
            </a:r>
            <a:r>
              <a:rPr lang="tr-TR" b="1" dirty="0" smtClean="0"/>
              <a:t>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997036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switch</a:t>
            </a:r>
            <a:endParaRPr lang="tr-TR" dirty="0"/>
          </a:p>
        </p:txBody>
      </p:sp>
      <p:pic>
        <p:nvPicPr>
          <p:cNvPr id="2050" name="Picture 2" descr="C:\Users\Windows 7\Desktop\u_2142926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5565" b="36393"/>
          <a:stretch/>
        </p:blipFill>
        <p:spPr bwMode="auto">
          <a:xfrm>
            <a:off x="467544" y="3006436"/>
            <a:ext cx="8280920" cy="2369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5291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tr-TR" dirty="0" smtClean="0"/>
              <a:t>Tekrarlayıcı, </a:t>
            </a:r>
            <a:r>
              <a:rPr lang="tr-TR" dirty="0"/>
              <a:t>bir Ethernet </a:t>
            </a:r>
            <a:r>
              <a:rPr lang="tr-TR" dirty="0" err="1"/>
              <a:t>segmentinden</a:t>
            </a:r>
            <a:r>
              <a:rPr lang="tr-TR" dirty="0"/>
              <a:t> aldığı elektriksel veriyi yenileyerek ve ikili koda dönüştürerek diğer </a:t>
            </a:r>
            <a:r>
              <a:rPr lang="tr-TR" dirty="0" err="1"/>
              <a:t>segmente</a:t>
            </a:r>
            <a:r>
              <a:rPr lang="tr-TR" dirty="0"/>
              <a:t> ileten ağ cihazlarıdır. Bu özelliğiyle </a:t>
            </a:r>
            <a:r>
              <a:rPr lang="tr-TR" dirty="0" err="1" smtClean="0"/>
              <a:t>repeater</a:t>
            </a:r>
            <a:r>
              <a:rPr lang="tr-TR" dirty="0" smtClean="0"/>
              <a:t> (</a:t>
            </a:r>
            <a:r>
              <a:rPr lang="tr-TR" dirty="0"/>
              <a:t>tekrarlayıcı) </a:t>
            </a:r>
            <a:r>
              <a:rPr lang="tr-TR" dirty="0" smtClean="0"/>
              <a:t>sinyal </a:t>
            </a:r>
            <a:r>
              <a:rPr lang="tr-TR" dirty="0"/>
              <a:t>gücünün arttırılmasını ve elektriksel olarak bozulmuş sinyallerin iyileştirilmesini sağlar.</a:t>
            </a:r>
          </a:p>
          <a:p>
            <a:pPr fontAlgn="base"/>
            <a:r>
              <a:rPr lang="tr-TR" dirty="0"/>
              <a:t>Tekrarlayıcı pek çok sistem de </a:t>
            </a:r>
            <a:r>
              <a:rPr lang="tr-TR" dirty="0" err="1" smtClean="0"/>
              <a:t>kullanılabilir.Telgraf</a:t>
            </a:r>
            <a:r>
              <a:rPr lang="tr-TR" dirty="0"/>
              <a:t>, </a:t>
            </a:r>
            <a:r>
              <a:rPr lang="tr-TR" dirty="0" smtClean="0"/>
              <a:t>telefon</a:t>
            </a:r>
            <a:r>
              <a:rPr lang="tr-TR" dirty="0"/>
              <a:t>,  optik haberleşme </a:t>
            </a:r>
            <a:r>
              <a:rPr lang="tr-TR" dirty="0" smtClean="0"/>
              <a:t>vb. </a:t>
            </a:r>
          </a:p>
          <a:p>
            <a:pPr fontAlgn="base"/>
            <a:r>
              <a:rPr lang="tr-TR" dirty="0" err="1" smtClean="0"/>
              <a:t>Repeater</a:t>
            </a:r>
            <a:r>
              <a:rPr lang="tr-TR" dirty="0" smtClean="0"/>
              <a:t> </a:t>
            </a:r>
            <a:r>
              <a:rPr lang="tr-TR" dirty="0"/>
              <a:t>da </a:t>
            </a:r>
            <a:r>
              <a:rPr lang="tr-TR" dirty="0" err="1"/>
              <a:t>hub’lar</a:t>
            </a:r>
            <a:r>
              <a:rPr lang="tr-TR" dirty="0"/>
              <a:t> gibi bit düzeyinde işlem yaptıklarından OSI modelinin 1.katmanında yer almaktadır.</a:t>
            </a:r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/>
              <a:t>Repeater</a:t>
            </a:r>
            <a:r>
              <a:rPr lang="tr-TR" b="1" dirty="0"/>
              <a:t> (Tekrarlayıcı)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49905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/>
              <a:t>Repeater</a:t>
            </a:r>
            <a:r>
              <a:rPr lang="tr-TR" b="1" dirty="0"/>
              <a:t> (Tekrarlayıcı</a:t>
            </a:r>
            <a:r>
              <a:rPr lang="tr-TR" b="1" dirty="0" smtClean="0"/>
              <a:t>)</a:t>
            </a:r>
            <a:endParaRPr lang="tr-TR" dirty="0"/>
          </a:p>
        </p:txBody>
      </p:sp>
      <p:pic>
        <p:nvPicPr>
          <p:cNvPr id="3074" name="Picture 2" descr="C:\Users\Windows 7\Desktop\1-networking-devices-2014-16-6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817"/>
            <a:ext cx="8064896" cy="4248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5723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/>
          </a:p>
          <a:p>
            <a:r>
              <a:rPr lang="tr-TR" dirty="0" smtClean="0"/>
              <a:t>Köprüler </a:t>
            </a:r>
            <a:r>
              <a:rPr lang="tr-TR" dirty="0"/>
              <a:t>aynı protokolü kullanan ikiden fazla bağımsız ağı birbirine bağlamak için </a:t>
            </a:r>
            <a:r>
              <a:rPr lang="tr-TR" dirty="0" smtClean="0"/>
              <a:t>kullanılır.</a:t>
            </a:r>
          </a:p>
          <a:p>
            <a:endParaRPr lang="tr-TR" dirty="0"/>
          </a:p>
          <a:p>
            <a:endParaRPr lang="tr-TR" dirty="0" smtClean="0"/>
          </a:p>
          <a:p>
            <a:r>
              <a:rPr lang="tr-TR" dirty="0" smtClean="0"/>
              <a:t>İki </a:t>
            </a:r>
            <a:r>
              <a:rPr lang="tr-TR" dirty="0"/>
              <a:t>bağımsız ağ arasına konularak her iki tarafa da aktarılmak istenen verileri inceler eğer veri adresi ağdaki bir adres ile örtüşüyorsa verinin o ağa geçmesi için izin sağlar eğer örtüşmüyorsa verinin ağa geçmesine izin vermez.</a:t>
            </a:r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BrIdge</a:t>
            </a:r>
            <a:r>
              <a:rPr lang="tr-TR" dirty="0" smtClean="0"/>
              <a:t> (KÖPRÜ)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87721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BrIDGE</a:t>
            </a:r>
            <a:r>
              <a:rPr lang="tr-TR" dirty="0" smtClean="0"/>
              <a:t>(KÖPRÜ)</a:t>
            </a:r>
            <a:endParaRPr lang="tr-TR" dirty="0"/>
          </a:p>
        </p:txBody>
      </p:sp>
      <p:pic>
        <p:nvPicPr>
          <p:cNvPr id="1026" name="Picture 2" descr="C:\Users\Windows 7\Desktop\Adsız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60458"/>
            <a:ext cx="8904040" cy="5280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6415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179513" y="1719070"/>
            <a:ext cx="8609380" cy="4950289"/>
          </a:xfrm>
        </p:spPr>
        <p:txBody>
          <a:bodyPr>
            <a:normAutofit/>
          </a:bodyPr>
          <a:lstStyle/>
          <a:p>
            <a:pPr fontAlgn="base"/>
            <a:endParaRPr lang="tr-TR" dirty="0" smtClean="0"/>
          </a:p>
          <a:p>
            <a:pPr fontAlgn="base"/>
            <a:endParaRPr lang="tr-TR" dirty="0"/>
          </a:p>
          <a:p>
            <a:pPr fontAlgn="base"/>
            <a:r>
              <a:rPr lang="tr-TR" dirty="0" smtClean="0"/>
              <a:t>Yönlendirici OSI ağ </a:t>
            </a:r>
            <a:r>
              <a:rPr lang="tr-TR" dirty="0"/>
              <a:t>katmanı cihazıdır. Yönlendiriciler farklı 2. katman cihazları birbirlerine bağlayabilmektedir. Bu özellikleri ile köprülerin görevlerini yapabilirler. </a:t>
            </a:r>
            <a:endParaRPr lang="tr-TR" dirty="0" smtClean="0"/>
          </a:p>
          <a:p>
            <a:pPr fontAlgn="base"/>
            <a:r>
              <a:rPr lang="tr-TR" dirty="0" smtClean="0"/>
              <a:t>Bir </a:t>
            </a:r>
            <a:r>
              <a:rPr lang="tr-TR" dirty="0"/>
              <a:t>yönlendiricinin görevi gelen paketleri incelemektir. Paketlerin ağdan geçmesi için en iyi yolu belirler ve anahtardan porta tam doğru şekilde gitmelerini sağlar. </a:t>
            </a:r>
            <a:endParaRPr lang="tr-TR" dirty="0" smtClean="0"/>
          </a:p>
          <a:p>
            <a:pPr fontAlgn="base"/>
            <a:r>
              <a:rPr lang="tr-TR" dirty="0" smtClean="0"/>
              <a:t>Yönlendiriciler </a:t>
            </a:r>
            <a:r>
              <a:rPr lang="tr-TR" dirty="0"/>
              <a:t>büyük ağlarda trafiği düzenleyen en önemli aygıtlardır. </a:t>
            </a:r>
            <a:endParaRPr lang="tr-TR" dirty="0" smtClean="0"/>
          </a:p>
          <a:p>
            <a:pPr fontAlgn="base"/>
            <a:r>
              <a:rPr lang="tr-TR" dirty="0" smtClean="0"/>
              <a:t>Bir </a:t>
            </a:r>
            <a:r>
              <a:rPr lang="tr-TR" dirty="0"/>
              <a:t>yönlendiricinin iki temel amacı; yol seçme ve paketlerin en iyi yolunu belirlemektir. </a:t>
            </a:r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ROUTER(YÖNLENDİRİCİ)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426559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179513" y="1719070"/>
            <a:ext cx="8609380" cy="4950289"/>
          </a:xfrm>
        </p:spPr>
        <p:txBody>
          <a:bodyPr>
            <a:normAutofit/>
          </a:bodyPr>
          <a:lstStyle/>
          <a:p>
            <a:pPr fontAlgn="base"/>
            <a:r>
              <a:rPr lang="tr-TR" dirty="0"/>
              <a:t>Verinin gideceği rotayı belirlemek için gelen paketleri inceler, en iyi yolu tayin eder. </a:t>
            </a:r>
            <a:endParaRPr lang="tr-TR" dirty="0" smtClean="0"/>
          </a:p>
          <a:p>
            <a:pPr fontAlgn="base"/>
            <a:r>
              <a:rPr lang="tr-TR" dirty="0" smtClean="0"/>
              <a:t>Yalnızca </a:t>
            </a:r>
            <a:r>
              <a:rPr lang="tr-TR" dirty="0"/>
              <a:t>ağ adresi bilinen paketler iletilir, böylece trafik azalır. Bu özelliği sayesinde belirli IP adreslerini kontrollü olarak ağa giriş ve çıkış durumunda denetler. </a:t>
            </a:r>
            <a:endParaRPr lang="tr-TR" dirty="0" smtClean="0"/>
          </a:p>
          <a:p>
            <a:pPr fontAlgn="base"/>
            <a:r>
              <a:rPr lang="tr-TR" dirty="0" smtClean="0"/>
              <a:t>Daha </a:t>
            </a:r>
            <a:r>
              <a:rPr lang="tr-TR" dirty="0"/>
              <a:t>önceden belirlenmiş ağ kurallarına göre istenmeyen verileri iletmez. Kurallar kaynak veya hedef  IP'ye göre olabileceği gibi veri içeriğine göre de olabilir</a:t>
            </a:r>
            <a:r>
              <a:rPr lang="tr-TR" dirty="0" smtClean="0"/>
              <a:t>. </a:t>
            </a:r>
          </a:p>
          <a:p>
            <a:pPr marL="45720" indent="0" fontAlgn="base">
              <a:buNone/>
            </a:pPr>
            <a:r>
              <a:rPr lang="tr-TR" dirty="0" smtClean="0"/>
              <a:t>Yönlendiriciler 2 grupta incelenir. Bunlar;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tr-TR" dirty="0" smtClean="0"/>
              <a:t>STATİK YÖNLENDİRİCİLER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tr-TR" dirty="0" smtClean="0"/>
              <a:t>DİNAMİK YÖNLENDİRİCİLER</a:t>
            </a:r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ROUTER(YÖNLENDİRİCİ)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83703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1700808"/>
            <a:ext cx="8424936" cy="5001726"/>
          </a:xfrm>
        </p:spPr>
      </p:pic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ROUTER(YÖNLENDİRİCİ)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80224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half" idx="2"/>
          </p:nvPr>
        </p:nvSpPr>
        <p:spPr>
          <a:xfrm>
            <a:off x="179512" y="1628800"/>
            <a:ext cx="4320480" cy="5040560"/>
          </a:xfrm>
        </p:spPr>
        <p:txBody>
          <a:bodyPr>
            <a:normAutofit/>
          </a:bodyPr>
          <a:lstStyle/>
          <a:p>
            <a:r>
              <a:rPr lang="tr-TR" dirty="0"/>
              <a:t>Özel ağlar ile İnternet arasında her iki yönde de istenmeyen trafiği önlemek amacı ile kullanılan ağ cihazlarıdır</a:t>
            </a:r>
            <a:r>
              <a:rPr lang="tr-TR" dirty="0" smtClean="0"/>
              <a:t>.</a:t>
            </a:r>
          </a:p>
          <a:p>
            <a:r>
              <a:rPr lang="tr-TR" dirty="0"/>
              <a:t>Verimli olarak kullanılabilmeleri için İnternet ile özel ağ arasındaki tüm trafik cihaz üzerinden geçmeli ve gerekli erişim listeleri uygun bir stratejide hazırlanmış olmalıdır.</a:t>
            </a:r>
          </a:p>
          <a:p>
            <a:endParaRPr lang="tr-TR" dirty="0"/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47419" y="1820069"/>
            <a:ext cx="4114800" cy="4114800"/>
          </a:xfrm>
        </p:spPr>
      </p:pic>
      <p:sp>
        <p:nvSpPr>
          <p:cNvPr id="6" name="Başlık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Firewall(GÜVENLİK DUVARI)</a:t>
            </a:r>
            <a:r>
              <a:rPr lang="tr-TR" dirty="0" err="1"/>
              <a:t>cİHAZI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22560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Firewall(GÜVENLİK DUVARI)</a:t>
            </a:r>
            <a:r>
              <a:rPr lang="tr-TR" dirty="0" err="1"/>
              <a:t>cİHAZI</a:t>
            </a:r>
            <a:endParaRPr lang="tr-TR" dirty="0"/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961" y="1916832"/>
            <a:ext cx="8913338" cy="4009913"/>
          </a:xfrm>
        </p:spPr>
      </p:pic>
    </p:spTree>
    <p:extLst>
      <p:ext uri="{BB962C8B-B14F-4D97-AF65-F5344CB8AC3E}">
        <p14:creationId xmlns:p14="http://schemas.microsoft.com/office/powerpoint/2010/main" xmlns="" val="2377280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107505" y="1719070"/>
            <a:ext cx="8681388" cy="4878281"/>
          </a:xfrm>
        </p:spPr>
        <p:txBody>
          <a:bodyPr/>
          <a:lstStyle/>
          <a:p>
            <a:r>
              <a:rPr lang="tr-TR" dirty="0"/>
              <a:t>K</a:t>
            </a:r>
            <a:r>
              <a:rPr lang="tr-TR" dirty="0" smtClean="0"/>
              <a:t>ablolu </a:t>
            </a:r>
            <a:r>
              <a:rPr lang="tr-TR" dirty="0"/>
              <a:t>bir ağa kablosuz erişim yapılmasını sağlayan </a:t>
            </a:r>
            <a:r>
              <a:rPr lang="tr-TR" dirty="0" smtClean="0"/>
              <a:t>cihazdır.</a:t>
            </a:r>
          </a:p>
          <a:p>
            <a:endParaRPr lang="tr-TR" dirty="0"/>
          </a:p>
          <a:p>
            <a:r>
              <a:rPr lang="tr-TR" dirty="0" smtClean="0"/>
              <a:t>Göbek</a:t>
            </a:r>
            <a:r>
              <a:rPr lang="tr-TR" dirty="0"/>
              <a:t>, </a:t>
            </a:r>
            <a:r>
              <a:rPr lang="tr-TR" dirty="0" err="1"/>
              <a:t>anahtarlayıcı</a:t>
            </a:r>
            <a:r>
              <a:rPr lang="tr-TR" dirty="0"/>
              <a:t> ya da kablolu yönlendiricilere takılarak kablosuz iletişimin sağlanması için gerekli sinyallerin oluşturulmasını </a:t>
            </a:r>
            <a:r>
              <a:rPr lang="tr-TR" dirty="0" smtClean="0"/>
              <a:t>sağlarlar.</a:t>
            </a:r>
          </a:p>
          <a:p>
            <a:endParaRPr lang="tr-TR" dirty="0"/>
          </a:p>
          <a:p>
            <a:r>
              <a:rPr lang="tr-TR" dirty="0"/>
              <a:t>K</a:t>
            </a:r>
            <a:r>
              <a:rPr lang="tr-TR" dirty="0" smtClean="0"/>
              <a:t>ablosuz </a:t>
            </a:r>
            <a:r>
              <a:rPr lang="tr-TR" dirty="0"/>
              <a:t>ağ sinyallerinin güçlendirilerek kablosuz ağın etkin olduğu mesafenin artırılması amacıyla da </a:t>
            </a:r>
            <a:r>
              <a:rPr lang="tr-TR" dirty="0" smtClean="0"/>
              <a:t>kullanılabilir.</a:t>
            </a:r>
          </a:p>
          <a:p>
            <a:endParaRPr lang="tr-TR" dirty="0" smtClean="0"/>
          </a:p>
          <a:p>
            <a:r>
              <a:rPr lang="tr-TR" dirty="0" smtClean="0"/>
              <a:t>Kablosuz </a:t>
            </a:r>
            <a:r>
              <a:rPr lang="tr-TR" dirty="0"/>
              <a:t>iletişim özelliği olan yönlendiricilerin kullanıldığı sistemlerde, </a:t>
            </a:r>
            <a:r>
              <a:rPr lang="tr-TR" dirty="0" err="1"/>
              <a:t>access</a:t>
            </a:r>
            <a:r>
              <a:rPr lang="tr-TR" dirty="0"/>
              <a:t> </a:t>
            </a:r>
            <a:r>
              <a:rPr lang="tr-TR" dirty="0" err="1"/>
              <a:t>point</a:t>
            </a:r>
            <a:r>
              <a:rPr lang="tr-TR" dirty="0"/>
              <a:t>(erişim noktası) kullanımına gerek yoktur.</a:t>
            </a:r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Access Point (</a:t>
            </a:r>
            <a:r>
              <a:rPr lang="tr-TR" dirty="0" err="1" smtClean="0"/>
              <a:t>Erİşİm</a:t>
            </a:r>
            <a:r>
              <a:rPr lang="tr-TR" dirty="0" smtClean="0"/>
              <a:t> </a:t>
            </a:r>
            <a:r>
              <a:rPr lang="tr-TR" dirty="0" err="1" smtClean="0"/>
              <a:t>noktasI</a:t>
            </a:r>
            <a:r>
              <a:rPr lang="tr-TR" dirty="0" smtClean="0"/>
              <a:t>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00633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İçerik Yer Tutucusu 6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1720" y="1628800"/>
            <a:ext cx="4954096" cy="5038652"/>
          </a:xfrm>
        </p:spPr>
      </p:pic>
      <p:sp>
        <p:nvSpPr>
          <p:cNvPr id="6" name="Başlık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Access Point (</a:t>
            </a:r>
            <a:r>
              <a:rPr lang="tr-TR" dirty="0" err="1"/>
              <a:t>Erİşİm</a:t>
            </a:r>
            <a:r>
              <a:rPr lang="tr-TR" dirty="0"/>
              <a:t> </a:t>
            </a:r>
            <a:r>
              <a:rPr lang="tr-TR" dirty="0" err="1"/>
              <a:t>noktasI</a:t>
            </a:r>
            <a:r>
              <a:rPr lang="tr-T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271585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380999" y="1719070"/>
            <a:ext cx="8511481" cy="4950289"/>
          </a:xfrm>
        </p:spPr>
        <p:txBody>
          <a:bodyPr>
            <a:normAutofit/>
          </a:bodyPr>
          <a:lstStyle/>
          <a:p>
            <a:r>
              <a:rPr lang="tr-TR" dirty="0"/>
              <a:t>Bilgisayarın bir ağa bağlanmasını sağlayan donanımdır. Genel olarak verilerin elektriksel sinyallere veya elektriksel sinyallerin verilere dönüştürülmesini </a:t>
            </a:r>
            <a:r>
              <a:rPr lang="tr-TR" dirty="0" smtClean="0"/>
              <a:t>sağlarlar, </a:t>
            </a:r>
            <a:r>
              <a:rPr lang="tr-TR" dirty="0" err="1" smtClean="0"/>
              <a:t>anakartla</a:t>
            </a:r>
            <a:r>
              <a:rPr lang="tr-TR" dirty="0" smtClean="0"/>
              <a:t> </a:t>
            </a:r>
            <a:r>
              <a:rPr lang="tr-TR" dirty="0"/>
              <a:t>bütünleştirilmiş halde olabilir ya da </a:t>
            </a:r>
            <a:r>
              <a:rPr lang="tr-TR" dirty="0" err="1"/>
              <a:t>anakart</a:t>
            </a:r>
            <a:r>
              <a:rPr lang="tr-TR" dirty="0"/>
              <a:t> üzerindeki herhangi bir çevresel yuvaya takılı olabilir. </a:t>
            </a:r>
            <a:endParaRPr lang="tr-TR" dirty="0" smtClean="0"/>
          </a:p>
          <a:p>
            <a:r>
              <a:rPr lang="tr-TR" dirty="0" smtClean="0"/>
              <a:t>Ağ </a:t>
            </a:r>
            <a:r>
              <a:rPr lang="tr-TR" dirty="0"/>
              <a:t>arabirim kartı, ağda kullanılacak protokol çeşidi, sistem </a:t>
            </a:r>
            <a:r>
              <a:rPr lang="tr-TR" dirty="0" err="1"/>
              <a:t>veriyolu</a:t>
            </a:r>
            <a:r>
              <a:rPr lang="tr-TR" dirty="0"/>
              <a:t> ve fiziksel bağlantı çeşidine uygun olacak şekilde </a:t>
            </a:r>
            <a:r>
              <a:rPr lang="tr-TR" dirty="0" smtClean="0"/>
              <a:t>seçilmelidir. Kablo </a:t>
            </a:r>
            <a:r>
              <a:rPr lang="tr-TR" dirty="0"/>
              <a:t>aracılığı ile ya da kablosuz olarak modem ile bağlantı kurarlar. </a:t>
            </a:r>
            <a:endParaRPr lang="tr-TR" dirty="0" smtClean="0"/>
          </a:p>
          <a:p>
            <a:r>
              <a:rPr lang="tr-TR" dirty="0" smtClean="0"/>
              <a:t>OSI </a:t>
            </a:r>
            <a:r>
              <a:rPr lang="tr-TR" dirty="0"/>
              <a:t>modelinde 1. ve 2. katmanda çalışırlar. G</a:t>
            </a:r>
            <a:r>
              <a:rPr lang="tr-TR" dirty="0" smtClean="0"/>
              <a:t>enel </a:t>
            </a:r>
            <a:r>
              <a:rPr lang="tr-TR" dirty="0"/>
              <a:t>olarak 2 grupta incelenebilirler. Ethernet arabirim kartları kullanılan kablonun özelliğine göre aldıkları elektriksel sinyalleri ya da ışık dalgalarını sayısal verilere çevirir. Kablosuz (Wireless) arabirim kartları ise aldıkları elektromanyetik dalgaları sayısal verilere çevirir.</a:t>
            </a:r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Network </a:t>
            </a:r>
            <a:r>
              <a:rPr lang="tr-TR" dirty="0" err="1"/>
              <a:t>Interface</a:t>
            </a:r>
            <a:r>
              <a:rPr lang="tr-TR" dirty="0"/>
              <a:t> </a:t>
            </a:r>
            <a:r>
              <a:rPr lang="tr-TR" dirty="0" err="1"/>
              <a:t>Card</a:t>
            </a:r>
            <a:r>
              <a:rPr lang="tr-TR" dirty="0"/>
              <a:t> (Ağ Arabirim </a:t>
            </a:r>
            <a:r>
              <a:rPr lang="tr-TR" dirty="0" err="1" smtClean="0"/>
              <a:t>KartI</a:t>
            </a:r>
            <a:r>
              <a:rPr lang="tr-TR" dirty="0" smtClean="0"/>
              <a:t>)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92345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Network </a:t>
            </a:r>
            <a:r>
              <a:rPr lang="tr-TR" dirty="0" err="1"/>
              <a:t>Interface</a:t>
            </a:r>
            <a:r>
              <a:rPr lang="tr-TR" dirty="0"/>
              <a:t> </a:t>
            </a:r>
            <a:r>
              <a:rPr lang="tr-TR" dirty="0" err="1"/>
              <a:t>Card</a:t>
            </a:r>
            <a:r>
              <a:rPr lang="tr-TR" dirty="0"/>
              <a:t> (Ağ Arabirim </a:t>
            </a:r>
            <a:r>
              <a:rPr lang="tr-TR" dirty="0" err="1"/>
              <a:t>KartI</a:t>
            </a:r>
            <a:r>
              <a:rPr lang="tr-TR" dirty="0"/>
              <a:t>) </a:t>
            </a:r>
          </a:p>
        </p:txBody>
      </p:sp>
      <p:pic>
        <p:nvPicPr>
          <p:cNvPr id="2050" name="Picture 2" descr="C:\Users\Lab1 - 1\Desktop\exams-and-network-interface-car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798"/>
            <a:ext cx="8136904" cy="5095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5530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Bilgisayardan aldıkları </a:t>
            </a:r>
            <a:r>
              <a:rPr lang="tr-TR" dirty="0" err="1"/>
              <a:t>digital</a:t>
            </a:r>
            <a:r>
              <a:rPr lang="tr-TR" dirty="0"/>
              <a:t> verileri analog sinyallere dönüştürerek telefon hatlarına aktarılmasını sağlarlar</a:t>
            </a:r>
            <a:r>
              <a:rPr lang="tr-TR" dirty="0" smtClean="0"/>
              <a:t>.</a:t>
            </a:r>
          </a:p>
          <a:p>
            <a:r>
              <a:rPr lang="tr-TR" dirty="0"/>
              <a:t>Modemler genel olarak 4 grupta </a:t>
            </a:r>
            <a:r>
              <a:rPr lang="tr-TR" dirty="0" smtClean="0"/>
              <a:t>incelenebilirler</a:t>
            </a:r>
          </a:p>
          <a:p>
            <a:pPr marL="502920" indent="-457200">
              <a:buFont typeface="+mj-lt"/>
              <a:buAutoNum type="arabicPeriod"/>
            </a:pPr>
            <a:r>
              <a:rPr lang="tr-TR" dirty="0" smtClean="0"/>
              <a:t>Analog Modem</a:t>
            </a:r>
          </a:p>
          <a:p>
            <a:pPr marL="502920" indent="-457200">
              <a:buFont typeface="+mj-lt"/>
              <a:buAutoNum type="arabicPeriod"/>
            </a:pPr>
            <a:r>
              <a:rPr lang="tr-TR" dirty="0" smtClean="0"/>
              <a:t>Dijital Modem</a:t>
            </a:r>
          </a:p>
          <a:p>
            <a:pPr marL="502920" indent="-457200">
              <a:buFont typeface="+mj-lt"/>
              <a:buAutoNum type="arabicPeriod"/>
            </a:pPr>
            <a:r>
              <a:rPr lang="tr-TR" dirty="0" smtClean="0"/>
              <a:t>ADSL Modem</a:t>
            </a:r>
          </a:p>
          <a:p>
            <a:pPr marL="502920" indent="-457200">
              <a:buFont typeface="+mj-lt"/>
              <a:buAutoNum type="arabicPeriod"/>
            </a:pPr>
            <a:r>
              <a:rPr lang="tr-TR" dirty="0" smtClean="0"/>
              <a:t>CSU/DSU Modem</a:t>
            </a:r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MODEM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47488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ADSL sisteminde, bilinen bakır kablolama alt yapısı kullanılır. Telefon hattının her ucuna bir ADSL modem eklenerek veri alma (</a:t>
            </a:r>
            <a:r>
              <a:rPr lang="tr-TR" dirty="0" err="1"/>
              <a:t>download</a:t>
            </a:r>
            <a:r>
              <a:rPr lang="tr-TR" dirty="0"/>
              <a:t>), veri gönderme (</a:t>
            </a:r>
            <a:r>
              <a:rPr lang="tr-TR" dirty="0" err="1"/>
              <a:t>upload</a:t>
            </a:r>
            <a:r>
              <a:rPr lang="tr-TR" dirty="0"/>
              <a:t>) ve POTS (</a:t>
            </a:r>
            <a:r>
              <a:rPr lang="tr-TR" dirty="0" err="1"/>
              <a:t>Plain</a:t>
            </a:r>
            <a:r>
              <a:rPr lang="tr-TR" dirty="0"/>
              <a:t> </a:t>
            </a:r>
            <a:r>
              <a:rPr lang="tr-TR" dirty="0" err="1"/>
              <a:t>Old</a:t>
            </a:r>
            <a:r>
              <a:rPr lang="tr-TR" dirty="0"/>
              <a:t> Telephone Service – Düz Eski Telefon Hizmeti) olarak adlandırılan geleneksel telefon servis kanalı olmak üzere 3 farklı kanal oluşturulur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endParaRPr lang="tr-TR" dirty="0" smtClean="0"/>
          </a:p>
          <a:p>
            <a:r>
              <a:rPr lang="tr-TR" dirty="0" smtClean="0"/>
              <a:t> </a:t>
            </a:r>
            <a:r>
              <a:rPr lang="tr-TR" dirty="0"/>
              <a:t>Normal telefon görüşmelerinizi yaparken 0 </a:t>
            </a:r>
            <a:r>
              <a:rPr lang="tr-TR" dirty="0" err="1"/>
              <a:t>kHZ</a:t>
            </a:r>
            <a:r>
              <a:rPr lang="tr-TR" dirty="0"/>
              <a:t> ile 4 kHz arasında değişen frekans aralığı kullanılırken, ADSL data iletimi için 4 kHz ile 1100 kHz aralığını kullanıldığından için İnternete bağlıyken aynı anda telefon görüşmesi yapmaya olanak sağlar</a:t>
            </a:r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ADSL Modem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80712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CSU/DSU modemler ise yerel alan ağlarında kullanılan veri çerçeveleri (data </a:t>
            </a:r>
            <a:r>
              <a:rPr lang="tr-TR" dirty="0" err="1"/>
              <a:t>frame</a:t>
            </a:r>
            <a:r>
              <a:rPr lang="tr-TR" dirty="0"/>
              <a:t>) geniş alan ağı çerçevelerine veya geniş alan ağı </a:t>
            </a:r>
            <a:r>
              <a:rPr lang="tr-TR" dirty="0" smtClean="0"/>
              <a:t>çerçevelerinin </a:t>
            </a:r>
            <a:r>
              <a:rPr lang="tr-TR" dirty="0"/>
              <a:t>yerel alan ağı çerçevelerine dönüştürmek için kullanılır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r>
              <a:rPr lang="tr-TR" dirty="0" smtClean="0"/>
              <a:t>Ayrıca </a:t>
            </a:r>
            <a:r>
              <a:rPr lang="tr-TR" dirty="0"/>
              <a:t>geniş alan ağlarında verinin iletiminin sağlanması için veri iletiminin yapılacağı hattın iki ucunda saat darbesi (</a:t>
            </a:r>
            <a:r>
              <a:rPr lang="tr-TR" dirty="0" err="1"/>
              <a:t>clock</a:t>
            </a:r>
            <a:r>
              <a:rPr lang="tr-TR" dirty="0"/>
              <a:t> rate) değerlerinin aynı olması gerekir. Geniş alan ağı sistemlerinde saat darbesi değeri bu cihazlar tarafından belirlenir.</a:t>
            </a:r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CSU/DSU modem</a:t>
            </a:r>
            <a:endParaRPr lang="tr-TR" dirty="0"/>
          </a:p>
        </p:txBody>
      </p:sp>
      <p:pic>
        <p:nvPicPr>
          <p:cNvPr id="3074" name="Picture 2" descr="C:\Users\Lab1 - 1\Desktop\Ağ topolojileri ve TCP-IP protokolü-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75059" y="4653136"/>
            <a:ext cx="5825333" cy="1952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7823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AĞ TOPOLOJİLERİ</a:t>
            </a:r>
            <a:endParaRPr lang="tr-TR" dirty="0"/>
          </a:p>
        </p:txBody>
      </p:sp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7" name="Picture 3" descr="C:\Users\Lab1 - 1\Desktop\network-topolog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0458" y="2060848"/>
            <a:ext cx="8337768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1581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  <a:buFontTx/>
              <a:buAutoNum type="arabicPeriod"/>
            </a:pPr>
            <a:r>
              <a:rPr lang="tr-TR" alt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Doğrusal Topoloji	(</a:t>
            </a:r>
            <a:r>
              <a:rPr lang="tr-TR" altLang="tr-T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Bus</a:t>
            </a:r>
            <a:r>
              <a:rPr lang="tr-TR" alt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altLang="tr-T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Topology</a:t>
            </a:r>
            <a:r>
              <a:rPr lang="tr-TR" alt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buClr>
                <a:srgbClr val="FF0000"/>
              </a:buClr>
              <a:buFontTx/>
              <a:buAutoNum type="arabicPeriod"/>
            </a:pPr>
            <a:r>
              <a:rPr lang="tr-TR" alt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Halka 	Topoloji	(Ring </a:t>
            </a:r>
            <a:r>
              <a:rPr lang="tr-TR" altLang="tr-T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Topology</a:t>
            </a:r>
            <a:r>
              <a:rPr lang="tr-TR" alt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buClr>
                <a:srgbClr val="FF0000"/>
              </a:buClr>
              <a:buFontTx/>
              <a:buAutoNum type="arabicPeriod"/>
            </a:pPr>
            <a:r>
              <a:rPr lang="tr-TR" alt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Yıldız 	Topoloji	(Star </a:t>
            </a:r>
            <a:r>
              <a:rPr lang="tr-TR" altLang="tr-T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Topology</a:t>
            </a:r>
            <a:endParaRPr lang="tr-TR" alt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  <a:buFontTx/>
              <a:buAutoNum type="arabicPeriod"/>
            </a:pPr>
            <a:r>
              <a:rPr lang="tr-TR" alt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Ağaç 	Topoloji	(</a:t>
            </a:r>
            <a:r>
              <a:rPr lang="tr-TR" altLang="tr-T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Tree</a:t>
            </a:r>
            <a:r>
              <a:rPr lang="tr-TR" alt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altLang="tr-T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Topology</a:t>
            </a:r>
            <a:r>
              <a:rPr lang="tr-TR" alt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buClr>
                <a:srgbClr val="FF0000"/>
              </a:buClr>
              <a:buFontTx/>
              <a:buAutoNum type="arabicPeriod"/>
            </a:pPr>
            <a:r>
              <a:rPr lang="tr-TR" alt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Örgü 	Topoloji	(Mesh </a:t>
            </a:r>
            <a:r>
              <a:rPr lang="tr-TR" altLang="tr-T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Topology</a:t>
            </a:r>
            <a:r>
              <a:rPr lang="tr-TR" alt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tr-TR" sz="2800" dirty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TOPOLOJİ TÜRLERİ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95575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Ağda bulunan tüm bilgisayarların tek bir  kablo üzerinde sıralandığı yapı </a:t>
            </a:r>
            <a:r>
              <a:rPr lang="tr-TR" altLang="tr-TR" sz="28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doğrusal topoloji </a:t>
            </a:r>
            <a:r>
              <a:rPr lang="tr-TR" alt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olarak adlandırılır.</a:t>
            </a:r>
          </a:p>
          <a:p>
            <a:endParaRPr lang="tr-TR" dirty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DOĞRUSAL TOPOLOJİ</a:t>
            </a:r>
            <a:endParaRPr lang="tr-TR" dirty="0"/>
          </a:p>
        </p:txBody>
      </p:sp>
      <p:pic>
        <p:nvPicPr>
          <p:cNvPr id="4" name="Picture 6" descr="http://www.techiwarehouse.com/userfiles/bus_network_topology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356992"/>
            <a:ext cx="4319587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66108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tr-TR" altLang="tr-T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Doğrusal topolojide; tüm istasyonlarının üzerinde olduğu bir hat (omurga) mevcuttur.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tr-TR" altLang="tr-T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Bütün istasyonlar hattaki tüm mesajları inceler ve </a:t>
            </a:r>
            <a:r>
              <a:rPr lang="tr-TR" altLang="tr-TR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kendine ait mesajları </a:t>
            </a:r>
            <a:r>
              <a:rPr lang="tr-TR" altLang="tr-T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alır.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tr-TR" altLang="tr-T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Hattaki </a:t>
            </a:r>
            <a:r>
              <a:rPr lang="tr-TR" altLang="tr-TR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bilgi akışı çift yönlüdür</a:t>
            </a:r>
            <a:r>
              <a:rPr lang="tr-TR" altLang="tr-T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tr-TR" altLang="tr-T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Kaynak istasyon bilgiyi hat üzerine bırakır.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tr-TR" altLang="tr-T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Bilgi </a:t>
            </a:r>
            <a:r>
              <a:rPr lang="tr-TR" altLang="tr-TR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her iki yönde ilerleyerek </a:t>
            </a:r>
            <a:r>
              <a:rPr lang="tr-TR" altLang="tr-T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hatta yayılır. </a:t>
            </a:r>
            <a:endParaRPr lang="tr-TR" altLang="tr-TR" sz="24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tr-TR" altLang="tr-T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Kablonun her iki ucunda sonlandırıcılar (</a:t>
            </a:r>
            <a:r>
              <a:rPr lang="tr-TR" altLang="tr-TR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terminatör</a:t>
            </a:r>
            <a:r>
              <a:rPr lang="tr-TR" altLang="tr-T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bulunur.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tr-TR" altLang="tr-T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Doğrusal topolojinin en büyük dezavantajı, kablonun herhangi bir yerinde meydana gelebilecek arıza tüm ağın kullanım dışı kalmasına neden olabilir.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tr-TR" altLang="tr-T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DOĞRUSAL TOPOLOJİ</a:t>
            </a:r>
          </a:p>
        </p:txBody>
      </p:sp>
    </p:spTree>
    <p:extLst>
      <p:ext uri="{BB962C8B-B14F-4D97-AF65-F5344CB8AC3E}">
        <p14:creationId xmlns:p14="http://schemas.microsoft.com/office/powerpoint/2010/main" xmlns="" val="226791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sz="2400" dirty="0">
                <a:latin typeface="Calibri" pitchFamily="34" charset="0"/>
                <a:cs typeface="Calibri" pitchFamily="34" charset="0"/>
              </a:rPr>
              <a:t>Doğrusal topolojinin </a:t>
            </a:r>
            <a:r>
              <a:rPr lang="tr-TR" altLang="tr-TR" sz="240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en büyük dezavantajı</a:t>
            </a:r>
            <a:r>
              <a:rPr lang="tr-TR" altLang="tr-TR" sz="2400" dirty="0">
                <a:latin typeface="Calibri" pitchFamily="34" charset="0"/>
                <a:cs typeface="Calibri" pitchFamily="34" charset="0"/>
              </a:rPr>
              <a:t>, kablonun herhangi bir yerinde meydana gelebilecek arıza tüm ağın kullanım dışı kalmasına neden olabilir.</a:t>
            </a:r>
          </a:p>
          <a:p>
            <a:endParaRPr lang="tr-TR" dirty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DOĞRUSAL TOPOLOJİ</a:t>
            </a:r>
          </a:p>
        </p:txBody>
      </p:sp>
      <p:pic>
        <p:nvPicPr>
          <p:cNvPr id="4" name="Picture 5" descr="4_1_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016"/>
          <a:stretch>
            <a:fillRect/>
          </a:stretch>
        </p:blipFill>
        <p:spPr bwMode="auto">
          <a:xfrm>
            <a:off x="251520" y="3429000"/>
            <a:ext cx="8496944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53552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808"/>
            <a:ext cx="8229600" cy="3672880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800" dirty="0" err="1" smtClean="0">
                <a:latin typeface="Calibri" pitchFamily="34" charset="0"/>
                <a:cs typeface="Calibri" pitchFamily="34" charset="0"/>
              </a:rPr>
              <a:t>Bus</a:t>
            </a:r>
            <a:r>
              <a:rPr lang="tr-TR" altLang="tr-TR" sz="2800" dirty="0" smtClean="0">
                <a:latin typeface="Calibri" pitchFamily="34" charset="0"/>
                <a:cs typeface="Calibri" pitchFamily="34" charset="0"/>
              </a:rPr>
              <a:t> topolojide kablo en başa bir sonlandırıcı takılarak başlar.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800" dirty="0" smtClean="0">
                <a:latin typeface="Calibri" pitchFamily="34" charset="0"/>
                <a:cs typeface="Calibri" pitchFamily="34" charset="0"/>
              </a:rPr>
              <a:t>Nerde bir bilgisayar bağlantısı gerekiyorsa, kablo kesilir, kablonun iki ucuna </a:t>
            </a:r>
            <a:r>
              <a:rPr lang="tr-TR" altLang="tr-TR" sz="2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BNC </a:t>
            </a:r>
            <a:r>
              <a:rPr lang="tr-TR" altLang="tr-TR" sz="2800" dirty="0" smtClean="0">
                <a:latin typeface="Calibri" pitchFamily="34" charset="0"/>
                <a:cs typeface="Calibri" pitchFamily="34" charset="0"/>
              </a:rPr>
              <a:t>uç takılır, bu uçlar </a:t>
            </a:r>
            <a:r>
              <a:rPr lang="tr-TR" altLang="tr-TR" sz="2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 konektörle </a:t>
            </a:r>
            <a:r>
              <a:rPr lang="tr-TR" altLang="tr-TR" sz="2800" dirty="0" smtClean="0">
                <a:latin typeface="Calibri" pitchFamily="34" charset="0"/>
                <a:cs typeface="Calibri" pitchFamily="34" charset="0"/>
              </a:rPr>
              <a:t>birleştirilir. </a:t>
            </a:r>
          </a:p>
        </p:txBody>
      </p:sp>
      <p:pic>
        <p:nvPicPr>
          <p:cNvPr id="10243" name="Picture 5" descr="c062_1_sbl_102_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894783"/>
            <a:ext cx="1781175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 descr="BNC KONNEKTÖR GÜMÜŞ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268" t="11678" r="6253" b="12920"/>
          <a:stretch>
            <a:fillRect/>
          </a:stretch>
        </p:blipFill>
        <p:spPr bwMode="auto">
          <a:xfrm>
            <a:off x="323528" y="4798740"/>
            <a:ext cx="1671637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5" descr="ag-elemanlari-ve-sistemleri_img_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707"/>
          <a:stretch>
            <a:fillRect/>
          </a:stretch>
        </p:blipFill>
        <p:spPr bwMode="auto">
          <a:xfrm>
            <a:off x="4355976" y="4699520"/>
            <a:ext cx="4572000" cy="145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Unvan 2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</p:spPr>
        <p:txBody>
          <a:bodyPr/>
          <a:lstStyle/>
          <a:p>
            <a:r>
              <a:rPr lang="tr-TR" dirty="0"/>
              <a:t>DOĞRUSAL TOPOLOJİ</a:t>
            </a:r>
          </a:p>
        </p:txBody>
      </p:sp>
    </p:spTree>
    <p:extLst>
      <p:ext uri="{BB962C8B-B14F-4D97-AF65-F5344CB8AC3E}">
        <p14:creationId xmlns:p14="http://schemas.microsoft.com/office/powerpoint/2010/main" xmlns="" val="549344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56212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Doğrusal topolojinin bir </a:t>
            </a:r>
            <a:r>
              <a:rPr lang="tr-TR" altLang="tr-TR" sz="280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diğer dezavantajı</a:t>
            </a: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 da aynı anda iki istasyonun bilgi göndermesi durumunda bilgi trafiğinin karışmasıdır.</a:t>
            </a:r>
            <a:endParaRPr lang="tr-TR" altLang="tr-TR" sz="280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Ağda genellikle </a:t>
            </a:r>
            <a:r>
              <a:rPr lang="tr-TR" altLang="tr-TR" sz="280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koaksiyel kablo </a:t>
            </a: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kullanılır ve her bir istasyona </a:t>
            </a:r>
            <a:r>
              <a:rPr lang="tr-TR" altLang="tr-TR" sz="280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T- konnektör</a:t>
            </a:r>
            <a:r>
              <a:rPr lang="tr-TR" altLang="tr-TR" sz="2800" smtClean="0">
                <a:solidFill>
                  <a:srgbClr val="99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takılır.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İlk ve son istasyona ise sonlandırıcı </a:t>
            </a:r>
            <a:r>
              <a:rPr lang="tr-TR" altLang="tr-TR" sz="280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(terminatör) </a:t>
            </a: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bağlanarak ağ sonlandırılır. </a:t>
            </a:r>
          </a:p>
        </p:txBody>
      </p:sp>
      <p:pic>
        <p:nvPicPr>
          <p:cNvPr id="12294" name="Picture 5" descr="ag-elemanlari-ve-sistemleri_img_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707"/>
          <a:stretch>
            <a:fillRect/>
          </a:stretch>
        </p:blipFill>
        <p:spPr bwMode="auto">
          <a:xfrm>
            <a:off x="2303463" y="4797152"/>
            <a:ext cx="4572000" cy="145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83602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450" y="981075"/>
            <a:ext cx="4500563" cy="158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5" name="Rectangle 5"/>
          <p:cNvSpPr>
            <a:spLocks noChangeArrowheads="1"/>
          </p:cNvSpPr>
          <p:nvPr/>
        </p:nvSpPr>
        <p:spPr bwMode="auto">
          <a:xfrm>
            <a:off x="6084888" y="1052513"/>
            <a:ext cx="2736850" cy="107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tr-TR" altLang="tr-TR" sz="3200" i="1">
                <a:latin typeface="Calibri" pitchFamily="34" charset="0"/>
                <a:cs typeface="Calibri" pitchFamily="34" charset="0"/>
              </a:rPr>
              <a:t>T konnektör </a:t>
            </a:r>
          </a:p>
          <a:p>
            <a:pPr eaLnBrk="1" hangingPunct="1"/>
            <a:r>
              <a:rPr lang="tr-TR" altLang="tr-TR" sz="3200" i="1">
                <a:latin typeface="Calibri" pitchFamily="34" charset="0"/>
                <a:cs typeface="Calibri" pitchFamily="34" charset="0"/>
              </a:rPr>
              <a:t>doğru bağlantı 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1238" y="3213100"/>
            <a:ext cx="4929187" cy="243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6156325" y="4581525"/>
            <a:ext cx="2709863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tr-TR" altLang="tr-TR" sz="3200" i="1">
                <a:latin typeface="Calibri" pitchFamily="34" charset="0"/>
                <a:cs typeface="Calibri" pitchFamily="34" charset="0"/>
              </a:rPr>
              <a:t>T konnektör </a:t>
            </a:r>
          </a:p>
          <a:p>
            <a:pPr eaLnBrk="1" hangingPunct="1"/>
            <a:r>
              <a:rPr lang="tr-TR" altLang="tr-TR" sz="3200" i="1">
                <a:latin typeface="Calibri" pitchFamily="34" charset="0"/>
                <a:cs typeface="Calibri" pitchFamily="34" charset="0"/>
              </a:rPr>
              <a:t>yanlış bağlantı </a:t>
            </a:r>
          </a:p>
        </p:txBody>
      </p:sp>
    </p:spTree>
    <p:extLst>
      <p:ext uri="{BB962C8B-B14F-4D97-AF65-F5344CB8AC3E}">
        <p14:creationId xmlns:p14="http://schemas.microsoft.com/office/powerpoint/2010/main" xmlns="" val="339112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133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350" y="538163"/>
            <a:ext cx="6480175" cy="353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1404938" y="549275"/>
            <a:ext cx="225742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tr-TR" altLang="tr-TR" sz="3200" i="1" dirty="0">
                <a:latin typeface="Calibri" pitchFamily="34" charset="0"/>
                <a:cs typeface="Calibri" pitchFamily="34" charset="0"/>
              </a:rPr>
              <a:t>BNC çözüm  </a:t>
            </a:r>
          </a:p>
        </p:txBody>
      </p:sp>
      <p:sp>
        <p:nvSpPr>
          <p:cNvPr id="15364" name="Rectangle 3"/>
          <p:cNvSpPr txBox="1">
            <a:spLocks noChangeArrowheads="1"/>
          </p:cNvSpPr>
          <p:nvPr/>
        </p:nvSpPr>
        <p:spPr bwMode="auto">
          <a:xfrm>
            <a:off x="503238" y="4625975"/>
            <a:ext cx="84613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tr-TR" sz="2800">
                <a:latin typeface="Calibri" pitchFamily="34" charset="0"/>
                <a:cs typeface="Calibri" pitchFamily="34" charset="0"/>
              </a:rPr>
              <a:t>Bus topolojisinde dikey genişleme yapabilmek için ise </a:t>
            </a:r>
          </a:p>
          <a:p>
            <a:pPr algn="just" eaLnBrk="1" hangingPunct="1">
              <a:spcBef>
                <a:spcPct val="20000"/>
              </a:spcBef>
            </a:pPr>
            <a:r>
              <a:rPr lang="tr-TR" sz="280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repeater</a:t>
            </a:r>
            <a:r>
              <a:rPr lang="tr-TR" sz="2800">
                <a:latin typeface="Calibri" pitchFamily="34" charset="0"/>
                <a:cs typeface="Calibri" pitchFamily="34" charset="0"/>
              </a:rPr>
              <a:t> adı verilen  tekrarlayıcı kullanılır.</a:t>
            </a:r>
          </a:p>
        </p:txBody>
      </p:sp>
    </p:spTree>
    <p:extLst>
      <p:ext uri="{BB962C8B-B14F-4D97-AF65-F5344CB8AC3E}">
        <p14:creationId xmlns:p14="http://schemas.microsoft.com/office/powerpoint/2010/main" xmlns="" val="3077396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ChangeArrowheads="1"/>
          </p:cNvSpPr>
          <p:nvPr/>
        </p:nvSpPr>
        <p:spPr bwMode="auto">
          <a:xfrm>
            <a:off x="611188" y="6921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/>
            <a:r>
              <a:rPr lang="tr-TR" altLang="tr-TR" sz="4400" b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Repeater (tekrarlayıcı)'lar niçin kullanılır?</a:t>
            </a:r>
          </a:p>
        </p:txBody>
      </p:sp>
      <p:pic>
        <p:nvPicPr>
          <p:cNvPr id="15363" name="Picture 5" descr="http://www.devolo.com/products/WiFi-Repeater/devolo-WiFi-Repeater/pictures/scenarios/devolo-WiFi-Repeater-scenario_devices-xl-327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2060575"/>
            <a:ext cx="8763000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Düz Ok Bağlayıcısı 2"/>
          <p:cNvCxnSpPr/>
          <p:nvPr/>
        </p:nvCxnSpPr>
        <p:spPr>
          <a:xfrm>
            <a:off x="4067944" y="2492896"/>
            <a:ext cx="36004" cy="7200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65412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25" y="765175"/>
            <a:ext cx="5915025" cy="792163"/>
          </a:xfrm>
        </p:spPr>
        <p:txBody>
          <a:bodyPr/>
          <a:lstStyle/>
          <a:p>
            <a:pPr algn="l" eaLnBrk="1" hangingPunct="1"/>
            <a:r>
              <a:rPr lang="tr-TR" altLang="tr-TR" sz="2800" b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2.</a:t>
            </a:r>
            <a:r>
              <a:rPr lang="tr-TR" altLang="tr-TR" sz="280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Maksimum alıcı sayısını arttırır.</a:t>
            </a:r>
          </a:p>
        </p:txBody>
      </p:sp>
      <p:pic>
        <p:nvPicPr>
          <p:cNvPr id="17411" name="Picture 4" descr="5_37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84784"/>
            <a:ext cx="5832475" cy="449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7830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/>
          <a:lstStyle/>
          <a:p>
            <a:pPr algn="just" eaLnBrk="1" hangingPunct="1"/>
            <a:r>
              <a:rPr lang="tr-TR" altLang="tr-TR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3. </a:t>
            </a:r>
            <a:r>
              <a:rPr lang="tr-TR" altLang="tr-TR" sz="28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Repeater'lar</a:t>
            </a:r>
            <a:r>
              <a:rPr lang="tr-TR" altLang="tr-TR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kablo arızalarının etkisini azaltabilir.</a:t>
            </a:r>
          </a:p>
        </p:txBody>
      </p:sp>
      <p:pic>
        <p:nvPicPr>
          <p:cNvPr id="5" name="Picture 4" descr="5_38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8347"/>
          <a:stretch>
            <a:fillRect/>
          </a:stretch>
        </p:blipFill>
        <p:spPr bwMode="auto">
          <a:xfrm>
            <a:off x="1979712" y="1196753"/>
            <a:ext cx="5256585" cy="228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67544" y="3501008"/>
            <a:ext cx="7715250" cy="9366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altLang="tr-TR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4.</a:t>
            </a:r>
            <a:r>
              <a:rPr lang="tr-TR" altLang="tr-TR" sz="2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altLang="tr-TR" sz="28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FarklI</a:t>
            </a:r>
            <a:r>
              <a:rPr lang="tr-TR" altLang="tr-TR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kablo tipleri kullanan </a:t>
            </a:r>
            <a:r>
              <a:rPr lang="tr-TR" altLang="tr-TR" sz="28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ağlarI</a:t>
            </a:r>
            <a:r>
              <a:rPr lang="tr-TR" altLang="tr-TR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birleştirebilir.</a:t>
            </a:r>
          </a:p>
        </p:txBody>
      </p:sp>
      <p:pic>
        <p:nvPicPr>
          <p:cNvPr id="7" name="Picture 4" descr="5_39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0" t="22849" r="12250"/>
          <a:stretch>
            <a:fillRect/>
          </a:stretch>
        </p:blipFill>
        <p:spPr bwMode="auto">
          <a:xfrm>
            <a:off x="2980892" y="4437633"/>
            <a:ext cx="3000375" cy="205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16234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879475" y="917575"/>
            <a:ext cx="5853113" cy="1143000"/>
          </a:xfrm>
        </p:spPr>
        <p:txBody>
          <a:bodyPr/>
          <a:lstStyle/>
          <a:p>
            <a:pPr algn="l" eaLnBrk="1" hangingPunct="1"/>
            <a:r>
              <a:rPr lang="tr-TR" altLang="tr-TR" sz="32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Doğrusal Topolojinin Avantajları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3671888"/>
          </a:xfrm>
        </p:spPr>
        <p:txBody>
          <a:bodyPr/>
          <a:lstStyle/>
          <a:p>
            <a:pPr algn="just"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Ağa bir bilgisayarı bağlamak oldukça kolaydır.</a:t>
            </a:r>
          </a:p>
          <a:p>
            <a:pPr algn="just"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Daha az uzunlukta kablo gerektirir.</a:t>
            </a:r>
          </a:p>
          <a:p>
            <a:pPr algn="just"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Bir bilgisayarda oluşacak hata tüm ağı etkilemez.</a:t>
            </a:r>
          </a:p>
          <a:p>
            <a:pPr algn="just"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Merkezi birime (server) ihtiyaç duyulmaz.</a:t>
            </a:r>
          </a:p>
          <a:p>
            <a:pPr algn="just"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Repeater kullanılarak hat uzatılabilir.</a:t>
            </a:r>
          </a:p>
        </p:txBody>
      </p:sp>
    </p:spTree>
    <p:extLst>
      <p:ext uri="{BB962C8B-B14F-4D97-AF65-F5344CB8AC3E}">
        <p14:creationId xmlns:p14="http://schemas.microsoft.com/office/powerpoint/2010/main" xmlns="" val="768659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817563" y="404813"/>
            <a:ext cx="6562725" cy="927100"/>
          </a:xfrm>
        </p:spPr>
        <p:txBody>
          <a:bodyPr/>
          <a:lstStyle/>
          <a:p>
            <a:pPr algn="l" eaLnBrk="1" hangingPunct="1"/>
            <a:r>
              <a:rPr lang="tr-TR" altLang="tr-TR" sz="3200" b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Doğrusal Topolojinin Dezavantajları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6088" y="1484313"/>
            <a:ext cx="8229600" cy="4608512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400" dirty="0" smtClean="0">
                <a:latin typeface="Calibri" pitchFamily="34" charset="0"/>
                <a:cs typeface="Calibri" pitchFamily="34" charset="0"/>
              </a:rPr>
              <a:t>Ana kabloda (omurga) bir bozulma veya kesilme olursa tüm ağ bağlantısı kesilir.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400" smtClean="0">
                <a:latin typeface="Calibri" pitchFamily="34" charset="0"/>
                <a:cs typeface="Calibri" pitchFamily="34" charset="0"/>
              </a:rPr>
              <a:t>Kablonun sonunda mutlaka </a:t>
            </a:r>
            <a:r>
              <a:rPr lang="tr-TR" altLang="tr-TR" sz="2400" b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sonlandırıcı</a:t>
            </a:r>
            <a:r>
              <a:rPr lang="tr-TR" altLang="tr-TR" sz="240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altLang="tr-TR" sz="2400" smtClean="0">
                <a:latin typeface="Calibri" pitchFamily="34" charset="0"/>
                <a:cs typeface="Calibri" pitchFamily="34" charset="0"/>
              </a:rPr>
              <a:t>olmalıdır.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400" dirty="0" smtClean="0">
                <a:latin typeface="Calibri" pitchFamily="34" charset="0"/>
                <a:cs typeface="Calibri" pitchFamily="34" charset="0"/>
              </a:rPr>
              <a:t>Ağda sorun olduğunda sorunun nerden kaynaklandığını bulmak zaman alıcı olabilir.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400" dirty="0" smtClean="0">
                <a:latin typeface="Calibri" pitchFamily="34" charset="0"/>
                <a:cs typeface="Calibri" pitchFamily="34" charset="0"/>
              </a:rPr>
              <a:t>Çarpışma (veri çarpışması) olasılığı yüksektir. 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400" dirty="0" smtClean="0">
                <a:latin typeface="Calibri" pitchFamily="34" charset="0"/>
                <a:cs typeface="Calibri" pitchFamily="34" charset="0"/>
              </a:rPr>
              <a:t>Her </a:t>
            </a:r>
            <a:r>
              <a:rPr lang="tr-TR" altLang="tr-TR" sz="2400" dirty="0" err="1" smtClean="0">
                <a:latin typeface="Calibri" pitchFamily="34" charset="0"/>
                <a:cs typeface="Calibri" pitchFamily="34" charset="0"/>
              </a:rPr>
              <a:t>repeater</a:t>
            </a:r>
            <a:r>
              <a:rPr lang="tr-TR" altLang="tr-TR" sz="2400" dirty="0" smtClean="0">
                <a:latin typeface="Calibri" pitchFamily="34" charset="0"/>
                <a:cs typeface="Calibri" pitchFamily="34" charset="0"/>
              </a:rPr>
              <a:t> sonrası/öncesi maksimum</a:t>
            </a:r>
            <a:r>
              <a:rPr lang="tr-TR" altLang="tr-TR" sz="24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altLang="tr-TR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30 </a:t>
            </a:r>
            <a:r>
              <a:rPr lang="tr-TR" altLang="tr-TR" sz="2400" dirty="0" smtClean="0">
                <a:latin typeface="Calibri" pitchFamily="34" charset="0"/>
                <a:cs typeface="Calibri" pitchFamily="34" charset="0"/>
              </a:rPr>
              <a:t>istasyon bağlanabilir.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400" dirty="0" smtClean="0">
                <a:latin typeface="Calibri" pitchFamily="34" charset="0"/>
                <a:cs typeface="Calibri" pitchFamily="34" charset="0"/>
              </a:rPr>
              <a:t>Ağın uzunluğu ince </a:t>
            </a:r>
            <a:r>
              <a:rPr lang="tr-TR" altLang="tr-TR" sz="2400" dirty="0" err="1" smtClean="0">
                <a:latin typeface="Calibri" pitchFamily="34" charset="0"/>
                <a:cs typeface="Calibri" pitchFamily="34" charset="0"/>
              </a:rPr>
              <a:t>koaksiyel</a:t>
            </a:r>
            <a:r>
              <a:rPr lang="tr-TR" altLang="tr-TR" sz="2400" dirty="0" smtClean="0">
                <a:latin typeface="Calibri" pitchFamily="34" charset="0"/>
                <a:cs typeface="Calibri" pitchFamily="34" charset="0"/>
              </a:rPr>
              <a:t> kabloda </a:t>
            </a:r>
            <a:r>
              <a:rPr lang="tr-TR" altLang="tr-TR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185m</a:t>
            </a:r>
            <a:r>
              <a:rPr lang="tr-TR" altLang="tr-TR" sz="2400" dirty="0" smtClean="0">
                <a:latin typeface="Calibri" pitchFamily="34" charset="0"/>
                <a:cs typeface="Calibri" pitchFamily="34" charset="0"/>
              </a:rPr>
              <a:t>, kalın </a:t>
            </a:r>
            <a:r>
              <a:rPr lang="tr-TR" altLang="tr-TR" sz="2400" dirty="0" err="1" smtClean="0">
                <a:latin typeface="Calibri" pitchFamily="34" charset="0"/>
                <a:cs typeface="Calibri" pitchFamily="34" charset="0"/>
              </a:rPr>
              <a:t>koaksiyel</a:t>
            </a:r>
            <a:r>
              <a:rPr lang="tr-TR" altLang="tr-TR" sz="2400" dirty="0" smtClean="0">
                <a:latin typeface="Calibri" pitchFamily="34" charset="0"/>
                <a:cs typeface="Calibri" pitchFamily="34" charset="0"/>
              </a:rPr>
              <a:t> kabloda </a:t>
            </a:r>
            <a:r>
              <a:rPr lang="tr-TR" altLang="tr-TR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500m</a:t>
            </a:r>
            <a:r>
              <a:rPr lang="tr-TR" altLang="tr-TR" sz="2400" dirty="0" smtClean="0">
                <a:latin typeface="Calibri" pitchFamily="34" charset="0"/>
                <a:cs typeface="Calibri" pitchFamily="34" charset="0"/>
              </a:rPr>
              <a:t>’den fazla olmaz.</a:t>
            </a:r>
          </a:p>
          <a:p>
            <a:pPr algn="just" eaLnBrk="1" hangingPunct="1">
              <a:buFont typeface="Wingdings" pitchFamily="2" charset="2"/>
              <a:buChar char="Ø"/>
            </a:pPr>
            <a:endParaRPr lang="tr-TR" altLang="tr-TR" sz="2800" dirty="0" smtClean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561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5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229600" cy="1143000"/>
          </a:xfrm>
        </p:spPr>
        <p:txBody>
          <a:bodyPr/>
          <a:lstStyle/>
          <a:p>
            <a:pPr eaLnBrk="1" hangingPunct="1"/>
            <a:r>
              <a:rPr lang="tr-TR" altLang="tr-TR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2. </a:t>
            </a:r>
            <a:r>
              <a:rPr lang="tr-TR" altLang="tr-TR" b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Halka (Ring) Topoloji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229600" cy="4895850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800" dirty="0" smtClean="0">
                <a:latin typeface="Calibri" pitchFamily="34" charset="0"/>
                <a:cs typeface="Calibri" pitchFamily="34" charset="0"/>
              </a:rPr>
              <a:t> Veriler </a:t>
            </a:r>
            <a:r>
              <a:rPr lang="tr-TR" altLang="tr-TR" sz="2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paket halinde </a:t>
            </a:r>
            <a:r>
              <a:rPr lang="tr-TR" altLang="tr-TR" sz="2800" dirty="0" smtClean="0">
                <a:latin typeface="Calibri" pitchFamily="34" charset="0"/>
                <a:cs typeface="Calibri" pitchFamily="34" charset="0"/>
              </a:rPr>
              <a:t>gönderilir ve halka      boyunca </a:t>
            </a:r>
            <a:r>
              <a:rPr lang="tr-TR" altLang="tr-TR" sz="2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tek yönde iletilir.</a:t>
            </a:r>
            <a:r>
              <a:rPr lang="tr-TR" altLang="tr-TR" sz="2800" dirty="0" smtClean="0">
                <a:latin typeface="Calibri" pitchFamily="34" charset="0"/>
                <a:cs typeface="Calibri" pitchFamily="34" charset="0"/>
              </a:rPr>
              <a:t> </a:t>
            </a:r>
          </a:p>
        </p:txBody>
      </p:sp>
      <p:pic>
        <p:nvPicPr>
          <p:cNvPr id="24580" name="Picture 7" descr="220px-NetworkTopology-R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74800" y="4005263"/>
            <a:ext cx="19399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7" descr="https://mplsnet.files.wordpress.com/2014/06/ring-topology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6100" y="4005263"/>
            <a:ext cx="3810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33633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88641"/>
            <a:ext cx="8136904" cy="3312368"/>
          </a:xfrm>
        </p:spPr>
        <p:txBody>
          <a:bodyPr/>
          <a:lstStyle/>
          <a:p>
            <a:pPr algn="just">
              <a:defRPr/>
            </a:pPr>
            <a:r>
              <a:rPr lang="tr-TR" sz="2800" dirty="0" smtClean="0">
                <a:latin typeface="Calibri" pitchFamily="34" charset="0"/>
                <a:cs typeface="Calibri" pitchFamily="34" charset="0"/>
              </a:rPr>
              <a:t>Halka ağların düzgün çalışabilmesi için </a:t>
            </a:r>
            <a:r>
              <a:rPr lang="tr-TR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3</a:t>
            </a:r>
            <a:r>
              <a:rPr lang="tr-TR" sz="2800" dirty="0" smtClean="0">
                <a:latin typeface="Calibri" pitchFamily="34" charset="0"/>
                <a:cs typeface="Calibri" pitchFamily="34" charset="0"/>
              </a:rPr>
              <a:t> fonksiyona ihtiyacı vardır.</a:t>
            </a:r>
          </a:p>
          <a:p>
            <a:pPr lvl="2" algn="just" eaLnBrk="1" hangingPunct="1">
              <a:defRPr/>
            </a:pPr>
            <a:r>
              <a:rPr lang="tr-TR" sz="2800" dirty="0" smtClean="0">
                <a:latin typeface="Calibri" pitchFamily="34" charset="0"/>
                <a:cs typeface="Calibri" pitchFamily="34" charset="0"/>
              </a:rPr>
              <a:t>Verinin gönderilmesi</a:t>
            </a:r>
          </a:p>
          <a:p>
            <a:pPr lvl="2" algn="just" eaLnBrk="1" hangingPunct="1">
              <a:defRPr/>
            </a:pPr>
            <a:r>
              <a:rPr lang="tr-TR" sz="2800" dirty="0" smtClean="0">
                <a:latin typeface="Calibri" pitchFamily="34" charset="0"/>
                <a:cs typeface="Calibri" pitchFamily="34" charset="0"/>
              </a:rPr>
              <a:t>Gönderilen verinin alınması</a:t>
            </a:r>
          </a:p>
          <a:p>
            <a:pPr lvl="2" algn="just" eaLnBrk="1" hangingPunct="1">
              <a:defRPr/>
            </a:pPr>
            <a:r>
              <a:rPr lang="tr-TR" sz="2800" dirty="0" smtClean="0">
                <a:latin typeface="Calibri" pitchFamily="34" charset="0"/>
                <a:cs typeface="Calibri" pitchFamily="34" charset="0"/>
              </a:rPr>
              <a:t>Verinin silinmesi</a:t>
            </a:r>
          </a:p>
          <a:p>
            <a:pPr algn="just" eaLnBrk="1" hangingPunct="1">
              <a:buFontTx/>
              <a:buNone/>
              <a:defRPr/>
            </a:pPr>
            <a:endParaRPr lang="tr-TR" dirty="0" smtClean="0">
              <a:solidFill>
                <a:srgbClr val="FF0000"/>
              </a:solidFill>
            </a:endParaRPr>
          </a:p>
        </p:txBody>
      </p:sp>
      <p:pic>
        <p:nvPicPr>
          <p:cNvPr id="6" name="Picture 5" descr="tokenpassing_topology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557783"/>
            <a:ext cx="7236296" cy="4282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01859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472112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tr-TR" sz="2800" dirty="0" smtClean="0">
                <a:latin typeface="Calibri" pitchFamily="34" charset="0"/>
                <a:cs typeface="Calibri" pitchFamily="34" charset="0"/>
              </a:rPr>
              <a:t>Halka topolojilerin </a:t>
            </a:r>
            <a:r>
              <a:rPr lang="tr-TR" sz="2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tek yönlü </a:t>
            </a:r>
            <a:r>
              <a:rPr lang="tr-TR" sz="2800" dirty="0" smtClean="0">
                <a:latin typeface="Calibri" pitchFamily="34" charset="0"/>
                <a:cs typeface="Calibri" pitchFamily="34" charset="0"/>
              </a:rPr>
              <a:t>ve </a:t>
            </a:r>
            <a:r>
              <a:rPr lang="tr-TR" sz="2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çift yönlü </a:t>
            </a:r>
            <a:r>
              <a:rPr lang="tr-TR" sz="2800" dirty="0" smtClean="0">
                <a:latin typeface="Calibri" pitchFamily="34" charset="0"/>
                <a:cs typeface="Calibri" pitchFamily="34" charset="0"/>
              </a:rPr>
              <a:t>olmak üzere iki çeşidi vardır.</a:t>
            </a:r>
          </a:p>
          <a:p>
            <a:pPr marL="0" indent="0" algn="just" eaLnBrk="1" hangingPunct="1">
              <a:buFontTx/>
              <a:buNone/>
              <a:defRPr/>
            </a:pPr>
            <a:endParaRPr lang="tr-TR" sz="2800" dirty="0" smtClean="0">
              <a:latin typeface="Calibri" pitchFamily="34" charset="0"/>
              <a:cs typeface="Calibri" pitchFamily="34" charset="0"/>
            </a:endParaRPr>
          </a:p>
          <a:p>
            <a:pPr algn="just" eaLnBrk="1" hangingPunct="1">
              <a:buFont typeface="Wingdings" pitchFamily="2" charset="2"/>
              <a:buChar char="Ø"/>
              <a:defRPr/>
            </a:pPr>
            <a:r>
              <a:rPr lang="tr-TR" sz="2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Tek yönlü </a:t>
            </a:r>
            <a:r>
              <a:rPr lang="tr-TR" sz="2800" dirty="0" smtClean="0">
                <a:latin typeface="Calibri" pitchFamily="34" charset="0"/>
                <a:cs typeface="Calibri" pitchFamily="34" charset="0"/>
              </a:rPr>
              <a:t>ağlarda mesaj, düğümler arasında tek yönde gönderilir ve doğacak herhangi bir problem iletişimin durmasına yol açar.</a:t>
            </a:r>
          </a:p>
          <a:p>
            <a:pPr marL="0" indent="0" algn="just" eaLnBrk="1" hangingPunct="1">
              <a:buFontTx/>
              <a:buNone/>
              <a:defRPr/>
            </a:pPr>
            <a:endParaRPr lang="tr-TR" sz="2800" dirty="0" smtClean="0">
              <a:latin typeface="Calibri" pitchFamily="34" charset="0"/>
              <a:cs typeface="Calibri" pitchFamily="34" charset="0"/>
            </a:endParaRPr>
          </a:p>
          <a:p>
            <a:pPr algn="just" eaLnBrk="1" hangingPunct="1">
              <a:buFont typeface="Wingdings" pitchFamily="2" charset="2"/>
              <a:buChar char="Ø"/>
              <a:defRPr/>
            </a:pPr>
            <a:r>
              <a:rPr lang="tr-TR" sz="2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Çift yönlü </a:t>
            </a:r>
            <a:r>
              <a:rPr lang="tr-TR" sz="2800" dirty="0" smtClean="0">
                <a:latin typeface="Calibri" pitchFamily="34" charset="0"/>
                <a:cs typeface="Calibri" pitchFamily="34" charset="0"/>
              </a:rPr>
              <a:t>ağlarda, halka çift yönlü iletişimi destekler ve </a:t>
            </a:r>
            <a:r>
              <a:rPr lang="tr-TR" sz="2800" dirty="0">
                <a:latin typeface="Calibri" pitchFamily="34" charset="0"/>
                <a:cs typeface="Calibri" pitchFamily="34" charset="0"/>
              </a:rPr>
              <a:t>doğacak herhangi bir </a:t>
            </a:r>
            <a:r>
              <a:rPr lang="tr-TR" sz="2800" dirty="0" smtClean="0">
                <a:latin typeface="Calibri" pitchFamily="34" charset="0"/>
                <a:cs typeface="Calibri" pitchFamily="34" charset="0"/>
              </a:rPr>
              <a:t>problemde iletişim yolu olarak diğer yedek hat kullanılır.</a:t>
            </a:r>
            <a:endParaRPr lang="tr-TR" sz="2800" dirty="0">
              <a:latin typeface="Calibri" pitchFamily="34" charset="0"/>
              <a:cs typeface="Calibri" pitchFamily="34" charset="0"/>
            </a:endParaRPr>
          </a:p>
          <a:p>
            <a:pPr algn="just" eaLnBrk="1" hangingPunct="1">
              <a:buFont typeface="Wingdings" pitchFamily="2" charset="2"/>
              <a:buChar char="Ø"/>
              <a:defRPr/>
            </a:pPr>
            <a:endParaRPr lang="tr-TR" sz="2800" dirty="0" smtClean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5127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dell\Desktop\çift yönlü halka topoloj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4450"/>
            <a:ext cx="6515100" cy="602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ikdörtgen 2"/>
          <p:cNvSpPr/>
          <p:nvPr/>
        </p:nvSpPr>
        <p:spPr>
          <a:xfrm>
            <a:off x="3822700" y="2708275"/>
            <a:ext cx="1828800" cy="6477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tr-TR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Çift yönlü </a:t>
            </a:r>
          </a:p>
          <a:p>
            <a:pPr algn="ctr" eaLnBrk="1" hangingPunct="1">
              <a:defRPr/>
            </a:pPr>
            <a:r>
              <a:rPr lang="tr-TR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halka topoloji ağı</a:t>
            </a:r>
            <a:endParaRPr lang="tr-TR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223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950913" y="692150"/>
            <a:ext cx="5205412" cy="1143000"/>
          </a:xfrm>
        </p:spPr>
        <p:txBody>
          <a:bodyPr/>
          <a:lstStyle/>
          <a:p>
            <a:pPr algn="l" eaLnBrk="1" hangingPunct="1"/>
            <a:r>
              <a:rPr lang="tr-TR" altLang="tr-TR" sz="32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Halka Topolojinin Avantajları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844675"/>
            <a:ext cx="8229600" cy="3629025"/>
          </a:xfrm>
        </p:spPr>
        <p:txBody>
          <a:bodyPr>
            <a:normAutofit lnSpcReduction="10000"/>
          </a:bodyPr>
          <a:lstStyle/>
          <a:p>
            <a:pPr algn="just" eaLnBrk="1" hangingPunct="1">
              <a:buFont typeface="Wingdings" pitchFamily="2" charset="2"/>
              <a:buChar char="Ø"/>
              <a:defRPr/>
            </a:pPr>
            <a:r>
              <a:rPr lang="tr-TR" sz="2800" dirty="0" smtClean="0">
                <a:latin typeface="Calibri" pitchFamily="34" charset="0"/>
                <a:cs typeface="Calibri" pitchFamily="34" charset="0"/>
              </a:rPr>
              <a:t>Çift hat kullanmaya olanak sağladığı için hatta oluşacak arıza durumunda yedek hat kullanılabilir.</a:t>
            </a:r>
          </a:p>
          <a:p>
            <a:pPr marL="0" indent="0" algn="just" eaLnBrk="1" hangingPunct="1">
              <a:buFontTx/>
              <a:buNone/>
              <a:defRPr/>
            </a:pPr>
            <a:endParaRPr lang="tr-TR" sz="2800" dirty="0" smtClean="0">
              <a:latin typeface="Calibri" pitchFamily="34" charset="0"/>
              <a:cs typeface="Calibri" pitchFamily="34" charset="0"/>
            </a:endParaRPr>
          </a:p>
          <a:p>
            <a:pPr algn="just" eaLnBrk="1" hangingPunct="1">
              <a:buFont typeface="Wingdings" pitchFamily="2" charset="2"/>
              <a:buChar char="Ø"/>
              <a:defRPr/>
            </a:pPr>
            <a:r>
              <a:rPr lang="tr-TR" sz="2800" dirty="0" smtClean="0">
                <a:latin typeface="Calibri" pitchFamily="34" charset="0"/>
                <a:cs typeface="Calibri" pitchFamily="34" charset="0"/>
              </a:rPr>
              <a:t>Sonlandırıcı kullanmaya ihtiyaç yoktur.</a:t>
            </a:r>
          </a:p>
          <a:p>
            <a:pPr marL="0" indent="0" algn="just" eaLnBrk="1" hangingPunct="1">
              <a:buFontTx/>
              <a:buNone/>
              <a:defRPr/>
            </a:pPr>
            <a:endParaRPr lang="tr-TR" sz="2800" dirty="0" smtClean="0">
              <a:latin typeface="Calibri" pitchFamily="34" charset="0"/>
              <a:cs typeface="Calibri" pitchFamily="34" charset="0"/>
            </a:endParaRPr>
          </a:p>
          <a:p>
            <a:pPr algn="just" eaLnBrk="1" hangingPunct="1">
              <a:buFont typeface="Wingdings" pitchFamily="2" charset="2"/>
              <a:buChar char="Ø"/>
              <a:defRPr/>
            </a:pPr>
            <a:r>
              <a:rPr lang="tr-TR" sz="2800" dirty="0" smtClean="0">
                <a:latin typeface="Calibri" pitchFamily="34" charset="0"/>
                <a:cs typeface="Calibri" pitchFamily="34" charset="0"/>
              </a:rPr>
              <a:t>Merkezi sistem (server) kullanmaya ihtiyaç duymazlar.</a:t>
            </a:r>
          </a:p>
        </p:txBody>
      </p:sp>
    </p:spTree>
    <p:extLst>
      <p:ext uri="{BB962C8B-B14F-4D97-AF65-F5344CB8AC3E}">
        <p14:creationId xmlns:p14="http://schemas.microsoft.com/office/powerpoint/2010/main" xmlns="" val="367326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7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6088" y="1989138"/>
            <a:ext cx="8229600" cy="3527425"/>
          </a:xfrm>
        </p:spPr>
        <p:txBody>
          <a:bodyPr>
            <a:normAutofit lnSpcReduction="10000"/>
          </a:bodyPr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400" smtClean="0">
                <a:latin typeface="Calibri" pitchFamily="34" charset="0"/>
                <a:cs typeface="Calibri" pitchFamily="34" charset="0"/>
              </a:rPr>
              <a:t>Her PC, bilgisayar ağının bir elemanı olduğu için PC’de bir arıza olması halinde tüm ağ durur. 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400" smtClean="0">
                <a:latin typeface="Calibri" pitchFamily="34" charset="0"/>
                <a:cs typeface="Calibri" pitchFamily="34" charset="0"/>
              </a:rPr>
              <a:t>Paralel bir ikinci hattın çekilmesiyle bu soruna çözüm bulmak mümkündür. (çift yönlü ağ)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400" smtClean="0">
                <a:latin typeface="Calibri" pitchFamily="34" charset="0"/>
                <a:cs typeface="Calibri" pitchFamily="34" charset="0"/>
              </a:rPr>
              <a:t>Hem ağın yayıldığı tüm alan hem de bilgisayarlar arası mesafe sınırlıdır.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400" smtClean="0">
                <a:latin typeface="Calibri" pitchFamily="34" charset="0"/>
                <a:cs typeface="Calibri" pitchFamily="34" charset="0"/>
              </a:rPr>
              <a:t>Maliyet bakımından diğer ağlardan biraz daha pahalıdır.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400" smtClean="0">
                <a:latin typeface="Calibri" pitchFamily="34" charset="0"/>
                <a:cs typeface="Calibri" pitchFamily="34" charset="0"/>
              </a:rPr>
              <a:t>Veri göndermede diğerlerine göre zaman alıcıdır.</a:t>
            </a:r>
          </a:p>
        </p:txBody>
      </p:sp>
      <p:sp>
        <p:nvSpPr>
          <p:cNvPr id="33795" name="Rectangle 5"/>
          <p:cNvSpPr>
            <a:spLocks noGrp="1" noChangeArrowheads="1"/>
          </p:cNvSpPr>
          <p:nvPr>
            <p:ph type="title"/>
          </p:nvPr>
        </p:nvSpPr>
        <p:spPr>
          <a:xfrm>
            <a:off x="755650" y="630238"/>
            <a:ext cx="6048375" cy="854075"/>
          </a:xfrm>
          <a:noFill/>
        </p:spPr>
        <p:txBody>
          <a:bodyPr/>
          <a:lstStyle/>
          <a:p>
            <a:pPr algn="l" eaLnBrk="1" hangingPunct="1"/>
            <a:r>
              <a:rPr lang="tr-TR" altLang="tr-TR" sz="3200" b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Halk Topolojinin Dezavantajları</a:t>
            </a:r>
          </a:p>
        </p:txBody>
      </p:sp>
    </p:spTree>
    <p:extLst>
      <p:ext uri="{BB962C8B-B14F-4D97-AF65-F5344CB8AC3E}">
        <p14:creationId xmlns:p14="http://schemas.microsoft.com/office/powerpoint/2010/main" xmlns="" val="84153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build="p"/>
      <p:bldP spid="3379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8788" y="1773238"/>
            <a:ext cx="8229600" cy="24765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Bir bilgisayarın merkez kabul edilerek, ağda bulunan diğer bilgisayarların merkezi bilgisayar üzerinden sisteme eklendiği yapıya </a:t>
            </a:r>
            <a:r>
              <a:rPr lang="tr-TR" altLang="tr-TR" sz="280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yıldız (star) topoloji </a:t>
            </a: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denir.</a:t>
            </a:r>
          </a:p>
        </p:txBody>
      </p:sp>
      <p:sp>
        <p:nvSpPr>
          <p:cNvPr id="35843" name="Rectangle 2"/>
          <p:cNvSpPr txBox="1">
            <a:spLocks noChangeArrowheads="1"/>
          </p:cNvSpPr>
          <p:nvPr/>
        </p:nvSpPr>
        <p:spPr bwMode="auto">
          <a:xfrm>
            <a:off x="468313" y="5572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tr-TR" altLang="tr-TR" sz="4400" b="1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3. Yıldız (Star) Topoloji</a:t>
            </a:r>
          </a:p>
        </p:txBody>
      </p:sp>
      <p:pic>
        <p:nvPicPr>
          <p:cNvPr id="35844" name="Picture 5" descr="C:\Users\dell\Desktop\Resim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8888" y="3789363"/>
            <a:ext cx="1944687" cy="189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7" descr="https://mplsnet.files.wordpress.com/2014/06/star-topology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83113" y="3789363"/>
            <a:ext cx="3810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91056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build="p"/>
      <p:bldP spid="3584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7" descr="47797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813" y="765175"/>
            <a:ext cx="6516687" cy="497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69056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49275"/>
            <a:ext cx="8229600" cy="3384550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Hublar </a:t>
            </a:r>
            <a:r>
              <a:rPr lang="tr-TR" altLang="tr-TR" sz="2800" b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4,8,12,16,24</a:t>
            </a: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 portlu olarak üretilirler.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Hub’a </a:t>
            </a:r>
            <a:r>
              <a:rPr lang="tr-TR" altLang="tr-TR" sz="2800" b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UTP</a:t>
            </a: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 kablo ile bağlanılır ve her bir bağlantı </a:t>
            </a:r>
            <a:r>
              <a:rPr lang="tr-TR" altLang="tr-TR" sz="2800" b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100 metreden</a:t>
            </a:r>
            <a:r>
              <a:rPr lang="tr-TR" altLang="tr-TR" sz="280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daha uzun olamaz.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Hub çalışırken herhangi bir portundan kablo çıkarılması veya takılması herhangi bir sorun çıkarmaz. </a:t>
            </a:r>
          </a:p>
        </p:txBody>
      </p:sp>
      <p:pic>
        <p:nvPicPr>
          <p:cNvPr id="39939" name="Picture 6" descr="http://www.agciyiz.net/wp-content/uploads/2010/07/kablola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0113" y="3500438"/>
            <a:ext cx="7793037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6769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549275"/>
            <a:ext cx="6408737" cy="1143000"/>
          </a:xfrm>
        </p:spPr>
        <p:txBody>
          <a:bodyPr/>
          <a:lstStyle/>
          <a:p>
            <a:pPr algn="l" eaLnBrk="1" hangingPunct="1"/>
            <a:r>
              <a:rPr lang="tr-TR" altLang="tr-TR" sz="3200" b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Yıldız Topolojinin Avantajları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44675"/>
            <a:ext cx="8229600" cy="3455988"/>
          </a:xfrm>
        </p:spPr>
        <p:txBody>
          <a:bodyPr>
            <a:normAutofit lnSpcReduction="10000"/>
          </a:bodyPr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Ağı kurmak kolaydır.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Bir bilgisayara bağlı kablo bozulduğunda tüm ağın çalışması etkilenmez.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Ağdaki sorunları tespit etmek çok kolaydır.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Ağın daha sonra genişletilmesi kolay ve ekonomiktir.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Ağ anahtar veya köprü ile genişletilebilir.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Bir noktadaki arıza tüm ağı etkilemez.</a:t>
            </a:r>
          </a:p>
        </p:txBody>
      </p:sp>
    </p:spTree>
    <p:extLst>
      <p:ext uri="{BB962C8B-B14F-4D97-AF65-F5344CB8AC3E}">
        <p14:creationId xmlns:p14="http://schemas.microsoft.com/office/powerpoint/2010/main" xmlns="" val="1068625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  <p:bldP spid="41987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836613"/>
            <a:ext cx="5903912" cy="1143000"/>
          </a:xfrm>
        </p:spPr>
        <p:txBody>
          <a:bodyPr/>
          <a:lstStyle/>
          <a:p>
            <a:pPr algn="l" eaLnBrk="1" hangingPunct="1"/>
            <a:r>
              <a:rPr lang="tr-TR" altLang="tr-TR" sz="3200" b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Yıldız Topolojinin Dezavantajları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9138"/>
            <a:ext cx="8229600" cy="4103687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Ağa bağlanan her cihaz için bir kablo çekilmesi gereklidir.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Server’a yada hub’a bir şey olduğunda tüm ağ çalışmaz hale gelir.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Ağın genişletilmesi server’ın yada hub’ın kapasitesine bağlıdır.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Sistem performansı da ana makine yada hub’ın veri yolu kapasitesine bağlıdır.</a:t>
            </a:r>
          </a:p>
        </p:txBody>
      </p:sp>
    </p:spTree>
    <p:extLst>
      <p:ext uri="{BB962C8B-B14F-4D97-AF65-F5344CB8AC3E}">
        <p14:creationId xmlns:p14="http://schemas.microsoft.com/office/powerpoint/2010/main" xmlns="" val="2561979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  <p:bldP spid="44035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/>
          <a:lstStyle/>
          <a:p>
            <a:pPr eaLnBrk="1" hangingPunct="1"/>
            <a:r>
              <a:rPr lang="tr-TR" altLang="tr-TR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4. Ağaç (</a:t>
            </a:r>
            <a:r>
              <a:rPr lang="tr-TR" altLang="tr-TR" b="1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Tree</a:t>
            </a:r>
            <a:r>
              <a:rPr lang="tr-TR" altLang="tr-TR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) Topoloji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229600" cy="2549525"/>
          </a:xfrm>
        </p:spPr>
        <p:txBody>
          <a:bodyPr>
            <a:normAutofit/>
          </a:bodyPr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800" dirty="0" smtClean="0">
                <a:latin typeface="Calibri" pitchFamily="34" charset="0"/>
                <a:cs typeface="Calibri" pitchFamily="34" charset="0"/>
              </a:rPr>
              <a:t>Birden fazla </a:t>
            </a:r>
            <a:r>
              <a:rPr lang="tr-TR" altLang="tr-TR" sz="2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yıldız</a:t>
            </a:r>
            <a:r>
              <a:rPr lang="tr-TR" altLang="tr-TR" sz="2800" dirty="0" smtClean="0">
                <a:latin typeface="Calibri" pitchFamily="34" charset="0"/>
                <a:cs typeface="Calibri" pitchFamily="34" charset="0"/>
              </a:rPr>
              <a:t> bağlantının bir ağaç dalı şeklinde birbiriyle bağlanması şeklinde oluşan mimariye </a:t>
            </a:r>
            <a:r>
              <a:rPr lang="tr-TR" altLang="tr-TR" sz="2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ağaç topoloji </a:t>
            </a:r>
            <a:r>
              <a:rPr lang="tr-TR" altLang="tr-TR" sz="2800" dirty="0" smtClean="0">
                <a:latin typeface="Calibri" pitchFamily="34" charset="0"/>
                <a:cs typeface="Calibri" pitchFamily="34" charset="0"/>
              </a:rPr>
              <a:t>denir.</a:t>
            </a:r>
          </a:p>
        </p:txBody>
      </p:sp>
      <p:pic>
        <p:nvPicPr>
          <p:cNvPr id="45060" name="Picture 7" descr="http://kingofnetworking.weebly.com/uploads/7/8/7/4/7874226/3942008.png?44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2788" y="3573463"/>
            <a:ext cx="2851150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Picture 9" descr="http://eta305.files.wordpress.com/2007/08/topology_tree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638" y="3284538"/>
            <a:ext cx="4470400" cy="228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18554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  <p:bldP spid="45059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92150"/>
            <a:ext cx="8229600" cy="3602038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400" smtClean="0">
                <a:latin typeface="Calibri" pitchFamily="34" charset="0"/>
                <a:cs typeface="Calibri" pitchFamily="34" charset="0"/>
              </a:rPr>
              <a:t>Ağaç topolojisinin diğer adı </a:t>
            </a:r>
            <a:r>
              <a:rPr lang="tr-TR" altLang="tr-TR" sz="240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hiyerarşik </a:t>
            </a:r>
            <a:r>
              <a:rPr lang="tr-TR" altLang="tr-TR" sz="2400" smtClean="0">
                <a:latin typeface="Calibri" pitchFamily="34" charset="0"/>
                <a:cs typeface="Calibri" pitchFamily="34" charset="0"/>
              </a:rPr>
              <a:t>topolojidir. 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400" smtClean="0">
                <a:latin typeface="Calibri" pitchFamily="34" charset="0"/>
                <a:cs typeface="Calibri" pitchFamily="34" charset="0"/>
              </a:rPr>
              <a:t>Ağacın merkezinde </a:t>
            </a:r>
            <a:r>
              <a:rPr lang="tr-TR" altLang="tr-TR" sz="240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sorumluluğu en fazla </a:t>
            </a:r>
            <a:r>
              <a:rPr lang="tr-TR" altLang="tr-TR" sz="2400" smtClean="0">
                <a:latin typeface="Calibri" pitchFamily="34" charset="0"/>
                <a:cs typeface="Calibri" pitchFamily="34" charset="0"/>
              </a:rPr>
              <a:t>olan bilgisayar bulunur. 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400" smtClean="0">
                <a:latin typeface="Calibri" pitchFamily="34" charset="0"/>
                <a:cs typeface="Calibri" pitchFamily="34" charset="0"/>
              </a:rPr>
              <a:t>Dallanma başladıkça sorumluluğu daha az olan  bilgisayarlara ulaşılır. 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400" smtClean="0">
                <a:latin typeface="Calibri" pitchFamily="34" charset="0"/>
                <a:cs typeface="Calibri" pitchFamily="34" charset="0"/>
              </a:rPr>
              <a:t>Bu topoloji çok büyük ağların ana omurgalarını oluşturmakta kullanılır.</a:t>
            </a:r>
            <a:endParaRPr lang="en-US" altLang="tr-TR" sz="2400" smtClean="0">
              <a:latin typeface="Calibri" pitchFamily="34" charset="0"/>
              <a:cs typeface="Calibri" pitchFamily="34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endParaRPr lang="tr-TR" altLang="tr-TR" sz="280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9158" name="Picture 5" descr="img_tre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2144"/>
          <a:stretch>
            <a:fillRect/>
          </a:stretch>
        </p:blipFill>
        <p:spPr bwMode="auto">
          <a:xfrm>
            <a:off x="1908175" y="3500438"/>
            <a:ext cx="5205413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57346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9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9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9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9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33463" y="908050"/>
            <a:ext cx="5986462" cy="1143000"/>
          </a:xfrm>
        </p:spPr>
        <p:txBody>
          <a:bodyPr/>
          <a:lstStyle/>
          <a:p>
            <a:pPr algn="l" eaLnBrk="1" hangingPunct="1"/>
            <a:r>
              <a:rPr lang="tr-TR" altLang="tr-TR" sz="3200" b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Ağaç Topolojisinin Avantajları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8788" y="2492375"/>
            <a:ext cx="8434387" cy="2736850"/>
          </a:xfrm>
        </p:spPr>
        <p:txBody>
          <a:bodyPr>
            <a:normAutofit/>
          </a:bodyPr>
          <a:lstStyle/>
          <a:p>
            <a:pPr lvl="1" algn="just" eaLnBrk="1" hangingPunct="1">
              <a:buFont typeface="Wingdings" pitchFamily="2" charset="2"/>
              <a:buChar char="Ø"/>
            </a:pPr>
            <a:r>
              <a:rPr lang="tr-TR" altLang="tr-TR" sz="2400" dirty="0" smtClean="0">
                <a:latin typeface="Calibri" pitchFamily="34" charset="0"/>
                <a:cs typeface="Calibri" pitchFamily="34" charset="0"/>
              </a:rPr>
              <a:t>Her bir bölüme ulaşmak kolaydır.</a:t>
            </a:r>
          </a:p>
          <a:p>
            <a:pPr lvl="1" algn="just" eaLnBrk="1" hangingPunct="1">
              <a:buFont typeface="Wingdings" pitchFamily="2" charset="2"/>
              <a:buChar char="Ø"/>
            </a:pPr>
            <a:r>
              <a:rPr lang="tr-TR" altLang="tr-TR" sz="2400" dirty="0" smtClean="0">
                <a:latin typeface="Calibri" pitchFamily="34" charset="0"/>
                <a:cs typeface="Calibri" pitchFamily="34" charset="0"/>
              </a:rPr>
              <a:t>Bir çok çalışma grubu bir araya getirilebilir.</a:t>
            </a:r>
          </a:p>
          <a:p>
            <a:pPr lvl="1" algn="just" eaLnBrk="1" hangingPunct="1">
              <a:buFont typeface="Wingdings" pitchFamily="2" charset="2"/>
              <a:buChar char="Ø"/>
            </a:pPr>
            <a:r>
              <a:rPr lang="tr-TR" altLang="tr-TR" sz="2400" dirty="0" smtClean="0">
                <a:latin typeface="Calibri" pitchFamily="34" charset="0"/>
                <a:cs typeface="Calibri" pitchFamily="34" charset="0"/>
              </a:rPr>
              <a:t>Çok geniş ağlar oluşturulabilir.</a:t>
            </a:r>
          </a:p>
          <a:p>
            <a:pPr lvl="1" algn="just" eaLnBrk="1" hangingPunct="1">
              <a:buFont typeface="Wingdings" pitchFamily="2" charset="2"/>
              <a:buChar char="Ø"/>
            </a:pPr>
            <a:r>
              <a:rPr lang="tr-TR" altLang="tr-TR" sz="2400" dirty="0" smtClean="0">
                <a:latin typeface="Calibri" pitchFamily="34" charset="0"/>
                <a:cs typeface="Calibri" pitchFamily="34" charset="0"/>
              </a:rPr>
              <a:t>Kullanıcı sayısı çok fazladır.</a:t>
            </a:r>
          </a:p>
          <a:p>
            <a:pPr lvl="1" algn="just" eaLnBrk="1" hangingPunct="1">
              <a:buFont typeface="Wingdings" pitchFamily="2" charset="2"/>
              <a:buChar char="Ø"/>
            </a:pPr>
            <a:r>
              <a:rPr lang="tr-TR" altLang="tr-TR" sz="2400" dirty="0" smtClean="0">
                <a:latin typeface="Calibri" pitchFamily="34" charset="0"/>
                <a:cs typeface="Calibri" pitchFamily="34" charset="0"/>
              </a:rPr>
              <a:t>Birden fazla topolojiyi bünyesinde barındırır.</a:t>
            </a:r>
          </a:p>
          <a:p>
            <a:pPr algn="just" eaLnBrk="1" hangingPunct="1">
              <a:buFont typeface="Wingdings" pitchFamily="2" charset="2"/>
              <a:buChar char="Ø"/>
            </a:pPr>
            <a:endParaRPr lang="tr-TR" altLang="tr-TR" sz="2800" dirty="0" smtClean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60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889000" y="836613"/>
            <a:ext cx="6059488" cy="1143000"/>
          </a:xfrm>
        </p:spPr>
        <p:txBody>
          <a:bodyPr/>
          <a:lstStyle/>
          <a:p>
            <a:pPr algn="l" eaLnBrk="1" hangingPunct="1"/>
            <a:r>
              <a:rPr lang="tr-TR" altLang="tr-TR" sz="3200" b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Ağaç Topolojisinin Dezavantajları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2349500"/>
            <a:ext cx="8373814" cy="3195638"/>
          </a:xfrm>
        </p:spPr>
        <p:txBody>
          <a:bodyPr>
            <a:normAutofit/>
          </a:bodyPr>
          <a:lstStyle/>
          <a:p>
            <a:pPr lvl="1" algn="just" eaLnBrk="1" hangingPunct="1">
              <a:buFont typeface="Wingdings" pitchFamily="2" charset="2"/>
              <a:buChar char="Ø"/>
            </a:pPr>
            <a:r>
              <a:rPr lang="tr-TR" altLang="tr-TR" sz="2400" dirty="0" smtClean="0">
                <a:latin typeface="Calibri" pitchFamily="34" charset="0"/>
                <a:cs typeface="Calibri" pitchFamily="34" charset="0"/>
              </a:rPr>
              <a:t>Her bir bölümün uzunluğu kullanılan kablo ile sınırlıdır.</a:t>
            </a:r>
          </a:p>
          <a:p>
            <a:pPr lvl="1" algn="just" eaLnBrk="1" hangingPunct="1">
              <a:buFont typeface="Wingdings" pitchFamily="2" charset="2"/>
              <a:buChar char="Ø"/>
            </a:pPr>
            <a:r>
              <a:rPr lang="tr-TR" altLang="tr-TR" sz="2400" dirty="0" smtClean="0">
                <a:latin typeface="Calibri" pitchFamily="34" charset="0"/>
                <a:cs typeface="Calibri" pitchFamily="34" charset="0"/>
              </a:rPr>
              <a:t>Omurga kablosu bozulduğunda bölümlerdeki ağ trafiği etkilenir.</a:t>
            </a:r>
          </a:p>
          <a:p>
            <a:pPr lvl="1" algn="just" eaLnBrk="1" hangingPunct="1">
              <a:buFont typeface="Wingdings" pitchFamily="2" charset="2"/>
              <a:buChar char="Ø"/>
            </a:pPr>
            <a:r>
              <a:rPr lang="tr-TR" altLang="tr-TR" sz="2400" dirty="0" smtClean="0">
                <a:latin typeface="Calibri" pitchFamily="34" charset="0"/>
                <a:cs typeface="Calibri" pitchFamily="34" charset="0"/>
              </a:rPr>
              <a:t>Kurulumu ve düzenlenmesi zordur.</a:t>
            </a:r>
          </a:p>
          <a:p>
            <a:pPr lvl="1" algn="just" eaLnBrk="1" hangingPunct="1">
              <a:buFont typeface="Wingdings" pitchFamily="2" charset="2"/>
              <a:buChar char="Ø"/>
            </a:pPr>
            <a:r>
              <a:rPr lang="tr-TR" altLang="tr-TR" sz="2400" dirty="0" smtClean="0">
                <a:latin typeface="Calibri" pitchFamily="34" charset="0"/>
                <a:cs typeface="Calibri" pitchFamily="34" charset="0"/>
              </a:rPr>
              <a:t>Arıza bulmak oldukça zordur.</a:t>
            </a:r>
          </a:p>
          <a:p>
            <a:pPr algn="just" eaLnBrk="1" hangingPunct="1">
              <a:buFont typeface="Wingdings" pitchFamily="2" charset="2"/>
              <a:buChar char="Ø"/>
            </a:pPr>
            <a:endParaRPr lang="tr-TR" altLang="tr-TR" sz="2800" dirty="0" smtClean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3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3375"/>
            <a:ext cx="8229600" cy="1143000"/>
          </a:xfrm>
        </p:spPr>
        <p:txBody>
          <a:bodyPr/>
          <a:lstStyle/>
          <a:p>
            <a:pPr eaLnBrk="1" hangingPunct="1"/>
            <a:r>
              <a:rPr lang="tr-TR" altLang="tr-TR" sz="4000" b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5. Karmaşık veya Örgü (Mesh) Topoloji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2952750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Karmaşık topoloji her bir istasyon ile diğer istasyonlar arasında çoklu bağlantıların yapıldığı bir topolojidir.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Karmaşık topolojideki tüm istasyonlar arasında fiziksel bir bağlantı mevcuttur.</a:t>
            </a:r>
          </a:p>
        </p:txBody>
      </p:sp>
      <p:pic>
        <p:nvPicPr>
          <p:cNvPr id="53252" name="Picture 7" descr="https://mplsnet.files.wordpress.com/2014/06/mesh-topology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5600" y="4041577"/>
            <a:ext cx="2257425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Picture 9" descr="http://tsg.ece.cornell.edu/lib/exe/fetch.php?cache=&amp;media=prj:mesh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7645" y="4005064"/>
            <a:ext cx="2339975" cy="226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27218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  <p:bldP spid="53251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1484313"/>
            <a:ext cx="5976937" cy="1143000"/>
          </a:xfrm>
        </p:spPr>
        <p:txBody>
          <a:bodyPr/>
          <a:lstStyle/>
          <a:p>
            <a:pPr algn="l" eaLnBrk="1" hangingPunct="1"/>
            <a:r>
              <a:rPr lang="tr-TR" altLang="tr-TR" sz="3200" b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Karmaşık topolojinin avantajları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2709863"/>
            <a:ext cx="7294563" cy="2590800"/>
          </a:xfrm>
        </p:spPr>
        <p:txBody>
          <a:bodyPr>
            <a:normAutofit lnSpcReduction="10000"/>
          </a:bodyPr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Sistemde bulunan tüm istasyonlar arasında doğrudan erişim/bağlantı mümkündür.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Sistem oldukça güvenli bir yapıdadır.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Arızalanan bir istasyon tüm sistemi etkilemez.</a:t>
            </a:r>
          </a:p>
        </p:txBody>
      </p:sp>
    </p:spTree>
    <p:extLst>
      <p:ext uri="{BB962C8B-B14F-4D97-AF65-F5344CB8AC3E}">
        <p14:creationId xmlns:p14="http://schemas.microsoft.com/office/powerpoint/2010/main" xmlns="" val="1445463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806450" y="908050"/>
            <a:ext cx="6502400" cy="1143000"/>
          </a:xfrm>
        </p:spPr>
        <p:txBody>
          <a:bodyPr/>
          <a:lstStyle/>
          <a:p>
            <a:pPr algn="l" eaLnBrk="1" hangingPunct="1"/>
            <a:r>
              <a:rPr lang="tr-TR" altLang="tr-TR" sz="3200" b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Karmaşık topolojinin dezavantajları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5013" y="2565400"/>
            <a:ext cx="7869237" cy="2519363"/>
          </a:xfrm>
        </p:spPr>
        <p:txBody>
          <a:bodyPr>
            <a:normAutofit fontScale="92500" lnSpcReduction="10000"/>
          </a:bodyPr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Her bir elemanın kendi haricindeki tüm elemanlar ile bağlantısının olması nedeni ile karmaşık bir yapı oluşturması ve bu oluşan yapının pratik olmaması.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Maliyetin yüksek olması.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tr-TR" altLang="tr-TR" sz="2800" smtClean="0">
                <a:latin typeface="Calibri" pitchFamily="34" charset="0"/>
                <a:cs typeface="Calibri" pitchFamily="34" charset="0"/>
              </a:rPr>
              <a:t>Arızanın çabuk bulunamaması.</a:t>
            </a:r>
          </a:p>
        </p:txBody>
      </p:sp>
    </p:spTree>
    <p:extLst>
      <p:ext uri="{BB962C8B-B14F-4D97-AF65-F5344CB8AC3E}">
        <p14:creationId xmlns:p14="http://schemas.microsoft.com/office/powerpoint/2010/main" xmlns="" val="111425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/>
      <p:bldP spid="58371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5" descr="mesh%20pi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4040"/>
          <a:stretch>
            <a:fillRect/>
          </a:stretch>
        </p:blipFill>
        <p:spPr bwMode="auto">
          <a:xfrm>
            <a:off x="0" y="344488"/>
            <a:ext cx="9144000" cy="559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0346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tr-TR" altLang="tr-TR" sz="400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Topolojilerin Karşılaştırılması</a:t>
            </a:r>
          </a:p>
        </p:txBody>
      </p:sp>
      <p:graphicFrame>
        <p:nvGraphicFramePr>
          <p:cNvPr id="35894" name="Group 54"/>
          <p:cNvGraphicFramePr>
            <a:graphicFrameLocks noGrp="1"/>
          </p:cNvGraphicFramePr>
          <p:nvPr>
            <p:ph idx="1"/>
          </p:nvPr>
        </p:nvGraphicFramePr>
        <p:xfrm>
          <a:off x="395288" y="1196975"/>
          <a:ext cx="8435975" cy="4781552"/>
        </p:xfrm>
        <a:graphic>
          <a:graphicData uri="http://schemas.openxmlformats.org/drawingml/2006/table">
            <a:tbl>
              <a:tblPr/>
              <a:tblGrid>
                <a:gridCol w="11906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7793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922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2233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55282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811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Topoloji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Kurulum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Düzenleme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Sorun çözme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Veri aktarımında problem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Doğrusal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Çok kolay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Kısmen zor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Zor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Tek bir kablo, kabloda problem veri aktarımını etkiler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Halka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Kısmen Kolay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Kısmen zor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Kolay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Halkadaki bozukluk veri aktarımını etkiler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04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Yıldız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Kolay,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Kolay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Kolay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Tek bir kablodaki bozukluk bir pc’yi etkiler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69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Ağaç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Zor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Zor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Kolay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Oldukça az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69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Karmaşık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Zor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Zor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Kolay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Oldukça az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51152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5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3203848" y="836711"/>
            <a:ext cx="28636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4400" dirty="0" smtClean="0"/>
              <a:t>KAYNAKÇA</a:t>
            </a:r>
            <a:endParaRPr lang="tr-TR" sz="4400" dirty="0"/>
          </a:p>
        </p:txBody>
      </p:sp>
      <p:sp>
        <p:nvSpPr>
          <p:cNvPr id="3" name="Metin kutusu 2"/>
          <p:cNvSpPr txBox="1"/>
          <p:nvPr/>
        </p:nvSpPr>
        <p:spPr>
          <a:xfrm>
            <a:off x="611560" y="2420888"/>
            <a:ext cx="7920880" cy="224676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sv-SE" sz="1400" dirty="0"/>
              <a:t>http://bidb.itu.edu.tr/seyir-defteri/blog/2013/09/07/temel-a%C4%9F-cihazlar%C4%B1</a:t>
            </a:r>
          </a:p>
          <a:p>
            <a:pPr marL="342900" indent="-342900">
              <a:buFont typeface="+mj-lt"/>
              <a:buAutoNum type="arabicPeriod"/>
            </a:pPr>
            <a:endParaRPr lang="sv-SE" sz="1400" dirty="0"/>
          </a:p>
          <a:p>
            <a:pPr marL="342900" indent="-342900">
              <a:buFont typeface="+mj-lt"/>
              <a:buAutoNum type="arabicPeriod"/>
            </a:pPr>
            <a:r>
              <a:rPr lang="sv-SE" sz="1400" dirty="0"/>
              <a:t>https://acikders.ankara.edu.tr/mod/resource/view.php?id=61281 (Öğr. Gör. Hüseyin KÜÇÜKERDEM)</a:t>
            </a:r>
          </a:p>
          <a:p>
            <a:pPr marL="342900" indent="-342900">
              <a:buFont typeface="+mj-lt"/>
              <a:buAutoNum type="arabicPeriod"/>
            </a:pPr>
            <a:endParaRPr lang="sv-SE" sz="1400" dirty="0"/>
          </a:p>
          <a:p>
            <a:pPr marL="342900" indent="-342900">
              <a:buFont typeface="+mj-lt"/>
              <a:buAutoNum type="arabicPeriod"/>
            </a:pPr>
            <a:r>
              <a:rPr lang="sv-SE" sz="1400" dirty="0"/>
              <a:t>http://web.karabuk.edu.tr/emelkocak/indir/MTM406/A%C4%9F%20topolojileri%20ve%20TCP-IP%20protokol%C3%BC.pdf</a:t>
            </a:r>
          </a:p>
          <a:p>
            <a:pPr marL="342900" indent="-342900">
              <a:buFont typeface="+mj-lt"/>
              <a:buAutoNum type="arabicPeriod"/>
            </a:pPr>
            <a:endParaRPr lang="sv-SE" sz="1400" dirty="0"/>
          </a:p>
          <a:p>
            <a:pPr marL="342900" indent="-342900">
              <a:buFont typeface="+mj-lt"/>
              <a:buAutoNum type="arabicPeriod"/>
            </a:pPr>
            <a:r>
              <a:rPr lang="sv-SE" sz="1400" dirty="0"/>
              <a:t>https://teknolojiprojeleri.com/teknik/ag-topolojisi-nedir</a:t>
            </a:r>
          </a:p>
          <a:p>
            <a:pPr marL="342900" indent="-342900">
              <a:buFont typeface="+mj-lt"/>
              <a:buAutoNum type="arabicPeriod"/>
            </a:pP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xmlns="" val="304553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ılavuz">
  <a:themeElements>
    <a:clrScheme name="Bileşik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Kılavuz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Kılavuz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</TotalTime>
  <Words>1798</Words>
  <Application>Microsoft Office PowerPoint</Application>
  <PresentationFormat>Ekran Gösterisi (4:3)</PresentationFormat>
  <Paragraphs>262</Paragraphs>
  <Slides>57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57</vt:i4>
      </vt:variant>
    </vt:vector>
  </HeadingPairs>
  <TitlesOfParts>
    <vt:vector size="58" baseType="lpstr">
      <vt:lpstr>Kılavuz</vt:lpstr>
      <vt:lpstr>Slayt 1</vt:lpstr>
      <vt:lpstr>AĞ CİHAZLARI VE AĞ TOPOLOJİLERİ</vt:lpstr>
      <vt:lpstr>Ağ CİHAZLARI</vt:lpstr>
      <vt:lpstr>HUB</vt:lpstr>
      <vt:lpstr>Switch (Anahtarlama CihazI)</vt:lpstr>
      <vt:lpstr>switch</vt:lpstr>
      <vt:lpstr>Repeater (Tekrarlayıcı) </vt:lpstr>
      <vt:lpstr>Repeater (Tekrarlayıcı)</vt:lpstr>
      <vt:lpstr>BrIdge (KÖPRÜ)</vt:lpstr>
      <vt:lpstr>BrIDGE(KÖPRÜ)</vt:lpstr>
      <vt:lpstr>ROUTER(YÖNLENDİRİCİ)</vt:lpstr>
      <vt:lpstr>ROUTER(YÖNLENDİRİCİ)</vt:lpstr>
      <vt:lpstr>ROUTER(YÖNLENDİRİCİ)</vt:lpstr>
      <vt:lpstr>Firewall(GÜVENLİK DUVARI)cİHAZI</vt:lpstr>
      <vt:lpstr>Firewall(GÜVENLİK DUVARI)cİHAZI</vt:lpstr>
      <vt:lpstr>Access Point (Erİşİm noktasI)</vt:lpstr>
      <vt:lpstr>Access Point (Erİşİm noktasI)</vt:lpstr>
      <vt:lpstr>Network Interface Card (Ağ Arabirim KartI) </vt:lpstr>
      <vt:lpstr>Network Interface Card (Ağ Arabirim KartI) </vt:lpstr>
      <vt:lpstr>MODEM</vt:lpstr>
      <vt:lpstr>ADSL Modem</vt:lpstr>
      <vt:lpstr>CSU/DSU modem</vt:lpstr>
      <vt:lpstr>AĞ TOPOLOJİLERİ</vt:lpstr>
      <vt:lpstr>TOPOLOJİ TÜRLERİ</vt:lpstr>
      <vt:lpstr>DOĞRUSAL TOPOLOJİ</vt:lpstr>
      <vt:lpstr>DOĞRUSAL TOPOLOJİ</vt:lpstr>
      <vt:lpstr>DOĞRUSAL TOPOLOJİ</vt:lpstr>
      <vt:lpstr>DOĞRUSAL TOPOLOJİ</vt:lpstr>
      <vt:lpstr>Slayt 29</vt:lpstr>
      <vt:lpstr>Slayt 30</vt:lpstr>
      <vt:lpstr>Slayt 31</vt:lpstr>
      <vt:lpstr>Slayt 32</vt:lpstr>
      <vt:lpstr>2.  Maksimum alıcı sayısını arttırır.</vt:lpstr>
      <vt:lpstr>3. Repeater'lar kablo arızalarının etkisini azaltabilir.</vt:lpstr>
      <vt:lpstr>Doğrusal Topolojinin Avantajları</vt:lpstr>
      <vt:lpstr>Doğrusal Topolojinin Dezavantajları</vt:lpstr>
      <vt:lpstr>2. Halka (Ring) Topoloji</vt:lpstr>
      <vt:lpstr>Slayt 38</vt:lpstr>
      <vt:lpstr>Slayt 39</vt:lpstr>
      <vt:lpstr>Slayt 40</vt:lpstr>
      <vt:lpstr>Halka Topolojinin Avantajları</vt:lpstr>
      <vt:lpstr>Halk Topolojinin Dezavantajları</vt:lpstr>
      <vt:lpstr>Slayt 43</vt:lpstr>
      <vt:lpstr>Slayt 44</vt:lpstr>
      <vt:lpstr>Slayt 45</vt:lpstr>
      <vt:lpstr>Yıldız Topolojinin Avantajları</vt:lpstr>
      <vt:lpstr>Yıldız Topolojinin Dezavantajları</vt:lpstr>
      <vt:lpstr>4. Ağaç (Tree) Topoloji</vt:lpstr>
      <vt:lpstr>Slayt 49</vt:lpstr>
      <vt:lpstr>Ağaç Topolojisinin Avantajları</vt:lpstr>
      <vt:lpstr>Ağaç Topolojisinin Dezavantajları</vt:lpstr>
      <vt:lpstr>5. Karmaşık veya Örgü (Mesh) Topoloji</vt:lpstr>
      <vt:lpstr>Karmaşık topolojinin avantajları</vt:lpstr>
      <vt:lpstr>Karmaşık topolojinin dezavantajları</vt:lpstr>
      <vt:lpstr>Slayt 55</vt:lpstr>
      <vt:lpstr>Topolojilerin Karşılaştırılması</vt:lpstr>
      <vt:lpstr>Slayt 57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AĞ CİHAZLARI VE AĞ TOPOLOJİLERİ</dc:title>
  <dc:creator>Terminal28</dc:creator>
  <cp:lastModifiedBy>Windows Kullanıcısı</cp:lastModifiedBy>
  <cp:revision>31</cp:revision>
  <dcterms:created xsi:type="dcterms:W3CDTF">2019-10-07T13:40:44Z</dcterms:created>
  <dcterms:modified xsi:type="dcterms:W3CDTF">2019-12-24T08:16:02Z</dcterms:modified>
</cp:coreProperties>
</file>