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DE1DBB-131F-4A9E-9297-68CA361349E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6332F21-6291-468D-952D-67A68D56D5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9217826-14ED-4EB9-BA76-1EB10A201E07}"/>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0AA91224-9065-43D8-83DC-0C9F8505EF2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3FB5203-0900-4BB7-9960-5A3646D59000}"/>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59824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B707AD-3A28-4279-AC50-A00BEDEC407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F4B4975-23F9-4523-A0C9-F3668557B9E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0AD0038-BAF1-4DE4-A4B7-066E06B18FC7}"/>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48AE9285-462A-402A-878C-0A85137B6B3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0164EB7-5FE9-43FC-B6C8-441040EC3B53}"/>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2999356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3204CA-DC66-427B-8967-06C8089A8B1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9066035-B347-4BEC-8309-E36473BB67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879B663-956B-4A4B-91DA-85638F73F4B3}"/>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899941F9-6BBC-4BF3-8B2A-68E3BB09A7F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772F0D-3FE9-40FD-9653-AEFEC7E36B4A}"/>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48284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00241D-0FFF-4506-9E12-637CEE03B22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20EFCA-72E8-4B42-B489-6856D24A7C5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620F713-B799-4C62-ADB6-942D6DB49E7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867D167-8C2E-40E5-8D34-699BA28AFD0C}"/>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6" name="Alt Bilgi Yer Tutucusu 5">
            <a:extLst>
              <a:ext uri="{FF2B5EF4-FFF2-40B4-BE49-F238E27FC236}">
                <a16:creationId xmlns:a16="http://schemas.microsoft.com/office/drawing/2014/main" id="{CF89B76F-F97D-4660-B5F0-94EDC4EEF36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C2A11AF-68C7-4807-AAE3-B4DB53AC2328}"/>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381331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36C7E2-D4EC-44E8-9924-AA7D25190C2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FBA675B-14B4-41AD-9CFD-5460208B76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E1A9290-B191-4AE1-9912-D696116EBF3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D148A89-943D-421B-A690-F6ADEE0128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33996D8-4107-4079-A2AD-5473CC605BC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CABB589-0477-4F01-8909-821D998F3757}"/>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8" name="Alt Bilgi Yer Tutucusu 7">
            <a:extLst>
              <a:ext uri="{FF2B5EF4-FFF2-40B4-BE49-F238E27FC236}">
                <a16:creationId xmlns:a16="http://schemas.microsoft.com/office/drawing/2014/main" id="{D1E5C2C2-0334-4917-B338-831EB8E8FA6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CEDEB04-EED6-4D9A-B8EC-5805D8F67D82}"/>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61158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6C9D64-A9EF-4E84-B9E4-9B7AC2B088F4}"/>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FA0B130-512E-473B-B986-E1AAF3138025}"/>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4" name="Alt Bilgi Yer Tutucusu 3">
            <a:extLst>
              <a:ext uri="{FF2B5EF4-FFF2-40B4-BE49-F238E27FC236}">
                <a16:creationId xmlns:a16="http://schemas.microsoft.com/office/drawing/2014/main" id="{695B21EC-EBEB-41B2-9915-2BF9DE5AB78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9BCEEE9-63BB-4A5E-B2F6-9F14000F4ADE}"/>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250843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157462D-718A-4DDA-886A-802E1404ED48}"/>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3" name="Alt Bilgi Yer Tutucusu 2">
            <a:extLst>
              <a:ext uri="{FF2B5EF4-FFF2-40B4-BE49-F238E27FC236}">
                <a16:creationId xmlns:a16="http://schemas.microsoft.com/office/drawing/2014/main" id="{AD454F0F-4900-4814-B34C-807A821BB34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720C8F2-9D0A-499C-AE68-9ABC2E89F6AB}"/>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060807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F2EC8B-D341-40A3-AE76-7A99EFD540A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2CDE9AF-8F7E-4CA2-9A88-BD6D804A94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C164FF4-AB02-41DC-8C3D-F72A242296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6A616F4-5FDD-4187-A802-FF14A3D6B5DB}"/>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6" name="Alt Bilgi Yer Tutucusu 5">
            <a:extLst>
              <a:ext uri="{FF2B5EF4-FFF2-40B4-BE49-F238E27FC236}">
                <a16:creationId xmlns:a16="http://schemas.microsoft.com/office/drawing/2014/main" id="{730E2F63-95C6-4233-A46C-38BA102E892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CE1831A-CD2B-4D29-BEF2-E317C513BABD}"/>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3052494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C86417-C0D4-4039-B6B0-52CAE9A2B52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4063B11-A0EB-4AC9-8495-C4EA986B87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F9A3D68-F4AF-417E-8617-108D4CB359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31C48EE-120C-4213-920C-0AB2BECEE0FF}"/>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6" name="Alt Bilgi Yer Tutucusu 5">
            <a:extLst>
              <a:ext uri="{FF2B5EF4-FFF2-40B4-BE49-F238E27FC236}">
                <a16:creationId xmlns:a16="http://schemas.microsoft.com/office/drawing/2014/main" id="{EA8591FC-9B45-4E85-B60D-9FC4917C9E9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231938B-0C4C-4DC3-B679-3B5818371E0F}"/>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1172051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0306BE-89F6-4032-9FC0-3B55642B6F0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BCA6FAC-85AC-43C2-A551-37708F4ECEA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3BA7510-5F66-4910-A364-8E6652BB210C}"/>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B8F10A45-409A-4296-AF3E-0AA39152151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5DAB196-77FD-4267-88A1-6CDB8A054278}"/>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359483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AB6AC0B-FD18-4B94-A338-38EA65E1C0B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6E4BFCC-9627-433A-8104-042B05BF16B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A0DC351-0AEB-4C25-8565-EB04DEC22A16}"/>
              </a:ext>
            </a:extLst>
          </p:cNvPr>
          <p:cNvSpPr>
            <a:spLocks noGrp="1"/>
          </p:cNvSpPr>
          <p:nvPr>
            <p:ph type="dt" sz="half" idx="10"/>
          </p:nvPr>
        </p:nvSpPr>
        <p:spPr/>
        <p:txBody>
          <a:body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A8E812B3-678B-4630-8D9A-B2C96D8FCA4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FDFA2DE-74CC-4C22-B721-463E89E8A8C0}"/>
              </a:ext>
            </a:extLst>
          </p:cNvPr>
          <p:cNvSpPr>
            <a:spLocks noGrp="1"/>
          </p:cNvSpPr>
          <p:nvPr>
            <p:ph type="sldNum" sz="quarter" idx="12"/>
          </p:nvPr>
        </p:nvSpPr>
        <p:spPr/>
        <p:txBody>
          <a:bodyPr/>
          <a:lstStyle/>
          <a:p>
            <a:fld id="{D17A94EB-830D-4241-B6AC-BA3B1D6D82A6}" type="slidenum">
              <a:rPr lang="tr-TR" smtClean="0"/>
              <a:t>‹#›</a:t>
            </a:fld>
            <a:endParaRPr lang="tr-TR"/>
          </a:p>
        </p:txBody>
      </p:sp>
    </p:spTree>
    <p:extLst>
      <p:ext uri="{BB962C8B-B14F-4D97-AF65-F5344CB8AC3E}">
        <p14:creationId xmlns:p14="http://schemas.microsoft.com/office/powerpoint/2010/main" val="3060145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78A029B-0BB8-4B4D-B91F-C7719A3BC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71B03CA-14F6-48CC-BE40-1A2B9D7D3D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C14C97B-AA23-4866-BD47-76D26CE83A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EB8269-28ED-4BD0-A57A-65BE662549FF}" type="datetimeFigureOut">
              <a:rPr lang="tr-TR" smtClean="0"/>
              <a:t>29.03.2020</a:t>
            </a:fld>
            <a:endParaRPr lang="tr-TR"/>
          </a:p>
        </p:txBody>
      </p:sp>
      <p:sp>
        <p:nvSpPr>
          <p:cNvPr id="5" name="Alt Bilgi Yer Tutucusu 4">
            <a:extLst>
              <a:ext uri="{FF2B5EF4-FFF2-40B4-BE49-F238E27FC236}">
                <a16:creationId xmlns:a16="http://schemas.microsoft.com/office/drawing/2014/main" id="{4DC63A54-38E7-476B-A4B4-D6CF2B9A4E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F618250-BD44-4F83-9A74-4459E07D8B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7A94EB-830D-4241-B6AC-BA3B1D6D82A6}" type="slidenum">
              <a:rPr lang="tr-TR" smtClean="0"/>
              <a:t>‹#›</a:t>
            </a:fld>
            <a:endParaRPr lang="tr-TR"/>
          </a:p>
        </p:txBody>
      </p:sp>
    </p:spTree>
    <p:extLst>
      <p:ext uri="{BB962C8B-B14F-4D97-AF65-F5344CB8AC3E}">
        <p14:creationId xmlns:p14="http://schemas.microsoft.com/office/powerpoint/2010/main" val="3936564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earsiv.hitit.edu.tr/xmlui/bitstream/handle/11491/5754/bayram-tamturk2020.pdf?sequence=1&amp;isAllowed=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4E2E37-7FB3-4A07-BD8D-7F357AD8FB7A}"/>
              </a:ext>
            </a:extLst>
          </p:cNvPr>
          <p:cNvSpPr>
            <a:spLocks noGrp="1"/>
          </p:cNvSpPr>
          <p:nvPr>
            <p:ph type="ctrTitle"/>
          </p:nvPr>
        </p:nvSpPr>
        <p:spPr/>
        <p:txBody>
          <a:bodyPr/>
          <a:lstStyle/>
          <a:p>
            <a:r>
              <a:rPr lang="tr-TR" dirty="0"/>
              <a:t>Batı </a:t>
            </a:r>
            <a:r>
              <a:rPr lang="tr-TR" dirty="0" err="1"/>
              <a:t>Aristotelesçiliği</a:t>
            </a:r>
            <a:br>
              <a:rPr lang="tr-TR" dirty="0"/>
            </a:br>
            <a:endParaRPr lang="tr-TR" dirty="0"/>
          </a:p>
        </p:txBody>
      </p:sp>
      <p:sp>
        <p:nvSpPr>
          <p:cNvPr id="3" name="Alt Başlık 2">
            <a:extLst>
              <a:ext uri="{FF2B5EF4-FFF2-40B4-BE49-F238E27FC236}">
                <a16:creationId xmlns:a16="http://schemas.microsoft.com/office/drawing/2014/main" id="{88111295-E8E8-4738-9BAF-01CBF6EC5966}"/>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422171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818DF8-A26F-4CC4-A8F5-CD033512295D}"/>
              </a:ext>
            </a:extLst>
          </p:cNvPr>
          <p:cNvSpPr>
            <a:spLocks noGrp="1"/>
          </p:cNvSpPr>
          <p:nvPr>
            <p:ph type="title"/>
          </p:nvPr>
        </p:nvSpPr>
        <p:spPr/>
        <p:txBody>
          <a:bodyPr/>
          <a:lstStyle/>
          <a:p>
            <a:r>
              <a:rPr lang="tr-TR" dirty="0"/>
              <a:t>Ebu </a:t>
            </a:r>
            <a:r>
              <a:rPr lang="tr-TR" dirty="0" err="1"/>
              <a:t>Bekr</a:t>
            </a:r>
            <a:r>
              <a:rPr lang="tr-TR" dirty="0"/>
              <a:t> Muhammed b. Yahya b. Es </a:t>
            </a:r>
            <a:r>
              <a:rPr lang="tr-TR" dirty="0" err="1"/>
              <a:t>Saiğ</a:t>
            </a:r>
            <a:r>
              <a:rPr lang="tr-TR" dirty="0"/>
              <a:t> </a:t>
            </a:r>
            <a:r>
              <a:rPr lang="tr-TR" b="1" i="1" dirty="0" err="1"/>
              <a:t>İbni</a:t>
            </a:r>
            <a:r>
              <a:rPr lang="tr-TR" b="1" i="1" dirty="0"/>
              <a:t> </a:t>
            </a:r>
            <a:r>
              <a:rPr lang="tr-TR" b="1" i="1" dirty="0" err="1"/>
              <a:t>Bacce</a:t>
            </a:r>
            <a:r>
              <a:rPr lang="tr-TR" b="1" i="1" dirty="0"/>
              <a:t>/ </a:t>
            </a:r>
            <a:r>
              <a:rPr lang="tr-TR" b="1" i="1" dirty="0" err="1"/>
              <a:t>Avempace</a:t>
            </a:r>
            <a:endParaRPr lang="tr-TR" b="1" i="1" dirty="0"/>
          </a:p>
        </p:txBody>
      </p:sp>
      <p:sp>
        <p:nvSpPr>
          <p:cNvPr id="3" name="İçerik Yer Tutucusu 2">
            <a:extLst>
              <a:ext uri="{FF2B5EF4-FFF2-40B4-BE49-F238E27FC236}">
                <a16:creationId xmlns:a16="http://schemas.microsoft.com/office/drawing/2014/main" id="{220D9629-4EBD-4F3F-9BFF-0064A0B9E828}"/>
              </a:ext>
            </a:extLst>
          </p:cNvPr>
          <p:cNvSpPr>
            <a:spLocks noGrp="1"/>
          </p:cNvSpPr>
          <p:nvPr>
            <p:ph idx="1"/>
          </p:nvPr>
        </p:nvSpPr>
        <p:spPr/>
        <p:txBody>
          <a:bodyPr/>
          <a:lstStyle/>
          <a:p>
            <a:r>
              <a:rPr lang="tr-TR" dirty="0"/>
              <a:t>Endülüs’ün kuzeyindeki </a:t>
            </a:r>
            <a:r>
              <a:rPr lang="tr-TR" dirty="0" err="1"/>
              <a:t>Sarakusta</a:t>
            </a:r>
            <a:r>
              <a:rPr lang="tr-TR" dirty="0"/>
              <a:t> (</a:t>
            </a:r>
            <a:r>
              <a:rPr lang="tr-TR" dirty="0" err="1"/>
              <a:t>Saragossa</a:t>
            </a:r>
            <a:r>
              <a:rPr lang="tr-TR" dirty="0"/>
              <a:t>) şehrinde muhtemelen 470’te (1077) dünyaya geldi. Doğum tarihiyle ilgili son araştırmalar, onun genç yaşta öldüğünü kabul eden </a:t>
            </a:r>
            <a:r>
              <a:rPr lang="tr-TR" dirty="0" err="1"/>
              <a:t>İbn</a:t>
            </a:r>
            <a:r>
              <a:rPr lang="tr-TR" dirty="0"/>
              <a:t> </a:t>
            </a:r>
            <a:r>
              <a:rPr lang="tr-TR" dirty="0" err="1"/>
              <a:t>Ebû</a:t>
            </a:r>
            <a:r>
              <a:rPr lang="tr-TR" dirty="0"/>
              <a:t> </a:t>
            </a:r>
            <a:r>
              <a:rPr lang="tr-TR" dirty="0" err="1"/>
              <a:t>Usaybia</a:t>
            </a:r>
            <a:r>
              <a:rPr lang="tr-TR" dirty="0"/>
              <a:t> gibi bazı klasik müelliflerin yanıldığını ortaya koymaktadır (</a:t>
            </a:r>
            <a:r>
              <a:rPr lang="tr-TR" dirty="0" err="1"/>
              <a:t>Mevsûʿatü’l-ḥaḍârati’l-İslâmiyye</a:t>
            </a:r>
            <a:r>
              <a:rPr lang="tr-TR" dirty="0"/>
              <a:t>, s. 149). </a:t>
            </a:r>
            <a:r>
              <a:rPr lang="tr-TR" dirty="0" err="1"/>
              <a:t>İbnü’s-Sâiğ</a:t>
            </a:r>
            <a:r>
              <a:rPr lang="tr-TR" dirty="0"/>
              <a:t> olarak da tanınan </a:t>
            </a:r>
            <a:r>
              <a:rPr lang="tr-TR" dirty="0" err="1"/>
              <a:t>İbn</a:t>
            </a:r>
            <a:r>
              <a:rPr lang="tr-TR" dirty="0"/>
              <a:t> </a:t>
            </a:r>
            <a:r>
              <a:rPr lang="tr-TR" dirty="0" err="1"/>
              <a:t>Bâcce</a:t>
            </a:r>
            <a:r>
              <a:rPr lang="tr-TR" dirty="0"/>
              <a:t> Batı literatüründe genellikle </a:t>
            </a:r>
            <a:r>
              <a:rPr lang="tr-TR" dirty="0" err="1"/>
              <a:t>Avempace</a:t>
            </a:r>
            <a:r>
              <a:rPr lang="tr-TR" dirty="0"/>
              <a:t> diye anılır. V. (XI.) yüzyılın ilk çeyreğine kadar </a:t>
            </a:r>
            <a:r>
              <a:rPr lang="tr-TR" dirty="0" err="1"/>
              <a:t>Sarakusta</a:t>
            </a:r>
            <a:r>
              <a:rPr lang="tr-TR" dirty="0"/>
              <a:t> şehrinin idareciliğini yapan Arap asıllı </a:t>
            </a:r>
            <a:r>
              <a:rPr lang="tr-TR" dirty="0" err="1"/>
              <a:t>Tücîbîler’e</a:t>
            </a:r>
            <a:r>
              <a:rPr lang="tr-TR" dirty="0"/>
              <a:t> mensup olması dışında ailesi hakkında bilgi yoktur.</a:t>
            </a:r>
          </a:p>
        </p:txBody>
      </p:sp>
    </p:spTree>
    <p:extLst>
      <p:ext uri="{BB962C8B-B14F-4D97-AF65-F5344CB8AC3E}">
        <p14:creationId xmlns:p14="http://schemas.microsoft.com/office/powerpoint/2010/main" val="189136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5EFC49-D516-4A9A-A29F-ADD4636CB12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014C0D-6DAF-42A8-947B-C6D4835816D3}"/>
              </a:ext>
            </a:extLst>
          </p:cNvPr>
          <p:cNvSpPr>
            <a:spLocks noGrp="1"/>
          </p:cNvSpPr>
          <p:nvPr>
            <p:ph idx="1"/>
          </p:nvPr>
        </p:nvSpPr>
        <p:spPr/>
        <p:txBody>
          <a:bodyPr>
            <a:normAutofit fontScale="92500" lnSpcReduction="20000"/>
          </a:bodyPr>
          <a:lstStyle/>
          <a:p>
            <a:r>
              <a:rPr lang="tr-TR" dirty="0"/>
              <a:t>Gençlik yılları ilim ve felsefeye özel bir ihtimam gösteren </a:t>
            </a:r>
            <a:r>
              <a:rPr lang="tr-TR" dirty="0" err="1"/>
              <a:t>Hûdîler</a:t>
            </a:r>
            <a:r>
              <a:rPr lang="tr-TR" dirty="0"/>
              <a:t> Devleti’nin yönetimindeki </a:t>
            </a:r>
            <a:r>
              <a:rPr lang="tr-TR" dirty="0" err="1"/>
              <a:t>Sarakusta’da</a:t>
            </a:r>
            <a:r>
              <a:rPr lang="tr-TR" dirty="0"/>
              <a:t> geçti. Hayatının bu dönemi hakkında çok az şey bilinmekle beraber önemli bir eğitim ve kültür merkezi olan bu bölgede iyi bir tahsil gördüğü söylenebilir. Tahsil hayatı hakkında daha aydınlatıcı bilgiler </a:t>
            </a:r>
            <a:r>
              <a:rPr lang="tr-TR" dirty="0" err="1"/>
              <a:t>Ebû</a:t>
            </a:r>
            <a:r>
              <a:rPr lang="tr-TR" dirty="0"/>
              <a:t> </a:t>
            </a:r>
            <a:r>
              <a:rPr lang="tr-TR" dirty="0" err="1"/>
              <a:t>Ca‘fer</a:t>
            </a:r>
            <a:r>
              <a:rPr lang="tr-TR" dirty="0"/>
              <a:t> </a:t>
            </a:r>
            <a:r>
              <a:rPr lang="tr-TR" dirty="0" err="1"/>
              <a:t>Yûsuf</a:t>
            </a:r>
            <a:r>
              <a:rPr lang="tr-TR" dirty="0"/>
              <a:t> b. </a:t>
            </a:r>
            <a:r>
              <a:rPr lang="tr-TR" dirty="0" err="1"/>
              <a:t>Hasdaî’ye</a:t>
            </a:r>
            <a:r>
              <a:rPr lang="tr-TR" dirty="0"/>
              <a:t> yazdığı bir mektubunda yer alır. </a:t>
            </a:r>
            <a:r>
              <a:rPr lang="tr-TR" dirty="0" err="1"/>
              <a:t>İbn</a:t>
            </a:r>
            <a:r>
              <a:rPr lang="tr-TR" dirty="0"/>
              <a:t> </a:t>
            </a:r>
            <a:r>
              <a:rPr lang="tr-TR" dirty="0" err="1"/>
              <a:t>Bâcce</a:t>
            </a:r>
            <a:r>
              <a:rPr lang="tr-TR" dirty="0"/>
              <a:t> bu mektubunda sırasıyla müzik, astronomi ve mantıkla uğraştığını, daha sonra da tabiat ilmine geçtiğini yazar (Ve </a:t>
            </a:r>
            <a:r>
              <a:rPr lang="tr-TR" dirty="0" err="1"/>
              <a:t>min</a:t>
            </a:r>
            <a:r>
              <a:rPr lang="tr-TR" dirty="0"/>
              <a:t> </a:t>
            </a:r>
            <a:r>
              <a:rPr lang="tr-TR" dirty="0" err="1"/>
              <a:t>Kelâmihî</a:t>
            </a:r>
            <a:r>
              <a:rPr lang="tr-TR" dirty="0"/>
              <a:t> </a:t>
            </a:r>
            <a:r>
              <a:rPr lang="tr-TR" dirty="0" err="1"/>
              <a:t>mâ</a:t>
            </a:r>
            <a:r>
              <a:rPr lang="tr-TR" dirty="0"/>
              <a:t> </a:t>
            </a:r>
            <a:r>
              <a:rPr lang="tr-TR" dirty="0" err="1"/>
              <a:t>baʿas̱e</a:t>
            </a:r>
            <a:r>
              <a:rPr lang="tr-TR" dirty="0"/>
              <a:t> </a:t>
            </a:r>
            <a:r>
              <a:rPr lang="tr-TR" dirty="0" err="1"/>
              <a:t>bihî</a:t>
            </a:r>
            <a:r>
              <a:rPr lang="tr-TR" dirty="0"/>
              <a:t>, s. 77). Ayrıca </a:t>
            </a:r>
            <a:r>
              <a:rPr lang="tr-TR" dirty="0" err="1"/>
              <a:t>İbn</a:t>
            </a:r>
            <a:r>
              <a:rPr lang="tr-TR" dirty="0"/>
              <a:t> </a:t>
            </a:r>
            <a:r>
              <a:rPr lang="tr-TR" dirty="0" err="1"/>
              <a:t>Ebû</a:t>
            </a:r>
            <a:r>
              <a:rPr lang="tr-TR" dirty="0"/>
              <a:t> </a:t>
            </a:r>
            <a:r>
              <a:rPr lang="tr-TR" dirty="0" err="1"/>
              <a:t>Usaybia</a:t>
            </a:r>
            <a:r>
              <a:rPr lang="tr-TR" dirty="0"/>
              <a:t>, </a:t>
            </a:r>
            <a:r>
              <a:rPr lang="tr-TR" dirty="0" err="1"/>
              <a:t>İbn</a:t>
            </a:r>
            <a:r>
              <a:rPr lang="tr-TR" dirty="0"/>
              <a:t> </a:t>
            </a:r>
            <a:r>
              <a:rPr lang="tr-TR" dirty="0" err="1"/>
              <a:t>Bâcce’nin</a:t>
            </a:r>
            <a:r>
              <a:rPr lang="tr-TR" dirty="0"/>
              <a:t> Kur’an’ı ezberlediğini kaydetmektedir ki bu onun tahsil hayatına İslâmî ilimlerle başladığını gösterir. </a:t>
            </a:r>
            <a:r>
              <a:rPr lang="tr-TR" dirty="0" err="1"/>
              <a:t>İbn</a:t>
            </a:r>
            <a:r>
              <a:rPr lang="tr-TR" dirty="0"/>
              <a:t> </a:t>
            </a:r>
            <a:r>
              <a:rPr lang="tr-TR" dirty="0" err="1"/>
              <a:t>Bâcce</a:t>
            </a:r>
            <a:r>
              <a:rPr lang="tr-TR" dirty="0"/>
              <a:t> öğrenimine VI. (XII.) yüzyılın başlarında </a:t>
            </a:r>
            <a:r>
              <a:rPr lang="tr-TR" dirty="0" err="1"/>
              <a:t>İşbîliye’de</a:t>
            </a:r>
            <a:r>
              <a:rPr lang="tr-TR" dirty="0"/>
              <a:t> (</a:t>
            </a:r>
            <a:r>
              <a:rPr lang="tr-TR" dirty="0" err="1"/>
              <a:t>Sevilla</a:t>
            </a:r>
            <a:r>
              <a:rPr lang="tr-TR" dirty="0"/>
              <a:t>) devam etti; burada ilmî ve felsefî konularda belli bir yetkinliğe ulaştı.  </a:t>
            </a:r>
            <a:r>
              <a:rPr lang="tr-TR" dirty="0" err="1"/>
              <a:t>Sarakusta’nın</a:t>
            </a:r>
            <a:r>
              <a:rPr lang="tr-TR" dirty="0"/>
              <a:t> </a:t>
            </a:r>
            <a:r>
              <a:rPr lang="tr-TR" dirty="0" err="1"/>
              <a:t>Murâbıtlar’ın</a:t>
            </a:r>
            <a:r>
              <a:rPr lang="tr-TR" dirty="0"/>
              <a:t> eline geçmesi üzerine buraya vali tayin edilen </a:t>
            </a:r>
            <a:r>
              <a:rPr lang="tr-TR" dirty="0" err="1"/>
              <a:t>İbn</a:t>
            </a:r>
            <a:r>
              <a:rPr lang="tr-TR" dirty="0"/>
              <a:t> </a:t>
            </a:r>
            <a:r>
              <a:rPr lang="tr-TR" dirty="0" err="1"/>
              <a:t>Tîfelvît</a:t>
            </a:r>
            <a:r>
              <a:rPr lang="tr-TR" dirty="0"/>
              <a:t> ile </a:t>
            </a:r>
            <a:r>
              <a:rPr lang="tr-TR" dirty="0" err="1"/>
              <a:t>İbn</a:t>
            </a:r>
            <a:r>
              <a:rPr lang="tr-TR" dirty="0"/>
              <a:t> </a:t>
            </a:r>
            <a:r>
              <a:rPr lang="tr-TR" dirty="0" err="1"/>
              <a:t>Bâcce</a:t>
            </a:r>
            <a:r>
              <a:rPr lang="tr-TR" dirty="0"/>
              <a:t> arasında oluşan dostluk </a:t>
            </a:r>
            <a:r>
              <a:rPr lang="tr-TR" dirty="0" err="1"/>
              <a:t>İbn</a:t>
            </a:r>
            <a:r>
              <a:rPr lang="tr-TR" dirty="0"/>
              <a:t> </a:t>
            </a:r>
            <a:r>
              <a:rPr lang="tr-TR" dirty="0" err="1"/>
              <a:t>Bâcce’ye</a:t>
            </a:r>
            <a:r>
              <a:rPr lang="tr-TR" dirty="0"/>
              <a:t> vezirlik yolunu açtı. </a:t>
            </a:r>
          </a:p>
        </p:txBody>
      </p:sp>
    </p:spTree>
    <p:extLst>
      <p:ext uri="{BB962C8B-B14F-4D97-AF65-F5344CB8AC3E}">
        <p14:creationId xmlns:p14="http://schemas.microsoft.com/office/powerpoint/2010/main" val="172219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AD2321-0C9A-421E-AB84-6B309F0E002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C1BBB68-696C-40E8-9AE8-10C57CFCF1C7}"/>
              </a:ext>
            </a:extLst>
          </p:cNvPr>
          <p:cNvSpPr>
            <a:spLocks noGrp="1"/>
          </p:cNvSpPr>
          <p:nvPr>
            <p:ph idx="1"/>
          </p:nvPr>
        </p:nvSpPr>
        <p:spPr/>
        <p:txBody>
          <a:bodyPr/>
          <a:lstStyle/>
          <a:p>
            <a:r>
              <a:rPr lang="tr-TR" dirty="0"/>
              <a:t>Vezirliği sırasında </a:t>
            </a:r>
            <a:r>
              <a:rPr lang="tr-TR" dirty="0" err="1"/>
              <a:t>İbn</a:t>
            </a:r>
            <a:r>
              <a:rPr lang="tr-TR" dirty="0"/>
              <a:t> </a:t>
            </a:r>
            <a:r>
              <a:rPr lang="tr-TR" dirty="0" err="1"/>
              <a:t>Tîfelvît</a:t>
            </a:r>
            <a:r>
              <a:rPr lang="tr-TR" dirty="0"/>
              <a:t> ile </a:t>
            </a:r>
            <a:r>
              <a:rPr lang="tr-TR" dirty="0" err="1"/>
              <a:t>Sarakusta’nın</a:t>
            </a:r>
            <a:r>
              <a:rPr lang="tr-TR" dirty="0"/>
              <a:t> </a:t>
            </a:r>
            <a:r>
              <a:rPr lang="tr-TR" dirty="0" err="1"/>
              <a:t>sâbık</a:t>
            </a:r>
            <a:r>
              <a:rPr lang="tr-TR" dirty="0"/>
              <a:t> </a:t>
            </a:r>
            <a:r>
              <a:rPr lang="tr-TR" dirty="0" err="1"/>
              <a:t>Hûdî</a:t>
            </a:r>
            <a:r>
              <a:rPr lang="tr-TR" dirty="0"/>
              <a:t> </a:t>
            </a:r>
            <a:r>
              <a:rPr lang="tr-TR" dirty="0" err="1"/>
              <a:t>Emîri</a:t>
            </a:r>
            <a:r>
              <a:rPr lang="tr-TR" dirty="0"/>
              <a:t> </a:t>
            </a:r>
            <a:r>
              <a:rPr lang="tr-TR" dirty="0" err="1"/>
              <a:t>İmâdüddevle</a:t>
            </a:r>
            <a:r>
              <a:rPr lang="tr-TR" dirty="0"/>
              <a:t> Abdülmelik arasındaki ara buluculuk girişimi birkaç ay hapis yatmasına sebep oldu. </a:t>
            </a:r>
            <a:r>
              <a:rPr lang="tr-TR" dirty="0" err="1"/>
              <a:t>Sarakusta’nın</a:t>
            </a:r>
            <a:r>
              <a:rPr lang="tr-TR" dirty="0"/>
              <a:t> 512’de (1118) </a:t>
            </a:r>
            <a:r>
              <a:rPr lang="tr-TR" dirty="0" err="1"/>
              <a:t>hıristiyanlar</a:t>
            </a:r>
            <a:r>
              <a:rPr lang="tr-TR" dirty="0"/>
              <a:t> tarafından istilâ edilmesi üzerine bir daha dönmediği sanılan doğum yerinden ayrıldı. </a:t>
            </a:r>
            <a:r>
              <a:rPr lang="tr-TR" dirty="0" err="1"/>
              <a:t>Belensiye’ye</a:t>
            </a:r>
            <a:r>
              <a:rPr lang="tr-TR" dirty="0"/>
              <a:t> (Valencia) geçip </a:t>
            </a:r>
            <a:r>
              <a:rPr lang="tr-TR" dirty="0" err="1"/>
              <a:t>Şâtıbe’ye</a:t>
            </a:r>
            <a:r>
              <a:rPr lang="tr-TR" dirty="0"/>
              <a:t> (</a:t>
            </a:r>
            <a:r>
              <a:rPr lang="tr-TR" dirty="0" err="1"/>
              <a:t>Jativa</a:t>
            </a:r>
            <a:r>
              <a:rPr lang="tr-TR" dirty="0"/>
              <a:t>) vardığında muhtemelen </a:t>
            </a:r>
            <a:r>
              <a:rPr lang="tr-TR" dirty="0" err="1"/>
              <a:t>zındıklık</a:t>
            </a:r>
            <a:r>
              <a:rPr lang="tr-TR" dirty="0"/>
              <a:t> ithamıyla </a:t>
            </a:r>
            <a:r>
              <a:rPr lang="tr-TR" dirty="0" err="1"/>
              <a:t>Ebû</a:t>
            </a:r>
            <a:r>
              <a:rPr lang="tr-TR" dirty="0"/>
              <a:t> İshak </a:t>
            </a:r>
            <a:r>
              <a:rPr lang="tr-TR" dirty="0" err="1"/>
              <a:t>İbrâhim</a:t>
            </a:r>
            <a:r>
              <a:rPr lang="tr-TR" dirty="0"/>
              <a:t> b. </a:t>
            </a:r>
            <a:r>
              <a:rPr lang="tr-TR" dirty="0" err="1"/>
              <a:t>Yûsuf</a:t>
            </a:r>
            <a:r>
              <a:rPr lang="tr-TR" dirty="0"/>
              <a:t> b. </a:t>
            </a:r>
            <a:r>
              <a:rPr lang="tr-TR" dirty="0" err="1"/>
              <a:t>Tâşfîn</a:t>
            </a:r>
            <a:r>
              <a:rPr lang="tr-TR" dirty="0"/>
              <a:t> tarafından hapse atıldı. Ne kadar hapis yattığı bilinmemekle birlikte bu hapis hayatı esnasında geometri çalıştığını kendisi söylemektedir </a:t>
            </a:r>
          </a:p>
        </p:txBody>
      </p:sp>
    </p:spTree>
    <p:extLst>
      <p:ext uri="{BB962C8B-B14F-4D97-AF65-F5344CB8AC3E}">
        <p14:creationId xmlns:p14="http://schemas.microsoft.com/office/powerpoint/2010/main" val="2939313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3E3A66-AC1B-424B-B71D-9CCEE2397A0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1A534AB-E206-4200-8BBD-03484784C5DF}"/>
              </a:ext>
            </a:extLst>
          </p:cNvPr>
          <p:cNvSpPr>
            <a:spLocks noGrp="1"/>
          </p:cNvSpPr>
          <p:nvPr>
            <p:ph idx="1"/>
          </p:nvPr>
        </p:nvSpPr>
        <p:spPr/>
        <p:txBody>
          <a:bodyPr/>
          <a:lstStyle/>
          <a:p>
            <a:r>
              <a:rPr lang="tr-TR" dirty="0" err="1"/>
              <a:t>İbn</a:t>
            </a:r>
            <a:r>
              <a:rPr lang="tr-TR" dirty="0"/>
              <a:t> </a:t>
            </a:r>
            <a:r>
              <a:rPr lang="tr-TR" dirty="0" err="1"/>
              <a:t>Bâcce</a:t>
            </a:r>
            <a:r>
              <a:rPr lang="tr-TR" dirty="0"/>
              <a:t> sıkıntı ve tehlikelerle dolu bir hayat sürdü. </a:t>
            </a:r>
            <a:r>
              <a:rPr lang="tr-TR" dirty="0" err="1"/>
              <a:t>İbn</a:t>
            </a:r>
            <a:r>
              <a:rPr lang="tr-TR" dirty="0"/>
              <a:t> </a:t>
            </a:r>
            <a:r>
              <a:rPr lang="tr-TR" dirty="0" err="1"/>
              <a:t>Ebû</a:t>
            </a:r>
            <a:r>
              <a:rPr lang="tr-TR" dirty="0"/>
              <a:t> </a:t>
            </a:r>
            <a:r>
              <a:rPr lang="tr-TR" dirty="0" err="1"/>
              <a:t>Usaybia</a:t>
            </a:r>
            <a:r>
              <a:rPr lang="tr-TR" dirty="0"/>
              <a:t> bir filozof olarak </a:t>
            </a:r>
            <a:r>
              <a:rPr lang="tr-TR" dirty="0" err="1"/>
              <a:t>İbn</a:t>
            </a:r>
            <a:r>
              <a:rPr lang="tr-TR" dirty="0"/>
              <a:t> </a:t>
            </a:r>
            <a:r>
              <a:rPr lang="tr-TR" dirty="0" err="1"/>
              <a:t>Bâcce’nin</a:t>
            </a:r>
            <a:r>
              <a:rPr lang="tr-TR" dirty="0"/>
              <a:t> avamdan çok çektiğini, hatta birçok defa kendisini öldürme planları yapıldığını kaydetmektedir. </a:t>
            </a:r>
            <a:r>
              <a:rPr lang="tr-TR" dirty="0" err="1"/>
              <a:t>İbn</a:t>
            </a:r>
            <a:r>
              <a:rPr lang="tr-TR" dirty="0"/>
              <a:t> </a:t>
            </a:r>
            <a:r>
              <a:rPr lang="tr-TR" dirty="0" err="1"/>
              <a:t>Bâcce</a:t>
            </a:r>
            <a:r>
              <a:rPr lang="tr-TR" dirty="0"/>
              <a:t>, aynı zamanda dönemin bazı eğitim görmüş kişilerinin de keskin muhalefetiyle karşılaştı. Bunların başında kendisini dinsizlikle itham eden </a:t>
            </a:r>
            <a:r>
              <a:rPr lang="tr-TR" dirty="0" err="1"/>
              <a:t>Feth</a:t>
            </a:r>
            <a:r>
              <a:rPr lang="tr-TR" dirty="0"/>
              <a:t> b. </a:t>
            </a:r>
            <a:r>
              <a:rPr lang="tr-TR" dirty="0" err="1"/>
              <a:t>Hâkān</a:t>
            </a:r>
            <a:r>
              <a:rPr lang="tr-TR" dirty="0"/>
              <a:t> el-</a:t>
            </a:r>
            <a:r>
              <a:rPr lang="tr-TR" dirty="0" err="1"/>
              <a:t>Kaysî</a:t>
            </a:r>
            <a:r>
              <a:rPr lang="tr-TR" dirty="0"/>
              <a:t> gelmektedir. Meşhur tabip </a:t>
            </a:r>
            <a:r>
              <a:rPr lang="tr-TR" dirty="0" err="1"/>
              <a:t>Ebü’l-Alâ</a:t>
            </a:r>
            <a:r>
              <a:rPr lang="tr-TR" dirty="0"/>
              <a:t> </a:t>
            </a:r>
            <a:r>
              <a:rPr lang="tr-TR" dirty="0" err="1"/>
              <a:t>İbn</a:t>
            </a:r>
            <a:r>
              <a:rPr lang="tr-TR" dirty="0"/>
              <a:t> </a:t>
            </a:r>
            <a:r>
              <a:rPr lang="tr-TR" dirty="0" err="1"/>
              <a:t>Zühr</a:t>
            </a:r>
            <a:r>
              <a:rPr lang="tr-TR" dirty="0"/>
              <a:t> ile dil ve edebiyat âlimi </a:t>
            </a:r>
            <a:r>
              <a:rPr lang="tr-TR" dirty="0" err="1"/>
              <a:t>İbnü’s-Sîd</a:t>
            </a:r>
            <a:r>
              <a:rPr lang="tr-TR" dirty="0"/>
              <a:t> el-</a:t>
            </a:r>
            <a:r>
              <a:rPr lang="tr-TR" dirty="0" err="1"/>
              <a:t>Batalyevsî</a:t>
            </a:r>
            <a:r>
              <a:rPr lang="tr-TR" dirty="0"/>
              <a:t> gibi isimler de </a:t>
            </a:r>
            <a:r>
              <a:rPr lang="tr-TR" dirty="0" err="1"/>
              <a:t>İbn</a:t>
            </a:r>
            <a:r>
              <a:rPr lang="tr-TR" dirty="0"/>
              <a:t> </a:t>
            </a:r>
            <a:r>
              <a:rPr lang="tr-TR" dirty="0" err="1"/>
              <a:t>Bâcce’nin</a:t>
            </a:r>
            <a:r>
              <a:rPr lang="tr-TR" dirty="0"/>
              <a:t> muhalifleri arasında yer almaktadır. Rivayete göre </a:t>
            </a:r>
            <a:r>
              <a:rPr lang="tr-TR" dirty="0" err="1"/>
              <a:t>İbn</a:t>
            </a:r>
            <a:r>
              <a:rPr lang="tr-TR" dirty="0"/>
              <a:t> </a:t>
            </a:r>
            <a:r>
              <a:rPr lang="tr-TR" dirty="0" err="1"/>
              <a:t>Bâcce</a:t>
            </a:r>
            <a:r>
              <a:rPr lang="tr-TR" dirty="0"/>
              <a:t>, saraylı ilim adamlarıyla kâtiplerin ve diğer bazı kişilerin entrikaları sonucunda Fas’ta 533 (1139) yılında vefat etti. Bazı tarihçiler onun zehirletilerek öldürüldüğünü kaydeder. </a:t>
            </a:r>
          </a:p>
        </p:txBody>
      </p:sp>
    </p:spTree>
    <p:extLst>
      <p:ext uri="{BB962C8B-B14F-4D97-AF65-F5344CB8AC3E}">
        <p14:creationId xmlns:p14="http://schemas.microsoft.com/office/powerpoint/2010/main" val="149108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6E32F1-7152-47A9-B1D9-3B57A9C5D73A}"/>
              </a:ext>
            </a:extLst>
          </p:cNvPr>
          <p:cNvSpPr>
            <a:spLocks noGrp="1"/>
          </p:cNvSpPr>
          <p:nvPr>
            <p:ph type="title"/>
          </p:nvPr>
        </p:nvSpPr>
        <p:spPr/>
        <p:txBody>
          <a:bodyPr/>
          <a:lstStyle/>
          <a:p>
            <a:r>
              <a:rPr lang="tr-TR" dirty="0" err="1"/>
              <a:t>Entellektüel</a:t>
            </a:r>
            <a:r>
              <a:rPr lang="tr-TR" dirty="0"/>
              <a:t> Kişiliği</a:t>
            </a:r>
          </a:p>
        </p:txBody>
      </p:sp>
      <p:sp>
        <p:nvSpPr>
          <p:cNvPr id="3" name="İçerik Yer Tutucusu 2">
            <a:extLst>
              <a:ext uri="{FF2B5EF4-FFF2-40B4-BE49-F238E27FC236}">
                <a16:creationId xmlns:a16="http://schemas.microsoft.com/office/drawing/2014/main" id="{ACC3EB1A-0DA1-41F4-8F95-7A63A1B32166}"/>
              </a:ext>
            </a:extLst>
          </p:cNvPr>
          <p:cNvSpPr>
            <a:spLocks noGrp="1"/>
          </p:cNvSpPr>
          <p:nvPr>
            <p:ph idx="1"/>
          </p:nvPr>
        </p:nvSpPr>
        <p:spPr/>
        <p:txBody>
          <a:bodyPr/>
          <a:lstStyle/>
          <a:p>
            <a:r>
              <a:rPr lang="tr-TR" dirty="0"/>
              <a:t>Hemen hemen bütün kaynaklar, bilim ve felsefe alanındaki üstünlüğü yanında </a:t>
            </a:r>
            <a:r>
              <a:rPr lang="tr-TR" dirty="0" err="1"/>
              <a:t>İbn</a:t>
            </a:r>
            <a:r>
              <a:rPr lang="tr-TR" dirty="0"/>
              <a:t> </a:t>
            </a:r>
            <a:r>
              <a:rPr lang="tr-TR" dirty="0" err="1"/>
              <a:t>Bâcce’nin</a:t>
            </a:r>
            <a:r>
              <a:rPr lang="tr-TR" dirty="0"/>
              <a:t> şiir ve müzik konusundaki derinliğiyle orijinalliğine de atıfta bulunmaktadır. Kendisini dinsizlikle itham eden </a:t>
            </a:r>
            <a:r>
              <a:rPr lang="tr-TR" dirty="0" err="1"/>
              <a:t>Feth</a:t>
            </a:r>
            <a:r>
              <a:rPr lang="tr-TR" dirty="0"/>
              <a:t> b. </a:t>
            </a:r>
            <a:r>
              <a:rPr lang="tr-TR" dirty="0" err="1"/>
              <a:t>Hâkān</a:t>
            </a:r>
            <a:r>
              <a:rPr lang="tr-TR" dirty="0"/>
              <a:t> bile onun edebiyatçı ve şair yönünü takdir etmektedir </a:t>
            </a:r>
          </a:p>
          <a:p>
            <a:r>
              <a:rPr lang="tr-TR" dirty="0" err="1"/>
              <a:t>İbn</a:t>
            </a:r>
            <a:r>
              <a:rPr lang="tr-TR" dirty="0"/>
              <a:t> </a:t>
            </a:r>
            <a:r>
              <a:rPr lang="tr-TR" dirty="0" err="1"/>
              <a:t>Bâcce’nin</a:t>
            </a:r>
            <a:r>
              <a:rPr lang="tr-TR" dirty="0"/>
              <a:t> müzik alanındaki otoritesi özellikle vurgulanmaktadır. Hatta bazı kaynaklarda onun bu alandaki ününün felsefedeki şöhretini bile gölgeleyecek nitelikte olduğu zikredilmektedir. Ancak müzik adamı olarak </a:t>
            </a:r>
            <a:r>
              <a:rPr lang="tr-TR" dirty="0" err="1"/>
              <a:t>İbn</a:t>
            </a:r>
            <a:r>
              <a:rPr lang="tr-TR" dirty="0"/>
              <a:t> </a:t>
            </a:r>
            <a:r>
              <a:rPr lang="tr-TR" dirty="0" err="1"/>
              <a:t>Bâcce’nin</a:t>
            </a:r>
            <a:r>
              <a:rPr lang="tr-TR" dirty="0"/>
              <a:t> şöhret ve yetkinliğini destekleyecek miktarda eseri günümüze ulaşmamıştır. Onun bugün elde bulunan müzikle ilgili tek eseri Ve </a:t>
            </a:r>
            <a:r>
              <a:rPr lang="tr-TR" dirty="0" err="1"/>
              <a:t>min</a:t>
            </a:r>
            <a:r>
              <a:rPr lang="tr-TR" dirty="0"/>
              <a:t> </a:t>
            </a:r>
            <a:r>
              <a:rPr lang="tr-TR" dirty="0" err="1"/>
              <a:t>Kelâmihî</a:t>
            </a:r>
            <a:r>
              <a:rPr lang="tr-TR" dirty="0"/>
              <a:t> </a:t>
            </a:r>
            <a:r>
              <a:rPr lang="tr-TR" dirty="0" err="1"/>
              <a:t>fi’l-elḥân</a:t>
            </a:r>
            <a:r>
              <a:rPr lang="tr-TR" dirty="0"/>
              <a:t> iki sayfadan ibarettir.</a:t>
            </a:r>
          </a:p>
        </p:txBody>
      </p:sp>
    </p:spTree>
    <p:extLst>
      <p:ext uri="{BB962C8B-B14F-4D97-AF65-F5344CB8AC3E}">
        <p14:creationId xmlns:p14="http://schemas.microsoft.com/office/powerpoint/2010/main" val="140818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F480D0-9097-4B8D-9A20-BE2C640DB78E}"/>
              </a:ext>
            </a:extLst>
          </p:cNvPr>
          <p:cNvSpPr>
            <a:spLocks noGrp="1"/>
          </p:cNvSpPr>
          <p:nvPr>
            <p:ph type="title"/>
          </p:nvPr>
        </p:nvSpPr>
        <p:spPr/>
        <p:txBody>
          <a:bodyPr/>
          <a:lstStyle/>
          <a:p>
            <a:r>
              <a:rPr lang="tr-TR" dirty="0"/>
              <a:t>Filozof </a:t>
            </a:r>
            <a:r>
              <a:rPr lang="tr-TR" dirty="0" err="1"/>
              <a:t>İbni</a:t>
            </a:r>
            <a:r>
              <a:rPr lang="tr-TR" dirty="0"/>
              <a:t> </a:t>
            </a:r>
            <a:r>
              <a:rPr lang="tr-TR" dirty="0" err="1"/>
              <a:t>Bacce</a:t>
            </a:r>
            <a:endParaRPr lang="tr-TR" dirty="0"/>
          </a:p>
        </p:txBody>
      </p:sp>
      <p:sp>
        <p:nvSpPr>
          <p:cNvPr id="3" name="İçerik Yer Tutucusu 2">
            <a:extLst>
              <a:ext uri="{FF2B5EF4-FFF2-40B4-BE49-F238E27FC236}">
                <a16:creationId xmlns:a16="http://schemas.microsoft.com/office/drawing/2014/main" id="{7D5400E1-D481-47AB-9953-5072BD10CA95}"/>
              </a:ext>
            </a:extLst>
          </p:cNvPr>
          <p:cNvSpPr>
            <a:spLocks noGrp="1"/>
          </p:cNvSpPr>
          <p:nvPr>
            <p:ph idx="1"/>
          </p:nvPr>
        </p:nvSpPr>
        <p:spPr/>
        <p:txBody>
          <a:bodyPr/>
          <a:lstStyle/>
          <a:p>
            <a:r>
              <a:rPr lang="tr-TR" dirty="0" err="1"/>
              <a:t>İbnü’l-İmâm’ın</a:t>
            </a:r>
            <a:r>
              <a:rPr lang="tr-TR" dirty="0"/>
              <a:t> belirttiğine göre II. Hakem döneminden beri Endülüs’te yaygın bulunan felsefî eserleri anlama ve yorumlama konusunda </a:t>
            </a:r>
            <a:r>
              <a:rPr lang="tr-TR" dirty="0" err="1"/>
              <a:t>İbn</a:t>
            </a:r>
            <a:r>
              <a:rPr lang="tr-TR" dirty="0"/>
              <a:t> </a:t>
            </a:r>
            <a:r>
              <a:rPr lang="tr-TR" dirty="0" err="1"/>
              <a:t>Bâcce’ye</a:t>
            </a:r>
            <a:r>
              <a:rPr lang="tr-TR" dirty="0"/>
              <a:t> gelinceye kadar dikkate değer bir gelişme olmamıştır. </a:t>
            </a:r>
            <a:r>
              <a:rPr lang="tr-TR" dirty="0" err="1"/>
              <a:t>İbnü’l-İmâm</a:t>
            </a:r>
            <a:r>
              <a:rPr lang="tr-TR" dirty="0"/>
              <a:t>, sadece </a:t>
            </a:r>
            <a:r>
              <a:rPr lang="tr-TR" dirty="0" err="1"/>
              <a:t>İbn</a:t>
            </a:r>
            <a:r>
              <a:rPr lang="tr-TR" dirty="0"/>
              <a:t> </a:t>
            </a:r>
            <a:r>
              <a:rPr lang="tr-TR" dirty="0" err="1"/>
              <a:t>Hazm’ın</a:t>
            </a:r>
            <a:r>
              <a:rPr lang="tr-TR" dirty="0"/>
              <a:t> ve Melik b. </a:t>
            </a:r>
            <a:r>
              <a:rPr lang="tr-TR" dirty="0" err="1"/>
              <a:t>Vühayb’ın</a:t>
            </a:r>
            <a:r>
              <a:rPr lang="tr-TR" dirty="0"/>
              <a:t> bu alana ilgi duyduklarını, fakat bu ilginin de felsefî konulara katkı sağlama seviyesinde olmadığını ifade eder. </a:t>
            </a:r>
            <a:r>
              <a:rPr lang="tr-TR" dirty="0" err="1"/>
              <a:t>İbn</a:t>
            </a:r>
            <a:r>
              <a:rPr lang="tr-TR" dirty="0"/>
              <a:t> </a:t>
            </a:r>
            <a:r>
              <a:rPr lang="tr-TR" dirty="0" err="1"/>
              <a:t>Bâcce’nin</a:t>
            </a:r>
            <a:r>
              <a:rPr lang="tr-TR" dirty="0"/>
              <a:t> ilmî ve felsefî alanlardaki derin vukufuna da temas eden </a:t>
            </a:r>
            <a:r>
              <a:rPr lang="tr-TR" dirty="0" err="1"/>
              <a:t>İbnü’l-İmâm</a:t>
            </a:r>
            <a:r>
              <a:rPr lang="tr-TR" dirty="0"/>
              <a:t>, onun hem kendi görüşlerinde hem Aristo’nun fikirlerini anlamada </a:t>
            </a:r>
            <a:r>
              <a:rPr lang="tr-TR" dirty="0" err="1"/>
              <a:t>İbn</a:t>
            </a:r>
            <a:r>
              <a:rPr lang="tr-TR" dirty="0"/>
              <a:t> </a:t>
            </a:r>
            <a:r>
              <a:rPr lang="tr-TR" dirty="0" err="1"/>
              <a:t>Sînâ</a:t>
            </a:r>
            <a:r>
              <a:rPr lang="tr-TR" dirty="0"/>
              <a:t> ve </a:t>
            </a:r>
            <a:r>
              <a:rPr lang="tr-TR" dirty="0" err="1"/>
              <a:t>Gazzâlî’den</a:t>
            </a:r>
            <a:r>
              <a:rPr lang="tr-TR" dirty="0"/>
              <a:t> daha üstün bir konumda bulunduğunu ileri sürmektedir. </a:t>
            </a:r>
            <a:r>
              <a:rPr lang="tr-TR" dirty="0" err="1"/>
              <a:t>İbn</a:t>
            </a:r>
            <a:r>
              <a:rPr lang="tr-TR" dirty="0"/>
              <a:t> </a:t>
            </a:r>
            <a:r>
              <a:rPr lang="tr-TR" dirty="0" err="1"/>
              <a:t>Tufeyl</a:t>
            </a:r>
            <a:r>
              <a:rPr lang="tr-TR" dirty="0"/>
              <a:t> de </a:t>
            </a:r>
            <a:r>
              <a:rPr lang="tr-TR" dirty="0" err="1"/>
              <a:t>İbn</a:t>
            </a:r>
            <a:r>
              <a:rPr lang="tr-TR" dirty="0"/>
              <a:t> </a:t>
            </a:r>
            <a:r>
              <a:rPr lang="tr-TR" dirty="0" err="1"/>
              <a:t>Bâcce’nin</a:t>
            </a:r>
            <a:r>
              <a:rPr lang="tr-TR" dirty="0"/>
              <a:t> o döneme kadar Endülüs’te felsefî disiplinlerde yetişmiş en güçlü fikir adamı olduğunu kaydeder.</a:t>
            </a:r>
          </a:p>
        </p:txBody>
      </p:sp>
    </p:spTree>
    <p:extLst>
      <p:ext uri="{BB962C8B-B14F-4D97-AF65-F5344CB8AC3E}">
        <p14:creationId xmlns:p14="http://schemas.microsoft.com/office/powerpoint/2010/main" val="940973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8DF6DB-2313-4CE9-89FF-08FBE35A94E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EE06C1F-E458-44D3-9104-87A5CB4A7560}"/>
              </a:ext>
            </a:extLst>
          </p:cNvPr>
          <p:cNvSpPr>
            <a:spLocks noGrp="1"/>
          </p:cNvSpPr>
          <p:nvPr>
            <p:ph idx="1"/>
          </p:nvPr>
        </p:nvSpPr>
        <p:spPr/>
        <p:txBody>
          <a:bodyPr>
            <a:normAutofit fontScale="92500" lnSpcReduction="10000"/>
          </a:bodyPr>
          <a:lstStyle/>
          <a:p>
            <a:r>
              <a:rPr lang="tr-TR" dirty="0"/>
              <a:t>Onun, gerek yazılarındaki göndermelerden gerekse yapmış olduğu şerh ve </a:t>
            </a:r>
            <a:r>
              <a:rPr lang="tr-TR" dirty="0" err="1"/>
              <a:t>ta‘liklerden</a:t>
            </a:r>
            <a:r>
              <a:rPr lang="tr-TR" dirty="0"/>
              <a:t> Aristo’nun İslâm kültür çevresinde bilinen hemen hemen bütün eserlerine sahip olduğu anlaşılmaktadır. Yine Eflâtun’un </a:t>
            </a:r>
            <a:r>
              <a:rPr lang="tr-TR" dirty="0" err="1"/>
              <a:t>Politeia</a:t>
            </a:r>
            <a:r>
              <a:rPr lang="tr-TR" dirty="0"/>
              <a:t> (Devlet), </a:t>
            </a:r>
            <a:r>
              <a:rPr lang="tr-TR" dirty="0" err="1"/>
              <a:t>Phaidon</a:t>
            </a:r>
            <a:r>
              <a:rPr lang="tr-TR" dirty="0"/>
              <a:t> vb. diyalogları, İskender </a:t>
            </a:r>
            <a:r>
              <a:rPr lang="tr-TR" dirty="0" err="1"/>
              <a:t>Afrodisî’nin</a:t>
            </a:r>
            <a:r>
              <a:rPr lang="tr-TR" dirty="0"/>
              <a:t> bazı eserleri, Galen ve Hipokrat’ın yazıları muhtemelen onun kitaplığında bulunmaktaydı. İslâm filozofları arasında </a:t>
            </a:r>
            <a:r>
              <a:rPr lang="tr-TR" dirty="0" err="1"/>
              <a:t>İbn</a:t>
            </a:r>
            <a:r>
              <a:rPr lang="tr-TR" dirty="0"/>
              <a:t> </a:t>
            </a:r>
            <a:r>
              <a:rPr lang="tr-TR" dirty="0" err="1"/>
              <a:t>Bâcce’nin</a:t>
            </a:r>
            <a:r>
              <a:rPr lang="tr-TR" dirty="0"/>
              <a:t> ismen zikrettiği ve büyük ölçüde etkilendiği filozof ise </a:t>
            </a:r>
            <a:r>
              <a:rPr lang="tr-TR" dirty="0" err="1"/>
              <a:t>Fârâbî’dir</a:t>
            </a:r>
            <a:r>
              <a:rPr lang="tr-TR" dirty="0"/>
              <a:t>. </a:t>
            </a:r>
            <a:r>
              <a:rPr lang="tr-TR" dirty="0" err="1"/>
              <a:t>Fârâbî’nin</a:t>
            </a:r>
            <a:r>
              <a:rPr lang="tr-TR" dirty="0"/>
              <a:t> </a:t>
            </a:r>
            <a:r>
              <a:rPr lang="tr-TR" dirty="0" err="1"/>
              <a:t>Şerhu</a:t>
            </a:r>
            <a:r>
              <a:rPr lang="tr-TR" dirty="0"/>
              <a:t> </a:t>
            </a:r>
            <a:r>
              <a:rPr lang="tr-TR" dirty="0" err="1"/>
              <a:t>Nîkûmâhya</a:t>
            </a:r>
            <a:r>
              <a:rPr lang="tr-TR" dirty="0"/>
              <a:t>, el-</a:t>
            </a:r>
            <a:r>
              <a:rPr lang="tr-TR" dirty="0" err="1"/>
              <a:t>Vâḥid</a:t>
            </a:r>
            <a:r>
              <a:rPr lang="tr-TR" dirty="0"/>
              <a:t> </a:t>
            </a:r>
            <a:r>
              <a:rPr lang="tr-TR" dirty="0" err="1"/>
              <a:t>ve’l-vaḥde</a:t>
            </a:r>
            <a:r>
              <a:rPr lang="tr-TR" dirty="0"/>
              <a:t>, </a:t>
            </a:r>
            <a:r>
              <a:rPr lang="tr-TR" dirty="0" err="1"/>
              <a:t>Kitâbü’l</a:t>
            </a:r>
            <a:r>
              <a:rPr lang="tr-TR" dirty="0"/>
              <a:t>-Mille, </a:t>
            </a:r>
            <a:r>
              <a:rPr lang="tr-TR" dirty="0" err="1"/>
              <a:t>ʿUyûnü’l-mesâʾil</a:t>
            </a:r>
            <a:r>
              <a:rPr lang="tr-TR" dirty="0"/>
              <a:t>, </a:t>
            </a:r>
            <a:r>
              <a:rPr lang="tr-TR" dirty="0" err="1"/>
              <a:t>Meʿâni’l-ʿaḳl</a:t>
            </a:r>
            <a:r>
              <a:rPr lang="tr-TR" dirty="0"/>
              <a:t> adlı eserlerini zikreden </a:t>
            </a:r>
            <a:r>
              <a:rPr lang="tr-TR" dirty="0" err="1"/>
              <a:t>İbn</a:t>
            </a:r>
            <a:r>
              <a:rPr lang="tr-TR" dirty="0"/>
              <a:t> </a:t>
            </a:r>
            <a:r>
              <a:rPr lang="tr-TR" dirty="0" err="1"/>
              <a:t>Bâcce</a:t>
            </a:r>
            <a:r>
              <a:rPr lang="tr-TR" dirty="0"/>
              <a:t> onun mantık külliyatının çok önemli bir bölümüne </a:t>
            </a:r>
            <a:r>
              <a:rPr lang="tr-TR" dirty="0" err="1"/>
              <a:t>ta‘likler</a:t>
            </a:r>
            <a:r>
              <a:rPr lang="tr-TR" dirty="0"/>
              <a:t> yazmıştır. Her ne kadar Doğulu selefinin el-</a:t>
            </a:r>
            <a:r>
              <a:rPr lang="tr-TR" dirty="0" err="1"/>
              <a:t>Medînetü’l</a:t>
            </a:r>
            <a:r>
              <a:rPr lang="tr-TR" dirty="0"/>
              <a:t>-</a:t>
            </a:r>
            <a:r>
              <a:rPr lang="tr-TR" dirty="0" err="1"/>
              <a:t>fâżıla</a:t>
            </a:r>
            <a:r>
              <a:rPr lang="tr-TR" dirty="0"/>
              <a:t>, es-</a:t>
            </a:r>
            <a:r>
              <a:rPr lang="tr-TR" dirty="0" err="1"/>
              <a:t>Siyâsetü’l</a:t>
            </a:r>
            <a:r>
              <a:rPr lang="tr-TR" dirty="0"/>
              <a:t>-</a:t>
            </a:r>
            <a:r>
              <a:rPr lang="tr-TR" dirty="0" err="1"/>
              <a:t>medeniyye</a:t>
            </a:r>
            <a:r>
              <a:rPr lang="tr-TR" dirty="0"/>
              <a:t> ve </a:t>
            </a:r>
            <a:r>
              <a:rPr lang="tr-TR" dirty="0" err="1"/>
              <a:t>Fuṣûlü’l</a:t>
            </a:r>
            <a:r>
              <a:rPr lang="tr-TR" dirty="0"/>
              <a:t>-medenî gibi ana eserlerini ismen telaffuz etmese de onlardan önemli ölçüde yararlanmış olduğu söylenebilir. </a:t>
            </a:r>
          </a:p>
        </p:txBody>
      </p:sp>
    </p:spTree>
    <p:extLst>
      <p:ext uri="{BB962C8B-B14F-4D97-AF65-F5344CB8AC3E}">
        <p14:creationId xmlns:p14="http://schemas.microsoft.com/office/powerpoint/2010/main" val="35893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0BCF5D-223E-4DAC-9D5F-3A8F877F3505}"/>
              </a:ext>
            </a:extLst>
          </p:cNvPr>
          <p:cNvSpPr>
            <a:spLocks noGrp="1"/>
          </p:cNvSpPr>
          <p:nvPr>
            <p:ph type="title"/>
          </p:nvPr>
        </p:nvSpPr>
        <p:spPr/>
        <p:txBody>
          <a:bodyPr/>
          <a:lstStyle/>
          <a:p>
            <a:r>
              <a:rPr lang="tr-TR" dirty="0" err="1"/>
              <a:t>Tehafüt</a:t>
            </a:r>
            <a:r>
              <a:rPr lang="tr-TR" dirty="0"/>
              <a:t> Geleneği Açısından </a:t>
            </a:r>
            <a:r>
              <a:rPr lang="tr-TR" dirty="0" err="1"/>
              <a:t>İbni</a:t>
            </a:r>
            <a:r>
              <a:rPr lang="tr-TR" dirty="0"/>
              <a:t> </a:t>
            </a:r>
            <a:r>
              <a:rPr lang="tr-TR" dirty="0" err="1"/>
              <a:t>Rüşd</a:t>
            </a:r>
            <a:endParaRPr lang="tr-TR" dirty="0"/>
          </a:p>
        </p:txBody>
      </p:sp>
      <p:sp>
        <p:nvSpPr>
          <p:cNvPr id="3" name="İçerik Yer Tutucusu 2">
            <a:extLst>
              <a:ext uri="{FF2B5EF4-FFF2-40B4-BE49-F238E27FC236}">
                <a16:creationId xmlns:a16="http://schemas.microsoft.com/office/drawing/2014/main" id="{CD14A245-A41A-4D9A-9310-585EEA2ED8A1}"/>
              </a:ext>
            </a:extLst>
          </p:cNvPr>
          <p:cNvSpPr>
            <a:spLocks noGrp="1"/>
          </p:cNvSpPr>
          <p:nvPr>
            <p:ph idx="1"/>
          </p:nvPr>
        </p:nvSpPr>
        <p:spPr/>
        <p:txBody>
          <a:bodyPr>
            <a:normAutofit fontScale="92500" lnSpcReduction="10000"/>
          </a:bodyPr>
          <a:lstStyle/>
          <a:p>
            <a:r>
              <a:rPr lang="tr-TR" dirty="0"/>
              <a:t>Aristo’nun çeşitli eserlerini </a:t>
            </a:r>
            <a:r>
              <a:rPr lang="tr-TR" dirty="0" err="1"/>
              <a:t>şerheden</a:t>
            </a:r>
            <a:r>
              <a:rPr lang="tr-TR" dirty="0"/>
              <a:t> </a:t>
            </a:r>
            <a:r>
              <a:rPr lang="tr-TR" dirty="0" err="1"/>
              <a:t>İbn</a:t>
            </a:r>
            <a:r>
              <a:rPr lang="tr-TR" dirty="0"/>
              <a:t> </a:t>
            </a:r>
            <a:r>
              <a:rPr lang="tr-TR" dirty="0" err="1"/>
              <a:t>Bâcce</a:t>
            </a:r>
            <a:r>
              <a:rPr lang="tr-TR" dirty="0"/>
              <a:t> onları model alarak bazı telif çalışmaları da yapmıştır. Bu sebeple </a:t>
            </a:r>
            <a:r>
              <a:rPr lang="tr-TR" dirty="0" err="1"/>
              <a:t>İbn</a:t>
            </a:r>
            <a:r>
              <a:rPr lang="tr-TR" dirty="0"/>
              <a:t> </a:t>
            </a:r>
            <a:r>
              <a:rPr lang="tr-TR" dirty="0" err="1"/>
              <a:t>Rüşd</a:t>
            </a:r>
            <a:r>
              <a:rPr lang="tr-TR" dirty="0"/>
              <a:t> ile zirveye ulaşacak olan Aristo </a:t>
            </a:r>
            <a:r>
              <a:rPr lang="tr-TR" dirty="0" err="1"/>
              <a:t>şârihliği</a:t>
            </a:r>
            <a:r>
              <a:rPr lang="tr-TR" dirty="0"/>
              <a:t> bakımından </a:t>
            </a:r>
            <a:r>
              <a:rPr lang="tr-TR" dirty="0" err="1"/>
              <a:t>İbn</a:t>
            </a:r>
            <a:r>
              <a:rPr lang="tr-TR" dirty="0"/>
              <a:t> </a:t>
            </a:r>
            <a:r>
              <a:rPr lang="tr-TR" dirty="0" err="1"/>
              <a:t>Bâcce</a:t>
            </a:r>
            <a:r>
              <a:rPr lang="tr-TR" dirty="0"/>
              <a:t> önemli bir konumda bulunmaktadır. Diğer taraftan </a:t>
            </a:r>
            <a:r>
              <a:rPr lang="tr-TR" dirty="0" err="1"/>
              <a:t>İbn</a:t>
            </a:r>
            <a:r>
              <a:rPr lang="tr-TR" dirty="0"/>
              <a:t> </a:t>
            </a:r>
            <a:r>
              <a:rPr lang="tr-TR" dirty="0" err="1"/>
              <a:t>Bâcce’nin</a:t>
            </a:r>
            <a:r>
              <a:rPr lang="tr-TR" dirty="0"/>
              <a:t>, hem genel olarak İslâm felsefesine hem de özel olarak </a:t>
            </a:r>
            <a:r>
              <a:rPr lang="tr-TR" dirty="0" err="1"/>
              <a:t>İbn</a:t>
            </a:r>
            <a:r>
              <a:rPr lang="tr-TR" dirty="0"/>
              <a:t> </a:t>
            </a:r>
            <a:r>
              <a:rPr lang="tr-TR" dirty="0" err="1"/>
              <a:t>Rüşd</a:t>
            </a:r>
            <a:r>
              <a:rPr lang="tr-TR" dirty="0"/>
              <a:t> felsefesine yaptığı bir katkı da onun mistisizmin akıl karşıtı tutumunu reddetmesidir. </a:t>
            </a:r>
            <a:r>
              <a:rPr lang="tr-TR" dirty="0" err="1"/>
              <a:t>İbn</a:t>
            </a:r>
            <a:r>
              <a:rPr lang="tr-TR" dirty="0"/>
              <a:t> </a:t>
            </a:r>
            <a:r>
              <a:rPr lang="tr-TR" dirty="0" err="1"/>
              <a:t>Bâcce</a:t>
            </a:r>
            <a:r>
              <a:rPr lang="tr-TR" dirty="0"/>
              <a:t>, </a:t>
            </a:r>
            <a:r>
              <a:rPr lang="tr-TR" dirty="0" err="1"/>
              <a:t>Gazzâlî’nin</a:t>
            </a:r>
            <a:r>
              <a:rPr lang="tr-TR" dirty="0"/>
              <a:t> kişiliğinde </a:t>
            </a:r>
            <a:r>
              <a:rPr lang="tr-TR" dirty="0" err="1"/>
              <a:t>sûfîleri</a:t>
            </a:r>
            <a:r>
              <a:rPr lang="tr-TR" dirty="0"/>
              <a:t> alabildiğine eleştirmiş olup bu eleştiriler daha sistemli bir şekilde </a:t>
            </a:r>
            <a:r>
              <a:rPr lang="tr-TR" dirty="0" err="1"/>
              <a:t>İbn</a:t>
            </a:r>
            <a:r>
              <a:rPr lang="tr-TR" dirty="0"/>
              <a:t> </a:t>
            </a:r>
            <a:r>
              <a:rPr lang="tr-TR" dirty="0" err="1"/>
              <a:t>Rüşd</a:t>
            </a:r>
            <a:r>
              <a:rPr lang="tr-TR" dirty="0"/>
              <a:t> tarafından tekrarlanacaktır. Buna dayanarak </a:t>
            </a:r>
            <a:r>
              <a:rPr lang="tr-TR" dirty="0" err="1"/>
              <a:t>İbn</a:t>
            </a:r>
            <a:r>
              <a:rPr lang="tr-TR" dirty="0"/>
              <a:t> </a:t>
            </a:r>
            <a:r>
              <a:rPr lang="tr-TR" dirty="0" err="1"/>
              <a:t>Bâcce’nin</a:t>
            </a:r>
            <a:r>
              <a:rPr lang="tr-TR" dirty="0"/>
              <a:t> </a:t>
            </a:r>
            <a:r>
              <a:rPr lang="tr-TR" dirty="0" err="1"/>
              <a:t>Gazzâlî</a:t>
            </a:r>
            <a:r>
              <a:rPr lang="tr-TR" dirty="0"/>
              <a:t> ile olan hesaplaşmasının “</a:t>
            </a:r>
            <a:r>
              <a:rPr lang="tr-TR" dirty="0" err="1"/>
              <a:t>tehâfüt</a:t>
            </a:r>
            <a:r>
              <a:rPr lang="tr-TR" dirty="0"/>
              <a:t>” geleneğinde bir basamak oluşturduğu söylenebilir. Onun teorik bilgi ve aklî araştırma lehine mistisizme yönelttiği eleştiri, Endülüs’te akla dayalı bir kültür ortamının oluşturulmasına ciddi katkılar sağlamış olmalıdır.</a:t>
            </a:r>
          </a:p>
        </p:txBody>
      </p:sp>
    </p:spTree>
    <p:extLst>
      <p:ext uri="{BB962C8B-B14F-4D97-AF65-F5344CB8AC3E}">
        <p14:creationId xmlns:p14="http://schemas.microsoft.com/office/powerpoint/2010/main" val="96090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8FE61F-9F22-4F5F-A3E5-C45C2D88350E}"/>
              </a:ext>
            </a:extLst>
          </p:cNvPr>
          <p:cNvSpPr>
            <a:spLocks noGrp="1"/>
          </p:cNvSpPr>
          <p:nvPr>
            <p:ph type="title"/>
          </p:nvPr>
        </p:nvSpPr>
        <p:spPr/>
        <p:txBody>
          <a:bodyPr/>
          <a:lstStyle/>
          <a:p>
            <a:r>
              <a:rPr lang="tr-TR" dirty="0"/>
              <a:t>Felsefesinin Mahiyeti</a:t>
            </a:r>
          </a:p>
        </p:txBody>
      </p:sp>
      <p:sp>
        <p:nvSpPr>
          <p:cNvPr id="3" name="İçerik Yer Tutucusu 2">
            <a:extLst>
              <a:ext uri="{FF2B5EF4-FFF2-40B4-BE49-F238E27FC236}">
                <a16:creationId xmlns:a16="http://schemas.microsoft.com/office/drawing/2014/main" id="{B5B823B5-410A-4DBB-8926-7C0E1594BCA4}"/>
              </a:ext>
            </a:extLst>
          </p:cNvPr>
          <p:cNvSpPr>
            <a:spLocks noGrp="1"/>
          </p:cNvSpPr>
          <p:nvPr>
            <p:ph idx="1"/>
          </p:nvPr>
        </p:nvSpPr>
        <p:spPr/>
        <p:txBody>
          <a:bodyPr/>
          <a:lstStyle/>
          <a:p>
            <a:r>
              <a:rPr lang="tr-TR" dirty="0" err="1"/>
              <a:t>İbn</a:t>
            </a:r>
            <a:r>
              <a:rPr lang="tr-TR" dirty="0"/>
              <a:t> </a:t>
            </a:r>
            <a:r>
              <a:rPr lang="tr-TR" dirty="0" err="1"/>
              <a:t>Bâcce’nin</a:t>
            </a:r>
            <a:r>
              <a:rPr lang="tr-TR" dirty="0"/>
              <a:t> felsefesinin temel konusu insan ve insan mutluluğudur. İnsanı evrenin küçük bir modeli olarak ele alan </a:t>
            </a:r>
            <a:r>
              <a:rPr lang="tr-TR" dirty="0" err="1"/>
              <a:t>İbn</a:t>
            </a:r>
            <a:r>
              <a:rPr lang="tr-TR" dirty="0"/>
              <a:t> </a:t>
            </a:r>
            <a:r>
              <a:rPr lang="tr-TR" dirty="0" err="1"/>
              <a:t>Bâcce</a:t>
            </a:r>
            <a:r>
              <a:rPr lang="tr-TR" dirty="0"/>
              <a:t> onun tabii, hayvanî (özel ruhanî) ve aklî (genel ruhanî) yönlerine işaret eder. Buna göre insan bir “küçük </a:t>
            </a:r>
            <a:r>
              <a:rPr lang="tr-TR" dirty="0" err="1"/>
              <a:t>âlem”dir</a:t>
            </a:r>
            <a:r>
              <a:rPr lang="tr-TR" dirty="0"/>
              <a:t>, evrenin bütün özelliklerini çeşitli oranlarda içermektedir. Ancak insan asıl farklılığını akıl varlığı olmasında taşımaktadır ve bu yönüyle tabiatın biricik varlığıdır.</a:t>
            </a:r>
          </a:p>
          <a:p>
            <a:endParaRPr lang="tr-TR" dirty="0"/>
          </a:p>
          <a:p>
            <a:r>
              <a:rPr lang="tr-TR" dirty="0"/>
              <a:t>Evrenin küçük bir modeli olması bakımından insan, fiziksel dünyaya bağlı olduğu ve bu dünyanın özelliklerini taşıdığı için bu açıdan hür bir varlık değildir. </a:t>
            </a:r>
          </a:p>
        </p:txBody>
      </p:sp>
    </p:spTree>
    <p:extLst>
      <p:ext uri="{BB962C8B-B14F-4D97-AF65-F5344CB8AC3E}">
        <p14:creationId xmlns:p14="http://schemas.microsoft.com/office/powerpoint/2010/main" val="103844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3E01D3-3A4F-4FF5-B8C5-B3B6E5840C2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F5DA032-65E1-4393-80B6-4AE7B1A3BA0C}"/>
              </a:ext>
            </a:extLst>
          </p:cNvPr>
          <p:cNvSpPr>
            <a:spLocks noGrp="1"/>
          </p:cNvSpPr>
          <p:nvPr>
            <p:ph idx="1"/>
          </p:nvPr>
        </p:nvSpPr>
        <p:spPr/>
        <p:txBody>
          <a:bodyPr/>
          <a:lstStyle/>
          <a:p>
            <a:r>
              <a:rPr lang="tr-TR" dirty="0"/>
              <a:t>Öte yandan insan bir ruh varlığıdır. </a:t>
            </a:r>
            <a:r>
              <a:rPr lang="tr-TR" dirty="0" err="1"/>
              <a:t>İbn</a:t>
            </a:r>
            <a:r>
              <a:rPr lang="tr-TR" dirty="0"/>
              <a:t> </a:t>
            </a:r>
            <a:r>
              <a:rPr lang="tr-TR" dirty="0" err="1"/>
              <a:t>Bâcce’nin</a:t>
            </a:r>
            <a:r>
              <a:rPr lang="tr-TR" dirty="0"/>
              <a:t> “özel ruhanî” şeklinde nitelendirdiği insanın bu yönü, onun </a:t>
            </a:r>
            <a:r>
              <a:rPr lang="tr-TR" dirty="0" err="1"/>
              <a:t>etkilenimlere</a:t>
            </a:r>
            <a:r>
              <a:rPr lang="tr-TR" dirty="0"/>
              <a:t> dayalı duygusal hayatı ile aklî hayatını ifade eder. Duygusal hayat insanın hayvanî yönüyle ilgilidir, akıl dışıdır ve büyük oranda tabiat tarafından belirlenmiştir. İnsanın gerçek tanımı ise onun “genel ruhanî” yani aklî yönünde yatmaktadır. </a:t>
            </a:r>
            <a:r>
              <a:rPr lang="tr-TR" dirty="0" err="1"/>
              <a:t>İbn</a:t>
            </a:r>
            <a:r>
              <a:rPr lang="tr-TR" dirty="0"/>
              <a:t> </a:t>
            </a:r>
            <a:r>
              <a:rPr lang="tr-TR" dirty="0" err="1"/>
              <a:t>Bâcce</a:t>
            </a:r>
            <a:r>
              <a:rPr lang="tr-TR" dirty="0"/>
              <a:t> geleneğe uyarak insanı bir akıl varlığı olarak tanımlamaktadır. Bu açıdan akıl insanla özdeştir ve bütün insanî faaliyetin belirleyicisidir. Aklın katılmadığı hiçbir etkinlik </a:t>
            </a:r>
            <a:r>
              <a:rPr lang="tr-TR" dirty="0" err="1"/>
              <a:t>İbn</a:t>
            </a:r>
            <a:r>
              <a:rPr lang="tr-TR" dirty="0"/>
              <a:t> </a:t>
            </a:r>
            <a:r>
              <a:rPr lang="tr-TR" dirty="0" err="1"/>
              <a:t>Bâcce’ye</a:t>
            </a:r>
            <a:r>
              <a:rPr lang="tr-TR" dirty="0"/>
              <a:t> göre insanî olma özelliğini kazanamaz.</a:t>
            </a:r>
          </a:p>
        </p:txBody>
      </p:sp>
    </p:spTree>
    <p:extLst>
      <p:ext uri="{BB962C8B-B14F-4D97-AF65-F5344CB8AC3E}">
        <p14:creationId xmlns:p14="http://schemas.microsoft.com/office/powerpoint/2010/main" val="90982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9B7BBB-5FC7-4380-A381-493C99D26A5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CBACDDA-5C14-4AD1-9118-CDB6945430E0}"/>
              </a:ext>
            </a:extLst>
          </p:cNvPr>
          <p:cNvSpPr>
            <a:spLocks noGrp="1"/>
          </p:cNvSpPr>
          <p:nvPr>
            <p:ph idx="1"/>
          </p:nvPr>
        </p:nvSpPr>
        <p:spPr/>
        <p:txBody>
          <a:bodyPr/>
          <a:lstStyle/>
          <a:p>
            <a:r>
              <a:rPr lang="tr-TR" dirty="0" err="1"/>
              <a:t>İbn</a:t>
            </a:r>
            <a:r>
              <a:rPr lang="tr-TR" dirty="0"/>
              <a:t> </a:t>
            </a:r>
            <a:r>
              <a:rPr lang="tr-TR" dirty="0" err="1"/>
              <a:t>Bâcce</a:t>
            </a:r>
            <a:r>
              <a:rPr lang="tr-TR" dirty="0"/>
              <a:t>, bütün eserlerinde çeşitli ilgilerle psikolojik konulara yer vermişse de bu konuyla ilgili en önemli eseri günümüze eksik olarak ulaşan </a:t>
            </a:r>
            <a:r>
              <a:rPr lang="tr-TR" dirty="0" err="1"/>
              <a:t>Kitâbü’n-Nefs’tir</a:t>
            </a:r>
            <a:r>
              <a:rPr lang="tr-TR" dirty="0"/>
              <a:t>. Onun psikoloji görüşü genel çerçeve itibariyle Aristo’nun De </a:t>
            </a:r>
            <a:r>
              <a:rPr lang="tr-TR" dirty="0" err="1"/>
              <a:t>Anima’sını</a:t>
            </a:r>
            <a:r>
              <a:rPr lang="tr-TR" dirty="0"/>
              <a:t> model almaktadır. Fakat ondan farklı olarak </a:t>
            </a:r>
            <a:r>
              <a:rPr lang="tr-TR" dirty="0" err="1"/>
              <a:t>İbn</a:t>
            </a:r>
            <a:r>
              <a:rPr lang="tr-TR" dirty="0"/>
              <a:t> </a:t>
            </a:r>
            <a:r>
              <a:rPr lang="tr-TR" dirty="0" err="1"/>
              <a:t>Bâcce</a:t>
            </a:r>
            <a:r>
              <a:rPr lang="tr-TR" dirty="0"/>
              <a:t> psikolojisinin her safhasında düşünme yetisine yönelik bir vurgunun bulunduğu görülmektedir.</a:t>
            </a:r>
          </a:p>
        </p:txBody>
      </p:sp>
    </p:spTree>
    <p:extLst>
      <p:ext uri="{BB962C8B-B14F-4D97-AF65-F5344CB8AC3E}">
        <p14:creationId xmlns:p14="http://schemas.microsoft.com/office/powerpoint/2010/main" val="102275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502D55-532F-48ED-906A-2AE4E595D73A}"/>
              </a:ext>
            </a:extLst>
          </p:cNvPr>
          <p:cNvSpPr>
            <a:spLocks noGrp="1"/>
          </p:cNvSpPr>
          <p:nvPr>
            <p:ph type="title"/>
          </p:nvPr>
        </p:nvSpPr>
        <p:spPr/>
        <p:txBody>
          <a:bodyPr/>
          <a:lstStyle/>
          <a:p>
            <a:r>
              <a:rPr lang="tr-TR" dirty="0" err="1"/>
              <a:t>Kitab’un</a:t>
            </a:r>
            <a:r>
              <a:rPr lang="tr-TR" dirty="0"/>
              <a:t> </a:t>
            </a:r>
            <a:r>
              <a:rPr lang="tr-TR" dirty="0" err="1"/>
              <a:t>Nefs</a:t>
            </a:r>
            <a:r>
              <a:rPr lang="tr-TR" dirty="0"/>
              <a:t> ve </a:t>
            </a:r>
            <a:r>
              <a:rPr lang="tr-TR" dirty="0" err="1"/>
              <a:t>Nefs</a:t>
            </a:r>
            <a:r>
              <a:rPr lang="tr-TR" dirty="0"/>
              <a:t> anlayışı</a:t>
            </a:r>
          </a:p>
        </p:txBody>
      </p:sp>
      <p:sp>
        <p:nvSpPr>
          <p:cNvPr id="3" name="İçerik Yer Tutucusu 2">
            <a:extLst>
              <a:ext uri="{FF2B5EF4-FFF2-40B4-BE49-F238E27FC236}">
                <a16:creationId xmlns:a16="http://schemas.microsoft.com/office/drawing/2014/main" id="{A8CEA40E-1BC7-4BD1-9D8E-42410DBB6E73}"/>
              </a:ext>
            </a:extLst>
          </p:cNvPr>
          <p:cNvSpPr>
            <a:spLocks noGrp="1"/>
          </p:cNvSpPr>
          <p:nvPr>
            <p:ph idx="1"/>
          </p:nvPr>
        </p:nvSpPr>
        <p:spPr/>
        <p:txBody>
          <a:bodyPr>
            <a:normAutofit/>
          </a:bodyPr>
          <a:lstStyle/>
          <a:p>
            <a:pPr marL="0" indent="0">
              <a:buNone/>
            </a:pPr>
            <a:r>
              <a:rPr lang="tr-TR" dirty="0" err="1"/>
              <a:t>İbn</a:t>
            </a:r>
            <a:r>
              <a:rPr lang="tr-TR" dirty="0"/>
              <a:t> </a:t>
            </a:r>
            <a:r>
              <a:rPr lang="tr-TR" dirty="0" err="1"/>
              <a:t>Bâcce</a:t>
            </a:r>
            <a:r>
              <a:rPr lang="tr-TR" dirty="0"/>
              <a:t>, </a:t>
            </a:r>
            <a:r>
              <a:rPr lang="tr-TR" dirty="0" err="1"/>
              <a:t>İlmu’n-Nefs</a:t>
            </a:r>
            <a:r>
              <a:rPr lang="tr-TR" dirty="0"/>
              <a:t> terimini nefsin bilinmesi olarak ele almış eserine onunla ilgili edinilen bilgilerin değerini belirterek başlamıştır. </a:t>
            </a:r>
            <a:r>
              <a:rPr lang="tr-TR" dirty="0" err="1"/>
              <a:t>İbn</a:t>
            </a:r>
            <a:r>
              <a:rPr lang="tr-TR" dirty="0"/>
              <a:t> </a:t>
            </a:r>
            <a:r>
              <a:rPr lang="tr-TR" dirty="0" err="1"/>
              <a:t>Bâcce</a:t>
            </a:r>
            <a:r>
              <a:rPr lang="tr-TR" dirty="0"/>
              <a:t> </a:t>
            </a:r>
            <a:r>
              <a:rPr lang="tr-TR" dirty="0" err="1"/>
              <a:t>İlmu’n-Nefs’in</a:t>
            </a:r>
            <a:r>
              <a:rPr lang="tr-TR" dirty="0"/>
              <a:t>, amacının yanında konusunun yüceliğinin de ayrı bir önem arz ettiğini belirtmektedir. Konusu ontolojik olarak ilahi olana en yakın olan </a:t>
            </a:r>
            <a:r>
              <a:rPr lang="tr-TR" dirty="0" err="1"/>
              <a:t>nefs</a:t>
            </a:r>
            <a:r>
              <a:rPr lang="tr-TR" dirty="0"/>
              <a:t> olduğundan onun bilinmesi de değerli olmaktadır. Ona göre bu ilimde ifade edilen sözler açık ve net; aynı zamanda ilmin kendisi de güvenilir olduğu için kıymet derecesi yüksektir. Nefsin bilinmesi bu iki ilkeyi de kendisinde toplamış olması nedeniyle en şerefli bilgi olmaya layıktır.</a:t>
            </a:r>
          </a:p>
        </p:txBody>
      </p:sp>
    </p:spTree>
    <p:extLst>
      <p:ext uri="{BB962C8B-B14F-4D97-AF65-F5344CB8AC3E}">
        <p14:creationId xmlns:p14="http://schemas.microsoft.com/office/powerpoint/2010/main" val="2791180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825D66-D7C4-45C7-8253-793AFA46579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BE22B19-ACE9-4203-9D7F-60D7591984D0}"/>
              </a:ext>
            </a:extLst>
          </p:cNvPr>
          <p:cNvSpPr>
            <a:spLocks noGrp="1"/>
          </p:cNvSpPr>
          <p:nvPr>
            <p:ph idx="1"/>
          </p:nvPr>
        </p:nvSpPr>
        <p:spPr/>
        <p:txBody>
          <a:bodyPr>
            <a:normAutofit fontScale="92500" lnSpcReduction="20000"/>
          </a:bodyPr>
          <a:lstStyle/>
          <a:p>
            <a:pPr marL="0" indent="0" algn="just">
              <a:buNone/>
            </a:pPr>
            <a:r>
              <a:rPr lang="tr-TR" dirty="0" err="1"/>
              <a:t>İbn</a:t>
            </a:r>
            <a:r>
              <a:rPr lang="tr-TR" dirty="0"/>
              <a:t> </a:t>
            </a:r>
            <a:r>
              <a:rPr lang="tr-TR" dirty="0" err="1"/>
              <a:t>Bâcce</a:t>
            </a:r>
            <a:r>
              <a:rPr lang="tr-TR" dirty="0"/>
              <a:t> nefse dair bilgileri, metafizik ilminin başlangıcı olarak görmesi bakımından en ön sıraya getirmiştir. Bu öncelik bütün ilimlerin nefsin bilgisine bağımlı olmasından kaynaklanmaktadır. Bu nedenle nefsin bilgisine vâkıf olmadan diğer ilimlere vâkıf olmak mümkün değildir. </a:t>
            </a:r>
            <a:r>
              <a:rPr lang="tr-TR" dirty="0" err="1"/>
              <a:t>İbn</a:t>
            </a:r>
            <a:r>
              <a:rPr lang="tr-TR" dirty="0"/>
              <a:t> </a:t>
            </a:r>
            <a:r>
              <a:rPr lang="tr-TR" dirty="0" err="1"/>
              <a:t>Bâcce</a:t>
            </a:r>
            <a:r>
              <a:rPr lang="tr-TR" dirty="0"/>
              <a:t>, toplumun dönüşümünü birey üzerinden yapmakta kararlıdır. Bunun aracı ise nefsin bilinmesi olup genel anlamda metodu felsefî yöntemdir. </a:t>
            </a:r>
            <a:r>
              <a:rPr lang="tr-TR" dirty="0" err="1"/>
              <a:t>İbn</a:t>
            </a:r>
            <a:r>
              <a:rPr lang="tr-TR" dirty="0"/>
              <a:t> </a:t>
            </a:r>
            <a:r>
              <a:rPr lang="tr-TR" dirty="0" err="1"/>
              <a:t>Bâcce,Sokrates</a:t>
            </a:r>
            <a:r>
              <a:rPr lang="tr-TR" dirty="0"/>
              <a:t>, Platon, Aristoteles ve Yeni Platoncu kanaldan beslenerek felsefesini, erdem eşittir bilgi anlayışı üzerine kurmuştur. Bu nedenle bilgi öğretilen aktarılan bir şey olduğundan erdem de öğretilip aktarılabilir. Toplumun değişim ve dönüşümü de sağlıklı bir eğitim anlayışından geçmektedir. Bu eğitim malumat yığmak anlamında ezberci metot olmayıp insana aklının farkına vardırmayı amaçlamaktadır. </a:t>
            </a:r>
            <a:r>
              <a:rPr lang="tr-TR" dirty="0" err="1"/>
              <a:t>Sokratik</a:t>
            </a:r>
            <a:r>
              <a:rPr lang="tr-TR" dirty="0"/>
              <a:t> geleneğin insanda gömülü olan hakikate vurgu yapması ve bunu doğurtma yöntemi ile ortaya çıkarması bu teoride tekrar beden bulmuştur. </a:t>
            </a:r>
          </a:p>
        </p:txBody>
      </p:sp>
    </p:spTree>
    <p:extLst>
      <p:ext uri="{BB962C8B-B14F-4D97-AF65-F5344CB8AC3E}">
        <p14:creationId xmlns:p14="http://schemas.microsoft.com/office/powerpoint/2010/main" val="3631298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6A5C7F-0AF3-4601-AF37-C4F7253F21A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C94C134-AC91-4592-BEB6-823ADAC2266B}"/>
              </a:ext>
            </a:extLst>
          </p:cNvPr>
          <p:cNvSpPr>
            <a:spLocks noGrp="1"/>
          </p:cNvSpPr>
          <p:nvPr>
            <p:ph idx="1"/>
          </p:nvPr>
        </p:nvSpPr>
        <p:spPr/>
        <p:txBody>
          <a:bodyPr>
            <a:normAutofit lnSpcReduction="10000"/>
          </a:bodyPr>
          <a:lstStyle/>
          <a:p>
            <a:r>
              <a:rPr lang="tr-TR" dirty="0" err="1"/>
              <a:t>İbn</a:t>
            </a:r>
            <a:r>
              <a:rPr lang="tr-TR" dirty="0"/>
              <a:t> </a:t>
            </a:r>
            <a:r>
              <a:rPr lang="tr-TR" dirty="0" err="1"/>
              <a:t>Bâcce</a:t>
            </a:r>
            <a:r>
              <a:rPr lang="tr-TR" dirty="0"/>
              <a:t> metafiziğin anlaşılmasında kendi imkânları ile bu ilimler silsilesini ikmal edemeyecek olanlar için </a:t>
            </a:r>
            <a:r>
              <a:rPr lang="tr-TR" dirty="0" err="1"/>
              <a:t>irfanî</a:t>
            </a:r>
            <a:r>
              <a:rPr lang="tr-TR" dirty="0"/>
              <a:t>/</a:t>
            </a:r>
            <a:r>
              <a:rPr lang="tr-TR" dirty="0" err="1"/>
              <a:t>gnostik</a:t>
            </a:r>
            <a:r>
              <a:rPr lang="tr-TR" dirty="0"/>
              <a:t> bilgi olarak adlandırabileceğimiz ilahî bir yardımdan da bahsetmektedir. “Fiziki imkân ilimle anlaşılır ve insan kendi gücüyle onu anlayabilir metafizik (ilahî) imkân türüne gelince o, ancak Allah'ın yardımı ile anlaşılır. Allah'ın </a:t>
            </a:r>
            <a:r>
              <a:rPr lang="tr-TR" dirty="0" err="1"/>
              <a:t>Resül</a:t>
            </a:r>
            <a:r>
              <a:rPr lang="tr-TR" dirty="0"/>
              <a:t> ve Nebiler göndermesinin amacı o metafizik imkânlardan biz insanları haberdar etmektir. </a:t>
            </a:r>
            <a:r>
              <a:rPr lang="tr-TR" dirty="0" err="1"/>
              <a:t>İbn</a:t>
            </a:r>
            <a:r>
              <a:rPr lang="tr-TR" dirty="0"/>
              <a:t> </a:t>
            </a:r>
            <a:r>
              <a:rPr lang="tr-TR" dirty="0" err="1"/>
              <a:t>Bâcce’nin</a:t>
            </a:r>
            <a:r>
              <a:rPr lang="tr-TR" dirty="0"/>
              <a:t> buradan hareketle bunun bireysel bir tecrübe olduğunu bilimsel bir alt yapı kurulamayacağını ifade ettiğini de belirtmemiz gerekmektedir. Bu durumun insanların çok azında bulunması nedeniyle bir ilim olarak kabul edilse bile bilim olarak değerlendirmenin mümkün olmadığını ifade etmiştir.</a:t>
            </a:r>
          </a:p>
        </p:txBody>
      </p:sp>
    </p:spTree>
    <p:extLst>
      <p:ext uri="{BB962C8B-B14F-4D97-AF65-F5344CB8AC3E}">
        <p14:creationId xmlns:p14="http://schemas.microsoft.com/office/powerpoint/2010/main" val="41065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22C808-8B38-4373-A9D0-FE43418C2FB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1CD5E45-C06E-41FC-B5DA-AF33FA67C754}"/>
              </a:ext>
            </a:extLst>
          </p:cNvPr>
          <p:cNvSpPr>
            <a:spLocks noGrp="1"/>
          </p:cNvSpPr>
          <p:nvPr>
            <p:ph idx="1"/>
          </p:nvPr>
        </p:nvSpPr>
        <p:spPr/>
        <p:txBody>
          <a:bodyPr/>
          <a:lstStyle/>
          <a:p>
            <a:r>
              <a:rPr lang="tr-TR" dirty="0"/>
              <a:t>Böylelikle birey salt tikele takılmadan psikolojiyle metafizik irtibatı sağlamak, suretiyle ruhbilime ve netice itibarı ile mutluluğa ulaşmış olacaktır. Bu irtibat ise akıl yoluyla Faal akılla bağlantı kurarak sağlanmaktadır. Bu yakınlık ancak ilimle sağlanır. İlim, Allah’a yaklaştırırken cehalet ise ilahi olandan uzaklaştırır. Bu durumu konu edinmesi ve yöntemlerini araştırması nedeniyle metafizik ilmi en şerefli ilim olarak görülmüştür. Bu ilimle varılabilecek en yüksek mertebe ise insanın kendini tanıması/tasavvur mertebesidir. Bu ameliye neticesinde insana potansiyel olarak verilmiş akıl da imkân ve değerine kavuşmuş olacaktır.</a:t>
            </a:r>
          </a:p>
        </p:txBody>
      </p:sp>
    </p:spTree>
    <p:extLst>
      <p:ext uri="{BB962C8B-B14F-4D97-AF65-F5344CB8AC3E}">
        <p14:creationId xmlns:p14="http://schemas.microsoft.com/office/powerpoint/2010/main" val="4168913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A74F5E-5ECB-4517-A640-2F2C8F82E35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FE17D34-EE69-4755-9CCC-D7DDDCB14E72}"/>
              </a:ext>
            </a:extLst>
          </p:cNvPr>
          <p:cNvSpPr>
            <a:spLocks noGrp="1"/>
          </p:cNvSpPr>
          <p:nvPr>
            <p:ph idx="1"/>
          </p:nvPr>
        </p:nvSpPr>
        <p:spPr/>
        <p:txBody>
          <a:bodyPr/>
          <a:lstStyle/>
          <a:p>
            <a:r>
              <a:rPr lang="tr-TR" dirty="0" err="1"/>
              <a:t>İbn</a:t>
            </a:r>
            <a:r>
              <a:rPr lang="tr-TR" dirty="0"/>
              <a:t> </a:t>
            </a:r>
            <a:r>
              <a:rPr lang="tr-TR" dirty="0" err="1"/>
              <a:t>Bâcce</a:t>
            </a:r>
            <a:r>
              <a:rPr lang="tr-TR" dirty="0"/>
              <a:t> ilk ilkelerin bilgisine ancak </a:t>
            </a:r>
            <a:r>
              <a:rPr lang="tr-TR" dirty="0" err="1"/>
              <a:t>nefs</a:t>
            </a:r>
            <a:r>
              <a:rPr lang="tr-TR" dirty="0"/>
              <a:t> ilminin istifade ettiği ilim olan felsefe ile ulaşılabileceğini belirtmektedir. </a:t>
            </a:r>
            <a:r>
              <a:rPr lang="tr-TR" dirty="0" err="1"/>
              <a:t>İbn</a:t>
            </a:r>
            <a:r>
              <a:rPr lang="tr-TR" dirty="0"/>
              <a:t> </a:t>
            </a:r>
            <a:r>
              <a:rPr lang="tr-TR" dirty="0" err="1"/>
              <a:t>Bâcce’nin</a:t>
            </a:r>
            <a:r>
              <a:rPr lang="tr-TR" dirty="0"/>
              <a:t> bilgi tanımı aslında ontolojik bir yetkinliğe dayanmaktadır. İlk ilkelerin bilgisi en yüce ve en yetkin bilgidir. Çünkü diğer türler ile ilişkisi bakımından en üst sıradadır. Zati bir bilgidir. İkinci sırada ise bu bilgilere eklemlenen genel zati sıfatların bilgisi gelmekte olup bu bilgi türünü de istiareye/metafora dayalı genel zati niteliklerin bilgisi takip eder.</a:t>
            </a:r>
          </a:p>
        </p:txBody>
      </p:sp>
    </p:spTree>
    <p:extLst>
      <p:ext uri="{BB962C8B-B14F-4D97-AF65-F5344CB8AC3E}">
        <p14:creationId xmlns:p14="http://schemas.microsoft.com/office/powerpoint/2010/main" val="145541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12F4C8-FEC3-4DA9-83CF-2F6E2FA10E0D}"/>
              </a:ext>
            </a:extLst>
          </p:cNvPr>
          <p:cNvSpPr>
            <a:spLocks noGrp="1"/>
          </p:cNvSpPr>
          <p:nvPr>
            <p:ph type="title"/>
          </p:nvPr>
        </p:nvSpPr>
        <p:spPr/>
        <p:txBody>
          <a:bodyPr/>
          <a:lstStyle/>
          <a:p>
            <a:r>
              <a:rPr lang="tr-TR" dirty="0" err="1"/>
              <a:t>İbni</a:t>
            </a:r>
            <a:r>
              <a:rPr lang="tr-TR" dirty="0"/>
              <a:t> </a:t>
            </a:r>
            <a:r>
              <a:rPr lang="tr-TR" dirty="0" err="1"/>
              <a:t>Bacce’de</a:t>
            </a:r>
            <a:r>
              <a:rPr lang="tr-TR" dirty="0"/>
              <a:t> </a:t>
            </a:r>
            <a:r>
              <a:rPr lang="tr-TR" dirty="0" err="1"/>
              <a:t>Nefs</a:t>
            </a:r>
            <a:r>
              <a:rPr lang="tr-TR" dirty="0"/>
              <a:t> </a:t>
            </a:r>
          </a:p>
        </p:txBody>
      </p:sp>
      <p:sp>
        <p:nvSpPr>
          <p:cNvPr id="3" name="İçerik Yer Tutucusu 2">
            <a:extLst>
              <a:ext uri="{FF2B5EF4-FFF2-40B4-BE49-F238E27FC236}">
                <a16:creationId xmlns:a16="http://schemas.microsoft.com/office/drawing/2014/main" id="{446A685D-1F8B-4F06-8501-A3CFB29FBA38}"/>
              </a:ext>
            </a:extLst>
          </p:cNvPr>
          <p:cNvSpPr>
            <a:spLocks noGrp="1"/>
          </p:cNvSpPr>
          <p:nvPr>
            <p:ph idx="1"/>
          </p:nvPr>
        </p:nvSpPr>
        <p:spPr/>
        <p:txBody>
          <a:bodyPr/>
          <a:lstStyle/>
          <a:p>
            <a:r>
              <a:rPr lang="tr-TR" dirty="0" err="1"/>
              <a:t>İbn</a:t>
            </a:r>
            <a:r>
              <a:rPr lang="tr-TR" dirty="0"/>
              <a:t> </a:t>
            </a:r>
            <a:r>
              <a:rPr lang="tr-TR" dirty="0" err="1"/>
              <a:t>Bâcce</a:t>
            </a:r>
            <a:r>
              <a:rPr lang="tr-TR" dirty="0"/>
              <a:t> nefsi; besleyici kuvvet, ortak duyu ve hayal eden organik cisim olarak ayrı ayrı tanımlar. Nefsin, nefsi tamamlayan beslenme, natıka gibi güçler için de söylendiğini de ifade ederek nefsin güçlerini ve belli özelliklerini tarif ederek sonuca ulaşmaya çalışmıştır. </a:t>
            </a:r>
            <a:r>
              <a:rPr lang="tr-TR" dirty="0" err="1"/>
              <a:t>Nefs</a:t>
            </a:r>
            <a:r>
              <a:rPr lang="tr-TR" dirty="0"/>
              <a:t> bedenin mükemmelliği olması bakımında suret olarak tarif edilmiştir. </a:t>
            </a:r>
            <a:r>
              <a:rPr lang="tr-TR" dirty="0" err="1"/>
              <a:t>İbn</a:t>
            </a:r>
            <a:r>
              <a:rPr lang="tr-TR" dirty="0"/>
              <a:t> </a:t>
            </a:r>
            <a:r>
              <a:rPr lang="tr-TR" dirty="0" err="1"/>
              <a:t>Bâcce</a:t>
            </a:r>
            <a:r>
              <a:rPr lang="tr-TR" dirty="0"/>
              <a:t> “ruh doğal ve organize olmuş, hayat bulmuş, organları olan, canlı cismin, ilk </a:t>
            </a:r>
            <a:r>
              <a:rPr lang="tr-TR" dirty="0" err="1"/>
              <a:t>entelekia’sıdır”diyen</a:t>
            </a:r>
            <a:r>
              <a:rPr lang="tr-TR" dirty="0"/>
              <a:t> Aristoteles’i takiben; “</a:t>
            </a:r>
            <a:r>
              <a:rPr lang="tr-TR" dirty="0" err="1"/>
              <a:t>Nefs</a:t>
            </a:r>
            <a:r>
              <a:rPr lang="tr-TR" dirty="0"/>
              <a:t> doğal yüce bir cisim için mükemmeliyettir” demektedir. </a:t>
            </a:r>
          </a:p>
        </p:txBody>
      </p:sp>
    </p:spTree>
    <p:extLst>
      <p:ext uri="{BB962C8B-B14F-4D97-AF65-F5344CB8AC3E}">
        <p14:creationId xmlns:p14="http://schemas.microsoft.com/office/powerpoint/2010/main" val="2186492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5BF929-054D-4086-824B-63C0A92EECA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93CEE40-EDFC-4F4A-8450-122A2F46ECE8}"/>
              </a:ext>
            </a:extLst>
          </p:cNvPr>
          <p:cNvSpPr>
            <a:spLocks noGrp="1"/>
          </p:cNvSpPr>
          <p:nvPr>
            <p:ph idx="1"/>
          </p:nvPr>
        </p:nvSpPr>
        <p:spPr/>
        <p:txBody>
          <a:bodyPr/>
          <a:lstStyle/>
          <a:p>
            <a:r>
              <a:rPr lang="tr-TR" dirty="0" err="1"/>
              <a:t>İbn</a:t>
            </a:r>
            <a:r>
              <a:rPr lang="tr-TR" dirty="0"/>
              <a:t> </a:t>
            </a:r>
            <a:r>
              <a:rPr lang="tr-TR" dirty="0" err="1"/>
              <a:t>Bâcce</a:t>
            </a:r>
            <a:r>
              <a:rPr lang="tr-TR" dirty="0"/>
              <a:t>, nefsin iki anlamı olduğunu ifade eder. Bunlar da </a:t>
            </a:r>
            <a:r>
              <a:rPr lang="tr-TR" dirty="0" err="1"/>
              <a:t>istikmâl</a:t>
            </a:r>
            <a:r>
              <a:rPr lang="tr-TR" dirty="0"/>
              <a:t>/yetkinlik ve cisim ve alet şeklindedir, filozof bu tanımlarda bir </a:t>
            </a:r>
            <a:r>
              <a:rPr lang="tr-TR" dirty="0" err="1"/>
              <a:t>teşkik</a:t>
            </a:r>
            <a:r>
              <a:rPr lang="tr-TR" dirty="0"/>
              <a:t>/müphemlik olduğunu belirmiştir. </a:t>
            </a:r>
            <a:r>
              <a:rPr lang="tr-TR" dirty="0" err="1"/>
              <a:t>İbn</a:t>
            </a:r>
            <a:r>
              <a:rPr lang="tr-TR" dirty="0"/>
              <a:t> </a:t>
            </a:r>
            <a:r>
              <a:rPr lang="tr-TR" dirty="0" err="1"/>
              <a:t>Bâcce</a:t>
            </a:r>
            <a:r>
              <a:rPr lang="tr-TR" dirty="0"/>
              <a:t> nefsi “Tabii organik cismin ilk yetkinliği” olarak tanımlar. Mükemmellikler aslında tek tek nefsin güçlerinin mükemmelliğidir. Söz gelimi besleyici organik nefsin yetkinliği, besleyicidir. Duyusal olan duyusal yüce cismin mükemmeliyetidir. Duyusal organik cismin yetkinliği, duyusaldır. </a:t>
            </a:r>
            <a:r>
              <a:rPr lang="tr-TR" dirty="0" err="1"/>
              <a:t>Tahayyüli</a:t>
            </a:r>
            <a:r>
              <a:rPr lang="tr-TR" dirty="0"/>
              <a:t> organik cismin yetkinliği de </a:t>
            </a:r>
            <a:r>
              <a:rPr lang="tr-TR" dirty="0" err="1"/>
              <a:t>tahayyülidir</a:t>
            </a:r>
            <a:r>
              <a:rPr lang="tr-TR" dirty="0"/>
              <a:t>. </a:t>
            </a:r>
            <a:r>
              <a:rPr lang="tr-TR" dirty="0" err="1"/>
              <a:t>Natık</a:t>
            </a:r>
            <a:r>
              <a:rPr lang="tr-TR" dirty="0"/>
              <a:t> nefse gelince, bütün bunlarda görülen bir ortaklık/iştirak vardır, bir tür bütün bu güçlerin belirip birleşmesidir.</a:t>
            </a:r>
          </a:p>
        </p:txBody>
      </p:sp>
    </p:spTree>
    <p:extLst>
      <p:ext uri="{BB962C8B-B14F-4D97-AF65-F5344CB8AC3E}">
        <p14:creationId xmlns:p14="http://schemas.microsoft.com/office/powerpoint/2010/main" val="1202583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18960-51F1-4B0B-A14D-CD9A3058F06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1101DDE-0CD2-453B-B232-2BBD0EB55FCB}"/>
              </a:ext>
            </a:extLst>
          </p:cNvPr>
          <p:cNvSpPr>
            <a:spLocks noGrp="1"/>
          </p:cNvSpPr>
          <p:nvPr>
            <p:ph idx="1"/>
          </p:nvPr>
        </p:nvSpPr>
        <p:spPr/>
        <p:txBody>
          <a:bodyPr>
            <a:normAutofit fontScale="92500" lnSpcReduction="10000"/>
          </a:bodyPr>
          <a:lstStyle/>
          <a:p>
            <a:r>
              <a:rPr lang="tr-TR" dirty="0" err="1"/>
              <a:t>İbn</a:t>
            </a:r>
            <a:r>
              <a:rPr lang="tr-TR" dirty="0"/>
              <a:t> </a:t>
            </a:r>
            <a:r>
              <a:rPr lang="tr-TR" dirty="0" err="1"/>
              <a:t>Bâcce</a:t>
            </a:r>
            <a:r>
              <a:rPr lang="tr-TR" dirty="0"/>
              <a:t>, canlı varlıkların tamamında </a:t>
            </a:r>
            <a:r>
              <a:rPr lang="tr-TR" dirty="0" err="1"/>
              <a:t>nefs</a:t>
            </a:r>
            <a:r>
              <a:rPr lang="tr-TR" dirty="0"/>
              <a:t> olduğunu düşünmektedir. Ancak nefsin kuvvetleri bakımından bir hiyerarşi olduğunu ve insan haricinde diğer varlıklarda bu hiyerarşinin üst basamaklarının eksik olduğunu vurgulamaktadır. İnsanda </a:t>
            </a:r>
            <a:r>
              <a:rPr lang="tr-TR" dirty="0" err="1"/>
              <a:t>bilkuvve</a:t>
            </a:r>
            <a:r>
              <a:rPr lang="tr-TR" dirty="0"/>
              <a:t> var olan bu basamakların bilfiil kullanılmadığında ise diğer canlılardan farkı olmadığını hatta iradesi ile bunları kullanmayıp atıl bırakması nedeniyle onlardan daha aşağı mertebelere düşebileceğini ifade etmiştir. </a:t>
            </a:r>
            <a:r>
              <a:rPr lang="tr-TR" dirty="0" err="1"/>
              <a:t>İbn</a:t>
            </a:r>
            <a:r>
              <a:rPr lang="tr-TR" dirty="0"/>
              <a:t> </a:t>
            </a:r>
            <a:r>
              <a:rPr lang="tr-TR" dirty="0" err="1"/>
              <a:t>Bâcce</a:t>
            </a:r>
            <a:r>
              <a:rPr lang="tr-TR" dirty="0"/>
              <a:t> bu sıralama ile ilgili bazen duyu gücünü bazen beslenme gücünü öne alsa da genel kanısı canlı cismin varlığının ikamesi için beslenme gücü ile başlaması gerektiğidir. Daha sonra duyu gücü gelir. </a:t>
            </a:r>
            <a:r>
              <a:rPr lang="tr-TR" dirty="0" err="1"/>
              <a:t>İbn</a:t>
            </a:r>
            <a:r>
              <a:rPr lang="tr-TR" dirty="0"/>
              <a:t> </a:t>
            </a:r>
            <a:r>
              <a:rPr lang="tr-TR" dirty="0" err="1"/>
              <a:t>Bâcce</a:t>
            </a:r>
            <a:r>
              <a:rPr lang="tr-TR" dirty="0"/>
              <a:t> ana karnındaki ceninin bu bakımdan sadece beslenme gücüne sahip olması nedeniyle bitkiden farkı olmadığını savunur. Her bir aşama tekâmül ettikten sonra tahayyül gücü ortaya çıkar. Bu tekâmül bedenin fiziksel olgunlaşması ile doğru orantılıdır. </a:t>
            </a:r>
          </a:p>
        </p:txBody>
      </p:sp>
    </p:spTree>
    <p:extLst>
      <p:ext uri="{BB962C8B-B14F-4D97-AF65-F5344CB8AC3E}">
        <p14:creationId xmlns:p14="http://schemas.microsoft.com/office/powerpoint/2010/main" val="3462609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09B361-F9A6-45AB-9F57-4A213F605CC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1089A5A-07AA-4C02-BB1A-70D898409E89}"/>
              </a:ext>
            </a:extLst>
          </p:cNvPr>
          <p:cNvSpPr>
            <a:spLocks noGrp="1"/>
          </p:cNvSpPr>
          <p:nvPr>
            <p:ph idx="1"/>
          </p:nvPr>
        </p:nvSpPr>
        <p:spPr/>
        <p:txBody>
          <a:bodyPr>
            <a:normAutofit fontScale="92500" lnSpcReduction="10000"/>
          </a:bodyPr>
          <a:lstStyle/>
          <a:p>
            <a:r>
              <a:rPr lang="tr-TR" dirty="0"/>
              <a:t>Ancak solucan ve sinek gibi hayvanlarda olduğu gibi bazı hayvan türleri tahayyül gücüne sahip değillerdir. En son ise </a:t>
            </a:r>
            <a:r>
              <a:rPr lang="tr-TR" dirty="0" err="1"/>
              <a:t>Natık</a:t>
            </a:r>
            <a:r>
              <a:rPr lang="tr-TR" dirty="0"/>
              <a:t> güç ortaya çıkar. Aynı şekilde Aristoteles bu ilme öncelikle </a:t>
            </a:r>
            <a:r>
              <a:rPr lang="tr-TR" dirty="0" err="1"/>
              <a:t>gıdâî</a:t>
            </a:r>
            <a:r>
              <a:rPr lang="tr-TR" dirty="0"/>
              <a:t>/besleyici nefsi araştırmakla başlamıştır. </a:t>
            </a:r>
            <a:r>
              <a:rPr lang="tr-TR" dirty="0" err="1"/>
              <a:t>İbn</a:t>
            </a:r>
            <a:r>
              <a:rPr lang="tr-TR" dirty="0"/>
              <a:t> </a:t>
            </a:r>
            <a:r>
              <a:rPr lang="tr-TR" dirty="0" err="1"/>
              <a:t>Bâcce</a:t>
            </a:r>
            <a:r>
              <a:rPr lang="tr-TR" dirty="0"/>
              <a:t> besleyici kuvveti </a:t>
            </a:r>
            <a:r>
              <a:rPr lang="tr-TR" dirty="0" err="1"/>
              <a:t>nefs</a:t>
            </a:r>
            <a:r>
              <a:rPr lang="tr-TR" dirty="0"/>
              <a:t> olarak görür. Besleyici kuvvetin esas işlevi cevherde değişim meydan getirmektir. Bu nedenle en temel kuvvetleri ise büyüme ve üremedir. Bu nefis organ vasıtasıyla harekete geçer. Değişim cevherde gerçekleşir. Beslenme ise cevherdeki bir hareketlenme neticesinde ortaya çıkar. Fakat bu noktada bazı canlılarda farklı durumların bulunmasının modern anlamda tekâmüle işaret ettiğinin altını çizmek gerekmektedir. Deniz süngerinin hayvan mı bitki mi olduğu hususundaki tartışmalara vurgu yaparak tabiatta bir orta tür oluşmadan bir cinsten mükemmel bir cinse geçişi bulamayacağımızı belirtir. </a:t>
            </a:r>
          </a:p>
        </p:txBody>
      </p:sp>
    </p:spTree>
    <p:extLst>
      <p:ext uri="{BB962C8B-B14F-4D97-AF65-F5344CB8AC3E}">
        <p14:creationId xmlns:p14="http://schemas.microsoft.com/office/powerpoint/2010/main" val="4134233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E1924C-4A93-4C2E-B9FE-A6588C71A0B0}"/>
              </a:ext>
            </a:extLst>
          </p:cNvPr>
          <p:cNvSpPr>
            <a:spLocks noGrp="1"/>
          </p:cNvSpPr>
          <p:nvPr>
            <p:ph type="title"/>
          </p:nvPr>
        </p:nvSpPr>
        <p:spPr/>
        <p:txBody>
          <a:bodyPr/>
          <a:lstStyle/>
          <a:p>
            <a:r>
              <a:rPr lang="tr-TR" dirty="0"/>
              <a:t>Nefsin Güçleri</a:t>
            </a:r>
          </a:p>
        </p:txBody>
      </p:sp>
      <p:sp>
        <p:nvSpPr>
          <p:cNvPr id="3" name="İçerik Yer Tutucusu 2">
            <a:extLst>
              <a:ext uri="{FF2B5EF4-FFF2-40B4-BE49-F238E27FC236}">
                <a16:creationId xmlns:a16="http://schemas.microsoft.com/office/drawing/2014/main" id="{4BB188AE-A6EF-4C59-B14F-15E474B8BC73}"/>
              </a:ext>
            </a:extLst>
          </p:cNvPr>
          <p:cNvSpPr>
            <a:spLocks noGrp="1"/>
          </p:cNvSpPr>
          <p:nvPr>
            <p:ph idx="1"/>
          </p:nvPr>
        </p:nvSpPr>
        <p:spPr/>
        <p:txBody>
          <a:bodyPr>
            <a:normAutofit fontScale="85000" lnSpcReduction="10000"/>
          </a:bodyPr>
          <a:lstStyle/>
          <a:p>
            <a:r>
              <a:rPr lang="tr-TR" dirty="0" err="1"/>
              <a:t>İbn</a:t>
            </a:r>
            <a:r>
              <a:rPr lang="tr-TR" dirty="0"/>
              <a:t> </a:t>
            </a:r>
            <a:r>
              <a:rPr lang="tr-TR" dirty="0" err="1"/>
              <a:t>Bâcce</a:t>
            </a:r>
            <a:r>
              <a:rPr lang="tr-TR" dirty="0"/>
              <a:t> nefsi tabii ruh/bitkisel </a:t>
            </a:r>
            <a:r>
              <a:rPr lang="tr-TR" dirty="0" err="1"/>
              <a:t>nefs</a:t>
            </a:r>
            <a:r>
              <a:rPr lang="tr-TR" dirty="0"/>
              <a:t>, hisseden/algılayan ruh, muharrik/hareket ettirici ruh olmak üzere üç ana başlık altında incelemektedir. Tabii ruhun gücü besleyici güçtür bunu da büyüme ve üreme güçleri sağlar. Hisseden nefsin güçleri ise duyu/algı güçleri, ortak duyu ve tahayyül gücüdür. Muharrik nefsin gücü ise düşünme gücü/</a:t>
            </a:r>
            <a:r>
              <a:rPr lang="tr-TR" dirty="0" err="1"/>
              <a:t>natık</a:t>
            </a:r>
            <a:r>
              <a:rPr lang="tr-TR" dirty="0"/>
              <a:t> </a:t>
            </a:r>
            <a:r>
              <a:rPr lang="tr-TR" dirty="0" err="1"/>
              <a:t>nefstir</a:t>
            </a:r>
            <a:r>
              <a:rPr lang="tr-TR" dirty="0"/>
              <a:t>. </a:t>
            </a:r>
            <a:r>
              <a:rPr lang="tr-TR" dirty="0" err="1"/>
              <a:t>İbn</a:t>
            </a:r>
            <a:r>
              <a:rPr lang="tr-TR" dirty="0"/>
              <a:t> </a:t>
            </a:r>
            <a:r>
              <a:rPr lang="tr-TR" dirty="0" err="1"/>
              <a:t>Bâcce</a:t>
            </a:r>
            <a:r>
              <a:rPr lang="tr-TR" dirty="0"/>
              <a:t> olgusal anlamda; beden olmadan nefsin olmasının mümkün olmadığını söylemektedir. Aristoteles’ten hareketle nefsin beden olmadan kendi başına bir hareket yapmasının mümkün olmadığını böyle bir şeyin olmasının nefsin bölünmesi anlamına geldiğini bunun da </a:t>
            </a:r>
            <a:r>
              <a:rPr lang="tr-TR" dirty="0" err="1"/>
              <a:t>nefs</a:t>
            </a:r>
            <a:r>
              <a:rPr lang="tr-TR" dirty="0"/>
              <a:t> açısından muhal olduğunu </a:t>
            </a:r>
            <a:r>
              <a:rPr lang="tr-TR" dirty="0" err="1"/>
              <a:t>söylemektedir.İkinci</a:t>
            </a:r>
            <a:r>
              <a:rPr lang="tr-TR" dirty="0"/>
              <a:t> bir husus ise nefsin vücutta bir yeri olup olmadığına dair tartışmadır. </a:t>
            </a:r>
            <a:r>
              <a:rPr lang="tr-TR" dirty="0" err="1"/>
              <a:t>İbn</a:t>
            </a:r>
            <a:r>
              <a:rPr lang="tr-TR" dirty="0"/>
              <a:t> </a:t>
            </a:r>
            <a:r>
              <a:rPr lang="tr-TR" dirty="0" err="1"/>
              <a:t>Bâcce’ye</a:t>
            </a:r>
            <a:r>
              <a:rPr lang="tr-TR" dirty="0"/>
              <a:t> göre; “</a:t>
            </a:r>
            <a:r>
              <a:rPr lang="tr-TR" dirty="0" err="1"/>
              <a:t>Nefs</a:t>
            </a:r>
            <a:r>
              <a:rPr lang="tr-TR" dirty="0"/>
              <a:t> zorunlu olarak kalpte veya ona uygun bir yerdedir.” “Sair azalar ya onu korur ya da onun sebebiyle hareket ederler.”</a:t>
            </a:r>
            <a:r>
              <a:rPr lang="tr-TR" dirty="0" err="1"/>
              <a:t>İbn</a:t>
            </a:r>
            <a:r>
              <a:rPr lang="tr-TR" dirty="0"/>
              <a:t> </a:t>
            </a:r>
            <a:r>
              <a:rPr lang="tr-TR" dirty="0" err="1"/>
              <a:t>Bâcce’nin</a:t>
            </a:r>
            <a:r>
              <a:rPr lang="tr-TR" dirty="0"/>
              <a:t> </a:t>
            </a:r>
            <a:r>
              <a:rPr lang="tr-TR" dirty="0" err="1"/>
              <a:t>Kitabu’l</a:t>
            </a:r>
            <a:r>
              <a:rPr lang="tr-TR" dirty="0"/>
              <a:t> </a:t>
            </a:r>
            <a:r>
              <a:rPr lang="tr-TR" dirty="0" err="1"/>
              <a:t>Hayevan’da</a:t>
            </a:r>
            <a:r>
              <a:rPr lang="tr-TR" dirty="0"/>
              <a:t> belirttiği bu ifade aslında nefsin nasıl </a:t>
            </a:r>
            <a:r>
              <a:rPr lang="tr-TR" dirty="0" err="1"/>
              <a:t>olupta</a:t>
            </a:r>
            <a:r>
              <a:rPr lang="tr-TR" dirty="0"/>
              <a:t> fiziki bir mekânda bulunabileceğine dair bir çelişki gibi görünmesine rağmen aslında böyle değildir. Nefsin bedenle irtibat noktası kalptir. </a:t>
            </a:r>
          </a:p>
        </p:txBody>
      </p:sp>
    </p:spTree>
    <p:extLst>
      <p:ext uri="{BB962C8B-B14F-4D97-AF65-F5344CB8AC3E}">
        <p14:creationId xmlns:p14="http://schemas.microsoft.com/office/powerpoint/2010/main" val="1532100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477C8A-4DCB-49BC-8F60-EB9330F494E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A43646B-AB7B-4293-87BC-645E03FA0A4D}"/>
              </a:ext>
            </a:extLst>
          </p:cNvPr>
          <p:cNvSpPr>
            <a:spLocks noGrp="1"/>
          </p:cNvSpPr>
          <p:nvPr>
            <p:ph idx="1"/>
          </p:nvPr>
        </p:nvSpPr>
        <p:spPr/>
        <p:txBody>
          <a:bodyPr/>
          <a:lstStyle/>
          <a:p>
            <a:r>
              <a:rPr lang="tr-TR" dirty="0" err="1"/>
              <a:t>İbn</a:t>
            </a:r>
            <a:r>
              <a:rPr lang="tr-TR" dirty="0"/>
              <a:t> </a:t>
            </a:r>
            <a:r>
              <a:rPr lang="tr-TR" dirty="0" err="1"/>
              <a:t>Bâcce</a:t>
            </a:r>
            <a:r>
              <a:rPr lang="tr-TR" dirty="0"/>
              <a:t> </a:t>
            </a:r>
            <a:r>
              <a:rPr lang="tr-TR" dirty="0" err="1"/>
              <a:t>Risaletu’l-İttisal’de</a:t>
            </a:r>
            <a:r>
              <a:rPr lang="tr-TR" dirty="0"/>
              <a:t> nefsin cismani aletleri de kullandığını söylemişti ama burada buna farklı bir yorum getirerek aslında bedende cismani aletleri kullananın </a:t>
            </a:r>
            <a:r>
              <a:rPr lang="tr-TR" dirty="0" err="1"/>
              <a:t>nefs</a:t>
            </a:r>
            <a:r>
              <a:rPr lang="tr-TR" dirty="0"/>
              <a:t> olmayıp akıl olduğu vurgusunu yapmaktadır. “İnsanda nefsin kuvvetleri ortaktır ve bu kuvvetler ona hastır. Eğer nefsin zorunlu olarak alet kullanımı gerekiyorsa bu alet de zorunlu olarak aslında hayvanda olmayan, ama insanda bulunan bir türü ise olur. Ancak </a:t>
            </a:r>
            <a:r>
              <a:rPr lang="tr-TR" dirty="0" err="1"/>
              <a:t>nefs</a:t>
            </a:r>
            <a:r>
              <a:rPr lang="tr-TR" dirty="0"/>
              <a:t> aslen cismani alet kullanmaz; o </a:t>
            </a:r>
            <a:r>
              <a:rPr lang="tr-TR" dirty="0" err="1"/>
              <a:t>nefs</a:t>
            </a:r>
            <a:r>
              <a:rPr lang="tr-TR" dirty="0"/>
              <a:t> değildir bilakis akıldır. Yani insanda cismani aletleri kullanan akıldır, </a:t>
            </a:r>
            <a:r>
              <a:rPr lang="tr-TR" dirty="0" err="1"/>
              <a:t>nefs</a:t>
            </a:r>
            <a:r>
              <a:rPr lang="tr-TR" dirty="0"/>
              <a:t> değildir. Eğer böyle olmuş olsaydı o da nefsin kuvvetlerinden bir kuvvet ve bir </a:t>
            </a:r>
            <a:r>
              <a:rPr lang="tr-TR" dirty="0" err="1"/>
              <a:t>nefs</a:t>
            </a:r>
            <a:r>
              <a:rPr lang="tr-TR" dirty="0"/>
              <a:t> olmuş olacaktı.”</a:t>
            </a:r>
          </a:p>
        </p:txBody>
      </p:sp>
    </p:spTree>
    <p:extLst>
      <p:ext uri="{BB962C8B-B14F-4D97-AF65-F5344CB8AC3E}">
        <p14:creationId xmlns:p14="http://schemas.microsoft.com/office/powerpoint/2010/main" val="1673266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44AA8C-CB3E-446F-8CCB-37A6D00D638B}"/>
              </a:ext>
            </a:extLst>
          </p:cNvPr>
          <p:cNvSpPr>
            <a:spLocks noGrp="1"/>
          </p:cNvSpPr>
          <p:nvPr>
            <p:ph type="title"/>
          </p:nvPr>
        </p:nvSpPr>
        <p:spPr/>
        <p:txBody>
          <a:bodyPr/>
          <a:lstStyle/>
          <a:p>
            <a:r>
              <a:rPr lang="tr-TR" dirty="0"/>
              <a:t>Nefsin İnsan Eylemleri ile olan ilişkisi</a:t>
            </a:r>
          </a:p>
        </p:txBody>
      </p:sp>
      <p:sp>
        <p:nvSpPr>
          <p:cNvPr id="3" name="İçerik Yer Tutucusu 2">
            <a:extLst>
              <a:ext uri="{FF2B5EF4-FFF2-40B4-BE49-F238E27FC236}">
                <a16:creationId xmlns:a16="http://schemas.microsoft.com/office/drawing/2014/main" id="{0EECE15B-EDDF-407C-88D7-EEE51F652554}"/>
              </a:ext>
            </a:extLst>
          </p:cNvPr>
          <p:cNvSpPr>
            <a:spLocks noGrp="1"/>
          </p:cNvSpPr>
          <p:nvPr>
            <p:ph idx="1"/>
          </p:nvPr>
        </p:nvSpPr>
        <p:spPr/>
        <p:txBody>
          <a:bodyPr/>
          <a:lstStyle/>
          <a:p>
            <a:r>
              <a:rPr lang="tr-TR" dirty="0" err="1"/>
              <a:t>İbn</a:t>
            </a:r>
            <a:r>
              <a:rPr lang="tr-TR" dirty="0"/>
              <a:t> </a:t>
            </a:r>
            <a:r>
              <a:rPr lang="tr-TR" dirty="0" err="1"/>
              <a:t>Bâcce'nin</a:t>
            </a:r>
            <a:r>
              <a:rPr lang="tr-TR" dirty="0"/>
              <a:t> felsefesinin temel konusu </a:t>
            </a:r>
            <a:r>
              <a:rPr lang="tr-TR" dirty="0" err="1"/>
              <a:t>tahsilu’s-saade</a:t>
            </a:r>
            <a:r>
              <a:rPr lang="tr-TR" dirty="0"/>
              <a:t>, yani insan ve insan mutluluğudur. İnsan, zübde-i âlem olarak gören filozof, tabii, hayvani ve aklî boyutlarına vurgu yapar, akıl sahibi olması nedeniyle o biriciktir, mikro kozmostur. Hayvani boyutu ile doğrudan fiziksel evren ile irtibatlıdır ve bu anlamda bir hürriyeti yoktur, duygularının etkisi altında kalması da doğaldır. Ama akli boyutu ile hürdür, çünkü eylemlerini belirler, onu insan kılan bu eylemleridir. Bu çerçevede Aristoteles’ten etkilenir ama ondan farklı olarak </a:t>
            </a:r>
            <a:r>
              <a:rPr lang="tr-TR" dirty="0" err="1"/>
              <a:t>İbn</a:t>
            </a:r>
            <a:r>
              <a:rPr lang="tr-TR" dirty="0"/>
              <a:t> </a:t>
            </a:r>
            <a:r>
              <a:rPr lang="tr-TR" dirty="0" err="1"/>
              <a:t>Bâcce</a:t>
            </a:r>
            <a:r>
              <a:rPr lang="tr-TR" dirty="0"/>
              <a:t> psikolojisinin her safhasında düşünme yetisine yönelik vurgular yapar. </a:t>
            </a:r>
          </a:p>
        </p:txBody>
      </p:sp>
    </p:spTree>
    <p:extLst>
      <p:ext uri="{BB962C8B-B14F-4D97-AF65-F5344CB8AC3E}">
        <p14:creationId xmlns:p14="http://schemas.microsoft.com/office/powerpoint/2010/main" val="1470231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5AD8FB-DD36-49DB-9DAC-3CFC6B01CC7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4E279E2-CD7F-40A9-A2EC-BF02F5A23B12}"/>
              </a:ext>
            </a:extLst>
          </p:cNvPr>
          <p:cNvSpPr>
            <a:spLocks noGrp="1"/>
          </p:cNvSpPr>
          <p:nvPr>
            <p:ph idx="1"/>
          </p:nvPr>
        </p:nvSpPr>
        <p:spPr/>
        <p:txBody>
          <a:bodyPr>
            <a:normAutofit fontScale="85000" lnSpcReduction="20000"/>
          </a:bodyPr>
          <a:lstStyle/>
          <a:p>
            <a:r>
              <a:rPr lang="tr-TR" dirty="0"/>
              <a:t>Ahlak açısından en önemli yönü düşünce ile ilgilenen insan nefsidir. İnsanda başlangıçta </a:t>
            </a:r>
            <a:r>
              <a:rPr lang="tr-TR" dirty="0" err="1"/>
              <a:t>bi’l</a:t>
            </a:r>
            <a:r>
              <a:rPr lang="tr-TR" dirty="0"/>
              <a:t>-kuvve, bir potansiyel olarak bulunan düşünme yetisi çeşitli aşamalardan oluşan bir bilme süreci içerisinde fiilî hale gelir. Bu süreç, sürekli bir tekâmül halinde olup nihai amaç “en yüksek iyi” </a:t>
            </a:r>
            <a:r>
              <a:rPr lang="tr-TR" dirty="0" err="1"/>
              <a:t>nin</a:t>
            </a:r>
            <a:r>
              <a:rPr lang="tr-TR" dirty="0"/>
              <a:t> bilgisine ulaşmaktır. İnsan teorik aklını mükemmelleştirdiği zaman bunu gerçekleştirir, yani en sonunda tamamen kendine yeter duruma gelip bütünüyle soyut bir varlığa dönüşebilir. Nihai amaca ulaştığında ki bu cevhere ait basit akılları kavradığı anlamına gelir, bu durumda bu akıllardan biri olur ve bu onun salt ilahi olduğunu doğrular. Faal akıl ile ittisal ile gerçekleşen bu dönüşmede, zihin tabiatüstü ile birleşir, bu suret ile </a:t>
            </a:r>
            <a:r>
              <a:rPr lang="tr-TR" dirty="0" err="1"/>
              <a:t>akledilir</a:t>
            </a:r>
            <a:r>
              <a:rPr lang="tr-TR" dirty="0"/>
              <a:t> (makul) âlemin bir cüzü haline gelir. </a:t>
            </a:r>
            <a:r>
              <a:rPr lang="tr-TR" dirty="0" err="1"/>
              <a:t>İbn</a:t>
            </a:r>
            <a:r>
              <a:rPr lang="tr-TR" dirty="0"/>
              <a:t> </a:t>
            </a:r>
            <a:r>
              <a:rPr lang="tr-TR" dirty="0" err="1"/>
              <a:t>Bâcce’nin</a:t>
            </a:r>
            <a:r>
              <a:rPr lang="tr-TR" dirty="0"/>
              <a:t> "</a:t>
            </a:r>
            <a:r>
              <a:rPr lang="tr-TR" dirty="0" err="1"/>
              <a:t>ruhanîleşme</a:t>
            </a:r>
            <a:r>
              <a:rPr lang="tr-TR" dirty="0"/>
              <a:t>" dediği bu olsa gerektir. Yani “insanın duyusal algıdan başlayıp nihaî düzeyde </a:t>
            </a:r>
            <a:r>
              <a:rPr lang="tr-TR" dirty="0" err="1"/>
              <a:t>müstefâd</a:t>
            </a:r>
            <a:r>
              <a:rPr lang="tr-TR" dirty="0"/>
              <a:t> aklı elde edişine kadar yükselen entelektüel gelişimini, çeşitli bilme ve kavrama duraklarından geçen bir manevî yükseliş olarak tasvir etmektedir.”399 Görüldüğü gibi akli melekelerini yetkinleştiren insan sebep sonuç ilişkisine daha geniş bir bakış açısı ile vakıf olmakta belki de başvurduğu sebeplerin nihai neticelerini bile kestirebilme potansiyelini kullanmaktadır. </a:t>
            </a:r>
          </a:p>
        </p:txBody>
      </p:sp>
    </p:spTree>
    <p:extLst>
      <p:ext uri="{BB962C8B-B14F-4D97-AF65-F5344CB8AC3E}">
        <p14:creationId xmlns:p14="http://schemas.microsoft.com/office/powerpoint/2010/main" val="81527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8BAEA3-CA2A-48C2-8CA1-CAEA7422068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8BE46D9-5605-42F9-A3A1-516A42805CD2}"/>
              </a:ext>
            </a:extLst>
          </p:cNvPr>
          <p:cNvSpPr>
            <a:spLocks noGrp="1"/>
          </p:cNvSpPr>
          <p:nvPr>
            <p:ph idx="1"/>
          </p:nvPr>
        </p:nvSpPr>
        <p:spPr/>
        <p:txBody>
          <a:bodyPr>
            <a:normAutofit fontScale="92500" lnSpcReduction="20000"/>
          </a:bodyPr>
          <a:lstStyle/>
          <a:p>
            <a:r>
              <a:rPr lang="tr-TR" dirty="0"/>
              <a:t>a) Nebati aşama: Bu dönem insanın rahimde can bulduğu aşamadan bireyin hareketlerinin bedeninin arzularına yönelmesinden kaynaklandığı zamana kadar sürer. “İnsan bitkiye benzer halde bulunabilir. Bu rahimde olduğu zamandır. Bu varlığının başında bitkinin fiilleri gibidir.” Bu aşamadaki fiiller Nefsi </a:t>
            </a:r>
            <a:r>
              <a:rPr lang="tr-TR" dirty="0" err="1"/>
              <a:t>Gariziye</a:t>
            </a:r>
            <a:r>
              <a:rPr lang="tr-TR" dirty="0"/>
              <a:t> (içgüdüsel </a:t>
            </a:r>
            <a:r>
              <a:rPr lang="tr-TR" dirty="0" err="1"/>
              <a:t>nefs</a:t>
            </a:r>
            <a:r>
              <a:rPr lang="tr-TR" dirty="0"/>
              <a:t>)in yönlendirmesiyle olur. Fiiller kusurludur. Hareketleri iradî olmayıp bitkilerde olduğu gibi ontolojik bir zorunluluğa dayanır. </a:t>
            </a:r>
          </a:p>
          <a:p>
            <a:r>
              <a:rPr lang="tr-TR" dirty="0"/>
              <a:t>b) Hayvani Aşama: İnsanın doğumundan sonra aklî temyizine kadar süren ve süt çocuğu olarak tarif edebileceğimiz zaman aralığı ise bir ileri aşamadır. “Cenin karından çıktığında konuşmayan hayvana benzer bu sefer de mekânda hareket eder. Bu durumda ruhani suretler ortak duyuda sonra hayal gücünde belirir. Ruhani suretler ondaki ilk hareket ettiricidir.” İnsanın bu aşamadaki fiilleri konuşamayan hayvanın fiilleri gibidir. Behimi </a:t>
            </a:r>
            <a:r>
              <a:rPr lang="tr-TR" dirty="0" err="1"/>
              <a:t>nefs</a:t>
            </a:r>
            <a:r>
              <a:rPr lang="tr-TR" dirty="0"/>
              <a:t> hâkimdir. Doğal olarak fiilleri de behimi olana tabidir. </a:t>
            </a:r>
          </a:p>
        </p:txBody>
      </p:sp>
    </p:spTree>
    <p:extLst>
      <p:ext uri="{BB962C8B-B14F-4D97-AF65-F5344CB8AC3E}">
        <p14:creationId xmlns:p14="http://schemas.microsoft.com/office/powerpoint/2010/main" val="3488488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3CA3C6-4207-4EC4-9A64-50236AC4450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A62B7B3-40E1-422C-84E8-815F7710C721}"/>
              </a:ext>
            </a:extLst>
          </p:cNvPr>
          <p:cNvSpPr>
            <a:spLocks noGrp="1"/>
          </p:cNvSpPr>
          <p:nvPr>
            <p:ph idx="1"/>
          </p:nvPr>
        </p:nvSpPr>
        <p:spPr/>
        <p:txBody>
          <a:bodyPr>
            <a:normAutofit lnSpcReduction="10000"/>
          </a:bodyPr>
          <a:lstStyle/>
          <a:p>
            <a:r>
              <a:rPr lang="tr-TR" dirty="0"/>
              <a:t>c) İnsani Aşama: İnsanda düşüncenin ve fikri amellerin ortaya çıkışıyla başlar. </a:t>
            </a:r>
            <a:r>
              <a:rPr lang="tr-TR" dirty="0" err="1"/>
              <a:t>Natık</a:t>
            </a:r>
            <a:r>
              <a:rPr lang="tr-TR" dirty="0"/>
              <a:t> kuvvet fiillere ve düşünceye hâkim olur. Ve genel anlamda insan </a:t>
            </a:r>
            <a:r>
              <a:rPr lang="tr-TR" dirty="0" err="1"/>
              <a:t>olur.İnsanoğlunun</a:t>
            </a:r>
            <a:r>
              <a:rPr lang="tr-TR" dirty="0"/>
              <a:t> gelişiminin bilgisel donanımla birlikte doğrusal bir süreçte olduğunu ortaya koymaktadır. İnsan bu fiilleri işlerken aklını kullanmayı da yerine getirmektedir. Aslında aklını kullandığı ölçüde fiilleri işleme süreci de ileri gitmektedir. İnsanın akli olgunluğu oranında fiilleri de insani bir nitelik kazanmaktadır. Nihai aşama ise bu fiilleri gerçekten insani olması yönüyle herhangi bir dış güç tarafından </a:t>
            </a:r>
            <a:r>
              <a:rPr lang="tr-TR" dirty="0" err="1"/>
              <a:t>domine</a:t>
            </a:r>
            <a:r>
              <a:rPr lang="tr-TR" dirty="0"/>
              <a:t> edilmeden teori-pratik uyumu sağlanmış insanın içinden gelerek kendi ilkeleri doğrultusunda işlemekte olduğudur. Artık insanüstü ilahi boyutu olan yüce bir varlık haline gelecektir</a:t>
            </a:r>
          </a:p>
        </p:txBody>
      </p:sp>
    </p:spTree>
    <p:extLst>
      <p:ext uri="{BB962C8B-B14F-4D97-AF65-F5344CB8AC3E}">
        <p14:creationId xmlns:p14="http://schemas.microsoft.com/office/powerpoint/2010/main" val="3128336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BA48E3-4B66-40C0-B2A5-956881BC5A6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4C08B11-5E75-4471-B0B0-E45308BC6135}"/>
              </a:ext>
            </a:extLst>
          </p:cNvPr>
          <p:cNvSpPr>
            <a:spLocks noGrp="1"/>
          </p:cNvSpPr>
          <p:nvPr>
            <p:ph idx="1"/>
          </p:nvPr>
        </p:nvSpPr>
        <p:spPr/>
        <p:txBody>
          <a:bodyPr>
            <a:normAutofit fontScale="92500"/>
          </a:bodyPr>
          <a:lstStyle/>
          <a:p>
            <a:r>
              <a:rPr lang="tr-TR" dirty="0" err="1"/>
              <a:t>İbn</a:t>
            </a:r>
            <a:r>
              <a:rPr lang="tr-TR" dirty="0"/>
              <a:t> </a:t>
            </a:r>
            <a:r>
              <a:rPr lang="tr-TR" dirty="0" err="1"/>
              <a:t>Bâcce’nin</a:t>
            </a:r>
            <a:r>
              <a:rPr lang="tr-TR" dirty="0"/>
              <a:t> yapmaya çalıştığı şey bireyden başlayarak topluma yönelmek olarak düşünülebilir. Bu yönelim sudur merkezli yukarıdan aşağı değil de </a:t>
            </a:r>
            <a:r>
              <a:rPr lang="tr-TR" dirty="0" err="1"/>
              <a:t>İbn</a:t>
            </a:r>
            <a:r>
              <a:rPr lang="tr-TR" dirty="0"/>
              <a:t> </a:t>
            </a:r>
            <a:r>
              <a:rPr lang="tr-TR" dirty="0" err="1"/>
              <a:t>Bâcce’nin</a:t>
            </a:r>
            <a:r>
              <a:rPr lang="tr-TR" dirty="0"/>
              <a:t> </a:t>
            </a:r>
            <a:r>
              <a:rPr lang="tr-TR" dirty="0" err="1"/>
              <a:t>Mütevahhid</a:t>
            </a:r>
            <a:r>
              <a:rPr lang="tr-TR" dirty="0"/>
              <a:t> üzerinden kurguladığı bireyden başlayan ve ilahi olana yükselmeye çalışan bir yapıdadır. </a:t>
            </a:r>
            <a:r>
              <a:rPr lang="tr-TR" dirty="0" err="1"/>
              <a:t>Leaman’ın</a:t>
            </a:r>
            <a:r>
              <a:rPr lang="tr-TR" dirty="0"/>
              <a:t> ifade ettiği toplumun diğer kesimleri ise </a:t>
            </a:r>
            <a:r>
              <a:rPr lang="tr-TR" dirty="0" err="1"/>
              <a:t>mütevahhidin</a:t>
            </a:r>
            <a:r>
              <a:rPr lang="tr-TR" dirty="0"/>
              <a:t> fikirlerini anlamayanlar olup bunların gayeleri de zaten mutluluk olmayıp cismani zevklerdir. </a:t>
            </a:r>
            <a:r>
              <a:rPr lang="tr-TR" dirty="0" err="1"/>
              <a:t>İbn</a:t>
            </a:r>
            <a:r>
              <a:rPr lang="tr-TR" dirty="0"/>
              <a:t> </a:t>
            </a:r>
            <a:r>
              <a:rPr lang="tr-TR" dirty="0" err="1"/>
              <a:t>Bâcce’nin</a:t>
            </a:r>
            <a:r>
              <a:rPr lang="tr-TR" dirty="0"/>
              <a:t> düşüncesi ise özellikle erdemsiz devletler ile ilgilenmeyip insanın doğal amacına odaklanmasıdır. Ona göre insanın doğal amacı dışındaki tüm durumlar çoğul olduğu için </a:t>
            </a:r>
            <a:r>
              <a:rPr lang="tr-TR" dirty="0" err="1"/>
              <a:t>ilintiseldir</a:t>
            </a:r>
            <a:r>
              <a:rPr lang="tr-TR" dirty="0"/>
              <a:t>. Asıl öz ise tektir ve bilinmesi gereken de budur. Bu nedenle </a:t>
            </a:r>
            <a:r>
              <a:rPr lang="tr-TR" dirty="0" err="1"/>
              <a:t>mütevahhidin</a:t>
            </a:r>
            <a:r>
              <a:rPr lang="tr-TR" dirty="0"/>
              <a:t> temel amacı faal aklın feyzini bekleyen değil, bireyi onunla birleştirmeye yönelten bir kılavuz olarak tasarlamıştır</a:t>
            </a:r>
          </a:p>
        </p:txBody>
      </p:sp>
    </p:spTree>
    <p:extLst>
      <p:ext uri="{BB962C8B-B14F-4D97-AF65-F5344CB8AC3E}">
        <p14:creationId xmlns:p14="http://schemas.microsoft.com/office/powerpoint/2010/main" val="2345977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6C09A4-C635-4C0C-9567-8B626C7C3E1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EAD9147-7552-4D8A-A70A-AF537EFA88EF}"/>
              </a:ext>
            </a:extLst>
          </p:cNvPr>
          <p:cNvSpPr>
            <a:spLocks noGrp="1"/>
          </p:cNvSpPr>
          <p:nvPr>
            <p:ph idx="1"/>
          </p:nvPr>
        </p:nvSpPr>
        <p:spPr/>
        <p:txBody>
          <a:bodyPr>
            <a:normAutofit fontScale="92500" lnSpcReduction="20000"/>
          </a:bodyPr>
          <a:lstStyle/>
          <a:p>
            <a:r>
              <a:rPr lang="tr-TR" dirty="0" err="1"/>
              <a:t>İbn</a:t>
            </a:r>
            <a:r>
              <a:rPr lang="tr-TR" dirty="0"/>
              <a:t> </a:t>
            </a:r>
            <a:r>
              <a:rPr lang="tr-TR" dirty="0" err="1"/>
              <a:t>Bâcce’ye</a:t>
            </a:r>
            <a:r>
              <a:rPr lang="tr-TR" dirty="0"/>
              <a:t> göre anlama dereceleri üç tanedir. İlki cumhurun mertebesidir. Onlar maddi suretlerle bağıntılı olarak </a:t>
            </a:r>
            <a:r>
              <a:rPr lang="tr-TR" dirty="0" err="1"/>
              <a:t>aklederler</a:t>
            </a:r>
            <a:r>
              <a:rPr lang="tr-TR" dirty="0"/>
              <a:t>. Ancak onlarla, onlardan dolayı ve onlar için bilirler. Bütün zanaat ilimleri bu tür bilgi olarak kabul edilir. İkincisi nazarî ilimdir. Bu tabiat ilimlerinin zirvesidir. Cumhur önce konulara bakar sonra konular için </a:t>
            </a:r>
            <a:r>
              <a:rPr lang="tr-TR" dirty="0" err="1"/>
              <a:t>akledilirlere</a:t>
            </a:r>
            <a:r>
              <a:rPr lang="tr-TR" dirty="0"/>
              <a:t> bakar. Üçüncüsü ise onlardan daha üstün bir bilme mertebesi olan </a:t>
            </a:r>
            <a:r>
              <a:rPr lang="tr-TR" dirty="0" err="1"/>
              <a:t>suedanın</a:t>
            </a:r>
            <a:r>
              <a:rPr lang="tr-TR" dirty="0"/>
              <a:t> </a:t>
            </a:r>
            <a:r>
              <a:rPr lang="tr-TR" dirty="0" err="1"/>
              <a:t>derecesidir.“Cumhurun</a:t>
            </a:r>
            <a:r>
              <a:rPr lang="tr-TR" dirty="0"/>
              <a:t> hali mağarada onları güneşin aydınlatmadığı kimseler gibidir. Onlar renkleri ancak karanlıktaki görüntüleriyle görürler. Biri mağaraya girdiğinde renkleri karanlıkta görür. Bu nedenle mağara halkı için renklerden soyut bir ışık yoktur. Bu nedenle onlarda akıl yoktur ve onu da hissetmezler.” Bunlar aynı zamanda cismani mertebededirler. Fiilleri seçme ve iradeye dayanmadığı için başkasının hizmetinde olan </a:t>
            </a:r>
            <a:r>
              <a:rPr lang="tr-TR" dirty="0" err="1"/>
              <a:t>insanlardır.“Ancak</a:t>
            </a:r>
            <a:r>
              <a:rPr lang="tr-TR" dirty="0"/>
              <a:t> </a:t>
            </a:r>
            <a:r>
              <a:rPr lang="tr-TR" dirty="0" err="1"/>
              <a:t>nüzzar</a:t>
            </a:r>
            <a:r>
              <a:rPr lang="tr-TR" dirty="0"/>
              <a:t> mağaranın çıkışına doğru ilerleyince ışık renklerden soyut bir şekilde parlar ve onlar bütün renklerin özünü görürler.”</a:t>
            </a:r>
          </a:p>
        </p:txBody>
      </p:sp>
    </p:spTree>
    <p:extLst>
      <p:ext uri="{BB962C8B-B14F-4D97-AF65-F5344CB8AC3E}">
        <p14:creationId xmlns:p14="http://schemas.microsoft.com/office/powerpoint/2010/main" val="3939292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9D2E15-83CC-4C3D-A6AE-42911158CD0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4865E98-2698-4F7A-84E0-C62DADF316F0}"/>
              </a:ext>
            </a:extLst>
          </p:cNvPr>
          <p:cNvSpPr>
            <a:spLocks noGrp="1"/>
          </p:cNvSpPr>
          <p:nvPr>
            <p:ph idx="1"/>
          </p:nvPr>
        </p:nvSpPr>
        <p:spPr/>
        <p:txBody>
          <a:bodyPr/>
          <a:lstStyle/>
          <a:p>
            <a:r>
              <a:rPr lang="tr-TR" dirty="0"/>
              <a:t>Bu yükseliş sonunda insan kendisi aracılığıyla suretin heyulaya bağlandığı ilişkiden (izafet) kurtulmuş olduğundan o birdir ve çoğalmaz. Bu tarz bir entelektüel bakış/nazar, insanın nihai hayatı ve biricik en yüce mutluluğudur (es-</a:t>
            </a:r>
            <a:r>
              <a:rPr lang="tr-TR" dirty="0" err="1"/>
              <a:t>saadetü’l</a:t>
            </a:r>
            <a:r>
              <a:rPr lang="tr-TR" dirty="0"/>
              <a:t>-</a:t>
            </a:r>
            <a:r>
              <a:rPr lang="tr-TR" dirty="0" err="1"/>
              <a:t>kusva</a:t>
            </a:r>
            <a:r>
              <a:rPr lang="tr-TR" dirty="0"/>
              <a:t>). Bu durumda o, bu muazzam manzaraya şahit olur. Bir şeyi düşündüğünde/nazar ettiğinde ve o şeyi </a:t>
            </a:r>
            <a:r>
              <a:rPr lang="tr-TR" dirty="0" err="1"/>
              <a:t>aklettiğinde</a:t>
            </a:r>
            <a:r>
              <a:rPr lang="tr-TR" dirty="0"/>
              <a:t>, o şeyin anlamını elde etmiş olur ve onu heyulasından soyutlar.</a:t>
            </a:r>
          </a:p>
        </p:txBody>
      </p:sp>
    </p:spTree>
    <p:extLst>
      <p:ext uri="{BB962C8B-B14F-4D97-AF65-F5344CB8AC3E}">
        <p14:creationId xmlns:p14="http://schemas.microsoft.com/office/powerpoint/2010/main" val="2684661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3FDA9B-96FF-464B-94B8-617F1C835A13}"/>
              </a:ext>
            </a:extLst>
          </p:cNvPr>
          <p:cNvSpPr>
            <a:spLocks noGrp="1"/>
          </p:cNvSpPr>
          <p:nvPr>
            <p:ph type="title"/>
          </p:nvPr>
        </p:nvSpPr>
        <p:spPr/>
        <p:txBody>
          <a:bodyPr/>
          <a:lstStyle/>
          <a:p>
            <a:r>
              <a:rPr lang="tr-TR" dirty="0"/>
              <a:t>Tedbir el </a:t>
            </a:r>
            <a:r>
              <a:rPr lang="tr-TR" dirty="0" err="1"/>
              <a:t>Mütevahhid</a:t>
            </a:r>
            <a:endParaRPr lang="tr-TR" dirty="0"/>
          </a:p>
        </p:txBody>
      </p:sp>
      <p:sp>
        <p:nvSpPr>
          <p:cNvPr id="3" name="İçerik Yer Tutucusu 2">
            <a:extLst>
              <a:ext uri="{FF2B5EF4-FFF2-40B4-BE49-F238E27FC236}">
                <a16:creationId xmlns:a16="http://schemas.microsoft.com/office/drawing/2014/main" id="{3B51C351-8F7F-4ED4-9F2C-78E51E4CF4EF}"/>
              </a:ext>
            </a:extLst>
          </p:cNvPr>
          <p:cNvSpPr>
            <a:spLocks noGrp="1"/>
          </p:cNvSpPr>
          <p:nvPr>
            <p:ph idx="1"/>
          </p:nvPr>
        </p:nvSpPr>
        <p:spPr/>
        <p:txBody>
          <a:bodyPr/>
          <a:lstStyle/>
          <a:p>
            <a:r>
              <a:rPr lang="tr-TR" dirty="0" err="1"/>
              <a:t>İbn</a:t>
            </a:r>
            <a:r>
              <a:rPr lang="tr-TR" dirty="0"/>
              <a:t> </a:t>
            </a:r>
            <a:r>
              <a:rPr lang="tr-TR" dirty="0" err="1"/>
              <a:t>Bâcce</a:t>
            </a:r>
            <a:r>
              <a:rPr lang="tr-TR" dirty="0"/>
              <a:t>, tedbir şekillerini tedbiri gerçekleştirene ve tedbirin konusuna göre en şerefli olandan aşağıya doğru sıralamıştır. Bu sıralamanın zirvesinde şeref bakımından en yüce noktada İlahî Tedbir vardır. Diğer tedbir çeşitleriyle uzaktan yakından alakası olmayıp bu, bambaşka bir tedbirdir. Diğer tedbirlerde âlemin mükemmelliği bizatihi hedeflenen olmayıp şehrin mükemmelliği veya insanın doğası itibariyle mükemmelliğe ulaşması kastedilmektedir. Bu nedenle insanî ve ilahî tedbirin arası kesin bir çizgi ile ayrılmıştır. Geliştirilmesi ve düzenlenmesi hedeflenen, esas üzerinde durulacak olan insanı ve toplumu mükemmelleştirmeyi hedefleyen tedbirdir.</a:t>
            </a:r>
          </a:p>
        </p:txBody>
      </p:sp>
    </p:spTree>
    <p:extLst>
      <p:ext uri="{BB962C8B-B14F-4D97-AF65-F5344CB8AC3E}">
        <p14:creationId xmlns:p14="http://schemas.microsoft.com/office/powerpoint/2010/main" val="1150085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41C94A-C33F-4BB6-9A15-41E672C17EB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FD231FD-F732-49FD-AFF1-A0B59764F953}"/>
              </a:ext>
            </a:extLst>
          </p:cNvPr>
          <p:cNvSpPr>
            <a:spLocks noGrp="1"/>
          </p:cNvSpPr>
          <p:nvPr>
            <p:ph idx="1"/>
          </p:nvPr>
        </p:nvSpPr>
        <p:spPr/>
        <p:txBody>
          <a:bodyPr>
            <a:normAutofit fontScale="92500" lnSpcReduction="10000"/>
          </a:bodyPr>
          <a:lstStyle/>
          <a:p>
            <a:r>
              <a:rPr lang="tr-TR" dirty="0"/>
              <a:t>Mutlak/İlahî tedbir dışındaki tedbir metotlarını kullanarak Allah’ın tabiatta davet ettiği ve doğru tedbir yoluyla ona ulaşabileceğimiz kanunların başında din gelir; bu tedbir yönteminde, insan </a:t>
            </a:r>
            <a:r>
              <a:rPr lang="tr-TR" dirty="0" err="1"/>
              <a:t>imanî</a:t>
            </a:r>
            <a:r>
              <a:rPr lang="tr-TR" dirty="0"/>
              <a:t> konuları kabulü ve Tanrı ile alakası bakımından değerlenir. Ahlak insanın nefsini yola getirmesi suretiyle onun erdemli davranışlarda bulunmasına ve olgunlaşmasına vesile olur. Böylelikle yetkinleşen insan siyaset aracılığı ile toplum ödevlerini yönlendirir. Tedbir bir başka açıdan ise düşüncenin düzenlenmesi olarak ifade edebileceğimiz fikrî tedbir; ahlak ve kendi içinde </a:t>
            </a:r>
            <a:r>
              <a:rPr lang="tr-TR" dirty="0" err="1"/>
              <a:t>tedbiru’l</a:t>
            </a:r>
            <a:r>
              <a:rPr lang="tr-TR" dirty="0"/>
              <a:t> menzil, </a:t>
            </a:r>
            <a:r>
              <a:rPr lang="tr-TR" dirty="0" err="1"/>
              <a:t>tedbiru’l</a:t>
            </a:r>
            <a:r>
              <a:rPr lang="tr-TR" dirty="0"/>
              <a:t> </a:t>
            </a:r>
            <a:r>
              <a:rPr lang="tr-TR" dirty="0" err="1"/>
              <a:t>müdün</a:t>
            </a:r>
            <a:r>
              <a:rPr lang="tr-TR" dirty="0"/>
              <a:t> olarak ayrılan siyaset olmak üzere fiillerin tedbiri olarak da </a:t>
            </a:r>
            <a:r>
              <a:rPr lang="tr-TR" dirty="0" err="1"/>
              <a:t>ayrılabilir.İbn</a:t>
            </a:r>
            <a:r>
              <a:rPr lang="tr-TR" dirty="0"/>
              <a:t> </a:t>
            </a:r>
            <a:r>
              <a:rPr lang="tr-TR" dirty="0" err="1"/>
              <a:t>Bâcce</a:t>
            </a:r>
            <a:r>
              <a:rPr lang="tr-TR" dirty="0"/>
              <a:t> düşünce bağlamında gerçekleşen tedbiri, bil-kuvve tedbir olarak tanımlamakta ve onun sadece insana has bir meziyet olduğunu belirtmektedir.</a:t>
            </a:r>
          </a:p>
        </p:txBody>
      </p:sp>
    </p:spTree>
    <p:extLst>
      <p:ext uri="{BB962C8B-B14F-4D97-AF65-F5344CB8AC3E}">
        <p14:creationId xmlns:p14="http://schemas.microsoft.com/office/powerpoint/2010/main" val="2159959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DA8884-3AF7-4FF3-8750-B1BF071827E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AE93FB4-2E81-434B-92BC-9BCCE50FD475}"/>
              </a:ext>
            </a:extLst>
          </p:cNvPr>
          <p:cNvSpPr>
            <a:spLocks noGrp="1"/>
          </p:cNvSpPr>
          <p:nvPr>
            <p:ph idx="1"/>
          </p:nvPr>
        </p:nvSpPr>
        <p:spPr/>
        <p:txBody>
          <a:bodyPr/>
          <a:lstStyle/>
          <a:p>
            <a:r>
              <a:rPr lang="tr-TR" dirty="0" err="1"/>
              <a:t>İbn</a:t>
            </a:r>
            <a:r>
              <a:rPr lang="tr-TR" dirty="0"/>
              <a:t> </a:t>
            </a:r>
            <a:r>
              <a:rPr lang="tr-TR" dirty="0" err="1"/>
              <a:t>Bâcce</a:t>
            </a:r>
            <a:r>
              <a:rPr lang="tr-TR" dirty="0"/>
              <a:t> </a:t>
            </a:r>
            <a:r>
              <a:rPr lang="tr-TR" dirty="0" err="1"/>
              <a:t>medinetü’l</a:t>
            </a:r>
            <a:r>
              <a:rPr lang="tr-TR" dirty="0"/>
              <a:t> fazıla/erdemli yönetimi muhtemelen tedbirin tam olarak gerçekleşmiş olduğu bir yer olarak gördüğünden orada erdemsiz fiillerin olmayacağını söylemektedir. Oranın halkı hekimlik ve hâkimlik sanatına ihtiyaç duymaz. Yine erdemli yönetimde eylemlerin tamamı doğrudur, bu onun temel ve zorunlu niteliğidir. Bu nedenle onun halkı zararlı gıdaları tüketmez. Dolayısıyla hızlı ve çok yemekten kaynaklanan boğulmaya ve buna benzer ama bunun dışındaki şeylerin tedavi bilgisine ihtiyaç duymazlar. Alkoliklik gibi insanı ve toplumu helak eden kötü alışkanlıkların tedavisine de ihtiyaç duymazlar, çünkü burada böyle düzensiz bir durum yoktur.</a:t>
            </a:r>
          </a:p>
        </p:txBody>
      </p:sp>
    </p:spTree>
    <p:extLst>
      <p:ext uri="{BB962C8B-B14F-4D97-AF65-F5344CB8AC3E}">
        <p14:creationId xmlns:p14="http://schemas.microsoft.com/office/powerpoint/2010/main" val="1767515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051C72-47EB-4298-81CE-9DC600F5798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BA35889-FCC4-40A6-AB55-EF6BEEE65C7E}"/>
              </a:ext>
            </a:extLst>
          </p:cNvPr>
          <p:cNvSpPr>
            <a:spLocks noGrp="1"/>
          </p:cNvSpPr>
          <p:nvPr>
            <p:ph idx="1"/>
          </p:nvPr>
        </p:nvSpPr>
        <p:spPr/>
        <p:txBody>
          <a:bodyPr/>
          <a:lstStyle/>
          <a:p>
            <a:r>
              <a:rPr lang="tr-TR" dirty="0"/>
              <a:t>Erdemli şehirde olası yanlışlıklar bizatihi olarak görülmeyip arızi sıkıntılar olarak görülmektedir. Oradaki eylemlerin erdemli olacağı ön kabulü nedeniyle, olası aksaklıklar ancak zehirli bir yılanın soktuğu kişinin, o uzvunun kesilmesi gibi görünüşte kötü olsa da bu eylem arızi olarak o kişinin faydasına olacak durumlar olarak görülür. Şehir her ne zaman erdemli/kâmil olmaktan uzaklaşırsa bu sefer kötü durumlar yaşanır. Basit/erdemsiz dört şehir ahalisinden olan kişi tabibin ve hâkimin yokluğunu hisseder ve onlara daha fazla ihtiyaç duyar. Erdemsiz şehirlerde filozoflar yerine hâkim ve tabipler daha fazla rağbet görür ve bu meslekler en gözde meslekler olarak telakki edilir.</a:t>
            </a:r>
          </a:p>
        </p:txBody>
      </p:sp>
    </p:spTree>
    <p:extLst>
      <p:ext uri="{BB962C8B-B14F-4D97-AF65-F5344CB8AC3E}">
        <p14:creationId xmlns:p14="http://schemas.microsoft.com/office/powerpoint/2010/main" val="1446561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78513F-FBB1-4093-93BF-3840385B649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3B0F573-2D1E-4F2C-A7A7-EE7D9EA89112}"/>
              </a:ext>
            </a:extLst>
          </p:cNvPr>
          <p:cNvSpPr>
            <a:spLocks noGrp="1"/>
          </p:cNvSpPr>
          <p:nvPr>
            <p:ph idx="1"/>
          </p:nvPr>
        </p:nvSpPr>
        <p:spPr/>
        <p:txBody>
          <a:bodyPr/>
          <a:lstStyle/>
          <a:p>
            <a:r>
              <a:rPr lang="tr-TR" dirty="0" err="1"/>
              <a:t>İbn</a:t>
            </a:r>
            <a:r>
              <a:rPr lang="tr-TR" dirty="0"/>
              <a:t> </a:t>
            </a:r>
            <a:r>
              <a:rPr lang="tr-TR" dirty="0" err="1"/>
              <a:t>Bâcce</a:t>
            </a:r>
            <a:r>
              <a:rPr lang="tr-TR" dirty="0"/>
              <a:t>, </a:t>
            </a:r>
            <a:r>
              <a:rPr lang="tr-TR" dirty="0" err="1"/>
              <a:t>Fârâbî’nin</a:t>
            </a:r>
            <a:r>
              <a:rPr lang="tr-TR" dirty="0"/>
              <a:t> “erdemli devlet” fikrine bir muhalefet şerhi düşmüştür. </a:t>
            </a:r>
            <a:r>
              <a:rPr lang="tr-TR" dirty="0" err="1"/>
              <a:t>Fârâbî</a:t>
            </a:r>
            <a:r>
              <a:rPr lang="tr-TR" dirty="0"/>
              <a:t> erdemli devlette erdemsiz insanların yani ayrık otlarının varlığını mümkün görerek bozulmasına kapı aralamış görünmektedir. Tek cümleyle erdemli devletin özelliği orada aldatıcı hiçbir görüşün bulunmamasıdır. Eğer olsaydı o da hastalanmış ve bozulmuş olur. Bu bakımdan </a:t>
            </a:r>
            <a:r>
              <a:rPr lang="tr-TR" dirty="0" err="1"/>
              <a:t>Fârâbî’nin</a:t>
            </a:r>
            <a:r>
              <a:rPr lang="tr-TR" dirty="0"/>
              <a:t> erdemli devleti </a:t>
            </a:r>
            <a:r>
              <a:rPr lang="tr-TR" dirty="0" err="1"/>
              <a:t>İbn</a:t>
            </a:r>
            <a:r>
              <a:rPr lang="tr-TR" dirty="0"/>
              <a:t> </a:t>
            </a:r>
            <a:r>
              <a:rPr lang="tr-TR" dirty="0" err="1"/>
              <a:t>Bâcce’ye</a:t>
            </a:r>
            <a:r>
              <a:rPr lang="tr-TR" dirty="0"/>
              <a:t> göre tam anlamıyla yetkin </a:t>
            </a:r>
            <a:r>
              <a:rPr lang="tr-TR" dirty="0" err="1"/>
              <a:t>değildir.İbn</a:t>
            </a:r>
            <a:r>
              <a:rPr lang="tr-TR" dirty="0"/>
              <a:t> </a:t>
            </a:r>
            <a:r>
              <a:rPr lang="tr-TR" dirty="0" err="1"/>
              <a:t>Bâcce</a:t>
            </a:r>
            <a:r>
              <a:rPr lang="tr-TR" dirty="0"/>
              <a:t>, </a:t>
            </a:r>
            <a:r>
              <a:rPr lang="tr-TR" dirty="0" err="1"/>
              <a:t>Fârabî’de</a:t>
            </a:r>
            <a:r>
              <a:rPr lang="tr-TR" dirty="0"/>
              <a:t> görmüş olduğu bu kavramsal çelişkiyi bu şekilde aşmaya çalışmıştır.</a:t>
            </a:r>
          </a:p>
        </p:txBody>
      </p:sp>
    </p:spTree>
    <p:extLst>
      <p:ext uri="{BB962C8B-B14F-4D97-AF65-F5344CB8AC3E}">
        <p14:creationId xmlns:p14="http://schemas.microsoft.com/office/powerpoint/2010/main" val="267704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BCE794-EF6F-4C6C-8241-15CE73E1A64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60AE517-F76F-4240-A28C-85EBA2DC9BD2}"/>
              </a:ext>
            </a:extLst>
          </p:cNvPr>
          <p:cNvSpPr>
            <a:spLocks noGrp="1"/>
          </p:cNvSpPr>
          <p:nvPr>
            <p:ph idx="1"/>
          </p:nvPr>
        </p:nvSpPr>
        <p:spPr/>
        <p:txBody>
          <a:bodyPr/>
          <a:lstStyle/>
          <a:p>
            <a:r>
              <a:rPr lang="tr-TR" dirty="0"/>
              <a:t>Bozuk devletlerde </a:t>
            </a:r>
            <a:r>
              <a:rPr lang="tr-TR" dirty="0" err="1"/>
              <a:t>İbn</a:t>
            </a:r>
            <a:r>
              <a:rPr lang="tr-TR" dirty="0"/>
              <a:t> </a:t>
            </a:r>
            <a:r>
              <a:rPr lang="tr-TR" dirty="0" err="1"/>
              <a:t>Bâcce’nin</a:t>
            </a:r>
            <a:r>
              <a:rPr lang="tr-TR" dirty="0"/>
              <a:t> “</a:t>
            </a:r>
            <a:r>
              <a:rPr lang="tr-TR" dirty="0" err="1"/>
              <a:t>Nâbit</a:t>
            </a:r>
            <a:r>
              <a:rPr lang="tr-TR" dirty="0"/>
              <a:t>” (ayrık otu) veya “</a:t>
            </a:r>
            <a:r>
              <a:rPr lang="tr-TR" dirty="0" err="1"/>
              <a:t>Nevabit</a:t>
            </a:r>
            <a:r>
              <a:rPr lang="tr-TR" dirty="0"/>
              <a:t>” (Ayrık otları) olarak isimlendirdiği bazı insanlar ortaya çıkarlar. </a:t>
            </a:r>
            <a:r>
              <a:rPr lang="tr-TR" dirty="0" err="1"/>
              <a:t>Nâbit</a:t>
            </a:r>
            <a:r>
              <a:rPr lang="tr-TR" dirty="0"/>
              <a:t> ona göre “bozuk devlette yaşayan, buna rağmen doğru düşünce sahibi olan şahıs” tır. Kavram, ekili arazide diğerlerinden farklı olarak, kendi başına yetişen ayrık otu anlamındaki “</a:t>
            </a:r>
            <a:r>
              <a:rPr lang="tr-TR" dirty="0" err="1"/>
              <a:t>Nâbit”ten</a:t>
            </a:r>
            <a:r>
              <a:rPr lang="tr-TR" dirty="0"/>
              <a:t> ilham alınarak geliştirilmiştir. Bunların görüşleri çoğalıp yaygınlaştığında bu isimlendirme onlar için uygun olur. Bu isim özellikle onlar için kullanılır. İster doğru ister yanlış olsun, şehir halkının görüşleri dışındaki fikirleri benimsedikleri bu isimlendirme genel anlamda kullanılır.</a:t>
            </a:r>
          </a:p>
        </p:txBody>
      </p:sp>
    </p:spTree>
    <p:extLst>
      <p:ext uri="{BB962C8B-B14F-4D97-AF65-F5344CB8AC3E}">
        <p14:creationId xmlns:p14="http://schemas.microsoft.com/office/powerpoint/2010/main" val="705661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AA9DAA-C467-4C1C-A8C4-D64A5516F02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06342DA-FE7F-49E4-9935-C8069F9F80B9}"/>
              </a:ext>
            </a:extLst>
          </p:cNvPr>
          <p:cNvSpPr>
            <a:spLocks noGrp="1"/>
          </p:cNvSpPr>
          <p:nvPr>
            <p:ph idx="1"/>
          </p:nvPr>
        </p:nvSpPr>
        <p:spPr/>
        <p:txBody>
          <a:bodyPr>
            <a:normAutofit fontScale="92500" lnSpcReduction="20000"/>
          </a:bodyPr>
          <a:lstStyle/>
          <a:p>
            <a:r>
              <a:rPr lang="tr-TR" dirty="0" err="1"/>
              <a:t>İbn</a:t>
            </a:r>
            <a:r>
              <a:rPr lang="tr-TR" dirty="0"/>
              <a:t> </a:t>
            </a:r>
            <a:r>
              <a:rPr lang="tr-TR" dirty="0" err="1"/>
              <a:t>Bâcce</a:t>
            </a:r>
            <a:r>
              <a:rPr lang="tr-TR" dirty="0"/>
              <a:t> muhtemelen </a:t>
            </a:r>
            <a:r>
              <a:rPr lang="tr-TR" dirty="0" err="1"/>
              <a:t>Fârâbî’den</a:t>
            </a:r>
            <a:r>
              <a:rPr lang="tr-TR" dirty="0"/>
              <a:t> ödünç aldığı bu kavramı tam zıt bir manada kullanmış, içinde yaşadıkları bozuk devletin ahalisinden farklı oldukları için onlara “ayrık otu/</a:t>
            </a:r>
            <a:r>
              <a:rPr lang="tr-TR" dirty="0" err="1"/>
              <a:t>nevabit</a:t>
            </a:r>
            <a:r>
              <a:rPr lang="tr-TR" dirty="0"/>
              <a:t>” demiş bunların faziletli olmakla diğerlerinden ayrıldığını belirtmiştir. O, bu insanları, </a:t>
            </a:r>
            <a:r>
              <a:rPr lang="tr-TR" dirty="0" err="1"/>
              <a:t>sufilerin</a:t>
            </a:r>
            <a:r>
              <a:rPr lang="tr-TR" dirty="0"/>
              <a:t> “garipler” (</a:t>
            </a:r>
            <a:r>
              <a:rPr lang="tr-TR" dirty="0" err="1"/>
              <a:t>gureba</a:t>
            </a:r>
            <a:r>
              <a:rPr lang="tr-TR" dirty="0"/>
              <a:t>) dediği sınıfa benzetir; çünkü onlar kendi vatanlarında da, akran ve komşularının arasında da olsalar, fikirleri yüzünden yalnız kalmışlardır. Onlar yüce fikirleriyle adeta yeni vatanlara göç etmişler ve bu yüzden de bu dünyada garip sayılırlar. </a:t>
            </a:r>
            <a:r>
              <a:rPr lang="tr-TR" dirty="0" err="1"/>
              <a:t>İbn</a:t>
            </a:r>
            <a:r>
              <a:rPr lang="tr-TR" dirty="0"/>
              <a:t> </a:t>
            </a:r>
            <a:r>
              <a:rPr lang="tr-TR" dirty="0" err="1"/>
              <a:t>Bâcce</a:t>
            </a:r>
            <a:r>
              <a:rPr lang="tr-TR" dirty="0"/>
              <a:t>, </a:t>
            </a:r>
            <a:r>
              <a:rPr lang="tr-TR" dirty="0" err="1"/>
              <a:t>nevabit’in</a:t>
            </a:r>
            <a:r>
              <a:rPr lang="tr-TR" dirty="0"/>
              <a:t> doğru görüşleriyle bozuk devletlerdeki kokuşma ve zaaf sebeplerini tespit ettiğini, düşünceleriyle ve hikmet kaynaklı fiilleriyle erdemli ve kâmil devletin zaman içinde karşıtı olan bozuk devletlerden birine nasıl dönüştüğünü tahlil etmeye çalışmıştır. </a:t>
            </a:r>
            <a:r>
              <a:rPr lang="tr-TR" dirty="0" err="1"/>
              <a:t>İbn</a:t>
            </a:r>
            <a:r>
              <a:rPr lang="tr-TR" dirty="0"/>
              <a:t> </a:t>
            </a:r>
            <a:r>
              <a:rPr lang="tr-TR" dirty="0" err="1"/>
              <a:t>Bâcce</a:t>
            </a:r>
            <a:r>
              <a:rPr lang="tr-TR" dirty="0"/>
              <a:t> ise </a:t>
            </a:r>
            <a:r>
              <a:rPr lang="tr-TR" dirty="0" err="1"/>
              <a:t>nevabitle</a:t>
            </a:r>
            <a:r>
              <a:rPr lang="tr-TR" dirty="0"/>
              <a:t> ilgili yaklaşımı aracılığıyla bozuk devletlerden birinin erdemli devlete dönüşmesine katkıda bulunabilecek olan projesini sunmaktadır. </a:t>
            </a:r>
            <a:r>
              <a:rPr lang="tr-TR" dirty="0" err="1"/>
              <a:t>Fârâbî’de</a:t>
            </a:r>
            <a:r>
              <a:rPr lang="tr-TR" dirty="0"/>
              <a:t> olumsuz anlamda kullanılan </a:t>
            </a:r>
            <a:r>
              <a:rPr lang="tr-TR" dirty="0" err="1"/>
              <a:t>nevabit</a:t>
            </a:r>
            <a:r>
              <a:rPr lang="tr-TR" dirty="0"/>
              <a:t> kelimesi </a:t>
            </a:r>
            <a:r>
              <a:rPr lang="tr-TR" dirty="0" err="1"/>
              <a:t>İbn</a:t>
            </a:r>
            <a:r>
              <a:rPr lang="tr-TR" dirty="0"/>
              <a:t> </a:t>
            </a:r>
            <a:r>
              <a:rPr lang="tr-TR" dirty="0" err="1"/>
              <a:t>Bâcce’de</a:t>
            </a:r>
            <a:r>
              <a:rPr lang="tr-TR" dirty="0"/>
              <a:t> olumlu bir anlam almaktadır</a:t>
            </a:r>
          </a:p>
        </p:txBody>
      </p:sp>
    </p:spTree>
    <p:extLst>
      <p:ext uri="{BB962C8B-B14F-4D97-AF65-F5344CB8AC3E}">
        <p14:creationId xmlns:p14="http://schemas.microsoft.com/office/powerpoint/2010/main" val="2144221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4723AB-E24A-431A-B3EA-3FC8B471304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D1693E0-0EED-49D6-9B53-CB526A81F4D9}"/>
              </a:ext>
            </a:extLst>
          </p:cNvPr>
          <p:cNvSpPr>
            <a:spLocks noGrp="1"/>
          </p:cNvSpPr>
          <p:nvPr>
            <p:ph idx="1"/>
          </p:nvPr>
        </p:nvSpPr>
        <p:spPr/>
        <p:txBody>
          <a:bodyPr/>
          <a:lstStyle/>
          <a:p>
            <a:r>
              <a:rPr lang="tr-TR" dirty="0"/>
              <a:t>“Erdemsiz şehirde erdemli eylemleri gerçekleştiren veya doğru bilgiyi öğrenen kişi bulunmaz.”501 </a:t>
            </a:r>
            <a:r>
              <a:rPr lang="tr-TR" dirty="0" err="1"/>
              <a:t>İbn</a:t>
            </a:r>
            <a:r>
              <a:rPr lang="tr-TR" dirty="0"/>
              <a:t> </a:t>
            </a:r>
            <a:r>
              <a:rPr lang="tr-TR" dirty="0" err="1"/>
              <a:t>Bâcce’nin</a:t>
            </a:r>
            <a:r>
              <a:rPr lang="tr-TR" dirty="0"/>
              <a:t> ifadelerinden hareket ederek söyleyecek olursak, </a:t>
            </a:r>
            <a:r>
              <a:rPr lang="tr-TR" dirty="0" err="1"/>
              <a:t>nevâbit</a:t>
            </a:r>
            <a:r>
              <a:rPr lang="tr-TR" dirty="0"/>
              <a:t> erdemli şehirde erdemsiz insan olarak belirirse, orası bozulur; erdemsiz bir şehirde erdemli bir insan olarak belirirse oranın doğru bir düzene kavuşmasına vesile olabilir. Tedbir meselesinde bir de “tedbir olmazsa ne </a:t>
            </a:r>
            <a:r>
              <a:rPr lang="tr-TR" dirty="0" err="1"/>
              <a:t>olur”u</a:t>
            </a:r>
            <a:r>
              <a:rPr lang="tr-TR" dirty="0"/>
              <a:t> da düşünmek gerekir. Bunun bir kaç vahim sonucu ortaya çıkacaktır. En başta geleni toplumun yalanları gerçek gibi görmesi dolayısıyla bireyin kitle tahakkümü ile bunun normal karşılamasıdır. </a:t>
            </a:r>
          </a:p>
        </p:txBody>
      </p:sp>
    </p:spTree>
    <p:extLst>
      <p:ext uri="{BB962C8B-B14F-4D97-AF65-F5344CB8AC3E}">
        <p14:creationId xmlns:p14="http://schemas.microsoft.com/office/powerpoint/2010/main" val="1618646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AA21BB-6070-4C63-A6AB-4332D91019B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6F606BA-0F87-4F62-A5AA-B5FDF05F6DD0}"/>
              </a:ext>
            </a:extLst>
          </p:cNvPr>
          <p:cNvSpPr>
            <a:spLocks noGrp="1"/>
          </p:cNvSpPr>
          <p:nvPr>
            <p:ph idx="1"/>
          </p:nvPr>
        </p:nvSpPr>
        <p:spPr/>
        <p:txBody>
          <a:bodyPr>
            <a:normAutofit fontScale="92500" lnSpcReduction="20000"/>
          </a:bodyPr>
          <a:lstStyle/>
          <a:p>
            <a:r>
              <a:rPr lang="tr-TR" dirty="0" err="1"/>
              <a:t>Abdera</a:t>
            </a:r>
            <a:r>
              <a:rPr lang="tr-TR" dirty="0"/>
              <a:t> halkı gibi sürekli yalancı ruhani suretlerin peşinde koşan güruhun zamanla sanat </a:t>
            </a:r>
            <a:r>
              <a:rPr lang="tr-TR" dirty="0" err="1"/>
              <a:t>veestetikten</a:t>
            </a:r>
            <a:r>
              <a:rPr lang="tr-TR" dirty="0"/>
              <a:t> uzaklaşmaları neticesinde bu şeyleri sanat zannetmeleri bunun en tipik örneğidir. Düşünsel yetenekleri dumura uğramış bireylerden müteşekkil kitlenin -ki herhangi bir akılsal bağ olamadan yapılan niceliksel birleşmenin adı olsa olsa kitle </a:t>
            </a:r>
            <a:r>
              <a:rPr lang="tr-TR" dirty="0" err="1"/>
              <a:t>olurdin</a:t>
            </a:r>
            <a:r>
              <a:rPr lang="tr-TR" dirty="0"/>
              <a:t>, felsefe gibi akla hitap eden yüceliklere karşı tavrının da sayısal belirlemelerden ibaret olması sonucunu doğurur. Bu süreç dinin, sanatın materyalist ilgilere kurban edilmesi ile sonuçlanacaktır. Bu noktada kitle tahakkümüne alternatif olarak verilen bir çözüm önerisi de günübirlik doğrular etrafında dönen kitlenin tahakkümünden kurtarılmaya çalışılan bireyin bu sefer başka bir otoritenin şahsi çıkarlarına hizmet etmeye yönelten politik düzenin bir parçası olmasıdır. Aydın kimse için daha acı bir sonuç ise karamsarlık neticesinde, aydının kendi zihni/eleştirel/ ve hatta ontolojik varlığını sonlandırmasıdır</a:t>
            </a:r>
          </a:p>
        </p:txBody>
      </p:sp>
    </p:spTree>
    <p:extLst>
      <p:ext uri="{BB962C8B-B14F-4D97-AF65-F5344CB8AC3E}">
        <p14:creationId xmlns:p14="http://schemas.microsoft.com/office/powerpoint/2010/main" val="3619518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426BED-71C5-4B07-AE43-23D87479300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DDBA48B-2866-4906-8DCA-3E361F9A63CD}"/>
              </a:ext>
            </a:extLst>
          </p:cNvPr>
          <p:cNvSpPr>
            <a:spLocks noGrp="1"/>
          </p:cNvSpPr>
          <p:nvPr>
            <p:ph idx="1"/>
          </p:nvPr>
        </p:nvSpPr>
        <p:spPr/>
        <p:txBody>
          <a:bodyPr>
            <a:normAutofit fontScale="92500" lnSpcReduction="10000"/>
          </a:bodyPr>
          <a:lstStyle/>
          <a:p>
            <a:r>
              <a:rPr lang="tr-TR" dirty="0" err="1"/>
              <a:t>İbn</a:t>
            </a:r>
            <a:r>
              <a:rPr lang="tr-TR" dirty="0"/>
              <a:t> </a:t>
            </a:r>
            <a:r>
              <a:rPr lang="tr-TR" dirty="0" err="1"/>
              <a:t>Bâcce’nin</a:t>
            </a:r>
            <a:r>
              <a:rPr lang="tr-TR" dirty="0"/>
              <a:t> tedbir yoluyla yapmak istediği aslında derin bir sistem eleştirisidir. Toplum tarafından şekillendirmeye direnen insanın gene insanlar tarafından oluşturulmuş, gayesi temelde politik olan ama yeri gelince sistemin devamı için dini/ahlaki/toplumsal değerleri kullanmaktan bile çekinmeyen itaat kültürüne açık bir başkaldırı, toplumun </a:t>
            </a:r>
            <a:r>
              <a:rPr lang="tr-TR" dirty="0" err="1"/>
              <a:t>sıradanlaştırıcı</a:t>
            </a:r>
            <a:r>
              <a:rPr lang="tr-TR" dirty="0"/>
              <a:t> tavrına bir karşı gelmedir. Filozof bu olumsuz gidişe kendi değerlerinden ödün vermeden olumlu bir katkı yapmalıdır ve bu da </a:t>
            </a:r>
            <a:r>
              <a:rPr lang="tr-TR" dirty="0" err="1"/>
              <a:t>İbn</a:t>
            </a:r>
            <a:r>
              <a:rPr lang="tr-TR" dirty="0"/>
              <a:t> </a:t>
            </a:r>
            <a:r>
              <a:rPr lang="tr-TR" dirty="0" err="1"/>
              <a:t>Bâcce’ye</a:t>
            </a:r>
            <a:r>
              <a:rPr lang="tr-TR" dirty="0"/>
              <a:t> göre tedbir yoluyladır. </a:t>
            </a:r>
            <a:r>
              <a:rPr lang="tr-TR" dirty="0" err="1"/>
              <a:t>İbn</a:t>
            </a:r>
            <a:r>
              <a:rPr lang="tr-TR" dirty="0"/>
              <a:t> </a:t>
            </a:r>
            <a:r>
              <a:rPr lang="tr-TR" dirty="0" err="1"/>
              <a:t>Bâcce’nin</a:t>
            </a:r>
            <a:r>
              <a:rPr lang="tr-TR" dirty="0"/>
              <a:t> </a:t>
            </a:r>
            <a:r>
              <a:rPr lang="tr-TR" dirty="0" err="1"/>
              <a:t>mütevahhid</a:t>
            </a:r>
            <a:r>
              <a:rPr lang="tr-TR" dirty="0"/>
              <a:t> terimini hiçbir şekilde çoğul kullanmadığına dikkat çekmek gerekmektedir. Önemli olan nokta </a:t>
            </a:r>
            <a:r>
              <a:rPr lang="tr-TR" dirty="0" err="1"/>
              <a:t>mütevahhidin</a:t>
            </a:r>
            <a:r>
              <a:rPr lang="tr-TR" dirty="0"/>
              <a:t> sayıca tek veya çok olmasının bir önemi olmadığıdır. </a:t>
            </a:r>
            <a:r>
              <a:rPr lang="tr-TR" dirty="0" err="1"/>
              <a:t>Mütevahhid</a:t>
            </a:r>
            <a:r>
              <a:rPr lang="tr-TR" dirty="0"/>
              <a:t> sayıca birden fazla olsa bile eğer toplum onların görüşlerine katılmıyor ise onların kalabalıklar içinde hepsi yalnızdır, yabancıdır. Onların için önemli olan daima halk içinde ama Hak ile beraber olmaktır.</a:t>
            </a:r>
          </a:p>
        </p:txBody>
      </p:sp>
    </p:spTree>
    <p:extLst>
      <p:ext uri="{BB962C8B-B14F-4D97-AF65-F5344CB8AC3E}">
        <p14:creationId xmlns:p14="http://schemas.microsoft.com/office/powerpoint/2010/main" val="1061638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95F456-003E-4CFB-8344-6880D1C2445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790B13E-35F3-4F25-AFD0-C5E3639424D1}"/>
              </a:ext>
            </a:extLst>
          </p:cNvPr>
          <p:cNvSpPr>
            <a:spLocks noGrp="1"/>
          </p:cNvSpPr>
          <p:nvPr>
            <p:ph idx="1"/>
          </p:nvPr>
        </p:nvSpPr>
        <p:spPr/>
        <p:txBody>
          <a:bodyPr/>
          <a:lstStyle/>
          <a:p>
            <a:r>
              <a:rPr lang="tr-TR" dirty="0" err="1"/>
              <a:t>İbn</a:t>
            </a:r>
            <a:r>
              <a:rPr lang="tr-TR" dirty="0"/>
              <a:t> </a:t>
            </a:r>
            <a:r>
              <a:rPr lang="tr-TR" dirty="0" err="1"/>
              <a:t>Bacce’nin</a:t>
            </a:r>
            <a:r>
              <a:rPr lang="tr-TR" dirty="0"/>
              <a:t> </a:t>
            </a:r>
            <a:r>
              <a:rPr lang="tr-TR" dirty="0" err="1"/>
              <a:t>mütevahhid</a:t>
            </a:r>
            <a:r>
              <a:rPr lang="tr-TR" dirty="0"/>
              <a:t> kuramı, felsefe ve siyaset arasında sıkı bir bağ kuran, bu doğrultuda insanî varlığın nihaî amacının yalnızca toplumda elde edilebilir olduğu varsayımından hareket eden klasik siyaset felsefesiyle uyuşmamakta, bu noktada Platoncu ve Aristocu antik gelenekle ve İslam siyaset felsefesi geleneğiyle çelişmektedir.</a:t>
            </a:r>
          </a:p>
        </p:txBody>
      </p:sp>
    </p:spTree>
    <p:extLst>
      <p:ext uri="{BB962C8B-B14F-4D97-AF65-F5344CB8AC3E}">
        <p14:creationId xmlns:p14="http://schemas.microsoft.com/office/powerpoint/2010/main" val="3311748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6A1CFE-2B43-4000-98A0-EC4D8CE0919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7D35184-9836-44CC-96F7-23C9A612465A}"/>
              </a:ext>
            </a:extLst>
          </p:cNvPr>
          <p:cNvSpPr>
            <a:spLocks noGrp="1"/>
          </p:cNvSpPr>
          <p:nvPr>
            <p:ph idx="1"/>
          </p:nvPr>
        </p:nvSpPr>
        <p:spPr/>
        <p:txBody>
          <a:bodyPr/>
          <a:lstStyle/>
          <a:p>
            <a:r>
              <a:rPr lang="tr-TR" dirty="0"/>
              <a:t>Bu </a:t>
            </a:r>
            <a:r>
              <a:rPr lang="tr-TR" dirty="0" err="1"/>
              <a:t>slaytın</a:t>
            </a:r>
            <a:r>
              <a:rPr lang="tr-TR" dirty="0"/>
              <a:t> hazırlanmasında Bayram </a:t>
            </a:r>
            <a:r>
              <a:rPr lang="tr-TR" dirty="0" err="1"/>
              <a:t>Tamtürk’ün</a:t>
            </a:r>
            <a:r>
              <a:rPr lang="tr-TR" dirty="0"/>
              <a:t> Hitit Üniversitesi Sosyal Bilimler Enstitüsünde hazırlamış olduğu MEŞŞÂÎ GELENEK VE İBN BÂCCE’NİN NEFS ANLAYIŞI -İNSAN PSİKOLOJİSİ İLE İLGİLİ GÖRÜŞLERİNİN “KİTABU’N-NEFS” BAĞLAMINDA İNCELENMESİ başlıklı Doktora tezinden yararlanılmıştır.</a:t>
            </a:r>
          </a:p>
          <a:p>
            <a:r>
              <a:rPr lang="tr-TR">
                <a:hlinkClick r:id="rId2"/>
              </a:rPr>
              <a:t>http://earsiv.hitit.edu.tr/xmlui/bitstream/handle/11491/5754/bayram-tamturk2020.pdf?sequence=1&amp;isAllowed=y</a:t>
            </a:r>
            <a:endParaRPr lang="tr-TR" dirty="0"/>
          </a:p>
        </p:txBody>
      </p:sp>
    </p:spTree>
    <p:extLst>
      <p:ext uri="{BB962C8B-B14F-4D97-AF65-F5344CB8AC3E}">
        <p14:creationId xmlns:p14="http://schemas.microsoft.com/office/powerpoint/2010/main" val="116747374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4494</Words>
  <Application>Microsoft Office PowerPoint</Application>
  <PresentationFormat>Geniş ekran</PresentationFormat>
  <Paragraphs>57</Paragraphs>
  <Slides>42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42</vt:i4>
      </vt:variant>
    </vt:vector>
  </HeadingPairs>
  <TitlesOfParts>
    <vt:vector size="46" baseType="lpstr">
      <vt:lpstr>Arial</vt:lpstr>
      <vt:lpstr>Calibri</vt:lpstr>
      <vt:lpstr>Calibri Light</vt:lpstr>
      <vt:lpstr>Office Teması</vt:lpstr>
      <vt:lpstr>Batı Aristotelesçiliği </vt:lpstr>
      <vt:lpstr>Ebu Bekr Muhammed b. Yahya b. Es Saiğ İbni Bacce/ Avempace</vt:lpstr>
      <vt:lpstr>PowerPoint Sunusu</vt:lpstr>
      <vt:lpstr>PowerPoint Sunusu</vt:lpstr>
      <vt:lpstr>PowerPoint Sunusu</vt:lpstr>
      <vt:lpstr>Entellektüel Kişiliği</vt:lpstr>
      <vt:lpstr>Filozof İbni Bacce</vt:lpstr>
      <vt:lpstr>PowerPoint Sunusu</vt:lpstr>
      <vt:lpstr>Tehafüt Geleneği Açısından İbni Rüşd</vt:lpstr>
      <vt:lpstr>Felsefesinin Mahiyeti</vt:lpstr>
      <vt:lpstr>PowerPoint Sunusu</vt:lpstr>
      <vt:lpstr>PowerPoint Sunusu</vt:lpstr>
      <vt:lpstr>Kitab’un Nefs ve Nefs anlayışı</vt:lpstr>
      <vt:lpstr>PowerPoint Sunusu</vt:lpstr>
      <vt:lpstr>PowerPoint Sunusu</vt:lpstr>
      <vt:lpstr>PowerPoint Sunusu</vt:lpstr>
      <vt:lpstr>PowerPoint Sunusu</vt:lpstr>
      <vt:lpstr>İbni Bacce’de Nefs </vt:lpstr>
      <vt:lpstr>PowerPoint Sunusu</vt:lpstr>
      <vt:lpstr>PowerPoint Sunusu</vt:lpstr>
      <vt:lpstr>PowerPoint Sunusu</vt:lpstr>
      <vt:lpstr>Nefsin Güçleri</vt:lpstr>
      <vt:lpstr>PowerPoint Sunusu</vt:lpstr>
      <vt:lpstr>Nefsin İnsan Eylemleri ile olan ilişkisi</vt:lpstr>
      <vt:lpstr>PowerPoint Sunusu</vt:lpstr>
      <vt:lpstr>PowerPoint Sunusu</vt:lpstr>
      <vt:lpstr>PowerPoint Sunusu</vt:lpstr>
      <vt:lpstr>PowerPoint Sunusu</vt:lpstr>
      <vt:lpstr>PowerPoint Sunusu</vt:lpstr>
      <vt:lpstr>PowerPoint Sunusu</vt:lpstr>
      <vt:lpstr>Tedbir el Mütevahhid</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Batı Aristotelesçiliği </dc:title>
  <dc:creator>mustafa kursunoglu</dc:creator>
  <cp:lastModifiedBy>mustafa kursunoglu</cp:lastModifiedBy>
  <cp:revision>8</cp:revision>
  <dcterms:created xsi:type="dcterms:W3CDTF">2020-03-29T16:35:23Z</dcterms:created>
  <dcterms:modified xsi:type="dcterms:W3CDTF">2020-03-29T18:13:08Z</dcterms:modified>
</cp:coreProperties>
</file>