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77" r:id="rId2"/>
    <p:sldId id="257" r:id="rId3"/>
    <p:sldId id="262" r:id="rId4"/>
    <p:sldId id="259" r:id="rId5"/>
    <p:sldId id="260" r:id="rId6"/>
    <p:sldId id="261" r:id="rId7"/>
    <p:sldId id="258" r:id="rId8"/>
    <p:sldId id="263" r:id="rId9"/>
    <p:sldId id="264" r:id="rId10"/>
    <p:sldId id="276"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102"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64DE20-FF46-45ED-87CE-099236C002CC}" type="datetimeFigureOut">
              <a:rPr lang="tr-TR" smtClean="0"/>
              <a:t>19.2.2020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602D76-ED60-48BF-8572-C085333A46B3}" type="slidenum">
              <a:rPr lang="tr-TR" smtClean="0"/>
              <a:t>‹#›</a:t>
            </a:fld>
            <a:endParaRPr lang="tr-TR"/>
          </a:p>
        </p:txBody>
      </p:sp>
    </p:spTree>
    <p:extLst>
      <p:ext uri="{BB962C8B-B14F-4D97-AF65-F5344CB8AC3E}">
        <p14:creationId xmlns:p14="http://schemas.microsoft.com/office/powerpoint/2010/main" val="4289350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charset="0"/>
                <a:ea typeface="Microsoft YaHei" charset="-122"/>
              </a:defRPr>
            </a:lvl1pPr>
            <a:lvl2pPr eaLnBrk="0">
              <a:tabLst>
                <a:tab pos="723900" algn="l"/>
                <a:tab pos="1447800" algn="l"/>
                <a:tab pos="2171700" algn="l"/>
                <a:tab pos="2895600" algn="l"/>
              </a:tabLst>
              <a:defRPr>
                <a:solidFill>
                  <a:schemeClr val="tx1"/>
                </a:solidFill>
                <a:latin typeface="Arial" charset="0"/>
                <a:ea typeface="Microsoft YaHei" charset="-122"/>
              </a:defRPr>
            </a:lvl2pPr>
            <a:lvl3pPr eaLnBrk="0">
              <a:tabLst>
                <a:tab pos="723900" algn="l"/>
                <a:tab pos="1447800" algn="l"/>
                <a:tab pos="2171700" algn="l"/>
                <a:tab pos="2895600" algn="l"/>
              </a:tabLst>
              <a:defRPr>
                <a:solidFill>
                  <a:schemeClr val="tx1"/>
                </a:solidFill>
                <a:latin typeface="Arial" charset="0"/>
                <a:ea typeface="Microsoft YaHei" charset="-122"/>
              </a:defRPr>
            </a:lvl3pPr>
            <a:lvl4pPr eaLnBrk="0">
              <a:tabLst>
                <a:tab pos="723900" algn="l"/>
                <a:tab pos="1447800" algn="l"/>
                <a:tab pos="2171700" algn="l"/>
                <a:tab pos="2895600" algn="l"/>
              </a:tabLst>
              <a:defRPr>
                <a:solidFill>
                  <a:schemeClr val="tx1"/>
                </a:solidFill>
                <a:latin typeface="Arial" charset="0"/>
                <a:ea typeface="Microsoft YaHei" charset="-122"/>
              </a:defRPr>
            </a:lvl4pPr>
            <a:lvl5pPr eaLnBrk="0">
              <a:tabLst>
                <a:tab pos="723900" algn="l"/>
                <a:tab pos="1447800" algn="l"/>
                <a:tab pos="2171700" algn="l"/>
                <a:tab pos="28956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9pPr>
          </a:lstStyle>
          <a:p>
            <a:pPr eaLnBrk="1"/>
            <a:fld id="{C3797CAD-C2A0-4187-AA5B-63607C7F6A4B}" type="slidenum">
              <a:rPr lang="tr-TR" altLang="en-US">
                <a:solidFill>
                  <a:srgbClr val="000000"/>
                </a:solidFill>
                <a:latin typeface="Times New Roman" pitchFamily="16" charset="0"/>
              </a:rPr>
              <a:pPr eaLnBrk="1"/>
              <a:t>1</a:t>
            </a:fld>
            <a:endParaRPr lang="tr-TR" altLang="en-US">
              <a:solidFill>
                <a:srgbClr val="000000"/>
              </a:solidFill>
              <a:latin typeface="Times New Roman" pitchFamily="16" charset="0"/>
            </a:endParaRPr>
          </a:p>
        </p:txBody>
      </p:sp>
      <p:sp>
        <p:nvSpPr>
          <p:cNvPr id="57347"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charset="0"/>
                <a:ea typeface="Microsoft YaHei" charset="-122"/>
              </a:defRPr>
            </a:lvl1pPr>
            <a:lvl2pPr eaLnBrk="0">
              <a:tabLst>
                <a:tab pos="723900" algn="l"/>
                <a:tab pos="1447800" algn="l"/>
                <a:tab pos="2171700" algn="l"/>
                <a:tab pos="2895600" algn="l"/>
              </a:tabLst>
              <a:defRPr>
                <a:solidFill>
                  <a:schemeClr val="tx1"/>
                </a:solidFill>
                <a:latin typeface="Arial" charset="0"/>
                <a:ea typeface="Microsoft YaHei" charset="-122"/>
              </a:defRPr>
            </a:lvl2pPr>
            <a:lvl3pPr eaLnBrk="0">
              <a:tabLst>
                <a:tab pos="723900" algn="l"/>
                <a:tab pos="1447800" algn="l"/>
                <a:tab pos="2171700" algn="l"/>
                <a:tab pos="2895600" algn="l"/>
              </a:tabLst>
              <a:defRPr>
                <a:solidFill>
                  <a:schemeClr val="tx1"/>
                </a:solidFill>
                <a:latin typeface="Arial" charset="0"/>
                <a:ea typeface="Microsoft YaHei" charset="-122"/>
              </a:defRPr>
            </a:lvl3pPr>
            <a:lvl4pPr eaLnBrk="0">
              <a:tabLst>
                <a:tab pos="723900" algn="l"/>
                <a:tab pos="1447800" algn="l"/>
                <a:tab pos="2171700" algn="l"/>
                <a:tab pos="2895600" algn="l"/>
              </a:tabLst>
              <a:defRPr>
                <a:solidFill>
                  <a:schemeClr val="tx1"/>
                </a:solidFill>
                <a:latin typeface="Arial" charset="0"/>
                <a:ea typeface="Microsoft YaHei" charset="-122"/>
              </a:defRPr>
            </a:lvl4pPr>
            <a:lvl5pPr eaLnBrk="0">
              <a:tabLst>
                <a:tab pos="723900" algn="l"/>
                <a:tab pos="1447800" algn="l"/>
                <a:tab pos="2171700" algn="l"/>
                <a:tab pos="28956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chemeClr val="tx1"/>
                </a:solidFill>
                <a:latin typeface="Arial" charset="0"/>
                <a:ea typeface="Microsoft YaHei" charset="-122"/>
              </a:defRPr>
            </a:lvl9pPr>
          </a:lstStyle>
          <a:p>
            <a:pPr eaLnBrk="1"/>
            <a:fld id="{C3797CAD-C2A0-4187-AA5B-63607C7F6A4B}" type="slidenum">
              <a:rPr lang="tr-TR" altLang="en-US">
                <a:solidFill>
                  <a:srgbClr val="000000"/>
                </a:solidFill>
                <a:latin typeface="Times New Roman" pitchFamily="16" charset="0"/>
              </a:rPr>
              <a:pPr eaLnBrk="1"/>
              <a:t>10</a:t>
            </a:fld>
            <a:endParaRPr lang="tr-TR" altLang="en-US">
              <a:solidFill>
                <a:srgbClr val="000000"/>
              </a:solidFill>
              <a:latin typeface="Times New Roman" pitchFamily="16" charset="0"/>
            </a:endParaRPr>
          </a:p>
        </p:txBody>
      </p:sp>
      <p:sp>
        <p:nvSpPr>
          <p:cNvPr id="57347"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19.2.2020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19.2.2020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19.2.2020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19.2.2020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676655"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19.2.2020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19.2.2020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23720DD-5B6D-40BF-8493-A6B52D484E6B}" type="datetimeFigureOut">
              <a:rPr lang="tr-TR" smtClean="0"/>
              <a:t>19.2.2020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19.2.2020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19.2.2020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19.2.2020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19.2.2020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pic>
        <p:nvPicPr>
          <p:cNvPr id="3" name="Resim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30915"/>
            <a:ext cx="827088"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685801" y="1600200"/>
            <a:ext cx="7770813" cy="1778000"/>
          </a:xfrm>
        </p:spPr>
        <p:txBody>
          <a:bodyPr/>
          <a:lstStyle/>
          <a:p>
            <a:r>
              <a:rPr lang="tr-TR" smtClean="0"/>
              <a:t>Asıl başlık stili için tıklatın</a:t>
            </a:r>
            <a:endParaRPr lang="en-US"/>
          </a:p>
        </p:txBody>
      </p:sp>
      <p:sp>
        <p:nvSpPr>
          <p:cNvPr id="4" name="Rectangle 16"/>
          <p:cNvSpPr>
            <a:spLocks noGrp="1" noChangeArrowheads="1"/>
          </p:cNvSpPr>
          <p:nvPr>
            <p:ph type="dt" idx="10"/>
          </p:nvPr>
        </p:nvSpPr>
        <p:spPr/>
        <p:txBody>
          <a:bodyPr/>
          <a:lstStyle>
            <a:lvl1pPr>
              <a:defRPr/>
            </a:lvl1pPr>
          </a:lstStyle>
          <a:p>
            <a:pPr>
              <a:defRPr/>
            </a:pPr>
            <a:r>
              <a:rPr lang="en-US" altLang="en-US"/>
              <a:t>15.04.18</a:t>
            </a:r>
            <a:endParaRPr lang="tr-TR" altLang="en-US"/>
          </a:p>
        </p:txBody>
      </p:sp>
      <p:sp>
        <p:nvSpPr>
          <p:cNvPr id="5" name="Rectangle 18"/>
          <p:cNvSpPr>
            <a:spLocks noGrp="1" noChangeArrowheads="1"/>
          </p:cNvSpPr>
          <p:nvPr>
            <p:ph type="sldNum" idx="11"/>
          </p:nvPr>
        </p:nvSpPr>
        <p:spPr/>
        <p:txBody>
          <a:bodyPr/>
          <a:lstStyle>
            <a:lvl1pPr>
              <a:defRPr/>
            </a:lvl1pPr>
          </a:lstStyle>
          <a:p>
            <a:pPr>
              <a:defRPr/>
            </a:pPr>
            <a:fld id="{969976AF-0B1F-46F3-B5C5-7A95A0194D8E}" type="slidenum">
              <a:rPr lang="tr-TR" altLang="en-US"/>
              <a:pPr>
                <a:defRPr/>
              </a:pPr>
              <a:t>‹#›</a:t>
            </a:fld>
            <a:endParaRPr lang="tr-TR" altLang="en-US"/>
          </a:p>
        </p:txBody>
      </p:sp>
    </p:spTree>
    <p:extLst>
      <p:ext uri="{BB962C8B-B14F-4D97-AF65-F5344CB8AC3E}">
        <p14:creationId xmlns:p14="http://schemas.microsoft.com/office/powerpoint/2010/main" val="234650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23720DD-5B6D-40BF-8493-A6B52D484E6B}" type="datetimeFigureOut">
              <a:rPr lang="tr-TR" smtClean="0"/>
              <a:t>19.2.2020</a:t>
            </a:fld>
            <a:endParaRPr lang="tr-T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tr-T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302176B-0E47-46AC-8F43-DAB4B8A37D06}" type="slidenum">
              <a:rPr lang="tr-TR" smtClean="0"/>
              <a:t>‹#›</a:t>
            </a:fld>
            <a:endParaRPr lang="tr-T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idx="4294967295"/>
          </p:nvPr>
        </p:nvSpPr>
        <p:spPr>
          <a:xfrm>
            <a:off x="684214" y="476250"/>
            <a:ext cx="7773987" cy="1080542"/>
          </a:xfrm>
        </p:spPr>
        <p:txBody>
          <a:bodyPr anchor="t"/>
          <a:lstStyle/>
          <a:p>
            <a:pPr>
              <a:tabLst>
                <a:tab pos="723900" algn="l"/>
                <a:tab pos="1447800" algn="l"/>
                <a:tab pos="2171700" algn="l"/>
                <a:tab pos="2895600" algn="l"/>
                <a:tab pos="3619500" algn="l"/>
                <a:tab pos="4343400" algn="l"/>
                <a:tab pos="5067300" algn="l"/>
                <a:tab pos="5791200" algn="l"/>
                <a:tab pos="6515100" algn="l"/>
                <a:tab pos="7239000" algn="l"/>
              </a:tabLst>
            </a:pPr>
            <a:r>
              <a:rPr lang="tr-TR" sz="4800" dirty="0" smtClean="0"/>
              <a:t>ÇAKALLI TAŞHAN</a:t>
            </a:r>
            <a:endParaRPr lang="en-US" altLang="en-US" dirty="0" smtClean="0"/>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6" y="2303465"/>
            <a:ext cx="6108700" cy="3500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63008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564904"/>
            <a:ext cx="8229600" cy="4032448"/>
          </a:xfrm>
        </p:spPr>
        <p:txBody>
          <a:bodyPr/>
          <a:lstStyle/>
          <a:p>
            <a:pPr>
              <a:lnSpc>
                <a:spcPct val="150000"/>
              </a:lnSpc>
            </a:pPr>
            <a:r>
              <a:rPr lang="tr-TR" dirty="0"/>
              <a:t>Mustafa Kemal Atatürk'ün 25 Mayıs 1919 günü Samsun'dan Havza'ya giderken izlediği "</a:t>
            </a:r>
            <a:r>
              <a:rPr lang="tr-TR" dirty="0" err="1"/>
              <a:t>Atayolu</a:t>
            </a:r>
            <a:r>
              <a:rPr lang="tr-TR" dirty="0"/>
              <a:t>" üzerinde bulanan, 800 yıllık tarihi Çakallı Han,, Karadeniz ticaret kervan yolunun önemli menzillerinden birisidir. 13. yüzyılda inşa edilen yapı, Selçuklu Kervansaraylarının Samsun'daki tek örneğidir. Taşınmaz ortada daha yüksek tonozlu bir mekan ile yanlarda yine tonozlu olan 2 mekandan oluşan üç bölümlü bir yapıdır.</a:t>
            </a:r>
          </a:p>
        </p:txBody>
      </p:sp>
    </p:spTree>
    <p:extLst>
      <p:ext uri="{BB962C8B-B14F-4D97-AF65-F5344CB8AC3E}">
        <p14:creationId xmlns:p14="http://schemas.microsoft.com/office/powerpoint/2010/main" val="419924094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764704"/>
            <a:ext cx="7704856" cy="5544616"/>
          </a:xfrm>
        </p:spPr>
      </p:pic>
    </p:spTree>
    <p:extLst>
      <p:ext uri="{BB962C8B-B14F-4D97-AF65-F5344CB8AC3E}">
        <p14:creationId xmlns:p14="http://schemas.microsoft.com/office/powerpoint/2010/main" val="29670974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2564904"/>
            <a:ext cx="8229600" cy="4293096"/>
          </a:xfrm>
        </p:spPr>
        <p:txBody>
          <a:bodyPr/>
          <a:lstStyle/>
          <a:p>
            <a:pPr>
              <a:lnSpc>
                <a:spcPct val="150000"/>
              </a:lnSpc>
            </a:pPr>
            <a:r>
              <a:rPr lang="tr-TR" dirty="0"/>
              <a:t>Giriş yüksek bir kapı açıklığından sağlanmaktadır. Cephe tamamen düzgün kesme taştan ve harçsız olarak yapılmıştır. Ancak duvardaki tahribattan, bu tabakanın kaplama olduğu anlaşılmaktadır. Çünkü alttaki tabakada moloz taş ve harç kullanılarak yapılmış duvar örgüsü yer almaktadır. Ortadaki büyük tonozlu mekanın içi de düzgün kesme taştan yapılmıştır.</a:t>
            </a:r>
          </a:p>
        </p:txBody>
      </p:sp>
    </p:spTree>
    <p:extLst>
      <p:ext uri="{BB962C8B-B14F-4D97-AF65-F5344CB8AC3E}">
        <p14:creationId xmlns:p14="http://schemas.microsoft.com/office/powerpoint/2010/main" val="1865404370"/>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33475"/>
            <a:ext cx="8229600" cy="5135463"/>
          </a:xfrm>
        </p:spPr>
      </p:pic>
    </p:spTree>
    <p:extLst>
      <p:ext uri="{BB962C8B-B14F-4D97-AF65-F5344CB8AC3E}">
        <p14:creationId xmlns:p14="http://schemas.microsoft.com/office/powerpoint/2010/main" val="3322936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564904"/>
            <a:ext cx="8229600" cy="3888432"/>
          </a:xfrm>
        </p:spPr>
        <p:txBody>
          <a:bodyPr>
            <a:normAutofit fontScale="92500" lnSpcReduction="10000"/>
          </a:bodyPr>
          <a:lstStyle/>
          <a:p>
            <a:pPr>
              <a:lnSpc>
                <a:spcPct val="150000"/>
              </a:lnSpc>
            </a:pPr>
            <a:r>
              <a:rPr lang="tr-TR" dirty="0"/>
              <a:t>Yapı plan özelliği yönüyle karma tip hanlar grubuna girer. Yapı kapalı avlusu, taş </a:t>
            </a:r>
            <a:r>
              <a:rPr lang="tr-TR" dirty="0" err="1"/>
              <a:t>tezyinatlı</a:t>
            </a:r>
            <a:r>
              <a:rPr lang="tr-TR" dirty="0"/>
              <a:t> </a:t>
            </a:r>
            <a:r>
              <a:rPr lang="tr-TR" dirty="0" err="1"/>
              <a:t>portalı</a:t>
            </a:r>
            <a:r>
              <a:rPr lang="tr-TR" dirty="0"/>
              <a:t>, payelerle desteklenmiş beşik tonoz ve üç </a:t>
            </a:r>
            <a:r>
              <a:rPr lang="tr-TR" dirty="0" err="1"/>
              <a:t>sahınlı</a:t>
            </a:r>
            <a:r>
              <a:rPr lang="tr-TR" dirty="0"/>
              <a:t> planı ile Selçuklu Dönemi </a:t>
            </a:r>
            <a:r>
              <a:rPr lang="tr-TR" dirty="0" err="1"/>
              <a:t>Kervensarayı</a:t>
            </a:r>
            <a:r>
              <a:rPr lang="tr-TR" dirty="0"/>
              <a:t> özellikleri taşır. Yapı 1650 yılında onarım geçirmiş ve yapıya Osmanlı Dönemi özellikleri taşıyan mimari öğeler eklenmiştir. Yapının giriş portalinin yanındaki yarım yıldız süslemeleri bu durumu kanıtlayan bir özelliktir. Hanın ayakta kalan kapalı bölümünün önünde yıkılmış bir avlu daha olduğu sanılmaktadır.</a:t>
            </a:r>
          </a:p>
        </p:txBody>
      </p:sp>
    </p:spTree>
    <p:extLst>
      <p:ext uri="{BB962C8B-B14F-4D97-AF65-F5344CB8AC3E}">
        <p14:creationId xmlns:p14="http://schemas.microsoft.com/office/powerpoint/2010/main" val="24870418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476672"/>
            <a:ext cx="8064896" cy="5832648"/>
          </a:xfrm>
        </p:spPr>
      </p:pic>
    </p:spTree>
    <p:extLst>
      <p:ext uri="{BB962C8B-B14F-4D97-AF65-F5344CB8AC3E}">
        <p14:creationId xmlns:p14="http://schemas.microsoft.com/office/powerpoint/2010/main" val="3716649993"/>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idx="1"/>
          </p:nvPr>
        </p:nvSpPr>
        <p:spPr>
          <a:xfrm>
            <a:off x="457200" y="2708921"/>
            <a:ext cx="8229600" cy="3417242"/>
          </a:xfrm>
        </p:spPr>
        <p:txBody>
          <a:bodyPr/>
          <a:lstStyle/>
          <a:p>
            <a:pPr>
              <a:lnSpc>
                <a:spcPct val="150000"/>
              </a:lnSpc>
            </a:pPr>
            <a:r>
              <a:rPr lang="tr-TR" dirty="0"/>
              <a:t>TAŞ </a:t>
            </a:r>
            <a:r>
              <a:rPr lang="tr-TR" dirty="0" err="1"/>
              <a:t>HAN’ın</a:t>
            </a:r>
            <a:r>
              <a:rPr lang="tr-TR" dirty="0"/>
              <a:t> restorasyon çalışmaları 19.08.2011 tarihinde başlamıştır. İçerisinde tarihi yapıları bozulmadan </a:t>
            </a:r>
            <a:r>
              <a:rPr lang="tr-TR" dirty="0" err="1"/>
              <a:t>rastaurant</a:t>
            </a:r>
            <a:r>
              <a:rPr lang="tr-TR" dirty="0"/>
              <a:t> yapılmıştır. Ailelerin rahatça oturup yemek yiyebilecekleri ortamlar hazırlanmıştır. Çakallı Taş-Han’ın bitiş tarihi 16.08.2012’dir. </a:t>
            </a:r>
          </a:p>
        </p:txBody>
      </p:sp>
    </p:spTree>
    <p:extLst>
      <p:ext uri="{BB962C8B-B14F-4D97-AF65-F5344CB8AC3E}">
        <p14:creationId xmlns:p14="http://schemas.microsoft.com/office/powerpoint/2010/main" val="8955355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9" y="548680"/>
            <a:ext cx="7344816" cy="5616624"/>
          </a:xfrm>
        </p:spPr>
      </p:pic>
    </p:spTree>
    <p:extLst>
      <p:ext uri="{BB962C8B-B14F-4D97-AF65-F5344CB8AC3E}">
        <p14:creationId xmlns:p14="http://schemas.microsoft.com/office/powerpoint/2010/main" val="26852846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idx="4294967295"/>
          </p:nvPr>
        </p:nvSpPr>
        <p:spPr>
          <a:xfrm>
            <a:off x="684214" y="476250"/>
            <a:ext cx="7773987" cy="1080542"/>
          </a:xfrm>
        </p:spPr>
        <p:txBody>
          <a:bodyPr anchor="t"/>
          <a:lstStyle/>
          <a:p>
            <a:pPr>
              <a:tabLst>
                <a:tab pos="723900" algn="l"/>
                <a:tab pos="1447800" algn="l"/>
                <a:tab pos="2171700" algn="l"/>
                <a:tab pos="2895600" algn="l"/>
                <a:tab pos="3619500" algn="l"/>
                <a:tab pos="4343400" algn="l"/>
                <a:tab pos="5067300" algn="l"/>
                <a:tab pos="5791200" algn="l"/>
                <a:tab pos="6515100" algn="l"/>
                <a:tab pos="7239000" algn="l"/>
              </a:tabLst>
            </a:pPr>
            <a:r>
              <a:rPr lang="tr-TR" sz="4800" dirty="0" smtClean="0"/>
              <a:t>AYVACIK </a:t>
            </a:r>
            <a:r>
              <a:rPr lang="tr-TR" sz="4800" dirty="0"/>
              <a:t>SAKLI CENNET</a:t>
            </a:r>
            <a:endParaRPr lang="en-US" altLang="en-US" dirty="0" smtClean="0"/>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6" y="2303465"/>
            <a:ext cx="6108700" cy="3500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42829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2C5BD23-4715-42C8-A317-D63BD0B79D26}"/>
              </a:ext>
            </a:extLst>
          </p:cNvPr>
          <p:cNvSpPr>
            <a:spLocks noGrp="1"/>
          </p:cNvSpPr>
          <p:nvPr>
            <p:ph idx="1"/>
          </p:nvPr>
        </p:nvSpPr>
        <p:spPr>
          <a:xfrm>
            <a:off x="800100" y="556592"/>
            <a:ext cx="7543800" cy="6040760"/>
          </a:xfrm>
        </p:spPr>
        <p:txBody>
          <a:bodyPr>
            <a:normAutofit fontScale="92500"/>
          </a:bodyPr>
          <a:lstStyle/>
          <a:p>
            <a:pPr fontAlgn="base"/>
            <a:r>
              <a:rPr lang="tr-TR" b="1" dirty="0">
                <a:solidFill>
                  <a:srgbClr val="000000"/>
                </a:solidFill>
                <a:latin typeface="Helvetica Neue"/>
              </a:rPr>
              <a:t>“</a:t>
            </a:r>
            <a:r>
              <a:rPr lang="tr-TR" sz="2800" b="1" dirty="0">
                <a:solidFill>
                  <a:srgbClr val="000000"/>
                </a:solidFill>
                <a:latin typeface="Helvetica Neue"/>
              </a:rPr>
              <a:t>Saklı cennet” olarak adlandırılan Samsun’un </a:t>
            </a:r>
            <a:r>
              <a:rPr lang="tr-TR" sz="2800" b="1" dirty="0" smtClean="0">
                <a:solidFill>
                  <a:srgbClr val="000000"/>
                </a:solidFill>
                <a:latin typeface="Helvetica Neue"/>
              </a:rPr>
              <a:t>Ayvacık</a:t>
            </a:r>
          </a:p>
          <a:p>
            <a:pPr fontAlgn="base"/>
            <a:endParaRPr lang="tr-TR" sz="2800" b="1" dirty="0" smtClean="0">
              <a:solidFill>
                <a:srgbClr val="000000"/>
              </a:solidFill>
              <a:latin typeface="Helvetica Neue"/>
            </a:endParaRPr>
          </a:p>
          <a:p>
            <a:pPr fontAlgn="base"/>
            <a:endParaRPr lang="tr-TR" sz="2800" b="1" dirty="0">
              <a:solidFill>
                <a:srgbClr val="000000"/>
              </a:solidFill>
              <a:latin typeface="Helvetica Neue"/>
            </a:endParaRPr>
          </a:p>
          <a:p>
            <a:pPr fontAlgn="base">
              <a:lnSpc>
                <a:spcPct val="150000"/>
              </a:lnSpc>
            </a:pPr>
            <a:r>
              <a:rPr lang="tr-TR" sz="2200" dirty="0" smtClean="0">
                <a:solidFill>
                  <a:srgbClr val="212121"/>
                </a:solidFill>
                <a:latin typeface="Helvetica Neue"/>
              </a:rPr>
              <a:t>20 </a:t>
            </a:r>
            <a:r>
              <a:rPr lang="tr-TR" sz="2200" dirty="0">
                <a:solidFill>
                  <a:srgbClr val="212121"/>
                </a:solidFill>
                <a:latin typeface="Helvetica Neue"/>
              </a:rPr>
              <a:t>bin 178 nüfuslu ve 382 kilometrekare yüzölçümü </a:t>
            </a:r>
            <a:r>
              <a:rPr lang="tr-TR" sz="2200" dirty="0" smtClean="0">
                <a:solidFill>
                  <a:srgbClr val="212121"/>
                </a:solidFill>
                <a:latin typeface="Helvetica Neue"/>
              </a:rPr>
              <a:t>ile Samsun’un en </a:t>
            </a:r>
            <a:r>
              <a:rPr lang="tr-TR" sz="2200" dirty="0">
                <a:solidFill>
                  <a:srgbClr val="212121"/>
                </a:solidFill>
                <a:latin typeface="Helvetica Neue"/>
              </a:rPr>
              <a:t>küçük ilçelerinden birisi </a:t>
            </a:r>
            <a:r>
              <a:rPr lang="tr-TR" sz="2200" dirty="0" smtClean="0">
                <a:solidFill>
                  <a:srgbClr val="212121"/>
                </a:solidFill>
                <a:latin typeface="Helvetica Neue"/>
              </a:rPr>
              <a:t>olan</a:t>
            </a:r>
            <a:r>
              <a:rPr lang="tr-TR" sz="2200" dirty="0">
                <a:solidFill>
                  <a:srgbClr val="212121"/>
                </a:solidFill>
                <a:latin typeface="Helvetica Neue"/>
              </a:rPr>
              <a:t> </a:t>
            </a:r>
            <a:r>
              <a:rPr lang="tr-TR" sz="2200" dirty="0" smtClean="0">
                <a:solidFill>
                  <a:srgbClr val="212121"/>
                </a:solidFill>
                <a:latin typeface="Helvetica Neue"/>
              </a:rPr>
              <a:t>Ayvacık, Karadeniz’e </a:t>
            </a:r>
            <a:r>
              <a:rPr lang="tr-TR" sz="2200" dirty="0" smtClean="0">
                <a:solidFill>
                  <a:srgbClr val="212121"/>
                </a:solidFill>
                <a:latin typeface="Helvetica Neue"/>
              </a:rPr>
              <a:t>özgü </a:t>
            </a:r>
            <a:r>
              <a:rPr lang="tr-TR" sz="2200" dirty="0">
                <a:solidFill>
                  <a:srgbClr val="212121"/>
                </a:solidFill>
                <a:latin typeface="Helvetica Neue"/>
              </a:rPr>
              <a:t>tüm güzellikleri </a:t>
            </a:r>
            <a:r>
              <a:rPr lang="tr-TR" sz="2200" dirty="0" smtClean="0">
                <a:solidFill>
                  <a:srgbClr val="212121"/>
                </a:solidFill>
                <a:latin typeface="Helvetica Neue"/>
              </a:rPr>
              <a:t>bünyesinde barındırıyor. Yeşilırmak  üzerine </a:t>
            </a:r>
            <a:r>
              <a:rPr lang="tr-TR" sz="2200" dirty="0">
                <a:solidFill>
                  <a:srgbClr val="212121"/>
                </a:solidFill>
                <a:latin typeface="Helvetica Neue"/>
              </a:rPr>
              <a:t>kurulu olan Ayvacık, Hasan ve Suat Uğurlu Barajı Gölleri ve doyumsuz manzarasıyla insanları cezbediyor. Suat Uğurlu Baraj Gölü yanında bulunan ilçede mavi ile yeşil iç içe geçmiş durumda. Samsun'a 62 kilometre mesafede yer alan Ayvacık Tokat, Amasya ve Ordu illeri ile Asarcık, Çarşamba ve Salıpazarı ilçeleriyle komşu.</a:t>
            </a:r>
          </a:p>
          <a:p>
            <a:endParaRPr lang="tr-TR" dirty="0"/>
          </a:p>
        </p:txBody>
      </p:sp>
    </p:spTree>
    <p:extLst>
      <p:ext uri="{BB962C8B-B14F-4D97-AF65-F5344CB8AC3E}">
        <p14:creationId xmlns:p14="http://schemas.microsoft.com/office/powerpoint/2010/main" val="1937254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msun saklı cennet ile ilgili görsel sonucu">
            <a:extLst>
              <a:ext uri="{FF2B5EF4-FFF2-40B4-BE49-F238E27FC236}">
                <a16:creationId xmlns="" xmlns:a16="http://schemas.microsoft.com/office/drawing/2014/main" id="{CC5C8544-F87B-40BC-98AB-8B6522BE62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319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502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A32AFF98-79BB-4887-92B9-AE2DE6C9B582}"/>
              </a:ext>
            </a:extLst>
          </p:cNvPr>
          <p:cNvSpPr>
            <a:spLocks noGrp="1"/>
          </p:cNvSpPr>
          <p:nvPr>
            <p:ph idx="1"/>
          </p:nvPr>
        </p:nvSpPr>
        <p:spPr>
          <a:xfrm>
            <a:off x="800100" y="2420888"/>
            <a:ext cx="7543800" cy="3960440"/>
          </a:xfrm>
        </p:spPr>
        <p:txBody>
          <a:bodyPr>
            <a:normAutofit fontScale="47500" lnSpcReduction="20000"/>
          </a:bodyPr>
          <a:lstStyle/>
          <a:p>
            <a:pPr fontAlgn="base">
              <a:lnSpc>
                <a:spcPct val="170000"/>
              </a:lnSpc>
            </a:pPr>
            <a:r>
              <a:rPr lang="tr-TR" sz="4400" dirty="0">
                <a:solidFill>
                  <a:srgbClr val="212121"/>
                </a:solidFill>
                <a:latin typeface="Helvetica Neue"/>
              </a:rPr>
              <a:t>"Saklı cennet" olarak adlandırılan Ayvacık doğal güzelliklerinin yanı sıra, çeşitli mahallelerde bulunan tarihi değirmenler ile tarihi ahşap camiler ilçenin tarihine tanıklık ediyor. İlçenin kurucularının Büyük Selçuklu Devleti’nin parçalanması ile bölgeye gelen ve </a:t>
            </a:r>
            <a:r>
              <a:rPr lang="tr-TR" sz="4400" dirty="0" err="1">
                <a:solidFill>
                  <a:srgbClr val="212121"/>
                </a:solidFill>
                <a:latin typeface="Helvetica Neue"/>
              </a:rPr>
              <a:t>Danişmentler’in</a:t>
            </a:r>
            <a:r>
              <a:rPr lang="tr-TR" sz="4400" dirty="0">
                <a:solidFill>
                  <a:srgbClr val="212121"/>
                </a:solidFill>
                <a:latin typeface="Helvetica Neue"/>
              </a:rPr>
              <a:t> de kurucuları arasında yer alan </a:t>
            </a:r>
            <a:r>
              <a:rPr lang="tr-TR" sz="4400" dirty="0" err="1">
                <a:solidFill>
                  <a:srgbClr val="212121"/>
                </a:solidFill>
                <a:latin typeface="Helvetica Neue"/>
              </a:rPr>
              <a:t>Porsuklu</a:t>
            </a:r>
            <a:r>
              <a:rPr lang="tr-TR" sz="4400" dirty="0">
                <a:solidFill>
                  <a:srgbClr val="212121"/>
                </a:solidFill>
                <a:latin typeface="Helvetica Neue"/>
              </a:rPr>
              <a:t> Beyliği’nin </a:t>
            </a:r>
            <a:r>
              <a:rPr lang="tr-TR" sz="4400" dirty="0" err="1">
                <a:solidFill>
                  <a:srgbClr val="212121"/>
                </a:solidFill>
                <a:latin typeface="Helvetica Neue"/>
              </a:rPr>
              <a:t>Ayvacuklu</a:t>
            </a:r>
            <a:r>
              <a:rPr lang="tr-TR" sz="4400" dirty="0">
                <a:solidFill>
                  <a:srgbClr val="212121"/>
                </a:solidFill>
                <a:latin typeface="Helvetica Neue"/>
              </a:rPr>
              <a:t> Kabilesi olduğu biliniyor.</a:t>
            </a:r>
          </a:p>
          <a:p>
            <a:pPr marL="0" indent="0">
              <a:buNone/>
            </a:pPr>
            <a:endParaRPr lang="tr-TR" dirty="0"/>
          </a:p>
        </p:txBody>
      </p:sp>
    </p:spTree>
    <p:extLst>
      <p:ext uri="{BB962C8B-B14F-4D97-AF65-F5344CB8AC3E}">
        <p14:creationId xmlns:p14="http://schemas.microsoft.com/office/powerpoint/2010/main" val="37875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klı cennet Ayvacık görenleri hayran bırakıyor">
            <a:extLst>
              <a:ext uri="{FF2B5EF4-FFF2-40B4-BE49-F238E27FC236}">
                <a16:creationId xmlns="" xmlns:a16="http://schemas.microsoft.com/office/drawing/2014/main" id="{444F30A2-296E-45AB-8353-77AB01CCCE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417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818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5CAA8C8-7FB3-41A6-B3ED-F3F7F2E68C5D}"/>
              </a:ext>
            </a:extLst>
          </p:cNvPr>
          <p:cNvSpPr>
            <a:spLocks noGrp="1"/>
          </p:cNvSpPr>
          <p:nvPr>
            <p:ph idx="1"/>
          </p:nvPr>
        </p:nvSpPr>
        <p:spPr>
          <a:xfrm>
            <a:off x="800100" y="2708920"/>
            <a:ext cx="7543800" cy="3326120"/>
          </a:xfrm>
        </p:spPr>
        <p:txBody>
          <a:bodyPr>
            <a:normAutofit fontScale="62500" lnSpcReduction="20000"/>
          </a:bodyPr>
          <a:lstStyle/>
          <a:p>
            <a:pPr>
              <a:lnSpc>
                <a:spcPct val="170000"/>
              </a:lnSpc>
            </a:pPr>
            <a:r>
              <a:rPr lang="tr-TR" sz="4400" dirty="0">
                <a:solidFill>
                  <a:srgbClr val="212121"/>
                </a:solidFill>
                <a:latin typeface="Helvetica Neue"/>
              </a:rPr>
              <a:t>Canik Dağları’nın kuzey eteklerinde kurulu Ayvacık’ın büyük bölümü ormanlık alandan oluşan çam ağaçlarıyla kaplı. Suat Uğurlu Baraj Gölü üzerinde bulunan Kirazlık Adası apayrı bir güzellik oluşturuyor.</a:t>
            </a:r>
            <a:endParaRPr lang="tr-TR" sz="4400" dirty="0"/>
          </a:p>
        </p:txBody>
      </p:sp>
    </p:spTree>
    <p:extLst>
      <p:ext uri="{BB962C8B-B14F-4D97-AF65-F5344CB8AC3E}">
        <p14:creationId xmlns:p14="http://schemas.microsoft.com/office/powerpoint/2010/main" val="2385876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aklı cennet Ayvacık görenleri hayran bırakıyor">
            <a:extLst>
              <a:ext uri="{FF2B5EF4-FFF2-40B4-BE49-F238E27FC236}">
                <a16:creationId xmlns="" xmlns:a16="http://schemas.microsoft.com/office/drawing/2014/main" id="{1F91BC23-B768-4A11-A005-9AA36A1935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87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BF2C1AE-250E-4818-B519-40E741A7A739}"/>
              </a:ext>
            </a:extLst>
          </p:cNvPr>
          <p:cNvSpPr>
            <a:spLocks noGrp="1"/>
          </p:cNvSpPr>
          <p:nvPr>
            <p:ph idx="1"/>
          </p:nvPr>
        </p:nvSpPr>
        <p:spPr>
          <a:xfrm>
            <a:off x="606288" y="2564904"/>
            <a:ext cx="7737613" cy="3470136"/>
          </a:xfrm>
        </p:spPr>
        <p:txBody>
          <a:bodyPr>
            <a:normAutofit fontScale="70000" lnSpcReduction="20000"/>
          </a:bodyPr>
          <a:lstStyle/>
          <a:p>
            <a:pPr fontAlgn="base">
              <a:lnSpc>
                <a:spcPct val="170000"/>
              </a:lnSpc>
            </a:pPr>
            <a:r>
              <a:rPr lang="tr-TR" sz="3600" dirty="0" err="1">
                <a:solidFill>
                  <a:srgbClr val="212121"/>
                </a:solidFill>
                <a:latin typeface="Helvetica Neue"/>
              </a:rPr>
              <a:t>Zevgar</a:t>
            </a:r>
            <a:r>
              <a:rPr lang="tr-TR" sz="3600" dirty="0">
                <a:solidFill>
                  <a:srgbClr val="212121"/>
                </a:solidFill>
                <a:latin typeface="Helvetica Neue"/>
              </a:rPr>
              <a:t> Adası olarak da bilinen ve </a:t>
            </a:r>
            <a:r>
              <a:rPr lang="tr-TR" sz="3600" dirty="0" err="1">
                <a:solidFill>
                  <a:srgbClr val="212121"/>
                </a:solidFill>
                <a:latin typeface="Helvetica Neue"/>
              </a:rPr>
              <a:t>Koçyurdu</a:t>
            </a:r>
            <a:r>
              <a:rPr lang="tr-TR" sz="3600" dirty="0">
                <a:solidFill>
                  <a:srgbClr val="212121"/>
                </a:solidFill>
                <a:latin typeface="Helvetica Neue"/>
              </a:rPr>
              <a:t> Mahallesi'ne bağlı iken baraj sularının bölgeyi kaplaması sonucu oluşmuş. Yabani hayvanların bulunduğu eşsiz bir manzaraya ev sahipliği yapan ada, ilçeye gelen turistlerin de yoğun ilgisini çekiyor.</a:t>
            </a:r>
          </a:p>
          <a:p>
            <a:r>
              <a:rPr lang="tr-TR" dirty="0">
                <a:latin typeface="pt_sansregular"/>
              </a:rPr>
              <a:t/>
            </a:r>
            <a:br>
              <a:rPr lang="tr-TR" dirty="0">
                <a:latin typeface="pt_sansregular"/>
              </a:rPr>
            </a:br>
            <a:endParaRPr lang="tr-TR" dirty="0"/>
          </a:p>
        </p:txBody>
      </p:sp>
    </p:spTree>
    <p:extLst>
      <p:ext uri="{BB962C8B-B14F-4D97-AF65-F5344CB8AC3E}">
        <p14:creationId xmlns:p14="http://schemas.microsoft.com/office/powerpoint/2010/main" val="4197789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aklı cennet Ayvacık görenleri hayran bırakıyor">
            <a:extLst>
              <a:ext uri="{FF2B5EF4-FFF2-40B4-BE49-F238E27FC236}">
                <a16:creationId xmlns="" xmlns:a16="http://schemas.microsoft.com/office/drawing/2014/main" id="{BBEDDC01-2C6A-401A-BF4C-83DDFC55A7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856984" cy="6416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80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21DC543-6336-49E3-ABDE-6788627A6774}"/>
              </a:ext>
            </a:extLst>
          </p:cNvPr>
          <p:cNvSpPr>
            <a:spLocks noGrp="1"/>
          </p:cNvSpPr>
          <p:nvPr>
            <p:ph idx="1"/>
          </p:nvPr>
        </p:nvSpPr>
        <p:spPr>
          <a:xfrm>
            <a:off x="827584" y="2924944"/>
            <a:ext cx="7543800" cy="3542144"/>
          </a:xfrm>
        </p:spPr>
        <p:txBody>
          <a:bodyPr>
            <a:normAutofit fontScale="70000" lnSpcReduction="20000"/>
          </a:bodyPr>
          <a:lstStyle/>
          <a:p>
            <a:pPr>
              <a:lnSpc>
                <a:spcPct val="150000"/>
              </a:lnSpc>
            </a:pPr>
            <a:r>
              <a:rPr lang="tr-TR" sz="4000" dirty="0">
                <a:solidFill>
                  <a:srgbClr val="212121"/>
                </a:solidFill>
                <a:latin typeface="Helvetica Neue"/>
              </a:rPr>
              <a:t>Ayvacık’a gelen ziyaretçilerin </a:t>
            </a:r>
            <a:r>
              <a:rPr lang="tr-TR" sz="4000" dirty="0" err="1">
                <a:solidFill>
                  <a:srgbClr val="212121"/>
                </a:solidFill>
                <a:latin typeface="Helvetica Neue"/>
              </a:rPr>
              <a:t>Eynel</a:t>
            </a:r>
            <a:r>
              <a:rPr lang="tr-TR" sz="4000" dirty="0">
                <a:solidFill>
                  <a:srgbClr val="212121"/>
                </a:solidFill>
                <a:latin typeface="Helvetica Neue"/>
              </a:rPr>
              <a:t> Köprüsü ile Kirazlık Adası arasında </a:t>
            </a:r>
            <a:r>
              <a:rPr lang="tr-TR" sz="4000" dirty="0" err="1">
                <a:solidFill>
                  <a:srgbClr val="212121"/>
                </a:solidFill>
                <a:latin typeface="Helvetica Neue"/>
              </a:rPr>
              <a:t>panaromik</a:t>
            </a:r>
            <a:r>
              <a:rPr lang="tr-TR" sz="4000" dirty="0">
                <a:solidFill>
                  <a:srgbClr val="212121"/>
                </a:solidFill>
                <a:latin typeface="Helvetica Neue"/>
              </a:rPr>
              <a:t> gezi turları yapmalarına imkan sağlıyor. İlçe, yerli ve yabancı turistleri bekliyor.</a:t>
            </a:r>
            <a:r>
              <a:rPr lang="tr-TR" sz="4000" dirty="0"/>
              <a:t/>
            </a:r>
            <a:br>
              <a:rPr lang="tr-TR" sz="4000" dirty="0"/>
            </a:br>
            <a:endParaRPr lang="tr-TR" sz="4000" dirty="0"/>
          </a:p>
        </p:txBody>
      </p:sp>
    </p:spTree>
    <p:extLst>
      <p:ext uri="{BB962C8B-B14F-4D97-AF65-F5344CB8AC3E}">
        <p14:creationId xmlns:p14="http://schemas.microsoft.com/office/powerpoint/2010/main" val="3710890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aklı cennet Ayvacık görenleri hayran bırakıyor">
            <a:extLst>
              <a:ext uri="{FF2B5EF4-FFF2-40B4-BE49-F238E27FC236}">
                <a16:creationId xmlns="" xmlns:a16="http://schemas.microsoft.com/office/drawing/2014/main" id="{C096891C-CEB3-4C88-9141-664AD2124A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928992"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1378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alga Biçim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14</TotalTime>
  <Words>450</Words>
  <Application>Microsoft Office PowerPoint</Application>
  <PresentationFormat>Ekran Gösterisi (4:3)</PresentationFormat>
  <Paragraphs>17</Paragraphs>
  <Slides>20</Slides>
  <Notes>2</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Dalga Biçimi</vt:lpstr>
      <vt:lpstr>ÇAKALLI TAŞHAN</vt:lpstr>
      <vt:lpstr>PowerPoint Sunusu</vt:lpstr>
      <vt:lpstr>PowerPoint Sunusu</vt:lpstr>
      <vt:lpstr>PowerPoint Sunusu</vt:lpstr>
      <vt:lpstr>PowerPoint Sunusu</vt:lpstr>
      <vt:lpstr>PowerPoint Sunusu</vt:lpstr>
      <vt:lpstr>PowerPoint Sunusu</vt:lpstr>
      <vt:lpstr>PowerPoint Sunusu</vt:lpstr>
      <vt:lpstr>PowerPoint Sunusu</vt:lpstr>
      <vt:lpstr>AYVACIK SAKLI CENNET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Çakallı Taşhan</dc:title>
  <dc:creator>ozgur koc</dc:creator>
  <cp:lastModifiedBy>PRO2000</cp:lastModifiedBy>
  <cp:revision>4</cp:revision>
  <dcterms:created xsi:type="dcterms:W3CDTF">2018-12-23T20:36:19Z</dcterms:created>
  <dcterms:modified xsi:type="dcterms:W3CDTF">2020-02-19T12:29:41Z</dcterms:modified>
</cp:coreProperties>
</file>