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5"/>
  </p:notesMasterIdLst>
  <p:sldIdLst>
    <p:sldId id="256" r:id="rId2"/>
    <p:sldId id="257" r:id="rId3"/>
    <p:sldId id="277" r:id="rId4"/>
    <p:sldId id="258" r:id="rId5"/>
    <p:sldId id="276" r:id="rId6"/>
    <p:sldId id="269" r:id="rId7"/>
    <p:sldId id="270" r:id="rId8"/>
    <p:sldId id="278" r:id="rId9"/>
    <p:sldId id="271" r:id="rId10"/>
    <p:sldId id="260" r:id="rId11"/>
    <p:sldId id="261" r:id="rId12"/>
    <p:sldId id="279" r:id="rId13"/>
    <p:sldId id="280" r:id="rId14"/>
    <p:sldId id="262" r:id="rId15"/>
    <p:sldId id="263" r:id="rId16"/>
    <p:sldId id="273" r:id="rId17"/>
    <p:sldId id="264" r:id="rId18"/>
    <p:sldId id="281" r:id="rId19"/>
    <p:sldId id="274" r:id="rId20"/>
    <p:sldId id="266" r:id="rId21"/>
    <p:sldId id="265" r:id="rId22"/>
    <p:sldId id="282" r:id="rId23"/>
    <p:sldId id="268" r:id="rId2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68"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C9B0EE9-31DA-419C-973C-FD107149C73D}" type="datetimeFigureOut">
              <a:rPr lang="tr-TR" smtClean="0"/>
              <a:pPr/>
              <a:t>19.02.2019</a:t>
            </a:fld>
            <a:endParaRPr lang="tr-T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315BCFB-094A-4479-B7AF-C92188CDDC3D}" type="slidenum">
              <a:rPr lang="tr-TR" smtClean="0"/>
              <a:pPr/>
              <a:t>‹#›</a:t>
            </a:fld>
            <a:endParaRPr lang="tr-TR"/>
          </a:p>
        </p:txBody>
      </p:sp>
    </p:spTree>
    <p:extLst>
      <p:ext uri="{BB962C8B-B14F-4D97-AF65-F5344CB8AC3E}">
        <p14:creationId xmlns:p14="http://schemas.microsoft.com/office/powerpoint/2010/main" val="23576038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dirty="0"/>
          </a:p>
        </p:txBody>
      </p:sp>
      <p:sp>
        <p:nvSpPr>
          <p:cNvPr id="4" name="Slide Number Placeholder 3"/>
          <p:cNvSpPr>
            <a:spLocks noGrp="1"/>
          </p:cNvSpPr>
          <p:nvPr>
            <p:ph type="sldNum" sz="quarter" idx="10"/>
          </p:nvPr>
        </p:nvSpPr>
        <p:spPr/>
        <p:txBody>
          <a:bodyPr/>
          <a:lstStyle/>
          <a:p>
            <a:fld id="{B315BCFB-094A-4479-B7AF-C92188CDDC3D}" type="slidenum">
              <a:rPr lang="tr-TR" smtClean="0"/>
              <a:pPr/>
              <a:t>20</a:t>
            </a:fld>
            <a:endParaRPr lang="tr-TR"/>
          </a:p>
        </p:txBody>
      </p:sp>
    </p:spTree>
    <p:extLst>
      <p:ext uri="{BB962C8B-B14F-4D97-AF65-F5344CB8AC3E}">
        <p14:creationId xmlns:p14="http://schemas.microsoft.com/office/powerpoint/2010/main" val="12227714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D471CC45-E96C-40B6-AAE1-CC9F055B1E33}" type="datetimeFigureOut">
              <a:rPr lang="tr-TR" smtClean="0"/>
              <a:pPr/>
              <a:t>19.02.2019</a:t>
            </a:fld>
            <a:endParaRPr lang="tr-TR"/>
          </a:p>
        </p:txBody>
      </p:sp>
      <p:sp>
        <p:nvSpPr>
          <p:cNvPr id="19" name="Footer Placeholder 18"/>
          <p:cNvSpPr>
            <a:spLocks noGrp="1"/>
          </p:cNvSpPr>
          <p:nvPr>
            <p:ph type="ftr" sz="quarter" idx="11"/>
          </p:nvPr>
        </p:nvSpPr>
        <p:spPr/>
        <p:txBody>
          <a:bodyPr/>
          <a:lstStyle/>
          <a:p>
            <a:endParaRPr lang="tr-TR"/>
          </a:p>
        </p:txBody>
      </p:sp>
      <p:sp>
        <p:nvSpPr>
          <p:cNvPr id="27" name="Slide Number Placeholder 26"/>
          <p:cNvSpPr>
            <a:spLocks noGrp="1"/>
          </p:cNvSpPr>
          <p:nvPr>
            <p:ph type="sldNum" sz="quarter" idx="12"/>
          </p:nvPr>
        </p:nvSpPr>
        <p:spPr/>
        <p:txBody>
          <a:bodyPr/>
          <a:lstStyle/>
          <a:p>
            <a:fld id="{B1833829-A87A-4817-A4AA-D1D43FF8535D}"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471CC45-E96C-40B6-AAE1-CC9F055B1E33}" type="datetimeFigureOut">
              <a:rPr lang="tr-TR" smtClean="0"/>
              <a:pPr/>
              <a:t>19.02.2019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1833829-A87A-4817-A4AA-D1D43FF8535D}"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D471CC45-E96C-40B6-AAE1-CC9F055B1E33}" type="datetimeFigureOut">
              <a:rPr lang="tr-TR" smtClean="0"/>
              <a:pPr/>
              <a:t>19.02.2019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1833829-A87A-4817-A4AA-D1D43FF8535D}"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471CC45-E96C-40B6-AAE1-CC9F055B1E33}" type="datetimeFigureOut">
              <a:rPr lang="tr-TR" smtClean="0"/>
              <a:pPr/>
              <a:t>19.02.2019</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B1833829-A87A-4817-A4AA-D1D43FF8535D}"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D471CC45-E96C-40B6-AAE1-CC9F055B1E33}" type="datetimeFigureOut">
              <a:rPr lang="tr-TR" smtClean="0"/>
              <a:pPr/>
              <a:t>19.02.2019</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B1833829-A87A-4817-A4AA-D1D43FF8535D}"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471CC45-E96C-40B6-AAE1-CC9F055B1E33}" type="datetimeFigureOut">
              <a:rPr lang="tr-TR" smtClean="0"/>
              <a:pPr/>
              <a:t>19.02.2019</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B1833829-A87A-4817-A4AA-D1D43FF8535D}"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71CC45-E96C-40B6-AAE1-CC9F055B1E33}" type="datetimeFigureOut">
              <a:rPr lang="tr-TR" smtClean="0"/>
              <a:pPr/>
              <a:t>19.02.2019</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B1833829-A87A-4817-A4AA-D1D43FF8535D}"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471CC45-E96C-40B6-AAE1-CC9F055B1E33}" type="datetimeFigureOut">
              <a:rPr lang="tr-TR" smtClean="0"/>
              <a:pPr/>
              <a:t>19.02.2019</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B1833829-A87A-4817-A4AA-D1D43FF8535D}"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471CC45-E96C-40B6-AAE1-CC9F055B1E33}" type="datetimeFigureOut">
              <a:rPr lang="tr-TR" smtClean="0"/>
              <a:pPr/>
              <a:t>19.02.2019</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a:xfrm>
            <a:off x="8077200" y="6356350"/>
            <a:ext cx="609600" cy="365125"/>
          </a:xfrm>
        </p:spPr>
        <p:txBody>
          <a:bodyPr/>
          <a:lstStyle/>
          <a:p>
            <a:fld id="{B1833829-A87A-4817-A4AA-D1D43FF8535D}" type="slidenum">
              <a:rPr lang="tr-TR" smtClean="0"/>
              <a:pPr/>
              <a:t>‹#›</a:t>
            </a:fld>
            <a:endParaRPr lang="tr-T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471CC45-E96C-40B6-AAE1-CC9F055B1E33}" type="datetimeFigureOut">
              <a:rPr lang="tr-TR" smtClean="0"/>
              <a:pPr/>
              <a:t>19.02.2019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1833829-A87A-4817-A4AA-D1D43FF8535D}"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471CC45-E96C-40B6-AAE1-CC9F055B1E33}" type="datetimeFigureOut">
              <a:rPr lang="tr-TR" smtClean="0"/>
              <a:pPr/>
              <a:t>19.02.2019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1833829-A87A-4817-A4AA-D1D43FF8535D}"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471CC45-E96C-40B6-AAE1-CC9F055B1E33}" type="datetimeFigureOut">
              <a:rPr lang="tr-TR" smtClean="0"/>
              <a:pPr/>
              <a:t>19.02.2019</a:t>
            </a:fld>
            <a:endParaRPr lang="tr-T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1833829-A87A-4817-A4AA-D1D43FF8535D}" type="slidenum">
              <a:rPr lang="tr-TR" smtClean="0"/>
              <a:pPr/>
              <a:t>‹#›</a:t>
            </a:fld>
            <a:endParaRPr lang="tr-T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png"/><Relationship Id="rId5" Type="http://schemas.openxmlformats.org/officeDocument/2006/relationships/oleObject" Target="../embeddings/oleObject2.bin"/><Relationship Id="rId10" Type="http://schemas.openxmlformats.org/officeDocument/2006/relationships/image" Target="../media/image6.png"/><Relationship Id="rId4" Type="http://schemas.openxmlformats.org/officeDocument/2006/relationships/image" Target="../media/image2.png"/><Relationship Id="rId9"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4.xm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857224" y="2564905"/>
            <a:ext cx="8062912" cy="1512168"/>
          </a:xfrm>
        </p:spPr>
        <p:txBody>
          <a:bodyPr>
            <a:normAutofit fontScale="90000"/>
          </a:bodyPr>
          <a:lstStyle/>
          <a:p>
            <a:pPr algn="ctr"/>
            <a:r>
              <a:rPr lang="tr-TR" b="1" smtClean="0">
                <a:solidFill>
                  <a:schemeClr val="bg1"/>
                </a:solidFill>
              </a:rPr>
              <a:t>(9)- ZEHİRLENMELERDE </a:t>
            </a:r>
            <a:r>
              <a:rPr lang="tr-TR" b="1" dirty="0" smtClean="0">
                <a:solidFill>
                  <a:schemeClr val="bg1"/>
                </a:solidFill>
              </a:rPr>
              <a:t/>
            </a:r>
            <a:br>
              <a:rPr lang="tr-TR" b="1" dirty="0" smtClean="0">
                <a:solidFill>
                  <a:schemeClr val="bg1"/>
                </a:solidFill>
              </a:rPr>
            </a:br>
            <a:r>
              <a:rPr lang="tr-TR" b="1" dirty="0" smtClean="0">
                <a:solidFill>
                  <a:schemeClr val="bg1"/>
                </a:solidFill>
              </a:rPr>
              <a:t>İLK YARDIM</a:t>
            </a:r>
            <a:endParaRPr lang="tr-TR" b="1"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0648"/>
            <a:ext cx="8229600" cy="1008112"/>
          </a:xfrm>
        </p:spPr>
        <p:txBody>
          <a:bodyPr>
            <a:normAutofit fontScale="90000"/>
          </a:bodyPr>
          <a:lstStyle/>
          <a:p>
            <a:pPr algn="ctr"/>
            <a:r>
              <a:rPr lang="tr-TR" b="1" dirty="0" smtClean="0"/>
              <a:t/>
            </a:r>
            <a:br>
              <a:rPr lang="tr-TR" b="1" dirty="0" smtClean="0"/>
            </a:br>
            <a:r>
              <a:rPr lang="tr-TR" sz="4000" b="1" dirty="0" smtClean="0"/>
              <a:t>Zehirlenme Nedir?</a:t>
            </a:r>
            <a:r>
              <a:rPr lang="tr-TR" sz="4000" dirty="0" smtClean="0"/>
              <a:t/>
            </a:r>
            <a:br>
              <a:rPr lang="tr-TR" sz="4000" dirty="0" smtClean="0"/>
            </a:br>
            <a:endParaRPr lang="tr-TR" sz="4000" dirty="0"/>
          </a:p>
        </p:txBody>
      </p:sp>
      <p:sp>
        <p:nvSpPr>
          <p:cNvPr id="3" name="2 İçerik Yer Tutucusu"/>
          <p:cNvSpPr>
            <a:spLocks noGrp="1"/>
          </p:cNvSpPr>
          <p:nvPr>
            <p:ph idx="1"/>
          </p:nvPr>
        </p:nvSpPr>
        <p:spPr>
          <a:xfrm>
            <a:off x="457200" y="1124744"/>
            <a:ext cx="8229600" cy="5199856"/>
          </a:xfrm>
        </p:spPr>
        <p:txBody>
          <a:bodyPr>
            <a:normAutofit/>
          </a:bodyPr>
          <a:lstStyle/>
          <a:p>
            <a:pPr>
              <a:buFont typeface="Wingdings" pitchFamily="2" charset="2"/>
              <a:buChar char="Ø"/>
            </a:pPr>
            <a:r>
              <a:rPr lang="tr-TR" sz="2400" dirty="0" smtClean="0"/>
              <a:t>Vücuda zehirli (</a:t>
            </a:r>
            <a:r>
              <a:rPr lang="tr-TR" sz="2400" dirty="0" err="1" smtClean="0"/>
              <a:t>toksik</a:t>
            </a:r>
            <a:r>
              <a:rPr lang="tr-TR" sz="2400" dirty="0" smtClean="0"/>
              <a:t>) bir maddenin girmesi sonucu normal fonksiyonların bozulmasıdır. </a:t>
            </a:r>
          </a:p>
          <a:p>
            <a:pPr>
              <a:buFont typeface="Wingdings" pitchFamily="2" charset="2"/>
              <a:buChar char="Ø"/>
            </a:pPr>
            <a:endParaRPr lang="tr-TR" sz="2400" dirty="0" smtClean="0"/>
          </a:p>
          <a:p>
            <a:pPr>
              <a:buFont typeface="Wingdings" pitchFamily="2" charset="2"/>
              <a:buChar char="Ø"/>
            </a:pPr>
            <a:r>
              <a:rPr lang="tr-TR" sz="2400" dirty="0" smtClean="0"/>
              <a:t>Vücuda dışarıdan giren bazı yabancı maddeler, vücudun yaşamsal fonksiyonlarına zarar verebileceğinden zehirli (</a:t>
            </a:r>
            <a:r>
              <a:rPr lang="tr-TR" sz="2400" dirty="0" err="1" smtClean="0"/>
              <a:t>toksik</a:t>
            </a:r>
            <a:r>
              <a:rPr lang="tr-TR" sz="2400" dirty="0" smtClean="0"/>
              <a:t>) olarak kabul edilirler.</a:t>
            </a:r>
            <a:endParaRPr lang="tr-TR"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5"/>
          <p:cNvGraphicFramePr>
            <a:graphicFrameLocks noGrp="1" noChangeAspect="1"/>
          </p:cNvGraphicFramePr>
          <p:nvPr>
            <p:ph idx="1"/>
          </p:nvPr>
        </p:nvGraphicFramePr>
        <p:xfrm>
          <a:off x="250825" y="414338"/>
          <a:ext cx="3816350" cy="2862262"/>
        </p:xfrm>
        <a:graphic>
          <a:graphicData uri="http://schemas.openxmlformats.org/presentationml/2006/ole">
            <mc:AlternateContent xmlns:mc="http://schemas.openxmlformats.org/markup-compatibility/2006">
              <mc:Choice xmlns:v="urn:schemas-microsoft-com:vml" Requires="v">
                <p:oleObj spid="_x0000_s3128" name="Bit Eşlem Resmi" r:id="rId3" imgW="1523810" imgH="1142857" progId="PBrush">
                  <p:embed/>
                </p:oleObj>
              </mc:Choice>
              <mc:Fallback>
                <p:oleObj name="Bit Eşlem Resmi" r:id="rId3" imgW="1523810" imgH="1142857" progId="PBrush">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414338"/>
                        <a:ext cx="3816350" cy="2862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7" name="Object 6"/>
          <p:cNvGraphicFramePr>
            <a:graphicFrameLocks noChangeAspect="1"/>
          </p:cNvGraphicFramePr>
          <p:nvPr>
            <p:extLst>
              <p:ext uri="{D42A27DB-BD31-4B8C-83A1-F6EECF244321}">
                <p14:modId xmlns:p14="http://schemas.microsoft.com/office/powerpoint/2010/main" val="4009099608"/>
              </p:ext>
            </p:extLst>
          </p:nvPr>
        </p:nvGraphicFramePr>
        <p:xfrm>
          <a:off x="5220072" y="332656"/>
          <a:ext cx="3816424" cy="3024336"/>
        </p:xfrm>
        <a:graphic>
          <a:graphicData uri="http://schemas.openxmlformats.org/presentationml/2006/ole">
            <mc:AlternateContent xmlns:mc="http://schemas.openxmlformats.org/markup-compatibility/2006">
              <mc:Choice xmlns:v="urn:schemas-microsoft-com:vml" Requires="v">
                <p:oleObj spid="_x0000_s3129" name="Bit Eşlem Resmi" r:id="rId5" imgW="1476190" imgH="1400000" progId="PBrush">
                  <p:embed/>
                </p:oleObj>
              </mc:Choice>
              <mc:Fallback>
                <p:oleObj name="Bit Eşlem Resmi" r:id="rId5" imgW="1476190" imgH="1400000" progId="PBrush">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20072" y="332656"/>
                        <a:ext cx="3816424" cy="3024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8" name="Object 7"/>
          <p:cNvGraphicFramePr>
            <a:graphicFrameLocks noChangeAspect="1"/>
          </p:cNvGraphicFramePr>
          <p:nvPr>
            <p:extLst>
              <p:ext uri="{D42A27DB-BD31-4B8C-83A1-F6EECF244321}">
                <p14:modId xmlns:p14="http://schemas.microsoft.com/office/powerpoint/2010/main" val="1498444683"/>
              </p:ext>
            </p:extLst>
          </p:nvPr>
        </p:nvGraphicFramePr>
        <p:xfrm>
          <a:off x="5076056" y="3501008"/>
          <a:ext cx="3888432" cy="3140968"/>
        </p:xfrm>
        <a:graphic>
          <a:graphicData uri="http://schemas.openxmlformats.org/presentationml/2006/ole">
            <mc:AlternateContent xmlns:mc="http://schemas.openxmlformats.org/markup-compatibility/2006">
              <mc:Choice xmlns:v="urn:schemas-microsoft-com:vml" Requires="v">
                <p:oleObj spid="_x0000_s3130" name="Bit Eşlem Resmi" r:id="rId7" imgW="2066667" imgH="2161905" progId="PBrush">
                  <p:embed/>
                </p:oleObj>
              </mc:Choice>
              <mc:Fallback>
                <p:oleObj name="Bit Eşlem Resmi" r:id="rId7" imgW="2066667" imgH="2161905" progId="PBrush">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76056" y="3501008"/>
                        <a:ext cx="3888432" cy="3140968"/>
                      </a:xfrm>
                      <a:prstGeom prst="rect">
                        <a:avLst/>
                      </a:prstGeom>
                      <a:noFill/>
                      <a:ln>
                        <a:noFill/>
                      </a:ln>
                      <a:effectLst/>
                    </p:spPr>
                  </p:pic>
                </p:oleObj>
              </mc:Fallback>
            </mc:AlternateContent>
          </a:graphicData>
        </a:graphic>
      </p:graphicFrame>
      <p:pic>
        <p:nvPicPr>
          <p:cNvPr id="5" name="Picture 9" descr="ANd9GcTE4QSLVqzjMWv62Nj32ShsYPK6N9Nf8NWjZblJs282J1AvewCQ"/>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0825" y="3212976"/>
            <a:ext cx="2016125" cy="13874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descr="zehirlen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1188" y="4869160"/>
            <a:ext cx="1872580" cy="18703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61945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7494"/>
            <a:ext cx="8229600" cy="1145282"/>
          </a:xfrm>
        </p:spPr>
        <p:txBody>
          <a:bodyPr>
            <a:normAutofit fontScale="90000"/>
          </a:bodyPr>
          <a:lstStyle/>
          <a:p>
            <a:pPr algn="ctr"/>
            <a:r>
              <a:rPr lang="tr-TR" sz="3600" b="1" dirty="0" smtClean="0"/>
              <a:t/>
            </a:r>
            <a:br>
              <a:rPr lang="tr-TR" sz="3600" b="1" dirty="0" smtClean="0"/>
            </a:br>
            <a:r>
              <a:rPr lang="tr-TR" sz="3600" b="1" dirty="0" smtClean="0"/>
              <a:t>Zehirlenme Hangi </a:t>
            </a:r>
            <a:r>
              <a:rPr lang="tr-TR" sz="3600" b="1" dirty="0"/>
              <a:t>Y</a:t>
            </a:r>
            <a:r>
              <a:rPr lang="tr-TR" sz="3600" b="1" dirty="0" smtClean="0"/>
              <a:t>ollarla </a:t>
            </a:r>
            <a:r>
              <a:rPr lang="tr-TR" sz="3600" b="1" dirty="0"/>
              <a:t>M</a:t>
            </a:r>
            <a:r>
              <a:rPr lang="tr-TR" sz="3600" b="1" dirty="0" smtClean="0"/>
              <a:t>eydana </a:t>
            </a:r>
            <a:r>
              <a:rPr lang="tr-TR" sz="3600" b="1" dirty="0"/>
              <a:t>G</a:t>
            </a:r>
            <a:r>
              <a:rPr lang="tr-TR" sz="3600" b="1" dirty="0" smtClean="0"/>
              <a:t>elir?</a:t>
            </a:r>
            <a:r>
              <a:rPr lang="tr-TR" dirty="0" smtClean="0"/>
              <a:t/>
            </a:r>
            <a:br>
              <a:rPr lang="tr-TR" dirty="0" smtClean="0"/>
            </a:br>
            <a:endParaRPr lang="tr-TR" dirty="0"/>
          </a:p>
        </p:txBody>
      </p:sp>
      <p:sp>
        <p:nvSpPr>
          <p:cNvPr id="3" name="2 İçerik Yer Tutucusu"/>
          <p:cNvSpPr>
            <a:spLocks noGrp="1"/>
          </p:cNvSpPr>
          <p:nvPr>
            <p:ph idx="1"/>
          </p:nvPr>
        </p:nvSpPr>
        <p:spPr>
          <a:xfrm>
            <a:off x="457200" y="980728"/>
            <a:ext cx="8229600" cy="5877272"/>
          </a:xfrm>
        </p:spPr>
        <p:txBody>
          <a:bodyPr>
            <a:normAutofit fontScale="92500"/>
          </a:bodyPr>
          <a:lstStyle/>
          <a:p>
            <a:pPr>
              <a:buNone/>
            </a:pPr>
            <a:r>
              <a:rPr lang="tr-TR" dirty="0" smtClean="0"/>
              <a:t>	</a:t>
            </a:r>
            <a:r>
              <a:rPr lang="tr-TR" sz="3100" b="1" dirty="0" smtClean="0">
                <a:solidFill>
                  <a:srgbClr val="FF0000"/>
                </a:solidFill>
              </a:rPr>
              <a:t>Zehirlenme yolları üç grupta toplanır.</a:t>
            </a:r>
          </a:p>
          <a:p>
            <a:pPr lvl="0">
              <a:buFont typeface="Wingdings" pitchFamily="2" charset="2"/>
              <a:buChar char="Ø"/>
            </a:pPr>
            <a:r>
              <a:rPr lang="tr-TR" b="1" dirty="0" smtClean="0">
                <a:solidFill>
                  <a:srgbClr val="FF0000"/>
                </a:solidFill>
              </a:rPr>
              <a:t>Sindirim yoluyla:</a:t>
            </a:r>
            <a:r>
              <a:rPr lang="tr-TR" dirty="0" smtClean="0">
                <a:solidFill>
                  <a:srgbClr val="FF0000"/>
                </a:solidFill>
              </a:rPr>
              <a:t> </a:t>
            </a:r>
            <a:r>
              <a:rPr lang="tr-TR" dirty="0" smtClean="0"/>
              <a:t>En sık rastlanan zehirlenme yoludur. Sindirim yoluyla alınan zehirler genellikle ev ya da bahçede kullanılan kimyasal maddeler, zehirli mantarlar, bozuk besinler, ilaç ve aşırı alkoldür.</a:t>
            </a:r>
          </a:p>
          <a:p>
            <a:pPr lvl="0">
              <a:buFont typeface="Wingdings" pitchFamily="2" charset="2"/>
              <a:buChar char="Ø"/>
            </a:pPr>
            <a:r>
              <a:rPr lang="tr-TR" b="1" dirty="0" smtClean="0">
                <a:solidFill>
                  <a:srgbClr val="FF0000"/>
                </a:solidFill>
              </a:rPr>
              <a:t>Solunum yoluyla: </a:t>
            </a:r>
            <a:r>
              <a:rPr lang="tr-TR" dirty="0" smtClean="0"/>
              <a:t>Zehirli maddenin solunum yolu ile alınmasıyla oluşur. Genellikle karbon monoksit (tüp kaçakları, şofben, bütan gaz sobaları), lağım çukuru veya kayalarda biriken karbondioksit, havuz hijyeninde kullanılan klor, yapıştırıcılar, boyalar ev temizleyicileri gibi maddeler ile oluşur.</a:t>
            </a:r>
          </a:p>
          <a:p>
            <a:pPr lvl="0">
              <a:buFont typeface="Wingdings" pitchFamily="2" charset="2"/>
              <a:buChar char="Ø"/>
            </a:pPr>
            <a:r>
              <a:rPr lang="tr-TR" b="1" dirty="0" smtClean="0">
                <a:solidFill>
                  <a:srgbClr val="FF0000"/>
                </a:solidFill>
              </a:rPr>
              <a:t>Cilt yoluyla:</a:t>
            </a:r>
            <a:r>
              <a:rPr lang="tr-TR" dirty="0" smtClean="0">
                <a:solidFill>
                  <a:srgbClr val="FF0000"/>
                </a:solidFill>
              </a:rPr>
              <a:t> </a:t>
            </a:r>
            <a:r>
              <a:rPr lang="tr-TR" dirty="0" smtClean="0"/>
              <a:t>Zehirli madde vücuda direk deri aracılığı ile girer. Bu yolla olan zehirlenmeler böcek sokmaları, hayvan ısırıkları, ilaç enjeksiyonları, saç boyaları, zirai ilaçlar gibi zehirli maddelerin deriden emilmesi ile oluşur.</a:t>
            </a:r>
          </a:p>
          <a:p>
            <a:pPr>
              <a:buNone/>
            </a:pPr>
            <a:endParaRPr lang="tr-TR" dirty="0" smtClean="0"/>
          </a:p>
          <a:p>
            <a:pPr>
              <a:buNone/>
            </a:pPr>
            <a:endParaRPr lang="tr-T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332656"/>
            <a:ext cx="8229600" cy="792088"/>
          </a:xfrm>
        </p:spPr>
        <p:txBody>
          <a:bodyPr>
            <a:noAutofit/>
          </a:bodyPr>
          <a:lstStyle/>
          <a:p>
            <a:pPr algn="ctr"/>
            <a:r>
              <a:rPr lang="tr-TR" sz="3600" b="1" dirty="0"/>
              <a:t>Zehirlenme hangi yollarla meydana gelir?</a:t>
            </a:r>
            <a:r>
              <a:rPr lang="tr-TR" sz="3600" dirty="0"/>
              <a:t/>
            </a:r>
            <a:br>
              <a:rPr lang="tr-TR" sz="3600" dirty="0"/>
            </a:br>
            <a:endParaRPr lang="tr-TR" sz="3600" dirty="0"/>
          </a:p>
        </p:txBody>
      </p:sp>
      <p:pic>
        <p:nvPicPr>
          <p:cNvPr id="4"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95536" y="764704"/>
            <a:ext cx="8352928" cy="5832648"/>
          </a:xfrm>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1279313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145282"/>
          </a:xfrm>
        </p:spPr>
        <p:txBody>
          <a:bodyPr>
            <a:normAutofit fontScale="90000"/>
          </a:bodyPr>
          <a:lstStyle/>
          <a:p>
            <a:pPr algn="ctr"/>
            <a:r>
              <a:rPr lang="tr-TR" sz="4000" b="1" dirty="0" smtClean="0"/>
              <a:t/>
            </a:r>
            <a:br>
              <a:rPr lang="tr-TR" sz="4000" b="1" dirty="0" smtClean="0"/>
            </a:br>
            <a:r>
              <a:rPr lang="tr-TR" sz="4000" b="1" dirty="0" smtClean="0"/>
              <a:t>Zehirlenmelerde Genel </a:t>
            </a:r>
            <a:r>
              <a:rPr lang="tr-TR" sz="4000" b="1" dirty="0"/>
              <a:t>B</a:t>
            </a:r>
            <a:r>
              <a:rPr lang="tr-TR" sz="4000" b="1" dirty="0" smtClean="0"/>
              <a:t>elirtiler </a:t>
            </a:r>
            <a:r>
              <a:rPr lang="tr-TR" sz="4000" b="1" dirty="0"/>
              <a:t>N</a:t>
            </a:r>
            <a:r>
              <a:rPr lang="tr-TR" sz="4000" b="1" dirty="0" smtClean="0"/>
              <a:t>elerdir?</a:t>
            </a:r>
            <a:r>
              <a:rPr lang="tr-TR" dirty="0" smtClean="0"/>
              <a:t/>
            </a:r>
            <a:br>
              <a:rPr lang="tr-TR" dirty="0" smtClean="0"/>
            </a:br>
            <a:endParaRPr lang="tr-TR" dirty="0"/>
          </a:p>
        </p:txBody>
      </p:sp>
      <p:sp>
        <p:nvSpPr>
          <p:cNvPr id="3" name="Content Placeholder 2"/>
          <p:cNvSpPr>
            <a:spLocks noGrp="1"/>
          </p:cNvSpPr>
          <p:nvPr>
            <p:ph idx="1"/>
          </p:nvPr>
        </p:nvSpPr>
        <p:spPr>
          <a:xfrm>
            <a:off x="457200" y="1052736"/>
            <a:ext cx="8229600" cy="5271864"/>
          </a:xfrm>
        </p:spPr>
        <p:txBody>
          <a:bodyPr>
            <a:normAutofit/>
          </a:bodyPr>
          <a:lstStyle/>
          <a:p>
            <a:pPr lvl="0">
              <a:buFont typeface="Wingdings" pitchFamily="2" charset="2"/>
              <a:buChar char="Ø"/>
            </a:pPr>
            <a:r>
              <a:rPr lang="tr-TR" b="1" dirty="0" smtClean="0">
                <a:solidFill>
                  <a:srgbClr val="FF0000"/>
                </a:solidFill>
              </a:rPr>
              <a:t>Sindirim sistemi bozuklukları:</a:t>
            </a:r>
            <a:r>
              <a:rPr lang="tr-TR" dirty="0" smtClean="0">
                <a:solidFill>
                  <a:srgbClr val="FF0000"/>
                </a:solidFill>
              </a:rPr>
              <a:t> </a:t>
            </a:r>
            <a:r>
              <a:rPr lang="tr-TR" dirty="0" smtClean="0"/>
              <a:t>Bulantı, kusma, karın ağrısı, gaz, şişkinlik, ishal</a:t>
            </a:r>
          </a:p>
          <a:p>
            <a:pPr lvl="0">
              <a:buFont typeface="Wingdings" pitchFamily="2" charset="2"/>
              <a:buChar char="Ø"/>
            </a:pPr>
            <a:r>
              <a:rPr lang="tr-TR" b="1" dirty="0" smtClean="0">
                <a:solidFill>
                  <a:srgbClr val="FF0000"/>
                </a:solidFill>
              </a:rPr>
              <a:t>Sinir sistemi bozuklukları:</a:t>
            </a:r>
            <a:r>
              <a:rPr lang="tr-TR" dirty="0" smtClean="0">
                <a:solidFill>
                  <a:srgbClr val="FF0000"/>
                </a:solidFill>
              </a:rPr>
              <a:t> </a:t>
            </a:r>
            <a:r>
              <a:rPr lang="tr-TR" dirty="0" smtClean="0"/>
              <a:t>Bilinç kaybı, havale, rahatsızlık hissi, kaslarda ağrı, kasılma, hareketlerde uyumsuzluk, şok belirtileri</a:t>
            </a:r>
          </a:p>
          <a:p>
            <a:pPr lvl="0">
              <a:buFont typeface="Wingdings" pitchFamily="2" charset="2"/>
              <a:buChar char="Ø"/>
            </a:pPr>
            <a:r>
              <a:rPr lang="tr-TR" b="1" dirty="0" smtClean="0">
                <a:solidFill>
                  <a:srgbClr val="FF0000"/>
                </a:solidFill>
              </a:rPr>
              <a:t>Solunum sistemi bozuklukları:</a:t>
            </a:r>
            <a:r>
              <a:rPr lang="tr-TR" dirty="0" smtClean="0">
                <a:solidFill>
                  <a:srgbClr val="FF0000"/>
                </a:solidFill>
              </a:rPr>
              <a:t> </a:t>
            </a:r>
            <a:r>
              <a:rPr lang="tr-TR" dirty="0" smtClean="0"/>
              <a:t>Nefes darlığı, solunum durması, baş ağrısı, baş dönmesi, kulak çınlaması, oksijen yetmezliği nedeni ile ciltte kızarıklık, morarma</a:t>
            </a:r>
          </a:p>
          <a:p>
            <a:pPr lvl="0">
              <a:buFont typeface="Wingdings" pitchFamily="2" charset="2"/>
              <a:buChar char="Ø"/>
            </a:pPr>
            <a:r>
              <a:rPr lang="tr-TR" b="1" dirty="0" smtClean="0">
                <a:solidFill>
                  <a:srgbClr val="FF0000"/>
                </a:solidFill>
              </a:rPr>
              <a:t>Dolaşım sistemi bozuklukları:</a:t>
            </a:r>
            <a:r>
              <a:rPr lang="tr-TR" dirty="0" smtClean="0">
                <a:solidFill>
                  <a:srgbClr val="FF0000"/>
                </a:solidFill>
              </a:rPr>
              <a:t> </a:t>
            </a:r>
            <a:r>
              <a:rPr lang="tr-TR" dirty="0" smtClean="0"/>
              <a:t>Nabız bozukluğu, baş ağrısı, soğuk terleme, kalp durması</a:t>
            </a:r>
          </a:p>
          <a:p>
            <a:pPr>
              <a:buNone/>
            </a:pPr>
            <a:endParaRPr lang="tr-T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001266"/>
          </a:xfrm>
        </p:spPr>
        <p:txBody>
          <a:bodyPr>
            <a:normAutofit fontScale="90000"/>
          </a:bodyPr>
          <a:lstStyle/>
          <a:p>
            <a:pPr algn="ctr"/>
            <a:r>
              <a:rPr lang="tr-TR" sz="4000" b="1" dirty="0" smtClean="0"/>
              <a:t/>
            </a:r>
            <a:br>
              <a:rPr lang="tr-TR" sz="4000" b="1" dirty="0" smtClean="0"/>
            </a:br>
            <a:r>
              <a:rPr lang="tr-TR" sz="4000" b="1" dirty="0" smtClean="0"/>
              <a:t>Sindirim Yoluyla Zehirlenmede İlk Yardım Nasıl Olmalıdır?</a:t>
            </a:r>
            <a:endParaRPr lang="tr-TR" sz="4000" b="1" dirty="0"/>
          </a:p>
        </p:txBody>
      </p:sp>
      <p:sp>
        <p:nvSpPr>
          <p:cNvPr id="3" name="Content Placeholder 2"/>
          <p:cNvSpPr>
            <a:spLocks noGrp="1"/>
          </p:cNvSpPr>
          <p:nvPr>
            <p:ph idx="1"/>
          </p:nvPr>
        </p:nvSpPr>
        <p:spPr>
          <a:xfrm>
            <a:off x="457200" y="1484784"/>
            <a:ext cx="8229600" cy="5373216"/>
          </a:xfrm>
        </p:spPr>
        <p:txBody>
          <a:bodyPr>
            <a:normAutofit/>
          </a:bodyPr>
          <a:lstStyle/>
          <a:p>
            <a:pPr lvl="0">
              <a:buFont typeface="Wingdings" pitchFamily="2" charset="2"/>
              <a:buChar char="Ø"/>
            </a:pPr>
            <a:r>
              <a:rPr lang="tr-TR" sz="2600" dirty="0" smtClean="0"/>
              <a:t>Bilinç kontrolü yapılır,</a:t>
            </a:r>
          </a:p>
          <a:p>
            <a:pPr lvl="0">
              <a:buFont typeface="Wingdings" pitchFamily="2" charset="2"/>
              <a:buChar char="Ø"/>
            </a:pPr>
            <a:r>
              <a:rPr lang="tr-TR" sz="2600" dirty="0" smtClean="0"/>
              <a:t>Ağız zehirli madde ile temas etmişse su ile çalkalanır, zehirli madde ele temas etmişse el sabunlu su ile yıkanır,</a:t>
            </a:r>
          </a:p>
          <a:p>
            <a:pPr lvl="0">
              <a:buFont typeface="Wingdings" pitchFamily="2" charset="2"/>
              <a:buChar char="Ø"/>
            </a:pPr>
            <a:r>
              <a:rPr lang="tr-TR" sz="2600" dirty="0" smtClean="0"/>
              <a:t>Yaşam bulguları değerlendirilir,</a:t>
            </a:r>
          </a:p>
          <a:p>
            <a:pPr lvl="0">
              <a:buFont typeface="Wingdings" pitchFamily="2" charset="2"/>
              <a:buChar char="Ø"/>
            </a:pPr>
            <a:r>
              <a:rPr lang="tr-TR" sz="2600" dirty="0" smtClean="0"/>
              <a:t>Kusma, bulantı, ishal gibi belirtiler değerlendirilir,</a:t>
            </a:r>
          </a:p>
          <a:p>
            <a:pPr lvl="0">
              <a:buFont typeface="Wingdings" pitchFamily="2" charset="2"/>
              <a:buChar char="Ø"/>
            </a:pPr>
            <a:r>
              <a:rPr lang="tr-TR" sz="2600" dirty="0" smtClean="0"/>
              <a:t>Kusturulmaya çalışılmaz, özellikle yakıcı maddelerin alındığı durumlarda hasta asla kusturulmaz,</a:t>
            </a:r>
          </a:p>
          <a:p>
            <a:pPr lvl="0">
              <a:buFont typeface="Wingdings" pitchFamily="2" charset="2"/>
              <a:buChar char="Ø"/>
            </a:pPr>
            <a:r>
              <a:rPr lang="tr-TR" sz="2600" dirty="0" smtClean="0"/>
              <a:t>Bilinç kaybı varsa koma pozisyonu verilir,</a:t>
            </a:r>
          </a:p>
          <a:p>
            <a:pPr lvl="0">
              <a:buFont typeface="Wingdings" pitchFamily="2" charset="2"/>
              <a:buChar char="Ø"/>
            </a:pPr>
            <a:r>
              <a:rPr lang="tr-TR" sz="2600" dirty="0" smtClean="0"/>
              <a:t>Üstü örtülür,</a:t>
            </a:r>
          </a:p>
          <a:p>
            <a:pPr lvl="0">
              <a:buFont typeface="Wingdings" pitchFamily="2" charset="2"/>
              <a:buChar char="Ø"/>
            </a:pPr>
            <a:r>
              <a:rPr lang="tr-TR" sz="2600" dirty="0" smtClean="0"/>
              <a:t>Tıbbi yardım istenir </a:t>
            </a:r>
            <a:r>
              <a:rPr lang="tr-TR" sz="2600" b="1" dirty="0" smtClean="0"/>
              <a:t>(112)</a:t>
            </a:r>
            <a:r>
              <a:rPr lang="tr-TR" sz="2600" dirty="0" smtClean="0"/>
              <a:t>,</a:t>
            </a:r>
          </a:p>
          <a:p>
            <a:pPr>
              <a:buNone/>
            </a:pPr>
            <a:endParaRPr lang="tr-T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001266"/>
          </a:xfrm>
        </p:spPr>
        <p:txBody>
          <a:bodyPr>
            <a:normAutofit fontScale="90000"/>
          </a:bodyPr>
          <a:lstStyle/>
          <a:p>
            <a:pPr algn="ctr"/>
            <a:r>
              <a:rPr lang="tr-TR" sz="4000" b="1" dirty="0" smtClean="0"/>
              <a:t/>
            </a:r>
            <a:br>
              <a:rPr lang="tr-TR" sz="4000" b="1" dirty="0" smtClean="0"/>
            </a:br>
            <a:r>
              <a:rPr lang="tr-TR" sz="4000" b="1" dirty="0" smtClean="0"/>
              <a:t>Sindirim Yoluyla Zehirlenmede İlk Yardım Nasıl Olmalıdır?</a:t>
            </a:r>
            <a:endParaRPr lang="tr-TR" sz="4000" b="1" dirty="0"/>
          </a:p>
        </p:txBody>
      </p:sp>
      <p:pic>
        <p:nvPicPr>
          <p:cNvPr id="4" name="Picture 4" descr="1111"/>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r="6847"/>
          <a:stretch>
            <a:fillRect/>
          </a:stretch>
        </p:blipFill>
        <p:spPr>
          <a:xfrm>
            <a:off x="107504" y="1484784"/>
            <a:ext cx="4320480" cy="5245224"/>
          </a:xfrm>
          <a:noFill/>
          <a:ln/>
        </p:spPr>
      </p:pic>
      <p:pic>
        <p:nvPicPr>
          <p:cNvPr id="5" name="Picture 5" descr="j030993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a:xfrm>
            <a:off x="4571999" y="1556793"/>
            <a:ext cx="4464497" cy="5184576"/>
          </a:xfrm>
          <a:prstGeom prst="rect">
            <a:avLst/>
          </a:prstGeom>
          <a:noFill/>
          <a:ln/>
        </p:spPr>
      </p:pic>
    </p:spTree>
    <p:extLst>
      <p:ext uri="{BB962C8B-B14F-4D97-AF65-F5344CB8AC3E}">
        <p14:creationId xmlns:p14="http://schemas.microsoft.com/office/powerpoint/2010/main" val="41181795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145282"/>
          </a:xfrm>
        </p:spPr>
        <p:txBody>
          <a:bodyPr>
            <a:noAutofit/>
          </a:bodyPr>
          <a:lstStyle/>
          <a:p>
            <a:pPr algn="ctr"/>
            <a:r>
              <a:rPr lang="tr-TR" sz="3600" b="1" dirty="0" smtClean="0"/>
              <a:t>Sindirim Yoluyla Zehirlenmede </a:t>
            </a:r>
            <a:r>
              <a:rPr lang="tr-TR" sz="3600" b="1" dirty="0"/>
              <a:t>İ</a:t>
            </a:r>
            <a:r>
              <a:rPr lang="tr-TR" sz="3600" b="1" dirty="0" smtClean="0"/>
              <a:t>lkyardım Nasıl </a:t>
            </a:r>
            <a:r>
              <a:rPr lang="tr-TR" sz="3600" b="1" dirty="0"/>
              <a:t>O</a:t>
            </a:r>
            <a:r>
              <a:rPr lang="tr-TR" sz="3600" b="1" dirty="0" smtClean="0"/>
              <a:t>lmalıdır?</a:t>
            </a:r>
            <a:endParaRPr lang="tr-TR" sz="3600" dirty="0"/>
          </a:p>
        </p:txBody>
      </p:sp>
      <p:sp>
        <p:nvSpPr>
          <p:cNvPr id="3" name="Content Placeholder 2"/>
          <p:cNvSpPr>
            <a:spLocks noGrp="1"/>
          </p:cNvSpPr>
          <p:nvPr>
            <p:ph idx="1"/>
          </p:nvPr>
        </p:nvSpPr>
        <p:spPr>
          <a:xfrm>
            <a:off x="457200" y="1556792"/>
            <a:ext cx="8229600" cy="5301208"/>
          </a:xfrm>
        </p:spPr>
        <p:txBody>
          <a:bodyPr/>
          <a:lstStyle/>
          <a:p>
            <a:pPr>
              <a:buNone/>
            </a:pPr>
            <a:r>
              <a:rPr lang="tr-TR" dirty="0" smtClean="0"/>
              <a:t>  </a:t>
            </a:r>
          </a:p>
          <a:p>
            <a:pPr>
              <a:buNone/>
            </a:pPr>
            <a:r>
              <a:rPr lang="tr-TR" sz="2800" dirty="0" smtClean="0"/>
              <a:t>   Olayla ilgili bilgiler toplanarak kaydedilir; Sindirim yolu ile olan zehirlenmelerde tıbbi müdahaleye yardımcı olmak için;</a:t>
            </a:r>
          </a:p>
          <a:p>
            <a:pPr>
              <a:buNone/>
            </a:pPr>
            <a:endParaRPr lang="tr-TR" sz="2800" dirty="0" smtClean="0"/>
          </a:p>
          <a:p>
            <a:pPr>
              <a:buFont typeface="Wingdings" pitchFamily="2" charset="2"/>
              <a:buChar char="Ø"/>
            </a:pPr>
            <a:r>
              <a:rPr lang="tr-TR" sz="2800" dirty="0" smtClean="0"/>
              <a:t>—Zehirli maddenin türü nedir?</a:t>
            </a:r>
          </a:p>
          <a:p>
            <a:pPr>
              <a:buFont typeface="Wingdings" pitchFamily="2" charset="2"/>
              <a:buChar char="Ø"/>
            </a:pPr>
            <a:r>
              <a:rPr lang="tr-TR" sz="2800" dirty="0" smtClean="0"/>
              <a:t>—İlaç ya da uyuşturucu alıyor mu?</a:t>
            </a:r>
          </a:p>
          <a:p>
            <a:pPr>
              <a:buFont typeface="Wingdings" pitchFamily="2" charset="2"/>
              <a:buChar char="Ø"/>
            </a:pPr>
            <a:r>
              <a:rPr lang="tr-TR" sz="2800" dirty="0" smtClean="0"/>
              <a:t>—Hasta saat kaçta bulundu?</a:t>
            </a:r>
          </a:p>
          <a:p>
            <a:pPr>
              <a:buFont typeface="Wingdings" pitchFamily="2" charset="2"/>
              <a:buChar char="Ø"/>
            </a:pPr>
            <a:r>
              <a:rPr lang="tr-TR" sz="2800" dirty="0" smtClean="0"/>
              <a:t>—Evde ne tip ilaçlar var?</a:t>
            </a:r>
          </a:p>
          <a:p>
            <a:pPr>
              <a:buNone/>
            </a:pPr>
            <a:endParaRPr lang="tr-TR" dirty="0" smtClean="0"/>
          </a:p>
          <a:p>
            <a:pPr>
              <a:buNone/>
            </a:pPr>
            <a:endParaRPr lang="tr-T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8229600" cy="936104"/>
          </a:xfrm>
        </p:spPr>
        <p:txBody>
          <a:bodyPr>
            <a:normAutofit/>
          </a:bodyPr>
          <a:lstStyle/>
          <a:p>
            <a:pPr algn="ctr"/>
            <a:r>
              <a:rPr lang="tr-TR" sz="3600" b="1" dirty="0" smtClean="0"/>
              <a:t>Sindirim Yoluyla Zehirlenmede İlk </a:t>
            </a:r>
            <a:r>
              <a:rPr lang="tr-TR" sz="3600" b="1" dirty="0"/>
              <a:t>Y</a:t>
            </a:r>
            <a:r>
              <a:rPr lang="tr-TR" sz="3600" b="1" dirty="0" smtClean="0"/>
              <a:t>ardım</a:t>
            </a:r>
            <a:endParaRPr lang="tr-TR" sz="3600" dirty="0"/>
          </a:p>
        </p:txBody>
      </p:sp>
      <p:sp>
        <p:nvSpPr>
          <p:cNvPr id="4" name="3 İçerik Yer Tutucusu"/>
          <p:cNvSpPr>
            <a:spLocks noGrp="1"/>
          </p:cNvSpPr>
          <p:nvPr>
            <p:ph idx="1"/>
          </p:nvPr>
        </p:nvSpPr>
        <p:spPr/>
        <p:txBody>
          <a:bodyPr>
            <a:normAutofit/>
          </a:bodyPr>
          <a:lstStyle/>
          <a:p>
            <a:pPr lvl="0"/>
            <a:endParaRPr lang="tr-TR" dirty="0" smtClean="0"/>
          </a:p>
          <a:p>
            <a:pPr>
              <a:buNone/>
            </a:pPr>
            <a:endParaRPr lang="tr-TR" sz="3200" dirty="0"/>
          </a:p>
        </p:txBody>
      </p:sp>
      <p:pic>
        <p:nvPicPr>
          <p:cNvPr id="1026" name="59 Resim" descr="10007921.jpg"/>
          <p:cNvPicPr>
            <a:picLocks noChangeAspect="1" noChangeArrowheads="1"/>
          </p:cNvPicPr>
          <p:nvPr/>
        </p:nvPicPr>
        <p:blipFill>
          <a:blip r:embed="rId2" cstate="print"/>
          <a:srcRect/>
          <a:stretch>
            <a:fillRect/>
          </a:stretch>
        </p:blipFill>
        <p:spPr bwMode="auto">
          <a:xfrm>
            <a:off x="4860032" y="1628800"/>
            <a:ext cx="4176464" cy="5040560"/>
          </a:xfrm>
          <a:prstGeom prst="rect">
            <a:avLst/>
          </a:prstGeom>
          <a:noFill/>
          <a:ln w="9525">
            <a:noFill/>
            <a:miter lim="800000"/>
            <a:headEnd/>
            <a:tailEnd/>
          </a:ln>
        </p:spPr>
      </p:pic>
      <p:pic>
        <p:nvPicPr>
          <p:cNvPr id="1027" name="33 Resim" descr="457644.jpg"/>
          <p:cNvPicPr>
            <a:picLocks noChangeAspect="1" noChangeArrowheads="1"/>
          </p:cNvPicPr>
          <p:nvPr/>
        </p:nvPicPr>
        <p:blipFill>
          <a:blip r:embed="rId3" cstate="print"/>
          <a:srcRect/>
          <a:stretch>
            <a:fillRect/>
          </a:stretch>
        </p:blipFill>
        <p:spPr bwMode="auto">
          <a:xfrm>
            <a:off x="107504" y="1628800"/>
            <a:ext cx="4608512" cy="5040560"/>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16632"/>
            <a:ext cx="8229600" cy="792088"/>
          </a:xfrm>
        </p:spPr>
        <p:txBody>
          <a:bodyPr>
            <a:normAutofit fontScale="90000"/>
          </a:bodyPr>
          <a:lstStyle/>
          <a:p>
            <a:pPr algn="ctr"/>
            <a:r>
              <a:rPr lang="tr-TR" sz="3200" b="1" dirty="0" smtClean="0"/>
              <a:t>Solunum Yolu </a:t>
            </a:r>
            <a:r>
              <a:rPr lang="tr-TR" sz="3200" b="1" dirty="0"/>
              <a:t>İ</a:t>
            </a:r>
            <a:r>
              <a:rPr lang="tr-TR" sz="3200" b="1" dirty="0" smtClean="0"/>
              <a:t>le </a:t>
            </a:r>
            <a:r>
              <a:rPr lang="tr-TR" sz="3200" b="1" dirty="0"/>
              <a:t>Z</a:t>
            </a:r>
            <a:r>
              <a:rPr lang="tr-TR" sz="3200" b="1" dirty="0" smtClean="0"/>
              <a:t>ehirlenmelerde </a:t>
            </a:r>
            <a:r>
              <a:rPr lang="tr-TR" sz="3200" b="1" dirty="0"/>
              <a:t>İ</a:t>
            </a:r>
            <a:r>
              <a:rPr lang="tr-TR" sz="3200" b="1" dirty="0" smtClean="0"/>
              <a:t>lk </a:t>
            </a:r>
            <a:r>
              <a:rPr lang="tr-TR" sz="3200" b="1" dirty="0"/>
              <a:t>Y</a:t>
            </a:r>
            <a:r>
              <a:rPr lang="tr-TR" sz="3200" b="1" dirty="0" smtClean="0"/>
              <a:t>ardım </a:t>
            </a:r>
            <a:r>
              <a:rPr lang="tr-TR" sz="3200" b="1" dirty="0"/>
              <a:t>N</a:t>
            </a:r>
            <a:r>
              <a:rPr lang="tr-TR" sz="3200" b="1" dirty="0" smtClean="0"/>
              <a:t>asıl </a:t>
            </a:r>
            <a:r>
              <a:rPr lang="tr-TR" sz="3200" b="1" dirty="0"/>
              <a:t>O</a:t>
            </a:r>
            <a:r>
              <a:rPr lang="tr-TR" sz="3200" b="1" dirty="0" smtClean="0"/>
              <a:t>lmalıdır?</a:t>
            </a:r>
            <a:endParaRPr lang="tr-TR" sz="3200" dirty="0"/>
          </a:p>
        </p:txBody>
      </p:sp>
      <p:sp>
        <p:nvSpPr>
          <p:cNvPr id="4" name="3 İçerik Yer Tutucusu"/>
          <p:cNvSpPr>
            <a:spLocks noGrp="1"/>
          </p:cNvSpPr>
          <p:nvPr>
            <p:ph sz="half" idx="1"/>
          </p:nvPr>
        </p:nvSpPr>
        <p:spPr>
          <a:xfrm>
            <a:off x="457200" y="1628800"/>
            <a:ext cx="8435280" cy="5040560"/>
          </a:xfrm>
        </p:spPr>
        <p:txBody>
          <a:bodyPr>
            <a:noAutofit/>
          </a:bodyPr>
          <a:lstStyle/>
          <a:p>
            <a:pPr lvl="0">
              <a:buFont typeface="Wingdings" pitchFamily="2" charset="2"/>
              <a:buChar char="Ø"/>
            </a:pPr>
            <a:r>
              <a:rPr lang="tr-TR" sz="2400" dirty="0" smtClean="0"/>
              <a:t>Hasta temiz havaya çıkarılır ya da cam ve kapı açılarak ortam havalandırılır,</a:t>
            </a:r>
          </a:p>
          <a:p>
            <a:pPr lvl="0">
              <a:buFont typeface="Wingdings" pitchFamily="2" charset="2"/>
              <a:buChar char="Ø"/>
            </a:pPr>
            <a:endParaRPr lang="tr-TR" sz="2400" dirty="0" smtClean="0"/>
          </a:p>
          <a:p>
            <a:pPr lvl="0">
              <a:buFont typeface="Wingdings" pitchFamily="2" charset="2"/>
              <a:buChar char="Ø"/>
            </a:pPr>
            <a:r>
              <a:rPr lang="tr-TR" sz="2400" dirty="0" smtClean="0"/>
              <a:t>Yaşamsal belirtiler değerlendirilir </a:t>
            </a:r>
            <a:r>
              <a:rPr lang="tr-TR" sz="2400" b="1" dirty="0" smtClean="0"/>
              <a:t>(ABC)</a:t>
            </a:r>
            <a:r>
              <a:rPr lang="tr-TR" sz="2400" dirty="0" smtClean="0"/>
              <a:t>,</a:t>
            </a:r>
          </a:p>
          <a:p>
            <a:pPr lvl="0">
              <a:buFont typeface="Wingdings" pitchFamily="2" charset="2"/>
              <a:buChar char="Ø"/>
            </a:pPr>
            <a:endParaRPr lang="tr-TR" sz="2400" dirty="0" smtClean="0"/>
          </a:p>
          <a:p>
            <a:pPr lvl="0">
              <a:buFont typeface="Wingdings" pitchFamily="2" charset="2"/>
              <a:buChar char="Ø"/>
            </a:pPr>
            <a:r>
              <a:rPr lang="tr-TR" sz="2400" dirty="0" smtClean="0"/>
              <a:t>Yarı oturur pozisyonda tutulur,</a:t>
            </a:r>
          </a:p>
          <a:p>
            <a:pPr lvl="0">
              <a:buFont typeface="Wingdings" pitchFamily="2" charset="2"/>
              <a:buChar char="Ø"/>
            </a:pPr>
            <a:endParaRPr lang="tr-TR" sz="2400" dirty="0" smtClean="0"/>
          </a:p>
          <a:p>
            <a:pPr lvl="0">
              <a:buFont typeface="Wingdings" pitchFamily="2" charset="2"/>
              <a:buChar char="Ø"/>
            </a:pPr>
            <a:r>
              <a:rPr lang="tr-TR" sz="2400" dirty="0" smtClean="0"/>
              <a:t>Bilinç kapalı ise koma pozisyonu verilir,</a:t>
            </a:r>
          </a:p>
          <a:p>
            <a:pPr lvl="0">
              <a:buFont typeface="Wingdings" pitchFamily="2" charset="2"/>
              <a:buChar char="Ø"/>
            </a:pPr>
            <a:endParaRPr lang="tr-TR" sz="2400" dirty="0" smtClean="0"/>
          </a:p>
          <a:p>
            <a:pPr lvl="0">
              <a:buFont typeface="Wingdings" pitchFamily="2" charset="2"/>
              <a:buChar char="Ø"/>
            </a:pPr>
            <a:r>
              <a:rPr lang="tr-TR" sz="2400" dirty="0" smtClean="0"/>
              <a:t>Tıbbi yardım istenir </a:t>
            </a:r>
            <a:r>
              <a:rPr lang="tr-TR" sz="2400" b="1" dirty="0" smtClean="0"/>
              <a:t>(112)</a:t>
            </a:r>
            <a:r>
              <a:rPr lang="tr-TR" sz="2400" dirty="0" smtClean="0"/>
              <a:t>,</a:t>
            </a:r>
          </a:p>
          <a:p>
            <a:pPr lvl="0"/>
            <a:endParaRPr lang="tr-TR" sz="1800" dirty="0" smtClean="0"/>
          </a:p>
          <a:p>
            <a:endParaRPr lang="tr-TR"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8229600" cy="720080"/>
          </a:xfrm>
        </p:spPr>
        <p:txBody>
          <a:bodyPr>
            <a:normAutofit fontScale="90000"/>
          </a:bodyPr>
          <a:lstStyle/>
          <a:p>
            <a:pPr algn="ctr"/>
            <a:r>
              <a:rPr lang="tr-TR" sz="3200" b="1" dirty="0" smtClean="0"/>
              <a:t>Solunum Yolu </a:t>
            </a:r>
            <a:r>
              <a:rPr lang="tr-TR" sz="3200" b="1" dirty="0"/>
              <a:t>İ</a:t>
            </a:r>
            <a:r>
              <a:rPr lang="tr-TR" sz="3200" b="1" dirty="0" smtClean="0"/>
              <a:t>le </a:t>
            </a:r>
            <a:r>
              <a:rPr lang="tr-TR" sz="3200" b="1" dirty="0"/>
              <a:t>Z</a:t>
            </a:r>
            <a:r>
              <a:rPr lang="tr-TR" sz="3200" b="1" dirty="0" smtClean="0"/>
              <a:t>ehirlenmelerde İlk </a:t>
            </a:r>
            <a:r>
              <a:rPr lang="tr-TR" sz="3200" b="1" dirty="0"/>
              <a:t>Y</a:t>
            </a:r>
            <a:r>
              <a:rPr lang="tr-TR" sz="3200" b="1" dirty="0" smtClean="0"/>
              <a:t>ardım Nasıl </a:t>
            </a:r>
            <a:r>
              <a:rPr lang="tr-TR" sz="3200" b="1" dirty="0"/>
              <a:t>O</a:t>
            </a:r>
            <a:r>
              <a:rPr lang="tr-TR" sz="3200" b="1" dirty="0" smtClean="0"/>
              <a:t>lmalıdır?</a:t>
            </a:r>
            <a:endParaRPr lang="tr-TR" sz="3200" dirty="0"/>
          </a:p>
        </p:txBody>
      </p:sp>
      <p:sp>
        <p:nvSpPr>
          <p:cNvPr id="5" name="4 İçerik Yer Tutucusu"/>
          <p:cNvSpPr>
            <a:spLocks noGrp="1"/>
          </p:cNvSpPr>
          <p:nvPr>
            <p:ph sz="half" idx="2"/>
          </p:nvPr>
        </p:nvSpPr>
        <p:spPr>
          <a:xfrm>
            <a:off x="179512" y="1124745"/>
            <a:ext cx="8640960" cy="5544616"/>
          </a:xfrm>
        </p:spPr>
        <p:txBody>
          <a:bodyPr>
            <a:normAutofit fontScale="85000" lnSpcReduction="10000"/>
          </a:bodyPr>
          <a:lstStyle/>
          <a:p>
            <a:pPr lvl="0">
              <a:buFont typeface="Wingdings" pitchFamily="2" charset="2"/>
              <a:buChar char="Ø"/>
            </a:pPr>
            <a:r>
              <a:rPr lang="tr-TR" sz="3200" dirty="0" smtClean="0"/>
              <a:t>İlk yardımcı müdahale sırasında kendini ve çevresini korumak için gerekli önlemleri almalıdır,</a:t>
            </a:r>
          </a:p>
          <a:p>
            <a:pPr lvl="0">
              <a:buFont typeface="Wingdings" pitchFamily="2" charset="2"/>
              <a:buChar char="Ø"/>
            </a:pPr>
            <a:endParaRPr lang="tr-TR" sz="3200" dirty="0" smtClean="0"/>
          </a:p>
          <a:p>
            <a:pPr lvl="0">
              <a:buFont typeface="Wingdings" pitchFamily="2" charset="2"/>
              <a:buChar char="Ø"/>
            </a:pPr>
            <a:r>
              <a:rPr lang="tr-TR" sz="3200" dirty="0" smtClean="0"/>
              <a:t>Solunumu korumak için maske veya ıslak bez kullanılır,</a:t>
            </a:r>
          </a:p>
          <a:p>
            <a:pPr lvl="0">
              <a:buFont typeface="Wingdings" pitchFamily="2" charset="2"/>
              <a:buChar char="Ø"/>
            </a:pPr>
            <a:endParaRPr lang="tr-TR" sz="3200" dirty="0" smtClean="0"/>
          </a:p>
          <a:p>
            <a:pPr lvl="0">
              <a:buFont typeface="Wingdings" pitchFamily="2" charset="2"/>
              <a:buChar char="Ø"/>
            </a:pPr>
            <a:r>
              <a:rPr lang="tr-TR" sz="3200" dirty="0" smtClean="0"/>
              <a:t>Elektrik düğmeleri ve diğer elektrikli aletler ve ışıklandırma cihazları kullanılmaz,</a:t>
            </a:r>
          </a:p>
          <a:p>
            <a:pPr lvl="0">
              <a:buFont typeface="Wingdings" pitchFamily="2" charset="2"/>
              <a:buChar char="Ø"/>
            </a:pPr>
            <a:endParaRPr lang="tr-TR" sz="3200" dirty="0" smtClean="0"/>
          </a:p>
          <a:p>
            <a:pPr lvl="0">
              <a:buFont typeface="Wingdings" pitchFamily="2" charset="2"/>
              <a:buChar char="Ø"/>
            </a:pPr>
            <a:r>
              <a:rPr lang="tr-TR" sz="3200" dirty="0" smtClean="0"/>
              <a:t>Yoğun duman varsa hastayı dışarı çıkarmak için ip kullanılmalıdır,</a:t>
            </a:r>
          </a:p>
          <a:p>
            <a:pPr lvl="0">
              <a:buFont typeface="Wingdings" pitchFamily="2" charset="2"/>
              <a:buChar char="Ø"/>
            </a:pPr>
            <a:endParaRPr lang="tr-TR" sz="3200" dirty="0" smtClean="0"/>
          </a:p>
          <a:p>
            <a:pPr lvl="0">
              <a:buFont typeface="Wingdings" pitchFamily="2" charset="2"/>
              <a:buChar char="Ø"/>
            </a:pPr>
            <a:r>
              <a:rPr lang="tr-TR" sz="3200" dirty="0" smtClean="0"/>
              <a:t>Derhal itfaiyeye haber verilir </a:t>
            </a:r>
            <a:r>
              <a:rPr lang="tr-TR" sz="3200" b="1" dirty="0" smtClean="0"/>
              <a:t>(110)</a:t>
            </a:r>
            <a:r>
              <a:rPr lang="tr-TR" sz="3200" dirty="0" smtClean="0"/>
              <a:t>.</a:t>
            </a:r>
          </a:p>
          <a:p>
            <a:endParaRPr lang="tr-TR" dirty="0"/>
          </a:p>
        </p:txBody>
      </p:sp>
    </p:spTree>
    <p:extLst>
      <p:ext uri="{BB962C8B-B14F-4D97-AF65-F5344CB8AC3E}">
        <p14:creationId xmlns:p14="http://schemas.microsoft.com/office/powerpoint/2010/main" val="864285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p:cNvSpPr>
            <a:spLocks noGrp="1"/>
          </p:cNvSpPr>
          <p:nvPr>
            <p:ph type="title"/>
          </p:nvPr>
        </p:nvSpPr>
        <p:spPr>
          <a:xfrm>
            <a:off x="457200" y="188640"/>
            <a:ext cx="8305800" cy="936104"/>
          </a:xfrm>
        </p:spPr>
        <p:txBody>
          <a:bodyPr>
            <a:normAutofit fontScale="90000"/>
          </a:bodyPr>
          <a:lstStyle/>
          <a:p>
            <a:pPr algn="ctr"/>
            <a:r>
              <a:rPr lang="tr-TR" sz="3600" b="1" dirty="0"/>
              <a:t>Solunum Yolu İle Zehirlenmelerde İlk Yardım Nasıl Olmalıdır?</a:t>
            </a:r>
            <a:endParaRPr lang="tr-TR" sz="3600" dirty="0"/>
          </a:p>
        </p:txBody>
      </p:sp>
      <p:pic>
        <p:nvPicPr>
          <p:cNvPr id="6" name="Picture 6" descr="Рисунок1"/>
          <p:cNvPicPr>
            <a:picLocks noChangeAspect="1" noChangeArrowheads="1"/>
          </p:cNvPicPr>
          <p:nvPr/>
        </p:nvPicPr>
        <p:blipFill>
          <a:blip r:embed="rId2">
            <a:lum bright="-36000"/>
            <a:extLst>
              <a:ext uri="{28A0092B-C50C-407E-A947-70E740481C1C}">
                <a14:useLocalDpi xmlns:a14="http://schemas.microsoft.com/office/drawing/2010/main" val="0"/>
              </a:ext>
            </a:extLst>
          </a:blip>
          <a:srcRect/>
          <a:stretch>
            <a:fillRect/>
          </a:stretch>
        </p:blipFill>
        <p:spPr>
          <a:xfrm>
            <a:off x="107504" y="1196752"/>
            <a:ext cx="8928992" cy="5544615"/>
          </a:xfrm>
          <a:prstGeom prst="rect">
            <a:avLst/>
          </a:prstGeom>
          <a:noFill/>
        </p:spPr>
      </p:pic>
    </p:spTree>
    <p:extLst>
      <p:ext uri="{BB962C8B-B14F-4D97-AF65-F5344CB8AC3E}">
        <p14:creationId xmlns:p14="http://schemas.microsoft.com/office/powerpoint/2010/main" val="27476790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a:xfrm>
            <a:off x="457200" y="228600"/>
            <a:ext cx="8229600" cy="968152"/>
          </a:xfrm>
        </p:spPr>
        <p:txBody>
          <a:bodyPr>
            <a:noAutofit/>
          </a:bodyPr>
          <a:lstStyle/>
          <a:p>
            <a:pPr algn="ctr"/>
            <a:r>
              <a:rPr lang="tr-TR" sz="3600" b="1" dirty="0" smtClean="0"/>
              <a:t/>
            </a:r>
            <a:br>
              <a:rPr lang="tr-TR" sz="3600" b="1" dirty="0" smtClean="0"/>
            </a:br>
            <a:r>
              <a:rPr lang="tr-TR" sz="3600" b="1" dirty="0" smtClean="0"/>
              <a:t>Cilt Yolu </a:t>
            </a:r>
            <a:r>
              <a:rPr lang="tr-TR" sz="3600" b="1" dirty="0"/>
              <a:t>İ</a:t>
            </a:r>
            <a:r>
              <a:rPr lang="tr-TR" sz="3600" b="1" dirty="0" smtClean="0"/>
              <a:t>le Zehirlenmelerde İlk Yardım </a:t>
            </a:r>
            <a:r>
              <a:rPr lang="tr-TR" sz="3600" dirty="0" smtClean="0"/>
              <a:t/>
            </a:r>
            <a:br>
              <a:rPr lang="tr-TR" sz="3600" dirty="0" smtClean="0"/>
            </a:br>
            <a:endParaRPr lang="tr-TR" sz="3600" dirty="0"/>
          </a:p>
        </p:txBody>
      </p:sp>
      <p:sp>
        <p:nvSpPr>
          <p:cNvPr id="5" name="4 İçerik Yer Tutucusu"/>
          <p:cNvSpPr>
            <a:spLocks noGrp="1"/>
          </p:cNvSpPr>
          <p:nvPr>
            <p:ph sz="half" idx="1"/>
          </p:nvPr>
        </p:nvSpPr>
        <p:spPr/>
        <p:txBody>
          <a:bodyPr>
            <a:normAutofit lnSpcReduction="10000"/>
          </a:bodyPr>
          <a:lstStyle/>
          <a:p>
            <a:pPr lvl="0">
              <a:buFont typeface="Wingdings" pitchFamily="2" charset="2"/>
              <a:buChar char="Ø"/>
            </a:pPr>
            <a:r>
              <a:rPr lang="tr-TR" dirty="0" smtClean="0"/>
              <a:t>Yaşam bulguları değerlendirilir,</a:t>
            </a:r>
          </a:p>
          <a:p>
            <a:pPr lvl="0">
              <a:buFont typeface="Wingdings" pitchFamily="2" charset="2"/>
              <a:buChar char="Ø"/>
            </a:pPr>
            <a:r>
              <a:rPr lang="tr-TR" dirty="0" smtClean="0"/>
              <a:t>Ellerin zehirli madde ile teması önlenmelidir,</a:t>
            </a:r>
          </a:p>
          <a:p>
            <a:pPr lvl="0">
              <a:buFont typeface="Wingdings" pitchFamily="2" charset="2"/>
              <a:buChar char="Ø"/>
            </a:pPr>
            <a:r>
              <a:rPr lang="tr-TR" dirty="0" smtClean="0"/>
              <a:t>Zehir bulaşmış giysiler çıkartılır,</a:t>
            </a:r>
          </a:p>
          <a:p>
            <a:pPr lvl="0">
              <a:buFont typeface="Wingdings" pitchFamily="2" charset="2"/>
              <a:buChar char="Ø"/>
            </a:pPr>
            <a:r>
              <a:rPr lang="tr-TR" dirty="0" smtClean="0"/>
              <a:t>15–20 dakika boyunca deri bol suyla yıkanmalıdır,</a:t>
            </a:r>
          </a:p>
          <a:p>
            <a:pPr lvl="0">
              <a:buFont typeface="Wingdings" pitchFamily="2" charset="2"/>
              <a:buChar char="Ø"/>
            </a:pPr>
            <a:r>
              <a:rPr lang="tr-TR" dirty="0" smtClean="0"/>
              <a:t>Tıbbi yardım istenir </a:t>
            </a:r>
            <a:r>
              <a:rPr lang="tr-TR" b="1" dirty="0" smtClean="0"/>
              <a:t>(112)</a:t>
            </a:r>
            <a:r>
              <a:rPr lang="tr-TR" dirty="0" smtClean="0"/>
              <a:t>.</a:t>
            </a:r>
          </a:p>
          <a:p>
            <a:endParaRPr lang="tr-TR" dirty="0"/>
          </a:p>
        </p:txBody>
      </p:sp>
      <p:pic>
        <p:nvPicPr>
          <p:cNvPr id="2050" name="76 Resim" descr="252430.jpg"/>
          <p:cNvPicPr>
            <a:picLocks noChangeAspect="1" noChangeArrowheads="1"/>
          </p:cNvPicPr>
          <p:nvPr/>
        </p:nvPicPr>
        <p:blipFill>
          <a:blip r:embed="rId2" cstate="print"/>
          <a:srcRect/>
          <a:stretch>
            <a:fillRect/>
          </a:stretch>
        </p:blipFill>
        <p:spPr bwMode="auto">
          <a:xfrm>
            <a:off x="4929190" y="2071678"/>
            <a:ext cx="1714512" cy="2086357"/>
          </a:xfrm>
          <a:prstGeom prst="rect">
            <a:avLst/>
          </a:prstGeom>
          <a:noFill/>
          <a:ln w="9525">
            <a:noFill/>
            <a:miter lim="800000"/>
            <a:headEnd/>
            <a:tailEnd/>
          </a:ln>
        </p:spPr>
      </p:pic>
      <p:pic>
        <p:nvPicPr>
          <p:cNvPr id="2052" name="98 Resim" descr="452816.jpg"/>
          <p:cNvPicPr>
            <a:picLocks noChangeAspect="1" noChangeArrowheads="1"/>
          </p:cNvPicPr>
          <p:nvPr/>
        </p:nvPicPr>
        <p:blipFill>
          <a:blip r:embed="rId3" cstate="print"/>
          <a:srcRect/>
          <a:stretch>
            <a:fillRect/>
          </a:stretch>
        </p:blipFill>
        <p:spPr bwMode="auto">
          <a:xfrm>
            <a:off x="6786578" y="2071678"/>
            <a:ext cx="1643074" cy="2071702"/>
          </a:xfrm>
          <a:prstGeom prst="rect">
            <a:avLst/>
          </a:prstGeom>
          <a:noFill/>
        </p:spPr>
      </p:pic>
      <p:pic>
        <p:nvPicPr>
          <p:cNvPr id="2051" name="77 Resim" descr="457545.jpg"/>
          <p:cNvPicPr>
            <a:picLocks noChangeAspect="1" noChangeArrowheads="1"/>
          </p:cNvPicPr>
          <p:nvPr/>
        </p:nvPicPr>
        <p:blipFill>
          <a:blip r:embed="rId4" cstate="print"/>
          <a:srcRect/>
          <a:stretch>
            <a:fillRect/>
          </a:stretch>
        </p:blipFill>
        <p:spPr bwMode="auto">
          <a:xfrm>
            <a:off x="5429256" y="4500570"/>
            <a:ext cx="2616643" cy="1714512"/>
          </a:xfrm>
          <a:prstGeom prst="rect">
            <a:avLst/>
          </a:prstGeom>
          <a:noFill/>
        </p:spPr>
      </p:pic>
      <p:sp>
        <p:nvSpPr>
          <p:cNvPr id="2053"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tr-TR"/>
          </a:p>
        </p:txBody>
      </p:sp>
      <p:sp>
        <p:nvSpPr>
          <p:cNvPr id="2054" name="Rectangle 6"/>
          <p:cNvSpPr>
            <a:spLocks noChangeArrowheads="1"/>
          </p:cNvSpPr>
          <p:nvPr/>
        </p:nvSpPr>
        <p:spPr bwMode="auto">
          <a:xfrm>
            <a:off x="457200" y="22002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1000" b="0" i="0" u="none" strike="noStrike" cap="none" normalizeH="0" baseline="0" smtClean="0">
                <a:ln>
                  <a:noFill/>
                </a:ln>
                <a:solidFill>
                  <a:schemeClr val="tx1"/>
                </a:solidFill>
                <a:effectLst/>
                <a:latin typeface="Times New Roman" pitchFamily="18" charset="0"/>
                <a:cs typeface="Times New Roman" pitchFamily="18" charset="0"/>
              </a:rPr>
              <a:t>  </a:t>
            </a:r>
            <a:endParaRPr kumimoji="0" lang="tr-TR" sz="1800" b="0" i="0" u="none" strike="noStrike" cap="none" normalizeH="0" baseline="0" smtClean="0">
              <a:ln>
                <a:noFill/>
              </a:ln>
              <a:solidFill>
                <a:schemeClr val="tx1"/>
              </a:solidFill>
              <a:effectLst/>
              <a:latin typeface="Arial" pitchFamily="34" charset="0"/>
            </a:endParaRPr>
          </a:p>
        </p:txBody>
      </p:sp>
      <p:sp>
        <p:nvSpPr>
          <p:cNvPr id="2055" name="Rectangle 7"/>
          <p:cNvSpPr>
            <a:spLocks noChangeArrowheads="1"/>
          </p:cNvSpPr>
          <p:nvPr/>
        </p:nvSpPr>
        <p:spPr bwMode="auto">
          <a:xfrm>
            <a:off x="457200" y="38385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12700" algn="l"/>
                <a:tab pos="196850" algn="l"/>
              </a:tabLst>
            </a:pPr>
            <a:r>
              <a:rPr kumimoji="0" lang="tr-TR" sz="1000" b="0" i="0" u="none" strike="noStrike" cap="none" normalizeH="0" baseline="0" smtClean="0">
                <a:ln>
                  <a:noFill/>
                </a:ln>
                <a:solidFill>
                  <a:schemeClr val="tx1"/>
                </a:solidFill>
                <a:effectLst/>
                <a:latin typeface="Times New Roman" pitchFamily="18" charset="0"/>
                <a:cs typeface="Times New Roman" pitchFamily="18" charset="0"/>
              </a:rPr>
              <a:t>       </a:t>
            </a:r>
            <a:endParaRPr kumimoji="0" lang="tr-TR" sz="1800" b="0" i="0" u="none" strike="noStrike" cap="none" normalizeH="0" baseline="0" smtClean="0">
              <a:ln>
                <a:noFill/>
              </a:ln>
              <a:solidFill>
                <a:schemeClr val="tx1"/>
              </a:solidFill>
              <a:effectLst/>
              <a:latin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8229600" cy="1296144"/>
          </a:xfrm>
        </p:spPr>
        <p:txBody>
          <a:bodyPr>
            <a:noAutofit/>
          </a:bodyPr>
          <a:lstStyle/>
          <a:p>
            <a:pPr algn="ctr"/>
            <a:r>
              <a:rPr lang="tr-TR" sz="3200" b="1" dirty="0" smtClean="0"/>
              <a:t/>
            </a:r>
            <a:br>
              <a:rPr lang="tr-TR" sz="3200" b="1" dirty="0" smtClean="0"/>
            </a:br>
            <a:r>
              <a:rPr lang="tr-TR" sz="3200" b="1" dirty="0" smtClean="0"/>
              <a:t>Zehirlenmelerde genel ilk yardım kuralları nelerdir?</a:t>
            </a:r>
            <a:r>
              <a:rPr lang="tr-TR" sz="3200" dirty="0" smtClean="0"/>
              <a:t/>
            </a:r>
            <a:br>
              <a:rPr lang="tr-TR" sz="3200" dirty="0" smtClean="0"/>
            </a:br>
            <a:endParaRPr lang="tr-TR" sz="3200" dirty="0"/>
          </a:p>
        </p:txBody>
      </p:sp>
      <p:sp>
        <p:nvSpPr>
          <p:cNvPr id="3" name="2 İçerik Yer Tutucusu"/>
          <p:cNvSpPr>
            <a:spLocks noGrp="1"/>
          </p:cNvSpPr>
          <p:nvPr>
            <p:ph idx="1"/>
          </p:nvPr>
        </p:nvSpPr>
        <p:spPr/>
        <p:txBody>
          <a:bodyPr/>
          <a:lstStyle/>
          <a:p>
            <a:pPr lvl="0"/>
            <a:endParaRPr lang="tr-TR" sz="2400" dirty="0" smtClean="0"/>
          </a:p>
          <a:p>
            <a:pPr lvl="0">
              <a:buFont typeface="Wingdings" pitchFamily="2" charset="2"/>
              <a:buChar char="Ø"/>
            </a:pPr>
            <a:r>
              <a:rPr lang="tr-TR" sz="2400" dirty="0" smtClean="0"/>
              <a:t>Zehirlenmeye neden olan maddenin uzaklaştırılması (Kirli madde vücuttan ne kadar çabuk uzaklaştırılırsa o kadar az miktarda emilir),</a:t>
            </a:r>
          </a:p>
          <a:p>
            <a:pPr lvl="0">
              <a:buFont typeface="Wingdings" pitchFamily="2" charset="2"/>
              <a:buChar char="Ø"/>
            </a:pPr>
            <a:endParaRPr lang="tr-TR" sz="2400" dirty="0" smtClean="0"/>
          </a:p>
          <a:p>
            <a:pPr lvl="0">
              <a:buFont typeface="Wingdings" pitchFamily="2" charset="2"/>
              <a:buChar char="Ø"/>
            </a:pPr>
            <a:r>
              <a:rPr lang="tr-TR" sz="2400" dirty="0" smtClean="0"/>
              <a:t>Hayati fonksiyonların devamının sağlanması,</a:t>
            </a:r>
          </a:p>
          <a:p>
            <a:pPr lvl="0">
              <a:buFont typeface="Wingdings" pitchFamily="2" charset="2"/>
              <a:buChar char="Ø"/>
            </a:pPr>
            <a:endParaRPr lang="tr-TR" sz="2400" dirty="0" smtClean="0"/>
          </a:p>
          <a:p>
            <a:pPr lvl="0">
              <a:buFont typeface="Wingdings" pitchFamily="2" charset="2"/>
              <a:buChar char="Ø"/>
            </a:pPr>
            <a:r>
              <a:rPr lang="tr-TR" sz="2400" dirty="0" smtClean="0"/>
              <a:t>Sağlık kuruluşuna bildirilmesi </a:t>
            </a:r>
            <a:r>
              <a:rPr lang="tr-TR" sz="2400" b="1" dirty="0" smtClean="0"/>
              <a:t>(112).</a:t>
            </a:r>
            <a:endParaRPr lang="tr-TR" sz="2400" dirty="0" smtClean="0"/>
          </a:p>
          <a:p>
            <a:endParaRPr lang="tr-T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713234"/>
          </a:xfrm>
        </p:spPr>
        <p:txBody>
          <a:bodyPr>
            <a:normAutofit/>
          </a:bodyPr>
          <a:lstStyle/>
          <a:p>
            <a:pPr algn="ctr"/>
            <a:r>
              <a:rPr lang="tr-TR" sz="3600" b="1" dirty="0" err="1" smtClean="0"/>
              <a:t>Şohben</a:t>
            </a:r>
            <a:r>
              <a:rPr lang="tr-TR" sz="3600" b="1" dirty="0" smtClean="0"/>
              <a:t> Kazaları</a:t>
            </a:r>
            <a:endParaRPr lang="tr-TR" sz="3600" b="1" dirty="0"/>
          </a:p>
        </p:txBody>
      </p:sp>
      <p:sp>
        <p:nvSpPr>
          <p:cNvPr id="3" name="Content Placeholder 2"/>
          <p:cNvSpPr>
            <a:spLocks noGrp="1"/>
          </p:cNvSpPr>
          <p:nvPr>
            <p:ph idx="1"/>
          </p:nvPr>
        </p:nvSpPr>
        <p:spPr>
          <a:xfrm>
            <a:off x="457200" y="1124744"/>
            <a:ext cx="8229600" cy="5330064"/>
          </a:xfrm>
        </p:spPr>
        <p:txBody>
          <a:bodyPr>
            <a:normAutofit lnSpcReduction="10000"/>
          </a:bodyPr>
          <a:lstStyle/>
          <a:p>
            <a:pPr>
              <a:buNone/>
            </a:pPr>
            <a:endParaRPr lang="tr-TR" dirty="0" smtClean="0"/>
          </a:p>
          <a:p>
            <a:pPr>
              <a:buNone/>
            </a:pPr>
            <a:r>
              <a:rPr lang="tr-TR" dirty="0" smtClean="0"/>
              <a:t>    Şofben sıcak su temini için birçok konutta hala kullanılmaktadır. Elektrikle çalışanlar genellikle termostat arızası nedeniyle kazan patlamalarına neden olabilmekte ve kişiler sıcak su yanıkları ile karşılaşabilmektedir. LPG ile çalışan şofbenler ile de kazalar olmaktadır. </a:t>
            </a:r>
          </a:p>
          <a:p>
            <a:pPr>
              <a:buNone/>
            </a:pPr>
            <a:r>
              <a:rPr lang="tr-TR" dirty="0" smtClean="0"/>
              <a:t>    Bu kazalar ortamdaki oksijenin yanma sırasında tüketilmesine bağlıdır. LPG zehirli değildir. Ancak; 6 m3’den küçük iyi havalandırılmamış mekanlarda şofben kullanıldığında ortamdaki oksijen hızla tükenmekte ve kişiler bu yüzden havasızlıktan boğularak kaybedilmektedirler. </a:t>
            </a:r>
            <a:endParaRPr lang="tr-T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0648"/>
            <a:ext cx="8229600" cy="1080120"/>
          </a:xfrm>
        </p:spPr>
        <p:txBody>
          <a:bodyPr>
            <a:normAutofit fontScale="90000"/>
          </a:bodyPr>
          <a:lstStyle/>
          <a:p>
            <a:pPr algn="ctr"/>
            <a:r>
              <a:rPr lang="tr-TR" sz="3600" b="1" dirty="0" err="1" smtClean="0"/>
              <a:t>Şohben</a:t>
            </a:r>
            <a:r>
              <a:rPr lang="tr-TR" sz="3600" b="1" dirty="0" smtClean="0"/>
              <a:t> Kazalarında İlk yardım:</a:t>
            </a:r>
            <a:r>
              <a:rPr lang="tr-TR" sz="3600" dirty="0" smtClean="0"/>
              <a:t/>
            </a:r>
            <a:br>
              <a:rPr lang="tr-TR" sz="3600" dirty="0" smtClean="0"/>
            </a:br>
            <a:endParaRPr lang="tr-TR" sz="3600" dirty="0"/>
          </a:p>
        </p:txBody>
      </p:sp>
      <p:sp>
        <p:nvSpPr>
          <p:cNvPr id="4" name="3 İçerik Yer Tutucusu"/>
          <p:cNvSpPr>
            <a:spLocks noGrp="1"/>
          </p:cNvSpPr>
          <p:nvPr>
            <p:ph sz="half" idx="2"/>
          </p:nvPr>
        </p:nvSpPr>
        <p:spPr>
          <a:xfrm>
            <a:off x="395536" y="1920085"/>
            <a:ext cx="8291264" cy="4434840"/>
          </a:xfrm>
        </p:spPr>
        <p:txBody>
          <a:bodyPr>
            <a:normAutofit/>
          </a:bodyPr>
          <a:lstStyle/>
          <a:p>
            <a:pPr lvl="0">
              <a:buFont typeface="Wingdings" pitchFamily="2" charset="2"/>
              <a:buChar char="Ø"/>
            </a:pPr>
            <a:r>
              <a:rPr lang="tr-TR" dirty="0" smtClean="0"/>
              <a:t>Kişi ortamdan uzaklaştırılır,</a:t>
            </a:r>
          </a:p>
          <a:p>
            <a:pPr lvl="0">
              <a:buFont typeface="Wingdings" pitchFamily="2" charset="2"/>
              <a:buChar char="Ø"/>
            </a:pPr>
            <a:endParaRPr lang="tr-TR" dirty="0" smtClean="0"/>
          </a:p>
          <a:p>
            <a:pPr lvl="0">
              <a:buFont typeface="Wingdings" pitchFamily="2" charset="2"/>
              <a:buChar char="Ø"/>
            </a:pPr>
            <a:r>
              <a:rPr lang="tr-TR" dirty="0" smtClean="0"/>
              <a:t>Hareket ettirilmez,</a:t>
            </a:r>
          </a:p>
          <a:p>
            <a:pPr lvl="0">
              <a:buFont typeface="Wingdings" pitchFamily="2" charset="2"/>
              <a:buChar char="Ø"/>
            </a:pPr>
            <a:endParaRPr lang="tr-TR" dirty="0" smtClean="0"/>
          </a:p>
          <a:p>
            <a:pPr lvl="0">
              <a:buFont typeface="Wingdings" pitchFamily="2" charset="2"/>
              <a:buChar char="Ø"/>
            </a:pPr>
            <a:r>
              <a:rPr lang="tr-TR" dirty="0" smtClean="0"/>
              <a:t>Yaşam bulguları değerlendirilir (ABC) ,</a:t>
            </a:r>
          </a:p>
          <a:p>
            <a:pPr lvl="0">
              <a:buFont typeface="Wingdings" pitchFamily="2" charset="2"/>
              <a:buChar char="Ø"/>
            </a:pPr>
            <a:endParaRPr lang="tr-TR" dirty="0" smtClean="0"/>
          </a:p>
          <a:p>
            <a:pPr lvl="0">
              <a:buFont typeface="Wingdings" pitchFamily="2" charset="2"/>
              <a:buChar char="Ø"/>
            </a:pPr>
            <a:r>
              <a:rPr lang="tr-TR" dirty="0" smtClean="0"/>
              <a:t>Havayolu açıklığı sağlanır,</a:t>
            </a:r>
          </a:p>
          <a:p>
            <a:pPr lvl="0">
              <a:buFont typeface="Wingdings" pitchFamily="2" charset="2"/>
              <a:buChar char="Ø"/>
            </a:pPr>
            <a:endParaRPr lang="tr-TR" dirty="0" smtClean="0"/>
          </a:p>
          <a:p>
            <a:pPr lvl="0">
              <a:buFont typeface="Wingdings" pitchFamily="2" charset="2"/>
              <a:buChar char="Ø"/>
            </a:pPr>
            <a:r>
              <a:rPr lang="tr-TR" dirty="0" smtClean="0"/>
              <a:t>Tıbbi yardım istenir (112).</a:t>
            </a:r>
          </a:p>
          <a:p>
            <a:endParaRPr lang="tr-T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sz="3600" b="1" dirty="0" err="1" smtClean="0"/>
              <a:t>Şohben</a:t>
            </a:r>
            <a:r>
              <a:rPr lang="tr-TR" sz="3600" b="1" dirty="0" smtClean="0"/>
              <a:t> Kazalarında İlk yardım:</a:t>
            </a:r>
            <a:r>
              <a:rPr lang="tr-TR" sz="3600" dirty="0" smtClean="0"/>
              <a:t/>
            </a:r>
            <a:br>
              <a:rPr lang="tr-TR" sz="3600" dirty="0" smtClean="0"/>
            </a:br>
            <a:endParaRPr lang="tr-TR" sz="3600" dirty="0"/>
          </a:p>
        </p:txBody>
      </p:sp>
      <p:pic>
        <p:nvPicPr>
          <p:cNvPr id="5" name="4 İçerik Yer Tutucusu" descr="soba-kombi-zehirlenmesi.jpg"/>
          <p:cNvPicPr>
            <a:picLocks noGrp="1" noChangeAspect="1"/>
          </p:cNvPicPr>
          <p:nvPr>
            <p:ph sz="half" idx="1"/>
          </p:nvPr>
        </p:nvPicPr>
        <p:blipFill>
          <a:blip r:embed="rId2" cstate="print"/>
          <a:stretch>
            <a:fillRect/>
          </a:stretch>
        </p:blipFill>
        <p:spPr>
          <a:xfrm>
            <a:off x="323528" y="1484784"/>
            <a:ext cx="8496944" cy="5040560"/>
          </a:xfrm>
        </p:spPr>
      </p:pic>
    </p:spTree>
    <p:extLst>
      <p:ext uri="{BB962C8B-B14F-4D97-AF65-F5344CB8AC3E}">
        <p14:creationId xmlns:p14="http://schemas.microsoft.com/office/powerpoint/2010/main" val="24599873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67494"/>
            <a:ext cx="8229600" cy="641226"/>
          </a:xfrm>
        </p:spPr>
        <p:txBody>
          <a:bodyPr>
            <a:normAutofit/>
          </a:bodyPr>
          <a:lstStyle/>
          <a:p>
            <a:pPr algn="ctr"/>
            <a:r>
              <a:rPr lang="tr-TR" sz="3600" b="1" dirty="0" smtClean="0"/>
              <a:t>Alınması Gereken Önlemler</a:t>
            </a:r>
            <a:endParaRPr lang="tr-TR" sz="3600" b="1" dirty="0"/>
          </a:p>
        </p:txBody>
      </p:sp>
      <p:sp>
        <p:nvSpPr>
          <p:cNvPr id="6" name="Content Placeholder 5"/>
          <p:cNvSpPr>
            <a:spLocks noGrp="1"/>
          </p:cNvSpPr>
          <p:nvPr>
            <p:ph idx="1"/>
          </p:nvPr>
        </p:nvSpPr>
        <p:spPr>
          <a:xfrm>
            <a:off x="457200" y="1124744"/>
            <a:ext cx="8229600" cy="5330064"/>
          </a:xfrm>
        </p:spPr>
        <p:txBody>
          <a:bodyPr/>
          <a:lstStyle/>
          <a:p>
            <a:pPr>
              <a:buNone/>
            </a:pPr>
            <a:endParaRPr lang="tr-TR" dirty="0" smtClean="0"/>
          </a:p>
          <a:p>
            <a:pPr lvl="0">
              <a:buFont typeface="Wingdings" pitchFamily="2" charset="2"/>
              <a:buChar char="Ø"/>
            </a:pPr>
            <a:r>
              <a:rPr lang="tr-TR" dirty="0" smtClean="0"/>
              <a:t>Banyo içerden kilitlenmemeli,</a:t>
            </a:r>
          </a:p>
          <a:p>
            <a:pPr lvl="0">
              <a:buFont typeface="Wingdings" pitchFamily="2" charset="2"/>
              <a:buChar char="Ø"/>
            </a:pPr>
            <a:r>
              <a:rPr lang="tr-TR" dirty="0" smtClean="0"/>
              <a:t>Şofben iyi çeken bir bacaya bağlanmalı,</a:t>
            </a:r>
          </a:p>
          <a:p>
            <a:pPr lvl="0">
              <a:buFont typeface="Wingdings" pitchFamily="2" charset="2"/>
              <a:buChar char="Ø"/>
            </a:pPr>
            <a:r>
              <a:rPr lang="tr-TR" dirty="0" smtClean="0"/>
              <a:t>Şofbenin olduğu yere bol hava girişi sağlanmalı,</a:t>
            </a:r>
          </a:p>
          <a:p>
            <a:pPr lvl="0">
              <a:buFont typeface="Wingdings" pitchFamily="2" charset="2"/>
              <a:buChar char="Ø"/>
            </a:pPr>
            <a:r>
              <a:rPr lang="tr-TR" dirty="0" smtClean="0"/>
              <a:t>Şofben ile tüp arasındaki hortum 125 cm’den uzun olmamalı,</a:t>
            </a:r>
          </a:p>
          <a:p>
            <a:pPr lvl="0">
              <a:buFont typeface="Wingdings" pitchFamily="2" charset="2"/>
              <a:buChar char="Ø"/>
            </a:pPr>
            <a:r>
              <a:rPr lang="tr-TR" dirty="0" smtClean="0"/>
              <a:t>Banyodaki kişiler kontrol edilmeli.</a:t>
            </a:r>
          </a:p>
          <a:p>
            <a:pPr>
              <a:buNone/>
            </a:pPr>
            <a:endParaRPr lang="tr-TR" dirty="0" smtClean="0"/>
          </a:p>
          <a:p>
            <a:pPr>
              <a:buNone/>
            </a:pPr>
            <a:endParaRPr lang="tr-T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sz="3600" b="1" dirty="0" err="1" smtClean="0"/>
              <a:t>Karbonmonoksit</a:t>
            </a:r>
            <a:r>
              <a:rPr lang="tr-TR" sz="3600" b="1" dirty="0" smtClean="0"/>
              <a:t> Zehirlenmesi</a:t>
            </a:r>
            <a:br>
              <a:rPr lang="tr-TR" sz="3600" b="1" dirty="0" smtClean="0"/>
            </a:br>
            <a:endParaRPr lang="tr-TR" sz="3600" dirty="0"/>
          </a:p>
        </p:txBody>
      </p:sp>
      <p:sp>
        <p:nvSpPr>
          <p:cNvPr id="3" name="2 İçerik Yer Tutucusu"/>
          <p:cNvSpPr>
            <a:spLocks noGrp="1"/>
          </p:cNvSpPr>
          <p:nvPr>
            <p:ph sz="half" idx="1"/>
          </p:nvPr>
        </p:nvSpPr>
        <p:spPr>
          <a:xfrm>
            <a:off x="457200" y="1722437"/>
            <a:ext cx="4400552" cy="4946923"/>
          </a:xfrm>
        </p:spPr>
        <p:txBody>
          <a:bodyPr>
            <a:normAutofit fontScale="85000" lnSpcReduction="20000"/>
          </a:bodyPr>
          <a:lstStyle/>
          <a:p>
            <a:endParaRPr lang="tr-TR" dirty="0" smtClean="0"/>
          </a:p>
          <a:p>
            <a:pPr>
              <a:buFont typeface="Wingdings" pitchFamily="2" charset="2"/>
              <a:buChar char="Ø"/>
            </a:pPr>
            <a:r>
              <a:rPr lang="tr-TR" dirty="0" smtClean="0"/>
              <a:t>Endüstriyel merkezlerde önemli bir sorundur. </a:t>
            </a:r>
          </a:p>
          <a:p>
            <a:endParaRPr lang="tr-TR" dirty="0" smtClean="0"/>
          </a:p>
          <a:p>
            <a:pPr>
              <a:buNone/>
            </a:pPr>
            <a:r>
              <a:rPr lang="tr-TR" dirty="0" smtClean="0"/>
              <a:t>	Egzoz gazları, gaz ve kömür ısıtıcıları, mangal kömürleri, kuyular ve derin çukurlarda bulunur. Karbon monoksit renksiz, kokusuz, havadan hafif ve rahatsız edici olmayan bir gazdır. </a:t>
            </a:r>
          </a:p>
          <a:p>
            <a:pPr>
              <a:buNone/>
            </a:pPr>
            <a:endParaRPr lang="tr-TR" dirty="0" smtClean="0"/>
          </a:p>
          <a:p>
            <a:pPr>
              <a:buNone/>
            </a:pPr>
            <a:r>
              <a:rPr lang="tr-TR" dirty="0" smtClean="0"/>
              <a:t>	Hemoglobine bağlanma kapasitesi oksijenden 280 kat fazladır.</a:t>
            </a:r>
          </a:p>
          <a:p>
            <a:endParaRPr lang="tr-TR" dirty="0"/>
          </a:p>
        </p:txBody>
      </p:sp>
      <p:pic>
        <p:nvPicPr>
          <p:cNvPr id="5" name="4 İçerik Yer Tutucusu" descr="karbon_monoksit_zehirlenmesi.jpg"/>
          <p:cNvPicPr>
            <a:picLocks noGrp="1" noChangeAspect="1"/>
          </p:cNvPicPr>
          <p:nvPr>
            <p:ph sz="half" idx="2"/>
          </p:nvPr>
        </p:nvPicPr>
        <p:blipFill>
          <a:blip r:embed="rId3" cstate="print"/>
          <a:stretch>
            <a:fillRect/>
          </a:stretch>
        </p:blipFill>
        <p:spPr>
          <a:xfrm>
            <a:off x="4932041" y="1628800"/>
            <a:ext cx="4104456" cy="5040560"/>
          </a:xfr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7494"/>
            <a:ext cx="8229600" cy="1001266"/>
          </a:xfrm>
        </p:spPr>
        <p:txBody>
          <a:bodyPr>
            <a:normAutofit fontScale="90000"/>
          </a:bodyPr>
          <a:lstStyle/>
          <a:p>
            <a:pPr algn="ctr"/>
            <a:r>
              <a:rPr lang="tr-TR" sz="3600" b="1" dirty="0" smtClean="0"/>
              <a:t/>
            </a:r>
            <a:br>
              <a:rPr lang="tr-TR" sz="3600" b="1" dirty="0" smtClean="0"/>
            </a:br>
            <a:r>
              <a:rPr lang="tr-TR" sz="3600" b="1" dirty="0" err="1" smtClean="0"/>
              <a:t>Karbonmonoksit</a:t>
            </a:r>
            <a:r>
              <a:rPr lang="tr-TR" sz="3600" b="1" dirty="0" smtClean="0"/>
              <a:t> Zehirlenmesi </a:t>
            </a:r>
            <a:r>
              <a:rPr lang="tr-TR" sz="3200" dirty="0" smtClean="0"/>
              <a:t/>
            </a:r>
            <a:br>
              <a:rPr lang="tr-TR" sz="3200" dirty="0" smtClean="0"/>
            </a:br>
            <a:endParaRPr lang="tr-TR" sz="3200" dirty="0"/>
          </a:p>
        </p:txBody>
      </p:sp>
      <p:sp>
        <p:nvSpPr>
          <p:cNvPr id="3" name="2 İçerik Yer Tutucusu"/>
          <p:cNvSpPr>
            <a:spLocks noGrp="1"/>
          </p:cNvSpPr>
          <p:nvPr>
            <p:ph sz="half" idx="1"/>
          </p:nvPr>
        </p:nvSpPr>
        <p:spPr>
          <a:xfrm>
            <a:off x="457200" y="1340769"/>
            <a:ext cx="7931224" cy="5302942"/>
          </a:xfrm>
        </p:spPr>
        <p:txBody>
          <a:bodyPr>
            <a:normAutofit fontScale="92500" lnSpcReduction="20000"/>
          </a:bodyPr>
          <a:lstStyle/>
          <a:p>
            <a:pPr marL="0" indent="0">
              <a:buNone/>
            </a:pPr>
            <a:r>
              <a:rPr lang="tr-TR" b="1" dirty="0" err="1" smtClean="0">
                <a:solidFill>
                  <a:srgbClr val="FF0000"/>
                </a:solidFill>
              </a:rPr>
              <a:t>Karbonmonoksit</a:t>
            </a:r>
            <a:r>
              <a:rPr lang="tr-TR" b="1" dirty="0" smtClean="0">
                <a:solidFill>
                  <a:srgbClr val="FF0000"/>
                </a:solidFill>
              </a:rPr>
              <a:t> Zehirlenmesi Belirtileri;</a:t>
            </a:r>
          </a:p>
          <a:p>
            <a:pPr>
              <a:buFont typeface="Wingdings" pitchFamily="2" charset="2"/>
              <a:buChar char="Ø"/>
            </a:pPr>
            <a:endParaRPr lang="tr-TR" dirty="0" smtClean="0"/>
          </a:p>
          <a:p>
            <a:pPr lvl="0">
              <a:buFont typeface="Wingdings" pitchFamily="2" charset="2"/>
              <a:buChar char="Ø"/>
            </a:pPr>
            <a:r>
              <a:rPr lang="tr-TR" dirty="0" smtClean="0"/>
              <a:t>Aşırı yorgunluk, huzursuzluk,</a:t>
            </a:r>
          </a:p>
          <a:p>
            <a:pPr lvl="0">
              <a:buFont typeface="Wingdings" pitchFamily="2" charset="2"/>
              <a:buChar char="Ø"/>
            </a:pPr>
            <a:endParaRPr lang="tr-TR" dirty="0" smtClean="0"/>
          </a:p>
          <a:p>
            <a:pPr lvl="0">
              <a:buFont typeface="Wingdings" pitchFamily="2" charset="2"/>
              <a:buChar char="Ø"/>
            </a:pPr>
            <a:r>
              <a:rPr lang="tr-TR" dirty="0" smtClean="0"/>
              <a:t>Grip belirtileri,</a:t>
            </a:r>
          </a:p>
          <a:p>
            <a:pPr lvl="0">
              <a:buFont typeface="Wingdings" pitchFamily="2" charset="2"/>
              <a:buChar char="Ø"/>
            </a:pPr>
            <a:endParaRPr lang="tr-TR" dirty="0" smtClean="0"/>
          </a:p>
          <a:p>
            <a:pPr lvl="0">
              <a:buFont typeface="Wingdings" pitchFamily="2" charset="2"/>
              <a:buChar char="Ø"/>
            </a:pPr>
            <a:r>
              <a:rPr lang="tr-TR" dirty="0" smtClean="0"/>
              <a:t>Bulantı- kusma, baş dönmesi, karıncalanma,</a:t>
            </a:r>
          </a:p>
          <a:p>
            <a:pPr lvl="0">
              <a:buFont typeface="Wingdings" pitchFamily="2" charset="2"/>
              <a:buChar char="Ø"/>
            </a:pPr>
            <a:endParaRPr lang="tr-TR" dirty="0" smtClean="0"/>
          </a:p>
          <a:p>
            <a:pPr lvl="0">
              <a:buFont typeface="Wingdings" pitchFamily="2" charset="2"/>
              <a:buChar char="Ø"/>
            </a:pPr>
            <a:r>
              <a:rPr lang="tr-TR" dirty="0" smtClean="0"/>
              <a:t>Cilt ve tırnaklarda kısa süreli kiraz kırmızısı renk değişimi,</a:t>
            </a:r>
          </a:p>
          <a:p>
            <a:pPr lvl="0">
              <a:buFont typeface="Wingdings" pitchFamily="2" charset="2"/>
              <a:buChar char="Ø"/>
            </a:pPr>
            <a:endParaRPr lang="tr-TR" dirty="0" smtClean="0"/>
          </a:p>
          <a:p>
            <a:pPr lvl="0">
              <a:buFont typeface="Wingdings" pitchFamily="2" charset="2"/>
              <a:buChar char="Ø"/>
            </a:pPr>
            <a:r>
              <a:rPr lang="tr-TR" dirty="0" smtClean="0"/>
              <a:t>Göğüs ağrısı, çarpıntı hissi, tansiyon düşüklüğü,</a:t>
            </a:r>
          </a:p>
          <a:p>
            <a:pPr lvl="0">
              <a:buFont typeface="Wingdings" pitchFamily="2" charset="2"/>
              <a:buChar char="Ø"/>
            </a:pPr>
            <a:endParaRPr lang="tr-TR" dirty="0" smtClean="0"/>
          </a:p>
          <a:p>
            <a:pPr lvl="0">
              <a:buFont typeface="Wingdings" pitchFamily="2" charset="2"/>
              <a:buChar char="Ø"/>
            </a:pPr>
            <a:r>
              <a:rPr lang="tr-TR" dirty="0" smtClean="0"/>
              <a:t>Solunum durması, kalp durması, koma.</a:t>
            </a:r>
          </a:p>
          <a:p>
            <a:endParaRPr lang="tr-T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7494"/>
            <a:ext cx="8229600" cy="1001266"/>
          </a:xfrm>
        </p:spPr>
        <p:txBody>
          <a:bodyPr>
            <a:normAutofit fontScale="90000"/>
          </a:bodyPr>
          <a:lstStyle/>
          <a:p>
            <a:pPr algn="ctr"/>
            <a:r>
              <a:rPr lang="tr-TR" sz="3600" b="1" dirty="0" smtClean="0"/>
              <a:t/>
            </a:r>
            <a:br>
              <a:rPr lang="tr-TR" sz="3600" b="1" dirty="0" smtClean="0"/>
            </a:br>
            <a:r>
              <a:rPr lang="tr-TR" sz="3600" b="1" dirty="0" err="1" smtClean="0"/>
              <a:t>Karbonmonoksit</a:t>
            </a:r>
            <a:r>
              <a:rPr lang="tr-TR" sz="3600" b="1" dirty="0" smtClean="0"/>
              <a:t> Zehirlenmesi </a:t>
            </a:r>
            <a:r>
              <a:rPr lang="tr-TR" sz="3200" dirty="0" smtClean="0"/>
              <a:t/>
            </a:r>
            <a:br>
              <a:rPr lang="tr-TR" sz="3200" dirty="0" smtClean="0"/>
            </a:br>
            <a:endParaRPr lang="tr-TR" sz="3200" dirty="0"/>
          </a:p>
        </p:txBody>
      </p:sp>
      <p:sp>
        <p:nvSpPr>
          <p:cNvPr id="4" name="3 İçerik Yer Tutucusu"/>
          <p:cNvSpPr>
            <a:spLocks noGrp="1"/>
          </p:cNvSpPr>
          <p:nvPr>
            <p:ph sz="half" idx="2"/>
          </p:nvPr>
        </p:nvSpPr>
        <p:spPr>
          <a:xfrm>
            <a:off x="179512" y="1124744"/>
            <a:ext cx="8712968" cy="5472607"/>
          </a:xfrm>
        </p:spPr>
        <p:txBody>
          <a:bodyPr>
            <a:normAutofit/>
          </a:bodyPr>
          <a:lstStyle/>
          <a:p>
            <a:pPr marL="0" indent="0">
              <a:buNone/>
            </a:pPr>
            <a:r>
              <a:rPr lang="tr-TR" b="1" dirty="0" err="1" smtClean="0">
                <a:solidFill>
                  <a:srgbClr val="FF0000"/>
                </a:solidFill>
              </a:rPr>
              <a:t>Karbonmonoksit</a:t>
            </a:r>
            <a:r>
              <a:rPr lang="tr-TR" b="1" dirty="0" smtClean="0">
                <a:solidFill>
                  <a:srgbClr val="FF0000"/>
                </a:solidFill>
              </a:rPr>
              <a:t> Zehirlenmesinde İlk yardım:</a:t>
            </a:r>
          </a:p>
          <a:p>
            <a:pPr>
              <a:buFont typeface="Wingdings" pitchFamily="2" charset="2"/>
              <a:buChar char="Ø"/>
            </a:pPr>
            <a:endParaRPr lang="tr-TR" dirty="0" smtClean="0"/>
          </a:p>
          <a:p>
            <a:pPr lvl="0">
              <a:buFont typeface="Wingdings" pitchFamily="2" charset="2"/>
              <a:buChar char="Ø"/>
            </a:pPr>
            <a:r>
              <a:rPr lang="tr-TR" dirty="0" smtClean="0"/>
              <a:t>Kişi ortamdan uzaklaştırılır,</a:t>
            </a:r>
          </a:p>
          <a:p>
            <a:pPr lvl="0">
              <a:buFont typeface="Wingdings" pitchFamily="2" charset="2"/>
              <a:buChar char="Ø"/>
            </a:pPr>
            <a:endParaRPr lang="tr-TR" dirty="0" smtClean="0"/>
          </a:p>
          <a:p>
            <a:pPr lvl="0">
              <a:buFont typeface="Wingdings" pitchFamily="2" charset="2"/>
              <a:buChar char="Ø"/>
            </a:pPr>
            <a:r>
              <a:rPr lang="tr-TR" dirty="0" smtClean="0"/>
              <a:t>Hareket ettirilmez,</a:t>
            </a:r>
          </a:p>
          <a:p>
            <a:pPr lvl="0">
              <a:buFont typeface="Wingdings" pitchFamily="2" charset="2"/>
              <a:buChar char="Ø"/>
            </a:pPr>
            <a:endParaRPr lang="tr-TR" dirty="0" smtClean="0"/>
          </a:p>
          <a:p>
            <a:pPr lvl="0">
              <a:buFont typeface="Wingdings" pitchFamily="2" charset="2"/>
              <a:buChar char="Ø"/>
            </a:pPr>
            <a:r>
              <a:rPr lang="tr-TR" dirty="0" smtClean="0"/>
              <a:t>Yaşam bulguları değerlendirilir (ABC),</a:t>
            </a:r>
          </a:p>
          <a:p>
            <a:pPr lvl="0">
              <a:buFont typeface="Wingdings" pitchFamily="2" charset="2"/>
              <a:buChar char="Ø"/>
            </a:pPr>
            <a:endParaRPr lang="tr-TR" dirty="0" smtClean="0"/>
          </a:p>
          <a:p>
            <a:pPr lvl="0">
              <a:buFont typeface="Wingdings" pitchFamily="2" charset="2"/>
              <a:buChar char="Ø"/>
            </a:pPr>
            <a:r>
              <a:rPr lang="tr-TR" dirty="0" smtClean="0"/>
              <a:t>Hava yolu açıklığı sağlanır</a:t>
            </a:r>
          </a:p>
          <a:p>
            <a:pPr lvl="0">
              <a:buFont typeface="Wingdings" pitchFamily="2" charset="2"/>
              <a:buChar char="Ø"/>
            </a:pPr>
            <a:endParaRPr lang="tr-TR" dirty="0" smtClean="0"/>
          </a:p>
          <a:p>
            <a:pPr lvl="0">
              <a:buFont typeface="Wingdings" pitchFamily="2" charset="2"/>
              <a:buChar char="Ø"/>
            </a:pPr>
            <a:r>
              <a:rPr lang="tr-TR" dirty="0" smtClean="0"/>
              <a:t>Tıbbi yardım istenir </a:t>
            </a:r>
            <a:r>
              <a:rPr lang="tr-TR" b="1" dirty="0" smtClean="0"/>
              <a:t>(112)</a:t>
            </a:r>
            <a:r>
              <a:rPr lang="tr-TR" dirty="0" smtClean="0"/>
              <a:t>.</a:t>
            </a:r>
          </a:p>
          <a:p>
            <a:endParaRPr lang="tr-TR" dirty="0"/>
          </a:p>
        </p:txBody>
      </p:sp>
    </p:spTree>
    <p:extLst>
      <p:ext uri="{BB962C8B-B14F-4D97-AF65-F5344CB8AC3E}">
        <p14:creationId xmlns:p14="http://schemas.microsoft.com/office/powerpoint/2010/main" val="39504384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Resim" descr="tesekkurler.jpg"/>
          <p:cNvPicPr>
            <a:picLocks noChangeAspect="1"/>
          </p:cNvPicPr>
          <p:nvPr/>
        </p:nvPicPr>
        <p:blipFill>
          <a:blip r:embed="rId2" cstate="print"/>
          <a:stretch>
            <a:fillRect/>
          </a:stretch>
        </p:blipFill>
        <p:spPr>
          <a:xfrm>
            <a:off x="1285852" y="1071546"/>
            <a:ext cx="6420377" cy="507209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1131</TotalTime>
  <Words>654</Words>
  <Application>Microsoft Office PowerPoint</Application>
  <PresentationFormat>Ekran Gösterisi (4:3)</PresentationFormat>
  <Paragraphs>127</Paragraphs>
  <Slides>23</Slides>
  <Notes>1</Notes>
  <HiddenSlides>0</HiddenSlides>
  <MMClips>0</MMClips>
  <ScaleCrop>false</ScaleCrop>
  <HeadingPairs>
    <vt:vector size="8" baseType="variant">
      <vt:variant>
        <vt:lpstr>Kullanılan Yazı Tipleri</vt:lpstr>
      </vt:variant>
      <vt:variant>
        <vt:i4>6</vt:i4>
      </vt:variant>
      <vt:variant>
        <vt:lpstr>Tema</vt:lpstr>
      </vt:variant>
      <vt:variant>
        <vt:i4>1</vt:i4>
      </vt:variant>
      <vt:variant>
        <vt:lpstr>Eklenmiş OLE Hizmet Programları</vt:lpstr>
      </vt:variant>
      <vt:variant>
        <vt:i4>1</vt:i4>
      </vt:variant>
      <vt:variant>
        <vt:lpstr>Slayt Başlıkları</vt:lpstr>
      </vt:variant>
      <vt:variant>
        <vt:i4>23</vt:i4>
      </vt:variant>
    </vt:vector>
  </HeadingPairs>
  <TitlesOfParts>
    <vt:vector size="31" baseType="lpstr">
      <vt:lpstr>Arial</vt:lpstr>
      <vt:lpstr>Calibri</vt:lpstr>
      <vt:lpstr>Constantia</vt:lpstr>
      <vt:lpstr>Times New Roman</vt:lpstr>
      <vt:lpstr>Wingdings</vt:lpstr>
      <vt:lpstr>Wingdings 2</vt:lpstr>
      <vt:lpstr>Flow</vt:lpstr>
      <vt:lpstr>Bit Eşlem Resmi</vt:lpstr>
      <vt:lpstr>(9)- ZEHİRLENMELERDE  İLK YARDIM</vt:lpstr>
      <vt:lpstr> Zehirlenme Nedir? </vt:lpstr>
      <vt:lpstr>PowerPoint Sunusu</vt:lpstr>
      <vt:lpstr> Zehirlenme Hangi Yollarla Meydana Gelir? </vt:lpstr>
      <vt:lpstr>Zehirlenme hangi yollarla meydana gelir? </vt:lpstr>
      <vt:lpstr> Zehirlenmelerde Genel Belirtiler Nelerdir? </vt:lpstr>
      <vt:lpstr> Sindirim Yoluyla Zehirlenmede İlk Yardım Nasıl Olmalıdır?</vt:lpstr>
      <vt:lpstr> Sindirim Yoluyla Zehirlenmede İlk Yardım Nasıl Olmalıdır?</vt:lpstr>
      <vt:lpstr>Sindirim Yoluyla Zehirlenmede İlkyardım Nasıl Olmalıdır?</vt:lpstr>
      <vt:lpstr>Sindirim Yoluyla Zehirlenmede İlk Yardım</vt:lpstr>
      <vt:lpstr>Solunum Yolu İle Zehirlenmelerde İlk Yardım Nasıl Olmalıdır?</vt:lpstr>
      <vt:lpstr>Solunum Yolu İle Zehirlenmelerde İlk Yardım Nasıl Olmalıdır?</vt:lpstr>
      <vt:lpstr>Solunum Yolu İle Zehirlenmelerde İlk Yardım Nasıl Olmalıdır?</vt:lpstr>
      <vt:lpstr> Cilt Yolu İle Zehirlenmelerde İlk Yardım  </vt:lpstr>
      <vt:lpstr> Zehirlenmelerde genel ilk yardım kuralları nelerdir? </vt:lpstr>
      <vt:lpstr>Şohben Kazaları</vt:lpstr>
      <vt:lpstr>Şohben Kazalarında İlk yardım: </vt:lpstr>
      <vt:lpstr>Şohben Kazalarında İlk yardım: </vt:lpstr>
      <vt:lpstr>Alınması Gereken Önlemler</vt:lpstr>
      <vt:lpstr>Karbonmonoksit Zehirlenmesi </vt:lpstr>
      <vt:lpstr> Karbonmonoksit Zehirlenmesi  </vt:lpstr>
      <vt:lpstr> Karbonmonoksit Zehirlenmesi  </vt:lpstr>
      <vt:lpstr>PowerPoint Sunusu</vt:lpstr>
    </vt:vector>
  </TitlesOfParts>
  <Company>metu</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ZEHİRLENMELERDE  İLK YARDIM</dc:title>
  <dc:creator>metu</dc:creator>
  <cp:lastModifiedBy>Windows Kullanıcısı</cp:lastModifiedBy>
  <cp:revision>49</cp:revision>
  <dcterms:created xsi:type="dcterms:W3CDTF">2010-03-09T17:24:08Z</dcterms:created>
  <dcterms:modified xsi:type="dcterms:W3CDTF">2019-02-19T09:44:35Z</dcterms:modified>
</cp:coreProperties>
</file>