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0" r:id="rId2"/>
    <p:sldId id="258" r:id="rId3"/>
    <p:sldId id="301" r:id="rId4"/>
    <p:sldId id="297" r:id="rId5"/>
    <p:sldId id="298" r:id="rId6"/>
    <p:sldId id="299" r:id="rId7"/>
    <p:sldId id="305" r:id="rId8"/>
    <p:sldId id="306" r:id="rId9"/>
    <p:sldId id="307" r:id="rId10"/>
    <p:sldId id="308" r:id="rId11"/>
    <p:sldId id="309" r:id="rId12"/>
    <p:sldId id="303" r:id="rId13"/>
    <p:sldId id="304" r:id="rId14"/>
    <p:sldId id="302" r:id="rId15"/>
    <p:sldId id="265" r:id="rId16"/>
    <p:sldId id="263" r:id="rId17"/>
    <p:sldId id="310" r:id="rId18"/>
    <p:sldId id="264" r:id="rId19"/>
    <p:sldId id="311" r:id="rId20"/>
    <p:sldId id="266"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0" autoAdjust="0"/>
    <p:restoredTop sz="94576" autoAdjust="0"/>
  </p:normalViewPr>
  <p:slideViewPr>
    <p:cSldViewPr>
      <p:cViewPr varScale="1">
        <p:scale>
          <a:sx n="68" d="100"/>
          <a:sy n="68" d="100"/>
        </p:scale>
        <p:origin x="15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224D09-6186-46CF-A328-609718681151}" type="datetimeFigureOut">
              <a:rPr lang="tr-TR" smtClean="0"/>
              <a:t>16.10.2020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401D69-A64A-46F9-8727-21B9FD3C1814}" type="slidenum">
              <a:rPr lang="tr-TR" smtClean="0"/>
              <a:t>‹#›</a:t>
            </a:fld>
            <a:endParaRPr lang="tr-TR"/>
          </a:p>
        </p:txBody>
      </p:sp>
    </p:spTree>
    <p:extLst>
      <p:ext uri="{BB962C8B-B14F-4D97-AF65-F5344CB8AC3E}">
        <p14:creationId xmlns:p14="http://schemas.microsoft.com/office/powerpoint/2010/main" val="3360088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26B52C0-4435-467C-8ED9-C0E74E78AEDF}" type="datetime1">
              <a:rPr lang="tr-TR" smtClean="0"/>
              <a:t>16.10.2020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9BE46603-00C6-498B-B643-4F9E34D52439}" type="datetime1">
              <a:rPr lang="tr-TR" smtClean="0"/>
              <a:t>16.10.2020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BBFA7ED3-C369-48A6-AA02-2F5C86705790}" type="datetime1">
              <a:rPr lang="tr-TR" smtClean="0"/>
              <a:t>16.10.2020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E5B47C75-5820-437C-BF48-624485637DB3}" type="datetime1">
              <a:rPr lang="tr-TR" smtClean="0"/>
              <a:t>16.10.2020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BD637495-2250-4679-A02B-57D2C9F65DB1}" type="datetime1">
              <a:rPr lang="tr-TR" smtClean="0"/>
              <a:t>16.10.2020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AFD2772-A598-4FA6-9276-A9BEDE7B54B7}" type="datetime1">
              <a:rPr lang="tr-TR" smtClean="0"/>
              <a:t>16.10.2020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35FF784-3ECC-4554-A544-216AA0D61479}" type="datetime1">
              <a:rPr lang="tr-TR" smtClean="0"/>
              <a:t>16.10.2020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6292E275-0256-43AC-B2A1-46E5FAFFBE93}" type="datetime1">
              <a:rPr lang="tr-TR" smtClean="0"/>
              <a:t>16.10.2020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28E1CC1C-0C58-4543-9AB7-E9881AB3DFFB}" type="datetime1">
              <a:rPr lang="tr-TR" smtClean="0"/>
              <a:t>16.10.2020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B58B29E9-ED94-49A1-BBEF-6314AF0752EE}" type="datetime1">
              <a:rPr lang="tr-TR" smtClean="0"/>
              <a:t>16.10.2020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D35B837-AF79-44BE-9015-6CE326F6E466}" type="datetime1">
              <a:rPr lang="tr-TR" smtClean="0"/>
              <a:t>16.10.2020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397762B-B6BF-4728-9754-9C64A16CCF3C}"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4175" y="374650"/>
            <a:ext cx="8375651" cy="400110"/>
          </a:xfrm>
        </p:spPr>
        <p:txBody>
          <a:bodyPr/>
          <a:lstStyle/>
          <a:p>
            <a:r>
              <a:rPr lang="en-US"/>
              <a:t>Click to edit Master title style</a:t>
            </a:r>
          </a:p>
        </p:txBody>
      </p:sp>
      <p:sp>
        <p:nvSpPr>
          <p:cNvPr id="3" name="SmartArt Placeholder 2"/>
          <p:cNvSpPr>
            <a:spLocks noGrp="1"/>
          </p:cNvSpPr>
          <p:nvPr>
            <p:ph type="dgm" idx="1"/>
          </p:nvPr>
        </p:nvSpPr>
        <p:spPr>
          <a:xfrm>
            <a:off x="661988" y="1300163"/>
            <a:ext cx="7807325" cy="369332"/>
          </a:xfrm>
        </p:spPr>
        <p:txBody>
          <a:bodyPr>
            <a:normAutofit/>
          </a:bodyPr>
          <a:lstStyle/>
          <a:p>
            <a:pPr lvl="0"/>
            <a:endParaRPr lang="en-US" noProof="0"/>
          </a:p>
        </p:txBody>
      </p:sp>
    </p:spTree>
  </p:cSld>
  <p:clrMapOvr>
    <a:masterClrMapping/>
  </p:clrMapOvr>
  <p:transition spd="med">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alpha val="34000"/>
          </a:schemeClr>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6BD2F1-ED16-429C-A134-C21640B0EC64}" type="datetime1">
              <a:rPr lang="tr-TR" smtClean="0"/>
              <a:t>16.10.2020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97762B-B6BF-4728-9754-9C64A16CCF3C}"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tr.wikipedia.org/w/index.php?title=Centimetre&amp;action=edit&amp;redlink=1"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0" y="0"/>
            <a:ext cx="9144000" cy="6986528"/>
          </a:xfrm>
          <a:prstGeom prst="rect">
            <a:avLst/>
          </a:prstGeom>
          <a:noFill/>
        </p:spPr>
        <p:txBody>
          <a:bodyPr wrap="square" rtlCol="0">
            <a:spAutoFit/>
          </a:bodyPr>
          <a:lstStyle/>
          <a:p>
            <a:pPr algn="ctr"/>
            <a:r>
              <a:rPr lang="tr-TR" sz="2800" b="1" dirty="0">
                <a:solidFill>
                  <a:srgbClr val="C00000"/>
                </a:solidFill>
              </a:rPr>
              <a:t>SUYUN ÖZELLİKLERİ, KAYNAKLARI, SINIFLANDIRILMASI</a:t>
            </a:r>
          </a:p>
          <a:p>
            <a:pPr algn="just"/>
            <a:endParaRPr lang="tr-TR" sz="2800" dirty="0"/>
          </a:p>
          <a:p>
            <a:pPr algn="just"/>
            <a:r>
              <a:rPr lang="tr-TR" sz="2800" dirty="0"/>
              <a:t>Su 0 °C ‘</a:t>
            </a:r>
            <a:r>
              <a:rPr lang="tr-TR" sz="2800" dirty="0" err="1"/>
              <a:t>nin</a:t>
            </a:r>
            <a:r>
              <a:rPr lang="tr-TR" sz="2800" dirty="0"/>
              <a:t> altında donar, 100 °C ‘</a:t>
            </a:r>
            <a:r>
              <a:rPr lang="tr-TR" sz="2800" dirty="0" err="1"/>
              <a:t>nin</a:t>
            </a:r>
            <a:r>
              <a:rPr lang="tr-TR" sz="2800" dirty="0"/>
              <a:t> üzerindeki sıcaklıkta ise buhar haline dönüşür, 0 ile 100 °C arasında ise sıvı haldedir.</a:t>
            </a:r>
          </a:p>
          <a:p>
            <a:pPr algn="just"/>
            <a:endParaRPr lang="tr-TR" sz="2800" dirty="0"/>
          </a:p>
          <a:p>
            <a:pPr algn="just"/>
            <a:r>
              <a:rPr lang="tr-TR" sz="2800" dirty="0"/>
              <a:t>Suyun katı hali yani buz hali sıvı halinden daha az yoğundur.  </a:t>
            </a:r>
            <a:r>
              <a:rPr lang="tr-TR" sz="2800"/>
              <a:t>Bu özellikle </a:t>
            </a:r>
            <a:r>
              <a:rPr lang="tr-TR" sz="2800" dirty="0"/>
              <a:t>diğer sıvılarda yoktur. </a:t>
            </a:r>
          </a:p>
          <a:p>
            <a:pPr algn="just"/>
            <a:endParaRPr lang="tr-TR" sz="2800" dirty="0"/>
          </a:p>
          <a:p>
            <a:pPr algn="just"/>
            <a:endParaRPr lang="tr-TR" sz="2800" dirty="0"/>
          </a:p>
          <a:p>
            <a:pPr algn="just"/>
            <a:r>
              <a:rPr lang="tr-TR" sz="2800" dirty="0"/>
              <a:t>Su yaklaşık +4 °C ‘de en yoğun haldedir. Herhangi bir su kütlesinde daha soğuyup 0 °C ‘</a:t>
            </a:r>
            <a:r>
              <a:rPr lang="tr-TR" sz="2800" dirty="0" err="1"/>
              <a:t>nin</a:t>
            </a:r>
            <a:r>
              <a:rPr lang="tr-TR" sz="2800" dirty="0"/>
              <a:t> altına inildiğinde, yoğunluğu azalan katı parçacıklar yukarı hareket eder ve su yüzeyinden donmaya başlar. </a:t>
            </a:r>
          </a:p>
          <a:p>
            <a:pPr algn="just"/>
            <a:endParaRPr lang="tr-TR" sz="2800" dirty="0"/>
          </a:p>
          <a:p>
            <a:pPr algn="just"/>
            <a:r>
              <a:rPr lang="tr-TR" sz="2800" dirty="0"/>
              <a:t>Su donduğunda %8 civarındaki genişlemeye bağlı olarak yoğunluğu düşer. </a:t>
            </a:r>
          </a:p>
        </p:txBody>
      </p:sp>
      <p:sp>
        <p:nvSpPr>
          <p:cNvPr id="2" name="Slayt Numarası Yer Tutucusu 1">
            <a:extLst>
              <a:ext uri="{FF2B5EF4-FFF2-40B4-BE49-F238E27FC236}">
                <a16:creationId xmlns:a16="http://schemas.microsoft.com/office/drawing/2014/main" id="{CF0EE202-72F4-450E-896C-D941B5E79D5E}"/>
              </a:ext>
            </a:extLst>
          </p:cNvPr>
          <p:cNvSpPr>
            <a:spLocks noGrp="1"/>
          </p:cNvSpPr>
          <p:nvPr>
            <p:ph type="sldNum" sz="quarter" idx="12"/>
          </p:nvPr>
        </p:nvSpPr>
        <p:spPr/>
        <p:txBody>
          <a:bodyPr/>
          <a:lstStyle/>
          <a:p>
            <a:fld id="{2397762B-B6BF-4728-9754-9C64A16CCF3C}"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692696"/>
            <a:ext cx="9144000" cy="6165304"/>
          </a:xfrm>
          <a:prstGeom prst="rect">
            <a:avLst/>
          </a:prstGeom>
          <a:noFill/>
          <a:ln w="9525">
            <a:noFill/>
            <a:miter lim="800000"/>
            <a:headEnd/>
            <a:tailEnd/>
          </a:ln>
        </p:spPr>
      </p:pic>
      <p:sp>
        <p:nvSpPr>
          <p:cNvPr id="5" name="4 Metin kutusu"/>
          <p:cNvSpPr txBox="1"/>
          <p:nvPr/>
        </p:nvSpPr>
        <p:spPr>
          <a:xfrm>
            <a:off x="0" y="0"/>
            <a:ext cx="9144000" cy="769441"/>
          </a:xfrm>
          <a:prstGeom prst="rect">
            <a:avLst/>
          </a:prstGeom>
          <a:noFill/>
        </p:spPr>
        <p:txBody>
          <a:bodyPr wrap="square" rtlCol="0">
            <a:spAutoFit/>
          </a:bodyPr>
          <a:lstStyle/>
          <a:p>
            <a:r>
              <a:rPr lang="tr-TR" sz="2200" b="1" dirty="0">
                <a:solidFill>
                  <a:srgbClr val="FF0000"/>
                </a:solidFill>
              </a:rPr>
              <a:t>Suyun Bazı Fiziksel Özellikleri </a:t>
            </a:r>
            <a:r>
              <a:rPr lang="tr-TR" sz="2200" dirty="0"/>
              <a:t>1 </a:t>
            </a:r>
            <a:r>
              <a:rPr lang="tr-TR" sz="2200" dirty="0" err="1"/>
              <a:t>poise</a:t>
            </a:r>
            <a:r>
              <a:rPr lang="tr-TR" sz="2200" dirty="0"/>
              <a:t> = 100 </a:t>
            </a:r>
            <a:r>
              <a:rPr lang="tr-TR" sz="2200" dirty="0" err="1"/>
              <a:t>centipoise</a:t>
            </a:r>
            <a:r>
              <a:rPr lang="tr-TR" sz="2200" dirty="0"/>
              <a:t> (</a:t>
            </a:r>
            <a:r>
              <a:rPr lang="tr-TR" sz="2200" dirty="0" err="1"/>
              <a:t>cP</a:t>
            </a:r>
            <a:r>
              <a:rPr lang="tr-TR" sz="2200" dirty="0"/>
              <a:t>) = </a:t>
            </a:r>
            <a:r>
              <a:rPr lang="tr-TR" sz="2200" b="1" dirty="0">
                <a:solidFill>
                  <a:srgbClr val="0070C0"/>
                </a:solidFill>
              </a:rPr>
              <a:t>1 g·</a:t>
            </a:r>
            <a:r>
              <a:rPr lang="tr-TR" sz="2200" b="1" dirty="0">
                <a:solidFill>
                  <a:srgbClr val="0070C0"/>
                </a:solidFill>
                <a:hlinkClick r:id="rId3" tooltip="Centimetre (sayfa mevcut değil)"/>
              </a:rPr>
              <a:t>cm</a:t>
            </a:r>
            <a:r>
              <a:rPr lang="tr-TR" sz="2200" b="1" baseline="30000" dirty="0">
                <a:solidFill>
                  <a:srgbClr val="0070C0"/>
                </a:solidFill>
              </a:rPr>
              <a:t>−1</a:t>
            </a:r>
            <a:r>
              <a:rPr lang="tr-TR" sz="2200" b="1" dirty="0">
                <a:solidFill>
                  <a:srgbClr val="0070C0"/>
                </a:solidFill>
              </a:rPr>
              <a:t>·s</a:t>
            </a:r>
            <a:r>
              <a:rPr lang="tr-TR" sz="2200" b="1" baseline="30000" dirty="0">
                <a:solidFill>
                  <a:srgbClr val="0070C0"/>
                </a:solidFill>
              </a:rPr>
              <a:t>−1</a:t>
            </a:r>
            <a:r>
              <a:rPr lang="tr-TR" sz="2200" b="1" dirty="0">
                <a:solidFill>
                  <a:srgbClr val="0070C0"/>
                </a:solidFill>
              </a:rPr>
              <a:t> = 0.1 </a:t>
            </a:r>
            <a:r>
              <a:rPr lang="tr-TR" sz="2200" b="1" dirty="0" err="1">
                <a:solidFill>
                  <a:srgbClr val="0070C0"/>
                </a:solidFill>
              </a:rPr>
              <a:t>Pa</a:t>
            </a:r>
            <a:r>
              <a:rPr lang="tr-TR" sz="2200" b="1" dirty="0">
                <a:solidFill>
                  <a:srgbClr val="0070C0"/>
                </a:solidFill>
              </a:rPr>
              <a:t>·s. </a:t>
            </a:r>
          </a:p>
        </p:txBody>
      </p:sp>
      <p:sp>
        <p:nvSpPr>
          <p:cNvPr id="6" name="5 Dikdörtgen"/>
          <p:cNvSpPr/>
          <p:nvPr/>
        </p:nvSpPr>
        <p:spPr>
          <a:xfrm>
            <a:off x="0" y="1988840"/>
            <a:ext cx="8820472" cy="36004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B37E4AA6-B0CB-4AA8-980A-EFA7018EA5E9}"/>
              </a:ext>
            </a:extLst>
          </p:cNvPr>
          <p:cNvSpPr>
            <a:spLocks noGrp="1"/>
          </p:cNvSpPr>
          <p:nvPr>
            <p:ph type="sldNum" sz="quarter" idx="12"/>
          </p:nvPr>
        </p:nvSpPr>
        <p:spPr/>
        <p:txBody>
          <a:bodyPr/>
          <a:lstStyle/>
          <a:p>
            <a:fld id="{2397762B-B6BF-4728-9754-9C64A16CCF3C}" type="slidenum">
              <a:rPr lang="tr-TR" smtClean="0"/>
              <a:pPr/>
              <a:t>2</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endCondLst>
                                    <p:cond evt="onNext" delay="0">
                                      <p:tgtEl>
                                        <p:sldTgt/>
                                      </p:tgtEl>
                                    </p:cond>
                                  </p:end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indefinite" fill="hold" grpId="1" nodeType="afterEffect">
                                  <p:stCondLst>
                                    <p:cond delay="0"/>
                                  </p:stCondLst>
                                  <p:endCondLst>
                                    <p:cond evt="onNext" delay="0">
                                      <p:tgtEl>
                                        <p:sldTgt/>
                                      </p:tgtEl>
                                    </p:cond>
                                  </p:endCondLst>
                                  <p:childTnLst>
                                    <p:anim calcmode="discrete" valueType="str">
                                      <p:cBhvr>
                                        <p:cTn id="9"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0" y="0"/>
            <a:ext cx="9144000" cy="9233297"/>
          </a:xfrm>
          <a:prstGeom prst="rect">
            <a:avLst/>
          </a:prstGeom>
          <a:noFill/>
        </p:spPr>
        <p:txBody>
          <a:bodyPr wrap="square" rtlCol="0">
            <a:spAutoFit/>
          </a:bodyPr>
          <a:lstStyle/>
          <a:p>
            <a:pPr algn="just"/>
            <a:r>
              <a:rPr lang="tr-TR" sz="2400" dirty="0"/>
              <a:t>Suyun iletkenliği çok düşüktür.  İçerisinde çözünmüş olan mineral tuzlar ve karbondioksit sayesinde iyonik bir yapı sergiler ve elektriği az da olsa iletirler.</a:t>
            </a:r>
          </a:p>
          <a:p>
            <a:pPr algn="just"/>
            <a:endParaRPr lang="tr-TR" sz="2400" dirty="0"/>
          </a:p>
          <a:p>
            <a:pPr algn="just"/>
            <a:endParaRPr lang="tr-TR" sz="2400" dirty="0"/>
          </a:p>
          <a:p>
            <a:pPr algn="just"/>
            <a:r>
              <a:rPr lang="tr-TR" sz="2400" dirty="0"/>
              <a:t>Su, molekülleri arasındaki çekim kuvveti yani kohezyon kuvveti yüksek bir maddedir. Bu nedenle bir bütün halinde dağılmadan kalabilir ve kohezyona bağlı olarak yüzey gerilimi de yüksek olduğundan durgun su halinde yüzeyi çok pürüzsüzdür.</a:t>
            </a:r>
          </a:p>
          <a:p>
            <a:pPr algn="just"/>
            <a:endParaRPr lang="tr-TR" sz="2400" dirty="0"/>
          </a:p>
          <a:p>
            <a:pPr algn="just"/>
            <a:r>
              <a:rPr lang="tr-TR" sz="2400" dirty="0"/>
              <a:t>Su, diğer maddelerin moleküllerine karşı çekim kuvveti yani </a:t>
            </a:r>
            <a:r>
              <a:rPr lang="tr-TR" sz="2400" dirty="0" err="1"/>
              <a:t>adhezyon</a:t>
            </a:r>
            <a:r>
              <a:rPr lang="tr-TR" sz="2400" dirty="0"/>
              <a:t> kuvveti yüksek olan bir maddedir.</a:t>
            </a:r>
          </a:p>
          <a:p>
            <a:pPr algn="just"/>
            <a:endParaRPr lang="tr-TR" sz="2400" dirty="0"/>
          </a:p>
          <a:p>
            <a:pPr algn="just"/>
            <a:r>
              <a:rPr lang="tr-TR" sz="2400" dirty="0"/>
              <a:t>Su, eriyebilme özelliğine sahip olan birçok madde için iyi bir çözücüdür.</a:t>
            </a:r>
          </a:p>
          <a:p>
            <a:pPr algn="just"/>
            <a:endParaRPr lang="tr-TR" sz="2400" dirty="0"/>
          </a:p>
          <a:p>
            <a:pPr algn="just"/>
            <a:r>
              <a:rPr lang="tr-TR" sz="2400" dirty="0"/>
              <a:t>Su, </a:t>
            </a:r>
            <a:r>
              <a:rPr lang="tr-TR" sz="2400" dirty="0" err="1"/>
              <a:t>özısısı</a:t>
            </a:r>
            <a:r>
              <a:rPr lang="tr-TR" sz="2400" dirty="0"/>
              <a:t> çok yüksek bir madde olduğundan ısıtılır veya soğutulurken diğer maddelere nazaran fazla enerjiye ihtiyaç duyar. Isınan suyun soğuması ve soğuyan suyun ısınması da aynı şekilde zordur.</a:t>
            </a:r>
          </a:p>
          <a:p>
            <a:pPr algn="just"/>
            <a:endParaRPr lang="tr-TR" sz="2400" dirty="0"/>
          </a:p>
          <a:p>
            <a:endParaRPr lang="tr-TR" sz="2400" dirty="0"/>
          </a:p>
          <a:p>
            <a:pPr algn="just"/>
            <a:endParaRPr lang="tr-TR" sz="2400" dirty="0"/>
          </a:p>
          <a:p>
            <a:pPr algn="just"/>
            <a:endParaRPr lang="tr-TR" dirty="0"/>
          </a:p>
          <a:p>
            <a:pPr algn="just"/>
            <a:endParaRPr lang="tr-TR" dirty="0"/>
          </a:p>
          <a:p>
            <a:pPr algn="just"/>
            <a:endParaRPr lang="tr-TR" dirty="0"/>
          </a:p>
          <a:p>
            <a:pPr algn="just"/>
            <a:endParaRPr lang="tr-TR" dirty="0"/>
          </a:p>
          <a:p>
            <a:endParaRPr lang="tr-TR" dirty="0"/>
          </a:p>
        </p:txBody>
      </p:sp>
      <p:sp>
        <p:nvSpPr>
          <p:cNvPr id="2" name="Slayt Numarası Yer Tutucusu 1">
            <a:extLst>
              <a:ext uri="{FF2B5EF4-FFF2-40B4-BE49-F238E27FC236}">
                <a16:creationId xmlns:a16="http://schemas.microsoft.com/office/drawing/2014/main" id="{E4BC6881-4E17-470D-8E5B-6EE4DDD8FBEF}"/>
              </a:ext>
            </a:extLst>
          </p:cNvPr>
          <p:cNvSpPr>
            <a:spLocks noGrp="1"/>
          </p:cNvSpPr>
          <p:nvPr>
            <p:ph type="sldNum" sz="quarter" idx="12"/>
          </p:nvPr>
        </p:nvSpPr>
        <p:spPr/>
        <p:txBody>
          <a:bodyPr/>
          <a:lstStyle/>
          <a:p>
            <a:fld id="{2397762B-B6BF-4728-9754-9C64A16CCF3C}"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ChangeArrowheads="1"/>
          </p:cNvSpPr>
          <p:nvPr/>
        </p:nvSpPr>
        <p:spPr bwMode="auto">
          <a:xfrm>
            <a:off x="0" y="0"/>
            <a:ext cx="9144000" cy="3539430"/>
          </a:xfrm>
          <a:prstGeom prst="rect">
            <a:avLst/>
          </a:prstGeom>
          <a:noFill/>
          <a:ln w="9525">
            <a:noFill/>
            <a:miter lim="800000"/>
            <a:headEnd/>
            <a:tailEnd/>
          </a:ln>
        </p:spPr>
        <p:txBody>
          <a:bodyPr wrap="square">
            <a:spAutoFit/>
          </a:bodyPr>
          <a:lstStyle/>
          <a:p>
            <a:pPr algn="ctr"/>
            <a:r>
              <a:rPr lang="tr-TR" sz="2800" b="1" baseline="0" dirty="0">
                <a:solidFill>
                  <a:srgbClr val="C00000"/>
                </a:solidFill>
              </a:rPr>
              <a:t>Yerkürenin Su Dengesi </a:t>
            </a:r>
          </a:p>
          <a:p>
            <a:r>
              <a:rPr lang="tr-TR" sz="2800" baseline="0" dirty="0"/>
              <a:t>Doğadaki su miktarı bakımından dinamik dengedir</a:t>
            </a:r>
            <a:r>
              <a:rPr lang="tr-TR" sz="2800" dirty="0"/>
              <a:t> ve  m</a:t>
            </a:r>
            <a:r>
              <a:rPr lang="tr-TR" sz="2800" baseline="0" dirty="0"/>
              <a:t>iktarı </a:t>
            </a:r>
            <a:r>
              <a:rPr lang="tr-TR" sz="2800" baseline="0" dirty="0">
                <a:solidFill>
                  <a:srgbClr val="0070C0"/>
                </a:solidFill>
              </a:rPr>
              <a:t>zamanla değişmez</a:t>
            </a:r>
            <a:r>
              <a:rPr lang="tr-TR" sz="2800" baseline="0" dirty="0"/>
              <a:t>.</a:t>
            </a:r>
          </a:p>
          <a:p>
            <a:endParaRPr lang="tr-TR" sz="2800" baseline="0" dirty="0"/>
          </a:p>
          <a:p>
            <a:r>
              <a:rPr lang="tr-TR" sz="2800" baseline="0" dirty="0"/>
              <a:t>Yeryüzünde bir yılda düşen yağış, o yıl içinde buharlaşarak havaya geri dönen su miktarına eşittir. </a:t>
            </a:r>
          </a:p>
          <a:p>
            <a:endParaRPr lang="tr-TR" sz="2800" dirty="0"/>
          </a:p>
          <a:p>
            <a:r>
              <a:rPr lang="tr-TR" sz="2800" baseline="0" dirty="0"/>
              <a:t>Bu miktar ortalama olarak </a:t>
            </a:r>
            <a:r>
              <a:rPr lang="tr-TR" sz="2800" baseline="0" dirty="0">
                <a:solidFill>
                  <a:srgbClr val="C00000"/>
                </a:solidFill>
              </a:rPr>
              <a:t>yılda 100 cm </a:t>
            </a:r>
            <a:r>
              <a:rPr lang="tr-TR" sz="2800" baseline="0" dirty="0"/>
              <a:t>kadardır. </a:t>
            </a:r>
            <a:endParaRPr lang="tr-TR" sz="2800" dirty="0"/>
          </a:p>
        </p:txBody>
      </p:sp>
      <p:graphicFrame>
        <p:nvGraphicFramePr>
          <p:cNvPr id="7" name="6 Tablo"/>
          <p:cNvGraphicFramePr>
            <a:graphicFrameLocks noGrp="1"/>
          </p:cNvGraphicFramePr>
          <p:nvPr/>
        </p:nvGraphicFramePr>
        <p:xfrm>
          <a:off x="0" y="3657600"/>
          <a:ext cx="9144000" cy="326136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39040">
                <a:tc gridSpan="2">
                  <a:txBody>
                    <a:bodyPr/>
                    <a:lstStyle/>
                    <a:p>
                      <a:pPr algn="ctr"/>
                      <a:r>
                        <a:rPr lang="tr-TR" sz="2800" b="1" dirty="0">
                          <a:solidFill>
                            <a:srgbClr val="FFFF00"/>
                          </a:solidFill>
                        </a:rPr>
                        <a:t>Yağış İstatistikleri</a:t>
                      </a:r>
                    </a:p>
                  </a:txBody>
                  <a:tcPr/>
                </a:tc>
                <a:tc hMerge="1">
                  <a:txBody>
                    <a:bodyPr/>
                    <a:lstStyle/>
                    <a:p>
                      <a:endParaRPr lang="tr-TR" dirty="0"/>
                    </a:p>
                  </a:txBody>
                  <a:tcPr/>
                </a:tc>
                <a:extLst>
                  <a:ext uri="{0D108BD9-81ED-4DB2-BD59-A6C34878D82A}">
                    <a16:rowId xmlns:a16="http://schemas.microsoft.com/office/drawing/2014/main" val="10000"/>
                  </a:ext>
                </a:extLst>
              </a:tr>
              <a:tr h="370840">
                <a:tc>
                  <a:txBody>
                    <a:bodyPr/>
                    <a:lstStyle/>
                    <a:p>
                      <a:pPr algn="ctr"/>
                      <a:r>
                        <a:rPr lang="tr-TR" sz="2400" b="1" dirty="0">
                          <a:solidFill>
                            <a:srgbClr val="FFFF00"/>
                          </a:solidFill>
                        </a:rPr>
                        <a:t>Konum</a:t>
                      </a:r>
                    </a:p>
                  </a:txBody>
                  <a:tcPr>
                    <a:solidFill>
                      <a:schemeClr val="accent1">
                        <a:lumMod val="75000"/>
                      </a:schemeClr>
                    </a:solidFill>
                  </a:tcPr>
                </a:tc>
                <a:tc>
                  <a:txBody>
                    <a:bodyPr/>
                    <a:lstStyle/>
                    <a:p>
                      <a:pPr algn="ctr"/>
                      <a:r>
                        <a:rPr lang="tr-TR" sz="2400" b="1" dirty="0">
                          <a:solidFill>
                            <a:srgbClr val="FFFF00"/>
                          </a:solidFill>
                        </a:rPr>
                        <a:t>Yağış Yüksekliği (cm)</a:t>
                      </a:r>
                    </a:p>
                  </a:txBody>
                  <a:tcPr>
                    <a:solidFill>
                      <a:schemeClr val="accent1">
                        <a:lumMod val="75000"/>
                      </a:schemeClr>
                    </a:solidFill>
                  </a:tcPr>
                </a:tc>
                <a:extLst>
                  <a:ext uri="{0D108BD9-81ED-4DB2-BD59-A6C34878D82A}">
                    <a16:rowId xmlns:a16="http://schemas.microsoft.com/office/drawing/2014/main" val="10001"/>
                  </a:ext>
                </a:extLst>
              </a:tr>
              <a:tr h="370840">
                <a:tc>
                  <a:txBody>
                    <a:bodyPr/>
                    <a:lstStyle/>
                    <a:p>
                      <a:r>
                        <a:rPr lang="tr-TR" sz="2400" dirty="0">
                          <a:solidFill>
                            <a:srgbClr val="C00000"/>
                          </a:solidFill>
                        </a:rPr>
                        <a:t>Türkiye</a:t>
                      </a:r>
                    </a:p>
                  </a:txBody>
                  <a:tcPr/>
                </a:tc>
                <a:tc>
                  <a:txBody>
                    <a:bodyPr/>
                    <a:lstStyle/>
                    <a:p>
                      <a:pPr algn="ctr"/>
                      <a:r>
                        <a:rPr lang="tr-TR" sz="2400" dirty="0"/>
                        <a:t>65</a:t>
                      </a:r>
                    </a:p>
                  </a:txBody>
                  <a:tcPr/>
                </a:tc>
                <a:extLst>
                  <a:ext uri="{0D108BD9-81ED-4DB2-BD59-A6C34878D82A}">
                    <a16:rowId xmlns:a16="http://schemas.microsoft.com/office/drawing/2014/main" val="10002"/>
                  </a:ext>
                </a:extLst>
              </a:tr>
              <a:tr h="370840">
                <a:tc>
                  <a:txBody>
                    <a:bodyPr/>
                    <a:lstStyle/>
                    <a:p>
                      <a:r>
                        <a:rPr lang="tr-TR" sz="2400" dirty="0">
                          <a:solidFill>
                            <a:srgbClr val="C00000"/>
                          </a:solidFill>
                        </a:rPr>
                        <a:t>Karalar Üzerinde</a:t>
                      </a:r>
                    </a:p>
                  </a:txBody>
                  <a:tcPr/>
                </a:tc>
                <a:tc>
                  <a:txBody>
                    <a:bodyPr/>
                    <a:lstStyle/>
                    <a:p>
                      <a:pPr algn="ctr"/>
                      <a:r>
                        <a:rPr lang="tr-TR" sz="2400" dirty="0"/>
                        <a:t>75</a:t>
                      </a:r>
                    </a:p>
                  </a:txBody>
                  <a:tcPr/>
                </a:tc>
                <a:extLst>
                  <a:ext uri="{0D108BD9-81ED-4DB2-BD59-A6C34878D82A}">
                    <a16:rowId xmlns:a16="http://schemas.microsoft.com/office/drawing/2014/main" val="10003"/>
                  </a:ext>
                </a:extLst>
              </a:tr>
              <a:tr h="370840">
                <a:tc>
                  <a:txBody>
                    <a:bodyPr/>
                    <a:lstStyle/>
                    <a:p>
                      <a:r>
                        <a:rPr lang="tr-TR" sz="2400" dirty="0">
                          <a:solidFill>
                            <a:srgbClr val="C00000"/>
                          </a:solidFill>
                        </a:rPr>
                        <a:t>Denizler üzerinde</a:t>
                      </a:r>
                    </a:p>
                  </a:txBody>
                  <a:tcPr/>
                </a:tc>
                <a:tc>
                  <a:txBody>
                    <a:bodyPr/>
                    <a:lstStyle/>
                    <a:p>
                      <a:pPr algn="ctr"/>
                      <a:r>
                        <a:rPr lang="tr-TR" sz="2400" dirty="0"/>
                        <a:t>107</a:t>
                      </a:r>
                    </a:p>
                  </a:txBody>
                  <a:tcPr/>
                </a:tc>
                <a:extLst>
                  <a:ext uri="{0D108BD9-81ED-4DB2-BD59-A6C34878D82A}">
                    <a16:rowId xmlns:a16="http://schemas.microsoft.com/office/drawing/2014/main" val="10004"/>
                  </a:ext>
                </a:extLst>
              </a:tr>
              <a:tr h="370840">
                <a:tc>
                  <a:txBody>
                    <a:bodyPr/>
                    <a:lstStyle/>
                    <a:p>
                      <a:r>
                        <a:rPr lang="tr-TR" sz="2400" dirty="0">
                          <a:solidFill>
                            <a:srgbClr val="C00000"/>
                          </a:solidFill>
                        </a:rPr>
                        <a:t>Karalardan Buharlaşma</a:t>
                      </a:r>
                    </a:p>
                  </a:txBody>
                  <a:tcPr/>
                </a:tc>
                <a:tc>
                  <a:txBody>
                    <a:bodyPr/>
                    <a:lstStyle/>
                    <a:p>
                      <a:pPr algn="ctr"/>
                      <a:r>
                        <a:rPr lang="tr-TR" sz="2400" dirty="0"/>
                        <a:t>48 </a:t>
                      </a:r>
                    </a:p>
                  </a:txBody>
                  <a:tcPr/>
                </a:tc>
                <a:extLst>
                  <a:ext uri="{0D108BD9-81ED-4DB2-BD59-A6C34878D82A}">
                    <a16:rowId xmlns:a16="http://schemas.microsoft.com/office/drawing/2014/main" val="10005"/>
                  </a:ext>
                </a:extLst>
              </a:tr>
              <a:tr h="370840">
                <a:tc>
                  <a:txBody>
                    <a:bodyPr/>
                    <a:lstStyle/>
                    <a:p>
                      <a:r>
                        <a:rPr lang="tr-TR" sz="2400" dirty="0">
                          <a:solidFill>
                            <a:srgbClr val="C00000"/>
                          </a:solidFill>
                        </a:rPr>
                        <a:t>Denizlerden Buharlaşma</a:t>
                      </a:r>
                    </a:p>
                  </a:txBody>
                  <a:tcPr/>
                </a:tc>
                <a:tc>
                  <a:txBody>
                    <a:bodyPr/>
                    <a:lstStyle/>
                    <a:p>
                      <a:pPr algn="ctr"/>
                      <a:r>
                        <a:rPr lang="tr-TR" sz="2400" dirty="0"/>
                        <a:t>118</a:t>
                      </a:r>
                    </a:p>
                  </a:txBody>
                  <a:tcPr/>
                </a:tc>
                <a:extLst>
                  <a:ext uri="{0D108BD9-81ED-4DB2-BD59-A6C34878D82A}">
                    <a16:rowId xmlns:a16="http://schemas.microsoft.com/office/drawing/2014/main" val="10006"/>
                  </a:ext>
                </a:extLst>
              </a:tr>
            </a:tbl>
          </a:graphicData>
        </a:graphic>
      </p:graphicFrame>
    </p:spTree>
  </p:cSld>
  <p:clrMapOvr>
    <a:masterClrMapping/>
  </p:clrMapOvr>
  <p:transition spd="med">
    <p:randomBa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0" y="5842000"/>
            <a:ext cx="9144000" cy="1107996"/>
          </a:xfrm>
          <a:prstGeom prst="rect">
            <a:avLst/>
          </a:prstGeom>
          <a:noFill/>
          <a:ln w="9525">
            <a:noFill/>
            <a:miter lim="800000"/>
            <a:headEnd/>
            <a:tailEnd/>
          </a:ln>
        </p:spPr>
        <p:txBody>
          <a:bodyPr wrap="square">
            <a:spAutoFit/>
          </a:bodyPr>
          <a:lstStyle/>
          <a:p>
            <a:pPr algn="just"/>
            <a:r>
              <a:rPr lang="tr-TR" sz="2200" b="1" baseline="0" dirty="0">
                <a:solidFill>
                  <a:srgbClr val="C00000"/>
                </a:solidFill>
              </a:rPr>
              <a:t>Türkiye’de yağış halinde düşen ortalama 509 milyar m</a:t>
            </a:r>
            <a:r>
              <a:rPr lang="tr-TR" sz="2200" b="1" baseline="30000" dirty="0">
                <a:solidFill>
                  <a:srgbClr val="C00000"/>
                </a:solidFill>
              </a:rPr>
              <a:t>3</a:t>
            </a:r>
            <a:r>
              <a:rPr lang="tr-TR" sz="2200" b="1" baseline="0" dirty="0">
                <a:solidFill>
                  <a:srgbClr val="C00000"/>
                </a:solidFill>
              </a:rPr>
              <a:t> suyun %38 i (186.5 milyar m</a:t>
            </a:r>
            <a:r>
              <a:rPr lang="tr-TR" sz="2200" b="1" baseline="30000" dirty="0">
                <a:solidFill>
                  <a:srgbClr val="C00000"/>
                </a:solidFill>
              </a:rPr>
              <a:t>3</a:t>
            </a:r>
            <a:r>
              <a:rPr lang="tr-TR" sz="2200" b="1" baseline="0" dirty="0">
                <a:solidFill>
                  <a:srgbClr val="C00000"/>
                </a:solidFill>
              </a:rPr>
              <a:t>) akarsularda akış haline geçer. Türkiye’nin kullanılabilir yer altı suyu potansiyelinin ise yılda 9.5 milyar m</a:t>
            </a:r>
            <a:r>
              <a:rPr lang="tr-TR" sz="2200" b="1" baseline="30000" dirty="0">
                <a:solidFill>
                  <a:srgbClr val="C00000"/>
                </a:solidFill>
              </a:rPr>
              <a:t>3</a:t>
            </a:r>
            <a:r>
              <a:rPr lang="tr-TR" sz="2200" b="1" baseline="0" dirty="0">
                <a:solidFill>
                  <a:srgbClr val="C00000"/>
                </a:solidFill>
              </a:rPr>
              <a:t> olduğu tahmin edilmektedir. </a:t>
            </a:r>
            <a:endParaRPr lang="tr-TR" sz="2200" b="1" dirty="0">
              <a:solidFill>
                <a:srgbClr val="C00000"/>
              </a:solidFill>
            </a:endParaRPr>
          </a:p>
        </p:txBody>
      </p:sp>
      <p:pic>
        <p:nvPicPr>
          <p:cNvPr id="4099" name="Picture 3"/>
          <p:cNvPicPr>
            <a:picLocks noChangeAspect="1" noChangeArrowheads="1"/>
          </p:cNvPicPr>
          <p:nvPr/>
        </p:nvPicPr>
        <p:blipFill>
          <a:blip r:embed="rId2" cstate="print"/>
          <a:srcRect/>
          <a:stretch>
            <a:fillRect/>
          </a:stretch>
        </p:blipFill>
        <p:spPr bwMode="auto">
          <a:xfrm>
            <a:off x="57150" y="0"/>
            <a:ext cx="9086850" cy="5949280"/>
          </a:xfrm>
          <a:prstGeom prst="rect">
            <a:avLst/>
          </a:prstGeom>
          <a:noFill/>
          <a:ln w="9525">
            <a:noFill/>
            <a:miter lim="800000"/>
            <a:headEnd/>
            <a:tailEnd/>
          </a:ln>
        </p:spPr>
      </p:pic>
    </p:spTree>
  </p:cSld>
  <p:clrMapOvr>
    <a:masterClrMapping/>
  </p:clrMapOvr>
  <p:transition spd="med">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0" y="476672"/>
            <a:ext cx="9144000" cy="6381327"/>
          </a:xfrm>
          <a:prstGeom prst="rect">
            <a:avLst/>
          </a:prstGeom>
          <a:noFill/>
          <a:ln w="9525">
            <a:noFill/>
            <a:miter lim="800000"/>
            <a:headEnd/>
            <a:tailEnd/>
          </a:ln>
        </p:spPr>
      </p:pic>
      <p:sp>
        <p:nvSpPr>
          <p:cNvPr id="5" name="4 Metin kutusu"/>
          <p:cNvSpPr txBox="1"/>
          <p:nvPr/>
        </p:nvSpPr>
        <p:spPr>
          <a:xfrm>
            <a:off x="0" y="1"/>
            <a:ext cx="9144000" cy="800219"/>
          </a:xfrm>
          <a:prstGeom prst="rect">
            <a:avLst/>
          </a:prstGeom>
          <a:noFill/>
        </p:spPr>
        <p:txBody>
          <a:bodyPr wrap="square" rtlCol="0">
            <a:spAutoFit/>
          </a:bodyPr>
          <a:lstStyle/>
          <a:p>
            <a:pPr algn="ctr"/>
            <a:r>
              <a:rPr lang="tr-TR" sz="2800" b="1" baseline="0" dirty="0">
                <a:solidFill>
                  <a:srgbClr val="C00000"/>
                </a:solidFill>
              </a:rPr>
              <a:t>Yerkürenin Su Dengesi </a:t>
            </a:r>
          </a:p>
          <a:p>
            <a:endParaRPr lang="tr-TR" dirty="0"/>
          </a:p>
        </p:txBody>
      </p:sp>
    </p:spTree>
  </p:cSld>
  <p:clrMapOvr>
    <a:masterClrMapping/>
  </p:clrMapOvr>
  <p:transition spd="med">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0" y="0"/>
            <a:ext cx="9144000" cy="6817251"/>
          </a:xfrm>
          <a:prstGeom prst="rect">
            <a:avLst/>
          </a:prstGeom>
          <a:noFill/>
          <a:ln w="9525">
            <a:noFill/>
            <a:miter lim="800000"/>
            <a:headEnd/>
            <a:tailEnd/>
          </a:ln>
          <a:effectLst/>
        </p:spPr>
        <p:txBody>
          <a:bodyPr>
            <a:spAutoFit/>
          </a:bodyPr>
          <a:lstStyle/>
          <a:p>
            <a:pPr algn="ctr"/>
            <a:r>
              <a:rPr lang="tr-TR" sz="2400" b="1" dirty="0">
                <a:solidFill>
                  <a:srgbClr val="FF0000"/>
                </a:solidFill>
              </a:rPr>
              <a:t>Yüzeysel </a:t>
            </a:r>
            <a:r>
              <a:rPr lang="tr-TR" sz="2400" b="1" dirty="0">
                <a:solidFill>
                  <a:srgbClr val="C00000"/>
                </a:solidFill>
              </a:rPr>
              <a:t>suların kalitelerine göre yapılan sınıflama aşağıda verilmiştir. </a:t>
            </a:r>
          </a:p>
          <a:p>
            <a:r>
              <a:rPr lang="tr-TR" sz="2300" b="1" dirty="0">
                <a:solidFill>
                  <a:srgbClr val="C00000"/>
                </a:solidFill>
              </a:rPr>
              <a:t>a)  Sınıf I - Yüksek kaliteli su;</a:t>
            </a:r>
          </a:p>
          <a:p>
            <a:r>
              <a:rPr lang="tr-TR" sz="2300" dirty="0"/>
              <a:t>1) Yalnız dezenfeksiyon ile içme suyu temini, </a:t>
            </a:r>
          </a:p>
          <a:p>
            <a:r>
              <a:rPr lang="tr-TR" sz="2300" dirty="0"/>
              <a:t>2) </a:t>
            </a:r>
            <a:r>
              <a:rPr lang="tr-TR" sz="2300" dirty="0" err="1"/>
              <a:t>Rekreasyonel</a:t>
            </a:r>
            <a:r>
              <a:rPr lang="tr-TR" sz="2300" dirty="0"/>
              <a:t> amaçlar (yüzme gibi vücut teması gerektirenler dahil),</a:t>
            </a:r>
          </a:p>
          <a:p>
            <a:r>
              <a:rPr lang="tr-TR" sz="2300" dirty="0"/>
              <a:t>3) Alabalık üretimi,  </a:t>
            </a:r>
          </a:p>
          <a:p>
            <a:r>
              <a:rPr lang="tr-TR" sz="2300" dirty="0"/>
              <a:t>4) Hayvan üretimi ve çiftlik ihtiyacı,  </a:t>
            </a:r>
          </a:p>
          <a:p>
            <a:r>
              <a:rPr lang="tr-TR" sz="2300" b="1" dirty="0">
                <a:solidFill>
                  <a:srgbClr val="C00000"/>
                </a:solidFill>
              </a:rPr>
              <a:t>b)  Sınıf II - Az kirlenmiş su;</a:t>
            </a:r>
          </a:p>
          <a:p>
            <a:r>
              <a:rPr lang="tr-TR" sz="2300" dirty="0"/>
              <a:t>1) İleri veya uygun bir arıtma ile içme suyu temini,</a:t>
            </a:r>
          </a:p>
          <a:p>
            <a:r>
              <a:rPr lang="tr-TR" sz="2300" dirty="0"/>
              <a:t>2) </a:t>
            </a:r>
            <a:r>
              <a:rPr lang="tr-TR" sz="2300" dirty="0" err="1"/>
              <a:t>Rekreasyonel</a:t>
            </a:r>
            <a:r>
              <a:rPr lang="tr-TR" sz="2300" dirty="0"/>
              <a:t> amaçlar, </a:t>
            </a:r>
          </a:p>
          <a:p>
            <a:r>
              <a:rPr lang="tr-TR" sz="2300" dirty="0"/>
              <a:t>3) Alabalık dışında balık üretimi,</a:t>
            </a:r>
          </a:p>
          <a:p>
            <a:r>
              <a:rPr lang="tr-TR" sz="2300" dirty="0"/>
              <a:t>4) Teknik Usuller Tebliği’nde verilmiş olan sulama suyu kalite kriterlerini sağlamak şartıyla sulama suyu olarak,  </a:t>
            </a:r>
          </a:p>
          <a:p>
            <a:r>
              <a:rPr lang="tr-TR" sz="2300" dirty="0"/>
              <a:t>5) Sınıf I dışındaki diğer bütün kullanımlar. </a:t>
            </a:r>
          </a:p>
          <a:p>
            <a:r>
              <a:rPr lang="tr-TR" sz="2300" b="1" dirty="0">
                <a:solidFill>
                  <a:srgbClr val="C00000"/>
                </a:solidFill>
              </a:rPr>
              <a:t>c) Sınıf III - Kirlenmiş su; </a:t>
            </a:r>
            <a:r>
              <a:rPr lang="tr-TR" sz="2300" dirty="0"/>
              <a:t>gıda, tekstil gibi kaliteli su gerektiren endüstriler hariç olmak üzere uygun bir arıtmadan sonra endüstriyel su temininde kullanılabilir.</a:t>
            </a:r>
          </a:p>
          <a:p>
            <a:r>
              <a:rPr lang="tr-TR" sz="2300" b="1" dirty="0">
                <a:solidFill>
                  <a:srgbClr val="C00000"/>
                </a:solidFill>
              </a:rPr>
              <a:t>d) Sınıf IV - Çok kirlenmiş su; </a:t>
            </a:r>
            <a:r>
              <a:rPr lang="tr-TR" sz="2300" dirty="0"/>
              <a:t>Sınıf III için verilen kalite parametrelerinden daha düşük kalitede olan ve üst kalite sınıfına  iyileştirilerek kullanılabilecek yüzeysel sulardır.     </a:t>
            </a:r>
            <a:r>
              <a:rPr lang="tr-TR" dirty="0"/>
              <a:t>       </a:t>
            </a:r>
          </a:p>
        </p:txBody>
      </p:sp>
      <p:sp>
        <p:nvSpPr>
          <p:cNvPr id="2" name="Slayt Numarası Yer Tutucusu 1">
            <a:extLst>
              <a:ext uri="{FF2B5EF4-FFF2-40B4-BE49-F238E27FC236}">
                <a16:creationId xmlns:a16="http://schemas.microsoft.com/office/drawing/2014/main" id="{EDCC55BA-2900-4BBA-8800-A0C9E798E948}"/>
              </a:ext>
            </a:extLst>
          </p:cNvPr>
          <p:cNvSpPr>
            <a:spLocks noGrp="1"/>
          </p:cNvSpPr>
          <p:nvPr>
            <p:ph type="sldNum" sz="quarter" idx="12"/>
          </p:nvPr>
        </p:nvSpPr>
        <p:spPr/>
        <p:txBody>
          <a:bodyPr/>
          <a:lstStyle/>
          <a:p>
            <a:fld id="{2397762B-B6BF-4728-9754-9C64A16CCF3C}"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0" y="115888"/>
            <a:ext cx="9144000" cy="6740307"/>
          </a:xfrm>
          <a:prstGeom prst="rect">
            <a:avLst/>
          </a:prstGeom>
          <a:noFill/>
          <a:ln w="9525">
            <a:noFill/>
            <a:miter lim="800000"/>
            <a:headEnd/>
            <a:tailEnd/>
          </a:ln>
          <a:effectLst/>
        </p:spPr>
        <p:txBody>
          <a:bodyPr>
            <a:spAutoFit/>
          </a:bodyPr>
          <a:lstStyle/>
          <a:p>
            <a:pPr algn="ctr"/>
            <a:r>
              <a:rPr lang="tr-TR" sz="2400" b="1" dirty="0">
                <a:solidFill>
                  <a:srgbClr val="FF0000"/>
                </a:solidFill>
              </a:rPr>
              <a:t>Yeraltı</a:t>
            </a:r>
            <a:r>
              <a:rPr lang="tr-TR" sz="2400" b="1" dirty="0">
                <a:solidFill>
                  <a:srgbClr val="C00000"/>
                </a:solidFill>
              </a:rPr>
              <a:t> sularının kalitelerine göre tanımlanan sınıflar:</a:t>
            </a:r>
          </a:p>
          <a:p>
            <a:pPr marL="457200" indent="-457200" algn="just">
              <a:buAutoNum type="alphaLcParenR"/>
            </a:pPr>
            <a:r>
              <a:rPr lang="tr-TR" sz="2400" b="1" dirty="0">
                <a:solidFill>
                  <a:srgbClr val="C00000"/>
                </a:solidFill>
              </a:rPr>
              <a:t>Sınıf YAS I - Yüksek kaliteli yeraltı suları;</a:t>
            </a:r>
          </a:p>
          <a:p>
            <a:pPr marL="457200" indent="-457200" algn="just"/>
            <a:r>
              <a:rPr lang="tr-TR" sz="2400" dirty="0"/>
              <a:t>Sınıf YAS I sular içme suyunda ve gıda </a:t>
            </a:r>
            <a:r>
              <a:rPr lang="tr-TR" sz="2400" dirty="0" err="1"/>
              <a:t>sanayiinde</a:t>
            </a:r>
            <a:r>
              <a:rPr lang="tr-TR" sz="2400" dirty="0"/>
              <a:t> kullanılabilen yer altı</a:t>
            </a:r>
          </a:p>
          <a:p>
            <a:pPr marL="457200" indent="-457200" algn="just"/>
            <a:r>
              <a:rPr lang="tr-TR" sz="2400" dirty="0"/>
              <a:t>sularıdır.</a:t>
            </a:r>
          </a:p>
          <a:p>
            <a:pPr marL="457200" indent="-457200" algn="just"/>
            <a:r>
              <a:rPr lang="tr-TR" sz="2400" dirty="0"/>
              <a:t>Gerektiğinde uygun bir dezenfeksiyon işleminden sonra içme suyu olarak</a:t>
            </a:r>
          </a:p>
          <a:p>
            <a:pPr marL="457200" indent="-457200" algn="just"/>
            <a:r>
              <a:rPr lang="tr-TR" sz="2400" dirty="0"/>
              <a:t>kullanılabilirler. </a:t>
            </a:r>
          </a:p>
          <a:p>
            <a:pPr marL="457200" indent="-457200" algn="just"/>
            <a:endParaRPr lang="tr-TR" sz="2400" b="1" dirty="0">
              <a:solidFill>
                <a:srgbClr val="C00000"/>
              </a:solidFill>
            </a:endParaRPr>
          </a:p>
          <a:p>
            <a:pPr marL="457200" indent="-457200" algn="just"/>
            <a:r>
              <a:rPr lang="tr-TR" sz="2400" b="1" dirty="0">
                <a:solidFill>
                  <a:srgbClr val="C00000"/>
                </a:solidFill>
              </a:rPr>
              <a:t>b) Sınıf YAS II - Orta kaliteli yeraltı suları; </a:t>
            </a:r>
          </a:p>
          <a:p>
            <a:pPr algn="just"/>
            <a:r>
              <a:rPr lang="tr-TR" sz="2400" dirty="0"/>
              <a:t>Sınıf YAS II sular, bir arıtma işleminden sonra içme suyu olarak kullanılabilecek sulardır. Bu sular tarımsal su ve hayvan sulama suyu veya sanayide soğutma suyu olarak herhangi bir arıtma işlemine gerek duyulmadan kullanılabilir. </a:t>
            </a:r>
          </a:p>
          <a:p>
            <a:pPr algn="just"/>
            <a:endParaRPr lang="tr-TR" sz="2400" dirty="0"/>
          </a:p>
          <a:p>
            <a:pPr algn="just"/>
            <a:r>
              <a:rPr lang="tr-TR" sz="2400" b="1" dirty="0">
                <a:solidFill>
                  <a:srgbClr val="C00000"/>
                </a:solidFill>
              </a:rPr>
              <a:t>c) Sınıf YAS III - Düşük kaliteli yeraltı suları; </a:t>
            </a:r>
            <a:r>
              <a:rPr lang="tr-TR" sz="2400" b="1" dirty="0">
                <a:solidFill>
                  <a:srgbClr val="FF3300"/>
                </a:solidFill>
              </a:rPr>
              <a:t> </a:t>
            </a:r>
          </a:p>
          <a:p>
            <a:pPr algn="just"/>
            <a:r>
              <a:rPr lang="tr-TR" sz="2400" dirty="0"/>
              <a:t>Sınıf YAS III sular (a) ve (b) bentlerindeki kalite parametreleri karşılamayan sulardır. Bu suların kullanım yeri, ekonomik, teknolojik ve sağlık açısından sağlanabilecek arıtma derecesi ile belirlenir.  </a:t>
            </a:r>
            <a:r>
              <a:rPr lang="tr-TR" sz="2200" dirty="0"/>
              <a:t>   </a:t>
            </a:r>
            <a:r>
              <a:rPr lang="tr-TR" dirty="0"/>
              <a:t>       </a:t>
            </a:r>
          </a:p>
        </p:txBody>
      </p:sp>
      <p:sp>
        <p:nvSpPr>
          <p:cNvPr id="2" name="Slayt Numarası Yer Tutucusu 1">
            <a:extLst>
              <a:ext uri="{FF2B5EF4-FFF2-40B4-BE49-F238E27FC236}">
                <a16:creationId xmlns:a16="http://schemas.microsoft.com/office/drawing/2014/main" id="{A1A84773-A334-4CB3-B627-291FF4F3F242}"/>
              </a:ext>
            </a:extLst>
          </p:cNvPr>
          <p:cNvSpPr>
            <a:spLocks noGrp="1"/>
          </p:cNvSpPr>
          <p:nvPr>
            <p:ph type="sldNum" sz="quarter" idx="12"/>
          </p:nvPr>
        </p:nvSpPr>
        <p:spPr/>
        <p:txBody>
          <a:bodyPr/>
          <a:lstStyle/>
          <a:p>
            <a:fld id="{2397762B-B6BF-4728-9754-9C64A16CCF3C}"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
        <p:nvSpPr>
          <p:cNvPr id="2" name="Slayt Numarası Yer Tutucusu 1">
            <a:extLst>
              <a:ext uri="{FF2B5EF4-FFF2-40B4-BE49-F238E27FC236}">
                <a16:creationId xmlns:a16="http://schemas.microsoft.com/office/drawing/2014/main" id="{5E012A45-6B67-4009-B74A-65B8FCF1F9DE}"/>
              </a:ext>
            </a:extLst>
          </p:cNvPr>
          <p:cNvSpPr>
            <a:spLocks noGrp="1"/>
          </p:cNvSpPr>
          <p:nvPr>
            <p:ph type="sldNum" sz="quarter" idx="12"/>
          </p:nvPr>
        </p:nvSpPr>
        <p:spPr/>
        <p:txBody>
          <a:bodyPr/>
          <a:lstStyle/>
          <a:p>
            <a:fld id="{2397762B-B6BF-4728-9754-9C64A16CCF3C}"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7999"/>
          </a:xfrm>
          <a:prstGeom prst="rect">
            <a:avLst/>
          </a:prstGeom>
          <a:noFill/>
          <a:ln w="9525">
            <a:noFill/>
            <a:miter lim="800000"/>
            <a:headEnd/>
            <a:tailEnd/>
          </a:ln>
        </p:spPr>
      </p:pic>
      <p:sp>
        <p:nvSpPr>
          <p:cNvPr id="2" name="Slayt Numarası Yer Tutucusu 1">
            <a:extLst>
              <a:ext uri="{FF2B5EF4-FFF2-40B4-BE49-F238E27FC236}">
                <a16:creationId xmlns:a16="http://schemas.microsoft.com/office/drawing/2014/main" id="{7402CAC2-C92B-44F4-84BE-A1568D3FB10E}"/>
              </a:ext>
            </a:extLst>
          </p:cNvPr>
          <p:cNvSpPr>
            <a:spLocks noGrp="1"/>
          </p:cNvSpPr>
          <p:nvPr>
            <p:ph type="sldNum" sz="quarter" idx="12"/>
          </p:nvPr>
        </p:nvSpPr>
        <p:spPr/>
        <p:txBody>
          <a:bodyPr/>
          <a:lstStyle/>
          <a:p>
            <a:fld id="{2397762B-B6BF-4728-9754-9C64A16CCF3C}"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404664"/>
            <a:ext cx="9144000" cy="6453336"/>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2483768" y="0"/>
            <a:ext cx="4176464" cy="363171"/>
          </a:xfrm>
          <a:prstGeom prst="rect">
            <a:avLst/>
          </a:prstGeom>
          <a:noFill/>
          <a:ln w="9525">
            <a:noFill/>
            <a:miter lim="800000"/>
            <a:headEnd/>
            <a:tailEnd/>
          </a:ln>
        </p:spPr>
      </p:pic>
      <p:sp>
        <p:nvSpPr>
          <p:cNvPr id="2" name="Slayt Numarası Yer Tutucusu 1">
            <a:extLst>
              <a:ext uri="{FF2B5EF4-FFF2-40B4-BE49-F238E27FC236}">
                <a16:creationId xmlns:a16="http://schemas.microsoft.com/office/drawing/2014/main" id="{B9452268-6E8D-497D-BDC2-74D4F2ED71F9}"/>
              </a:ext>
            </a:extLst>
          </p:cNvPr>
          <p:cNvSpPr>
            <a:spLocks noGrp="1"/>
          </p:cNvSpPr>
          <p:nvPr>
            <p:ph type="sldNum" sz="quarter" idx="12"/>
          </p:nvPr>
        </p:nvSpPr>
        <p:spPr/>
        <p:txBody>
          <a:bodyPr/>
          <a:lstStyle/>
          <a:p>
            <a:fld id="{2397762B-B6BF-4728-9754-9C64A16CCF3C}"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6511" y="642918"/>
          <a:ext cx="9180511" cy="5775960"/>
        </p:xfrm>
        <a:graphic>
          <a:graphicData uri="http://schemas.openxmlformats.org/drawingml/2006/table">
            <a:tbl>
              <a:tblPr firstRow="1" bandRow="1">
                <a:tableStyleId>{5C22544A-7EE6-4342-B048-85BDC9FD1C3A}</a:tableStyleId>
              </a:tblPr>
              <a:tblGrid>
                <a:gridCol w="2507809">
                  <a:extLst>
                    <a:ext uri="{9D8B030D-6E8A-4147-A177-3AD203B41FA5}">
                      <a16:colId xmlns:a16="http://schemas.microsoft.com/office/drawing/2014/main" val="20000"/>
                    </a:ext>
                  </a:extLst>
                </a:gridCol>
                <a:gridCol w="4034425">
                  <a:extLst>
                    <a:ext uri="{9D8B030D-6E8A-4147-A177-3AD203B41FA5}">
                      <a16:colId xmlns:a16="http://schemas.microsoft.com/office/drawing/2014/main" val="20001"/>
                    </a:ext>
                  </a:extLst>
                </a:gridCol>
                <a:gridCol w="2638277">
                  <a:extLst>
                    <a:ext uri="{9D8B030D-6E8A-4147-A177-3AD203B41FA5}">
                      <a16:colId xmlns:a16="http://schemas.microsoft.com/office/drawing/2014/main" val="20002"/>
                    </a:ext>
                  </a:extLst>
                </a:gridCol>
              </a:tblGrid>
              <a:tr h="421217">
                <a:tc>
                  <a:txBody>
                    <a:bodyPr/>
                    <a:lstStyle/>
                    <a:p>
                      <a:pPr algn="ctr"/>
                      <a:r>
                        <a:rPr lang="tr-TR" sz="2500" i="1" u="sng" dirty="0">
                          <a:solidFill>
                            <a:srgbClr val="FFFF00"/>
                          </a:solidFill>
                        </a:rPr>
                        <a:t>Karakteristik</a:t>
                      </a:r>
                    </a:p>
                  </a:txBody>
                  <a:tcPr/>
                </a:tc>
                <a:tc>
                  <a:txBody>
                    <a:bodyPr/>
                    <a:lstStyle/>
                    <a:p>
                      <a:pPr algn="ctr"/>
                      <a:r>
                        <a:rPr lang="tr-TR" sz="2500" i="1" u="sng" dirty="0">
                          <a:solidFill>
                            <a:schemeClr val="accent1">
                              <a:lumMod val="20000"/>
                              <a:lumOff val="80000"/>
                            </a:schemeClr>
                          </a:solidFill>
                        </a:rPr>
                        <a:t>Yüzeysel</a:t>
                      </a:r>
                      <a:r>
                        <a:rPr lang="tr-TR" sz="2500" i="1" u="sng" baseline="0" dirty="0">
                          <a:solidFill>
                            <a:schemeClr val="accent1">
                              <a:lumMod val="20000"/>
                              <a:lumOff val="80000"/>
                            </a:schemeClr>
                          </a:solidFill>
                        </a:rPr>
                        <a:t> Sular</a:t>
                      </a:r>
                      <a:endParaRPr lang="tr-TR" sz="2500" i="1" u="sng" dirty="0">
                        <a:solidFill>
                          <a:schemeClr val="accent1">
                            <a:lumMod val="20000"/>
                            <a:lumOff val="80000"/>
                          </a:schemeClr>
                        </a:solidFill>
                      </a:endParaRPr>
                    </a:p>
                  </a:txBody>
                  <a:tcPr/>
                </a:tc>
                <a:tc>
                  <a:txBody>
                    <a:bodyPr/>
                    <a:lstStyle/>
                    <a:p>
                      <a:pPr algn="ctr"/>
                      <a:r>
                        <a:rPr lang="tr-TR" sz="2500" i="1" u="sng" dirty="0"/>
                        <a:t>Yeraltı  Suları</a:t>
                      </a:r>
                    </a:p>
                  </a:txBody>
                  <a:tcPr/>
                </a:tc>
                <a:extLst>
                  <a:ext uri="{0D108BD9-81ED-4DB2-BD59-A6C34878D82A}">
                    <a16:rowId xmlns:a16="http://schemas.microsoft.com/office/drawing/2014/main" val="10000"/>
                  </a:ext>
                </a:extLst>
              </a:tr>
              <a:tr h="427068">
                <a:tc>
                  <a:txBody>
                    <a:bodyPr/>
                    <a:lstStyle/>
                    <a:p>
                      <a:r>
                        <a:rPr lang="tr-TR" sz="2300" b="1" dirty="0">
                          <a:solidFill>
                            <a:srgbClr val="C00000"/>
                          </a:solidFill>
                        </a:rPr>
                        <a:t>Sıcaklık</a:t>
                      </a:r>
                    </a:p>
                  </a:txBody>
                  <a:tcPr/>
                </a:tc>
                <a:tc>
                  <a:txBody>
                    <a:bodyPr/>
                    <a:lstStyle/>
                    <a:p>
                      <a:r>
                        <a:rPr lang="tr-TR" sz="2300" dirty="0"/>
                        <a:t>Mevsimsel</a:t>
                      </a:r>
                    </a:p>
                  </a:txBody>
                  <a:tcPr/>
                </a:tc>
                <a:tc>
                  <a:txBody>
                    <a:bodyPr/>
                    <a:lstStyle/>
                    <a:p>
                      <a:r>
                        <a:rPr lang="tr-TR" sz="2300" dirty="0"/>
                        <a:t>Yaklaşık sabit</a:t>
                      </a:r>
                    </a:p>
                  </a:txBody>
                  <a:tcPr/>
                </a:tc>
                <a:extLst>
                  <a:ext uri="{0D108BD9-81ED-4DB2-BD59-A6C34878D82A}">
                    <a16:rowId xmlns:a16="http://schemas.microsoft.com/office/drawing/2014/main" val="10001"/>
                  </a:ext>
                </a:extLst>
              </a:tr>
              <a:tr h="427068">
                <a:tc>
                  <a:txBody>
                    <a:bodyPr/>
                    <a:lstStyle/>
                    <a:p>
                      <a:r>
                        <a:rPr lang="tr-TR" sz="2300" b="1" dirty="0">
                          <a:solidFill>
                            <a:srgbClr val="C00000"/>
                          </a:solidFill>
                        </a:rPr>
                        <a:t>Bulanıklık</a:t>
                      </a:r>
                    </a:p>
                  </a:txBody>
                  <a:tcPr/>
                </a:tc>
                <a:tc>
                  <a:txBody>
                    <a:bodyPr/>
                    <a:lstStyle/>
                    <a:p>
                      <a:r>
                        <a:rPr lang="tr-TR" sz="2300" dirty="0"/>
                        <a:t>Mevsimsel</a:t>
                      </a:r>
                    </a:p>
                  </a:txBody>
                  <a:tcPr/>
                </a:tc>
                <a:tc>
                  <a:txBody>
                    <a:bodyPr/>
                    <a:lstStyle/>
                    <a:p>
                      <a:r>
                        <a:rPr lang="tr-TR" sz="2300" dirty="0"/>
                        <a:t>Çok az yada yok</a:t>
                      </a:r>
                    </a:p>
                  </a:txBody>
                  <a:tcPr/>
                </a:tc>
                <a:extLst>
                  <a:ext uri="{0D108BD9-81ED-4DB2-BD59-A6C34878D82A}">
                    <a16:rowId xmlns:a16="http://schemas.microsoft.com/office/drawing/2014/main" val="10002"/>
                  </a:ext>
                </a:extLst>
              </a:tr>
              <a:tr h="427068">
                <a:tc>
                  <a:txBody>
                    <a:bodyPr/>
                    <a:lstStyle/>
                    <a:p>
                      <a:r>
                        <a:rPr lang="tr-TR" sz="2300" b="1" dirty="0">
                          <a:solidFill>
                            <a:srgbClr val="C00000"/>
                          </a:solidFill>
                        </a:rPr>
                        <a:t>Çözünmüş Tuzlar</a:t>
                      </a:r>
                    </a:p>
                  </a:txBody>
                  <a:tcPr/>
                </a:tc>
                <a:tc>
                  <a:txBody>
                    <a:bodyPr/>
                    <a:lstStyle/>
                    <a:p>
                      <a:r>
                        <a:rPr lang="tr-TR" sz="2300" dirty="0"/>
                        <a:t>Yağışa göre</a:t>
                      </a:r>
                    </a:p>
                  </a:txBody>
                  <a:tcPr/>
                </a:tc>
                <a:tc>
                  <a:txBody>
                    <a:bodyPr/>
                    <a:lstStyle/>
                    <a:p>
                      <a:r>
                        <a:rPr lang="tr-TR" sz="2300" dirty="0" err="1"/>
                        <a:t>Nisbeten</a:t>
                      </a:r>
                      <a:r>
                        <a:rPr lang="tr-TR" sz="2300" baseline="0" dirty="0"/>
                        <a:t> yüksek</a:t>
                      </a:r>
                      <a:endParaRPr lang="tr-TR" sz="2300" dirty="0"/>
                    </a:p>
                  </a:txBody>
                  <a:tcPr/>
                </a:tc>
                <a:extLst>
                  <a:ext uri="{0D108BD9-81ED-4DB2-BD59-A6C34878D82A}">
                    <a16:rowId xmlns:a16="http://schemas.microsoft.com/office/drawing/2014/main" val="10003"/>
                  </a:ext>
                </a:extLst>
              </a:tr>
              <a:tr h="427068">
                <a:tc>
                  <a:txBody>
                    <a:bodyPr/>
                    <a:lstStyle/>
                    <a:p>
                      <a:r>
                        <a:rPr lang="tr-TR" sz="2300" b="1" dirty="0">
                          <a:solidFill>
                            <a:srgbClr val="C00000"/>
                          </a:solidFill>
                        </a:rPr>
                        <a:t>Serbest</a:t>
                      </a:r>
                      <a:r>
                        <a:rPr lang="tr-TR" sz="2300" b="0" dirty="0">
                          <a:solidFill>
                            <a:srgbClr val="C00000"/>
                          </a:solidFill>
                        </a:rPr>
                        <a:t> </a:t>
                      </a:r>
                      <a:r>
                        <a:rPr lang="tr-TR" sz="2300" b="0" kern="1200" dirty="0">
                          <a:solidFill>
                            <a:srgbClr val="C00000"/>
                          </a:solidFill>
                          <a:latin typeface="+mn-lt"/>
                          <a:ea typeface="+mn-ea"/>
                          <a:cs typeface="+mn-cs"/>
                        </a:rPr>
                        <a:t>CO</a:t>
                      </a:r>
                      <a:r>
                        <a:rPr lang="tr-TR" sz="2300" b="0" kern="1200" baseline="-25000" dirty="0">
                          <a:solidFill>
                            <a:srgbClr val="C00000"/>
                          </a:solidFill>
                          <a:latin typeface="+mn-lt"/>
                          <a:ea typeface="+mn-ea"/>
                          <a:cs typeface="+mn-cs"/>
                        </a:rPr>
                        <a:t>2</a:t>
                      </a:r>
                      <a:endParaRPr lang="tr-TR" sz="2300" b="0" dirty="0">
                        <a:solidFill>
                          <a:srgbClr val="C00000"/>
                        </a:solidFill>
                      </a:endParaRPr>
                    </a:p>
                  </a:txBody>
                  <a:tcPr/>
                </a:tc>
                <a:tc>
                  <a:txBody>
                    <a:bodyPr/>
                    <a:lstStyle/>
                    <a:p>
                      <a:r>
                        <a:rPr lang="tr-TR" sz="2300" dirty="0"/>
                        <a:t>Genellikle</a:t>
                      </a:r>
                      <a:r>
                        <a:rPr lang="tr-TR" sz="2300" baseline="0" dirty="0"/>
                        <a:t> yok</a:t>
                      </a:r>
                      <a:endParaRPr lang="tr-TR" sz="2300" dirty="0"/>
                    </a:p>
                  </a:txBody>
                  <a:tcPr/>
                </a:tc>
                <a:tc>
                  <a:txBody>
                    <a:bodyPr/>
                    <a:lstStyle/>
                    <a:p>
                      <a:r>
                        <a:rPr lang="tr-TR" sz="2300" dirty="0"/>
                        <a:t>Çoğunlukla</a:t>
                      </a:r>
                    </a:p>
                  </a:txBody>
                  <a:tcPr/>
                </a:tc>
                <a:extLst>
                  <a:ext uri="{0D108BD9-81ED-4DB2-BD59-A6C34878D82A}">
                    <a16:rowId xmlns:a16="http://schemas.microsoft.com/office/drawing/2014/main" val="10004"/>
                  </a:ext>
                </a:extLst>
              </a:tr>
              <a:tr h="427068">
                <a:tc>
                  <a:txBody>
                    <a:bodyPr/>
                    <a:lstStyle/>
                    <a:p>
                      <a:r>
                        <a:rPr lang="tr-TR" sz="2300" b="1" dirty="0">
                          <a:solidFill>
                            <a:srgbClr val="C00000"/>
                          </a:solidFill>
                        </a:rPr>
                        <a:t>Çözünmüş</a:t>
                      </a:r>
                      <a:r>
                        <a:rPr lang="tr-TR" sz="2300" b="1" baseline="0" dirty="0">
                          <a:solidFill>
                            <a:srgbClr val="C00000"/>
                          </a:solidFill>
                        </a:rPr>
                        <a:t> oksijen</a:t>
                      </a:r>
                      <a:endParaRPr lang="tr-TR" sz="2300" b="1" dirty="0">
                        <a:solidFill>
                          <a:srgbClr val="C00000"/>
                        </a:solidFill>
                      </a:endParaRPr>
                    </a:p>
                  </a:txBody>
                  <a:tcPr/>
                </a:tc>
                <a:tc>
                  <a:txBody>
                    <a:bodyPr/>
                    <a:lstStyle/>
                    <a:p>
                      <a:r>
                        <a:rPr lang="tr-TR" sz="2300" dirty="0"/>
                        <a:t>Doygun</a:t>
                      </a:r>
                      <a:r>
                        <a:rPr lang="tr-TR" sz="2300" baseline="0" dirty="0"/>
                        <a:t> haldedir</a:t>
                      </a:r>
                      <a:endParaRPr lang="tr-TR" sz="2300" dirty="0"/>
                    </a:p>
                  </a:txBody>
                  <a:tcPr/>
                </a:tc>
                <a:tc>
                  <a:txBody>
                    <a:bodyPr/>
                    <a:lstStyle/>
                    <a:p>
                      <a:r>
                        <a:rPr lang="tr-TR" sz="2300" dirty="0"/>
                        <a:t>Genellikle az</a:t>
                      </a:r>
                    </a:p>
                  </a:txBody>
                  <a:tcPr/>
                </a:tc>
                <a:extLst>
                  <a:ext uri="{0D108BD9-81ED-4DB2-BD59-A6C34878D82A}">
                    <a16:rowId xmlns:a16="http://schemas.microsoft.com/office/drawing/2014/main" val="10005"/>
                  </a:ext>
                </a:extLst>
              </a:tr>
              <a:tr h="427068">
                <a:tc>
                  <a:txBody>
                    <a:bodyPr/>
                    <a:lstStyle/>
                    <a:p>
                      <a:r>
                        <a:rPr lang="tr-TR" sz="2300" b="1" dirty="0">
                          <a:solidFill>
                            <a:srgbClr val="C00000"/>
                          </a:solidFill>
                        </a:rPr>
                        <a:t>Amonyak</a:t>
                      </a:r>
                    </a:p>
                  </a:txBody>
                  <a:tcPr/>
                </a:tc>
                <a:tc>
                  <a:txBody>
                    <a:bodyPr/>
                    <a:lstStyle/>
                    <a:p>
                      <a:r>
                        <a:rPr lang="tr-TR" sz="2300" dirty="0"/>
                        <a:t>Kirlenmiş ise vardır</a:t>
                      </a:r>
                    </a:p>
                  </a:txBody>
                  <a:tcPr/>
                </a:tc>
                <a:tc>
                  <a:txBody>
                    <a:bodyPr/>
                    <a:lstStyle/>
                    <a:p>
                      <a:r>
                        <a:rPr lang="tr-TR" sz="2300" dirty="0"/>
                        <a:t>Genellikle az</a:t>
                      </a:r>
                    </a:p>
                  </a:txBody>
                  <a:tcPr/>
                </a:tc>
                <a:extLst>
                  <a:ext uri="{0D108BD9-81ED-4DB2-BD59-A6C34878D82A}">
                    <a16:rowId xmlns:a16="http://schemas.microsoft.com/office/drawing/2014/main" val="10006"/>
                  </a:ext>
                </a:extLst>
              </a:tr>
              <a:tr h="427068">
                <a:tc>
                  <a:txBody>
                    <a:bodyPr/>
                    <a:lstStyle/>
                    <a:p>
                      <a:r>
                        <a:rPr lang="tr-TR" sz="2300" b="1" kern="1200" dirty="0">
                          <a:solidFill>
                            <a:srgbClr val="C00000"/>
                          </a:solidFill>
                          <a:latin typeface="+mn-lt"/>
                          <a:ea typeface="+mn-ea"/>
                          <a:cs typeface="+mn-cs"/>
                        </a:rPr>
                        <a:t>H</a:t>
                      </a:r>
                      <a:r>
                        <a:rPr lang="tr-TR" sz="2300" b="1" kern="1200" baseline="-25000" dirty="0">
                          <a:solidFill>
                            <a:srgbClr val="C00000"/>
                          </a:solidFill>
                          <a:latin typeface="+mn-lt"/>
                          <a:ea typeface="+mn-ea"/>
                          <a:cs typeface="+mn-cs"/>
                        </a:rPr>
                        <a:t>2</a:t>
                      </a:r>
                      <a:r>
                        <a:rPr lang="tr-TR" sz="2300" b="1" kern="1200" dirty="0">
                          <a:solidFill>
                            <a:srgbClr val="C00000"/>
                          </a:solidFill>
                          <a:latin typeface="+mn-lt"/>
                          <a:ea typeface="+mn-ea"/>
                          <a:cs typeface="+mn-cs"/>
                        </a:rPr>
                        <a:t>S</a:t>
                      </a:r>
                      <a:endParaRPr lang="tr-TR" sz="2300" b="1" dirty="0">
                        <a:solidFill>
                          <a:srgbClr val="C00000"/>
                        </a:solidFill>
                      </a:endParaRPr>
                    </a:p>
                  </a:txBody>
                  <a:tcPr/>
                </a:tc>
                <a:tc>
                  <a:txBody>
                    <a:bodyPr/>
                    <a:lstStyle/>
                    <a:p>
                      <a:r>
                        <a:rPr lang="tr-TR" sz="2300" dirty="0"/>
                        <a:t>Bulunmaz</a:t>
                      </a:r>
                    </a:p>
                  </a:txBody>
                  <a:tcPr/>
                </a:tc>
                <a:tc>
                  <a:txBody>
                    <a:bodyPr/>
                    <a:lstStyle/>
                    <a:p>
                      <a:r>
                        <a:rPr lang="tr-TR" sz="2300" dirty="0"/>
                        <a:t>Bazı sıcak sularda</a:t>
                      </a:r>
                    </a:p>
                  </a:txBody>
                  <a:tcPr/>
                </a:tc>
                <a:extLst>
                  <a:ext uri="{0D108BD9-81ED-4DB2-BD59-A6C34878D82A}">
                    <a16:rowId xmlns:a16="http://schemas.microsoft.com/office/drawing/2014/main" val="10007"/>
                  </a:ext>
                </a:extLst>
              </a:tr>
              <a:tr h="427068">
                <a:tc>
                  <a:txBody>
                    <a:bodyPr/>
                    <a:lstStyle/>
                    <a:p>
                      <a:r>
                        <a:rPr lang="tr-TR" sz="2300" b="1" dirty="0">
                          <a:solidFill>
                            <a:srgbClr val="C00000"/>
                          </a:solidFill>
                        </a:rPr>
                        <a:t>Silikat</a:t>
                      </a:r>
                    </a:p>
                  </a:txBody>
                  <a:tcPr/>
                </a:tc>
                <a:tc>
                  <a:txBody>
                    <a:bodyPr/>
                    <a:lstStyle/>
                    <a:p>
                      <a:r>
                        <a:rPr lang="tr-TR" sz="2300" dirty="0"/>
                        <a:t>Az miktarda</a:t>
                      </a:r>
                    </a:p>
                  </a:txBody>
                  <a:tcPr/>
                </a:tc>
                <a:tc>
                  <a:txBody>
                    <a:bodyPr/>
                    <a:lstStyle/>
                    <a:p>
                      <a:r>
                        <a:rPr lang="tr-TR" sz="2300" dirty="0" err="1"/>
                        <a:t>Nisbeten</a:t>
                      </a:r>
                      <a:r>
                        <a:rPr lang="tr-TR" sz="2300" dirty="0"/>
                        <a:t> yüksek</a:t>
                      </a:r>
                    </a:p>
                  </a:txBody>
                  <a:tcPr/>
                </a:tc>
                <a:extLst>
                  <a:ext uri="{0D108BD9-81ED-4DB2-BD59-A6C34878D82A}">
                    <a16:rowId xmlns:a16="http://schemas.microsoft.com/office/drawing/2014/main" val="10008"/>
                  </a:ext>
                </a:extLst>
              </a:tr>
              <a:tr h="427068">
                <a:tc>
                  <a:txBody>
                    <a:bodyPr/>
                    <a:lstStyle/>
                    <a:p>
                      <a:r>
                        <a:rPr lang="tr-TR" sz="2300" b="1" dirty="0">
                          <a:solidFill>
                            <a:srgbClr val="C00000"/>
                          </a:solidFill>
                        </a:rPr>
                        <a:t>Nitrat</a:t>
                      </a:r>
                    </a:p>
                  </a:txBody>
                  <a:tcPr/>
                </a:tc>
                <a:tc>
                  <a:txBody>
                    <a:bodyPr/>
                    <a:lstStyle/>
                    <a:p>
                      <a:r>
                        <a:rPr lang="tr-TR" sz="2300" dirty="0"/>
                        <a:t>Çok az</a:t>
                      </a:r>
                    </a:p>
                  </a:txBody>
                  <a:tcPr/>
                </a:tc>
                <a:tc>
                  <a:txBody>
                    <a:bodyPr/>
                    <a:lstStyle/>
                    <a:p>
                      <a:r>
                        <a:rPr lang="tr-TR" sz="2300" dirty="0"/>
                        <a:t>Bazı sularda</a:t>
                      </a:r>
                    </a:p>
                  </a:txBody>
                  <a:tcPr/>
                </a:tc>
                <a:extLst>
                  <a:ext uri="{0D108BD9-81ED-4DB2-BD59-A6C34878D82A}">
                    <a16:rowId xmlns:a16="http://schemas.microsoft.com/office/drawing/2014/main" val="10009"/>
                  </a:ext>
                </a:extLst>
              </a:tr>
              <a:tr h="427068">
                <a:tc>
                  <a:txBody>
                    <a:bodyPr/>
                    <a:lstStyle/>
                    <a:p>
                      <a:r>
                        <a:rPr lang="tr-TR" sz="2300" b="1" dirty="0" err="1">
                          <a:solidFill>
                            <a:srgbClr val="C00000"/>
                          </a:solidFill>
                        </a:rPr>
                        <a:t>M.Organizma</a:t>
                      </a:r>
                      <a:endParaRPr lang="tr-TR" sz="2300" b="1" dirty="0">
                        <a:solidFill>
                          <a:srgbClr val="C00000"/>
                        </a:solidFill>
                      </a:endParaRPr>
                    </a:p>
                  </a:txBody>
                  <a:tcPr/>
                </a:tc>
                <a:tc>
                  <a:txBody>
                    <a:bodyPr/>
                    <a:lstStyle/>
                    <a:p>
                      <a:r>
                        <a:rPr lang="tr-TR" sz="2300" dirty="0"/>
                        <a:t>Patojenler ve virüsler</a:t>
                      </a:r>
                    </a:p>
                  </a:txBody>
                  <a:tcPr/>
                </a:tc>
                <a:tc>
                  <a:txBody>
                    <a:bodyPr/>
                    <a:lstStyle/>
                    <a:p>
                      <a:r>
                        <a:rPr lang="tr-TR" sz="2300" dirty="0"/>
                        <a:t>Demir bakterileri </a:t>
                      </a:r>
                    </a:p>
                  </a:txBody>
                  <a:tcPr/>
                </a:tc>
                <a:extLst>
                  <a:ext uri="{0D108BD9-81ED-4DB2-BD59-A6C34878D82A}">
                    <a16:rowId xmlns:a16="http://schemas.microsoft.com/office/drawing/2014/main" val="10010"/>
                  </a:ext>
                </a:extLst>
              </a:tr>
              <a:tr h="427068">
                <a:tc>
                  <a:txBody>
                    <a:bodyPr/>
                    <a:lstStyle/>
                    <a:p>
                      <a:r>
                        <a:rPr lang="tr-TR" sz="2300" b="1" dirty="0">
                          <a:solidFill>
                            <a:srgbClr val="C00000"/>
                          </a:solidFill>
                        </a:rPr>
                        <a:t>Demir ve Mangan</a:t>
                      </a:r>
                    </a:p>
                  </a:txBody>
                  <a:tcPr/>
                </a:tc>
                <a:tc>
                  <a:txBody>
                    <a:bodyPr/>
                    <a:lstStyle/>
                    <a:p>
                      <a:r>
                        <a:rPr lang="tr-TR" sz="2300" dirty="0"/>
                        <a:t>Göl dipleri hariç genellikle yok</a:t>
                      </a:r>
                    </a:p>
                  </a:txBody>
                  <a:tcPr/>
                </a:tc>
                <a:tc>
                  <a:txBody>
                    <a:bodyPr/>
                    <a:lstStyle/>
                    <a:p>
                      <a:r>
                        <a:rPr lang="tr-TR" sz="2300" dirty="0"/>
                        <a:t>Daima vardır</a:t>
                      </a:r>
                    </a:p>
                  </a:txBody>
                  <a:tcPr/>
                </a:tc>
                <a:extLst>
                  <a:ext uri="{0D108BD9-81ED-4DB2-BD59-A6C34878D82A}">
                    <a16:rowId xmlns:a16="http://schemas.microsoft.com/office/drawing/2014/main" val="10011"/>
                  </a:ext>
                </a:extLst>
              </a:tr>
              <a:tr h="427068">
                <a:tc>
                  <a:txBody>
                    <a:bodyPr/>
                    <a:lstStyle/>
                    <a:p>
                      <a:r>
                        <a:rPr lang="tr-TR" sz="2300" b="1" dirty="0">
                          <a:solidFill>
                            <a:srgbClr val="C00000"/>
                          </a:solidFill>
                        </a:rPr>
                        <a:t>Renk</a:t>
                      </a:r>
                    </a:p>
                  </a:txBody>
                  <a:tcPr/>
                </a:tc>
                <a:tc>
                  <a:txBody>
                    <a:bodyPr/>
                    <a:lstStyle/>
                    <a:p>
                      <a:r>
                        <a:rPr lang="tr-TR" sz="2300" dirty="0"/>
                        <a:t>Renkli</a:t>
                      </a:r>
                    </a:p>
                  </a:txBody>
                  <a:tcPr/>
                </a:tc>
                <a:tc>
                  <a:txBody>
                    <a:bodyPr/>
                    <a:lstStyle/>
                    <a:p>
                      <a:r>
                        <a:rPr lang="tr-TR" sz="2300" dirty="0"/>
                        <a:t>Renksiz</a:t>
                      </a:r>
                    </a:p>
                  </a:txBody>
                  <a:tcPr/>
                </a:tc>
                <a:extLst>
                  <a:ext uri="{0D108BD9-81ED-4DB2-BD59-A6C34878D82A}">
                    <a16:rowId xmlns:a16="http://schemas.microsoft.com/office/drawing/2014/main" val="10012"/>
                  </a:ext>
                </a:extLst>
              </a:tr>
            </a:tbl>
          </a:graphicData>
        </a:graphic>
      </p:graphicFrame>
      <p:sp>
        <p:nvSpPr>
          <p:cNvPr id="3" name="2 Metin kutusu"/>
          <p:cNvSpPr txBox="1"/>
          <p:nvPr/>
        </p:nvSpPr>
        <p:spPr>
          <a:xfrm>
            <a:off x="0" y="0"/>
            <a:ext cx="9144000" cy="523220"/>
          </a:xfrm>
          <a:prstGeom prst="rect">
            <a:avLst/>
          </a:prstGeom>
          <a:noFill/>
        </p:spPr>
        <p:txBody>
          <a:bodyPr wrap="square" rtlCol="0">
            <a:spAutoFit/>
          </a:bodyPr>
          <a:lstStyle/>
          <a:p>
            <a:pPr algn="ctr"/>
            <a:r>
              <a:rPr lang="tr-TR" sz="2800" b="1" dirty="0">
                <a:solidFill>
                  <a:srgbClr val="C00000"/>
                </a:solidFill>
              </a:rPr>
              <a:t>Yüzeysel </a:t>
            </a:r>
            <a:r>
              <a:rPr lang="tr-TR" sz="2800" b="1" dirty="0" err="1">
                <a:solidFill>
                  <a:srgbClr val="C00000"/>
                </a:solidFill>
              </a:rPr>
              <a:t>veYeraltı</a:t>
            </a:r>
            <a:r>
              <a:rPr lang="tr-TR" sz="2800" b="1" dirty="0">
                <a:solidFill>
                  <a:srgbClr val="C00000"/>
                </a:solidFill>
              </a:rPr>
              <a:t> Sularının Bazı Özellikleri</a:t>
            </a:r>
          </a:p>
        </p:txBody>
      </p:sp>
      <p:sp>
        <p:nvSpPr>
          <p:cNvPr id="2" name="Slayt Numarası Yer Tutucusu 1">
            <a:extLst>
              <a:ext uri="{FF2B5EF4-FFF2-40B4-BE49-F238E27FC236}">
                <a16:creationId xmlns:a16="http://schemas.microsoft.com/office/drawing/2014/main" id="{E671C016-9307-4615-B0CB-8E30E68E04EA}"/>
              </a:ext>
            </a:extLst>
          </p:cNvPr>
          <p:cNvSpPr>
            <a:spLocks noGrp="1"/>
          </p:cNvSpPr>
          <p:nvPr>
            <p:ph type="sldNum" sz="quarter" idx="12"/>
          </p:nvPr>
        </p:nvSpPr>
        <p:spPr/>
        <p:txBody>
          <a:bodyPr/>
          <a:lstStyle/>
          <a:p>
            <a:fld id="{2397762B-B6BF-4728-9754-9C64A16CCF3C}" type="slidenum">
              <a:rPr lang="tr-TR" smtClean="0"/>
              <a:pPr/>
              <a:t>12</a:t>
            </a:fld>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0" y="0"/>
            <a:ext cx="9144000" cy="6740307"/>
          </a:xfrm>
          <a:prstGeom prst="rect">
            <a:avLst/>
          </a:prstGeom>
          <a:noFill/>
        </p:spPr>
        <p:txBody>
          <a:bodyPr wrap="square" rtlCol="0">
            <a:spAutoFit/>
          </a:bodyPr>
          <a:lstStyle/>
          <a:p>
            <a:r>
              <a:rPr lang="tr-TR" sz="2400" b="1" dirty="0">
                <a:solidFill>
                  <a:srgbClr val="C00000"/>
                </a:solidFill>
              </a:rPr>
              <a:t>Ayrıca </a:t>
            </a:r>
            <a:r>
              <a:rPr lang="tr-TR" sz="2400" b="1" i="1" u="sng" dirty="0">
                <a:solidFill>
                  <a:srgbClr val="C00000"/>
                </a:solidFill>
              </a:rPr>
              <a:t>Yer altı sularının;</a:t>
            </a:r>
          </a:p>
          <a:p>
            <a:endParaRPr lang="tr-TR" sz="2400" dirty="0"/>
          </a:p>
          <a:p>
            <a:r>
              <a:rPr lang="tr-TR" sz="2400" dirty="0"/>
              <a:t>Organik madde ve mikroorganizma içeriği </a:t>
            </a:r>
            <a:r>
              <a:rPr lang="tr-TR" sz="2400" dirty="0" err="1"/>
              <a:t>nisbeten</a:t>
            </a:r>
            <a:r>
              <a:rPr lang="tr-TR" sz="2400" dirty="0"/>
              <a:t> azdır</a:t>
            </a:r>
          </a:p>
          <a:p>
            <a:endParaRPr lang="tr-TR" sz="2400" dirty="0"/>
          </a:p>
          <a:p>
            <a:r>
              <a:rPr lang="tr-TR" sz="2400" dirty="0"/>
              <a:t>Kimyasal bileşim ve sıcaklıkları zamanla değişmez</a:t>
            </a:r>
          </a:p>
          <a:p>
            <a:endParaRPr lang="tr-TR" sz="2400" dirty="0"/>
          </a:p>
          <a:p>
            <a:r>
              <a:rPr lang="tr-TR" sz="2400" b="1" i="1" u="sng" dirty="0">
                <a:solidFill>
                  <a:srgbClr val="C00000"/>
                </a:solidFill>
              </a:rPr>
              <a:t>Dezavantajları olarak;</a:t>
            </a:r>
          </a:p>
          <a:p>
            <a:endParaRPr lang="tr-TR" sz="2400" dirty="0"/>
          </a:p>
          <a:p>
            <a:r>
              <a:rPr lang="tr-TR" sz="2400" dirty="0"/>
              <a:t>Kullanılabilir Rezerv hacimleri kısıtlıdır</a:t>
            </a:r>
          </a:p>
          <a:p>
            <a:endParaRPr lang="tr-TR" sz="2400" dirty="0"/>
          </a:p>
          <a:p>
            <a:r>
              <a:rPr lang="tr-TR" sz="2400" dirty="0"/>
              <a:t>Klorür ve sülfat tuzları </a:t>
            </a:r>
            <a:r>
              <a:rPr lang="tr-TR" sz="2400" dirty="0" err="1"/>
              <a:t>nisbeten</a:t>
            </a:r>
            <a:r>
              <a:rPr lang="tr-TR" sz="2400" dirty="0"/>
              <a:t> yüksektir</a:t>
            </a:r>
          </a:p>
          <a:p>
            <a:endParaRPr lang="tr-TR" sz="2400" dirty="0"/>
          </a:p>
          <a:p>
            <a:r>
              <a:rPr lang="tr-TR" sz="2400" dirty="0"/>
              <a:t>Demir mangan ve sertlik yapıcı maddeler daha fazladır</a:t>
            </a:r>
          </a:p>
          <a:p>
            <a:endParaRPr lang="tr-TR" sz="2400" dirty="0"/>
          </a:p>
          <a:p>
            <a:r>
              <a:rPr lang="tr-TR" sz="2400" dirty="0"/>
              <a:t>Pompaj maliyetleri </a:t>
            </a:r>
            <a:r>
              <a:rPr lang="tr-TR" sz="2400" dirty="0" err="1"/>
              <a:t>nisbeten</a:t>
            </a:r>
            <a:r>
              <a:rPr lang="tr-TR" sz="2400" dirty="0"/>
              <a:t> yüksektir.</a:t>
            </a:r>
          </a:p>
          <a:p>
            <a:endParaRPr lang="tr-TR" sz="2400" dirty="0"/>
          </a:p>
          <a:p>
            <a:pPr algn="just"/>
            <a:r>
              <a:rPr lang="tr-TR" sz="2500" b="1" dirty="0"/>
              <a:t>Arsenik </a:t>
            </a:r>
            <a:r>
              <a:rPr lang="tr-TR" sz="2500" b="1" dirty="0" err="1"/>
              <a:t>toksik</a:t>
            </a:r>
            <a:r>
              <a:rPr lang="tr-TR" sz="2500" b="1" dirty="0"/>
              <a:t> formu olan As</a:t>
            </a:r>
            <a:r>
              <a:rPr lang="tr-TR" sz="2500" b="1" baseline="30000" dirty="0"/>
              <a:t>+3</a:t>
            </a:r>
            <a:r>
              <a:rPr lang="tr-TR" sz="2500" b="1" dirty="0"/>
              <a:t> (</a:t>
            </a:r>
            <a:r>
              <a:rPr lang="tr-TR" sz="2500" b="1" dirty="0" err="1"/>
              <a:t>Arsenit</a:t>
            </a:r>
            <a:r>
              <a:rPr lang="tr-TR" sz="2500" b="1" dirty="0"/>
              <a:t>) yeraltı sularında, anaerobik ortamda bulunur. Yüzey sularında ise As</a:t>
            </a:r>
            <a:r>
              <a:rPr lang="tr-TR" sz="2500" b="1" baseline="30000" dirty="0"/>
              <a:t>+5</a:t>
            </a:r>
            <a:r>
              <a:rPr lang="tr-TR" sz="2500" b="1" dirty="0"/>
              <a:t> (</a:t>
            </a:r>
            <a:r>
              <a:rPr lang="tr-TR" sz="2500" b="1" dirty="0" err="1"/>
              <a:t>Arsenat</a:t>
            </a:r>
            <a:r>
              <a:rPr lang="tr-TR" sz="2500" b="1" dirty="0"/>
              <a:t>) olarak bulunur.</a:t>
            </a:r>
          </a:p>
        </p:txBody>
      </p:sp>
      <p:sp>
        <p:nvSpPr>
          <p:cNvPr id="2" name="Slayt Numarası Yer Tutucusu 1">
            <a:extLst>
              <a:ext uri="{FF2B5EF4-FFF2-40B4-BE49-F238E27FC236}">
                <a16:creationId xmlns:a16="http://schemas.microsoft.com/office/drawing/2014/main" id="{CCD122E6-92CC-47EB-82A8-B5868EB14B80}"/>
              </a:ext>
            </a:extLst>
          </p:cNvPr>
          <p:cNvSpPr>
            <a:spLocks noGrp="1"/>
          </p:cNvSpPr>
          <p:nvPr>
            <p:ph type="sldNum" sz="quarter" idx="12"/>
          </p:nvPr>
        </p:nvSpPr>
        <p:spPr/>
        <p:txBody>
          <a:bodyPr/>
          <a:lstStyle/>
          <a:p>
            <a:fld id="{2397762B-B6BF-4728-9754-9C64A16CCF3C}" type="slidenum">
              <a:rPr lang="tr-TR" smtClean="0"/>
              <a:pPr/>
              <a:t>13</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mph" presetSubtype="0" repeatCount="indefinite" fill="hold" nodeType="withEffect">
                                  <p:stCondLst>
                                    <p:cond delay="0"/>
                                  </p:stCondLst>
                                  <p:endCondLst>
                                    <p:cond evt="onNext" delay="0">
                                      <p:tgtEl>
                                        <p:sldTgt/>
                                      </p:tgtEl>
                                    </p:cond>
                                  </p:endCondLst>
                                  <p:iterate type="lt">
                                    <p:tmPct val="10000"/>
                                  </p:iterate>
                                  <p:childTnLst>
                                    <p:set>
                                      <p:cBhvr override="childStyle">
                                        <p:cTn id="6" dur="250" autoRev="1" fill="hold"/>
                                        <p:tgtEl>
                                          <p:spTgt spid="3">
                                            <p:txEl>
                                              <p:pRg st="16" end="16"/>
                                            </p:txEl>
                                          </p:spTgt>
                                        </p:tgtEl>
                                        <p:attrNameLst>
                                          <p:attrName>style.color</p:attrName>
                                        </p:attrNameLst>
                                      </p:cBhvr>
                                      <p:to>
                                        <p:clrVal>
                                          <a:srgbClr val="D703D7"/>
                                        </p:clrVal>
                                      </p:to>
                                    </p:set>
                                    <p:set>
                                      <p:cBhvr>
                                        <p:cTn id="7" dur="250" autoRev="1" fill="hold"/>
                                        <p:tgtEl>
                                          <p:spTgt spid="3">
                                            <p:txEl>
                                              <p:pRg st="16" end="16"/>
                                            </p:txEl>
                                          </p:spTgt>
                                        </p:tgtEl>
                                        <p:attrNameLst>
                                          <p:attrName>fillcolor</p:attrName>
                                        </p:attrNameLst>
                                      </p:cBhvr>
                                      <p:to>
                                        <p:clrVal>
                                          <a:srgbClr val="D703D7"/>
                                        </p:clrVal>
                                      </p:to>
                                    </p:set>
                                    <p:set>
                                      <p:cBhvr>
                                        <p:cTn id="8" dur="250" autoRev="1" fill="hold"/>
                                        <p:tgtEl>
                                          <p:spTgt spid="3">
                                            <p:txEl>
                                              <p:pRg st="16" end="16"/>
                                            </p:txEl>
                                          </p:spTgt>
                                        </p:tgtEl>
                                        <p:attrNameLst>
                                          <p:attrName>fill.type</p:attrName>
                                        </p:attrNameLst>
                                      </p:cBhvr>
                                      <p:to>
                                        <p:strVal val="solid"/>
                                      </p:to>
                                    </p:set>
                                  </p:childTnLst>
                                </p:cTn>
                              </p:par>
                              <p:par>
                                <p:cTn id="9" presetID="35" presetClass="emph" presetSubtype="0" repeatCount="indefinite" fill="hold" nodeType="withEffect">
                                  <p:stCondLst>
                                    <p:cond delay="0"/>
                                  </p:stCondLst>
                                  <p:endCondLst>
                                    <p:cond evt="onNext" delay="0">
                                      <p:tgtEl>
                                        <p:sldTgt/>
                                      </p:tgtEl>
                                    </p:cond>
                                  </p:endCondLst>
                                  <p:childTnLst>
                                    <p:anim calcmode="discrete" valueType="str">
                                      <p:cBhvr>
                                        <p:cTn id="10" dur="1000" fill="hold"/>
                                        <p:tgtEl>
                                          <p:spTgt spid="3">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0" y="0"/>
            <a:ext cx="9144000" cy="6924973"/>
          </a:xfrm>
          <a:prstGeom prst="rect">
            <a:avLst/>
          </a:prstGeom>
          <a:noFill/>
        </p:spPr>
        <p:txBody>
          <a:bodyPr wrap="square" rtlCol="0">
            <a:spAutoFit/>
          </a:bodyPr>
          <a:lstStyle/>
          <a:p>
            <a:pPr algn="ctr"/>
            <a:r>
              <a:rPr lang="tr-TR" sz="2400" b="1" dirty="0">
                <a:solidFill>
                  <a:srgbClr val="C00000"/>
                </a:solidFill>
              </a:rPr>
              <a:t>Suyun Fiziksel Özellikleri</a:t>
            </a:r>
          </a:p>
          <a:p>
            <a:pPr algn="ctr"/>
            <a:r>
              <a:rPr lang="tr-TR" sz="2200" dirty="0"/>
              <a:t>Renk, Koku-Tat, Bulanıklık, Sıcaklık, Elektriksel İletkenlik</a:t>
            </a:r>
          </a:p>
          <a:p>
            <a:endParaRPr lang="tr-TR" sz="2200" dirty="0"/>
          </a:p>
          <a:p>
            <a:pPr algn="just"/>
            <a:r>
              <a:rPr lang="tr-TR" sz="2200" b="1" u="sng" dirty="0">
                <a:solidFill>
                  <a:srgbClr val="C00000"/>
                </a:solidFill>
              </a:rPr>
              <a:t>Renk</a:t>
            </a:r>
          </a:p>
          <a:p>
            <a:pPr algn="just"/>
            <a:r>
              <a:rPr lang="tr-TR" sz="2200" dirty="0"/>
              <a:t>Renk, doğal metalik iyonlar ( demir ve mangan vb. )humus, turba materyalleri, algler, yabani otlar ve sanayi atıklarından meydana  </a:t>
            </a:r>
            <a:r>
              <a:rPr lang="tr-TR" sz="2200" dirty="0" err="1"/>
              <a:t>elebilir</a:t>
            </a:r>
            <a:r>
              <a:rPr lang="tr-TR" sz="2200" dirty="0"/>
              <a:t>.</a:t>
            </a:r>
          </a:p>
          <a:p>
            <a:pPr algn="just"/>
            <a:r>
              <a:rPr lang="tr-TR" sz="2200" dirty="0"/>
              <a:t>İçme suları berrak, tortusuz, renksiz olmalı, çürük, yosun, küf, H2S, Amonyak, bataklık vb. kokular bulunmamalıdır. </a:t>
            </a:r>
          </a:p>
          <a:p>
            <a:pPr algn="just"/>
            <a:endParaRPr lang="tr-TR" sz="2200" dirty="0"/>
          </a:p>
          <a:p>
            <a:pPr algn="just"/>
            <a:r>
              <a:rPr lang="tr-TR" sz="2200" dirty="0"/>
              <a:t>Doğal yüzey sularının rengi </a:t>
            </a:r>
            <a:r>
              <a:rPr lang="tr-TR" sz="2200" dirty="0" err="1"/>
              <a:t>pH</a:t>
            </a:r>
            <a:r>
              <a:rPr lang="tr-TR" sz="2200" dirty="0"/>
              <a:t> arttıkça artar.</a:t>
            </a:r>
          </a:p>
          <a:p>
            <a:pPr algn="just"/>
            <a:endParaRPr lang="tr-TR" sz="2200" dirty="0"/>
          </a:p>
          <a:p>
            <a:pPr algn="just"/>
            <a:r>
              <a:rPr lang="tr-TR" sz="2200" dirty="0"/>
              <a:t>Doğal suların rengi organik maddelerden ileri gelir, yüzey sularındaki bitkilerin çürümesinden kaynaklanır. Demir ve mangan gibi renk kaynakları bazı yüzey sularında bulunduğu gibi, daha çok yeraltı sularında bulunurlar. </a:t>
            </a:r>
          </a:p>
          <a:p>
            <a:pPr algn="just"/>
            <a:endParaRPr lang="tr-TR" sz="2200" dirty="0"/>
          </a:p>
          <a:p>
            <a:pPr algn="just"/>
            <a:r>
              <a:rPr lang="tr-TR" sz="2200" dirty="0"/>
              <a:t>Demir suya kırmızı kahverengi, mangan ise siyah renk verir.</a:t>
            </a:r>
          </a:p>
          <a:p>
            <a:pPr algn="just"/>
            <a:endParaRPr lang="tr-TR" sz="2200" dirty="0"/>
          </a:p>
          <a:p>
            <a:pPr algn="just"/>
            <a:r>
              <a:rPr lang="tr-TR" sz="2200" b="1" i="1" dirty="0">
                <a:solidFill>
                  <a:srgbClr val="C00000"/>
                </a:solidFill>
              </a:rPr>
              <a:t>Renk giderilmesi için pratikte en etkili yol  </a:t>
            </a:r>
            <a:r>
              <a:rPr lang="tr-TR" sz="2200" b="1" i="1" dirty="0" err="1">
                <a:solidFill>
                  <a:srgbClr val="C00000"/>
                </a:solidFill>
              </a:rPr>
              <a:t>filtrasyon</a:t>
            </a:r>
            <a:r>
              <a:rPr lang="tr-TR" sz="2200" b="1" i="1" dirty="0">
                <a:solidFill>
                  <a:srgbClr val="C00000"/>
                </a:solidFill>
              </a:rPr>
              <a:t> ,</a:t>
            </a:r>
            <a:r>
              <a:rPr lang="tr-TR" sz="2200" b="1" i="1" dirty="0" err="1">
                <a:solidFill>
                  <a:srgbClr val="C00000"/>
                </a:solidFill>
              </a:rPr>
              <a:t>koagülasyon</a:t>
            </a:r>
            <a:r>
              <a:rPr lang="tr-TR" sz="2200" b="1" i="1" dirty="0">
                <a:solidFill>
                  <a:srgbClr val="C00000"/>
                </a:solidFill>
              </a:rPr>
              <a:t> ve </a:t>
            </a:r>
            <a:r>
              <a:rPr lang="tr-TR" sz="2200" b="1" i="1" dirty="0" err="1">
                <a:solidFill>
                  <a:srgbClr val="C00000"/>
                </a:solidFill>
              </a:rPr>
              <a:t>elektrokoagülasyon</a:t>
            </a:r>
            <a:r>
              <a:rPr lang="tr-TR" sz="2200" b="1" i="1" dirty="0">
                <a:solidFill>
                  <a:srgbClr val="C00000"/>
                </a:solidFill>
              </a:rPr>
              <a:t> sayılabilir.</a:t>
            </a:r>
          </a:p>
          <a:p>
            <a:pPr algn="just"/>
            <a:endParaRPr lang="tr-TR" sz="2400" dirty="0"/>
          </a:p>
        </p:txBody>
      </p:sp>
      <p:sp>
        <p:nvSpPr>
          <p:cNvPr id="2" name="Slayt Numarası Yer Tutucusu 1">
            <a:extLst>
              <a:ext uri="{FF2B5EF4-FFF2-40B4-BE49-F238E27FC236}">
                <a16:creationId xmlns:a16="http://schemas.microsoft.com/office/drawing/2014/main" id="{E387CDC2-C97F-41AF-936D-2AC4CB327C1E}"/>
              </a:ext>
            </a:extLst>
          </p:cNvPr>
          <p:cNvSpPr>
            <a:spLocks noGrp="1"/>
          </p:cNvSpPr>
          <p:nvPr>
            <p:ph type="sldNum" sz="quarter" idx="12"/>
          </p:nvPr>
        </p:nvSpPr>
        <p:spPr/>
        <p:txBody>
          <a:bodyPr/>
          <a:lstStyle/>
          <a:p>
            <a:fld id="{2397762B-B6BF-4728-9754-9C64A16CCF3C}" type="slidenum">
              <a:rPr lang="tr-TR" smtClean="0"/>
              <a:pPr/>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0"/>
            <a:ext cx="9144000" cy="4524315"/>
          </a:xfrm>
          <a:prstGeom prst="rect">
            <a:avLst/>
          </a:prstGeom>
          <a:noFill/>
        </p:spPr>
        <p:txBody>
          <a:bodyPr wrap="square" rtlCol="0">
            <a:spAutoFit/>
          </a:bodyPr>
          <a:lstStyle/>
          <a:p>
            <a:pPr algn="just"/>
            <a:r>
              <a:rPr lang="tr-TR" sz="2400" b="1" u="sng" dirty="0">
                <a:solidFill>
                  <a:srgbClr val="C00000"/>
                </a:solidFill>
              </a:rPr>
              <a:t>Tat ve koku :</a:t>
            </a:r>
          </a:p>
          <a:p>
            <a:pPr algn="just"/>
            <a:endParaRPr lang="tr-TR" sz="2400" b="1" u="sng" dirty="0">
              <a:solidFill>
                <a:srgbClr val="C00000"/>
              </a:solidFill>
            </a:endParaRPr>
          </a:p>
          <a:p>
            <a:pPr algn="just"/>
            <a:r>
              <a:rPr lang="tr-TR" sz="2400" dirty="0" err="1"/>
              <a:t>Sularıın</a:t>
            </a:r>
            <a:r>
              <a:rPr lang="tr-TR" sz="2400" dirty="0"/>
              <a:t>, içinde erimiş halde bulunan maddeler (NaCl2, MgCl2, CaSO4</a:t>
            </a:r>
          </a:p>
          <a:p>
            <a:pPr algn="just"/>
            <a:r>
              <a:rPr lang="tr-TR" sz="2400" dirty="0"/>
              <a:t>vb.) ve organizmalar (Diyatome, </a:t>
            </a:r>
            <a:r>
              <a:rPr lang="tr-TR" sz="2400" dirty="0" err="1"/>
              <a:t>Klorofıse</a:t>
            </a:r>
            <a:r>
              <a:rPr lang="tr-TR" sz="2400" dirty="0"/>
              <a:t>, </a:t>
            </a:r>
            <a:r>
              <a:rPr lang="tr-TR" sz="2400" dirty="0" err="1"/>
              <a:t>Siyanofîse</a:t>
            </a:r>
            <a:r>
              <a:rPr lang="tr-TR" sz="2400" dirty="0"/>
              <a:t>, </a:t>
            </a:r>
            <a:r>
              <a:rPr lang="tr-TR" sz="2400" dirty="0" err="1"/>
              <a:t>Protozoa</a:t>
            </a:r>
            <a:r>
              <a:rPr lang="tr-TR" sz="2400" dirty="0"/>
              <a:t>, </a:t>
            </a:r>
            <a:r>
              <a:rPr lang="tr-TR" sz="2400" dirty="0" err="1"/>
              <a:t>Krustaceler</a:t>
            </a:r>
            <a:r>
              <a:rPr lang="tr-TR" sz="2400" dirty="0"/>
              <a:t> ve </a:t>
            </a:r>
            <a:r>
              <a:rPr lang="tr-TR" sz="2400" dirty="0" err="1"/>
              <a:t>Alglar</a:t>
            </a:r>
            <a:r>
              <a:rPr lang="tr-TR" sz="2400" dirty="0"/>
              <a:t>) suda belli bir miktardan fazla bulunursa, sulara özel koku ve tat vermektedir. </a:t>
            </a:r>
          </a:p>
          <a:p>
            <a:pPr algn="just"/>
            <a:endParaRPr lang="tr-TR" sz="2400" dirty="0"/>
          </a:p>
          <a:p>
            <a:pPr algn="just"/>
            <a:r>
              <a:rPr lang="tr-TR" sz="2400" dirty="0"/>
              <a:t>Bu </a:t>
            </a:r>
            <a:r>
              <a:rPr lang="tr-TR" sz="2400" dirty="0" err="1"/>
              <a:t>tad</a:t>
            </a:r>
            <a:r>
              <a:rPr lang="tr-TR" sz="2400" dirty="0"/>
              <a:t> ve kokular çok değişiktir. Sular tuzlu, acı, ekşi </a:t>
            </a:r>
            <a:r>
              <a:rPr lang="tr-TR" sz="2400" dirty="0" err="1"/>
              <a:t>tatda</a:t>
            </a:r>
            <a:r>
              <a:rPr lang="tr-TR" sz="2400" dirty="0"/>
              <a:t>; balıksı, küfümsü, baharatsı, otsu vb. kokuda olabilir.</a:t>
            </a:r>
          </a:p>
          <a:p>
            <a:pPr algn="just"/>
            <a:endParaRPr lang="tr-TR" sz="2400" dirty="0"/>
          </a:p>
          <a:p>
            <a:pPr algn="just"/>
            <a:r>
              <a:rPr lang="tr-TR" sz="2400" dirty="0"/>
              <a:t>Suların içinde bulunan mikroorganizmaları yok etmek için 0, 3 - 3 mg/L dozunda klorlama ile beraber (CuSO4) uygulanır.</a:t>
            </a:r>
          </a:p>
        </p:txBody>
      </p:sp>
      <p:sp>
        <p:nvSpPr>
          <p:cNvPr id="2" name="Slayt Numarası Yer Tutucusu 1">
            <a:extLst>
              <a:ext uri="{FF2B5EF4-FFF2-40B4-BE49-F238E27FC236}">
                <a16:creationId xmlns:a16="http://schemas.microsoft.com/office/drawing/2014/main" id="{F59CA0C3-0E34-4D31-8019-7BB6A938B676}"/>
              </a:ext>
            </a:extLst>
          </p:cNvPr>
          <p:cNvSpPr>
            <a:spLocks noGrp="1"/>
          </p:cNvSpPr>
          <p:nvPr>
            <p:ph type="sldNum" sz="quarter" idx="12"/>
          </p:nvPr>
        </p:nvSpPr>
        <p:spPr/>
        <p:txBody>
          <a:bodyPr/>
          <a:lstStyle/>
          <a:p>
            <a:fld id="{2397762B-B6BF-4728-9754-9C64A16CCF3C}" type="slidenum">
              <a:rPr lang="tr-TR" smtClean="0"/>
              <a:pPr/>
              <a:t>15</a:t>
            </a:fld>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0"/>
            <a:ext cx="9144000" cy="5632311"/>
          </a:xfrm>
          <a:prstGeom prst="rect">
            <a:avLst/>
          </a:prstGeom>
          <a:noFill/>
        </p:spPr>
        <p:txBody>
          <a:bodyPr wrap="square" rtlCol="0">
            <a:spAutoFit/>
          </a:bodyPr>
          <a:lstStyle/>
          <a:p>
            <a:pPr algn="just"/>
            <a:r>
              <a:rPr lang="tr-TR" sz="2400" b="1" u="sng" dirty="0">
                <a:solidFill>
                  <a:srgbClr val="C00000"/>
                </a:solidFill>
              </a:rPr>
              <a:t>Bulanıklık</a:t>
            </a:r>
          </a:p>
          <a:p>
            <a:pPr algn="just"/>
            <a:endParaRPr lang="tr-TR" sz="2400" b="1" u="sng" dirty="0">
              <a:solidFill>
                <a:srgbClr val="C00000"/>
              </a:solidFill>
            </a:endParaRPr>
          </a:p>
          <a:p>
            <a:pPr algn="just"/>
            <a:r>
              <a:rPr lang="tr-TR" sz="2400" dirty="0"/>
              <a:t>Bulanıklık kil, süt, ince parçalanmış organik maddeler, yosunlar, </a:t>
            </a:r>
            <a:r>
              <a:rPr lang="tr-TR" sz="2400" dirty="0" err="1"/>
              <a:t>diatometreler</a:t>
            </a:r>
            <a:r>
              <a:rPr lang="tr-TR" sz="2400" dirty="0"/>
              <a:t>, demir bakterileri ve diğer mikroorganizmaların oluşturduğu haldir.</a:t>
            </a:r>
          </a:p>
          <a:p>
            <a:pPr algn="just"/>
            <a:endParaRPr lang="tr-TR" sz="2400" dirty="0"/>
          </a:p>
          <a:p>
            <a:pPr algn="just"/>
            <a:r>
              <a:rPr lang="tr-TR" sz="2400" dirty="0"/>
              <a:t>Bulanıklık kum gibi askıda olan maddelerden ileri geliyorsa tehlikeli olmayıp çökelme ve </a:t>
            </a:r>
            <a:r>
              <a:rPr lang="tr-TR" sz="2400" dirty="0" err="1"/>
              <a:t>filtrasyonla</a:t>
            </a:r>
            <a:r>
              <a:rPr lang="tr-TR" sz="2400" dirty="0"/>
              <a:t> giderilebilir. </a:t>
            </a:r>
          </a:p>
          <a:p>
            <a:pPr algn="just"/>
            <a:endParaRPr lang="tr-TR" sz="2400" dirty="0"/>
          </a:p>
          <a:p>
            <a:pPr algn="just"/>
            <a:r>
              <a:rPr lang="tr-TR" sz="2400" dirty="0"/>
              <a:t>Kil gibi </a:t>
            </a:r>
            <a:r>
              <a:rPr lang="tr-TR" sz="2400" dirty="0" err="1"/>
              <a:t>kolloidal</a:t>
            </a:r>
            <a:r>
              <a:rPr lang="tr-TR" sz="2400" dirty="0"/>
              <a:t> maddelerin giderilmesi ise çok güçtür. Su içindeki madde, kaynağına göre kabaca inorganik veya organik olarak sınıflandırılabilir. </a:t>
            </a:r>
          </a:p>
          <a:p>
            <a:pPr algn="just"/>
            <a:endParaRPr lang="tr-TR" sz="2400" dirty="0"/>
          </a:p>
          <a:p>
            <a:pPr algn="just"/>
            <a:r>
              <a:rPr lang="tr-TR" sz="2400" dirty="0"/>
              <a:t>Organik bileşikler genel olarak kokuya, renge ve tada neden olurken, bulanıklık meydana getiren  maddeler çoğunlukla inorganiktir.</a:t>
            </a:r>
          </a:p>
        </p:txBody>
      </p:sp>
      <p:sp>
        <p:nvSpPr>
          <p:cNvPr id="2" name="Slayt Numarası Yer Tutucusu 1">
            <a:extLst>
              <a:ext uri="{FF2B5EF4-FFF2-40B4-BE49-F238E27FC236}">
                <a16:creationId xmlns:a16="http://schemas.microsoft.com/office/drawing/2014/main" id="{49038A03-C0FC-403E-91D8-BCD4DF3E9F8E}"/>
              </a:ext>
            </a:extLst>
          </p:cNvPr>
          <p:cNvSpPr>
            <a:spLocks noGrp="1"/>
          </p:cNvSpPr>
          <p:nvPr>
            <p:ph type="sldNum" sz="quarter" idx="12"/>
          </p:nvPr>
        </p:nvSpPr>
        <p:spPr/>
        <p:txBody>
          <a:bodyPr/>
          <a:lstStyle/>
          <a:p>
            <a:fld id="{2397762B-B6BF-4728-9754-9C64A16CCF3C}" type="slidenum">
              <a:rPr lang="tr-TR" smtClean="0"/>
              <a:pPr/>
              <a:t>16</a:t>
            </a:fld>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207648" y="564416"/>
            <a:ext cx="8739728" cy="6192688"/>
          </a:xfrm>
          <a:prstGeom prst="rect">
            <a:avLst/>
          </a:prstGeom>
          <a:noFill/>
          <a:ln w="9525">
            <a:noFill/>
            <a:miter lim="800000"/>
            <a:headEnd/>
            <a:tailEnd/>
          </a:ln>
        </p:spPr>
      </p:pic>
      <p:sp>
        <p:nvSpPr>
          <p:cNvPr id="5" name="4 Metin kutusu"/>
          <p:cNvSpPr txBox="1"/>
          <p:nvPr/>
        </p:nvSpPr>
        <p:spPr>
          <a:xfrm>
            <a:off x="0" y="0"/>
            <a:ext cx="9144000" cy="461665"/>
          </a:xfrm>
          <a:prstGeom prst="rect">
            <a:avLst/>
          </a:prstGeom>
          <a:noFill/>
        </p:spPr>
        <p:txBody>
          <a:bodyPr wrap="square" rtlCol="0">
            <a:spAutoFit/>
          </a:bodyPr>
          <a:lstStyle/>
          <a:p>
            <a:r>
              <a:rPr lang="tr-TR" sz="2400" b="1" u="sng" dirty="0">
                <a:solidFill>
                  <a:srgbClr val="C00000"/>
                </a:solidFill>
              </a:rPr>
              <a:t>Sıcaklık</a:t>
            </a:r>
          </a:p>
        </p:txBody>
      </p:sp>
      <p:sp>
        <p:nvSpPr>
          <p:cNvPr id="6" name="5 Dikdörtgen"/>
          <p:cNvSpPr/>
          <p:nvPr/>
        </p:nvSpPr>
        <p:spPr>
          <a:xfrm>
            <a:off x="1979712" y="2132856"/>
            <a:ext cx="576064" cy="216024"/>
          </a:xfrm>
          <a:prstGeom prst="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395536" y="2132856"/>
            <a:ext cx="2232248" cy="4536504"/>
          </a:xfrm>
          <a:prstGeom prst="rect">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3203848" y="2132856"/>
            <a:ext cx="2232248" cy="4536504"/>
          </a:xfrm>
          <a:prstGeom prst="rect">
            <a:avLst/>
          </a:prstGeom>
          <a:solidFill>
            <a:schemeClr val="accent1">
              <a:alpha val="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6012160" y="2132856"/>
            <a:ext cx="2232248" cy="4536504"/>
          </a:xfrm>
          <a:prstGeom prst="rect">
            <a:avLst/>
          </a:prstGeom>
          <a:solidFill>
            <a:schemeClr val="accent1">
              <a:alpha val="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E7C639B6-92D8-4677-BCCB-75C2AAF90133}"/>
              </a:ext>
            </a:extLst>
          </p:cNvPr>
          <p:cNvSpPr>
            <a:spLocks noGrp="1"/>
          </p:cNvSpPr>
          <p:nvPr>
            <p:ph type="sldNum" sz="quarter" idx="12"/>
          </p:nvPr>
        </p:nvSpPr>
        <p:spPr/>
        <p:txBody>
          <a:bodyPr/>
          <a:lstStyle/>
          <a:p>
            <a:fld id="{2397762B-B6BF-4728-9754-9C64A16CCF3C}" type="slidenum">
              <a:rPr lang="tr-TR" smtClean="0"/>
              <a:pPr/>
              <a:t>17</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remove" grpId="0" nodeType="afterEffect">
                                  <p:stCondLst>
                                    <p:cond delay="0"/>
                                  </p:stCondLst>
                                  <p:endCondLst>
                                    <p:cond evt="onNext" delay="0">
                                      <p:tgtEl>
                                        <p:sldTgt/>
                                      </p:tgtEl>
                                    </p:cond>
                                  </p:end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indefinite" fill="hold" grpId="0" nodeType="afterEffect">
                                  <p:stCondLst>
                                    <p:cond delay="0"/>
                                  </p:stCondLst>
                                  <p:endCondLst>
                                    <p:cond evt="onNext" delay="0">
                                      <p:tgtEl>
                                        <p:sldTgt/>
                                      </p:tgtEl>
                                    </p:cond>
                                  </p:endCondLst>
                                  <p:childTnLst>
                                    <p:anim calcmode="discrete" valueType="str">
                                      <p:cBhvr>
                                        <p:cTn id="9" dur="1000" fill="hold"/>
                                        <p:tgtEl>
                                          <p:spTgt spid="7"/>
                                        </p:tgtEl>
                                        <p:attrNameLst>
                                          <p:attrName>style.visibility</p:attrName>
                                        </p:attrNameLst>
                                      </p:cBhvr>
                                      <p:tavLst>
                                        <p:tav tm="0">
                                          <p:val>
                                            <p:strVal val="hidden"/>
                                          </p:val>
                                        </p:tav>
                                        <p:tav tm="50000">
                                          <p:val>
                                            <p:strVal val="visible"/>
                                          </p:val>
                                        </p:tav>
                                      </p:tavLst>
                                    </p:anim>
                                  </p:childTnLst>
                                </p:cTn>
                              </p:par>
                            </p:childTnLst>
                          </p:cTn>
                        </p:par>
                        <p:par>
                          <p:cTn id="10" fill="hold">
                            <p:stCondLst>
                              <p:cond delay="2000"/>
                            </p:stCondLst>
                            <p:childTnLst>
                              <p:par>
                                <p:cTn id="11" presetID="35" presetClass="emph" presetSubtype="0" repeatCount="indefinite" fill="hold" grpId="0" nodeType="afterEffect">
                                  <p:stCondLst>
                                    <p:cond delay="0"/>
                                  </p:stCondLst>
                                  <p:endCondLst>
                                    <p:cond evt="onNext" delay="0">
                                      <p:tgtEl>
                                        <p:sldTgt/>
                                      </p:tgtEl>
                                    </p:cond>
                                  </p:endCondLst>
                                  <p:childTnLst>
                                    <p:anim calcmode="discrete" valueType="str">
                                      <p:cBhvr>
                                        <p:cTn id="12"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3" fill="hold">
                            <p:stCondLst>
                              <p:cond delay="3000"/>
                            </p:stCondLst>
                            <p:childTnLst>
                              <p:par>
                                <p:cTn id="14" presetID="35" presetClass="emph" presetSubtype="0" repeatCount="indefinite" fill="hold" grpId="0" nodeType="afterEffect">
                                  <p:stCondLst>
                                    <p:cond delay="0"/>
                                  </p:stCondLst>
                                  <p:endCondLst>
                                    <p:cond evt="onNext" delay="0">
                                      <p:tgtEl>
                                        <p:sldTgt/>
                                      </p:tgtEl>
                                    </p:cond>
                                  </p:endCondLst>
                                  <p:childTnLst>
                                    <p:anim calcmode="discrete" valueType="str">
                                      <p:cBhvr>
                                        <p:cTn id="15"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0"/>
            <a:ext cx="9144000" cy="6001643"/>
          </a:xfrm>
          <a:prstGeom prst="rect">
            <a:avLst/>
          </a:prstGeom>
          <a:noFill/>
        </p:spPr>
        <p:txBody>
          <a:bodyPr wrap="square" rtlCol="0">
            <a:spAutoFit/>
          </a:bodyPr>
          <a:lstStyle/>
          <a:p>
            <a:r>
              <a:rPr lang="tr-TR" sz="2400" b="1" u="sng" dirty="0">
                <a:solidFill>
                  <a:srgbClr val="C00000"/>
                </a:solidFill>
              </a:rPr>
              <a:t>Elektriksel İletkenlik</a:t>
            </a:r>
          </a:p>
          <a:p>
            <a:endParaRPr lang="tr-TR" sz="2400" b="1" u="sng" dirty="0">
              <a:solidFill>
                <a:srgbClr val="C00000"/>
              </a:solidFill>
            </a:endParaRPr>
          </a:p>
          <a:p>
            <a:pPr algn="just"/>
            <a:r>
              <a:rPr lang="tr-TR" sz="2400" dirty="0" err="1"/>
              <a:t>Elektiriksel</a:t>
            </a:r>
            <a:r>
              <a:rPr lang="tr-TR" sz="2400" dirty="0"/>
              <a:t> iletkenlik suyun elektrik akımını iletme kapasitesi veya çözeltinin elektrik akımını geçirmeye karşı gösterdiği </a:t>
            </a:r>
            <a:r>
              <a:rPr lang="tr-TR" sz="2400" dirty="0" err="1"/>
              <a:t>dirençdir</a:t>
            </a:r>
            <a:r>
              <a:rPr lang="tr-TR" sz="2400" dirty="0"/>
              <a:t>. Bu özellik suda iyonize olan maddelerin toplam konsantrasyonuna ve sıcaklığa bağlıdır,iyonların yer değiştirme hızı üzerine sıcaklığın etkisi vardır. </a:t>
            </a:r>
          </a:p>
          <a:p>
            <a:pPr algn="just"/>
            <a:endParaRPr lang="tr-TR" sz="2400" dirty="0"/>
          </a:p>
          <a:p>
            <a:pPr algn="just"/>
            <a:r>
              <a:rPr lang="tr-TR" sz="2400" dirty="0"/>
              <a:t>Damıtık suyun iletkenliği 0, 5-2 </a:t>
            </a:r>
            <a:r>
              <a:rPr lang="tr-TR" sz="2400" dirty="0" err="1"/>
              <a:t>mikroohm</a:t>
            </a:r>
            <a:r>
              <a:rPr lang="tr-TR" sz="2400" dirty="0"/>
              <a:t>/cm olur. Zamanla havanın karbondioksitinin </a:t>
            </a:r>
            <a:r>
              <a:rPr lang="tr-TR" sz="2400" dirty="0" err="1"/>
              <a:t>absorbsiyonu</a:t>
            </a:r>
            <a:r>
              <a:rPr lang="tr-TR" sz="2400" dirty="0"/>
              <a:t> ile bu değer 2-4 </a:t>
            </a:r>
            <a:r>
              <a:rPr lang="tr-TR" sz="2400" dirty="0" err="1"/>
              <a:t>mikroohms</a:t>
            </a:r>
            <a:r>
              <a:rPr lang="tr-TR" sz="2400" dirty="0"/>
              <a:t>/cm olur. </a:t>
            </a:r>
          </a:p>
          <a:p>
            <a:pPr algn="just"/>
            <a:endParaRPr lang="tr-TR" sz="2400" dirty="0"/>
          </a:p>
          <a:p>
            <a:pPr algn="just"/>
            <a:r>
              <a:rPr lang="tr-TR" sz="2400" dirty="0"/>
              <a:t>İletkenliği muayyen ampirik formüllerle çarpılarak (0.55 - 0,.9) sudaki çözünmüş madde miktarı bulunabilir.</a:t>
            </a:r>
          </a:p>
          <a:p>
            <a:pPr algn="just"/>
            <a:endParaRPr lang="tr-TR" sz="2400" dirty="0"/>
          </a:p>
          <a:p>
            <a:pPr algn="ctr"/>
            <a:r>
              <a:rPr lang="tr-TR" sz="2400" b="1" u="sng" dirty="0">
                <a:solidFill>
                  <a:srgbClr val="C00000"/>
                </a:solidFill>
              </a:rPr>
              <a:t>Suyun Kimyasal Özellikleri</a:t>
            </a:r>
          </a:p>
          <a:p>
            <a:r>
              <a:rPr lang="tr-TR" sz="2400" dirty="0" err="1"/>
              <a:t>pH</a:t>
            </a:r>
            <a:r>
              <a:rPr lang="tr-TR" sz="2400" dirty="0"/>
              <a:t>, Asitlik, </a:t>
            </a:r>
            <a:r>
              <a:rPr lang="tr-TR" sz="2400" dirty="0" err="1"/>
              <a:t>Alkalinite</a:t>
            </a:r>
            <a:r>
              <a:rPr lang="tr-TR" sz="2400" dirty="0"/>
              <a:t>, Çözünmüş Karbondioksit, Sertlik </a:t>
            </a:r>
            <a:r>
              <a:rPr lang="tr-TR" sz="2400" dirty="0" err="1"/>
              <a:t>Langelier</a:t>
            </a:r>
            <a:r>
              <a:rPr lang="tr-TR" sz="2400" dirty="0"/>
              <a:t> </a:t>
            </a:r>
            <a:r>
              <a:rPr lang="tr-TR" sz="2400" dirty="0" err="1"/>
              <a:t>indexi</a:t>
            </a:r>
            <a:endParaRPr lang="tr-TR" sz="2400" dirty="0"/>
          </a:p>
          <a:p>
            <a:pPr algn="just"/>
            <a:endParaRPr lang="tr-TR" sz="2400" dirty="0"/>
          </a:p>
        </p:txBody>
      </p:sp>
      <p:sp>
        <p:nvSpPr>
          <p:cNvPr id="2" name="Slayt Numarası Yer Tutucusu 1">
            <a:extLst>
              <a:ext uri="{FF2B5EF4-FFF2-40B4-BE49-F238E27FC236}">
                <a16:creationId xmlns:a16="http://schemas.microsoft.com/office/drawing/2014/main" id="{D0F245BE-7870-435E-B5C0-7C837A1111AC}"/>
              </a:ext>
            </a:extLst>
          </p:cNvPr>
          <p:cNvSpPr>
            <a:spLocks noGrp="1"/>
          </p:cNvSpPr>
          <p:nvPr>
            <p:ph type="sldNum" sz="quarter" idx="12"/>
          </p:nvPr>
        </p:nvSpPr>
        <p:spPr/>
        <p:txBody>
          <a:bodyPr/>
          <a:lstStyle/>
          <a:p>
            <a:fld id="{2397762B-B6BF-4728-9754-9C64A16CCF3C}"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7544" y="692696"/>
            <a:ext cx="8113450" cy="5624512"/>
          </a:xfrm>
          <a:prstGeom prst="rect">
            <a:avLst/>
          </a:prstGeom>
          <a:noFill/>
          <a:ln w="9525">
            <a:noFill/>
            <a:miter lim="800000"/>
            <a:headEnd/>
            <a:tailEnd/>
          </a:ln>
        </p:spPr>
      </p:pic>
      <p:sp>
        <p:nvSpPr>
          <p:cNvPr id="5" name="4 Metin kutusu"/>
          <p:cNvSpPr txBox="1"/>
          <p:nvPr/>
        </p:nvSpPr>
        <p:spPr>
          <a:xfrm>
            <a:off x="0" y="0"/>
            <a:ext cx="9144000" cy="461665"/>
          </a:xfrm>
          <a:prstGeom prst="rect">
            <a:avLst/>
          </a:prstGeom>
          <a:noFill/>
        </p:spPr>
        <p:txBody>
          <a:bodyPr wrap="square" rtlCol="0">
            <a:spAutoFit/>
          </a:bodyPr>
          <a:lstStyle/>
          <a:p>
            <a:r>
              <a:rPr lang="tr-TR" sz="2400" dirty="0">
                <a:solidFill>
                  <a:srgbClr val="C00000"/>
                </a:solidFill>
              </a:rPr>
              <a:t>Çözünmüş Karbondioksit</a:t>
            </a:r>
          </a:p>
        </p:txBody>
      </p:sp>
      <p:sp>
        <p:nvSpPr>
          <p:cNvPr id="2" name="Slayt Numarası Yer Tutucusu 1">
            <a:extLst>
              <a:ext uri="{FF2B5EF4-FFF2-40B4-BE49-F238E27FC236}">
                <a16:creationId xmlns:a16="http://schemas.microsoft.com/office/drawing/2014/main" id="{ECA38979-A62F-4FDE-93D7-FCE1AFB97484}"/>
              </a:ext>
            </a:extLst>
          </p:cNvPr>
          <p:cNvSpPr>
            <a:spLocks noGrp="1"/>
          </p:cNvSpPr>
          <p:nvPr>
            <p:ph type="sldNum" sz="quarter" idx="12"/>
          </p:nvPr>
        </p:nvSpPr>
        <p:spPr/>
        <p:txBody>
          <a:bodyPr/>
          <a:lstStyle/>
          <a:p>
            <a:fld id="{2397762B-B6BF-4728-9754-9C64A16CCF3C}"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0" y="0"/>
            <a:ext cx="9144000" cy="6740307"/>
          </a:xfrm>
          <a:prstGeom prst="rect">
            <a:avLst/>
          </a:prstGeom>
          <a:noFill/>
        </p:spPr>
        <p:txBody>
          <a:bodyPr wrap="square" rtlCol="0">
            <a:spAutoFit/>
          </a:bodyPr>
          <a:lstStyle/>
          <a:p>
            <a:r>
              <a:rPr lang="tr-TR" sz="2400" b="1" u="sng" dirty="0">
                <a:solidFill>
                  <a:srgbClr val="C00000"/>
                </a:solidFill>
              </a:rPr>
              <a:t>Sertlik</a:t>
            </a:r>
          </a:p>
          <a:p>
            <a:pPr algn="just"/>
            <a:r>
              <a:rPr lang="tr-TR" sz="2400" b="1" dirty="0"/>
              <a:t>Suların en önemli özelliği sertliktir. Suların sertliği, başta kalsiyum ve magnezyum bikarbonat iyonları olmak üzere, kalsiyum ve magnezyum</a:t>
            </a:r>
          </a:p>
          <a:p>
            <a:pPr algn="just"/>
            <a:r>
              <a:rPr lang="tr-TR" sz="2400" b="1" dirty="0"/>
              <a:t>klorür, kalsiyum ve magnezyum nitrat ve az miktarda da demir, alüminyum ve stronsiyum iyonlarından ileri gelmektedir.</a:t>
            </a:r>
          </a:p>
          <a:p>
            <a:pPr algn="just"/>
            <a:endParaRPr lang="tr-TR" sz="2400" b="1" dirty="0"/>
          </a:p>
          <a:p>
            <a:pPr algn="just"/>
            <a:r>
              <a:rPr lang="tr-TR" sz="2400" b="1" i="1" dirty="0"/>
              <a:t>1. Geçici veya Karbonat Sertliği: Genellikle, Kalsiyum bikarbonat (kireç)</a:t>
            </a:r>
          </a:p>
          <a:p>
            <a:pPr algn="just"/>
            <a:r>
              <a:rPr lang="tr-TR" sz="2400" dirty="0" err="1"/>
              <a:t>Ca</a:t>
            </a:r>
            <a:r>
              <a:rPr lang="tr-TR" sz="2400" dirty="0"/>
              <a:t>(HCO</a:t>
            </a:r>
            <a:r>
              <a:rPr lang="tr-TR" sz="2400" baseline="-25000" dirty="0"/>
              <a:t>3</a:t>
            </a:r>
            <a:r>
              <a:rPr lang="tr-TR" sz="2400" dirty="0"/>
              <a:t>)</a:t>
            </a:r>
            <a:r>
              <a:rPr lang="tr-TR" sz="2400" baseline="-25000" dirty="0"/>
              <a:t>2</a:t>
            </a:r>
            <a:r>
              <a:rPr lang="tr-TR" sz="2400" dirty="0"/>
              <a:t>, Magnezyum bikarbonat </a:t>
            </a:r>
            <a:r>
              <a:rPr lang="tr-TR" sz="2400" i="1" dirty="0"/>
              <a:t>- Mg(HCO</a:t>
            </a:r>
            <a:r>
              <a:rPr lang="tr-TR" sz="2400" i="1" baseline="-25000" dirty="0"/>
              <a:t>3</a:t>
            </a:r>
            <a:r>
              <a:rPr lang="tr-TR" sz="2400" i="1" dirty="0"/>
              <a:t>)</a:t>
            </a:r>
            <a:r>
              <a:rPr lang="tr-TR" sz="2400" i="1" baseline="-25000" dirty="0"/>
              <a:t>2</a:t>
            </a:r>
            <a:r>
              <a:rPr lang="tr-TR" sz="2400" i="1" dirty="0"/>
              <a:t> den meydana gelir.</a:t>
            </a:r>
          </a:p>
          <a:p>
            <a:pPr algn="just"/>
            <a:r>
              <a:rPr lang="tr-TR" sz="2400" dirty="0"/>
              <a:t>Bu elemanlar karbon dioksit (C0</a:t>
            </a:r>
            <a:r>
              <a:rPr lang="tr-TR" sz="2400" baseline="-25000" dirty="0"/>
              <a:t>2</a:t>
            </a:r>
            <a:r>
              <a:rPr lang="tr-TR" sz="2400" dirty="0"/>
              <a:t>) çıkarırlar suyun kaynatılmasıyla giderilebilir , ancak su kaynatıldığı zaman birikinti yaparlar.</a:t>
            </a:r>
          </a:p>
          <a:p>
            <a:pPr algn="just"/>
            <a:endParaRPr lang="tr-TR" sz="2400" b="1" dirty="0"/>
          </a:p>
          <a:p>
            <a:pPr algn="just"/>
            <a:r>
              <a:rPr lang="tr-TR" sz="2400" b="1" dirty="0"/>
              <a:t>2. Kalıcı </a:t>
            </a:r>
            <a:r>
              <a:rPr lang="tr-TR" sz="2400" b="1" i="1" dirty="0"/>
              <a:t>veya Karbonat Olmayan Sertlik: En fazla, Kalsiyum sülfat</a:t>
            </a:r>
          </a:p>
          <a:p>
            <a:pPr algn="just"/>
            <a:r>
              <a:rPr lang="tr-TR" sz="2400" dirty="0"/>
              <a:t>(Alçıtaşı)- CaSO</a:t>
            </a:r>
            <a:r>
              <a:rPr lang="tr-TR" sz="2400" baseline="-25000" dirty="0"/>
              <a:t>4</a:t>
            </a:r>
            <a:r>
              <a:rPr lang="tr-TR" sz="2400" dirty="0"/>
              <a:t>, Magnezyum sülfat (İngiliz Tuzu) - MgSO</a:t>
            </a:r>
            <a:r>
              <a:rPr lang="tr-TR" sz="2400" baseline="-25000" dirty="0"/>
              <a:t>4</a:t>
            </a:r>
            <a:r>
              <a:rPr lang="tr-TR" sz="2400" dirty="0"/>
              <a:t> den meydana</a:t>
            </a:r>
          </a:p>
          <a:p>
            <a:pPr algn="just"/>
            <a:r>
              <a:rPr lang="tr-TR" sz="2400" dirty="0"/>
              <a:t>gelir. Kaynatmayla giderilemeyen ve esas itibariyle kalsiyum ve magnezyumun, sülfat, klorür, nitrat bileşiklerinden kaynaklanan sertliktir. </a:t>
            </a:r>
          </a:p>
          <a:p>
            <a:pPr algn="just"/>
            <a:endParaRPr lang="tr-TR" sz="2400" b="1" dirty="0"/>
          </a:p>
          <a:p>
            <a:pPr algn="just"/>
            <a:endParaRPr lang="tr-TR" sz="2400" b="1" dirty="0"/>
          </a:p>
        </p:txBody>
      </p:sp>
      <p:sp>
        <p:nvSpPr>
          <p:cNvPr id="2" name="Slayt Numarası Yer Tutucusu 1">
            <a:extLst>
              <a:ext uri="{FF2B5EF4-FFF2-40B4-BE49-F238E27FC236}">
                <a16:creationId xmlns:a16="http://schemas.microsoft.com/office/drawing/2014/main" id="{D80FCDD6-A6AE-4CC4-9599-138C2D7F7AA2}"/>
              </a:ext>
            </a:extLst>
          </p:cNvPr>
          <p:cNvSpPr>
            <a:spLocks noGrp="1"/>
          </p:cNvSpPr>
          <p:nvPr>
            <p:ph type="sldNum" sz="quarter" idx="12"/>
          </p:nvPr>
        </p:nvSpPr>
        <p:spPr/>
        <p:txBody>
          <a:bodyPr/>
          <a:lstStyle/>
          <a:p>
            <a:fld id="{2397762B-B6BF-4728-9754-9C64A16CCF3C}" type="slidenum">
              <a:rPr lang="tr-TR" smtClean="0"/>
              <a:pPr/>
              <a:t>20</a:t>
            </a:fld>
            <a:endParaRPr lang="tr-T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645</TotalTime>
  <Words>1369</Words>
  <Application>Microsoft Office PowerPoint</Application>
  <PresentationFormat>Ekran Gösterisi (4:3)</PresentationFormat>
  <Paragraphs>202</Paragraphs>
  <Slides>20</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20</vt:i4>
      </vt:variant>
    </vt:vector>
  </HeadingPairs>
  <TitlesOfParts>
    <vt:vector size="23" baseType="lpstr">
      <vt:lpstr>Arial</vt:lpstr>
      <vt:lpstr>Calibri</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nevzat</dc:creator>
  <cp:lastModifiedBy>asus</cp:lastModifiedBy>
  <cp:revision>59</cp:revision>
  <dcterms:created xsi:type="dcterms:W3CDTF">2016-02-21T12:57:06Z</dcterms:created>
  <dcterms:modified xsi:type="dcterms:W3CDTF">2020-10-16T10:23:12Z</dcterms:modified>
</cp:coreProperties>
</file>