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4" r:id="rId3"/>
    <p:sldId id="323" r:id="rId4"/>
    <p:sldId id="258" r:id="rId5"/>
    <p:sldId id="261" r:id="rId6"/>
    <p:sldId id="325" r:id="rId7"/>
    <p:sldId id="262" r:id="rId8"/>
    <p:sldId id="259" r:id="rId9"/>
    <p:sldId id="257" r:id="rId10"/>
    <p:sldId id="260" r:id="rId11"/>
    <p:sldId id="264" r:id="rId12"/>
    <p:sldId id="265" r:id="rId13"/>
    <p:sldId id="266" r:id="rId14"/>
    <p:sldId id="290" r:id="rId15"/>
    <p:sldId id="291" r:id="rId16"/>
    <p:sldId id="267" r:id="rId17"/>
    <p:sldId id="268" r:id="rId18"/>
    <p:sldId id="269" r:id="rId19"/>
    <p:sldId id="271" r:id="rId20"/>
    <p:sldId id="292" r:id="rId21"/>
    <p:sldId id="294" r:id="rId22"/>
    <p:sldId id="293" r:id="rId23"/>
    <p:sldId id="309" r:id="rId24"/>
    <p:sldId id="311" r:id="rId25"/>
    <p:sldId id="310" r:id="rId26"/>
    <p:sldId id="326" r:id="rId27"/>
    <p:sldId id="312" r:id="rId28"/>
    <p:sldId id="313" r:id="rId29"/>
    <p:sldId id="316" r:id="rId30"/>
    <p:sldId id="317" r:id="rId31"/>
    <p:sldId id="318" r:id="rId32"/>
    <p:sldId id="319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106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5842D-2483-4FAC-A1F4-5418341A4844}" type="datetimeFigureOut">
              <a:rPr lang="tr-TR" smtClean="0"/>
              <a:pPr/>
              <a:t>16.05.2016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5F849-0253-49E3-A197-45E0036C57C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2060"/>
                </a:solidFill>
              </a:rPr>
              <a:t>DEZENFEKSİYON</a:t>
            </a:r>
          </a:p>
          <a:p>
            <a:pPr algn="just"/>
            <a:r>
              <a:rPr lang="tr-TR" sz="2400" dirty="0" smtClean="0"/>
              <a:t>Bir </a:t>
            </a:r>
            <a:r>
              <a:rPr lang="tr-TR" sz="2400" dirty="0"/>
              <a:t>suyun ihtiva ettiği sağlığa zararlı mikroorganizmaların sudan giderilmesi </a:t>
            </a:r>
            <a:r>
              <a:rPr lang="tr-TR" sz="2400" dirty="0" smtClean="0"/>
              <a:t>işlemine ‘</a:t>
            </a:r>
            <a:r>
              <a:rPr lang="tr-TR" sz="2400" dirty="0"/>
              <a:t>suyun dezenfeksiyonu” denilmektedir. </a:t>
            </a:r>
            <a:endParaRPr lang="tr-TR" sz="2400" dirty="0" smtClean="0"/>
          </a:p>
          <a:p>
            <a:pPr algn="just"/>
            <a:endParaRPr lang="tr-TR" sz="2400" dirty="0"/>
          </a:p>
          <a:p>
            <a:pPr algn="just"/>
            <a:r>
              <a:rPr lang="tr-TR" sz="2400" dirty="0" smtClean="0"/>
              <a:t>Sterilizasyon ise, </a:t>
            </a:r>
            <a:r>
              <a:rPr lang="tr-TR" sz="2400" dirty="0"/>
              <a:t>dezenfeksiyondan daha ileri kademe olup, sporlar </a:t>
            </a:r>
            <a:r>
              <a:rPr lang="tr-TR" sz="2400" dirty="0" smtClean="0"/>
              <a:t>dahil sudaki </a:t>
            </a:r>
            <a:r>
              <a:rPr lang="tr-TR" sz="2400" dirty="0"/>
              <a:t>bütün canlıların öldürülmesi işlemidir</a:t>
            </a:r>
            <a:r>
              <a:rPr lang="tr-TR" sz="2400" dirty="0" smtClean="0"/>
              <a:t>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İçme sularının dezenfekte edilmesinin gayesi sudan geçen </a:t>
            </a:r>
            <a:r>
              <a:rPr lang="tr-TR" sz="2400" dirty="0" smtClean="0"/>
              <a:t>hastalıkların bulaşmasının </a:t>
            </a:r>
            <a:r>
              <a:rPr lang="tr-TR" sz="2400" dirty="0"/>
              <a:t>önlenmesidir</a:t>
            </a:r>
            <a:r>
              <a:rPr lang="tr-TR" sz="2400" dirty="0" smtClean="0"/>
              <a:t>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 smtClean="0"/>
              <a:t>Çökeltme, yumaklaştırma ve </a:t>
            </a:r>
            <a:r>
              <a:rPr lang="tr-TR" sz="2400" dirty="0" err="1" smtClean="0"/>
              <a:t>filtrasyon</a:t>
            </a:r>
            <a:r>
              <a:rPr lang="tr-TR" sz="2400" dirty="0" smtClean="0"/>
              <a:t> gibi işlemlerle mikroorganizmaların kısmen azaltılması mümkündür. 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b="1" dirty="0" smtClean="0">
                <a:solidFill>
                  <a:srgbClr val="002060"/>
                </a:solidFill>
              </a:rPr>
              <a:t>Temel Dezenfeksiyon Yöntemleri:</a:t>
            </a:r>
          </a:p>
          <a:p>
            <a:pPr algn="just"/>
            <a:r>
              <a:rPr lang="tr-TR" sz="2400" dirty="0" smtClean="0">
                <a:solidFill>
                  <a:srgbClr val="002060"/>
                </a:solidFill>
              </a:rPr>
              <a:t>i)Fiziksel yöntemler </a:t>
            </a:r>
            <a:r>
              <a:rPr lang="tr-TR" sz="2400" dirty="0" smtClean="0"/>
              <a:t>(Isı, </a:t>
            </a:r>
            <a:r>
              <a:rPr lang="tr-TR" sz="2400" b="1" dirty="0" smtClean="0"/>
              <a:t>UV, güneş ışığı, elektromanyetik, ses), </a:t>
            </a:r>
          </a:p>
          <a:p>
            <a:pPr algn="just"/>
            <a:r>
              <a:rPr lang="tr-TR" sz="2400" dirty="0" err="1" smtClean="0">
                <a:solidFill>
                  <a:srgbClr val="002060"/>
                </a:solidFill>
              </a:rPr>
              <a:t>ii</a:t>
            </a:r>
            <a:r>
              <a:rPr lang="tr-TR" sz="2400" dirty="0" smtClean="0">
                <a:solidFill>
                  <a:srgbClr val="002060"/>
                </a:solidFill>
              </a:rPr>
              <a:t>)Kimyasal yöntemler </a:t>
            </a:r>
            <a:r>
              <a:rPr lang="tr-TR" sz="2400" dirty="0" smtClean="0"/>
              <a:t>(</a:t>
            </a:r>
            <a:r>
              <a:rPr lang="tr-TR" sz="2400" b="1" dirty="0" smtClean="0"/>
              <a:t>Klor ve bileşikleri, halojenler, ozon, permanganat, </a:t>
            </a:r>
            <a:r>
              <a:rPr lang="tr-TR" sz="2400" b="1" dirty="0" err="1" smtClean="0"/>
              <a:t>fenolik</a:t>
            </a:r>
            <a:r>
              <a:rPr lang="tr-TR" sz="2400" b="1" dirty="0" smtClean="0"/>
              <a:t> bileşikler, hidrojen peroksit, alkali ve asitler, vb.), </a:t>
            </a:r>
          </a:p>
          <a:p>
            <a:pPr algn="just"/>
            <a:r>
              <a:rPr lang="tr-TR" sz="2400" dirty="0" err="1" smtClean="0">
                <a:solidFill>
                  <a:srgbClr val="002060"/>
                </a:solidFill>
              </a:rPr>
              <a:t>iii</a:t>
            </a:r>
            <a:r>
              <a:rPr lang="tr-TR" sz="2400" dirty="0" smtClean="0">
                <a:solidFill>
                  <a:srgbClr val="002060"/>
                </a:solidFill>
              </a:rPr>
              <a:t>)Mekanik yöntemler </a:t>
            </a:r>
            <a:r>
              <a:rPr lang="tr-TR" sz="2400" dirty="0" smtClean="0"/>
              <a:t>(Eleme, çökeltim, vb.) sayılabilir. </a:t>
            </a:r>
          </a:p>
          <a:p>
            <a:pPr algn="just"/>
            <a:endParaRPr lang="tr-TR" sz="2400" dirty="0" smtClean="0"/>
          </a:p>
          <a:p>
            <a:pPr algn="just"/>
            <a:endParaRPr lang="tr-TR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14285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b="1" dirty="0" smtClean="0">
                <a:solidFill>
                  <a:srgbClr val="002060"/>
                </a:solidFill>
              </a:rPr>
              <a:t>Sudan geçen hastalıklar</a:t>
            </a:r>
            <a:endParaRPr lang="tr-TR" sz="2400" b="1" u="sng" dirty="0">
              <a:solidFill>
                <a:srgbClr val="00206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642918"/>
            <a:ext cx="570547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0" y="3929066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 smtClean="0"/>
              <a:t>Bu organizmalardan </a:t>
            </a:r>
            <a:r>
              <a:rPr lang="tr-TR" sz="2400" dirty="0" smtClean="0"/>
              <a:t>başka bulaşıcı </a:t>
            </a:r>
            <a:r>
              <a:rPr lang="tr-TR" sz="2400" dirty="0" err="1" smtClean="0"/>
              <a:t>hepatitis</a:t>
            </a:r>
            <a:r>
              <a:rPr lang="tr-TR" sz="2400" dirty="0" smtClean="0"/>
              <a:t> virüsü, su </a:t>
            </a:r>
            <a:r>
              <a:rPr lang="tr-TR" sz="2400" dirty="0" err="1" smtClean="0"/>
              <a:t>diyaresi</a:t>
            </a:r>
            <a:r>
              <a:rPr lang="tr-TR" sz="2400" dirty="0" smtClean="0"/>
              <a:t> virüsleri gibi </a:t>
            </a:r>
            <a:r>
              <a:rPr lang="tr-TR" sz="2400" dirty="0" smtClean="0"/>
              <a:t>bazı virüsler </a:t>
            </a:r>
            <a:r>
              <a:rPr lang="tr-TR" sz="2400" dirty="0" smtClean="0"/>
              <a:t>de sudan geçerek hastalık yaparlar. Halk arasında “kara sarılık” denen hastalığa sebep </a:t>
            </a:r>
            <a:r>
              <a:rPr lang="tr-TR" sz="2400" dirty="0" smtClean="0"/>
              <a:t>olan </a:t>
            </a:r>
            <a:r>
              <a:rPr lang="tr-TR" sz="2400" dirty="0" err="1" smtClean="0"/>
              <a:t>hepatitis</a:t>
            </a:r>
            <a:r>
              <a:rPr lang="tr-TR" sz="2400" dirty="0" smtClean="0"/>
              <a:t> </a:t>
            </a:r>
            <a:r>
              <a:rPr lang="tr-TR" sz="2400" dirty="0" smtClean="0"/>
              <a:t>virüsünün su ile geçmesi ve hastalık yapabilmesi için kuvvetli bir kirlenmenin gerekli </a:t>
            </a:r>
            <a:r>
              <a:rPr lang="tr-TR" sz="2400" dirty="0" smtClean="0"/>
              <a:t>olduğu ileri </a:t>
            </a:r>
            <a:r>
              <a:rPr lang="tr-TR" sz="2400" dirty="0" smtClean="0"/>
              <a:t>sürülmüştür. </a:t>
            </a:r>
            <a:endParaRPr lang="tr-TR" sz="2400" dirty="0" smtClean="0"/>
          </a:p>
          <a:p>
            <a:pPr algn="just"/>
            <a:r>
              <a:rPr lang="tr-TR" sz="2400" dirty="0" err="1" smtClean="0"/>
              <a:t>Hepatitis</a:t>
            </a:r>
            <a:r>
              <a:rPr lang="tr-TR" sz="2400" dirty="0" smtClean="0"/>
              <a:t> </a:t>
            </a:r>
            <a:r>
              <a:rPr lang="tr-TR" sz="2400" dirty="0" smtClean="0"/>
              <a:t>virüsü, iyi şekilde işletilen yumaklaştırma, çöktürme ve </a:t>
            </a:r>
            <a:r>
              <a:rPr lang="tr-TR" sz="2400" dirty="0" err="1" smtClean="0"/>
              <a:t>filtrasyon</a:t>
            </a:r>
            <a:r>
              <a:rPr lang="tr-TR" sz="2400" dirty="0" smtClean="0"/>
              <a:t> kısımlarından </a:t>
            </a:r>
            <a:r>
              <a:rPr lang="tr-TR" sz="2400" dirty="0" smtClean="0"/>
              <a:t>meydana gelen bir tasfiye tesisinde %90-99 oranında tutulabilmektedir.</a:t>
            </a:r>
            <a:endParaRPr lang="tr-T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0" y="0"/>
            <a:ext cx="9144000" cy="7463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300" dirty="0" smtClean="0"/>
              <a:t>Sudaki zararlı mikroorganizmaları yok etmek için en etkin yol dezenfeksiyondur. </a:t>
            </a:r>
            <a:r>
              <a:rPr lang="tr-TR" sz="2300" b="1" i="1" u="sng" dirty="0" smtClean="0"/>
              <a:t>Suyun bakiye </a:t>
            </a:r>
            <a:r>
              <a:rPr lang="tr-TR" sz="2300" b="1" i="1" u="sng" dirty="0" smtClean="0">
                <a:solidFill>
                  <a:srgbClr val="FF0000"/>
                </a:solidFill>
              </a:rPr>
              <a:t>0.1-0.2 mg/</a:t>
            </a:r>
            <a:r>
              <a:rPr lang="tr-TR" sz="2300" b="1" i="1" u="sng" dirty="0" err="1" smtClean="0">
                <a:solidFill>
                  <a:srgbClr val="FF0000"/>
                </a:solidFill>
              </a:rPr>
              <a:t>lt</a:t>
            </a:r>
            <a:r>
              <a:rPr lang="tr-TR" sz="2300" b="1" i="1" u="sng" dirty="0" smtClean="0">
                <a:solidFill>
                  <a:srgbClr val="FF0000"/>
                </a:solidFill>
              </a:rPr>
              <a:t> klor</a:t>
            </a:r>
            <a:r>
              <a:rPr lang="tr-TR" sz="2300" b="1" i="1" u="sng" dirty="0" smtClean="0"/>
              <a:t> kalacak şekilde ve uygun temas süresi ile klorla dezenfekte edilmesi halinde; </a:t>
            </a:r>
            <a:r>
              <a:rPr lang="tr-TR" sz="2300" b="1" i="1" u="sng" dirty="0" smtClean="0">
                <a:solidFill>
                  <a:srgbClr val="FF0000"/>
                </a:solidFill>
              </a:rPr>
              <a:t>bağırsak patojen bakter</a:t>
            </a:r>
            <a:r>
              <a:rPr lang="tr-TR" sz="2300" b="1" i="1" u="sng" dirty="0" smtClean="0"/>
              <a:t>ileri</a:t>
            </a:r>
            <a:r>
              <a:rPr lang="tr-TR" sz="2300" dirty="0" smtClean="0"/>
              <a:t>, </a:t>
            </a:r>
            <a:r>
              <a:rPr lang="tr-TR" sz="2300" u="sng" dirty="0" smtClean="0">
                <a:solidFill>
                  <a:srgbClr val="7030A0"/>
                </a:solidFill>
              </a:rPr>
              <a:t>0.3-0.4 mg/</a:t>
            </a:r>
            <a:r>
              <a:rPr lang="tr-TR" sz="2300" u="sng" dirty="0" err="1" smtClean="0">
                <a:solidFill>
                  <a:srgbClr val="7030A0"/>
                </a:solidFill>
              </a:rPr>
              <a:t>lt</a:t>
            </a:r>
            <a:r>
              <a:rPr lang="tr-TR" sz="2300" u="sng" dirty="0" smtClean="0"/>
              <a:t> bakiye klorla dezenfeksiyon halinde ise </a:t>
            </a:r>
            <a:r>
              <a:rPr lang="tr-TR" sz="2300" u="sng" dirty="0" smtClean="0">
                <a:solidFill>
                  <a:srgbClr val="7030A0"/>
                </a:solidFill>
              </a:rPr>
              <a:t>virüsler</a:t>
            </a:r>
            <a:r>
              <a:rPr lang="tr-TR" sz="2300" u="sng" dirty="0" smtClean="0"/>
              <a:t> </a:t>
            </a:r>
            <a:r>
              <a:rPr lang="tr-TR" sz="2300" u="sng" dirty="0" smtClean="0"/>
              <a:t>yok edilebilir</a:t>
            </a:r>
            <a:r>
              <a:rPr lang="tr-TR" sz="2300" u="sng" dirty="0" smtClean="0"/>
              <a:t>.</a:t>
            </a:r>
          </a:p>
          <a:p>
            <a:pPr algn="just"/>
            <a:endParaRPr lang="tr-TR" sz="2300" u="sng" dirty="0" smtClean="0"/>
          </a:p>
          <a:p>
            <a:pPr algn="just"/>
            <a:r>
              <a:rPr lang="tr-TR" sz="2300" i="1" u="sng" dirty="0" smtClean="0"/>
              <a:t>Hastalık etkenleri olan yukarda belirtilen mikroorganizmaların bakteriyolojik muayeneleri zordur</a:t>
            </a:r>
            <a:r>
              <a:rPr lang="tr-TR" sz="2300" i="1" u="sng" dirty="0" smtClean="0"/>
              <a:t>. Bu </a:t>
            </a:r>
            <a:r>
              <a:rPr lang="tr-TR" sz="2300" i="1" u="sng" dirty="0" smtClean="0"/>
              <a:t>yüzden gösterge “indikatör” organizmalar kullanılır. </a:t>
            </a:r>
            <a:endParaRPr lang="tr-TR" sz="2300" i="1" u="sng" dirty="0" smtClean="0"/>
          </a:p>
          <a:p>
            <a:pPr algn="just"/>
            <a:endParaRPr lang="tr-TR" sz="2300" dirty="0" smtClean="0"/>
          </a:p>
          <a:p>
            <a:pPr algn="just"/>
            <a:r>
              <a:rPr lang="tr-TR" sz="2300" dirty="0" smtClean="0"/>
              <a:t>Bunlar</a:t>
            </a:r>
            <a:r>
              <a:rPr lang="tr-TR" sz="2300" dirty="0" smtClean="0"/>
              <a:t>:</a:t>
            </a:r>
          </a:p>
          <a:p>
            <a:pPr algn="just"/>
            <a:r>
              <a:rPr lang="tr-TR" sz="2300" dirty="0" smtClean="0"/>
              <a:t>1. </a:t>
            </a:r>
            <a:r>
              <a:rPr lang="tr-TR" sz="2300" dirty="0" err="1" smtClean="0"/>
              <a:t>Koliform</a:t>
            </a:r>
            <a:r>
              <a:rPr lang="tr-TR" sz="2300" dirty="0" smtClean="0"/>
              <a:t> bakterisi, bilhassa E. Koli olarak bilinen </a:t>
            </a:r>
            <a:r>
              <a:rPr lang="tr-TR" sz="2300" dirty="0" err="1" smtClean="0"/>
              <a:t>Escherichia</a:t>
            </a:r>
            <a:r>
              <a:rPr lang="tr-TR" sz="2300" dirty="0" smtClean="0"/>
              <a:t> koli.</a:t>
            </a:r>
          </a:p>
          <a:p>
            <a:pPr algn="just"/>
            <a:r>
              <a:rPr lang="tr-TR" sz="2300" dirty="0" smtClean="0"/>
              <a:t>2. </a:t>
            </a:r>
            <a:r>
              <a:rPr lang="tr-TR" sz="2300" dirty="0" err="1" smtClean="0"/>
              <a:t>Streptococcus</a:t>
            </a:r>
            <a:r>
              <a:rPr lang="tr-TR" sz="2300" dirty="0" smtClean="0"/>
              <a:t> </a:t>
            </a:r>
            <a:r>
              <a:rPr lang="tr-TR" sz="2300" dirty="0" err="1" smtClean="0"/>
              <a:t>faecalis</a:t>
            </a:r>
            <a:r>
              <a:rPr lang="tr-TR" sz="2300" dirty="0" smtClean="0"/>
              <a:t>.</a:t>
            </a:r>
          </a:p>
          <a:p>
            <a:pPr algn="just"/>
            <a:r>
              <a:rPr lang="tr-TR" sz="2300" dirty="0" smtClean="0"/>
              <a:t>3. </a:t>
            </a:r>
            <a:r>
              <a:rPr lang="tr-TR" sz="2300" dirty="0" err="1" smtClean="0"/>
              <a:t>Clostridium</a:t>
            </a:r>
            <a:r>
              <a:rPr lang="tr-TR" sz="2300" dirty="0" smtClean="0"/>
              <a:t> </a:t>
            </a:r>
            <a:r>
              <a:rPr lang="tr-TR" sz="2300" dirty="0" err="1" smtClean="0"/>
              <a:t>Perfringens</a:t>
            </a:r>
            <a:r>
              <a:rPr lang="tr-TR" sz="2300" dirty="0" smtClean="0"/>
              <a:t> </a:t>
            </a:r>
            <a:r>
              <a:rPr lang="tr-TR" sz="2300" dirty="0" smtClean="0"/>
              <a:t>Sporları</a:t>
            </a:r>
          </a:p>
          <a:p>
            <a:pPr algn="just"/>
            <a:endParaRPr lang="tr-TR" sz="2300" dirty="0" smtClean="0"/>
          </a:p>
          <a:p>
            <a:pPr algn="just"/>
            <a:r>
              <a:rPr lang="tr-TR" sz="2300" dirty="0" smtClean="0"/>
              <a:t>E. Kolinin, sularda bulunması, zararlı organizmaların mevcudiyetinin bir işaretidir. </a:t>
            </a:r>
            <a:r>
              <a:rPr lang="tr-TR" sz="2300" dirty="0" smtClean="0"/>
              <a:t>Dışkının 1 </a:t>
            </a:r>
            <a:r>
              <a:rPr lang="tr-TR" sz="2300" dirty="0" smtClean="0"/>
              <a:t>gramında 108 - 109 adet E. Koli bulunur. </a:t>
            </a:r>
            <a:r>
              <a:rPr lang="tr-TR" sz="2300" dirty="0" smtClean="0"/>
              <a:t>Bir içme </a:t>
            </a:r>
            <a:r>
              <a:rPr lang="tr-TR" sz="2300" dirty="0" smtClean="0"/>
              <a:t>suyu kaynağı tahlil edildiğinde E. </a:t>
            </a:r>
            <a:r>
              <a:rPr lang="tr-TR" sz="2300" dirty="0" smtClean="0"/>
              <a:t>Koli bulunmuşsa</a:t>
            </a:r>
            <a:r>
              <a:rPr lang="tr-TR" sz="2300" dirty="0" smtClean="0"/>
              <a:t>, bu kaynağın insan, memeli hayvan veya kuşların dışkılarıyla kirlendiği anlaşılır</a:t>
            </a:r>
            <a:r>
              <a:rPr lang="tr-TR" sz="2300" dirty="0" smtClean="0"/>
              <a:t>. </a:t>
            </a:r>
          </a:p>
          <a:p>
            <a:pPr algn="just"/>
            <a:endParaRPr lang="tr-TR" sz="2100" dirty="0" smtClean="0"/>
          </a:p>
          <a:p>
            <a:pPr algn="just"/>
            <a:endParaRPr lang="tr-TR" sz="2100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928934"/>
            <a:ext cx="693420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14356"/>
            <a:ext cx="7524771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785786" y="0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Dezenfektan tankları</a:t>
            </a:r>
            <a:endParaRPr lang="tr-TR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975" y="1519238"/>
            <a:ext cx="87820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404813"/>
            <a:ext cx="86487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Dezenfektan Seçimi:</a:t>
            </a:r>
          </a:p>
          <a:p>
            <a:endParaRPr lang="tr-TR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tr-TR" sz="2400" dirty="0" err="1" smtClean="0"/>
              <a:t>İçmesuyu</a:t>
            </a:r>
            <a:r>
              <a:rPr lang="tr-TR" sz="2400" dirty="0" smtClean="0"/>
              <a:t> dezenfeksiyonu için gerekli olan miktardan daha fazla dezenfektan kullanılmaktadır. </a:t>
            </a:r>
          </a:p>
          <a:p>
            <a:pPr algn="just"/>
            <a:endParaRPr lang="tr-TR" sz="2400" dirty="0" smtClean="0">
              <a:solidFill>
                <a:srgbClr val="FF0000"/>
              </a:solidFill>
            </a:endParaRPr>
          </a:p>
          <a:p>
            <a:pPr algn="just"/>
            <a:r>
              <a:rPr lang="tr-TR" sz="2400" b="1" i="1" u="sng" dirty="0" smtClean="0">
                <a:solidFill>
                  <a:srgbClr val="FF0000"/>
                </a:solidFill>
              </a:rPr>
              <a:t>Dezenfektan kullanımının: </a:t>
            </a:r>
          </a:p>
          <a:p>
            <a:pPr algn="just"/>
            <a:r>
              <a:rPr lang="tr-TR" sz="2400" dirty="0" smtClean="0">
                <a:solidFill>
                  <a:srgbClr val="FF0000"/>
                </a:solidFill>
              </a:rPr>
              <a:t>Birincil amacı:</a:t>
            </a:r>
            <a:r>
              <a:rPr lang="tr-TR" sz="2400" dirty="0" smtClean="0"/>
              <a:t> patojen mikroorganizmaları etkisiz hale getirmek,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>
                <a:solidFill>
                  <a:srgbClr val="FF0000"/>
                </a:solidFill>
              </a:rPr>
              <a:t>İ</a:t>
            </a:r>
            <a:r>
              <a:rPr lang="tr-TR" sz="2400" dirty="0" smtClean="0">
                <a:solidFill>
                  <a:srgbClr val="FF0000"/>
                </a:solidFill>
              </a:rPr>
              <a:t>kincil amacı: </a:t>
            </a:r>
            <a:r>
              <a:rPr lang="tr-TR" sz="2400" dirty="0" smtClean="0"/>
              <a:t>dağıtım sisteminde muhtemel </a:t>
            </a:r>
            <a:r>
              <a:rPr lang="tr-TR" sz="2400" dirty="0" err="1" smtClean="0"/>
              <a:t>mikrobiyal</a:t>
            </a:r>
            <a:r>
              <a:rPr lang="tr-TR" sz="2400" dirty="0" smtClean="0"/>
              <a:t> faaliyetleri engelleyebilmektir.</a:t>
            </a:r>
          </a:p>
          <a:p>
            <a:pPr algn="just"/>
            <a:endParaRPr lang="tr-TR" sz="2400" dirty="0" smtClean="0">
              <a:solidFill>
                <a:srgbClr val="002060"/>
              </a:solidFill>
            </a:endParaRPr>
          </a:p>
          <a:p>
            <a:pPr algn="just"/>
            <a:r>
              <a:rPr lang="tr-TR" sz="2400" dirty="0" smtClean="0">
                <a:solidFill>
                  <a:srgbClr val="002060"/>
                </a:solidFill>
              </a:rPr>
              <a:t>Dezenfektanın </a:t>
            </a:r>
            <a:r>
              <a:rPr lang="tr-TR" sz="2400" dirty="0" smtClean="0">
                <a:solidFill>
                  <a:srgbClr val="002060"/>
                </a:solidFill>
              </a:rPr>
              <a:t>seçiminde ve kullanımında aşağıdaki hususlara dikkat edilmelidir</a:t>
            </a:r>
            <a:r>
              <a:rPr lang="tr-TR" sz="2400" dirty="0" smtClean="0">
                <a:solidFill>
                  <a:srgbClr val="002060"/>
                </a:solidFill>
              </a:rPr>
              <a:t>:</a:t>
            </a: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dirty="0" smtClean="0"/>
              <a:t>a</a:t>
            </a:r>
            <a:r>
              <a:rPr lang="tr-TR" sz="2400" dirty="0" smtClean="0"/>
              <a:t>. Dezenfektanın cinsi ve dozu</a:t>
            </a:r>
          </a:p>
          <a:p>
            <a:r>
              <a:rPr lang="tr-TR" sz="2400" dirty="0" smtClean="0"/>
              <a:t>b. Lüzumlu temas süresi</a:t>
            </a:r>
          </a:p>
          <a:p>
            <a:r>
              <a:rPr lang="tr-TR" sz="2400" dirty="0" smtClean="0"/>
              <a:t>c. Suyun sıcaklığı ve kimyevi özellikleri</a:t>
            </a:r>
          </a:p>
          <a:p>
            <a:r>
              <a:rPr lang="tr-TR" sz="2400" dirty="0" smtClean="0"/>
              <a:t>d. Giderilecek mikroorganizmaların cins ve özellikleri</a:t>
            </a:r>
            <a:endParaRPr lang="tr-T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1766888"/>
            <a:ext cx="8258175" cy="423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428596" y="357166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Dezenfeksiyon proseslerinin diğer amaçları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64" y="142852"/>
            <a:ext cx="913673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 smtClean="0"/>
              <a:t>Klorla </a:t>
            </a:r>
            <a:r>
              <a:rPr lang="tr-TR" sz="2800" b="1" dirty="0" smtClean="0"/>
              <a:t>dezenfeksiyon</a:t>
            </a:r>
          </a:p>
          <a:p>
            <a:pPr algn="just"/>
            <a:endParaRPr lang="tr-TR" sz="2800" b="1" dirty="0" smtClean="0"/>
          </a:p>
          <a:p>
            <a:pPr algn="just"/>
            <a:r>
              <a:rPr lang="tr-TR" sz="2800" dirty="0" smtClean="0"/>
              <a:t>Klor normal ısı ve basınçta sarımsı - yeşil bir gaz olup, havadan ağırdır. </a:t>
            </a:r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Çok </a:t>
            </a:r>
            <a:r>
              <a:rPr lang="tr-TR" sz="2800" dirty="0" smtClean="0"/>
              <a:t>keskin </a:t>
            </a:r>
            <a:r>
              <a:rPr lang="tr-TR" sz="2800" dirty="0" smtClean="0"/>
              <a:t>bir kokusu </a:t>
            </a:r>
            <a:r>
              <a:rPr lang="tr-TR" sz="2800" dirty="0" smtClean="0"/>
              <a:t>vardır. Aktif bir elementtir. </a:t>
            </a:r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Su </a:t>
            </a:r>
            <a:r>
              <a:rPr lang="tr-TR" sz="2800" dirty="0" smtClean="0"/>
              <a:t>olması halinde, normal sıcaklıkta bütün elementlere </a:t>
            </a:r>
            <a:r>
              <a:rPr lang="tr-TR" sz="2800" dirty="0" smtClean="0"/>
              <a:t>tesir eder</a:t>
            </a:r>
            <a:r>
              <a:rPr lang="tr-TR" sz="2800" dirty="0" smtClean="0"/>
              <a:t>. </a:t>
            </a:r>
            <a:r>
              <a:rPr lang="tr-TR" sz="2800" dirty="0" smtClean="0">
                <a:solidFill>
                  <a:srgbClr val="7030A0"/>
                </a:solidFill>
              </a:rPr>
              <a:t>Sadece asal gazlar ve oksijenle reaksiyona girmez</a:t>
            </a:r>
            <a:r>
              <a:rPr lang="tr-TR" sz="2800" dirty="0" smtClean="0"/>
              <a:t>. </a:t>
            </a:r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Oda </a:t>
            </a:r>
            <a:r>
              <a:rPr lang="tr-TR" sz="2800" dirty="0" smtClean="0"/>
              <a:t>sıcaklığında kuru klor, platin</a:t>
            </a:r>
            <a:r>
              <a:rPr lang="tr-TR" sz="2800" dirty="0" smtClean="0"/>
              <a:t>, altın </a:t>
            </a:r>
            <a:r>
              <a:rPr lang="tr-TR" sz="2800" dirty="0" smtClean="0"/>
              <a:t>ve gümüş gibi metaller ile bakır ve demir ile bir reaksiyon meydana getirmez. </a:t>
            </a:r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Bu sebeple kuru </a:t>
            </a:r>
            <a:r>
              <a:rPr lang="tr-TR" sz="2800" dirty="0" smtClean="0"/>
              <a:t>kloru bakır ve demir borularda nakletmek ve çelik kaplarda muhafaza etmek mümkündür.</a:t>
            </a:r>
            <a:endParaRPr lang="tr-T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 smtClean="0">
                <a:solidFill>
                  <a:srgbClr val="002060"/>
                </a:solidFill>
              </a:rPr>
              <a:t>Klorla dezenfeksiyonda mikroorganizma giderme verimine tesir eden </a:t>
            </a:r>
            <a:r>
              <a:rPr lang="tr-TR" sz="2800" b="1" dirty="0" smtClean="0">
                <a:solidFill>
                  <a:srgbClr val="002060"/>
                </a:solidFill>
              </a:rPr>
              <a:t>unsurlar:</a:t>
            </a:r>
          </a:p>
          <a:p>
            <a:pPr algn="just"/>
            <a:endParaRPr lang="tr-TR" sz="2800" b="1" dirty="0" smtClean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</a:t>
            </a:r>
            <a:r>
              <a:rPr lang="tr-TR" sz="2800" dirty="0" smtClean="0"/>
              <a:t>Mikroorganizmaların cinsi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Mikroorganizmaların kesafeti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Kullanılan dezenfektanın cinsi ve dozajı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Temas müddeti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Suyun </a:t>
            </a:r>
            <a:r>
              <a:rPr lang="tr-TR" sz="2800" dirty="0" err="1" smtClean="0"/>
              <a:t>pH</a:t>
            </a:r>
            <a:r>
              <a:rPr lang="tr-TR" sz="2800" dirty="0" smtClean="0"/>
              <a:t> </a:t>
            </a:r>
            <a:r>
              <a:rPr lang="tr-TR" sz="2800" dirty="0" smtClean="0"/>
              <a:t>değeri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</a:t>
            </a:r>
            <a:r>
              <a:rPr lang="tr-TR" sz="2800" dirty="0" smtClean="0"/>
              <a:t>Suda dezenfektanla reaksiyona giren bileşiklerin (organik maddeler, amonyum, </a:t>
            </a:r>
            <a:r>
              <a:rPr lang="tr-TR" sz="2800" dirty="0" err="1" smtClean="0"/>
              <a:t>Fe</a:t>
            </a:r>
            <a:r>
              <a:rPr lang="tr-TR" sz="2800" baseline="30000" dirty="0" smtClean="0"/>
              <a:t>++</a:t>
            </a:r>
            <a:r>
              <a:rPr lang="tr-TR" sz="2800" dirty="0" smtClean="0"/>
              <a:t> </a:t>
            </a:r>
            <a:r>
              <a:rPr lang="tr-TR" sz="2800" dirty="0" smtClean="0"/>
              <a:t>, </a:t>
            </a:r>
            <a:r>
              <a:rPr lang="tr-TR" sz="2800" dirty="0" err="1" smtClean="0"/>
              <a:t>Mn</a:t>
            </a:r>
            <a:r>
              <a:rPr lang="tr-TR" sz="2800" b="1" baseline="30000" dirty="0" smtClean="0"/>
              <a:t>++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vs.gibi</a:t>
            </a:r>
            <a:r>
              <a:rPr lang="tr-TR" sz="2800" b="1" dirty="0" smtClean="0"/>
              <a:t>) olup </a:t>
            </a:r>
            <a:r>
              <a:rPr lang="tr-TR" sz="2800" b="1" dirty="0" smtClean="0"/>
              <a:t>olmadığı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• </a:t>
            </a:r>
            <a:r>
              <a:rPr lang="tr-TR" sz="2800" dirty="0" smtClean="0"/>
              <a:t>Suyun sıcaklığı</a:t>
            </a:r>
            <a:endParaRPr lang="tr-TR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74485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0" y="4286256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100" b="1" dirty="0" smtClean="0">
                <a:solidFill>
                  <a:srgbClr val="0070C0"/>
                </a:solidFill>
              </a:rPr>
              <a:t>HOCI (</a:t>
            </a:r>
            <a:r>
              <a:rPr lang="tr-TR" sz="2100" b="1" dirty="0" err="1" smtClean="0">
                <a:solidFill>
                  <a:srgbClr val="0070C0"/>
                </a:solidFill>
              </a:rPr>
              <a:t>Hipoklorit</a:t>
            </a:r>
            <a:r>
              <a:rPr lang="tr-TR" sz="2100" b="1" dirty="0" smtClean="0">
                <a:solidFill>
                  <a:srgbClr val="0070C0"/>
                </a:solidFill>
              </a:rPr>
              <a:t>) kuvvetli, </a:t>
            </a:r>
            <a:r>
              <a:rPr lang="tr-TR" sz="2100" b="1" dirty="0" err="1" smtClean="0">
                <a:solidFill>
                  <a:srgbClr val="0070C0"/>
                </a:solidFill>
              </a:rPr>
              <a:t>OCl</a:t>
            </a:r>
            <a:r>
              <a:rPr lang="tr-TR" sz="2100" b="1" baseline="30000" dirty="0" smtClean="0">
                <a:solidFill>
                  <a:srgbClr val="0070C0"/>
                </a:solidFill>
              </a:rPr>
              <a:t>−</a:t>
            </a:r>
            <a:r>
              <a:rPr lang="tr-TR" sz="2100" b="1" dirty="0" smtClean="0">
                <a:solidFill>
                  <a:srgbClr val="0070C0"/>
                </a:solidFill>
              </a:rPr>
              <a:t> </a:t>
            </a:r>
            <a:r>
              <a:rPr lang="tr-TR" sz="2100" b="1" dirty="0" smtClean="0">
                <a:solidFill>
                  <a:srgbClr val="0070C0"/>
                </a:solidFill>
              </a:rPr>
              <a:t>ise zayıf bir dezenfektandır</a:t>
            </a:r>
            <a:r>
              <a:rPr lang="tr-TR" sz="2100" b="1" dirty="0" smtClean="0">
                <a:solidFill>
                  <a:srgbClr val="0070C0"/>
                </a:solidFill>
              </a:rPr>
              <a:t>. (HOCL; 40-80 kat daha etkin) </a:t>
            </a:r>
            <a:r>
              <a:rPr lang="tr-TR" sz="2100" b="1" dirty="0" smtClean="0">
                <a:solidFill>
                  <a:srgbClr val="0070C0"/>
                </a:solidFill>
              </a:rPr>
              <a:t>Bu yüzden </a:t>
            </a:r>
            <a:r>
              <a:rPr lang="tr-TR" sz="2100" b="1" dirty="0" smtClean="0">
                <a:solidFill>
                  <a:srgbClr val="0070C0"/>
                </a:solidFill>
              </a:rPr>
              <a:t>reaksiyonun sola </a:t>
            </a:r>
            <a:r>
              <a:rPr lang="tr-TR" sz="2100" b="1" dirty="0" smtClean="0">
                <a:solidFill>
                  <a:srgbClr val="0070C0"/>
                </a:solidFill>
              </a:rPr>
              <a:t>doğru olması istenir. Bu ise düşük </a:t>
            </a:r>
            <a:r>
              <a:rPr lang="tr-TR" sz="2100" b="1" dirty="0" err="1" smtClean="0">
                <a:solidFill>
                  <a:srgbClr val="0070C0"/>
                </a:solidFill>
              </a:rPr>
              <a:t>pH</a:t>
            </a:r>
            <a:r>
              <a:rPr lang="tr-TR" sz="2100" b="1" dirty="0" smtClean="0">
                <a:solidFill>
                  <a:srgbClr val="0070C0"/>
                </a:solidFill>
              </a:rPr>
              <a:t> </a:t>
            </a:r>
            <a:r>
              <a:rPr lang="tr-TR" sz="2100" b="1" dirty="0" smtClean="0">
                <a:solidFill>
                  <a:srgbClr val="0070C0"/>
                </a:solidFill>
              </a:rPr>
              <a:t>değerlerinde </a:t>
            </a:r>
            <a:r>
              <a:rPr lang="tr-TR" sz="2100" b="1" dirty="0" smtClean="0">
                <a:solidFill>
                  <a:srgbClr val="0070C0"/>
                </a:solidFill>
              </a:rPr>
              <a:t>mümkündür. </a:t>
            </a:r>
            <a:r>
              <a:rPr lang="tr-TR" sz="2100" b="1" dirty="0" err="1" smtClean="0">
                <a:solidFill>
                  <a:srgbClr val="0070C0"/>
                </a:solidFill>
              </a:rPr>
              <a:t>pH’ya</a:t>
            </a:r>
            <a:r>
              <a:rPr lang="tr-TR" sz="2100" b="1" dirty="0" smtClean="0">
                <a:solidFill>
                  <a:srgbClr val="0070C0"/>
                </a:solidFill>
              </a:rPr>
              <a:t> bağlı olarak </a:t>
            </a:r>
            <a:r>
              <a:rPr lang="tr-TR" sz="2100" b="1" dirty="0" err="1" smtClean="0">
                <a:solidFill>
                  <a:srgbClr val="0070C0"/>
                </a:solidFill>
              </a:rPr>
              <a:t>HOCl</a:t>
            </a:r>
            <a:r>
              <a:rPr lang="tr-TR" sz="2100" b="1" dirty="0" smtClean="0">
                <a:solidFill>
                  <a:srgbClr val="0070C0"/>
                </a:solidFill>
              </a:rPr>
              <a:t> yüzdeleri aşağıdaki çizelgede </a:t>
            </a:r>
            <a:r>
              <a:rPr lang="tr-TR" sz="2100" b="1" dirty="0" smtClean="0">
                <a:solidFill>
                  <a:srgbClr val="0070C0"/>
                </a:solidFill>
              </a:rPr>
              <a:t>gösterilmiştir.</a:t>
            </a:r>
            <a:endParaRPr lang="tr-TR" sz="2100" b="1" dirty="0">
              <a:solidFill>
                <a:srgbClr val="0070C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</a:rPr>
              <a:t>Cl</a:t>
            </a:r>
            <a:r>
              <a:rPr lang="pt-BR" sz="2800" b="1" baseline="-25000" dirty="0" smtClean="0">
                <a:solidFill>
                  <a:srgbClr val="002060"/>
                </a:solidFill>
              </a:rPr>
              <a:t>2</a:t>
            </a:r>
            <a:r>
              <a:rPr lang="pt-BR" sz="2800" b="1" dirty="0" smtClean="0">
                <a:solidFill>
                  <a:srgbClr val="002060"/>
                </a:solidFill>
              </a:rPr>
              <a:t> + H</a:t>
            </a:r>
            <a:r>
              <a:rPr lang="pt-BR" sz="2800" b="1" baseline="-25000" dirty="0" smtClean="0">
                <a:solidFill>
                  <a:srgbClr val="002060"/>
                </a:solidFill>
              </a:rPr>
              <a:t>2</a:t>
            </a:r>
            <a:r>
              <a:rPr lang="pt-BR" sz="2800" b="1" dirty="0" smtClean="0">
                <a:solidFill>
                  <a:srgbClr val="002060"/>
                </a:solidFill>
              </a:rPr>
              <a:t>O 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</a:rPr>
              <a:t>               </a:t>
            </a:r>
            <a:r>
              <a:rPr lang="pt-BR" sz="2800" b="1" dirty="0" smtClean="0">
                <a:solidFill>
                  <a:srgbClr val="002060"/>
                </a:solidFill>
              </a:rPr>
              <a:t>HOCl</a:t>
            </a:r>
            <a:r>
              <a:rPr lang="tr-TR" sz="2800" b="1" baseline="30000" dirty="0" smtClean="0">
                <a:solidFill>
                  <a:srgbClr val="002060"/>
                </a:solidFill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</a:rPr>
              <a:t>+</a:t>
            </a:r>
            <a:r>
              <a:rPr lang="pt-BR" sz="2800" b="1" dirty="0" smtClean="0">
                <a:solidFill>
                  <a:srgbClr val="002060"/>
                </a:solidFill>
              </a:rPr>
              <a:t> </a:t>
            </a:r>
            <a:r>
              <a:rPr lang="pt-BR" sz="2800" b="1" dirty="0" smtClean="0">
                <a:solidFill>
                  <a:srgbClr val="002060"/>
                </a:solidFill>
              </a:rPr>
              <a:t>H</a:t>
            </a:r>
            <a:r>
              <a:rPr lang="pt-BR" sz="2800" b="1" baseline="30000" dirty="0" smtClean="0">
                <a:solidFill>
                  <a:srgbClr val="002060"/>
                </a:solidFill>
              </a:rPr>
              <a:t>+</a:t>
            </a:r>
            <a:r>
              <a:rPr lang="pt-BR" sz="2800" b="1" dirty="0" smtClean="0">
                <a:solidFill>
                  <a:srgbClr val="002060"/>
                </a:solidFill>
              </a:rPr>
              <a:t> + Cl</a:t>
            </a:r>
            <a:r>
              <a:rPr lang="pt-BR" sz="2800" b="1" baseline="30000" dirty="0" smtClean="0">
                <a:solidFill>
                  <a:srgbClr val="002060"/>
                </a:solidFill>
              </a:rPr>
              <a:t>- </a:t>
            </a:r>
            <a:endParaRPr lang="tr-TR" sz="2800" b="1" baseline="30000" dirty="0" smtClean="0">
              <a:solidFill>
                <a:srgbClr val="002060"/>
              </a:solidFill>
            </a:endParaRPr>
          </a:p>
          <a:p>
            <a:pPr algn="ctr"/>
            <a:endParaRPr lang="tr-TR" sz="2800" b="1" dirty="0" smtClean="0">
              <a:solidFill>
                <a:srgbClr val="002060"/>
              </a:solidFill>
            </a:endParaRPr>
          </a:p>
          <a:p>
            <a:pPr algn="ctr"/>
            <a:r>
              <a:rPr lang="pt-BR" sz="2800" b="1" dirty="0" smtClean="0">
                <a:solidFill>
                  <a:srgbClr val="002060"/>
                </a:solidFill>
              </a:rPr>
              <a:t>HOCl </a:t>
            </a:r>
            <a:r>
              <a:rPr lang="tr-TR" sz="2800" b="1" dirty="0" smtClean="0">
                <a:solidFill>
                  <a:srgbClr val="002060"/>
                </a:solidFill>
              </a:rPr>
              <a:t>                   </a:t>
            </a:r>
            <a:r>
              <a:rPr lang="pt-BR" sz="2800" b="1" dirty="0" smtClean="0">
                <a:solidFill>
                  <a:srgbClr val="002060"/>
                </a:solidFill>
              </a:rPr>
              <a:t> </a:t>
            </a:r>
            <a:r>
              <a:rPr lang="pt-BR" sz="2800" b="1" dirty="0" smtClean="0">
                <a:solidFill>
                  <a:srgbClr val="002060"/>
                </a:solidFill>
              </a:rPr>
              <a:t>H</a:t>
            </a:r>
            <a:r>
              <a:rPr lang="pt-BR" sz="2800" b="1" baseline="30000" dirty="0" smtClean="0">
                <a:solidFill>
                  <a:srgbClr val="002060"/>
                </a:solidFill>
              </a:rPr>
              <a:t>+</a:t>
            </a:r>
            <a:r>
              <a:rPr lang="pt-BR" sz="2800" b="1" dirty="0" smtClean="0">
                <a:solidFill>
                  <a:srgbClr val="002060"/>
                </a:solidFill>
              </a:rPr>
              <a:t> + OCl</a:t>
            </a:r>
            <a:r>
              <a:rPr lang="pt-BR" sz="2800" b="1" baseline="30000" dirty="0" smtClean="0">
                <a:solidFill>
                  <a:srgbClr val="002060"/>
                </a:solidFill>
              </a:rPr>
              <a:t>-</a:t>
            </a:r>
            <a:r>
              <a:rPr lang="pt-BR" sz="2800" b="1" dirty="0" smtClean="0">
                <a:solidFill>
                  <a:srgbClr val="002060"/>
                </a:solidFill>
              </a:rPr>
              <a:t> </a:t>
            </a:r>
          </a:p>
        </p:txBody>
      </p:sp>
      <p:cxnSp>
        <p:nvCxnSpPr>
          <p:cNvPr id="5" name="4 Düz Ok Bağlayıcısı"/>
          <p:cNvCxnSpPr/>
          <p:nvPr/>
        </p:nvCxnSpPr>
        <p:spPr>
          <a:xfrm>
            <a:off x="3643306" y="284140"/>
            <a:ext cx="107157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Ok Bağlayıcısı"/>
          <p:cNvCxnSpPr/>
          <p:nvPr/>
        </p:nvCxnSpPr>
        <p:spPr>
          <a:xfrm>
            <a:off x="3714744" y="1141396"/>
            <a:ext cx="107157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785818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Oval"/>
          <p:cNvSpPr/>
          <p:nvPr/>
        </p:nvSpPr>
        <p:spPr>
          <a:xfrm>
            <a:off x="3940075" y="2280656"/>
            <a:ext cx="82455" cy="877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10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3347E-6 L -2.5E-6 0.07333 " pathEditMode="relative" ptsTypes="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0" y="1"/>
            <a:ext cx="32861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Klor ihtiyacı: </a:t>
            </a:r>
          </a:p>
          <a:p>
            <a:pPr algn="just"/>
            <a:r>
              <a:rPr lang="tr-TR" sz="2400" dirty="0" smtClean="0"/>
              <a:t>Klor suda yükseltgenebilecek elementlerle (Fe</a:t>
            </a:r>
            <a:r>
              <a:rPr lang="tr-TR" sz="2400" baseline="30000" dirty="0" smtClean="0"/>
              <a:t>2+</a:t>
            </a:r>
            <a:r>
              <a:rPr lang="tr-TR" sz="2400" dirty="0" smtClean="0"/>
              <a:t>, Mn</a:t>
            </a:r>
            <a:r>
              <a:rPr lang="tr-TR" sz="2400" baseline="30000" dirty="0" smtClean="0"/>
              <a:t>2+</a:t>
            </a:r>
            <a:r>
              <a:rPr lang="tr-TR" sz="2400" dirty="0" smtClean="0"/>
              <a:t>, S</a:t>
            </a:r>
            <a:r>
              <a:rPr lang="tr-TR" sz="2400" baseline="30000" dirty="0" smtClean="0"/>
              <a:t>2-</a:t>
            </a:r>
            <a:r>
              <a:rPr lang="tr-TR" sz="2400" dirty="0" smtClean="0"/>
              <a:t>, çözünmüş organik maddeler ve benzeri) öncelikli olarak reaksiyon verir ve daha sonra suda amonyak olduğunda, klor farklı davranır ve genellikle amonyakla reaksiyon vererek </a:t>
            </a:r>
            <a:r>
              <a:rPr lang="tr-TR" sz="2400" dirty="0" err="1" smtClean="0"/>
              <a:t>kloramin</a:t>
            </a:r>
            <a:r>
              <a:rPr lang="tr-TR" sz="2400" dirty="0" smtClean="0"/>
              <a:t> türlerini oluşturur. </a:t>
            </a:r>
            <a:endParaRPr lang="tr-TR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5632" y="142852"/>
            <a:ext cx="589836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0" y="550070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 smtClean="0">
                <a:solidFill>
                  <a:srgbClr val="002060"/>
                </a:solidFill>
              </a:rPr>
              <a:t>Cl</a:t>
            </a:r>
            <a:r>
              <a:rPr lang="tr-TR" sz="2000" b="1" baseline="-25000" dirty="0" smtClean="0">
                <a:solidFill>
                  <a:srgbClr val="002060"/>
                </a:solidFill>
              </a:rPr>
              <a:t>2</a:t>
            </a:r>
            <a:r>
              <a:rPr lang="tr-TR" sz="2000" b="1" dirty="0" smtClean="0">
                <a:solidFill>
                  <a:srgbClr val="002060"/>
                </a:solidFill>
              </a:rPr>
              <a:t>/N  &lt; 7.6 durumunda dezenfeksiyon </a:t>
            </a:r>
            <a:r>
              <a:rPr lang="tr-TR" sz="2000" b="1" dirty="0" err="1" smtClean="0">
                <a:solidFill>
                  <a:srgbClr val="002060"/>
                </a:solidFill>
              </a:rPr>
              <a:t>monokloramin</a:t>
            </a:r>
            <a:r>
              <a:rPr lang="tr-TR" sz="2000" b="1" dirty="0" smtClean="0">
                <a:solidFill>
                  <a:srgbClr val="002060"/>
                </a:solidFill>
              </a:rPr>
              <a:t> ( oran:4.5)ile sağlanır. </a:t>
            </a:r>
            <a:r>
              <a:rPr lang="tr-TR" sz="2000" b="1" dirty="0" err="1" smtClean="0">
                <a:solidFill>
                  <a:srgbClr val="002060"/>
                </a:solidFill>
              </a:rPr>
              <a:t>Monokloramin</a:t>
            </a:r>
            <a:r>
              <a:rPr lang="tr-TR" sz="2000" b="1" dirty="0" smtClean="0">
                <a:solidFill>
                  <a:srgbClr val="002060"/>
                </a:solidFill>
              </a:rPr>
              <a:t> zayıf dezenfektan olup, pratikte serbest klor için kırılma noktasının üzerinde klorlama yapılır. Koku veren diğer </a:t>
            </a:r>
            <a:r>
              <a:rPr lang="tr-TR" sz="2000" b="1" dirty="0" err="1" smtClean="0">
                <a:solidFill>
                  <a:srgbClr val="002060"/>
                </a:solidFill>
              </a:rPr>
              <a:t>kloraminlerin</a:t>
            </a:r>
            <a:r>
              <a:rPr lang="tr-TR" sz="2000" b="1" dirty="0" smtClean="0">
                <a:solidFill>
                  <a:srgbClr val="002060"/>
                </a:solidFill>
              </a:rPr>
              <a:t> oluşmasının </a:t>
            </a:r>
            <a:r>
              <a:rPr lang="tr-TR" sz="2000" b="1" dirty="0" smtClean="0">
                <a:solidFill>
                  <a:srgbClr val="002060"/>
                </a:solidFill>
              </a:rPr>
              <a:t>ö</a:t>
            </a:r>
            <a:r>
              <a:rPr lang="tr-TR" sz="2000" b="1" dirty="0" smtClean="0">
                <a:solidFill>
                  <a:srgbClr val="002060"/>
                </a:solidFill>
              </a:rPr>
              <a:t>nlenmesi için </a:t>
            </a:r>
            <a:r>
              <a:rPr lang="tr-TR" sz="2000" b="1" dirty="0" smtClean="0">
                <a:solidFill>
                  <a:srgbClr val="002060"/>
                </a:solidFill>
              </a:rPr>
              <a:t>Cl</a:t>
            </a:r>
            <a:r>
              <a:rPr lang="tr-TR" sz="2000" b="1" baseline="-25000" dirty="0" smtClean="0">
                <a:solidFill>
                  <a:srgbClr val="002060"/>
                </a:solidFill>
              </a:rPr>
              <a:t>2</a:t>
            </a:r>
            <a:r>
              <a:rPr lang="tr-TR" sz="2000" b="1" dirty="0" smtClean="0">
                <a:solidFill>
                  <a:srgbClr val="002060"/>
                </a:solidFill>
              </a:rPr>
              <a:t>/N  &lt; </a:t>
            </a:r>
            <a:r>
              <a:rPr lang="tr-TR" sz="2000" b="1" dirty="0" smtClean="0">
                <a:solidFill>
                  <a:srgbClr val="002060"/>
                </a:solidFill>
              </a:rPr>
              <a:t>7.6=7.6 ve </a:t>
            </a:r>
            <a:r>
              <a:rPr lang="tr-TR" sz="2000" b="1" dirty="0" err="1" smtClean="0">
                <a:solidFill>
                  <a:srgbClr val="002060"/>
                </a:solidFill>
              </a:rPr>
              <a:t>pH</a:t>
            </a:r>
            <a:r>
              <a:rPr lang="tr-TR" sz="2000" b="1" dirty="0" smtClean="0">
                <a:solidFill>
                  <a:srgbClr val="002060"/>
                </a:solidFill>
              </a:rPr>
              <a:t>&gt;7 koşullarında kırılma noktası klorlaması yapılır. </a:t>
            </a:r>
            <a:endParaRPr lang="tr-T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993105" cy="62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0" y="621508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002060"/>
                </a:solidFill>
              </a:rPr>
              <a:t>Kırılma noktası </a:t>
            </a:r>
            <a:r>
              <a:rPr lang="tr-TR" sz="2800" b="1" dirty="0" smtClean="0">
                <a:solidFill>
                  <a:srgbClr val="002060"/>
                </a:solidFill>
              </a:rPr>
              <a:t>klorlaması</a:t>
            </a:r>
            <a:endParaRPr lang="tr-TR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002060"/>
                </a:solidFill>
              </a:rPr>
              <a:t>DEZENFEKSİYON YAN ÜRÜNLERİ</a:t>
            </a:r>
          </a:p>
          <a:p>
            <a:pPr algn="just"/>
            <a:r>
              <a:rPr lang="tr-TR" sz="2400" dirty="0" smtClean="0">
                <a:solidFill>
                  <a:srgbClr val="002060"/>
                </a:solidFill>
              </a:rPr>
              <a:t>Sularda 1 µg/L </a:t>
            </a:r>
            <a:r>
              <a:rPr lang="tr-TR" sz="2400" dirty="0" err="1" smtClean="0">
                <a:solidFill>
                  <a:srgbClr val="002060"/>
                </a:solidFill>
              </a:rPr>
              <a:t>nin</a:t>
            </a:r>
            <a:r>
              <a:rPr lang="tr-TR" sz="2400" dirty="0" smtClean="0">
                <a:solidFill>
                  <a:srgbClr val="002060"/>
                </a:solidFill>
              </a:rPr>
              <a:t> altında dahi olsa yüzlerce organik bileşik bulunur. Bunlar klorun arıtma tesislerinde oluşturduğu ve Dezenfeksiyon yan ürünleri olarak tanımlanan (DYÜ) </a:t>
            </a:r>
            <a:r>
              <a:rPr lang="tr-TR" sz="2400" dirty="0" err="1" smtClean="0">
                <a:solidFill>
                  <a:srgbClr val="002060"/>
                </a:solidFill>
              </a:rPr>
              <a:t>komplex</a:t>
            </a:r>
            <a:r>
              <a:rPr lang="tr-TR" sz="2400" dirty="0" smtClean="0">
                <a:solidFill>
                  <a:srgbClr val="002060"/>
                </a:solidFill>
              </a:rPr>
              <a:t> bileşiklerden kaynaklanır. Klor sulardaki </a:t>
            </a:r>
            <a:r>
              <a:rPr lang="tr-TR" sz="2400" dirty="0" err="1" smtClean="0">
                <a:solidFill>
                  <a:srgbClr val="002060"/>
                </a:solidFill>
              </a:rPr>
              <a:t>hümik</a:t>
            </a:r>
            <a:r>
              <a:rPr lang="tr-TR" sz="2400" dirty="0" smtClean="0">
                <a:solidFill>
                  <a:srgbClr val="002060"/>
                </a:solidFill>
              </a:rPr>
              <a:t> ve </a:t>
            </a:r>
            <a:r>
              <a:rPr lang="tr-TR" sz="2400" dirty="0" err="1" smtClean="0">
                <a:solidFill>
                  <a:srgbClr val="002060"/>
                </a:solidFill>
              </a:rPr>
              <a:t>fülvik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err="1" smtClean="0">
                <a:solidFill>
                  <a:srgbClr val="002060"/>
                </a:solidFill>
              </a:rPr>
              <a:t>aistler</a:t>
            </a:r>
            <a:r>
              <a:rPr lang="tr-TR" sz="2400" dirty="0" smtClean="0">
                <a:solidFill>
                  <a:srgbClr val="002060"/>
                </a:solidFill>
              </a:rPr>
              <a:t> ile reaksiyon vererek </a:t>
            </a:r>
            <a:r>
              <a:rPr lang="tr-TR" sz="2400" dirty="0" err="1" smtClean="0">
                <a:solidFill>
                  <a:srgbClr val="002060"/>
                </a:solidFill>
              </a:rPr>
              <a:t>kolorlu</a:t>
            </a:r>
            <a:r>
              <a:rPr lang="tr-TR" sz="2400" dirty="0" smtClean="0">
                <a:solidFill>
                  <a:srgbClr val="002060"/>
                </a:solidFill>
              </a:rPr>
              <a:t> organik bileşiklerin en önemlilerini (THM) </a:t>
            </a:r>
            <a:r>
              <a:rPr lang="tr-TR" sz="2400" dirty="0" err="1" smtClean="0">
                <a:solidFill>
                  <a:srgbClr val="002060"/>
                </a:solidFill>
              </a:rPr>
              <a:t>trihalometanları</a:t>
            </a:r>
            <a:r>
              <a:rPr lang="tr-TR" sz="2400" dirty="0" smtClean="0">
                <a:solidFill>
                  <a:srgbClr val="002060"/>
                </a:solidFill>
              </a:rPr>
              <a:t> oluşturur.  Serbest klor bakiyesi bulunması durumunda THM oluşumu devam eder.</a:t>
            </a:r>
          </a:p>
          <a:p>
            <a:pPr algn="just"/>
            <a:endParaRPr lang="tr-TR" sz="2400" dirty="0" smtClean="0">
              <a:solidFill>
                <a:srgbClr val="002060"/>
              </a:solidFill>
            </a:endParaRPr>
          </a:p>
          <a:p>
            <a:pPr algn="just"/>
            <a:r>
              <a:rPr lang="tr-TR" sz="2400" dirty="0" smtClean="0">
                <a:solidFill>
                  <a:srgbClr val="002060"/>
                </a:solidFill>
              </a:rPr>
              <a:t>THM 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err="1" smtClean="0">
                <a:solidFill>
                  <a:srgbClr val="002060"/>
                </a:solidFill>
              </a:rPr>
              <a:t>lar</a:t>
            </a:r>
            <a:r>
              <a:rPr lang="tr-TR" sz="2400" dirty="0" smtClean="0">
                <a:solidFill>
                  <a:srgbClr val="002060"/>
                </a:solidFill>
              </a:rPr>
              <a:t> CHX</a:t>
            </a:r>
            <a:r>
              <a:rPr lang="tr-TR" sz="2400" baseline="-25000" dirty="0" smtClean="0">
                <a:solidFill>
                  <a:srgbClr val="002060"/>
                </a:solidFill>
              </a:rPr>
              <a:t>3</a:t>
            </a:r>
            <a:r>
              <a:rPr lang="tr-TR" sz="2400" dirty="0" smtClean="0">
                <a:solidFill>
                  <a:srgbClr val="002060"/>
                </a:solidFill>
              </a:rPr>
              <a:t> formülü ile </a:t>
            </a:r>
            <a:r>
              <a:rPr lang="tr-TR" sz="2400" dirty="0" err="1" smtClean="0">
                <a:solidFill>
                  <a:srgbClr val="002060"/>
                </a:solidFill>
              </a:rPr>
              <a:t>gösterirlirler</a:t>
            </a:r>
            <a:r>
              <a:rPr lang="tr-TR" sz="2400" dirty="0" smtClean="0">
                <a:solidFill>
                  <a:srgbClr val="002060"/>
                </a:solidFill>
              </a:rPr>
              <a:t>. </a:t>
            </a: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pPr algn="just"/>
            <a:r>
              <a:rPr lang="tr-TR" sz="2400" dirty="0" smtClean="0">
                <a:solidFill>
                  <a:srgbClr val="002060"/>
                </a:solidFill>
              </a:rPr>
              <a:t>Burada X herhangi bir halojen atomu olabilir. </a:t>
            </a:r>
          </a:p>
          <a:p>
            <a:pPr algn="just"/>
            <a:endParaRPr lang="tr-TR" sz="2400" dirty="0" smtClean="0">
              <a:solidFill>
                <a:srgbClr val="002060"/>
              </a:solidFill>
            </a:endParaRPr>
          </a:p>
          <a:p>
            <a:pPr algn="just"/>
            <a:r>
              <a:rPr lang="tr-TR" sz="2400" b="1" i="1" dirty="0" smtClean="0">
                <a:solidFill>
                  <a:srgbClr val="C00000"/>
                </a:solidFill>
              </a:rPr>
              <a:t>Tüm THM </a:t>
            </a:r>
            <a:r>
              <a:rPr lang="tr-TR" sz="2400" b="1" i="1" dirty="0" err="1" smtClean="0">
                <a:solidFill>
                  <a:srgbClr val="C00000"/>
                </a:solidFill>
              </a:rPr>
              <a:t>lar</a:t>
            </a:r>
            <a:r>
              <a:rPr lang="tr-TR" sz="2400" b="1" i="1" dirty="0" smtClean="0">
                <a:solidFill>
                  <a:srgbClr val="C00000"/>
                </a:solidFill>
              </a:rPr>
              <a:t> </a:t>
            </a:r>
            <a:r>
              <a:rPr lang="tr-TR" sz="2400" b="1" i="1" dirty="0" err="1" smtClean="0">
                <a:solidFill>
                  <a:srgbClr val="C00000"/>
                </a:solidFill>
              </a:rPr>
              <a:t>kansorojendir</a:t>
            </a:r>
            <a:r>
              <a:rPr lang="tr-TR" sz="2400" b="1" i="1" dirty="0" smtClean="0">
                <a:solidFill>
                  <a:srgbClr val="C00000"/>
                </a:solidFill>
              </a:rPr>
              <a:t>. </a:t>
            </a:r>
            <a:r>
              <a:rPr lang="tr-TR" sz="2400" dirty="0" smtClean="0">
                <a:solidFill>
                  <a:srgbClr val="002060"/>
                </a:solidFill>
              </a:rPr>
              <a:t>İçme suyunda bulunmaları istenemez.</a:t>
            </a: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dirty="0" err="1" smtClean="0">
                <a:solidFill>
                  <a:srgbClr val="002060"/>
                </a:solidFill>
              </a:rPr>
              <a:t>Koloroform</a:t>
            </a:r>
            <a:r>
              <a:rPr lang="tr-TR" sz="2400" dirty="0" smtClean="0">
                <a:solidFill>
                  <a:srgbClr val="002060"/>
                </a:solidFill>
              </a:rPr>
              <a:t>: CHCl</a:t>
            </a:r>
            <a:r>
              <a:rPr lang="tr-TR" sz="2400" baseline="-25000" dirty="0" smtClean="0">
                <a:solidFill>
                  <a:srgbClr val="002060"/>
                </a:solidFill>
              </a:rPr>
              <a:t>3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Bromodiklorometan</a:t>
            </a:r>
            <a:r>
              <a:rPr lang="tr-TR" sz="2400" dirty="0" smtClean="0">
                <a:solidFill>
                  <a:srgbClr val="002060"/>
                </a:solidFill>
              </a:rPr>
              <a:t>: CHBrCL</a:t>
            </a:r>
            <a:r>
              <a:rPr lang="tr-TR" sz="2400" baseline="-25000" dirty="0" smtClean="0">
                <a:solidFill>
                  <a:srgbClr val="002060"/>
                </a:solidFill>
              </a:rPr>
              <a:t>2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Dibromoklorometan</a:t>
            </a:r>
            <a:r>
              <a:rPr lang="tr-TR" sz="2400" dirty="0" smtClean="0">
                <a:solidFill>
                  <a:srgbClr val="002060"/>
                </a:solidFill>
              </a:rPr>
              <a:t>: CHBr</a:t>
            </a:r>
            <a:r>
              <a:rPr lang="tr-TR" sz="2400" baseline="-25000" dirty="0" smtClean="0">
                <a:solidFill>
                  <a:srgbClr val="002060"/>
                </a:solidFill>
              </a:rPr>
              <a:t>2</a:t>
            </a:r>
            <a:r>
              <a:rPr lang="tr-TR" sz="2400" dirty="0" smtClean="0">
                <a:solidFill>
                  <a:srgbClr val="002060"/>
                </a:solidFill>
              </a:rPr>
              <a:t>Cl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Bromoform</a:t>
            </a:r>
            <a:r>
              <a:rPr lang="tr-TR" sz="2400" dirty="0" smtClean="0">
                <a:solidFill>
                  <a:srgbClr val="002060"/>
                </a:solidFill>
              </a:rPr>
              <a:t>: CHBr</a:t>
            </a:r>
            <a:r>
              <a:rPr lang="tr-TR" sz="2400" baseline="-25000" dirty="0" smtClean="0">
                <a:solidFill>
                  <a:srgbClr val="002060"/>
                </a:solidFill>
              </a:rPr>
              <a:t>3</a:t>
            </a: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" y="952500"/>
            <a:ext cx="8029575" cy="54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28"/>
            <a:ext cx="71151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 smtClean="0"/>
              <a:t>THM oluşum hız ve konsantrasyonu, humus konsantrasyonu, sıcaklık ve </a:t>
            </a:r>
            <a:r>
              <a:rPr lang="tr-TR" sz="2800" dirty="0" err="1" smtClean="0"/>
              <a:t>pH</a:t>
            </a:r>
            <a:r>
              <a:rPr lang="tr-TR" sz="2800" dirty="0" smtClean="0"/>
              <a:t> arttıkça artar.</a:t>
            </a:r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THM oluşumunun kontrolünde, sulardaki organik maddelerin dezenfeksiyon işleminden önce, </a:t>
            </a:r>
            <a:r>
              <a:rPr lang="tr-TR" sz="2800" dirty="0" err="1" smtClean="0"/>
              <a:t>koagülasyon</a:t>
            </a:r>
            <a:r>
              <a:rPr lang="tr-TR" sz="2800" dirty="0" smtClean="0"/>
              <a:t>, aktif karbon ya da </a:t>
            </a:r>
            <a:r>
              <a:rPr lang="tr-TR" sz="2800" dirty="0" err="1" smtClean="0"/>
              <a:t>membran</a:t>
            </a:r>
            <a:r>
              <a:rPr lang="tr-TR" sz="2800" dirty="0" smtClean="0"/>
              <a:t> </a:t>
            </a:r>
            <a:r>
              <a:rPr lang="tr-TR" sz="2800" dirty="0" err="1" smtClean="0"/>
              <a:t>filtrasyonu</a:t>
            </a:r>
            <a:r>
              <a:rPr lang="tr-TR" sz="2800" dirty="0" smtClean="0"/>
              <a:t> ile giderilmesi gerekir.</a:t>
            </a:r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Alg ve brom iyonlarının da az olması THM oluşumunu azaltır.</a:t>
            </a:r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Ayrıca organik madde konsantrasyonu yüksek sularda, klor yerine </a:t>
            </a:r>
            <a:r>
              <a:rPr lang="tr-TR" sz="2800" dirty="0" err="1" smtClean="0"/>
              <a:t>klordioksit</a:t>
            </a:r>
            <a:r>
              <a:rPr lang="tr-TR" sz="2800" dirty="0" smtClean="0"/>
              <a:t> (ClO</a:t>
            </a:r>
            <a:r>
              <a:rPr lang="tr-TR" sz="2800" baseline="-25000" dirty="0" smtClean="0"/>
              <a:t>2</a:t>
            </a:r>
            <a:r>
              <a:rPr lang="tr-TR" sz="2800" dirty="0" smtClean="0"/>
              <a:t>), </a:t>
            </a:r>
            <a:r>
              <a:rPr lang="tr-TR" sz="2800" dirty="0" err="1" smtClean="0"/>
              <a:t>kloramin</a:t>
            </a:r>
            <a:r>
              <a:rPr lang="tr-TR" sz="2800" dirty="0" smtClean="0"/>
              <a:t> ve ozon (O</a:t>
            </a:r>
            <a:r>
              <a:rPr lang="tr-TR" sz="2800" baseline="-25000" dirty="0" smtClean="0"/>
              <a:t>3</a:t>
            </a:r>
            <a:r>
              <a:rPr lang="tr-TR" sz="2800" dirty="0" smtClean="0"/>
              <a:t>) kullanılması önerilir. </a:t>
            </a:r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Ancak ozon uzun süreli suda kalmaz etkisi zamanla sürmez. Klorla birlikte kullanılması önerilir.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3343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0" y="550070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b="1" dirty="0" err="1" smtClean="0"/>
              <a:t>Klorit</a:t>
            </a:r>
            <a:r>
              <a:rPr lang="tr-TR" sz="2400" b="1" dirty="0" smtClean="0"/>
              <a:t> limit değerleri: </a:t>
            </a:r>
            <a:r>
              <a:rPr lang="tr-TR" sz="2400" dirty="0" err="1" smtClean="0"/>
              <a:t>Klorat</a:t>
            </a:r>
            <a:r>
              <a:rPr lang="tr-TR" sz="2400" dirty="0" smtClean="0"/>
              <a:t> ve </a:t>
            </a:r>
            <a:r>
              <a:rPr lang="tr-TR" sz="2400" dirty="0" err="1" smtClean="0"/>
              <a:t>klorit</a:t>
            </a:r>
            <a:r>
              <a:rPr lang="tr-TR" sz="2400" dirty="0" smtClean="0"/>
              <a:t> konsantrasyonlarının 0.5mg/L geçmemesi ve bu sebeple uygulanabilecek ClO2 konsantrasyonun 0,75mg/L ve daha </a:t>
            </a:r>
            <a:r>
              <a:rPr lang="tr-TR" sz="2400" dirty="0" err="1" smtClean="0"/>
              <a:t>düşükolması</a:t>
            </a:r>
            <a:r>
              <a:rPr lang="tr-TR" sz="2400" dirty="0" smtClean="0"/>
              <a:t> gerektiği önerilmektedir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7032"/>
            <a:ext cx="9144000" cy="646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 smtClean="0"/>
              <a:t>OZON ÜRETİMİ</a:t>
            </a:r>
          </a:p>
          <a:p>
            <a:pPr algn="just"/>
            <a:endParaRPr lang="tr-TR" sz="2800" b="1" dirty="0" smtClean="0"/>
          </a:p>
          <a:p>
            <a:pPr algn="just"/>
            <a:r>
              <a:rPr lang="tr-TR" sz="2800" b="1" dirty="0" smtClean="0"/>
              <a:t>Ultraviyole </a:t>
            </a:r>
            <a:r>
              <a:rPr lang="tr-TR" sz="2800" b="1" dirty="0" smtClean="0"/>
              <a:t>ozon jeneratörleri;</a:t>
            </a:r>
            <a:r>
              <a:rPr lang="tr-TR" sz="2800" dirty="0" smtClean="0"/>
              <a:t> 220 </a:t>
            </a:r>
            <a:r>
              <a:rPr lang="tr-TR" sz="2800" dirty="0" err="1" smtClean="0"/>
              <a:t>nm'den</a:t>
            </a:r>
            <a:r>
              <a:rPr lang="tr-TR" sz="2800" dirty="0" smtClean="0"/>
              <a:t> kısa dalga boyunda ışın veren U.V lambalarının etrafından hava geçirilmesi </a:t>
            </a:r>
            <a:r>
              <a:rPr lang="tr-TR" sz="2800" dirty="0" smtClean="0"/>
              <a:t>sonucunda veya; </a:t>
            </a:r>
            <a:r>
              <a:rPr lang="tr-TR" sz="2800" dirty="0" smtClean="0"/>
              <a:t> </a:t>
            </a:r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sabit </a:t>
            </a:r>
            <a:r>
              <a:rPr lang="tr-TR" sz="2800" dirty="0" smtClean="0"/>
              <a:t>elektrik akımı vererek elektronları hızlandırmak suretiyle kinetik enerji kazandırarak, oksijen molekülündeki oksijen - oksijen çift bağını bozmak, parçalamak esasına dayanır. </a:t>
            </a:r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Bu </a:t>
            </a:r>
            <a:r>
              <a:rPr lang="tr-TR" sz="2800" dirty="0" smtClean="0"/>
              <a:t>işlem sonunda açığa çıkan iki oksijen atomu; ozonu oluşturmak üzere diğer oksijen molekülü ile reaksiyona girer. </a:t>
            </a:r>
            <a:endParaRPr lang="tr-TR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6305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422" y="0"/>
            <a:ext cx="9152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5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892</Words>
  <Application>Microsoft Office PowerPoint</Application>
  <PresentationFormat>Ekran Gösterisi (4:3)</PresentationFormat>
  <Paragraphs>107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3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NEVZAT</dc:creator>
  <cp:lastModifiedBy>NEVZAT</cp:lastModifiedBy>
  <cp:revision>25</cp:revision>
  <dcterms:created xsi:type="dcterms:W3CDTF">2016-05-16T06:51:39Z</dcterms:created>
  <dcterms:modified xsi:type="dcterms:W3CDTF">2016-05-16T09:19:21Z</dcterms:modified>
</cp:coreProperties>
</file>