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277" r:id="rId2"/>
    <p:sldId id="278" r:id="rId3"/>
    <p:sldId id="279" r:id="rId4"/>
    <p:sldId id="280" r:id="rId5"/>
    <p:sldId id="281" r:id="rId6"/>
    <p:sldId id="282" r:id="rId7"/>
    <p:sldId id="283" r:id="rId8"/>
    <p:sldId id="302" r:id="rId9"/>
    <p:sldId id="303" r:id="rId10"/>
    <p:sldId id="304" r:id="rId11"/>
    <p:sldId id="300" r:id="rId12"/>
    <p:sldId id="301" r:id="rId13"/>
    <p:sldId id="306" r:id="rId14"/>
    <p:sldId id="307" r:id="rId15"/>
    <p:sldId id="329" r:id="rId16"/>
    <p:sldId id="330" r:id="rId17"/>
    <p:sldId id="331" r:id="rId18"/>
    <p:sldId id="287" r:id="rId19"/>
    <p:sldId id="293" r:id="rId20"/>
    <p:sldId id="294" r:id="rId21"/>
    <p:sldId id="295" r:id="rId22"/>
    <p:sldId id="296" r:id="rId23"/>
    <p:sldId id="297" r:id="rId24"/>
    <p:sldId id="298" r:id="rId25"/>
    <p:sldId id="268" r:id="rId26"/>
    <p:sldId id="269" r:id="rId27"/>
    <p:sldId id="299" r:id="rId28"/>
    <p:sldId id="256" r:id="rId29"/>
    <p:sldId id="308" r:id="rId30"/>
    <p:sldId id="258" r:id="rId31"/>
    <p:sldId id="309" r:id="rId32"/>
    <p:sldId id="260" r:id="rId33"/>
    <p:sldId id="310" r:id="rId34"/>
    <p:sldId id="333" r:id="rId35"/>
    <p:sldId id="262" r:id="rId36"/>
    <p:sldId id="263" r:id="rId37"/>
    <p:sldId id="264" r:id="rId38"/>
    <p:sldId id="265" r:id="rId39"/>
    <p:sldId id="266" r:id="rId40"/>
    <p:sldId id="267" r:id="rId41"/>
    <p:sldId id="311" r:id="rId42"/>
    <p:sldId id="312" r:id="rId43"/>
    <p:sldId id="270" r:id="rId44"/>
    <p:sldId id="271" r:id="rId45"/>
    <p:sldId id="272" r:id="rId46"/>
    <p:sldId id="273" r:id="rId47"/>
    <p:sldId id="274" r:id="rId48"/>
    <p:sldId id="332" r:id="rId49"/>
    <p:sldId id="275" r:id="rId50"/>
    <p:sldId id="276" r:id="rId51"/>
    <p:sldId id="313" r:id="rId52"/>
    <p:sldId id="314" r:id="rId53"/>
    <p:sldId id="315" r:id="rId54"/>
    <p:sldId id="316" r:id="rId55"/>
    <p:sldId id="317" r:id="rId56"/>
    <p:sldId id="318" r:id="rId57"/>
    <p:sldId id="319" r:id="rId58"/>
    <p:sldId id="284" r:id="rId59"/>
    <p:sldId id="285" r:id="rId60"/>
    <p:sldId id="286" r:id="rId61"/>
    <p:sldId id="320" r:id="rId62"/>
    <p:sldId id="321" r:id="rId63"/>
    <p:sldId id="322" r:id="rId64"/>
    <p:sldId id="323" r:id="rId65"/>
    <p:sldId id="324" r:id="rId66"/>
    <p:sldId id="325" r:id="rId67"/>
    <p:sldId id="326" r:id="rId68"/>
    <p:sldId id="327" r:id="rId69"/>
    <p:sldId id="328" r:id="rId7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34A7B4-8240-41A8-A0B1-3B2263C0C5E2}" type="datetimeFigureOut">
              <a:rPr lang="tr-TR" smtClean="0"/>
              <a:t>20.10.2020</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7D921F-0132-4CD2-9472-AD9BFEA76D3B}" type="slidenum">
              <a:rPr lang="tr-TR" smtClean="0"/>
              <a:t>‹#›</a:t>
            </a:fld>
            <a:endParaRPr lang="tr-TR"/>
          </a:p>
        </p:txBody>
      </p:sp>
    </p:spTree>
    <p:extLst>
      <p:ext uri="{BB962C8B-B14F-4D97-AF65-F5344CB8AC3E}">
        <p14:creationId xmlns:p14="http://schemas.microsoft.com/office/powerpoint/2010/main" val="1932060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FC931A4C-70D5-4759-8767-3E2F84C00D72}" type="datetime1">
              <a:rPr lang="tr-TR" smtClean="0"/>
              <a:t>20.10.2020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57BBE04-05BE-4FBC-9874-B35B5FF8CB93}"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06C802C-3C0A-4458-8DCA-100D66787A7E}" type="datetime1">
              <a:rPr lang="tr-TR" smtClean="0"/>
              <a:t>20.10.2020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57BBE04-05BE-4FBC-9874-B35B5FF8CB93}"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DA990C15-BEC8-473D-A1D7-1BFDF80EF9F6}" type="datetime1">
              <a:rPr lang="tr-TR" smtClean="0"/>
              <a:t>20.10.2020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57BBE04-05BE-4FBC-9874-B35B5FF8CB93}"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7BFCD7BC-EAC5-48F8-B431-812C49F94D49}" type="datetime1">
              <a:rPr lang="tr-TR" smtClean="0"/>
              <a:t>20.10.2020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57BBE04-05BE-4FBC-9874-B35B5FF8CB93}"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95123B2D-E33B-4149-94D4-B17B6A16A00D}" type="datetime1">
              <a:rPr lang="tr-TR" smtClean="0"/>
              <a:t>20.10.2020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657BBE04-05BE-4FBC-9874-B35B5FF8CB93}"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66D118E5-E831-4554-81C7-DABE6F7D1268}" type="datetime1">
              <a:rPr lang="tr-TR" smtClean="0"/>
              <a:t>20.10.2020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657BBE04-05BE-4FBC-9874-B35B5FF8CB93}"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1E7F83D0-840C-41A9-9B08-69F78228858F}" type="datetime1">
              <a:rPr lang="tr-TR" smtClean="0"/>
              <a:t>20.10.2020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657BBE04-05BE-4FBC-9874-B35B5FF8CB93}"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78EF6B44-3D6F-4381-A1FE-399C1A6F6201}" type="datetime1">
              <a:rPr lang="tr-TR" smtClean="0"/>
              <a:t>20.10.2020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57BBE04-05BE-4FBC-9874-B35B5FF8CB93}"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7E95F8-DE84-4873-A6C3-D3C01BDE5552}" type="datetime1">
              <a:rPr lang="tr-TR" smtClean="0"/>
              <a:t>20.10.2020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57BBE04-05BE-4FBC-9874-B35B5FF8CB93}"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B55A22C-10A5-4DE1-B18A-282FDCFD15EB}" type="datetime1">
              <a:rPr lang="tr-TR" smtClean="0"/>
              <a:t>20.10.2020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57BBE04-05BE-4FBC-9874-B35B5FF8CB93}"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0EFFEB7-5E64-4E75-B463-849859A8BD8F}" type="datetime1">
              <a:rPr lang="tr-TR" smtClean="0"/>
              <a:t>20.10.2020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57BBE04-05BE-4FBC-9874-B35B5FF8CB93}"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08992C-C9C9-4503-95AB-81451903872D}" type="datetime1">
              <a:rPr lang="tr-TR" smtClean="0"/>
              <a:t>20.10.2020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7BBE04-05BE-4FBC-9874-B35B5FF8CB93}"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21704" y="6021288"/>
            <a:ext cx="9144000" cy="738664"/>
          </a:xfrm>
          <a:prstGeom prst="rect">
            <a:avLst/>
          </a:prstGeom>
          <a:noFill/>
        </p:spPr>
        <p:txBody>
          <a:bodyPr wrap="square" rtlCol="0">
            <a:spAutoFit/>
          </a:bodyPr>
          <a:lstStyle/>
          <a:p>
            <a:r>
              <a:rPr lang="tr-TR" sz="1400" b="1" dirty="0"/>
              <a:t>Kaynaklar:</a:t>
            </a:r>
          </a:p>
          <a:p>
            <a:r>
              <a:rPr lang="tr-TR" sz="1400" dirty="0"/>
              <a:t>1.Koyuncu, İ., “</a:t>
            </a:r>
            <a:r>
              <a:rPr lang="tr-TR" sz="1400" dirty="0" err="1"/>
              <a:t>Atıksu</a:t>
            </a:r>
            <a:r>
              <a:rPr lang="tr-TR" sz="1400" dirty="0"/>
              <a:t> Arıtma Tesisleri Tasarım Esasları”  AAT Rehberi, Orman ve Su İşleri Bakanlığı, 2012.</a:t>
            </a:r>
          </a:p>
          <a:p>
            <a:r>
              <a:rPr lang="tr-TR" sz="1400" dirty="0"/>
              <a:t>2. </a:t>
            </a:r>
            <a:r>
              <a:rPr lang="tr-TR" sz="1400" dirty="0" err="1"/>
              <a:t>Soli</a:t>
            </a:r>
            <a:r>
              <a:rPr lang="tr-TR" sz="1400" dirty="0"/>
              <a:t> J. </a:t>
            </a:r>
            <a:r>
              <a:rPr lang="tr-TR" sz="1400" dirty="0" err="1"/>
              <a:t>Arceivala</a:t>
            </a:r>
            <a:r>
              <a:rPr lang="tr-TR" sz="1400" dirty="0"/>
              <a:t>, 2002. Çevre Kirliliği Kontrolünde </a:t>
            </a:r>
            <a:r>
              <a:rPr lang="tr-TR" sz="1400" dirty="0" err="1"/>
              <a:t>Atıksu</a:t>
            </a:r>
            <a:r>
              <a:rPr lang="tr-TR" sz="1400" dirty="0"/>
              <a:t> Arıtımı, </a:t>
            </a:r>
            <a:r>
              <a:rPr lang="tr-TR" sz="1400" dirty="0" err="1"/>
              <a:t>Tata</a:t>
            </a:r>
            <a:r>
              <a:rPr lang="tr-TR" sz="1400" dirty="0"/>
              <a:t> </a:t>
            </a:r>
            <a:r>
              <a:rPr lang="tr-TR" sz="1400" dirty="0" err="1"/>
              <a:t>McGraw</a:t>
            </a:r>
            <a:r>
              <a:rPr lang="tr-TR" sz="1400" dirty="0"/>
              <a:t> –</a:t>
            </a:r>
            <a:r>
              <a:rPr lang="tr-TR" sz="1400" dirty="0" err="1"/>
              <a:t>Hill</a:t>
            </a:r>
            <a:r>
              <a:rPr lang="tr-TR" sz="1400" dirty="0"/>
              <a:t> </a:t>
            </a:r>
            <a:r>
              <a:rPr lang="tr-TR" sz="1400" dirty="0" err="1"/>
              <a:t>Publishing</a:t>
            </a:r>
            <a:r>
              <a:rPr lang="tr-TR" sz="1400" dirty="0"/>
              <a:t> </a:t>
            </a:r>
            <a:r>
              <a:rPr lang="tr-TR" sz="1400" dirty="0" err="1"/>
              <a:t>company</a:t>
            </a:r>
            <a:r>
              <a:rPr lang="tr-TR" sz="1400" dirty="0"/>
              <a:t> </a:t>
            </a:r>
            <a:r>
              <a:rPr lang="tr-TR" sz="1400" dirty="0" err="1"/>
              <a:t>limited</a:t>
            </a:r>
            <a:r>
              <a:rPr lang="tr-TR" sz="1400" dirty="0"/>
              <a:t>. </a:t>
            </a:r>
          </a:p>
        </p:txBody>
      </p:sp>
      <p:pic>
        <p:nvPicPr>
          <p:cNvPr id="1026" name="Picture 2"/>
          <p:cNvPicPr>
            <a:picLocks noChangeAspect="1" noChangeArrowheads="1"/>
          </p:cNvPicPr>
          <p:nvPr/>
        </p:nvPicPr>
        <p:blipFill>
          <a:blip r:embed="rId2"/>
          <a:srcRect/>
          <a:stretch>
            <a:fillRect/>
          </a:stretch>
        </p:blipFill>
        <p:spPr bwMode="auto">
          <a:xfrm>
            <a:off x="755576" y="0"/>
            <a:ext cx="7920880" cy="6021288"/>
          </a:xfrm>
          <a:prstGeom prst="rect">
            <a:avLst/>
          </a:prstGeom>
          <a:noFill/>
          <a:ln w="9525">
            <a:noFill/>
            <a:miter lim="800000"/>
            <a:headEnd/>
            <a:tailEnd/>
          </a:ln>
          <a:effectLst/>
        </p:spPr>
      </p:pic>
      <p:sp>
        <p:nvSpPr>
          <p:cNvPr id="2" name="Slayt Numarası Yer Tutucusu 1">
            <a:extLst>
              <a:ext uri="{FF2B5EF4-FFF2-40B4-BE49-F238E27FC236}">
                <a16:creationId xmlns:a16="http://schemas.microsoft.com/office/drawing/2014/main" id="{47C8EDDB-4539-4BD0-8705-6B66F53722B2}"/>
              </a:ext>
            </a:extLst>
          </p:cNvPr>
          <p:cNvSpPr>
            <a:spLocks noGrp="1"/>
          </p:cNvSpPr>
          <p:nvPr>
            <p:ph type="sldNum" sz="quarter" idx="12"/>
          </p:nvPr>
        </p:nvSpPr>
        <p:spPr/>
        <p:txBody>
          <a:bodyPr/>
          <a:lstStyle/>
          <a:p>
            <a:fld id="{657BBE04-05BE-4FBC-9874-B35B5FF8CB93}" type="slidenum">
              <a:rPr lang="tr-TR" smtClean="0"/>
              <a:pPr/>
              <a:t>1</a:t>
            </a:fld>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8929718" cy="6858000"/>
          </a:xfrm>
          <a:prstGeom prst="rect">
            <a:avLst/>
          </a:prstGeom>
          <a:noFill/>
          <a:ln w="9525">
            <a:noFill/>
            <a:miter lim="800000"/>
            <a:headEnd/>
            <a:tailEnd/>
          </a:ln>
          <a:effectLst/>
        </p:spPr>
      </p:pic>
      <p:sp>
        <p:nvSpPr>
          <p:cNvPr id="2" name="Slayt Numarası Yer Tutucusu 1">
            <a:extLst>
              <a:ext uri="{FF2B5EF4-FFF2-40B4-BE49-F238E27FC236}">
                <a16:creationId xmlns:a16="http://schemas.microsoft.com/office/drawing/2014/main" id="{4A829EC9-95C4-430B-A5A8-7F7B93630752}"/>
              </a:ext>
            </a:extLst>
          </p:cNvPr>
          <p:cNvSpPr>
            <a:spLocks noGrp="1"/>
          </p:cNvSpPr>
          <p:nvPr>
            <p:ph type="sldNum" sz="quarter" idx="12"/>
          </p:nvPr>
        </p:nvSpPr>
        <p:spPr/>
        <p:txBody>
          <a:bodyPr/>
          <a:lstStyle/>
          <a:p>
            <a:fld id="{657BBE04-05BE-4FBC-9874-B35B5FF8CB93}" type="slidenum">
              <a:rPr lang="tr-TR" smtClean="0"/>
              <a:pPr/>
              <a:t>2</a:t>
            </a:fld>
            <a:endParaRPr lang="tr-T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2" name="Slayt Numarası Yer Tutucusu 1">
            <a:extLst>
              <a:ext uri="{FF2B5EF4-FFF2-40B4-BE49-F238E27FC236}">
                <a16:creationId xmlns:a16="http://schemas.microsoft.com/office/drawing/2014/main" id="{5228615D-2499-4807-9F3D-2E27A978241C}"/>
              </a:ext>
            </a:extLst>
          </p:cNvPr>
          <p:cNvSpPr>
            <a:spLocks noGrp="1"/>
          </p:cNvSpPr>
          <p:nvPr>
            <p:ph type="sldNum" sz="quarter" idx="12"/>
          </p:nvPr>
        </p:nvSpPr>
        <p:spPr/>
        <p:txBody>
          <a:bodyPr/>
          <a:lstStyle/>
          <a:p>
            <a:fld id="{657BBE04-05BE-4FBC-9874-B35B5FF8CB93}" type="slidenum">
              <a:rPr lang="tr-TR" smtClean="0"/>
              <a:pPr/>
              <a:t>3</a:t>
            </a:fld>
            <a:endParaRPr 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0" y="0"/>
            <a:ext cx="9144000" cy="461665"/>
          </a:xfrm>
          <a:prstGeom prst="rect">
            <a:avLst/>
          </a:prstGeom>
          <a:noFill/>
        </p:spPr>
        <p:txBody>
          <a:bodyPr wrap="square" rtlCol="0">
            <a:spAutoFit/>
          </a:bodyPr>
          <a:lstStyle/>
          <a:p>
            <a:pPr algn="ctr"/>
            <a:r>
              <a:rPr lang="tr-TR" sz="2400" b="1" dirty="0" err="1">
                <a:solidFill>
                  <a:srgbClr val="C00000"/>
                </a:solidFill>
              </a:rPr>
              <a:t>Atıksu</a:t>
            </a:r>
            <a:r>
              <a:rPr lang="tr-TR" sz="2400" b="1" dirty="0">
                <a:solidFill>
                  <a:srgbClr val="C00000"/>
                </a:solidFill>
              </a:rPr>
              <a:t> Kirletici Parametreleri ve Arıtma İşlemleri</a:t>
            </a:r>
          </a:p>
        </p:txBody>
      </p:sp>
      <p:pic>
        <p:nvPicPr>
          <p:cNvPr id="4100" name="Picture 4"/>
          <p:cNvPicPr>
            <a:picLocks noChangeAspect="1" noChangeArrowheads="1"/>
          </p:cNvPicPr>
          <p:nvPr/>
        </p:nvPicPr>
        <p:blipFill>
          <a:blip r:embed="rId2"/>
          <a:srcRect/>
          <a:stretch>
            <a:fillRect/>
          </a:stretch>
        </p:blipFill>
        <p:spPr bwMode="auto">
          <a:xfrm>
            <a:off x="571472" y="4286256"/>
            <a:ext cx="7734300" cy="1514475"/>
          </a:xfrm>
          <a:prstGeom prst="rect">
            <a:avLst/>
          </a:prstGeom>
          <a:noFill/>
          <a:ln w="9525">
            <a:noFill/>
            <a:miter lim="800000"/>
            <a:headEnd/>
            <a:tailEnd/>
          </a:ln>
          <a:effectLst/>
        </p:spPr>
      </p:pic>
      <p:pic>
        <p:nvPicPr>
          <p:cNvPr id="4101" name="Picture 5"/>
          <p:cNvPicPr>
            <a:picLocks noChangeAspect="1" noChangeArrowheads="1"/>
          </p:cNvPicPr>
          <p:nvPr/>
        </p:nvPicPr>
        <p:blipFill>
          <a:blip r:embed="rId3"/>
          <a:srcRect/>
          <a:stretch>
            <a:fillRect/>
          </a:stretch>
        </p:blipFill>
        <p:spPr bwMode="auto">
          <a:xfrm>
            <a:off x="642910" y="785794"/>
            <a:ext cx="7077075" cy="2752725"/>
          </a:xfrm>
          <a:prstGeom prst="rect">
            <a:avLst/>
          </a:prstGeom>
          <a:noFill/>
          <a:ln w="9525">
            <a:noFill/>
            <a:miter lim="800000"/>
            <a:headEnd/>
            <a:tailEnd/>
          </a:ln>
          <a:effectLst/>
        </p:spPr>
      </p:pic>
      <p:sp>
        <p:nvSpPr>
          <p:cNvPr id="7" name="6 Yuvarlatılmış Dikdörtgen"/>
          <p:cNvSpPr/>
          <p:nvPr/>
        </p:nvSpPr>
        <p:spPr>
          <a:xfrm>
            <a:off x="642910" y="714356"/>
            <a:ext cx="6715172" cy="500066"/>
          </a:xfrm>
          <a:prstGeom prst="round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Yuvarlatılmış Dikdörtgen"/>
          <p:cNvSpPr/>
          <p:nvPr/>
        </p:nvSpPr>
        <p:spPr>
          <a:xfrm>
            <a:off x="642910" y="4071942"/>
            <a:ext cx="6715172" cy="500066"/>
          </a:xfrm>
          <a:prstGeom prst="round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Slayt Numarası Yer Tutucusu 1">
            <a:extLst>
              <a:ext uri="{FF2B5EF4-FFF2-40B4-BE49-F238E27FC236}">
                <a16:creationId xmlns:a16="http://schemas.microsoft.com/office/drawing/2014/main" id="{44A82A6E-868C-48F1-8870-A8D8FC0E370F}"/>
              </a:ext>
            </a:extLst>
          </p:cNvPr>
          <p:cNvSpPr>
            <a:spLocks noGrp="1"/>
          </p:cNvSpPr>
          <p:nvPr>
            <p:ph type="sldNum" sz="quarter" idx="12"/>
          </p:nvPr>
        </p:nvSpPr>
        <p:spPr/>
        <p:txBody>
          <a:bodyPr/>
          <a:lstStyle/>
          <a:p>
            <a:fld id="{657BBE04-05BE-4FBC-9874-B35B5FF8CB93}" type="slidenum">
              <a:rPr lang="tr-TR" smtClean="0"/>
              <a:pPr/>
              <a:t>4</a:t>
            </a:fld>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600074" y="1204913"/>
            <a:ext cx="8543925" cy="4784188"/>
          </a:xfrm>
          <a:prstGeom prst="rect">
            <a:avLst/>
          </a:prstGeom>
          <a:noFill/>
          <a:ln w="9525">
            <a:noFill/>
            <a:miter lim="800000"/>
            <a:headEnd/>
            <a:tailEnd/>
          </a:ln>
          <a:effectLst/>
        </p:spPr>
      </p:pic>
      <p:sp>
        <p:nvSpPr>
          <p:cNvPr id="4" name="3 Yuvarlatılmış Dikdörtgen"/>
          <p:cNvSpPr/>
          <p:nvPr/>
        </p:nvSpPr>
        <p:spPr>
          <a:xfrm>
            <a:off x="714348" y="1357298"/>
            <a:ext cx="6715172" cy="500066"/>
          </a:xfrm>
          <a:prstGeom prst="round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Slayt Numarası Yer Tutucusu 1">
            <a:extLst>
              <a:ext uri="{FF2B5EF4-FFF2-40B4-BE49-F238E27FC236}">
                <a16:creationId xmlns:a16="http://schemas.microsoft.com/office/drawing/2014/main" id="{110483D6-3B69-4074-A6CA-123588B88B44}"/>
              </a:ext>
            </a:extLst>
          </p:cNvPr>
          <p:cNvSpPr>
            <a:spLocks noGrp="1"/>
          </p:cNvSpPr>
          <p:nvPr>
            <p:ph type="sldNum" sz="quarter" idx="12"/>
          </p:nvPr>
        </p:nvSpPr>
        <p:spPr/>
        <p:txBody>
          <a:bodyPr/>
          <a:lstStyle/>
          <a:p>
            <a:fld id="{657BBE04-05BE-4FBC-9874-B35B5FF8CB93}" type="slidenum">
              <a:rPr lang="tr-TR" smtClean="0"/>
              <a:pPr/>
              <a:t>5</a:t>
            </a:fld>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714348" y="214290"/>
            <a:ext cx="7896225" cy="1476375"/>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785786" y="1928802"/>
            <a:ext cx="7620000" cy="1990725"/>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a:srcRect/>
          <a:stretch>
            <a:fillRect/>
          </a:stretch>
        </p:blipFill>
        <p:spPr bwMode="auto">
          <a:xfrm>
            <a:off x="714348" y="4071942"/>
            <a:ext cx="8067675" cy="2466975"/>
          </a:xfrm>
          <a:prstGeom prst="rect">
            <a:avLst/>
          </a:prstGeom>
          <a:noFill/>
          <a:ln w="9525">
            <a:noFill/>
            <a:miter lim="800000"/>
            <a:headEnd/>
            <a:tailEnd/>
          </a:ln>
          <a:effectLst/>
        </p:spPr>
      </p:pic>
      <p:sp>
        <p:nvSpPr>
          <p:cNvPr id="6" name="5 Yuvarlatılmış Dikdörtgen"/>
          <p:cNvSpPr/>
          <p:nvPr/>
        </p:nvSpPr>
        <p:spPr>
          <a:xfrm>
            <a:off x="857224" y="71414"/>
            <a:ext cx="6715172" cy="500066"/>
          </a:xfrm>
          <a:prstGeom prst="round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Yuvarlatılmış Dikdörtgen"/>
          <p:cNvSpPr/>
          <p:nvPr/>
        </p:nvSpPr>
        <p:spPr>
          <a:xfrm>
            <a:off x="857224" y="1801092"/>
            <a:ext cx="6715172" cy="500066"/>
          </a:xfrm>
          <a:prstGeom prst="round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Yuvarlatılmış Dikdörtgen"/>
          <p:cNvSpPr/>
          <p:nvPr/>
        </p:nvSpPr>
        <p:spPr>
          <a:xfrm>
            <a:off x="857224" y="3944232"/>
            <a:ext cx="6715172" cy="500066"/>
          </a:xfrm>
          <a:prstGeom prst="round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Yuvarlatılmış Dikdörtgen"/>
          <p:cNvSpPr/>
          <p:nvPr/>
        </p:nvSpPr>
        <p:spPr>
          <a:xfrm>
            <a:off x="857224" y="5744250"/>
            <a:ext cx="6715172" cy="500066"/>
          </a:xfrm>
          <a:prstGeom prst="round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Slayt Numarası Yer Tutucusu 1">
            <a:extLst>
              <a:ext uri="{FF2B5EF4-FFF2-40B4-BE49-F238E27FC236}">
                <a16:creationId xmlns:a16="http://schemas.microsoft.com/office/drawing/2014/main" id="{D04404A3-E208-49EC-92A2-6017BECA9E6B}"/>
              </a:ext>
            </a:extLst>
          </p:cNvPr>
          <p:cNvSpPr>
            <a:spLocks noGrp="1"/>
          </p:cNvSpPr>
          <p:nvPr>
            <p:ph type="sldNum" sz="quarter" idx="12"/>
          </p:nvPr>
        </p:nvSpPr>
        <p:spPr/>
        <p:txBody>
          <a:bodyPr/>
          <a:lstStyle/>
          <a:p>
            <a:fld id="{657BBE04-05BE-4FBC-9874-B35B5FF8CB93}" type="slidenum">
              <a:rPr lang="tr-TR" smtClean="0"/>
              <a:pPr/>
              <a:t>6</a:t>
            </a:fld>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srcRect/>
          <a:stretch>
            <a:fillRect/>
          </a:stretch>
        </p:blipFill>
        <p:spPr bwMode="auto">
          <a:xfrm>
            <a:off x="1214414" y="700288"/>
            <a:ext cx="4562475" cy="1371600"/>
          </a:xfrm>
          <a:prstGeom prst="rect">
            <a:avLst/>
          </a:prstGeom>
          <a:noFill/>
          <a:ln w="9525">
            <a:noFill/>
            <a:miter lim="800000"/>
            <a:headEnd/>
            <a:tailEnd/>
          </a:ln>
          <a:effectLst/>
        </p:spPr>
      </p:pic>
      <p:pic>
        <p:nvPicPr>
          <p:cNvPr id="7172" name="Picture 4"/>
          <p:cNvPicPr>
            <a:picLocks noChangeAspect="1" noChangeArrowheads="1"/>
          </p:cNvPicPr>
          <p:nvPr/>
        </p:nvPicPr>
        <p:blipFill>
          <a:blip r:embed="rId3"/>
          <a:srcRect/>
          <a:stretch>
            <a:fillRect/>
          </a:stretch>
        </p:blipFill>
        <p:spPr bwMode="auto">
          <a:xfrm>
            <a:off x="1214414" y="2700552"/>
            <a:ext cx="4524375" cy="1285875"/>
          </a:xfrm>
          <a:prstGeom prst="rect">
            <a:avLst/>
          </a:prstGeom>
          <a:noFill/>
          <a:ln w="9525">
            <a:noFill/>
            <a:miter lim="800000"/>
            <a:headEnd/>
            <a:tailEnd/>
          </a:ln>
          <a:effectLst/>
        </p:spPr>
      </p:pic>
      <p:pic>
        <p:nvPicPr>
          <p:cNvPr id="7173" name="Picture 5"/>
          <p:cNvPicPr>
            <a:picLocks noChangeAspect="1" noChangeArrowheads="1"/>
          </p:cNvPicPr>
          <p:nvPr/>
        </p:nvPicPr>
        <p:blipFill>
          <a:blip r:embed="rId4"/>
          <a:srcRect/>
          <a:stretch>
            <a:fillRect/>
          </a:stretch>
        </p:blipFill>
        <p:spPr bwMode="auto">
          <a:xfrm>
            <a:off x="2000232" y="4500570"/>
            <a:ext cx="5610225" cy="1733550"/>
          </a:xfrm>
          <a:prstGeom prst="rect">
            <a:avLst/>
          </a:prstGeom>
          <a:noFill/>
          <a:ln w="9525">
            <a:noFill/>
            <a:miter lim="800000"/>
            <a:headEnd/>
            <a:tailEnd/>
          </a:ln>
          <a:effectLst/>
        </p:spPr>
      </p:pic>
      <p:sp>
        <p:nvSpPr>
          <p:cNvPr id="8" name="7 Yuvarlatılmış Dikdörtgen"/>
          <p:cNvSpPr/>
          <p:nvPr/>
        </p:nvSpPr>
        <p:spPr>
          <a:xfrm>
            <a:off x="1214414" y="628850"/>
            <a:ext cx="6715172" cy="500066"/>
          </a:xfrm>
          <a:prstGeom prst="round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Yuvarlatılmış Dikdörtgen"/>
          <p:cNvSpPr/>
          <p:nvPr/>
        </p:nvSpPr>
        <p:spPr>
          <a:xfrm>
            <a:off x="1214414" y="2557676"/>
            <a:ext cx="6715172" cy="500066"/>
          </a:xfrm>
          <a:prstGeom prst="round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Yuvarlatılmış Dikdörtgen"/>
          <p:cNvSpPr/>
          <p:nvPr/>
        </p:nvSpPr>
        <p:spPr>
          <a:xfrm>
            <a:off x="1214414" y="4315490"/>
            <a:ext cx="6715172" cy="500066"/>
          </a:xfrm>
          <a:prstGeom prst="round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Slayt Numarası Yer Tutucusu 1">
            <a:extLst>
              <a:ext uri="{FF2B5EF4-FFF2-40B4-BE49-F238E27FC236}">
                <a16:creationId xmlns:a16="http://schemas.microsoft.com/office/drawing/2014/main" id="{E33A244F-2BDE-4EBD-8CA3-4ED2DA3FA96E}"/>
              </a:ext>
            </a:extLst>
          </p:cNvPr>
          <p:cNvSpPr>
            <a:spLocks noGrp="1"/>
          </p:cNvSpPr>
          <p:nvPr>
            <p:ph type="sldNum" sz="quarter" idx="12"/>
          </p:nvPr>
        </p:nvSpPr>
        <p:spPr/>
        <p:txBody>
          <a:bodyPr/>
          <a:lstStyle/>
          <a:p>
            <a:fld id="{657BBE04-05BE-4FBC-9874-B35B5FF8CB93}" type="slidenum">
              <a:rPr lang="tr-TR" smtClean="0"/>
              <a:pPr/>
              <a:t>7</a:t>
            </a:fld>
            <a:endParaRPr lang="tr-T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C1C5C1DD-1D95-4898-9B51-7E0E1178B906}"/>
              </a:ext>
            </a:extLst>
          </p:cNvPr>
          <p:cNvPicPr>
            <a:picLocks noChangeAspect="1"/>
          </p:cNvPicPr>
          <p:nvPr/>
        </p:nvPicPr>
        <p:blipFill>
          <a:blip r:embed="rId2"/>
          <a:stretch>
            <a:fillRect/>
          </a:stretch>
        </p:blipFill>
        <p:spPr>
          <a:xfrm>
            <a:off x="0" y="646331"/>
            <a:ext cx="9144000" cy="4438853"/>
          </a:xfrm>
          <a:prstGeom prst="rect">
            <a:avLst/>
          </a:prstGeom>
        </p:spPr>
      </p:pic>
      <p:sp>
        <p:nvSpPr>
          <p:cNvPr id="5" name="Metin kutusu 4">
            <a:extLst>
              <a:ext uri="{FF2B5EF4-FFF2-40B4-BE49-F238E27FC236}">
                <a16:creationId xmlns:a16="http://schemas.microsoft.com/office/drawing/2014/main" id="{E5424ED4-7111-41BF-8A60-9C69EFCD6BE1}"/>
              </a:ext>
            </a:extLst>
          </p:cNvPr>
          <p:cNvSpPr txBox="1"/>
          <p:nvPr/>
        </p:nvSpPr>
        <p:spPr>
          <a:xfrm>
            <a:off x="0" y="0"/>
            <a:ext cx="9144000" cy="646331"/>
          </a:xfrm>
          <a:prstGeom prst="rect">
            <a:avLst/>
          </a:prstGeom>
          <a:noFill/>
        </p:spPr>
        <p:txBody>
          <a:bodyPr wrap="square" rtlCol="0">
            <a:spAutoFit/>
          </a:bodyPr>
          <a:lstStyle/>
          <a:p>
            <a:pPr algn="ctr"/>
            <a:r>
              <a:rPr lang="tr-TR" sz="3600" dirty="0"/>
              <a:t>Arıtma Düzeyleri</a:t>
            </a:r>
          </a:p>
        </p:txBody>
      </p:sp>
      <p:sp>
        <p:nvSpPr>
          <p:cNvPr id="2" name="Slayt Numarası Yer Tutucusu 1">
            <a:extLst>
              <a:ext uri="{FF2B5EF4-FFF2-40B4-BE49-F238E27FC236}">
                <a16:creationId xmlns:a16="http://schemas.microsoft.com/office/drawing/2014/main" id="{D4823892-69D2-4580-A81C-ABF25A979029}"/>
              </a:ext>
            </a:extLst>
          </p:cNvPr>
          <p:cNvSpPr>
            <a:spLocks noGrp="1"/>
          </p:cNvSpPr>
          <p:nvPr>
            <p:ph type="sldNum" sz="quarter" idx="12"/>
          </p:nvPr>
        </p:nvSpPr>
        <p:spPr/>
        <p:txBody>
          <a:bodyPr/>
          <a:lstStyle/>
          <a:p>
            <a:fld id="{657BBE04-05BE-4FBC-9874-B35B5FF8CB93}" type="slidenum">
              <a:rPr lang="tr-TR" smtClean="0"/>
              <a:pPr/>
              <a:t>8</a:t>
            </a:fld>
            <a:endParaRPr lang="tr-TR"/>
          </a:p>
        </p:txBody>
      </p:sp>
    </p:spTree>
    <p:extLst>
      <p:ext uri="{BB962C8B-B14F-4D97-AF65-F5344CB8AC3E}">
        <p14:creationId xmlns:p14="http://schemas.microsoft.com/office/powerpoint/2010/main" val="1208522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0D937D4-9B87-4AAA-8F8B-03E7077D9230}"/>
              </a:ext>
            </a:extLst>
          </p:cNvPr>
          <p:cNvPicPr>
            <a:picLocks noChangeAspect="1"/>
          </p:cNvPicPr>
          <p:nvPr/>
        </p:nvPicPr>
        <p:blipFill>
          <a:blip r:embed="rId2"/>
          <a:stretch>
            <a:fillRect/>
          </a:stretch>
        </p:blipFill>
        <p:spPr>
          <a:xfrm>
            <a:off x="539552" y="1196752"/>
            <a:ext cx="8604448" cy="4541236"/>
          </a:xfrm>
          <a:prstGeom prst="rect">
            <a:avLst/>
          </a:prstGeom>
        </p:spPr>
      </p:pic>
      <p:sp>
        <p:nvSpPr>
          <p:cNvPr id="3" name="Slayt Numarası Yer Tutucusu 2">
            <a:extLst>
              <a:ext uri="{FF2B5EF4-FFF2-40B4-BE49-F238E27FC236}">
                <a16:creationId xmlns:a16="http://schemas.microsoft.com/office/drawing/2014/main" id="{003685CF-12B6-4EEE-B6CB-C87CFBAAF8C4}"/>
              </a:ext>
            </a:extLst>
          </p:cNvPr>
          <p:cNvSpPr>
            <a:spLocks noGrp="1"/>
          </p:cNvSpPr>
          <p:nvPr>
            <p:ph type="sldNum" sz="quarter" idx="12"/>
          </p:nvPr>
        </p:nvSpPr>
        <p:spPr/>
        <p:txBody>
          <a:bodyPr/>
          <a:lstStyle/>
          <a:p>
            <a:fld id="{657BBE04-05BE-4FBC-9874-B35B5FF8CB93}" type="slidenum">
              <a:rPr lang="tr-TR" smtClean="0"/>
              <a:pPr/>
              <a:t>9</a:t>
            </a:fld>
            <a:endParaRPr lang="tr-TR"/>
          </a:p>
        </p:txBody>
      </p:sp>
    </p:spTree>
    <p:extLst>
      <p:ext uri="{BB962C8B-B14F-4D97-AF65-F5344CB8AC3E}">
        <p14:creationId xmlns:p14="http://schemas.microsoft.com/office/powerpoint/2010/main" val="423248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2231AD7-1D3F-4131-9E04-E10851B927E1}"/>
              </a:ext>
            </a:extLst>
          </p:cNvPr>
          <p:cNvPicPr>
            <a:picLocks noChangeAspect="1"/>
          </p:cNvPicPr>
          <p:nvPr/>
        </p:nvPicPr>
        <p:blipFill>
          <a:blip r:embed="rId2"/>
          <a:stretch>
            <a:fillRect/>
          </a:stretch>
        </p:blipFill>
        <p:spPr>
          <a:xfrm>
            <a:off x="197920" y="980728"/>
            <a:ext cx="8748159" cy="4460329"/>
          </a:xfrm>
          <a:prstGeom prst="rect">
            <a:avLst/>
          </a:prstGeom>
        </p:spPr>
      </p:pic>
      <p:sp>
        <p:nvSpPr>
          <p:cNvPr id="3" name="Slayt Numarası Yer Tutucusu 2">
            <a:extLst>
              <a:ext uri="{FF2B5EF4-FFF2-40B4-BE49-F238E27FC236}">
                <a16:creationId xmlns:a16="http://schemas.microsoft.com/office/drawing/2014/main" id="{4C8F9A71-7630-44B1-9356-4DEA18B9698F}"/>
              </a:ext>
            </a:extLst>
          </p:cNvPr>
          <p:cNvSpPr>
            <a:spLocks noGrp="1"/>
          </p:cNvSpPr>
          <p:nvPr>
            <p:ph type="sldNum" sz="quarter" idx="12"/>
          </p:nvPr>
        </p:nvSpPr>
        <p:spPr/>
        <p:txBody>
          <a:bodyPr/>
          <a:lstStyle/>
          <a:p>
            <a:fld id="{657BBE04-05BE-4FBC-9874-B35B5FF8CB93}" type="slidenum">
              <a:rPr lang="tr-TR" smtClean="0"/>
              <a:pPr/>
              <a:t>10</a:t>
            </a:fld>
            <a:endParaRPr lang="tr-TR"/>
          </a:p>
        </p:txBody>
      </p:sp>
    </p:spTree>
    <p:extLst>
      <p:ext uri="{BB962C8B-B14F-4D97-AF65-F5344CB8AC3E}">
        <p14:creationId xmlns:p14="http://schemas.microsoft.com/office/powerpoint/2010/main" val="81599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5423632E-E617-4E1B-B3C5-B0A4570BAF45}"/>
              </a:ext>
            </a:extLst>
          </p:cNvPr>
          <p:cNvPicPr>
            <a:picLocks noChangeAspect="1"/>
          </p:cNvPicPr>
          <p:nvPr/>
        </p:nvPicPr>
        <p:blipFill>
          <a:blip r:embed="rId2"/>
          <a:stretch>
            <a:fillRect/>
          </a:stretch>
        </p:blipFill>
        <p:spPr>
          <a:xfrm>
            <a:off x="1038225" y="1662112"/>
            <a:ext cx="7067550" cy="3533775"/>
          </a:xfrm>
          <a:prstGeom prst="rect">
            <a:avLst/>
          </a:prstGeom>
        </p:spPr>
      </p:pic>
      <p:sp>
        <p:nvSpPr>
          <p:cNvPr id="5" name="Metin kutusu 4">
            <a:extLst>
              <a:ext uri="{FF2B5EF4-FFF2-40B4-BE49-F238E27FC236}">
                <a16:creationId xmlns:a16="http://schemas.microsoft.com/office/drawing/2014/main" id="{97472CB7-92C7-4BC8-A827-FFB8E1BBEF23}"/>
              </a:ext>
            </a:extLst>
          </p:cNvPr>
          <p:cNvSpPr txBox="1"/>
          <p:nvPr/>
        </p:nvSpPr>
        <p:spPr>
          <a:xfrm>
            <a:off x="1038225" y="908720"/>
            <a:ext cx="7200800" cy="461665"/>
          </a:xfrm>
          <a:prstGeom prst="rect">
            <a:avLst/>
          </a:prstGeom>
          <a:noFill/>
        </p:spPr>
        <p:txBody>
          <a:bodyPr wrap="square" rtlCol="0">
            <a:spAutoFit/>
          </a:bodyPr>
          <a:lstStyle/>
          <a:p>
            <a:r>
              <a:rPr lang="tr-TR" sz="2400" dirty="0"/>
              <a:t>SKKY Evsel </a:t>
            </a:r>
            <a:r>
              <a:rPr lang="tr-TR" sz="2400" dirty="0" err="1"/>
              <a:t>Atıksu</a:t>
            </a:r>
            <a:r>
              <a:rPr lang="tr-TR" sz="2400" dirty="0"/>
              <a:t> Arıtma Tesisleri için Deşarj Standartları</a:t>
            </a:r>
          </a:p>
        </p:txBody>
      </p:sp>
      <p:sp>
        <p:nvSpPr>
          <p:cNvPr id="2" name="Slayt Numarası Yer Tutucusu 1">
            <a:extLst>
              <a:ext uri="{FF2B5EF4-FFF2-40B4-BE49-F238E27FC236}">
                <a16:creationId xmlns:a16="http://schemas.microsoft.com/office/drawing/2014/main" id="{FEE0981B-4348-4584-B39E-61491D573B91}"/>
              </a:ext>
            </a:extLst>
          </p:cNvPr>
          <p:cNvSpPr>
            <a:spLocks noGrp="1"/>
          </p:cNvSpPr>
          <p:nvPr>
            <p:ph type="sldNum" sz="quarter" idx="12"/>
          </p:nvPr>
        </p:nvSpPr>
        <p:spPr/>
        <p:txBody>
          <a:bodyPr/>
          <a:lstStyle/>
          <a:p>
            <a:fld id="{657BBE04-05BE-4FBC-9874-B35B5FF8CB93}" type="slidenum">
              <a:rPr lang="tr-TR" smtClean="0"/>
              <a:pPr/>
              <a:t>11</a:t>
            </a:fld>
            <a:endParaRPr lang="tr-TR"/>
          </a:p>
        </p:txBody>
      </p:sp>
    </p:spTree>
    <p:extLst>
      <p:ext uri="{BB962C8B-B14F-4D97-AF65-F5344CB8AC3E}">
        <p14:creationId xmlns:p14="http://schemas.microsoft.com/office/powerpoint/2010/main" val="770033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E4530977-09AB-47C1-8A50-CC146CFB05D4}"/>
              </a:ext>
            </a:extLst>
          </p:cNvPr>
          <p:cNvPicPr>
            <a:picLocks noChangeAspect="1"/>
          </p:cNvPicPr>
          <p:nvPr/>
        </p:nvPicPr>
        <p:blipFill>
          <a:blip r:embed="rId2"/>
          <a:stretch>
            <a:fillRect/>
          </a:stretch>
        </p:blipFill>
        <p:spPr>
          <a:xfrm>
            <a:off x="251520" y="1340768"/>
            <a:ext cx="8244030" cy="4602634"/>
          </a:xfrm>
          <a:prstGeom prst="rect">
            <a:avLst/>
          </a:prstGeom>
        </p:spPr>
      </p:pic>
      <p:sp>
        <p:nvSpPr>
          <p:cNvPr id="5" name="Metin kutusu 4">
            <a:extLst>
              <a:ext uri="{FF2B5EF4-FFF2-40B4-BE49-F238E27FC236}">
                <a16:creationId xmlns:a16="http://schemas.microsoft.com/office/drawing/2014/main" id="{09F48054-A549-4114-9078-299B11922A8C}"/>
              </a:ext>
            </a:extLst>
          </p:cNvPr>
          <p:cNvSpPr txBox="1"/>
          <p:nvPr/>
        </p:nvSpPr>
        <p:spPr>
          <a:xfrm>
            <a:off x="611560" y="620688"/>
            <a:ext cx="7704856" cy="461665"/>
          </a:xfrm>
          <a:prstGeom prst="rect">
            <a:avLst/>
          </a:prstGeom>
          <a:noFill/>
        </p:spPr>
        <p:txBody>
          <a:bodyPr wrap="square" rtlCol="0">
            <a:spAutoFit/>
          </a:bodyPr>
          <a:lstStyle/>
          <a:p>
            <a:r>
              <a:rPr lang="tr-TR" sz="2400" dirty="0"/>
              <a:t>Kentsel </a:t>
            </a:r>
            <a:r>
              <a:rPr lang="tr-TR" sz="2400" dirty="0" err="1"/>
              <a:t>Atıksu</a:t>
            </a:r>
            <a:r>
              <a:rPr lang="tr-TR" sz="2400" dirty="0"/>
              <a:t> Yönetmeliği,</a:t>
            </a:r>
          </a:p>
        </p:txBody>
      </p:sp>
      <p:sp>
        <p:nvSpPr>
          <p:cNvPr id="2" name="Slayt Numarası Yer Tutucusu 1">
            <a:extLst>
              <a:ext uri="{FF2B5EF4-FFF2-40B4-BE49-F238E27FC236}">
                <a16:creationId xmlns:a16="http://schemas.microsoft.com/office/drawing/2014/main" id="{CAFA5E12-D052-442F-A58D-1108E4247474}"/>
              </a:ext>
            </a:extLst>
          </p:cNvPr>
          <p:cNvSpPr>
            <a:spLocks noGrp="1"/>
          </p:cNvSpPr>
          <p:nvPr>
            <p:ph type="sldNum" sz="quarter" idx="12"/>
          </p:nvPr>
        </p:nvSpPr>
        <p:spPr/>
        <p:txBody>
          <a:bodyPr/>
          <a:lstStyle/>
          <a:p>
            <a:fld id="{657BBE04-05BE-4FBC-9874-B35B5FF8CB93}" type="slidenum">
              <a:rPr lang="tr-TR" smtClean="0"/>
              <a:pPr/>
              <a:t>12</a:t>
            </a:fld>
            <a:endParaRPr lang="tr-TR"/>
          </a:p>
        </p:txBody>
      </p:sp>
    </p:spTree>
    <p:extLst>
      <p:ext uri="{BB962C8B-B14F-4D97-AF65-F5344CB8AC3E}">
        <p14:creationId xmlns:p14="http://schemas.microsoft.com/office/powerpoint/2010/main" val="2937502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DF2840A2-946B-4C63-A808-8786F22037BA}"/>
              </a:ext>
            </a:extLst>
          </p:cNvPr>
          <p:cNvPicPr>
            <a:picLocks noChangeAspect="1"/>
          </p:cNvPicPr>
          <p:nvPr/>
        </p:nvPicPr>
        <p:blipFill>
          <a:blip r:embed="rId2"/>
          <a:stretch>
            <a:fillRect/>
          </a:stretch>
        </p:blipFill>
        <p:spPr>
          <a:xfrm>
            <a:off x="0" y="332656"/>
            <a:ext cx="9144000" cy="5976664"/>
          </a:xfrm>
          <a:prstGeom prst="rect">
            <a:avLst/>
          </a:prstGeom>
        </p:spPr>
      </p:pic>
      <p:sp>
        <p:nvSpPr>
          <p:cNvPr id="2" name="Slayt Numarası Yer Tutucusu 1">
            <a:extLst>
              <a:ext uri="{FF2B5EF4-FFF2-40B4-BE49-F238E27FC236}">
                <a16:creationId xmlns:a16="http://schemas.microsoft.com/office/drawing/2014/main" id="{FE68707B-9177-4E13-988B-47976D6F0388}"/>
              </a:ext>
            </a:extLst>
          </p:cNvPr>
          <p:cNvSpPr>
            <a:spLocks noGrp="1"/>
          </p:cNvSpPr>
          <p:nvPr>
            <p:ph type="sldNum" sz="quarter" idx="12"/>
          </p:nvPr>
        </p:nvSpPr>
        <p:spPr/>
        <p:txBody>
          <a:bodyPr/>
          <a:lstStyle/>
          <a:p>
            <a:fld id="{657BBE04-05BE-4FBC-9874-B35B5FF8CB93}" type="slidenum">
              <a:rPr lang="tr-TR" smtClean="0"/>
              <a:pPr/>
              <a:t>13</a:t>
            </a:fld>
            <a:endParaRPr lang="tr-TR"/>
          </a:p>
        </p:txBody>
      </p:sp>
    </p:spTree>
    <p:extLst>
      <p:ext uri="{BB962C8B-B14F-4D97-AF65-F5344CB8AC3E}">
        <p14:creationId xmlns:p14="http://schemas.microsoft.com/office/powerpoint/2010/main" val="3751055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1BB371E2-E410-457E-8B51-15260D408A36}"/>
              </a:ext>
            </a:extLst>
          </p:cNvPr>
          <p:cNvSpPr/>
          <p:nvPr/>
        </p:nvSpPr>
        <p:spPr>
          <a:xfrm>
            <a:off x="13726" y="-99392"/>
            <a:ext cx="9144000" cy="6801862"/>
          </a:xfrm>
          <a:prstGeom prst="rect">
            <a:avLst/>
          </a:prstGeom>
        </p:spPr>
        <p:txBody>
          <a:bodyPr wrap="square">
            <a:spAutoFit/>
          </a:bodyPr>
          <a:lstStyle/>
          <a:p>
            <a:pPr algn="ctr">
              <a:lnSpc>
                <a:spcPct val="150000"/>
              </a:lnSpc>
            </a:pPr>
            <a:r>
              <a:rPr lang="tr-TR" sz="2400" b="1" dirty="0">
                <a:solidFill>
                  <a:srgbClr val="C00000"/>
                </a:solidFill>
                <a:effectLst>
                  <a:outerShdw blurRad="38100" dist="38100" dir="2700000" algn="tl">
                    <a:srgbClr val="000000">
                      <a:alpha val="43137"/>
                    </a:srgbClr>
                  </a:outerShdw>
                </a:effectLst>
                <a:latin typeface="Arial" panose="020B0604020202020204" pitchFamily="34" charset="0"/>
              </a:rPr>
              <a:t>ATIKSU ARITMA TESİSİ TASARIM ADIMLARI</a:t>
            </a:r>
          </a:p>
          <a:p>
            <a:pPr algn="just">
              <a:lnSpc>
                <a:spcPct val="150000"/>
              </a:lnSpc>
            </a:pPr>
            <a:r>
              <a:rPr lang="tr-TR" sz="2400" dirty="0">
                <a:solidFill>
                  <a:srgbClr val="92A199"/>
                </a:solidFill>
                <a:latin typeface="Arial" panose="020B0604020202020204" pitchFamily="34" charset="0"/>
              </a:rPr>
              <a:t>•</a:t>
            </a:r>
            <a:r>
              <a:rPr lang="tr-TR" sz="2400" b="1" dirty="0">
                <a:solidFill>
                  <a:srgbClr val="292934"/>
                </a:solidFill>
                <a:latin typeface="Arial" panose="020B0604020202020204" pitchFamily="34" charset="0"/>
              </a:rPr>
              <a:t>Yer seçimi ve arıtılmış suyun deşarj noktasının belirlenmesi </a:t>
            </a:r>
            <a:endParaRPr lang="tr-TR" sz="2400" dirty="0">
              <a:solidFill>
                <a:srgbClr val="292934"/>
              </a:solidFill>
              <a:latin typeface="Arial" panose="020B0604020202020204" pitchFamily="34" charset="0"/>
            </a:endParaRPr>
          </a:p>
          <a:p>
            <a:pPr algn="just">
              <a:lnSpc>
                <a:spcPct val="150000"/>
              </a:lnSpc>
            </a:pPr>
            <a:r>
              <a:rPr lang="tr-TR" sz="2400" dirty="0">
                <a:solidFill>
                  <a:srgbClr val="92A199"/>
                </a:solidFill>
                <a:latin typeface="Arial" panose="020B0604020202020204" pitchFamily="34" charset="0"/>
              </a:rPr>
              <a:t>•</a:t>
            </a:r>
            <a:r>
              <a:rPr lang="tr-TR" sz="2400" b="1" dirty="0">
                <a:solidFill>
                  <a:srgbClr val="292934"/>
                </a:solidFill>
                <a:latin typeface="Arial" panose="020B0604020202020204" pitchFamily="34" charset="0"/>
              </a:rPr>
              <a:t>Nüfus ve debi hesabı </a:t>
            </a:r>
            <a:endParaRPr lang="tr-TR" sz="2400" dirty="0">
              <a:solidFill>
                <a:srgbClr val="292934"/>
              </a:solidFill>
              <a:latin typeface="Arial" panose="020B0604020202020204" pitchFamily="34" charset="0"/>
            </a:endParaRPr>
          </a:p>
          <a:p>
            <a:pPr algn="just">
              <a:lnSpc>
                <a:spcPct val="150000"/>
              </a:lnSpc>
            </a:pPr>
            <a:r>
              <a:rPr lang="tr-TR" sz="2400" dirty="0">
                <a:solidFill>
                  <a:srgbClr val="92A199"/>
                </a:solidFill>
                <a:latin typeface="Arial" panose="020B0604020202020204" pitchFamily="34" charset="0"/>
              </a:rPr>
              <a:t>•</a:t>
            </a:r>
            <a:r>
              <a:rPr lang="tr-TR" sz="2400" b="1" dirty="0">
                <a:solidFill>
                  <a:srgbClr val="292934"/>
                </a:solidFill>
                <a:latin typeface="Arial" panose="020B0604020202020204" pitchFamily="34" charset="0"/>
              </a:rPr>
              <a:t>Sistem seçimi </a:t>
            </a:r>
            <a:endParaRPr lang="tr-TR" sz="2400" dirty="0">
              <a:solidFill>
                <a:srgbClr val="292934"/>
              </a:solidFill>
              <a:latin typeface="Arial" panose="020B0604020202020204" pitchFamily="34" charset="0"/>
            </a:endParaRPr>
          </a:p>
          <a:p>
            <a:pPr algn="just">
              <a:lnSpc>
                <a:spcPct val="150000"/>
              </a:lnSpc>
            </a:pPr>
            <a:r>
              <a:rPr lang="tr-TR" sz="2400" dirty="0">
                <a:solidFill>
                  <a:srgbClr val="92A199"/>
                </a:solidFill>
                <a:latin typeface="Arial" panose="020B0604020202020204" pitchFamily="34" charset="0"/>
              </a:rPr>
              <a:t>•</a:t>
            </a:r>
            <a:r>
              <a:rPr lang="tr-TR" sz="2400" b="1" dirty="0">
                <a:solidFill>
                  <a:srgbClr val="292934"/>
                </a:solidFill>
                <a:latin typeface="Arial" panose="020B0604020202020204" pitchFamily="34" charset="0"/>
              </a:rPr>
              <a:t>Proses hesapları </a:t>
            </a:r>
            <a:endParaRPr lang="tr-TR" sz="2400" dirty="0">
              <a:solidFill>
                <a:srgbClr val="292934"/>
              </a:solidFill>
              <a:latin typeface="Arial" panose="020B0604020202020204" pitchFamily="34" charset="0"/>
            </a:endParaRPr>
          </a:p>
          <a:p>
            <a:pPr algn="just">
              <a:lnSpc>
                <a:spcPct val="150000"/>
              </a:lnSpc>
            </a:pPr>
            <a:r>
              <a:rPr lang="tr-TR" sz="2400" dirty="0">
                <a:solidFill>
                  <a:srgbClr val="92A199"/>
                </a:solidFill>
                <a:latin typeface="Arial" panose="020B0604020202020204" pitchFamily="34" charset="0"/>
              </a:rPr>
              <a:t>•</a:t>
            </a:r>
            <a:r>
              <a:rPr lang="tr-TR" sz="2400" b="1" dirty="0">
                <a:solidFill>
                  <a:srgbClr val="292934"/>
                </a:solidFill>
                <a:latin typeface="Arial" panose="020B0604020202020204" pitchFamily="34" charset="0"/>
              </a:rPr>
              <a:t>Vaziyet planı </a:t>
            </a:r>
            <a:endParaRPr lang="tr-TR" sz="2400" dirty="0">
              <a:solidFill>
                <a:srgbClr val="292934"/>
              </a:solidFill>
              <a:latin typeface="Arial" panose="020B0604020202020204" pitchFamily="34" charset="0"/>
            </a:endParaRPr>
          </a:p>
          <a:p>
            <a:pPr algn="just">
              <a:lnSpc>
                <a:spcPct val="150000"/>
              </a:lnSpc>
            </a:pPr>
            <a:r>
              <a:rPr lang="tr-TR" sz="2400" dirty="0">
                <a:solidFill>
                  <a:srgbClr val="92A199"/>
                </a:solidFill>
                <a:latin typeface="Arial" panose="020B0604020202020204" pitchFamily="34" charset="0"/>
              </a:rPr>
              <a:t>•</a:t>
            </a:r>
            <a:r>
              <a:rPr lang="tr-TR" sz="2400" b="1" dirty="0">
                <a:solidFill>
                  <a:srgbClr val="292934"/>
                </a:solidFill>
                <a:latin typeface="Arial" panose="020B0604020202020204" pitchFamily="34" charset="0"/>
              </a:rPr>
              <a:t>Borulama planı </a:t>
            </a:r>
            <a:endParaRPr lang="tr-TR" sz="2400" dirty="0">
              <a:solidFill>
                <a:srgbClr val="292934"/>
              </a:solidFill>
              <a:latin typeface="Arial" panose="020B0604020202020204" pitchFamily="34" charset="0"/>
            </a:endParaRPr>
          </a:p>
          <a:p>
            <a:pPr algn="just">
              <a:lnSpc>
                <a:spcPct val="150000"/>
              </a:lnSpc>
            </a:pPr>
            <a:r>
              <a:rPr lang="tr-TR" sz="2400" dirty="0">
                <a:solidFill>
                  <a:srgbClr val="92A199"/>
                </a:solidFill>
                <a:latin typeface="Arial" panose="020B0604020202020204" pitchFamily="34" charset="0"/>
              </a:rPr>
              <a:t>•</a:t>
            </a:r>
            <a:r>
              <a:rPr lang="tr-TR" sz="2400" b="1" dirty="0">
                <a:solidFill>
                  <a:srgbClr val="292934"/>
                </a:solidFill>
                <a:latin typeface="Arial" panose="020B0604020202020204" pitchFamily="34" charset="0"/>
              </a:rPr>
              <a:t>Hidrolik hesaplamalar ve hidrolik profil </a:t>
            </a:r>
            <a:endParaRPr lang="tr-TR" sz="2400" dirty="0">
              <a:solidFill>
                <a:srgbClr val="292934"/>
              </a:solidFill>
              <a:latin typeface="Arial" panose="020B0604020202020204" pitchFamily="34" charset="0"/>
            </a:endParaRPr>
          </a:p>
          <a:p>
            <a:pPr algn="l"/>
            <a:r>
              <a:rPr lang="tr-TR" sz="2400" dirty="0">
                <a:solidFill>
                  <a:srgbClr val="92A199"/>
                </a:solidFill>
                <a:latin typeface="Arial" panose="020B0604020202020204" pitchFamily="34" charset="0"/>
              </a:rPr>
              <a:t>•</a:t>
            </a:r>
            <a:r>
              <a:rPr lang="tr-TR" sz="2400" b="1" dirty="0">
                <a:solidFill>
                  <a:srgbClr val="292934"/>
                </a:solidFill>
                <a:latin typeface="Arial" panose="020B0604020202020204" pitchFamily="34" charset="0"/>
                <a:cs typeface="Arial" panose="020B0604020202020204" pitchFamily="34" charset="0"/>
              </a:rPr>
              <a:t>P&amp;I diyagramı (</a:t>
            </a:r>
            <a:r>
              <a:rPr lang="tr-TR" sz="2400" dirty="0" err="1">
                <a:solidFill>
                  <a:srgbClr val="C00000"/>
                </a:solidFill>
                <a:latin typeface="Arial" panose="020B0604020202020204" pitchFamily="34" charset="0"/>
                <a:cs typeface="Arial" panose="020B0604020202020204" pitchFamily="34" charset="0"/>
              </a:rPr>
              <a:t>Piping</a:t>
            </a:r>
            <a:r>
              <a:rPr lang="tr-TR" sz="2400" dirty="0">
                <a:solidFill>
                  <a:srgbClr val="C00000"/>
                </a:solidFill>
                <a:latin typeface="Arial" panose="020B0604020202020204" pitchFamily="34" charset="0"/>
                <a:cs typeface="Arial" panose="020B0604020202020204" pitchFamily="34" charset="0"/>
              </a:rPr>
              <a:t> </a:t>
            </a:r>
            <a:r>
              <a:rPr lang="tr-TR" sz="2400" dirty="0" err="1">
                <a:solidFill>
                  <a:srgbClr val="C00000"/>
                </a:solidFill>
                <a:latin typeface="Arial" panose="020B0604020202020204" pitchFamily="34" charset="0"/>
                <a:cs typeface="Arial" panose="020B0604020202020204" pitchFamily="34" charset="0"/>
              </a:rPr>
              <a:t>and</a:t>
            </a:r>
            <a:r>
              <a:rPr lang="tr-TR" sz="2400" dirty="0">
                <a:solidFill>
                  <a:srgbClr val="C00000"/>
                </a:solidFill>
                <a:latin typeface="Arial" panose="020B0604020202020204" pitchFamily="34" charset="0"/>
                <a:cs typeface="Arial" panose="020B0604020202020204" pitchFamily="34" charset="0"/>
              </a:rPr>
              <a:t> </a:t>
            </a:r>
            <a:r>
              <a:rPr lang="tr-TR" sz="2400" dirty="0" err="1">
                <a:solidFill>
                  <a:srgbClr val="C00000"/>
                </a:solidFill>
                <a:latin typeface="Arial" panose="020B0604020202020204" pitchFamily="34" charset="0"/>
                <a:cs typeface="Arial" panose="020B0604020202020204" pitchFamily="34" charset="0"/>
              </a:rPr>
              <a:t>instrumentation</a:t>
            </a:r>
            <a:r>
              <a:rPr lang="tr-TR" sz="2400" dirty="0">
                <a:solidFill>
                  <a:srgbClr val="C00000"/>
                </a:solidFill>
                <a:latin typeface="Arial" panose="020B0604020202020204" pitchFamily="34" charset="0"/>
                <a:cs typeface="Arial" panose="020B0604020202020204" pitchFamily="34" charset="0"/>
              </a:rPr>
              <a:t> </a:t>
            </a:r>
            <a:r>
              <a:rPr lang="tr-TR" sz="2400" dirty="0" err="1">
                <a:solidFill>
                  <a:srgbClr val="C00000"/>
                </a:solidFill>
                <a:latin typeface="Arial" panose="020B0604020202020204" pitchFamily="34" charset="0"/>
                <a:cs typeface="Arial" panose="020B0604020202020204" pitchFamily="34" charset="0"/>
              </a:rPr>
              <a:t>diagram</a:t>
            </a:r>
            <a:r>
              <a:rPr lang="tr-TR" sz="2400" b="1" dirty="0">
                <a:solidFill>
                  <a:srgbClr val="292934"/>
                </a:solidFill>
                <a:latin typeface="Arial" panose="020B0604020202020204" pitchFamily="34" charset="0"/>
                <a:cs typeface="Arial" panose="020B0604020202020204" pitchFamily="34" charset="0"/>
              </a:rPr>
              <a:t>)*</a:t>
            </a:r>
            <a:endParaRPr lang="tr-TR" sz="2400" b="0" i="0" u="none" strike="noStrike" baseline="0" dirty="0">
              <a:solidFill>
                <a:srgbClr val="000000"/>
              </a:solidFill>
              <a:latin typeface="Arial" panose="020B0604020202020204" pitchFamily="34" charset="0"/>
              <a:cs typeface="Arial" panose="020B0604020202020204" pitchFamily="34" charset="0"/>
            </a:endParaRPr>
          </a:p>
          <a:p>
            <a:r>
              <a:rPr lang="tr-TR" sz="2400" b="1" i="0" u="none" strike="noStrike" baseline="0" dirty="0">
                <a:solidFill>
                  <a:srgbClr val="FF0000"/>
                </a:solidFill>
                <a:latin typeface="Arial" panose="020B0604020202020204" pitchFamily="34" charset="0"/>
                <a:cs typeface="Arial" panose="020B0604020202020204" pitchFamily="34" charset="0"/>
              </a:rPr>
              <a:t>                           (</a:t>
            </a:r>
            <a:r>
              <a:rPr lang="tr-TR" sz="2400" b="1" i="0" u="none" strike="noStrike" baseline="0" dirty="0" err="1">
                <a:solidFill>
                  <a:srgbClr val="FF0000"/>
                </a:solidFill>
                <a:latin typeface="Arial" panose="020B0604020202020204" pitchFamily="34" charset="0"/>
                <a:cs typeface="Arial" panose="020B0604020202020204" pitchFamily="34" charset="0"/>
              </a:rPr>
              <a:t>Borulandırma</a:t>
            </a:r>
            <a:r>
              <a:rPr lang="tr-TR" sz="2400" b="1" i="0" u="none" strike="noStrike" baseline="0" dirty="0">
                <a:solidFill>
                  <a:srgbClr val="FF0000"/>
                </a:solidFill>
                <a:latin typeface="Arial" panose="020B0604020202020204" pitchFamily="34" charset="0"/>
                <a:cs typeface="Arial" panose="020B0604020202020204" pitchFamily="34" charset="0"/>
              </a:rPr>
              <a:t> ve </a:t>
            </a:r>
            <a:r>
              <a:rPr lang="tr-TR" sz="2400" b="1" i="0" u="none" strike="noStrike" baseline="0" dirty="0" err="1">
                <a:solidFill>
                  <a:srgbClr val="FF0000"/>
                </a:solidFill>
                <a:latin typeface="Arial" panose="020B0604020202020204" pitchFamily="34" charset="0"/>
                <a:cs typeface="Arial" panose="020B0604020202020204" pitchFamily="34" charset="0"/>
              </a:rPr>
              <a:t>Enstrumantasyon</a:t>
            </a:r>
            <a:r>
              <a:rPr lang="tr-TR" sz="2400" b="1" i="0" u="none" strike="noStrike" baseline="0" dirty="0">
                <a:solidFill>
                  <a:srgbClr val="FF0000"/>
                </a:solidFill>
                <a:latin typeface="Arial" panose="020B0604020202020204" pitchFamily="34" charset="0"/>
                <a:cs typeface="Arial" panose="020B0604020202020204" pitchFamily="34" charset="0"/>
              </a:rPr>
              <a:t>) </a:t>
            </a:r>
          </a:p>
          <a:p>
            <a:pPr algn="just"/>
            <a:endParaRPr lang="tr-TR" sz="2000" b="1" i="0" u="none" strike="noStrike" baseline="0" dirty="0">
              <a:solidFill>
                <a:srgbClr val="0070C0"/>
              </a:solidFill>
              <a:latin typeface="Arial" panose="020B0604020202020204" pitchFamily="34" charset="0"/>
              <a:cs typeface="Arial" panose="020B0604020202020204" pitchFamily="34" charset="0"/>
            </a:endParaRPr>
          </a:p>
          <a:p>
            <a:pPr algn="just"/>
            <a:r>
              <a:rPr lang="tr-TR" sz="2000" b="1" i="0" u="none" strike="noStrike" baseline="0" dirty="0">
                <a:solidFill>
                  <a:srgbClr val="0070C0"/>
                </a:solidFill>
                <a:latin typeface="Arial" panose="020B0604020202020204" pitchFamily="34" charset="0"/>
                <a:cs typeface="Arial" panose="020B0604020202020204" pitchFamily="34" charset="0"/>
              </a:rPr>
              <a:t>*P&amp;I diyagramları </a:t>
            </a:r>
            <a:r>
              <a:rPr lang="tr-TR" sz="2000" b="1" i="0" u="none" strike="noStrike" baseline="0" dirty="0" err="1">
                <a:solidFill>
                  <a:srgbClr val="0070C0"/>
                </a:solidFill>
                <a:latin typeface="Arial" panose="020B0604020202020204" pitchFamily="34" charset="0"/>
                <a:cs typeface="Arial" panose="020B0604020202020204" pitchFamily="34" charset="0"/>
              </a:rPr>
              <a:t>sensörler</a:t>
            </a:r>
            <a:r>
              <a:rPr lang="tr-TR" sz="2000" b="1" i="0" u="none" strike="noStrike" baseline="0" dirty="0">
                <a:solidFill>
                  <a:srgbClr val="0070C0"/>
                </a:solidFill>
                <a:latin typeface="Arial" panose="020B0604020202020204" pitchFamily="34" charset="0"/>
                <a:cs typeface="Arial" panose="020B0604020202020204" pitchFamily="34" charset="0"/>
              </a:rPr>
              <a:t>, vanalar, </a:t>
            </a:r>
            <a:r>
              <a:rPr lang="tr-TR" sz="2000" b="1" i="0" u="none" strike="noStrike" baseline="0" dirty="0" err="1">
                <a:solidFill>
                  <a:srgbClr val="0070C0"/>
                </a:solidFill>
                <a:latin typeface="Arial" panose="020B0604020202020204" pitchFamily="34" charset="0"/>
                <a:cs typeface="Arial" panose="020B0604020202020204" pitchFamily="34" charset="0"/>
              </a:rPr>
              <a:t>aktüatörler</a:t>
            </a:r>
            <a:r>
              <a:rPr lang="tr-TR" sz="2000" b="1" i="0" u="none" strike="noStrike" baseline="0" dirty="0">
                <a:solidFill>
                  <a:srgbClr val="0070C0"/>
                </a:solidFill>
                <a:latin typeface="Arial" panose="020B0604020202020204" pitchFamily="34" charset="0"/>
                <a:cs typeface="Arial" panose="020B0604020202020204" pitchFamily="34" charset="0"/>
              </a:rPr>
              <a:t> (elektrik ile çalışan </a:t>
            </a:r>
            <a:r>
              <a:rPr lang="tr-TR" sz="2000" b="0" i="0" dirty="0">
                <a:solidFill>
                  <a:srgbClr val="4D5156"/>
                </a:solidFill>
                <a:effectLst/>
                <a:latin typeface="arial" panose="020B0604020202020204" pitchFamily="34" charset="0"/>
              </a:rPr>
              <a:t>kelebek vana, küresel vana ve damperlerin, on-</a:t>
            </a:r>
            <a:r>
              <a:rPr lang="tr-TR" sz="2000" b="0" i="0" dirty="0" err="1">
                <a:solidFill>
                  <a:srgbClr val="4D5156"/>
                </a:solidFill>
                <a:effectLst/>
                <a:latin typeface="arial" panose="020B0604020202020204" pitchFamily="34" charset="0"/>
              </a:rPr>
              <a:t>off</a:t>
            </a:r>
            <a:r>
              <a:rPr lang="tr-TR" sz="2000" b="0" i="0" dirty="0">
                <a:solidFill>
                  <a:srgbClr val="4D5156"/>
                </a:solidFill>
                <a:effectLst/>
                <a:latin typeface="arial" panose="020B0604020202020204" pitchFamily="34" charset="0"/>
              </a:rPr>
              <a:t> veya oransal kontrol edilmesini sağlayan sistemler</a:t>
            </a:r>
            <a:r>
              <a:rPr lang="tr-TR" sz="2000" b="1" i="0" u="none" strike="noStrike" baseline="0" dirty="0">
                <a:solidFill>
                  <a:srgbClr val="0070C0"/>
                </a:solidFill>
                <a:latin typeface="Arial" panose="020B0604020202020204" pitchFamily="34" charset="0"/>
                <a:cs typeface="Arial" panose="020B0604020202020204" pitchFamily="34" charset="0"/>
              </a:rPr>
              <a:t>), motorlar, pompalar, tanklar ve borular için farklı semboller içerir</a:t>
            </a:r>
            <a:endParaRPr lang="tr-TR" sz="2000" dirty="0">
              <a:solidFill>
                <a:srgbClr val="0070C0"/>
              </a:solidFill>
              <a:latin typeface="Arial" panose="020B0604020202020204" pitchFamily="34" charset="0"/>
              <a:cs typeface="Arial" panose="020B0604020202020204" pitchFamily="34" charset="0"/>
            </a:endParaRPr>
          </a:p>
        </p:txBody>
      </p:sp>
      <p:sp>
        <p:nvSpPr>
          <p:cNvPr id="2" name="Slayt Numarası Yer Tutucusu 1">
            <a:extLst>
              <a:ext uri="{FF2B5EF4-FFF2-40B4-BE49-F238E27FC236}">
                <a16:creationId xmlns:a16="http://schemas.microsoft.com/office/drawing/2014/main" id="{2EE96507-58B0-4C7D-A787-3D89183F6195}"/>
              </a:ext>
            </a:extLst>
          </p:cNvPr>
          <p:cNvSpPr>
            <a:spLocks noGrp="1"/>
          </p:cNvSpPr>
          <p:nvPr>
            <p:ph type="sldNum" sz="quarter" idx="12"/>
          </p:nvPr>
        </p:nvSpPr>
        <p:spPr/>
        <p:txBody>
          <a:bodyPr/>
          <a:lstStyle/>
          <a:p>
            <a:fld id="{657BBE04-05BE-4FBC-9874-B35B5FF8CB93}" type="slidenum">
              <a:rPr lang="tr-TR" smtClean="0"/>
              <a:pPr/>
              <a:t>14</a:t>
            </a:fld>
            <a:endParaRPr lang="tr-TR"/>
          </a:p>
        </p:txBody>
      </p:sp>
    </p:spTree>
    <p:extLst>
      <p:ext uri="{BB962C8B-B14F-4D97-AF65-F5344CB8AC3E}">
        <p14:creationId xmlns:p14="http://schemas.microsoft.com/office/powerpoint/2010/main" val="2286181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97F6174E-7A94-4D94-8CAF-81B9F535A32E}"/>
              </a:ext>
            </a:extLst>
          </p:cNvPr>
          <p:cNvSpPr txBox="1"/>
          <p:nvPr/>
        </p:nvSpPr>
        <p:spPr>
          <a:xfrm>
            <a:off x="0" y="0"/>
            <a:ext cx="9144000" cy="923330"/>
          </a:xfrm>
          <a:prstGeom prst="rect">
            <a:avLst/>
          </a:prstGeom>
          <a:noFill/>
        </p:spPr>
        <p:txBody>
          <a:bodyPr wrap="square">
            <a:spAutoFit/>
          </a:bodyPr>
          <a:lstStyle/>
          <a:p>
            <a:pPr algn="just"/>
            <a:r>
              <a:rPr lang="en-US" b="1" dirty="0">
                <a:solidFill>
                  <a:srgbClr val="0070C0"/>
                </a:solidFill>
              </a:rPr>
              <a:t>1.2 The most important P&amp;I symbols used for the EDS® Water Management Piping and Instrumentation (P&amp;I) diagrams show the functional layout of a plant or facility. P&amp;I diagrams contain different symbols for sensors, valves, actuators, motors, pumps, tanks and pipes. </a:t>
            </a:r>
            <a:endParaRPr lang="tr-TR" b="1" dirty="0">
              <a:solidFill>
                <a:srgbClr val="0070C0"/>
              </a:solidFill>
            </a:endParaRPr>
          </a:p>
        </p:txBody>
      </p:sp>
      <p:pic>
        <p:nvPicPr>
          <p:cNvPr id="6" name="Resim 5">
            <a:extLst>
              <a:ext uri="{FF2B5EF4-FFF2-40B4-BE49-F238E27FC236}">
                <a16:creationId xmlns:a16="http://schemas.microsoft.com/office/drawing/2014/main" id="{175BF114-56B9-456B-9CDE-4550963AA9CC}"/>
              </a:ext>
            </a:extLst>
          </p:cNvPr>
          <p:cNvPicPr>
            <a:picLocks noChangeAspect="1"/>
          </p:cNvPicPr>
          <p:nvPr/>
        </p:nvPicPr>
        <p:blipFill>
          <a:blip r:embed="rId2"/>
          <a:stretch>
            <a:fillRect/>
          </a:stretch>
        </p:blipFill>
        <p:spPr>
          <a:xfrm>
            <a:off x="1125552" y="923330"/>
            <a:ext cx="6892896" cy="5818038"/>
          </a:xfrm>
          <a:prstGeom prst="rect">
            <a:avLst/>
          </a:prstGeom>
        </p:spPr>
      </p:pic>
      <p:sp>
        <p:nvSpPr>
          <p:cNvPr id="10" name="Metin kutusu 9">
            <a:extLst>
              <a:ext uri="{FF2B5EF4-FFF2-40B4-BE49-F238E27FC236}">
                <a16:creationId xmlns:a16="http://schemas.microsoft.com/office/drawing/2014/main" id="{38448504-9A3C-4153-8325-FF95A88A6E60}"/>
              </a:ext>
            </a:extLst>
          </p:cNvPr>
          <p:cNvSpPr txBox="1"/>
          <p:nvPr/>
        </p:nvSpPr>
        <p:spPr>
          <a:xfrm>
            <a:off x="2987824" y="6488668"/>
            <a:ext cx="4628270" cy="369332"/>
          </a:xfrm>
          <a:prstGeom prst="rect">
            <a:avLst/>
          </a:prstGeom>
          <a:noFill/>
        </p:spPr>
        <p:txBody>
          <a:bodyPr wrap="square">
            <a:spAutoFit/>
          </a:bodyPr>
          <a:lstStyle/>
          <a:p>
            <a:r>
              <a:rPr lang="tr-TR" sz="1800" dirty="0" err="1">
                <a:solidFill>
                  <a:srgbClr val="C00000"/>
                </a:solidFill>
              </a:rPr>
              <a:t>Piping</a:t>
            </a:r>
            <a:r>
              <a:rPr lang="tr-TR" sz="1800" dirty="0">
                <a:solidFill>
                  <a:srgbClr val="C00000"/>
                </a:solidFill>
              </a:rPr>
              <a:t> </a:t>
            </a:r>
            <a:r>
              <a:rPr lang="tr-TR" sz="1800" dirty="0" err="1">
                <a:solidFill>
                  <a:srgbClr val="C00000"/>
                </a:solidFill>
              </a:rPr>
              <a:t>and</a:t>
            </a:r>
            <a:r>
              <a:rPr lang="tr-TR" sz="1800" dirty="0">
                <a:solidFill>
                  <a:srgbClr val="C00000"/>
                </a:solidFill>
              </a:rPr>
              <a:t> </a:t>
            </a:r>
            <a:r>
              <a:rPr lang="tr-TR" sz="1800" dirty="0" err="1">
                <a:solidFill>
                  <a:srgbClr val="C00000"/>
                </a:solidFill>
              </a:rPr>
              <a:t>instrumentation</a:t>
            </a:r>
            <a:r>
              <a:rPr lang="tr-TR" sz="1800" dirty="0">
                <a:solidFill>
                  <a:srgbClr val="C00000"/>
                </a:solidFill>
              </a:rPr>
              <a:t> </a:t>
            </a:r>
            <a:r>
              <a:rPr lang="tr-TR" sz="1800" dirty="0" err="1">
                <a:solidFill>
                  <a:srgbClr val="C00000"/>
                </a:solidFill>
              </a:rPr>
              <a:t>diagram</a:t>
            </a:r>
            <a:endParaRPr lang="tr-TR" dirty="0"/>
          </a:p>
        </p:txBody>
      </p:sp>
      <p:sp>
        <p:nvSpPr>
          <p:cNvPr id="2" name="Slayt Numarası Yer Tutucusu 1">
            <a:extLst>
              <a:ext uri="{FF2B5EF4-FFF2-40B4-BE49-F238E27FC236}">
                <a16:creationId xmlns:a16="http://schemas.microsoft.com/office/drawing/2014/main" id="{7745D997-677D-4CC8-8911-CE8C45D2DFAC}"/>
              </a:ext>
            </a:extLst>
          </p:cNvPr>
          <p:cNvSpPr>
            <a:spLocks noGrp="1"/>
          </p:cNvSpPr>
          <p:nvPr>
            <p:ph type="sldNum" sz="quarter" idx="12"/>
          </p:nvPr>
        </p:nvSpPr>
        <p:spPr/>
        <p:txBody>
          <a:bodyPr/>
          <a:lstStyle/>
          <a:p>
            <a:fld id="{657BBE04-05BE-4FBC-9874-B35B5FF8CB93}" type="slidenum">
              <a:rPr lang="tr-TR" smtClean="0"/>
              <a:pPr/>
              <a:t>15</a:t>
            </a:fld>
            <a:endParaRPr lang="tr-TR"/>
          </a:p>
        </p:txBody>
      </p:sp>
    </p:spTree>
    <p:extLst>
      <p:ext uri="{BB962C8B-B14F-4D97-AF65-F5344CB8AC3E}">
        <p14:creationId xmlns:p14="http://schemas.microsoft.com/office/powerpoint/2010/main" val="666031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17429B78-C700-49C0-AF1D-637ADC54DEEF}"/>
              </a:ext>
            </a:extLst>
          </p:cNvPr>
          <p:cNvPicPr>
            <a:picLocks noChangeAspect="1"/>
          </p:cNvPicPr>
          <p:nvPr/>
        </p:nvPicPr>
        <p:blipFill>
          <a:blip r:embed="rId2"/>
          <a:stretch>
            <a:fillRect/>
          </a:stretch>
        </p:blipFill>
        <p:spPr>
          <a:xfrm>
            <a:off x="1162382" y="130324"/>
            <a:ext cx="6819236" cy="6597352"/>
          </a:xfrm>
          <a:prstGeom prst="rect">
            <a:avLst/>
          </a:prstGeom>
        </p:spPr>
      </p:pic>
      <p:sp>
        <p:nvSpPr>
          <p:cNvPr id="2" name="Slayt Numarası Yer Tutucusu 1">
            <a:extLst>
              <a:ext uri="{FF2B5EF4-FFF2-40B4-BE49-F238E27FC236}">
                <a16:creationId xmlns:a16="http://schemas.microsoft.com/office/drawing/2014/main" id="{C66ABB5A-B25F-4CB9-89AF-0CFE7196DF5A}"/>
              </a:ext>
            </a:extLst>
          </p:cNvPr>
          <p:cNvSpPr>
            <a:spLocks noGrp="1"/>
          </p:cNvSpPr>
          <p:nvPr>
            <p:ph type="sldNum" sz="quarter" idx="12"/>
          </p:nvPr>
        </p:nvSpPr>
        <p:spPr/>
        <p:txBody>
          <a:bodyPr/>
          <a:lstStyle/>
          <a:p>
            <a:fld id="{657BBE04-05BE-4FBC-9874-B35B5FF8CB93}" type="slidenum">
              <a:rPr lang="tr-TR" smtClean="0"/>
              <a:pPr/>
              <a:t>16</a:t>
            </a:fld>
            <a:endParaRPr lang="tr-TR"/>
          </a:p>
        </p:txBody>
      </p:sp>
    </p:spTree>
    <p:extLst>
      <p:ext uri="{BB962C8B-B14F-4D97-AF65-F5344CB8AC3E}">
        <p14:creationId xmlns:p14="http://schemas.microsoft.com/office/powerpoint/2010/main" val="2769266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B835226E-4F49-4A20-888B-EE77E0B986B3}"/>
              </a:ext>
            </a:extLst>
          </p:cNvPr>
          <p:cNvPicPr>
            <a:picLocks noChangeAspect="1"/>
          </p:cNvPicPr>
          <p:nvPr/>
        </p:nvPicPr>
        <p:blipFill>
          <a:blip r:embed="rId2"/>
          <a:stretch>
            <a:fillRect/>
          </a:stretch>
        </p:blipFill>
        <p:spPr>
          <a:xfrm>
            <a:off x="0" y="1700478"/>
            <a:ext cx="9161624" cy="3168682"/>
          </a:xfrm>
          <a:prstGeom prst="rect">
            <a:avLst/>
          </a:prstGeom>
        </p:spPr>
      </p:pic>
      <p:sp>
        <p:nvSpPr>
          <p:cNvPr id="2" name="Slayt Numarası Yer Tutucusu 1">
            <a:extLst>
              <a:ext uri="{FF2B5EF4-FFF2-40B4-BE49-F238E27FC236}">
                <a16:creationId xmlns:a16="http://schemas.microsoft.com/office/drawing/2014/main" id="{305E0707-2BD6-4E5A-895C-99C7DDA41AAA}"/>
              </a:ext>
            </a:extLst>
          </p:cNvPr>
          <p:cNvSpPr>
            <a:spLocks noGrp="1"/>
          </p:cNvSpPr>
          <p:nvPr>
            <p:ph type="sldNum" sz="quarter" idx="12"/>
          </p:nvPr>
        </p:nvSpPr>
        <p:spPr/>
        <p:txBody>
          <a:bodyPr/>
          <a:lstStyle/>
          <a:p>
            <a:fld id="{657BBE04-05BE-4FBC-9874-B35B5FF8CB93}" type="slidenum">
              <a:rPr lang="tr-TR" smtClean="0"/>
              <a:pPr/>
              <a:t>17</a:t>
            </a:fld>
            <a:endParaRPr lang="tr-TR"/>
          </a:p>
        </p:txBody>
      </p:sp>
    </p:spTree>
    <p:extLst>
      <p:ext uri="{BB962C8B-B14F-4D97-AF65-F5344CB8AC3E}">
        <p14:creationId xmlns:p14="http://schemas.microsoft.com/office/powerpoint/2010/main" val="541085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etin kutusu"/>
          <p:cNvSpPr txBox="1"/>
          <p:nvPr/>
        </p:nvSpPr>
        <p:spPr>
          <a:xfrm>
            <a:off x="0" y="0"/>
            <a:ext cx="9144000" cy="6641690"/>
          </a:xfrm>
          <a:prstGeom prst="rect">
            <a:avLst/>
          </a:prstGeom>
          <a:noFill/>
        </p:spPr>
        <p:txBody>
          <a:bodyPr wrap="square" rtlCol="0">
            <a:spAutoFit/>
          </a:bodyPr>
          <a:lstStyle/>
          <a:p>
            <a:pPr algn="ctr"/>
            <a:r>
              <a:rPr lang="tr-TR" sz="2200" b="1" dirty="0">
                <a:solidFill>
                  <a:srgbClr val="FF0000"/>
                </a:solidFill>
              </a:rPr>
              <a:t>ARITMA TESİSLERİNİN TASARIMI VE İŞLETİLMESİ</a:t>
            </a:r>
          </a:p>
          <a:p>
            <a:pPr algn="ctr"/>
            <a:r>
              <a:rPr lang="nb-NO" sz="2200" b="1" dirty="0">
                <a:solidFill>
                  <a:srgbClr val="FF0000"/>
                </a:solidFill>
              </a:rPr>
              <a:t>Tesis Yerleşimi ve Hidrolik Profil</a:t>
            </a:r>
            <a:endParaRPr lang="tr-TR" sz="2200" b="1" dirty="0">
              <a:solidFill>
                <a:srgbClr val="FF0000"/>
              </a:solidFill>
            </a:endParaRPr>
          </a:p>
          <a:p>
            <a:pPr algn="ctr"/>
            <a:r>
              <a:rPr lang="tr-TR" sz="2200" b="1" i="1" dirty="0">
                <a:solidFill>
                  <a:srgbClr val="FF0000"/>
                </a:solidFill>
              </a:rPr>
              <a:t>Arıtma Tesisi Bileşenleri:</a:t>
            </a:r>
          </a:p>
          <a:p>
            <a:pPr algn="ctr">
              <a:lnSpc>
                <a:spcPct val="150000"/>
              </a:lnSpc>
            </a:pPr>
            <a:r>
              <a:rPr lang="tr-TR" sz="2200" dirty="0"/>
              <a:t>• İlk ve ara pompa istasyonları</a:t>
            </a:r>
          </a:p>
          <a:p>
            <a:pPr algn="ctr">
              <a:lnSpc>
                <a:spcPct val="150000"/>
              </a:lnSpc>
            </a:pPr>
            <a:r>
              <a:rPr lang="tr-TR" sz="2200" dirty="0"/>
              <a:t>• Izgaralar, kum tutucu (gerekirse yağ kapanı) ve akım ölçerler</a:t>
            </a:r>
          </a:p>
          <a:p>
            <a:pPr algn="ctr">
              <a:lnSpc>
                <a:spcPct val="150000"/>
              </a:lnSpc>
            </a:pPr>
            <a:r>
              <a:rPr lang="tr-TR" sz="2200" dirty="0"/>
              <a:t>• Dengeleme ve ön çöktürme</a:t>
            </a:r>
          </a:p>
          <a:p>
            <a:pPr algn="ctr">
              <a:lnSpc>
                <a:spcPct val="150000"/>
              </a:lnSpc>
            </a:pPr>
            <a:r>
              <a:rPr lang="tr-TR" sz="2200" dirty="0"/>
              <a:t>• Biyolojik arıtım birimleri</a:t>
            </a:r>
          </a:p>
          <a:p>
            <a:pPr algn="ctr">
              <a:lnSpc>
                <a:spcPct val="150000"/>
              </a:lnSpc>
            </a:pPr>
            <a:r>
              <a:rPr lang="tr-TR" sz="2200" dirty="0"/>
              <a:t>• İkinci çökeltme ve geri devir sistemi</a:t>
            </a:r>
          </a:p>
          <a:p>
            <a:pPr algn="ctr">
              <a:lnSpc>
                <a:spcPct val="150000"/>
              </a:lnSpc>
            </a:pPr>
            <a:r>
              <a:rPr lang="tr-TR" sz="2200" dirty="0"/>
              <a:t>• Gerekiyorsa ileri arıtım (suyun yeniden kullanımı için dezenfeksiyon, ters </a:t>
            </a:r>
            <a:r>
              <a:rPr lang="tr-TR" sz="2200" dirty="0" err="1"/>
              <a:t>ozmoz</a:t>
            </a:r>
            <a:r>
              <a:rPr lang="tr-TR" sz="2200" dirty="0"/>
              <a:t>, vs.)</a:t>
            </a:r>
          </a:p>
          <a:p>
            <a:pPr algn="ctr">
              <a:lnSpc>
                <a:spcPct val="150000"/>
              </a:lnSpc>
            </a:pPr>
            <a:r>
              <a:rPr lang="tr-TR" sz="2200" dirty="0"/>
              <a:t>• Çamur yoğunlaştırma, şartlandırma ve çürütme</a:t>
            </a:r>
          </a:p>
          <a:p>
            <a:pPr algn="ctr">
              <a:lnSpc>
                <a:spcPct val="150000"/>
              </a:lnSpc>
            </a:pPr>
            <a:r>
              <a:rPr lang="tr-TR" sz="2200" dirty="0"/>
              <a:t>• Çamur susuzlaştırma/kurutma ve </a:t>
            </a:r>
            <a:r>
              <a:rPr lang="tr-TR" sz="2200" dirty="0" err="1"/>
              <a:t>bertarafı</a:t>
            </a:r>
            <a:endParaRPr lang="tr-TR" sz="2200" dirty="0"/>
          </a:p>
          <a:p>
            <a:pPr algn="ctr">
              <a:lnSpc>
                <a:spcPct val="150000"/>
              </a:lnSpc>
            </a:pPr>
            <a:r>
              <a:rPr lang="tr-TR" sz="2200" dirty="0"/>
              <a:t>• Dağıtma yapıları, borular ve kanallar</a:t>
            </a:r>
          </a:p>
          <a:p>
            <a:pPr algn="ctr">
              <a:lnSpc>
                <a:spcPct val="150000"/>
              </a:lnSpc>
            </a:pPr>
            <a:r>
              <a:rPr lang="es-ES" sz="2200" dirty="0"/>
              <a:t>• Kontrol laboratuarı ve hizmet binaları</a:t>
            </a:r>
            <a:endParaRPr lang="tr-TR" sz="2200" dirty="0"/>
          </a:p>
        </p:txBody>
      </p:sp>
      <p:sp>
        <p:nvSpPr>
          <p:cNvPr id="2" name="Slayt Numarası Yer Tutucusu 1">
            <a:extLst>
              <a:ext uri="{FF2B5EF4-FFF2-40B4-BE49-F238E27FC236}">
                <a16:creationId xmlns:a16="http://schemas.microsoft.com/office/drawing/2014/main" id="{3DFF1A52-E093-4375-8754-9E5A76591DB3}"/>
              </a:ext>
            </a:extLst>
          </p:cNvPr>
          <p:cNvSpPr>
            <a:spLocks noGrp="1"/>
          </p:cNvSpPr>
          <p:nvPr>
            <p:ph type="sldNum" sz="quarter" idx="12"/>
          </p:nvPr>
        </p:nvSpPr>
        <p:spPr/>
        <p:txBody>
          <a:bodyPr/>
          <a:lstStyle/>
          <a:p>
            <a:fld id="{657BBE04-05BE-4FBC-9874-B35B5FF8CB93}" type="slidenum">
              <a:rPr lang="tr-TR" smtClean="0"/>
              <a:pPr/>
              <a:t>18</a:t>
            </a:fld>
            <a:endParaRPr lang="tr-T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109537" y="1243871"/>
            <a:ext cx="8924925" cy="4370258"/>
          </a:xfrm>
          <a:prstGeom prst="rect">
            <a:avLst/>
          </a:prstGeom>
          <a:noFill/>
          <a:ln w="9525">
            <a:noFill/>
            <a:miter lim="800000"/>
            <a:headEnd/>
            <a:tailEnd/>
          </a:ln>
          <a:effectLst/>
        </p:spPr>
      </p:pic>
      <p:sp>
        <p:nvSpPr>
          <p:cNvPr id="2" name="Slayt Numarası Yer Tutucusu 1">
            <a:extLst>
              <a:ext uri="{FF2B5EF4-FFF2-40B4-BE49-F238E27FC236}">
                <a16:creationId xmlns:a16="http://schemas.microsoft.com/office/drawing/2014/main" id="{4FF787BE-DFD6-47FF-9098-710D572CD9CE}"/>
              </a:ext>
            </a:extLst>
          </p:cNvPr>
          <p:cNvSpPr>
            <a:spLocks noGrp="1"/>
          </p:cNvSpPr>
          <p:nvPr>
            <p:ph type="sldNum" sz="quarter" idx="12"/>
          </p:nvPr>
        </p:nvSpPr>
        <p:spPr/>
        <p:txBody>
          <a:bodyPr/>
          <a:lstStyle/>
          <a:p>
            <a:fld id="{657BBE04-05BE-4FBC-9874-B35B5FF8CB93}" type="slidenum">
              <a:rPr lang="tr-TR" smtClean="0"/>
              <a:pPr/>
              <a:t>19</a:t>
            </a:fld>
            <a:endParaRPr lang="tr-T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0" y="0"/>
            <a:ext cx="9144000" cy="7371249"/>
          </a:xfrm>
          <a:prstGeom prst="rect">
            <a:avLst/>
          </a:prstGeom>
        </p:spPr>
        <p:txBody>
          <a:bodyPr wrap="square">
            <a:spAutoFit/>
          </a:bodyPr>
          <a:lstStyle/>
          <a:p>
            <a:pPr algn="just"/>
            <a:r>
              <a:rPr lang="tr-TR" sz="2500" dirty="0"/>
              <a:t>En sonunda, </a:t>
            </a:r>
            <a:r>
              <a:rPr lang="tr-TR" sz="2500" dirty="0" err="1"/>
              <a:t>atıksu</a:t>
            </a:r>
            <a:r>
              <a:rPr lang="tr-TR" sz="2500" dirty="0"/>
              <a:t> verilecek tesis normal işletmeye alınır (başlangıçta, seyreltilmiş </a:t>
            </a:r>
            <a:r>
              <a:rPr lang="tr-TR" sz="2500" dirty="0" err="1"/>
              <a:t>atıksu</a:t>
            </a:r>
            <a:r>
              <a:rPr lang="tr-TR" sz="2500" dirty="0"/>
              <a:t> verilebilir). Bu esnada pompalar, havalandırıcılar ve geri devir ekipmanları (kısaca tüm ekipman) devreye alınır. </a:t>
            </a:r>
          </a:p>
          <a:p>
            <a:pPr algn="just"/>
            <a:endParaRPr lang="tr-TR" sz="2500" dirty="0"/>
          </a:p>
          <a:p>
            <a:pPr algn="just"/>
            <a:r>
              <a:rPr lang="tr-TR" sz="2500" dirty="0"/>
              <a:t>Proses için gerekirse, kimyasal maddeler eklenir. </a:t>
            </a:r>
          </a:p>
          <a:p>
            <a:pPr algn="just"/>
            <a:endParaRPr lang="tr-TR" sz="2500" dirty="0"/>
          </a:p>
          <a:p>
            <a:pPr algn="just"/>
            <a:r>
              <a:rPr lang="tr-TR" sz="2500" dirty="0"/>
              <a:t>Biyolojik havalandırma sistemlerinde, gerek aktif çamurda yeterli askıda katı madde (AKM) oluşumu için, gerek damlatmalı filtrede taş veya plastik ortamı üzerinde biyolojik film oluşumu için, 6- 8 hafta (bazen daha fazla) zaman gerekir. </a:t>
            </a:r>
          </a:p>
          <a:p>
            <a:pPr algn="just"/>
            <a:endParaRPr lang="tr-TR" sz="2500" dirty="0"/>
          </a:p>
          <a:p>
            <a:pPr algn="just"/>
            <a:r>
              <a:rPr lang="tr-TR" sz="2500" dirty="0"/>
              <a:t>Soğuk iklimlerde bu süre havasız çamur yataklı reaktörlerde daha da fazla olur. </a:t>
            </a:r>
          </a:p>
          <a:p>
            <a:pPr algn="just"/>
            <a:endParaRPr lang="tr-TR" sz="2500" dirty="0"/>
          </a:p>
          <a:p>
            <a:pPr algn="just"/>
            <a:r>
              <a:rPr lang="tr-TR" sz="2500" dirty="0"/>
              <a:t>Alg (stabilizasyon) havuzlarında mahalli alg türleri ürer. Başka bir yerden alg taşınmasına gerek yoktur. </a:t>
            </a:r>
          </a:p>
          <a:p>
            <a:pPr algn="just"/>
            <a:endParaRPr lang="tr-TR" sz="2400" dirty="0"/>
          </a:p>
          <a:p>
            <a:pPr algn="just"/>
            <a:endParaRPr lang="tr-TR" sz="2400" dirty="0"/>
          </a:p>
        </p:txBody>
      </p:sp>
      <p:sp>
        <p:nvSpPr>
          <p:cNvPr id="2" name="Slayt Numarası Yer Tutucusu 1">
            <a:extLst>
              <a:ext uri="{FF2B5EF4-FFF2-40B4-BE49-F238E27FC236}">
                <a16:creationId xmlns:a16="http://schemas.microsoft.com/office/drawing/2014/main" id="{7CB7D58E-34E7-4867-A253-144C5B308EB2}"/>
              </a:ext>
            </a:extLst>
          </p:cNvPr>
          <p:cNvSpPr>
            <a:spLocks noGrp="1"/>
          </p:cNvSpPr>
          <p:nvPr>
            <p:ph type="sldNum" sz="quarter" idx="12"/>
          </p:nvPr>
        </p:nvSpPr>
        <p:spPr/>
        <p:txBody>
          <a:bodyPr/>
          <a:lstStyle/>
          <a:p>
            <a:fld id="{657BBE04-05BE-4FBC-9874-B35B5FF8CB93}" type="slidenum">
              <a:rPr lang="tr-TR" smtClean="0"/>
              <a:pPr/>
              <a:t>20</a:t>
            </a:fld>
            <a:endParaRPr lang="tr-T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0"/>
            <a:ext cx="9144000" cy="6309420"/>
          </a:xfrm>
          <a:prstGeom prst="rect">
            <a:avLst/>
          </a:prstGeom>
        </p:spPr>
        <p:txBody>
          <a:bodyPr wrap="square">
            <a:spAutoFit/>
          </a:bodyPr>
          <a:lstStyle/>
          <a:p>
            <a:pPr algn="just"/>
            <a:r>
              <a:rPr lang="tr-TR" sz="2800" dirty="0"/>
              <a:t>Tesise bazen hidrolik, organik ve hatta </a:t>
            </a:r>
            <a:r>
              <a:rPr lang="tr-TR" sz="2800" dirty="0" err="1"/>
              <a:t>toksik</a:t>
            </a:r>
            <a:r>
              <a:rPr lang="tr-TR" sz="2800" dirty="0"/>
              <a:t> şok yükler geldiğinde problemler görülür. </a:t>
            </a:r>
          </a:p>
          <a:p>
            <a:pPr algn="just"/>
            <a:endParaRPr lang="tr-TR" sz="2800" dirty="0"/>
          </a:p>
          <a:p>
            <a:pPr algn="just"/>
            <a:r>
              <a:rPr lang="tr-TR" sz="2800" dirty="0"/>
              <a:t>Bu durum, ya kaynakta kontrol edilir, ya da dengeleme/nötralizasyon işlemleri uygulanır. </a:t>
            </a:r>
          </a:p>
          <a:p>
            <a:pPr algn="just"/>
            <a:endParaRPr lang="tr-TR" sz="2800" dirty="0"/>
          </a:p>
          <a:p>
            <a:pPr algn="just"/>
            <a:r>
              <a:rPr lang="tr-TR" sz="3200" dirty="0">
                <a:solidFill>
                  <a:srgbClr val="FF0000"/>
                </a:solidFill>
              </a:rPr>
              <a:t>0.5-2 saat süreyle normalin üç katından fazla hidrolik ve organik yük (BOİ), genellikle “şok yük” olarak adlandırılır.</a:t>
            </a:r>
          </a:p>
          <a:p>
            <a:pPr algn="just"/>
            <a:endParaRPr lang="tr-TR" sz="2800" dirty="0"/>
          </a:p>
          <a:p>
            <a:pPr algn="just"/>
            <a:endParaRPr lang="tr-TR" sz="2800" dirty="0"/>
          </a:p>
          <a:p>
            <a:pPr algn="ctr"/>
            <a:r>
              <a:rPr lang="tr-TR" sz="2800" u="sng" dirty="0">
                <a:solidFill>
                  <a:srgbClr val="7030A0"/>
                </a:solidFill>
                <a:effectLst>
                  <a:outerShdw blurRad="38100" dist="38100" dir="2700000" algn="tl">
                    <a:srgbClr val="000000">
                      <a:alpha val="43137"/>
                    </a:srgbClr>
                  </a:outerShdw>
                </a:effectLst>
              </a:rPr>
              <a:t>Tesis devreye alındıktan sonra, performans deneylerine geçilir. </a:t>
            </a:r>
          </a:p>
          <a:p>
            <a:pPr algn="ctr"/>
            <a:endParaRPr lang="tr-TR" sz="2800" u="sng" dirty="0">
              <a:solidFill>
                <a:srgbClr val="7030A0"/>
              </a:solidFill>
              <a:effectLst>
                <a:outerShdw blurRad="38100" dist="38100" dir="2700000" algn="tl">
                  <a:srgbClr val="000000">
                    <a:alpha val="43137"/>
                  </a:srgbClr>
                </a:outerShdw>
              </a:effectLst>
            </a:endParaRPr>
          </a:p>
          <a:p>
            <a:pPr algn="ctr"/>
            <a:r>
              <a:rPr lang="tr-TR" sz="2800" u="sng" dirty="0">
                <a:solidFill>
                  <a:srgbClr val="7030A0"/>
                </a:solidFill>
                <a:effectLst>
                  <a:outerShdw blurRad="38100" dist="38100" dir="2700000" algn="tl">
                    <a:srgbClr val="000000">
                      <a:alpha val="43137"/>
                    </a:srgbClr>
                  </a:outerShdw>
                </a:effectLst>
              </a:rPr>
              <a:t>Bu aşamada çeşitli numuneler alınır ve analizler yapılır.</a:t>
            </a:r>
          </a:p>
        </p:txBody>
      </p:sp>
      <p:sp>
        <p:nvSpPr>
          <p:cNvPr id="2" name="Slayt Numarası Yer Tutucusu 1">
            <a:extLst>
              <a:ext uri="{FF2B5EF4-FFF2-40B4-BE49-F238E27FC236}">
                <a16:creationId xmlns:a16="http://schemas.microsoft.com/office/drawing/2014/main" id="{8E7DBA4E-490B-4434-8823-1BCFB196B56C}"/>
              </a:ext>
            </a:extLst>
          </p:cNvPr>
          <p:cNvSpPr>
            <a:spLocks noGrp="1"/>
          </p:cNvSpPr>
          <p:nvPr>
            <p:ph type="sldNum" sz="quarter" idx="12"/>
          </p:nvPr>
        </p:nvSpPr>
        <p:spPr/>
        <p:txBody>
          <a:bodyPr/>
          <a:lstStyle/>
          <a:p>
            <a:fld id="{657BBE04-05BE-4FBC-9874-B35B5FF8CB93}" type="slidenum">
              <a:rPr lang="tr-TR" smtClean="0"/>
              <a:pPr/>
              <a:t>21</a:t>
            </a:fld>
            <a:endParaRPr lang="tr-T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srcRect/>
          <a:stretch>
            <a:fillRect/>
          </a:stretch>
        </p:blipFill>
        <p:spPr bwMode="auto">
          <a:xfrm>
            <a:off x="161925" y="404664"/>
            <a:ext cx="8820150" cy="5472608"/>
          </a:xfrm>
          <a:prstGeom prst="rect">
            <a:avLst/>
          </a:prstGeom>
          <a:noFill/>
          <a:ln w="9525">
            <a:noFill/>
            <a:miter lim="800000"/>
            <a:headEnd/>
            <a:tailEnd/>
          </a:ln>
          <a:effectLst/>
        </p:spPr>
      </p:pic>
      <p:sp>
        <p:nvSpPr>
          <p:cNvPr id="2" name="Slayt Numarası Yer Tutucusu 1">
            <a:extLst>
              <a:ext uri="{FF2B5EF4-FFF2-40B4-BE49-F238E27FC236}">
                <a16:creationId xmlns:a16="http://schemas.microsoft.com/office/drawing/2014/main" id="{46F19073-A7DA-4ADD-A17C-3FB87B8CF014}"/>
              </a:ext>
            </a:extLst>
          </p:cNvPr>
          <p:cNvSpPr>
            <a:spLocks noGrp="1"/>
          </p:cNvSpPr>
          <p:nvPr>
            <p:ph type="sldNum" sz="quarter" idx="12"/>
          </p:nvPr>
        </p:nvSpPr>
        <p:spPr/>
        <p:txBody>
          <a:bodyPr/>
          <a:lstStyle/>
          <a:p>
            <a:fld id="{657BBE04-05BE-4FBC-9874-B35B5FF8CB93}" type="slidenum">
              <a:rPr lang="tr-TR" smtClean="0"/>
              <a:pPr/>
              <a:t>22</a:t>
            </a:fld>
            <a:endParaRPr lang="tr-T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srcRect/>
          <a:stretch>
            <a:fillRect/>
          </a:stretch>
        </p:blipFill>
        <p:spPr bwMode="auto">
          <a:xfrm>
            <a:off x="0" y="0"/>
            <a:ext cx="9144000" cy="6429396"/>
          </a:xfrm>
          <a:prstGeom prst="rect">
            <a:avLst/>
          </a:prstGeom>
          <a:noFill/>
          <a:ln w="9525">
            <a:noFill/>
            <a:miter lim="800000"/>
            <a:headEnd/>
            <a:tailEnd/>
          </a:ln>
          <a:effectLst/>
        </p:spPr>
      </p:pic>
      <p:sp>
        <p:nvSpPr>
          <p:cNvPr id="2" name="Slayt Numarası Yer Tutucusu 1">
            <a:extLst>
              <a:ext uri="{FF2B5EF4-FFF2-40B4-BE49-F238E27FC236}">
                <a16:creationId xmlns:a16="http://schemas.microsoft.com/office/drawing/2014/main" id="{16A26691-AAD6-4114-ACBF-A94B93CE8B51}"/>
              </a:ext>
            </a:extLst>
          </p:cNvPr>
          <p:cNvSpPr>
            <a:spLocks noGrp="1"/>
          </p:cNvSpPr>
          <p:nvPr>
            <p:ph type="sldNum" sz="quarter" idx="12"/>
          </p:nvPr>
        </p:nvSpPr>
        <p:spPr/>
        <p:txBody>
          <a:bodyPr/>
          <a:lstStyle/>
          <a:p>
            <a:fld id="{657BBE04-05BE-4FBC-9874-B35B5FF8CB93}" type="slidenum">
              <a:rPr lang="tr-TR" smtClean="0"/>
              <a:pPr/>
              <a:t>23</a:t>
            </a:fld>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119063" y="1000109"/>
            <a:ext cx="8905875" cy="4949171"/>
          </a:xfrm>
          <a:prstGeom prst="rect">
            <a:avLst/>
          </a:prstGeom>
          <a:noFill/>
          <a:ln w="9525">
            <a:noFill/>
            <a:miter lim="800000"/>
            <a:headEnd/>
            <a:tailEnd/>
          </a:ln>
          <a:effectLst/>
        </p:spPr>
      </p:pic>
      <p:sp>
        <p:nvSpPr>
          <p:cNvPr id="2" name="Slayt Numarası Yer Tutucusu 1">
            <a:extLst>
              <a:ext uri="{FF2B5EF4-FFF2-40B4-BE49-F238E27FC236}">
                <a16:creationId xmlns:a16="http://schemas.microsoft.com/office/drawing/2014/main" id="{B1817EF9-BEBD-4B74-95DB-D52F16D64D2B}"/>
              </a:ext>
            </a:extLst>
          </p:cNvPr>
          <p:cNvSpPr>
            <a:spLocks noGrp="1"/>
          </p:cNvSpPr>
          <p:nvPr>
            <p:ph type="sldNum" sz="quarter" idx="12"/>
          </p:nvPr>
        </p:nvSpPr>
        <p:spPr/>
        <p:txBody>
          <a:bodyPr/>
          <a:lstStyle/>
          <a:p>
            <a:fld id="{657BBE04-05BE-4FBC-9874-B35B5FF8CB93}" type="slidenum">
              <a:rPr lang="tr-TR" smtClean="0"/>
              <a:pPr/>
              <a:t>24</a:t>
            </a:fld>
            <a:endParaRPr lang="tr-T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etin kutusu"/>
          <p:cNvSpPr txBox="1"/>
          <p:nvPr/>
        </p:nvSpPr>
        <p:spPr>
          <a:xfrm>
            <a:off x="0" y="0"/>
            <a:ext cx="9144000" cy="461665"/>
          </a:xfrm>
          <a:prstGeom prst="rect">
            <a:avLst/>
          </a:prstGeom>
          <a:noFill/>
        </p:spPr>
        <p:txBody>
          <a:bodyPr wrap="square" rtlCol="0">
            <a:spAutoFit/>
          </a:bodyPr>
          <a:lstStyle/>
          <a:p>
            <a:pPr algn="just"/>
            <a:r>
              <a:rPr lang="tr-TR" sz="2400" b="1" dirty="0"/>
              <a:t>Sorunsuz İşletme Prensipleri</a:t>
            </a:r>
            <a:endParaRPr lang="tr-TR" sz="2400" dirty="0"/>
          </a:p>
        </p:txBody>
      </p:sp>
      <p:pic>
        <p:nvPicPr>
          <p:cNvPr id="10242" name="Picture 2"/>
          <p:cNvPicPr>
            <a:picLocks noChangeAspect="1" noChangeArrowheads="1"/>
          </p:cNvPicPr>
          <p:nvPr/>
        </p:nvPicPr>
        <p:blipFill>
          <a:blip r:embed="rId2"/>
          <a:srcRect/>
          <a:stretch>
            <a:fillRect/>
          </a:stretch>
        </p:blipFill>
        <p:spPr bwMode="auto">
          <a:xfrm>
            <a:off x="-14287" y="991558"/>
            <a:ext cx="9115425" cy="4874884"/>
          </a:xfrm>
          <a:prstGeom prst="rect">
            <a:avLst/>
          </a:prstGeom>
          <a:noFill/>
          <a:ln w="9525">
            <a:noFill/>
            <a:miter lim="800000"/>
            <a:headEnd/>
            <a:tailEnd/>
          </a:ln>
          <a:effectLst/>
        </p:spPr>
      </p:pic>
      <p:sp>
        <p:nvSpPr>
          <p:cNvPr id="2" name="Slayt Numarası Yer Tutucusu 1">
            <a:extLst>
              <a:ext uri="{FF2B5EF4-FFF2-40B4-BE49-F238E27FC236}">
                <a16:creationId xmlns:a16="http://schemas.microsoft.com/office/drawing/2014/main" id="{047157E7-9E4C-481C-8C7D-7E8AF198EBA2}"/>
              </a:ext>
            </a:extLst>
          </p:cNvPr>
          <p:cNvSpPr>
            <a:spLocks noGrp="1"/>
          </p:cNvSpPr>
          <p:nvPr>
            <p:ph type="sldNum" sz="quarter" idx="12"/>
          </p:nvPr>
        </p:nvSpPr>
        <p:spPr/>
        <p:txBody>
          <a:bodyPr/>
          <a:lstStyle/>
          <a:p>
            <a:fld id="{657BBE04-05BE-4FBC-9874-B35B5FF8CB93}" type="slidenum">
              <a:rPr lang="tr-TR" smtClean="0"/>
              <a:pPr/>
              <a:t>25</a:t>
            </a:fld>
            <a:endParaRPr lang="tr-T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11022" y="908720"/>
            <a:ext cx="9143999" cy="4584002"/>
          </a:xfrm>
          <a:prstGeom prst="rect">
            <a:avLst/>
          </a:prstGeom>
          <a:noFill/>
          <a:ln w="9525">
            <a:noFill/>
            <a:miter lim="800000"/>
            <a:headEnd/>
            <a:tailEnd/>
          </a:ln>
          <a:effectLst/>
        </p:spPr>
      </p:pic>
      <p:sp>
        <p:nvSpPr>
          <p:cNvPr id="2" name="Slayt Numarası Yer Tutucusu 1">
            <a:extLst>
              <a:ext uri="{FF2B5EF4-FFF2-40B4-BE49-F238E27FC236}">
                <a16:creationId xmlns:a16="http://schemas.microsoft.com/office/drawing/2014/main" id="{3EAA6AF6-2FD8-4FB3-8357-5E0332D19DC3}"/>
              </a:ext>
            </a:extLst>
          </p:cNvPr>
          <p:cNvSpPr>
            <a:spLocks noGrp="1"/>
          </p:cNvSpPr>
          <p:nvPr>
            <p:ph type="sldNum" sz="quarter" idx="12"/>
          </p:nvPr>
        </p:nvSpPr>
        <p:spPr/>
        <p:txBody>
          <a:bodyPr/>
          <a:lstStyle/>
          <a:p>
            <a:fld id="{657BBE04-05BE-4FBC-9874-B35B5FF8CB93}" type="slidenum">
              <a:rPr lang="tr-TR" smtClean="0"/>
              <a:pPr/>
              <a:t>26</a:t>
            </a:fld>
            <a:endParaRPr lang="tr-T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2231" y="116632"/>
            <a:ext cx="9144000" cy="2880320"/>
          </a:xfrm>
          <a:prstGeom prst="rect">
            <a:avLst/>
          </a:prstGeom>
          <a:noFill/>
          <a:ln w="9525">
            <a:noFill/>
            <a:miter lim="800000"/>
            <a:headEnd/>
            <a:tailEnd/>
          </a:ln>
          <a:effectLst/>
        </p:spPr>
      </p:pic>
      <p:pic>
        <p:nvPicPr>
          <p:cNvPr id="3" name="Picture 2">
            <a:extLst>
              <a:ext uri="{FF2B5EF4-FFF2-40B4-BE49-F238E27FC236}">
                <a16:creationId xmlns:a16="http://schemas.microsoft.com/office/drawing/2014/main" id="{9D9ECE88-6CF6-49E4-A787-63B81F6B9341}"/>
              </a:ext>
            </a:extLst>
          </p:cNvPr>
          <p:cNvPicPr>
            <a:picLocks noChangeAspect="1" noChangeArrowheads="1"/>
          </p:cNvPicPr>
          <p:nvPr/>
        </p:nvPicPr>
        <p:blipFill>
          <a:blip r:embed="rId3"/>
          <a:srcRect/>
          <a:stretch>
            <a:fillRect/>
          </a:stretch>
        </p:blipFill>
        <p:spPr bwMode="auto">
          <a:xfrm>
            <a:off x="71422" y="3573016"/>
            <a:ext cx="9072578" cy="2636912"/>
          </a:xfrm>
          <a:prstGeom prst="rect">
            <a:avLst/>
          </a:prstGeom>
          <a:noFill/>
          <a:ln w="9525">
            <a:noFill/>
            <a:miter lim="800000"/>
            <a:headEnd/>
            <a:tailEnd/>
          </a:ln>
          <a:effectLst/>
        </p:spPr>
      </p:pic>
      <p:sp>
        <p:nvSpPr>
          <p:cNvPr id="2" name="Slayt Numarası Yer Tutucusu 1">
            <a:extLst>
              <a:ext uri="{FF2B5EF4-FFF2-40B4-BE49-F238E27FC236}">
                <a16:creationId xmlns:a16="http://schemas.microsoft.com/office/drawing/2014/main" id="{A34837A2-BDE3-4BFD-9746-5BF3DE02E4C1}"/>
              </a:ext>
            </a:extLst>
          </p:cNvPr>
          <p:cNvSpPr>
            <a:spLocks noGrp="1"/>
          </p:cNvSpPr>
          <p:nvPr>
            <p:ph type="sldNum" sz="quarter" idx="12"/>
          </p:nvPr>
        </p:nvSpPr>
        <p:spPr/>
        <p:txBody>
          <a:bodyPr/>
          <a:lstStyle/>
          <a:p>
            <a:fld id="{657BBE04-05BE-4FBC-9874-B35B5FF8CB93}" type="slidenum">
              <a:rPr lang="tr-TR" smtClean="0"/>
              <a:pPr/>
              <a:t>27</a:t>
            </a:fld>
            <a:endParaRPr lang="tr-T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32186" y="6506234"/>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6B413796-5DF6-4F7A-8F57-AC6E70978ACA}"/>
              </a:ext>
            </a:extLst>
          </p:cNvPr>
          <p:cNvPicPr>
            <a:picLocks noChangeAspect="1"/>
          </p:cNvPicPr>
          <p:nvPr/>
        </p:nvPicPr>
        <p:blipFill>
          <a:blip r:embed="rId2"/>
          <a:stretch>
            <a:fillRect/>
          </a:stretch>
        </p:blipFill>
        <p:spPr>
          <a:xfrm>
            <a:off x="1403648" y="13212"/>
            <a:ext cx="6408712" cy="6474382"/>
          </a:xfrm>
          <a:prstGeom prst="rect">
            <a:avLst/>
          </a:prstGeom>
        </p:spPr>
      </p:pic>
      <p:sp>
        <p:nvSpPr>
          <p:cNvPr id="4" name="Slayt Numarası Yer Tutucusu 3">
            <a:extLst>
              <a:ext uri="{FF2B5EF4-FFF2-40B4-BE49-F238E27FC236}">
                <a16:creationId xmlns:a16="http://schemas.microsoft.com/office/drawing/2014/main" id="{35CCC918-3E1B-4CAF-8B53-E0CA7088E764}"/>
              </a:ext>
            </a:extLst>
          </p:cNvPr>
          <p:cNvSpPr>
            <a:spLocks noGrp="1"/>
          </p:cNvSpPr>
          <p:nvPr>
            <p:ph type="sldNum" sz="quarter" idx="12"/>
          </p:nvPr>
        </p:nvSpPr>
        <p:spPr/>
        <p:txBody>
          <a:bodyPr/>
          <a:lstStyle/>
          <a:p>
            <a:fld id="{657BBE04-05BE-4FBC-9874-B35B5FF8CB93}" type="slidenum">
              <a:rPr lang="tr-TR" smtClean="0"/>
              <a:pPr/>
              <a:t>28</a:t>
            </a:fld>
            <a:endParaRPr lang="tr-TR"/>
          </a:p>
        </p:txBody>
      </p:sp>
    </p:spTree>
    <p:extLst>
      <p:ext uri="{BB962C8B-B14F-4D97-AF65-F5344CB8AC3E}">
        <p14:creationId xmlns:p14="http://schemas.microsoft.com/office/powerpoint/2010/main" val="38456717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6507935"/>
          </a:xfrm>
          <a:prstGeom prst="rect">
            <a:avLst/>
          </a:prstGeom>
          <a:noFill/>
        </p:spPr>
        <p:txBody>
          <a:bodyPr wrap="square" rtlCol="0">
            <a:spAutoFit/>
          </a:bodyPr>
          <a:lstStyle/>
          <a:p>
            <a:pPr algn="just">
              <a:lnSpc>
                <a:spcPct val="150000"/>
              </a:lnSpc>
            </a:pPr>
            <a:r>
              <a:rPr lang="tr-TR" sz="2000" b="1" dirty="0" err="1">
                <a:solidFill>
                  <a:srgbClr val="FF0000"/>
                </a:solidFill>
              </a:rPr>
              <a:t>Atıksu</a:t>
            </a:r>
            <a:r>
              <a:rPr lang="tr-TR" sz="2000" b="1" dirty="0">
                <a:solidFill>
                  <a:srgbClr val="FF0000"/>
                </a:solidFill>
              </a:rPr>
              <a:t> Arıtma Tesisi Projelendirme Aşamasında; </a:t>
            </a:r>
            <a:endParaRPr lang="tr-TR" sz="2000" dirty="0">
              <a:solidFill>
                <a:srgbClr val="FF0000"/>
              </a:solidFill>
            </a:endParaRPr>
          </a:p>
          <a:p>
            <a:pPr algn="just">
              <a:lnSpc>
                <a:spcPct val="150000"/>
              </a:lnSpc>
            </a:pPr>
            <a:r>
              <a:rPr lang="tr-TR" sz="2000" dirty="0"/>
              <a:t>Alıcı ortam deşarj standartlarını sağlayabilecek güvenilir, teknolojisi ispatlanmış proses seçimi </a:t>
            </a:r>
          </a:p>
          <a:p>
            <a:pPr algn="just">
              <a:lnSpc>
                <a:spcPct val="150000"/>
              </a:lnSpc>
            </a:pPr>
            <a:endParaRPr lang="tr-TR" sz="2000" dirty="0"/>
          </a:p>
          <a:p>
            <a:pPr algn="just">
              <a:lnSpc>
                <a:spcPct val="150000"/>
              </a:lnSpc>
            </a:pPr>
            <a:r>
              <a:rPr lang="tr-TR" sz="2000" dirty="0"/>
              <a:t>Proses tasarımında doğru yaklaşımlar ve </a:t>
            </a:r>
            <a:r>
              <a:rPr lang="tr-TR" sz="2000" dirty="0" err="1"/>
              <a:t>kabüllerin</a:t>
            </a:r>
            <a:r>
              <a:rPr lang="tr-TR" sz="2000" dirty="0"/>
              <a:t> yapılmış olması </a:t>
            </a:r>
          </a:p>
          <a:p>
            <a:pPr algn="just">
              <a:lnSpc>
                <a:spcPct val="150000"/>
              </a:lnSpc>
            </a:pPr>
            <a:endParaRPr lang="tr-TR" sz="2000" dirty="0"/>
          </a:p>
          <a:p>
            <a:pPr algn="just">
              <a:lnSpc>
                <a:spcPct val="150000"/>
              </a:lnSpc>
            </a:pPr>
            <a:r>
              <a:rPr lang="tr-TR" sz="2000" dirty="0"/>
              <a:t>AAT yapılacak bölgenin özelliklerinin (kanalizasyon şebekesi durumu, sızma debisi, iklim, zemin özellikleri, arazi durumu, AAT yer seçimi </a:t>
            </a:r>
            <a:r>
              <a:rPr lang="tr-TR" sz="2000" dirty="0" err="1"/>
              <a:t>vb</a:t>
            </a:r>
            <a:r>
              <a:rPr lang="tr-TR" sz="2000" dirty="0"/>
              <a:t>) göz önüne alınmış olması </a:t>
            </a:r>
          </a:p>
          <a:p>
            <a:pPr algn="just">
              <a:lnSpc>
                <a:spcPct val="150000"/>
              </a:lnSpc>
            </a:pPr>
            <a:endParaRPr lang="tr-TR" sz="2000" dirty="0"/>
          </a:p>
          <a:p>
            <a:pPr algn="just">
              <a:lnSpc>
                <a:spcPct val="150000"/>
              </a:lnSpc>
            </a:pPr>
            <a:r>
              <a:rPr lang="fi-FI" sz="2000" dirty="0"/>
              <a:t>Kaliteli ekipmaların ve uygun kapasitelerin seçilmesi </a:t>
            </a:r>
          </a:p>
          <a:p>
            <a:pPr algn="just">
              <a:lnSpc>
                <a:spcPct val="150000"/>
              </a:lnSpc>
            </a:pPr>
            <a:r>
              <a:rPr lang="tr-TR" sz="2000" dirty="0"/>
              <a:t>İlk yatırım maliyeti </a:t>
            </a:r>
          </a:p>
          <a:p>
            <a:pPr algn="just">
              <a:lnSpc>
                <a:spcPct val="150000"/>
              </a:lnSpc>
            </a:pPr>
            <a:endParaRPr lang="tr-TR" sz="2000" dirty="0"/>
          </a:p>
          <a:p>
            <a:pPr algn="just">
              <a:lnSpc>
                <a:spcPct val="150000"/>
              </a:lnSpc>
            </a:pPr>
            <a:r>
              <a:rPr lang="tr-TR" sz="2000" dirty="0"/>
              <a:t>Projelendirilen tesisin nitelikli personel ihtiyacı ve ilgili belediyenin bu nitelikteki personeli istihdam edebilmesi göz önüne alınmalıdır. </a:t>
            </a:r>
          </a:p>
        </p:txBody>
      </p:sp>
      <p:sp>
        <p:nvSpPr>
          <p:cNvPr id="2" name="Slayt Numarası Yer Tutucusu 1">
            <a:extLst>
              <a:ext uri="{FF2B5EF4-FFF2-40B4-BE49-F238E27FC236}">
                <a16:creationId xmlns:a16="http://schemas.microsoft.com/office/drawing/2014/main" id="{3F78A6B4-CB8A-4AE4-98F8-EBC84A2599B9}"/>
              </a:ext>
            </a:extLst>
          </p:cNvPr>
          <p:cNvSpPr>
            <a:spLocks noGrp="1"/>
          </p:cNvSpPr>
          <p:nvPr>
            <p:ph type="sldNum" sz="quarter" idx="12"/>
          </p:nvPr>
        </p:nvSpPr>
        <p:spPr/>
        <p:txBody>
          <a:bodyPr/>
          <a:lstStyle/>
          <a:p>
            <a:fld id="{657BBE04-05BE-4FBC-9874-B35B5FF8CB93}" type="slidenum">
              <a:rPr lang="tr-TR" smtClean="0"/>
              <a:pPr/>
              <a:t>29</a:t>
            </a:fld>
            <a:endParaRPr lang="tr-TR"/>
          </a:p>
        </p:txBody>
      </p:sp>
    </p:spTree>
    <p:extLst>
      <p:ext uri="{BB962C8B-B14F-4D97-AF65-F5344CB8AC3E}">
        <p14:creationId xmlns:p14="http://schemas.microsoft.com/office/powerpoint/2010/main" val="2202013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6370975"/>
          </a:xfrm>
          <a:prstGeom prst="rect">
            <a:avLst/>
          </a:prstGeom>
          <a:noFill/>
        </p:spPr>
        <p:txBody>
          <a:bodyPr wrap="square" rtlCol="0">
            <a:spAutoFit/>
          </a:bodyPr>
          <a:lstStyle/>
          <a:p>
            <a:pPr algn="just"/>
            <a:r>
              <a:rPr lang="tr-TR" sz="2400" b="1" dirty="0" err="1">
                <a:solidFill>
                  <a:srgbClr val="FF0000"/>
                </a:solidFill>
              </a:rPr>
              <a:t>Atıksu</a:t>
            </a:r>
            <a:r>
              <a:rPr lang="tr-TR" sz="2400" b="1" dirty="0">
                <a:solidFill>
                  <a:srgbClr val="FF0000"/>
                </a:solidFill>
              </a:rPr>
              <a:t> Arıtma Tesisi İnşaat Aşamasında; </a:t>
            </a:r>
            <a:endParaRPr lang="tr-TR" sz="2400" dirty="0">
              <a:solidFill>
                <a:srgbClr val="FF0000"/>
              </a:solidFill>
            </a:endParaRPr>
          </a:p>
          <a:p>
            <a:pPr algn="just"/>
            <a:r>
              <a:rPr lang="tr-TR" sz="2400" dirty="0"/>
              <a:t>Projeye uygun olarak tüm </a:t>
            </a:r>
            <a:r>
              <a:rPr lang="tr-TR" sz="2400" dirty="0" err="1"/>
              <a:t>inşai</a:t>
            </a:r>
            <a:r>
              <a:rPr lang="tr-TR" sz="2400" dirty="0"/>
              <a:t> unsurların doğru inşa edilmesi </a:t>
            </a:r>
          </a:p>
          <a:p>
            <a:pPr algn="just"/>
            <a:r>
              <a:rPr lang="tr-TR" sz="2400" dirty="0"/>
              <a:t>Zemin </a:t>
            </a:r>
            <a:r>
              <a:rPr lang="tr-TR" sz="2400" dirty="0" err="1"/>
              <a:t>etüd</a:t>
            </a:r>
            <a:r>
              <a:rPr lang="tr-TR" sz="2400" dirty="0"/>
              <a:t> raporuna göre uygun inşaatın yapılması ve havuz sızdırmazlıklarının sağlanması </a:t>
            </a:r>
          </a:p>
          <a:p>
            <a:pPr algn="just"/>
            <a:r>
              <a:rPr lang="tr-TR" sz="2400" dirty="0"/>
              <a:t>Mekanik ekipmanların, elektrik işlerinin ve tüm enstrümanların doğru olarak montajı </a:t>
            </a:r>
          </a:p>
          <a:p>
            <a:pPr algn="just"/>
            <a:endParaRPr lang="tr-TR" sz="2400" dirty="0"/>
          </a:p>
          <a:p>
            <a:pPr algn="just"/>
            <a:r>
              <a:rPr lang="tr-TR" sz="2400" b="1" dirty="0" err="1">
                <a:solidFill>
                  <a:srgbClr val="FF0000"/>
                </a:solidFill>
              </a:rPr>
              <a:t>Atıksu</a:t>
            </a:r>
            <a:r>
              <a:rPr lang="tr-TR" sz="2400" b="1" dirty="0">
                <a:solidFill>
                  <a:srgbClr val="FF0000"/>
                </a:solidFill>
              </a:rPr>
              <a:t> Arıtma Tesisi İşletme Aşamasında; </a:t>
            </a:r>
            <a:endParaRPr lang="tr-TR" sz="2400" dirty="0">
              <a:solidFill>
                <a:srgbClr val="FF0000"/>
              </a:solidFill>
            </a:endParaRPr>
          </a:p>
          <a:p>
            <a:pPr algn="just"/>
            <a:r>
              <a:rPr lang="tr-TR" sz="2400" dirty="0"/>
              <a:t>Yeterli sayı ve nitelikte personelin istihdam edilmesi </a:t>
            </a:r>
          </a:p>
          <a:p>
            <a:pPr algn="just"/>
            <a:r>
              <a:rPr lang="tr-TR" sz="2400" dirty="0"/>
              <a:t>Tesisin büyüklüğüne göre; proses verimini izlemek üzere bir laboratuvar kurulması </a:t>
            </a:r>
          </a:p>
          <a:p>
            <a:pPr algn="just"/>
            <a:r>
              <a:rPr lang="tr-TR" sz="2400" dirty="0"/>
              <a:t>Tesis bakım ve onarımının düzenli olarak yapılması </a:t>
            </a:r>
          </a:p>
          <a:p>
            <a:pPr algn="just"/>
            <a:r>
              <a:rPr lang="tr-TR" sz="2400" dirty="0"/>
              <a:t>İşletme giderlerinin karşılanması için bütçe ayırılması gerekmektedir. </a:t>
            </a:r>
          </a:p>
          <a:p>
            <a:pPr algn="just"/>
            <a:endParaRPr lang="tr-TR" sz="2400" dirty="0"/>
          </a:p>
          <a:p>
            <a:pPr algn="just"/>
            <a:r>
              <a:rPr lang="tr-TR" sz="2400" dirty="0">
                <a:solidFill>
                  <a:srgbClr val="7030A0"/>
                </a:solidFill>
              </a:rPr>
              <a:t>Bu üç bileşenden birinde hata yapıldığında işletme sorunları yaşanan bir </a:t>
            </a:r>
            <a:r>
              <a:rPr lang="tr-TR" sz="2400" dirty="0" err="1">
                <a:solidFill>
                  <a:srgbClr val="7030A0"/>
                </a:solidFill>
              </a:rPr>
              <a:t>atıksu</a:t>
            </a:r>
            <a:r>
              <a:rPr lang="tr-TR" sz="2400" dirty="0">
                <a:solidFill>
                  <a:srgbClr val="7030A0"/>
                </a:solidFill>
              </a:rPr>
              <a:t> arıtma tesisi veya atıl bir </a:t>
            </a:r>
            <a:r>
              <a:rPr lang="tr-TR" sz="2400" dirty="0" err="1">
                <a:solidFill>
                  <a:srgbClr val="7030A0"/>
                </a:solidFill>
              </a:rPr>
              <a:t>atıksu</a:t>
            </a:r>
            <a:r>
              <a:rPr lang="tr-TR" sz="2400" dirty="0">
                <a:solidFill>
                  <a:srgbClr val="7030A0"/>
                </a:solidFill>
              </a:rPr>
              <a:t> arıtma tesisi örneği ile karşılaşılmaktadır. </a:t>
            </a:r>
          </a:p>
        </p:txBody>
      </p:sp>
      <p:sp>
        <p:nvSpPr>
          <p:cNvPr id="2" name="Slayt Numarası Yer Tutucusu 1">
            <a:extLst>
              <a:ext uri="{FF2B5EF4-FFF2-40B4-BE49-F238E27FC236}">
                <a16:creationId xmlns:a16="http://schemas.microsoft.com/office/drawing/2014/main" id="{E05D1829-F196-4193-88AF-3AAEA9C9A7D6}"/>
              </a:ext>
            </a:extLst>
          </p:cNvPr>
          <p:cNvSpPr>
            <a:spLocks noGrp="1"/>
          </p:cNvSpPr>
          <p:nvPr>
            <p:ph type="sldNum" sz="quarter" idx="12"/>
          </p:nvPr>
        </p:nvSpPr>
        <p:spPr/>
        <p:txBody>
          <a:bodyPr/>
          <a:lstStyle/>
          <a:p>
            <a:fld id="{657BBE04-05BE-4FBC-9874-B35B5FF8CB93}" type="slidenum">
              <a:rPr lang="tr-TR" smtClean="0"/>
              <a:pPr/>
              <a:t>30</a:t>
            </a:fld>
            <a:endParaRPr lang="tr-TR"/>
          </a:p>
        </p:txBody>
      </p:sp>
    </p:spTree>
    <p:extLst>
      <p:ext uri="{BB962C8B-B14F-4D97-AF65-F5344CB8AC3E}">
        <p14:creationId xmlns:p14="http://schemas.microsoft.com/office/powerpoint/2010/main" val="22139398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53AD060C-F4EE-43DE-A991-724BF7092889}"/>
              </a:ext>
            </a:extLst>
          </p:cNvPr>
          <p:cNvPicPr>
            <a:picLocks noChangeAspect="1"/>
          </p:cNvPicPr>
          <p:nvPr/>
        </p:nvPicPr>
        <p:blipFill>
          <a:blip r:embed="rId2"/>
          <a:stretch>
            <a:fillRect/>
          </a:stretch>
        </p:blipFill>
        <p:spPr>
          <a:xfrm>
            <a:off x="971600" y="0"/>
            <a:ext cx="7704856" cy="6633667"/>
          </a:xfrm>
          <a:prstGeom prst="rect">
            <a:avLst/>
          </a:prstGeom>
        </p:spPr>
      </p:pic>
      <p:sp>
        <p:nvSpPr>
          <p:cNvPr id="4" name="Slayt Numarası Yer Tutucusu 3">
            <a:extLst>
              <a:ext uri="{FF2B5EF4-FFF2-40B4-BE49-F238E27FC236}">
                <a16:creationId xmlns:a16="http://schemas.microsoft.com/office/drawing/2014/main" id="{CF7FEA06-F218-403B-B3B1-83B4DA03C82D}"/>
              </a:ext>
            </a:extLst>
          </p:cNvPr>
          <p:cNvSpPr>
            <a:spLocks noGrp="1"/>
          </p:cNvSpPr>
          <p:nvPr>
            <p:ph type="sldNum" sz="quarter" idx="12"/>
          </p:nvPr>
        </p:nvSpPr>
        <p:spPr/>
        <p:txBody>
          <a:bodyPr/>
          <a:lstStyle/>
          <a:p>
            <a:fld id="{657BBE04-05BE-4FBC-9874-B35B5FF8CB93}" type="slidenum">
              <a:rPr lang="tr-TR" smtClean="0"/>
              <a:pPr/>
              <a:t>31</a:t>
            </a:fld>
            <a:endParaRPr lang="tr-TR"/>
          </a:p>
        </p:txBody>
      </p:sp>
    </p:spTree>
    <p:extLst>
      <p:ext uri="{BB962C8B-B14F-4D97-AF65-F5344CB8AC3E}">
        <p14:creationId xmlns:p14="http://schemas.microsoft.com/office/powerpoint/2010/main" val="1182067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1088F44D-995D-4889-93F5-CA0CF89D6C24}"/>
              </a:ext>
            </a:extLst>
          </p:cNvPr>
          <p:cNvPicPr>
            <a:picLocks noChangeAspect="1"/>
          </p:cNvPicPr>
          <p:nvPr/>
        </p:nvPicPr>
        <p:blipFill>
          <a:blip r:embed="rId2"/>
          <a:stretch>
            <a:fillRect/>
          </a:stretch>
        </p:blipFill>
        <p:spPr>
          <a:xfrm>
            <a:off x="1691680" y="116632"/>
            <a:ext cx="6048672" cy="6402389"/>
          </a:xfrm>
          <a:prstGeom prst="rect">
            <a:avLst/>
          </a:prstGeom>
        </p:spPr>
      </p:pic>
      <p:sp>
        <p:nvSpPr>
          <p:cNvPr id="4" name="Slayt Numarası Yer Tutucusu 3">
            <a:extLst>
              <a:ext uri="{FF2B5EF4-FFF2-40B4-BE49-F238E27FC236}">
                <a16:creationId xmlns:a16="http://schemas.microsoft.com/office/drawing/2014/main" id="{9735AB3E-00BB-4E89-A25F-D569DC3A6AF4}"/>
              </a:ext>
            </a:extLst>
          </p:cNvPr>
          <p:cNvSpPr>
            <a:spLocks noGrp="1"/>
          </p:cNvSpPr>
          <p:nvPr>
            <p:ph type="sldNum" sz="quarter" idx="12"/>
          </p:nvPr>
        </p:nvSpPr>
        <p:spPr/>
        <p:txBody>
          <a:bodyPr/>
          <a:lstStyle/>
          <a:p>
            <a:fld id="{657BBE04-05BE-4FBC-9874-B35B5FF8CB93}" type="slidenum">
              <a:rPr lang="tr-TR" smtClean="0"/>
              <a:pPr/>
              <a:t>32</a:t>
            </a:fld>
            <a:endParaRPr lang="tr-TR"/>
          </a:p>
        </p:txBody>
      </p:sp>
    </p:spTree>
    <p:extLst>
      <p:ext uri="{BB962C8B-B14F-4D97-AF65-F5344CB8AC3E}">
        <p14:creationId xmlns:p14="http://schemas.microsoft.com/office/powerpoint/2010/main" val="38486470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8B4C72FB-825A-4462-804E-88FD34B0CC1A}"/>
              </a:ext>
            </a:extLst>
          </p:cNvPr>
          <p:cNvPicPr>
            <a:picLocks noChangeAspect="1"/>
          </p:cNvPicPr>
          <p:nvPr/>
        </p:nvPicPr>
        <p:blipFill>
          <a:blip r:embed="rId2"/>
          <a:stretch>
            <a:fillRect/>
          </a:stretch>
        </p:blipFill>
        <p:spPr>
          <a:xfrm>
            <a:off x="1187624" y="221182"/>
            <a:ext cx="6984775" cy="6325648"/>
          </a:xfrm>
          <a:prstGeom prst="rect">
            <a:avLst/>
          </a:prstGeom>
        </p:spPr>
      </p:pic>
      <p:sp>
        <p:nvSpPr>
          <p:cNvPr id="4" name="Slayt Numarası Yer Tutucusu 3">
            <a:extLst>
              <a:ext uri="{FF2B5EF4-FFF2-40B4-BE49-F238E27FC236}">
                <a16:creationId xmlns:a16="http://schemas.microsoft.com/office/drawing/2014/main" id="{E9D6D215-10A9-46EF-B33C-B93713968D55}"/>
              </a:ext>
            </a:extLst>
          </p:cNvPr>
          <p:cNvSpPr>
            <a:spLocks noGrp="1"/>
          </p:cNvSpPr>
          <p:nvPr>
            <p:ph type="sldNum" sz="quarter" idx="12"/>
          </p:nvPr>
        </p:nvSpPr>
        <p:spPr/>
        <p:txBody>
          <a:bodyPr/>
          <a:lstStyle/>
          <a:p>
            <a:fld id="{657BBE04-05BE-4FBC-9874-B35B5FF8CB93}" type="slidenum">
              <a:rPr lang="tr-TR" smtClean="0"/>
              <a:pPr/>
              <a:t>33</a:t>
            </a:fld>
            <a:endParaRPr lang="tr-TR"/>
          </a:p>
        </p:txBody>
      </p:sp>
    </p:spTree>
    <p:extLst>
      <p:ext uri="{BB962C8B-B14F-4D97-AF65-F5344CB8AC3E}">
        <p14:creationId xmlns:p14="http://schemas.microsoft.com/office/powerpoint/2010/main" val="6228130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156CAE1-8F4C-4584-A7FC-7BA62BAA5277}"/>
              </a:ext>
            </a:extLst>
          </p:cNvPr>
          <p:cNvPicPr>
            <a:picLocks noChangeAspect="1"/>
          </p:cNvPicPr>
          <p:nvPr/>
        </p:nvPicPr>
        <p:blipFill>
          <a:blip r:embed="rId2"/>
          <a:stretch>
            <a:fillRect/>
          </a:stretch>
        </p:blipFill>
        <p:spPr>
          <a:xfrm>
            <a:off x="0" y="692696"/>
            <a:ext cx="9144000" cy="5000220"/>
          </a:xfrm>
          <a:prstGeom prst="rect">
            <a:avLst/>
          </a:prstGeom>
        </p:spPr>
      </p:pic>
      <p:sp>
        <p:nvSpPr>
          <p:cNvPr id="4" name="Metin kutusu 3">
            <a:extLst>
              <a:ext uri="{FF2B5EF4-FFF2-40B4-BE49-F238E27FC236}">
                <a16:creationId xmlns:a16="http://schemas.microsoft.com/office/drawing/2014/main" id="{78A4F35F-BAF4-40A6-867E-B8627AFE984C}"/>
              </a:ext>
            </a:extLst>
          </p:cNvPr>
          <p:cNvSpPr txBox="1"/>
          <p:nvPr/>
        </p:nvSpPr>
        <p:spPr>
          <a:xfrm>
            <a:off x="971600" y="6356350"/>
            <a:ext cx="7416800" cy="323165"/>
          </a:xfrm>
          <a:prstGeom prst="rect">
            <a:avLst/>
          </a:prstGeom>
          <a:noFill/>
        </p:spPr>
        <p:txBody>
          <a:bodyPr wrap="square">
            <a:spAutoFit/>
          </a:bodyPr>
          <a:lstStyle/>
          <a:p>
            <a:r>
              <a:rPr lang="tr-TR" sz="1500" b="1" u="sng" dirty="0" err="1">
                <a:solidFill>
                  <a:srgbClr val="C00000"/>
                </a:solidFill>
                <a:latin typeface="Calibri" panose="020F0502020204030204" pitchFamily="34" charset="0"/>
              </a:rPr>
              <a:t>Atıksu</a:t>
            </a:r>
            <a:r>
              <a:rPr lang="tr-TR" sz="1500" b="1" u="sng" dirty="0">
                <a:solidFill>
                  <a:srgbClr val="C00000"/>
                </a:solidFill>
                <a:latin typeface="Calibri" panose="020F0502020204030204" pitchFamily="34" charset="0"/>
              </a:rPr>
              <a:t> arıtma s</a:t>
            </a:r>
            <a:r>
              <a:rPr lang="en-US" sz="1500" b="1" u="sng" dirty="0">
                <a:solidFill>
                  <a:srgbClr val="C00000"/>
                </a:solidFill>
                <a:latin typeface="Calibri" panose="020F0502020204030204" pitchFamily="34" charset="0"/>
              </a:rPr>
              <a:t>ü</a:t>
            </a:r>
            <a:r>
              <a:rPr lang="tr-TR" sz="1500" b="1" u="sng" dirty="0">
                <a:solidFill>
                  <a:srgbClr val="C00000"/>
                </a:solidFill>
                <a:latin typeface="Calibri" panose="020F0502020204030204" pitchFamily="34" charset="0"/>
              </a:rPr>
              <a:t>re</a:t>
            </a:r>
            <a:r>
              <a:rPr lang="en-US" sz="1500" b="1" u="sng" dirty="0">
                <a:solidFill>
                  <a:srgbClr val="C00000"/>
                </a:solidFill>
                <a:latin typeface="Calibri" panose="020F0502020204030204" pitchFamily="34" charset="0"/>
              </a:rPr>
              <a:t>ç</a:t>
            </a:r>
            <a:r>
              <a:rPr lang="tr-TR" sz="1500" b="1" u="sng" dirty="0" err="1">
                <a:solidFill>
                  <a:srgbClr val="C00000"/>
                </a:solidFill>
                <a:latin typeface="Calibri" panose="020F0502020204030204" pitchFamily="34" charset="0"/>
              </a:rPr>
              <a:t>lerinin</a:t>
            </a:r>
            <a:r>
              <a:rPr lang="tr-TR" sz="1500" b="1" u="sng" dirty="0">
                <a:solidFill>
                  <a:srgbClr val="C00000"/>
                </a:solidFill>
                <a:latin typeface="Calibri" panose="020F0502020204030204" pitchFamily="34" charset="0"/>
              </a:rPr>
              <a:t> akı şemasındaki sırası ve alternatif s</a:t>
            </a:r>
            <a:r>
              <a:rPr lang="en-US" sz="1500" b="1" u="sng" dirty="0">
                <a:solidFill>
                  <a:srgbClr val="C00000"/>
                </a:solidFill>
                <a:latin typeface="Calibri" panose="020F0502020204030204" pitchFamily="34" charset="0"/>
              </a:rPr>
              <a:t>ü</a:t>
            </a:r>
            <a:r>
              <a:rPr lang="tr-TR" sz="1500" b="1" u="sng" dirty="0">
                <a:solidFill>
                  <a:srgbClr val="C00000"/>
                </a:solidFill>
                <a:latin typeface="Calibri" panose="020F0502020204030204" pitchFamily="34" charset="0"/>
              </a:rPr>
              <a:t>re</a:t>
            </a:r>
            <a:r>
              <a:rPr lang="en-US" sz="1500" b="1" u="sng" dirty="0">
                <a:solidFill>
                  <a:srgbClr val="C00000"/>
                </a:solidFill>
                <a:latin typeface="Calibri" panose="020F0502020204030204" pitchFamily="34" charset="0"/>
              </a:rPr>
              <a:t>ç</a:t>
            </a:r>
            <a:r>
              <a:rPr lang="tr-TR" sz="1500" b="1" u="sng" dirty="0" err="1">
                <a:solidFill>
                  <a:srgbClr val="C00000"/>
                </a:solidFill>
                <a:latin typeface="Calibri" panose="020F0502020204030204" pitchFamily="34" charset="0"/>
              </a:rPr>
              <a:t>lerin</a:t>
            </a:r>
            <a:r>
              <a:rPr lang="tr-TR" sz="1500" b="1" u="sng" dirty="0">
                <a:solidFill>
                  <a:srgbClr val="C00000"/>
                </a:solidFill>
                <a:latin typeface="Calibri" panose="020F0502020204030204" pitchFamily="34" charset="0"/>
              </a:rPr>
              <a:t> yerleşim diyagramı</a:t>
            </a:r>
            <a:endParaRPr lang="tr-TR" sz="1500" b="1" dirty="0">
              <a:solidFill>
                <a:srgbClr val="C00000"/>
              </a:solidFill>
            </a:endParaRPr>
          </a:p>
        </p:txBody>
      </p:sp>
      <p:sp>
        <p:nvSpPr>
          <p:cNvPr id="2" name="Slayt Numarası Yer Tutucusu 1">
            <a:extLst>
              <a:ext uri="{FF2B5EF4-FFF2-40B4-BE49-F238E27FC236}">
                <a16:creationId xmlns:a16="http://schemas.microsoft.com/office/drawing/2014/main" id="{65295987-C622-40D3-BB6B-E6DE22A5385F}"/>
              </a:ext>
            </a:extLst>
          </p:cNvPr>
          <p:cNvSpPr>
            <a:spLocks noGrp="1"/>
          </p:cNvSpPr>
          <p:nvPr>
            <p:ph type="sldNum" sz="quarter" idx="12"/>
          </p:nvPr>
        </p:nvSpPr>
        <p:spPr/>
        <p:txBody>
          <a:bodyPr/>
          <a:lstStyle/>
          <a:p>
            <a:fld id="{48E7918F-A160-4228-8053-5350171ED7B0}" type="slidenum">
              <a:rPr lang="tr-TR" smtClean="0"/>
              <a:t>34</a:t>
            </a:fld>
            <a:endParaRPr lang="tr-TR"/>
          </a:p>
        </p:txBody>
      </p:sp>
    </p:spTree>
    <p:extLst>
      <p:ext uri="{BB962C8B-B14F-4D97-AF65-F5344CB8AC3E}">
        <p14:creationId xmlns:p14="http://schemas.microsoft.com/office/powerpoint/2010/main" val="38450890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6817251"/>
          </a:xfrm>
          <a:prstGeom prst="rect">
            <a:avLst/>
          </a:prstGeom>
          <a:noFill/>
        </p:spPr>
        <p:txBody>
          <a:bodyPr wrap="square" rtlCol="0">
            <a:spAutoFit/>
          </a:bodyPr>
          <a:lstStyle/>
          <a:p>
            <a:pPr algn="just"/>
            <a:r>
              <a:rPr lang="tr-TR" sz="1900" b="1" dirty="0">
                <a:solidFill>
                  <a:srgbClr val="C00000"/>
                </a:solidFill>
                <a:effectLst>
                  <a:outerShdw blurRad="38100" dist="38100" dir="2700000" algn="tl">
                    <a:srgbClr val="000000">
                      <a:alpha val="43137"/>
                    </a:srgbClr>
                  </a:outerShdw>
                </a:effectLst>
              </a:rPr>
              <a:t>Genel Tanım ve Terimler </a:t>
            </a:r>
          </a:p>
          <a:p>
            <a:pPr algn="just"/>
            <a:r>
              <a:rPr lang="tr-TR" sz="1900" b="1" dirty="0"/>
              <a:t>Evsel </a:t>
            </a:r>
            <a:r>
              <a:rPr lang="tr-TR" sz="1900" b="1" dirty="0" err="1"/>
              <a:t>atıksu</a:t>
            </a:r>
            <a:r>
              <a:rPr lang="tr-TR" sz="1900" b="1" dirty="0"/>
              <a:t>: </a:t>
            </a:r>
            <a:r>
              <a:rPr lang="tr-TR" sz="1900" dirty="0"/>
              <a:t>Ev işlerinde veya herhangi bir işlemde kullanıldıktan, ya da üretildikten sonra kanalizasyon sistemine verilen sudur. Yağmur suyu veya herhangi bir şekilde birleşik kanalizasyon sistemine sızan su da </a:t>
            </a:r>
            <a:r>
              <a:rPr lang="tr-TR" sz="1900" dirty="0" err="1"/>
              <a:t>atıksu</a:t>
            </a:r>
            <a:r>
              <a:rPr lang="tr-TR" sz="1900" dirty="0"/>
              <a:t> olarak kabul edilir. </a:t>
            </a:r>
          </a:p>
          <a:p>
            <a:pPr algn="just"/>
            <a:endParaRPr lang="tr-TR" sz="1900" dirty="0"/>
          </a:p>
          <a:p>
            <a:pPr algn="just"/>
            <a:r>
              <a:rPr lang="tr-TR" sz="1900" b="1" dirty="0"/>
              <a:t>Çamur: </a:t>
            </a:r>
            <a:r>
              <a:rPr lang="tr-TR" sz="1900" dirty="0"/>
              <a:t>Değişik tiplerdeki </a:t>
            </a:r>
            <a:r>
              <a:rPr lang="tr-TR" sz="1900" dirty="0" err="1"/>
              <a:t>atıksulardan</a:t>
            </a:r>
            <a:r>
              <a:rPr lang="tr-TR" sz="1900" dirty="0"/>
              <a:t>, doğal veya yapay işlemlerle ayrılan su ve katı parçacıkların bir karışımıdır. </a:t>
            </a:r>
          </a:p>
          <a:p>
            <a:pPr algn="just"/>
            <a:endParaRPr lang="tr-TR" sz="1900" dirty="0"/>
          </a:p>
          <a:p>
            <a:pPr algn="just"/>
            <a:r>
              <a:rPr lang="tr-TR" sz="1900" b="1" dirty="0"/>
              <a:t>Eşdeğer nüfus (EN): </a:t>
            </a:r>
            <a:r>
              <a:rPr lang="tr-TR" sz="1900" dirty="0"/>
              <a:t>Günlük </a:t>
            </a:r>
            <a:r>
              <a:rPr lang="tr-TR" sz="1900" dirty="0" err="1"/>
              <a:t>atıksu</a:t>
            </a:r>
            <a:r>
              <a:rPr lang="tr-TR" sz="1900" dirty="0"/>
              <a:t> veya kanalizasyon maddelerinin miktarından hesaplanan, ticarî veya sanayi </a:t>
            </a:r>
            <a:r>
              <a:rPr lang="tr-TR" sz="1900" dirty="0" err="1"/>
              <a:t>atıksu</a:t>
            </a:r>
            <a:r>
              <a:rPr lang="tr-TR" sz="1900" dirty="0"/>
              <a:t> miktarının, evsel </a:t>
            </a:r>
            <a:r>
              <a:rPr lang="tr-TR" sz="1900" dirty="0" err="1"/>
              <a:t>atıksu</a:t>
            </a:r>
            <a:r>
              <a:rPr lang="tr-TR" sz="1900" dirty="0"/>
              <a:t> cinsinden nüfus başında ifade edilmesidir. </a:t>
            </a:r>
          </a:p>
          <a:p>
            <a:pPr algn="just"/>
            <a:endParaRPr lang="tr-TR" sz="1900" dirty="0"/>
          </a:p>
          <a:p>
            <a:pPr algn="just"/>
            <a:r>
              <a:rPr lang="tr-TR" sz="1900" b="1" dirty="0"/>
              <a:t>Tasarım kapasitesi: </a:t>
            </a:r>
            <a:r>
              <a:rPr lang="tr-TR" sz="1900" dirty="0"/>
              <a:t>Arıtma sisteminin tasarlandığı ve belirtilen standartlara uygun olarak arıtabileceği en yüksek </a:t>
            </a:r>
            <a:r>
              <a:rPr lang="tr-TR" sz="1900" dirty="0" err="1"/>
              <a:t>atıksu</a:t>
            </a:r>
            <a:r>
              <a:rPr lang="tr-TR" sz="1900" dirty="0"/>
              <a:t> debisidir. </a:t>
            </a:r>
          </a:p>
          <a:p>
            <a:pPr algn="just"/>
            <a:endParaRPr lang="tr-TR" sz="1900" dirty="0"/>
          </a:p>
          <a:p>
            <a:pPr algn="just"/>
            <a:r>
              <a:rPr lang="tr-TR" sz="1900" b="1" dirty="0"/>
              <a:t>Deşarj standardı: </a:t>
            </a:r>
            <a:r>
              <a:rPr lang="tr-TR" sz="1900" dirty="0"/>
              <a:t>Arıtılan </a:t>
            </a:r>
            <a:r>
              <a:rPr lang="tr-TR" sz="1900" dirty="0" err="1"/>
              <a:t>atıksuyun</a:t>
            </a:r>
            <a:r>
              <a:rPr lang="tr-TR" sz="1900" dirty="0"/>
              <a:t> alıcı ortama deşarjında deşarj edilen suyun fiziksel, biyolojik ve kimyasal özelliklerine getirilen sınırlamadır. </a:t>
            </a:r>
          </a:p>
          <a:p>
            <a:pPr algn="just"/>
            <a:endParaRPr lang="tr-TR" sz="1900" dirty="0"/>
          </a:p>
          <a:p>
            <a:pPr algn="just"/>
            <a:r>
              <a:rPr lang="tr-TR" sz="1900" b="1" dirty="0"/>
              <a:t>Anlık numune: </a:t>
            </a:r>
            <a:r>
              <a:rPr lang="tr-TR" sz="1900" dirty="0"/>
              <a:t>Belirli bir noktadan anlık olarak alınan münferit numunedir. </a:t>
            </a:r>
          </a:p>
          <a:p>
            <a:pPr algn="just"/>
            <a:endParaRPr lang="tr-TR" sz="1900" dirty="0"/>
          </a:p>
          <a:p>
            <a:pPr algn="just"/>
            <a:r>
              <a:rPr lang="tr-TR" sz="1900" b="1" dirty="0" err="1"/>
              <a:t>Kompozit</a:t>
            </a:r>
            <a:r>
              <a:rPr lang="tr-TR" sz="1900" b="1" dirty="0"/>
              <a:t> numune: </a:t>
            </a:r>
            <a:r>
              <a:rPr lang="tr-TR" sz="1900" dirty="0"/>
              <a:t>Tespiti düşünülen herhangi bir özellikle ilgili değerlerin elde edilebildiği, anlık ya da sürekli olarak elde edilmiş, iki veya daha fazla numunenin veya alt numunenin uygun oranlarda karıştırılmasıyla elde edilen numunedir.</a:t>
            </a:r>
          </a:p>
        </p:txBody>
      </p:sp>
      <p:sp>
        <p:nvSpPr>
          <p:cNvPr id="2" name="Slayt Numarası Yer Tutucusu 1">
            <a:extLst>
              <a:ext uri="{FF2B5EF4-FFF2-40B4-BE49-F238E27FC236}">
                <a16:creationId xmlns:a16="http://schemas.microsoft.com/office/drawing/2014/main" id="{831967B3-4486-474A-9BC7-A83DF996A6B2}"/>
              </a:ext>
            </a:extLst>
          </p:cNvPr>
          <p:cNvSpPr>
            <a:spLocks noGrp="1"/>
          </p:cNvSpPr>
          <p:nvPr>
            <p:ph type="sldNum" sz="quarter" idx="12"/>
          </p:nvPr>
        </p:nvSpPr>
        <p:spPr/>
        <p:txBody>
          <a:bodyPr/>
          <a:lstStyle/>
          <a:p>
            <a:fld id="{657BBE04-05BE-4FBC-9874-B35B5FF8CB93}" type="slidenum">
              <a:rPr lang="tr-TR" smtClean="0"/>
              <a:pPr/>
              <a:t>35</a:t>
            </a:fld>
            <a:endParaRPr lang="tr-TR"/>
          </a:p>
        </p:txBody>
      </p:sp>
    </p:spTree>
    <p:extLst>
      <p:ext uri="{BB962C8B-B14F-4D97-AF65-F5344CB8AC3E}">
        <p14:creationId xmlns:p14="http://schemas.microsoft.com/office/powerpoint/2010/main" val="39838418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5632311"/>
          </a:xfrm>
          <a:prstGeom prst="rect">
            <a:avLst/>
          </a:prstGeom>
          <a:noFill/>
        </p:spPr>
        <p:txBody>
          <a:bodyPr wrap="square" rtlCol="0">
            <a:spAutoFit/>
          </a:bodyPr>
          <a:lstStyle/>
          <a:p>
            <a:pPr algn="just"/>
            <a:r>
              <a:rPr lang="tr-TR" sz="2400" dirty="0" err="1">
                <a:solidFill>
                  <a:srgbClr val="C00000"/>
                </a:solidFill>
              </a:rPr>
              <a:t>Atıksu</a:t>
            </a:r>
            <a:r>
              <a:rPr lang="tr-TR" sz="2400" dirty="0">
                <a:solidFill>
                  <a:srgbClr val="C00000"/>
                </a:solidFill>
              </a:rPr>
              <a:t> Türleri ve </a:t>
            </a:r>
            <a:r>
              <a:rPr lang="tr-TR" sz="2400" dirty="0" err="1">
                <a:solidFill>
                  <a:srgbClr val="C00000"/>
                </a:solidFill>
              </a:rPr>
              <a:t>Atıksuyun</a:t>
            </a:r>
            <a:r>
              <a:rPr lang="tr-TR" sz="2400" dirty="0">
                <a:solidFill>
                  <a:srgbClr val="C00000"/>
                </a:solidFill>
              </a:rPr>
              <a:t> Toplanması </a:t>
            </a:r>
          </a:p>
          <a:p>
            <a:pPr algn="just"/>
            <a:endParaRPr lang="tr-TR" sz="2400" b="1" dirty="0">
              <a:solidFill>
                <a:srgbClr val="C00000"/>
              </a:solidFill>
            </a:endParaRPr>
          </a:p>
          <a:p>
            <a:pPr algn="just"/>
            <a:r>
              <a:rPr lang="tr-TR" sz="2400" b="1" dirty="0"/>
              <a:t>Ham </a:t>
            </a:r>
            <a:r>
              <a:rPr lang="tr-TR" sz="2400" b="1" dirty="0" err="1"/>
              <a:t>atıksu</a:t>
            </a:r>
            <a:r>
              <a:rPr lang="tr-TR" sz="2400" b="1" dirty="0"/>
              <a:t>: </a:t>
            </a:r>
            <a:r>
              <a:rPr lang="tr-TR" sz="2400" dirty="0"/>
              <a:t>Herhangi bir arıtma işleminden geçmemiş </a:t>
            </a:r>
            <a:r>
              <a:rPr lang="tr-TR" sz="2400" dirty="0" err="1"/>
              <a:t>atıksudur</a:t>
            </a:r>
            <a:r>
              <a:rPr lang="tr-TR" sz="2400" dirty="0"/>
              <a:t>. </a:t>
            </a:r>
          </a:p>
          <a:p>
            <a:pPr algn="just"/>
            <a:endParaRPr lang="tr-TR" sz="2400" dirty="0"/>
          </a:p>
          <a:p>
            <a:pPr algn="just"/>
            <a:r>
              <a:rPr lang="tr-TR" sz="2400" b="1" dirty="0"/>
              <a:t>Kentsel </a:t>
            </a:r>
            <a:r>
              <a:rPr lang="tr-TR" sz="2400" b="1" dirty="0" err="1"/>
              <a:t>atıksu</a:t>
            </a:r>
            <a:r>
              <a:rPr lang="tr-TR" sz="2400" b="1" dirty="0"/>
              <a:t>: </a:t>
            </a:r>
            <a:r>
              <a:rPr lang="tr-TR" sz="2400" dirty="0"/>
              <a:t>Ağırlıkla evsel </a:t>
            </a:r>
            <a:r>
              <a:rPr lang="tr-TR" sz="2400" dirty="0" err="1"/>
              <a:t>atıksulardan</a:t>
            </a:r>
            <a:r>
              <a:rPr lang="tr-TR" sz="2400" dirty="0"/>
              <a:t> meydana gelen yerleşim yerlerindeki </a:t>
            </a:r>
            <a:r>
              <a:rPr lang="tr-TR" sz="2400" dirty="0" err="1"/>
              <a:t>atıksudur</a:t>
            </a:r>
            <a:r>
              <a:rPr lang="tr-TR" sz="2400" dirty="0"/>
              <a:t>. Kentsel </a:t>
            </a:r>
            <a:r>
              <a:rPr lang="tr-TR" sz="2400" dirty="0" err="1"/>
              <a:t>atıksu</a:t>
            </a:r>
            <a:r>
              <a:rPr lang="tr-TR" sz="2400" dirty="0"/>
              <a:t>, ayrıca, yağmur sularını, yeraltına sızan suları, ticarî veya sanayi </a:t>
            </a:r>
            <a:r>
              <a:rPr lang="tr-TR" sz="2400" dirty="0" err="1"/>
              <a:t>atıksularını</a:t>
            </a:r>
            <a:r>
              <a:rPr lang="tr-TR" sz="2400" dirty="0"/>
              <a:t> da ihtiva edebilir. </a:t>
            </a:r>
          </a:p>
          <a:p>
            <a:pPr algn="just"/>
            <a:endParaRPr lang="tr-TR" sz="2400" dirty="0"/>
          </a:p>
          <a:p>
            <a:pPr algn="just"/>
            <a:r>
              <a:rPr lang="tr-TR" sz="2400" b="1" dirty="0"/>
              <a:t>Sızma debisi: </a:t>
            </a:r>
            <a:r>
              <a:rPr lang="tr-TR" sz="2400" dirty="0"/>
              <a:t>Kanalizasyon sistemine sızan yeraltı veya yağmur suyudur. </a:t>
            </a:r>
          </a:p>
          <a:p>
            <a:pPr algn="just"/>
            <a:endParaRPr lang="tr-TR" sz="2400" dirty="0"/>
          </a:p>
          <a:p>
            <a:pPr algn="just"/>
            <a:r>
              <a:rPr lang="tr-TR" sz="2400" b="1" dirty="0"/>
              <a:t>Birleşik sistem: </a:t>
            </a:r>
            <a:r>
              <a:rPr lang="tr-TR" sz="2400" dirty="0" err="1"/>
              <a:t>Atıksu</a:t>
            </a:r>
            <a:r>
              <a:rPr lang="tr-TR" sz="2400" dirty="0"/>
              <a:t> ve yüzey sularını aynı boru(</a:t>
            </a:r>
            <a:r>
              <a:rPr lang="tr-TR" sz="2400" dirty="0" err="1"/>
              <a:t>lar</a:t>
            </a:r>
            <a:r>
              <a:rPr lang="tr-TR" sz="2400" dirty="0"/>
              <a:t>)da birlikte taşımak için tasarlanmış kanalizasyon sistemidir. </a:t>
            </a:r>
          </a:p>
          <a:p>
            <a:pPr algn="just"/>
            <a:endParaRPr lang="tr-TR" sz="2400" dirty="0"/>
          </a:p>
          <a:p>
            <a:pPr algn="just"/>
            <a:r>
              <a:rPr lang="tr-TR" sz="2400" b="1" dirty="0"/>
              <a:t>Ayrık kanalizasyon sistemi: </a:t>
            </a:r>
            <a:r>
              <a:rPr lang="tr-TR" sz="2400" dirty="0"/>
              <a:t>Biri </a:t>
            </a:r>
            <a:r>
              <a:rPr lang="tr-TR" sz="2400" dirty="0" err="1"/>
              <a:t>atıksuyu</a:t>
            </a:r>
            <a:r>
              <a:rPr lang="tr-TR" sz="2400" dirty="0"/>
              <a:t>, diğeri yüzey sularını taşımak üzere, iki ayrı boru grubundan oluşan kanalizasyon sistemidir. </a:t>
            </a:r>
          </a:p>
        </p:txBody>
      </p:sp>
      <p:sp>
        <p:nvSpPr>
          <p:cNvPr id="2" name="Slayt Numarası Yer Tutucusu 1">
            <a:extLst>
              <a:ext uri="{FF2B5EF4-FFF2-40B4-BE49-F238E27FC236}">
                <a16:creationId xmlns:a16="http://schemas.microsoft.com/office/drawing/2014/main" id="{93B95A54-31D0-4A8C-9B68-76BF38D27B56}"/>
              </a:ext>
            </a:extLst>
          </p:cNvPr>
          <p:cNvSpPr>
            <a:spLocks noGrp="1"/>
          </p:cNvSpPr>
          <p:nvPr>
            <p:ph type="sldNum" sz="quarter" idx="12"/>
          </p:nvPr>
        </p:nvSpPr>
        <p:spPr/>
        <p:txBody>
          <a:bodyPr/>
          <a:lstStyle/>
          <a:p>
            <a:fld id="{657BBE04-05BE-4FBC-9874-B35B5FF8CB93}" type="slidenum">
              <a:rPr lang="tr-TR" smtClean="0"/>
              <a:pPr/>
              <a:t>36</a:t>
            </a:fld>
            <a:endParaRPr lang="tr-TR"/>
          </a:p>
        </p:txBody>
      </p:sp>
    </p:spTree>
    <p:extLst>
      <p:ext uri="{BB962C8B-B14F-4D97-AF65-F5344CB8AC3E}">
        <p14:creationId xmlns:p14="http://schemas.microsoft.com/office/powerpoint/2010/main" val="18773495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6278642"/>
          </a:xfrm>
          <a:prstGeom prst="rect">
            <a:avLst/>
          </a:prstGeom>
          <a:noFill/>
        </p:spPr>
        <p:txBody>
          <a:bodyPr wrap="square" rtlCol="0">
            <a:spAutoFit/>
          </a:bodyPr>
          <a:lstStyle/>
          <a:p>
            <a:pPr algn="just"/>
            <a:r>
              <a:rPr lang="tr-TR" sz="2400" dirty="0" err="1">
                <a:solidFill>
                  <a:srgbClr val="C00000"/>
                </a:solidFill>
              </a:rPr>
              <a:t>Atıksu</a:t>
            </a:r>
            <a:r>
              <a:rPr lang="tr-TR" sz="2400" dirty="0">
                <a:solidFill>
                  <a:srgbClr val="C00000"/>
                </a:solidFill>
              </a:rPr>
              <a:t> Miktarı ve Kalitesi </a:t>
            </a:r>
          </a:p>
          <a:p>
            <a:pPr algn="just"/>
            <a:r>
              <a:rPr lang="tr-TR" b="1" dirty="0"/>
              <a:t>Debi: </a:t>
            </a:r>
            <a:r>
              <a:rPr lang="tr-TR" dirty="0"/>
              <a:t>Belirli bir kesit alanından birim zamanda geçen akışkan hacmidir. Debi, m3/gün, m3/h veya m3/s birimleri ile ifade edilebilir. </a:t>
            </a:r>
          </a:p>
          <a:p>
            <a:pPr algn="just"/>
            <a:endParaRPr lang="tr-TR" dirty="0"/>
          </a:p>
          <a:p>
            <a:pPr algn="just"/>
            <a:r>
              <a:rPr lang="tr-TR" b="1" dirty="0"/>
              <a:t>Maksimum debi: </a:t>
            </a:r>
            <a:r>
              <a:rPr lang="tr-TR" dirty="0"/>
              <a:t>Belirli bir kesit alanından birim zamanda geçen en yüksek akışkan hacmidir. </a:t>
            </a:r>
          </a:p>
          <a:p>
            <a:pPr algn="just"/>
            <a:endParaRPr lang="tr-TR" dirty="0"/>
          </a:p>
          <a:p>
            <a:pPr algn="just"/>
            <a:r>
              <a:rPr lang="tr-TR" b="1" dirty="0"/>
              <a:t>Maksimum tasarım debisi: </a:t>
            </a:r>
            <a:r>
              <a:rPr lang="tr-TR" dirty="0"/>
              <a:t>Bir </a:t>
            </a:r>
            <a:r>
              <a:rPr lang="tr-TR" dirty="0" err="1"/>
              <a:t>atıksu</a:t>
            </a:r>
            <a:r>
              <a:rPr lang="tr-TR" dirty="0"/>
              <a:t> arıtma tesisinin arıtabileceği en yüksek </a:t>
            </a:r>
            <a:r>
              <a:rPr lang="tr-TR" dirty="0" err="1"/>
              <a:t>atıksu</a:t>
            </a:r>
            <a:r>
              <a:rPr lang="tr-TR" dirty="0"/>
              <a:t> debisidir. </a:t>
            </a:r>
          </a:p>
          <a:p>
            <a:pPr algn="just"/>
            <a:endParaRPr lang="tr-TR" dirty="0"/>
          </a:p>
          <a:p>
            <a:pPr algn="just"/>
            <a:r>
              <a:rPr lang="tr-TR" b="1" dirty="0"/>
              <a:t>Kuru hava şartları: </a:t>
            </a:r>
            <a:r>
              <a:rPr lang="tr-TR" dirty="0"/>
              <a:t>Kanalizasyon sisteminin yer aldığı bölgede yağmur suyu miktarının veya eriyen kar miktarının ihmal edilebileceği zaman aralığıdır. </a:t>
            </a:r>
          </a:p>
          <a:p>
            <a:pPr algn="just"/>
            <a:endParaRPr lang="tr-TR" dirty="0"/>
          </a:p>
          <a:p>
            <a:pPr algn="just"/>
            <a:r>
              <a:rPr lang="tr-TR" b="1" dirty="0"/>
              <a:t>Kurak hava debisi: </a:t>
            </a:r>
            <a:r>
              <a:rPr lang="tr-TR" dirty="0" err="1"/>
              <a:t>Atıksu</a:t>
            </a:r>
            <a:r>
              <a:rPr lang="tr-TR" dirty="0"/>
              <a:t> arıtma tesisinde, yağmur suyu veya karın erimesinden kaynaklanan suyun girmediği </a:t>
            </a:r>
            <a:r>
              <a:rPr lang="tr-TR" dirty="0" err="1"/>
              <a:t>atıksu</a:t>
            </a:r>
            <a:r>
              <a:rPr lang="tr-TR" dirty="0"/>
              <a:t> debisidir. </a:t>
            </a:r>
          </a:p>
          <a:p>
            <a:pPr algn="just"/>
            <a:endParaRPr lang="tr-TR" dirty="0"/>
          </a:p>
          <a:p>
            <a:pPr algn="just"/>
            <a:r>
              <a:rPr lang="tr-TR" b="1" dirty="0"/>
              <a:t>Ortalama debi: </a:t>
            </a:r>
            <a:r>
              <a:rPr lang="tr-TR" dirty="0"/>
              <a:t>Belirli bir zaman aralığında elde edilen debilerin ortalamasıdır. Ortalama debi, m3/s, m3/saat veya L/s birimleri ile ifade edilebilir. </a:t>
            </a:r>
          </a:p>
          <a:p>
            <a:pPr algn="just"/>
            <a:endParaRPr lang="tr-TR" dirty="0"/>
          </a:p>
          <a:p>
            <a:pPr algn="just"/>
            <a:r>
              <a:rPr lang="tr-TR" b="1" dirty="0"/>
              <a:t>Kirlilik yükü: </a:t>
            </a:r>
            <a:r>
              <a:rPr lang="tr-TR" dirty="0"/>
              <a:t>Bir </a:t>
            </a:r>
            <a:r>
              <a:rPr lang="tr-TR" dirty="0" err="1"/>
              <a:t>atıksu</a:t>
            </a:r>
            <a:r>
              <a:rPr lang="tr-TR" dirty="0"/>
              <a:t> veya çamurdaki katı madde kütlesinin zamana oranıdır. Kirlilik yükü, kg/saat veya kg/gün birimleri ile ifade edilebilir. </a:t>
            </a:r>
          </a:p>
          <a:p>
            <a:pPr algn="just"/>
            <a:endParaRPr lang="tr-TR" dirty="0"/>
          </a:p>
          <a:p>
            <a:pPr algn="just"/>
            <a:r>
              <a:rPr lang="tr-TR" b="1" dirty="0"/>
              <a:t>Konsantrasyon: </a:t>
            </a:r>
            <a:r>
              <a:rPr lang="tr-TR" dirty="0"/>
              <a:t>Bir </a:t>
            </a:r>
            <a:r>
              <a:rPr lang="tr-TR" dirty="0" err="1"/>
              <a:t>atıksu</a:t>
            </a:r>
            <a:r>
              <a:rPr lang="tr-TR" dirty="0"/>
              <a:t> veya çamurdaki madde kütlesinin hacme oranıdır. Konsantrasyon, mg/L veya g/m3 birimleri ile ifade edilebilir. </a:t>
            </a:r>
          </a:p>
        </p:txBody>
      </p:sp>
      <p:sp>
        <p:nvSpPr>
          <p:cNvPr id="2" name="Slayt Numarası Yer Tutucusu 1">
            <a:extLst>
              <a:ext uri="{FF2B5EF4-FFF2-40B4-BE49-F238E27FC236}">
                <a16:creationId xmlns:a16="http://schemas.microsoft.com/office/drawing/2014/main" id="{A3072013-B9C8-4AAB-9B0E-86703D6C0508}"/>
              </a:ext>
            </a:extLst>
          </p:cNvPr>
          <p:cNvSpPr>
            <a:spLocks noGrp="1"/>
          </p:cNvSpPr>
          <p:nvPr>
            <p:ph type="sldNum" sz="quarter" idx="12"/>
          </p:nvPr>
        </p:nvSpPr>
        <p:spPr/>
        <p:txBody>
          <a:bodyPr/>
          <a:lstStyle/>
          <a:p>
            <a:fld id="{657BBE04-05BE-4FBC-9874-B35B5FF8CB93}" type="slidenum">
              <a:rPr lang="tr-TR" smtClean="0"/>
              <a:pPr/>
              <a:t>37</a:t>
            </a:fld>
            <a:endParaRPr lang="tr-TR"/>
          </a:p>
        </p:txBody>
      </p:sp>
    </p:spTree>
    <p:extLst>
      <p:ext uri="{BB962C8B-B14F-4D97-AF65-F5344CB8AC3E}">
        <p14:creationId xmlns:p14="http://schemas.microsoft.com/office/powerpoint/2010/main" val="7020078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5940088"/>
          </a:xfrm>
          <a:prstGeom prst="rect">
            <a:avLst/>
          </a:prstGeom>
          <a:noFill/>
        </p:spPr>
        <p:txBody>
          <a:bodyPr wrap="square" rtlCol="0">
            <a:spAutoFit/>
          </a:bodyPr>
          <a:lstStyle/>
          <a:p>
            <a:pPr algn="just"/>
            <a:r>
              <a:rPr lang="tr-TR" sz="1900" b="1" dirty="0"/>
              <a:t>Biyokimyasal oksijen ihtiyacı (BOİ): </a:t>
            </a:r>
            <a:r>
              <a:rPr lang="tr-TR" sz="1900" dirty="0"/>
              <a:t>Belirli şartlar altında (20°C’de t gün veya azot oluşumu ile veya azot oluşumu engellenmeksizin), sudaki organik ve/veya inorganik maddelerin biyolojik </a:t>
            </a:r>
            <a:r>
              <a:rPr lang="tr-TR" sz="1900" dirty="0" err="1"/>
              <a:t>oksidasyonu</a:t>
            </a:r>
            <a:r>
              <a:rPr lang="tr-TR" sz="1900" dirty="0"/>
              <a:t> sonucu sarf edilen çözünmüş oksijenin konsantrasyonudur. Biyokimyasal oksijen ihtiyacı, mg/L veya g/m3 birimleri ile ifade edilebilir. </a:t>
            </a:r>
          </a:p>
          <a:p>
            <a:pPr algn="just"/>
            <a:endParaRPr lang="tr-TR" sz="1900" dirty="0"/>
          </a:p>
          <a:p>
            <a:pPr algn="just"/>
            <a:r>
              <a:rPr lang="tr-TR" sz="1900" b="1" dirty="0"/>
              <a:t>Kimyasal oksijen ihtiyacı (KOİ): </a:t>
            </a:r>
            <a:r>
              <a:rPr lang="tr-TR" sz="1900" dirty="0"/>
              <a:t>Belirli şartlar altında su numunesi </a:t>
            </a:r>
            <a:r>
              <a:rPr lang="tr-TR" sz="1900" dirty="0" err="1"/>
              <a:t>dikromat</a:t>
            </a:r>
            <a:r>
              <a:rPr lang="tr-TR" sz="1900" dirty="0"/>
              <a:t> ile muamele edildiğinde, sarf edilen </a:t>
            </a:r>
            <a:r>
              <a:rPr lang="tr-TR" sz="1900" dirty="0" err="1"/>
              <a:t>dikromat</a:t>
            </a:r>
            <a:r>
              <a:rPr lang="tr-TR" sz="1900" dirty="0"/>
              <a:t> miktarına eş değer oksijenin konsantrasyonudur. Kimyasal oksijen ihtiyacı, mg/L veya g/m3 birimleri ile ifade edilebilir. </a:t>
            </a:r>
          </a:p>
          <a:p>
            <a:pPr algn="just"/>
            <a:endParaRPr lang="tr-TR" sz="1900" dirty="0"/>
          </a:p>
          <a:p>
            <a:pPr algn="just"/>
            <a:r>
              <a:rPr lang="tr-TR" sz="1900" b="1" dirty="0"/>
              <a:t>Toplam organik karbon (TOK): </a:t>
            </a:r>
            <a:r>
              <a:rPr lang="tr-TR" sz="1900" dirty="0"/>
              <a:t>Suda çözünmüş veya askıdaki organik maddelerde mevcut organik karbonun konsantrasyonudur. Toplam organik karbon, mg/L veya g/m3 birimleri ile ifade edilebilir. </a:t>
            </a:r>
          </a:p>
          <a:p>
            <a:pPr algn="just"/>
            <a:endParaRPr lang="tr-TR" sz="1900" dirty="0"/>
          </a:p>
          <a:p>
            <a:pPr algn="just"/>
            <a:r>
              <a:rPr lang="tr-TR" sz="1900" b="1" dirty="0"/>
              <a:t>Toplam katı madde (TKM): </a:t>
            </a:r>
            <a:r>
              <a:rPr lang="tr-TR" sz="1900" dirty="0"/>
              <a:t>Çözünmüş, askıdaki ve yüzen katı maddelerin konsantrasyonlarının toplamıdır. Toplam katı, mg/L veya g/m3 birimleri ile ifade edilebilir. </a:t>
            </a:r>
          </a:p>
          <a:p>
            <a:pPr algn="just"/>
            <a:endParaRPr lang="tr-TR" sz="1900" dirty="0"/>
          </a:p>
          <a:p>
            <a:pPr algn="just"/>
            <a:endParaRPr lang="tr-TR" sz="1900" dirty="0"/>
          </a:p>
          <a:p>
            <a:pPr algn="just"/>
            <a:r>
              <a:rPr lang="tr-TR" sz="1900" b="1" dirty="0"/>
              <a:t>Askıda katı madde (AKM): </a:t>
            </a:r>
            <a:r>
              <a:rPr lang="tr-TR" sz="1900" dirty="0"/>
              <a:t>Süzme veya </a:t>
            </a:r>
            <a:r>
              <a:rPr lang="tr-TR" sz="1900" dirty="0" err="1"/>
              <a:t>santrifüjleme</a:t>
            </a:r>
            <a:r>
              <a:rPr lang="tr-TR" sz="1900" dirty="0"/>
              <a:t> yoluyla tayin edilen ve belirli şartlar altında kurutularak kütlesi tespit edilen bir sıvı içerisindeki askıdaki katı maddelerin konsantrasyonudur. Askıdaki katı maddeler, mg/L veya g/m3 birimleri ile ifade edilebilir. </a:t>
            </a:r>
          </a:p>
        </p:txBody>
      </p:sp>
      <p:sp>
        <p:nvSpPr>
          <p:cNvPr id="2" name="Slayt Numarası Yer Tutucusu 1">
            <a:extLst>
              <a:ext uri="{FF2B5EF4-FFF2-40B4-BE49-F238E27FC236}">
                <a16:creationId xmlns:a16="http://schemas.microsoft.com/office/drawing/2014/main" id="{5FBBFC23-B6E5-4B3E-AE60-0C4F4DEE6D53}"/>
              </a:ext>
            </a:extLst>
          </p:cNvPr>
          <p:cNvSpPr>
            <a:spLocks noGrp="1"/>
          </p:cNvSpPr>
          <p:nvPr>
            <p:ph type="sldNum" sz="quarter" idx="12"/>
          </p:nvPr>
        </p:nvSpPr>
        <p:spPr/>
        <p:txBody>
          <a:bodyPr/>
          <a:lstStyle/>
          <a:p>
            <a:fld id="{657BBE04-05BE-4FBC-9874-B35B5FF8CB93}" type="slidenum">
              <a:rPr lang="tr-TR" smtClean="0"/>
              <a:pPr/>
              <a:t>38</a:t>
            </a:fld>
            <a:endParaRPr lang="tr-TR"/>
          </a:p>
        </p:txBody>
      </p:sp>
    </p:spTree>
    <p:extLst>
      <p:ext uri="{BB962C8B-B14F-4D97-AF65-F5344CB8AC3E}">
        <p14:creationId xmlns:p14="http://schemas.microsoft.com/office/powerpoint/2010/main" val="2426539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6309420"/>
          </a:xfrm>
          <a:prstGeom prst="rect">
            <a:avLst/>
          </a:prstGeom>
          <a:noFill/>
        </p:spPr>
        <p:txBody>
          <a:bodyPr wrap="square" rtlCol="0">
            <a:spAutoFit/>
          </a:bodyPr>
          <a:lstStyle/>
          <a:p>
            <a:pPr algn="just"/>
            <a:r>
              <a:rPr lang="tr-TR" sz="2400" dirty="0" err="1">
                <a:solidFill>
                  <a:srgbClr val="C00000"/>
                </a:solidFill>
              </a:rPr>
              <a:t>Atıksu</a:t>
            </a:r>
            <a:r>
              <a:rPr lang="tr-TR" sz="2400" dirty="0">
                <a:solidFill>
                  <a:srgbClr val="C00000"/>
                </a:solidFill>
              </a:rPr>
              <a:t> Arıtma Yöntemleri</a:t>
            </a:r>
          </a:p>
          <a:p>
            <a:pPr algn="just"/>
            <a:r>
              <a:rPr lang="tr-TR" sz="2000" b="1" dirty="0"/>
              <a:t>Ön arıtma: </a:t>
            </a:r>
            <a:r>
              <a:rPr lang="tr-TR" sz="2000" dirty="0"/>
              <a:t>Bir </a:t>
            </a:r>
            <a:r>
              <a:rPr lang="tr-TR" sz="2000" dirty="0" err="1"/>
              <a:t>atıksuyun</a:t>
            </a:r>
            <a:r>
              <a:rPr lang="tr-TR" sz="2000" dirty="0"/>
              <a:t> kanalizasyona verilmeden önce özelliklerinin iyileştirilmesidir. </a:t>
            </a:r>
          </a:p>
          <a:p>
            <a:pPr algn="just"/>
            <a:endParaRPr lang="tr-TR" sz="2000" dirty="0"/>
          </a:p>
          <a:p>
            <a:pPr algn="just"/>
            <a:r>
              <a:rPr lang="tr-TR" sz="2000" b="1" dirty="0"/>
              <a:t>İlk arıtma: </a:t>
            </a:r>
            <a:r>
              <a:rPr lang="tr-TR" sz="2000" dirty="0" err="1"/>
              <a:t>Atıksudan</a:t>
            </a:r>
            <a:r>
              <a:rPr lang="tr-TR" sz="2000" dirty="0"/>
              <a:t>, büyük katı parçalar, kum, çakıl veya yüzen katı maddelerin uzaklaştırılmasının gerçekleştirildiği arıtma kademesidir (</a:t>
            </a:r>
            <a:r>
              <a:rPr lang="tr-TR" sz="2000" dirty="0">
                <a:solidFill>
                  <a:srgbClr val="C00000"/>
                </a:solidFill>
              </a:rPr>
              <a:t>Izgara, kum tutucu, debi dengeleme ve debi ölçümü birimlerini içer</a:t>
            </a:r>
            <a:r>
              <a:rPr lang="tr-TR" sz="2000" dirty="0"/>
              <a:t>ir). </a:t>
            </a:r>
          </a:p>
          <a:p>
            <a:pPr algn="just"/>
            <a:endParaRPr lang="tr-TR" sz="2000" dirty="0"/>
          </a:p>
          <a:p>
            <a:pPr algn="just"/>
            <a:r>
              <a:rPr lang="tr-TR" sz="2000" b="1" dirty="0"/>
              <a:t>Birincil arıtma: </a:t>
            </a:r>
            <a:r>
              <a:rPr lang="tr-TR" sz="2000" dirty="0"/>
              <a:t>Ham </a:t>
            </a:r>
            <a:r>
              <a:rPr lang="tr-TR" sz="2000" dirty="0" err="1"/>
              <a:t>atıksudan</a:t>
            </a:r>
            <a:r>
              <a:rPr lang="tr-TR" sz="2000" dirty="0"/>
              <a:t> veya ilk arıtmadan sonra </a:t>
            </a:r>
            <a:r>
              <a:rPr lang="tr-TR" sz="2000" dirty="0" err="1"/>
              <a:t>atıksudan</a:t>
            </a:r>
            <a:r>
              <a:rPr lang="tr-TR" sz="2000" dirty="0"/>
              <a:t> askıdaki katı maddelerin uzaklaştırılmasının gerçekleştirildiği arıtma kademesidir (ilk arıtmaya ilave olarak </a:t>
            </a:r>
            <a:r>
              <a:rPr lang="tr-TR" sz="2000" dirty="0">
                <a:solidFill>
                  <a:srgbClr val="C00000"/>
                </a:solidFill>
              </a:rPr>
              <a:t>ön çöktürme </a:t>
            </a:r>
            <a:r>
              <a:rPr lang="tr-TR" sz="2000" dirty="0"/>
              <a:t>birimi ilave edilir.). </a:t>
            </a:r>
          </a:p>
          <a:p>
            <a:pPr algn="just"/>
            <a:endParaRPr lang="tr-TR" sz="2000" dirty="0"/>
          </a:p>
          <a:p>
            <a:pPr algn="just"/>
            <a:r>
              <a:rPr lang="tr-TR" sz="2000" b="1" dirty="0"/>
              <a:t>İkincil arıtma: </a:t>
            </a:r>
            <a:r>
              <a:rPr lang="tr-TR" sz="2000" dirty="0" err="1"/>
              <a:t>Atıksuyun</a:t>
            </a:r>
            <a:r>
              <a:rPr lang="tr-TR" sz="2000" dirty="0"/>
              <a:t> aktif çamur veya eş değer sonuçlar veren diğer işlemlerle arıtıldığı </a:t>
            </a:r>
            <a:r>
              <a:rPr lang="tr-TR" sz="2000" dirty="0">
                <a:solidFill>
                  <a:srgbClr val="C00000"/>
                </a:solidFill>
              </a:rPr>
              <a:t>biyolojik arıtma </a:t>
            </a:r>
            <a:r>
              <a:rPr lang="tr-TR" sz="2000" dirty="0"/>
              <a:t>kademesidir. </a:t>
            </a:r>
          </a:p>
          <a:p>
            <a:pPr algn="just"/>
            <a:endParaRPr lang="tr-TR" sz="2000" dirty="0"/>
          </a:p>
          <a:p>
            <a:pPr algn="just"/>
            <a:r>
              <a:rPr lang="tr-TR" sz="2000" b="1" dirty="0"/>
              <a:t>Üçüncül arıtma: </a:t>
            </a:r>
            <a:r>
              <a:rPr lang="tr-TR" sz="2000" dirty="0"/>
              <a:t>Birincil ve ikincil arıtmadan daha fazla giderim sağlayan ilâve arıtma kademesidir (ikincil arıtmada giderilemeyen askıda ve organik maddelerin daha ileri seviyede giderilmesi için </a:t>
            </a:r>
            <a:r>
              <a:rPr lang="tr-TR" sz="2000" dirty="0" err="1">
                <a:solidFill>
                  <a:srgbClr val="C00000"/>
                </a:solidFill>
              </a:rPr>
              <a:t>mikroelek</a:t>
            </a:r>
            <a:r>
              <a:rPr lang="tr-TR" sz="2000" dirty="0">
                <a:solidFill>
                  <a:srgbClr val="C00000"/>
                </a:solidFill>
              </a:rPr>
              <a:t> veya </a:t>
            </a:r>
            <a:r>
              <a:rPr lang="tr-TR" sz="2000" dirty="0" err="1">
                <a:solidFill>
                  <a:srgbClr val="C00000"/>
                </a:solidFill>
              </a:rPr>
              <a:t>filtrasyon</a:t>
            </a:r>
            <a:r>
              <a:rPr lang="tr-TR" sz="2000" dirty="0">
                <a:solidFill>
                  <a:srgbClr val="C00000"/>
                </a:solidFill>
              </a:rPr>
              <a:t> </a:t>
            </a:r>
            <a:r>
              <a:rPr lang="tr-TR" sz="2000" dirty="0"/>
              <a:t>ünitesi ilave edilir.). </a:t>
            </a:r>
          </a:p>
          <a:p>
            <a:pPr algn="just"/>
            <a:endParaRPr lang="tr-TR" sz="2000" dirty="0"/>
          </a:p>
          <a:p>
            <a:pPr algn="just"/>
            <a:r>
              <a:rPr lang="tr-TR" sz="2000" b="1" dirty="0"/>
              <a:t>İleri arıtma: </a:t>
            </a:r>
            <a:r>
              <a:rPr lang="tr-TR" sz="2000" dirty="0"/>
              <a:t>Biyolojik arıtma ile giderilemeyen askıda ve organik maddelerin suyun geri kazanılması maksadıyla daha </a:t>
            </a:r>
            <a:r>
              <a:rPr lang="tr-TR" sz="2000" dirty="0">
                <a:solidFill>
                  <a:srgbClr val="C00000"/>
                </a:solidFill>
              </a:rPr>
              <a:t>ileri seviyede giderilmesidir</a:t>
            </a:r>
            <a:r>
              <a:rPr lang="tr-TR" sz="2000" dirty="0"/>
              <a:t>. </a:t>
            </a:r>
          </a:p>
        </p:txBody>
      </p:sp>
      <p:sp>
        <p:nvSpPr>
          <p:cNvPr id="2" name="Slayt Numarası Yer Tutucusu 1">
            <a:extLst>
              <a:ext uri="{FF2B5EF4-FFF2-40B4-BE49-F238E27FC236}">
                <a16:creationId xmlns:a16="http://schemas.microsoft.com/office/drawing/2014/main" id="{5D3D2DA5-42D3-4E5C-A9D3-DFDC89E95069}"/>
              </a:ext>
            </a:extLst>
          </p:cNvPr>
          <p:cNvSpPr>
            <a:spLocks noGrp="1"/>
          </p:cNvSpPr>
          <p:nvPr>
            <p:ph type="sldNum" sz="quarter" idx="12"/>
          </p:nvPr>
        </p:nvSpPr>
        <p:spPr/>
        <p:txBody>
          <a:bodyPr/>
          <a:lstStyle/>
          <a:p>
            <a:fld id="{657BBE04-05BE-4FBC-9874-B35B5FF8CB93}" type="slidenum">
              <a:rPr lang="tr-TR" smtClean="0"/>
              <a:pPr/>
              <a:t>39</a:t>
            </a:fld>
            <a:endParaRPr lang="tr-TR"/>
          </a:p>
        </p:txBody>
      </p:sp>
    </p:spTree>
    <p:extLst>
      <p:ext uri="{BB962C8B-B14F-4D97-AF65-F5344CB8AC3E}">
        <p14:creationId xmlns:p14="http://schemas.microsoft.com/office/powerpoint/2010/main" val="20898939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6247864"/>
          </a:xfrm>
          <a:prstGeom prst="rect">
            <a:avLst/>
          </a:prstGeom>
          <a:noFill/>
        </p:spPr>
        <p:txBody>
          <a:bodyPr wrap="square" rtlCol="0">
            <a:spAutoFit/>
          </a:bodyPr>
          <a:lstStyle/>
          <a:p>
            <a:pPr algn="just"/>
            <a:r>
              <a:rPr lang="tr-TR" sz="2000" b="1" dirty="0"/>
              <a:t>Aerobik </a:t>
            </a:r>
            <a:r>
              <a:rPr lang="tr-TR" sz="2000" b="1" dirty="0" err="1"/>
              <a:t>atıksu</a:t>
            </a:r>
            <a:r>
              <a:rPr lang="tr-TR" sz="2000" b="1" dirty="0"/>
              <a:t> arıtımı: </a:t>
            </a:r>
            <a:r>
              <a:rPr lang="tr-TR" sz="2000" dirty="0" err="1"/>
              <a:t>Atıksuyun</a:t>
            </a:r>
            <a:r>
              <a:rPr lang="tr-TR" sz="2000" dirty="0"/>
              <a:t>, aerobik şartlar altında, aerobik organizmalar yardımıyla arıtılmasıdır. </a:t>
            </a:r>
          </a:p>
          <a:p>
            <a:pPr algn="just"/>
            <a:endParaRPr lang="tr-TR" sz="2000" dirty="0"/>
          </a:p>
          <a:p>
            <a:pPr algn="just"/>
            <a:r>
              <a:rPr lang="tr-TR" sz="2000" b="1" dirty="0"/>
              <a:t>Anaerobik </a:t>
            </a:r>
            <a:r>
              <a:rPr lang="tr-TR" sz="2000" b="1" dirty="0" err="1"/>
              <a:t>atıksu</a:t>
            </a:r>
            <a:r>
              <a:rPr lang="tr-TR" sz="2000" b="1" dirty="0"/>
              <a:t> arıtımı: </a:t>
            </a:r>
            <a:r>
              <a:rPr lang="tr-TR" sz="2000" dirty="0" err="1"/>
              <a:t>Atıksuyun</a:t>
            </a:r>
            <a:r>
              <a:rPr lang="tr-TR" sz="2000" dirty="0"/>
              <a:t>, havasız şartlar altında, mikroorganizmalar yardımıyla arıtılmasıdır. </a:t>
            </a:r>
          </a:p>
          <a:p>
            <a:pPr algn="just"/>
            <a:endParaRPr lang="tr-TR" sz="2000" dirty="0"/>
          </a:p>
          <a:p>
            <a:pPr algn="just"/>
            <a:r>
              <a:rPr lang="tr-TR" sz="2000" b="1" dirty="0"/>
              <a:t>Besi maddesi: </a:t>
            </a:r>
            <a:r>
              <a:rPr lang="tr-TR" sz="2000" dirty="0"/>
              <a:t>Azot, fosfor, kükürt ve eser elementler gibi organizmaların beslenmesi için gerekli olan inorganik maddelerdir. </a:t>
            </a:r>
          </a:p>
          <a:p>
            <a:pPr algn="just"/>
            <a:endParaRPr lang="tr-TR" sz="2000" dirty="0"/>
          </a:p>
          <a:p>
            <a:pPr algn="just"/>
            <a:r>
              <a:rPr lang="tr-TR" sz="2000" b="1" dirty="0"/>
              <a:t>Besin maddelerinin giderilmesi: </a:t>
            </a:r>
            <a:r>
              <a:rPr lang="tr-TR" sz="2000" dirty="0" err="1"/>
              <a:t>Atıksu</a:t>
            </a:r>
            <a:r>
              <a:rPr lang="tr-TR" sz="2000" dirty="0"/>
              <a:t> arıtımında, özellikle azot ve fosforlu bileşiklerin giderilmesi için kullanılan biyolojik, fiziksel veya kimyasal işlemlerdir. </a:t>
            </a:r>
          </a:p>
          <a:p>
            <a:pPr algn="just"/>
            <a:endParaRPr lang="tr-TR" sz="2000" dirty="0"/>
          </a:p>
          <a:p>
            <a:pPr algn="just"/>
            <a:r>
              <a:rPr lang="tr-TR" sz="2000" b="1" dirty="0" err="1"/>
              <a:t>Nitrifikasyon</a:t>
            </a:r>
            <a:r>
              <a:rPr lang="tr-TR" sz="2000" b="1" dirty="0"/>
              <a:t>: </a:t>
            </a:r>
            <a:r>
              <a:rPr lang="tr-TR" sz="2000" dirty="0"/>
              <a:t>Amonyum tuzlarının bakteriler tarafından yükseltgenmesidir. Dönüşme reaksiyonlarının nihaî ürünü genellikle nitrattır. </a:t>
            </a:r>
          </a:p>
          <a:p>
            <a:pPr algn="just"/>
            <a:endParaRPr lang="tr-TR" sz="2000" dirty="0"/>
          </a:p>
          <a:p>
            <a:pPr algn="just"/>
            <a:r>
              <a:rPr lang="tr-TR" sz="2000" b="1" dirty="0" err="1"/>
              <a:t>Denitrifikasyon</a:t>
            </a:r>
            <a:r>
              <a:rPr lang="tr-TR" sz="2000" b="1" dirty="0"/>
              <a:t>: </a:t>
            </a:r>
            <a:r>
              <a:rPr lang="tr-TR" sz="2000" dirty="0"/>
              <a:t>Bakterilerin faaliyetleri sonucu nitrat veya </a:t>
            </a:r>
            <a:r>
              <a:rPr lang="tr-TR" sz="2000" dirty="0" err="1"/>
              <a:t>nitritin</a:t>
            </a:r>
            <a:r>
              <a:rPr lang="tr-TR" sz="2000" dirty="0"/>
              <a:t> indirgenmesi ve bunun sonucu olarak azot gazının serbest kalmasıdır. </a:t>
            </a:r>
          </a:p>
          <a:p>
            <a:pPr algn="just"/>
            <a:endParaRPr lang="tr-TR" sz="2000" dirty="0"/>
          </a:p>
          <a:p>
            <a:pPr algn="just"/>
            <a:r>
              <a:rPr lang="tr-TR" sz="2000" b="1" dirty="0"/>
              <a:t>Dezenfeksiyon: </a:t>
            </a:r>
            <a:r>
              <a:rPr lang="tr-TR" sz="2000" dirty="0"/>
              <a:t>Mikroorganizmaların </a:t>
            </a:r>
            <a:r>
              <a:rPr lang="tr-TR" sz="2000" dirty="0" err="1"/>
              <a:t>patojenik</a:t>
            </a:r>
            <a:r>
              <a:rPr lang="tr-TR" sz="2000" dirty="0"/>
              <a:t> etkilerini belirli bir seviyenin altına düşürmek amacıyla, </a:t>
            </a:r>
            <a:r>
              <a:rPr lang="tr-TR" sz="2000" dirty="0" err="1"/>
              <a:t>atıksuyun</a:t>
            </a:r>
            <a:r>
              <a:rPr lang="tr-TR" sz="2000" dirty="0"/>
              <a:t> veya çamurun arıtılmasıdır. </a:t>
            </a:r>
          </a:p>
        </p:txBody>
      </p:sp>
      <p:sp>
        <p:nvSpPr>
          <p:cNvPr id="2" name="Slayt Numarası Yer Tutucusu 1">
            <a:extLst>
              <a:ext uri="{FF2B5EF4-FFF2-40B4-BE49-F238E27FC236}">
                <a16:creationId xmlns:a16="http://schemas.microsoft.com/office/drawing/2014/main" id="{CC36AC0B-9B3A-4B93-925D-9A51D046694C}"/>
              </a:ext>
            </a:extLst>
          </p:cNvPr>
          <p:cNvSpPr>
            <a:spLocks noGrp="1"/>
          </p:cNvSpPr>
          <p:nvPr>
            <p:ph type="sldNum" sz="quarter" idx="12"/>
          </p:nvPr>
        </p:nvSpPr>
        <p:spPr/>
        <p:txBody>
          <a:bodyPr/>
          <a:lstStyle/>
          <a:p>
            <a:fld id="{657BBE04-05BE-4FBC-9874-B35B5FF8CB93}" type="slidenum">
              <a:rPr lang="tr-TR" smtClean="0"/>
              <a:pPr/>
              <a:t>40</a:t>
            </a:fld>
            <a:endParaRPr lang="tr-TR"/>
          </a:p>
        </p:txBody>
      </p:sp>
    </p:spTree>
    <p:extLst>
      <p:ext uri="{BB962C8B-B14F-4D97-AF65-F5344CB8AC3E}">
        <p14:creationId xmlns:p14="http://schemas.microsoft.com/office/powerpoint/2010/main" val="10837191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5632311"/>
          </a:xfrm>
          <a:prstGeom prst="rect">
            <a:avLst/>
          </a:prstGeom>
          <a:noFill/>
        </p:spPr>
        <p:txBody>
          <a:bodyPr wrap="square" rtlCol="0">
            <a:spAutoFit/>
          </a:bodyPr>
          <a:lstStyle/>
          <a:p>
            <a:pPr algn="just"/>
            <a:r>
              <a:rPr lang="tr-TR" sz="2400" dirty="0">
                <a:solidFill>
                  <a:srgbClr val="C00000"/>
                </a:solidFill>
              </a:rPr>
              <a:t>Ön Arıtma ve Birinci Kademe Arıtma</a:t>
            </a:r>
          </a:p>
          <a:p>
            <a:pPr algn="just"/>
            <a:r>
              <a:rPr lang="tr-TR" sz="2400" b="1" dirty="0"/>
              <a:t>Izgara: </a:t>
            </a:r>
            <a:r>
              <a:rPr lang="tr-TR" sz="2400" dirty="0"/>
              <a:t>Bir </a:t>
            </a:r>
            <a:r>
              <a:rPr lang="tr-TR" sz="2400" dirty="0" err="1"/>
              <a:t>atıksu</a:t>
            </a:r>
            <a:r>
              <a:rPr lang="tr-TR" sz="2400" dirty="0"/>
              <a:t> akıntısındaki iri parçacıkları ve maddeleri, elle veya mekanik olarak çalışan tırmık şeklindeki çubuklar veya hareketli bantlar üzerinde veya dönen diskler veya genleştirilmiş metal levhadan yapılmış ya da kafes şeklindeki tamburlar üzerinde tutan tertibattır. </a:t>
            </a:r>
          </a:p>
          <a:p>
            <a:pPr algn="just"/>
            <a:endParaRPr lang="tr-TR" sz="2400" dirty="0"/>
          </a:p>
          <a:p>
            <a:pPr algn="just"/>
            <a:r>
              <a:rPr lang="tr-TR" sz="2400" b="1" dirty="0"/>
              <a:t>Kum tutucu: </a:t>
            </a:r>
            <a:r>
              <a:rPr lang="tr-TR" sz="2400" dirty="0"/>
              <a:t>Çakıl, kum veya benzeri mineral malzemeleri </a:t>
            </a:r>
            <a:r>
              <a:rPr lang="tr-TR" sz="2400" dirty="0" err="1"/>
              <a:t>atıksudan</a:t>
            </a:r>
            <a:r>
              <a:rPr lang="tr-TR" sz="2400" dirty="0"/>
              <a:t> ayırmada kullanılan yapıdır. </a:t>
            </a:r>
          </a:p>
          <a:p>
            <a:pPr algn="just"/>
            <a:endParaRPr lang="tr-TR" sz="2400" dirty="0"/>
          </a:p>
          <a:p>
            <a:pPr algn="just"/>
            <a:r>
              <a:rPr lang="tr-TR" sz="2400" b="1" dirty="0"/>
              <a:t>Yağ tutucu: </a:t>
            </a:r>
            <a:r>
              <a:rPr lang="tr-TR" sz="2400" dirty="0"/>
              <a:t>Gres, yağ ve diğer yüzen maddeleri </a:t>
            </a:r>
            <a:r>
              <a:rPr lang="tr-TR" sz="2400" dirty="0" err="1"/>
              <a:t>atıksudan</a:t>
            </a:r>
            <a:r>
              <a:rPr lang="tr-TR" sz="2400" dirty="0"/>
              <a:t> ayırmada kullanılan yapı veya mekanik ekipmandır. </a:t>
            </a:r>
          </a:p>
          <a:p>
            <a:pPr algn="just"/>
            <a:endParaRPr lang="tr-TR" sz="2400" dirty="0"/>
          </a:p>
          <a:p>
            <a:pPr algn="just"/>
            <a:r>
              <a:rPr lang="tr-TR" sz="2400" b="1" dirty="0"/>
              <a:t>Birincil çöktürme tankı: </a:t>
            </a:r>
            <a:r>
              <a:rPr lang="tr-TR" sz="2400" dirty="0"/>
              <a:t>Ham veya kaba arıtmadan geçirilmiş </a:t>
            </a:r>
            <a:r>
              <a:rPr lang="tr-TR" sz="2400" dirty="0" err="1"/>
              <a:t>atıksudaki</a:t>
            </a:r>
            <a:r>
              <a:rPr lang="tr-TR" sz="2400" dirty="0"/>
              <a:t> çöktürülen katı maddelerin büyük çoğunluğunun çöktürülerek ayrıldığı çöktürme tankıdır.  </a:t>
            </a:r>
          </a:p>
        </p:txBody>
      </p:sp>
      <p:sp>
        <p:nvSpPr>
          <p:cNvPr id="2" name="Slayt Numarası Yer Tutucusu 1">
            <a:extLst>
              <a:ext uri="{FF2B5EF4-FFF2-40B4-BE49-F238E27FC236}">
                <a16:creationId xmlns:a16="http://schemas.microsoft.com/office/drawing/2014/main" id="{43314855-CF57-44DB-A271-D6E50CE3316D}"/>
              </a:ext>
            </a:extLst>
          </p:cNvPr>
          <p:cNvSpPr>
            <a:spLocks noGrp="1"/>
          </p:cNvSpPr>
          <p:nvPr>
            <p:ph type="sldNum" sz="quarter" idx="12"/>
          </p:nvPr>
        </p:nvSpPr>
        <p:spPr/>
        <p:txBody>
          <a:bodyPr/>
          <a:lstStyle/>
          <a:p>
            <a:fld id="{657BBE04-05BE-4FBC-9874-B35B5FF8CB93}" type="slidenum">
              <a:rPr lang="tr-TR" smtClean="0"/>
              <a:pPr/>
              <a:t>41</a:t>
            </a:fld>
            <a:endParaRPr lang="tr-TR"/>
          </a:p>
        </p:txBody>
      </p:sp>
    </p:spTree>
    <p:extLst>
      <p:ext uri="{BB962C8B-B14F-4D97-AF65-F5344CB8AC3E}">
        <p14:creationId xmlns:p14="http://schemas.microsoft.com/office/powerpoint/2010/main" val="35015236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6740307"/>
          </a:xfrm>
          <a:prstGeom prst="rect">
            <a:avLst/>
          </a:prstGeom>
          <a:noFill/>
        </p:spPr>
        <p:txBody>
          <a:bodyPr wrap="square" rtlCol="0">
            <a:spAutoFit/>
          </a:bodyPr>
          <a:lstStyle/>
          <a:p>
            <a:pPr algn="just"/>
            <a:r>
              <a:rPr lang="tr-TR" b="1" dirty="0">
                <a:solidFill>
                  <a:srgbClr val="C00000"/>
                </a:solidFill>
                <a:effectLst>
                  <a:outerShdw blurRad="38100" dist="38100" dir="2700000" algn="tl">
                    <a:srgbClr val="000000">
                      <a:alpha val="43137"/>
                    </a:srgbClr>
                  </a:outerShdw>
                </a:effectLst>
              </a:rPr>
              <a:t>Aktif Çamur Sistemiyle Arıtma</a:t>
            </a:r>
          </a:p>
          <a:p>
            <a:pPr algn="just"/>
            <a:r>
              <a:rPr lang="tr-TR" b="1" dirty="0"/>
              <a:t>Aktif çamur: </a:t>
            </a:r>
            <a:r>
              <a:rPr lang="tr-TR" dirty="0"/>
              <a:t>Aerobik veya havasız şartlar altında, askıdaki bakteriler veya diğer mikroorganizmaların büyümesiyle oluşan biyolojik kütledir. </a:t>
            </a:r>
          </a:p>
          <a:p>
            <a:pPr algn="just"/>
            <a:endParaRPr lang="tr-TR" dirty="0"/>
          </a:p>
          <a:p>
            <a:pPr algn="just"/>
            <a:r>
              <a:rPr lang="tr-TR" b="1" dirty="0"/>
              <a:t>Geri devir çamur oranı: </a:t>
            </a:r>
            <a:r>
              <a:rPr lang="tr-TR" dirty="0"/>
              <a:t>Geri devredilen aktif çamur debisinin, </a:t>
            </a:r>
            <a:r>
              <a:rPr lang="tr-TR" dirty="0" err="1"/>
              <a:t>atıksu</a:t>
            </a:r>
            <a:r>
              <a:rPr lang="tr-TR" dirty="0"/>
              <a:t> arıtma sistemine giren </a:t>
            </a:r>
            <a:r>
              <a:rPr lang="tr-TR" dirty="0" err="1"/>
              <a:t>atıksu</a:t>
            </a:r>
            <a:r>
              <a:rPr lang="tr-TR" dirty="0"/>
              <a:t> debisine oranıdır. </a:t>
            </a:r>
          </a:p>
          <a:p>
            <a:pPr algn="just"/>
            <a:endParaRPr lang="tr-TR" dirty="0"/>
          </a:p>
          <a:p>
            <a:pPr algn="just"/>
            <a:r>
              <a:rPr lang="tr-TR" b="1" dirty="0"/>
              <a:t>Fazla (atık) aktif çamur: </a:t>
            </a:r>
            <a:r>
              <a:rPr lang="tr-TR" dirty="0"/>
              <a:t>Bir aktif çamurla arıtma sisteminden uzaklaştırılan çamurdur. </a:t>
            </a:r>
          </a:p>
          <a:p>
            <a:pPr algn="just"/>
            <a:endParaRPr lang="tr-TR" dirty="0"/>
          </a:p>
          <a:p>
            <a:pPr algn="just"/>
            <a:r>
              <a:rPr lang="tr-TR" b="1" dirty="0"/>
              <a:t>Çamur yaşı: </a:t>
            </a:r>
            <a:r>
              <a:rPr lang="tr-TR" dirty="0"/>
              <a:t>Aerobik bölgelerde oluşan toplam çamuru sabit bir hızla tanklardan dışarı göndermek için gereken ve hesaplanarak bulunan süredir. Çamur yaşı, arıtılmış çıkış suyundaki katı maddeler dikkate alınarak hesaplanır. Çamur yaşı, gün birimi ile ifade edilir. </a:t>
            </a:r>
          </a:p>
          <a:p>
            <a:pPr algn="just"/>
            <a:endParaRPr lang="tr-TR" dirty="0"/>
          </a:p>
          <a:p>
            <a:pPr algn="just"/>
            <a:r>
              <a:rPr lang="tr-TR" b="1" dirty="0"/>
              <a:t>Havalandırma: </a:t>
            </a:r>
            <a:r>
              <a:rPr lang="tr-TR" dirty="0"/>
              <a:t>Bir yere hava veya oksijen verilmesidir. </a:t>
            </a:r>
          </a:p>
          <a:p>
            <a:pPr algn="just"/>
            <a:r>
              <a:rPr lang="tr-TR" b="1" dirty="0"/>
              <a:t>Uzun süreli havalandırma: </a:t>
            </a:r>
            <a:r>
              <a:rPr lang="tr-TR" dirty="0"/>
              <a:t>Çamur yaşının yüksek olduğu aktif çamurla arıtma işlemidir. </a:t>
            </a:r>
          </a:p>
          <a:p>
            <a:pPr algn="just"/>
            <a:endParaRPr lang="tr-TR" dirty="0"/>
          </a:p>
          <a:p>
            <a:pPr algn="just"/>
            <a:r>
              <a:rPr lang="tr-TR" b="1" dirty="0"/>
              <a:t>İkinci çöktürme tankı: </a:t>
            </a:r>
            <a:r>
              <a:rPr lang="tr-TR" dirty="0"/>
              <a:t>Aktif çamurun, arıtma tesisini terk eden akıntıdan veya biyolojik filtreden ayrıldığı çöktürme tankıdır. </a:t>
            </a:r>
          </a:p>
          <a:p>
            <a:pPr algn="just"/>
            <a:r>
              <a:rPr lang="tr-TR" b="1" dirty="0"/>
              <a:t>Çamur hacim indeksi (SVI): </a:t>
            </a:r>
            <a:r>
              <a:rPr lang="tr-TR" dirty="0"/>
              <a:t>Belirli şartlar altında, belirli bir sürede (genellikle 30 dakikada) çöken aktif çamurun çökmeden sonra 1 gramının kapladığı mililitre cinsinden hacimdir. Çamur hacim endeksi veya karıştırıldıktan sonraki çamur hacim endeksi, </a:t>
            </a:r>
            <a:r>
              <a:rPr lang="tr-TR" dirty="0" err="1"/>
              <a:t>mL</a:t>
            </a:r>
            <a:r>
              <a:rPr lang="tr-TR" dirty="0"/>
              <a:t>/g birimi ile ifade edilir. </a:t>
            </a:r>
          </a:p>
          <a:p>
            <a:pPr algn="just"/>
            <a:r>
              <a:rPr lang="tr-TR" b="1" dirty="0"/>
              <a:t>Çamur kabarması: </a:t>
            </a:r>
            <a:r>
              <a:rPr lang="tr-TR" dirty="0"/>
              <a:t>Aktif çamurla arıtma tesislerinde, genellikle aşırı miktardaki ipliksi organizmalar sebebiyle meydana gelen oldukça fazla hacim kaplayan ve kolaylıkla çöktürülemeyen aktif çamur oluşumudur.  </a:t>
            </a:r>
          </a:p>
        </p:txBody>
      </p:sp>
      <p:sp>
        <p:nvSpPr>
          <p:cNvPr id="2" name="Slayt Numarası Yer Tutucusu 1">
            <a:extLst>
              <a:ext uri="{FF2B5EF4-FFF2-40B4-BE49-F238E27FC236}">
                <a16:creationId xmlns:a16="http://schemas.microsoft.com/office/drawing/2014/main" id="{8537A883-EE73-4F5F-8946-07B8E40697C5}"/>
              </a:ext>
            </a:extLst>
          </p:cNvPr>
          <p:cNvSpPr>
            <a:spLocks noGrp="1"/>
          </p:cNvSpPr>
          <p:nvPr>
            <p:ph type="sldNum" sz="quarter" idx="12"/>
          </p:nvPr>
        </p:nvSpPr>
        <p:spPr/>
        <p:txBody>
          <a:bodyPr/>
          <a:lstStyle/>
          <a:p>
            <a:fld id="{657BBE04-05BE-4FBC-9874-B35B5FF8CB93}" type="slidenum">
              <a:rPr lang="tr-TR" smtClean="0"/>
              <a:pPr/>
              <a:t>42</a:t>
            </a:fld>
            <a:endParaRPr lang="tr-TR"/>
          </a:p>
        </p:txBody>
      </p:sp>
    </p:spTree>
    <p:extLst>
      <p:ext uri="{BB962C8B-B14F-4D97-AF65-F5344CB8AC3E}">
        <p14:creationId xmlns:p14="http://schemas.microsoft.com/office/powerpoint/2010/main" val="2765490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5632311"/>
          </a:xfrm>
          <a:prstGeom prst="rect">
            <a:avLst/>
          </a:prstGeom>
          <a:noFill/>
        </p:spPr>
        <p:txBody>
          <a:bodyPr wrap="square" rtlCol="0">
            <a:spAutoFit/>
          </a:bodyPr>
          <a:lstStyle/>
          <a:p>
            <a:pPr algn="just"/>
            <a:r>
              <a:rPr lang="tr-TR" dirty="0">
                <a:solidFill>
                  <a:srgbClr val="C00000"/>
                </a:solidFill>
              </a:rPr>
              <a:t>Çamurun Arıtılması </a:t>
            </a:r>
          </a:p>
          <a:p>
            <a:pPr algn="just"/>
            <a:r>
              <a:rPr lang="tr-TR" b="1" dirty="0"/>
              <a:t>Çamur arıtma: </a:t>
            </a:r>
            <a:r>
              <a:rPr lang="tr-TR" dirty="0"/>
              <a:t>İnceltme, kararlı hâle getirme, şartlandırma, su giderme, kurutma, dezenfeksiyon ve yakma gibi çamuru tekrar kullanmak veya bertaraf etmek amacıyla yapılan işlemlerdir. </a:t>
            </a:r>
          </a:p>
          <a:p>
            <a:pPr algn="just"/>
            <a:r>
              <a:rPr lang="tr-TR" b="1" dirty="0"/>
              <a:t>Çamur bertaraf etme: </a:t>
            </a:r>
            <a:r>
              <a:rPr lang="tr-TR" dirty="0"/>
              <a:t>Çevresel herhangi bir zarar olmaksızın, çamurun veya yakılmasıyla elde edilen küllerin toprağa verilmesidir. </a:t>
            </a:r>
          </a:p>
          <a:p>
            <a:pPr algn="just"/>
            <a:r>
              <a:rPr lang="tr-TR" b="1" dirty="0"/>
              <a:t>Ham çamur: </a:t>
            </a:r>
            <a:r>
              <a:rPr lang="tr-TR" dirty="0"/>
              <a:t>Üzerinde herhangi bir işlem yapılmamış kararlı olmayan çamurdur. </a:t>
            </a:r>
          </a:p>
          <a:p>
            <a:pPr algn="just"/>
            <a:r>
              <a:rPr lang="tr-TR" b="1" dirty="0"/>
              <a:t>Birincil çamur: </a:t>
            </a:r>
            <a:r>
              <a:rPr lang="tr-TR" dirty="0"/>
              <a:t>Birincil arıtma sonucu elde edilen ve geri devrettirilen çamurla karıştırılmamış çamurdur. </a:t>
            </a:r>
          </a:p>
          <a:p>
            <a:pPr algn="just"/>
            <a:r>
              <a:rPr lang="tr-TR" b="1" dirty="0"/>
              <a:t>İkincil (biyolojik) çamur: </a:t>
            </a:r>
            <a:r>
              <a:rPr lang="tr-TR" dirty="0"/>
              <a:t>İkincil arıtma veya biyolojik arıtma sonucu elde edilen çamurdur. </a:t>
            </a:r>
          </a:p>
          <a:p>
            <a:pPr algn="just"/>
            <a:r>
              <a:rPr lang="tr-TR" b="1" dirty="0"/>
              <a:t>Kimyasal çamur: </a:t>
            </a:r>
            <a:r>
              <a:rPr lang="tr-TR" dirty="0"/>
              <a:t>Kimyasal çöktürme işlemiyle ayrılan çamurdur. </a:t>
            </a:r>
          </a:p>
          <a:p>
            <a:pPr algn="just"/>
            <a:r>
              <a:rPr lang="tr-TR" b="1" dirty="0"/>
              <a:t>Havasız çamur çürütme: </a:t>
            </a:r>
            <a:r>
              <a:rPr lang="tr-TR" dirty="0"/>
              <a:t>Çamurun organik madde muhtevasının havasız olarak azaltıldığı işlemdir. </a:t>
            </a:r>
          </a:p>
          <a:p>
            <a:pPr algn="just"/>
            <a:r>
              <a:rPr lang="tr-TR" b="1" dirty="0"/>
              <a:t>Aerobik çamur çürütme: </a:t>
            </a:r>
            <a:r>
              <a:rPr lang="tr-TR" dirty="0"/>
              <a:t>Çamurun organik madde muhtevasının aerobik olarak azaltıldığı işlemdir. </a:t>
            </a:r>
          </a:p>
          <a:p>
            <a:pPr algn="just"/>
            <a:r>
              <a:rPr lang="tr-TR" b="1" dirty="0"/>
              <a:t>Biyogaz: </a:t>
            </a:r>
            <a:r>
              <a:rPr lang="tr-TR" dirty="0"/>
              <a:t>Havasız çürüme işlemi sırasında meydana gelen ve esas olarak metan (CH4) ve karbondioksitten (CO2) oluşan gaz karışımıdır. </a:t>
            </a:r>
          </a:p>
          <a:p>
            <a:pPr algn="just"/>
            <a:r>
              <a:rPr lang="tr-TR" b="1" dirty="0"/>
              <a:t>Çamur yoğunlaştırma: </a:t>
            </a:r>
            <a:r>
              <a:rPr lang="tr-TR" dirty="0"/>
              <a:t>Yerçekimi kuvveti gibi bir kuvvet yardımıyla çamur üzerindeki sıvının uzaklaştırılmasıyla çamurdaki katı madde konsantrasyonunun artırılması işlemidir. </a:t>
            </a:r>
          </a:p>
          <a:p>
            <a:pPr algn="just"/>
            <a:r>
              <a:rPr lang="tr-TR" b="1" dirty="0"/>
              <a:t>Çamur şartlandırma: </a:t>
            </a:r>
            <a:r>
              <a:rPr lang="tr-TR" dirty="0"/>
              <a:t>Çamurun suyunun tamamen giderilmesi amacıyla uygulanan fiziksel, kimyasal, termal veya diğer arıtma işlemleridir. </a:t>
            </a:r>
          </a:p>
        </p:txBody>
      </p:sp>
      <p:sp>
        <p:nvSpPr>
          <p:cNvPr id="2" name="Slayt Numarası Yer Tutucusu 1">
            <a:extLst>
              <a:ext uri="{FF2B5EF4-FFF2-40B4-BE49-F238E27FC236}">
                <a16:creationId xmlns:a16="http://schemas.microsoft.com/office/drawing/2014/main" id="{5B129CFC-F1F0-465A-92AE-206588F1869A}"/>
              </a:ext>
            </a:extLst>
          </p:cNvPr>
          <p:cNvSpPr>
            <a:spLocks noGrp="1"/>
          </p:cNvSpPr>
          <p:nvPr>
            <p:ph type="sldNum" sz="quarter" idx="12"/>
          </p:nvPr>
        </p:nvSpPr>
        <p:spPr/>
        <p:txBody>
          <a:bodyPr/>
          <a:lstStyle/>
          <a:p>
            <a:fld id="{657BBE04-05BE-4FBC-9874-B35B5FF8CB93}" type="slidenum">
              <a:rPr lang="tr-TR" smtClean="0"/>
              <a:pPr/>
              <a:t>43</a:t>
            </a:fld>
            <a:endParaRPr lang="tr-TR"/>
          </a:p>
        </p:txBody>
      </p:sp>
    </p:spTree>
    <p:extLst>
      <p:ext uri="{BB962C8B-B14F-4D97-AF65-F5344CB8AC3E}">
        <p14:creationId xmlns:p14="http://schemas.microsoft.com/office/powerpoint/2010/main" val="21167305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2862322"/>
          </a:xfrm>
          <a:prstGeom prst="rect">
            <a:avLst/>
          </a:prstGeom>
          <a:noFill/>
        </p:spPr>
        <p:txBody>
          <a:bodyPr wrap="square" rtlCol="0">
            <a:spAutoFit/>
          </a:bodyPr>
          <a:lstStyle/>
          <a:p>
            <a:r>
              <a:rPr lang="tr-TR" b="1" dirty="0"/>
              <a:t>Kimyasal şartlandırma: </a:t>
            </a:r>
            <a:r>
              <a:rPr lang="tr-TR" dirty="0"/>
              <a:t>Ortama kimyasal madde ilâve ederek yapılan şartlandırmadır. </a:t>
            </a:r>
          </a:p>
          <a:p>
            <a:r>
              <a:rPr lang="tr-TR" b="1" dirty="0"/>
              <a:t>Çamur kurutma yatağı: </a:t>
            </a:r>
            <a:r>
              <a:rPr lang="tr-TR" dirty="0"/>
              <a:t>Çamur suyunun giderilmesi ve daha sonra suyun toprağa verilmesi veya buharlaştırılması yoluyla çamurun kurutulmasında kullanılan yapıdır. </a:t>
            </a:r>
          </a:p>
          <a:p>
            <a:r>
              <a:rPr lang="tr-TR" b="1" dirty="0"/>
              <a:t>Filtre keki: </a:t>
            </a:r>
            <a:r>
              <a:rPr lang="tr-TR" dirty="0"/>
              <a:t>Bir süzme işleminde çamur suyunun giderilmesi sırasında filtre üzerinde kalan katı veya yarı katı kalıntılardır. </a:t>
            </a:r>
          </a:p>
          <a:p>
            <a:r>
              <a:rPr lang="tr-TR" b="1" dirty="0"/>
              <a:t>Çamur sıvısı: </a:t>
            </a:r>
            <a:r>
              <a:rPr lang="tr-TR" dirty="0"/>
              <a:t>Çamurdan ayrılan sıvıdır. </a:t>
            </a:r>
          </a:p>
          <a:p>
            <a:r>
              <a:rPr lang="tr-TR" b="1" dirty="0"/>
              <a:t>Termal çamur kurutma: </a:t>
            </a:r>
            <a:r>
              <a:rPr lang="tr-TR" dirty="0"/>
              <a:t>Suyun çamurdan buharlaştırılarak uzaklaştırıldığı işlemdir. </a:t>
            </a:r>
          </a:p>
          <a:p>
            <a:r>
              <a:rPr lang="tr-TR" b="1" dirty="0"/>
              <a:t>Çamur yakma: </a:t>
            </a:r>
            <a:r>
              <a:rPr lang="tr-TR" dirty="0"/>
              <a:t>Çamurdaki organik maddelerin yüksek sıcaklıkta yükseltgenmesidir. </a:t>
            </a:r>
          </a:p>
          <a:p>
            <a:r>
              <a:rPr lang="tr-TR" b="1" dirty="0"/>
              <a:t>Kuru katı madde muhtevası: </a:t>
            </a:r>
            <a:r>
              <a:rPr lang="tr-TR" dirty="0"/>
              <a:t>Çamurdaki katı maddelerin toplam miktarının çamurun kütlesine oranıdır. </a:t>
            </a:r>
          </a:p>
        </p:txBody>
      </p:sp>
      <p:pic>
        <p:nvPicPr>
          <p:cNvPr id="2" name="Resim 1">
            <a:extLst>
              <a:ext uri="{FF2B5EF4-FFF2-40B4-BE49-F238E27FC236}">
                <a16:creationId xmlns:a16="http://schemas.microsoft.com/office/drawing/2014/main" id="{5B97CF53-51B3-44AA-A9A5-B29B68AD0807}"/>
              </a:ext>
            </a:extLst>
          </p:cNvPr>
          <p:cNvPicPr>
            <a:picLocks noChangeAspect="1"/>
          </p:cNvPicPr>
          <p:nvPr/>
        </p:nvPicPr>
        <p:blipFill>
          <a:blip r:embed="rId2"/>
          <a:stretch>
            <a:fillRect/>
          </a:stretch>
        </p:blipFill>
        <p:spPr>
          <a:xfrm>
            <a:off x="107504" y="3284984"/>
            <a:ext cx="3779912" cy="2511551"/>
          </a:xfrm>
          <a:prstGeom prst="rect">
            <a:avLst/>
          </a:prstGeom>
        </p:spPr>
      </p:pic>
      <p:sp>
        <p:nvSpPr>
          <p:cNvPr id="4" name="Slayt Numarası Yer Tutucusu 3">
            <a:extLst>
              <a:ext uri="{FF2B5EF4-FFF2-40B4-BE49-F238E27FC236}">
                <a16:creationId xmlns:a16="http://schemas.microsoft.com/office/drawing/2014/main" id="{71F5EBD7-A30C-4F2C-84DB-5F0CFE980CEC}"/>
              </a:ext>
            </a:extLst>
          </p:cNvPr>
          <p:cNvSpPr>
            <a:spLocks noGrp="1"/>
          </p:cNvSpPr>
          <p:nvPr>
            <p:ph type="sldNum" sz="quarter" idx="12"/>
          </p:nvPr>
        </p:nvSpPr>
        <p:spPr/>
        <p:txBody>
          <a:bodyPr/>
          <a:lstStyle/>
          <a:p>
            <a:fld id="{657BBE04-05BE-4FBC-9874-B35B5FF8CB93}" type="slidenum">
              <a:rPr lang="tr-TR" smtClean="0"/>
              <a:pPr/>
              <a:t>44</a:t>
            </a:fld>
            <a:endParaRPr lang="tr-TR"/>
          </a:p>
        </p:txBody>
      </p:sp>
    </p:spTree>
    <p:extLst>
      <p:ext uri="{BB962C8B-B14F-4D97-AF65-F5344CB8AC3E}">
        <p14:creationId xmlns:p14="http://schemas.microsoft.com/office/powerpoint/2010/main" val="4759812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6012160" cy="6647974"/>
          </a:xfrm>
          <a:prstGeom prst="rect">
            <a:avLst/>
          </a:prstGeom>
          <a:noFill/>
        </p:spPr>
        <p:txBody>
          <a:bodyPr wrap="square" rtlCol="0">
            <a:spAutoFit/>
          </a:bodyPr>
          <a:lstStyle/>
          <a:p>
            <a:r>
              <a:rPr lang="tr-TR" dirty="0">
                <a:solidFill>
                  <a:srgbClr val="C00000"/>
                </a:solidFill>
              </a:rPr>
              <a:t>ATIKSU TOPLAMA SİSTEMLERİ </a:t>
            </a:r>
          </a:p>
          <a:p>
            <a:r>
              <a:rPr lang="tr-TR" dirty="0"/>
              <a:t>Ev ve binalarda oluşan </a:t>
            </a:r>
            <a:r>
              <a:rPr lang="tr-TR" dirty="0" err="1"/>
              <a:t>atıksular</a:t>
            </a:r>
            <a:r>
              <a:rPr lang="tr-TR" dirty="0"/>
              <a:t> kanalizasyon sistemine </a:t>
            </a:r>
            <a:r>
              <a:rPr lang="tr-TR" dirty="0">
                <a:solidFill>
                  <a:srgbClr val="C00000"/>
                </a:solidFill>
              </a:rPr>
              <a:t>servis</a:t>
            </a:r>
            <a:r>
              <a:rPr lang="tr-TR" dirty="0"/>
              <a:t> hattı adı verilen bir bağlantı ile ulaşırlar. Bu bağlantılar çeşitli yollar ile kanalizasyon sisteminin yan dallarına eklenir. Bu yan dallar genellikle caddelerde aşağı yönde giderek diğer bina ve evlerden de </a:t>
            </a:r>
            <a:r>
              <a:rPr lang="tr-TR" dirty="0">
                <a:solidFill>
                  <a:srgbClr val="C00000"/>
                </a:solidFill>
              </a:rPr>
              <a:t>servis hatlarını </a:t>
            </a:r>
            <a:r>
              <a:rPr lang="tr-TR" dirty="0"/>
              <a:t>kendine bağlayarak “şebeke” adı verilen daha büyük hatlara akarlar. Şebeke ise ana </a:t>
            </a:r>
            <a:r>
              <a:rPr lang="tr-TR" dirty="0" err="1"/>
              <a:t>kollektör</a:t>
            </a:r>
            <a:r>
              <a:rPr lang="tr-TR" dirty="0"/>
              <a:t> denilen sistemdeki en büyük hatları oluşturmak üzere kesişir. Bir ana </a:t>
            </a:r>
            <a:r>
              <a:rPr lang="tr-TR" dirty="0" err="1"/>
              <a:t>kollektör</a:t>
            </a:r>
            <a:r>
              <a:rPr lang="tr-TR" dirty="0"/>
              <a:t>, herhangi bir şebeke kesimi olmayan bir iletim hattıdır. </a:t>
            </a:r>
            <a:r>
              <a:rPr lang="tr-TR" sz="2400" dirty="0" err="1">
                <a:solidFill>
                  <a:srgbClr val="C00000"/>
                </a:solidFill>
              </a:rPr>
              <a:t>Atıksu</a:t>
            </a:r>
            <a:r>
              <a:rPr lang="tr-TR" sz="2400" dirty="0">
                <a:solidFill>
                  <a:srgbClr val="C00000"/>
                </a:solidFill>
              </a:rPr>
              <a:t> arıtma tesisine </a:t>
            </a:r>
            <a:r>
              <a:rPr lang="tr-TR" sz="2400" dirty="0" err="1">
                <a:solidFill>
                  <a:srgbClr val="C00000"/>
                </a:solidFill>
              </a:rPr>
              <a:t>atıksular</a:t>
            </a:r>
            <a:r>
              <a:rPr lang="tr-TR" sz="2400" dirty="0">
                <a:solidFill>
                  <a:srgbClr val="C00000"/>
                </a:solidFill>
              </a:rPr>
              <a:t> bu hat ile gelir. </a:t>
            </a:r>
          </a:p>
          <a:p>
            <a:pPr algn="just"/>
            <a:r>
              <a:rPr lang="tr-TR" dirty="0"/>
              <a:t>Toplama sistemi tasarlanırken sızıntı ve içeri akış oranları da dikkate alınmalıdır. </a:t>
            </a:r>
            <a:r>
              <a:rPr lang="tr-TR" dirty="0">
                <a:solidFill>
                  <a:srgbClr val="C00000"/>
                </a:solidFill>
              </a:rPr>
              <a:t>Sızıntı</a:t>
            </a:r>
            <a:r>
              <a:rPr lang="tr-TR" dirty="0"/>
              <a:t>, yeraltı suyu, yağışlı havalarda kırık boru veya sızdıran bağlantı noktalarından sisteme girdiğinde ortaya çıkar. İç akış ise sisteme doğrudan akan suya denir. </a:t>
            </a:r>
          </a:p>
          <a:p>
            <a:endParaRPr lang="tr-TR" dirty="0"/>
          </a:p>
          <a:p>
            <a:pPr algn="just"/>
            <a:r>
              <a:rPr lang="tr-TR" i="1" u="sng" dirty="0">
                <a:solidFill>
                  <a:srgbClr val="0070C0"/>
                </a:solidFill>
                <a:effectLst>
                  <a:outerShdw blurRad="38100" dist="38100" dir="2700000" algn="tl">
                    <a:srgbClr val="000000">
                      <a:alpha val="43137"/>
                    </a:srgbClr>
                  </a:outerShdw>
                </a:effectLst>
              </a:rPr>
              <a:t>Ülkemizde genellikle yağmur suları </a:t>
            </a:r>
            <a:r>
              <a:rPr lang="tr-TR" i="1" u="sng" dirty="0" err="1">
                <a:solidFill>
                  <a:srgbClr val="0070C0"/>
                </a:solidFill>
                <a:effectLst>
                  <a:outerShdw blurRad="38100" dist="38100" dir="2700000" algn="tl">
                    <a:srgbClr val="000000">
                      <a:alpha val="43137"/>
                    </a:srgbClr>
                  </a:outerShdw>
                </a:effectLst>
              </a:rPr>
              <a:t>atıksu</a:t>
            </a:r>
            <a:r>
              <a:rPr lang="tr-TR" i="1" u="sng" dirty="0">
                <a:solidFill>
                  <a:srgbClr val="0070C0"/>
                </a:solidFill>
                <a:effectLst>
                  <a:outerShdw blurRad="38100" dist="38100" dir="2700000" algn="tl">
                    <a:srgbClr val="000000">
                      <a:alpha val="43137"/>
                    </a:srgbClr>
                  </a:outerShdw>
                </a:effectLst>
              </a:rPr>
              <a:t> kanalı ile birleşerek </a:t>
            </a:r>
            <a:r>
              <a:rPr lang="tr-TR" i="1" u="sng" dirty="0" err="1">
                <a:solidFill>
                  <a:srgbClr val="0070C0"/>
                </a:solidFill>
                <a:effectLst>
                  <a:outerShdw blurRad="38100" dist="38100" dir="2700000" algn="tl">
                    <a:srgbClr val="000000">
                      <a:alpha val="43137"/>
                    </a:srgbClr>
                  </a:outerShdw>
                </a:effectLst>
              </a:rPr>
              <a:t>atıksu</a:t>
            </a:r>
            <a:r>
              <a:rPr lang="tr-TR" i="1" u="sng" dirty="0">
                <a:solidFill>
                  <a:srgbClr val="0070C0"/>
                </a:solidFill>
                <a:effectLst>
                  <a:outerShdw blurRad="38100" dist="38100" dir="2700000" algn="tl">
                    <a:srgbClr val="000000">
                      <a:alpha val="43137"/>
                    </a:srgbClr>
                  </a:outerShdw>
                </a:effectLst>
              </a:rPr>
              <a:t> arıtma tesisine gelir. Bu tarz kanalizasyon sistemlerine </a:t>
            </a:r>
            <a:r>
              <a:rPr lang="tr-TR" b="1" i="1" dirty="0">
                <a:solidFill>
                  <a:srgbClr val="0070C0"/>
                </a:solidFill>
                <a:effectLst>
                  <a:outerShdw blurRad="38100" dist="38100" dir="2700000" algn="tl">
                    <a:srgbClr val="000000">
                      <a:alpha val="43137"/>
                    </a:srgbClr>
                  </a:outerShdw>
                </a:effectLst>
              </a:rPr>
              <a:t>bileşik sistem </a:t>
            </a:r>
            <a:r>
              <a:rPr lang="tr-TR" i="1" u="sng" dirty="0">
                <a:solidFill>
                  <a:srgbClr val="0070C0"/>
                </a:solidFill>
                <a:effectLst>
                  <a:outerShdw blurRad="38100" dist="38100" dir="2700000" algn="tl">
                    <a:srgbClr val="000000">
                      <a:alpha val="43137"/>
                    </a:srgbClr>
                  </a:outerShdw>
                </a:effectLst>
              </a:rPr>
              <a:t>adı verilir. </a:t>
            </a:r>
            <a:r>
              <a:rPr lang="tr-TR" u="sng" dirty="0" err="1">
                <a:solidFill>
                  <a:srgbClr val="00B050"/>
                </a:solidFill>
                <a:effectLst>
                  <a:outerShdw blurRad="38100" dist="38100" dir="2700000" algn="tl">
                    <a:srgbClr val="000000">
                      <a:alpha val="43137"/>
                    </a:srgbClr>
                  </a:outerShdw>
                </a:effectLst>
              </a:rPr>
              <a:t>Atıksular</a:t>
            </a:r>
            <a:r>
              <a:rPr lang="tr-TR" u="sng" dirty="0">
                <a:solidFill>
                  <a:srgbClr val="00B050"/>
                </a:solidFill>
                <a:effectLst>
                  <a:outerShdw blurRad="38100" dist="38100" dir="2700000" algn="tl">
                    <a:srgbClr val="000000">
                      <a:alpha val="43137"/>
                    </a:srgbClr>
                  </a:outerShdw>
                </a:effectLst>
              </a:rPr>
              <a:t> ile yağmur sularının ayrı ayrı toplandığı sistemlere ise </a:t>
            </a:r>
            <a:r>
              <a:rPr lang="tr-TR" b="1" u="sng" dirty="0">
                <a:solidFill>
                  <a:srgbClr val="00B050"/>
                </a:solidFill>
                <a:effectLst>
                  <a:outerShdw blurRad="38100" dist="38100" dir="2700000" algn="tl">
                    <a:srgbClr val="000000">
                      <a:alpha val="43137"/>
                    </a:srgbClr>
                  </a:outerShdw>
                </a:effectLst>
              </a:rPr>
              <a:t>ayrık sistem </a:t>
            </a:r>
            <a:r>
              <a:rPr lang="tr-TR" u="sng" dirty="0">
                <a:solidFill>
                  <a:srgbClr val="00B050"/>
                </a:solidFill>
                <a:effectLst>
                  <a:outerShdw blurRad="38100" dist="38100" dir="2700000" algn="tl">
                    <a:srgbClr val="000000">
                      <a:alpha val="43137"/>
                    </a:srgbClr>
                  </a:outerShdw>
                </a:effectLst>
              </a:rPr>
              <a:t>denir.</a:t>
            </a:r>
            <a:r>
              <a:rPr lang="tr-TR" u="sng" dirty="0">
                <a:effectLst>
                  <a:outerShdw blurRad="38100" dist="38100" dir="2700000" algn="tl">
                    <a:srgbClr val="000000">
                      <a:alpha val="43137"/>
                    </a:srgbClr>
                  </a:outerShdw>
                </a:effectLst>
              </a:rPr>
              <a:t> </a:t>
            </a:r>
            <a:r>
              <a:rPr lang="tr-TR" dirty="0"/>
              <a:t>Bu sistemlerde </a:t>
            </a:r>
            <a:r>
              <a:rPr lang="tr-TR" dirty="0" err="1"/>
              <a:t>atıksular</a:t>
            </a:r>
            <a:r>
              <a:rPr lang="tr-TR" dirty="0"/>
              <a:t> arıtma tesisine getirilirken, yağış suları yakındaki bir su kaynağına yönlendirilir (deniz, göl ya da nehir gibi). Bileşik ve ayrık sistemin dışında kısmen ayrık sistemler de vardır. </a:t>
            </a:r>
          </a:p>
        </p:txBody>
      </p:sp>
      <p:pic>
        <p:nvPicPr>
          <p:cNvPr id="4" name="Resim 3">
            <a:extLst>
              <a:ext uri="{FF2B5EF4-FFF2-40B4-BE49-F238E27FC236}">
                <a16:creationId xmlns:a16="http://schemas.microsoft.com/office/drawing/2014/main" id="{84635DAE-199F-434E-8D8C-2DBD3D3E2ABD}"/>
              </a:ext>
            </a:extLst>
          </p:cNvPr>
          <p:cNvPicPr>
            <a:picLocks noChangeAspect="1"/>
          </p:cNvPicPr>
          <p:nvPr/>
        </p:nvPicPr>
        <p:blipFill>
          <a:blip r:embed="rId2"/>
          <a:stretch>
            <a:fillRect/>
          </a:stretch>
        </p:blipFill>
        <p:spPr>
          <a:xfrm>
            <a:off x="5941422" y="188640"/>
            <a:ext cx="3182903" cy="1982691"/>
          </a:xfrm>
          <a:prstGeom prst="rect">
            <a:avLst/>
          </a:prstGeom>
        </p:spPr>
      </p:pic>
      <p:cxnSp>
        <p:nvCxnSpPr>
          <p:cNvPr id="5" name="Düz Ok Bağlayıcısı 4">
            <a:extLst>
              <a:ext uri="{FF2B5EF4-FFF2-40B4-BE49-F238E27FC236}">
                <a16:creationId xmlns:a16="http://schemas.microsoft.com/office/drawing/2014/main" id="{73CCEA7A-8AA9-4FC7-B02A-C1301C1755B9}"/>
              </a:ext>
            </a:extLst>
          </p:cNvPr>
          <p:cNvCxnSpPr/>
          <p:nvPr/>
        </p:nvCxnSpPr>
        <p:spPr>
          <a:xfrm flipV="1">
            <a:off x="5148064" y="1412776"/>
            <a:ext cx="1728192" cy="129614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 name="Slayt Numarası Yer Tutucusu 1">
            <a:extLst>
              <a:ext uri="{FF2B5EF4-FFF2-40B4-BE49-F238E27FC236}">
                <a16:creationId xmlns:a16="http://schemas.microsoft.com/office/drawing/2014/main" id="{589CE574-A7E1-47D0-8367-DFFDF7B0B003}"/>
              </a:ext>
            </a:extLst>
          </p:cNvPr>
          <p:cNvSpPr>
            <a:spLocks noGrp="1"/>
          </p:cNvSpPr>
          <p:nvPr>
            <p:ph type="sldNum" sz="quarter" idx="12"/>
          </p:nvPr>
        </p:nvSpPr>
        <p:spPr/>
        <p:txBody>
          <a:bodyPr/>
          <a:lstStyle/>
          <a:p>
            <a:fld id="{657BBE04-05BE-4FBC-9874-B35B5FF8CB93}" type="slidenum">
              <a:rPr lang="tr-TR" smtClean="0"/>
              <a:pPr/>
              <a:t>45</a:t>
            </a:fld>
            <a:endParaRPr lang="tr-TR"/>
          </a:p>
        </p:txBody>
      </p:sp>
    </p:spTree>
    <p:extLst>
      <p:ext uri="{BB962C8B-B14F-4D97-AF65-F5344CB8AC3E}">
        <p14:creationId xmlns:p14="http://schemas.microsoft.com/office/powerpoint/2010/main" val="13427161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618838"/>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D03C0588-3D39-40D6-AC9B-C8501DC45987}"/>
              </a:ext>
            </a:extLst>
          </p:cNvPr>
          <p:cNvPicPr>
            <a:picLocks noChangeAspect="1"/>
          </p:cNvPicPr>
          <p:nvPr/>
        </p:nvPicPr>
        <p:blipFill>
          <a:blip r:embed="rId2"/>
          <a:stretch>
            <a:fillRect/>
          </a:stretch>
        </p:blipFill>
        <p:spPr>
          <a:xfrm>
            <a:off x="323529" y="324795"/>
            <a:ext cx="4032447" cy="3593204"/>
          </a:xfrm>
          <a:prstGeom prst="rect">
            <a:avLst/>
          </a:prstGeom>
        </p:spPr>
      </p:pic>
      <p:pic>
        <p:nvPicPr>
          <p:cNvPr id="4" name="Resim 3">
            <a:extLst>
              <a:ext uri="{FF2B5EF4-FFF2-40B4-BE49-F238E27FC236}">
                <a16:creationId xmlns:a16="http://schemas.microsoft.com/office/drawing/2014/main" id="{BFF49943-DF2C-4693-BD0A-0E5A655BDC5C}"/>
              </a:ext>
            </a:extLst>
          </p:cNvPr>
          <p:cNvPicPr>
            <a:picLocks noChangeAspect="1"/>
          </p:cNvPicPr>
          <p:nvPr/>
        </p:nvPicPr>
        <p:blipFill>
          <a:blip r:embed="rId3"/>
          <a:stretch>
            <a:fillRect/>
          </a:stretch>
        </p:blipFill>
        <p:spPr>
          <a:xfrm>
            <a:off x="4788025" y="324795"/>
            <a:ext cx="4032447" cy="3596440"/>
          </a:xfrm>
          <a:prstGeom prst="rect">
            <a:avLst/>
          </a:prstGeom>
        </p:spPr>
      </p:pic>
      <p:sp>
        <p:nvSpPr>
          <p:cNvPr id="5" name="Dikdörtgen 4">
            <a:extLst>
              <a:ext uri="{FF2B5EF4-FFF2-40B4-BE49-F238E27FC236}">
                <a16:creationId xmlns:a16="http://schemas.microsoft.com/office/drawing/2014/main" id="{72139DCA-EE76-4AD3-8F1D-93A5488D10FA}"/>
              </a:ext>
            </a:extLst>
          </p:cNvPr>
          <p:cNvSpPr/>
          <p:nvPr/>
        </p:nvSpPr>
        <p:spPr>
          <a:xfrm>
            <a:off x="1404547" y="0"/>
            <a:ext cx="1779013" cy="369332"/>
          </a:xfrm>
          <a:prstGeom prst="rect">
            <a:avLst/>
          </a:prstGeom>
        </p:spPr>
        <p:txBody>
          <a:bodyPr wrap="none">
            <a:spAutoFit/>
          </a:bodyPr>
          <a:lstStyle/>
          <a:p>
            <a:r>
              <a:rPr lang="tr-TR" dirty="0">
                <a:solidFill>
                  <a:srgbClr val="C5131A"/>
                </a:solidFill>
                <a:latin typeface="00279"/>
              </a:rPr>
              <a:t>BİRLEŞİK SİSTEM </a:t>
            </a:r>
            <a:endParaRPr lang="tr-TR" dirty="0"/>
          </a:p>
        </p:txBody>
      </p:sp>
      <p:sp>
        <p:nvSpPr>
          <p:cNvPr id="7" name="Dikdörtgen 6">
            <a:extLst>
              <a:ext uri="{FF2B5EF4-FFF2-40B4-BE49-F238E27FC236}">
                <a16:creationId xmlns:a16="http://schemas.microsoft.com/office/drawing/2014/main" id="{19F08D51-901E-4992-A884-05264EAEA712}"/>
              </a:ext>
            </a:extLst>
          </p:cNvPr>
          <p:cNvSpPr/>
          <p:nvPr/>
        </p:nvSpPr>
        <p:spPr>
          <a:xfrm>
            <a:off x="6100455" y="0"/>
            <a:ext cx="1511055" cy="369332"/>
          </a:xfrm>
          <a:prstGeom prst="rect">
            <a:avLst/>
          </a:prstGeom>
        </p:spPr>
        <p:txBody>
          <a:bodyPr wrap="none">
            <a:spAutoFit/>
          </a:bodyPr>
          <a:lstStyle/>
          <a:p>
            <a:r>
              <a:rPr lang="tr-TR" dirty="0">
                <a:solidFill>
                  <a:srgbClr val="C5131A"/>
                </a:solidFill>
                <a:latin typeface="00279"/>
              </a:rPr>
              <a:t>AYRIK SİSTEM </a:t>
            </a:r>
            <a:endParaRPr lang="tr-TR" dirty="0"/>
          </a:p>
        </p:txBody>
      </p:sp>
      <p:sp>
        <p:nvSpPr>
          <p:cNvPr id="8" name="Metin kutusu 7">
            <a:extLst>
              <a:ext uri="{FF2B5EF4-FFF2-40B4-BE49-F238E27FC236}">
                <a16:creationId xmlns:a16="http://schemas.microsoft.com/office/drawing/2014/main" id="{13E4B52C-444A-4B1D-A9C6-D46753848525}"/>
              </a:ext>
            </a:extLst>
          </p:cNvPr>
          <p:cNvSpPr txBox="1"/>
          <p:nvPr/>
        </p:nvSpPr>
        <p:spPr>
          <a:xfrm>
            <a:off x="144016" y="3917999"/>
            <a:ext cx="4355976" cy="2585323"/>
          </a:xfrm>
          <a:prstGeom prst="rect">
            <a:avLst/>
          </a:prstGeom>
          <a:noFill/>
        </p:spPr>
        <p:txBody>
          <a:bodyPr wrap="square" rtlCol="0">
            <a:spAutoFit/>
          </a:bodyPr>
          <a:lstStyle/>
          <a:p>
            <a:pPr algn="just"/>
            <a:r>
              <a:rPr lang="tr-TR" b="1" dirty="0">
                <a:solidFill>
                  <a:srgbClr val="FF0000"/>
                </a:solidFill>
              </a:rPr>
              <a:t>Birleşik kanalizasyon şebekeleri </a:t>
            </a:r>
            <a:r>
              <a:rPr lang="tr-TR" b="1" dirty="0"/>
              <a:t>evsel </a:t>
            </a:r>
            <a:r>
              <a:rPr lang="tr-TR" b="1" dirty="0" err="1"/>
              <a:t>atıksular</a:t>
            </a:r>
            <a:r>
              <a:rPr lang="tr-TR" b="1" dirty="0"/>
              <a:t> ile yağış sularının birlikte taşındığı sistemlerdir. Bu sistemde çatılardan akan, cadde ve kaldırımlardan toplanan yağış suları, </a:t>
            </a:r>
            <a:r>
              <a:rPr lang="tr-TR" b="1" dirty="0" err="1"/>
              <a:t>atıksular</a:t>
            </a:r>
            <a:r>
              <a:rPr lang="tr-TR" b="1" dirty="0"/>
              <a:t> ile aynı kanaldan toplanır. </a:t>
            </a:r>
            <a:r>
              <a:rPr lang="tr-TR" b="1" dirty="0">
                <a:solidFill>
                  <a:srgbClr val="0070C0"/>
                </a:solidFill>
              </a:rPr>
              <a:t>Dolayısı ile </a:t>
            </a:r>
            <a:r>
              <a:rPr lang="tr-TR" b="1" dirty="0" err="1">
                <a:solidFill>
                  <a:srgbClr val="0070C0"/>
                </a:solidFill>
              </a:rPr>
              <a:t>atıksu</a:t>
            </a:r>
            <a:r>
              <a:rPr lang="tr-TR" b="1" dirty="0">
                <a:solidFill>
                  <a:srgbClr val="0070C0"/>
                </a:solidFill>
              </a:rPr>
              <a:t> hacminde ciddi bir artış ve seyrelme meydana gelir. </a:t>
            </a:r>
            <a:r>
              <a:rPr lang="tr-TR" b="1" dirty="0"/>
              <a:t>Bu nedenle birleşik sistemler için çok daha büyük </a:t>
            </a:r>
            <a:r>
              <a:rPr lang="tr-TR" b="1" dirty="0" err="1"/>
              <a:t>atıksu</a:t>
            </a:r>
            <a:r>
              <a:rPr lang="tr-TR" b="1" dirty="0"/>
              <a:t> arıtma tesislerinin yapılması gereklidir. </a:t>
            </a:r>
          </a:p>
        </p:txBody>
      </p:sp>
      <p:sp>
        <p:nvSpPr>
          <p:cNvPr id="9" name="Metin kutusu 8">
            <a:extLst>
              <a:ext uri="{FF2B5EF4-FFF2-40B4-BE49-F238E27FC236}">
                <a16:creationId xmlns:a16="http://schemas.microsoft.com/office/drawing/2014/main" id="{A7AE74DA-645F-4418-AAB6-CEF52E8154E3}"/>
              </a:ext>
            </a:extLst>
          </p:cNvPr>
          <p:cNvSpPr txBox="1"/>
          <p:nvPr/>
        </p:nvSpPr>
        <p:spPr>
          <a:xfrm>
            <a:off x="4644008" y="3933056"/>
            <a:ext cx="4248472" cy="2862322"/>
          </a:xfrm>
          <a:prstGeom prst="rect">
            <a:avLst/>
          </a:prstGeom>
          <a:noFill/>
        </p:spPr>
        <p:txBody>
          <a:bodyPr wrap="square" rtlCol="0">
            <a:spAutoFit/>
          </a:bodyPr>
          <a:lstStyle/>
          <a:p>
            <a:pPr algn="just"/>
            <a:r>
              <a:rPr lang="tr-TR" b="1" dirty="0"/>
              <a:t>Ayrık sistemde yağış nedeni ile oluşan sular ayrı bir hat ile evsel ve endüstriyel </a:t>
            </a:r>
            <a:r>
              <a:rPr lang="tr-TR" b="1" dirty="0" err="1"/>
              <a:t>atıksulara</a:t>
            </a:r>
            <a:r>
              <a:rPr lang="tr-TR" b="1" dirty="0"/>
              <a:t> karıştırılmadan toplanır. </a:t>
            </a:r>
            <a:r>
              <a:rPr lang="tr-TR" b="1" dirty="0" err="1">
                <a:solidFill>
                  <a:srgbClr val="FF0000"/>
                </a:solidFill>
                <a:effectLst>
                  <a:outerShdw blurRad="38100" dist="38100" dir="2700000" algn="tl">
                    <a:srgbClr val="000000">
                      <a:alpha val="43137"/>
                    </a:srgbClr>
                  </a:outerShdw>
                </a:effectLst>
              </a:rPr>
              <a:t>Atıksu</a:t>
            </a:r>
            <a:r>
              <a:rPr lang="tr-TR" b="1" dirty="0">
                <a:solidFill>
                  <a:srgbClr val="FF0000"/>
                </a:solidFill>
                <a:effectLst>
                  <a:outerShdw blurRad="38100" dist="38100" dir="2700000" algn="tl">
                    <a:srgbClr val="000000">
                      <a:alpha val="43137"/>
                    </a:srgbClr>
                  </a:outerShdw>
                </a:effectLst>
              </a:rPr>
              <a:t> kanalı yağmur suyu kanalından daha aşağıda bulunur.</a:t>
            </a:r>
            <a:r>
              <a:rPr lang="tr-TR" b="1" dirty="0">
                <a:solidFill>
                  <a:srgbClr val="0070C0"/>
                </a:solidFill>
              </a:rPr>
              <a:t> </a:t>
            </a:r>
            <a:r>
              <a:rPr lang="tr-TR" b="1" dirty="0"/>
              <a:t>Bazı durumlarda yağmur suyu için herhangi bir kanal döşenmez ve sular caddelerden akarak toplanırlar. </a:t>
            </a:r>
          </a:p>
          <a:p>
            <a:pPr algn="just"/>
            <a:r>
              <a:rPr lang="tr-TR" b="1" dirty="0"/>
              <a:t>Ayrık sistemde yağış sularının taşınması için genellikle pompa istasyonu kullanılmaz. </a:t>
            </a:r>
          </a:p>
        </p:txBody>
      </p:sp>
      <p:sp>
        <p:nvSpPr>
          <p:cNvPr id="6" name="Slayt Numarası Yer Tutucusu 5">
            <a:extLst>
              <a:ext uri="{FF2B5EF4-FFF2-40B4-BE49-F238E27FC236}">
                <a16:creationId xmlns:a16="http://schemas.microsoft.com/office/drawing/2014/main" id="{315C911C-2542-4CF2-BC93-EFE202C2E116}"/>
              </a:ext>
            </a:extLst>
          </p:cNvPr>
          <p:cNvSpPr>
            <a:spLocks noGrp="1"/>
          </p:cNvSpPr>
          <p:nvPr>
            <p:ph type="sldNum" sz="quarter" idx="12"/>
          </p:nvPr>
        </p:nvSpPr>
        <p:spPr/>
        <p:txBody>
          <a:bodyPr/>
          <a:lstStyle/>
          <a:p>
            <a:fld id="{657BBE04-05BE-4FBC-9874-B35B5FF8CB93}" type="slidenum">
              <a:rPr lang="tr-TR" smtClean="0"/>
              <a:pPr/>
              <a:t>46</a:t>
            </a:fld>
            <a:endParaRPr lang="tr-TR"/>
          </a:p>
        </p:txBody>
      </p:sp>
    </p:spTree>
    <p:extLst>
      <p:ext uri="{BB962C8B-B14F-4D97-AF65-F5344CB8AC3E}">
        <p14:creationId xmlns:p14="http://schemas.microsoft.com/office/powerpoint/2010/main" val="2142189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8B8165AA-C518-490E-97C4-A34A8A2F6E39}"/>
              </a:ext>
            </a:extLst>
          </p:cNvPr>
          <p:cNvPicPr>
            <a:picLocks noChangeAspect="1"/>
          </p:cNvPicPr>
          <p:nvPr/>
        </p:nvPicPr>
        <p:blipFill>
          <a:blip r:embed="rId2"/>
          <a:stretch>
            <a:fillRect/>
          </a:stretch>
        </p:blipFill>
        <p:spPr>
          <a:xfrm>
            <a:off x="487946" y="-27384"/>
            <a:ext cx="8644358" cy="6537838"/>
          </a:xfrm>
          <a:prstGeom prst="rect">
            <a:avLst/>
          </a:prstGeom>
        </p:spPr>
      </p:pic>
      <p:pic>
        <p:nvPicPr>
          <p:cNvPr id="4" name="Resim 3">
            <a:extLst>
              <a:ext uri="{FF2B5EF4-FFF2-40B4-BE49-F238E27FC236}">
                <a16:creationId xmlns:a16="http://schemas.microsoft.com/office/drawing/2014/main" id="{D01429D7-214C-4512-B90B-07DB35F2ACE2}"/>
              </a:ext>
            </a:extLst>
          </p:cNvPr>
          <p:cNvPicPr>
            <a:picLocks noChangeAspect="1"/>
          </p:cNvPicPr>
          <p:nvPr/>
        </p:nvPicPr>
        <p:blipFill>
          <a:blip r:embed="rId3"/>
          <a:stretch>
            <a:fillRect/>
          </a:stretch>
        </p:blipFill>
        <p:spPr>
          <a:xfrm>
            <a:off x="11696" y="0"/>
            <a:ext cx="476250" cy="6546830"/>
          </a:xfrm>
          <a:prstGeom prst="rect">
            <a:avLst/>
          </a:prstGeom>
        </p:spPr>
      </p:pic>
      <p:sp>
        <p:nvSpPr>
          <p:cNvPr id="5" name="Dikdörtgen 4">
            <a:extLst>
              <a:ext uri="{FF2B5EF4-FFF2-40B4-BE49-F238E27FC236}">
                <a16:creationId xmlns:a16="http://schemas.microsoft.com/office/drawing/2014/main" id="{751B9F4A-369F-469F-BA5E-958E8E3D49F2}"/>
              </a:ext>
            </a:extLst>
          </p:cNvPr>
          <p:cNvSpPr/>
          <p:nvPr/>
        </p:nvSpPr>
        <p:spPr>
          <a:xfrm>
            <a:off x="395536" y="4397330"/>
            <a:ext cx="2376264" cy="2416046"/>
          </a:xfrm>
          <a:prstGeom prst="rect">
            <a:avLst/>
          </a:prstGeom>
        </p:spPr>
        <p:txBody>
          <a:bodyPr wrap="square">
            <a:spAutoFit/>
          </a:bodyPr>
          <a:lstStyle/>
          <a:p>
            <a:endParaRPr lang="tr-TR" sz="1500" dirty="0">
              <a:solidFill>
                <a:schemeClr val="bg1"/>
              </a:solidFill>
              <a:latin typeface="Arial" panose="020B0604020202020204" pitchFamily="34" charset="0"/>
            </a:endParaRPr>
          </a:p>
          <a:p>
            <a:pPr algn="just"/>
            <a:r>
              <a:rPr lang="tr-TR" sz="1500" b="1" dirty="0">
                <a:solidFill>
                  <a:schemeClr val="bg1"/>
                </a:solidFill>
                <a:latin typeface="Arial" panose="020B0604020202020204" pitchFamily="34" charset="0"/>
              </a:rPr>
              <a:t>1.Izgara - Terfi Binası </a:t>
            </a:r>
            <a:endParaRPr lang="tr-TR" sz="1500" dirty="0">
              <a:solidFill>
                <a:schemeClr val="bg1"/>
              </a:solidFill>
              <a:latin typeface="Arial" panose="020B0604020202020204" pitchFamily="34" charset="0"/>
            </a:endParaRPr>
          </a:p>
          <a:p>
            <a:pPr algn="just"/>
            <a:r>
              <a:rPr lang="tr-TR" sz="1500" b="1" dirty="0">
                <a:solidFill>
                  <a:schemeClr val="bg1"/>
                </a:solidFill>
                <a:latin typeface="Arial" panose="020B0604020202020204" pitchFamily="34" charset="0"/>
              </a:rPr>
              <a:t>2.Kum Tutucu </a:t>
            </a:r>
            <a:endParaRPr lang="tr-TR" sz="1500" dirty="0">
              <a:solidFill>
                <a:schemeClr val="bg1"/>
              </a:solidFill>
              <a:latin typeface="Arial" panose="020B0604020202020204" pitchFamily="34" charset="0"/>
            </a:endParaRPr>
          </a:p>
          <a:p>
            <a:pPr algn="just"/>
            <a:r>
              <a:rPr lang="tr-TR" sz="1500" b="1" dirty="0">
                <a:solidFill>
                  <a:schemeClr val="bg1"/>
                </a:solidFill>
                <a:latin typeface="Arial" panose="020B0604020202020204" pitchFamily="34" charset="0"/>
              </a:rPr>
              <a:t>3.Biyolojik Fosfor Havuzu </a:t>
            </a:r>
            <a:endParaRPr lang="tr-TR" sz="1500" dirty="0">
              <a:solidFill>
                <a:schemeClr val="bg1"/>
              </a:solidFill>
              <a:latin typeface="Arial" panose="020B0604020202020204" pitchFamily="34" charset="0"/>
            </a:endParaRPr>
          </a:p>
          <a:p>
            <a:pPr algn="just"/>
            <a:r>
              <a:rPr lang="tr-TR" sz="1500" b="1" dirty="0">
                <a:solidFill>
                  <a:schemeClr val="bg1"/>
                </a:solidFill>
                <a:latin typeface="Arial" panose="020B0604020202020204" pitchFamily="34" charset="0"/>
              </a:rPr>
              <a:t>4.Dağıtma Yapısı </a:t>
            </a:r>
            <a:endParaRPr lang="tr-TR" sz="1500" dirty="0">
              <a:solidFill>
                <a:schemeClr val="bg1"/>
              </a:solidFill>
              <a:latin typeface="Arial" panose="020B0604020202020204" pitchFamily="34" charset="0"/>
            </a:endParaRPr>
          </a:p>
          <a:p>
            <a:pPr algn="just"/>
            <a:r>
              <a:rPr lang="tr-TR" sz="1500" b="1" dirty="0">
                <a:solidFill>
                  <a:schemeClr val="bg1"/>
                </a:solidFill>
                <a:latin typeface="Arial" panose="020B0604020202020204" pitchFamily="34" charset="0"/>
              </a:rPr>
              <a:t>5.Havalandırma Havuzu </a:t>
            </a:r>
            <a:endParaRPr lang="tr-TR" sz="1500" dirty="0">
              <a:solidFill>
                <a:schemeClr val="bg1"/>
              </a:solidFill>
              <a:latin typeface="Arial" panose="020B0604020202020204" pitchFamily="34" charset="0"/>
            </a:endParaRPr>
          </a:p>
          <a:p>
            <a:pPr algn="just"/>
            <a:r>
              <a:rPr lang="tr-TR" sz="1500" b="1" dirty="0">
                <a:solidFill>
                  <a:schemeClr val="bg1"/>
                </a:solidFill>
                <a:latin typeface="Arial" panose="020B0604020202020204" pitchFamily="34" charset="0"/>
              </a:rPr>
              <a:t>6.Son Çökeltme</a:t>
            </a:r>
          </a:p>
          <a:p>
            <a:pPr algn="just"/>
            <a:r>
              <a:rPr lang="tr-TR" sz="1600" b="1" dirty="0">
                <a:solidFill>
                  <a:schemeClr val="bg1"/>
                </a:solidFill>
                <a:latin typeface="Arial" panose="020B0604020202020204" pitchFamily="34" charset="0"/>
              </a:rPr>
              <a:t>7.Dezenfeksiyon </a:t>
            </a:r>
            <a:endParaRPr lang="tr-TR" sz="1600" dirty="0">
              <a:solidFill>
                <a:schemeClr val="bg1"/>
              </a:solidFill>
              <a:latin typeface="Arial" panose="020B0604020202020204" pitchFamily="34" charset="0"/>
            </a:endParaRPr>
          </a:p>
          <a:p>
            <a:pPr algn="just"/>
            <a:r>
              <a:rPr lang="tr-TR" sz="1500" b="1" dirty="0">
                <a:solidFill>
                  <a:schemeClr val="bg1"/>
                </a:solidFill>
                <a:latin typeface="Arial" panose="020B0604020202020204" pitchFamily="34" charset="0"/>
              </a:rPr>
              <a:t> </a:t>
            </a:r>
            <a:endParaRPr lang="tr-TR" sz="1500" dirty="0">
              <a:solidFill>
                <a:schemeClr val="bg1"/>
              </a:solidFill>
              <a:latin typeface="Arial" panose="020B0604020202020204" pitchFamily="34" charset="0"/>
            </a:endParaRPr>
          </a:p>
        </p:txBody>
      </p:sp>
      <p:sp>
        <p:nvSpPr>
          <p:cNvPr id="6" name="Dikdörtgen 5">
            <a:extLst>
              <a:ext uri="{FF2B5EF4-FFF2-40B4-BE49-F238E27FC236}">
                <a16:creationId xmlns:a16="http://schemas.microsoft.com/office/drawing/2014/main" id="{C4E3A37F-FF5F-4090-B727-527C46D56A6B}"/>
              </a:ext>
            </a:extLst>
          </p:cNvPr>
          <p:cNvSpPr/>
          <p:nvPr/>
        </p:nvSpPr>
        <p:spPr>
          <a:xfrm>
            <a:off x="6228184" y="-43646"/>
            <a:ext cx="2904120" cy="1384995"/>
          </a:xfrm>
          <a:prstGeom prst="rect">
            <a:avLst/>
          </a:prstGeom>
        </p:spPr>
        <p:txBody>
          <a:bodyPr wrap="square">
            <a:spAutoFit/>
          </a:bodyPr>
          <a:lstStyle/>
          <a:p>
            <a:pPr algn="just"/>
            <a:r>
              <a:rPr lang="tr-TR" sz="1400" b="1" dirty="0">
                <a:solidFill>
                  <a:schemeClr val="bg1"/>
                </a:solidFill>
                <a:latin typeface="Arial" panose="020B0604020202020204" pitchFamily="34" charset="0"/>
              </a:rPr>
              <a:t>8.Deşarj / Alıcı Ortam </a:t>
            </a:r>
            <a:endParaRPr lang="tr-TR" sz="1400" dirty="0">
              <a:solidFill>
                <a:schemeClr val="bg1"/>
              </a:solidFill>
              <a:latin typeface="Arial" panose="020B0604020202020204" pitchFamily="34" charset="0"/>
            </a:endParaRPr>
          </a:p>
          <a:p>
            <a:pPr algn="just"/>
            <a:r>
              <a:rPr lang="tr-TR" sz="1400" b="1" dirty="0">
                <a:solidFill>
                  <a:schemeClr val="bg1"/>
                </a:solidFill>
                <a:latin typeface="Arial" panose="020B0604020202020204" pitchFamily="34" charset="0"/>
              </a:rPr>
              <a:t>9.Çamur Yoğunlaştırma </a:t>
            </a:r>
            <a:endParaRPr lang="tr-TR" sz="1400" dirty="0">
              <a:solidFill>
                <a:schemeClr val="bg1"/>
              </a:solidFill>
              <a:latin typeface="Arial" panose="020B0604020202020204" pitchFamily="34" charset="0"/>
            </a:endParaRPr>
          </a:p>
          <a:p>
            <a:pPr algn="just"/>
            <a:r>
              <a:rPr lang="tr-TR" sz="1400" b="1" dirty="0">
                <a:solidFill>
                  <a:schemeClr val="bg1"/>
                </a:solidFill>
                <a:latin typeface="Arial" panose="020B0604020202020204" pitchFamily="34" charset="0"/>
              </a:rPr>
              <a:t>10.Çamur </a:t>
            </a:r>
            <a:r>
              <a:rPr lang="tr-TR" sz="1400" b="1" dirty="0" err="1">
                <a:solidFill>
                  <a:schemeClr val="bg1"/>
                </a:solidFill>
                <a:latin typeface="Arial" panose="020B0604020202020204" pitchFamily="34" charset="0"/>
              </a:rPr>
              <a:t>Susuzlaştırma</a:t>
            </a:r>
            <a:r>
              <a:rPr lang="tr-TR" sz="1400" b="1" dirty="0">
                <a:solidFill>
                  <a:schemeClr val="bg1"/>
                </a:solidFill>
                <a:latin typeface="Arial" panose="020B0604020202020204" pitchFamily="34" charset="0"/>
              </a:rPr>
              <a:t> Binası </a:t>
            </a:r>
            <a:endParaRPr lang="tr-TR" sz="1400" dirty="0">
              <a:solidFill>
                <a:schemeClr val="bg1"/>
              </a:solidFill>
              <a:latin typeface="Arial" panose="020B0604020202020204" pitchFamily="34" charset="0"/>
            </a:endParaRPr>
          </a:p>
          <a:p>
            <a:pPr algn="just"/>
            <a:r>
              <a:rPr lang="tr-TR" sz="1400" b="1" dirty="0">
                <a:solidFill>
                  <a:schemeClr val="bg1"/>
                </a:solidFill>
                <a:latin typeface="Arial" panose="020B0604020202020204" pitchFamily="34" charset="0"/>
              </a:rPr>
              <a:t>11.Blower Binası </a:t>
            </a:r>
            <a:endParaRPr lang="tr-TR" sz="1400" dirty="0">
              <a:solidFill>
                <a:schemeClr val="bg1"/>
              </a:solidFill>
              <a:latin typeface="Arial" panose="020B0604020202020204" pitchFamily="34" charset="0"/>
            </a:endParaRPr>
          </a:p>
          <a:p>
            <a:pPr algn="just"/>
            <a:r>
              <a:rPr lang="tr-TR" sz="1400" b="1" dirty="0">
                <a:solidFill>
                  <a:schemeClr val="bg1"/>
                </a:solidFill>
                <a:latin typeface="Arial" panose="020B0604020202020204" pitchFamily="34" charset="0"/>
              </a:rPr>
              <a:t>12.Atölye </a:t>
            </a:r>
            <a:endParaRPr lang="tr-TR" sz="1400" dirty="0">
              <a:solidFill>
                <a:schemeClr val="bg1"/>
              </a:solidFill>
              <a:latin typeface="Arial" panose="020B0604020202020204" pitchFamily="34" charset="0"/>
            </a:endParaRPr>
          </a:p>
          <a:p>
            <a:pPr algn="just"/>
            <a:r>
              <a:rPr lang="tr-TR" sz="1400" b="1" dirty="0">
                <a:solidFill>
                  <a:schemeClr val="bg1"/>
                </a:solidFill>
                <a:latin typeface="Arial" panose="020B0604020202020204" pitchFamily="34" charset="0"/>
              </a:rPr>
              <a:t>13.İdari Bina / Laboratuvar</a:t>
            </a:r>
            <a:endParaRPr lang="tr-TR" sz="1400" dirty="0">
              <a:solidFill>
                <a:schemeClr val="bg1"/>
              </a:solidFill>
            </a:endParaRPr>
          </a:p>
        </p:txBody>
      </p:sp>
      <p:sp>
        <p:nvSpPr>
          <p:cNvPr id="7" name="Slayt Numarası Yer Tutucusu 6">
            <a:extLst>
              <a:ext uri="{FF2B5EF4-FFF2-40B4-BE49-F238E27FC236}">
                <a16:creationId xmlns:a16="http://schemas.microsoft.com/office/drawing/2014/main" id="{F108656D-FC0F-43E9-99B0-FC3726B6E11E}"/>
              </a:ext>
            </a:extLst>
          </p:cNvPr>
          <p:cNvSpPr>
            <a:spLocks noGrp="1"/>
          </p:cNvSpPr>
          <p:nvPr>
            <p:ph type="sldNum" sz="quarter" idx="12"/>
          </p:nvPr>
        </p:nvSpPr>
        <p:spPr/>
        <p:txBody>
          <a:bodyPr/>
          <a:lstStyle/>
          <a:p>
            <a:fld id="{657BBE04-05BE-4FBC-9874-B35B5FF8CB93}" type="slidenum">
              <a:rPr lang="tr-TR" smtClean="0"/>
              <a:pPr/>
              <a:t>47</a:t>
            </a:fld>
            <a:endParaRPr lang="tr-TR"/>
          </a:p>
        </p:txBody>
      </p:sp>
    </p:spTree>
    <p:extLst>
      <p:ext uri="{BB962C8B-B14F-4D97-AF65-F5344CB8AC3E}">
        <p14:creationId xmlns:p14="http://schemas.microsoft.com/office/powerpoint/2010/main" val="28826241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7A8EF2E8-1868-4F1B-B042-D2953B2F15F5}"/>
              </a:ext>
            </a:extLst>
          </p:cNvPr>
          <p:cNvPicPr>
            <a:picLocks noChangeAspect="1"/>
          </p:cNvPicPr>
          <p:nvPr/>
        </p:nvPicPr>
        <p:blipFill>
          <a:blip r:embed="rId2"/>
          <a:stretch>
            <a:fillRect/>
          </a:stretch>
        </p:blipFill>
        <p:spPr>
          <a:xfrm>
            <a:off x="7143" y="31050"/>
            <a:ext cx="4970320" cy="2695597"/>
          </a:xfrm>
          <a:prstGeom prst="rect">
            <a:avLst/>
          </a:prstGeom>
        </p:spPr>
      </p:pic>
      <p:sp>
        <p:nvSpPr>
          <p:cNvPr id="6" name="Metin kutusu 5">
            <a:extLst>
              <a:ext uri="{FF2B5EF4-FFF2-40B4-BE49-F238E27FC236}">
                <a16:creationId xmlns:a16="http://schemas.microsoft.com/office/drawing/2014/main" id="{D5BAF2CA-260F-4089-A99F-FC9C27850580}"/>
              </a:ext>
            </a:extLst>
          </p:cNvPr>
          <p:cNvSpPr txBox="1"/>
          <p:nvPr/>
        </p:nvSpPr>
        <p:spPr>
          <a:xfrm>
            <a:off x="-108520" y="6488668"/>
            <a:ext cx="8244408" cy="369332"/>
          </a:xfrm>
          <a:prstGeom prst="rect">
            <a:avLst/>
          </a:prstGeom>
          <a:noFill/>
        </p:spPr>
        <p:txBody>
          <a:bodyPr wrap="square">
            <a:spAutoFit/>
          </a:bodyPr>
          <a:lstStyle/>
          <a:p>
            <a:r>
              <a:rPr lang="tr-TR" dirty="0"/>
              <a:t>Kaynak: https://www.gunsu.com.tr/icerik-detay.asp?id=339&amp;anakategori=&amp;kategori=</a:t>
            </a:r>
          </a:p>
        </p:txBody>
      </p:sp>
      <p:pic>
        <p:nvPicPr>
          <p:cNvPr id="2" name="Resim 1">
            <a:extLst>
              <a:ext uri="{FF2B5EF4-FFF2-40B4-BE49-F238E27FC236}">
                <a16:creationId xmlns:a16="http://schemas.microsoft.com/office/drawing/2014/main" id="{4D7023F3-1BA3-4332-9E7F-6D8F356241DA}"/>
              </a:ext>
            </a:extLst>
          </p:cNvPr>
          <p:cNvPicPr>
            <a:picLocks noChangeAspect="1"/>
          </p:cNvPicPr>
          <p:nvPr/>
        </p:nvPicPr>
        <p:blipFill>
          <a:blip r:embed="rId3"/>
          <a:stretch>
            <a:fillRect/>
          </a:stretch>
        </p:blipFill>
        <p:spPr>
          <a:xfrm>
            <a:off x="4870391" y="2762241"/>
            <a:ext cx="4274814" cy="3789040"/>
          </a:xfrm>
          <a:prstGeom prst="rect">
            <a:avLst/>
          </a:prstGeom>
        </p:spPr>
      </p:pic>
      <p:sp>
        <p:nvSpPr>
          <p:cNvPr id="3" name="Slayt Numarası Yer Tutucusu 2">
            <a:extLst>
              <a:ext uri="{FF2B5EF4-FFF2-40B4-BE49-F238E27FC236}">
                <a16:creationId xmlns:a16="http://schemas.microsoft.com/office/drawing/2014/main" id="{B43AB5B9-8636-4AFF-9F39-D080D7E117A3}"/>
              </a:ext>
            </a:extLst>
          </p:cNvPr>
          <p:cNvSpPr>
            <a:spLocks noGrp="1"/>
          </p:cNvSpPr>
          <p:nvPr>
            <p:ph type="sldNum" sz="quarter" idx="12"/>
          </p:nvPr>
        </p:nvSpPr>
        <p:spPr/>
        <p:txBody>
          <a:bodyPr/>
          <a:lstStyle/>
          <a:p>
            <a:fld id="{657BBE04-05BE-4FBC-9874-B35B5FF8CB93}" type="slidenum">
              <a:rPr lang="tr-TR" smtClean="0"/>
              <a:pPr/>
              <a:t>48</a:t>
            </a:fld>
            <a:endParaRPr lang="tr-TR"/>
          </a:p>
        </p:txBody>
      </p:sp>
    </p:spTree>
    <p:extLst>
      <p:ext uri="{BB962C8B-B14F-4D97-AF65-F5344CB8AC3E}">
        <p14:creationId xmlns:p14="http://schemas.microsoft.com/office/powerpoint/2010/main" val="22789132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63C4FF22-ED96-4074-8A51-2AF161C2E016}"/>
              </a:ext>
            </a:extLst>
          </p:cNvPr>
          <p:cNvPicPr>
            <a:picLocks noChangeAspect="1"/>
          </p:cNvPicPr>
          <p:nvPr/>
        </p:nvPicPr>
        <p:blipFill>
          <a:blip r:embed="rId2"/>
          <a:stretch>
            <a:fillRect/>
          </a:stretch>
        </p:blipFill>
        <p:spPr>
          <a:xfrm>
            <a:off x="3380" y="-99392"/>
            <a:ext cx="9140620" cy="6646222"/>
          </a:xfrm>
          <a:prstGeom prst="rect">
            <a:avLst/>
          </a:prstGeom>
        </p:spPr>
      </p:pic>
      <p:sp>
        <p:nvSpPr>
          <p:cNvPr id="4" name="Slayt Numarası Yer Tutucusu 3">
            <a:extLst>
              <a:ext uri="{FF2B5EF4-FFF2-40B4-BE49-F238E27FC236}">
                <a16:creationId xmlns:a16="http://schemas.microsoft.com/office/drawing/2014/main" id="{20DE46AD-2CB1-444F-8FB0-AF134FAF711F}"/>
              </a:ext>
            </a:extLst>
          </p:cNvPr>
          <p:cNvSpPr>
            <a:spLocks noGrp="1"/>
          </p:cNvSpPr>
          <p:nvPr>
            <p:ph type="sldNum" sz="quarter" idx="12"/>
          </p:nvPr>
        </p:nvSpPr>
        <p:spPr/>
        <p:txBody>
          <a:bodyPr/>
          <a:lstStyle/>
          <a:p>
            <a:fld id="{657BBE04-05BE-4FBC-9874-B35B5FF8CB93}" type="slidenum">
              <a:rPr lang="tr-TR" smtClean="0"/>
              <a:pPr/>
              <a:t>49</a:t>
            </a:fld>
            <a:endParaRPr lang="tr-TR"/>
          </a:p>
        </p:txBody>
      </p:sp>
    </p:spTree>
    <p:extLst>
      <p:ext uri="{BB962C8B-B14F-4D97-AF65-F5344CB8AC3E}">
        <p14:creationId xmlns:p14="http://schemas.microsoft.com/office/powerpoint/2010/main" val="27374796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9F94BB0D-8EF1-46B8-8EED-1F6951894363}"/>
              </a:ext>
            </a:extLst>
          </p:cNvPr>
          <p:cNvPicPr>
            <a:picLocks noChangeAspect="1"/>
          </p:cNvPicPr>
          <p:nvPr/>
        </p:nvPicPr>
        <p:blipFill>
          <a:blip r:embed="rId2"/>
          <a:stretch>
            <a:fillRect/>
          </a:stretch>
        </p:blipFill>
        <p:spPr>
          <a:xfrm>
            <a:off x="1835696" y="692696"/>
            <a:ext cx="5754191" cy="5140592"/>
          </a:xfrm>
          <a:prstGeom prst="rect">
            <a:avLst/>
          </a:prstGeom>
        </p:spPr>
      </p:pic>
      <p:sp>
        <p:nvSpPr>
          <p:cNvPr id="4" name="Slayt Numarası Yer Tutucusu 3">
            <a:extLst>
              <a:ext uri="{FF2B5EF4-FFF2-40B4-BE49-F238E27FC236}">
                <a16:creationId xmlns:a16="http://schemas.microsoft.com/office/drawing/2014/main" id="{C9C64959-9CC0-4851-A48B-035E798FD569}"/>
              </a:ext>
            </a:extLst>
          </p:cNvPr>
          <p:cNvSpPr>
            <a:spLocks noGrp="1"/>
          </p:cNvSpPr>
          <p:nvPr>
            <p:ph type="sldNum" sz="quarter" idx="12"/>
          </p:nvPr>
        </p:nvSpPr>
        <p:spPr/>
        <p:txBody>
          <a:bodyPr/>
          <a:lstStyle/>
          <a:p>
            <a:fld id="{657BBE04-05BE-4FBC-9874-B35B5FF8CB93}" type="slidenum">
              <a:rPr lang="tr-TR" smtClean="0"/>
              <a:pPr/>
              <a:t>50</a:t>
            </a:fld>
            <a:endParaRPr lang="tr-TR"/>
          </a:p>
        </p:txBody>
      </p:sp>
    </p:spTree>
    <p:extLst>
      <p:ext uri="{BB962C8B-B14F-4D97-AF65-F5344CB8AC3E}">
        <p14:creationId xmlns:p14="http://schemas.microsoft.com/office/powerpoint/2010/main" val="16271916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9BB47A2A-4839-4F64-89C7-8CB55DBF6DDC}"/>
              </a:ext>
            </a:extLst>
          </p:cNvPr>
          <p:cNvPicPr>
            <a:picLocks noChangeAspect="1"/>
          </p:cNvPicPr>
          <p:nvPr/>
        </p:nvPicPr>
        <p:blipFill>
          <a:blip r:embed="rId2"/>
          <a:stretch>
            <a:fillRect/>
          </a:stretch>
        </p:blipFill>
        <p:spPr>
          <a:xfrm>
            <a:off x="0" y="1340769"/>
            <a:ext cx="9144000" cy="3191108"/>
          </a:xfrm>
          <a:prstGeom prst="rect">
            <a:avLst/>
          </a:prstGeom>
        </p:spPr>
      </p:pic>
      <p:sp>
        <p:nvSpPr>
          <p:cNvPr id="4" name="Slayt Numarası Yer Tutucusu 3">
            <a:extLst>
              <a:ext uri="{FF2B5EF4-FFF2-40B4-BE49-F238E27FC236}">
                <a16:creationId xmlns:a16="http://schemas.microsoft.com/office/drawing/2014/main" id="{F4AD4B19-BA1D-430C-B059-EC65B54F1742}"/>
              </a:ext>
            </a:extLst>
          </p:cNvPr>
          <p:cNvSpPr>
            <a:spLocks noGrp="1"/>
          </p:cNvSpPr>
          <p:nvPr>
            <p:ph type="sldNum" sz="quarter" idx="12"/>
          </p:nvPr>
        </p:nvSpPr>
        <p:spPr/>
        <p:txBody>
          <a:bodyPr/>
          <a:lstStyle/>
          <a:p>
            <a:fld id="{657BBE04-05BE-4FBC-9874-B35B5FF8CB93}" type="slidenum">
              <a:rPr lang="tr-TR" smtClean="0"/>
              <a:pPr/>
              <a:t>51</a:t>
            </a:fld>
            <a:endParaRPr lang="tr-TR"/>
          </a:p>
        </p:txBody>
      </p:sp>
    </p:spTree>
    <p:extLst>
      <p:ext uri="{BB962C8B-B14F-4D97-AF65-F5344CB8AC3E}">
        <p14:creationId xmlns:p14="http://schemas.microsoft.com/office/powerpoint/2010/main" val="24298581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8279D277-ED7F-4162-A86B-1D47766AD20B}"/>
              </a:ext>
            </a:extLst>
          </p:cNvPr>
          <p:cNvPicPr>
            <a:picLocks noChangeAspect="1"/>
          </p:cNvPicPr>
          <p:nvPr/>
        </p:nvPicPr>
        <p:blipFill>
          <a:blip r:embed="rId2"/>
          <a:stretch>
            <a:fillRect/>
          </a:stretch>
        </p:blipFill>
        <p:spPr>
          <a:xfrm>
            <a:off x="0" y="1196752"/>
            <a:ext cx="9144000" cy="4176464"/>
          </a:xfrm>
          <a:prstGeom prst="rect">
            <a:avLst/>
          </a:prstGeom>
        </p:spPr>
      </p:pic>
      <p:sp>
        <p:nvSpPr>
          <p:cNvPr id="4" name="Slayt Numarası Yer Tutucusu 3">
            <a:extLst>
              <a:ext uri="{FF2B5EF4-FFF2-40B4-BE49-F238E27FC236}">
                <a16:creationId xmlns:a16="http://schemas.microsoft.com/office/drawing/2014/main" id="{B9F6F62B-6F07-4DA9-935B-291154171BFE}"/>
              </a:ext>
            </a:extLst>
          </p:cNvPr>
          <p:cNvSpPr>
            <a:spLocks noGrp="1"/>
          </p:cNvSpPr>
          <p:nvPr>
            <p:ph type="sldNum" sz="quarter" idx="12"/>
          </p:nvPr>
        </p:nvSpPr>
        <p:spPr/>
        <p:txBody>
          <a:bodyPr/>
          <a:lstStyle/>
          <a:p>
            <a:fld id="{657BBE04-05BE-4FBC-9874-B35B5FF8CB93}" type="slidenum">
              <a:rPr lang="tr-TR" smtClean="0"/>
              <a:pPr/>
              <a:t>52</a:t>
            </a:fld>
            <a:endParaRPr lang="tr-TR"/>
          </a:p>
        </p:txBody>
      </p:sp>
    </p:spTree>
    <p:extLst>
      <p:ext uri="{BB962C8B-B14F-4D97-AF65-F5344CB8AC3E}">
        <p14:creationId xmlns:p14="http://schemas.microsoft.com/office/powerpoint/2010/main" val="30894639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69AB0C8D-E399-4756-8BA8-6ABDD9C27E46}"/>
              </a:ext>
            </a:extLst>
          </p:cNvPr>
          <p:cNvPicPr>
            <a:picLocks noChangeAspect="1"/>
          </p:cNvPicPr>
          <p:nvPr/>
        </p:nvPicPr>
        <p:blipFill>
          <a:blip r:embed="rId2"/>
          <a:stretch>
            <a:fillRect/>
          </a:stretch>
        </p:blipFill>
        <p:spPr>
          <a:xfrm>
            <a:off x="0" y="1916832"/>
            <a:ext cx="9144000" cy="2664296"/>
          </a:xfrm>
          <a:prstGeom prst="rect">
            <a:avLst/>
          </a:prstGeom>
        </p:spPr>
      </p:pic>
      <p:sp>
        <p:nvSpPr>
          <p:cNvPr id="4" name="Slayt Numarası Yer Tutucusu 3">
            <a:extLst>
              <a:ext uri="{FF2B5EF4-FFF2-40B4-BE49-F238E27FC236}">
                <a16:creationId xmlns:a16="http://schemas.microsoft.com/office/drawing/2014/main" id="{4B5A0C80-8057-4125-BD47-8A1FB3F88CE1}"/>
              </a:ext>
            </a:extLst>
          </p:cNvPr>
          <p:cNvSpPr>
            <a:spLocks noGrp="1"/>
          </p:cNvSpPr>
          <p:nvPr>
            <p:ph type="sldNum" sz="quarter" idx="12"/>
          </p:nvPr>
        </p:nvSpPr>
        <p:spPr/>
        <p:txBody>
          <a:bodyPr/>
          <a:lstStyle/>
          <a:p>
            <a:fld id="{657BBE04-05BE-4FBC-9874-B35B5FF8CB93}" type="slidenum">
              <a:rPr lang="tr-TR" smtClean="0"/>
              <a:pPr/>
              <a:t>53</a:t>
            </a:fld>
            <a:endParaRPr lang="tr-TR"/>
          </a:p>
        </p:txBody>
      </p:sp>
    </p:spTree>
    <p:extLst>
      <p:ext uri="{BB962C8B-B14F-4D97-AF65-F5344CB8AC3E}">
        <p14:creationId xmlns:p14="http://schemas.microsoft.com/office/powerpoint/2010/main" val="32232955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2" name="Dikdörtgen 1">
            <a:extLst>
              <a:ext uri="{FF2B5EF4-FFF2-40B4-BE49-F238E27FC236}">
                <a16:creationId xmlns:a16="http://schemas.microsoft.com/office/drawing/2014/main" id="{5DAE82F6-01C0-4BDA-9219-40936FBFE994}"/>
              </a:ext>
            </a:extLst>
          </p:cNvPr>
          <p:cNvSpPr/>
          <p:nvPr/>
        </p:nvSpPr>
        <p:spPr>
          <a:xfrm>
            <a:off x="0" y="0"/>
            <a:ext cx="9144000" cy="400110"/>
          </a:xfrm>
          <a:prstGeom prst="rect">
            <a:avLst/>
          </a:prstGeom>
        </p:spPr>
        <p:txBody>
          <a:bodyPr wrap="square">
            <a:spAutoFit/>
          </a:bodyPr>
          <a:lstStyle/>
          <a:p>
            <a:r>
              <a:rPr lang="tr-TR" sz="2000" b="1" dirty="0">
                <a:solidFill>
                  <a:srgbClr val="C5131A"/>
                </a:solidFill>
                <a:latin typeface="00279"/>
              </a:rPr>
              <a:t>EVSEL NİTELİKLİ ATIK SULARIN ALICI ORTAMA DEŞARJ STANDARTLARI </a:t>
            </a:r>
            <a:endParaRPr lang="tr-TR" sz="2000" b="1" dirty="0"/>
          </a:p>
        </p:txBody>
      </p:sp>
      <p:pic>
        <p:nvPicPr>
          <p:cNvPr id="4" name="Resim 3">
            <a:extLst>
              <a:ext uri="{FF2B5EF4-FFF2-40B4-BE49-F238E27FC236}">
                <a16:creationId xmlns:a16="http://schemas.microsoft.com/office/drawing/2014/main" id="{CDDEFD36-B853-4805-A989-A776D1BB8043}"/>
              </a:ext>
            </a:extLst>
          </p:cNvPr>
          <p:cNvPicPr>
            <a:picLocks noChangeAspect="1"/>
          </p:cNvPicPr>
          <p:nvPr/>
        </p:nvPicPr>
        <p:blipFill>
          <a:blip r:embed="rId2"/>
          <a:stretch>
            <a:fillRect/>
          </a:stretch>
        </p:blipFill>
        <p:spPr>
          <a:xfrm>
            <a:off x="680591" y="836712"/>
            <a:ext cx="7782817" cy="5481159"/>
          </a:xfrm>
          <a:prstGeom prst="rect">
            <a:avLst/>
          </a:prstGeom>
        </p:spPr>
      </p:pic>
      <p:sp>
        <p:nvSpPr>
          <p:cNvPr id="5" name="Slayt Numarası Yer Tutucusu 4">
            <a:extLst>
              <a:ext uri="{FF2B5EF4-FFF2-40B4-BE49-F238E27FC236}">
                <a16:creationId xmlns:a16="http://schemas.microsoft.com/office/drawing/2014/main" id="{57CCEB96-B874-430D-ACB3-7CC5D752929C}"/>
              </a:ext>
            </a:extLst>
          </p:cNvPr>
          <p:cNvSpPr>
            <a:spLocks noGrp="1"/>
          </p:cNvSpPr>
          <p:nvPr>
            <p:ph type="sldNum" sz="quarter" idx="12"/>
          </p:nvPr>
        </p:nvSpPr>
        <p:spPr/>
        <p:txBody>
          <a:bodyPr/>
          <a:lstStyle/>
          <a:p>
            <a:fld id="{657BBE04-05BE-4FBC-9874-B35B5FF8CB93}" type="slidenum">
              <a:rPr lang="tr-TR" smtClean="0"/>
              <a:pPr/>
              <a:t>54</a:t>
            </a:fld>
            <a:endParaRPr lang="tr-TR"/>
          </a:p>
        </p:txBody>
      </p:sp>
    </p:spTree>
    <p:extLst>
      <p:ext uri="{BB962C8B-B14F-4D97-AF65-F5344CB8AC3E}">
        <p14:creationId xmlns:p14="http://schemas.microsoft.com/office/powerpoint/2010/main" val="27420165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A959150C-AF1B-4223-82EC-796A66AE0A50}"/>
              </a:ext>
            </a:extLst>
          </p:cNvPr>
          <p:cNvPicPr>
            <a:picLocks noChangeAspect="1"/>
          </p:cNvPicPr>
          <p:nvPr/>
        </p:nvPicPr>
        <p:blipFill>
          <a:blip r:embed="rId2"/>
          <a:stretch>
            <a:fillRect/>
          </a:stretch>
        </p:blipFill>
        <p:spPr>
          <a:xfrm>
            <a:off x="1123950" y="976312"/>
            <a:ext cx="6896100" cy="4905375"/>
          </a:xfrm>
          <a:prstGeom prst="rect">
            <a:avLst/>
          </a:prstGeom>
        </p:spPr>
      </p:pic>
      <p:sp>
        <p:nvSpPr>
          <p:cNvPr id="4" name="Slayt Numarası Yer Tutucusu 3">
            <a:extLst>
              <a:ext uri="{FF2B5EF4-FFF2-40B4-BE49-F238E27FC236}">
                <a16:creationId xmlns:a16="http://schemas.microsoft.com/office/drawing/2014/main" id="{EF298A71-5632-42A4-94EF-2C8E62A5CCE6}"/>
              </a:ext>
            </a:extLst>
          </p:cNvPr>
          <p:cNvSpPr>
            <a:spLocks noGrp="1"/>
          </p:cNvSpPr>
          <p:nvPr>
            <p:ph type="sldNum" sz="quarter" idx="12"/>
          </p:nvPr>
        </p:nvSpPr>
        <p:spPr/>
        <p:txBody>
          <a:bodyPr/>
          <a:lstStyle/>
          <a:p>
            <a:fld id="{657BBE04-05BE-4FBC-9874-B35B5FF8CB93}" type="slidenum">
              <a:rPr lang="tr-TR" smtClean="0"/>
              <a:pPr/>
              <a:t>55</a:t>
            </a:fld>
            <a:endParaRPr lang="tr-TR"/>
          </a:p>
        </p:txBody>
      </p:sp>
    </p:spTree>
    <p:extLst>
      <p:ext uri="{BB962C8B-B14F-4D97-AF65-F5344CB8AC3E}">
        <p14:creationId xmlns:p14="http://schemas.microsoft.com/office/powerpoint/2010/main" val="42665226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5" name="Resim 4">
            <a:extLst>
              <a:ext uri="{FF2B5EF4-FFF2-40B4-BE49-F238E27FC236}">
                <a16:creationId xmlns:a16="http://schemas.microsoft.com/office/drawing/2014/main" id="{7922C6C9-F593-4E5F-8CBE-B903085F443C}"/>
              </a:ext>
            </a:extLst>
          </p:cNvPr>
          <p:cNvPicPr>
            <a:picLocks noChangeAspect="1"/>
          </p:cNvPicPr>
          <p:nvPr/>
        </p:nvPicPr>
        <p:blipFill>
          <a:blip r:embed="rId2"/>
          <a:stretch>
            <a:fillRect/>
          </a:stretch>
        </p:blipFill>
        <p:spPr>
          <a:xfrm>
            <a:off x="1115616" y="69450"/>
            <a:ext cx="7420867" cy="6477380"/>
          </a:xfrm>
          <a:prstGeom prst="rect">
            <a:avLst/>
          </a:prstGeom>
        </p:spPr>
      </p:pic>
      <p:sp>
        <p:nvSpPr>
          <p:cNvPr id="2" name="Slayt Numarası Yer Tutucusu 1">
            <a:extLst>
              <a:ext uri="{FF2B5EF4-FFF2-40B4-BE49-F238E27FC236}">
                <a16:creationId xmlns:a16="http://schemas.microsoft.com/office/drawing/2014/main" id="{3D127B68-706A-4BEA-9618-50DDD9584602}"/>
              </a:ext>
            </a:extLst>
          </p:cNvPr>
          <p:cNvSpPr>
            <a:spLocks noGrp="1"/>
          </p:cNvSpPr>
          <p:nvPr>
            <p:ph type="sldNum" sz="quarter" idx="12"/>
          </p:nvPr>
        </p:nvSpPr>
        <p:spPr/>
        <p:txBody>
          <a:bodyPr/>
          <a:lstStyle/>
          <a:p>
            <a:fld id="{657BBE04-05BE-4FBC-9874-B35B5FF8CB93}" type="slidenum">
              <a:rPr lang="tr-TR" smtClean="0"/>
              <a:pPr/>
              <a:t>56</a:t>
            </a:fld>
            <a:endParaRPr lang="tr-TR"/>
          </a:p>
        </p:txBody>
      </p:sp>
    </p:spTree>
    <p:extLst>
      <p:ext uri="{BB962C8B-B14F-4D97-AF65-F5344CB8AC3E}">
        <p14:creationId xmlns:p14="http://schemas.microsoft.com/office/powerpoint/2010/main" val="27724364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4" name="Resim 3">
            <a:extLst>
              <a:ext uri="{FF2B5EF4-FFF2-40B4-BE49-F238E27FC236}">
                <a16:creationId xmlns:a16="http://schemas.microsoft.com/office/drawing/2014/main" id="{727E849C-F507-4C8F-8609-507E0391F708}"/>
              </a:ext>
            </a:extLst>
          </p:cNvPr>
          <p:cNvPicPr>
            <a:picLocks noChangeAspect="1"/>
          </p:cNvPicPr>
          <p:nvPr/>
        </p:nvPicPr>
        <p:blipFill>
          <a:blip r:embed="rId2"/>
          <a:stretch>
            <a:fillRect/>
          </a:stretch>
        </p:blipFill>
        <p:spPr>
          <a:xfrm>
            <a:off x="1100137" y="1785937"/>
            <a:ext cx="6943725" cy="3286125"/>
          </a:xfrm>
          <a:prstGeom prst="rect">
            <a:avLst/>
          </a:prstGeom>
        </p:spPr>
      </p:pic>
      <p:sp>
        <p:nvSpPr>
          <p:cNvPr id="2" name="Slayt Numarası Yer Tutucusu 1">
            <a:extLst>
              <a:ext uri="{FF2B5EF4-FFF2-40B4-BE49-F238E27FC236}">
                <a16:creationId xmlns:a16="http://schemas.microsoft.com/office/drawing/2014/main" id="{494D9B51-ACE3-4F08-AEBF-973C9C6B1D56}"/>
              </a:ext>
            </a:extLst>
          </p:cNvPr>
          <p:cNvSpPr>
            <a:spLocks noGrp="1"/>
          </p:cNvSpPr>
          <p:nvPr>
            <p:ph type="sldNum" sz="quarter" idx="12"/>
          </p:nvPr>
        </p:nvSpPr>
        <p:spPr/>
        <p:txBody>
          <a:bodyPr/>
          <a:lstStyle/>
          <a:p>
            <a:fld id="{657BBE04-05BE-4FBC-9874-B35B5FF8CB93}" type="slidenum">
              <a:rPr lang="tr-TR" smtClean="0"/>
              <a:pPr/>
              <a:t>57</a:t>
            </a:fld>
            <a:endParaRPr lang="tr-TR"/>
          </a:p>
        </p:txBody>
      </p:sp>
    </p:spTree>
    <p:extLst>
      <p:ext uri="{BB962C8B-B14F-4D97-AF65-F5344CB8AC3E}">
        <p14:creationId xmlns:p14="http://schemas.microsoft.com/office/powerpoint/2010/main" val="28850211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2" name="Dikdörtgen 1">
            <a:extLst>
              <a:ext uri="{FF2B5EF4-FFF2-40B4-BE49-F238E27FC236}">
                <a16:creationId xmlns:a16="http://schemas.microsoft.com/office/drawing/2014/main" id="{3A0E25F3-3233-461A-88C5-943ACE6F1E8A}"/>
              </a:ext>
            </a:extLst>
          </p:cNvPr>
          <p:cNvSpPr/>
          <p:nvPr/>
        </p:nvSpPr>
        <p:spPr>
          <a:xfrm>
            <a:off x="0" y="0"/>
            <a:ext cx="9144000" cy="369332"/>
          </a:xfrm>
          <a:prstGeom prst="rect">
            <a:avLst/>
          </a:prstGeom>
        </p:spPr>
        <p:txBody>
          <a:bodyPr wrap="square">
            <a:spAutoFit/>
          </a:bodyPr>
          <a:lstStyle/>
          <a:p>
            <a:r>
              <a:rPr lang="tr-TR" dirty="0">
                <a:solidFill>
                  <a:srgbClr val="C5141B"/>
                </a:solidFill>
                <a:latin typeface="00279"/>
              </a:rPr>
              <a:t>ATIKSU KARAKTERİZASYONUNDA BAŞLICA PARAMETRELER </a:t>
            </a:r>
            <a:endParaRPr lang="tr-TR" dirty="0"/>
          </a:p>
        </p:txBody>
      </p:sp>
      <p:pic>
        <p:nvPicPr>
          <p:cNvPr id="4" name="Resim 3">
            <a:extLst>
              <a:ext uri="{FF2B5EF4-FFF2-40B4-BE49-F238E27FC236}">
                <a16:creationId xmlns:a16="http://schemas.microsoft.com/office/drawing/2014/main" id="{F187917E-7886-4A64-8288-4FF39C018B89}"/>
              </a:ext>
            </a:extLst>
          </p:cNvPr>
          <p:cNvPicPr>
            <a:picLocks noChangeAspect="1"/>
          </p:cNvPicPr>
          <p:nvPr/>
        </p:nvPicPr>
        <p:blipFill>
          <a:blip r:embed="rId2"/>
          <a:stretch>
            <a:fillRect/>
          </a:stretch>
        </p:blipFill>
        <p:spPr>
          <a:xfrm>
            <a:off x="0" y="871537"/>
            <a:ext cx="9144000" cy="5114925"/>
          </a:xfrm>
          <a:prstGeom prst="rect">
            <a:avLst/>
          </a:prstGeom>
        </p:spPr>
      </p:pic>
      <p:cxnSp>
        <p:nvCxnSpPr>
          <p:cNvPr id="7" name="Düz Bağlayıcı 6">
            <a:extLst>
              <a:ext uri="{FF2B5EF4-FFF2-40B4-BE49-F238E27FC236}">
                <a16:creationId xmlns:a16="http://schemas.microsoft.com/office/drawing/2014/main" id="{22FF6A2C-2CC7-4767-A9FF-4C0B307C5CCB}"/>
              </a:ext>
            </a:extLst>
          </p:cNvPr>
          <p:cNvCxnSpPr/>
          <p:nvPr/>
        </p:nvCxnSpPr>
        <p:spPr>
          <a:xfrm>
            <a:off x="1441789" y="2924944"/>
            <a:ext cx="295232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84BC5F09-0D2A-4478-ADD3-4CBD53C3C446}"/>
              </a:ext>
            </a:extLst>
          </p:cNvPr>
          <p:cNvCxnSpPr>
            <a:cxnSpLocks/>
          </p:cNvCxnSpPr>
          <p:nvPr/>
        </p:nvCxnSpPr>
        <p:spPr>
          <a:xfrm>
            <a:off x="323528" y="3140968"/>
            <a:ext cx="388843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a:extLst>
              <a:ext uri="{FF2B5EF4-FFF2-40B4-BE49-F238E27FC236}">
                <a16:creationId xmlns:a16="http://schemas.microsoft.com/office/drawing/2014/main" id="{495AA211-0EED-4AAD-A222-0DE514FD0FC6}"/>
              </a:ext>
            </a:extLst>
          </p:cNvPr>
          <p:cNvCxnSpPr>
            <a:cxnSpLocks/>
          </p:cNvCxnSpPr>
          <p:nvPr/>
        </p:nvCxnSpPr>
        <p:spPr>
          <a:xfrm>
            <a:off x="323528" y="3356992"/>
            <a:ext cx="388843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Slayt Numarası Yer Tutucusu 4">
            <a:extLst>
              <a:ext uri="{FF2B5EF4-FFF2-40B4-BE49-F238E27FC236}">
                <a16:creationId xmlns:a16="http://schemas.microsoft.com/office/drawing/2014/main" id="{B99C6FB7-D1C3-4B02-B642-F997D45053F3}"/>
              </a:ext>
            </a:extLst>
          </p:cNvPr>
          <p:cNvSpPr>
            <a:spLocks noGrp="1"/>
          </p:cNvSpPr>
          <p:nvPr>
            <p:ph type="sldNum" sz="quarter" idx="12"/>
          </p:nvPr>
        </p:nvSpPr>
        <p:spPr/>
        <p:txBody>
          <a:bodyPr/>
          <a:lstStyle/>
          <a:p>
            <a:fld id="{657BBE04-05BE-4FBC-9874-B35B5FF8CB93}" type="slidenum">
              <a:rPr lang="tr-TR" smtClean="0"/>
              <a:pPr/>
              <a:t>58</a:t>
            </a:fld>
            <a:endParaRPr lang="tr-TR"/>
          </a:p>
        </p:txBody>
      </p:sp>
    </p:spTree>
    <p:extLst>
      <p:ext uri="{BB962C8B-B14F-4D97-AF65-F5344CB8AC3E}">
        <p14:creationId xmlns:p14="http://schemas.microsoft.com/office/powerpoint/2010/main" val="42773855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6524863"/>
          </a:xfrm>
          <a:prstGeom prst="rect">
            <a:avLst/>
          </a:prstGeom>
          <a:noFill/>
        </p:spPr>
        <p:txBody>
          <a:bodyPr wrap="square" rtlCol="0">
            <a:spAutoFit/>
          </a:bodyPr>
          <a:lstStyle/>
          <a:p>
            <a:r>
              <a:rPr lang="tr-TR" sz="2200" b="1" dirty="0">
                <a:solidFill>
                  <a:srgbClr val="FF0000"/>
                </a:solidFill>
              </a:rPr>
              <a:t>ASKIDA KATI MADDE (AKM) </a:t>
            </a:r>
            <a:endParaRPr lang="tr-TR" sz="2200" dirty="0">
              <a:solidFill>
                <a:srgbClr val="FF0000"/>
              </a:solidFill>
            </a:endParaRPr>
          </a:p>
          <a:p>
            <a:pPr algn="just"/>
            <a:r>
              <a:rPr lang="tr-TR" sz="2200" dirty="0"/>
              <a:t>AKM </a:t>
            </a:r>
            <a:r>
              <a:rPr lang="tr-TR" sz="2200" dirty="0" err="1"/>
              <a:t>atıksuyun</a:t>
            </a:r>
            <a:r>
              <a:rPr lang="tr-TR" sz="2200" dirty="0"/>
              <a:t> 0.45 </a:t>
            </a:r>
            <a:r>
              <a:rPr lang="el-GR" sz="2200" dirty="0"/>
              <a:t>μ</a:t>
            </a:r>
            <a:r>
              <a:rPr lang="tr-TR" sz="2200" dirty="0"/>
              <a:t>m gözenek çapına sahip bir filtreden filtrelenmesi sırasında filtrede kalan kısmın ağırlığıdır. </a:t>
            </a:r>
          </a:p>
          <a:p>
            <a:pPr algn="just"/>
            <a:endParaRPr lang="tr-TR" sz="2200" dirty="0"/>
          </a:p>
          <a:p>
            <a:pPr algn="just"/>
            <a:r>
              <a:rPr lang="tr-TR" sz="2200" dirty="0"/>
              <a:t>AKM’ye sebep olabilecek katılar, noktasal olmayan kaynaklardan suya karışabilecek her türlü madde olabileceği gibi organik ve inorganik kökenli de olabilir. </a:t>
            </a:r>
          </a:p>
          <a:p>
            <a:pPr algn="just"/>
            <a:endParaRPr lang="tr-TR" sz="2200" dirty="0"/>
          </a:p>
          <a:p>
            <a:pPr algn="just"/>
            <a:r>
              <a:rPr lang="tr-TR" sz="2200" dirty="0"/>
              <a:t>AKM konsantrasyonu arttıkça, su bünyesinde çeşitli su canlıları yaşam kabiliyetlerini kaybetmeye başlarlar. </a:t>
            </a:r>
          </a:p>
          <a:p>
            <a:pPr algn="just"/>
            <a:endParaRPr lang="tr-TR" sz="2200" dirty="0"/>
          </a:p>
          <a:p>
            <a:pPr algn="just"/>
            <a:r>
              <a:rPr lang="tr-TR" sz="2200" dirty="0"/>
              <a:t>AKM güneş ışığındaki ısıyı emer ve bu da su sıcaklığının yükselmesine ve çözünmüş oksijen konsantrasyonunun düşmesine sebep olur. </a:t>
            </a:r>
          </a:p>
          <a:p>
            <a:pPr algn="just"/>
            <a:endParaRPr lang="tr-TR" sz="2200" dirty="0"/>
          </a:p>
          <a:p>
            <a:pPr algn="just"/>
            <a:r>
              <a:rPr lang="tr-TR" sz="2200" dirty="0"/>
              <a:t>AKM ayrıca güneş ışığının da su içerisine nüfuz etmesini engeller ve bu da fotosentez dengesini etkiler. </a:t>
            </a:r>
          </a:p>
          <a:p>
            <a:pPr algn="just"/>
            <a:endParaRPr lang="tr-TR" sz="2200" dirty="0"/>
          </a:p>
          <a:p>
            <a:pPr algn="just"/>
            <a:r>
              <a:rPr lang="tr-TR" sz="2200" dirty="0" err="1"/>
              <a:t>Fotosentetik</a:t>
            </a:r>
            <a:r>
              <a:rPr lang="tr-TR" sz="2200" dirty="0"/>
              <a:t> canlılar olan bitkiler ve yosunlar tarafından daha az oksijen üretildiğinden, çözünmüş oksijen seviyelerinde bir düşüş yaşanır. </a:t>
            </a:r>
          </a:p>
        </p:txBody>
      </p:sp>
      <p:sp>
        <p:nvSpPr>
          <p:cNvPr id="2" name="Slayt Numarası Yer Tutucusu 1">
            <a:extLst>
              <a:ext uri="{FF2B5EF4-FFF2-40B4-BE49-F238E27FC236}">
                <a16:creationId xmlns:a16="http://schemas.microsoft.com/office/drawing/2014/main" id="{B4CE70F6-2D63-47C9-BCBF-69C71AB5B7F3}"/>
              </a:ext>
            </a:extLst>
          </p:cNvPr>
          <p:cNvSpPr>
            <a:spLocks noGrp="1"/>
          </p:cNvSpPr>
          <p:nvPr>
            <p:ph type="sldNum" sz="quarter" idx="12"/>
          </p:nvPr>
        </p:nvSpPr>
        <p:spPr/>
        <p:txBody>
          <a:bodyPr/>
          <a:lstStyle/>
          <a:p>
            <a:fld id="{657BBE04-05BE-4FBC-9874-B35B5FF8CB93}" type="slidenum">
              <a:rPr lang="tr-TR" smtClean="0"/>
              <a:pPr/>
              <a:t>59</a:t>
            </a:fld>
            <a:endParaRPr lang="tr-TR"/>
          </a:p>
        </p:txBody>
      </p:sp>
    </p:spTree>
    <p:extLst>
      <p:ext uri="{BB962C8B-B14F-4D97-AF65-F5344CB8AC3E}">
        <p14:creationId xmlns:p14="http://schemas.microsoft.com/office/powerpoint/2010/main" val="29914571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4496FF85-2B7F-4D40-933F-1D0A41B78BDE}"/>
              </a:ext>
            </a:extLst>
          </p:cNvPr>
          <p:cNvPicPr>
            <a:picLocks noChangeAspect="1"/>
          </p:cNvPicPr>
          <p:nvPr/>
        </p:nvPicPr>
        <p:blipFill>
          <a:blip r:embed="rId2"/>
          <a:stretch>
            <a:fillRect/>
          </a:stretch>
        </p:blipFill>
        <p:spPr>
          <a:xfrm>
            <a:off x="1277045" y="260648"/>
            <a:ext cx="6589910" cy="5976663"/>
          </a:xfrm>
          <a:prstGeom prst="rect">
            <a:avLst/>
          </a:prstGeom>
        </p:spPr>
      </p:pic>
      <p:sp>
        <p:nvSpPr>
          <p:cNvPr id="4" name="Slayt Numarası Yer Tutucusu 3">
            <a:extLst>
              <a:ext uri="{FF2B5EF4-FFF2-40B4-BE49-F238E27FC236}">
                <a16:creationId xmlns:a16="http://schemas.microsoft.com/office/drawing/2014/main" id="{930F8374-B2B7-4B0A-B317-2B0ED748B872}"/>
              </a:ext>
            </a:extLst>
          </p:cNvPr>
          <p:cNvSpPr>
            <a:spLocks noGrp="1"/>
          </p:cNvSpPr>
          <p:nvPr>
            <p:ph type="sldNum" sz="quarter" idx="12"/>
          </p:nvPr>
        </p:nvSpPr>
        <p:spPr/>
        <p:txBody>
          <a:bodyPr/>
          <a:lstStyle/>
          <a:p>
            <a:fld id="{657BBE04-05BE-4FBC-9874-B35B5FF8CB93}" type="slidenum">
              <a:rPr lang="tr-TR" smtClean="0"/>
              <a:pPr/>
              <a:t>60</a:t>
            </a:fld>
            <a:endParaRPr lang="tr-TR"/>
          </a:p>
        </p:txBody>
      </p:sp>
    </p:spTree>
    <p:extLst>
      <p:ext uri="{BB962C8B-B14F-4D97-AF65-F5344CB8AC3E}">
        <p14:creationId xmlns:p14="http://schemas.microsoft.com/office/powerpoint/2010/main" val="226873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5EBE0F96-EB1C-48A5-8E1E-B2969DB428E6}"/>
              </a:ext>
            </a:extLst>
          </p:cNvPr>
          <p:cNvPicPr>
            <a:picLocks noChangeAspect="1"/>
          </p:cNvPicPr>
          <p:nvPr/>
        </p:nvPicPr>
        <p:blipFill>
          <a:blip r:embed="rId2"/>
          <a:stretch>
            <a:fillRect/>
          </a:stretch>
        </p:blipFill>
        <p:spPr>
          <a:xfrm>
            <a:off x="2043112" y="200025"/>
            <a:ext cx="5057775" cy="6457950"/>
          </a:xfrm>
          <a:prstGeom prst="rect">
            <a:avLst/>
          </a:prstGeom>
        </p:spPr>
      </p:pic>
      <p:sp>
        <p:nvSpPr>
          <p:cNvPr id="4" name="Slayt Numarası Yer Tutucusu 3">
            <a:extLst>
              <a:ext uri="{FF2B5EF4-FFF2-40B4-BE49-F238E27FC236}">
                <a16:creationId xmlns:a16="http://schemas.microsoft.com/office/drawing/2014/main" id="{A03FF12E-5F70-42E6-A8D0-1CB5F004C952}"/>
              </a:ext>
            </a:extLst>
          </p:cNvPr>
          <p:cNvSpPr>
            <a:spLocks noGrp="1"/>
          </p:cNvSpPr>
          <p:nvPr>
            <p:ph type="sldNum" sz="quarter" idx="12"/>
          </p:nvPr>
        </p:nvSpPr>
        <p:spPr/>
        <p:txBody>
          <a:bodyPr/>
          <a:lstStyle/>
          <a:p>
            <a:fld id="{657BBE04-05BE-4FBC-9874-B35B5FF8CB93}" type="slidenum">
              <a:rPr lang="tr-TR" smtClean="0"/>
              <a:pPr/>
              <a:t>61</a:t>
            </a:fld>
            <a:endParaRPr lang="tr-TR"/>
          </a:p>
        </p:txBody>
      </p:sp>
    </p:spTree>
    <p:extLst>
      <p:ext uri="{BB962C8B-B14F-4D97-AF65-F5344CB8AC3E}">
        <p14:creationId xmlns:p14="http://schemas.microsoft.com/office/powerpoint/2010/main" val="7948719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B21ACD5E-E7FD-4BF2-9609-DF243E87C804}"/>
              </a:ext>
            </a:extLst>
          </p:cNvPr>
          <p:cNvPicPr>
            <a:picLocks noChangeAspect="1"/>
          </p:cNvPicPr>
          <p:nvPr/>
        </p:nvPicPr>
        <p:blipFill>
          <a:blip r:embed="rId2"/>
          <a:stretch>
            <a:fillRect/>
          </a:stretch>
        </p:blipFill>
        <p:spPr>
          <a:xfrm>
            <a:off x="1228725" y="633412"/>
            <a:ext cx="6686550" cy="5591175"/>
          </a:xfrm>
          <a:prstGeom prst="rect">
            <a:avLst/>
          </a:prstGeom>
        </p:spPr>
      </p:pic>
      <p:sp>
        <p:nvSpPr>
          <p:cNvPr id="4" name="Slayt Numarası Yer Tutucusu 3">
            <a:extLst>
              <a:ext uri="{FF2B5EF4-FFF2-40B4-BE49-F238E27FC236}">
                <a16:creationId xmlns:a16="http://schemas.microsoft.com/office/drawing/2014/main" id="{CC9E3957-AF9F-4520-A2DB-FBD6F06A1988}"/>
              </a:ext>
            </a:extLst>
          </p:cNvPr>
          <p:cNvSpPr>
            <a:spLocks noGrp="1"/>
          </p:cNvSpPr>
          <p:nvPr>
            <p:ph type="sldNum" sz="quarter" idx="12"/>
          </p:nvPr>
        </p:nvSpPr>
        <p:spPr/>
        <p:txBody>
          <a:bodyPr/>
          <a:lstStyle/>
          <a:p>
            <a:fld id="{657BBE04-05BE-4FBC-9874-B35B5FF8CB93}" type="slidenum">
              <a:rPr lang="tr-TR" smtClean="0"/>
              <a:pPr/>
              <a:t>62</a:t>
            </a:fld>
            <a:endParaRPr lang="tr-TR"/>
          </a:p>
        </p:txBody>
      </p:sp>
    </p:spTree>
    <p:extLst>
      <p:ext uri="{BB962C8B-B14F-4D97-AF65-F5344CB8AC3E}">
        <p14:creationId xmlns:p14="http://schemas.microsoft.com/office/powerpoint/2010/main" val="4522244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7285EB35-C59C-4306-A6ED-9D2FA3F5018B}"/>
              </a:ext>
            </a:extLst>
          </p:cNvPr>
          <p:cNvPicPr>
            <a:picLocks noChangeAspect="1"/>
          </p:cNvPicPr>
          <p:nvPr/>
        </p:nvPicPr>
        <p:blipFill>
          <a:blip r:embed="rId2"/>
          <a:stretch>
            <a:fillRect/>
          </a:stretch>
        </p:blipFill>
        <p:spPr>
          <a:xfrm>
            <a:off x="1123950" y="209550"/>
            <a:ext cx="6896100" cy="6438900"/>
          </a:xfrm>
          <a:prstGeom prst="rect">
            <a:avLst/>
          </a:prstGeom>
        </p:spPr>
      </p:pic>
      <p:sp>
        <p:nvSpPr>
          <p:cNvPr id="4" name="Slayt Numarası Yer Tutucusu 3">
            <a:extLst>
              <a:ext uri="{FF2B5EF4-FFF2-40B4-BE49-F238E27FC236}">
                <a16:creationId xmlns:a16="http://schemas.microsoft.com/office/drawing/2014/main" id="{257EFB6A-F6D4-46B2-9890-AF80F2829882}"/>
              </a:ext>
            </a:extLst>
          </p:cNvPr>
          <p:cNvSpPr>
            <a:spLocks noGrp="1"/>
          </p:cNvSpPr>
          <p:nvPr>
            <p:ph type="sldNum" sz="quarter" idx="12"/>
          </p:nvPr>
        </p:nvSpPr>
        <p:spPr/>
        <p:txBody>
          <a:bodyPr/>
          <a:lstStyle/>
          <a:p>
            <a:fld id="{657BBE04-05BE-4FBC-9874-B35B5FF8CB93}" type="slidenum">
              <a:rPr lang="tr-TR" smtClean="0"/>
              <a:pPr/>
              <a:t>63</a:t>
            </a:fld>
            <a:endParaRPr lang="tr-TR"/>
          </a:p>
        </p:txBody>
      </p:sp>
    </p:spTree>
    <p:extLst>
      <p:ext uri="{BB962C8B-B14F-4D97-AF65-F5344CB8AC3E}">
        <p14:creationId xmlns:p14="http://schemas.microsoft.com/office/powerpoint/2010/main" val="28522073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C8B9316E-647F-426B-9417-4F5EBEB1AD07}"/>
              </a:ext>
            </a:extLst>
          </p:cNvPr>
          <p:cNvPicPr>
            <a:picLocks noChangeAspect="1"/>
          </p:cNvPicPr>
          <p:nvPr/>
        </p:nvPicPr>
        <p:blipFill>
          <a:blip r:embed="rId2"/>
          <a:stretch>
            <a:fillRect/>
          </a:stretch>
        </p:blipFill>
        <p:spPr>
          <a:xfrm>
            <a:off x="1850600" y="620688"/>
            <a:ext cx="5769400" cy="5313363"/>
          </a:xfrm>
          <a:prstGeom prst="rect">
            <a:avLst/>
          </a:prstGeom>
        </p:spPr>
      </p:pic>
      <p:sp>
        <p:nvSpPr>
          <p:cNvPr id="4" name="Slayt Numarası Yer Tutucusu 3">
            <a:extLst>
              <a:ext uri="{FF2B5EF4-FFF2-40B4-BE49-F238E27FC236}">
                <a16:creationId xmlns:a16="http://schemas.microsoft.com/office/drawing/2014/main" id="{320CA5FF-36A7-4446-AD69-FD1D851C705C}"/>
              </a:ext>
            </a:extLst>
          </p:cNvPr>
          <p:cNvSpPr>
            <a:spLocks noGrp="1"/>
          </p:cNvSpPr>
          <p:nvPr>
            <p:ph type="sldNum" sz="quarter" idx="12"/>
          </p:nvPr>
        </p:nvSpPr>
        <p:spPr/>
        <p:txBody>
          <a:bodyPr/>
          <a:lstStyle/>
          <a:p>
            <a:fld id="{657BBE04-05BE-4FBC-9874-B35B5FF8CB93}" type="slidenum">
              <a:rPr lang="tr-TR" smtClean="0"/>
              <a:pPr/>
              <a:t>64</a:t>
            </a:fld>
            <a:endParaRPr lang="tr-TR"/>
          </a:p>
        </p:txBody>
      </p:sp>
    </p:spTree>
    <p:extLst>
      <p:ext uri="{BB962C8B-B14F-4D97-AF65-F5344CB8AC3E}">
        <p14:creationId xmlns:p14="http://schemas.microsoft.com/office/powerpoint/2010/main" val="22000691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pic>
        <p:nvPicPr>
          <p:cNvPr id="2" name="Resim 1">
            <a:extLst>
              <a:ext uri="{FF2B5EF4-FFF2-40B4-BE49-F238E27FC236}">
                <a16:creationId xmlns:a16="http://schemas.microsoft.com/office/drawing/2014/main" id="{21F625C7-63D4-462C-9FD2-C4411977148D}"/>
              </a:ext>
            </a:extLst>
          </p:cNvPr>
          <p:cNvPicPr>
            <a:picLocks noChangeAspect="1"/>
          </p:cNvPicPr>
          <p:nvPr/>
        </p:nvPicPr>
        <p:blipFill>
          <a:blip r:embed="rId2"/>
          <a:stretch>
            <a:fillRect/>
          </a:stretch>
        </p:blipFill>
        <p:spPr>
          <a:xfrm>
            <a:off x="0" y="551170"/>
            <a:ext cx="9144000" cy="5755660"/>
          </a:xfrm>
          <a:prstGeom prst="rect">
            <a:avLst/>
          </a:prstGeom>
        </p:spPr>
      </p:pic>
      <p:sp>
        <p:nvSpPr>
          <p:cNvPr id="4" name="Slayt Numarası Yer Tutucusu 3">
            <a:extLst>
              <a:ext uri="{FF2B5EF4-FFF2-40B4-BE49-F238E27FC236}">
                <a16:creationId xmlns:a16="http://schemas.microsoft.com/office/drawing/2014/main" id="{C5E0D5CE-2BCE-4887-8CF1-B18E4B8EC9AC}"/>
              </a:ext>
            </a:extLst>
          </p:cNvPr>
          <p:cNvSpPr>
            <a:spLocks noGrp="1"/>
          </p:cNvSpPr>
          <p:nvPr>
            <p:ph type="sldNum" sz="quarter" idx="12"/>
          </p:nvPr>
        </p:nvSpPr>
        <p:spPr/>
        <p:txBody>
          <a:bodyPr/>
          <a:lstStyle/>
          <a:p>
            <a:fld id="{657BBE04-05BE-4FBC-9874-B35B5FF8CB93}" type="slidenum">
              <a:rPr lang="tr-TR" smtClean="0"/>
              <a:pPr/>
              <a:t>65</a:t>
            </a:fld>
            <a:endParaRPr lang="tr-TR"/>
          </a:p>
        </p:txBody>
      </p:sp>
    </p:spTree>
    <p:extLst>
      <p:ext uri="{BB962C8B-B14F-4D97-AF65-F5344CB8AC3E}">
        <p14:creationId xmlns:p14="http://schemas.microsoft.com/office/powerpoint/2010/main" val="2227535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6740307"/>
          </a:xfrm>
          <a:prstGeom prst="rect">
            <a:avLst/>
          </a:prstGeom>
          <a:noFill/>
        </p:spPr>
        <p:txBody>
          <a:bodyPr wrap="square" rtlCol="0">
            <a:spAutoFit/>
          </a:bodyPr>
          <a:lstStyle/>
          <a:p>
            <a:pPr algn="just"/>
            <a:r>
              <a:rPr lang="tr-TR" dirty="0">
                <a:solidFill>
                  <a:srgbClr val="FF0000"/>
                </a:solidFill>
              </a:rPr>
              <a:t>AZOT </a:t>
            </a:r>
          </a:p>
          <a:p>
            <a:pPr algn="just"/>
            <a:r>
              <a:rPr lang="tr-TR" dirty="0"/>
              <a:t>Azot, </a:t>
            </a:r>
            <a:r>
              <a:rPr lang="tr-TR" dirty="0" err="1"/>
              <a:t>nütrient</a:t>
            </a:r>
            <a:r>
              <a:rPr lang="tr-TR" dirty="0"/>
              <a:t> (besi) elementi olup, protein ve hücre sentezi için gereklidir. Bunun için biyolojik arıtma prosesinde </a:t>
            </a:r>
            <a:r>
              <a:rPr lang="tr-TR" dirty="0" err="1"/>
              <a:t>atıksuda</a:t>
            </a:r>
            <a:r>
              <a:rPr lang="tr-TR" dirty="0"/>
              <a:t> gerekli miktarda azot bulunmalıdır. Azotun az olması durumunda dışarıdan </a:t>
            </a:r>
            <a:r>
              <a:rPr lang="tr-TR" dirty="0" err="1"/>
              <a:t>atıksuya</a:t>
            </a:r>
            <a:r>
              <a:rPr lang="tr-TR" dirty="0"/>
              <a:t> azot ilave edilmesi gerekirken, fazla olması durumunda yüzey sularında yosunlaşmanın önlenmesi için azotun ileri arıtma metotları ile </a:t>
            </a:r>
            <a:r>
              <a:rPr lang="tr-TR" dirty="0" err="1"/>
              <a:t>atıksudan</a:t>
            </a:r>
            <a:r>
              <a:rPr lang="tr-TR" dirty="0"/>
              <a:t> giderilmesi gerekmektedir. </a:t>
            </a:r>
            <a:r>
              <a:rPr lang="tr-TR" dirty="0" err="1"/>
              <a:t>Atıksuda</a:t>
            </a:r>
            <a:r>
              <a:rPr lang="tr-TR" dirty="0"/>
              <a:t> azot çeşitli formlarda bulunur. </a:t>
            </a:r>
          </a:p>
          <a:p>
            <a:pPr algn="just"/>
            <a:endParaRPr lang="tr-TR" dirty="0"/>
          </a:p>
          <a:p>
            <a:pPr algn="just"/>
            <a:r>
              <a:rPr lang="tr-TR" dirty="0"/>
              <a:t>Genel olarak azot arıtımına ilişkin başlıca azot türleri: </a:t>
            </a:r>
          </a:p>
          <a:p>
            <a:pPr algn="just"/>
            <a:r>
              <a:rPr lang="tr-TR" b="1" dirty="0">
                <a:solidFill>
                  <a:srgbClr val="C00000"/>
                </a:solidFill>
              </a:rPr>
              <a:t>Toplam Azot, </a:t>
            </a:r>
            <a:endParaRPr lang="tr-TR" dirty="0">
              <a:solidFill>
                <a:srgbClr val="C00000"/>
              </a:solidFill>
            </a:endParaRPr>
          </a:p>
          <a:p>
            <a:pPr algn="just"/>
            <a:r>
              <a:rPr lang="tr-TR" dirty="0"/>
              <a:t>Toplam </a:t>
            </a:r>
            <a:r>
              <a:rPr lang="tr-TR" dirty="0" err="1"/>
              <a:t>Kjeldahl</a:t>
            </a:r>
            <a:r>
              <a:rPr lang="tr-TR" dirty="0"/>
              <a:t> azotu (TKN), amonyak azotu, organik azot, nitrat ve </a:t>
            </a:r>
            <a:r>
              <a:rPr lang="tr-TR" dirty="0" err="1"/>
              <a:t>nitrit’den</a:t>
            </a:r>
            <a:r>
              <a:rPr lang="tr-TR" dirty="0"/>
              <a:t> oluşur. </a:t>
            </a:r>
          </a:p>
          <a:p>
            <a:pPr algn="just"/>
            <a:endParaRPr lang="tr-TR" dirty="0"/>
          </a:p>
          <a:p>
            <a:pPr algn="just"/>
            <a:r>
              <a:rPr lang="pt-BR" dirty="0"/>
              <a:t>Toplam Azot = TKN + NO3-N + NO2-N </a:t>
            </a:r>
            <a:endParaRPr lang="tr-TR" dirty="0"/>
          </a:p>
          <a:p>
            <a:pPr algn="just"/>
            <a:endParaRPr lang="pt-BR" dirty="0"/>
          </a:p>
          <a:p>
            <a:pPr algn="just"/>
            <a:r>
              <a:rPr lang="tr-TR" b="1" dirty="0">
                <a:solidFill>
                  <a:srgbClr val="C00000"/>
                </a:solidFill>
              </a:rPr>
              <a:t>Toplam </a:t>
            </a:r>
            <a:r>
              <a:rPr lang="tr-TR" b="1" dirty="0" err="1">
                <a:solidFill>
                  <a:srgbClr val="C00000"/>
                </a:solidFill>
              </a:rPr>
              <a:t>Kjeldahl</a:t>
            </a:r>
            <a:r>
              <a:rPr lang="tr-TR" b="1" dirty="0">
                <a:solidFill>
                  <a:srgbClr val="C00000"/>
                </a:solidFill>
              </a:rPr>
              <a:t> Azotu (TKN) </a:t>
            </a:r>
            <a:endParaRPr lang="tr-TR" dirty="0">
              <a:solidFill>
                <a:srgbClr val="C00000"/>
              </a:solidFill>
            </a:endParaRPr>
          </a:p>
          <a:p>
            <a:pPr algn="just"/>
            <a:r>
              <a:rPr lang="tr-TR" dirty="0"/>
              <a:t>TKN, </a:t>
            </a:r>
            <a:r>
              <a:rPr lang="tr-TR" dirty="0">
                <a:solidFill>
                  <a:srgbClr val="C00000"/>
                </a:solidFill>
              </a:rPr>
              <a:t>amonyum-amonyak azotu ve organik azottan oluşur</a:t>
            </a:r>
            <a:r>
              <a:rPr lang="tr-TR" dirty="0"/>
              <a:t>. </a:t>
            </a:r>
            <a:r>
              <a:rPr lang="tr-TR" dirty="0" err="1"/>
              <a:t>Atıksu</a:t>
            </a:r>
            <a:r>
              <a:rPr lang="tr-TR" dirty="0"/>
              <a:t> arıtma tesisine giren azot türü büyük oranda TKN olup genellikle nitrat ve </a:t>
            </a:r>
            <a:r>
              <a:rPr lang="tr-TR" dirty="0" err="1"/>
              <a:t>nitrit</a:t>
            </a:r>
            <a:r>
              <a:rPr lang="tr-TR" dirty="0"/>
              <a:t> yoktur. </a:t>
            </a:r>
            <a:r>
              <a:rPr lang="tr-TR" dirty="0" err="1"/>
              <a:t>Nitrifikasyon</a:t>
            </a:r>
            <a:r>
              <a:rPr lang="tr-TR" dirty="0"/>
              <a:t> verimi belirlenirken TKN parametresine başvurulur. Eğer bir </a:t>
            </a:r>
            <a:r>
              <a:rPr lang="tr-TR" dirty="0" err="1"/>
              <a:t>atıksu</a:t>
            </a:r>
            <a:r>
              <a:rPr lang="tr-TR" dirty="0"/>
              <a:t> arıtma tesisinde </a:t>
            </a:r>
            <a:r>
              <a:rPr lang="tr-TR" dirty="0" err="1"/>
              <a:t>nitrifikasyon</a:t>
            </a:r>
            <a:r>
              <a:rPr lang="tr-TR" dirty="0"/>
              <a:t> havuzu çıkış suyunda TKN 5 mg/L’den fazla ise bu </a:t>
            </a:r>
            <a:r>
              <a:rPr lang="tr-TR" dirty="0" err="1"/>
              <a:t>nitrifikasyon</a:t>
            </a:r>
            <a:r>
              <a:rPr lang="tr-TR" dirty="0"/>
              <a:t> sürecinin tam gerçekleşmediğinin göstergesidir. </a:t>
            </a:r>
          </a:p>
          <a:p>
            <a:pPr algn="just"/>
            <a:r>
              <a:rPr lang="tr-TR" dirty="0"/>
              <a:t>TKN = NH4-N + org-N </a:t>
            </a:r>
          </a:p>
          <a:p>
            <a:pPr algn="just"/>
            <a:endParaRPr lang="tr-TR" dirty="0"/>
          </a:p>
          <a:p>
            <a:pPr algn="just"/>
            <a:r>
              <a:rPr lang="tr-TR" b="1" dirty="0"/>
              <a:t>Amonyak (NH3 veya NH4) </a:t>
            </a:r>
            <a:endParaRPr lang="tr-TR" dirty="0"/>
          </a:p>
          <a:p>
            <a:pPr algn="just"/>
            <a:r>
              <a:rPr lang="tr-TR" dirty="0"/>
              <a:t>Amonyak ya da amonyum </a:t>
            </a:r>
            <a:r>
              <a:rPr lang="tr-TR" dirty="0" err="1"/>
              <a:t>atıksudaki</a:t>
            </a:r>
            <a:r>
              <a:rPr lang="tr-TR" dirty="0"/>
              <a:t> </a:t>
            </a:r>
            <a:r>
              <a:rPr lang="tr-TR" dirty="0" err="1"/>
              <a:t>pH</a:t>
            </a:r>
            <a:r>
              <a:rPr lang="tr-TR" dirty="0"/>
              <a:t> değerine bağlı olarak değişir. </a:t>
            </a:r>
            <a:r>
              <a:rPr lang="tr-TR" dirty="0" err="1"/>
              <a:t>Atıksuyun</a:t>
            </a:r>
            <a:r>
              <a:rPr lang="tr-TR" dirty="0"/>
              <a:t> </a:t>
            </a:r>
            <a:r>
              <a:rPr lang="tr-TR" dirty="0" err="1"/>
              <a:t>pH</a:t>
            </a:r>
            <a:r>
              <a:rPr lang="tr-TR" dirty="0"/>
              <a:t> değeri asidik veya nötr olduğunda, azotun çoğunluğu amonyum (NH4+) formunda olup </a:t>
            </a:r>
            <a:r>
              <a:rPr lang="tr-TR" dirty="0" err="1"/>
              <a:t>pH</a:t>
            </a:r>
            <a:r>
              <a:rPr lang="tr-TR" dirty="0"/>
              <a:t> 8’in üzerinde çıktığında azot çoğunlukla amonyak formundadır (NH3). </a:t>
            </a:r>
          </a:p>
        </p:txBody>
      </p:sp>
      <p:sp>
        <p:nvSpPr>
          <p:cNvPr id="2" name="Slayt Numarası Yer Tutucusu 1">
            <a:extLst>
              <a:ext uri="{FF2B5EF4-FFF2-40B4-BE49-F238E27FC236}">
                <a16:creationId xmlns:a16="http://schemas.microsoft.com/office/drawing/2014/main" id="{4AE8FA4B-4963-4684-8E32-27880FB7EBE7}"/>
              </a:ext>
            </a:extLst>
          </p:cNvPr>
          <p:cNvSpPr>
            <a:spLocks noGrp="1"/>
          </p:cNvSpPr>
          <p:nvPr>
            <p:ph type="sldNum" sz="quarter" idx="12"/>
          </p:nvPr>
        </p:nvSpPr>
        <p:spPr/>
        <p:txBody>
          <a:bodyPr/>
          <a:lstStyle/>
          <a:p>
            <a:fld id="{657BBE04-05BE-4FBC-9874-B35B5FF8CB93}" type="slidenum">
              <a:rPr lang="tr-TR" smtClean="0"/>
              <a:pPr/>
              <a:t>66</a:t>
            </a:fld>
            <a:endParaRPr lang="tr-TR"/>
          </a:p>
        </p:txBody>
      </p:sp>
    </p:spTree>
    <p:extLst>
      <p:ext uri="{BB962C8B-B14F-4D97-AF65-F5344CB8AC3E}">
        <p14:creationId xmlns:p14="http://schemas.microsoft.com/office/powerpoint/2010/main" val="22411974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5355312"/>
          </a:xfrm>
          <a:prstGeom prst="rect">
            <a:avLst/>
          </a:prstGeom>
          <a:noFill/>
        </p:spPr>
        <p:txBody>
          <a:bodyPr wrap="square" rtlCol="0">
            <a:spAutoFit/>
          </a:bodyPr>
          <a:lstStyle/>
          <a:p>
            <a:pPr algn="just"/>
            <a:r>
              <a:rPr lang="tr-TR" b="1" dirty="0"/>
              <a:t>Organik Azot </a:t>
            </a:r>
            <a:endParaRPr lang="tr-TR" dirty="0"/>
          </a:p>
          <a:p>
            <a:pPr algn="just"/>
            <a:r>
              <a:rPr lang="tr-TR" dirty="0"/>
              <a:t>Bitki ve hayvan artıklarından kalan ve hidroliz olmamış olan azot türü organik azottur. </a:t>
            </a:r>
          </a:p>
          <a:p>
            <a:pPr algn="just"/>
            <a:endParaRPr lang="tr-TR" dirty="0"/>
          </a:p>
          <a:p>
            <a:pPr algn="just"/>
            <a:r>
              <a:rPr lang="tr-TR" dirty="0" err="1"/>
              <a:t>Atıksu</a:t>
            </a:r>
            <a:r>
              <a:rPr lang="tr-TR" dirty="0"/>
              <a:t> arıtma tesislerinde 1-2 mg/L organik azot biyolojik olarak arıtılamaz çıkış suyunda gözlenir. Etkili </a:t>
            </a:r>
            <a:r>
              <a:rPr lang="tr-TR" dirty="0" err="1"/>
              <a:t>nitrifikasyona</a:t>
            </a:r>
            <a:r>
              <a:rPr lang="tr-TR" dirty="0"/>
              <a:t> sahip bir evsel </a:t>
            </a:r>
            <a:r>
              <a:rPr lang="tr-TR" dirty="0" err="1"/>
              <a:t>atıksu</a:t>
            </a:r>
            <a:r>
              <a:rPr lang="tr-TR" dirty="0"/>
              <a:t> arıtma tesisi genellikle 3 mg/L’den az organik azot içerir. </a:t>
            </a:r>
          </a:p>
          <a:p>
            <a:pPr algn="just"/>
            <a:endParaRPr lang="tr-TR" dirty="0"/>
          </a:p>
          <a:p>
            <a:pPr algn="just"/>
            <a:r>
              <a:rPr lang="es-ES" b="1" dirty="0"/>
              <a:t>Nitrit (NO2) ve Nitrat (NO3) </a:t>
            </a:r>
            <a:endParaRPr lang="es-ES" dirty="0"/>
          </a:p>
          <a:p>
            <a:pPr algn="just"/>
            <a:r>
              <a:rPr lang="tr-TR" dirty="0"/>
              <a:t>Nitrat amonyak ve amonyum azotunun </a:t>
            </a:r>
            <a:r>
              <a:rPr lang="tr-TR" dirty="0" err="1"/>
              <a:t>nitrifikasyon</a:t>
            </a:r>
            <a:r>
              <a:rPr lang="tr-TR" dirty="0"/>
              <a:t> süreci sonrasındaki son azot türevli ürünüdür. </a:t>
            </a:r>
            <a:r>
              <a:rPr lang="tr-TR" dirty="0" err="1"/>
              <a:t>Nitrit</a:t>
            </a:r>
            <a:r>
              <a:rPr lang="tr-TR" dirty="0"/>
              <a:t> ise bu süreçte oluşan bir ara üründür. </a:t>
            </a:r>
          </a:p>
          <a:p>
            <a:pPr algn="just"/>
            <a:endParaRPr lang="tr-TR" dirty="0"/>
          </a:p>
          <a:p>
            <a:pPr algn="just"/>
            <a:r>
              <a:rPr lang="tr-TR" dirty="0"/>
              <a:t>Oksijen varlığında amonyak </a:t>
            </a:r>
            <a:r>
              <a:rPr lang="tr-TR" dirty="0" err="1"/>
              <a:t>nitrit</a:t>
            </a:r>
            <a:r>
              <a:rPr lang="tr-TR" dirty="0"/>
              <a:t> üzerinden nitrata dönüşür. </a:t>
            </a:r>
          </a:p>
          <a:p>
            <a:pPr algn="just"/>
            <a:endParaRPr lang="tr-TR" dirty="0"/>
          </a:p>
          <a:p>
            <a:pPr algn="just"/>
            <a:r>
              <a:rPr lang="tr-TR" dirty="0"/>
              <a:t>Bu süreçte hız sınırlayıcı adım amonyağın </a:t>
            </a:r>
            <a:r>
              <a:rPr lang="tr-TR" dirty="0" err="1"/>
              <a:t>nitrite</a:t>
            </a:r>
            <a:r>
              <a:rPr lang="tr-TR" dirty="0"/>
              <a:t> dönüşümü olduğu için </a:t>
            </a:r>
            <a:r>
              <a:rPr lang="tr-TR" dirty="0" err="1"/>
              <a:t>nitrit</a:t>
            </a:r>
            <a:r>
              <a:rPr lang="tr-TR" dirty="0"/>
              <a:t> sistemde pek birikmez ve analizlerde gözlenememesi normaldir. </a:t>
            </a:r>
          </a:p>
          <a:p>
            <a:pPr algn="just"/>
            <a:endParaRPr lang="tr-TR" dirty="0"/>
          </a:p>
          <a:p>
            <a:pPr algn="just"/>
            <a:r>
              <a:rPr lang="tr-TR" dirty="0"/>
              <a:t>Tesis çıkışında nitrat konsantrasyonları tek başına azot giderim verimi hakkında bir fikir vermez. </a:t>
            </a:r>
          </a:p>
          <a:p>
            <a:pPr algn="just"/>
            <a:endParaRPr lang="tr-TR" dirty="0"/>
          </a:p>
          <a:p>
            <a:pPr algn="just"/>
            <a:r>
              <a:rPr lang="tr-TR" dirty="0"/>
              <a:t>Nitekim nitratın suda olmaması çok iyi </a:t>
            </a:r>
            <a:r>
              <a:rPr lang="tr-TR" dirty="0" err="1"/>
              <a:t>denitrifikasyon</a:t>
            </a:r>
            <a:r>
              <a:rPr lang="tr-TR" dirty="0"/>
              <a:t> sürecine işaret edebilirken, çok verimsiz bir </a:t>
            </a:r>
            <a:r>
              <a:rPr lang="tr-TR" dirty="0" err="1"/>
              <a:t>nitrifikasyon</a:t>
            </a:r>
            <a:r>
              <a:rPr lang="tr-TR" dirty="0"/>
              <a:t> sürecine de işaret edebilir. </a:t>
            </a:r>
          </a:p>
        </p:txBody>
      </p:sp>
      <p:sp>
        <p:nvSpPr>
          <p:cNvPr id="2" name="Slayt Numarası Yer Tutucusu 1">
            <a:extLst>
              <a:ext uri="{FF2B5EF4-FFF2-40B4-BE49-F238E27FC236}">
                <a16:creationId xmlns:a16="http://schemas.microsoft.com/office/drawing/2014/main" id="{4A2F3679-27E9-4D8F-8481-6C0233CFDC54}"/>
              </a:ext>
            </a:extLst>
          </p:cNvPr>
          <p:cNvSpPr>
            <a:spLocks noGrp="1"/>
          </p:cNvSpPr>
          <p:nvPr>
            <p:ph type="sldNum" sz="quarter" idx="12"/>
          </p:nvPr>
        </p:nvSpPr>
        <p:spPr/>
        <p:txBody>
          <a:bodyPr/>
          <a:lstStyle/>
          <a:p>
            <a:fld id="{657BBE04-05BE-4FBC-9874-B35B5FF8CB93}" type="slidenum">
              <a:rPr lang="tr-TR" smtClean="0"/>
              <a:pPr/>
              <a:t>67</a:t>
            </a:fld>
            <a:endParaRPr lang="tr-TR"/>
          </a:p>
        </p:txBody>
      </p:sp>
    </p:spTree>
    <p:extLst>
      <p:ext uri="{BB962C8B-B14F-4D97-AF65-F5344CB8AC3E}">
        <p14:creationId xmlns:p14="http://schemas.microsoft.com/office/powerpoint/2010/main" val="32033178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546830"/>
            <a:ext cx="9144000" cy="338554"/>
          </a:xfrm>
          <a:prstGeom prst="rect">
            <a:avLst/>
          </a:prstGeom>
          <a:noFill/>
        </p:spPr>
        <p:txBody>
          <a:bodyPr wrap="square" rtlCol="0">
            <a:spAutoFit/>
          </a:bodyPr>
          <a:lstStyle/>
          <a:p>
            <a:r>
              <a:rPr lang="tr-TR" sz="1600" b="1" dirty="0">
                <a:solidFill>
                  <a:srgbClr val="FF0000"/>
                </a:solidFill>
                <a:effectLst>
                  <a:outerShdw blurRad="38100" dist="38100" dir="2700000" algn="tl">
                    <a:srgbClr val="000000">
                      <a:alpha val="43137"/>
                    </a:srgbClr>
                  </a:outerShdw>
                </a:effectLst>
              </a:rPr>
              <a:t>Kaynak: </a:t>
            </a:r>
            <a:r>
              <a:rPr lang="tr-TR" sz="1600" b="1" dirty="0" err="1">
                <a:solidFill>
                  <a:srgbClr val="FF0000"/>
                </a:solidFill>
                <a:effectLst>
                  <a:outerShdw blurRad="38100" dist="38100" dir="2700000" algn="tl">
                    <a:srgbClr val="000000">
                      <a:alpha val="43137"/>
                    </a:srgbClr>
                  </a:outerShdw>
                </a:effectLst>
              </a:rPr>
              <a:t>Atıksu</a:t>
            </a:r>
            <a:r>
              <a:rPr lang="tr-TR" sz="1600" b="1" dirty="0">
                <a:solidFill>
                  <a:srgbClr val="FF0000"/>
                </a:solidFill>
                <a:effectLst>
                  <a:outerShdw blurRad="38100" dist="38100" dir="2700000" algn="tl">
                    <a:srgbClr val="000000">
                      <a:alpha val="43137"/>
                    </a:srgbClr>
                  </a:outerShdw>
                </a:effectLst>
              </a:rPr>
              <a:t> Arıtma Tesislerinde İşletme Sorunları ve Çözümleri, Çevre ve Şehircilik Bakanlığı, 2017.</a:t>
            </a:r>
          </a:p>
        </p:txBody>
      </p:sp>
      <p:sp>
        <p:nvSpPr>
          <p:cNvPr id="6" name="Metin kutusu 5">
            <a:extLst>
              <a:ext uri="{FF2B5EF4-FFF2-40B4-BE49-F238E27FC236}">
                <a16:creationId xmlns:a16="http://schemas.microsoft.com/office/drawing/2014/main" id="{98A34FC7-DEAE-41FD-A818-2172DDA94766}"/>
              </a:ext>
            </a:extLst>
          </p:cNvPr>
          <p:cNvSpPr txBox="1"/>
          <p:nvPr/>
        </p:nvSpPr>
        <p:spPr>
          <a:xfrm>
            <a:off x="0" y="0"/>
            <a:ext cx="9144000" cy="6740307"/>
          </a:xfrm>
          <a:prstGeom prst="rect">
            <a:avLst/>
          </a:prstGeom>
          <a:noFill/>
        </p:spPr>
        <p:txBody>
          <a:bodyPr wrap="square" rtlCol="0">
            <a:spAutoFit/>
          </a:bodyPr>
          <a:lstStyle/>
          <a:p>
            <a:pPr algn="just"/>
            <a:r>
              <a:rPr lang="tr-TR" dirty="0">
                <a:solidFill>
                  <a:srgbClr val="FF0000"/>
                </a:solidFill>
              </a:rPr>
              <a:t>FOSFOR </a:t>
            </a:r>
          </a:p>
          <a:p>
            <a:pPr algn="just"/>
            <a:r>
              <a:rPr lang="tr-TR" dirty="0"/>
              <a:t>Fosfor, besi maddesi olarak </a:t>
            </a:r>
            <a:r>
              <a:rPr lang="tr-TR" dirty="0" err="1"/>
              <a:t>atıksularda</a:t>
            </a:r>
            <a:r>
              <a:rPr lang="tr-TR" dirty="0"/>
              <a:t> önemli bir parametredir. Evsel </a:t>
            </a:r>
            <a:r>
              <a:rPr lang="tr-TR" dirty="0" err="1"/>
              <a:t>atıksular</a:t>
            </a:r>
            <a:r>
              <a:rPr lang="tr-TR" dirty="0"/>
              <a:t> fosfor bakımından zengindir. Son yıllarda deterjan yapımında fosfat ve </a:t>
            </a:r>
            <a:r>
              <a:rPr lang="tr-TR" dirty="0" err="1"/>
              <a:t>polifosfat</a:t>
            </a:r>
            <a:r>
              <a:rPr lang="tr-TR" dirty="0"/>
              <a:t> bileşikleri kullanılmaya başlandığından, </a:t>
            </a:r>
            <a:r>
              <a:rPr lang="tr-TR" dirty="0" err="1"/>
              <a:t>atıksulardaki</a:t>
            </a:r>
            <a:r>
              <a:rPr lang="tr-TR" dirty="0"/>
              <a:t> fosfor konsantrasyonları artmıştır. Buna bağlı olarak yüzeysel sularda fosfor artışı gözlenmektedir. Yüzey sularında aşırı fosfordan dolayı alg patlamaları gözlenmiş olup, biyolojik ve kimyasal fosfor giderme prosesleri geliştirilmiştir. </a:t>
            </a:r>
          </a:p>
          <a:p>
            <a:pPr algn="just"/>
            <a:endParaRPr lang="tr-TR" dirty="0"/>
          </a:p>
          <a:p>
            <a:pPr algn="just"/>
            <a:r>
              <a:rPr lang="tr-TR" dirty="0"/>
              <a:t>Fosfor </a:t>
            </a:r>
            <a:r>
              <a:rPr lang="tr-TR" dirty="0" err="1"/>
              <a:t>atıksularda</a:t>
            </a:r>
            <a:r>
              <a:rPr lang="tr-TR" dirty="0"/>
              <a:t>, </a:t>
            </a:r>
            <a:r>
              <a:rPr lang="tr-TR" dirty="0">
                <a:solidFill>
                  <a:srgbClr val="C00000"/>
                </a:solidFill>
              </a:rPr>
              <a:t>inorganik</a:t>
            </a:r>
            <a:r>
              <a:rPr lang="tr-TR" dirty="0"/>
              <a:t>, </a:t>
            </a:r>
            <a:r>
              <a:rPr lang="tr-TR" dirty="0" err="1">
                <a:solidFill>
                  <a:srgbClr val="C00000"/>
                </a:solidFill>
              </a:rPr>
              <a:t>ortofosfat</a:t>
            </a:r>
            <a:r>
              <a:rPr lang="tr-TR" dirty="0"/>
              <a:t> veya </a:t>
            </a:r>
            <a:r>
              <a:rPr lang="tr-TR" dirty="0">
                <a:solidFill>
                  <a:srgbClr val="C00000"/>
                </a:solidFill>
              </a:rPr>
              <a:t>kompleks fosfatlar </a:t>
            </a:r>
            <a:r>
              <a:rPr lang="tr-TR" dirty="0"/>
              <a:t>olarak organik formda bulunur. Kompleks fosfatlar biyolojik arıtmada </a:t>
            </a:r>
            <a:r>
              <a:rPr lang="tr-TR" dirty="0" err="1"/>
              <a:t>ortofosfata</a:t>
            </a:r>
            <a:r>
              <a:rPr lang="tr-TR" dirty="0"/>
              <a:t> hidrolize olurlar. </a:t>
            </a:r>
          </a:p>
          <a:p>
            <a:pPr algn="just"/>
            <a:endParaRPr lang="tr-TR" dirty="0"/>
          </a:p>
          <a:p>
            <a:pPr algn="just"/>
            <a:r>
              <a:rPr lang="tr-TR" dirty="0"/>
              <a:t>Evsel </a:t>
            </a:r>
            <a:r>
              <a:rPr lang="tr-TR" dirty="0" err="1"/>
              <a:t>atıksular</a:t>
            </a:r>
            <a:r>
              <a:rPr lang="tr-TR" dirty="0"/>
              <a:t> 5 ila 15 mg/L konsantrasyonlarında fosfor içerebilir. Bu fosforun 1-5 mg/</a:t>
            </a:r>
            <a:r>
              <a:rPr lang="tr-TR" dirty="0" err="1"/>
              <a:t>L’lik</a:t>
            </a:r>
            <a:r>
              <a:rPr lang="tr-TR" dirty="0"/>
              <a:t> kısmı organik ve geri kalan kısmı inorganik fosfordur. </a:t>
            </a:r>
            <a:r>
              <a:rPr lang="tr-TR" dirty="0" err="1"/>
              <a:t>Atıksularda</a:t>
            </a:r>
            <a:r>
              <a:rPr lang="tr-TR" dirty="0"/>
              <a:t> fosfor formları şu şekildedir: </a:t>
            </a:r>
          </a:p>
          <a:p>
            <a:pPr algn="just"/>
            <a:endParaRPr lang="tr-TR" dirty="0"/>
          </a:p>
          <a:p>
            <a:pPr algn="just"/>
            <a:r>
              <a:rPr lang="tr-TR" b="1" dirty="0" err="1"/>
              <a:t>Ortofosfatlar</a:t>
            </a:r>
            <a:r>
              <a:rPr lang="tr-TR" b="1" dirty="0"/>
              <a:t>: </a:t>
            </a:r>
            <a:endParaRPr lang="tr-TR" dirty="0"/>
          </a:p>
          <a:p>
            <a:pPr algn="just"/>
            <a:r>
              <a:rPr lang="tr-TR" dirty="0"/>
              <a:t>Biyolojik arıtmada doğrudan mikroorganizmaların metabolizmalarında kullanılabilir. </a:t>
            </a:r>
          </a:p>
          <a:p>
            <a:pPr algn="just"/>
            <a:endParaRPr lang="tr-TR" dirty="0"/>
          </a:p>
          <a:p>
            <a:pPr algn="just"/>
            <a:r>
              <a:rPr lang="tr-TR" b="1" dirty="0" err="1"/>
              <a:t>Polifosfatlar</a:t>
            </a:r>
            <a:r>
              <a:rPr lang="tr-TR" b="1" dirty="0"/>
              <a:t>: </a:t>
            </a:r>
            <a:endParaRPr lang="tr-TR" dirty="0"/>
          </a:p>
          <a:p>
            <a:pPr algn="just"/>
            <a:r>
              <a:rPr lang="tr-TR" dirty="0"/>
              <a:t>İki veya daha fazla fosfor atomlu moleküller, oksijen ve bazı durumlarda hidrojen atomları ile kompleks bir yapı oluştururlar. Genellikle </a:t>
            </a:r>
            <a:r>
              <a:rPr lang="tr-TR" dirty="0" err="1"/>
              <a:t>polifosfatlar</a:t>
            </a:r>
            <a:r>
              <a:rPr lang="tr-TR" dirty="0"/>
              <a:t> hidrolize uğrarlar ve </a:t>
            </a:r>
            <a:r>
              <a:rPr lang="tr-TR" dirty="0" err="1"/>
              <a:t>ortofosfatları</a:t>
            </a:r>
            <a:r>
              <a:rPr lang="tr-TR" dirty="0"/>
              <a:t> oluştururlar. Bu süreç genellikle yavaştır. Fosfat çıkış sularında arıtılmadan kalırsa alıcı ortamlarda </a:t>
            </a:r>
            <a:r>
              <a:rPr lang="tr-TR" dirty="0" err="1"/>
              <a:t>ötrofikasyona</a:t>
            </a:r>
            <a:r>
              <a:rPr lang="tr-TR" dirty="0"/>
              <a:t> (alıcı ortamlarda oksijen konsantrasyonundaki düşüş ve aşırı alg üremesi durumu) sebep olur ve bu nedenle evsel </a:t>
            </a:r>
            <a:r>
              <a:rPr lang="tr-TR" dirty="0" err="1"/>
              <a:t>atıksulardan</a:t>
            </a:r>
            <a:r>
              <a:rPr lang="tr-TR" dirty="0"/>
              <a:t> fosfor giderimi son derece önemlidir. </a:t>
            </a:r>
          </a:p>
          <a:p>
            <a:endParaRPr lang="tr-TR" dirty="0"/>
          </a:p>
          <a:p>
            <a:endParaRPr lang="tr-TR" dirty="0"/>
          </a:p>
        </p:txBody>
      </p:sp>
      <p:sp>
        <p:nvSpPr>
          <p:cNvPr id="2" name="Slayt Numarası Yer Tutucusu 1">
            <a:extLst>
              <a:ext uri="{FF2B5EF4-FFF2-40B4-BE49-F238E27FC236}">
                <a16:creationId xmlns:a16="http://schemas.microsoft.com/office/drawing/2014/main" id="{FFB0A24F-5490-4C66-9603-02E4E9ED5FDA}"/>
              </a:ext>
            </a:extLst>
          </p:cNvPr>
          <p:cNvSpPr>
            <a:spLocks noGrp="1"/>
          </p:cNvSpPr>
          <p:nvPr>
            <p:ph type="sldNum" sz="quarter" idx="12"/>
          </p:nvPr>
        </p:nvSpPr>
        <p:spPr/>
        <p:txBody>
          <a:bodyPr/>
          <a:lstStyle/>
          <a:p>
            <a:fld id="{657BBE04-05BE-4FBC-9874-B35B5FF8CB93}" type="slidenum">
              <a:rPr lang="tr-TR" smtClean="0"/>
              <a:pPr/>
              <a:t>68</a:t>
            </a:fld>
            <a:endParaRPr lang="tr-TR"/>
          </a:p>
        </p:txBody>
      </p:sp>
    </p:spTree>
    <p:extLst>
      <p:ext uri="{BB962C8B-B14F-4D97-AF65-F5344CB8AC3E}">
        <p14:creationId xmlns:p14="http://schemas.microsoft.com/office/powerpoint/2010/main" val="39396120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CE1DF5-AE32-4FCD-A3FD-B378880FFC7F}"/>
              </a:ext>
            </a:extLst>
          </p:cNvPr>
          <p:cNvSpPr txBox="1"/>
          <p:nvPr/>
        </p:nvSpPr>
        <p:spPr>
          <a:xfrm>
            <a:off x="0" y="6027003"/>
            <a:ext cx="9144000" cy="830997"/>
          </a:xfrm>
          <a:prstGeom prst="rect">
            <a:avLst/>
          </a:prstGeom>
          <a:noFill/>
        </p:spPr>
        <p:txBody>
          <a:bodyPr wrap="square" rtlCol="0">
            <a:spAutoFit/>
          </a:bodyPr>
          <a:lstStyle/>
          <a:p>
            <a:r>
              <a:rPr lang="tr-TR" sz="16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Kaynaklar</a:t>
            </a:r>
          </a:p>
          <a:p>
            <a:r>
              <a:rPr lang="tr-TR" sz="16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1.Endüstriyel </a:t>
            </a:r>
            <a:r>
              <a:rPr lang="tr-TR" sz="1600" dirty="0" err="1">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Atıksuların</a:t>
            </a:r>
            <a:r>
              <a:rPr lang="tr-TR" sz="16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Özellikleri ve Arıtılması, Füsun Şengül 1991, DEÜ Yayınları, 476 Sayfa</a:t>
            </a:r>
          </a:p>
          <a:p>
            <a:r>
              <a:rPr lang="tr-TR" sz="1600" dirty="0">
                <a:solidFill>
                  <a:srgbClr val="FF0000"/>
                </a:solidFill>
                <a:effectLst>
                  <a:outerShdw blurRad="38100" dist="38100" dir="2700000" algn="tl">
                    <a:srgbClr val="000000">
                      <a:alpha val="43137"/>
                    </a:srgbClr>
                  </a:outerShdw>
                </a:effectLst>
              </a:rPr>
              <a:t>2.Atıksu Arıtma Tesislerinde İşletme Sorunları ve Çözümleri, Çevre ve Şehircilik Bakanlığı, 2017.</a:t>
            </a:r>
          </a:p>
        </p:txBody>
      </p:sp>
      <p:pic>
        <p:nvPicPr>
          <p:cNvPr id="2" name="Resim 1">
            <a:extLst>
              <a:ext uri="{FF2B5EF4-FFF2-40B4-BE49-F238E27FC236}">
                <a16:creationId xmlns:a16="http://schemas.microsoft.com/office/drawing/2014/main" id="{35032F9B-E2DC-4721-A3D1-43A4520B8750}"/>
              </a:ext>
            </a:extLst>
          </p:cNvPr>
          <p:cNvPicPr>
            <a:picLocks noChangeAspect="1"/>
          </p:cNvPicPr>
          <p:nvPr/>
        </p:nvPicPr>
        <p:blipFill>
          <a:blip r:embed="rId2"/>
          <a:stretch>
            <a:fillRect/>
          </a:stretch>
        </p:blipFill>
        <p:spPr>
          <a:xfrm>
            <a:off x="238125" y="1340768"/>
            <a:ext cx="8667750" cy="3960440"/>
          </a:xfrm>
          <a:prstGeom prst="rect">
            <a:avLst/>
          </a:prstGeom>
        </p:spPr>
      </p:pic>
      <p:sp>
        <p:nvSpPr>
          <p:cNvPr id="4" name="Slayt Numarası Yer Tutucusu 3">
            <a:extLst>
              <a:ext uri="{FF2B5EF4-FFF2-40B4-BE49-F238E27FC236}">
                <a16:creationId xmlns:a16="http://schemas.microsoft.com/office/drawing/2014/main" id="{78ABCC49-9A4E-4D7E-A754-36B932822768}"/>
              </a:ext>
            </a:extLst>
          </p:cNvPr>
          <p:cNvSpPr>
            <a:spLocks noGrp="1"/>
          </p:cNvSpPr>
          <p:nvPr>
            <p:ph type="sldNum" sz="quarter" idx="12"/>
          </p:nvPr>
        </p:nvSpPr>
        <p:spPr/>
        <p:txBody>
          <a:bodyPr/>
          <a:lstStyle/>
          <a:p>
            <a:fld id="{657BBE04-05BE-4FBC-9874-B35B5FF8CB93}" type="slidenum">
              <a:rPr lang="tr-TR" smtClean="0"/>
              <a:pPr/>
              <a:t>69</a:t>
            </a:fld>
            <a:endParaRPr lang="tr-TR"/>
          </a:p>
        </p:txBody>
      </p:sp>
    </p:spTree>
    <p:extLst>
      <p:ext uri="{BB962C8B-B14F-4D97-AF65-F5344CB8AC3E}">
        <p14:creationId xmlns:p14="http://schemas.microsoft.com/office/powerpoint/2010/main" val="920003607"/>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470</TotalTime>
  <Words>4060</Words>
  <Application>Microsoft Office PowerPoint</Application>
  <PresentationFormat>Ekran Gösterisi (4:3)</PresentationFormat>
  <Paragraphs>389</Paragraphs>
  <Slides>69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69</vt:i4>
      </vt:variant>
    </vt:vector>
  </HeadingPairs>
  <TitlesOfParts>
    <vt:vector size="74" baseType="lpstr">
      <vt:lpstr>00279</vt:lpstr>
      <vt:lpstr>arial</vt:lpstr>
      <vt:lpstr>arial</vt:lpstr>
      <vt:lpstr>Calibri</vt: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dddd</dc:creator>
  <cp:lastModifiedBy>asus</cp:lastModifiedBy>
  <cp:revision>59</cp:revision>
  <dcterms:created xsi:type="dcterms:W3CDTF">2018-02-22T18:50:26Z</dcterms:created>
  <dcterms:modified xsi:type="dcterms:W3CDTF">2020-10-20T12:29:33Z</dcterms:modified>
</cp:coreProperties>
</file>