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83" r:id="rId2"/>
    <p:sldId id="384" r:id="rId3"/>
    <p:sldId id="385" r:id="rId4"/>
    <p:sldId id="386" r:id="rId5"/>
    <p:sldId id="400" r:id="rId6"/>
    <p:sldId id="401" r:id="rId7"/>
    <p:sldId id="403" r:id="rId8"/>
    <p:sldId id="404" r:id="rId9"/>
    <p:sldId id="405" r:id="rId10"/>
    <p:sldId id="406" r:id="rId11"/>
    <p:sldId id="407" r:id="rId12"/>
    <p:sldId id="408" r:id="rId13"/>
    <p:sldId id="409" r:id="rId14"/>
    <p:sldId id="410" r:id="rId15"/>
    <p:sldId id="412" r:id="rId16"/>
    <p:sldId id="413" r:id="rId17"/>
    <p:sldId id="414" r:id="rId18"/>
    <p:sldId id="415" r:id="rId19"/>
    <p:sldId id="416" r:id="rId20"/>
    <p:sldId id="417" r:id="rId21"/>
    <p:sldId id="396" r:id="rId22"/>
    <p:sldId id="397" r:id="rId23"/>
    <p:sldId id="398" r:id="rId24"/>
    <p:sldId id="420" r:id="rId25"/>
    <p:sldId id="275" r:id="rId26"/>
    <p:sldId id="276" r:id="rId27"/>
    <p:sldId id="277" r:id="rId28"/>
    <p:sldId id="278" r:id="rId29"/>
    <p:sldId id="281" r:id="rId30"/>
    <p:sldId id="282" r:id="rId31"/>
    <p:sldId id="283" r:id="rId32"/>
    <p:sldId id="284" r:id="rId33"/>
    <p:sldId id="285" r:id="rId34"/>
    <p:sldId id="423" r:id="rId35"/>
    <p:sldId id="424" r:id="rId36"/>
    <p:sldId id="425" r:id="rId37"/>
    <p:sldId id="296" r:id="rId38"/>
    <p:sldId id="427"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_rels/data7.xml.rels><?xml version="1.0" encoding="UTF-8" standalone="yes"?>
<Relationships xmlns="http://schemas.openxmlformats.org/package/2006/relationships"><Relationship Id="rId2" Type="http://schemas.openxmlformats.org/officeDocument/2006/relationships/hyperlink" Target="http://tr.wikipedia.org/wiki/Toksikoloji" TargetMode="External"/><Relationship Id="rId1" Type="http://schemas.openxmlformats.org/officeDocument/2006/relationships/hyperlink" Target="http://tr.wikipedia.org/wiki/Toksin" TargetMode="External"/></Relationships>
</file>

<file path=ppt/diagrams/_rels/drawing7.xml.rels><?xml version="1.0" encoding="UTF-8" standalone="yes"?>
<Relationships xmlns="http://schemas.openxmlformats.org/package/2006/relationships"><Relationship Id="rId2" Type="http://schemas.openxmlformats.org/officeDocument/2006/relationships/hyperlink" Target="http://tr.wikipedia.org/wiki/Toksikoloji" TargetMode="External"/><Relationship Id="rId1" Type="http://schemas.openxmlformats.org/officeDocument/2006/relationships/hyperlink" Target="http://tr.wikipedia.org/wiki/Toksin"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020416-DE4B-4EEB-BF88-BB5DFEDAEC2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C94758C0-90E7-47FB-A372-8765E8A59F89}">
      <dgm:prSet phldrT="[Metin]" custT="1">
        <dgm:style>
          <a:lnRef idx="1">
            <a:schemeClr val="accent5"/>
          </a:lnRef>
          <a:fillRef idx="2">
            <a:schemeClr val="accent5"/>
          </a:fillRef>
          <a:effectRef idx="1">
            <a:schemeClr val="accent5"/>
          </a:effectRef>
          <a:fontRef idx="minor">
            <a:schemeClr val="dk1"/>
          </a:fontRef>
        </dgm:style>
      </dgm:prSet>
      <dgm:spPr/>
      <dgm:t>
        <a:bodyPr/>
        <a:lstStyle/>
        <a:p>
          <a:pPr algn="just"/>
          <a:r>
            <a:rPr lang="tr-TR" sz="2800" dirty="0"/>
            <a:t>Doğal halde bulunan veya bir üretim  sonucu elde edilen, veya herhangi bir  işlem sırasında veya atık olarak ortaya çıkan </a:t>
          </a:r>
          <a:r>
            <a:rPr lang="tr-TR" sz="2800" b="1" i="1" u="sng" strike="noStrike" dirty="0">
              <a:solidFill>
                <a:schemeClr val="tx2"/>
              </a:solidFill>
            </a:rPr>
            <a:t>kimyasal element, bileşik veya karışımlar</a:t>
          </a:r>
        </a:p>
      </dgm:t>
    </dgm:pt>
    <dgm:pt modelId="{919FEA0B-5784-410F-89BB-8E17BE965E99}" type="parTrans" cxnId="{61855383-6D3B-42C3-9656-72854CDFCEC8}">
      <dgm:prSet/>
      <dgm:spPr/>
      <dgm:t>
        <a:bodyPr/>
        <a:lstStyle/>
        <a:p>
          <a:endParaRPr lang="tr-TR"/>
        </a:p>
      </dgm:t>
    </dgm:pt>
    <dgm:pt modelId="{93F26D80-E8E5-42E9-9D0A-2863523E791F}" type="sibTrans" cxnId="{61855383-6D3B-42C3-9656-72854CDFCEC8}">
      <dgm:prSet/>
      <dgm:spPr/>
      <dgm:t>
        <a:bodyPr/>
        <a:lstStyle/>
        <a:p>
          <a:endParaRPr lang="tr-TR"/>
        </a:p>
      </dgm:t>
    </dgm:pt>
    <dgm:pt modelId="{A9425F5D-B226-4244-86D5-BC8DD145191D}">
      <dgm:prSet>
        <dgm:style>
          <a:lnRef idx="1">
            <a:schemeClr val="accent2"/>
          </a:lnRef>
          <a:fillRef idx="2">
            <a:schemeClr val="accent2"/>
          </a:fillRef>
          <a:effectRef idx="1">
            <a:schemeClr val="accent2"/>
          </a:effectRef>
          <a:fontRef idx="minor">
            <a:schemeClr val="dk1"/>
          </a:fontRef>
        </dgm:style>
      </dgm:prSet>
      <dgm:spPr/>
      <dgm:t>
        <a:bodyPr/>
        <a:lstStyle/>
        <a:p>
          <a:r>
            <a:rPr lang="tr-TR" dirty="0"/>
            <a:t>kararlılığını sağlamak üzere kullanılan katkı maddeleri ihtiva edebilir.</a:t>
          </a:r>
        </a:p>
      </dgm:t>
    </dgm:pt>
    <dgm:pt modelId="{52561594-6E2F-45AD-9A78-BFFF4D47E544}" type="parTrans" cxnId="{DF5CD2A0-30C5-476B-AA96-59E2384AA4BE}">
      <dgm:prSet/>
      <dgm:spPr/>
      <dgm:t>
        <a:bodyPr/>
        <a:lstStyle/>
        <a:p>
          <a:endParaRPr lang="tr-TR"/>
        </a:p>
      </dgm:t>
    </dgm:pt>
    <dgm:pt modelId="{4E452E5B-CD44-46BB-9EC5-62FEB6B232BE}" type="sibTrans" cxnId="{DF5CD2A0-30C5-476B-AA96-59E2384AA4BE}">
      <dgm:prSet/>
      <dgm:spPr/>
      <dgm:t>
        <a:bodyPr/>
        <a:lstStyle/>
        <a:p>
          <a:endParaRPr lang="tr-TR"/>
        </a:p>
      </dgm:t>
    </dgm:pt>
    <dgm:pt modelId="{25450094-C19B-4EF5-BE83-5A8EE1702292}">
      <dgm:prSet>
        <dgm:style>
          <a:lnRef idx="0">
            <a:schemeClr val="accent3"/>
          </a:lnRef>
          <a:fillRef idx="3">
            <a:schemeClr val="accent3"/>
          </a:fillRef>
          <a:effectRef idx="3">
            <a:schemeClr val="accent3"/>
          </a:effectRef>
          <a:fontRef idx="minor">
            <a:schemeClr val="lt1"/>
          </a:fontRef>
        </dgm:style>
      </dgm:prSet>
      <dgm:spPr/>
      <dgm:t>
        <a:bodyPr/>
        <a:lstStyle/>
        <a:p>
          <a:r>
            <a:rPr lang="tr-TR" dirty="0">
              <a:solidFill>
                <a:schemeClr val="tx1">
                  <a:lumMod val="85000"/>
                  <a:lumOff val="15000"/>
                </a:schemeClr>
              </a:solidFill>
            </a:rPr>
            <a:t>üretim işleminden  kaynaklanan safsızlığı ihtiva edebilir.</a:t>
          </a:r>
        </a:p>
      </dgm:t>
    </dgm:pt>
    <dgm:pt modelId="{A950E02B-3373-438D-9BA2-9E18F10E43ED}" type="parTrans" cxnId="{85F9A8D6-8AA9-462F-AAAC-EB37AE2F9C14}">
      <dgm:prSet/>
      <dgm:spPr/>
      <dgm:t>
        <a:bodyPr/>
        <a:lstStyle/>
        <a:p>
          <a:endParaRPr lang="tr-TR"/>
        </a:p>
      </dgm:t>
    </dgm:pt>
    <dgm:pt modelId="{1FDEB230-F59B-486B-BDA3-143681DB1F87}" type="sibTrans" cxnId="{85F9A8D6-8AA9-462F-AAAC-EB37AE2F9C14}">
      <dgm:prSet/>
      <dgm:spPr/>
      <dgm:t>
        <a:bodyPr/>
        <a:lstStyle/>
        <a:p>
          <a:endParaRPr lang="tr-TR"/>
        </a:p>
      </dgm:t>
    </dgm:pt>
    <dgm:pt modelId="{946D7217-DBF0-4341-95D0-833D2EA5635D}" type="pres">
      <dgm:prSet presAssocID="{D5020416-DE4B-4EEB-BF88-BB5DFEDAEC2A}" presName="Name0" presStyleCnt="0">
        <dgm:presLayoutVars>
          <dgm:dir/>
          <dgm:animLvl val="lvl"/>
          <dgm:resizeHandles val="exact"/>
        </dgm:presLayoutVars>
      </dgm:prSet>
      <dgm:spPr/>
    </dgm:pt>
    <dgm:pt modelId="{6BE1D248-0BD8-468A-9D7B-500133EB5D4A}" type="pres">
      <dgm:prSet presAssocID="{C94758C0-90E7-47FB-A372-8765E8A59F89}" presName="linNode" presStyleCnt="0"/>
      <dgm:spPr/>
    </dgm:pt>
    <dgm:pt modelId="{4A1D022D-43E6-43DD-BC27-80EB62A6C4A5}" type="pres">
      <dgm:prSet presAssocID="{C94758C0-90E7-47FB-A372-8765E8A59F89}" presName="parentText" presStyleLbl="node1" presStyleIdx="0" presStyleCnt="3" custScaleX="277778" custScaleY="112122">
        <dgm:presLayoutVars>
          <dgm:chMax val="1"/>
          <dgm:bulletEnabled val="1"/>
        </dgm:presLayoutVars>
      </dgm:prSet>
      <dgm:spPr/>
    </dgm:pt>
    <dgm:pt modelId="{5558B0FC-BAA6-40E6-9201-8727888F2A6D}" type="pres">
      <dgm:prSet presAssocID="{93F26D80-E8E5-42E9-9D0A-2863523E791F}" presName="sp" presStyleCnt="0"/>
      <dgm:spPr/>
    </dgm:pt>
    <dgm:pt modelId="{89A6EDB0-57C9-4EE0-9F24-26E5153A65E4}" type="pres">
      <dgm:prSet presAssocID="{A9425F5D-B226-4244-86D5-BC8DD145191D}" presName="linNode" presStyleCnt="0"/>
      <dgm:spPr/>
    </dgm:pt>
    <dgm:pt modelId="{CED73D07-73C6-435D-AB35-CE631FA40176}" type="pres">
      <dgm:prSet presAssocID="{A9425F5D-B226-4244-86D5-BC8DD145191D}" presName="parentText" presStyleLbl="node1" presStyleIdx="1" presStyleCnt="3" custScaleX="277778" custScaleY="94134">
        <dgm:presLayoutVars>
          <dgm:chMax val="1"/>
          <dgm:bulletEnabled val="1"/>
        </dgm:presLayoutVars>
      </dgm:prSet>
      <dgm:spPr/>
    </dgm:pt>
    <dgm:pt modelId="{0017088F-C481-4F40-81E8-3888ADD2A5F6}" type="pres">
      <dgm:prSet presAssocID="{4E452E5B-CD44-46BB-9EC5-62FEB6B232BE}" presName="sp" presStyleCnt="0"/>
      <dgm:spPr/>
    </dgm:pt>
    <dgm:pt modelId="{C51AA011-2ED5-426C-BFBB-EADC0A502E50}" type="pres">
      <dgm:prSet presAssocID="{25450094-C19B-4EF5-BE83-5A8EE1702292}" presName="linNode" presStyleCnt="0"/>
      <dgm:spPr/>
    </dgm:pt>
    <dgm:pt modelId="{E7C3BF48-4AB2-4863-8A9F-E07599FB749B}" type="pres">
      <dgm:prSet presAssocID="{25450094-C19B-4EF5-BE83-5A8EE1702292}" presName="parentText" presStyleLbl="node1" presStyleIdx="2" presStyleCnt="3" custScaleX="277778">
        <dgm:presLayoutVars>
          <dgm:chMax val="1"/>
          <dgm:bulletEnabled val="1"/>
        </dgm:presLayoutVars>
      </dgm:prSet>
      <dgm:spPr/>
    </dgm:pt>
  </dgm:ptLst>
  <dgm:cxnLst>
    <dgm:cxn modelId="{8E98065B-5644-4136-9177-CE693F33BF7C}" type="presOf" srcId="{C94758C0-90E7-47FB-A372-8765E8A59F89}" destId="{4A1D022D-43E6-43DD-BC27-80EB62A6C4A5}" srcOrd="0" destOrd="0" presId="urn:microsoft.com/office/officeart/2005/8/layout/vList5"/>
    <dgm:cxn modelId="{58CC5E54-4C2A-407B-ABED-FAB9A1EB61B0}" type="presOf" srcId="{25450094-C19B-4EF5-BE83-5A8EE1702292}" destId="{E7C3BF48-4AB2-4863-8A9F-E07599FB749B}" srcOrd="0" destOrd="0" presId="urn:microsoft.com/office/officeart/2005/8/layout/vList5"/>
    <dgm:cxn modelId="{61855383-6D3B-42C3-9656-72854CDFCEC8}" srcId="{D5020416-DE4B-4EEB-BF88-BB5DFEDAEC2A}" destId="{C94758C0-90E7-47FB-A372-8765E8A59F89}" srcOrd="0" destOrd="0" parTransId="{919FEA0B-5784-410F-89BB-8E17BE965E99}" sibTransId="{93F26D80-E8E5-42E9-9D0A-2863523E791F}"/>
    <dgm:cxn modelId="{DF5CD2A0-30C5-476B-AA96-59E2384AA4BE}" srcId="{D5020416-DE4B-4EEB-BF88-BB5DFEDAEC2A}" destId="{A9425F5D-B226-4244-86D5-BC8DD145191D}" srcOrd="1" destOrd="0" parTransId="{52561594-6E2F-45AD-9A78-BFFF4D47E544}" sibTransId="{4E452E5B-CD44-46BB-9EC5-62FEB6B232BE}"/>
    <dgm:cxn modelId="{6D8209CA-F065-4D02-B1A2-05078E8B7BEE}" type="presOf" srcId="{A9425F5D-B226-4244-86D5-BC8DD145191D}" destId="{CED73D07-73C6-435D-AB35-CE631FA40176}" srcOrd="0" destOrd="0" presId="urn:microsoft.com/office/officeart/2005/8/layout/vList5"/>
    <dgm:cxn modelId="{85F9A8D6-8AA9-462F-AAAC-EB37AE2F9C14}" srcId="{D5020416-DE4B-4EEB-BF88-BB5DFEDAEC2A}" destId="{25450094-C19B-4EF5-BE83-5A8EE1702292}" srcOrd="2" destOrd="0" parTransId="{A950E02B-3373-438D-9BA2-9E18F10E43ED}" sibTransId="{1FDEB230-F59B-486B-BDA3-143681DB1F87}"/>
    <dgm:cxn modelId="{9DDEEEF6-C42E-4736-8B4E-5FF3D1E1B636}" type="presOf" srcId="{D5020416-DE4B-4EEB-BF88-BB5DFEDAEC2A}" destId="{946D7217-DBF0-4341-95D0-833D2EA5635D}" srcOrd="0" destOrd="0" presId="urn:microsoft.com/office/officeart/2005/8/layout/vList5"/>
    <dgm:cxn modelId="{5029EABE-CAF4-4F70-B87C-EC84E348D783}" type="presParOf" srcId="{946D7217-DBF0-4341-95D0-833D2EA5635D}" destId="{6BE1D248-0BD8-468A-9D7B-500133EB5D4A}" srcOrd="0" destOrd="0" presId="urn:microsoft.com/office/officeart/2005/8/layout/vList5"/>
    <dgm:cxn modelId="{6EE19B6C-E685-48CE-AF62-98D68222482C}" type="presParOf" srcId="{6BE1D248-0BD8-468A-9D7B-500133EB5D4A}" destId="{4A1D022D-43E6-43DD-BC27-80EB62A6C4A5}" srcOrd="0" destOrd="0" presId="urn:microsoft.com/office/officeart/2005/8/layout/vList5"/>
    <dgm:cxn modelId="{AD5D6A6C-36AB-4CF6-AC47-1F68EE6B3F6E}" type="presParOf" srcId="{946D7217-DBF0-4341-95D0-833D2EA5635D}" destId="{5558B0FC-BAA6-40E6-9201-8727888F2A6D}" srcOrd="1" destOrd="0" presId="urn:microsoft.com/office/officeart/2005/8/layout/vList5"/>
    <dgm:cxn modelId="{7C3AF17D-5E28-4750-B81E-B6FC1A42793A}" type="presParOf" srcId="{946D7217-DBF0-4341-95D0-833D2EA5635D}" destId="{89A6EDB0-57C9-4EE0-9F24-26E5153A65E4}" srcOrd="2" destOrd="0" presId="urn:microsoft.com/office/officeart/2005/8/layout/vList5"/>
    <dgm:cxn modelId="{8E806538-B9FA-483C-97EE-1B581E247CCD}" type="presParOf" srcId="{89A6EDB0-57C9-4EE0-9F24-26E5153A65E4}" destId="{CED73D07-73C6-435D-AB35-CE631FA40176}" srcOrd="0" destOrd="0" presId="urn:microsoft.com/office/officeart/2005/8/layout/vList5"/>
    <dgm:cxn modelId="{70C552DE-B829-4A6F-B706-780BB0759320}" type="presParOf" srcId="{946D7217-DBF0-4341-95D0-833D2EA5635D}" destId="{0017088F-C481-4F40-81E8-3888ADD2A5F6}" srcOrd="3" destOrd="0" presId="urn:microsoft.com/office/officeart/2005/8/layout/vList5"/>
    <dgm:cxn modelId="{E8A76FF2-DD26-4AE8-B4DE-F9F9DDD922B4}" type="presParOf" srcId="{946D7217-DBF0-4341-95D0-833D2EA5635D}" destId="{C51AA011-2ED5-426C-BFBB-EADC0A502E50}" srcOrd="4" destOrd="0" presId="urn:microsoft.com/office/officeart/2005/8/layout/vList5"/>
    <dgm:cxn modelId="{A8E253FE-F0A1-4406-9E44-968934D66FB4}" type="presParOf" srcId="{C51AA011-2ED5-426C-BFBB-EADC0A502E50}" destId="{E7C3BF48-4AB2-4863-8A9F-E07599FB749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55D455-22F3-4F96-86B1-BC530DA44AF7}"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tr-TR"/>
        </a:p>
      </dgm:t>
    </dgm:pt>
    <dgm:pt modelId="{84437C81-3B6E-4EFC-A159-5DFC2BD5E289}">
      <dgm:prSet phldrT="[Metin]"/>
      <dgm:spPr/>
      <dgm:t>
        <a:bodyPr/>
        <a:lstStyle/>
        <a:p>
          <a:r>
            <a:rPr lang="tr-TR" b="1" dirty="0"/>
            <a:t>Kimyasal Etkenler</a:t>
          </a:r>
          <a:endParaRPr lang="tr-TR" dirty="0"/>
        </a:p>
      </dgm:t>
    </dgm:pt>
    <dgm:pt modelId="{B4621B8B-A58D-43A6-94CC-D56F5B64FF62}" type="parTrans" cxnId="{CEAA899B-26EF-4E04-B8D9-CCFD60E11867}">
      <dgm:prSet/>
      <dgm:spPr/>
      <dgm:t>
        <a:bodyPr/>
        <a:lstStyle/>
        <a:p>
          <a:endParaRPr lang="tr-TR"/>
        </a:p>
      </dgm:t>
    </dgm:pt>
    <dgm:pt modelId="{33C9928E-F528-485A-B4AF-D56E62A0D1B5}" type="sibTrans" cxnId="{CEAA899B-26EF-4E04-B8D9-CCFD60E11867}">
      <dgm:prSet/>
      <dgm:spPr/>
      <dgm:t>
        <a:bodyPr/>
        <a:lstStyle/>
        <a:p>
          <a:endParaRPr lang="tr-TR"/>
        </a:p>
      </dgm:t>
    </dgm:pt>
    <dgm:pt modelId="{39D4325D-D27C-47BD-A722-60F6248DFC40}">
      <dgm:prSet phldrT="[Metin]" custT="1"/>
      <dgm:spPr/>
      <dgm:t>
        <a:bodyPr/>
        <a:lstStyle/>
        <a:p>
          <a:r>
            <a:rPr lang="tr-TR" sz="2400" b="1" dirty="0"/>
            <a:t>Kimyasal etkenler, endüstride en fazla meslek hastalığına neden olan etkenlerdir. Endüstrinin çeşitli sektörlerinde üretimin türü ve süreci gereği kimyasal maddeler kullanılmaktadır</a:t>
          </a:r>
        </a:p>
      </dgm:t>
    </dgm:pt>
    <dgm:pt modelId="{113C73D5-4D13-4F4F-AC70-E1A2DB83643C}" type="parTrans" cxnId="{FB163B9F-692E-4BAB-A750-A843715BFD36}">
      <dgm:prSet/>
      <dgm:spPr/>
      <dgm:t>
        <a:bodyPr/>
        <a:lstStyle/>
        <a:p>
          <a:endParaRPr lang="tr-TR"/>
        </a:p>
      </dgm:t>
    </dgm:pt>
    <dgm:pt modelId="{7C01DE96-61E9-43FA-8366-19E8ACAD1A3A}" type="sibTrans" cxnId="{FB163B9F-692E-4BAB-A750-A843715BFD36}">
      <dgm:prSet/>
      <dgm:spPr/>
      <dgm:t>
        <a:bodyPr/>
        <a:lstStyle/>
        <a:p>
          <a:endParaRPr lang="tr-TR"/>
        </a:p>
      </dgm:t>
    </dgm:pt>
    <dgm:pt modelId="{8B21EDFA-89A5-4067-AF4C-0195C17B9ADE}">
      <dgm:prSet phldrT="[Metin]"/>
      <dgm:spPr/>
      <dgm:t>
        <a:bodyPr/>
        <a:lstStyle/>
        <a:p>
          <a:r>
            <a:rPr lang="tr-TR" b="1" dirty="0"/>
            <a:t>Kimyasal Maddeler</a:t>
          </a:r>
        </a:p>
      </dgm:t>
    </dgm:pt>
    <dgm:pt modelId="{F5E4DE49-9600-413C-BE58-3F18834682E5}" type="parTrans" cxnId="{F742C7B9-5782-4B97-B681-C712B53615CE}">
      <dgm:prSet/>
      <dgm:spPr/>
      <dgm:t>
        <a:bodyPr/>
        <a:lstStyle/>
        <a:p>
          <a:endParaRPr lang="tr-TR"/>
        </a:p>
      </dgm:t>
    </dgm:pt>
    <dgm:pt modelId="{1F88EA11-6771-44B3-80D7-2D1A18CCFDCA}" type="sibTrans" cxnId="{F742C7B9-5782-4B97-B681-C712B53615CE}">
      <dgm:prSet/>
      <dgm:spPr/>
      <dgm:t>
        <a:bodyPr/>
        <a:lstStyle/>
        <a:p>
          <a:endParaRPr lang="tr-TR"/>
        </a:p>
      </dgm:t>
    </dgm:pt>
    <dgm:pt modelId="{40485D58-3665-4272-B410-2AF1AB43FD9A}">
      <dgm:prSet phldrT="[Metin]" custT="1"/>
      <dgm:spPr/>
      <dgm:t>
        <a:bodyPr/>
        <a:lstStyle/>
        <a:p>
          <a:pPr algn="just"/>
          <a:r>
            <a:rPr lang="tr-TR" sz="2400" b="1" dirty="0"/>
            <a:t>Örneğin, asitler, tozlar, üst solunum yollarına etki yapan tahriş edici maddeler; boğucu gazlar, olefin hidrokarbonlar, alifatik alkoller gibi anestetik ve narkotik maddeler; halojenli hidrokarbonlar, benzol, fenol, sinir sistemi zehirleri, </a:t>
          </a:r>
          <a:r>
            <a:rPr lang="tr-TR" sz="2400" b="1" dirty="0" err="1"/>
            <a:t>toksik</a:t>
          </a:r>
          <a:r>
            <a:rPr lang="tr-TR" sz="2400" b="1" dirty="0"/>
            <a:t> metaller gibi sistematik zehirler... kansere, akciğer hastalıklarına, cilt hastalıklarına vs. gibi meslek hastalıklarına neden olur</a:t>
          </a:r>
        </a:p>
      </dgm:t>
    </dgm:pt>
    <dgm:pt modelId="{41F43199-1190-44BF-9FE3-958E3ED8C1BC}" type="parTrans" cxnId="{78600531-A5B3-42CB-B7D6-6FC4605BB166}">
      <dgm:prSet/>
      <dgm:spPr/>
      <dgm:t>
        <a:bodyPr/>
        <a:lstStyle/>
        <a:p>
          <a:endParaRPr lang="tr-TR"/>
        </a:p>
      </dgm:t>
    </dgm:pt>
    <dgm:pt modelId="{5A90BA55-936E-4C60-84A6-4A9E0F5870A8}" type="sibTrans" cxnId="{78600531-A5B3-42CB-B7D6-6FC4605BB166}">
      <dgm:prSet/>
      <dgm:spPr/>
      <dgm:t>
        <a:bodyPr/>
        <a:lstStyle/>
        <a:p>
          <a:endParaRPr lang="tr-TR"/>
        </a:p>
      </dgm:t>
    </dgm:pt>
    <dgm:pt modelId="{74E71CC5-371A-4538-BA11-4AA084C4D2D1}" type="pres">
      <dgm:prSet presAssocID="{6055D455-22F3-4F96-86B1-BC530DA44AF7}" presName="Name0" presStyleCnt="0">
        <dgm:presLayoutVars>
          <dgm:dir/>
          <dgm:animLvl val="lvl"/>
          <dgm:resizeHandles/>
        </dgm:presLayoutVars>
      </dgm:prSet>
      <dgm:spPr/>
    </dgm:pt>
    <dgm:pt modelId="{D531A66F-80B9-401B-BB6C-1CE1F82273C5}" type="pres">
      <dgm:prSet presAssocID="{84437C81-3B6E-4EFC-A159-5DFC2BD5E289}" presName="linNode" presStyleCnt="0"/>
      <dgm:spPr/>
    </dgm:pt>
    <dgm:pt modelId="{E5A1788F-79E6-4C48-97B3-2F0066AE7186}" type="pres">
      <dgm:prSet presAssocID="{84437C81-3B6E-4EFC-A159-5DFC2BD5E289}" presName="parentShp" presStyleLbl="node1" presStyleIdx="0" presStyleCnt="2" custScaleX="63896" custScaleY="54330" custLinFactNeighborX="-10161" custLinFactNeighborY="2800">
        <dgm:presLayoutVars>
          <dgm:bulletEnabled val="1"/>
        </dgm:presLayoutVars>
      </dgm:prSet>
      <dgm:spPr/>
    </dgm:pt>
    <dgm:pt modelId="{E2B87F72-1ABA-4167-9205-44145D9F1B7B}" type="pres">
      <dgm:prSet presAssocID="{84437C81-3B6E-4EFC-A159-5DFC2BD5E289}" presName="childShp" presStyleLbl="bgAccFollowNode1" presStyleIdx="0" presStyleCnt="2" custScaleX="122547" custScaleY="226973">
        <dgm:presLayoutVars>
          <dgm:bulletEnabled val="1"/>
        </dgm:presLayoutVars>
      </dgm:prSet>
      <dgm:spPr/>
    </dgm:pt>
    <dgm:pt modelId="{7E8D3495-685E-416B-BC0F-2377D694D209}" type="pres">
      <dgm:prSet presAssocID="{33C9928E-F528-485A-B4AF-D56E62A0D1B5}" presName="spacing" presStyleCnt="0"/>
      <dgm:spPr/>
    </dgm:pt>
    <dgm:pt modelId="{10053C3C-755C-420E-965D-1569EA1F8F5A}" type="pres">
      <dgm:prSet presAssocID="{8B21EDFA-89A5-4067-AF4C-0195C17B9ADE}" presName="linNode" presStyleCnt="0"/>
      <dgm:spPr/>
    </dgm:pt>
    <dgm:pt modelId="{E3DCA004-CDC1-4E11-9C52-CB85B334629C}" type="pres">
      <dgm:prSet presAssocID="{8B21EDFA-89A5-4067-AF4C-0195C17B9ADE}" presName="parentShp" presStyleLbl="node1" presStyleIdx="1" presStyleCnt="2" custScaleX="70089" custScaleY="50416" custLinFactNeighborX="-13961" custLinFactNeighborY="-1535">
        <dgm:presLayoutVars>
          <dgm:bulletEnabled val="1"/>
        </dgm:presLayoutVars>
      </dgm:prSet>
      <dgm:spPr/>
    </dgm:pt>
    <dgm:pt modelId="{FDFC50B8-4344-4AD7-A2EF-708310A856A1}" type="pres">
      <dgm:prSet presAssocID="{8B21EDFA-89A5-4067-AF4C-0195C17B9ADE}" presName="childShp" presStyleLbl="bgAccFollowNode1" presStyleIdx="1" presStyleCnt="2" custScaleX="121203" custScaleY="455624" custLinFactX="27038" custLinFactNeighborX="100000" custLinFactNeighborY="-7846">
        <dgm:presLayoutVars>
          <dgm:bulletEnabled val="1"/>
        </dgm:presLayoutVars>
      </dgm:prSet>
      <dgm:spPr/>
    </dgm:pt>
  </dgm:ptLst>
  <dgm:cxnLst>
    <dgm:cxn modelId="{7D107105-F2A5-4BAC-8E3C-39A07A68B573}" type="presOf" srcId="{6055D455-22F3-4F96-86B1-BC530DA44AF7}" destId="{74E71CC5-371A-4538-BA11-4AA084C4D2D1}" srcOrd="0" destOrd="0" presId="urn:microsoft.com/office/officeart/2005/8/layout/vList6"/>
    <dgm:cxn modelId="{AC16252E-62BC-4365-9776-C582E122E902}" type="presOf" srcId="{39D4325D-D27C-47BD-A722-60F6248DFC40}" destId="{E2B87F72-1ABA-4167-9205-44145D9F1B7B}" srcOrd="0" destOrd="0" presId="urn:microsoft.com/office/officeart/2005/8/layout/vList6"/>
    <dgm:cxn modelId="{78600531-A5B3-42CB-B7D6-6FC4605BB166}" srcId="{8B21EDFA-89A5-4067-AF4C-0195C17B9ADE}" destId="{40485D58-3665-4272-B410-2AF1AB43FD9A}" srcOrd="0" destOrd="0" parTransId="{41F43199-1190-44BF-9FE3-958E3ED8C1BC}" sibTransId="{5A90BA55-936E-4C60-84A6-4A9E0F5870A8}"/>
    <dgm:cxn modelId="{6BB02A6D-630F-4C04-AB4C-33F57E874B4C}" type="presOf" srcId="{8B21EDFA-89A5-4067-AF4C-0195C17B9ADE}" destId="{E3DCA004-CDC1-4E11-9C52-CB85B334629C}" srcOrd="0" destOrd="0" presId="urn:microsoft.com/office/officeart/2005/8/layout/vList6"/>
    <dgm:cxn modelId="{CEAA899B-26EF-4E04-B8D9-CCFD60E11867}" srcId="{6055D455-22F3-4F96-86B1-BC530DA44AF7}" destId="{84437C81-3B6E-4EFC-A159-5DFC2BD5E289}" srcOrd="0" destOrd="0" parTransId="{B4621B8B-A58D-43A6-94CC-D56F5B64FF62}" sibTransId="{33C9928E-F528-485A-B4AF-D56E62A0D1B5}"/>
    <dgm:cxn modelId="{FB163B9F-692E-4BAB-A750-A843715BFD36}" srcId="{84437C81-3B6E-4EFC-A159-5DFC2BD5E289}" destId="{39D4325D-D27C-47BD-A722-60F6248DFC40}" srcOrd="0" destOrd="0" parTransId="{113C73D5-4D13-4F4F-AC70-E1A2DB83643C}" sibTransId="{7C01DE96-61E9-43FA-8366-19E8ACAD1A3A}"/>
    <dgm:cxn modelId="{F742C7B9-5782-4B97-B681-C712B53615CE}" srcId="{6055D455-22F3-4F96-86B1-BC530DA44AF7}" destId="{8B21EDFA-89A5-4067-AF4C-0195C17B9ADE}" srcOrd="1" destOrd="0" parTransId="{F5E4DE49-9600-413C-BE58-3F18834682E5}" sibTransId="{1F88EA11-6771-44B3-80D7-2D1A18CCFDCA}"/>
    <dgm:cxn modelId="{EF3AF7BD-1247-478B-A83D-9EDD5D19D51B}" type="presOf" srcId="{40485D58-3665-4272-B410-2AF1AB43FD9A}" destId="{FDFC50B8-4344-4AD7-A2EF-708310A856A1}" srcOrd="0" destOrd="0" presId="urn:microsoft.com/office/officeart/2005/8/layout/vList6"/>
    <dgm:cxn modelId="{A798DDE9-FF83-47C9-A36D-3129577C8DFE}" type="presOf" srcId="{84437C81-3B6E-4EFC-A159-5DFC2BD5E289}" destId="{E5A1788F-79E6-4C48-97B3-2F0066AE7186}" srcOrd="0" destOrd="0" presId="urn:microsoft.com/office/officeart/2005/8/layout/vList6"/>
    <dgm:cxn modelId="{342D206F-CE23-482A-BD64-0B1D940A49FC}" type="presParOf" srcId="{74E71CC5-371A-4538-BA11-4AA084C4D2D1}" destId="{D531A66F-80B9-401B-BB6C-1CE1F82273C5}" srcOrd="0" destOrd="0" presId="urn:microsoft.com/office/officeart/2005/8/layout/vList6"/>
    <dgm:cxn modelId="{9E8CAB6D-558F-46F9-9ED1-84142E631D7D}" type="presParOf" srcId="{D531A66F-80B9-401B-BB6C-1CE1F82273C5}" destId="{E5A1788F-79E6-4C48-97B3-2F0066AE7186}" srcOrd="0" destOrd="0" presId="urn:microsoft.com/office/officeart/2005/8/layout/vList6"/>
    <dgm:cxn modelId="{78C8FC69-91AE-4181-BB91-44E8EFC5D758}" type="presParOf" srcId="{D531A66F-80B9-401B-BB6C-1CE1F82273C5}" destId="{E2B87F72-1ABA-4167-9205-44145D9F1B7B}" srcOrd="1" destOrd="0" presId="urn:microsoft.com/office/officeart/2005/8/layout/vList6"/>
    <dgm:cxn modelId="{73067E76-CEC3-46F9-878F-F2E3A87300FB}" type="presParOf" srcId="{74E71CC5-371A-4538-BA11-4AA084C4D2D1}" destId="{7E8D3495-685E-416B-BC0F-2377D694D209}" srcOrd="1" destOrd="0" presId="urn:microsoft.com/office/officeart/2005/8/layout/vList6"/>
    <dgm:cxn modelId="{71DCE56F-67A2-4B68-856D-FDD6E89D891C}" type="presParOf" srcId="{74E71CC5-371A-4538-BA11-4AA084C4D2D1}" destId="{10053C3C-755C-420E-965D-1569EA1F8F5A}" srcOrd="2" destOrd="0" presId="urn:microsoft.com/office/officeart/2005/8/layout/vList6"/>
    <dgm:cxn modelId="{9AEDBB29-FE2B-405D-8042-864627F6D43C}" type="presParOf" srcId="{10053C3C-755C-420E-965D-1569EA1F8F5A}" destId="{E3DCA004-CDC1-4E11-9C52-CB85B334629C}" srcOrd="0" destOrd="0" presId="urn:microsoft.com/office/officeart/2005/8/layout/vList6"/>
    <dgm:cxn modelId="{8E1F822C-DB3A-443B-8A10-C984154CFFF9}" type="presParOf" srcId="{10053C3C-755C-420E-965D-1569EA1F8F5A}" destId="{FDFC50B8-4344-4AD7-A2EF-708310A856A1}"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0EBA7A-D92D-422B-8B0B-E2001DD2ACB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0AD35579-B7F2-4CA3-A4B5-A911A5268047}">
      <dgm:prSet phldrT="[Metin]">
        <dgm:style>
          <a:lnRef idx="0">
            <a:schemeClr val="accent3"/>
          </a:lnRef>
          <a:fillRef idx="3">
            <a:schemeClr val="accent3"/>
          </a:fillRef>
          <a:effectRef idx="3">
            <a:schemeClr val="accent3"/>
          </a:effectRef>
          <a:fontRef idx="minor">
            <a:schemeClr val="lt1"/>
          </a:fontRef>
        </dgm:style>
      </dgm:prSet>
      <dgm:spPr/>
      <dgm:t>
        <a:bodyPr/>
        <a:lstStyle/>
        <a:p>
          <a:r>
            <a:rPr lang="tr-TR" dirty="0"/>
            <a:t>Kimyasallar, vücuda bilinen üç yoldan girerek sağlığa zarar verirler</a:t>
          </a:r>
        </a:p>
      </dgm:t>
    </dgm:pt>
    <dgm:pt modelId="{32FEA87B-7DB7-4A79-889F-C86C0847918B}" type="parTrans" cxnId="{FCB6C2AB-DD6F-4430-AAF0-E51C8BAC9CEE}">
      <dgm:prSet/>
      <dgm:spPr/>
      <dgm:t>
        <a:bodyPr/>
        <a:lstStyle/>
        <a:p>
          <a:endParaRPr lang="tr-TR"/>
        </a:p>
      </dgm:t>
    </dgm:pt>
    <dgm:pt modelId="{2C05952F-6B2A-4D17-A742-81CB533D811E}" type="sibTrans" cxnId="{FCB6C2AB-DD6F-4430-AAF0-E51C8BAC9CEE}">
      <dgm:prSet/>
      <dgm:spPr/>
      <dgm:t>
        <a:bodyPr/>
        <a:lstStyle/>
        <a:p>
          <a:endParaRPr lang="tr-TR"/>
        </a:p>
      </dgm:t>
    </dgm:pt>
    <dgm:pt modelId="{84AA5A4C-16FD-4ECE-B1A1-FF3971943F02}">
      <dgm:prSet phldrT="[Metin]" custT="1">
        <dgm:style>
          <a:lnRef idx="0">
            <a:schemeClr val="accent2"/>
          </a:lnRef>
          <a:fillRef idx="3">
            <a:schemeClr val="accent2"/>
          </a:fillRef>
          <a:effectRef idx="3">
            <a:schemeClr val="accent2"/>
          </a:effectRef>
          <a:fontRef idx="minor">
            <a:schemeClr val="lt1"/>
          </a:fontRef>
        </dgm:style>
      </dgm:prSet>
      <dgm:spPr/>
      <dgm:t>
        <a:bodyPr/>
        <a:lstStyle/>
        <a:p>
          <a:r>
            <a:rPr lang="tr-TR" sz="2000" b="1" dirty="0"/>
            <a:t>Solunum</a:t>
          </a:r>
        </a:p>
      </dgm:t>
    </dgm:pt>
    <dgm:pt modelId="{DD6D4DDD-626D-4640-BB43-DC0C0A9CF36D}" type="parTrans" cxnId="{DC8A554D-0B83-4449-9FD9-8D28AB8CA18A}">
      <dgm:prSet/>
      <dgm:spPr/>
      <dgm:t>
        <a:bodyPr/>
        <a:lstStyle/>
        <a:p>
          <a:endParaRPr lang="tr-TR"/>
        </a:p>
      </dgm:t>
    </dgm:pt>
    <dgm:pt modelId="{425759C3-7201-4AA3-9C3A-1935FB6A8F01}" type="sibTrans" cxnId="{DC8A554D-0B83-4449-9FD9-8D28AB8CA18A}">
      <dgm:prSet/>
      <dgm:spPr/>
      <dgm:t>
        <a:bodyPr/>
        <a:lstStyle/>
        <a:p>
          <a:endParaRPr lang="tr-TR"/>
        </a:p>
      </dgm:t>
    </dgm:pt>
    <dgm:pt modelId="{AE21549C-EC36-4B50-8738-EC3076B02B7A}">
      <dgm:prSet phldrT="[Metin]">
        <dgm:style>
          <a:lnRef idx="0">
            <a:schemeClr val="accent4"/>
          </a:lnRef>
          <a:fillRef idx="3">
            <a:schemeClr val="accent4"/>
          </a:fillRef>
          <a:effectRef idx="3">
            <a:schemeClr val="accent4"/>
          </a:effectRef>
          <a:fontRef idx="minor">
            <a:schemeClr val="lt1"/>
          </a:fontRef>
        </dgm:style>
      </dgm:prSet>
      <dgm:spPr/>
      <dgm:t>
        <a:bodyPr/>
        <a:lstStyle/>
        <a:p>
          <a:r>
            <a:rPr lang="tr-TR" b="1" dirty="0" err="1"/>
            <a:t>Absorbsiyon</a:t>
          </a:r>
          <a:r>
            <a:rPr lang="tr-TR" b="1" dirty="0"/>
            <a:t> (deri veya gözlerden </a:t>
          </a:r>
          <a:r>
            <a:rPr lang="tr-TR" b="1" dirty="0" err="1"/>
            <a:t>absorbe</a:t>
          </a:r>
          <a:r>
            <a:rPr lang="tr-TR" b="1" dirty="0"/>
            <a:t> edilerek</a:t>
          </a:r>
          <a:r>
            <a:rPr lang="tr-TR" dirty="0"/>
            <a:t>)</a:t>
          </a:r>
        </a:p>
      </dgm:t>
    </dgm:pt>
    <dgm:pt modelId="{CE0040FF-D5DF-4D2E-A57E-A0C16AE371F8}" type="parTrans" cxnId="{A96FAD8F-BE2C-48B4-B74F-A640E2FBCFE7}">
      <dgm:prSet/>
      <dgm:spPr/>
      <dgm:t>
        <a:bodyPr/>
        <a:lstStyle/>
        <a:p>
          <a:endParaRPr lang="tr-TR"/>
        </a:p>
      </dgm:t>
    </dgm:pt>
    <dgm:pt modelId="{39A2AA60-E71B-46C5-88C3-CC1662403BD9}" type="sibTrans" cxnId="{A96FAD8F-BE2C-48B4-B74F-A640E2FBCFE7}">
      <dgm:prSet/>
      <dgm:spPr/>
      <dgm:t>
        <a:bodyPr/>
        <a:lstStyle/>
        <a:p>
          <a:endParaRPr lang="tr-TR"/>
        </a:p>
      </dgm:t>
    </dgm:pt>
    <dgm:pt modelId="{2664A2FC-7E4C-4028-A672-AFF320FF862D}">
      <dgm:prSet phldrT="[Metin]">
        <dgm:style>
          <a:lnRef idx="0">
            <a:schemeClr val="accent5"/>
          </a:lnRef>
          <a:fillRef idx="3">
            <a:schemeClr val="accent5"/>
          </a:fillRef>
          <a:effectRef idx="3">
            <a:schemeClr val="accent5"/>
          </a:effectRef>
          <a:fontRef idx="minor">
            <a:schemeClr val="lt1"/>
          </a:fontRef>
        </dgm:style>
      </dgm:prSet>
      <dgm:spPr/>
      <dgm:t>
        <a:bodyPr/>
        <a:lstStyle/>
        <a:p>
          <a:r>
            <a:rPr lang="tr-TR" b="1" dirty="0"/>
            <a:t>Sindirim (yiyerek, içerek</a:t>
          </a:r>
          <a:r>
            <a:rPr lang="tr-TR" dirty="0"/>
            <a:t>)</a:t>
          </a:r>
        </a:p>
      </dgm:t>
    </dgm:pt>
    <dgm:pt modelId="{5D222F02-B3E8-4A13-AEB4-BCFCED675626}" type="parTrans" cxnId="{5A6065A1-F013-416A-BBFF-E128C9D25BE6}">
      <dgm:prSet/>
      <dgm:spPr/>
      <dgm:t>
        <a:bodyPr/>
        <a:lstStyle/>
        <a:p>
          <a:endParaRPr lang="tr-TR"/>
        </a:p>
      </dgm:t>
    </dgm:pt>
    <dgm:pt modelId="{99FB71C5-5838-44AB-A99A-EC368026855B}" type="sibTrans" cxnId="{5A6065A1-F013-416A-BBFF-E128C9D25BE6}">
      <dgm:prSet/>
      <dgm:spPr/>
      <dgm:t>
        <a:bodyPr/>
        <a:lstStyle/>
        <a:p>
          <a:endParaRPr lang="tr-TR"/>
        </a:p>
      </dgm:t>
    </dgm:pt>
    <dgm:pt modelId="{1F845B9E-5254-4E58-86AF-FC1F1AB4EA6D}" type="pres">
      <dgm:prSet presAssocID="{DF0EBA7A-D92D-422B-8B0B-E2001DD2ACBF}" presName="hierChild1" presStyleCnt="0">
        <dgm:presLayoutVars>
          <dgm:orgChart val="1"/>
          <dgm:chPref val="1"/>
          <dgm:dir/>
          <dgm:animOne val="branch"/>
          <dgm:animLvl val="lvl"/>
          <dgm:resizeHandles/>
        </dgm:presLayoutVars>
      </dgm:prSet>
      <dgm:spPr/>
    </dgm:pt>
    <dgm:pt modelId="{045C5143-F02A-42B9-B9F8-621B69FF976C}" type="pres">
      <dgm:prSet presAssocID="{0AD35579-B7F2-4CA3-A4B5-A911A5268047}" presName="hierRoot1" presStyleCnt="0">
        <dgm:presLayoutVars>
          <dgm:hierBranch val="init"/>
        </dgm:presLayoutVars>
      </dgm:prSet>
      <dgm:spPr/>
    </dgm:pt>
    <dgm:pt modelId="{810EE911-61AB-4888-B666-EA006739680B}" type="pres">
      <dgm:prSet presAssocID="{0AD35579-B7F2-4CA3-A4B5-A911A5268047}" presName="rootComposite1" presStyleCnt="0"/>
      <dgm:spPr/>
    </dgm:pt>
    <dgm:pt modelId="{D2151D6F-8EBB-453F-A506-5CB9481D3E4B}" type="pres">
      <dgm:prSet presAssocID="{0AD35579-B7F2-4CA3-A4B5-A911A5268047}" presName="rootText1" presStyleLbl="node0" presStyleIdx="0" presStyleCnt="1" custScaleX="240503">
        <dgm:presLayoutVars>
          <dgm:chPref val="3"/>
        </dgm:presLayoutVars>
      </dgm:prSet>
      <dgm:spPr/>
    </dgm:pt>
    <dgm:pt modelId="{60998924-0525-4454-8EBB-056F3355E170}" type="pres">
      <dgm:prSet presAssocID="{0AD35579-B7F2-4CA3-A4B5-A911A5268047}" presName="rootConnector1" presStyleLbl="node1" presStyleIdx="0" presStyleCnt="0"/>
      <dgm:spPr/>
    </dgm:pt>
    <dgm:pt modelId="{40683627-40D9-434A-97F7-C6A28B722A08}" type="pres">
      <dgm:prSet presAssocID="{0AD35579-B7F2-4CA3-A4B5-A911A5268047}" presName="hierChild2" presStyleCnt="0"/>
      <dgm:spPr/>
    </dgm:pt>
    <dgm:pt modelId="{3E735F52-0199-43E3-868D-F76B9C5653E3}" type="pres">
      <dgm:prSet presAssocID="{DD6D4DDD-626D-4640-BB43-DC0C0A9CF36D}" presName="Name37" presStyleLbl="parChTrans1D2" presStyleIdx="0" presStyleCnt="3"/>
      <dgm:spPr/>
    </dgm:pt>
    <dgm:pt modelId="{1C9A1B0A-9A63-4423-A085-91459D792244}" type="pres">
      <dgm:prSet presAssocID="{84AA5A4C-16FD-4ECE-B1A1-FF3971943F02}" presName="hierRoot2" presStyleCnt="0">
        <dgm:presLayoutVars>
          <dgm:hierBranch val="init"/>
        </dgm:presLayoutVars>
      </dgm:prSet>
      <dgm:spPr/>
    </dgm:pt>
    <dgm:pt modelId="{50C65A3A-49E7-48D0-815A-EEF9EEB13908}" type="pres">
      <dgm:prSet presAssocID="{84AA5A4C-16FD-4ECE-B1A1-FF3971943F02}" presName="rootComposite" presStyleCnt="0"/>
      <dgm:spPr/>
    </dgm:pt>
    <dgm:pt modelId="{1B7D35CA-CAEF-4FD2-B2B2-36A10838D36C}" type="pres">
      <dgm:prSet presAssocID="{84AA5A4C-16FD-4ECE-B1A1-FF3971943F02}" presName="rootText" presStyleLbl="node2" presStyleIdx="0" presStyleCnt="3">
        <dgm:presLayoutVars>
          <dgm:chPref val="3"/>
        </dgm:presLayoutVars>
      </dgm:prSet>
      <dgm:spPr/>
    </dgm:pt>
    <dgm:pt modelId="{73D626BF-EAA7-400F-9E98-05115F527872}" type="pres">
      <dgm:prSet presAssocID="{84AA5A4C-16FD-4ECE-B1A1-FF3971943F02}" presName="rootConnector" presStyleLbl="node2" presStyleIdx="0" presStyleCnt="3"/>
      <dgm:spPr/>
    </dgm:pt>
    <dgm:pt modelId="{1CC7879C-8089-4C5A-AF3E-C4E594A6539D}" type="pres">
      <dgm:prSet presAssocID="{84AA5A4C-16FD-4ECE-B1A1-FF3971943F02}" presName="hierChild4" presStyleCnt="0"/>
      <dgm:spPr/>
    </dgm:pt>
    <dgm:pt modelId="{E74FF3E5-9BAF-4139-9EA2-F6BE87563F2A}" type="pres">
      <dgm:prSet presAssocID="{84AA5A4C-16FD-4ECE-B1A1-FF3971943F02}" presName="hierChild5" presStyleCnt="0"/>
      <dgm:spPr/>
    </dgm:pt>
    <dgm:pt modelId="{B024E4AE-15A2-4D89-8F9C-FCB08374F3A5}" type="pres">
      <dgm:prSet presAssocID="{CE0040FF-D5DF-4D2E-A57E-A0C16AE371F8}" presName="Name37" presStyleLbl="parChTrans1D2" presStyleIdx="1" presStyleCnt="3"/>
      <dgm:spPr/>
    </dgm:pt>
    <dgm:pt modelId="{02917710-C007-41BC-B2E6-FEC80EBA0D91}" type="pres">
      <dgm:prSet presAssocID="{AE21549C-EC36-4B50-8738-EC3076B02B7A}" presName="hierRoot2" presStyleCnt="0">
        <dgm:presLayoutVars>
          <dgm:hierBranch val="init"/>
        </dgm:presLayoutVars>
      </dgm:prSet>
      <dgm:spPr/>
    </dgm:pt>
    <dgm:pt modelId="{FC5ACBB4-BBC3-4FAC-A9AD-7DA7E1953BEC}" type="pres">
      <dgm:prSet presAssocID="{AE21549C-EC36-4B50-8738-EC3076B02B7A}" presName="rootComposite" presStyleCnt="0"/>
      <dgm:spPr/>
    </dgm:pt>
    <dgm:pt modelId="{402EC2A3-3BA7-4A08-8537-9FF315B30D4A}" type="pres">
      <dgm:prSet presAssocID="{AE21549C-EC36-4B50-8738-EC3076B02B7A}" presName="rootText" presStyleLbl="node2" presStyleIdx="1" presStyleCnt="3" custScaleX="120251" custScaleY="130570">
        <dgm:presLayoutVars>
          <dgm:chPref val="3"/>
        </dgm:presLayoutVars>
      </dgm:prSet>
      <dgm:spPr/>
    </dgm:pt>
    <dgm:pt modelId="{972DED1F-04FF-4EB2-B582-3B5F26F547C4}" type="pres">
      <dgm:prSet presAssocID="{AE21549C-EC36-4B50-8738-EC3076B02B7A}" presName="rootConnector" presStyleLbl="node2" presStyleIdx="1" presStyleCnt="3"/>
      <dgm:spPr/>
    </dgm:pt>
    <dgm:pt modelId="{8E3F0522-968A-441C-9684-94998BDB51FD}" type="pres">
      <dgm:prSet presAssocID="{AE21549C-EC36-4B50-8738-EC3076B02B7A}" presName="hierChild4" presStyleCnt="0"/>
      <dgm:spPr/>
    </dgm:pt>
    <dgm:pt modelId="{F3675774-49E1-47F3-AE10-E7ADDC62728B}" type="pres">
      <dgm:prSet presAssocID="{AE21549C-EC36-4B50-8738-EC3076B02B7A}" presName="hierChild5" presStyleCnt="0"/>
      <dgm:spPr/>
    </dgm:pt>
    <dgm:pt modelId="{30103861-CA03-42B3-8C2B-C137442E5CC9}" type="pres">
      <dgm:prSet presAssocID="{5D222F02-B3E8-4A13-AEB4-BCFCED675626}" presName="Name37" presStyleLbl="parChTrans1D2" presStyleIdx="2" presStyleCnt="3"/>
      <dgm:spPr/>
    </dgm:pt>
    <dgm:pt modelId="{B09A94BE-0890-4172-8E48-E82708234C7D}" type="pres">
      <dgm:prSet presAssocID="{2664A2FC-7E4C-4028-A672-AFF320FF862D}" presName="hierRoot2" presStyleCnt="0">
        <dgm:presLayoutVars>
          <dgm:hierBranch val="init"/>
        </dgm:presLayoutVars>
      </dgm:prSet>
      <dgm:spPr/>
    </dgm:pt>
    <dgm:pt modelId="{D516503A-6ECF-422D-85EB-831C9081C7F3}" type="pres">
      <dgm:prSet presAssocID="{2664A2FC-7E4C-4028-A672-AFF320FF862D}" presName="rootComposite" presStyleCnt="0"/>
      <dgm:spPr/>
    </dgm:pt>
    <dgm:pt modelId="{15CEF0AB-D5FC-429D-AC68-5C7476485E51}" type="pres">
      <dgm:prSet presAssocID="{2664A2FC-7E4C-4028-A672-AFF320FF862D}" presName="rootText" presStyleLbl="node2" presStyleIdx="2" presStyleCnt="3">
        <dgm:presLayoutVars>
          <dgm:chPref val="3"/>
        </dgm:presLayoutVars>
      </dgm:prSet>
      <dgm:spPr/>
    </dgm:pt>
    <dgm:pt modelId="{1AA3E2F8-2D59-4396-963D-AB8624553052}" type="pres">
      <dgm:prSet presAssocID="{2664A2FC-7E4C-4028-A672-AFF320FF862D}" presName="rootConnector" presStyleLbl="node2" presStyleIdx="2" presStyleCnt="3"/>
      <dgm:spPr/>
    </dgm:pt>
    <dgm:pt modelId="{07850932-50E1-401A-A157-FBD9598A5BA9}" type="pres">
      <dgm:prSet presAssocID="{2664A2FC-7E4C-4028-A672-AFF320FF862D}" presName="hierChild4" presStyleCnt="0"/>
      <dgm:spPr/>
    </dgm:pt>
    <dgm:pt modelId="{DC669A21-8C4B-48D1-81F5-504DED09A66F}" type="pres">
      <dgm:prSet presAssocID="{2664A2FC-7E4C-4028-A672-AFF320FF862D}" presName="hierChild5" presStyleCnt="0"/>
      <dgm:spPr/>
    </dgm:pt>
    <dgm:pt modelId="{1D9D6B2E-326A-4A61-ACCC-998DA9E6C0F6}" type="pres">
      <dgm:prSet presAssocID="{0AD35579-B7F2-4CA3-A4B5-A911A5268047}" presName="hierChild3" presStyleCnt="0"/>
      <dgm:spPr/>
    </dgm:pt>
  </dgm:ptLst>
  <dgm:cxnLst>
    <dgm:cxn modelId="{FA4D4419-79F0-49E2-9EFE-452E9F9DBF0B}" type="presOf" srcId="{2664A2FC-7E4C-4028-A672-AFF320FF862D}" destId="{15CEF0AB-D5FC-429D-AC68-5C7476485E51}" srcOrd="0" destOrd="0" presId="urn:microsoft.com/office/officeart/2005/8/layout/orgChart1"/>
    <dgm:cxn modelId="{6D436529-E4DD-453E-A3A9-4DC899640BE6}" type="presOf" srcId="{0AD35579-B7F2-4CA3-A4B5-A911A5268047}" destId="{D2151D6F-8EBB-453F-A506-5CB9481D3E4B}" srcOrd="0" destOrd="0" presId="urn:microsoft.com/office/officeart/2005/8/layout/orgChart1"/>
    <dgm:cxn modelId="{674FF52E-FDD3-4BFD-AB33-B3C96E61FCE9}" type="presOf" srcId="{84AA5A4C-16FD-4ECE-B1A1-FF3971943F02}" destId="{73D626BF-EAA7-400F-9E98-05115F527872}" srcOrd="1" destOrd="0" presId="urn:microsoft.com/office/officeart/2005/8/layout/orgChart1"/>
    <dgm:cxn modelId="{C631D733-00DC-4559-8A9D-DE62E04C8FD6}" type="presOf" srcId="{DD6D4DDD-626D-4640-BB43-DC0C0A9CF36D}" destId="{3E735F52-0199-43E3-868D-F76B9C5653E3}" srcOrd="0" destOrd="0" presId="urn:microsoft.com/office/officeart/2005/8/layout/orgChart1"/>
    <dgm:cxn modelId="{928EC837-7BC6-46AA-881C-98017E3C0667}" type="presOf" srcId="{AE21549C-EC36-4B50-8738-EC3076B02B7A}" destId="{972DED1F-04FF-4EB2-B582-3B5F26F547C4}" srcOrd="1" destOrd="0" presId="urn:microsoft.com/office/officeart/2005/8/layout/orgChart1"/>
    <dgm:cxn modelId="{2E848538-9518-44B7-8EAC-109F58136A20}" type="presOf" srcId="{2664A2FC-7E4C-4028-A672-AFF320FF862D}" destId="{1AA3E2F8-2D59-4396-963D-AB8624553052}" srcOrd="1" destOrd="0" presId="urn:microsoft.com/office/officeart/2005/8/layout/orgChart1"/>
    <dgm:cxn modelId="{DC8A554D-0B83-4449-9FD9-8D28AB8CA18A}" srcId="{0AD35579-B7F2-4CA3-A4B5-A911A5268047}" destId="{84AA5A4C-16FD-4ECE-B1A1-FF3971943F02}" srcOrd="0" destOrd="0" parTransId="{DD6D4DDD-626D-4640-BB43-DC0C0A9CF36D}" sibTransId="{425759C3-7201-4AA3-9C3A-1935FB6A8F01}"/>
    <dgm:cxn modelId="{6EB5DC74-11BE-41E6-A450-EA0E136C797A}" type="presOf" srcId="{5D222F02-B3E8-4A13-AEB4-BCFCED675626}" destId="{30103861-CA03-42B3-8C2B-C137442E5CC9}" srcOrd="0" destOrd="0" presId="urn:microsoft.com/office/officeart/2005/8/layout/orgChart1"/>
    <dgm:cxn modelId="{35530188-B8DF-4055-B41F-9F2595F6FBF8}" type="presOf" srcId="{DF0EBA7A-D92D-422B-8B0B-E2001DD2ACBF}" destId="{1F845B9E-5254-4E58-86AF-FC1F1AB4EA6D}" srcOrd="0" destOrd="0" presId="urn:microsoft.com/office/officeart/2005/8/layout/orgChart1"/>
    <dgm:cxn modelId="{A96FAD8F-BE2C-48B4-B74F-A640E2FBCFE7}" srcId="{0AD35579-B7F2-4CA3-A4B5-A911A5268047}" destId="{AE21549C-EC36-4B50-8738-EC3076B02B7A}" srcOrd="1" destOrd="0" parTransId="{CE0040FF-D5DF-4D2E-A57E-A0C16AE371F8}" sibTransId="{39A2AA60-E71B-46C5-88C3-CC1662403BD9}"/>
    <dgm:cxn modelId="{A86C2994-0FDF-4662-B6E6-7FB3F05ACA6D}" type="presOf" srcId="{84AA5A4C-16FD-4ECE-B1A1-FF3971943F02}" destId="{1B7D35CA-CAEF-4FD2-B2B2-36A10838D36C}" srcOrd="0" destOrd="0" presId="urn:microsoft.com/office/officeart/2005/8/layout/orgChart1"/>
    <dgm:cxn modelId="{5A6065A1-F013-416A-BBFF-E128C9D25BE6}" srcId="{0AD35579-B7F2-4CA3-A4B5-A911A5268047}" destId="{2664A2FC-7E4C-4028-A672-AFF320FF862D}" srcOrd="2" destOrd="0" parTransId="{5D222F02-B3E8-4A13-AEB4-BCFCED675626}" sibTransId="{99FB71C5-5838-44AB-A99A-EC368026855B}"/>
    <dgm:cxn modelId="{FCB6C2AB-DD6F-4430-AAF0-E51C8BAC9CEE}" srcId="{DF0EBA7A-D92D-422B-8B0B-E2001DD2ACBF}" destId="{0AD35579-B7F2-4CA3-A4B5-A911A5268047}" srcOrd="0" destOrd="0" parTransId="{32FEA87B-7DB7-4A79-889F-C86C0847918B}" sibTransId="{2C05952F-6B2A-4D17-A742-81CB533D811E}"/>
    <dgm:cxn modelId="{E51A89D8-DEC2-4402-82B0-F2D3D949AC8E}" type="presOf" srcId="{0AD35579-B7F2-4CA3-A4B5-A911A5268047}" destId="{60998924-0525-4454-8EBB-056F3355E170}" srcOrd="1" destOrd="0" presId="urn:microsoft.com/office/officeart/2005/8/layout/orgChart1"/>
    <dgm:cxn modelId="{51D6CBE1-92AC-4FDF-B237-63F6FDA064B8}" type="presOf" srcId="{AE21549C-EC36-4B50-8738-EC3076B02B7A}" destId="{402EC2A3-3BA7-4A08-8537-9FF315B30D4A}" srcOrd="0" destOrd="0" presId="urn:microsoft.com/office/officeart/2005/8/layout/orgChart1"/>
    <dgm:cxn modelId="{68C1F6F7-D052-46B8-98D4-00F174AB821D}" type="presOf" srcId="{CE0040FF-D5DF-4D2E-A57E-A0C16AE371F8}" destId="{B024E4AE-15A2-4D89-8F9C-FCB08374F3A5}" srcOrd="0" destOrd="0" presId="urn:microsoft.com/office/officeart/2005/8/layout/orgChart1"/>
    <dgm:cxn modelId="{630014A9-4153-43FF-99BC-9B35FCA322AA}" type="presParOf" srcId="{1F845B9E-5254-4E58-86AF-FC1F1AB4EA6D}" destId="{045C5143-F02A-42B9-B9F8-621B69FF976C}" srcOrd="0" destOrd="0" presId="urn:microsoft.com/office/officeart/2005/8/layout/orgChart1"/>
    <dgm:cxn modelId="{9A34A59E-BFFE-4694-B3DD-B5876EA66D16}" type="presParOf" srcId="{045C5143-F02A-42B9-B9F8-621B69FF976C}" destId="{810EE911-61AB-4888-B666-EA006739680B}" srcOrd="0" destOrd="0" presId="urn:microsoft.com/office/officeart/2005/8/layout/orgChart1"/>
    <dgm:cxn modelId="{9E3D5590-EAB3-4C0F-B77D-169C61263DFD}" type="presParOf" srcId="{810EE911-61AB-4888-B666-EA006739680B}" destId="{D2151D6F-8EBB-453F-A506-5CB9481D3E4B}" srcOrd="0" destOrd="0" presId="urn:microsoft.com/office/officeart/2005/8/layout/orgChart1"/>
    <dgm:cxn modelId="{086C5449-ECFE-408D-92B0-A97338E12684}" type="presParOf" srcId="{810EE911-61AB-4888-B666-EA006739680B}" destId="{60998924-0525-4454-8EBB-056F3355E170}" srcOrd="1" destOrd="0" presId="urn:microsoft.com/office/officeart/2005/8/layout/orgChart1"/>
    <dgm:cxn modelId="{D9945693-890F-4CC9-974D-1AF68EA1804E}" type="presParOf" srcId="{045C5143-F02A-42B9-B9F8-621B69FF976C}" destId="{40683627-40D9-434A-97F7-C6A28B722A08}" srcOrd="1" destOrd="0" presId="urn:microsoft.com/office/officeart/2005/8/layout/orgChart1"/>
    <dgm:cxn modelId="{A5CB56EC-AA4E-47A2-8AFA-63ACDB7781E7}" type="presParOf" srcId="{40683627-40D9-434A-97F7-C6A28B722A08}" destId="{3E735F52-0199-43E3-868D-F76B9C5653E3}" srcOrd="0" destOrd="0" presId="urn:microsoft.com/office/officeart/2005/8/layout/orgChart1"/>
    <dgm:cxn modelId="{999FDEAF-F535-459E-9DBC-3E5D09F494E2}" type="presParOf" srcId="{40683627-40D9-434A-97F7-C6A28B722A08}" destId="{1C9A1B0A-9A63-4423-A085-91459D792244}" srcOrd="1" destOrd="0" presId="urn:microsoft.com/office/officeart/2005/8/layout/orgChart1"/>
    <dgm:cxn modelId="{C6BAFAF4-B4AF-4455-874E-C393F466145D}" type="presParOf" srcId="{1C9A1B0A-9A63-4423-A085-91459D792244}" destId="{50C65A3A-49E7-48D0-815A-EEF9EEB13908}" srcOrd="0" destOrd="0" presId="urn:microsoft.com/office/officeart/2005/8/layout/orgChart1"/>
    <dgm:cxn modelId="{7B0E1B3A-E496-43F8-8A22-94C2A7B7B283}" type="presParOf" srcId="{50C65A3A-49E7-48D0-815A-EEF9EEB13908}" destId="{1B7D35CA-CAEF-4FD2-B2B2-36A10838D36C}" srcOrd="0" destOrd="0" presId="urn:microsoft.com/office/officeart/2005/8/layout/orgChart1"/>
    <dgm:cxn modelId="{5A717B40-F0C0-487E-BCA5-59B2FBA653D5}" type="presParOf" srcId="{50C65A3A-49E7-48D0-815A-EEF9EEB13908}" destId="{73D626BF-EAA7-400F-9E98-05115F527872}" srcOrd="1" destOrd="0" presId="urn:microsoft.com/office/officeart/2005/8/layout/orgChart1"/>
    <dgm:cxn modelId="{A2CBA4D2-CD9F-4CB6-A672-175BA85D09BF}" type="presParOf" srcId="{1C9A1B0A-9A63-4423-A085-91459D792244}" destId="{1CC7879C-8089-4C5A-AF3E-C4E594A6539D}" srcOrd="1" destOrd="0" presId="urn:microsoft.com/office/officeart/2005/8/layout/orgChart1"/>
    <dgm:cxn modelId="{A273C5EE-06CA-4943-A07A-609BA18A748E}" type="presParOf" srcId="{1C9A1B0A-9A63-4423-A085-91459D792244}" destId="{E74FF3E5-9BAF-4139-9EA2-F6BE87563F2A}" srcOrd="2" destOrd="0" presId="urn:microsoft.com/office/officeart/2005/8/layout/orgChart1"/>
    <dgm:cxn modelId="{DBB2445E-E110-4857-9C15-34E968F3DC7B}" type="presParOf" srcId="{40683627-40D9-434A-97F7-C6A28B722A08}" destId="{B024E4AE-15A2-4D89-8F9C-FCB08374F3A5}" srcOrd="2" destOrd="0" presId="urn:microsoft.com/office/officeart/2005/8/layout/orgChart1"/>
    <dgm:cxn modelId="{1756BE6A-2015-471C-B3E9-C343A123A33A}" type="presParOf" srcId="{40683627-40D9-434A-97F7-C6A28B722A08}" destId="{02917710-C007-41BC-B2E6-FEC80EBA0D91}" srcOrd="3" destOrd="0" presId="urn:microsoft.com/office/officeart/2005/8/layout/orgChart1"/>
    <dgm:cxn modelId="{7FC1384A-94A8-47B1-89DB-E6EE0292C6AC}" type="presParOf" srcId="{02917710-C007-41BC-B2E6-FEC80EBA0D91}" destId="{FC5ACBB4-BBC3-4FAC-A9AD-7DA7E1953BEC}" srcOrd="0" destOrd="0" presId="urn:microsoft.com/office/officeart/2005/8/layout/orgChart1"/>
    <dgm:cxn modelId="{63962DDA-A777-42BF-AE7D-B615F1C83E1B}" type="presParOf" srcId="{FC5ACBB4-BBC3-4FAC-A9AD-7DA7E1953BEC}" destId="{402EC2A3-3BA7-4A08-8537-9FF315B30D4A}" srcOrd="0" destOrd="0" presId="urn:microsoft.com/office/officeart/2005/8/layout/orgChart1"/>
    <dgm:cxn modelId="{703A1D59-0879-48B9-BC2C-E168B85B5348}" type="presParOf" srcId="{FC5ACBB4-BBC3-4FAC-A9AD-7DA7E1953BEC}" destId="{972DED1F-04FF-4EB2-B582-3B5F26F547C4}" srcOrd="1" destOrd="0" presId="urn:microsoft.com/office/officeart/2005/8/layout/orgChart1"/>
    <dgm:cxn modelId="{EE496D3A-8F04-4EE3-BD0E-889EDDC8029A}" type="presParOf" srcId="{02917710-C007-41BC-B2E6-FEC80EBA0D91}" destId="{8E3F0522-968A-441C-9684-94998BDB51FD}" srcOrd="1" destOrd="0" presId="urn:microsoft.com/office/officeart/2005/8/layout/orgChart1"/>
    <dgm:cxn modelId="{821BBC9A-722B-4CD9-9DDE-45E7D134E7F2}" type="presParOf" srcId="{02917710-C007-41BC-B2E6-FEC80EBA0D91}" destId="{F3675774-49E1-47F3-AE10-E7ADDC62728B}" srcOrd="2" destOrd="0" presId="urn:microsoft.com/office/officeart/2005/8/layout/orgChart1"/>
    <dgm:cxn modelId="{2F81E432-4125-4106-AE80-4F42AD27653B}" type="presParOf" srcId="{40683627-40D9-434A-97F7-C6A28B722A08}" destId="{30103861-CA03-42B3-8C2B-C137442E5CC9}" srcOrd="4" destOrd="0" presId="urn:microsoft.com/office/officeart/2005/8/layout/orgChart1"/>
    <dgm:cxn modelId="{EABF2D94-8514-4965-9932-5CCA885A2449}" type="presParOf" srcId="{40683627-40D9-434A-97F7-C6A28B722A08}" destId="{B09A94BE-0890-4172-8E48-E82708234C7D}" srcOrd="5" destOrd="0" presId="urn:microsoft.com/office/officeart/2005/8/layout/orgChart1"/>
    <dgm:cxn modelId="{66BAAE00-3A4A-482C-AE76-886346F39EBB}" type="presParOf" srcId="{B09A94BE-0890-4172-8E48-E82708234C7D}" destId="{D516503A-6ECF-422D-85EB-831C9081C7F3}" srcOrd="0" destOrd="0" presId="urn:microsoft.com/office/officeart/2005/8/layout/orgChart1"/>
    <dgm:cxn modelId="{E4671BD3-B9ED-4A2B-979E-FE0C8C43158E}" type="presParOf" srcId="{D516503A-6ECF-422D-85EB-831C9081C7F3}" destId="{15CEF0AB-D5FC-429D-AC68-5C7476485E51}" srcOrd="0" destOrd="0" presId="urn:microsoft.com/office/officeart/2005/8/layout/orgChart1"/>
    <dgm:cxn modelId="{2CBD5772-DCE9-47C5-BD6C-A818B3EC451B}" type="presParOf" srcId="{D516503A-6ECF-422D-85EB-831C9081C7F3}" destId="{1AA3E2F8-2D59-4396-963D-AB8624553052}" srcOrd="1" destOrd="0" presId="urn:microsoft.com/office/officeart/2005/8/layout/orgChart1"/>
    <dgm:cxn modelId="{BBA9B0A9-7597-44E9-A35E-11C7FAD08668}" type="presParOf" srcId="{B09A94BE-0890-4172-8E48-E82708234C7D}" destId="{07850932-50E1-401A-A157-FBD9598A5BA9}" srcOrd="1" destOrd="0" presId="urn:microsoft.com/office/officeart/2005/8/layout/orgChart1"/>
    <dgm:cxn modelId="{F76F9A08-DEFE-42D7-A7BB-5A10ACFB10FA}" type="presParOf" srcId="{B09A94BE-0890-4172-8E48-E82708234C7D}" destId="{DC669A21-8C4B-48D1-81F5-504DED09A66F}" srcOrd="2" destOrd="0" presId="urn:microsoft.com/office/officeart/2005/8/layout/orgChart1"/>
    <dgm:cxn modelId="{733C3BDD-707E-4B56-83B6-AC325E21E4A6}" type="presParOf" srcId="{045C5143-F02A-42B9-B9F8-621B69FF976C}" destId="{1D9D6B2E-326A-4A61-ACCC-998DA9E6C0F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41FAC1-C250-4390-AB19-FBAA4A6C41C3}"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tr-TR"/>
        </a:p>
      </dgm:t>
    </dgm:pt>
    <dgm:pt modelId="{4F4CCFA9-E056-40E0-8E0C-4DF7E0C38658}">
      <dgm:prSet phldrT="[Metin]" custT="1"/>
      <dgm:spPr/>
      <dgm:t>
        <a:bodyPr/>
        <a:lstStyle/>
        <a:p>
          <a:r>
            <a:rPr lang="tr-TR" sz="1600" b="1" dirty="0"/>
            <a:t>Kimyasal madde kapları ve bidonlarının üzerindeki etiketlerde önemli bir bilgi kaynağıdır. Etiketler her zaman kapların üzerinde bulunmalı ve etiketle belirtilen madde ile kabın içindeki kimyasal maddeler aynı olmalıdır.</a:t>
          </a:r>
        </a:p>
      </dgm:t>
    </dgm:pt>
    <dgm:pt modelId="{216894BD-4B75-4FDE-8FB8-F2B304E11779}" type="parTrans" cxnId="{B31A3CAA-7E1F-4394-A44A-5A1C1F9B672F}">
      <dgm:prSet/>
      <dgm:spPr/>
      <dgm:t>
        <a:bodyPr/>
        <a:lstStyle/>
        <a:p>
          <a:endParaRPr lang="tr-TR"/>
        </a:p>
      </dgm:t>
    </dgm:pt>
    <dgm:pt modelId="{14071278-A549-42C7-826E-6EA4009A7BEF}" type="sibTrans" cxnId="{B31A3CAA-7E1F-4394-A44A-5A1C1F9B672F}">
      <dgm:prSet/>
      <dgm:spPr/>
      <dgm:t>
        <a:bodyPr/>
        <a:lstStyle/>
        <a:p>
          <a:endParaRPr lang="tr-TR"/>
        </a:p>
      </dgm:t>
    </dgm:pt>
    <dgm:pt modelId="{EC0DAA3E-F1AC-4532-ADC8-16C5E50D61A0}">
      <dgm:prSet phldrT="[Metin]" custT="1"/>
      <dgm:spPr/>
      <dgm:t>
        <a:bodyPr/>
        <a:lstStyle/>
        <a:p>
          <a:r>
            <a:rPr lang="tr-TR" sz="1600" b="1" dirty="0"/>
            <a:t>  Tüm kimyasalların, özelliğini (kimyasal formülü fiziksel özelliği ve ticari ismi) açıkça belirtecek şekilde etiketlenmesi, zararlı kimyasalların etiketlerinde ayrıca zararlı, zehirli, patlayıcı vb özelliğini belirten sembolün, güvenlik ve risk numarasının bulunması gerekir.</a:t>
          </a:r>
        </a:p>
      </dgm:t>
    </dgm:pt>
    <dgm:pt modelId="{97E5A43B-EF06-49DE-9762-B25F7688CED8}" type="parTrans" cxnId="{35D54E11-8BA4-4DDF-B43A-EFC0AE3215AC}">
      <dgm:prSet/>
      <dgm:spPr/>
      <dgm:t>
        <a:bodyPr/>
        <a:lstStyle/>
        <a:p>
          <a:endParaRPr lang="tr-TR"/>
        </a:p>
      </dgm:t>
    </dgm:pt>
    <dgm:pt modelId="{7D2B3FB7-9EF4-434A-B0BB-22CC8363163C}" type="sibTrans" cxnId="{35D54E11-8BA4-4DDF-B43A-EFC0AE3215AC}">
      <dgm:prSet/>
      <dgm:spPr/>
      <dgm:t>
        <a:bodyPr/>
        <a:lstStyle/>
        <a:p>
          <a:endParaRPr lang="tr-TR"/>
        </a:p>
      </dgm:t>
    </dgm:pt>
    <dgm:pt modelId="{9592A45C-B181-493D-A8FD-2418B1E739AC}">
      <dgm:prSet phldrT="[Metin]" custT="1"/>
      <dgm:spPr/>
      <dgm:t>
        <a:bodyPr/>
        <a:lstStyle/>
        <a:p>
          <a:r>
            <a:rPr lang="tr-TR" sz="1600" b="1" dirty="0"/>
            <a:t>Ayrıca etiketler üzerinde de ürün adı, tehlike uyarısı, </a:t>
          </a:r>
          <a:r>
            <a:rPr lang="tr-TR" sz="1600" b="1" dirty="0" err="1"/>
            <a:t>maruziyet</a:t>
          </a:r>
          <a:r>
            <a:rPr lang="tr-TR" sz="1600" b="1" dirty="0"/>
            <a:t> durumunda belirtiler, ilk yardım, ve üretici- sağlayıcı firmanın ismi ve irtibat numaraları bulunmalıdır</a:t>
          </a:r>
          <a:r>
            <a:rPr lang="tr-TR" sz="500" dirty="0"/>
            <a:t>..</a:t>
          </a:r>
        </a:p>
      </dgm:t>
    </dgm:pt>
    <dgm:pt modelId="{A8D32742-75B2-4D5A-8CAD-94759C76BE8A}" type="parTrans" cxnId="{8A2C7C54-2D9D-411A-914D-E8E918B84425}">
      <dgm:prSet/>
      <dgm:spPr/>
      <dgm:t>
        <a:bodyPr/>
        <a:lstStyle/>
        <a:p>
          <a:endParaRPr lang="tr-TR"/>
        </a:p>
      </dgm:t>
    </dgm:pt>
    <dgm:pt modelId="{27D63053-D35C-415A-A4EF-1ABC022276C9}" type="sibTrans" cxnId="{8A2C7C54-2D9D-411A-914D-E8E918B84425}">
      <dgm:prSet/>
      <dgm:spPr/>
      <dgm:t>
        <a:bodyPr/>
        <a:lstStyle/>
        <a:p>
          <a:endParaRPr lang="tr-TR"/>
        </a:p>
      </dgm:t>
    </dgm:pt>
    <dgm:pt modelId="{57F34826-86A5-48E5-9F87-350039210CA0}">
      <dgm:prSet custT="1"/>
      <dgm:spPr/>
      <dgm:t>
        <a:bodyPr/>
        <a:lstStyle/>
        <a:p>
          <a:r>
            <a:rPr lang="tr-TR" sz="1600" b="1" dirty="0"/>
            <a:t>Etikette ürünün içindeki kimyasalın adının belirtildiğine ve tehlikelerin yol açabileceği tahribatlar açısından bilgilerin yer alıp almadığına dikkat edilmelidir.</a:t>
          </a:r>
        </a:p>
      </dgm:t>
    </dgm:pt>
    <dgm:pt modelId="{C75377C5-26C6-4877-9F92-A9FBA3A3FEE0}" type="parTrans" cxnId="{91E565B7-CCBA-4217-ACB1-9A065DD147B1}">
      <dgm:prSet/>
      <dgm:spPr/>
      <dgm:t>
        <a:bodyPr/>
        <a:lstStyle/>
        <a:p>
          <a:endParaRPr lang="tr-TR"/>
        </a:p>
      </dgm:t>
    </dgm:pt>
    <dgm:pt modelId="{C0AF0C43-1657-49D8-BACD-EA94B28A37A1}" type="sibTrans" cxnId="{91E565B7-CCBA-4217-ACB1-9A065DD147B1}">
      <dgm:prSet/>
      <dgm:spPr/>
      <dgm:t>
        <a:bodyPr/>
        <a:lstStyle/>
        <a:p>
          <a:endParaRPr lang="tr-TR"/>
        </a:p>
      </dgm:t>
    </dgm:pt>
    <dgm:pt modelId="{7202C936-5C88-4FB7-A3FD-0EE2DCF34E64}" type="pres">
      <dgm:prSet presAssocID="{8F41FAC1-C250-4390-AB19-FBAA4A6C41C3}" presName="linear" presStyleCnt="0">
        <dgm:presLayoutVars>
          <dgm:dir/>
          <dgm:animLvl val="lvl"/>
          <dgm:resizeHandles val="exact"/>
        </dgm:presLayoutVars>
      </dgm:prSet>
      <dgm:spPr/>
    </dgm:pt>
    <dgm:pt modelId="{19DA6AC0-CF0C-4840-816F-E6958238655E}" type="pres">
      <dgm:prSet presAssocID="{4F4CCFA9-E056-40E0-8E0C-4DF7E0C38658}" presName="parentLin" presStyleCnt="0"/>
      <dgm:spPr/>
    </dgm:pt>
    <dgm:pt modelId="{F8F467FC-038F-4197-B3DD-D5092ADE1E7A}" type="pres">
      <dgm:prSet presAssocID="{4F4CCFA9-E056-40E0-8E0C-4DF7E0C38658}" presName="parentLeftMargin" presStyleLbl="node1" presStyleIdx="0" presStyleCnt="4"/>
      <dgm:spPr/>
    </dgm:pt>
    <dgm:pt modelId="{2C936EFC-699F-4BBF-BE00-FE782F149F95}" type="pres">
      <dgm:prSet presAssocID="{4F4CCFA9-E056-40E0-8E0C-4DF7E0C38658}" presName="parentText" presStyleLbl="node1" presStyleIdx="0" presStyleCnt="4" custScaleX="142997" custScaleY="632236" custLinFactY="-73096" custLinFactNeighborX="-1149" custLinFactNeighborY="-100000">
        <dgm:presLayoutVars>
          <dgm:chMax val="0"/>
          <dgm:bulletEnabled val="1"/>
        </dgm:presLayoutVars>
      </dgm:prSet>
      <dgm:spPr/>
    </dgm:pt>
    <dgm:pt modelId="{3B263D68-3FFA-4052-AA60-CD19E7FA1E56}" type="pres">
      <dgm:prSet presAssocID="{4F4CCFA9-E056-40E0-8E0C-4DF7E0C38658}" presName="negativeSpace" presStyleCnt="0"/>
      <dgm:spPr/>
    </dgm:pt>
    <dgm:pt modelId="{9A5F3A44-CDCB-4983-A201-27E0A5195A2A}" type="pres">
      <dgm:prSet presAssocID="{4F4CCFA9-E056-40E0-8E0C-4DF7E0C38658}" presName="childText" presStyleLbl="conFgAcc1" presStyleIdx="0" presStyleCnt="4">
        <dgm:presLayoutVars>
          <dgm:bulletEnabled val="1"/>
        </dgm:presLayoutVars>
      </dgm:prSet>
      <dgm:spPr/>
    </dgm:pt>
    <dgm:pt modelId="{A1C0AF3B-1F7B-444E-A317-122D0F5A2CFB}" type="pres">
      <dgm:prSet presAssocID="{14071278-A549-42C7-826E-6EA4009A7BEF}" presName="spaceBetweenRectangles" presStyleCnt="0"/>
      <dgm:spPr/>
    </dgm:pt>
    <dgm:pt modelId="{1B163AAC-98C6-467D-929E-1C96CBE8F203}" type="pres">
      <dgm:prSet presAssocID="{EC0DAA3E-F1AC-4532-ADC8-16C5E50D61A0}" presName="parentLin" presStyleCnt="0"/>
      <dgm:spPr/>
    </dgm:pt>
    <dgm:pt modelId="{F46428A9-F771-4C6C-BECD-837C5EF5832C}" type="pres">
      <dgm:prSet presAssocID="{EC0DAA3E-F1AC-4532-ADC8-16C5E50D61A0}" presName="parentLeftMargin" presStyleLbl="node1" presStyleIdx="0" presStyleCnt="4"/>
      <dgm:spPr/>
    </dgm:pt>
    <dgm:pt modelId="{E3F3BA02-7C67-4F18-B462-288D1A65E9A6}" type="pres">
      <dgm:prSet presAssocID="{EC0DAA3E-F1AC-4532-ADC8-16C5E50D61A0}" presName="parentText" presStyleLbl="node1" presStyleIdx="1" presStyleCnt="4" custScaleX="168532" custScaleY="736046" custLinFactNeighborX="-25937" custLinFactNeighborY="-17286">
        <dgm:presLayoutVars>
          <dgm:chMax val="0"/>
          <dgm:bulletEnabled val="1"/>
        </dgm:presLayoutVars>
      </dgm:prSet>
      <dgm:spPr/>
    </dgm:pt>
    <dgm:pt modelId="{4855D550-B262-4DCD-A0E4-8DE3C2575098}" type="pres">
      <dgm:prSet presAssocID="{EC0DAA3E-F1AC-4532-ADC8-16C5E50D61A0}" presName="negativeSpace" presStyleCnt="0"/>
      <dgm:spPr/>
    </dgm:pt>
    <dgm:pt modelId="{990AD1DA-F9D5-463E-98C0-DA17EDEA976E}" type="pres">
      <dgm:prSet presAssocID="{EC0DAA3E-F1AC-4532-ADC8-16C5E50D61A0}" presName="childText" presStyleLbl="conFgAcc1" presStyleIdx="1" presStyleCnt="4">
        <dgm:presLayoutVars>
          <dgm:bulletEnabled val="1"/>
        </dgm:presLayoutVars>
      </dgm:prSet>
      <dgm:spPr/>
    </dgm:pt>
    <dgm:pt modelId="{82C7320C-A513-4D0D-8D65-1F1396D35195}" type="pres">
      <dgm:prSet presAssocID="{7D2B3FB7-9EF4-434A-B0BB-22CC8363163C}" presName="spaceBetweenRectangles" presStyleCnt="0"/>
      <dgm:spPr/>
    </dgm:pt>
    <dgm:pt modelId="{6705A69B-8241-43E0-89E8-8860F59E5CC4}" type="pres">
      <dgm:prSet presAssocID="{9592A45C-B181-493D-A8FD-2418B1E739AC}" presName="parentLin" presStyleCnt="0"/>
      <dgm:spPr/>
    </dgm:pt>
    <dgm:pt modelId="{A15DCEEA-F519-4E17-9DAB-8A21C6A90ED6}" type="pres">
      <dgm:prSet presAssocID="{9592A45C-B181-493D-A8FD-2418B1E739AC}" presName="parentLeftMargin" presStyleLbl="node1" presStyleIdx="1" presStyleCnt="4"/>
      <dgm:spPr/>
    </dgm:pt>
    <dgm:pt modelId="{A1D1420A-0FDB-4363-86C3-7FCD9A2E2454}" type="pres">
      <dgm:prSet presAssocID="{9592A45C-B181-493D-A8FD-2418B1E739AC}" presName="parentText" presStyleLbl="node1" presStyleIdx="2" presStyleCnt="4" custScaleX="150955" custScaleY="511483" custLinFactNeighborX="23457" custLinFactNeighborY="-6922">
        <dgm:presLayoutVars>
          <dgm:chMax val="0"/>
          <dgm:bulletEnabled val="1"/>
        </dgm:presLayoutVars>
      </dgm:prSet>
      <dgm:spPr/>
    </dgm:pt>
    <dgm:pt modelId="{698EF8F9-DC84-4C2E-BC79-978F6E4B9CF5}" type="pres">
      <dgm:prSet presAssocID="{9592A45C-B181-493D-A8FD-2418B1E739AC}" presName="negativeSpace" presStyleCnt="0"/>
      <dgm:spPr/>
    </dgm:pt>
    <dgm:pt modelId="{73212004-C60F-4841-AB50-84AEDDE842DE}" type="pres">
      <dgm:prSet presAssocID="{9592A45C-B181-493D-A8FD-2418B1E739AC}" presName="childText" presStyleLbl="conFgAcc1" presStyleIdx="2" presStyleCnt="4">
        <dgm:presLayoutVars>
          <dgm:bulletEnabled val="1"/>
        </dgm:presLayoutVars>
      </dgm:prSet>
      <dgm:spPr/>
    </dgm:pt>
    <dgm:pt modelId="{A0509C16-325B-487D-8779-96CEE7B435DA}" type="pres">
      <dgm:prSet presAssocID="{27D63053-D35C-415A-A4EF-1ABC022276C9}" presName="spaceBetweenRectangles" presStyleCnt="0"/>
      <dgm:spPr/>
    </dgm:pt>
    <dgm:pt modelId="{50AE8B49-0C16-4482-8C37-BBF8C06E08FB}" type="pres">
      <dgm:prSet presAssocID="{57F34826-86A5-48E5-9F87-350039210CA0}" presName="parentLin" presStyleCnt="0"/>
      <dgm:spPr/>
    </dgm:pt>
    <dgm:pt modelId="{43F930D0-B332-44D6-A680-D9827C49E7CF}" type="pres">
      <dgm:prSet presAssocID="{57F34826-86A5-48E5-9F87-350039210CA0}" presName="parentLeftMargin" presStyleLbl="node1" presStyleIdx="2" presStyleCnt="4"/>
      <dgm:spPr/>
    </dgm:pt>
    <dgm:pt modelId="{093F44D9-00BC-430D-87EA-6BD914B57655}" type="pres">
      <dgm:prSet presAssocID="{57F34826-86A5-48E5-9F87-350039210CA0}" presName="parentText" presStyleLbl="node1" presStyleIdx="3" presStyleCnt="4" custScaleX="142997" custScaleY="561843">
        <dgm:presLayoutVars>
          <dgm:chMax val="0"/>
          <dgm:bulletEnabled val="1"/>
        </dgm:presLayoutVars>
      </dgm:prSet>
      <dgm:spPr/>
    </dgm:pt>
    <dgm:pt modelId="{D10CFBAB-5F82-4684-AF95-C0776D039CD8}" type="pres">
      <dgm:prSet presAssocID="{57F34826-86A5-48E5-9F87-350039210CA0}" presName="negativeSpace" presStyleCnt="0"/>
      <dgm:spPr/>
    </dgm:pt>
    <dgm:pt modelId="{CBF79B3F-50CD-4D79-B8D6-C15EC49C98F2}" type="pres">
      <dgm:prSet presAssocID="{57F34826-86A5-48E5-9F87-350039210CA0}" presName="childText" presStyleLbl="conFgAcc1" presStyleIdx="3" presStyleCnt="4">
        <dgm:presLayoutVars>
          <dgm:bulletEnabled val="1"/>
        </dgm:presLayoutVars>
      </dgm:prSet>
      <dgm:spPr/>
    </dgm:pt>
  </dgm:ptLst>
  <dgm:cxnLst>
    <dgm:cxn modelId="{35D54E11-8BA4-4DDF-B43A-EFC0AE3215AC}" srcId="{8F41FAC1-C250-4390-AB19-FBAA4A6C41C3}" destId="{EC0DAA3E-F1AC-4532-ADC8-16C5E50D61A0}" srcOrd="1" destOrd="0" parTransId="{97E5A43B-EF06-49DE-9762-B25F7688CED8}" sibTransId="{7D2B3FB7-9EF4-434A-B0BB-22CC8363163C}"/>
    <dgm:cxn modelId="{D1863632-3825-4842-80DD-621B4A611D1F}" type="presOf" srcId="{57F34826-86A5-48E5-9F87-350039210CA0}" destId="{093F44D9-00BC-430D-87EA-6BD914B57655}" srcOrd="1" destOrd="0" presId="urn:microsoft.com/office/officeart/2005/8/layout/list1"/>
    <dgm:cxn modelId="{E9518A6A-82C4-4736-8E66-CDDD57319FCE}" type="presOf" srcId="{4F4CCFA9-E056-40E0-8E0C-4DF7E0C38658}" destId="{2C936EFC-699F-4BBF-BE00-FE782F149F95}" srcOrd="1" destOrd="0" presId="urn:microsoft.com/office/officeart/2005/8/layout/list1"/>
    <dgm:cxn modelId="{8A2C7C54-2D9D-411A-914D-E8E918B84425}" srcId="{8F41FAC1-C250-4390-AB19-FBAA4A6C41C3}" destId="{9592A45C-B181-493D-A8FD-2418B1E739AC}" srcOrd="2" destOrd="0" parTransId="{A8D32742-75B2-4D5A-8CAD-94759C76BE8A}" sibTransId="{27D63053-D35C-415A-A4EF-1ABC022276C9}"/>
    <dgm:cxn modelId="{48666A75-779B-4127-B0BD-DDE02BCC2152}" type="presOf" srcId="{EC0DAA3E-F1AC-4532-ADC8-16C5E50D61A0}" destId="{E3F3BA02-7C67-4F18-B462-288D1A65E9A6}" srcOrd="1" destOrd="0" presId="urn:microsoft.com/office/officeart/2005/8/layout/list1"/>
    <dgm:cxn modelId="{116DCD58-95F7-4A75-AF88-F8190E0CFDC2}" type="presOf" srcId="{8F41FAC1-C250-4390-AB19-FBAA4A6C41C3}" destId="{7202C936-5C88-4FB7-A3FD-0EE2DCF34E64}" srcOrd="0" destOrd="0" presId="urn:microsoft.com/office/officeart/2005/8/layout/list1"/>
    <dgm:cxn modelId="{DB6F367D-1E3B-4B5A-B396-D3F9392003B7}" type="presOf" srcId="{9592A45C-B181-493D-A8FD-2418B1E739AC}" destId="{A1D1420A-0FDB-4363-86C3-7FCD9A2E2454}" srcOrd="1" destOrd="0" presId="urn:microsoft.com/office/officeart/2005/8/layout/list1"/>
    <dgm:cxn modelId="{D1DD468A-B04B-4136-9EA7-B29AC091F283}" type="presOf" srcId="{EC0DAA3E-F1AC-4532-ADC8-16C5E50D61A0}" destId="{F46428A9-F771-4C6C-BECD-837C5EF5832C}" srcOrd="0" destOrd="0" presId="urn:microsoft.com/office/officeart/2005/8/layout/list1"/>
    <dgm:cxn modelId="{B31A3CAA-7E1F-4394-A44A-5A1C1F9B672F}" srcId="{8F41FAC1-C250-4390-AB19-FBAA4A6C41C3}" destId="{4F4CCFA9-E056-40E0-8E0C-4DF7E0C38658}" srcOrd="0" destOrd="0" parTransId="{216894BD-4B75-4FDE-8FB8-F2B304E11779}" sibTransId="{14071278-A549-42C7-826E-6EA4009A7BEF}"/>
    <dgm:cxn modelId="{91E565B7-CCBA-4217-ACB1-9A065DD147B1}" srcId="{8F41FAC1-C250-4390-AB19-FBAA4A6C41C3}" destId="{57F34826-86A5-48E5-9F87-350039210CA0}" srcOrd="3" destOrd="0" parTransId="{C75377C5-26C6-4877-9F92-A9FBA3A3FEE0}" sibTransId="{C0AF0C43-1657-49D8-BACD-EA94B28A37A1}"/>
    <dgm:cxn modelId="{4DFE51C3-0232-4046-A90C-AA9B93D08E30}" type="presOf" srcId="{57F34826-86A5-48E5-9F87-350039210CA0}" destId="{43F930D0-B332-44D6-A680-D9827C49E7CF}" srcOrd="0" destOrd="0" presId="urn:microsoft.com/office/officeart/2005/8/layout/list1"/>
    <dgm:cxn modelId="{309734D9-F181-4078-8B24-29E06D487B4D}" type="presOf" srcId="{4F4CCFA9-E056-40E0-8E0C-4DF7E0C38658}" destId="{F8F467FC-038F-4197-B3DD-D5092ADE1E7A}" srcOrd="0" destOrd="0" presId="urn:microsoft.com/office/officeart/2005/8/layout/list1"/>
    <dgm:cxn modelId="{335FE7E9-EC04-4757-AB74-10A69DB98EF3}" type="presOf" srcId="{9592A45C-B181-493D-A8FD-2418B1E739AC}" destId="{A15DCEEA-F519-4E17-9DAB-8A21C6A90ED6}" srcOrd="0" destOrd="0" presId="urn:microsoft.com/office/officeart/2005/8/layout/list1"/>
    <dgm:cxn modelId="{AC9B5142-52FE-49FC-8452-E2487C63E540}" type="presParOf" srcId="{7202C936-5C88-4FB7-A3FD-0EE2DCF34E64}" destId="{19DA6AC0-CF0C-4840-816F-E6958238655E}" srcOrd="0" destOrd="0" presId="urn:microsoft.com/office/officeart/2005/8/layout/list1"/>
    <dgm:cxn modelId="{8D1737D4-EB45-4E91-BC2D-ABA582769C7C}" type="presParOf" srcId="{19DA6AC0-CF0C-4840-816F-E6958238655E}" destId="{F8F467FC-038F-4197-B3DD-D5092ADE1E7A}" srcOrd="0" destOrd="0" presId="urn:microsoft.com/office/officeart/2005/8/layout/list1"/>
    <dgm:cxn modelId="{B1CFC417-6DDB-4F97-B73F-18C9539EB2E4}" type="presParOf" srcId="{19DA6AC0-CF0C-4840-816F-E6958238655E}" destId="{2C936EFC-699F-4BBF-BE00-FE782F149F95}" srcOrd="1" destOrd="0" presId="urn:microsoft.com/office/officeart/2005/8/layout/list1"/>
    <dgm:cxn modelId="{7B4C7CFB-DE5D-48F1-B3EA-83275F751057}" type="presParOf" srcId="{7202C936-5C88-4FB7-A3FD-0EE2DCF34E64}" destId="{3B263D68-3FFA-4052-AA60-CD19E7FA1E56}" srcOrd="1" destOrd="0" presId="urn:microsoft.com/office/officeart/2005/8/layout/list1"/>
    <dgm:cxn modelId="{6298FE79-564D-42AC-87C3-F0886F5DF95C}" type="presParOf" srcId="{7202C936-5C88-4FB7-A3FD-0EE2DCF34E64}" destId="{9A5F3A44-CDCB-4983-A201-27E0A5195A2A}" srcOrd="2" destOrd="0" presId="urn:microsoft.com/office/officeart/2005/8/layout/list1"/>
    <dgm:cxn modelId="{855AB868-08BE-4C81-BE67-00D9BF9D77FC}" type="presParOf" srcId="{7202C936-5C88-4FB7-A3FD-0EE2DCF34E64}" destId="{A1C0AF3B-1F7B-444E-A317-122D0F5A2CFB}" srcOrd="3" destOrd="0" presId="urn:microsoft.com/office/officeart/2005/8/layout/list1"/>
    <dgm:cxn modelId="{6C211498-692E-4199-8910-725262D239B9}" type="presParOf" srcId="{7202C936-5C88-4FB7-A3FD-0EE2DCF34E64}" destId="{1B163AAC-98C6-467D-929E-1C96CBE8F203}" srcOrd="4" destOrd="0" presId="urn:microsoft.com/office/officeart/2005/8/layout/list1"/>
    <dgm:cxn modelId="{14A8AAE0-6088-4405-BE74-FE9C47B87066}" type="presParOf" srcId="{1B163AAC-98C6-467D-929E-1C96CBE8F203}" destId="{F46428A9-F771-4C6C-BECD-837C5EF5832C}" srcOrd="0" destOrd="0" presId="urn:microsoft.com/office/officeart/2005/8/layout/list1"/>
    <dgm:cxn modelId="{DB68ED88-B2F9-4CAB-A01E-1376997FF4A5}" type="presParOf" srcId="{1B163AAC-98C6-467D-929E-1C96CBE8F203}" destId="{E3F3BA02-7C67-4F18-B462-288D1A65E9A6}" srcOrd="1" destOrd="0" presId="urn:microsoft.com/office/officeart/2005/8/layout/list1"/>
    <dgm:cxn modelId="{57493211-ED31-476B-9DFA-E81C0C8DA961}" type="presParOf" srcId="{7202C936-5C88-4FB7-A3FD-0EE2DCF34E64}" destId="{4855D550-B262-4DCD-A0E4-8DE3C2575098}" srcOrd="5" destOrd="0" presId="urn:microsoft.com/office/officeart/2005/8/layout/list1"/>
    <dgm:cxn modelId="{C0C9B9FF-BA9F-43D5-B584-85FECF4AA084}" type="presParOf" srcId="{7202C936-5C88-4FB7-A3FD-0EE2DCF34E64}" destId="{990AD1DA-F9D5-463E-98C0-DA17EDEA976E}" srcOrd="6" destOrd="0" presId="urn:microsoft.com/office/officeart/2005/8/layout/list1"/>
    <dgm:cxn modelId="{F06D4923-5D0F-4B91-9F5C-0736DB437E08}" type="presParOf" srcId="{7202C936-5C88-4FB7-A3FD-0EE2DCF34E64}" destId="{82C7320C-A513-4D0D-8D65-1F1396D35195}" srcOrd="7" destOrd="0" presId="urn:microsoft.com/office/officeart/2005/8/layout/list1"/>
    <dgm:cxn modelId="{DFCB1BB9-6EBA-4ADC-B4A4-83E2E1F831EB}" type="presParOf" srcId="{7202C936-5C88-4FB7-A3FD-0EE2DCF34E64}" destId="{6705A69B-8241-43E0-89E8-8860F59E5CC4}" srcOrd="8" destOrd="0" presId="urn:microsoft.com/office/officeart/2005/8/layout/list1"/>
    <dgm:cxn modelId="{C091B10E-184D-4D50-8A54-99AD2244A558}" type="presParOf" srcId="{6705A69B-8241-43E0-89E8-8860F59E5CC4}" destId="{A15DCEEA-F519-4E17-9DAB-8A21C6A90ED6}" srcOrd="0" destOrd="0" presId="urn:microsoft.com/office/officeart/2005/8/layout/list1"/>
    <dgm:cxn modelId="{84807D99-C216-4582-AFFF-7ADFAD7109D5}" type="presParOf" srcId="{6705A69B-8241-43E0-89E8-8860F59E5CC4}" destId="{A1D1420A-0FDB-4363-86C3-7FCD9A2E2454}" srcOrd="1" destOrd="0" presId="urn:microsoft.com/office/officeart/2005/8/layout/list1"/>
    <dgm:cxn modelId="{647A6BE0-6C0E-41E3-B986-DECF75468F72}" type="presParOf" srcId="{7202C936-5C88-4FB7-A3FD-0EE2DCF34E64}" destId="{698EF8F9-DC84-4C2E-BC79-978F6E4B9CF5}" srcOrd="9" destOrd="0" presId="urn:microsoft.com/office/officeart/2005/8/layout/list1"/>
    <dgm:cxn modelId="{578A839C-7F96-47A2-8F6C-262A7EA663C2}" type="presParOf" srcId="{7202C936-5C88-4FB7-A3FD-0EE2DCF34E64}" destId="{73212004-C60F-4841-AB50-84AEDDE842DE}" srcOrd="10" destOrd="0" presId="urn:microsoft.com/office/officeart/2005/8/layout/list1"/>
    <dgm:cxn modelId="{1A2A0F8C-A710-455F-9B76-A51B6C55D0D4}" type="presParOf" srcId="{7202C936-5C88-4FB7-A3FD-0EE2DCF34E64}" destId="{A0509C16-325B-487D-8779-96CEE7B435DA}" srcOrd="11" destOrd="0" presId="urn:microsoft.com/office/officeart/2005/8/layout/list1"/>
    <dgm:cxn modelId="{29901C17-3F12-4713-9BC8-84404B457F4A}" type="presParOf" srcId="{7202C936-5C88-4FB7-A3FD-0EE2DCF34E64}" destId="{50AE8B49-0C16-4482-8C37-BBF8C06E08FB}" srcOrd="12" destOrd="0" presId="urn:microsoft.com/office/officeart/2005/8/layout/list1"/>
    <dgm:cxn modelId="{2359A0B2-7B7A-47CB-96DD-BD9E6D31D28F}" type="presParOf" srcId="{50AE8B49-0C16-4482-8C37-BBF8C06E08FB}" destId="{43F930D0-B332-44D6-A680-D9827C49E7CF}" srcOrd="0" destOrd="0" presId="urn:microsoft.com/office/officeart/2005/8/layout/list1"/>
    <dgm:cxn modelId="{FBCC2967-BF48-43AD-A0AF-5BE6478F96C5}" type="presParOf" srcId="{50AE8B49-0C16-4482-8C37-BBF8C06E08FB}" destId="{093F44D9-00BC-430D-87EA-6BD914B57655}" srcOrd="1" destOrd="0" presId="urn:microsoft.com/office/officeart/2005/8/layout/list1"/>
    <dgm:cxn modelId="{F99AB6D8-AC36-4337-AA85-B8312D51820A}" type="presParOf" srcId="{7202C936-5C88-4FB7-A3FD-0EE2DCF34E64}" destId="{D10CFBAB-5F82-4684-AF95-C0776D039CD8}" srcOrd="13" destOrd="0" presId="urn:microsoft.com/office/officeart/2005/8/layout/list1"/>
    <dgm:cxn modelId="{D5767A67-1C5C-4D13-985D-BC3B1E0931E8}" type="presParOf" srcId="{7202C936-5C88-4FB7-A3FD-0EE2DCF34E64}" destId="{CBF79B3F-50CD-4D79-B8D6-C15EC49C98F2}"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EDFABB-F96F-4EDE-B160-BC30CB02AC3B}" type="doc">
      <dgm:prSet loTypeId="urn:microsoft.com/office/officeart/2005/8/layout/vProcess5" loCatId="process" qsTypeId="urn:microsoft.com/office/officeart/2005/8/quickstyle/simple1" qsCatId="simple" csTypeId="urn:microsoft.com/office/officeart/2005/8/colors/accent3_1" csCatId="accent3" phldr="1"/>
      <dgm:spPr/>
      <dgm:t>
        <a:bodyPr/>
        <a:lstStyle/>
        <a:p>
          <a:endParaRPr lang="tr-TR"/>
        </a:p>
      </dgm:t>
    </dgm:pt>
    <dgm:pt modelId="{778140BC-C1D1-412F-BD67-14CF07A255DB}">
      <dgm:prSet phldrT="[Metin]"/>
      <dgm:spPr/>
      <dgm:t>
        <a:bodyPr/>
        <a:lstStyle/>
        <a:p>
          <a:r>
            <a:rPr lang="tr-TR" b="1" dirty="0"/>
            <a:t>Sigara dumanındaki ve hava kirliliğinden kaynaklanan kimyasal madde ve gazlar, birinci dereceden </a:t>
          </a:r>
          <a:r>
            <a:rPr lang="tr-TR" b="1" dirty="0" err="1"/>
            <a:t>mutajenler</a:t>
          </a:r>
          <a:r>
            <a:rPr lang="tr-TR" b="1" dirty="0"/>
            <a:t> arasındadır.  Özellikle güneş'teki patlamalar esnasında dünya'ya gelen ışınlar </a:t>
          </a:r>
          <a:r>
            <a:rPr lang="tr-TR" b="1" dirty="0" err="1"/>
            <a:t>mutajendir</a:t>
          </a:r>
          <a:endParaRPr lang="tr-TR" b="1" dirty="0"/>
        </a:p>
      </dgm:t>
    </dgm:pt>
    <dgm:pt modelId="{B0A94A21-87BF-46DA-9206-B46772DE3C9F}" type="parTrans" cxnId="{101DCDCE-53A4-4A42-B2D5-56C1DA58FE27}">
      <dgm:prSet/>
      <dgm:spPr/>
      <dgm:t>
        <a:bodyPr/>
        <a:lstStyle/>
        <a:p>
          <a:endParaRPr lang="tr-TR"/>
        </a:p>
      </dgm:t>
    </dgm:pt>
    <dgm:pt modelId="{4AC3F579-6B04-4575-B722-1F48D166C561}" type="sibTrans" cxnId="{101DCDCE-53A4-4A42-B2D5-56C1DA58FE27}">
      <dgm:prSet/>
      <dgm:spPr/>
      <dgm:t>
        <a:bodyPr/>
        <a:lstStyle/>
        <a:p>
          <a:endParaRPr lang="tr-TR"/>
        </a:p>
      </dgm:t>
    </dgm:pt>
    <dgm:pt modelId="{CEAE249C-2D74-4C5A-808F-85A67ECC16F0}" type="pres">
      <dgm:prSet presAssocID="{F3EDFABB-F96F-4EDE-B160-BC30CB02AC3B}" presName="outerComposite" presStyleCnt="0">
        <dgm:presLayoutVars>
          <dgm:chMax val="5"/>
          <dgm:dir/>
          <dgm:resizeHandles val="exact"/>
        </dgm:presLayoutVars>
      </dgm:prSet>
      <dgm:spPr/>
    </dgm:pt>
    <dgm:pt modelId="{5B99D3C4-A0D0-48AA-A91B-E5A66F9436AF}" type="pres">
      <dgm:prSet presAssocID="{F3EDFABB-F96F-4EDE-B160-BC30CB02AC3B}" presName="dummyMaxCanvas" presStyleCnt="0">
        <dgm:presLayoutVars/>
      </dgm:prSet>
      <dgm:spPr/>
    </dgm:pt>
    <dgm:pt modelId="{13D5E31D-79C7-4689-943C-B6C5A5ADBB47}" type="pres">
      <dgm:prSet presAssocID="{F3EDFABB-F96F-4EDE-B160-BC30CB02AC3B}" presName="OneNode_1" presStyleLbl="node1" presStyleIdx="0" presStyleCnt="1">
        <dgm:presLayoutVars>
          <dgm:bulletEnabled val="1"/>
        </dgm:presLayoutVars>
      </dgm:prSet>
      <dgm:spPr/>
    </dgm:pt>
  </dgm:ptLst>
  <dgm:cxnLst>
    <dgm:cxn modelId="{19B7B4A5-BC0A-4163-8719-5452FBF5A750}" type="presOf" srcId="{778140BC-C1D1-412F-BD67-14CF07A255DB}" destId="{13D5E31D-79C7-4689-943C-B6C5A5ADBB47}" srcOrd="0" destOrd="0" presId="urn:microsoft.com/office/officeart/2005/8/layout/vProcess5"/>
    <dgm:cxn modelId="{101DCDCE-53A4-4A42-B2D5-56C1DA58FE27}" srcId="{F3EDFABB-F96F-4EDE-B160-BC30CB02AC3B}" destId="{778140BC-C1D1-412F-BD67-14CF07A255DB}" srcOrd="0" destOrd="0" parTransId="{B0A94A21-87BF-46DA-9206-B46772DE3C9F}" sibTransId="{4AC3F579-6B04-4575-B722-1F48D166C561}"/>
    <dgm:cxn modelId="{8392E6DF-7E08-4B74-91B1-453BF5D57EBA}" type="presOf" srcId="{F3EDFABB-F96F-4EDE-B160-BC30CB02AC3B}" destId="{CEAE249C-2D74-4C5A-808F-85A67ECC16F0}" srcOrd="0" destOrd="0" presId="urn:microsoft.com/office/officeart/2005/8/layout/vProcess5"/>
    <dgm:cxn modelId="{8D8F54EE-F809-4A92-8E36-AA86FD540385}" type="presParOf" srcId="{CEAE249C-2D74-4C5A-808F-85A67ECC16F0}" destId="{5B99D3C4-A0D0-48AA-A91B-E5A66F9436AF}" srcOrd="0" destOrd="0" presId="urn:microsoft.com/office/officeart/2005/8/layout/vProcess5"/>
    <dgm:cxn modelId="{2445F7D1-70A6-4360-9BA3-8880BA7F38E1}" type="presParOf" srcId="{CEAE249C-2D74-4C5A-808F-85A67ECC16F0}" destId="{13D5E31D-79C7-4689-943C-B6C5A5ADBB47}" srcOrd="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08AC58-B6BE-4A94-9D78-8FF11D83B24C}" type="doc">
      <dgm:prSet loTypeId="urn:microsoft.com/office/officeart/2005/8/layout/hList9" loCatId="list" qsTypeId="urn:microsoft.com/office/officeart/2005/8/quickstyle/simple1" qsCatId="simple" csTypeId="urn:microsoft.com/office/officeart/2005/8/colors/colorful2" csCatId="colorful" phldr="1"/>
      <dgm:spPr/>
      <dgm:t>
        <a:bodyPr/>
        <a:lstStyle/>
        <a:p>
          <a:endParaRPr lang="tr-TR"/>
        </a:p>
      </dgm:t>
    </dgm:pt>
    <dgm:pt modelId="{309ADA39-7F96-47E2-826C-484047A36598}">
      <dgm:prSet phldrT="[Metin]"/>
      <dgm:spPr/>
      <dgm:t>
        <a:bodyPr/>
        <a:lstStyle/>
        <a:p>
          <a:endParaRPr lang="tr-TR" dirty="0"/>
        </a:p>
      </dgm:t>
    </dgm:pt>
    <dgm:pt modelId="{F6C613FD-1B5E-40AF-8994-6DA2FC5658A1}" type="parTrans" cxnId="{464C9BA3-7789-4EE3-B897-535C82D5E807}">
      <dgm:prSet/>
      <dgm:spPr/>
      <dgm:t>
        <a:bodyPr/>
        <a:lstStyle/>
        <a:p>
          <a:endParaRPr lang="tr-TR"/>
        </a:p>
      </dgm:t>
    </dgm:pt>
    <dgm:pt modelId="{516DEAC4-645B-45A1-A334-A326C5DF895B}" type="sibTrans" cxnId="{464C9BA3-7789-4EE3-B897-535C82D5E807}">
      <dgm:prSet/>
      <dgm:spPr/>
      <dgm:t>
        <a:bodyPr/>
        <a:lstStyle/>
        <a:p>
          <a:endParaRPr lang="tr-TR"/>
        </a:p>
      </dgm:t>
    </dgm:pt>
    <dgm:pt modelId="{7AFADAAD-841F-43F0-A168-6AABDCDAEFE8}">
      <dgm:prSet custT="1"/>
      <dgm:spPr/>
      <dgm:t>
        <a:bodyPr/>
        <a:lstStyle/>
        <a:p>
          <a:r>
            <a:rPr lang="tr-TR" sz="2400" dirty="0" err="1"/>
            <a:t>Mutajen</a:t>
          </a:r>
          <a:r>
            <a:rPr lang="tr-TR" sz="2400" dirty="0"/>
            <a:t> maddelerin yol açtığı hastalıklara örnek olarak kanser verilebilir. bununla birlikte radyoaktif maddeler gibi bazı </a:t>
          </a:r>
          <a:r>
            <a:rPr lang="tr-TR" sz="2400" dirty="0" err="1"/>
            <a:t>mutajen</a:t>
          </a:r>
          <a:r>
            <a:rPr lang="tr-TR" sz="2400" dirty="0"/>
            <a:t> maddeler insanların üreme hücrelerini, yani gelecek nesilleri etkilemektedir.</a:t>
          </a:r>
        </a:p>
      </dgm:t>
    </dgm:pt>
    <dgm:pt modelId="{5F41051D-CBC5-4883-9D6C-C90CAD21E13F}" type="parTrans" cxnId="{ED1FAC9F-50B7-48AA-8B64-FF5D7761A1D5}">
      <dgm:prSet/>
      <dgm:spPr/>
      <dgm:t>
        <a:bodyPr/>
        <a:lstStyle/>
        <a:p>
          <a:endParaRPr lang="tr-TR"/>
        </a:p>
      </dgm:t>
    </dgm:pt>
    <dgm:pt modelId="{E8ADCCAD-8F5C-42B2-8E12-DD36AF6F090C}" type="sibTrans" cxnId="{ED1FAC9F-50B7-48AA-8B64-FF5D7761A1D5}">
      <dgm:prSet/>
      <dgm:spPr/>
      <dgm:t>
        <a:bodyPr/>
        <a:lstStyle/>
        <a:p>
          <a:endParaRPr lang="tr-TR"/>
        </a:p>
      </dgm:t>
    </dgm:pt>
    <dgm:pt modelId="{1ADBCAA7-A482-4072-ADCF-6AD1D696B44B}">
      <dgm:prSet phldrT="[Metin]" custT="1"/>
      <dgm:spPr/>
      <dgm:t>
        <a:bodyPr/>
        <a:lstStyle/>
        <a:p>
          <a:r>
            <a:rPr lang="tr-TR" sz="2400" dirty="0"/>
            <a:t>Bununla birlikte, radyoaktif maddeler ve elektrik santralleri, mobil telefon baz istasyonları, ve her türlü elektrikli cihaz tarafından oluşturulan manyetik alanlar </a:t>
          </a:r>
          <a:r>
            <a:rPr lang="tr-TR" sz="2400" dirty="0" err="1"/>
            <a:t>mutajen</a:t>
          </a:r>
          <a:r>
            <a:rPr lang="tr-TR" sz="2400" dirty="0"/>
            <a:t> etkenler arasındadır.</a:t>
          </a:r>
        </a:p>
      </dgm:t>
    </dgm:pt>
    <dgm:pt modelId="{1581064D-E7E6-41F1-A968-9401A4F3CBC4}" type="sibTrans" cxnId="{5C58D780-52E2-4656-9024-07FA743F48C2}">
      <dgm:prSet/>
      <dgm:spPr/>
      <dgm:t>
        <a:bodyPr/>
        <a:lstStyle/>
        <a:p>
          <a:endParaRPr lang="tr-TR"/>
        </a:p>
      </dgm:t>
    </dgm:pt>
    <dgm:pt modelId="{38531B11-C497-43DA-99FB-1A213A303C3F}" type="parTrans" cxnId="{5C58D780-52E2-4656-9024-07FA743F48C2}">
      <dgm:prSet/>
      <dgm:spPr/>
      <dgm:t>
        <a:bodyPr/>
        <a:lstStyle/>
        <a:p>
          <a:endParaRPr lang="tr-TR"/>
        </a:p>
      </dgm:t>
    </dgm:pt>
    <dgm:pt modelId="{448751D8-94FE-439C-868B-2D331D077E4F}">
      <dgm:prSet phldrT="[Metin]"/>
      <dgm:spPr/>
      <dgm:t>
        <a:bodyPr/>
        <a:lstStyle/>
        <a:p>
          <a:r>
            <a:rPr lang="tr-TR" dirty="0"/>
            <a:t> </a:t>
          </a:r>
        </a:p>
      </dgm:t>
    </dgm:pt>
    <dgm:pt modelId="{4C3E0F87-5838-4A1B-9EE1-877A1BFEE037}" type="sibTrans" cxnId="{A87A7AE7-682B-4794-B0F6-A394105E4D41}">
      <dgm:prSet/>
      <dgm:spPr/>
      <dgm:t>
        <a:bodyPr/>
        <a:lstStyle/>
        <a:p>
          <a:endParaRPr lang="tr-TR"/>
        </a:p>
      </dgm:t>
    </dgm:pt>
    <dgm:pt modelId="{106FEC74-C278-4974-9FB1-A35459F427E2}" type="parTrans" cxnId="{A87A7AE7-682B-4794-B0F6-A394105E4D41}">
      <dgm:prSet/>
      <dgm:spPr/>
      <dgm:t>
        <a:bodyPr/>
        <a:lstStyle/>
        <a:p>
          <a:endParaRPr lang="tr-TR"/>
        </a:p>
      </dgm:t>
    </dgm:pt>
    <dgm:pt modelId="{A90B3D55-EE3B-44CE-9392-0F171ED763FB}" type="pres">
      <dgm:prSet presAssocID="{DA08AC58-B6BE-4A94-9D78-8FF11D83B24C}" presName="list" presStyleCnt="0">
        <dgm:presLayoutVars>
          <dgm:dir/>
          <dgm:animLvl val="lvl"/>
        </dgm:presLayoutVars>
      </dgm:prSet>
      <dgm:spPr/>
    </dgm:pt>
    <dgm:pt modelId="{F109A296-1738-47D1-97F7-72F081C1D5B0}" type="pres">
      <dgm:prSet presAssocID="{448751D8-94FE-439C-868B-2D331D077E4F}" presName="posSpace" presStyleCnt="0"/>
      <dgm:spPr/>
    </dgm:pt>
    <dgm:pt modelId="{0302B577-8657-43A2-8D42-CB8F44090E70}" type="pres">
      <dgm:prSet presAssocID="{448751D8-94FE-439C-868B-2D331D077E4F}" presName="vertFlow" presStyleCnt="0"/>
      <dgm:spPr/>
    </dgm:pt>
    <dgm:pt modelId="{3EE7C80E-F7A7-4EF2-9363-794D7BD9A757}" type="pres">
      <dgm:prSet presAssocID="{448751D8-94FE-439C-868B-2D331D077E4F}" presName="topSpace" presStyleCnt="0"/>
      <dgm:spPr/>
    </dgm:pt>
    <dgm:pt modelId="{EA9BEFD6-E096-4059-8A83-EEB585D4B31A}" type="pres">
      <dgm:prSet presAssocID="{448751D8-94FE-439C-868B-2D331D077E4F}" presName="firstComp" presStyleCnt="0"/>
      <dgm:spPr/>
    </dgm:pt>
    <dgm:pt modelId="{1CAF0955-9E82-4F90-847A-7C63B5AC3A68}" type="pres">
      <dgm:prSet presAssocID="{448751D8-94FE-439C-868B-2D331D077E4F}" presName="firstChild" presStyleLbl="bgAccFollowNode1" presStyleIdx="0" presStyleCnt="2" custScaleX="135843" custScaleY="223087" custLinFactY="566" custLinFactNeighborX="-3527" custLinFactNeighborY="100000"/>
      <dgm:spPr/>
    </dgm:pt>
    <dgm:pt modelId="{E9A8E8F5-7629-4DC3-8DD5-982937D7C177}" type="pres">
      <dgm:prSet presAssocID="{448751D8-94FE-439C-868B-2D331D077E4F}" presName="firstChildTx" presStyleLbl="bgAccFollowNode1" presStyleIdx="0" presStyleCnt="2">
        <dgm:presLayoutVars>
          <dgm:bulletEnabled val="1"/>
        </dgm:presLayoutVars>
      </dgm:prSet>
      <dgm:spPr/>
    </dgm:pt>
    <dgm:pt modelId="{9766FB62-4140-420B-85BE-8521641A3A3F}" type="pres">
      <dgm:prSet presAssocID="{448751D8-94FE-439C-868B-2D331D077E4F}" presName="negSpace" presStyleCnt="0"/>
      <dgm:spPr/>
    </dgm:pt>
    <dgm:pt modelId="{511ABBA3-BEB5-4518-A883-009A33C165D4}" type="pres">
      <dgm:prSet presAssocID="{448751D8-94FE-439C-868B-2D331D077E4F}" presName="circle" presStyleLbl="node1" presStyleIdx="0" presStyleCnt="2" custScaleX="55354" custScaleY="49298" custLinFactNeighborX="-54357" custLinFactNeighborY="92227"/>
      <dgm:spPr/>
    </dgm:pt>
    <dgm:pt modelId="{CCDB73EC-24B8-4400-B25E-179F07CBC56E}" type="pres">
      <dgm:prSet presAssocID="{4C3E0F87-5838-4A1B-9EE1-877A1BFEE037}" presName="transSpace" presStyleCnt="0"/>
      <dgm:spPr/>
    </dgm:pt>
    <dgm:pt modelId="{32B35EC4-441A-4C1A-BB10-2C0E7F0CB3A6}" type="pres">
      <dgm:prSet presAssocID="{309ADA39-7F96-47E2-826C-484047A36598}" presName="posSpace" presStyleCnt="0"/>
      <dgm:spPr/>
    </dgm:pt>
    <dgm:pt modelId="{CD14367B-190B-4F37-B7EC-8E87E6AC18FE}" type="pres">
      <dgm:prSet presAssocID="{309ADA39-7F96-47E2-826C-484047A36598}" presName="vertFlow" presStyleCnt="0"/>
      <dgm:spPr/>
    </dgm:pt>
    <dgm:pt modelId="{1CD2E769-11F7-4A1F-9F67-40A7EE5E0B35}" type="pres">
      <dgm:prSet presAssocID="{309ADA39-7F96-47E2-826C-484047A36598}" presName="topSpace" presStyleCnt="0"/>
      <dgm:spPr/>
    </dgm:pt>
    <dgm:pt modelId="{B813D25C-FF56-483F-B6AA-872D39711948}" type="pres">
      <dgm:prSet presAssocID="{309ADA39-7F96-47E2-826C-484047A36598}" presName="firstComp" presStyleCnt="0"/>
      <dgm:spPr/>
    </dgm:pt>
    <dgm:pt modelId="{7CCD5037-7653-41B2-8CFE-31781E21DEB4}" type="pres">
      <dgm:prSet presAssocID="{309ADA39-7F96-47E2-826C-484047A36598}" presName="firstChild" presStyleLbl="bgAccFollowNode1" presStyleIdx="1" presStyleCnt="2" custScaleX="125822" custScaleY="249934" custLinFactY="7272" custLinFactNeighborX="-36711" custLinFactNeighborY="100000"/>
      <dgm:spPr/>
    </dgm:pt>
    <dgm:pt modelId="{D0C49D70-55EC-48B3-818B-7811E7480668}" type="pres">
      <dgm:prSet presAssocID="{309ADA39-7F96-47E2-826C-484047A36598}" presName="firstChildTx" presStyleLbl="bgAccFollowNode1" presStyleIdx="1" presStyleCnt="2">
        <dgm:presLayoutVars>
          <dgm:bulletEnabled val="1"/>
        </dgm:presLayoutVars>
      </dgm:prSet>
      <dgm:spPr/>
    </dgm:pt>
    <dgm:pt modelId="{5B19AFDA-8740-4F05-B762-64F3F1E3912A}" type="pres">
      <dgm:prSet presAssocID="{309ADA39-7F96-47E2-826C-484047A36598}" presName="negSpace" presStyleCnt="0"/>
      <dgm:spPr/>
    </dgm:pt>
    <dgm:pt modelId="{D8480605-4390-40ED-9613-666FF8FE4FBD}" type="pres">
      <dgm:prSet presAssocID="{309ADA39-7F96-47E2-826C-484047A36598}" presName="circle" presStyleLbl="node1" presStyleIdx="1" presStyleCnt="2" custScaleX="52284" custScaleY="66190" custLinFactNeighborX="41947" custLinFactNeighborY="55216"/>
      <dgm:spPr/>
    </dgm:pt>
  </dgm:ptLst>
  <dgm:cxnLst>
    <dgm:cxn modelId="{0A1D503C-3072-4ED7-8052-15377BFB2670}" type="presOf" srcId="{7AFADAAD-841F-43F0-A168-6AABDCDAEFE8}" destId="{D0C49D70-55EC-48B3-818B-7811E7480668}" srcOrd="1" destOrd="0" presId="urn:microsoft.com/office/officeart/2005/8/layout/hList9"/>
    <dgm:cxn modelId="{26ADEA63-C5EC-447E-844B-55E20442E375}" type="presOf" srcId="{7AFADAAD-841F-43F0-A168-6AABDCDAEFE8}" destId="{7CCD5037-7653-41B2-8CFE-31781E21DEB4}" srcOrd="0" destOrd="0" presId="urn:microsoft.com/office/officeart/2005/8/layout/hList9"/>
    <dgm:cxn modelId="{5C58D780-52E2-4656-9024-07FA743F48C2}" srcId="{448751D8-94FE-439C-868B-2D331D077E4F}" destId="{1ADBCAA7-A482-4072-ADCF-6AD1D696B44B}" srcOrd="0" destOrd="0" parTransId="{38531B11-C497-43DA-99FB-1A213A303C3F}" sibTransId="{1581064D-E7E6-41F1-A968-9401A4F3CBC4}"/>
    <dgm:cxn modelId="{ED1FAC9F-50B7-48AA-8B64-FF5D7761A1D5}" srcId="{309ADA39-7F96-47E2-826C-484047A36598}" destId="{7AFADAAD-841F-43F0-A168-6AABDCDAEFE8}" srcOrd="0" destOrd="0" parTransId="{5F41051D-CBC5-4883-9D6C-C90CAD21E13F}" sibTransId="{E8ADCCAD-8F5C-42B2-8E12-DD36AF6F090C}"/>
    <dgm:cxn modelId="{464C9BA3-7789-4EE3-B897-535C82D5E807}" srcId="{DA08AC58-B6BE-4A94-9D78-8FF11D83B24C}" destId="{309ADA39-7F96-47E2-826C-484047A36598}" srcOrd="1" destOrd="0" parTransId="{F6C613FD-1B5E-40AF-8994-6DA2FC5658A1}" sibTransId="{516DEAC4-645B-45A1-A334-A326C5DF895B}"/>
    <dgm:cxn modelId="{AD8FFFAA-0C10-49AE-8D25-FE0858137209}" type="presOf" srcId="{DA08AC58-B6BE-4A94-9D78-8FF11D83B24C}" destId="{A90B3D55-EE3B-44CE-9392-0F171ED763FB}" srcOrd="0" destOrd="0" presId="urn:microsoft.com/office/officeart/2005/8/layout/hList9"/>
    <dgm:cxn modelId="{166993AE-9773-4BB9-80B2-8E38A7E12DE9}" type="presOf" srcId="{1ADBCAA7-A482-4072-ADCF-6AD1D696B44B}" destId="{E9A8E8F5-7629-4DC3-8DD5-982937D7C177}" srcOrd="1" destOrd="0" presId="urn:microsoft.com/office/officeart/2005/8/layout/hList9"/>
    <dgm:cxn modelId="{229B5DB1-5C12-4A6B-9AC3-269C4D699B5B}" type="presOf" srcId="{448751D8-94FE-439C-868B-2D331D077E4F}" destId="{511ABBA3-BEB5-4518-A883-009A33C165D4}" srcOrd="0" destOrd="0" presId="urn:microsoft.com/office/officeart/2005/8/layout/hList9"/>
    <dgm:cxn modelId="{4F5D64BB-9410-41D2-9F4B-DCA4B372E39C}" type="presOf" srcId="{1ADBCAA7-A482-4072-ADCF-6AD1D696B44B}" destId="{1CAF0955-9E82-4F90-847A-7C63B5AC3A68}" srcOrd="0" destOrd="0" presId="urn:microsoft.com/office/officeart/2005/8/layout/hList9"/>
    <dgm:cxn modelId="{A87A7AE7-682B-4794-B0F6-A394105E4D41}" srcId="{DA08AC58-B6BE-4A94-9D78-8FF11D83B24C}" destId="{448751D8-94FE-439C-868B-2D331D077E4F}" srcOrd="0" destOrd="0" parTransId="{106FEC74-C278-4974-9FB1-A35459F427E2}" sibTransId="{4C3E0F87-5838-4A1B-9EE1-877A1BFEE037}"/>
    <dgm:cxn modelId="{3C43C6FB-B638-4630-B017-7C367F3693EA}" type="presOf" srcId="{309ADA39-7F96-47E2-826C-484047A36598}" destId="{D8480605-4390-40ED-9613-666FF8FE4FBD}" srcOrd="0" destOrd="0" presId="urn:microsoft.com/office/officeart/2005/8/layout/hList9"/>
    <dgm:cxn modelId="{FE2B8B4B-8777-4161-B686-D20917583DA7}" type="presParOf" srcId="{A90B3D55-EE3B-44CE-9392-0F171ED763FB}" destId="{F109A296-1738-47D1-97F7-72F081C1D5B0}" srcOrd="0" destOrd="0" presId="urn:microsoft.com/office/officeart/2005/8/layout/hList9"/>
    <dgm:cxn modelId="{4B94D8F0-E306-454C-B65B-B04A8B2CF63E}" type="presParOf" srcId="{A90B3D55-EE3B-44CE-9392-0F171ED763FB}" destId="{0302B577-8657-43A2-8D42-CB8F44090E70}" srcOrd="1" destOrd="0" presId="urn:microsoft.com/office/officeart/2005/8/layout/hList9"/>
    <dgm:cxn modelId="{24DA0690-EDB4-440A-818F-6D24572F4638}" type="presParOf" srcId="{0302B577-8657-43A2-8D42-CB8F44090E70}" destId="{3EE7C80E-F7A7-4EF2-9363-794D7BD9A757}" srcOrd="0" destOrd="0" presId="urn:microsoft.com/office/officeart/2005/8/layout/hList9"/>
    <dgm:cxn modelId="{B01EC0D9-FE42-4AFE-BF03-9654423694E1}" type="presParOf" srcId="{0302B577-8657-43A2-8D42-CB8F44090E70}" destId="{EA9BEFD6-E096-4059-8A83-EEB585D4B31A}" srcOrd="1" destOrd="0" presId="urn:microsoft.com/office/officeart/2005/8/layout/hList9"/>
    <dgm:cxn modelId="{CC829D9C-F68D-4B84-8434-14C771D68B92}" type="presParOf" srcId="{EA9BEFD6-E096-4059-8A83-EEB585D4B31A}" destId="{1CAF0955-9E82-4F90-847A-7C63B5AC3A68}" srcOrd="0" destOrd="0" presId="urn:microsoft.com/office/officeart/2005/8/layout/hList9"/>
    <dgm:cxn modelId="{58D94AE5-B5F4-4ABE-857C-09451047A415}" type="presParOf" srcId="{EA9BEFD6-E096-4059-8A83-EEB585D4B31A}" destId="{E9A8E8F5-7629-4DC3-8DD5-982937D7C177}" srcOrd="1" destOrd="0" presId="urn:microsoft.com/office/officeart/2005/8/layout/hList9"/>
    <dgm:cxn modelId="{26D14DD2-D894-4BEE-AF4C-0F37493F9637}" type="presParOf" srcId="{A90B3D55-EE3B-44CE-9392-0F171ED763FB}" destId="{9766FB62-4140-420B-85BE-8521641A3A3F}" srcOrd="2" destOrd="0" presId="urn:microsoft.com/office/officeart/2005/8/layout/hList9"/>
    <dgm:cxn modelId="{CDECEF6D-DEFC-438C-B020-789D09A665A7}" type="presParOf" srcId="{A90B3D55-EE3B-44CE-9392-0F171ED763FB}" destId="{511ABBA3-BEB5-4518-A883-009A33C165D4}" srcOrd="3" destOrd="0" presId="urn:microsoft.com/office/officeart/2005/8/layout/hList9"/>
    <dgm:cxn modelId="{CF75AC47-0A2A-4610-86DC-E53A1370A299}" type="presParOf" srcId="{A90B3D55-EE3B-44CE-9392-0F171ED763FB}" destId="{CCDB73EC-24B8-4400-B25E-179F07CBC56E}" srcOrd="4" destOrd="0" presId="urn:microsoft.com/office/officeart/2005/8/layout/hList9"/>
    <dgm:cxn modelId="{5B4EEC48-EEF9-4101-9392-D4BE4A2416EE}" type="presParOf" srcId="{A90B3D55-EE3B-44CE-9392-0F171ED763FB}" destId="{32B35EC4-441A-4C1A-BB10-2C0E7F0CB3A6}" srcOrd="5" destOrd="0" presId="urn:microsoft.com/office/officeart/2005/8/layout/hList9"/>
    <dgm:cxn modelId="{90D09A69-667B-4CE4-AF47-DA7CC93F6785}" type="presParOf" srcId="{A90B3D55-EE3B-44CE-9392-0F171ED763FB}" destId="{CD14367B-190B-4F37-B7EC-8E87E6AC18FE}" srcOrd="6" destOrd="0" presId="urn:microsoft.com/office/officeart/2005/8/layout/hList9"/>
    <dgm:cxn modelId="{F21A4DF5-33E1-4AD1-B626-919A3A6B12FC}" type="presParOf" srcId="{CD14367B-190B-4F37-B7EC-8E87E6AC18FE}" destId="{1CD2E769-11F7-4A1F-9F67-40A7EE5E0B35}" srcOrd="0" destOrd="0" presId="urn:microsoft.com/office/officeart/2005/8/layout/hList9"/>
    <dgm:cxn modelId="{ADA4C558-B24D-4D42-950F-16C570BFA393}" type="presParOf" srcId="{CD14367B-190B-4F37-B7EC-8E87E6AC18FE}" destId="{B813D25C-FF56-483F-B6AA-872D39711948}" srcOrd="1" destOrd="0" presId="urn:microsoft.com/office/officeart/2005/8/layout/hList9"/>
    <dgm:cxn modelId="{E9EA167C-1D3A-4E03-BC0D-633EF7D228B6}" type="presParOf" srcId="{B813D25C-FF56-483F-B6AA-872D39711948}" destId="{7CCD5037-7653-41B2-8CFE-31781E21DEB4}" srcOrd="0" destOrd="0" presId="urn:microsoft.com/office/officeart/2005/8/layout/hList9"/>
    <dgm:cxn modelId="{A29E04C9-44B3-487A-A0DE-70FD1889A153}" type="presParOf" srcId="{B813D25C-FF56-483F-B6AA-872D39711948}" destId="{D0C49D70-55EC-48B3-818B-7811E7480668}" srcOrd="1" destOrd="0" presId="urn:microsoft.com/office/officeart/2005/8/layout/hList9"/>
    <dgm:cxn modelId="{A7D126C7-108F-49F9-A99E-4F871DEDEB2B}" type="presParOf" srcId="{A90B3D55-EE3B-44CE-9392-0F171ED763FB}" destId="{5B19AFDA-8740-4F05-B762-64F3F1E3912A}" srcOrd="7" destOrd="0" presId="urn:microsoft.com/office/officeart/2005/8/layout/hList9"/>
    <dgm:cxn modelId="{FFF08B9C-691F-432E-B215-089CE7C7115F}" type="presParOf" srcId="{A90B3D55-EE3B-44CE-9392-0F171ED763FB}" destId="{D8480605-4390-40ED-9613-666FF8FE4FBD}"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1E6276-9DD3-40A7-B639-0C0982511CF2}" type="doc">
      <dgm:prSet loTypeId="urn:microsoft.com/office/officeart/2005/8/layout/vList6" loCatId="list" qsTypeId="urn:microsoft.com/office/officeart/2005/8/quickstyle/simple1" qsCatId="simple" csTypeId="urn:microsoft.com/office/officeart/2005/8/colors/colorful1#3" csCatId="colorful" phldr="1"/>
      <dgm:spPr/>
      <dgm:t>
        <a:bodyPr/>
        <a:lstStyle/>
        <a:p>
          <a:endParaRPr lang="tr-TR"/>
        </a:p>
      </dgm:t>
    </dgm:pt>
    <dgm:pt modelId="{F4053571-A65F-441F-B0F6-40291C4C4963}">
      <dgm:prSet phldrT="[Metin]"/>
      <dgm:spPr/>
      <dgm:t>
        <a:bodyPr/>
        <a:lstStyle/>
        <a:p>
          <a:r>
            <a:rPr lang="tr-TR" dirty="0"/>
            <a:t> </a:t>
          </a:r>
        </a:p>
      </dgm:t>
    </dgm:pt>
    <dgm:pt modelId="{C144D83D-8DA2-4256-8B40-1C068F24D5DD}" type="parTrans" cxnId="{C3A2E2FE-569F-4C3B-81D2-628E14033C39}">
      <dgm:prSet/>
      <dgm:spPr/>
      <dgm:t>
        <a:bodyPr/>
        <a:lstStyle/>
        <a:p>
          <a:endParaRPr lang="tr-TR"/>
        </a:p>
      </dgm:t>
    </dgm:pt>
    <dgm:pt modelId="{FD44BCF0-E85C-41BF-9CB9-6E37EE8C0EAD}" type="sibTrans" cxnId="{C3A2E2FE-569F-4C3B-81D2-628E14033C39}">
      <dgm:prSet/>
      <dgm:spPr/>
      <dgm:t>
        <a:bodyPr/>
        <a:lstStyle/>
        <a:p>
          <a:endParaRPr lang="tr-TR"/>
        </a:p>
      </dgm:t>
    </dgm:pt>
    <dgm:pt modelId="{F2ED6BD2-1A2D-477A-B737-CE3DFDB47B2B}">
      <dgm:prSet phldrT="[Metin]"/>
      <dgm:spPr/>
      <dgm:t>
        <a:bodyPr/>
        <a:lstStyle/>
        <a:p>
          <a:r>
            <a:rPr lang="tr-TR" dirty="0"/>
            <a:t> </a:t>
          </a:r>
        </a:p>
      </dgm:t>
    </dgm:pt>
    <dgm:pt modelId="{D6E61B67-DC95-4D81-9969-6203C5AA67D4}" type="parTrans" cxnId="{8127A6DE-85AD-4607-9CF0-18715050A268}">
      <dgm:prSet/>
      <dgm:spPr/>
      <dgm:t>
        <a:bodyPr/>
        <a:lstStyle/>
        <a:p>
          <a:endParaRPr lang="tr-TR"/>
        </a:p>
      </dgm:t>
    </dgm:pt>
    <dgm:pt modelId="{113EBE1C-2760-405D-8F46-D307F7611894}" type="sibTrans" cxnId="{8127A6DE-85AD-4607-9CF0-18715050A268}">
      <dgm:prSet/>
      <dgm:spPr/>
      <dgm:t>
        <a:bodyPr/>
        <a:lstStyle/>
        <a:p>
          <a:endParaRPr lang="tr-TR"/>
        </a:p>
      </dgm:t>
    </dgm:pt>
    <dgm:pt modelId="{15F39330-26E4-47CA-8755-7819FF06A9CB}">
      <dgm:prSet custT="1"/>
      <dgm:spPr/>
      <dgm:t>
        <a:bodyPr/>
        <a:lstStyle/>
        <a:p>
          <a:r>
            <a:rPr lang="tr-TR" sz="2000" b="1" dirty="0"/>
            <a:t>Ağız yoluyla alınma ya da bir şekilde emilmeyle biyolojik sistemlerde hasar veya ölüm oluşturan maddeler zehir ya da </a:t>
          </a:r>
          <a:r>
            <a:rPr lang="tr-TR" sz="2000" b="1" dirty="0">
              <a:hlinkClick xmlns:r="http://schemas.openxmlformats.org/officeDocument/2006/relationships" r:id="rId1" tooltip="Toksin"/>
            </a:rPr>
            <a:t>Toksin</a:t>
          </a:r>
          <a:r>
            <a:rPr lang="tr-TR" sz="2000" b="1" dirty="0"/>
            <a:t>, bu maddeleri inceleyen bilim dalına ise </a:t>
          </a:r>
          <a:r>
            <a:rPr lang="tr-TR" sz="2000" b="1" dirty="0">
              <a:hlinkClick xmlns:r="http://schemas.openxmlformats.org/officeDocument/2006/relationships" r:id="rId2" tooltip="Toksikoloji"/>
            </a:rPr>
            <a:t>Toksikoloji</a:t>
          </a:r>
          <a:r>
            <a:rPr lang="tr-TR" sz="2000" b="1" dirty="0"/>
            <a:t> denir.</a:t>
          </a:r>
        </a:p>
      </dgm:t>
    </dgm:pt>
    <dgm:pt modelId="{A49F5E3E-A1CE-45F8-A584-9BED28163C7C}" type="parTrans" cxnId="{0780CFFD-A892-486E-8BF1-38F5F77E4ADF}">
      <dgm:prSet/>
      <dgm:spPr/>
      <dgm:t>
        <a:bodyPr/>
        <a:lstStyle/>
        <a:p>
          <a:endParaRPr lang="tr-TR"/>
        </a:p>
      </dgm:t>
    </dgm:pt>
    <dgm:pt modelId="{04BC793A-4848-4934-8B6C-622752D2AE7D}" type="sibTrans" cxnId="{0780CFFD-A892-486E-8BF1-38F5F77E4ADF}">
      <dgm:prSet/>
      <dgm:spPr/>
      <dgm:t>
        <a:bodyPr/>
        <a:lstStyle/>
        <a:p>
          <a:endParaRPr lang="tr-TR"/>
        </a:p>
      </dgm:t>
    </dgm:pt>
    <dgm:pt modelId="{F581D92D-2D91-471D-A9F6-1A0D53B72DCA}">
      <dgm:prSet phldrT="[Metin]" custT="1"/>
      <dgm:spPr/>
      <dgm:t>
        <a:bodyPr/>
        <a:lstStyle/>
        <a:p>
          <a:r>
            <a:rPr lang="tr-TR" sz="2000" b="1" dirty="0"/>
            <a:t>Hücrelere ve yaşayan dokulara kimyasal, biyokimyasal ya da radyoaktif nitelikte zararlar veren her türlü maddedir.</a:t>
          </a:r>
        </a:p>
      </dgm:t>
    </dgm:pt>
    <dgm:pt modelId="{70232F1A-66EF-4718-8433-45C373F8B68A}" type="sibTrans" cxnId="{F74642CB-DC05-4FD7-ABEA-769731F7085A}">
      <dgm:prSet/>
      <dgm:spPr/>
      <dgm:t>
        <a:bodyPr/>
        <a:lstStyle/>
        <a:p>
          <a:endParaRPr lang="tr-TR"/>
        </a:p>
      </dgm:t>
    </dgm:pt>
    <dgm:pt modelId="{084E4971-789A-47C3-8129-9AEBE0CA1EC7}" type="parTrans" cxnId="{F74642CB-DC05-4FD7-ABEA-769731F7085A}">
      <dgm:prSet/>
      <dgm:spPr/>
      <dgm:t>
        <a:bodyPr/>
        <a:lstStyle/>
        <a:p>
          <a:endParaRPr lang="tr-TR"/>
        </a:p>
      </dgm:t>
    </dgm:pt>
    <dgm:pt modelId="{BF2E00A6-E512-42B3-B672-9AF0BDB5BDC4}">
      <dgm:prSet phldrT="[Metin]" custT="1"/>
      <dgm:spPr/>
      <dgm:t>
        <a:bodyPr/>
        <a:lstStyle/>
        <a:p>
          <a:r>
            <a:rPr lang="tr-TR" sz="2000" b="1" dirty="0"/>
            <a:t>Zehrin en tipik özelliği bu zararlı etkisini en küçük dozlarda bile göstermesidir.</a:t>
          </a:r>
        </a:p>
      </dgm:t>
    </dgm:pt>
    <dgm:pt modelId="{7F00B570-DFD8-43C7-8A15-31F78A96AC40}" type="sibTrans" cxnId="{F38F7ADD-26EA-4E40-9CE7-8D579A847615}">
      <dgm:prSet/>
      <dgm:spPr/>
      <dgm:t>
        <a:bodyPr/>
        <a:lstStyle/>
        <a:p>
          <a:endParaRPr lang="tr-TR"/>
        </a:p>
      </dgm:t>
    </dgm:pt>
    <dgm:pt modelId="{D6EBFB2A-5C99-43B7-8B47-979910E383CA}" type="parTrans" cxnId="{F38F7ADD-26EA-4E40-9CE7-8D579A847615}">
      <dgm:prSet/>
      <dgm:spPr/>
      <dgm:t>
        <a:bodyPr/>
        <a:lstStyle/>
        <a:p>
          <a:endParaRPr lang="tr-TR"/>
        </a:p>
      </dgm:t>
    </dgm:pt>
    <dgm:pt modelId="{29BB48FE-C2C9-40DB-88F1-EFB31F3AA056}" type="pres">
      <dgm:prSet presAssocID="{A51E6276-9DD3-40A7-B639-0C0982511CF2}" presName="Name0" presStyleCnt="0">
        <dgm:presLayoutVars>
          <dgm:dir/>
          <dgm:animLvl val="lvl"/>
          <dgm:resizeHandles/>
        </dgm:presLayoutVars>
      </dgm:prSet>
      <dgm:spPr/>
    </dgm:pt>
    <dgm:pt modelId="{39336D93-74AA-49A9-A3BC-BA24E9601BE1}" type="pres">
      <dgm:prSet presAssocID="{F4053571-A65F-441F-B0F6-40291C4C4963}" presName="linNode" presStyleCnt="0"/>
      <dgm:spPr/>
    </dgm:pt>
    <dgm:pt modelId="{BCCD6D43-039F-4A99-AD33-576F65773DEA}" type="pres">
      <dgm:prSet presAssocID="{F4053571-A65F-441F-B0F6-40291C4C4963}" presName="parentShp" presStyleLbl="node1" presStyleIdx="0" presStyleCnt="2" custScaleX="38671" custScaleY="25395">
        <dgm:presLayoutVars>
          <dgm:bulletEnabled val="1"/>
        </dgm:presLayoutVars>
      </dgm:prSet>
      <dgm:spPr/>
    </dgm:pt>
    <dgm:pt modelId="{645636A1-AB59-44FE-860F-88FF81E6FCBE}" type="pres">
      <dgm:prSet presAssocID="{F4053571-A65F-441F-B0F6-40291C4C4963}" presName="childShp" presStyleLbl="bgAccFollowNode1" presStyleIdx="0" presStyleCnt="2" custScaleX="168310" custScaleY="39621" custLinFactNeighborX="-583" custLinFactNeighborY="-107">
        <dgm:presLayoutVars>
          <dgm:bulletEnabled val="1"/>
        </dgm:presLayoutVars>
      </dgm:prSet>
      <dgm:spPr/>
    </dgm:pt>
    <dgm:pt modelId="{1961D7EC-1C0E-495C-8A02-FAC29D1CC10B}" type="pres">
      <dgm:prSet presAssocID="{FD44BCF0-E85C-41BF-9CB9-6E37EE8C0EAD}" presName="spacing" presStyleCnt="0"/>
      <dgm:spPr/>
    </dgm:pt>
    <dgm:pt modelId="{DF9D9123-1303-406E-B445-7ADB620DEA6B}" type="pres">
      <dgm:prSet presAssocID="{F2ED6BD2-1A2D-477A-B737-CE3DFDB47B2B}" presName="linNode" presStyleCnt="0"/>
      <dgm:spPr/>
    </dgm:pt>
    <dgm:pt modelId="{988EE5A8-6DE9-4090-A7A9-194871274C37}" type="pres">
      <dgm:prSet presAssocID="{F2ED6BD2-1A2D-477A-B737-CE3DFDB47B2B}" presName="parentShp" presStyleLbl="node1" presStyleIdx="1" presStyleCnt="2" custScaleX="38671" custScaleY="23060" custLinFactNeighborX="-565" custLinFactNeighborY="-3510">
        <dgm:presLayoutVars>
          <dgm:bulletEnabled val="1"/>
        </dgm:presLayoutVars>
      </dgm:prSet>
      <dgm:spPr/>
    </dgm:pt>
    <dgm:pt modelId="{1082491B-C783-428A-A4C1-AC62C6F9F426}" type="pres">
      <dgm:prSet presAssocID="{F2ED6BD2-1A2D-477A-B737-CE3DFDB47B2B}" presName="childShp" presStyleLbl="bgAccFollowNode1" presStyleIdx="1" presStyleCnt="2" custScaleY="40453" custLinFactNeighborX="-583" custLinFactNeighborY="-2490">
        <dgm:presLayoutVars>
          <dgm:bulletEnabled val="1"/>
        </dgm:presLayoutVars>
      </dgm:prSet>
      <dgm:spPr/>
    </dgm:pt>
  </dgm:ptLst>
  <dgm:cxnLst>
    <dgm:cxn modelId="{E5E7D900-C843-4278-A5BD-1439FFB44A87}" type="presOf" srcId="{BF2E00A6-E512-42B3-B672-9AF0BDB5BDC4}" destId="{645636A1-AB59-44FE-860F-88FF81E6FCBE}" srcOrd="0" destOrd="1" presId="urn:microsoft.com/office/officeart/2005/8/layout/vList6"/>
    <dgm:cxn modelId="{D5AFC106-CF0B-4078-B551-0B4BC7283B56}" type="presOf" srcId="{F581D92D-2D91-471D-A9F6-1A0D53B72DCA}" destId="{645636A1-AB59-44FE-860F-88FF81E6FCBE}" srcOrd="0" destOrd="0" presId="urn:microsoft.com/office/officeart/2005/8/layout/vList6"/>
    <dgm:cxn modelId="{9F0E090A-1F95-4EA2-8911-6BB2FD171743}" type="presOf" srcId="{F4053571-A65F-441F-B0F6-40291C4C4963}" destId="{BCCD6D43-039F-4A99-AD33-576F65773DEA}" srcOrd="0" destOrd="0" presId="urn:microsoft.com/office/officeart/2005/8/layout/vList6"/>
    <dgm:cxn modelId="{C177ED64-9309-4BC8-A357-2CCDD221932E}" type="presOf" srcId="{A51E6276-9DD3-40A7-B639-0C0982511CF2}" destId="{29BB48FE-C2C9-40DB-88F1-EFB31F3AA056}" srcOrd="0" destOrd="0" presId="urn:microsoft.com/office/officeart/2005/8/layout/vList6"/>
    <dgm:cxn modelId="{950EAC7F-B527-4D7F-80CD-8C9DC9DC0308}" type="presOf" srcId="{F2ED6BD2-1A2D-477A-B737-CE3DFDB47B2B}" destId="{988EE5A8-6DE9-4090-A7A9-194871274C37}" srcOrd="0" destOrd="0" presId="urn:microsoft.com/office/officeart/2005/8/layout/vList6"/>
    <dgm:cxn modelId="{F74642CB-DC05-4FD7-ABEA-769731F7085A}" srcId="{F4053571-A65F-441F-B0F6-40291C4C4963}" destId="{F581D92D-2D91-471D-A9F6-1A0D53B72DCA}" srcOrd="0" destOrd="0" parTransId="{084E4971-789A-47C3-8129-9AEBE0CA1EC7}" sibTransId="{70232F1A-66EF-4718-8433-45C373F8B68A}"/>
    <dgm:cxn modelId="{F38F7ADD-26EA-4E40-9CE7-8D579A847615}" srcId="{F4053571-A65F-441F-B0F6-40291C4C4963}" destId="{BF2E00A6-E512-42B3-B672-9AF0BDB5BDC4}" srcOrd="1" destOrd="0" parTransId="{D6EBFB2A-5C99-43B7-8B47-979910E383CA}" sibTransId="{7F00B570-DFD8-43C7-8A15-31F78A96AC40}"/>
    <dgm:cxn modelId="{184D3BDE-4220-4E0C-B8E9-469641E68F8B}" type="presOf" srcId="{15F39330-26E4-47CA-8755-7819FF06A9CB}" destId="{1082491B-C783-428A-A4C1-AC62C6F9F426}" srcOrd="0" destOrd="0" presId="urn:microsoft.com/office/officeart/2005/8/layout/vList6"/>
    <dgm:cxn modelId="{8127A6DE-85AD-4607-9CF0-18715050A268}" srcId="{A51E6276-9DD3-40A7-B639-0C0982511CF2}" destId="{F2ED6BD2-1A2D-477A-B737-CE3DFDB47B2B}" srcOrd="1" destOrd="0" parTransId="{D6E61B67-DC95-4D81-9969-6203C5AA67D4}" sibTransId="{113EBE1C-2760-405D-8F46-D307F7611894}"/>
    <dgm:cxn modelId="{0780CFFD-A892-486E-8BF1-38F5F77E4ADF}" srcId="{F2ED6BD2-1A2D-477A-B737-CE3DFDB47B2B}" destId="{15F39330-26E4-47CA-8755-7819FF06A9CB}" srcOrd="0" destOrd="0" parTransId="{A49F5E3E-A1CE-45F8-A584-9BED28163C7C}" sibTransId="{04BC793A-4848-4934-8B6C-622752D2AE7D}"/>
    <dgm:cxn modelId="{C3A2E2FE-569F-4C3B-81D2-628E14033C39}" srcId="{A51E6276-9DD3-40A7-B639-0C0982511CF2}" destId="{F4053571-A65F-441F-B0F6-40291C4C4963}" srcOrd="0" destOrd="0" parTransId="{C144D83D-8DA2-4256-8B40-1C068F24D5DD}" sibTransId="{FD44BCF0-E85C-41BF-9CB9-6E37EE8C0EAD}"/>
    <dgm:cxn modelId="{500DE2F9-1EB0-426C-8686-BE51267AF949}" type="presParOf" srcId="{29BB48FE-C2C9-40DB-88F1-EFB31F3AA056}" destId="{39336D93-74AA-49A9-A3BC-BA24E9601BE1}" srcOrd="0" destOrd="0" presId="urn:microsoft.com/office/officeart/2005/8/layout/vList6"/>
    <dgm:cxn modelId="{A634265D-E475-4E06-A5A7-A0892C32CAB4}" type="presParOf" srcId="{39336D93-74AA-49A9-A3BC-BA24E9601BE1}" destId="{BCCD6D43-039F-4A99-AD33-576F65773DEA}" srcOrd="0" destOrd="0" presId="urn:microsoft.com/office/officeart/2005/8/layout/vList6"/>
    <dgm:cxn modelId="{04101F11-83E6-4D53-905C-4C6B6D794F62}" type="presParOf" srcId="{39336D93-74AA-49A9-A3BC-BA24E9601BE1}" destId="{645636A1-AB59-44FE-860F-88FF81E6FCBE}" srcOrd="1" destOrd="0" presId="urn:microsoft.com/office/officeart/2005/8/layout/vList6"/>
    <dgm:cxn modelId="{49AA6E9C-F750-450A-8A63-3380221BF3E6}" type="presParOf" srcId="{29BB48FE-C2C9-40DB-88F1-EFB31F3AA056}" destId="{1961D7EC-1C0E-495C-8A02-FAC29D1CC10B}" srcOrd="1" destOrd="0" presId="urn:microsoft.com/office/officeart/2005/8/layout/vList6"/>
    <dgm:cxn modelId="{54EE7BB1-A3BA-4CDA-9A9B-E97425690B77}" type="presParOf" srcId="{29BB48FE-C2C9-40DB-88F1-EFB31F3AA056}" destId="{DF9D9123-1303-406E-B445-7ADB620DEA6B}" srcOrd="2" destOrd="0" presId="urn:microsoft.com/office/officeart/2005/8/layout/vList6"/>
    <dgm:cxn modelId="{7A395C71-90AC-4CCE-8281-2B50FE3ADF34}" type="presParOf" srcId="{DF9D9123-1303-406E-B445-7ADB620DEA6B}" destId="{988EE5A8-6DE9-4090-A7A9-194871274C37}" srcOrd="0" destOrd="0" presId="urn:microsoft.com/office/officeart/2005/8/layout/vList6"/>
    <dgm:cxn modelId="{B676B66D-583A-48A2-A0EC-BEA0E1CA24A7}" type="presParOf" srcId="{DF9D9123-1303-406E-B445-7ADB620DEA6B}" destId="{1082491B-C783-428A-A4C1-AC62C6F9F42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D022D-43E6-43DD-BC27-80EB62A6C4A5}">
      <dsp:nvSpPr>
        <dsp:cNvPr id="0" name=""/>
        <dsp:cNvSpPr/>
      </dsp:nvSpPr>
      <dsp:spPr>
        <a:xfrm>
          <a:off x="4461" y="2321"/>
          <a:ext cx="9135077" cy="1847214"/>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53340" rIns="106680" bIns="53340" numCol="1" spcCol="1270" anchor="ctr" anchorCtr="0">
          <a:noAutofit/>
        </a:bodyPr>
        <a:lstStyle/>
        <a:p>
          <a:pPr marL="0" lvl="0" indent="0" algn="just" defTabSz="1244600">
            <a:lnSpc>
              <a:spcPct val="90000"/>
            </a:lnSpc>
            <a:spcBef>
              <a:spcPct val="0"/>
            </a:spcBef>
            <a:spcAft>
              <a:spcPct val="35000"/>
            </a:spcAft>
            <a:buNone/>
          </a:pPr>
          <a:r>
            <a:rPr lang="tr-TR" sz="2800" kern="1200" dirty="0"/>
            <a:t>Doğal halde bulunan veya bir üretim  sonucu elde edilen, veya herhangi bir  işlem sırasında veya atık olarak ortaya çıkan </a:t>
          </a:r>
          <a:r>
            <a:rPr lang="tr-TR" sz="2800" b="1" i="1" u="sng" strike="noStrike" kern="1200" dirty="0">
              <a:solidFill>
                <a:schemeClr val="tx2"/>
              </a:solidFill>
            </a:rPr>
            <a:t>kimyasal element, bileşik veya karışımlar</a:t>
          </a:r>
        </a:p>
      </dsp:txBody>
      <dsp:txXfrm>
        <a:off x="94635" y="92495"/>
        <a:ext cx="8954729" cy="1666866"/>
      </dsp:txXfrm>
    </dsp:sp>
    <dsp:sp modelId="{CED73D07-73C6-435D-AB35-CE631FA40176}">
      <dsp:nvSpPr>
        <dsp:cNvPr id="0" name=""/>
        <dsp:cNvSpPr/>
      </dsp:nvSpPr>
      <dsp:spPr>
        <a:xfrm>
          <a:off x="4461" y="1931911"/>
          <a:ext cx="9135077" cy="155086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tr-TR" sz="4400" kern="1200" dirty="0"/>
            <a:t>kararlılığını sağlamak üzere kullanılan katkı maddeleri ihtiva edebilir.</a:t>
          </a:r>
        </a:p>
      </dsp:txBody>
      <dsp:txXfrm>
        <a:off x="80168" y="2007618"/>
        <a:ext cx="8983663" cy="1399447"/>
      </dsp:txXfrm>
    </dsp:sp>
    <dsp:sp modelId="{E7C3BF48-4AB2-4863-8A9F-E07599FB749B}">
      <dsp:nvSpPr>
        <dsp:cNvPr id="0" name=""/>
        <dsp:cNvSpPr/>
      </dsp:nvSpPr>
      <dsp:spPr>
        <a:xfrm>
          <a:off x="4461" y="3565148"/>
          <a:ext cx="9135077" cy="1647503"/>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tr-TR" sz="4400" kern="1200" dirty="0">
              <a:solidFill>
                <a:schemeClr val="tx1">
                  <a:lumMod val="85000"/>
                  <a:lumOff val="15000"/>
                </a:schemeClr>
              </a:solidFill>
            </a:rPr>
            <a:t>üretim işleminden  kaynaklanan safsızlığı ihtiva edebilir.</a:t>
          </a:r>
        </a:p>
      </dsp:txBody>
      <dsp:txXfrm>
        <a:off x="84885" y="3645572"/>
        <a:ext cx="8974229" cy="14866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7F72-1ABA-4167-9205-44145D9F1B7B}">
      <dsp:nvSpPr>
        <dsp:cNvPr id="0" name=""/>
        <dsp:cNvSpPr/>
      </dsp:nvSpPr>
      <dsp:spPr>
        <a:xfrm>
          <a:off x="2343768" y="2183"/>
          <a:ext cx="6611924" cy="212898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tr-TR" sz="2400" b="1" kern="1200" dirty="0"/>
            <a:t>Kimyasal etkenler, endüstride en fazla meslek hastalığına neden olan etkenlerdir. Endüstrinin çeşitli sektörlerinde üretimin türü ve süreci gereği kimyasal maddeler kullanılmaktadır</a:t>
          </a:r>
        </a:p>
      </dsp:txBody>
      <dsp:txXfrm>
        <a:off x="2343768" y="268306"/>
        <a:ext cx="5813555" cy="1596738"/>
      </dsp:txXfrm>
    </dsp:sp>
    <dsp:sp modelId="{E5A1788F-79E6-4C48-97B3-2F0066AE7186}">
      <dsp:nvSpPr>
        <dsp:cNvPr id="0" name=""/>
        <dsp:cNvSpPr/>
      </dsp:nvSpPr>
      <dsp:spPr>
        <a:xfrm>
          <a:off x="0" y="838134"/>
          <a:ext cx="2298304" cy="5096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tr-TR" sz="2200" b="1" kern="1200" dirty="0"/>
            <a:t>Kimyasal Etkenler</a:t>
          </a:r>
          <a:endParaRPr lang="tr-TR" sz="2200" kern="1200" dirty="0"/>
        </a:p>
      </dsp:txBody>
      <dsp:txXfrm>
        <a:off x="24877" y="863011"/>
        <a:ext cx="2248550" cy="459855"/>
      </dsp:txXfrm>
    </dsp:sp>
    <dsp:sp modelId="{FDFC50B8-4344-4AD7-A2EF-708310A856A1}">
      <dsp:nvSpPr>
        <dsp:cNvPr id="0" name=""/>
        <dsp:cNvSpPr/>
      </dsp:nvSpPr>
      <dsp:spPr>
        <a:xfrm>
          <a:off x="2506492" y="2151372"/>
          <a:ext cx="6494663" cy="427370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just" defTabSz="1066800">
            <a:lnSpc>
              <a:spcPct val="90000"/>
            </a:lnSpc>
            <a:spcBef>
              <a:spcPct val="0"/>
            </a:spcBef>
            <a:spcAft>
              <a:spcPct val="15000"/>
            </a:spcAft>
            <a:buChar char="•"/>
          </a:pPr>
          <a:r>
            <a:rPr lang="tr-TR" sz="2400" b="1" kern="1200" dirty="0"/>
            <a:t>Örneğin, asitler, tozlar, üst solunum yollarına etki yapan tahriş edici maddeler; boğucu gazlar, olefin hidrokarbonlar, alifatik alkoller gibi anestetik ve narkotik maddeler; halojenli hidrokarbonlar, benzol, fenol, sinir sistemi zehirleri, </a:t>
          </a:r>
          <a:r>
            <a:rPr lang="tr-TR" sz="2400" b="1" kern="1200" dirty="0" err="1"/>
            <a:t>toksik</a:t>
          </a:r>
          <a:r>
            <a:rPr lang="tr-TR" sz="2400" b="1" kern="1200" dirty="0"/>
            <a:t> metaller gibi sistematik zehirler... kansere, akciğer hastalıklarına, cilt hastalıklarına vs. gibi meslek hastalıklarına neden olur</a:t>
          </a:r>
        </a:p>
      </dsp:txBody>
      <dsp:txXfrm>
        <a:off x="2506492" y="2685585"/>
        <a:ext cx="4892023" cy="3205281"/>
      </dsp:txXfrm>
    </dsp:sp>
    <dsp:sp modelId="{E3DCA004-CDC1-4E11-9C52-CB85B334629C}">
      <dsp:nvSpPr>
        <dsp:cNvPr id="0" name=""/>
        <dsp:cNvSpPr/>
      </dsp:nvSpPr>
      <dsp:spPr>
        <a:xfrm>
          <a:off x="0" y="4110973"/>
          <a:ext cx="2503813" cy="4728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tr-TR" sz="2200" b="1" kern="1200" dirty="0"/>
            <a:t>Kimyasal Maddeler</a:t>
          </a:r>
        </a:p>
      </dsp:txBody>
      <dsp:txXfrm>
        <a:off x="23085" y="4134058"/>
        <a:ext cx="2457643" cy="4267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03861-CA03-42B3-8C2B-C137442E5CC9}">
      <dsp:nvSpPr>
        <dsp:cNvPr id="0" name=""/>
        <dsp:cNvSpPr/>
      </dsp:nvSpPr>
      <dsp:spPr>
        <a:xfrm>
          <a:off x="4572000" y="1574330"/>
          <a:ext cx="3307820" cy="529753"/>
        </a:xfrm>
        <a:custGeom>
          <a:avLst/>
          <a:gdLst/>
          <a:ahLst/>
          <a:cxnLst/>
          <a:rect l="0" t="0" r="0" b="0"/>
          <a:pathLst>
            <a:path>
              <a:moveTo>
                <a:pt x="0" y="0"/>
              </a:moveTo>
              <a:lnTo>
                <a:pt x="0" y="264876"/>
              </a:lnTo>
              <a:lnTo>
                <a:pt x="3307820" y="264876"/>
              </a:lnTo>
              <a:lnTo>
                <a:pt x="3307820" y="5297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24E4AE-15A2-4D89-8F9C-FCB08374F3A5}">
      <dsp:nvSpPr>
        <dsp:cNvPr id="0" name=""/>
        <dsp:cNvSpPr/>
      </dsp:nvSpPr>
      <dsp:spPr>
        <a:xfrm>
          <a:off x="4526280" y="1574330"/>
          <a:ext cx="91440" cy="529753"/>
        </a:xfrm>
        <a:custGeom>
          <a:avLst/>
          <a:gdLst/>
          <a:ahLst/>
          <a:cxnLst/>
          <a:rect l="0" t="0" r="0" b="0"/>
          <a:pathLst>
            <a:path>
              <a:moveTo>
                <a:pt x="45720" y="0"/>
              </a:moveTo>
              <a:lnTo>
                <a:pt x="45720" y="5297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735F52-0199-43E3-868D-F76B9C5653E3}">
      <dsp:nvSpPr>
        <dsp:cNvPr id="0" name=""/>
        <dsp:cNvSpPr/>
      </dsp:nvSpPr>
      <dsp:spPr>
        <a:xfrm>
          <a:off x="1264179" y="1574330"/>
          <a:ext cx="3307820" cy="529753"/>
        </a:xfrm>
        <a:custGeom>
          <a:avLst/>
          <a:gdLst/>
          <a:ahLst/>
          <a:cxnLst/>
          <a:rect l="0" t="0" r="0" b="0"/>
          <a:pathLst>
            <a:path>
              <a:moveTo>
                <a:pt x="3307820" y="0"/>
              </a:moveTo>
              <a:lnTo>
                <a:pt x="3307820" y="264876"/>
              </a:lnTo>
              <a:lnTo>
                <a:pt x="0" y="264876"/>
              </a:lnTo>
              <a:lnTo>
                <a:pt x="0" y="5297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151D6F-8EBB-453F-A506-5CB9481D3E4B}">
      <dsp:nvSpPr>
        <dsp:cNvPr id="0" name=""/>
        <dsp:cNvSpPr/>
      </dsp:nvSpPr>
      <dsp:spPr>
        <a:xfrm>
          <a:off x="1538491" y="313012"/>
          <a:ext cx="6067016" cy="1261318"/>
        </a:xfrm>
        <a:prstGeom prst="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tr-TR" sz="2900" kern="1200" dirty="0"/>
            <a:t>Kimyasallar, vücuda bilinen üç yoldan girerek sağlığa zarar verirler</a:t>
          </a:r>
        </a:p>
      </dsp:txBody>
      <dsp:txXfrm>
        <a:off x="1538491" y="313012"/>
        <a:ext cx="6067016" cy="1261318"/>
      </dsp:txXfrm>
    </dsp:sp>
    <dsp:sp modelId="{1B7D35CA-CAEF-4FD2-B2B2-36A10838D36C}">
      <dsp:nvSpPr>
        <dsp:cNvPr id="0" name=""/>
        <dsp:cNvSpPr/>
      </dsp:nvSpPr>
      <dsp:spPr>
        <a:xfrm>
          <a:off x="2861" y="2104084"/>
          <a:ext cx="2522636" cy="1261318"/>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t>Solunum</a:t>
          </a:r>
        </a:p>
      </dsp:txBody>
      <dsp:txXfrm>
        <a:off x="2861" y="2104084"/>
        <a:ext cx="2522636" cy="1261318"/>
      </dsp:txXfrm>
    </dsp:sp>
    <dsp:sp modelId="{402EC2A3-3BA7-4A08-8537-9FF315B30D4A}">
      <dsp:nvSpPr>
        <dsp:cNvPr id="0" name=""/>
        <dsp:cNvSpPr/>
      </dsp:nvSpPr>
      <dsp:spPr>
        <a:xfrm>
          <a:off x="3055252" y="2104084"/>
          <a:ext cx="3033495" cy="1646903"/>
        </a:xfrm>
        <a:prstGeom prst="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tr-TR" sz="2900" b="1" kern="1200" dirty="0" err="1"/>
            <a:t>Absorbsiyon</a:t>
          </a:r>
          <a:r>
            <a:rPr lang="tr-TR" sz="2900" b="1" kern="1200" dirty="0"/>
            <a:t> (deri veya gözlerden </a:t>
          </a:r>
          <a:r>
            <a:rPr lang="tr-TR" sz="2900" b="1" kern="1200" dirty="0" err="1"/>
            <a:t>absorbe</a:t>
          </a:r>
          <a:r>
            <a:rPr lang="tr-TR" sz="2900" b="1" kern="1200" dirty="0"/>
            <a:t> edilerek</a:t>
          </a:r>
          <a:r>
            <a:rPr lang="tr-TR" sz="2900" kern="1200" dirty="0"/>
            <a:t>)</a:t>
          </a:r>
        </a:p>
      </dsp:txBody>
      <dsp:txXfrm>
        <a:off x="3055252" y="2104084"/>
        <a:ext cx="3033495" cy="1646903"/>
      </dsp:txXfrm>
    </dsp:sp>
    <dsp:sp modelId="{15CEF0AB-D5FC-429D-AC68-5C7476485E51}">
      <dsp:nvSpPr>
        <dsp:cNvPr id="0" name=""/>
        <dsp:cNvSpPr/>
      </dsp:nvSpPr>
      <dsp:spPr>
        <a:xfrm>
          <a:off x="6618501" y="2104084"/>
          <a:ext cx="2522636" cy="1261318"/>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tr-TR" sz="2900" b="1" kern="1200" dirty="0"/>
            <a:t>Sindirim (yiyerek, içerek</a:t>
          </a:r>
          <a:r>
            <a:rPr lang="tr-TR" sz="2900" kern="1200" dirty="0"/>
            <a:t>)</a:t>
          </a:r>
        </a:p>
      </dsp:txBody>
      <dsp:txXfrm>
        <a:off x="6618501" y="2104084"/>
        <a:ext cx="2522636" cy="12613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F3A44-CDCB-4983-A201-27E0A5195A2A}">
      <dsp:nvSpPr>
        <dsp:cNvPr id="0" name=""/>
        <dsp:cNvSpPr/>
      </dsp:nvSpPr>
      <dsp:spPr>
        <a:xfrm>
          <a:off x="0" y="1370830"/>
          <a:ext cx="6286512" cy="176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936EFC-699F-4BBF-BE00-FE782F149F95}">
      <dsp:nvSpPr>
        <dsp:cNvPr id="0" name=""/>
        <dsp:cNvSpPr/>
      </dsp:nvSpPr>
      <dsp:spPr>
        <a:xfrm>
          <a:off x="295542" y="0"/>
          <a:ext cx="5985407" cy="130645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6331" tIns="0" rIns="166331" bIns="0" numCol="1" spcCol="1270" anchor="ctr" anchorCtr="0">
          <a:noAutofit/>
        </a:bodyPr>
        <a:lstStyle/>
        <a:p>
          <a:pPr marL="0" lvl="0" indent="0" algn="l" defTabSz="711200">
            <a:lnSpc>
              <a:spcPct val="90000"/>
            </a:lnSpc>
            <a:spcBef>
              <a:spcPct val="0"/>
            </a:spcBef>
            <a:spcAft>
              <a:spcPct val="35000"/>
            </a:spcAft>
            <a:buNone/>
          </a:pPr>
          <a:r>
            <a:rPr lang="tr-TR" sz="1600" b="1" kern="1200" dirty="0"/>
            <a:t>Kimyasal madde kapları ve bidonlarının üzerindeki etiketlerde önemli bir bilgi kaynağıdır. Etiketler her zaman kapların üzerinde bulunmalı ve etiketle belirtilen madde ile kabın içindeki kimyasal maddeler aynı olmalıdır.</a:t>
          </a:r>
        </a:p>
      </dsp:txBody>
      <dsp:txXfrm>
        <a:off x="359318" y="63776"/>
        <a:ext cx="5857855" cy="1178900"/>
      </dsp:txXfrm>
    </dsp:sp>
    <dsp:sp modelId="{990AD1DA-F9D5-463E-98C0-DA17EDEA976E}">
      <dsp:nvSpPr>
        <dsp:cNvPr id="0" name=""/>
        <dsp:cNvSpPr/>
      </dsp:nvSpPr>
      <dsp:spPr>
        <a:xfrm>
          <a:off x="0" y="3002675"/>
          <a:ext cx="6286512" cy="176400"/>
        </a:xfrm>
        <a:prstGeom prst="rect">
          <a:avLst/>
        </a:prstGeom>
        <a:solidFill>
          <a:schemeClr val="lt1">
            <a:alpha val="90000"/>
            <a:hueOff val="0"/>
            <a:satOff val="0"/>
            <a:lumOff val="0"/>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dsp:style>
    </dsp:sp>
    <dsp:sp modelId="{E3F3BA02-7C67-4F18-B462-288D1A65E9A6}">
      <dsp:nvSpPr>
        <dsp:cNvPr id="0" name=""/>
        <dsp:cNvSpPr/>
      </dsp:nvSpPr>
      <dsp:spPr>
        <a:xfrm>
          <a:off x="189149" y="1549310"/>
          <a:ext cx="6025783" cy="1520965"/>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6331" tIns="0" rIns="166331" bIns="0" numCol="1" spcCol="1270" anchor="ctr" anchorCtr="0">
          <a:noAutofit/>
        </a:bodyPr>
        <a:lstStyle/>
        <a:p>
          <a:pPr marL="0" lvl="0" indent="0" algn="l" defTabSz="711200">
            <a:lnSpc>
              <a:spcPct val="90000"/>
            </a:lnSpc>
            <a:spcBef>
              <a:spcPct val="0"/>
            </a:spcBef>
            <a:spcAft>
              <a:spcPct val="35000"/>
            </a:spcAft>
            <a:buNone/>
          </a:pPr>
          <a:r>
            <a:rPr lang="tr-TR" sz="1600" b="1" kern="1200" dirty="0"/>
            <a:t>  Tüm kimyasalların, özelliğini (kimyasal formülü fiziksel özelliği ve ticari ismi) açıkça belirtecek şekilde etiketlenmesi, zararlı kimyasalların etiketlerinde ayrıca zararlı, zehirli, patlayıcı vb özelliğini belirten sembolün, güvenlik ve risk numarasının bulunması gerekir.</a:t>
          </a:r>
        </a:p>
      </dsp:txBody>
      <dsp:txXfrm>
        <a:off x="263396" y="1623557"/>
        <a:ext cx="5877289" cy="1372471"/>
      </dsp:txXfrm>
    </dsp:sp>
    <dsp:sp modelId="{73212004-C60F-4841-AB50-84AEDDE842DE}">
      <dsp:nvSpPr>
        <dsp:cNvPr id="0" name=""/>
        <dsp:cNvSpPr/>
      </dsp:nvSpPr>
      <dsp:spPr>
        <a:xfrm>
          <a:off x="0" y="4170484"/>
          <a:ext cx="6286512" cy="176400"/>
        </a:xfrm>
        <a:prstGeom prst="rect">
          <a:avLst/>
        </a:prstGeom>
        <a:solidFill>
          <a:schemeClr val="lt1">
            <a:alpha val="90000"/>
            <a:hueOff val="0"/>
            <a:satOff val="0"/>
            <a:lumOff val="0"/>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dsp:style>
    </dsp:sp>
    <dsp:sp modelId="{A1D1420A-0FDB-4363-86C3-7FCD9A2E2454}">
      <dsp:nvSpPr>
        <dsp:cNvPr id="0" name=""/>
        <dsp:cNvSpPr/>
      </dsp:nvSpPr>
      <dsp:spPr>
        <a:xfrm>
          <a:off x="285878" y="3202571"/>
          <a:ext cx="6000633" cy="1056928"/>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6331" tIns="0" rIns="166331" bIns="0" numCol="1" spcCol="1270" anchor="ctr" anchorCtr="0">
          <a:noAutofit/>
        </a:bodyPr>
        <a:lstStyle/>
        <a:p>
          <a:pPr marL="0" lvl="0" indent="0" algn="l" defTabSz="711200">
            <a:lnSpc>
              <a:spcPct val="90000"/>
            </a:lnSpc>
            <a:spcBef>
              <a:spcPct val="0"/>
            </a:spcBef>
            <a:spcAft>
              <a:spcPct val="35000"/>
            </a:spcAft>
            <a:buNone/>
          </a:pPr>
          <a:r>
            <a:rPr lang="tr-TR" sz="1600" b="1" kern="1200" dirty="0"/>
            <a:t>Ayrıca etiketler üzerinde de ürün adı, tehlike uyarısı, </a:t>
          </a:r>
          <a:r>
            <a:rPr lang="tr-TR" sz="1600" b="1" kern="1200" dirty="0" err="1"/>
            <a:t>maruziyet</a:t>
          </a:r>
          <a:r>
            <a:rPr lang="tr-TR" sz="1600" b="1" kern="1200" dirty="0"/>
            <a:t> durumunda belirtiler, ilk yardım, ve üretici- sağlayıcı firmanın ismi ve irtibat numaraları bulunmalıdır</a:t>
          </a:r>
          <a:r>
            <a:rPr lang="tr-TR" sz="500" kern="1200" dirty="0"/>
            <a:t>..</a:t>
          </a:r>
        </a:p>
      </dsp:txBody>
      <dsp:txXfrm>
        <a:off x="337473" y="3254166"/>
        <a:ext cx="5897443" cy="953738"/>
      </dsp:txXfrm>
    </dsp:sp>
    <dsp:sp modelId="{CBF79B3F-50CD-4D79-B8D6-C15EC49C98F2}">
      <dsp:nvSpPr>
        <dsp:cNvPr id="0" name=""/>
        <dsp:cNvSpPr/>
      </dsp:nvSpPr>
      <dsp:spPr>
        <a:xfrm>
          <a:off x="0" y="5442356"/>
          <a:ext cx="6286512" cy="176400"/>
        </a:xfrm>
        <a:prstGeom prst="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 modelId="{093F44D9-00BC-430D-87EA-6BD914B57655}">
      <dsp:nvSpPr>
        <dsp:cNvPr id="0" name=""/>
        <dsp:cNvSpPr/>
      </dsp:nvSpPr>
      <dsp:spPr>
        <a:xfrm>
          <a:off x="298977" y="4384684"/>
          <a:ext cx="5985407" cy="1160992"/>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6331" tIns="0" rIns="166331" bIns="0" numCol="1" spcCol="1270" anchor="ctr" anchorCtr="0">
          <a:noAutofit/>
        </a:bodyPr>
        <a:lstStyle/>
        <a:p>
          <a:pPr marL="0" lvl="0" indent="0" algn="l" defTabSz="711200">
            <a:lnSpc>
              <a:spcPct val="90000"/>
            </a:lnSpc>
            <a:spcBef>
              <a:spcPct val="0"/>
            </a:spcBef>
            <a:spcAft>
              <a:spcPct val="35000"/>
            </a:spcAft>
            <a:buNone/>
          </a:pPr>
          <a:r>
            <a:rPr lang="tr-TR" sz="1600" b="1" kern="1200" dirty="0"/>
            <a:t>Etikette ürünün içindeki kimyasalın adının belirtildiğine ve tehlikelerin yol açabileceği tahribatlar açısından bilgilerin yer alıp almadığına dikkat edilmelidir.</a:t>
          </a:r>
        </a:p>
      </dsp:txBody>
      <dsp:txXfrm>
        <a:off x="355652" y="4441359"/>
        <a:ext cx="5872057" cy="10476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D5E31D-79C7-4689-943C-B6C5A5ADBB47}">
      <dsp:nvSpPr>
        <dsp:cNvPr id="0" name=""/>
        <dsp:cNvSpPr/>
      </dsp:nvSpPr>
      <dsp:spPr>
        <a:xfrm>
          <a:off x="0" y="1446613"/>
          <a:ext cx="5691206" cy="2893227"/>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b="1" kern="1200" dirty="0"/>
            <a:t>Sigara dumanındaki ve hava kirliliğinden kaynaklanan kimyasal madde ve gazlar, birinci dereceden </a:t>
          </a:r>
          <a:r>
            <a:rPr lang="tr-TR" sz="2900" b="1" kern="1200" dirty="0" err="1"/>
            <a:t>mutajenler</a:t>
          </a:r>
          <a:r>
            <a:rPr lang="tr-TR" sz="2900" b="1" kern="1200" dirty="0"/>
            <a:t> arasındadır.  Özellikle güneş'teki patlamalar esnasında dünya'ya gelen ışınlar </a:t>
          </a:r>
          <a:r>
            <a:rPr lang="tr-TR" sz="2900" b="1" kern="1200" dirty="0" err="1"/>
            <a:t>mutajendir</a:t>
          </a:r>
          <a:endParaRPr lang="tr-TR" sz="2900" b="1" kern="1200" dirty="0"/>
        </a:p>
      </dsp:txBody>
      <dsp:txXfrm>
        <a:off x="84740" y="1531353"/>
        <a:ext cx="5521726" cy="27237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AF0955-9E82-4F90-847A-7C63B5AC3A68}">
      <dsp:nvSpPr>
        <dsp:cNvPr id="0" name=""/>
        <dsp:cNvSpPr/>
      </dsp:nvSpPr>
      <dsp:spPr>
        <a:xfrm>
          <a:off x="195552" y="2798027"/>
          <a:ext cx="4414879" cy="3559954"/>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marL="0" lvl="0" indent="0" algn="l" defTabSz="1066800">
            <a:lnSpc>
              <a:spcPct val="90000"/>
            </a:lnSpc>
            <a:spcBef>
              <a:spcPct val="0"/>
            </a:spcBef>
            <a:spcAft>
              <a:spcPct val="35000"/>
            </a:spcAft>
            <a:buNone/>
          </a:pPr>
          <a:r>
            <a:rPr lang="tr-TR" sz="2400" kern="1200" dirty="0"/>
            <a:t>Bununla birlikte, radyoaktif maddeler ve elektrik santralleri, mobil telefon baz istasyonları, ve her türlü elektrikli cihaz tarafından oluşturulan manyetik alanlar </a:t>
          </a:r>
          <a:r>
            <a:rPr lang="tr-TR" sz="2400" kern="1200" dirty="0" err="1"/>
            <a:t>mutajen</a:t>
          </a:r>
          <a:r>
            <a:rPr lang="tr-TR" sz="2400" kern="1200" dirty="0"/>
            <a:t> etkenler arasındadır.</a:t>
          </a:r>
        </a:p>
      </dsp:txBody>
      <dsp:txXfrm>
        <a:off x="901933" y="2798027"/>
        <a:ext cx="3708498" cy="3559954"/>
      </dsp:txXfrm>
    </dsp:sp>
    <dsp:sp modelId="{511ABBA3-BEB5-4518-A883-009A33C165D4}">
      <dsp:nvSpPr>
        <dsp:cNvPr id="0" name=""/>
        <dsp:cNvSpPr/>
      </dsp:nvSpPr>
      <dsp:spPr>
        <a:xfrm>
          <a:off x="0" y="2336806"/>
          <a:ext cx="882880" cy="78628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33550">
            <a:lnSpc>
              <a:spcPct val="90000"/>
            </a:lnSpc>
            <a:spcBef>
              <a:spcPct val="0"/>
            </a:spcBef>
            <a:spcAft>
              <a:spcPct val="35000"/>
            </a:spcAft>
            <a:buNone/>
          </a:pPr>
          <a:r>
            <a:rPr lang="tr-TR" sz="3900" kern="1200" dirty="0"/>
            <a:t> </a:t>
          </a:r>
        </a:p>
      </dsp:txBody>
      <dsp:txXfrm>
        <a:off x="129295" y="2451955"/>
        <a:ext cx="624290" cy="555991"/>
      </dsp:txXfrm>
    </dsp:sp>
    <dsp:sp modelId="{7CCD5037-7653-41B2-8CFE-31781E21DEB4}">
      <dsp:nvSpPr>
        <dsp:cNvPr id="0" name=""/>
        <dsp:cNvSpPr/>
      </dsp:nvSpPr>
      <dsp:spPr>
        <a:xfrm>
          <a:off x="4502851" y="2369611"/>
          <a:ext cx="3787542" cy="3988370"/>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marL="0" lvl="0" indent="0" algn="l" defTabSz="1066800">
            <a:lnSpc>
              <a:spcPct val="90000"/>
            </a:lnSpc>
            <a:spcBef>
              <a:spcPct val="0"/>
            </a:spcBef>
            <a:spcAft>
              <a:spcPct val="35000"/>
            </a:spcAft>
            <a:buNone/>
          </a:pPr>
          <a:r>
            <a:rPr lang="tr-TR" sz="2400" kern="1200" dirty="0" err="1"/>
            <a:t>Mutajen</a:t>
          </a:r>
          <a:r>
            <a:rPr lang="tr-TR" sz="2400" kern="1200" dirty="0"/>
            <a:t> maddelerin yol açtığı hastalıklara örnek olarak kanser verilebilir. bununla birlikte radyoaktif maddeler gibi bazı </a:t>
          </a:r>
          <a:r>
            <a:rPr lang="tr-TR" sz="2400" kern="1200" dirty="0" err="1"/>
            <a:t>mutajen</a:t>
          </a:r>
          <a:r>
            <a:rPr lang="tr-TR" sz="2400" kern="1200" dirty="0"/>
            <a:t> maddeler insanların üreme hücrelerini, yani gelecek nesilleri etkilemektedir.</a:t>
          </a:r>
        </a:p>
      </dsp:txBody>
      <dsp:txXfrm>
        <a:off x="5108857" y="2369611"/>
        <a:ext cx="3181535" cy="3988370"/>
      </dsp:txXfrm>
    </dsp:sp>
    <dsp:sp modelId="{D8480605-4390-40ED-9613-666FF8FE4FBD}">
      <dsp:nvSpPr>
        <dsp:cNvPr id="0" name=""/>
        <dsp:cNvSpPr/>
      </dsp:nvSpPr>
      <dsp:spPr>
        <a:xfrm>
          <a:off x="7265845" y="1746491"/>
          <a:ext cx="833915" cy="1055711"/>
        </a:xfrm>
        <a:prstGeom prst="ellipse">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33550">
            <a:lnSpc>
              <a:spcPct val="90000"/>
            </a:lnSpc>
            <a:spcBef>
              <a:spcPct val="0"/>
            </a:spcBef>
            <a:spcAft>
              <a:spcPct val="35000"/>
            </a:spcAft>
            <a:buNone/>
          </a:pPr>
          <a:endParaRPr lang="tr-TR" sz="3900" kern="1200" dirty="0"/>
        </a:p>
      </dsp:txBody>
      <dsp:txXfrm>
        <a:off x="7387969" y="1901096"/>
        <a:ext cx="589667" cy="7465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5636A1-AB59-44FE-860F-88FF81E6FCBE}">
      <dsp:nvSpPr>
        <dsp:cNvPr id="0" name=""/>
        <dsp:cNvSpPr/>
      </dsp:nvSpPr>
      <dsp:spPr>
        <a:xfrm>
          <a:off x="1019731" y="259038"/>
          <a:ext cx="6750032" cy="2092483"/>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tr-TR" sz="2000" b="1" kern="1200" dirty="0"/>
            <a:t>Hücrelere ve yaşayan dokulara kimyasal, biyokimyasal ya da radyoaktif nitelikte zararlar veren her türlü maddedir.</a:t>
          </a:r>
        </a:p>
        <a:p>
          <a:pPr marL="228600" lvl="1" indent="-228600" algn="l" defTabSz="889000">
            <a:lnSpc>
              <a:spcPct val="90000"/>
            </a:lnSpc>
            <a:spcBef>
              <a:spcPct val="0"/>
            </a:spcBef>
            <a:spcAft>
              <a:spcPct val="15000"/>
            </a:spcAft>
            <a:buChar char="•"/>
          </a:pPr>
          <a:r>
            <a:rPr lang="tr-TR" sz="2000" b="1" kern="1200" dirty="0"/>
            <a:t>Zehrin en tipik özelliği bu zararlı etkisini en küçük dozlarda bile göstermesidir.</a:t>
          </a:r>
        </a:p>
      </dsp:txBody>
      <dsp:txXfrm>
        <a:off x="1019731" y="520598"/>
        <a:ext cx="5965351" cy="1569363"/>
      </dsp:txXfrm>
    </dsp:sp>
    <dsp:sp modelId="{BCCD6D43-039F-4A99-AD33-576F65773DEA}">
      <dsp:nvSpPr>
        <dsp:cNvPr id="0" name=""/>
        <dsp:cNvSpPr/>
      </dsp:nvSpPr>
      <dsp:spPr>
        <a:xfrm>
          <a:off x="1390" y="640344"/>
          <a:ext cx="1033927" cy="134117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116205" rIns="232410" bIns="116205" numCol="1" spcCol="1270" anchor="ctr" anchorCtr="0">
          <a:noAutofit/>
        </a:bodyPr>
        <a:lstStyle/>
        <a:p>
          <a:pPr marL="0" lvl="0" indent="0" algn="ctr" defTabSz="2711450">
            <a:lnSpc>
              <a:spcPct val="90000"/>
            </a:lnSpc>
            <a:spcBef>
              <a:spcPct val="0"/>
            </a:spcBef>
            <a:spcAft>
              <a:spcPct val="35000"/>
            </a:spcAft>
            <a:buNone/>
          </a:pPr>
          <a:r>
            <a:rPr lang="tr-TR" sz="6100" kern="1200" dirty="0"/>
            <a:t> </a:t>
          </a:r>
        </a:p>
      </dsp:txBody>
      <dsp:txXfrm>
        <a:off x="51862" y="690816"/>
        <a:ext cx="932983" cy="1240229"/>
      </dsp:txXfrm>
    </dsp:sp>
    <dsp:sp modelId="{1082491B-C783-428A-A4C1-AC62C6F9F426}">
      <dsp:nvSpPr>
        <dsp:cNvPr id="0" name=""/>
        <dsp:cNvSpPr/>
      </dsp:nvSpPr>
      <dsp:spPr>
        <a:xfrm>
          <a:off x="2141431" y="2753795"/>
          <a:ext cx="4672045" cy="2136423"/>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tr-TR" sz="2000" b="1" kern="1200" dirty="0"/>
            <a:t>Ağız yoluyla alınma ya da bir şekilde emilmeyle biyolojik sistemlerde hasar veya ölüm oluşturan maddeler zehir ya da </a:t>
          </a:r>
          <a:r>
            <a:rPr lang="tr-TR" sz="2000" b="1" kern="1200" dirty="0">
              <a:hlinkClick xmlns:r="http://schemas.openxmlformats.org/officeDocument/2006/relationships" r:id="rId1" tooltip="Toksin"/>
            </a:rPr>
            <a:t>Toksin</a:t>
          </a:r>
          <a:r>
            <a:rPr lang="tr-TR" sz="2000" b="1" kern="1200" dirty="0"/>
            <a:t>, bu maddeleri inceleyen bilim dalına ise </a:t>
          </a:r>
          <a:r>
            <a:rPr lang="tr-TR" sz="2000" b="1" kern="1200" dirty="0">
              <a:hlinkClick xmlns:r="http://schemas.openxmlformats.org/officeDocument/2006/relationships" r:id="rId2" tooltip="Toksikoloji"/>
            </a:rPr>
            <a:t>Toksikoloji</a:t>
          </a:r>
          <a:r>
            <a:rPr lang="tr-TR" sz="2000" b="1" kern="1200" dirty="0"/>
            <a:t> denir.</a:t>
          </a:r>
        </a:p>
      </dsp:txBody>
      <dsp:txXfrm>
        <a:off x="2141431" y="3020848"/>
        <a:ext cx="3870886" cy="1602317"/>
      </dsp:txXfrm>
    </dsp:sp>
    <dsp:sp modelId="{988EE5A8-6DE9-4090-A7A9-194871274C37}">
      <dsp:nvSpPr>
        <dsp:cNvPr id="0" name=""/>
        <dsp:cNvSpPr/>
      </dsp:nvSpPr>
      <dsp:spPr>
        <a:xfrm>
          <a:off x="928709" y="3159210"/>
          <a:ext cx="1204484" cy="121785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116205" rIns="232410" bIns="116205" numCol="1" spcCol="1270" anchor="ctr" anchorCtr="0">
          <a:noAutofit/>
        </a:bodyPr>
        <a:lstStyle/>
        <a:p>
          <a:pPr marL="0" lvl="0" indent="0" algn="ctr" defTabSz="2711450">
            <a:lnSpc>
              <a:spcPct val="90000"/>
            </a:lnSpc>
            <a:spcBef>
              <a:spcPct val="0"/>
            </a:spcBef>
            <a:spcAft>
              <a:spcPct val="35000"/>
            </a:spcAft>
            <a:buNone/>
          </a:pPr>
          <a:r>
            <a:rPr lang="tr-TR" sz="6100" kern="1200" dirty="0"/>
            <a:t> </a:t>
          </a:r>
        </a:p>
      </dsp:txBody>
      <dsp:txXfrm>
        <a:off x="987507" y="3218008"/>
        <a:ext cx="1086888" cy="110026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65B1EE-8152-4DA2-B65A-83429669D7AC}" type="datetimeFigureOut">
              <a:rPr lang="tr-TR" smtClean="0"/>
              <a:t>21.10.2020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3AF7EE-A25F-48DB-87A8-1EC80B4B1808}" type="slidenum">
              <a:rPr lang="tr-TR" smtClean="0"/>
              <a:t>‹#›</a:t>
            </a:fld>
            <a:endParaRPr lang="tr-TR"/>
          </a:p>
        </p:txBody>
      </p:sp>
    </p:spTree>
    <p:extLst>
      <p:ext uri="{BB962C8B-B14F-4D97-AF65-F5344CB8AC3E}">
        <p14:creationId xmlns:p14="http://schemas.microsoft.com/office/powerpoint/2010/main" val="3825217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79348C34-7BC5-4E65-A7F0-016464D3DEA4}" type="slidenum">
              <a:rPr lang="tr-TR" smtClean="0"/>
              <a:pPr/>
              <a:t>2</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6FB3554D-18AD-4CB2-A18B-513316925AA3}" type="datetimeFigureOut">
              <a:rPr lang="tr-TR" smtClean="0"/>
              <a:pPr/>
              <a:t>21.10.2020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BB2521A-557F-4D58-9410-B11F315E31B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alpha val="18000"/>
          </a:srgbClr>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B3554D-18AD-4CB2-A18B-513316925AA3}" type="datetimeFigureOut">
              <a:rPr lang="tr-TR" smtClean="0"/>
              <a:pPr/>
              <a:t>21.10.2020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2521A-557F-4D58-9410-B11F315E31BD}"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Layout" Target="../diagrams/layout4.xml"/><Relationship Id="rId7" Type="http://schemas.openxmlformats.org/officeDocument/2006/relationships/image" Target="../media/image5.jpe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hyperlink" Target="http://images.google.com.tr/imgres?imgurl=http://www.ay-bey.com/userfiles/image/krom(3).jpg&amp;imgrefurl=http://www.ay-bey.com/index.php?page=5&amp;usg=__HUP0oEAil_VSVWzhGBGyff1-szY=&amp;h=235&amp;w=312&amp;sz=63&amp;hl=tr&amp;start=19&amp;itbs=1&amp;tbnid=U6vIfRALqWwjsM:&amp;tbnh=88&amp;tbnw=117&amp;prev=/images?q=Krom+tozu&amp;hl=tr&amp;sa=G" TargetMode="Externa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Layout" Target="../diagrams/layout5.xml"/><Relationship Id="rId7" Type="http://schemas.openxmlformats.org/officeDocument/2006/relationships/image" Target="../media/image13.jpe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6.xml"/><Relationship Id="rId7" Type="http://schemas.openxmlformats.org/officeDocument/2006/relationships/image" Target="../media/image15.jpe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Düz Bağlayıcı"/>
          <p:cNvCxnSpPr/>
          <p:nvPr/>
        </p:nvCxnSpPr>
        <p:spPr>
          <a:xfrm>
            <a:off x="571472" y="1071546"/>
            <a:ext cx="7858180" cy="0"/>
          </a:xfrm>
          <a:prstGeom prst="line">
            <a:avLst/>
          </a:prstGeom>
        </p:spPr>
        <p:style>
          <a:lnRef idx="3">
            <a:schemeClr val="accent4"/>
          </a:lnRef>
          <a:fillRef idx="0">
            <a:schemeClr val="accent4"/>
          </a:fillRef>
          <a:effectRef idx="2">
            <a:schemeClr val="accent4"/>
          </a:effectRef>
          <a:fontRef idx="minor">
            <a:schemeClr val="tx1"/>
          </a:fontRef>
        </p:style>
      </p:cxnSp>
      <p:sp>
        <p:nvSpPr>
          <p:cNvPr id="4" name="3 Yuvarlatılmış Dikdörtgen"/>
          <p:cNvSpPr/>
          <p:nvPr/>
        </p:nvSpPr>
        <p:spPr>
          <a:xfrm>
            <a:off x="1995672" y="89858"/>
            <a:ext cx="5152656"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a:t>KİMYASAL MADDE</a:t>
            </a:r>
            <a:endParaRPr lang="tr-TR" dirty="0"/>
          </a:p>
        </p:txBody>
      </p:sp>
      <p:graphicFrame>
        <p:nvGraphicFramePr>
          <p:cNvPr id="5" name="4 Diyagram"/>
          <p:cNvGraphicFramePr/>
          <p:nvPr/>
        </p:nvGraphicFramePr>
        <p:xfrm>
          <a:off x="0" y="1142984"/>
          <a:ext cx="9144000"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yagram"/>
          <p:cNvGraphicFramePr/>
          <p:nvPr/>
        </p:nvGraphicFramePr>
        <p:xfrm>
          <a:off x="142844" y="142852"/>
          <a:ext cx="9001156" cy="65008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457200" y="407988"/>
            <a:ext cx="8229600" cy="60420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1 Düz Bağlayıcı"/>
          <p:cNvCxnSpPr/>
          <p:nvPr/>
        </p:nvCxnSpPr>
        <p:spPr>
          <a:xfrm>
            <a:off x="571472" y="1071546"/>
            <a:ext cx="7858180" cy="0"/>
          </a:xfrm>
          <a:prstGeom prst="line">
            <a:avLst/>
          </a:prstGeom>
        </p:spPr>
        <p:style>
          <a:lnRef idx="3">
            <a:schemeClr val="accent4"/>
          </a:lnRef>
          <a:fillRef idx="0">
            <a:schemeClr val="accent4"/>
          </a:fillRef>
          <a:effectRef idx="2">
            <a:schemeClr val="accent4"/>
          </a:effectRef>
          <a:fontRef idx="minor">
            <a:schemeClr val="tx1"/>
          </a:fontRef>
        </p:style>
      </p:cxnSp>
      <p:sp>
        <p:nvSpPr>
          <p:cNvPr id="3" name="2 Yuvarlatılmış Dikdörtgen"/>
          <p:cNvSpPr/>
          <p:nvPr/>
        </p:nvSpPr>
        <p:spPr>
          <a:xfrm>
            <a:off x="1071538" y="428604"/>
            <a:ext cx="7358114" cy="71438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18433" name="Rectangle 1"/>
          <p:cNvSpPr>
            <a:spLocks noChangeArrowheads="1"/>
          </p:cNvSpPr>
          <p:nvPr/>
        </p:nvSpPr>
        <p:spPr bwMode="auto">
          <a:xfrm>
            <a:off x="1142976" y="642918"/>
            <a:ext cx="685804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a:ln>
                  <a:noFill/>
                </a:ln>
                <a:solidFill>
                  <a:schemeClr val="bg1"/>
                </a:solidFill>
                <a:effectLst/>
                <a:latin typeface="Arial" pitchFamily="34" charset="0"/>
                <a:ea typeface="Times New Roman" pitchFamily="18" charset="0"/>
                <a:cs typeface="Arial" pitchFamily="34" charset="0"/>
              </a:rPr>
              <a:t>KİMYASALLARIN VÜCUDA GİRİŞ YOLLARI</a:t>
            </a:r>
            <a:endParaRPr kumimoji="0" lang="tr-TR" sz="2400" b="0" i="0" u="none" strike="noStrike" cap="none" normalizeH="0" baseline="0" dirty="0">
              <a:ln>
                <a:noFill/>
              </a:ln>
              <a:solidFill>
                <a:schemeClr val="bg1"/>
              </a:solidFill>
              <a:effectLst/>
              <a:latin typeface="Arial" pitchFamily="34" charset="0"/>
              <a:cs typeface="Arial" pitchFamily="34" charset="0"/>
            </a:endParaRPr>
          </a:p>
        </p:txBody>
      </p:sp>
      <p:graphicFrame>
        <p:nvGraphicFramePr>
          <p:cNvPr id="5" name="4 Diyagram"/>
          <p:cNvGraphicFramePr/>
          <p:nvPr/>
        </p:nvGraphicFramePr>
        <p:xfrm>
          <a:off x="0" y="1397000"/>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187624" y="612845"/>
            <a:ext cx="6696744" cy="1477328"/>
          </a:xfrm>
          <a:prstGeom prst="rect">
            <a:avLst/>
          </a:prstGeom>
        </p:spPr>
        <p:txBody>
          <a:bodyPr wrap="square">
            <a:spAutoFit/>
          </a:bodyPr>
          <a:lstStyle/>
          <a:p>
            <a:endParaRPr lang="tr-TR" dirty="0"/>
          </a:p>
          <a:p>
            <a:r>
              <a:rPr lang="tr-TR" dirty="0">
                <a:solidFill>
                  <a:schemeClr val="bg1"/>
                </a:solidFill>
              </a:rPr>
              <a:t>Sindirim Yolu </a:t>
            </a:r>
          </a:p>
          <a:p>
            <a:endParaRPr lang="tr-TR" dirty="0"/>
          </a:p>
          <a:p>
            <a:endParaRPr lang="tr-TR" dirty="0"/>
          </a:p>
          <a:p>
            <a:endParaRPr lang="tr-TR" dirty="0"/>
          </a:p>
        </p:txBody>
      </p:sp>
      <p:sp>
        <p:nvSpPr>
          <p:cNvPr id="4" name="3 Yuvarlatılmış Dikdörtgen"/>
          <p:cNvSpPr/>
          <p:nvPr/>
        </p:nvSpPr>
        <p:spPr>
          <a:xfrm>
            <a:off x="357158" y="1916832"/>
            <a:ext cx="6015042" cy="44644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t>İnsanlar zararlı kimyasal maddeleri farkında olmadan ağız yolu ile alabilirler. Yutulan zehirli bileşikler sindirim yollarında </a:t>
            </a:r>
            <a:r>
              <a:rPr lang="tr-TR" dirty="0" err="1"/>
              <a:t>absorbe</a:t>
            </a:r>
            <a:r>
              <a:rPr lang="tr-TR" dirty="0"/>
              <a:t> edilerek kan dolaşımına geçebilir. Bu duruma verilebilecek en çarpıcı örnek kurşun oksittir. Kurşun oksitle çalışılan işyerlerinde (akü fabrikaları gibi) işçiler sigara içmeden, herhangi </a:t>
            </a:r>
            <a:r>
              <a:rPr lang="tr-TR" dirty="0" err="1"/>
              <a:t>birşey</a:t>
            </a:r>
            <a:r>
              <a:rPr lang="tr-TR" dirty="0"/>
              <a:t> yemeden önce ve vardiya sonunda el ve ağızlarını iyice yıkamazlarsa ciddi sağlık sorunlarıyla karşılaşabilirler. Eğer zehirleyici toz yiyecekle veya tükürükle yutulduğunda vücut sıvısında çözünmez ise bağırsak yoluyla doğrudan dışarı atılır.</a:t>
            </a:r>
          </a:p>
          <a:p>
            <a:r>
              <a:rPr lang="tr-TR" dirty="0"/>
              <a:t>Endüstriyel zehirlenmeler genellikle kroniktir, seyrek olarak akut etkilenmelere de rastlanır. Bu nedenle etkilenmeler çoğu kez başlangıçta </a:t>
            </a:r>
            <a:r>
              <a:rPr lang="tr-TR" dirty="0" err="1"/>
              <a:t>farkedilmemekte</a:t>
            </a:r>
            <a:r>
              <a:rPr lang="tr-TR" dirty="0"/>
              <a:t>, belirtiler (semptomlar) ortaya çıktıktan sonra alınan önlemler ve tedavinin başarı oranları zaman zaman düşük olmaktadır.</a:t>
            </a:r>
          </a:p>
        </p:txBody>
      </p:sp>
      <p:sp>
        <p:nvSpPr>
          <p:cNvPr id="6" name="1 Yuvarlatılmış Dikdörtgen"/>
          <p:cNvSpPr/>
          <p:nvPr/>
        </p:nvSpPr>
        <p:spPr>
          <a:xfrm>
            <a:off x="357158" y="188640"/>
            <a:ext cx="7743234" cy="129614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b="1" dirty="0">
              <a:solidFill>
                <a:schemeClr val="bg1"/>
              </a:solidFill>
            </a:endParaRPr>
          </a:p>
          <a:p>
            <a:r>
              <a:rPr lang="tr-TR" b="1" dirty="0">
                <a:solidFill>
                  <a:schemeClr val="bg1"/>
                </a:solidFill>
              </a:rPr>
              <a:t>Sindirim yolu</a:t>
            </a:r>
            <a:r>
              <a:rPr lang="tr-TR" dirty="0">
                <a:solidFill>
                  <a:schemeClr val="bg1"/>
                </a:solidFill>
              </a:rPr>
              <a:t>:Solunan havada bulunan tozların yutulması, kimyasal bulaşmış ellerin temizlenmeden yemek yenilmesi, sigara içilmesi veya yanlışlıkla yutma yoluyla, gaz, toz, buhar, duman, sıvı veya katı maddeler vücuda sindirim yoluyla da girebilir</a:t>
            </a:r>
          </a:p>
          <a:p>
            <a:pPr algn="ctr"/>
            <a:endParaRPr lang="tr-TR" dirty="0"/>
          </a:p>
        </p:txBody>
      </p:sp>
      <p:pic>
        <p:nvPicPr>
          <p:cNvPr id="7" name="Picture 2" descr="http://www.porttakal.com/haber_img/f/3/c/1/f3c1a0affb_b.jpg"/>
          <p:cNvPicPr>
            <a:picLocks noChangeAspect="1" noChangeArrowheads="1"/>
          </p:cNvPicPr>
          <p:nvPr/>
        </p:nvPicPr>
        <p:blipFill>
          <a:blip r:embed="rId2" cstate="print"/>
          <a:srcRect/>
          <a:stretch>
            <a:fillRect/>
          </a:stretch>
        </p:blipFill>
        <p:spPr bwMode="auto">
          <a:xfrm>
            <a:off x="6788993" y="2090173"/>
            <a:ext cx="2190750" cy="2190750"/>
          </a:xfrm>
          <a:prstGeom prst="rect">
            <a:avLst/>
          </a:prstGeom>
          <a:noFill/>
        </p:spPr>
      </p:pic>
    </p:spTree>
    <p:extLst>
      <p:ext uri="{BB962C8B-B14F-4D97-AF65-F5344CB8AC3E}">
        <p14:creationId xmlns:p14="http://schemas.microsoft.com/office/powerpoint/2010/main" val="4258055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mimdap.org/w/wp-content/uploads/2008/06/santral1.JPG"/>
          <p:cNvPicPr>
            <a:picLocks noChangeAspect="1" noChangeArrowheads="1"/>
          </p:cNvPicPr>
          <p:nvPr/>
        </p:nvPicPr>
        <p:blipFill>
          <a:blip r:embed="rId2" cstate="print"/>
          <a:srcRect/>
          <a:stretch>
            <a:fillRect/>
          </a:stretch>
        </p:blipFill>
        <p:spPr bwMode="auto">
          <a:xfrm>
            <a:off x="5857884" y="571480"/>
            <a:ext cx="3019412" cy="2264560"/>
          </a:xfrm>
          <a:prstGeom prst="rect">
            <a:avLst/>
          </a:prstGeom>
          <a:noFill/>
        </p:spPr>
      </p:pic>
      <p:sp>
        <p:nvSpPr>
          <p:cNvPr id="7" name="6 Sağ Ok"/>
          <p:cNvSpPr/>
          <p:nvPr/>
        </p:nvSpPr>
        <p:spPr>
          <a:xfrm>
            <a:off x="5143504" y="1357298"/>
            <a:ext cx="500066" cy="107157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8" name="7 Yuvarlatılmış Dikdörtgen"/>
          <p:cNvSpPr/>
          <p:nvPr/>
        </p:nvSpPr>
        <p:spPr>
          <a:xfrm>
            <a:off x="428595" y="571480"/>
            <a:ext cx="4822065" cy="6286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err="1">
                <a:solidFill>
                  <a:schemeClr val="bg1"/>
                </a:solidFill>
              </a:rPr>
              <a:t>Absorbsiyon</a:t>
            </a:r>
            <a:r>
              <a:rPr lang="tr-TR" dirty="0">
                <a:solidFill>
                  <a:schemeClr val="bg1"/>
                </a:solidFill>
              </a:rPr>
              <a:t>. Özel önlem alınmamış ve uyarı bulunmayan bazı kimyasallara dokunulması veya bu maddelerle koruyucusuz çalışılması, işçilerin pek çok kimyasalın zararlı miktarlarına deri yolu ile maruz kalmalarına neden olur. Deri yolu ile </a:t>
            </a:r>
            <a:r>
              <a:rPr lang="tr-TR" dirty="0" err="1">
                <a:solidFill>
                  <a:schemeClr val="bg1"/>
                </a:solidFill>
              </a:rPr>
              <a:t>absorblanma</a:t>
            </a:r>
            <a:r>
              <a:rPr lang="tr-TR" dirty="0">
                <a:solidFill>
                  <a:schemeClr val="bg1"/>
                </a:solidFill>
              </a:rPr>
              <a:t> genellikle sıvı haldeki kimyasalları için geçerli ise de, tozlarda eğer ter ile ıslatılırsa deriden emilebilir. Bazı kimyasallar hiçbir etki uyandırmadan deriden  </a:t>
            </a:r>
            <a:r>
              <a:rPr lang="tr-TR" dirty="0" err="1">
                <a:solidFill>
                  <a:schemeClr val="bg1"/>
                </a:solidFill>
              </a:rPr>
              <a:t>difüzlenebilir</a:t>
            </a:r>
            <a:r>
              <a:rPr lang="tr-TR" dirty="0">
                <a:solidFill>
                  <a:schemeClr val="bg1"/>
                </a:solidFill>
              </a:rPr>
              <a:t>. Deride tahrişe neden olan </a:t>
            </a:r>
            <a:r>
              <a:rPr lang="tr-TR" dirty="0" err="1">
                <a:solidFill>
                  <a:schemeClr val="bg1"/>
                </a:solidFill>
              </a:rPr>
              <a:t>NaOH</a:t>
            </a:r>
            <a:r>
              <a:rPr lang="tr-TR" dirty="0">
                <a:solidFill>
                  <a:schemeClr val="bg1"/>
                </a:solidFill>
              </a:rPr>
              <a:t>, </a:t>
            </a:r>
            <a:r>
              <a:rPr lang="tr-TR" dirty="0" err="1">
                <a:solidFill>
                  <a:schemeClr val="bg1"/>
                </a:solidFill>
              </a:rPr>
              <a:t>HCl</a:t>
            </a:r>
            <a:r>
              <a:rPr lang="tr-TR" dirty="0">
                <a:solidFill>
                  <a:schemeClr val="bg1"/>
                </a:solidFill>
              </a:rPr>
              <a:t>, H2SO4 </a:t>
            </a:r>
            <a:r>
              <a:rPr lang="tr-TR" dirty="0" err="1">
                <a:solidFill>
                  <a:schemeClr val="bg1"/>
                </a:solidFill>
              </a:rPr>
              <a:t>vb</a:t>
            </a:r>
            <a:r>
              <a:rPr lang="tr-TR" dirty="0">
                <a:solidFill>
                  <a:schemeClr val="bg1"/>
                </a:solidFill>
              </a:rPr>
              <a:t> aşındırıcı maddelerin aksine bazı kimyasallarda herhangi bir tahriş hissedilmez. Bu da tehlikenin fark edilmemesine yol açabilir. </a:t>
            </a:r>
            <a:r>
              <a:rPr lang="tr-TR" dirty="0" err="1">
                <a:solidFill>
                  <a:schemeClr val="bg1"/>
                </a:solidFill>
              </a:rPr>
              <a:t>Toluen</a:t>
            </a:r>
            <a:r>
              <a:rPr lang="tr-TR" dirty="0">
                <a:solidFill>
                  <a:schemeClr val="bg1"/>
                </a:solidFill>
              </a:rPr>
              <a:t>, seyreltik soda vb. maddeler tarafından derinin koruyucu dış tabakası zarar görebilir ve bu durumda benzen, anilin, fenol gibi başka kimyasallar da deriden kan dolaşımına geçer. Ayrıca gözler de sıçrama veya buhar şeklinde bulunan maddeleri </a:t>
            </a:r>
            <a:r>
              <a:rPr lang="tr-TR" dirty="0" err="1">
                <a:solidFill>
                  <a:schemeClr val="bg1"/>
                </a:solidFill>
              </a:rPr>
              <a:t>absorbe</a:t>
            </a:r>
            <a:r>
              <a:rPr lang="tr-TR" dirty="0">
                <a:solidFill>
                  <a:schemeClr val="bg1"/>
                </a:solidFill>
              </a:rPr>
              <a:t> ederler</a:t>
            </a:r>
          </a:p>
          <a:p>
            <a:pPr algn="ctr"/>
            <a:endParaRPr lang="tr-TR" dirty="0"/>
          </a:p>
        </p:txBody>
      </p:sp>
      <p:pic>
        <p:nvPicPr>
          <p:cNvPr id="17412" name="Picture 4" descr="http://www.dermis.net/bilder/CD001/550px/img0039.jpg"/>
          <p:cNvPicPr>
            <a:picLocks noChangeAspect="1" noChangeArrowheads="1"/>
          </p:cNvPicPr>
          <p:nvPr/>
        </p:nvPicPr>
        <p:blipFill>
          <a:blip r:embed="rId3" cstate="print"/>
          <a:srcRect/>
          <a:stretch>
            <a:fillRect/>
          </a:stretch>
        </p:blipFill>
        <p:spPr bwMode="auto">
          <a:xfrm>
            <a:off x="5500694" y="3429000"/>
            <a:ext cx="3492562" cy="2514644"/>
          </a:xfrm>
          <a:prstGeom prst="rect">
            <a:avLst/>
          </a:prstGeom>
          <a:noFill/>
        </p:spPr>
      </p:pic>
      <p:sp>
        <p:nvSpPr>
          <p:cNvPr id="11" name="10 Sağ Ok"/>
          <p:cNvSpPr/>
          <p:nvPr/>
        </p:nvSpPr>
        <p:spPr>
          <a:xfrm>
            <a:off x="5143504" y="4071942"/>
            <a:ext cx="214314" cy="114300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476672"/>
            <a:ext cx="6048672" cy="504056"/>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200" dirty="0"/>
              <a:t>Endüstriyel Gazlar ve Tozlar</a:t>
            </a:r>
          </a:p>
        </p:txBody>
      </p:sp>
      <p:sp>
        <p:nvSpPr>
          <p:cNvPr id="3" name="Dikdörtgen 2"/>
          <p:cNvSpPr/>
          <p:nvPr/>
        </p:nvSpPr>
        <p:spPr>
          <a:xfrm>
            <a:off x="0" y="1268760"/>
            <a:ext cx="9144000" cy="430887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endParaRPr lang="tr-TR" b="1" dirty="0"/>
          </a:p>
          <a:p>
            <a:endParaRPr lang="tr-TR" b="1" dirty="0"/>
          </a:p>
          <a:p>
            <a:r>
              <a:rPr lang="tr-TR" sz="2000" b="1" dirty="0"/>
              <a:t>GAZLAR</a:t>
            </a:r>
          </a:p>
          <a:p>
            <a:r>
              <a:rPr lang="tr-TR" sz="2000" b="1" dirty="0"/>
              <a:t>A- Boğucu gazlar: </a:t>
            </a:r>
            <a:r>
              <a:rPr lang="tr-TR" sz="2000" dirty="0"/>
              <a:t>Normal atmosferik basınçtaki hava da bulunan oksijen oranını hacimce % 18'lerin altına düşürerek havasızlıktan dolayı boğulmaya neden olurlar. </a:t>
            </a:r>
          </a:p>
          <a:p>
            <a:endParaRPr lang="tr-TR" sz="2000" dirty="0"/>
          </a:p>
          <a:p>
            <a:r>
              <a:rPr lang="tr-TR" sz="2000" b="1" dirty="0"/>
              <a:t>B- Tahriş edici gazlar</a:t>
            </a:r>
          </a:p>
          <a:p>
            <a:endParaRPr lang="tr-TR" sz="2000" dirty="0"/>
          </a:p>
          <a:p>
            <a:r>
              <a:rPr lang="tr-TR" sz="2000" b="1" dirty="0"/>
              <a:t>C- Sistemik zehir etkisi gösteren gazlar</a:t>
            </a:r>
            <a:endParaRPr lang="tr-TR" sz="2000" dirty="0"/>
          </a:p>
          <a:p>
            <a:endParaRPr lang="tr-TR" sz="2000" dirty="0"/>
          </a:p>
          <a:p>
            <a:endParaRPr lang="tr-TR" sz="2000" dirty="0"/>
          </a:p>
          <a:p>
            <a:r>
              <a:rPr lang="tr-TR" sz="2000" b="1" dirty="0"/>
              <a:t>TOZLAR</a:t>
            </a:r>
            <a:endParaRPr lang="tr-TR" sz="2000" dirty="0"/>
          </a:p>
          <a:p>
            <a:endParaRPr lang="tr-TR" sz="2000" dirty="0"/>
          </a:p>
          <a:p>
            <a:endParaRPr lang="tr-TR" dirty="0"/>
          </a:p>
        </p:txBody>
      </p:sp>
    </p:spTree>
    <p:extLst>
      <p:ext uri="{BB962C8B-B14F-4D97-AF65-F5344CB8AC3E}">
        <p14:creationId xmlns:p14="http://schemas.microsoft.com/office/powerpoint/2010/main" val="4138772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596" y="0"/>
            <a:ext cx="8229600" cy="778098"/>
          </a:xfrm>
        </p:spPr>
        <p:txBody>
          <a:bodyPr>
            <a:normAutofit/>
          </a:bodyPr>
          <a:lstStyle/>
          <a:p>
            <a:r>
              <a:rPr lang="tr-TR" sz="3200" b="1" dirty="0">
                <a:latin typeface="Times New Roman" pitchFamily="18" charset="0"/>
                <a:cs typeface="Times New Roman" pitchFamily="18" charset="0"/>
              </a:rPr>
              <a:t>A-Boğucu gazlar:</a:t>
            </a:r>
            <a:endParaRPr lang="tr-TR" sz="3200" dirty="0">
              <a:latin typeface="Times New Roman" pitchFamily="18" charset="0"/>
              <a:cs typeface="Times New Roman" pitchFamily="18" charset="0"/>
            </a:endParaRPr>
          </a:p>
        </p:txBody>
      </p:sp>
      <p:sp>
        <p:nvSpPr>
          <p:cNvPr id="3" name="Dikdörtgen 2"/>
          <p:cNvSpPr/>
          <p:nvPr/>
        </p:nvSpPr>
        <p:spPr>
          <a:xfrm>
            <a:off x="0" y="642918"/>
            <a:ext cx="9144000" cy="584775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endParaRPr lang="tr-TR" sz="2200" b="1" dirty="0"/>
          </a:p>
          <a:p>
            <a:pPr lvl="0"/>
            <a:r>
              <a:rPr lang="tr-TR" sz="2200" b="1" dirty="0"/>
              <a:t>Karbondioksit (C02), </a:t>
            </a:r>
            <a:r>
              <a:rPr lang="tr-TR" sz="2200" dirty="0"/>
              <a:t>5000 </a:t>
            </a:r>
            <a:r>
              <a:rPr lang="tr-TR" sz="2200" dirty="0" err="1"/>
              <a:t>ppm</a:t>
            </a:r>
            <a:r>
              <a:rPr lang="tr-TR" sz="2200" dirty="0"/>
              <a:t> (milyonda kısım olarak) : Şarap mahzenlerinde devamlı fermantasyon sonucu havaya fazla miktarda karışabilir. Karbonlu maddelerin tam yanması sonucu oluşur. Karbondioksitin basınç altında kuru hale getirilmesiyle elde edilen kuru buz (</a:t>
            </a:r>
            <a:r>
              <a:rPr lang="tr-TR" sz="2200" dirty="0" err="1"/>
              <a:t>dry</a:t>
            </a:r>
            <a:r>
              <a:rPr lang="tr-TR" sz="2200" dirty="0"/>
              <a:t> </a:t>
            </a:r>
            <a:r>
              <a:rPr lang="tr-TR" sz="2200" dirty="0" err="1"/>
              <a:t>ice</a:t>
            </a:r>
            <a:r>
              <a:rPr lang="tr-TR" sz="2200" dirty="0"/>
              <a:t>) soğutucularda kullanılırsa, soğutulan depolarda  C02 oranı yükselebilir.</a:t>
            </a:r>
          </a:p>
          <a:p>
            <a:pPr lvl="0"/>
            <a:r>
              <a:rPr lang="tr-TR" sz="2200" b="1" dirty="0"/>
              <a:t>Metan (CH4) </a:t>
            </a:r>
            <a:r>
              <a:rPr lang="tr-TR" sz="2200" dirty="0"/>
              <a:t>(e.l:5,3 -14,0): Bataklık gazı olarak bilinir, çünkü bitkilerin çürümesi ve ayrışması sonucu oluşur. Yurdumuzda en sık kömür ocaklarında karşılaşılmaktadır.</a:t>
            </a:r>
          </a:p>
          <a:p>
            <a:pPr lvl="0"/>
            <a:r>
              <a:rPr lang="tr-TR" sz="2200" b="1" dirty="0" err="1"/>
              <a:t>Etan</a:t>
            </a:r>
            <a:r>
              <a:rPr lang="tr-TR" sz="2200" b="1" dirty="0"/>
              <a:t> (C2H6) </a:t>
            </a:r>
            <a:r>
              <a:rPr lang="tr-TR" sz="2200" dirty="0"/>
              <a:t>: Çeşitli kimya sanayinde karşılaşılır.</a:t>
            </a:r>
          </a:p>
          <a:p>
            <a:pPr lvl="0"/>
            <a:r>
              <a:rPr lang="tr-TR" sz="2200" b="1" dirty="0" err="1"/>
              <a:t>Propan</a:t>
            </a:r>
            <a:r>
              <a:rPr lang="tr-TR" sz="2200" b="1" dirty="0"/>
              <a:t> ve bütan (C3H8 ve C4H10) </a:t>
            </a:r>
            <a:r>
              <a:rPr lang="tr-TR" sz="2200" dirty="0"/>
              <a:t>bütan için (e.l: 1,9 - 8,5):                      Evlerde ve işyerlerinde kullanılan sıvılaştırılmış petrol gazıdır (LPG).   L.P.G. :1000 </a:t>
            </a:r>
            <a:r>
              <a:rPr lang="tr-TR" sz="2200" dirty="0" err="1"/>
              <a:t>ppm</a:t>
            </a:r>
            <a:r>
              <a:rPr lang="tr-TR" sz="2200" dirty="0"/>
              <a:t>; 1800 mg/m3.</a:t>
            </a:r>
          </a:p>
          <a:p>
            <a:pPr lvl="0"/>
            <a:r>
              <a:rPr lang="tr-TR" sz="2200" b="1" dirty="0"/>
              <a:t>Asetilen (C2H2)</a:t>
            </a:r>
            <a:r>
              <a:rPr lang="tr-TR" sz="2200" dirty="0"/>
              <a:t>, (e.l: 2,5 -81): Kaynak işlerinde ve bazı kimya endüstrisinde kullanılır.</a:t>
            </a:r>
          </a:p>
          <a:p>
            <a:pPr lvl="0"/>
            <a:r>
              <a:rPr lang="tr-TR" sz="2200" b="1" dirty="0"/>
              <a:t>Hidrojen </a:t>
            </a:r>
            <a:r>
              <a:rPr lang="tr-TR" sz="2200" dirty="0"/>
              <a:t>( e.l: 4,0-75), Akü şarj odalarında açığa .çıkabilir.</a:t>
            </a:r>
          </a:p>
          <a:p>
            <a:r>
              <a:rPr lang="tr-TR" sz="2200" dirty="0"/>
              <a:t>Azot, Argon, Neon, Helyum, Etilen ve </a:t>
            </a:r>
            <a:r>
              <a:rPr lang="tr-TR" sz="2200" dirty="0" err="1"/>
              <a:t>Propilen</a:t>
            </a:r>
            <a:r>
              <a:rPr lang="tr-TR" sz="2200" dirty="0"/>
              <a:t> gibi gazlar da bu sınıfa girer.</a:t>
            </a:r>
          </a:p>
        </p:txBody>
      </p:sp>
    </p:spTree>
    <p:extLst>
      <p:ext uri="{BB962C8B-B14F-4D97-AF65-F5344CB8AC3E}">
        <p14:creationId xmlns:p14="http://schemas.microsoft.com/office/powerpoint/2010/main" val="2204766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71472" y="0"/>
            <a:ext cx="8229600" cy="582594"/>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sz="3600" b="1" dirty="0">
                <a:latin typeface="Times New Roman" pitchFamily="18" charset="0"/>
                <a:cs typeface="Times New Roman" pitchFamily="18" charset="0"/>
              </a:rPr>
              <a:t>A-Boğucu gazlar:</a:t>
            </a:r>
            <a:endParaRPr lang="tr-TR" sz="3600" dirty="0"/>
          </a:p>
        </p:txBody>
      </p:sp>
      <p:sp>
        <p:nvSpPr>
          <p:cNvPr id="3" name="Dikdörtgen 2"/>
          <p:cNvSpPr/>
          <p:nvPr/>
        </p:nvSpPr>
        <p:spPr>
          <a:xfrm>
            <a:off x="0" y="642918"/>
            <a:ext cx="9144000" cy="5940088"/>
          </a:xfrm>
          <a:prstGeom prst="rect">
            <a:avLst/>
          </a:prstGeom>
        </p:spPr>
        <p:style>
          <a:lnRef idx="0">
            <a:scrgbClr r="0" g="0" b="0"/>
          </a:lnRef>
          <a:fillRef idx="1003">
            <a:schemeClr val="lt1"/>
          </a:fillRef>
          <a:effectRef idx="0">
            <a:scrgbClr r="0" g="0" b="0"/>
          </a:effectRef>
          <a:fontRef idx="major"/>
        </p:style>
        <p:txBody>
          <a:bodyPr wrap="square">
            <a:spAutoFit/>
          </a:bodyPr>
          <a:lstStyle/>
          <a:p>
            <a:pPr lvl="0"/>
            <a:endParaRPr lang="tr-TR" sz="2000" b="1" dirty="0"/>
          </a:p>
          <a:p>
            <a:pPr lvl="0" algn="just"/>
            <a:r>
              <a:rPr lang="tr-TR" sz="2400" b="1" dirty="0" err="1"/>
              <a:t>Karbonmonoksit</a:t>
            </a:r>
            <a:r>
              <a:rPr lang="tr-TR" sz="2400" b="1" dirty="0"/>
              <a:t> (CO), </a:t>
            </a:r>
            <a:r>
              <a:rPr lang="tr-TR" sz="2400" dirty="0"/>
              <a:t>50 </a:t>
            </a:r>
            <a:r>
              <a:rPr lang="tr-TR" sz="2400" dirty="0" err="1"/>
              <a:t>ppm</a:t>
            </a:r>
            <a:r>
              <a:rPr lang="tr-TR" sz="2400" dirty="0"/>
              <a:t>, (</a:t>
            </a:r>
            <a:r>
              <a:rPr lang="tr-TR" sz="2400" dirty="0" err="1"/>
              <a:t>e.l</a:t>
            </a:r>
            <a:r>
              <a:rPr lang="tr-TR" sz="2400" dirty="0"/>
              <a:t>: 12,5-74):</a:t>
            </a:r>
          </a:p>
          <a:p>
            <a:pPr algn="just"/>
            <a:r>
              <a:rPr lang="tr-TR" sz="2400" dirty="0"/>
              <a:t>Benzinli veya motorlu taşıtların egzoz gazlarında %4-7 oranında bulunur. Bu yüzden garajda otobüs, otomobil çalışırsa veya kapalı yerlerde bu yakıtla herhangi bir motor çalışırsa ve havalandırma yeterli düzeyde olmazsa tehlike belirir. Egzoz boruları arızalı olan araçlarda CO gazı, sürücü veya yolcu oturma yerlerine sızarak zehirlenme yapabilir. Kok fabrikalarında, yüksek fırınlarda </a:t>
            </a:r>
            <a:r>
              <a:rPr lang="tr-TR" sz="2400" dirty="0" err="1"/>
              <a:t>CO'e</a:t>
            </a:r>
            <a:r>
              <a:rPr lang="tr-TR" sz="2400" dirty="0"/>
              <a:t> her zaman rastlanır. </a:t>
            </a:r>
          </a:p>
          <a:p>
            <a:pPr algn="just"/>
            <a:endParaRPr lang="tr-TR" sz="2400" dirty="0"/>
          </a:p>
          <a:p>
            <a:pPr algn="just"/>
            <a:r>
              <a:rPr lang="tr-TR" sz="2400" dirty="0"/>
              <a:t>Maden ocaklarında yangın sonucu, ya da metan gazının hava ile karışımından ibaret olan grizu gazı patlamaları sonucu, yoğun miktarda CO oluşur ve </a:t>
            </a:r>
            <a:r>
              <a:rPr lang="tr-TR" sz="2400" dirty="0" err="1"/>
              <a:t>CO'le</a:t>
            </a:r>
            <a:r>
              <a:rPr lang="tr-TR" sz="2400" dirty="0"/>
              <a:t> zehirlenme görülür. İşyerlerinde CO nedeniyle havasızlıktan boğulma olayları çoğu kez Pazartesi sabahları olur. Hafta sonu kapalı olduğundan soğumuş olan sistemler (fırınlar gibi) Pazartesi günü ısıtıldığında tam yanma olduğu halde baca gazları soğuk yüzeylere hızla çarpınca önemli miktarda CO oluşur.</a:t>
            </a:r>
          </a:p>
        </p:txBody>
      </p:sp>
    </p:spTree>
    <p:extLst>
      <p:ext uri="{BB962C8B-B14F-4D97-AF65-F5344CB8AC3E}">
        <p14:creationId xmlns:p14="http://schemas.microsoft.com/office/powerpoint/2010/main" val="532170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19256" cy="792088"/>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sz="3600" b="1" dirty="0">
                <a:latin typeface="Times New Roman" pitchFamily="18" charset="0"/>
                <a:cs typeface="Times New Roman" pitchFamily="18" charset="0"/>
              </a:rPr>
              <a:t>A-Boğucu gazlar:</a:t>
            </a:r>
            <a:endParaRPr lang="tr-TR" dirty="0"/>
          </a:p>
        </p:txBody>
      </p:sp>
      <p:sp>
        <p:nvSpPr>
          <p:cNvPr id="3" name="Dikdörtgen 2"/>
          <p:cNvSpPr/>
          <p:nvPr/>
        </p:nvSpPr>
        <p:spPr>
          <a:xfrm>
            <a:off x="709294" y="1052736"/>
            <a:ext cx="8064896" cy="532453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r>
              <a:rPr lang="tr-TR" sz="2000" b="1" dirty="0"/>
              <a:t>Hidrojen siyanür </a:t>
            </a:r>
            <a:r>
              <a:rPr lang="tr-TR" sz="2000" dirty="0"/>
              <a:t>( </a:t>
            </a:r>
            <a:r>
              <a:rPr lang="tr-TR" sz="2000" b="1" dirty="0"/>
              <a:t>HCN </a:t>
            </a:r>
            <a:r>
              <a:rPr lang="tr-TR" sz="2000" dirty="0"/>
              <a:t>), 10 </a:t>
            </a:r>
            <a:r>
              <a:rPr lang="tr-TR" sz="2000" dirty="0" err="1"/>
              <a:t>ppm</a:t>
            </a:r>
            <a:r>
              <a:rPr lang="tr-TR" sz="2000" dirty="0"/>
              <a:t>, (</a:t>
            </a:r>
            <a:r>
              <a:rPr lang="tr-TR" sz="2000" dirty="0" err="1"/>
              <a:t>e.l</a:t>
            </a:r>
            <a:r>
              <a:rPr lang="tr-TR" sz="2000" dirty="0"/>
              <a:t>: 5,6 -40):</a:t>
            </a:r>
          </a:p>
          <a:p>
            <a:r>
              <a:rPr lang="tr-TR" sz="2000" dirty="0"/>
              <a:t>Sentetik lif ve plastik üretiminde, elektrolizle metallerin kaplanmasında, siyanür tuzları ve </a:t>
            </a:r>
            <a:r>
              <a:rPr lang="tr-TR" sz="2000" dirty="0" err="1"/>
              <a:t>nitritlerinin</a:t>
            </a:r>
            <a:r>
              <a:rPr lang="tr-TR" sz="2000" dirty="0"/>
              <a:t> üretiminde, böcek ve kemiricilere karşı öldürücü ilaç olarak kullanılır.</a:t>
            </a:r>
          </a:p>
          <a:p>
            <a:r>
              <a:rPr lang="tr-TR" sz="2000" b="1" dirty="0"/>
              <a:t>Hidrojen sülfür (H2S), </a:t>
            </a:r>
            <a:r>
              <a:rPr lang="tr-TR" sz="2000" dirty="0"/>
              <a:t>10 </a:t>
            </a:r>
            <a:r>
              <a:rPr lang="tr-TR" sz="2000" dirty="0" err="1"/>
              <a:t>ppm</a:t>
            </a:r>
            <a:r>
              <a:rPr lang="tr-TR" sz="2000" dirty="0"/>
              <a:t>, ( </a:t>
            </a:r>
            <a:r>
              <a:rPr lang="tr-TR" sz="2000" dirty="0" err="1"/>
              <a:t>e.l</a:t>
            </a:r>
            <a:r>
              <a:rPr lang="tr-TR" sz="2000" dirty="0"/>
              <a:t>: 4,0 - 44):</a:t>
            </a:r>
          </a:p>
          <a:p>
            <a:r>
              <a:rPr lang="tr-TR" sz="2000" dirty="0"/>
              <a:t>Orta düzeydeki konsantrasyonlarına bile maruz kalmada ani ölümlere neden olan gazların arasında hidrojen önemli bir yer tutar. Kükürt içeren maddelerle çalışma olan yerlerde, işçilere bu gazın süratle boğarak öldürme özelliği olduğu öğretilmelidir. Burada gözden uzak tutulması gereken bir durum da; düşük düzeyde ki hidrojen sülfür konsantrasyonuna maruz kalmaya alışık kişilerde yüksek düzeylerde (konsantrasyonlarda) koku alma duyuşunun uyarıcı olmayacağıdır. Yani salt duyu organlarıyla gazın arttığını sezinleyemez. Eğer hidrojen sülfür olan bir alanda işçilerden biri düşerse diğer işçiler o alanda uygun solunum yolları koruyucusu kullanmadan kazalıyı kurtarmaya girmemelidir.</a:t>
            </a:r>
          </a:p>
          <a:p>
            <a:r>
              <a:rPr lang="tr-TR" sz="2000" dirty="0"/>
              <a:t>H2S hayvansal ve bitkisel atıkların kokuşması sonucu oluşur. Kimya ve boya endüstrisinde, viskoz ve </a:t>
            </a:r>
            <a:r>
              <a:rPr lang="tr-TR" sz="2000" dirty="0" err="1"/>
              <a:t>rayon</a:t>
            </a:r>
            <a:r>
              <a:rPr lang="tr-TR" sz="2000" dirty="0"/>
              <a:t> ipliği yapımı gibi işlerde de karşılaşılabilir.</a:t>
            </a:r>
          </a:p>
        </p:txBody>
      </p:sp>
    </p:spTree>
    <p:extLst>
      <p:ext uri="{BB962C8B-B14F-4D97-AF65-F5344CB8AC3E}">
        <p14:creationId xmlns:p14="http://schemas.microsoft.com/office/powerpoint/2010/main" val="2314952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2018" y="116632"/>
            <a:ext cx="8229600" cy="850106"/>
          </a:xfrm>
        </p:spPr>
        <p:style>
          <a:lnRef idx="2">
            <a:schemeClr val="dk1"/>
          </a:lnRef>
          <a:fillRef idx="1">
            <a:schemeClr val="lt1"/>
          </a:fillRef>
          <a:effectRef idx="0">
            <a:schemeClr val="dk1"/>
          </a:effectRef>
          <a:fontRef idx="minor">
            <a:schemeClr val="dk1"/>
          </a:fontRef>
        </p:style>
        <p:txBody>
          <a:bodyPr>
            <a:noAutofit/>
          </a:bodyPr>
          <a:lstStyle/>
          <a:p>
            <a:br>
              <a:rPr lang="tr-TR" sz="3200" b="1" dirty="0"/>
            </a:br>
            <a:r>
              <a:rPr lang="tr-TR" sz="3200" b="1" dirty="0"/>
              <a:t>B- Tahriş edici gazlar</a:t>
            </a:r>
            <a:br>
              <a:rPr lang="tr-TR" sz="3200" b="1" dirty="0"/>
            </a:br>
            <a:endParaRPr lang="tr-TR" sz="3200" dirty="0"/>
          </a:p>
        </p:txBody>
      </p:sp>
      <p:sp>
        <p:nvSpPr>
          <p:cNvPr id="3" name="Dikdörtgen 2"/>
          <p:cNvSpPr/>
          <p:nvPr/>
        </p:nvSpPr>
        <p:spPr>
          <a:xfrm>
            <a:off x="467544" y="908720"/>
            <a:ext cx="8352928" cy="594008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tr-TR" sz="2000" b="1" dirty="0"/>
              <a:t>Amonyak </a:t>
            </a:r>
            <a:r>
              <a:rPr lang="tr-TR" sz="2000" dirty="0"/>
              <a:t>( </a:t>
            </a:r>
            <a:r>
              <a:rPr lang="tr-TR" sz="2000" b="1" dirty="0"/>
              <a:t>NH3), </a:t>
            </a:r>
            <a:r>
              <a:rPr lang="tr-TR" sz="2000" dirty="0"/>
              <a:t>25 </a:t>
            </a:r>
            <a:r>
              <a:rPr lang="tr-TR" sz="2000" dirty="0" err="1"/>
              <a:t>ppm</a:t>
            </a:r>
            <a:r>
              <a:rPr lang="tr-TR" sz="2000" dirty="0"/>
              <a:t>, (17 mg/m3) ( </a:t>
            </a:r>
            <a:r>
              <a:rPr lang="tr-TR" sz="2000" dirty="0" err="1"/>
              <a:t>e.l</a:t>
            </a:r>
            <a:r>
              <a:rPr lang="tr-TR" sz="2000" dirty="0"/>
              <a:t>: 16 - 25 ):</a:t>
            </a:r>
          </a:p>
          <a:p>
            <a:r>
              <a:rPr lang="tr-TR" sz="2000" dirty="0"/>
              <a:t>Tekstil sanayi, sun'i gübre, üre, nitrik asit, bazı boyaların üretimi gibi işlerde karşılaşılır.</a:t>
            </a:r>
          </a:p>
          <a:p>
            <a:r>
              <a:rPr lang="tr-TR" sz="2000" b="1" dirty="0"/>
              <a:t>Klor </a:t>
            </a:r>
            <a:r>
              <a:rPr lang="tr-TR" sz="2000" dirty="0"/>
              <a:t>( </a:t>
            </a:r>
            <a:r>
              <a:rPr lang="tr-TR" sz="2000" b="1" dirty="0"/>
              <a:t>CI2 </a:t>
            </a:r>
            <a:r>
              <a:rPr lang="tr-TR" sz="2000" dirty="0"/>
              <a:t>), 1 </a:t>
            </a:r>
            <a:r>
              <a:rPr lang="tr-TR" sz="2000" dirty="0" err="1"/>
              <a:t>ppm</a:t>
            </a:r>
            <a:r>
              <a:rPr lang="tr-TR" sz="2000" dirty="0"/>
              <a:t> , (3 mg/m3):</a:t>
            </a:r>
          </a:p>
          <a:p>
            <a:r>
              <a:rPr lang="tr-TR" sz="2000" dirty="0"/>
              <a:t>Tekstil ve kağıt endüstrisinde beyazlatıcı olarak, su ve sıvı atıkların dezenfeksiyon gibi işlerde, alüminyum pres döküm işlerinde ( </a:t>
            </a:r>
            <a:r>
              <a:rPr lang="tr-TR" sz="2000" dirty="0" err="1"/>
              <a:t>dezoksidan</a:t>
            </a:r>
            <a:r>
              <a:rPr lang="tr-TR" sz="2000" dirty="0"/>
              <a:t> olarak ) karşılaşılabilir.</a:t>
            </a:r>
          </a:p>
          <a:p>
            <a:r>
              <a:rPr lang="tr-TR" sz="2000" b="1" dirty="0" err="1"/>
              <a:t>Kükürtdioksit</a:t>
            </a:r>
            <a:r>
              <a:rPr lang="tr-TR" sz="2000" b="1" dirty="0"/>
              <a:t> </a:t>
            </a:r>
            <a:r>
              <a:rPr lang="tr-TR" sz="2000" dirty="0"/>
              <a:t>( </a:t>
            </a:r>
            <a:r>
              <a:rPr lang="tr-TR" sz="2000" b="1" dirty="0"/>
              <a:t>S02 </a:t>
            </a:r>
            <a:r>
              <a:rPr lang="tr-TR" sz="2000" dirty="0"/>
              <a:t>), 2 </a:t>
            </a:r>
            <a:r>
              <a:rPr lang="tr-TR" sz="2000" dirty="0" err="1"/>
              <a:t>ppm</a:t>
            </a:r>
            <a:r>
              <a:rPr lang="tr-TR" sz="2000" dirty="0"/>
              <a:t> ( 5 mg/m3):</a:t>
            </a:r>
          </a:p>
          <a:p>
            <a:r>
              <a:rPr lang="tr-TR" sz="2000" dirty="0"/>
              <a:t>Sülfürik asit üretiminde, tekstil ve un sanayinde beyazlatıcı olarak, selüloz ve kağıt endüstrisinde kullanılır. Kok fırınlarında, petrol rafinerilerinde, kükürt bazlı cevherlerin arıtılması işlerinde, kömür ve </a:t>
            </a:r>
            <a:r>
              <a:rPr lang="tr-TR" sz="2000" dirty="0" err="1"/>
              <a:t>fuel-oil</a:t>
            </a:r>
            <a:r>
              <a:rPr lang="tr-TR" sz="2000" dirty="0"/>
              <a:t> gibi kükürtlü yakıtların yanması sonucu oluşur.</a:t>
            </a:r>
          </a:p>
          <a:p>
            <a:r>
              <a:rPr lang="tr-TR" sz="2000" b="1" dirty="0"/>
              <a:t>Fosgen ( COCI2), </a:t>
            </a:r>
            <a:r>
              <a:rPr lang="tr-TR" sz="2000" dirty="0"/>
              <a:t>0,1 </a:t>
            </a:r>
            <a:r>
              <a:rPr lang="tr-TR" sz="2000" dirty="0" err="1"/>
              <a:t>ppm</a:t>
            </a:r>
            <a:r>
              <a:rPr lang="tr-TR" sz="2000" dirty="0"/>
              <a:t> ,(0,4. mg/m3): Klorlu bileşiklerin yüksek ısıyla etkileşimi sonucu (istenmeyen bir tepkime biçiminde) oluşur.</a:t>
            </a:r>
          </a:p>
          <a:p>
            <a:r>
              <a:rPr lang="tr-TR" sz="2000" b="1" dirty="0" err="1"/>
              <a:t>Azotoksitleri</a:t>
            </a:r>
            <a:r>
              <a:rPr lang="tr-TR" sz="2000" b="1" dirty="0"/>
              <a:t> </a:t>
            </a:r>
            <a:r>
              <a:rPr lang="tr-TR" sz="2000" dirty="0"/>
              <a:t>( </a:t>
            </a:r>
            <a:r>
              <a:rPr lang="tr-TR" sz="2000" b="1" dirty="0" err="1"/>
              <a:t>NOx</a:t>
            </a:r>
            <a:r>
              <a:rPr lang="tr-TR" sz="2000" b="1" dirty="0"/>
              <a:t> </a:t>
            </a:r>
            <a:r>
              <a:rPr lang="tr-TR" sz="2000" dirty="0"/>
              <a:t>) : Savaş gazlarından biridir.	</a:t>
            </a:r>
          </a:p>
          <a:p>
            <a:r>
              <a:rPr lang="tr-TR" sz="2000" dirty="0"/>
              <a:t>Nitrik asit üretimi, patlayıcı madde üretimi, </a:t>
            </a:r>
            <a:r>
              <a:rPr lang="tr-TR" sz="2000" dirty="0" err="1"/>
              <a:t>nitrosellüloz</a:t>
            </a:r>
            <a:r>
              <a:rPr lang="tr-TR" sz="2000" dirty="0"/>
              <a:t> ve bazı boyaların üretiminde oluşur. Ark kaynaklarında, dizel ve otomobil egzoz gazlarında bulunur. </a:t>
            </a:r>
          </a:p>
          <a:p>
            <a:r>
              <a:rPr lang="tr-TR" sz="2000" dirty="0" err="1"/>
              <a:t>Azotdioksit</a:t>
            </a:r>
            <a:r>
              <a:rPr lang="tr-TR" sz="2000" dirty="0"/>
              <a:t> (NO2): 3 </a:t>
            </a:r>
            <a:r>
              <a:rPr lang="tr-TR" sz="2000" dirty="0" err="1"/>
              <a:t>ppm</a:t>
            </a:r>
            <a:r>
              <a:rPr lang="tr-TR" sz="2000" dirty="0"/>
              <a:t>, ( 6 mg/m3).</a:t>
            </a:r>
          </a:p>
        </p:txBody>
      </p:sp>
    </p:spTree>
    <p:extLst>
      <p:ext uri="{BB962C8B-B14F-4D97-AF65-F5344CB8AC3E}">
        <p14:creationId xmlns:p14="http://schemas.microsoft.com/office/powerpoint/2010/main" val="2730292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0" y="1556792"/>
            <a:ext cx="9144000" cy="489364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endParaRPr lang="tr-TR" b="1" dirty="0"/>
          </a:p>
          <a:p>
            <a:endParaRPr lang="tr-TR" b="1" dirty="0"/>
          </a:p>
          <a:p>
            <a:r>
              <a:rPr lang="tr-TR" sz="2200" b="1" dirty="0"/>
              <a:t>Ozon </a:t>
            </a:r>
            <a:r>
              <a:rPr lang="tr-TR" sz="2200" dirty="0"/>
              <a:t>( </a:t>
            </a:r>
            <a:r>
              <a:rPr lang="tr-TR" sz="2200" b="1" dirty="0"/>
              <a:t>03 </a:t>
            </a:r>
            <a:r>
              <a:rPr lang="tr-TR" sz="2200" dirty="0"/>
              <a:t>), 0,1 </a:t>
            </a:r>
            <a:r>
              <a:rPr lang="tr-TR" sz="2200" dirty="0" err="1"/>
              <a:t>ppm</a:t>
            </a:r>
            <a:r>
              <a:rPr lang="tr-TR" sz="2200" dirty="0"/>
              <a:t>, (0,2 mg/m3) :</a:t>
            </a:r>
          </a:p>
          <a:p>
            <a:r>
              <a:rPr lang="tr-TR" sz="2200" dirty="0"/>
              <a:t>Ark kaynakçılığında, röntgen odalarında, un, nişasta, şeker, kumaş </a:t>
            </a:r>
            <a:r>
              <a:rPr lang="tr-TR" sz="2200" dirty="0" err="1"/>
              <a:t>v.b</a:t>
            </a:r>
            <a:r>
              <a:rPr lang="tr-TR" sz="2200" dirty="0"/>
              <a:t>. maddelerin beyazlatılmasında kullanılır.</a:t>
            </a:r>
          </a:p>
          <a:p>
            <a:endParaRPr lang="tr-TR" sz="2200" dirty="0"/>
          </a:p>
          <a:p>
            <a:r>
              <a:rPr lang="tr-TR" sz="2200" b="1" dirty="0"/>
              <a:t>Formaldehit { HCHO </a:t>
            </a:r>
            <a:r>
              <a:rPr lang="tr-TR" sz="2200" dirty="0"/>
              <a:t>), 0,75 </a:t>
            </a:r>
            <a:r>
              <a:rPr lang="tr-TR" sz="2200" dirty="0" err="1"/>
              <a:t>ppm</a:t>
            </a:r>
            <a:r>
              <a:rPr lang="tr-TR" sz="2200" dirty="0"/>
              <a:t>(*), ( </a:t>
            </a:r>
            <a:r>
              <a:rPr lang="tr-TR" sz="2200" dirty="0" err="1"/>
              <a:t>e.l</a:t>
            </a:r>
            <a:r>
              <a:rPr lang="tr-TR" sz="2200" dirty="0"/>
              <a:t>: 7.0 - 73 ) :</a:t>
            </a:r>
          </a:p>
          <a:p>
            <a:r>
              <a:rPr lang="tr-TR" sz="2200" dirty="0"/>
              <a:t>Tekstil sanayinde, dericilikte, biracılıkta, su geçirmez kağıt yapımında, cam ve ayna işlerinde, sentetik reçine yapımında, suni tutkal ve çeşitli plastik madde üretiminde karşılaşılabilir.</a:t>
            </a:r>
          </a:p>
          <a:p>
            <a:r>
              <a:rPr lang="tr-TR" sz="2200" dirty="0"/>
              <a:t>Bor </a:t>
            </a:r>
            <a:r>
              <a:rPr lang="tr-TR" sz="2200" dirty="0" err="1"/>
              <a:t>triflorür</a:t>
            </a:r>
            <a:r>
              <a:rPr lang="tr-TR" sz="2200" dirty="0"/>
              <a:t>, </a:t>
            </a:r>
            <a:r>
              <a:rPr lang="tr-TR" sz="2200" dirty="0" err="1"/>
              <a:t>Butadien</a:t>
            </a:r>
            <a:r>
              <a:rPr lang="tr-TR" sz="2200" dirty="0"/>
              <a:t>, </a:t>
            </a:r>
            <a:r>
              <a:rPr lang="tr-TR" sz="2200" dirty="0" err="1"/>
              <a:t>Dimetilamin</a:t>
            </a:r>
            <a:r>
              <a:rPr lang="tr-TR" sz="2200" dirty="0"/>
              <a:t>, Hidrojen klorür, Hidrojen </a:t>
            </a:r>
            <a:r>
              <a:rPr lang="tr-TR" sz="2200" dirty="0" err="1"/>
              <a:t>florür</a:t>
            </a:r>
            <a:r>
              <a:rPr lang="tr-TR" sz="2200" dirty="0"/>
              <a:t> ve Metil </a:t>
            </a:r>
            <a:r>
              <a:rPr lang="tr-TR" sz="2200" dirty="0" err="1"/>
              <a:t>amin'de</a:t>
            </a:r>
            <a:r>
              <a:rPr lang="tr-TR" sz="2200" dirty="0"/>
              <a:t> bu sınıfa girer.</a:t>
            </a:r>
          </a:p>
          <a:p>
            <a:endParaRPr lang="tr-TR" sz="2000" dirty="0"/>
          </a:p>
          <a:p>
            <a:endParaRPr lang="tr-TR" dirty="0"/>
          </a:p>
          <a:p>
            <a:endParaRPr lang="tr-TR" dirty="0"/>
          </a:p>
        </p:txBody>
      </p:sp>
      <p:sp>
        <p:nvSpPr>
          <p:cNvPr id="4" name="Başlık 1"/>
          <p:cNvSpPr>
            <a:spLocks noGrp="1"/>
          </p:cNvSpPr>
          <p:nvPr>
            <p:ph type="title"/>
          </p:nvPr>
        </p:nvSpPr>
        <p:spPr/>
        <p:style>
          <a:lnRef idx="2">
            <a:schemeClr val="dk1"/>
          </a:lnRef>
          <a:fillRef idx="1">
            <a:schemeClr val="lt1"/>
          </a:fillRef>
          <a:effectRef idx="0">
            <a:schemeClr val="dk1"/>
          </a:effectRef>
          <a:fontRef idx="minor">
            <a:schemeClr val="dk1"/>
          </a:fontRef>
        </p:style>
        <p:txBody>
          <a:bodyPr>
            <a:noAutofit/>
          </a:bodyPr>
          <a:lstStyle/>
          <a:p>
            <a:br>
              <a:rPr lang="tr-TR" sz="3200" b="1" dirty="0"/>
            </a:br>
            <a:r>
              <a:rPr lang="tr-TR" sz="3200" b="1" dirty="0"/>
              <a:t>B- Tahriş edici gazlar</a:t>
            </a:r>
            <a:br>
              <a:rPr lang="tr-TR" sz="3200" b="1" dirty="0"/>
            </a:br>
            <a:endParaRPr lang="tr-TR" sz="3200" dirty="0"/>
          </a:p>
        </p:txBody>
      </p:sp>
    </p:spTree>
    <p:extLst>
      <p:ext uri="{BB962C8B-B14F-4D97-AF65-F5344CB8AC3E}">
        <p14:creationId xmlns:p14="http://schemas.microsoft.com/office/powerpoint/2010/main" val="1133360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chemeClr val="accent5">
              <a:lumMod val="60000"/>
              <a:lumOff val="40000"/>
            </a:schemeClr>
          </a:solidFill>
        </p:spPr>
        <p:txBody>
          <a:bodyPr>
            <a:normAutofit/>
          </a:bodyPr>
          <a:lstStyle/>
          <a:p>
            <a:r>
              <a:rPr lang="tr-TR" sz="3200" b="1" dirty="0"/>
              <a:t>C- Sistemik zehir etkisi gösteren gazlar</a:t>
            </a:r>
            <a:br>
              <a:rPr lang="tr-TR" sz="3200" dirty="0"/>
            </a:br>
            <a:endParaRPr lang="tr-TR" sz="3200" dirty="0"/>
          </a:p>
        </p:txBody>
      </p:sp>
      <p:sp>
        <p:nvSpPr>
          <p:cNvPr id="3" name="Dikdörtgen 2"/>
          <p:cNvSpPr/>
          <p:nvPr/>
        </p:nvSpPr>
        <p:spPr>
          <a:xfrm>
            <a:off x="611560" y="1124744"/>
            <a:ext cx="7848872" cy="5570756"/>
          </a:xfrm>
          <a:prstGeom prst="rect">
            <a:avLst/>
          </a:prstGeom>
          <a:solidFill>
            <a:srgbClr val="FFC000"/>
          </a:solidFill>
        </p:spPr>
        <p:txBody>
          <a:bodyPr wrap="square">
            <a:spAutoFit/>
          </a:bodyPr>
          <a:lstStyle/>
          <a:p>
            <a:r>
              <a:rPr lang="tr-TR" sz="2000" b="1" dirty="0"/>
              <a:t>Asrin ( AsH3 </a:t>
            </a:r>
            <a:r>
              <a:rPr lang="tr-TR" sz="2000" dirty="0"/>
              <a:t>), 0,05 </a:t>
            </a:r>
            <a:r>
              <a:rPr lang="tr-TR" sz="2000" dirty="0" err="1"/>
              <a:t>ppm</a:t>
            </a:r>
            <a:r>
              <a:rPr lang="tr-TR" sz="2000" dirty="0"/>
              <a:t> ,(0,2 mg/m3):</a:t>
            </a:r>
          </a:p>
          <a:p>
            <a:r>
              <a:rPr lang="tr-TR" sz="2000" dirty="0"/>
              <a:t>Arsenik içeren metallerin asitlerle temasa gelmesi gibi işlemlerde oluşur.</a:t>
            </a:r>
          </a:p>
          <a:p>
            <a:r>
              <a:rPr lang="tr-TR" sz="2000" b="1" dirty="0" err="1"/>
              <a:t>Stibin</a:t>
            </a:r>
            <a:r>
              <a:rPr lang="tr-TR" sz="2000" b="1" dirty="0"/>
              <a:t> ( SbH3 </a:t>
            </a:r>
            <a:r>
              <a:rPr lang="tr-TR" sz="2000" dirty="0"/>
              <a:t>), 0,1 </a:t>
            </a:r>
            <a:r>
              <a:rPr lang="tr-TR" sz="2000" dirty="0" err="1"/>
              <a:t>ppm</a:t>
            </a:r>
            <a:r>
              <a:rPr lang="tr-TR" sz="2000" dirty="0"/>
              <a:t>, (0,5 mg/m3) :</a:t>
            </a:r>
          </a:p>
          <a:p>
            <a:r>
              <a:rPr lang="tr-TR" sz="2000" dirty="0"/>
              <a:t>Antimon içeren metallerin asitle reaksiyona girdiği proseslerde yan ürün olarak, akümülatörlerin aşırı şarj edilmesi gibi işlemler sonucu oluşabilir.</a:t>
            </a:r>
          </a:p>
          <a:p>
            <a:r>
              <a:rPr lang="tr-TR" sz="2000" b="1" dirty="0" err="1"/>
              <a:t>Fosfin</a:t>
            </a:r>
            <a:r>
              <a:rPr lang="tr-TR" sz="2000" b="1" dirty="0"/>
              <a:t> </a:t>
            </a:r>
            <a:r>
              <a:rPr lang="tr-TR" sz="2000" dirty="0"/>
              <a:t>( </a:t>
            </a:r>
            <a:r>
              <a:rPr lang="tr-TR" sz="2000" b="1" dirty="0"/>
              <a:t>PH3 </a:t>
            </a:r>
            <a:r>
              <a:rPr lang="tr-TR" sz="2000" dirty="0"/>
              <a:t>), 0,3 </a:t>
            </a:r>
            <a:r>
              <a:rPr lang="tr-TR" sz="2000" dirty="0" err="1"/>
              <a:t>ppm</a:t>
            </a:r>
            <a:r>
              <a:rPr lang="tr-TR" sz="2000" dirty="0"/>
              <a:t> , (0,4 mg/m3):</a:t>
            </a:r>
          </a:p>
          <a:p>
            <a:r>
              <a:rPr lang="tr-TR" sz="2000" dirty="0"/>
              <a:t>Sıcak fosforik asit ve asetilen gazı üretiminde </a:t>
            </a:r>
            <a:r>
              <a:rPr lang="tr-TR" sz="2000" dirty="0" err="1"/>
              <a:t>fosfin</a:t>
            </a:r>
            <a:r>
              <a:rPr lang="tr-TR" sz="2000" dirty="0"/>
              <a:t> tehlikesi vardır. Ayrıca alüminyum fosfat uygun olmayan depolarda nemlenirse </a:t>
            </a:r>
            <a:r>
              <a:rPr lang="tr-TR" sz="2000" dirty="0" err="1"/>
              <a:t>fosfin</a:t>
            </a:r>
            <a:r>
              <a:rPr lang="tr-TR" sz="2000" dirty="0"/>
              <a:t> gazı çıkma olasılığı vardır.</a:t>
            </a:r>
          </a:p>
          <a:p>
            <a:r>
              <a:rPr lang="tr-TR" sz="2000" b="1" dirty="0"/>
              <a:t>Nikel karbonil ( NiC04 </a:t>
            </a:r>
            <a:r>
              <a:rPr lang="tr-TR" sz="2000" dirty="0"/>
              <a:t>), 0,05 </a:t>
            </a:r>
            <a:r>
              <a:rPr lang="tr-TR" sz="2000" dirty="0" err="1"/>
              <a:t>ppm</a:t>
            </a:r>
            <a:r>
              <a:rPr lang="tr-TR" sz="2000" dirty="0"/>
              <a:t>, (0,35 mg/m3) </a:t>
            </a:r>
            <a:r>
              <a:rPr lang="tr-TR" sz="2000" dirty="0" err="1"/>
              <a:t>Ni</a:t>
            </a:r>
            <a:r>
              <a:rPr lang="tr-TR" sz="2000" dirty="0"/>
              <a:t> olarak :</a:t>
            </a:r>
          </a:p>
          <a:p>
            <a:r>
              <a:rPr lang="tr-TR" sz="2000" dirty="0"/>
              <a:t>Saf nikel üretiminde, metallerin kaplanmasında, elektronik ve plastik endüstrisinde, petrol saflaştırmasında ve </a:t>
            </a:r>
            <a:r>
              <a:rPr lang="tr-TR" sz="2000" dirty="0" err="1"/>
              <a:t>hidrojenasyon</a:t>
            </a:r>
            <a:r>
              <a:rPr lang="tr-TR" sz="2000" dirty="0"/>
              <a:t> olaylarında katalizör olarak nikel kullanıldığında karbonil oluşabilir.</a:t>
            </a:r>
          </a:p>
          <a:p>
            <a:r>
              <a:rPr lang="tr-TR" sz="2000" b="1" dirty="0"/>
              <a:t>Karbon sülfür { CS2</a:t>
            </a:r>
            <a:r>
              <a:rPr lang="tr-TR" sz="2000" dirty="0"/>
              <a:t>), 10 </a:t>
            </a:r>
            <a:r>
              <a:rPr lang="tr-TR" sz="2000" dirty="0" err="1"/>
              <a:t>ppm</a:t>
            </a:r>
            <a:r>
              <a:rPr lang="tr-TR" sz="2000" dirty="0"/>
              <a:t>, (30 mg/m3), (</a:t>
            </a:r>
            <a:r>
              <a:rPr lang="tr-TR" sz="2000" dirty="0" err="1"/>
              <a:t>e.l</a:t>
            </a:r>
            <a:r>
              <a:rPr lang="tr-TR" sz="2000" dirty="0"/>
              <a:t>: 1.3 - 50) :</a:t>
            </a:r>
          </a:p>
          <a:p>
            <a:r>
              <a:rPr lang="tr-TR" sz="2000" dirty="0"/>
              <a:t>Bazı lak ve verniklerin üretiminde, </a:t>
            </a:r>
            <a:r>
              <a:rPr lang="tr-TR" sz="2000" dirty="0" err="1"/>
              <a:t>viskos</a:t>
            </a:r>
            <a:r>
              <a:rPr lang="tr-TR" sz="2000" dirty="0"/>
              <a:t> ipeği yapımı gibi işlerde karşılaşılabilir.</a:t>
            </a:r>
          </a:p>
          <a:p>
            <a:endParaRPr lang="tr-TR" dirty="0"/>
          </a:p>
          <a:p>
            <a:endParaRPr lang="tr-TR" dirty="0"/>
          </a:p>
        </p:txBody>
      </p:sp>
    </p:spTree>
    <p:extLst>
      <p:ext uri="{BB962C8B-B14F-4D97-AF65-F5344CB8AC3E}">
        <p14:creationId xmlns:p14="http://schemas.microsoft.com/office/powerpoint/2010/main" val="3170236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596" y="0"/>
            <a:ext cx="8229600" cy="785794"/>
          </a:xfrm>
        </p:spPr>
        <p:txBody>
          <a:bodyPr/>
          <a:lstStyle/>
          <a:p>
            <a:r>
              <a:rPr lang="tr-TR" dirty="0"/>
              <a:t>Tehlikeli Tozlar</a:t>
            </a:r>
          </a:p>
        </p:txBody>
      </p:sp>
      <p:sp>
        <p:nvSpPr>
          <p:cNvPr id="5" name="Rectangle 2"/>
          <p:cNvSpPr>
            <a:spLocks noChangeArrowheads="1"/>
          </p:cNvSpPr>
          <p:nvPr/>
        </p:nvSpPr>
        <p:spPr bwMode="auto">
          <a:xfrm>
            <a:off x="0" y="1000108"/>
            <a:ext cx="9144000" cy="5509200"/>
          </a:xfrm>
          <a:prstGeom prst="rect">
            <a:avLst/>
          </a:prstGeo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endParaRPr lang="tr-TR" sz="2200" dirty="0">
              <a:latin typeface="Arial" pitchFamily="34" charset="0"/>
              <a:ea typeface="Times New Roman" pitchFamily="18" charset="0"/>
              <a:cs typeface="Arial" pitchFamily="34" charset="0"/>
            </a:endParaRPr>
          </a:p>
          <a:p>
            <a:pPr marL="0" marR="0" lvl="0" indent="449263" algn="just" defTabSz="914400" rtl="0" eaLnBrk="1" fontAlgn="base" latinLnBrk="0" hangingPunct="1">
              <a:lnSpc>
                <a:spcPct val="100000"/>
              </a:lnSpc>
              <a:spcBef>
                <a:spcPct val="0"/>
              </a:spcBef>
              <a:spcAft>
                <a:spcPct val="0"/>
              </a:spcAft>
              <a:buClrTx/>
              <a:buSzTx/>
              <a:buFontTx/>
              <a:buNone/>
              <a:tabLst/>
            </a:pPr>
            <a:r>
              <a:rPr kumimoji="0" lang="tr-TR"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Endüstride kullanılan bir terim olarak toz, havada asılı olarak kalabilen, büyüklüğü 0,1 ile 25 mikron arasında değişen katı partikülleri ifade eder. </a:t>
            </a:r>
          </a:p>
          <a:p>
            <a:pPr marL="0" marR="0" lvl="0" indent="449263" algn="just" defTabSz="914400" rtl="0" eaLnBrk="1" fontAlgn="base" latinLnBrk="0" hangingPunct="1">
              <a:lnSpc>
                <a:spcPct val="100000"/>
              </a:lnSpc>
              <a:spcBef>
                <a:spcPct val="0"/>
              </a:spcBef>
              <a:spcAft>
                <a:spcPct val="0"/>
              </a:spcAft>
              <a:buClrTx/>
              <a:buSzTx/>
              <a:buFontTx/>
              <a:buNone/>
              <a:tabLst/>
            </a:pPr>
            <a:r>
              <a:rPr kumimoji="0" lang="tr-TR"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5 mikronun üzerindeki tozlar, genellikle solunum problemi oluşturacak kadar uzun süre havada asılı kalamazlar.</a:t>
            </a:r>
            <a:endParaRPr kumimoji="0" lang="tr-TR" sz="2200" b="0" i="0" u="none" strike="noStrike" cap="none" normalizeH="0" baseline="0" dirty="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tr-TR"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Tozlar havaya çeşitli kaynaklardan dağılabilir. Örneğin, tozlu bir madde ile bir işlem yapılırken (kurşun oksit tozunun karıştırıcıya boşaltılırken veya talk tozu ile bir ürün tozlandırırken). Öğütme, ezme, patlama, sarsma ve delme gibi işlemlerle katı maddeler küçük ölçülere indirildiğinde, öğütme ve sarsma gibi mekanik hareketleri sağlayan cihazlar tozun havaya yayılması için gerekli enerji kaynağını da oluşturur.</a:t>
            </a:r>
            <a:endParaRPr kumimoji="0" lang="tr-TR" sz="2200" b="0" i="0" u="none" strike="noStrike" cap="none" normalizeH="0" baseline="0" dirty="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tr-TR"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Toz </a:t>
            </a:r>
            <a:r>
              <a:rPr kumimoji="0" lang="tr-TR" sz="2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maruziyetini</a:t>
            </a:r>
            <a:r>
              <a:rPr kumimoji="0" lang="tr-TR"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 doğru olarak değerlendirebilmek için; kimyasal bileşimi, partikül büyüklüğü, havadaki toz </a:t>
            </a:r>
            <a:r>
              <a:rPr kumimoji="0" lang="tr-TR" sz="2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derşimi</a:t>
            </a:r>
            <a:r>
              <a:rPr kumimoji="0" lang="tr-TR"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 ve dağılma özelliği gibi birçok faktörün bilinmesi gerekir.</a:t>
            </a:r>
          </a:p>
        </p:txBody>
      </p:sp>
    </p:spTree>
    <p:extLst>
      <p:ext uri="{BB962C8B-B14F-4D97-AF65-F5344CB8AC3E}">
        <p14:creationId xmlns:p14="http://schemas.microsoft.com/office/powerpoint/2010/main" val="3683619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9486"/>
            <a:ext cx="8291264" cy="562074"/>
          </a:xfrm>
        </p:spPr>
        <p:txBody>
          <a:bodyPr>
            <a:noAutofit/>
          </a:bodyPr>
          <a:lstStyle/>
          <a:p>
            <a:br>
              <a:rPr lang="tr-TR" sz="2800" dirty="0"/>
            </a:br>
            <a:r>
              <a:rPr lang="tr-TR" sz="2800" b="1" dirty="0"/>
              <a:t>Tehlikeli Endüstriyel Tozların Temel Sınıflandırması</a:t>
            </a:r>
            <a:br>
              <a:rPr lang="tr-TR" sz="2800" dirty="0"/>
            </a:br>
            <a:endParaRPr lang="tr-TR" sz="2800" dirty="0"/>
          </a:p>
        </p:txBody>
      </p:sp>
      <p:graphicFrame>
        <p:nvGraphicFramePr>
          <p:cNvPr id="3" name="Tablo 2"/>
          <p:cNvGraphicFramePr>
            <a:graphicFrameLocks noGrp="1"/>
          </p:cNvGraphicFramePr>
          <p:nvPr>
            <p:extLst>
              <p:ext uri="{D42A27DB-BD31-4B8C-83A1-F6EECF244321}">
                <p14:modId xmlns:p14="http://schemas.microsoft.com/office/powerpoint/2010/main" val="1113736055"/>
              </p:ext>
            </p:extLst>
          </p:nvPr>
        </p:nvGraphicFramePr>
        <p:xfrm>
          <a:off x="30832" y="548640"/>
          <a:ext cx="9143999" cy="6309360"/>
        </p:xfrm>
        <a:graphic>
          <a:graphicData uri="http://schemas.openxmlformats.org/drawingml/2006/table">
            <a:tbl>
              <a:tblPr firstRow="1" firstCol="1" lastRow="1" lastCol="1" bandRow="1" bandCol="1">
                <a:tableStyleId>{5C22544A-7EE6-4342-B048-85BDC9FD1C3A}</a:tableStyleId>
              </a:tblPr>
              <a:tblGrid>
                <a:gridCol w="2975013">
                  <a:extLst>
                    <a:ext uri="{9D8B030D-6E8A-4147-A177-3AD203B41FA5}">
                      <a16:colId xmlns:a16="http://schemas.microsoft.com/office/drawing/2014/main" val="20000"/>
                    </a:ext>
                  </a:extLst>
                </a:gridCol>
                <a:gridCol w="3084493">
                  <a:extLst>
                    <a:ext uri="{9D8B030D-6E8A-4147-A177-3AD203B41FA5}">
                      <a16:colId xmlns:a16="http://schemas.microsoft.com/office/drawing/2014/main" val="20001"/>
                    </a:ext>
                  </a:extLst>
                </a:gridCol>
                <a:gridCol w="3084493">
                  <a:extLst>
                    <a:ext uri="{9D8B030D-6E8A-4147-A177-3AD203B41FA5}">
                      <a16:colId xmlns:a16="http://schemas.microsoft.com/office/drawing/2014/main" val="20002"/>
                    </a:ext>
                  </a:extLst>
                </a:gridCol>
              </a:tblGrid>
              <a:tr h="237988">
                <a:tc>
                  <a:txBody>
                    <a:bodyPr/>
                    <a:lstStyle/>
                    <a:p>
                      <a:pPr algn="just">
                        <a:spcAft>
                          <a:spcPts val="0"/>
                        </a:spcAft>
                      </a:pPr>
                      <a:r>
                        <a:rPr lang="tr-TR" sz="1800" dirty="0">
                          <a:effectLst/>
                        </a:rPr>
                        <a:t>Tozun Çeşidi</a:t>
                      </a:r>
                      <a:endParaRPr lang="tr-TR" sz="1800" dirty="0">
                        <a:effectLst/>
                        <a:latin typeface="Times New Roman"/>
                        <a:ea typeface="Times New Roman"/>
                      </a:endParaRPr>
                    </a:p>
                  </a:txBody>
                  <a:tcPr marL="68580" marR="68580" marT="0" marB="0"/>
                </a:tc>
                <a:tc>
                  <a:txBody>
                    <a:bodyPr/>
                    <a:lstStyle/>
                    <a:p>
                      <a:pPr algn="just">
                        <a:spcAft>
                          <a:spcPts val="0"/>
                        </a:spcAft>
                      </a:pPr>
                      <a:r>
                        <a:rPr lang="tr-TR" sz="1800">
                          <a:effectLst/>
                        </a:rPr>
                        <a:t>En Sık Oluştuğu İş Kodu</a:t>
                      </a:r>
                      <a:endParaRPr lang="tr-TR" sz="1800">
                        <a:effectLst/>
                        <a:latin typeface="Times New Roman"/>
                        <a:ea typeface="Times New Roman"/>
                      </a:endParaRPr>
                    </a:p>
                  </a:txBody>
                  <a:tcPr marL="68580" marR="68580" marT="0" marB="0"/>
                </a:tc>
                <a:tc>
                  <a:txBody>
                    <a:bodyPr/>
                    <a:lstStyle/>
                    <a:p>
                      <a:pPr algn="just">
                        <a:spcAft>
                          <a:spcPts val="0"/>
                        </a:spcAft>
                      </a:pPr>
                      <a:r>
                        <a:rPr lang="tr-TR" sz="1800">
                          <a:effectLst/>
                        </a:rPr>
                        <a:t>Reaksiyon Çeşidi</a:t>
                      </a:r>
                      <a:endParaRPr lang="tr-TR" sz="1800">
                        <a:effectLst/>
                        <a:latin typeface="Times New Roman"/>
                        <a:ea typeface="Times New Roman"/>
                      </a:endParaRPr>
                    </a:p>
                  </a:txBody>
                  <a:tcPr marL="68580" marR="68580" marT="0" marB="0"/>
                </a:tc>
                <a:extLst>
                  <a:ext uri="{0D108BD9-81ED-4DB2-BD59-A6C34878D82A}">
                    <a16:rowId xmlns:a16="http://schemas.microsoft.com/office/drawing/2014/main" val="10000"/>
                  </a:ext>
                </a:extLst>
              </a:tr>
              <a:tr h="237988">
                <a:tc gridSpan="3">
                  <a:txBody>
                    <a:bodyPr/>
                    <a:lstStyle/>
                    <a:p>
                      <a:pPr algn="just">
                        <a:spcAft>
                          <a:spcPts val="0"/>
                        </a:spcAft>
                      </a:pPr>
                      <a:r>
                        <a:rPr lang="tr-TR" sz="1800" dirty="0">
                          <a:effectLst/>
                        </a:rPr>
                        <a:t>I. KUARTZ VE KUARTZ İÇEREN KARIŞIMLAR</a:t>
                      </a:r>
                      <a:endParaRPr lang="tr-TR" sz="1800" dirty="0">
                        <a:effectLst/>
                        <a:latin typeface="Times New Roman"/>
                        <a:ea typeface="Times New Roman"/>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1"/>
                  </a:ext>
                </a:extLst>
              </a:tr>
              <a:tr h="1029173">
                <a:tc>
                  <a:txBody>
                    <a:bodyPr/>
                    <a:lstStyle/>
                    <a:p>
                      <a:pPr algn="just">
                        <a:spcAft>
                          <a:spcPts val="0"/>
                        </a:spcAft>
                      </a:pPr>
                      <a:r>
                        <a:rPr lang="tr-TR" sz="1800" dirty="0">
                          <a:effectLst/>
                        </a:rPr>
                        <a:t>Kömür, maden cevherleri, </a:t>
                      </a:r>
                      <a:r>
                        <a:rPr lang="tr-TR" sz="1800" dirty="0" err="1">
                          <a:effectLst/>
                        </a:rPr>
                        <a:t>fluorspar</a:t>
                      </a:r>
                      <a:r>
                        <a:rPr lang="tr-TR" sz="1800" dirty="0">
                          <a:effectLst/>
                        </a:rPr>
                        <a:t> (mermer gibi bir çeşit taş), kaya, kum</a:t>
                      </a:r>
                      <a:endParaRPr lang="tr-TR" sz="1800" dirty="0">
                        <a:effectLst/>
                        <a:latin typeface="Times New Roman"/>
                        <a:ea typeface="Times New Roman"/>
                      </a:endParaRPr>
                    </a:p>
                  </a:txBody>
                  <a:tcPr marL="68580" marR="68580" marT="0" marB="0"/>
                </a:tc>
                <a:tc>
                  <a:txBody>
                    <a:bodyPr/>
                    <a:lstStyle/>
                    <a:p>
                      <a:pPr algn="just">
                        <a:spcAft>
                          <a:spcPts val="0"/>
                        </a:spcAft>
                      </a:pPr>
                      <a:r>
                        <a:rPr lang="tr-TR" sz="1800">
                          <a:effectLst/>
                        </a:rPr>
                        <a:t>Madencilik, metalürji mühendisliği, inşaat malzemeleri ve inşaat, taş kesme, döküm işleri, kum püskürtme.</a:t>
                      </a:r>
                      <a:endParaRPr lang="tr-TR" sz="1800">
                        <a:effectLst/>
                        <a:latin typeface="Times New Roman"/>
                        <a:ea typeface="Times New Roman"/>
                      </a:endParaRPr>
                    </a:p>
                  </a:txBody>
                  <a:tcPr marL="68580" marR="68580" marT="0" marB="0"/>
                </a:tc>
                <a:tc>
                  <a:txBody>
                    <a:bodyPr/>
                    <a:lstStyle/>
                    <a:p>
                      <a:pPr algn="just">
                        <a:spcAft>
                          <a:spcPts val="0"/>
                        </a:spcAft>
                      </a:pPr>
                      <a:r>
                        <a:rPr lang="tr-TR" sz="1800">
                          <a:effectLst/>
                        </a:rPr>
                        <a:t>Noduler Fibrozis</a:t>
                      </a:r>
                      <a:endParaRPr lang="tr-TR" sz="18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713961">
                <a:tc>
                  <a:txBody>
                    <a:bodyPr/>
                    <a:lstStyle/>
                    <a:p>
                      <a:pPr algn="just">
                        <a:spcAft>
                          <a:spcPts val="0"/>
                        </a:spcAft>
                      </a:pPr>
                      <a:r>
                        <a:rPr lang="tr-TR" sz="1800" dirty="0">
                          <a:effectLst/>
                        </a:rPr>
                        <a:t>Kaolin </a:t>
                      </a:r>
                      <a:endParaRPr lang="tr-TR" sz="1800" dirty="0">
                        <a:effectLst/>
                        <a:latin typeface="Times New Roman"/>
                        <a:ea typeface="Times New Roman"/>
                      </a:endParaRPr>
                    </a:p>
                  </a:txBody>
                  <a:tcPr marL="68580" marR="68580" marT="0" marB="0"/>
                </a:tc>
                <a:tc>
                  <a:txBody>
                    <a:bodyPr/>
                    <a:lstStyle/>
                    <a:p>
                      <a:pPr algn="just">
                        <a:spcAft>
                          <a:spcPts val="0"/>
                        </a:spcAft>
                      </a:pPr>
                      <a:r>
                        <a:rPr lang="tr-TR" sz="1800" dirty="0">
                          <a:effectLst/>
                        </a:rPr>
                        <a:t>Seramik endüstrisi (porselen, çömlekçilik, toprak işi, sıhhi tesisat, elektrik teçhizatı. </a:t>
                      </a:r>
                      <a:endParaRPr lang="tr-TR" sz="1800" dirty="0">
                        <a:effectLst/>
                        <a:latin typeface="Times New Roman"/>
                        <a:ea typeface="Times New Roman"/>
                      </a:endParaRPr>
                    </a:p>
                  </a:txBody>
                  <a:tcPr marL="68580" marR="68580" marT="0" marB="0"/>
                </a:tc>
                <a:tc>
                  <a:txBody>
                    <a:bodyPr/>
                    <a:lstStyle/>
                    <a:p>
                      <a:pPr algn="just">
                        <a:spcAft>
                          <a:spcPts val="0"/>
                        </a:spcAft>
                      </a:pPr>
                      <a:r>
                        <a:rPr lang="tr-TR" sz="1800">
                          <a:effectLst/>
                        </a:rPr>
                        <a:t>Noduler Fibrozis</a:t>
                      </a:r>
                      <a:endParaRPr lang="tr-TR" sz="18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411669">
                <a:tc>
                  <a:txBody>
                    <a:bodyPr/>
                    <a:lstStyle/>
                    <a:p>
                      <a:pPr algn="just">
                        <a:spcAft>
                          <a:spcPts val="0"/>
                        </a:spcAft>
                      </a:pPr>
                      <a:r>
                        <a:rPr lang="tr-TR" sz="1800">
                          <a:effectLst/>
                        </a:rPr>
                        <a:t>Kuvarsit </a:t>
                      </a:r>
                      <a:endParaRPr lang="tr-TR" sz="1800">
                        <a:effectLst/>
                        <a:latin typeface="Times New Roman"/>
                        <a:ea typeface="Times New Roman"/>
                      </a:endParaRPr>
                    </a:p>
                  </a:txBody>
                  <a:tcPr marL="68580" marR="68580" marT="0" marB="0"/>
                </a:tc>
                <a:tc>
                  <a:txBody>
                    <a:bodyPr/>
                    <a:lstStyle/>
                    <a:p>
                      <a:pPr algn="just">
                        <a:spcAft>
                          <a:spcPts val="0"/>
                        </a:spcAft>
                      </a:pPr>
                      <a:r>
                        <a:rPr lang="tr-TR" sz="1800" dirty="0">
                          <a:effectLst/>
                        </a:rPr>
                        <a:t>Ateşe dayanıklı malzemeler (tuğlalar) </a:t>
                      </a:r>
                      <a:endParaRPr lang="tr-TR" sz="1800" dirty="0">
                        <a:effectLst/>
                        <a:latin typeface="Times New Roman"/>
                        <a:ea typeface="Times New Roman"/>
                      </a:endParaRPr>
                    </a:p>
                  </a:txBody>
                  <a:tcPr marL="68580" marR="68580" marT="0" marB="0"/>
                </a:tc>
                <a:tc>
                  <a:txBody>
                    <a:bodyPr/>
                    <a:lstStyle/>
                    <a:p>
                      <a:pPr algn="just">
                        <a:spcAft>
                          <a:spcPts val="0"/>
                        </a:spcAft>
                      </a:pPr>
                      <a:r>
                        <a:rPr lang="tr-TR" sz="1800" dirty="0" err="1">
                          <a:effectLst/>
                        </a:rPr>
                        <a:t>Noduler</a:t>
                      </a:r>
                      <a:r>
                        <a:rPr lang="tr-TR" sz="1800" dirty="0">
                          <a:effectLst/>
                        </a:rPr>
                        <a:t> </a:t>
                      </a:r>
                      <a:r>
                        <a:rPr lang="tr-TR" sz="1800" dirty="0" err="1">
                          <a:effectLst/>
                        </a:rPr>
                        <a:t>Fibrozis</a:t>
                      </a:r>
                      <a:endParaRPr lang="tr-TR" sz="1800" dirty="0">
                        <a:effectLst/>
                        <a:latin typeface="Times New Roman"/>
                        <a:ea typeface="Times New Roman"/>
                      </a:endParaRPr>
                    </a:p>
                  </a:txBody>
                  <a:tcPr marL="68580" marR="68580" marT="0" marB="0"/>
                </a:tc>
                <a:extLst>
                  <a:ext uri="{0D108BD9-81ED-4DB2-BD59-A6C34878D82A}">
                    <a16:rowId xmlns:a16="http://schemas.microsoft.com/office/drawing/2014/main" val="10004"/>
                  </a:ext>
                </a:extLst>
              </a:tr>
              <a:tr h="411669">
                <a:tc>
                  <a:txBody>
                    <a:bodyPr/>
                    <a:lstStyle/>
                    <a:p>
                      <a:pPr algn="just">
                        <a:spcAft>
                          <a:spcPts val="0"/>
                        </a:spcAft>
                      </a:pPr>
                      <a:r>
                        <a:rPr lang="tr-TR" sz="1800">
                          <a:effectLst/>
                        </a:rPr>
                        <a:t>Kuartz tozu , Kizelgur (yanmış) </a:t>
                      </a:r>
                      <a:endParaRPr lang="tr-TR" sz="1800">
                        <a:effectLst/>
                        <a:latin typeface="Times New Roman"/>
                        <a:ea typeface="Times New Roman"/>
                      </a:endParaRPr>
                    </a:p>
                  </a:txBody>
                  <a:tcPr marL="68580" marR="68580" marT="0" marB="0"/>
                </a:tc>
                <a:tc>
                  <a:txBody>
                    <a:bodyPr/>
                    <a:lstStyle/>
                    <a:p>
                      <a:pPr algn="just">
                        <a:spcAft>
                          <a:spcPts val="0"/>
                        </a:spcAft>
                      </a:pPr>
                      <a:r>
                        <a:rPr lang="tr-TR" sz="1800">
                          <a:effectLst/>
                        </a:rPr>
                        <a:t>Filtre ve izolasyon malzemesi üretimi </a:t>
                      </a:r>
                      <a:endParaRPr lang="tr-TR" sz="1800">
                        <a:effectLst/>
                        <a:latin typeface="Times New Roman"/>
                        <a:ea typeface="Times New Roman"/>
                      </a:endParaRPr>
                    </a:p>
                  </a:txBody>
                  <a:tcPr marL="68580" marR="68580" marT="0" marB="0"/>
                </a:tc>
                <a:tc>
                  <a:txBody>
                    <a:bodyPr/>
                    <a:lstStyle/>
                    <a:p>
                      <a:pPr algn="just">
                        <a:spcAft>
                          <a:spcPts val="0"/>
                        </a:spcAft>
                      </a:pPr>
                      <a:r>
                        <a:rPr lang="tr-TR" sz="1800">
                          <a:effectLst/>
                        </a:rPr>
                        <a:t>Noduler Fibrozis</a:t>
                      </a:r>
                      <a:endParaRPr lang="tr-TR" sz="1800">
                        <a:effectLst/>
                        <a:latin typeface="Times New Roman"/>
                        <a:ea typeface="Times New Roman"/>
                      </a:endParaRPr>
                    </a:p>
                  </a:txBody>
                  <a:tcPr marL="68580" marR="68580" marT="0" marB="0"/>
                </a:tc>
                <a:extLst>
                  <a:ext uri="{0D108BD9-81ED-4DB2-BD59-A6C34878D82A}">
                    <a16:rowId xmlns:a16="http://schemas.microsoft.com/office/drawing/2014/main" val="10005"/>
                  </a:ext>
                </a:extLst>
              </a:tr>
              <a:tr h="237988">
                <a:tc gridSpan="3">
                  <a:txBody>
                    <a:bodyPr/>
                    <a:lstStyle/>
                    <a:p>
                      <a:pPr algn="just">
                        <a:spcAft>
                          <a:spcPts val="0"/>
                        </a:spcAft>
                      </a:pPr>
                      <a:r>
                        <a:rPr lang="en-US" sz="1800" dirty="0">
                          <a:effectLst/>
                        </a:rPr>
                        <a:t>II. </a:t>
                      </a:r>
                      <a:r>
                        <a:rPr lang="tr-TR" sz="1800" dirty="0">
                          <a:effectLst/>
                        </a:rPr>
                        <a:t>ASBEST VE ASBEST İÇEREN KARIŞIMLAR</a:t>
                      </a:r>
                      <a:endParaRPr lang="tr-TR" sz="1800" dirty="0">
                        <a:effectLst/>
                        <a:latin typeface="Times New Roman"/>
                        <a:ea typeface="Times New Roman"/>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r h="1235008">
                <a:tc>
                  <a:txBody>
                    <a:bodyPr/>
                    <a:lstStyle/>
                    <a:p>
                      <a:pPr algn="just">
                        <a:spcAft>
                          <a:spcPts val="0"/>
                        </a:spcAft>
                      </a:pPr>
                      <a:r>
                        <a:rPr lang="tr-TR" sz="1800">
                          <a:effectLst/>
                        </a:rPr>
                        <a:t>Ham asbest, krizotil, amfibol </a:t>
                      </a:r>
                      <a:endParaRPr lang="tr-TR" sz="1800">
                        <a:effectLst/>
                        <a:latin typeface="Times New Roman"/>
                        <a:ea typeface="Times New Roman"/>
                      </a:endParaRPr>
                    </a:p>
                  </a:txBody>
                  <a:tcPr marL="68580" marR="68580" marT="0" marB="0"/>
                </a:tc>
                <a:tc>
                  <a:txBody>
                    <a:bodyPr/>
                    <a:lstStyle/>
                    <a:p>
                      <a:pPr algn="just">
                        <a:spcAft>
                          <a:spcPts val="0"/>
                        </a:spcAft>
                      </a:pPr>
                      <a:r>
                        <a:rPr lang="tr-TR" sz="1800" dirty="0">
                          <a:effectLst/>
                        </a:rPr>
                        <a:t>Asbest madeni, üretimi, çeşitli malzeme yapımı (izolasyon, tekstil, sürtünme malzemesi- balata, yangın önleme). 3000 den fazla asbest içeren ürün vardır. </a:t>
                      </a:r>
                      <a:endParaRPr lang="tr-TR" sz="1800" dirty="0">
                        <a:effectLst/>
                        <a:latin typeface="Times New Roman"/>
                        <a:ea typeface="Times New Roman"/>
                      </a:endParaRPr>
                    </a:p>
                  </a:txBody>
                  <a:tcPr marL="68580" marR="68580" marT="0" marB="0"/>
                </a:tc>
                <a:tc>
                  <a:txBody>
                    <a:bodyPr/>
                    <a:lstStyle/>
                    <a:p>
                      <a:pPr algn="just">
                        <a:spcAft>
                          <a:spcPts val="0"/>
                        </a:spcAft>
                      </a:pPr>
                      <a:r>
                        <a:rPr lang="tr-TR" sz="1800" dirty="0" err="1">
                          <a:effectLst/>
                        </a:rPr>
                        <a:t>Difuz</a:t>
                      </a:r>
                      <a:r>
                        <a:rPr lang="tr-TR" sz="1800" dirty="0">
                          <a:effectLst/>
                        </a:rPr>
                        <a:t> </a:t>
                      </a:r>
                      <a:r>
                        <a:rPr lang="tr-TR" sz="1800" dirty="0" err="1">
                          <a:effectLst/>
                        </a:rPr>
                        <a:t>Fibrozis</a:t>
                      </a:r>
                      <a:r>
                        <a:rPr lang="tr-TR" sz="1800" dirty="0">
                          <a:effectLst/>
                        </a:rPr>
                        <a:t>, Kanser </a:t>
                      </a:r>
                      <a:endParaRPr lang="tr-TR" sz="1800" dirty="0">
                        <a:effectLst/>
                        <a:latin typeface="Times New Roman"/>
                        <a:ea typeface="Times New Roman"/>
                      </a:endParaRPr>
                    </a:p>
                  </a:txBody>
                  <a:tcPr marL="68580" marR="68580" marT="0" marB="0"/>
                </a:tc>
                <a:extLst>
                  <a:ext uri="{0D108BD9-81ED-4DB2-BD59-A6C34878D82A}">
                    <a16:rowId xmlns:a16="http://schemas.microsoft.com/office/drawing/2014/main" val="10007"/>
                  </a:ext>
                </a:extLst>
              </a:tr>
              <a:tr h="411669">
                <a:tc>
                  <a:txBody>
                    <a:bodyPr/>
                    <a:lstStyle/>
                    <a:p>
                      <a:pPr algn="just">
                        <a:spcAft>
                          <a:spcPts val="0"/>
                        </a:spcAft>
                      </a:pPr>
                      <a:r>
                        <a:rPr lang="tr-TR" sz="1800">
                          <a:effectLst/>
                        </a:rPr>
                        <a:t>Asbestli çimento </a:t>
                      </a:r>
                      <a:endParaRPr lang="tr-TR" sz="1800">
                        <a:effectLst/>
                        <a:latin typeface="Times New Roman"/>
                        <a:ea typeface="Times New Roman"/>
                      </a:endParaRPr>
                    </a:p>
                  </a:txBody>
                  <a:tcPr marL="68580" marR="68580" marT="0" marB="0"/>
                </a:tc>
                <a:tc>
                  <a:txBody>
                    <a:bodyPr/>
                    <a:lstStyle/>
                    <a:p>
                      <a:pPr algn="just">
                        <a:spcAft>
                          <a:spcPts val="0"/>
                        </a:spcAft>
                      </a:pPr>
                      <a:r>
                        <a:rPr lang="tr-TR" sz="1800">
                          <a:effectLst/>
                        </a:rPr>
                        <a:t>inşaat endüstrisi ve bina malzemesi </a:t>
                      </a:r>
                      <a:endParaRPr lang="tr-TR" sz="1800">
                        <a:effectLst/>
                        <a:latin typeface="Times New Roman"/>
                        <a:ea typeface="Times New Roman"/>
                      </a:endParaRPr>
                    </a:p>
                  </a:txBody>
                  <a:tcPr marL="68580" marR="68580" marT="0" marB="0"/>
                </a:tc>
                <a:tc>
                  <a:txBody>
                    <a:bodyPr/>
                    <a:lstStyle/>
                    <a:p>
                      <a:pPr algn="just">
                        <a:spcAft>
                          <a:spcPts val="0"/>
                        </a:spcAft>
                      </a:pPr>
                      <a:r>
                        <a:rPr lang="tr-TR" sz="1800" dirty="0" err="1">
                          <a:effectLst/>
                        </a:rPr>
                        <a:t>Difuz</a:t>
                      </a:r>
                      <a:r>
                        <a:rPr lang="tr-TR" sz="1800" dirty="0">
                          <a:effectLst/>
                        </a:rPr>
                        <a:t> </a:t>
                      </a:r>
                      <a:r>
                        <a:rPr lang="tr-TR" sz="1800" dirty="0" err="1">
                          <a:effectLst/>
                        </a:rPr>
                        <a:t>Fibrozis</a:t>
                      </a:r>
                      <a:r>
                        <a:rPr lang="tr-TR" sz="1800" dirty="0">
                          <a:effectLst/>
                        </a:rPr>
                        <a:t>, Kanser </a:t>
                      </a:r>
                      <a:endParaRPr lang="tr-TR" sz="1800" dirty="0">
                        <a:effectLst/>
                        <a:latin typeface="Times New Roman"/>
                        <a:ea typeface="Times New Roman"/>
                      </a:endParaRPr>
                    </a:p>
                  </a:txBody>
                  <a:tcPr marL="68580" marR="68580" marT="0" marB="0"/>
                </a:tc>
                <a:extLst>
                  <a:ext uri="{0D108BD9-81ED-4DB2-BD59-A6C34878D82A}">
                    <a16:rowId xmlns:a16="http://schemas.microsoft.com/office/drawing/2014/main" val="10008"/>
                  </a:ext>
                </a:extLst>
              </a:tr>
            </a:tbl>
          </a:graphicData>
        </a:graphic>
      </p:graphicFrame>
      <p:sp>
        <p:nvSpPr>
          <p:cNvPr id="4" name="Rectangle 1"/>
          <p:cNvSpPr>
            <a:spLocks noChangeArrowheads="1"/>
          </p:cNvSpPr>
          <p:nvPr/>
        </p:nvSpPr>
        <p:spPr bwMode="auto">
          <a:xfrm>
            <a:off x="1681163" y="2109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294987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p14="http://schemas.microsoft.com/office/powerpoint/2010/main" val="1162741624"/>
              </p:ext>
            </p:extLst>
          </p:nvPr>
        </p:nvGraphicFramePr>
        <p:xfrm>
          <a:off x="0" y="-14560"/>
          <a:ext cx="9144000" cy="6888480"/>
        </p:xfrm>
        <a:graphic>
          <a:graphicData uri="http://schemas.openxmlformats.org/drawingml/2006/table">
            <a:tbl>
              <a:tblPr firstRow="1" firstCol="1" lastRow="1" lastCol="1" bandRow="1" bandCol="1">
                <a:tableStyleId>{5C22544A-7EE6-4342-B048-85BDC9FD1C3A}</a:tableStyleId>
              </a:tblPr>
              <a:tblGrid>
                <a:gridCol w="2975014">
                  <a:extLst>
                    <a:ext uri="{9D8B030D-6E8A-4147-A177-3AD203B41FA5}">
                      <a16:colId xmlns:a16="http://schemas.microsoft.com/office/drawing/2014/main" val="20000"/>
                    </a:ext>
                  </a:extLst>
                </a:gridCol>
                <a:gridCol w="3084493">
                  <a:extLst>
                    <a:ext uri="{9D8B030D-6E8A-4147-A177-3AD203B41FA5}">
                      <a16:colId xmlns:a16="http://schemas.microsoft.com/office/drawing/2014/main" val="20001"/>
                    </a:ext>
                  </a:extLst>
                </a:gridCol>
                <a:gridCol w="3084493">
                  <a:extLst>
                    <a:ext uri="{9D8B030D-6E8A-4147-A177-3AD203B41FA5}">
                      <a16:colId xmlns:a16="http://schemas.microsoft.com/office/drawing/2014/main" val="20002"/>
                    </a:ext>
                  </a:extLst>
                </a:gridCol>
              </a:tblGrid>
              <a:tr h="166460">
                <a:tc>
                  <a:txBody>
                    <a:bodyPr/>
                    <a:lstStyle/>
                    <a:p>
                      <a:pPr algn="just">
                        <a:spcAft>
                          <a:spcPts val="0"/>
                        </a:spcAft>
                      </a:pPr>
                      <a:r>
                        <a:rPr lang="tr-TR" sz="2000" dirty="0">
                          <a:effectLst/>
                        </a:rPr>
                        <a:t>Tozun Çeşidi</a:t>
                      </a:r>
                      <a:endParaRPr lang="tr-TR" sz="2000" dirty="0">
                        <a:effectLst/>
                        <a:latin typeface="Times New Roman"/>
                        <a:ea typeface="Times New Roman"/>
                      </a:endParaRPr>
                    </a:p>
                  </a:txBody>
                  <a:tcPr marL="59902" marR="59902" marT="0" marB="0"/>
                </a:tc>
                <a:tc>
                  <a:txBody>
                    <a:bodyPr/>
                    <a:lstStyle/>
                    <a:p>
                      <a:pPr algn="just">
                        <a:spcAft>
                          <a:spcPts val="0"/>
                        </a:spcAft>
                      </a:pPr>
                      <a:r>
                        <a:rPr lang="tr-TR" sz="2000">
                          <a:effectLst/>
                        </a:rPr>
                        <a:t>En Sık Oluştuğu İş Kodu</a:t>
                      </a:r>
                      <a:endParaRPr lang="tr-TR" sz="2000">
                        <a:effectLst/>
                        <a:latin typeface="Times New Roman"/>
                        <a:ea typeface="Times New Roman"/>
                      </a:endParaRPr>
                    </a:p>
                  </a:txBody>
                  <a:tcPr marL="59902" marR="59902" marT="0" marB="0"/>
                </a:tc>
                <a:tc>
                  <a:txBody>
                    <a:bodyPr/>
                    <a:lstStyle/>
                    <a:p>
                      <a:pPr algn="just">
                        <a:spcAft>
                          <a:spcPts val="0"/>
                        </a:spcAft>
                      </a:pPr>
                      <a:r>
                        <a:rPr lang="tr-TR" sz="2000">
                          <a:effectLst/>
                        </a:rPr>
                        <a:t>Reaksiyon Çeşidi</a:t>
                      </a:r>
                      <a:endParaRPr lang="tr-TR" sz="2000">
                        <a:effectLst/>
                        <a:latin typeface="Times New Roman"/>
                        <a:ea typeface="Times New Roman"/>
                      </a:endParaRPr>
                    </a:p>
                  </a:txBody>
                  <a:tcPr marL="59902" marR="59902" marT="0" marB="0"/>
                </a:tc>
                <a:extLst>
                  <a:ext uri="{0D108BD9-81ED-4DB2-BD59-A6C34878D82A}">
                    <a16:rowId xmlns:a16="http://schemas.microsoft.com/office/drawing/2014/main" val="10000"/>
                  </a:ext>
                </a:extLst>
              </a:tr>
              <a:tr h="166460">
                <a:tc gridSpan="3">
                  <a:txBody>
                    <a:bodyPr/>
                    <a:lstStyle/>
                    <a:p>
                      <a:pPr algn="just">
                        <a:spcAft>
                          <a:spcPts val="0"/>
                        </a:spcAft>
                      </a:pPr>
                      <a:r>
                        <a:rPr lang="en-US" sz="2000" dirty="0">
                          <a:effectLst/>
                        </a:rPr>
                        <a:t>III. </a:t>
                      </a:r>
                      <a:r>
                        <a:rPr lang="tr-TR" sz="2000" dirty="0">
                          <a:effectLst/>
                        </a:rPr>
                        <a:t>METALLER VE METAL BİLEŞİKLERİ</a:t>
                      </a:r>
                      <a:endParaRPr lang="tr-TR" sz="2000" dirty="0">
                        <a:effectLst/>
                        <a:latin typeface="Times New Roman"/>
                        <a:ea typeface="Times New Roman"/>
                      </a:endParaRPr>
                    </a:p>
                  </a:txBody>
                  <a:tcPr marL="59902" marR="59902"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1"/>
                  </a:ext>
                </a:extLst>
              </a:tr>
              <a:tr h="998758">
                <a:tc>
                  <a:txBody>
                    <a:bodyPr/>
                    <a:lstStyle/>
                    <a:p>
                      <a:pPr algn="just">
                        <a:spcAft>
                          <a:spcPts val="0"/>
                        </a:spcAft>
                      </a:pPr>
                      <a:r>
                        <a:rPr lang="tr-TR" sz="2000" dirty="0">
                          <a:effectLst/>
                        </a:rPr>
                        <a:t>Alüminyum, alüminyum oksit </a:t>
                      </a:r>
                      <a:endParaRPr lang="tr-TR" sz="2000" dirty="0">
                        <a:effectLst/>
                        <a:latin typeface="Times New Roman"/>
                        <a:ea typeface="Times New Roman"/>
                      </a:endParaRPr>
                    </a:p>
                  </a:txBody>
                  <a:tcPr marL="59902" marR="59902" marT="0" marB="0"/>
                </a:tc>
                <a:tc>
                  <a:txBody>
                    <a:bodyPr/>
                    <a:lstStyle/>
                    <a:p>
                      <a:pPr algn="just">
                        <a:spcAft>
                          <a:spcPts val="0"/>
                        </a:spcAft>
                      </a:pPr>
                      <a:r>
                        <a:rPr lang="tr-TR" sz="2000">
                          <a:effectLst/>
                        </a:rPr>
                        <a:t>Fişekçilik sanayi (alüminyum tozları), zımpara maddesi üretimi, boksitin eritilmesi sonrasında çıkan alüminyum dumanı, hafif metal endüstrisi (kaynak ve alevle kesme),</a:t>
                      </a:r>
                      <a:endParaRPr lang="tr-TR" sz="2000">
                        <a:effectLst/>
                        <a:latin typeface="Times New Roman"/>
                        <a:ea typeface="Times New Roman"/>
                      </a:endParaRPr>
                    </a:p>
                  </a:txBody>
                  <a:tcPr marL="59902" marR="59902" marT="0" marB="0"/>
                </a:tc>
                <a:tc>
                  <a:txBody>
                    <a:bodyPr/>
                    <a:lstStyle/>
                    <a:p>
                      <a:pPr algn="just">
                        <a:spcAft>
                          <a:spcPts val="0"/>
                        </a:spcAft>
                      </a:pPr>
                      <a:r>
                        <a:rPr lang="tr-TR" sz="2000">
                          <a:effectLst/>
                        </a:rPr>
                        <a:t>Fibrozis  </a:t>
                      </a:r>
                      <a:endParaRPr lang="tr-TR" sz="2000">
                        <a:effectLst/>
                        <a:latin typeface="Times New Roman"/>
                        <a:ea typeface="Times New Roman"/>
                      </a:endParaRPr>
                    </a:p>
                  </a:txBody>
                  <a:tcPr marL="59902" marR="59902" marT="0" marB="0"/>
                </a:tc>
                <a:extLst>
                  <a:ext uri="{0D108BD9-81ED-4DB2-BD59-A6C34878D82A}">
                    <a16:rowId xmlns:a16="http://schemas.microsoft.com/office/drawing/2014/main" val="10002"/>
                  </a:ext>
                </a:extLst>
              </a:tr>
              <a:tr h="166460">
                <a:tc>
                  <a:txBody>
                    <a:bodyPr/>
                    <a:lstStyle/>
                    <a:p>
                      <a:pPr algn="just">
                        <a:spcAft>
                          <a:spcPts val="0"/>
                        </a:spcAft>
                      </a:pPr>
                      <a:r>
                        <a:rPr lang="tr-TR" sz="2000" dirty="0">
                          <a:effectLst/>
                        </a:rPr>
                        <a:t>Berilyum, berilyum oksit </a:t>
                      </a:r>
                      <a:endParaRPr lang="tr-TR" sz="2000" dirty="0">
                        <a:effectLst/>
                        <a:latin typeface="Times New Roman"/>
                        <a:ea typeface="Times New Roman"/>
                      </a:endParaRPr>
                    </a:p>
                  </a:txBody>
                  <a:tcPr marL="59902" marR="59902" marT="0" marB="0"/>
                </a:tc>
                <a:tc>
                  <a:txBody>
                    <a:bodyPr/>
                    <a:lstStyle/>
                    <a:p>
                      <a:pPr algn="just">
                        <a:spcAft>
                          <a:spcPts val="0"/>
                        </a:spcAft>
                      </a:pPr>
                      <a:r>
                        <a:rPr lang="tr-TR" sz="2000">
                          <a:effectLst/>
                        </a:rPr>
                        <a:t>Metalürji, ışık tüpleri üretimi </a:t>
                      </a:r>
                      <a:endParaRPr lang="tr-TR" sz="2000">
                        <a:effectLst/>
                        <a:latin typeface="Times New Roman"/>
                        <a:ea typeface="Times New Roman"/>
                      </a:endParaRPr>
                    </a:p>
                  </a:txBody>
                  <a:tcPr marL="59902" marR="59902" marT="0" marB="0"/>
                </a:tc>
                <a:tc>
                  <a:txBody>
                    <a:bodyPr/>
                    <a:lstStyle/>
                    <a:p>
                      <a:pPr algn="just">
                        <a:spcAft>
                          <a:spcPts val="0"/>
                        </a:spcAft>
                      </a:pPr>
                      <a:r>
                        <a:rPr lang="tr-TR" sz="2000">
                          <a:effectLst/>
                        </a:rPr>
                        <a:t>Granuloma </a:t>
                      </a:r>
                      <a:endParaRPr lang="tr-TR" sz="2000">
                        <a:effectLst/>
                        <a:latin typeface="Times New Roman"/>
                        <a:ea typeface="Times New Roman"/>
                      </a:endParaRPr>
                    </a:p>
                  </a:txBody>
                  <a:tcPr marL="59902" marR="59902" marT="0" marB="0"/>
                </a:tc>
                <a:extLst>
                  <a:ext uri="{0D108BD9-81ED-4DB2-BD59-A6C34878D82A}">
                    <a16:rowId xmlns:a16="http://schemas.microsoft.com/office/drawing/2014/main" val="10003"/>
                  </a:ext>
                </a:extLst>
              </a:tr>
              <a:tr h="499379">
                <a:tc>
                  <a:txBody>
                    <a:bodyPr/>
                    <a:lstStyle/>
                    <a:p>
                      <a:pPr algn="just">
                        <a:spcAft>
                          <a:spcPts val="0"/>
                        </a:spcAft>
                      </a:pPr>
                      <a:r>
                        <a:rPr lang="tr-TR" sz="2000" dirty="0">
                          <a:effectLst/>
                        </a:rPr>
                        <a:t>Kadmiyum, kadmiyum oksit </a:t>
                      </a:r>
                      <a:endParaRPr lang="tr-TR" sz="2000" dirty="0">
                        <a:effectLst/>
                        <a:latin typeface="Times New Roman"/>
                        <a:ea typeface="Times New Roman"/>
                      </a:endParaRPr>
                    </a:p>
                  </a:txBody>
                  <a:tcPr marL="59902" marR="59902" marT="0" marB="0"/>
                </a:tc>
                <a:tc>
                  <a:txBody>
                    <a:bodyPr/>
                    <a:lstStyle/>
                    <a:p>
                      <a:pPr algn="just">
                        <a:spcAft>
                          <a:spcPts val="0"/>
                        </a:spcAft>
                      </a:pPr>
                      <a:r>
                        <a:rPr lang="tr-TR" sz="2000">
                          <a:effectLst/>
                        </a:rPr>
                        <a:t>Metalürji, elektro kaplama, boya endüstrisi (pigment-boyar madde) </a:t>
                      </a:r>
                      <a:endParaRPr lang="tr-TR" sz="2000">
                        <a:effectLst/>
                        <a:latin typeface="Times New Roman"/>
                        <a:ea typeface="Times New Roman"/>
                      </a:endParaRPr>
                    </a:p>
                  </a:txBody>
                  <a:tcPr marL="59902" marR="59902" marT="0" marB="0"/>
                </a:tc>
                <a:tc>
                  <a:txBody>
                    <a:bodyPr/>
                    <a:lstStyle/>
                    <a:p>
                      <a:pPr algn="just">
                        <a:spcAft>
                          <a:spcPts val="0"/>
                        </a:spcAft>
                      </a:pPr>
                      <a:r>
                        <a:rPr lang="tr-TR" sz="2000">
                          <a:effectLst/>
                        </a:rPr>
                        <a:t>Tahriş, sistemik zehir </a:t>
                      </a:r>
                      <a:endParaRPr lang="tr-TR" sz="2000">
                        <a:effectLst/>
                        <a:latin typeface="Times New Roman"/>
                        <a:ea typeface="Times New Roman"/>
                      </a:endParaRPr>
                    </a:p>
                  </a:txBody>
                  <a:tcPr marL="59902" marR="59902" marT="0" marB="0"/>
                </a:tc>
                <a:extLst>
                  <a:ext uri="{0D108BD9-81ED-4DB2-BD59-A6C34878D82A}">
                    <a16:rowId xmlns:a16="http://schemas.microsoft.com/office/drawing/2014/main" val="10004"/>
                  </a:ext>
                </a:extLst>
              </a:tr>
              <a:tr h="665839">
                <a:tc>
                  <a:txBody>
                    <a:bodyPr/>
                    <a:lstStyle/>
                    <a:p>
                      <a:pPr algn="just">
                        <a:spcAft>
                          <a:spcPts val="0"/>
                        </a:spcAft>
                      </a:pPr>
                      <a:r>
                        <a:rPr lang="tr-TR" sz="2000" dirty="0">
                          <a:effectLst/>
                        </a:rPr>
                        <a:t>Krom, krom oksit, </a:t>
                      </a:r>
                      <a:r>
                        <a:rPr lang="tr-TR" sz="2000" dirty="0" err="1">
                          <a:effectLst/>
                        </a:rPr>
                        <a:t>kromatlar</a:t>
                      </a:r>
                      <a:r>
                        <a:rPr lang="tr-TR" sz="2000" dirty="0">
                          <a:effectLst/>
                        </a:rPr>
                        <a:t> </a:t>
                      </a:r>
                      <a:endParaRPr lang="tr-TR" sz="2000" dirty="0">
                        <a:effectLst/>
                        <a:latin typeface="Times New Roman"/>
                        <a:ea typeface="Times New Roman"/>
                      </a:endParaRPr>
                    </a:p>
                  </a:txBody>
                  <a:tcPr marL="59902" marR="59902" marT="0" marB="0"/>
                </a:tc>
                <a:tc>
                  <a:txBody>
                    <a:bodyPr/>
                    <a:lstStyle/>
                    <a:p>
                      <a:pPr algn="just">
                        <a:spcAft>
                          <a:spcPts val="0"/>
                        </a:spcAft>
                      </a:pPr>
                      <a:r>
                        <a:rPr lang="tr-TR" sz="2000" dirty="0">
                          <a:effectLst/>
                        </a:rPr>
                        <a:t>Metalürji, elektro-kaplama, kaynak ve alevle kesme, pigment </a:t>
                      </a:r>
                      <a:endParaRPr lang="tr-TR" sz="2000" dirty="0">
                        <a:effectLst/>
                        <a:latin typeface="Times New Roman"/>
                        <a:ea typeface="Times New Roman"/>
                      </a:endParaRPr>
                    </a:p>
                  </a:txBody>
                  <a:tcPr marL="59902" marR="59902" marT="0" marB="0"/>
                </a:tc>
                <a:tc>
                  <a:txBody>
                    <a:bodyPr/>
                    <a:lstStyle/>
                    <a:p>
                      <a:pPr algn="just">
                        <a:spcAft>
                          <a:spcPts val="0"/>
                        </a:spcAft>
                      </a:pPr>
                      <a:r>
                        <a:rPr lang="tr-TR" sz="2000">
                          <a:effectLst/>
                        </a:rPr>
                        <a:t>Tahriş, kanser (+6 değerli krom bileşikleri kanserojendir. Örneğin: Alkali kromat, kromik oksit).</a:t>
                      </a:r>
                      <a:endParaRPr lang="tr-TR" sz="2000">
                        <a:effectLst/>
                        <a:latin typeface="Times New Roman"/>
                        <a:ea typeface="Times New Roman"/>
                      </a:endParaRPr>
                    </a:p>
                  </a:txBody>
                  <a:tcPr marL="59902" marR="59902" marT="0" marB="0"/>
                </a:tc>
                <a:extLst>
                  <a:ext uri="{0D108BD9-81ED-4DB2-BD59-A6C34878D82A}">
                    <a16:rowId xmlns:a16="http://schemas.microsoft.com/office/drawing/2014/main" val="10005"/>
                  </a:ext>
                </a:extLst>
              </a:tr>
              <a:tr h="166460">
                <a:tc>
                  <a:txBody>
                    <a:bodyPr/>
                    <a:lstStyle/>
                    <a:p>
                      <a:pPr algn="just">
                        <a:spcAft>
                          <a:spcPts val="0"/>
                        </a:spcAft>
                      </a:pPr>
                      <a:r>
                        <a:rPr lang="tr-TR" sz="2000">
                          <a:effectLst/>
                        </a:rPr>
                        <a:t>Sert metaller Demir </a:t>
                      </a:r>
                      <a:endParaRPr lang="tr-TR" sz="2000">
                        <a:effectLst/>
                        <a:latin typeface="Times New Roman"/>
                        <a:ea typeface="Times New Roman"/>
                      </a:endParaRPr>
                    </a:p>
                  </a:txBody>
                  <a:tcPr marL="59902" marR="59902" marT="0" marB="0"/>
                </a:tc>
                <a:tc>
                  <a:txBody>
                    <a:bodyPr/>
                    <a:lstStyle/>
                    <a:p>
                      <a:pPr algn="just">
                        <a:spcAft>
                          <a:spcPts val="0"/>
                        </a:spcAft>
                      </a:pPr>
                      <a:r>
                        <a:rPr lang="tr-TR" sz="2000" dirty="0" err="1">
                          <a:effectLst/>
                        </a:rPr>
                        <a:t>Sinterleme</a:t>
                      </a:r>
                      <a:r>
                        <a:rPr lang="tr-TR" sz="2000" dirty="0">
                          <a:effectLst/>
                        </a:rPr>
                        <a:t> </a:t>
                      </a:r>
                      <a:endParaRPr lang="tr-TR" sz="2000" dirty="0">
                        <a:effectLst/>
                        <a:latin typeface="Times New Roman"/>
                        <a:ea typeface="Times New Roman"/>
                      </a:endParaRPr>
                    </a:p>
                  </a:txBody>
                  <a:tcPr marL="59902" marR="59902" marT="0" marB="0"/>
                </a:tc>
                <a:tc>
                  <a:txBody>
                    <a:bodyPr/>
                    <a:lstStyle/>
                    <a:p>
                      <a:pPr algn="just">
                        <a:spcAft>
                          <a:spcPts val="0"/>
                        </a:spcAft>
                      </a:pPr>
                      <a:r>
                        <a:rPr lang="tr-TR" sz="2000">
                          <a:effectLst/>
                        </a:rPr>
                        <a:t>Fibrozis </a:t>
                      </a:r>
                      <a:endParaRPr lang="tr-TR" sz="2000">
                        <a:effectLst/>
                        <a:latin typeface="Times New Roman"/>
                        <a:ea typeface="Times New Roman"/>
                      </a:endParaRPr>
                    </a:p>
                  </a:txBody>
                  <a:tcPr marL="59902" marR="59902" marT="0" marB="0"/>
                </a:tc>
                <a:extLst>
                  <a:ext uri="{0D108BD9-81ED-4DB2-BD59-A6C34878D82A}">
                    <a16:rowId xmlns:a16="http://schemas.microsoft.com/office/drawing/2014/main" val="10006"/>
                  </a:ext>
                </a:extLst>
              </a:tr>
              <a:tr h="665839">
                <a:tc>
                  <a:txBody>
                    <a:bodyPr/>
                    <a:lstStyle/>
                    <a:p>
                      <a:pPr algn="just">
                        <a:spcAft>
                          <a:spcPts val="0"/>
                        </a:spcAft>
                      </a:pPr>
                      <a:r>
                        <a:rPr lang="tr-TR" sz="1800">
                          <a:effectLst/>
                        </a:rPr>
                        <a:t>demir oksit </a:t>
                      </a:r>
                      <a:endParaRPr lang="tr-TR" sz="1800">
                        <a:effectLst/>
                        <a:latin typeface="Times New Roman"/>
                        <a:ea typeface="Times New Roman"/>
                      </a:endParaRPr>
                    </a:p>
                  </a:txBody>
                  <a:tcPr marL="59902" marR="59902" marT="0" marB="0"/>
                </a:tc>
                <a:tc>
                  <a:txBody>
                    <a:bodyPr/>
                    <a:lstStyle/>
                    <a:p>
                      <a:pPr algn="just">
                        <a:spcAft>
                          <a:spcPts val="0"/>
                        </a:spcAft>
                      </a:pPr>
                      <a:r>
                        <a:rPr lang="tr-TR" sz="1800" dirty="0">
                          <a:effectLst/>
                        </a:rPr>
                        <a:t>Metalürji, metal işleri (kaynak, alevle kesme, taşlama), boya endüstrisi (pigmentler- boyarmadde) </a:t>
                      </a:r>
                      <a:endParaRPr lang="tr-TR" sz="1800" dirty="0">
                        <a:effectLst/>
                        <a:latin typeface="Times New Roman"/>
                        <a:ea typeface="Times New Roman"/>
                      </a:endParaRPr>
                    </a:p>
                  </a:txBody>
                  <a:tcPr marL="59902" marR="59902" marT="0" marB="0"/>
                </a:tc>
                <a:tc>
                  <a:txBody>
                    <a:bodyPr/>
                    <a:lstStyle/>
                    <a:p>
                      <a:pPr algn="just">
                        <a:spcAft>
                          <a:spcPts val="0"/>
                        </a:spcAft>
                      </a:pPr>
                      <a:r>
                        <a:rPr lang="tr-TR" sz="2000" dirty="0" err="1">
                          <a:effectLst/>
                        </a:rPr>
                        <a:t>Fibrozis</a:t>
                      </a:r>
                      <a:r>
                        <a:rPr lang="tr-TR" sz="2000" dirty="0">
                          <a:effectLst/>
                        </a:rPr>
                        <a:t>, Birikme (akciğerlerde) </a:t>
                      </a:r>
                      <a:endParaRPr lang="tr-TR" sz="2000" dirty="0">
                        <a:effectLst/>
                        <a:latin typeface="Times New Roman"/>
                        <a:ea typeface="Times New Roman"/>
                      </a:endParaRPr>
                    </a:p>
                  </a:txBody>
                  <a:tcPr marL="59902" marR="59902"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201106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p14="http://schemas.microsoft.com/office/powerpoint/2010/main" val="1324674807"/>
              </p:ext>
            </p:extLst>
          </p:nvPr>
        </p:nvGraphicFramePr>
        <p:xfrm>
          <a:off x="0" y="0"/>
          <a:ext cx="9143999" cy="6745972"/>
        </p:xfrm>
        <a:graphic>
          <a:graphicData uri="http://schemas.openxmlformats.org/drawingml/2006/table">
            <a:tbl>
              <a:tblPr firstRow="1" firstCol="1" lastRow="1" lastCol="1" bandRow="1" bandCol="1">
                <a:tableStyleId>{5C22544A-7EE6-4342-B048-85BDC9FD1C3A}</a:tableStyleId>
              </a:tblPr>
              <a:tblGrid>
                <a:gridCol w="2975013">
                  <a:extLst>
                    <a:ext uri="{9D8B030D-6E8A-4147-A177-3AD203B41FA5}">
                      <a16:colId xmlns:a16="http://schemas.microsoft.com/office/drawing/2014/main" val="20000"/>
                    </a:ext>
                  </a:extLst>
                </a:gridCol>
                <a:gridCol w="3084493">
                  <a:extLst>
                    <a:ext uri="{9D8B030D-6E8A-4147-A177-3AD203B41FA5}">
                      <a16:colId xmlns:a16="http://schemas.microsoft.com/office/drawing/2014/main" val="20001"/>
                    </a:ext>
                  </a:extLst>
                </a:gridCol>
                <a:gridCol w="3084493">
                  <a:extLst>
                    <a:ext uri="{9D8B030D-6E8A-4147-A177-3AD203B41FA5}">
                      <a16:colId xmlns:a16="http://schemas.microsoft.com/office/drawing/2014/main" val="20002"/>
                    </a:ext>
                  </a:extLst>
                </a:gridCol>
              </a:tblGrid>
              <a:tr h="340325">
                <a:tc gridSpan="3">
                  <a:txBody>
                    <a:bodyPr/>
                    <a:lstStyle/>
                    <a:p>
                      <a:pPr algn="just">
                        <a:spcAft>
                          <a:spcPts val="0"/>
                        </a:spcAft>
                      </a:pPr>
                      <a:r>
                        <a:rPr lang="en-US" sz="2200" dirty="0">
                          <a:effectLst/>
                        </a:rPr>
                        <a:t>IV. </a:t>
                      </a:r>
                      <a:r>
                        <a:rPr lang="tr-TR" sz="2200" dirty="0">
                          <a:effectLst/>
                        </a:rPr>
                        <a:t>BİTKİ VE HAYVAN TOZLARI (ORGANİK)</a:t>
                      </a:r>
                      <a:endParaRPr lang="tr-TR" sz="2200" dirty="0">
                        <a:effectLst/>
                        <a:latin typeface="Times New Roman"/>
                        <a:ea typeface="Times New Roman"/>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680653">
                <a:tc>
                  <a:txBody>
                    <a:bodyPr/>
                    <a:lstStyle/>
                    <a:p>
                      <a:pPr algn="just">
                        <a:spcAft>
                          <a:spcPts val="0"/>
                        </a:spcAft>
                      </a:pPr>
                      <a:r>
                        <a:rPr lang="tr-TR" sz="2200" dirty="0">
                          <a:effectLst/>
                        </a:rPr>
                        <a:t>Öğütülmüş ve ezilmiş hububat ve kepek </a:t>
                      </a:r>
                      <a:endParaRPr lang="tr-TR" sz="2200" dirty="0">
                        <a:effectLst/>
                        <a:latin typeface="Times New Roman"/>
                        <a:ea typeface="Times New Roman"/>
                      </a:endParaRPr>
                    </a:p>
                  </a:txBody>
                  <a:tcPr marL="68580" marR="68580" marT="0" marB="0"/>
                </a:tc>
                <a:tc>
                  <a:txBody>
                    <a:bodyPr/>
                    <a:lstStyle/>
                    <a:p>
                      <a:pPr algn="just">
                        <a:spcAft>
                          <a:spcPts val="0"/>
                        </a:spcAft>
                      </a:pPr>
                      <a:r>
                        <a:rPr lang="tr-TR" sz="2200">
                          <a:effectLst/>
                        </a:rPr>
                        <a:t>Hububat öğütülmesi ve depolanması, fırınlar </a:t>
                      </a:r>
                      <a:endParaRPr lang="tr-TR" sz="2200">
                        <a:effectLst/>
                        <a:latin typeface="Times New Roman"/>
                        <a:ea typeface="Times New Roman"/>
                      </a:endParaRPr>
                    </a:p>
                  </a:txBody>
                  <a:tcPr marL="68580" marR="68580" marT="0" marB="0"/>
                </a:tc>
                <a:tc>
                  <a:txBody>
                    <a:bodyPr/>
                    <a:lstStyle/>
                    <a:p>
                      <a:pPr algn="just">
                        <a:spcAft>
                          <a:spcPts val="0"/>
                        </a:spcAft>
                      </a:pPr>
                      <a:r>
                        <a:rPr lang="tr-TR" sz="2200">
                          <a:effectLst/>
                        </a:rPr>
                        <a:t>Tahriş, allerji </a:t>
                      </a:r>
                      <a:endParaRPr lang="tr-TR" sz="22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680653">
                <a:tc>
                  <a:txBody>
                    <a:bodyPr/>
                    <a:lstStyle/>
                    <a:p>
                      <a:pPr algn="just">
                        <a:spcAft>
                          <a:spcPts val="0"/>
                        </a:spcAft>
                      </a:pPr>
                      <a:r>
                        <a:rPr lang="tr-TR" sz="2200" dirty="0">
                          <a:effectLst/>
                        </a:rPr>
                        <a:t>Kereste </a:t>
                      </a:r>
                      <a:endParaRPr lang="tr-TR" sz="2200" dirty="0">
                        <a:effectLst/>
                        <a:latin typeface="Times New Roman"/>
                        <a:ea typeface="Times New Roman"/>
                      </a:endParaRPr>
                    </a:p>
                  </a:txBody>
                  <a:tcPr marL="68580" marR="68580" marT="0" marB="0"/>
                </a:tc>
                <a:tc>
                  <a:txBody>
                    <a:bodyPr/>
                    <a:lstStyle/>
                    <a:p>
                      <a:pPr algn="just">
                        <a:spcAft>
                          <a:spcPts val="0"/>
                        </a:spcAft>
                      </a:pPr>
                      <a:r>
                        <a:rPr lang="tr-TR" sz="2200">
                          <a:effectLst/>
                        </a:rPr>
                        <a:t>Ağaç kaplama, mobilya endüstrisi (parlatma) </a:t>
                      </a:r>
                      <a:endParaRPr lang="tr-TR" sz="2200">
                        <a:effectLst/>
                        <a:latin typeface="Times New Roman"/>
                        <a:ea typeface="Times New Roman"/>
                      </a:endParaRPr>
                    </a:p>
                  </a:txBody>
                  <a:tcPr marL="68580" marR="68580" marT="0" marB="0"/>
                </a:tc>
                <a:tc>
                  <a:txBody>
                    <a:bodyPr/>
                    <a:lstStyle/>
                    <a:p>
                      <a:pPr algn="just">
                        <a:spcAft>
                          <a:spcPts val="0"/>
                        </a:spcAft>
                      </a:pPr>
                      <a:r>
                        <a:rPr lang="tr-TR" sz="2200">
                          <a:effectLst/>
                        </a:rPr>
                        <a:t>Tahriş, allerji </a:t>
                      </a:r>
                      <a:endParaRPr lang="tr-TR" sz="22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1020981">
                <a:tc>
                  <a:txBody>
                    <a:bodyPr/>
                    <a:lstStyle/>
                    <a:p>
                      <a:pPr algn="just">
                        <a:spcAft>
                          <a:spcPts val="0"/>
                        </a:spcAft>
                      </a:pPr>
                      <a:r>
                        <a:rPr lang="tr-TR" sz="2200" dirty="0">
                          <a:effectLst/>
                        </a:rPr>
                        <a:t>Hayvan derisi, tüyü , kılı ve pulu </a:t>
                      </a:r>
                      <a:endParaRPr lang="tr-TR" sz="2200" dirty="0">
                        <a:effectLst/>
                        <a:latin typeface="Times New Roman"/>
                        <a:ea typeface="Times New Roman"/>
                      </a:endParaRPr>
                    </a:p>
                  </a:txBody>
                  <a:tcPr marL="68580" marR="68580" marT="0" marB="0"/>
                </a:tc>
                <a:tc>
                  <a:txBody>
                    <a:bodyPr/>
                    <a:lstStyle/>
                    <a:p>
                      <a:pPr algn="just">
                        <a:spcAft>
                          <a:spcPts val="0"/>
                        </a:spcAft>
                      </a:pPr>
                      <a:r>
                        <a:rPr lang="tr-TR" sz="2200" dirty="0">
                          <a:effectLst/>
                        </a:rPr>
                        <a:t>Tarım, hayvanat bahçesi bakıcılığı, laboratuvar, hayvan bakıcılığı, kürkçülük </a:t>
                      </a:r>
                      <a:endParaRPr lang="tr-TR" sz="2200" dirty="0">
                        <a:effectLst/>
                        <a:latin typeface="Times New Roman"/>
                        <a:ea typeface="Times New Roman"/>
                      </a:endParaRPr>
                    </a:p>
                  </a:txBody>
                  <a:tcPr marL="68580" marR="68580" marT="0" marB="0"/>
                </a:tc>
                <a:tc>
                  <a:txBody>
                    <a:bodyPr/>
                    <a:lstStyle/>
                    <a:p>
                      <a:pPr algn="just">
                        <a:spcAft>
                          <a:spcPts val="0"/>
                        </a:spcAft>
                      </a:pPr>
                      <a:r>
                        <a:rPr lang="tr-TR" sz="2200">
                          <a:effectLst/>
                        </a:rPr>
                        <a:t>Tahriş, allerji </a:t>
                      </a:r>
                      <a:endParaRPr lang="tr-TR" sz="22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1020981">
                <a:tc>
                  <a:txBody>
                    <a:bodyPr/>
                    <a:lstStyle/>
                    <a:p>
                      <a:pPr algn="just">
                        <a:spcAft>
                          <a:spcPts val="0"/>
                        </a:spcAft>
                      </a:pPr>
                      <a:r>
                        <a:rPr lang="tr-TR" sz="2200">
                          <a:effectLst/>
                        </a:rPr>
                        <a:t>Enzimler </a:t>
                      </a:r>
                      <a:endParaRPr lang="tr-TR" sz="2200">
                        <a:effectLst/>
                        <a:latin typeface="Times New Roman"/>
                        <a:ea typeface="Times New Roman"/>
                      </a:endParaRPr>
                    </a:p>
                  </a:txBody>
                  <a:tcPr marL="68580" marR="68580" marT="0" marB="0"/>
                </a:tc>
                <a:tc>
                  <a:txBody>
                    <a:bodyPr/>
                    <a:lstStyle/>
                    <a:p>
                      <a:pPr algn="just">
                        <a:spcAft>
                          <a:spcPts val="0"/>
                        </a:spcAft>
                      </a:pPr>
                      <a:r>
                        <a:rPr lang="tr-TR" sz="2200" dirty="0">
                          <a:effectLst/>
                        </a:rPr>
                        <a:t>İlaç endüstrisi, temizlik tozu üretimi, yiyecek ve içecek endüstrisi </a:t>
                      </a:r>
                      <a:endParaRPr lang="tr-TR" sz="2200" dirty="0">
                        <a:effectLst/>
                        <a:latin typeface="Times New Roman"/>
                        <a:ea typeface="Times New Roman"/>
                      </a:endParaRPr>
                    </a:p>
                  </a:txBody>
                  <a:tcPr marL="68580" marR="68580" marT="0" marB="0"/>
                </a:tc>
                <a:tc>
                  <a:txBody>
                    <a:bodyPr/>
                    <a:lstStyle/>
                    <a:p>
                      <a:pPr algn="just">
                        <a:spcAft>
                          <a:spcPts val="0"/>
                        </a:spcAft>
                      </a:pPr>
                      <a:r>
                        <a:rPr lang="tr-TR" sz="2200">
                          <a:effectLst/>
                        </a:rPr>
                        <a:t>Tahriş, allerji (dermatitler) </a:t>
                      </a:r>
                      <a:endParaRPr lang="tr-TR" sz="2200">
                        <a:effectLst/>
                        <a:latin typeface="Times New Roman"/>
                        <a:ea typeface="Times New Roman"/>
                      </a:endParaRPr>
                    </a:p>
                  </a:txBody>
                  <a:tcPr marL="68580" marR="68580" marT="0" marB="0"/>
                </a:tc>
                <a:extLst>
                  <a:ext uri="{0D108BD9-81ED-4DB2-BD59-A6C34878D82A}">
                    <a16:rowId xmlns:a16="http://schemas.microsoft.com/office/drawing/2014/main" val="10004"/>
                  </a:ext>
                </a:extLst>
              </a:tr>
              <a:tr h="340325">
                <a:tc>
                  <a:txBody>
                    <a:bodyPr/>
                    <a:lstStyle/>
                    <a:p>
                      <a:pPr algn="just">
                        <a:spcAft>
                          <a:spcPts val="0"/>
                        </a:spcAft>
                      </a:pPr>
                      <a:r>
                        <a:rPr lang="tr-TR" sz="2200">
                          <a:effectLst/>
                        </a:rPr>
                        <a:t>Küflü saman, ot, tahıl ve kamış </a:t>
                      </a:r>
                      <a:endParaRPr lang="tr-TR" sz="2200">
                        <a:effectLst/>
                        <a:latin typeface="Times New Roman"/>
                        <a:ea typeface="Times New Roman"/>
                      </a:endParaRPr>
                    </a:p>
                  </a:txBody>
                  <a:tcPr marL="68580" marR="68580" marT="0" marB="0"/>
                </a:tc>
                <a:tc>
                  <a:txBody>
                    <a:bodyPr/>
                    <a:lstStyle/>
                    <a:p>
                      <a:pPr algn="just">
                        <a:spcAft>
                          <a:spcPts val="0"/>
                        </a:spcAft>
                      </a:pPr>
                      <a:r>
                        <a:rPr lang="tr-TR" sz="2200" dirty="0">
                          <a:effectLst/>
                        </a:rPr>
                        <a:t>Tarım, tahıl siloları </a:t>
                      </a:r>
                      <a:endParaRPr lang="tr-TR" sz="2200" dirty="0">
                        <a:effectLst/>
                        <a:latin typeface="Times New Roman"/>
                        <a:ea typeface="Times New Roman"/>
                      </a:endParaRPr>
                    </a:p>
                  </a:txBody>
                  <a:tcPr marL="68580" marR="68580" marT="0" marB="0"/>
                </a:tc>
                <a:tc>
                  <a:txBody>
                    <a:bodyPr/>
                    <a:lstStyle/>
                    <a:p>
                      <a:pPr algn="just">
                        <a:spcAft>
                          <a:spcPts val="0"/>
                        </a:spcAft>
                      </a:pPr>
                      <a:r>
                        <a:rPr lang="tr-TR" sz="2200">
                          <a:effectLst/>
                        </a:rPr>
                        <a:t>Allerjik alveolitis, difuz fibrozis </a:t>
                      </a:r>
                      <a:endParaRPr lang="tr-TR" sz="2200">
                        <a:effectLst/>
                        <a:latin typeface="Times New Roman"/>
                        <a:ea typeface="Times New Roman"/>
                      </a:endParaRPr>
                    </a:p>
                  </a:txBody>
                  <a:tcPr marL="68580" marR="68580" marT="0" marB="0"/>
                </a:tc>
                <a:extLst>
                  <a:ext uri="{0D108BD9-81ED-4DB2-BD59-A6C34878D82A}">
                    <a16:rowId xmlns:a16="http://schemas.microsoft.com/office/drawing/2014/main" val="10005"/>
                  </a:ext>
                </a:extLst>
              </a:tr>
              <a:tr h="680653">
                <a:tc>
                  <a:txBody>
                    <a:bodyPr/>
                    <a:lstStyle/>
                    <a:p>
                      <a:pPr algn="just">
                        <a:spcAft>
                          <a:spcPts val="0"/>
                        </a:spcAft>
                      </a:pPr>
                      <a:r>
                        <a:rPr lang="tr-TR" sz="2200">
                          <a:effectLst/>
                        </a:rPr>
                        <a:t>Tavuk, güvercin, muhabbet kuşu pisliği </a:t>
                      </a:r>
                      <a:endParaRPr lang="tr-TR" sz="2200">
                        <a:effectLst/>
                        <a:latin typeface="Times New Roman"/>
                        <a:ea typeface="Times New Roman"/>
                      </a:endParaRPr>
                    </a:p>
                  </a:txBody>
                  <a:tcPr marL="68580" marR="68580" marT="0" marB="0"/>
                </a:tc>
                <a:tc>
                  <a:txBody>
                    <a:bodyPr/>
                    <a:lstStyle/>
                    <a:p>
                      <a:pPr algn="just">
                        <a:spcAft>
                          <a:spcPts val="0"/>
                        </a:spcAft>
                      </a:pPr>
                      <a:r>
                        <a:rPr lang="tr-TR" sz="2200" dirty="0">
                          <a:effectLst/>
                        </a:rPr>
                        <a:t>Kümes hayvanları bakıcılığı ve hayvanat bahçeleri</a:t>
                      </a:r>
                      <a:endParaRPr lang="tr-TR" sz="2200" dirty="0">
                        <a:effectLst/>
                        <a:latin typeface="Times New Roman"/>
                        <a:ea typeface="Times New Roman"/>
                      </a:endParaRPr>
                    </a:p>
                  </a:txBody>
                  <a:tcPr marL="68580" marR="68580" marT="0" marB="0"/>
                </a:tc>
                <a:tc>
                  <a:txBody>
                    <a:bodyPr/>
                    <a:lstStyle/>
                    <a:p>
                      <a:pPr algn="just">
                        <a:spcAft>
                          <a:spcPts val="0"/>
                        </a:spcAft>
                      </a:pPr>
                      <a:r>
                        <a:rPr lang="tr-TR" sz="2200" dirty="0" err="1">
                          <a:effectLst/>
                        </a:rPr>
                        <a:t>Allerjik</a:t>
                      </a:r>
                      <a:r>
                        <a:rPr lang="tr-TR" sz="2200" dirty="0">
                          <a:effectLst/>
                        </a:rPr>
                        <a:t> </a:t>
                      </a:r>
                      <a:r>
                        <a:rPr lang="tr-TR" sz="2200" dirty="0" err="1">
                          <a:effectLst/>
                        </a:rPr>
                        <a:t>alveolitis</a:t>
                      </a:r>
                      <a:r>
                        <a:rPr lang="tr-TR" sz="2200" dirty="0">
                          <a:effectLst/>
                        </a:rPr>
                        <a:t>, </a:t>
                      </a:r>
                      <a:r>
                        <a:rPr lang="tr-TR" sz="2200" dirty="0" err="1">
                          <a:effectLst/>
                        </a:rPr>
                        <a:t>difuz</a:t>
                      </a:r>
                      <a:r>
                        <a:rPr lang="tr-TR" sz="2200" dirty="0">
                          <a:effectLst/>
                        </a:rPr>
                        <a:t> </a:t>
                      </a:r>
                      <a:r>
                        <a:rPr lang="tr-TR" sz="2200" dirty="0" err="1">
                          <a:effectLst/>
                        </a:rPr>
                        <a:t>fibrozis</a:t>
                      </a:r>
                      <a:r>
                        <a:rPr lang="tr-TR" sz="2200" dirty="0">
                          <a:effectLst/>
                        </a:rPr>
                        <a:t> </a:t>
                      </a:r>
                      <a:endParaRPr lang="tr-TR" sz="2200" dirty="0">
                        <a:effectLst/>
                        <a:latin typeface="Times New Roman"/>
                        <a:ea typeface="Times New Roman"/>
                      </a:endParaRPr>
                    </a:p>
                  </a:txBody>
                  <a:tcPr marL="68580" marR="68580" marT="0" marB="0"/>
                </a:tc>
                <a:extLst>
                  <a:ext uri="{0D108BD9-81ED-4DB2-BD59-A6C34878D82A}">
                    <a16:rowId xmlns:a16="http://schemas.microsoft.com/office/drawing/2014/main" val="10006"/>
                  </a:ext>
                </a:extLst>
              </a:tr>
              <a:tr h="680653">
                <a:tc>
                  <a:txBody>
                    <a:bodyPr/>
                    <a:lstStyle/>
                    <a:p>
                      <a:pPr algn="just">
                        <a:spcAft>
                          <a:spcPts val="0"/>
                        </a:spcAft>
                      </a:pPr>
                      <a:r>
                        <a:rPr lang="tr-TR" sz="2200">
                          <a:effectLst/>
                        </a:rPr>
                        <a:t>Pamuk, keten, kenevir, jüt</a:t>
                      </a:r>
                      <a:endParaRPr lang="tr-TR" sz="2200">
                        <a:effectLst/>
                        <a:latin typeface="Times New Roman"/>
                        <a:ea typeface="Times New Roman"/>
                      </a:endParaRPr>
                    </a:p>
                  </a:txBody>
                  <a:tcPr marL="68580" marR="68580" marT="0" marB="0"/>
                </a:tc>
                <a:tc>
                  <a:txBody>
                    <a:bodyPr/>
                    <a:lstStyle/>
                    <a:p>
                      <a:pPr algn="just">
                        <a:spcAft>
                          <a:spcPts val="0"/>
                        </a:spcAft>
                      </a:pPr>
                      <a:r>
                        <a:rPr lang="tr-TR" sz="2200">
                          <a:effectLst/>
                        </a:rPr>
                        <a:t>Pamuk tarama, pamuk ve keten bükümü- taranması </a:t>
                      </a:r>
                      <a:endParaRPr lang="tr-TR" sz="2200">
                        <a:effectLst/>
                        <a:latin typeface="Times New Roman"/>
                        <a:ea typeface="Times New Roman"/>
                      </a:endParaRPr>
                    </a:p>
                  </a:txBody>
                  <a:tcPr marL="68580" marR="68580" marT="0" marB="0"/>
                </a:tc>
                <a:tc>
                  <a:txBody>
                    <a:bodyPr/>
                    <a:lstStyle/>
                    <a:p>
                      <a:pPr algn="just">
                        <a:spcAft>
                          <a:spcPts val="0"/>
                        </a:spcAft>
                      </a:pPr>
                      <a:r>
                        <a:rPr lang="tr-TR" sz="2200" dirty="0">
                          <a:effectLst/>
                        </a:rPr>
                        <a:t>Tahriş, </a:t>
                      </a:r>
                      <a:r>
                        <a:rPr lang="tr-TR" sz="2200" dirty="0" err="1">
                          <a:effectLst/>
                        </a:rPr>
                        <a:t>bronkospazm</a:t>
                      </a:r>
                      <a:r>
                        <a:rPr lang="tr-TR" sz="2200" dirty="0">
                          <a:effectLst/>
                        </a:rPr>
                        <a:t> </a:t>
                      </a:r>
                      <a:endParaRPr lang="tr-TR" sz="2200" dirty="0">
                        <a:effectLst/>
                        <a:latin typeface="Times New Roman"/>
                        <a:ea typeface="Times New Roman"/>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08374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418058"/>
          </a:xfrm>
          <a:solidFill>
            <a:schemeClr val="accent6">
              <a:lumMod val="40000"/>
              <a:lumOff val="60000"/>
            </a:schemeClr>
          </a:solidFill>
        </p:spPr>
        <p:txBody>
          <a:bodyPr>
            <a:normAutofit fontScale="90000"/>
          </a:bodyPr>
          <a:lstStyle/>
          <a:p>
            <a:r>
              <a:rPr lang="tr-TR" sz="3200" b="1" dirty="0">
                <a:latin typeface="Times New Roman" pitchFamily="18" charset="0"/>
                <a:cs typeface="Times New Roman" pitchFamily="18" charset="0"/>
              </a:rPr>
              <a:t>Biyolojik Tozlar</a:t>
            </a:r>
          </a:p>
        </p:txBody>
      </p:sp>
      <p:sp>
        <p:nvSpPr>
          <p:cNvPr id="3" name="Dikdörtgen 2"/>
          <p:cNvSpPr/>
          <p:nvPr/>
        </p:nvSpPr>
        <p:spPr>
          <a:xfrm>
            <a:off x="4564" y="418058"/>
            <a:ext cx="9144000" cy="655564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tr-TR" sz="2100" b="1" dirty="0"/>
              <a:t>A-</a:t>
            </a:r>
            <a:r>
              <a:rPr lang="tr-TR" sz="2100" b="1" dirty="0" err="1"/>
              <a:t>Fibrojenik</a:t>
            </a:r>
            <a:r>
              <a:rPr lang="tr-TR" sz="2100" b="1" dirty="0"/>
              <a:t> Tozlar </a:t>
            </a:r>
            <a:r>
              <a:rPr lang="tr-TR" sz="2100" dirty="0"/>
              <a:t>(solunumla akciğerlere ulaşıp birikme sonucu </a:t>
            </a:r>
            <a:r>
              <a:rPr lang="tr-TR" sz="2100" dirty="0" err="1"/>
              <a:t>dokusal</a:t>
            </a:r>
            <a:r>
              <a:rPr lang="tr-TR" sz="2100" dirty="0"/>
              <a:t> değişimle akciğerlerde fonksiyonel bozukluk yapan tozlar):</a:t>
            </a:r>
          </a:p>
          <a:p>
            <a:r>
              <a:rPr lang="tr-TR" sz="2100" u="sng" dirty="0"/>
              <a:t>Silis (</a:t>
            </a:r>
            <a:r>
              <a:rPr lang="tr-TR" sz="2100" u="sng" dirty="0" err="1"/>
              <a:t>SiOa</a:t>
            </a:r>
            <a:r>
              <a:rPr lang="tr-TR" sz="2100" u="sng" dirty="0"/>
              <a:t>)	                        ESP (TLV -TWA)(»)</a:t>
            </a:r>
            <a:endParaRPr lang="tr-TR" sz="2100" dirty="0"/>
          </a:p>
          <a:p>
            <a:r>
              <a:rPr lang="tr-TR" sz="2100" dirty="0"/>
              <a:t>(*) TLV-TVVA: Eşik sınır değer - Zaman ağırlıklı ortalama) </a:t>
            </a:r>
          </a:p>
          <a:p>
            <a:r>
              <a:rPr lang="tr-TR" sz="2100" dirty="0"/>
              <a:t> </a:t>
            </a:r>
          </a:p>
          <a:p>
            <a:r>
              <a:rPr lang="tr-TR" sz="2100" dirty="0"/>
              <a:t>Kristal</a:t>
            </a:r>
          </a:p>
          <a:p>
            <a:r>
              <a:rPr lang="tr-TR" sz="2100" dirty="0"/>
              <a:t>          Kuvars	                        0,1 mg/m3            (Solunabilir Toz)</a:t>
            </a:r>
          </a:p>
          <a:p>
            <a:r>
              <a:rPr lang="tr-TR" sz="2100" dirty="0"/>
              <a:t>          </a:t>
            </a:r>
            <a:r>
              <a:rPr lang="tr-TR" sz="2100" dirty="0" err="1"/>
              <a:t>Kristobalit</a:t>
            </a:r>
            <a:r>
              <a:rPr lang="tr-TR" sz="2100" dirty="0"/>
              <a:t>	         		 0,05 mg/m3                    “           "</a:t>
            </a:r>
          </a:p>
          <a:p>
            <a:r>
              <a:rPr lang="tr-TR" sz="2100" dirty="0"/>
              <a:t>          Silis (erimiş)	            0,1 mg/m3                    “           "</a:t>
            </a:r>
          </a:p>
          <a:p>
            <a:r>
              <a:rPr lang="tr-TR" sz="2100" dirty="0"/>
              <a:t>          </a:t>
            </a:r>
            <a:r>
              <a:rPr lang="tr-TR" sz="2100" dirty="0" err="1"/>
              <a:t>Tridmit</a:t>
            </a:r>
            <a:r>
              <a:rPr lang="tr-TR" sz="2100" dirty="0"/>
              <a:t>	                     0,05 mg/m3                    “           "	</a:t>
            </a:r>
          </a:p>
          <a:p>
            <a:r>
              <a:rPr lang="tr-TR" sz="2100" dirty="0"/>
              <a:t>          </a:t>
            </a:r>
            <a:r>
              <a:rPr lang="tr-TR" sz="2100" dirty="0" err="1"/>
              <a:t>Tropoli</a:t>
            </a:r>
            <a:r>
              <a:rPr lang="tr-TR" sz="2100" dirty="0"/>
              <a:t>	                       0,1 mg/m3                     “           "</a:t>
            </a:r>
          </a:p>
          <a:p>
            <a:r>
              <a:rPr lang="tr-TR" sz="2100" dirty="0"/>
              <a:t> </a:t>
            </a:r>
          </a:p>
          <a:p>
            <a:r>
              <a:rPr lang="tr-TR" sz="2100" dirty="0"/>
              <a:t>Silikatlar</a:t>
            </a:r>
          </a:p>
          <a:p>
            <a:r>
              <a:rPr lang="tr-TR" sz="2100" dirty="0"/>
              <a:t>Asbest (5 mikrometreden büyük olan)</a:t>
            </a:r>
          </a:p>
          <a:p>
            <a:r>
              <a:rPr lang="tr-TR" sz="2100" dirty="0" err="1"/>
              <a:t>Amosit</a:t>
            </a:r>
            <a:r>
              <a:rPr lang="tr-TR" sz="2100" dirty="0"/>
              <a:t> (gri kahverengi asbest)…………..0,5 lif/cm3      (kanserojen)</a:t>
            </a:r>
          </a:p>
          <a:p>
            <a:r>
              <a:rPr lang="tr-TR" sz="2100" dirty="0" err="1"/>
              <a:t>Krizotil</a:t>
            </a:r>
            <a:r>
              <a:rPr lang="tr-TR" sz="2100" dirty="0"/>
              <a:t> (beyaz asbest)………………………2 lif/cm3</a:t>
            </a:r>
          </a:p>
          <a:p>
            <a:r>
              <a:rPr lang="tr-TR" sz="2100" dirty="0" err="1"/>
              <a:t>Krosidolit</a:t>
            </a:r>
            <a:r>
              <a:rPr lang="tr-TR" sz="2100" dirty="0"/>
              <a:t> (mavi asbest)…………………...0,2 lif/cm3</a:t>
            </a:r>
          </a:p>
          <a:p>
            <a:r>
              <a:rPr lang="tr-TR" sz="2100" dirty="0"/>
              <a:t>Talk (asbest liftleri içermeyen)……………...2 mg/m3      (solunabilir toz)</a:t>
            </a:r>
          </a:p>
          <a:p>
            <a:r>
              <a:rPr lang="tr-TR" sz="2100" dirty="0"/>
              <a:t>Mika (asbest liftleri içermeyen)……………..3 mg/m3</a:t>
            </a:r>
          </a:p>
          <a:p>
            <a:r>
              <a:rPr lang="tr-TR" sz="2100" dirty="0"/>
              <a:t>Kömür tozu…………………………………...2 mg/m3  (solunabilir toz da &lt; %5 kuvars)</a:t>
            </a:r>
          </a:p>
        </p:txBody>
      </p:sp>
    </p:spTree>
    <p:extLst>
      <p:ext uri="{BB962C8B-B14F-4D97-AF65-F5344CB8AC3E}">
        <p14:creationId xmlns:p14="http://schemas.microsoft.com/office/powerpoint/2010/main" val="795155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2008" y="1052736"/>
            <a:ext cx="9144000" cy="627864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tr-TR" sz="2400" b="1" dirty="0"/>
              <a:t>B- </a:t>
            </a:r>
            <a:r>
              <a:rPr lang="tr-TR" sz="2400" b="1" dirty="0" err="1"/>
              <a:t>Toksik</a:t>
            </a:r>
            <a:r>
              <a:rPr lang="tr-TR" sz="2400" b="1" dirty="0"/>
              <a:t> (zehirli) tozlar </a:t>
            </a:r>
            <a:r>
              <a:rPr lang="tr-TR" sz="2400" dirty="0"/>
              <a:t>(genellikle metal bileşikleridir. Merkezi sinir sistemi, karaciğer, böbrek, kan </a:t>
            </a:r>
            <a:r>
              <a:rPr lang="tr-TR" sz="2400" dirty="0" err="1"/>
              <a:t>v.b</a:t>
            </a:r>
            <a:r>
              <a:rPr lang="tr-TR" sz="2400" dirty="0"/>
              <a:t>. organ veya dokular üzerinde akut ya da kronik etki yapan tozlar):</a:t>
            </a:r>
          </a:p>
          <a:p>
            <a:r>
              <a:rPr lang="tr-TR" sz="2400" dirty="0"/>
              <a:t> </a:t>
            </a:r>
          </a:p>
          <a:p>
            <a:r>
              <a:rPr lang="tr-TR" sz="2400" dirty="0"/>
              <a:t>Kurşun (inorganik toz ve dumanları, Pb olarak) 0,15 mg/m3 (toplam toz)</a:t>
            </a:r>
          </a:p>
          <a:p>
            <a:r>
              <a:rPr lang="tr-TR" sz="2400" dirty="0"/>
              <a:t>Krom (metal ve tuzları 0,5 mg/m3) (kromun (+VI) değerli bileşikleri Cr olarak 0,05 mg/m3)</a:t>
            </a:r>
          </a:p>
          <a:p>
            <a:r>
              <a:rPr lang="tr-TR" sz="2400" dirty="0"/>
              <a:t>Kadmiyum (toz ve tuzları, </a:t>
            </a:r>
            <a:r>
              <a:rPr lang="tr-TR" sz="2400" dirty="0" err="1"/>
              <a:t>Cd</a:t>
            </a:r>
            <a:r>
              <a:rPr lang="tr-TR" sz="2400" dirty="0"/>
              <a:t> olarak)…………………………..0,05 mg/m3</a:t>
            </a:r>
          </a:p>
          <a:p>
            <a:r>
              <a:rPr lang="tr-TR" sz="2400" dirty="0"/>
              <a:t>Vanadyum , V206 olarak solunabilir toz ve dumanı ………….0,05 mg/m3</a:t>
            </a:r>
          </a:p>
          <a:p>
            <a:r>
              <a:rPr lang="tr-TR" sz="2400" dirty="0"/>
              <a:t>TNT (2,4,6-Trinitrotoluen)………………………………………… 0,5 mg/m3</a:t>
            </a:r>
          </a:p>
          <a:p>
            <a:r>
              <a:rPr lang="tr-TR" sz="2400" dirty="0"/>
              <a:t> </a:t>
            </a:r>
          </a:p>
          <a:p>
            <a:r>
              <a:rPr lang="tr-TR" sz="2400" dirty="0"/>
              <a:t>Arsenik (kanserojen) ve çözünebilir</a:t>
            </a:r>
          </a:p>
          <a:p>
            <a:r>
              <a:rPr lang="tr-TR" sz="2400" dirty="0"/>
              <a:t>Bileşikleri arsenik (As) olarak……………………………………. 0,2 mg/m3</a:t>
            </a:r>
          </a:p>
          <a:p>
            <a:r>
              <a:rPr lang="tr-TR" sz="2400" dirty="0" err="1"/>
              <a:t>Dinitrofenol</a:t>
            </a:r>
            <a:r>
              <a:rPr lang="tr-TR" sz="2400" dirty="0"/>
              <a:t> (8 saatlik zaman ağırlıklı ortalama: 0,2 mg/m3) (Not: İşçi sağlığı ve iş güvenliği ile ilgili bazı kuruluşlar bu madde için bir değer vermemektedir)</a:t>
            </a:r>
          </a:p>
          <a:p>
            <a:r>
              <a:rPr lang="tr-TR" b="1" dirty="0"/>
              <a:t> </a:t>
            </a:r>
            <a:endParaRPr lang="tr-TR" dirty="0"/>
          </a:p>
        </p:txBody>
      </p:sp>
      <p:sp>
        <p:nvSpPr>
          <p:cNvPr id="4" name="Başlık 1"/>
          <p:cNvSpPr>
            <a:spLocks noGrp="1"/>
          </p:cNvSpPr>
          <p:nvPr>
            <p:ph type="title"/>
          </p:nvPr>
        </p:nvSpPr>
        <p:spPr>
          <a:xfrm>
            <a:off x="899592" y="0"/>
            <a:ext cx="7488832" cy="706090"/>
          </a:xfrm>
          <a:solidFill>
            <a:schemeClr val="accent6">
              <a:lumMod val="40000"/>
              <a:lumOff val="60000"/>
            </a:schemeClr>
          </a:solidFill>
        </p:spPr>
        <p:txBody>
          <a:bodyPr>
            <a:normAutofit/>
          </a:bodyPr>
          <a:lstStyle/>
          <a:p>
            <a:r>
              <a:rPr lang="tr-TR" sz="3200" b="1" dirty="0">
                <a:latin typeface="Times New Roman" pitchFamily="18" charset="0"/>
                <a:cs typeface="Times New Roman" pitchFamily="18" charset="0"/>
              </a:rPr>
              <a:t>Biyolojik Tozlar</a:t>
            </a:r>
          </a:p>
        </p:txBody>
      </p:sp>
    </p:spTree>
    <p:extLst>
      <p:ext uri="{BB962C8B-B14F-4D97-AF65-F5344CB8AC3E}">
        <p14:creationId xmlns:p14="http://schemas.microsoft.com/office/powerpoint/2010/main" val="1808561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0" y="692696"/>
            <a:ext cx="9144000" cy="6232475"/>
          </a:xfrm>
          <a:prstGeom prst="rect">
            <a:avLst/>
          </a:prstGeom>
          <a:solidFill>
            <a:schemeClr val="accent6">
              <a:lumMod val="20000"/>
              <a:lumOff val="80000"/>
            </a:schemeClr>
          </a:solidFill>
        </p:spPr>
        <p:txBody>
          <a:bodyPr wrap="square">
            <a:spAutoFit/>
          </a:bodyPr>
          <a:lstStyle/>
          <a:p>
            <a:r>
              <a:rPr lang="tr-TR" sz="2100" b="1" dirty="0"/>
              <a:t>C-</a:t>
            </a:r>
            <a:r>
              <a:rPr lang="tr-TR" sz="2100" b="1" dirty="0" err="1"/>
              <a:t>Allerjik</a:t>
            </a:r>
            <a:r>
              <a:rPr lang="tr-TR" sz="2100" b="1" dirty="0"/>
              <a:t> tozlar </a:t>
            </a:r>
            <a:r>
              <a:rPr lang="tr-TR" sz="2100" dirty="0"/>
              <a:t>(egzama veya astım yapan tozlardır):</a:t>
            </a:r>
            <a:br>
              <a:rPr lang="tr-TR" sz="2100" dirty="0"/>
            </a:br>
            <a:r>
              <a:rPr lang="tr-TR" sz="2100" dirty="0"/>
              <a:t>Pamuk, keten, kenevir, </a:t>
            </a:r>
            <a:r>
              <a:rPr lang="tr-TR" sz="2100" dirty="0" err="1"/>
              <a:t>sisal</a:t>
            </a:r>
            <a:r>
              <a:rPr lang="tr-TR" sz="2100" dirty="0"/>
              <a:t> keneviri, jüt,</a:t>
            </a:r>
          </a:p>
          <a:p>
            <a:r>
              <a:rPr lang="tr-TR" sz="2100" dirty="0"/>
              <a:t>Platin bileşikleri (tuzları),</a:t>
            </a:r>
          </a:p>
          <a:p>
            <a:r>
              <a:rPr lang="tr-TR" sz="2100" dirty="0"/>
              <a:t>Tahta tozları,</a:t>
            </a:r>
          </a:p>
          <a:p>
            <a:r>
              <a:rPr lang="tr-TR" sz="2100" dirty="0"/>
              <a:t>Hayvan derileri ve postu, saçı, tüyü ve pulu,</a:t>
            </a:r>
          </a:p>
          <a:p>
            <a:r>
              <a:rPr lang="tr-TR" sz="2100" dirty="0"/>
              <a:t>Enzimler</a:t>
            </a:r>
          </a:p>
          <a:p>
            <a:r>
              <a:rPr lang="tr-TR" sz="2100" dirty="0"/>
              <a:t> </a:t>
            </a:r>
          </a:p>
          <a:p>
            <a:r>
              <a:rPr lang="tr-TR" sz="2100" b="1" dirty="0"/>
              <a:t>D-Sıkıcı (</a:t>
            </a:r>
            <a:r>
              <a:rPr lang="tr-TR" sz="2100" b="1" dirty="0" err="1"/>
              <a:t>inert</a:t>
            </a:r>
            <a:r>
              <a:rPr lang="tr-TR" sz="2100" b="1" dirty="0"/>
              <a:t>) tozlar </a:t>
            </a:r>
            <a:r>
              <a:rPr lang="tr-TR" sz="2100" dirty="0"/>
              <a:t>(solunumla akciğerlere ulaşmalarına rağmen akciğerlerde fonksiyonel bozukluk yapmayan tozlar):</a:t>
            </a:r>
          </a:p>
          <a:p>
            <a:r>
              <a:rPr lang="tr-TR" sz="2100" dirty="0"/>
              <a:t> </a:t>
            </a:r>
          </a:p>
          <a:p>
            <a:r>
              <a:rPr lang="tr-TR" sz="2100" dirty="0"/>
              <a:t>ESD (TLV-TWA) 10 mg/m3 toplam toz &lt;%1 kuvars, veya 5 mg/m3 solunabilir tozlardır.</a:t>
            </a:r>
          </a:p>
          <a:p>
            <a:r>
              <a:rPr lang="tr-TR" sz="2100" dirty="0" err="1"/>
              <a:t>Alimina</a:t>
            </a:r>
            <a:r>
              <a:rPr lang="tr-TR" sz="2100" dirty="0"/>
              <a:t> (Al203), Kalsiyum karbonat, </a:t>
            </a:r>
            <a:r>
              <a:rPr lang="tr-TR" sz="2100" dirty="0" err="1"/>
              <a:t>Sellüloz</a:t>
            </a:r>
            <a:r>
              <a:rPr lang="tr-TR" sz="2100" dirty="0"/>
              <a:t> -kağıt lifi, Zımpara, Gliserin misti, Alçı taşı, Kaolin, Kireçtaşı, </a:t>
            </a:r>
            <a:r>
              <a:rPr lang="tr-TR" sz="2100" dirty="0" err="1"/>
              <a:t>Magnezit</a:t>
            </a:r>
            <a:r>
              <a:rPr lang="tr-TR" sz="2100" dirty="0"/>
              <a:t>, Mermer, Cam yünü, </a:t>
            </a:r>
            <a:r>
              <a:rPr lang="tr-TR" sz="2100" dirty="0" err="1"/>
              <a:t>Pentaerythritol</a:t>
            </a:r>
            <a:r>
              <a:rPr lang="tr-TR" sz="2100" dirty="0"/>
              <a:t>, Paris plasteri, </a:t>
            </a:r>
            <a:r>
              <a:rPr lang="tr-TR" sz="2100" dirty="0" err="1"/>
              <a:t>Portland</a:t>
            </a:r>
            <a:r>
              <a:rPr lang="tr-TR" sz="2100" dirty="0"/>
              <a:t> çimentosu, Ruj, Silikon, Silikon </a:t>
            </a:r>
            <a:r>
              <a:rPr lang="tr-TR" sz="2100" dirty="0" err="1"/>
              <a:t>karbit</a:t>
            </a:r>
            <a:r>
              <a:rPr lang="tr-TR" sz="2100" dirty="0"/>
              <a:t>, Nişasta, </a:t>
            </a:r>
            <a:r>
              <a:rPr lang="tr-TR" sz="2100" dirty="0" err="1"/>
              <a:t>Sakoroz</a:t>
            </a:r>
            <a:r>
              <a:rPr lang="tr-TR" sz="2100" dirty="0"/>
              <a:t>, Titanyum dioksit, Çinko </a:t>
            </a:r>
            <a:r>
              <a:rPr lang="tr-TR" sz="2100" dirty="0" err="1"/>
              <a:t>stearat</a:t>
            </a:r>
            <a:r>
              <a:rPr lang="tr-TR" sz="2100" dirty="0"/>
              <a:t>, Çinko oksit tozu.</a:t>
            </a:r>
          </a:p>
          <a:p>
            <a:r>
              <a:rPr lang="tr-TR" sz="2100" dirty="0"/>
              <a:t>(Not: Solunabilir toz: Aerodinamik eşdeğer çapı (0,5 - 5 mikron) büyüklüğünde belli kristal yapısı olan veya amorf toz ile çapı 3 mikrondan küçük, uzunluğu en az çapın 3 katı olan ipliksi (</a:t>
            </a:r>
            <a:r>
              <a:rPr lang="tr-TR" sz="2100" dirty="0" err="1"/>
              <a:t>fibröz</a:t>
            </a:r>
            <a:r>
              <a:rPr lang="tr-TR" sz="2100" dirty="0"/>
              <a:t>) asbest tozlarını ifade eder.</a:t>
            </a:r>
          </a:p>
        </p:txBody>
      </p:sp>
      <p:sp>
        <p:nvSpPr>
          <p:cNvPr id="4" name="Başlık 1"/>
          <p:cNvSpPr>
            <a:spLocks noGrp="1"/>
          </p:cNvSpPr>
          <p:nvPr>
            <p:ph type="title"/>
          </p:nvPr>
        </p:nvSpPr>
        <p:spPr>
          <a:xfrm>
            <a:off x="457200" y="0"/>
            <a:ext cx="8229600" cy="777875"/>
          </a:xfrm>
          <a:solidFill>
            <a:schemeClr val="accent6">
              <a:lumMod val="40000"/>
              <a:lumOff val="60000"/>
            </a:schemeClr>
          </a:solidFill>
        </p:spPr>
        <p:txBody>
          <a:bodyPr>
            <a:normAutofit/>
          </a:bodyPr>
          <a:lstStyle/>
          <a:p>
            <a:r>
              <a:rPr lang="tr-TR" sz="3200" b="1" dirty="0">
                <a:latin typeface="Times New Roman" pitchFamily="18" charset="0"/>
                <a:cs typeface="Times New Roman" pitchFamily="18" charset="0"/>
              </a:rPr>
              <a:t>Biyolojik Tozlar</a:t>
            </a:r>
          </a:p>
        </p:txBody>
      </p:sp>
    </p:spTree>
    <p:extLst>
      <p:ext uri="{BB962C8B-B14F-4D97-AF65-F5344CB8AC3E}">
        <p14:creationId xmlns:p14="http://schemas.microsoft.com/office/powerpoint/2010/main" val="3364530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650035966"/>
              </p:ext>
            </p:extLst>
          </p:nvPr>
        </p:nvGraphicFramePr>
        <p:xfrm>
          <a:off x="0" y="260649"/>
          <a:ext cx="9144000" cy="6522720"/>
        </p:xfrm>
        <a:graphic>
          <a:graphicData uri="http://schemas.openxmlformats.org/drawingml/2006/table">
            <a:tbl>
              <a:tblPr firstRow="1" firstCol="1" lastRow="1" lastCol="1" bandRow="1" bandCol="1">
                <a:tableStyleId>{5C22544A-7EE6-4342-B048-85BDC9FD1C3A}</a:tableStyleId>
              </a:tblPr>
              <a:tblGrid>
                <a:gridCol w="2350280">
                  <a:extLst>
                    <a:ext uri="{9D8B030D-6E8A-4147-A177-3AD203B41FA5}">
                      <a16:colId xmlns:a16="http://schemas.microsoft.com/office/drawing/2014/main" val="20000"/>
                    </a:ext>
                  </a:extLst>
                </a:gridCol>
                <a:gridCol w="6793720">
                  <a:extLst>
                    <a:ext uri="{9D8B030D-6E8A-4147-A177-3AD203B41FA5}">
                      <a16:colId xmlns:a16="http://schemas.microsoft.com/office/drawing/2014/main" val="20001"/>
                    </a:ext>
                  </a:extLst>
                </a:gridCol>
              </a:tblGrid>
              <a:tr h="264031">
                <a:tc>
                  <a:txBody>
                    <a:bodyPr/>
                    <a:lstStyle/>
                    <a:p>
                      <a:pPr algn="ctr">
                        <a:spcAft>
                          <a:spcPts val="0"/>
                        </a:spcAft>
                      </a:pPr>
                      <a:r>
                        <a:rPr lang="tr-TR" sz="2400" dirty="0">
                          <a:solidFill>
                            <a:srgbClr val="FFFF00"/>
                          </a:solidFill>
                          <a:effectLst/>
                        </a:rPr>
                        <a:t>KİMYASAL </a:t>
                      </a:r>
                      <a:endParaRPr lang="tr-TR" sz="2400" dirty="0">
                        <a:solidFill>
                          <a:srgbClr val="FFFF00"/>
                        </a:solidFill>
                        <a:effectLst/>
                        <a:latin typeface="Times New Roman"/>
                        <a:ea typeface="Times New Roman"/>
                      </a:endParaRPr>
                    </a:p>
                  </a:txBody>
                  <a:tcPr marL="68580" marR="68580" marT="0" marB="0"/>
                </a:tc>
                <a:tc>
                  <a:txBody>
                    <a:bodyPr/>
                    <a:lstStyle/>
                    <a:p>
                      <a:pPr algn="ctr">
                        <a:spcAft>
                          <a:spcPts val="0"/>
                        </a:spcAft>
                      </a:pPr>
                      <a:r>
                        <a:rPr lang="tr-TR" sz="2400" dirty="0">
                          <a:solidFill>
                            <a:srgbClr val="FFFF00"/>
                          </a:solidFill>
                          <a:effectLst/>
                        </a:rPr>
                        <a:t>KİMYASALIN GEÇİMSİZ OLDUĞU MADDELER </a:t>
                      </a:r>
                    </a:p>
                    <a:p>
                      <a:pPr algn="ctr">
                        <a:spcAft>
                          <a:spcPts val="0"/>
                        </a:spcAft>
                      </a:pPr>
                      <a:endParaRPr lang="tr-TR" sz="2400" dirty="0">
                        <a:solidFill>
                          <a:srgbClr val="FFFF00"/>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r h="528058">
                <a:tc>
                  <a:txBody>
                    <a:bodyPr/>
                    <a:lstStyle/>
                    <a:p>
                      <a:pPr algn="just">
                        <a:spcAft>
                          <a:spcPts val="0"/>
                        </a:spcAft>
                      </a:pPr>
                      <a:r>
                        <a:rPr lang="tr-TR" sz="2000" dirty="0">
                          <a:effectLst/>
                        </a:rPr>
                        <a:t>Alkali metaller –</a:t>
                      </a:r>
                    </a:p>
                    <a:p>
                      <a:pPr algn="just">
                        <a:spcAft>
                          <a:spcPts val="0"/>
                        </a:spcAft>
                      </a:pPr>
                      <a:r>
                        <a:rPr lang="tr-TR" sz="2000" dirty="0">
                          <a:effectLst/>
                        </a:rPr>
                        <a:t>Amonyak, susuz–</a:t>
                      </a:r>
                      <a:endParaRPr lang="tr-TR" sz="2000" dirty="0">
                        <a:effectLst/>
                        <a:latin typeface="Times New Roman"/>
                        <a:ea typeface="Times New Roman"/>
                      </a:endParaRPr>
                    </a:p>
                  </a:txBody>
                  <a:tcPr marL="68580" marR="68580" marT="0" marB="0"/>
                </a:tc>
                <a:tc>
                  <a:txBody>
                    <a:bodyPr/>
                    <a:lstStyle/>
                    <a:p>
                      <a:pPr algn="just">
                        <a:spcAft>
                          <a:spcPts val="0"/>
                        </a:spcAft>
                      </a:pPr>
                      <a:r>
                        <a:rPr lang="tr-TR" sz="2000">
                          <a:effectLst/>
                        </a:rPr>
                        <a:t>su, CO2, karbon tetraklorür ve diğer klorlu hidrokarbonlar</a:t>
                      </a:r>
                    </a:p>
                    <a:p>
                      <a:pPr algn="just">
                        <a:spcAft>
                          <a:spcPts val="0"/>
                        </a:spcAft>
                      </a:pPr>
                      <a:r>
                        <a:rPr lang="tr-TR" sz="2000">
                          <a:effectLst/>
                        </a:rPr>
                        <a:t>civa, halojenler, kalsiyum-hipoklorit ve hidrojen florid</a:t>
                      </a:r>
                      <a:endParaRPr lang="tr-TR" sz="20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792088">
                <a:tc>
                  <a:txBody>
                    <a:bodyPr/>
                    <a:lstStyle/>
                    <a:p>
                      <a:pPr algn="just">
                        <a:spcAft>
                          <a:spcPts val="0"/>
                        </a:spcAft>
                      </a:pPr>
                      <a:r>
                        <a:rPr lang="tr-TR" sz="2000" dirty="0">
                          <a:effectLst/>
                        </a:rPr>
                        <a:t>Amonyum nitrat –</a:t>
                      </a:r>
                    </a:p>
                    <a:p>
                      <a:pPr algn="just">
                        <a:spcAft>
                          <a:spcPts val="0"/>
                        </a:spcAft>
                      </a:pPr>
                      <a:r>
                        <a:rPr lang="tr-TR" sz="2000" dirty="0">
                          <a:effectLst/>
                        </a:rPr>
                        <a:t>Anilin –</a:t>
                      </a:r>
                      <a:endParaRPr lang="tr-TR" sz="2000" dirty="0">
                        <a:effectLst/>
                        <a:latin typeface="Times New Roman"/>
                        <a:ea typeface="Times New Roman"/>
                      </a:endParaRPr>
                    </a:p>
                  </a:txBody>
                  <a:tcPr marL="68580" marR="68580" marT="0" marB="0"/>
                </a:tc>
                <a:tc>
                  <a:txBody>
                    <a:bodyPr/>
                    <a:lstStyle/>
                    <a:p>
                      <a:pPr algn="just">
                        <a:spcAft>
                          <a:spcPts val="0"/>
                        </a:spcAft>
                      </a:pPr>
                      <a:r>
                        <a:rPr lang="tr-TR" sz="2000" dirty="0">
                          <a:effectLst/>
                        </a:rPr>
                        <a:t>asitler, metal tozları, yanıcı sıvılar, </a:t>
                      </a:r>
                      <a:r>
                        <a:rPr lang="tr-TR" sz="2000" dirty="0" err="1">
                          <a:effectLst/>
                        </a:rPr>
                        <a:t>kloratlar</a:t>
                      </a:r>
                      <a:r>
                        <a:rPr lang="tr-TR" sz="2000" dirty="0">
                          <a:effectLst/>
                        </a:rPr>
                        <a:t>, </a:t>
                      </a:r>
                      <a:r>
                        <a:rPr lang="tr-TR" sz="2000" dirty="0" err="1">
                          <a:effectLst/>
                        </a:rPr>
                        <a:t>nitritler</a:t>
                      </a:r>
                      <a:r>
                        <a:rPr lang="tr-TR" sz="2000" dirty="0">
                          <a:effectLst/>
                        </a:rPr>
                        <a:t>, sülfür ve </a:t>
                      </a:r>
                      <a:r>
                        <a:rPr lang="tr-TR" sz="2000" dirty="0" err="1">
                          <a:effectLst/>
                        </a:rPr>
                        <a:t>finely</a:t>
                      </a:r>
                      <a:r>
                        <a:rPr lang="tr-TR" sz="2000" dirty="0">
                          <a:effectLst/>
                        </a:rPr>
                        <a:t> </a:t>
                      </a:r>
                      <a:r>
                        <a:rPr lang="tr-TR" sz="2000" dirty="0" err="1">
                          <a:effectLst/>
                        </a:rPr>
                        <a:t>divided</a:t>
                      </a:r>
                      <a:r>
                        <a:rPr lang="tr-TR" sz="2000" dirty="0">
                          <a:effectLst/>
                        </a:rPr>
                        <a:t> organik veya patlayıcı maddeler</a:t>
                      </a:r>
                    </a:p>
                    <a:p>
                      <a:pPr algn="just">
                        <a:spcAft>
                          <a:spcPts val="0"/>
                        </a:spcAft>
                      </a:pPr>
                      <a:r>
                        <a:rPr lang="tr-TR" sz="2000" dirty="0">
                          <a:effectLst/>
                        </a:rPr>
                        <a:t>nitrik asit ve H2O2</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2"/>
                  </a:ext>
                </a:extLst>
              </a:tr>
              <a:tr h="792088">
                <a:tc>
                  <a:txBody>
                    <a:bodyPr/>
                    <a:lstStyle/>
                    <a:p>
                      <a:pPr algn="just">
                        <a:spcAft>
                          <a:spcPts val="0"/>
                        </a:spcAft>
                      </a:pPr>
                      <a:r>
                        <a:rPr lang="tr-TR" sz="2000">
                          <a:effectLst/>
                        </a:rPr>
                        <a:t>Asetik asit –</a:t>
                      </a:r>
                    </a:p>
                    <a:p>
                      <a:pPr algn="just">
                        <a:spcAft>
                          <a:spcPts val="0"/>
                        </a:spcAft>
                      </a:pPr>
                      <a:r>
                        <a:rPr lang="tr-TR" sz="2000">
                          <a:effectLst/>
                        </a:rPr>
                        <a:t>Asetilen </a:t>
                      </a:r>
                      <a:endParaRPr lang="tr-TR" sz="2000">
                        <a:effectLst/>
                        <a:latin typeface="Times New Roman"/>
                        <a:ea typeface="Times New Roman"/>
                      </a:endParaRPr>
                    </a:p>
                  </a:txBody>
                  <a:tcPr marL="68580" marR="68580" marT="0" marB="0"/>
                </a:tc>
                <a:tc>
                  <a:txBody>
                    <a:bodyPr/>
                    <a:lstStyle/>
                    <a:p>
                      <a:pPr algn="just">
                        <a:spcAft>
                          <a:spcPts val="0"/>
                        </a:spcAft>
                      </a:pPr>
                      <a:r>
                        <a:rPr lang="tr-TR" sz="2000" dirty="0" err="1">
                          <a:effectLst/>
                        </a:rPr>
                        <a:t>kromik</a:t>
                      </a:r>
                      <a:r>
                        <a:rPr lang="tr-TR" sz="2000" dirty="0">
                          <a:effectLst/>
                        </a:rPr>
                        <a:t> asit, nitrik asit, hidroksil türevleri, etilen glikol, </a:t>
                      </a:r>
                      <a:r>
                        <a:rPr lang="tr-TR" sz="2000" dirty="0" err="1">
                          <a:effectLst/>
                        </a:rPr>
                        <a:t>perklorik</a:t>
                      </a:r>
                      <a:r>
                        <a:rPr lang="tr-TR" sz="2000" dirty="0">
                          <a:effectLst/>
                        </a:rPr>
                        <a:t> asit, peroksitler ve permanganatlar</a:t>
                      </a:r>
                    </a:p>
                    <a:p>
                      <a:pPr algn="just">
                        <a:spcAft>
                          <a:spcPts val="0"/>
                        </a:spcAft>
                      </a:pPr>
                      <a:r>
                        <a:rPr lang="tr-TR" sz="2000" dirty="0">
                          <a:effectLst/>
                        </a:rPr>
                        <a:t>bakır (boru </a:t>
                      </a:r>
                      <a:r>
                        <a:rPr lang="tr-TR" sz="2000" dirty="0" err="1">
                          <a:effectLst/>
                        </a:rPr>
                        <a:t>v.b</a:t>
                      </a:r>
                      <a:r>
                        <a:rPr lang="tr-TR" sz="2000" dirty="0">
                          <a:effectLst/>
                        </a:rPr>
                        <a:t>.), halojenler, gümüş, </a:t>
                      </a:r>
                      <a:r>
                        <a:rPr lang="tr-TR" sz="2000" dirty="0" err="1">
                          <a:effectLst/>
                        </a:rPr>
                        <a:t>civa</a:t>
                      </a:r>
                      <a:r>
                        <a:rPr lang="tr-TR" sz="2000" dirty="0">
                          <a:effectLst/>
                        </a:rPr>
                        <a:t> ve bunları içeren maddeler</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3"/>
                  </a:ext>
                </a:extLst>
              </a:tr>
              <a:tr h="528058">
                <a:tc>
                  <a:txBody>
                    <a:bodyPr/>
                    <a:lstStyle/>
                    <a:p>
                      <a:pPr algn="just">
                        <a:spcAft>
                          <a:spcPts val="0"/>
                        </a:spcAft>
                      </a:pPr>
                      <a:r>
                        <a:rPr lang="tr-TR" sz="2000">
                          <a:effectLst/>
                        </a:rPr>
                        <a:t>Aseton –</a:t>
                      </a:r>
                    </a:p>
                    <a:p>
                      <a:pPr algn="just">
                        <a:spcAft>
                          <a:spcPts val="0"/>
                        </a:spcAft>
                      </a:pPr>
                      <a:r>
                        <a:rPr lang="tr-TR" sz="2000">
                          <a:effectLst/>
                        </a:rPr>
                        <a:t>Bakır –</a:t>
                      </a:r>
                      <a:endParaRPr lang="tr-TR" sz="2000">
                        <a:effectLst/>
                        <a:latin typeface="Times New Roman"/>
                        <a:ea typeface="Times New Roman"/>
                      </a:endParaRPr>
                    </a:p>
                  </a:txBody>
                  <a:tcPr marL="68580" marR="68580" marT="0" marB="0"/>
                </a:tc>
                <a:tc>
                  <a:txBody>
                    <a:bodyPr/>
                    <a:lstStyle/>
                    <a:p>
                      <a:pPr algn="just">
                        <a:spcAft>
                          <a:spcPts val="0"/>
                        </a:spcAft>
                      </a:pPr>
                      <a:r>
                        <a:rPr lang="tr-TR" sz="2000" dirty="0">
                          <a:effectLst/>
                        </a:rPr>
                        <a:t>konsantre sülfürik ve nitrik asit karışımları</a:t>
                      </a:r>
                    </a:p>
                    <a:p>
                      <a:pPr algn="just">
                        <a:spcAft>
                          <a:spcPts val="0"/>
                        </a:spcAft>
                      </a:pPr>
                      <a:r>
                        <a:rPr lang="tr-TR" sz="2000" dirty="0">
                          <a:effectLst/>
                        </a:rPr>
                        <a:t>asetilen, </a:t>
                      </a:r>
                      <a:r>
                        <a:rPr lang="tr-TR" sz="2000" dirty="0" err="1">
                          <a:effectLst/>
                        </a:rPr>
                        <a:t>azid’ler</a:t>
                      </a:r>
                      <a:r>
                        <a:rPr lang="tr-TR" sz="2000" dirty="0">
                          <a:effectLst/>
                        </a:rPr>
                        <a:t> ve H2O2</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4"/>
                  </a:ext>
                </a:extLst>
              </a:tr>
              <a:tr h="792088">
                <a:tc>
                  <a:txBody>
                    <a:bodyPr/>
                    <a:lstStyle/>
                    <a:p>
                      <a:pPr algn="just">
                        <a:spcAft>
                          <a:spcPts val="0"/>
                        </a:spcAft>
                      </a:pPr>
                      <a:r>
                        <a:rPr lang="tr-TR" sz="2000">
                          <a:effectLst/>
                        </a:rPr>
                        <a:t>Bromin –</a:t>
                      </a:r>
                    </a:p>
                    <a:p>
                      <a:pPr algn="just">
                        <a:spcAft>
                          <a:spcPts val="0"/>
                        </a:spcAft>
                      </a:pPr>
                      <a:r>
                        <a:rPr lang="tr-TR" sz="2000">
                          <a:effectLst/>
                        </a:rPr>
                        <a:t>Civa –</a:t>
                      </a:r>
                      <a:endParaRPr lang="tr-TR" sz="2000">
                        <a:effectLst/>
                        <a:latin typeface="Times New Roman"/>
                        <a:ea typeface="Times New Roman"/>
                      </a:endParaRPr>
                    </a:p>
                  </a:txBody>
                  <a:tcPr marL="68580" marR="68580" marT="0" marB="0"/>
                </a:tc>
                <a:tc>
                  <a:txBody>
                    <a:bodyPr/>
                    <a:lstStyle/>
                    <a:p>
                      <a:pPr algn="just">
                        <a:spcAft>
                          <a:spcPts val="0"/>
                        </a:spcAft>
                      </a:pPr>
                      <a:r>
                        <a:rPr lang="tr-TR" sz="2000" dirty="0">
                          <a:effectLst/>
                        </a:rPr>
                        <a:t>amonyak, asetilen, </a:t>
                      </a:r>
                      <a:r>
                        <a:rPr lang="tr-TR" sz="2000" dirty="0" err="1">
                          <a:effectLst/>
                        </a:rPr>
                        <a:t>butadien</a:t>
                      </a:r>
                      <a:r>
                        <a:rPr lang="tr-TR" sz="2000" dirty="0">
                          <a:effectLst/>
                        </a:rPr>
                        <a:t>, </a:t>
                      </a:r>
                      <a:r>
                        <a:rPr lang="tr-TR" sz="2000" dirty="0" err="1">
                          <a:effectLst/>
                        </a:rPr>
                        <a:t>butan</a:t>
                      </a:r>
                      <a:r>
                        <a:rPr lang="tr-TR" sz="2000" dirty="0">
                          <a:effectLst/>
                        </a:rPr>
                        <a:t>, hidrojen, sodyum </a:t>
                      </a:r>
                      <a:r>
                        <a:rPr lang="tr-TR" sz="2000" dirty="0" err="1">
                          <a:effectLst/>
                        </a:rPr>
                        <a:t>karbid</a:t>
                      </a:r>
                      <a:r>
                        <a:rPr lang="tr-TR" sz="2000" dirty="0">
                          <a:effectLst/>
                        </a:rPr>
                        <a:t>, </a:t>
                      </a:r>
                      <a:r>
                        <a:rPr lang="tr-TR" sz="2000" dirty="0" err="1">
                          <a:effectLst/>
                        </a:rPr>
                        <a:t>turpentin</a:t>
                      </a:r>
                      <a:r>
                        <a:rPr lang="tr-TR" sz="2000" dirty="0">
                          <a:effectLst/>
                        </a:rPr>
                        <a:t> ve </a:t>
                      </a:r>
                      <a:r>
                        <a:rPr lang="tr-TR" sz="2000" dirty="0" err="1">
                          <a:effectLst/>
                        </a:rPr>
                        <a:t>finely</a:t>
                      </a:r>
                      <a:r>
                        <a:rPr lang="tr-TR" sz="2000" dirty="0">
                          <a:effectLst/>
                        </a:rPr>
                        <a:t> </a:t>
                      </a:r>
                      <a:r>
                        <a:rPr lang="tr-TR" sz="2000" dirty="0" err="1">
                          <a:effectLst/>
                        </a:rPr>
                        <a:t>divided</a:t>
                      </a:r>
                      <a:r>
                        <a:rPr lang="tr-TR" sz="2000" dirty="0">
                          <a:effectLst/>
                        </a:rPr>
                        <a:t> metaller</a:t>
                      </a:r>
                    </a:p>
                    <a:p>
                      <a:pPr algn="just">
                        <a:spcAft>
                          <a:spcPts val="0"/>
                        </a:spcAft>
                      </a:pPr>
                      <a:r>
                        <a:rPr lang="tr-TR" sz="2000" dirty="0">
                          <a:effectLst/>
                        </a:rPr>
                        <a:t>asetilen, </a:t>
                      </a:r>
                      <a:r>
                        <a:rPr lang="tr-TR" sz="2000" dirty="0" err="1">
                          <a:effectLst/>
                        </a:rPr>
                        <a:t>fulminik</a:t>
                      </a:r>
                      <a:r>
                        <a:rPr lang="tr-TR" sz="2000" dirty="0">
                          <a:effectLst/>
                        </a:rPr>
                        <a:t> asit ve amonyak</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5"/>
                  </a:ext>
                </a:extLst>
              </a:tr>
              <a:tr h="528058">
                <a:tc>
                  <a:txBody>
                    <a:bodyPr/>
                    <a:lstStyle/>
                    <a:p>
                      <a:pPr algn="just">
                        <a:spcAft>
                          <a:spcPts val="0"/>
                        </a:spcAft>
                      </a:pPr>
                      <a:r>
                        <a:rPr lang="tr-TR" sz="2000">
                          <a:effectLst/>
                        </a:rPr>
                        <a:t>Fosfor pentoksit –</a:t>
                      </a:r>
                    </a:p>
                    <a:p>
                      <a:pPr algn="just">
                        <a:spcAft>
                          <a:spcPts val="0"/>
                        </a:spcAft>
                      </a:pPr>
                      <a:r>
                        <a:rPr lang="tr-TR" sz="2000">
                          <a:effectLst/>
                        </a:rPr>
                        <a:t>Gümüş –</a:t>
                      </a:r>
                      <a:endParaRPr lang="tr-TR" sz="2000">
                        <a:effectLst/>
                        <a:latin typeface="Times New Roman"/>
                        <a:ea typeface="Times New Roman"/>
                      </a:endParaRPr>
                    </a:p>
                  </a:txBody>
                  <a:tcPr marL="68580" marR="68580" marT="0" marB="0"/>
                </a:tc>
                <a:tc>
                  <a:txBody>
                    <a:bodyPr/>
                    <a:lstStyle/>
                    <a:p>
                      <a:pPr algn="just">
                        <a:spcAft>
                          <a:spcPts val="0"/>
                        </a:spcAft>
                      </a:pPr>
                      <a:r>
                        <a:rPr lang="tr-TR" sz="2000" dirty="0">
                          <a:effectLst/>
                        </a:rPr>
                        <a:t>su</a:t>
                      </a:r>
                    </a:p>
                    <a:p>
                      <a:pPr algn="just">
                        <a:spcAft>
                          <a:spcPts val="0"/>
                        </a:spcAft>
                      </a:pPr>
                      <a:r>
                        <a:rPr lang="tr-TR" sz="2000" dirty="0">
                          <a:effectLst/>
                        </a:rPr>
                        <a:t>asetilen, oksalik asit, tartarik asit ve amonyum </a:t>
                      </a:r>
                      <a:r>
                        <a:rPr lang="tr-TR" sz="2000" dirty="0" err="1">
                          <a:effectLst/>
                        </a:rPr>
                        <a:t>komponentleri</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6"/>
                  </a:ext>
                </a:extLst>
              </a:tr>
              <a:tr h="672751">
                <a:tc>
                  <a:txBody>
                    <a:bodyPr/>
                    <a:lstStyle/>
                    <a:p>
                      <a:pPr algn="just">
                        <a:spcAft>
                          <a:spcPts val="0"/>
                        </a:spcAft>
                      </a:pPr>
                      <a:r>
                        <a:rPr lang="tr-TR" sz="2000" dirty="0">
                          <a:effectLst/>
                        </a:rPr>
                        <a:t>Hidrojen peroksit (H2O2) –</a:t>
                      </a:r>
                    </a:p>
                    <a:p>
                      <a:pPr algn="just">
                        <a:spcAft>
                          <a:spcPts val="0"/>
                        </a:spcAft>
                      </a:pPr>
                      <a:r>
                        <a:rPr lang="tr-TR" sz="2000" dirty="0">
                          <a:effectLst/>
                        </a:rPr>
                        <a:t>Hidrojen sülfit –</a:t>
                      </a:r>
                      <a:endParaRPr lang="tr-TR" sz="2000" dirty="0">
                        <a:effectLst/>
                        <a:latin typeface="Times New Roman"/>
                        <a:ea typeface="Times New Roman"/>
                      </a:endParaRPr>
                    </a:p>
                  </a:txBody>
                  <a:tcPr marL="68580" marR="68580" marT="0" marB="0"/>
                </a:tc>
                <a:tc>
                  <a:txBody>
                    <a:bodyPr/>
                    <a:lstStyle/>
                    <a:p>
                      <a:pPr algn="just">
                        <a:spcAft>
                          <a:spcPts val="0"/>
                        </a:spcAft>
                      </a:pPr>
                      <a:r>
                        <a:rPr lang="tr-TR" sz="2000" dirty="0" err="1">
                          <a:effectLst/>
                        </a:rPr>
                        <a:t>kromium</a:t>
                      </a:r>
                      <a:r>
                        <a:rPr lang="tr-TR" sz="2000" dirty="0">
                          <a:effectLst/>
                        </a:rPr>
                        <a:t>, bakır, demir, çoğu diğer metaller ve metal tuzları, yanıcı sıvılar ve diğer patlayıcı maddeler, anilin </a:t>
                      </a:r>
                    </a:p>
                    <a:p>
                      <a:pPr algn="just">
                        <a:spcAft>
                          <a:spcPts val="0"/>
                        </a:spcAft>
                      </a:pPr>
                      <a:r>
                        <a:rPr lang="tr-TR" sz="2000" dirty="0">
                          <a:effectLst/>
                        </a:rPr>
                        <a:t>nitrik asit buharı ve oksitleyici gazlar</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50283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467103905"/>
              </p:ext>
            </p:extLst>
          </p:nvPr>
        </p:nvGraphicFramePr>
        <p:xfrm>
          <a:off x="28476" y="0"/>
          <a:ext cx="9115524" cy="6840064"/>
        </p:xfrm>
        <a:graphic>
          <a:graphicData uri="http://schemas.openxmlformats.org/drawingml/2006/table">
            <a:tbl>
              <a:tblPr firstRow="1" firstCol="1" lastRow="1" lastCol="1" bandRow="1" bandCol="1">
                <a:tableStyleId>{5C22544A-7EE6-4342-B048-85BDC9FD1C3A}</a:tableStyleId>
              </a:tblPr>
              <a:tblGrid>
                <a:gridCol w="2342963">
                  <a:extLst>
                    <a:ext uri="{9D8B030D-6E8A-4147-A177-3AD203B41FA5}">
                      <a16:colId xmlns:a16="http://schemas.microsoft.com/office/drawing/2014/main" val="20000"/>
                    </a:ext>
                  </a:extLst>
                </a:gridCol>
                <a:gridCol w="6772561">
                  <a:extLst>
                    <a:ext uri="{9D8B030D-6E8A-4147-A177-3AD203B41FA5}">
                      <a16:colId xmlns:a16="http://schemas.microsoft.com/office/drawing/2014/main" val="20001"/>
                    </a:ext>
                  </a:extLst>
                </a:gridCol>
              </a:tblGrid>
              <a:tr h="441286">
                <a:tc>
                  <a:txBody>
                    <a:bodyPr/>
                    <a:lstStyle/>
                    <a:p>
                      <a:pPr algn="ctr">
                        <a:spcAft>
                          <a:spcPts val="0"/>
                        </a:spcAft>
                      </a:pPr>
                      <a:r>
                        <a:rPr lang="tr-TR" sz="2200" dirty="0">
                          <a:solidFill>
                            <a:srgbClr val="FFFF00"/>
                          </a:solidFill>
                          <a:effectLst/>
                        </a:rPr>
                        <a:t>KİMYASAL </a:t>
                      </a:r>
                      <a:endParaRPr lang="tr-TR" sz="2200" dirty="0">
                        <a:solidFill>
                          <a:srgbClr val="FFFF00"/>
                        </a:solidFill>
                        <a:effectLst/>
                        <a:latin typeface="Times New Roman"/>
                        <a:ea typeface="Times New Roman"/>
                      </a:endParaRPr>
                    </a:p>
                  </a:txBody>
                  <a:tcPr marL="68580" marR="68580" marT="0" marB="0"/>
                </a:tc>
                <a:tc>
                  <a:txBody>
                    <a:bodyPr/>
                    <a:lstStyle/>
                    <a:p>
                      <a:pPr algn="ctr">
                        <a:spcAft>
                          <a:spcPts val="0"/>
                        </a:spcAft>
                      </a:pPr>
                      <a:r>
                        <a:rPr lang="tr-TR" sz="2200" dirty="0">
                          <a:solidFill>
                            <a:srgbClr val="FFFF00"/>
                          </a:solidFill>
                          <a:effectLst/>
                        </a:rPr>
                        <a:t>KİMYASALIN GEÇİMSİZ OLDUĞU MADDELER </a:t>
                      </a:r>
                      <a:endParaRPr lang="tr-TR" sz="2200" dirty="0">
                        <a:solidFill>
                          <a:srgbClr val="FFFF00"/>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r h="510257">
                <a:tc>
                  <a:txBody>
                    <a:bodyPr/>
                    <a:lstStyle/>
                    <a:p>
                      <a:pPr algn="just">
                        <a:spcAft>
                          <a:spcPts val="0"/>
                        </a:spcAft>
                      </a:pPr>
                      <a:r>
                        <a:rPr lang="tr-TR" sz="2000" dirty="0" err="1">
                          <a:effectLst/>
                        </a:rPr>
                        <a:t>Klorin</a:t>
                      </a:r>
                      <a:r>
                        <a:rPr lang="tr-TR" sz="2000" dirty="0">
                          <a:effectLst/>
                        </a:rPr>
                        <a:t> –</a:t>
                      </a:r>
                      <a:endParaRPr lang="tr-TR" sz="2000" dirty="0">
                        <a:effectLst/>
                        <a:latin typeface="Times New Roman"/>
                        <a:ea typeface="Times New Roman"/>
                      </a:endParaRPr>
                    </a:p>
                  </a:txBody>
                  <a:tcPr marL="68580" marR="68580" marT="0" marB="0"/>
                </a:tc>
                <a:tc>
                  <a:txBody>
                    <a:bodyPr/>
                    <a:lstStyle/>
                    <a:p>
                      <a:pPr algn="just">
                        <a:spcAft>
                          <a:spcPts val="0"/>
                        </a:spcAft>
                      </a:pPr>
                      <a:r>
                        <a:rPr lang="tr-TR" sz="2000">
                          <a:effectLst/>
                        </a:rPr>
                        <a:t>amonyak, asetilen, butadien, benzen ve diğer petrol fraksiyonları, hidrojen, sodyum karbid, turpentin </a:t>
                      </a:r>
                      <a:endParaRPr lang="tr-TR" sz="20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510257">
                <a:tc>
                  <a:txBody>
                    <a:bodyPr/>
                    <a:lstStyle/>
                    <a:p>
                      <a:pPr algn="just">
                        <a:spcAft>
                          <a:spcPts val="0"/>
                        </a:spcAft>
                      </a:pPr>
                      <a:r>
                        <a:rPr lang="tr-TR" sz="2000" dirty="0" err="1">
                          <a:effectLst/>
                        </a:rPr>
                        <a:t>Kromik</a:t>
                      </a:r>
                      <a:r>
                        <a:rPr lang="tr-TR" sz="2000" dirty="0">
                          <a:effectLst/>
                        </a:rPr>
                        <a:t> asit – </a:t>
                      </a:r>
                      <a:endParaRPr lang="tr-TR" sz="2000" dirty="0">
                        <a:effectLst/>
                        <a:latin typeface="Times New Roman"/>
                        <a:ea typeface="Times New Roman"/>
                      </a:endParaRPr>
                    </a:p>
                  </a:txBody>
                  <a:tcPr marL="68580" marR="68580" marT="0" marB="0"/>
                </a:tc>
                <a:tc>
                  <a:txBody>
                    <a:bodyPr/>
                    <a:lstStyle/>
                    <a:p>
                      <a:pPr algn="just">
                        <a:spcAft>
                          <a:spcPts val="0"/>
                        </a:spcAft>
                      </a:pPr>
                      <a:r>
                        <a:rPr lang="tr-TR" sz="2000">
                          <a:effectLst/>
                        </a:rPr>
                        <a:t>asetik asit, naftalen, kamfur, alkol, gliserol, turpentin ve diğer yanıcı sıvılar</a:t>
                      </a:r>
                      <a:endParaRPr lang="tr-TR" sz="20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882573">
                <a:tc>
                  <a:txBody>
                    <a:bodyPr/>
                    <a:lstStyle/>
                    <a:p>
                      <a:pPr algn="just">
                        <a:spcAft>
                          <a:spcPts val="0"/>
                        </a:spcAft>
                      </a:pPr>
                      <a:r>
                        <a:rPr lang="tr-TR" sz="2000" dirty="0">
                          <a:effectLst/>
                        </a:rPr>
                        <a:t>Nitrik asit –</a:t>
                      </a:r>
                      <a:endParaRPr lang="tr-TR" sz="2000" dirty="0">
                        <a:effectLst/>
                        <a:latin typeface="Times New Roman"/>
                        <a:ea typeface="Times New Roman"/>
                      </a:endParaRPr>
                    </a:p>
                  </a:txBody>
                  <a:tcPr marL="68580" marR="68580" marT="0" marB="0"/>
                </a:tc>
                <a:tc>
                  <a:txBody>
                    <a:bodyPr/>
                    <a:lstStyle/>
                    <a:p>
                      <a:pPr algn="just">
                        <a:spcAft>
                          <a:spcPts val="0"/>
                        </a:spcAft>
                      </a:pPr>
                      <a:r>
                        <a:rPr lang="tr-TR" sz="2000">
                          <a:effectLst/>
                        </a:rPr>
                        <a:t>asetik asit, kromik asit, hidrosiyanik asit, anilin, karbon, hidrojen sülfit, kolayca nitratlanan sıvılar, gazlar ve diğer maddeler</a:t>
                      </a:r>
                      <a:endParaRPr lang="tr-TR" sz="20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441286">
                <a:tc>
                  <a:txBody>
                    <a:bodyPr/>
                    <a:lstStyle/>
                    <a:p>
                      <a:pPr algn="just">
                        <a:spcAft>
                          <a:spcPts val="0"/>
                        </a:spcAft>
                      </a:pPr>
                      <a:r>
                        <a:rPr lang="tr-TR" sz="2000" dirty="0">
                          <a:effectLst/>
                        </a:rPr>
                        <a:t>Parlayıcı sıvılar – </a:t>
                      </a:r>
                      <a:endParaRPr lang="tr-TR" sz="2000" dirty="0">
                        <a:effectLst/>
                        <a:latin typeface="Times New Roman"/>
                        <a:ea typeface="Times New Roman"/>
                      </a:endParaRPr>
                    </a:p>
                  </a:txBody>
                  <a:tcPr marL="68580" marR="68580" marT="0" marB="0"/>
                </a:tc>
                <a:tc>
                  <a:txBody>
                    <a:bodyPr/>
                    <a:lstStyle/>
                    <a:p>
                      <a:pPr algn="just">
                        <a:spcAft>
                          <a:spcPts val="0"/>
                        </a:spcAft>
                      </a:pPr>
                      <a:r>
                        <a:rPr lang="tr-TR" sz="2000" dirty="0">
                          <a:effectLst/>
                        </a:rPr>
                        <a:t>gümüş ve </a:t>
                      </a:r>
                      <a:r>
                        <a:rPr lang="tr-TR" sz="2000" dirty="0" err="1">
                          <a:effectLst/>
                        </a:rPr>
                        <a:t>civa</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4"/>
                  </a:ext>
                </a:extLst>
              </a:tr>
              <a:tr h="882573">
                <a:tc>
                  <a:txBody>
                    <a:bodyPr/>
                    <a:lstStyle/>
                    <a:p>
                      <a:pPr algn="just">
                        <a:spcAft>
                          <a:spcPts val="0"/>
                        </a:spcAft>
                      </a:pPr>
                      <a:r>
                        <a:rPr lang="tr-TR" sz="2000">
                          <a:effectLst/>
                        </a:rPr>
                        <a:t>Perklorik asit – </a:t>
                      </a:r>
                    </a:p>
                    <a:p>
                      <a:pPr algn="just">
                        <a:spcAft>
                          <a:spcPts val="0"/>
                        </a:spcAft>
                      </a:pPr>
                      <a:r>
                        <a:rPr lang="tr-TR" sz="2000">
                          <a:effectLst/>
                        </a:rPr>
                        <a:t>Potasyum permanganat</a:t>
                      </a:r>
                      <a:endParaRPr lang="tr-TR" sz="2000">
                        <a:effectLst/>
                        <a:latin typeface="Times New Roman"/>
                        <a:ea typeface="Times New Roman"/>
                      </a:endParaRPr>
                    </a:p>
                  </a:txBody>
                  <a:tcPr marL="68580" marR="68580" marT="0" marB="0"/>
                </a:tc>
                <a:tc>
                  <a:txBody>
                    <a:bodyPr/>
                    <a:lstStyle/>
                    <a:p>
                      <a:pPr algn="just">
                        <a:spcAft>
                          <a:spcPts val="0"/>
                        </a:spcAft>
                      </a:pPr>
                      <a:r>
                        <a:rPr lang="tr-TR" sz="2000" dirty="0">
                          <a:effectLst/>
                        </a:rPr>
                        <a:t>amonyum nitrat, </a:t>
                      </a:r>
                      <a:r>
                        <a:rPr lang="tr-TR" sz="2000" dirty="0" err="1">
                          <a:effectLst/>
                        </a:rPr>
                        <a:t>kromik</a:t>
                      </a:r>
                      <a:r>
                        <a:rPr lang="tr-TR" sz="2000" dirty="0">
                          <a:effectLst/>
                        </a:rPr>
                        <a:t> asit, H2O2, nitrik asit, sodyum peroksit ve halojenler</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5"/>
                  </a:ext>
                </a:extLst>
              </a:tr>
              <a:tr h="441286">
                <a:tc>
                  <a:txBody>
                    <a:bodyPr/>
                    <a:lstStyle/>
                    <a:p>
                      <a:pPr algn="just">
                        <a:spcAft>
                          <a:spcPts val="0"/>
                        </a:spcAft>
                      </a:pPr>
                      <a:r>
                        <a:rPr lang="tr-TR" sz="2000">
                          <a:effectLst/>
                        </a:rPr>
                        <a:t>– Sodyum – Sodyum </a:t>
                      </a:r>
                      <a:endParaRPr lang="tr-TR" sz="2000">
                        <a:effectLst/>
                        <a:latin typeface="Times New Roman"/>
                        <a:ea typeface="Times New Roman"/>
                      </a:endParaRPr>
                    </a:p>
                  </a:txBody>
                  <a:tcPr marL="68580" marR="68580" marT="0" marB="0"/>
                </a:tc>
                <a:tc>
                  <a:txBody>
                    <a:bodyPr/>
                    <a:lstStyle/>
                    <a:p>
                      <a:pPr algn="just">
                        <a:spcAft>
                          <a:spcPts val="0"/>
                        </a:spcAft>
                      </a:pPr>
                      <a:r>
                        <a:rPr lang="tr-TR" sz="2000" dirty="0" err="1">
                          <a:effectLst/>
                        </a:rPr>
                        <a:t>gliserol</a:t>
                      </a:r>
                      <a:r>
                        <a:rPr lang="tr-TR" sz="2000" dirty="0">
                          <a:effectLst/>
                        </a:rPr>
                        <a:t>, etilen glikol, </a:t>
                      </a:r>
                      <a:r>
                        <a:rPr lang="tr-TR" sz="2000" dirty="0" err="1">
                          <a:effectLst/>
                        </a:rPr>
                        <a:t>benzaldehid</a:t>
                      </a:r>
                      <a:r>
                        <a:rPr lang="tr-TR" sz="2000" dirty="0">
                          <a:effectLst/>
                        </a:rPr>
                        <a:t> ve sülfürik asit </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6"/>
                  </a:ext>
                </a:extLst>
              </a:tr>
              <a:tr h="441286">
                <a:tc>
                  <a:txBody>
                    <a:bodyPr/>
                    <a:lstStyle/>
                    <a:p>
                      <a:pPr algn="just">
                        <a:spcAft>
                          <a:spcPts val="0"/>
                        </a:spcAft>
                      </a:pPr>
                      <a:r>
                        <a:rPr lang="tr-TR" sz="2000">
                          <a:effectLst/>
                        </a:rPr>
                        <a:t>Sodyum peroksit –</a:t>
                      </a:r>
                      <a:endParaRPr lang="tr-TR" sz="2000">
                        <a:effectLst/>
                        <a:latin typeface="Times New Roman"/>
                        <a:ea typeface="Times New Roman"/>
                      </a:endParaRPr>
                    </a:p>
                  </a:txBody>
                  <a:tcPr marL="68580" marR="68580" marT="0" marB="0"/>
                </a:tc>
                <a:tc>
                  <a:txBody>
                    <a:bodyPr/>
                    <a:lstStyle/>
                    <a:p>
                      <a:pPr algn="just">
                        <a:spcAft>
                          <a:spcPts val="0"/>
                        </a:spcAft>
                      </a:pPr>
                      <a:r>
                        <a:rPr lang="tr-TR" sz="2000" dirty="0">
                          <a:effectLst/>
                        </a:rPr>
                        <a:t>karbon </a:t>
                      </a:r>
                      <a:r>
                        <a:rPr lang="tr-TR" sz="2000" dirty="0" err="1">
                          <a:effectLst/>
                        </a:rPr>
                        <a:t>tetraklorit</a:t>
                      </a:r>
                      <a:r>
                        <a:rPr lang="tr-TR" sz="2000" dirty="0">
                          <a:effectLst/>
                        </a:rPr>
                        <a:t>, CO2 ve su ile</a:t>
                      </a:r>
                      <a:endParaRPr lang="tr-TR" sz="2000" dirty="0">
                        <a:effectLst/>
                        <a:latin typeface="Times New Roman"/>
                        <a:ea typeface="Times New Roman"/>
                      </a:endParaRPr>
                    </a:p>
                  </a:txBody>
                  <a:tcPr marL="68580" marR="68580" marT="0" marB="0"/>
                </a:tc>
                <a:extLst>
                  <a:ext uri="{0D108BD9-81ED-4DB2-BD59-A6C34878D82A}">
                    <a16:rowId xmlns:a16="http://schemas.microsoft.com/office/drawing/2014/main" val="10007"/>
                  </a:ext>
                </a:extLst>
              </a:tr>
              <a:tr h="1785900">
                <a:tc>
                  <a:txBody>
                    <a:bodyPr/>
                    <a:lstStyle/>
                    <a:p>
                      <a:pPr algn="just">
                        <a:spcAft>
                          <a:spcPts val="0"/>
                        </a:spcAft>
                      </a:pPr>
                      <a:r>
                        <a:rPr lang="tr-TR" sz="1900">
                          <a:effectLst/>
                        </a:rPr>
                        <a:t>Sülfürik asit–</a:t>
                      </a:r>
                      <a:endParaRPr lang="tr-TR" sz="1900">
                        <a:effectLst/>
                        <a:latin typeface="Times New Roman"/>
                        <a:ea typeface="Times New Roman"/>
                      </a:endParaRPr>
                    </a:p>
                  </a:txBody>
                  <a:tcPr marL="68580" marR="68580" marT="0" marB="0"/>
                </a:tc>
                <a:tc>
                  <a:txBody>
                    <a:bodyPr/>
                    <a:lstStyle/>
                    <a:p>
                      <a:pPr algn="just">
                        <a:spcAft>
                          <a:spcPts val="0"/>
                        </a:spcAft>
                      </a:pPr>
                      <a:r>
                        <a:rPr lang="tr-TR" sz="1900" dirty="0">
                          <a:effectLst/>
                        </a:rPr>
                        <a:t>kurşun, bakır ve diğer metaller (sıklıkla prezervatif olarak kullanılan bu madde metallerle kararsız, patlayıcı bileşikler oluşturur; eğer lavaboya dökülürse metal parçalar maddeyi tutarlar ve tesisatçı çalışırken borular patlayabilir.) herhangi bir oksitleyici madde ile, </a:t>
                      </a:r>
                      <a:r>
                        <a:rPr lang="tr-TR" sz="1900" dirty="0" err="1">
                          <a:effectLst/>
                        </a:rPr>
                        <a:t>örn</a:t>
                      </a:r>
                      <a:r>
                        <a:rPr lang="tr-TR" sz="1900" dirty="0">
                          <a:effectLst/>
                        </a:rPr>
                        <a:t>; </a:t>
                      </a:r>
                      <a:r>
                        <a:rPr lang="tr-TR" sz="1900" dirty="0" err="1">
                          <a:effectLst/>
                        </a:rPr>
                        <a:t>methanol</a:t>
                      </a:r>
                      <a:r>
                        <a:rPr lang="tr-TR" sz="1900" dirty="0">
                          <a:effectLst/>
                        </a:rPr>
                        <a:t>, </a:t>
                      </a:r>
                      <a:r>
                        <a:rPr lang="tr-TR" sz="1900" dirty="0" err="1">
                          <a:effectLst/>
                        </a:rPr>
                        <a:t>glasial</a:t>
                      </a:r>
                      <a:r>
                        <a:rPr lang="tr-TR" sz="1900" dirty="0">
                          <a:effectLst/>
                        </a:rPr>
                        <a:t> asetik asit, asetik </a:t>
                      </a:r>
                      <a:r>
                        <a:rPr lang="tr-TR" sz="1900" dirty="0" err="1">
                          <a:effectLst/>
                        </a:rPr>
                        <a:t>anhidrid</a:t>
                      </a:r>
                      <a:r>
                        <a:rPr lang="tr-TR" sz="1900" dirty="0">
                          <a:effectLst/>
                        </a:rPr>
                        <a:t>, </a:t>
                      </a:r>
                      <a:r>
                        <a:rPr lang="tr-TR" sz="1900" dirty="0" err="1">
                          <a:effectLst/>
                        </a:rPr>
                        <a:t>benzaldehid</a:t>
                      </a:r>
                      <a:r>
                        <a:rPr lang="tr-TR" sz="1900" dirty="0">
                          <a:effectLst/>
                        </a:rPr>
                        <a:t>, karbon </a:t>
                      </a:r>
                      <a:r>
                        <a:rPr lang="tr-TR" sz="1900" dirty="0" err="1">
                          <a:effectLst/>
                        </a:rPr>
                        <a:t>disulfit</a:t>
                      </a:r>
                      <a:r>
                        <a:rPr lang="tr-TR" sz="1900" dirty="0">
                          <a:effectLst/>
                        </a:rPr>
                        <a:t>, </a:t>
                      </a:r>
                      <a:r>
                        <a:rPr lang="tr-TR" sz="1900" dirty="0" err="1">
                          <a:effectLst/>
                        </a:rPr>
                        <a:t>gliserol</a:t>
                      </a:r>
                      <a:r>
                        <a:rPr lang="tr-TR" sz="1900" dirty="0">
                          <a:effectLst/>
                        </a:rPr>
                        <a:t>, </a:t>
                      </a:r>
                      <a:r>
                        <a:rPr lang="tr-TR" sz="1900" dirty="0" err="1">
                          <a:effectLst/>
                        </a:rPr>
                        <a:t>ethil</a:t>
                      </a:r>
                      <a:r>
                        <a:rPr lang="tr-TR" sz="1900" dirty="0">
                          <a:effectLst/>
                        </a:rPr>
                        <a:t> asetat ve </a:t>
                      </a:r>
                      <a:r>
                        <a:rPr lang="tr-TR" sz="1900" dirty="0" err="1">
                          <a:effectLst/>
                        </a:rPr>
                        <a:t>furfural</a:t>
                      </a:r>
                      <a:r>
                        <a:rPr lang="tr-TR" sz="1900" dirty="0">
                          <a:effectLst/>
                        </a:rPr>
                        <a:t> </a:t>
                      </a:r>
                      <a:r>
                        <a:rPr lang="tr-TR" sz="1900" dirty="0" err="1">
                          <a:effectLst/>
                        </a:rPr>
                        <a:t>kloratlar</a:t>
                      </a:r>
                      <a:r>
                        <a:rPr lang="tr-TR" sz="1900" dirty="0">
                          <a:effectLst/>
                        </a:rPr>
                        <a:t>, </a:t>
                      </a:r>
                      <a:r>
                        <a:rPr lang="tr-TR" sz="1900" dirty="0" err="1">
                          <a:effectLst/>
                        </a:rPr>
                        <a:t>perkloratlar</a:t>
                      </a:r>
                      <a:r>
                        <a:rPr lang="tr-TR" sz="1900" dirty="0">
                          <a:effectLst/>
                        </a:rPr>
                        <a:t>, permanganatlar ve su</a:t>
                      </a:r>
                      <a:endParaRPr lang="tr-TR" sz="1900" dirty="0">
                        <a:effectLst/>
                        <a:latin typeface="Times New Roman"/>
                        <a:ea typeface="Times New Roman"/>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484893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692696"/>
          </a:xfrm>
        </p:spPr>
        <p:txBody>
          <a:bodyPr>
            <a:noAutofit/>
          </a:bodyPr>
          <a:lstStyle/>
          <a:p>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Bazı Geçimsiz Kimyasallarının Etkileşimleri Sırasında Ortaya Çıkabilecek Tepkimeler</a:t>
            </a:r>
            <a:br>
              <a:rPr lang="tr-TR" sz="2400" dirty="0">
                <a:latin typeface="Times New Roman" pitchFamily="18" charset="0"/>
                <a:cs typeface="Times New Roman" pitchFamily="18" charset="0"/>
              </a:rPr>
            </a:br>
            <a:endParaRPr lang="tr-TR" sz="2400" dirty="0">
              <a:latin typeface="Times New Roman" pitchFamily="18" charset="0"/>
              <a:cs typeface="Times New Roman" pitchFamily="18" charset="0"/>
            </a:endParaRPr>
          </a:p>
        </p:txBody>
      </p:sp>
      <p:graphicFrame>
        <p:nvGraphicFramePr>
          <p:cNvPr id="3" name="Tablo 2"/>
          <p:cNvGraphicFramePr>
            <a:graphicFrameLocks noGrp="1"/>
          </p:cNvGraphicFramePr>
          <p:nvPr>
            <p:extLst>
              <p:ext uri="{D42A27DB-BD31-4B8C-83A1-F6EECF244321}">
                <p14:modId xmlns:p14="http://schemas.microsoft.com/office/powerpoint/2010/main" val="3729418182"/>
              </p:ext>
            </p:extLst>
          </p:nvPr>
        </p:nvGraphicFramePr>
        <p:xfrm>
          <a:off x="0" y="713828"/>
          <a:ext cx="9144000" cy="6141720"/>
        </p:xfrm>
        <a:graphic>
          <a:graphicData uri="http://schemas.openxmlformats.org/drawingml/2006/table">
            <a:tbl>
              <a:tblPr firstRow="1" firstCol="1" lastRow="1" lastCol="1" bandRow="1" bandCol="1">
                <a:tableStyleId>{5C22544A-7EE6-4342-B048-85BDC9FD1C3A}</a:tableStyleId>
              </a:tblPr>
              <a:tblGrid>
                <a:gridCol w="2151529">
                  <a:extLst>
                    <a:ext uri="{9D8B030D-6E8A-4147-A177-3AD203B41FA5}">
                      <a16:colId xmlns:a16="http://schemas.microsoft.com/office/drawing/2014/main" val="20000"/>
                    </a:ext>
                  </a:extLst>
                </a:gridCol>
                <a:gridCol w="2348463">
                  <a:extLst>
                    <a:ext uri="{9D8B030D-6E8A-4147-A177-3AD203B41FA5}">
                      <a16:colId xmlns:a16="http://schemas.microsoft.com/office/drawing/2014/main" val="20001"/>
                    </a:ext>
                  </a:extLst>
                </a:gridCol>
                <a:gridCol w="1644815">
                  <a:extLst>
                    <a:ext uri="{9D8B030D-6E8A-4147-A177-3AD203B41FA5}">
                      <a16:colId xmlns:a16="http://schemas.microsoft.com/office/drawing/2014/main" val="20002"/>
                    </a:ext>
                  </a:extLst>
                </a:gridCol>
                <a:gridCol w="1663451">
                  <a:extLst>
                    <a:ext uri="{9D8B030D-6E8A-4147-A177-3AD203B41FA5}">
                      <a16:colId xmlns:a16="http://schemas.microsoft.com/office/drawing/2014/main" val="20003"/>
                    </a:ext>
                  </a:extLst>
                </a:gridCol>
                <a:gridCol w="1335742">
                  <a:extLst>
                    <a:ext uri="{9D8B030D-6E8A-4147-A177-3AD203B41FA5}">
                      <a16:colId xmlns:a16="http://schemas.microsoft.com/office/drawing/2014/main" val="20004"/>
                    </a:ext>
                  </a:extLst>
                </a:gridCol>
              </a:tblGrid>
              <a:tr h="883051">
                <a:tc>
                  <a:txBody>
                    <a:bodyPr/>
                    <a:lstStyle/>
                    <a:p>
                      <a:pPr algn="just">
                        <a:spcAft>
                          <a:spcPts val="0"/>
                        </a:spcAft>
                      </a:pPr>
                      <a:r>
                        <a:rPr lang="tr-TR" sz="2000" b="1" dirty="0">
                          <a:solidFill>
                            <a:srgbClr val="FFFF00"/>
                          </a:solidFill>
                          <a:effectLst/>
                        </a:rPr>
                        <a:t>Başlıca kimyasal veya kimyasal grupları</a:t>
                      </a:r>
                      <a:endParaRPr lang="tr-TR" sz="2000" b="1" dirty="0">
                        <a:solidFill>
                          <a:srgbClr val="FFFF00"/>
                        </a:solidFill>
                        <a:effectLst/>
                        <a:latin typeface="Times New Roman"/>
                        <a:ea typeface="Times New Roman"/>
                      </a:endParaRPr>
                    </a:p>
                  </a:txBody>
                  <a:tcPr marL="68580" marR="68580" marT="0" marB="0"/>
                </a:tc>
                <a:tc>
                  <a:txBody>
                    <a:bodyPr/>
                    <a:lstStyle/>
                    <a:p>
                      <a:pPr algn="just">
                        <a:spcAft>
                          <a:spcPts val="0"/>
                        </a:spcAft>
                      </a:pPr>
                      <a:r>
                        <a:rPr lang="tr-TR" sz="2000" b="1" dirty="0">
                          <a:solidFill>
                            <a:srgbClr val="FFFF00"/>
                          </a:solidFill>
                          <a:effectLst/>
                        </a:rPr>
                        <a:t>Geçimsiz olduğu kimyasallar</a:t>
                      </a:r>
                      <a:endParaRPr lang="tr-TR" sz="2000" b="1" dirty="0">
                        <a:solidFill>
                          <a:srgbClr val="FFFF00"/>
                        </a:solidFill>
                        <a:effectLst/>
                        <a:latin typeface="Times New Roman"/>
                        <a:ea typeface="Times New Roman"/>
                      </a:endParaRPr>
                    </a:p>
                  </a:txBody>
                  <a:tcPr marL="68580" marR="68580" marT="0" marB="0"/>
                </a:tc>
                <a:tc>
                  <a:txBody>
                    <a:bodyPr/>
                    <a:lstStyle/>
                    <a:p>
                      <a:pPr algn="just">
                        <a:spcAft>
                          <a:spcPts val="0"/>
                        </a:spcAft>
                      </a:pPr>
                      <a:r>
                        <a:rPr lang="tr-TR" sz="2000" b="1" dirty="0">
                          <a:solidFill>
                            <a:srgbClr val="FFFF00"/>
                          </a:solidFill>
                          <a:effectLst/>
                        </a:rPr>
                        <a:t>Yüksek ısı yayan</a:t>
                      </a:r>
                    </a:p>
                    <a:p>
                      <a:pPr algn="just">
                        <a:spcAft>
                          <a:spcPts val="0"/>
                        </a:spcAft>
                      </a:pPr>
                      <a:r>
                        <a:rPr lang="tr-TR" sz="2000" b="1" dirty="0">
                          <a:solidFill>
                            <a:srgbClr val="FFFF00"/>
                          </a:solidFill>
                          <a:effectLst/>
                        </a:rPr>
                        <a:t>(ekzotermik)</a:t>
                      </a:r>
                    </a:p>
                    <a:p>
                      <a:pPr algn="just">
                        <a:spcAft>
                          <a:spcPts val="0"/>
                        </a:spcAft>
                      </a:pPr>
                      <a:r>
                        <a:rPr lang="tr-TR" sz="2000" b="1" dirty="0">
                          <a:solidFill>
                            <a:srgbClr val="FFFF00"/>
                          </a:solidFill>
                          <a:effectLst/>
                        </a:rPr>
                        <a:t>reaksiyon</a:t>
                      </a:r>
                      <a:endParaRPr lang="tr-TR" sz="2000" b="1" dirty="0">
                        <a:solidFill>
                          <a:srgbClr val="FFFF00"/>
                        </a:solidFill>
                        <a:effectLst/>
                        <a:latin typeface="Times New Roman"/>
                        <a:ea typeface="Times New Roman"/>
                      </a:endParaRPr>
                    </a:p>
                  </a:txBody>
                  <a:tcPr marL="68580" marR="68580" marT="0" marB="0"/>
                </a:tc>
                <a:tc>
                  <a:txBody>
                    <a:bodyPr/>
                    <a:lstStyle/>
                    <a:p>
                      <a:pPr algn="just">
                        <a:spcAft>
                          <a:spcPts val="0"/>
                        </a:spcAft>
                      </a:pPr>
                      <a:r>
                        <a:rPr lang="tr-TR" sz="2000" b="1" dirty="0">
                          <a:solidFill>
                            <a:srgbClr val="FFFF00"/>
                          </a:solidFill>
                          <a:effectLst/>
                        </a:rPr>
                        <a:t>Kendiliğinden alev alma</a:t>
                      </a:r>
                      <a:endParaRPr lang="tr-TR" sz="2000" b="1" dirty="0">
                        <a:solidFill>
                          <a:srgbClr val="FFFF00"/>
                        </a:solidFill>
                        <a:effectLst/>
                        <a:latin typeface="Times New Roman"/>
                        <a:ea typeface="Times New Roman"/>
                      </a:endParaRPr>
                    </a:p>
                  </a:txBody>
                  <a:tcPr marL="68580" marR="68580" marT="0" marB="0"/>
                </a:tc>
                <a:tc>
                  <a:txBody>
                    <a:bodyPr/>
                    <a:lstStyle/>
                    <a:p>
                      <a:pPr algn="just">
                        <a:spcAft>
                          <a:spcPts val="0"/>
                        </a:spcAft>
                      </a:pPr>
                      <a:r>
                        <a:rPr lang="tr-TR" sz="2000" b="1" dirty="0" err="1">
                          <a:solidFill>
                            <a:srgbClr val="FFFF00"/>
                          </a:solidFill>
                          <a:effectLst/>
                        </a:rPr>
                        <a:t>Toksik</a:t>
                      </a:r>
                      <a:r>
                        <a:rPr lang="tr-TR" sz="2000" b="1" dirty="0">
                          <a:solidFill>
                            <a:srgbClr val="FFFF00"/>
                          </a:solidFill>
                          <a:effectLst/>
                        </a:rPr>
                        <a:t> gaz salınımı</a:t>
                      </a:r>
                      <a:endParaRPr lang="tr-TR" sz="2000" b="1" dirty="0">
                        <a:solidFill>
                          <a:srgbClr val="FFFF00"/>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r h="454487">
                <a:tc>
                  <a:txBody>
                    <a:bodyPr/>
                    <a:lstStyle/>
                    <a:p>
                      <a:pPr algn="just">
                        <a:spcAft>
                          <a:spcPts val="0"/>
                        </a:spcAft>
                      </a:pPr>
                      <a:r>
                        <a:rPr lang="tr-TR" sz="1900" dirty="0">
                          <a:effectLst/>
                        </a:rPr>
                        <a:t>Güçlü mineral asitler (</a:t>
                      </a:r>
                      <a:r>
                        <a:rPr lang="tr-TR" sz="1900" dirty="0" err="1">
                          <a:effectLst/>
                        </a:rPr>
                        <a:t>HCl</a:t>
                      </a:r>
                      <a:r>
                        <a:rPr lang="tr-TR" sz="1900" dirty="0">
                          <a:effectLst/>
                        </a:rPr>
                        <a:t>, H2SO4, HNO3)</a:t>
                      </a:r>
                      <a:endParaRPr lang="tr-TR" sz="1900" dirty="0">
                        <a:effectLst/>
                        <a:latin typeface="Times New Roman"/>
                        <a:ea typeface="Times New Roman"/>
                      </a:endParaRPr>
                    </a:p>
                  </a:txBody>
                  <a:tcPr marL="68580" marR="68580" marT="0" marB="0"/>
                </a:tc>
                <a:tc>
                  <a:txBody>
                    <a:bodyPr/>
                    <a:lstStyle/>
                    <a:p>
                      <a:pPr algn="just">
                        <a:spcAft>
                          <a:spcPts val="0"/>
                        </a:spcAft>
                      </a:pPr>
                      <a:r>
                        <a:rPr lang="tr-TR" sz="1900">
                          <a:effectLst/>
                        </a:rPr>
                        <a:t>Su</a:t>
                      </a:r>
                    </a:p>
                    <a:p>
                      <a:pPr algn="just">
                        <a:spcAft>
                          <a:spcPts val="0"/>
                        </a:spcAft>
                      </a:pPr>
                      <a:r>
                        <a:rPr lang="tr-TR" sz="1900">
                          <a:effectLst/>
                        </a:rPr>
                        <a:t>Güçlü bazlar</a:t>
                      </a:r>
                      <a:endParaRPr lang="tr-TR" sz="1900">
                        <a:effectLst/>
                        <a:latin typeface="Times New Roman"/>
                        <a:ea typeface="Times New Roman"/>
                      </a:endParaRPr>
                    </a:p>
                  </a:txBody>
                  <a:tcPr marL="68580" marR="68580" marT="0" marB="0"/>
                </a:tc>
                <a:tc>
                  <a:txBody>
                    <a:bodyPr/>
                    <a:lstStyle/>
                    <a:p>
                      <a:pPr algn="just">
                        <a:spcAft>
                          <a:spcPts val="0"/>
                        </a:spcAft>
                      </a:pPr>
                      <a:r>
                        <a:rPr lang="tr-TR" sz="1600">
                          <a:effectLst/>
                        </a:rPr>
                        <a:t>++</a:t>
                      </a:r>
                      <a:endParaRPr lang="tr-TR" sz="1600">
                        <a:effectLst/>
                        <a:latin typeface="Times New Roman"/>
                        <a:ea typeface="Times New Roman"/>
                      </a:endParaRPr>
                    </a:p>
                  </a:txBody>
                  <a:tcPr marL="68580" marR="68580" marT="0" marB="0"/>
                </a:tc>
                <a:tc>
                  <a:txBody>
                    <a:bodyPr/>
                    <a:lstStyle/>
                    <a:p>
                      <a:pPr algn="just">
                        <a:spcAft>
                          <a:spcPts val="0"/>
                        </a:spcAft>
                      </a:pPr>
                      <a:r>
                        <a:rPr lang="tr-TR" sz="1600">
                          <a:effectLst/>
                        </a:rPr>
                        <a:t> </a:t>
                      </a:r>
                      <a:endParaRPr lang="tr-TR" sz="1600">
                        <a:effectLst/>
                        <a:latin typeface="Times New Roman"/>
                        <a:ea typeface="Times New Roman"/>
                      </a:endParaRPr>
                    </a:p>
                  </a:txBody>
                  <a:tcPr marL="68580" marR="68580" marT="0" marB="0"/>
                </a:tc>
                <a:tc>
                  <a:txBody>
                    <a:bodyPr/>
                    <a:lstStyle/>
                    <a:p>
                      <a:pPr algn="just">
                        <a:spcAft>
                          <a:spcPts val="0"/>
                        </a:spcAft>
                      </a:pPr>
                      <a:r>
                        <a:rPr lang="tr-TR" sz="1600">
                          <a:effectLst/>
                        </a:rPr>
                        <a:t> </a:t>
                      </a:r>
                      <a:endParaRPr lang="tr-TR" sz="16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454487">
                <a:tc>
                  <a:txBody>
                    <a:bodyPr/>
                    <a:lstStyle/>
                    <a:p>
                      <a:pPr algn="just">
                        <a:spcAft>
                          <a:spcPts val="0"/>
                        </a:spcAft>
                      </a:pPr>
                      <a:r>
                        <a:rPr lang="tr-TR" sz="1900">
                          <a:effectLst/>
                        </a:rPr>
                        <a:t>Güçlü mineral asitler (HCl, H2SO4, HNO3)</a:t>
                      </a:r>
                      <a:endParaRPr lang="tr-TR" sz="1900">
                        <a:effectLst/>
                        <a:latin typeface="Times New Roman"/>
                        <a:ea typeface="Times New Roman"/>
                      </a:endParaRPr>
                    </a:p>
                  </a:txBody>
                  <a:tcPr marL="68580" marR="68580" marT="0" marB="0"/>
                </a:tc>
                <a:tc>
                  <a:txBody>
                    <a:bodyPr/>
                    <a:lstStyle/>
                    <a:p>
                      <a:pPr algn="just">
                        <a:spcAft>
                          <a:spcPts val="0"/>
                        </a:spcAft>
                      </a:pPr>
                      <a:r>
                        <a:rPr lang="tr-TR" sz="1900" dirty="0" err="1">
                          <a:effectLst/>
                        </a:rPr>
                        <a:t>Siyanidler</a:t>
                      </a:r>
                      <a:r>
                        <a:rPr lang="tr-TR" sz="1900" dirty="0">
                          <a:effectLst/>
                        </a:rPr>
                        <a:t> </a:t>
                      </a:r>
                      <a:r>
                        <a:rPr lang="tr-TR" sz="1900" dirty="0" err="1">
                          <a:effectLst/>
                        </a:rPr>
                        <a:t>Azidler</a:t>
                      </a:r>
                      <a:r>
                        <a:rPr lang="tr-TR" sz="1900" dirty="0">
                          <a:effectLst/>
                        </a:rPr>
                        <a:t> Sülfürler </a:t>
                      </a:r>
                      <a:r>
                        <a:rPr lang="tr-TR" sz="1900" dirty="0" err="1">
                          <a:effectLst/>
                        </a:rPr>
                        <a:t>Hipokloritler</a:t>
                      </a:r>
                      <a:endParaRPr lang="tr-TR" sz="1900" dirty="0">
                        <a:effectLst/>
                        <a:latin typeface="Times New Roman"/>
                        <a:ea typeface="Times New Roman"/>
                      </a:endParaRPr>
                    </a:p>
                  </a:txBody>
                  <a:tcPr marL="68580" marR="68580" marT="0" marB="0"/>
                </a:tc>
                <a:tc>
                  <a:txBody>
                    <a:bodyPr/>
                    <a:lstStyle/>
                    <a:p>
                      <a:pPr algn="just">
                        <a:spcAft>
                          <a:spcPts val="0"/>
                        </a:spcAft>
                      </a:pPr>
                      <a:r>
                        <a:rPr lang="tr-TR" sz="1600">
                          <a:effectLst/>
                        </a:rPr>
                        <a:t> </a:t>
                      </a:r>
                      <a:endParaRPr lang="tr-TR" sz="1600">
                        <a:effectLst/>
                        <a:latin typeface="Times New Roman"/>
                        <a:ea typeface="Times New Roman"/>
                      </a:endParaRPr>
                    </a:p>
                  </a:txBody>
                  <a:tcPr marL="68580" marR="68580" marT="0" marB="0"/>
                </a:tc>
                <a:tc>
                  <a:txBody>
                    <a:bodyPr/>
                    <a:lstStyle/>
                    <a:p>
                      <a:pPr algn="just">
                        <a:spcAft>
                          <a:spcPts val="0"/>
                        </a:spcAft>
                      </a:pPr>
                      <a:r>
                        <a:rPr lang="tr-TR" sz="1600">
                          <a:effectLst/>
                        </a:rPr>
                        <a:t> </a:t>
                      </a:r>
                      <a:endParaRPr lang="tr-TR" sz="1600">
                        <a:effectLst/>
                        <a:latin typeface="Times New Roman"/>
                        <a:ea typeface="Times New Roman"/>
                      </a:endParaRPr>
                    </a:p>
                  </a:txBody>
                  <a:tcPr marL="68580" marR="68580" marT="0" marB="0"/>
                </a:tc>
                <a:tc>
                  <a:txBody>
                    <a:bodyPr/>
                    <a:lstStyle/>
                    <a:p>
                      <a:pPr algn="just">
                        <a:spcAft>
                          <a:spcPts val="0"/>
                        </a:spcAft>
                      </a:pPr>
                      <a:r>
                        <a:rPr lang="tr-TR" sz="1600">
                          <a:effectLst/>
                        </a:rPr>
                        <a:t>++++</a:t>
                      </a:r>
                      <a:endParaRPr lang="tr-TR" sz="16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908974">
                <a:tc>
                  <a:txBody>
                    <a:bodyPr/>
                    <a:lstStyle/>
                    <a:p>
                      <a:pPr algn="just">
                        <a:spcAft>
                          <a:spcPts val="0"/>
                        </a:spcAft>
                      </a:pPr>
                      <a:r>
                        <a:rPr lang="tr-TR" sz="1900">
                          <a:effectLst/>
                        </a:rPr>
                        <a:t>HClO4</a:t>
                      </a:r>
                      <a:endParaRPr lang="tr-TR" sz="1900">
                        <a:effectLst/>
                        <a:latin typeface="Times New Roman"/>
                        <a:ea typeface="Times New Roman"/>
                      </a:endParaRPr>
                    </a:p>
                  </a:txBody>
                  <a:tcPr marL="68580" marR="68580" marT="0" marB="0"/>
                </a:tc>
                <a:tc>
                  <a:txBody>
                    <a:bodyPr/>
                    <a:lstStyle/>
                    <a:p>
                      <a:pPr algn="just">
                        <a:spcAft>
                          <a:spcPts val="0"/>
                        </a:spcAft>
                      </a:pPr>
                      <a:r>
                        <a:rPr lang="tr-TR" sz="1900" dirty="0">
                          <a:effectLst/>
                        </a:rPr>
                        <a:t>Yanıcı organik madde (tahta, pamuklu, kağıt) Alkoller (</a:t>
                      </a:r>
                      <a:r>
                        <a:rPr lang="tr-TR" sz="1900" dirty="0" err="1">
                          <a:effectLst/>
                        </a:rPr>
                        <a:t>metanol</a:t>
                      </a:r>
                      <a:r>
                        <a:rPr lang="tr-TR" sz="1900" dirty="0">
                          <a:effectLst/>
                        </a:rPr>
                        <a:t>, etanol, glikol, </a:t>
                      </a:r>
                      <a:r>
                        <a:rPr lang="tr-TR" sz="1900" dirty="0" err="1">
                          <a:effectLst/>
                        </a:rPr>
                        <a:t>gliserol</a:t>
                      </a:r>
                      <a:r>
                        <a:rPr lang="tr-TR" sz="1900" dirty="0">
                          <a:effectLst/>
                        </a:rPr>
                        <a:t>)</a:t>
                      </a:r>
                      <a:endParaRPr lang="tr-TR" sz="1900" dirty="0">
                        <a:effectLst/>
                        <a:latin typeface="Times New Roman"/>
                        <a:ea typeface="Times New Roman"/>
                      </a:endParaRPr>
                    </a:p>
                  </a:txBody>
                  <a:tcPr marL="68580" marR="68580" marT="0" marB="0"/>
                </a:tc>
                <a:tc>
                  <a:txBody>
                    <a:bodyPr/>
                    <a:lstStyle/>
                    <a:p>
                      <a:pPr algn="just">
                        <a:spcAft>
                          <a:spcPts val="0"/>
                        </a:spcAft>
                      </a:pPr>
                      <a:r>
                        <a:rPr lang="tr-TR" sz="1600" dirty="0">
                          <a:effectLst/>
                        </a:rPr>
                        <a:t>++</a:t>
                      </a:r>
                      <a:endParaRPr lang="tr-TR" sz="1600" dirty="0">
                        <a:effectLst/>
                        <a:latin typeface="Times New Roman"/>
                        <a:ea typeface="Times New Roman"/>
                      </a:endParaRPr>
                    </a:p>
                  </a:txBody>
                  <a:tcPr marL="68580" marR="68580" marT="0" marB="0"/>
                </a:tc>
                <a:tc>
                  <a:txBody>
                    <a:bodyPr/>
                    <a:lstStyle/>
                    <a:p>
                      <a:pPr algn="just">
                        <a:spcAft>
                          <a:spcPts val="0"/>
                        </a:spcAft>
                      </a:pPr>
                      <a:r>
                        <a:rPr lang="tr-TR" sz="1600">
                          <a:effectLst/>
                        </a:rPr>
                        <a:t>++</a:t>
                      </a:r>
                      <a:endParaRPr lang="tr-TR" sz="1600">
                        <a:effectLst/>
                        <a:latin typeface="Times New Roman"/>
                        <a:ea typeface="Times New Roman"/>
                      </a:endParaRPr>
                    </a:p>
                  </a:txBody>
                  <a:tcPr marL="68580" marR="68580" marT="0" marB="0"/>
                </a:tc>
                <a:tc>
                  <a:txBody>
                    <a:bodyPr/>
                    <a:lstStyle/>
                    <a:p>
                      <a:pPr algn="just">
                        <a:spcAft>
                          <a:spcPts val="0"/>
                        </a:spcAft>
                      </a:pPr>
                      <a:r>
                        <a:rPr lang="tr-TR" sz="1600">
                          <a:effectLst/>
                        </a:rPr>
                        <a:t> </a:t>
                      </a:r>
                      <a:endParaRPr lang="tr-TR" sz="16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454487">
                <a:tc>
                  <a:txBody>
                    <a:bodyPr/>
                    <a:lstStyle/>
                    <a:p>
                      <a:pPr algn="just">
                        <a:spcAft>
                          <a:spcPts val="0"/>
                        </a:spcAft>
                      </a:pPr>
                      <a:r>
                        <a:rPr lang="tr-TR" sz="1900">
                          <a:effectLst/>
                        </a:rPr>
                        <a:t>Güçlü mineral bazlar (NaOH, KOH, NH4OH)</a:t>
                      </a:r>
                      <a:endParaRPr lang="tr-TR" sz="1900">
                        <a:effectLst/>
                        <a:latin typeface="Times New Roman"/>
                        <a:ea typeface="Times New Roman"/>
                      </a:endParaRPr>
                    </a:p>
                  </a:txBody>
                  <a:tcPr marL="68580" marR="68580" marT="0" marB="0"/>
                </a:tc>
                <a:tc>
                  <a:txBody>
                    <a:bodyPr/>
                    <a:lstStyle/>
                    <a:p>
                      <a:pPr algn="just">
                        <a:spcAft>
                          <a:spcPts val="0"/>
                        </a:spcAft>
                      </a:pPr>
                      <a:r>
                        <a:rPr lang="tr-TR" sz="1900">
                          <a:effectLst/>
                        </a:rPr>
                        <a:t>Su</a:t>
                      </a:r>
                    </a:p>
                    <a:p>
                      <a:pPr algn="just">
                        <a:spcAft>
                          <a:spcPts val="0"/>
                        </a:spcAft>
                      </a:pPr>
                      <a:r>
                        <a:rPr lang="tr-TR" sz="1900">
                          <a:effectLst/>
                        </a:rPr>
                        <a:t>Güçlü asitler</a:t>
                      </a:r>
                      <a:endParaRPr lang="tr-TR" sz="1900">
                        <a:effectLst/>
                        <a:latin typeface="Times New Roman"/>
                        <a:ea typeface="Times New Roman"/>
                      </a:endParaRPr>
                    </a:p>
                  </a:txBody>
                  <a:tcPr marL="68580" marR="68580" marT="0" marB="0"/>
                </a:tc>
                <a:tc>
                  <a:txBody>
                    <a:bodyPr/>
                    <a:lstStyle/>
                    <a:p>
                      <a:pPr algn="just">
                        <a:spcAft>
                          <a:spcPts val="0"/>
                        </a:spcAft>
                      </a:pPr>
                      <a:r>
                        <a:rPr lang="tr-TR" sz="1600" dirty="0">
                          <a:effectLst/>
                        </a:rPr>
                        <a:t>++</a:t>
                      </a:r>
                      <a:endParaRPr lang="tr-TR" sz="1600" dirty="0">
                        <a:effectLst/>
                        <a:latin typeface="Times New Roman"/>
                        <a:ea typeface="Times New Roman"/>
                      </a:endParaRPr>
                    </a:p>
                  </a:txBody>
                  <a:tcPr marL="68580" marR="68580" marT="0" marB="0"/>
                </a:tc>
                <a:tc>
                  <a:txBody>
                    <a:bodyPr/>
                    <a:lstStyle/>
                    <a:p>
                      <a:pPr algn="just">
                        <a:spcAft>
                          <a:spcPts val="0"/>
                        </a:spcAft>
                      </a:pPr>
                      <a:r>
                        <a:rPr lang="tr-TR" sz="1600">
                          <a:effectLst/>
                        </a:rPr>
                        <a:t> </a:t>
                      </a:r>
                      <a:endParaRPr lang="tr-TR" sz="1600">
                        <a:effectLst/>
                        <a:latin typeface="Times New Roman"/>
                        <a:ea typeface="Times New Roman"/>
                      </a:endParaRPr>
                    </a:p>
                  </a:txBody>
                  <a:tcPr marL="68580" marR="68580" marT="0" marB="0"/>
                </a:tc>
                <a:tc>
                  <a:txBody>
                    <a:bodyPr/>
                    <a:lstStyle/>
                    <a:p>
                      <a:pPr algn="just">
                        <a:spcAft>
                          <a:spcPts val="0"/>
                        </a:spcAft>
                      </a:pPr>
                      <a:r>
                        <a:rPr lang="tr-TR" sz="1600">
                          <a:effectLst/>
                        </a:rPr>
                        <a:t> </a:t>
                      </a:r>
                      <a:endParaRPr lang="tr-TR" sz="1600">
                        <a:effectLst/>
                        <a:latin typeface="Times New Roman"/>
                        <a:ea typeface="Times New Roman"/>
                      </a:endParaRPr>
                    </a:p>
                  </a:txBody>
                  <a:tcPr marL="68580" marR="68580" marT="0" marB="0"/>
                </a:tc>
                <a:extLst>
                  <a:ext uri="{0D108BD9-81ED-4DB2-BD59-A6C34878D82A}">
                    <a16:rowId xmlns:a16="http://schemas.microsoft.com/office/drawing/2014/main" val="10004"/>
                  </a:ext>
                </a:extLst>
              </a:tr>
              <a:tr h="594930">
                <a:tc>
                  <a:txBody>
                    <a:bodyPr/>
                    <a:lstStyle/>
                    <a:p>
                      <a:pPr algn="just">
                        <a:spcAft>
                          <a:spcPts val="0"/>
                        </a:spcAft>
                      </a:pPr>
                      <a:r>
                        <a:rPr lang="tr-TR" sz="1900">
                          <a:effectLst/>
                        </a:rPr>
                        <a:t>Güçlü oksitleyici ajanlar (KMnO4, CrO3, O3)</a:t>
                      </a:r>
                      <a:endParaRPr lang="tr-TR" sz="1900">
                        <a:effectLst/>
                        <a:latin typeface="Times New Roman"/>
                        <a:ea typeface="Times New Roman"/>
                      </a:endParaRPr>
                    </a:p>
                  </a:txBody>
                  <a:tcPr marL="68580" marR="68580" marT="0" marB="0"/>
                </a:tc>
                <a:tc>
                  <a:txBody>
                    <a:bodyPr/>
                    <a:lstStyle/>
                    <a:p>
                      <a:pPr algn="just">
                        <a:spcAft>
                          <a:spcPts val="0"/>
                        </a:spcAft>
                      </a:pPr>
                      <a:r>
                        <a:rPr lang="tr-TR" sz="1900">
                          <a:effectLst/>
                        </a:rPr>
                        <a:t>Etilen hidrokarbonlar Güçlü indirgeyiciler</a:t>
                      </a:r>
                      <a:endParaRPr lang="tr-TR" sz="1900">
                        <a:effectLst/>
                        <a:latin typeface="Times New Roman"/>
                        <a:ea typeface="Times New Roman"/>
                      </a:endParaRPr>
                    </a:p>
                  </a:txBody>
                  <a:tcPr marL="68580" marR="68580" marT="0" marB="0"/>
                </a:tc>
                <a:tc>
                  <a:txBody>
                    <a:bodyPr/>
                    <a:lstStyle/>
                    <a:p>
                      <a:pPr algn="just">
                        <a:spcAft>
                          <a:spcPts val="0"/>
                        </a:spcAft>
                      </a:pPr>
                      <a:r>
                        <a:rPr lang="tr-TR" sz="1600" dirty="0">
                          <a:effectLst/>
                        </a:rPr>
                        <a:t>++</a:t>
                      </a:r>
                      <a:endParaRPr lang="tr-TR" sz="1600" dirty="0">
                        <a:effectLst/>
                        <a:latin typeface="Times New Roman"/>
                        <a:ea typeface="Times New Roman"/>
                      </a:endParaRPr>
                    </a:p>
                  </a:txBody>
                  <a:tcPr marL="68580" marR="68580" marT="0" marB="0"/>
                </a:tc>
                <a:tc>
                  <a:txBody>
                    <a:bodyPr/>
                    <a:lstStyle/>
                    <a:p>
                      <a:pPr algn="just">
                        <a:spcAft>
                          <a:spcPts val="0"/>
                        </a:spcAft>
                      </a:pPr>
                      <a:r>
                        <a:rPr lang="tr-TR" sz="1600" dirty="0">
                          <a:effectLst/>
                        </a:rPr>
                        <a:t>(++)</a:t>
                      </a:r>
                      <a:endParaRPr lang="tr-TR" sz="1600" dirty="0">
                        <a:effectLst/>
                        <a:latin typeface="Times New Roman"/>
                        <a:ea typeface="Times New Roman"/>
                      </a:endParaRPr>
                    </a:p>
                  </a:txBody>
                  <a:tcPr marL="68580" marR="68580" marT="0" marB="0"/>
                </a:tc>
                <a:tc>
                  <a:txBody>
                    <a:bodyPr/>
                    <a:lstStyle/>
                    <a:p>
                      <a:pPr algn="just">
                        <a:spcAft>
                          <a:spcPts val="0"/>
                        </a:spcAft>
                      </a:pPr>
                      <a:r>
                        <a:rPr lang="tr-TR" sz="1600" dirty="0">
                          <a:effectLst/>
                        </a:rPr>
                        <a:t> </a:t>
                      </a:r>
                      <a:endParaRPr lang="tr-TR" sz="1600" dirty="0">
                        <a:effectLst/>
                        <a:latin typeface="Times New Roman"/>
                        <a:ea typeface="Times New Roman"/>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68980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857224" y="428604"/>
            <a:ext cx="7215238" cy="10001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29697" name="Rectangle 1"/>
          <p:cNvSpPr>
            <a:spLocks noChangeArrowheads="1"/>
          </p:cNvSpPr>
          <p:nvPr/>
        </p:nvSpPr>
        <p:spPr bwMode="auto">
          <a:xfrm>
            <a:off x="1500166" y="571480"/>
            <a:ext cx="5929354" cy="707886"/>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bg1"/>
                </a:solidFill>
                <a:effectLst/>
                <a:latin typeface="Arial" pitchFamily="34" charset="0"/>
                <a:ea typeface="Times New Roman" pitchFamily="18" charset="0"/>
                <a:cs typeface="Arial" pitchFamily="34" charset="0"/>
              </a:rPr>
              <a:t>TEHLİKELİ KİMYASALLARIN SINIFLANDIRILMASI</a:t>
            </a:r>
            <a:endParaRPr kumimoji="0" lang="tr-TR" sz="2000" b="0" i="0" u="none" strike="noStrike" cap="none" normalizeH="0" baseline="0" dirty="0">
              <a:ln>
                <a:noFill/>
              </a:ln>
              <a:solidFill>
                <a:schemeClr val="bg1"/>
              </a:solidFill>
              <a:effectLst/>
              <a:latin typeface="Arial" pitchFamily="34" charset="0"/>
              <a:cs typeface="Arial" pitchFamily="34" charset="0"/>
            </a:endParaRPr>
          </a:p>
        </p:txBody>
      </p:sp>
      <p:sp>
        <p:nvSpPr>
          <p:cNvPr id="4" name="3 Yuvarlatılmış Dikdörtgen"/>
          <p:cNvSpPr/>
          <p:nvPr/>
        </p:nvSpPr>
        <p:spPr>
          <a:xfrm>
            <a:off x="1142976" y="1571612"/>
            <a:ext cx="6715172" cy="642942"/>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tr-TR" sz="2400" b="1" i="1" u="sng" dirty="0">
                <a:solidFill>
                  <a:srgbClr val="FFFF00"/>
                </a:solidFill>
              </a:rPr>
              <a:t>BM tarafından hazırlanan tavsiye kararı gereğince kimyasallar 9 sınıfa ayrılmaktadır</a:t>
            </a:r>
          </a:p>
        </p:txBody>
      </p:sp>
      <p:sp>
        <p:nvSpPr>
          <p:cNvPr id="5" name="4 Metin kutusu"/>
          <p:cNvSpPr txBox="1"/>
          <p:nvPr/>
        </p:nvSpPr>
        <p:spPr>
          <a:xfrm>
            <a:off x="5929322" y="5643578"/>
            <a:ext cx="2285984"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dirty="0"/>
              <a:t>Diğer Zararlı Maddeler</a:t>
            </a:r>
          </a:p>
        </p:txBody>
      </p:sp>
      <p:sp>
        <p:nvSpPr>
          <p:cNvPr id="7" name="6 Metin kutusu"/>
          <p:cNvSpPr txBox="1"/>
          <p:nvPr/>
        </p:nvSpPr>
        <p:spPr>
          <a:xfrm>
            <a:off x="857224" y="2428868"/>
            <a:ext cx="1357322" cy="707886"/>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tr-TR" sz="2000" b="1" dirty="0"/>
              <a:t>Patlayıcı Maddeler</a:t>
            </a:r>
          </a:p>
        </p:txBody>
      </p:sp>
      <p:sp>
        <p:nvSpPr>
          <p:cNvPr id="8" name="7 Metin kutusu"/>
          <p:cNvSpPr txBox="1"/>
          <p:nvPr/>
        </p:nvSpPr>
        <p:spPr>
          <a:xfrm>
            <a:off x="2643174" y="2357430"/>
            <a:ext cx="2643206" cy="132343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sz="1600" b="1" dirty="0">
                <a:solidFill>
                  <a:schemeClr val="bg1"/>
                </a:solidFill>
              </a:rPr>
              <a:t>Sıkıştırılmış, Sıvılaştırılmış Basınç Altında Yoğunlaştırılmış Parlayıcı, Parlayıcı Olmayan ve Zehirli Gazlar</a:t>
            </a:r>
          </a:p>
        </p:txBody>
      </p:sp>
      <p:sp>
        <p:nvSpPr>
          <p:cNvPr id="9" name="8 Metin kutusu"/>
          <p:cNvSpPr txBox="1"/>
          <p:nvPr/>
        </p:nvSpPr>
        <p:spPr>
          <a:xfrm>
            <a:off x="5643570" y="2428868"/>
            <a:ext cx="2071702" cy="64633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tr-TR" b="1" dirty="0"/>
              <a:t>Kolaylıkla Parlayabilen Sıvılar</a:t>
            </a:r>
          </a:p>
        </p:txBody>
      </p:sp>
      <p:sp>
        <p:nvSpPr>
          <p:cNvPr id="10" name="9 Metin kutusu"/>
          <p:cNvSpPr txBox="1"/>
          <p:nvPr/>
        </p:nvSpPr>
        <p:spPr>
          <a:xfrm>
            <a:off x="571472" y="3786190"/>
            <a:ext cx="1857388"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tr-TR" b="1" dirty="0"/>
              <a:t>Kolaylıkla Parlayabilen Katılar</a:t>
            </a:r>
          </a:p>
        </p:txBody>
      </p:sp>
      <p:sp>
        <p:nvSpPr>
          <p:cNvPr id="11" name="10 Metin kutusu"/>
          <p:cNvSpPr txBox="1"/>
          <p:nvPr/>
        </p:nvSpPr>
        <p:spPr>
          <a:xfrm>
            <a:off x="5857884" y="3929066"/>
            <a:ext cx="1857388"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b="1" dirty="0" err="1">
                <a:solidFill>
                  <a:schemeClr val="tx1"/>
                </a:solidFill>
              </a:rPr>
              <a:t>Oksidan</a:t>
            </a:r>
            <a:r>
              <a:rPr lang="tr-TR" b="1" dirty="0">
                <a:solidFill>
                  <a:schemeClr val="tx1"/>
                </a:solidFill>
              </a:rPr>
              <a:t> Maddeler, Organik Peroksitler</a:t>
            </a:r>
          </a:p>
        </p:txBody>
      </p:sp>
      <p:sp>
        <p:nvSpPr>
          <p:cNvPr id="12" name="11 Metin kutusu"/>
          <p:cNvSpPr txBox="1"/>
          <p:nvPr/>
        </p:nvSpPr>
        <p:spPr>
          <a:xfrm>
            <a:off x="2786050" y="3857628"/>
            <a:ext cx="2714644" cy="1477328"/>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tr-TR" dirty="0"/>
              <a:t>Zehirli  Olabilecek Maddeler ve Enfeksiyona Neden Olabilecek Maddeler</a:t>
            </a:r>
          </a:p>
          <a:p>
            <a:endParaRPr lang="tr-TR" dirty="0"/>
          </a:p>
        </p:txBody>
      </p:sp>
      <p:sp>
        <p:nvSpPr>
          <p:cNvPr id="13" name="12 Metin kutusu"/>
          <p:cNvSpPr txBox="1"/>
          <p:nvPr/>
        </p:nvSpPr>
        <p:spPr>
          <a:xfrm>
            <a:off x="500034" y="5429264"/>
            <a:ext cx="2214578"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tr-TR" dirty="0">
                <a:solidFill>
                  <a:schemeClr val="accent2">
                    <a:lumMod val="75000"/>
                  </a:schemeClr>
                </a:solidFill>
              </a:rPr>
              <a:t>Radyoaktif maddeler</a:t>
            </a:r>
          </a:p>
        </p:txBody>
      </p:sp>
      <p:sp>
        <p:nvSpPr>
          <p:cNvPr id="14" name="13 Metin kutusu"/>
          <p:cNvSpPr txBox="1"/>
          <p:nvPr/>
        </p:nvSpPr>
        <p:spPr>
          <a:xfrm>
            <a:off x="3143240" y="5500702"/>
            <a:ext cx="1928826"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tr-TR" b="1" dirty="0"/>
              <a:t>Aşındırıcı Maddeler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714348" y="285728"/>
            <a:ext cx="7429552" cy="214314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b="1" dirty="0"/>
              <a:t>Uluslararası sınıflandırma sistemlerinin yarıdan fazlası, kimyasal ürünün miktarı veya çevredeki emisyonu esas alınarak düzenlenmiştir. Kimyasalların sınıflandırılmasında en yaygın kriterlerden biri de, öldürücü doz (LD50) ve öldürücü konsantrasyonun (LC50) esas alınmasıdır. Katı, sıvı ve gaz halindeki kimyasalların sağlık zararı dikkate alınarak kimyasalın </a:t>
            </a:r>
            <a:r>
              <a:rPr lang="tr-TR" b="1" dirty="0" err="1"/>
              <a:t>derişimine</a:t>
            </a:r>
            <a:r>
              <a:rPr lang="tr-TR" b="1" dirty="0"/>
              <a:t> göre de sınıflandırmalar bulunmaktadır.</a:t>
            </a:r>
          </a:p>
        </p:txBody>
      </p:sp>
      <p:sp>
        <p:nvSpPr>
          <p:cNvPr id="3" name="2 Yuvarlatılmış Dikdörtgen"/>
          <p:cNvSpPr/>
          <p:nvPr/>
        </p:nvSpPr>
        <p:spPr>
          <a:xfrm>
            <a:off x="785786" y="2500306"/>
            <a:ext cx="7358114" cy="421484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Arial" pitchFamily="34" charset="0"/>
              <a:buChar char="•"/>
            </a:pPr>
            <a:r>
              <a:rPr lang="tr-TR" dirty="0"/>
              <a:t>• Zehirli ve zararlı maddelerin yutulması, deriden alınması veya solunması durumunda ani ölüme neden oldukları </a:t>
            </a:r>
            <a:r>
              <a:rPr lang="tr-TR" dirty="0" err="1"/>
              <a:t>derişimleri</a:t>
            </a:r>
            <a:br>
              <a:rPr lang="tr-TR" dirty="0"/>
            </a:br>
            <a:r>
              <a:rPr lang="tr-TR" dirty="0"/>
              <a:t>• Ölüme neden olmayan ancak kalıcı etki bırakan zehirli ve zararlı maddelerin kalıcı etki yaptıkları </a:t>
            </a:r>
            <a:r>
              <a:rPr lang="tr-TR" dirty="0" err="1"/>
              <a:t>derişimleri</a:t>
            </a:r>
            <a:br>
              <a:rPr lang="tr-TR" dirty="0"/>
            </a:br>
            <a:r>
              <a:rPr lang="tr-TR" dirty="0"/>
              <a:t>• Tekrarlanan veya sürekli olan etkilenme sonucu ciddi etkiler gösteren zehirli ve zararlı maddelerin ciddi hasar verdikleri </a:t>
            </a:r>
            <a:r>
              <a:rPr lang="tr-TR" dirty="0" err="1"/>
              <a:t>derişimleri</a:t>
            </a:r>
            <a:br>
              <a:rPr lang="tr-TR" dirty="0"/>
            </a:br>
            <a:r>
              <a:rPr lang="tr-TR" dirty="0"/>
              <a:t>• Aşındırıcı ve tahriş edici maddelerin yanıklara, gözde, ciltte tahrişe neden oldukları </a:t>
            </a:r>
            <a:r>
              <a:rPr lang="tr-TR" dirty="0" err="1"/>
              <a:t>derişimleri</a:t>
            </a:r>
            <a:br>
              <a:rPr lang="tr-TR" dirty="0"/>
            </a:br>
            <a:r>
              <a:rPr lang="tr-TR" dirty="0"/>
              <a:t>• Zararlı ve tahriş edici maddelerin göze ve solunum yoluna zarar verdikleri </a:t>
            </a:r>
            <a:r>
              <a:rPr lang="tr-TR" dirty="0" err="1"/>
              <a:t>derişimleri</a:t>
            </a:r>
            <a:br>
              <a:rPr lang="tr-TR" dirty="0"/>
            </a:br>
            <a:r>
              <a:rPr lang="tr-TR" dirty="0"/>
              <a:t>• Kansere ve </a:t>
            </a:r>
            <a:r>
              <a:rPr lang="tr-TR" dirty="0" err="1"/>
              <a:t>mutajenik</a:t>
            </a:r>
            <a:r>
              <a:rPr lang="tr-TR" dirty="0"/>
              <a:t> etkilere sebep olan zehirli ve zararlı maddelerin kansere, anormal doğumlara, doğurganlık üzerinde olumsuz özelliklerine sebep oldukları </a:t>
            </a:r>
            <a:r>
              <a:rPr lang="tr-TR" dirty="0" err="1"/>
              <a:t>derişimleri</a:t>
            </a:r>
            <a:r>
              <a:rPr lang="tr-TR" dirty="0"/>
              <a:t> gibi.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500042"/>
            <a:ext cx="3357586" cy="1285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Avrupa Birliği üç aşamalı </a:t>
            </a:r>
            <a:r>
              <a:rPr lang="tr-TR" b="1" dirty="0" err="1"/>
              <a:t>toksik</a:t>
            </a:r>
            <a:r>
              <a:rPr lang="tr-TR" b="1" dirty="0"/>
              <a:t> seviye kabul ederek kimyasalları sınıflandırmaktadır</a:t>
            </a:r>
            <a:endParaRPr lang="tr-TR" dirty="0"/>
          </a:p>
        </p:txBody>
      </p:sp>
      <p:sp>
        <p:nvSpPr>
          <p:cNvPr id="3" name="2 Aşağı Ok"/>
          <p:cNvSpPr/>
          <p:nvPr/>
        </p:nvSpPr>
        <p:spPr>
          <a:xfrm>
            <a:off x="1000100" y="1928802"/>
            <a:ext cx="2000264" cy="500066"/>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4" name="3 Metin kutusu"/>
          <p:cNvSpPr txBox="1"/>
          <p:nvPr/>
        </p:nvSpPr>
        <p:spPr>
          <a:xfrm>
            <a:off x="714348" y="2571744"/>
            <a:ext cx="2500330" cy="1015663"/>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tr-TR" sz="2000" b="1" dirty="0"/>
              <a:t>• Çok </a:t>
            </a:r>
            <a:r>
              <a:rPr lang="tr-TR" sz="2000" b="1" dirty="0" err="1"/>
              <a:t>toksik</a:t>
            </a:r>
            <a:r>
              <a:rPr lang="tr-TR" sz="2000" b="1" dirty="0"/>
              <a:t>,</a:t>
            </a:r>
            <a:br>
              <a:rPr lang="tr-TR" sz="2000" b="1" dirty="0"/>
            </a:br>
            <a:r>
              <a:rPr lang="tr-TR" sz="2000" b="1" dirty="0"/>
              <a:t>• </a:t>
            </a:r>
            <a:r>
              <a:rPr lang="tr-TR" sz="2000" b="1" dirty="0" err="1"/>
              <a:t>Toksik</a:t>
            </a:r>
            <a:br>
              <a:rPr lang="tr-TR" sz="2000" b="1" dirty="0"/>
            </a:br>
            <a:r>
              <a:rPr lang="tr-TR" sz="2000" b="1" dirty="0"/>
              <a:t>• Zararlı </a:t>
            </a:r>
          </a:p>
        </p:txBody>
      </p:sp>
      <p:sp>
        <p:nvSpPr>
          <p:cNvPr id="5" name="4 Yuvarlatılmış Dikdörtgen"/>
          <p:cNvSpPr/>
          <p:nvPr/>
        </p:nvSpPr>
        <p:spPr>
          <a:xfrm>
            <a:off x="4429124" y="500042"/>
            <a:ext cx="3429024" cy="121444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b="1" dirty="0"/>
              <a:t>Avrupa topluluğunun sınıflandırması</a:t>
            </a:r>
            <a:endParaRPr lang="tr-TR" dirty="0"/>
          </a:p>
        </p:txBody>
      </p:sp>
      <p:sp>
        <p:nvSpPr>
          <p:cNvPr id="6" name="5 Metin kutusu"/>
          <p:cNvSpPr txBox="1"/>
          <p:nvPr/>
        </p:nvSpPr>
        <p:spPr>
          <a:xfrm>
            <a:off x="4429124" y="2643182"/>
            <a:ext cx="4000528" cy="341632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tr-TR" b="1" dirty="0"/>
              <a:t>• Parlayıcı</a:t>
            </a:r>
            <a:br>
              <a:rPr lang="tr-TR" b="1" dirty="0"/>
            </a:br>
            <a:r>
              <a:rPr lang="tr-TR" b="1" dirty="0"/>
              <a:t>• Patlayıcı</a:t>
            </a:r>
            <a:br>
              <a:rPr lang="tr-TR" b="1" dirty="0"/>
            </a:br>
            <a:r>
              <a:rPr lang="tr-TR" b="1" dirty="0"/>
              <a:t>• Oksitleyici</a:t>
            </a:r>
            <a:br>
              <a:rPr lang="tr-TR" b="1" dirty="0"/>
            </a:br>
            <a:r>
              <a:rPr lang="tr-TR" b="1" dirty="0"/>
              <a:t>• Reaktif</a:t>
            </a:r>
            <a:br>
              <a:rPr lang="tr-TR" b="1" dirty="0"/>
            </a:br>
            <a:r>
              <a:rPr lang="tr-TR" b="1" dirty="0"/>
              <a:t>• Zehirli</a:t>
            </a:r>
            <a:br>
              <a:rPr lang="tr-TR" b="1" dirty="0"/>
            </a:br>
            <a:r>
              <a:rPr lang="tr-TR" b="1" dirty="0"/>
              <a:t>• Tahriş edici</a:t>
            </a:r>
            <a:br>
              <a:rPr lang="tr-TR" b="1" dirty="0"/>
            </a:br>
            <a:r>
              <a:rPr lang="tr-TR" b="1" dirty="0"/>
              <a:t>• Hassasiyet oluşturucu</a:t>
            </a:r>
            <a:br>
              <a:rPr lang="tr-TR" b="1" dirty="0"/>
            </a:br>
            <a:r>
              <a:rPr lang="tr-TR" b="1" dirty="0"/>
              <a:t>• Kanserojen olan</a:t>
            </a:r>
            <a:br>
              <a:rPr lang="tr-TR" b="1" dirty="0"/>
            </a:br>
            <a:r>
              <a:rPr lang="tr-TR" b="1" dirty="0"/>
              <a:t>• Üremeyi etkileyen</a:t>
            </a:r>
            <a:br>
              <a:rPr lang="tr-TR" b="1" dirty="0"/>
            </a:br>
            <a:r>
              <a:rPr lang="tr-TR" b="1" dirty="0"/>
              <a:t>• </a:t>
            </a:r>
            <a:r>
              <a:rPr lang="tr-TR" b="1" dirty="0" err="1"/>
              <a:t>Mutajenik</a:t>
            </a:r>
            <a:r>
              <a:rPr lang="tr-TR" b="1" dirty="0"/>
              <a:t> etkileri olanlar</a:t>
            </a:r>
            <a:br>
              <a:rPr lang="tr-TR" b="1" dirty="0"/>
            </a:br>
            <a:r>
              <a:rPr lang="tr-TR" b="1" dirty="0"/>
              <a:t>• Çevreye zarar verenler kimyasallar sınıflama içine alınmıştır</a:t>
            </a:r>
          </a:p>
        </p:txBody>
      </p:sp>
      <p:sp>
        <p:nvSpPr>
          <p:cNvPr id="7" name="6 Sağ Ok"/>
          <p:cNvSpPr/>
          <p:nvPr/>
        </p:nvSpPr>
        <p:spPr>
          <a:xfrm>
            <a:off x="3428992" y="2714620"/>
            <a:ext cx="714380" cy="85725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8" name="7 Aşağı Ok"/>
          <p:cNvSpPr/>
          <p:nvPr/>
        </p:nvSpPr>
        <p:spPr>
          <a:xfrm>
            <a:off x="5143504" y="1928802"/>
            <a:ext cx="2000264" cy="500066"/>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Yuvarlatılmış Dikdörtgen"/>
          <p:cNvSpPr/>
          <p:nvPr/>
        </p:nvSpPr>
        <p:spPr>
          <a:xfrm>
            <a:off x="857224" y="285728"/>
            <a:ext cx="7358114" cy="71438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2400" b="1" dirty="0"/>
              <a:t>KİMYASALLARIN İSİMLENDİRİLMESİ</a:t>
            </a:r>
            <a:endParaRPr lang="tr-TR" sz="2400" dirty="0"/>
          </a:p>
        </p:txBody>
      </p:sp>
      <p:cxnSp>
        <p:nvCxnSpPr>
          <p:cNvPr id="4" name="3 Düz Bağlayıcı"/>
          <p:cNvCxnSpPr/>
          <p:nvPr/>
        </p:nvCxnSpPr>
        <p:spPr>
          <a:xfrm>
            <a:off x="571472" y="1071546"/>
            <a:ext cx="7858180" cy="0"/>
          </a:xfrm>
          <a:prstGeom prst="line">
            <a:avLst/>
          </a:prstGeom>
        </p:spPr>
        <p:style>
          <a:lnRef idx="3">
            <a:schemeClr val="accent4"/>
          </a:lnRef>
          <a:fillRef idx="0">
            <a:schemeClr val="accent4"/>
          </a:fillRef>
          <a:effectRef idx="2">
            <a:schemeClr val="accent4"/>
          </a:effectRef>
          <a:fontRef idx="minor">
            <a:schemeClr val="tx1"/>
          </a:fontRef>
        </p:style>
      </p:cxnSp>
      <p:sp>
        <p:nvSpPr>
          <p:cNvPr id="5" name="4 Yuvarlatılmış Dikdörtgen"/>
          <p:cNvSpPr/>
          <p:nvPr/>
        </p:nvSpPr>
        <p:spPr>
          <a:xfrm>
            <a:off x="642910" y="1357298"/>
            <a:ext cx="7715304" cy="192882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b="1" dirty="0"/>
              <a:t>Kimyasalların isimlendirilmesi uluslararası kriterlere göre birkaç şekilde yapılmaktadır. Özellikle organik maddelerin isimlendirilmesinde farklı isimlendirme sistemleri vardır. Ayrıca kimyasalların yaygın kullanılan ticari isimleri de bulunmaktadır. Kimyasal maddenin kimyasal ismi içindeki maddeler değişmediği sürece değişmez. Ancak farklı isimlendirme sistemleri nedeniyle değişik isimlendirilebilir, bu nedenle sinonim ismi de belirtilmelidir</a:t>
            </a:r>
          </a:p>
        </p:txBody>
      </p:sp>
      <p:sp>
        <p:nvSpPr>
          <p:cNvPr id="6" name="5 Yuvarlatılmış Dikdörtgen"/>
          <p:cNvSpPr/>
          <p:nvPr/>
        </p:nvSpPr>
        <p:spPr>
          <a:xfrm>
            <a:off x="714348" y="3571876"/>
            <a:ext cx="3786214" cy="3000396"/>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tr-TR" b="1" dirty="0"/>
              <a:t>Ticari ismi her zaman değişebilir. Bu nedenle etiketlerde, malzeme güvenlik formlarında vb. </a:t>
            </a:r>
            <a:r>
              <a:rPr lang="tr-TR" b="1" dirty="0" err="1"/>
              <a:t>lerinde</a:t>
            </a:r>
            <a:r>
              <a:rPr lang="tr-TR" b="1" dirty="0"/>
              <a:t> kimyasalın ismi ile birlikte kullanımdaki isminin ve özelliklerinin açıkça, anlaşılır biçimde ve uluslararası semboller hariç kullanılan ülkedeki resmi dil dikkate alınarak belirtilmesi önemlidir.</a:t>
            </a:r>
          </a:p>
        </p:txBody>
      </p:sp>
      <p:sp>
        <p:nvSpPr>
          <p:cNvPr id="8" name="7 Yuvarlatılmış Dikdörtgen"/>
          <p:cNvSpPr/>
          <p:nvPr/>
        </p:nvSpPr>
        <p:spPr>
          <a:xfrm>
            <a:off x="4857752" y="3429000"/>
            <a:ext cx="3714776" cy="328614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r>
              <a:rPr lang="tr-TR" b="1" dirty="0"/>
              <a:t>Örneğin;</a:t>
            </a:r>
            <a:br>
              <a:rPr lang="tr-TR" b="1" dirty="0"/>
            </a:br>
            <a:r>
              <a:rPr lang="tr-TR" b="1" dirty="0">
                <a:sym typeface="Symbol"/>
              </a:rPr>
              <a:t></a:t>
            </a:r>
            <a:r>
              <a:rPr lang="tr-TR" b="1" dirty="0"/>
              <a:t> benzen-benzol,</a:t>
            </a:r>
            <a:br>
              <a:rPr lang="tr-TR" b="1" dirty="0"/>
            </a:br>
            <a:r>
              <a:rPr lang="tr-TR" b="1" dirty="0">
                <a:sym typeface="Symbol"/>
              </a:rPr>
              <a:t></a:t>
            </a:r>
            <a:r>
              <a:rPr lang="tr-TR" b="1" dirty="0"/>
              <a:t> benzin-gazolin,</a:t>
            </a:r>
            <a:br>
              <a:rPr lang="tr-TR" b="1" dirty="0"/>
            </a:br>
            <a:r>
              <a:rPr lang="tr-TR" b="1" dirty="0">
                <a:sym typeface="Symbol"/>
              </a:rPr>
              <a:t></a:t>
            </a:r>
            <a:r>
              <a:rPr lang="tr-TR" b="1" dirty="0"/>
              <a:t> etil alkol-etanol-alkol,</a:t>
            </a:r>
            <a:br>
              <a:rPr lang="tr-TR" b="1" dirty="0"/>
            </a:br>
            <a:r>
              <a:rPr lang="tr-TR" b="1" dirty="0">
                <a:sym typeface="Symbol"/>
              </a:rPr>
              <a:t></a:t>
            </a:r>
            <a:r>
              <a:rPr lang="tr-TR" b="1" dirty="0"/>
              <a:t> hidrojen bromür-</a:t>
            </a:r>
            <a:r>
              <a:rPr lang="tr-TR" b="1" dirty="0" err="1"/>
              <a:t>bromik</a:t>
            </a:r>
            <a:r>
              <a:rPr lang="tr-TR" b="1" dirty="0"/>
              <a:t> asit,</a:t>
            </a:r>
            <a:br>
              <a:rPr lang="tr-TR" b="1" dirty="0"/>
            </a:br>
            <a:r>
              <a:rPr lang="tr-TR" b="1" dirty="0">
                <a:sym typeface="Symbol"/>
              </a:rPr>
              <a:t></a:t>
            </a:r>
            <a:r>
              <a:rPr lang="tr-TR" b="1" dirty="0"/>
              <a:t> hidrojen klorür-hidroklorik asit- tuz ruhu,</a:t>
            </a:r>
            <a:br>
              <a:rPr lang="tr-TR" b="1" dirty="0"/>
            </a:br>
            <a:r>
              <a:rPr lang="tr-TR" b="1" dirty="0">
                <a:sym typeface="Symbol"/>
              </a:rPr>
              <a:t></a:t>
            </a:r>
            <a:r>
              <a:rPr lang="tr-TR" b="1" dirty="0"/>
              <a:t> nitrik asit-kezzap,</a:t>
            </a:r>
            <a:br>
              <a:rPr lang="tr-TR" b="1" dirty="0"/>
            </a:br>
            <a:r>
              <a:rPr lang="tr-TR" b="1" dirty="0">
                <a:sym typeface="Symbol"/>
              </a:rPr>
              <a:t></a:t>
            </a:r>
            <a:r>
              <a:rPr lang="tr-TR" b="1" dirty="0"/>
              <a:t> </a:t>
            </a:r>
            <a:r>
              <a:rPr lang="tr-TR" b="1" dirty="0" err="1"/>
              <a:t>kerosen</a:t>
            </a:r>
            <a:r>
              <a:rPr lang="tr-TR" b="1" dirty="0"/>
              <a:t>-gazyağı,</a:t>
            </a:r>
          </a:p>
          <a:p>
            <a:r>
              <a:rPr lang="tr-TR" b="1" dirty="0">
                <a:sym typeface="Symbol"/>
              </a:rPr>
              <a:t></a:t>
            </a:r>
            <a:r>
              <a:rPr lang="tr-TR" b="1" dirty="0"/>
              <a:t> nitrojen oksit-azot oksit,</a:t>
            </a:r>
            <a:br>
              <a:rPr lang="tr-TR" b="1" dirty="0"/>
            </a:br>
            <a:r>
              <a:rPr lang="tr-TR" b="1" dirty="0">
                <a:sym typeface="Symbol"/>
              </a:rPr>
              <a:t></a:t>
            </a:r>
            <a:r>
              <a:rPr lang="tr-TR" b="1" dirty="0"/>
              <a:t> sodyum hidroksit- kostik soda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1 Düz Bağlayıcı"/>
          <p:cNvCxnSpPr/>
          <p:nvPr/>
        </p:nvCxnSpPr>
        <p:spPr>
          <a:xfrm>
            <a:off x="571472" y="928670"/>
            <a:ext cx="7858180" cy="0"/>
          </a:xfrm>
          <a:prstGeom prst="line">
            <a:avLst/>
          </a:prstGeom>
        </p:spPr>
        <p:style>
          <a:lnRef idx="3">
            <a:schemeClr val="accent4"/>
          </a:lnRef>
          <a:fillRef idx="0">
            <a:schemeClr val="accent4"/>
          </a:fillRef>
          <a:effectRef idx="2">
            <a:schemeClr val="accent4"/>
          </a:effectRef>
          <a:fontRef idx="minor">
            <a:schemeClr val="tx1"/>
          </a:fontRef>
        </p:style>
      </p:cxnSp>
      <p:sp>
        <p:nvSpPr>
          <p:cNvPr id="3" name="2 Yuvarlatılmış Dikdörtgen"/>
          <p:cNvSpPr/>
          <p:nvPr/>
        </p:nvSpPr>
        <p:spPr>
          <a:xfrm>
            <a:off x="1142976" y="142852"/>
            <a:ext cx="6858048"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145" name="Rectangle 1"/>
          <p:cNvSpPr>
            <a:spLocks noChangeArrowheads="1"/>
          </p:cNvSpPr>
          <p:nvPr/>
        </p:nvSpPr>
        <p:spPr bwMode="auto">
          <a:xfrm>
            <a:off x="3286116" y="285728"/>
            <a:ext cx="264320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a:ln>
                  <a:noFill/>
                </a:ln>
                <a:solidFill>
                  <a:schemeClr val="bg1"/>
                </a:solidFill>
                <a:effectLst/>
                <a:latin typeface="Arial" pitchFamily="34" charset="0"/>
                <a:ea typeface="Times New Roman" pitchFamily="18" charset="0"/>
                <a:cs typeface="Arial" pitchFamily="34" charset="0"/>
              </a:rPr>
              <a:t>ETİKETLER</a:t>
            </a:r>
            <a:endParaRPr kumimoji="0" lang="tr-TR" b="0" i="0" u="none" strike="noStrike" cap="none" normalizeH="0" baseline="0" dirty="0">
              <a:ln>
                <a:noFill/>
              </a:ln>
              <a:solidFill>
                <a:schemeClr val="bg1"/>
              </a:solidFill>
              <a:effectLst/>
              <a:latin typeface="Arial" pitchFamily="34" charset="0"/>
              <a:cs typeface="Arial" pitchFamily="34" charset="0"/>
            </a:endParaRPr>
          </a:p>
        </p:txBody>
      </p:sp>
      <p:graphicFrame>
        <p:nvGraphicFramePr>
          <p:cNvPr id="5" name="4 Diyagram"/>
          <p:cNvGraphicFramePr/>
          <p:nvPr/>
        </p:nvGraphicFramePr>
        <p:xfrm>
          <a:off x="0" y="1071546"/>
          <a:ext cx="6286512" cy="5786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7" name="Picture 3" descr="http://images.gittigidiyor.com/1728/YANGIN-SONDURUCU-VE-BENZIN-BIDONU-kargo-hediye__17289941_0.jpg"/>
          <p:cNvPicPr>
            <a:picLocks noChangeAspect="1" noChangeArrowheads="1"/>
          </p:cNvPicPr>
          <p:nvPr/>
        </p:nvPicPr>
        <p:blipFill>
          <a:blip r:embed="rId7" cstate="print"/>
          <a:srcRect/>
          <a:stretch>
            <a:fillRect/>
          </a:stretch>
        </p:blipFill>
        <p:spPr bwMode="auto">
          <a:xfrm>
            <a:off x="6286512" y="1357298"/>
            <a:ext cx="2666976" cy="2000232"/>
          </a:xfrm>
          <a:prstGeom prst="rect">
            <a:avLst/>
          </a:prstGeom>
          <a:noFill/>
        </p:spPr>
      </p:pic>
      <p:pic>
        <p:nvPicPr>
          <p:cNvPr id="6149" name="Picture 5" descr="http://www.eie.gov.tr/turkce/YEK/HES/hidroloji/Sediment/Sekil98.jpg"/>
          <p:cNvPicPr>
            <a:picLocks noChangeAspect="1" noChangeArrowheads="1"/>
          </p:cNvPicPr>
          <p:nvPr/>
        </p:nvPicPr>
        <p:blipFill>
          <a:blip r:embed="rId8" cstate="print"/>
          <a:srcRect/>
          <a:stretch>
            <a:fillRect/>
          </a:stretch>
        </p:blipFill>
        <p:spPr bwMode="auto">
          <a:xfrm>
            <a:off x="6286512" y="3929066"/>
            <a:ext cx="2661015" cy="185738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428728" y="357166"/>
            <a:ext cx="6215106"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73" name="Rectangle 1"/>
          <p:cNvSpPr>
            <a:spLocks noChangeArrowheads="1"/>
          </p:cNvSpPr>
          <p:nvPr/>
        </p:nvSpPr>
        <p:spPr bwMode="auto">
          <a:xfrm>
            <a:off x="3357554" y="525314"/>
            <a:ext cx="250029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Kanserojen</a:t>
            </a:r>
            <a:r>
              <a:rPr kumimoji="0" lang="tr-TR" b="1" i="0" u="none" strike="noStrike" cap="none" normalizeH="0" baseline="0" dirty="0">
                <a:ln>
                  <a:noFill/>
                </a:ln>
                <a:solidFill>
                  <a:srgbClr val="000000"/>
                </a:solidFill>
                <a:effectLst/>
                <a:latin typeface="Arial" pitchFamily="34" charset="0"/>
                <a:ea typeface="Times New Roman" pitchFamily="18" charset="0"/>
                <a:cs typeface="Times New Roman" pitchFamily="18" charset="0"/>
              </a:rPr>
              <a:t> </a:t>
            </a:r>
            <a:r>
              <a:rPr kumimoji="0" lang="tr-TR" b="1"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Maddeler</a:t>
            </a:r>
            <a:endParaRPr kumimoji="0" lang="tr-TR" b="0" i="0" u="none" strike="noStrike" cap="none" normalizeH="0" baseline="0" dirty="0">
              <a:ln>
                <a:noFill/>
              </a:ln>
              <a:solidFill>
                <a:schemeClr val="bg1"/>
              </a:solidFill>
              <a:effectLst/>
              <a:latin typeface="Arial" pitchFamily="34" charset="0"/>
              <a:cs typeface="Arial" pitchFamily="34" charset="0"/>
            </a:endParaRPr>
          </a:p>
        </p:txBody>
      </p:sp>
      <p:sp>
        <p:nvSpPr>
          <p:cNvPr id="3075" name="Rectangle 3"/>
          <p:cNvSpPr>
            <a:spLocks noChangeArrowheads="1"/>
          </p:cNvSpPr>
          <p:nvPr/>
        </p:nvSpPr>
        <p:spPr bwMode="auto">
          <a:xfrm>
            <a:off x="3214678" y="1357298"/>
            <a:ext cx="5643602" cy="470898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Kanserojen maddeler içerisinde sigara dumanı, </a:t>
            </a:r>
            <a:r>
              <a:rPr kumimoji="0" lang="tr-TR" sz="2000" b="0" i="0" u="none" strike="noStrike" cap="none" normalizeH="0" baseline="0" dirty="0" err="1">
                <a:ln>
                  <a:noFill/>
                </a:ln>
                <a:solidFill>
                  <a:schemeClr val="bg1"/>
                </a:solidFill>
                <a:effectLst/>
                <a:latin typeface="Arial" pitchFamily="34" charset="0"/>
                <a:ea typeface="Times New Roman" pitchFamily="18" charset="0"/>
                <a:cs typeface="Times New Roman" pitchFamily="18" charset="0"/>
              </a:rPr>
              <a:t>pestisitler</a:t>
            </a:r>
            <a:r>
              <a:rPr kumimoji="0" lang="tr-TR" sz="2000" b="0"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 asbest, ağır metaller (kurşun, cıva, kadmiyum), benzen ve </a:t>
            </a:r>
            <a:r>
              <a:rPr kumimoji="0" lang="tr-TR" sz="2000" b="0" i="0" u="none" strike="noStrike" cap="none" normalizeH="0" baseline="0" dirty="0" err="1">
                <a:ln>
                  <a:noFill/>
                </a:ln>
                <a:solidFill>
                  <a:schemeClr val="bg1"/>
                </a:solidFill>
                <a:effectLst/>
                <a:latin typeface="Arial" pitchFamily="34" charset="0"/>
                <a:ea typeface="Times New Roman" pitchFamily="18" charset="0"/>
                <a:cs typeface="Times New Roman" pitchFamily="18" charset="0"/>
              </a:rPr>
              <a:t>nitrozaminler</a:t>
            </a:r>
            <a:r>
              <a:rPr kumimoji="0" lang="tr-TR" sz="2000" b="0"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 gibi maddeler bulunmaktadır. </a:t>
            </a:r>
          </a:p>
          <a:p>
            <a:pPr marL="0" marR="0" lvl="0" indent="0" algn="just" defTabSz="914400" rtl="0" eaLnBrk="1" fontAlgn="base" latinLnBrk="0" hangingPunct="1">
              <a:lnSpc>
                <a:spcPct val="100000"/>
              </a:lnSpc>
              <a:spcBef>
                <a:spcPct val="0"/>
              </a:spcBef>
              <a:spcAft>
                <a:spcPct val="0"/>
              </a:spcAft>
              <a:buClrTx/>
              <a:buSzTx/>
              <a:buFontTx/>
              <a:buNone/>
              <a:tabLst/>
            </a:pPr>
            <a:endParaRPr lang="tr-TR" sz="2000" dirty="0">
              <a:solidFill>
                <a:schemeClr val="bg1"/>
              </a:solidFill>
              <a:latin typeface="Arial"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Bazı endüstri alanlarında çalışan işçilerde normal nüfusta görülmesi beklenmeyen kanser tiplerine rastlanmaktadır. Örneğin, </a:t>
            </a:r>
            <a:r>
              <a:rPr kumimoji="0" lang="tr-TR" sz="2000" b="0" i="0" u="none" strike="noStrike" cap="none" normalizeH="0" baseline="0" dirty="0" err="1">
                <a:ln>
                  <a:noFill/>
                </a:ln>
                <a:solidFill>
                  <a:schemeClr val="bg1"/>
                </a:solidFill>
                <a:effectLst/>
                <a:latin typeface="Arial" pitchFamily="34" charset="0"/>
                <a:ea typeface="Times New Roman" pitchFamily="18" charset="0"/>
                <a:cs typeface="Times New Roman" pitchFamily="18" charset="0"/>
              </a:rPr>
              <a:t>mezotelyoma</a:t>
            </a:r>
            <a:r>
              <a:rPr kumimoji="0" lang="tr-TR" sz="2000" b="0"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 çok nadir görülen bir kanserdir ve sıklıkla asbest elyafa maruz kalan insanlarda görülür.</a:t>
            </a:r>
          </a:p>
          <a:p>
            <a:pPr marL="0" marR="0" lvl="0" indent="0" algn="just" defTabSz="914400" rtl="0" eaLnBrk="1" fontAlgn="base" latinLnBrk="0" hangingPunct="1">
              <a:lnSpc>
                <a:spcPct val="100000"/>
              </a:lnSpc>
              <a:spcBef>
                <a:spcPct val="0"/>
              </a:spcBef>
              <a:spcAft>
                <a:spcPct val="0"/>
              </a:spcAft>
              <a:buClrTx/>
              <a:buSzTx/>
              <a:buFontTx/>
              <a:buNone/>
              <a:tabLst/>
            </a:pPr>
            <a:endParaRPr lang="tr-TR" sz="2000" dirty="0">
              <a:solidFill>
                <a:schemeClr val="bg1"/>
              </a:solidFill>
              <a:latin typeface="Arial"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 </a:t>
            </a:r>
            <a:r>
              <a:rPr kumimoji="0" lang="tr-TR" sz="2000" b="0" i="0" u="none" strike="noStrike" cap="none" normalizeH="0" baseline="0" dirty="0" err="1">
                <a:ln>
                  <a:noFill/>
                </a:ln>
                <a:solidFill>
                  <a:schemeClr val="bg1"/>
                </a:solidFill>
                <a:effectLst/>
                <a:latin typeface="Arial" pitchFamily="34" charset="0"/>
                <a:ea typeface="Times New Roman" pitchFamily="18" charset="0"/>
                <a:cs typeface="Times New Roman" pitchFamily="18" charset="0"/>
              </a:rPr>
              <a:t>Polivinil</a:t>
            </a:r>
            <a:r>
              <a:rPr kumimoji="0" lang="tr-TR" sz="2000" b="0"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 klorür (PVC) boruların ve diğer malzemelerin başlangıç maddesi olan </a:t>
            </a:r>
            <a:r>
              <a:rPr kumimoji="0" lang="tr-TR" sz="2000" b="0" i="0" u="none" strike="noStrike" cap="none" normalizeH="0" baseline="0" dirty="0" err="1">
                <a:ln>
                  <a:noFill/>
                </a:ln>
                <a:solidFill>
                  <a:schemeClr val="bg1"/>
                </a:solidFill>
                <a:effectLst/>
                <a:latin typeface="Arial" pitchFamily="34" charset="0"/>
                <a:ea typeface="Times New Roman" pitchFamily="18" charset="0"/>
                <a:cs typeface="Times New Roman" pitchFamily="18" charset="0"/>
              </a:rPr>
              <a:t>Vinil</a:t>
            </a:r>
            <a:r>
              <a:rPr kumimoji="0" lang="tr-TR" sz="2000" b="0"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 klorür, ender rastlanan bir çeşit karaciğer kanserine neden olmaktadır.</a:t>
            </a:r>
            <a:endParaRPr kumimoji="0" lang="tr-TR" sz="2000" b="0" i="0" u="none" strike="noStrike" cap="none" normalizeH="0" baseline="0" dirty="0">
              <a:ln>
                <a:noFill/>
              </a:ln>
              <a:solidFill>
                <a:schemeClr val="bg1"/>
              </a:solidFill>
              <a:effectLst/>
              <a:latin typeface="Arial" pitchFamily="34" charset="0"/>
              <a:cs typeface="Arial" pitchFamily="34" charset="0"/>
            </a:endParaRPr>
          </a:p>
        </p:txBody>
      </p:sp>
      <p:pic>
        <p:nvPicPr>
          <p:cNvPr id="3077" name="Picture 5" descr="http://www.yenigundemhaber.com/xxdosyalarxxx40/haber404040/resim/sa%C4%9Fl%C4%B1k.jpg"/>
          <p:cNvPicPr>
            <a:picLocks noChangeAspect="1" noChangeArrowheads="1"/>
          </p:cNvPicPr>
          <p:nvPr/>
        </p:nvPicPr>
        <p:blipFill>
          <a:blip r:embed="rId2" cstate="print"/>
          <a:srcRect/>
          <a:stretch>
            <a:fillRect/>
          </a:stretch>
        </p:blipFill>
        <p:spPr bwMode="auto">
          <a:xfrm>
            <a:off x="857224" y="1428736"/>
            <a:ext cx="2214578" cy="2349636"/>
          </a:xfrm>
          <a:prstGeom prst="rect">
            <a:avLst/>
          </a:prstGeom>
          <a:noFill/>
        </p:spPr>
      </p:pic>
      <p:pic>
        <p:nvPicPr>
          <p:cNvPr id="3079" name="Picture 7" descr="http://medya.zaman.com.tr/2007/03/04/kanser.jpg"/>
          <p:cNvPicPr>
            <a:picLocks noChangeAspect="1" noChangeArrowheads="1"/>
          </p:cNvPicPr>
          <p:nvPr/>
        </p:nvPicPr>
        <p:blipFill>
          <a:blip r:embed="rId3" cstate="print"/>
          <a:srcRect/>
          <a:stretch>
            <a:fillRect/>
          </a:stretch>
        </p:blipFill>
        <p:spPr bwMode="auto">
          <a:xfrm>
            <a:off x="785786" y="4286256"/>
            <a:ext cx="2381280" cy="190502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142976" y="571480"/>
            <a:ext cx="7143800" cy="642942"/>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tr-TR"/>
          </a:p>
        </p:txBody>
      </p:sp>
      <p:sp>
        <p:nvSpPr>
          <p:cNvPr id="2049" name="Rectangle 1"/>
          <p:cNvSpPr>
            <a:spLocks noChangeArrowheads="1"/>
          </p:cNvSpPr>
          <p:nvPr/>
        </p:nvSpPr>
        <p:spPr bwMode="auto">
          <a:xfrm>
            <a:off x="3143240" y="622023"/>
            <a:ext cx="314324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Kanserojenler</a:t>
            </a:r>
            <a:endParaRPr kumimoji="0" lang="tr-TR" sz="2400" b="0" i="0" u="none" strike="noStrike" cap="none" normalizeH="0" baseline="0" dirty="0">
              <a:ln>
                <a:noFill/>
              </a:ln>
              <a:solidFill>
                <a:schemeClr val="bg1"/>
              </a:solidFill>
              <a:effectLst/>
              <a:latin typeface="Arial" pitchFamily="34" charset="0"/>
              <a:cs typeface="Arial" pitchFamily="34" charset="0"/>
            </a:endParaRPr>
          </a:p>
        </p:txBody>
      </p:sp>
      <p:sp>
        <p:nvSpPr>
          <p:cNvPr id="2050" name="Rectangle 2"/>
          <p:cNvSpPr>
            <a:spLocks noChangeArrowheads="1"/>
          </p:cNvSpPr>
          <p:nvPr/>
        </p:nvSpPr>
        <p:spPr bwMode="auto">
          <a:xfrm>
            <a:off x="500034" y="1456971"/>
            <a:ext cx="3143272" cy="4801314"/>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tr-TR" sz="12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Arsenik bileşikleri </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Akrilonitril</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*Asbest</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*Kadmiyum bileşikleri</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*Benzen </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Karbon </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tetraklorür</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Benzidin</a:t>
            </a: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*Kloroform</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*Beta-</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naftalinamin</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Etilenoksit</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Kromoksit</a:t>
            </a: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Nikel tozu</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*Krom tozu </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*0-</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Toluidin</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*Kurşun </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arsenat</a:t>
            </a:r>
            <a:endParaRPr kumimoji="0" lang="tr-TR"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Vinil</a:t>
            </a: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Klorür</a:t>
            </a:r>
          </a:p>
          <a:p>
            <a:pPr marL="0" marR="0" lvl="0" indent="0"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*Sodyum </a:t>
            </a:r>
            <a:r>
              <a:rPr kumimoji="0" lang="tr-TR"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arsenat</a:t>
            </a:r>
            <a:r>
              <a:rPr kumimoji="0" lang="tr-TR" b="0" i="0" u="none" strike="noStrike" cap="none" normalizeH="0" baseline="0" dirty="0">
                <a:ln>
                  <a:noFill/>
                </a:ln>
                <a:solidFill>
                  <a:schemeClr val="tx1"/>
                </a:solidFill>
                <a:effectLst/>
                <a:latin typeface="Arial" pitchFamily="34" charset="0"/>
                <a:cs typeface="Arial" pitchFamily="34" charset="0"/>
              </a:rPr>
              <a:t> </a:t>
            </a:r>
          </a:p>
        </p:txBody>
      </p:sp>
      <p:pic>
        <p:nvPicPr>
          <p:cNvPr id="2052" name="Picture 4" descr="http://www.haberortak.com/image/haber/2009/01/15/Resim_1232016141.jpg"/>
          <p:cNvPicPr>
            <a:picLocks noChangeAspect="1" noChangeArrowheads="1"/>
          </p:cNvPicPr>
          <p:nvPr/>
        </p:nvPicPr>
        <p:blipFill>
          <a:blip r:embed="rId2" cstate="print"/>
          <a:srcRect/>
          <a:stretch>
            <a:fillRect/>
          </a:stretch>
        </p:blipFill>
        <p:spPr bwMode="auto">
          <a:xfrm>
            <a:off x="4143372" y="2000240"/>
            <a:ext cx="2143125" cy="1600200"/>
          </a:xfrm>
          <a:prstGeom prst="rect">
            <a:avLst/>
          </a:prstGeom>
          <a:noFill/>
        </p:spPr>
      </p:pic>
      <p:pic>
        <p:nvPicPr>
          <p:cNvPr id="2054" name="Picture 6" descr="http://www.crbgeo.net/asbest4.jpg"/>
          <p:cNvPicPr>
            <a:picLocks noChangeAspect="1" noChangeArrowheads="1"/>
          </p:cNvPicPr>
          <p:nvPr/>
        </p:nvPicPr>
        <p:blipFill>
          <a:blip r:embed="rId3" cstate="print"/>
          <a:srcRect/>
          <a:stretch>
            <a:fillRect/>
          </a:stretch>
        </p:blipFill>
        <p:spPr bwMode="auto">
          <a:xfrm>
            <a:off x="6786578" y="1785926"/>
            <a:ext cx="2057388" cy="1571636"/>
          </a:xfrm>
          <a:prstGeom prst="rect">
            <a:avLst/>
          </a:prstGeom>
          <a:noFill/>
        </p:spPr>
      </p:pic>
      <p:pic>
        <p:nvPicPr>
          <p:cNvPr id="2056" name="Picture 8" descr="http://www.medikalteknoloji.com/e107_images/newspost_images/etilen.oksit.jpg"/>
          <p:cNvPicPr>
            <a:picLocks noChangeAspect="1" noChangeArrowheads="1"/>
          </p:cNvPicPr>
          <p:nvPr/>
        </p:nvPicPr>
        <p:blipFill>
          <a:blip r:embed="rId4" cstate="print"/>
          <a:srcRect/>
          <a:stretch>
            <a:fillRect/>
          </a:stretch>
        </p:blipFill>
        <p:spPr bwMode="auto">
          <a:xfrm>
            <a:off x="3857620" y="3929066"/>
            <a:ext cx="2786082" cy="1714538"/>
          </a:xfrm>
          <a:prstGeom prst="rect">
            <a:avLst/>
          </a:prstGeom>
          <a:noFill/>
        </p:spPr>
      </p:pic>
      <p:pic>
        <p:nvPicPr>
          <p:cNvPr id="2058" name="Picture 10" descr="http://t0.gstatic.com/images?q=tbn:U6vIfRALqWwjsM:http://www.ay-bey.com/userfiles/image/krom(3).jpg">
            <a:hlinkClick r:id="rId5"/>
          </p:cNvPr>
          <p:cNvPicPr>
            <a:picLocks noChangeAspect="1" noChangeArrowheads="1"/>
          </p:cNvPicPr>
          <p:nvPr/>
        </p:nvPicPr>
        <p:blipFill>
          <a:blip r:embed="rId6" cstate="print"/>
          <a:srcRect/>
          <a:stretch>
            <a:fillRect/>
          </a:stretch>
        </p:blipFill>
        <p:spPr bwMode="auto">
          <a:xfrm>
            <a:off x="6858016" y="4000504"/>
            <a:ext cx="2114890" cy="159069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000100" y="142852"/>
            <a:ext cx="7143800" cy="785818"/>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a:p>
        </p:txBody>
      </p:sp>
      <p:sp>
        <p:nvSpPr>
          <p:cNvPr id="1025" name="Rectangle 1"/>
          <p:cNvSpPr>
            <a:spLocks noChangeArrowheads="1"/>
          </p:cNvSpPr>
          <p:nvPr/>
        </p:nvSpPr>
        <p:spPr bwMode="auto">
          <a:xfrm>
            <a:off x="3214678" y="428604"/>
            <a:ext cx="293561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bg1"/>
                </a:solidFill>
                <a:effectLst/>
                <a:latin typeface="Arial" pitchFamily="34" charset="0"/>
                <a:ea typeface="Times New Roman" pitchFamily="18" charset="0"/>
                <a:cs typeface="Times New Roman" pitchFamily="18" charset="0"/>
              </a:rPr>
              <a:t>MUTAJEN MADDELER</a:t>
            </a:r>
            <a:endParaRPr kumimoji="0" lang="tr-TR" sz="2000" b="0" i="0" u="none" strike="noStrike" cap="none" normalizeH="0" baseline="0" dirty="0">
              <a:ln>
                <a:noFill/>
              </a:ln>
              <a:solidFill>
                <a:schemeClr val="bg1"/>
              </a:solidFill>
              <a:effectLst/>
              <a:latin typeface="Arial" pitchFamily="34" charset="0"/>
              <a:cs typeface="Arial" pitchFamily="34" charset="0"/>
            </a:endParaRPr>
          </a:p>
        </p:txBody>
      </p:sp>
      <p:graphicFrame>
        <p:nvGraphicFramePr>
          <p:cNvPr id="4" name="3 Diyagram"/>
          <p:cNvGraphicFramePr/>
          <p:nvPr/>
        </p:nvGraphicFramePr>
        <p:xfrm>
          <a:off x="142844" y="1071546"/>
          <a:ext cx="5691206" cy="5786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descr="http://www.gunebakis.com.tr/images/news/n1000/n6/detail/Kanser_Nedir.jpg"/>
          <p:cNvPicPr>
            <a:picLocks noChangeAspect="1" noChangeArrowheads="1"/>
          </p:cNvPicPr>
          <p:nvPr/>
        </p:nvPicPr>
        <p:blipFill>
          <a:blip r:embed="rId7" cstate="print"/>
          <a:srcRect/>
          <a:stretch>
            <a:fillRect/>
          </a:stretch>
        </p:blipFill>
        <p:spPr bwMode="auto">
          <a:xfrm>
            <a:off x="6000760" y="4071942"/>
            <a:ext cx="2857500" cy="2143125"/>
          </a:xfrm>
          <a:prstGeom prst="rect">
            <a:avLst/>
          </a:prstGeom>
          <a:noFill/>
        </p:spPr>
      </p:pic>
      <p:pic>
        <p:nvPicPr>
          <p:cNvPr id="1029" name="Picture 5" descr="radioactive.jpg"/>
          <p:cNvPicPr>
            <a:picLocks noChangeAspect="1" noChangeArrowheads="1"/>
          </p:cNvPicPr>
          <p:nvPr/>
        </p:nvPicPr>
        <p:blipFill>
          <a:blip r:embed="rId8" cstate="print"/>
          <a:srcRect/>
          <a:stretch>
            <a:fillRect/>
          </a:stretch>
        </p:blipFill>
        <p:spPr bwMode="auto">
          <a:xfrm>
            <a:off x="6000760" y="1357298"/>
            <a:ext cx="2857520" cy="2357454"/>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yagram"/>
          <p:cNvGraphicFramePr/>
          <p:nvPr/>
        </p:nvGraphicFramePr>
        <p:xfrm>
          <a:off x="571472" y="285728"/>
          <a:ext cx="8429684" cy="6357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6082" name="Picture 2" descr="http://www.bahadiraktan.com/image.axd?picture=2009%2F2%2Fbaz_thumb400.jpg"/>
          <p:cNvPicPr>
            <a:picLocks noChangeAspect="1" noChangeArrowheads="1"/>
          </p:cNvPicPr>
          <p:nvPr/>
        </p:nvPicPr>
        <p:blipFill>
          <a:blip r:embed="rId7" cstate="print"/>
          <a:srcRect/>
          <a:stretch>
            <a:fillRect/>
          </a:stretch>
        </p:blipFill>
        <p:spPr bwMode="auto">
          <a:xfrm>
            <a:off x="785786" y="142852"/>
            <a:ext cx="1502848" cy="2178042"/>
          </a:xfrm>
          <a:prstGeom prst="rect">
            <a:avLst/>
          </a:prstGeom>
          <a:noFill/>
        </p:spPr>
      </p:pic>
      <p:pic>
        <p:nvPicPr>
          <p:cNvPr id="46084" name="Picture 4" descr="http://www.islamidavet.com/wp-content/gallery/haber/elektrik_santrali.jpg"/>
          <p:cNvPicPr>
            <a:picLocks noChangeAspect="1" noChangeArrowheads="1"/>
          </p:cNvPicPr>
          <p:nvPr/>
        </p:nvPicPr>
        <p:blipFill>
          <a:blip r:embed="rId8" cstate="print"/>
          <a:srcRect/>
          <a:stretch>
            <a:fillRect/>
          </a:stretch>
        </p:blipFill>
        <p:spPr bwMode="auto">
          <a:xfrm>
            <a:off x="3857620" y="142852"/>
            <a:ext cx="1917090" cy="2524170"/>
          </a:xfrm>
          <a:prstGeom prst="rect">
            <a:avLst/>
          </a:prstGeom>
          <a:noFill/>
        </p:spPr>
      </p:pic>
      <p:pic>
        <p:nvPicPr>
          <p:cNvPr id="46086" name="Picture 6" descr="http://www.tryama.net/ekdosyalar/editoryazi/yamaci/radyasyon_radyoaktif_madde.jpg"/>
          <p:cNvPicPr>
            <a:picLocks noChangeAspect="1" noChangeArrowheads="1"/>
          </p:cNvPicPr>
          <p:nvPr/>
        </p:nvPicPr>
        <p:blipFill>
          <a:blip r:embed="rId9" cstate="print"/>
          <a:srcRect/>
          <a:stretch>
            <a:fillRect/>
          </a:stretch>
        </p:blipFill>
        <p:spPr bwMode="auto">
          <a:xfrm>
            <a:off x="6572264" y="285728"/>
            <a:ext cx="1709886" cy="181931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142976" y="428604"/>
            <a:ext cx="7143800" cy="642942"/>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2400" b="1" dirty="0"/>
              <a:t>TOKSİK MADDELER</a:t>
            </a:r>
            <a:endParaRPr lang="tr-TR" sz="2400" dirty="0"/>
          </a:p>
        </p:txBody>
      </p:sp>
      <p:graphicFrame>
        <p:nvGraphicFramePr>
          <p:cNvPr id="3" name="2 Diyagram"/>
          <p:cNvGraphicFramePr/>
          <p:nvPr/>
        </p:nvGraphicFramePr>
        <p:xfrm>
          <a:off x="678629" y="1412776"/>
          <a:ext cx="7786742"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228600" y="188640"/>
            <a:ext cx="8686800" cy="599943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304800" y="611188"/>
            <a:ext cx="8534400" cy="5635625"/>
          </a:xfrm>
          <a:prstGeom prst="rect">
            <a:avLst/>
          </a:prstGeom>
          <a:noFill/>
          <a:ln w="9525">
            <a:noFill/>
            <a:miter lim="800000"/>
            <a:headEnd/>
            <a:tailEnd/>
          </a:ln>
        </p:spPr>
      </p:pic>
      <p:sp>
        <p:nvSpPr>
          <p:cNvPr id="3" name="2 Metin kutusu"/>
          <p:cNvSpPr txBox="1"/>
          <p:nvPr/>
        </p:nvSpPr>
        <p:spPr>
          <a:xfrm>
            <a:off x="0" y="0"/>
            <a:ext cx="9144000" cy="707886"/>
          </a:xfrm>
          <a:prstGeom prst="rect">
            <a:avLst/>
          </a:prstGeom>
          <a:noFill/>
        </p:spPr>
        <p:txBody>
          <a:bodyPr wrap="square" rtlCol="0">
            <a:spAutoFit/>
          </a:bodyPr>
          <a:lstStyle/>
          <a:p>
            <a:r>
              <a:rPr lang="tr-TR" sz="2000" dirty="0"/>
              <a:t>ADR: E</a:t>
            </a:r>
            <a:r>
              <a:rPr lang="en-US" sz="2000" dirty="0" err="1"/>
              <a:t>uropean</a:t>
            </a:r>
            <a:r>
              <a:rPr lang="en-US" sz="2000" dirty="0"/>
              <a:t> agreement concerning the international carriage of dangerous goods by road</a:t>
            </a:r>
            <a:endParaRPr lang="tr-TR"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304800" y="733425"/>
            <a:ext cx="8534400" cy="539115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Yuvarlatılmış Dikdörtgen"/>
          <p:cNvSpPr/>
          <p:nvPr/>
        </p:nvSpPr>
        <p:spPr>
          <a:xfrm>
            <a:off x="107504" y="188640"/>
            <a:ext cx="9036496" cy="81146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2800" b="1" dirty="0"/>
              <a:t>Kolaylıkla tutuşabilen ve hızla yanan gazlar</a:t>
            </a:r>
          </a:p>
        </p:txBody>
      </p:sp>
      <p:sp>
        <p:nvSpPr>
          <p:cNvPr id="6" name="5 Dikdörtgen"/>
          <p:cNvSpPr/>
          <p:nvPr/>
        </p:nvSpPr>
        <p:spPr>
          <a:xfrm>
            <a:off x="611560" y="2132856"/>
            <a:ext cx="7694234" cy="3785652"/>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r>
              <a:rPr lang="tr-TR" sz="2400" dirty="0"/>
              <a:t>* Asetilen</a:t>
            </a:r>
          </a:p>
          <a:p>
            <a:r>
              <a:rPr lang="tr-TR" sz="2400" dirty="0"/>
              <a:t>*Bütan</a:t>
            </a:r>
          </a:p>
          <a:p>
            <a:r>
              <a:rPr lang="tr-TR" sz="2400" dirty="0"/>
              <a:t>*</a:t>
            </a:r>
            <a:r>
              <a:rPr lang="tr-TR" sz="2400" dirty="0" err="1"/>
              <a:t>Propan</a:t>
            </a:r>
            <a:endParaRPr lang="tr-TR" sz="2400" dirty="0"/>
          </a:p>
          <a:p>
            <a:r>
              <a:rPr lang="tr-TR" sz="2400" dirty="0"/>
              <a:t>*Doğalgaz</a:t>
            </a:r>
          </a:p>
          <a:p>
            <a:r>
              <a:rPr lang="tr-TR" sz="2400" dirty="0"/>
              <a:t>*Metan</a:t>
            </a:r>
          </a:p>
          <a:p>
            <a:r>
              <a:rPr lang="tr-TR" sz="2400" dirty="0"/>
              <a:t>*</a:t>
            </a:r>
            <a:r>
              <a:rPr lang="tr-TR" sz="2400" dirty="0" err="1"/>
              <a:t>Hidrojensülfür</a:t>
            </a:r>
            <a:r>
              <a:rPr lang="tr-TR" sz="2400" dirty="0"/>
              <a:t>(kükürtlü hidrojen)</a:t>
            </a:r>
          </a:p>
          <a:p>
            <a:r>
              <a:rPr lang="tr-TR" sz="2400" dirty="0"/>
              <a:t>*</a:t>
            </a:r>
            <a:r>
              <a:rPr lang="tr-TR" sz="2400" dirty="0" err="1"/>
              <a:t>Etilenoksit</a:t>
            </a:r>
            <a:endParaRPr lang="tr-TR" sz="2400" dirty="0"/>
          </a:p>
          <a:p>
            <a:r>
              <a:rPr lang="tr-TR" sz="2400" dirty="0"/>
              <a:t>*Hidrojen</a:t>
            </a:r>
          </a:p>
          <a:p>
            <a:r>
              <a:rPr lang="tr-TR" sz="2400" dirty="0"/>
              <a:t>*</a:t>
            </a:r>
            <a:r>
              <a:rPr lang="tr-TR" sz="2400" dirty="0" err="1"/>
              <a:t>Hidrojensiyanür</a:t>
            </a:r>
            <a:endParaRPr lang="tr-TR" sz="2400" dirty="0"/>
          </a:p>
          <a:p>
            <a:r>
              <a:rPr lang="tr-TR" sz="2400" dirty="0"/>
              <a:t>*Formaldehit</a:t>
            </a:r>
          </a:p>
        </p:txBody>
      </p:sp>
      <p:sp>
        <p:nvSpPr>
          <p:cNvPr id="7" name="6 Aşağı Ok"/>
          <p:cNvSpPr/>
          <p:nvPr/>
        </p:nvSpPr>
        <p:spPr>
          <a:xfrm>
            <a:off x="3494264" y="1107836"/>
            <a:ext cx="1928826" cy="500066"/>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767</TotalTime>
  <Words>3970</Words>
  <Application>Microsoft Office PowerPoint</Application>
  <PresentationFormat>Ekran Gösterisi (4:3)</PresentationFormat>
  <Paragraphs>364</Paragraphs>
  <Slides>38</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38</vt:i4>
      </vt:variant>
    </vt:vector>
  </HeadingPairs>
  <TitlesOfParts>
    <vt:vector size="42" baseType="lpstr">
      <vt:lpstr>Arial</vt:lpstr>
      <vt:lpstr>Calibri</vt:lpstr>
      <vt:lpstr>Times New Roman</vt:lpstr>
      <vt:lpstr>Ofis Teması</vt:lpstr>
      <vt:lpstr>PowerPoint Sunusu</vt:lpstr>
      <vt:lpstr>PowerPoint Sunusu</vt:lpstr>
      <vt:lpstr>PowerPoint Sunusu</vt:lpstr>
      <vt:lpstr>PowerPoint Sunusu</vt:lpstr>
      <vt:lpstr>PowerPoint Sunusu</vt:lpstr>
      <vt:lpstr>PowerPoint Sunusu</vt:lpstr>
      <vt:lpstr>Endüstriyel Gazlar ve Tozlar</vt:lpstr>
      <vt:lpstr>A-Boğucu gazlar:</vt:lpstr>
      <vt:lpstr>A-Boğucu gazlar:</vt:lpstr>
      <vt:lpstr>A-Boğucu gazlar:</vt:lpstr>
      <vt:lpstr> B- Tahriş edici gazlar </vt:lpstr>
      <vt:lpstr> B- Tahriş edici gazlar </vt:lpstr>
      <vt:lpstr>C- Sistemik zehir etkisi gösteren gazlar </vt:lpstr>
      <vt:lpstr>Tehlikeli Tozlar</vt:lpstr>
      <vt:lpstr> Tehlikeli Endüstriyel Tozların Temel Sınıflandırması </vt:lpstr>
      <vt:lpstr>PowerPoint Sunusu</vt:lpstr>
      <vt:lpstr>PowerPoint Sunusu</vt:lpstr>
      <vt:lpstr>Biyolojik Tozlar</vt:lpstr>
      <vt:lpstr>Biyolojik Tozlar</vt:lpstr>
      <vt:lpstr>Biyolojik Tozlar</vt:lpstr>
      <vt:lpstr>PowerPoint Sunusu</vt:lpstr>
      <vt:lpstr>PowerPoint Sunusu</vt:lpstr>
      <vt:lpstr> Bazı Geçimsiz Kimyasallarının Etkileşimleri Sırasında Ortaya Çıkabilecek Tepkimeler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nevzat</dc:creator>
  <cp:lastModifiedBy>asus</cp:lastModifiedBy>
  <cp:revision>104</cp:revision>
  <dcterms:created xsi:type="dcterms:W3CDTF">2016-10-10T20:52:03Z</dcterms:created>
  <dcterms:modified xsi:type="dcterms:W3CDTF">2020-10-21T17:10:30Z</dcterms:modified>
</cp:coreProperties>
</file>