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5" r:id="rId21"/>
    <p:sldId id="276" r:id="rId22"/>
    <p:sldId id="277" r:id="rId23"/>
    <p:sldId id="278" r:id="rId2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18" autoAdjust="0"/>
    <p:restoredTop sz="94660"/>
  </p:normalViewPr>
  <p:slideViewPr>
    <p:cSldViewPr snapToGrid="0">
      <p:cViewPr varScale="1">
        <p:scale>
          <a:sx n="64" d="100"/>
          <a:sy n="64" d="100"/>
        </p:scale>
        <p:origin x="9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589405-59AE-473E-8FF5-5F84EF7C44C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FA90A35-4B54-4276-B591-F0009C465F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1D6A004-EE4D-4F5B-93B7-BDDE5AF12333}"/>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5" name="Alt Bilgi Yer Tutucusu 4">
            <a:extLst>
              <a:ext uri="{FF2B5EF4-FFF2-40B4-BE49-F238E27FC236}">
                <a16:creationId xmlns:a16="http://schemas.microsoft.com/office/drawing/2014/main" id="{498F49EC-8C2C-42D7-B688-CAFC25F703D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BA99AB7-743F-4668-A2A8-51142DC8B77E}"/>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570742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CDC39F-502F-46C5-AB47-6E30D66278F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DBC9C8F-7BD9-4B30-A6E0-898E3AD2381E}"/>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E742E14-26A0-45CA-A9E4-DE80B101183E}"/>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5" name="Alt Bilgi Yer Tutucusu 4">
            <a:extLst>
              <a:ext uri="{FF2B5EF4-FFF2-40B4-BE49-F238E27FC236}">
                <a16:creationId xmlns:a16="http://schemas.microsoft.com/office/drawing/2014/main" id="{4B8437A5-ECD3-4B50-BDAB-58FF0C6CB44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9E74574-9743-49C7-89FE-086D129EB42C}"/>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3699698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2F08C5-2957-4E7A-84E8-71B250C7E22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29F21DFB-23D7-41B9-B5F0-DE567DDEFD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0D6EC9C9-37CA-466F-B12D-7D661099D269}"/>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5" name="Alt Bilgi Yer Tutucusu 4">
            <a:extLst>
              <a:ext uri="{FF2B5EF4-FFF2-40B4-BE49-F238E27FC236}">
                <a16:creationId xmlns:a16="http://schemas.microsoft.com/office/drawing/2014/main" id="{43F702D8-915E-4276-B276-72C893DED8B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EF98C98-7976-4CDA-8A20-C60AEB9BCBB3}"/>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1966360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DBA283-C5C6-42C7-A353-154333EDF62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98E01BA-3016-4F79-9B6D-C3D6FA2A4FC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B2E32EA-FEE1-4D5F-9B54-97DAD6CBF366}"/>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0CDC58AC-7160-4DD1-B2ED-E613A98F5F3D}"/>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6" name="Alt Bilgi Yer Tutucusu 5">
            <a:extLst>
              <a:ext uri="{FF2B5EF4-FFF2-40B4-BE49-F238E27FC236}">
                <a16:creationId xmlns:a16="http://schemas.microsoft.com/office/drawing/2014/main" id="{62D8657F-1FF6-4578-B49F-AD5BD2EF5F1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1423048-A1C9-4C61-B7A1-9537B37C9867}"/>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1206399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324EF8-45BA-4661-BF58-C0034BF8FB3A}"/>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0585A70-18C9-496B-B16D-1D6F1699E9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212CAE72-4AA0-4C70-BA51-0D68BDF66CA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031CD87D-E37D-4E84-A1A7-C4CCB58AC1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0C9C373-F8A4-4F72-9856-B93BA77F4E26}"/>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96DCC67-DAC9-49A6-ADCD-377A62D398DA}"/>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8" name="Alt Bilgi Yer Tutucusu 7">
            <a:extLst>
              <a:ext uri="{FF2B5EF4-FFF2-40B4-BE49-F238E27FC236}">
                <a16:creationId xmlns:a16="http://schemas.microsoft.com/office/drawing/2014/main" id="{286BE775-DF46-44E7-A942-1BD5581F0F3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07E1CBC-0509-47D2-822B-946AA34BAA2C}"/>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3546379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5E6D93-47FA-4A31-8BF8-A76830F31C8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DA2EEAE4-5AB3-4E4C-94DD-80396733DC55}"/>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4" name="Alt Bilgi Yer Tutucusu 3">
            <a:extLst>
              <a:ext uri="{FF2B5EF4-FFF2-40B4-BE49-F238E27FC236}">
                <a16:creationId xmlns:a16="http://schemas.microsoft.com/office/drawing/2014/main" id="{9A3720E4-D7C0-44E9-AF25-ED8B0D9465C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5B76126-C836-4A73-B694-3162302DAF9D}"/>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1155255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FD368E5-7F7A-4445-BCC4-EAD40EE9A379}"/>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3" name="Alt Bilgi Yer Tutucusu 2">
            <a:extLst>
              <a:ext uri="{FF2B5EF4-FFF2-40B4-BE49-F238E27FC236}">
                <a16:creationId xmlns:a16="http://schemas.microsoft.com/office/drawing/2014/main" id="{D7CA1FF9-5DD9-4EFD-8891-D7D3676AD3C1}"/>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173C159-AA58-4B18-9C61-B0F0B9E4E391}"/>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1477912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1387E1-025E-41A0-8C12-C6F689D8BF2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1069621-FB6A-46E5-857B-68077CDE9A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ABAEF72-63AA-432B-A4BB-9B83740C2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9086524-97DC-4421-9571-C09621C78352}"/>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6" name="Alt Bilgi Yer Tutucusu 5">
            <a:extLst>
              <a:ext uri="{FF2B5EF4-FFF2-40B4-BE49-F238E27FC236}">
                <a16:creationId xmlns:a16="http://schemas.microsoft.com/office/drawing/2014/main" id="{7B6CB4CB-91C0-4FC4-91B1-64078D71F17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2344F80-D149-456D-BD56-A6A12850F1F4}"/>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3100006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3176A3-38A1-4AAB-84BA-AD919C13C25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4DE6690-F40A-4F88-8399-4899752B83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2FEDBF0-004F-42A9-8C85-8BED991C0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8F317EC-FA60-45FF-8747-4285A2290EF8}"/>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6" name="Alt Bilgi Yer Tutucusu 5">
            <a:extLst>
              <a:ext uri="{FF2B5EF4-FFF2-40B4-BE49-F238E27FC236}">
                <a16:creationId xmlns:a16="http://schemas.microsoft.com/office/drawing/2014/main" id="{0996468F-D57B-457B-BB4E-ECB0841061E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F6F806D-683A-4A07-91D1-828127055A24}"/>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3596363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6F119A-418A-488F-8BE3-DA4FFAAC5F8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C4856E0-F4D1-48F1-B649-777C02919CF3}"/>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FDD58C3-1454-466D-8066-EAF0832B62DD}"/>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5" name="Alt Bilgi Yer Tutucusu 4">
            <a:extLst>
              <a:ext uri="{FF2B5EF4-FFF2-40B4-BE49-F238E27FC236}">
                <a16:creationId xmlns:a16="http://schemas.microsoft.com/office/drawing/2014/main" id="{2890E5A2-6684-478A-ADB1-777F2015562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A91E22-BA20-4C77-812F-F31D8038A53D}"/>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4199620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E7F1085-3E4F-4579-B9F5-9E9CAA2294BB}"/>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95251F0-0860-484C-BDC8-748CC8907AF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BD6352C-456D-4599-8BDD-C28FCE4CD576}"/>
              </a:ext>
            </a:extLst>
          </p:cNvPr>
          <p:cNvSpPr>
            <a:spLocks noGrp="1"/>
          </p:cNvSpPr>
          <p:nvPr>
            <p:ph type="dt" sz="half" idx="10"/>
          </p:nvPr>
        </p:nvSpPr>
        <p:spPr/>
        <p:txBody>
          <a:bodyPr/>
          <a:lstStyle/>
          <a:p>
            <a:fld id="{243E75D0-C440-4F51-9D2E-5103F7C14DF0}" type="datetimeFigureOut">
              <a:rPr lang="tr-TR" smtClean="0"/>
              <a:t>23.04.2020</a:t>
            </a:fld>
            <a:endParaRPr lang="tr-TR"/>
          </a:p>
        </p:txBody>
      </p:sp>
      <p:sp>
        <p:nvSpPr>
          <p:cNvPr id="5" name="Alt Bilgi Yer Tutucusu 4">
            <a:extLst>
              <a:ext uri="{FF2B5EF4-FFF2-40B4-BE49-F238E27FC236}">
                <a16:creationId xmlns:a16="http://schemas.microsoft.com/office/drawing/2014/main" id="{81ECDAD7-CE66-40B0-B76A-7C7CB798CD7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412E266-DFAF-4E2B-BAF3-EF9DC4749765}"/>
              </a:ext>
            </a:extLst>
          </p:cNvPr>
          <p:cNvSpPr>
            <a:spLocks noGrp="1"/>
          </p:cNvSpPr>
          <p:nvPr>
            <p:ph type="sldNum" sz="quarter" idx="12"/>
          </p:nvPr>
        </p:nvSpPr>
        <p:spPr/>
        <p:txBody>
          <a:bodyPr/>
          <a:lstStyle/>
          <a:p>
            <a:fld id="{07EA3554-9B1D-4B82-8549-DBB93178A0C9}" type="slidenum">
              <a:rPr lang="tr-TR" smtClean="0"/>
              <a:t>‹#›</a:t>
            </a:fld>
            <a:endParaRPr lang="tr-TR"/>
          </a:p>
        </p:txBody>
      </p:sp>
    </p:spTree>
    <p:extLst>
      <p:ext uri="{BB962C8B-B14F-4D97-AF65-F5344CB8AC3E}">
        <p14:creationId xmlns:p14="http://schemas.microsoft.com/office/powerpoint/2010/main" val="2640930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52832E4B-EA96-4699-A733-5447835B66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B91622B-AFDF-46FB-8D4F-FF309B1B8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1721CD7-107E-419E-B201-868B8DE69B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3E75D0-C440-4F51-9D2E-5103F7C14DF0}" type="datetimeFigureOut">
              <a:rPr lang="tr-TR" smtClean="0"/>
              <a:t>23.04.2020</a:t>
            </a:fld>
            <a:endParaRPr lang="tr-TR"/>
          </a:p>
        </p:txBody>
      </p:sp>
      <p:sp>
        <p:nvSpPr>
          <p:cNvPr id="5" name="Alt Bilgi Yer Tutucusu 4">
            <a:extLst>
              <a:ext uri="{FF2B5EF4-FFF2-40B4-BE49-F238E27FC236}">
                <a16:creationId xmlns:a16="http://schemas.microsoft.com/office/drawing/2014/main" id="{81DC8C79-2D6C-4533-BE0A-C4A6B9C04D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FD67C8D9-0452-41D7-B4CE-38A92BA8B0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A3554-9B1D-4B82-8549-DBB93178A0C9}" type="slidenum">
              <a:rPr lang="tr-TR" smtClean="0"/>
              <a:t>‹#›</a:t>
            </a:fld>
            <a:endParaRPr lang="tr-TR"/>
          </a:p>
        </p:txBody>
      </p:sp>
    </p:spTree>
    <p:extLst>
      <p:ext uri="{BB962C8B-B14F-4D97-AF65-F5344CB8AC3E}">
        <p14:creationId xmlns:p14="http://schemas.microsoft.com/office/powerpoint/2010/main" val="2549287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DCBA08EE-A8C8-4879-917B-F7B7E7A74F06}"/>
              </a:ext>
            </a:extLst>
          </p:cNvPr>
          <p:cNvSpPr/>
          <p:nvPr/>
        </p:nvSpPr>
        <p:spPr>
          <a:xfrm>
            <a:off x="0" y="0"/>
            <a:ext cx="12192000" cy="4401205"/>
          </a:xfrm>
          <a:prstGeom prst="rect">
            <a:avLst/>
          </a:prstGeom>
        </p:spPr>
        <p:txBody>
          <a:bodyPr wrap="square">
            <a:spAutoFit/>
          </a:bodyPr>
          <a:lstStyle/>
          <a:p>
            <a:pPr algn="just"/>
            <a:r>
              <a:rPr lang="tr-TR" sz="2000" b="1" dirty="0">
                <a:solidFill>
                  <a:srgbClr val="C00000"/>
                </a:solidFill>
                <a:latin typeface="Roboto"/>
              </a:rPr>
              <a:t>Geçici Faaliyet Belgesi: </a:t>
            </a:r>
            <a:r>
              <a:rPr lang="tr-TR" sz="2000" dirty="0">
                <a:solidFill>
                  <a:srgbClr val="333333"/>
                </a:solidFill>
                <a:latin typeface="Roboto"/>
              </a:rPr>
              <a:t>Çevre izin ve lisans sürecine tabi olan işletmelerin faaliyette bulunabilmeleri için Çevre İzni ve lisansı öncesi verilen belgedir. Çevre İzin Belgesi: Alıcı ortamları korumak amacıyla ilgili mevzuat uyarınca işletmelere verilecek belgedir. Çevre İzin ve Lisans Belgesi: Bu Yönetmelik kapsamında verilecek çevre izin ve çevre lisanslarını kapsayan belgedir. </a:t>
            </a:r>
          </a:p>
          <a:p>
            <a:pPr algn="just"/>
            <a:endParaRPr lang="tr-TR" sz="2000" dirty="0">
              <a:solidFill>
                <a:srgbClr val="333333"/>
              </a:solidFill>
              <a:latin typeface="Roboto"/>
            </a:endParaRPr>
          </a:p>
          <a:p>
            <a:pPr algn="just"/>
            <a:r>
              <a:rPr lang="tr-TR" sz="2000" b="1" dirty="0">
                <a:solidFill>
                  <a:srgbClr val="C00000"/>
                </a:solidFill>
                <a:latin typeface="Roboto"/>
              </a:rPr>
              <a:t>Çevre İzni: </a:t>
            </a:r>
            <a:r>
              <a:rPr lang="tr-TR" sz="2000" dirty="0">
                <a:solidFill>
                  <a:srgbClr val="333333"/>
                </a:solidFill>
                <a:latin typeface="Roboto"/>
              </a:rPr>
              <a:t>Çevre Kanunu uyarınca alınması gereken; </a:t>
            </a:r>
            <a:r>
              <a:rPr lang="tr-TR" sz="2000" dirty="0">
                <a:solidFill>
                  <a:srgbClr val="C00000"/>
                </a:solidFill>
                <a:latin typeface="Roboto"/>
              </a:rPr>
              <a:t>hava emisyonu</a:t>
            </a:r>
            <a:r>
              <a:rPr lang="tr-TR" sz="2000" dirty="0">
                <a:solidFill>
                  <a:srgbClr val="333333"/>
                </a:solidFill>
                <a:latin typeface="Roboto"/>
              </a:rPr>
              <a:t>, </a:t>
            </a:r>
            <a:r>
              <a:rPr lang="tr-TR" sz="2000" dirty="0">
                <a:solidFill>
                  <a:srgbClr val="C00000"/>
                </a:solidFill>
                <a:latin typeface="Roboto"/>
              </a:rPr>
              <a:t>çevresel gürültü</a:t>
            </a:r>
            <a:r>
              <a:rPr lang="tr-TR" sz="2000" dirty="0">
                <a:solidFill>
                  <a:srgbClr val="333333"/>
                </a:solidFill>
                <a:latin typeface="Roboto"/>
              </a:rPr>
              <a:t>, </a:t>
            </a:r>
            <a:r>
              <a:rPr lang="tr-TR" sz="2000" dirty="0" err="1">
                <a:solidFill>
                  <a:srgbClr val="C00000"/>
                </a:solidFill>
                <a:latin typeface="Roboto"/>
              </a:rPr>
              <a:t>atıksu</a:t>
            </a:r>
            <a:r>
              <a:rPr lang="tr-TR" sz="2000" dirty="0">
                <a:solidFill>
                  <a:srgbClr val="C00000"/>
                </a:solidFill>
                <a:latin typeface="Roboto"/>
              </a:rPr>
              <a:t> deşarjı </a:t>
            </a:r>
            <a:r>
              <a:rPr lang="tr-TR" sz="2000" dirty="0">
                <a:solidFill>
                  <a:srgbClr val="333333"/>
                </a:solidFill>
                <a:latin typeface="Roboto"/>
              </a:rPr>
              <a:t>ve </a:t>
            </a:r>
            <a:r>
              <a:rPr lang="tr-TR" sz="2000" dirty="0">
                <a:solidFill>
                  <a:srgbClr val="C00000"/>
                </a:solidFill>
                <a:latin typeface="Roboto"/>
              </a:rPr>
              <a:t>derin deniz deşarjı </a:t>
            </a:r>
            <a:r>
              <a:rPr lang="tr-TR" sz="2000" dirty="0">
                <a:solidFill>
                  <a:srgbClr val="333333"/>
                </a:solidFill>
                <a:latin typeface="Roboto"/>
              </a:rPr>
              <a:t>konularından en az birini içeren izindir. </a:t>
            </a:r>
          </a:p>
          <a:p>
            <a:pPr algn="just"/>
            <a:endParaRPr lang="tr-TR" sz="2000" dirty="0">
              <a:solidFill>
                <a:srgbClr val="333333"/>
              </a:solidFill>
              <a:latin typeface="Roboto"/>
            </a:endParaRPr>
          </a:p>
          <a:p>
            <a:pPr algn="just"/>
            <a:r>
              <a:rPr lang="tr-TR" sz="2000" b="1" dirty="0">
                <a:solidFill>
                  <a:srgbClr val="C00000"/>
                </a:solidFill>
                <a:latin typeface="Roboto"/>
              </a:rPr>
              <a:t>Çevre Lisansı: </a:t>
            </a:r>
            <a:r>
              <a:rPr lang="tr-TR" sz="2000" dirty="0">
                <a:solidFill>
                  <a:srgbClr val="333333"/>
                </a:solidFill>
                <a:latin typeface="Roboto"/>
              </a:rPr>
              <a:t>Tehlikeli Atık, Tehlikesiz Atık, Atık Yağ, Bitkisel Atık Yağ, Atık Pil ve Akümülatör, Ömrünü Tamamlamış Lastik, Ambalaj Atığı Geri Kazanımı, Atık Yakma ve Birlikte Yakma, İleri Termal İşlem Tesisleri (</a:t>
            </a:r>
            <a:r>
              <a:rPr lang="tr-TR" sz="2000" dirty="0" err="1">
                <a:solidFill>
                  <a:srgbClr val="333333"/>
                </a:solidFill>
                <a:latin typeface="Roboto"/>
              </a:rPr>
              <a:t>Piroliz</a:t>
            </a:r>
            <a:r>
              <a:rPr lang="tr-TR" sz="2000" dirty="0">
                <a:solidFill>
                  <a:srgbClr val="333333"/>
                </a:solidFill>
                <a:latin typeface="Roboto"/>
              </a:rPr>
              <a:t>, </a:t>
            </a:r>
            <a:r>
              <a:rPr lang="tr-TR" sz="2000" dirty="0" err="1">
                <a:solidFill>
                  <a:srgbClr val="333333"/>
                </a:solidFill>
                <a:latin typeface="Roboto"/>
              </a:rPr>
              <a:t>Gazlaştırma</a:t>
            </a:r>
            <a:r>
              <a:rPr lang="tr-TR" sz="2000" dirty="0">
                <a:solidFill>
                  <a:srgbClr val="333333"/>
                </a:solidFill>
                <a:latin typeface="Roboto"/>
              </a:rPr>
              <a:t>), Düzenli Depolama, Atık Ara Depolama, Tıbbi Atık Sterilizasyon, Ambalaj Atığı Toplama ve Ayırma, Gemi Geri Dönüşümü, Atıktan Türetilmiş Yakıt Hazırlama, Tanker Temizleme, Hurda Metal İşleme, Ömrünü tamamlamış Atık Geçici Depolama, Atık Elektrikli ve Elektronik Eşya İşleme, Atık Kabul, PCB Arındırma </a:t>
            </a:r>
            <a:r>
              <a:rPr lang="tr-TR" sz="2000" u="sng" dirty="0">
                <a:solidFill>
                  <a:srgbClr val="C00000"/>
                </a:solidFill>
                <a:latin typeface="Roboto"/>
              </a:rPr>
              <a:t>lisans konuları ile ilgili iş ve işlemlere ilişkin teknik yeterliliktir</a:t>
            </a:r>
            <a:r>
              <a:rPr lang="tr-TR" sz="2000" dirty="0">
                <a:solidFill>
                  <a:srgbClr val="333333"/>
                </a:solidFill>
                <a:latin typeface="Roboto"/>
              </a:rPr>
              <a:t>.</a:t>
            </a:r>
            <a:endParaRPr lang="tr-TR" sz="2000" dirty="0"/>
          </a:p>
        </p:txBody>
      </p:sp>
    </p:spTree>
    <p:extLst>
      <p:ext uri="{BB962C8B-B14F-4D97-AF65-F5344CB8AC3E}">
        <p14:creationId xmlns:p14="http://schemas.microsoft.com/office/powerpoint/2010/main" val="2168382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6417141"/>
          </a:xfrm>
          <a:prstGeom prst="rect">
            <a:avLst/>
          </a:prstGeom>
          <a:noFill/>
        </p:spPr>
        <p:txBody>
          <a:bodyPr wrap="square" rtlCol="0">
            <a:spAutoFit/>
          </a:bodyPr>
          <a:lstStyle/>
          <a:p>
            <a:pPr algn="ctr"/>
            <a:r>
              <a:rPr lang="tr-TR" b="1" dirty="0">
                <a:solidFill>
                  <a:srgbClr val="C00000"/>
                </a:solidFill>
              </a:rPr>
              <a:t>ÇEVRE İZİN VE LİSANS YÖNETMELİĞİ</a:t>
            </a:r>
          </a:p>
          <a:p>
            <a:r>
              <a:rPr lang="tr-TR" b="1" dirty="0">
                <a:solidFill>
                  <a:srgbClr val="C00000"/>
                </a:solidFill>
              </a:rPr>
              <a:t> </a:t>
            </a:r>
          </a:p>
          <a:p>
            <a:pPr algn="just"/>
            <a:r>
              <a:rPr lang="tr-TR" sz="2000" b="1" dirty="0">
                <a:solidFill>
                  <a:srgbClr val="C00000"/>
                </a:solidFill>
              </a:rPr>
              <a:t>BİRİNCİ BÖLÜM</a:t>
            </a:r>
          </a:p>
          <a:p>
            <a:pPr algn="just"/>
            <a:r>
              <a:rPr lang="tr-TR" sz="2000" b="1" dirty="0">
                <a:solidFill>
                  <a:srgbClr val="C00000"/>
                </a:solidFill>
              </a:rPr>
              <a:t>Amaç, Kapsam, Dayanak ve Tanımlar</a:t>
            </a:r>
          </a:p>
          <a:p>
            <a:pPr algn="just"/>
            <a:r>
              <a:rPr lang="tr-TR" sz="2000" b="1" dirty="0"/>
              <a:t> </a:t>
            </a:r>
            <a:endParaRPr lang="tr-TR" sz="2000" dirty="0"/>
          </a:p>
          <a:p>
            <a:pPr algn="just"/>
            <a:r>
              <a:rPr lang="tr-TR" sz="2000" b="1" dirty="0">
                <a:solidFill>
                  <a:srgbClr val="C00000"/>
                </a:solidFill>
              </a:rPr>
              <a:t>Amaç</a:t>
            </a:r>
          </a:p>
          <a:p>
            <a:pPr algn="just"/>
            <a:r>
              <a:rPr lang="tr-TR" sz="2000" b="1" dirty="0"/>
              <a:t>MADDE 1 –</a:t>
            </a:r>
            <a:r>
              <a:rPr lang="tr-TR" sz="2000" dirty="0"/>
              <a:t> (1) Bu Yönetmeliğin amacı, 2872 sayılı Çevre Kanunu uyarınca alınması gereken çevre izin ve lisansı sürecinde uyulacak usul ve esasları düzenlemektir.</a:t>
            </a:r>
          </a:p>
          <a:p>
            <a:pPr algn="just"/>
            <a:endParaRPr lang="tr-TR" sz="2000" dirty="0"/>
          </a:p>
          <a:p>
            <a:pPr algn="just"/>
            <a:r>
              <a:rPr lang="tr-TR" sz="2000" b="1" dirty="0">
                <a:solidFill>
                  <a:srgbClr val="C00000"/>
                </a:solidFill>
              </a:rPr>
              <a:t>Kapsam</a:t>
            </a:r>
          </a:p>
          <a:p>
            <a:pPr algn="just"/>
            <a:r>
              <a:rPr lang="tr-TR" sz="2000" b="1" dirty="0"/>
              <a:t>MADDE 2 –</a:t>
            </a:r>
            <a:r>
              <a:rPr lang="tr-TR" sz="2000" dirty="0"/>
              <a:t> (1) Bu Yönetmeliğin Ek-1 ve Ek-2 listesinde yer alan faaliyet ve tesisler ile ilgili olarak, 2872 sayılı Çevre Kanununca alınması gereken izin ve lisanslara ilişkin tüm iş ve işlemleri kapsar.</a:t>
            </a:r>
          </a:p>
          <a:p>
            <a:pPr algn="just"/>
            <a:r>
              <a:rPr lang="tr-TR" sz="2000" b="1" dirty="0"/>
              <a:t>Dayanak</a:t>
            </a:r>
            <a:endParaRPr lang="tr-TR" sz="2000" dirty="0"/>
          </a:p>
          <a:p>
            <a:pPr algn="just"/>
            <a:r>
              <a:rPr lang="tr-TR" sz="2000" b="1" dirty="0"/>
              <a:t>MADDE 3 –</a:t>
            </a:r>
            <a:r>
              <a:rPr lang="tr-TR" sz="2000" dirty="0"/>
              <a:t> (1) Bu Yönetmelik, 2872 sayılı Çevre Kanununun 11 inci maddesine dayanılarak hazırlanmıştır.</a:t>
            </a:r>
          </a:p>
          <a:p>
            <a:pPr algn="just"/>
            <a:endParaRPr lang="tr-TR" sz="2000" b="1" dirty="0"/>
          </a:p>
          <a:p>
            <a:pPr algn="just"/>
            <a:r>
              <a:rPr lang="tr-TR" sz="2000" b="1" dirty="0">
                <a:solidFill>
                  <a:srgbClr val="C00000"/>
                </a:solidFill>
              </a:rPr>
              <a:t>Tanımlar</a:t>
            </a:r>
          </a:p>
          <a:p>
            <a:pPr algn="just"/>
            <a:r>
              <a:rPr lang="tr-TR" sz="2000" b="1" dirty="0"/>
              <a:t>MADDE 4 –</a:t>
            </a:r>
            <a:r>
              <a:rPr lang="tr-TR" sz="2000" dirty="0"/>
              <a:t> (1) Bu Yönetmelikte geçen;</a:t>
            </a:r>
          </a:p>
          <a:p>
            <a:pPr algn="just">
              <a:spcBef>
                <a:spcPts val="600"/>
              </a:spcBef>
            </a:pPr>
            <a:r>
              <a:rPr lang="tr-TR" sz="2000" dirty="0">
                <a:solidFill>
                  <a:srgbClr val="C00000"/>
                </a:solidFill>
              </a:rPr>
              <a:t>a) Alıcı Ortam: </a:t>
            </a:r>
            <a:r>
              <a:rPr lang="tr-TR" sz="2000" dirty="0"/>
              <a:t>Hava, su, toprak ortamları ile bu ortamlara ilişkin ekosistemleri,</a:t>
            </a:r>
          </a:p>
          <a:p>
            <a:pPr algn="just">
              <a:spcBef>
                <a:spcPts val="600"/>
              </a:spcBef>
            </a:pPr>
            <a:r>
              <a:rPr lang="tr-TR" sz="2000" dirty="0">
                <a:solidFill>
                  <a:srgbClr val="C00000"/>
                </a:solidFill>
              </a:rPr>
              <a:t>b) Bakanlık: </a:t>
            </a:r>
            <a:r>
              <a:rPr lang="tr-TR" sz="2000" dirty="0"/>
              <a:t>Çevre ve Şehircilik Bakanlığını,</a:t>
            </a:r>
          </a:p>
          <a:p>
            <a:pPr algn="just">
              <a:spcBef>
                <a:spcPts val="600"/>
              </a:spcBef>
            </a:pPr>
            <a:r>
              <a:rPr lang="tr-TR" sz="2000" dirty="0">
                <a:solidFill>
                  <a:srgbClr val="C00000"/>
                </a:solidFill>
              </a:rPr>
              <a:t>c) Çevre danışmanlık firması: </a:t>
            </a:r>
            <a:r>
              <a:rPr lang="tr-TR" sz="2000" dirty="0"/>
              <a:t>Çevre yönetimi hizmeti vermesi için Bakanlık tarafından belgelendirilen tüzel kişiyi,</a:t>
            </a:r>
          </a:p>
        </p:txBody>
      </p:sp>
    </p:spTree>
    <p:extLst>
      <p:ext uri="{BB962C8B-B14F-4D97-AF65-F5344CB8AC3E}">
        <p14:creationId xmlns:p14="http://schemas.microsoft.com/office/powerpoint/2010/main" val="861762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5262979"/>
          </a:xfrm>
          <a:prstGeom prst="rect">
            <a:avLst/>
          </a:prstGeom>
          <a:noFill/>
        </p:spPr>
        <p:txBody>
          <a:bodyPr wrap="square" rtlCol="0">
            <a:spAutoFit/>
          </a:bodyPr>
          <a:lstStyle/>
          <a:p>
            <a:pPr algn="just"/>
            <a:r>
              <a:rPr lang="tr-TR" sz="2400" dirty="0">
                <a:solidFill>
                  <a:srgbClr val="C00000"/>
                </a:solidFill>
              </a:rPr>
              <a:t>ç) Çevre görevlisi: </a:t>
            </a:r>
            <a:r>
              <a:rPr lang="tr-TR" sz="2400" dirty="0"/>
              <a:t>Faaliyetleri sonucu çevre kirliliğine neden olan ve/veya neden olabilecek ve Çevre Kanunu ve bu Kanuna dayanılarak yürürlüğe konulan düzenlemeler uyarınca denetime tâbi tesislerin faaliyetlerinin mevzuata uygunluğunu, alınan tedbirlerin etkili olarak uygulanıp uygulanmadığını değerlendiren, tesis içi yıllık denetim programları düzenleyen ve Bakanlık tarafından belge verilen görevliyi,</a:t>
            </a:r>
          </a:p>
          <a:p>
            <a:pPr algn="just"/>
            <a:endParaRPr lang="tr-TR" sz="2400" dirty="0"/>
          </a:p>
          <a:p>
            <a:pPr algn="just"/>
            <a:r>
              <a:rPr lang="tr-TR" sz="2400" dirty="0">
                <a:solidFill>
                  <a:srgbClr val="C00000"/>
                </a:solidFill>
              </a:rPr>
              <a:t>d) Çevre İzni: </a:t>
            </a:r>
            <a:r>
              <a:rPr lang="tr-TR" sz="2400" dirty="0"/>
              <a:t>Çevre Kanunu uyarınca alınması gereken; hava emisyonu, çevresel gürültü, </a:t>
            </a:r>
            <a:r>
              <a:rPr lang="tr-TR" sz="2400" dirty="0" err="1"/>
              <a:t>atıksu</a:t>
            </a:r>
            <a:r>
              <a:rPr lang="tr-TR" sz="2400" dirty="0"/>
              <a:t> deşarjı ve derin deniz deşarjı konularından en az birini içeren izni,</a:t>
            </a:r>
          </a:p>
          <a:p>
            <a:pPr algn="just"/>
            <a:endParaRPr lang="tr-TR" sz="2400" dirty="0"/>
          </a:p>
          <a:p>
            <a:pPr algn="just"/>
            <a:r>
              <a:rPr lang="tr-TR" sz="2400" dirty="0">
                <a:solidFill>
                  <a:srgbClr val="C00000"/>
                </a:solidFill>
              </a:rPr>
              <a:t>e) Çevre İzin Belgesi: </a:t>
            </a:r>
            <a:r>
              <a:rPr lang="tr-TR" sz="2400" dirty="0"/>
              <a:t>Alıcı ortamları korumak amacıyla ilgili mevzuat uyarınca işletmelere verilecek belgeyi,</a:t>
            </a:r>
          </a:p>
          <a:p>
            <a:pPr algn="just"/>
            <a:endParaRPr lang="tr-TR" sz="2400" dirty="0"/>
          </a:p>
          <a:p>
            <a:pPr algn="just"/>
            <a:r>
              <a:rPr lang="tr-TR" sz="2400" dirty="0">
                <a:solidFill>
                  <a:srgbClr val="C00000"/>
                </a:solidFill>
              </a:rPr>
              <a:t>f) Çevre İzin ve Lisans Belgesi: </a:t>
            </a:r>
            <a:r>
              <a:rPr lang="tr-TR" sz="2400" dirty="0"/>
              <a:t>Bu Yönetmelik kapsamında verilecek çevre izin ve çevre lisanslarını kapsayan belgeyi,</a:t>
            </a:r>
          </a:p>
        </p:txBody>
      </p:sp>
    </p:spTree>
    <p:extLst>
      <p:ext uri="{BB962C8B-B14F-4D97-AF65-F5344CB8AC3E}">
        <p14:creationId xmlns:p14="http://schemas.microsoft.com/office/powerpoint/2010/main" val="1175954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5986254"/>
          </a:xfrm>
          <a:prstGeom prst="rect">
            <a:avLst/>
          </a:prstGeom>
          <a:noFill/>
        </p:spPr>
        <p:txBody>
          <a:bodyPr wrap="square" rtlCol="0">
            <a:spAutoFit/>
          </a:bodyPr>
          <a:lstStyle/>
          <a:p>
            <a:pPr algn="just">
              <a:spcBef>
                <a:spcPts val="600"/>
              </a:spcBef>
            </a:pPr>
            <a:r>
              <a:rPr lang="tr-TR" sz="2000" dirty="0">
                <a:solidFill>
                  <a:srgbClr val="C00000"/>
                </a:solidFill>
              </a:rPr>
              <a:t>g) Çevre Lisansı: </a:t>
            </a:r>
            <a:r>
              <a:rPr lang="tr-TR" sz="2000" dirty="0"/>
              <a:t>Ek-3C’de yer alan lisans konuları ile ilgili iş ve işlemlere ilişkin teknik yeterliliği,</a:t>
            </a:r>
          </a:p>
          <a:p>
            <a:pPr algn="just">
              <a:spcBef>
                <a:spcPts val="600"/>
              </a:spcBef>
            </a:pPr>
            <a:r>
              <a:rPr lang="tr-TR" sz="2000" dirty="0">
                <a:solidFill>
                  <a:srgbClr val="C00000"/>
                </a:solidFill>
              </a:rPr>
              <a:t>ğ) Çevre Yönetim Birimi: </a:t>
            </a:r>
            <a:r>
              <a:rPr lang="tr-TR" sz="2000" dirty="0"/>
              <a:t>Çevre Kanunu ve bu Kanuna dayanılarak yürürlüğe konulan düzenlemeler uyarınca denetime tâbi tesislerin faaliyetlerinin mevzuata uygunluğunu, alınan tedbirlerin etkili olarak uygulanıp uygulanmadığını değerlendiren, tesis içi yıllık denetim programları düzenleyen ve Bakanlık tarafından yeterlilik belgesi verilen birimi,</a:t>
            </a:r>
          </a:p>
          <a:p>
            <a:pPr algn="just">
              <a:spcBef>
                <a:spcPts val="600"/>
              </a:spcBef>
            </a:pPr>
            <a:r>
              <a:rPr lang="tr-TR" sz="2000" dirty="0">
                <a:solidFill>
                  <a:srgbClr val="C00000"/>
                </a:solidFill>
              </a:rPr>
              <a:t>h) Emisyon: </a:t>
            </a:r>
            <a:r>
              <a:rPr lang="tr-TR" sz="2000" dirty="0"/>
              <a:t>İşletmelerden, alan ve noktasal kaynaklı katı, sıvı veya gaz haldeki atık maddelerin, titreşimin, ısının veya gürültünün havaya, suya veya toprağa doğrudan veya dolaylı olarak </a:t>
            </a:r>
            <a:r>
              <a:rPr lang="tr-TR" sz="2000" dirty="0" err="1"/>
              <a:t>salımını</a:t>
            </a:r>
            <a:r>
              <a:rPr lang="tr-TR" sz="2000" dirty="0"/>
              <a:t>,</a:t>
            </a:r>
          </a:p>
          <a:p>
            <a:pPr algn="just">
              <a:spcBef>
                <a:spcPts val="600"/>
              </a:spcBef>
            </a:pPr>
            <a:r>
              <a:rPr lang="tr-TR" sz="2000" dirty="0">
                <a:solidFill>
                  <a:srgbClr val="C00000"/>
                </a:solidFill>
              </a:rPr>
              <a:t>ı) Geçici Faaliyet Belgesi (GFB): </a:t>
            </a:r>
            <a:r>
              <a:rPr lang="tr-TR" sz="2000" dirty="0"/>
              <a:t>İşletmelerin faaliyette bulunabilmeleri için çevre izni ve lisansı öncesi verilen belgeyi,</a:t>
            </a:r>
          </a:p>
          <a:p>
            <a:pPr algn="just">
              <a:spcBef>
                <a:spcPts val="600"/>
              </a:spcBef>
            </a:pPr>
            <a:r>
              <a:rPr lang="tr-TR" sz="2000" dirty="0">
                <a:solidFill>
                  <a:srgbClr val="C00000"/>
                </a:solidFill>
              </a:rPr>
              <a:t>i) İl Müdürlüğü Uygunluk Yazısı: </a:t>
            </a:r>
            <a:r>
              <a:rPr lang="tr-TR" sz="2000" dirty="0"/>
              <a:t>İşletmelerin, tabi olduğu mevzuata göre fiziksel şartları sağladığına ilişkin belgeyi,</a:t>
            </a:r>
          </a:p>
          <a:p>
            <a:pPr algn="just">
              <a:spcBef>
                <a:spcPts val="600"/>
              </a:spcBef>
            </a:pPr>
            <a:r>
              <a:rPr lang="tr-TR" sz="2000" dirty="0"/>
              <a:t>j) İşletme: Tesis ve faaliyetlerin bütününü,</a:t>
            </a:r>
          </a:p>
          <a:p>
            <a:pPr algn="just">
              <a:spcBef>
                <a:spcPts val="600"/>
              </a:spcBef>
            </a:pPr>
            <a:r>
              <a:rPr lang="tr-TR" sz="2000" dirty="0"/>
              <a:t>k) İşletmeci: Çevre izin ve lisans sürecine tabi olan işletmeyi, işleten ve/veya mülkiyet hakkına sahip, hukuki olarak sorumlu, gerçek veya tüzel kişiyi,</a:t>
            </a:r>
          </a:p>
          <a:p>
            <a:pPr algn="just">
              <a:spcBef>
                <a:spcPts val="600"/>
              </a:spcBef>
            </a:pPr>
            <a:r>
              <a:rPr lang="tr-TR" sz="2000" dirty="0"/>
              <a:t>l) Tesis: Alıcı ortama emisyonu olan ve/veya atıkların toplanmasından taşıma hariç </a:t>
            </a:r>
            <a:r>
              <a:rPr lang="tr-TR" sz="2000" dirty="0" err="1"/>
              <a:t>bertarafına</a:t>
            </a:r>
            <a:r>
              <a:rPr lang="tr-TR" sz="2000" dirty="0"/>
              <a:t> kadar gerçekleştirilen işlemlere ait ünitelerin bütününü,</a:t>
            </a:r>
          </a:p>
          <a:p>
            <a:pPr algn="just">
              <a:spcBef>
                <a:spcPts val="600"/>
              </a:spcBef>
            </a:pPr>
            <a:r>
              <a:rPr lang="tr-TR" sz="2000" dirty="0"/>
              <a:t>m) Yetkili merci: Bakanlığın merkez ve taşra teşkilatını,</a:t>
            </a:r>
          </a:p>
          <a:p>
            <a:pPr algn="just">
              <a:spcBef>
                <a:spcPts val="600"/>
              </a:spcBef>
            </a:pPr>
            <a:r>
              <a:rPr lang="tr-TR" sz="2000" dirty="0"/>
              <a:t>ifade eder.</a:t>
            </a:r>
          </a:p>
          <a:p>
            <a:endParaRPr lang="tr-TR" dirty="0"/>
          </a:p>
        </p:txBody>
      </p:sp>
    </p:spTree>
    <p:extLst>
      <p:ext uri="{BB962C8B-B14F-4D97-AF65-F5344CB8AC3E}">
        <p14:creationId xmlns:p14="http://schemas.microsoft.com/office/powerpoint/2010/main" val="700625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4524315"/>
          </a:xfrm>
          <a:prstGeom prst="rect">
            <a:avLst/>
          </a:prstGeom>
          <a:noFill/>
        </p:spPr>
        <p:txBody>
          <a:bodyPr wrap="square" rtlCol="0">
            <a:spAutoFit/>
          </a:bodyPr>
          <a:lstStyle/>
          <a:p>
            <a:r>
              <a:rPr lang="tr-TR" sz="2400" b="1" dirty="0">
                <a:solidFill>
                  <a:srgbClr val="C00000"/>
                </a:solidFill>
              </a:rPr>
              <a:t>İKİNCİ BÖLÜM</a:t>
            </a:r>
          </a:p>
          <a:p>
            <a:r>
              <a:rPr lang="tr-TR" sz="2400" b="1" dirty="0">
                <a:solidFill>
                  <a:srgbClr val="C00000"/>
                </a:solidFill>
              </a:rPr>
              <a:t>Genel Hükümler</a:t>
            </a:r>
          </a:p>
          <a:p>
            <a:r>
              <a:rPr lang="tr-TR" sz="2400" b="1" dirty="0">
                <a:solidFill>
                  <a:srgbClr val="C00000"/>
                </a:solidFill>
              </a:rPr>
              <a:t> </a:t>
            </a:r>
          </a:p>
          <a:p>
            <a:pPr algn="just"/>
            <a:r>
              <a:rPr lang="tr-TR" sz="2400" b="1" dirty="0">
                <a:solidFill>
                  <a:srgbClr val="C00000"/>
                </a:solidFill>
              </a:rPr>
              <a:t>Çevre izni veya çevre izin ve lisansına tabi işletmeler</a:t>
            </a:r>
          </a:p>
          <a:p>
            <a:pPr algn="just">
              <a:tabLst>
                <a:tab pos="2247900" algn="l"/>
              </a:tabLst>
            </a:pPr>
            <a:r>
              <a:rPr lang="tr-TR" sz="2400" b="1" dirty="0"/>
              <a:t>MADDE 5 –</a:t>
            </a:r>
            <a:r>
              <a:rPr lang="tr-TR" sz="2400" dirty="0"/>
              <a:t> (1) </a:t>
            </a:r>
            <a:r>
              <a:rPr lang="tr-TR" sz="2400" dirty="0">
                <a:solidFill>
                  <a:srgbClr val="C00000"/>
                </a:solidFill>
              </a:rPr>
              <a:t>Bu Yönetmelik kapsamında çevre iznine veya çevre izin ve lisansına tabi işletmeler, çevresel etkilerine göre Ek-1 ve Ek-2 listelerinde sınıflandırılmıştır.</a:t>
            </a:r>
          </a:p>
          <a:p>
            <a:pPr algn="just"/>
            <a:endParaRPr lang="tr-TR" sz="2400" dirty="0"/>
          </a:p>
          <a:p>
            <a:pPr algn="just"/>
            <a:r>
              <a:rPr lang="tr-TR" sz="2400" dirty="0"/>
              <a:t>(2) </a:t>
            </a:r>
            <a:r>
              <a:rPr lang="tr-TR" sz="2400" dirty="0">
                <a:solidFill>
                  <a:srgbClr val="C00000"/>
                </a:solidFill>
              </a:rPr>
              <a:t>Ek-1 ve Ek-2 listelerinde yer alan işletmeler, faaliyette bulunabilmeleri için, öncelikle geçici faaliyet belgesi almak zorundadır.</a:t>
            </a:r>
          </a:p>
          <a:p>
            <a:pPr algn="just"/>
            <a:endParaRPr lang="tr-TR" sz="2400" dirty="0"/>
          </a:p>
          <a:p>
            <a:pPr algn="just"/>
            <a:r>
              <a:rPr lang="tr-TR" sz="2400" dirty="0"/>
              <a:t>(3) </a:t>
            </a:r>
            <a:r>
              <a:rPr lang="tr-TR" sz="2400" dirty="0">
                <a:solidFill>
                  <a:srgbClr val="C00000"/>
                </a:solidFill>
              </a:rPr>
              <a:t>Geçici faaliyet belgesi alan işletmeler belge tarihinden itibaren 1 yıl içerisinde çevre izin veya çevre izin ve lisans belgesi almak zorundadır.</a:t>
            </a:r>
          </a:p>
        </p:txBody>
      </p:sp>
    </p:spTree>
    <p:extLst>
      <p:ext uri="{BB962C8B-B14F-4D97-AF65-F5344CB8AC3E}">
        <p14:creationId xmlns:p14="http://schemas.microsoft.com/office/powerpoint/2010/main" val="2496734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5122941"/>
          </a:xfrm>
          <a:prstGeom prst="rect">
            <a:avLst/>
          </a:prstGeom>
          <a:noFill/>
        </p:spPr>
        <p:txBody>
          <a:bodyPr wrap="square" rtlCol="0">
            <a:spAutoFit/>
          </a:bodyPr>
          <a:lstStyle/>
          <a:p>
            <a:pPr algn="just">
              <a:lnSpc>
                <a:spcPct val="150000"/>
              </a:lnSpc>
            </a:pPr>
            <a:r>
              <a:rPr lang="tr-TR" sz="2000" b="1" dirty="0">
                <a:solidFill>
                  <a:srgbClr val="C00000"/>
                </a:solidFill>
              </a:rPr>
              <a:t>Geçici faaliyet belgesi, çevre izni veya çevre izin ve lisansı belgesi vermeye yetkili merciler</a:t>
            </a:r>
          </a:p>
          <a:p>
            <a:pPr algn="just">
              <a:lnSpc>
                <a:spcPct val="150000"/>
              </a:lnSpc>
            </a:pPr>
            <a:r>
              <a:rPr lang="tr-TR" sz="2000" b="1" dirty="0"/>
              <a:t>MADDE 6 –</a:t>
            </a:r>
            <a:r>
              <a:rPr lang="tr-TR" sz="2000" dirty="0"/>
              <a:t> (1) </a:t>
            </a:r>
            <a:r>
              <a:rPr lang="tr-TR" sz="2000" dirty="0">
                <a:solidFill>
                  <a:srgbClr val="C00000"/>
                </a:solidFill>
              </a:rPr>
              <a:t>Bu Yönetmelik uyarınca verilecek geçici faaliyet belgesi veya çevre izin veya çevre izin ve lisansı;</a:t>
            </a:r>
          </a:p>
          <a:p>
            <a:pPr algn="just">
              <a:lnSpc>
                <a:spcPct val="150000"/>
              </a:lnSpc>
            </a:pPr>
            <a:r>
              <a:rPr lang="tr-TR" sz="2000" dirty="0">
                <a:solidFill>
                  <a:srgbClr val="C00000"/>
                </a:solidFill>
              </a:rPr>
              <a:t>a) Ek-1 listesinde yer alan işletmeler için Bakanlık,</a:t>
            </a:r>
          </a:p>
          <a:p>
            <a:pPr algn="just">
              <a:lnSpc>
                <a:spcPct val="150000"/>
              </a:lnSpc>
            </a:pPr>
            <a:r>
              <a:rPr lang="tr-TR" sz="2000" dirty="0">
                <a:solidFill>
                  <a:srgbClr val="C00000"/>
                </a:solidFill>
              </a:rPr>
              <a:t>b) Ek-2 listesinde yer alan işletmeler için Çevre ve Şehircilik İl Müdürlükleri,</a:t>
            </a:r>
          </a:p>
          <a:p>
            <a:pPr algn="just">
              <a:lnSpc>
                <a:spcPct val="150000"/>
              </a:lnSpc>
            </a:pPr>
            <a:r>
              <a:rPr lang="tr-TR" sz="2000" dirty="0"/>
              <a:t>tarafından verilir.</a:t>
            </a:r>
          </a:p>
          <a:p>
            <a:pPr algn="just">
              <a:lnSpc>
                <a:spcPct val="150000"/>
              </a:lnSpc>
            </a:pPr>
            <a:endParaRPr lang="tr-TR" sz="2000" dirty="0"/>
          </a:p>
          <a:p>
            <a:pPr algn="just">
              <a:lnSpc>
                <a:spcPct val="150000"/>
              </a:lnSpc>
            </a:pPr>
            <a:r>
              <a:rPr lang="tr-TR" sz="2000" dirty="0">
                <a:solidFill>
                  <a:srgbClr val="C00000"/>
                </a:solidFill>
              </a:rPr>
              <a:t>(2) Birden fazla tesisi olan işletmelerin çevre izni veya çevre izin ve lisansı işlemleri, işletme adına ve işletmede aynı adreste yer alan tüm tesisler değerlendirilerek yürütülür ve sonuçlandırılır. </a:t>
            </a:r>
          </a:p>
          <a:p>
            <a:pPr algn="just">
              <a:lnSpc>
                <a:spcPct val="150000"/>
              </a:lnSpc>
            </a:pPr>
            <a:endParaRPr lang="tr-TR" sz="2000" dirty="0">
              <a:solidFill>
                <a:srgbClr val="C00000"/>
              </a:solidFill>
            </a:endParaRPr>
          </a:p>
          <a:p>
            <a:pPr algn="just">
              <a:lnSpc>
                <a:spcPct val="150000"/>
              </a:lnSpc>
            </a:pPr>
            <a:r>
              <a:rPr lang="tr-TR" sz="2000" dirty="0">
                <a:solidFill>
                  <a:srgbClr val="C00000"/>
                </a:solidFill>
              </a:rPr>
              <a:t>Bir işletme içinde Ek-1 ve Ek-2 listesine tabi faaliyet veya tesislerin birlikte bulunması halinde söz konusu müracaat Ek-1 kapsamında değerlendirilir.</a:t>
            </a:r>
          </a:p>
        </p:txBody>
      </p:sp>
    </p:spTree>
    <p:extLst>
      <p:ext uri="{BB962C8B-B14F-4D97-AF65-F5344CB8AC3E}">
        <p14:creationId xmlns:p14="http://schemas.microsoft.com/office/powerpoint/2010/main" val="507272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6601807"/>
          </a:xfrm>
          <a:prstGeom prst="rect">
            <a:avLst/>
          </a:prstGeom>
          <a:noFill/>
        </p:spPr>
        <p:txBody>
          <a:bodyPr wrap="square" rtlCol="0">
            <a:spAutoFit/>
          </a:bodyPr>
          <a:lstStyle/>
          <a:p>
            <a:pPr algn="just">
              <a:lnSpc>
                <a:spcPct val="150000"/>
              </a:lnSpc>
            </a:pPr>
            <a:r>
              <a:rPr lang="tr-TR" b="1" dirty="0">
                <a:solidFill>
                  <a:srgbClr val="C00000"/>
                </a:solidFill>
              </a:rPr>
              <a:t>ÜÇÜNCÜ BÖLÜM</a:t>
            </a:r>
          </a:p>
          <a:p>
            <a:pPr algn="just">
              <a:lnSpc>
                <a:spcPct val="150000"/>
              </a:lnSpc>
            </a:pPr>
            <a:r>
              <a:rPr lang="tr-TR" b="1" dirty="0">
                <a:solidFill>
                  <a:srgbClr val="C00000"/>
                </a:solidFill>
              </a:rPr>
              <a:t>Geçici Faaliyet Belgesi, Çevre İzni veya Çevre İzin ve</a:t>
            </a:r>
          </a:p>
          <a:p>
            <a:pPr algn="just">
              <a:lnSpc>
                <a:spcPct val="150000"/>
              </a:lnSpc>
            </a:pPr>
            <a:r>
              <a:rPr lang="tr-TR" b="1" dirty="0">
                <a:solidFill>
                  <a:srgbClr val="C00000"/>
                </a:solidFill>
              </a:rPr>
              <a:t>Lisansı Başvurusu ve Değerlendirilmesi</a:t>
            </a:r>
          </a:p>
          <a:p>
            <a:pPr algn="just">
              <a:lnSpc>
                <a:spcPct val="150000"/>
              </a:lnSpc>
            </a:pPr>
            <a:r>
              <a:rPr lang="tr-TR" b="1" dirty="0">
                <a:solidFill>
                  <a:srgbClr val="C00000"/>
                </a:solidFill>
              </a:rPr>
              <a:t>Çevre izni veya çevre izin ve lisansına başvuru</a:t>
            </a:r>
          </a:p>
          <a:p>
            <a:pPr algn="just">
              <a:lnSpc>
                <a:spcPct val="150000"/>
              </a:lnSpc>
            </a:pPr>
            <a:r>
              <a:rPr lang="tr-TR" b="1" dirty="0"/>
              <a:t>MADDE 7 –</a:t>
            </a:r>
            <a:r>
              <a:rPr lang="tr-TR" dirty="0"/>
              <a:t> (1) </a:t>
            </a:r>
            <a:r>
              <a:rPr lang="tr-TR" dirty="0">
                <a:solidFill>
                  <a:srgbClr val="C00000"/>
                </a:solidFill>
              </a:rPr>
              <a:t>Çevre izni veya çevre izin ve lisans başvurusu, Ek-1 listesinde yer alan işletmeler için çevre danışmanlık firmaları ya da çevre yönetim birimi tarafından, Ek-2 listesinde yer alan işletmeler için çevre danışmanlık firmaları, çevre yönetim birimi veya tesiste istihdam edilen çevre görevlisi tarafından yapılır.</a:t>
            </a:r>
          </a:p>
          <a:p>
            <a:pPr algn="just">
              <a:lnSpc>
                <a:spcPct val="150000"/>
              </a:lnSpc>
            </a:pPr>
            <a:r>
              <a:rPr lang="tr-TR" dirty="0"/>
              <a:t>(2) </a:t>
            </a:r>
            <a:r>
              <a:rPr lang="tr-TR" dirty="0">
                <a:solidFill>
                  <a:srgbClr val="C00000"/>
                </a:solidFill>
              </a:rPr>
              <a:t>Bu Yönetmeliğin Ek-1 ve Ek-2 listelerinde yer alan işletmeler için geçici faaliyet belgesi, çevre izni veya çevre izin ve lisansı başvurusu elektronik veya mobil imza ile elektronik ortamda yetkili </a:t>
            </a:r>
            <a:r>
              <a:rPr lang="tr-TR" dirty="0" err="1">
                <a:solidFill>
                  <a:srgbClr val="C00000"/>
                </a:solidFill>
              </a:rPr>
              <a:t>merciye</a:t>
            </a:r>
            <a:r>
              <a:rPr lang="tr-TR" dirty="0">
                <a:solidFill>
                  <a:srgbClr val="C00000"/>
                </a:solidFill>
              </a:rPr>
              <a:t> yapılır.</a:t>
            </a:r>
          </a:p>
          <a:p>
            <a:pPr algn="just">
              <a:lnSpc>
                <a:spcPct val="150000"/>
              </a:lnSpc>
            </a:pPr>
            <a:r>
              <a:rPr lang="tr-TR" dirty="0"/>
              <a:t>(3) Bu Yönetmeliğin Ek-1 ve Ek-2’sinde yer alan işletmelerin başvurularında, Ek-3A, Ek-3B ve Ek-3C’de belirtilen bilgi, belge ve raporların sunulması zorunludur.</a:t>
            </a:r>
          </a:p>
          <a:p>
            <a:pPr algn="just">
              <a:lnSpc>
                <a:spcPct val="150000"/>
              </a:lnSpc>
            </a:pPr>
            <a:r>
              <a:rPr lang="tr-TR" dirty="0"/>
              <a:t>(4) </a:t>
            </a:r>
            <a:r>
              <a:rPr lang="tr-TR" dirty="0">
                <a:solidFill>
                  <a:srgbClr val="C00000"/>
                </a:solidFill>
              </a:rPr>
              <a:t>Başvurunun yetkili mercilere yapılmasından sonuçlanmasına kadar olan süreç içerisinde sunulan bilgi, belge ve raporların doğruluğu, mevzuata uygunluğu ve doğacak hukuki sonuçlar konusunda işletmeci ve işlemlerin hizmet satın alımı yoluyla gerçekleştirilmesi durumunda yetkilendirilmiş çevre danışmanlık firması sorumludur.</a:t>
            </a:r>
          </a:p>
          <a:p>
            <a:pPr algn="just">
              <a:lnSpc>
                <a:spcPct val="150000"/>
              </a:lnSpc>
            </a:pPr>
            <a:r>
              <a:rPr lang="tr-TR" dirty="0"/>
              <a:t>(5) Yetkili merci tarafından elektronik ortamda yapılan bildirimler işletmeye tebliğ edilmiş kabul edilir.</a:t>
            </a:r>
          </a:p>
          <a:p>
            <a:endParaRPr lang="tr-TR" dirty="0"/>
          </a:p>
        </p:txBody>
      </p:sp>
    </p:spTree>
    <p:extLst>
      <p:ext uri="{BB962C8B-B14F-4D97-AF65-F5344CB8AC3E}">
        <p14:creationId xmlns:p14="http://schemas.microsoft.com/office/powerpoint/2010/main" val="4008041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3785652"/>
          </a:xfrm>
          <a:prstGeom prst="rect">
            <a:avLst/>
          </a:prstGeom>
          <a:noFill/>
        </p:spPr>
        <p:txBody>
          <a:bodyPr wrap="square" rtlCol="0">
            <a:spAutoFit/>
          </a:bodyPr>
          <a:lstStyle/>
          <a:p>
            <a:pPr algn="just"/>
            <a:r>
              <a:rPr lang="tr-TR" sz="2000" b="1" dirty="0">
                <a:solidFill>
                  <a:srgbClr val="C00000"/>
                </a:solidFill>
              </a:rPr>
              <a:t>Geçici faaliyet belgesine ait başvurunun değerlendirilmesi ve belgenin düzenlenmesi</a:t>
            </a:r>
          </a:p>
          <a:p>
            <a:pPr algn="just"/>
            <a:r>
              <a:rPr lang="tr-TR" sz="2000" b="1" dirty="0"/>
              <a:t>MADDE 8 –</a:t>
            </a:r>
            <a:r>
              <a:rPr lang="tr-TR" sz="2000" dirty="0"/>
              <a:t> (1) </a:t>
            </a:r>
            <a:r>
              <a:rPr lang="tr-TR" sz="2000" dirty="0">
                <a:solidFill>
                  <a:srgbClr val="C00000"/>
                </a:solidFill>
              </a:rPr>
              <a:t>Geçici faaliyet belgesi başvurusu, EK-3A ve EK-3B’de belirtilen bilgi, belge ve raporlar ile birlikte yapılır. Başvuru yetkili merci tarafından otuz takvim günü içerisinde değerlendirilir.</a:t>
            </a:r>
          </a:p>
          <a:p>
            <a:pPr algn="just"/>
            <a:endParaRPr lang="tr-TR" sz="2000" dirty="0"/>
          </a:p>
          <a:p>
            <a:pPr algn="just"/>
            <a:r>
              <a:rPr lang="tr-TR" sz="2000" dirty="0"/>
              <a:t>(2) Söz konusu başvuruda herhangi bir bilgi, belge ve raporun eksik olması halinde, yetkili merci eksiklikleri başvuru sahibine bildirir. Bildirim tarihinden itibaren eksikliklerin altmış takvim günü içinde tamamlanarak yetkili </a:t>
            </a:r>
            <a:r>
              <a:rPr lang="tr-TR" sz="2000" dirty="0" err="1"/>
              <a:t>merciye</a:t>
            </a:r>
            <a:r>
              <a:rPr lang="tr-TR" sz="2000" dirty="0"/>
              <a:t> sunulması zorunludur. Eksiklikleri tamamlanan başvuru yetkili merci tarafından yirmi takvim günü içinde değerlendirilir. Başvurunun uygun bulunmaması veya belirtilen süre içerisinde eksikliklerin tamamlanarak yetkili </a:t>
            </a:r>
            <a:r>
              <a:rPr lang="tr-TR" sz="2000" dirty="0" err="1"/>
              <a:t>merciye</a:t>
            </a:r>
            <a:r>
              <a:rPr lang="tr-TR" sz="2000" dirty="0"/>
              <a:t> sunulmaması durumunda geçici faaliyet belgesi başvurusu reddedilir.</a:t>
            </a:r>
          </a:p>
          <a:p>
            <a:pPr algn="just"/>
            <a:endParaRPr lang="tr-TR" sz="2000" dirty="0"/>
          </a:p>
          <a:p>
            <a:pPr algn="just"/>
            <a:r>
              <a:rPr lang="tr-TR" sz="2000" dirty="0"/>
              <a:t>(3) Birinci fıkraya göre yapılan başvurunun, yetkili merci tarafından yapılan değerlendirme sonucunda, herhangi bir eksikliğin bulunmadığının belirlenmesi halinde, işletmeye bir yıl süreli geçici faaliyet belgesi verilir.</a:t>
            </a:r>
          </a:p>
        </p:txBody>
      </p:sp>
    </p:spTree>
    <p:extLst>
      <p:ext uri="{BB962C8B-B14F-4D97-AF65-F5344CB8AC3E}">
        <p14:creationId xmlns:p14="http://schemas.microsoft.com/office/powerpoint/2010/main" val="2396163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6001643"/>
          </a:xfrm>
          <a:prstGeom prst="rect">
            <a:avLst/>
          </a:prstGeom>
          <a:noFill/>
        </p:spPr>
        <p:txBody>
          <a:bodyPr wrap="square" rtlCol="0">
            <a:spAutoFit/>
          </a:bodyPr>
          <a:lstStyle/>
          <a:p>
            <a:pPr algn="just"/>
            <a:r>
              <a:rPr lang="tr-TR" sz="2400" b="1" dirty="0">
                <a:solidFill>
                  <a:srgbClr val="C00000"/>
                </a:solidFill>
              </a:rPr>
              <a:t>Çevre izni veya çevre izin ve lisans belgesine ait başvurunun değerlendirilmesi ve belgenin düzenlenmesi</a:t>
            </a:r>
          </a:p>
          <a:p>
            <a:pPr algn="just"/>
            <a:r>
              <a:rPr lang="tr-TR" sz="2400" b="1" dirty="0"/>
              <a:t>MADDE 9 –</a:t>
            </a:r>
            <a:r>
              <a:rPr lang="tr-TR" sz="2400" dirty="0"/>
              <a:t> (1)</a:t>
            </a:r>
            <a:r>
              <a:rPr lang="tr-TR" sz="2400" dirty="0">
                <a:solidFill>
                  <a:srgbClr val="C00000"/>
                </a:solidFill>
              </a:rPr>
              <a:t> İşletmelerin, geçici faaliyet belgesi alınmasından itibaren yüz seksen takvim günü içerisinde EK-3C’de belirtilen bilgi, belge ve raporlar ile birlikte çevre izni veya çevre izin ve lisansına başvuru yapması zorunludur.</a:t>
            </a:r>
          </a:p>
          <a:p>
            <a:pPr algn="just"/>
            <a:endParaRPr lang="tr-TR" sz="2400" dirty="0">
              <a:solidFill>
                <a:srgbClr val="C00000"/>
              </a:solidFill>
            </a:endParaRPr>
          </a:p>
          <a:p>
            <a:pPr algn="just"/>
            <a:r>
              <a:rPr lang="tr-TR" sz="2400" dirty="0">
                <a:solidFill>
                  <a:srgbClr val="C00000"/>
                </a:solidFill>
              </a:rPr>
              <a:t>(2) Başvuru, yetkili merci tarafından altmış takvim günü içerisinde değerlendirilir.</a:t>
            </a:r>
          </a:p>
          <a:p>
            <a:pPr algn="just"/>
            <a:endParaRPr lang="tr-TR" sz="2400" dirty="0">
              <a:solidFill>
                <a:srgbClr val="C00000"/>
              </a:solidFill>
            </a:endParaRPr>
          </a:p>
          <a:p>
            <a:pPr algn="just"/>
            <a:r>
              <a:rPr lang="tr-TR" sz="2400" dirty="0"/>
              <a:t>(3) Yapılan değerlendirme sonucunda, başvuruda herhangi bir bilgi, belge, ölçüm, analiz sonuçları veya raporlarda eksiklik bulunması halinde, bu eksiklikler başvuru sahibine bildirilir. Bildirim tarihinden itibaren eksikliklerin doksan takvim günü içinde tamamlanarak yetkili </a:t>
            </a:r>
            <a:r>
              <a:rPr lang="tr-TR" sz="2400" dirty="0" err="1"/>
              <a:t>merciye</a:t>
            </a:r>
            <a:r>
              <a:rPr lang="tr-TR" sz="2400" dirty="0"/>
              <a:t> sunulması zorunludur.</a:t>
            </a:r>
          </a:p>
          <a:p>
            <a:pPr algn="just"/>
            <a:endParaRPr lang="tr-TR" sz="2400" dirty="0"/>
          </a:p>
          <a:p>
            <a:pPr algn="just"/>
            <a:r>
              <a:rPr lang="tr-TR" sz="2400" dirty="0"/>
              <a:t>(4) Başvuru yetkili merci tarafından yapılan değerlendirme sonucunda bilgi ve belgelerle birlikte ölçüm, analiz sonuçları ve raporların uygun bulunması durumunda çevre izni veya çevre izin ve lisans belgesi düzenlenir.</a:t>
            </a:r>
          </a:p>
        </p:txBody>
      </p:sp>
    </p:spTree>
    <p:extLst>
      <p:ext uri="{BB962C8B-B14F-4D97-AF65-F5344CB8AC3E}">
        <p14:creationId xmlns:p14="http://schemas.microsoft.com/office/powerpoint/2010/main" val="1472313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6832640"/>
          </a:xfrm>
          <a:prstGeom prst="rect">
            <a:avLst/>
          </a:prstGeom>
          <a:noFill/>
        </p:spPr>
        <p:txBody>
          <a:bodyPr wrap="square" rtlCol="0">
            <a:spAutoFit/>
          </a:bodyPr>
          <a:lstStyle/>
          <a:p>
            <a:pPr algn="just"/>
            <a:r>
              <a:rPr lang="tr-TR" sz="2000" b="1" dirty="0">
                <a:solidFill>
                  <a:srgbClr val="C00000"/>
                </a:solidFill>
              </a:rPr>
              <a:t>Geçici faaliyet belgesi, çevre izin veya çevre izin ve lisans belgesi ve ekleri</a:t>
            </a:r>
          </a:p>
          <a:p>
            <a:pPr algn="just"/>
            <a:r>
              <a:rPr lang="tr-TR" sz="2000" b="1" dirty="0"/>
              <a:t>MADDE 10 –</a:t>
            </a:r>
            <a:r>
              <a:rPr lang="tr-TR" sz="2000" dirty="0"/>
              <a:t> (1) Geçici faaliyet belgesi, çevre izin veya çevre izin ve lisans belgeleri ve ekleri elektronik ortamda düzenlenir.</a:t>
            </a:r>
          </a:p>
          <a:p>
            <a:pPr algn="just"/>
            <a:r>
              <a:rPr lang="tr-TR" sz="2000" dirty="0"/>
              <a:t>(2) Belge eklerinde, işletmenin ilgili mevzuatta öngörülen çalışma şartları ve diğer hususlar yer alır.</a:t>
            </a:r>
          </a:p>
          <a:p>
            <a:pPr algn="just"/>
            <a:endParaRPr lang="tr-TR" sz="2000" dirty="0"/>
          </a:p>
          <a:p>
            <a:pPr algn="just"/>
            <a:r>
              <a:rPr lang="tr-TR" sz="2000" b="1" dirty="0">
                <a:solidFill>
                  <a:srgbClr val="C00000"/>
                </a:solidFill>
              </a:rPr>
              <a:t>Çevre izin veya çevre izin ve lisans belgesinin geçerliliği ve yenilenmesi</a:t>
            </a:r>
          </a:p>
          <a:p>
            <a:pPr algn="just"/>
            <a:r>
              <a:rPr lang="tr-TR" sz="2000" b="1" dirty="0"/>
              <a:t>MADDE 11 –</a:t>
            </a:r>
            <a:r>
              <a:rPr lang="tr-TR" sz="2000" dirty="0"/>
              <a:t> (</a:t>
            </a:r>
            <a:r>
              <a:rPr lang="tr-TR" sz="2000" dirty="0">
                <a:solidFill>
                  <a:srgbClr val="C00000"/>
                </a:solidFill>
              </a:rPr>
              <a:t>1) İşletmelere verilen çevre izni veya çevre izin ve lisans belgeleri beş yıl süre ile geçerlidir. İşletmeler belge geçerlilik süresinin sona ereceği tarihten en az 180 takvim günü önce başvuru yapmak ve beş yıllık süre dolmadan yeniden çevre izni veya çevre izin ve lisans belgesi almak zorundadır. Bu süreç çevre izni belgesi için her durumda, çevre izin ve lisansı belgesi için ise mevcut lisans konuları ile ilgili prosesinde ve çalışma koşullarında herhangi bir değişiklik olmaması durumunda, GFB başvuru süreci uygulanmaksızın bu Yönetmeliğin 9 uncu maddesi kapsamında yürütülür.</a:t>
            </a:r>
          </a:p>
          <a:p>
            <a:pPr algn="just"/>
            <a:endParaRPr lang="tr-TR" sz="2000" dirty="0">
              <a:solidFill>
                <a:srgbClr val="C00000"/>
              </a:solidFill>
            </a:endParaRPr>
          </a:p>
          <a:p>
            <a:pPr algn="just"/>
            <a:r>
              <a:rPr lang="tr-TR" sz="2000" b="1" u="sng" dirty="0">
                <a:solidFill>
                  <a:srgbClr val="C00000"/>
                </a:solidFill>
              </a:rPr>
              <a:t>(2) Çevre izni veya çevre izin ve lisans alma süreci aşağıdaki belirtilen değişikliklerin gerçekleştirilmesini müteakip 30 takvim günü içerisinde yeniden başlatılır.</a:t>
            </a:r>
          </a:p>
          <a:p>
            <a:pPr algn="just"/>
            <a:endParaRPr lang="tr-TR" sz="2000" dirty="0">
              <a:solidFill>
                <a:srgbClr val="C00000"/>
              </a:solidFill>
            </a:endParaRPr>
          </a:p>
          <a:p>
            <a:pPr algn="just"/>
            <a:r>
              <a:rPr lang="tr-TR" sz="2000" dirty="0"/>
              <a:t>	a) İşletmenin faaliyet yerinin değişmesi,</a:t>
            </a:r>
          </a:p>
          <a:p>
            <a:pPr algn="just"/>
            <a:r>
              <a:rPr lang="tr-TR" sz="2000" dirty="0"/>
              <a:t>	b) İşletmenin faaliyet konusunun değişmesi,</a:t>
            </a:r>
          </a:p>
          <a:p>
            <a:pPr algn="just"/>
            <a:r>
              <a:rPr lang="tr-TR" sz="2000" dirty="0"/>
              <a:t>	c) İşletmenin yakıtının ve/veya yakma sisteminin değişmesi,</a:t>
            </a:r>
          </a:p>
          <a:p>
            <a:pPr algn="just"/>
            <a:r>
              <a:rPr lang="tr-TR" sz="2000" dirty="0"/>
              <a:t>	ç) İşletmenin toplam üretim kapasitesinin veya toplam yakma/anma ısıl gücünün en az 1/3 oranında 	artması veya artış miktarının bu Yönetmeliğin Ek-1 Listesi kapsamında yer alması.</a:t>
            </a:r>
          </a:p>
          <a:p>
            <a:endParaRPr lang="tr-TR" dirty="0"/>
          </a:p>
        </p:txBody>
      </p:sp>
    </p:spTree>
    <p:extLst>
      <p:ext uri="{BB962C8B-B14F-4D97-AF65-F5344CB8AC3E}">
        <p14:creationId xmlns:p14="http://schemas.microsoft.com/office/powerpoint/2010/main" val="1577640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6324808"/>
          </a:xfrm>
          <a:prstGeom prst="rect">
            <a:avLst/>
          </a:prstGeom>
          <a:noFill/>
        </p:spPr>
        <p:txBody>
          <a:bodyPr wrap="square" rtlCol="0">
            <a:spAutoFit/>
          </a:bodyPr>
          <a:lstStyle/>
          <a:p>
            <a:pPr algn="just">
              <a:spcBef>
                <a:spcPts val="600"/>
              </a:spcBef>
            </a:pPr>
            <a:r>
              <a:rPr lang="tr-TR" sz="2000" dirty="0"/>
              <a:t>(3) İşletmede insan sağlığı ve çevresel etkiler açısından iyileştirme yönünde değişiklik yapılması durumunda veya ikinci fıkra kapsamı dışında kalan durumlarda yapılan değişikliğe ilişkin bilgi, belge ve raporlarla birlikte başvurulur. Çevre izni veya çevre izin ve lisans alma sürecinin yeniden başlatılıp başlatılmayacağı, izni veren yetkili merci tarafından değerlendirilerek karara bağlanır.</a:t>
            </a:r>
          </a:p>
          <a:p>
            <a:pPr algn="just">
              <a:spcBef>
                <a:spcPts val="600"/>
              </a:spcBef>
            </a:pPr>
            <a:r>
              <a:rPr lang="tr-TR" sz="2000" dirty="0"/>
              <a:t>(4) Çevre izin ve lisansı belgesi bulunan ve Ek-3C’de yer alan lisans konuları kapsamında faaliyet gösteren işletmelerin, çevre lisansına tabi tesisler veya üniteler eklemek istemesi halinde eklenecek tesisler veya üniteler için geçici faaliyet belgesi ile çevre izni ve lisans belgesi başvurusu münferit olarak yapılır. </a:t>
            </a:r>
            <a:r>
              <a:rPr lang="tr-TR" sz="2000" dirty="0">
                <a:solidFill>
                  <a:srgbClr val="C00000"/>
                </a:solidFill>
              </a:rPr>
              <a:t>Çevre izni konusu işletmede bulunan tüm tesisler dikkate alınarak değerlendirilir ve uygun bulunması durumunda mevcut çevre izin ve lisansı belgesi geçerlilik süresi değişmemek kaydıyla belge yeniden düzenlenir.</a:t>
            </a:r>
          </a:p>
          <a:p>
            <a:pPr algn="just">
              <a:spcBef>
                <a:spcPts val="600"/>
              </a:spcBef>
            </a:pPr>
            <a:endParaRPr lang="tr-TR" sz="2000" dirty="0"/>
          </a:p>
          <a:p>
            <a:pPr algn="just">
              <a:spcBef>
                <a:spcPts val="600"/>
              </a:spcBef>
            </a:pPr>
            <a:r>
              <a:rPr lang="tr-TR" sz="2000" dirty="0">
                <a:solidFill>
                  <a:srgbClr val="C00000"/>
                </a:solidFill>
              </a:rPr>
              <a:t>(5) Çevre izin ve lisansı belgesi bulunan bir işletme, belgesi ekinde belirtilen ve tesisine kabul etmesi uygun bulunan atıklara ilave olarak çevre izin ve lisansı belgesi geçerlilik süresi içerisinde yılda bir defaya mahsus olmak üzere mevcut prosesinde bir değişiklik yapmasını gerektirmeyecek nitelikte olan atıkların eklenmesi talebinde bulunabilir. Sunulan iş akım şeması ve proses özetinde yapılacak değerlendirme sonucunda talebin uygun bulunması durumunda mevcut çevre izin ve lisansı belgesi geçerlilik süresi değişmemek kaydıyla belge yeniden düzenlenir.</a:t>
            </a:r>
          </a:p>
          <a:p>
            <a:pPr algn="just">
              <a:spcBef>
                <a:spcPts val="600"/>
              </a:spcBef>
            </a:pPr>
            <a:endParaRPr lang="tr-TR" sz="2000" dirty="0">
              <a:solidFill>
                <a:srgbClr val="C00000"/>
              </a:solidFill>
            </a:endParaRPr>
          </a:p>
          <a:p>
            <a:pPr algn="just">
              <a:spcBef>
                <a:spcPts val="600"/>
              </a:spcBef>
            </a:pPr>
            <a:r>
              <a:rPr lang="tr-TR" sz="2000" dirty="0"/>
              <a:t>(6) İşletmede ikinci fıkranın (a) bendi dışında belirtilen değişikliklerin geçici faaliyet belgesi alınmasına müteakip çevre izin ve lisans başvurusu öncesinde gerçekleşmesi durumunda bir defaya mahsus olmak üzere geçici faaliyet belgesi yenileme işlemi yapılır.</a:t>
            </a:r>
          </a:p>
        </p:txBody>
      </p:sp>
    </p:spTree>
    <p:extLst>
      <p:ext uri="{BB962C8B-B14F-4D97-AF65-F5344CB8AC3E}">
        <p14:creationId xmlns:p14="http://schemas.microsoft.com/office/powerpoint/2010/main" val="36520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5047536"/>
          </a:xfrm>
          <a:prstGeom prst="rect">
            <a:avLst/>
          </a:prstGeom>
          <a:noFill/>
        </p:spPr>
        <p:txBody>
          <a:bodyPr wrap="square" rtlCol="0">
            <a:spAutoFit/>
          </a:bodyPr>
          <a:lstStyle/>
          <a:p>
            <a:pPr algn="just">
              <a:spcBef>
                <a:spcPts val="600"/>
              </a:spcBef>
            </a:pPr>
            <a:r>
              <a:rPr lang="tr-TR" sz="2400" dirty="0"/>
              <a:t>(7) İkinci fıkranın (a) bendinde belirtilen değişikliğin olması durumunda çevre izin ve lisans belgesi yenileme işlemi GFB alma sürecinden itibaren başlatılır. İkinci fıkranın diğer bentlerinde belirtilen değişikliklerde çevre izni belgesi için her durumda, çevre izni ve lisansı belgesi için ise mevcut lisans konuları ile ilgili prosesinde ve çalışma koşullarında herhangi bir değişiklik olmaması durumunda GFB başvuru süreci uygulanmaksızın bu Yönetmeliğin 9 uncu maddesi kapsamında çevre izin ve lisans süreci yeniden başlatılır.</a:t>
            </a:r>
          </a:p>
          <a:p>
            <a:pPr algn="just">
              <a:spcBef>
                <a:spcPts val="600"/>
              </a:spcBef>
            </a:pPr>
            <a:endParaRPr lang="tr-TR" sz="2400" dirty="0"/>
          </a:p>
          <a:p>
            <a:pPr algn="just">
              <a:spcBef>
                <a:spcPts val="600"/>
              </a:spcBef>
            </a:pPr>
            <a:r>
              <a:rPr lang="tr-TR" sz="2400" dirty="0"/>
              <a:t>(8) </a:t>
            </a:r>
            <a:r>
              <a:rPr lang="tr-TR" sz="2400" dirty="0">
                <a:solidFill>
                  <a:srgbClr val="C00000"/>
                </a:solidFill>
              </a:rPr>
              <a:t>İşletmenin çevre izin ve lisans belgesinde belirtilen lisans konularından herhangi biri ile ilgili olarak faaliyet göstermemek üzere konu ile ilgili prosesini işletmeden tamamen kaldırılması, çevre izin veya çevre izin ve lisans belgesinde belirtilen izin konularından herhangi birisinin muaf olunan izin durumuna dönüşmesi halinde ilgili bilgi ve belgelerle başvuru yapılır. Yapılacak değerlendirme sonucunda mevcut çevre izin veya çevre izin ve lisansı belgesi geçerlilik süresi değişmemek kaydıyla belge yeniden düzenlenir.</a:t>
            </a:r>
          </a:p>
        </p:txBody>
      </p:sp>
    </p:spTree>
    <p:extLst>
      <p:ext uri="{BB962C8B-B14F-4D97-AF65-F5344CB8AC3E}">
        <p14:creationId xmlns:p14="http://schemas.microsoft.com/office/powerpoint/2010/main" val="4184017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5632311"/>
          </a:xfrm>
          <a:prstGeom prst="rect">
            <a:avLst/>
          </a:prstGeom>
          <a:noFill/>
        </p:spPr>
        <p:txBody>
          <a:bodyPr wrap="square" rtlCol="0">
            <a:spAutoFit/>
          </a:bodyPr>
          <a:lstStyle/>
          <a:p>
            <a:pPr algn="just"/>
            <a:r>
              <a:rPr lang="tr-TR" sz="2000" b="1" dirty="0">
                <a:solidFill>
                  <a:srgbClr val="C00000"/>
                </a:solidFill>
              </a:rPr>
              <a:t>Çevre izni veya çevre izin ve lisans belgesi bulunan işletmenin sahibi veya unvanının değişmesi</a:t>
            </a:r>
          </a:p>
          <a:p>
            <a:pPr algn="just"/>
            <a:r>
              <a:rPr lang="tr-TR" sz="2000" b="1" dirty="0"/>
              <a:t>MADDE 12 –</a:t>
            </a:r>
            <a:r>
              <a:rPr lang="tr-TR" sz="2000" dirty="0"/>
              <a:t> (1) İşletmenin sahibi veya unvanının değişmesi durumunda üç ay içerisinde değişikliğe ilişkin sicil gazetesi, kapasite raporu ve mevcut çevre izni veya çevre izin ve lisans koşullarına uyacağına dair taahhütname ile başvuru yapılır.</a:t>
            </a:r>
          </a:p>
          <a:p>
            <a:pPr algn="just"/>
            <a:r>
              <a:rPr lang="tr-TR" sz="2000" dirty="0"/>
              <a:t>(2) Yetkili merci tarafından yapılan değerlendirme sonucunda çevre izin veya çevre izin ve lisans sürecinin yeniden başlatılmasının gerekli görülmediği durumda, önceki geçerlilik süresi değişmemek kaydıyla belge yeniden düzenlenir.</a:t>
            </a:r>
          </a:p>
          <a:p>
            <a:pPr algn="just"/>
            <a:r>
              <a:rPr lang="tr-TR" sz="2000" b="1" dirty="0"/>
              <a:t> </a:t>
            </a:r>
            <a:endParaRPr lang="tr-TR" sz="2000" dirty="0"/>
          </a:p>
          <a:p>
            <a:pPr algn="just"/>
            <a:r>
              <a:rPr lang="tr-TR" sz="2000" dirty="0">
                <a:solidFill>
                  <a:srgbClr val="C00000"/>
                </a:solidFill>
              </a:rPr>
              <a:t>DÖRDÜNCÜ BÖLÜM</a:t>
            </a:r>
          </a:p>
          <a:p>
            <a:pPr algn="just"/>
            <a:r>
              <a:rPr lang="tr-TR" sz="2000" dirty="0">
                <a:solidFill>
                  <a:srgbClr val="C00000"/>
                </a:solidFill>
              </a:rPr>
              <a:t>Geçici Faaliyet Belgesi, Çevre İzni veya Çevre İzin ve Lisans Belgesi İptalleri</a:t>
            </a:r>
          </a:p>
          <a:p>
            <a:pPr algn="just"/>
            <a:r>
              <a:rPr lang="tr-TR" sz="2000" b="1" dirty="0"/>
              <a:t> </a:t>
            </a:r>
            <a:endParaRPr lang="tr-TR" sz="2000" dirty="0"/>
          </a:p>
          <a:p>
            <a:pPr algn="just"/>
            <a:r>
              <a:rPr lang="tr-TR" sz="2000" b="1" dirty="0">
                <a:solidFill>
                  <a:srgbClr val="C00000"/>
                </a:solidFill>
              </a:rPr>
              <a:t>Geçici faaliyet belgesinin iptali</a:t>
            </a:r>
          </a:p>
          <a:p>
            <a:pPr algn="just"/>
            <a:r>
              <a:rPr lang="tr-TR" sz="2000" b="1" dirty="0"/>
              <a:t>MADDE 13 –</a:t>
            </a:r>
            <a:r>
              <a:rPr lang="tr-TR" sz="2000" dirty="0"/>
              <a:t> (1) </a:t>
            </a:r>
            <a:r>
              <a:rPr lang="tr-TR" sz="2000" dirty="0">
                <a:solidFill>
                  <a:srgbClr val="C00000"/>
                </a:solidFill>
              </a:rPr>
              <a:t>9 uncu maddenin birinci ve üçüncü fıkralarında belirlenen süreler içinde başvuru yapılmaması, eksikliklerin tamamlanarak gönderilmemesi veya başvurunun uygun bulunmaması durumlarında geçici faaliyet belgesi iptal edilir.</a:t>
            </a:r>
          </a:p>
          <a:p>
            <a:pPr algn="just"/>
            <a:endParaRPr lang="tr-TR" sz="2000" dirty="0">
              <a:solidFill>
                <a:srgbClr val="C00000"/>
              </a:solidFill>
            </a:endParaRPr>
          </a:p>
          <a:p>
            <a:pPr algn="just"/>
            <a:r>
              <a:rPr lang="tr-TR" sz="2000" dirty="0"/>
              <a:t>(2) </a:t>
            </a:r>
            <a:r>
              <a:rPr lang="tr-TR" sz="2000" dirty="0">
                <a:solidFill>
                  <a:srgbClr val="C00000"/>
                </a:solidFill>
              </a:rPr>
              <a:t>Geçici faaliyet belgesi ile faaliyet gösteren işletmelerin geçici faaliyet belgesi başvuru aşamasında sunmuş olduğu bilgi ve belgelere aykırı çalıştığının tespit edilmesi durumunda yetkili merci tarafından Çevre Kanunu’nun ilgili maddeleri uyarınca idari yaptırım uygulanarak geçici faaliyet belgesi iptal edilir.</a:t>
            </a:r>
          </a:p>
        </p:txBody>
      </p:sp>
    </p:spTree>
    <p:extLst>
      <p:ext uri="{BB962C8B-B14F-4D97-AF65-F5344CB8AC3E}">
        <p14:creationId xmlns:p14="http://schemas.microsoft.com/office/powerpoint/2010/main" val="1181471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5170646"/>
          </a:xfrm>
          <a:prstGeom prst="rect">
            <a:avLst/>
          </a:prstGeom>
          <a:noFill/>
        </p:spPr>
        <p:txBody>
          <a:bodyPr wrap="square" rtlCol="0">
            <a:spAutoFit/>
          </a:bodyPr>
          <a:lstStyle/>
          <a:p>
            <a:pPr algn="just">
              <a:spcBef>
                <a:spcPts val="1200"/>
              </a:spcBef>
            </a:pPr>
            <a:r>
              <a:rPr lang="tr-TR" sz="2000" dirty="0"/>
              <a:t>(3) </a:t>
            </a:r>
            <a:r>
              <a:rPr lang="tr-TR" sz="2000" dirty="0">
                <a:solidFill>
                  <a:srgbClr val="C00000"/>
                </a:solidFill>
              </a:rPr>
              <a:t>Geçici faaliyet belgesi başvurusu reddedilen veya geçici faaliyet belgesi iptal edilen işletmeler; bir defaya mahsus olmak üzere, reddedilen veya iptal edilen başvuruya ait her bir çevre izni veya çevre izin ve lisans konusu için 19 uncu madde uyarınca belirlenen belge bedeli kadar ödeme yaparak tekrar müracaatta bulunur. </a:t>
            </a:r>
            <a:r>
              <a:rPr lang="tr-TR" sz="2000" dirty="0"/>
              <a:t>Bu işletmeler için izin süreci yeniden başlatılır. Başlatılan süreç sonunda geçici faaliyet belgesi veya çevre izni/çevre izin ve lisans belgesini alamayan işletmeler altmış takvim günü süresince faaliyette bulunamaz ve geçici faaliyet belgesi başvurusu yapamaz. Bahsedilen altmış takvim günü sonunda gerçekleştirilecek geçici faaliyet belgesi veya çevre izin/çevre izin ve lisans belgesi başvurularında belge bedeli olarak 19 uncu madde uyarınca belirlenen bedellerin iki katı uygulanır. Bu başvuru süreci sonunda da geçici faaliyet belgesi veya çevre izni/çevre izin ve lisans belgesini alamayan işletmeler doksan takvim günü süresince faaliyette bulunamaz ve geçici faaliyet belgesi başvurusu yapamaz. Geçici faaliyet belgesi veya çevre izin veya çevre izin ve lisansı belgesi olmaksızın faaliyette bulunan işletmeler hakkında 2872 sayılı Çevre Kanununun ilgili maddeleri uyarınca idari yaptırımlar uygulanır.</a:t>
            </a:r>
          </a:p>
          <a:p>
            <a:pPr algn="just">
              <a:spcBef>
                <a:spcPts val="1200"/>
              </a:spcBef>
            </a:pPr>
            <a:r>
              <a:rPr lang="tr-TR" sz="2000" dirty="0"/>
              <a:t>(4) </a:t>
            </a:r>
            <a:r>
              <a:rPr lang="tr-TR" sz="2000" dirty="0">
                <a:solidFill>
                  <a:srgbClr val="C00000"/>
                </a:solidFill>
              </a:rPr>
              <a:t>Yükümlülükleri doğrultusunda yapılacak belgelendirmelerde ve beyanlarında usulsüz ve gerçeğe aykırı bilgi ve belge tespit edilen tesislere 2872 sayılı Çevre Kanununun ilgili maddeleri uyarınca idari yaptırım uygulanır ve geçici faaliyet belgeleri iptal edilir. Bu işletmelerin doksan takvim günü süresince faaliyeti durdurulur. İptal edilen başvuruya ait her bir çevre izni veya çevre izin ve lisans konusu için 19 uncu madde uyarınca belirlenen belge bedellerinin iki katı, tekrarında dört katı uygulanır, müteakip tekrarında ise faaliyet 1 yıl süresince durdurulur.</a:t>
            </a:r>
          </a:p>
        </p:txBody>
      </p:sp>
    </p:spTree>
    <p:extLst>
      <p:ext uri="{BB962C8B-B14F-4D97-AF65-F5344CB8AC3E}">
        <p14:creationId xmlns:p14="http://schemas.microsoft.com/office/powerpoint/2010/main" val="3581338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5324535"/>
          </a:xfrm>
          <a:prstGeom prst="rect">
            <a:avLst/>
          </a:prstGeom>
          <a:noFill/>
        </p:spPr>
        <p:txBody>
          <a:bodyPr wrap="square" rtlCol="0">
            <a:spAutoFit/>
          </a:bodyPr>
          <a:lstStyle/>
          <a:p>
            <a:pPr algn="just">
              <a:spcBef>
                <a:spcPts val="1200"/>
              </a:spcBef>
            </a:pPr>
            <a:r>
              <a:rPr lang="tr-TR" sz="2000" b="1" dirty="0">
                <a:solidFill>
                  <a:srgbClr val="C00000"/>
                </a:solidFill>
              </a:rPr>
              <a:t>Çevre izin veya çevre izin ve lisans belgesinin iptali</a:t>
            </a:r>
          </a:p>
          <a:p>
            <a:pPr algn="just">
              <a:spcBef>
                <a:spcPts val="1200"/>
              </a:spcBef>
            </a:pPr>
            <a:r>
              <a:rPr lang="tr-TR" sz="2000" b="1" dirty="0"/>
              <a:t>MADDE 14 –</a:t>
            </a:r>
            <a:r>
              <a:rPr lang="tr-TR" sz="2000" dirty="0"/>
              <a:t> (1) İşletmenin çevre izni veya çevre izin ve lisans koşullarına aykırı iş ve işlemlerinin tespit edilmesi durumunda yetkili merci tarafından Çevre Kanununun ilgili maddeleri uyarınca idari yaptırımlar uygulanır.</a:t>
            </a:r>
          </a:p>
          <a:p>
            <a:pPr algn="just">
              <a:spcBef>
                <a:spcPts val="1200"/>
              </a:spcBef>
            </a:pPr>
            <a:r>
              <a:rPr lang="tr-TR" sz="2000" dirty="0"/>
              <a:t>(2) </a:t>
            </a:r>
            <a:r>
              <a:rPr lang="tr-TR" sz="2000" dirty="0">
                <a:solidFill>
                  <a:srgbClr val="C00000"/>
                </a:solidFill>
              </a:rPr>
              <a:t>Uygunsuzluğun düzeltilmesi için, işletmeye yetkili merci tarafından en fazla bir yıla kadar süre verilebilir.</a:t>
            </a:r>
          </a:p>
          <a:p>
            <a:pPr algn="just">
              <a:spcBef>
                <a:spcPts val="1200"/>
              </a:spcBef>
            </a:pPr>
            <a:r>
              <a:rPr lang="tr-TR" sz="2000" dirty="0"/>
              <a:t>(3) </a:t>
            </a:r>
            <a:r>
              <a:rPr lang="tr-TR" sz="2000" dirty="0">
                <a:solidFill>
                  <a:srgbClr val="C00000"/>
                </a:solidFill>
              </a:rPr>
              <a:t>İşletmeye süre verilmemesi veya işletmeye verilen sürenin bitiminde uygunsuzluğun giderilmemesi halinde, yetkili merci tarafından çevre izin veya çevre izin ve lisans belgesi iptal edilir. Çevre ve insan sağlığı yönünden tehlike yaratan faaliyetler nedeniyle işletmeye süre verilmeksizin çevre izin veya çevre izin ve lisans belgesi iptal edilir. Bu işletmeler için izin süreci yeniden başlatılır ve işletme kendi adına yeni geçici faaliyet belgesi düzenlenene kadar faaliyette bulunamaz. Geçici faaliyet belgesi olmaksızın faaliyette bulunan işletmeler hakkında 2872 sayılı Çevre Kanununun ilgili maddeleri uyarınca idari yaptırımlar uygulanır.</a:t>
            </a:r>
          </a:p>
          <a:p>
            <a:pPr algn="just">
              <a:spcBef>
                <a:spcPts val="1200"/>
              </a:spcBef>
            </a:pPr>
            <a:r>
              <a:rPr lang="tr-TR" sz="2000" dirty="0"/>
              <a:t>(4) </a:t>
            </a:r>
            <a:r>
              <a:rPr lang="tr-TR" sz="2000" dirty="0">
                <a:solidFill>
                  <a:srgbClr val="C00000"/>
                </a:solidFill>
              </a:rPr>
              <a:t>Yükümlülükleri doğrultusunda yapılacak belgelendirmelerde ve beyanlarında usulsüz ve gerçeğe aykırı bilgi ve belge düzenlendiği tespit edilen tesislere 2872 sayılı Çevre Kanununun ilgili maddeleri uyarınca idari yaptırımlar uygulanır ve (…)</a:t>
            </a:r>
            <a:r>
              <a:rPr lang="tr-TR" sz="2000" baseline="30000" dirty="0">
                <a:solidFill>
                  <a:srgbClr val="C00000"/>
                </a:solidFill>
              </a:rPr>
              <a:t>(1)</a:t>
            </a:r>
            <a:r>
              <a:rPr lang="tr-TR" sz="2000" dirty="0">
                <a:solidFill>
                  <a:srgbClr val="C00000"/>
                </a:solidFill>
              </a:rPr>
              <a:t> belgeleri iptal edilir. Bu işletmelerin doksan takvim günü süresince faaliyeti durdurulur. </a:t>
            </a:r>
            <a:r>
              <a:rPr lang="tr-TR" sz="2000" dirty="0"/>
              <a:t>İptal edilen başvuruya ait her bir çevre izni veya çevre izin ve lisans konusu için 19 uncu madde uyarınca belirlenen belge bedellerinin iki katı, tekrarında dört katı uygulanır, müteakip tekrarında ise faaliyet 1 yıl süresince durdurulur.</a:t>
            </a:r>
          </a:p>
        </p:txBody>
      </p:sp>
    </p:spTree>
    <p:extLst>
      <p:ext uri="{BB962C8B-B14F-4D97-AF65-F5344CB8AC3E}">
        <p14:creationId xmlns:p14="http://schemas.microsoft.com/office/powerpoint/2010/main" val="968850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6247864"/>
          </a:xfrm>
          <a:prstGeom prst="rect">
            <a:avLst/>
          </a:prstGeom>
          <a:noFill/>
        </p:spPr>
        <p:txBody>
          <a:bodyPr wrap="square" rtlCol="0">
            <a:spAutoFit/>
          </a:bodyPr>
          <a:lstStyle/>
          <a:p>
            <a:pPr algn="just"/>
            <a:r>
              <a:rPr lang="tr-TR" sz="2000" b="1" dirty="0">
                <a:solidFill>
                  <a:srgbClr val="C00000"/>
                </a:solidFill>
              </a:rPr>
              <a:t>Geçici faaliyet belgesi olmayan işletmeler</a:t>
            </a:r>
          </a:p>
          <a:p>
            <a:pPr algn="just"/>
            <a:r>
              <a:rPr lang="tr-TR" sz="2000" b="1" dirty="0"/>
              <a:t>MADDE 15 –</a:t>
            </a:r>
            <a:r>
              <a:rPr lang="tr-TR" sz="2000" dirty="0"/>
              <a:t> (1) </a:t>
            </a:r>
            <a:r>
              <a:rPr lang="tr-TR" sz="2000" b="1" dirty="0">
                <a:solidFill>
                  <a:srgbClr val="C00000"/>
                </a:solidFill>
              </a:rPr>
              <a:t>Bu Yönetmeliğin Ek-1 ve Ek-2 kapsamında yer alıp, geçici faaliyet belgesi olmadan faaliyete başladığı tespit edilen işletmelere, 2872 sayılı Çevre Kanununun ilgili hükümlerine göre idari yaptırımlar uygulanır. </a:t>
            </a:r>
            <a:r>
              <a:rPr lang="tr-TR" sz="2000" b="1" dirty="0" err="1">
                <a:solidFill>
                  <a:srgbClr val="C00000"/>
                </a:solidFill>
              </a:rPr>
              <a:t>Sözkonusu</a:t>
            </a:r>
            <a:r>
              <a:rPr lang="tr-TR" sz="2000" b="1" dirty="0">
                <a:solidFill>
                  <a:srgbClr val="C00000"/>
                </a:solidFill>
              </a:rPr>
              <a:t> işletmeler geçici faaliyet belgesi düzenlenene kadar faaliyette bulunamaz.</a:t>
            </a:r>
          </a:p>
          <a:p>
            <a:pPr algn="just"/>
            <a:endParaRPr lang="tr-TR" sz="2000" dirty="0"/>
          </a:p>
          <a:p>
            <a:pPr algn="just"/>
            <a:r>
              <a:rPr lang="tr-TR" sz="2000" dirty="0">
                <a:solidFill>
                  <a:srgbClr val="C00000"/>
                </a:solidFill>
              </a:rPr>
              <a:t>BEŞİNCİ BÖLÜM</a:t>
            </a:r>
          </a:p>
          <a:p>
            <a:pPr algn="just"/>
            <a:r>
              <a:rPr lang="tr-TR" sz="2000" dirty="0">
                <a:solidFill>
                  <a:srgbClr val="C00000"/>
                </a:solidFill>
              </a:rPr>
              <a:t>Çeşitli ve Son Hükümler</a:t>
            </a:r>
          </a:p>
          <a:p>
            <a:pPr algn="just"/>
            <a:r>
              <a:rPr lang="tr-TR" sz="2000" dirty="0">
                <a:solidFill>
                  <a:srgbClr val="C00000"/>
                </a:solidFill>
              </a:rPr>
              <a:t>Askeri tesisler</a:t>
            </a:r>
          </a:p>
          <a:p>
            <a:pPr algn="just"/>
            <a:r>
              <a:rPr lang="tr-TR" sz="2000" b="1" dirty="0"/>
              <a:t>MADDE 16 –</a:t>
            </a:r>
            <a:r>
              <a:rPr lang="tr-TR" sz="2000" dirty="0"/>
              <a:t> (1) Askeri tesisler ile ilgili çevre izin veya çevre izin ve lisans uygulamaları, ilgili kurumların görüşü alınarak Bakanlık tarafından belirlenir.</a:t>
            </a:r>
          </a:p>
          <a:p>
            <a:pPr algn="just"/>
            <a:endParaRPr lang="tr-TR" sz="2000" dirty="0"/>
          </a:p>
          <a:p>
            <a:pPr algn="just"/>
            <a:r>
              <a:rPr lang="tr-TR" sz="2000" b="1" dirty="0">
                <a:solidFill>
                  <a:srgbClr val="C00000"/>
                </a:solidFill>
              </a:rPr>
              <a:t>Çevre iznine tabi olmayan işletmeler</a:t>
            </a:r>
          </a:p>
          <a:p>
            <a:pPr algn="just"/>
            <a:r>
              <a:rPr lang="tr-TR" sz="2000" b="1" dirty="0"/>
              <a:t>MADDE 17 –</a:t>
            </a:r>
            <a:r>
              <a:rPr lang="tr-TR" sz="2000" dirty="0"/>
              <a:t> (1) </a:t>
            </a:r>
            <a:r>
              <a:rPr lang="tr-TR" sz="2000" dirty="0">
                <a:solidFill>
                  <a:srgbClr val="C00000"/>
                </a:solidFill>
              </a:rPr>
              <a:t>Yönetmeliğin EK-1 ve EK-2 listelerinde yer aldığı halde alıcı ortama herhangi bir hava emisyonu ve </a:t>
            </a:r>
            <a:r>
              <a:rPr lang="tr-TR" sz="2000" dirty="0" err="1">
                <a:solidFill>
                  <a:srgbClr val="C00000"/>
                </a:solidFill>
              </a:rPr>
              <a:t>atıksu</a:t>
            </a:r>
            <a:r>
              <a:rPr lang="tr-TR" sz="2000" dirty="0">
                <a:solidFill>
                  <a:srgbClr val="C00000"/>
                </a:solidFill>
              </a:rPr>
              <a:t> deşarjı olmayan işletmeler yetkili mercie müracaat etmek zorundadır. Çevre izin muafiyetine ilişkin değerlendirme yetkili merci tarafından yapılır.</a:t>
            </a:r>
          </a:p>
          <a:p>
            <a:pPr algn="just"/>
            <a:endParaRPr lang="tr-TR" sz="2000" dirty="0">
              <a:solidFill>
                <a:srgbClr val="C00000"/>
              </a:solidFill>
            </a:endParaRPr>
          </a:p>
          <a:p>
            <a:pPr algn="just"/>
            <a:r>
              <a:rPr lang="tr-TR" sz="2000" dirty="0"/>
              <a:t>(2) </a:t>
            </a:r>
            <a:r>
              <a:rPr lang="tr-TR" sz="2000" dirty="0">
                <a:solidFill>
                  <a:srgbClr val="C00000"/>
                </a:solidFill>
              </a:rPr>
              <a:t>Kuruldukları yerde bir yıldan az faaliyet gösterecek geçici işletmeler, bulundukları İlin Çevre ve Şehircilik İl Müdürlüğüne çalışma süreleri ile ilgili bildirimde bulunmaları halinde, çevre izni kapsamı dışında değerlendirilir.</a:t>
            </a:r>
          </a:p>
          <a:p>
            <a:pPr algn="just"/>
            <a:r>
              <a:rPr lang="tr-TR" sz="2000" dirty="0"/>
              <a:t>(3) </a:t>
            </a:r>
            <a:r>
              <a:rPr lang="tr-TR" sz="2000" dirty="0">
                <a:solidFill>
                  <a:srgbClr val="C00000"/>
                </a:solidFill>
              </a:rPr>
              <a:t>EK-1 ve EK-2 listelerinde yer almayan işletmeler ile kuruldukları yerde bir yıldan az faaliyet gösterecek işletmeler ilgili mevzuatta belirlenen esas, hüküm ve sınır değerlere uymak zorundadır.</a:t>
            </a:r>
          </a:p>
        </p:txBody>
      </p:sp>
    </p:spTree>
    <p:extLst>
      <p:ext uri="{BB962C8B-B14F-4D97-AF65-F5344CB8AC3E}">
        <p14:creationId xmlns:p14="http://schemas.microsoft.com/office/powerpoint/2010/main" val="2221849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6507935"/>
          </a:xfrm>
          <a:prstGeom prst="rect">
            <a:avLst/>
          </a:prstGeom>
          <a:noFill/>
        </p:spPr>
        <p:txBody>
          <a:bodyPr wrap="square" rtlCol="0">
            <a:spAutoFit/>
          </a:bodyPr>
          <a:lstStyle/>
          <a:p>
            <a:pPr>
              <a:lnSpc>
                <a:spcPct val="150000"/>
              </a:lnSpc>
            </a:pPr>
            <a:r>
              <a:rPr lang="tr-TR" sz="2000" b="1" dirty="0">
                <a:solidFill>
                  <a:srgbClr val="C00000"/>
                </a:solidFill>
              </a:rPr>
              <a:t>Faaliyetin sona ermesinin bildirilmesi</a:t>
            </a:r>
          </a:p>
          <a:p>
            <a:pPr algn="just">
              <a:lnSpc>
                <a:spcPct val="150000"/>
              </a:lnSpc>
            </a:pPr>
            <a:r>
              <a:rPr lang="tr-TR" sz="2000" b="1" dirty="0"/>
              <a:t>MADDE 18 –</a:t>
            </a:r>
            <a:r>
              <a:rPr lang="tr-TR" sz="2000" dirty="0"/>
              <a:t> (1) </a:t>
            </a:r>
            <a:r>
              <a:rPr lang="tr-TR" sz="2000" dirty="0">
                <a:solidFill>
                  <a:srgbClr val="C00000"/>
                </a:solidFill>
              </a:rPr>
              <a:t>Geçici faaliyet belgesi, çevre izin veya çevre izin ve lisans belgesi almış işletmeler herhangi bir nedenle faaliyetini sonlandırması durumunda 3 ay içerisinde yetkili </a:t>
            </a:r>
            <a:r>
              <a:rPr lang="tr-TR" sz="2000" dirty="0" err="1">
                <a:solidFill>
                  <a:srgbClr val="C00000"/>
                </a:solidFill>
              </a:rPr>
              <a:t>merciye</a:t>
            </a:r>
            <a:r>
              <a:rPr lang="tr-TR" sz="2000" dirty="0">
                <a:solidFill>
                  <a:srgbClr val="C00000"/>
                </a:solidFill>
              </a:rPr>
              <a:t> bildirmekle yükümlüdür.</a:t>
            </a:r>
          </a:p>
          <a:p>
            <a:pPr algn="just">
              <a:lnSpc>
                <a:spcPct val="150000"/>
              </a:lnSpc>
            </a:pPr>
            <a:endParaRPr lang="tr-TR" sz="2000" dirty="0">
              <a:solidFill>
                <a:srgbClr val="C00000"/>
              </a:solidFill>
            </a:endParaRPr>
          </a:p>
          <a:p>
            <a:pPr algn="just">
              <a:lnSpc>
                <a:spcPct val="150000"/>
              </a:lnSpc>
            </a:pPr>
            <a:r>
              <a:rPr lang="tr-TR" sz="2000" b="1" dirty="0">
                <a:solidFill>
                  <a:srgbClr val="C00000"/>
                </a:solidFill>
              </a:rPr>
              <a:t>Belge bedeli</a:t>
            </a:r>
          </a:p>
          <a:p>
            <a:pPr algn="just">
              <a:lnSpc>
                <a:spcPct val="150000"/>
              </a:lnSpc>
            </a:pPr>
            <a:r>
              <a:rPr lang="tr-TR" sz="2000" b="1" dirty="0"/>
              <a:t>MADDE 19 –</a:t>
            </a:r>
            <a:r>
              <a:rPr lang="tr-TR" sz="2000" dirty="0"/>
              <a:t> (1) Geçici faaliyet belgesi ile çevre izin veya çevre izin ve lisans belgesi verilmesi, yenilenmesi ve güncellenmesi için ödenecek bedel ve tarifeler her yıl Bakanlık tarafından belirlenir.</a:t>
            </a:r>
          </a:p>
          <a:p>
            <a:pPr algn="just">
              <a:lnSpc>
                <a:spcPct val="150000"/>
              </a:lnSpc>
            </a:pPr>
            <a:r>
              <a:rPr lang="tr-TR" sz="2000" dirty="0"/>
              <a:t>(2) Geçici faaliyet belgesi ile çevre izin veya çevre izin ve lisans belgesi için belirlenen bedeller, Bakanlık Döner Sermaye İşletmesine ödenir.</a:t>
            </a:r>
          </a:p>
          <a:p>
            <a:pPr algn="just">
              <a:lnSpc>
                <a:spcPct val="150000"/>
              </a:lnSpc>
            </a:pPr>
            <a:endParaRPr lang="tr-TR" sz="2000" dirty="0"/>
          </a:p>
          <a:p>
            <a:pPr algn="just">
              <a:lnSpc>
                <a:spcPct val="150000"/>
              </a:lnSpc>
            </a:pPr>
            <a:r>
              <a:rPr lang="tr-TR" sz="2000" b="1" dirty="0">
                <a:solidFill>
                  <a:srgbClr val="C00000"/>
                </a:solidFill>
              </a:rPr>
              <a:t>Yürürlükten kaldırılan yönetmelik</a:t>
            </a:r>
          </a:p>
          <a:p>
            <a:pPr algn="just">
              <a:lnSpc>
                <a:spcPct val="150000"/>
              </a:lnSpc>
            </a:pPr>
            <a:r>
              <a:rPr lang="tr-TR" sz="2000" b="1" dirty="0"/>
              <a:t>MADDE 20 –</a:t>
            </a:r>
            <a:r>
              <a:rPr lang="tr-TR" sz="2000" dirty="0"/>
              <a:t> (1) 29/4/2009 tarihli ve 27214 sayılı Resmî </a:t>
            </a:r>
            <a:r>
              <a:rPr lang="tr-TR" sz="2000" dirty="0" err="1"/>
              <a:t>Gazete’de</a:t>
            </a:r>
            <a:r>
              <a:rPr lang="tr-TR" sz="2000" dirty="0"/>
              <a:t> yayımlanan Çevre Kanununca Alınması Gereken İzin ve Lisanslar Hakkında Yönetmelik yürürlükten kaldırılmıştır. Diğer mevzuatta söz konusu Yönetmeliğe yapılan atıflar bu Yönetmeliğe yapılmış sayılır.</a:t>
            </a:r>
          </a:p>
        </p:txBody>
      </p:sp>
    </p:spTree>
    <p:extLst>
      <p:ext uri="{BB962C8B-B14F-4D97-AF65-F5344CB8AC3E}">
        <p14:creationId xmlns:p14="http://schemas.microsoft.com/office/powerpoint/2010/main" val="1374112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8B21510-8B99-4749-AD95-CF758977AE39}"/>
              </a:ext>
            </a:extLst>
          </p:cNvPr>
          <p:cNvSpPr txBox="1"/>
          <p:nvPr/>
        </p:nvSpPr>
        <p:spPr>
          <a:xfrm>
            <a:off x="0" y="0"/>
            <a:ext cx="12192000" cy="5940088"/>
          </a:xfrm>
          <a:prstGeom prst="rect">
            <a:avLst/>
          </a:prstGeom>
          <a:noFill/>
        </p:spPr>
        <p:txBody>
          <a:bodyPr wrap="square" rtlCol="0">
            <a:spAutoFit/>
          </a:bodyPr>
          <a:lstStyle/>
          <a:p>
            <a:pPr algn="just">
              <a:spcBef>
                <a:spcPts val="1200"/>
              </a:spcBef>
            </a:pPr>
            <a:r>
              <a:rPr lang="tr-TR" sz="2000" b="1" dirty="0">
                <a:solidFill>
                  <a:srgbClr val="C00000"/>
                </a:solidFill>
              </a:rPr>
              <a:t>Geçiş hükümleri</a:t>
            </a:r>
          </a:p>
          <a:p>
            <a:pPr algn="just">
              <a:spcBef>
                <a:spcPts val="1200"/>
              </a:spcBef>
            </a:pPr>
            <a:r>
              <a:rPr lang="tr-TR" sz="2000" b="1" dirty="0"/>
              <a:t>GEÇİCİ MADDE 1 –</a:t>
            </a:r>
            <a:r>
              <a:rPr lang="tr-TR" sz="2000" dirty="0"/>
              <a:t> (1) 3/7/2009 tarihli ve 27277 sayılı </a:t>
            </a:r>
            <a:r>
              <a:rPr lang="tr-TR" sz="2000" dirty="0">
                <a:solidFill>
                  <a:srgbClr val="C00000"/>
                </a:solidFill>
              </a:rPr>
              <a:t>Sanayi Kaynaklı Hava Kirliliğinin Kontrolü Yönetmeliği hükümleri kapsamında emisyon izni/hava emisyonu konulu çevre izni almamış işletmelere tanınan süreler; bu Yönetmelik kapsamında yapılacak çevre izin veya çevre izin ve lisans başvurularında bu duruma ilişkin belgelerin sunulması kaydıyla geçerlidir.</a:t>
            </a:r>
          </a:p>
          <a:p>
            <a:pPr algn="just">
              <a:spcBef>
                <a:spcPts val="1200"/>
              </a:spcBef>
            </a:pPr>
            <a:r>
              <a:rPr lang="tr-TR" sz="2000" dirty="0"/>
              <a:t>(2) </a:t>
            </a:r>
            <a:r>
              <a:rPr lang="tr-TR" sz="2000" dirty="0">
                <a:solidFill>
                  <a:srgbClr val="C00000"/>
                </a:solidFill>
              </a:rPr>
              <a:t>Bu Yönetmeliğin 11 inci maddesinin belirtilen yenileme durumları haricinde, bu Yönetmeliğin 20 </a:t>
            </a:r>
            <a:r>
              <a:rPr lang="tr-TR" sz="2000" dirty="0" err="1">
                <a:solidFill>
                  <a:srgbClr val="C00000"/>
                </a:solidFill>
              </a:rPr>
              <a:t>nci</a:t>
            </a:r>
            <a:r>
              <a:rPr lang="tr-TR" sz="2000" dirty="0">
                <a:solidFill>
                  <a:srgbClr val="C00000"/>
                </a:solidFill>
              </a:rPr>
              <a:t> maddesi ile yürürlükten kaldırılan Yönetmelik hükümleri çerçevesinde düzenlenen geçici faaliyet belgeleri ile çevre izin veya çevre izin ve lisans belgeleri süreleri sonuna kadar geçerlidir.</a:t>
            </a:r>
          </a:p>
          <a:p>
            <a:pPr algn="just">
              <a:spcBef>
                <a:spcPts val="1200"/>
              </a:spcBef>
            </a:pPr>
            <a:r>
              <a:rPr lang="tr-TR" sz="2000" dirty="0"/>
              <a:t>(3) </a:t>
            </a:r>
            <a:r>
              <a:rPr lang="tr-TR" sz="2000" dirty="0">
                <a:solidFill>
                  <a:srgbClr val="C00000"/>
                </a:solidFill>
              </a:rPr>
              <a:t>Bu Yönetmeliğin yürürlük tarihinden önce geçici faaliyet belgesi ile çevre izin veya çevre izin ve lisans belgesi başvuruları değerlendirme süreçleri devam eden ancak sonuçlanmamış olan işletmelerin işlemleri, başvuruda bulundukları tarihte yürürlükte olan mevzuat çerçevesinde yürütülür.</a:t>
            </a:r>
          </a:p>
          <a:p>
            <a:pPr algn="just">
              <a:spcBef>
                <a:spcPts val="1200"/>
              </a:spcBef>
            </a:pPr>
            <a:endParaRPr lang="tr-TR" sz="2000" dirty="0">
              <a:solidFill>
                <a:srgbClr val="C00000"/>
              </a:solidFill>
            </a:endParaRPr>
          </a:p>
          <a:p>
            <a:pPr algn="just">
              <a:spcBef>
                <a:spcPts val="1200"/>
              </a:spcBef>
            </a:pPr>
            <a:r>
              <a:rPr lang="tr-TR" sz="2000" b="1" dirty="0">
                <a:solidFill>
                  <a:srgbClr val="C00000"/>
                </a:solidFill>
              </a:rPr>
              <a:t>GEÇİCİ MADDE 2 – (Ek:RG-8/7/2019-30825 Mükerrer)</a:t>
            </a:r>
          </a:p>
          <a:p>
            <a:pPr algn="just">
              <a:spcBef>
                <a:spcPts val="1200"/>
              </a:spcBef>
            </a:pPr>
            <a:r>
              <a:rPr lang="tr-TR" sz="2000" dirty="0"/>
              <a:t>(1) Başvuruda istenilen belgeler, Bakanlık ve söz konusu kurum/kuruluşların veri tabanı alt yapılarında gerekli entegrasyon sağlanıncaya kadar istenmeye devam edilecek olup, gerekli entegrasyon sağlandıktan sonra kurum/kuruluşların elektronik servis ağı üzerinden temin edilecektir.</a:t>
            </a:r>
          </a:p>
        </p:txBody>
      </p:sp>
    </p:spTree>
    <p:extLst>
      <p:ext uri="{BB962C8B-B14F-4D97-AF65-F5344CB8AC3E}">
        <p14:creationId xmlns:p14="http://schemas.microsoft.com/office/powerpoint/2010/main" val="704160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71E9EBC2-76DB-4B0A-A89D-4413564F82AD}"/>
              </a:ext>
            </a:extLst>
          </p:cNvPr>
          <p:cNvPicPr>
            <a:picLocks noChangeAspect="1"/>
          </p:cNvPicPr>
          <p:nvPr/>
        </p:nvPicPr>
        <p:blipFill>
          <a:blip r:embed="rId2"/>
          <a:stretch>
            <a:fillRect/>
          </a:stretch>
        </p:blipFill>
        <p:spPr>
          <a:xfrm>
            <a:off x="1454046" y="0"/>
            <a:ext cx="9173980" cy="6594754"/>
          </a:xfrm>
          <a:prstGeom prst="rect">
            <a:avLst/>
          </a:prstGeom>
        </p:spPr>
      </p:pic>
    </p:spTree>
    <p:extLst>
      <p:ext uri="{BB962C8B-B14F-4D97-AF65-F5344CB8AC3E}">
        <p14:creationId xmlns:p14="http://schemas.microsoft.com/office/powerpoint/2010/main" val="633701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22A3807-A473-4200-8BDC-36D73DC67133}"/>
              </a:ext>
            </a:extLst>
          </p:cNvPr>
          <p:cNvPicPr>
            <a:picLocks noChangeAspect="1"/>
          </p:cNvPicPr>
          <p:nvPr/>
        </p:nvPicPr>
        <p:blipFill>
          <a:blip r:embed="rId2"/>
          <a:stretch>
            <a:fillRect/>
          </a:stretch>
        </p:blipFill>
        <p:spPr>
          <a:xfrm>
            <a:off x="1554785" y="0"/>
            <a:ext cx="8923340" cy="4867275"/>
          </a:xfrm>
          <a:prstGeom prst="rect">
            <a:avLst/>
          </a:prstGeom>
        </p:spPr>
      </p:pic>
    </p:spTree>
    <p:extLst>
      <p:ext uri="{BB962C8B-B14F-4D97-AF65-F5344CB8AC3E}">
        <p14:creationId xmlns:p14="http://schemas.microsoft.com/office/powerpoint/2010/main" val="250668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CE7110D-D481-4248-9EA2-BF54ADF6E2F4}"/>
              </a:ext>
            </a:extLst>
          </p:cNvPr>
          <p:cNvPicPr>
            <a:picLocks noChangeAspect="1"/>
          </p:cNvPicPr>
          <p:nvPr/>
        </p:nvPicPr>
        <p:blipFill>
          <a:blip r:embed="rId2"/>
          <a:stretch>
            <a:fillRect/>
          </a:stretch>
        </p:blipFill>
        <p:spPr>
          <a:xfrm>
            <a:off x="1633928" y="104931"/>
            <a:ext cx="8799226" cy="5722984"/>
          </a:xfrm>
          <a:prstGeom prst="rect">
            <a:avLst/>
          </a:prstGeom>
        </p:spPr>
      </p:pic>
      <p:pic>
        <p:nvPicPr>
          <p:cNvPr id="3" name="Resim 2">
            <a:extLst>
              <a:ext uri="{FF2B5EF4-FFF2-40B4-BE49-F238E27FC236}">
                <a16:creationId xmlns:a16="http://schemas.microsoft.com/office/drawing/2014/main" id="{4750C7A9-A81A-4274-98F7-610FF968B021}"/>
              </a:ext>
            </a:extLst>
          </p:cNvPr>
          <p:cNvPicPr>
            <a:picLocks noChangeAspect="1"/>
          </p:cNvPicPr>
          <p:nvPr/>
        </p:nvPicPr>
        <p:blipFill>
          <a:blip r:embed="rId3"/>
          <a:stretch>
            <a:fillRect/>
          </a:stretch>
        </p:blipFill>
        <p:spPr>
          <a:xfrm>
            <a:off x="1758846" y="1633299"/>
            <a:ext cx="459698" cy="2666248"/>
          </a:xfrm>
          <a:prstGeom prst="rect">
            <a:avLst/>
          </a:prstGeom>
        </p:spPr>
      </p:pic>
    </p:spTree>
    <p:extLst>
      <p:ext uri="{BB962C8B-B14F-4D97-AF65-F5344CB8AC3E}">
        <p14:creationId xmlns:p14="http://schemas.microsoft.com/office/powerpoint/2010/main" val="1268933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67DC30D-8C22-4FE7-A2BB-0B0154833AB7}"/>
              </a:ext>
            </a:extLst>
          </p:cNvPr>
          <p:cNvPicPr>
            <a:picLocks noChangeAspect="1"/>
          </p:cNvPicPr>
          <p:nvPr/>
        </p:nvPicPr>
        <p:blipFill>
          <a:blip r:embed="rId2"/>
          <a:stretch>
            <a:fillRect/>
          </a:stretch>
        </p:blipFill>
        <p:spPr>
          <a:xfrm>
            <a:off x="1498789" y="102703"/>
            <a:ext cx="9099257" cy="5782769"/>
          </a:xfrm>
          <a:prstGeom prst="rect">
            <a:avLst/>
          </a:prstGeom>
        </p:spPr>
      </p:pic>
      <p:pic>
        <p:nvPicPr>
          <p:cNvPr id="3" name="Resim 2">
            <a:extLst>
              <a:ext uri="{FF2B5EF4-FFF2-40B4-BE49-F238E27FC236}">
                <a16:creationId xmlns:a16="http://schemas.microsoft.com/office/drawing/2014/main" id="{0BD81245-8BBD-4D05-9455-7F9CF147FAB2}"/>
              </a:ext>
            </a:extLst>
          </p:cNvPr>
          <p:cNvPicPr>
            <a:picLocks noChangeAspect="1"/>
          </p:cNvPicPr>
          <p:nvPr/>
        </p:nvPicPr>
        <p:blipFill>
          <a:blip r:embed="rId3"/>
          <a:stretch>
            <a:fillRect/>
          </a:stretch>
        </p:blipFill>
        <p:spPr>
          <a:xfrm>
            <a:off x="1543759" y="5609989"/>
            <a:ext cx="9054287" cy="550967"/>
          </a:xfrm>
          <a:prstGeom prst="rect">
            <a:avLst/>
          </a:prstGeom>
        </p:spPr>
      </p:pic>
      <p:pic>
        <p:nvPicPr>
          <p:cNvPr id="4" name="Resim 3">
            <a:extLst>
              <a:ext uri="{FF2B5EF4-FFF2-40B4-BE49-F238E27FC236}">
                <a16:creationId xmlns:a16="http://schemas.microsoft.com/office/drawing/2014/main" id="{AAEB8B27-8A47-4540-8E98-675F9830D257}"/>
              </a:ext>
            </a:extLst>
          </p:cNvPr>
          <p:cNvPicPr>
            <a:picLocks noChangeAspect="1"/>
          </p:cNvPicPr>
          <p:nvPr/>
        </p:nvPicPr>
        <p:blipFill>
          <a:blip r:embed="rId4"/>
          <a:stretch>
            <a:fillRect/>
          </a:stretch>
        </p:blipFill>
        <p:spPr>
          <a:xfrm>
            <a:off x="1593954" y="1700915"/>
            <a:ext cx="495015" cy="2871085"/>
          </a:xfrm>
          <a:prstGeom prst="rect">
            <a:avLst/>
          </a:prstGeom>
        </p:spPr>
      </p:pic>
    </p:spTree>
    <p:extLst>
      <p:ext uri="{BB962C8B-B14F-4D97-AF65-F5344CB8AC3E}">
        <p14:creationId xmlns:p14="http://schemas.microsoft.com/office/powerpoint/2010/main" val="2094903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FAF9CCB-D576-4BEB-9FB3-EA564A8A7D31}"/>
              </a:ext>
            </a:extLst>
          </p:cNvPr>
          <p:cNvPicPr>
            <a:picLocks noChangeAspect="1"/>
          </p:cNvPicPr>
          <p:nvPr/>
        </p:nvPicPr>
        <p:blipFill>
          <a:blip r:embed="rId2"/>
          <a:stretch>
            <a:fillRect/>
          </a:stretch>
        </p:blipFill>
        <p:spPr>
          <a:xfrm>
            <a:off x="104931" y="142875"/>
            <a:ext cx="12087070" cy="4908810"/>
          </a:xfrm>
          <a:prstGeom prst="rect">
            <a:avLst/>
          </a:prstGeom>
        </p:spPr>
      </p:pic>
    </p:spTree>
    <p:extLst>
      <p:ext uri="{BB962C8B-B14F-4D97-AF65-F5344CB8AC3E}">
        <p14:creationId xmlns:p14="http://schemas.microsoft.com/office/powerpoint/2010/main" val="401867469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TotalTime>
  <Words>3234</Words>
  <Application>Microsoft Office PowerPoint</Application>
  <PresentationFormat>Geniş ekran</PresentationFormat>
  <Paragraphs>150</Paragraphs>
  <Slides>23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23</vt:i4>
      </vt:variant>
    </vt:vector>
  </HeadingPairs>
  <TitlesOfParts>
    <vt:vector size="28" baseType="lpstr">
      <vt:lpstr>Arial</vt:lpstr>
      <vt:lpstr>Calibri</vt:lpstr>
      <vt:lpstr>Calibri Light</vt:lpstr>
      <vt:lpstr>Roboto</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OMER KAAN</dc:creator>
  <cp:lastModifiedBy>NURSEL TANRIVERDI</cp:lastModifiedBy>
  <cp:revision>55</cp:revision>
  <dcterms:created xsi:type="dcterms:W3CDTF">2020-04-16T16:37:37Z</dcterms:created>
  <dcterms:modified xsi:type="dcterms:W3CDTF">2020-04-23T18:16:05Z</dcterms:modified>
</cp:coreProperties>
</file>