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15"/>
  </p:notesMasterIdLst>
  <p:sldIdLst>
    <p:sldId id="256" r:id="rId2"/>
    <p:sldId id="258" r:id="rId3"/>
    <p:sldId id="259" r:id="rId4"/>
    <p:sldId id="260" r:id="rId5"/>
    <p:sldId id="257" r:id="rId6"/>
    <p:sldId id="261" r:id="rId7"/>
    <p:sldId id="264" r:id="rId8"/>
    <p:sldId id="262" r:id="rId9"/>
    <p:sldId id="263" r:id="rId10"/>
    <p:sldId id="267" r:id="rId11"/>
    <p:sldId id="268"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81" d="100"/>
          <a:sy n="81" d="100"/>
        </p:scale>
        <p:origin x="648" y="58"/>
      </p:cViewPr>
      <p:guideLst/>
    </p:cSldViewPr>
  </p:slideViewPr>
  <p:outlineViewPr>
    <p:cViewPr>
      <p:scale>
        <a:sx n="33" d="100"/>
        <a:sy n="33" d="100"/>
      </p:scale>
      <p:origin x="0" y="-10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3EC57-4008-437F-BDA0-2222E333A48A}" type="datetimeFigureOut">
              <a:rPr lang="tr-TR" smtClean="0"/>
              <a:t>13.11.2021</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1FC1-C8E7-4F21-B4AF-A4AF7618F887}" type="slidenum">
              <a:rPr lang="tr-TR" smtClean="0"/>
              <a:t>‹#›</a:t>
            </a:fld>
            <a:endParaRPr lang="tr-TR" dirty="0"/>
          </a:p>
        </p:txBody>
      </p:sp>
    </p:spTree>
    <p:extLst>
      <p:ext uri="{BB962C8B-B14F-4D97-AF65-F5344CB8AC3E}">
        <p14:creationId xmlns:p14="http://schemas.microsoft.com/office/powerpoint/2010/main" val="207410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3A1FC1-C8E7-4F21-B4AF-A4AF7618F887}" type="slidenum">
              <a:rPr lang="tr-TR" smtClean="0"/>
              <a:t>1</a:t>
            </a:fld>
            <a:endParaRPr lang="tr-TR" dirty="0"/>
          </a:p>
        </p:txBody>
      </p:sp>
    </p:spTree>
    <p:extLst>
      <p:ext uri="{BB962C8B-B14F-4D97-AF65-F5344CB8AC3E}">
        <p14:creationId xmlns:p14="http://schemas.microsoft.com/office/powerpoint/2010/main" val="380985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3A1FC1-C8E7-4F21-B4AF-A4AF7618F887}" type="slidenum">
              <a:rPr lang="tr-TR" smtClean="0"/>
              <a:t>4</a:t>
            </a:fld>
            <a:endParaRPr lang="tr-TR" dirty="0"/>
          </a:p>
        </p:txBody>
      </p:sp>
    </p:spTree>
    <p:extLst>
      <p:ext uri="{BB962C8B-B14F-4D97-AF65-F5344CB8AC3E}">
        <p14:creationId xmlns:p14="http://schemas.microsoft.com/office/powerpoint/2010/main" val="370636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12650476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21016030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84512418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tr-TR" smtClean="0"/>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1867546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146887503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142775701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389895490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256892797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216574944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17988305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285410037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309703060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21314460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3"/>
          <p:cNvSpPr>
            <a:spLocks noGrp="1"/>
          </p:cNvSpPr>
          <p:nvPr>
            <p:ph type="ftr" sz="quarter" idx="11"/>
          </p:nvPr>
        </p:nvSpPr>
        <p:spPr/>
        <p:txBody>
          <a:bodyPr/>
          <a:lstStyle/>
          <a:p>
            <a:endParaRPr lang="tr-TR" dirty="0"/>
          </a:p>
        </p:txBody>
      </p:sp>
      <p:sp>
        <p:nvSpPr>
          <p:cNvPr id="6" name="Slide Number Placeholder 4"/>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316986030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2"/>
          <p:cNvSpPr>
            <a:spLocks noGrp="1"/>
          </p:cNvSpPr>
          <p:nvPr>
            <p:ph type="ftr" sz="quarter" idx="11"/>
          </p:nvPr>
        </p:nvSpPr>
        <p:spPr/>
        <p:txBody>
          <a:bodyPr/>
          <a:lstStyle/>
          <a:p>
            <a:endParaRPr lang="tr-TR" dirty="0"/>
          </a:p>
        </p:txBody>
      </p:sp>
      <p:sp>
        <p:nvSpPr>
          <p:cNvPr id="6" name="Slide Number Placeholder 3"/>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24678084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5" name="Footer Placeholder 5"/>
          <p:cNvSpPr>
            <a:spLocks noGrp="1"/>
          </p:cNvSpPr>
          <p:nvPr>
            <p:ph type="ftr" sz="quarter" idx="11"/>
          </p:nvPr>
        </p:nvSpPr>
        <p:spPr/>
        <p:txBody>
          <a:bodyPr/>
          <a:lstStyle/>
          <a:p>
            <a:endParaRPr lang="tr-TR" dirty="0"/>
          </a:p>
        </p:txBody>
      </p:sp>
      <p:sp>
        <p:nvSpPr>
          <p:cNvPr id="6" name="Slide Number Placeholder 6"/>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146272249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72EEA0-F119-4DF0-BD7D-379BA4E3F5E6}" type="datetimeFigureOut">
              <a:rPr lang="tr-TR" smtClean="0"/>
              <a:t>13.11.2021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760A53E-9797-46F3-B763-6AE3C1861D70}" type="slidenum">
              <a:rPr lang="tr-TR" smtClean="0"/>
              <a:t>‹#›</a:t>
            </a:fld>
            <a:endParaRPr lang="tr-TR" dirty="0"/>
          </a:p>
        </p:txBody>
      </p:sp>
    </p:spTree>
    <p:extLst>
      <p:ext uri="{BB962C8B-B14F-4D97-AF65-F5344CB8AC3E}">
        <p14:creationId xmlns:p14="http://schemas.microsoft.com/office/powerpoint/2010/main" val="393978958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72EEA0-F119-4DF0-BD7D-379BA4E3F5E6}" type="datetimeFigureOut">
              <a:rPr lang="tr-TR" smtClean="0"/>
              <a:t>13.11.2021</a:t>
            </a:fld>
            <a:endParaRPr lang="tr-T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60A53E-9797-46F3-B763-6AE3C1861D70}" type="slidenum">
              <a:rPr lang="tr-TR" smtClean="0"/>
              <a:t>‹#›</a:t>
            </a:fld>
            <a:endParaRPr lang="tr-TR" dirty="0"/>
          </a:p>
        </p:txBody>
      </p:sp>
    </p:spTree>
    <p:extLst>
      <p:ext uri="{BB962C8B-B14F-4D97-AF65-F5344CB8AC3E}">
        <p14:creationId xmlns:p14="http://schemas.microsoft.com/office/powerpoint/2010/main" val="2951591372"/>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transition spd="slow">
    <p:push dir="u"/>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bilimintarihi.org/bilim-tarihi/oklid-kimdir-oklid-teoremi-ve-kurallari-nedi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69000"/>
                <a:hueMod val="91000"/>
                <a:satMod val="164000"/>
                <a:lumMod val="74000"/>
              </a:schemeClr>
              <a:schemeClr val="bg2">
                <a:hueMod val="124000"/>
                <a:satMod val="140000"/>
                <a:lumMod val="142000"/>
              </a:schemeClr>
            </a:duotone>
            <a:lum/>
          </a:blip>
          <a:srcRect/>
          <a:stretch>
            <a:fillRect/>
          </a:stretch>
        </a:blip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a:xfrm>
            <a:off x="179109" y="245097"/>
            <a:ext cx="11830639" cy="1348033"/>
          </a:xfrm>
        </p:spPr>
        <p:txBody>
          <a:bodyPr anchor="ctr">
            <a:noAutofit/>
          </a:bodyPr>
          <a:lstStyle/>
          <a:p>
            <a:pPr algn="ctr"/>
            <a:r>
              <a:rPr lang="tr-TR" sz="2400" dirty="0">
                <a:solidFill>
                  <a:schemeClr val="tx1"/>
                </a:solidFill>
                <a:latin typeface="Bahnschrift Condensed" panose="020B0502040204020203" pitchFamily="34" charset="0"/>
              </a:rPr>
              <a:t>ARŞİMET’İN HAYATI ve BİLİM DÜNYASINA KATKILARI</a:t>
            </a:r>
            <a:br>
              <a:rPr lang="tr-TR" sz="2400" dirty="0">
                <a:solidFill>
                  <a:schemeClr val="tx1"/>
                </a:solidFill>
                <a:latin typeface="Bahnschrift Condensed" panose="020B0502040204020203" pitchFamily="34" charset="0"/>
              </a:rPr>
            </a:br>
            <a:endParaRPr lang="tr-TR" sz="2400" dirty="0">
              <a:solidFill>
                <a:schemeClr val="tx1"/>
              </a:solidFill>
              <a:latin typeface="Bahnschrift Condensed" panose="020B0502040204020203" pitchFamily="34" charset="0"/>
            </a:endParaRPr>
          </a:p>
        </p:txBody>
      </p:sp>
      <p:pic>
        <p:nvPicPr>
          <p:cNvPr id="8" name="Resim Yer Tutucusu 7"/>
          <p:cNvPicPr>
            <a:picLocks noGrp="1" noChangeAspect="1"/>
          </p:cNvPicPr>
          <p:nvPr>
            <p:ph type="pic" idx="1"/>
          </p:nvPr>
        </p:nvPicPr>
        <p:blipFill>
          <a:blip r:embed="rId4">
            <a:extLst>
              <a:ext uri="{28A0092B-C50C-407E-A947-70E740481C1C}">
                <a14:useLocalDpi xmlns:a14="http://schemas.microsoft.com/office/drawing/2010/main" val="0"/>
              </a:ext>
            </a:extLst>
          </a:blip>
          <a:srcRect l="10500" r="10500"/>
          <a:stretch>
            <a:fillRect/>
          </a:stretch>
        </p:blipFill>
        <p:spPr>
          <a:xfrm>
            <a:off x="4337108" y="1284402"/>
            <a:ext cx="3276000" cy="4680000"/>
          </a:xfrm>
        </p:spPr>
      </p:pic>
    </p:spTree>
    <p:extLst>
      <p:ext uri="{BB962C8B-B14F-4D97-AF65-F5344CB8AC3E}">
        <p14:creationId xmlns:p14="http://schemas.microsoft.com/office/powerpoint/2010/main" val="398782009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010" y="452718"/>
            <a:ext cx="9343824" cy="706779"/>
          </a:xfrm>
        </p:spPr>
        <p:txBody>
          <a:bodyPr/>
          <a:lstStyle/>
          <a:p>
            <a:pPr algn="ctr"/>
            <a:r>
              <a:rPr lang="tr-TR" sz="2800" dirty="0" smtClean="0">
                <a:solidFill>
                  <a:schemeClr val="tx1"/>
                </a:solidFill>
                <a:latin typeface="Bahnschrift Condensed" panose="020B0502040204020203" pitchFamily="34" charset="0"/>
              </a:rPr>
              <a:t>TÜKETME YÖNTEMİ </a:t>
            </a:r>
            <a:endParaRPr lang="tr-TR" sz="2800" dirty="0">
              <a:solidFill>
                <a:schemeClr val="tx1"/>
              </a:solidFill>
              <a:latin typeface="Bahnschrift Condensed" panose="020B0502040204020203" pitchFamily="34" charset="0"/>
            </a:endParaRPr>
          </a:p>
        </p:txBody>
      </p:sp>
      <p:sp>
        <p:nvSpPr>
          <p:cNvPr id="3" name="İçerik Yer Tutucusu 2"/>
          <p:cNvSpPr>
            <a:spLocks noGrp="1"/>
          </p:cNvSpPr>
          <p:nvPr>
            <p:ph idx="1"/>
          </p:nvPr>
        </p:nvSpPr>
        <p:spPr>
          <a:xfrm>
            <a:off x="1103313" y="952107"/>
            <a:ext cx="9464134" cy="5296293"/>
          </a:xfrm>
        </p:spPr>
        <p:txBody>
          <a:bodyPr>
            <a:normAutofit/>
          </a:bodyPr>
          <a:lstStyle/>
          <a:p>
            <a:pPr marL="0" indent="0" algn="just">
              <a:buNone/>
            </a:pPr>
            <a:r>
              <a:rPr lang="tr-TR" sz="1800" dirty="0" smtClean="0">
                <a:latin typeface="Bahnschrift Condensed" panose="020B0502040204020203" pitchFamily="34" charset="0"/>
              </a:rPr>
              <a:t>	Geleneksel </a:t>
            </a:r>
            <a:r>
              <a:rPr lang="tr-TR" sz="1800" dirty="0">
                <a:latin typeface="Bahnschrift Condensed" panose="020B0502040204020203" pitchFamily="34" charset="0"/>
              </a:rPr>
              <a:t>şekiller yoluyla kolaylıkla tanımlanamayan bir </a:t>
            </a:r>
            <a:r>
              <a:rPr lang="tr-TR" sz="1800" dirty="0" smtClean="0">
                <a:latin typeface="Bahnschrift Condensed" panose="020B0502040204020203" pitchFamily="34" charset="0"/>
              </a:rPr>
              <a:t>şeklin </a:t>
            </a:r>
            <a:r>
              <a:rPr lang="tr-TR" sz="1800" dirty="0">
                <a:latin typeface="Bahnschrift Condensed" panose="020B0502040204020203" pitchFamily="34" charset="0"/>
              </a:rPr>
              <a:t>alanını ya da hacmini bulma yoludur. </a:t>
            </a:r>
            <a:r>
              <a:rPr lang="tr-TR" sz="1800" dirty="0">
                <a:latin typeface="Bahnschrift Condensed" panose="020B0502040204020203" pitchFamily="34" charset="0"/>
              </a:rPr>
              <a:t>Eudoxus'a</a:t>
            </a:r>
            <a:r>
              <a:rPr lang="tr-TR" sz="1800" dirty="0">
                <a:latin typeface="Bahnschrift Condensed" panose="020B0502040204020203" pitchFamily="34" charset="0"/>
              </a:rPr>
              <a:t> atfedilen bu yöntem, bilinen şekillerin birleştirilmesiyle bir alanın ya da hacmin makul bir tahmini değerinin elde edilmesine dayanır. Şekillerin sayısı ve küçüklüğü arttırılarak bu tahmini değer iyileştirilebilir. Arşimet bu yöntemi kullanarak, bir 96-gen yardımıyla Pi sayısı için bilinen yaklaşık 22/7 değerini bulmuştur. Sonsuz sayıda böylesi şekil kullanılarak alanın ya da hacmin kesin büyüklüğünü bulmak </a:t>
            </a:r>
            <a:r>
              <a:rPr lang="tr-TR" sz="1800" dirty="0">
                <a:latin typeface="Bahnschrift Condensed" panose="020B0502040204020203" pitchFamily="34" charset="0"/>
              </a:rPr>
              <a:t>kalkülüsün</a:t>
            </a:r>
            <a:r>
              <a:rPr lang="tr-TR" sz="1800" dirty="0">
                <a:latin typeface="Bahnschrift Condensed" panose="020B0502040204020203" pitchFamily="34" charset="0"/>
              </a:rPr>
              <a:t> görevidir ve dolayısıyla bu yöntemi gereksiz kılmaktadır</a:t>
            </a:r>
            <a:r>
              <a:rPr lang="tr-TR" sz="1800" dirty="0" smtClean="0">
                <a:latin typeface="Bahnschrift Condensed" panose="020B0502040204020203" pitchFamily="34" charset="0"/>
              </a:rPr>
              <a:t>.</a:t>
            </a:r>
          </a:p>
          <a:p>
            <a:pPr marL="0" indent="0" algn="just" fontAlgn="base">
              <a:buNone/>
            </a:pPr>
            <a:r>
              <a:rPr lang="tr-TR" sz="1800" dirty="0">
                <a:latin typeface="Bahnschrift Condensed" panose="020B0502040204020203" pitchFamily="34" charset="0"/>
              </a:rPr>
              <a:t>	Arşimet bir çemberin çevresinin 2 x </a:t>
            </a:r>
            <a:r>
              <a:rPr lang="el-GR" sz="1800" dirty="0">
                <a:latin typeface="Bahnschrift Condensed" panose="020B0502040204020203" pitchFamily="34" charset="0"/>
              </a:rPr>
              <a:t>π </a:t>
            </a:r>
            <a:r>
              <a:rPr lang="tr-TR" sz="1800" dirty="0">
                <a:latin typeface="Bahnschrift Condensed" panose="020B0502040204020203" pitchFamily="34" charset="0"/>
              </a:rPr>
              <a:t>x r’ye eşit olduğunu biliyordu. Buradaki “r” ifadesinin çemberin yarıçapı olduğunu belirtelim. Böylece yarıçapı bilinen bir dairenin çevresini hesaplayan Arşimet, </a:t>
            </a:r>
            <a:r>
              <a:rPr lang="el-GR" sz="1800" dirty="0">
                <a:latin typeface="Bahnschrift Condensed" panose="020B0502040204020203" pitchFamily="34" charset="0"/>
              </a:rPr>
              <a:t>π </a:t>
            </a:r>
            <a:r>
              <a:rPr lang="tr-TR" sz="1800" dirty="0">
                <a:latin typeface="Bahnschrift Condensed" panose="020B0502040204020203" pitchFamily="34" charset="0"/>
              </a:rPr>
              <a:t>sayısını da bulmuş oluyordu. Bu yönteme </a:t>
            </a:r>
            <a:r>
              <a:rPr lang="tr-TR" sz="1800" i="1" dirty="0">
                <a:latin typeface="Bahnschrift Condensed" panose="020B0502040204020203" pitchFamily="34" charset="0"/>
              </a:rPr>
              <a:t>the</a:t>
            </a:r>
            <a:r>
              <a:rPr lang="tr-TR" sz="1800" i="1" dirty="0">
                <a:latin typeface="Bahnschrift Condensed" panose="020B0502040204020203" pitchFamily="34" charset="0"/>
              </a:rPr>
              <a:t> </a:t>
            </a:r>
            <a:r>
              <a:rPr lang="tr-TR" sz="1800" i="1" dirty="0">
                <a:latin typeface="Bahnschrift Condensed" panose="020B0502040204020203" pitchFamily="34" charset="0"/>
              </a:rPr>
              <a:t>method</a:t>
            </a:r>
            <a:r>
              <a:rPr lang="tr-TR" sz="1800" i="1" dirty="0">
                <a:latin typeface="Bahnschrift Condensed" panose="020B0502040204020203" pitchFamily="34" charset="0"/>
              </a:rPr>
              <a:t> of </a:t>
            </a:r>
            <a:r>
              <a:rPr lang="tr-TR" sz="1800" i="1" dirty="0">
                <a:latin typeface="Bahnschrift Condensed" panose="020B0502040204020203" pitchFamily="34" charset="0"/>
              </a:rPr>
              <a:t>exhaustion</a:t>
            </a:r>
            <a:r>
              <a:rPr lang="tr-TR" sz="1800" i="1" dirty="0">
                <a:latin typeface="Bahnschrift Condensed" panose="020B0502040204020203" pitchFamily="34" charset="0"/>
              </a:rPr>
              <a:t> </a:t>
            </a:r>
            <a:r>
              <a:rPr lang="tr-TR" sz="1800" dirty="0">
                <a:latin typeface="Bahnschrift Condensed" panose="020B0502040204020203" pitchFamily="34" charset="0"/>
              </a:rPr>
              <a:t>ya da “tüketme yöntemi” denir. Yaklaşık bir yüzyıl önce </a:t>
            </a:r>
            <a:r>
              <a:rPr lang="tr-TR" sz="1800" dirty="0">
                <a:latin typeface="Bahnschrift Condensed" panose="020B0502040204020203" pitchFamily="34" charset="0"/>
              </a:rPr>
              <a:t>Eudoxus</a:t>
            </a:r>
            <a:r>
              <a:rPr lang="tr-TR" sz="1800" dirty="0">
                <a:latin typeface="Bahnschrift Condensed" panose="020B0502040204020203" pitchFamily="34" charset="0"/>
              </a:rPr>
              <a:t> tarafından geliştirilmiştir. </a:t>
            </a:r>
            <a:r>
              <a:rPr lang="tr-TR" sz="1800" dirty="0">
                <a:latin typeface="Bahnschrift Condensed" panose="020B0502040204020203" pitchFamily="34" charset="0"/>
                <a:hlinkClick r:id="rId2"/>
              </a:rPr>
              <a:t>Öklid</a:t>
            </a:r>
            <a:r>
              <a:rPr lang="tr-TR" sz="1800" dirty="0">
                <a:latin typeface="Bahnschrift Condensed" panose="020B0502040204020203" pitchFamily="34" charset="0"/>
              </a:rPr>
              <a:t> ise “Elementler” adlı eserinde altı tane önermesini kanıtlamak için bu yöntemi kullanmıştır.</a:t>
            </a:r>
          </a:p>
          <a:p>
            <a:pPr marL="0" indent="0" algn="just" fontAlgn="base">
              <a:buNone/>
            </a:pPr>
            <a:r>
              <a:rPr lang="tr-TR" sz="1800" dirty="0" smtClean="0">
                <a:latin typeface="Bahnschrift Condensed" panose="020B0502040204020203" pitchFamily="34" charset="0"/>
              </a:rPr>
              <a:t>	Arşimet </a:t>
            </a:r>
            <a:r>
              <a:rPr lang="tr-TR" sz="1800" dirty="0">
                <a:latin typeface="Bahnschrift Condensed" panose="020B0502040204020203" pitchFamily="34" charset="0"/>
              </a:rPr>
              <a:t>bir çemberi düşündü. İçine ise eşkenar bir üçgen çizdiğini farz etti. Bu üçgenin her köşesi ise çembere dokunuyordu. Çemberin dışında ise diğer bir eşkenar üçgen çizdi. Bu üçgen daha büyük olup her kenarı içteki çembere dokunuyordu.</a:t>
            </a:r>
          </a:p>
          <a:p>
            <a:pPr marL="0" indent="0" algn="just">
              <a:buNone/>
            </a:pPr>
            <a:endParaRPr lang="tr-TR" sz="1800" dirty="0">
              <a:latin typeface="Bahnschrift Condensed" panose="020B0502040204020203"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202" y="4773414"/>
            <a:ext cx="2123596"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300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50828" y="2498103"/>
            <a:ext cx="10774838" cy="3116440"/>
          </a:xfrm>
        </p:spPr>
        <p:txBody>
          <a:bodyPr/>
          <a:lstStyle/>
          <a:p>
            <a:pPr algn="just"/>
            <a:r>
              <a:rPr lang="tr-TR" sz="1800" dirty="0" smtClean="0">
                <a:solidFill>
                  <a:schemeClr val="tx1"/>
                </a:solidFill>
                <a:latin typeface="Bahnschrift Condensed" panose="020B0502040204020203" pitchFamily="34" charset="0"/>
              </a:rPr>
              <a:t>	Arşimet </a:t>
            </a:r>
            <a:r>
              <a:rPr lang="tr-TR" sz="1800" dirty="0">
                <a:solidFill>
                  <a:schemeClr val="tx1"/>
                </a:solidFill>
                <a:latin typeface="Bahnschrift Condensed" panose="020B0502040204020203" pitchFamily="34" charset="0"/>
              </a:rPr>
              <a:t>işte bu şekilde bir çemberin çevresine iyice yaklaşacak şekilde düzgün çokgenler kullanarak işleme devam etti. Son olarak, çemberin içinde ve dışında 96 kenarlı bir düzgün çokgenin çevresini hesapladı. 96 kenarlı düzgün bir çokgen, büyüteçle bakılmadığı sürece bir çember ile neredeyse aynı gözüküyordu</a:t>
            </a:r>
            <a:r>
              <a:rPr lang="tr-TR" sz="1800" dirty="0" smtClean="0">
                <a:solidFill>
                  <a:schemeClr val="tx1"/>
                </a:solidFill>
                <a:latin typeface="Bahnschrift Condensed" panose="020B0502040204020203" pitchFamily="34" charset="0"/>
              </a:rPr>
              <a:t>.	</a:t>
            </a:r>
            <a:br>
              <a:rPr lang="tr-TR" sz="1800" dirty="0" smtClean="0">
                <a:solidFill>
                  <a:schemeClr val="tx1"/>
                </a:solidFill>
                <a:latin typeface="Bahnschrift Condensed" panose="020B0502040204020203" pitchFamily="34" charset="0"/>
              </a:rPr>
            </a:br>
            <a:r>
              <a:rPr lang="tr-TR" sz="1800" dirty="0">
                <a:solidFill>
                  <a:schemeClr val="tx1"/>
                </a:solidFill>
                <a:latin typeface="Bahnschrift Condensed" panose="020B0502040204020203" pitchFamily="34" charset="0"/>
              </a:rPr>
              <a:t/>
            </a:r>
            <a:br>
              <a:rPr lang="tr-TR" sz="1800" dirty="0">
                <a:solidFill>
                  <a:schemeClr val="tx1"/>
                </a:solidFill>
                <a:latin typeface="Bahnschrift Condensed" panose="020B0502040204020203" pitchFamily="34" charset="0"/>
              </a:rPr>
            </a:br>
            <a:r>
              <a:rPr lang="tr-TR" sz="1800" dirty="0" smtClean="0">
                <a:solidFill>
                  <a:schemeClr val="tx1"/>
                </a:solidFill>
                <a:latin typeface="Bahnschrift Condensed" panose="020B0502040204020203" pitchFamily="34" charset="0"/>
              </a:rPr>
              <a:t>					</a:t>
            </a:r>
            <a:r>
              <a:rPr lang="tr-TR" sz="1800" dirty="0">
                <a:solidFill>
                  <a:schemeClr val="tx1"/>
                </a:solidFill>
                <a:latin typeface="Bahnschrift Condensed" panose="020B0502040204020203" pitchFamily="34" charset="0"/>
              </a:rPr>
              <a:t>	</a:t>
            </a:r>
            <a:r>
              <a:rPr lang="tr-TR" sz="1800" dirty="0" smtClean="0">
                <a:solidFill>
                  <a:schemeClr val="tx1"/>
                </a:solidFill>
                <a:latin typeface="Bahnschrift Condensed" panose="020B0502040204020203" pitchFamily="34" charset="0"/>
              </a:rPr>
              <a:t>	      96 </a:t>
            </a:r>
            <a:r>
              <a:rPr lang="tr-TR" sz="1800" dirty="0">
                <a:solidFill>
                  <a:schemeClr val="tx1"/>
                </a:solidFill>
                <a:latin typeface="Bahnschrift Condensed" panose="020B0502040204020203" pitchFamily="34" charset="0"/>
              </a:rPr>
              <a:t>kenarlı çokgeni kullanarak, Arşimet </a:t>
            </a:r>
            <a:r>
              <a:rPr lang="el-GR" sz="1800" dirty="0">
                <a:solidFill>
                  <a:schemeClr val="tx1"/>
                </a:solidFill>
                <a:latin typeface="Bahnschrift Condensed" panose="020B0502040204020203" pitchFamily="34" charset="0"/>
              </a:rPr>
              <a:t>π </a:t>
            </a:r>
            <a:r>
              <a:rPr lang="tr-TR" sz="1800" dirty="0">
                <a:solidFill>
                  <a:schemeClr val="tx1"/>
                </a:solidFill>
                <a:latin typeface="Bahnschrift Condensed" panose="020B0502040204020203" pitchFamily="34" charset="0"/>
              </a:rPr>
              <a:t>sayısının 3.1408 ve 3.1429 arasında bir sayı </a:t>
            </a:r>
            <a:r>
              <a:rPr lang="tr-TR" sz="1800" dirty="0" smtClean="0">
                <a:solidFill>
                  <a:schemeClr val="tx1"/>
                </a:solidFill>
                <a:latin typeface="Bahnschrift Condensed" panose="020B0502040204020203" pitchFamily="34" charset="0"/>
              </a:rPr>
              <a:t>         								olduğunu </a:t>
            </a:r>
            <a:r>
              <a:rPr lang="tr-TR" sz="1800" dirty="0">
                <a:solidFill>
                  <a:schemeClr val="tx1"/>
                </a:solidFill>
                <a:latin typeface="Bahnschrift Condensed" panose="020B0502040204020203" pitchFamily="34" charset="0"/>
              </a:rPr>
              <a:t>buldu. </a:t>
            </a:r>
            <a:r>
              <a:rPr lang="tr-TR" sz="1800" dirty="0" smtClean="0">
                <a:solidFill>
                  <a:schemeClr val="tx1"/>
                </a:solidFill>
                <a:latin typeface="Bahnschrift Condensed" panose="020B0502040204020203" pitchFamily="34" charset="0"/>
              </a:rPr>
              <a:t>Eğer </a:t>
            </a:r>
            <a:r>
              <a:rPr lang="tr-TR" sz="1800" dirty="0">
                <a:solidFill>
                  <a:schemeClr val="tx1"/>
                </a:solidFill>
                <a:latin typeface="Bahnschrift Condensed" panose="020B0502040204020203" pitchFamily="34" charset="0"/>
              </a:rPr>
              <a:t>bulduğu bu sayıyı ortalama bir değer olarak verirsek, Pi sayısını </a:t>
            </a:r>
            <a:r>
              <a:rPr lang="tr-TR" sz="1800" dirty="0" smtClean="0">
                <a:solidFill>
                  <a:schemeClr val="tx1"/>
                </a:solidFill>
                <a:latin typeface="Bahnschrift Condensed" panose="020B0502040204020203" pitchFamily="34" charset="0"/>
              </a:rPr>
              <a:t>									3.141868115 </a:t>
            </a:r>
            <a:r>
              <a:rPr lang="tr-TR" sz="1800" dirty="0">
                <a:solidFill>
                  <a:schemeClr val="tx1"/>
                </a:solidFill>
                <a:latin typeface="Bahnschrift Condensed" panose="020B0502040204020203" pitchFamily="34" charset="0"/>
              </a:rPr>
              <a:t>olarak bulmuştur. </a:t>
            </a:r>
            <a:r>
              <a:rPr lang="tr-TR" sz="1800" dirty="0" smtClean="0">
                <a:solidFill>
                  <a:schemeClr val="tx1"/>
                </a:solidFill>
                <a:latin typeface="Bahnschrift Condensed" panose="020B0502040204020203" pitchFamily="34" charset="0"/>
              </a:rPr>
              <a:t>Bulduğu </a:t>
            </a:r>
            <a:r>
              <a:rPr lang="tr-TR" sz="1800" dirty="0">
                <a:solidFill>
                  <a:schemeClr val="tx1"/>
                </a:solidFill>
                <a:latin typeface="Bahnschrift Condensed" panose="020B0502040204020203" pitchFamily="34" charset="0"/>
              </a:rPr>
              <a:t>bu değer, hesap makinelerindeki değerden sadece </a:t>
            </a:r>
            <a:r>
              <a:rPr lang="tr-TR" sz="1800" dirty="0" smtClean="0">
                <a:solidFill>
                  <a:schemeClr val="tx1"/>
                </a:solidFill>
                <a:latin typeface="Bahnschrift Condensed" panose="020B0502040204020203" pitchFamily="34" charset="0"/>
              </a:rPr>
              <a:t>									10000’de </a:t>
            </a:r>
            <a:r>
              <a:rPr lang="tr-TR" sz="1800" dirty="0">
                <a:solidFill>
                  <a:schemeClr val="tx1"/>
                </a:solidFill>
                <a:latin typeface="Bahnschrift Condensed" panose="020B0502040204020203" pitchFamily="34" charset="0"/>
              </a:rPr>
              <a:t>1 farklılık </a:t>
            </a:r>
            <a:r>
              <a:rPr lang="tr-TR" sz="1800" dirty="0" smtClean="0">
                <a:solidFill>
                  <a:schemeClr val="tx1"/>
                </a:solidFill>
                <a:latin typeface="Bahnschrift Condensed" panose="020B0502040204020203" pitchFamily="34" charset="0"/>
              </a:rPr>
              <a:t>gösteriyor.</a:t>
            </a:r>
            <a:endParaRPr lang="tr-TR" sz="1800" dirty="0">
              <a:solidFill>
                <a:schemeClr val="tx1"/>
              </a:solidFill>
              <a:latin typeface="Bahnschrift Condensed" panose="020B0502040204020203" pitchFamily="34" charset="0"/>
            </a:endParaRPr>
          </a:p>
        </p:txBody>
      </p:sp>
      <p:sp>
        <p:nvSpPr>
          <p:cNvPr id="3" name="İçerik Yer Tutucusu 2"/>
          <p:cNvSpPr>
            <a:spLocks noGrp="1"/>
          </p:cNvSpPr>
          <p:nvPr>
            <p:ph idx="4294967295"/>
          </p:nvPr>
        </p:nvSpPr>
        <p:spPr>
          <a:xfrm>
            <a:off x="2432115" y="565608"/>
            <a:ext cx="8493551" cy="5682793"/>
          </a:xfrm>
        </p:spPr>
        <p:txBody>
          <a:bodyPr>
            <a:normAutofit/>
          </a:bodyPr>
          <a:lstStyle/>
          <a:p>
            <a:pPr marL="0" indent="0" algn="just">
              <a:buNone/>
            </a:pPr>
            <a:r>
              <a:rPr lang="tr-TR" sz="1800" dirty="0" smtClean="0">
                <a:latin typeface="Bahnschrift Condensed" panose="020B0502040204020203" pitchFamily="34" charset="0"/>
              </a:rPr>
              <a:t>	Her </a:t>
            </a:r>
            <a:r>
              <a:rPr lang="tr-TR" sz="1800" dirty="0">
                <a:latin typeface="Bahnschrift Condensed" panose="020B0502040204020203" pitchFamily="34" charset="0"/>
              </a:rPr>
              <a:t>üçgenin çevresini kolay bir şekilde hesaplayan Arşimet, böylece çemberin çevresinin içteki üçgenden daha büyük, dıştaki üçgenden daha küçük olduğunu buldu</a:t>
            </a:r>
            <a:r>
              <a:rPr lang="tr-TR" sz="1800" dirty="0" smtClean="0">
                <a:latin typeface="Bahnschrift Condensed" panose="020B0502040204020203" pitchFamily="34" charset="0"/>
              </a:rPr>
              <a:t>.</a:t>
            </a:r>
            <a:endParaRPr lang="tr-TR" sz="1800" dirty="0">
              <a:latin typeface="Bahnschrift Condensed" panose="020B0502040204020203" pitchFamily="34" charset="0"/>
            </a:endParaRPr>
          </a:p>
          <a:p>
            <a:pPr marL="0" indent="0" algn="just">
              <a:buNone/>
            </a:pPr>
            <a:r>
              <a:rPr lang="tr-TR" sz="1800" dirty="0" smtClean="0">
                <a:latin typeface="Bahnschrift Condensed" panose="020B0502040204020203" pitchFamily="34" charset="0"/>
              </a:rPr>
              <a:t>	Arşimet </a:t>
            </a:r>
            <a:r>
              <a:rPr lang="tr-TR" sz="1800" dirty="0">
                <a:latin typeface="Bahnschrift Condensed" panose="020B0502040204020203" pitchFamily="34" charset="0"/>
              </a:rPr>
              <a:t>sonra çemberin içine ve dışına birer kare yerleştirdi ve aynı işlemi tekrar yaptı. Sonra beşgen, altıgen, yedigen… şeklinde devam etti. Örneğin çemberin içine küçük bir düzgün altıgen, dışına da daha büyük bir düzgün altıgen yerleştirdi. Altıgenin, çemberi üçgenlere göre daha fazla kapsadığını fark etti. Altıgenin çevreleri, çemberin gerçek çevresine daha yakındı</a:t>
            </a:r>
            <a:r>
              <a:rPr lang="tr-TR" sz="1800" dirty="0" smtClean="0">
                <a:latin typeface="Bahnschrift Condensed" panose="020B0502040204020203" pitchFamily="34" charset="0"/>
              </a:rPr>
              <a:t>.</a:t>
            </a:r>
          </a:p>
          <a:p>
            <a:pPr marL="0" indent="0" algn="just">
              <a:buNone/>
            </a:pPr>
            <a:endParaRPr lang="tr-TR" sz="1800" dirty="0">
              <a:latin typeface="Bahnschrift Condensed" panose="020B0502040204020203"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32" y="565608"/>
            <a:ext cx="1894737"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83" y="3312736"/>
            <a:ext cx="2514969"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13709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0968217" cy="772767"/>
          </a:xfrm>
        </p:spPr>
        <p:txBody>
          <a:bodyPr/>
          <a:lstStyle/>
          <a:p>
            <a:pPr algn="ctr"/>
            <a:r>
              <a:rPr lang="tr-TR" sz="2800" dirty="0" smtClean="0">
                <a:latin typeface="Bahnschrift Condensed" panose="020B0502040204020203" pitchFamily="34" charset="0"/>
              </a:rPr>
              <a:t>ARŞİMET’İN ESERLERİNDEN BAZILARI</a:t>
            </a:r>
            <a:endParaRPr lang="tr-TR" sz="2800" dirty="0">
              <a:latin typeface="Bahnschrift Condensed" panose="020B0502040204020203" pitchFamily="34" charset="0"/>
            </a:endParaRP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648" y="1395168"/>
            <a:ext cx="11085680" cy="2160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780" y="3941010"/>
            <a:ext cx="8489416" cy="2331922"/>
          </a:xfrm>
          <a:prstGeom prst="rect">
            <a:avLst/>
          </a:prstGeom>
        </p:spPr>
      </p:pic>
    </p:spTree>
    <p:extLst>
      <p:ext uri="{BB962C8B-B14F-4D97-AF65-F5344CB8AC3E}">
        <p14:creationId xmlns:p14="http://schemas.microsoft.com/office/powerpoint/2010/main" val="407089572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9550" y="669535"/>
            <a:ext cx="9404723" cy="763340"/>
          </a:xfrm>
        </p:spPr>
        <p:txBody>
          <a:bodyPr/>
          <a:lstStyle/>
          <a:p>
            <a:pPr algn="ctr"/>
            <a:r>
              <a:rPr lang="tr-TR" sz="2800" dirty="0" smtClean="0">
                <a:latin typeface="Bahnschrift Condensed" panose="020B0502040204020203" pitchFamily="34" charset="0"/>
              </a:rPr>
              <a:t>KAYNAKÇA</a:t>
            </a:r>
            <a:endParaRPr lang="tr-TR" sz="2800" dirty="0">
              <a:latin typeface="Bahnschrift Condensed" panose="020B0502040204020203" pitchFamily="34" charset="0"/>
            </a:endParaRPr>
          </a:p>
        </p:txBody>
      </p:sp>
      <p:sp>
        <p:nvSpPr>
          <p:cNvPr id="3" name="İçerik Yer Tutucusu 2"/>
          <p:cNvSpPr>
            <a:spLocks noGrp="1"/>
          </p:cNvSpPr>
          <p:nvPr>
            <p:ph idx="1"/>
          </p:nvPr>
        </p:nvSpPr>
        <p:spPr>
          <a:xfrm>
            <a:off x="273377" y="1677970"/>
            <a:ext cx="11918623" cy="5542961"/>
          </a:xfrm>
        </p:spPr>
        <p:txBody>
          <a:bodyPr>
            <a:normAutofit/>
          </a:bodyPr>
          <a:lstStyle/>
          <a:p>
            <a:pPr marL="0" indent="0">
              <a:buNone/>
            </a:pPr>
            <a:r>
              <a:rPr lang="tr-TR" dirty="0"/>
              <a:t> </a:t>
            </a:r>
            <a:r>
              <a:rPr lang="tr-TR" dirty="0" smtClean="0"/>
              <a:t>                                         </a:t>
            </a:r>
            <a:r>
              <a:rPr lang="tr-TR" sz="1800" dirty="0" smtClean="0">
                <a:latin typeface="Bahnschrift Condensed" panose="020B0502040204020203" pitchFamily="34" charset="0"/>
              </a:rPr>
              <a:t>1</a:t>
            </a:r>
            <a:r>
              <a:rPr lang="tr-TR" sz="1800" dirty="0">
                <a:latin typeface="Bahnschrift Condensed" panose="020B0502040204020203" pitchFamily="34" charset="0"/>
              </a:rPr>
              <a:t>. </a:t>
            </a:r>
            <a:r>
              <a:rPr lang="tr-TR" sz="1600" dirty="0">
                <a:latin typeface="Bahnschrift Condensed" panose="020B0502040204020203" pitchFamily="34" charset="0"/>
              </a:rPr>
              <a:t>https://www.matematiksel.org/parabolun-karelestirilmesi</a:t>
            </a:r>
            <a:r>
              <a:rPr lang="tr-TR" sz="1600" dirty="0" smtClean="0">
                <a:latin typeface="Bahnschrift Condensed" panose="020B0502040204020203" pitchFamily="34" charset="0"/>
              </a:rPr>
              <a:t>/</a:t>
            </a:r>
          </a:p>
          <a:p>
            <a:pPr marL="0" indent="0">
              <a:buNone/>
            </a:pPr>
            <a:r>
              <a:rPr lang="tr-TR" sz="1600" dirty="0">
                <a:latin typeface="Bahnschrift Condensed" panose="020B0502040204020203" pitchFamily="34" charset="0"/>
              </a:rPr>
              <a:t>	</a:t>
            </a:r>
            <a:r>
              <a:rPr lang="tr-TR" sz="1600" dirty="0" smtClean="0">
                <a:latin typeface="Bahnschrift Condensed" panose="020B0502040204020203" pitchFamily="34" charset="0"/>
              </a:rPr>
              <a:t>					    </a:t>
            </a:r>
            <a:r>
              <a:rPr lang="tr-TR" sz="1600" dirty="0" smtClean="0">
                <a:latin typeface="Bahnschrift Condensed" panose="020B0502040204020203" pitchFamily="34" charset="0"/>
              </a:rPr>
              <a:t>2</a:t>
            </a:r>
            <a:r>
              <a:rPr lang="tr-TR" sz="1600" dirty="0">
                <a:latin typeface="Bahnschrift Condensed" panose="020B0502040204020203" pitchFamily="34" charset="0"/>
              </a:rPr>
              <a:t>. https://bilgihanem.com/arsimet-kimdir</a:t>
            </a:r>
            <a:r>
              <a:rPr lang="tr-TR" sz="1600" dirty="0" smtClean="0">
                <a:latin typeface="Bahnschrift Condensed" panose="020B0502040204020203" pitchFamily="34" charset="0"/>
              </a:rPr>
              <a:t>/</a:t>
            </a:r>
          </a:p>
          <a:p>
            <a:pPr marL="0" indent="0">
              <a:buNone/>
            </a:pPr>
            <a:r>
              <a:rPr lang="tr-TR" sz="1600" dirty="0">
                <a:latin typeface="Bahnschrift Condensed" panose="020B0502040204020203" pitchFamily="34" charset="0"/>
              </a:rPr>
              <a:t> </a:t>
            </a:r>
            <a:r>
              <a:rPr lang="tr-TR" sz="1600" dirty="0" smtClean="0">
                <a:latin typeface="Bahnschrift Condensed" panose="020B0502040204020203" pitchFamily="34" charset="0"/>
              </a:rPr>
              <a:t>   </a:t>
            </a:r>
            <a:r>
              <a:rPr lang="tr-TR" sz="1600" dirty="0" smtClean="0">
                <a:latin typeface="Bahnschrift Condensed" panose="020B0502040204020203" pitchFamily="34" charset="0"/>
              </a:rPr>
              <a:t>                                                                  3</a:t>
            </a:r>
            <a:r>
              <a:rPr lang="tr-TR" sz="1600" dirty="0">
                <a:latin typeface="Bahnschrift Condensed" panose="020B0502040204020203" pitchFamily="34" charset="0"/>
              </a:rPr>
              <a:t>. https://fizikdersi.gen.tr/kaldirma-kuvveti-arsimet-ilkesi-nedir/</a:t>
            </a:r>
            <a:endParaRPr lang="tr-TR" sz="1600" dirty="0" smtClean="0">
              <a:latin typeface="Bahnschrift Condensed" panose="020B0502040204020203" pitchFamily="34" charset="0"/>
            </a:endParaRPr>
          </a:p>
          <a:p>
            <a:pPr marL="0" indent="0">
              <a:buNone/>
            </a:pPr>
            <a:r>
              <a:rPr lang="tr-TR" sz="1600" dirty="0">
                <a:latin typeface="Bahnschrift Condensed" panose="020B0502040204020203" pitchFamily="34" charset="0"/>
              </a:rPr>
              <a:t>					              </a:t>
            </a:r>
            <a:r>
              <a:rPr lang="tr-TR" sz="1600" dirty="0" smtClean="0">
                <a:latin typeface="Bahnschrift Condensed" panose="020B0502040204020203" pitchFamily="34" charset="0"/>
              </a:rPr>
              <a:t>4</a:t>
            </a:r>
            <a:r>
              <a:rPr lang="tr-TR" sz="1600" dirty="0">
                <a:latin typeface="Bahnschrift Condensed" panose="020B0502040204020203" pitchFamily="34" charset="0"/>
              </a:rPr>
              <a:t>. https://</a:t>
            </a:r>
            <a:r>
              <a:rPr lang="tr-TR" sz="1600" dirty="0" smtClean="0">
                <a:latin typeface="Bahnschrift Condensed" panose="020B0502040204020203" pitchFamily="34" charset="0"/>
              </a:rPr>
              <a:t>webders.net/524/arsimet-hayati-ve-matematige-katkilari.html</a:t>
            </a:r>
          </a:p>
          <a:p>
            <a:pPr marL="0" indent="0">
              <a:buNone/>
            </a:pPr>
            <a:r>
              <a:rPr lang="tr-TR" sz="1600" dirty="0" smtClean="0">
                <a:latin typeface="Bahnschrift Condensed" panose="020B0502040204020203" pitchFamily="34" charset="0"/>
              </a:rPr>
              <a:t>						   </a:t>
            </a:r>
            <a:r>
              <a:rPr lang="tr-TR" sz="1600" dirty="0">
                <a:latin typeface="Bahnschrift Condensed" panose="020B0502040204020203" pitchFamily="34" charset="0"/>
              </a:rPr>
              <a:t>5. https://www.girgin.org/arsimet-ve-pi-sayisi</a:t>
            </a:r>
            <a:r>
              <a:rPr lang="tr-TR" sz="1600" dirty="0" smtClean="0">
                <a:latin typeface="Bahnschrift Condensed" panose="020B0502040204020203" pitchFamily="34" charset="0"/>
              </a:rPr>
              <a:t>/</a:t>
            </a:r>
          </a:p>
          <a:p>
            <a:pPr marL="0" indent="0">
              <a:buNone/>
            </a:pPr>
            <a:r>
              <a:rPr lang="tr-TR" sz="1600" dirty="0">
                <a:latin typeface="Bahnschrift Condensed" panose="020B0502040204020203" pitchFamily="34" charset="0"/>
              </a:rPr>
              <a:t> </a:t>
            </a:r>
            <a:r>
              <a:rPr lang="tr-TR" sz="1600" dirty="0" smtClean="0">
                <a:latin typeface="Bahnschrift Condensed" panose="020B0502040204020203" pitchFamily="34" charset="0"/>
              </a:rPr>
              <a:t>                   6. http://bilimintarihi.org/bilim-insanlari/arsimet-kimdir-buluslari-ve-bilime-katkilari/?doing_wp_cron=1636827250.1443979740142822265625</a:t>
            </a:r>
          </a:p>
          <a:p>
            <a:pPr marL="0" indent="0">
              <a:buNone/>
            </a:pPr>
            <a:r>
              <a:rPr lang="tr-TR" sz="1600" dirty="0" smtClean="0">
                <a:latin typeface="Bahnschrift Condensed" panose="020B0502040204020203" pitchFamily="34" charset="0"/>
              </a:rPr>
              <a:t>                      </a:t>
            </a:r>
          </a:p>
          <a:p>
            <a:pPr marL="0" indent="0">
              <a:buNone/>
            </a:pPr>
            <a:endParaRPr lang="tr-TR" sz="1600" dirty="0">
              <a:latin typeface="Bahnschrift Condensed" panose="020B0502040204020203" pitchFamily="34" charset="0"/>
            </a:endParaRPr>
          </a:p>
          <a:p>
            <a:pPr marL="0" indent="0">
              <a:buNone/>
            </a:pPr>
            <a:r>
              <a:rPr lang="tr-TR" sz="1600" dirty="0" smtClean="0">
                <a:latin typeface="Bahnschrift Condensed" panose="020B0502040204020203" pitchFamily="34" charset="0"/>
              </a:rPr>
              <a:t>																</a:t>
            </a:r>
          </a:p>
          <a:p>
            <a:pPr marL="0" indent="0">
              <a:buNone/>
            </a:pPr>
            <a:r>
              <a:rPr lang="tr-TR" sz="1600" dirty="0">
                <a:latin typeface="Bahnschrift Condensed" panose="020B0502040204020203" pitchFamily="34" charset="0"/>
              </a:rPr>
              <a:t>	</a:t>
            </a:r>
            <a:r>
              <a:rPr lang="tr-TR" sz="1600" dirty="0" smtClean="0">
                <a:latin typeface="Bahnschrift Condensed" panose="020B0502040204020203" pitchFamily="34" charset="0"/>
              </a:rPr>
              <a:t>															</a:t>
            </a:r>
            <a:r>
              <a:rPr lang="tr-TR" dirty="0" smtClean="0"/>
              <a:t> </a:t>
            </a:r>
            <a:r>
              <a:rPr lang="tr-TR" sz="1800" i="1" dirty="0" smtClean="0">
                <a:latin typeface="Bahnschrift Condensed" panose="020B0502040204020203" pitchFamily="34" charset="0"/>
              </a:rPr>
              <a:t>İlköğretim Matematik Öğretmenliği      </a:t>
            </a:r>
          </a:p>
          <a:p>
            <a:pPr marL="0" indent="0" algn="ctr">
              <a:buNone/>
            </a:pPr>
            <a:r>
              <a:rPr lang="tr-TR" sz="1800" i="1" dirty="0" smtClean="0">
                <a:latin typeface="Bahnschrift Condensed" panose="020B0502040204020203" pitchFamily="34" charset="0"/>
              </a:rPr>
              <a:t>													Kübra Nur Var</a:t>
            </a:r>
          </a:p>
        </p:txBody>
      </p:sp>
    </p:spTree>
    <p:extLst>
      <p:ext uri="{BB962C8B-B14F-4D97-AF65-F5344CB8AC3E}">
        <p14:creationId xmlns:p14="http://schemas.microsoft.com/office/powerpoint/2010/main" val="39184696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subTitle" idx="4294967295"/>
          </p:nvPr>
        </p:nvSpPr>
        <p:spPr>
          <a:xfrm>
            <a:off x="5088835" y="921477"/>
            <a:ext cx="6734070" cy="4076700"/>
          </a:xfrm>
        </p:spPr>
        <p:txBody>
          <a:bodyPr numCol="1" anchor="ctr">
            <a:normAutofit/>
          </a:bodyPr>
          <a:lstStyle/>
          <a:p>
            <a:pPr marL="0" indent="0" algn="just">
              <a:buNone/>
            </a:pPr>
            <a:r>
              <a:rPr lang="tr-TR" dirty="0" smtClean="0">
                <a:latin typeface="Bahnschrift Condensed" panose="020B0502040204020203" pitchFamily="34" charset="0"/>
              </a:rPr>
              <a:t>    Grek kökenli bir ailenin çocuğu olan Arşimet, MÖ 287 yılında Sicilya ülkesinin bir liman kenti olan Siraküza'da doğmuştur. Babası tanınmış bir astronom olan Phidias’tır.</a:t>
            </a:r>
          </a:p>
          <a:p>
            <a:pPr marL="0" indent="0" algn="just">
              <a:buNone/>
            </a:pPr>
            <a:r>
              <a:rPr lang="tr-TR" dirty="0" smtClean="0">
                <a:latin typeface="Bahnschrift Condensed" panose="020B0502040204020203" pitchFamily="34" charset="0"/>
              </a:rPr>
              <a:t>    12 </a:t>
            </a:r>
            <a:r>
              <a:rPr lang="tr-TR" dirty="0">
                <a:latin typeface="Bahnschrift Condensed" panose="020B0502040204020203" pitchFamily="34" charset="0"/>
              </a:rPr>
              <a:t>yaşlarında iken Öklid’in okulunda okumak için İskenderiye’ye gitmiştir. Öklid’den bizzat ders almasa da onun kaynaklarından yararlandığı bilinmektedir. Bu kaynaklarda öğrendiklerini çok daha ileriye götürerek matematikte ve mühendislikte çığır açmıştır. </a:t>
            </a:r>
            <a:endParaRPr lang="tr-TR" dirty="0" smtClean="0">
              <a:latin typeface="Bahnschrift Condensed" panose="020B0502040204020203" pitchFamily="34" charset="0"/>
            </a:endParaRPr>
          </a:p>
          <a:p>
            <a:pPr algn="just"/>
            <a:endParaRPr lang="tr-TR" dirty="0">
              <a:latin typeface="Bahnschrift Condensed" panose="020B0502040204020203"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4" y="1095375"/>
            <a:ext cx="4269581" cy="3257550"/>
          </a:xfrm>
          <a:prstGeom prst="rect">
            <a:avLst/>
          </a:prstGeom>
        </p:spPr>
      </p:pic>
      <p:sp>
        <p:nvSpPr>
          <p:cNvPr id="9" name="Dikdörtgen 8"/>
          <p:cNvSpPr/>
          <p:nvPr/>
        </p:nvSpPr>
        <p:spPr>
          <a:xfrm>
            <a:off x="380999" y="4764464"/>
            <a:ext cx="11441906" cy="707886"/>
          </a:xfrm>
          <a:prstGeom prst="rect">
            <a:avLst/>
          </a:prstGeom>
        </p:spPr>
        <p:txBody>
          <a:bodyPr wrap="square">
            <a:spAutoFit/>
          </a:bodyPr>
          <a:lstStyle/>
          <a:p>
            <a:r>
              <a:rPr lang="tr-TR" sz="2000" dirty="0" smtClean="0">
                <a:latin typeface="Bahnschrift Condensed" panose="020B0502040204020203" pitchFamily="34" charset="0"/>
              </a:rPr>
              <a:t>    Eğitimini, </a:t>
            </a:r>
            <a:r>
              <a:rPr lang="tr-TR" sz="2000" dirty="0">
                <a:latin typeface="Bahnschrift Condensed" panose="020B0502040204020203" pitchFamily="34" charset="0"/>
              </a:rPr>
              <a:t>dönemin bilim merkezi olan İskenderiye'de tamamladıktan sonra  Sicilya'ya dönen Arşimet tüm yaşamını matematik ve bilimsel çalışmalara </a:t>
            </a:r>
            <a:r>
              <a:rPr lang="tr-TR" sz="2000" dirty="0" smtClean="0">
                <a:latin typeface="Bahnschrift Condensed" panose="020B0502040204020203" pitchFamily="34" charset="0"/>
              </a:rPr>
              <a:t>verdi.</a:t>
            </a:r>
            <a:endParaRPr lang="tr-TR" sz="2000" dirty="0">
              <a:latin typeface="Bahnschrift Condensed" panose="020B0502040204020203" pitchFamily="34" charset="0"/>
            </a:endParaRPr>
          </a:p>
        </p:txBody>
      </p:sp>
    </p:spTree>
    <p:extLst>
      <p:ext uri="{BB962C8B-B14F-4D97-AF65-F5344CB8AC3E}">
        <p14:creationId xmlns:p14="http://schemas.microsoft.com/office/powerpoint/2010/main" val="3837327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646112" y="367748"/>
            <a:ext cx="7553671" cy="49695"/>
          </a:xfrm>
        </p:spPr>
        <p:txBody>
          <a:bodyPr/>
          <a:lstStyle/>
          <a:p>
            <a:endParaRPr lang="tr-TR" dirty="0"/>
          </a:p>
        </p:txBody>
      </p:sp>
      <p:sp>
        <p:nvSpPr>
          <p:cNvPr id="3" name="İçerik Yer Tutucusu 2"/>
          <p:cNvSpPr>
            <a:spLocks noGrp="1"/>
          </p:cNvSpPr>
          <p:nvPr>
            <p:ph idx="1"/>
          </p:nvPr>
        </p:nvSpPr>
        <p:spPr>
          <a:xfrm>
            <a:off x="241101" y="1314057"/>
            <a:ext cx="7958682" cy="4483428"/>
          </a:xfrm>
        </p:spPr>
        <p:txBody>
          <a:bodyPr anchor="ctr">
            <a:noAutofit/>
          </a:bodyPr>
          <a:lstStyle/>
          <a:p>
            <a:pPr marL="0" indent="0" algn="just">
              <a:buNone/>
            </a:pPr>
            <a:r>
              <a:rPr lang="tr-TR" dirty="0" smtClean="0">
                <a:latin typeface="Bahnschrift Condensed" panose="020B0502040204020203" pitchFamily="34" charset="0"/>
              </a:rPr>
              <a:t>    Arşimet </a:t>
            </a:r>
            <a:r>
              <a:rPr lang="tr-TR" dirty="0">
                <a:latin typeface="Bahnschrift Condensed" panose="020B0502040204020203" pitchFamily="34" charset="0"/>
              </a:rPr>
              <a:t>esasen aristokrat olsa da siyasete uzak kalmış </a:t>
            </a:r>
            <a:r>
              <a:rPr lang="tr-TR" dirty="0" smtClean="0">
                <a:latin typeface="Bahnschrift Condensed" panose="020B0502040204020203" pitchFamily="34" charset="0"/>
              </a:rPr>
              <a:t>,doğa </a:t>
            </a:r>
            <a:r>
              <a:rPr lang="tr-TR" dirty="0">
                <a:latin typeface="Bahnschrift Condensed" panose="020B0502040204020203" pitchFamily="34" charset="0"/>
              </a:rPr>
              <a:t>ile ilgilenmiştir. Ancak hayatının ileri dönemlerinde Romalıların </a:t>
            </a:r>
            <a:r>
              <a:rPr lang="tr-TR" dirty="0" smtClean="0">
                <a:latin typeface="Bahnschrift Condensed" panose="020B0502040204020203" pitchFamily="34" charset="0"/>
              </a:rPr>
              <a:t>Sirakuza’yı kuşatması üzerine şehrin </a:t>
            </a:r>
            <a:r>
              <a:rPr lang="tr-TR" dirty="0">
                <a:latin typeface="Bahnschrift Condensed" panose="020B0502040204020203" pitchFamily="34" charset="0"/>
              </a:rPr>
              <a:t>savunmasına yardımda bulunmuştur. Şehir 2 sene </a:t>
            </a:r>
            <a:r>
              <a:rPr lang="tr-TR" dirty="0" smtClean="0">
                <a:latin typeface="Bahnschrift Condensed" panose="020B0502040204020203" pitchFamily="34" charset="0"/>
              </a:rPr>
              <a:t>kuşatmanın ardından ancak alınabilmiştir.</a:t>
            </a:r>
          </a:p>
          <a:p>
            <a:pPr marL="0" indent="0" algn="just">
              <a:buNone/>
            </a:pPr>
            <a:r>
              <a:rPr lang="tr-TR" dirty="0" smtClean="0">
                <a:latin typeface="Bahnschrift Condensed" panose="020B0502040204020203" pitchFamily="34" charset="0"/>
              </a:rPr>
              <a:t>    Roma’yı </a:t>
            </a:r>
            <a:r>
              <a:rPr lang="tr-TR" dirty="0">
                <a:latin typeface="Bahnschrift Condensed" panose="020B0502040204020203" pitchFamily="34" charset="0"/>
              </a:rPr>
              <a:t>kuşatan komutan Claudius Marcellus şehrin düşmesinden sonra Arşimet gibi değerli bir insana dokunulmamasını emretti. Buna rağmen Arşimet’in yanına gelen bir asker onu bilimsel çalışma yaparken gördü. Arşimet askere çizdiği dairelere ilişmemesini söyledi ve istifini bozmadı. Bunun üzerine askerle arasında geçen sürtüşme ile o anda Arşimet bir asker tarafından öldürüldü.</a:t>
            </a:r>
          </a:p>
          <a:p>
            <a:pPr marL="0" indent="0" algn="just">
              <a:buNone/>
            </a:pPr>
            <a:r>
              <a:rPr lang="tr-TR" dirty="0" smtClean="0">
                <a:latin typeface="Bahnschrift Condensed" panose="020B0502040204020203" pitchFamily="34" charset="0"/>
              </a:rPr>
              <a:t>    Ölümü </a:t>
            </a:r>
            <a:r>
              <a:rPr lang="tr-TR" dirty="0">
                <a:latin typeface="Bahnschrift Condensed" panose="020B0502040204020203" pitchFamily="34" charset="0"/>
              </a:rPr>
              <a:t>üzerine çeşitli senaryolar olsa da bir asker tarafından öldürüldüğü bilinmektedir. Dünyayı 2000 seneden fazla süre aydınlatan bu insanın 75 </a:t>
            </a:r>
            <a:r>
              <a:rPr lang="tr-TR" dirty="0" smtClean="0">
                <a:latin typeface="Bahnschrift Condensed" panose="020B0502040204020203" pitchFamily="34" charset="0"/>
              </a:rPr>
              <a:t>yaşlarında bir </a:t>
            </a:r>
            <a:r>
              <a:rPr lang="tr-TR" dirty="0">
                <a:latin typeface="Bahnschrift Condensed" panose="020B0502040204020203" pitchFamily="34" charset="0"/>
              </a:rPr>
              <a:t>asker tarafından öldürülmesi gerçekten acıdır.</a:t>
            </a:r>
          </a:p>
          <a:p>
            <a:pPr marL="0" indent="0">
              <a:buNone/>
            </a:pPr>
            <a:endParaRPr lang="tr-TR" dirty="0"/>
          </a:p>
        </p:txBody>
      </p:sp>
      <p:pic>
        <p:nvPicPr>
          <p:cNvPr id="1026" name="Picture 2" descr="Arşimet'in ölüm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486" y="1474312"/>
            <a:ext cx="3558422" cy="347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587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6437" y="452718"/>
            <a:ext cx="10765410" cy="810474"/>
          </a:xfrm>
        </p:spPr>
        <p:txBody>
          <a:bodyPr/>
          <a:lstStyle/>
          <a:p>
            <a:pPr algn="ctr"/>
            <a:r>
              <a:rPr lang="tr-TR" sz="3200" dirty="0" smtClean="0">
                <a:latin typeface="Bahnschrift Condensed" panose="020B0502040204020203" pitchFamily="34" charset="0"/>
              </a:rPr>
              <a:t>ARŞİMET’İN BİLİM DÜNYASINA KATKILARI</a:t>
            </a:r>
            <a:endParaRPr lang="tr-TR" sz="3200" dirty="0">
              <a:latin typeface="Bahnschrift Condensed" panose="020B0502040204020203" pitchFamily="34" charset="0"/>
            </a:endParaRPr>
          </a:p>
        </p:txBody>
      </p:sp>
      <p:sp>
        <p:nvSpPr>
          <p:cNvPr id="3" name="İçerik Yer Tutucusu 2"/>
          <p:cNvSpPr>
            <a:spLocks noGrp="1"/>
          </p:cNvSpPr>
          <p:nvPr>
            <p:ph idx="1"/>
          </p:nvPr>
        </p:nvSpPr>
        <p:spPr>
          <a:xfrm>
            <a:off x="357808" y="1590261"/>
            <a:ext cx="6629401" cy="4658140"/>
          </a:xfrm>
        </p:spPr>
        <p:txBody>
          <a:bodyPr/>
          <a:lstStyle/>
          <a:p>
            <a:pPr marL="400050" lvl="1" indent="0">
              <a:buNone/>
            </a:pPr>
            <a:r>
              <a:rPr lang="tr-TR" dirty="0" smtClean="0">
                <a:latin typeface="Bahnschrift Condensed" panose="020B0502040204020203" pitchFamily="34" charset="0"/>
              </a:rPr>
              <a:t>1. Kaldırma Kuvveti</a:t>
            </a:r>
          </a:p>
          <a:p>
            <a:pPr marL="0" indent="179388" algn="just" fontAlgn="base">
              <a:buNone/>
            </a:pPr>
            <a:r>
              <a:rPr lang="tr-TR" sz="1800" dirty="0" smtClean="0">
                <a:latin typeface="Bahnschrift Condensed" panose="020B0502040204020203" pitchFamily="34" charset="0"/>
              </a:rPr>
              <a:t>Sirakuza Kralı, </a:t>
            </a:r>
            <a:r>
              <a:rPr lang="tr-TR" sz="1800" dirty="0">
                <a:latin typeface="Bahnschrift Condensed" panose="020B0502040204020203" pitchFamily="34" charset="0"/>
              </a:rPr>
              <a:t>bir kuyumcudan kendine bir taç sipariş etti. Ama tacı teslim </a:t>
            </a:r>
            <a:r>
              <a:rPr lang="tr-TR" sz="1800" dirty="0" smtClean="0">
                <a:latin typeface="Bahnschrift Condensed" panose="020B0502040204020203" pitchFamily="34" charset="0"/>
              </a:rPr>
              <a:t>aldığında tacın içine kuyumcunun gümüş karıştırdığından şüphelendi</a:t>
            </a:r>
            <a:r>
              <a:rPr lang="tr-TR" sz="1800" dirty="0" smtClean="0"/>
              <a:t>. </a:t>
            </a:r>
            <a:r>
              <a:rPr lang="tr-TR" sz="1800" dirty="0">
                <a:latin typeface="Bahnschrift Condensed" panose="020B0502040204020203" pitchFamily="34" charset="0"/>
              </a:rPr>
              <a:t>Kandırılıp kandırılmadığını belirlemesi için Arşimet’i görevlendirdi. Arşimet tacı eritemez ya da zarar </a:t>
            </a:r>
            <a:r>
              <a:rPr lang="tr-TR" sz="1800" dirty="0" smtClean="0">
                <a:latin typeface="Bahnschrift Condensed" panose="020B0502040204020203" pitchFamily="34" charset="0"/>
              </a:rPr>
              <a:t>veremezdi. Kimyasal </a:t>
            </a:r>
            <a:r>
              <a:rPr lang="tr-TR" sz="1800" dirty="0">
                <a:latin typeface="Bahnschrift Condensed" panose="020B0502040204020203" pitchFamily="34" charset="0"/>
              </a:rPr>
              <a:t>analiz de henüz icat edilmemişti</a:t>
            </a:r>
            <a:r>
              <a:rPr lang="tr-TR" sz="1800" dirty="0" smtClean="0">
                <a:latin typeface="Bahnschrift Condensed" panose="020B0502040204020203" pitchFamily="34" charset="0"/>
              </a:rPr>
              <a:t>. Bunun üzerine birçok deney yaptı.</a:t>
            </a:r>
          </a:p>
          <a:p>
            <a:pPr marL="0" indent="179388" algn="just" fontAlgn="base">
              <a:buNone/>
            </a:pPr>
            <a:r>
              <a:rPr lang="tr-TR" sz="1800" dirty="0">
                <a:latin typeface="Bahnschrift Condensed" panose="020B0502040204020203" pitchFamily="34" charset="0"/>
              </a:rPr>
              <a:t>“Evreka” anının Arşimet yıkanırken geldiği söylenir. Küvete girince su düzeyinin yükselmesi üzerine Arşimet, taşan suyun kendi vücudunun hacmine eşit olması gerektiğini anladı</a:t>
            </a:r>
            <a:r>
              <a:rPr lang="tr-TR" sz="1800" dirty="0" smtClean="0">
                <a:latin typeface="Bahnschrift Condensed" panose="020B0502040204020203" pitchFamily="34" charset="0"/>
              </a:rPr>
              <a:t>. Eğer Arşimet’ten daha iri bir insan olsaydı bu durumda havuzda daha fazla </a:t>
            </a:r>
            <a:r>
              <a:rPr lang="tr-TR" sz="1800" dirty="0">
                <a:latin typeface="Bahnschrift Condensed" panose="020B0502040204020203" pitchFamily="34" charset="0"/>
              </a:rPr>
              <a:t>su yükselecekti. Ayrıca su da onun ağırlığını dengelemek üzere kuvvet uyguluyor olmalıydı yoksa dibe çökerdi. </a:t>
            </a:r>
            <a:r>
              <a:rPr lang="tr-TR" sz="1800" dirty="0" smtClean="0">
                <a:latin typeface="Bahnschrift Condensed" panose="020B0502040204020203" pitchFamily="34" charset="0"/>
              </a:rPr>
              <a:t>Bu kuvvet de kaldırma kuvveti olmalıydı. </a:t>
            </a:r>
          </a:p>
          <a:p>
            <a:pPr marL="0" indent="179388" algn="just" fontAlgn="base">
              <a:buNone/>
            </a:pPr>
            <a:r>
              <a:rPr lang="tr-TR" sz="1800" dirty="0" smtClean="0">
                <a:latin typeface="Bahnschrift Condensed" panose="020B0502040204020203" pitchFamily="34" charset="0"/>
              </a:rPr>
              <a:t>Tacın gerçek olup olmadığını anlamak için suyun içine tacı atan Arşimet, tacın suyun dibine battığını görmüş. Arşimet'in bulduğu şey, su içine bırakılan cismin taşırdığı suyun ağırlığı kadar ağırlık kaybetmesi ve taç için verilen altının taşırdığı su ile tacın taşırdığı suyu karşılaştırarak sorunun çözülmesiydi.</a:t>
            </a:r>
            <a:endParaRPr lang="tr-TR" sz="1800" dirty="0">
              <a:latin typeface="Bahnschrift Condensed" panose="020B0502040204020203"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024" y="2279787"/>
            <a:ext cx="4680000" cy="2742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258836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6122503" y="-1113183"/>
            <a:ext cx="5915509" cy="477079"/>
          </a:xfrm>
        </p:spPr>
        <p:txBody>
          <a:bodyPr/>
          <a:lstStyle/>
          <a:p>
            <a:endParaRPr lang="tr-TR" dirty="0"/>
          </a:p>
        </p:txBody>
      </p:sp>
      <p:sp>
        <p:nvSpPr>
          <p:cNvPr id="6" name="Alt Başlık 5"/>
          <p:cNvSpPr>
            <a:spLocks noGrp="1"/>
          </p:cNvSpPr>
          <p:nvPr>
            <p:ph type="subTitle" idx="1"/>
          </p:nvPr>
        </p:nvSpPr>
        <p:spPr>
          <a:xfrm>
            <a:off x="6420678" y="566530"/>
            <a:ext cx="5617334" cy="5300871"/>
          </a:xfrm>
        </p:spPr>
        <p:txBody>
          <a:bodyPr>
            <a:normAutofit/>
          </a:bodyPr>
          <a:lstStyle/>
          <a:p>
            <a:pPr indent="268288" algn="just"/>
            <a:r>
              <a:rPr lang="tr-TR" sz="1800" cap="none" dirty="0" smtClean="0">
                <a:solidFill>
                  <a:schemeClr val="tx1"/>
                </a:solidFill>
                <a:latin typeface="Bahnschrift Condensed" panose="020B0502040204020203" pitchFamily="34" charset="0"/>
              </a:rPr>
              <a:t>Arşimet prensibi (Archimedes ilkesi veya yasası) en genel haliyle “tamamen ya da bir kısmı bir akışkana batan cisme akışkan tarafından uygulanan kaldırma kuvvetinin cismin yer değiştirdiği akışkanın ağırlığına eşit” olduğunu söyler. Akışkan yerine sıvı dersek, bir sıvının içine konulan bir cisme uygulanan kaldırma kuvveti cismin taşırdığı sıvının ağırlığına eşittir.</a:t>
            </a:r>
          </a:p>
          <a:p>
            <a:pPr indent="268288"/>
            <a:r>
              <a:rPr lang="tr-TR" sz="1800" cap="none" dirty="0" smtClean="0">
                <a:solidFill>
                  <a:schemeClr val="tx1"/>
                </a:solidFill>
                <a:latin typeface="Bahnschrift Condensed" panose="020B0502040204020203" pitchFamily="34" charset="0"/>
              </a:rPr>
              <a:t>Basit bir ifadeyle;</a:t>
            </a:r>
          </a:p>
          <a:p>
            <a:r>
              <a:rPr lang="tr-TR" sz="1800" cap="none" dirty="0" smtClean="0">
                <a:solidFill>
                  <a:schemeClr val="tx1"/>
                </a:solidFill>
                <a:latin typeface="Bahnschrift Condensed" panose="020B0502040204020203" pitchFamily="34" charset="0"/>
              </a:rPr>
              <a:t>Kaldırma </a:t>
            </a:r>
            <a:r>
              <a:rPr lang="tr-TR" sz="1800" cap="none" dirty="0">
                <a:solidFill>
                  <a:schemeClr val="tx1"/>
                </a:solidFill>
                <a:latin typeface="Bahnschrift Condensed" panose="020B0502040204020203" pitchFamily="34" charset="0"/>
              </a:rPr>
              <a:t>kuvveti = Taşan sıvının </a:t>
            </a:r>
            <a:r>
              <a:rPr lang="tr-TR" sz="1800" cap="none" dirty="0" smtClean="0">
                <a:solidFill>
                  <a:schemeClr val="tx1"/>
                </a:solidFill>
                <a:latin typeface="Bahnschrift Condensed" panose="020B0502040204020203" pitchFamily="34" charset="0"/>
              </a:rPr>
              <a:t>ağırlığı</a:t>
            </a:r>
          </a:p>
          <a:p>
            <a:endParaRPr lang="tr-TR" sz="1800" cap="none" dirty="0">
              <a:solidFill>
                <a:schemeClr val="tx1"/>
              </a:solidFill>
              <a:latin typeface="Bahnschrift Condensed" panose="020B0502040204020203"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52" y="945575"/>
            <a:ext cx="5649351" cy="522000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274" y="3285575"/>
            <a:ext cx="4704504" cy="2880000"/>
          </a:xfrm>
          <a:prstGeom prst="rect">
            <a:avLst/>
          </a:prstGeom>
        </p:spPr>
      </p:pic>
    </p:spTree>
    <p:extLst>
      <p:ext uri="{BB962C8B-B14F-4D97-AF65-F5344CB8AC3E}">
        <p14:creationId xmlns:p14="http://schemas.microsoft.com/office/powerpoint/2010/main" val="35403713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11519338" y="0"/>
            <a:ext cx="496931" cy="126898"/>
          </a:xfrm>
        </p:spPr>
        <p:txBody>
          <a:bodyPr/>
          <a:lstStyle/>
          <a:p>
            <a:endParaRPr lang="tr-TR" dirty="0"/>
          </a:p>
        </p:txBody>
      </p:sp>
      <p:sp>
        <p:nvSpPr>
          <p:cNvPr id="3" name="İçerik Yer Tutucusu 2"/>
          <p:cNvSpPr>
            <a:spLocks noGrp="1"/>
          </p:cNvSpPr>
          <p:nvPr>
            <p:ph idx="1"/>
          </p:nvPr>
        </p:nvSpPr>
        <p:spPr>
          <a:xfrm>
            <a:off x="196968" y="546537"/>
            <a:ext cx="5951584" cy="6069725"/>
          </a:xfrm>
        </p:spPr>
        <p:txBody>
          <a:bodyPr>
            <a:normAutofit/>
          </a:bodyPr>
          <a:lstStyle/>
          <a:p>
            <a:pPr marL="0" indent="536575">
              <a:buNone/>
            </a:pPr>
            <a:r>
              <a:rPr lang="tr-TR" sz="1800" dirty="0" smtClean="0">
                <a:latin typeface="Bahnschrift Condensed" panose="020B0502040204020203" pitchFamily="34" charset="0"/>
              </a:rPr>
              <a:t>2. Arşimet Vidası</a:t>
            </a:r>
          </a:p>
          <a:p>
            <a:pPr marL="0" indent="179388">
              <a:buNone/>
            </a:pPr>
            <a:endParaRPr lang="tr-TR" sz="1800" dirty="0" smtClean="0">
              <a:latin typeface="Bahnschrift Condensed" panose="020B0502040204020203" pitchFamily="34" charset="0"/>
            </a:endParaRPr>
          </a:p>
          <a:p>
            <a:pPr marL="0" indent="179388" algn="just">
              <a:buNone/>
            </a:pPr>
            <a:r>
              <a:rPr lang="tr-TR" sz="1800" dirty="0" smtClean="0">
                <a:latin typeface="Bahnschrift Condensed" panose="020B0502040204020203" pitchFamily="34" charset="0"/>
              </a:rPr>
              <a:t>‘’Arşimet burgusu’’ olarak da bilinir. Şekil boş bir silindire sarılmış düzlemden oluşmaktadır ve şekil vidaya benzer. Vida döndürüldükçe su yukarı doru hareket eder. Yani hareket enerjisi potansiyel enerjiye dönüşür. Su türbiniyle çalışma prensibi </a:t>
            </a:r>
            <a:r>
              <a:rPr lang="tr-TR" sz="1800" dirty="0">
                <a:latin typeface="Bahnschrift Condensed" panose="020B0502040204020203" pitchFamily="34" charset="0"/>
              </a:rPr>
              <a:t>aynıdır</a:t>
            </a:r>
            <a:r>
              <a:rPr lang="tr-TR" sz="1800" dirty="0" smtClean="0">
                <a:latin typeface="Bahnschrift Condensed" panose="020B0502040204020203" pitchFamily="34" charset="0"/>
              </a:rPr>
              <a:t>.</a:t>
            </a:r>
          </a:p>
          <a:p>
            <a:pPr marL="0" indent="179388" algn="just">
              <a:buNone/>
            </a:pPr>
            <a:r>
              <a:rPr lang="tr-TR" sz="1800" dirty="0" smtClean="0">
                <a:latin typeface="Bahnschrift Condensed" panose="020B0502040204020203" pitchFamily="34" charset="0"/>
              </a:rPr>
              <a:t> </a:t>
            </a:r>
            <a:r>
              <a:rPr lang="tr-TR" sz="1800" dirty="0">
                <a:latin typeface="Bahnschrift Condensed" panose="020B0502040204020203" pitchFamily="34" charset="0"/>
              </a:rPr>
              <a:t>Yüksek bir seviyedeki su düzeneğin üst kısmından girer. Suyun ağırlığı ile sarmal bölümler döner ve su daha alt bölümlere geçer. </a:t>
            </a:r>
            <a:r>
              <a:rPr lang="tr-TR" sz="1800" dirty="0" smtClean="0">
                <a:latin typeface="Bahnschrift Condensed" panose="020B0502040204020203" pitchFamily="34" charset="0"/>
              </a:rPr>
              <a:t>Böylece dönen </a:t>
            </a:r>
            <a:r>
              <a:rPr lang="tr-TR" sz="1800" dirty="0">
                <a:latin typeface="Bahnschrift Condensed" panose="020B0502040204020203" pitchFamily="34" charset="0"/>
              </a:rPr>
              <a:t>vida bir jeneratöre bağlanarak hareket enerjisi elektrik enerjisine dönüştürülür</a:t>
            </a:r>
            <a:r>
              <a:rPr lang="tr-TR" sz="1800" dirty="0" smtClean="0">
                <a:latin typeface="Bahnschrift Condensed" panose="020B0502040204020203" pitchFamily="34" charset="0"/>
              </a:rPr>
              <a:t>.</a:t>
            </a:r>
          </a:p>
          <a:p>
            <a:pPr marL="0" indent="179388" algn="just">
              <a:buNone/>
            </a:pPr>
            <a:r>
              <a:rPr lang="tr-TR" sz="1800" dirty="0" smtClean="0">
                <a:latin typeface="Bahnschrift Condensed" panose="020B0502040204020203" pitchFamily="34" charset="0"/>
              </a:rPr>
              <a:t>Kısacası Arşimet, suyun elektrik enerjisi kullanılmadan bulunduğu yerden daha yükseğe taşınabilmesi için bu vidayı icat etmiştir.</a:t>
            </a:r>
          </a:p>
          <a:p>
            <a:pPr marL="0" indent="179388" algn="just">
              <a:buNone/>
            </a:pPr>
            <a:r>
              <a:rPr lang="tr-TR" sz="1800" dirty="0" smtClean="0">
                <a:latin typeface="Bahnschrift Condensed" panose="020B0502040204020203" pitchFamily="34" charset="0"/>
              </a:rPr>
              <a:t>Geçmişte tarlaların </a:t>
            </a:r>
            <a:r>
              <a:rPr lang="tr-TR" sz="1800" dirty="0">
                <a:latin typeface="Bahnschrift Condensed" panose="020B0502040204020203" pitchFamily="34" charset="0"/>
              </a:rPr>
              <a:t>sulanmasında ve maden ocaklarındaki suyun boşaltılmasında yaygın olarak </a:t>
            </a:r>
            <a:r>
              <a:rPr lang="tr-TR" sz="1800" dirty="0" smtClean="0">
                <a:latin typeface="Bahnschrift Condensed" panose="020B0502040204020203" pitchFamily="34" charset="0"/>
              </a:rPr>
              <a:t>kullanılmıştır. </a:t>
            </a:r>
            <a:r>
              <a:rPr lang="tr-TR" sz="1800" dirty="0">
                <a:latin typeface="Bahnschrift Condensed" panose="020B0502040204020203" pitchFamily="34" charset="0"/>
              </a:rPr>
              <a:t>Günümüzde </a:t>
            </a:r>
            <a:r>
              <a:rPr lang="tr-TR" sz="1800" dirty="0" smtClean="0">
                <a:latin typeface="Bahnschrift Condensed" panose="020B0502040204020203" pitchFamily="34" charset="0"/>
              </a:rPr>
              <a:t>ise Arşimet vidası sulama sistemlerinde ve kanalizasyon arıtma sistemlerinde kullanılmaktadır.</a:t>
            </a:r>
          </a:p>
          <a:p>
            <a:pPr marL="0" indent="179388" algn="just">
              <a:buNone/>
            </a:pPr>
            <a:endParaRPr lang="tr-TR" sz="1800" dirty="0" smtClean="0">
              <a:latin typeface="Bahnschrift Condensed" panose="020B0502040204020203" pitchFamily="34" charset="0"/>
            </a:endParaRPr>
          </a:p>
          <a:p>
            <a:pPr marL="0" indent="0" algn="just">
              <a:buNone/>
            </a:pPr>
            <a:endParaRPr lang="tr-TR" sz="1800" dirty="0" smtClean="0">
              <a:latin typeface="Bahnschrift Condensed" panose="020B0502040204020203" pitchFamily="34" charset="0"/>
            </a:endParaRPr>
          </a:p>
          <a:p>
            <a:pPr marL="0" indent="357188">
              <a:buNone/>
            </a:pPr>
            <a:endParaRPr lang="tr-TR" sz="1800" dirty="0">
              <a:latin typeface="Bahnschrift Condensed" panose="020B0502040204020203"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552" y="1152621"/>
            <a:ext cx="5654831" cy="4320000"/>
          </a:xfrm>
          <a:prstGeom prst="rect">
            <a:avLst/>
          </a:prstGeom>
          <a:solidFill>
            <a:schemeClr val="bg1"/>
          </a:solidFill>
          <a:effectLst>
            <a:reflection blurRad="381000" endPos="10000" dist="50800" dir="5400000" sy="-100000" algn="bl" rotWithShape="0"/>
          </a:effectLst>
        </p:spPr>
      </p:pic>
    </p:spTree>
    <p:extLst>
      <p:ext uri="{BB962C8B-B14F-4D97-AF65-F5344CB8AC3E}">
        <p14:creationId xmlns:p14="http://schemas.microsoft.com/office/powerpoint/2010/main" val="294610401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1800" dirty="0" smtClean="0">
                <a:solidFill>
                  <a:schemeClr val="tx1"/>
                </a:solidFill>
                <a:latin typeface="Bahnschrift Condensed" panose="020B0502040204020203" pitchFamily="34" charset="0"/>
              </a:rPr>
              <a:t>3. Denge Prensibi</a:t>
            </a:r>
            <a:endParaRPr lang="tr-TR" sz="1800" dirty="0">
              <a:solidFill>
                <a:schemeClr val="tx1"/>
              </a:solidFill>
              <a:latin typeface="Bahnschrift Condensed" panose="020B0502040204020203" pitchFamily="34" charset="0"/>
            </a:endParaRPr>
          </a:p>
        </p:txBody>
      </p:sp>
      <p:pic>
        <p:nvPicPr>
          <p:cNvPr id="4" name="İçerik Yer Tutucusu 3" descr="Ekran Kırpma"/>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86499" y="1152982"/>
            <a:ext cx="4050216"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Yer Tutucusu 5"/>
          <p:cNvSpPr>
            <a:spLocks noGrp="1"/>
          </p:cNvSpPr>
          <p:nvPr>
            <p:ph type="body" idx="4294967295"/>
          </p:nvPr>
        </p:nvSpPr>
        <p:spPr>
          <a:xfrm>
            <a:off x="245096" y="4177237"/>
            <a:ext cx="5867188" cy="988652"/>
          </a:xfrm>
        </p:spPr>
        <p:txBody>
          <a:bodyPr>
            <a:normAutofit fontScale="25000" lnSpcReduction="20000"/>
          </a:bodyPr>
          <a:lstStyle/>
          <a:p>
            <a:pPr marL="0" indent="0">
              <a:buNone/>
            </a:pPr>
            <a:r>
              <a:rPr lang="tr-TR" sz="7200" dirty="0" smtClean="0">
                <a:solidFill>
                  <a:schemeClr val="tx1"/>
                </a:solidFill>
                <a:latin typeface="Bahnschrift Condensed" panose="020B0502040204020203" pitchFamily="34" charset="0"/>
              </a:rPr>
              <a:t>2. </a:t>
            </a:r>
            <a:r>
              <a:rPr lang="tr-TR" sz="7200" dirty="0">
                <a:solidFill>
                  <a:schemeClr val="tx1"/>
                </a:solidFill>
                <a:latin typeface="Bahnschrift Condensed" panose="020B0502040204020203" pitchFamily="34" charset="0"/>
              </a:rPr>
              <a:t>Eşit olmayan ağırlıklar eşit olmayan </a:t>
            </a:r>
            <a:r>
              <a:rPr lang="tr-TR" sz="7200" dirty="0" smtClean="0">
                <a:solidFill>
                  <a:schemeClr val="tx1"/>
                </a:solidFill>
                <a:latin typeface="Bahnschrift Condensed" panose="020B0502040204020203" pitchFamily="34" charset="0"/>
              </a:rPr>
              <a:t>kollara konulduğunda ise aşağıdaki koşul sağlanması gerekir.</a:t>
            </a:r>
          </a:p>
          <a:p>
            <a:pPr marL="0" indent="0">
              <a:buNone/>
            </a:pPr>
            <a:r>
              <a:rPr lang="tr-TR" sz="7200" dirty="0">
                <a:latin typeface="Bahnschrift Condensed" panose="020B0502040204020203" pitchFamily="34" charset="0"/>
              </a:rPr>
              <a:t>                                          </a:t>
            </a:r>
            <a:r>
              <a:rPr lang="tr-TR" sz="7200" dirty="0" smtClean="0">
                <a:latin typeface="Bahnschrift Condensed" panose="020B0502040204020203" pitchFamily="34" charset="0"/>
              </a:rPr>
              <a:t>F×x=P×y</a:t>
            </a:r>
            <a:endParaRPr lang="tr-TR" sz="7200" dirty="0">
              <a:solidFill>
                <a:schemeClr val="tx1"/>
              </a:solidFill>
              <a:latin typeface="Bahnschrift Condensed" panose="020B0502040204020203" pitchFamily="34" charset="0"/>
            </a:endParaRPr>
          </a:p>
        </p:txBody>
      </p:sp>
      <p:sp>
        <p:nvSpPr>
          <p:cNvPr id="8" name="İçerik Yer Tutucusu 7"/>
          <p:cNvSpPr>
            <a:spLocks noGrp="1"/>
          </p:cNvSpPr>
          <p:nvPr>
            <p:ph sz="quarter" idx="4294967295"/>
          </p:nvPr>
        </p:nvSpPr>
        <p:spPr>
          <a:xfrm>
            <a:off x="4788816" y="1480008"/>
            <a:ext cx="6804115" cy="1329867"/>
          </a:xfrm>
        </p:spPr>
        <p:txBody>
          <a:bodyPr>
            <a:normAutofit fontScale="92500" lnSpcReduction="20000"/>
          </a:bodyPr>
          <a:lstStyle/>
          <a:p>
            <a:pPr marL="0" indent="263525">
              <a:buNone/>
            </a:pPr>
            <a:r>
              <a:rPr lang="tr-TR" dirty="0">
                <a:latin typeface="Bahnschrift Condensed" panose="020B0502040204020203" pitchFamily="34" charset="0"/>
              </a:rPr>
              <a:t>İlk defa denge prensiplerini ortaya koyan bilim </a:t>
            </a:r>
            <a:r>
              <a:rPr lang="tr-TR" dirty="0" smtClean="0">
                <a:latin typeface="Bahnschrift Condensed" panose="020B0502040204020203" pitchFamily="34" charset="0"/>
              </a:rPr>
              <a:t>adamı </a:t>
            </a:r>
            <a:r>
              <a:rPr lang="tr-TR" dirty="0">
                <a:latin typeface="Bahnschrift Condensed" panose="020B0502040204020203" pitchFamily="34" charset="0"/>
              </a:rPr>
              <a:t>Arşimet'tir</a:t>
            </a:r>
            <a:r>
              <a:rPr lang="tr-TR" dirty="0" smtClean="0">
                <a:latin typeface="Bahnschrift Condensed" panose="020B0502040204020203" pitchFamily="34" charset="0"/>
              </a:rPr>
              <a:t>. Denge prensibinin bazı maddeleri şunlardır :</a:t>
            </a:r>
          </a:p>
          <a:p>
            <a:pPr marL="0" indent="0">
              <a:buNone/>
            </a:pPr>
            <a:r>
              <a:rPr lang="tr-TR" dirty="0" smtClean="0">
                <a:latin typeface="Bahnschrift Condensed" panose="020B0502040204020203" pitchFamily="34" charset="0"/>
              </a:rPr>
              <a:t>1.  Eşit uzunlukta kollara asılmış eşit ağırlıklar birbirini dengeler.</a:t>
            </a:r>
          </a:p>
          <a:p>
            <a:pPr marL="0" indent="0">
              <a:buNone/>
            </a:pPr>
            <a:r>
              <a:rPr lang="tr-TR" dirty="0" smtClean="0">
                <a:latin typeface="Bahnschrift Condensed" panose="020B0502040204020203" pitchFamily="34" charset="0"/>
              </a:rPr>
              <a:t>                                                     x=y ise F=P</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268" y="3312982"/>
            <a:ext cx="4308663"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93097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3633" y="527901"/>
            <a:ext cx="5242941" cy="865695"/>
          </a:xfrm>
        </p:spPr>
        <p:txBody>
          <a:bodyPr/>
          <a:lstStyle/>
          <a:p>
            <a:r>
              <a:rPr lang="tr-TR" sz="1800" dirty="0" smtClean="0">
                <a:solidFill>
                  <a:schemeClr val="tx1"/>
                </a:solidFill>
                <a:latin typeface="Bahnschrift Condensed" panose="020B0502040204020203" pitchFamily="34" charset="0"/>
              </a:rPr>
              <a:t>4. Pi Sayısının Bulunması</a:t>
            </a:r>
            <a:endParaRPr lang="tr-TR" sz="1800" dirty="0">
              <a:solidFill>
                <a:schemeClr val="tx1"/>
              </a:solidFill>
              <a:latin typeface="Bahnschrift Condensed" panose="020B0502040204020203" pitchFamily="34" charset="0"/>
            </a:endParaRPr>
          </a:p>
        </p:txBody>
      </p:sp>
      <p:sp>
        <p:nvSpPr>
          <p:cNvPr id="3" name="İçerik Yer Tutucusu 2"/>
          <p:cNvSpPr>
            <a:spLocks noGrp="1"/>
          </p:cNvSpPr>
          <p:nvPr>
            <p:ph idx="1"/>
          </p:nvPr>
        </p:nvSpPr>
        <p:spPr>
          <a:xfrm>
            <a:off x="3892231" y="1180709"/>
            <a:ext cx="5506293" cy="3297023"/>
          </a:xfrm>
        </p:spPr>
        <p:txBody>
          <a:bodyPr>
            <a:normAutofit fontScale="92500" lnSpcReduction="20000"/>
          </a:bodyPr>
          <a:lstStyle/>
          <a:p>
            <a:pPr marL="0" indent="357188" algn="just">
              <a:buNone/>
            </a:pPr>
            <a:r>
              <a:rPr lang="tr-TR" sz="1800" dirty="0">
                <a:latin typeface="Bahnschrift Condensed" panose="020B0502040204020203" pitchFamily="34" charset="0"/>
              </a:rPr>
              <a:t>Kaynaklar pi sayısı </a:t>
            </a:r>
            <a:r>
              <a:rPr lang="tr-TR" sz="1800" dirty="0" smtClean="0">
                <a:latin typeface="Bahnschrift Condensed" panose="020B0502040204020203" pitchFamily="34" charset="0"/>
              </a:rPr>
              <a:t>için yaklaşık ilk </a:t>
            </a:r>
            <a:r>
              <a:rPr lang="tr-TR" sz="1800" dirty="0">
                <a:latin typeface="Bahnschrift Condensed" panose="020B0502040204020203" pitchFamily="34" charset="0"/>
              </a:rPr>
              <a:t>gerçek değerin, Arşimet (Archimedes) tarafından kullanıldığını belirtir. Bir dairenin alanının, tabanı bu dairenin çevresine ve yüksekliği ise yarıçapına eşit bir üçgenin alanına eşit olduğunu kanıtlayarak pi değerinin 3 + 1/7 ve 3 + 10/71 arasında bulunduğunu göstermiştir. </a:t>
            </a:r>
            <a:r>
              <a:rPr lang="tr-TR" sz="1800" dirty="0" smtClean="0">
                <a:latin typeface="Bahnschrift Condensed" panose="020B0502040204020203" pitchFamily="34" charset="0"/>
              </a:rPr>
              <a:t>Bu </a:t>
            </a:r>
            <a:r>
              <a:rPr lang="tr-TR" sz="1800" dirty="0">
                <a:latin typeface="Bahnschrift Condensed" panose="020B0502040204020203" pitchFamily="34" charset="0"/>
              </a:rPr>
              <a:t>iki kesrin ondalık sayı karşılığı 3,142 ve 3,1408 dir. Bu iki </a:t>
            </a:r>
            <a:r>
              <a:rPr lang="tr-TR" sz="1800" dirty="0" smtClean="0">
                <a:latin typeface="Bahnschrift Condensed" panose="020B0502040204020203" pitchFamily="34" charset="0"/>
              </a:rPr>
              <a:t>değer </a:t>
            </a:r>
            <a:r>
              <a:rPr lang="tr-TR" sz="1800" dirty="0">
                <a:latin typeface="Bahnschrift Condensed" panose="020B0502040204020203" pitchFamily="34" charset="0"/>
              </a:rPr>
              <a:t>pi sayısının, bugünkü bilinen gerçek değerine çok yakın olan bir değerdir</a:t>
            </a:r>
            <a:r>
              <a:rPr lang="tr-TR" sz="1800" dirty="0" smtClean="0">
                <a:latin typeface="Bahnschrift Condensed" panose="020B0502040204020203" pitchFamily="34" charset="0"/>
              </a:rPr>
              <a:t>. Arşimet, bu değeri Tüketme Yöntemini kullanarak bulmuştur.</a:t>
            </a:r>
            <a:endParaRPr lang="tr-TR" sz="1800" dirty="0">
              <a:latin typeface="Bahnschrift Condensed" panose="020B0502040204020203" pitchFamily="34" charset="0"/>
            </a:endParaRPr>
          </a:p>
          <a:p>
            <a:pPr marL="0" indent="357188" algn="just">
              <a:buNone/>
            </a:pPr>
            <a:r>
              <a:rPr lang="tr-TR" sz="1800" dirty="0">
                <a:latin typeface="Bahnschrift Condensed" panose="020B0502040204020203" pitchFamily="34" charset="0"/>
              </a:rPr>
              <a:t>Arşimet’ten </a:t>
            </a:r>
            <a:r>
              <a:rPr lang="tr-TR" sz="1800" dirty="0" smtClean="0">
                <a:latin typeface="Bahnschrift Condensed" panose="020B0502040204020203" pitchFamily="34" charset="0"/>
              </a:rPr>
              <a:t>sonra pi </a:t>
            </a:r>
            <a:r>
              <a:rPr lang="tr-TR" sz="1800" dirty="0">
                <a:latin typeface="Bahnschrift Condensed" panose="020B0502040204020203" pitchFamily="34" charset="0"/>
              </a:rPr>
              <a:t>sayısı; Klaudyos Batlamyus tarafından 3,14166, Çinli Zu Chongzhi  tarafından 355/113, İtalyan Lazzarini tarafından 3,1415926 ve Fibonacci tarafından 3.141818 olarak hesaplandı. 1700’lü yıllardan sonra Yunanlı matematikçiler tarafından hem sembolü hem de değeri belirlenen pi sayısı, 3,14 değeri sabit kabul edilerek hala hesaplanmaya devam ediyor. </a:t>
            </a:r>
            <a:endParaRPr lang="tr-TR" sz="1800" dirty="0" smtClean="0">
              <a:latin typeface="Bahnschrift Condensed" panose="020B0502040204020203"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2" y="1180709"/>
            <a:ext cx="3600000" cy="216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1062" y="4316692"/>
            <a:ext cx="3240000" cy="2160000"/>
          </a:xfrm>
          <a:prstGeom prst="rect">
            <a:avLst/>
          </a:prstGeom>
        </p:spPr>
      </p:pic>
    </p:spTree>
    <p:extLst>
      <p:ext uri="{BB962C8B-B14F-4D97-AF65-F5344CB8AC3E}">
        <p14:creationId xmlns:p14="http://schemas.microsoft.com/office/powerpoint/2010/main" val="241829982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7265" y="509047"/>
            <a:ext cx="9155289" cy="414780"/>
          </a:xfrm>
        </p:spPr>
        <p:txBody>
          <a:bodyPr/>
          <a:lstStyle/>
          <a:p>
            <a:pPr indent="263525"/>
            <a:r>
              <a:rPr lang="tr-TR" sz="1800" dirty="0" smtClean="0">
                <a:solidFill>
                  <a:schemeClr val="tx1"/>
                </a:solidFill>
                <a:latin typeface="Bahnschrift Condensed" panose="020B0502040204020203" pitchFamily="34" charset="0"/>
              </a:rPr>
              <a:t>5. Kürenin Yüzölçümü ve Hacminin Hesaplanması</a:t>
            </a:r>
            <a:endParaRPr lang="tr-TR" sz="1800" dirty="0">
              <a:solidFill>
                <a:schemeClr val="tx1"/>
              </a:solidFill>
              <a:latin typeface="Bahnschrift Condensed" panose="020B0502040204020203" pitchFamily="34" charset="0"/>
            </a:endParaRPr>
          </a:p>
        </p:txBody>
      </p:sp>
      <p:sp>
        <p:nvSpPr>
          <p:cNvPr id="3" name="İçerik Yer Tutucusu 2"/>
          <p:cNvSpPr>
            <a:spLocks noGrp="1"/>
          </p:cNvSpPr>
          <p:nvPr>
            <p:ph idx="1"/>
          </p:nvPr>
        </p:nvSpPr>
        <p:spPr>
          <a:xfrm>
            <a:off x="631596" y="1018095"/>
            <a:ext cx="10030119" cy="5015059"/>
          </a:xfrm>
        </p:spPr>
        <p:txBody>
          <a:bodyPr>
            <a:normAutofit/>
          </a:bodyPr>
          <a:lstStyle/>
          <a:p>
            <a:pPr marL="0" indent="179388" algn="just">
              <a:buNone/>
            </a:pPr>
            <a:r>
              <a:rPr lang="tr-TR" sz="1800" dirty="0">
                <a:latin typeface="Bahnschrift Condensed" panose="020B0502040204020203" pitchFamily="34" charset="0"/>
              </a:rPr>
              <a:t>Arşimet, küre gibi bir cismin yaklaşık hacmini, küreyi bir dizi küçük silindire bölüp, ortaya çıkan bu silindirlerin hacimlerini toplayarak hesaplamıştır. Bu silindirleri daha da ince olacak şekilde bölerek, yaklaşımının gerçek değere daha yakın olduğunu fark etmiştir. </a:t>
            </a:r>
            <a:endParaRPr lang="tr-TR" sz="1800" dirty="0" smtClean="0">
              <a:latin typeface="Bahnschrift Condensed" panose="020B0502040204020203" pitchFamily="34" charset="0"/>
            </a:endParaRPr>
          </a:p>
          <a:p>
            <a:pPr marL="0" indent="179388" algn="just">
              <a:buNone/>
            </a:pPr>
            <a:r>
              <a:rPr lang="tr-TR" sz="1800" dirty="0">
                <a:latin typeface="Bahnschrift Condensed" panose="020B0502040204020203" pitchFamily="34" charset="0"/>
              </a:rPr>
              <a:t>Pi sayısının bulunması ile birlikte kürenin ve silindirin hacmi bulunmuştur. </a:t>
            </a:r>
            <a:endParaRPr lang="tr-TR" sz="1800" dirty="0" smtClean="0">
              <a:latin typeface="Bahnschrift Condensed" panose="020B0502040204020203" pitchFamily="34" charset="0"/>
            </a:endParaRPr>
          </a:p>
          <a:p>
            <a:pPr marL="0" indent="179388" algn="just">
              <a:buNone/>
            </a:pPr>
            <a:r>
              <a:rPr lang="tr-TR" sz="1800" dirty="0" smtClean="0">
                <a:latin typeface="Bahnschrift Condensed" panose="020B0502040204020203" pitchFamily="34" charset="0"/>
              </a:rPr>
              <a:t>Arşimet</a:t>
            </a:r>
            <a:r>
              <a:rPr lang="tr-TR" sz="1800" dirty="0">
                <a:latin typeface="Bahnschrift Condensed" panose="020B0502040204020203" pitchFamily="34" charset="0"/>
              </a:rPr>
              <a:t>, </a:t>
            </a:r>
            <a:r>
              <a:rPr lang="tr-TR" sz="1800" dirty="0">
                <a:latin typeface="Bahnschrift Condensed" panose="020B0502040204020203" pitchFamily="34" charset="0"/>
              </a:rPr>
              <a:t>Eudoxus’tan</a:t>
            </a:r>
            <a:r>
              <a:rPr lang="tr-TR" sz="1800" dirty="0">
                <a:latin typeface="Bahnschrift Condensed" panose="020B0502040204020203" pitchFamily="34" charset="0"/>
              </a:rPr>
              <a:t> önce doğru olduğu düşünülen, fakat ilk defa </a:t>
            </a:r>
            <a:r>
              <a:rPr lang="tr-TR" sz="1800" dirty="0">
                <a:latin typeface="Bahnschrift Condensed" panose="020B0502040204020203" pitchFamily="34" charset="0"/>
              </a:rPr>
              <a:t>Eudoxus</a:t>
            </a:r>
            <a:r>
              <a:rPr lang="tr-TR" sz="1800" dirty="0">
                <a:latin typeface="Bahnschrift Condensed" panose="020B0502040204020203" pitchFamily="34" charset="0"/>
              </a:rPr>
              <a:t> tarafından kanıtlanan iki teoremden de bahseder: Birincisi, bir piramidin hacmi, aynı taban ve yüksekliğe sahip bir prizmanın hacminin üçte biridir. İkincisi ise bir koninin hacmi, aynı taban ve yüksekliğe sahip bir silindirin hacminin üçte biridir.</a:t>
            </a:r>
            <a:endParaRPr lang="tr-TR" sz="1800" dirty="0" smtClean="0">
              <a:latin typeface="Bahnschrift Condensed" panose="020B0502040204020203" pitchFamily="34" charset="0"/>
            </a:endParaRPr>
          </a:p>
          <a:p>
            <a:pPr marL="0" indent="179388" algn="just">
              <a:buNone/>
            </a:pPr>
            <a:r>
              <a:rPr lang="tr-TR" sz="1800" dirty="0" smtClean="0">
                <a:latin typeface="Bahnschrift Condensed" panose="020B0502040204020203" pitchFamily="34" charset="0"/>
              </a:rPr>
              <a:t>                                                                                             Kürenin hacminin 4/3</a:t>
            </a:r>
            <a:r>
              <a:rPr lang="el-GR" sz="1800" dirty="0" smtClean="0">
                <a:latin typeface="Bahnschrift Condensed" panose="020B0502040204020203" pitchFamily="34" charset="0"/>
              </a:rPr>
              <a:t>π</a:t>
            </a:r>
            <a:r>
              <a:rPr lang="tr-TR" sz="1800" dirty="0" smtClean="0">
                <a:latin typeface="Bahnschrift Condensed" panose="020B0502040204020203" pitchFamily="34" charset="0"/>
              </a:rPr>
              <a:t>r³</a:t>
            </a:r>
            <a:r>
              <a:rPr lang="tr-TR" sz="1800" dirty="0">
                <a:latin typeface="Bahnschrift Condensed" panose="020B0502040204020203" pitchFamily="34" charset="0"/>
              </a:rPr>
              <a:t> </a:t>
            </a:r>
            <a:r>
              <a:rPr lang="tr-TR" sz="1800" dirty="0" smtClean="0">
                <a:latin typeface="Bahnschrift Condensed" panose="020B0502040204020203" pitchFamily="34" charset="0"/>
              </a:rPr>
              <a:t>, yüzölçümünün </a:t>
            </a:r>
            <a:r>
              <a:rPr lang="el-GR" sz="1800" dirty="0" smtClean="0">
                <a:latin typeface="Bahnschrift Condensed" panose="020B0502040204020203" pitchFamily="34" charset="0"/>
              </a:rPr>
              <a:t>4π</a:t>
            </a:r>
            <a:r>
              <a:rPr lang="tr-TR" sz="1800" dirty="0" smtClean="0">
                <a:latin typeface="Bahnschrift Condensed" panose="020B0502040204020203" pitchFamily="34" charset="0"/>
              </a:rPr>
              <a:t>r</a:t>
            </a:r>
            <a:r>
              <a:rPr lang="tr-TR" sz="1800" baseline="30000" dirty="0" smtClean="0">
                <a:latin typeface="Bahnschrift Condensed" panose="020B0502040204020203" pitchFamily="34" charset="0"/>
              </a:rPr>
              <a:t>2</a:t>
            </a:r>
            <a:r>
              <a:rPr lang="tr-TR" sz="1600" dirty="0">
                <a:latin typeface="Bahnschrift Condensed" panose="020B0502040204020203" pitchFamily="34" charset="0"/>
              </a:rPr>
              <a:t> </a:t>
            </a:r>
            <a:r>
              <a:rPr lang="tr-TR" sz="1600" dirty="0" smtClean="0">
                <a:latin typeface="Bahnschrift Condensed" panose="020B0502040204020203" pitchFamily="34" charset="0"/>
              </a:rPr>
              <a:t>ve silindirin hacminin ise								        </a:t>
            </a:r>
            <a:r>
              <a:rPr lang="el-GR" sz="1800" dirty="0" smtClean="0">
                <a:latin typeface="Bahnschrift Condensed" panose="020B0502040204020203" pitchFamily="34" charset="0"/>
              </a:rPr>
              <a:t>π</a:t>
            </a:r>
            <a:r>
              <a:rPr lang="tr-TR" sz="1800" dirty="0" smtClean="0">
                <a:latin typeface="Bahnschrift Condensed" panose="020B0502040204020203" pitchFamily="34" charset="0"/>
              </a:rPr>
              <a:t>r²h formülleriyle </a:t>
            </a:r>
            <a:r>
              <a:rPr lang="tr-TR" sz="1600" dirty="0" smtClean="0">
                <a:latin typeface="Bahnschrift Condensed" panose="020B0502040204020203" pitchFamily="34" charset="0"/>
              </a:rPr>
              <a:t>hesaplandığını bulmuştur.</a:t>
            </a:r>
          </a:p>
          <a:p>
            <a:pPr marL="0" indent="179388" algn="just">
              <a:buNone/>
            </a:pPr>
            <a:r>
              <a:rPr lang="tr-TR" sz="1600">
                <a:latin typeface="Bahnschrift Condensed" panose="020B0502040204020203" pitchFamily="34" charset="0"/>
              </a:rPr>
              <a:t> </a:t>
            </a:r>
            <a:r>
              <a:rPr lang="tr-TR" sz="1600" smtClean="0">
                <a:latin typeface="Bahnschrift Condensed" panose="020B0502040204020203" pitchFamily="34" charset="0"/>
              </a:rPr>
              <a:t>                                                                                                      </a:t>
            </a:r>
            <a:r>
              <a:rPr lang="tr-TR" sz="1800" smtClean="0">
                <a:latin typeface="Bahnschrift Condensed" panose="020B0502040204020203" pitchFamily="34" charset="0"/>
              </a:rPr>
              <a:t>Bunun </a:t>
            </a:r>
            <a:r>
              <a:rPr lang="tr-TR" sz="1800" dirty="0">
                <a:latin typeface="Bahnschrift Condensed" panose="020B0502040204020203" pitchFamily="34" charset="0"/>
              </a:rPr>
              <a:t>yanı sıra </a:t>
            </a:r>
            <a:r>
              <a:rPr lang="tr-TR" sz="1800" dirty="0" smtClean="0">
                <a:latin typeface="Bahnschrift Condensed" panose="020B0502040204020203" pitchFamily="34" charset="0"/>
              </a:rPr>
              <a:t>eğri </a:t>
            </a:r>
            <a:r>
              <a:rPr lang="tr-TR" sz="1800" dirty="0">
                <a:latin typeface="Bahnschrift Condensed" panose="020B0502040204020203" pitchFamily="34" charset="0"/>
              </a:rPr>
              <a:t>yüzeylerin alanlarını hesaplayan formülü </a:t>
            </a:r>
            <a:r>
              <a:rPr lang="tr-TR" sz="1800" dirty="0" smtClean="0">
                <a:latin typeface="Bahnschrift Condensed" panose="020B0502040204020203" pitchFamily="34" charset="0"/>
              </a:rPr>
              <a:t>bulmuş 								       ve kullanmıştır. Bir parabol kesmesini dörtgenleştirirken sonsuz küçükler 								       hesabına yaklaşmıştır. Bu hesap modern matematiğin gelişmesinin temeli 								       olmuştur. İleride keşfedilen diferansiyel denklemler ve integral hesabı için </a:t>
            </a:r>
            <a:r>
              <a:rPr lang="tr-TR" sz="1800" dirty="0" smtClean="0">
                <a:latin typeface="Bahnschrift Condensed" panose="020B0502040204020203" pitchFamily="34" charset="0"/>
              </a:rPr>
              <a:t>								       iyi bir </a:t>
            </a:r>
            <a:r>
              <a:rPr lang="tr-TR" sz="1800" dirty="0" smtClean="0">
                <a:latin typeface="Bahnschrift Condensed" panose="020B0502040204020203" pitchFamily="34" charset="0"/>
              </a:rPr>
              <a:t>temel oluşturmuştur.												</a:t>
            </a:r>
            <a:endParaRPr lang="tr-TR" sz="1800" baseline="30000" dirty="0" smtClean="0">
              <a:latin typeface="Bahnschrift Condensed" panose="020B0502040204020203" pitchFamily="34" charset="0"/>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65" y="3418886"/>
            <a:ext cx="3192473" cy="2520000"/>
          </a:xfrm>
          <a:prstGeom prst="rect">
            <a:avLst/>
          </a:prstGeom>
        </p:spPr>
      </p:pic>
    </p:spTree>
    <p:extLst>
      <p:ext uri="{BB962C8B-B14F-4D97-AF65-F5344CB8AC3E}">
        <p14:creationId xmlns:p14="http://schemas.microsoft.com/office/powerpoint/2010/main" val="418488618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Koyu Tonlar">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2296</TotalTime>
  <Words>901</Words>
  <Application>Microsoft Office PowerPoint</Application>
  <PresentationFormat>Geniş ekran</PresentationFormat>
  <Paragraphs>59</Paragraphs>
  <Slides>13</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Bahnschrift Condensed</vt:lpstr>
      <vt:lpstr>Calibri</vt:lpstr>
      <vt:lpstr>Century Gothic</vt:lpstr>
      <vt:lpstr>Wingdings 3</vt:lpstr>
      <vt:lpstr>İyon</vt:lpstr>
      <vt:lpstr>ARŞİMET’İN HAYATI ve BİLİM DÜNYASINA KATKILARI </vt:lpstr>
      <vt:lpstr>PowerPoint Sunusu</vt:lpstr>
      <vt:lpstr>PowerPoint Sunusu</vt:lpstr>
      <vt:lpstr>ARŞİMET’İN BİLİM DÜNYASINA KATKILARI</vt:lpstr>
      <vt:lpstr>PowerPoint Sunusu</vt:lpstr>
      <vt:lpstr>PowerPoint Sunusu</vt:lpstr>
      <vt:lpstr>3. Denge Prensibi</vt:lpstr>
      <vt:lpstr>4. Pi Sayısının Bulunması</vt:lpstr>
      <vt:lpstr>5. Kürenin Yüzölçümü ve Hacminin Hesaplanması</vt:lpstr>
      <vt:lpstr>TÜKETME YÖNTEMİ </vt:lpstr>
      <vt:lpstr> Arşimet işte bu şekilde bir çemberin çevresine iyice yaklaşacak şekilde düzgün çokgenler kullanarak işleme devam etti. Son olarak, çemberin içinde ve dışında 96 kenarlı bir düzgün çokgenin çevresini hesapladı. 96 kenarlı düzgün bir çokgen, büyüteçle bakılmadığı sürece bir çember ile neredeyse aynı gözüküyordu.                96 kenarlı çokgeni kullanarak, Arşimet π sayısının 3.1408 ve 3.1429 arasında bir sayı                  olduğunu buldu. Eğer bulduğu bu sayıyı ortalama bir değer olarak verirsek, Pi sayısını          3.141868115 olarak bulmuştur. Bulduğu bu değer, hesap makinelerindeki değerden sadece          10000’de 1 farklılık gösteriyor.</vt:lpstr>
      <vt:lpstr>ARŞİMET’İN ESERLERİNDEN BAZILARI</vt:lpstr>
      <vt:lpstr>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ARŞİMET</dc:title>
  <dc:creator>Kübra VAR</dc:creator>
  <cp:lastModifiedBy>Kübra VAR</cp:lastModifiedBy>
  <cp:revision>47</cp:revision>
  <dcterms:created xsi:type="dcterms:W3CDTF">2021-11-06T22:02:20Z</dcterms:created>
  <dcterms:modified xsi:type="dcterms:W3CDTF">2021-11-13T19:48:42Z</dcterms:modified>
</cp:coreProperties>
</file>