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3" r:id="rId17"/>
    <p:sldId id="268" r:id="rId18"/>
    <p:sldId id="269"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2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Başlık 28"/>
          <p:cNvSpPr>
            <a:spLocks noGrp="1"/>
          </p:cNvSpPr>
          <p:nvPr>
            <p:ph type="ctrTitle"/>
          </p:nvPr>
        </p:nvSpPr>
        <p:spPr>
          <a:xfrm>
            <a:off x="381000" y="4853411"/>
            <a:ext cx="8458200" cy="1222375"/>
          </a:xfrm>
        </p:spPr>
        <p:txBody>
          <a:bodyPr anchor="t"/>
          <a:lstStyle/>
          <a:p>
            <a:r>
              <a:rPr kumimoji="0" lang="tr-TR"/>
              <a:t>Asıl başlık stili için tıklatın</a:t>
            </a:r>
            <a:endParaRPr kumimoji="0" lang="en-US"/>
          </a:p>
        </p:txBody>
      </p:sp>
      <p:sp>
        <p:nvSpPr>
          <p:cNvPr id="9" name="Alt Başlık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16" name="Veri Yer Tutucusu 15"/>
          <p:cNvSpPr>
            <a:spLocks noGrp="1"/>
          </p:cNvSpPr>
          <p:nvPr>
            <p:ph type="dt" sz="half" idx="10"/>
          </p:nvPr>
        </p:nvSpPr>
        <p:spPr/>
        <p:txBody>
          <a:bodyPr/>
          <a:lstStyle/>
          <a:p>
            <a:fld id="{4BA532C9-D416-4388-8B6D-0D5E197993B5}" type="datetimeFigureOut">
              <a:rPr lang="tr-TR" smtClean="0"/>
              <a:t>29.12.2021</a:t>
            </a:fld>
            <a:endParaRPr lang="tr-TR"/>
          </a:p>
        </p:txBody>
      </p:sp>
      <p:sp>
        <p:nvSpPr>
          <p:cNvPr id="2" name="Altbilgi Yer Tutucusu 1"/>
          <p:cNvSpPr>
            <a:spLocks noGrp="1"/>
          </p:cNvSpPr>
          <p:nvPr>
            <p:ph type="ftr" sz="quarter" idx="11"/>
          </p:nvPr>
        </p:nvSpPr>
        <p:spPr/>
        <p:txBody>
          <a:bodyPr/>
          <a:lstStyle/>
          <a:p>
            <a:endParaRPr lang="tr-TR"/>
          </a:p>
        </p:txBody>
      </p:sp>
      <p:sp>
        <p:nvSpPr>
          <p:cNvPr id="15" name="Slayt Numarası Yer Tutucusu 14"/>
          <p:cNvSpPr>
            <a:spLocks noGrp="1"/>
          </p:cNvSpPr>
          <p:nvPr>
            <p:ph type="sldNum" sz="quarter" idx="12"/>
          </p:nvPr>
        </p:nvSpPr>
        <p:spPr>
          <a:xfrm>
            <a:off x="8229600" y="6473952"/>
            <a:ext cx="758952" cy="246888"/>
          </a:xfrm>
        </p:spPr>
        <p:txBody>
          <a:bodyPr/>
          <a:lstStyle/>
          <a:p>
            <a:fld id="{FABB56AB-38A5-49F5-97E6-C087ABBC736F}"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4BA532C9-D416-4388-8B6D-0D5E197993B5}" type="datetimeFigureOut">
              <a:rPr lang="tr-TR" smtClean="0"/>
              <a:t>29.12.2021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BB56AB-38A5-49F5-97E6-C087ABBC736F}"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549276"/>
            <a:ext cx="1828800" cy="5851525"/>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57200" y="549276"/>
            <a:ext cx="62484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4BA532C9-D416-4388-8B6D-0D5E197993B5}" type="datetimeFigureOut">
              <a:rPr lang="tr-TR" smtClean="0"/>
              <a:t>29.12.2021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BB56AB-38A5-49F5-97E6-C087ABBC736F}"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Başlık 21"/>
          <p:cNvSpPr>
            <a:spLocks noGrp="1"/>
          </p:cNvSpPr>
          <p:nvPr>
            <p:ph type="title"/>
          </p:nvPr>
        </p:nvSpPr>
        <p:spPr/>
        <p:txBody>
          <a:bodyPr/>
          <a:lstStyle/>
          <a:p>
            <a:r>
              <a:rPr kumimoji="0" lang="tr-TR"/>
              <a:t>Asıl başlık stili için tıklatın</a:t>
            </a:r>
            <a:endParaRPr kumimoji="0" lang="en-US"/>
          </a:p>
        </p:txBody>
      </p:sp>
      <p:sp>
        <p:nvSpPr>
          <p:cNvPr id="27" name="İçerik Yer Tutucusu 26"/>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5" name="Veri Yer Tutucusu 24"/>
          <p:cNvSpPr>
            <a:spLocks noGrp="1"/>
          </p:cNvSpPr>
          <p:nvPr>
            <p:ph type="dt" sz="half" idx="10"/>
          </p:nvPr>
        </p:nvSpPr>
        <p:spPr/>
        <p:txBody>
          <a:bodyPr/>
          <a:lstStyle/>
          <a:p>
            <a:fld id="{4BA532C9-D416-4388-8B6D-0D5E197993B5}" type="datetimeFigureOut">
              <a:rPr lang="tr-TR" smtClean="0"/>
              <a:t>29.12.2021</a:t>
            </a:fld>
            <a:endParaRPr lang="tr-TR"/>
          </a:p>
        </p:txBody>
      </p:sp>
      <p:sp>
        <p:nvSpPr>
          <p:cNvPr id="19" name="Altbilgi Yer Tutucusu 18"/>
          <p:cNvSpPr>
            <a:spLocks noGrp="1"/>
          </p:cNvSpPr>
          <p:nvPr>
            <p:ph type="ftr" sz="quarter" idx="11"/>
          </p:nvPr>
        </p:nvSpPr>
        <p:spPr>
          <a:xfrm>
            <a:off x="3581400" y="76200"/>
            <a:ext cx="2895600" cy="288925"/>
          </a:xfrm>
        </p:spPr>
        <p:txBody>
          <a:bodyPr/>
          <a:lstStyle/>
          <a:p>
            <a:endParaRPr lang="tr-TR"/>
          </a:p>
        </p:txBody>
      </p:sp>
      <p:sp>
        <p:nvSpPr>
          <p:cNvPr id="16" name="Slayt Numarası Yer Tutucusu 15"/>
          <p:cNvSpPr>
            <a:spLocks noGrp="1"/>
          </p:cNvSpPr>
          <p:nvPr>
            <p:ph type="sldNum" sz="quarter" idx="12"/>
          </p:nvPr>
        </p:nvSpPr>
        <p:spPr>
          <a:xfrm>
            <a:off x="8229600" y="6473952"/>
            <a:ext cx="758952" cy="246888"/>
          </a:xfrm>
        </p:spPr>
        <p:txBody>
          <a:bodyPr/>
          <a:lstStyle/>
          <a:p>
            <a:fld id="{FABB56AB-38A5-49F5-97E6-C087ABBC736F}"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Metin Yer Tutucus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19" name="Veri Yer Tutucusu 18"/>
          <p:cNvSpPr>
            <a:spLocks noGrp="1"/>
          </p:cNvSpPr>
          <p:nvPr>
            <p:ph type="dt" sz="half" idx="10"/>
          </p:nvPr>
        </p:nvSpPr>
        <p:spPr/>
        <p:txBody>
          <a:bodyPr/>
          <a:lstStyle/>
          <a:p>
            <a:fld id="{4BA532C9-D416-4388-8B6D-0D5E197993B5}" type="datetimeFigureOut">
              <a:rPr lang="tr-TR" smtClean="0"/>
              <a:t>29.12.2021</a:t>
            </a:fld>
            <a:endParaRPr lang="tr-TR"/>
          </a:p>
        </p:txBody>
      </p:sp>
      <p:sp>
        <p:nvSpPr>
          <p:cNvPr id="11" name="Altbilgi Yer Tutucusu 10"/>
          <p:cNvSpPr>
            <a:spLocks noGrp="1"/>
          </p:cNvSpPr>
          <p:nvPr>
            <p:ph type="ftr" sz="quarter" idx="11"/>
          </p:nvPr>
        </p:nvSpPr>
        <p:spPr/>
        <p:txBody>
          <a:bodyPr/>
          <a:lstStyle/>
          <a:p>
            <a:endParaRPr lang="tr-TR"/>
          </a:p>
        </p:txBody>
      </p:sp>
      <p:sp>
        <p:nvSpPr>
          <p:cNvPr id="16" name="Slayt Numarası Yer Tutucusu 15"/>
          <p:cNvSpPr>
            <a:spLocks noGrp="1"/>
          </p:cNvSpPr>
          <p:nvPr>
            <p:ph type="sldNum" sz="quarter" idx="12"/>
          </p:nvPr>
        </p:nvSpPr>
        <p:spPr/>
        <p:txBody>
          <a:bodyPr/>
          <a:lstStyle/>
          <a:p>
            <a:fld id="{FABB56AB-38A5-49F5-97E6-C087ABBC736F}" type="slidenum">
              <a:rPr lang="tr-TR" smtClean="0"/>
              <a:t>‹#›</a:t>
            </a:fld>
            <a:endParaRPr lang="tr-TR"/>
          </a:p>
        </p:txBody>
      </p:sp>
      <p:sp>
        <p:nvSpPr>
          <p:cNvPr id="8" name="Başlık 7"/>
          <p:cNvSpPr>
            <a:spLocks noGrp="1"/>
          </p:cNvSpPr>
          <p:nvPr>
            <p:ph type="title"/>
          </p:nvPr>
        </p:nvSpPr>
        <p:spPr>
          <a:xfrm>
            <a:off x="180475" y="2947085"/>
            <a:ext cx="8686800" cy="1184825"/>
          </a:xfrm>
        </p:spPr>
        <p:txBody>
          <a:bodyPr rtlCol="0" anchor="t"/>
          <a:lstStyle>
            <a:lvl1pPr algn="r">
              <a:defRPr/>
            </a:lvl1pPr>
          </a:lstStyle>
          <a:p>
            <a:r>
              <a:rPr kumimoji="0" lang="tr-TR"/>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Başlık 19"/>
          <p:cNvSpPr>
            <a:spLocks noGrp="1"/>
          </p:cNvSpPr>
          <p:nvPr>
            <p:ph type="title"/>
          </p:nvPr>
        </p:nvSpPr>
        <p:spPr>
          <a:xfrm>
            <a:off x="301752" y="457200"/>
            <a:ext cx="8686800" cy="841248"/>
          </a:xfrm>
        </p:spPr>
        <p:txBody>
          <a:bodyPr/>
          <a:lstStyle/>
          <a:p>
            <a:r>
              <a:rPr kumimoji="0" lang="tr-TR"/>
              <a:t>Asıl başlık stili için tıklatın</a:t>
            </a:r>
            <a:endParaRPr kumimoji="0" lang="en-US"/>
          </a:p>
        </p:txBody>
      </p:sp>
      <p:sp>
        <p:nvSpPr>
          <p:cNvPr id="14" name="İçerik Yer Tutucus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İçerik Yer Tutucus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Veri Yer Tutucusu 20"/>
          <p:cNvSpPr>
            <a:spLocks noGrp="1"/>
          </p:cNvSpPr>
          <p:nvPr>
            <p:ph type="dt" sz="half" idx="10"/>
          </p:nvPr>
        </p:nvSpPr>
        <p:spPr/>
        <p:txBody>
          <a:bodyPr/>
          <a:lstStyle/>
          <a:p>
            <a:fld id="{4BA532C9-D416-4388-8B6D-0D5E197993B5}" type="datetimeFigureOut">
              <a:rPr lang="tr-TR" smtClean="0"/>
              <a:t>29.12.2021</a:t>
            </a:fld>
            <a:endParaRPr lang="tr-TR"/>
          </a:p>
        </p:txBody>
      </p:sp>
      <p:sp>
        <p:nvSpPr>
          <p:cNvPr id="10" name="Altbilgi Yer Tutucusu 9"/>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FABB56AB-38A5-49F5-97E6-C087ABBC736F}"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Başlık 28"/>
          <p:cNvSpPr>
            <a:spLocks noGrp="1"/>
          </p:cNvSpPr>
          <p:nvPr>
            <p:ph type="title"/>
          </p:nvPr>
        </p:nvSpPr>
        <p:spPr>
          <a:xfrm>
            <a:off x="304800" y="5410200"/>
            <a:ext cx="8610600" cy="882650"/>
          </a:xfrm>
        </p:spPr>
        <p:txBody>
          <a:bodyPr anchor="ctr"/>
          <a:lstStyle>
            <a:lvl1pPr>
              <a:defRPr/>
            </a:lvl1pPr>
          </a:lstStyle>
          <a:p>
            <a:r>
              <a:rPr kumimoji="0" lang="tr-TR"/>
              <a:t>Asıl başlık stili için tıklatın</a:t>
            </a:r>
            <a:endParaRPr kumimoji="0" lang="en-US"/>
          </a:p>
        </p:txBody>
      </p:sp>
      <p:sp>
        <p:nvSpPr>
          <p:cNvPr id="13" name="Metin Yer Tutucus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25" name="Metin Yer Tutucus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İçerik Yer Tutucus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8" name="İçerik Yer Tutucus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0" name="Veri Yer Tutucusu 9"/>
          <p:cNvSpPr>
            <a:spLocks noGrp="1"/>
          </p:cNvSpPr>
          <p:nvPr>
            <p:ph type="dt" sz="half" idx="10"/>
          </p:nvPr>
        </p:nvSpPr>
        <p:spPr/>
        <p:txBody>
          <a:bodyPr/>
          <a:lstStyle/>
          <a:p>
            <a:fld id="{4BA532C9-D416-4388-8B6D-0D5E197993B5}" type="datetimeFigureOut">
              <a:rPr lang="tr-TR" smtClean="0"/>
              <a:t>29.12.2021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8229600" y="6477000"/>
            <a:ext cx="762000" cy="246888"/>
          </a:xfrm>
        </p:spPr>
        <p:txBody>
          <a:bodyPr/>
          <a:lstStyle/>
          <a:p>
            <a:fld id="{FABB56AB-38A5-49F5-97E6-C087ABBC736F}" type="slidenum">
              <a:rPr lang="tr-TR" smtClean="0"/>
              <a:t>‹#›</a:t>
            </a:fld>
            <a:endParaRPr lang="tr-TR"/>
          </a:p>
        </p:txBody>
      </p:sp>
      <p:sp>
        <p:nvSpPr>
          <p:cNvPr id="11" name="Düz Bağlayıcı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Başlık 29"/>
          <p:cNvSpPr>
            <a:spLocks noGrp="1"/>
          </p:cNvSpPr>
          <p:nvPr>
            <p:ph type="title"/>
          </p:nvPr>
        </p:nvSpPr>
        <p:spPr>
          <a:xfrm>
            <a:off x="301752" y="457200"/>
            <a:ext cx="8686800" cy="841248"/>
          </a:xfrm>
        </p:spPr>
        <p:txBody>
          <a:bodyPr/>
          <a:lstStyle/>
          <a:p>
            <a:r>
              <a:rPr kumimoji="0" lang="tr-TR"/>
              <a:t>Asıl başlık stili için tıklatın</a:t>
            </a:r>
            <a:endParaRPr kumimoji="0" lang="en-US"/>
          </a:p>
        </p:txBody>
      </p:sp>
      <p:sp>
        <p:nvSpPr>
          <p:cNvPr id="12" name="Veri Yer Tutucusu 11"/>
          <p:cNvSpPr>
            <a:spLocks noGrp="1"/>
          </p:cNvSpPr>
          <p:nvPr>
            <p:ph type="dt" sz="half" idx="10"/>
          </p:nvPr>
        </p:nvSpPr>
        <p:spPr/>
        <p:txBody>
          <a:bodyPr/>
          <a:lstStyle/>
          <a:p>
            <a:fld id="{4BA532C9-D416-4388-8B6D-0D5E197993B5}" type="datetimeFigureOut">
              <a:rPr lang="tr-TR" smtClean="0"/>
              <a:t>29.12.2021</a:t>
            </a:fld>
            <a:endParaRPr lang="tr-TR"/>
          </a:p>
        </p:txBody>
      </p:sp>
      <p:sp>
        <p:nvSpPr>
          <p:cNvPr id="21" name="Altbilgi Yer Tutucusu 20"/>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BB56AB-38A5-49F5-97E6-C087ABBC736F}"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4BA532C9-D416-4388-8B6D-0D5E197993B5}" type="datetimeFigureOut">
              <a:rPr lang="tr-TR" smtClean="0"/>
              <a:t>29.12.2021</a:t>
            </a:fld>
            <a:endParaRPr lang="tr-TR"/>
          </a:p>
        </p:txBody>
      </p:sp>
      <p:sp>
        <p:nvSpPr>
          <p:cNvPr id="24" name="Altbilgi Yer Tutucusu 23"/>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ABB56AB-38A5-49F5-97E6-C087ABBC736F}"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üz Bağlayıcı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title"/>
          </p:nvPr>
        </p:nvSpPr>
        <p:spPr>
          <a:xfrm>
            <a:off x="457200" y="5486400"/>
            <a:ext cx="8458200" cy="520700"/>
          </a:xfrm>
        </p:spPr>
        <p:txBody>
          <a:bodyPr anchor="ctr"/>
          <a:lstStyle>
            <a:lvl1pPr algn="l">
              <a:buNone/>
              <a:defRPr sz="2000" b="1"/>
            </a:lvl1pPr>
          </a:lstStyle>
          <a:p>
            <a:r>
              <a:rPr kumimoji="0" lang="tr-TR"/>
              <a:t>Asıl başlık stili için tıklatın</a:t>
            </a:r>
            <a:endParaRPr kumimoji="0" lang="en-US"/>
          </a:p>
        </p:txBody>
      </p:sp>
      <p:sp>
        <p:nvSpPr>
          <p:cNvPr id="26" name="Metin Yer Tutucus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14" name="İçerik Yer Tutucus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5" name="Veri Yer Tutucusu 24"/>
          <p:cNvSpPr>
            <a:spLocks noGrp="1"/>
          </p:cNvSpPr>
          <p:nvPr>
            <p:ph type="dt" sz="half" idx="10"/>
          </p:nvPr>
        </p:nvSpPr>
        <p:spPr/>
        <p:txBody>
          <a:bodyPr/>
          <a:lstStyle/>
          <a:p>
            <a:fld id="{4BA532C9-D416-4388-8B6D-0D5E197993B5}" type="datetimeFigureOut">
              <a:rPr lang="tr-TR" smtClean="0"/>
              <a:t>29.12.2021</a:t>
            </a:fld>
            <a:endParaRPr lang="tr-TR"/>
          </a:p>
        </p:txBody>
      </p:sp>
      <p:sp>
        <p:nvSpPr>
          <p:cNvPr id="29" name="Altbilgi Yer Tutucusu 28"/>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ABB56AB-38A5-49F5-97E6-C087ABBC736F}"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Resim Yer Tutucus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a:t>Resim eklemek için simgeyi tıklatın</a:t>
            </a:r>
            <a:endParaRPr kumimoji="0" lang="en-US" dirty="0"/>
          </a:p>
        </p:txBody>
      </p:sp>
      <p:sp>
        <p:nvSpPr>
          <p:cNvPr id="7" name="Veri Yer Tutucusu 6"/>
          <p:cNvSpPr>
            <a:spLocks noGrp="1"/>
          </p:cNvSpPr>
          <p:nvPr>
            <p:ph type="dt" sz="half" idx="10"/>
          </p:nvPr>
        </p:nvSpPr>
        <p:spPr/>
        <p:txBody>
          <a:bodyPr/>
          <a:lstStyle/>
          <a:p>
            <a:fld id="{4BA532C9-D416-4388-8B6D-0D5E197993B5}" type="datetimeFigureOut">
              <a:rPr lang="tr-TR" smtClean="0"/>
              <a:t>29.12.2021</a:t>
            </a:fld>
            <a:endParaRPr lang="tr-TR"/>
          </a:p>
        </p:txBody>
      </p:sp>
      <p:sp>
        <p:nvSpPr>
          <p:cNvPr id="5" name="Altbilgi Yer Tutucusu 4"/>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FABB56AB-38A5-49F5-97E6-C087ABBC736F}" type="slidenum">
              <a:rPr lang="tr-TR" smtClean="0"/>
              <a:t>‹#›</a:t>
            </a:fld>
            <a:endParaRPr lang="tr-TR"/>
          </a:p>
        </p:txBody>
      </p:sp>
      <p:sp>
        <p:nvSpPr>
          <p:cNvPr id="17" name="Başlık 16"/>
          <p:cNvSpPr>
            <a:spLocks noGrp="1"/>
          </p:cNvSpPr>
          <p:nvPr>
            <p:ph type="title"/>
          </p:nvPr>
        </p:nvSpPr>
        <p:spPr>
          <a:xfrm>
            <a:off x="381000" y="4993760"/>
            <a:ext cx="5867400" cy="522288"/>
          </a:xfrm>
        </p:spPr>
        <p:txBody>
          <a:bodyPr anchor="ctr"/>
          <a:lstStyle>
            <a:lvl1pPr algn="l">
              <a:buNone/>
              <a:defRPr sz="2000" b="1"/>
            </a:lvl1pPr>
          </a:lstStyle>
          <a:p>
            <a:r>
              <a:rPr kumimoji="0" lang="tr-TR"/>
              <a:t>Asıl başlık stili için tıklatın</a:t>
            </a:r>
            <a:endParaRPr kumimoji="0" lang="en-US"/>
          </a:p>
        </p:txBody>
      </p:sp>
      <p:sp>
        <p:nvSpPr>
          <p:cNvPr id="26" name="Metin Yer Tutucus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Metin Yer Tutucus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1" name="Veri Yer Tutucusu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BA532C9-D416-4388-8B6D-0D5E197993B5}" type="datetimeFigureOut">
              <a:rPr lang="tr-TR" smtClean="0"/>
              <a:t>29.12.2021</a:t>
            </a:fld>
            <a:endParaRPr lang="tr-TR"/>
          </a:p>
        </p:txBody>
      </p:sp>
      <p:sp>
        <p:nvSpPr>
          <p:cNvPr id="28" name="Altbilgi Yer Tutucusu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Slayt Numarası Yer Tutucus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ABB56AB-38A5-49F5-97E6-C087ABBC736F}" type="slidenum">
              <a:rPr lang="tr-TR" smtClean="0"/>
              <a:t>‹#›</a:t>
            </a:fld>
            <a:endParaRPr lang="tr-TR"/>
          </a:p>
        </p:txBody>
      </p:sp>
      <p:sp>
        <p:nvSpPr>
          <p:cNvPr id="10" name="Başlık Yer Tutucusu 9"/>
          <p:cNvSpPr>
            <a:spLocks noGrp="1"/>
          </p:cNvSpPr>
          <p:nvPr>
            <p:ph type="title"/>
          </p:nvPr>
        </p:nvSpPr>
        <p:spPr>
          <a:xfrm>
            <a:off x="304800" y="457200"/>
            <a:ext cx="8686800" cy="838200"/>
          </a:xfrm>
          <a:prstGeom prst="rect">
            <a:avLst/>
          </a:prstGeom>
        </p:spPr>
        <p:txBody>
          <a:bodyPr vert="horz" anchor="ctr">
            <a:normAutofit/>
          </a:bodyPr>
          <a:lstStyle/>
          <a:p>
            <a:r>
              <a:rPr kumimoji="0" lang="tr-TR"/>
              <a:t>Asıl başlık stili için tıklatın</a:t>
            </a:r>
            <a:endParaRPr kumimoji="0" lang="en-US"/>
          </a:p>
        </p:txBody>
      </p:sp>
      <p:sp>
        <p:nvSpPr>
          <p:cNvPr id="9" name="Düz Bağlayıcı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üz Bağlayıcı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lgipedia.com.tr/batlamyus/" TargetMode="External"/><Relationship Id="rId2" Type="http://schemas.openxmlformats.org/officeDocument/2006/relationships/hyperlink" Target="http://anadoluatlasi.com/index.php/tr/arkeoloji-haber/antik-kentler/item/42-ptolemy-klafdios" TargetMode="External"/><Relationship Id="rId1" Type="http://schemas.openxmlformats.org/officeDocument/2006/relationships/slideLayout" Target="../slideLayouts/slideLayout2.xml"/><Relationship Id="rId6" Type="http://schemas.openxmlformats.org/officeDocument/2006/relationships/hyperlink" Target="https://www.gelisenbeyin.net/batlamyus.html" TargetMode="External"/><Relationship Id="rId5" Type="http://schemas.openxmlformats.org/officeDocument/2006/relationships/hyperlink" Target="https://listelist.com/ilk-dunya-haritasi-batlamyus/" TargetMode="External"/><Relationship Id="rId4" Type="http://schemas.openxmlformats.org/officeDocument/2006/relationships/hyperlink" Target="https://www.biyografi.net.tr/batlamyus-kimdi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islamansiklopedisi.org.tr/batlamyus" TargetMode="External"/><Relationship Id="rId2" Type="http://schemas.openxmlformats.org/officeDocument/2006/relationships/hyperlink" Target="https://www.hurriyet.com.tr/egitim/batlamyus-kimdir-ptolemy-teoremi-nedir-batlamyus-hayati-ve-haritasi-hakkinda-bilgi-41687686" TargetMode="External"/><Relationship Id="rId1" Type="http://schemas.openxmlformats.org/officeDocument/2006/relationships/slideLayout" Target="../slideLayouts/slideLayout2.xml"/><Relationship Id="rId6" Type="http://schemas.openxmlformats.org/officeDocument/2006/relationships/hyperlink" Target="https://tarihvakti.com/batlamyus/" TargetMode="External"/><Relationship Id="rId5" Type="http://schemas.openxmlformats.org/officeDocument/2006/relationships/hyperlink" Target="https://www.turkcebilgi.com/batlamyus_evren_modeli" TargetMode="External"/><Relationship Id="rId4" Type="http://schemas.openxmlformats.org/officeDocument/2006/relationships/hyperlink" Target="https://tr.wikipedia.org/wiki/Batlamy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71600" y="4221088"/>
            <a:ext cx="7128792" cy="754877"/>
          </a:xfrm>
        </p:spPr>
        <p:txBody>
          <a:bodyPr/>
          <a:lstStyle/>
          <a:p>
            <a:pPr algn="ctr"/>
            <a:r>
              <a:rPr lang="tr-TR" dirty="0"/>
              <a:t>BATLAMYUS</a:t>
            </a:r>
          </a:p>
        </p:txBody>
      </p:sp>
      <p:sp>
        <p:nvSpPr>
          <p:cNvPr id="3" name="Alt Başlık 2"/>
          <p:cNvSpPr>
            <a:spLocks noGrp="1"/>
          </p:cNvSpPr>
          <p:nvPr>
            <p:ph type="subTitle" idx="1"/>
          </p:nvPr>
        </p:nvSpPr>
        <p:spPr>
          <a:xfrm>
            <a:off x="323528" y="5229200"/>
            <a:ext cx="8458200" cy="914400"/>
          </a:xfrm>
        </p:spPr>
        <p:txBody>
          <a:bodyPr/>
          <a:lstStyle/>
          <a:p>
            <a:r>
              <a:rPr lang="tr-TR" i="1" dirty="0">
                <a:solidFill>
                  <a:schemeClr val="tx1"/>
                </a:solidFill>
              </a:rPr>
              <a:t>HAZIRLAYAN:SENA AKÇAY</a:t>
            </a: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404664"/>
            <a:ext cx="4248472" cy="3600401"/>
          </a:xfrm>
          <a:prstGeom prst="rect">
            <a:avLst/>
          </a:prstGeom>
        </p:spPr>
      </p:pic>
    </p:spTree>
    <p:extLst>
      <p:ext uri="{BB962C8B-B14F-4D97-AF65-F5344CB8AC3E}">
        <p14:creationId xmlns:p14="http://schemas.microsoft.com/office/powerpoint/2010/main" val="386601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188640"/>
            <a:ext cx="8686800" cy="5891485"/>
          </a:xfrm>
        </p:spPr>
        <p:txBody>
          <a:bodyPr/>
          <a:lstStyle/>
          <a:p>
            <a:r>
              <a:rPr lang="tr-TR" dirty="0">
                <a:solidFill>
                  <a:schemeClr val="tx1"/>
                </a:solidFill>
              </a:rPr>
              <a:t>İyi bir matematikçi olan </a:t>
            </a:r>
            <a:r>
              <a:rPr lang="tr-TR" dirty="0" err="1">
                <a:solidFill>
                  <a:schemeClr val="tx1"/>
                </a:solidFill>
              </a:rPr>
              <a:t>Batlamyus</a:t>
            </a:r>
            <a:r>
              <a:rPr lang="tr-TR" dirty="0">
                <a:solidFill>
                  <a:schemeClr val="tx1"/>
                </a:solidFill>
              </a:rPr>
              <a:t>, savunduğu </a:t>
            </a:r>
            <a:r>
              <a:rPr lang="tr-TR" b="1" dirty="0">
                <a:solidFill>
                  <a:schemeClr val="tx1"/>
                </a:solidFill>
              </a:rPr>
              <a:t>Dünya (yer) merkezli evren modeli</a:t>
            </a:r>
            <a:r>
              <a:rPr lang="tr-TR" dirty="0">
                <a:solidFill>
                  <a:schemeClr val="tx1"/>
                </a:solidFill>
              </a:rPr>
              <a:t>ni</a:t>
            </a:r>
            <a:r>
              <a:rPr lang="tr-TR" b="1" dirty="0">
                <a:solidFill>
                  <a:schemeClr val="tx1"/>
                </a:solidFill>
              </a:rPr>
              <a:t> </a:t>
            </a:r>
            <a:r>
              <a:rPr lang="tr-TR" dirty="0">
                <a:solidFill>
                  <a:schemeClr val="tx1"/>
                </a:solidFill>
              </a:rPr>
              <a:t>gözlemlerle karşılaştırıldığında tam doğruluktan uzak olduğunu fark edip bu durumu Dünya'yı merkezden biraz dışarı yerleştirmiştir. Bununla bir bakıma elipse yakın bir yörünge önermiş olmuştur. </a:t>
            </a:r>
          </a:p>
          <a:p>
            <a:r>
              <a:rPr lang="tr-TR" dirty="0">
                <a:solidFill>
                  <a:schemeClr val="tx1"/>
                </a:solidFill>
              </a:rPr>
              <a:t>Modelinin gözlemlere daha uyumlu olacağını biliyordu ama inançları doğrultusunda hareket ettiğinden dolayı dairesel yörüngelerde ısrarcı davrandı.</a:t>
            </a:r>
          </a:p>
        </p:txBody>
      </p:sp>
    </p:spTree>
    <p:extLst>
      <p:ext uri="{BB962C8B-B14F-4D97-AF65-F5344CB8AC3E}">
        <p14:creationId xmlns:p14="http://schemas.microsoft.com/office/powerpoint/2010/main" val="33221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260648"/>
            <a:ext cx="8686800" cy="6336704"/>
          </a:xfrm>
        </p:spPr>
        <p:txBody>
          <a:bodyPr/>
          <a:lstStyle/>
          <a:p>
            <a:r>
              <a:rPr lang="tr-TR" dirty="0">
                <a:solidFill>
                  <a:schemeClr val="tx1"/>
                </a:solidFill>
              </a:rPr>
              <a:t>Aristoteles, dairesel hareketin en kusursuz hareket olduğunu savunmuştur ve </a:t>
            </a:r>
            <a:r>
              <a:rPr lang="tr-TR" dirty="0" err="1">
                <a:solidFill>
                  <a:schemeClr val="tx1"/>
                </a:solidFill>
              </a:rPr>
              <a:t>Batlamyus</a:t>
            </a:r>
            <a:r>
              <a:rPr lang="tr-TR" dirty="0">
                <a:solidFill>
                  <a:schemeClr val="tx1"/>
                </a:solidFill>
              </a:rPr>
              <a:t> da bu geleneğin izinden gitmiştir. Rönesans'a kadar geçerliliğini korumuş, kilisenin desteğini almış olan bu model </a:t>
            </a:r>
            <a:r>
              <a:rPr lang="tr-TR" dirty="0" err="1">
                <a:solidFill>
                  <a:schemeClr val="tx1"/>
                </a:solidFill>
              </a:rPr>
              <a:t>Kopernik’in</a:t>
            </a:r>
            <a:r>
              <a:rPr lang="tr-TR" dirty="0">
                <a:solidFill>
                  <a:schemeClr val="tx1"/>
                </a:solidFill>
              </a:rPr>
              <a:t> modeliyle ile son bulmuştur.</a:t>
            </a: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284984"/>
            <a:ext cx="6716062" cy="3168352"/>
          </a:xfrm>
          <a:prstGeom prst="rect">
            <a:avLst/>
          </a:prstGeom>
        </p:spPr>
      </p:pic>
    </p:spTree>
    <p:extLst>
      <p:ext uri="{BB962C8B-B14F-4D97-AF65-F5344CB8AC3E}">
        <p14:creationId xmlns:p14="http://schemas.microsoft.com/office/powerpoint/2010/main" val="311331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116632"/>
            <a:ext cx="8686800" cy="6480720"/>
          </a:xfrm>
        </p:spPr>
        <p:txBody>
          <a:bodyPr/>
          <a:lstStyle/>
          <a:p>
            <a:r>
              <a:rPr lang="tr-TR" dirty="0" err="1">
                <a:solidFill>
                  <a:schemeClr val="tx1"/>
                </a:solidFill>
              </a:rPr>
              <a:t>Batlamyus</a:t>
            </a:r>
            <a:r>
              <a:rPr lang="tr-TR" dirty="0">
                <a:solidFill>
                  <a:schemeClr val="tx1"/>
                </a:solidFill>
              </a:rPr>
              <a:t>, coğrafya ve haritacılık tarihinde çok önemli bir kişidir. Dünya’nın küre şeklini düz bir zemine yansıtmaya çalışan ilk kartograftır.</a:t>
            </a:r>
          </a:p>
        </p:txBody>
      </p:sp>
      <p:pic>
        <p:nvPicPr>
          <p:cNvPr id="5" name="Resim 4"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916832"/>
            <a:ext cx="6840760" cy="4316112"/>
          </a:xfrm>
          <a:prstGeom prst="rect">
            <a:avLst/>
          </a:prstGeom>
        </p:spPr>
      </p:pic>
    </p:spTree>
    <p:extLst>
      <p:ext uri="{BB962C8B-B14F-4D97-AF65-F5344CB8AC3E}">
        <p14:creationId xmlns:p14="http://schemas.microsoft.com/office/powerpoint/2010/main" val="166956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188640"/>
            <a:ext cx="8686800" cy="6336704"/>
          </a:xfrm>
        </p:spPr>
        <p:txBody>
          <a:bodyPr>
            <a:normAutofit fontScale="92500" lnSpcReduction="20000"/>
          </a:bodyPr>
          <a:lstStyle/>
          <a:p>
            <a:r>
              <a:rPr lang="tr-TR" b="1" dirty="0">
                <a:solidFill>
                  <a:schemeClr val="tx1"/>
                </a:solidFill>
              </a:rPr>
              <a:t>Coğrafya </a:t>
            </a:r>
            <a:r>
              <a:rPr lang="tr-TR" dirty="0">
                <a:solidFill>
                  <a:schemeClr val="tx1"/>
                </a:solidFill>
              </a:rPr>
              <a:t>adlı yapıtıyla matematiksel coğrafya alanını kurmuştur. Bu kitap çağının bilinen coğrafya bilgilerini topladığı, </a:t>
            </a:r>
            <a:r>
              <a:rPr lang="tr-TR" dirty="0" err="1">
                <a:solidFill>
                  <a:schemeClr val="tx1"/>
                </a:solidFill>
              </a:rPr>
              <a:t>Almagest</a:t>
            </a:r>
            <a:r>
              <a:rPr lang="tr-TR" dirty="0">
                <a:solidFill>
                  <a:schemeClr val="tx1"/>
                </a:solidFill>
              </a:rPr>
              <a:t> gibi bir derlemedir. Bu eserde coğrafyayı ilmi metotla ele almış, harita çizimi için bilgiler vermiş, önemli merkezlerin harita üzerinde yerlerini göstermiş ve bunların enlem ve boylamlarını belirtmiştir. Eserinde yayımladığı dünya haritası, </a:t>
            </a:r>
            <a:r>
              <a:rPr lang="tr-TR" b="1" dirty="0">
                <a:solidFill>
                  <a:schemeClr val="tx1"/>
                </a:solidFill>
              </a:rPr>
              <a:t>enlem ve boylam çizgileri</a:t>
            </a:r>
            <a:r>
              <a:rPr lang="tr-TR" dirty="0">
                <a:solidFill>
                  <a:schemeClr val="tx1"/>
                </a:solidFill>
              </a:rPr>
              <a:t>nin kullanıldığı bilinen ilk eserdir.</a:t>
            </a:r>
          </a:p>
          <a:p>
            <a:pPr marL="0" indent="0">
              <a:buNone/>
            </a:pPr>
            <a:endParaRPr lang="tr-TR" dirty="0">
              <a:solidFill>
                <a:schemeClr val="tx1"/>
              </a:solidFill>
            </a:endParaRPr>
          </a:p>
          <a:p>
            <a:r>
              <a:rPr lang="tr-TR" dirty="0">
                <a:solidFill>
                  <a:schemeClr val="tx1"/>
                </a:solidFill>
              </a:rPr>
              <a:t>Coğrafi alanda iklim, doğal ürünler ve fiziki coğrafya gibi konularla hiç ilgilenmemiş hatta  başlangıç meridyenini tam bir şekilde belirleyemediği için de vermiş olduğu koordinatlar çoğunlukla hatalıdır.</a:t>
            </a:r>
          </a:p>
        </p:txBody>
      </p:sp>
    </p:spTree>
    <p:extLst>
      <p:ext uri="{BB962C8B-B14F-4D97-AF65-F5344CB8AC3E}">
        <p14:creationId xmlns:p14="http://schemas.microsoft.com/office/powerpoint/2010/main" val="112177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692696"/>
            <a:ext cx="8686800" cy="5387429"/>
          </a:xfrm>
        </p:spPr>
        <p:txBody>
          <a:bodyPr/>
          <a:lstStyle/>
          <a:p>
            <a:r>
              <a:rPr lang="tr-TR" dirty="0">
                <a:solidFill>
                  <a:schemeClr val="tx1"/>
                </a:solidFill>
              </a:rPr>
              <a:t>Yer’in büyüklüğü hakkında da tahminler yapmış fakat bu alanda da doğru rakamlara ulaşamamıştır. </a:t>
            </a:r>
          </a:p>
          <a:p>
            <a:endParaRPr lang="tr-TR" dirty="0">
              <a:solidFill>
                <a:schemeClr val="tx1"/>
              </a:solidFill>
            </a:endParaRPr>
          </a:p>
          <a:p>
            <a:r>
              <a:rPr lang="tr-TR" dirty="0">
                <a:solidFill>
                  <a:schemeClr val="tx1"/>
                </a:solidFill>
              </a:rPr>
              <a:t> Ancak </a:t>
            </a:r>
            <a:r>
              <a:rPr lang="tr-TR" dirty="0" err="1">
                <a:solidFill>
                  <a:schemeClr val="tx1"/>
                </a:solidFill>
              </a:rPr>
              <a:t>Kristof</a:t>
            </a:r>
            <a:r>
              <a:rPr lang="tr-TR" dirty="0">
                <a:solidFill>
                  <a:schemeClr val="tx1"/>
                </a:solidFill>
              </a:rPr>
              <a:t> </a:t>
            </a:r>
            <a:r>
              <a:rPr lang="tr-TR" dirty="0" err="1">
                <a:solidFill>
                  <a:schemeClr val="tx1"/>
                </a:solidFill>
              </a:rPr>
              <a:t>Kolomb</a:t>
            </a:r>
            <a:r>
              <a:rPr lang="tr-TR" dirty="0">
                <a:solidFill>
                  <a:schemeClr val="tx1"/>
                </a:solidFill>
              </a:rPr>
              <a:t> bu yanlış tahminden cesaret alarak Batı’ya doğru gitmiş ve Kuzey Amerika’ya ulaşmıştır.</a:t>
            </a:r>
          </a:p>
        </p:txBody>
      </p:sp>
    </p:spTree>
    <p:extLst>
      <p:ext uri="{BB962C8B-B14F-4D97-AF65-F5344CB8AC3E}">
        <p14:creationId xmlns:p14="http://schemas.microsoft.com/office/powerpoint/2010/main" val="33270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188640"/>
            <a:ext cx="8686800" cy="5891485"/>
          </a:xfrm>
        </p:spPr>
        <p:txBody>
          <a:bodyPr/>
          <a:lstStyle/>
          <a:p>
            <a:r>
              <a:rPr lang="tr-TR" dirty="0">
                <a:solidFill>
                  <a:schemeClr val="tx1"/>
                </a:solidFill>
              </a:rPr>
              <a:t>Döneminin önde gelen optik araştırmacılarından olan </a:t>
            </a:r>
            <a:r>
              <a:rPr lang="tr-TR" dirty="0" err="1">
                <a:solidFill>
                  <a:schemeClr val="tx1"/>
                </a:solidFill>
              </a:rPr>
              <a:t>Batlamyus</a:t>
            </a:r>
            <a:r>
              <a:rPr lang="tr-TR" dirty="0">
                <a:solidFill>
                  <a:schemeClr val="tx1"/>
                </a:solidFill>
              </a:rPr>
              <a:t>, yansıma (</a:t>
            </a:r>
            <a:r>
              <a:rPr lang="tr-TR" dirty="0" err="1">
                <a:solidFill>
                  <a:schemeClr val="tx1"/>
                </a:solidFill>
              </a:rPr>
              <a:t>katoptrik</a:t>
            </a:r>
            <a:r>
              <a:rPr lang="tr-TR" dirty="0">
                <a:solidFill>
                  <a:schemeClr val="tx1"/>
                </a:solidFill>
              </a:rPr>
              <a:t>), kırılma (</a:t>
            </a:r>
            <a:r>
              <a:rPr lang="tr-TR" dirty="0" err="1">
                <a:solidFill>
                  <a:schemeClr val="tx1"/>
                </a:solidFill>
              </a:rPr>
              <a:t>dioptrik</a:t>
            </a:r>
            <a:r>
              <a:rPr lang="tr-TR" dirty="0">
                <a:solidFill>
                  <a:schemeClr val="tx1"/>
                </a:solidFill>
              </a:rPr>
              <a:t>) konularıyla da ilgilenmiştir. Görmenin gözden çıkan görsel ışınlar yoluyla oluştuğu görüşünü benimsemiştir. Işığın bir ortamdan diğerine geçerken yön değiştirmesinin nedenini araştırıp deneysel olarak göstermeye çalışmış ama  verdiği değerler küçük açılar dışında tutarlı olmadığı için kırılma kanununu elde edememiştir.</a:t>
            </a:r>
          </a:p>
        </p:txBody>
      </p:sp>
    </p:spTree>
    <p:extLst>
      <p:ext uri="{BB962C8B-B14F-4D97-AF65-F5344CB8AC3E}">
        <p14:creationId xmlns:p14="http://schemas.microsoft.com/office/powerpoint/2010/main" val="29354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188640"/>
            <a:ext cx="8686800" cy="5891485"/>
          </a:xfrm>
        </p:spPr>
        <p:txBody>
          <a:bodyPr/>
          <a:lstStyle/>
          <a:p>
            <a:r>
              <a:rPr lang="tr-TR" dirty="0">
                <a:solidFill>
                  <a:schemeClr val="tx1"/>
                </a:solidFill>
              </a:rPr>
              <a:t>Müzikle de ilgilenen </a:t>
            </a:r>
            <a:r>
              <a:rPr lang="tr-TR" dirty="0" err="1">
                <a:solidFill>
                  <a:schemeClr val="tx1"/>
                </a:solidFill>
              </a:rPr>
              <a:t>Batlamyus’un</a:t>
            </a:r>
            <a:r>
              <a:rPr lang="tr-TR" dirty="0">
                <a:solidFill>
                  <a:schemeClr val="tx1"/>
                </a:solidFill>
              </a:rPr>
              <a:t> </a:t>
            </a:r>
            <a:r>
              <a:rPr lang="tr-TR" b="1" dirty="0" err="1">
                <a:solidFill>
                  <a:schemeClr val="tx1"/>
                </a:solidFill>
              </a:rPr>
              <a:t>Harmonikon</a:t>
            </a:r>
            <a:r>
              <a:rPr lang="tr-TR" dirty="0">
                <a:solidFill>
                  <a:schemeClr val="tx1"/>
                </a:solidFill>
              </a:rPr>
              <a:t> adlı eseri İlk Çağ Grek müziğinde kullanılan seslerin matematik teorisi, müzik aletleri ve bunların özellikleri gibi konuları içerir.</a:t>
            </a:r>
          </a:p>
          <a:p>
            <a:endParaRPr lang="tr-TR" dirty="0">
              <a:solidFill>
                <a:schemeClr val="tx1"/>
              </a:solidFill>
            </a:endParaRPr>
          </a:p>
          <a:p>
            <a:r>
              <a:rPr lang="tr-TR" dirty="0">
                <a:solidFill>
                  <a:schemeClr val="tx1"/>
                </a:solidFill>
              </a:rPr>
              <a:t>Bir araştırmacıya göre </a:t>
            </a:r>
            <a:r>
              <a:rPr lang="tr-TR" dirty="0" err="1">
                <a:solidFill>
                  <a:schemeClr val="tx1"/>
                </a:solidFill>
              </a:rPr>
              <a:t>Fârâbî</a:t>
            </a:r>
            <a:r>
              <a:rPr lang="tr-TR" dirty="0">
                <a:solidFill>
                  <a:schemeClr val="tx1"/>
                </a:solidFill>
              </a:rPr>
              <a:t>, </a:t>
            </a:r>
            <a:r>
              <a:rPr lang="tr-TR" dirty="0" err="1">
                <a:solidFill>
                  <a:schemeClr val="tx1"/>
                </a:solidFill>
              </a:rPr>
              <a:t>Kitâbu’l-Mûsîkâ’l-Kebîr</a:t>
            </a:r>
            <a:r>
              <a:rPr lang="tr-TR" dirty="0">
                <a:solidFill>
                  <a:schemeClr val="tx1"/>
                </a:solidFill>
              </a:rPr>
              <a:t> kitabında </a:t>
            </a:r>
            <a:r>
              <a:rPr lang="tr-TR" dirty="0" err="1">
                <a:solidFill>
                  <a:schemeClr val="tx1"/>
                </a:solidFill>
              </a:rPr>
              <a:t>Batlamyus’un</a:t>
            </a:r>
            <a:r>
              <a:rPr lang="tr-TR" dirty="0">
                <a:solidFill>
                  <a:schemeClr val="tx1"/>
                </a:solidFill>
              </a:rPr>
              <a:t> müzik teorilerinden faydalanmıştır.</a:t>
            </a:r>
            <a:endParaRPr lang="tr-TR" b="1" dirty="0">
              <a:solidFill>
                <a:schemeClr val="tx1"/>
              </a:solidFill>
            </a:endParaRPr>
          </a:p>
        </p:txBody>
      </p:sp>
    </p:spTree>
    <p:extLst>
      <p:ext uri="{BB962C8B-B14F-4D97-AF65-F5344CB8AC3E}">
        <p14:creationId xmlns:p14="http://schemas.microsoft.com/office/powerpoint/2010/main" val="203964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116632"/>
            <a:ext cx="8686800" cy="5963493"/>
          </a:xfrm>
        </p:spPr>
        <p:txBody>
          <a:bodyPr/>
          <a:lstStyle/>
          <a:p>
            <a:pPr marL="0" indent="0">
              <a:buNone/>
            </a:pPr>
            <a:r>
              <a:rPr lang="tr-TR" b="1" i="1" dirty="0">
                <a:solidFill>
                  <a:schemeClr val="tx1"/>
                </a:solidFill>
              </a:rPr>
              <a:t>	KAYNAKÇA</a:t>
            </a:r>
          </a:p>
          <a:p>
            <a:pPr>
              <a:buFont typeface="Arial" pitchFamily="34" charset="0"/>
              <a:buChar char="•"/>
            </a:pPr>
            <a:r>
              <a:rPr lang="tr-TR" dirty="0">
                <a:solidFill>
                  <a:schemeClr val="tx1"/>
                </a:solidFill>
                <a:hlinkClick r:id="rId2"/>
              </a:rPr>
              <a:t>http://anadoluatlasi.com/index.php/tr/arkeoloji-haber/antik-kentler/item/42-ptolemy-klafdios</a:t>
            </a:r>
            <a:endParaRPr lang="tr-TR" dirty="0">
              <a:solidFill>
                <a:schemeClr val="tx1"/>
              </a:solidFill>
            </a:endParaRPr>
          </a:p>
          <a:p>
            <a:pPr>
              <a:buFont typeface="Arial" pitchFamily="34" charset="0"/>
              <a:buChar char="•"/>
            </a:pPr>
            <a:r>
              <a:rPr lang="tr-TR" dirty="0">
                <a:solidFill>
                  <a:schemeClr val="tx1"/>
                </a:solidFill>
                <a:hlinkClick r:id="rId3"/>
              </a:rPr>
              <a:t>https://www.bilgipedia.com.tr/batlamyus/</a:t>
            </a:r>
            <a:endParaRPr lang="tr-TR" dirty="0">
              <a:solidFill>
                <a:schemeClr val="tx1"/>
              </a:solidFill>
            </a:endParaRPr>
          </a:p>
          <a:p>
            <a:pPr>
              <a:buFont typeface="Arial" pitchFamily="34" charset="0"/>
              <a:buChar char="•"/>
            </a:pPr>
            <a:r>
              <a:rPr lang="tr-TR" dirty="0">
                <a:solidFill>
                  <a:schemeClr val="tx1"/>
                </a:solidFill>
                <a:hlinkClick r:id="rId4"/>
              </a:rPr>
              <a:t>https://www.biyografi.net.tr/batlamyus-kimdir/</a:t>
            </a:r>
            <a:endParaRPr lang="tr-TR" dirty="0">
              <a:solidFill>
                <a:schemeClr val="tx1"/>
              </a:solidFill>
            </a:endParaRPr>
          </a:p>
          <a:p>
            <a:pPr>
              <a:buFont typeface="Arial" pitchFamily="34" charset="0"/>
              <a:buChar char="•"/>
            </a:pPr>
            <a:r>
              <a:rPr lang="tr-TR" dirty="0">
                <a:solidFill>
                  <a:schemeClr val="tx1"/>
                </a:solidFill>
                <a:hlinkClick r:id="rId5"/>
              </a:rPr>
              <a:t>https://listelist.com/ilk-dunya-haritasi-batlamyus/</a:t>
            </a:r>
            <a:endParaRPr lang="tr-TR" dirty="0">
              <a:solidFill>
                <a:schemeClr val="tx1"/>
              </a:solidFill>
            </a:endParaRPr>
          </a:p>
          <a:p>
            <a:pPr>
              <a:buFont typeface="Arial" pitchFamily="34" charset="0"/>
              <a:buChar char="•"/>
            </a:pPr>
            <a:r>
              <a:rPr lang="tr-TR" dirty="0">
                <a:solidFill>
                  <a:schemeClr val="tx1"/>
                </a:solidFill>
                <a:hlinkClick r:id="rId6"/>
              </a:rPr>
              <a:t>https://www.gelisenbeyin.net/batlamyus.html</a:t>
            </a:r>
            <a:endParaRPr lang="tr-TR" dirty="0">
              <a:solidFill>
                <a:schemeClr val="tx1"/>
              </a:solidFill>
            </a:endParaRPr>
          </a:p>
          <a:p>
            <a:pPr marL="0" indent="0">
              <a:buNone/>
            </a:pPr>
            <a:r>
              <a:rPr lang="tr-TR" dirty="0">
                <a:solidFill>
                  <a:schemeClr val="tx1"/>
                </a:solidFill>
              </a:rPr>
              <a:t> </a:t>
            </a:r>
          </a:p>
          <a:p>
            <a:pPr>
              <a:buFont typeface="Arial" pitchFamily="34" charset="0"/>
              <a:buChar char="•"/>
            </a:pPr>
            <a:endParaRPr lang="tr-TR" dirty="0">
              <a:solidFill>
                <a:schemeClr val="tx1"/>
              </a:solidFill>
            </a:endParaRPr>
          </a:p>
          <a:p>
            <a:endParaRPr lang="tr-TR" b="1" i="1" dirty="0">
              <a:solidFill>
                <a:schemeClr val="tx1"/>
              </a:solidFill>
            </a:endParaRPr>
          </a:p>
        </p:txBody>
      </p:sp>
    </p:spTree>
    <p:extLst>
      <p:ext uri="{BB962C8B-B14F-4D97-AF65-F5344CB8AC3E}">
        <p14:creationId xmlns:p14="http://schemas.microsoft.com/office/powerpoint/2010/main" val="409592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116632"/>
            <a:ext cx="8686800" cy="5963493"/>
          </a:xfrm>
        </p:spPr>
        <p:txBody>
          <a:bodyPr/>
          <a:lstStyle/>
          <a:p>
            <a:pPr>
              <a:buFont typeface="Arial" pitchFamily="34" charset="0"/>
              <a:buChar char="•"/>
            </a:pPr>
            <a:r>
              <a:rPr lang="tr-TR" dirty="0">
                <a:solidFill>
                  <a:schemeClr val="tx1"/>
                </a:solidFill>
                <a:hlinkClick r:id="rId2"/>
              </a:rPr>
              <a:t>https://www.hurriyet.com.tr/egitim/batlamyus-kimdir-ptolemy-teoremi-nedir-batlamyus-hayati-ve-haritasi-hakkinda-bilgi-41687686</a:t>
            </a:r>
            <a:endParaRPr lang="tr-TR" dirty="0">
              <a:solidFill>
                <a:schemeClr val="tx1"/>
              </a:solidFill>
            </a:endParaRPr>
          </a:p>
          <a:p>
            <a:pPr>
              <a:buFont typeface="Arial" pitchFamily="34" charset="0"/>
              <a:buChar char="•"/>
            </a:pPr>
            <a:r>
              <a:rPr lang="tr-TR" dirty="0">
                <a:solidFill>
                  <a:schemeClr val="tx1"/>
                </a:solidFill>
                <a:hlinkClick r:id="rId3"/>
              </a:rPr>
              <a:t>https://islamansiklopedisi.org.tr/batlamyus</a:t>
            </a:r>
            <a:endParaRPr lang="tr-TR" dirty="0">
              <a:solidFill>
                <a:schemeClr val="tx1"/>
              </a:solidFill>
            </a:endParaRPr>
          </a:p>
          <a:p>
            <a:pPr>
              <a:buFont typeface="Arial" pitchFamily="34" charset="0"/>
              <a:buChar char="•"/>
            </a:pPr>
            <a:r>
              <a:rPr lang="tr-TR" dirty="0">
                <a:solidFill>
                  <a:schemeClr val="tx1"/>
                </a:solidFill>
                <a:hlinkClick r:id="rId4"/>
              </a:rPr>
              <a:t>https://tr.wikipedia.org/wiki/Batlamyus</a:t>
            </a:r>
            <a:endParaRPr lang="tr-TR" dirty="0">
              <a:solidFill>
                <a:schemeClr val="tx1"/>
              </a:solidFill>
            </a:endParaRPr>
          </a:p>
          <a:p>
            <a:pPr>
              <a:buFont typeface="Arial" pitchFamily="34" charset="0"/>
              <a:buChar char="•"/>
            </a:pPr>
            <a:r>
              <a:rPr lang="tr-TR" dirty="0">
                <a:solidFill>
                  <a:schemeClr val="tx1"/>
                </a:solidFill>
                <a:hlinkClick r:id="rId5"/>
              </a:rPr>
              <a:t>https://www.turkcebilgi.com/batlamyus_evren_modeli</a:t>
            </a:r>
            <a:endParaRPr lang="tr-TR" dirty="0">
              <a:solidFill>
                <a:schemeClr val="tx1"/>
              </a:solidFill>
            </a:endParaRPr>
          </a:p>
          <a:p>
            <a:pPr>
              <a:buFont typeface="Arial" pitchFamily="34" charset="0"/>
              <a:buChar char="•"/>
            </a:pPr>
            <a:r>
              <a:rPr lang="tr-TR" dirty="0">
                <a:solidFill>
                  <a:schemeClr val="tx1"/>
                </a:solidFill>
                <a:hlinkClick r:id="rId6"/>
              </a:rPr>
              <a:t>https://tarihvakti.com/batlamyus/</a:t>
            </a:r>
            <a:endParaRPr lang="tr-TR" dirty="0">
              <a:solidFill>
                <a:schemeClr val="tx1"/>
              </a:solidFill>
            </a:endParaRPr>
          </a:p>
          <a:p>
            <a:pPr marL="0" indent="0">
              <a:buNone/>
            </a:pPr>
            <a:endParaRPr lang="tr-TR" dirty="0">
              <a:solidFill>
                <a:schemeClr val="tx1"/>
              </a:solidFill>
            </a:endParaRPr>
          </a:p>
        </p:txBody>
      </p:sp>
    </p:spTree>
    <p:extLst>
      <p:ext uri="{BB962C8B-B14F-4D97-AF65-F5344CB8AC3E}">
        <p14:creationId xmlns:p14="http://schemas.microsoft.com/office/powerpoint/2010/main" val="179014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260648"/>
            <a:ext cx="8686800" cy="6480720"/>
          </a:xfrm>
        </p:spPr>
        <p:txBody>
          <a:bodyPr>
            <a:normAutofit/>
          </a:bodyPr>
          <a:lstStyle/>
          <a:p>
            <a:r>
              <a:rPr lang="tr-TR" sz="2800" dirty="0" err="1">
                <a:solidFill>
                  <a:schemeClr val="tx1"/>
                </a:solidFill>
              </a:rPr>
              <a:t>Batlamyus</a:t>
            </a:r>
            <a:r>
              <a:rPr lang="tr-TR" sz="2800" dirty="0">
                <a:solidFill>
                  <a:schemeClr val="tx1"/>
                </a:solidFill>
              </a:rPr>
              <a:t>, İskenderiye’de doğmuş MS. 90- 168 yılları arasında yaşadığı öne sürülen bir 2. yüzyıl bilim adamıdır. Roma Krallığı yapmış olan </a:t>
            </a:r>
            <a:r>
              <a:rPr lang="tr-TR" sz="2800" dirty="0" err="1">
                <a:solidFill>
                  <a:schemeClr val="tx1"/>
                </a:solidFill>
              </a:rPr>
              <a:t>Antoninus</a:t>
            </a:r>
            <a:r>
              <a:rPr lang="tr-TR" sz="2800" dirty="0">
                <a:solidFill>
                  <a:schemeClr val="tx1"/>
                </a:solidFill>
              </a:rPr>
              <a:t> (</a:t>
            </a:r>
            <a:r>
              <a:rPr lang="tr-TR" sz="2800" dirty="0" err="1">
                <a:solidFill>
                  <a:schemeClr val="tx1"/>
                </a:solidFill>
              </a:rPr>
              <a:t>Pius</a:t>
            </a:r>
            <a:r>
              <a:rPr lang="tr-TR" sz="2800" dirty="0">
                <a:solidFill>
                  <a:schemeClr val="tx1"/>
                </a:solidFill>
              </a:rPr>
              <a:t>) döneminde yaşadığı tespit edilmiştir.</a:t>
            </a:r>
          </a:p>
          <a:p>
            <a:endParaRPr lang="tr-TR" sz="2800" dirty="0">
              <a:solidFill>
                <a:schemeClr val="tx1"/>
              </a:solidFill>
            </a:endParaRPr>
          </a:p>
          <a:p>
            <a:r>
              <a:rPr lang="tr-TR" sz="2800" dirty="0">
                <a:solidFill>
                  <a:schemeClr val="tx1"/>
                </a:solidFill>
              </a:rPr>
              <a:t>Hayatı hakkında hemen hemen hiç kesin bilgi bulunmamaktadır. Yunan asıllı bir Mısırlı ya da Mısır asıllı bir Yunan olduğu iddia edilir.</a:t>
            </a:r>
          </a:p>
          <a:p>
            <a:pPr marL="0" indent="0">
              <a:buNone/>
            </a:pPr>
            <a:endParaRPr lang="tr-TR" sz="2800" dirty="0">
              <a:solidFill>
                <a:schemeClr val="tx1"/>
              </a:solidFill>
            </a:endParaRPr>
          </a:p>
          <a:p>
            <a:pPr marL="0" indent="0">
              <a:buNone/>
            </a:pPr>
            <a:endParaRPr lang="tr-TR" sz="2800" dirty="0">
              <a:solidFill>
                <a:schemeClr val="tx1"/>
              </a:solidFill>
            </a:endParaRPr>
          </a:p>
          <a:p>
            <a:r>
              <a:rPr lang="tr-TR" sz="2800" dirty="0">
                <a:solidFill>
                  <a:schemeClr val="tx1"/>
                </a:solidFill>
              </a:rPr>
              <a:t>İsmi Yunanca </a:t>
            </a:r>
            <a:r>
              <a:rPr lang="tr-TR" sz="2800" dirty="0" err="1">
                <a:solidFill>
                  <a:schemeClr val="tx1"/>
                </a:solidFill>
              </a:rPr>
              <a:t>Claudius</a:t>
            </a:r>
            <a:r>
              <a:rPr lang="tr-TR" sz="2800" dirty="0">
                <a:solidFill>
                  <a:schemeClr val="tx1"/>
                </a:solidFill>
              </a:rPr>
              <a:t> </a:t>
            </a:r>
            <a:r>
              <a:rPr lang="tr-TR" sz="2800" dirty="0" err="1">
                <a:solidFill>
                  <a:schemeClr val="tx1"/>
                </a:solidFill>
              </a:rPr>
              <a:t>Ptolemaios</a:t>
            </a:r>
            <a:r>
              <a:rPr lang="tr-TR" sz="2800" dirty="0">
                <a:solidFill>
                  <a:schemeClr val="tx1"/>
                </a:solidFill>
              </a:rPr>
              <a:t>, İslam dünyasında </a:t>
            </a:r>
            <a:r>
              <a:rPr lang="tr-TR" sz="2800" dirty="0" err="1">
                <a:solidFill>
                  <a:schemeClr val="tx1"/>
                </a:solidFill>
              </a:rPr>
              <a:t>Batlamyus</a:t>
            </a:r>
            <a:r>
              <a:rPr lang="tr-TR" sz="2800" dirty="0">
                <a:solidFill>
                  <a:schemeClr val="tx1"/>
                </a:solidFill>
              </a:rPr>
              <a:t>, İngilizce </a:t>
            </a:r>
            <a:r>
              <a:rPr lang="tr-TR" sz="2800" dirty="0" err="1">
                <a:solidFill>
                  <a:schemeClr val="tx1"/>
                </a:solidFill>
              </a:rPr>
              <a:t>Ptolemy’dir</a:t>
            </a:r>
            <a:r>
              <a:rPr lang="tr-TR" dirty="0">
                <a:solidFill>
                  <a:schemeClr val="tx1"/>
                </a:solidFill>
              </a:rPr>
              <a:t>.</a:t>
            </a:r>
          </a:p>
          <a:p>
            <a:endParaRPr lang="tr-TR" dirty="0">
              <a:solidFill>
                <a:schemeClr val="tx1"/>
              </a:solidFill>
            </a:endParaRPr>
          </a:p>
        </p:txBody>
      </p:sp>
    </p:spTree>
    <p:extLst>
      <p:ext uri="{BB962C8B-B14F-4D97-AF65-F5344CB8AC3E}">
        <p14:creationId xmlns:p14="http://schemas.microsoft.com/office/powerpoint/2010/main" val="193010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solidFill>
                  <a:schemeClr val="tx1"/>
                </a:solidFill>
              </a:rPr>
              <a:t>Birçok alanla ilgilenmiştir. Bunları astronomi, astroloji, coğrafya, matematik, geometri, optik, müzik olarak sayabiliriz.</a:t>
            </a:r>
          </a:p>
          <a:p>
            <a:pPr marL="0" indent="0">
              <a:buNone/>
            </a:pPr>
            <a:endParaRPr lang="tr-TR" dirty="0">
              <a:solidFill>
                <a:schemeClr val="tx1"/>
              </a:solidFill>
            </a:endParaRPr>
          </a:p>
          <a:p>
            <a:r>
              <a:rPr lang="tr-TR" dirty="0">
                <a:solidFill>
                  <a:schemeClr val="tx1"/>
                </a:solidFill>
              </a:rPr>
              <a:t>Fakat en çok </a:t>
            </a:r>
            <a:r>
              <a:rPr lang="tr-TR" b="1" dirty="0">
                <a:solidFill>
                  <a:schemeClr val="tx1"/>
                </a:solidFill>
              </a:rPr>
              <a:t>astronomi</a:t>
            </a:r>
            <a:r>
              <a:rPr lang="tr-TR" dirty="0">
                <a:solidFill>
                  <a:schemeClr val="tx1"/>
                </a:solidFill>
              </a:rPr>
              <a:t> alanında yaptığı çalışmalarla tanınır.</a:t>
            </a:r>
          </a:p>
        </p:txBody>
      </p:sp>
    </p:spTree>
    <p:extLst>
      <p:ext uri="{BB962C8B-B14F-4D97-AF65-F5344CB8AC3E}">
        <p14:creationId xmlns:p14="http://schemas.microsoft.com/office/powerpoint/2010/main" val="224323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188640"/>
            <a:ext cx="8686800" cy="5891485"/>
          </a:xfrm>
        </p:spPr>
        <p:txBody>
          <a:bodyPr>
            <a:normAutofit lnSpcReduction="10000"/>
          </a:bodyPr>
          <a:lstStyle/>
          <a:p>
            <a:r>
              <a:rPr lang="tr-TR" dirty="0">
                <a:solidFill>
                  <a:schemeClr val="tx1"/>
                </a:solidFill>
              </a:rPr>
              <a:t> Zamanına kadar ulaşan astronomi bilgisinin sentezini yapmış ve bunları </a:t>
            </a:r>
            <a:r>
              <a:rPr lang="tr-TR" dirty="0" err="1">
                <a:solidFill>
                  <a:schemeClr val="tx1"/>
                </a:solidFill>
              </a:rPr>
              <a:t>Mathematike</a:t>
            </a:r>
            <a:r>
              <a:rPr lang="tr-TR" dirty="0">
                <a:solidFill>
                  <a:schemeClr val="tx1"/>
                </a:solidFill>
              </a:rPr>
              <a:t> </a:t>
            </a:r>
            <a:r>
              <a:rPr lang="tr-TR" dirty="0" err="1">
                <a:solidFill>
                  <a:schemeClr val="tx1"/>
                </a:solidFill>
              </a:rPr>
              <a:t>Syntaxis</a:t>
            </a:r>
            <a:r>
              <a:rPr lang="tr-TR" dirty="0">
                <a:solidFill>
                  <a:schemeClr val="tx1"/>
                </a:solidFill>
              </a:rPr>
              <a:t> (Matematik Sentezi) adlı yapıtında toplamıştır. Bu eser daha sonra </a:t>
            </a:r>
            <a:r>
              <a:rPr lang="tr-TR" b="1" dirty="0">
                <a:solidFill>
                  <a:schemeClr val="tx1"/>
                </a:solidFill>
              </a:rPr>
              <a:t>Büyük Derleme </a:t>
            </a:r>
            <a:r>
              <a:rPr lang="tr-TR" dirty="0">
                <a:solidFill>
                  <a:schemeClr val="tx1"/>
                </a:solidFill>
              </a:rPr>
              <a:t>olarak anılmış, </a:t>
            </a:r>
            <a:r>
              <a:rPr lang="tr-TR" dirty="0" err="1">
                <a:solidFill>
                  <a:schemeClr val="tx1"/>
                </a:solidFill>
              </a:rPr>
              <a:t>Arapça’ya</a:t>
            </a:r>
            <a:r>
              <a:rPr lang="tr-TR" dirty="0">
                <a:solidFill>
                  <a:schemeClr val="tx1"/>
                </a:solidFill>
              </a:rPr>
              <a:t> </a:t>
            </a:r>
            <a:r>
              <a:rPr lang="tr-TR" b="1" dirty="0">
                <a:solidFill>
                  <a:schemeClr val="tx1"/>
                </a:solidFill>
              </a:rPr>
              <a:t>el-</a:t>
            </a:r>
            <a:r>
              <a:rPr lang="tr-TR" b="1" dirty="0" err="1">
                <a:solidFill>
                  <a:schemeClr val="tx1"/>
                </a:solidFill>
              </a:rPr>
              <a:t>Mecistî</a:t>
            </a:r>
            <a:r>
              <a:rPr lang="tr-TR" b="1" dirty="0">
                <a:solidFill>
                  <a:schemeClr val="tx1"/>
                </a:solidFill>
              </a:rPr>
              <a:t>, </a:t>
            </a:r>
            <a:r>
              <a:rPr lang="tr-TR" dirty="0" err="1">
                <a:solidFill>
                  <a:schemeClr val="tx1"/>
                </a:solidFill>
              </a:rPr>
              <a:t>Arapça’dan</a:t>
            </a:r>
            <a:r>
              <a:rPr lang="tr-TR" dirty="0">
                <a:solidFill>
                  <a:schemeClr val="tx1"/>
                </a:solidFill>
              </a:rPr>
              <a:t> </a:t>
            </a:r>
            <a:r>
              <a:rPr lang="tr-TR" dirty="0" err="1">
                <a:solidFill>
                  <a:schemeClr val="tx1"/>
                </a:solidFill>
              </a:rPr>
              <a:t>Latince’ye</a:t>
            </a:r>
            <a:r>
              <a:rPr lang="tr-TR" dirty="0">
                <a:solidFill>
                  <a:schemeClr val="tx1"/>
                </a:solidFill>
              </a:rPr>
              <a:t> </a:t>
            </a:r>
            <a:r>
              <a:rPr lang="tr-TR" b="1" dirty="0" err="1">
                <a:solidFill>
                  <a:schemeClr val="tx1"/>
                </a:solidFill>
              </a:rPr>
              <a:t>Almagest</a:t>
            </a:r>
            <a:r>
              <a:rPr lang="tr-TR" b="1" dirty="0">
                <a:solidFill>
                  <a:schemeClr val="tx1"/>
                </a:solidFill>
              </a:rPr>
              <a:t> </a:t>
            </a:r>
            <a:r>
              <a:rPr lang="tr-TR" dirty="0">
                <a:solidFill>
                  <a:schemeClr val="tx1"/>
                </a:solidFill>
              </a:rPr>
              <a:t>olarak çevrilmiştir.</a:t>
            </a:r>
          </a:p>
          <a:p>
            <a:r>
              <a:rPr lang="tr-TR" dirty="0" err="1">
                <a:solidFill>
                  <a:schemeClr val="tx1"/>
                </a:solidFill>
              </a:rPr>
              <a:t>Almagest</a:t>
            </a:r>
            <a:r>
              <a:rPr lang="tr-TR" dirty="0">
                <a:solidFill>
                  <a:schemeClr val="tx1"/>
                </a:solidFill>
              </a:rPr>
              <a:t>, </a:t>
            </a:r>
            <a:r>
              <a:rPr lang="tr-TR" dirty="0" err="1">
                <a:solidFill>
                  <a:schemeClr val="tx1"/>
                </a:solidFill>
              </a:rPr>
              <a:t>Batlamyus’un</a:t>
            </a:r>
            <a:r>
              <a:rPr lang="tr-TR" dirty="0">
                <a:solidFill>
                  <a:schemeClr val="tx1"/>
                </a:solidFill>
              </a:rPr>
              <a:t> eserlerinin en tanınmışıdır. Kitap aslında bir astronomi eseridir ama astronomi o dönemlerde matematiğin dalı olduğundan eser bir matematik klasiği olarak bilinir.</a:t>
            </a:r>
            <a:endParaRPr lang="tr-TR" b="1" dirty="0">
              <a:solidFill>
                <a:schemeClr val="tx1"/>
              </a:solidFill>
            </a:endParaRPr>
          </a:p>
        </p:txBody>
      </p:sp>
    </p:spTree>
    <p:extLst>
      <p:ext uri="{BB962C8B-B14F-4D97-AF65-F5344CB8AC3E}">
        <p14:creationId xmlns:p14="http://schemas.microsoft.com/office/powerpoint/2010/main" val="266900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188640"/>
            <a:ext cx="8686800" cy="5891485"/>
          </a:xfrm>
        </p:spPr>
        <p:txBody>
          <a:bodyPr/>
          <a:lstStyle/>
          <a:p>
            <a:pPr marL="457200" lvl="1" indent="0">
              <a:buNone/>
            </a:pPr>
            <a:r>
              <a:rPr lang="tr-TR" dirty="0">
                <a:solidFill>
                  <a:schemeClr val="tx1"/>
                </a:solidFill>
              </a:rPr>
              <a:t> 	</a:t>
            </a:r>
            <a:r>
              <a:rPr lang="tr-TR" dirty="0" err="1">
                <a:solidFill>
                  <a:schemeClr val="tx1"/>
                </a:solidFill>
              </a:rPr>
              <a:t>Almagest’i</a:t>
            </a:r>
            <a:r>
              <a:rPr lang="tr-TR" dirty="0">
                <a:solidFill>
                  <a:schemeClr val="tx1"/>
                </a:solidFill>
              </a:rPr>
              <a:t> meydana getirmek için </a:t>
            </a:r>
            <a:r>
              <a:rPr lang="tr-TR" dirty="0" err="1">
                <a:solidFill>
                  <a:schemeClr val="tx1"/>
                </a:solidFill>
              </a:rPr>
              <a:t>Batlamyus</a:t>
            </a:r>
            <a:r>
              <a:rPr lang="tr-TR" dirty="0">
                <a:solidFill>
                  <a:schemeClr val="tx1"/>
                </a:solidFill>
              </a:rPr>
              <a:t>, yüzyıllarca süren gökyüzü gözlemlerini bir araya getirmiştir. Kendi çalışmalarını oluşturmak, veriyi yorumlamak ve analiz etmek için zamanının en ileri seviye matematiğini kullandığını söyleyebiliriz.  </a:t>
            </a:r>
          </a:p>
        </p:txBody>
      </p:sp>
      <p:pic>
        <p:nvPicPr>
          <p:cNvPr id="5" name="Resim 4" descr="Ekran Kırpma"/>
          <p:cNvPicPr>
            <a:picLocks noChangeAspect="1"/>
          </p:cNvPicPr>
          <p:nvPr/>
        </p:nvPicPr>
        <p:blipFill rotWithShape="1">
          <a:blip r:embed="rId2">
            <a:extLst>
              <a:ext uri="{28A0092B-C50C-407E-A947-70E740481C1C}">
                <a14:useLocalDpi xmlns:a14="http://schemas.microsoft.com/office/drawing/2010/main" val="0"/>
              </a:ext>
            </a:extLst>
          </a:blip>
          <a:srcRect t="-6" b="-6"/>
          <a:stretch/>
        </p:blipFill>
        <p:spPr>
          <a:xfrm>
            <a:off x="1547664" y="2564904"/>
            <a:ext cx="5514781" cy="3816424"/>
          </a:xfrm>
          <a:prstGeom prst="rect">
            <a:avLst/>
          </a:prstGeom>
        </p:spPr>
      </p:pic>
    </p:spTree>
    <p:extLst>
      <p:ext uri="{BB962C8B-B14F-4D97-AF65-F5344CB8AC3E}">
        <p14:creationId xmlns:p14="http://schemas.microsoft.com/office/powerpoint/2010/main" val="319725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260648"/>
            <a:ext cx="3898560" cy="6063952"/>
          </a:xfrm>
        </p:spPr>
      </p:pic>
      <p:sp>
        <p:nvSpPr>
          <p:cNvPr id="7" name="İçerik Yer Tutucusu 6"/>
          <p:cNvSpPr>
            <a:spLocks noGrp="1"/>
          </p:cNvSpPr>
          <p:nvPr>
            <p:ph sz="half" idx="2"/>
          </p:nvPr>
        </p:nvSpPr>
        <p:spPr>
          <a:xfrm>
            <a:off x="4644008" y="404664"/>
            <a:ext cx="4343400" cy="5832648"/>
          </a:xfrm>
        </p:spPr>
        <p:txBody>
          <a:bodyPr/>
          <a:lstStyle/>
          <a:p>
            <a:r>
              <a:rPr lang="tr-TR" dirty="0">
                <a:solidFill>
                  <a:schemeClr val="tx1"/>
                </a:solidFill>
              </a:rPr>
              <a:t>On üç bölümden oluşan eser şu konuları içermektedir: Astronomi ile ilgili genel bilgiler, Dünya sistemi, düzlem ve küresel trigonometri, matematiksel yöntemler ve problemleri, o dönemde bilinen gezegenlerin hareketleri ve yörüngelerinin eğimi ve hesapları, </a:t>
            </a:r>
          </a:p>
        </p:txBody>
      </p:sp>
    </p:spTree>
    <p:extLst>
      <p:ext uri="{BB962C8B-B14F-4D97-AF65-F5344CB8AC3E}">
        <p14:creationId xmlns:p14="http://schemas.microsoft.com/office/powerpoint/2010/main" val="83476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188640"/>
            <a:ext cx="8686800" cy="5891485"/>
          </a:xfrm>
        </p:spPr>
        <p:txBody>
          <a:bodyPr/>
          <a:lstStyle/>
          <a:p>
            <a:r>
              <a:rPr lang="tr-TR" dirty="0">
                <a:solidFill>
                  <a:schemeClr val="tx1"/>
                </a:solidFill>
              </a:rPr>
              <a:t>Güneş’in hareketi, bir </a:t>
            </a:r>
            <a:r>
              <a:rPr lang="tr-TR" dirty="0" err="1">
                <a:solidFill>
                  <a:schemeClr val="tx1"/>
                </a:solidFill>
              </a:rPr>
              <a:t>usturlapın</a:t>
            </a:r>
            <a:r>
              <a:rPr lang="tr-TR" dirty="0">
                <a:solidFill>
                  <a:schemeClr val="tx1"/>
                </a:solidFill>
              </a:rPr>
              <a:t> yapılışı ve kullanılışı.</a:t>
            </a:r>
          </a:p>
          <a:p>
            <a:pPr marL="0" indent="0">
              <a:buNone/>
            </a:pPr>
            <a:r>
              <a:rPr lang="tr-TR" dirty="0">
                <a:solidFill>
                  <a:schemeClr val="tx1"/>
                </a:solidFill>
              </a:rPr>
              <a:t>   </a:t>
            </a:r>
            <a:r>
              <a:rPr lang="tr-TR" sz="2800" dirty="0">
                <a:solidFill>
                  <a:schemeClr val="tx1"/>
                </a:solidFill>
              </a:rPr>
              <a:t>Usturlap: Güneş, Ay, </a:t>
            </a:r>
          </a:p>
          <a:p>
            <a:pPr marL="0" indent="0">
              <a:buNone/>
            </a:pPr>
            <a:r>
              <a:rPr lang="tr-TR" sz="2800" dirty="0">
                <a:solidFill>
                  <a:schemeClr val="tx1"/>
                </a:solidFill>
              </a:rPr>
              <a:t>gezegen ve yıldızların</a:t>
            </a:r>
          </a:p>
          <a:p>
            <a:pPr marL="0" indent="0">
              <a:buNone/>
            </a:pPr>
            <a:r>
              <a:rPr lang="tr-TR" sz="2800" dirty="0">
                <a:solidFill>
                  <a:schemeClr val="tx1"/>
                </a:solidFill>
              </a:rPr>
              <a:t>konumlarının belirlenmesi,</a:t>
            </a:r>
          </a:p>
          <a:p>
            <a:pPr marL="0" indent="0">
              <a:buNone/>
            </a:pPr>
            <a:r>
              <a:rPr lang="tr-TR" sz="2800" dirty="0">
                <a:solidFill>
                  <a:schemeClr val="tx1"/>
                </a:solidFill>
              </a:rPr>
              <a:t>saatin ve İslam dininde </a:t>
            </a:r>
          </a:p>
          <a:p>
            <a:pPr marL="0" indent="0">
              <a:buNone/>
            </a:pPr>
            <a:r>
              <a:rPr lang="tr-TR" sz="2800" dirty="0">
                <a:solidFill>
                  <a:schemeClr val="tx1"/>
                </a:solidFill>
              </a:rPr>
              <a:t>namaz vakitlerinin hesap-</a:t>
            </a:r>
          </a:p>
          <a:p>
            <a:pPr marL="0" indent="0">
              <a:buNone/>
            </a:pPr>
            <a:r>
              <a:rPr lang="tr-TR" sz="2800" dirty="0">
                <a:solidFill>
                  <a:schemeClr val="tx1"/>
                </a:solidFill>
              </a:rPr>
              <a:t>laması için geçmişte </a:t>
            </a:r>
          </a:p>
          <a:p>
            <a:pPr marL="0" indent="0">
              <a:buNone/>
            </a:pPr>
            <a:r>
              <a:rPr lang="tr-TR" sz="2800" dirty="0">
                <a:solidFill>
                  <a:schemeClr val="tx1"/>
                </a:solidFill>
              </a:rPr>
              <a:t>kullanılan bir alet.</a:t>
            </a: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836712"/>
            <a:ext cx="4452998" cy="5472608"/>
          </a:xfrm>
          <a:prstGeom prst="rect">
            <a:avLst/>
          </a:prstGeom>
        </p:spPr>
      </p:pic>
    </p:spTree>
    <p:extLst>
      <p:ext uri="{BB962C8B-B14F-4D97-AF65-F5344CB8AC3E}">
        <p14:creationId xmlns:p14="http://schemas.microsoft.com/office/powerpoint/2010/main" val="328704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188640"/>
            <a:ext cx="8686800" cy="5891485"/>
          </a:xfrm>
        </p:spPr>
        <p:txBody>
          <a:bodyPr/>
          <a:lstStyle/>
          <a:p>
            <a:r>
              <a:rPr lang="tr-TR" dirty="0" err="1">
                <a:solidFill>
                  <a:schemeClr val="tx1"/>
                </a:solidFill>
              </a:rPr>
              <a:t>Batlamyus</a:t>
            </a:r>
            <a:r>
              <a:rPr lang="tr-TR" dirty="0">
                <a:solidFill>
                  <a:schemeClr val="tx1"/>
                </a:solidFill>
              </a:rPr>
              <a:t>, daha önce derlenmiş bilgi birikiminden yararlanarak astrolojiyi de </a:t>
            </a:r>
            <a:r>
              <a:rPr lang="tr-TR" dirty="0" err="1">
                <a:solidFill>
                  <a:schemeClr val="tx1"/>
                </a:solidFill>
              </a:rPr>
              <a:t>sistematize</a:t>
            </a:r>
            <a:r>
              <a:rPr lang="tr-TR" dirty="0">
                <a:solidFill>
                  <a:schemeClr val="tx1"/>
                </a:solidFill>
              </a:rPr>
              <a:t> etmiştir. Bu alanda </a:t>
            </a:r>
            <a:r>
              <a:rPr lang="tr-TR" dirty="0" err="1">
                <a:solidFill>
                  <a:schemeClr val="tx1"/>
                </a:solidFill>
              </a:rPr>
              <a:t>Tetrabiblos</a:t>
            </a:r>
            <a:r>
              <a:rPr lang="tr-TR" dirty="0">
                <a:solidFill>
                  <a:schemeClr val="tx1"/>
                </a:solidFill>
              </a:rPr>
              <a:t> (Dört Kitap) adlı bir eseri vardır. </a:t>
            </a:r>
          </a:p>
          <a:p>
            <a:pPr marL="0" indent="0">
              <a:buNone/>
            </a:pPr>
            <a:r>
              <a:rPr lang="tr-TR" dirty="0">
                <a:solidFill>
                  <a:schemeClr val="tx1"/>
                </a:solidFill>
              </a:rPr>
              <a:t>                                         Orta Çağ ve Yeni Çağ </a:t>
            </a:r>
          </a:p>
          <a:p>
            <a:pPr marL="0" indent="0">
              <a:buNone/>
            </a:pPr>
            <a:r>
              <a:rPr lang="tr-TR" dirty="0">
                <a:solidFill>
                  <a:schemeClr val="tx1"/>
                </a:solidFill>
              </a:rPr>
              <a:t>                                       astrolojisi bu kitaba </a:t>
            </a:r>
          </a:p>
          <a:p>
            <a:pPr marL="0" indent="0">
              <a:buNone/>
            </a:pPr>
            <a:r>
              <a:rPr lang="tr-TR" dirty="0">
                <a:solidFill>
                  <a:schemeClr val="tx1"/>
                </a:solidFill>
              </a:rPr>
              <a:t>                                       dayanır.</a:t>
            </a: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348880"/>
            <a:ext cx="3600400" cy="4176464"/>
          </a:xfrm>
          <a:prstGeom prst="rect">
            <a:avLst/>
          </a:prstGeom>
        </p:spPr>
      </p:pic>
    </p:spTree>
    <p:extLst>
      <p:ext uri="{BB962C8B-B14F-4D97-AF65-F5344CB8AC3E}">
        <p14:creationId xmlns:p14="http://schemas.microsoft.com/office/powerpoint/2010/main" val="278519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88640"/>
            <a:ext cx="8884096" cy="6120680"/>
          </a:xfrm>
        </p:spPr>
        <p:txBody>
          <a:bodyPr/>
          <a:lstStyle/>
          <a:p>
            <a:r>
              <a:rPr lang="tr-TR" dirty="0">
                <a:solidFill>
                  <a:schemeClr val="tx1"/>
                </a:solidFill>
              </a:rPr>
              <a:t>Adıyla anılan bir teorem vardır. </a:t>
            </a:r>
            <a:r>
              <a:rPr lang="tr-TR" dirty="0" err="1">
                <a:solidFill>
                  <a:schemeClr val="tx1"/>
                </a:solidFill>
              </a:rPr>
              <a:t>Ptolemy</a:t>
            </a:r>
            <a:r>
              <a:rPr lang="tr-TR" dirty="0">
                <a:solidFill>
                  <a:schemeClr val="tx1"/>
                </a:solidFill>
              </a:rPr>
              <a:t> (</a:t>
            </a:r>
            <a:r>
              <a:rPr lang="tr-TR" dirty="0" err="1">
                <a:solidFill>
                  <a:schemeClr val="tx1"/>
                </a:solidFill>
              </a:rPr>
              <a:t>Batlamyus</a:t>
            </a:r>
            <a:r>
              <a:rPr lang="tr-TR" dirty="0">
                <a:solidFill>
                  <a:schemeClr val="tx1"/>
                </a:solidFill>
              </a:rPr>
              <a:t>) teoremine göre eğer bir dörtgen bir dairenin içine çizilebiliyorsa köşegenlerinin uzunluklarının çarpımı, karşıt kenar çiftlerinin uzunluklarının çarpımlarının toplamına eşittir.</a:t>
            </a:r>
          </a:p>
          <a:p>
            <a:pPr marL="0" indent="0">
              <a:buNone/>
            </a:pPr>
            <a:r>
              <a:rPr lang="tr-TR" dirty="0">
                <a:solidFill>
                  <a:schemeClr val="tx1"/>
                </a:solidFill>
              </a:rPr>
              <a:t>	</a:t>
            </a:r>
          </a:p>
          <a:p>
            <a:pPr marL="0" indent="0">
              <a:buNone/>
            </a:pPr>
            <a:r>
              <a:rPr lang="tr-TR" dirty="0">
                <a:solidFill>
                  <a:schemeClr val="tx1"/>
                </a:solidFill>
              </a:rPr>
              <a:t> </a:t>
            </a:r>
            <a:r>
              <a:rPr lang="tr-TR" sz="3000" dirty="0" err="1">
                <a:solidFill>
                  <a:srgbClr val="FF0000"/>
                </a:solidFill>
              </a:rPr>
              <a:t>lACl.lBDl</a:t>
            </a:r>
            <a:r>
              <a:rPr lang="tr-TR" sz="3000" dirty="0">
                <a:solidFill>
                  <a:srgbClr val="FF0000"/>
                </a:solidFill>
              </a:rPr>
              <a:t>=</a:t>
            </a:r>
            <a:r>
              <a:rPr lang="tr-TR" sz="3000" dirty="0" err="1">
                <a:solidFill>
                  <a:srgbClr val="FF0000"/>
                </a:solidFill>
              </a:rPr>
              <a:t>lABl.lCDl+lBCl.lADl</a:t>
            </a:r>
            <a:r>
              <a:rPr lang="tr-TR" sz="3000" dirty="0">
                <a:solidFill>
                  <a:srgbClr val="FF0000"/>
                </a:solidFill>
              </a:rPr>
              <a:t> </a:t>
            </a:r>
          </a:p>
        </p:txBody>
      </p:sp>
      <p:pic>
        <p:nvPicPr>
          <p:cNvPr id="7" name="Resim 6"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1" y="2852936"/>
            <a:ext cx="3473064" cy="3235432"/>
          </a:xfrm>
          <a:prstGeom prst="rect">
            <a:avLst/>
          </a:prstGeom>
          <a:ln>
            <a:noFill/>
          </a:ln>
          <a:effectLst>
            <a:softEdge rad="112500"/>
          </a:effectLst>
        </p:spPr>
      </p:pic>
    </p:spTree>
    <p:extLst>
      <p:ext uri="{BB962C8B-B14F-4D97-AF65-F5344CB8AC3E}">
        <p14:creationId xmlns:p14="http://schemas.microsoft.com/office/powerpoint/2010/main" val="4066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132</TotalTime>
  <Words>805</Words>
  <Application>Microsoft Office PowerPoint</Application>
  <PresentationFormat>Ekran Gösterisi (4:3)</PresentationFormat>
  <Paragraphs>56</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Franklin Gothic Book</vt:lpstr>
      <vt:lpstr>Franklin Gothic Medium</vt:lpstr>
      <vt:lpstr>Wingdings 2</vt:lpstr>
      <vt:lpstr>Gezinti</vt:lpstr>
      <vt:lpstr>BATLAMYUS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BATLAMYUS</dc:title>
  <dc:creator>user</dc:creator>
  <cp:lastModifiedBy>AD-104</cp:lastModifiedBy>
  <cp:revision>17</cp:revision>
  <dcterms:created xsi:type="dcterms:W3CDTF">2021-11-16T12:20:18Z</dcterms:created>
  <dcterms:modified xsi:type="dcterms:W3CDTF">2021-12-29T08:17:52Z</dcterms:modified>
</cp:coreProperties>
</file>