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5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8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9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61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2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2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4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97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8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3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7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28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3A7FA3-954F-4B0B-AFB0-C5E37A5FB45B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49330-0B0B-4A42-B299-71DCD5504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3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3782" y="737018"/>
            <a:ext cx="4544291" cy="5502157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8294" y="1770611"/>
            <a:ext cx="4718304" cy="3310128"/>
          </a:xfrm>
        </p:spPr>
        <p:txBody>
          <a:bodyPr>
            <a:normAutofit/>
          </a:bodyPr>
          <a:lstStyle/>
          <a:p>
            <a:pPr algn="ctr"/>
            <a:endParaRPr lang="tr-TR" sz="6600" b="1" i="1" dirty="0" smtClean="0"/>
          </a:p>
          <a:p>
            <a:pPr marL="0" indent="0" algn="ctr">
              <a:buNone/>
            </a:pPr>
            <a:r>
              <a:rPr lang="tr-TR" sz="5000" b="1" i="1" dirty="0" smtClean="0"/>
              <a:t>DİOPHANTUS</a:t>
            </a:r>
            <a:endParaRPr lang="tr-TR" sz="50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9434945" y="5038846"/>
            <a:ext cx="246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Hazırlayan: Sude SEMİZ 21010601 – İlköğretim Matematik Öğretmenliği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DİĞER ÇALIŞMALARI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Diophantus</a:t>
            </a:r>
            <a:r>
              <a:rPr lang="tr-TR" sz="3000" dirty="0"/>
              <a:t>, </a:t>
            </a:r>
            <a:r>
              <a:rPr lang="tr-TR" sz="3000" dirty="0" err="1"/>
              <a:t>Arithmetica</a:t>
            </a:r>
            <a:r>
              <a:rPr lang="tr-TR" sz="3000" dirty="0"/>
              <a:t> dışında başka birkaç kitap daha yazdı, ancak çok azı hayatta kaldı</a:t>
            </a:r>
            <a:r>
              <a:rPr lang="tr-TR" sz="3000" dirty="0" smtClean="0"/>
              <a:t>. </a:t>
            </a:r>
            <a:r>
              <a:rPr lang="tr-TR" sz="3000" dirty="0"/>
              <a:t>Bunlardan biri </a:t>
            </a:r>
            <a:r>
              <a:rPr lang="tr-TR" sz="3000" dirty="0" err="1"/>
              <a:t>Porizmler</a:t>
            </a:r>
            <a:r>
              <a:rPr lang="tr-TR" sz="3000" dirty="0"/>
              <a:t> </a:t>
            </a:r>
            <a:r>
              <a:rPr lang="tr-TR" sz="3000" dirty="0" smtClean="0"/>
              <a:t>isimli </a:t>
            </a:r>
            <a:r>
              <a:rPr lang="tr-TR" sz="3000" dirty="0"/>
              <a:t>bir eser ve </a:t>
            </a:r>
            <a:r>
              <a:rPr lang="tr-TR" sz="3000" dirty="0" err="1"/>
              <a:t>çokgensel</a:t>
            </a:r>
            <a:r>
              <a:rPr lang="tr-TR" sz="3000" dirty="0"/>
              <a:t> sayılar üzerine yazılmış </a:t>
            </a:r>
            <a:r>
              <a:rPr lang="tr-TR" sz="3000" dirty="0" smtClean="0"/>
              <a:t>olan bir </a:t>
            </a:r>
            <a:r>
              <a:rPr lang="tr-TR" sz="3000" dirty="0"/>
              <a:t>eserdir. </a:t>
            </a:r>
            <a:r>
              <a:rPr lang="tr-TR" sz="3000" dirty="0" err="1"/>
              <a:t>Çokgensel</a:t>
            </a:r>
            <a:r>
              <a:rPr lang="tr-TR" sz="3000" dirty="0"/>
              <a:t> sayılar üzerine olan çalışmalarının bazı fragmanları bugüne ulaşmıştır fakat </a:t>
            </a:r>
            <a:r>
              <a:rPr lang="tr-TR" sz="3000" dirty="0" err="1"/>
              <a:t>Porizmler</a:t>
            </a:r>
            <a:r>
              <a:rPr lang="tr-TR" sz="3000" dirty="0"/>
              <a:t> isimli eseri tamamen kaybolmuştur</a:t>
            </a:r>
            <a:r>
              <a:rPr lang="tr-TR" sz="3000" dirty="0" smtClean="0"/>
              <a:t>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6753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5323"/>
          </a:xfrm>
        </p:spPr>
        <p:txBody>
          <a:bodyPr>
            <a:normAutofit/>
          </a:bodyPr>
          <a:lstStyle/>
          <a:p>
            <a:r>
              <a:rPr lang="tr-TR" sz="2800" dirty="0" err="1"/>
              <a:t>Porizmler</a:t>
            </a:r>
            <a:r>
              <a:rPr lang="tr-TR" sz="2800" dirty="0"/>
              <a:t> adlı eser kaybolsa da, </a:t>
            </a:r>
            <a:r>
              <a:rPr lang="tr-TR" sz="2800" dirty="0" err="1"/>
              <a:t>Diophantus</a:t>
            </a:r>
            <a:r>
              <a:rPr lang="tr-TR" sz="2800" dirty="0"/>
              <a:t> </a:t>
            </a:r>
            <a:r>
              <a:rPr lang="tr-TR" sz="2800" dirty="0" err="1"/>
              <a:t>Arithmetica’da</a:t>
            </a:r>
            <a:r>
              <a:rPr lang="tr-TR" sz="2800" dirty="0"/>
              <a:t> bunlardan bahsettiği için orada bulunan üç </a:t>
            </a:r>
            <a:r>
              <a:rPr lang="tr-TR" sz="2800" dirty="0" err="1"/>
              <a:t>lemmanın</a:t>
            </a:r>
            <a:r>
              <a:rPr lang="tr-TR" sz="2800" dirty="0"/>
              <a:t> olduğunu biliyoruz. Bir </a:t>
            </a:r>
            <a:r>
              <a:rPr lang="tr-TR" sz="2800" dirty="0" err="1"/>
              <a:t>lemma</a:t>
            </a:r>
            <a:r>
              <a:rPr lang="tr-TR" sz="2800" dirty="0"/>
              <a:t>, iki rasyonel sayının küplerinin farkının diğer iki rasyonel sayının küplerinin toplamına eşit olduğunu belirtir, yani </a:t>
            </a:r>
            <a:r>
              <a:rPr lang="tr-TR" sz="2800" dirty="0" smtClean="0"/>
              <a:t>a&gt;b </a:t>
            </a:r>
            <a:r>
              <a:rPr lang="tr-TR" sz="2800" dirty="0"/>
              <a:t>olmak üzere herhangi bir </a:t>
            </a:r>
            <a:r>
              <a:rPr lang="tr-TR" sz="2800" dirty="0" smtClean="0"/>
              <a:t>a ve b verildiğinde</a:t>
            </a:r>
            <a:r>
              <a:rPr lang="tr-TR" sz="2800" dirty="0"/>
              <a:t>, hepsi pozitif ve rasyonel olan öyle </a:t>
            </a:r>
            <a:r>
              <a:rPr lang="tr-TR" sz="2800" dirty="0" smtClean="0"/>
              <a:t>c ve d vardır </a:t>
            </a:r>
            <a:r>
              <a:rPr lang="tr-TR" sz="2800" dirty="0"/>
              <a:t>ki aşağıdaki eşitliği sağlar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r>
              <a:rPr lang="tr-TR" sz="2800" i="1" dirty="0" smtClean="0">
                <a:solidFill>
                  <a:srgbClr val="202122"/>
                </a:solidFill>
                <a:latin typeface="Times New Roman" panose="02020603050405020304" pitchFamily="18" charset="0"/>
              </a:rPr>
              <a:t>      a</a:t>
            </a:r>
            <a:r>
              <a:rPr lang="tr-TR" sz="2800" baseline="30000" dirty="0" smtClean="0">
                <a:solidFill>
                  <a:srgbClr val="202122"/>
                </a:solidFill>
                <a:latin typeface="Times New Roman" panose="02020603050405020304" pitchFamily="18" charset="0"/>
              </a:rPr>
              <a:t>3</a:t>
            </a:r>
            <a:r>
              <a:rPr lang="tr-TR" sz="2800" dirty="0">
                <a:solidFill>
                  <a:srgbClr val="202122"/>
                </a:solidFill>
                <a:latin typeface="Times New Roman" panose="02020603050405020304" pitchFamily="18" charset="0"/>
              </a:rPr>
              <a:t> − </a:t>
            </a:r>
            <a:r>
              <a:rPr lang="tr-TR" sz="2800" i="1" dirty="0">
                <a:solidFill>
                  <a:srgbClr val="202122"/>
                </a:solidFill>
                <a:latin typeface="Times New Roman" panose="02020603050405020304" pitchFamily="18" charset="0"/>
              </a:rPr>
              <a:t>b</a:t>
            </a:r>
            <a:r>
              <a:rPr lang="tr-TR" sz="2800" baseline="30000" dirty="0">
                <a:solidFill>
                  <a:srgbClr val="202122"/>
                </a:solidFill>
                <a:latin typeface="Times New Roman" panose="02020603050405020304" pitchFamily="18" charset="0"/>
              </a:rPr>
              <a:t>3</a:t>
            </a:r>
            <a:r>
              <a:rPr lang="tr-TR" sz="2800" dirty="0">
                <a:solidFill>
                  <a:srgbClr val="202122"/>
                </a:solidFill>
                <a:latin typeface="Times New Roman" panose="02020603050405020304" pitchFamily="18" charset="0"/>
              </a:rPr>
              <a:t> = </a:t>
            </a:r>
            <a:r>
              <a:rPr lang="tr-TR" sz="2800" i="1" dirty="0">
                <a:solidFill>
                  <a:srgbClr val="202122"/>
                </a:solidFill>
                <a:latin typeface="Times New Roman" panose="02020603050405020304" pitchFamily="18" charset="0"/>
              </a:rPr>
              <a:t>c</a:t>
            </a:r>
            <a:r>
              <a:rPr lang="tr-TR" sz="2800" baseline="30000" dirty="0">
                <a:solidFill>
                  <a:srgbClr val="202122"/>
                </a:solidFill>
                <a:latin typeface="Times New Roman" panose="02020603050405020304" pitchFamily="18" charset="0"/>
              </a:rPr>
              <a:t>3</a:t>
            </a:r>
            <a:r>
              <a:rPr lang="tr-TR" sz="2800" dirty="0">
                <a:solidFill>
                  <a:srgbClr val="202122"/>
                </a:solidFill>
                <a:latin typeface="Times New Roman" panose="02020603050405020304" pitchFamily="18" charset="0"/>
              </a:rPr>
              <a:t> + </a:t>
            </a:r>
            <a:r>
              <a:rPr lang="tr-TR" sz="2800" i="1" dirty="0">
                <a:solidFill>
                  <a:srgbClr val="202122"/>
                </a:solidFill>
                <a:latin typeface="Times New Roman" panose="02020603050405020304" pitchFamily="18" charset="0"/>
              </a:rPr>
              <a:t>d</a:t>
            </a:r>
            <a:r>
              <a:rPr lang="tr-TR" sz="2800" baseline="30000" dirty="0">
                <a:solidFill>
                  <a:srgbClr val="202122"/>
                </a:solidFill>
                <a:latin typeface="Times New Roman" panose="02020603050405020304" pitchFamily="18" charset="0"/>
              </a:rPr>
              <a:t>3</a:t>
            </a:r>
            <a:r>
              <a:rPr lang="tr-TR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3115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DİOPHANTUS ANALİZİ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/>
              <a:t>Günümüzde, </a:t>
            </a:r>
            <a:r>
              <a:rPr lang="tr-TR" sz="3000" dirty="0" err="1" smtClean="0"/>
              <a:t>Diophantus</a:t>
            </a:r>
            <a:r>
              <a:rPr lang="tr-TR" sz="3000" dirty="0" smtClean="0"/>
              <a:t> </a:t>
            </a:r>
            <a:r>
              <a:rPr lang="tr-TR" sz="3000" dirty="0"/>
              <a:t>analizi, denklemler için tam sayı çözümlerinin arandığı çalışma alanıdır ve </a:t>
            </a:r>
            <a:r>
              <a:rPr lang="tr-TR" sz="3000" dirty="0" err="1" smtClean="0"/>
              <a:t>Diophantus</a:t>
            </a:r>
            <a:r>
              <a:rPr lang="tr-TR" sz="3000" dirty="0" smtClean="0"/>
              <a:t> </a:t>
            </a:r>
            <a:r>
              <a:rPr lang="tr-TR" sz="3000" dirty="0"/>
              <a:t>denklemleri, yalnızca tam sayı çözümlerinin arandığı tam sayı katsayılı </a:t>
            </a:r>
            <a:r>
              <a:rPr lang="tr-TR" sz="3000" dirty="0" err="1"/>
              <a:t>polinom</a:t>
            </a:r>
            <a:r>
              <a:rPr lang="tr-TR" sz="3000" dirty="0"/>
              <a:t> denklemleridir. Belirli bir </a:t>
            </a:r>
            <a:r>
              <a:rPr lang="tr-TR" sz="3000" dirty="0" err="1" smtClean="0"/>
              <a:t>Diophantus</a:t>
            </a:r>
            <a:r>
              <a:rPr lang="tr-TR" sz="3000" dirty="0" smtClean="0"/>
              <a:t> </a:t>
            </a:r>
            <a:r>
              <a:rPr lang="tr-TR" sz="3000" dirty="0"/>
              <a:t>denkleminin çözülebilir olup olmadığını söylemek genellikle oldukça zordur. </a:t>
            </a:r>
            <a:r>
              <a:rPr lang="tr-TR" sz="3000" dirty="0" err="1"/>
              <a:t>Arithmetica’daki</a:t>
            </a:r>
            <a:r>
              <a:rPr lang="tr-TR" sz="3000" dirty="0"/>
              <a:t> problemlerin çoğu ikinci dereceden denklemlere dönüşür. </a:t>
            </a:r>
          </a:p>
        </p:txBody>
      </p:sp>
    </p:spTree>
    <p:extLst>
      <p:ext uri="{BB962C8B-B14F-4D97-AF65-F5344CB8AC3E}">
        <p14:creationId xmlns:p14="http://schemas.microsoft.com/office/powerpoint/2010/main" val="41352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Diophantus</a:t>
            </a:r>
            <a:r>
              <a:rPr lang="tr-TR" b="1" dirty="0"/>
              <a:t>, 3 farklı ikinci dereceden denklem tipini ele aldı: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2722417" cy="3318936"/>
          </a:xfrm>
        </p:spPr>
        <p:txBody>
          <a:bodyPr/>
          <a:lstStyle/>
          <a:p>
            <a:r>
              <a:rPr lang="en-US" dirty="0"/>
              <a:t>ax2 + </a:t>
            </a:r>
            <a:r>
              <a:rPr lang="en-US" dirty="0" err="1"/>
              <a:t>bx</a:t>
            </a:r>
            <a:r>
              <a:rPr lang="en-US" dirty="0"/>
              <a:t> = </a:t>
            </a:r>
            <a:r>
              <a:rPr lang="en-US" dirty="0" smtClean="0"/>
              <a:t>c</a:t>
            </a:r>
            <a:endParaRPr lang="tr-TR" dirty="0" smtClean="0"/>
          </a:p>
          <a:p>
            <a:r>
              <a:rPr lang="en-US" dirty="0" smtClean="0"/>
              <a:t>ax2 </a:t>
            </a:r>
            <a:r>
              <a:rPr lang="en-US" dirty="0"/>
              <a:t>= </a:t>
            </a:r>
            <a:r>
              <a:rPr lang="en-US" dirty="0" err="1"/>
              <a:t>bx</a:t>
            </a:r>
            <a:r>
              <a:rPr lang="en-US" dirty="0"/>
              <a:t> + </a:t>
            </a:r>
            <a:r>
              <a:rPr lang="en-US" dirty="0" smtClean="0"/>
              <a:t>c</a:t>
            </a:r>
            <a:endParaRPr lang="tr-TR" dirty="0" smtClean="0"/>
          </a:p>
          <a:p>
            <a:r>
              <a:rPr lang="en-US" dirty="0" smtClean="0"/>
              <a:t>ax2 </a:t>
            </a:r>
            <a:r>
              <a:rPr lang="en-US" dirty="0"/>
              <a:t>+ c = bx.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696691" y="2556932"/>
            <a:ext cx="6428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 İkinci dereceden denklemlerle ilgili bugün tek bir durum varken </a:t>
            </a:r>
            <a:r>
              <a:rPr lang="tr-TR" sz="3000" dirty="0" err="1"/>
              <a:t>Diophantus'un</a:t>
            </a:r>
            <a:r>
              <a:rPr lang="tr-TR" sz="3000" dirty="0"/>
              <a:t> üç durumu </a:t>
            </a:r>
            <a:r>
              <a:rPr lang="tr-TR" sz="3000" dirty="0" smtClean="0"/>
              <a:t>olmasının </a:t>
            </a:r>
            <a:r>
              <a:rPr lang="tr-TR" sz="3000" dirty="0"/>
              <a:t>nedeni, sıfır fikrine sahip olmaması ve </a:t>
            </a:r>
            <a:r>
              <a:rPr lang="tr-TR" sz="3000" dirty="0" smtClean="0"/>
              <a:t>verilen, </a:t>
            </a:r>
            <a:r>
              <a:rPr lang="tr-TR" sz="3000" dirty="0" err="1" smtClean="0"/>
              <a:t>a,b,c</a:t>
            </a:r>
            <a:r>
              <a:rPr lang="tr-TR" sz="3000" dirty="0" smtClean="0"/>
              <a:t> sayılarının </a:t>
            </a:r>
            <a:r>
              <a:rPr lang="tr-TR" sz="3000" dirty="0"/>
              <a:t>her birinde pozitif olduğunu düşünerek negatif katsayılardan kaçınmasıdır.</a:t>
            </a:r>
          </a:p>
        </p:txBody>
      </p:sp>
    </p:spTree>
    <p:extLst>
      <p:ext uri="{BB962C8B-B14F-4D97-AF65-F5344CB8AC3E}">
        <p14:creationId xmlns:p14="http://schemas.microsoft.com/office/powerpoint/2010/main" val="18267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637310"/>
            <a:ext cx="9601196" cy="1648690"/>
          </a:xfrm>
        </p:spPr>
        <p:txBody>
          <a:bodyPr>
            <a:noAutofit/>
          </a:bodyPr>
          <a:lstStyle/>
          <a:p>
            <a:pPr algn="l"/>
            <a:r>
              <a:rPr lang="tr-TR" sz="2600" dirty="0" err="1"/>
              <a:t>Diophantus</a:t>
            </a:r>
            <a:r>
              <a:rPr lang="tr-TR" sz="2600" dirty="0"/>
              <a:t> her zaman rasyonel bir çözümden </a:t>
            </a:r>
            <a:r>
              <a:rPr lang="tr-TR" sz="2600" dirty="0" smtClean="0"/>
              <a:t>memnundu, </a:t>
            </a:r>
            <a:r>
              <a:rPr lang="tr-TR" sz="2600" dirty="0"/>
              <a:t>bu da kesirleri problemlerine çözüm olarak kabul </a:t>
            </a:r>
            <a:r>
              <a:rPr lang="tr-TR" sz="2600" dirty="0" smtClean="0"/>
              <a:t>etmediği </a:t>
            </a:r>
            <a:r>
              <a:rPr lang="tr-TR" sz="2600" dirty="0"/>
              <a:t>anlamına geliyordu. </a:t>
            </a:r>
            <a:r>
              <a:rPr lang="tr-TR" sz="2600" dirty="0" err="1"/>
              <a:t>Diophantus</a:t>
            </a:r>
            <a:r>
              <a:rPr lang="tr-TR" sz="2600" dirty="0"/>
              <a:t>, negatif veya irrasyonel karekök çözümlerini "yararsız", "anlamsız" ve hatta "saçma" olarak değerlendirdi.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917150"/>
            <a:ext cx="9601196" cy="3318936"/>
          </a:xfrm>
        </p:spPr>
        <p:txBody>
          <a:bodyPr>
            <a:normAutofit/>
          </a:bodyPr>
          <a:lstStyle/>
          <a:p>
            <a:r>
              <a:rPr lang="tr-TR" sz="2600" dirty="0" smtClean="0"/>
              <a:t>Spesifik bir örnek vermek gerekirse, 4 = 4x + 20 denklemini '</a:t>
            </a:r>
            <a:r>
              <a:rPr lang="tr-TR" sz="2600" dirty="0" err="1" smtClean="0"/>
              <a:t>absurd</a:t>
            </a:r>
            <a:r>
              <a:rPr lang="tr-TR" sz="2600" dirty="0" smtClean="0"/>
              <a:t>' olarak adlandırır çünkü bu x için negatif bir çözüm değerine yol açar. İkinci dereceden bir denklemde aradığı tek sonuç bir çözümdü. </a:t>
            </a:r>
            <a:r>
              <a:rPr lang="tr-TR" sz="2600" dirty="0" err="1" smtClean="0"/>
              <a:t>Diophantus'un</a:t>
            </a:r>
            <a:r>
              <a:rPr lang="tr-TR" sz="2600" dirty="0" smtClean="0"/>
              <a:t> ikinci dereceden bir denklemin iki çözümü olabileceğini bile fark ettiğini gösteren hiçbir kanıt yoktur.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3261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Diophantus</a:t>
            </a:r>
            <a:r>
              <a:rPr lang="tr-TR" sz="3000" dirty="0"/>
              <a:t>, matematiksel gösterimde önemli ilerlemeler kaydetti ve cebirsel gösterimi ve sembolizmi kullandığı bilinen ilk kişi oldu. Ondan önce herkes denklemleri tamamen yazdı. </a:t>
            </a:r>
            <a:r>
              <a:rPr lang="tr-TR" sz="3000" dirty="0" err="1"/>
              <a:t>Diophantus</a:t>
            </a:r>
            <a:r>
              <a:rPr lang="tr-TR" sz="3000" dirty="0"/>
              <a:t>, sık sık meydana gelen işlemler için kısaltılmış bir gösterim ve bilinmeyen ile bilinmeyenin kuvvetleri için bir kısaltma kullanan cebirsel bir sembolizm getirdi.</a:t>
            </a:r>
          </a:p>
        </p:txBody>
      </p:sp>
    </p:spTree>
    <p:extLst>
      <p:ext uri="{BB962C8B-B14F-4D97-AF65-F5344CB8AC3E}">
        <p14:creationId xmlns:p14="http://schemas.microsoft.com/office/powerpoint/2010/main" val="42931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 tarihçisi Kurt </a:t>
            </a:r>
            <a:r>
              <a:rPr lang="tr-TR" dirty="0" err="1"/>
              <a:t>Vogel</a:t>
            </a:r>
            <a:r>
              <a:rPr lang="tr-TR" dirty="0"/>
              <a:t> şöyle der: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‘’</a:t>
            </a:r>
            <a:r>
              <a:rPr lang="tr-TR" sz="3000" dirty="0" err="1" smtClean="0"/>
              <a:t>Diophantus'un</a:t>
            </a:r>
            <a:r>
              <a:rPr lang="tr-TR" sz="3000" dirty="0" smtClean="0"/>
              <a:t> </a:t>
            </a:r>
            <a:r>
              <a:rPr lang="tr-TR" sz="3000" dirty="0"/>
              <a:t>ilk kez ortaya koyduğu ve şüphesiz kendi tasarladığı sembolizm, bir denklemi ifade etmek için kısa ve kolayca anlaşılır bir yol sağladı ..." Eşittir "kelimesi için de bir kısaltma kullanıldığından, </a:t>
            </a:r>
            <a:r>
              <a:rPr lang="tr-TR" sz="3000" dirty="0" err="1"/>
              <a:t>Diophantus</a:t>
            </a:r>
            <a:r>
              <a:rPr lang="tr-TR" sz="3000" dirty="0"/>
              <a:t>, sözel cebirden sembolik cebire doğru temel bir adım </a:t>
            </a:r>
            <a:r>
              <a:rPr lang="tr-TR" sz="3000" dirty="0" smtClean="0"/>
              <a:t>attı.’’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8747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706582"/>
            <a:ext cx="9601196" cy="1579417"/>
          </a:xfrm>
        </p:spPr>
        <p:txBody>
          <a:bodyPr>
            <a:noAutofit/>
          </a:bodyPr>
          <a:lstStyle/>
          <a:p>
            <a:pPr algn="l"/>
            <a:r>
              <a:rPr lang="tr-TR" sz="3600" dirty="0" err="1"/>
              <a:t>Diophantus</a:t>
            </a:r>
            <a:r>
              <a:rPr lang="tr-TR" sz="3600" dirty="0"/>
              <a:t>, sembolizmde önemli ilerlemeler kaydetmiş olsa da, daha genel yöntemleri ifade etmek için hala gerekli gösterime sahip değildi.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 Örneğin genel </a:t>
            </a:r>
            <a:r>
              <a:rPr lang="tr-TR" sz="3000" dirty="0"/>
              <a:t>bir n sayısı için bir sembolü yoktu. Biz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         12 </a:t>
            </a:r>
            <a:r>
              <a:rPr lang="tr-TR" sz="3000" dirty="0"/>
              <a:t>+ </a:t>
            </a:r>
            <a:r>
              <a:rPr lang="tr-TR" sz="3000" dirty="0" smtClean="0"/>
              <a:t>6n / n2 </a:t>
            </a:r>
            <a:r>
              <a:rPr lang="tr-TR" sz="3000" dirty="0"/>
              <a:t>− 3</a:t>
            </a:r>
          </a:p>
          <a:p>
            <a:pPr marL="0" indent="0">
              <a:buNone/>
            </a:pPr>
            <a:r>
              <a:rPr lang="tr-TR" sz="3000" dirty="0" smtClean="0"/>
              <a:t>    </a:t>
            </a:r>
            <a:r>
              <a:rPr lang="tr-TR" sz="3000" dirty="0"/>
              <a:t>yazdığımızda, </a:t>
            </a:r>
            <a:r>
              <a:rPr lang="tr-TR" sz="3000" dirty="0" err="1"/>
              <a:t>Diophantus</a:t>
            </a:r>
            <a:r>
              <a:rPr lang="tr-TR" sz="3000" dirty="0"/>
              <a:t>, "... on iki artırılmış altı kat sayı, sayının karesinin üçe geçtiği farka bölünür" gibi yapılara başvurmak zorundadır.</a:t>
            </a:r>
          </a:p>
        </p:txBody>
      </p:sp>
    </p:spTree>
    <p:extLst>
      <p:ext uri="{BB962C8B-B14F-4D97-AF65-F5344CB8AC3E}">
        <p14:creationId xmlns:p14="http://schemas.microsoft.com/office/powerpoint/2010/main" val="36046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ETKİLERİ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err="1"/>
              <a:t>Diophantus'un</a:t>
            </a:r>
            <a:r>
              <a:rPr lang="tr-TR" sz="2600" dirty="0"/>
              <a:t> çalışmaları tarihte büyük bir etkiye sahipti. </a:t>
            </a:r>
            <a:r>
              <a:rPr lang="tr-TR" sz="2600" dirty="0" err="1"/>
              <a:t>Arithmetica’nın</a:t>
            </a:r>
            <a:r>
              <a:rPr lang="tr-TR" sz="2600" dirty="0"/>
              <a:t> baskıları on altıncı yüzyılın sonlarında ve 17. ve 18. yüzyıllarda Avrupa'da </a:t>
            </a:r>
            <a:r>
              <a:rPr lang="tr-TR" sz="2600" dirty="0" err="1"/>
              <a:t>cebirin</a:t>
            </a:r>
            <a:r>
              <a:rPr lang="tr-TR" sz="2600" dirty="0"/>
              <a:t> gelişimi üzerinde derin bir etki yaptı. </a:t>
            </a:r>
            <a:r>
              <a:rPr lang="tr-TR" sz="2600" dirty="0" err="1"/>
              <a:t>Diophantus</a:t>
            </a:r>
            <a:r>
              <a:rPr lang="tr-TR" sz="2600" dirty="0"/>
              <a:t> ve eserleri de Arap matematiğini etkiledi ve Arap matematikçiler arasında büyük ün kazandı. </a:t>
            </a:r>
            <a:r>
              <a:rPr lang="tr-TR" sz="2600" dirty="0" err="1"/>
              <a:t>Diophantus'un</a:t>
            </a:r>
            <a:r>
              <a:rPr lang="tr-TR" sz="2600" dirty="0"/>
              <a:t> çalışması cebir üzerine çalışmak için bir temel oluşturdu ve aslında ileri matematiğin çoğu cebire dayanmaktadır. </a:t>
            </a:r>
          </a:p>
        </p:txBody>
      </p:sp>
    </p:spTree>
    <p:extLst>
      <p:ext uri="{BB962C8B-B14F-4D97-AF65-F5344CB8AC3E}">
        <p14:creationId xmlns:p14="http://schemas.microsoft.com/office/powerpoint/2010/main" val="737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Diophantus</a:t>
            </a:r>
            <a:r>
              <a:rPr lang="tr-TR" sz="3000" dirty="0"/>
              <a:t> genellikle "</a:t>
            </a:r>
            <a:r>
              <a:rPr lang="tr-TR" sz="3000" dirty="0" err="1"/>
              <a:t>cebirin</a:t>
            </a:r>
            <a:r>
              <a:rPr lang="tr-TR" sz="3000" dirty="0"/>
              <a:t> babası" olarak adlandırılır çünkü sayı teorisine, matematiksel gösterime büyük katkıda bulunmuştur ve </a:t>
            </a:r>
            <a:r>
              <a:rPr lang="tr-TR" sz="3000" dirty="0" err="1"/>
              <a:t>Arithmetica</a:t>
            </a:r>
            <a:r>
              <a:rPr lang="tr-TR" sz="3000" dirty="0"/>
              <a:t> </a:t>
            </a:r>
            <a:r>
              <a:rPr lang="tr-TR" sz="3000" dirty="0" err="1"/>
              <a:t>senkoplu</a:t>
            </a:r>
            <a:r>
              <a:rPr lang="tr-TR" sz="3000" dirty="0"/>
              <a:t> gösterimin bilinen en eski kullanımını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30194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HAYAT ÖZETİ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r>
              <a:rPr lang="tr-TR" b="1" dirty="0"/>
              <a:t>İSKENDERİYELİ –</a:t>
            </a:r>
            <a:r>
              <a:rPr lang="tr-TR" b="1" dirty="0" smtClean="0"/>
              <a:t>YUNAN</a:t>
            </a:r>
          </a:p>
          <a:p>
            <a:r>
              <a:rPr lang="tr-TR" b="1" dirty="0" smtClean="0"/>
              <a:t>MS. 210-294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5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5941"/>
          </a:xfrm>
        </p:spPr>
        <p:txBody>
          <a:bodyPr/>
          <a:lstStyle/>
          <a:p>
            <a:r>
              <a:rPr lang="tr-TR" b="1" dirty="0" smtClean="0"/>
              <a:t>DİOPHANTUS’UN YAŞ PROBLEMİ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119745"/>
            <a:ext cx="9601196" cy="414251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/>
              <a:t>Diophantus</a:t>
            </a:r>
            <a:r>
              <a:rPr lang="tr-TR" b="1" dirty="0"/>
              <a:t> hayatının 1/6'nda ergenliğe erişmiştir.</a:t>
            </a:r>
          </a:p>
          <a:p>
            <a:r>
              <a:rPr lang="tr-TR" b="1" dirty="0"/>
              <a:t>Hayatının 1/12'sini tamamladığında sakal bırakmaya başlamıştır.</a:t>
            </a:r>
          </a:p>
          <a:p>
            <a:r>
              <a:rPr lang="tr-TR" b="1" dirty="0"/>
              <a:t>Hayatının 1/7'sini tamamladığında evlenmiştir.</a:t>
            </a:r>
          </a:p>
          <a:p>
            <a:r>
              <a:rPr lang="tr-TR" b="1" dirty="0"/>
              <a:t>5 yıl sonra bir oğlu olmuştur.</a:t>
            </a:r>
          </a:p>
          <a:p>
            <a:r>
              <a:rPr lang="tr-TR" b="1" dirty="0"/>
              <a:t>Oğlu, </a:t>
            </a:r>
            <a:r>
              <a:rPr lang="tr-TR" b="1" dirty="0" err="1"/>
              <a:t>Diophantus'un</a:t>
            </a:r>
            <a:r>
              <a:rPr lang="tr-TR" b="1" dirty="0"/>
              <a:t> hayatının yarısı kadar yaşamıştır.</a:t>
            </a:r>
          </a:p>
          <a:p>
            <a:r>
              <a:rPr lang="tr-TR" b="1" dirty="0"/>
              <a:t>Oğlunun ölümünden 4 yıl sonra da </a:t>
            </a:r>
            <a:r>
              <a:rPr lang="tr-TR" b="1" dirty="0" err="1"/>
              <a:t>Diophantus</a:t>
            </a:r>
            <a:r>
              <a:rPr lang="tr-TR" b="1" dirty="0"/>
              <a:t> </a:t>
            </a:r>
            <a:r>
              <a:rPr lang="tr-TR" b="1" dirty="0" smtClean="0"/>
              <a:t>ölmüştür</a:t>
            </a:r>
            <a:r>
              <a:rPr lang="tr-TR" b="1" dirty="0"/>
              <a:t>.</a:t>
            </a:r>
          </a:p>
          <a:p>
            <a:r>
              <a:rPr lang="tr-TR" b="1" dirty="0"/>
              <a:t>Eğer D </a:t>
            </a:r>
            <a:r>
              <a:rPr lang="tr-TR" b="1" dirty="0" err="1"/>
              <a:t>Diophantus'un</a:t>
            </a:r>
            <a:r>
              <a:rPr lang="tr-TR" b="1" dirty="0"/>
              <a:t> öldüğü yaşı belirtirse, bu bilmecenden aşağıdaki denklem türetilir:</a:t>
            </a:r>
          </a:p>
          <a:p>
            <a:pPr marL="0" indent="0">
              <a:buNone/>
            </a:pPr>
            <a:r>
              <a:rPr lang="tr-TR" b="1" dirty="0" smtClean="0"/>
              <a:t>       D</a:t>
            </a:r>
            <a:r>
              <a:rPr lang="tr-TR" b="1" dirty="0"/>
              <a:t>=(1/6+1/7+1/12)D+5+(1/2)D+4}.</a:t>
            </a:r>
          </a:p>
          <a:p>
            <a:pPr marL="0" indent="0">
              <a:buNone/>
            </a:pPr>
            <a:r>
              <a:rPr lang="tr-TR" b="1" dirty="0" smtClean="0"/>
              <a:t>       Bu </a:t>
            </a:r>
            <a:r>
              <a:rPr lang="tr-TR" b="1" dirty="0"/>
              <a:t>denklemin çözümü de </a:t>
            </a:r>
            <a:r>
              <a:rPr lang="tr-TR" b="1" dirty="0" err="1"/>
              <a:t>Diophantus'un</a:t>
            </a:r>
            <a:r>
              <a:rPr lang="tr-TR" b="1" dirty="0"/>
              <a:t> 84 yaşında öldüğü sonucunu verir.</a:t>
            </a:r>
          </a:p>
        </p:txBody>
      </p:sp>
    </p:spTree>
    <p:extLst>
      <p:ext uri="{BB962C8B-B14F-4D97-AF65-F5344CB8AC3E}">
        <p14:creationId xmlns:p14="http://schemas.microsoft.com/office/powerpoint/2010/main" val="11570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BİLİMSEL KATKILARI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Arithmetika</a:t>
            </a:r>
            <a:endParaRPr lang="tr-TR" dirty="0" smtClean="0"/>
          </a:p>
          <a:p>
            <a:r>
              <a:rPr lang="tr-TR" dirty="0" err="1"/>
              <a:t>Diophantus</a:t>
            </a:r>
            <a:r>
              <a:rPr lang="tr-TR" dirty="0"/>
              <a:t> </a:t>
            </a:r>
            <a:r>
              <a:rPr lang="tr-TR" dirty="0" smtClean="0"/>
              <a:t>denklemi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6932"/>
            <a:ext cx="3064890" cy="35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</a:t>
            </a:r>
            <a:r>
              <a:rPr lang="tr-TR" b="1" dirty="0" smtClean="0"/>
              <a:t>ARİTHMETİCA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Diophantus'un</a:t>
            </a:r>
            <a:r>
              <a:rPr lang="tr-TR" dirty="0"/>
              <a:t> ilk yazıldığında 13 cilt olduğu tahmin edilen fakat günümüze sadece 6 cildinin ulaştığı en önemli eseridir</a:t>
            </a:r>
            <a:r>
              <a:rPr lang="tr-TR" dirty="0" smtClean="0"/>
              <a:t>. </a:t>
            </a:r>
            <a:r>
              <a:rPr lang="tr-TR" dirty="0"/>
              <a:t>19. yüzyıl Matematik tarihçisi </a:t>
            </a:r>
            <a:r>
              <a:rPr lang="tr-TR" dirty="0" err="1"/>
              <a:t>Hankel'in</a:t>
            </a:r>
            <a:r>
              <a:rPr lang="tr-TR" dirty="0"/>
              <a:t> tanımlamasına göre </a:t>
            </a:r>
            <a:r>
              <a:rPr lang="tr-TR" dirty="0" err="1"/>
              <a:t>Arithmetica</a:t>
            </a:r>
            <a:r>
              <a:rPr lang="tr-TR" dirty="0"/>
              <a:t> 5 farklı kategoride 130 problemi içerir. </a:t>
            </a:r>
            <a:r>
              <a:rPr lang="tr-TR" dirty="0" err="1"/>
              <a:t>Hankel</a:t>
            </a:r>
            <a:r>
              <a:rPr lang="tr-TR" dirty="0"/>
              <a:t> ayrıca bu problemleri çözümlenişlerine göre iki gruba ayırır;</a:t>
            </a:r>
          </a:p>
          <a:p>
            <a:endParaRPr lang="tr-TR" dirty="0"/>
          </a:p>
          <a:p>
            <a:r>
              <a:rPr lang="tr-TR" dirty="0"/>
              <a:t>tek çözümü olanlar (</a:t>
            </a:r>
            <a:r>
              <a:rPr lang="tr-TR" dirty="0" err="1"/>
              <a:t>Determinate</a:t>
            </a:r>
            <a:r>
              <a:rPr lang="tr-TR" dirty="0"/>
              <a:t>)</a:t>
            </a:r>
          </a:p>
          <a:p>
            <a:r>
              <a:rPr lang="tr-TR" dirty="0"/>
              <a:t>genel çözümü olanlar (</a:t>
            </a:r>
            <a:r>
              <a:rPr lang="tr-TR" dirty="0" err="1"/>
              <a:t>Indeterminate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94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1717962"/>
            <a:ext cx="9601196" cy="3354341"/>
          </a:xfrm>
        </p:spPr>
        <p:txBody>
          <a:bodyPr>
            <a:noAutofit/>
          </a:bodyPr>
          <a:lstStyle/>
          <a:p>
            <a:r>
              <a:rPr lang="tr-TR" sz="3200" dirty="0"/>
              <a:t>1. cilt tek çözümlü cebir </a:t>
            </a:r>
            <a:r>
              <a:rPr lang="tr-TR" sz="3200" dirty="0" smtClean="0"/>
              <a:t>problemlerini,</a:t>
            </a:r>
          </a:p>
          <a:p>
            <a:r>
              <a:rPr lang="tr-TR" sz="3200" dirty="0" smtClean="0"/>
              <a:t>2</a:t>
            </a:r>
            <a:r>
              <a:rPr lang="tr-TR" sz="3200" dirty="0"/>
              <a:t>, 3, 4 ve 5. ciltler genel çözümlü cebir </a:t>
            </a:r>
            <a:r>
              <a:rPr lang="tr-TR" sz="3200" dirty="0" smtClean="0"/>
              <a:t>problemlerini,</a:t>
            </a:r>
          </a:p>
          <a:p>
            <a:r>
              <a:rPr lang="tr-TR" sz="3200" dirty="0" smtClean="0"/>
              <a:t>6</a:t>
            </a:r>
            <a:r>
              <a:rPr lang="tr-TR" sz="3200" dirty="0"/>
              <a:t>. cilt ise dik üçgenle ilgili aritmetik problemleri içerir.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err="1" smtClean="0"/>
              <a:t>Diophantus</a:t>
            </a:r>
            <a:r>
              <a:rPr lang="tr-TR" sz="3200" dirty="0" smtClean="0"/>
              <a:t> </a:t>
            </a:r>
            <a:r>
              <a:rPr lang="tr-TR" sz="3200" dirty="0" err="1"/>
              <a:t>Arithmetika'daki</a:t>
            </a:r>
            <a:r>
              <a:rPr lang="tr-TR" sz="3200" dirty="0"/>
              <a:t> problemleri </a:t>
            </a:r>
            <a:r>
              <a:rPr lang="tr-TR" sz="3200" u="sng" dirty="0"/>
              <a:t>analitik bir şekilde, değişkenleri ve bilinmeyenleri semboller yardımıyla</a:t>
            </a:r>
            <a:r>
              <a:rPr lang="tr-TR" sz="3200" dirty="0"/>
              <a:t> ifade etmiştir.</a:t>
            </a:r>
          </a:p>
        </p:txBody>
      </p:sp>
    </p:spTree>
    <p:extLst>
      <p:ext uri="{BB962C8B-B14F-4D97-AF65-F5344CB8AC3E}">
        <p14:creationId xmlns:p14="http://schemas.microsoft.com/office/powerpoint/2010/main" val="13036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600" dirty="0" err="1"/>
              <a:t>Diophantus'un</a:t>
            </a:r>
            <a:r>
              <a:rPr lang="tr-TR" sz="3600" dirty="0"/>
              <a:t> ölümünden sonra </a:t>
            </a:r>
            <a:r>
              <a:rPr lang="tr-TR" sz="3600" dirty="0" err="1"/>
              <a:t>Arithmetika</a:t>
            </a:r>
            <a:r>
              <a:rPr lang="tr-TR" sz="3600" dirty="0"/>
              <a:t> ve diğer çalışmaları batı dünyasında (Avrupa'nın Karanlık Çağ'a girmesinden dolayı) unutulmuştur. </a:t>
            </a:r>
            <a:r>
              <a:rPr lang="tr-TR" sz="3600" dirty="0" err="1"/>
              <a:t>Arithmetika'nın</a:t>
            </a:r>
            <a:r>
              <a:rPr lang="tr-TR" sz="3600" dirty="0"/>
              <a:t> büyük bölümünün bugüne ulaşabilmesinin sebebi, Arap alimlerin bu eser üzerinde tafsilatlı bir şekilde </a:t>
            </a:r>
            <a:r>
              <a:rPr lang="tr-TR" sz="3600" dirty="0" smtClean="0"/>
              <a:t>çalışmasıdır.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21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DİOPHANTUS DENKLEMİ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Diophantus</a:t>
            </a:r>
            <a:r>
              <a:rPr lang="tr-TR" sz="3000" dirty="0"/>
              <a:t> denklemi, çözümü tam sayı olan ve içindeki tüm değişkenlerin de tam sayı olduğu denklemlerdir. </a:t>
            </a:r>
            <a:endParaRPr lang="tr-TR" sz="3000" dirty="0" smtClean="0"/>
          </a:p>
          <a:p>
            <a:r>
              <a:rPr lang="tr-TR" sz="3000" dirty="0" smtClean="0"/>
              <a:t>Bu </a:t>
            </a:r>
            <a:r>
              <a:rPr lang="tr-TR" sz="3000" dirty="0"/>
              <a:t>denklemlerde çıkarma işlemi, bilinmeyen değişkenler ve sayının üs değişkenleri için semboller kullanmıştır.</a:t>
            </a:r>
          </a:p>
        </p:txBody>
      </p:sp>
    </p:spTree>
    <p:extLst>
      <p:ext uri="{BB962C8B-B14F-4D97-AF65-F5344CB8AC3E}">
        <p14:creationId xmlns:p14="http://schemas.microsoft.com/office/powerpoint/2010/main" val="38472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9147" y="6080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/>
              <a:t>Bu denklemlere en basit örnek (modern sembollerle) aşağıdaki gibidir;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0819" y="1911926"/>
            <a:ext cx="9601196" cy="3318936"/>
          </a:xfrm>
        </p:spPr>
        <p:txBody>
          <a:bodyPr>
            <a:noAutofit/>
          </a:bodyPr>
          <a:lstStyle/>
          <a:p>
            <a:r>
              <a:rPr lang="tr-TR" sz="3000" dirty="0" err="1" smtClean="0"/>
              <a:t>aX</a:t>
            </a:r>
            <a:r>
              <a:rPr lang="tr-TR" sz="3000" dirty="0" smtClean="0"/>
              <a:t>=b</a:t>
            </a:r>
            <a:endParaRPr lang="tr-TR" sz="3000" dirty="0"/>
          </a:p>
          <a:p>
            <a:pPr marL="0" indent="0">
              <a:buNone/>
            </a:pPr>
            <a:r>
              <a:rPr lang="tr-TR" sz="3000" dirty="0" smtClean="0"/>
              <a:t> </a:t>
            </a:r>
            <a:r>
              <a:rPr lang="tr-TR" sz="3000" dirty="0"/>
              <a:t>a ve b tam katsayılar, X ise bir tam sayı bilinmeyendir</a:t>
            </a:r>
            <a:r>
              <a:rPr lang="tr-TR" sz="3000" dirty="0" smtClean="0"/>
              <a:t>.</a:t>
            </a:r>
          </a:p>
          <a:p>
            <a:r>
              <a:rPr lang="tr-TR" sz="3000" dirty="0"/>
              <a:t>İki değişkenli örnek:</a:t>
            </a:r>
          </a:p>
          <a:p>
            <a:pPr marL="0" indent="0">
              <a:buNone/>
            </a:pPr>
            <a:r>
              <a:rPr lang="tr-TR" sz="3000" dirty="0" smtClean="0"/>
              <a:t>X+Y=1</a:t>
            </a:r>
          </a:p>
          <a:p>
            <a:pPr marL="0" indent="0">
              <a:buNone/>
            </a:pPr>
            <a:r>
              <a:rPr lang="tr-TR" sz="3000" dirty="0" smtClean="0"/>
              <a:t>Bu </a:t>
            </a:r>
            <a:r>
              <a:rPr lang="tr-TR" sz="3000" dirty="0"/>
              <a:t>eşitlikte her bir X değeri için tek bir Y çözümü </a:t>
            </a:r>
            <a:r>
              <a:rPr lang="tr-TR" sz="3000" dirty="0" smtClean="0"/>
              <a:t>vardır. Y=1-X. Bu </a:t>
            </a:r>
            <a:r>
              <a:rPr lang="tr-TR" sz="3000" dirty="0"/>
              <a:t>eşitliğin çözüm kümesi ise şudur:</a:t>
            </a:r>
          </a:p>
          <a:p>
            <a:pPr marL="0" indent="0">
              <a:buNone/>
            </a:pPr>
            <a:r>
              <a:rPr lang="tr-TR" sz="3000" dirty="0" smtClean="0"/>
              <a:t>Her </a:t>
            </a:r>
            <a:r>
              <a:rPr lang="tr-TR" sz="3000" dirty="0"/>
              <a:t>X ∈ Z için (X, 1 − X)</a:t>
            </a:r>
          </a:p>
        </p:txBody>
      </p:sp>
    </p:spTree>
    <p:extLst>
      <p:ext uri="{BB962C8B-B14F-4D97-AF65-F5344CB8AC3E}">
        <p14:creationId xmlns:p14="http://schemas.microsoft.com/office/powerpoint/2010/main" val="1295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564</TotalTime>
  <Words>918</Words>
  <Application>Microsoft Office PowerPoint</Application>
  <PresentationFormat>Geniş ekran</PresentationFormat>
  <Paragraphs>63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Garamond</vt:lpstr>
      <vt:lpstr>Times New Roman</vt:lpstr>
      <vt:lpstr>Organik</vt:lpstr>
      <vt:lpstr>PowerPoint Sunusu</vt:lpstr>
      <vt:lpstr>HAYAT ÖZETİ</vt:lpstr>
      <vt:lpstr>DİOPHANTUS’UN YAŞ PROBLEMİ</vt:lpstr>
      <vt:lpstr>BİLİMSEL KATKILARI</vt:lpstr>
      <vt:lpstr> ARİTHMETİCA</vt:lpstr>
      <vt:lpstr>PowerPoint Sunusu</vt:lpstr>
      <vt:lpstr>PowerPoint Sunusu</vt:lpstr>
      <vt:lpstr>DİOPHANTUS DENKLEMİ</vt:lpstr>
      <vt:lpstr>Bu denklemlere en basit örnek (modern sembollerle) aşağıdaki gibidir;</vt:lpstr>
      <vt:lpstr>DİĞER ÇALIŞMALARI</vt:lpstr>
      <vt:lpstr>PowerPoint Sunusu</vt:lpstr>
      <vt:lpstr>DİOPHANTUS ANALİZİ</vt:lpstr>
      <vt:lpstr>Diophantus, 3 farklı ikinci dereceden denklem tipini ele aldı:</vt:lpstr>
      <vt:lpstr>Diophantus her zaman rasyonel bir çözümden memnundu, bu da kesirleri problemlerine çözüm olarak kabul etmediği anlamına geliyordu. Diophantus, negatif veya irrasyonel karekök çözümlerini "yararsız", "anlamsız" ve hatta "saçma" olarak değerlendirdi.</vt:lpstr>
      <vt:lpstr>PowerPoint Sunusu</vt:lpstr>
      <vt:lpstr>Matematik tarihçisi Kurt Vogel şöyle der:</vt:lpstr>
      <vt:lpstr>Diophantus, sembolizmde önemli ilerlemeler kaydetmiş olsa da, daha genel yöntemleri ifade etmek için hala gerekli gösterime sahip değildi.</vt:lpstr>
      <vt:lpstr>ETKİLERİ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16</cp:revision>
  <dcterms:created xsi:type="dcterms:W3CDTF">2021-11-13T14:35:38Z</dcterms:created>
  <dcterms:modified xsi:type="dcterms:W3CDTF">2021-12-19T12:26:29Z</dcterms:modified>
</cp:coreProperties>
</file>