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5" r:id="rId8"/>
    <p:sldId id="261" r:id="rId9"/>
    <p:sldId id="263" r:id="rId10"/>
    <p:sldId id="270" r:id="rId11"/>
    <p:sldId id="262" r:id="rId12"/>
    <p:sldId id="266" r:id="rId13"/>
    <p:sldId id="267" r:id="rId14"/>
    <p:sldId id="268"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4F34"/>
    <a:srgbClr val="1F4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CD27D16-B872-478A-9AF4-C8494068E42C}" type="datetimeFigureOut">
              <a:rPr lang="tr-TR" smtClean="0"/>
              <a:pPr/>
              <a:t>16.11.2021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AE9635-02EA-44CB-B560-6574233C508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CD27D16-B872-478A-9AF4-C8494068E42C}" type="datetimeFigureOut">
              <a:rPr lang="tr-TR" smtClean="0"/>
              <a:pPr/>
              <a:t>16.11.2021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AE9635-02EA-44CB-B560-6574233C508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CD27D16-B872-478A-9AF4-C8494068E42C}" type="datetimeFigureOut">
              <a:rPr lang="tr-TR" smtClean="0"/>
              <a:pPr/>
              <a:t>16.11.2021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AE9635-02EA-44CB-B560-6574233C508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CD27D16-B872-478A-9AF4-C8494068E42C}" type="datetimeFigureOut">
              <a:rPr lang="tr-TR" smtClean="0"/>
              <a:pPr/>
              <a:t>16.11.2021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AE9635-02EA-44CB-B560-6574233C508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CD27D16-B872-478A-9AF4-C8494068E42C}" type="datetimeFigureOut">
              <a:rPr lang="tr-TR" smtClean="0"/>
              <a:pPr/>
              <a:t>16.11.2021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AE9635-02EA-44CB-B560-6574233C508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ECD27D16-B872-478A-9AF4-C8494068E42C}" type="datetimeFigureOut">
              <a:rPr lang="tr-TR" smtClean="0"/>
              <a:pPr/>
              <a:t>16.11.2021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CAE9635-02EA-44CB-B560-6574233C508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CD27D16-B872-478A-9AF4-C8494068E42C}" type="datetimeFigureOut">
              <a:rPr lang="tr-TR" smtClean="0"/>
              <a:pPr/>
              <a:t>16.11.2021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CAE9635-02EA-44CB-B560-6574233C508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CD27D16-B872-478A-9AF4-C8494068E42C}" type="datetimeFigureOut">
              <a:rPr lang="tr-TR" smtClean="0"/>
              <a:pPr/>
              <a:t>16.11.2021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CAE9635-02EA-44CB-B560-6574233C508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CD27D16-B872-478A-9AF4-C8494068E42C}" type="datetimeFigureOut">
              <a:rPr lang="tr-TR" smtClean="0"/>
              <a:pPr/>
              <a:t>16.11.2021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CAE9635-02EA-44CB-B560-6574233C508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CD27D16-B872-478A-9AF4-C8494068E42C}" type="datetimeFigureOut">
              <a:rPr lang="tr-TR" smtClean="0"/>
              <a:pPr/>
              <a:t>16.11.2021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CAE9635-02EA-44CB-B560-6574233C508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CD27D16-B872-478A-9AF4-C8494068E42C}" type="datetimeFigureOut">
              <a:rPr lang="tr-TR" smtClean="0"/>
              <a:pPr/>
              <a:t>16.11.2021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CAE9635-02EA-44CB-B560-6574233C508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27D16-B872-478A-9AF4-C8494068E42C}" type="datetimeFigureOut">
              <a:rPr lang="tr-TR" smtClean="0"/>
              <a:pPr/>
              <a:t>16.11.2021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E9635-02EA-44CB-B560-6574233C508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bilimintarihi.org/bilim-insanlari/arsimet-kimdir-buluslari-ve-bilime-katkilari/" TargetMode="External"/><Relationship Id="rId2" Type="http://schemas.openxmlformats.org/officeDocument/2006/relationships/hyperlink" Target="http://bilimintarihi.org/bilim-insanlari/aristarkus-aristarkhos-kimdir-sisamli-aristarkus/"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1188640" y="0"/>
            <a:ext cx="8352928" cy="2304256"/>
          </a:xfrm>
        </p:spPr>
        <p:txBody>
          <a:bodyPr>
            <a:normAutofit/>
            <a:scene3d>
              <a:camera prst="orthographicFront"/>
              <a:lightRig rig="soft" dir="t">
                <a:rot lat="0" lon="0" rev="10800000"/>
              </a:lightRig>
            </a:scene3d>
            <a:sp3d>
              <a:bevelT w="27940" h="12700"/>
              <a:contourClr>
                <a:srgbClr val="DDDDDD"/>
              </a:contourClr>
            </a:sp3d>
          </a:bodyPr>
          <a:lstStyle/>
          <a:p>
            <a:r>
              <a:rPr lang="tr-TR" sz="7200" b="1" i="1" spc="150" dirty="0" smtClean="0">
                <a:ln w="11430"/>
                <a:solidFill>
                  <a:srgbClr val="F8F8F8"/>
                </a:solidFill>
                <a:effectLst>
                  <a:outerShdw blurRad="50800" dist="38100" dir="2700000" algn="tl" rotWithShape="0">
                    <a:prstClr val="black">
                      <a:alpha val="40000"/>
                    </a:prstClr>
                  </a:outerShdw>
                </a:effectLst>
                <a:latin typeface="Arial Narrow" pitchFamily="34" charset="0"/>
              </a:rPr>
              <a:t>HIPPARCOS</a:t>
            </a:r>
            <a:endParaRPr lang="tr-TR" sz="7200" b="1" i="1" spc="150" dirty="0">
              <a:ln w="11430"/>
              <a:solidFill>
                <a:srgbClr val="F8F8F8"/>
              </a:solidFill>
              <a:effectLst>
                <a:outerShdw blurRad="50800" dist="38100" dir="2700000" algn="tl" rotWithShape="0">
                  <a:prstClr val="black">
                    <a:alpha val="40000"/>
                  </a:prst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364088" y="1124744"/>
            <a:ext cx="3240360" cy="39240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endParaRPr lang="tr-TR" dirty="0" smtClean="0">
              <a:latin typeface="Arial Narrow" pitchFamily="34" charset="0"/>
            </a:endParaRPr>
          </a:p>
          <a:p>
            <a:pPr algn="just"/>
            <a:r>
              <a:rPr lang="tr-TR" dirty="0" smtClean="0">
                <a:latin typeface="Arial Narrow" pitchFamily="34" charset="0"/>
              </a:rPr>
              <a:t>   Yıldızların </a:t>
            </a:r>
            <a:r>
              <a:rPr lang="tr-TR" dirty="0" smtClean="0">
                <a:latin typeface="Arial Narrow" pitchFamily="34" charset="0"/>
              </a:rPr>
              <a:t>konumları, parlaklıkları ve gök cisimlerinin uzaklığı üzerine bu kadar kafa yoran </a:t>
            </a:r>
            <a:r>
              <a:rPr lang="tr-TR" dirty="0" err="1" smtClean="0">
                <a:latin typeface="Arial Narrow" pitchFamily="34" charset="0"/>
              </a:rPr>
              <a:t>Hipparcos’un</a:t>
            </a:r>
            <a:r>
              <a:rPr lang="tr-TR" dirty="0" smtClean="0">
                <a:latin typeface="Arial Narrow" pitchFamily="34" charset="0"/>
              </a:rPr>
              <a:t> anısına benzer bir görevle hazırlanan uzay teleskopuna adı verilmiştir. Avrupa Uzay Ajansı’nın uzaya 1989 yılında fırlattığı ve 1993 yılına kadar çok önemli gözlemler yapan </a:t>
            </a:r>
            <a:r>
              <a:rPr lang="tr-TR" b="1" dirty="0" err="1" smtClean="0">
                <a:latin typeface="Arial Narrow" pitchFamily="34" charset="0"/>
              </a:rPr>
              <a:t>Hipparcos</a:t>
            </a:r>
            <a:r>
              <a:rPr lang="tr-TR" dirty="0" smtClean="0">
                <a:latin typeface="Arial Narrow" pitchFamily="34" charset="0"/>
              </a:rPr>
              <a:t> (</a:t>
            </a:r>
            <a:r>
              <a:rPr lang="tr-TR" dirty="0" err="1" smtClean="0">
                <a:latin typeface="Arial Narrow" pitchFamily="34" charset="0"/>
              </a:rPr>
              <a:t>HIgh</a:t>
            </a:r>
            <a:r>
              <a:rPr lang="tr-TR" dirty="0" smtClean="0">
                <a:latin typeface="Arial Narrow" pitchFamily="34" charset="0"/>
              </a:rPr>
              <a:t> </a:t>
            </a:r>
            <a:r>
              <a:rPr lang="tr-TR" dirty="0" err="1" smtClean="0">
                <a:latin typeface="Arial Narrow" pitchFamily="34" charset="0"/>
              </a:rPr>
              <a:t>Precision</a:t>
            </a:r>
            <a:r>
              <a:rPr lang="tr-TR" dirty="0" smtClean="0">
                <a:latin typeface="Arial Narrow" pitchFamily="34" charset="0"/>
              </a:rPr>
              <a:t> </a:t>
            </a:r>
            <a:r>
              <a:rPr lang="tr-TR" dirty="0" err="1" smtClean="0">
                <a:latin typeface="Arial Narrow" pitchFamily="34" charset="0"/>
              </a:rPr>
              <a:t>PARallax</a:t>
            </a:r>
            <a:r>
              <a:rPr lang="tr-TR" dirty="0" smtClean="0">
                <a:latin typeface="Arial Narrow" pitchFamily="34" charset="0"/>
              </a:rPr>
              <a:t> </a:t>
            </a:r>
            <a:r>
              <a:rPr lang="tr-TR" dirty="0" err="1" smtClean="0">
                <a:latin typeface="Arial Narrow" pitchFamily="34" charset="0"/>
              </a:rPr>
              <a:t>COllecting</a:t>
            </a:r>
            <a:r>
              <a:rPr lang="tr-TR" dirty="0" smtClean="0">
                <a:latin typeface="Arial Narrow" pitchFamily="34" charset="0"/>
              </a:rPr>
              <a:t> </a:t>
            </a:r>
            <a:r>
              <a:rPr lang="tr-TR" dirty="0" err="1" smtClean="0">
                <a:latin typeface="Arial Narrow" pitchFamily="34" charset="0"/>
              </a:rPr>
              <a:t>Satellite</a:t>
            </a:r>
            <a:r>
              <a:rPr lang="tr-TR" dirty="0" smtClean="0">
                <a:latin typeface="Arial Narrow" pitchFamily="34" charset="0"/>
              </a:rPr>
              <a:t>) uydusu sonuçta 2.5 milyon yıldızı içeren bir katalog yayınlanmıştır.</a:t>
            </a:r>
            <a:endParaRPr lang="tr-TR" dirty="0"/>
          </a:p>
        </p:txBody>
      </p:sp>
      <p:pic>
        <p:nvPicPr>
          <p:cNvPr id="3" name="2 Resim" descr="hipparchos.jpg"/>
          <p:cNvPicPr>
            <a:picLocks noChangeAspect="1"/>
          </p:cNvPicPr>
          <p:nvPr/>
        </p:nvPicPr>
        <p:blipFill>
          <a:blip r:embed="rId2" cstate="print"/>
          <a:stretch>
            <a:fillRect/>
          </a:stretch>
        </p:blipFill>
        <p:spPr>
          <a:xfrm>
            <a:off x="539552" y="1124744"/>
            <a:ext cx="4252684" cy="395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err="1" smtClean="0">
                <a:solidFill>
                  <a:schemeClr val="accent3">
                    <a:lumMod val="50000"/>
                  </a:schemeClr>
                </a:solidFill>
                <a:latin typeface="Arial Narrow" pitchFamily="34" charset="0"/>
              </a:rPr>
              <a:t>Hipparcos</a:t>
            </a:r>
            <a:r>
              <a:rPr lang="tr-TR" sz="4000" b="1" dirty="0" smtClean="0">
                <a:solidFill>
                  <a:schemeClr val="accent3">
                    <a:lumMod val="50000"/>
                  </a:schemeClr>
                </a:solidFill>
                <a:latin typeface="Arial Narrow" pitchFamily="34" charset="0"/>
              </a:rPr>
              <a:t> </a:t>
            </a:r>
            <a:r>
              <a:rPr lang="tr-TR" sz="4000" b="1" dirty="0" smtClean="0">
                <a:solidFill>
                  <a:schemeClr val="accent3">
                    <a:lumMod val="50000"/>
                  </a:schemeClr>
                </a:solidFill>
                <a:latin typeface="Arial Narrow" pitchFamily="34" charset="0"/>
              </a:rPr>
              <a:t>ve Matematik</a:t>
            </a:r>
            <a:endParaRPr lang="tr-TR" sz="4000" b="1" dirty="0">
              <a:solidFill>
                <a:schemeClr val="accent3">
                  <a:lumMod val="50000"/>
                </a:schemeClr>
              </a:solidFill>
              <a:latin typeface="Arial Narrow" pitchFamily="34" charset="0"/>
            </a:endParaRPr>
          </a:p>
        </p:txBody>
      </p:sp>
      <p:sp>
        <p:nvSpPr>
          <p:cNvPr id="4098" name="AutoShape 2" descr="kirişler tablosu"/>
          <p:cNvSpPr>
            <a:spLocks noChangeAspect="1" noChangeArrowheads="1"/>
          </p:cNvSpPr>
          <p:nvPr/>
        </p:nvSpPr>
        <p:spPr bwMode="auto">
          <a:xfrm>
            <a:off x="155575" y="-1554163"/>
            <a:ext cx="6534150" cy="32385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4 Metin kutusu"/>
          <p:cNvSpPr txBox="1"/>
          <p:nvPr/>
        </p:nvSpPr>
        <p:spPr>
          <a:xfrm>
            <a:off x="323528" y="1628800"/>
            <a:ext cx="4104456" cy="424731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fontAlgn="base"/>
            <a:r>
              <a:rPr lang="tr-TR" dirty="0" smtClean="0">
                <a:latin typeface="Arial Narrow" pitchFamily="34" charset="0"/>
              </a:rPr>
              <a:t>Antik Çağ gökbilimcileri içerisinde </a:t>
            </a:r>
            <a:r>
              <a:rPr lang="tr-TR" dirty="0" err="1" smtClean="0">
                <a:latin typeface="Arial Narrow" pitchFamily="34" charset="0"/>
              </a:rPr>
              <a:t>Hipparcos’u</a:t>
            </a:r>
            <a:r>
              <a:rPr lang="tr-TR" dirty="0" smtClean="0">
                <a:latin typeface="Arial Narrow" pitchFamily="34" charset="0"/>
              </a:rPr>
              <a:t> </a:t>
            </a:r>
            <a:r>
              <a:rPr lang="tr-TR" dirty="0" smtClean="0">
                <a:latin typeface="Arial Narrow" pitchFamily="34" charset="0"/>
              </a:rPr>
              <a:t>farklı kılan aslında gözlemci yönünü ciddi bir biçimde geometri ile desteklemesi idi. </a:t>
            </a:r>
            <a:r>
              <a:rPr lang="tr-TR" dirty="0" err="1" smtClean="0">
                <a:latin typeface="Arial Narrow" pitchFamily="34" charset="0"/>
              </a:rPr>
              <a:t>Hipparcos’un</a:t>
            </a:r>
            <a:r>
              <a:rPr lang="tr-TR" dirty="0" smtClean="0">
                <a:latin typeface="Arial Narrow" pitchFamily="34" charset="0"/>
              </a:rPr>
              <a:t> </a:t>
            </a:r>
            <a:r>
              <a:rPr lang="tr-TR" dirty="0" smtClean="0">
                <a:latin typeface="Arial Narrow" pitchFamily="34" charset="0"/>
              </a:rPr>
              <a:t>en büyük aşkı matematikti ve bugün kabul ettiğimiz bir dizi fikre öncülük etti.</a:t>
            </a:r>
          </a:p>
          <a:p>
            <a:pPr algn="just" fontAlgn="base"/>
            <a:r>
              <a:rPr lang="tr-TR" dirty="0" smtClean="0">
                <a:latin typeface="Arial Narrow" pitchFamily="34" charset="0"/>
              </a:rPr>
              <a:t>  Yunan astronomisinde göksel cisimlerin konumları geometrik modellerden hesaplanıyordu. Bu modellerin önemli bir unsurunu da üçgenler oluşturuyordu. Böylelikle Yunan trigonometrisi aslında genel olarak kirişler tablosuna dayanıyordu diyebiliriz. </a:t>
            </a:r>
            <a:r>
              <a:rPr lang="tr-TR" dirty="0" err="1" smtClean="0">
                <a:latin typeface="Arial Narrow" pitchFamily="34" charset="0"/>
              </a:rPr>
              <a:t>Hipparcos’da</a:t>
            </a:r>
            <a:r>
              <a:rPr lang="tr-TR" dirty="0" smtClean="0">
                <a:latin typeface="Arial Narrow" pitchFamily="34" charset="0"/>
              </a:rPr>
              <a:t> </a:t>
            </a:r>
            <a:r>
              <a:rPr lang="tr-TR" dirty="0" smtClean="0">
                <a:latin typeface="Arial Narrow" pitchFamily="34" charset="0"/>
              </a:rPr>
              <a:t>bir kirişler tablosu oluşturmuştu. Bu kirişler tablosu, çevresinin 360 dereceye bölündüğü bir dairesel geometrik şekle dayanıyordu.</a:t>
            </a:r>
            <a:endParaRPr lang="tr-TR" dirty="0" smtClean="0">
              <a:latin typeface="Arial Narrow" pitchFamily="34" charset="0"/>
            </a:endParaRPr>
          </a:p>
        </p:txBody>
      </p:sp>
      <p:pic>
        <p:nvPicPr>
          <p:cNvPr id="6" name="5 Resim" descr="Hipparkos (1).jpg"/>
          <p:cNvPicPr>
            <a:picLocks noChangeAspect="1"/>
          </p:cNvPicPr>
          <p:nvPr/>
        </p:nvPicPr>
        <p:blipFill>
          <a:blip r:embed="rId2" cstate="print"/>
          <a:stretch>
            <a:fillRect/>
          </a:stretch>
        </p:blipFill>
        <p:spPr>
          <a:xfrm>
            <a:off x="4644008" y="1844824"/>
            <a:ext cx="4308171" cy="40324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95536" y="260648"/>
            <a:ext cx="8424936" cy="36933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fontAlgn="base"/>
            <a:r>
              <a:rPr lang="tr-TR" dirty="0" smtClean="0">
                <a:latin typeface="Arial Narrow" pitchFamily="34" charset="0"/>
              </a:rPr>
              <a:t>  </a:t>
            </a:r>
          </a:p>
          <a:p>
            <a:pPr algn="just" fontAlgn="base"/>
            <a:r>
              <a:rPr lang="tr-TR" dirty="0" smtClean="0">
                <a:latin typeface="Arial Narrow" pitchFamily="34" charset="0"/>
              </a:rPr>
              <a:t>Dairenin </a:t>
            </a:r>
            <a:r>
              <a:rPr lang="tr-TR" dirty="0" smtClean="0">
                <a:latin typeface="Arial Narrow" pitchFamily="34" charset="0"/>
              </a:rPr>
              <a:t>360 dereceye bölünmesinin kökeni, </a:t>
            </a:r>
            <a:r>
              <a:rPr lang="tr-TR" dirty="0" err="1" smtClean="0">
                <a:latin typeface="Arial Narrow" pitchFamily="34" charset="0"/>
              </a:rPr>
              <a:t>Babiller’e</a:t>
            </a:r>
            <a:r>
              <a:rPr lang="tr-TR" dirty="0" smtClean="0">
                <a:latin typeface="Arial Narrow" pitchFamily="34" charset="0"/>
              </a:rPr>
              <a:t> kadar dayanmaktaydı ve ilk defa 60 tabanlı sayı sistemini </a:t>
            </a:r>
            <a:r>
              <a:rPr lang="tr-TR" dirty="0" err="1" smtClean="0">
                <a:latin typeface="Arial Narrow" pitchFamily="34" charset="0"/>
              </a:rPr>
              <a:t>Babiller’in</a:t>
            </a:r>
            <a:r>
              <a:rPr lang="tr-TR" dirty="0" smtClean="0">
                <a:latin typeface="Arial Narrow" pitchFamily="34" charset="0"/>
              </a:rPr>
              <a:t> kullandığı bilinmektedir. </a:t>
            </a:r>
            <a:r>
              <a:rPr lang="tr-TR" dirty="0" err="1" smtClean="0">
                <a:latin typeface="Arial Narrow" pitchFamily="34" charset="0"/>
              </a:rPr>
              <a:t>Hipparcos</a:t>
            </a:r>
            <a:r>
              <a:rPr lang="tr-TR" dirty="0" smtClean="0">
                <a:latin typeface="Arial Narrow" pitchFamily="34" charset="0"/>
              </a:rPr>
              <a:t> </a:t>
            </a:r>
            <a:r>
              <a:rPr lang="tr-TR" dirty="0" smtClean="0">
                <a:latin typeface="Arial Narrow" pitchFamily="34" charset="0"/>
              </a:rPr>
              <a:t>ise bu gibi yenilikleri Yunan medeniyetine getiren kişi olmuştur. Bunun yanı sıra, </a:t>
            </a:r>
            <a:r>
              <a:rPr lang="tr-TR" dirty="0" err="1" smtClean="0">
                <a:latin typeface="Arial Narrow" pitchFamily="34" charset="0"/>
              </a:rPr>
              <a:t>Babil</a:t>
            </a:r>
            <a:r>
              <a:rPr lang="tr-TR" dirty="0" smtClean="0">
                <a:latin typeface="Arial Narrow" pitchFamily="34" charset="0"/>
              </a:rPr>
              <a:t> sayı sistemine </a:t>
            </a:r>
            <a:r>
              <a:rPr lang="tr-TR" dirty="0" smtClean="0">
                <a:latin typeface="Arial Narrow" pitchFamily="34" charset="0"/>
              </a:rPr>
              <a:t>dayanarak çemberin çevresinin 360 dereceye, 1 </a:t>
            </a:r>
            <a:r>
              <a:rPr lang="tr-TR" dirty="0" err="1" smtClean="0">
                <a:latin typeface="Arial Narrow" pitchFamily="34" charset="0"/>
              </a:rPr>
              <a:t>dercenin</a:t>
            </a:r>
            <a:r>
              <a:rPr lang="tr-TR" dirty="0" smtClean="0">
                <a:latin typeface="Arial Narrow" pitchFamily="34" charset="0"/>
              </a:rPr>
              <a:t> 60 dakikaya, 1 dakikanın da 60 saniyeye bölündüğü bilgisini Antik Yunan matematikçilerine vermiştir.</a:t>
            </a:r>
            <a:endParaRPr lang="tr-TR" dirty="0" smtClean="0">
              <a:latin typeface="Arial Narrow" pitchFamily="34" charset="0"/>
            </a:endParaRPr>
          </a:p>
          <a:p>
            <a:pPr algn="just" fontAlgn="base"/>
            <a:r>
              <a:rPr lang="tr-TR" dirty="0" smtClean="0">
                <a:latin typeface="Arial Narrow" pitchFamily="34" charset="0"/>
              </a:rPr>
              <a:t>  </a:t>
            </a:r>
            <a:r>
              <a:rPr lang="tr-TR" dirty="0" err="1" smtClean="0">
                <a:latin typeface="Arial Narrow" pitchFamily="34" charset="0"/>
              </a:rPr>
              <a:t>Hipparcos’un</a:t>
            </a:r>
            <a:r>
              <a:rPr lang="tr-TR" dirty="0" smtClean="0">
                <a:latin typeface="Arial Narrow" pitchFamily="34" charset="0"/>
              </a:rPr>
              <a:t> </a:t>
            </a:r>
            <a:r>
              <a:rPr lang="tr-TR" dirty="0" smtClean="0">
                <a:latin typeface="Arial Narrow" pitchFamily="34" charset="0"/>
              </a:rPr>
              <a:t>kiriş tabletleri sadece sinüs tabletleri şeklinde günümüze kadar gelmiştir. Fakat kullanımı ise </a:t>
            </a:r>
            <a:r>
              <a:rPr lang="tr-TR" dirty="0" err="1" smtClean="0">
                <a:latin typeface="Arial Narrow" pitchFamily="34" charset="0"/>
              </a:rPr>
              <a:t>Batlamyus’un</a:t>
            </a:r>
            <a:r>
              <a:rPr lang="tr-TR" dirty="0" smtClean="0">
                <a:latin typeface="Arial Narrow" pitchFamily="34" charset="0"/>
              </a:rPr>
              <a:t> </a:t>
            </a:r>
            <a:r>
              <a:rPr lang="tr-TR" dirty="0" err="1" smtClean="0">
                <a:latin typeface="Arial Narrow" pitchFamily="34" charset="0"/>
              </a:rPr>
              <a:t>Almagest</a:t>
            </a:r>
            <a:r>
              <a:rPr lang="tr-TR" dirty="0" smtClean="0">
                <a:latin typeface="Arial Narrow" pitchFamily="34" charset="0"/>
              </a:rPr>
              <a:t> eserinde ele aldığı hesaplamalardan görülebilir. </a:t>
            </a:r>
            <a:r>
              <a:rPr lang="tr-TR" dirty="0" err="1" smtClean="0">
                <a:latin typeface="Arial Narrow" pitchFamily="34" charset="0"/>
              </a:rPr>
              <a:t>Hipparcos’un</a:t>
            </a:r>
            <a:r>
              <a:rPr lang="tr-TR" dirty="0" smtClean="0">
                <a:latin typeface="Arial Narrow" pitchFamily="34" charset="0"/>
              </a:rPr>
              <a:t> </a:t>
            </a:r>
            <a:r>
              <a:rPr lang="tr-TR" dirty="0" smtClean="0">
                <a:latin typeface="Arial Narrow" pitchFamily="34" charset="0"/>
              </a:rPr>
              <a:t>kiriş tabletlerine dayanan trigonometrik hesapların sonuçları, her ne kadar </a:t>
            </a:r>
            <a:r>
              <a:rPr lang="tr-TR" dirty="0" err="1" smtClean="0">
                <a:latin typeface="Arial Narrow" pitchFamily="34" charset="0"/>
              </a:rPr>
              <a:t>Batlamyus’un</a:t>
            </a:r>
            <a:r>
              <a:rPr lang="tr-TR" dirty="0" smtClean="0">
                <a:latin typeface="Arial Narrow" pitchFamily="34" charset="0"/>
              </a:rPr>
              <a:t> hesaplarına göre daha az hassas olsa da antik astronomi </a:t>
            </a:r>
            <a:r>
              <a:rPr lang="tr-TR" dirty="0" smtClean="0">
                <a:latin typeface="Arial Narrow" pitchFamily="34" charset="0"/>
              </a:rPr>
              <a:t>alanında oldukça </a:t>
            </a:r>
            <a:r>
              <a:rPr lang="tr-TR" dirty="0" smtClean="0">
                <a:latin typeface="Arial Narrow" pitchFamily="34" charset="0"/>
              </a:rPr>
              <a:t>yeterlidir. Örneğin, Güneş ve Ay’ın uzaklığını hesaplamada, </a:t>
            </a:r>
            <a:r>
              <a:rPr lang="tr-TR" i="1" dirty="0" err="1" smtClean="0">
                <a:latin typeface="Arial Narrow" pitchFamily="34" charset="0"/>
              </a:rPr>
              <a:t>yaydakikası</a:t>
            </a:r>
            <a:r>
              <a:rPr lang="tr-TR" dirty="0" smtClean="0">
                <a:latin typeface="Arial Narrow" pitchFamily="34" charset="0"/>
              </a:rPr>
              <a:t> cinsinden verilen açılar büyük kolaylıklar sunmuştur.</a:t>
            </a:r>
          </a:p>
          <a:p>
            <a:pPr algn="just"/>
            <a:endParaRPr lang="tr-TR" dirty="0">
              <a:latin typeface="Arial Narrow" pitchFamily="34" charset="0"/>
            </a:endParaRPr>
          </a:p>
        </p:txBody>
      </p:sp>
      <p:pic>
        <p:nvPicPr>
          <p:cNvPr id="4" name="3 Resim" descr="http://bilimintarihi.org/wp-content/uploads/2021/03/3f7a300c1fa119d6a03f39383dec0a2c59199ac4.png"/>
          <p:cNvPicPr/>
          <p:nvPr/>
        </p:nvPicPr>
        <p:blipFill>
          <a:blip r:embed="rId2" cstate="print"/>
          <a:srcRect/>
          <a:stretch>
            <a:fillRect/>
          </a:stretch>
        </p:blipFill>
        <p:spPr bwMode="auto">
          <a:xfrm>
            <a:off x="395536" y="4077072"/>
            <a:ext cx="4617720" cy="1981200"/>
          </a:xfrm>
          <a:prstGeom prst="rect">
            <a:avLst/>
          </a:prstGeom>
          <a:noFill/>
          <a:ln w="9525">
            <a:noFill/>
            <a:miter lim="800000"/>
            <a:headEnd/>
            <a:tailEnd/>
          </a:ln>
        </p:spPr>
      </p:pic>
      <p:sp>
        <p:nvSpPr>
          <p:cNvPr id="1025" name="Rectangle 1"/>
          <p:cNvSpPr>
            <a:spLocks noChangeArrowheads="1"/>
          </p:cNvSpPr>
          <p:nvPr/>
        </p:nvSpPr>
        <p:spPr bwMode="auto">
          <a:xfrm>
            <a:off x="5004048" y="4149080"/>
            <a:ext cx="28803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err="1" smtClean="0">
                <a:ln>
                  <a:noFill/>
                </a:ln>
                <a:solidFill>
                  <a:schemeClr val="tx1"/>
                </a:solidFill>
                <a:effectLst/>
                <a:latin typeface="inherit"/>
                <a:ea typeface="Calibri" pitchFamily="34" charset="0"/>
                <a:cs typeface="Times New Roman" pitchFamily="18" charset="0"/>
              </a:rPr>
              <a:t>Babiller</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 1 derecelik a</a:t>
            </a:r>
            <a:r>
              <a:rPr kumimoji="0" lang="tr-TR" sz="1200" b="1" i="1"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ıya 60 eşit par</a:t>
            </a:r>
            <a:r>
              <a:rPr kumimoji="0" lang="tr-TR" sz="1200" b="1" i="1"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aya b</a:t>
            </a:r>
            <a:r>
              <a:rPr kumimoji="0" lang="tr-TR" sz="1200" b="1"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lm</a:t>
            </a:r>
            <a:r>
              <a:rPr kumimoji="0" lang="tr-TR" sz="1200" b="1"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şlerdir. Bu par</a:t>
            </a:r>
            <a:r>
              <a:rPr kumimoji="0" lang="tr-TR" sz="1200" b="1" i="1"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alardan her birine </a:t>
            </a:r>
            <a:r>
              <a:rPr kumimoji="0" lang="tr-TR" sz="1200" b="1" i="1" u="none" strike="noStrike" cap="none" normalizeH="0" baseline="0" dirty="0" err="1" smtClean="0">
                <a:ln>
                  <a:noFill/>
                </a:ln>
                <a:solidFill>
                  <a:schemeClr val="tx1"/>
                </a:solidFill>
                <a:effectLst/>
                <a:latin typeface="inherit"/>
                <a:ea typeface="Calibri" pitchFamily="34" charset="0"/>
                <a:cs typeface="Times New Roman" pitchFamily="18" charset="0"/>
              </a:rPr>
              <a:t>yaydakikası</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 denir. Her bir </a:t>
            </a:r>
            <a:r>
              <a:rPr kumimoji="0" lang="tr-TR" sz="1200" b="1" i="1" u="none" strike="noStrike" cap="none" normalizeH="0" baseline="0" dirty="0" err="1" smtClean="0">
                <a:ln>
                  <a:noFill/>
                </a:ln>
                <a:solidFill>
                  <a:schemeClr val="tx1"/>
                </a:solidFill>
                <a:effectLst/>
                <a:latin typeface="inherit"/>
                <a:ea typeface="Calibri" pitchFamily="34" charset="0"/>
                <a:cs typeface="Times New Roman" pitchFamily="18" charset="0"/>
              </a:rPr>
              <a:t>yaydakikası</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 ise 60 eşit par</a:t>
            </a:r>
            <a:r>
              <a:rPr kumimoji="0" lang="tr-TR" sz="1200" b="1" i="1"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aya b</a:t>
            </a:r>
            <a:r>
              <a:rPr kumimoji="0" lang="tr-TR" sz="1200" b="1"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l</a:t>
            </a:r>
            <a:r>
              <a:rPr kumimoji="0" lang="tr-TR" sz="1200" b="1"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n</a:t>
            </a:r>
            <a:r>
              <a:rPr kumimoji="0" lang="tr-TR" sz="1200" b="1"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r ve her birine </a:t>
            </a:r>
            <a:r>
              <a:rPr kumimoji="0" lang="tr-TR" sz="1200" b="1" i="1" u="none" strike="noStrike" cap="none" normalizeH="0" baseline="0" dirty="0" err="1" smtClean="0">
                <a:ln>
                  <a:noFill/>
                </a:ln>
                <a:solidFill>
                  <a:schemeClr val="tx1"/>
                </a:solidFill>
                <a:effectLst/>
                <a:latin typeface="inherit"/>
                <a:ea typeface="Calibri" pitchFamily="34" charset="0"/>
                <a:cs typeface="Times New Roman" pitchFamily="18" charset="0"/>
              </a:rPr>
              <a:t>yaysaniyesi</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 denir. Yani 1 derecede 60 </a:t>
            </a:r>
            <a:r>
              <a:rPr kumimoji="0" lang="tr-TR" sz="1200" b="1" i="1" u="none" strike="noStrike" cap="none" normalizeH="0" baseline="0" dirty="0" err="1" smtClean="0">
                <a:ln>
                  <a:noFill/>
                </a:ln>
                <a:solidFill>
                  <a:schemeClr val="tx1"/>
                </a:solidFill>
                <a:effectLst/>
                <a:latin typeface="inherit"/>
                <a:ea typeface="Calibri" pitchFamily="34" charset="0"/>
                <a:cs typeface="Times New Roman" pitchFamily="18" charset="0"/>
              </a:rPr>
              <a:t>yaydakikası</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 ve 3600 </a:t>
            </a:r>
            <a:r>
              <a:rPr kumimoji="0" lang="tr-TR" sz="1200" b="1" i="1" u="none" strike="noStrike" cap="none" normalizeH="0" baseline="0" dirty="0" err="1" smtClean="0">
                <a:ln>
                  <a:noFill/>
                </a:ln>
                <a:solidFill>
                  <a:schemeClr val="tx1"/>
                </a:solidFill>
                <a:effectLst/>
                <a:latin typeface="inherit"/>
                <a:ea typeface="Calibri" pitchFamily="34" charset="0"/>
                <a:cs typeface="Times New Roman" pitchFamily="18" charset="0"/>
              </a:rPr>
              <a:t>yaysaniyesi</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 vardır.</a:t>
            </a:r>
            <a:r>
              <a:rPr kumimoji="0" lang="tr-T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tr-TR" sz="1200" b="1" i="1" u="none" strike="noStrike" cap="none" normalizeH="0" baseline="0" dirty="0" err="1" smtClean="0">
                <a:ln>
                  <a:noFill/>
                </a:ln>
                <a:solidFill>
                  <a:schemeClr val="tx1"/>
                </a:solidFill>
                <a:effectLst/>
                <a:latin typeface="inherit"/>
                <a:ea typeface="Calibri" pitchFamily="34" charset="0"/>
                <a:cs typeface="Times New Roman" pitchFamily="18" charset="0"/>
              </a:rPr>
              <a:t>Hipparcos</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 ise bu y</a:t>
            </a:r>
            <a:r>
              <a:rPr kumimoji="0" lang="tr-TR" sz="1200" b="1"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ntemi Antik Yunan</a:t>
            </a:r>
            <a:r>
              <a:rPr kumimoji="0" lang="tr-TR" sz="1200" b="1"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tr-TR" sz="1200" b="1" i="1" u="none" strike="noStrike" cap="none" normalizeH="0" baseline="0" dirty="0" smtClean="0">
                <a:ln>
                  <a:noFill/>
                </a:ln>
                <a:solidFill>
                  <a:schemeClr val="tx1"/>
                </a:solidFill>
                <a:effectLst/>
                <a:latin typeface="inherit"/>
                <a:ea typeface="Calibri" pitchFamily="34" charset="0"/>
                <a:cs typeface="Times New Roman" pitchFamily="18" charset="0"/>
              </a:rPr>
              <a:t>da kullanan ilk kişidir.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83568" y="260648"/>
            <a:ext cx="7704856"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fontAlgn="base"/>
            <a:r>
              <a:rPr lang="tr-TR" dirty="0" smtClean="0">
                <a:latin typeface="Arial Narrow" pitchFamily="34" charset="0"/>
              </a:rPr>
              <a:t>  Kiriş </a:t>
            </a:r>
            <a:r>
              <a:rPr lang="tr-TR" dirty="0" smtClean="0">
                <a:latin typeface="Arial Narrow" pitchFamily="34" charset="0"/>
              </a:rPr>
              <a:t>tabletleri bağlamında </a:t>
            </a:r>
            <a:r>
              <a:rPr lang="tr-TR" dirty="0" err="1" smtClean="0">
                <a:latin typeface="Arial Narrow" pitchFamily="34" charset="0"/>
              </a:rPr>
              <a:t>Hipparcos</a:t>
            </a:r>
            <a:r>
              <a:rPr lang="tr-TR" dirty="0" smtClean="0">
                <a:latin typeface="Arial Narrow" pitchFamily="34" charset="0"/>
              </a:rPr>
              <a:t>, </a:t>
            </a:r>
            <a:r>
              <a:rPr lang="tr-TR" dirty="0" smtClean="0">
                <a:latin typeface="Arial Narrow" pitchFamily="34" charset="0"/>
              </a:rPr>
              <a:t>modern sinüs formülüne denk formüller kullanarak herhangi bir üçgen problemini çözebilirdi. Belirli trigonometrik problemler, yaklaşım yöntemlerini kullanan </a:t>
            </a:r>
            <a:r>
              <a:rPr lang="tr-TR" b="1" u="sng" dirty="0" err="1" smtClean="0">
                <a:latin typeface="Arial Narrow" pitchFamily="34" charset="0"/>
                <a:hlinkClick r:id="rId2"/>
              </a:rPr>
              <a:t>Aristarkus</a:t>
            </a:r>
            <a:r>
              <a:rPr lang="tr-TR" dirty="0" smtClean="0">
                <a:latin typeface="Arial Narrow" pitchFamily="34" charset="0"/>
              </a:rPr>
              <a:t> ve </a:t>
            </a:r>
            <a:r>
              <a:rPr lang="tr-TR" b="1" u="sng" dirty="0" smtClean="0">
                <a:latin typeface="Arial Narrow" pitchFamily="34" charset="0"/>
                <a:hlinkClick r:id="rId3"/>
              </a:rPr>
              <a:t>Arşimet</a:t>
            </a:r>
            <a:r>
              <a:rPr lang="tr-TR" dirty="0" smtClean="0">
                <a:latin typeface="Arial Narrow" pitchFamily="34" charset="0"/>
              </a:rPr>
              <a:t> tarafından, </a:t>
            </a:r>
            <a:r>
              <a:rPr lang="tr-TR" dirty="0" err="1" smtClean="0">
                <a:latin typeface="Arial Narrow" pitchFamily="34" charset="0"/>
              </a:rPr>
              <a:t>Hipparcos’dan</a:t>
            </a:r>
            <a:r>
              <a:rPr lang="tr-TR" dirty="0" smtClean="0">
                <a:latin typeface="Arial Narrow" pitchFamily="34" charset="0"/>
              </a:rPr>
              <a:t> </a:t>
            </a:r>
            <a:r>
              <a:rPr lang="tr-TR" dirty="0" smtClean="0">
                <a:latin typeface="Arial Narrow" pitchFamily="34" charset="0"/>
              </a:rPr>
              <a:t>önce çözülmüştü. Fakat </a:t>
            </a:r>
            <a:r>
              <a:rPr lang="tr-TR" dirty="0" err="1" smtClean="0">
                <a:latin typeface="Arial Narrow" pitchFamily="34" charset="0"/>
              </a:rPr>
              <a:t>Hipparcos’un</a:t>
            </a:r>
            <a:r>
              <a:rPr lang="tr-TR" dirty="0" smtClean="0">
                <a:latin typeface="Arial Narrow" pitchFamily="34" charset="0"/>
              </a:rPr>
              <a:t> </a:t>
            </a:r>
            <a:r>
              <a:rPr lang="tr-TR" dirty="0" smtClean="0">
                <a:latin typeface="Arial Narrow" pitchFamily="34" charset="0"/>
              </a:rPr>
              <a:t>kirişler tablosunu icat eden ve böylece trigonometrik problemler için genel bir çözüm sağlayan ilk kişi olduğu söylenebilir.</a:t>
            </a:r>
          </a:p>
          <a:p>
            <a:pPr algn="just" fontAlgn="base"/>
            <a:r>
              <a:rPr lang="tr-TR" dirty="0" err="1" smtClean="0">
                <a:latin typeface="Arial Narrow" pitchFamily="34" charset="0"/>
              </a:rPr>
              <a:t>Hipparcos’dan</a:t>
            </a:r>
            <a:r>
              <a:rPr lang="tr-TR" dirty="0" smtClean="0">
                <a:latin typeface="Arial Narrow" pitchFamily="34" charset="0"/>
              </a:rPr>
              <a:t> </a:t>
            </a:r>
            <a:r>
              <a:rPr lang="tr-TR" dirty="0" smtClean="0">
                <a:latin typeface="Arial Narrow" pitchFamily="34" charset="0"/>
              </a:rPr>
              <a:t>önce Yunan geometrik yöntemlerine dayanan astronomik tabletler yoktu. Eğer durum buysa </a:t>
            </a:r>
            <a:r>
              <a:rPr lang="tr-TR" dirty="0" err="1" smtClean="0">
                <a:latin typeface="Arial Narrow" pitchFamily="34" charset="0"/>
              </a:rPr>
              <a:t>Hipparcos</a:t>
            </a:r>
            <a:r>
              <a:rPr lang="tr-TR" dirty="0" smtClean="0">
                <a:latin typeface="Arial Narrow" pitchFamily="34" charset="0"/>
              </a:rPr>
              <a:t>, </a:t>
            </a:r>
            <a:r>
              <a:rPr lang="tr-TR" dirty="0" smtClean="0">
                <a:latin typeface="Arial Narrow" pitchFamily="34" charset="0"/>
              </a:rPr>
              <a:t>sadece trigonometrinin kurucusu değil, ayrıca Yunan astronomisini saf bir teorik çerçeveden pratik bir bilime dönüştüren ilk kişidir aynı zamanda.</a:t>
            </a:r>
          </a:p>
          <a:p>
            <a:pPr algn="just"/>
            <a:endParaRPr lang="tr-TR" dirty="0"/>
          </a:p>
        </p:txBody>
      </p:sp>
      <p:pic>
        <p:nvPicPr>
          <p:cNvPr id="3" name="2 Resim" descr="hipparkhos-trigonometrinin-dogusu1.jpg"/>
          <p:cNvPicPr>
            <a:picLocks noChangeAspect="1"/>
          </p:cNvPicPr>
          <p:nvPr/>
        </p:nvPicPr>
        <p:blipFill>
          <a:blip r:embed="rId4" cstate="print"/>
          <a:stretch>
            <a:fillRect/>
          </a:stretch>
        </p:blipFill>
        <p:spPr>
          <a:xfrm>
            <a:off x="1907704" y="3284984"/>
            <a:ext cx="5105400" cy="33985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Metin kutusu"/>
          <p:cNvSpPr txBox="1"/>
          <p:nvPr/>
        </p:nvSpPr>
        <p:spPr>
          <a:xfrm>
            <a:off x="0" y="1988840"/>
            <a:ext cx="9144000" cy="1938992"/>
          </a:xfrm>
          <a:prstGeom prst="rect">
            <a:avLst/>
          </a:prstGeom>
          <a:noFill/>
        </p:spPr>
        <p:txBody>
          <a:bodyPr wrap="square" rtlCol="0">
            <a:spAutoFit/>
          </a:bodyPr>
          <a:lstStyle/>
          <a:p>
            <a:pPr algn="ctr"/>
            <a:r>
              <a:rPr lang="tr-TR" sz="6000" b="1" i="1" dirty="0" smtClean="0">
                <a:ln w="12700">
                  <a:solidFill>
                    <a:schemeClr val="tx2">
                      <a:satMod val="155000"/>
                    </a:schemeClr>
                  </a:solidFill>
                  <a:prstDash val="solid"/>
                </a:ln>
                <a:solidFill>
                  <a:srgbClr val="7C4F34"/>
                </a:solidFill>
                <a:effectLst>
                  <a:outerShdw blurRad="41275" dist="20320" dir="1800000" algn="tl" rotWithShape="0">
                    <a:srgbClr val="000000">
                      <a:alpha val="40000"/>
                    </a:srgbClr>
                  </a:outerShdw>
                </a:effectLst>
              </a:rPr>
              <a:t>DİNLEDİĞİNİZ İÇİN TEŞEKKÜRLER</a:t>
            </a:r>
            <a:endParaRPr lang="tr-TR" sz="6000" b="1" i="1" dirty="0">
              <a:ln w="12700">
                <a:solidFill>
                  <a:schemeClr val="tx2">
                    <a:satMod val="155000"/>
                  </a:schemeClr>
                </a:solidFill>
                <a:prstDash val="solid"/>
              </a:ln>
              <a:solidFill>
                <a:srgbClr val="7C4F34"/>
              </a:solidFill>
              <a:effectLst>
                <a:outerShdw blurRad="41275" dist="20320" dir="1800000" algn="tl" rotWithShape="0">
                  <a:srgbClr val="000000">
                    <a:alpha val="40000"/>
                  </a:srgbClr>
                </a:outerShdw>
              </a:effectLst>
            </a:endParaRPr>
          </a:p>
        </p:txBody>
      </p:sp>
      <p:sp>
        <p:nvSpPr>
          <p:cNvPr id="5" name="4 Metin Yer Tutucusu"/>
          <p:cNvSpPr>
            <a:spLocks noGrp="1"/>
          </p:cNvSpPr>
          <p:nvPr>
            <p:ph type="body" idx="1"/>
          </p:nvPr>
        </p:nvSpPr>
        <p:spPr>
          <a:xfrm>
            <a:off x="755576" y="4005064"/>
            <a:ext cx="7772400" cy="1500187"/>
          </a:xfrm>
        </p:spPr>
        <p:txBody>
          <a:bodyPr anchor="ctr">
            <a:normAutofit/>
          </a:bodyPr>
          <a:lstStyle/>
          <a:p>
            <a:pPr algn="just"/>
            <a:r>
              <a:rPr lang="tr-TR" sz="4000" b="1" i="1" dirty="0" smtClean="0">
                <a:solidFill>
                  <a:schemeClr val="tx1">
                    <a:lumMod val="95000"/>
                    <a:lumOff val="5000"/>
                  </a:schemeClr>
                </a:solidFill>
              </a:rPr>
              <a:t>           Hazırlayan: İrem SABUR</a:t>
            </a:r>
            <a:endParaRPr lang="tr-TR" sz="4000" b="1" i="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9392"/>
            <a:ext cx="8229600" cy="1143000"/>
          </a:xfrm>
        </p:spPr>
        <p:txBody>
          <a:bodyPr>
            <a:normAutofit/>
          </a:bodyPr>
          <a:lstStyle/>
          <a:p>
            <a:r>
              <a:rPr lang="tr-TR" sz="4000" b="1" dirty="0" err="1" smtClean="0">
                <a:solidFill>
                  <a:schemeClr val="accent3">
                    <a:lumMod val="50000"/>
                  </a:schemeClr>
                </a:solidFill>
                <a:latin typeface="Arial Narrow" pitchFamily="34" charset="0"/>
              </a:rPr>
              <a:t>Hipparcos</a:t>
            </a:r>
            <a:r>
              <a:rPr lang="tr-TR" sz="4000" b="1" dirty="0" smtClean="0">
                <a:solidFill>
                  <a:schemeClr val="accent3">
                    <a:lumMod val="50000"/>
                  </a:schemeClr>
                </a:solidFill>
                <a:latin typeface="Arial Narrow" pitchFamily="34" charset="0"/>
              </a:rPr>
              <a:t> </a:t>
            </a:r>
            <a:r>
              <a:rPr lang="tr-TR" sz="4000" b="1" dirty="0" smtClean="0">
                <a:solidFill>
                  <a:schemeClr val="accent3">
                    <a:lumMod val="50000"/>
                  </a:schemeClr>
                </a:solidFill>
                <a:latin typeface="Arial Narrow" pitchFamily="34" charset="0"/>
              </a:rPr>
              <a:t>Kimdir?</a:t>
            </a:r>
            <a:endParaRPr lang="tr-TR" sz="4000" b="1" dirty="0">
              <a:solidFill>
                <a:schemeClr val="accent3">
                  <a:lumMod val="50000"/>
                </a:schemeClr>
              </a:solidFill>
              <a:latin typeface="Arial Narrow" pitchFamily="34" charset="0"/>
            </a:endParaRPr>
          </a:p>
        </p:txBody>
      </p:sp>
      <p:sp>
        <p:nvSpPr>
          <p:cNvPr id="7" name="6 Metin kutusu"/>
          <p:cNvSpPr txBox="1"/>
          <p:nvPr/>
        </p:nvSpPr>
        <p:spPr>
          <a:xfrm>
            <a:off x="179512" y="836712"/>
            <a:ext cx="8821488"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tr-TR" dirty="0" smtClean="0"/>
              <a:t> </a:t>
            </a:r>
          </a:p>
          <a:p>
            <a:pPr algn="just"/>
            <a:r>
              <a:rPr lang="tr-TR" dirty="0"/>
              <a:t> </a:t>
            </a:r>
            <a:r>
              <a:rPr lang="tr-TR" dirty="0" smtClean="0"/>
              <a:t> </a:t>
            </a:r>
            <a:r>
              <a:rPr lang="tr-TR" b="1" dirty="0" err="1" smtClean="0">
                <a:latin typeface="Arial Narrow" pitchFamily="34" charset="0"/>
              </a:rPr>
              <a:t>Hipparcos</a:t>
            </a:r>
            <a:r>
              <a:rPr lang="tr-TR" dirty="0" smtClean="0">
                <a:latin typeface="Arial Narrow" pitchFamily="34" charset="0"/>
              </a:rPr>
              <a:t>, </a:t>
            </a:r>
            <a:r>
              <a:rPr lang="tr-TR" dirty="0">
                <a:latin typeface="Arial Narrow" pitchFamily="34" charset="0"/>
              </a:rPr>
              <a:t>M.Ö. 190 ila M.Ö. 120 yılları arasında, yani </a:t>
            </a:r>
            <a:r>
              <a:rPr lang="tr-TR" dirty="0" smtClean="0">
                <a:latin typeface="Arial Narrow" pitchFamily="34" charset="0"/>
              </a:rPr>
              <a:t>Helenistik dönemde </a:t>
            </a:r>
            <a:r>
              <a:rPr lang="tr-TR" dirty="0">
                <a:latin typeface="Arial Narrow" pitchFamily="34" charset="0"/>
              </a:rPr>
              <a:t>yaşamış Eski Yunan astronomu, matematikçisi, düşünürü ve coğrafyacısıdır. Başkenti İzmit olan </a:t>
            </a:r>
            <a:r>
              <a:rPr lang="tr-TR" b="1" dirty="0" err="1">
                <a:latin typeface="Arial Narrow" pitchFamily="34" charset="0"/>
              </a:rPr>
              <a:t>Bitinya</a:t>
            </a:r>
            <a:r>
              <a:rPr lang="tr-TR" b="1" dirty="0">
                <a:latin typeface="Arial Narrow" pitchFamily="34" charset="0"/>
              </a:rPr>
              <a:t> Krallığı</a:t>
            </a:r>
            <a:r>
              <a:rPr lang="tr-TR" dirty="0">
                <a:latin typeface="Arial Narrow" pitchFamily="34" charset="0"/>
              </a:rPr>
              <a:t> döneminde İznik kentinde doğmuştur. Hayatının büyük bölümünü </a:t>
            </a:r>
            <a:r>
              <a:rPr lang="tr-TR" dirty="0" smtClean="0">
                <a:latin typeface="Arial Narrow" pitchFamily="34" charset="0"/>
              </a:rPr>
              <a:t>Rodos Adası’nda </a:t>
            </a:r>
            <a:r>
              <a:rPr lang="tr-TR" dirty="0">
                <a:latin typeface="Arial Narrow" pitchFamily="34" charset="0"/>
              </a:rPr>
              <a:t>geçiren ve orada da yaşamını </a:t>
            </a:r>
            <a:r>
              <a:rPr lang="tr-TR" dirty="0" smtClean="0">
                <a:latin typeface="Arial Narrow" pitchFamily="34" charset="0"/>
              </a:rPr>
              <a:t>sonlandıran </a:t>
            </a:r>
            <a:r>
              <a:rPr lang="tr-TR" dirty="0" err="1" smtClean="0">
                <a:latin typeface="Arial Narrow" pitchFamily="34" charset="0"/>
              </a:rPr>
              <a:t>Hipparcos</a:t>
            </a:r>
            <a:r>
              <a:rPr lang="tr-TR" dirty="0" smtClean="0">
                <a:latin typeface="Arial Narrow" pitchFamily="34" charset="0"/>
              </a:rPr>
              <a:t> </a:t>
            </a:r>
            <a:r>
              <a:rPr lang="tr-TR" dirty="0">
                <a:latin typeface="Arial Narrow" pitchFamily="34" charset="0"/>
              </a:rPr>
              <a:t>daha çok astronomi alanında ve özelde de yıldızlara ilişkin gözlemleriyle tanınmıştır</a:t>
            </a:r>
            <a:r>
              <a:rPr lang="tr-TR" dirty="0" smtClean="0">
                <a:latin typeface="Arial Narrow" pitchFamily="34" charset="0"/>
              </a:rPr>
              <a:t>. Lise yıllarında öğrendiğimiz trigonometrinin bugün bildiğimiz halini almasında da katkısı büyüktür.</a:t>
            </a:r>
            <a:endParaRPr lang="tr-TR" dirty="0">
              <a:latin typeface="Arial Narrow" pitchFamily="34" charset="0"/>
            </a:endParaRPr>
          </a:p>
          <a:p>
            <a:pPr algn="just"/>
            <a:r>
              <a:rPr lang="tr-TR" dirty="0" smtClean="0">
                <a:latin typeface="Arial Narrow" pitchFamily="34" charset="0"/>
              </a:rPr>
              <a:t>  Erken </a:t>
            </a:r>
            <a:r>
              <a:rPr lang="tr-TR" dirty="0">
                <a:latin typeface="Arial Narrow" pitchFamily="34" charset="0"/>
              </a:rPr>
              <a:t>yaşamı hakkında bildiklerimizin çoğu onun hakkında yazılan kitaplardan gelir. Genellikle otururken ve bir dünyaya bakarken tasvir edilen görüntüsü, </a:t>
            </a:r>
            <a:r>
              <a:rPr lang="tr-TR" dirty="0" smtClean="0">
                <a:latin typeface="Arial Narrow" pitchFamily="34" charset="0"/>
              </a:rPr>
              <a:t>M.S. </a:t>
            </a:r>
            <a:r>
              <a:rPr lang="tr-TR" dirty="0">
                <a:latin typeface="Arial Narrow" pitchFamily="34" charset="0"/>
              </a:rPr>
              <a:t>138 ile </a:t>
            </a:r>
            <a:r>
              <a:rPr lang="tr-TR" dirty="0" smtClean="0">
                <a:latin typeface="Arial Narrow" pitchFamily="34" charset="0"/>
              </a:rPr>
              <a:t>M.S. </a:t>
            </a:r>
            <a:r>
              <a:rPr lang="tr-TR" dirty="0">
                <a:latin typeface="Arial Narrow" pitchFamily="34" charset="0"/>
              </a:rPr>
              <a:t>253 arasında basılmış birçok sikkede </a:t>
            </a:r>
            <a:r>
              <a:rPr lang="tr-TR" dirty="0" smtClean="0">
                <a:latin typeface="Arial Narrow" pitchFamily="34" charset="0"/>
              </a:rPr>
              <a:t>bulunmuştur. </a:t>
            </a:r>
            <a:r>
              <a:rPr lang="tr-TR" dirty="0">
                <a:latin typeface="Arial Narrow" pitchFamily="34" charset="0"/>
              </a:rPr>
              <a:t>Bu onun yaşadığı dönemde büyük ilgi gördüğünün önemli bir kabulüdür. </a:t>
            </a:r>
            <a:r>
              <a:rPr lang="tr-TR" dirty="0" err="1" smtClean="0">
                <a:latin typeface="Arial Narrow" pitchFamily="34" charset="0"/>
              </a:rPr>
              <a:t>Hipparcos</a:t>
            </a:r>
            <a:r>
              <a:rPr lang="tr-TR" dirty="0" smtClean="0">
                <a:latin typeface="Arial Narrow" pitchFamily="34" charset="0"/>
              </a:rPr>
              <a:t> </a:t>
            </a:r>
            <a:r>
              <a:rPr lang="tr-TR" dirty="0">
                <a:latin typeface="Arial Narrow" pitchFamily="34" charset="0"/>
              </a:rPr>
              <a:t>görünüşe göre bolca seyahat </a:t>
            </a:r>
            <a:r>
              <a:rPr lang="tr-TR" dirty="0" smtClean="0">
                <a:latin typeface="Arial Narrow" pitchFamily="34" charset="0"/>
              </a:rPr>
              <a:t>edip kapsamlı </a:t>
            </a:r>
            <a:r>
              <a:rPr lang="tr-TR" dirty="0">
                <a:latin typeface="Arial Narrow" pitchFamily="34" charset="0"/>
              </a:rPr>
              <a:t>bir şekilde </a:t>
            </a:r>
            <a:r>
              <a:rPr lang="tr-TR" dirty="0" smtClean="0">
                <a:latin typeface="Arial Narrow" pitchFamily="34" charset="0"/>
              </a:rPr>
              <a:t>yazmıştır.</a:t>
            </a:r>
          </a:p>
          <a:p>
            <a:pPr algn="just"/>
            <a:r>
              <a:rPr lang="tr-TR" dirty="0" smtClean="0"/>
              <a:t>  </a:t>
            </a:r>
            <a:endParaRPr lang="tr-TR" dirty="0"/>
          </a:p>
        </p:txBody>
      </p:sp>
      <p:pic>
        <p:nvPicPr>
          <p:cNvPr id="8" name="7 Resim" descr="indir (1).jpg"/>
          <p:cNvPicPr>
            <a:picLocks noChangeAspect="1"/>
          </p:cNvPicPr>
          <p:nvPr/>
        </p:nvPicPr>
        <p:blipFill>
          <a:blip r:embed="rId2" cstate="print"/>
          <a:stretch>
            <a:fillRect/>
          </a:stretch>
        </p:blipFill>
        <p:spPr>
          <a:xfrm>
            <a:off x="6012160" y="4581128"/>
            <a:ext cx="2160240" cy="2160240"/>
          </a:xfrm>
          <a:prstGeom prst="rect">
            <a:avLst/>
          </a:prstGeom>
        </p:spPr>
      </p:pic>
      <p:pic>
        <p:nvPicPr>
          <p:cNvPr id="11" name="10 Resim" descr="hipparchus (1).jpg"/>
          <p:cNvPicPr>
            <a:picLocks noChangeAspect="1"/>
          </p:cNvPicPr>
          <p:nvPr/>
        </p:nvPicPr>
        <p:blipFill>
          <a:blip r:embed="rId3" cstate="print"/>
          <a:stretch>
            <a:fillRect/>
          </a:stretch>
        </p:blipFill>
        <p:spPr>
          <a:xfrm>
            <a:off x="683568" y="4653136"/>
            <a:ext cx="4824536" cy="21087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39552" y="476672"/>
            <a:ext cx="7992888" cy="258532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endParaRPr lang="tr-TR" dirty="0" smtClean="0"/>
          </a:p>
          <a:p>
            <a:pPr algn="just"/>
            <a:r>
              <a:rPr lang="tr-TR" dirty="0" smtClean="0"/>
              <a:t>  </a:t>
            </a:r>
            <a:r>
              <a:rPr lang="tr-TR" dirty="0" smtClean="0">
                <a:latin typeface="Arial Narrow" pitchFamily="34" charset="0"/>
              </a:rPr>
              <a:t>Gökcisimlerini gözlemlemeye doğduğu şehirde başlamıştır. İskenderiye’ye giderek İskenderiye Kütüphanesi’nin zengin kaynaklarını kullanmıştır. Bu sayede de matematik ve astronomi konularındaki çalışmaları inceleme fırsatı bulmuştur.</a:t>
            </a:r>
          </a:p>
          <a:p>
            <a:pPr algn="just"/>
            <a:r>
              <a:rPr lang="tr-TR" dirty="0" smtClean="0">
                <a:latin typeface="Arial Narrow" pitchFamily="34" charset="0"/>
              </a:rPr>
              <a:t>Sonrasında da en az 35 yıl boyunca gökleri gözlemlediği Rodos Adası’na taşınmıştır. Orada teleskopların gelişimine kadar 1800 yıl boyunca kullanılacak olan gökyüzünü çıplak gözle gözlemlemek için kullanılan aletlerin çoğunu icat etmiştir. </a:t>
            </a:r>
            <a:r>
              <a:rPr lang="tr-TR" dirty="0" err="1" smtClean="0">
                <a:latin typeface="Arial Narrow" pitchFamily="34" charset="0"/>
              </a:rPr>
              <a:t>Hipparcos’un</a:t>
            </a:r>
            <a:r>
              <a:rPr lang="tr-TR" dirty="0" smtClean="0">
                <a:latin typeface="Arial Narrow" pitchFamily="34" charset="0"/>
              </a:rPr>
              <a:t> </a:t>
            </a:r>
            <a:r>
              <a:rPr lang="tr-TR" dirty="0" smtClean="0">
                <a:latin typeface="Arial Narrow" pitchFamily="34" charset="0"/>
              </a:rPr>
              <a:t>şüphesiz en önemli icadı “</a:t>
            </a:r>
            <a:r>
              <a:rPr lang="tr-TR" b="1" dirty="0" smtClean="0">
                <a:latin typeface="Arial Narrow" pitchFamily="34" charset="0"/>
              </a:rPr>
              <a:t>usturlap”</a:t>
            </a:r>
            <a:r>
              <a:rPr lang="tr-TR" dirty="0" smtClean="0">
                <a:latin typeface="Arial Narrow" pitchFamily="34" charset="0"/>
              </a:rPr>
              <a:t> olmuştur.</a:t>
            </a:r>
          </a:p>
          <a:p>
            <a:endParaRPr lang="tr-TR" dirty="0"/>
          </a:p>
        </p:txBody>
      </p:sp>
      <p:pic>
        <p:nvPicPr>
          <p:cNvPr id="3" name="2 Resim" descr="c0447046-800px-wm.jpg"/>
          <p:cNvPicPr>
            <a:picLocks noChangeAspect="1"/>
          </p:cNvPicPr>
          <p:nvPr/>
        </p:nvPicPr>
        <p:blipFill>
          <a:blip r:embed="rId2" cstate="print"/>
          <a:stretch>
            <a:fillRect/>
          </a:stretch>
        </p:blipFill>
        <p:spPr>
          <a:xfrm>
            <a:off x="1907704" y="3212976"/>
            <a:ext cx="5396631" cy="329869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3429000"/>
            <a:ext cx="8352928"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tr-TR" dirty="0" smtClean="0"/>
          </a:p>
          <a:p>
            <a:pPr algn="just"/>
            <a:r>
              <a:rPr lang="tr-TR" dirty="0" smtClean="0"/>
              <a:t>  </a:t>
            </a:r>
            <a:r>
              <a:rPr lang="tr-TR" dirty="0" smtClean="0">
                <a:latin typeface="Arial Narrow" pitchFamily="34" charset="0"/>
              </a:rPr>
              <a:t>Usturlap</a:t>
            </a:r>
            <a:r>
              <a:rPr lang="tr-TR" dirty="0">
                <a:latin typeface="Arial Narrow" pitchFamily="34" charset="0"/>
              </a:rPr>
              <a:t>, yaklaşık 15 cm çapındaki büyük bir cep saatine benzemektedir. Yakın zamana kadar pek çok bilim insanı tarafından kullanılan usturlap belki de dünyanın kaderini değiştiren en önemli aletlerden biri olmuştur. Hem gözlem hem de hesap yapmak için kullanılan usturlabın ön yüzü iki bölümden oluşmaktadır. Bunlar sabit ve bir eksen üzerinde dönen hareketli parçalardır. Sabit parçaları belirli bir enlemde gökyüzünü ve zaman cetvelini gösterirken, hareketli parçalar gökcisimlerinin günlük hareketlerini göstermektedir. Usturlap zamanla ne kadar kuzeyde olabileceğinizi hesaplamak veya kalan gündüz veya gece saatlerini tahmin etmek için çok güçlü bir araç haline </a:t>
            </a:r>
            <a:r>
              <a:rPr lang="tr-TR" dirty="0" smtClean="0">
                <a:latin typeface="Arial Narrow" pitchFamily="34" charset="0"/>
              </a:rPr>
              <a:t>gelmiştir. </a:t>
            </a:r>
            <a:r>
              <a:rPr lang="tr-TR" dirty="0">
                <a:latin typeface="Arial Narrow" pitchFamily="34" charset="0"/>
              </a:rPr>
              <a:t>Bir nevi o zamanın kronometresi </a:t>
            </a:r>
            <a:r>
              <a:rPr lang="tr-TR" dirty="0" smtClean="0">
                <a:latin typeface="Arial Narrow" pitchFamily="34" charset="0"/>
              </a:rPr>
              <a:t>olmuştur.</a:t>
            </a:r>
            <a:endParaRPr lang="tr-TR" dirty="0">
              <a:latin typeface="Arial Narrow" pitchFamily="34" charset="0"/>
            </a:endParaRPr>
          </a:p>
          <a:p>
            <a:pPr algn="just"/>
            <a:endParaRPr lang="tr-TR" dirty="0"/>
          </a:p>
        </p:txBody>
      </p:sp>
      <p:pic>
        <p:nvPicPr>
          <p:cNvPr id="3" name="2 Resim" descr="unnamed.jpg"/>
          <p:cNvPicPr>
            <a:picLocks noChangeAspect="1"/>
          </p:cNvPicPr>
          <p:nvPr/>
        </p:nvPicPr>
        <p:blipFill>
          <a:blip r:embed="rId2" cstate="print"/>
          <a:stretch>
            <a:fillRect/>
          </a:stretch>
        </p:blipFill>
        <p:spPr>
          <a:xfrm>
            <a:off x="323528" y="764704"/>
            <a:ext cx="3901440" cy="2520280"/>
          </a:xfrm>
          <a:prstGeom prst="rect">
            <a:avLst/>
          </a:prstGeom>
        </p:spPr>
      </p:pic>
      <p:pic>
        <p:nvPicPr>
          <p:cNvPr id="4" name="3 Resim" descr="Usturlab.jpg"/>
          <p:cNvPicPr>
            <a:picLocks noChangeAspect="1"/>
          </p:cNvPicPr>
          <p:nvPr/>
        </p:nvPicPr>
        <p:blipFill>
          <a:blip r:embed="rId3" cstate="print"/>
          <a:stretch>
            <a:fillRect/>
          </a:stretch>
        </p:blipFill>
        <p:spPr>
          <a:xfrm>
            <a:off x="4427984" y="764704"/>
            <a:ext cx="4372796" cy="2520280"/>
          </a:xfrm>
          <a:prstGeom prst="rect">
            <a:avLst/>
          </a:prstGeom>
        </p:spPr>
      </p:pic>
      <p:sp>
        <p:nvSpPr>
          <p:cNvPr id="5" name="4 Metin kutusu"/>
          <p:cNvSpPr txBox="1"/>
          <p:nvPr/>
        </p:nvSpPr>
        <p:spPr>
          <a:xfrm>
            <a:off x="3491880" y="116632"/>
            <a:ext cx="1550424" cy="584775"/>
          </a:xfrm>
          <a:prstGeom prst="rect">
            <a:avLst/>
          </a:prstGeom>
          <a:noFill/>
        </p:spPr>
        <p:txBody>
          <a:bodyPr wrap="none" rtlCol="0">
            <a:spAutoFit/>
          </a:bodyPr>
          <a:lstStyle/>
          <a:p>
            <a:r>
              <a:rPr lang="tr-TR" sz="3200" b="1" dirty="0" smtClean="0">
                <a:solidFill>
                  <a:schemeClr val="accent3">
                    <a:lumMod val="50000"/>
                  </a:schemeClr>
                </a:solidFill>
                <a:latin typeface="Arial Narrow" pitchFamily="34" charset="0"/>
              </a:rPr>
              <a:t>Usturlap</a:t>
            </a:r>
            <a:endParaRPr lang="tr-TR" sz="3200" b="1" dirty="0">
              <a:solidFill>
                <a:schemeClr val="accent3">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1124744"/>
            <a:ext cx="8064896" cy="1143000"/>
          </a:xfrm>
        </p:spPr>
        <p:txBody>
          <a:bodyPr/>
          <a:lstStyle/>
          <a:p>
            <a:r>
              <a:rPr lang="tr-TR" sz="4000" b="1" dirty="0" err="1" smtClean="0">
                <a:solidFill>
                  <a:schemeClr val="accent3">
                    <a:lumMod val="50000"/>
                  </a:schemeClr>
                </a:solidFill>
                <a:latin typeface="Arial Narrow" pitchFamily="34" charset="0"/>
              </a:rPr>
              <a:t>Hipparcos</a:t>
            </a:r>
            <a:r>
              <a:rPr lang="tr-TR" sz="4000" b="1" dirty="0" smtClean="0">
                <a:solidFill>
                  <a:schemeClr val="accent3">
                    <a:lumMod val="50000"/>
                  </a:schemeClr>
                </a:solidFill>
                <a:latin typeface="Arial Narrow" pitchFamily="34" charset="0"/>
              </a:rPr>
              <a:t> </a:t>
            </a:r>
            <a:r>
              <a:rPr lang="tr-TR" b="1" dirty="0" smtClean="0">
                <a:solidFill>
                  <a:schemeClr val="accent3">
                    <a:lumMod val="50000"/>
                  </a:schemeClr>
                </a:solidFill>
                <a:latin typeface="Arial Narrow" pitchFamily="34" charset="0"/>
              </a:rPr>
              <a:t>ve Astronomi</a:t>
            </a:r>
            <a:endParaRPr lang="tr-TR" b="1" dirty="0">
              <a:solidFill>
                <a:schemeClr val="accent3">
                  <a:lumMod val="50000"/>
                </a:schemeClr>
              </a:solidFill>
              <a:latin typeface="Arial Narrow" pitchFamily="34" charset="0"/>
            </a:endParaRPr>
          </a:p>
        </p:txBody>
      </p:sp>
      <p:sp>
        <p:nvSpPr>
          <p:cNvPr id="3" name="2 Metin kutusu"/>
          <p:cNvSpPr txBox="1"/>
          <p:nvPr/>
        </p:nvSpPr>
        <p:spPr>
          <a:xfrm>
            <a:off x="467544" y="3068960"/>
            <a:ext cx="8280920" cy="29520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smtClean="0"/>
              <a:t>  </a:t>
            </a:r>
          </a:p>
          <a:p>
            <a:pPr algn="just"/>
            <a:r>
              <a:rPr lang="tr-TR" dirty="0" smtClean="0">
                <a:latin typeface="Arial Narrow" pitchFamily="34" charset="0"/>
              </a:rPr>
              <a:t>  </a:t>
            </a:r>
            <a:r>
              <a:rPr lang="tr-TR" dirty="0" err="1" smtClean="0">
                <a:latin typeface="Arial Narrow" pitchFamily="34" charset="0"/>
              </a:rPr>
              <a:t>Hipparcos</a:t>
            </a:r>
            <a:r>
              <a:rPr lang="tr-TR" dirty="0" smtClean="0">
                <a:latin typeface="Arial Narrow" pitchFamily="34" charset="0"/>
              </a:rPr>
              <a:t> </a:t>
            </a:r>
            <a:r>
              <a:rPr lang="tr-TR" dirty="0" smtClean="0">
                <a:latin typeface="Arial Narrow" pitchFamily="34" charset="0"/>
              </a:rPr>
              <a:t>daha çok astronomi alanında ve özelde de yıldızlara ilişkin gözlemleriyle tanınmıştır. Çıplak gözle görülebilen yıldızları parlaklıklarına göre sınıflandırmış yıldızların haritasını çıkarmıştır. </a:t>
            </a:r>
          </a:p>
          <a:p>
            <a:pPr algn="just"/>
            <a:r>
              <a:rPr lang="tr-TR" b="1" dirty="0" smtClean="0">
                <a:latin typeface="Arial Narrow" pitchFamily="34" charset="0"/>
              </a:rPr>
              <a:t>  </a:t>
            </a:r>
            <a:r>
              <a:rPr lang="tr-TR" b="1" dirty="0" err="1" smtClean="0">
                <a:latin typeface="Arial Narrow" pitchFamily="34" charset="0"/>
              </a:rPr>
              <a:t>Hipparcos</a:t>
            </a:r>
            <a:r>
              <a:rPr lang="tr-TR" dirty="0" smtClean="0">
                <a:latin typeface="Arial Narrow" pitchFamily="34" charset="0"/>
              </a:rPr>
              <a:t>, </a:t>
            </a:r>
            <a:r>
              <a:rPr lang="tr-TR" dirty="0" smtClean="0">
                <a:latin typeface="Arial Narrow" pitchFamily="34" charset="0"/>
              </a:rPr>
              <a:t>gök cisimlerinin uzaklığını ölçmek için çok çalışmıştır. Bir Güneş tutulması sırasında güneşin boyutunu ve Ay’ın uzaklığını saptamak için birçok hesap yapmıştır. İlginç bir geometri kullanmıştır. Sonuç olarak güneşin boyutunu 2550 yer yarıçapı ve Ay’ın uzaklığını da 60.5 yer yarıçapı olarak hesaplamıştır. Dış merkezli ve çember merkezli modelleri kullanarak geometri aracılığıyla Ay’ın ve Güneş’in hareketlerini açıklamaya çalışmıştır. </a:t>
            </a:r>
          </a:p>
          <a:p>
            <a:pPr algn="just" fontAlgn="b"/>
            <a:r>
              <a:rPr lang="tr-TR" dirty="0" smtClean="0"/>
              <a:t>  </a:t>
            </a:r>
          </a:p>
          <a:p>
            <a:endParaRPr lang="tr-TR" dirty="0" smtClean="0"/>
          </a:p>
          <a:p>
            <a:endParaRPr lang="tr-TR" dirty="0"/>
          </a:p>
        </p:txBody>
      </p:sp>
      <p:pic>
        <p:nvPicPr>
          <p:cNvPr id="4" name="3 Resim" descr="hipparkos.jpg"/>
          <p:cNvPicPr>
            <a:picLocks noChangeAspect="1"/>
          </p:cNvPicPr>
          <p:nvPr/>
        </p:nvPicPr>
        <p:blipFill>
          <a:blip r:embed="rId2" cstate="print"/>
          <a:stretch>
            <a:fillRect/>
          </a:stretch>
        </p:blipFill>
        <p:spPr>
          <a:xfrm>
            <a:off x="1187624" y="404664"/>
            <a:ext cx="1872208" cy="24842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115616" y="4005065"/>
            <a:ext cx="7128792" cy="21240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tr-TR" dirty="0" smtClean="0">
                <a:latin typeface="Arial Narrow" pitchFamily="34" charset="0"/>
              </a:rPr>
              <a:t>  </a:t>
            </a:r>
            <a:r>
              <a:rPr lang="tr-TR" dirty="0" err="1" smtClean="0">
                <a:latin typeface="Arial Narrow" pitchFamily="34" charset="0"/>
              </a:rPr>
              <a:t>Hipparcos</a:t>
            </a:r>
            <a:r>
              <a:rPr lang="tr-TR" dirty="0" smtClean="0">
                <a:latin typeface="Arial Narrow" pitchFamily="34" charset="0"/>
              </a:rPr>
              <a:t>, Pergeli </a:t>
            </a:r>
            <a:r>
              <a:rPr lang="tr-TR" dirty="0" err="1" smtClean="0">
                <a:latin typeface="Arial Narrow" pitchFamily="34" charset="0"/>
              </a:rPr>
              <a:t>Appolonios</a:t>
            </a:r>
            <a:r>
              <a:rPr lang="tr-TR" dirty="0" smtClean="0">
                <a:latin typeface="Arial Narrow" pitchFamily="34" charset="0"/>
              </a:rPr>
              <a:t> tarafından ortaya atılmış bir düşünceden yola çıkarak geliştirdiği, en dışta yıldızların yer aldığı bir küre ve onun içinde gezegen kürelerinin yer aldığı ve çevrelerinde dönmekte olan bir yörünge sisteminin bulunduğu evren modelini tasarlamıştır. </a:t>
            </a:r>
            <a:r>
              <a:rPr lang="tr-TR" dirty="0" err="1" smtClean="0">
                <a:latin typeface="Arial Narrow" pitchFamily="34" charset="0"/>
              </a:rPr>
              <a:t>Hipparcos</a:t>
            </a:r>
            <a:r>
              <a:rPr lang="tr-TR" dirty="0" smtClean="0">
                <a:latin typeface="Arial Narrow" pitchFamily="34" charset="0"/>
              </a:rPr>
              <a:t>, yeryüzündeki her noktanın yerini enlem ve boylam dereceleriyle belirtme yöntemini de ilk uygulayan kişi olmuştur. Aynı zamanda Dünya’nın dönüşü sırasındaki yalpalamaya karşılık gelen </a:t>
            </a:r>
            <a:r>
              <a:rPr lang="tr-TR" b="1" dirty="0" smtClean="0">
                <a:latin typeface="Arial Narrow" pitchFamily="34" charset="0"/>
              </a:rPr>
              <a:t>presesyon </a:t>
            </a:r>
            <a:r>
              <a:rPr lang="tr-TR" dirty="0" smtClean="0">
                <a:latin typeface="Arial Narrow" pitchFamily="34" charset="0"/>
              </a:rPr>
              <a:t>hareketinin de kâşifidir. (Ekinoks noktalarının kaydığını keşfetmiştir.)</a:t>
            </a:r>
          </a:p>
          <a:p>
            <a:pPr algn="just" fontAlgn="b"/>
            <a:r>
              <a:rPr lang="tr-TR" dirty="0" smtClean="0"/>
              <a:t>  </a:t>
            </a:r>
          </a:p>
          <a:p>
            <a:pPr algn="just"/>
            <a:endParaRPr lang="tr-TR" dirty="0"/>
          </a:p>
        </p:txBody>
      </p:sp>
      <p:pic>
        <p:nvPicPr>
          <p:cNvPr id="3" name="2 Resim" descr="evrimagaci.org_public_content_media_076e7e16434493f718fced41af689fe9.jpg"/>
          <p:cNvPicPr>
            <a:picLocks noChangeAspect="1"/>
          </p:cNvPicPr>
          <p:nvPr/>
        </p:nvPicPr>
        <p:blipFill>
          <a:blip r:embed="rId2" cstate="print"/>
          <a:stretch>
            <a:fillRect/>
          </a:stretch>
        </p:blipFill>
        <p:spPr>
          <a:xfrm>
            <a:off x="1691680" y="476672"/>
            <a:ext cx="5760640" cy="32374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bs-min.jpg"/>
          <p:cNvPicPr>
            <a:picLocks noChangeAspect="1"/>
          </p:cNvPicPr>
          <p:nvPr/>
        </p:nvPicPr>
        <p:blipFill>
          <a:blip r:embed="rId2" cstate="print"/>
          <a:stretch>
            <a:fillRect/>
          </a:stretch>
        </p:blipFill>
        <p:spPr>
          <a:xfrm>
            <a:off x="323528" y="188640"/>
            <a:ext cx="6120680" cy="395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Resim" descr="image-star-mapper-visualisation.png"/>
          <p:cNvPicPr>
            <a:picLocks noChangeAspect="1"/>
          </p:cNvPicPr>
          <p:nvPr/>
        </p:nvPicPr>
        <p:blipFill>
          <a:blip r:embed="rId3" cstate="print"/>
          <a:stretch>
            <a:fillRect/>
          </a:stretch>
        </p:blipFill>
        <p:spPr>
          <a:xfrm>
            <a:off x="3923928" y="3789040"/>
            <a:ext cx="4968552" cy="2834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11560" y="692696"/>
            <a:ext cx="7848872" cy="12600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tr-TR" dirty="0" smtClean="0"/>
              <a:t>   </a:t>
            </a:r>
            <a:r>
              <a:rPr lang="tr-TR" dirty="0" smtClean="0">
                <a:latin typeface="Arial Narrow" pitchFamily="34" charset="0"/>
              </a:rPr>
              <a:t>İznik’te geliştirdiği gözlemevinde gök cisimlerini gözlemlemiştir.</a:t>
            </a:r>
          </a:p>
          <a:p>
            <a:pPr algn="just"/>
            <a:r>
              <a:rPr lang="tr-TR" dirty="0" smtClean="0">
                <a:latin typeface="Arial Narrow" pitchFamily="34" charset="0"/>
              </a:rPr>
              <a:t>   </a:t>
            </a:r>
            <a:r>
              <a:rPr lang="tr-TR" b="1" dirty="0" err="1" smtClean="0">
                <a:latin typeface="Arial Narrow" pitchFamily="34" charset="0"/>
              </a:rPr>
              <a:t>Hipparcos</a:t>
            </a:r>
            <a:r>
              <a:rPr lang="tr-TR" b="1" dirty="0" smtClean="0">
                <a:latin typeface="Arial Narrow" pitchFamily="34" charset="0"/>
              </a:rPr>
              <a:t>,</a:t>
            </a:r>
            <a:r>
              <a:rPr lang="tr-TR" dirty="0" smtClean="0">
                <a:latin typeface="Arial Narrow" pitchFamily="34" charset="0"/>
              </a:rPr>
              <a:t> </a:t>
            </a:r>
            <a:r>
              <a:rPr lang="tr-TR" dirty="0" smtClean="0">
                <a:latin typeface="Arial Narrow" pitchFamily="34" charset="0"/>
              </a:rPr>
              <a:t>gök cisimlerinin konumların gözlemek ve hesap etmek için yaptığı gözlem aletlerini kendisinden sonra gelen bilim insanları da kullanmıştır. Bunların içinde Güneş Saati (</a:t>
            </a:r>
            <a:r>
              <a:rPr lang="tr-TR" dirty="0" err="1" smtClean="0">
                <a:latin typeface="Arial Narrow" pitchFamily="34" charset="0"/>
              </a:rPr>
              <a:t>Gnomon</a:t>
            </a:r>
            <a:r>
              <a:rPr lang="tr-TR" dirty="0" smtClean="0">
                <a:latin typeface="Arial Narrow" pitchFamily="34" charset="0"/>
              </a:rPr>
              <a:t>), </a:t>
            </a:r>
            <a:r>
              <a:rPr lang="tr-TR" dirty="0" err="1" smtClean="0">
                <a:latin typeface="Arial Narrow" pitchFamily="34" charset="0"/>
              </a:rPr>
              <a:t>Usturlab</a:t>
            </a:r>
            <a:r>
              <a:rPr lang="tr-TR" dirty="0" smtClean="0">
                <a:latin typeface="Arial Narrow" pitchFamily="34" charset="0"/>
              </a:rPr>
              <a:t> (</a:t>
            </a:r>
            <a:r>
              <a:rPr lang="tr-TR" dirty="0" err="1" smtClean="0">
                <a:latin typeface="Arial Narrow" pitchFamily="34" charset="0"/>
              </a:rPr>
              <a:t>Astrolab</a:t>
            </a:r>
            <a:r>
              <a:rPr lang="tr-TR" dirty="0" smtClean="0">
                <a:latin typeface="Arial Narrow" pitchFamily="34" charset="0"/>
              </a:rPr>
              <a:t>) ve Çemberli Küre (</a:t>
            </a:r>
            <a:r>
              <a:rPr lang="tr-TR" dirty="0" err="1" smtClean="0">
                <a:latin typeface="Arial Narrow" pitchFamily="34" charset="0"/>
              </a:rPr>
              <a:t>Armillary</a:t>
            </a:r>
            <a:r>
              <a:rPr lang="tr-TR" dirty="0" smtClean="0">
                <a:latin typeface="Arial Narrow" pitchFamily="34" charset="0"/>
              </a:rPr>
              <a:t> </a:t>
            </a:r>
            <a:r>
              <a:rPr lang="tr-TR" dirty="0" err="1" smtClean="0">
                <a:latin typeface="Arial Narrow" pitchFamily="34" charset="0"/>
              </a:rPr>
              <a:t>Sphere</a:t>
            </a:r>
            <a:r>
              <a:rPr lang="tr-TR" dirty="0" smtClean="0">
                <a:latin typeface="Arial Narrow" pitchFamily="34" charset="0"/>
              </a:rPr>
              <a:t>) vardır.</a:t>
            </a:r>
          </a:p>
          <a:p>
            <a:endParaRPr lang="tr-TR" dirty="0"/>
          </a:p>
        </p:txBody>
      </p:sp>
      <p:pic>
        <p:nvPicPr>
          <p:cNvPr id="4" name="3 Resim" descr="http://bilimintarihi.org/wp-content/uploads/2021/03/367px-Armillary_sphere.png"/>
          <p:cNvPicPr/>
          <p:nvPr/>
        </p:nvPicPr>
        <p:blipFill>
          <a:blip r:embed="rId2" cstate="print"/>
          <a:srcRect/>
          <a:stretch>
            <a:fillRect/>
          </a:stretch>
        </p:blipFill>
        <p:spPr bwMode="auto">
          <a:xfrm>
            <a:off x="827584" y="2564904"/>
            <a:ext cx="2902991" cy="3794760"/>
          </a:xfrm>
          <a:prstGeom prst="rect">
            <a:avLst/>
          </a:prstGeom>
          <a:noFill/>
          <a:ln w="9525">
            <a:noFill/>
            <a:miter lim="800000"/>
            <a:headEnd/>
            <a:tailEnd/>
          </a:ln>
        </p:spPr>
      </p:pic>
      <p:sp>
        <p:nvSpPr>
          <p:cNvPr id="5" name="Rectangle 1"/>
          <p:cNvSpPr>
            <a:spLocks noChangeArrowheads="1"/>
          </p:cNvSpPr>
          <p:nvPr/>
        </p:nvSpPr>
        <p:spPr bwMode="auto">
          <a:xfrm>
            <a:off x="4716016" y="3356992"/>
            <a:ext cx="244827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Kimi kaynaklara g</a:t>
            </a:r>
            <a:r>
              <a:rPr kumimoji="0" lang="tr-TR" sz="1400" b="1"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re </a:t>
            </a:r>
            <a:r>
              <a:rPr kumimoji="0" lang="tr-TR" sz="1400" b="1" i="1" u="none" strike="noStrike" cap="none" normalizeH="0" baseline="0" dirty="0" err="1" smtClean="0">
                <a:ln>
                  <a:noFill/>
                </a:ln>
                <a:solidFill>
                  <a:schemeClr val="tx1"/>
                </a:solidFill>
                <a:effectLst/>
                <a:latin typeface="inherit"/>
                <a:ea typeface="Calibri" pitchFamily="34" charset="0"/>
                <a:cs typeface="Times New Roman" pitchFamily="18" charset="0"/>
              </a:rPr>
              <a:t>Hipparcos</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 </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kimilerine g</a:t>
            </a:r>
            <a:r>
              <a:rPr kumimoji="0" lang="tr-TR" sz="1400" b="1"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re başkasının keşfettiği bir </a:t>
            </a:r>
            <a:r>
              <a:rPr kumimoji="0" lang="tr-TR" sz="1400" b="1" i="1" u="none" strike="noStrike" cap="none" normalizeH="0" baseline="0" dirty="0" err="1" smtClean="0">
                <a:ln>
                  <a:noFill/>
                </a:ln>
                <a:solidFill>
                  <a:schemeClr val="tx1"/>
                </a:solidFill>
                <a:effectLst/>
                <a:latin typeface="inherit"/>
                <a:ea typeface="Calibri" pitchFamily="34" charset="0"/>
                <a:cs typeface="Times New Roman" pitchFamily="18" charset="0"/>
              </a:rPr>
              <a:t>Armillak</a:t>
            </a:r>
            <a:r>
              <a:rPr kumimoji="0" lang="tr-TR" sz="1400" b="1" i="1" u="none" strike="noStrike" cap="none" normalizeH="0" baseline="0" dirty="0" err="1" smtClean="0">
                <a:ln>
                  <a:noFill/>
                </a:ln>
                <a:solidFill>
                  <a:schemeClr val="tx1"/>
                </a:solidFill>
                <a:effectLst/>
                <a:latin typeface="Calibri"/>
                <a:ea typeface="Calibri" pitchFamily="34" charset="0"/>
                <a:cs typeface="Times New Roman" pitchFamily="18" charset="0"/>
              </a:rPr>
              <a:t>ü</a:t>
            </a:r>
            <a:r>
              <a:rPr kumimoji="0" lang="tr-TR" sz="1400" b="1" i="1" u="none" strike="noStrike" cap="none" normalizeH="0" baseline="0" dirty="0" err="1" smtClean="0">
                <a:ln>
                  <a:noFill/>
                </a:ln>
                <a:solidFill>
                  <a:schemeClr val="tx1"/>
                </a:solidFill>
                <a:effectLst/>
                <a:latin typeface="inherit"/>
                <a:ea typeface="Calibri" pitchFamily="34" charset="0"/>
                <a:cs typeface="Times New Roman" pitchFamily="18" charset="0"/>
              </a:rPr>
              <a:t>re</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 Ge</a:t>
            </a:r>
            <a:r>
              <a:rPr kumimoji="0" lang="tr-TR" sz="1400" b="1" i="1"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miş zamanlarda, g</a:t>
            </a:r>
            <a:r>
              <a:rPr kumimoji="0" lang="tr-TR" sz="1400" b="1"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k cisimlerinin konumunu </a:t>
            </a:r>
            <a:r>
              <a:rPr kumimoji="0" lang="tr-TR" sz="1400" b="1"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l</a:t>
            </a:r>
            <a:r>
              <a:rPr kumimoji="0" lang="tr-TR" sz="1400" b="1" i="1"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mek </a:t>
            </a:r>
            <a:r>
              <a:rPr kumimoji="0" lang="tr-TR" sz="1400" b="1"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zere kullanılan, </a:t>
            </a:r>
            <a:r>
              <a:rPr kumimoji="0" lang="tr-TR" sz="1400" b="1"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zerinde g</a:t>
            </a:r>
            <a:r>
              <a:rPr kumimoji="0" lang="tr-TR" sz="1400" b="1" i="1"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ksel enlem ve boylam </a:t>
            </a:r>
            <a:r>
              <a:rPr kumimoji="0" lang="tr-TR" sz="1400" b="1" i="1"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izgilerinin, </a:t>
            </a:r>
            <a:r>
              <a:rPr kumimoji="0" lang="tr-TR" sz="1400" b="1" i="1" u="none" strike="noStrike" cap="none" normalizeH="0" baseline="0" dirty="0" err="1" smtClean="0">
                <a:ln>
                  <a:noFill/>
                </a:ln>
                <a:solidFill>
                  <a:schemeClr val="tx1"/>
                </a:solidFill>
                <a:effectLst/>
                <a:latin typeface="inherit"/>
                <a:ea typeface="Calibri" pitchFamily="34" charset="0"/>
                <a:cs typeface="Times New Roman" pitchFamily="18" charset="0"/>
              </a:rPr>
              <a:t>ekliptik</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 d</a:t>
            </a:r>
            <a:r>
              <a:rPr kumimoji="0" lang="tr-TR" sz="1400" b="1" i="1"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tr-TR" sz="1400" b="1" i="1" u="none" strike="noStrike" cap="none" normalizeH="0" baseline="0" dirty="0" smtClean="0">
                <a:ln>
                  <a:noFill/>
                </a:ln>
                <a:solidFill>
                  <a:schemeClr val="tx1"/>
                </a:solidFill>
                <a:effectLst/>
                <a:latin typeface="inherit"/>
                <a:ea typeface="Calibri" pitchFamily="34" charset="0"/>
                <a:cs typeface="Times New Roman" pitchFamily="18" charset="0"/>
              </a:rPr>
              <a:t>zlemin bulunduğu bir astronomik alet.</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143000"/>
          </a:xfrm>
        </p:spPr>
        <p:txBody>
          <a:bodyPr>
            <a:normAutofit/>
          </a:bodyPr>
          <a:lstStyle/>
          <a:p>
            <a:r>
              <a:rPr lang="tr-TR" sz="3200" b="1" dirty="0" smtClean="0">
                <a:solidFill>
                  <a:schemeClr val="accent3">
                    <a:lumMod val="50000"/>
                  </a:schemeClr>
                </a:solidFill>
                <a:latin typeface="Arial Narrow" pitchFamily="34" charset="0"/>
              </a:rPr>
              <a:t>Yıldız </a:t>
            </a:r>
            <a:r>
              <a:rPr lang="tr-TR" sz="3200" b="1" dirty="0" err="1" smtClean="0">
                <a:solidFill>
                  <a:schemeClr val="accent3">
                    <a:lumMod val="50000"/>
                  </a:schemeClr>
                </a:solidFill>
                <a:latin typeface="Arial Narrow" pitchFamily="34" charset="0"/>
              </a:rPr>
              <a:t>Kataloğu</a:t>
            </a:r>
            <a:endParaRPr lang="tr-TR" sz="3200" b="1" dirty="0">
              <a:solidFill>
                <a:schemeClr val="accent3">
                  <a:lumMod val="50000"/>
                </a:schemeClr>
              </a:solidFill>
              <a:latin typeface="Arial Narrow" pitchFamily="34" charset="0"/>
            </a:endParaRPr>
          </a:p>
        </p:txBody>
      </p:sp>
      <p:sp>
        <p:nvSpPr>
          <p:cNvPr id="3" name="2 Metin kutusu"/>
          <p:cNvSpPr txBox="1"/>
          <p:nvPr/>
        </p:nvSpPr>
        <p:spPr>
          <a:xfrm>
            <a:off x="755576" y="1844824"/>
            <a:ext cx="7704856" cy="36933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fontAlgn="b"/>
            <a:endParaRPr lang="tr-TR" dirty="0" smtClean="0"/>
          </a:p>
          <a:p>
            <a:pPr algn="just" fontAlgn="b"/>
            <a:r>
              <a:rPr lang="tr-TR" dirty="0" smtClean="0">
                <a:latin typeface="Arial Narrow" pitchFamily="34" charset="0"/>
              </a:rPr>
              <a:t>  Bu katalog yıldızların adı, konumu (koordinatları) ve parlaklıklarını içermektedir. O zamanlarda teleskop bulunmamaktadır ama </a:t>
            </a:r>
            <a:r>
              <a:rPr lang="tr-TR" dirty="0" err="1" smtClean="0">
                <a:latin typeface="Arial Narrow" pitchFamily="34" charset="0"/>
              </a:rPr>
              <a:t>Hipparcos</a:t>
            </a:r>
            <a:r>
              <a:rPr lang="tr-TR" dirty="0" smtClean="0">
                <a:latin typeface="Arial Narrow" pitchFamily="34" charset="0"/>
              </a:rPr>
              <a:t> </a:t>
            </a:r>
            <a:r>
              <a:rPr lang="tr-TR" dirty="0" smtClean="0">
                <a:latin typeface="Arial Narrow" pitchFamily="34" charset="0"/>
              </a:rPr>
              <a:t>yaptığı gözlemlerle en doğru sonuçlara yakın sonuçlar elde etmiştir. Bu </a:t>
            </a:r>
            <a:r>
              <a:rPr lang="tr-TR" dirty="0" err="1" smtClean="0">
                <a:latin typeface="Arial Narrow" pitchFamily="34" charset="0"/>
              </a:rPr>
              <a:t>kataloğun</a:t>
            </a:r>
            <a:r>
              <a:rPr lang="tr-TR" dirty="0" smtClean="0">
                <a:latin typeface="Arial Narrow" pitchFamily="34" charset="0"/>
              </a:rPr>
              <a:t> özgün hali maalesef günümüze ulaşmamış ama daha sonra gelen bilim insanları bu </a:t>
            </a:r>
            <a:r>
              <a:rPr lang="tr-TR" dirty="0" err="1" smtClean="0">
                <a:latin typeface="Arial Narrow" pitchFamily="34" charset="0"/>
              </a:rPr>
              <a:t>kataloğu</a:t>
            </a:r>
            <a:r>
              <a:rPr lang="tr-TR" dirty="0" smtClean="0">
                <a:latin typeface="Arial Narrow" pitchFamily="34" charset="0"/>
              </a:rPr>
              <a:t> kullanmış ve </a:t>
            </a:r>
            <a:r>
              <a:rPr lang="tr-TR" dirty="0" err="1" smtClean="0">
                <a:latin typeface="Arial Narrow" pitchFamily="34" charset="0"/>
              </a:rPr>
              <a:t>Hipparcos’tan</a:t>
            </a:r>
            <a:r>
              <a:rPr lang="tr-TR" dirty="0" smtClean="0">
                <a:latin typeface="Arial Narrow" pitchFamily="34" charset="0"/>
              </a:rPr>
              <a:t> </a:t>
            </a:r>
            <a:r>
              <a:rPr lang="tr-TR" dirty="0" smtClean="0">
                <a:latin typeface="Arial Narrow" pitchFamily="34" charset="0"/>
              </a:rPr>
              <a:t>aldıklarını söylemişlerdir. Örneğin </a:t>
            </a:r>
            <a:r>
              <a:rPr lang="tr-TR" dirty="0" err="1" smtClean="0">
                <a:latin typeface="Arial Narrow" pitchFamily="34" charset="0"/>
              </a:rPr>
              <a:t>Batlamyus</a:t>
            </a:r>
            <a:r>
              <a:rPr lang="tr-TR" dirty="0" smtClean="0">
                <a:latin typeface="Arial Narrow" pitchFamily="34" charset="0"/>
              </a:rPr>
              <a:t> “</a:t>
            </a:r>
            <a:r>
              <a:rPr lang="tr-TR" b="1" dirty="0" err="1" smtClean="0">
                <a:latin typeface="Arial Narrow" pitchFamily="34" charset="0"/>
              </a:rPr>
              <a:t>Almagest</a:t>
            </a:r>
            <a:r>
              <a:rPr lang="tr-TR" dirty="0" smtClean="0">
                <a:latin typeface="Arial Narrow" pitchFamily="34" charset="0"/>
              </a:rPr>
              <a:t>” isimli meşhur eserinde 1022 yıldız içeren </a:t>
            </a:r>
            <a:r>
              <a:rPr lang="tr-TR" dirty="0" err="1" smtClean="0">
                <a:latin typeface="Arial Narrow" pitchFamily="34" charset="0"/>
              </a:rPr>
              <a:t>kataloğunun</a:t>
            </a:r>
            <a:r>
              <a:rPr lang="tr-TR" dirty="0" smtClean="0">
                <a:latin typeface="Arial Narrow" pitchFamily="34" charset="0"/>
              </a:rPr>
              <a:t> 850’sini </a:t>
            </a:r>
            <a:r>
              <a:rPr lang="tr-TR" dirty="0" err="1" smtClean="0">
                <a:latin typeface="Arial Narrow" pitchFamily="34" charset="0"/>
              </a:rPr>
              <a:t>Hipparcos’tan</a:t>
            </a:r>
            <a:r>
              <a:rPr lang="tr-TR" dirty="0" smtClean="0">
                <a:latin typeface="Arial Narrow" pitchFamily="34" charset="0"/>
              </a:rPr>
              <a:t> </a:t>
            </a:r>
            <a:r>
              <a:rPr lang="tr-TR" dirty="0" smtClean="0">
                <a:latin typeface="Arial Narrow" pitchFamily="34" charset="0"/>
              </a:rPr>
              <a:t>almıştır. Bu </a:t>
            </a:r>
            <a:r>
              <a:rPr lang="tr-TR" dirty="0" err="1" smtClean="0">
                <a:latin typeface="Arial Narrow" pitchFamily="34" charset="0"/>
              </a:rPr>
              <a:t>kataloğun</a:t>
            </a:r>
            <a:r>
              <a:rPr lang="tr-TR" dirty="0" smtClean="0">
                <a:latin typeface="Arial Narrow" pitchFamily="34" charset="0"/>
              </a:rPr>
              <a:t> en önemli özelliği de ilk kez yıldızların parlaklıklarının sayılarla gösterilmesi olmuştur. Bu sistemi de </a:t>
            </a:r>
            <a:r>
              <a:rPr lang="tr-TR" dirty="0" err="1" smtClean="0">
                <a:latin typeface="Arial Narrow" pitchFamily="34" charset="0"/>
              </a:rPr>
              <a:t>Hipparcos</a:t>
            </a:r>
            <a:r>
              <a:rPr lang="tr-TR" dirty="0" smtClean="0">
                <a:latin typeface="Arial Narrow" pitchFamily="34" charset="0"/>
              </a:rPr>
              <a:t> </a:t>
            </a:r>
            <a:r>
              <a:rPr lang="tr-TR" dirty="0" smtClean="0">
                <a:latin typeface="Arial Narrow" pitchFamily="34" charset="0"/>
              </a:rPr>
              <a:t>bulmuştur. En parlak yıldızların değeri 1, göz sınırında zorla görülen yıldızların parlaklığına ise 6 demiştir. O zamanlar sadece çıplak gözle gözlem yapılırken tanımlanan bu değerler günümüzde CCD gibi çok ileri teknikle gözlenen yıldızların parlaklığını ifade ederken de kullanıyoruz. Bu sayıların birimi “</a:t>
            </a:r>
            <a:r>
              <a:rPr lang="tr-TR" b="1" dirty="0" smtClean="0">
                <a:latin typeface="Arial Narrow" pitchFamily="34" charset="0"/>
              </a:rPr>
              <a:t>kadir</a:t>
            </a:r>
            <a:r>
              <a:rPr lang="tr-TR" dirty="0" smtClean="0">
                <a:latin typeface="Arial Narrow" pitchFamily="34" charset="0"/>
              </a:rPr>
              <a:t>”dir.</a:t>
            </a:r>
          </a:p>
          <a:p>
            <a:pPr algn="just"/>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1111</TotalTime>
  <Words>693</Words>
  <Application>Microsoft Office PowerPoint</Application>
  <PresentationFormat>Ekran Gösterisi (4:3)</PresentationFormat>
  <Paragraphs>38</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Ofis Teması</vt:lpstr>
      <vt:lpstr>HIPPARCOS</vt:lpstr>
      <vt:lpstr>Hipparcos Kimdir?</vt:lpstr>
      <vt:lpstr>Slayt 3</vt:lpstr>
      <vt:lpstr>Slayt 4</vt:lpstr>
      <vt:lpstr>Hipparcos ve Astronomi</vt:lpstr>
      <vt:lpstr>Slayt 6</vt:lpstr>
      <vt:lpstr>Slayt 7</vt:lpstr>
      <vt:lpstr>Slayt 8</vt:lpstr>
      <vt:lpstr>Yıldız Kataloğu</vt:lpstr>
      <vt:lpstr>Slayt 10</vt:lpstr>
      <vt:lpstr>Hipparcos ve Matematik</vt:lpstr>
      <vt:lpstr>Slayt 12</vt:lpstr>
      <vt:lpstr>Slayt 13</vt:lpstr>
      <vt:lpstr>Slayt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HIPPARCHUS</dc:title>
  <dc:creator>İREM SABUR</dc:creator>
  <cp:lastModifiedBy>İREM SABUR</cp:lastModifiedBy>
  <cp:revision>60</cp:revision>
  <dcterms:created xsi:type="dcterms:W3CDTF">2021-11-12T10:05:19Z</dcterms:created>
  <dcterms:modified xsi:type="dcterms:W3CDTF">2021-11-16T21:51:15Z</dcterms:modified>
</cp:coreProperties>
</file>