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notesMasterIdLst>
    <p:notesMasterId r:id="rId14"/>
  </p:notesMasterIdLst>
  <p:sldIdLst>
    <p:sldId id="256" r:id="rId2"/>
    <p:sldId id="257" r:id="rId3"/>
    <p:sldId id="258" r:id="rId4"/>
    <p:sldId id="259" r:id="rId5"/>
    <p:sldId id="260" r:id="rId6"/>
    <p:sldId id="261" r:id="rId7"/>
    <p:sldId id="262" r:id="rId8"/>
    <p:sldId id="265" r:id="rId9"/>
    <p:sldId id="264" r:id="rId10"/>
    <p:sldId id="267" r:id="rId11"/>
    <p:sldId id="268" r:id="rId12"/>
    <p:sldId id="26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4660"/>
  </p:normalViewPr>
  <p:slideViewPr>
    <p:cSldViewPr snapToGrid="0">
      <p:cViewPr varScale="1">
        <p:scale>
          <a:sx n="77" d="100"/>
          <a:sy n="77" d="100"/>
        </p:scale>
        <p:origin x="88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9C3194-476C-44B4-9718-365D095D1DEF}" type="datetimeFigureOut">
              <a:rPr lang="tr-TR" smtClean="0"/>
              <a:t>19.12.2021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8520D7-237F-4F38-BA0C-561C60854CEE}" type="slidenum">
              <a:rPr lang="tr-TR" smtClean="0"/>
              <a:t>‹#›</a:t>
            </a:fld>
            <a:endParaRPr lang="tr-TR"/>
          </a:p>
        </p:txBody>
      </p:sp>
    </p:spTree>
    <p:extLst>
      <p:ext uri="{BB962C8B-B14F-4D97-AF65-F5344CB8AC3E}">
        <p14:creationId xmlns:p14="http://schemas.microsoft.com/office/powerpoint/2010/main" val="840311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7F8520D7-237F-4F38-BA0C-561C60854CEE}" type="slidenum">
              <a:rPr lang="tr-TR" smtClean="0"/>
              <a:t>2</a:t>
            </a:fld>
            <a:endParaRPr lang="tr-TR"/>
          </a:p>
        </p:txBody>
      </p:sp>
    </p:spTree>
    <p:extLst>
      <p:ext uri="{BB962C8B-B14F-4D97-AF65-F5344CB8AC3E}">
        <p14:creationId xmlns:p14="http://schemas.microsoft.com/office/powerpoint/2010/main" val="24740601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3545867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4193033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CB138C-3D4F-4F3A-829A-EFEE0218AA97}"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084072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0570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CB138C-3D4F-4F3A-829A-EFEE0218AA97}"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19688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37191013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18555405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77654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449962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27105D33-B66A-4988-986E-C32622EF226F}" type="datetimeFigureOut">
              <a:rPr lang="tr-TR" smtClean="0"/>
              <a:t>19.12.2021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912593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1919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7105D33-B66A-4988-986E-C32622EF226F}" type="datetimeFigureOut">
              <a:rPr lang="tr-TR" smtClean="0"/>
              <a:t>19.12.2021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539946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7105D33-B66A-4988-986E-C32622EF226F}" type="datetimeFigureOut">
              <a:rPr lang="tr-TR" smtClean="0"/>
              <a:t>19.12.2021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1853812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105D33-B66A-4988-986E-C32622EF226F}" type="datetimeFigureOut">
              <a:rPr lang="tr-TR" smtClean="0"/>
              <a:t>19.12.2021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137126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292403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27105D33-B66A-4988-986E-C32622EF226F}" type="datetimeFigureOut">
              <a:rPr lang="tr-TR" smtClean="0"/>
              <a:t>19.12.2021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1CB138C-3D4F-4F3A-829A-EFEE0218AA97}" type="slidenum">
              <a:rPr lang="tr-TR" smtClean="0"/>
              <a:t>‹#›</a:t>
            </a:fld>
            <a:endParaRPr lang="tr-TR"/>
          </a:p>
        </p:txBody>
      </p:sp>
    </p:spTree>
    <p:extLst>
      <p:ext uri="{BB962C8B-B14F-4D97-AF65-F5344CB8AC3E}">
        <p14:creationId xmlns:p14="http://schemas.microsoft.com/office/powerpoint/2010/main" val="20270639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27105D33-B66A-4988-986E-C32622EF226F}" type="datetimeFigureOut">
              <a:rPr lang="tr-TR" smtClean="0"/>
              <a:t>19.12.2021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1CB138C-3D4F-4F3A-829A-EFEE0218AA97}" type="slidenum">
              <a:rPr lang="tr-TR" smtClean="0"/>
              <a:t>‹#›</a:t>
            </a:fld>
            <a:endParaRPr lang="tr-TR"/>
          </a:p>
        </p:txBody>
      </p:sp>
    </p:spTree>
    <p:extLst>
      <p:ext uri="{BB962C8B-B14F-4D97-AF65-F5344CB8AC3E}">
        <p14:creationId xmlns:p14="http://schemas.microsoft.com/office/powerpoint/2010/main" val="3239565331"/>
      </p:ext>
    </p:extLst>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 id="2147483754" r:id="rId12"/>
    <p:sldLayoutId id="2147483755" r:id="rId13"/>
    <p:sldLayoutId id="2147483756" r:id="rId14"/>
    <p:sldLayoutId id="2147483757" r:id="rId15"/>
    <p:sldLayoutId id="214748375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hurriyet.com.tr/gundem/ulug-bey-kimdir-ulug-beyin-hayatina-iliskin-bilgiler-40967494" TargetMode="External"/><Relationship Id="rId2" Type="http://schemas.openxmlformats.org/officeDocument/2006/relationships/hyperlink" Target="https://islamansiklopedisi.org.tr/ulug-bey" TargetMode="External"/><Relationship Id="rId1" Type="http://schemas.openxmlformats.org/officeDocument/2006/relationships/slideLayout" Target="../slideLayouts/slideLayout2.xml"/><Relationship Id="rId4" Type="http://schemas.openxmlformats.org/officeDocument/2006/relationships/hyperlink" Target="https://www.msxlabs.org/forum/bilim-tr/10353-ulug-bey.html#ixzz7CDTMEjq0"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3395663" y="231404"/>
            <a:ext cx="4462462" cy="1066800"/>
          </a:xfrm>
        </p:spPr>
        <p:txBody>
          <a:bodyPr>
            <a:noAutofit/>
          </a:bodyPr>
          <a:lstStyle/>
          <a:p>
            <a:r>
              <a:rPr lang="tr-TR" sz="6000" b="1" dirty="0">
                <a:solidFill>
                  <a:srgbClr val="FF0000"/>
                </a:solidFill>
                <a:latin typeface="Bookman Old Style" panose="02050604050505020204" pitchFamily="18" charset="0"/>
              </a:rPr>
              <a:t>ULUĞ BEY</a:t>
            </a:r>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5663" y="1741116"/>
            <a:ext cx="8267700" cy="4645397"/>
          </a:xfrm>
          <a:prstGeom prst="rect">
            <a:avLst/>
          </a:prstGeom>
        </p:spPr>
      </p:pic>
    </p:spTree>
    <p:extLst>
      <p:ext uri="{BB962C8B-B14F-4D97-AF65-F5344CB8AC3E}">
        <p14:creationId xmlns:p14="http://schemas.microsoft.com/office/powerpoint/2010/main" val="2636261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40A5B74-7F48-42BA-B77B-EC05D594D246}"/>
              </a:ext>
            </a:extLst>
          </p:cNvPr>
          <p:cNvSpPr>
            <a:spLocks noGrp="1"/>
          </p:cNvSpPr>
          <p:nvPr>
            <p:ph idx="1"/>
          </p:nvPr>
        </p:nvSpPr>
        <p:spPr>
          <a:xfrm>
            <a:off x="1470584" y="772999"/>
            <a:ext cx="10152666" cy="5731496"/>
          </a:xfrm>
        </p:spPr>
        <p:txBody>
          <a:bodyPr>
            <a:noAutofit/>
          </a:bodyPr>
          <a:lstStyle/>
          <a:p>
            <a:pPr marL="0" indent="0">
              <a:buNone/>
            </a:pPr>
            <a:r>
              <a:rPr lang="tr-TR" sz="2500" i="1" dirty="0">
                <a:solidFill>
                  <a:srgbClr val="000000"/>
                </a:solidFill>
                <a:effectLst/>
                <a:latin typeface="Bookman Old Style" panose="02050604050505020204" pitchFamily="18" charset="0"/>
                <a:ea typeface="Calibri" panose="020F0502020204030204" pitchFamily="34" charset="0"/>
              </a:rPr>
              <a:t>   Trigonometrik sonuçlar, 1 derecelik aralarla sinüs ve tanjantların tablolarını içermekteydi. Bu tablolar en azından 8 ondalık kesre kadar doğru olan, yüksek bir doğruluk derecesi göstermektedir. Hesaplama, Uluğ Bey’in </a:t>
            </a:r>
            <a:r>
              <a:rPr lang="tr-TR" sz="2500" i="1">
                <a:solidFill>
                  <a:srgbClr val="000000"/>
                </a:solidFill>
                <a:effectLst/>
                <a:latin typeface="Bookman Old Style" panose="02050604050505020204" pitchFamily="18" charset="0"/>
                <a:ea typeface="Calibri" panose="020F0502020204030204" pitchFamily="34" charset="0"/>
              </a:rPr>
              <a:t>sayısal yöntemlerle kübik </a:t>
            </a:r>
            <a:r>
              <a:rPr lang="tr-TR" sz="2500" i="1" dirty="0">
                <a:solidFill>
                  <a:srgbClr val="000000"/>
                </a:solidFill>
                <a:effectLst/>
                <a:latin typeface="Bookman Old Style" panose="02050604050505020204" pitchFamily="18" charset="0"/>
                <a:ea typeface="Calibri" panose="020F0502020204030204" pitchFamily="34" charset="0"/>
              </a:rPr>
              <a:t>bir denklemin çözümü olduğunu göstererek çözdüğü sin1’ in doğru bir saptamasına dayanmaktadır:</a:t>
            </a:r>
            <a:br>
              <a:rPr lang="tr-TR" sz="2500" i="1" dirty="0">
                <a:solidFill>
                  <a:srgbClr val="000000"/>
                </a:solidFill>
                <a:effectLst/>
                <a:latin typeface="Bookman Old Style" panose="02050604050505020204" pitchFamily="18" charset="0"/>
                <a:ea typeface="Calibri" panose="020F0502020204030204" pitchFamily="34" charset="0"/>
              </a:rPr>
            </a:br>
            <a:r>
              <a:rPr lang="tr-TR" sz="2500" i="1" dirty="0">
                <a:solidFill>
                  <a:srgbClr val="000000"/>
                </a:solidFill>
                <a:effectLst/>
                <a:latin typeface="Bookman Old Style" panose="02050604050505020204" pitchFamily="18" charset="0"/>
                <a:ea typeface="Calibri" panose="020F0502020204030204" pitchFamily="34" charset="0"/>
              </a:rPr>
              <a:t>sin 1°=0.017452406437283571' i elde etmiştir.</a:t>
            </a:r>
            <a:br>
              <a:rPr lang="tr-TR" sz="2500" i="1" dirty="0">
                <a:solidFill>
                  <a:srgbClr val="000000"/>
                </a:solidFill>
                <a:effectLst/>
                <a:latin typeface="Bookman Old Style" panose="02050604050505020204" pitchFamily="18" charset="0"/>
                <a:ea typeface="Calibri" panose="020F0502020204030204" pitchFamily="34" charset="0"/>
              </a:rPr>
            </a:br>
            <a:r>
              <a:rPr lang="tr-TR" sz="2500" i="1" dirty="0">
                <a:solidFill>
                  <a:srgbClr val="000000"/>
                </a:solidFill>
                <a:effectLst/>
                <a:latin typeface="Bookman Old Style" panose="02050604050505020204" pitchFamily="18" charset="0"/>
                <a:ea typeface="Calibri" panose="020F0502020204030204" pitchFamily="34" charset="0"/>
              </a:rPr>
              <a:t>Doğru kabul edilen sonuç şöyledir: </a:t>
            </a:r>
          </a:p>
          <a:p>
            <a:pPr marL="0" indent="0">
              <a:buNone/>
            </a:pPr>
            <a:r>
              <a:rPr lang="tr-TR" sz="2500" i="1" dirty="0">
                <a:solidFill>
                  <a:srgbClr val="000000"/>
                </a:solidFill>
                <a:latin typeface="Bookman Old Style" panose="02050604050505020204" pitchFamily="18" charset="0"/>
                <a:ea typeface="Calibri" panose="020F0502020204030204" pitchFamily="34" charset="0"/>
              </a:rPr>
              <a:t>s</a:t>
            </a:r>
            <a:r>
              <a:rPr lang="tr-TR" sz="2500" i="1" dirty="0">
                <a:solidFill>
                  <a:srgbClr val="000000"/>
                </a:solidFill>
                <a:effectLst/>
                <a:latin typeface="Bookman Old Style" panose="02050604050505020204" pitchFamily="18" charset="0"/>
                <a:ea typeface="Calibri" panose="020F0502020204030204" pitchFamily="34" charset="0"/>
              </a:rPr>
              <a:t>in 1°=0.017452406437283512820</a:t>
            </a:r>
            <a:br>
              <a:rPr lang="tr-TR" sz="2500" i="1" dirty="0">
                <a:solidFill>
                  <a:srgbClr val="000000"/>
                </a:solidFill>
                <a:effectLst/>
                <a:latin typeface="Bookman Old Style" panose="02050604050505020204" pitchFamily="18" charset="0"/>
                <a:ea typeface="Calibri" panose="020F0502020204030204" pitchFamily="34" charset="0"/>
              </a:rPr>
            </a:br>
            <a:br>
              <a:rPr lang="tr-TR" sz="2500" i="1" dirty="0">
                <a:solidFill>
                  <a:srgbClr val="000000"/>
                </a:solidFill>
                <a:effectLst/>
                <a:latin typeface="Bookman Old Style" panose="02050604050505020204" pitchFamily="18" charset="0"/>
                <a:ea typeface="Calibri" panose="020F0502020204030204" pitchFamily="34" charset="0"/>
              </a:rPr>
            </a:br>
            <a:r>
              <a:rPr lang="tr-TR" sz="2500" i="1" dirty="0">
                <a:solidFill>
                  <a:srgbClr val="000000"/>
                </a:solidFill>
                <a:effectLst/>
                <a:latin typeface="Bookman Old Style" panose="02050604050505020204" pitchFamily="18" charset="0"/>
                <a:ea typeface="Calibri" panose="020F0502020204030204" pitchFamily="34" charset="0"/>
              </a:rPr>
              <a:t>Bu da Uluğ Bey’in başardığı kayda değer doğruluğu göstermektedir.</a:t>
            </a:r>
            <a:br>
              <a:rPr lang="tr-TR" sz="2500" i="1" dirty="0">
                <a:solidFill>
                  <a:srgbClr val="000000"/>
                </a:solidFill>
                <a:effectLst/>
                <a:latin typeface="Bookman Old Style" panose="02050604050505020204" pitchFamily="18" charset="0"/>
                <a:ea typeface="Calibri" panose="020F0502020204030204" pitchFamily="34" charset="0"/>
              </a:rPr>
            </a:br>
            <a:endParaRPr lang="tr-TR" sz="2500" dirty="0">
              <a:latin typeface="Bookman Old Style" panose="02050604050505020204" pitchFamily="18" charset="0"/>
            </a:endParaRPr>
          </a:p>
        </p:txBody>
      </p:sp>
    </p:spTree>
    <p:extLst>
      <p:ext uri="{BB962C8B-B14F-4D97-AF65-F5344CB8AC3E}">
        <p14:creationId xmlns:p14="http://schemas.microsoft.com/office/powerpoint/2010/main" val="31866943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7F10AA4-4DC8-487F-A61C-B58CCD4D3857}"/>
              </a:ext>
            </a:extLst>
          </p:cNvPr>
          <p:cNvSpPr>
            <a:spLocks noGrp="1"/>
          </p:cNvSpPr>
          <p:nvPr>
            <p:ph idx="1"/>
          </p:nvPr>
        </p:nvSpPr>
        <p:spPr>
          <a:xfrm>
            <a:off x="339365" y="1409307"/>
            <a:ext cx="11246177" cy="5227163"/>
          </a:xfrm>
        </p:spPr>
        <p:txBody>
          <a:bodyPr numCol="2">
            <a:noAutofit/>
          </a:bodyPr>
          <a:lstStyle/>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Devletşâh, Tezkire (trc. Necati </a:t>
            </a:r>
            <a:r>
              <a:rPr lang="tr-TR" sz="1500" i="1" dirty="0" err="1">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Lugâl</a:t>
            </a: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 İstanbul 1977, s. 148, 408, 429, 433.</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Bâbür, Bâbürnâme (trc. Reşit Rahmeti Arat), İstanbul 1970, I, tür. yer.</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W. Barthold, Uluğ Bey ve Zamanı (trc. Tahiroğlu Akdes Nimet), İstanbul 1930.</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Aydın Sayılı, The Observatory in Islam, Ankara 1960, s. 260-268.</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Lütfi Göker, Uluğ Bey, Rasathanesi ve Medresesi, Ankara 1979.</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Abdülhak Adnan Adıvar, Osmanlı Türklerinde İlim (haz. Aykut Kazancıgil – Sevim Tekeli), İstanbul 1982, s. 18-19, 47-48.</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ct val="107000"/>
              </a:lnSpc>
              <a:spcAft>
                <a:spcPts val="800"/>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Saffet Bilhan, Orta Asya Bilgin Türk Hükümdarlar Devletinde Eğitim-Bilim-Sanat, Ankara 1988, s. 44-55.</a:t>
            </a: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Arabic Science and Medicine, London 1993, s. 112-113.</a:t>
            </a: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Uluğ Bey ve Çevresi Uluslararası Sempozyumu Bildirileri (haz. Songül Boybeyi), Ankara 1996.</a:t>
            </a: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Oktay Aslanapa, “Uluğ Bey”, a. e., s. 56-57.</a:t>
            </a: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Müjgan Cunbur, “Devletşâh’ a Göre Uluğ Bey”, a. e., s. </a:t>
            </a:r>
            <a:r>
              <a:rPr lang="tr-TR" sz="1500" i="1" dirty="0">
                <a:solidFill>
                  <a:schemeClr val="tx1"/>
                </a:solidFill>
                <a:latin typeface="Bookman Old Style" panose="02050604050505020204" pitchFamily="18" charset="0"/>
                <a:ea typeface="Times New Roman" panose="02020603050405020304" pitchFamily="18" charset="0"/>
                <a:cs typeface="Calibri" panose="020F0502020204030204" pitchFamily="34" charset="0"/>
              </a:rPr>
              <a:t>109-121.</a:t>
            </a:r>
          </a:p>
          <a:p>
            <a:pPr marL="114300" indent="0">
              <a:lnSpc>
                <a:spcPts val="1650"/>
              </a:lnSpc>
              <a:spcAft>
                <a:spcPts val="375"/>
              </a:spcAft>
              <a:buNone/>
            </a:pPr>
            <a:r>
              <a:rPr lang="tr-TR" sz="1500" i="1" dirty="0">
                <a:solidFill>
                  <a:schemeClr val="tx1"/>
                </a:solidFill>
                <a:latin typeface="Bookman Old Style" panose="02050604050505020204" pitchFamily="18" charset="0"/>
                <a:ea typeface="Times New Roman" panose="02020603050405020304" pitchFamily="18" charset="0"/>
                <a:cs typeface="Calibri" panose="020F0502020204030204" pitchFamily="34" charset="0"/>
              </a:rPr>
              <a:t>Muammer Dizer, Ali Kuşçu, Ankara 1988, s. 7-10.</a:t>
            </a: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Times New Roman" panose="02020603050405020304" pitchFamily="18" charset="0"/>
                <a:cs typeface="Calibri" panose="020F0502020204030204" pitchFamily="34" charset="0"/>
              </a:rPr>
              <a:t>Y. Hüsnü Livatyalı, “Uluğ Bey Zamanında Eğitim ve Öğretim Hayatı”, a. e., s. 225-236.</a:t>
            </a:r>
            <a:endParaRPr lang="tr-TR" sz="1500" dirty="0">
              <a:solidFill>
                <a:schemeClr val="tx1"/>
              </a:solidFill>
              <a:latin typeface="Bookman Old Style" panose="02050604050505020204" pitchFamily="18" charset="0"/>
              <a:ea typeface="Times New Roman" panose="02020603050405020304" pitchFamily="18"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https://islamansiklopedisi.org.tr/ulug-bey</a:t>
            </a:r>
            <a:endParaRPr lang="tr-TR" sz="15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effectLst/>
                <a:latin typeface="Bookman Old Style" panose="02050604050505020204" pitchFamily="18"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https://www.hurriyet.com.tr/gundem/ulug-bey-kimdir-ulug-beyin-hayatina-iliskin-bilgiler-40967494</a:t>
            </a:r>
            <a:endParaRPr lang="tr-TR" sz="15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endParaRPr>
          </a:p>
          <a:p>
            <a:pPr marL="114300" indent="0">
              <a:lnSpc>
                <a:spcPts val="1650"/>
              </a:lnSpc>
              <a:spcAft>
                <a:spcPts val="375"/>
              </a:spcAft>
              <a:buNone/>
            </a:pPr>
            <a:r>
              <a:rPr lang="tr-TR" sz="1500" i="1" dirty="0">
                <a:solidFill>
                  <a:schemeClr val="tx1"/>
                </a:solidFill>
                <a:latin typeface="Bookman Old Style" panose="02050604050505020204" pitchFamily="18" charset="0"/>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https://www.msxlabs.org/forum/bilim-tr/10353-ulug-bey.html#ixzz7CDTMEjq0</a:t>
            </a:r>
            <a:endParaRPr lang="tr-TR" sz="1500" dirty="0">
              <a:solidFill>
                <a:schemeClr val="tx1"/>
              </a:solidFill>
              <a:latin typeface="Bookman Old Style" panose="02050604050505020204" pitchFamily="18" charset="0"/>
              <a:ea typeface="Calibri" panose="020F0502020204030204" pitchFamily="34" charset="0"/>
              <a:cs typeface="Times New Roman" panose="02020603050405020304" pitchFamily="18" charset="0"/>
            </a:endParaRPr>
          </a:p>
          <a:p>
            <a:pPr marL="0" indent="0">
              <a:lnSpc>
                <a:spcPct val="107000"/>
              </a:lnSpc>
              <a:spcAft>
                <a:spcPts val="800"/>
              </a:spcAft>
              <a:buNone/>
            </a:pPr>
            <a:endParaRPr lang="tr-TR" sz="1500" dirty="0">
              <a:solidFill>
                <a:schemeClr val="tx1"/>
              </a:solidFill>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buNone/>
            </a:pPr>
            <a:endParaRPr lang="tr-TR" sz="1500" dirty="0">
              <a:solidFill>
                <a:schemeClr val="tx1"/>
              </a:solidFill>
              <a:latin typeface="Bookman Old Style" panose="02050604050505020204" pitchFamily="18" charset="0"/>
            </a:endParaRPr>
          </a:p>
        </p:txBody>
      </p:sp>
      <p:sp>
        <p:nvSpPr>
          <p:cNvPr id="6" name="Metin kutusu 5">
            <a:extLst>
              <a:ext uri="{FF2B5EF4-FFF2-40B4-BE49-F238E27FC236}">
                <a16:creationId xmlns:a16="http://schemas.microsoft.com/office/drawing/2014/main" id="{DAF347E8-78E9-4DF6-BA24-940636135B28}"/>
              </a:ext>
            </a:extLst>
          </p:cNvPr>
          <p:cNvSpPr txBox="1"/>
          <p:nvPr/>
        </p:nvSpPr>
        <p:spPr>
          <a:xfrm>
            <a:off x="4719430" y="626165"/>
            <a:ext cx="2753139" cy="584775"/>
          </a:xfrm>
          <a:prstGeom prst="rect">
            <a:avLst/>
          </a:prstGeom>
          <a:noFill/>
        </p:spPr>
        <p:txBody>
          <a:bodyPr wrap="square" rtlCol="0">
            <a:spAutoFit/>
          </a:bodyPr>
          <a:lstStyle/>
          <a:p>
            <a:r>
              <a:rPr lang="tr-TR" sz="3200" b="1" dirty="0">
                <a:solidFill>
                  <a:srgbClr val="0070C0"/>
                </a:solidFill>
                <a:latin typeface="Bookman Old Style" panose="02050604050505020204" pitchFamily="18" charset="0"/>
              </a:rPr>
              <a:t>KAYNAKÇA</a:t>
            </a:r>
          </a:p>
        </p:txBody>
      </p:sp>
    </p:spTree>
    <p:extLst>
      <p:ext uri="{BB962C8B-B14F-4D97-AF65-F5344CB8AC3E}">
        <p14:creationId xmlns:p14="http://schemas.microsoft.com/office/powerpoint/2010/main" val="3187244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71204E8-9DFA-4A3B-9AEF-2C9D75051BBA}"/>
              </a:ext>
            </a:extLst>
          </p:cNvPr>
          <p:cNvSpPr>
            <a:spLocks noGrp="1"/>
          </p:cNvSpPr>
          <p:nvPr>
            <p:ph type="title"/>
          </p:nvPr>
        </p:nvSpPr>
        <p:spPr>
          <a:xfrm>
            <a:off x="2589213" y="2623929"/>
            <a:ext cx="8915400" cy="2539315"/>
          </a:xfrm>
        </p:spPr>
        <p:txBody>
          <a:bodyPr/>
          <a:lstStyle/>
          <a:p>
            <a:r>
              <a:rPr lang="tr-TR" dirty="0">
                <a:solidFill>
                  <a:schemeClr val="tx1">
                    <a:lumMod val="95000"/>
                    <a:lumOff val="5000"/>
                  </a:schemeClr>
                </a:solidFill>
              </a:rPr>
              <a:t>HÜLYA ŞEN</a:t>
            </a:r>
          </a:p>
        </p:txBody>
      </p:sp>
      <p:sp>
        <p:nvSpPr>
          <p:cNvPr id="3" name="Metin Yer Tutucusu 2">
            <a:extLst>
              <a:ext uri="{FF2B5EF4-FFF2-40B4-BE49-F238E27FC236}">
                <a16:creationId xmlns:a16="http://schemas.microsoft.com/office/drawing/2014/main" id="{3C161CFA-89A4-48A8-9D03-D58D28F2B207}"/>
              </a:ext>
            </a:extLst>
          </p:cNvPr>
          <p:cNvSpPr>
            <a:spLocks noGrp="1"/>
          </p:cNvSpPr>
          <p:nvPr>
            <p:ph type="body" sz="half" idx="2"/>
          </p:nvPr>
        </p:nvSpPr>
        <p:spPr>
          <a:xfrm>
            <a:off x="2589213" y="5181600"/>
            <a:ext cx="8915400" cy="1040296"/>
          </a:xfrm>
        </p:spPr>
        <p:txBody>
          <a:bodyPr>
            <a:normAutofit fontScale="92500" lnSpcReduction="20000"/>
          </a:bodyPr>
          <a:lstStyle/>
          <a:p>
            <a:r>
              <a:rPr lang="tr-TR" dirty="0">
                <a:solidFill>
                  <a:schemeClr val="tx1">
                    <a:lumMod val="95000"/>
                    <a:lumOff val="5000"/>
                  </a:schemeClr>
                </a:solidFill>
              </a:rPr>
              <a:t>ONDOKUZ MAYIS ÜNİVERSİTESİ</a:t>
            </a:r>
          </a:p>
          <a:p>
            <a:r>
              <a:rPr lang="tr-TR" dirty="0">
                <a:solidFill>
                  <a:schemeClr val="tx1">
                    <a:lumMod val="95000"/>
                    <a:lumOff val="5000"/>
                  </a:schemeClr>
                </a:solidFill>
              </a:rPr>
              <a:t>EĞİTİM FAKÜLTESİ/İLKÖĞRETİM MATEMATİK ÖĞRETMENLİĞİ</a:t>
            </a:r>
          </a:p>
          <a:p>
            <a:r>
              <a:rPr lang="tr-TR" dirty="0">
                <a:solidFill>
                  <a:schemeClr val="tx1">
                    <a:lumMod val="95000"/>
                    <a:lumOff val="5000"/>
                  </a:schemeClr>
                </a:solidFill>
              </a:rPr>
              <a:t>1. SINIF</a:t>
            </a:r>
          </a:p>
        </p:txBody>
      </p:sp>
    </p:spTree>
    <p:extLst>
      <p:ext uri="{BB962C8B-B14F-4D97-AF65-F5344CB8AC3E}">
        <p14:creationId xmlns:p14="http://schemas.microsoft.com/office/powerpoint/2010/main" val="4067662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20803" y="616656"/>
            <a:ext cx="7079713" cy="776065"/>
          </a:xfrm>
        </p:spPr>
        <p:txBody>
          <a:bodyPr>
            <a:normAutofit/>
          </a:bodyPr>
          <a:lstStyle/>
          <a:p>
            <a:r>
              <a:rPr lang="tr-TR" sz="4400" b="1" i="1" dirty="0">
                <a:latin typeface="Bookman Old Style" panose="02050604050505020204" pitchFamily="18" charset="0"/>
              </a:rPr>
              <a:t>ULUĞ BEY KİMDİR?</a:t>
            </a:r>
          </a:p>
        </p:txBody>
      </p:sp>
      <p:sp>
        <p:nvSpPr>
          <p:cNvPr id="6" name="İçerik Yer Tutucusu 5">
            <a:extLst>
              <a:ext uri="{FF2B5EF4-FFF2-40B4-BE49-F238E27FC236}">
                <a16:creationId xmlns:a16="http://schemas.microsoft.com/office/drawing/2014/main" id="{B724208F-1D69-4E11-9463-53AF161A7A1A}"/>
              </a:ext>
            </a:extLst>
          </p:cNvPr>
          <p:cNvSpPr>
            <a:spLocks noGrp="1"/>
          </p:cNvSpPr>
          <p:nvPr>
            <p:ph idx="1"/>
          </p:nvPr>
        </p:nvSpPr>
        <p:spPr>
          <a:xfrm>
            <a:off x="1320247" y="1944757"/>
            <a:ext cx="8915400" cy="3777622"/>
          </a:xfrm>
        </p:spPr>
        <p:txBody>
          <a:bodyPr>
            <a:normAutofit lnSpcReduction="10000"/>
          </a:bodyPr>
          <a:lstStyle/>
          <a:p>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19 </a:t>
            </a:r>
            <a:r>
              <a:rPr lang="tr-TR" sz="2500" i="1" kern="1200"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Cemâziyelevvel</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796 (22 Mart 1394)-</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8 Ramazan 853 (25 Ekim 1449) tarihleri arasında yaşandığı söylenmektedir.</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Azerbaycan’ın </a:t>
            </a:r>
            <a:r>
              <a:rPr lang="tr-TR" sz="2500" i="1" kern="1200"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Sultâniye</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şehrinde doğdu. </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Timur’un (1336-1405) küçük oğlu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Muiniddin</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Bahadır Mirza ile Çağatay asilzadelerinden Gıyasettin Tarhan’ın kızı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Şahruh</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Hanımın oğludur. </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Asıl adı Muhammed </a:t>
            </a:r>
            <a:r>
              <a:rPr lang="tr-TR" sz="2500" i="1" kern="1200"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Taragay</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olup Timur tarafından sevilmesi nedeniyle ‘Uluğ Bey’ olarak anılmaya başladı. Uluğ Bey unvanı </a:t>
            </a:r>
            <a:r>
              <a:rPr lang="tr-TR" sz="2500"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büyük komutan anlamına </a:t>
            </a:r>
            <a:r>
              <a:rPr lang="tr-TR" sz="2500" i="1" dirty="0" err="1">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gelen</a:t>
            </a:r>
            <a:r>
              <a:rPr lang="tr-TR" sz="2500" i="1" kern="1200"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“emîr</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 </a:t>
            </a:r>
            <a:r>
              <a:rPr lang="tr-TR" sz="2500" i="1" kern="1200"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kebîr”in</a:t>
            </a:r>
            <a:r>
              <a:rPr lang="tr-TR" sz="2500" i="1" kern="12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Türkçe karşılığıdır.</a:t>
            </a:r>
            <a:endParaRPr lang="tr-TR" sz="2500" i="1"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tr-TR" i="1" dirty="0">
              <a:latin typeface="Bookman Old Style" panose="02050604050505020204" pitchFamily="18" charset="0"/>
            </a:endParaRPr>
          </a:p>
        </p:txBody>
      </p:sp>
    </p:spTree>
    <p:extLst>
      <p:ext uri="{BB962C8B-B14F-4D97-AF65-F5344CB8AC3E}">
        <p14:creationId xmlns:p14="http://schemas.microsoft.com/office/powerpoint/2010/main" val="304740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90869" y="824948"/>
            <a:ext cx="9745386" cy="5444083"/>
          </a:xfrm>
        </p:spPr>
        <p:txBody>
          <a:bodyPr>
            <a:normAutofit/>
          </a:bodyPr>
          <a:lstStyle/>
          <a:p>
            <a:pPr marL="0" indent="0">
              <a:buNone/>
            </a:pPr>
            <a:r>
              <a:rPr lang="tr-TR" sz="2500" i="1" dirty="0">
                <a:solidFill>
                  <a:srgbClr val="000000"/>
                </a:solidFill>
                <a:effectLst/>
                <a:latin typeface="Bookman Old Style" panose="02050604050505020204" pitchFamily="18" charset="0"/>
                <a:ea typeface="Calibri" panose="020F0502020204030204" pitchFamily="34" charset="0"/>
              </a:rPr>
              <a:t>  </a:t>
            </a:r>
            <a:r>
              <a:rPr lang="tr-TR" sz="2500" i="1" dirty="0" err="1">
                <a:solidFill>
                  <a:srgbClr val="000000"/>
                </a:solidFill>
                <a:effectLst/>
                <a:latin typeface="Bookman Old Style" panose="02050604050505020204" pitchFamily="18" charset="0"/>
                <a:ea typeface="Calibri" panose="020F0502020204030204" pitchFamily="34" charset="0"/>
              </a:rPr>
              <a:t>Semerkand</a:t>
            </a:r>
            <a:r>
              <a:rPr lang="tr-TR" sz="2500" i="1" dirty="0">
                <a:solidFill>
                  <a:srgbClr val="000000"/>
                </a:solidFill>
                <a:effectLst/>
                <a:latin typeface="Bookman Old Style" panose="02050604050505020204" pitchFamily="18" charset="0"/>
                <a:ea typeface="Calibri" panose="020F0502020204030204" pitchFamily="34" charset="0"/>
              </a:rPr>
              <a:t>' da hüküm sürerken genel olarak avcılık, eğlence ve âlimlerle sohbetler yapan Uluğ Bey; şeyh, molla ve dervişlerle iyi ilişkiler sağlayamamıştı. Bu nedenle av ve eğlence yaşantısını bırakan Uluğ Bey, ilim çalışmalarıyla uğraşmaya başladı. İlmi sohbetler, matematik ve astronomi konularında kendini geliştirmeye başladı. Bu dönemde önemli âlimler Kadızade Rumi, </a:t>
            </a:r>
            <a:r>
              <a:rPr lang="tr-TR" sz="2500" i="1" dirty="0" err="1">
                <a:solidFill>
                  <a:srgbClr val="000000"/>
                </a:solidFill>
                <a:effectLst/>
                <a:latin typeface="Bookman Old Style" panose="02050604050505020204" pitchFamily="18" charset="0"/>
                <a:ea typeface="Calibri" panose="020F0502020204030204" pitchFamily="34" charset="0"/>
              </a:rPr>
              <a:t>Gıyaseddin</a:t>
            </a:r>
            <a:r>
              <a:rPr lang="tr-TR" sz="2500" i="1" dirty="0">
                <a:solidFill>
                  <a:srgbClr val="000000"/>
                </a:solidFill>
                <a:effectLst/>
                <a:latin typeface="Bookman Old Style" panose="02050604050505020204" pitchFamily="18" charset="0"/>
                <a:ea typeface="Calibri" panose="020F0502020204030204" pitchFamily="34" charset="0"/>
              </a:rPr>
              <a:t> </a:t>
            </a:r>
            <a:r>
              <a:rPr lang="tr-TR" sz="2500" i="1" dirty="0" err="1">
                <a:solidFill>
                  <a:srgbClr val="000000"/>
                </a:solidFill>
                <a:effectLst/>
                <a:latin typeface="Bookman Old Style" panose="02050604050505020204" pitchFamily="18" charset="0"/>
                <a:ea typeface="Calibri" panose="020F0502020204030204" pitchFamily="34" charset="0"/>
              </a:rPr>
              <a:t>Cemşid</a:t>
            </a:r>
            <a:r>
              <a:rPr lang="tr-TR" sz="2500" i="1" dirty="0">
                <a:solidFill>
                  <a:srgbClr val="000000"/>
                </a:solidFill>
                <a:effectLst/>
                <a:latin typeface="Bookman Old Style" panose="02050604050505020204" pitchFamily="18" charset="0"/>
                <a:ea typeface="Calibri" panose="020F0502020204030204" pitchFamily="34" charset="0"/>
              </a:rPr>
              <a:t> ve Ali Kuşçu ile çalışmalar yaptı.</a:t>
            </a:r>
            <a:endParaRPr lang="tr-TR" sz="2500" dirty="0">
              <a:latin typeface="Bookman Old Style" panose="02050604050505020204" pitchFamily="18" charset="0"/>
            </a:endParaRPr>
          </a:p>
        </p:txBody>
      </p:sp>
    </p:spTree>
    <p:extLst>
      <p:ext uri="{BB962C8B-B14F-4D97-AF65-F5344CB8AC3E}">
        <p14:creationId xmlns:p14="http://schemas.microsoft.com/office/powerpoint/2010/main" val="1390742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1598" y="680830"/>
            <a:ext cx="10515601" cy="5496339"/>
          </a:xfrm>
        </p:spPr>
        <p:txBody>
          <a:bodyPr>
            <a:noAutofit/>
          </a:bodyPr>
          <a:lstStyle/>
          <a:p>
            <a:pPr marL="0" indent="0">
              <a:buNone/>
            </a:pPr>
            <a:r>
              <a:rPr lang="tr-TR" sz="3200" b="1" i="1" dirty="0">
                <a:solidFill>
                  <a:srgbClr val="000000"/>
                </a:solidFill>
                <a:effectLst/>
                <a:latin typeface="Bookman Old Style" panose="02050604050505020204" pitchFamily="18" charset="0"/>
                <a:ea typeface="Calibri" panose="020F0502020204030204" pitchFamily="34" charset="0"/>
                <a:cs typeface="Times New Roman" panose="02020603050405020304" pitchFamily="18" charset="0"/>
              </a:rPr>
              <a:t>    ULUĞ BEY'İN ÇALIŞMALARI</a:t>
            </a:r>
          </a:p>
          <a:p>
            <a:pPr marL="0" indent="0">
              <a:buNone/>
            </a:pPr>
            <a:r>
              <a:rPr lang="tr-TR" sz="2500"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    </a:t>
            </a:r>
          </a:p>
          <a:p>
            <a:pPr marL="0" indent="0">
              <a:buNone/>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1394-1405 yılları arasında sarayda geleneksel dinî ilimler, ardından mantık, matematik ve astronomi tahsili gördü. Babası Uluğ Bey’e 1409 yılında Semerkant merkezli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Mâverâünnehir</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bölgesinin yönetimini verdi. Uluğ Bey döneminde Semerkant naklî ve aklî ilimlerin, sanat ve edebiyatın en parlak günlerini yaşadığı bir merkez haline geldi. Henüz küçük denecek yaşta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Merâga</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Rasathanesi’ ni görmüş ve zihninde ona bir yer ayırmıştı. Bu sebeple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Merâga</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dan sonra en büyük rasathaneyi Semerkant’ta kurmuştur</a:t>
            </a:r>
            <a:r>
              <a:rPr lang="tr-TR" sz="2500" i="1" dirty="0">
                <a:solidFill>
                  <a:srgbClr val="000000"/>
                </a:solidFill>
                <a:effectLst/>
                <a:latin typeface="Bookman Old Style" panose="02050604050505020204" pitchFamily="18" charset="0"/>
                <a:ea typeface="Calibri" panose="020F0502020204030204" pitchFamily="34" charset="0"/>
                <a:cs typeface="Calibri" panose="020F0502020204030204" pitchFamily="34" charset="0"/>
              </a:rPr>
              <a:t>. Kadızade Rumi ve </a:t>
            </a:r>
            <a:r>
              <a:rPr lang="tr-TR" sz="2500" i="1" dirty="0" err="1">
                <a:solidFill>
                  <a:srgbClr val="000000"/>
                </a:solidFill>
                <a:effectLst/>
                <a:latin typeface="Bookman Old Style" panose="02050604050505020204" pitchFamily="18" charset="0"/>
                <a:ea typeface="Calibri" panose="020F0502020204030204" pitchFamily="34" charset="0"/>
                <a:cs typeface="Calibri" panose="020F0502020204030204" pitchFamily="34" charset="0"/>
              </a:rPr>
              <a:t>Gıyaseddin</a:t>
            </a:r>
            <a:r>
              <a:rPr lang="tr-TR" sz="2500" i="1" dirty="0">
                <a:solidFill>
                  <a:srgbClr val="000000"/>
                </a:solidFill>
                <a:effectLst/>
                <a:latin typeface="Bookman Old Style" panose="02050604050505020204" pitchFamily="18" charset="0"/>
                <a:ea typeface="Calibri" panose="020F0502020204030204" pitchFamily="34" charset="0"/>
                <a:cs typeface="Calibri" panose="020F0502020204030204" pitchFamily="34" charset="0"/>
              </a:rPr>
              <a:t> </a:t>
            </a:r>
            <a:r>
              <a:rPr lang="tr-TR" sz="2500" i="1" dirty="0" err="1">
                <a:solidFill>
                  <a:srgbClr val="000000"/>
                </a:solidFill>
                <a:effectLst/>
                <a:latin typeface="Bookman Old Style" panose="02050604050505020204" pitchFamily="18" charset="0"/>
                <a:ea typeface="Calibri" panose="020F0502020204030204" pitchFamily="34" charset="0"/>
                <a:cs typeface="Calibri" panose="020F0502020204030204" pitchFamily="34" charset="0"/>
              </a:rPr>
              <a:t>Cemşid</a:t>
            </a:r>
            <a:r>
              <a:rPr lang="tr-TR" sz="2500" i="1" dirty="0">
                <a:solidFill>
                  <a:srgbClr val="000000"/>
                </a:solidFill>
                <a:effectLst/>
                <a:latin typeface="Bookman Old Style" panose="02050604050505020204" pitchFamily="18" charset="0"/>
                <a:ea typeface="Calibri" panose="020F0502020204030204" pitchFamily="34" charset="0"/>
                <a:cs typeface="Calibri" panose="020F0502020204030204" pitchFamily="34" charset="0"/>
              </a:rPr>
              <a:t> bu gözlemevine başkanlık etmiştir. Onlar ölünce rasathanenin tüm işleri Ali Kuşçu’ ya kalmıştır.</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a:t>
            </a: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a:p>
            <a:endParaRPr lang="tr-TR" sz="2500" dirty="0">
              <a:latin typeface="Bookman Old Style" panose="02050604050505020204" pitchFamily="18" charset="0"/>
            </a:endParaRPr>
          </a:p>
        </p:txBody>
      </p:sp>
    </p:spTree>
    <p:extLst>
      <p:ext uri="{BB962C8B-B14F-4D97-AF65-F5344CB8AC3E}">
        <p14:creationId xmlns:p14="http://schemas.microsoft.com/office/powerpoint/2010/main" val="32973417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470992" y="1003851"/>
            <a:ext cx="9884534" cy="6070248"/>
          </a:xfrm>
        </p:spPr>
        <p:txBody>
          <a:bodyPr/>
          <a:lstStyle/>
          <a:p>
            <a:pPr marL="0" indent="0">
              <a:buNone/>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Uluğ Bey matematikçi, astronom, edip ve şair olmasının yanı sıra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Kur’ân</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-ı Kerîm’i yedi kıraat üzere okuyacak kadar kıraat ilmine vâkıftı.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Sekkâkî</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Uluğ Bey için yazdığı kasidede, “Felek ne kadar dönerse dönsün/ Ne senin gibi âlim bir hükümdar ne de benim gibi bir Türk şairi gelecektir” diyerek hem onu hem kendini övmüştür. Matematik ve astronomi alanındaki üstün başarılarının yanında Uluğ Bey’in mimaride bıraktığı eşsiz eserlerin bir kısmı zamanımıza ulaşmıştır. </a:t>
            </a:r>
            <a:endParaRPr lang="tr-TR" dirty="0"/>
          </a:p>
        </p:txBody>
      </p:sp>
    </p:spTree>
    <p:extLst>
      <p:ext uri="{BB962C8B-B14F-4D97-AF65-F5344CB8AC3E}">
        <p14:creationId xmlns:p14="http://schemas.microsoft.com/office/powerpoint/2010/main" val="36827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29409" y="874643"/>
            <a:ext cx="9233452" cy="5893905"/>
          </a:xfrm>
        </p:spPr>
        <p:txBody>
          <a:bodyPr/>
          <a:lstStyle/>
          <a:p>
            <a:pPr marL="0" indent="0">
              <a:buNone/>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Uluğ Bey, kullandığı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Zîc</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İlhânî’de</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gördüğü bazı ölçüm hatalarını ve eksiklikleri gidermek için hem İslâm dünyasında hem Avrupa’da alanında kaynak eser kabul edilen </a:t>
            </a:r>
            <a:r>
              <a:rPr lang="tr-TR" sz="2500" i="1" dirty="0" err="1">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Zîc</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 Uluğ Bey’i meydana getirmiştir. Ayrıca onun geometri alanında ve özellikle üçgenler konusunda araştırmalar yaparak tanjant ve sinüs cetvelleri oluşturduğu bilinmektedir.</a:t>
            </a: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4200151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79103" y="776531"/>
            <a:ext cx="9312967" cy="5723659"/>
          </a:xfrm>
        </p:spPr>
        <p:txBody>
          <a:bodyPr/>
          <a:lstStyle/>
          <a:p>
            <a:pPr marL="0" indent="0">
              <a:buNone/>
            </a:pPr>
            <a:r>
              <a:rPr lang="tr-TR" sz="2500" i="1" spc="15"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Astronomi </a:t>
            </a:r>
            <a:r>
              <a:rPr lang="tr-TR" sz="2500" i="1" spc="12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ile</a:t>
            </a:r>
            <a:r>
              <a:rPr lang="tr-TR" sz="2500" i="1" spc="15"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a:t>
            </a:r>
            <a:r>
              <a:rPr lang="tr-TR" sz="2500" i="1" spc="10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ilgili</a:t>
            </a:r>
            <a:r>
              <a:rPr lang="tr-TR" sz="2500" i="1" spc="15"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çalışmaların temelini, matematiğin temel bö­</a:t>
            </a:r>
            <a:r>
              <a:rPr lang="tr-TR" sz="2500" i="1" spc="4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lümlerinden olan trigonometrik esaslar oluşturmaktadır. Bu nedenle Uluğ Bey</a:t>
            </a:r>
            <a:r>
              <a:rPr lang="tr-TR" sz="2500" i="1" spc="35"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trigonometri üzerinde de geniş çalışmalar yapmıştır. 1 de­</a:t>
            </a:r>
            <a:r>
              <a:rPr lang="tr-TR" sz="2500" i="1" spc="45"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recelik yayın sinüs değerini hesaplamak, bu tür çalışmalarının baş­</a:t>
            </a:r>
            <a:r>
              <a:rPr lang="tr-TR" sz="2500" i="1" spc="20"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langıcını oluşturmuştur.</a:t>
            </a: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a:p>
            <a:pPr marL="0" indent="0">
              <a:buNone/>
            </a:pPr>
            <a:endParaRPr lang="tr-TR" dirty="0"/>
          </a:p>
        </p:txBody>
      </p:sp>
    </p:spTree>
    <p:extLst>
      <p:ext uri="{BB962C8B-B14F-4D97-AF65-F5344CB8AC3E}">
        <p14:creationId xmlns:p14="http://schemas.microsoft.com/office/powerpoint/2010/main" val="1721689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4AF47B-AE39-401A-BC1D-33ED67131388}"/>
              </a:ext>
            </a:extLst>
          </p:cNvPr>
          <p:cNvSpPr>
            <a:spLocks noGrp="1"/>
          </p:cNvSpPr>
          <p:nvPr>
            <p:ph type="title"/>
          </p:nvPr>
        </p:nvSpPr>
        <p:spPr>
          <a:xfrm>
            <a:off x="1772239" y="707365"/>
            <a:ext cx="9732373" cy="742777"/>
          </a:xfrm>
        </p:spPr>
        <p:txBody>
          <a:bodyPr>
            <a:normAutofit fontScale="90000"/>
          </a:bodyPr>
          <a:lstStyle/>
          <a:p>
            <a:r>
              <a:rPr lang="tr-TR" sz="3600" b="1"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Uluğ Bey' in Matematik </a:t>
            </a:r>
            <a:r>
              <a:rPr lang="tr-TR" sz="3600" b="1"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B</a:t>
            </a:r>
            <a:r>
              <a:rPr lang="tr-TR" sz="3600" b="1"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ilimine </a:t>
            </a:r>
            <a:r>
              <a:rPr lang="tr-TR" sz="3600" b="1"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K</a:t>
            </a:r>
            <a:r>
              <a:rPr lang="tr-TR" sz="3600" b="1"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atkıları</a:t>
            </a:r>
            <a:br>
              <a:rPr lang="tr-TR" sz="3600" b="1"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br>
            <a:endParaRPr lang="tr-TR" dirty="0"/>
          </a:p>
        </p:txBody>
      </p:sp>
      <p:sp>
        <p:nvSpPr>
          <p:cNvPr id="3" name="İçerik Yer Tutucusu 2">
            <a:extLst>
              <a:ext uri="{FF2B5EF4-FFF2-40B4-BE49-F238E27FC236}">
                <a16:creationId xmlns:a16="http://schemas.microsoft.com/office/drawing/2014/main" id="{8E78BBD5-4FC4-46C0-8E36-C886D9E45E10}"/>
              </a:ext>
            </a:extLst>
          </p:cNvPr>
          <p:cNvSpPr>
            <a:spLocks noGrp="1"/>
          </p:cNvSpPr>
          <p:nvPr>
            <p:ph idx="1"/>
          </p:nvPr>
        </p:nvSpPr>
        <p:spPr>
          <a:xfrm>
            <a:off x="1112363" y="1517715"/>
            <a:ext cx="10392249" cy="4261531"/>
          </a:xfrm>
        </p:spPr>
        <p:txBody>
          <a:bodyPr>
            <a:noAutofit/>
          </a:bodyPr>
          <a:lstStyle/>
          <a:p>
            <a:pPr marL="0" indent="0">
              <a:lnSpc>
                <a:spcPts val="1800"/>
              </a:lnSpc>
              <a:spcAft>
                <a:spcPts val="600"/>
              </a:spcAft>
              <a:buNone/>
            </a:pPr>
            <a:r>
              <a:rPr lang="tr-TR" sz="2500" b="1"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 </a:t>
            </a:r>
            <a:endParaRPr lang="tr-TR" sz="2500" b="1"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ts val="1800"/>
              </a:lnSpc>
              <a:spcAft>
                <a:spcPts val="600"/>
              </a:spcAft>
            </a:pPr>
            <a: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1 derecelik yayın sinüs değerini hesaplamıştır.</a:t>
            </a:r>
            <a:endParaRPr lang="tr-TR" sz="2500" i="1" dirty="0">
              <a:latin typeface="Bookman Old Style" panose="02050604050505020204" pitchFamily="18" charset="0"/>
              <a:ea typeface="Times New Roman" panose="02020603050405020304" pitchFamily="18" charset="0"/>
              <a:cs typeface="Times New Roman" panose="02020603050405020304" pitchFamily="18" charset="0"/>
            </a:endParaRPr>
          </a:p>
          <a:p>
            <a:pPr>
              <a:spcAft>
                <a:spcPts val="600"/>
              </a:spcAft>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Kübik denklemlerin doğru yaklaşık </a:t>
            </a:r>
            <a:r>
              <a:rPr lang="tr-TR" sz="2500"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çözümlerini bulmak için yöntemler üzerine çalıştı</a:t>
            </a: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a:t>
            </a:r>
          </a:p>
          <a:p>
            <a:pPr>
              <a:lnSpc>
                <a:spcPts val="1800"/>
              </a:lnSpc>
              <a:spcAft>
                <a:spcPts val="600"/>
              </a:spcAft>
            </a:pPr>
            <a:r>
              <a:rPr lang="tr-TR" sz="2500" i="1" dirty="0">
                <a:solidFill>
                  <a:srgbClr val="000000"/>
                </a:solidFill>
                <a:latin typeface="Bookman Old Style" panose="02050604050505020204" pitchFamily="18" charset="0"/>
                <a:ea typeface="Times New Roman" panose="02020603050405020304" pitchFamily="18" charset="0"/>
                <a:cs typeface="Calibri" panose="020F0502020204030204" pitchFamily="34" charset="0"/>
              </a:rPr>
              <a:t>İki terimli teorem çalışmasını yaptı.</a:t>
            </a: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ts val="1800"/>
              </a:lnSpc>
              <a:spcAft>
                <a:spcPts val="600"/>
              </a:spcAft>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Sekiz ondalık kesre kadar doğru olan kesin sinüs ve kosinüs </a:t>
            </a:r>
          </a:p>
          <a:p>
            <a:pPr marL="0" indent="0">
              <a:lnSpc>
                <a:spcPts val="1800"/>
              </a:lnSpc>
              <a:spcAft>
                <a:spcPts val="600"/>
              </a:spcAft>
              <a:buNone/>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tabloları yaptı.</a:t>
            </a: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a:p>
            <a:pPr>
              <a:lnSpc>
                <a:spcPts val="1800"/>
              </a:lnSpc>
              <a:spcAft>
                <a:spcPts val="600"/>
              </a:spcAft>
            </a:pPr>
            <a:r>
              <a:rPr lang="tr-TR" sz="2500" i="1" dirty="0">
                <a:solidFill>
                  <a:srgbClr val="000000"/>
                </a:solidFill>
                <a:effectLst/>
                <a:latin typeface="Bookman Old Style" panose="02050604050505020204" pitchFamily="18" charset="0"/>
                <a:ea typeface="Times New Roman" panose="02020603050405020304" pitchFamily="18" charset="0"/>
                <a:cs typeface="Calibri" panose="020F0502020204030204" pitchFamily="34" charset="0"/>
              </a:rPr>
              <a:t>Küresel trigonometri formülleri buldu.</a:t>
            </a:r>
            <a:endParaRPr lang="tr-TR" sz="2500" dirty="0">
              <a:latin typeface="Bookman Old Style" panose="02050604050505020204" pitchFamily="18" charset="0"/>
              <a:ea typeface="Times New Roman" panose="02020603050405020304" pitchFamily="18" charset="0"/>
              <a:cs typeface="Times New Roman" panose="02020603050405020304" pitchFamily="18" charset="0"/>
            </a:endParaRPr>
          </a:p>
          <a:p>
            <a:pPr marL="0" indent="0">
              <a:lnSpc>
                <a:spcPts val="1800"/>
              </a:lnSpc>
              <a:spcAft>
                <a:spcPts val="600"/>
              </a:spcAft>
              <a:buNone/>
            </a:pPr>
            <a:endParaRPr lang="tr-TR" sz="2500" i="1"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919070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16692" y="1446399"/>
            <a:ext cx="9958616" cy="5411601"/>
          </a:xfrm>
        </p:spPr>
        <p:txBody>
          <a:bodyPr>
            <a:normAutofit/>
          </a:bodyPr>
          <a:lstStyle/>
          <a:p>
            <a:pPr>
              <a:lnSpc>
                <a:spcPts val="1800"/>
              </a:lnSpc>
              <a:spcAft>
                <a:spcPts val="600"/>
              </a:spcAft>
            </a:pPr>
            <a: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Batlamyus’ unkinden beri ilk kapsamlı yıldız cetveli olan Uluğ </a:t>
            </a:r>
          </a:p>
          <a:p>
            <a:pPr marL="0" indent="0">
              <a:lnSpc>
                <a:spcPts val="1800"/>
              </a:lnSpc>
              <a:spcAft>
                <a:spcPts val="600"/>
              </a:spcAft>
              <a:buNone/>
            </a:pPr>
            <a: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Bey’in Yıldızlar Cetveli’ ni yaptı.</a:t>
            </a:r>
          </a:p>
          <a:p>
            <a:pPr marL="0" indent="0">
              <a:spcAft>
                <a:spcPts val="600"/>
              </a:spcAft>
              <a:buNone/>
            </a:pPr>
            <a: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 Bu yıldız cetveli 17. yüzyıla kadar bu tür çalışmalar için standart oluşturmuştur. Cetvel, Uluğ Bey, El-</a:t>
            </a:r>
            <a:r>
              <a:rPr lang="tr-TR" sz="2500" i="1" dirty="0" err="1">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Kaşi</a:t>
            </a:r>
            <a: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t> ve Kadızade başta olmak üzere gözlemevinde çalışan çok sayıda bilim adamının ortak ürünüydü. Uluğ Bey’in kadrosu gözlem tabloların yanı sıra takvim hesapları ve trigonometrik işlemler yapmışlardı.</a:t>
            </a:r>
            <a:br>
              <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rPr>
            </a:br>
            <a:endPar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endParaRPr>
          </a:p>
          <a:p>
            <a:pPr marL="0" indent="0">
              <a:lnSpc>
                <a:spcPts val="1800"/>
              </a:lnSpc>
              <a:spcAft>
                <a:spcPts val="600"/>
              </a:spcAft>
              <a:buNone/>
            </a:pPr>
            <a:endParaRPr lang="tr-TR" sz="2500" i="1" dirty="0">
              <a:solidFill>
                <a:srgbClr val="000000"/>
              </a:solidFill>
              <a:effectLst/>
              <a:latin typeface="Bookman Old Style" panose="02050604050505020204" pitchFamily="18" charset="0"/>
              <a:ea typeface="Times New Roman" panose="02020603050405020304" pitchFamily="18" charset="0"/>
              <a:cs typeface="Cambria Math" panose="02040503050406030204" pitchFamily="18" charset="0"/>
            </a:endParaRPr>
          </a:p>
          <a:p>
            <a:pPr marL="0" indent="0">
              <a:lnSpc>
                <a:spcPts val="1800"/>
              </a:lnSpc>
              <a:spcAft>
                <a:spcPts val="600"/>
              </a:spcAft>
              <a:buNone/>
            </a:pPr>
            <a:endParaRPr lang="tr-TR" sz="2500" dirty="0">
              <a:effectLst/>
              <a:latin typeface="Bookman Old Style" panose="020506040505050202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543951"/>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537</TotalTime>
  <Words>913</Words>
  <Application>Microsoft Office PowerPoint</Application>
  <PresentationFormat>Geniş ekran</PresentationFormat>
  <Paragraphs>45</Paragraphs>
  <Slides>12</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Bookman Old Style</vt:lpstr>
      <vt:lpstr>Calibri</vt:lpstr>
      <vt:lpstr>Century Gothic</vt:lpstr>
      <vt:lpstr>Wingdings 3</vt:lpstr>
      <vt:lpstr>Duman</vt:lpstr>
      <vt:lpstr>ULUĞ BEY</vt:lpstr>
      <vt:lpstr>ULUĞ BEY KİMDİR?</vt:lpstr>
      <vt:lpstr>PowerPoint Sunusu</vt:lpstr>
      <vt:lpstr>PowerPoint Sunusu</vt:lpstr>
      <vt:lpstr>PowerPoint Sunusu</vt:lpstr>
      <vt:lpstr>PowerPoint Sunusu</vt:lpstr>
      <vt:lpstr>PowerPoint Sunusu</vt:lpstr>
      <vt:lpstr>Uluğ Bey' in Matematik Bilimine Katkıları </vt:lpstr>
      <vt:lpstr>PowerPoint Sunusu</vt:lpstr>
      <vt:lpstr>PowerPoint Sunusu</vt:lpstr>
      <vt:lpstr>PowerPoint Sunusu</vt:lpstr>
      <vt:lpstr>HÜLYA ŞEN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ULUĞ BEY</dc:title>
  <dc:creator>Yazgı Şen</dc:creator>
  <cp:lastModifiedBy>Hülya MÇ</cp:lastModifiedBy>
  <cp:revision>20</cp:revision>
  <dcterms:created xsi:type="dcterms:W3CDTF">2021-11-12T10:24:10Z</dcterms:created>
  <dcterms:modified xsi:type="dcterms:W3CDTF">2021-12-19T11:29:55Z</dcterms:modified>
</cp:coreProperties>
</file>