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9" r:id="rId4"/>
    <p:sldId id="260" r:id="rId5"/>
    <p:sldId id="261" r:id="rId6"/>
    <p:sldId id="262" r:id="rId7"/>
    <p:sldId id="270" r:id="rId8"/>
    <p:sldId id="268" r:id="rId9"/>
    <p:sldId id="272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2" r:id="rId18"/>
    <p:sldId id="287" r:id="rId19"/>
    <p:sldId id="291" r:id="rId20"/>
    <p:sldId id="294" r:id="rId21"/>
    <p:sldId id="298" r:id="rId22"/>
    <p:sldId id="302" r:id="rId23"/>
    <p:sldId id="305" r:id="rId24"/>
    <p:sldId id="306" r:id="rId25"/>
    <p:sldId id="307" r:id="rId26"/>
    <p:sldId id="308" r:id="rId27"/>
    <p:sldId id="310" r:id="rId28"/>
    <p:sldId id="312" r:id="rId29"/>
    <p:sldId id="314" r:id="rId30"/>
    <p:sldId id="318" r:id="rId31"/>
    <p:sldId id="320" r:id="rId32"/>
    <p:sldId id="325" r:id="rId33"/>
    <p:sldId id="328" r:id="rId34"/>
    <p:sldId id="333" r:id="rId35"/>
    <p:sldId id="336" r:id="rId36"/>
    <p:sldId id="341" r:id="rId37"/>
    <p:sldId id="342" r:id="rId3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89" d="100"/>
          <a:sy n="89" d="100"/>
        </p:scale>
        <p:origin x="126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30.11.2020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7D3-9191-44D5-88E7-319AB140BD11}" type="datetimeFigureOut">
              <a:rPr lang="tr-TR" smtClean="0"/>
              <a:t>30.11.2020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B083A-5F65-4160-9584-F516264B904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6989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FEFACA-E3EA-4951-AE3F-59379D0FDD49}" type="slidenum">
              <a:rPr lang="tr-TR" smtClean="0"/>
              <a:pPr/>
              <a:t>24</a:t>
            </a:fld>
            <a:endParaRPr lang="tr-TR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57217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2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CA41A-9173-4A2C-92BF-DA5737990FB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574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EBELİK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EBE 201- HASTALIKLAR BİLGİSİ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Neşe KARAKAYA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smtClean="0"/>
              <a:t>Sıvı - Elektrolit ve Asit - Baz Dengesizlikleri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i="1" dirty="0" smtClean="0"/>
              <a:t>Ebe 201- Hastalıklar Bilgisi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Giriş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447800"/>
            <a:ext cx="7796123" cy="34163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tr-TR" sz="2400" dirty="0" smtClean="0"/>
              <a:t>Hücrelerin yaşayabilmeleri ve normal fonksiyon görebilmeleri büyük ölçüde beden sıvılarının bileşim ve dağılımının dengeli olmasına bağlıdır. Vücutta yaşamsal önemi olan işlevlerin dengede tutulmasına </a:t>
            </a:r>
            <a:r>
              <a:rPr lang="tr-TR" sz="2400" b="1" dirty="0" err="1" smtClean="0"/>
              <a:t>homeostazis</a:t>
            </a:r>
            <a:r>
              <a:rPr lang="tr-TR" sz="2400" b="1" dirty="0" smtClean="0"/>
              <a:t> </a:t>
            </a:r>
            <a:r>
              <a:rPr lang="tr-TR" sz="2400" dirty="0" smtClean="0"/>
              <a:t>denir. </a:t>
            </a:r>
          </a:p>
          <a:p>
            <a:pPr algn="ctr"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770658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Suyun Görevleri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4855234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Hücre metabolizması için uygun ortam hazırlar.</a:t>
            </a:r>
          </a:p>
          <a:p>
            <a:r>
              <a:rPr lang="tr-TR" dirty="0" smtClean="0"/>
              <a:t>Maddelerin hücre içine ve hücre dışına taşımasını sağlar.</a:t>
            </a:r>
          </a:p>
          <a:p>
            <a:r>
              <a:rPr lang="tr-TR" dirty="0" smtClean="0"/>
              <a:t>Hücre için gerekli katı maddelerin çözünmesinde görev yapar.</a:t>
            </a:r>
          </a:p>
          <a:p>
            <a:r>
              <a:rPr lang="tr-TR" dirty="0" smtClean="0"/>
              <a:t>Vücut ısısını düzenler.</a:t>
            </a:r>
          </a:p>
          <a:p>
            <a:r>
              <a:rPr lang="tr-TR" dirty="0" smtClean="0"/>
              <a:t>Vücut sıvılarının fiziksel ve kimyasal devamlılığını sağlar.</a:t>
            </a:r>
          </a:p>
          <a:p>
            <a:r>
              <a:rPr lang="tr-TR" dirty="0" smtClean="0"/>
              <a:t>Besinleri moleküllerine ayırır böylece sindirime yardım eder.</a:t>
            </a:r>
          </a:p>
          <a:p>
            <a:r>
              <a:rPr lang="tr-TR" dirty="0" smtClean="0"/>
              <a:t>Kan volümünü sağlar.</a:t>
            </a:r>
          </a:p>
          <a:p>
            <a:r>
              <a:rPr lang="tr-TR" dirty="0" smtClean="0"/>
              <a:t>Vücuttan artık maddelerin atılabilmesi için gerekli ortamı sağlar.</a:t>
            </a:r>
          </a:p>
          <a:p>
            <a:r>
              <a:rPr lang="tr-TR" dirty="0" smtClean="0"/>
              <a:t>Eklemlerin kayganlığını ve cildin esnekliğini sağlar.</a:t>
            </a:r>
          </a:p>
          <a:p>
            <a:r>
              <a:rPr lang="tr-TR" dirty="0" smtClean="0"/>
              <a:t>Besinlerin depolanması su ile gerçekleşir.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2438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/>
          <a:lstStyle/>
          <a:p>
            <a:r>
              <a:rPr lang="tr-TR" b="1" dirty="0" smtClean="0"/>
              <a:t>Vücut Sıvı Bölmeleri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3930650"/>
          </a:xfrm>
        </p:spPr>
        <p:txBody>
          <a:bodyPr/>
          <a:lstStyle/>
          <a:p>
            <a:r>
              <a:rPr lang="tr-TR" sz="2000" b="1" dirty="0" err="1" smtClean="0"/>
              <a:t>İntrasellüler</a:t>
            </a:r>
            <a:r>
              <a:rPr lang="tr-TR" sz="2000" b="1" dirty="0" smtClean="0"/>
              <a:t> (hücre içi) sıvı: </a:t>
            </a:r>
            <a:r>
              <a:rPr lang="tr-TR" sz="2000" dirty="0" smtClean="0"/>
              <a:t>toplam vücut suyunun %55’i, vücut ağırlığının %40’ı.</a:t>
            </a:r>
          </a:p>
          <a:p>
            <a:pPr marL="0" indent="0">
              <a:buNone/>
            </a:pPr>
            <a:endParaRPr lang="tr-TR" sz="2000" b="1" dirty="0" smtClean="0"/>
          </a:p>
          <a:p>
            <a:r>
              <a:rPr lang="tr-TR" sz="2000" b="1" dirty="0" err="1" smtClean="0"/>
              <a:t>Ekstrasellüler</a:t>
            </a:r>
            <a:r>
              <a:rPr lang="tr-TR" sz="2000" b="1" dirty="0" smtClean="0"/>
              <a:t>(hücre dışı) sıvı:</a:t>
            </a:r>
            <a:r>
              <a:rPr lang="tr-TR" sz="2000" dirty="0" smtClean="0"/>
              <a:t> </a:t>
            </a:r>
            <a:r>
              <a:rPr lang="tr-TR" sz="2000" dirty="0"/>
              <a:t>toplam vücut suyunun </a:t>
            </a:r>
            <a:r>
              <a:rPr lang="tr-TR" sz="2000" dirty="0" smtClean="0"/>
              <a:t>%45’i</a:t>
            </a:r>
            <a:r>
              <a:rPr lang="tr-TR" sz="2000" dirty="0"/>
              <a:t>, vücut ağırlığının </a:t>
            </a:r>
            <a:r>
              <a:rPr lang="tr-TR" sz="2000" dirty="0" smtClean="0"/>
              <a:t>%20’si.</a:t>
            </a:r>
            <a:endParaRPr lang="tr-TR" sz="2000" b="1" dirty="0" smtClean="0"/>
          </a:p>
          <a:p>
            <a:pPr marL="0" indent="0">
              <a:buNone/>
            </a:pPr>
            <a:endParaRPr lang="tr-TR" sz="2000" b="1" dirty="0" smtClean="0"/>
          </a:p>
          <a:p>
            <a:pPr lvl="1"/>
            <a:r>
              <a:rPr lang="tr-TR" sz="2000" b="1" i="1" dirty="0" err="1" smtClean="0"/>
              <a:t>İntravasküler</a:t>
            </a:r>
            <a:r>
              <a:rPr lang="tr-TR" sz="2000" b="1" i="1" dirty="0" smtClean="0"/>
              <a:t> (damar içi) sıvı: </a:t>
            </a:r>
            <a:r>
              <a:rPr lang="tr-TR" sz="2000" i="1" dirty="0" smtClean="0"/>
              <a:t>vücut ağırlığının %5’i kan hücreleri ve plazma.</a:t>
            </a:r>
          </a:p>
          <a:p>
            <a:pPr lvl="1"/>
            <a:r>
              <a:rPr lang="tr-TR" sz="2000" b="1" i="1" dirty="0" err="1" smtClean="0"/>
              <a:t>İnterstisyel</a:t>
            </a:r>
            <a:r>
              <a:rPr lang="tr-TR" sz="2000" b="1" i="1" dirty="0" smtClean="0"/>
              <a:t> (hücreler arası) sıvı: </a:t>
            </a:r>
            <a:r>
              <a:rPr lang="tr-TR" sz="2000" i="1" dirty="0"/>
              <a:t>vücut ağırlığının </a:t>
            </a:r>
            <a:r>
              <a:rPr lang="tr-TR" sz="2000" i="1" dirty="0" smtClean="0"/>
              <a:t>%15’i </a:t>
            </a:r>
            <a:endParaRPr lang="tr-TR" sz="2000" b="1" i="1" dirty="0" smtClean="0"/>
          </a:p>
          <a:p>
            <a:pPr lvl="1"/>
            <a:r>
              <a:rPr lang="tr-TR" sz="2000" b="1" i="1" dirty="0" err="1" smtClean="0"/>
              <a:t>Transsellüler</a:t>
            </a:r>
            <a:r>
              <a:rPr lang="tr-TR" sz="2000" b="1" i="1" dirty="0"/>
              <a:t> </a:t>
            </a:r>
            <a:r>
              <a:rPr lang="tr-TR" sz="2000" b="1" i="1" dirty="0" smtClean="0"/>
              <a:t>sıvı: </a:t>
            </a:r>
            <a:r>
              <a:rPr lang="tr-TR" sz="2000" i="1" dirty="0"/>
              <a:t>vücut ağırlığının </a:t>
            </a:r>
            <a:r>
              <a:rPr lang="tr-TR" sz="2000" i="1" dirty="0" smtClean="0"/>
              <a:t>1/3’ü. </a:t>
            </a:r>
            <a:r>
              <a:rPr lang="tr-TR" sz="2000" i="1" dirty="0" err="1" smtClean="0"/>
              <a:t>Serebrospinal</a:t>
            </a:r>
            <a:r>
              <a:rPr lang="tr-TR" sz="2000" i="1" dirty="0" smtClean="0"/>
              <a:t> sıvı, ..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30465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/>
          <a:lstStyle/>
          <a:p>
            <a:r>
              <a:rPr lang="tr-TR" b="1" dirty="0" smtClean="0"/>
              <a:t>Sıvı ve Elektrolitlerin Hareketlilikleri</a:t>
            </a:r>
          </a:p>
        </p:txBody>
      </p:sp>
      <p:sp>
        <p:nvSpPr>
          <p:cNvPr id="14339" name="2 İçerik Yer Tutucusu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pPr marL="273050" indent="-273050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tr-TR" b="1" dirty="0" err="1" smtClean="0"/>
              <a:t>Osmoz</a:t>
            </a:r>
            <a:endParaRPr lang="tr-TR" b="1" dirty="0" smtClean="0"/>
          </a:p>
          <a:p>
            <a:pPr marL="673100" lvl="1" indent="-273050">
              <a:lnSpc>
                <a:spcPct val="150000"/>
              </a:lnSpc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tr-TR" b="1" dirty="0" err="1" smtClean="0"/>
              <a:t>Ozmotik</a:t>
            </a:r>
            <a:r>
              <a:rPr lang="tr-TR" b="1" dirty="0" smtClean="0"/>
              <a:t> Basınç</a:t>
            </a:r>
            <a:endParaRPr lang="tr-TR" dirty="0" smtClean="0"/>
          </a:p>
          <a:p>
            <a:r>
              <a:rPr lang="tr-TR" b="1" dirty="0" smtClean="0"/>
              <a:t>Aktif Transport</a:t>
            </a:r>
            <a:endParaRPr lang="tr-TR" dirty="0" smtClean="0"/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 bwMode="auto">
          <a:xfrm>
            <a:off x="1331120" y="1557338"/>
            <a:ext cx="6265069" cy="476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endParaRPr lang="tr-TR" sz="2400" dirty="0"/>
          </a:p>
          <a:p>
            <a:pPr marL="273050" indent="-273050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40734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42963" y="1219200"/>
            <a:ext cx="7950994" cy="4886327"/>
          </a:xfrm>
        </p:spPr>
        <p:txBody>
          <a:bodyPr>
            <a:normAutofit/>
          </a:bodyPr>
          <a:lstStyle/>
          <a:p>
            <a:pPr marL="274320" indent="-274320" algn="ctr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tr-TR" b="1" dirty="0" smtClean="0"/>
              <a:t>*Kanın Hidrostatik Basıncı</a:t>
            </a:r>
            <a:r>
              <a:rPr lang="tr-TR" dirty="0" smtClean="0"/>
              <a:t>:</a:t>
            </a:r>
            <a:endParaRPr lang="tr-TR" b="1" dirty="0" smtClean="0"/>
          </a:p>
          <a:p>
            <a:pPr marL="274320" indent="-274320" algn="ctr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tr-TR" b="1" dirty="0" smtClean="0"/>
              <a:t>*</a:t>
            </a:r>
            <a:r>
              <a:rPr lang="tr-TR" b="1" dirty="0" err="1" smtClean="0"/>
              <a:t>Kolloid</a:t>
            </a:r>
            <a:r>
              <a:rPr lang="tr-TR" b="1" dirty="0" smtClean="0"/>
              <a:t> </a:t>
            </a:r>
            <a:r>
              <a:rPr lang="tr-TR" b="1" dirty="0" err="1" smtClean="0"/>
              <a:t>Ozmotik</a:t>
            </a:r>
            <a:r>
              <a:rPr lang="tr-TR" b="1" dirty="0" smtClean="0"/>
              <a:t> Basınç(</a:t>
            </a:r>
            <a:r>
              <a:rPr lang="tr-TR" b="1" dirty="0" err="1" smtClean="0"/>
              <a:t>onkotik</a:t>
            </a:r>
            <a:r>
              <a:rPr lang="tr-TR" b="1" dirty="0" smtClean="0"/>
              <a:t> Basınç)</a:t>
            </a:r>
          </a:p>
          <a:p>
            <a:pPr marL="274320" indent="-274320" algn="ctr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tr-TR" b="1" dirty="0" smtClean="0"/>
              <a:t>*</a:t>
            </a:r>
            <a:r>
              <a:rPr lang="tr-TR" b="1" dirty="0" err="1" smtClean="0"/>
              <a:t>Filtrasyon</a:t>
            </a:r>
            <a:r>
              <a:rPr lang="tr-TR" b="1" dirty="0" smtClean="0"/>
              <a:t> Basıncı</a:t>
            </a:r>
            <a:endParaRPr lang="tr-TR" dirty="0" smtClean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tr-TR" dirty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85936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tr-TR" b="1" dirty="0" err="1" smtClean="0"/>
              <a:t>İzotonik</a:t>
            </a:r>
            <a:endParaRPr lang="tr-TR" dirty="0" smtClean="0"/>
          </a:p>
          <a:p>
            <a:pPr algn="ctr" eaLnBrk="1" hangingPunct="1">
              <a:lnSpc>
                <a:spcPct val="150000"/>
              </a:lnSpc>
            </a:pPr>
            <a:r>
              <a:rPr lang="tr-TR" b="1" dirty="0" err="1" smtClean="0"/>
              <a:t>Hipertonik</a:t>
            </a:r>
            <a:endParaRPr lang="tr-TR" dirty="0" smtClean="0"/>
          </a:p>
          <a:p>
            <a:pPr algn="ctr" eaLnBrk="1" hangingPunct="1">
              <a:lnSpc>
                <a:spcPct val="150000"/>
              </a:lnSpc>
            </a:pPr>
            <a:r>
              <a:rPr lang="tr-TR" b="1" dirty="0" err="1" smtClean="0"/>
              <a:t>Hipotonik</a:t>
            </a:r>
            <a:endParaRPr lang="tr-TR" dirty="0" smtClean="0"/>
          </a:p>
        </p:txBody>
      </p:sp>
      <p:sp>
        <p:nvSpPr>
          <p:cNvPr id="5" name="4 Dikdörtgen"/>
          <p:cNvSpPr/>
          <p:nvPr/>
        </p:nvSpPr>
        <p:spPr>
          <a:xfrm>
            <a:off x="2438400" y="533400"/>
            <a:ext cx="400596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4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Sıvı Yoğunlukları</a:t>
            </a:r>
            <a:endParaRPr lang="tr-TR" sz="4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906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Elektrolitlerin Görevleri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Nöromuskuler</a:t>
            </a:r>
            <a:r>
              <a:rPr lang="tr-TR" dirty="0" smtClean="0"/>
              <a:t> </a:t>
            </a:r>
            <a:r>
              <a:rPr lang="tr-TR" dirty="0" err="1" smtClean="0"/>
              <a:t>irritabilite</a:t>
            </a:r>
            <a:r>
              <a:rPr lang="tr-TR" dirty="0" smtClean="0"/>
              <a:t> </a:t>
            </a:r>
          </a:p>
          <a:p>
            <a:r>
              <a:rPr lang="tr-TR" dirty="0" smtClean="0"/>
              <a:t>Sıvıların </a:t>
            </a:r>
            <a:r>
              <a:rPr lang="tr-TR" dirty="0" err="1" smtClean="0"/>
              <a:t>ozmolaritesi</a:t>
            </a:r>
            <a:endParaRPr lang="tr-TR" dirty="0" smtClean="0"/>
          </a:p>
          <a:p>
            <a:r>
              <a:rPr lang="tr-TR" dirty="0" smtClean="0"/>
              <a:t>H</a:t>
            </a:r>
            <a:r>
              <a:rPr lang="tr-TR" baseline="30000" dirty="0" smtClean="0"/>
              <a:t>+</a:t>
            </a:r>
            <a:r>
              <a:rPr lang="tr-TR" dirty="0" smtClean="0"/>
              <a:t> dengesinin düzenlemesi</a:t>
            </a:r>
          </a:p>
          <a:p>
            <a:r>
              <a:rPr lang="tr-TR" dirty="0" smtClean="0"/>
              <a:t>Organizmada su hacminin düzenlenmesi</a:t>
            </a:r>
          </a:p>
          <a:p>
            <a:r>
              <a:rPr lang="tr-TR" dirty="0" smtClean="0"/>
              <a:t>Organizmada bölümler arası sıvı dağılımı</a:t>
            </a:r>
          </a:p>
          <a:p>
            <a:r>
              <a:rPr lang="tr-TR" dirty="0" smtClean="0"/>
              <a:t>Hücre </a:t>
            </a:r>
            <a:r>
              <a:rPr lang="tr-TR" dirty="0" err="1" smtClean="0"/>
              <a:t>membranının</a:t>
            </a:r>
            <a:r>
              <a:rPr lang="tr-TR" dirty="0" smtClean="0"/>
              <a:t> işlevinde etkili</a:t>
            </a:r>
          </a:p>
          <a:p>
            <a:r>
              <a:rPr lang="tr-TR" dirty="0" smtClean="0"/>
              <a:t>Biyolojik süreçler</a:t>
            </a:r>
          </a:p>
          <a:p>
            <a:r>
              <a:rPr lang="tr-TR" dirty="0" smtClean="0"/>
              <a:t>Hücre işlevleri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569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pPr algn="ctr"/>
            <a:r>
              <a:rPr lang="tr-TR" dirty="0" smtClean="0"/>
              <a:t>Sıvı Elektrolit Dengesinin Düzenlenmesinde Etkili Olan Madde ve Mekanizmalar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/>
          <a:lstStyle/>
          <a:p>
            <a:r>
              <a:rPr lang="tr-TR" dirty="0" err="1" smtClean="0"/>
              <a:t>Osmolarite</a:t>
            </a:r>
            <a:endParaRPr lang="tr-TR" dirty="0" smtClean="0"/>
          </a:p>
          <a:p>
            <a:r>
              <a:rPr lang="tr-TR" dirty="0" smtClean="0"/>
              <a:t>Proteinler</a:t>
            </a:r>
          </a:p>
          <a:p>
            <a:r>
              <a:rPr lang="tr-TR" dirty="0" smtClean="0"/>
              <a:t>Lenfatik sistem</a:t>
            </a:r>
          </a:p>
          <a:p>
            <a:r>
              <a:rPr lang="tr-TR" dirty="0" err="1" smtClean="0"/>
              <a:t>Osmoreseptörler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481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Sıvı ve Elektrolit Dengesini Düzenleyen Sistemler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tr-TR" dirty="0" smtClean="0"/>
              <a:t>Endokrin sistem</a:t>
            </a:r>
          </a:p>
          <a:p>
            <a:r>
              <a:rPr lang="tr-TR" dirty="0" err="1" smtClean="0"/>
              <a:t>Gastrointestinal</a:t>
            </a:r>
            <a:r>
              <a:rPr lang="tr-TR" dirty="0" smtClean="0"/>
              <a:t> sistem</a:t>
            </a:r>
          </a:p>
          <a:p>
            <a:r>
              <a:rPr lang="tr-TR" dirty="0" err="1" smtClean="0"/>
              <a:t>Renal</a:t>
            </a:r>
            <a:r>
              <a:rPr lang="tr-TR" dirty="0" smtClean="0"/>
              <a:t> sistem</a:t>
            </a:r>
          </a:p>
          <a:p>
            <a:r>
              <a:rPr lang="tr-TR" dirty="0" smtClean="0"/>
              <a:t>Sinir sistemi</a:t>
            </a:r>
          </a:p>
          <a:p>
            <a:r>
              <a:rPr lang="tr-TR" dirty="0" smtClean="0"/>
              <a:t>Solunum sistemi</a:t>
            </a:r>
          </a:p>
          <a:p>
            <a:r>
              <a:rPr lang="tr-TR" dirty="0" err="1" smtClean="0"/>
              <a:t>Kardiyovasküler</a:t>
            </a:r>
            <a:r>
              <a:rPr lang="tr-TR" dirty="0" smtClean="0"/>
              <a:t> sistem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9534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866217" y="914401"/>
            <a:ext cx="6906183" cy="2695575"/>
          </a:xfrm>
        </p:spPr>
        <p:txBody>
          <a:bodyPr/>
          <a:lstStyle/>
          <a:p>
            <a:pPr algn="ctr"/>
            <a:r>
              <a:rPr lang="tr-TR" b="1" dirty="0" smtClean="0"/>
              <a:t>Sıvı - Elektrolit Dengesizlikleri</a:t>
            </a:r>
            <a:endParaRPr lang="tr-TR" b="1" dirty="0"/>
          </a:p>
        </p:txBody>
      </p:sp>
      <p:sp>
        <p:nvSpPr>
          <p:cNvPr id="4" name="Alt Başlık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9981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Risk faktörleri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Yaş</a:t>
            </a:r>
          </a:p>
          <a:p>
            <a:r>
              <a:rPr lang="tr-TR" dirty="0" smtClean="0"/>
              <a:t>Kronik hastalıklar</a:t>
            </a:r>
          </a:p>
          <a:p>
            <a:r>
              <a:rPr lang="tr-TR" dirty="0" err="1" smtClean="0"/>
              <a:t>Malnutrisyon</a:t>
            </a:r>
            <a:endParaRPr lang="tr-TR" dirty="0" smtClean="0"/>
          </a:p>
          <a:p>
            <a:r>
              <a:rPr lang="tr-TR" dirty="0" smtClean="0"/>
              <a:t>Travma</a:t>
            </a:r>
          </a:p>
          <a:p>
            <a:r>
              <a:rPr lang="tr-TR" dirty="0" smtClean="0"/>
              <a:t>Yanıklar</a:t>
            </a:r>
          </a:p>
          <a:p>
            <a:r>
              <a:rPr lang="tr-TR" dirty="0" smtClean="0"/>
              <a:t>İlaçlar</a:t>
            </a:r>
          </a:p>
          <a:p>
            <a:r>
              <a:rPr lang="tr-TR" dirty="0" err="1" smtClean="0"/>
              <a:t>Gastrointestinal</a:t>
            </a:r>
            <a:r>
              <a:rPr lang="tr-TR" dirty="0" smtClean="0"/>
              <a:t> kayıplar</a:t>
            </a:r>
          </a:p>
          <a:p>
            <a:r>
              <a:rPr lang="tr-TR" dirty="0" smtClean="0"/>
              <a:t>Vücut yapısı</a:t>
            </a:r>
          </a:p>
          <a:p>
            <a:r>
              <a:rPr lang="tr-TR" dirty="0" smtClean="0"/>
              <a:t>Çevre ısısı</a:t>
            </a:r>
          </a:p>
          <a:p>
            <a:r>
              <a:rPr lang="tr-TR" dirty="0" smtClean="0"/>
              <a:t>Yaşam biçimi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206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4 Başlık"/>
          <p:cNvSpPr>
            <a:spLocks noGrp="1"/>
          </p:cNvSpPr>
          <p:nvPr>
            <p:ph type="ctrTitle"/>
          </p:nvPr>
        </p:nvSpPr>
        <p:spPr>
          <a:xfrm>
            <a:off x="866216" y="1061509"/>
            <a:ext cx="6619244" cy="1214967"/>
          </a:xfrm>
        </p:spPr>
        <p:txBody>
          <a:bodyPr/>
          <a:lstStyle/>
          <a:p>
            <a:r>
              <a:rPr lang="tr-TR" b="1" dirty="0" smtClean="0">
                <a:ln w="11430"/>
              </a:rPr>
              <a:t>Volüm Dengesizlikleri</a:t>
            </a:r>
            <a:endParaRPr lang="tr-TR" dirty="0" smtClean="0"/>
          </a:p>
        </p:txBody>
      </p:sp>
      <p:sp>
        <p:nvSpPr>
          <p:cNvPr id="2" name="Alt Başlık 1"/>
          <p:cNvSpPr>
            <a:spLocks noGrp="1"/>
          </p:cNvSpPr>
          <p:nvPr>
            <p:ph type="subTitle" idx="1"/>
          </p:nvPr>
        </p:nvSpPr>
        <p:spPr>
          <a:xfrm>
            <a:off x="866216" y="3040083"/>
            <a:ext cx="6619244" cy="2598717"/>
          </a:xfrm>
        </p:spPr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tr-TR" sz="2800" b="1" cap="none" dirty="0" err="1" smtClean="0">
                <a:solidFill>
                  <a:schemeClr val="bg2"/>
                </a:solidFill>
              </a:rPr>
              <a:t>Hipovolemi</a:t>
            </a:r>
            <a:endParaRPr lang="tr-TR" sz="2800" b="1" cap="none" dirty="0" smtClean="0">
              <a:solidFill>
                <a:schemeClr val="bg2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tr-TR" sz="2800" b="1" cap="none" dirty="0" err="1" smtClean="0">
                <a:solidFill>
                  <a:schemeClr val="bg2"/>
                </a:solidFill>
              </a:rPr>
              <a:t>Hipervolemi</a:t>
            </a:r>
            <a:endParaRPr lang="tr-TR" sz="2800" b="1" cap="none" dirty="0" smtClean="0">
              <a:solidFill>
                <a:schemeClr val="bg2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tr-TR" sz="2800" b="1" cap="none" dirty="0" err="1" smtClean="0">
                <a:solidFill>
                  <a:schemeClr val="bg2"/>
                </a:solidFill>
              </a:rPr>
              <a:t>Ozmolar</a:t>
            </a:r>
            <a:r>
              <a:rPr lang="tr-TR" sz="2800" b="1" cap="none" dirty="0" smtClean="0">
                <a:solidFill>
                  <a:schemeClr val="bg2"/>
                </a:solidFill>
              </a:rPr>
              <a:t> Dengesizlikler</a:t>
            </a:r>
          </a:p>
        </p:txBody>
      </p:sp>
    </p:spTree>
    <p:extLst>
      <p:ext uri="{BB962C8B-B14F-4D97-AF65-F5344CB8AC3E}">
        <p14:creationId xmlns:p14="http://schemas.microsoft.com/office/powerpoint/2010/main" val="414970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Başlık"/>
          <p:cNvSpPr>
            <a:spLocks noGrp="1"/>
          </p:cNvSpPr>
          <p:nvPr>
            <p:ph type="title"/>
          </p:nvPr>
        </p:nvSpPr>
        <p:spPr>
          <a:xfrm>
            <a:off x="1314450" y="857250"/>
            <a:ext cx="6172200" cy="719138"/>
          </a:xfrm>
        </p:spPr>
        <p:txBody>
          <a:bodyPr/>
          <a:lstStyle/>
          <a:p>
            <a:pPr eaLnBrk="1" hangingPunct="1"/>
            <a:r>
              <a:rPr lang="tr-TR" sz="4400" b="1" dirty="0" err="1" smtClean="0"/>
              <a:t>Hipovolemi</a:t>
            </a:r>
            <a:r>
              <a:rPr lang="tr-TR" sz="4400" b="1" dirty="0" smtClean="0"/>
              <a:t> </a:t>
            </a:r>
            <a:r>
              <a:rPr lang="tr-TR" b="1" dirty="0"/>
              <a:t>(</a:t>
            </a:r>
            <a:r>
              <a:rPr lang="tr-TR" dirty="0"/>
              <a:t>Sıvı volüm eksikliği</a:t>
            </a:r>
            <a:r>
              <a:rPr lang="tr-TR" b="1" dirty="0"/>
              <a:t>)</a:t>
            </a:r>
          </a:p>
        </p:txBody>
      </p:sp>
      <p:sp>
        <p:nvSpPr>
          <p:cNvPr id="27651" name="2 İçerik Yer Tutucusu"/>
          <p:cNvSpPr>
            <a:spLocks noGrp="1"/>
          </p:cNvSpPr>
          <p:nvPr>
            <p:ph idx="1"/>
          </p:nvPr>
        </p:nvSpPr>
        <p:spPr>
          <a:xfrm>
            <a:off x="405431" y="2557401"/>
            <a:ext cx="8222456" cy="3790949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b="1" dirty="0" err="1"/>
              <a:t>Hipovolemide</a:t>
            </a:r>
            <a:r>
              <a:rPr lang="tr-TR" sz="2400" b="1" dirty="0"/>
              <a:t> sıvı kaybı sadece su kaybı değildir, su kaybı ile birlikte </a:t>
            </a:r>
            <a:r>
              <a:rPr lang="tr-TR" sz="2400" b="1" dirty="0" err="1"/>
              <a:t>extrasellüler</a:t>
            </a:r>
            <a:r>
              <a:rPr lang="tr-TR" sz="2400" b="1" dirty="0"/>
              <a:t> sıvıdan elektrolitler de kaybedilmektedir. </a:t>
            </a:r>
            <a:endParaRPr lang="tr-TR" sz="2400" dirty="0"/>
          </a:p>
          <a:p>
            <a:pPr eaLnBrk="1" hangingPunct="1">
              <a:buFont typeface="Wingdings 2" pitchFamily="18" charset="2"/>
              <a:buNone/>
            </a:pPr>
            <a:endParaRPr lang="tr-TR" sz="2400" dirty="0"/>
          </a:p>
          <a:p>
            <a:pPr eaLnBrk="1" hangingPunct="1">
              <a:buFont typeface="Wingdings 2" pitchFamily="18" charset="2"/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971708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Başlık"/>
          <p:cNvSpPr>
            <a:spLocks noGrp="1"/>
          </p:cNvSpPr>
          <p:nvPr>
            <p:ph type="title"/>
          </p:nvPr>
        </p:nvSpPr>
        <p:spPr>
          <a:xfrm>
            <a:off x="228600" y="857250"/>
            <a:ext cx="8458200" cy="719138"/>
          </a:xfrm>
        </p:spPr>
        <p:txBody>
          <a:bodyPr/>
          <a:lstStyle/>
          <a:p>
            <a:pPr eaLnBrk="1" hangingPunct="1"/>
            <a:r>
              <a:rPr lang="tr-TR" sz="4400" b="1" dirty="0" err="1" smtClean="0"/>
              <a:t>Hipovolemi</a:t>
            </a:r>
            <a:r>
              <a:rPr lang="tr-TR" sz="4400" b="1" dirty="0" smtClean="0"/>
              <a:t> </a:t>
            </a:r>
            <a:r>
              <a:rPr lang="tr-TR" b="1" dirty="0"/>
              <a:t>(</a:t>
            </a:r>
            <a:r>
              <a:rPr lang="tr-TR" dirty="0"/>
              <a:t>Sıvı volüm eksikliği</a:t>
            </a:r>
            <a:r>
              <a:rPr lang="tr-TR" b="1" dirty="0"/>
              <a:t>)</a:t>
            </a:r>
          </a:p>
        </p:txBody>
      </p:sp>
      <p:sp>
        <p:nvSpPr>
          <p:cNvPr id="27651" name="2 İçerik Yer Tutucusu"/>
          <p:cNvSpPr>
            <a:spLocks noGrp="1"/>
          </p:cNvSpPr>
          <p:nvPr>
            <p:ph idx="1"/>
          </p:nvPr>
        </p:nvSpPr>
        <p:spPr>
          <a:xfrm>
            <a:off x="414338" y="2533651"/>
            <a:ext cx="8222456" cy="3790949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tr-TR" sz="2400" dirty="0" smtClean="0"/>
              <a:t>Belirtiler</a:t>
            </a:r>
            <a:r>
              <a:rPr lang="tr-TR" sz="2400" dirty="0"/>
              <a:t>: </a:t>
            </a:r>
          </a:p>
          <a:p>
            <a:pPr eaLnBrk="1" hangingPunct="1"/>
            <a:r>
              <a:rPr lang="tr-TR" sz="2400" dirty="0" err="1"/>
              <a:t>Dehidratsyon</a:t>
            </a:r>
            <a:r>
              <a:rPr lang="tr-TR" sz="2400" dirty="0"/>
              <a:t> belirtileri ortaya çıkar.</a:t>
            </a:r>
          </a:p>
          <a:p>
            <a:pPr eaLnBrk="1" hangingPunct="1"/>
            <a:r>
              <a:rPr lang="tr-TR" sz="2400" dirty="0" smtClean="0"/>
              <a:t>Taşikardi, </a:t>
            </a:r>
            <a:r>
              <a:rPr lang="tr-TR" sz="2400" dirty="0" err="1" smtClean="0"/>
              <a:t>fliform</a:t>
            </a:r>
            <a:r>
              <a:rPr lang="tr-TR" sz="2400" dirty="0" smtClean="0"/>
              <a:t> nabız, deride kuruluk, </a:t>
            </a:r>
            <a:r>
              <a:rPr lang="tr-TR" sz="2400" dirty="0" err="1" smtClean="0"/>
              <a:t>oligüri</a:t>
            </a:r>
            <a:r>
              <a:rPr lang="tr-TR" sz="2400" dirty="0" smtClean="0"/>
              <a:t>, </a:t>
            </a:r>
          </a:p>
          <a:p>
            <a:pPr eaLnBrk="1" hangingPunct="1"/>
            <a:r>
              <a:rPr lang="tr-TR" sz="2400" dirty="0" smtClean="0"/>
              <a:t>Isı artışı, susuzluk hissi yoktur.</a:t>
            </a:r>
          </a:p>
          <a:p>
            <a:pPr eaLnBrk="1" hangingPunct="1"/>
            <a:r>
              <a:rPr lang="tr-TR" sz="2400" dirty="0" smtClean="0"/>
              <a:t>Adale zayıflığı, kramplar, halüsinasyonlar gibi </a:t>
            </a:r>
            <a:r>
              <a:rPr lang="tr-TR" sz="2400" dirty="0" err="1" smtClean="0"/>
              <a:t>mss</a:t>
            </a:r>
            <a:r>
              <a:rPr lang="tr-TR" sz="2400" dirty="0" smtClean="0"/>
              <a:t> belirtileri</a:t>
            </a:r>
          </a:p>
          <a:p>
            <a:pPr eaLnBrk="1" hangingPunct="1"/>
            <a:r>
              <a:rPr lang="tr-TR" sz="2400" dirty="0" smtClean="0"/>
              <a:t>Kilo kaybı, hemoglobin artışı</a:t>
            </a:r>
          </a:p>
          <a:p>
            <a:pPr eaLnBrk="1" hangingPunct="1"/>
            <a:r>
              <a:rPr lang="tr-TR" sz="2400" dirty="0" smtClean="0"/>
              <a:t>Boyun </a:t>
            </a:r>
            <a:r>
              <a:rPr lang="tr-TR" sz="2400" dirty="0" err="1" smtClean="0"/>
              <a:t>venlerinin</a:t>
            </a:r>
            <a:r>
              <a:rPr lang="tr-TR" sz="2400" dirty="0" smtClean="0"/>
              <a:t> kaybolması</a:t>
            </a:r>
          </a:p>
          <a:p>
            <a:pPr eaLnBrk="1" hangingPunct="1">
              <a:buFont typeface="Wingdings 2" pitchFamily="18" charset="2"/>
              <a:buNone/>
            </a:pPr>
            <a:endParaRPr lang="tr-TR" sz="2400" dirty="0"/>
          </a:p>
          <a:p>
            <a:pPr eaLnBrk="1" hangingPunct="1">
              <a:buFont typeface="Wingdings 2" pitchFamily="18" charset="2"/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4065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 err="1" smtClean="0"/>
              <a:t>Hipervolemi</a:t>
            </a:r>
            <a:r>
              <a:rPr lang="tr-TR" b="1" dirty="0" smtClean="0"/>
              <a:t> ( Sıvı Fazlalığı)</a:t>
            </a:r>
          </a:p>
        </p:txBody>
      </p:sp>
      <p:sp>
        <p:nvSpPr>
          <p:cNvPr id="40963" name="2 İçerik Yer Tutucusu"/>
          <p:cNvSpPr>
            <a:spLocks noGrp="1"/>
          </p:cNvSpPr>
          <p:nvPr>
            <p:ph sz="half" idx="1"/>
          </p:nvPr>
        </p:nvSpPr>
        <p:spPr>
          <a:xfrm>
            <a:off x="307182" y="1600201"/>
            <a:ext cx="4177903" cy="4419602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tr-TR" dirty="0"/>
              <a:t>Hastada su ve sodyum </a:t>
            </a:r>
            <a:r>
              <a:rPr lang="tr-TR" dirty="0" err="1"/>
              <a:t>retansiyonu</a:t>
            </a:r>
            <a:r>
              <a:rPr lang="tr-TR" dirty="0"/>
              <a:t> vardır.  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endParaRPr lang="tr-TR" dirty="0" smtClean="0"/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tr-TR" dirty="0" smtClean="0"/>
              <a:t>En </a:t>
            </a:r>
            <a:r>
              <a:rPr lang="tr-TR" dirty="0"/>
              <a:t>önemli nedeni böbreklerden </a:t>
            </a:r>
            <a:r>
              <a:rPr lang="tr-TR" dirty="0" err="1"/>
              <a:t>Na’un</a:t>
            </a:r>
            <a:r>
              <a:rPr lang="tr-TR" dirty="0"/>
              <a:t> atılamamasıdır (böbrek </a:t>
            </a:r>
            <a:r>
              <a:rPr lang="tr-TR" dirty="0" err="1"/>
              <a:t>yetmezliği,konjestif</a:t>
            </a:r>
            <a:r>
              <a:rPr lang="tr-TR" dirty="0"/>
              <a:t> kalp yetmezliği…). 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tr-TR" dirty="0"/>
              <a:t>Beyin hasarı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tr-TR" dirty="0"/>
              <a:t>Hızlı %0.9’luk </a:t>
            </a:r>
            <a:r>
              <a:rPr lang="tr-TR" dirty="0" err="1"/>
              <a:t>NaCl</a:t>
            </a:r>
            <a:r>
              <a:rPr lang="tr-TR" dirty="0"/>
              <a:t> </a:t>
            </a:r>
            <a:r>
              <a:rPr lang="tr-TR" dirty="0" err="1" smtClean="0"/>
              <a:t>infüzyonu</a:t>
            </a:r>
            <a:r>
              <a:rPr lang="tr-TR" dirty="0" smtClean="0"/>
              <a:t>  </a:t>
            </a:r>
            <a:r>
              <a:rPr lang="tr-TR" dirty="0"/>
              <a:t>sebep olabilir.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tr-TR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tr-TR" dirty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tr-TR" dirty="0" smtClean="0"/>
              <a:t>Amaç</a:t>
            </a:r>
            <a:r>
              <a:rPr lang="tr-TR" dirty="0"/>
              <a:t>; sıvı volümünü düzeltmek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tr-TR" dirty="0"/>
          </a:p>
        </p:txBody>
      </p:sp>
      <p:sp>
        <p:nvSpPr>
          <p:cNvPr id="2" name="İçerik Yer Tutucusu 1"/>
          <p:cNvSpPr>
            <a:spLocks noGrp="1"/>
          </p:cNvSpPr>
          <p:nvPr>
            <p:ph sz="half" idx="2"/>
          </p:nvPr>
        </p:nvSpPr>
        <p:spPr>
          <a:xfrm>
            <a:off x="4656535" y="1524000"/>
            <a:ext cx="42802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dirty="0"/>
              <a:t>Belirtiler;</a:t>
            </a:r>
          </a:p>
          <a:p>
            <a:r>
              <a:rPr lang="tr-TR" dirty="0" err="1"/>
              <a:t>Gode</a:t>
            </a:r>
            <a:r>
              <a:rPr lang="tr-TR" dirty="0"/>
              <a:t> bırakan ödem, göz kapaklarında ödem</a:t>
            </a:r>
          </a:p>
          <a:p>
            <a:r>
              <a:rPr lang="tr-TR" dirty="0"/>
              <a:t>Boyun </a:t>
            </a:r>
            <a:r>
              <a:rPr lang="tr-TR" dirty="0" err="1"/>
              <a:t>venlerinde</a:t>
            </a:r>
            <a:r>
              <a:rPr lang="tr-TR" dirty="0"/>
              <a:t> dolgunluk</a:t>
            </a:r>
          </a:p>
          <a:p>
            <a:r>
              <a:rPr lang="tr-TR" dirty="0"/>
              <a:t>Akciğer ödemi, </a:t>
            </a:r>
            <a:r>
              <a:rPr lang="tr-TR" dirty="0" err="1"/>
              <a:t>Taşikardik</a:t>
            </a:r>
            <a:r>
              <a:rPr lang="tr-TR" dirty="0"/>
              <a:t> ve dolgun nabız</a:t>
            </a:r>
          </a:p>
          <a:p>
            <a:r>
              <a:rPr lang="tr-TR" dirty="0"/>
              <a:t>Kan basıncı artar</a:t>
            </a:r>
          </a:p>
          <a:p>
            <a:r>
              <a:rPr lang="tr-TR" dirty="0"/>
              <a:t>Kilo artışı</a:t>
            </a:r>
          </a:p>
          <a:p>
            <a:r>
              <a:rPr lang="tr-TR" dirty="0"/>
              <a:t>İdrar artışı(böbrek problemi yoksa)</a:t>
            </a:r>
          </a:p>
          <a:p>
            <a:r>
              <a:rPr lang="tr-TR" dirty="0" err="1"/>
              <a:t>Yüzeyel</a:t>
            </a:r>
            <a:r>
              <a:rPr lang="tr-TR" dirty="0"/>
              <a:t> solunum</a:t>
            </a:r>
          </a:p>
          <a:p>
            <a:r>
              <a:rPr lang="tr-TR" dirty="0"/>
              <a:t>Ajitasyon ve </a:t>
            </a:r>
            <a:r>
              <a:rPr lang="tr-TR" dirty="0" err="1"/>
              <a:t>konfüzyon</a:t>
            </a:r>
            <a:endParaRPr lang="tr-TR" dirty="0"/>
          </a:p>
          <a:p>
            <a:r>
              <a:rPr lang="tr-TR" dirty="0" err="1"/>
              <a:t>Dilüsyon</a:t>
            </a:r>
            <a:r>
              <a:rPr lang="tr-TR" dirty="0"/>
              <a:t> nedeniyle </a:t>
            </a:r>
            <a:r>
              <a:rPr lang="tr-TR" dirty="0" err="1"/>
              <a:t>Hb,Hct,BUN</a:t>
            </a:r>
            <a:r>
              <a:rPr lang="tr-TR" dirty="0"/>
              <a:t> düşüklüğü</a:t>
            </a:r>
          </a:p>
        </p:txBody>
      </p:sp>
    </p:spTree>
    <p:extLst>
      <p:ext uri="{BB962C8B-B14F-4D97-AF65-F5344CB8AC3E}">
        <p14:creationId xmlns:p14="http://schemas.microsoft.com/office/powerpoint/2010/main" val="1298466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898525"/>
            <a:ext cx="7924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b="1" dirty="0" err="1" smtClean="0"/>
              <a:t>Hipopotasemi</a:t>
            </a:r>
            <a:r>
              <a:rPr lang="tr-TR" b="1" dirty="0" smtClean="0"/>
              <a:t>-</a:t>
            </a:r>
            <a:r>
              <a:rPr lang="tr-TR" b="1" dirty="0" err="1" smtClean="0"/>
              <a:t>Hipokalemi</a:t>
            </a:r>
            <a:r>
              <a:rPr lang="tr-TR" b="1" dirty="0" smtClean="0"/>
              <a:t> </a:t>
            </a:r>
            <a:br>
              <a:rPr lang="tr-TR" b="1" dirty="0" smtClean="0"/>
            </a:b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7512" y="2847975"/>
            <a:ext cx="8030688" cy="3476625"/>
          </a:xfrm>
        </p:spPr>
        <p:txBody>
          <a:bodyPr>
            <a:normAutofit/>
          </a:bodyPr>
          <a:lstStyle/>
          <a:p>
            <a:pPr marL="274320" indent="-274320">
              <a:lnSpc>
                <a:spcPct val="90000"/>
              </a:lnSpc>
              <a:buClr>
                <a:srgbClr val="CC00CC"/>
              </a:buClr>
              <a:buNone/>
              <a:defRPr/>
            </a:pPr>
            <a:r>
              <a:rPr lang="tr-TR" sz="2000" dirty="0" smtClean="0"/>
              <a:t>Serum potasyum düzeyinin 3.5mEq/</a:t>
            </a:r>
            <a:r>
              <a:rPr lang="tr-TR" sz="2000" dirty="0" err="1" smtClean="0"/>
              <a:t>L’den</a:t>
            </a:r>
            <a:r>
              <a:rPr lang="tr-TR" sz="2000" dirty="0" smtClean="0"/>
              <a:t> az olması durumudur.</a:t>
            </a:r>
          </a:p>
          <a:p>
            <a:pPr marL="274320" indent="-274320">
              <a:lnSpc>
                <a:spcPct val="90000"/>
              </a:lnSpc>
              <a:buClr>
                <a:srgbClr val="CC00CC"/>
              </a:buClr>
              <a:buNone/>
              <a:defRPr/>
            </a:pPr>
            <a:r>
              <a:rPr lang="tr-TR" sz="2000" dirty="0" smtClean="0"/>
              <a:t>Neden: </a:t>
            </a:r>
          </a:p>
          <a:p>
            <a:pPr marL="274320" indent="-274320">
              <a:lnSpc>
                <a:spcPct val="90000"/>
              </a:lnSpc>
              <a:buClr>
                <a:srgbClr val="CC00CC"/>
              </a:buClr>
              <a:buFont typeface="Wingdings" pitchFamily="2" charset="2"/>
              <a:buChar char="Ø"/>
              <a:defRPr/>
            </a:pPr>
            <a:r>
              <a:rPr lang="tr-TR" sz="2000" dirty="0" smtClean="0"/>
              <a:t>Diyet ile potasyumun yetersiz alınması</a:t>
            </a:r>
          </a:p>
          <a:p>
            <a:pPr marL="274320" indent="-274320">
              <a:lnSpc>
                <a:spcPct val="90000"/>
              </a:lnSpc>
              <a:buClr>
                <a:srgbClr val="CC00CC"/>
              </a:buClr>
              <a:buFont typeface="Wingdings" pitchFamily="2" charset="2"/>
              <a:buChar char="Ø"/>
              <a:defRPr/>
            </a:pPr>
            <a:r>
              <a:rPr lang="tr-TR" sz="2000" dirty="0" smtClean="0"/>
              <a:t>Potasyumun fazla kaybı</a:t>
            </a:r>
          </a:p>
          <a:p>
            <a:pPr marL="274320" indent="-274320">
              <a:lnSpc>
                <a:spcPct val="90000"/>
              </a:lnSpc>
              <a:buClr>
                <a:srgbClr val="CC00CC"/>
              </a:buClr>
              <a:buFont typeface="Wingdings" pitchFamily="2" charset="2"/>
              <a:buChar char="Ø"/>
              <a:defRPr/>
            </a:pPr>
            <a:r>
              <a:rPr lang="tr-TR" sz="2000" dirty="0" smtClean="0"/>
              <a:t>Tedaviye bağlı nedenler (</a:t>
            </a:r>
            <a:r>
              <a:rPr lang="tr-TR" sz="2000" dirty="0" err="1" smtClean="0"/>
              <a:t>diüretikler</a:t>
            </a:r>
            <a:r>
              <a:rPr lang="tr-TR" sz="2000" dirty="0" smtClean="0"/>
              <a:t>  vb.)</a:t>
            </a:r>
          </a:p>
          <a:p>
            <a:pPr marL="274320" indent="-274320">
              <a:lnSpc>
                <a:spcPct val="90000"/>
              </a:lnSpc>
              <a:buClr>
                <a:srgbClr val="CC00CC"/>
              </a:buClr>
              <a:buFont typeface="Wingdings" pitchFamily="2" charset="2"/>
              <a:buChar char="Ø"/>
              <a:defRPr/>
            </a:pPr>
            <a:r>
              <a:rPr lang="tr-TR" sz="2000" dirty="0" smtClean="0"/>
              <a:t>Stres sendromu , </a:t>
            </a:r>
            <a:r>
              <a:rPr lang="tr-TR" sz="2000" dirty="0" err="1" smtClean="0"/>
              <a:t>hiperinsülizm</a:t>
            </a:r>
            <a:r>
              <a:rPr lang="tr-TR" sz="2000" dirty="0" smtClean="0"/>
              <a:t> gibi </a:t>
            </a:r>
            <a:r>
              <a:rPr lang="tr-TR" sz="2000" dirty="0" err="1" smtClean="0"/>
              <a:t>metabolik</a:t>
            </a:r>
            <a:r>
              <a:rPr lang="tr-TR" sz="2000" dirty="0" smtClean="0"/>
              <a:t> hastalıklar</a:t>
            </a:r>
            <a:endParaRPr lang="tr-TR" sz="2400" dirty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tr-TR" sz="2000" dirty="0" smtClean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2000" dirty="0" smtClean="0"/>
              <a:t>Amaç: Potasyum kaybını yerine koymaktır.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3294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1"/>
            <a:ext cx="7772400" cy="1136652"/>
          </a:xfrm>
        </p:spPr>
        <p:txBody>
          <a:bodyPr/>
          <a:lstStyle/>
          <a:p>
            <a:r>
              <a:rPr lang="tr-TR" sz="3200" b="1" dirty="0" err="1" smtClean="0">
                <a:latin typeface="Comic Sans MS" pitchFamily="66" charset="0"/>
              </a:rPr>
              <a:t>Hiperpotasemi</a:t>
            </a:r>
            <a:r>
              <a:rPr lang="tr-TR" sz="3200" dirty="0" smtClean="0">
                <a:latin typeface="Comic Sans MS" pitchFamily="66" charset="0"/>
              </a:rPr>
              <a:t>: </a:t>
            </a:r>
            <a:r>
              <a:rPr lang="tr-TR" sz="3200" dirty="0" smtClean="0"/>
              <a:t>Serum </a:t>
            </a:r>
            <a:r>
              <a:rPr lang="tr-TR" sz="3200" dirty="0"/>
              <a:t>potasyumunun 5mEq/L den fazla olmasıdır</a:t>
            </a:r>
            <a:r>
              <a:rPr lang="tr-TR" sz="3200" dirty="0" smtClean="0"/>
              <a:t>.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686800" cy="4038600"/>
          </a:xfrm>
        </p:spPr>
        <p:txBody>
          <a:bodyPr>
            <a:normAutofit/>
          </a:bodyPr>
          <a:lstStyle/>
          <a:p>
            <a:pPr marL="274320" indent="-274320">
              <a:buClr>
                <a:srgbClr val="3333FF"/>
              </a:buClr>
              <a:buNone/>
              <a:defRPr/>
            </a:pPr>
            <a:r>
              <a:rPr lang="tr-TR" sz="2400" b="1" dirty="0" smtClean="0"/>
              <a:t>Belirti ve </a:t>
            </a:r>
            <a:r>
              <a:rPr lang="tr-TR" sz="2400" b="1" dirty="0"/>
              <a:t>Bulgular;</a:t>
            </a:r>
          </a:p>
          <a:p>
            <a:pPr eaLnBrk="1" hangingPunct="1">
              <a:buFont typeface="Wingdings" pitchFamily="2" charset="2"/>
              <a:buBlip>
                <a:blip r:embed="rId2"/>
              </a:buBlip>
              <a:defRPr/>
            </a:pPr>
            <a:r>
              <a:rPr lang="tr-TR" sz="2400" dirty="0"/>
              <a:t>Serum potasyum seviyesi 6mEq/L den fazladır.</a:t>
            </a:r>
          </a:p>
          <a:p>
            <a:pPr eaLnBrk="1" hangingPunct="1">
              <a:buFont typeface="Wingdings" pitchFamily="2" charset="2"/>
              <a:buBlip>
                <a:blip r:embed="rId2"/>
              </a:buBlip>
              <a:defRPr/>
            </a:pPr>
            <a:r>
              <a:rPr lang="tr-TR" sz="2400" dirty="0"/>
              <a:t>İskelet kasında zayıflık ve kasılma gücünde azalma </a:t>
            </a:r>
            <a:r>
              <a:rPr lang="tr-TR" sz="2400" dirty="0" smtClean="0"/>
              <a:t>, </a:t>
            </a:r>
            <a:r>
              <a:rPr lang="tr-TR" sz="2400" dirty="0"/>
              <a:t>solunum ve konuşma kaslarında paralizi</a:t>
            </a:r>
          </a:p>
          <a:p>
            <a:pPr eaLnBrk="1" hangingPunct="1">
              <a:buFont typeface="Wingdings" pitchFamily="2" charset="2"/>
              <a:buBlip>
                <a:blip r:embed="rId2"/>
              </a:buBlip>
              <a:defRPr/>
            </a:pPr>
            <a:r>
              <a:rPr lang="tr-TR" sz="2400" dirty="0"/>
              <a:t>Bulantı, aralıklı </a:t>
            </a:r>
            <a:r>
              <a:rPr lang="tr-TR" sz="2400" dirty="0" err="1"/>
              <a:t>intestinal</a:t>
            </a:r>
            <a:r>
              <a:rPr lang="tr-TR" sz="2400" dirty="0"/>
              <a:t> kolik, </a:t>
            </a:r>
            <a:r>
              <a:rPr lang="tr-TR" sz="2400" dirty="0" err="1" smtClean="0"/>
              <a:t>diyare</a:t>
            </a:r>
            <a:endParaRPr lang="tr-TR" sz="2400" dirty="0"/>
          </a:p>
          <a:p>
            <a:pPr eaLnBrk="1" hangingPunct="1">
              <a:buFont typeface="Wingdings" pitchFamily="2" charset="2"/>
              <a:buBlip>
                <a:blip r:embed="rId2"/>
              </a:buBlip>
              <a:defRPr/>
            </a:pPr>
            <a:r>
              <a:rPr lang="tr-TR" sz="2400" dirty="0" err="1"/>
              <a:t>Oligüri</a:t>
            </a:r>
            <a:r>
              <a:rPr lang="tr-TR" sz="2400" dirty="0"/>
              <a:t>, anüri görülür. </a:t>
            </a:r>
          </a:p>
          <a:p>
            <a:pPr marL="274320" indent="-274320">
              <a:buClr>
                <a:srgbClr val="3333FF"/>
              </a:buClr>
              <a:buFont typeface="Wingdings" pitchFamily="2" charset="2"/>
              <a:buChar char="Ø"/>
              <a:defRPr/>
            </a:pPr>
            <a:endParaRPr lang="tr-TR" sz="2400" dirty="0"/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2817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Başlık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936625"/>
          </a:xfrm>
        </p:spPr>
        <p:txBody>
          <a:bodyPr/>
          <a:lstStyle/>
          <a:p>
            <a:pPr eaLnBrk="1" hangingPunct="1"/>
            <a:r>
              <a:rPr lang="tr-TR" dirty="0" err="1" smtClean="0"/>
              <a:t>Hipokalsemi</a:t>
            </a:r>
            <a:endParaRPr lang="tr-TR" dirty="0" smtClean="0"/>
          </a:p>
        </p:txBody>
      </p:sp>
      <p:sp>
        <p:nvSpPr>
          <p:cNvPr id="46083" name="2 İçerik Yer Tutucusu"/>
          <p:cNvSpPr>
            <a:spLocks noGrp="1"/>
          </p:cNvSpPr>
          <p:nvPr>
            <p:ph idx="1"/>
          </p:nvPr>
        </p:nvSpPr>
        <p:spPr>
          <a:xfrm>
            <a:off x="500062" y="1447800"/>
            <a:ext cx="8339138" cy="4876803"/>
          </a:xfrm>
        </p:spPr>
        <p:txBody>
          <a:bodyPr/>
          <a:lstStyle/>
          <a:p>
            <a:pPr eaLnBrk="1" hangingPunct="1"/>
            <a:r>
              <a:rPr lang="tr-TR" sz="2000" dirty="0" smtClean="0"/>
              <a:t>Serum </a:t>
            </a:r>
            <a:r>
              <a:rPr lang="tr-TR" sz="2000" dirty="0" err="1" smtClean="0"/>
              <a:t>Ca</a:t>
            </a:r>
            <a:r>
              <a:rPr lang="tr-TR" sz="2000" dirty="0" smtClean="0"/>
              <a:t> 4.5 </a:t>
            </a:r>
            <a:r>
              <a:rPr lang="tr-TR" sz="2000" dirty="0" err="1" smtClean="0"/>
              <a:t>mEg</a:t>
            </a:r>
            <a:r>
              <a:rPr lang="tr-TR" sz="2000" dirty="0" smtClean="0"/>
              <a:t>/L’nin altına düşmesidir. </a:t>
            </a:r>
          </a:p>
          <a:p>
            <a:pPr>
              <a:buNone/>
            </a:pPr>
            <a:r>
              <a:rPr lang="tr-TR" sz="2000" b="1" dirty="0" smtClean="0"/>
              <a:t>Belirti Bulgular: </a:t>
            </a:r>
          </a:p>
          <a:p>
            <a:r>
              <a:rPr lang="tr-TR" sz="2000" dirty="0" smtClean="0"/>
              <a:t>ağrılı kas spazmı, </a:t>
            </a:r>
          </a:p>
          <a:p>
            <a:r>
              <a:rPr lang="tr-TR" sz="2000" dirty="0" smtClean="0"/>
              <a:t>yüzde </a:t>
            </a:r>
            <a:r>
              <a:rPr lang="tr-TR" sz="2000" dirty="0" err="1" smtClean="0"/>
              <a:t>tetaniler</a:t>
            </a:r>
            <a:r>
              <a:rPr lang="tr-TR" sz="2000" dirty="0" smtClean="0"/>
              <a:t>, </a:t>
            </a:r>
          </a:p>
          <a:p>
            <a:r>
              <a:rPr lang="tr-TR" sz="2000" dirty="0" smtClean="0"/>
              <a:t>parmaklarda karıncalanma, aritmiler, </a:t>
            </a:r>
          </a:p>
          <a:p>
            <a:r>
              <a:rPr lang="tr-TR" sz="2000" dirty="0" smtClean="0"/>
              <a:t>serum fosfor değerinin artması</a:t>
            </a:r>
          </a:p>
          <a:p>
            <a:r>
              <a:rPr lang="tr-TR" sz="2000" dirty="0" smtClean="0"/>
              <a:t>Kanamaya eğilim, </a:t>
            </a:r>
            <a:r>
              <a:rPr lang="tr-TR" sz="2000" dirty="0" err="1" smtClean="0"/>
              <a:t>konvülsiyonlar</a:t>
            </a:r>
            <a:endParaRPr lang="tr-TR" sz="2000" dirty="0" smtClean="0"/>
          </a:p>
          <a:p>
            <a:r>
              <a:rPr lang="tr-TR" sz="2000" dirty="0" err="1" smtClean="0"/>
              <a:t>Chvostek</a:t>
            </a:r>
            <a:r>
              <a:rPr lang="tr-TR" sz="2000" dirty="0" smtClean="0"/>
              <a:t> ve </a:t>
            </a:r>
            <a:r>
              <a:rPr lang="tr-TR" sz="2000" dirty="0" err="1" smtClean="0"/>
              <a:t>trossea</a:t>
            </a:r>
            <a:r>
              <a:rPr lang="tr-TR" sz="2000" dirty="0" smtClean="0"/>
              <a:t> bulgusu</a:t>
            </a:r>
          </a:p>
          <a:p>
            <a:pPr>
              <a:buNone/>
            </a:pPr>
            <a:endParaRPr lang="tr-TR" sz="2000" dirty="0" smtClean="0"/>
          </a:p>
          <a:p>
            <a:pPr>
              <a:buNone/>
            </a:pPr>
            <a:r>
              <a:rPr lang="tr-TR" sz="2000" dirty="0" smtClean="0"/>
              <a:t>	</a:t>
            </a:r>
            <a:r>
              <a:rPr lang="tr-TR" sz="2000" i="1" dirty="0" err="1" smtClean="0"/>
              <a:t>Trossea</a:t>
            </a:r>
            <a:r>
              <a:rPr lang="tr-TR" sz="2000" i="1" dirty="0" smtClean="0"/>
              <a:t> bulgusu: </a:t>
            </a:r>
            <a:r>
              <a:rPr lang="tr-TR" sz="2000" i="1" dirty="0" err="1" smtClean="0"/>
              <a:t>Trousseau</a:t>
            </a:r>
            <a:r>
              <a:rPr lang="tr-TR" sz="2000" i="1" dirty="0" smtClean="0"/>
              <a:t> belirtisi ise tansiyon aleti manşonunun </a:t>
            </a:r>
            <a:r>
              <a:rPr lang="tr-TR" sz="2000" i="1" dirty="0" err="1" smtClean="0"/>
              <a:t>sistolik</a:t>
            </a:r>
            <a:r>
              <a:rPr lang="tr-TR" sz="2000" i="1" dirty="0" smtClean="0"/>
              <a:t> kan basıncının üzerinde 3 </a:t>
            </a:r>
            <a:r>
              <a:rPr lang="tr-TR" sz="2000" i="1" dirty="0" err="1" smtClean="0"/>
              <a:t>dk</a:t>
            </a:r>
            <a:r>
              <a:rPr lang="tr-TR" sz="2000" i="1" dirty="0" smtClean="0"/>
              <a:t>. şişirilmiş olarak kalması sonucu ortaya çıkan </a:t>
            </a:r>
            <a:r>
              <a:rPr lang="tr-TR" sz="2000" i="1" dirty="0" err="1" smtClean="0"/>
              <a:t>karpopedal</a:t>
            </a:r>
            <a:r>
              <a:rPr lang="tr-TR" sz="2000" i="1" dirty="0" smtClean="0"/>
              <a:t> spazmdır. </a:t>
            </a:r>
          </a:p>
          <a:p>
            <a:endParaRPr lang="tr-TR" sz="2000" dirty="0" smtClean="0"/>
          </a:p>
          <a:p>
            <a:pPr eaLnBrk="1" hangingPunct="1"/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169316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Başlık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b="1" dirty="0" err="1" smtClean="0"/>
              <a:t>Hiperkalsemi</a:t>
            </a:r>
            <a:endParaRPr lang="tr-TR" b="1" dirty="0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695825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smtClean="0"/>
              <a:t>Serum kalsiyum düzeyinin 5.8mEg/L ‘</a:t>
            </a:r>
            <a:r>
              <a:rPr lang="tr-TR" dirty="0" err="1" smtClean="0"/>
              <a:t>nin</a:t>
            </a:r>
            <a:r>
              <a:rPr lang="tr-TR" dirty="0" smtClean="0"/>
              <a:t> üstüne çıkmasıdır.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smtClean="0"/>
              <a:t>Amaç: plazma kalsiyumunu normal seviyeye indirmek ve komplikasyonları önlemektir.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9743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Başlık"/>
          <p:cNvSpPr>
            <a:spLocks noGrp="1"/>
          </p:cNvSpPr>
          <p:nvPr>
            <p:ph type="title"/>
          </p:nvPr>
        </p:nvSpPr>
        <p:spPr>
          <a:xfrm>
            <a:off x="914400" y="381000"/>
            <a:ext cx="6615113" cy="936625"/>
          </a:xfrm>
        </p:spPr>
        <p:txBody>
          <a:bodyPr/>
          <a:lstStyle/>
          <a:p>
            <a:pPr eaLnBrk="1" hangingPunct="1"/>
            <a:r>
              <a:rPr lang="tr-TR" sz="4000" dirty="0" err="1" smtClean="0"/>
              <a:t>Hipomagnezemi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28650" y="1600201"/>
            <a:ext cx="8379619" cy="4579938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smtClean="0"/>
              <a:t>Serum magnezyum düzeyinin 1.5mEg/</a:t>
            </a:r>
            <a:r>
              <a:rPr lang="tr-TR" dirty="0" err="1" smtClean="0"/>
              <a:t>L’nin</a:t>
            </a:r>
            <a:r>
              <a:rPr lang="tr-TR" dirty="0" smtClean="0"/>
              <a:t> altına düşmesi durumudur.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tr-TR" b="1" dirty="0" smtClean="0"/>
              <a:t>Amaç: </a:t>
            </a:r>
            <a:r>
              <a:rPr lang="tr-TR" dirty="0" smtClean="0"/>
              <a:t>plazma Mg normal seviyeye çıkarmak ve komplikasyonları önlemektir.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0317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43000" y="381000"/>
            <a:ext cx="6615113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b="1" dirty="0" err="1" smtClean="0"/>
              <a:t>Hipermagnezemi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81000" y="1828800"/>
            <a:ext cx="8401050" cy="3781424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smtClean="0"/>
              <a:t>Serum Mg seviyesinin 2.5mEq/</a:t>
            </a:r>
            <a:r>
              <a:rPr lang="tr-TR" dirty="0" err="1" smtClean="0"/>
              <a:t>L’nin</a:t>
            </a:r>
            <a:r>
              <a:rPr lang="tr-TR" dirty="0" smtClean="0"/>
              <a:t> üstünde olması durumudur.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tr-TR" dirty="0" smtClean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dirty="0" smtClean="0"/>
              <a:t>Amaç: plazma Mg normal seviyeye çıkarmak ve komplikasyonları önlemektir.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4120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1680" y="1142984"/>
            <a:ext cx="6237906" cy="211456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400" dirty="0" smtClean="0">
                <a:solidFill>
                  <a:schemeClr val="tx1"/>
                </a:solidFill>
                <a:effectLst/>
              </a:rPr>
              <a:t>ASİT-BAZ  DENGESİ </a:t>
            </a:r>
            <a:r>
              <a:rPr lang="tr-TR" sz="4400" dirty="0">
                <a:solidFill>
                  <a:schemeClr val="tx1"/>
                </a:solidFill>
                <a:effectLst/>
              </a:rPr>
              <a:t>VE DENGESİZLİKLERİ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8283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>
                <a:solidFill>
                  <a:schemeClr val="tx1"/>
                </a:solidFill>
              </a:rPr>
              <a:t>Asit-Baz Dengesi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4" y="1600200"/>
            <a:ext cx="8588376" cy="48529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sz="2800" dirty="0" smtClean="0"/>
              <a:t>H+’nu dengesi ve dengesizlikleri , genellikle asit-baz dengesi ve dengesizlikleri adı altında incelenmektedir.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sz="2800" dirty="0" smtClean="0"/>
              <a:t> </a:t>
            </a:r>
            <a:r>
              <a:rPr lang="tr-TR" sz="2800" i="1" u="sng" dirty="0" smtClean="0">
                <a:solidFill>
                  <a:srgbClr val="FF66CC"/>
                </a:solidFill>
              </a:rPr>
              <a:t>Asit</a:t>
            </a:r>
            <a:r>
              <a:rPr lang="tr-TR" sz="2800" i="1" dirty="0" smtClean="0">
                <a:solidFill>
                  <a:srgbClr val="FF66CC"/>
                </a:solidFill>
              </a:rPr>
              <a:t>;</a:t>
            </a:r>
            <a:r>
              <a:rPr lang="tr-TR" sz="2800" i="1" dirty="0" smtClean="0"/>
              <a:t> </a:t>
            </a:r>
            <a:r>
              <a:rPr lang="tr-TR" sz="2800" dirty="0" smtClean="0"/>
              <a:t>solüsyon içinde H+’u bırakan bileşiğe “</a:t>
            </a:r>
            <a:r>
              <a:rPr lang="tr-TR" sz="2800" dirty="0" err="1" smtClean="0"/>
              <a:t>asit”denir</a:t>
            </a:r>
            <a:r>
              <a:rPr lang="tr-TR" sz="2800" dirty="0" smtClean="0"/>
              <a:t>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sz="2800" i="1" u="sng" dirty="0" smtClean="0">
                <a:solidFill>
                  <a:srgbClr val="FF66CC"/>
                </a:solidFill>
              </a:rPr>
              <a:t>Baz</a:t>
            </a:r>
            <a:r>
              <a:rPr lang="tr-TR" sz="2800" i="1" dirty="0" smtClean="0">
                <a:solidFill>
                  <a:srgbClr val="FF66CC"/>
                </a:solidFill>
              </a:rPr>
              <a:t>;</a:t>
            </a:r>
            <a:r>
              <a:rPr lang="tr-TR" sz="2800" i="1" dirty="0" smtClean="0"/>
              <a:t>   </a:t>
            </a:r>
            <a:r>
              <a:rPr lang="tr-TR" sz="2800" dirty="0" smtClean="0"/>
              <a:t>solüsyon içinden H+’u alan ya da solüsyona OH- (hidroksil) iyonu bırakan bileşiğe “baz” denir.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tr-TR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50824" y="761999"/>
            <a:ext cx="8107389" cy="5694363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tr-TR" dirty="0" smtClean="0"/>
              <a:t>Bir solüsyonda asidin fazla bulunması solüsyonu asidik yapar ve </a:t>
            </a:r>
            <a:r>
              <a:rPr lang="tr-TR" dirty="0" err="1" smtClean="0"/>
              <a:t>pH</a:t>
            </a:r>
            <a:r>
              <a:rPr lang="tr-TR" dirty="0" smtClean="0"/>
              <a:t> değeri 7’nin altındadır.</a:t>
            </a:r>
          </a:p>
          <a:p>
            <a:pPr algn="ctr" eaLnBrk="1" hangingPunct="1">
              <a:lnSpc>
                <a:spcPct val="150000"/>
              </a:lnSpc>
            </a:pPr>
            <a:r>
              <a:rPr lang="tr-TR" dirty="0" err="1" smtClean="0"/>
              <a:t>pH</a:t>
            </a:r>
            <a:r>
              <a:rPr lang="tr-TR" dirty="0" smtClean="0"/>
              <a:t> değeri 7’nin üzerinde ise baziktir.</a:t>
            </a:r>
          </a:p>
          <a:p>
            <a:pPr algn="ctr" eaLnBrk="1" hangingPunct="1">
              <a:lnSpc>
                <a:spcPct val="150000"/>
              </a:lnSpc>
              <a:buNone/>
            </a:pPr>
            <a:endParaRPr lang="tr-TR" dirty="0" smtClean="0"/>
          </a:p>
        </p:txBody>
      </p:sp>
      <p:sp>
        <p:nvSpPr>
          <p:cNvPr id="62466" name="AutoShape 2" descr="acid base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149927"/>
          </a:xfrm>
        </p:spPr>
        <p:txBody>
          <a:bodyPr/>
          <a:lstStyle/>
          <a:p>
            <a:r>
              <a:rPr lang="tr-TR" sz="3200" u="sng" dirty="0" smtClean="0"/>
              <a:t>Tampon sistemler</a:t>
            </a:r>
          </a:p>
          <a:p>
            <a:pPr lvl="1"/>
            <a:r>
              <a:rPr lang="tr-TR" sz="2800" dirty="0" smtClean="0"/>
              <a:t>Bikarbonat karbondioksit tampon sistemi</a:t>
            </a:r>
          </a:p>
          <a:p>
            <a:pPr lvl="1"/>
            <a:r>
              <a:rPr lang="tr-TR" sz="2800" dirty="0" smtClean="0"/>
              <a:t>Fosfat tampon sistemi</a:t>
            </a:r>
          </a:p>
          <a:p>
            <a:pPr lvl="1"/>
            <a:r>
              <a:rPr lang="tr-TR" sz="2800" dirty="0" smtClean="0"/>
              <a:t>Protein tampon sistemi</a:t>
            </a:r>
          </a:p>
          <a:p>
            <a:pPr lvl="1"/>
            <a:r>
              <a:rPr lang="tr-TR" sz="2800" dirty="0" smtClean="0"/>
              <a:t>Hemoglobin tampon sistemi</a:t>
            </a:r>
          </a:p>
          <a:p>
            <a:pPr lvl="1"/>
            <a:r>
              <a:rPr lang="tr-TR" sz="2800" dirty="0" smtClean="0"/>
              <a:t>Böbrekler</a:t>
            </a:r>
          </a:p>
          <a:p>
            <a:pPr lvl="1"/>
            <a:r>
              <a:rPr lang="tr-TR" sz="2800" dirty="0" smtClean="0"/>
              <a:t>Akciğerler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4400" dirty="0" smtClean="0">
                <a:solidFill>
                  <a:schemeClr val="tx1"/>
                </a:solidFill>
              </a:rPr>
              <a:t>Asit-Baz   Dengesini  Düzenleyen Mekanizmalar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905000"/>
            <a:ext cx="8678892" cy="38862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endParaRPr lang="tr-TR" sz="2400" u="sng" dirty="0" smtClean="0"/>
          </a:p>
          <a:p>
            <a:pPr marL="274320" indent="-274320" algn="ctr" eaLnBrk="1" fontAlgn="auto" hangingPunct="1">
              <a:lnSpc>
                <a:spcPct val="2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2400" dirty="0" err="1" smtClean="0"/>
              <a:t>Metabolik</a:t>
            </a:r>
            <a:r>
              <a:rPr lang="tr-TR" sz="2400" dirty="0" smtClean="0"/>
              <a:t> </a:t>
            </a:r>
            <a:r>
              <a:rPr lang="tr-TR" sz="2400" dirty="0" err="1" smtClean="0"/>
              <a:t>Asidoz</a:t>
            </a:r>
            <a:endParaRPr lang="tr-TR" sz="2400" dirty="0" smtClean="0"/>
          </a:p>
          <a:p>
            <a:pPr marL="274320" indent="-274320" algn="ctr" eaLnBrk="1" fontAlgn="auto" hangingPunct="1">
              <a:lnSpc>
                <a:spcPct val="2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2400" dirty="0" err="1" smtClean="0"/>
              <a:t>Metabolik</a:t>
            </a:r>
            <a:r>
              <a:rPr lang="tr-TR" sz="2400" dirty="0" smtClean="0"/>
              <a:t> </a:t>
            </a:r>
            <a:r>
              <a:rPr lang="tr-TR" sz="2400" dirty="0" err="1" smtClean="0"/>
              <a:t>Alkoloz</a:t>
            </a:r>
            <a:endParaRPr lang="tr-TR" sz="2400" dirty="0" smtClean="0"/>
          </a:p>
          <a:p>
            <a:pPr marL="274320" indent="-274320" algn="ctr" eaLnBrk="1" fontAlgn="auto" hangingPunct="1">
              <a:lnSpc>
                <a:spcPct val="2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2400" dirty="0" err="1" smtClean="0"/>
              <a:t>Respiratuar</a:t>
            </a:r>
            <a:r>
              <a:rPr lang="tr-TR" sz="2400" dirty="0" smtClean="0"/>
              <a:t> </a:t>
            </a:r>
            <a:r>
              <a:rPr lang="tr-TR" sz="2400" dirty="0" err="1" smtClean="0"/>
              <a:t>Asidoz</a:t>
            </a:r>
            <a:endParaRPr lang="tr-TR" sz="2400" dirty="0" smtClean="0"/>
          </a:p>
          <a:p>
            <a:pPr marL="274320" indent="-274320" algn="ctr" eaLnBrk="1" fontAlgn="auto" hangingPunct="1">
              <a:lnSpc>
                <a:spcPct val="20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2400" dirty="0" err="1" smtClean="0"/>
              <a:t>Respiratuar</a:t>
            </a:r>
            <a:r>
              <a:rPr lang="tr-TR" sz="2400" dirty="0" smtClean="0"/>
              <a:t> </a:t>
            </a:r>
            <a:r>
              <a:rPr lang="tr-TR" sz="2400" dirty="0" err="1" smtClean="0"/>
              <a:t>Alkoloz</a:t>
            </a:r>
            <a:endParaRPr lang="tr-TR" sz="2400" dirty="0" smtClean="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8153400" cy="51667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accent1">
                    <a:satMod val="150000"/>
                  </a:schemeClr>
                </a:solidFill>
              </a:rPr>
              <a:t>  </a:t>
            </a:r>
            <a:r>
              <a:rPr lang="tr-TR" b="1" dirty="0" smtClean="0">
                <a:solidFill>
                  <a:schemeClr val="tx1"/>
                </a:solidFill>
              </a:rPr>
              <a:t>Asit – Baz  Dengesizlikleri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125539"/>
            <a:ext cx="8643998" cy="508954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tr-TR" sz="2400" dirty="0" smtClean="0"/>
              <a:t> Plazma bikarbonat düzeyindeki azalma ile ortaya çıkar. </a:t>
            </a:r>
            <a:r>
              <a:rPr lang="tr-TR" sz="2400" u="sng" dirty="0" smtClean="0">
                <a:solidFill>
                  <a:schemeClr val="accent1">
                    <a:lumMod val="75000"/>
                  </a:schemeClr>
                </a:solidFill>
              </a:rPr>
              <a:t>Hidrojen iyonunun vücut sıvılarında birikmesiyle </a:t>
            </a:r>
            <a:r>
              <a:rPr lang="tr-TR" sz="2400" u="sng" dirty="0" err="1" smtClean="0">
                <a:solidFill>
                  <a:schemeClr val="accent1">
                    <a:lumMod val="75000"/>
                  </a:schemeClr>
                </a:solidFill>
              </a:rPr>
              <a:t>pH</a:t>
            </a:r>
            <a:r>
              <a:rPr lang="tr-TR" sz="2400" u="sng" dirty="0" smtClean="0">
                <a:solidFill>
                  <a:schemeClr val="accent1">
                    <a:lumMod val="75000"/>
                  </a:schemeClr>
                </a:solidFill>
              </a:rPr>
              <a:t> düşer. </a:t>
            </a:r>
          </a:p>
          <a:p>
            <a:pPr eaLnBrk="1" hangingPunct="1">
              <a:buFontTx/>
              <a:buNone/>
            </a:pPr>
            <a:endParaRPr lang="tr-TR" sz="2400" u="sng" dirty="0" smtClean="0"/>
          </a:p>
          <a:p>
            <a:pPr eaLnBrk="1" hangingPunct="1">
              <a:buClr>
                <a:srgbClr val="FF9900"/>
              </a:buClr>
              <a:buFont typeface="Wingdings" pitchFamily="2" charset="2"/>
              <a:buChar char="Ø"/>
            </a:pPr>
            <a:r>
              <a:rPr lang="tr-TR" sz="2400" i="1" dirty="0" err="1" smtClean="0"/>
              <a:t>Metabolik</a:t>
            </a:r>
            <a:r>
              <a:rPr lang="tr-TR" sz="2400" i="1" dirty="0" smtClean="0"/>
              <a:t> asitlerin fazla yapımı (</a:t>
            </a:r>
            <a:r>
              <a:rPr lang="tr-TR" sz="2400" dirty="0" smtClean="0"/>
              <a:t>diyabet, açlık, ciddi enfeksiyonlar</a:t>
            </a:r>
            <a:r>
              <a:rPr lang="tr-TR" sz="2400" i="1" dirty="0" smtClean="0"/>
              <a:t>)</a:t>
            </a:r>
          </a:p>
          <a:p>
            <a:pPr eaLnBrk="1" hangingPunct="1">
              <a:buClr>
                <a:srgbClr val="FF9900"/>
              </a:buClr>
              <a:buFont typeface="Wingdings" pitchFamily="2" charset="2"/>
              <a:buChar char="Ø"/>
            </a:pPr>
            <a:r>
              <a:rPr lang="tr-TR" sz="2400" dirty="0" smtClean="0"/>
              <a:t> </a:t>
            </a:r>
            <a:r>
              <a:rPr lang="tr-TR" sz="2400" dirty="0" err="1" smtClean="0"/>
              <a:t>Metabolik</a:t>
            </a:r>
            <a:r>
              <a:rPr lang="tr-TR" sz="2400" dirty="0" smtClean="0"/>
              <a:t> asitlerin sindirim yoluyla fazla alınması (fazla yağlı, düşük karbonhidratlı diyet)</a:t>
            </a:r>
          </a:p>
          <a:p>
            <a:pPr eaLnBrk="1" hangingPunct="1">
              <a:buClr>
                <a:srgbClr val="FF9900"/>
              </a:buClr>
              <a:buFont typeface="Wingdings" pitchFamily="2" charset="2"/>
              <a:buChar char="Ø"/>
            </a:pPr>
            <a:r>
              <a:rPr lang="tr-TR" sz="2400" dirty="0" smtClean="0"/>
              <a:t>Bedenden fazla miktarda alkali kaybolduğunda (ishaller, pankreas ve safra </a:t>
            </a:r>
            <a:r>
              <a:rPr lang="tr-TR" sz="2400" dirty="0" err="1" smtClean="0"/>
              <a:t>sekresyonlarının</a:t>
            </a:r>
            <a:r>
              <a:rPr lang="tr-TR" sz="2400" dirty="0" smtClean="0"/>
              <a:t> fazla atılması)</a:t>
            </a:r>
          </a:p>
          <a:p>
            <a:pPr eaLnBrk="1" hangingPunct="1">
              <a:buClr>
                <a:srgbClr val="FF9900"/>
              </a:buClr>
              <a:buFont typeface="Wingdings" pitchFamily="2" charset="2"/>
              <a:buChar char="Ø"/>
            </a:pPr>
            <a:r>
              <a:rPr lang="tr-TR" sz="2400" dirty="0" smtClean="0"/>
              <a:t> Ciddi doku </a:t>
            </a:r>
            <a:r>
              <a:rPr lang="tr-TR" sz="2400" dirty="0" err="1" smtClean="0"/>
              <a:t>anoksisi</a:t>
            </a:r>
            <a:r>
              <a:rPr lang="tr-TR" sz="2400" dirty="0" smtClean="0"/>
              <a:t> (Bol laktik asit oluşur)</a:t>
            </a:r>
          </a:p>
          <a:p>
            <a:pPr eaLnBrk="1" hangingPunct="1">
              <a:buClr>
                <a:srgbClr val="FF9900"/>
              </a:buClr>
              <a:buFont typeface="Wingdings" pitchFamily="2" charset="2"/>
              <a:buChar char="Ø"/>
            </a:pPr>
            <a:r>
              <a:rPr lang="tr-TR" sz="2400" dirty="0" smtClean="0"/>
              <a:t>Yetersiz böbrek fonksiyonu (H</a:t>
            </a:r>
            <a:r>
              <a:rPr lang="tr-TR" sz="2400" baseline="30000" dirty="0" smtClean="0"/>
              <a:t>+</a:t>
            </a:r>
            <a:r>
              <a:rPr lang="tr-TR" sz="2400" dirty="0" smtClean="0"/>
              <a:t> u atılmayabilir, fazla HCO</a:t>
            </a:r>
            <a:r>
              <a:rPr lang="tr-TR" sz="2400" baseline="-25000" dirty="0" smtClean="0"/>
              <a:t>3</a:t>
            </a:r>
            <a:r>
              <a:rPr lang="tr-TR" sz="2400" dirty="0" smtClean="0"/>
              <a:t> kaybı)</a:t>
            </a:r>
          </a:p>
          <a:p>
            <a:pPr eaLnBrk="1" hangingPunct="1">
              <a:buFontTx/>
              <a:buNone/>
            </a:pPr>
            <a:endParaRPr lang="tr-TR" sz="2400" u="sng" dirty="0" smtClean="0"/>
          </a:p>
          <a:p>
            <a:pPr eaLnBrk="1" hangingPunct="1">
              <a:buFontTx/>
              <a:buNone/>
            </a:pPr>
            <a:endParaRPr lang="tr-TR" sz="2400" dirty="0" smtClean="0"/>
          </a:p>
          <a:p>
            <a:pPr eaLnBrk="1" hangingPunct="1"/>
            <a:endParaRPr lang="tr-TR" sz="2400" dirty="0" smtClean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7239000" cy="64294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Metabolik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Asidoz</a:t>
            </a:r>
            <a:endParaRPr lang="tr-TR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2857496"/>
            <a:ext cx="8643998" cy="4000504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sz="2400" dirty="0" smtClean="0"/>
              <a:t>Plazma bikarbonat değerinin artması ya da hidrojen iyonu konsantrasyonunun azalmasıyla gelişen durumdur.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tr-TR" dirty="0" smtClean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1142984"/>
            <a:ext cx="7920880" cy="6606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Metabolik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Alkoloz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09725"/>
            <a:ext cx="8536016" cy="4846638"/>
          </a:xfrm>
        </p:spPr>
        <p:txBody>
          <a:bodyPr/>
          <a:lstStyle/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dirty="0" err="1" smtClean="0"/>
              <a:t>Metabolik</a:t>
            </a:r>
            <a:r>
              <a:rPr lang="tr-TR" dirty="0" smtClean="0"/>
              <a:t> </a:t>
            </a:r>
            <a:r>
              <a:rPr lang="tr-TR" dirty="0" err="1" smtClean="0"/>
              <a:t>alkoloz</a:t>
            </a:r>
            <a:r>
              <a:rPr lang="tr-TR" dirty="0" smtClean="0"/>
              <a:t> genellikle </a:t>
            </a:r>
            <a:r>
              <a:rPr lang="tr-TR" dirty="0" err="1" smtClean="0"/>
              <a:t>asemptomatiktir</a:t>
            </a:r>
            <a:r>
              <a:rPr lang="tr-TR" dirty="0" smtClean="0"/>
              <a:t>.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dirty="0" err="1" smtClean="0"/>
              <a:t>Tetani</a:t>
            </a:r>
            <a:r>
              <a:rPr lang="tr-TR" dirty="0" smtClean="0"/>
              <a:t>,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dirty="0" err="1" smtClean="0"/>
              <a:t>Konvülsiyonlar</a:t>
            </a:r>
            <a:r>
              <a:rPr lang="tr-TR" dirty="0" smtClean="0"/>
              <a:t>,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dirty="0" err="1" smtClean="0"/>
              <a:t>Parestezi</a:t>
            </a:r>
            <a:r>
              <a:rPr lang="tr-TR" dirty="0" smtClean="0"/>
              <a:t>,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dirty="0" err="1" smtClean="0"/>
              <a:t>Karpopedal</a:t>
            </a:r>
            <a:r>
              <a:rPr lang="tr-TR" dirty="0" smtClean="0"/>
              <a:t> spazm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dirty="0" err="1" smtClean="0"/>
              <a:t>Yüzeyel</a:t>
            </a:r>
            <a:r>
              <a:rPr lang="tr-TR" dirty="0" smtClean="0"/>
              <a:t> ve yavaş solunum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dirty="0" smtClean="0"/>
              <a:t> Kardiyak </a:t>
            </a:r>
            <a:r>
              <a:rPr lang="tr-TR" dirty="0" err="1" smtClean="0"/>
              <a:t>arrest</a:t>
            </a:r>
            <a:r>
              <a:rPr lang="tr-TR" dirty="0" smtClean="0"/>
              <a:t> </a:t>
            </a:r>
            <a:endParaRPr lang="tr-TR" dirty="0" smtClean="0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20040"/>
            <a:ext cx="792088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600" dirty="0" smtClean="0">
                <a:solidFill>
                  <a:schemeClr val="tx1"/>
                </a:solidFill>
              </a:rPr>
              <a:t>Belirti ve Bulgular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836613"/>
            <a:ext cx="8659812" cy="5092717"/>
          </a:xfrm>
        </p:spPr>
        <p:txBody>
          <a:bodyPr rtlCol="0">
            <a:normAutofit fontScale="92500" lnSpcReduction="20000"/>
          </a:bodyPr>
          <a:lstStyle/>
          <a:p>
            <a:pPr marL="438912" indent="-32004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tr-TR" sz="2400" dirty="0" smtClean="0"/>
              <a:t>Beden sıvılarında  CO2 miktarının artması sonucu gelişir. </a:t>
            </a:r>
          </a:p>
          <a:p>
            <a:pPr marL="438912" indent="-32004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tr-TR" sz="2400" dirty="0" smtClean="0"/>
              <a:t>Akut ve kronik olarak ayrılır. Akut solunum </a:t>
            </a:r>
            <a:r>
              <a:rPr lang="tr-TR" sz="2400" dirty="0" err="1" smtClean="0"/>
              <a:t>asidozunda</a:t>
            </a:r>
            <a:r>
              <a:rPr lang="tr-TR" sz="2400" dirty="0" smtClean="0"/>
              <a:t> böbrekler durumu hemen </a:t>
            </a:r>
            <a:r>
              <a:rPr lang="tr-TR" sz="2400" dirty="0" err="1" smtClean="0"/>
              <a:t>kompanse</a:t>
            </a:r>
            <a:r>
              <a:rPr lang="tr-TR" sz="2400" dirty="0" smtClean="0"/>
              <a:t> edemediği için , serum bikarbonat düzeyi değişmez. </a:t>
            </a:r>
          </a:p>
          <a:p>
            <a:pPr marL="438912" indent="-32004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tr-TR" sz="2400" dirty="0" err="1" smtClean="0"/>
              <a:t>Asidoz</a:t>
            </a:r>
            <a:r>
              <a:rPr lang="tr-TR" sz="2400" dirty="0" smtClean="0"/>
              <a:t>  24-72 saat gibi bir süre sonra gelişirse buna kronik  </a:t>
            </a:r>
            <a:r>
              <a:rPr lang="tr-TR" sz="2400" b="1" dirty="0" err="1" smtClean="0"/>
              <a:t>respiratuar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asidoz</a:t>
            </a:r>
            <a:r>
              <a:rPr lang="tr-TR" sz="2400" b="1" dirty="0" smtClean="0"/>
              <a:t> </a:t>
            </a:r>
            <a:r>
              <a:rPr lang="tr-TR" sz="2400" dirty="0" smtClean="0"/>
              <a:t>denir.  Bu durumda </a:t>
            </a:r>
            <a:r>
              <a:rPr lang="tr-TR" sz="2400" dirty="0" err="1" smtClean="0"/>
              <a:t>kompansasyon</a:t>
            </a:r>
            <a:r>
              <a:rPr lang="tr-TR" sz="2400" dirty="0" smtClean="0"/>
              <a:t> için  böbreklerde bikarbonat sentezi artar ve serumdaki  düzeyi yükselir.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571184" cy="37265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Respiratuar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Asidoz</a:t>
            </a:r>
            <a:endParaRPr lang="tr-TR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43050"/>
            <a:ext cx="8321702" cy="4813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err="1" smtClean="0"/>
              <a:t>Dispne</a:t>
            </a:r>
            <a:r>
              <a:rPr lang="tr-TR" sz="2400" dirty="0" smtClean="0"/>
              <a:t> , 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Oryantasyon Bozukluğu ,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err="1" smtClean="0"/>
              <a:t>Stupor</a:t>
            </a:r>
            <a:r>
              <a:rPr lang="tr-TR" sz="2400" dirty="0" smtClean="0"/>
              <a:t>, Koma 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Taşikardi, 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Aritmi,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err="1" smtClean="0"/>
              <a:t>Siyanoz</a:t>
            </a:r>
            <a:r>
              <a:rPr lang="tr-TR" sz="2400" dirty="0" smtClean="0"/>
              <a:t> </a:t>
            </a:r>
          </a:p>
          <a:p>
            <a:pPr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pCO</a:t>
            </a:r>
            <a:r>
              <a:rPr lang="tr-TR" sz="1200" dirty="0" smtClean="0"/>
              <a:t>2</a:t>
            </a:r>
            <a:r>
              <a:rPr lang="tr-TR" sz="2400" dirty="0" smtClean="0"/>
              <a:t> Yükselmesi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Kan </a:t>
            </a:r>
            <a:r>
              <a:rPr lang="tr-TR" sz="2400" dirty="0" err="1" smtClean="0"/>
              <a:t>Ph</a:t>
            </a:r>
            <a:r>
              <a:rPr lang="tr-TR" sz="2400" dirty="0" smtClean="0"/>
              <a:t>&lt;7.35, 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HCO3 &gt;29meq/L </a:t>
            </a:r>
          </a:p>
          <a:p>
            <a:pPr eaLnBrk="1" hangingPunct="1">
              <a:lnSpc>
                <a:spcPct val="9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İdrar </a:t>
            </a:r>
            <a:r>
              <a:rPr lang="tr-TR" sz="2400" dirty="0" err="1" smtClean="0"/>
              <a:t>Ph</a:t>
            </a:r>
            <a:r>
              <a:rPr lang="tr-TR" sz="2400" dirty="0" smtClean="0"/>
              <a:t> 4.5 Tir 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20040"/>
            <a:ext cx="8464454" cy="8767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sz="3600" b="1" dirty="0" err="1" smtClean="0">
                <a:solidFill>
                  <a:schemeClr val="tx1"/>
                </a:solidFill>
              </a:rPr>
              <a:t>Respiratuar</a:t>
            </a:r>
            <a:r>
              <a:rPr lang="tr-TR" sz="3600" b="1" dirty="0" smtClean="0">
                <a:solidFill>
                  <a:schemeClr val="tx1"/>
                </a:solidFill>
              </a:rPr>
              <a:t> </a:t>
            </a:r>
            <a:r>
              <a:rPr lang="tr-TR" sz="3600" b="1" dirty="0" err="1" smtClean="0">
                <a:solidFill>
                  <a:schemeClr val="tx1"/>
                </a:solidFill>
              </a:rPr>
              <a:t>Asidozda</a:t>
            </a:r>
            <a:r>
              <a:rPr lang="tr-TR" sz="3600" b="1" dirty="0" smtClean="0">
                <a:solidFill>
                  <a:schemeClr val="tx1"/>
                </a:solidFill>
              </a:rPr>
              <a:t> Belirti ve Bulgu</a:t>
            </a:r>
            <a:r>
              <a:rPr lang="tr-TR" sz="4000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61230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sz="3600" b="1" dirty="0" err="1" smtClean="0">
                <a:solidFill>
                  <a:schemeClr val="tx1"/>
                </a:solidFill>
              </a:rPr>
              <a:t>Respiratuar</a:t>
            </a:r>
            <a:r>
              <a:rPr lang="tr-TR" sz="3600" b="1" dirty="0" smtClean="0">
                <a:solidFill>
                  <a:schemeClr val="tx1"/>
                </a:solidFill>
              </a:rPr>
              <a:t> </a:t>
            </a:r>
            <a:r>
              <a:rPr lang="tr-TR" sz="3600" b="1" dirty="0" err="1" smtClean="0">
                <a:solidFill>
                  <a:schemeClr val="tx1"/>
                </a:solidFill>
              </a:rPr>
              <a:t>Alkoloz</a:t>
            </a:r>
            <a:endParaRPr lang="tr-TR" sz="3600" b="1" dirty="0" smtClean="0">
              <a:solidFill>
                <a:schemeClr val="tx1"/>
              </a:solidFill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4" y="1052513"/>
            <a:ext cx="8512176" cy="5616575"/>
          </a:xfrm>
        </p:spPr>
        <p:txBody>
          <a:bodyPr rtlCol="0">
            <a:normAutofit/>
          </a:bodyPr>
          <a:lstStyle/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tr-TR" sz="2800" dirty="0" smtClean="0"/>
              <a:t>Solunum hızı ve derinliğinin artmasıyla, bedenden fazla miktarda CO</a:t>
            </a:r>
            <a:r>
              <a:rPr lang="tr-TR" sz="1400" dirty="0" smtClean="0"/>
              <a:t>2</a:t>
            </a:r>
            <a:r>
              <a:rPr lang="tr-TR" sz="2800" dirty="0" smtClean="0"/>
              <a:t> kaybıyla gelişir. Hidrojen iyonu konsantrasyonu azalır.</a:t>
            </a:r>
          </a:p>
          <a:p>
            <a:pPr marL="438912" indent="-3200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tr-TR" sz="2800" dirty="0" smtClean="0"/>
              <a:t> </a:t>
            </a:r>
          </a:p>
          <a:p>
            <a:pPr marL="438912" indent="-3200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tr-TR" sz="2800" dirty="0" smtClean="0"/>
              <a:t>Akut </a:t>
            </a:r>
            <a:r>
              <a:rPr lang="tr-TR" sz="2800" dirty="0" err="1" smtClean="0"/>
              <a:t>hiperventilasyon</a:t>
            </a:r>
            <a:r>
              <a:rPr lang="tr-TR" sz="2800" dirty="0" smtClean="0"/>
              <a:t> durumunda böbrekler durumu hemen </a:t>
            </a:r>
            <a:r>
              <a:rPr lang="tr-TR" sz="2800" dirty="0" err="1" smtClean="0"/>
              <a:t>kompanse</a:t>
            </a:r>
            <a:r>
              <a:rPr lang="tr-TR" sz="2800" dirty="0" smtClean="0"/>
              <a:t> edemez, serum HCO3 düzeyi değişmez ve akut solunum </a:t>
            </a:r>
            <a:r>
              <a:rPr lang="tr-TR" sz="2800" dirty="0" err="1" smtClean="0"/>
              <a:t>alkalozu</a:t>
            </a:r>
            <a:r>
              <a:rPr lang="tr-TR" sz="2800" dirty="0" smtClean="0"/>
              <a:t> gelişir. </a:t>
            </a:r>
          </a:p>
          <a:p>
            <a:pPr marL="438912" indent="-3200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tr-TR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609725"/>
            <a:ext cx="8286750" cy="4846638"/>
          </a:xfrm>
        </p:spPr>
        <p:txBody>
          <a:bodyPr/>
          <a:lstStyle/>
          <a:p>
            <a:pPr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800" dirty="0" smtClean="0"/>
              <a:t>Solunum </a:t>
            </a:r>
            <a:r>
              <a:rPr lang="tr-TR" sz="2800" dirty="0" err="1" smtClean="0"/>
              <a:t>alkolozunda</a:t>
            </a:r>
            <a:r>
              <a:rPr lang="tr-TR" sz="2800" dirty="0" smtClean="0"/>
              <a:t> nörolojik belirtiler daha kolay görülür, çünkü CO</a:t>
            </a:r>
            <a:r>
              <a:rPr lang="tr-TR" sz="1400" dirty="0" smtClean="0"/>
              <a:t>2</a:t>
            </a:r>
            <a:r>
              <a:rPr lang="tr-TR" sz="2800" dirty="0" smtClean="0"/>
              <a:t> kan beyin bariyerini kolay geçer.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800" dirty="0" err="1" smtClean="0"/>
              <a:t>chevostek</a:t>
            </a:r>
            <a:r>
              <a:rPr lang="tr-TR" sz="2800" dirty="0" smtClean="0"/>
              <a:t> bulgusu (+)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800" dirty="0" err="1" smtClean="0"/>
              <a:t>konvülsiyon</a:t>
            </a:r>
            <a:r>
              <a:rPr lang="tr-TR" sz="2800" dirty="0" smtClean="0"/>
              <a:t>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800" dirty="0" smtClean="0"/>
              <a:t>Kan </a:t>
            </a:r>
            <a:r>
              <a:rPr lang="tr-TR" sz="2800" dirty="0" err="1" smtClean="0"/>
              <a:t>pH’ı</a:t>
            </a:r>
            <a:r>
              <a:rPr lang="tr-TR" sz="2800" dirty="0" smtClean="0"/>
              <a:t> yükselir,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800" dirty="0" smtClean="0"/>
              <a:t>pCO2 düşer, </a:t>
            </a:r>
          </a:p>
          <a:p>
            <a:pPr eaLnBrk="1" hangingPunct="1"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800" dirty="0" smtClean="0"/>
              <a:t>serum potasyum düzeyi düşük olabilir.  EKG’de “U” dalgası görülür.</a:t>
            </a:r>
            <a:endParaRPr lang="tr-TR" dirty="0" smtClean="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003232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sz="3600" b="1" dirty="0" err="1" smtClean="0">
                <a:solidFill>
                  <a:schemeClr val="tx1"/>
                </a:solidFill>
              </a:rPr>
              <a:t>Respiratuar</a:t>
            </a:r>
            <a:r>
              <a:rPr lang="tr-TR" sz="3600" b="1" dirty="0" smtClean="0">
                <a:solidFill>
                  <a:schemeClr val="tx1"/>
                </a:solidFill>
              </a:rPr>
              <a:t> </a:t>
            </a:r>
            <a:r>
              <a:rPr lang="tr-TR" sz="3600" b="1" dirty="0" err="1" smtClean="0">
                <a:solidFill>
                  <a:schemeClr val="tx1"/>
                </a:solidFill>
              </a:rPr>
              <a:t>Alkolozda</a:t>
            </a:r>
            <a:r>
              <a:rPr lang="tr-TR" sz="3600" b="1" dirty="0" smtClean="0">
                <a:solidFill>
                  <a:schemeClr val="tx1"/>
                </a:solidFill>
              </a:rPr>
              <a:t> Belirti ve Bulgular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None/>
            </a:pPr>
            <a:r>
              <a:rPr lang="tr-TR" dirty="0" smtClean="0"/>
              <a:t>Hasta;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İlaç öyküsü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Kusma , </a:t>
            </a:r>
            <a:r>
              <a:rPr lang="tr-TR" sz="2400" dirty="0" err="1" smtClean="0"/>
              <a:t>diyare</a:t>
            </a:r>
            <a:r>
              <a:rPr lang="tr-TR" sz="2400" dirty="0" smtClean="0"/>
              <a:t> 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Kronik hastalık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Deri turgoru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Solunum sayısı , şekli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Bikarbonat düzeyi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err="1" smtClean="0"/>
              <a:t>Parsiyel</a:t>
            </a:r>
            <a:r>
              <a:rPr lang="tr-TR" sz="2400" dirty="0" smtClean="0"/>
              <a:t> karbondioksit düzeyi (pCO</a:t>
            </a:r>
            <a:r>
              <a:rPr lang="tr-TR" sz="1200" dirty="0" smtClean="0"/>
              <a:t>2</a:t>
            </a:r>
            <a:r>
              <a:rPr lang="tr-TR" sz="2400" dirty="0" smtClean="0"/>
              <a:t>)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Anyon açığı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İdrar elektrolit değerleri</a:t>
            </a:r>
          </a:p>
          <a:p>
            <a:pPr eaLnBrk="1" hangingPunct="1">
              <a:lnSpc>
                <a:spcPct val="800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tr-TR" sz="2400" dirty="0" smtClean="0"/>
              <a:t>Kan </a:t>
            </a:r>
            <a:r>
              <a:rPr lang="tr-TR" sz="2400" dirty="0" err="1" smtClean="0"/>
              <a:t>pH'ı</a:t>
            </a:r>
            <a:r>
              <a:rPr lang="tr-TR" sz="2400" dirty="0" smtClean="0"/>
              <a:t> açısından değerlendirilmelidir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357166"/>
            <a:ext cx="7239000" cy="80470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sz="3200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tr-TR" sz="3200" b="1" dirty="0" smtClean="0">
                <a:solidFill>
                  <a:schemeClr val="tx1"/>
                </a:solidFill>
              </a:rPr>
              <a:t>Asit-baz Dengesizliği Olan Hastanın                 </a:t>
            </a:r>
            <a:br>
              <a:rPr lang="tr-TR" sz="3200" b="1" dirty="0" smtClean="0">
                <a:solidFill>
                  <a:schemeClr val="tx1"/>
                </a:solidFill>
              </a:rPr>
            </a:br>
            <a:r>
              <a:rPr lang="tr-TR" sz="3200" b="1" dirty="0" smtClean="0">
                <a:solidFill>
                  <a:schemeClr val="tx1"/>
                </a:solidFill>
              </a:rPr>
              <a:t>  	Değerlendirilmesi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Zengin N, Ören B, İç Hastalıkları ve Kadın Sağlığı(Ebeler İçin),Nobel Tıp </a:t>
            </a:r>
            <a:r>
              <a:rPr lang="tr-TR" sz="2800" dirty="0" err="1" smtClean="0"/>
              <a:t>Kitabevi</a:t>
            </a:r>
            <a:r>
              <a:rPr lang="tr-TR" sz="2800" dirty="0" smtClean="0"/>
              <a:t>,  İstanbul, 2017</a:t>
            </a:r>
          </a:p>
          <a:p>
            <a:r>
              <a:rPr lang="tr-TR" sz="2800" dirty="0" err="1" smtClean="0"/>
              <a:t>Erdil</a:t>
            </a:r>
            <a:r>
              <a:rPr lang="tr-TR" sz="2800" dirty="0" smtClean="0"/>
              <a:t> F, Elbaş NÖ, Cerrahi Hastalıkları Hemşireliği.</a:t>
            </a:r>
            <a:r>
              <a:rPr lang="tr-TR" sz="2800" dirty="0" err="1" smtClean="0"/>
              <a:t>Aydoğdu</a:t>
            </a:r>
            <a:r>
              <a:rPr lang="tr-TR" sz="2800" dirty="0" smtClean="0"/>
              <a:t> Ofset, Ankara 2001.</a:t>
            </a:r>
          </a:p>
          <a:p>
            <a:r>
              <a:rPr lang="tr-TR" sz="2800" dirty="0" smtClean="0"/>
              <a:t>Akdemir N, </a:t>
            </a:r>
            <a:r>
              <a:rPr lang="tr-TR" sz="2800" dirty="0" err="1" smtClean="0"/>
              <a:t>Birol</a:t>
            </a:r>
            <a:r>
              <a:rPr lang="tr-TR" sz="2800" dirty="0" smtClean="0"/>
              <a:t> L, İç Hastalıkları ve Hemşirelik Bakımı. Sistem Ofset, Ankara, 2004.</a:t>
            </a:r>
          </a:p>
          <a:p>
            <a:r>
              <a:rPr lang="tr-TR" sz="2800" dirty="0" err="1" smtClean="0"/>
              <a:t>Karadakovan</a:t>
            </a:r>
            <a:r>
              <a:rPr lang="tr-TR" sz="2800" dirty="0" smtClean="0"/>
              <a:t> A, Eti Aslan F, Dahili ve Cerrahi Hastalıklarda Bakım. Akademisyen </a:t>
            </a:r>
            <a:r>
              <a:rPr lang="tr-TR" sz="2800" dirty="0" err="1" smtClean="0"/>
              <a:t>Kitabevi</a:t>
            </a:r>
            <a:r>
              <a:rPr lang="tr-TR" sz="2800" dirty="0" smtClean="0"/>
              <a:t>, Ankara, 2017</a:t>
            </a:r>
            <a:endParaRPr lang="tr-TR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50</TotalTime>
  <Words>1171</Words>
  <Application>Microsoft Office PowerPoint</Application>
  <PresentationFormat>Ekran Gösterisi (4:3)</PresentationFormat>
  <Paragraphs>225</Paragraphs>
  <Slides>37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3" baseType="lpstr">
      <vt:lpstr>Arial</vt:lpstr>
      <vt:lpstr>Calibri</vt:lpstr>
      <vt:lpstr>Comic Sans MS</vt:lpstr>
      <vt:lpstr>Wingdings</vt:lpstr>
      <vt:lpstr>Wingdings 2</vt:lpstr>
      <vt:lpstr>sunum_sablon (1)</vt:lpstr>
      <vt:lpstr>PowerPoint Sunusu</vt:lpstr>
      <vt:lpstr>Sıvı - Elektrolit ve Asit - Baz Dengesizlikleri</vt:lpstr>
      <vt:lpstr>Giriş </vt:lpstr>
      <vt:lpstr>Suyun Görevleri </vt:lpstr>
      <vt:lpstr>Vücut Sıvı Bölmeleri </vt:lpstr>
      <vt:lpstr>Sıvı ve Elektrolitlerin Hareketlilikleri</vt:lpstr>
      <vt:lpstr>PowerPoint Sunusu</vt:lpstr>
      <vt:lpstr>PowerPoint Sunusu</vt:lpstr>
      <vt:lpstr>Elektrolitlerin Görevleri </vt:lpstr>
      <vt:lpstr>Sıvı Elektrolit Dengesinin Düzenlenmesinde Etkili Olan Madde ve Mekanizmalar</vt:lpstr>
      <vt:lpstr>Sıvı ve Elektrolit Dengesini Düzenleyen Sistemler</vt:lpstr>
      <vt:lpstr>Sıvı - Elektrolit Dengesizlikleri</vt:lpstr>
      <vt:lpstr>Risk faktörleri </vt:lpstr>
      <vt:lpstr>Volüm Dengesizlikleri</vt:lpstr>
      <vt:lpstr>Hipovolemi (Sıvı volüm eksikliği)</vt:lpstr>
      <vt:lpstr>Hipovolemi (Sıvı volüm eksikliği)</vt:lpstr>
      <vt:lpstr>Hipervolemi ( Sıvı Fazlalığı)</vt:lpstr>
      <vt:lpstr>Hipopotasemi-Hipokalemi  </vt:lpstr>
      <vt:lpstr>Hiperpotasemi: Serum potasyumunun 5mEq/L den fazla olmasıdır. </vt:lpstr>
      <vt:lpstr>Hipokalsemi</vt:lpstr>
      <vt:lpstr>Hiperkalsemi</vt:lpstr>
      <vt:lpstr>Hipomagnezemi</vt:lpstr>
      <vt:lpstr>Hipermagnezemi</vt:lpstr>
      <vt:lpstr>ASİT-BAZ  DENGESİ VE DENGESİZLİKLERİ</vt:lpstr>
      <vt:lpstr>Asit-Baz Dengesi</vt:lpstr>
      <vt:lpstr>PowerPoint Sunusu</vt:lpstr>
      <vt:lpstr>Asit-Baz   Dengesini  Düzenleyen Mekanizmalar</vt:lpstr>
      <vt:lpstr>  Asit – Baz  Dengesizlikleri</vt:lpstr>
      <vt:lpstr> Metabolik Asidoz</vt:lpstr>
      <vt:lpstr> Metabolik Alkoloz </vt:lpstr>
      <vt:lpstr>Belirti ve Bulgular </vt:lpstr>
      <vt:lpstr> Respiratuar Asidoz</vt:lpstr>
      <vt:lpstr> Respiratuar Asidozda Belirti ve Bulgu </vt:lpstr>
      <vt:lpstr> Respiratuar Alkoloz</vt:lpstr>
      <vt:lpstr> Respiratuar Alkolozda Belirti ve Bulgular</vt:lpstr>
      <vt:lpstr>  Asit-baz Dengesizliği Olan Hastanın                     Değerlendirilmesi</vt:lpstr>
      <vt:lpstr>Kaynaklar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</dc:creator>
  <cp:lastModifiedBy>NEŞE KARAKAYA</cp:lastModifiedBy>
  <cp:revision>7</cp:revision>
  <cp:lastPrinted>1601-01-01T00:00:00Z</cp:lastPrinted>
  <dcterms:created xsi:type="dcterms:W3CDTF">2020-01-15T09:50:41Z</dcterms:created>
  <dcterms:modified xsi:type="dcterms:W3CDTF">2020-11-30T13:02:22Z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