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77" r:id="rId2"/>
    <p:sldId id="292"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a:t>Asıl başlık stilini düzenlemek için tıklayın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3435978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1041724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3600250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BC008F1-346F-4BEF-BA55-7ADFD57EC2E8}" type="datetimeFigureOut">
              <a:rPr lang="tr-TR" smtClean="0"/>
              <a:t>12.10.2020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3629317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BC008F1-346F-4BEF-BA55-7ADFD57EC2E8}" type="datetimeFigureOut">
              <a:rPr lang="tr-TR" smtClean="0"/>
              <a:t>12.10.2020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648025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7" name="Date Placeholder 2"/>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3"/>
          <p:cNvSpPr>
            <a:spLocks noGrp="1"/>
          </p:cNvSpPr>
          <p:nvPr>
            <p:ph type="ftr" sz="quarter" idx="11"/>
          </p:nvPr>
        </p:nvSpPr>
        <p:spPr/>
        <p:txBody>
          <a:bodyPr/>
          <a:lstStyle/>
          <a:p>
            <a:endParaRPr lang="tr-TR"/>
          </a:p>
        </p:txBody>
      </p:sp>
      <p:sp>
        <p:nvSpPr>
          <p:cNvPr id="6" name="Slide Number Placeholder 4"/>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2510475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2"/>
          <p:cNvSpPr>
            <a:spLocks noGrp="1"/>
          </p:cNvSpPr>
          <p:nvPr>
            <p:ph type="ftr" sz="quarter" idx="11"/>
          </p:nvPr>
        </p:nvSpPr>
        <p:spPr/>
        <p:txBody>
          <a:bodyPr/>
          <a:lstStyle/>
          <a:p>
            <a:endParaRPr lang="tr-TR"/>
          </a:p>
        </p:txBody>
      </p:sp>
      <p:sp>
        <p:nvSpPr>
          <p:cNvPr id="6" name="Slide Number Placeholder 3"/>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1741001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7" name="Date Placeholder 4"/>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5"/>
          <p:cNvSpPr>
            <a:spLocks noGrp="1"/>
          </p:cNvSpPr>
          <p:nvPr>
            <p:ph type="ftr" sz="quarter" idx="11"/>
          </p:nvPr>
        </p:nvSpPr>
        <p:spPr/>
        <p:txBody>
          <a:bodyPr/>
          <a:lstStyle/>
          <a:p>
            <a:endParaRPr lang="tr-TR"/>
          </a:p>
        </p:txBody>
      </p:sp>
      <p:sp>
        <p:nvSpPr>
          <p:cNvPr id="6" name="Slide Number Placeholder 6"/>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3656114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BC008F1-346F-4BEF-BA55-7ADFD57EC2E8}" type="datetimeFigureOut">
              <a:rPr lang="tr-TR" smtClean="0"/>
              <a:t>12.10.2020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2011813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BC008F1-346F-4BEF-BA55-7ADFD57EC2E8}" type="datetimeFigureOut">
              <a:rPr lang="tr-TR" smtClean="0"/>
              <a:t>12.10.2020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1375956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a:t>Asıl başlık stilini düzenlemek için tıklayın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26199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tr-TR"/>
              <a:t>Asıl başlık stilini düzenlemek için tıklayın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tr-TR"/>
              <a:t>Asıl metin stillerini düzenlemek için tıklayın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33011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2020595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185315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4121073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4288239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C008F1-346F-4BEF-BA55-7ADFD57EC2E8}" type="datetimeFigureOut">
              <a:rPr lang="tr-TR" smtClean="0"/>
              <a:t>12.10.2020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2EBE537-613B-4A95-8DB8-362BE382621C}" type="slidenum">
              <a:rPr lang="tr-TR" smtClean="0"/>
              <a:t>‹#›</a:t>
            </a:fld>
            <a:endParaRPr lang="tr-TR"/>
          </a:p>
        </p:txBody>
      </p:sp>
    </p:spTree>
    <p:extLst>
      <p:ext uri="{BB962C8B-B14F-4D97-AF65-F5344CB8AC3E}">
        <p14:creationId xmlns:p14="http://schemas.microsoft.com/office/powerpoint/2010/main" val="3402653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1219200" y="277813"/>
            <a:ext cx="10363200" cy="1143000"/>
          </a:xfrm>
        </p:spPr>
        <p:txBody>
          <a:bodyPr/>
          <a:lstStyle/>
          <a:p>
            <a:r>
              <a:rPr lang="tr-TR"/>
              <a:t>Asıl başlık stili için tıklatın</a:t>
            </a:r>
          </a:p>
        </p:txBody>
      </p:sp>
      <p:sp>
        <p:nvSpPr>
          <p:cNvPr id="3" name="2 Tablo Yer Tutucusu"/>
          <p:cNvSpPr>
            <a:spLocks noGrp="1"/>
          </p:cNvSpPr>
          <p:nvPr>
            <p:ph type="tbl" idx="1"/>
          </p:nvPr>
        </p:nvSpPr>
        <p:spPr>
          <a:xfrm>
            <a:off x="1219200" y="1600201"/>
            <a:ext cx="10363200" cy="4530725"/>
          </a:xfrm>
        </p:spPr>
        <p:txBody>
          <a:bodyPr rtlCol="0">
            <a:normAutofit/>
          </a:bodyPr>
          <a:lstStyle/>
          <a:p>
            <a:pPr lvl="0"/>
            <a:endParaRPr lang="tr-TR" noProof="0"/>
          </a:p>
        </p:txBody>
      </p:sp>
      <p:sp>
        <p:nvSpPr>
          <p:cNvPr id="4" name="3 Veri Yer Tutucusu">
            <a:extLst>
              <a:ext uri="{FF2B5EF4-FFF2-40B4-BE49-F238E27FC236}">
                <a16:creationId xmlns:a16="http://schemas.microsoft.com/office/drawing/2014/main" id="{409B0804-189D-43B5-944B-F402109CC747}"/>
              </a:ext>
            </a:extLst>
          </p:cNvPr>
          <p:cNvSpPr>
            <a:spLocks noGrp="1"/>
          </p:cNvSpPr>
          <p:nvPr>
            <p:ph type="dt" sz="half" idx="10"/>
          </p:nvPr>
        </p:nvSpPr>
        <p:spPr>
          <a:xfrm>
            <a:off x="1219200" y="6251575"/>
            <a:ext cx="2641600" cy="457200"/>
          </a:xfrm>
        </p:spPr>
        <p:txBody>
          <a:bodyPr/>
          <a:lstStyle>
            <a:lvl1pPr>
              <a:defRPr/>
            </a:lvl1pPr>
          </a:lstStyle>
          <a:p>
            <a:pPr>
              <a:defRPr/>
            </a:pPr>
            <a:fld id="{05FB00BF-9ED8-4859-835C-8068065C6207}" type="datetime1">
              <a:rPr lang="tr-TR"/>
              <a:pPr>
                <a:defRPr/>
              </a:pPr>
              <a:t>12.10.2020</a:t>
            </a:fld>
            <a:endParaRPr lang="tr-TR"/>
          </a:p>
        </p:txBody>
      </p:sp>
      <p:sp>
        <p:nvSpPr>
          <p:cNvPr id="5" name="4 Altbilgi Yer Tutucusu">
            <a:extLst>
              <a:ext uri="{FF2B5EF4-FFF2-40B4-BE49-F238E27FC236}">
                <a16:creationId xmlns:a16="http://schemas.microsoft.com/office/drawing/2014/main" id="{69A497F2-3A09-49D7-8E7B-F65A1AD0EBD2}"/>
              </a:ext>
            </a:extLst>
          </p:cNvPr>
          <p:cNvSpPr>
            <a:spLocks noGrp="1"/>
          </p:cNvSpPr>
          <p:nvPr>
            <p:ph type="ftr" sz="quarter" idx="11"/>
          </p:nvPr>
        </p:nvSpPr>
        <p:spPr>
          <a:xfrm>
            <a:off x="4470400" y="6248400"/>
            <a:ext cx="3962400" cy="457200"/>
          </a:xfrm>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4ACF75C1-FD27-4EE2-8BCE-EA80BECCAAAF}"/>
              </a:ext>
            </a:extLst>
          </p:cNvPr>
          <p:cNvSpPr>
            <a:spLocks noGrp="1"/>
          </p:cNvSpPr>
          <p:nvPr>
            <p:ph type="sldNum" sz="quarter" idx="12"/>
          </p:nvPr>
        </p:nvSpPr>
        <p:spPr>
          <a:xfrm>
            <a:off x="9042400" y="6248400"/>
            <a:ext cx="2540000" cy="457200"/>
          </a:xfrm>
        </p:spPr>
        <p:txBody>
          <a:bodyPr/>
          <a:lstStyle>
            <a:lvl1pPr>
              <a:defRPr/>
            </a:lvl1pPr>
          </a:lstStyle>
          <a:p>
            <a:pPr>
              <a:defRPr/>
            </a:pPr>
            <a:fld id="{C0D5EB84-9E3D-48D8-A0D6-3793ED5440A7}" type="slidenum">
              <a:rPr lang="tr-TR" altLang="tr-TR"/>
              <a:pPr>
                <a:defRPr/>
              </a:pPr>
              <a:t>‹#›</a:t>
            </a:fld>
            <a:endParaRPr lang="tr-TR" altLang="tr-TR"/>
          </a:p>
        </p:txBody>
      </p:sp>
    </p:spTree>
    <p:extLst>
      <p:ext uri="{BB962C8B-B14F-4D97-AF65-F5344CB8AC3E}">
        <p14:creationId xmlns:p14="http://schemas.microsoft.com/office/powerpoint/2010/main" val="380558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BC008F1-346F-4BEF-BA55-7ADFD57EC2E8}" type="datetimeFigureOut">
              <a:rPr lang="tr-TR" smtClean="0"/>
              <a:t>12.10.2020</a:t>
            </a:fld>
            <a:endParaRPr lang="tr-T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tr-T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2EBE537-613B-4A95-8DB8-362BE382621C}" type="slidenum">
              <a:rPr lang="tr-TR" smtClean="0"/>
              <a:t>‹#›</a:t>
            </a:fld>
            <a:endParaRPr lang="tr-TR"/>
          </a:p>
        </p:txBody>
      </p:sp>
    </p:spTree>
    <p:extLst>
      <p:ext uri="{BB962C8B-B14F-4D97-AF65-F5344CB8AC3E}">
        <p14:creationId xmlns:p14="http://schemas.microsoft.com/office/powerpoint/2010/main" val="3041232552"/>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a:extLst>
              <a:ext uri="{FF2B5EF4-FFF2-40B4-BE49-F238E27FC236}">
                <a16:creationId xmlns:a16="http://schemas.microsoft.com/office/drawing/2014/main" id="{69D3BB5A-AF89-4D4D-9524-8D2418127F5E}"/>
              </a:ext>
            </a:extLst>
          </p:cNvPr>
          <p:cNvSpPr>
            <a:spLocks noGrp="1" noChangeArrowheads="1"/>
          </p:cNvSpPr>
          <p:nvPr>
            <p:ph type="title"/>
          </p:nvPr>
        </p:nvSpPr>
        <p:spPr/>
        <p:txBody>
          <a:bodyPr/>
          <a:lstStyle/>
          <a:p>
            <a:pPr algn="ctr">
              <a:defRPr/>
            </a:pPr>
            <a:r>
              <a:rPr lang="tr-TR" altLang="tr-TR" sz="3200" b="1">
                <a:solidFill>
                  <a:schemeClr val="tx1">
                    <a:lumMod val="75000"/>
                    <a:lumOff val="25000"/>
                  </a:schemeClr>
                </a:solidFill>
              </a:rPr>
              <a:t>DERS KİTAPLARININ FİZİKSEL ÖZELLİKLERİ</a:t>
            </a:r>
          </a:p>
        </p:txBody>
      </p:sp>
      <p:sp>
        <p:nvSpPr>
          <p:cNvPr id="36867" name="Rectangle 3">
            <a:extLst>
              <a:ext uri="{FF2B5EF4-FFF2-40B4-BE49-F238E27FC236}">
                <a16:creationId xmlns:a16="http://schemas.microsoft.com/office/drawing/2014/main" id="{CBAC5680-FDD3-49F8-89AC-96D3E9A797E7}"/>
              </a:ext>
            </a:extLst>
          </p:cNvPr>
          <p:cNvSpPr>
            <a:spLocks noGrp="1" noChangeArrowheads="1"/>
          </p:cNvSpPr>
          <p:nvPr>
            <p:ph idx="1"/>
          </p:nvPr>
        </p:nvSpPr>
        <p:spPr>
          <a:xfrm>
            <a:off x="914400" y="1600201"/>
            <a:ext cx="9296400" cy="4924425"/>
          </a:xfrm>
        </p:spPr>
        <p:txBody>
          <a:bodyPr/>
          <a:lstStyle/>
          <a:p>
            <a:pPr>
              <a:lnSpc>
                <a:spcPct val="80000"/>
              </a:lnSpc>
            </a:pPr>
            <a:r>
              <a:rPr lang="tr-TR" altLang="tr-TR" sz="4000" dirty="0">
                <a:latin typeface="Times New Roman" panose="02020603050405020304" pitchFamily="18" charset="0"/>
              </a:rPr>
              <a:t>Talim Terbiye Kurulu’nca ders kitaplarının uzun bir süre için kullanımına izin verilmesi, bu kitapların ilerleyen senelerde başka öğrenciler tarafından da kullanılmasına olanak sağlar. Ders kitaplarının uzun süreli kullanımı ise kitapların fiziksel yapı özelliklerinin sağlamlığına bağlıdır.</a:t>
            </a:r>
          </a:p>
          <a:p>
            <a:pPr marL="0" indent="0">
              <a:lnSpc>
                <a:spcPct val="80000"/>
              </a:lnSpc>
              <a:buNone/>
            </a:pPr>
            <a:endParaRPr lang="tr-TR" altLang="tr-TR" sz="2400" dirty="0">
              <a:latin typeface="Times New Roman" panose="02020603050405020304" pitchFamily="18" charset="0"/>
            </a:endParaRPr>
          </a:p>
        </p:txBody>
      </p:sp>
      <p:sp>
        <p:nvSpPr>
          <p:cNvPr id="6" name="22 Slayt Numarası Yer Tutucusu">
            <a:extLst>
              <a:ext uri="{FF2B5EF4-FFF2-40B4-BE49-F238E27FC236}">
                <a16:creationId xmlns:a16="http://schemas.microsoft.com/office/drawing/2014/main" id="{68FF9011-F86E-43EF-98BA-45FAE6A535B9}"/>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706FA513-E584-4D2D-8181-BC3339C9D15E}" type="slidenum">
              <a:rPr lang="tr-TR" altLang="tr-TR">
                <a:solidFill>
                  <a:srgbClr val="FFFFFF"/>
                </a:solidFill>
                <a:latin typeface="Franklin Gothic Book" panose="020B0503020102020204" pitchFamily="34" charset="0"/>
              </a:rPr>
              <a:pPr eaLnBrk="1" hangingPunct="1">
                <a:defRPr/>
              </a:pPr>
              <a:t>1</a:t>
            </a:fld>
            <a:endParaRPr lang="tr-TR" altLang="tr-TR">
              <a:solidFill>
                <a:srgbClr val="FFFFFF"/>
              </a:solidFill>
              <a:latin typeface="Franklin Gothic Book" panose="020B0503020102020204" pitchFamily="34" charset="0"/>
            </a:endParaRPr>
          </a:p>
        </p:txBody>
      </p:sp>
      <p:sp>
        <p:nvSpPr>
          <p:cNvPr id="36869" name="5 Slayt Numarası Yer Tutucusu">
            <a:extLst>
              <a:ext uri="{FF2B5EF4-FFF2-40B4-BE49-F238E27FC236}">
                <a16:creationId xmlns:a16="http://schemas.microsoft.com/office/drawing/2014/main" id="{91E47676-CE3E-4900-8751-62FC72DB2345}"/>
              </a:ext>
            </a:extLst>
          </p:cNvPr>
          <p:cNvSpPr>
            <a:spLocks noGrp="1" noChangeArrowheads="1"/>
          </p:cNvSpPr>
          <p:nvPr/>
        </p:nvSpPr>
        <p:spPr bwMode="auto">
          <a:xfrm>
            <a:off x="1670050" y="6210300"/>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4A7AED46-9477-48D5-A73A-8319BD4D6730}" type="slidenum">
              <a:rPr lang="tr-TR" altLang="tr-TR" sz="1400">
                <a:solidFill>
                  <a:srgbClr val="FFFFFF"/>
                </a:solidFill>
                <a:latin typeface="Franklin Gothic Book" panose="020B0503020102020204" pitchFamily="34" charset="0"/>
              </a:rPr>
              <a:pPr algn="ctr" eaLnBrk="1" hangingPunct="1"/>
              <a:t>1</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E57CCE-DB9E-4D4D-BE7E-3CE2C702D69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363F63E-316C-48A6-ADC0-C7BB9684334F}"/>
              </a:ext>
            </a:extLst>
          </p:cNvPr>
          <p:cNvSpPr>
            <a:spLocks noGrp="1"/>
          </p:cNvSpPr>
          <p:nvPr>
            <p:ph idx="1"/>
          </p:nvPr>
        </p:nvSpPr>
        <p:spPr/>
        <p:txBody>
          <a:bodyPr>
            <a:normAutofit/>
          </a:bodyPr>
          <a:lstStyle/>
          <a:p>
            <a:pPr algn="just"/>
            <a:r>
              <a:rPr lang="tr-TR" altLang="tr-TR" sz="2800" dirty="0">
                <a:latin typeface="Times New Roman" panose="02020603050405020304" pitchFamily="18" charset="0"/>
              </a:rPr>
              <a:t>Öğrencilerin ders kitaplarına ilişkin ilk yargıları, kitabın fiziksel özellikleriyle karşılaştıklarında oluşacaktır. Bunun için ders kitaplarının fiziksel özellikleri, öğrencilerin kitaba olan ilgilerinin oluşmasında ilk ve önemli bir unsur olarak karşımıza çıkar. Ders kitaplarının fiziksel yapı özelliklerini kitabın boyutu, ağırlığı, ciltleme ve baskı özellikleri, forma sayısı, yazı büyüklüğü ve kitapta olması gereken bölümler olarak sıralayabiliriz</a:t>
            </a:r>
            <a:endParaRPr lang="tr-TR" sz="2800" dirty="0"/>
          </a:p>
        </p:txBody>
      </p:sp>
    </p:spTree>
    <p:extLst>
      <p:ext uri="{BB962C8B-B14F-4D97-AF65-F5344CB8AC3E}">
        <p14:creationId xmlns:p14="http://schemas.microsoft.com/office/powerpoint/2010/main" val="3937569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a:extLst>
              <a:ext uri="{FF2B5EF4-FFF2-40B4-BE49-F238E27FC236}">
                <a16:creationId xmlns:a16="http://schemas.microsoft.com/office/drawing/2014/main" id="{8E61B968-97C7-40D5-AB3D-BE8DA1725980}"/>
              </a:ext>
            </a:extLst>
          </p:cNvPr>
          <p:cNvSpPr>
            <a:spLocks noGrp="1" noChangeArrowheads="1"/>
          </p:cNvSpPr>
          <p:nvPr>
            <p:ph type="title"/>
          </p:nvPr>
        </p:nvSpPr>
        <p:spPr>
          <a:xfrm>
            <a:off x="947817" y="294141"/>
            <a:ext cx="9404723" cy="727380"/>
          </a:xfrm>
        </p:spPr>
        <p:txBody>
          <a:bodyPr/>
          <a:lstStyle/>
          <a:p>
            <a:pPr>
              <a:defRPr/>
            </a:pPr>
            <a:r>
              <a:rPr lang="tr-TR" altLang="tr-TR" dirty="0">
                <a:solidFill>
                  <a:schemeClr val="tx1">
                    <a:lumMod val="75000"/>
                    <a:lumOff val="25000"/>
                  </a:schemeClr>
                </a:solidFill>
              </a:rPr>
              <a:t>Kitabın Boyutu</a:t>
            </a:r>
          </a:p>
        </p:txBody>
      </p:sp>
      <p:sp>
        <p:nvSpPr>
          <p:cNvPr id="37891" name="Rectangle 3">
            <a:extLst>
              <a:ext uri="{FF2B5EF4-FFF2-40B4-BE49-F238E27FC236}">
                <a16:creationId xmlns:a16="http://schemas.microsoft.com/office/drawing/2014/main" id="{5C265D9D-07AE-4C6A-9D83-BC46D49B703A}"/>
              </a:ext>
            </a:extLst>
          </p:cNvPr>
          <p:cNvSpPr>
            <a:spLocks noGrp="1" noChangeArrowheads="1"/>
          </p:cNvSpPr>
          <p:nvPr>
            <p:ph idx="1"/>
          </p:nvPr>
        </p:nvSpPr>
        <p:spPr>
          <a:xfrm>
            <a:off x="520505" y="1181686"/>
            <a:ext cx="11025384" cy="5487402"/>
          </a:xfrm>
        </p:spPr>
        <p:txBody>
          <a:bodyPr>
            <a:normAutofit/>
          </a:bodyPr>
          <a:lstStyle/>
          <a:p>
            <a:pPr algn="just">
              <a:lnSpc>
                <a:spcPct val="80000"/>
              </a:lnSpc>
            </a:pPr>
            <a:r>
              <a:rPr lang="tr-TR" altLang="tr-TR" sz="2400" dirty="0">
                <a:latin typeface="Times New Roman" panose="02020603050405020304" pitchFamily="18" charset="0"/>
              </a:rPr>
              <a:t>Ders kitaplarının uzunluk, genişlik, derinlik ve yükseklik özellikleri kitabın boyutuna ilişkin özelliklerdir. Kitabın boyutu belirlenirken, öğrencilerin gelişim düzeyleri, bilgilerin çokluğu ve sayfa sergisi dikkate alınmalıdır. </a:t>
            </a:r>
          </a:p>
          <a:p>
            <a:pPr algn="just">
              <a:lnSpc>
                <a:spcPct val="80000"/>
              </a:lnSpc>
            </a:pPr>
            <a:r>
              <a:rPr lang="tr-TR" altLang="tr-TR" sz="2400" dirty="0">
                <a:latin typeface="Times New Roman" panose="02020603050405020304" pitchFamily="18" charset="0"/>
              </a:rPr>
              <a:t>Küçük sınıflarda yazı karakterlerinin, süslemelerin, şekillerin ve resimlerin büyük olması kitabın boyutuna doğrudan etki eder. Bu yüzden küçük sınıflarda kitaplar büyük ebatlı olarak hazırlanır. İlerleyen sınıflarda, öğrencilerin gelişim düzeyleri de göz önüne alınarak daha küçük ebatlı kitaplar kullanılmaya başlanır. </a:t>
            </a:r>
          </a:p>
          <a:p>
            <a:pPr algn="just">
              <a:lnSpc>
                <a:spcPct val="80000"/>
              </a:lnSpc>
            </a:pPr>
            <a:r>
              <a:rPr lang="tr-TR" altLang="tr-TR" sz="2400" dirty="0">
                <a:latin typeface="Times New Roman" panose="02020603050405020304" pitchFamily="18" charset="0"/>
              </a:rPr>
              <a:t>Ders kitaplarında sunulacak bilgilerin yükünün iyi ayarlanması gerekir. Gereğinden fazla olarak düzenlenen bilgiler hem kitabın ebadını büyütecek hem de eğitsel ve görsel kalitesini azaltacaktır.</a:t>
            </a:r>
          </a:p>
          <a:p>
            <a:pPr algn="just">
              <a:lnSpc>
                <a:spcPct val="80000"/>
              </a:lnSpc>
            </a:pPr>
            <a:r>
              <a:rPr lang="tr-TR" altLang="tr-TR" sz="2400" dirty="0">
                <a:latin typeface="Times New Roman" panose="02020603050405020304" pitchFamily="18" charset="0"/>
              </a:rPr>
              <a:t>Ders kitaplarının boyutları belirlenirken, öğretici öğelerin işlevleri ve yerleşimleri, yani sayfa sergisi, göz önüne alınarak karar verilmelidir (Kılıç, Seven 2006: 118).</a:t>
            </a:r>
          </a:p>
          <a:p>
            <a:pPr algn="just">
              <a:lnSpc>
                <a:spcPct val="80000"/>
              </a:lnSpc>
            </a:pPr>
            <a:r>
              <a:rPr lang="tr-TR" altLang="tr-TR" sz="2400" dirty="0">
                <a:latin typeface="Times New Roman" panose="02020603050405020304" pitchFamily="18" charset="0"/>
              </a:rPr>
              <a:t>Ders kitaplarının boyutlarının ISO 6716’daki a serisinin büyük boy için A5, normal boy için A4 boyutuna uygun olarak düzenlenmesi gerekir. </a:t>
            </a:r>
          </a:p>
        </p:txBody>
      </p:sp>
      <p:sp>
        <p:nvSpPr>
          <p:cNvPr id="6" name="22 Slayt Numarası Yer Tutucusu">
            <a:extLst>
              <a:ext uri="{FF2B5EF4-FFF2-40B4-BE49-F238E27FC236}">
                <a16:creationId xmlns:a16="http://schemas.microsoft.com/office/drawing/2014/main" id="{45A540EE-0F99-4BE0-B212-C433D41F81C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B7FA5979-5594-4A94-9028-BC59F7A0289E}" type="slidenum">
              <a:rPr lang="tr-TR" altLang="tr-TR">
                <a:solidFill>
                  <a:srgbClr val="FFFFFF"/>
                </a:solidFill>
                <a:latin typeface="Franklin Gothic Book" panose="020B0503020102020204" pitchFamily="34" charset="0"/>
              </a:rPr>
              <a:pPr eaLnBrk="1" hangingPunct="1">
                <a:defRPr/>
              </a:pPr>
              <a:t>3</a:t>
            </a:fld>
            <a:endParaRPr lang="tr-TR" altLang="tr-TR">
              <a:solidFill>
                <a:srgbClr val="FFFFFF"/>
              </a:solidFill>
              <a:latin typeface="Franklin Gothic Book" panose="020B0503020102020204" pitchFamily="34" charset="0"/>
            </a:endParaRPr>
          </a:p>
        </p:txBody>
      </p:sp>
      <p:sp>
        <p:nvSpPr>
          <p:cNvPr id="37893" name="5 Slayt Numarası Yer Tutucusu">
            <a:extLst>
              <a:ext uri="{FF2B5EF4-FFF2-40B4-BE49-F238E27FC236}">
                <a16:creationId xmlns:a16="http://schemas.microsoft.com/office/drawing/2014/main" id="{EE846A2B-9842-456E-801A-E161CD6D3DDB}"/>
              </a:ext>
            </a:extLst>
          </p:cNvPr>
          <p:cNvSpPr>
            <a:spLocks noGrp="1" noChangeArrowheads="1"/>
          </p:cNvSpPr>
          <p:nvPr/>
        </p:nvSpPr>
        <p:spPr bwMode="auto">
          <a:xfrm>
            <a:off x="1670050" y="6210300"/>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F94409A1-849E-4142-A7F8-E126B285A7A5}" type="slidenum">
              <a:rPr lang="tr-TR" altLang="tr-TR" sz="1400">
                <a:solidFill>
                  <a:srgbClr val="FFFFFF"/>
                </a:solidFill>
                <a:latin typeface="Franklin Gothic Book" panose="020B0503020102020204" pitchFamily="34" charset="0"/>
              </a:rPr>
              <a:pPr algn="ctr" eaLnBrk="1" hangingPunct="1"/>
              <a:t>3</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a:extLst>
              <a:ext uri="{FF2B5EF4-FFF2-40B4-BE49-F238E27FC236}">
                <a16:creationId xmlns:a16="http://schemas.microsoft.com/office/drawing/2014/main" id="{6CE0CD20-C844-4F8C-8604-42C37FB99549}"/>
              </a:ext>
            </a:extLst>
          </p:cNvPr>
          <p:cNvSpPr>
            <a:spLocks noGrp="1" noChangeArrowheads="1"/>
          </p:cNvSpPr>
          <p:nvPr>
            <p:ph type="title"/>
          </p:nvPr>
        </p:nvSpPr>
        <p:spPr>
          <a:xfrm>
            <a:off x="646111" y="452718"/>
            <a:ext cx="9706429" cy="767687"/>
          </a:xfrm>
        </p:spPr>
        <p:txBody>
          <a:bodyPr/>
          <a:lstStyle/>
          <a:p>
            <a:pPr>
              <a:defRPr/>
            </a:pPr>
            <a:r>
              <a:rPr lang="tr-TR" altLang="tr-TR" dirty="0">
                <a:solidFill>
                  <a:schemeClr val="tx1">
                    <a:lumMod val="75000"/>
                    <a:lumOff val="25000"/>
                  </a:schemeClr>
                </a:solidFill>
              </a:rPr>
              <a:t>Kitabın Ağırlığı</a:t>
            </a:r>
          </a:p>
        </p:txBody>
      </p:sp>
      <p:sp>
        <p:nvSpPr>
          <p:cNvPr id="38915" name="Rectangle 3">
            <a:extLst>
              <a:ext uri="{FF2B5EF4-FFF2-40B4-BE49-F238E27FC236}">
                <a16:creationId xmlns:a16="http://schemas.microsoft.com/office/drawing/2014/main" id="{17217041-ABF6-4095-99E5-794C30A82D7B}"/>
              </a:ext>
            </a:extLst>
          </p:cNvPr>
          <p:cNvSpPr>
            <a:spLocks noGrp="1" noChangeArrowheads="1"/>
          </p:cNvSpPr>
          <p:nvPr>
            <p:ph idx="1"/>
          </p:nvPr>
        </p:nvSpPr>
        <p:spPr>
          <a:xfrm>
            <a:off x="182881" y="1220405"/>
            <a:ext cx="11493304" cy="5448683"/>
          </a:xfrm>
        </p:spPr>
        <p:txBody>
          <a:bodyPr>
            <a:noAutofit/>
          </a:bodyPr>
          <a:lstStyle/>
          <a:p>
            <a:pPr algn="just">
              <a:lnSpc>
                <a:spcPct val="80000"/>
              </a:lnSpc>
            </a:pPr>
            <a:r>
              <a:rPr lang="tr-TR" altLang="tr-TR" sz="2800" dirty="0">
                <a:latin typeface="Times New Roman" panose="02020603050405020304" pitchFamily="18" charset="0"/>
              </a:rPr>
              <a:t>Öğrenciler her gün, birçok ders kitabı ile birlikte okula giderler. Dolayısıyla fazlaca bir yükü her gün taşımak zorunda kalırlar. Taşınan yükün fazlalığı, özellikle yetersiz fiziksel gelişimi olan öğrenciler için büyük sorunlar yaratmaktadır. Bu anlamda, ders kitapları hazırlanırken kitapların ağırlıkları da göz önünde bulundurulmalıdır.</a:t>
            </a:r>
          </a:p>
          <a:p>
            <a:pPr algn="just">
              <a:lnSpc>
                <a:spcPct val="80000"/>
              </a:lnSpc>
            </a:pPr>
            <a:r>
              <a:rPr lang="tr-TR" altLang="tr-TR" sz="2800" dirty="0">
                <a:latin typeface="Times New Roman" panose="02020603050405020304" pitchFamily="18" charset="0"/>
              </a:rPr>
              <a:t>Ders kitaplarının ağırlıkları kitaptaki bilgilerin çokluğu ya da azlığı, şekillerin ve resimlerin tasarımları,  kullanılan kağıdın cinsi gibi özellikler nedeniyle değişmektedir. Ders kitabının kalınlaştırılması amacıyla gereksiz bilgilere, gereksiz süsleme ve resimlere yer verilmesi, kağıt seçiminin yanlış yapılması kitabın ağırlığını arttıracaktır. Böyle bir durum ders kitapları için hem görsel ve eğitsel planda hem de, öğrenciler için aşırı güç kullanımına bağlı olarak, fiziksel anlamda büyük sorunlar yaratacaktır. Bu yüzden ders kitapları hazırlanırken öğrencilerin yaş ve gelişim özellikleri dikkate alınarak, kolayca taşıyabilecekleri bir ağırlıkta tasarlanmasına özen gösterilmelidir. </a:t>
            </a:r>
          </a:p>
        </p:txBody>
      </p:sp>
      <p:sp>
        <p:nvSpPr>
          <p:cNvPr id="6" name="22 Slayt Numarası Yer Tutucusu">
            <a:extLst>
              <a:ext uri="{FF2B5EF4-FFF2-40B4-BE49-F238E27FC236}">
                <a16:creationId xmlns:a16="http://schemas.microsoft.com/office/drawing/2014/main" id="{5B136578-5062-4B7A-A9EF-C60269CC8B20}"/>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DB540BC1-FCD3-46E9-AEA9-4C7A721F5553}" type="slidenum">
              <a:rPr lang="tr-TR" altLang="tr-TR">
                <a:solidFill>
                  <a:srgbClr val="FFFFFF"/>
                </a:solidFill>
                <a:latin typeface="Franklin Gothic Book" panose="020B0503020102020204" pitchFamily="34" charset="0"/>
              </a:rPr>
              <a:pPr eaLnBrk="1" hangingPunct="1">
                <a:defRPr/>
              </a:pPr>
              <a:t>4</a:t>
            </a:fld>
            <a:endParaRPr lang="tr-TR" altLang="tr-TR">
              <a:solidFill>
                <a:srgbClr val="FFFFFF"/>
              </a:solidFill>
              <a:latin typeface="Franklin Gothic Book" panose="020B0503020102020204" pitchFamily="34" charset="0"/>
            </a:endParaRPr>
          </a:p>
        </p:txBody>
      </p:sp>
      <p:sp>
        <p:nvSpPr>
          <p:cNvPr id="38917" name="5 Slayt Numarası Yer Tutucusu">
            <a:extLst>
              <a:ext uri="{FF2B5EF4-FFF2-40B4-BE49-F238E27FC236}">
                <a16:creationId xmlns:a16="http://schemas.microsoft.com/office/drawing/2014/main" id="{10C2AB4F-452F-4FFE-8A90-8A44BB278FBB}"/>
              </a:ext>
            </a:extLst>
          </p:cNvPr>
          <p:cNvSpPr>
            <a:spLocks noGrp="1" noChangeArrowheads="1"/>
          </p:cNvSpPr>
          <p:nvPr/>
        </p:nvSpPr>
        <p:spPr bwMode="auto">
          <a:xfrm>
            <a:off x="11320487" y="6232682"/>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FCA6497A-1E44-4838-A950-4B34FE927E32}" type="slidenum">
              <a:rPr lang="tr-TR" altLang="tr-TR" sz="1400">
                <a:solidFill>
                  <a:srgbClr val="FFFFFF"/>
                </a:solidFill>
                <a:latin typeface="Franklin Gothic Book" panose="020B0503020102020204" pitchFamily="34" charset="0"/>
              </a:rPr>
              <a:pPr algn="ctr" eaLnBrk="1" hangingPunct="1"/>
              <a:t>4</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a:extLst>
              <a:ext uri="{FF2B5EF4-FFF2-40B4-BE49-F238E27FC236}">
                <a16:creationId xmlns:a16="http://schemas.microsoft.com/office/drawing/2014/main" id="{2EEB973E-AAB6-4D34-ACD7-821A58F65857}"/>
              </a:ext>
            </a:extLst>
          </p:cNvPr>
          <p:cNvSpPr>
            <a:spLocks noGrp="1" noChangeArrowheads="1"/>
          </p:cNvSpPr>
          <p:nvPr>
            <p:ph type="title"/>
          </p:nvPr>
        </p:nvSpPr>
        <p:spPr>
          <a:xfrm>
            <a:off x="2438400" y="274638"/>
            <a:ext cx="7772400" cy="633412"/>
          </a:xfrm>
        </p:spPr>
        <p:txBody>
          <a:bodyPr/>
          <a:lstStyle/>
          <a:p>
            <a:pPr>
              <a:defRPr/>
            </a:pPr>
            <a:r>
              <a:rPr lang="tr-TR" altLang="tr-TR" sz="3600" dirty="0">
                <a:solidFill>
                  <a:schemeClr val="tx1">
                    <a:lumMod val="75000"/>
                    <a:lumOff val="25000"/>
                  </a:schemeClr>
                </a:solidFill>
              </a:rPr>
              <a:t>Ciltleme ve Baskı Özellikleri</a:t>
            </a:r>
          </a:p>
        </p:txBody>
      </p:sp>
      <p:sp>
        <p:nvSpPr>
          <p:cNvPr id="35845" name="Rectangle 3">
            <a:extLst>
              <a:ext uri="{FF2B5EF4-FFF2-40B4-BE49-F238E27FC236}">
                <a16:creationId xmlns:a16="http://schemas.microsoft.com/office/drawing/2014/main" id="{19AE44E0-BC91-44DC-B3A8-8F45406AA9FB}"/>
              </a:ext>
            </a:extLst>
          </p:cNvPr>
          <p:cNvSpPr>
            <a:spLocks noGrp="1" noChangeArrowheads="1"/>
          </p:cNvSpPr>
          <p:nvPr>
            <p:ph idx="1"/>
          </p:nvPr>
        </p:nvSpPr>
        <p:spPr>
          <a:xfrm>
            <a:off x="211014" y="836614"/>
            <a:ext cx="11844997" cy="5832475"/>
          </a:xfrm>
        </p:spPr>
        <p:txBody>
          <a:bodyPr rtlCol="0">
            <a:normAutofit/>
          </a:bodyPr>
          <a:lstStyle/>
          <a:p>
            <a:pPr marL="91440" indent="-91440" algn="just">
              <a:lnSpc>
                <a:spcPct val="80000"/>
              </a:lnSpc>
              <a:defRPr/>
            </a:pPr>
            <a:r>
              <a:rPr lang="tr-TR" altLang="tr-TR" sz="1800" dirty="0">
                <a:solidFill>
                  <a:srgbClr val="FF0000"/>
                </a:solidFill>
                <a:latin typeface="Times New Roman" panose="02020603050405020304" pitchFamily="18" charset="0"/>
              </a:rPr>
              <a:t>Ciltleme,</a:t>
            </a:r>
            <a:r>
              <a:rPr lang="tr-TR" altLang="tr-TR" sz="1800" dirty="0">
                <a:solidFill>
                  <a:schemeClr val="tx1">
                    <a:lumMod val="75000"/>
                    <a:lumOff val="25000"/>
                  </a:schemeClr>
                </a:solidFill>
                <a:latin typeface="Times New Roman" panose="02020603050405020304" pitchFamily="18" charset="0"/>
              </a:rPr>
              <a:t> formalar haline getirilmiş kağıt tabakalarının katlanarak birleştirilmesi işlemidir. </a:t>
            </a:r>
          </a:p>
          <a:p>
            <a:pPr marL="91440" indent="-91440" algn="just">
              <a:lnSpc>
                <a:spcPct val="80000"/>
              </a:lnSpc>
              <a:defRPr/>
            </a:pPr>
            <a:r>
              <a:rPr lang="tr-TR" altLang="tr-TR" sz="1800" dirty="0">
                <a:solidFill>
                  <a:schemeClr val="tx1">
                    <a:lumMod val="75000"/>
                    <a:lumOff val="25000"/>
                  </a:schemeClr>
                </a:solidFill>
                <a:latin typeface="Times New Roman" panose="02020603050405020304" pitchFamily="18" charset="0"/>
              </a:rPr>
              <a:t>“Ders kitapları için cilt </a:t>
            </a:r>
            <a:r>
              <a:rPr lang="tr-TR" altLang="tr-TR" dirty="0">
                <a:solidFill>
                  <a:schemeClr val="tx1">
                    <a:lumMod val="75000"/>
                    <a:lumOff val="25000"/>
                  </a:schemeClr>
                </a:solidFill>
                <a:latin typeface="Times New Roman" panose="02020603050405020304" pitchFamily="18" charset="0"/>
              </a:rPr>
              <a:t>yapımı ve seçimi, önemli bir zanaattır. Cilt, kitabın içeriğinden ayrı gibi görünse de onu bütünleyen önemli bir aşamadır.” (Kaptan 2005: 192). Kitapların uzun süreli kullanımı açısından ciltleme işlemi büyük bir öneme sahiptir. </a:t>
            </a:r>
          </a:p>
          <a:p>
            <a:pPr marL="91440" indent="-91440" algn="just">
              <a:lnSpc>
                <a:spcPct val="80000"/>
              </a:lnSpc>
              <a:defRPr/>
            </a:pPr>
            <a:r>
              <a:rPr lang="tr-TR" altLang="tr-TR" dirty="0">
                <a:solidFill>
                  <a:srgbClr val="FF0000"/>
                </a:solidFill>
                <a:latin typeface="Times New Roman" panose="02020603050405020304" pitchFamily="18" charset="0"/>
              </a:rPr>
              <a:t>Üç türlü ciltleme işleminden söz edebiliriz</a:t>
            </a:r>
            <a:r>
              <a:rPr lang="tr-TR" altLang="tr-TR" dirty="0">
                <a:solidFill>
                  <a:schemeClr val="tx1">
                    <a:lumMod val="75000"/>
                    <a:lumOff val="25000"/>
                  </a:schemeClr>
                </a:solidFill>
                <a:latin typeface="Times New Roman" panose="02020603050405020304" pitchFamily="18" charset="0"/>
              </a:rPr>
              <a:t>. Bunlardan ilki “</a:t>
            </a:r>
            <a:r>
              <a:rPr lang="tr-TR" altLang="tr-TR" dirty="0">
                <a:solidFill>
                  <a:srgbClr val="FF0000"/>
                </a:solidFill>
                <a:latin typeface="Times New Roman" panose="02020603050405020304" pitchFamily="18" charset="0"/>
              </a:rPr>
              <a:t>iplik ve telle örme</a:t>
            </a:r>
            <a:r>
              <a:rPr lang="tr-TR" altLang="tr-TR" dirty="0">
                <a:solidFill>
                  <a:schemeClr val="tx1">
                    <a:lumMod val="75000"/>
                    <a:lumOff val="25000"/>
                  </a:schemeClr>
                </a:solidFill>
                <a:latin typeface="Times New Roman" panose="02020603050405020304" pitchFamily="18" charset="0"/>
              </a:rPr>
              <a:t>” şeklindeki ciltleme şeklidir. Bu türdeki ciltleme şekli, kitabın uzun süreli kullanımı için en çok önerilen teknik olsa da,  ders kitaplarının yüksek bir tirajda basılması ve işlemin maliyetinin yüksek olması açısından çok fazla tercih edilmemektedir.</a:t>
            </a:r>
          </a:p>
          <a:p>
            <a:pPr marL="91440" indent="-91440" algn="just">
              <a:lnSpc>
                <a:spcPct val="80000"/>
              </a:lnSpc>
              <a:defRPr/>
            </a:pPr>
            <a:r>
              <a:rPr lang="tr-TR" altLang="tr-TR" dirty="0">
                <a:solidFill>
                  <a:srgbClr val="FF0000"/>
                </a:solidFill>
                <a:latin typeface="Times New Roman" panose="02020603050405020304" pitchFamily="18" charset="0"/>
              </a:rPr>
              <a:t>“Tutkallama yöntemiyle presleme</a:t>
            </a:r>
            <a:r>
              <a:rPr lang="tr-TR" altLang="tr-TR" dirty="0">
                <a:solidFill>
                  <a:schemeClr val="tx1">
                    <a:lumMod val="75000"/>
                    <a:lumOff val="25000"/>
                  </a:schemeClr>
                </a:solidFill>
                <a:latin typeface="Times New Roman" panose="02020603050405020304" pitchFamily="18" charset="0"/>
              </a:rPr>
              <a:t>” olarak sayacağımız ikinci teknik ise ders kitaplarının ciltlenmesinde en fazla tercih edilen tekniktir. Ders kitaplarının çok sayıda basılması ve maliyetinin diğer tekniklere oranla daha düşük olması bu tekniği kullanışlı ve öncelikli hale getirmiştir. Bu teknikte formalar halindeki kağıt tabakaları sırttan </a:t>
            </a:r>
            <a:r>
              <a:rPr lang="tr-TR" altLang="tr-TR" dirty="0" err="1">
                <a:solidFill>
                  <a:schemeClr val="tx1">
                    <a:lumMod val="75000"/>
                    <a:lumOff val="25000"/>
                  </a:schemeClr>
                </a:solidFill>
                <a:latin typeface="Times New Roman" panose="02020603050405020304" pitchFamily="18" charset="0"/>
              </a:rPr>
              <a:t>tutkallanır</a:t>
            </a:r>
            <a:r>
              <a:rPr lang="tr-TR" altLang="tr-TR" dirty="0">
                <a:solidFill>
                  <a:schemeClr val="tx1">
                    <a:lumMod val="75000"/>
                    <a:lumOff val="25000"/>
                  </a:schemeClr>
                </a:solidFill>
                <a:latin typeface="Times New Roman" panose="02020603050405020304" pitchFamily="18" charset="0"/>
              </a:rPr>
              <a:t>. Sayfaların dağılmaması, sayfalar arasında tutkal izlerinin kalmaması için tutkalın kalitesinin ve sıvılık oranının iyi ayarlanması gerekir.</a:t>
            </a:r>
          </a:p>
          <a:p>
            <a:pPr marL="91440" indent="-91440" algn="just">
              <a:lnSpc>
                <a:spcPct val="80000"/>
              </a:lnSpc>
              <a:defRPr/>
            </a:pPr>
            <a:r>
              <a:rPr lang="tr-TR" altLang="tr-TR" dirty="0">
                <a:solidFill>
                  <a:schemeClr val="tx1">
                    <a:lumMod val="75000"/>
                    <a:lumOff val="25000"/>
                  </a:schemeClr>
                </a:solidFill>
                <a:latin typeface="Times New Roman" panose="02020603050405020304" pitchFamily="18" charset="0"/>
              </a:rPr>
              <a:t>Üçüncü teknik ise </a:t>
            </a:r>
            <a:r>
              <a:rPr lang="tr-TR" altLang="tr-TR" dirty="0">
                <a:solidFill>
                  <a:srgbClr val="FF0000"/>
                </a:solidFill>
                <a:latin typeface="Times New Roman" panose="02020603050405020304" pitchFamily="18" charset="0"/>
              </a:rPr>
              <a:t>“plastik veya metal </a:t>
            </a:r>
            <a:r>
              <a:rPr lang="tr-TR" altLang="tr-TR" dirty="0" err="1">
                <a:solidFill>
                  <a:srgbClr val="FF0000"/>
                </a:solidFill>
                <a:latin typeface="Times New Roman" panose="02020603050405020304" pitchFamily="18" charset="0"/>
              </a:rPr>
              <a:t>spiralleme</a:t>
            </a:r>
            <a:r>
              <a:rPr lang="tr-TR" altLang="tr-TR" dirty="0">
                <a:solidFill>
                  <a:srgbClr val="FF0000"/>
                </a:solidFill>
                <a:latin typeface="Times New Roman" panose="02020603050405020304" pitchFamily="18" charset="0"/>
              </a:rPr>
              <a:t>” </a:t>
            </a:r>
            <a:r>
              <a:rPr lang="tr-TR" altLang="tr-TR" dirty="0">
                <a:solidFill>
                  <a:schemeClr val="tx1">
                    <a:lumMod val="75000"/>
                    <a:lumOff val="25000"/>
                  </a:schemeClr>
                </a:solidFill>
                <a:latin typeface="Times New Roman" panose="02020603050405020304" pitchFamily="18" charset="0"/>
              </a:rPr>
              <a:t>olarak adlandırılan tekniktir. Bu teknik sayfa boşluğu alanının artmasını sağlayan, yazı alanındaki marjların kaybını önleyen bir tekniktir. Maliyetinin yüksek olması bu tekniği de tercih sıralamasında geri bırakacaktır (Kaptan 2005: 194).</a:t>
            </a:r>
          </a:p>
          <a:p>
            <a:pPr marL="91440" indent="-91440" algn="just">
              <a:lnSpc>
                <a:spcPct val="80000"/>
              </a:lnSpc>
              <a:defRPr/>
            </a:pPr>
            <a:r>
              <a:rPr lang="tr-TR" altLang="tr-TR" dirty="0">
                <a:solidFill>
                  <a:srgbClr val="FF0000"/>
                </a:solidFill>
                <a:latin typeface="Times New Roman" panose="02020603050405020304" pitchFamily="18" charset="0"/>
              </a:rPr>
              <a:t>Ders kitaplarının baskılarında birinci hamur kağıtlar tercih edilmelidir</a:t>
            </a:r>
            <a:r>
              <a:rPr lang="tr-TR" altLang="tr-TR" dirty="0">
                <a:solidFill>
                  <a:schemeClr val="tx1">
                    <a:lumMod val="75000"/>
                    <a:lumOff val="25000"/>
                  </a:schemeClr>
                </a:solidFill>
                <a:latin typeface="Times New Roman" panose="02020603050405020304" pitchFamily="18" charset="0"/>
              </a:rPr>
              <a:t>. Sayfalarda mürekkep lekelerinin bulunmamasına, kitaptaki eğitsel ve görsel öğelerin renklendirilmesine, yazıların ve renklerin silik çıkmamasına dikkat edilmelidir.</a:t>
            </a:r>
          </a:p>
        </p:txBody>
      </p:sp>
      <p:sp>
        <p:nvSpPr>
          <p:cNvPr id="6" name="22 Slayt Numarası Yer Tutucusu">
            <a:extLst>
              <a:ext uri="{FF2B5EF4-FFF2-40B4-BE49-F238E27FC236}">
                <a16:creationId xmlns:a16="http://schemas.microsoft.com/office/drawing/2014/main" id="{19088FBF-78CA-4A7E-9A42-9379B50A289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C1DBBC17-03E6-4F65-86D1-AA2BB35AE018}" type="slidenum">
              <a:rPr lang="tr-TR" altLang="tr-TR">
                <a:solidFill>
                  <a:srgbClr val="FFFFFF"/>
                </a:solidFill>
                <a:latin typeface="Franklin Gothic Book" panose="020B0503020102020204" pitchFamily="34" charset="0"/>
              </a:rPr>
              <a:pPr eaLnBrk="1" hangingPunct="1">
                <a:defRPr/>
              </a:pPr>
              <a:t>5</a:t>
            </a:fld>
            <a:endParaRPr lang="tr-TR" altLang="tr-TR">
              <a:solidFill>
                <a:srgbClr val="FFFFFF"/>
              </a:solidFill>
              <a:latin typeface="Franklin Gothic Book" panose="020B0503020102020204" pitchFamily="34" charset="0"/>
            </a:endParaRPr>
          </a:p>
        </p:txBody>
      </p:sp>
      <p:sp>
        <p:nvSpPr>
          <p:cNvPr id="39941" name="5 Slayt Numarası Yer Tutucusu">
            <a:extLst>
              <a:ext uri="{FF2B5EF4-FFF2-40B4-BE49-F238E27FC236}">
                <a16:creationId xmlns:a16="http://schemas.microsoft.com/office/drawing/2014/main" id="{DC85811F-1582-4840-91F7-5E6C75427B8C}"/>
              </a:ext>
            </a:extLst>
          </p:cNvPr>
          <p:cNvSpPr>
            <a:spLocks noGrp="1" noChangeArrowheads="1"/>
          </p:cNvSpPr>
          <p:nvPr/>
        </p:nvSpPr>
        <p:spPr bwMode="auto">
          <a:xfrm>
            <a:off x="11190739" y="6105071"/>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FDCCC49E-3E09-440B-9398-008421959493}" type="slidenum">
              <a:rPr lang="tr-TR" altLang="tr-TR" sz="1400">
                <a:solidFill>
                  <a:srgbClr val="FFFFFF"/>
                </a:solidFill>
                <a:latin typeface="Franklin Gothic Book" panose="020B0503020102020204" pitchFamily="34" charset="0"/>
              </a:rPr>
              <a:pPr algn="ctr" eaLnBrk="1" hangingPunct="1"/>
              <a:t>5</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a:extLst>
              <a:ext uri="{FF2B5EF4-FFF2-40B4-BE49-F238E27FC236}">
                <a16:creationId xmlns:a16="http://schemas.microsoft.com/office/drawing/2014/main" id="{8BA32D52-2ED4-42C6-BEE1-3ABA422AF891}"/>
              </a:ext>
            </a:extLst>
          </p:cNvPr>
          <p:cNvSpPr>
            <a:spLocks noGrp="1" noChangeArrowheads="1"/>
          </p:cNvSpPr>
          <p:nvPr>
            <p:ph type="title"/>
          </p:nvPr>
        </p:nvSpPr>
        <p:spPr>
          <a:xfrm>
            <a:off x="702382" y="295728"/>
            <a:ext cx="9404723" cy="767687"/>
          </a:xfrm>
        </p:spPr>
        <p:txBody>
          <a:bodyPr/>
          <a:lstStyle/>
          <a:p>
            <a:pPr>
              <a:defRPr/>
            </a:pPr>
            <a:r>
              <a:rPr lang="tr-TR" altLang="tr-TR" dirty="0">
                <a:solidFill>
                  <a:schemeClr val="tx1">
                    <a:lumMod val="75000"/>
                    <a:lumOff val="25000"/>
                  </a:schemeClr>
                </a:solidFill>
              </a:rPr>
              <a:t>Forma Sayısı</a:t>
            </a:r>
          </a:p>
        </p:txBody>
      </p:sp>
      <p:sp>
        <p:nvSpPr>
          <p:cNvPr id="40963" name="Rectangle 3">
            <a:extLst>
              <a:ext uri="{FF2B5EF4-FFF2-40B4-BE49-F238E27FC236}">
                <a16:creationId xmlns:a16="http://schemas.microsoft.com/office/drawing/2014/main" id="{6FB44CAB-81D6-40F3-8CDF-FD2866C8842B}"/>
              </a:ext>
            </a:extLst>
          </p:cNvPr>
          <p:cNvSpPr>
            <a:spLocks noGrp="1" noChangeArrowheads="1"/>
          </p:cNvSpPr>
          <p:nvPr>
            <p:ph idx="1"/>
          </p:nvPr>
        </p:nvSpPr>
        <p:spPr>
          <a:xfrm>
            <a:off x="112542" y="1063416"/>
            <a:ext cx="11830929" cy="5498855"/>
          </a:xfrm>
        </p:spPr>
        <p:txBody>
          <a:bodyPr>
            <a:normAutofit/>
          </a:bodyPr>
          <a:lstStyle/>
          <a:p>
            <a:pPr algn="just"/>
            <a:r>
              <a:rPr lang="tr-TR" altLang="tr-TR" sz="3200" dirty="0">
                <a:latin typeface="Times New Roman" panose="02020603050405020304" pitchFamily="18" charset="0"/>
              </a:rPr>
              <a:t>Ders kitaplarının fiziksel yapısı için önemi büyük olan </a:t>
            </a:r>
            <a:r>
              <a:rPr lang="tr-TR" altLang="tr-TR" sz="3200" dirty="0">
                <a:solidFill>
                  <a:srgbClr val="FF0000"/>
                </a:solidFill>
                <a:latin typeface="Times New Roman" panose="02020603050405020304" pitchFamily="18" charset="0"/>
              </a:rPr>
              <a:t>forma, on altı sayfalık parçadan oluşur</a:t>
            </a:r>
            <a:r>
              <a:rPr lang="tr-TR" altLang="tr-TR" sz="3200" dirty="0">
                <a:latin typeface="Times New Roman" panose="02020603050405020304" pitchFamily="18" charset="0"/>
              </a:rPr>
              <a:t>. </a:t>
            </a:r>
          </a:p>
          <a:p>
            <a:pPr algn="just"/>
            <a:r>
              <a:rPr lang="tr-TR" altLang="tr-TR" sz="3200" dirty="0">
                <a:latin typeface="Times New Roman" panose="02020603050405020304" pitchFamily="18" charset="0"/>
              </a:rPr>
              <a:t>Ders kitaplarının çok sayıda basılması, baskı kolaylığını artırması bakımlarından kitapların hazırlanmasında forma yönteminden yararlanılmaktadır. </a:t>
            </a:r>
          </a:p>
          <a:p>
            <a:pPr algn="just"/>
            <a:r>
              <a:rPr lang="tr-TR" altLang="tr-TR" sz="3200" dirty="0">
                <a:latin typeface="Times New Roman" panose="02020603050405020304" pitchFamily="18" charset="0"/>
              </a:rPr>
              <a:t>Milli Eğitim Bakanlığı’nın Sosyal Bilgiler Öğretim Programı’nda altı, yedi ve sekizinci sınıflara göre hazırlanacak ders kitabı, öğrenci çalışma kitabı ve öğretmen kılavuz kitabı için belirlemiş olduğu forma sayıları şu şekildedir (MEB 2005: 11):</a:t>
            </a:r>
          </a:p>
        </p:txBody>
      </p:sp>
      <p:sp>
        <p:nvSpPr>
          <p:cNvPr id="6" name="22 Slayt Numarası Yer Tutucusu">
            <a:extLst>
              <a:ext uri="{FF2B5EF4-FFF2-40B4-BE49-F238E27FC236}">
                <a16:creationId xmlns:a16="http://schemas.microsoft.com/office/drawing/2014/main" id="{EDF1A8D2-9F76-454E-AE78-7E0B8E46EFF8}"/>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EC06DC80-4DF3-4EBC-82E2-58E5787B22C0}" type="slidenum">
              <a:rPr lang="tr-TR" altLang="tr-TR">
                <a:solidFill>
                  <a:srgbClr val="FFFFFF"/>
                </a:solidFill>
                <a:latin typeface="Franklin Gothic Book" panose="020B0503020102020204" pitchFamily="34" charset="0"/>
              </a:rPr>
              <a:pPr eaLnBrk="1" hangingPunct="1">
                <a:defRPr/>
              </a:pPr>
              <a:t>6</a:t>
            </a:fld>
            <a:endParaRPr lang="tr-TR" altLang="tr-TR">
              <a:solidFill>
                <a:srgbClr val="FFFFFF"/>
              </a:solidFill>
              <a:latin typeface="Franklin Gothic Book" panose="020B0503020102020204" pitchFamily="34" charset="0"/>
            </a:endParaRPr>
          </a:p>
        </p:txBody>
      </p:sp>
      <p:sp>
        <p:nvSpPr>
          <p:cNvPr id="40965" name="5 Slayt Numarası Yer Tutucusu">
            <a:extLst>
              <a:ext uri="{FF2B5EF4-FFF2-40B4-BE49-F238E27FC236}">
                <a16:creationId xmlns:a16="http://schemas.microsoft.com/office/drawing/2014/main" id="{4F03B649-12D9-4F3A-8EC2-A230B10CF09F}"/>
              </a:ext>
            </a:extLst>
          </p:cNvPr>
          <p:cNvSpPr>
            <a:spLocks noGrp="1" noChangeArrowheads="1"/>
          </p:cNvSpPr>
          <p:nvPr/>
        </p:nvSpPr>
        <p:spPr bwMode="auto">
          <a:xfrm>
            <a:off x="11190739" y="5943014"/>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58B412C7-ED39-41F3-862D-FB10AD99513B}" type="slidenum">
              <a:rPr lang="tr-TR" altLang="tr-TR" sz="1400">
                <a:solidFill>
                  <a:srgbClr val="FFFFFF"/>
                </a:solidFill>
                <a:latin typeface="Franklin Gothic Book" panose="020B0503020102020204" pitchFamily="34" charset="0"/>
              </a:rPr>
              <a:pPr algn="ctr" eaLnBrk="1" hangingPunct="1"/>
              <a:t>6</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50">
            <a:extLst>
              <a:ext uri="{FF2B5EF4-FFF2-40B4-BE49-F238E27FC236}">
                <a16:creationId xmlns:a16="http://schemas.microsoft.com/office/drawing/2014/main" id="{740BBEA7-C873-44D3-8A2C-04B145ED585E}"/>
              </a:ext>
            </a:extLst>
          </p:cNvPr>
          <p:cNvSpPr>
            <a:spLocks noGrp="1" noChangeArrowheads="1"/>
          </p:cNvSpPr>
          <p:nvPr>
            <p:ph type="title"/>
          </p:nvPr>
        </p:nvSpPr>
        <p:spPr>
          <a:xfrm>
            <a:off x="646111" y="452718"/>
            <a:ext cx="9404723" cy="767687"/>
          </a:xfrm>
        </p:spPr>
        <p:txBody>
          <a:bodyPr/>
          <a:lstStyle/>
          <a:p>
            <a:pPr>
              <a:defRPr/>
            </a:pPr>
            <a:r>
              <a:rPr lang="tr-TR" sz="1800" b="1" i="0" u="none" strike="noStrike" baseline="0" dirty="0">
                <a:latin typeface="Helvetica-Bold"/>
              </a:rPr>
              <a:t>SOSYAL BİLGİLER DERSİ 4, 5, 6 VE 7. SINIFLAR DERS KİTABI FORMA SAYILARI VE EBATLARI</a:t>
            </a:r>
            <a:endParaRPr lang="tr-TR" altLang="tr-TR" dirty="0">
              <a:solidFill>
                <a:schemeClr val="tx1">
                  <a:lumMod val="75000"/>
                  <a:lumOff val="25000"/>
                </a:schemeClr>
              </a:solidFill>
            </a:endParaRPr>
          </a:p>
        </p:txBody>
      </p:sp>
      <p:sp>
        <p:nvSpPr>
          <p:cNvPr id="6" name="22 Slayt Numarası Yer Tutucusu">
            <a:extLst>
              <a:ext uri="{FF2B5EF4-FFF2-40B4-BE49-F238E27FC236}">
                <a16:creationId xmlns:a16="http://schemas.microsoft.com/office/drawing/2014/main" id="{B3934956-C04E-487C-B325-DE093774ED9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63CB7337-A815-4D58-8555-C07E391AC59F}" type="slidenum">
              <a:rPr lang="tr-TR" altLang="tr-TR">
                <a:solidFill>
                  <a:srgbClr val="FFFFFF"/>
                </a:solidFill>
                <a:latin typeface="Franklin Gothic Book" panose="020B0503020102020204" pitchFamily="34" charset="0"/>
              </a:rPr>
              <a:pPr eaLnBrk="1" hangingPunct="1">
                <a:defRPr/>
              </a:pPr>
              <a:t>7</a:t>
            </a:fld>
            <a:endParaRPr lang="tr-TR" altLang="tr-TR">
              <a:solidFill>
                <a:srgbClr val="FFFFFF"/>
              </a:solidFill>
              <a:latin typeface="Franklin Gothic Book" panose="020B0503020102020204" pitchFamily="34" charset="0"/>
            </a:endParaRPr>
          </a:p>
        </p:txBody>
      </p:sp>
      <p:sp>
        <p:nvSpPr>
          <p:cNvPr id="41988" name="4 Slayt Numarası Yer Tutucusu">
            <a:extLst>
              <a:ext uri="{FF2B5EF4-FFF2-40B4-BE49-F238E27FC236}">
                <a16:creationId xmlns:a16="http://schemas.microsoft.com/office/drawing/2014/main" id="{C92126B6-608B-44B0-8FA7-4C85B1D1008A}"/>
              </a:ext>
            </a:extLst>
          </p:cNvPr>
          <p:cNvSpPr>
            <a:spLocks noGrp="1" noChangeArrowheads="1"/>
          </p:cNvSpPr>
          <p:nvPr/>
        </p:nvSpPr>
        <p:spPr bwMode="auto">
          <a:xfrm>
            <a:off x="11633607" y="6266571"/>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CD4BE959-2891-401B-A319-9279EC193B87}" type="slidenum">
              <a:rPr lang="tr-TR" altLang="tr-TR" sz="1400">
                <a:solidFill>
                  <a:srgbClr val="FFFFFF"/>
                </a:solidFill>
                <a:latin typeface="Franklin Gothic Book" panose="020B0503020102020204" pitchFamily="34" charset="0"/>
              </a:rPr>
              <a:pPr algn="ctr" eaLnBrk="1" hangingPunct="1"/>
              <a:t>7</a:t>
            </a:fld>
            <a:endParaRPr lang="tr-TR" altLang="tr-TR" sz="1400" dirty="0">
              <a:solidFill>
                <a:srgbClr val="FFFFFF"/>
              </a:solidFill>
              <a:latin typeface="Franklin Gothic Book" panose="020B0503020102020204" pitchFamily="34" charset="0"/>
            </a:endParaRPr>
          </a:p>
        </p:txBody>
      </p:sp>
      <p:graphicFrame>
        <p:nvGraphicFramePr>
          <p:cNvPr id="2" name="Tablo 2">
            <a:extLst>
              <a:ext uri="{FF2B5EF4-FFF2-40B4-BE49-F238E27FC236}">
                <a16:creationId xmlns:a16="http://schemas.microsoft.com/office/drawing/2014/main" id="{E597F528-0547-4E99-85DF-182FD2131968}"/>
              </a:ext>
            </a:extLst>
          </p:cNvPr>
          <p:cNvGraphicFramePr>
            <a:graphicFrameLocks noGrp="1"/>
          </p:cNvGraphicFramePr>
          <p:nvPr>
            <p:extLst>
              <p:ext uri="{D42A27DB-BD31-4B8C-83A1-F6EECF244321}">
                <p14:modId xmlns:p14="http://schemas.microsoft.com/office/powerpoint/2010/main" val="146827200"/>
              </p:ext>
            </p:extLst>
          </p:nvPr>
        </p:nvGraphicFramePr>
        <p:xfrm>
          <a:off x="1072662" y="1975722"/>
          <a:ext cx="10888019" cy="3762039"/>
        </p:xfrm>
        <a:graphic>
          <a:graphicData uri="http://schemas.openxmlformats.org/drawingml/2006/table">
            <a:tbl>
              <a:tblPr firstRow="1" bandRow="1">
                <a:tableStyleId>{5C22544A-7EE6-4342-B048-85BDC9FD1C3A}</a:tableStyleId>
              </a:tblPr>
              <a:tblGrid>
                <a:gridCol w="2808675">
                  <a:extLst>
                    <a:ext uri="{9D8B030D-6E8A-4147-A177-3AD203B41FA5}">
                      <a16:colId xmlns:a16="http://schemas.microsoft.com/office/drawing/2014/main" val="2083108946"/>
                    </a:ext>
                  </a:extLst>
                </a:gridCol>
                <a:gridCol w="4078133">
                  <a:extLst>
                    <a:ext uri="{9D8B030D-6E8A-4147-A177-3AD203B41FA5}">
                      <a16:colId xmlns:a16="http://schemas.microsoft.com/office/drawing/2014/main" val="1277231112"/>
                    </a:ext>
                  </a:extLst>
                </a:gridCol>
                <a:gridCol w="4001211">
                  <a:extLst>
                    <a:ext uri="{9D8B030D-6E8A-4147-A177-3AD203B41FA5}">
                      <a16:colId xmlns:a16="http://schemas.microsoft.com/office/drawing/2014/main" val="2596464200"/>
                    </a:ext>
                  </a:extLst>
                </a:gridCol>
              </a:tblGrid>
              <a:tr h="1040653">
                <a:tc>
                  <a:txBody>
                    <a:bodyPr/>
                    <a:lstStyle/>
                    <a:p>
                      <a:r>
                        <a:rPr lang="tr-TR" dirty="0"/>
                        <a:t>4.Sınıf </a:t>
                      </a:r>
                    </a:p>
                  </a:txBody>
                  <a:tcPr/>
                </a:tc>
                <a:tc>
                  <a:txBody>
                    <a:bodyPr/>
                    <a:lstStyle/>
                    <a:p>
                      <a:r>
                        <a:rPr lang="tr-TR" dirty="0"/>
                        <a:t>13</a:t>
                      </a:r>
                    </a:p>
                  </a:txBody>
                  <a:tcPr/>
                </a:tc>
                <a:tc>
                  <a:txBody>
                    <a:bodyPr/>
                    <a:lstStyle/>
                    <a:p>
                      <a:r>
                        <a:rPr lang="tr-TR" sz="1800" b="0" i="0" u="none" strike="noStrike" kern="1200" baseline="0" dirty="0">
                          <a:solidFill>
                            <a:schemeClr val="dk1"/>
                          </a:solidFill>
                          <a:latin typeface="+mn-lt"/>
                          <a:ea typeface="+mn-ea"/>
                          <a:cs typeface="+mn-cs"/>
                        </a:rPr>
                        <a:t>19,5 cm ve 27,5 cm</a:t>
                      </a:r>
                    </a:p>
                  </a:txBody>
                  <a:tcPr/>
                </a:tc>
                <a:extLst>
                  <a:ext uri="{0D108BD9-81ED-4DB2-BD59-A6C34878D82A}">
                    <a16:rowId xmlns:a16="http://schemas.microsoft.com/office/drawing/2014/main" val="3914068429"/>
                  </a:ext>
                </a:extLst>
              </a:tr>
              <a:tr h="1040653">
                <a:tc>
                  <a:txBody>
                    <a:bodyPr/>
                    <a:lstStyle/>
                    <a:p>
                      <a:r>
                        <a:rPr lang="tr-TR" dirty="0"/>
                        <a:t>5. Sınıf </a:t>
                      </a:r>
                    </a:p>
                  </a:txBody>
                  <a:tcPr/>
                </a:tc>
                <a:tc>
                  <a:txBody>
                    <a:bodyPr/>
                    <a:lstStyle/>
                    <a:p>
                      <a:r>
                        <a:rPr lang="tr-TR" dirty="0"/>
                        <a:t>13</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1800" b="0" i="0" u="none" strike="noStrike" kern="1200" baseline="0" dirty="0">
                          <a:solidFill>
                            <a:schemeClr val="dk1"/>
                          </a:solidFill>
                          <a:latin typeface="+mn-lt"/>
                          <a:ea typeface="+mn-ea"/>
                          <a:cs typeface="+mn-cs"/>
                        </a:rPr>
                        <a:t>19,5 cm ve 27,5 cm</a:t>
                      </a:r>
                    </a:p>
                    <a:p>
                      <a:endParaRPr lang="tr-TR" dirty="0"/>
                    </a:p>
                  </a:txBody>
                  <a:tcPr/>
                </a:tc>
                <a:extLst>
                  <a:ext uri="{0D108BD9-81ED-4DB2-BD59-A6C34878D82A}">
                    <a16:rowId xmlns:a16="http://schemas.microsoft.com/office/drawing/2014/main" val="356281003"/>
                  </a:ext>
                </a:extLst>
              </a:tr>
              <a:tr h="1040653">
                <a:tc>
                  <a:txBody>
                    <a:bodyPr/>
                    <a:lstStyle/>
                    <a:p>
                      <a:r>
                        <a:rPr lang="tr-TR" dirty="0"/>
                        <a:t>6. Sınıf </a:t>
                      </a:r>
                    </a:p>
                  </a:txBody>
                  <a:tcPr/>
                </a:tc>
                <a:tc>
                  <a:txBody>
                    <a:bodyPr/>
                    <a:lstStyle/>
                    <a:p>
                      <a:r>
                        <a:rPr lang="tr-TR" dirty="0"/>
                        <a:t>18</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1800" b="0" i="0" u="none" strike="noStrike" kern="1200" baseline="0" dirty="0">
                          <a:solidFill>
                            <a:schemeClr val="dk1"/>
                          </a:solidFill>
                          <a:latin typeface="+mn-lt"/>
                          <a:ea typeface="+mn-ea"/>
                          <a:cs typeface="+mn-cs"/>
                        </a:rPr>
                        <a:t>19,5 cm ve 27,5 cm</a:t>
                      </a:r>
                    </a:p>
                    <a:p>
                      <a:endParaRPr lang="tr-TR" dirty="0"/>
                    </a:p>
                  </a:txBody>
                  <a:tcPr/>
                </a:tc>
                <a:extLst>
                  <a:ext uri="{0D108BD9-81ED-4DB2-BD59-A6C34878D82A}">
                    <a16:rowId xmlns:a16="http://schemas.microsoft.com/office/drawing/2014/main" val="3222526228"/>
                  </a:ext>
                </a:extLst>
              </a:tr>
              <a:tr h="444990">
                <a:tc>
                  <a:txBody>
                    <a:bodyPr/>
                    <a:lstStyle/>
                    <a:p>
                      <a:r>
                        <a:rPr lang="tr-TR" dirty="0"/>
                        <a:t>7. Sınıf </a:t>
                      </a:r>
                    </a:p>
                  </a:txBody>
                  <a:tcPr/>
                </a:tc>
                <a:tc>
                  <a:txBody>
                    <a:bodyPr/>
                    <a:lstStyle/>
                    <a:p>
                      <a:r>
                        <a:rPr lang="tr-TR" dirty="0"/>
                        <a:t>19</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1800" b="0" i="0" u="none" strike="noStrike" kern="1200" baseline="0" dirty="0">
                          <a:solidFill>
                            <a:schemeClr val="dk1"/>
                          </a:solidFill>
                          <a:latin typeface="+mn-lt"/>
                          <a:ea typeface="+mn-ea"/>
                          <a:cs typeface="+mn-cs"/>
                        </a:rPr>
                        <a:t>19,5 cm ve 27,5 cm</a:t>
                      </a:r>
                    </a:p>
                    <a:p>
                      <a:endParaRPr lang="tr-TR" dirty="0"/>
                    </a:p>
                  </a:txBody>
                  <a:tcPr/>
                </a:tc>
                <a:extLst>
                  <a:ext uri="{0D108BD9-81ED-4DB2-BD59-A6C34878D82A}">
                    <a16:rowId xmlns:a16="http://schemas.microsoft.com/office/drawing/2014/main" val="2607999778"/>
                  </a:ext>
                </a:extLst>
              </a:tr>
            </a:tbl>
          </a:graphicData>
        </a:graphic>
      </p:graphicFrame>
      <p:graphicFrame>
        <p:nvGraphicFramePr>
          <p:cNvPr id="4" name="Tablo 4">
            <a:extLst>
              <a:ext uri="{FF2B5EF4-FFF2-40B4-BE49-F238E27FC236}">
                <a16:creationId xmlns:a16="http://schemas.microsoft.com/office/drawing/2014/main" id="{1D1113D0-4DBA-4582-9022-56E473677279}"/>
              </a:ext>
            </a:extLst>
          </p:cNvPr>
          <p:cNvGraphicFramePr>
            <a:graphicFrameLocks noGrp="1"/>
          </p:cNvGraphicFramePr>
          <p:nvPr>
            <p:extLst>
              <p:ext uri="{D42A27DB-BD31-4B8C-83A1-F6EECF244321}">
                <p14:modId xmlns:p14="http://schemas.microsoft.com/office/powerpoint/2010/main" val="3428860998"/>
              </p:ext>
            </p:extLst>
          </p:nvPr>
        </p:nvGraphicFramePr>
        <p:xfrm>
          <a:off x="1072661" y="1569973"/>
          <a:ext cx="10888019" cy="365760"/>
        </p:xfrm>
        <a:graphic>
          <a:graphicData uri="http://schemas.openxmlformats.org/drawingml/2006/table">
            <a:tbl>
              <a:tblPr firstRow="1" bandRow="1">
                <a:tableStyleId>{5C22544A-7EE6-4342-B048-85BDC9FD1C3A}</a:tableStyleId>
              </a:tblPr>
              <a:tblGrid>
                <a:gridCol w="10888019">
                  <a:extLst>
                    <a:ext uri="{9D8B030D-6E8A-4147-A177-3AD203B41FA5}">
                      <a16:colId xmlns:a16="http://schemas.microsoft.com/office/drawing/2014/main" val="362190013"/>
                    </a:ext>
                  </a:extLst>
                </a:gridCol>
              </a:tblGrid>
              <a:tr h="0">
                <a:tc>
                  <a:txBody>
                    <a:bodyPr/>
                    <a:lstStyle/>
                    <a:p>
                      <a:r>
                        <a:rPr lang="tr-TR" dirty="0"/>
                        <a:t>                                                         Forma sayısı*                                  ebat </a:t>
                      </a:r>
                    </a:p>
                  </a:txBody>
                  <a:tcPr/>
                </a:tc>
                <a:extLst>
                  <a:ext uri="{0D108BD9-81ED-4DB2-BD59-A6C34878D82A}">
                    <a16:rowId xmlns:a16="http://schemas.microsoft.com/office/drawing/2014/main" val="3264158747"/>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a:extLst>
              <a:ext uri="{FF2B5EF4-FFF2-40B4-BE49-F238E27FC236}">
                <a16:creationId xmlns:a16="http://schemas.microsoft.com/office/drawing/2014/main" id="{C5757FE7-CD07-48B6-8733-AD62638E4F7C}"/>
              </a:ext>
            </a:extLst>
          </p:cNvPr>
          <p:cNvSpPr>
            <a:spLocks noGrp="1" noChangeArrowheads="1"/>
          </p:cNvSpPr>
          <p:nvPr>
            <p:ph type="title"/>
          </p:nvPr>
        </p:nvSpPr>
        <p:spPr/>
        <p:txBody>
          <a:bodyPr/>
          <a:lstStyle/>
          <a:p>
            <a:pPr>
              <a:defRPr/>
            </a:pPr>
            <a:r>
              <a:rPr lang="tr-TR" altLang="tr-TR">
                <a:solidFill>
                  <a:schemeClr val="tx1">
                    <a:lumMod val="75000"/>
                    <a:lumOff val="25000"/>
                  </a:schemeClr>
                </a:solidFill>
              </a:rPr>
              <a:t>Yazı Büyüklüğü</a:t>
            </a:r>
          </a:p>
        </p:txBody>
      </p:sp>
      <p:sp>
        <p:nvSpPr>
          <p:cNvPr id="43011" name="Rectangle 3">
            <a:extLst>
              <a:ext uri="{FF2B5EF4-FFF2-40B4-BE49-F238E27FC236}">
                <a16:creationId xmlns:a16="http://schemas.microsoft.com/office/drawing/2014/main" id="{56AA8197-E0B9-46E7-B502-1C9C6335CA45}"/>
              </a:ext>
            </a:extLst>
          </p:cNvPr>
          <p:cNvSpPr>
            <a:spLocks noGrp="1" noChangeArrowheads="1"/>
          </p:cNvSpPr>
          <p:nvPr>
            <p:ph idx="1"/>
          </p:nvPr>
        </p:nvSpPr>
        <p:spPr>
          <a:xfrm>
            <a:off x="267286" y="1223890"/>
            <a:ext cx="11451102" cy="5181392"/>
          </a:xfrm>
        </p:spPr>
        <p:txBody>
          <a:bodyPr>
            <a:normAutofit fontScale="92500" lnSpcReduction="20000"/>
          </a:bodyPr>
          <a:lstStyle/>
          <a:p>
            <a:pPr algn="just">
              <a:lnSpc>
                <a:spcPct val="80000"/>
              </a:lnSpc>
            </a:pPr>
            <a:r>
              <a:rPr lang="tr-TR" altLang="tr-TR" sz="3200" dirty="0">
                <a:latin typeface="Times New Roman" panose="02020603050405020304" pitchFamily="18" charset="0"/>
              </a:rPr>
              <a:t>Ders kitaplarında yazı karakterleri belirleme ve puntolar; </a:t>
            </a:r>
          </a:p>
          <a:p>
            <a:pPr algn="just">
              <a:lnSpc>
                <a:spcPct val="80000"/>
              </a:lnSpc>
            </a:pPr>
            <a:r>
              <a:rPr lang="tr-TR" altLang="tr-TR" sz="3200" dirty="0">
                <a:solidFill>
                  <a:srgbClr val="FF0000"/>
                </a:solidFill>
                <a:latin typeface="Times New Roman" panose="02020603050405020304" pitchFamily="18" charset="0"/>
              </a:rPr>
              <a:t>okuma uzaklığı, yaş grubu ve yazı-fon ilişkisi </a:t>
            </a:r>
            <a:r>
              <a:rPr lang="tr-TR" altLang="tr-TR" sz="3200" dirty="0">
                <a:latin typeface="Times New Roman" panose="02020603050405020304" pitchFamily="18" charset="0"/>
              </a:rPr>
              <a:t>gibi etmenler düşünülerek düzenlenmelidir (Kaptan ve Kaptan 2005: 169).</a:t>
            </a:r>
          </a:p>
          <a:p>
            <a:pPr algn="just">
              <a:lnSpc>
                <a:spcPct val="80000"/>
              </a:lnSpc>
            </a:pPr>
            <a:r>
              <a:rPr lang="tr-TR" altLang="tr-TR" sz="3200" dirty="0">
                <a:latin typeface="Times New Roman" panose="02020603050405020304" pitchFamily="18" charset="0"/>
              </a:rPr>
              <a:t>İlköğretimin ilk sınıflarında, yaş grubu ve okunurluğun etkisi ile puntoların büyük olması gerekir. </a:t>
            </a:r>
          </a:p>
          <a:p>
            <a:pPr algn="just">
              <a:lnSpc>
                <a:spcPct val="80000"/>
              </a:lnSpc>
            </a:pPr>
            <a:r>
              <a:rPr lang="tr-TR" altLang="tr-TR" sz="3200" dirty="0">
                <a:latin typeface="Times New Roman" panose="02020603050405020304" pitchFamily="18" charset="0"/>
              </a:rPr>
              <a:t>Sınıflar ilerledikçe, öğrencilerin gelişim özelliklerine de bağlı olarak, punto büyüklüğü küçülür. </a:t>
            </a:r>
          </a:p>
          <a:p>
            <a:pPr algn="just">
              <a:lnSpc>
                <a:spcPct val="80000"/>
              </a:lnSpc>
            </a:pPr>
            <a:r>
              <a:rPr lang="tr-TR" altLang="tr-TR" sz="3200" dirty="0">
                <a:latin typeface="Times New Roman" panose="02020603050405020304" pitchFamily="18" charset="0"/>
              </a:rPr>
              <a:t>Altıncı sınıftan itibaren punto büyüklüğü </a:t>
            </a:r>
            <a:r>
              <a:rPr lang="tr-TR" altLang="tr-TR" sz="3200" dirty="0">
                <a:solidFill>
                  <a:srgbClr val="FF0000"/>
                </a:solidFill>
                <a:latin typeface="Times New Roman" panose="02020603050405020304" pitchFamily="18" charset="0"/>
              </a:rPr>
              <a:t>10’a</a:t>
            </a:r>
            <a:r>
              <a:rPr lang="tr-TR" altLang="tr-TR" sz="3200" dirty="0">
                <a:latin typeface="Times New Roman" panose="02020603050405020304" pitchFamily="18" charset="0"/>
              </a:rPr>
              <a:t> kadar düşer.</a:t>
            </a:r>
          </a:p>
          <a:p>
            <a:pPr algn="just">
              <a:lnSpc>
                <a:spcPct val="80000"/>
              </a:lnSpc>
            </a:pPr>
            <a:r>
              <a:rPr lang="tr-TR" altLang="tr-TR" sz="3200" dirty="0">
                <a:latin typeface="Times New Roman" panose="02020603050405020304" pitchFamily="18" charset="0"/>
              </a:rPr>
              <a:t> Küçük sınıflarda okuma pratiğine uygun </a:t>
            </a:r>
            <a:r>
              <a:rPr lang="tr-TR" altLang="tr-TR" sz="3200" dirty="0">
                <a:solidFill>
                  <a:srgbClr val="FF0000"/>
                </a:solidFill>
                <a:latin typeface="Times New Roman" panose="02020603050405020304" pitchFamily="18" charset="0"/>
              </a:rPr>
              <a:t>“Dik Temel </a:t>
            </a:r>
            <a:r>
              <a:rPr lang="tr-TR" altLang="tr-TR" sz="3200" dirty="0" err="1">
                <a:solidFill>
                  <a:srgbClr val="FF0000"/>
                </a:solidFill>
                <a:latin typeface="Times New Roman" panose="02020603050405020304" pitchFamily="18" charset="0"/>
              </a:rPr>
              <a:t>Harfler</a:t>
            </a:r>
            <a:r>
              <a:rPr lang="tr-TR" altLang="tr-TR" sz="3200" dirty="0" err="1">
                <a:latin typeface="Times New Roman" panose="02020603050405020304" pitchFamily="18" charset="0"/>
              </a:rPr>
              <a:t>”e</a:t>
            </a:r>
            <a:r>
              <a:rPr lang="tr-TR" altLang="tr-TR" sz="3200" dirty="0">
                <a:latin typeface="Times New Roman" panose="02020603050405020304" pitchFamily="18" charset="0"/>
              </a:rPr>
              <a:t> yakın karakterler seçilmelidir. </a:t>
            </a:r>
          </a:p>
          <a:p>
            <a:pPr algn="just">
              <a:lnSpc>
                <a:spcPct val="80000"/>
              </a:lnSpc>
            </a:pPr>
            <a:r>
              <a:rPr lang="tr-TR" altLang="tr-TR" sz="3200" dirty="0">
                <a:latin typeface="Times New Roman" panose="02020603050405020304" pitchFamily="18" charset="0"/>
              </a:rPr>
              <a:t>Algının dağılmaması açısından </a:t>
            </a:r>
            <a:r>
              <a:rPr lang="tr-TR" altLang="tr-TR" sz="3200" b="1" dirty="0">
                <a:solidFill>
                  <a:srgbClr val="FF0000"/>
                </a:solidFill>
                <a:latin typeface="Times New Roman" panose="02020603050405020304" pitchFamily="18" charset="0"/>
              </a:rPr>
              <a:t>Times New Roman, Times </a:t>
            </a:r>
            <a:r>
              <a:rPr lang="tr-TR" altLang="tr-TR" sz="3200" b="1" dirty="0" err="1">
                <a:solidFill>
                  <a:srgbClr val="FF0000"/>
                </a:solidFill>
                <a:latin typeface="Times New Roman" panose="02020603050405020304" pitchFamily="18" charset="0"/>
              </a:rPr>
              <a:t>Turk</a:t>
            </a:r>
            <a:r>
              <a:rPr lang="tr-TR" altLang="tr-TR" sz="3200" b="1" dirty="0">
                <a:solidFill>
                  <a:srgbClr val="FF0000"/>
                </a:solidFill>
                <a:latin typeface="Times New Roman" panose="02020603050405020304" pitchFamily="18" charset="0"/>
              </a:rPr>
              <a:t> </a:t>
            </a:r>
            <a:r>
              <a:rPr lang="tr-TR" altLang="tr-TR" sz="3200" b="1" dirty="0" err="1">
                <a:solidFill>
                  <a:srgbClr val="FF0000"/>
                </a:solidFill>
                <a:latin typeface="Times New Roman" panose="02020603050405020304" pitchFamily="18" charset="0"/>
              </a:rPr>
              <a:t>Arial</a:t>
            </a:r>
            <a:r>
              <a:rPr lang="tr-TR" altLang="tr-TR" sz="3200" b="1" dirty="0">
                <a:solidFill>
                  <a:srgbClr val="FF0000"/>
                </a:solidFill>
                <a:latin typeface="Times New Roman" panose="02020603050405020304" pitchFamily="18" charset="0"/>
              </a:rPr>
              <a:t>, </a:t>
            </a:r>
            <a:r>
              <a:rPr lang="tr-TR" altLang="tr-TR" sz="3200" b="1" dirty="0" err="1">
                <a:solidFill>
                  <a:srgbClr val="FF0000"/>
                </a:solidFill>
                <a:latin typeface="Times New Roman" panose="02020603050405020304" pitchFamily="18" charset="0"/>
              </a:rPr>
              <a:t>Futura</a:t>
            </a:r>
            <a:r>
              <a:rPr lang="tr-TR" altLang="tr-TR" sz="3200" b="1" dirty="0">
                <a:solidFill>
                  <a:srgbClr val="FF0000"/>
                </a:solidFill>
                <a:latin typeface="Times New Roman" panose="02020603050405020304" pitchFamily="18" charset="0"/>
              </a:rPr>
              <a:t>, </a:t>
            </a:r>
            <a:r>
              <a:rPr lang="tr-TR" altLang="tr-TR" sz="3200" b="1" dirty="0" err="1">
                <a:solidFill>
                  <a:srgbClr val="FF0000"/>
                </a:solidFill>
                <a:latin typeface="Times New Roman" panose="02020603050405020304" pitchFamily="18" charset="0"/>
              </a:rPr>
              <a:t>Helvatica</a:t>
            </a:r>
            <a:r>
              <a:rPr lang="tr-TR" altLang="tr-TR" sz="3200" dirty="0">
                <a:latin typeface="Times New Roman" panose="02020603050405020304" pitchFamily="18" charset="0"/>
              </a:rPr>
              <a:t> karakterlerinden, ikiden fazla tercih edilmemek koşuluyla,  karakter seçimi yapılmalıdır (Kaptan ve Kaptan 2005: 171). </a:t>
            </a:r>
          </a:p>
        </p:txBody>
      </p:sp>
      <p:sp>
        <p:nvSpPr>
          <p:cNvPr id="6" name="22 Slayt Numarası Yer Tutucusu">
            <a:extLst>
              <a:ext uri="{FF2B5EF4-FFF2-40B4-BE49-F238E27FC236}">
                <a16:creationId xmlns:a16="http://schemas.microsoft.com/office/drawing/2014/main" id="{3E8E858E-FC18-46ED-8C4B-AC5886294404}"/>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8A99B4EE-1912-4AF3-B832-B94D9F2A33A6}" type="slidenum">
              <a:rPr lang="tr-TR" altLang="tr-TR">
                <a:solidFill>
                  <a:srgbClr val="FFFFFF"/>
                </a:solidFill>
                <a:latin typeface="Franklin Gothic Book" panose="020B0503020102020204" pitchFamily="34" charset="0"/>
              </a:rPr>
              <a:pPr eaLnBrk="1" hangingPunct="1">
                <a:defRPr/>
              </a:pPr>
              <a:t>8</a:t>
            </a:fld>
            <a:endParaRPr lang="tr-TR" altLang="tr-TR">
              <a:solidFill>
                <a:srgbClr val="FFFFFF"/>
              </a:solidFill>
              <a:latin typeface="Franklin Gothic Book" panose="020B0503020102020204" pitchFamily="34" charset="0"/>
            </a:endParaRPr>
          </a:p>
        </p:txBody>
      </p:sp>
      <p:sp>
        <p:nvSpPr>
          <p:cNvPr id="43013" name="5 Slayt Numarası Yer Tutucusu">
            <a:extLst>
              <a:ext uri="{FF2B5EF4-FFF2-40B4-BE49-F238E27FC236}">
                <a16:creationId xmlns:a16="http://schemas.microsoft.com/office/drawing/2014/main" id="{B9CB5B35-CBB4-4F46-B67C-DD40852B21B6}"/>
              </a:ext>
            </a:extLst>
          </p:cNvPr>
          <p:cNvSpPr>
            <a:spLocks noGrp="1" noChangeArrowheads="1"/>
          </p:cNvSpPr>
          <p:nvPr/>
        </p:nvSpPr>
        <p:spPr bwMode="auto">
          <a:xfrm>
            <a:off x="11467514" y="6337156"/>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EEDED8B1-AA89-4464-B215-9580DBDC471B}" type="slidenum">
              <a:rPr lang="tr-TR" altLang="tr-TR" sz="1400">
                <a:solidFill>
                  <a:srgbClr val="FFFFFF"/>
                </a:solidFill>
                <a:latin typeface="Franklin Gothic Book" panose="020B0503020102020204" pitchFamily="34" charset="0"/>
              </a:rPr>
              <a:pPr algn="ctr" eaLnBrk="1" hangingPunct="1"/>
              <a:t>8</a:t>
            </a:fld>
            <a:endParaRPr lang="tr-TR" altLang="tr-TR" sz="1400" dirty="0">
              <a:solidFill>
                <a:srgbClr val="FFFFFF"/>
              </a:solidFill>
              <a:latin typeface="Franklin Gothic Book" panose="020B0503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4">
            <a:extLst>
              <a:ext uri="{FF2B5EF4-FFF2-40B4-BE49-F238E27FC236}">
                <a16:creationId xmlns:a16="http://schemas.microsoft.com/office/drawing/2014/main" id="{3CCA2631-E78C-4759-A00B-76A536DF99D9}"/>
              </a:ext>
            </a:extLst>
          </p:cNvPr>
          <p:cNvSpPr>
            <a:spLocks noGrp="1" noChangeArrowheads="1"/>
          </p:cNvSpPr>
          <p:nvPr>
            <p:ph type="title"/>
          </p:nvPr>
        </p:nvSpPr>
        <p:spPr>
          <a:xfrm>
            <a:off x="1219200" y="277813"/>
            <a:ext cx="10363200" cy="903873"/>
          </a:xfrm>
        </p:spPr>
        <p:txBody>
          <a:bodyPr/>
          <a:lstStyle/>
          <a:p>
            <a:pPr algn="ctr">
              <a:defRPr/>
            </a:pPr>
            <a:r>
              <a:rPr lang="tr-TR" altLang="tr-TR" dirty="0">
                <a:solidFill>
                  <a:schemeClr val="tx1">
                    <a:lumMod val="75000"/>
                    <a:lumOff val="25000"/>
                  </a:schemeClr>
                </a:solidFill>
              </a:rPr>
              <a:t>Yazı Büyüklüğü</a:t>
            </a:r>
          </a:p>
        </p:txBody>
      </p:sp>
      <p:sp>
        <p:nvSpPr>
          <p:cNvPr id="44122" name="5 Slayt Numarası Yer Tutucusu">
            <a:extLst>
              <a:ext uri="{FF2B5EF4-FFF2-40B4-BE49-F238E27FC236}">
                <a16:creationId xmlns:a16="http://schemas.microsoft.com/office/drawing/2014/main" id="{24E5993E-499F-4711-87F0-DE5E4A232E17}"/>
              </a:ext>
            </a:extLst>
          </p:cNvPr>
          <p:cNvSpPr>
            <a:spLocks noGrp="1" noChangeArrowheads="1"/>
          </p:cNvSpPr>
          <p:nvPr/>
        </p:nvSpPr>
        <p:spPr bwMode="auto">
          <a:xfrm>
            <a:off x="11582400" y="6248400"/>
            <a:ext cx="6350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8B463E9D-567A-4577-9393-EA8A1FAB0630}" type="slidenum">
              <a:rPr lang="tr-TR" altLang="tr-TR" sz="1400">
                <a:solidFill>
                  <a:srgbClr val="FFFFFF"/>
                </a:solidFill>
                <a:latin typeface="Franklin Gothic Book" panose="020B0503020102020204" pitchFamily="34" charset="0"/>
              </a:rPr>
              <a:pPr algn="ctr" eaLnBrk="1" hangingPunct="1"/>
              <a:t>9</a:t>
            </a:fld>
            <a:endParaRPr lang="tr-TR" altLang="tr-TR" sz="1400">
              <a:solidFill>
                <a:srgbClr val="FFFFFF"/>
              </a:solidFill>
              <a:latin typeface="Franklin Gothic Book" panose="020B0503020102020204" pitchFamily="34" charset="0"/>
            </a:endParaRPr>
          </a:p>
        </p:txBody>
      </p:sp>
      <p:graphicFrame>
        <p:nvGraphicFramePr>
          <p:cNvPr id="7" name="Tablo Yer Tutucusu 6">
            <a:extLst>
              <a:ext uri="{FF2B5EF4-FFF2-40B4-BE49-F238E27FC236}">
                <a16:creationId xmlns:a16="http://schemas.microsoft.com/office/drawing/2014/main" id="{AD476A5F-B21A-48CA-A071-EAC31C8CBC73}"/>
              </a:ext>
            </a:extLst>
          </p:cNvPr>
          <p:cNvGraphicFramePr>
            <a:graphicFrameLocks noGrp="1"/>
          </p:cNvGraphicFramePr>
          <p:nvPr>
            <p:ph type="tbl" idx="1"/>
            <p:extLst>
              <p:ext uri="{D42A27DB-BD31-4B8C-83A1-F6EECF244321}">
                <p14:modId xmlns:p14="http://schemas.microsoft.com/office/powerpoint/2010/main" val="1376577458"/>
              </p:ext>
            </p:extLst>
          </p:nvPr>
        </p:nvGraphicFramePr>
        <p:xfrm>
          <a:off x="393896" y="2088385"/>
          <a:ext cx="11188504" cy="3524624"/>
        </p:xfrm>
        <a:graphic>
          <a:graphicData uri="http://schemas.openxmlformats.org/drawingml/2006/table">
            <a:tbl>
              <a:tblPr>
                <a:tableStyleId>{5C22544A-7EE6-4342-B048-85BDC9FD1C3A}</a:tableStyleId>
              </a:tblPr>
              <a:tblGrid>
                <a:gridCol w="1608922">
                  <a:extLst>
                    <a:ext uri="{9D8B030D-6E8A-4147-A177-3AD203B41FA5}">
                      <a16:colId xmlns:a16="http://schemas.microsoft.com/office/drawing/2014/main" val="23240282"/>
                    </a:ext>
                  </a:extLst>
                </a:gridCol>
                <a:gridCol w="2404419">
                  <a:extLst>
                    <a:ext uri="{9D8B030D-6E8A-4147-A177-3AD203B41FA5}">
                      <a16:colId xmlns:a16="http://schemas.microsoft.com/office/drawing/2014/main" val="2938258979"/>
                    </a:ext>
                  </a:extLst>
                </a:gridCol>
                <a:gridCol w="977006">
                  <a:extLst>
                    <a:ext uri="{9D8B030D-6E8A-4147-A177-3AD203B41FA5}">
                      <a16:colId xmlns:a16="http://schemas.microsoft.com/office/drawing/2014/main" val="2532665923"/>
                    </a:ext>
                  </a:extLst>
                </a:gridCol>
                <a:gridCol w="1370272">
                  <a:extLst>
                    <a:ext uri="{9D8B030D-6E8A-4147-A177-3AD203B41FA5}">
                      <a16:colId xmlns:a16="http://schemas.microsoft.com/office/drawing/2014/main" val="4287549721"/>
                    </a:ext>
                  </a:extLst>
                </a:gridCol>
                <a:gridCol w="4827885">
                  <a:extLst>
                    <a:ext uri="{9D8B030D-6E8A-4147-A177-3AD203B41FA5}">
                      <a16:colId xmlns:a16="http://schemas.microsoft.com/office/drawing/2014/main" val="2152049219"/>
                    </a:ext>
                  </a:extLst>
                </a:gridCol>
              </a:tblGrid>
              <a:tr h="868614">
                <a:tc>
                  <a:txBody>
                    <a:bodyPr/>
                    <a:lstStyle/>
                    <a:p>
                      <a:pPr algn="ctr">
                        <a:lnSpc>
                          <a:spcPct val="100000"/>
                        </a:lnSpc>
                        <a:spcAft>
                          <a:spcPts val="0"/>
                        </a:spcAft>
                      </a:pPr>
                      <a:r>
                        <a:rPr lang="tr-TR" sz="1200" dirty="0">
                          <a:effectLst/>
                        </a:rPr>
                        <a:t>1. SINIFLAR</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24 Punto, 20 Punto</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10</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4,5</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Alfabeye yakın özel karakterler, </a:t>
                      </a:r>
                      <a:endParaRPr lang="tr-TR" sz="1100">
                        <a:effectLst/>
                      </a:endParaRPr>
                    </a:p>
                    <a:p>
                      <a:pPr algn="l">
                        <a:lnSpc>
                          <a:spcPct val="100000"/>
                        </a:lnSpc>
                        <a:spcAft>
                          <a:spcPts val="0"/>
                        </a:spcAft>
                      </a:pPr>
                      <a:r>
                        <a:rPr lang="tr-TR" sz="1200">
                          <a:effectLst/>
                        </a:rPr>
                        <a:t>(Dik Temel Harf Karakteri)</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extLst>
                  <a:ext uri="{0D108BD9-81ED-4DB2-BD59-A6C34878D82A}">
                    <a16:rowId xmlns:a16="http://schemas.microsoft.com/office/drawing/2014/main" val="4229686478"/>
                  </a:ext>
                </a:extLst>
              </a:tr>
              <a:tr h="432739">
                <a:tc>
                  <a:txBody>
                    <a:bodyPr/>
                    <a:lstStyle/>
                    <a:p>
                      <a:pPr algn="ctr">
                        <a:lnSpc>
                          <a:spcPct val="100000"/>
                        </a:lnSpc>
                        <a:spcAft>
                          <a:spcPts val="0"/>
                        </a:spcAft>
                      </a:pPr>
                      <a:r>
                        <a:rPr lang="tr-TR" sz="1200" dirty="0">
                          <a:effectLst/>
                        </a:rPr>
                        <a:t>2. SINIFLAR</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18 Punto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14 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4</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Alfabeye yakın özel karakterler </a:t>
                      </a:r>
                      <a:endParaRPr lang="tr-TR" sz="1100" dirty="0">
                        <a:effectLst/>
                      </a:endParaRPr>
                    </a:p>
                    <a:p>
                      <a:pPr algn="l">
                        <a:lnSpc>
                          <a:spcPct val="100000"/>
                        </a:lnSpc>
                        <a:spcAft>
                          <a:spcPts val="0"/>
                        </a:spcAft>
                      </a:pPr>
                      <a:r>
                        <a:rPr lang="tr-TR" sz="1200" dirty="0">
                          <a:effectLst/>
                        </a:rPr>
                        <a:t>(Dik Temel Harf Karakteri)</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extLst>
                  <a:ext uri="{0D108BD9-81ED-4DB2-BD59-A6C34878D82A}">
                    <a16:rowId xmlns:a16="http://schemas.microsoft.com/office/drawing/2014/main" val="1633032154"/>
                  </a:ext>
                </a:extLst>
              </a:tr>
              <a:tr h="560221">
                <a:tc>
                  <a:txBody>
                    <a:bodyPr/>
                    <a:lstStyle/>
                    <a:p>
                      <a:pPr algn="ctr">
                        <a:lnSpc>
                          <a:spcPct val="100000"/>
                        </a:lnSpc>
                        <a:spcAft>
                          <a:spcPts val="0"/>
                        </a:spcAft>
                      </a:pPr>
                      <a:r>
                        <a:rPr lang="tr-TR" sz="1200">
                          <a:effectLst/>
                        </a:rPr>
                        <a:t>3. SINIFLAR</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14 Punto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18</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4</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Times New Roman, Times </a:t>
                      </a:r>
                      <a:r>
                        <a:rPr lang="tr-TR" sz="1200" dirty="0" err="1">
                          <a:effectLst/>
                        </a:rPr>
                        <a:t>Turk</a:t>
                      </a:r>
                      <a:r>
                        <a:rPr lang="tr-TR" sz="1200" dirty="0">
                          <a:effectLst/>
                        </a:rPr>
                        <a:t>, </a:t>
                      </a:r>
                      <a:r>
                        <a:rPr lang="tr-TR" sz="1200" dirty="0" err="1">
                          <a:effectLst/>
                        </a:rPr>
                        <a:t>Arial</a:t>
                      </a:r>
                      <a:r>
                        <a:rPr lang="tr-TR" sz="1200" dirty="0">
                          <a:effectLst/>
                        </a:rPr>
                        <a:t>, </a:t>
                      </a:r>
                      <a:r>
                        <a:rPr lang="tr-TR" sz="1200" dirty="0" err="1">
                          <a:effectLst/>
                        </a:rPr>
                        <a:t>Futura</a:t>
                      </a:r>
                      <a:r>
                        <a:rPr lang="tr-TR" sz="1200" dirty="0">
                          <a:effectLst/>
                        </a:rPr>
                        <a:t>, </a:t>
                      </a:r>
                      <a:r>
                        <a:rPr lang="tr-TR" sz="1200" dirty="0" err="1">
                          <a:effectLst/>
                        </a:rPr>
                        <a:t>Helvatica</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extLst>
                  <a:ext uri="{0D108BD9-81ED-4DB2-BD59-A6C34878D82A}">
                    <a16:rowId xmlns:a16="http://schemas.microsoft.com/office/drawing/2014/main" val="89357973"/>
                  </a:ext>
                </a:extLst>
              </a:tr>
              <a:tr h="560221">
                <a:tc>
                  <a:txBody>
                    <a:bodyPr/>
                    <a:lstStyle/>
                    <a:p>
                      <a:pPr algn="ctr">
                        <a:lnSpc>
                          <a:spcPct val="100000"/>
                        </a:lnSpc>
                        <a:spcAft>
                          <a:spcPts val="0"/>
                        </a:spcAft>
                      </a:pPr>
                      <a:r>
                        <a:rPr lang="tr-TR" sz="1200">
                          <a:effectLst/>
                        </a:rPr>
                        <a:t>4. SINIFLAR</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12 Punto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20</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3,6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Times New Roman, Times Turk, Arial, Futura, Helvatica</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extLst>
                  <a:ext uri="{0D108BD9-81ED-4DB2-BD59-A6C34878D82A}">
                    <a16:rowId xmlns:a16="http://schemas.microsoft.com/office/drawing/2014/main" val="185102879"/>
                  </a:ext>
                </a:extLst>
              </a:tr>
              <a:tr h="542608">
                <a:tc>
                  <a:txBody>
                    <a:bodyPr/>
                    <a:lstStyle/>
                    <a:p>
                      <a:pPr algn="ctr">
                        <a:lnSpc>
                          <a:spcPct val="100000"/>
                        </a:lnSpc>
                        <a:spcAft>
                          <a:spcPts val="0"/>
                        </a:spcAft>
                      </a:pPr>
                      <a:r>
                        <a:rPr lang="tr-TR" sz="1200" dirty="0">
                          <a:effectLst/>
                        </a:rPr>
                        <a:t>5.</a:t>
                      </a:r>
                      <a:endParaRPr lang="tr-TR" sz="1100" dirty="0">
                        <a:effectLst/>
                      </a:endParaRPr>
                    </a:p>
                    <a:p>
                      <a:pPr algn="ctr">
                        <a:lnSpc>
                          <a:spcPct val="100000"/>
                        </a:lnSpc>
                        <a:spcAft>
                          <a:spcPts val="0"/>
                        </a:spcAft>
                      </a:pPr>
                      <a:r>
                        <a:rPr lang="tr-TR" sz="1200" dirty="0">
                          <a:effectLst/>
                        </a:rPr>
                        <a:t>SINIFLAR</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12 Punto, 11 Punto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20</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3,6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Times New Roman, Times </a:t>
                      </a:r>
                      <a:r>
                        <a:rPr lang="tr-TR" sz="1200" dirty="0" err="1">
                          <a:effectLst/>
                        </a:rPr>
                        <a:t>Turk</a:t>
                      </a:r>
                      <a:r>
                        <a:rPr lang="tr-TR" sz="1200" dirty="0">
                          <a:effectLst/>
                        </a:rPr>
                        <a:t>, </a:t>
                      </a:r>
                      <a:r>
                        <a:rPr lang="tr-TR" sz="1200" dirty="0" err="1">
                          <a:effectLst/>
                        </a:rPr>
                        <a:t>Arial</a:t>
                      </a:r>
                      <a:r>
                        <a:rPr lang="tr-TR" sz="1200" dirty="0">
                          <a:effectLst/>
                        </a:rPr>
                        <a:t>, </a:t>
                      </a:r>
                      <a:r>
                        <a:rPr lang="tr-TR" sz="1200" dirty="0" err="1">
                          <a:effectLst/>
                        </a:rPr>
                        <a:t>Futura</a:t>
                      </a:r>
                      <a:r>
                        <a:rPr lang="tr-TR" sz="1200" dirty="0">
                          <a:effectLst/>
                        </a:rPr>
                        <a:t>, </a:t>
                      </a:r>
                      <a:r>
                        <a:rPr lang="tr-TR" sz="1200" dirty="0" err="1">
                          <a:effectLst/>
                        </a:rPr>
                        <a:t>Helvatica</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extLst>
                  <a:ext uri="{0D108BD9-81ED-4DB2-BD59-A6C34878D82A}">
                    <a16:rowId xmlns:a16="http://schemas.microsoft.com/office/drawing/2014/main" val="1290831343"/>
                  </a:ext>
                </a:extLst>
              </a:tr>
              <a:tr h="560221">
                <a:tc>
                  <a:txBody>
                    <a:bodyPr/>
                    <a:lstStyle/>
                    <a:p>
                      <a:pPr algn="ctr">
                        <a:lnSpc>
                          <a:spcPct val="100000"/>
                        </a:lnSpc>
                        <a:spcAft>
                          <a:spcPts val="0"/>
                        </a:spcAft>
                      </a:pPr>
                      <a:r>
                        <a:rPr lang="tr-TR" sz="1200">
                          <a:effectLst/>
                        </a:rPr>
                        <a:t>ÜST SINIFLAR</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a:effectLst/>
                        </a:rPr>
                        <a:t>10 Punto</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22 ve üzeri</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3,6 ve üzeri</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tc>
                  <a:txBody>
                    <a:bodyPr/>
                    <a:lstStyle/>
                    <a:p>
                      <a:pPr algn="l">
                        <a:lnSpc>
                          <a:spcPct val="100000"/>
                        </a:lnSpc>
                        <a:spcAft>
                          <a:spcPts val="0"/>
                        </a:spcAft>
                      </a:pPr>
                      <a:r>
                        <a:rPr lang="tr-TR" sz="1200" dirty="0">
                          <a:effectLst/>
                        </a:rPr>
                        <a:t>Times New Roman, Times </a:t>
                      </a:r>
                      <a:r>
                        <a:rPr lang="tr-TR" sz="1200" dirty="0" err="1">
                          <a:effectLst/>
                        </a:rPr>
                        <a:t>Turk</a:t>
                      </a:r>
                      <a:r>
                        <a:rPr lang="tr-TR" sz="1200" dirty="0">
                          <a:effectLst/>
                        </a:rPr>
                        <a:t>, </a:t>
                      </a:r>
                      <a:r>
                        <a:rPr lang="tr-TR" sz="1200" dirty="0" err="1">
                          <a:effectLst/>
                        </a:rPr>
                        <a:t>Arial</a:t>
                      </a:r>
                      <a:r>
                        <a:rPr lang="tr-TR" sz="1200" dirty="0">
                          <a:effectLst/>
                        </a:rPr>
                        <a:t>, </a:t>
                      </a:r>
                      <a:r>
                        <a:rPr lang="tr-TR" sz="1200" dirty="0" err="1">
                          <a:effectLst/>
                        </a:rPr>
                        <a:t>Futura</a:t>
                      </a:r>
                      <a:r>
                        <a:rPr lang="tr-TR" sz="1200" dirty="0">
                          <a:effectLst/>
                        </a:rPr>
                        <a:t>, </a:t>
                      </a:r>
                      <a:r>
                        <a:rPr lang="tr-TR" sz="1200" dirty="0" err="1">
                          <a:effectLst/>
                        </a:rPr>
                        <a:t>Helvatica</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9525" marB="0" anchor="b"/>
                </a:tc>
                <a:extLst>
                  <a:ext uri="{0D108BD9-81ED-4DB2-BD59-A6C34878D82A}">
                    <a16:rowId xmlns:a16="http://schemas.microsoft.com/office/drawing/2014/main" val="137093938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AA76CAD-3531-497A-9018-D397B12B5F5D}"/>
              </a:ext>
            </a:extLst>
          </p:cNvPr>
          <p:cNvSpPr>
            <a:spLocks noGrp="1" noChangeArrowheads="1"/>
          </p:cNvSpPr>
          <p:nvPr>
            <p:ph type="title"/>
          </p:nvPr>
        </p:nvSpPr>
        <p:spPr>
          <a:xfrm>
            <a:off x="646111" y="452718"/>
            <a:ext cx="10819058" cy="1249474"/>
          </a:xfrm>
        </p:spPr>
        <p:txBody>
          <a:bodyPr/>
          <a:lstStyle/>
          <a:p>
            <a:pPr algn="ctr">
              <a:defRPr/>
            </a:pPr>
            <a:r>
              <a:rPr lang="tr-TR" sz="3800" b="1" dirty="0">
                <a:solidFill>
                  <a:schemeClr val="tx1">
                    <a:lumMod val="75000"/>
                    <a:lumOff val="25000"/>
                  </a:schemeClr>
                </a:solidFill>
              </a:rPr>
              <a:t>Ders Kitaplarında Bulunması Gereken Bilgiler ve Bölümler</a:t>
            </a:r>
            <a:r>
              <a:rPr lang="tr-TR" sz="3800" dirty="0">
                <a:solidFill>
                  <a:schemeClr val="tx1">
                    <a:lumMod val="75000"/>
                    <a:lumOff val="25000"/>
                  </a:schemeClr>
                </a:solidFill>
              </a:rPr>
              <a:t> </a:t>
            </a:r>
          </a:p>
        </p:txBody>
      </p:sp>
      <p:sp>
        <p:nvSpPr>
          <p:cNvPr id="45059" name="Rectangle 3">
            <a:extLst>
              <a:ext uri="{FF2B5EF4-FFF2-40B4-BE49-F238E27FC236}">
                <a16:creationId xmlns:a16="http://schemas.microsoft.com/office/drawing/2014/main" id="{254FFD9F-C4DF-4CB2-9C5F-88D4ACDDCECF}"/>
              </a:ext>
            </a:extLst>
          </p:cNvPr>
          <p:cNvSpPr>
            <a:spLocks noGrp="1" noChangeArrowheads="1"/>
          </p:cNvSpPr>
          <p:nvPr>
            <p:ph idx="1"/>
          </p:nvPr>
        </p:nvSpPr>
        <p:spPr>
          <a:xfrm>
            <a:off x="182880" y="1702192"/>
            <a:ext cx="11844997" cy="4546208"/>
          </a:xfrm>
        </p:spPr>
        <p:txBody>
          <a:bodyPr/>
          <a:lstStyle/>
          <a:p>
            <a:r>
              <a:rPr lang="tr-TR" altLang="tr-TR" sz="2400" b="1" dirty="0">
                <a:solidFill>
                  <a:srgbClr val="FF0000"/>
                </a:solidFill>
              </a:rPr>
              <a:t>Ön Kapak</a:t>
            </a:r>
            <a:endParaRPr lang="tr-TR" altLang="tr-TR" sz="2400" dirty="0">
              <a:solidFill>
                <a:srgbClr val="FF0000"/>
              </a:solidFill>
            </a:endParaRPr>
          </a:p>
          <a:p>
            <a:pPr algn="just"/>
            <a:r>
              <a:rPr lang="tr-TR" altLang="tr-TR" sz="2800" dirty="0">
                <a:latin typeface="Times New Roman" panose="02020603050405020304" pitchFamily="18" charset="0"/>
              </a:rPr>
              <a:t>Kitaba ilişkin ilgi uyandırıcı bir etki yaratacak öğelerin başında, karşılayıcı olması açısından, kitabın </a:t>
            </a:r>
            <a:r>
              <a:rPr lang="tr-TR" altLang="tr-TR" sz="2800" dirty="0">
                <a:solidFill>
                  <a:srgbClr val="FF0000"/>
                </a:solidFill>
                <a:latin typeface="Times New Roman" panose="02020603050405020304" pitchFamily="18" charset="0"/>
              </a:rPr>
              <a:t>kapak özellikleri </a:t>
            </a:r>
            <a:r>
              <a:rPr lang="tr-TR" altLang="tr-TR" sz="2800" dirty="0">
                <a:latin typeface="Times New Roman" panose="02020603050405020304" pitchFamily="18" charset="0"/>
              </a:rPr>
              <a:t>gelir. Bu yüzden ders kitaplarının kapak tasarımları ilgiyi ve dikkati çekecek şekilde düzenlenmelidir. Ders kitaplarının ön kapaklarında; </a:t>
            </a:r>
            <a:r>
              <a:rPr lang="tr-TR" altLang="tr-TR" sz="2800" dirty="0">
                <a:solidFill>
                  <a:srgbClr val="FF0000"/>
                </a:solidFill>
                <a:latin typeface="Times New Roman" panose="02020603050405020304" pitchFamily="18" charset="0"/>
              </a:rPr>
              <a:t>kitabın adı, kullanılacak okul ve sınıfın adı, yazarın ya da yazarların adı, yayınevinin adı ve amblemi, konuyu tanıtıcı, ilgiyi çekici resimlerin</a:t>
            </a:r>
            <a:r>
              <a:rPr lang="tr-TR" altLang="tr-TR" sz="2800" dirty="0">
                <a:latin typeface="Times New Roman" panose="02020603050405020304" pitchFamily="18" charset="0"/>
              </a:rPr>
              <a:t> bulunması gerekir. Kitabın kapağının sağlam olması için kaliteli kartonlardan yararlanılmalı, dikkati çekmesi için renklendirilmesine dikkat edilmelidir.</a:t>
            </a:r>
          </a:p>
        </p:txBody>
      </p:sp>
      <p:sp>
        <p:nvSpPr>
          <p:cNvPr id="6" name="22 Slayt Numarası Yer Tutucusu">
            <a:extLst>
              <a:ext uri="{FF2B5EF4-FFF2-40B4-BE49-F238E27FC236}">
                <a16:creationId xmlns:a16="http://schemas.microsoft.com/office/drawing/2014/main" id="{CB3CF8B9-FCDE-4EC6-8134-5D6062702596}"/>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15DC24D5-3351-4711-8281-3B4EB2240512}" type="slidenum">
              <a:rPr lang="tr-TR" altLang="tr-TR">
                <a:solidFill>
                  <a:srgbClr val="FFFFFF"/>
                </a:solidFill>
                <a:latin typeface="Franklin Gothic Book" panose="020B0503020102020204" pitchFamily="34" charset="0"/>
              </a:rPr>
              <a:pPr eaLnBrk="1" hangingPunct="1">
                <a:defRPr/>
              </a:pPr>
              <a:t>10</a:t>
            </a:fld>
            <a:endParaRPr lang="tr-TR" altLang="tr-TR">
              <a:solidFill>
                <a:srgbClr val="FFFFFF"/>
              </a:solidFill>
              <a:latin typeface="Franklin Gothic Book" panose="020B0503020102020204" pitchFamily="34" charset="0"/>
            </a:endParaRPr>
          </a:p>
        </p:txBody>
      </p:sp>
      <p:sp>
        <p:nvSpPr>
          <p:cNvPr id="45061" name="5 Slayt Numarası Yer Tutucusu">
            <a:extLst>
              <a:ext uri="{FF2B5EF4-FFF2-40B4-BE49-F238E27FC236}">
                <a16:creationId xmlns:a16="http://schemas.microsoft.com/office/drawing/2014/main" id="{CD5EA136-C773-4CC0-BCED-CCBB6E09AAAA}"/>
              </a:ext>
            </a:extLst>
          </p:cNvPr>
          <p:cNvSpPr>
            <a:spLocks noGrp="1" noChangeArrowheads="1"/>
          </p:cNvSpPr>
          <p:nvPr/>
        </p:nvSpPr>
        <p:spPr bwMode="auto">
          <a:xfrm>
            <a:off x="1670050" y="6210300"/>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E5D72369-1C5D-4E52-85F3-9513993B0064}" type="slidenum">
              <a:rPr lang="tr-TR" altLang="tr-TR" sz="1400">
                <a:solidFill>
                  <a:srgbClr val="FFFFFF"/>
                </a:solidFill>
                <a:latin typeface="Franklin Gothic Book" panose="020B0503020102020204" pitchFamily="34" charset="0"/>
              </a:rPr>
              <a:pPr algn="ctr" eaLnBrk="1" hangingPunct="1"/>
              <a:t>10</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0293B0E2-FCBC-4051-8884-F22FB86FC9FB}"/>
              </a:ext>
            </a:extLst>
          </p:cNvPr>
          <p:cNvSpPr>
            <a:spLocks noGrp="1" noChangeArrowheads="1"/>
          </p:cNvSpPr>
          <p:nvPr>
            <p:ph type="title"/>
          </p:nvPr>
        </p:nvSpPr>
        <p:spPr>
          <a:xfrm>
            <a:off x="646111" y="452718"/>
            <a:ext cx="11016006" cy="1181099"/>
          </a:xfrm>
        </p:spPr>
        <p:txBody>
          <a:bodyPr/>
          <a:lstStyle/>
          <a:p>
            <a:pPr algn="ctr">
              <a:defRPr/>
            </a:pPr>
            <a:r>
              <a:rPr lang="tr-TR" sz="3800" b="1" dirty="0">
                <a:solidFill>
                  <a:schemeClr val="tx1">
                    <a:lumMod val="75000"/>
                    <a:lumOff val="25000"/>
                  </a:schemeClr>
                </a:solidFill>
              </a:rPr>
              <a:t>Ders Kitaplarında Bulunması Gereken Bilgiler ve Bölümler</a:t>
            </a:r>
          </a:p>
        </p:txBody>
      </p:sp>
      <p:sp>
        <p:nvSpPr>
          <p:cNvPr id="46083" name="Rectangle 3">
            <a:extLst>
              <a:ext uri="{FF2B5EF4-FFF2-40B4-BE49-F238E27FC236}">
                <a16:creationId xmlns:a16="http://schemas.microsoft.com/office/drawing/2014/main" id="{E151F343-54F1-4135-8283-7CFA549EF2E4}"/>
              </a:ext>
            </a:extLst>
          </p:cNvPr>
          <p:cNvSpPr>
            <a:spLocks noGrp="1" noChangeArrowheads="1"/>
          </p:cNvSpPr>
          <p:nvPr>
            <p:ph idx="1"/>
          </p:nvPr>
        </p:nvSpPr>
        <p:spPr>
          <a:xfrm>
            <a:off x="196948" y="1633818"/>
            <a:ext cx="11788726" cy="4576482"/>
          </a:xfrm>
        </p:spPr>
        <p:txBody>
          <a:bodyPr/>
          <a:lstStyle/>
          <a:p>
            <a:r>
              <a:rPr lang="tr-TR" altLang="tr-TR" sz="2400" b="1" dirty="0">
                <a:solidFill>
                  <a:srgbClr val="FF0000"/>
                </a:solidFill>
              </a:rPr>
              <a:t>İç Kapak</a:t>
            </a:r>
            <a:endParaRPr lang="tr-TR" altLang="tr-TR" sz="2400" dirty="0">
              <a:solidFill>
                <a:srgbClr val="FF0000"/>
              </a:solidFill>
            </a:endParaRPr>
          </a:p>
          <a:p>
            <a:pPr algn="just"/>
            <a:r>
              <a:rPr lang="tr-TR" altLang="tr-TR" sz="3200" dirty="0"/>
              <a:t>İç kapağın ön yüzünde, ön kapakta olduğu gibi, </a:t>
            </a:r>
            <a:r>
              <a:rPr lang="tr-TR" altLang="tr-TR" sz="3200" dirty="0">
                <a:solidFill>
                  <a:srgbClr val="FF0000"/>
                </a:solidFill>
              </a:rPr>
              <a:t>kitabın adı, kullanılacağı okul ve sınıf düzeyi, kitabı hazırlayan ya da hazırlayanların adları, kitabın basım yeri ve tarihi, Talim ve Terbiye Kurulu’nca verilen onay yazısı (tarih ve sayısı ile birlikte) </a:t>
            </a:r>
            <a:r>
              <a:rPr lang="tr-TR" altLang="tr-TR" sz="3200" dirty="0"/>
              <a:t>bulunmalıdır. İç kapağın </a:t>
            </a:r>
            <a:r>
              <a:rPr lang="tr-TR" altLang="tr-TR" sz="3200" i="1" dirty="0">
                <a:solidFill>
                  <a:srgbClr val="FF0000"/>
                </a:solidFill>
              </a:rPr>
              <a:t>arka yüzünde </a:t>
            </a:r>
            <a:r>
              <a:rPr lang="tr-TR" altLang="tr-TR" sz="3200" dirty="0"/>
              <a:t>ise </a:t>
            </a:r>
            <a:r>
              <a:rPr lang="tr-TR" altLang="tr-TR" sz="3200" dirty="0">
                <a:solidFill>
                  <a:srgbClr val="FF0000"/>
                </a:solidFill>
              </a:rPr>
              <a:t>telif hakkı, baskı kararı veya onayı, yazarların dışında kitabın hazırlanmasına katkısı bulunanların adları ve soyadları, genel yayın seri ve dizi numaraları </a:t>
            </a:r>
            <a:r>
              <a:rPr lang="tr-TR" altLang="tr-TR" sz="3200" dirty="0"/>
              <a:t>bulunmalıdır.</a:t>
            </a:r>
          </a:p>
        </p:txBody>
      </p:sp>
      <p:sp>
        <p:nvSpPr>
          <p:cNvPr id="6" name="22 Slayt Numarası Yer Tutucusu">
            <a:extLst>
              <a:ext uri="{FF2B5EF4-FFF2-40B4-BE49-F238E27FC236}">
                <a16:creationId xmlns:a16="http://schemas.microsoft.com/office/drawing/2014/main" id="{C249BE3E-B18D-466C-998B-326CAF752A02}"/>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D4786545-3FC1-488B-B9F6-AA19EEACE4F2}" type="slidenum">
              <a:rPr lang="tr-TR" altLang="tr-TR">
                <a:solidFill>
                  <a:srgbClr val="FFFFFF"/>
                </a:solidFill>
                <a:latin typeface="Franklin Gothic Book" panose="020B0503020102020204" pitchFamily="34" charset="0"/>
              </a:rPr>
              <a:pPr eaLnBrk="1" hangingPunct="1">
                <a:defRPr/>
              </a:pPr>
              <a:t>11</a:t>
            </a:fld>
            <a:endParaRPr lang="tr-TR" altLang="tr-TR">
              <a:solidFill>
                <a:srgbClr val="FFFFFF"/>
              </a:solidFill>
              <a:latin typeface="Franklin Gothic Book" panose="020B0503020102020204" pitchFamily="34" charset="0"/>
            </a:endParaRPr>
          </a:p>
        </p:txBody>
      </p:sp>
      <p:sp>
        <p:nvSpPr>
          <p:cNvPr id="46085" name="5 Slayt Numarası Yer Tutucusu">
            <a:extLst>
              <a:ext uri="{FF2B5EF4-FFF2-40B4-BE49-F238E27FC236}">
                <a16:creationId xmlns:a16="http://schemas.microsoft.com/office/drawing/2014/main" id="{35FD4445-6A63-46C6-95B6-58D3293225CF}"/>
              </a:ext>
            </a:extLst>
          </p:cNvPr>
          <p:cNvSpPr>
            <a:spLocks noGrp="1" noChangeArrowheads="1"/>
          </p:cNvSpPr>
          <p:nvPr/>
        </p:nvSpPr>
        <p:spPr bwMode="auto">
          <a:xfrm>
            <a:off x="11433517" y="6322842"/>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C7CD7B34-D822-4AA7-8DCB-BDABC360166A}" type="slidenum">
              <a:rPr lang="tr-TR" altLang="tr-TR" sz="1400">
                <a:solidFill>
                  <a:srgbClr val="FFFFFF"/>
                </a:solidFill>
                <a:latin typeface="Franklin Gothic Book" panose="020B0503020102020204" pitchFamily="34" charset="0"/>
              </a:rPr>
              <a:pPr algn="ctr" eaLnBrk="1" hangingPunct="1"/>
              <a:t>11</a:t>
            </a:fld>
            <a:endParaRPr lang="tr-TR" altLang="tr-TR" sz="1400" dirty="0">
              <a:solidFill>
                <a:srgbClr val="FFFFFF"/>
              </a:solidFill>
              <a:latin typeface="Franklin Gothic Book" panose="020B05030201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37878CB-B8D4-4DB9-9761-3B7685032D24}"/>
              </a:ext>
            </a:extLst>
          </p:cNvPr>
          <p:cNvSpPr>
            <a:spLocks noGrp="1" noChangeArrowheads="1"/>
          </p:cNvSpPr>
          <p:nvPr>
            <p:ph type="title"/>
          </p:nvPr>
        </p:nvSpPr>
        <p:spPr>
          <a:xfrm>
            <a:off x="646111" y="452718"/>
            <a:ext cx="10544628" cy="1181099"/>
          </a:xfrm>
        </p:spPr>
        <p:txBody>
          <a:bodyPr/>
          <a:lstStyle/>
          <a:p>
            <a:pPr algn="ctr">
              <a:defRPr/>
            </a:pPr>
            <a:r>
              <a:rPr lang="tr-TR" sz="3800" b="1" dirty="0">
                <a:solidFill>
                  <a:schemeClr val="tx1">
                    <a:lumMod val="75000"/>
                    <a:lumOff val="25000"/>
                  </a:schemeClr>
                </a:solidFill>
              </a:rPr>
              <a:t>Ders Kitaplarında Bulunması Gereken Bilgiler ve Bölümler</a:t>
            </a:r>
          </a:p>
        </p:txBody>
      </p:sp>
      <p:sp>
        <p:nvSpPr>
          <p:cNvPr id="47107" name="Rectangle 3">
            <a:extLst>
              <a:ext uri="{FF2B5EF4-FFF2-40B4-BE49-F238E27FC236}">
                <a16:creationId xmlns:a16="http://schemas.microsoft.com/office/drawing/2014/main" id="{3BDC030A-0DC5-4AD3-A381-B97289E3E003}"/>
              </a:ext>
            </a:extLst>
          </p:cNvPr>
          <p:cNvSpPr>
            <a:spLocks noGrp="1" noChangeArrowheads="1"/>
          </p:cNvSpPr>
          <p:nvPr>
            <p:ph idx="1"/>
          </p:nvPr>
        </p:nvSpPr>
        <p:spPr>
          <a:xfrm>
            <a:off x="126609" y="2052918"/>
            <a:ext cx="11906639" cy="4195481"/>
          </a:xfrm>
        </p:spPr>
        <p:txBody>
          <a:bodyPr/>
          <a:lstStyle/>
          <a:p>
            <a:r>
              <a:rPr lang="tr-TR" altLang="tr-TR" b="1" dirty="0">
                <a:solidFill>
                  <a:srgbClr val="FF0000"/>
                </a:solidFill>
              </a:rPr>
              <a:t>Arka Kapak</a:t>
            </a:r>
            <a:endParaRPr lang="tr-TR" altLang="tr-TR" dirty="0">
              <a:solidFill>
                <a:srgbClr val="FF0000"/>
              </a:solidFill>
            </a:endParaRPr>
          </a:p>
          <a:p>
            <a:pPr algn="just"/>
            <a:r>
              <a:rPr lang="tr-TR" altLang="tr-TR" sz="3600" dirty="0">
                <a:latin typeface="Times New Roman" panose="02020603050405020304" pitchFamily="18" charset="0"/>
              </a:rPr>
              <a:t>Ders kitaplarının arka kapaklarında </a:t>
            </a:r>
            <a:r>
              <a:rPr lang="tr-TR" altLang="tr-TR" sz="3600" dirty="0">
                <a:solidFill>
                  <a:srgbClr val="FF0000"/>
                </a:solidFill>
                <a:latin typeface="Times New Roman" panose="02020603050405020304" pitchFamily="18" charset="0"/>
              </a:rPr>
              <a:t>basımevi veya firmanın adı, adresi ve telefonu, kitabın fiyatı ve fiyatın üzerinde yer alacak şekilde hazırlanmış ISBN yazısı, kaç adet basıldığı ve basım yılı </a:t>
            </a:r>
            <a:r>
              <a:rPr lang="tr-TR" altLang="tr-TR" sz="3600" dirty="0">
                <a:latin typeface="Times New Roman" panose="02020603050405020304" pitchFamily="18" charset="0"/>
              </a:rPr>
              <a:t>açık bir şekilde bulunmalıdır.</a:t>
            </a:r>
          </a:p>
        </p:txBody>
      </p:sp>
      <p:sp>
        <p:nvSpPr>
          <p:cNvPr id="6" name="22 Slayt Numarası Yer Tutucusu">
            <a:extLst>
              <a:ext uri="{FF2B5EF4-FFF2-40B4-BE49-F238E27FC236}">
                <a16:creationId xmlns:a16="http://schemas.microsoft.com/office/drawing/2014/main" id="{C551374F-98BC-436E-9D1F-24A1D52C7E0B}"/>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FAB7C83E-6976-47AC-BF48-02EAFFE6F123}" type="slidenum">
              <a:rPr lang="tr-TR" altLang="tr-TR">
                <a:solidFill>
                  <a:srgbClr val="FFFFFF"/>
                </a:solidFill>
                <a:latin typeface="Franklin Gothic Book" panose="020B0503020102020204" pitchFamily="34" charset="0"/>
              </a:rPr>
              <a:pPr eaLnBrk="1" hangingPunct="1">
                <a:defRPr/>
              </a:pPr>
              <a:t>12</a:t>
            </a:fld>
            <a:endParaRPr lang="tr-TR" altLang="tr-TR">
              <a:solidFill>
                <a:srgbClr val="FFFFFF"/>
              </a:solidFill>
              <a:latin typeface="Franklin Gothic Book" panose="020B0503020102020204" pitchFamily="34" charset="0"/>
            </a:endParaRPr>
          </a:p>
        </p:txBody>
      </p:sp>
      <p:sp>
        <p:nvSpPr>
          <p:cNvPr id="47109" name="5 Slayt Numarası Yer Tutucusu">
            <a:extLst>
              <a:ext uri="{FF2B5EF4-FFF2-40B4-BE49-F238E27FC236}">
                <a16:creationId xmlns:a16="http://schemas.microsoft.com/office/drawing/2014/main" id="{D9B65B94-1545-4233-9953-E8697CE7EFEA}"/>
              </a:ext>
            </a:extLst>
          </p:cNvPr>
          <p:cNvSpPr>
            <a:spLocks noGrp="1" noChangeArrowheads="1"/>
          </p:cNvSpPr>
          <p:nvPr/>
        </p:nvSpPr>
        <p:spPr bwMode="auto">
          <a:xfrm>
            <a:off x="11576049" y="6248399"/>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A7ED13F3-3367-4C0E-8764-6AB5B099EFF4}" type="slidenum">
              <a:rPr lang="tr-TR" altLang="tr-TR" sz="1400">
                <a:solidFill>
                  <a:srgbClr val="FFFFFF"/>
                </a:solidFill>
                <a:latin typeface="Franklin Gothic Book" panose="020B0503020102020204" pitchFamily="34" charset="0"/>
              </a:rPr>
              <a:pPr algn="ctr" eaLnBrk="1" hangingPunct="1"/>
              <a:t>12</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4E67049-6926-411F-8B99-847D8238A9C8}"/>
              </a:ext>
            </a:extLst>
          </p:cNvPr>
          <p:cNvSpPr>
            <a:spLocks noGrp="1" noChangeArrowheads="1"/>
          </p:cNvSpPr>
          <p:nvPr>
            <p:ph type="title"/>
          </p:nvPr>
        </p:nvSpPr>
        <p:spPr/>
        <p:txBody>
          <a:bodyPr/>
          <a:lstStyle/>
          <a:p>
            <a:pPr>
              <a:defRPr/>
            </a:pPr>
            <a:r>
              <a:rPr lang="tr-TR" sz="3800" b="1" dirty="0">
                <a:solidFill>
                  <a:schemeClr val="tx1">
                    <a:lumMod val="75000"/>
                    <a:lumOff val="25000"/>
                  </a:schemeClr>
                </a:solidFill>
              </a:rPr>
              <a:t>Ders Kitaplarında Bulunması Gereken Bilgiler ve Bölümler</a:t>
            </a:r>
          </a:p>
        </p:txBody>
      </p:sp>
      <p:sp>
        <p:nvSpPr>
          <p:cNvPr id="48131" name="Rectangle 3">
            <a:extLst>
              <a:ext uri="{FF2B5EF4-FFF2-40B4-BE49-F238E27FC236}">
                <a16:creationId xmlns:a16="http://schemas.microsoft.com/office/drawing/2014/main" id="{DFFA0D7F-1C5C-4955-99B4-635D61A7F4FD}"/>
              </a:ext>
            </a:extLst>
          </p:cNvPr>
          <p:cNvSpPr>
            <a:spLocks noGrp="1" noChangeArrowheads="1"/>
          </p:cNvSpPr>
          <p:nvPr>
            <p:ph idx="1"/>
          </p:nvPr>
        </p:nvSpPr>
        <p:spPr>
          <a:xfrm>
            <a:off x="1103312" y="2052918"/>
            <a:ext cx="10826091" cy="4195481"/>
          </a:xfrm>
        </p:spPr>
        <p:txBody>
          <a:bodyPr>
            <a:normAutofit fontScale="92500" lnSpcReduction="10000"/>
          </a:bodyPr>
          <a:lstStyle/>
          <a:p>
            <a:r>
              <a:rPr lang="tr-TR" altLang="tr-TR" b="1" dirty="0">
                <a:solidFill>
                  <a:srgbClr val="FF0000"/>
                </a:solidFill>
              </a:rPr>
              <a:t>Kitabın Sırtı</a:t>
            </a:r>
            <a:endParaRPr lang="tr-TR" altLang="tr-TR" dirty="0">
              <a:solidFill>
                <a:srgbClr val="FF0000"/>
              </a:solidFill>
            </a:endParaRPr>
          </a:p>
          <a:p>
            <a:pPr algn="just"/>
            <a:r>
              <a:rPr lang="tr-TR" altLang="tr-TR" sz="3600" dirty="0">
                <a:latin typeface="Times New Roman" panose="02020603050405020304" pitchFamily="18" charset="0"/>
              </a:rPr>
              <a:t>Sırt, </a:t>
            </a:r>
            <a:r>
              <a:rPr lang="tr-TR" altLang="tr-TR" sz="3600" i="1" dirty="0">
                <a:solidFill>
                  <a:srgbClr val="FF0000"/>
                </a:solidFill>
                <a:latin typeface="Times New Roman" panose="02020603050405020304" pitchFamily="18" charset="0"/>
              </a:rPr>
              <a:t>dört veya daha fazla formadan </a:t>
            </a:r>
            <a:r>
              <a:rPr lang="tr-TR" altLang="tr-TR" sz="3600" dirty="0">
                <a:latin typeface="Times New Roman" panose="02020603050405020304" pitchFamily="18" charset="0"/>
              </a:rPr>
              <a:t>oluşan kitaplar için kullanılır. Kitapların sırt bölümlerinde </a:t>
            </a:r>
          </a:p>
          <a:p>
            <a:pPr algn="just"/>
            <a:r>
              <a:rPr lang="tr-TR" altLang="tr-TR" sz="3600" dirty="0">
                <a:latin typeface="Times New Roman" panose="02020603050405020304" pitchFamily="18" charset="0"/>
              </a:rPr>
              <a:t>kitabın adı, </a:t>
            </a:r>
          </a:p>
          <a:p>
            <a:pPr algn="just"/>
            <a:r>
              <a:rPr lang="tr-TR" altLang="tr-TR" sz="3600" dirty="0">
                <a:latin typeface="Times New Roman" panose="02020603050405020304" pitchFamily="18" charset="0"/>
              </a:rPr>
              <a:t>sınıf veya dönemi, </a:t>
            </a:r>
          </a:p>
          <a:p>
            <a:pPr algn="just"/>
            <a:r>
              <a:rPr lang="tr-TR" altLang="tr-TR" sz="3600" dirty="0">
                <a:latin typeface="Times New Roman" panose="02020603050405020304" pitchFamily="18" charset="0"/>
              </a:rPr>
              <a:t>yazarın, hazırlayanın veya çevirenin adı, yayınevinin adı veya amblemi ve </a:t>
            </a:r>
          </a:p>
          <a:p>
            <a:pPr algn="just"/>
            <a:r>
              <a:rPr lang="tr-TR" altLang="tr-TR" sz="3600" dirty="0">
                <a:latin typeface="Times New Roman" panose="02020603050405020304" pitchFamily="18" charset="0"/>
              </a:rPr>
              <a:t>kitabın basım yılı bulunmalıdır.</a:t>
            </a:r>
          </a:p>
        </p:txBody>
      </p:sp>
      <p:sp>
        <p:nvSpPr>
          <p:cNvPr id="6" name="22 Slayt Numarası Yer Tutucusu">
            <a:extLst>
              <a:ext uri="{FF2B5EF4-FFF2-40B4-BE49-F238E27FC236}">
                <a16:creationId xmlns:a16="http://schemas.microsoft.com/office/drawing/2014/main" id="{6B6A0687-1EE6-491E-82EE-91D6C8C13AA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4B6C25CB-DD48-4A40-9743-9844C4A0C069}" type="slidenum">
              <a:rPr lang="tr-TR" altLang="tr-TR">
                <a:solidFill>
                  <a:srgbClr val="FFFFFF"/>
                </a:solidFill>
                <a:latin typeface="Franklin Gothic Book" panose="020B0503020102020204" pitchFamily="34" charset="0"/>
              </a:rPr>
              <a:pPr eaLnBrk="1" hangingPunct="1">
                <a:defRPr/>
              </a:pPr>
              <a:t>13</a:t>
            </a:fld>
            <a:endParaRPr lang="tr-TR" altLang="tr-TR">
              <a:solidFill>
                <a:srgbClr val="FFFFFF"/>
              </a:solidFill>
              <a:latin typeface="Franklin Gothic Book" panose="020B0503020102020204" pitchFamily="34" charset="0"/>
            </a:endParaRPr>
          </a:p>
        </p:txBody>
      </p:sp>
      <p:sp>
        <p:nvSpPr>
          <p:cNvPr id="48133" name="5 Slayt Numarası Yer Tutucusu">
            <a:extLst>
              <a:ext uri="{FF2B5EF4-FFF2-40B4-BE49-F238E27FC236}">
                <a16:creationId xmlns:a16="http://schemas.microsoft.com/office/drawing/2014/main" id="{EAAAB376-8888-4BA5-8D61-E743E6102099}"/>
              </a:ext>
            </a:extLst>
          </p:cNvPr>
          <p:cNvSpPr>
            <a:spLocks noGrp="1" noChangeArrowheads="1"/>
          </p:cNvSpPr>
          <p:nvPr/>
        </p:nvSpPr>
        <p:spPr bwMode="auto">
          <a:xfrm>
            <a:off x="11425995" y="6248399"/>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FB47E67D-AA66-433B-A050-C0A42D85487D}" type="slidenum">
              <a:rPr lang="tr-TR" altLang="tr-TR" sz="1400">
                <a:solidFill>
                  <a:srgbClr val="FFFFFF"/>
                </a:solidFill>
                <a:latin typeface="Franklin Gothic Book" panose="020B0503020102020204" pitchFamily="34" charset="0"/>
              </a:rPr>
              <a:pPr algn="ctr" eaLnBrk="1" hangingPunct="1"/>
              <a:t>13</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E32248F-4A5A-4957-AE82-F293504AFCEE}"/>
              </a:ext>
            </a:extLst>
          </p:cNvPr>
          <p:cNvSpPr>
            <a:spLocks noGrp="1" noChangeArrowheads="1"/>
          </p:cNvSpPr>
          <p:nvPr>
            <p:ph type="title"/>
          </p:nvPr>
        </p:nvSpPr>
        <p:spPr/>
        <p:txBody>
          <a:bodyPr/>
          <a:lstStyle/>
          <a:p>
            <a:pPr>
              <a:defRPr/>
            </a:pPr>
            <a:r>
              <a:rPr lang="tr-TR" sz="3800" b="1">
                <a:solidFill>
                  <a:schemeClr val="tx1">
                    <a:lumMod val="75000"/>
                    <a:lumOff val="25000"/>
                  </a:schemeClr>
                </a:solidFill>
              </a:rPr>
              <a:t>Ders Kitaplarında Bulunması Gereken Bilgiler ve Bölümler</a:t>
            </a:r>
          </a:p>
        </p:txBody>
      </p:sp>
      <p:sp>
        <p:nvSpPr>
          <p:cNvPr id="49155" name="Rectangle 3">
            <a:extLst>
              <a:ext uri="{FF2B5EF4-FFF2-40B4-BE49-F238E27FC236}">
                <a16:creationId xmlns:a16="http://schemas.microsoft.com/office/drawing/2014/main" id="{773A26DA-8065-4819-BB85-07E147C50787}"/>
              </a:ext>
            </a:extLst>
          </p:cNvPr>
          <p:cNvSpPr>
            <a:spLocks noGrp="1" noChangeArrowheads="1"/>
          </p:cNvSpPr>
          <p:nvPr>
            <p:ph idx="1"/>
          </p:nvPr>
        </p:nvSpPr>
        <p:spPr>
          <a:xfrm>
            <a:off x="323557" y="1853248"/>
            <a:ext cx="11535507" cy="4395151"/>
          </a:xfrm>
        </p:spPr>
        <p:txBody>
          <a:bodyPr/>
          <a:lstStyle/>
          <a:p>
            <a:r>
              <a:rPr lang="tr-TR" altLang="tr-TR" sz="2400" b="1" dirty="0">
                <a:solidFill>
                  <a:srgbClr val="FF0000"/>
                </a:solidFill>
              </a:rPr>
              <a:t>İstiklal Marşı ve Türk Bayrağı</a:t>
            </a:r>
            <a:endParaRPr lang="tr-TR" altLang="tr-TR" sz="2400" dirty="0">
              <a:solidFill>
                <a:srgbClr val="FF0000"/>
              </a:solidFill>
            </a:endParaRPr>
          </a:p>
          <a:p>
            <a:r>
              <a:rPr lang="tr-TR" altLang="tr-TR" sz="2400" dirty="0">
                <a:latin typeface="Times New Roman" panose="02020603050405020304" pitchFamily="18" charset="0"/>
              </a:rPr>
              <a:t>Ders kitaplarının bu bölümlerinde genelde İstiklal Marşı ve Bayrağımız bir arada bulunur. Türk Bayrağı’nın “</a:t>
            </a:r>
            <a:r>
              <a:rPr lang="tr-TR" altLang="tr-TR" sz="2400" dirty="0">
                <a:solidFill>
                  <a:srgbClr val="FF0000"/>
                </a:solidFill>
                <a:latin typeface="Times New Roman" panose="02020603050405020304" pitchFamily="18" charset="0"/>
              </a:rPr>
              <a:t>Türk Bayrağı ve Kanunu</a:t>
            </a:r>
            <a:r>
              <a:rPr lang="tr-TR" altLang="tr-TR" sz="2400" dirty="0">
                <a:latin typeface="Times New Roman" panose="02020603050405020304" pitchFamily="18" charset="0"/>
              </a:rPr>
              <a:t>” ile “</a:t>
            </a:r>
            <a:r>
              <a:rPr lang="tr-TR" altLang="tr-TR" sz="2400" dirty="0">
                <a:solidFill>
                  <a:srgbClr val="FF0000"/>
                </a:solidFill>
                <a:latin typeface="Times New Roman" panose="02020603050405020304" pitchFamily="18" charset="0"/>
              </a:rPr>
              <a:t>Türk Bayrağı </a:t>
            </a:r>
            <a:r>
              <a:rPr lang="tr-TR" altLang="tr-TR" sz="2400" dirty="0" err="1">
                <a:solidFill>
                  <a:srgbClr val="FF0000"/>
                </a:solidFill>
                <a:latin typeface="Times New Roman" panose="02020603050405020304" pitchFamily="18" charset="0"/>
              </a:rPr>
              <a:t>Tüzüğü</a:t>
            </a:r>
            <a:r>
              <a:rPr lang="tr-TR" altLang="tr-TR" sz="2400" dirty="0" err="1">
                <a:latin typeface="Times New Roman" panose="02020603050405020304" pitchFamily="18" charset="0"/>
              </a:rPr>
              <a:t>”ne</a:t>
            </a:r>
            <a:r>
              <a:rPr lang="tr-TR" altLang="tr-TR" sz="2400" dirty="0">
                <a:latin typeface="Times New Roman" panose="02020603050405020304" pitchFamily="18" charset="0"/>
              </a:rPr>
              <a:t> uygun olarak, baskı ve rengine dikkat edilmesi ve daha çok </a:t>
            </a:r>
            <a:r>
              <a:rPr lang="tr-TR" altLang="tr-TR" sz="2400" dirty="0">
                <a:solidFill>
                  <a:srgbClr val="FF0000"/>
                </a:solidFill>
                <a:latin typeface="Times New Roman" panose="02020603050405020304" pitchFamily="18" charset="0"/>
              </a:rPr>
              <a:t>dalgalanan bir perspektifle d</a:t>
            </a:r>
            <a:r>
              <a:rPr lang="tr-TR" altLang="tr-TR" sz="2400" dirty="0">
                <a:latin typeface="Times New Roman" panose="02020603050405020304" pitchFamily="18" charset="0"/>
              </a:rPr>
              <a:t>ers kitaplarında bulunması gerekir. </a:t>
            </a:r>
          </a:p>
          <a:p>
            <a:r>
              <a:rPr lang="tr-TR" altLang="tr-TR" sz="2400" dirty="0">
                <a:latin typeface="Times New Roman" panose="02020603050405020304" pitchFamily="18" charset="0"/>
              </a:rPr>
              <a:t>İstiklal Marşı ise</a:t>
            </a:r>
          </a:p>
          <a:p>
            <a:r>
              <a:rPr lang="tr-TR" altLang="tr-TR" sz="2400" dirty="0">
                <a:latin typeface="Times New Roman" panose="02020603050405020304" pitchFamily="18" charset="0"/>
              </a:rPr>
              <a:t> ilköğretimin </a:t>
            </a:r>
            <a:r>
              <a:rPr lang="tr-TR" altLang="tr-TR" sz="2400" i="1" dirty="0">
                <a:latin typeface="Times New Roman" panose="02020603050405020304" pitchFamily="18" charset="0"/>
              </a:rPr>
              <a:t>birinci ve üçüncü sınıflarında </a:t>
            </a:r>
            <a:r>
              <a:rPr lang="tr-TR" altLang="tr-TR" sz="2400" dirty="0">
                <a:solidFill>
                  <a:srgbClr val="FF0000"/>
                </a:solidFill>
                <a:latin typeface="Times New Roman" panose="02020603050405020304" pitchFamily="18" charset="0"/>
              </a:rPr>
              <a:t>ilk iki </a:t>
            </a:r>
            <a:r>
              <a:rPr lang="tr-TR" altLang="tr-TR" sz="2400" dirty="0" err="1">
                <a:solidFill>
                  <a:srgbClr val="FF0000"/>
                </a:solidFill>
                <a:latin typeface="Times New Roman" panose="02020603050405020304" pitchFamily="18" charset="0"/>
              </a:rPr>
              <a:t>kıt’a</a:t>
            </a:r>
            <a:r>
              <a:rPr lang="tr-TR" altLang="tr-TR" sz="2400" dirty="0">
                <a:latin typeface="Times New Roman" panose="02020603050405020304" pitchFamily="18" charset="0"/>
              </a:rPr>
              <a:t>; </a:t>
            </a:r>
          </a:p>
          <a:p>
            <a:r>
              <a:rPr lang="tr-TR" altLang="tr-TR" sz="2400" dirty="0">
                <a:latin typeface="Times New Roman" panose="02020603050405020304" pitchFamily="18" charset="0"/>
              </a:rPr>
              <a:t>ilköğretimin </a:t>
            </a:r>
            <a:r>
              <a:rPr lang="tr-TR" altLang="tr-TR" sz="2400" i="1" dirty="0">
                <a:latin typeface="Times New Roman" panose="02020603050405020304" pitchFamily="18" charset="0"/>
              </a:rPr>
              <a:t>dördüncü ve sekizinci sınıfları ile ortaöğretimde </a:t>
            </a:r>
            <a:r>
              <a:rPr lang="tr-TR" altLang="tr-TR" sz="2400" dirty="0">
                <a:solidFill>
                  <a:srgbClr val="FF0000"/>
                </a:solidFill>
                <a:latin typeface="Times New Roman" panose="02020603050405020304" pitchFamily="18" charset="0"/>
              </a:rPr>
              <a:t>on </a:t>
            </a:r>
            <a:r>
              <a:rPr lang="tr-TR" altLang="tr-TR" sz="2400" dirty="0" err="1">
                <a:solidFill>
                  <a:srgbClr val="FF0000"/>
                </a:solidFill>
                <a:latin typeface="Times New Roman" panose="02020603050405020304" pitchFamily="18" charset="0"/>
              </a:rPr>
              <a:t>kıt’a</a:t>
            </a:r>
            <a:r>
              <a:rPr lang="tr-TR" altLang="tr-TR" sz="2400" dirty="0">
                <a:solidFill>
                  <a:srgbClr val="FF0000"/>
                </a:solidFill>
                <a:latin typeface="Times New Roman" panose="02020603050405020304" pitchFamily="18" charset="0"/>
              </a:rPr>
              <a:t> </a:t>
            </a:r>
            <a:r>
              <a:rPr lang="tr-TR" altLang="tr-TR" sz="2400" dirty="0">
                <a:latin typeface="Times New Roman" panose="02020603050405020304" pitchFamily="18" charset="0"/>
              </a:rPr>
              <a:t>olarak ders kitaplarında bulunmalıdır.</a:t>
            </a:r>
          </a:p>
        </p:txBody>
      </p:sp>
      <p:sp>
        <p:nvSpPr>
          <p:cNvPr id="6" name="22 Slayt Numarası Yer Tutucusu">
            <a:extLst>
              <a:ext uri="{FF2B5EF4-FFF2-40B4-BE49-F238E27FC236}">
                <a16:creationId xmlns:a16="http://schemas.microsoft.com/office/drawing/2014/main" id="{DEFDBEC4-BE1A-45A5-AB04-522F03F3256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84A52BA3-1789-4347-A426-570759FCCA5D}" type="slidenum">
              <a:rPr lang="tr-TR" altLang="tr-TR">
                <a:solidFill>
                  <a:srgbClr val="FFFFFF"/>
                </a:solidFill>
                <a:latin typeface="Franklin Gothic Book" panose="020B0503020102020204" pitchFamily="34" charset="0"/>
              </a:rPr>
              <a:pPr eaLnBrk="1" hangingPunct="1">
                <a:defRPr/>
              </a:pPr>
              <a:t>14</a:t>
            </a:fld>
            <a:endParaRPr lang="tr-TR" altLang="tr-TR">
              <a:solidFill>
                <a:srgbClr val="FFFFFF"/>
              </a:solidFill>
              <a:latin typeface="Franklin Gothic Book" panose="020B0503020102020204" pitchFamily="34" charset="0"/>
            </a:endParaRPr>
          </a:p>
        </p:txBody>
      </p:sp>
      <p:sp>
        <p:nvSpPr>
          <p:cNvPr id="49157" name="5 Slayt Numarası Yer Tutucusu">
            <a:extLst>
              <a:ext uri="{FF2B5EF4-FFF2-40B4-BE49-F238E27FC236}">
                <a16:creationId xmlns:a16="http://schemas.microsoft.com/office/drawing/2014/main" id="{1C682A5E-4635-4D90-94E1-8DD97A0AFE8A}"/>
              </a:ext>
            </a:extLst>
          </p:cNvPr>
          <p:cNvSpPr>
            <a:spLocks noGrp="1" noChangeArrowheads="1"/>
          </p:cNvSpPr>
          <p:nvPr/>
        </p:nvSpPr>
        <p:spPr bwMode="auto">
          <a:xfrm>
            <a:off x="1670050" y="6210300"/>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57C71E76-D6CE-4B86-935A-39FB7BE58577}" type="slidenum">
              <a:rPr lang="tr-TR" altLang="tr-TR" sz="1400">
                <a:solidFill>
                  <a:srgbClr val="FFFFFF"/>
                </a:solidFill>
                <a:latin typeface="Franklin Gothic Book" panose="020B0503020102020204" pitchFamily="34" charset="0"/>
              </a:rPr>
              <a:pPr algn="ctr" eaLnBrk="1" hangingPunct="1"/>
              <a:t>14</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F6F8546-673A-417D-AB25-2D13F9325CFE}"/>
              </a:ext>
            </a:extLst>
          </p:cNvPr>
          <p:cNvSpPr>
            <a:spLocks noGrp="1" noChangeArrowheads="1"/>
          </p:cNvSpPr>
          <p:nvPr>
            <p:ph type="title"/>
          </p:nvPr>
        </p:nvSpPr>
        <p:spPr/>
        <p:txBody>
          <a:bodyPr/>
          <a:lstStyle/>
          <a:p>
            <a:pPr>
              <a:defRPr/>
            </a:pPr>
            <a:r>
              <a:rPr lang="tr-TR" sz="3800" b="1">
                <a:solidFill>
                  <a:schemeClr val="tx1">
                    <a:lumMod val="75000"/>
                    <a:lumOff val="25000"/>
                  </a:schemeClr>
                </a:solidFill>
              </a:rPr>
              <a:t>Ders Kitaplarında Bulunması Gereken Bilgiler ve Bölümler</a:t>
            </a:r>
          </a:p>
        </p:txBody>
      </p:sp>
      <p:sp>
        <p:nvSpPr>
          <p:cNvPr id="50179" name="Rectangle 3">
            <a:extLst>
              <a:ext uri="{FF2B5EF4-FFF2-40B4-BE49-F238E27FC236}">
                <a16:creationId xmlns:a16="http://schemas.microsoft.com/office/drawing/2014/main" id="{F95E0390-57C2-4B03-8D96-79D6A684E056}"/>
              </a:ext>
            </a:extLst>
          </p:cNvPr>
          <p:cNvSpPr>
            <a:spLocks noGrp="1" noChangeArrowheads="1"/>
          </p:cNvSpPr>
          <p:nvPr>
            <p:ph idx="1"/>
          </p:nvPr>
        </p:nvSpPr>
        <p:spPr>
          <a:xfrm>
            <a:off x="646110" y="1645920"/>
            <a:ext cx="11215983" cy="4754880"/>
          </a:xfrm>
        </p:spPr>
        <p:txBody>
          <a:bodyPr>
            <a:normAutofit/>
          </a:bodyPr>
          <a:lstStyle/>
          <a:p>
            <a:r>
              <a:rPr lang="tr-TR" altLang="tr-TR" b="1" dirty="0">
                <a:solidFill>
                  <a:srgbClr val="FFC000"/>
                </a:solidFill>
              </a:rPr>
              <a:t>İçindekiler Bölümü</a:t>
            </a:r>
            <a:endParaRPr lang="tr-TR" altLang="tr-TR" dirty="0">
              <a:solidFill>
                <a:srgbClr val="FFC000"/>
              </a:solidFill>
            </a:endParaRPr>
          </a:p>
          <a:p>
            <a:pPr algn="just"/>
            <a:r>
              <a:rPr lang="tr-TR" altLang="tr-TR" dirty="0"/>
              <a:t>Ders kitaplarının içindekiler bölümü, kitaptaki verilere kolayca ulaşılabilmesi için oldukça önemlidir. Bu anlamda içindekiler bölümünün dikkatlice hazırlanması gerekir. Çünkü içindekiler bölümü,  ders kitaplarının en sık başvurulan bölümleri arasında yer alır. İçindekiler bölümünde ders kitaplarında bulunan ünitelerin ve başlıkların sayfa numaralarıyla belirlenmesi gereklidir. Bu bölümde dikkat çekiciliğin ve kullanım kolaylığının sağlanması için </a:t>
            </a:r>
          </a:p>
          <a:p>
            <a:pPr algn="just"/>
            <a:r>
              <a:rPr lang="tr-TR" altLang="tr-TR" dirty="0"/>
              <a:t>gereksiz konu başlıklarının içindekiler bölümüne alınmaması,</a:t>
            </a:r>
          </a:p>
          <a:p>
            <a:pPr algn="just"/>
            <a:r>
              <a:rPr lang="tr-TR" altLang="tr-TR" dirty="0"/>
              <a:t> üniteler arasında konuların belirginleşmesi için boşluklar bırakılması, </a:t>
            </a:r>
          </a:p>
          <a:p>
            <a:pPr algn="just"/>
            <a:r>
              <a:rPr lang="tr-TR" altLang="tr-TR" dirty="0"/>
              <a:t>başlıklar ile bu başlıklara ait sayfa numaralarının kesik çizgilerle birbirine bağlanması,</a:t>
            </a:r>
          </a:p>
          <a:p>
            <a:pPr algn="just"/>
            <a:r>
              <a:rPr lang="tr-TR" altLang="tr-TR" dirty="0"/>
              <a:t>ünitelerin ve konuların ayrımının belirlenebilmesi için ilgi çekici renklerin kullanılması büyük önem taşımaktadır. </a:t>
            </a:r>
          </a:p>
        </p:txBody>
      </p:sp>
      <p:sp>
        <p:nvSpPr>
          <p:cNvPr id="6" name="22 Slayt Numarası Yer Tutucusu">
            <a:extLst>
              <a:ext uri="{FF2B5EF4-FFF2-40B4-BE49-F238E27FC236}">
                <a16:creationId xmlns:a16="http://schemas.microsoft.com/office/drawing/2014/main" id="{9188D994-2BA5-43AC-9995-82D2DAADE23D}"/>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2E523039-454F-4814-8F00-D417AF470267}" type="slidenum">
              <a:rPr lang="tr-TR" altLang="tr-TR">
                <a:solidFill>
                  <a:srgbClr val="FFFFFF"/>
                </a:solidFill>
                <a:latin typeface="Franklin Gothic Book" panose="020B0503020102020204" pitchFamily="34" charset="0"/>
              </a:rPr>
              <a:pPr eaLnBrk="1" hangingPunct="1">
                <a:defRPr/>
              </a:pPr>
              <a:t>15</a:t>
            </a:fld>
            <a:endParaRPr lang="tr-TR" altLang="tr-TR">
              <a:solidFill>
                <a:srgbClr val="FFFFFF"/>
              </a:solidFill>
              <a:latin typeface="Franklin Gothic Book" panose="020B0503020102020204" pitchFamily="34" charset="0"/>
            </a:endParaRPr>
          </a:p>
        </p:txBody>
      </p:sp>
      <p:sp>
        <p:nvSpPr>
          <p:cNvPr id="50181" name="5 Slayt Numarası Yer Tutucusu">
            <a:extLst>
              <a:ext uri="{FF2B5EF4-FFF2-40B4-BE49-F238E27FC236}">
                <a16:creationId xmlns:a16="http://schemas.microsoft.com/office/drawing/2014/main" id="{A48BB4C7-1F09-45D9-A96C-AA54742D4081}"/>
              </a:ext>
            </a:extLst>
          </p:cNvPr>
          <p:cNvSpPr>
            <a:spLocks noGrp="1" noChangeArrowheads="1"/>
          </p:cNvSpPr>
          <p:nvPr/>
        </p:nvSpPr>
        <p:spPr bwMode="auto">
          <a:xfrm>
            <a:off x="11404894" y="6400800"/>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E2602FFC-053C-42C7-8EE1-9CD39ED97BF9}" type="slidenum">
              <a:rPr lang="tr-TR" altLang="tr-TR" sz="1400">
                <a:solidFill>
                  <a:srgbClr val="FFFFFF"/>
                </a:solidFill>
                <a:latin typeface="Franklin Gothic Book" panose="020B0503020102020204" pitchFamily="34" charset="0"/>
              </a:rPr>
              <a:pPr algn="ctr" eaLnBrk="1" hangingPunct="1"/>
              <a:t>15</a:t>
            </a:fld>
            <a:endParaRPr lang="tr-TR" altLang="tr-TR" sz="1400">
              <a:solidFill>
                <a:srgbClr val="FFFFFF"/>
              </a:solidFill>
              <a:latin typeface="Franklin Gothic Book" panose="020B05030201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a:extLst>
              <a:ext uri="{FF2B5EF4-FFF2-40B4-BE49-F238E27FC236}">
                <a16:creationId xmlns:a16="http://schemas.microsoft.com/office/drawing/2014/main" id="{DD903D7B-CF64-4AD2-AA69-B1F5B034637B}"/>
              </a:ext>
            </a:extLst>
          </p:cNvPr>
          <p:cNvSpPr>
            <a:spLocks noGrp="1" noChangeArrowheads="1"/>
          </p:cNvSpPr>
          <p:nvPr>
            <p:ph type="title"/>
          </p:nvPr>
        </p:nvSpPr>
        <p:spPr/>
        <p:txBody>
          <a:bodyPr/>
          <a:lstStyle/>
          <a:p>
            <a:pPr>
              <a:defRPr/>
            </a:pPr>
            <a:r>
              <a:rPr lang="tr-TR" altLang="tr-TR" sz="3800" b="1">
                <a:solidFill>
                  <a:schemeClr val="tx1">
                    <a:lumMod val="75000"/>
                    <a:lumOff val="25000"/>
                  </a:schemeClr>
                </a:solidFill>
              </a:rPr>
              <a:t>Ders Kitaplarında Eğitsel Tasarım</a:t>
            </a:r>
            <a:r>
              <a:rPr lang="tr-TR" altLang="tr-TR" sz="3800">
                <a:solidFill>
                  <a:schemeClr val="tx1">
                    <a:lumMod val="75000"/>
                    <a:lumOff val="25000"/>
                  </a:schemeClr>
                </a:solidFill>
              </a:rPr>
              <a:t> </a:t>
            </a:r>
          </a:p>
        </p:txBody>
      </p:sp>
      <p:sp>
        <p:nvSpPr>
          <p:cNvPr id="51203" name="Rectangle 3">
            <a:extLst>
              <a:ext uri="{FF2B5EF4-FFF2-40B4-BE49-F238E27FC236}">
                <a16:creationId xmlns:a16="http://schemas.microsoft.com/office/drawing/2014/main" id="{C5C2DA77-ED59-4722-AFDD-D31581E84A86}"/>
              </a:ext>
            </a:extLst>
          </p:cNvPr>
          <p:cNvSpPr>
            <a:spLocks noGrp="1" noChangeArrowheads="1"/>
          </p:cNvSpPr>
          <p:nvPr>
            <p:ph idx="1"/>
          </p:nvPr>
        </p:nvSpPr>
        <p:spPr>
          <a:xfrm>
            <a:off x="239152" y="1181686"/>
            <a:ext cx="11535506" cy="5066713"/>
          </a:xfrm>
        </p:spPr>
        <p:txBody>
          <a:bodyPr>
            <a:normAutofit fontScale="92500"/>
          </a:bodyPr>
          <a:lstStyle/>
          <a:p>
            <a:pPr algn="just"/>
            <a:r>
              <a:rPr lang="tr-TR" altLang="tr-TR" sz="2400" dirty="0">
                <a:latin typeface="Times New Roman" panose="02020603050405020304" pitchFamily="18" charset="0"/>
              </a:rPr>
              <a:t>Ders kitapları öğretim faaliyetlerinin en önemli girdilerinden biridir. Ders kitaplarının bu özelliği, kitapların hazırlanması konusunda oldukça hassas davranılmasını zorunlu kılar. Bu anlamda ders kitapları tek bir kişinin denetiminde değil, bir ekip etrafında, alan bilgisi olan kişiler tarafından ortaklaşa bir şekilde hazırlanır. Bir ders kitabının eğitsel açıdan yeterli olabilmesi için farklı alanlarda uzmanlaşmış kişilerin koordineli bir şekilde çalışması gerekir. Bu alanları </a:t>
            </a:r>
          </a:p>
          <a:p>
            <a:pPr algn="ctr"/>
            <a:r>
              <a:rPr lang="tr-TR" altLang="tr-TR" sz="2400" dirty="0">
                <a:solidFill>
                  <a:srgbClr val="FF0000"/>
                </a:solidFill>
                <a:latin typeface="Times New Roman" panose="02020603050405020304" pitchFamily="18" charset="0"/>
              </a:rPr>
              <a:t>kazanımlar, </a:t>
            </a:r>
          </a:p>
          <a:p>
            <a:pPr algn="ctr"/>
            <a:r>
              <a:rPr lang="tr-TR" altLang="tr-TR" sz="2400" dirty="0">
                <a:solidFill>
                  <a:srgbClr val="FF0000"/>
                </a:solidFill>
                <a:latin typeface="Times New Roman" panose="02020603050405020304" pitchFamily="18" charset="0"/>
              </a:rPr>
              <a:t>içerik, </a:t>
            </a:r>
          </a:p>
          <a:p>
            <a:pPr algn="ctr"/>
            <a:r>
              <a:rPr lang="tr-TR" altLang="tr-TR" sz="2400" dirty="0">
                <a:solidFill>
                  <a:srgbClr val="FF0000"/>
                </a:solidFill>
                <a:latin typeface="Times New Roman" panose="02020603050405020304" pitchFamily="18" charset="0"/>
              </a:rPr>
              <a:t>öğrenme-öğretme süreci, </a:t>
            </a:r>
          </a:p>
          <a:p>
            <a:pPr algn="ctr"/>
            <a:r>
              <a:rPr lang="tr-TR" altLang="tr-TR" sz="2400" dirty="0">
                <a:solidFill>
                  <a:srgbClr val="FF0000"/>
                </a:solidFill>
                <a:latin typeface="Times New Roman" panose="02020603050405020304" pitchFamily="18" charset="0"/>
              </a:rPr>
              <a:t>değerlendirme, </a:t>
            </a:r>
          </a:p>
          <a:p>
            <a:pPr algn="ctr"/>
            <a:r>
              <a:rPr lang="tr-TR" altLang="tr-TR" sz="2400" dirty="0">
                <a:solidFill>
                  <a:srgbClr val="FF0000"/>
                </a:solidFill>
                <a:latin typeface="Times New Roman" panose="02020603050405020304" pitchFamily="18" charset="0"/>
              </a:rPr>
              <a:t>görsel tasarım ve </a:t>
            </a:r>
          </a:p>
          <a:p>
            <a:pPr algn="ctr"/>
            <a:r>
              <a:rPr lang="tr-TR" altLang="tr-TR" sz="2400" dirty="0">
                <a:solidFill>
                  <a:srgbClr val="FF0000"/>
                </a:solidFill>
                <a:latin typeface="Times New Roman" panose="02020603050405020304" pitchFamily="18" charset="0"/>
              </a:rPr>
              <a:t>dil ve anlatım </a:t>
            </a:r>
          </a:p>
          <a:p>
            <a:pPr marL="0" indent="0" algn="just">
              <a:buNone/>
            </a:pPr>
            <a:r>
              <a:rPr lang="tr-TR" altLang="tr-TR" sz="2400" dirty="0">
                <a:latin typeface="Times New Roman" panose="02020603050405020304" pitchFamily="18" charset="0"/>
              </a:rPr>
              <a:t>başlıkları altında toplayabiliriz. </a:t>
            </a:r>
          </a:p>
        </p:txBody>
      </p:sp>
      <p:sp>
        <p:nvSpPr>
          <p:cNvPr id="6" name="22 Slayt Numarası Yer Tutucusu">
            <a:extLst>
              <a:ext uri="{FF2B5EF4-FFF2-40B4-BE49-F238E27FC236}">
                <a16:creationId xmlns:a16="http://schemas.microsoft.com/office/drawing/2014/main" id="{EC8D7451-DB61-4D11-A22C-50E432CA4D4E}"/>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488AC25A-53CB-435E-A2D1-467943DA4A1E}" type="slidenum">
              <a:rPr lang="tr-TR" altLang="tr-TR">
                <a:solidFill>
                  <a:srgbClr val="FFFFFF"/>
                </a:solidFill>
                <a:latin typeface="Franklin Gothic Book" panose="020B0503020102020204" pitchFamily="34" charset="0"/>
              </a:rPr>
              <a:pPr eaLnBrk="1" hangingPunct="1">
                <a:defRPr/>
              </a:pPr>
              <a:t>16</a:t>
            </a:fld>
            <a:endParaRPr lang="tr-TR" altLang="tr-TR">
              <a:solidFill>
                <a:srgbClr val="FFFFFF"/>
              </a:solidFill>
              <a:latin typeface="Franklin Gothic Book" panose="020B0503020102020204" pitchFamily="34" charset="0"/>
            </a:endParaRPr>
          </a:p>
        </p:txBody>
      </p:sp>
      <p:sp>
        <p:nvSpPr>
          <p:cNvPr id="51205" name="5 Slayt Numarası Yer Tutucusu">
            <a:extLst>
              <a:ext uri="{FF2B5EF4-FFF2-40B4-BE49-F238E27FC236}">
                <a16:creationId xmlns:a16="http://schemas.microsoft.com/office/drawing/2014/main" id="{30F0B06D-B837-4D24-9D85-8EEA058DBE3B}"/>
              </a:ext>
            </a:extLst>
          </p:cNvPr>
          <p:cNvSpPr>
            <a:spLocks noGrp="1" noChangeArrowheads="1"/>
          </p:cNvSpPr>
          <p:nvPr/>
        </p:nvSpPr>
        <p:spPr bwMode="auto">
          <a:xfrm>
            <a:off x="11418961" y="6366669"/>
            <a:ext cx="457200"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fld id="{3545292A-1AE9-466D-8227-51F405DF2CB6}" type="slidenum">
              <a:rPr lang="tr-TR" altLang="tr-TR" sz="1400">
                <a:solidFill>
                  <a:srgbClr val="FFFFFF"/>
                </a:solidFill>
                <a:latin typeface="Franklin Gothic Book" panose="020B0503020102020204" pitchFamily="34" charset="0"/>
              </a:rPr>
              <a:pPr algn="ctr" eaLnBrk="1" hangingPunct="1"/>
              <a:t>16</a:t>
            </a:fld>
            <a:endParaRPr lang="tr-TR" altLang="tr-TR" sz="1400">
              <a:solidFill>
                <a:srgbClr val="FFFFFF"/>
              </a:solidFill>
              <a:latin typeface="Franklin Gothic Book" panose="020B0503020102020204"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576</TotalTime>
  <Words>1612</Words>
  <Application>Microsoft Office PowerPoint</Application>
  <PresentationFormat>Geniş ekran</PresentationFormat>
  <Paragraphs>146</Paragraphs>
  <Slides>16</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16</vt:i4>
      </vt:variant>
    </vt:vector>
  </HeadingPairs>
  <TitlesOfParts>
    <vt:vector size="24" baseType="lpstr">
      <vt:lpstr>Arial</vt:lpstr>
      <vt:lpstr>Calibri</vt:lpstr>
      <vt:lpstr>Century Gothic</vt:lpstr>
      <vt:lpstr>Franklin Gothic Book</vt:lpstr>
      <vt:lpstr>Helvetica-Bold</vt:lpstr>
      <vt:lpstr>Times New Roman</vt:lpstr>
      <vt:lpstr>Wingdings 3</vt:lpstr>
      <vt:lpstr>İyon</vt:lpstr>
      <vt:lpstr>DERS KİTAPLARININ FİZİKSEL ÖZELLİKLERİ</vt:lpstr>
      <vt:lpstr>PowerPoint Sunusu</vt:lpstr>
      <vt:lpstr>Kitabın Boyutu</vt:lpstr>
      <vt:lpstr>Kitabın Ağırlığı</vt:lpstr>
      <vt:lpstr>Ciltleme ve Baskı Özellikleri</vt:lpstr>
      <vt:lpstr>Forma Sayısı</vt:lpstr>
      <vt:lpstr>SOSYAL BİLGİLER DERSİ 4, 5, 6 VE 7. SINIFLAR DERS KİTABI FORMA SAYILARI VE EBATLARI</vt:lpstr>
      <vt:lpstr>Yazı Büyüklüğü</vt:lpstr>
      <vt:lpstr>Yazı Büyüklüğü</vt:lpstr>
      <vt:lpstr>Ders Kitaplarında Bulunması Gereken Bilgiler ve Bölümler </vt:lpstr>
      <vt:lpstr>Ders Kitaplarında Bulunması Gereken Bilgiler ve Bölümler</vt:lpstr>
      <vt:lpstr>Ders Kitaplarında Bulunması Gereken Bilgiler ve Bölümler</vt:lpstr>
      <vt:lpstr>Ders Kitaplarında Bulunması Gereken Bilgiler ve Bölümler</vt:lpstr>
      <vt:lpstr>Ders Kitaplarında Bulunması Gereken Bilgiler ve Bölümler</vt:lpstr>
      <vt:lpstr>Ders Kitaplarında Bulunması Gereken Bilgiler ve Bölümler</vt:lpstr>
      <vt:lpstr>Ders Kitaplarında Eğitsel Tasarım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DERS KİTAPLARININ FİZİKSEL ÖZELLİKLERİ</dc:title>
  <dc:creator>Nevin Özdemir</dc:creator>
  <cp:lastModifiedBy>Nevin Özdemir</cp:lastModifiedBy>
  <cp:revision>7</cp:revision>
  <dcterms:created xsi:type="dcterms:W3CDTF">2020-10-07T13:21:46Z</dcterms:created>
  <dcterms:modified xsi:type="dcterms:W3CDTF">2020-10-12T20:01:34Z</dcterms:modified>
</cp:coreProperties>
</file>