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4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>
        <p:scale>
          <a:sx n="92" d="100"/>
          <a:sy n="92" d="100"/>
        </p:scale>
        <p:origin x="-1094" y="2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BİYOLOJİ DR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 BİLİMLERİ ENSTİTÜSÜ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1016" y="4581128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FBİ747-İleri </a:t>
            </a:r>
            <a:r>
              <a:rPr lang="tr-TR" altLang="tr-TR" b="1" i="1" dirty="0" err="1" smtClean="0"/>
              <a:t>İhtiyoloji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Prof. Dr. Nazmi POLAT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sz="2400" i="1" dirty="0"/>
              <a:t>Boşaltım sistemi ve </a:t>
            </a:r>
            <a:r>
              <a:rPr lang="tr-TR" sz="2400" i="1" dirty="0" err="1"/>
              <a:t>Osmoregülasyon</a:t>
            </a:r>
            <a:endParaRPr lang="tr-TR" altLang="tr-TR" sz="24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Hafta-8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xmlns="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2708920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FBİ 747-İleri </a:t>
            </a:r>
            <a:r>
              <a:rPr lang="tr-TR" altLang="tr-TR" sz="3200" i="1" dirty="0" err="1" smtClean="0"/>
              <a:t>İhtiyoloji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tr-TR" sz="3600" dirty="0"/>
              <a:t>Boşaltım sistemi ve </a:t>
            </a:r>
            <a:r>
              <a:rPr lang="tr-TR" sz="3600" dirty="0" err="1"/>
              <a:t>Osmoregülasyon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302433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000" b="1" dirty="0"/>
              <a:t>Hayvanlarda boşaltım ve </a:t>
            </a:r>
            <a:r>
              <a:rPr lang="tr-TR" sz="2000" b="1" dirty="0" err="1"/>
              <a:t>osmoregülasyon</a:t>
            </a:r>
            <a:r>
              <a:rPr lang="tr-TR" sz="2000" b="1" dirty="0"/>
              <a:t> işlevleri birbiriyle yakından ilgilidir ve genellikle aynı organlarla yapılırlar. </a:t>
            </a:r>
          </a:p>
          <a:p>
            <a:pPr algn="just">
              <a:lnSpc>
                <a:spcPct val="150000"/>
              </a:lnSpc>
            </a:pPr>
            <a:r>
              <a:rPr lang="tr-TR" sz="2000" b="1" dirty="0"/>
              <a:t>Balıklarda bu organlar, başlıca böbrekler ve solungaçlardır. </a:t>
            </a:r>
          </a:p>
          <a:p>
            <a:pPr algn="just">
              <a:lnSpc>
                <a:spcPct val="150000"/>
              </a:lnSpc>
            </a:pPr>
            <a:r>
              <a:rPr lang="tr-TR" sz="2000" b="1" dirty="0"/>
              <a:t>Böbrekler, metabolizma artıklarının bir kısmıyla fazla suyun dışarı </a:t>
            </a:r>
            <a:r>
              <a:rPr lang="tr-TR" sz="2000" b="1" dirty="0" smtClean="0"/>
              <a:t>atılması ve kimi </a:t>
            </a:r>
            <a:r>
              <a:rPr lang="tr-TR" sz="2000" b="1" dirty="0"/>
              <a:t>madensel tuzların dışarı atılmasını ya da vücutta tutulmasını da sağlarlar.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330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tr-TR" sz="3600" dirty="0"/>
              <a:t>Boşaltım sistemi ve </a:t>
            </a:r>
            <a:r>
              <a:rPr lang="tr-TR" sz="3600" dirty="0" err="1"/>
              <a:t>Osmoregülasyon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400" dirty="0" smtClean="0"/>
              <a:t>Birinci derecede solunum organı olarak işlev yapan solungaçların da </a:t>
            </a:r>
            <a:r>
              <a:rPr lang="tr-TR" sz="2400" dirty="0" err="1" smtClean="0"/>
              <a:t>osmoregülasyonda</a:t>
            </a:r>
            <a:r>
              <a:rPr lang="tr-TR" sz="2400" dirty="0" smtClean="0"/>
              <a:t> rol oynar.</a:t>
            </a:r>
          </a:p>
          <a:p>
            <a:pPr algn="just">
              <a:lnSpc>
                <a:spcPct val="150000"/>
              </a:lnSpc>
            </a:pPr>
            <a:r>
              <a:rPr lang="tr-TR" sz="2400" dirty="0" smtClean="0"/>
              <a:t>Ayrıca diğer omurgalılarda olduğu gibi, balıklarda da bağırsak ve deri de boşaltım ve </a:t>
            </a:r>
            <a:r>
              <a:rPr lang="tr-TR" sz="2400" dirty="0" err="1" smtClean="0"/>
              <a:t>osmoregulasyonda</a:t>
            </a:r>
            <a:r>
              <a:rPr lang="tr-TR" sz="2400" dirty="0" smtClean="0"/>
              <a:t> rol oynarlar; böylece balıklarda </a:t>
            </a:r>
            <a:r>
              <a:rPr lang="tr-TR" sz="2400" dirty="0" err="1" smtClean="0"/>
              <a:t>homeostasis</a:t>
            </a:r>
            <a:r>
              <a:rPr lang="tr-TR" sz="2400" dirty="0" smtClean="0"/>
              <a:t> (su-tuz dengesi)'in  korunması ve metabolizma artıklarının atılışı, bu organların birlikte ve ahenkli bir biçimde çalışmalarıyla sağlanır.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0757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tr-TR" sz="3600" dirty="0"/>
              <a:t>Boşaltım sistemi ve </a:t>
            </a:r>
            <a:r>
              <a:rPr lang="tr-TR" sz="3600" dirty="0" err="1"/>
              <a:t>Osmoregülasyon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sz="2400" b="1" dirty="0" err="1" smtClean="0"/>
              <a:t>Kıkırdaklı</a:t>
            </a:r>
            <a:r>
              <a:rPr lang="tr-TR" sz="2400" b="1" dirty="0" smtClean="0"/>
              <a:t> Balıklar (</a:t>
            </a:r>
            <a:r>
              <a:rPr lang="tr-TR" sz="2400" b="1" dirty="0" err="1" smtClean="0"/>
              <a:t>Chondrichthyes</a:t>
            </a:r>
            <a:r>
              <a:rPr lang="tr-TR" sz="2400" b="1" dirty="0" smtClean="0"/>
              <a:t>)’da </a:t>
            </a:r>
          </a:p>
          <a:p>
            <a:pPr algn="just">
              <a:lnSpc>
                <a:spcPct val="150000"/>
              </a:lnSpc>
            </a:pPr>
            <a:r>
              <a:rPr lang="tr-TR" sz="2400" dirty="0" err="1"/>
              <a:t>Kıkırdaklı</a:t>
            </a:r>
            <a:r>
              <a:rPr lang="tr-TR" sz="2400" dirty="0"/>
              <a:t> balıklar kanlarında çok fazla miktarda üre bulunması açısından tüm diğer omurgalı hayvanlardan farklılık gösterirler.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Bunlarda bulunan %2 oranındaki üre, diğer canlılar için öldürücü olmasına karşın, </a:t>
            </a:r>
            <a:r>
              <a:rPr lang="tr-TR" sz="2400" dirty="0" err="1"/>
              <a:t>kıkırdaklı</a:t>
            </a:r>
            <a:r>
              <a:rPr lang="tr-TR" sz="2400" dirty="0"/>
              <a:t> balıklarda </a:t>
            </a:r>
            <a:r>
              <a:rPr lang="tr-TR" sz="2400" dirty="0" err="1"/>
              <a:t>osmotik</a:t>
            </a:r>
            <a:r>
              <a:rPr lang="tr-TR" sz="2400" dirty="0"/>
              <a:t> basıncın düzenlenmesinde gereklidir.</a:t>
            </a:r>
          </a:p>
          <a:p>
            <a:pPr marL="0" indent="0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404480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tr-TR" sz="3600" dirty="0"/>
              <a:t>Boşaltım sistemi ve </a:t>
            </a:r>
            <a:r>
              <a:rPr lang="tr-TR" sz="3600" dirty="0" err="1"/>
              <a:t>Osmoregülasyon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4525963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000" b="1" dirty="0" err="1"/>
              <a:t>Kıkırdaklı</a:t>
            </a:r>
            <a:r>
              <a:rPr lang="tr-TR" sz="2000" b="1" dirty="0"/>
              <a:t> Balıklar (</a:t>
            </a:r>
            <a:r>
              <a:rPr lang="tr-TR" sz="2000" b="1" dirty="0" err="1"/>
              <a:t>Chondrichthyes</a:t>
            </a:r>
            <a:r>
              <a:rPr lang="tr-TR" sz="2000" b="1" dirty="0"/>
              <a:t>)’da 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/>
              <a:t>Yapılan </a:t>
            </a:r>
            <a:r>
              <a:rPr lang="tr-TR" sz="2000" dirty="0"/>
              <a:t>ölçümlerde kanın, %0,35 </a:t>
            </a:r>
            <a:r>
              <a:rPr lang="tr-TR" sz="2000" dirty="0" err="1"/>
              <a:t>NaCl</a:t>
            </a:r>
            <a:r>
              <a:rPr lang="tr-TR" sz="2000" dirty="0"/>
              <a:t> içeren deniz suyu ile </a:t>
            </a:r>
            <a:r>
              <a:rPr lang="tr-TR" sz="2000" dirty="0" err="1"/>
              <a:t>izotonik</a:t>
            </a:r>
            <a:r>
              <a:rPr lang="tr-TR" sz="2000" dirty="0"/>
              <a:t> ve hatta ondan biraz </a:t>
            </a:r>
            <a:r>
              <a:rPr lang="tr-TR" sz="2000" dirty="0" err="1"/>
              <a:t>hipertonik</a:t>
            </a:r>
            <a:r>
              <a:rPr lang="tr-TR" sz="2000" dirty="0"/>
              <a:t> olduğu bulunmuştur. Kan ancak %0,17 </a:t>
            </a:r>
            <a:r>
              <a:rPr lang="tr-TR" sz="2000" dirty="0" err="1"/>
              <a:t>NaCl</a:t>
            </a:r>
            <a:r>
              <a:rPr lang="tr-TR" sz="2000" dirty="0"/>
              <a:t> içermesine karşın, sahip olduğu fazla miktardaki üre nedeniyle bu özelliği taşımaktadır. </a:t>
            </a:r>
            <a:endParaRPr lang="tr-TR" sz="2000" dirty="0" smtClean="0"/>
          </a:p>
          <a:p>
            <a:pPr algn="just">
              <a:lnSpc>
                <a:spcPct val="150000"/>
              </a:lnSpc>
            </a:pPr>
            <a:r>
              <a:rPr lang="tr-TR" sz="2000" dirty="0"/>
              <a:t>Ayrıca, yutulan su ile birlikte vücuda giren tuzların fazlası da, </a:t>
            </a:r>
            <a:r>
              <a:rPr lang="tr-TR" sz="2000" dirty="0" err="1"/>
              <a:t>rektal</a:t>
            </a:r>
            <a:r>
              <a:rPr lang="tr-TR" sz="2000" dirty="0"/>
              <a:t> bez tarafından dışarı atılarak </a:t>
            </a:r>
            <a:r>
              <a:rPr lang="tr-TR" sz="2000" dirty="0" err="1"/>
              <a:t>osmotik</a:t>
            </a:r>
            <a:r>
              <a:rPr lang="tr-TR" sz="2000" dirty="0"/>
              <a:t> basıncın düzenlenmesini kolaylaştırır. Bu nedenle kemikli balıklarda olduğu gibi, </a:t>
            </a:r>
            <a:r>
              <a:rPr lang="tr-TR" sz="2000" dirty="0" err="1"/>
              <a:t>kıkırdaklı</a:t>
            </a:r>
            <a:r>
              <a:rPr lang="tr-TR" sz="2000" dirty="0"/>
              <a:t> balıklarda da </a:t>
            </a:r>
            <a:r>
              <a:rPr lang="tr-TR" sz="2000" dirty="0" err="1"/>
              <a:t>osmotik</a:t>
            </a:r>
            <a:r>
              <a:rPr lang="tr-TR" sz="2000" dirty="0"/>
              <a:t> basıncın düzenlenmesinde fazla bir enerjiye gereksinme duyulmaz</a:t>
            </a:r>
            <a:r>
              <a:rPr lang="tr-TR" sz="20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04480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tr-TR" sz="3600" dirty="0"/>
              <a:t>Boşaltım sistemi ve </a:t>
            </a:r>
            <a:r>
              <a:rPr lang="tr-TR" sz="3600" dirty="0" err="1"/>
              <a:t>Osmoregülasyon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504056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000" b="1" dirty="0" err="1"/>
              <a:t>Kıkırdaklı</a:t>
            </a:r>
            <a:r>
              <a:rPr lang="tr-TR" sz="2000" b="1" dirty="0"/>
              <a:t> Balıklar (</a:t>
            </a:r>
            <a:r>
              <a:rPr lang="tr-TR" sz="2000" b="1" dirty="0" err="1"/>
              <a:t>Chondrichthyes</a:t>
            </a:r>
            <a:r>
              <a:rPr lang="tr-TR" sz="2000" b="1" dirty="0"/>
              <a:t>)’da </a:t>
            </a:r>
          </a:p>
          <a:p>
            <a:pPr algn="just">
              <a:lnSpc>
                <a:spcPct val="150000"/>
              </a:lnSpc>
            </a:pPr>
            <a:r>
              <a:rPr lang="tr-TR" sz="1400" dirty="0" smtClean="0"/>
              <a:t>Deniz </a:t>
            </a:r>
            <a:r>
              <a:rPr lang="tr-TR" sz="1400" dirty="0"/>
              <a:t>suyu ile yakın bir temasta olan solungaç yüzeyleri, ürenin deniz suyuna ve diğer dokulara geçmesine engel olacak özelliktedir. </a:t>
            </a:r>
            <a:r>
              <a:rPr lang="tr-TR" sz="1400" dirty="0" smtClean="0"/>
              <a:t> Buna </a:t>
            </a:r>
            <a:r>
              <a:rPr lang="tr-TR" sz="1400" dirty="0"/>
              <a:t>karşın diğer canlılar da üre çok kolay bir şekilde çeşitli dokulara geçebilmektedir. Bu nedenle eğer </a:t>
            </a:r>
            <a:r>
              <a:rPr lang="tr-TR" sz="1400" dirty="0" err="1"/>
              <a:t>kıkırdaklı</a:t>
            </a:r>
            <a:r>
              <a:rPr lang="tr-TR" sz="1400" dirty="0"/>
              <a:t> balıkların dokuları deniz suyu içine konursa, fazla miktarda su kaybettiği görülür. </a:t>
            </a:r>
            <a:endParaRPr lang="tr-TR" sz="1400" dirty="0" smtClean="0"/>
          </a:p>
          <a:p>
            <a:pPr algn="just">
              <a:lnSpc>
                <a:spcPct val="150000"/>
              </a:lnSpc>
            </a:pPr>
            <a:r>
              <a:rPr lang="tr-TR" sz="1400" dirty="0"/>
              <a:t>Bunlar da, denizlerden </a:t>
            </a:r>
            <a:r>
              <a:rPr lang="tr-TR" sz="1400" dirty="0" err="1"/>
              <a:t>tatlısulara</a:t>
            </a:r>
            <a:r>
              <a:rPr lang="tr-TR" sz="1400" dirty="0"/>
              <a:t> geçen (</a:t>
            </a:r>
            <a:r>
              <a:rPr lang="tr-TR" sz="1400" dirty="0" err="1"/>
              <a:t>anadrom</a:t>
            </a:r>
            <a:r>
              <a:rPr lang="tr-TR" sz="1400" dirty="0"/>
              <a:t>) kemikli balıklarda olduğu gibi, </a:t>
            </a:r>
            <a:r>
              <a:rPr lang="tr-TR" sz="1400" dirty="0" err="1"/>
              <a:t>glomerulusları</a:t>
            </a:r>
            <a:r>
              <a:rPr lang="tr-TR" sz="1400" dirty="0"/>
              <a:t> büyük olan böbrekleriyle kandaki üre miktarını, içerisinde bulundukları suyun tuzluluğuna göre ayarlayabilirler. Ayrıca denizlerden </a:t>
            </a:r>
            <a:r>
              <a:rPr lang="tr-TR" sz="1400" dirty="0" err="1"/>
              <a:t>tatlısulara</a:t>
            </a:r>
            <a:r>
              <a:rPr lang="tr-TR" sz="1400" dirty="0"/>
              <a:t> giren balıklarda, vücut üzerinde biriken mukus salgısı da suyun içeriye geçişini önler. </a:t>
            </a:r>
          </a:p>
          <a:p>
            <a:pPr algn="just">
              <a:lnSpc>
                <a:spcPct val="150000"/>
              </a:lnSpc>
            </a:pPr>
            <a:r>
              <a:rPr lang="tr-TR" sz="1400" dirty="0" err="1"/>
              <a:t>Osmotik</a:t>
            </a:r>
            <a:r>
              <a:rPr lang="tr-TR" sz="1400" dirty="0"/>
              <a:t> basıncı ayarlamak için kanlarındaki normal tuzların yanında fazla miktarda üre ve </a:t>
            </a:r>
            <a:r>
              <a:rPr lang="tr-TR" sz="1400" dirty="0" err="1"/>
              <a:t>trimetilaminoksit</a:t>
            </a:r>
            <a:r>
              <a:rPr lang="tr-TR" sz="1400" dirty="0"/>
              <a:t> bulunur.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04480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Kemikli </a:t>
            </a:r>
            <a:r>
              <a:rPr lang="tr-TR" dirty="0"/>
              <a:t>Balıklar </a:t>
            </a:r>
            <a:r>
              <a:rPr lang="tr-TR" dirty="0" smtClean="0"/>
              <a:t>(</a:t>
            </a:r>
            <a:r>
              <a:rPr lang="tr-TR" dirty="0" err="1" smtClean="0"/>
              <a:t>Osteichthyes</a:t>
            </a:r>
            <a:r>
              <a:rPr lang="tr-TR" dirty="0"/>
              <a:t>)’da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Kemikli balıkların en önemli özelliği hem </a:t>
            </a:r>
            <a:r>
              <a:rPr lang="tr-TR" sz="2000" dirty="0" err="1"/>
              <a:t>tatlısularda</a:t>
            </a:r>
            <a:r>
              <a:rPr lang="tr-TR" sz="2000" dirty="0"/>
              <a:t> ve hem de denizlerde yaşayabilmeleridir. Hatta </a:t>
            </a:r>
            <a:r>
              <a:rPr lang="tr-TR" sz="2000" dirty="0" smtClean="0"/>
              <a:t>alabalıklar (</a:t>
            </a:r>
            <a:r>
              <a:rPr lang="tr-TR" sz="2000" dirty="0" err="1"/>
              <a:t>Salmonidae</a:t>
            </a:r>
            <a:r>
              <a:rPr lang="tr-TR" sz="2000" dirty="0"/>
              <a:t>), yılan balıkları (</a:t>
            </a:r>
            <a:r>
              <a:rPr lang="tr-TR" sz="2000" dirty="0" err="1"/>
              <a:t>Anguillidae</a:t>
            </a:r>
            <a:r>
              <a:rPr lang="tr-TR" sz="2000" dirty="0"/>
              <a:t>), mersin balıkları (</a:t>
            </a:r>
            <a:r>
              <a:rPr lang="tr-TR" sz="2000" dirty="0" err="1"/>
              <a:t>Acipenseridae</a:t>
            </a:r>
            <a:r>
              <a:rPr lang="tr-TR" sz="2000" dirty="0"/>
              <a:t>) ve deniz kefalleri (</a:t>
            </a:r>
            <a:r>
              <a:rPr lang="tr-TR" sz="2000" dirty="0" err="1"/>
              <a:t>Mugilidae</a:t>
            </a:r>
            <a:r>
              <a:rPr lang="tr-TR" sz="2000" dirty="0"/>
              <a:t>) değişik  amaçlarla denizlerden </a:t>
            </a:r>
            <a:r>
              <a:rPr lang="tr-TR" sz="2000" dirty="0" err="1"/>
              <a:t>tatlısulara</a:t>
            </a:r>
            <a:r>
              <a:rPr lang="tr-TR" sz="2000" dirty="0"/>
              <a:t> veya </a:t>
            </a:r>
            <a:r>
              <a:rPr lang="tr-TR" sz="2000" dirty="0" err="1"/>
              <a:t>tatlısulardan</a:t>
            </a:r>
            <a:r>
              <a:rPr lang="tr-TR" sz="2000" dirty="0"/>
              <a:t> denizlere geçerler</a:t>
            </a:r>
            <a:r>
              <a:rPr lang="tr-TR" sz="2000" dirty="0" smtClean="0"/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Bu nedenle, denizlerde yaşayan kemikli balıkların kanlarındaki tuz yoğunluğu bile denizlerdekinden daha düşüktür. Örneğin, genellikle deniz balıklarındaki </a:t>
            </a:r>
            <a:r>
              <a:rPr lang="tr-TR" sz="2000" dirty="0" err="1"/>
              <a:t>NaCl</a:t>
            </a:r>
            <a:r>
              <a:rPr lang="tr-TR" sz="2000" dirty="0"/>
              <a:t> yaklaşık % 0,14 olmasına karşın denizdeki yoğunluğu % 0,35'tir.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2000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tr-TR" sz="3600" dirty="0"/>
              <a:t>Boşaltım sistemi ve </a:t>
            </a:r>
            <a:r>
              <a:rPr lang="tr-TR" sz="3600" dirty="0" err="1"/>
              <a:t>Osmoregülasyon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953987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Kemikli Balıklar (</a:t>
            </a:r>
            <a:r>
              <a:rPr lang="tr-TR" dirty="0" err="1"/>
              <a:t>Osteichthyes</a:t>
            </a:r>
            <a:r>
              <a:rPr lang="tr-TR" dirty="0"/>
              <a:t>)’da </a:t>
            </a:r>
            <a:endParaRPr lang="tr-TR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/>
              <a:t>Tatlısu </a:t>
            </a:r>
            <a:r>
              <a:rPr lang="tr-TR" sz="2000" dirty="0"/>
              <a:t>balıklarındaki </a:t>
            </a:r>
            <a:r>
              <a:rPr lang="tr-TR" sz="2000" dirty="0" err="1"/>
              <a:t>NaCl</a:t>
            </a:r>
            <a:r>
              <a:rPr lang="tr-TR" sz="2000" dirty="0"/>
              <a:t> yoğunluğu ise yaklaşık olarak % 0,06'dır. Fakat bunların kanı yine de çok az inorganik iyon içeren </a:t>
            </a:r>
            <a:r>
              <a:rPr lang="tr-TR" sz="2000" dirty="0" err="1"/>
              <a:t>tatlısulara</a:t>
            </a:r>
            <a:r>
              <a:rPr lang="tr-TR" sz="2000" dirty="0"/>
              <a:t> göre daha yoğundur. Balıkların vücudundaki su dengesi yaşadıkları ortama bağlı olarak farklı şekillerde düzenlenmektedir</a:t>
            </a:r>
            <a:r>
              <a:rPr lang="tr-TR" sz="2000" dirty="0" smtClean="0"/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Böbrek sistemindeki süzülmenin ve tuzların geriye emilmesini sağlayan </a:t>
            </a:r>
            <a:r>
              <a:rPr lang="tr-TR" sz="2000" dirty="0" err="1"/>
              <a:t>glomerulus</a:t>
            </a:r>
            <a:r>
              <a:rPr lang="tr-TR" sz="2000" dirty="0"/>
              <a:t> </a:t>
            </a:r>
            <a:r>
              <a:rPr lang="tr-TR" sz="2000" dirty="0" smtClean="0"/>
              <a:t>vardır.</a:t>
            </a:r>
            <a:endParaRPr lang="tr-TR" sz="2000" dirty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2000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tr-TR" sz="3600" dirty="0"/>
              <a:t>Boşaltım sistemi ve </a:t>
            </a:r>
            <a:r>
              <a:rPr lang="tr-TR" sz="3600" dirty="0" err="1"/>
              <a:t>Osmoregülasyon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943510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000" dirty="0"/>
              <a:t>Kemikli Balıklar (</a:t>
            </a:r>
            <a:r>
              <a:rPr lang="tr-TR" sz="2000" dirty="0" err="1"/>
              <a:t>Osteichthyes</a:t>
            </a:r>
            <a:r>
              <a:rPr lang="tr-TR" sz="2000" dirty="0"/>
              <a:t>)’da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1600" dirty="0" smtClean="0"/>
              <a:t>Tatlısu </a:t>
            </a:r>
            <a:r>
              <a:rPr lang="tr-TR" sz="1600" dirty="0"/>
              <a:t>canlılarında suyun vücuda alınmaması ve tuzun kaybedilmemesi için çeşitli değişiklikler meydana gelmiştir. </a:t>
            </a:r>
            <a:r>
              <a:rPr lang="tr-TR" sz="1600" dirty="0"/>
              <a:t>Ç</a:t>
            </a:r>
            <a:r>
              <a:rPr lang="tr-TR" sz="1600" dirty="0" smtClean="0"/>
              <a:t>ok </a:t>
            </a:r>
            <a:r>
              <a:rPr lang="tr-TR" sz="1600" dirty="0"/>
              <a:t>az sayıda </a:t>
            </a:r>
            <a:r>
              <a:rPr lang="tr-TR" sz="1600" dirty="0" err="1"/>
              <a:t>mikroskopik</a:t>
            </a:r>
            <a:r>
              <a:rPr lang="tr-TR" sz="1600" dirty="0"/>
              <a:t> </a:t>
            </a:r>
            <a:r>
              <a:rPr lang="tr-TR" sz="1600" dirty="0" smtClean="0"/>
              <a:t>delik, mukus </a:t>
            </a:r>
            <a:r>
              <a:rPr lang="tr-TR" sz="1600" dirty="0"/>
              <a:t>salgısı </a:t>
            </a:r>
            <a:r>
              <a:rPr lang="tr-TR" sz="1600" dirty="0" smtClean="0"/>
              <a:t>vardır. </a:t>
            </a:r>
            <a:r>
              <a:rPr lang="tr-TR" sz="1600" dirty="0"/>
              <a:t>Eğer bir yılan balığı (</a:t>
            </a:r>
            <a:r>
              <a:rPr lang="tr-TR" sz="1600" i="1" dirty="0"/>
              <a:t>Anguilla</a:t>
            </a:r>
            <a:r>
              <a:rPr lang="tr-TR" sz="1600" dirty="0"/>
              <a:t>) deniz suyundan çıkarılıp </a:t>
            </a:r>
            <a:r>
              <a:rPr lang="tr-TR" sz="1600" dirty="0" err="1"/>
              <a:t>tatlısuya</a:t>
            </a:r>
            <a:r>
              <a:rPr lang="tr-TR" sz="1600" dirty="0"/>
              <a:t> konursa vücut yüzeyine çok fazla miktarda mukus salgıladığı görülür. </a:t>
            </a:r>
            <a:endParaRPr lang="tr-TR" sz="1600" dirty="0" smtClean="0"/>
          </a:p>
          <a:p>
            <a:pPr algn="just">
              <a:lnSpc>
                <a:spcPct val="150000"/>
              </a:lnSpc>
            </a:pPr>
            <a:r>
              <a:rPr lang="tr-TR" sz="1600" dirty="0"/>
              <a:t>Denizlerde yaşayan kemikli balıklarda ise </a:t>
            </a:r>
            <a:r>
              <a:rPr lang="tr-TR" sz="1600" dirty="0" err="1"/>
              <a:t>tatlısu</a:t>
            </a:r>
            <a:r>
              <a:rPr lang="tr-TR" sz="1600" dirty="0"/>
              <a:t> balıklarının aksine suyun vücutta tutulması ve tuzun dışarı atılması zorunludur. Bu nedenle, deniz </a:t>
            </a:r>
            <a:r>
              <a:rPr lang="tr-TR" sz="1600" dirty="0" err="1"/>
              <a:t>balıklarımn</a:t>
            </a:r>
            <a:r>
              <a:rPr lang="tr-TR" sz="1600" dirty="0"/>
              <a:t> böbreklerindeki </a:t>
            </a:r>
            <a:r>
              <a:rPr lang="tr-TR" sz="1600" dirty="0" err="1"/>
              <a:t>glomeruluslar</a:t>
            </a:r>
            <a:r>
              <a:rPr lang="tr-TR" sz="1600" dirty="0"/>
              <a:t> ya körelmiştir veya tümüyle kaybolmuştur. </a:t>
            </a:r>
            <a:r>
              <a:rPr lang="tr-TR" sz="1600" dirty="0" smtClean="0"/>
              <a:t>Deniz </a:t>
            </a:r>
            <a:r>
              <a:rPr lang="tr-TR" sz="1600" dirty="0"/>
              <a:t>balıklarının vücudundaki fazla </a:t>
            </a:r>
            <a:r>
              <a:rPr lang="tr-TR" sz="1600" dirty="0" smtClean="0"/>
              <a:t>tuzun çok </a:t>
            </a:r>
            <a:r>
              <a:rPr lang="tr-TR" sz="1600" dirty="0"/>
              <a:t>az bir kısmı böbreklerle dışarı atılır. Tuzun geriye kalan kısmındaki bir </a:t>
            </a:r>
            <a:r>
              <a:rPr lang="tr-TR" sz="1600" dirty="0" err="1"/>
              <a:t>değerlikli</a:t>
            </a:r>
            <a:r>
              <a:rPr lang="tr-TR" sz="1600" dirty="0"/>
              <a:t> iyonlar </a:t>
            </a:r>
            <a:r>
              <a:rPr lang="tr-TR" sz="1600" dirty="0" err="1" smtClean="0"/>
              <a:t>klorid</a:t>
            </a:r>
            <a:r>
              <a:rPr lang="tr-TR" sz="1600" dirty="0" smtClean="0"/>
              <a:t> </a:t>
            </a:r>
            <a:r>
              <a:rPr lang="tr-TR" sz="1600" dirty="0"/>
              <a:t>(tuz) hücreleriyle dışarı atılır.</a:t>
            </a:r>
          </a:p>
          <a:p>
            <a:pPr algn="just">
              <a:lnSpc>
                <a:spcPct val="150000"/>
              </a:lnSpc>
            </a:pPr>
            <a:r>
              <a:rPr lang="tr-TR" sz="1600" dirty="0"/>
              <a:t>İki </a:t>
            </a:r>
            <a:r>
              <a:rPr lang="tr-TR" sz="1600" dirty="0" err="1"/>
              <a:t>değerlikli</a:t>
            </a:r>
            <a:r>
              <a:rPr lang="tr-TR" sz="1600" dirty="0"/>
              <a:t> iyonlar ise (</a:t>
            </a:r>
            <a:r>
              <a:rPr lang="tr-TR" sz="1600" dirty="0" err="1"/>
              <a:t>Ca</a:t>
            </a:r>
            <a:r>
              <a:rPr lang="tr-TR" sz="1600" baseline="30000" dirty="0"/>
              <a:t>++ </a:t>
            </a:r>
            <a:r>
              <a:rPr lang="tr-TR" sz="1600" dirty="0"/>
              <a:t>, Mg</a:t>
            </a:r>
            <a:r>
              <a:rPr lang="tr-TR" sz="1600" baseline="30000" dirty="0"/>
              <a:t>++</a:t>
            </a:r>
            <a:r>
              <a:rPr lang="tr-TR" sz="1600" dirty="0"/>
              <a:t> , SO</a:t>
            </a:r>
            <a:r>
              <a:rPr lang="tr-TR" sz="1600" baseline="-25000" dirty="0"/>
              <a:t>4</a:t>
            </a:r>
            <a:r>
              <a:rPr lang="tr-TR" sz="1600" baseline="30000" dirty="0"/>
              <a:t>– </a:t>
            </a:r>
            <a:r>
              <a:rPr lang="tr-TR" sz="1600" dirty="0" err="1"/>
              <a:t>v.b</a:t>
            </a:r>
            <a:r>
              <a:rPr lang="tr-TR" sz="1600" dirty="0"/>
              <a:t> ) </a:t>
            </a:r>
            <a:r>
              <a:rPr lang="tr-TR" sz="1600" dirty="0" smtClean="0"/>
              <a:t>dışkı </a:t>
            </a:r>
            <a:r>
              <a:rPr lang="tr-TR" sz="1600" dirty="0"/>
              <a:t>ile birlikte dışarıya atılırlar.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tr-TR" sz="1600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6308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1800" dirty="0"/>
              <a:t>Demir, N. 2009. </a:t>
            </a:r>
            <a:r>
              <a:rPr lang="tr-TR" sz="1800" dirty="0" err="1"/>
              <a:t>İhtiyoloji</a:t>
            </a:r>
            <a:r>
              <a:rPr lang="tr-TR" sz="1800" dirty="0"/>
              <a:t>. Nobel yayın No: 924, Ankara. </a:t>
            </a:r>
            <a:r>
              <a:rPr lang="tr-TR" sz="1800" dirty="0" err="1"/>
              <a:t>Geldiay</a:t>
            </a:r>
            <a:r>
              <a:rPr lang="tr-TR" sz="1800" dirty="0"/>
              <a:t>, R., Balık, S. 1996. Türkiye Tatlısu Balıkları. Ege </a:t>
            </a:r>
            <a:r>
              <a:rPr lang="tr-TR" sz="1800" dirty="0" err="1"/>
              <a:t>Üniv</a:t>
            </a:r>
            <a:r>
              <a:rPr lang="tr-TR" sz="1800" dirty="0"/>
              <a:t>. Su Ürünleri Fak. Yayınları No: 46, İzmir.</a:t>
            </a:r>
          </a:p>
          <a:p>
            <a:pPr algn="just">
              <a:lnSpc>
                <a:spcPct val="150000"/>
              </a:lnSpc>
            </a:pPr>
            <a:r>
              <a:rPr lang="tr-TR" sz="1800" dirty="0"/>
              <a:t>Kuru, M. 2011. Omurgalı hayvanlar. </a:t>
            </a:r>
            <a:r>
              <a:rPr lang="tr-TR" sz="1800" dirty="0" err="1"/>
              <a:t>Palme</a:t>
            </a:r>
            <a:r>
              <a:rPr lang="tr-TR" sz="1800" dirty="0"/>
              <a:t> Yayıncılık, 841, Ankara.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7777877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104</TotalTime>
  <Words>722</Words>
  <Application>Microsoft Office PowerPoint</Application>
  <PresentationFormat>Ekran Gösterisi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sunum_sablon</vt:lpstr>
      <vt:lpstr>PowerPoint Sunusu</vt:lpstr>
      <vt:lpstr>Boşaltım sistemi ve Osmoregülasyon</vt:lpstr>
      <vt:lpstr>Boşaltım sistemi ve Osmoregülasyon</vt:lpstr>
      <vt:lpstr>Boşaltım sistemi ve Osmoregülasyon</vt:lpstr>
      <vt:lpstr>Boşaltım sistemi ve Osmoregülasyon</vt:lpstr>
      <vt:lpstr>Boşaltım sistemi ve Osmoregülasyon</vt:lpstr>
      <vt:lpstr>Boşaltım sistemi ve Osmoregülasyon</vt:lpstr>
      <vt:lpstr>Boşaltım sistemi ve Osmoregülasyon</vt:lpstr>
      <vt:lpstr>Boşaltım sistemi ve Osmoregülasyon</vt:lpstr>
      <vt:lpstr>PowerPoint Sunusu</vt:lpstr>
      <vt:lpstr>Kaynaklar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User</dc:creator>
  <cp:lastModifiedBy>Windows User</cp:lastModifiedBy>
  <cp:revision>25</cp:revision>
  <cp:lastPrinted>1601-01-01T00:00:00Z</cp:lastPrinted>
  <dcterms:created xsi:type="dcterms:W3CDTF">2020-01-13T12:53:01Z</dcterms:created>
  <dcterms:modified xsi:type="dcterms:W3CDTF">2020-03-20T01:09:21Z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