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96" r:id="rId1"/>
  </p:sldMasterIdLst>
  <p:notesMasterIdLst>
    <p:notesMasterId r:id="rId49"/>
  </p:notesMasterIdLst>
  <p:sldIdLst>
    <p:sldId id="310" r:id="rId2"/>
    <p:sldId id="280" r:id="rId3"/>
    <p:sldId id="281" r:id="rId4"/>
    <p:sldId id="283" r:id="rId5"/>
    <p:sldId id="284" r:id="rId6"/>
    <p:sldId id="285" r:id="rId7"/>
    <p:sldId id="288" r:id="rId8"/>
    <p:sldId id="289" r:id="rId9"/>
    <p:sldId id="303" r:id="rId10"/>
    <p:sldId id="304" r:id="rId11"/>
    <p:sldId id="308" r:id="rId12"/>
    <p:sldId id="305" r:id="rId13"/>
    <p:sldId id="302" r:id="rId14"/>
    <p:sldId id="306" r:id="rId15"/>
    <p:sldId id="286" r:id="rId16"/>
    <p:sldId id="260" r:id="rId17"/>
    <p:sldId id="307" r:id="rId18"/>
    <p:sldId id="295" r:id="rId19"/>
    <p:sldId id="262" r:id="rId20"/>
    <p:sldId id="297" r:id="rId21"/>
    <p:sldId id="263" r:id="rId22"/>
    <p:sldId id="298" r:id="rId23"/>
    <p:sldId id="313" r:id="rId24"/>
    <p:sldId id="264" r:id="rId25"/>
    <p:sldId id="312" r:id="rId26"/>
    <p:sldId id="265" r:id="rId27"/>
    <p:sldId id="266" r:id="rId28"/>
    <p:sldId id="267" r:id="rId29"/>
    <p:sldId id="268" r:id="rId30"/>
    <p:sldId id="269" r:id="rId31"/>
    <p:sldId id="290" r:id="rId32"/>
    <p:sldId id="291" r:id="rId33"/>
    <p:sldId id="271" r:id="rId34"/>
    <p:sldId id="272" r:id="rId35"/>
    <p:sldId id="299" r:id="rId36"/>
    <p:sldId id="315" r:id="rId37"/>
    <p:sldId id="314" r:id="rId38"/>
    <p:sldId id="275" r:id="rId39"/>
    <p:sldId id="318" r:id="rId40"/>
    <p:sldId id="274" r:id="rId41"/>
    <p:sldId id="300" r:id="rId42"/>
    <p:sldId id="276" r:id="rId43"/>
    <p:sldId id="316" r:id="rId44"/>
    <p:sldId id="317" r:id="rId45"/>
    <p:sldId id="301" r:id="rId46"/>
    <p:sldId id="277" r:id="rId47"/>
    <p:sldId id="279" r:id="rId4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hmet Efe Ozkan" initials="MEO" lastIdx="1" clrIdx="0">
    <p:extLst>
      <p:ext uri="{19B8F6BF-5375-455C-9EA6-DF929625EA0E}">
        <p15:presenceInfo xmlns:p15="http://schemas.microsoft.com/office/powerpoint/2012/main" userId="176bf1d770f9938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64" autoAdjust="0"/>
    <p:restoredTop sz="94291" autoAdjust="0"/>
  </p:normalViewPr>
  <p:slideViewPr>
    <p:cSldViewPr snapToGrid="0">
      <p:cViewPr varScale="1">
        <p:scale>
          <a:sx n="62" d="100"/>
          <a:sy n="62" d="100"/>
        </p:scale>
        <p:origin x="72" y="21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727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B65C02-FB60-40E8-9C88-2E52A0D954D1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BF5B049F-2787-471B-8D3C-AD9FF42AE084}">
      <dgm:prSet phldrT="[Metin]" custT="1"/>
      <dgm:spPr/>
      <dgm:t>
        <a:bodyPr/>
        <a:lstStyle/>
        <a:p>
          <a:pPr>
            <a:buFont typeface="+mj-lt"/>
            <a:buAutoNum type="arabicPeriod"/>
          </a:pPr>
          <a:r>
            <a:rPr lang="tr-TR" sz="2800" dirty="0"/>
            <a:t>1. Biyolojik çeşitlilikten sorumlu olmaları</a:t>
          </a:r>
        </a:p>
      </dgm:t>
    </dgm:pt>
    <dgm:pt modelId="{29D5E945-B74B-4F99-ACD3-869BF2F231B0}" type="parTrans" cxnId="{72FE51F0-E623-45C5-8BEB-80AD3221857A}">
      <dgm:prSet/>
      <dgm:spPr/>
      <dgm:t>
        <a:bodyPr/>
        <a:lstStyle/>
        <a:p>
          <a:endParaRPr lang="tr-TR"/>
        </a:p>
      </dgm:t>
    </dgm:pt>
    <dgm:pt modelId="{D9BD7521-88B9-49B6-A089-AAC862F6E94C}" type="sibTrans" cxnId="{72FE51F0-E623-45C5-8BEB-80AD3221857A}">
      <dgm:prSet/>
      <dgm:spPr/>
      <dgm:t>
        <a:bodyPr/>
        <a:lstStyle/>
        <a:p>
          <a:endParaRPr lang="tr-TR"/>
        </a:p>
      </dgm:t>
    </dgm:pt>
    <dgm:pt modelId="{A893B070-916C-478E-AC2D-C443D22CEBD6}">
      <dgm:prSet phldrT="[Metin]" custT="1"/>
      <dgm:spPr/>
      <dgm:t>
        <a:bodyPr/>
        <a:lstStyle/>
        <a:p>
          <a:pPr>
            <a:buFont typeface="+mj-lt"/>
            <a:buAutoNum type="arabicPeriod"/>
          </a:pPr>
          <a:r>
            <a:rPr lang="tr-TR" sz="2800" dirty="0"/>
            <a:t>2. Bilgi geçişiyle haber iletiminin herhangi bir basamağında iş görmeleri</a:t>
          </a:r>
        </a:p>
      </dgm:t>
    </dgm:pt>
    <dgm:pt modelId="{B00E1485-29C8-41E5-ABA6-B2ED8F88BF90}" type="parTrans" cxnId="{06D1F96D-1360-45A3-AE7F-0048B56213FE}">
      <dgm:prSet/>
      <dgm:spPr/>
      <dgm:t>
        <a:bodyPr/>
        <a:lstStyle/>
        <a:p>
          <a:endParaRPr lang="tr-TR"/>
        </a:p>
      </dgm:t>
    </dgm:pt>
    <dgm:pt modelId="{D409DE99-F6E0-4790-809F-AA89D2037E61}" type="sibTrans" cxnId="{06D1F96D-1360-45A3-AE7F-0048B56213FE}">
      <dgm:prSet/>
      <dgm:spPr/>
      <dgm:t>
        <a:bodyPr/>
        <a:lstStyle/>
        <a:p>
          <a:endParaRPr lang="tr-TR"/>
        </a:p>
      </dgm:t>
    </dgm:pt>
    <dgm:pt modelId="{725E4D2C-81BD-4DE5-B590-59D83BB9522C}">
      <dgm:prSet phldrT="[Metin]" custT="1"/>
      <dgm:spPr/>
      <dgm:t>
        <a:bodyPr/>
        <a:lstStyle/>
        <a:p>
          <a:pPr>
            <a:buFont typeface="+mj-lt"/>
            <a:buAutoNum type="arabicPeriod"/>
          </a:pPr>
          <a:r>
            <a:rPr lang="tr-TR" sz="2800" dirty="0"/>
            <a:t>4. Biyolojik olayların değiştirecek etkilerinin olduğu</a:t>
          </a:r>
        </a:p>
      </dgm:t>
    </dgm:pt>
    <dgm:pt modelId="{FDFE1BA1-8FDB-4341-BC6B-E1AD131E4156}" type="parTrans" cxnId="{4FC1FAAB-E9EE-446D-8E68-9B14DF31B0F6}">
      <dgm:prSet/>
      <dgm:spPr/>
      <dgm:t>
        <a:bodyPr/>
        <a:lstStyle/>
        <a:p>
          <a:endParaRPr lang="tr-TR"/>
        </a:p>
      </dgm:t>
    </dgm:pt>
    <dgm:pt modelId="{01BBE60B-47A1-4333-B8F7-6A288452576A}" type="sibTrans" cxnId="{4FC1FAAB-E9EE-446D-8E68-9B14DF31B0F6}">
      <dgm:prSet/>
      <dgm:spPr/>
      <dgm:t>
        <a:bodyPr/>
        <a:lstStyle/>
        <a:p>
          <a:endParaRPr lang="tr-TR"/>
        </a:p>
      </dgm:t>
    </dgm:pt>
    <dgm:pt modelId="{45678028-A863-47E3-8854-774691702215}">
      <dgm:prSet phldrT="[Metin]" custT="1"/>
      <dgm:spPr/>
      <dgm:t>
        <a:bodyPr/>
        <a:lstStyle/>
        <a:p>
          <a:pPr>
            <a:buFont typeface="+mj-lt"/>
            <a:buAutoNum type="arabicPeriod"/>
          </a:pPr>
          <a:r>
            <a:rPr lang="tr-TR" sz="2800" dirty="0"/>
            <a:t>3. Özel tanıma olaylarını idare etmeleri</a:t>
          </a:r>
        </a:p>
      </dgm:t>
    </dgm:pt>
    <dgm:pt modelId="{F084BF30-C56D-47EC-905C-C74DF2A24D26}" type="parTrans" cxnId="{C45C526F-399A-4704-9953-FD0B281F2EEE}">
      <dgm:prSet/>
      <dgm:spPr/>
      <dgm:t>
        <a:bodyPr/>
        <a:lstStyle/>
        <a:p>
          <a:endParaRPr lang="tr-TR"/>
        </a:p>
      </dgm:t>
    </dgm:pt>
    <dgm:pt modelId="{3DC2C4FD-E1ED-44D1-B09A-33679ADE799B}" type="sibTrans" cxnId="{C45C526F-399A-4704-9953-FD0B281F2EEE}">
      <dgm:prSet/>
      <dgm:spPr/>
      <dgm:t>
        <a:bodyPr/>
        <a:lstStyle/>
        <a:p>
          <a:endParaRPr lang="tr-TR"/>
        </a:p>
      </dgm:t>
    </dgm:pt>
    <dgm:pt modelId="{91731B27-EA9B-45D2-8BCF-F502D434A4EE}" type="pres">
      <dgm:prSet presAssocID="{E5B65C02-FB60-40E8-9C88-2E52A0D954D1}" presName="linear" presStyleCnt="0">
        <dgm:presLayoutVars>
          <dgm:animLvl val="lvl"/>
          <dgm:resizeHandles val="exact"/>
        </dgm:presLayoutVars>
      </dgm:prSet>
      <dgm:spPr/>
    </dgm:pt>
    <dgm:pt modelId="{5884A29F-3C31-43F5-BB30-A2C27E57A413}" type="pres">
      <dgm:prSet presAssocID="{BF5B049F-2787-471B-8D3C-AD9FF42AE084}" presName="parentText" presStyleLbl="node1" presStyleIdx="0" presStyleCnt="4" custLinFactNeighborY="56440">
        <dgm:presLayoutVars>
          <dgm:chMax val="0"/>
          <dgm:bulletEnabled val="1"/>
        </dgm:presLayoutVars>
      </dgm:prSet>
      <dgm:spPr/>
    </dgm:pt>
    <dgm:pt modelId="{1A7CB90F-92C6-41E2-87BD-535FBAFC4C77}" type="pres">
      <dgm:prSet presAssocID="{D9BD7521-88B9-49B6-A089-AAC862F6E94C}" presName="spacer" presStyleCnt="0"/>
      <dgm:spPr/>
    </dgm:pt>
    <dgm:pt modelId="{449D8DF3-6813-4DBF-A0DA-9BC25E98A5BA}" type="pres">
      <dgm:prSet presAssocID="{A893B070-916C-478E-AC2D-C443D22CEBD6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FCBB3989-844D-4489-9977-3C0FCC1F0866}" type="pres">
      <dgm:prSet presAssocID="{D409DE99-F6E0-4790-809F-AA89D2037E61}" presName="spacer" presStyleCnt="0"/>
      <dgm:spPr/>
    </dgm:pt>
    <dgm:pt modelId="{CA88350D-CC18-4C74-8B98-22B772A7D672}" type="pres">
      <dgm:prSet presAssocID="{45678028-A863-47E3-8854-774691702215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0CA20476-C409-4EF4-B816-C1A66BC14A13}" type="pres">
      <dgm:prSet presAssocID="{3DC2C4FD-E1ED-44D1-B09A-33679ADE799B}" presName="spacer" presStyleCnt="0"/>
      <dgm:spPr/>
    </dgm:pt>
    <dgm:pt modelId="{011A5350-B8D9-4783-AA98-49F3BBEFC21B}" type="pres">
      <dgm:prSet presAssocID="{725E4D2C-81BD-4DE5-B590-59D83BB9522C}" presName="parentText" presStyleLbl="node1" presStyleIdx="3" presStyleCnt="4" custLinFactNeighborY="51086">
        <dgm:presLayoutVars>
          <dgm:chMax val="0"/>
          <dgm:bulletEnabled val="1"/>
        </dgm:presLayoutVars>
      </dgm:prSet>
      <dgm:spPr/>
    </dgm:pt>
  </dgm:ptLst>
  <dgm:cxnLst>
    <dgm:cxn modelId="{06D1F96D-1360-45A3-AE7F-0048B56213FE}" srcId="{E5B65C02-FB60-40E8-9C88-2E52A0D954D1}" destId="{A893B070-916C-478E-AC2D-C443D22CEBD6}" srcOrd="1" destOrd="0" parTransId="{B00E1485-29C8-41E5-ABA6-B2ED8F88BF90}" sibTransId="{D409DE99-F6E0-4790-809F-AA89D2037E61}"/>
    <dgm:cxn modelId="{C45C526F-399A-4704-9953-FD0B281F2EEE}" srcId="{E5B65C02-FB60-40E8-9C88-2E52A0D954D1}" destId="{45678028-A863-47E3-8854-774691702215}" srcOrd="2" destOrd="0" parTransId="{F084BF30-C56D-47EC-905C-C74DF2A24D26}" sibTransId="{3DC2C4FD-E1ED-44D1-B09A-33679ADE799B}"/>
    <dgm:cxn modelId="{C87D6B88-8FD0-4371-9C7F-0E16B48B6A66}" type="presOf" srcId="{725E4D2C-81BD-4DE5-B590-59D83BB9522C}" destId="{011A5350-B8D9-4783-AA98-49F3BBEFC21B}" srcOrd="0" destOrd="0" presId="urn:microsoft.com/office/officeart/2005/8/layout/vList2"/>
    <dgm:cxn modelId="{873137AA-064B-4D46-9A7F-C44801D51813}" type="presOf" srcId="{E5B65C02-FB60-40E8-9C88-2E52A0D954D1}" destId="{91731B27-EA9B-45D2-8BCF-F502D434A4EE}" srcOrd="0" destOrd="0" presId="urn:microsoft.com/office/officeart/2005/8/layout/vList2"/>
    <dgm:cxn modelId="{4FC1FAAB-E9EE-446D-8E68-9B14DF31B0F6}" srcId="{E5B65C02-FB60-40E8-9C88-2E52A0D954D1}" destId="{725E4D2C-81BD-4DE5-B590-59D83BB9522C}" srcOrd="3" destOrd="0" parTransId="{FDFE1BA1-8FDB-4341-BC6B-E1AD131E4156}" sibTransId="{01BBE60B-47A1-4333-B8F7-6A288452576A}"/>
    <dgm:cxn modelId="{72FE51F0-E623-45C5-8BEB-80AD3221857A}" srcId="{E5B65C02-FB60-40E8-9C88-2E52A0D954D1}" destId="{BF5B049F-2787-471B-8D3C-AD9FF42AE084}" srcOrd="0" destOrd="0" parTransId="{29D5E945-B74B-4F99-ACD3-869BF2F231B0}" sibTransId="{D9BD7521-88B9-49B6-A089-AAC862F6E94C}"/>
    <dgm:cxn modelId="{AF6D40F1-B78B-4DE9-865E-3178141E5353}" type="presOf" srcId="{A893B070-916C-478E-AC2D-C443D22CEBD6}" destId="{449D8DF3-6813-4DBF-A0DA-9BC25E98A5BA}" srcOrd="0" destOrd="0" presId="urn:microsoft.com/office/officeart/2005/8/layout/vList2"/>
    <dgm:cxn modelId="{F3EEFFF1-0358-4057-BF8C-E345F304D40F}" type="presOf" srcId="{45678028-A863-47E3-8854-774691702215}" destId="{CA88350D-CC18-4C74-8B98-22B772A7D672}" srcOrd="0" destOrd="0" presId="urn:microsoft.com/office/officeart/2005/8/layout/vList2"/>
    <dgm:cxn modelId="{F650C0FC-F168-42B7-9895-E95ACCBF8AEA}" type="presOf" srcId="{BF5B049F-2787-471B-8D3C-AD9FF42AE084}" destId="{5884A29F-3C31-43F5-BB30-A2C27E57A413}" srcOrd="0" destOrd="0" presId="urn:microsoft.com/office/officeart/2005/8/layout/vList2"/>
    <dgm:cxn modelId="{DF16D082-FE5B-438C-B68E-CB4C92C689DC}" type="presParOf" srcId="{91731B27-EA9B-45D2-8BCF-F502D434A4EE}" destId="{5884A29F-3C31-43F5-BB30-A2C27E57A413}" srcOrd="0" destOrd="0" presId="urn:microsoft.com/office/officeart/2005/8/layout/vList2"/>
    <dgm:cxn modelId="{19072F5C-13DA-4487-893B-155B233D9A70}" type="presParOf" srcId="{91731B27-EA9B-45D2-8BCF-F502D434A4EE}" destId="{1A7CB90F-92C6-41E2-87BD-535FBAFC4C77}" srcOrd="1" destOrd="0" presId="urn:microsoft.com/office/officeart/2005/8/layout/vList2"/>
    <dgm:cxn modelId="{84101AC9-FC74-4C52-AA16-7854B981A781}" type="presParOf" srcId="{91731B27-EA9B-45D2-8BCF-F502D434A4EE}" destId="{449D8DF3-6813-4DBF-A0DA-9BC25E98A5BA}" srcOrd="2" destOrd="0" presId="urn:microsoft.com/office/officeart/2005/8/layout/vList2"/>
    <dgm:cxn modelId="{0EC2D342-CFC2-4993-94E0-49AFD48486EE}" type="presParOf" srcId="{91731B27-EA9B-45D2-8BCF-F502D434A4EE}" destId="{FCBB3989-844D-4489-9977-3C0FCC1F0866}" srcOrd="3" destOrd="0" presId="urn:microsoft.com/office/officeart/2005/8/layout/vList2"/>
    <dgm:cxn modelId="{B3B0401C-F409-48EC-BE64-0472EE029939}" type="presParOf" srcId="{91731B27-EA9B-45D2-8BCF-F502D434A4EE}" destId="{CA88350D-CC18-4C74-8B98-22B772A7D672}" srcOrd="4" destOrd="0" presId="urn:microsoft.com/office/officeart/2005/8/layout/vList2"/>
    <dgm:cxn modelId="{6D177FAF-1059-482D-B7EC-CBE5648ECC9F}" type="presParOf" srcId="{91731B27-EA9B-45D2-8BCF-F502D434A4EE}" destId="{0CA20476-C409-4EF4-B816-C1A66BC14A13}" srcOrd="5" destOrd="0" presId="urn:microsoft.com/office/officeart/2005/8/layout/vList2"/>
    <dgm:cxn modelId="{CDBECF83-8B73-4586-8C91-114349857510}" type="presParOf" srcId="{91731B27-EA9B-45D2-8BCF-F502D434A4EE}" destId="{011A5350-B8D9-4783-AA98-49F3BBEFC21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1BAE0A4-F98D-47A4-A30E-60E6DEDDD1AF}" type="doc">
      <dgm:prSet loTypeId="urn:microsoft.com/office/officeart/2008/layout/LinedLis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29BD5420-56A1-4A0C-A7EF-41FA744EDBB2}">
      <dgm:prSet phldrT="[Metin]" custT="1"/>
      <dgm:spPr/>
      <dgm:t>
        <a:bodyPr/>
        <a:lstStyle/>
        <a:p>
          <a:r>
            <a:rPr lang="tr-TR" sz="2400" dirty="0" err="1"/>
            <a:t>Glikobiyoloji</a:t>
          </a:r>
          <a:r>
            <a:rPr lang="tr-TR" sz="2000" dirty="0"/>
            <a:t> </a:t>
          </a:r>
        </a:p>
      </dgm:t>
    </dgm:pt>
    <dgm:pt modelId="{713B784B-AC4B-42F6-9752-2033564CF21A}" type="parTrans" cxnId="{36E2DBDB-F95B-40C0-872F-8E55B36ECF46}">
      <dgm:prSet/>
      <dgm:spPr/>
      <dgm:t>
        <a:bodyPr/>
        <a:lstStyle/>
        <a:p>
          <a:endParaRPr lang="tr-TR"/>
        </a:p>
      </dgm:t>
    </dgm:pt>
    <dgm:pt modelId="{C5F204C5-E7A5-489D-B3CC-D8BAB736B9DC}" type="sibTrans" cxnId="{36E2DBDB-F95B-40C0-872F-8E55B36ECF46}">
      <dgm:prSet/>
      <dgm:spPr/>
      <dgm:t>
        <a:bodyPr/>
        <a:lstStyle/>
        <a:p>
          <a:endParaRPr lang="tr-TR"/>
        </a:p>
      </dgm:t>
    </dgm:pt>
    <dgm:pt modelId="{01D1FC8B-1D0D-4214-89D5-EB2C334021AC}">
      <dgm:prSet phldrT="[Metin]" custT="1"/>
      <dgm:spPr/>
      <dgm:t>
        <a:bodyPr/>
        <a:lstStyle/>
        <a:p>
          <a:r>
            <a:rPr lang="tr-TR" sz="2400" dirty="0"/>
            <a:t>Karbonhidrat Kimyası</a:t>
          </a:r>
        </a:p>
      </dgm:t>
    </dgm:pt>
    <dgm:pt modelId="{D277DD3B-0AD9-4470-A35E-3AABE53B5488}" type="parTrans" cxnId="{DAD5968B-F3BB-4DE7-9B83-553FC8E7EAC4}">
      <dgm:prSet/>
      <dgm:spPr/>
      <dgm:t>
        <a:bodyPr/>
        <a:lstStyle/>
        <a:p>
          <a:endParaRPr lang="tr-TR"/>
        </a:p>
      </dgm:t>
    </dgm:pt>
    <dgm:pt modelId="{F26B01DB-9CEB-4D0E-8DC6-756C3A979984}" type="sibTrans" cxnId="{DAD5968B-F3BB-4DE7-9B83-553FC8E7EAC4}">
      <dgm:prSet/>
      <dgm:spPr/>
      <dgm:t>
        <a:bodyPr/>
        <a:lstStyle/>
        <a:p>
          <a:endParaRPr lang="tr-TR"/>
        </a:p>
      </dgm:t>
    </dgm:pt>
    <dgm:pt modelId="{467C5904-B064-40C9-9452-2CBD16EC0B72}">
      <dgm:prSet phldrT="[Metin]" custT="1"/>
      <dgm:spPr/>
      <dgm:t>
        <a:bodyPr/>
        <a:lstStyle/>
        <a:p>
          <a:r>
            <a:rPr lang="tr-TR" sz="2400" dirty="0"/>
            <a:t>Karbonhidrat Biyokimyası </a:t>
          </a:r>
        </a:p>
      </dgm:t>
    </dgm:pt>
    <dgm:pt modelId="{C2630C8D-59B0-488E-A85B-F5B10844FDF2}" type="parTrans" cxnId="{E8A0C419-A1F4-4682-B1DC-7C2A2220893C}">
      <dgm:prSet/>
      <dgm:spPr/>
      <dgm:t>
        <a:bodyPr/>
        <a:lstStyle/>
        <a:p>
          <a:endParaRPr lang="tr-TR"/>
        </a:p>
      </dgm:t>
    </dgm:pt>
    <dgm:pt modelId="{0B4562C0-78DC-4099-AECB-4802A49AD09C}" type="sibTrans" cxnId="{E8A0C419-A1F4-4682-B1DC-7C2A2220893C}">
      <dgm:prSet/>
      <dgm:spPr/>
      <dgm:t>
        <a:bodyPr/>
        <a:lstStyle/>
        <a:p>
          <a:endParaRPr lang="tr-TR"/>
        </a:p>
      </dgm:t>
    </dgm:pt>
    <dgm:pt modelId="{0EAA4F17-ED00-4922-8303-57C68F14525F}">
      <dgm:prSet phldrT="[Metin]" custT="1"/>
      <dgm:spPr/>
      <dgm:t>
        <a:bodyPr/>
        <a:lstStyle/>
        <a:p>
          <a:r>
            <a:rPr lang="tr-TR" sz="2400" dirty="0"/>
            <a:t>Karbonhidrat Biyolojisi </a:t>
          </a:r>
        </a:p>
      </dgm:t>
    </dgm:pt>
    <dgm:pt modelId="{11E3B68A-6C2B-4512-A702-2AC30D15B8A9}" type="parTrans" cxnId="{3C1DD6E0-296D-46BF-B290-D778C4915124}">
      <dgm:prSet/>
      <dgm:spPr/>
      <dgm:t>
        <a:bodyPr/>
        <a:lstStyle/>
        <a:p>
          <a:endParaRPr lang="tr-TR"/>
        </a:p>
      </dgm:t>
    </dgm:pt>
    <dgm:pt modelId="{E25A6776-390F-4EE0-A592-C9DF441851E1}" type="sibTrans" cxnId="{3C1DD6E0-296D-46BF-B290-D778C4915124}">
      <dgm:prSet/>
      <dgm:spPr/>
      <dgm:t>
        <a:bodyPr/>
        <a:lstStyle/>
        <a:p>
          <a:endParaRPr lang="tr-TR"/>
        </a:p>
      </dgm:t>
    </dgm:pt>
    <dgm:pt modelId="{A5E99F54-4AE4-476D-8C37-4DB04AA55528}" type="pres">
      <dgm:prSet presAssocID="{C1BAE0A4-F98D-47A4-A30E-60E6DEDDD1AF}" presName="vert0" presStyleCnt="0">
        <dgm:presLayoutVars>
          <dgm:dir/>
          <dgm:animOne val="branch"/>
          <dgm:animLvl val="lvl"/>
        </dgm:presLayoutVars>
      </dgm:prSet>
      <dgm:spPr/>
    </dgm:pt>
    <dgm:pt modelId="{9311886E-02BA-4870-B6B8-0FBE039D4140}" type="pres">
      <dgm:prSet presAssocID="{29BD5420-56A1-4A0C-A7EF-41FA744EDBB2}" presName="thickLine" presStyleLbl="alignNode1" presStyleIdx="0" presStyleCnt="1"/>
      <dgm:spPr/>
    </dgm:pt>
    <dgm:pt modelId="{8B1541A7-1CFC-4438-9E7F-165CFFDE53D2}" type="pres">
      <dgm:prSet presAssocID="{29BD5420-56A1-4A0C-A7EF-41FA744EDBB2}" presName="horz1" presStyleCnt="0"/>
      <dgm:spPr/>
    </dgm:pt>
    <dgm:pt modelId="{93FF73DF-DC81-4BBA-B596-43E0F7DDA9BF}" type="pres">
      <dgm:prSet presAssocID="{29BD5420-56A1-4A0C-A7EF-41FA744EDBB2}" presName="tx1" presStyleLbl="revTx" presStyleIdx="0" presStyleCnt="4" custScaleX="239777"/>
      <dgm:spPr/>
    </dgm:pt>
    <dgm:pt modelId="{76EA6C8A-C195-4C0A-9F04-13F010CD1C10}" type="pres">
      <dgm:prSet presAssocID="{29BD5420-56A1-4A0C-A7EF-41FA744EDBB2}" presName="vert1" presStyleCnt="0"/>
      <dgm:spPr/>
    </dgm:pt>
    <dgm:pt modelId="{764BA195-585C-4F6E-AB10-DE96ECB8E9A6}" type="pres">
      <dgm:prSet presAssocID="{01D1FC8B-1D0D-4214-89D5-EB2C334021AC}" presName="vertSpace2a" presStyleCnt="0"/>
      <dgm:spPr/>
    </dgm:pt>
    <dgm:pt modelId="{D5F71642-572F-4584-8312-43C5C6500504}" type="pres">
      <dgm:prSet presAssocID="{01D1FC8B-1D0D-4214-89D5-EB2C334021AC}" presName="horz2" presStyleCnt="0"/>
      <dgm:spPr/>
    </dgm:pt>
    <dgm:pt modelId="{C27D4480-533E-4428-982F-39216B5DB6A3}" type="pres">
      <dgm:prSet presAssocID="{01D1FC8B-1D0D-4214-89D5-EB2C334021AC}" presName="horzSpace2" presStyleCnt="0"/>
      <dgm:spPr/>
    </dgm:pt>
    <dgm:pt modelId="{DA1ABB4F-0048-47E0-993B-36CBBF7E7154}" type="pres">
      <dgm:prSet presAssocID="{01D1FC8B-1D0D-4214-89D5-EB2C334021AC}" presName="tx2" presStyleLbl="revTx" presStyleIdx="1" presStyleCnt="4"/>
      <dgm:spPr/>
    </dgm:pt>
    <dgm:pt modelId="{1E4C2D96-5C50-4CEC-A164-2F9CD8966AE7}" type="pres">
      <dgm:prSet presAssocID="{01D1FC8B-1D0D-4214-89D5-EB2C334021AC}" presName="vert2" presStyleCnt="0"/>
      <dgm:spPr/>
    </dgm:pt>
    <dgm:pt modelId="{0D8BAF90-B890-4358-9E28-52CE09BAC4D7}" type="pres">
      <dgm:prSet presAssocID="{01D1FC8B-1D0D-4214-89D5-EB2C334021AC}" presName="thinLine2b" presStyleLbl="callout" presStyleIdx="0" presStyleCnt="3"/>
      <dgm:spPr/>
    </dgm:pt>
    <dgm:pt modelId="{0878BD15-DB9C-4E16-8059-A2B0C8729A4D}" type="pres">
      <dgm:prSet presAssocID="{01D1FC8B-1D0D-4214-89D5-EB2C334021AC}" presName="vertSpace2b" presStyleCnt="0"/>
      <dgm:spPr/>
    </dgm:pt>
    <dgm:pt modelId="{5A2EE092-2A69-4795-9A0A-A01FB0B5AA4F}" type="pres">
      <dgm:prSet presAssocID="{467C5904-B064-40C9-9452-2CBD16EC0B72}" presName="horz2" presStyleCnt="0"/>
      <dgm:spPr/>
    </dgm:pt>
    <dgm:pt modelId="{73DB1C48-DDCE-4494-BB1C-3CB0CBE19798}" type="pres">
      <dgm:prSet presAssocID="{467C5904-B064-40C9-9452-2CBD16EC0B72}" presName="horzSpace2" presStyleCnt="0"/>
      <dgm:spPr/>
    </dgm:pt>
    <dgm:pt modelId="{A78A315B-0DB6-4E2F-A466-31DEC2F13E3E}" type="pres">
      <dgm:prSet presAssocID="{467C5904-B064-40C9-9452-2CBD16EC0B72}" presName="tx2" presStyleLbl="revTx" presStyleIdx="2" presStyleCnt="4"/>
      <dgm:spPr/>
    </dgm:pt>
    <dgm:pt modelId="{E37FB344-9363-4F85-8131-FC9691740FA7}" type="pres">
      <dgm:prSet presAssocID="{467C5904-B064-40C9-9452-2CBD16EC0B72}" presName="vert2" presStyleCnt="0"/>
      <dgm:spPr/>
    </dgm:pt>
    <dgm:pt modelId="{78248153-DACD-4297-B1A3-E33DAC3AD913}" type="pres">
      <dgm:prSet presAssocID="{467C5904-B064-40C9-9452-2CBD16EC0B72}" presName="thinLine2b" presStyleLbl="callout" presStyleIdx="1" presStyleCnt="3"/>
      <dgm:spPr/>
    </dgm:pt>
    <dgm:pt modelId="{125AB159-BE54-4457-AB68-F7869AD386E0}" type="pres">
      <dgm:prSet presAssocID="{467C5904-B064-40C9-9452-2CBD16EC0B72}" presName="vertSpace2b" presStyleCnt="0"/>
      <dgm:spPr/>
    </dgm:pt>
    <dgm:pt modelId="{2E89AD97-5636-44C8-9660-D5ED99D29954}" type="pres">
      <dgm:prSet presAssocID="{0EAA4F17-ED00-4922-8303-57C68F14525F}" presName="horz2" presStyleCnt="0"/>
      <dgm:spPr/>
    </dgm:pt>
    <dgm:pt modelId="{2E05D20F-9AEE-4634-9CD3-F76F0BB4447D}" type="pres">
      <dgm:prSet presAssocID="{0EAA4F17-ED00-4922-8303-57C68F14525F}" presName="horzSpace2" presStyleCnt="0"/>
      <dgm:spPr/>
    </dgm:pt>
    <dgm:pt modelId="{6B11468A-C63C-433F-9547-0B8C945AFFA4}" type="pres">
      <dgm:prSet presAssocID="{0EAA4F17-ED00-4922-8303-57C68F14525F}" presName="tx2" presStyleLbl="revTx" presStyleIdx="3" presStyleCnt="4"/>
      <dgm:spPr/>
    </dgm:pt>
    <dgm:pt modelId="{145C62CD-129F-4623-8609-CAF62ED900E9}" type="pres">
      <dgm:prSet presAssocID="{0EAA4F17-ED00-4922-8303-57C68F14525F}" presName="vert2" presStyleCnt="0"/>
      <dgm:spPr/>
    </dgm:pt>
    <dgm:pt modelId="{50987AD0-F596-4A70-92C6-7B62357CB650}" type="pres">
      <dgm:prSet presAssocID="{0EAA4F17-ED00-4922-8303-57C68F14525F}" presName="thinLine2b" presStyleLbl="callout" presStyleIdx="2" presStyleCnt="3"/>
      <dgm:spPr/>
    </dgm:pt>
    <dgm:pt modelId="{0B29B72B-89E5-4EF0-9A72-9BD16005DFF7}" type="pres">
      <dgm:prSet presAssocID="{0EAA4F17-ED00-4922-8303-57C68F14525F}" presName="vertSpace2b" presStyleCnt="0"/>
      <dgm:spPr/>
    </dgm:pt>
  </dgm:ptLst>
  <dgm:cxnLst>
    <dgm:cxn modelId="{E8A0C419-A1F4-4682-B1DC-7C2A2220893C}" srcId="{29BD5420-56A1-4A0C-A7EF-41FA744EDBB2}" destId="{467C5904-B064-40C9-9452-2CBD16EC0B72}" srcOrd="1" destOrd="0" parTransId="{C2630C8D-59B0-488E-A85B-F5B10844FDF2}" sibTransId="{0B4562C0-78DC-4099-AECB-4802A49AD09C}"/>
    <dgm:cxn modelId="{04369B1A-36E6-48A0-9537-25BED0A8CDC4}" type="presOf" srcId="{01D1FC8B-1D0D-4214-89D5-EB2C334021AC}" destId="{DA1ABB4F-0048-47E0-993B-36CBBF7E7154}" srcOrd="0" destOrd="0" presId="urn:microsoft.com/office/officeart/2008/layout/LinedList"/>
    <dgm:cxn modelId="{48FA2C25-D0E5-4CF7-9C2D-2F9126AE0108}" type="presOf" srcId="{467C5904-B064-40C9-9452-2CBD16EC0B72}" destId="{A78A315B-0DB6-4E2F-A466-31DEC2F13E3E}" srcOrd="0" destOrd="0" presId="urn:microsoft.com/office/officeart/2008/layout/LinedList"/>
    <dgm:cxn modelId="{092A195D-9399-4C8D-9B9C-B08B57A2BFA6}" type="presOf" srcId="{29BD5420-56A1-4A0C-A7EF-41FA744EDBB2}" destId="{93FF73DF-DC81-4BBA-B596-43E0F7DDA9BF}" srcOrd="0" destOrd="0" presId="urn:microsoft.com/office/officeart/2008/layout/LinedList"/>
    <dgm:cxn modelId="{DAD5968B-F3BB-4DE7-9B83-553FC8E7EAC4}" srcId="{29BD5420-56A1-4A0C-A7EF-41FA744EDBB2}" destId="{01D1FC8B-1D0D-4214-89D5-EB2C334021AC}" srcOrd="0" destOrd="0" parTransId="{D277DD3B-0AD9-4470-A35E-3AABE53B5488}" sibTransId="{F26B01DB-9CEB-4D0E-8DC6-756C3A979984}"/>
    <dgm:cxn modelId="{581915CC-4912-432D-8796-8DA092AF9521}" type="presOf" srcId="{C1BAE0A4-F98D-47A4-A30E-60E6DEDDD1AF}" destId="{A5E99F54-4AE4-476D-8C37-4DB04AA55528}" srcOrd="0" destOrd="0" presId="urn:microsoft.com/office/officeart/2008/layout/LinedList"/>
    <dgm:cxn modelId="{48E929CD-834C-4341-9933-9283DCE0B62A}" type="presOf" srcId="{0EAA4F17-ED00-4922-8303-57C68F14525F}" destId="{6B11468A-C63C-433F-9547-0B8C945AFFA4}" srcOrd="0" destOrd="0" presId="urn:microsoft.com/office/officeart/2008/layout/LinedList"/>
    <dgm:cxn modelId="{36E2DBDB-F95B-40C0-872F-8E55B36ECF46}" srcId="{C1BAE0A4-F98D-47A4-A30E-60E6DEDDD1AF}" destId="{29BD5420-56A1-4A0C-A7EF-41FA744EDBB2}" srcOrd="0" destOrd="0" parTransId="{713B784B-AC4B-42F6-9752-2033564CF21A}" sibTransId="{C5F204C5-E7A5-489D-B3CC-D8BAB736B9DC}"/>
    <dgm:cxn modelId="{3C1DD6E0-296D-46BF-B290-D778C4915124}" srcId="{29BD5420-56A1-4A0C-A7EF-41FA744EDBB2}" destId="{0EAA4F17-ED00-4922-8303-57C68F14525F}" srcOrd="2" destOrd="0" parTransId="{11E3B68A-6C2B-4512-A702-2AC30D15B8A9}" sibTransId="{E25A6776-390F-4EE0-A592-C9DF441851E1}"/>
    <dgm:cxn modelId="{8F967A40-0801-4F55-9928-25AEA9E85C7D}" type="presParOf" srcId="{A5E99F54-4AE4-476D-8C37-4DB04AA55528}" destId="{9311886E-02BA-4870-B6B8-0FBE039D4140}" srcOrd="0" destOrd="0" presId="urn:microsoft.com/office/officeart/2008/layout/LinedList"/>
    <dgm:cxn modelId="{13EFFC8F-5CD8-4FF5-9E34-2F7118ACF175}" type="presParOf" srcId="{A5E99F54-4AE4-476D-8C37-4DB04AA55528}" destId="{8B1541A7-1CFC-4438-9E7F-165CFFDE53D2}" srcOrd="1" destOrd="0" presId="urn:microsoft.com/office/officeart/2008/layout/LinedList"/>
    <dgm:cxn modelId="{ED49A931-2F9A-4B7E-B8F2-2390A6D71B11}" type="presParOf" srcId="{8B1541A7-1CFC-4438-9E7F-165CFFDE53D2}" destId="{93FF73DF-DC81-4BBA-B596-43E0F7DDA9BF}" srcOrd="0" destOrd="0" presId="urn:microsoft.com/office/officeart/2008/layout/LinedList"/>
    <dgm:cxn modelId="{AB01CFEE-E726-4022-AE7C-01004872C66C}" type="presParOf" srcId="{8B1541A7-1CFC-4438-9E7F-165CFFDE53D2}" destId="{76EA6C8A-C195-4C0A-9F04-13F010CD1C10}" srcOrd="1" destOrd="0" presId="urn:microsoft.com/office/officeart/2008/layout/LinedList"/>
    <dgm:cxn modelId="{A90087CB-4923-468C-970C-D6B663BC216D}" type="presParOf" srcId="{76EA6C8A-C195-4C0A-9F04-13F010CD1C10}" destId="{764BA195-585C-4F6E-AB10-DE96ECB8E9A6}" srcOrd="0" destOrd="0" presId="urn:microsoft.com/office/officeart/2008/layout/LinedList"/>
    <dgm:cxn modelId="{F6AE07E0-C916-4C86-AF06-321620B4F054}" type="presParOf" srcId="{76EA6C8A-C195-4C0A-9F04-13F010CD1C10}" destId="{D5F71642-572F-4584-8312-43C5C6500504}" srcOrd="1" destOrd="0" presId="urn:microsoft.com/office/officeart/2008/layout/LinedList"/>
    <dgm:cxn modelId="{E445C9AF-8E8F-4138-B031-224D7AF77D26}" type="presParOf" srcId="{D5F71642-572F-4584-8312-43C5C6500504}" destId="{C27D4480-533E-4428-982F-39216B5DB6A3}" srcOrd="0" destOrd="0" presId="urn:microsoft.com/office/officeart/2008/layout/LinedList"/>
    <dgm:cxn modelId="{22AA423B-BDCC-4A45-9852-826AEAC7A3D2}" type="presParOf" srcId="{D5F71642-572F-4584-8312-43C5C6500504}" destId="{DA1ABB4F-0048-47E0-993B-36CBBF7E7154}" srcOrd="1" destOrd="0" presId="urn:microsoft.com/office/officeart/2008/layout/LinedList"/>
    <dgm:cxn modelId="{81178FFE-F3D3-4E44-82EC-20DBD5E42DFC}" type="presParOf" srcId="{D5F71642-572F-4584-8312-43C5C6500504}" destId="{1E4C2D96-5C50-4CEC-A164-2F9CD8966AE7}" srcOrd="2" destOrd="0" presId="urn:microsoft.com/office/officeart/2008/layout/LinedList"/>
    <dgm:cxn modelId="{2B265150-330A-40FA-80DF-DABB0DE6C76D}" type="presParOf" srcId="{76EA6C8A-C195-4C0A-9F04-13F010CD1C10}" destId="{0D8BAF90-B890-4358-9E28-52CE09BAC4D7}" srcOrd="2" destOrd="0" presId="urn:microsoft.com/office/officeart/2008/layout/LinedList"/>
    <dgm:cxn modelId="{ADD44204-85AB-4E29-ADCA-F8AC392C9402}" type="presParOf" srcId="{76EA6C8A-C195-4C0A-9F04-13F010CD1C10}" destId="{0878BD15-DB9C-4E16-8059-A2B0C8729A4D}" srcOrd="3" destOrd="0" presId="urn:microsoft.com/office/officeart/2008/layout/LinedList"/>
    <dgm:cxn modelId="{201FC883-9AAA-44E8-9D35-3064D8764F45}" type="presParOf" srcId="{76EA6C8A-C195-4C0A-9F04-13F010CD1C10}" destId="{5A2EE092-2A69-4795-9A0A-A01FB0B5AA4F}" srcOrd="4" destOrd="0" presId="urn:microsoft.com/office/officeart/2008/layout/LinedList"/>
    <dgm:cxn modelId="{1D19D1EB-F308-438F-8ECD-21A468510FAC}" type="presParOf" srcId="{5A2EE092-2A69-4795-9A0A-A01FB0B5AA4F}" destId="{73DB1C48-DDCE-4494-BB1C-3CB0CBE19798}" srcOrd="0" destOrd="0" presId="urn:microsoft.com/office/officeart/2008/layout/LinedList"/>
    <dgm:cxn modelId="{1EAD7B60-B02D-43CB-A97F-BE7CA18E7E61}" type="presParOf" srcId="{5A2EE092-2A69-4795-9A0A-A01FB0B5AA4F}" destId="{A78A315B-0DB6-4E2F-A466-31DEC2F13E3E}" srcOrd="1" destOrd="0" presId="urn:microsoft.com/office/officeart/2008/layout/LinedList"/>
    <dgm:cxn modelId="{451D0EFE-EAA0-4066-B1CB-6B1180C4796E}" type="presParOf" srcId="{5A2EE092-2A69-4795-9A0A-A01FB0B5AA4F}" destId="{E37FB344-9363-4F85-8131-FC9691740FA7}" srcOrd="2" destOrd="0" presId="urn:microsoft.com/office/officeart/2008/layout/LinedList"/>
    <dgm:cxn modelId="{0299F877-487D-4E0A-A5C7-0E3419EFD4A2}" type="presParOf" srcId="{76EA6C8A-C195-4C0A-9F04-13F010CD1C10}" destId="{78248153-DACD-4297-B1A3-E33DAC3AD913}" srcOrd="5" destOrd="0" presId="urn:microsoft.com/office/officeart/2008/layout/LinedList"/>
    <dgm:cxn modelId="{5BEC01BD-2AE0-4764-A582-BBB65E79916B}" type="presParOf" srcId="{76EA6C8A-C195-4C0A-9F04-13F010CD1C10}" destId="{125AB159-BE54-4457-AB68-F7869AD386E0}" srcOrd="6" destOrd="0" presId="urn:microsoft.com/office/officeart/2008/layout/LinedList"/>
    <dgm:cxn modelId="{43B7D551-509D-4A54-83B5-E857DDBE5493}" type="presParOf" srcId="{76EA6C8A-C195-4C0A-9F04-13F010CD1C10}" destId="{2E89AD97-5636-44C8-9660-D5ED99D29954}" srcOrd="7" destOrd="0" presId="urn:microsoft.com/office/officeart/2008/layout/LinedList"/>
    <dgm:cxn modelId="{2FE4D3AA-3B69-4D6D-B152-BA649ACA50ED}" type="presParOf" srcId="{2E89AD97-5636-44C8-9660-D5ED99D29954}" destId="{2E05D20F-9AEE-4634-9CD3-F76F0BB4447D}" srcOrd="0" destOrd="0" presId="urn:microsoft.com/office/officeart/2008/layout/LinedList"/>
    <dgm:cxn modelId="{A9557ADB-02C5-4443-B56E-338A5B62DEF4}" type="presParOf" srcId="{2E89AD97-5636-44C8-9660-D5ED99D29954}" destId="{6B11468A-C63C-433F-9547-0B8C945AFFA4}" srcOrd="1" destOrd="0" presId="urn:microsoft.com/office/officeart/2008/layout/LinedList"/>
    <dgm:cxn modelId="{CA3F6B8B-9D33-4D0F-95A8-4100F4D53ECE}" type="presParOf" srcId="{2E89AD97-5636-44C8-9660-D5ED99D29954}" destId="{145C62CD-129F-4623-8609-CAF62ED900E9}" srcOrd="2" destOrd="0" presId="urn:microsoft.com/office/officeart/2008/layout/LinedList"/>
    <dgm:cxn modelId="{798F6044-DB90-47BC-A83E-194B21DB9687}" type="presParOf" srcId="{76EA6C8A-C195-4C0A-9F04-13F010CD1C10}" destId="{50987AD0-F596-4A70-92C6-7B62357CB650}" srcOrd="8" destOrd="0" presId="urn:microsoft.com/office/officeart/2008/layout/LinedList"/>
    <dgm:cxn modelId="{6D2AC3BD-67CC-4EB7-A23E-7EFD0F0FED27}" type="presParOf" srcId="{76EA6C8A-C195-4C0A-9F04-13F010CD1C10}" destId="{0B29B72B-89E5-4EF0-9A72-9BD16005DFF7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1BAE0A4-F98D-47A4-A30E-60E6DEDDD1AF}" type="doc">
      <dgm:prSet loTypeId="urn:microsoft.com/office/officeart/2008/layout/LinedLis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01D1FC8B-1D0D-4214-89D5-EB2C334021AC}">
      <dgm:prSet phldrT="[Metin]" custT="1"/>
      <dgm:spPr/>
      <dgm:t>
        <a:bodyPr/>
        <a:lstStyle/>
        <a:p>
          <a:endParaRPr lang="tr-TR" sz="1800" dirty="0"/>
        </a:p>
      </dgm:t>
    </dgm:pt>
    <dgm:pt modelId="{F26B01DB-9CEB-4D0E-8DC6-756C3A979984}" type="sibTrans" cxnId="{DAD5968B-F3BB-4DE7-9B83-553FC8E7EAC4}">
      <dgm:prSet/>
      <dgm:spPr/>
      <dgm:t>
        <a:bodyPr/>
        <a:lstStyle/>
        <a:p>
          <a:endParaRPr lang="tr-TR"/>
        </a:p>
      </dgm:t>
    </dgm:pt>
    <dgm:pt modelId="{D277DD3B-0AD9-4470-A35E-3AABE53B5488}" type="parTrans" cxnId="{DAD5968B-F3BB-4DE7-9B83-553FC8E7EAC4}">
      <dgm:prSet/>
      <dgm:spPr/>
      <dgm:t>
        <a:bodyPr/>
        <a:lstStyle/>
        <a:p>
          <a:endParaRPr lang="tr-TR"/>
        </a:p>
      </dgm:t>
    </dgm:pt>
    <dgm:pt modelId="{29BD5420-56A1-4A0C-A7EF-41FA744EDBB2}">
      <dgm:prSet phldrT="[Metin]" custT="1"/>
      <dgm:spPr/>
      <dgm:t>
        <a:bodyPr/>
        <a:lstStyle/>
        <a:p>
          <a:r>
            <a:rPr lang="tr-TR" sz="2400" dirty="0">
              <a:solidFill>
                <a:schemeClr val="tx1">
                  <a:lumMod val="95000"/>
                  <a:lumOff val="5000"/>
                </a:schemeClr>
              </a:solidFill>
            </a:rPr>
            <a:t>Karbonhidrat Biyolojisi araştırmalarında bir dönüm noktası olmuş ve şekerlerin gerçekten diğer moleküllere bağlı yapısal kısımlar olduğu ortaya çıkmıştır. </a:t>
          </a:r>
        </a:p>
        <a:p>
          <a:endParaRPr lang="tr-TR" sz="2400" dirty="0">
            <a:solidFill>
              <a:schemeClr val="tx1">
                <a:lumMod val="95000"/>
                <a:lumOff val="5000"/>
              </a:schemeClr>
            </a:solidFill>
          </a:endParaRPr>
        </a:p>
        <a:p>
          <a:endParaRPr lang="tr-TR" sz="2400" dirty="0">
            <a:solidFill>
              <a:schemeClr val="tx1">
                <a:lumMod val="95000"/>
                <a:lumOff val="5000"/>
              </a:schemeClr>
            </a:solidFill>
          </a:endParaRPr>
        </a:p>
        <a:p>
          <a:endParaRPr lang="tr-TR" sz="2400" dirty="0">
            <a:solidFill>
              <a:schemeClr val="tx1">
                <a:lumMod val="95000"/>
                <a:lumOff val="5000"/>
              </a:schemeClr>
            </a:solidFill>
          </a:endParaRPr>
        </a:p>
        <a:p>
          <a:endParaRPr lang="tr-TR" sz="2400" dirty="0">
            <a:solidFill>
              <a:schemeClr val="tx1">
                <a:lumMod val="95000"/>
                <a:lumOff val="5000"/>
              </a:schemeClr>
            </a:solidFill>
          </a:endParaRPr>
        </a:p>
        <a:p>
          <a:endParaRPr lang="tr-TR" sz="2400" dirty="0">
            <a:solidFill>
              <a:schemeClr val="tx1">
                <a:lumMod val="95000"/>
                <a:lumOff val="5000"/>
              </a:schemeClr>
            </a:solidFill>
          </a:endParaRPr>
        </a:p>
        <a:p>
          <a:endParaRPr lang="tr-TR" sz="2400" dirty="0"/>
        </a:p>
      </dgm:t>
    </dgm:pt>
    <dgm:pt modelId="{C5F204C5-E7A5-489D-B3CC-D8BAB736B9DC}" type="sibTrans" cxnId="{36E2DBDB-F95B-40C0-872F-8E55B36ECF46}">
      <dgm:prSet/>
      <dgm:spPr/>
      <dgm:t>
        <a:bodyPr/>
        <a:lstStyle/>
        <a:p>
          <a:endParaRPr lang="tr-TR"/>
        </a:p>
      </dgm:t>
    </dgm:pt>
    <dgm:pt modelId="{713B784B-AC4B-42F6-9752-2033564CF21A}" type="parTrans" cxnId="{36E2DBDB-F95B-40C0-872F-8E55B36ECF46}">
      <dgm:prSet/>
      <dgm:spPr/>
      <dgm:t>
        <a:bodyPr/>
        <a:lstStyle/>
        <a:p>
          <a:endParaRPr lang="tr-TR"/>
        </a:p>
      </dgm:t>
    </dgm:pt>
    <dgm:pt modelId="{A5E99F54-4AE4-476D-8C37-4DB04AA55528}" type="pres">
      <dgm:prSet presAssocID="{C1BAE0A4-F98D-47A4-A30E-60E6DEDDD1AF}" presName="vert0" presStyleCnt="0">
        <dgm:presLayoutVars>
          <dgm:dir/>
          <dgm:animOne val="branch"/>
          <dgm:animLvl val="lvl"/>
        </dgm:presLayoutVars>
      </dgm:prSet>
      <dgm:spPr/>
    </dgm:pt>
    <dgm:pt modelId="{9311886E-02BA-4870-B6B8-0FBE039D4140}" type="pres">
      <dgm:prSet presAssocID="{29BD5420-56A1-4A0C-A7EF-41FA744EDBB2}" presName="thickLine" presStyleLbl="alignNode1" presStyleIdx="0" presStyleCnt="2"/>
      <dgm:spPr/>
    </dgm:pt>
    <dgm:pt modelId="{8B1541A7-1CFC-4438-9E7F-165CFFDE53D2}" type="pres">
      <dgm:prSet presAssocID="{29BD5420-56A1-4A0C-A7EF-41FA744EDBB2}" presName="horz1" presStyleCnt="0"/>
      <dgm:spPr/>
    </dgm:pt>
    <dgm:pt modelId="{93FF73DF-DC81-4BBA-B596-43E0F7DDA9BF}" type="pres">
      <dgm:prSet presAssocID="{29BD5420-56A1-4A0C-A7EF-41FA744EDBB2}" presName="tx1" presStyleLbl="revTx" presStyleIdx="0" presStyleCnt="2" custScaleX="239777" custScaleY="341186" custLinFactNeighborX="36" custLinFactNeighborY="6032"/>
      <dgm:spPr/>
    </dgm:pt>
    <dgm:pt modelId="{76EA6C8A-C195-4C0A-9F04-13F010CD1C10}" type="pres">
      <dgm:prSet presAssocID="{29BD5420-56A1-4A0C-A7EF-41FA744EDBB2}" presName="vert1" presStyleCnt="0"/>
      <dgm:spPr/>
    </dgm:pt>
    <dgm:pt modelId="{545E0C1D-B6FB-4935-9397-FFE9145243BD}" type="pres">
      <dgm:prSet presAssocID="{01D1FC8B-1D0D-4214-89D5-EB2C334021AC}" presName="thickLine" presStyleLbl="alignNode1" presStyleIdx="1" presStyleCnt="2"/>
      <dgm:spPr/>
    </dgm:pt>
    <dgm:pt modelId="{03A824DC-2F42-4A67-98F6-CBE2FF54FD0D}" type="pres">
      <dgm:prSet presAssocID="{01D1FC8B-1D0D-4214-89D5-EB2C334021AC}" presName="horz1" presStyleCnt="0"/>
      <dgm:spPr/>
    </dgm:pt>
    <dgm:pt modelId="{5451CBFE-B51D-4B5D-883A-E7FFBBAB0684}" type="pres">
      <dgm:prSet presAssocID="{01D1FC8B-1D0D-4214-89D5-EB2C334021AC}" presName="tx1" presStyleLbl="revTx" presStyleIdx="1" presStyleCnt="2" custLinFactNeighborY="31732"/>
      <dgm:spPr/>
    </dgm:pt>
    <dgm:pt modelId="{FA351F53-552A-44C4-AA40-7CE76821C4D2}" type="pres">
      <dgm:prSet presAssocID="{01D1FC8B-1D0D-4214-89D5-EB2C334021AC}" presName="vert1" presStyleCnt="0"/>
      <dgm:spPr/>
    </dgm:pt>
  </dgm:ptLst>
  <dgm:cxnLst>
    <dgm:cxn modelId="{092A195D-9399-4C8D-9B9C-B08B57A2BFA6}" type="presOf" srcId="{29BD5420-56A1-4A0C-A7EF-41FA744EDBB2}" destId="{93FF73DF-DC81-4BBA-B596-43E0F7DDA9BF}" srcOrd="0" destOrd="0" presId="urn:microsoft.com/office/officeart/2008/layout/LinedList"/>
    <dgm:cxn modelId="{DAD5968B-F3BB-4DE7-9B83-553FC8E7EAC4}" srcId="{C1BAE0A4-F98D-47A4-A30E-60E6DEDDD1AF}" destId="{01D1FC8B-1D0D-4214-89D5-EB2C334021AC}" srcOrd="1" destOrd="0" parTransId="{D277DD3B-0AD9-4470-A35E-3AABE53B5488}" sibTransId="{F26B01DB-9CEB-4D0E-8DC6-756C3A979984}"/>
    <dgm:cxn modelId="{581915CC-4912-432D-8796-8DA092AF9521}" type="presOf" srcId="{C1BAE0A4-F98D-47A4-A30E-60E6DEDDD1AF}" destId="{A5E99F54-4AE4-476D-8C37-4DB04AA55528}" srcOrd="0" destOrd="0" presId="urn:microsoft.com/office/officeart/2008/layout/LinedList"/>
    <dgm:cxn modelId="{36E2DBDB-F95B-40C0-872F-8E55B36ECF46}" srcId="{C1BAE0A4-F98D-47A4-A30E-60E6DEDDD1AF}" destId="{29BD5420-56A1-4A0C-A7EF-41FA744EDBB2}" srcOrd="0" destOrd="0" parTransId="{713B784B-AC4B-42F6-9752-2033564CF21A}" sibTransId="{C5F204C5-E7A5-489D-B3CC-D8BAB736B9DC}"/>
    <dgm:cxn modelId="{680244E0-07FC-4360-8EE0-F11DABEC601B}" type="presOf" srcId="{01D1FC8B-1D0D-4214-89D5-EB2C334021AC}" destId="{5451CBFE-B51D-4B5D-883A-E7FFBBAB0684}" srcOrd="0" destOrd="0" presId="urn:microsoft.com/office/officeart/2008/layout/LinedList"/>
    <dgm:cxn modelId="{8F967A40-0801-4F55-9928-25AEA9E85C7D}" type="presParOf" srcId="{A5E99F54-4AE4-476D-8C37-4DB04AA55528}" destId="{9311886E-02BA-4870-B6B8-0FBE039D4140}" srcOrd="0" destOrd="0" presId="urn:microsoft.com/office/officeart/2008/layout/LinedList"/>
    <dgm:cxn modelId="{13EFFC8F-5CD8-4FF5-9E34-2F7118ACF175}" type="presParOf" srcId="{A5E99F54-4AE4-476D-8C37-4DB04AA55528}" destId="{8B1541A7-1CFC-4438-9E7F-165CFFDE53D2}" srcOrd="1" destOrd="0" presId="urn:microsoft.com/office/officeart/2008/layout/LinedList"/>
    <dgm:cxn modelId="{ED49A931-2F9A-4B7E-B8F2-2390A6D71B11}" type="presParOf" srcId="{8B1541A7-1CFC-4438-9E7F-165CFFDE53D2}" destId="{93FF73DF-DC81-4BBA-B596-43E0F7DDA9BF}" srcOrd="0" destOrd="0" presId="urn:microsoft.com/office/officeart/2008/layout/LinedList"/>
    <dgm:cxn modelId="{AB01CFEE-E726-4022-AE7C-01004872C66C}" type="presParOf" srcId="{8B1541A7-1CFC-4438-9E7F-165CFFDE53D2}" destId="{76EA6C8A-C195-4C0A-9F04-13F010CD1C10}" srcOrd="1" destOrd="0" presId="urn:microsoft.com/office/officeart/2008/layout/LinedList"/>
    <dgm:cxn modelId="{1DD71067-25DE-4CC3-AE13-9EF2E29A82E7}" type="presParOf" srcId="{A5E99F54-4AE4-476D-8C37-4DB04AA55528}" destId="{545E0C1D-B6FB-4935-9397-FFE9145243BD}" srcOrd="2" destOrd="0" presId="urn:microsoft.com/office/officeart/2008/layout/LinedList"/>
    <dgm:cxn modelId="{3EDCFFFB-164B-4F64-A784-B78F5CD11AF0}" type="presParOf" srcId="{A5E99F54-4AE4-476D-8C37-4DB04AA55528}" destId="{03A824DC-2F42-4A67-98F6-CBE2FF54FD0D}" srcOrd="3" destOrd="0" presId="urn:microsoft.com/office/officeart/2008/layout/LinedList"/>
    <dgm:cxn modelId="{D28D7D47-81AB-466C-ADEE-EE52F5992B58}" type="presParOf" srcId="{03A824DC-2F42-4A67-98F6-CBE2FF54FD0D}" destId="{5451CBFE-B51D-4B5D-883A-E7FFBBAB0684}" srcOrd="0" destOrd="0" presId="urn:microsoft.com/office/officeart/2008/layout/LinedList"/>
    <dgm:cxn modelId="{83767302-29BE-49E6-888D-224955C0F4A6}" type="presParOf" srcId="{03A824DC-2F42-4A67-98F6-CBE2FF54FD0D}" destId="{FA351F53-552A-44C4-AA40-7CE76821C4D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5DE1A78-1D92-4E99-A7F6-B83B38D784F0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tr-TR"/>
        </a:p>
      </dgm:t>
    </dgm:pt>
    <dgm:pt modelId="{8C733F63-7CE8-436E-BF0F-EE37CD35D8CF}">
      <dgm:prSet phldrT="[Metin]"/>
      <dgm:spPr/>
      <dgm:t>
        <a:bodyPr/>
        <a:lstStyle/>
        <a:p>
          <a:r>
            <a:rPr lang="tr-TR" dirty="0"/>
            <a:t>organik kimya</a:t>
          </a:r>
        </a:p>
      </dgm:t>
    </dgm:pt>
    <dgm:pt modelId="{3F9CB4C7-3EE0-4B2A-B7E2-8B54CC30FD47}" type="parTrans" cxnId="{DF1D102D-4BB9-433E-B2A7-3304E52E27E7}">
      <dgm:prSet/>
      <dgm:spPr/>
      <dgm:t>
        <a:bodyPr/>
        <a:lstStyle/>
        <a:p>
          <a:endParaRPr lang="tr-TR"/>
        </a:p>
      </dgm:t>
    </dgm:pt>
    <dgm:pt modelId="{36A2FF6E-595E-491C-8E92-38CD4DF1069F}" type="sibTrans" cxnId="{DF1D102D-4BB9-433E-B2A7-3304E52E27E7}">
      <dgm:prSet/>
      <dgm:spPr/>
      <dgm:t>
        <a:bodyPr/>
        <a:lstStyle/>
        <a:p>
          <a:endParaRPr lang="tr-TR"/>
        </a:p>
      </dgm:t>
    </dgm:pt>
    <dgm:pt modelId="{FAB30E7F-870B-49E5-866C-D104FD54107E}">
      <dgm:prSet phldrT="[Metin]"/>
      <dgm:spPr/>
      <dgm:t>
        <a:bodyPr/>
        <a:lstStyle/>
        <a:p>
          <a:r>
            <a:rPr lang="tr-TR" dirty="0"/>
            <a:t>moleküler hücre biyolojisi ve fizyolojisi</a:t>
          </a:r>
        </a:p>
      </dgm:t>
    </dgm:pt>
    <dgm:pt modelId="{E2EA1648-7C5C-4F2F-B394-204E8C3BCB3A}" type="parTrans" cxnId="{B01174A8-D262-4CFC-AF5E-FA7385E53DF9}">
      <dgm:prSet/>
      <dgm:spPr/>
      <dgm:t>
        <a:bodyPr/>
        <a:lstStyle/>
        <a:p>
          <a:endParaRPr lang="tr-TR"/>
        </a:p>
      </dgm:t>
    </dgm:pt>
    <dgm:pt modelId="{7A6842B0-0722-4A36-AB9E-0D50E043F926}" type="sibTrans" cxnId="{B01174A8-D262-4CFC-AF5E-FA7385E53DF9}">
      <dgm:prSet/>
      <dgm:spPr/>
      <dgm:t>
        <a:bodyPr/>
        <a:lstStyle/>
        <a:p>
          <a:endParaRPr lang="tr-TR"/>
        </a:p>
      </dgm:t>
    </dgm:pt>
    <dgm:pt modelId="{E1B60D64-B9EC-4C9D-B57E-A5AC6D549DA5}">
      <dgm:prSet phldrT="[Metin]"/>
      <dgm:spPr/>
      <dgm:t>
        <a:bodyPr/>
        <a:lstStyle/>
        <a:p>
          <a:r>
            <a:rPr lang="tr-TR" dirty="0"/>
            <a:t>moleküler genetik </a:t>
          </a:r>
        </a:p>
      </dgm:t>
    </dgm:pt>
    <dgm:pt modelId="{17493617-1F5F-450A-9706-622D25B7CE1A}" type="parTrans" cxnId="{3AEC75BD-B779-4E17-A6A2-CB57D7B415A2}">
      <dgm:prSet/>
      <dgm:spPr/>
      <dgm:t>
        <a:bodyPr/>
        <a:lstStyle/>
        <a:p>
          <a:endParaRPr lang="tr-TR"/>
        </a:p>
      </dgm:t>
    </dgm:pt>
    <dgm:pt modelId="{07667B5B-1D46-4F9F-AC48-FD1B35262B41}" type="sibTrans" cxnId="{3AEC75BD-B779-4E17-A6A2-CB57D7B415A2}">
      <dgm:prSet/>
      <dgm:spPr/>
      <dgm:t>
        <a:bodyPr/>
        <a:lstStyle/>
        <a:p>
          <a:endParaRPr lang="tr-TR"/>
        </a:p>
      </dgm:t>
    </dgm:pt>
    <dgm:pt modelId="{A2BAB8E6-5DC4-48FB-952C-11FA80B702EE}" type="pres">
      <dgm:prSet presAssocID="{E5DE1A78-1D92-4E99-A7F6-B83B38D784F0}" presName="diagram" presStyleCnt="0">
        <dgm:presLayoutVars>
          <dgm:dir/>
          <dgm:resizeHandles val="exact"/>
        </dgm:presLayoutVars>
      </dgm:prSet>
      <dgm:spPr/>
    </dgm:pt>
    <dgm:pt modelId="{C9BC759E-2C28-490D-AB6D-0E473ACFA1A4}" type="pres">
      <dgm:prSet presAssocID="{8C733F63-7CE8-436E-BF0F-EE37CD35D8CF}" presName="node" presStyleLbl="node1" presStyleIdx="0" presStyleCnt="3">
        <dgm:presLayoutVars>
          <dgm:bulletEnabled val="1"/>
        </dgm:presLayoutVars>
      </dgm:prSet>
      <dgm:spPr/>
    </dgm:pt>
    <dgm:pt modelId="{F23E9097-3B95-4B1C-BCF3-B3F53FE00337}" type="pres">
      <dgm:prSet presAssocID="{36A2FF6E-595E-491C-8E92-38CD4DF1069F}" presName="sibTrans" presStyleCnt="0"/>
      <dgm:spPr/>
    </dgm:pt>
    <dgm:pt modelId="{2850BC60-7F73-4893-B589-938D58EC3641}" type="pres">
      <dgm:prSet presAssocID="{FAB30E7F-870B-49E5-866C-D104FD54107E}" presName="node" presStyleLbl="node1" presStyleIdx="1" presStyleCnt="3">
        <dgm:presLayoutVars>
          <dgm:bulletEnabled val="1"/>
        </dgm:presLayoutVars>
      </dgm:prSet>
      <dgm:spPr/>
    </dgm:pt>
    <dgm:pt modelId="{D230E18C-BE5F-41A1-8559-8D061CAF220B}" type="pres">
      <dgm:prSet presAssocID="{7A6842B0-0722-4A36-AB9E-0D50E043F926}" presName="sibTrans" presStyleCnt="0"/>
      <dgm:spPr/>
    </dgm:pt>
    <dgm:pt modelId="{872DD5AD-240E-494B-A039-4F325C6767B4}" type="pres">
      <dgm:prSet presAssocID="{E1B60D64-B9EC-4C9D-B57E-A5AC6D549DA5}" presName="node" presStyleLbl="node1" presStyleIdx="2" presStyleCnt="3">
        <dgm:presLayoutVars>
          <dgm:bulletEnabled val="1"/>
        </dgm:presLayoutVars>
      </dgm:prSet>
      <dgm:spPr/>
    </dgm:pt>
  </dgm:ptLst>
  <dgm:cxnLst>
    <dgm:cxn modelId="{D899C219-9C00-4422-A6DF-845E89BA4673}" type="presOf" srcId="{E1B60D64-B9EC-4C9D-B57E-A5AC6D549DA5}" destId="{872DD5AD-240E-494B-A039-4F325C6767B4}" srcOrd="0" destOrd="0" presId="urn:microsoft.com/office/officeart/2005/8/layout/default"/>
    <dgm:cxn modelId="{DF1D102D-4BB9-433E-B2A7-3304E52E27E7}" srcId="{E5DE1A78-1D92-4E99-A7F6-B83B38D784F0}" destId="{8C733F63-7CE8-436E-BF0F-EE37CD35D8CF}" srcOrd="0" destOrd="0" parTransId="{3F9CB4C7-3EE0-4B2A-B7E2-8B54CC30FD47}" sibTransId="{36A2FF6E-595E-491C-8E92-38CD4DF1069F}"/>
    <dgm:cxn modelId="{3016059B-7B23-49F9-AD12-EB4D5D79C1C4}" type="presOf" srcId="{E5DE1A78-1D92-4E99-A7F6-B83B38D784F0}" destId="{A2BAB8E6-5DC4-48FB-952C-11FA80B702EE}" srcOrd="0" destOrd="0" presId="urn:microsoft.com/office/officeart/2005/8/layout/default"/>
    <dgm:cxn modelId="{B01174A8-D262-4CFC-AF5E-FA7385E53DF9}" srcId="{E5DE1A78-1D92-4E99-A7F6-B83B38D784F0}" destId="{FAB30E7F-870B-49E5-866C-D104FD54107E}" srcOrd="1" destOrd="0" parTransId="{E2EA1648-7C5C-4F2F-B394-204E8C3BCB3A}" sibTransId="{7A6842B0-0722-4A36-AB9E-0D50E043F926}"/>
    <dgm:cxn modelId="{D18C36AD-6C59-4C51-9BF3-A7323BDAAEAA}" type="presOf" srcId="{FAB30E7F-870B-49E5-866C-D104FD54107E}" destId="{2850BC60-7F73-4893-B589-938D58EC3641}" srcOrd="0" destOrd="0" presId="urn:microsoft.com/office/officeart/2005/8/layout/default"/>
    <dgm:cxn modelId="{3AEC75BD-B779-4E17-A6A2-CB57D7B415A2}" srcId="{E5DE1A78-1D92-4E99-A7F6-B83B38D784F0}" destId="{E1B60D64-B9EC-4C9D-B57E-A5AC6D549DA5}" srcOrd="2" destOrd="0" parTransId="{17493617-1F5F-450A-9706-622D25B7CE1A}" sibTransId="{07667B5B-1D46-4F9F-AC48-FD1B35262B41}"/>
    <dgm:cxn modelId="{EA5C96D2-BEF8-41C6-8122-42239DD7DD2D}" type="presOf" srcId="{8C733F63-7CE8-436E-BF0F-EE37CD35D8CF}" destId="{C9BC759E-2C28-490D-AB6D-0E473ACFA1A4}" srcOrd="0" destOrd="0" presId="urn:microsoft.com/office/officeart/2005/8/layout/default"/>
    <dgm:cxn modelId="{AEC0A87C-361A-414E-BCFF-8C7E16AB103C}" type="presParOf" srcId="{A2BAB8E6-5DC4-48FB-952C-11FA80B702EE}" destId="{C9BC759E-2C28-490D-AB6D-0E473ACFA1A4}" srcOrd="0" destOrd="0" presId="urn:microsoft.com/office/officeart/2005/8/layout/default"/>
    <dgm:cxn modelId="{E8986E7D-BBD2-4B9A-8122-263F63E101E6}" type="presParOf" srcId="{A2BAB8E6-5DC4-48FB-952C-11FA80B702EE}" destId="{F23E9097-3B95-4B1C-BCF3-B3F53FE00337}" srcOrd="1" destOrd="0" presId="urn:microsoft.com/office/officeart/2005/8/layout/default"/>
    <dgm:cxn modelId="{944C7FF2-B952-47DE-B554-BFA0A196A582}" type="presParOf" srcId="{A2BAB8E6-5DC4-48FB-952C-11FA80B702EE}" destId="{2850BC60-7F73-4893-B589-938D58EC3641}" srcOrd="2" destOrd="0" presId="urn:microsoft.com/office/officeart/2005/8/layout/default"/>
    <dgm:cxn modelId="{D5A1F543-2BDF-4A87-80CD-9BEBCD2B15D8}" type="presParOf" srcId="{A2BAB8E6-5DC4-48FB-952C-11FA80B702EE}" destId="{D230E18C-BE5F-41A1-8559-8D061CAF220B}" srcOrd="3" destOrd="0" presId="urn:microsoft.com/office/officeart/2005/8/layout/default"/>
    <dgm:cxn modelId="{7497866E-4C8B-4F07-8492-F56528BB6B9D}" type="presParOf" srcId="{A2BAB8E6-5DC4-48FB-952C-11FA80B702EE}" destId="{872DD5AD-240E-494B-A039-4F325C6767B4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84A29F-3C31-43F5-BB30-A2C27E57A413}">
      <dsp:nvSpPr>
        <dsp:cNvPr id="0" name=""/>
        <dsp:cNvSpPr/>
      </dsp:nvSpPr>
      <dsp:spPr>
        <a:xfrm>
          <a:off x="0" y="51399"/>
          <a:ext cx="7617910" cy="106089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tr-TR" sz="2800" kern="1200" dirty="0"/>
            <a:t>1. Biyolojik çeşitlilikten sorumlu olmaları</a:t>
          </a:r>
        </a:p>
      </dsp:txBody>
      <dsp:txXfrm>
        <a:off x="51789" y="103188"/>
        <a:ext cx="7514332" cy="957319"/>
      </dsp:txXfrm>
    </dsp:sp>
    <dsp:sp modelId="{449D8DF3-6813-4DBF-A0DA-9BC25E98A5BA}">
      <dsp:nvSpPr>
        <dsp:cNvPr id="0" name=""/>
        <dsp:cNvSpPr/>
      </dsp:nvSpPr>
      <dsp:spPr>
        <a:xfrm>
          <a:off x="0" y="1151187"/>
          <a:ext cx="7617910" cy="1060897"/>
        </a:xfrm>
        <a:prstGeom prst="roundRect">
          <a:avLst/>
        </a:prstGeom>
        <a:solidFill>
          <a:schemeClr val="accent3">
            <a:hueOff val="486707"/>
            <a:satOff val="-9055"/>
            <a:lumOff val="-2745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tr-TR" sz="2800" kern="1200" dirty="0"/>
            <a:t>2. Bilgi geçişiyle haber iletiminin herhangi bir basamağında iş görmeleri</a:t>
          </a:r>
        </a:p>
      </dsp:txBody>
      <dsp:txXfrm>
        <a:off x="51789" y="1202976"/>
        <a:ext cx="7514332" cy="957319"/>
      </dsp:txXfrm>
    </dsp:sp>
    <dsp:sp modelId="{CA88350D-CC18-4C74-8B98-22B772A7D672}">
      <dsp:nvSpPr>
        <dsp:cNvPr id="0" name=""/>
        <dsp:cNvSpPr/>
      </dsp:nvSpPr>
      <dsp:spPr>
        <a:xfrm>
          <a:off x="0" y="2301365"/>
          <a:ext cx="7617910" cy="1060897"/>
        </a:xfrm>
        <a:prstGeom prst="roundRect">
          <a:avLst/>
        </a:prstGeom>
        <a:solidFill>
          <a:schemeClr val="accent3">
            <a:hueOff val="973413"/>
            <a:satOff val="-18109"/>
            <a:lumOff val="-549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tr-TR" sz="2800" kern="1200" dirty="0"/>
            <a:t>3. Özel tanıma olaylarını idare etmeleri</a:t>
          </a:r>
        </a:p>
      </dsp:txBody>
      <dsp:txXfrm>
        <a:off x="51789" y="2353154"/>
        <a:ext cx="7514332" cy="957319"/>
      </dsp:txXfrm>
    </dsp:sp>
    <dsp:sp modelId="{011A5350-B8D9-4783-AA98-49F3BBEFC21B}">
      <dsp:nvSpPr>
        <dsp:cNvPr id="0" name=""/>
        <dsp:cNvSpPr/>
      </dsp:nvSpPr>
      <dsp:spPr>
        <a:xfrm>
          <a:off x="0" y="3452552"/>
          <a:ext cx="7617910" cy="1060897"/>
        </a:xfrm>
        <a:prstGeom prst="roundRect">
          <a:avLst/>
        </a:prstGeom>
        <a:solidFill>
          <a:schemeClr val="accent3">
            <a:hueOff val="1460120"/>
            <a:satOff val="-27164"/>
            <a:lumOff val="-8235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tr-TR" sz="2800" kern="1200" dirty="0"/>
            <a:t>4. Biyolojik olayların değiştirecek etkilerinin olduğu</a:t>
          </a:r>
        </a:p>
      </dsp:txBody>
      <dsp:txXfrm>
        <a:off x="51789" y="3504341"/>
        <a:ext cx="7514332" cy="9573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11886E-02BA-4870-B6B8-0FBE039D4140}">
      <dsp:nvSpPr>
        <dsp:cNvPr id="0" name=""/>
        <dsp:cNvSpPr/>
      </dsp:nvSpPr>
      <dsp:spPr>
        <a:xfrm>
          <a:off x="0" y="627"/>
          <a:ext cx="752190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FF73DF-DC81-4BBA-B596-43E0F7DDA9BF}">
      <dsp:nvSpPr>
        <dsp:cNvPr id="0" name=""/>
        <dsp:cNvSpPr/>
      </dsp:nvSpPr>
      <dsp:spPr>
        <a:xfrm>
          <a:off x="0" y="627"/>
          <a:ext cx="2818093" cy="1284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 err="1"/>
            <a:t>Glikobiyoloji</a:t>
          </a:r>
          <a:r>
            <a:rPr lang="tr-TR" sz="2000" kern="1200" dirty="0"/>
            <a:t> </a:t>
          </a:r>
        </a:p>
      </dsp:txBody>
      <dsp:txXfrm>
        <a:off x="0" y="627"/>
        <a:ext cx="2818093" cy="1284191"/>
      </dsp:txXfrm>
    </dsp:sp>
    <dsp:sp modelId="{DA1ABB4F-0048-47E0-993B-36CBBF7E7154}">
      <dsp:nvSpPr>
        <dsp:cNvPr id="0" name=""/>
        <dsp:cNvSpPr/>
      </dsp:nvSpPr>
      <dsp:spPr>
        <a:xfrm>
          <a:off x="2906240" y="20693"/>
          <a:ext cx="4613043" cy="4013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/>
            <a:t>Karbonhidrat Kimyası</a:t>
          </a:r>
        </a:p>
      </dsp:txBody>
      <dsp:txXfrm>
        <a:off x="2906240" y="20693"/>
        <a:ext cx="4613043" cy="401309"/>
      </dsp:txXfrm>
    </dsp:sp>
    <dsp:sp modelId="{0D8BAF90-B890-4358-9E28-52CE09BAC4D7}">
      <dsp:nvSpPr>
        <dsp:cNvPr id="0" name=""/>
        <dsp:cNvSpPr/>
      </dsp:nvSpPr>
      <dsp:spPr>
        <a:xfrm>
          <a:off x="2818093" y="422003"/>
          <a:ext cx="470119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8A315B-0DB6-4E2F-A466-31DEC2F13E3E}">
      <dsp:nvSpPr>
        <dsp:cNvPr id="0" name=""/>
        <dsp:cNvSpPr/>
      </dsp:nvSpPr>
      <dsp:spPr>
        <a:xfrm>
          <a:off x="2906240" y="442068"/>
          <a:ext cx="4613043" cy="4013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/>
            <a:t>Karbonhidrat Biyokimyası </a:t>
          </a:r>
        </a:p>
      </dsp:txBody>
      <dsp:txXfrm>
        <a:off x="2906240" y="442068"/>
        <a:ext cx="4613043" cy="401309"/>
      </dsp:txXfrm>
    </dsp:sp>
    <dsp:sp modelId="{78248153-DACD-4297-B1A3-E33DAC3AD913}">
      <dsp:nvSpPr>
        <dsp:cNvPr id="0" name=""/>
        <dsp:cNvSpPr/>
      </dsp:nvSpPr>
      <dsp:spPr>
        <a:xfrm>
          <a:off x="2818093" y="843378"/>
          <a:ext cx="470119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11468A-C63C-433F-9547-0B8C945AFFA4}">
      <dsp:nvSpPr>
        <dsp:cNvPr id="0" name=""/>
        <dsp:cNvSpPr/>
      </dsp:nvSpPr>
      <dsp:spPr>
        <a:xfrm>
          <a:off x="2906240" y="863443"/>
          <a:ext cx="4613043" cy="4013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/>
            <a:t>Karbonhidrat Biyolojisi </a:t>
          </a:r>
        </a:p>
      </dsp:txBody>
      <dsp:txXfrm>
        <a:off x="2906240" y="863443"/>
        <a:ext cx="4613043" cy="401309"/>
      </dsp:txXfrm>
    </dsp:sp>
    <dsp:sp modelId="{50987AD0-F596-4A70-92C6-7B62357CB650}">
      <dsp:nvSpPr>
        <dsp:cNvPr id="0" name=""/>
        <dsp:cNvSpPr/>
      </dsp:nvSpPr>
      <dsp:spPr>
        <a:xfrm>
          <a:off x="2818093" y="1264753"/>
          <a:ext cx="470119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11886E-02BA-4870-B6B8-0FBE039D4140}">
      <dsp:nvSpPr>
        <dsp:cNvPr id="0" name=""/>
        <dsp:cNvSpPr/>
      </dsp:nvSpPr>
      <dsp:spPr>
        <a:xfrm>
          <a:off x="0" y="408"/>
          <a:ext cx="752190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FF73DF-DC81-4BBA-B596-43E0F7DDA9BF}">
      <dsp:nvSpPr>
        <dsp:cNvPr id="0" name=""/>
        <dsp:cNvSpPr/>
      </dsp:nvSpPr>
      <dsp:spPr>
        <a:xfrm>
          <a:off x="1118" y="25905"/>
          <a:ext cx="7520786" cy="14421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>
              <a:solidFill>
                <a:schemeClr val="tx1">
                  <a:lumMod val="95000"/>
                  <a:lumOff val="5000"/>
                </a:schemeClr>
              </a:solidFill>
            </a:rPr>
            <a:t>Karbonhidrat Biyolojisi araştırmalarında bir dönüm noktası olmuş ve şekerlerin gerçekten diğer moleküllere bağlı yapısal kısımlar olduğu ortaya çıkmıştır. 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400" kern="1200" dirty="0">
            <a:solidFill>
              <a:schemeClr val="tx1">
                <a:lumMod val="95000"/>
                <a:lumOff val="5000"/>
              </a:schemeClr>
            </a:solidFill>
          </a:endParaRP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400" kern="1200" dirty="0">
            <a:solidFill>
              <a:schemeClr val="tx1">
                <a:lumMod val="95000"/>
                <a:lumOff val="5000"/>
              </a:schemeClr>
            </a:solidFill>
          </a:endParaRP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400" kern="1200" dirty="0">
            <a:solidFill>
              <a:schemeClr val="tx1">
                <a:lumMod val="95000"/>
                <a:lumOff val="5000"/>
              </a:schemeClr>
            </a:solidFill>
          </a:endParaRP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400" kern="1200" dirty="0">
            <a:solidFill>
              <a:schemeClr val="tx1">
                <a:lumMod val="95000"/>
                <a:lumOff val="5000"/>
              </a:schemeClr>
            </a:solidFill>
          </a:endParaRP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400" kern="1200" dirty="0">
            <a:solidFill>
              <a:schemeClr val="tx1">
                <a:lumMod val="95000"/>
                <a:lumOff val="5000"/>
              </a:schemeClr>
            </a:solidFill>
          </a:endParaRP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400" kern="1200" dirty="0"/>
        </a:p>
      </dsp:txBody>
      <dsp:txXfrm>
        <a:off x="1118" y="25905"/>
        <a:ext cx="7520786" cy="1442149"/>
      </dsp:txXfrm>
    </dsp:sp>
    <dsp:sp modelId="{545E0C1D-B6FB-4935-9397-FFE9145243BD}">
      <dsp:nvSpPr>
        <dsp:cNvPr id="0" name=""/>
        <dsp:cNvSpPr/>
      </dsp:nvSpPr>
      <dsp:spPr>
        <a:xfrm>
          <a:off x="0" y="1442558"/>
          <a:ext cx="752190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51CBFE-B51D-4B5D-883A-E7FFBBAB0684}">
      <dsp:nvSpPr>
        <dsp:cNvPr id="0" name=""/>
        <dsp:cNvSpPr/>
      </dsp:nvSpPr>
      <dsp:spPr>
        <a:xfrm>
          <a:off x="0" y="1442966"/>
          <a:ext cx="7521905" cy="422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800" kern="1200" dirty="0"/>
        </a:p>
      </dsp:txBody>
      <dsp:txXfrm>
        <a:off x="0" y="1442966"/>
        <a:ext cx="7521905" cy="42268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BC759E-2C28-490D-AB6D-0E473ACFA1A4}">
      <dsp:nvSpPr>
        <dsp:cNvPr id="0" name=""/>
        <dsp:cNvSpPr/>
      </dsp:nvSpPr>
      <dsp:spPr>
        <a:xfrm>
          <a:off x="0" y="145241"/>
          <a:ext cx="2192083" cy="131525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300" kern="1200" dirty="0"/>
            <a:t>organik kimya</a:t>
          </a:r>
        </a:p>
      </dsp:txBody>
      <dsp:txXfrm>
        <a:off x="0" y="145241"/>
        <a:ext cx="2192083" cy="1315250"/>
      </dsp:txXfrm>
    </dsp:sp>
    <dsp:sp modelId="{2850BC60-7F73-4893-B589-938D58EC3641}">
      <dsp:nvSpPr>
        <dsp:cNvPr id="0" name=""/>
        <dsp:cNvSpPr/>
      </dsp:nvSpPr>
      <dsp:spPr>
        <a:xfrm>
          <a:off x="2411291" y="145241"/>
          <a:ext cx="2192083" cy="131525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300" kern="1200" dirty="0"/>
            <a:t>moleküler hücre biyolojisi ve fizyolojisi</a:t>
          </a:r>
        </a:p>
      </dsp:txBody>
      <dsp:txXfrm>
        <a:off x="2411291" y="145241"/>
        <a:ext cx="2192083" cy="1315250"/>
      </dsp:txXfrm>
    </dsp:sp>
    <dsp:sp modelId="{872DD5AD-240E-494B-A039-4F325C6767B4}">
      <dsp:nvSpPr>
        <dsp:cNvPr id="0" name=""/>
        <dsp:cNvSpPr/>
      </dsp:nvSpPr>
      <dsp:spPr>
        <a:xfrm>
          <a:off x="4822583" y="145241"/>
          <a:ext cx="2192083" cy="131525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300" kern="1200" dirty="0"/>
            <a:t>moleküler genetik </a:t>
          </a:r>
        </a:p>
      </dsp:txBody>
      <dsp:txXfrm>
        <a:off x="4822583" y="145241"/>
        <a:ext cx="2192083" cy="13152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EFC23E-CA4E-4974-8E72-A2326E10C1E5}" type="datetimeFigureOut">
              <a:rPr lang="tr-TR" smtClean="0"/>
              <a:t>28.12.2020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BBC032-8B8D-4253-B0D5-5727C1E80AB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86065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23181-A1AD-4274-9FF3-E288CA7BC4C2}" type="datetime1">
              <a:rPr lang="tr-TR" smtClean="0"/>
              <a:t>28.12.2020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36475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E5FDC-0619-4DD9-A9FF-99BD5235644A}" type="datetime1">
              <a:rPr lang="tr-TR" smtClean="0"/>
              <a:t>28.12.2020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59855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8C0A7-888F-4434-82C7-607909048F5A}" type="datetime1">
              <a:rPr lang="tr-TR" smtClean="0"/>
              <a:t>28.12.2020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82180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261D2-568E-49A4-B50E-DB8F5CCF4C98}" type="datetime1">
              <a:rPr lang="tr-TR" smtClean="0"/>
              <a:t>28.12.2020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4857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333A-629C-4780-A651-320B5D11F85D}" type="datetime1">
              <a:rPr lang="tr-TR" smtClean="0"/>
              <a:t>28.12.2020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391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A3647-2003-4AEE-BA71-D4F8C3DB1949}" type="datetime1">
              <a:rPr lang="tr-TR" smtClean="0"/>
              <a:t>28.12.2020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90421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2ECB5-D3F3-49EE-93BA-2F4FEEEDD27F}" type="datetime1">
              <a:rPr lang="tr-TR" smtClean="0"/>
              <a:t>28.12.2020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20908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78A69-0DB9-4303-B4DA-95AB1D90C9B3}" type="datetime1">
              <a:rPr lang="tr-TR" smtClean="0"/>
              <a:t>28.12.2020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00586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1A0C9-98C2-443C-B2FC-BE389560C823}" type="datetime1">
              <a:rPr lang="tr-TR" smtClean="0"/>
              <a:t>28.12.2020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28130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38FC1-4763-48F3-8A3B-62AC0EE95037}" type="datetime1">
              <a:rPr lang="tr-TR" smtClean="0"/>
              <a:t>28.12.2020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99080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60579-178B-47CC-9542-DC9E6CE34D38}" type="datetime1">
              <a:rPr lang="tr-TR" smtClean="0"/>
              <a:t>28.12.2020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mtClean="0"/>
              <a:t>‹#›</a:t>
            </a:fld>
            <a:endParaRPr lang="tr-T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28816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48E1C-74AD-4B51-BE9E-265CA567F42B}" type="datetime1">
              <a:rPr lang="tr-TR" smtClean="0"/>
              <a:t>28.12.2020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363641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024E4-FBC4-4198-9719-173DB9D1EE76}" type="datetime1">
              <a:rPr lang="tr-TR" smtClean="0"/>
              <a:t>28.12.2020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mtClean="0"/>
              <a:t>‹#›</a:t>
            </a:fld>
            <a:endParaRPr lang="tr-T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754967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12BE7-2155-4E7F-9B77-A2F78830065D}" type="datetime1">
              <a:rPr lang="tr-TR" smtClean="0"/>
              <a:t>28.12.2020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838893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6DA52-7A74-4D0D-8CC2-386A96CB7AD1}" type="datetime1">
              <a:rPr lang="tr-TR" smtClean="0"/>
              <a:t>28.12.2020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621602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03258-F163-4340-98C1-85422792EED0}" type="datetime1">
              <a:rPr lang="tr-TR" smtClean="0"/>
              <a:t>28.12.2020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0141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0FBDFF-54C1-4A38-B9CD-A0E7BF348600}" type="datetime1">
              <a:rPr lang="tr-TR" smtClean="0"/>
              <a:t>28.12.2020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C6542CA-B864-48F9-8376-DD940A2F43D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31207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08" r:id="rId12"/>
    <p:sldLayoutId id="2147483809" r:id="rId13"/>
    <p:sldLayoutId id="2147483810" r:id="rId14"/>
    <p:sldLayoutId id="2147483811" r:id="rId15"/>
    <p:sldLayoutId id="2147483812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276512E-5A02-4169-9EE9-9ACCE630B1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7939" y="2404534"/>
            <a:ext cx="9856922" cy="1646302"/>
          </a:xfrm>
        </p:spPr>
        <p:txBody>
          <a:bodyPr/>
          <a:lstStyle/>
          <a:p>
            <a:pPr algn="ctr"/>
            <a:r>
              <a:rPr lang="tr-TR" b="1" dirty="0">
                <a:solidFill>
                  <a:schemeClr val="accent2">
                    <a:lumMod val="75000"/>
                  </a:schemeClr>
                </a:solidFill>
              </a:rPr>
              <a:t>GLİKOBİYOLOJİ VE KANSER</a:t>
            </a:r>
            <a:endParaRPr lang="tr-TR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D3975D1-83F2-4FDC-AF3E-EE8B81C213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63528" y="4500284"/>
            <a:ext cx="7766936" cy="1096899"/>
          </a:xfrm>
        </p:spPr>
        <p:txBody>
          <a:bodyPr/>
          <a:lstStyle/>
          <a:p>
            <a:r>
              <a:rPr lang="tr-TR" dirty="0"/>
              <a:t>Aleyna Özkan</a:t>
            </a:r>
          </a:p>
        </p:txBody>
      </p:sp>
    </p:spTree>
    <p:extLst>
      <p:ext uri="{BB962C8B-B14F-4D97-AF65-F5344CB8AC3E}">
        <p14:creationId xmlns:p14="http://schemas.microsoft.com/office/powerpoint/2010/main" val="3814526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27A0C9B-F43D-46D7-976D-017B51082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Nelerden Bahsedeceğiz?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8739A92-CD38-4E27-B0C3-F3AC808B1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045494"/>
            <a:ext cx="6203913" cy="3880773"/>
          </a:xfrm>
        </p:spPr>
        <p:txBody>
          <a:bodyPr/>
          <a:lstStyle/>
          <a:p>
            <a:r>
              <a:rPr lang="tr-TR" sz="2400" dirty="0" err="1"/>
              <a:t>Glikobiyoloji</a:t>
            </a:r>
            <a:r>
              <a:rPr lang="tr-TR" sz="2400" dirty="0"/>
              <a:t> Nedir?</a:t>
            </a:r>
          </a:p>
          <a:p>
            <a:r>
              <a:rPr lang="tr-TR" sz="2400" dirty="0" err="1"/>
              <a:t>Glikozilasyon</a:t>
            </a:r>
            <a:endParaRPr lang="tr-TR" sz="2400" dirty="0"/>
          </a:p>
          <a:p>
            <a:r>
              <a:rPr lang="tr-TR" sz="2400" dirty="0"/>
              <a:t>Şekerlerin </a:t>
            </a:r>
            <a:r>
              <a:rPr lang="tr-TR" sz="2400" dirty="0" err="1"/>
              <a:t>Görevileri</a:t>
            </a:r>
            <a:endParaRPr lang="tr-TR" sz="2400" dirty="0"/>
          </a:p>
          <a:p>
            <a:r>
              <a:rPr lang="tr-TR" sz="2400" dirty="0" err="1"/>
              <a:t>Glikobiyoloji</a:t>
            </a:r>
            <a:r>
              <a:rPr lang="tr-TR" sz="2400" dirty="0"/>
              <a:t> Çalışmaları</a:t>
            </a:r>
          </a:p>
          <a:p>
            <a:r>
              <a:rPr lang="tr-TR" sz="2400" dirty="0"/>
              <a:t>Temel Araştırma, Tıp ve </a:t>
            </a:r>
            <a:r>
              <a:rPr lang="tr-TR" sz="2400" dirty="0" err="1"/>
              <a:t>Biyoteknolojide</a:t>
            </a:r>
            <a:r>
              <a:rPr lang="tr-TR" sz="2400" dirty="0"/>
              <a:t> </a:t>
            </a:r>
            <a:r>
              <a:rPr lang="tr-TR" sz="2400" dirty="0" err="1"/>
              <a:t>Glikobiyoloji</a:t>
            </a:r>
            <a:endParaRPr lang="tr-TR" sz="2400" dirty="0"/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56F256D-9592-47DA-A0B0-D2EC8019D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z="1400" smtClean="0">
                <a:solidFill>
                  <a:schemeClr val="accent6">
                    <a:lumMod val="50000"/>
                  </a:schemeClr>
                </a:solidFill>
              </a:rPr>
              <a:t>2</a:t>
            </a:fld>
            <a:endParaRPr lang="tr-TR" sz="16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151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6C31E83-EBDC-4198-A307-A53E1105D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Nelerden Bahsedeceğiz?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72DD420-E07F-40AE-9485-1D407D4718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sz="2400" dirty="0"/>
              <a:t>Kanser Nedir?</a:t>
            </a:r>
          </a:p>
          <a:p>
            <a:r>
              <a:rPr lang="tr-TR" sz="2400" dirty="0"/>
              <a:t>Kanserin 10 Temel Özelliği</a:t>
            </a:r>
          </a:p>
          <a:p>
            <a:r>
              <a:rPr lang="tr-TR" sz="2400" dirty="0"/>
              <a:t>Kanser Oluşumundaki Etkenler</a:t>
            </a:r>
          </a:p>
          <a:p>
            <a:r>
              <a:rPr lang="tr-TR" sz="2400" dirty="0"/>
              <a:t>Genetik ve Çevresel Faktörler</a:t>
            </a:r>
          </a:p>
          <a:p>
            <a:r>
              <a:rPr lang="tr-TR" sz="2400" dirty="0"/>
              <a:t>Kanser Çeşitleri </a:t>
            </a:r>
          </a:p>
          <a:p>
            <a:r>
              <a:rPr lang="tr-TR" sz="2400" dirty="0"/>
              <a:t>Dünyada ve Türkiye’de Kanser</a:t>
            </a:r>
          </a:p>
          <a:p>
            <a:r>
              <a:rPr lang="tr-TR" sz="2400" dirty="0"/>
              <a:t>Kanserde </a:t>
            </a:r>
            <a:r>
              <a:rPr lang="tr-TR" sz="2400" dirty="0" err="1"/>
              <a:t>Glikokonjugatlar</a:t>
            </a:r>
            <a:endParaRPr lang="tr-TR" sz="2400" dirty="0"/>
          </a:p>
          <a:p>
            <a:r>
              <a:rPr lang="tr-TR" sz="2400" dirty="0"/>
              <a:t>Kansere Karşı İlaç Geliştirme 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B3CE992A-B098-498A-8A4E-4DC1DC6AC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z="1400" smtClean="0">
                <a:solidFill>
                  <a:schemeClr val="accent6">
                    <a:lumMod val="50000"/>
                  </a:schemeClr>
                </a:solidFill>
              </a:rPr>
              <a:t>3</a:t>
            </a:fld>
            <a:endParaRPr lang="tr-TR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995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9A42D50-B947-406B-AEF8-3A9DD1CD2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>
                <a:solidFill>
                  <a:schemeClr val="accent6">
                    <a:lumMod val="50000"/>
                  </a:schemeClr>
                </a:solidFill>
              </a:rPr>
              <a:t>Glikobiyoloji</a:t>
            </a:r>
            <a:r>
              <a:rPr lang="tr-TR" b="1" dirty="0">
                <a:solidFill>
                  <a:schemeClr val="accent6">
                    <a:lumMod val="50000"/>
                  </a:schemeClr>
                </a:solidFill>
              </a:rPr>
              <a:t> Nedir?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02D2D282-682A-4AAD-B9FF-FE83E327693B}"/>
              </a:ext>
            </a:extLst>
          </p:cNvPr>
          <p:cNvSpPr/>
          <p:nvPr/>
        </p:nvSpPr>
        <p:spPr>
          <a:xfrm>
            <a:off x="782210" y="2350220"/>
            <a:ext cx="179889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400" cap="none" spc="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Nükleik asit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3D4EF922-0A2D-4047-B8A5-7374B781CCBA}"/>
              </a:ext>
            </a:extLst>
          </p:cNvPr>
          <p:cNvSpPr/>
          <p:nvPr/>
        </p:nvSpPr>
        <p:spPr>
          <a:xfrm>
            <a:off x="904840" y="2954706"/>
            <a:ext cx="155363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400" cap="none" spc="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Proteinler</a:t>
            </a:r>
          </a:p>
        </p:txBody>
      </p:sp>
      <p:sp>
        <p:nvSpPr>
          <p:cNvPr id="11" name="Ok: Sağ 10">
            <a:extLst>
              <a:ext uri="{FF2B5EF4-FFF2-40B4-BE49-F238E27FC236}">
                <a16:creationId xmlns:a16="http://schemas.microsoft.com/office/drawing/2014/main" id="{E4ACAF50-C83A-4A04-9037-23C69261E209}"/>
              </a:ext>
            </a:extLst>
          </p:cNvPr>
          <p:cNvSpPr/>
          <p:nvPr/>
        </p:nvSpPr>
        <p:spPr>
          <a:xfrm>
            <a:off x="2601310" y="2534886"/>
            <a:ext cx="661227" cy="555155"/>
          </a:xfrm>
          <a:prstGeom prst="rightArrow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672A1CB3-6376-4305-9616-28D734693AB7}"/>
              </a:ext>
            </a:extLst>
          </p:cNvPr>
          <p:cNvSpPr/>
          <p:nvPr/>
        </p:nvSpPr>
        <p:spPr>
          <a:xfrm>
            <a:off x="3840886" y="2257309"/>
            <a:ext cx="155681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240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</a:t>
            </a:r>
            <a:r>
              <a:rPr lang="tr-TR" sz="2400" cap="none" spc="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apıları</a:t>
            </a:r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CC3B3EC7-B462-4DEE-AE59-DAB5D62D0BE5}"/>
              </a:ext>
            </a:extLst>
          </p:cNvPr>
          <p:cNvSpPr/>
          <p:nvPr/>
        </p:nvSpPr>
        <p:spPr>
          <a:xfrm>
            <a:off x="3485547" y="2599093"/>
            <a:ext cx="2234745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2400" dirty="0" err="1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r>
              <a:rPr lang="tr-TR" sz="2400" cap="none" spc="0" dirty="0" err="1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iyosentezleri</a:t>
            </a:r>
            <a:endParaRPr lang="tr-TR" sz="2400" cap="none" spc="0" dirty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598F21A0-E1C3-4844-A1AF-798953375605}"/>
              </a:ext>
            </a:extLst>
          </p:cNvPr>
          <p:cNvSpPr/>
          <p:nvPr/>
        </p:nvSpPr>
        <p:spPr>
          <a:xfrm>
            <a:off x="3886561" y="2954706"/>
            <a:ext cx="146546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400" cap="none" spc="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Görevleri</a:t>
            </a:r>
          </a:p>
        </p:txBody>
      </p:sp>
      <p:sp>
        <p:nvSpPr>
          <p:cNvPr id="15" name="Ok: Sağ 14">
            <a:extLst>
              <a:ext uri="{FF2B5EF4-FFF2-40B4-BE49-F238E27FC236}">
                <a16:creationId xmlns:a16="http://schemas.microsoft.com/office/drawing/2014/main" id="{0CD8396F-1B89-46F4-8764-E951D1FAE1B5}"/>
              </a:ext>
            </a:extLst>
          </p:cNvPr>
          <p:cNvSpPr/>
          <p:nvPr/>
        </p:nvSpPr>
        <p:spPr>
          <a:xfrm>
            <a:off x="5952990" y="2582325"/>
            <a:ext cx="661207" cy="555155"/>
          </a:xfrm>
          <a:prstGeom prst="rightArrow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1E3D5A4A-2735-4B5E-AFB0-68D2E17BA391}"/>
              </a:ext>
            </a:extLst>
          </p:cNvPr>
          <p:cNvSpPr/>
          <p:nvPr/>
        </p:nvSpPr>
        <p:spPr>
          <a:xfrm>
            <a:off x="6657486" y="2645259"/>
            <a:ext cx="297709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40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Ortak mekanizmalar</a:t>
            </a:r>
          </a:p>
          <a:p>
            <a:pPr algn="ctr"/>
            <a:r>
              <a:rPr lang="tr-TR" sz="240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belirlenmiştir.</a:t>
            </a:r>
            <a:endParaRPr lang="tr-TR" sz="2400" cap="none" spc="0" dirty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35B5B830-7EE9-43B8-A2BF-CF0961897754}"/>
              </a:ext>
            </a:extLst>
          </p:cNvPr>
          <p:cNvSpPr/>
          <p:nvPr/>
        </p:nvSpPr>
        <p:spPr>
          <a:xfrm>
            <a:off x="6657486" y="2044664"/>
            <a:ext cx="264687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400" cap="none" spc="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Bakteriden İnsana</a:t>
            </a:r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39113E94-5C39-433C-B91E-DF0EE198735E}"/>
              </a:ext>
            </a:extLst>
          </p:cNvPr>
          <p:cNvSpPr/>
          <p:nvPr/>
        </p:nvSpPr>
        <p:spPr>
          <a:xfrm>
            <a:off x="1479261" y="4656367"/>
            <a:ext cx="6992813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2800" cap="none" spc="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Karbonhidratların görevleri ve önemli olaylardaki </a:t>
            </a:r>
          </a:p>
          <a:p>
            <a:pPr algn="ctr"/>
            <a:r>
              <a:rPr lang="tr-TR" sz="2800" cap="none" spc="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rolleri yeni anlaşılmaya başlamıştır.</a:t>
            </a:r>
          </a:p>
        </p:txBody>
      </p:sp>
      <p:sp>
        <p:nvSpPr>
          <p:cNvPr id="21" name="Ok: Sağ 20">
            <a:extLst>
              <a:ext uri="{FF2B5EF4-FFF2-40B4-BE49-F238E27FC236}">
                <a16:creationId xmlns:a16="http://schemas.microsoft.com/office/drawing/2014/main" id="{41C4A6E2-F165-4681-9437-6BA9BE2AD9D1}"/>
              </a:ext>
            </a:extLst>
          </p:cNvPr>
          <p:cNvSpPr/>
          <p:nvPr/>
        </p:nvSpPr>
        <p:spPr>
          <a:xfrm>
            <a:off x="973581" y="4703479"/>
            <a:ext cx="774182" cy="463557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2" name="Slayt Numarası Yer Tutucusu 21">
            <a:extLst>
              <a:ext uri="{FF2B5EF4-FFF2-40B4-BE49-F238E27FC236}">
                <a16:creationId xmlns:a16="http://schemas.microsoft.com/office/drawing/2014/main" id="{F348DF4C-F876-4989-9B62-4DED8AC01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z="1400" smtClean="0">
                <a:solidFill>
                  <a:schemeClr val="accent6">
                    <a:lumMod val="50000"/>
                  </a:schemeClr>
                </a:solidFill>
              </a:rPr>
              <a:t>4</a:t>
            </a:fld>
            <a:endParaRPr lang="tr-TR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204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EA028AC-CC98-43D3-BAC7-EFBBBCD4B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>
                <a:solidFill>
                  <a:schemeClr val="accent6">
                    <a:lumMod val="50000"/>
                  </a:schemeClr>
                </a:solidFill>
              </a:rPr>
              <a:t>Glikobiyoloji</a:t>
            </a:r>
            <a:r>
              <a:rPr lang="tr-TR" b="1" dirty="0">
                <a:solidFill>
                  <a:schemeClr val="accent6">
                    <a:lumMod val="50000"/>
                  </a:schemeClr>
                </a:solidFill>
              </a:rPr>
              <a:t> Nedir?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9B2A11C-028F-4143-81E9-2ADE762469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78301"/>
            <a:ext cx="3696840" cy="488018"/>
          </a:xfrm>
        </p:spPr>
        <p:txBody>
          <a:bodyPr>
            <a:normAutofit fontScale="92500"/>
          </a:bodyPr>
          <a:lstStyle/>
          <a:p>
            <a:r>
              <a:rPr lang="tr-TR" sz="2800" dirty="0"/>
              <a:t>Bu görevler arasında;</a:t>
            </a:r>
          </a:p>
        </p:txBody>
      </p:sp>
      <p:graphicFrame>
        <p:nvGraphicFramePr>
          <p:cNvPr id="4" name="Diyagram 3">
            <a:extLst>
              <a:ext uri="{FF2B5EF4-FFF2-40B4-BE49-F238E27FC236}">
                <a16:creationId xmlns:a16="http://schemas.microsoft.com/office/drawing/2014/main" id="{8CCA32AA-6667-4CFE-B04A-2CC6C467AE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5741323"/>
              </p:ext>
            </p:extLst>
          </p:nvPr>
        </p:nvGraphicFramePr>
        <p:xfrm>
          <a:off x="677334" y="2162875"/>
          <a:ext cx="7617910" cy="4513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8F96B62-0D23-4F08-87B9-475054655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90663" y="6065837"/>
            <a:ext cx="683339" cy="365125"/>
          </a:xfrm>
        </p:spPr>
        <p:txBody>
          <a:bodyPr/>
          <a:lstStyle/>
          <a:p>
            <a:fld id="{8C6542CA-B864-48F9-8376-DD940A2F43D7}" type="slidenum">
              <a:rPr lang="tr-TR" sz="1400" smtClean="0">
                <a:solidFill>
                  <a:schemeClr val="accent6">
                    <a:lumMod val="50000"/>
                  </a:schemeClr>
                </a:solidFill>
              </a:rPr>
              <a:t>5</a:t>
            </a:fld>
            <a:endParaRPr lang="tr-TR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521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829A50D-9E68-40DC-B482-EA2177F7D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72359"/>
          </a:xfrm>
        </p:spPr>
        <p:txBody>
          <a:bodyPr/>
          <a:lstStyle/>
          <a:p>
            <a:r>
              <a:rPr lang="tr-TR" b="1" dirty="0" err="1">
                <a:solidFill>
                  <a:schemeClr val="accent6">
                    <a:lumMod val="50000"/>
                  </a:schemeClr>
                </a:solidFill>
              </a:rPr>
              <a:t>Glikobiyoloji</a:t>
            </a:r>
            <a:r>
              <a:rPr lang="tr-TR" b="1" dirty="0">
                <a:solidFill>
                  <a:schemeClr val="accent6">
                    <a:lumMod val="50000"/>
                  </a:schemeClr>
                </a:solidFill>
              </a:rPr>
              <a:t> Nedir?</a:t>
            </a:r>
            <a:endParaRPr lang="tr-TR" dirty="0"/>
          </a:p>
        </p:txBody>
      </p:sp>
      <p:graphicFrame>
        <p:nvGraphicFramePr>
          <p:cNvPr id="8" name="Diyagram 7">
            <a:extLst>
              <a:ext uri="{FF2B5EF4-FFF2-40B4-BE49-F238E27FC236}">
                <a16:creationId xmlns:a16="http://schemas.microsoft.com/office/drawing/2014/main" id="{71EFFC6C-71F5-4F44-9406-D4A93B4BDF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7880373"/>
              </p:ext>
            </p:extLst>
          </p:nvPr>
        </p:nvGraphicFramePr>
        <p:xfrm>
          <a:off x="677334" y="1978015"/>
          <a:ext cx="7521905" cy="12854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Dikdörtgen 8">
            <a:extLst>
              <a:ext uri="{FF2B5EF4-FFF2-40B4-BE49-F238E27FC236}">
                <a16:creationId xmlns:a16="http://schemas.microsoft.com/office/drawing/2014/main" id="{1B554119-5214-42FA-8473-4CAC8296CEA4}"/>
              </a:ext>
            </a:extLst>
          </p:cNvPr>
          <p:cNvSpPr/>
          <p:nvPr/>
        </p:nvSpPr>
        <p:spPr>
          <a:xfrm>
            <a:off x="440851" y="1577904"/>
            <a:ext cx="2144693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2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/>
              </a:rPr>
              <a:t>19-20. yüzyıl</a:t>
            </a:r>
          </a:p>
        </p:txBody>
      </p:sp>
      <p:sp>
        <p:nvSpPr>
          <p:cNvPr id="10" name="Slayt Numarası Yer Tutucusu 9">
            <a:extLst>
              <a:ext uri="{FF2B5EF4-FFF2-40B4-BE49-F238E27FC236}">
                <a16:creationId xmlns:a16="http://schemas.microsoft.com/office/drawing/2014/main" id="{B9595F4C-164B-4A7E-86AA-FAE654E64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z="1400" smtClean="0">
                <a:solidFill>
                  <a:schemeClr val="accent6">
                    <a:lumMod val="50000"/>
                  </a:schemeClr>
                </a:solidFill>
              </a:rPr>
              <a:t>6</a:t>
            </a:fld>
            <a:endParaRPr lang="tr-TR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12" name="Diyagram 11">
            <a:extLst>
              <a:ext uri="{FF2B5EF4-FFF2-40B4-BE49-F238E27FC236}">
                <a16:creationId xmlns:a16="http://schemas.microsoft.com/office/drawing/2014/main" id="{580D9CEE-DC28-44AC-99C4-E640DA9832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5687244"/>
              </p:ext>
            </p:extLst>
          </p:nvPr>
        </p:nvGraphicFramePr>
        <p:xfrm>
          <a:off x="677333" y="4334348"/>
          <a:ext cx="7521905" cy="18656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3" name="Dikdörtgen 12">
            <a:extLst>
              <a:ext uri="{FF2B5EF4-FFF2-40B4-BE49-F238E27FC236}">
                <a16:creationId xmlns:a16="http://schemas.microsoft.com/office/drawing/2014/main" id="{75FC6733-5111-4FBD-91BD-784E010E1FB0}"/>
              </a:ext>
            </a:extLst>
          </p:cNvPr>
          <p:cNvSpPr/>
          <p:nvPr/>
        </p:nvSpPr>
        <p:spPr>
          <a:xfrm>
            <a:off x="440851" y="3872683"/>
            <a:ext cx="2144693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2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/>
              </a:rPr>
              <a:t>1960’lı yıllar</a:t>
            </a:r>
          </a:p>
        </p:txBody>
      </p:sp>
    </p:spTree>
    <p:extLst>
      <p:ext uri="{BB962C8B-B14F-4D97-AF65-F5344CB8AC3E}">
        <p14:creationId xmlns:p14="http://schemas.microsoft.com/office/powerpoint/2010/main" val="2026117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EA028AC-CC98-43D3-BAC7-EFBBBCD4B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25" y="372646"/>
            <a:ext cx="3642418" cy="667407"/>
          </a:xfrm>
        </p:spPr>
        <p:txBody>
          <a:bodyPr>
            <a:normAutofit fontScale="90000"/>
          </a:bodyPr>
          <a:lstStyle/>
          <a:p>
            <a:r>
              <a:rPr lang="tr-TR" sz="3200" b="1" dirty="0" err="1">
                <a:solidFill>
                  <a:schemeClr val="accent6">
                    <a:lumMod val="50000"/>
                  </a:schemeClr>
                </a:solidFill>
              </a:rPr>
              <a:t>Glikobiyoloji</a:t>
            </a:r>
            <a:r>
              <a:rPr lang="tr-TR" sz="3200" b="1" dirty="0">
                <a:solidFill>
                  <a:schemeClr val="accent6">
                    <a:lumMod val="50000"/>
                  </a:schemeClr>
                </a:solidFill>
              </a:rPr>
              <a:t> Nedir?</a:t>
            </a:r>
            <a:endParaRPr lang="tr-TR" sz="320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8F96B62-0D23-4F08-87B9-475054655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z="1400" smtClean="0">
                <a:solidFill>
                  <a:schemeClr val="accent6">
                    <a:lumMod val="50000"/>
                  </a:schemeClr>
                </a:solidFill>
              </a:rPr>
              <a:t>7</a:t>
            </a:fld>
            <a:endParaRPr lang="tr-TR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56051B66-4A49-4C43-A096-B1200FCA08D0}"/>
              </a:ext>
            </a:extLst>
          </p:cNvPr>
          <p:cNvSpPr/>
          <p:nvPr/>
        </p:nvSpPr>
        <p:spPr>
          <a:xfrm>
            <a:off x="530923" y="1777467"/>
            <a:ext cx="213124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Glikobiyoloji</a:t>
            </a:r>
            <a:endParaRPr lang="tr-TR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4590B0C3-94ED-41F3-8E3F-F78B7215D29C}"/>
              </a:ext>
            </a:extLst>
          </p:cNvPr>
          <p:cNvSpPr/>
          <p:nvPr/>
        </p:nvSpPr>
        <p:spPr>
          <a:xfrm>
            <a:off x="3471938" y="1264962"/>
            <a:ext cx="407836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Şeker zincirlerinin yapılarını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3358A35D-982B-462A-8208-558582C4CB58}"/>
              </a:ext>
            </a:extLst>
          </p:cNvPr>
          <p:cNvSpPr/>
          <p:nvPr/>
        </p:nvSpPr>
        <p:spPr>
          <a:xfrm>
            <a:off x="4176751" y="1662055"/>
            <a:ext cx="238719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Biyosentezlerini</a:t>
            </a:r>
            <a:endParaRPr lang="tr-TR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841EBE95-C55E-4AFB-B19B-25813392DA21}"/>
              </a:ext>
            </a:extLst>
          </p:cNvPr>
          <p:cNvSpPr/>
          <p:nvPr/>
        </p:nvSpPr>
        <p:spPr>
          <a:xfrm>
            <a:off x="3810943" y="2017218"/>
            <a:ext cx="295305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Biyolojik görevlerini</a:t>
            </a:r>
          </a:p>
        </p:txBody>
      </p:sp>
      <p:sp>
        <p:nvSpPr>
          <p:cNvPr id="13" name="Ok: Sağ 12">
            <a:extLst>
              <a:ext uri="{FF2B5EF4-FFF2-40B4-BE49-F238E27FC236}">
                <a16:creationId xmlns:a16="http://schemas.microsoft.com/office/drawing/2014/main" id="{6B509437-A9CF-4DCA-B5D2-79E0A56E82C3}"/>
              </a:ext>
            </a:extLst>
          </p:cNvPr>
          <p:cNvSpPr/>
          <p:nvPr/>
        </p:nvSpPr>
        <p:spPr>
          <a:xfrm>
            <a:off x="2662170" y="1692358"/>
            <a:ext cx="691888" cy="667406"/>
          </a:xfrm>
          <a:prstGeom prst="rightArrow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017CA500-C80E-4BA2-9F0E-56658F3A4657}"/>
              </a:ext>
            </a:extLst>
          </p:cNvPr>
          <p:cNvSpPr/>
          <p:nvPr/>
        </p:nvSpPr>
        <p:spPr>
          <a:xfrm>
            <a:off x="8066256" y="1831938"/>
            <a:ext cx="292714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Yeni araştırma alanı</a:t>
            </a:r>
          </a:p>
        </p:txBody>
      </p:sp>
      <p:sp>
        <p:nvSpPr>
          <p:cNvPr id="15" name="Ok: Sağ 14">
            <a:extLst>
              <a:ext uri="{FF2B5EF4-FFF2-40B4-BE49-F238E27FC236}">
                <a16:creationId xmlns:a16="http://schemas.microsoft.com/office/drawing/2014/main" id="{4F15A9D3-12FE-4BE5-8548-BD212B51346D}"/>
              </a:ext>
            </a:extLst>
          </p:cNvPr>
          <p:cNvSpPr/>
          <p:nvPr/>
        </p:nvSpPr>
        <p:spPr>
          <a:xfrm>
            <a:off x="7220882" y="1728462"/>
            <a:ext cx="691888" cy="667406"/>
          </a:xfrm>
          <a:prstGeom prst="rightArrow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İçerik Yer Tutucusu 2">
            <a:extLst>
              <a:ext uri="{FF2B5EF4-FFF2-40B4-BE49-F238E27FC236}">
                <a16:creationId xmlns:a16="http://schemas.microsoft.com/office/drawing/2014/main" id="{17F1B625-C26C-48EF-A271-32DB1A003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179" y="3370531"/>
            <a:ext cx="4609306" cy="74905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tr-TR" sz="2000" b="1" dirty="0" err="1"/>
              <a:t>Glikan</a:t>
            </a:r>
            <a:r>
              <a:rPr lang="tr-TR" sz="2000" b="1" dirty="0"/>
              <a:t> sentezi veya parçalanmasından sorumlu proteinlerin </a:t>
            </a:r>
            <a:r>
              <a:rPr lang="tr-TR" sz="2000" b="1" dirty="0" err="1"/>
              <a:t>enzimolojisinden</a:t>
            </a:r>
            <a:endParaRPr lang="tr-TR" sz="2000" b="1" dirty="0"/>
          </a:p>
        </p:txBody>
      </p:sp>
      <p:sp>
        <p:nvSpPr>
          <p:cNvPr id="17" name="İçerik Yer Tutucusu 2">
            <a:extLst>
              <a:ext uri="{FF2B5EF4-FFF2-40B4-BE49-F238E27FC236}">
                <a16:creationId xmlns:a16="http://schemas.microsoft.com/office/drawing/2014/main" id="{A702524D-714E-42F7-AE42-E8A40A9E2FB8}"/>
              </a:ext>
            </a:extLst>
          </p:cNvPr>
          <p:cNvSpPr txBox="1">
            <a:spLocks/>
          </p:cNvSpPr>
          <p:nvPr/>
        </p:nvSpPr>
        <p:spPr>
          <a:xfrm>
            <a:off x="3746355" y="3429000"/>
            <a:ext cx="2349645" cy="15371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endParaRPr lang="tr-TR" b="1" dirty="0"/>
          </a:p>
        </p:txBody>
      </p:sp>
      <p:sp>
        <p:nvSpPr>
          <p:cNvPr id="20" name="İçerik Yer Tutucusu 2">
            <a:extLst>
              <a:ext uri="{FF2B5EF4-FFF2-40B4-BE49-F238E27FC236}">
                <a16:creationId xmlns:a16="http://schemas.microsoft.com/office/drawing/2014/main" id="{6F46820A-BBBE-4359-BA85-E95E6DF613FA}"/>
              </a:ext>
            </a:extLst>
          </p:cNvPr>
          <p:cNvSpPr txBox="1">
            <a:spLocks/>
          </p:cNvSpPr>
          <p:nvPr/>
        </p:nvSpPr>
        <p:spPr>
          <a:xfrm>
            <a:off x="6096000" y="3321141"/>
            <a:ext cx="5023378" cy="10444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tr-TR" sz="2000" b="1" dirty="0"/>
              <a:t>Şekerlerin görevlerine ve çeşitliliğinin incelenmesine </a:t>
            </a:r>
          </a:p>
        </p:txBody>
      </p:sp>
      <p:sp>
        <p:nvSpPr>
          <p:cNvPr id="21" name="Ok: Şeritli Sağ 20">
            <a:extLst>
              <a:ext uri="{FF2B5EF4-FFF2-40B4-BE49-F238E27FC236}">
                <a16:creationId xmlns:a16="http://schemas.microsoft.com/office/drawing/2014/main" id="{32A1E853-BEFA-44E7-9B6A-DD8BDA3F569E}"/>
              </a:ext>
            </a:extLst>
          </p:cNvPr>
          <p:cNvSpPr/>
          <p:nvPr/>
        </p:nvSpPr>
        <p:spPr>
          <a:xfrm>
            <a:off x="4651708" y="3452178"/>
            <a:ext cx="1271521" cy="667406"/>
          </a:xfrm>
          <a:prstGeom prst="stripedRightArrow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aphicFrame>
        <p:nvGraphicFramePr>
          <p:cNvPr id="23" name="Diyagram 22">
            <a:extLst>
              <a:ext uri="{FF2B5EF4-FFF2-40B4-BE49-F238E27FC236}">
                <a16:creationId xmlns:a16="http://schemas.microsoft.com/office/drawing/2014/main" id="{DBFD005A-895E-40D4-93A0-29E374A35D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6772052"/>
              </p:ext>
            </p:extLst>
          </p:nvPr>
        </p:nvGraphicFramePr>
        <p:xfrm>
          <a:off x="2003784" y="4887035"/>
          <a:ext cx="7014667" cy="1605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27" name="Düz Bağlayıcı 26">
            <a:extLst>
              <a:ext uri="{FF2B5EF4-FFF2-40B4-BE49-F238E27FC236}">
                <a16:creationId xmlns:a16="http://schemas.microsoft.com/office/drawing/2014/main" id="{CD331494-BE0A-4617-A827-5C27946E2B41}"/>
              </a:ext>
            </a:extLst>
          </p:cNvPr>
          <p:cNvCxnSpPr>
            <a:cxnSpLocks/>
          </p:cNvCxnSpPr>
          <p:nvPr/>
        </p:nvCxnSpPr>
        <p:spPr>
          <a:xfrm flipV="1">
            <a:off x="530923" y="2739803"/>
            <a:ext cx="10394580" cy="6323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Düz Bağlayıcı 29">
            <a:extLst>
              <a:ext uri="{FF2B5EF4-FFF2-40B4-BE49-F238E27FC236}">
                <a16:creationId xmlns:a16="http://schemas.microsoft.com/office/drawing/2014/main" id="{288F5C36-CFBD-4523-AD17-8F517820ADE3}"/>
              </a:ext>
            </a:extLst>
          </p:cNvPr>
          <p:cNvCxnSpPr>
            <a:cxnSpLocks/>
          </p:cNvCxnSpPr>
          <p:nvPr/>
        </p:nvCxnSpPr>
        <p:spPr>
          <a:xfrm flipV="1">
            <a:off x="530923" y="4543171"/>
            <a:ext cx="10394580" cy="6323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7365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C74B38B-3D62-4FD2-AD3A-ED65791BB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444" y="609600"/>
            <a:ext cx="8596668" cy="935421"/>
          </a:xfrm>
        </p:spPr>
        <p:txBody>
          <a:bodyPr>
            <a:normAutofit/>
          </a:bodyPr>
          <a:lstStyle/>
          <a:p>
            <a:r>
              <a:rPr lang="tr-TR" sz="3200" b="1" dirty="0">
                <a:solidFill>
                  <a:schemeClr val="accent6">
                    <a:lumMod val="50000"/>
                  </a:schemeClr>
                </a:solidFill>
              </a:rPr>
              <a:t>Yeniden düzenlenen bilgi akış şeması</a:t>
            </a:r>
            <a:endParaRPr lang="tr-TR" sz="32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1AFE1C8-E6CD-4495-8F5D-7518096D7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443" y="1545020"/>
            <a:ext cx="9460964" cy="2500037"/>
          </a:xfrm>
        </p:spPr>
        <p:txBody>
          <a:bodyPr>
            <a:noAutofit/>
          </a:bodyPr>
          <a:lstStyle/>
          <a:p>
            <a:r>
              <a:rPr lang="tr-TR" sz="2400" dirty="0"/>
              <a:t>Moleküler biyolojide bilgi akış yönünün uzun zamandır</a:t>
            </a:r>
          </a:p>
          <a:p>
            <a:pPr marL="0" indent="0">
              <a:buNone/>
            </a:pPr>
            <a:r>
              <a:rPr lang="tr-TR" sz="2400" dirty="0"/>
              <a:t>        DNA → RNA → Protein → Hücre      şeklinde olduğu bilinir.</a:t>
            </a:r>
          </a:p>
          <a:p>
            <a:r>
              <a:rPr lang="tr-TR" sz="2400" dirty="0"/>
              <a:t>Yeni bilgiler ışığında bu akış, şekerlerin rolleri de göz önüne alınarak tekrar düzenlenmiştir.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580894E-E180-4928-B787-CAF6F914C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z="1400" smtClean="0">
                <a:solidFill>
                  <a:schemeClr val="accent6">
                    <a:lumMod val="50000"/>
                  </a:schemeClr>
                </a:solidFill>
              </a:rPr>
              <a:t>8</a:t>
            </a:fld>
            <a:endParaRPr lang="tr-TR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97BE34D7-A569-4DCD-BC21-E2542914B9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1377" y="3735786"/>
            <a:ext cx="5917123" cy="26707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4435297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DC9E8A7-8C84-4BA3-BE93-29790B7D3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>
                <a:solidFill>
                  <a:schemeClr val="accent6">
                    <a:lumMod val="50000"/>
                  </a:schemeClr>
                </a:solidFill>
              </a:rPr>
              <a:t>Glikozilasyon</a:t>
            </a:r>
            <a:r>
              <a:rPr lang="tr-TR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2C92960-C663-4A41-91DB-8218FE62FD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354" y="1819627"/>
            <a:ext cx="8125703" cy="4054231"/>
          </a:xfrm>
        </p:spPr>
        <p:txBody>
          <a:bodyPr>
            <a:noAutofit/>
          </a:bodyPr>
          <a:lstStyle/>
          <a:p>
            <a:pPr>
              <a:buClr>
                <a:schemeClr val="accent6">
                  <a:lumMod val="50000"/>
                </a:schemeClr>
              </a:buClr>
              <a:buSzPct val="87000"/>
              <a:buFont typeface="Wingdings" panose="05000000000000000000" pitchFamily="2" charset="2"/>
              <a:buChar char="v"/>
            </a:pPr>
            <a:r>
              <a:rPr lang="tr-TR" sz="2400" dirty="0" err="1"/>
              <a:t>Oligosakkaritlerin</a:t>
            </a:r>
            <a:r>
              <a:rPr lang="tr-TR" sz="2400" dirty="0"/>
              <a:t> proteinlere bağlanarak </a:t>
            </a:r>
            <a:r>
              <a:rPr lang="tr-TR" sz="2400" dirty="0" err="1"/>
              <a:t>glikoproteinleri</a:t>
            </a:r>
            <a:r>
              <a:rPr lang="tr-TR" sz="2400" dirty="0"/>
              <a:t> oluşturması işlemine </a:t>
            </a:r>
            <a:r>
              <a:rPr lang="tr-TR" sz="2400" b="1" dirty="0" err="1"/>
              <a:t>glikozilasyon</a:t>
            </a:r>
            <a:r>
              <a:rPr lang="tr-TR" sz="2400" dirty="0"/>
              <a:t> denir.</a:t>
            </a:r>
          </a:p>
          <a:p>
            <a:pPr marL="0" indent="0">
              <a:buClr>
                <a:schemeClr val="accent6">
                  <a:lumMod val="50000"/>
                </a:schemeClr>
              </a:buClr>
              <a:buSzPct val="87000"/>
              <a:buNone/>
            </a:pPr>
            <a:endParaRPr lang="tr-TR" sz="2400" dirty="0"/>
          </a:p>
          <a:p>
            <a:pPr>
              <a:buClr>
                <a:schemeClr val="accent6">
                  <a:lumMod val="50000"/>
                </a:schemeClr>
              </a:buClr>
              <a:buSzPct val="87000"/>
              <a:buFont typeface="Wingdings" panose="05000000000000000000" pitchFamily="2" charset="2"/>
              <a:buChar char="v"/>
            </a:pPr>
            <a:r>
              <a:rPr lang="tr-TR" sz="2400" dirty="0" err="1"/>
              <a:t>Glikozilasyon</a:t>
            </a:r>
            <a:r>
              <a:rPr lang="tr-TR" sz="2400" dirty="0"/>
              <a:t>, </a:t>
            </a:r>
            <a:r>
              <a:rPr lang="tr-TR" sz="2400" dirty="0" err="1"/>
              <a:t>translasyon</a:t>
            </a:r>
            <a:r>
              <a:rPr lang="tr-TR" sz="2400" dirty="0"/>
              <a:t> ile aynı zamanda veya </a:t>
            </a:r>
            <a:r>
              <a:rPr lang="tr-TR" sz="2400" dirty="0" err="1"/>
              <a:t>postranslasyonel</a:t>
            </a:r>
            <a:r>
              <a:rPr lang="tr-TR" sz="2400" dirty="0"/>
              <a:t> oluşan bir modifikasyondur.</a:t>
            </a:r>
          </a:p>
          <a:p>
            <a:pPr marL="0" indent="0">
              <a:buClr>
                <a:schemeClr val="accent6">
                  <a:lumMod val="50000"/>
                </a:schemeClr>
              </a:buClr>
              <a:buSzPct val="87000"/>
              <a:buNone/>
            </a:pPr>
            <a:endParaRPr lang="tr-TR" sz="2400" dirty="0"/>
          </a:p>
          <a:p>
            <a:pPr>
              <a:buClr>
                <a:schemeClr val="accent6">
                  <a:lumMod val="50000"/>
                </a:schemeClr>
              </a:buClr>
              <a:buSzPct val="87000"/>
              <a:buFont typeface="Wingdings" panose="05000000000000000000" pitchFamily="2" charset="2"/>
              <a:buChar char="v"/>
            </a:pPr>
            <a:r>
              <a:rPr lang="tr-TR" sz="2400" dirty="0" err="1"/>
              <a:t>Endoplazmik</a:t>
            </a:r>
            <a:r>
              <a:rPr lang="tr-TR" sz="2400" dirty="0"/>
              <a:t> </a:t>
            </a:r>
            <a:r>
              <a:rPr lang="tr-TR" sz="2400" dirty="0" err="1"/>
              <a:t>retikulumda</a:t>
            </a:r>
            <a:r>
              <a:rPr lang="tr-TR" sz="2400" dirty="0"/>
              <a:t> sentezlenen proteinlerin çoğunluğu </a:t>
            </a:r>
            <a:r>
              <a:rPr lang="tr-TR" sz="2400" dirty="0" err="1"/>
              <a:t>glikozilasyona</a:t>
            </a:r>
            <a:r>
              <a:rPr lang="tr-TR" sz="2400" dirty="0"/>
              <a:t> uğrar.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61BB68C-F61A-4ABF-BB0E-8DF592F99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057" y="6137330"/>
            <a:ext cx="495945" cy="470636"/>
          </a:xfrm>
        </p:spPr>
        <p:txBody>
          <a:bodyPr/>
          <a:lstStyle/>
          <a:p>
            <a:fld id="{8C6542CA-B864-48F9-8376-DD940A2F43D7}" type="slidenum">
              <a:rPr lang="tr-TR" sz="1400" smtClean="0">
                <a:solidFill>
                  <a:schemeClr val="accent6">
                    <a:lumMod val="50000"/>
                  </a:schemeClr>
                </a:solidFill>
              </a:rPr>
              <a:t>9</a:t>
            </a:fld>
            <a:endParaRPr lang="tr-TR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9249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DC9E8A7-8C84-4BA3-BE93-29790B7D3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>
                <a:solidFill>
                  <a:schemeClr val="accent6">
                    <a:lumMod val="50000"/>
                  </a:schemeClr>
                </a:solidFill>
              </a:rPr>
              <a:t>Glikozilasyon</a:t>
            </a:r>
            <a:r>
              <a:rPr lang="tr-TR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2C92960-C663-4A41-91DB-8218FE62FD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5153" y="1930400"/>
            <a:ext cx="5825938" cy="3181312"/>
          </a:xfrm>
        </p:spPr>
        <p:txBody>
          <a:bodyPr>
            <a:normAutofit lnSpcReduction="10000"/>
          </a:bodyPr>
          <a:lstStyle/>
          <a:p>
            <a:pPr>
              <a:buClr>
                <a:schemeClr val="accent6">
                  <a:lumMod val="50000"/>
                </a:schemeClr>
              </a:buClr>
              <a:buSzPct val="87000"/>
              <a:buFont typeface="Wingdings" panose="05000000000000000000" pitchFamily="2" charset="2"/>
              <a:buChar char="v"/>
            </a:pPr>
            <a:r>
              <a:rPr lang="tr-TR" sz="2400" dirty="0" err="1"/>
              <a:t>Glikan</a:t>
            </a:r>
            <a:r>
              <a:rPr lang="tr-TR" sz="2400" dirty="0"/>
              <a:t> zincirleri iki farklı şekilde protein üzerine eklenebilir. </a:t>
            </a:r>
          </a:p>
          <a:p>
            <a:pPr>
              <a:buClr>
                <a:schemeClr val="accent6">
                  <a:lumMod val="50000"/>
                </a:schemeClr>
              </a:buClr>
              <a:buSzPct val="87000"/>
              <a:buFont typeface="Wingdings" panose="05000000000000000000" pitchFamily="2" charset="2"/>
              <a:buChar char="§"/>
            </a:pPr>
            <a:r>
              <a:rPr lang="tr-T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Serin </a:t>
            </a:r>
          </a:p>
          <a:p>
            <a:pPr marL="0" indent="0">
              <a:buClr>
                <a:schemeClr val="accent6">
                  <a:lumMod val="50000"/>
                </a:schemeClr>
              </a:buClr>
              <a:buSzPct val="87000"/>
              <a:buNone/>
            </a:pPr>
            <a:r>
              <a:rPr lang="tr-T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tr-TR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Triyonin</a:t>
            </a:r>
            <a:r>
              <a:rPr lang="tr-T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O-bağlı </a:t>
            </a:r>
            <a:r>
              <a:rPr lang="tr-TR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glikozilasyon</a:t>
            </a:r>
            <a:endParaRPr lang="tr-T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Clr>
                <a:schemeClr val="accent6">
                  <a:lumMod val="50000"/>
                </a:schemeClr>
              </a:buClr>
              <a:buSzPct val="87000"/>
              <a:buNone/>
            </a:pPr>
            <a:r>
              <a:rPr lang="tr-T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tr-TR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Prolin</a:t>
            </a:r>
            <a:endParaRPr lang="tr-T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Clr>
                <a:schemeClr val="accent6">
                  <a:lumMod val="50000"/>
                </a:schemeClr>
              </a:buClr>
              <a:buSzPct val="87000"/>
              <a:buNone/>
            </a:pPr>
            <a:endParaRPr lang="tr-T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SzPct val="87000"/>
              <a:buFont typeface="Wingdings" panose="05000000000000000000" pitchFamily="2" charset="2"/>
              <a:buChar char="§"/>
            </a:pPr>
            <a:r>
              <a:rPr lang="tr-TR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Asparajin</a:t>
            </a:r>
            <a:r>
              <a:rPr lang="tr-T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N-bağlı </a:t>
            </a:r>
            <a:r>
              <a:rPr lang="tr-TR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glikozilasyon</a:t>
            </a:r>
            <a:endParaRPr lang="tr-T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Clr>
                <a:schemeClr val="accent6">
                  <a:lumMod val="50000"/>
                </a:schemeClr>
              </a:buClr>
              <a:buSzPct val="87000"/>
              <a:buNone/>
            </a:pPr>
            <a:endParaRPr lang="tr-T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SzPct val="87000"/>
              <a:buFont typeface="+mj-lt"/>
              <a:buAutoNum type="arabicPeriod"/>
            </a:pP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61BB68C-F61A-4ABF-BB0E-8DF592F99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057" y="6137330"/>
            <a:ext cx="495945" cy="470636"/>
          </a:xfrm>
        </p:spPr>
        <p:txBody>
          <a:bodyPr/>
          <a:lstStyle/>
          <a:p>
            <a:fld id="{8C6542CA-B864-48F9-8376-DD940A2F43D7}" type="slidenum">
              <a:rPr lang="tr-TR" sz="1400" smtClean="0">
                <a:solidFill>
                  <a:schemeClr val="accent6">
                    <a:lumMod val="50000"/>
                  </a:schemeClr>
                </a:solidFill>
              </a:rPr>
              <a:t>10</a:t>
            </a:fld>
            <a:endParaRPr lang="tr-TR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D1BDA25F-59A5-49A0-AB23-760ED618FB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1664637"/>
            <a:ext cx="4259080" cy="430961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Sağ Ayraç 7">
            <a:extLst>
              <a:ext uri="{FF2B5EF4-FFF2-40B4-BE49-F238E27FC236}">
                <a16:creationId xmlns:a16="http://schemas.microsoft.com/office/drawing/2014/main" id="{BE828AE7-5479-474B-B2EC-B382E7DB484F}"/>
              </a:ext>
            </a:extLst>
          </p:cNvPr>
          <p:cNvSpPr/>
          <p:nvPr/>
        </p:nvSpPr>
        <p:spPr>
          <a:xfrm>
            <a:off x="6942475" y="2952858"/>
            <a:ext cx="604434" cy="836908"/>
          </a:xfrm>
          <a:prstGeom prst="righ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7" name="Düz Ok Bağlayıcısı 6">
            <a:extLst>
              <a:ext uri="{FF2B5EF4-FFF2-40B4-BE49-F238E27FC236}">
                <a16:creationId xmlns:a16="http://schemas.microsoft.com/office/drawing/2014/main" id="{DF8714F8-EE04-465E-AF7B-2EFD1F4C5D87}"/>
              </a:ext>
            </a:extLst>
          </p:cNvPr>
          <p:cNvCxnSpPr/>
          <p:nvPr/>
        </p:nvCxnSpPr>
        <p:spPr>
          <a:xfrm>
            <a:off x="7081960" y="4773478"/>
            <a:ext cx="60443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Dikdörtgen 8">
            <a:extLst>
              <a:ext uri="{FF2B5EF4-FFF2-40B4-BE49-F238E27FC236}">
                <a16:creationId xmlns:a16="http://schemas.microsoft.com/office/drawing/2014/main" id="{98A4A3BA-23BB-454C-8249-F0535FB8EA13}"/>
              </a:ext>
            </a:extLst>
          </p:cNvPr>
          <p:cNvSpPr/>
          <p:nvPr/>
        </p:nvSpPr>
        <p:spPr>
          <a:xfrm>
            <a:off x="5909377" y="5359735"/>
            <a:ext cx="286868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2400" dirty="0" err="1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Glikoziltransferaz</a:t>
            </a:r>
            <a:endParaRPr lang="tr-TR" sz="2400" cap="none" spc="0" dirty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995979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4264F12B-7005-46C3-9D7E-7005D7D3E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z="1400" smtClean="0">
                <a:solidFill>
                  <a:schemeClr val="accent6">
                    <a:lumMod val="50000"/>
                  </a:schemeClr>
                </a:solidFill>
              </a:rPr>
              <a:t>11</a:t>
            </a:fld>
            <a:endParaRPr lang="tr-TR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83D922D9-13E1-45EC-A669-61943E1F50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7645" y="386666"/>
            <a:ext cx="6424528" cy="34799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DD5D4384-758F-49BA-8C98-4A2BC46485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7645" y="4111745"/>
            <a:ext cx="2123630" cy="23595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A5B9CA14-6894-4F05-B327-69A6604EB3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9721" y="4111745"/>
            <a:ext cx="2892452" cy="22763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C8DEE254-F2B8-492D-B646-9132AA4130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5334" y="4250903"/>
            <a:ext cx="975284" cy="1325114"/>
          </a:xfrm>
          <a:prstGeom prst="rect">
            <a:avLst/>
          </a:prstGeom>
        </p:spPr>
      </p:pic>
      <p:sp>
        <p:nvSpPr>
          <p:cNvPr id="20" name="Ok: Aşağı 19">
            <a:extLst>
              <a:ext uri="{FF2B5EF4-FFF2-40B4-BE49-F238E27FC236}">
                <a16:creationId xmlns:a16="http://schemas.microsoft.com/office/drawing/2014/main" id="{CDB7E546-40A7-482D-B84A-89F76CC1FE98}"/>
              </a:ext>
            </a:extLst>
          </p:cNvPr>
          <p:cNvSpPr/>
          <p:nvPr/>
        </p:nvSpPr>
        <p:spPr>
          <a:xfrm rot="1500000">
            <a:off x="2867186" y="3657600"/>
            <a:ext cx="356461" cy="543437"/>
          </a:xfrm>
          <a:prstGeom prst="down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1" name="Ok: Aşağı 20">
            <a:extLst>
              <a:ext uri="{FF2B5EF4-FFF2-40B4-BE49-F238E27FC236}">
                <a16:creationId xmlns:a16="http://schemas.microsoft.com/office/drawing/2014/main" id="{48772384-71CA-4E92-87AD-9F103DDFCBFD}"/>
              </a:ext>
            </a:extLst>
          </p:cNvPr>
          <p:cNvSpPr/>
          <p:nvPr/>
        </p:nvSpPr>
        <p:spPr>
          <a:xfrm rot="-780000">
            <a:off x="6077716" y="3657599"/>
            <a:ext cx="356461" cy="543437"/>
          </a:xfrm>
          <a:prstGeom prst="down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14069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DC9E8A7-8C84-4BA3-BE93-29790B7D3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>
                <a:solidFill>
                  <a:schemeClr val="accent6">
                    <a:lumMod val="50000"/>
                  </a:schemeClr>
                </a:solidFill>
              </a:rPr>
              <a:t>Glikozilasyon</a:t>
            </a:r>
            <a:r>
              <a:rPr lang="tr-TR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61BB68C-F61A-4ABF-BB0E-8DF592F99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057" y="6137330"/>
            <a:ext cx="495945" cy="470636"/>
          </a:xfrm>
        </p:spPr>
        <p:txBody>
          <a:bodyPr/>
          <a:lstStyle/>
          <a:p>
            <a:fld id="{8C6542CA-B864-48F9-8376-DD940A2F43D7}" type="slidenum">
              <a:rPr lang="tr-TR" sz="1400" smtClean="0">
                <a:solidFill>
                  <a:schemeClr val="accent6">
                    <a:lumMod val="50000"/>
                  </a:schemeClr>
                </a:solidFill>
              </a:rPr>
              <a:t>12</a:t>
            </a:fld>
            <a:endParaRPr lang="tr-TR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368A134C-4EA6-4C1B-8348-F468730EFE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9740" y="1452167"/>
            <a:ext cx="6575873" cy="42924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Metin kutusu 9">
            <a:extLst>
              <a:ext uri="{FF2B5EF4-FFF2-40B4-BE49-F238E27FC236}">
                <a16:creationId xmlns:a16="http://schemas.microsoft.com/office/drawing/2014/main" id="{5602F4E6-FBAF-4B26-A5A2-8D969D307269}"/>
              </a:ext>
            </a:extLst>
          </p:cNvPr>
          <p:cNvSpPr txBox="1"/>
          <p:nvPr/>
        </p:nvSpPr>
        <p:spPr>
          <a:xfrm>
            <a:off x="1707259" y="5952664"/>
            <a:ext cx="6220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/>
              <a:t>Temel şeker birimleri ile N- ve O- Glikozilasyon tipleri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724382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CB025F3-6735-4934-A4CB-7B914126A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>
                <a:solidFill>
                  <a:schemeClr val="accent6">
                    <a:lumMod val="50000"/>
                  </a:schemeClr>
                </a:solidFill>
              </a:rPr>
              <a:t>Glikozilasyon</a:t>
            </a:r>
            <a:r>
              <a:rPr lang="tr-TR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07D82DD-C886-435A-B938-04D50B444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z="1300" smtClean="0">
                <a:solidFill>
                  <a:schemeClr val="accent6">
                    <a:lumMod val="50000"/>
                  </a:schemeClr>
                </a:solidFill>
              </a:rPr>
              <a:t>13</a:t>
            </a:fld>
            <a:endParaRPr lang="tr-TR" sz="13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745E5D2D-C681-484A-99BA-F14087EDF5B8}"/>
              </a:ext>
            </a:extLst>
          </p:cNvPr>
          <p:cNvSpPr txBox="1"/>
          <p:nvPr/>
        </p:nvSpPr>
        <p:spPr>
          <a:xfrm>
            <a:off x="2061987" y="5854592"/>
            <a:ext cx="6106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800" b="0" i="0" u="none" strike="noStrike" baseline="0" dirty="0" err="1">
                <a:latin typeface="Times New Roman" panose="02020603050405020304" pitchFamily="18" charset="0"/>
              </a:rPr>
              <a:t>Glikozilasyon</a:t>
            </a:r>
            <a:r>
              <a:rPr lang="tr-TR" sz="1800" b="0" i="0" u="none" strike="noStrike" baseline="0" dirty="0">
                <a:latin typeface="Times New Roman" panose="02020603050405020304" pitchFamily="18" charset="0"/>
              </a:rPr>
              <a:t> sürecinde </a:t>
            </a:r>
            <a:r>
              <a:rPr lang="tr-TR" sz="1800" b="0" i="0" u="none" strike="noStrike" baseline="0" dirty="0" err="1">
                <a:latin typeface="Times New Roman" panose="02020603050405020304" pitchFamily="18" charset="0"/>
              </a:rPr>
              <a:t>glikan</a:t>
            </a:r>
            <a:r>
              <a:rPr lang="tr-TR" sz="1800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tr-TR" sz="1800" b="0" i="0" u="none" strike="noStrike" baseline="0" dirty="0" err="1">
                <a:latin typeface="Times New Roman" panose="02020603050405020304" pitchFamily="18" charset="0"/>
              </a:rPr>
              <a:t>trimlenmesi</a:t>
            </a:r>
            <a:r>
              <a:rPr lang="tr-TR" sz="1800" b="0" i="0" u="none" strike="noStrike" baseline="0" dirty="0">
                <a:latin typeface="Times New Roman" panose="02020603050405020304" pitchFamily="18" charset="0"/>
              </a:rPr>
              <a:t> ve dallanması</a:t>
            </a:r>
            <a:endParaRPr lang="tr-TR" dirty="0"/>
          </a:p>
        </p:txBody>
      </p:sp>
      <p:pic>
        <p:nvPicPr>
          <p:cNvPr id="21" name="Resim 20">
            <a:extLst>
              <a:ext uri="{FF2B5EF4-FFF2-40B4-BE49-F238E27FC236}">
                <a16:creationId xmlns:a16="http://schemas.microsoft.com/office/drawing/2014/main" id="{AA85C446-90C2-4EA4-A22D-B82933130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6747" y="1608304"/>
            <a:ext cx="7437841" cy="40640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Dikdörtgen 5">
            <a:extLst>
              <a:ext uri="{FF2B5EF4-FFF2-40B4-BE49-F238E27FC236}">
                <a16:creationId xmlns:a16="http://schemas.microsoft.com/office/drawing/2014/main" id="{0B4D7BBA-260F-4847-953C-38F1C4A6DD43}"/>
              </a:ext>
            </a:extLst>
          </p:cNvPr>
          <p:cNvSpPr/>
          <p:nvPr/>
        </p:nvSpPr>
        <p:spPr>
          <a:xfrm>
            <a:off x="8932332" y="4569779"/>
            <a:ext cx="286868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Glikoziltransferaz</a:t>
            </a:r>
            <a:r>
              <a:rPr lang="tr-TR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enzimleri</a:t>
            </a:r>
            <a:endParaRPr lang="tr-TR" sz="20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Ok: Sağ 2">
            <a:extLst>
              <a:ext uri="{FF2B5EF4-FFF2-40B4-BE49-F238E27FC236}">
                <a16:creationId xmlns:a16="http://schemas.microsoft.com/office/drawing/2014/main" id="{5BD988A4-29D9-4E91-86D5-A9130201F1FC}"/>
              </a:ext>
            </a:extLst>
          </p:cNvPr>
          <p:cNvSpPr/>
          <p:nvPr/>
        </p:nvSpPr>
        <p:spPr>
          <a:xfrm>
            <a:off x="8237938" y="4569779"/>
            <a:ext cx="975681" cy="365125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395363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4BAAECA-805E-4A7E-B254-B175B8C9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>
                <a:solidFill>
                  <a:schemeClr val="accent6">
                    <a:lumMod val="50000"/>
                  </a:schemeClr>
                </a:solidFill>
              </a:rPr>
              <a:t>Glikozilasyon</a:t>
            </a:r>
            <a:r>
              <a:rPr lang="tr-TR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A8BD2AE-720F-4FD3-8CAC-91C442B10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821912"/>
            <a:ext cx="7350788" cy="4005452"/>
          </a:xfrm>
        </p:spPr>
        <p:txBody>
          <a:bodyPr>
            <a:noAutofit/>
          </a:bodyPr>
          <a:lstStyle/>
          <a:p>
            <a:pPr>
              <a:buClr>
                <a:schemeClr val="accent6">
                  <a:lumMod val="50000"/>
                </a:schemeClr>
              </a:buClr>
              <a:buSzPct val="83000"/>
              <a:buFont typeface="Wingdings" panose="05000000000000000000" pitchFamily="2" charset="2"/>
              <a:buChar char="v"/>
            </a:pPr>
            <a:r>
              <a:rPr lang="tr-TR" sz="2800" dirty="0" err="1"/>
              <a:t>Glikozilasyon</a:t>
            </a:r>
            <a:r>
              <a:rPr lang="tr-TR" sz="2800" dirty="0"/>
              <a:t> sonucu proteinlere eklenen </a:t>
            </a:r>
            <a:r>
              <a:rPr lang="tr-TR" sz="2800" dirty="0" err="1"/>
              <a:t>glikanlar</a:t>
            </a:r>
            <a:r>
              <a:rPr lang="tr-TR" sz="2800" dirty="0"/>
              <a:t> önemli rollere sahiptirler.</a:t>
            </a:r>
          </a:p>
          <a:p>
            <a:pPr marL="0" indent="0">
              <a:buClr>
                <a:schemeClr val="accent6">
                  <a:lumMod val="50000"/>
                </a:schemeClr>
              </a:buClr>
              <a:buSzPct val="83000"/>
              <a:buNone/>
            </a:pPr>
            <a:endParaRPr lang="tr-TR" sz="2800" dirty="0"/>
          </a:p>
          <a:p>
            <a:pPr>
              <a:buClr>
                <a:schemeClr val="accent6">
                  <a:lumMod val="50000"/>
                </a:schemeClr>
              </a:buClr>
              <a:buSzPct val="83000"/>
              <a:buFont typeface="+mj-lt"/>
              <a:buAutoNum type="arabicPeriod"/>
            </a:pPr>
            <a:r>
              <a:rPr lang="tr-TR" sz="2800" dirty="0"/>
              <a:t>İmmünolojik cevabın modifikasyonu</a:t>
            </a:r>
          </a:p>
          <a:p>
            <a:pPr>
              <a:buClr>
                <a:schemeClr val="accent6">
                  <a:lumMod val="50000"/>
                </a:schemeClr>
              </a:buClr>
              <a:buSzPct val="83000"/>
              <a:buFont typeface="+mj-lt"/>
              <a:buAutoNum type="arabicPeriod"/>
            </a:pPr>
            <a:r>
              <a:rPr lang="tr-TR" sz="2800" dirty="0"/>
              <a:t>Proteinlerin tanınması ve hedeflenmesi </a:t>
            </a:r>
          </a:p>
          <a:p>
            <a:pPr>
              <a:buClr>
                <a:schemeClr val="accent6">
                  <a:lumMod val="50000"/>
                </a:schemeClr>
              </a:buClr>
              <a:buSzPct val="83000"/>
              <a:buFont typeface="+mj-lt"/>
              <a:buAutoNum type="arabicPeriod"/>
            </a:pPr>
            <a:r>
              <a:rPr lang="tr-TR" sz="2800" dirty="0"/>
              <a:t>Proteinlerin katlanması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3AE338E-AD77-48FF-9F74-7CE12BD60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z="1400" smtClean="0">
                <a:solidFill>
                  <a:schemeClr val="accent6">
                    <a:lumMod val="50000"/>
                  </a:schemeClr>
                </a:solidFill>
              </a:rPr>
              <a:t>14</a:t>
            </a:fld>
            <a:endParaRPr lang="tr-TR" sz="12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8676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EA028AC-CC98-43D3-BAC7-EFBBBCD4B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3642418" cy="667407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tr-TR" sz="3200" b="1" dirty="0" err="1">
                <a:solidFill>
                  <a:schemeClr val="accent6">
                    <a:lumMod val="50000"/>
                  </a:schemeClr>
                </a:solidFill>
              </a:rPr>
              <a:t>Glikokonjugat</a:t>
            </a:r>
            <a:endParaRPr lang="tr-TR" sz="320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8F96B62-0D23-4F08-87B9-475054655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z="1400" smtClean="0">
                <a:solidFill>
                  <a:schemeClr val="accent6">
                    <a:lumMod val="50000"/>
                  </a:schemeClr>
                </a:solidFill>
              </a:rPr>
              <a:t>15</a:t>
            </a:fld>
            <a:endParaRPr lang="tr-TR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İçerik Yer Tutucusu 6">
            <a:extLst>
              <a:ext uri="{FF2B5EF4-FFF2-40B4-BE49-F238E27FC236}">
                <a16:creationId xmlns:a16="http://schemas.microsoft.com/office/drawing/2014/main" id="{B938C512-C782-4802-8C13-3F1FBDC118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387" y="1441180"/>
            <a:ext cx="9660035" cy="1286522"/>
          </a:xfrm>
        </p:spPr>
        <p:txBody>
          <a:bodyPr>
            <a:normAutofit fontScale="62500" lnSpcReduction="20000"/>
          </a:bodyPr>
          <a:lstStyle/>
          <a:p>
            <a:r>
              <a:rPr lang="tr-TR" sz="3200" dirty="0"/>
              <a:t>Diğer moleküllere bağlı şekerlerin oluşturduğu </a:t>
            </a:r>
            <a:r>
              <a:rPr lang="tr-TR" sz="3200" dirty="0" err="1"/>
              <a:t>hibrit</a:t>
            </a:r>
            <a:r>
              <a:rPr lang="tr-TR" sz="3200" dirty="0"/>
              <a:t> moleküller </a:t>
            </a:r>
            <a:r>
              <a:rPr lang="tr-TR" sz="3200" dirty="0" err="1"/>
              <a:t>glikokonjugatlar</a:t>
            </a:r>
            <a:r>
              <a:rPr lang="tr-TR" sz="3200" dirty="0"/>
              <a:t> olarak isimlendirilmiştir. </a:t>
            </a:r>
          </a:p>
          <a:p>
            <a:r>
              <a:rPr lang="tr-TR" sz="3200" dirty="0"/>
              <a:t>Bu </a:t>
            </a:r>
            <a:r>
              <a:rPr lang="tr-TR" sz="3200" dirty="0" err="1"/>
              <a:t>glikokonjugatları</a:t>
            </a:r>
            <a:r>
              <a:rPr lang="tr-TR" sz="3200" dirty="0"/>
              <a:t> oluşturan yapılar; </a:t>
            </a:r>
            <a:r>
              <a:rPr lang="tr-TR" sz="3200" dirty="0" err="1"/>
              <a:t>glikoproteinler</a:t>
            </a:r>
            <a:r>
              <a:rPr lang="tr-TR" sz="3200" dirty="0"/>
              <a:t>, </a:t>
            </a:r>
            <a:r>
              <a:rPr lang="tr-TR" sz="3200" dirty="0" err="1"/>
              <a:t>proteoglikanlar</a:t>
            </a:r>
            <a:r>
              <a:rPr lang="tr-TR" sz="3200" dirty="0"/>
              <a:t> ve </a:t>
            </a:r>
            <a:r>
              <a:rPr lang="tr-TR" sz="3200" dirty="0" err="1"/>
              <a:t>glikolipitlerdir</a:t>
            </a:r>
            <a:r>
              <a:rPr lang="tr-TR" sz="3200" dirty="0"/>
              <a:t>.</a:t>
            </a:r>
          </a:p>
          <a:p>
            <a:endParaRPr lang="tr-TR" dirty="0"/>
          </a:p>
        </p:txBody>
      </p:sp>
      <p:pic>
        <p:nvPicPr>
          <p:cNvPr id="31" name="Resim 30">
            <a:extLst>
              <a:ext uri="{FF2B5EF4-FFF2-40B4-BE49-F238E27FC236}">
                <a16:creationId xmlns:a16="http://schemas.microsoft.com/office/drawing/2014/main" id="{26214F62-3C97-46E6-96C8-C9A4146497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433" y="2935654"/>
            <a:ext cx="6624314" cy="36055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004473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5D73702-559D-4217-93A5-E67A0118F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55729"/>
          </a:xfrm>
        </p:spPr>
        <p:txBody>
          <a:bodyPr/>
          <a:lstStyle/>
          <a:p>
            <a:r>
              <a:rPr lang="tr-TR" b="1" dirty="0">
                <a:solidFill>
                  <a:schemeClr val="accent6">
                    <a:lumMod val="50000"/>
                  </a:schemeClr>
                </a:solidFill>
              </a:rPr>
              <a:t>Şekerlerin Görevleri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8DE2B58-9D4D-490A-A28E-A3C84B5B3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862959"/>
            <a:ext cx="7242300" cy="3880773"/>
          </a:xfrm>
        </p:spPr>
        <p:txBody>
          <a:bodyPr>
            <a:noAutofit/>
          </a:bodyPr>
          <a:lstStyle/>
          <a:p>
            <a:pPr>
              <a:buClr>
                <a:schemeClr val="accent6">
                  <a:lumMod val="50000"/>
                </a:schemeClr>
              </a:buClr>
              <a:buSzPct val="90000"/>
              <a:buFont typeface="Wingdings" panose="05000000000000000000" pitchFamily="2" charset="2"/>
              <a:buChar char="q"/>
            </a:pPr>
            <a:r>
              <a:rPr lang="tr-TR" sz="2400" dirty="0"/>
              <a:t>Şekerlerin biyolojik rolleri çok değişkendir. Bu roller, </a:t>
            </a:r>
            <a:r>
              <a:rPr lang="tr-TR" sz="2400" b="1" dirty="0"/>
              <a:t>gelişme</a:t>
            </a:r>
            <a:r>
              <a:rPr lang="tr-TR" sz="2400" dirty="0"/>
              <a:t>, </a:t>
            </a:r>
            <a:r>
              <a:rPr lang="tr-TR" sz="2400" b="1" dirty="0"/>
              <a:t>büyüme</a:t>
            </a:r>
            <a:r>
              <a:rPr lang="tr-TR" sz="2400" dirty="0"/>
              <a:t>, </a:t>
            </a:r>
            <a:r>
              <a:rPr lang="tr-TR" sz="2400" b="1" dirty="0"/>
              <a:t>farklılaşma</a:t>
            </a:r>
            <a:r>
              <a:rPr lang="tr-TR" sz="2400" dirty="0"/>
              <a:t> olaylarında oldukça fazla yer almaktadır.</a:t>
            </a:r>
          </a:p>
          <a:p>
            <a:pPr>
              <a:buClr>
                <a:schemeClr val="accent6">
                  <a:lumMod val="50000"/>
                </a:schemeClr>
              </a:buClr>
              <a:buSzPct val="90000"/>
              <a:buFont typeface="Wingdings" panose="05000000000000000000" pitchFamily="2" charset="2"/>
              <a:buChar char="q"/>
            </a:pPr>
            <a:endParaRPr lang="tr-TR" sz="2400" dirty="0"/>
          </a:p>
          <a:p>
            <a:pPr>
              <a:buClr>
                <a:schemeClr val="accent6">
                  <a:lumMod val="50000"/>
                </a:schemeClr>
              </a:buClr>
              <a:buSzPct val="90000"/>
              <a:buFont typeface="Wingdings" panose="05000000000000000000" pitchFamily="2" charset="2"/>
              <a:buChar char="q"/>
            </a:pPr>
            <a:r>
              <a:rPr lang="tr-TR" sz="2400" dirty="0"/>
              <a:t>Şekerlerin </a:t>
            </a:r>
            <a:r>
              <a:rPr lang="tr-TR" sz="2400" b="1" dirty="0"/>
              <a:t>en önemli</a:t>
            </a:r>
            <a:r>
              <a:rPr lang="tr-TR" sz="2400" dirty="0"/>
              <a:t> görevleri </a:t>
            </a:r>
            <a:r>
              <a:rPr lang="tr-TR" sz="2400" b="1" dirty="0"/>
              <a:t>moleküller ve hücreler arası tanıma</a:t>
            </a:r>
            <a:r>
              <a:rPr lang="tr-TR" sz="2400" dirty="0"/>
              <a:t> olaylarında görülür. </a:t>
            </a:r>
          </a:p>
          <a:p>
            <a:pPr>
              <a:buClr>
                <a:schemeClr val="accent6">
                  <a:lumMod val="50000"/>
                </a:schemeClr>
              </a:buClr>
              <a:buSzPct val="90000"/>
              <a:buFont typeface="Wingdings" panose="05000000000000000000" pitchFamily="2" charset="2"/>
              <a:buChar char="q"/>
            </a:pPr>
            <a:endParaRPr lang="tr-TR" sz="2400" dirty="0"/>
          </a:p>
          <a:p>
            <a:pPr>
              <a:buClr>
                <a:schemeClr val="accent6">
                  <a:lumMod val="50000"/>
                </a:schemeClr>
              </a:buClr>
              <a:buSzPct val="90000"/>
              <a:buFont typeface="Wingdings" panose="05000000000000000000" pitchFamily="2" charset="2"/>
              <a:buChar char="q"/>
            </a:pPr>
            <a:r>
              <a:rPr lang="tr-TR" sz="2400" dirty="0"/>
              <a:t>Moleküller arası tanıma olaylarının örnekleri, hücre içi trafikte </a:t>
            </a:r>
            <a:r>
              <a:rPr lang="tr-TR" sz="2400" b="1" dirty="0" err="1"/>
              <a:t>lizozomal</a:t>
            </a:r>
            <a:r>
              <a:rPr lang="tr-TR" sz="2400" b="1" dirty="0"/>
              <a:t> enzimlerin </a:t>
            </a:r>
            <a:r>
              <a:rPr lang="tr-TR" sz="2400" dirty="0"/>
              <a:t>veya </a:t>
            </a:r>
            <a:r>
              <a:rPr lang="tr-TR" sz="2400" b="1" dirty="0"/>
              <a:t>salgı proteinlerinin </a:t>
            </a:r>
            <a:r>
              <a:rPr lang="tr-TR" sz="2400" dirty="0"/>
              <a:t>yönlendirilmesinde bulunur.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5F41A887-1394-44BB-83D7-4E22AD4DA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z="1400" smtClean="0">
                <a:solidFill>
                  <a:schemeClr val="accent6">
                    <a:lumMod val="50000"/>
                  </a:schemeClr>
                </a:solidFill>
              </a:rPr>
              <a:t>16</a:t>
            </a:fld>
            <a:endParaRPr lang="tr-TR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7185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5D73702-559D-4217-93A5-E67A0118F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6">
                    <a:lumMod val="50000"/>
                  </a:schemeClr>
                </a:solidFill>
              </a:rPr>
              <a:t>Şekerlerin Görevleri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8DE2B58-9D4D-490A-A28E-A3C84B5B3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546" y="1748648"/>
            <a:ext cx="5504202" cy="4324028"/>
          </a:xfrm>
        </p:spPr>
        <p:txBody>
          <a:bodyPr>
            <a:normAutofit fontScale="92500" lnSpcReduction="10000"/>
          </a:bodyPr>
          <a:lstStyle/>
          <a:p>
            <a:r>
              <a:rPr lang="tr-TR" sz="2400" dirty="0"/>
              <a:t>Hücreler arası tanıma olaylarının çeşitli örnekleri; </a:t>
            </a:r>
          </a:p>
          <a:p>
            <a:pPr>
              <a:buClr>
                <a:schemeClr val="accent6">
                  <a:lumMod val="50000"/>
                </a:schemeClr>
              </a:buClr>
              <a:buSzPct val="86000"/>
              <a:buFont typeface="Wingdings" panose="05000000000000000000" pitchFamily="2" charset="2"/>
              <a:buChar char="v"/>
            </a:pPr>
            <a:r>
              <a:rPr lang="tr-TR" sz="2000" dirty="0" err="1"/>
              <a:t>Embriyonik</a:t>
            </a:r>
            <a:endParaRPr lang="tr-TR" sz="2000" dirty="0"/>
          </a:p>
          <a:p>
            <a:pPr>
              <a:buClr>
                <a:schemeClr val="accent6">
                  <a:lumMod val="50000"/>
                </a:schemeClr>
              </a:buClr>
              <a:buSzPct val="86000"/>
              <a:buFont typeface="Wingdings" panose="05000000000000000000" pitchFamily="2" charset="2"/>
              <a:buChar char="v"/>
            </a:pPr>
            <a:r>
              <a:rPr lang="tr-TR" sz="2000" dirty="0" err="1"/>
              <a:t>Otoimmunal</a:t>
            </a:r>
            <a:r>
              <a:rPr lang="tr-TR" sz="2000" dirty="0"/>
              <a:t> ilişkiler</a:t>
            </a:r>
          </a:p>
          <a:p>
            <a:pPr>
              <a:buClr>
                <a:schemeClr val="accent6">
                  <a:lumMod val="50000"/>
                </a:schemeClr>
              </a:buClr>
              <a:buSzPct val="86000"/>
              <a:buFont typeface="Wingdings" panose="05000000000000000000" pitchFamily="2" charset="2"/>
              <a:buChar char="v"/>
            </a:pPr>
            <a:r>
              <a:rPr lang="tr-TR" sz="2000" dirty="0"/>
              <a:t>Metastazlarda </a:t>
            </a:r>
          </a:p>
          <a:p>
            <a:pPr>
              <a:buClr>
                <a:schemeClr val="accent6">
                  <a:lumMod val="50000"/>
                </a:schemeClr>
              </a:buClr>
              <a:buSzPct val="86000"/>
              <a:buFont typeface="Wingdings" panose="05000000000000000000" pitchFamily="2" charset="2"/>
              <a:buChar char="v"/>
            </a:pPr>
            <a:r>
              <a:rPr lang="tr-TR" sz="2000" dirty="0"/>
              <a:t>Hücre hücre tanımasında</a:t>
            </a:r>
          </a:p>
          <a:p>
            <a:pPr>
              <a:buClr>
                <a:schemeClr val="accent6">
                  <a:lumMod val="50000"/>
                </a:schemeClr>
              </a:buClr>
              <a:buSzPct val="86000"/>
              <a:buFont typeface="Wingdings" panose="05000000000000000000" pitchFamily="2" charset="2"/>
              <a:buChar char="v"/>
            </a:pPr>
            <a:r>
              <a:rPr lang="tr-TR" sz="2000" dirty="0"/>
              <a:t>Hücre </a:t>
            </a:r>
            <a:r>
              <a:rPr lang="tr-TR" sz="2000" dirty="0" err="1"/>
              <a:t>matriks</a:t>
            </a:r>
            <a:r>
              <a:rPr lang="tr-TR" sz="2000" dirty="0"/>
              <a:t>-tanımasında </a:t>
            </a:r>
          </a:p>
          <a:p>
            <a:pPr>
              <a:buClr>
                <a:schemeClr val="accent6">
                  <a:lumMod val="50000"/>
                </a:schemeClr>
              </a:buClr>
              <a:buSzPct val="86000"/>
              <a:buFont typeface="Wingdings" panose="05000000000000000000" pitchFamily="2" charset="2"/>
              <a:buChar char="v"/>
            </a:pPr>
            <a:r>
              <a:rPr lang="tr-TR" sz="2000" dirty="0"/>
              <a:t>Virüs, bakteri ve </a:t>
            </a:r>
            <a:r>
              <a:rPr lang="tr-TR" sz="2000" dirty="0" err="1"/>
              <a:t>protozoa</a:t>
            </a:r>
            <a:r>
              <a:rPr lang="tr-TR" sz="2000" dirty="0"/>
              <a:t> gibi zararlıların enfeksiyon ilişkilerinde</a:t>
            </a:r>
          </a:p>
          <a:p>
            <a:pPr>
              <a:buClr>
                <a:schemeClr val="accent6">
                  <a:lumMod val="50000"/>
                </a:schemeClr>
              </a:buClr>
              <a:buSzPct val="86000"/>
              <a:buFont typeface="Wingdings" panose="05000000000000000000" pitchFamily="2" charset="2"/>
              <a:buChar char="v"/>
            </a:pPr>
            <a:r>
              <a:rPr lang="tr-TR" sz="2000" dirty="0"/>
              <a:t>Hücreler arası trafikte</a:t>
            </a:r>
          </a:p>
          <a:p>
            <a:pPr>
              <a:buClr>
                <a:schemeClr val="accent6">
                  <a:lumMod val="50000"/>
                </a:schemeClr>
              </a:buClr>
              <a:buSzPct val="86000"/>
              <a:buFont typeface="Wingdings" panose="05000000000000000000" pitchFamily="2" charset="2"/>
              <a:buChar char="v"/>
            </a:pPr>
            <a:r>
              <a:rPr lang="tr-TR" sz="2000" dirty="0"/>
              <a:t>Enfeksiyon bölgelerine kan hücrelerinin göçünde bilinmektedir.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5F41A887-1394-44BB-83D7-4E22AD4DA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z="1400" smtClean="0">
                <a:solidFill>
                  <a:schemeClr val="accent6">
                    <a:lumMod val="50000"/>
                  </a:schemeClr>
                </a:solidFill>
              </a:rPr>
              <a:t>17</a:t>
            </a:fld>
            <a:endParaRPr lang="tr-TR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BE603307-7E48-4931-A367-D999D3FCE9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74" t="3118" r="2892"/>
          <a:stretch/>
        </p:blipFill>
        <p:spPr>
          <a:xfrm>
            <a:off x="6180231" y="1717333"/>
            <a:ext cx="5504201" cy="43240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F36973EA-57D3-4EE0-BB37-FC693FFF030C}"/>
              </a:ext>
            </a:extLst>
          </p:cNvPr>
          <p:cNvSpPr txBox="1"/>
          <p:nvPr/>
        </p:nvSpPr>
        <p:spPr>
          <a:xfrm>
            <a:off x="6219578" y="1102317"/>
            <a:ext cx="39865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dirty="0"/>
              <a:t> Hücre yüzeyinde yer alan </a:t>
            </a:r>
            <a:r>
              <a:rPr lang="tr-TR" dirty="0" err="1"/>
              <a:t>glikokonjugatların</a:t>
            </a:r>
            <a:r>
              <a:rPr lang="tr-TR" dirty="0"/>
              <a:t> görevleri </a:t>
            </a:r>
          </a:p>
        </p:txBody>
      </p:sp>
    </p:spTree>
    <p:extLst>
      <p:ext uri="{BB962C8B-B14F-4D97-AF65-F5344CB8AC3E}">
        <p14:creationId xmlns:p14="http://schemas.microsoft.com/office/powerpoint/2010/main" val="17402809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5D73702-559D-4217-93A5-E67A0118F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6">
                    <a:lumMod val="50000"/>
                  </a:schemeClr>
                </a:solidFill>
              </a:rPr>
              <a:t>Şekerlerin Görevleri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8DE2B58-9D4D-490A-A28E-A3C84B5B3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510" y="1653386"/>
            <a:ext cx="8373676" cy="4664990"/>
          </a:xfrm>
        </p:spPr>
        <p:txBody>
          <a:bodyPr>
            <a:normAutofit fontScale="92500"/>
          </a:bodyPr>
          <a:lstStyle/>
          <a:p>
            <a:r>
              <a:rPr lang="tr-TR" sz="2400" dirty="0"/>
              <a:t>Şekerlerin iyi bilinen bir diğer görevi, </a:t>
            </a:r>
            <a:r>
              <a:rPr lang="tr-TR" sz="2400" b="1" dirty="0"/>
              <a:t>tanımayı engelleme veya maskeleme</a:t>
            </a:r>
            <a:r>
              <a:rPr lang="tr-TR" sz="2400" dirty="0"/>
              <a:t> olarak tanımlanmaktadır. </a:t>
            </a:r>
          </a:p>
          <a:p>
            <a:r>
              <a:rPr lang="tr-TR" sz="2400" dirty="0"/>
              <a:t>Tanıma olaylarından sorumlu şeker reseptörleri bir diğer şekerle kapatılarak tanıma ilişkilerinin kurulması </a:t>
            </a:r>
            <a:r>
              <a:rPr lang="tr-TR" sz="2400" b="1" dirty="0"/>
              <a:t>engellenir.</a:t>
            </a:r>
            <a:r>
              <a:rPr lang="tr-TR" sz="2400" dirty="0"/>
              <a:t> 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sz="2600" dirty="0"/>
              <a:t>Hücre yüzeylerinde </a:t>
            </a:r>
            <a:r>
              <a:rPr lang="tr-TR" sz="2600" b="1" dirty="0"/>
              <a:t>özel tabaka </a:t>
            </a:r>
            <a:r>
              <a:rPr lang="tr-TR" sz="2600" dirty="0"/>
              <a:t>oluşturma, </a:t>
            </a:r>
            <a:r>
              <a:rPr lang="tr-TR" sz="2600" b="1" dirty="0"/>
              <a:t>koruyucu</a:t>
            </a:r>
            <a:r>
              <a:rPr lang="tr-TR" sz="2600" dirty="0"/>
              <a:t> ve </a:t>
            </a:r>
            <a:r>
              <a:rPr lang="tr-TR" sz="2600" b="1" dirty="0"/>
              <a:t>sağlamlaştırıcı</a:t>
            </a:r>
            <a:r>
              <a:rPr lang="tr-TR" sz="2600" dirty="0"/>
              <a:t> görevlerine ek olarak bazı </a:t>
            </a:r>
            <a:r>
              <a:rPr lang="tr-TR" sz="2600" dirty="0" err="1"/>
              <a:t>metabolitlerin</a:t>
            </a:r>
            <a:r>
              <a:rPr lang="tr-TR" sz="2600" dirty="0"/>
              <a:t> </a:t>
            </a:r>
            <a:r>
              <a:rPr lang="tr-TR" sz="2600" b="1" dirty="0"/>
              <a:t>belli yerlerde depolanmasında </a:t>
            </a:r>
            <a:r>
              <a:rPr lang="tr-TR" sz="2600" dirty="0"/>
              <a:t>da rol oynarlar.</a:t>
            </a: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5F41A887-1394-44BB-83D7-4E22AD4DA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z="1400" smtClean="0">
                <a:solidFill>
                  <a:schemeClr val="accent6">
                    <a:lumMod val="50000"/>
                  </a:schemeClr>
                </a:solidFill>
              </a:rPr>
              <a:t>18</a:t>
            </a:fld>
            <a:endParaRPr lang="tr-TR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Ok: Aşağı 4">
            <a:extLst>
              <a:ext uri="{FF2B5EF4-FFF2-40B4-BE49-F238E27FC236}">
                <a16:creationId xmlns:a16="http://schemas.microsoft.com/office/drawing/2014/main" id="{1BE2891A-0314-46A2-8335-9F024CD6AC16}"/>
              </a:ext>
            </a:extLst>
          </p:cNvPr>
          <p:cNvSpPr/>
          <p:nvPr/>
        </p:nvSpPr>
        <p:spPr>
          <a:xfrm>
            <a:off x="3934274" y="3498030"/>
            <a:ext cx="604434" cy="867905"/>
          </a:xfrm>
          <a:prstGeom prst="down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465432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3EF7C65-1BC6-4FCD-8219-14D929CE3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>
                <a:solidFill>
                  <a:schemeClr val="accent6">
                    <a:lumMod val="50000"/>
                  </a:schemeClr>
                </a:solidFill>
              </a:rPr>
              <a:t>Glikobiyoloji</a:t>
            </a:r>
            <a:r>
              <a:rPr lang="tr-TR" b="1" dirty="0">
                <a:solidFill>
                  <a:schemeClr val="accent6">
                    <a:lumMod val="50000"/>
                  </a:schemeClr>
                </a:solidFill>
              </a:rPr>
              <a:t> Çalışmaları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26CE44B-CDBA-4F46-B6DC-571AD58223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977" y="1600617"/>
            <a:ext cx="6075336" cy="2295709"/>
          </a:xfrm>
        </p:spPr>
        <p:txBody>
          <a:bodyPr>
            <a:normAutofit/>
          </a:bodyPr>
          <a:lstStyle/>
          <a:p>
            <a:pPr>
              <a:buClr>
                <a:schemeClr val="accent6">
                  <a:lumMod val="50000"/>
                </a:schemeClr>
              </a:buClr>
              <a:buSzPct val="100000"/>
              <a:buFont typeface="Wingdings" panose="05000000000000000000" pitchFamily="2" charset="2"/>
              <a:buChar char="ü"/>
            </a:pPr>
            <a:r>
              <a:rPr lang="tr-TR" sz="2600" dirty="0" err="1"/>
              <a:t>Glikobiyoloji</a:t>
            </a:r>
            <a:r>
              <a:rPr lang="tr-TR" sz="2600" dirty="0"/>
              <a:t> alanında çalışmalar;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+mj-lt"/>
              <a:buAutoNum type="arabicPeriod"/>
            </a:pPr>
            <a:r>
              <a:rPr lang="tr-TR" sz="2000" dirty="0"/>
              <a:t>Moleküler yapı belirlenmesi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+mj-lt"/>
              <a:buAutoNum type="arabicPeriod"/>
            </a:pPr>
            <a:r>
              <a:rPr lang="tr-TR" sz="2000" dirty="0" err="1"/>
              <a:t>Glikozilasyon</a:t>
            </a:r>
            <a:r>
              <a:rPr lang="tr-TR" sz="2000" dirty="0"/>
              <a:t> mekanizmasının kontrolü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+mj-lt"/>
              <a:buAutoNum type="arabicPeriod"/>
            </a:pPr>
            <a:r>
              <a:rPr lang="tr-TR" sz="2000" dirty="0"/>
              <a:t>Miktar ve </a:t>
            </a:r>
            <a:r>
              <a:rPr lang="tr-TR" sz="2000" dirty="0" err="1"/>
              <a:t>Fenotipik</a:t>
            </a:r>
            <a:r>
              <a:rPr lang="tr-TR" sz="2000" dirty="0"/>
              <a:t> belirlemeler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+mj-lt"/>
              <a:buAutoNum type="arabicPeriod"/>
            </a:pPr>
            <a:r>
              <a:rPr lang="tr-TR" sz="2000" dirty="0"/>
              <a:t>Gen klonlanması konularına odaklanmıştır.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CBB9769-2CCD-4555-892B-1D39346E9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z="1400" smtClean="0">
                <a:solidFill>
                  <a:schemeClr val="accent6">
                    <a:lumMod val="50000"/>
                  </a:schemeClr>
                </a:solidFill>
              </a:rPr>
              <a:t>19</a:t>
            </a:fld>
            <a:endParaRPr lang="tr-TR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CB8E6E9C-4C06-436F-99A9-3B87B16F78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72" y="4260944"/>
            <a:ext cx="4372621" cy="1893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İçerik Yer Tutucusu 2">
            <a:extLst>
              <a:ext uri="{FF2B5EF4-FFF2-40B4-BE49-F238E27FC236}">
                <a16:creationId xmlns:a16="http://schemas.microsoft.com/office/drawing/2014/main" id="{8ADBB76C-42DB-4C80-8A1F-7BD1D7B701E8}"/>
              </a:ext>
            </a:extLst>
          </p:cNvPr>
          <p:cNvSpPr txBox="1">
            <a:spLocks/>
          </p:cNvSpPr>
          <p:nvPr/>
        </p:nvSpPr>
        <p:spPr>
          <a:xfrm>
            <a:off x="5547875" y="1735810"/>
            <a:ext cx="5083962" cy="43055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tr-TR" sz="2000" dirty="0" err="1"/>
              <a:t>Glikokonjugatların</a:t>
            </a:r>
            <a:r>
              <a:rPr lang="tr-TR" sz="2000" dirty="0"/>
              <a:t> moleküler yapıları çok hassastır. Bu nedenle ancak çeşitli </a:t>
            </a:r>
            <a:r>
              <a:rPr lang="tr-TR" sz="2000" b="1" dirty="0" err="1"/>
              <a:t>kromatografik</a:t>
            </a:r>
            <a:r>
              <a:rPr lang="tr-TR" sz="2000" dirty="0"/>
              <a:t> ve </a:t>
            </a:r>
            <a:r>
              <a:rPr lang="tr-TR" sz="2000" b="1" dirty="0" err="1"/>
              <a:t>spektroskopik</a:t>
            </a:r>
            <a:r>
              <a:rPr lang="tr-TR" sz="2000" dirty="0"/>
              <a:t> yöntemlerle belirlenebilirler.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sz="2000" dirty="0"/>
              <a:t>Bu durum çok pahalı ve özel aletler gerektirir.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sz="2000" dirty="0" err="1"/>
              <a:t>Glikokonjugatların</a:t>
            </a:r>
            <a:r>
              <a:rPr lang="tr-TR" sz="2000" dirty="0"/>
              <a:t> </a:t>
            </a:r>
            <a:r>
              <a:rPr lang="tr-TR" sz="2000" dirty="0" err="1"/>
              <a:t>saflafltırılması</a:t>
            </a:r>
            <a:r>
              <a:rPr lang="tr-TR" sz="2000" dirty="0"/>
              <a:t> aşamasında çeşitli örnek kayıpları olur.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sz="2000" dirty="0"/>
              <a:t>Zaman zaman </a:t>
            </a:r>
            <a:r>
              <a:rPr lang="tr-TR" sz="2000" b="1" dirty="0"/>
              <a:t>iz miktarda </a:t>
            </a:r>
            <a:r>
              <a:rPr lang="tr-TR" sz="2000" dirty="0"/>
              <a:t>bulundukları göz önüne alındığında, bu durum çalışırken karşılaşılan en temel sorundur.</a:t>
            </a:r>
          </a:p>
        </p:txBody>
      </p:sp>
    </p:spTree>
    <p:extLst>
      <p:ext uri="{BB962C8B-B14F-4D97-AF65-F5344CB8AC3E}">
        <p14:creationId xmlns:p14="http://schemas.microsoft.com/office/powerpoint/2010/main" val="6699129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3EF7C65-1BC6-4FCD-8219-14D929CE3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072" y="443186"/>
            <a:ext cx="8596668" cy="1320800"/>
          </a:xfrm>
        </p:spPr>
        <p:txBody>
          <a:bodyPr/>
          <a:lstStyle/>
          <a:p>
            <a:r>
              <a:rPr lang="tr-TR" b="1" dirty="0" err="1">
                <a:solidFill>
                  <a:schemeClr val="accent6">
                    <a:lumMod val="50000"/>
                  </a:schemeClr>
                </a:solidFill>
              </a:rPr>
              <a:t>Glikobiyoloji</a:t>
            </a:r>
            <a:r>
              <a:rPr lang="tr-TR" b="1" dirty="0">
                <a:solidFill>
                  <a:schemeClr val="accent6">
                    <a:lumMod val="50000"/>
                  </a:schemeClr>
                </a:solidFill>
              </a:rPr>
              <a:t> Çalışmaları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26CE44B-CDBA-4F46-B6DC-571AD58223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945" y="1973497"/>
            <a:ext cx="3837608" cy="4690774"/>
          </a:xfrm>
        </p:spPr>
        <p:txBody>
          <a:bodyPr>
            <a:noAutofit/>
          </a:bodyPr>
          <a:lstStyle/>
          <a:p>
            <a:pPr>
              <a:buClr>
                <a:schemeClr val="accent3">
                  <a:lumMod val="75000"/>
                </a:schemeClr>
              </a:buClr>
              <a:buSzPct val="90000"/>
              <a:buFont typeface="Arial" panose="020B0604020202020204" pitchFamily="34" charset="0"/>
              <a:buChar char="•"/>
            </a:pPr>
            <a:r>
              <a:rPr lang="tr-TR" dirty="0"/>
              <a:t>Enzimler</a:t>
            </a:r>
          </a:p>
          <a:p>
            <a:pPr>
              <a:buClr>
                <a:schemeClr val="accent3">
                  <a:lumMod val="75000"/>
                </a:schemeClr>
              </a:buClr>
              <a:buSzPct val="90000"/>
              <a:buFont typeface="Arial" panose="020B0604020202020204" pitchFamily="34" charset="0"/>
              <a:buChar char="•"/>
            </a:pPr>
            <a:r>
              <a:rPr lang="tr-TR" dirty="0" err="1"/>
              <a:t>Lektinler</a:t>
            </a:r>
            <a:r>
              <a:rPr lang="tr-TR" dirty="0"/>
              <a:t> </a:t>
            </a:r>
          </a:p>
          <a:p>
            <a:pPr>
              <a:buClr>
                <a:schemeClr val="accent3">
                  <a:lumMod val="75000"/>
                </a:schemeClr>
              </a:buClr>
              <a:buSzPct val="90000"/>
              <a:buFont typeface="Arial" panose="020B0604020202020204" pitchFamily="34" charset="0"/>
              <a:buChar char="•"/>
            </a:pPr>
            <a:r>
              <a:rPr lang="tr-TR" dirty="0"/>
              <a:t>Kimyasal modifikasyonlar veya kesmeler </a:t>
            </a:r>
          </a:p>
          <a:p>
            <a:pPr>
              <a:buClr>
                <a:schemeClr val="accent3">
                  <a:lumMod val="75000"/>
                </a:schemeClr>
              </a:buClr>
              <a:buSzPct val="90000"/>
              <a:buFont typeface="Arial" panose="020B0604020202020204" pitchFamily="34" charset="0"/>
              <a:buChar char="•"/>
            </a:pPr>
            <a:r>
              <a:rPr lang="tr-TR" dirty="0" err="1"/>
              <a:t>Metabolik</a:t>
            </a:r>
            <a:r>
              <a:rPr lang="tr-TR" dirty="0"/>
              <a:t> radyoaktif </a:t>
            </a:r>
            <a:r>
              <a:rPr lang="tr-TR" dirty="0" err="1"/>
              <a:t>işaretlemele</a:t>
            </a:r>
            <a:endParaRPr lang="tr-TR" dirty="0"/>
          </a:p>
          <a:p>
            <a:pPr>
              <a:buClr>
                <a:schemeClr val="accent3">
                  <a:lumMod val="75000"/>
                </a:schemeClr>
              </a:buClr>
              <a:buSzPct val="90000"/>
              <a:buFont typeface="Arial" panose="020B0604020202020204" pitchFamily="34" charset="0"/>
              <a:buChar char="•"/>
            </a:pPr>
            <a:r>
              <a:rPr lang="tr-TR" dirty="0" err="1"/>
              <a:t>Glikozilasyon</a:t>
            </a:r>
            <a:r>
              <a:rPr lang="tr-TR" dirty="0"/>
              <a:t> engelleyicileri</a:t>
            </a:r>
          </a:p>
          <a:p>
            <a:pPr>
              <a:buClr>
                <a:schemeClr val="accent3">
                  <a:lumMod val="75000"/>
                </a:schemeClr>
              </a:buClr>
              <a:buSzPct val="90000"/>
              <a:buFont typeface="Arial" panose="020B0604020202020204" pitchFamily="34" charset="0"/>
              <a:buChar char="•"/>
            </a:pPr>
            <a:r>
              <a:rPr lang="tr-TR" dirty="0"/>
              <a:t>Antikorlar  </a:t>
            </a:r>
          </a:p>
          <a:p>
            <a:pPr>
              <a:buClr>
                <a:schemeClr val="accent3">
                  <a:lumMod val="75000"/>
                </a:schemeClr>
              </a:buClr>
              <a:buSzPct val="90000"/>
              <a:buFont typeface="Arial" panose="020B0604020202020204" pitchFamily="34" charset="0"/>
              <a:buChar char="•"/>
            </a:pPr>
            <a:r>
              <a:rPr lang="tr-TR" dirty="0" err="1"/>
              <a:t>Glikoziltransferazların</a:t>
            </a:r>
            <a:r>
              <a:rPr lang="tr-TR" dirty="0"/>
              <a:t> moleküler klonlanması</a:t>
            </a:r>
          </a:p>
          <a:p>
            <a:pPr>
              <a:buClr>
                <a:schemeClr val="accent3">
                  <a:lumMod val="75000"/>
                </a:schemeClr>
              </a:buClr>
              <a:buSzPct val="90000"/>
              <a:buFont typeface="Arial" panose="020B0604020202020204" pitchFamily="34" charset="0"/>
              <a:buChar char="•"/>
            </a:pPr>
            <a:r>
              <a:rPr lang="tr-TR" dirty="0"/>
              <a:t>Yaşayan hücrelerde </a:t>
            </a:r>
            <a:r>
              <a:rPr lang="tr-TR" dirty="0" err="1"/>
              <a:t>glikozilasyon</a:t>
            </a:r>
            <a:r>
              <a:rPr lang="tr-TR" dirty="0"/>
              <a:t> enzimleri yoluyla genetik değiştirmeler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CBB9769-2CCD-4555-892B-1D39346E9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z="1400" smtClean="0">
                <a:solidFill>
                  <a:schemeClr val="accent6">
                    <a:lumMod val="50000"/>
                  </a:schemeClr>
                </a:solidFill>
              </a:rPr>
              <a:t>20</a:t>
            </a:fld>
            <a:endParaRPr lang="tr-TR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İçerik Yer Tutucusu 2">
            <a:extLst>
              <a:ext uri="{FF2B5EF4-FFF2-40B4-BE49-F238E27FC236}">
                <a16:creationId xmlns:a16="http://schemas.microsoft.com/office/drawing/2014/main" id="{74E6317F-42BF-49C3-A90E-B29716F758C5}"/>
              </a:ext>
            </a:extLst>
          </p:cNvPr>
          <p:cNvSpPr txBox="1">
            <a:spLocks/>
          </p:cNvSpPr>
          <p:nvPr/>
        </p:nvSpPr>
        <p:spPr>
          <a:xfrm>
            <a:off x="6606242" y="1399096"/>
            <a:ext cx="4165714" cy="43279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6">
                  <a:lumMod val="50000"/>
                </a:schemeClr>
              </a:buClr>
              <a:buSzPct val="100000"/>
            </a:pPr>
            <a:r>
              <a:rPr lang="tr-TR" sz="2000" dirty="0"/>
              <a:t>Son yıllarda </a:t>
            </a:r>
            <a:r>
              <a:rPr lang="tr-TR" sz="2000" b="1" dirty="0"/>
              <a:t>kimyasal ve </a:t>
            </a:r>
            <a:r>
              <a:rPr lang="tr-TR" sz="2000" b="1" dirty="0" err="1"/>
              <a:t>enzimatik</a:t>
            </a:r>
            <a:r>
              <a:rPr lang="tr-TR" sz="2000" b="1" dirty="0"/>
              <a:t> </a:t>
            </a:r>
            <a:r>
              <a:rPr lang="tr-TR" sz="2000" dirty="0"/>
              <a:t>yöntemler kullanarak şekerlerin yönlendirilmiş in </a:t>
            </a:r>
            <a:r>
              <a:rPr lang="tr-TR" sz="2000" dirty="0" err="1"/>
              <a:t>vitro</a:t>
            </a:r>
            <a:r>
              <a:rPr lang="tr-TR" sz="2000" dirty="0"/>
              <a:t> sentezi gerçekleştirilmektedir. Bu sayede </a:t>
            </a:r>
            <a:r>
              <a:rPr lang="tr-TR" sz="2000" b="1" dirty="0" err="1"/>
              <a:t>glikozilasyon</a:t>
            </a:r>
            <a:r>
              <a:rPr lang="tr-TR" sz="2000" b="1" dirty="0"/>
              <a:t> mekanizmasını</a:t>
            </a:r>
            <a:r>
              <a:rPr lang="tr-TR" sz="2000" dirty="0"/>
              <a:t> anlaşılmaya başlamıştır..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</a:pPr>
            <a:r>
              <a:rPr lang="tr-TR" sz="2000" dirty="0"/>
              <a:t>Ek olarak, bazı çalışmalarda </a:t>
            </a:r>
            <a:r>
              <a:rPr lang="tr-TR" sz="2000" b="1" dirty="0"/>
              <a:t>kültürü yapılan hücreler </a:t>
            </a:r>
            <a:r>
              <a:rPr lang="tr-TR" sz="2000" dirty="0"/>
              <a:t>kullanılarak </a:t>
            </a:r>
            <a:r>
              <a:rPr lang="tr-TR" sz="2000" b="1" dirty="0"/>
              <a:t>hücre </a:t>
            </a:r>
            <a:r>
              <a:rPr lang="tr-TR" sz="2000" b="1" dirty="0" err="1"/>
              <a:t>matriks</a:t>
            </a:r>
            <a:r>
              <a:rPr lang="tr-TR" sz="2000" b="1" dirty="0"/>
              <a:t> ilişkilerinde</a:t>
            </a:r>
            <a:r>
              <a:rPr lang="tr-TR" sz="2000" dirty="0"/>
              <a:t> tanıma olayları çalışılmaktadır.</a:t>
            </a:r>
          </a:p>
        </p:txBody>
      </p:sp>
      <p:sp>
        <p:nvSpPr>
          <p:cNvPr id="6" name="İçerik Yer Tutucusu 2">
            <a:extLst>
              <a:ext uri="{FF2B5EF4-FFF2-40B4-BE49-F238E27FC236}">
                <a16:creationId xmlns:a16="http://schemas.microsoft.com/office/drawing/2014/main" id="{68F4A3A7-4F15-4D49-BAF6-A8004A1BDB74}"/>
              </a:ext>
            </a:extLst>
          </p:cNvPr>
          <p:cNvSpPr txBox="1">
            <a:spLocks/>
          </p:cNvSpPr>
          <p:nvPr/>
        </p:nvSpPr>
        <p:spPr>
          <a:xfrm>
            <a:off x="4889404" y="3563050"/>
            <a:ext cx="1753893" cy="1530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2000" dirty="0"/>
              <a:t>Gibi yöntemler kullanılır.</a:t>
            </a:r>
          </a:p>
        </p:txBody>
      </p:sp>
      <p:sp>
        <p:nvSpPr>
          <p:cNvPr id="7" name="İçerik Yer Tutucusu 2">
            <a:extLst>
              <a:ext uri="{FF2B5EF4-FFF2-40B4-BE49-F238E27FC236}">
                <a16:creationId xmlns:a16="http://schemas.microsoft.com/office/drawing/2014/main" id="{918EE327-8E7F-42F4-ABA5-994DD6AC3FD6}"/>
              </a:ext>
            </a:extLst>
          </p:cNvPr>
          <p:cNvSpPr txBox="1">
            <a:spLocks/>
          </p:cNvSpPr>
          <p:nvPr/>
        </p:nvSpPr>
        <p:spPr>
          <a:xfrm>
            <a:off x="262196" y="1331195"/>
            <a:ext cx="6672152" cy="6423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6">
                  <a:lumMod val="50000"/>
                </a:schemeClr>
              </a:buClr>
              <a:buSzPct val="100000"/>
            </a:pPr>
            <a:r>
              <a:rPr lang="tr-TR" sz="2200" dirty="0" err="1"/>
              <a:t>Glikozilasyon</a:t>
            </a:r>
            <a:r>
              <a:rPr lang="tr-TR" sz="2200" dirty="0"/>
              <a:t> mekanizmasını çalışmak için; </a:t>
            </a:r>
          </a:p>
        </p:txBody>
      </p:sp>
      <p:sp>
        <p:nvSpPr>
          <p:cNvPr id="8" name="Sağ Ayraç 7">
            <a:extLst>
              <a:ext uri="{FF2B5EF4-FFF2-40B4-BE49-F238E27FC236}">
                <a16:creationId xmlns:a16="http://schemas.microsoft.com/office/drawing/2014/main" id="{A50E3551-A965-4987-B28F-0B92F3F80B47}"/>
              </a:ext>
            </a:extLst>
          </p:cNvPr>
          <p:cNvSpPr/>
          <p:nvPr/>
        </p:nvSpPr>
        <p:spPr>
          <a:xfrm>
            <a:off x="4091553" y="2406288"/>
            <a:ext cx="721931" cy="3680150"/>
          </a:xfrm>
          <a:prstGeom prst="rightBrace">
            <a:avLst>
              <a:gd name="adj1" fmla="val 19322"/>
              <a:gd name="adj2" fmla="val 50000"/>
            </a:avLst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042531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A4C5748-A37A-451A-80E6-E7ABA2DFF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562304"/>
            <a:ext cx="8596668" cy="1320800"/>
          </a:xfrm>
        </p:spPr>
        <p:txBody>
          <a:bodyPr/>
          <a:lstStyle/>
          <a:p>
            <a:r>
              <a:rPr lang="tr-TR" b="1" dirty="0">
                <a:solidFill>
                  <a:schemeClr val="accent6">
                    <a:lumMod val="50000"/>
                  </a:schemeClr>
                </a:solidFill>
              </a:rPr>
              <a:t>Temel Araştırma, Tıp ve </a:t>
            </a:r>
            <a:r>
              <a:rPr lang="tr-TR" b="1" dirty="0" err="1">
                <a:solidFill>
                  <a:schemeClr val="accent6">
                    <a:lumMod val="50000"/>
                  </a:schemeClr>
                </a:solidFill>
              </a:rPr>
              <a:t>Biyoteknolojide</a:t>
            </a:r>
            <a:r>
              <a:rPr lang="tr-TR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tr-TR" b="1" dirty="0" err="1">
                <a:solidFill>
                  <a:schemeClr val="accent6">
                    <a:lumMod val="50000"/>
                  </a:schemeClr>
                </a:solidFill>
              </a:rPr>
              <a:t>Glikobiyoloji</a:t>
            </a:r>
            <a:endParaRPr lang="tr-TR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D0E651A-727D-4788-BB7E-DF0CC98A68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365" y="2241061"/>
            <a:ext cx="4871059" cy="1505213"/>
          </a:xfrm>
        </p:spPr>
        <p:txBody>
          <a:bodyPr>
            <a:noAutofit/>
          </a:bodyPr>
          <a:lstStyle/>
          <a:p>
            <a:pPr>
              <a:buClr>
                <a:schemeClr val="accent6">
                  <a:lumMod val="50000"/>
                </a:schemeClr>
              </a:buClr>
            </a:pPr>
            <a:r>
              <a:rPr lang="tr-TR" sz="2400" dirty="0"/>
              <a:t>Son yıllarda </a:t>
            </a:r>
            <a:r>
              <a:rPr lang="tr-TR" sz="2400" dirty="0" err="1"/>
              <a:t>Glikobiyoloji</a:t>
            </a:r>
            <a:r>
              <a:rPr lang="tr-TR" sz="2400" dirty="0"/>
              <a:t> araştırmaları oldukça artmıştır. </a:t>
            </a:r>
          </a:p>
          <a:p>
            <a:endParaRPr lang="tr-TR" sz="2000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3BEF42D-6E71-4387-B6E7-984F4C635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z="1400" smtClean="0">
                <a:solidFill>
                  <a:schemeClr val="accent6">
                    <a:lumMod val="50000"/>
                  </a:schemeClr>
                </a:solidFill>
              </a:rPr>
              <a:t>21</a:t>
            </a:fld>
            <a:endParaRPr lang="tr-TR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795A8637-BFCD-4AA4-9B09-2982D1BEF9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5" t="13512" r="5305" b="13585"/>
          <a:stretch/>
        </p:blipFill>
        <p:spPr>
          <a:xfrm>
            <a:off x="6000714" y="2241061"/>
            <a:ext cx="4531055" cy="30376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İçerik Yer Tutucusu 2">
            <a:extLst>
              <a:ext uri="{FF2B5EF4-FFF2-40B4-BE49-F238E27FC236}">
                <a16:creationId xmlns:a16="http://schemas.microsoft.com/office/drawing/2014/main" id="{AAC47FDF-9FE1-4AC8-AB8A-1A149A4B03B6}"/>
              </a:ext>
            </a:extLst>
          </p:cNvPr>
          <p:cNvSpPr txBox="1">
            <a:spLocks/>
          </p:cNvSpPr>
          <p:nvPr/>
        </p:nvSpPr>
        <p:spPr>
          <a:xfrm>
            <a:off x="511379" y="3309017"/>
            <a:ext cx="5253991" cy="29149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6">
                  <a:lumMod val="50000"/>
                </a:schemeClr>
              </a:buClr>
              <a:buSzPct val="96000"/>
              <a:buNone/>
            </a:pPr>
            <a:r>
              <a:rPr lang="tr-TR" sz="2000" dirty="0"/>
              <a:t>Bunun iki nedeni vardır.</a:t>
            </a:r>
          </a:p>
          <a:p>
            <a:pPr>
              <a:buClr>
                <a:schemeClr val="accent6">
                  <a:lumMod val="50000"/>
                </a:schemeClr>
              </a:buClr>
              <a:buSzPct val="96000"/>
              <a:buFont typeface="Wingdings" panose="05000000000000000000" pitchFamily="2" charset="2"/>
              <a:buChar char="ü"/>
            </a:pPr>
            <a:r>
              <a:rPr lang="tr-TR" sz="1900" dirty="0"/>
              <a:t>Birincisi; hücrelerin çevreleriyle her türlü ilişkilerinin kurulmasında hücre farklılaşması, gelişmesi, ölümü ve kanser durumunda </a:t>
            </a:r>
            <a:r>
              <a:rPr lang="tr-TR" sz="1900" b="1" dirty="0"/>
              <a:t>şekerlerin görevlerinin </a:t>
            </a:r>
            <a:r>
              <a:rPr lang="tr-TR" sz="1900" dirty="0"/>
              <a:t>gittikçe daha iyi belirlenmesidir. </a:t>
            </a:r>
          </a:p>
          <a:p>
            <a:pPr>
              <a:buClr>
                <a:schemeClr val="accent6">
                  <a:lumMod val="50000"/>
                </a:schemeClr>
              </a:buClr>
              <a:buSzPct val="96000"/>
              <a:buFont typeface="Wingdings" panose="05000000000000000000" pitchFamily="2" charset="2"/>
              <a:buChar char="ü"/>
            </a:pPr>
            <a:r>
              <a:rPr lang="tr-TR" sz="1900" dirty="0"/>
              <a:t>İkincisi; </a:t>
            </a:r>
            <a:r>
              <a:rPr lang="tr-TR" sz="1900" dirty="0" err="1"/>
              <a:t>glikobiyolojinin</a:t>
            </a:r>
            <a:r>
              <a:rPr lang="tr-TR" sz="1900" dirty="0"/>
              <a:t> </a:t>
            </a:r>
            <a:r>
              <a:rPr lang="tr-TR" sz="1900" b="1" dirty="0"/>
              <a:t>tıptaki öneminden </a:t>
            </a:r>
            <a:r>
              <a:rPr lang="tr-TR" sz="1900" dirty="0"/>
              <a:t>kaynaklanmaktadır.</a:t>
            </a:r>
          </a:p>
        </p:txBody>
      </p:sp>
    </p:spTree>
    <p:extLst>
      <p:ext uri="{BB962C8B-B14F-4D97-AF65-F5344CB8AC3E}">
        <p14:creationId xmlns:p14="http://schemas.microsoft.com/office/powerpoint/2010/main" val="1177590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261B9B8-E2A9-4056-B591-76A209383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6">
                    <a:lumMod val="50000"/>
                  </a:schemeClr>
                </a:solidFill>
              </a:rPr>
              <a:t>Temel Araştırma, Tıp ve </a:t>
            </a:r>
            <a:r>
              <a:rPr lang="tr-TR" b="1" dirty="0" err="1">
                <a:solidFill>
                  <a:schemeClr val="accent6">
                    <a:lumMod val="50000"/>
                  </a:schemeClr>
                </a:solidFill>
              </a:rPr>
              <a:t>Biyoteknolojide</a:t>
            </a:r>
            <a:r>
              <a:rPr lang="tr-TR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tr-TR" b="1" dirty="0" err="1">
                <a:solidFill>
                  <a:schemeClr val="accent6">
                    <a:lumMod val="50000"/>
                  </a:schemeClr>
                </a:solidFill>
              </a:rPr>
              <a:t>Glikobiyoloji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C26A88D-7216-4F40-9A38-4316CACD0D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402237"/>
            <a:ext cx="7707249" cy="3639125"/>
          </a:xfrm>
        </p:spPr>
        <p:txBody>
          <a:bodyPr numCol="1">
            <a:noAutofit/>
          </a:bodyPr>
          <a:lstStyle/>
          <a:p>
            <a:pPr>
              <a:buClr>
                <a:schemeClr val="accent6">
                  <a:lumMod val="50000"/>
                </a:schemeClr>
              </a:buClr>
              <a:buSzPct val="120000"/>
              <a:buFont typeface="Wingdings" panose="05000000000000000000" pitchFamily="2" charset="2"/>
              <a:buChar char="v"/>
            </a:pPr>
            <a:r>
              <a:rPr lang="tr-TR" sz="2400" dirty="0"/>
              <a:t>İlaçların yakın gelecekte </a:t>
            </a:r>
            <a:r>
              <a:rPr lang="tr-TR" sz="2400" dirty="0" err="1"/>
              <a:t>rekombinant</a:t>
            </a:r>
            <a:r>
              <a:rPr lang="tr-TR" sz="2400" dirty="0"/>
              <a:t> proteinlerden oluşacağı giderek daha iyi anlaşıldığından, </a:t>
            </a:r>
            <a:r>
              <a:rPr lang="tr-TR" sz="2400" dirty="0" err="1"/>
              <a:t>glikoproteinlerdeki</a:t>
            </a:r>
            <a:r>
              <a:rPr lang="tr-TR" sz="2400" dirty="0"/>
              <a:t> şekerlerin rollerini anlamak için büyük atılımlar yapılmaktadır. </a:t>
            </a:r>
          </a:p>
          <a:p>
            <a:pPr>
              <a:buClr>
                <a:schemeClr val="accent6">
                  <a:lumMod val="50000"/>
                </a:schemeClr>
              </a:buClr>
              <a:buSzPct val="120000"/>
              <a:buFont typeface="Wingdings" panose="05000000000000000000" pitchFamily="2" charset="2"/>
              <a:buChar char="v"/>
            </a:pPr>
            <a:endParaRPr lang="tr-TR" sz="2400" dirty="0"/>
          </a:p>
          <a:p>
            <a:pPr>
              <a:buClr>
                <a:schemeClr val="accent6">
                  <a:lumMod val="50000"/>
                </a:schemeClr>
              </a:buClr>
              <a:buSzPct val="120000"/>
              <a:buFont typeface="Wingdings" panose="05000000000000000000" pitchFamily="2" charset="2"/>
              <a:buChar char="v"/>
            </a:pPr>
            <a:r>
              <a:rPr lang="tr-TR" sz="2400" dirty="0"/>
              <a:t>Tıpta tedavi edici düzenlemelerin yapılması ve organizmada </a:t>
            </a:r>
            <a:r>
              <a:rPr lang="tr-TR" sz="2400" b="1" dirty="0"/>
              <a:t>hedef hücrelere veya dokulara </a:t>
            </a:r>
            <a:r>
              <a:rPr lang="tr-TR" sz="2400" dirty="0"/>
              <a:t>seçici şekilde şaşırmadan bağlanan ilaçların sentezlerinin başarılması hedeflenmektedir. </a:t>
            </a:r>
          </a:p>
          <a:p>
            <a:endParaRPr lang="tr-TR" sz="2400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44BA1FBC-995C-439E-8666-D6FFF0DF3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z="1400" smtClean="0">
                <a:solidFill>
                  <a:schemeClr val="accent6">
                    <a:lumMod val="50000"/>
                  </a:schemeClr>
                </a:solidFill>
              </a:rPr>
              <a:t>22</a:t>
            </a:fld>
            <a:endParaRPr lang="tr-TR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8985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086A7C1-6652-43EF-8D99-7BF8AECC6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6">
                    <a:lumMod val="50000"/>
                  </a:schemeClr>
                </a:solidFill>
              </a:rPr>
              <a:t>Temel Araştırma, Tıp ve </a:t>
            </a:r>
            <a:r>
              <a:rPr lang="tr-TR" b="1" dirty="0" err="1">
                <a:solidFill>
                  <a:schemeClr val="accent6">
                    <a:lumMod val="50000"/>
                  </a:schemeClr>
                </a:solidFill>
              </a:rPr>
              <a:t>Biyoteknolojide</a:t>
            </a:r>
            <a:r>
              <a:rPr lang="tr-TR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tr-TR" b="1" dirty="0" err="1">
                <a:solidFill>
                  <a:schemeClr val="accent6">
                    <a:lumMod val="50000"/>
                  </a:schemeClr>
                </a:solidFill>
              </a:rPr>
              <a:t>Glikobiyoloji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BFE3905-B115-4307-B0BB-9D993B9F5B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504452"/>
            <a:ext cx="5150029" cy="3536910"/>
          </a:xfrm>
        </p:spPr>
        <p:txBody>
          <a:bodyPr>
            <a:noAutofit/>
          </a:bodyPr>
          <a:lstStyle/>
          <a:p>
            <a:pPr>
              <a:buClr>
                <a:schemeClr val="accent6">
                  <a:lumMod val="50000"/>
                </a:schemeClr>
              </a:buClr>
              <a:buSzPct val="120000"/>
              <a:buFont typeface="Wingdings" panose="05000000000000000000" pitchFamily="2" charset="2"/>
              <a:buChar char="v"/>
            </a:pPr>
            <a:r>
              <a:rPr lang="tr-TR" sz="2400" dirty="0"/>
              <a:t>Bugün </a:t>
            </a:r>
            <a:r>
              <a:rPr lang="tr-TR" sz="2400" dirty="0" err="1"/>
              <a:t>glikobiyoloji</a:t>
            </a:r>
            <a:r>
              <a:rPr lang="tr-TR" sz="2400" dirty="0"/>
              <a:t>, moleküler düzeydeki bilimsel araştırmaların en son, iyi belirlenmiş ve hızla gelişmekte olan dalıdır.</a:t>
            </a:r>
          </a:p>
          <a:p>
            <a:pPr marL="0" indent="0">
              <a:buClr>
                <a:schemeClr val="accent6">
                  <a:lumMod val="50000"/>
                </a:schemeClr>
              </a:buClr>
              <a:buSzPct val="120000"/>
              <a:buNone/>
            </a:pPr>
            <a:r>
              <a:rPr lang="tr-TR" sz="2400" dirty="0"/>
              <a:t> </a:t>
            </a:r>
          </a:p>
          <a:p>
            <a:pPr>
              <a:buClr>
                <a:schemeClr val="accent6">
                  <a:lumMod val="50000"/>
                </a:schemeClr>
              </a:buClr>
              <a:buSzPct val="120000"/>
              <a:buFont typeface="Wingdings" panose="05000000000000000000" pitchFamily="2" charset="2"/>
              <a:buChar char="v"/>
            </a:pPr>
            <a:r>
              <a:rPr lang="tr-TR" sz="2400" b="1" dirty="0" err="1"/>
              <a:t>Glikopatoloji</a:t>
            </a:r>
            <a:r>
              <a:rPr lang="tr-TR" sz="2400" dirty="0"/>
              <a:t>, </a:t>
            </a:r>
            <a:r>
              <a:rPr lang="tr-TR" sz="2400" b="1" dirty="0" err="1"/>
              <a:t>Glikoimmünoloji</a:t>
            </a:r>
            <a:r>
              <a:rPr lang="tr-TR" sz="2400" dirty="0"/>
              <a:t> ve </a:t>
            </a:r>
            <a:r>
              <a:rPr lang="tr-TR" sz="2400" b="1" dirty="0" err="1"/>
              <a:t>Glikoteknoloji</a:t>
            </a:r>
            <a:r>
              <a:rPr lang="tr-TR" sz="2400" dirty="0"/>
              <a:t> alt bölümleri geniş bir yelpazeye yayılmaktadır.</a:t>
            </a:r>
          </a:p>
          <a:p>
            <a:endParaRPr lang="tr-TR" sz="2400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E014D61-C807-4372-99A6-FBAE40500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z="1400" smtClean="0">
                <a:solidFill>
                  <a:schemeClr val="accent6">
                    <a:lumMod val="50000"/>
                  </a:schemeClr>
                </a:solidFill>
              </a:rPr>
              <a:t>23</a:t>
            </a:fld>
            <a:endParaRPr lang="tr-TR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E57B5C7C-12C9-4CE7-A1F1-4A82382BA6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248" y="2461881"/>
            <a:ext cx="4876800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598637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FA64AF0-59E8-4D1A-8EDB-213ECAC8A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6">
                    <a:lumMod val="50000"/>
                  </a:schemeClr>
                </a:solidFill>
              </a:rPr>
              <a:t>Kanser Nedir?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594DE8E-249A-472A-BF2B-EB9561BCA6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751" y="1608016"/>
            <a:ext cx="5665579" cy="4557595"/>
          </a:xfrm>
        </p:spPr>
        <p:txBody>
          <a:bodyPr>
            <a:normAutofit/>
          </a:bodyPr>
          <a:lstStyle/>
          <a:p>
            <a:pPr>
              <a:buClr>
                <a:schemeClr val="accent6">
                  <a:lumMod val="50000"/>
                </a:schemeClr>
              </a:buClr>
              <a:buSzPct val="100000"/>
            </a:pPr>
            <a:r>
              <a:rPr lang="tr-TR" sz="2000" b="1" dirty="0"/>
              <a:t>Kanser</a:t>
            </a:r>
            <a:r>
              <a:rPr lang="tr-TR" sz="2000" dirty="0"/>
              <a:t>, hücrelerdeki bölünmenin ve hücre dengesinin bozulmasının neden olduğu </a:t>
            </a:r>
            <a:r>
              <a:rPr lang="tr-TR" sz="2000" b="1" dirty="0"/>
              <a:t>anormal hücre büyümesi</a:t>
            </a:r>
            <a:r>
              <a:rPr lang="tr-TR" sz="2000" dirty="0"/>
              <a:t>dir.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</a:pPr>
            <a:r>
              <a:rPr lang="tr-TR" sz="2000" dirty="0"/>
              <a:t>Bir organizmada bulunan </a:t>
            </a:r>
            <a:r>
              <a:rPr lang="tr-TR" sz="2000" b="1" dirty="0"/>
              <a:t>her türlü hücre</a:t>
            </a:r>
            <a:r>
              <a:rPr lang="tr-TR" sz="2000" dirty="0"/>
              <a:t>den oluşabilir. 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</a:pPr>
            <a:r>
              <a:rPr lang="tr-TR" sz="2000" dirty="0"/>
              <a:t>Kanserin başlaması ve ilerlemesi, </a:t>
            </a:r>
            <a:r>
              <a:rPr lang="tr-TR" sz="2000" b="1" dirty="0"/>
              <a:t>genetik</a:t>
            </a:r>
            <a:r>
              <a:rPr lang="tr-TR" sz="2000" dirty="0"/>
              <a:t> ve </a:t>
            </a:r>
            <a:r>
              <a:rPr lang="tr-TR" sz="2000" b="1" dirty="0"/>
              <a:t>çevresel</a:t>
            </a:r>
            <a:r>
              <a:rPr lang="tr-TR" sz="2000" dirty="0"/>
              <a:t> faktörleri içeren karmaşık süreçlerdir.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</a:pPr>
            <a:r>
              <a:rPr lang="tr-TR" sz="2000" dirty="0"/>
              <a:t>Doktorlar, biyologlar ve kimyagerler tarafından yapılan çok sayıda çalışma olsa da kanser hala insanların ölümüne neden oluyor.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6F6CA31-070D-407A-B0CB-ACC9242E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z="1400" smtClean="0">
                <a:solidFill>
                  <a:schemeClr val="accent6">
                    <a:lumMod val="50000"/>
                  </a:schemeClr>
                </a:solidFill>
              </a:rPr>
              <a:t>24</a:t>
            </a:fld>
            <a:endParaRPr lang="tr-TR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4" name="Resim 13">
            <a:extLst>
              <a:ext uri="{FF2B5EF4-FFF2-40B4-BE49-F238E27FC236}">
                <a16:creationId xmlns:a16="http://schemas.microsoft.com/office/drawing/2014/main" id="{D88ACD14-FF25-4FE1-9C97-143A9B2F57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3" r="8325"/>
          <a:stretch/>
        </p:blipFill>
        <p:spPr>
          <a:xfrm>
            <a:off x="5881330" y="1270000"/>
            <a:ext cx="5418666" cy="46841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884048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F8CED3D-8F0B-4B06-9B02-C744BEBED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6">
                    <a:lumMod val="50000"/>
                  </a:schemeClr>
                </a:solidFill>
              </a:rPr>
              <a:t>Kanserli Dokunun Oluşumu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26C9C250-6DA6-4889-8D48-14AEB2BF3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z="1400" smtClean="0">
                <a:solidFill>
                  <a:schemeClr val="accent6">
                    <a:lumMod val="50000"/>
                  </a:schemeClr>
                </a:solidFill>
              </a:rPr>
              <a:t>25</a:t>
            </a:fld>
            <a:endParaRPr lang="tr-TR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E24E85EE-ED14-4C3C-9208-8D8FAE4AA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595" y="1928841"/>
            <a:ext cx="5430405" cy="370495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6420F596-108A-45EF-AE41-338EA4AC42BF}"/>
              </a:ext>
            </a:extLst>
          </p:cNvPr>
          <p:cNvSpPr txBox="1"/>
          <p:nvPr/>
        </p:nvSpPr>
        <p:spPr>
          <a:xfrm>
            <a:off x="6292311" y="3181073"/>
            <a:ext cx="472698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lphaUcParenR"/>
            </a:pPr>
            <a:r>
              <a:rPr lang="tr-TR" sz="2400" dirty="0"/>
              <a:t>Tümör hücreleri </a:t>
            </a:r>
          </a:p>
          <a:p>
            <a:pPr marL="342900" indent="-342900">
              <a:buAutoNum type="alphaUcParenR"/>
            </a:pPr>
            <a:r>
              <a:rPr lang="tr-TR" sz="2400" dirty="0"/>
              <a:t>Çoklu mutasyonlar</a:t>
            </a:r>
          </a:p>
          <a:p>
            <a:pPr marL="342900" indent="-342900">
              <a:buAutoNum type="alphaUcParenR"/>
            </a:pPr>
            <a:r>
              <a:rPr lang="tr-TR" sz="2400" dirty="0"/>
              <a:t>Tümörlü hücrelerin çoğalması</a:t>
            </a:r>
          </a:p>
          <a:p>
            <a:pPr marL="342900" indent="-342900">
              <a:buAutoNum type="alphaUcParenR"/>
            </a:pPr>
            <a:r>
              <a:rPr lang="tr-TR" sz="2400" dirty="0" err="1"/>
              <a:t>Malignant</a:t>
            </a:r>
            <a:r>
              <a:rPr lang="tr-TR" sz="2400" dirty="0"/>
              <a:t> tümör </a:t>
            </a:r>
          </a:p>
        </p:txBody>
      </p:sp>
    </p:spTree>
    <p:extLst>
      <p:ext uri="{BB962C8B-B14F-4D97-AF65-F5344CB8AC3E}">
        <p14:creationId xmlns:p14="http://schemas.microsoft.com/office/powerpoint/2010/main" val="14428208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116DA21-05CC-434D-9B91-76BA203E7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836" y="563105"/>
            <a:ext cx="8596668" cy="1320800"/>
          </a:xfrm>
        </p:spPr>
        <p:txBody>
          <a:bodyPr/>
          <a:lstStyle/>
          <a:p>
            <a:r>
              <a:rPr lang="tr-TR" b="1" dirty="0">
                <a:solidFill>
                  <a:schemeClr val="accent6">
                    <a:lumMod val="50000"/>
                  </a:schemeClr>
                </a:solidFill>
              </a:rPr>
              <a:t>Kanserin 10 Temel Özelliği</a:t>
            </a:r>
          </a:p>
        </p:txBody>
      </p:sp>
      <p:pic>
        <p:nvPicPr>
          <p:cNvPr id="6" name="İçerik Yer Tutucusu 5">
            <a:extLst>
              <a:ext uri="{FF2B5EF4-FFF2-40B4-BE49-F238E27FC236}">
                <a16:creationId xmlns:a16="http://schemas.microsoft.com/office/drawing/2014/main" id="{ED906557-4858-4E45-891E-CE92DF2422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4" t="15936" r="17104" b="9559"/>
          <a:stretch/>
        </p:blipFill>
        <p:spPr>
          <a:xfrm>
            <a:off x="1316675" y="1666311"/>
            <a:ext cx="6231000" cy="49559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BC2BE00-87CD-431A-89A5-2BC4B8565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z="1400" smtClean="0">
                <a:solidFill>
                  <a:schemeClr val="accent6">
                    <a:lumMod val="50000"/>
                  </a:schemeClr>
                </a:solidFill>
              </a:rPr>
              <a:t>26</a:t>
            </a:fld>
            <a:endParaRPr lang="tr-TR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5057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4DAE07D-C6B8-4317-9401-4BFCE2012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6">
                    <a:lumMod val="50000"/>
                  </a:schemeClr>
                </a:solidFill>
              </a:rPr>
              <a:t>Kanser Oluşumundaki Etkenler</a:t>
            </a:r>
          </a:p>
        </p:txBody>
      </p:sp>
      <p:pic>
        <p:nvPicPr>
          <p:cNvPr id="6" name="İçerik Yer Tutucusu 5">
            <a:extLst>
              <a:ext uri="{FF2B5EF4-FFF2-40B4-BE49-F238E27FC236}">
                <a16:creationId xmlns:a16="http://schemas.microsoft.com/office/drawing/2014/main" id="{E3094A2C-9468-4E47-A196-5A74FBD724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" t="15234" r="2855" b="5983"/>
          <a:stretch/>
        </p:blipFill>
        <p:spPr>
          <a:xfrm>
            <a:off x="677334" y="1826881"/>
            <a:ext cx="7393299" cy="431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3254BCF-1D8A-43F3-9730-0AE51935F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z="1400" smtClean="0">
                <a:solidFill>
                  <a:schemeClr val="accent6">
                    <a:lumMod val="50000"/>
                  </a:schemeClr>
                </a:solidFill>
              </a:rPr>
              <a:t>27</a:t>
            </a:fld>
            <a:endParaRPr lang="tr-TR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9418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97F892B-F576-418F-BADE-D7AD0A7CD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6">
                    <a:lumMod val="50000"/>
                  </a:schemeClr>
                </a:solidFill>
              </a:rPr>
              <a:t>Genetik Faktörler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D36A9A3-DB5A-429A-9C1F-B86BAD3C9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z="1400" smtClean="0">
                <a:solidFill>
                  <a:schemeClr val="accent6">
                    <a:lumMod val="50000"/>
                  </a:schemeClr>
                </a:solidFill>
              </a:rPr>
              <a:t>28</a:t>
            </a:fld>
            <a:endParaRPr lang="tr-TR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45F4D03E-8417-4E6D-8E59-CC071A3635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36" b="1165"/>
          <a:stretch/>
        </p:blipFill>
        <p:spPr>
          <a:xfrm>
            <a:off x="569844" y="1930400"/>
            <a:ext cx="8811647" cy="383496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3707334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F8A034B-DE36-45D8-928F-74D13D33C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6">
                    <a:lumMod val="50000"/>
                  </a:schemeClr>
                </a:solidFill>
              </a:rPr>
              <a:t>Çevresel Faktörler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F9BCC38-4F90-485C-AB32-7B081EFC6A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855" y="1503336"/>
            <a:ext cx="9427561" cy="883403"/>
          </a:xfrm>
        </p:spPr>
        <p:txBody>
          <a:bodyPr>
            <a:noAutofit/>
          </a:bodyPr>
          <a:lstStyle/>
          <a:p>
            <a:r>
              <a:rPr lang="tr-TR" sz="2400" dirty="0"/>
              <a:t>Çeşitli kanserojen maddeler kanser riskini artırabilir. </a:t>
            </a:r>
            <a:r>
              <a:rPr lang="tr-TR" sz="2400" dirty="0" err="1"/>
              <a:t>Karsinojenler</a:t>
            </a:r>
            <a:r>
              <a:rPr lang="tr-TR" sz="2400" dirty="0"/>
              <a:t> üç grupta sınıflandırılabilir: 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0D61A08-15CE-4D98-8C7B-9BD824F55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z="1400" smtClean="0">
                <a:solidFill>
                  <a:schemeClr val="accent6">
                    <a:lumMod val="50000"/>
                  </a:schemeClr>
                </a:solidFill>
              </a:rPr>
              <a:t>29</a:t>
            </a:fld>
            <a:endParaRPr lang="tr-TR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AF149216-612B-4DDE-BA10-A1E76766E1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8" t="17460" r="5632" b="3548"/>
          <a:stretch/>
        </p:blipFill>
        <p:spPr>
          <a:xfrm>
            <a:off x="4613902" y="2386739"/>
            <a:ext cx="5533113" cy="341994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C2D1D364-AB8E-4B16-A118-AD62BC1D2288}"/>
              </a:ext>
            </a:extLst>
          </p:cNvPr>
          <p:cNvSpPr txBox="1"/>
          <p:nvPr/>
        </p:nvSpPr>
        <p:spPr>
          <a:xfrm>
            <a:off x="548755" y="3127215"/>
            <a:ext cx="399224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dirty="0"/>
              <a:t>1) Biyolojik Kanserojenler</a:t>
            </a:r>
          </a:p>
          <a:p>
            <a:r>
              <a:rPr lang="tr-TR" sz="2400" b="1" dirty="0"/>
              <a:t> </a:t>
            </a:r>
          </a:p>
          <a:p>
            <a:r>
              <a:rPr lang="tr-TR" sz="2400" b="1" dirty="0"/>
              <a:t>2) Fiziksel Kanserojenler</a:t>
            </a:r>
          </a:p>
          <a:p>
            <a:r>
              <a:rPr lang="tr-TR" sz="2400" b="1" dirty="0"/>
              <a:t>  </a:t>
            </a:r>
          </a:p>
          <a:p>
            <a:r>
              <a:rPr lang="tr-TR" sz="2400" b="1" dirty="0"/>
              <a:t>3) Kimyasal Kanserojenler</a:t>
            </a:r>
            <a:r>
              <a:rPr lang="tr-TR" sz="20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713633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86B480E-203E-4111-A72A-3D4B73732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424" y="369089"/>
            <a:ext cx="4636738" cy="822281"/>
          </a:xfrm>
        </p:spPr>
        <p:txBody>
          <a:bodyPr>
            <a:normAutofit/>
          </a:bodyPr>
          <a:lstStyle/>
          <a:p>
            <a:r>
              <a:rPr lang="tr-TR" sz="4000" b="1" dirty="0">
                <a:solidFill>
                  <a:schemeClr val="accent6">
                    <a:lumMod val="50000"/>
                  </a:schemeClr>
                </a:solidFill>
              </a:rPr>
              <a:t>Kanser Çeşitleri </a:t>
            </a:r>
          </a:p>
        </p:txBody>
      </p:sp>
      <p:pic>
        <p:nvPicPr>
          <p:cNvPr id="6" name="İçerik Yer Tutucusu 5">
            <a:extLst>
              <a:ext uri="{FF2B5EF4-FFF2-40B4-BE49-F238E27FC236}">
                <a16:creationId xmlns:a16="http://schemas.microsoft.com/office/drawing/2014/main" id="{B4803234-DB2E-400A-8317-87A9D926E2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2" t="2435" r="2471" b="21610"/>
          <a:stretch/>
        </p:blipFill>
        <p:spPr>
          <a:xfrm>
            <a:off x="3922762" y="2279398"/>
            <a:ext cx="5351240" cy="37619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BACACA7-A640-4F2F-92EC-FCF0680E9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z="1400" smtClean="0">
                <a:solidFill>
                  <a:schemeClr val="accent6">
                    <a:lumMod val="50000"/>
                  </a:schemeClr>
                </a:solidFill>
              </a:rPr>
              <a:t>30</a:t>
            </a:fld>
            <a:endParaRPr lang="tr-TR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İçerik Yer Tutucusu 2">
            <a:extLst>
              <a:ext uri="{FF2B5EF4-FFF2-40B4-BE49-F238E27FC236}">
                <a16:creationId xmlns:a16="http://schemas.microsoft.com/office/drawing/2014/main" id="{D5455A12-D4FC-4055-AC96-3B112858C13D}"/>
              </a:ext>
            </a:extLst>
          </p:cNvPr>
          <p:cNvSpPr txBox="1">
            <a:spLocks/>
          </p:cNvSpPr>
          <p:nvPr/>
        </p:nvSpPr>
        <p:spPr>
          <a:xfrm>
            <a:off x="288942" y="1191370"/>
            <a:ext cx="9924441" cy="10012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Coğrafi bölgelere göre kanser sıklıkları değişse de Dünya'da ve Türkiye'de en sık görülen kanser türleri </a:t>
            </a:r>
            <a:r>
              <a:rPr lang="tr-TR" sz="2400" b="1" dirty="0"/>
              <a:t>meme</a:t>
            </a:r>
            <a:r>
              <a:rPr lang="tr-TR" sz="2400" dirty="0"/>
              <a:t>, </a:t>
            </a:r>
            <a:r>
              <a:rPr lang="tr-TR" sz="2400" b="1" dirty="0"/>
              <a:t>akciğer</a:t>
            </a:r>
            <a:r>
              <a:rPr lang="tr-TR" sz="2400" dirty="0"/>
              <a:t> ve </a:t>
            </a:r>
            <a:r>
              <a:rPr lang="tr-TR" sz="2400" b="1" dirty="0"/>
              <a:t>kolon</a:t>
            </a:r>
            <a:r>
              <a:rPr lang="tr-TR" sz="2400" dirty="0"/>
              <a:t> olarak belirtilmektedir.</a:t>
            </a: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35229095-5229-4778-9C43-ED907ABCA3B9}"/>
              </a:ext>
            </a:extLst>
          </p:cNvPr>
          <p:cNvSpPr txBox="1">
            <a:spLocks/>
          </p:cNvSpPr>
          <p:nvPr/>
        </p:nvSpPr>
        <p:spPr>
          <a:xfrm>
            <a:off x="288942" y="3531874"/>
            <a:ext cx="3292150" cy="25094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Ancak birçok ülkede birçok kanser türü bulunmaktadır.</a:t>
            </a:r>
          </a:p>
        </p:txBody>
      </p:sp>
    </p:spTree>
    <p:extLst>
      <p:ext uri="{BB962C8B-B14F-4D97-AF65-F5344CB8AC3E}">
        <p14:creationId xmlns:p14="http://schemas.microsoft.com/office/powerpoint/2010/main" val="3616024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86B480E-203E-4111-A72A-3D4B73732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167" y="369088"/>
            <a:ext cx="3437466" cy="822281"/>
          </a:xfrm>
        </p:spPr>
        <p:txBody>
          <a:bodyPr>
            <a:normAutofit fontScale="90000"/>
          </a:bodyPr>
          <a:lstStyle/>
          <a:p>
            <a:r>
              <a:rPr lang="tr-TR" b="1" dirty="0">
                <a:solidFill>
                  <a:schemeClr val="accent6">
                    <a:lumMod val="50000"/>
                  </a:schemeClr>
                </a:solidFill>
              </a:rPr>
              <a:t>Kanser Çeşitleri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BACACA7-A640-4F2F-92EC-FCF0680E9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z="1400" smtClean="0">
                <a:solidFill>
                  <a:schemeClr val="accent6">
                    <a:lumMod val="50000"/>
                  </a:schemeClr>
                </a:solidFill>
              </a:rPr>
              <a:t>31</a:t>
            </a:fld>
            <a:endParaRPr lang="tr-TR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" name="Resim 9">
            <a:extLst>
              <a:ext uri="{FF2B5EF4-FFF2-40B4-BE49-F238E27FC236}">
                <a16:creationId xmlns:a16="http://schemas.microsoft.com/office/drawing/2014/main" id="{0A5A97AD-A869-4E5D-833E-1B920557C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308" y="1561179"/>
            <a:ext cx="8641694" cy="44801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4123439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2C99CF7-81C6-4C4A-BB3D-802FC1668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51513"/>
            <a:ext cx="8596668" cy="1320800"/>
          </a:xfrm>
        </p:spPr>
        <p:txBody>
          <a:bodyPr/>
          <a:lstStyle/>
          <a:p>
            <a:r>
              <a:rPr lang="tr-TR" b="1" dirty="0">
                <a:solidFill>
                  <a:schemeClr val="accent6">
                    <a:lumMod val="50000"/>
                  </a:schemeClr>
                </a:solidFill>
              </a:rPr>
              <a:t>Dünyada ve Türkiye’de Kanser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3FF5BE3-48F9-4774-A4D8-29D5C2A4F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z="1400" smtClean="0">
                <a:solidFill>
                  <a:schemeClr val="accent6">
                    <a:lumMod val="50000"/>
                  </a:schemeClr>
                </a:solidFill>
              </a:rPr>
              <a:t>32</a:t>
            </a:fld>
            <a:endParaRPr lang="tr-TR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43676C2D-1061-4A28-94E6-1C1CC8144B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6286" y="3848013"/>
            <a:ext cx="6012051" cy="25584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Dikdörtgen 9">
            <a:extLst>
              <a:ext uri="{FF2B5EF4-FFF2-40B4-BE49-F238E27FC236}">
                <a16:creationId xmlns:a16="http://schemas.microsoft.com/office/drawing/2014/main" id="{3DC5E942-4C38-48D9-A8D1-569652B530BF}"/>
              </a:ext>
            </a:extLst>
          </p:cNvPr>
          <p:cNvSpPr/>
          <p:nvPr/>
        </p:nvSpPr>
        <p:spPr>
          <a:xfrm>
            <a:off x="724713" y="4514822"/>
            <a:ext cx="12618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4000" b="0" cap="none" spc="0" dirty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2018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03B94374-2819-47C2-BEE2-C8E2EEA201DA}"/>
              </a:ext>
            </a:extLst>
          </p:cNvPr>
          <p:cNvSpPr/>
          <p:nvPr/>
        </p:nvSpPr>
        <p:spPr>
          <a:xfrm>
            <a:off x="677334" y="2343178"/>
            <a:ext cx="135664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4000" b="0" cap="none" spc="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2014</a:t>
            </a:r>
          </a:p>
        </p:txBody>
      </p:sp>
      <p:pic>
        <p:nvPicPr>
          <p:cNvPr id="21" name="Resim 20">
            <a:extLst>
              <a:ext uri="{FF2B5EF4-FFF2-40B4-BE49-F238E27FC236}">
                <a16:creationId xmlns:a16="http://schemas.microsoft.com/office/drawing/2014/main" id="{1AAA1F32-4B58-4857-B776-8CA952826D2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51" t="4207" r="2848" b="8825"/>
          <a:stretch/>
        </p:blipFill>
        <p:spPr>
          <a:xfrm>
            <a:off x="2506287" y="1624914"/>
            <a:ext cx="6012051" cy="20946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355235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5F9B3A1-61FF-4E57-B4EC-15F79D5EC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6">
                    <a:lumMod val="50000"/>
                  </a:schemeClr>
                </a:solidFill>
              </a:rPr>
              <a:t>Kanserde </a:t>
            </a:r>
            <a:r>
              <a:rPr lang="tr-TR" b="1" dirty="0" err="1">
                <a:solidFill>
                  <a:schemeClr val="accent6">
                    <a:lumMod val="50000"/>
                  </a:schemeClr>
                </a:solidFill>
              </a:rPr>
              <a:t>Glikokonjugatlar</a:t>
            </a:r>
            <a:endParaRPr lang="tr-TR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486F8DD-41DC-47AE-AEB0-6F4CA86C4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z="1400" smtClean="0">
                <a:solidFill>
                  <a:schemeClr val="accent6">
                    <a:lumMod val="50000"/>
                  </a:schemeClr>
                </a:solidFill>
              </a:rPr>
              <a:t>33</a:t>
            </a:fld>
            <a:endParaRPr lang="tr-TR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E82236FC-D229-47E9-8DF9-8842C5D68E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352" y="1930400"/>
            <a:ext cx="5940442" cy="38976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İçerik Yer Tutucusu 2">
            <a:extLst>
              <a:ext uri="{FF2B5EF4-FFF2-40B4-BE49-F238E27FC236}">
                <a16:creationId xmlns:a16="http://schemas.microsoft.com/office/drawing/2014/main" id="{CF411F19-BADB-44BD-A654-00BF46C5C9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5304" y="1682374"/>
            <a:ext cx="4057972" cy="4476087"/>
          </a:xfrm>
        </p:spPr>
        <p:txBody>
          <a:bodyPr>
            <a:noAutofit/>
          </a:bodyPr>
          <a:lstStyle/>
          <a:p>
            <a:pPr>
              <a:buClr>
                <a:schemeClr val="accent6">
                  <a:lumMod val="50000"/>
                </a:schemeClr>
              </a:buClr>
              <a:buSzPct val="100000"/>
              <a:buFont typeface="Wingdings" panose="05000000000000000000" pitchFamily="2" charset="2"/>
              <a:buChar char="v"/>
            </a:pPr>
            <a:r>
              <a:rPr lang="tr-TR" sz="2200" dirty="0" err="1"/>
              <a:t>Glikoproteinlerin</a:t>
            </a:r>
            <a:r>
              <a:rPr lang="tr-TR" sz="2200" dirty="0"/>
              <a:t> seviyesi </a:t>
            </a:r>
            <a:r>
              <a:rPr lang="tr-TR" sz="2200" b="1" dirty="0"/>
              <a:t>kanserli</a:t>
            </a:r>
            <a:r>
              <a:rPr lang="tr-TR" sz="2200" dirty="0"/>
              <a:t> hücrelerde farklılık gösterir.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Wingdings" panose="05000000000000000000" pitchFamily="2" charset="2"/>
              <a:buChar char="v"/>
            </a:pPr>
            <a:r>
              <a:rPr lang="tr-TR" sz="2200" dirty="0"/>
              <a:t> Kanserleşmiş dokularda N bağlı </a:t>
            </a:r>
            <a:r>
              <a:rPr lang="tr-TR" sz="2200" dirty="0" err="1"/>
              <a:t>glikanlar</a:t>
            </a:r>
            <a:r>
              <a:rPr lang="tr-TR" sz="2200" dirty="0"/>
              <a:t> </a:t>
            </a:r>
            <a:r>
              <a:rPr lang="tr-TR" sz="2200" b="1" dirty="0" err="1"/>
              <a:t>siyalik</a:t>
            </a:r>
            <a:r>
              <a:rPr lang="tr-TR" sz="2200" b="1" dirty="0"/>
              <a:t> asitli </a:t>
            </a:r>
            <a:r>
              <a:rPr lang="tr-TR" sz="2200" dirty="0"/>
              <a:t>ve </a:t>
            </a:r>
            <a:r>
              <a:rPr lang="tr-TR" sz="2200" b="1" dirty="0"/>
              <a:t>dallanmış</a:t>
            </a:r>
            <a:r>
              <a:rPr lang="tr-TR" sz="2200" dirty="0"/>
              <a:t> bir şekilde bulunurken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Wingdings" panose="05000000000000000000" pitchFamily="2" charset="2"/>
              <a:buChar char="v"/>
            </a:pPr>
            <a:r>
              <a:rPr lang="tr-TR" sz="2200" dirty="0"/>
              <a:t>O bağlı </a:t>
            </a:r>
            <a:r>
              <a:rPr lang="tr-TR" sz="2200" dirty="0" err="1"/>
              <a:t>glikanlar</a:t>
            </a:r>
            <a:r>
              <a:rPr lang="tr-TR" sz="2200" dirty="0"/>
              <a:t> </a:t>
            </a:r>
            <a:r>
              <a:rPr lang="tr-TR" sz="2200" b="1" dirty="0" err="1"/>
              <a:t>siyalilatlı</a:t>
            </a:r>
            <a:r>
              <a:rPr lang="tr-TR" sz="2200" b="1" dirty="0"/>
              <a:t> </a:t>
            </a:r>
            <a:r>
              <a:rPr lang="tr-TR" sz="2200" dirty="0"/>
              <a:t>ve </a:t>
            </a:r>
            <a:r>
              <a:rPr lang="tr-TR" sz="2200" b="1" dirty="0"/>
              <a:t>uçları kesik </a:t>
            </a:r>
            <a:r>
              <a:rPr lang="tr-TR" sz="2200" dirty="0"/>
              <a:t>olarak bulunurlar. </a:t>
            </a:r>
          </a:p>
        </p:txBody>
      </p:sp>
    </p:spTree>
    <p:extLst>
      <p:ext uri="{BB962C8B-B14F-4D97-AF65-F5344CB8AC3E}">
        <p14:creationId xmlns:p14="http://schemas.microsoft.com/office/powerpoint/2010/main" val="29284491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8B52CD7-409F-4A9E-ABC5-E615F54AD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730350"/>
            <a:ext cx="8596668" cy="1320800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tr-TR" b="1" dirty="0" err="1">
                <a:solidFill>
                  <a:schemeClr val="accent6">
                    <a:lumMod val="50000"/>
                  </a:schemeClr>
                </a:solidFill>
              </a:rPr>
              <a:t>Sialik</a:t>
            </a:r>
            <a:r>
              <a:rPr lang="tr-TR" b="1" dirty="0">
                <a:solidFill>
                  <a:schemeClr val="accent6">
                    <a:lumMod val="50000"/>
                  </a:schemeClr>
                </a:solidFill>
              </a:rPr>
              <a:t> asit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B736053-C77F-4932-B02A-514B841A3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9298" y="3096703"/>
            <a:ext cx="5175492" cy="2808151"/>
          </a:xfrm>
        </p:spPr>
        <p:txBody>
          <a:bodyPr>
            <a:noAutofit/>
          </a:bodyPr>
          <a:lstStyle/>
          <a:p>
            <a:pPr>
              <a:buClr>
                <a:schemeClr val="accent6">
                  <a:lumMod val="50000"/>
                </a:schemeClr>
              </a:buClr>
              <a:buSzPct val="100000"/>
              <a:buFont typeface="Wingdings" panose="05000000000000000000" pitchFamily="2" charset="2"/>
              <a:buChar char="v"/>
            </a:pPr>
            <a:r>
              <a:rPr lang="tr-TR" sz="2000" dirty="0" err="1"/>
              <a:t>Sialik</a:t>
            </a:r>
            <a:r>
              <a:rPr lang="tr-TR" sz="2000" dirty="0"/>
              <a:t> asit, </a:t>
            </a:r>
            <a:r>
              <a:rPr lang="tr-TR" sz="2000" dirty="0" err="1"/>
              <a:t>glikoprotein</a:t>
            </a:r>
            <a:r>
              <a:rPr lang="tr-TR" sz="2000" dirty="0"/>
              <a:t> ve </a:t>
            </a:r>
            <a:r>
              <a:rPr lang="tr-TR" sz="2000" dirty="0" err="1"/>
              <a:t>glikolipitlerinde</a:t>
            </a:r>
            <a:r>
              <a:rPr lang="tr-TR" sz="2000" dirty="0"/>
              <a:t> bulunan </a:t>
            </a:r>
            <a:r>
              <a:rPr lang="tr-TR" sz="2000" dirty="0" err="1"/>
              <a:t>nöraminik</a:t>
            </a:r>
            <a:r>
              <a:rPr lang="tr-TR" sz="2000" dirty="0"/>
              <a:t> asidin asetilenmiş türevidir.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Wingdings" panose="05000000000000000000" pitchFamily="2" charset="2"/>
              <a:buChar char="v"/>
            </a:pPr>
            <a:r>
              <a:rPr lang="tr-TR" sz="2000" dirty="0" err="1"/>
              <a:t>Sialik</a:t>
            </a:r>
            <a:r>
              <a:rPr lang="tr-TR" sz="2000" dirty="0"/>
              <a:t> asitler hücreye negatiflik kazandırırlar. (hidroksil)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Wingdings" panose="05000000000000000000" pitchFamily="2" charset="2"/>
              <a:buChar char="v"/>
            </a:pPr>
            <a:r>
              <a:rPr lang="tr-TR" sz="2000" b="1" dirty="0" err="1"/>
              <a:t>Sialik</a:t>
            </a:r>
            <a:r>
              <a:rPr lang="tr-TR" sz="2000" b="1" dirty="0"/>
              <a:t> asit</a:t>
            </a:r>
            <a:r>
              <a:rPr lang="tr-TR" sz="2000" dirty="0"/>
              <a:t>lerin </a:t>
            </a:r>
            <a:r>
              <a:rPr lang="tr-TR" sz="2000" b="1" dirty="0"/>
              <a:t>hücresel adezyonda</a:t>
            </a:r>
            <a:r>
              <a:rPr lang="tr-TR" sz="2000" dirty="0"/>
              <a:t> görev aldıkları belirlenmiştir.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B2EBBBF-7604-440B-9A36-8319A9C09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z="1400" smtClean="0">
                <a:solidFill>
                  <a:schemeClr val="accent6">
                    <a:lumMod val="50000"/>
                  </a:schemeClr>
                </a:solidFill>
              </a:rPr>
              <a:t>34</a:t>
            </a:fld>
            <a:endParaRPr lang="tr-TR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920CED1D-CDB7-4379-9650-9FDE02EAB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59" y="2631820"/>
            <a:ext cx="5502958" cy="359210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80ABE51C-72E7-4DCE-AA45-4EC05BF247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701" y="805392"/>
            <a:ext cx="2902122" cy="22162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Ok: Bükülü 10">
            <a:extLst>
              <a:ext uri="{FF2B5EF4-FFF2-40B4-BE49-F238E27FC236}">
                <a16:creationId xmlns:a16="http://schemas.microsoft.com/office/drawing/2014/main" id="{3008C004-A979-4FE6-8252-40F6A1E3622E}"/>
              </a:ext>
            </a:extLst>
          </p:cNvPr>
          <p:cNvSpPr/>
          <p:nvPr/>
        </p:nvSpPr>
        <p:spPr>
          <a:xfrm>
            <a:off x="3938288" y="1913527"/>
            <a:ext cx="770021" cy="776177"/>
          </a:xfrm>
          <a:prstGeom prst="bentArrow">
            <a:avLst>
              <a:gd name="adj1" fmla="val 16949"/>
              <a:gd name="adj2" fmla="val 32045"/>
              <a:gd name="adj3" fmla="val 25000"/>
              <a:gd name="adj4" fmla="val 75000"/>
            </a:avLst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644847A-1EE2-465B-A82E-BA140FC4677A}"/>
              </a:ext>
            </a:extLst>
          </p:cNvPr>
          <p:cNvSpPr/>
          <p:nvPr/>
        </p:nvSpPr>
        <p:spPr>
          <a:xfrm>
            <a:off x="3810414" y="2689704"/>
            <a:ext cx="389627" cy="331957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891950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8B52CD7-409F-4A9E-ABC5-E615F54AD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tr-TR" b="1" dirty="0" err="1">
                <a:solidFill>
                  <a:schemeClr val="accent6">
                    <a:lumMod val="50000"/>
                  </a:schemeClr>
                </a:solidFill>
              </a:rPr>
              <a:t>Sialik</a:t>
            </a:r>
            <a:r>
              <a:rPr lang="tr-TR" b="1" dirty="0">
                <a:solidFill>
                  <a:schemeClr val="accent6">
                    <a:lumMod val="50000"/>
                  </a:schemeClr>
                </a:solidFill>
              </a:rPr>
              <a:t> asit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B736053-C77F-4932-B02A-514B841A3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8127" y="1410633"/>
            <a:ext cx="4891212" cy="4848094"/>
          </a:xfrm>
        </p:spPr>
        <p:txBody>
          <a:bodyPr>
            <a:noAutofit/>
          </a:bodyPr>
          <a:lstStyle/>
          <a:p>
            <a:pPr>
              <a:buClr>
                <a:schemeClr val="accent6">
                  <a:lumMod val="50000"/>
                </a:schemeClr>
              </a:buClr>
              <a:buSzPct val="100000"/>
              <a:buFont typeface="Wingdings" panose="05000000000000000000" pitchFamily="2" charset="2"/>
              <a:buChar char="v"/>
            </a:pPr>
            <a:r>
              <a:rPr lang="tr-TR" sz="1900" dirty="0"/>
              <a:t>Çizelgede gösterildiği gibi kanserleşmiş hücre yüzeylerindeki </a:t>
            </a:r>
            <a:r>
              <a:rPr lang="tr-TR" sz="1900" b="1" dirty="0" err="1"/>
              <a:t>sialik</a:t>
            </a:r>
            <a:r>
              <a:rPr lang="tr-TR" sz="1900" b="1" dirty="0"/>
              <a:t> asit </a:t>
            </a:r>
            <a:r>
              <a:rPr lang="tr-TR" sz="1900" dirty="0"/>
              <a:t>miktarının </a:t>
            </a:r>
            <a:r>
              <a:rPr lang="tr-TR" sz="1900" b="1" dirty="0"/>
              <a:t>hücre metastazı </a:t>
            </a:r>
            <a:r>
              <a:rPr lang="tr-TR" sz="1900" dirty="0"/>
              <a:t>ile doğrudan ilişkili olabileceği bildirilmiştir. 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Wingdings" panose="05000000000000000000" pitchFamily="2" charset="2"/>
              <a:buChar char="v"/>
            </a:pPr>
            <a:r>
              <a:rPr lang="tr-TR" sz="1900" dirty="0"/>
              <a:t>Total </a:t>
            </a:r>
            <a:r>
              <a:rPr lang="tr-TR" sz="1900" b="1" dirty="0"/>
              <a:t>serum </a:t>
            </a:r>
            <a:r>
              <a:rPr lang="tr-TR" sz="1900" b="1" dirty="0" err="1"/>
              <a:t>sialik</a:t>
            </a:r>
            <a:r>
              <a:rPr lang="tr-TR" sz="1900" b="1" dirty="0"/>
              <a:t> asit </a:t>
            </a:r>
            <a:r>
              <a:rPr lang="tr-TR" sz="1900" dirty="0"/>
              <a:t>(TSA) ve </a:t>
            </a:r>
            <a:r>
              <a:rPr lang="tr-TR" sz="1900" b="1" dirty="0" err="1"/>
              <a:t>lipite</a:t>
            </a:r>
            <a:r>
              <a:rPr lang="tr-TR" sz="1900" b="1" dirty="0"/>
              <a:t> bağlı </a:t>
            </a:r>
            <a:r>
              <a:rPr lang="tr-TR" sz="1900" b="1" dirty="0" err="1"/>
              <a:t>sialik</a:t>
            </a:r>
            <a:r>
              <a:rPr lang="tr-TR" sz="1900" b="1" dirty="0"/>
              <a:t> asit</a:t>
            </a:r>
            <a:r>
              <a:rPr lang="tr-TR" sz="1900" dirty="0"/>
              <a:t> (LSA) düzeylerinin, akciğer kanseri de dahil pek çok kanser türünde </a:t>
            </a:r>
            <a:r>
              <a:rPr lang="tr-TR" sz="1900" b="1" dirty="0"/>
              <a:t>yükseldiği görülmüştür</a:t>
            </a:r>
            <a:r>
              <a:rPr lang="tr-TR" sz="1900" dirty="0"/>
              <a:t>. 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Wingdings" panose="05000000000000000000" pitchFamily="2" charset="2"/>
              <a:buChar char="v"/>
            </a:pPr>
            <a:r>
              <a:rPr lang="tr-TR" sz="1900" dirty="0"/>
              <a:t>Serum </a:t>
            </a:r>
            <a:r>
              <a:rPr lang="tr-TR" sz="1900" dirty="0" err="1"/>
              <a:t>sialik</a:t>
            </a:r>
            <a:r>
              <a:rPr lang="tr-TR" sz="1900" dirty="0"/>
              <a:t> asit düzeylerindeki artıştan, hücre </a:t>
            </a:r>
            <a:r>
              <a:rPr lang="tr-TR" sz="1900" dirty="0" err="1"/>
              <a:t>membranlarında</a:t>
            </a:r>
            <a:r>
              <a:rPr lang="tr-TR" sz="1900" dirty="0"/>
              <a:t> bulunan </a:t>
            </a:r>
            <a:r>
              <a:rPr lang="tr-TR" sz="1900" dirty="0" err="1"/>
              <a:t>siyalik</a:t>
            </a:r>
            <a:r>
              <a:rPr lang="tr-TR" sz="1900" dirty="0"/>
              <a:t> asit bakiyelerinin ayrılmasını sağlayan </a:t>
            </a:r>
            <a:r>
              <a:rPr lang="tr-TR" sz="1900" b="1" dirty="0" err="1"/>
              <a:t>sialidaz</a:t>
            </a:r>
            <a:r>
              <a:rPr lang="tr-TR" sz="1900" dirty="0"/>
              <a:t> aktivitesindeki artış sorumlu görülmektedir.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B2EBBBF-7604-440B-9A36-8319A9C09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z="1400" smtClean="0">
                <a:solidFill>
                  <a:schemeClr val="accent6">
                    <a:lumMod val="50000"/>
                  </a:schemeClr>
                </a:solidFill>
              </a:rPr>
              <a:t>35</a:t>
            </a:fld>
            <a:endParaRPr lang="tr-TR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DA7AF514-CD3B-44E4-A32A-53C4C9192A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344" y="1702709"/>
            <a:ext cx="5200793" cy="403625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809878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8B52CD7-409F-4A9E-ABC5-E615F54AD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730350"/>
            <a:ext cx="8596668" cy="1320800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tr-TR" b="1" dirty="0" err="1">
                <a:solidFill>
                  <a:schemeClr val="accent6">
                    <a:lumMod val="50000"/>
                  </a:schemeClr>
                </a:solidFill>
              </a:rPr>
              <a:t>Fukoz</a:t>
            </a:r>
            <a:r>
              <a:rPr lang="tr-TR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B736053-C77F-4932-B02A-514B841A3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4417" y="3260001"/>
            <a:ext cx="4749801" cy="2702977"/>
          </a:xfrm>
        </p:spPr>
        <p:txBody>
          <a:bodyPr>
            <a:normAutofit/>
          </a:bodyPr>
          <a:lstStyle/>
          <a:p>
            <a:pPr>
              <a:buClr>
                <a:schemeClr val="accent6">
                  <a:lumMod val="50000"/>
                </a:schemeClr>
              </a:buClr>
              <a:buSzPct val="100000"/>
              <a:buFont typeface="Wingdings" panose="05000000000000000000" pitchFamily="2" charset="2"/>
              <a:buChar char="v"/>
            </a:pPr>
            <a:r>
              <a:rPr lang="tr-TR" sz="2000" dirty="0" err="1"/>
              <a:t>Fukoz</a:t>
            </a:r>
            <a:r>
              <a:rPr lang="tr-TR" sz="2000" dirty="0"/>
              <a:t>, </a:t>
            </a:r>
            <a:r>
              <a:rPr lang="tr-TR" sz="2000" dirty="0" err="1"/>
              <a:t>glikoproteinlerin</a:t>
            </a:r>
            <a:r>
              <a:rPr lang="tr-TR" sz="2000" dirty="0"/>
              <a:t> </a:t>
            </a:r>
            <a:r>
              <a:rPr lang="tr-TR" sz="2000" dirty="0" err="1"/>
              <a:t>oligosakkarit</a:t>
            </a:r>
            <a:r>
              <a:rPr lang="tr-TR" sz="2000" dirty="0"/>
              <a:t> zincirlerinde genelde zincir sonunda yer alır. 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Wingdings" panose="05000000000000000000" pitchFamily="2" charset="2"/>
              <a:buChar char="v"/>
            </a:pPr>
            <a:r>
              <a:rPr lang="tr-TR" sz="2000" dirty="0" err="1"/>
              <a:t>Fukoz</a:t>
            </a:r>
            <a:r>
              <a:rPr lang="tr-TR" sz="2000" dirty="0"/>
              <a:t> varlığı, bakteriyel </a:t>
            </a:r>
            <a:r>
              <a:rPr lang="tr-TR" sz="2000" dirty="0" err="1"/>
              <a:t>polisakkaritlerde</a:t>
            </a:r>
            <a:r>
              <a:rPr lang="tr-TR" sz="2000" dirty="0"/>
              <a:t>, kan grubu maddelerinde, hayvan dokularında ve serum </a:t>
            </a:r>
            <a:r>
              <a:rPr lang="tr-TR" sz="2000" dirty="0" err="1"/>
              <a:t>glikoproteinlerinde</a:t>
            </a:r>
            <a:r>
              <a:rPr lang="tr-TR" sz="2000" dirty="0"/>
              <a:t> bulunmaktadır.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B2EBBBF-7604-440B-9A36-8319A9C09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z="1400" smtClean="0">
                <a:solidFill>
                  <a:schemeClr val="accent6">
                    <a:lumMod val="50000"/>
                  </a:schemeClr>
                </a:solidFill>
              </a:rPr>
              <a:t>36</a:t>
            </a:fld>
            <a:endParaRPr lang="tr-TR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920CED1D-CDB7-4379-9650-9FDE02EAB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59" y="2631820"/>
            <a:ext cx="5502958" cy="359210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Ok: Bükülü 10">
            <a:extLst>
              <a:ext uri="{FF2B5EF4-FFF2-40B4-BE49-F238E27FC236}">
                <a16:creationId xmlns:a16="http://schemas.microsoft.com/office/drawing/2014/main" id="{3008C004-A979-4FE6-8252-40F6A1E3622E}"/>
              </a:ext>
            </a:extLst>
          </p:cNvPr>
          <p:cNvSpPr/>
          <p:nvPr/>
        </p:nvSpPr>
        <p:spPr>
          <a:xfrm>
            <a:off x="3457841" y="2051151"/>
            <a:ext cx="1346634" cy="968758"/>
          </a:xfrm>
          <a:prstGeom prst="bentArrow">
            <a:avLst>
              <a:gd name="adj1" fmla="val 10550"/>
              <a:gd name="adj2" fmla="val 27246"/>
              <a:gd name="adj3" fmla="val 25000"/>
              <a:gd name="adj4" fmla="val 76430"/>
            </a:avLst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1B494662-D164-423A-ABBE-A0B7821CC8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995" y="1264363"/>
            <a:ext cx="2834532" cy="2154244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0147725E-9CE6-466D-86F5-328FD1A77AEA}"/>
              </a:ext>
            </a:extLst>
          </p:cNvPr>
          <p:cNvSpPr/>
          <p:nvPr/>
        </p:nvSpPr>
        <p:spPr>
          <a:xfrm>
            <a:off x="3353738" y="2997045"/>
            <a:ext cx="358630" cy="398698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833892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639570D-95D3-48AF-AAA9-14744A1C8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tr-TR" b="1" dirty="0" err="1">
                <a:solidFill>
                  <a:schemeClr val="accent6">
                    <a:lumMod val="50000"/>
                  </a:schemeClr>
                </a:solidFill>
              </a:rPr>
              <a:t>Fukoz</a:t>
            </a:r>
            <a:r>
              <a:rPr lang="tr-TR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29741D6-335F-4326-9044-5E7F3F380E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6367" y="1930400"/>
            <a:ext cx="4545595" cy="3481523"/>
          </a:xfrm>
        </p:spPr>
        <p:txBody>
          <a:bodyPr>
            <a:normAutofit/>
          </a:bodyPr>
          <a:lstStyle/>
          <a:p>
            <a:pPr>
              <a:buClr>
                <a:schemeClr val="accent6">
                  <a:lumMod val="50000"/>
                </a:schemeClr>
              </a:buClr>
              <a:buSzPct val="100000"/>
              <a:buFont typeface="Wingdings" panose="05000000000000000000" pitchFamily="2" charset="2"/>
              <a:buChar char="v"/>
            </a:pPr>
            <a:r>
              <a:rPr lang="tr-TR" sz="2000" dirty="0"/>
              <a:t>Çizelgede belirtildiği gibi </a:t>
            </a:r>
            <a:r>
              <a:rPr lang="tr-TR" sz="2000" b="1" dirty="0"/>
              <a:t>meme kanserinde</a:t>
            </a:r>
            <a:r>
              <a:rPr lang="tr-TR" sz="2000" dirty="0"/>
              <a:t>, </a:t>
            </a:r>
            <a:r>
              <a:rPr lang="tr-TR" sz="2000" b="1" dirty="0" err="1"/>
              <a:t>serviks</a:t>
            </a:r>
            <a:r>
              <a:rPr lang="tr-TR" sz="2000" b="1" dirty="0"/>
              <a:t> kanserinde </a:t>
            </a:r>
            <a:r>
              <a:rPr lang="tr-TR" sz="2000" dirty="0"/>
              <a:t>ve diğer çeşitli </a:t>
            </a:r>
            <a:r>
              <a:rPr lang="tr-TR" sz="2000" b="1" dirty="0" err="1"/>
              <a:t>maligniteli</a:t>
            </a:r>
            <a:r>
              <a:rPr lang="tr-TR" sz="2000" b="1" dirty="0"/>
              <a:t>  hastalarda </a:t>
            </a:r>
            <a:r>
              <a:rPr lang="tr-TR" sz="2000" dirty="0"/>
              <a:t>serum </a:t>
            </a:r>
            <a:r>
              <a:rPr lang="tr-TR" sz="2000" dirty="0" err="1"/>
              <a:t>fukoz</a:t>
            </a:r>
            <a:r>
              <a:rPr lang="tr-TR" sz="2000" dirty="0"/>
              <a:t> seviyesinin yükseldiği görülmektedir.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Wingdings" panose="05000000000000000000" pitchFamily="2" charset="2"/>
              <a:buChar char="v"/>
            </a:pPr>
            <a:r>
              <a:rPr lang="tr-TR" sz="2000" dirty="0" err="1"/>
              <a:t>Malignitelerdeki</a:t>
            </a:r>
            <a:r>
              <a:rPr lang="tr-TR" sz="2000" dirty="0"/>
              <a:t> serum </a:t>
            </a:r>
            <a:r>
              <a:rPr lang="tr-TR" sz="2000" dirty="0" err="1"/>
              <a:t>fukoz</a:t>
            </a:r>
            <a:r>
              <a:rPr lang="tr-TR" sz="2000" dirty="0"/>
              <a:t> artışından, </a:t>
            </a:r>
            <a:r>
              <a:rPr lang="tr-TR" sz="2000" dirty="0" err="1"/>
              <a:t>glikoproteinlerin</a:t>
            </a:r>
            <a:r>
              <a:rPr lang="tr-TR" sz="2000" dirty="0"/>
              <a:t> yapısında bulunan </a:t>
            </a:r>
            <a:r>
              <a:rPr lang="tr-TR" sz="2000" b="1" dirty="0"/>
              <a:t>G </a:t>
            </a:r>
            <a:r>
              <a:rPr lang="tr-TR" sz="2000" b="1" dirty="0" err="1"/>
              <a:t>fukoz</a:t>
            </a:r>
            <a:r>
              <a:rPr lang="tr-TR" sz="2000" b="1" dirty="0"/>
              <a:t> </a:t>
            </a:r>
            <a:r>
              <a:rPr lang="tr-TR" sz="2000" dirty="0"/>
              <a:t>molekülü sorumlu görülmektedir. </a:t>
            </a: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85853C3-B01F-4C88-82EF-DA001248E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z="1400" smtClean="0">
                <a:solidFill>
                  <a:schemeClr val="accent6">
                    <a:lumMod val="50000"/>
                  </a:schemeClr>
                </a:solidFill>
              </a:rPr>
              <a:t>37</a:t>
            </a:fld>
            <a:endParaRPr lang="tr-TR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AA3F09CB-B614-466C-AEFE-0FCB5FD9CF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21" t="3215" r="4078" b="5476"/>
          <a:stretch/>
        </p:blipFill>
        <p:spPr>
          <a:xfrm>
            <a:off x="677334" y="1930400"/>
            <a:ext cx="4964050" cy="361799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6568739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F0CB56C-DF2D-4EB7-80A0-60F43D62A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tr-TR" b="1" dirty="0" err="1">
                <a:solidFill>
                  <a:schemeClr val="accent6">
                    <a:lumMod val="50000"/>
                  </a:schemeClr>
                </a:solidFill>
              </a:rPr>
              <a:t>Galektin</a:t>
            </a:r>
            <a:r>
              <a:rPr lang="tr-TR" b="1" dirty="0">
                <a:solidFill>
                  <a:schemeClr val="accent6">
                    <a:lumMod val="50000"/>
                  </a:schemeClr>
                </a:solidFill>
              </a:rPr>
              <a:t> 1 ve 3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6F2EFD9-DD23-4BB4-91B5-C540FDD98C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8224" y="1435000"/>
            <a:ext cx="3879168" cy="4606362"/>
          </a:xfrm>
        </p:spPr>
        <p:txBody>
          <a:bodyPr>
            <a:normAutofit/>
          </a:bodyPr>
          <a:lstStyle/>
          <a:p>
            <a:pPr>
              <a:buClr>
                <a:schemeClr val="accent6">
                  <a:lumMod val="50000"/>
                </a:schemeClr>
              </a:buClr>
              <a:buSzPct val="100000"/>
              <a:buFont typeface="Wingdings" panose="05000000000000000000" pitchFamily="2" charset="2"/>
              <a:buChar char="v"/>
            </a:pPr>
            <a:r>
              <a:rPr lang="tr-TR" sz="2100" dirty="0"/>
              <a:t>Yapılan çalışmalarda </a:t>
            </a:r>
            <a:r>
              <a:rPr lang="tr-TR" sz="2100" dirty="0" err="1"/>
              <a:t>Galektin</a:t>
            </a:r>
            <a:r>
              <a:rPr lang="tr-TR" sz="2100" dirty="0"/>
              <a:t> 1 ve 3’ün </a:t>
            </a:r>
            <a:r>
              <a:rPr lang="tr-TR" sz="2100" b="1" dirty="0"/>
              <a:t>hücre yüzeyinde</a:t>
            </a:r>
            <a:r>
              <a:rPr lang="tr-TR" sz="2100" dirty="0"/>
              <a:t>, </a:t>
            </a:r>
            <a:r>
              <a:rPr lang="tr-TR" sz="2100" b="1" dirty="0" err="1"/>
              <a:t>nükleus</a:t>
            </a:r>
            <a:r>
              <a:rPr lang="tr-TR" sz="2100" b="1" dirty="0"/>
              <a:t> </a:t>
            </a:r>
            <a:r>
              <a:rPr lang="tr-TR" sz="2100" b="1" dirty="0" err="1"/>
              <a:t>membranı</a:t>
            </a:r>
            <a:r>
              <a:rPr lang="tr-TR" sz="2100" dirty="0"/>
              <a:t> ve </a:t>
            </a:r>
            <a:r>
              <a:rPr lang="tr-TR" sz="2100" b="1" dirty="0"/>
              <a:t>sitoplazmada</a:t>
            </a:r>
            <a:r>
              <a:rPr lang="tr-TR" sz="2100" dirty="0"/>
              <a:t> lokalize olduğu bilinmektedir.</a:t>
            </a:r>
          </a:p>
          <a:p>
            <a:pPr>
              <a:buClr>
                <a:schemeClr val="accent1">
                  <a:lumMod val="50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r>
              <a:rPr lang="tr-TR" b="1" dirty="0"/>
              <a:t>Hücre-</a:t>
            </a:r>
            <a:r>
              <a:rPr lang="tr-TR" b="1" dirty="0" err="1"/>
              <a:t>substrat</a:t>
            </a:r>
            <a:r>
              <a:rPr lang="tr-TR" b="1" dirty="0"/>
              <a:t> etkileşimlerinde </a:t>
            </a:r>
          </a:p>
          <a:p>
            <a:pPr>
              <a:buClr>
                <a:schemeClr val="accent1">
                  <a:lumMod val="50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r>
              <a:rPr lang="tr-TR" b="1" dirty="0"/>
              <a:t>Hücre-</a:t>
            </a:r>
            <a:r>
              <a:rPr lang="tr-TR" b="1" dirty="0" err="1"/>
              <a:t>ekstrasellüler</a:t>
            </a:r>
            <a:r>
              <a:rPr lang="tr-TR" b="1" dirty="0"/>
              <a:t> </a:t>
            </a:r>
            <a:r>
              <a:rPr lang="tr-TR" b="1" dirty="0" err="1"/>
              <a:t>matriks</a:t>
            </a:r>
            <a:r>
              <a:rPr lang="tr-TR" b="1" dirty="0"/>
              <a:t> etkileşimlerinde, </a:t>
            </a:r>
          </a:p>
          <a:p>
            <a:pPr>
              <a:buClr>
                <a:schemeClr val="accent1">
                  <a:lumMod val="50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r>
              <a:rPr lang="tr-TR" b="1" dirty="0"/>
              <a:t>Hücre-hücre adezyonunda</a:t>
            </a:r>
          </a:p>
          <a:p>
            <a:pPr>
              <a:buClr>
                <a:schemeClr val="accent1">
                  <a:lumMod val="50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r>
              <a:rPr lang="tr-TR" b="1" dirty="0" err="1"/>
              <a:t>Apoptozist</a:t>
            </a:r>
            <a:r>
              <a:rPr lang="tr-TR" b="1" dirty="0"/>
              <a:t>  </a:t>
            </a:r>
          </a:p>
          <a:p>
            <a:pPr>
              <a:buClr>
                <a:schemeClr val="accent1">
                  <a:lumMod val="50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r>
              <a:rPr lang="tr-TR" b="1" dirty="0"/>
              <a:t>Tümör metastazında rol oynar.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DA00882-F732-4EF7-8BB8-71A91C5FB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z="1400" smtClean="0">
                <a:solidFill>
                  <a:schemeClr val="accent6">
                    <a:lumMod val="50000"/>
                  </a:schemeClr>
                </a:solidFill>
              </a:rPr>
              <a:t>38</a:t>
            </a:fld>
            <a:endParaRPr lang="tr-TR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0DAD54F7-AA1E-45E7-8927-AAEC162878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135" y="1617562"/>
            <a:ext cx="6769089" cy="4606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2878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FB4142DD-056E-432E-8634-3BF1D3B17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z="1400" smtClean="0">
                <a:solidFill>
                  <a:schemeClr val="tx1"/>
                </a:solidFill>
              </a:rPr>
              <a:t>39</a:t>
            </a:fld>
            <a:endParaRPr lang="tr-TR" sz="1400" dirty="0">
              <a:solidFill>
                <a:schemeClr val="tx1"/>
              </a:solidFill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4003E5CE-CAFA-4BE3-9123-58B92169D82D}"/>
              </a:ext>
            </a:extLst>
          </p:cNvPr>
          <p:cNvSpPr txBox="1"/>
          <p:nvPr/>
        </p:nvSpPr>
        <p:spPr>
          <a:xfrm>
            <a:off x="165700" y="2532353"/>
            <a:ext cx="26347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1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Glikoziltransferaz</a:t>
            </a:r>
            <a:r>
              <a:rPr lang="tr-TR" sz="1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enzimleri</a:t>
            </a:r>
            <a:endParaRPr lang="tr-TR" sz="18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60EB2AD6-71B4-485B-964C-6E3061EBA4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269" t="14266" r="50437" b="4422"/>
          <a:stretch/>
        </p:blipFill>
        <p:spPr>
          <a:xfrm>
            <a:off x="3193229" y="378001"/>
            <a:ext cx="1573682" cy="28006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D5622841-4BDC-4B31-B161-31B5CA2ED9A6}"/>
              </a:ext>
            </a:extLst>
          </p:cNvPr>
          <p:cNvSpPr txBox="1"/>
          <p:nvPr/>
        </p:nvSpPr>
        <p:spPr>
          <a:xfrm>
            <a:off x="81353" y="1049069"/>
            <a:ext cx="2634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1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Şeker zinciri</a:t>
            </a:r>
            <a:endParaRPr lang="tr-TR" sz="18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E9865E68-36F2-4721-A7A1-9AC5A7217BE3}"/>
              </a:ext>
            </a:extLst>
          </p:cNvPr>
          <p:cNvSpPr txBox="1"/>
          <p:nvPr/>
        </p:nvSpPr>
        <p:spPr>
          <a:xfrm>
            <a:off x="553446" y="1842086"/>
            <a:ext cx="16905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1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Protein</a:t>
            </a:r>
            <a:endParaRPr lang="tr-TR" sz="18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EE0CF81-5097-42B4-B1EC-03AF2B353B62}"/>
              </a:ext>
            </a:extLst>
          </p:cNvPr>
          <p:cNvSpPr txBox="1"/>
          <p:nvPr/>
        </p:nvSpPr>
        <p:spPr>
          <a:xfrm>
            <a:off x="165700" y="378001"/>
            <a:ext cx="24660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GLİKOZİLASYON</a:t>
            </a:r>
            <a:endParaRPr lang="tr-TR" sz="24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5D8FB5B7-B34B-4289-8BC7-4F8AFACEB21B}"/>
              </a:ext>
            </a:extLst>
          </p:cNvPr>
          <p:cNvSpPr txBox="1"/>
          <p:nvPr/>
        </p:nvSpPr>
        <p:spPr>
          <a:xfrm>
            <a:off x="2912473" y="3309985"/>
            <a:ext cx="21351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1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Glikoproteinler</a:t>
            </a:r>
            <a:endParaRPr lang="tr-TR" sz="18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Artı İşareti 10">
            <a:extLst>
              <a:ext uri="{FF2B5EF4-FFF2-40B4-BE49-F238E27FC236}">
                <a16:creationId xmlns:a16="http://schemas.microsoft.com/office/drawing/2014/main" id="{02074EC2-B95B-4101-BDA6-72AFCF7B6D0D}"/>
              </a:ext>
            </a:extLst>
          </p:cNvPr>
          <p:cNvSpPr/>
          <p:nvPr/>
        </p:nvSpPr>
        <p:spPr>
          <a:xfrm>
            <a:off x="1212729" y="1455308"/>
            <a:ext cx="371959" cy="369332"/>
          </a:xfrm>
          <a:prstGeom prst="mathPlus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2" name="Ok: Sağ 11">
            <a:extLst>
              <a:ext uri="{FF2B5EF4-FFF2-40B4-BE49-F238E27FC236}">
                <a16:creationId xmlns:a16="http://schemas.microsoft.com/office/drawing/2014/main" id="{FECAE2B0-D578-4502-AC88-9F19160A905E}"/>
              </a:ext>
            </a:extLst>
          </p:cNvPr>
          <p:cNvSpPr/>
          <p:nvPr/>
        </p:nvSpPr>
        <p:spPr>
          <a:xfrm>
            <a:off x="2510725" y="1455308"/>
            <a:ext cx="542441" cy="498310"/>
          </a:xfrm>
          <a:prstGeom prst="right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3" name="Resim 12">
            <a:extLst>
              <a:ext uri="{FF2B5EF4-FFF2-40B4-BE49-F238E27FC236}">
                <a16:creationId xmlns:a16="http://schemas.microsoft.com/office/drawing/2014/main" id="{8001C283-FBFF-42BD-830F-A84D0F9CA1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1416" b="55028"/>
          <a:stretch/>
        </p:blipFill>
        <p:spPr>
          <a:xfrm>
            <a:off x="5438199" y="708238"/>
            <a:ext cx="1222060" cy="19304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16102A09-03B7-4BA2-8DF6-66E3C4B2CAC3}"/>
              </a:ext>
            </a:extLst>
          </p:cNvPr>
          <p:cNvSpPr/>
          <p:nvPr/>
        </p:nvSpPr>
        <p:spPr>
          <a:xfrm>
            <a:off x="5606451" y="809894"/>
            <a:ext cx="821410" cy="322707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ED77D22-4BEA-467C-B220-97554B5FFE9E}"/>
              </a:ext>
            </a:extLst>
          </p:cNvPr>
          <p:cNvSpPr/>
          <p:nvPr/>
        </p:nvSpPr>
        <p:spPr>
          <a:xfrm>
            <a:off x="5606451" y="1132601"/>
            <a:ext cx="979097" cy="322707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F7A1D284-1D67-4708-9908-FED79865D9CF}"/>
              </a:ext>
            </a:extLst>
          </p:cNvPr>
          <p:cNvSpPr txBox="1"/>
          <p:nvPr/>
        </p:nvSpPr>
        <p:spPr>
          <a:xfrm>
            <a:off x="7321215" y="796283"/>
            <a:ext cx="390557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1">
                  <a:lumMod val="50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r>
              <a:rPr lang="tr-TR" b="1" dirty="0"/>
              <a:t>Hücre-</a:t>
            </a:r>
            <a:r>
              <a:rPr lang="tr-TR" b="1" dirty="0" err="1"/>
              <a:t>substrat</a:t>
            </a:r>
            <a:r>
              <a:rPr lang="tr-TR" b="1" dirty="0"/>
              <a:t> etkileşimlerinde </a:t>
            </a:r>
          </a:p>
          <a:p>
            <a:pPr>
              <a:buClr>
                <a:schemeClr val="accent1">
                  <a:lumMod val="50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r>
              <a:rPr lang="tr-TR" b="1" dirty="0"/>
              <a:t>Hücre-</a:t>
            </a:r>
            <a:r>
              <a:rPr lang="tr-TR" b="1" dirty="0" err="1"/>
              <a:t>ekstrasellüler</a:t>
            </a:r>
            <a:r>
              <a:rPr lang="tr-TR" b="1" dirty="0"/>
              <a:t> </a:t>
            </a:r>
            <a:r>
              <a:rPr lang="tr-TR" b="1" dirty="0" err="1"/>
              <a:t>matriks</a:t>
            </a:r>
            <a:r>
              <a:rPr lang="tr-TR" b="1" dirty="0"/>
              <a:t> etkileşimlerinde, </a:t>
            </a:r>
          </a:p>
          <a:p>
            <a:pPr>
              <a:buClr>
                <a:schemeClr val="accent1">
                  <a:lumMod val="50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r>
              <a:rPr lang="tr-TR" b="1" dirty="0"/>
              <a:t>Hücre-hücre adezyonunda</a:t>
            </a:r>
          </a:p>
          <a:p>
            <a:pPr>
              <a:buClr>
                <a:schemeClr val="accent1">
                  <a:lumMod val="50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r>
              <a:rPr lang="tr-TR" b="1" dirty="0" err="1"/>
              <a:t>Apoptozist</a:t>
            </a:r>
            <a:r>
              <a:rPr lang="tr-TR" b="1" dirty="0"/>
              <a:t>  </a:t>
            </a:r>
          </a:p>
          <a:p>
            <a:pPr>
              <a:buClr>
                <a:schemeClr val="accent1">
                  <a:lumMod val="50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r>
              <a:rPr lang="tr-TR" b="1" dirty="0"/>
              <a:t>Tümör metastazında </a:t>
            </a:r>
            <a:endParaRPr lang="tr-TR" dirty="0"/>
          </a:p>
        </p:txBody>
      </p:sp>
      <p:sp>
        <p:nvSpPr>
          <p:cNvPr id="18" name="Ok: Sağ 17">
            <a:extLst>
              <a:ext uri="{FF2B5EF4-FFF2-40B4-BE49-F238E27FC236}">
                <a16:creationId xmlns:a16="http://schemas.microsoft.com/office/drawing/2014/main" id="{678F031A-0CE7-4319-B998-E5E404C20D2A}"/>
              </a:ext>
            </a:extLst>
          </p:cNvPr>
          <p:cNvSpPr/>
          <p:nvPr/>
        </p:nvSpPr>
        <p:spPr>
          <a:xfrm>
            <a:off x="6778774" y="1455308"/>
            <a:ext cx="542441" cy="498310"/>
          </a:xfrm>
          <a:prstGeom prst="right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75828AFC-BCB8-496B-8F77-C6AC309E9F1D}"/>
              </a:ext>
            </a:extLst>
          </p:cNvPr>
          <p:cNvSpPr txBox="1"/>
          <p:nvPr/>
        </p:nvSpPr>
        <p:spPr>
          <a:xfrm>
            <a:off x="216057" y="3794327"/>
            <a:ext cx="26964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40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</a:t>
            </a:r>
            <a:r>
              <a:rPr lang="tr-T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ANSERDE</a:t>
            </a:r>
            <a:endParaRPr lang="tr-TR" sz="24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A6D8387C-41E8-4BB2-A732-4D89F500017B}"/>
              </a:ext>
            </a:extLst>
          </p:cNvPr>
          <p:cNvSpPr txBox="1"/>
          <p:nvPr/>
        </p:nvSpPr>
        <p:spPr>
          <a:xfrm>
            <a:off x="216057" y="4457672"/>
            <a:ext cx="33515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1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Glikokonjugat</a:t>
            </a:r>
            <a:r>
              <a:rPr lang="tr-TR" sz="1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miktarları oldukça artar.</a:t>
            </a:r>
            <a:endParaRPr lang="tr-TR" sz="18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675F8719-8497-485E-9337-8A7AF9A1C95C}"/>
              </a:ext>
            </a:extLst>
          </p:cNvPr>
          <p:cNvSpPr txBox="1"/>
          <p:nvPr/>
        </p:nvSpPr>
        <p:spPr>
          <a:xfrm>
            <a:off x="540432" y="5273715"/>
            <a:ext cx="26347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1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Glikoziltransferaz</a:t>
            </a:r>
            <a:r>
              <a:rPr lang="tr-TR" sz="1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enzimlerinin aktivitesi artar.</a:t>
            </a:r>
            <a:endParaRPr lang="tr-TR" sz="18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AD28173C-36E7-4247-958C-DF2FB41BEABB}"/>
              </a:ext>
            </a:extLst>
          </p:cNvPr>
          <p:cNvSpPr txBox="1"/>
          <p:nvPr/>
        </p:nvSpPr>
        <p:spPr>
          <a:xfrm>
            <a:off x="3499291" y="4365339"/>
            <a:ext cx="263471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1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Ortamda bulunan </a:t>
            </a:r>
          </a:p>
          <a:p>
            <a:pPr algn="ctr"/>
            <a:r>
              <a:rPr lang="tr-TR" cap="none" spc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Fukoz</a:t>
            </a:r>
            <a:endParaRPr lang="tr-TR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tr-TR" sz="1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Sialik</a:t>
            </a:r>
            <a:r>
              <a:rPr lang="tr-TR" sz="1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asit </a:t>
            </a:r>
          </a:p>
          <a:p>
            <a:pPr algn="ctr"/>
            <a:r>
              <a:rPr lang="tr-TR" cap="none" spc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Galektin</a:t>
            </a:r>
            <a:r>
              <a:rPr lang="tr-TR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1</a:t>
            </a:r>
          </a:p>
          <a:p>
            <a:pPr algn="ctr"/>
            <a:r>
              <a:rPr lang="tr-TR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</a:t>
            </a:r>
            <a:r>
              <a:rPr lang="tr-TR" sz="1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iktarı da artar.</a:t>
            </a:r>
            <a:endParaRPr lang="tr-TR" sz="18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3ECB9A11-A4A7-43D2-B3E6-E54274B8F0E3}"/>
              </a:ext>
            </a:extLst>
          </p:cNvPr>
          <p:cNvSpPr txBox="1"/>
          <p:nvPr/>
        </p:nvSpPr>
        <p:spPr>
          <a:xfrm>
            <a:off x="6585548" y="4242338"/>
            <a:ext cx="403904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1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Buna bağlı olarak kanser hücreleri oldukça sosyal hücreler haline geliyor.</a:t>
            </a:r>
          </a:p>
          <a:p>
            <a:pPr algn="ctr"/>
            <a:r>
              <a:rPr lang="tr-TR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Kanser hücrelerinin çok aktif olması özellikle </a:t>
            </a:r>
            <a:r>
              <a:rPr lang="tr-TR" cap="none" spc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metastasın</a:t>
            </a:r>
            <a:r>
              <a:rPr lang="tr-TR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olmasını tetikliyor.</a:t>
            </a:r>
            <a:endParaRPr lang="tr-TR" sz="18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4" name="Ok: Sağ 23">
            <a:extLst>
              <a:ext uri="{FF2B5EF4-FFF2-40B4-BE49-F238E27FC236}">
                <a16:creationId xmlns:a16="http://schemas.microsoft.com/office/drawing/2014/main" id="{9E5ACEF5-C339-4066-8821-BFE979AC4E50}"/>
              </a:ext>
            </a:extLst>
          </p:cNvPr>
          <p:cNvSpPr/>
          <p:nvPr/>
        </p:nvSpPr>
        <p:spPr>
          <a:xfrm>
            <a:off x="6017156" y="4812665"/>
            <a:ext cx="542441" cy="498310"/>
          </a:xfrm>
          <a:prstGeom prst="right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88505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EF90105-1DD0-4238-9AA7-FC4AD489B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tr-TR" b="1" dirty="0" err="1">
                <a:solidFill>
                  <a:schemeClr val="accent6">
                    <a:lumMod val="50000"/>
                  </a:schemeClr>
                </a:solidFill>
              </a:rPr>
              <a:t>Lektinler</a:t>
            </a:r>
            <a:endParaRPr lang="tr-TR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F47E4D5-5768-4EF8-895C-0C4434A9D4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051" y="1831905"/>
            <a:ext cx="6165238" cy="4574582"/>
          </a:xfrm>
        </p:spPr>
        <p:txBody>
          <a:bodyPr>
            <a:normAutofit/>
          </a:bodyPr>
          <a:lstStyle/>
          <a:p>
            <a:pPr>
              <a:buClr>
                <a:schemeClr val="accent6">
                  <a:lumMod val="50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r>
              <a:rPr lang="tr-TR" sz="2400" dirty="0" err="1"/>
              <a:t>Lektinler</a:t>
            </a:r>
            <a:r>
              <a:rPr lang="tr-TR" sz="2400" dirty="0"/>
              <a:t>, </a:t>
            </a:r>
            <a:r>
              <a:rPr lang="tr-TR" sz="2400" dirty="0" err="1"/>
              <a:t>glikokonjugatların</a:t>
            </a:r>
            <a:r>
              <a:rPr lang="tr-TR" sz="2400" dirty="0"/>
              <a:t> çöktürülmesini sağlayan </a:t>
            </a:r>
            <a:r>
              <a:rPr lang="tr-TR" sz="2400" b="1" dirty="0"/>
              <a:t>karbonhidrat bağlayıcı</a:t>
            </a:r>
            <a:r>
              <a:rPr lang="tr-TR" sz="2400" dirty="0"/>
              <a:t> proteinlerdir. 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r>
              <a:rPr lang="tr-TR" sz="2400" dirty="0" err="1"/>
              <a:t>Lektinler</a:t>
            </a:r>
            <a:r>
              <a:rPr lang="tr-TR" sz="2400" dirty="0"/>
              <a:t>, hücre yüzeyindeki veya </a:t>
            </a:r>
            <a:r>
              <a:rPr lang="tr-TR" sz="2400" dirty="0" err="1"/>
              <a:t>organellerdeki</a:t>
            </a:r>
            <a:r>
              <a:rPr lang="tr-TR" sz="2400" dirty="0"/>
              <a:t> şeker moleküllerine bağlanıp, birleştirerek belirlenmesine yardımcı olurlar.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r>
              <a:rPr lang="tr-TR" sz="2400" dirty="0"/>
              <a:t>Bitkisel veya hayvansal kaynaklı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r>
              <a:rPr lang="tr-TR" sz="2400" b="1" dirty="0" err="1"/>
              <a:t>Glikoprotein</a:t>
            </a:r>
            <a:r>
              <a:rPr lang="tr-TR" sz="2400" dirty="0"/>
              <a:t> veya </a:t>
            </a:r>
            <a:r>
              <a:rPr lang="tr-TR" sz="2400" b="1" dirty="0"/>
              <a:t>protein</a:t>
            </a:r>
            <a:r>
              <a:rPr lang="tr-TR" sz="2400" dirty="0"/>
              <a:t> yapıda olabilirler.</a:t>
            </a: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D947949-E7FB-43BB-8A54-8C6CAA35A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z="1400" smtClean="0">
                <a:solidFill>
                  <a:schemeClr val="accent6">
                    <a:lumMod val="50000"/>
                  </a:schemeClr>
                </a:solidFill>
              </a:rPr>
              <a:t>40</a:t>
            </a:fld>
            <a:endParaRPr lang="tr-TR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5938B543-7DBD-47CF-A301-9BED4E78A7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3943" y="1930400"/>
            <a:ext cx="3713440" cy="3372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688978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8A542DC-3A15-4D45-BAEA-D291344EC4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469" y="1689867"/>
            <a:ext cx="6609419" cy="5168133"/>
          </a:xfrm>
        </p:spPr>
        <p:txBody>
          <a:bodyPr>
            <a:noAutofit/>
          </a:bodyPr>
          <a:lstStyle/>
          <a:p>
            <a:pPr>
              <a:buClr>
                <a:schemeClr val="accent6">
                  <a:lumMod val="50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r>
              <a:rPr lang="tr-TR" sz="2000" dirty="0" err="1"/>
              <a:t>Galaktoza</a:t>
            </a:r>
            <a:r>
              <a:rPr lang="tr-TR" sz="2000" dirty="0"/>
              <a:t> özgün olan </a:t>
            </a:r>
            <a:r>
              <a:rPr lang="tr-TR" sz="2000" b="1" dirty="0"/>
              <a:t>Ökse otu </a:t>
            </a:r>
            <a:r>
              <a:rPr lang="tr-TR" sz="2000" dirty="0"/>
              <a:t>(</a:t>
            </a:r>
            <a:r>
              <a:rPr lang="tr-TR" sz="2000" dirty="0" err="1"/>
              <a:t>Viscum</a:t>
            </a:r>
            <a:r>
              <a:rPr lang="tr-TR" sz="2000" dirty="0"/>
              <a:t> </a:t>
            </a:r>
            <a:r>
              <a:rPr lang="tr-TR" sz="2000" dirty="0" err="1"/>
              <a:t>album</a:t>
            </a:r>
            <a:r>
              <a:rPr lang="tr-TR" sz="2000" dirty="0"/>
              <a:t>) </a:t>
            </a:r>
            <a:r>
              <a:rPr lang="tr-TR" sz="2000" b="1" dirty="0" err="1"/>
              <a:t>lektini</a:t>
            </a:r>
            <a:r>
              <a:rPr lang="tr-TR" sz="2000" dirty="0"/>
              <a:t> </a:t>
            </a:r>
            <a:r>
              <a:rPr lang="tr-TR" sz="2000" b="1" dirty="0"/>
              <a:t>kanserli hastalarda </a:t>
            </a:r>
            <a:r>
              <a:rPr lang="tr-TR" sz="2000" dirty="0"/>
              <a:t>sıkça kullanılmaktadır.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r>
              <a:rPr lang="tr-TR" sz="2000" dirty="0"/>
              <a:t>Ökse otu </a:t>
            </a:r>
            <a:r>
              <a:rPr lang="tr-TR" sz="2000" dirty="0" err="1"/>
              <a:t>lektinin</a:t>
            </a:r>
            <a:r>
              <a:rPr lang="tr-TR" sz="2000" dirty="0"/>
              <a:t> </a:t>
            </a:r>
            <a:r>
              <a:rPr lang="tr-TR" sz="2000" b="1" dirty="0"/>
              <a:t>kansere karşı tedavi edici etkisi </a:t>
            </a:r>
            <a:r>
              <a:rPr lang="tr-TR" sz="2000" dirty="0"/>
              <a:t>ile ilgili birçok araştırma yapılmış ve sonuç olarak yalnızca </a:t>
            </a:r>
            <a:r>
              <a:rPr lang="tr-TR" sz="2000" b="1" dirty="0" err="1"/>
              <a:t>maligniteli</a:t>
            </a:r>
            <a:r>
              <a:rPr lang="tr-TR" sz="2000" b="1" dirty="0"/>
              <a:t> dokuları </a:t>
            </a:r>
            <a:r>
              <a:rPr lang="tr-TR" sz="2000" dirty="0"/>
              <a:t>yok ederken </a:t>
            </a:r>
            <a:r>
              <a:rPr lang="tr-TR" sz="2000" b="1" dirty="0"/>
              <a:t>sağlıklı hücrelere</a:t>
            </a:r>
            <a:r>
              <a:rPr lang="tr-TR" sz="2000" dirty="0"/>
              <a:t> zarar vermediği belirlenmiştir.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r>
              <a:rPr lang="tr-TR" sz="2000" b="1" dirty="0"/>
              <a:t>Farelerle</a:t>
            </a:r>
            <a:r>
              <a:rPr lang="tr-TR" sz="2000" dirty="0"/>
              <a:t> yapılan başka bir araştırmada düşük dozda verilen ökse otu </a:t>
            </a:r>
            <a:r>
              <a:rPr lang="tr-TR" sz="2000" dirty="0" err="1"/>
              <a:t>lektini</a:t>
            </a:r>
            <a:r>
              <a:rPr lang="tr-TR" sz="2000" dirty="0"/>
              <a:t> </a:t>
            </a:r>
            <a:r>
              <a:rPr lang="tr-TR" sz="2000" b="1" dirty="0"/>
              <a:t>tümörlü dokunun </a:t>
            </a:r>
            <a:r>
              <a:rPr lang="tr-TR" sz="2000" dirty="0"/>
              <a:t>büyümesini yavaşlattığı bildirilmiştir.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r>
              <a:rPr lang="tr-TR" sz="2000" dirty="0"/>
              <a:t>Aynı </a:t>
            </a:r>
            <a:r>
              <a:rPr lang="tr-TR" sz="2000" dirty="0" err="1"/>
              <a:t>ekstrakt</a:t>
            </a:r>
            <a:r>
              <a:rPr lang="tr-TR" sz="2000" dirty="0"/>
              <a:t> </a:t>
            </a:r>
            <a:r>
              <a:rPr lang="tr-TR" sz="2000" b="1" dirty="0"/>
              <a:t>göğüs kanserli </a:t>
            </a:r>
            <a:r>
              <a:rPr lang="tr-TR" sz="2000" dirty="0"/>
              <a:t>hastalara </a:t>
            </a:r>
            <a:r>
              <a:rPr lang="tr-TR" sz="2000" dirty="0" err="1"/>
              <a:t>subkutan</a:t>
            </a:r>
            <a:r>
              <a:rPr lang="tr-TR" sz="2000" dirty="0"/>
              <a:t> (</a:t>
            </a:r>
            <a:r>
              <a:rPr lang="tr-TR" sz="2000" b="1" dirty="0"/>
              <a:t>deri altı</a:t>
            </a:r>
            <a:r>
              <a:rPr lang="tr-TR" sz="2000" dirty="0"/>
              <a:t>) olarak verildiğinde kontrol grubuna göre bu hastalarda </a:t>
            </a:r>
            <a:r>
              <a:rPr lang="tr-TR" sz="2000" b="1" dirty="0"/>
              <a:t>semptomların azaldığı </a:t>
            </a:r>
            <a:r>
              <a:rPr lang="tr-TR" sz="2000" dirty="0"/>
              <a:t>görülürken </a:t>
            </a:r>
            <a:r>
              <a:rPr lang="tr-TR" sz="2000" b="1" dirty="0"/>
              <a:t>canlılık süreleri de uzamıştır</a:t>
            </a:r>
            <a:r>
              <a:rPr lang="tr-TR" sz="2000" dirty="0"/>
              <a:t>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8362132-2F91-45C2-B8DA-3D0833858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z="1400" smtClean="0">
                <a:solidFill>
                  <a:schemeClr val="accent6">
                    <a:lumMod val="50000"/>
                  </a:schemeClr>
                </a:solidFill>
              </a:rPr>
              <a:t>41</a:t>
            </a:fld>
            <a:endParaRPr lang="tr-TR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Başlık 1">
            <a:extLst>
              <a:ext uri="{FF2B5EF4-FFF2-40B4-BE49-F238E27FC236}">
                <a16:creationId xmlns:a16="http://schemas.microsoft.com/office/drawing/2014/main" id="{D88ABABA-6570-48D6-9DEF-65C6067D9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863" y="609600"/>
            <a:ext cx="8596312" cy="824545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tr-TR" b="1" dirty="0" err="1">
                <a:solidFill>
                  <a:schemeClr val="accent6">
                    <a:lumMod val="50000"/>
                  </a:schemeClr>
                </a:solidFill>
              </a:rPr>
              <a:t>Lektinler</a:t>
            </a:r>
            <a:endParaRPr lang="tr-TR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8566661C-6F3D-4BC8-870A-DE09B216A4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097" y="1202423"/>
            <a:ext cx="3045740" cy="2284305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B55BF91A-0C5E-4481-A438-620799EC5E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2330" y="3070827"/>
            <a:ext cx="3591014" cy="26932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Ok: Bükülü 8">
            <a:extLst>
              <a:ext uri="{FF2B5EF4-FFF2-40B4-BE49-F238E27FC236}">
                <a16:creationId xmlns:a16="http://schemas.microsoft.com/office/drawing/2014/main" id="{9F30A4BC-1765-4572-9A41-817BD5E1398C}"/>
              </a:ext>
            </a:extLst>
          </p:cNvPr>
          <p:cNvSpPr/>
          <p:nvPr/>
        </p:nvSpPr>
        <p:spPr>
          <a:xfrm rot="4920000">
            <a:off x="9490052" y="2536001"/>
            <a:ext cx="1115878" cy="790414"/>
          </a:xfrm>
          <a:prstGeom prst="bentArrow">
            <a:avLst>
              <a:gd name="adj1" fmla="val 21156"/>
              <a:gd name="adj2" fmla="val 43627"/>
              <a:gd name="adj3" fmla="val 46569"/>
              <a:gd name="adj4" fmla="val 75736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3287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85CA9A5-2F79-40FA-AC11-23A0E1936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6">
                    <a:lumMod val="50000"/>
                  </a:schemeClr>
                </a:solidFill>
              </a:rPr>
              <a:t>Kansere Karşı İlaç Geliştirme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5D02B9F-F458-413E-85D2-471565FE8D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768" y="1827732"/>
            <a:ext cx="4928460" cy="4396192"/>
          </a:xfrm>
        </p:spPr>
        <p:txBody>
          <a:bodyPr>
            <a:normAutofit fontScale="92500" lnSpcReduction="10000"/>
          </a:bodyPr>
          <a:lstStyle/>
          <a:p>
            <a:pPr>
              <a:buClr>
                <a:schemeClr val="accent6">
                  <a:lumMod val="50000"/>
                </a:schemeClr>
              </a:buClr>
              <a:buSzPct val="100000"/>
              <a:buFont typeface="Wingdings" panose="05000000000000000000" pitchFamily="2" charset="2"/>
              <a:buChar char="v"/>
            </a:pPr>
            <a:r>
              <a:rPr lang="tr-TR" sz="2200" b="1" dirty="0"/>
              <a:t>N- ve O- bağlı </a:t>
            </a:r>
            <a:r>
              <a:rPr lang="tr-TR" sz="2200" b="1" dirty="0" err="1"/>
              <a:t>glikoproteinler</a:t>
            </a:r>
            <a:r>
              <a:rPr lang="tr-TR" sz="2200" b="1" dirty="0"/>
              <a:t> ile </a:t>
            </a:r>
            <a:r>
              <a:rPr lang="tr-TR" sz="2200" b="1" dirty="0" err="1"/>
              <a:t>glikan</a:t>
            </a:r>
            <a:r>
              <a:rPr lang="tr-TR" sz="2200" b="1" dirty="0"/>
              <a:t> analizleri insan kanserlerinin erken tanısı ve tedavisinde kullanılabilir. 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Wingdings" panose="05000000000000000000" pitchFamily="2" charset="2"/>
              <a:buChar char="v"/>
            </a:pPr>
            <a:r>
              <a:rPr lang="tr-TR" sz="2200" b="1" dirty="0" err="1"/>
              <a:t>Glikozilasyon</a:t>
            </a:r>
            <a:r>
              <a:rPr lang="tr-TR" sz="2200" b="1" dirty="0"/>
              <a:t> değişmeleri; 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</a:pPr>
            <a:r>
              <a:rPr lang="tr-TR" sz="1900" dirty="0"/>
              <a:t>Hücrelerin </a:t>
            </a:r>
            <a:r>
              <a:rPr lang="tr-TR" sz="1900" dirty="0" err="1"/>
              <a:t>primer</a:t>
            </a:r>
            <a:r>
              <a:rPr lang="tr-TR" sz="1900" dirty="0"/>
              <a:t> tümörlerden ayrılması ve dolaşımda kan damarlarında diğer hücrelerle tutunma ilişkilerinin kurulmasını başlatabilir.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</a:pPr>
            <a:r>
              <a:rPr lang="tr-TR" sz="1900" dirty="0" err="1"/>
              <a:t>Sekonder</a:t>
            </a:r>
            <a:r>
              <a:rPr lang="tr-TR" sz="1900" dirty="0"/>
              <a:t> tümörler oluşurken meydana gelen hücre-hücre tutunma olaylarını başlatabilir. </a:t>
            </a:r>
          </a:p>
          <a:p>
            <a:pPr marL="0" indent="0">
              <a:buNone/>
            </a:pPr>
            <a:r>
              <a:rPr lang="tr-TR" sz="2200" b="1" dirty="0"/>
              <a:t>Bu bilgiler kansere karşı ilaç          geliştirmede kullanılabilir.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FEB4FBE-BF18-402D-B22B-3FE17DBD6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z="1400" smtClean="0">
                <a:solidFill>
                  <a:schemeClr val="accent6">
                    <a:lumMod val="50000"/>
                  </a:schemeClr>
                </a:solidFill>
              </a:rPr>
              <a:t>42</a:t>
            </a:fld>
            <a:endParaRPr lang="tr-TR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D7B3D557-F23B-4A9A-8CC9-48EA5C3F11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4497" y="1930400"/>
            <a:ext cx="5691832" cy="35405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221855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FB53CAF-A453-459E-A55A-DB98D04AA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6">
                    <a:lumMod val="50000"/>
                  </a:schemeClr>
                </a:solidFill>
              </a:rPr>
              <a:t>Kansere Karşı İlaç Geliştirme 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CFE6C9D-32DF-431E-BCF5-615304806C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391" y="1607519"/>
            <a:ext cx="6389894" cy="4948264"/>
          </a:xfrm>
        </p:spPr>
        <p:txBody>
          <a:bodyPr>
            <a:normAutofit/>
          </a:bodyPr>
          <a:lstStyle/>
          <a:p>
            <a:pPr>
              <a:buClr>
                <a:schemeClr val="tx2">
                  <a:lumMod val="75000"/>
                </a:schemeClr>
              </a:buClr>
              <a:buSzPct val="120000"/>
            </a:pPr>
            <a:r>
              <a:rPr lang="tr-TR" sz="2400" dirty="0"/>
              <a:t>Kansere karşı ilaç geliştirmede üç yaklaşım kullanılmaktadır. 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Wingdings" panose="05000000000000000000" pitchFamily="2" charset="2"/>
              <a:buChar char="v"/>
            </a:pPr>
            <a:r>
              <a:rPr lang="tr-TR" sz="2000" dirty="0"/>
              <a:t>Birinci yaklaşım; </a:t>
            </a:r>
          </a:p>
          <a:p>
            <a:pPr>
              <a:buClr>
                <a:schemeClr val="accent3">
                  <a:lumMod val="75000"/>
                </a:schemeClr>
              </a:buClr>
              <a:buSzPct val="90000"/>
              <a:buFont typeface="Wingdings" panose="05000000000000000000" pitchFamily="2" charset="2"/>
              <a:buChar char="ü"/>
            </a:pPr>
            <a:r>
              <a:rPr lang="tr-TR" dirty="0"/>
              <a:t>Tümör antijenlerinin oluşmalarını engellemekle ilgilidir. </a:t>
            </a:r>
          </a:p>
          <a:p>
            <a:pPr>
              <a:buClr>
                <a:schemeClr val="accent3">
                  <a:lumMod val="75000"/>
                </a:schemeClr>
              </a:buClr>
              <a:buSzPct val="90000"/>
              <a:buFont typeface="Wingdings" panose="05000000000000000000" pitchFamily="2" charset="2"/>
              <a:buChar char="ü"/>
            </a:pPr>
            <a:r>
              <a:rPr lang="tr-TR" dirty="0"/>
              <a:t>Sorumlu enzimler </a:t>
            </a:r>
            <a:r>
              <a:rPr lang="tr-TR" b="1" dirty="0" err="1"/>
              <a:t>glikoziltransferazlar</a:t>
            </a:r>
            <a:r>
              <a:rPr lang="tr-TR" dirty="0"/>
              <a:t> olduğundan bu enzimlerin aktivitelerinin kontrolü gereklidir. </a:t>
            </a:r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Wingdings" panose="05000000000000000000" pitchFamily="2" charset="2"/>
              <a:buChar char="v"/>
            </a:pPr>
            <a:r>
              <a:rPr lang="tr-TR" sz="2000" dirty="0"/>
              <a:t>İkinci yaklaşım;</a:t>
            </a:r>
          </a:p>
          <a:p>
            <a:pPr>
              <a:buClr>
                <a:schemeClr val="accent3">
                  <a:lumMod val="75000"/>
                </a:schemeClr>
              </a:buClr>
              <a:buSzPct val="90000"/>
              <a:buFont typeface="Wingdings" panose="05000000000000000000" pitchFamily="2" charset="2"/>
              <a:buChar char="ü"/>
            </a:pPr>
            <a:r>
              <a:rPr lang="tr-TR" dirty="0"/>
              <a:t>Tümör hücrelerinden ayrılan ve metastaz yapan hücrelerin, kullandıkları giriş yolu bilindiğinden, </a:t>
            </a:r>
            <a:r>
              <a:rPr lang="tr-TR" b="1" dirty="0"/>
              <a:t>selektin-</a:t>
            </a:r>
            <a:r>
              <a:rPr lang="tr-TR" b="1" dirty="0" err="1"/>
              <a:t>glikan</a:t>
            </a:r>
            <a:r>
              <a:rPr lang="tr-TR" b="1" dirty="0"/>
              <a:t> ilişkilerini engellemeyi </a:t>
            </a:r>
            <a:r>
              <a:rPr lang="tr-TR" dirty="0"/>
              <a:t>amaçlar.</a:t>
            </a:r>
          </a:p>
          <a:p>
            <a:pPr>
              <a:buClr>
                <a:schemeClr val="accent3">
                  <a:lumMod val="75000"/>
                </a:schemeClr>
              </a:buClr>
              <a:buSzPct val="90000"/>
              <a:buFont typeface="Wingdings" panose="05000000000000000000" pitchFamily="2" charset="2"/>
              <a:buChar char="ü"/>
            </a:pPr>
            <a:r>
              <a:rPr lang="tr-TR" dirty="0"/>
              <a:t>Teorik olarak metastazın azalmasını sağlayabilir. Ancak ilaçları ulaştırmak ve hücre yüzeyine bağlanması için yarıştırmak zordur. </a:t>
            </a:r>
          </a:p>
          <a:p>
            <a:pPr>
              <a:buFont typeface="Wingdings" panose="05000000000000000000" pitchFamily="2" charset="2"/>
              <a:buChar char="ü"/>
            </a:pPr>
            <a:endParaRPr lang="tr-TR" dirty="0"/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5BF06A3B-7636-43AF-9281-164949E5C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z="1400" smtClean="0">
                <a:solidFill>
                  <a:schemeClr val="accent6">
                    <a:lumMod val="50000"/>
                  </a:schemeClr>
                </a:solidFill>
              </a:rPr>
              <a:t>43</a:t>
            </a:fld>
            <a:endParaRPr lang="tr-TR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4696D6EF-08E5-48CD-837B-27136EADF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340" y="1930400"/>
            <a:ext cx="4989324" cy="34320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860391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FB53CAF-A453-459E-A55A-DB98D04AA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6">
                    <a:lumMod val="50000"/>
                  </a:schemeClr>
                </a:solidFill>
              </a:rPr>
              <a:t>Kansere Karşı İlaç Geliştirme 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CFE6C9D-32DF-431E-BCF5-615304806C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336" y="1765606"/>
            <a:ext cx="6102007" cy="4640881"/>
          </a:xfrm>
        </p:spPr>
        <p:txBody>
          <a:bodyPr/>
          <a:lstStyle/>
          <a:p>
            <a:pPr marL="0" indent="0">
              <a:buClr>
                <a:schemeClr val="tx2">
                  <a:lumMod val="75000"/>
                </a:schemeClr>
              </a:buClr>
              <a:buSzPct val="120000"/>
              <a:buNone/>
            </a:pPr>
            <a:endParaRPr lang="tr-TR" dirty="0"/>
          </a:p>
          <a:p>
            <a:pPr>
              <a:buClr>
                <a:schemeClr val="accent6">
                  <a:lumMod val="50000"/>
                </a:schemeClr>
              </a:buClr>
              <a:buSzPct val="100000"/>
              <a:buFont typeface="Wingdings" panose="05000000000000000000" pitchFamily="2" charset="2"/>
              <a:buChar char="v"/>
            </a:pPr>
            <a:r>
              <a:rPr lang="tr-TR" sz="2000" dirty="0"/>
              <a:t>Üçüncü yaklaşım; </a:t>
            </a:r>
          </a:p>
          <a:p>
            <a:pPr>
              <a:buClr>
                <a:schemeClr val="accent3">
                  <a:lumMod val="75000"/>
                </a:schemeClr>
              </a:buClr>
              <a:buSzPct val="90000"/>
              <a:buFont typeface="Wingdings" panose="05000000000000000000" pitchFamily="2" charset="2"/>
              <a:buChar char="ü"/>
            </a:pPr>
            <a:r>
              <a:rPr lang="tr-TR" dirty="0"/>
              <a:t>Tümör hücre yüzeyinde </a:t>
            </a:r>
            <a:r>
              <a:rPr lang="tr-TR" dirty="0" err="1"/>
              <a:t>glikoziltransferaz</a:t>
            </a:r>
            <a:r>
              <a:rPr lang="tr-TR" dirty="0"/>
              <a:t> enzimlerinin yeni şekerleri ekledikleri hedef </a:t>
            </a:r>
            <a:r>
              <a:rPr lang="tr-TR" dirty="0" err="1"/>
              <a:t>glikan</a:t>
            </a:r>
            <a:r>
              <a:rPr lang="tr-TR" dirty="0"/>
              <a:t> düzeyini azaltma yoludur. </a:t>
            </a:r>
          </a:p>
          <a:p>
            <a:pPr>
              <a:buClr>
                <a:schemeClr val="accent3">
                  <a:lumMod val="75000"/>
                </a:schemeClr>
              </a:buClr>
              <a:buSzPct val="90000"/>
              <a:buFont typeface="Wingdings" panose="05000000000000000000" pitchFamily="2" charset="2"/>
              <a:buChar char="ü"/>
            </a:pPr>
            <a:r>
              <a:rPr lang="tr-TR" dirty="0"/>
              <a:t>Bu yaklaşımda enzimlere şekerleri eklemeleri için </a:t>
            </a:r>
            <a:r>
              <a:rPr lang="tr-TR" b="1" dirty="0"/>
              <a:t>tuzak hedef moleküller </a:t>
            </a:r>
            <a:r>
              <a:rPr lang="tr-TR" dirty="0"/>
              <a:t>hazırlanır. </a:t>
            </a:r>
          </a:p>
          <a:p>
            <a:pPr>
              <a:buClr>
                <a:schemeClr val="accent3">
                  <a:lumMod val="75000"/>
                </a:schemeClr>
              </a:buClr>
              <a:buSzPct val="90000"/>
              <a:buFont typeface="Wingdings" panose="05000000000000000000" pitchFamily="2" charset="2"/>
              <a:buChar char="ü"/>
            </a:pPr>
            <a:r>
              <a:rPr lang="tr-TR" dirty="0" err="1"/>
              <a:t>Glikoziltransferazlar</a:t>
            </a:r>
            <a:r>
              <a:rPr lang="tr-TR" dirty="0"/>
              <a:t> doğal </a:t>
            </a:r>
            <a:r>
              <a:rPr lang="tr-TR" dirty="0" err="1"/>
              <a:t>substratları</a:t>
            </a:r>
            <a:r>
              <a:rPr lang="tr-TR" dirty="0"/>
              <a:t> yerine </a:t>
            </a:r>
            <a:r>
              <a:rPr lang="tr-TR" b="1" dirty="0"/>
              <a:t>tuzakçı moleküllere yeni şekerler ekler</a:t>
            </a:r>
            <a:r>
              <a:rPr lang="tr-TR" dirty="0"/>
              <a:t>. Bu yaklaşımla belirlenen bir antijen  %50 azaltılmıştır.</a:t>
            </a: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5BF06A3B-7636-43AF-9281-164949E5C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z="1400" smtClean="0">
                <a:solidFill>
                  <a:schemeClr val="accent6">
                    <a:lumMod val="50000"/>
                  </a:schemeClr>
                </a:solidFill>
              </a:rPr>
              <a:t>44</a:t>
            </a:fld>
            <a:endParaRPr lang="tr-TR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45665293-3ED7-4FD9-9E60-637D446C75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340" y="1930400"/>
            <a:ext cx="4989324" cy="34320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18948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85CA9A5-2F79-40FA-AC11-23A0E1936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6">
                    <a:lumMod val="50000"/>
                  </a:schemeClr>
                </a:solidFill>
              </a:rPr>
              <a:t>Sonuç Olarak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5D02B9F-F458-413E-85D2-471565FE8D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50661"/>
            <a:ext cx="7520557" cy="4755826"/>
          </a:xfrm>
        </p:spPr>
        <p:txBody>
          <a:bodyPr>
            <a:normAutofit/>
          </a:bodyPr>
          <a:lstStyle/>
          <a:p>
            <a:pPr>
              <a:buClr>
                <a:schemeClr val="accent6">
                  <a:lumMod val="50000"/>
                </a:schemeClr>
              </a:buClr>
            </a:pPr>
            <a:r>
              <a:rPr lang="tr-TR" sz="2000" dirty="0"/>
              <a:t>Yapılan birçok çalışma sonucu tümör hücrelerinin </a:t>
            </a:r>
            <a:r>
              <a:rPr lang="tr-TR" sz="2000" b="1" dirty="0"/>
              <a:t>değişen sosyal ilişkilerinden </a:t>
            </a:r>
            <a:r>
              <a:rPr lang="tr-TR" sz="2000" dirty="0"/>
              <a:t>ve</a:t>
            </a:r>
            <a:r>
              <a:rPr lang="tr-TR" sz="2000" b="1" dirty="0"/>
              <a:t> metastaz potansiyelinden </a:t>
            </a:r>
            <a:r>
              <a:rPr lang="tr-TR" sz="2000" dirty="0"/>
              <a:t>hücre yüzey </a:t>
            </a:r>
            <a:r>
              <a:rPr lang="tr-TR" sz="2000" dirty="0" err="1"/>
              <a:t>glikanlarındaki</a:t>
            </a:r>
            <a:r>
              <a:rPr lang="tr-TR" sz="2000" dirty="0"/>
              <a:t> değişiklikler sorumlu tutulmaktadır. 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pPr>
              <a:buFont typeface="Wingdings" panose="05000000000000000000" pitchFamily="2" charset="2"/>
              <a:buChar char="Ø"/>
            </a:pPr>
            <a:r>
              <a:rPr lang="tr-TR" sz="2000" dirty="0"/>
              <a:t>Kanser biyolojisindeki moleküler ilişkilerin kontrolü sağlanabilecektir. </a:t>
            </a:r>
          </a:p>
          <a:p>
            <a:pPr>
              <a:buClr>
                <a:schemeClr val="tx2">
                  <a:lumMod val="75000"/>
                </a:schemeClr>
              </a:buClr>
              <a:buSzPct val="150000"/>
              <a:buFont typeface="Wingdings" panose="05000000000000000000" pitchFamily="2" charset="2"/>
              <a:buChar char="q"/>
            </a:pPr>
            <a:r>
              <a:rPr lang="tr-TR" sz="2000" dirty="0"/>
              <a:t>Böylece, kanseri kontrol etmek için yeni yollar ararken </a:t>
            </a:r>
            <a:r>
              <a:rPr lang="tr-TR" sz="2000" b="1" dirty="0" err="1"/>
              <a:t>Glikobiyoteknolojinin</a:t>
            </a:r>
            <a:r>
              <a:rPr lang="tr-TR" sz="2000" dirty="0"/>
              <a:t> ciddi katkıları olacaktır.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FEB4FBE-BF18-402D-B22B-3FE17DBD6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z="1400" smtClean="0">
                <a:solidFill>
                  <a:schemeClr val="accent6">
                    <a:lumMod val="50000"/>
                  </a:schemeClr>
                </a:solidFill>
              </a:rPr>
              <a:t>45</a:t>
            </a:fld>
            <a:endParaRPr lang="tr-TR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İçerik Yer Tutucusu 2">
            <a:extLst>
              <a:ext uri="{FF2B5EF4-FFF2-40B4-BE49-F238E27FC236}">
                <a16:creationId xmlns:a16="http://schemas.microsoft.com/office/drawing/2014/main" id="{AF2C3207-3739-4F22-977F-118DBBC2B920}"/>
              </a:ext>
            </a:extLst>
          </p:cNvPr>
          <p:cNvSpPr txBox="1">
            <a:spLocks/>
          </p:cNvSpPr>
          <p:nvPr/>
        </p:nvSpPr>
        <p:spPr>
          <a:xfrm>
            <a:off x="5528154" y="3174427"/>
            <a:ext cx="3745848" cy="8114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2000" dirty="0" err="1"/>
              <a:t>Glikozilasyonun</a:t>
            </a:r>
            <a:r>
              <a:rPr lang="tr-TR" sz="2000" dirty="0"/>
              <a:t> oynadığı rollerin </a:t>
            </a:r>
            <a:r>
              <a:rPr lang="tr-TR" sz="2000" b="1" dirty="0"/>
              <a:t>daha iyi </a:t>
            </a:r>
            <a:r>
              <a:rPr lang="tr-TR" sz="2000" dirty="0"/>
              <a:t>anlaşılması</a:t>
            </a: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41321799-62EA-44BA-BD37-8ABFC66B2A69}"/>
              </a:ext>
            </a:extLst>
          </p:cNvPr>
          <p:cNvSpPr txBox="1">
            <a:spLocks/>
          </p:cNvSpPr>
          <p:nvPr/>
        </p:nvSpPr>
        <p:spPr>
          <a:xfrm>
            <a:off x="1178723" y="2691253"/>
            <a:ext cx="3956659" cy="17777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tr-TR" sz="2000" dirty="0"/>
              <a:t>Hücre-hücre ilişkilerinde</a:t>
            </a:r>
          </a:p>
          <a:p>
            <a:pPr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tr-TR" sz="2000" dirty="0"/>
              <a:t>Hücre-hücreler arası </a:t>
            </a:r>
            <a:r>
              <a:rPr lang="tr-TR" sz="2000" dirty="0" err="1"/>
              <a:t>matriks</a:t>
            </a:r>
            <a:r>
              <a:rPr lang="tr-TR" sz="2000" dirty="0"/>
              <a:t> ilişkilerinde</a:t>
            </a:r>
          </a:p>
          <a:p>
            <a:pPr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tr-TR" sz="2000" dirty="0"/>
              <a:t>Hücrede çift taraflı sinyal iletiminde</a:t>
            </a:r>
          </a:p>
        </p:txBody>
      </p:sp>
      <p:sp>
        <p:nvSpPr>
          <p:cNvPr id="9" name="Sağ Ayraç 8">
            <a:extLst>
              <a:ext uri="{FF2B5EF4-FFF2-40B4-BE49-F238E27FC236}">
                <a16:creationId xmlns:a16="http://schemas.microsoft.com/office/drawing/2014/main" id="{DF1093F4-58AE-43DE-A9BB-7FF22C3CF11E}"/>
              </a:ext>
            </a:extLst>
          </p:cNvPr>
          <p:cNvSpPr/>
          <p:nvPr/>
        </p:nvSpPr>
        <p:spPr>
          <a:xfrm>
            <a:off x="4893865" y="2861205"/>
            <a:ext cx="552486" cy="1135590"/>
          </a:xfrm>
          <a:prstGeom prst="rightBrace">
            <a:avLst>
              <a:gd name="adj1" fmla="val 14583"/>
              <a:gd name="adj2" fmla="val 46839"/>
            </a:avLst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11158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0D00DBC-EDC5-46D5-AFEF-BE16B0E4B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6">
                    <a:lumMod val="50000"/>
                  </a:schemeClr>
                </a:solidFill>
              </a:rPr>
              <a:t>KAYNAKÇA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56C9706-5DD3-4BD8-AAAC-DE1397A3A4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Wiederschain</a:t>
            </a:r>
            <a:r>
              <a:rPr lang="en-US" dirty="0"/>
              <a:t>, G. Y. (2009). Essentials of glycobiology.</a:t>
            </a:r>
            <a:endParaRPr lang="tr-TR" dirty="0"/>
          </a:p>
          <a:p>
            <a:r>
              <a:rPr lang="tr-TR" dirty="0"/>
              <a:t>Karaçalı S. (2003), </a:t>
            </a:r>
            <a:r>
              <a:rPr lang="tr-TR" dirty="0" err="1"/>
              <a:t>Glikobiyoloji</a:t>
            </a:r>
            <a:r>
              <a:rPr lang="tr-TR" dirty="0"/>
              <a:t>, Modern Moleküler Biyoloji, </a:t>
            </a:r>
            <a:r>
              <a:rPr lang="tr-TR" dirty="0" err="1"/>
              <a:t>TUBITAK,TurkJ</a:t>
            </a:r>
            <a:r>
              <a:rPr lang="tr-TR" dirty="0"/>
              <a:t>. </a:t>
            </a:r>
          </a:p>
          <a:p>
            <a:r>
              <a:rPr lang="en-US" dirty="0"/>
              <a:t>Emre Can </a:t>
            </a:r>
            <a:r>
              <a:rPr lang="en-US" dirty="0" err="1"/>
              <a:t>Tüysüz</a:t>
            </a:r>
            <a:r>
              <a:rPr lang="en-US" dirty="0"/>
              <a:t> (2019). Cancer stem cell isolation from chordoma cell lines: Integrated miRNA-mRNA analysis of the cancer stem cells </a:t>
            </a:r>
            <a:endParaRPr lang="tr-TR" dirty="0"/>
          </a:p>
          <a:p>
            <a:r>
              <a:rPr lang="tr-TR" dirty="0"/>
              <a:t>Kocaeli Üniversitesi Sağlık Bilimleri Dergisi Ocak 2016, Cilt 2, Sayı 1, s. 1-5 </a:t>
            </a:r>
          </a:p>
          <a:p>
            <a:r>
              <a:rPr lang="tr-TR" dirty="0"/>
              <a:t>Batuhan Yeşilyurt (2016). </a:t>
            </a:r>
            <a:r>
              <a:rPr lang="tr-TR" dirty="0" err="1"/>
              <a:t>Galaktoziltransferaz</a:t>
            </a:r>
            <a:r>
              <a:rPr lang="tr-TR" dirty="0"/>
              <a:t>-I Etkileşim Yüzeyinin Yönlendirilmiş </a:t>
            </a:r>
            <a:r>
              <a:rPr lang="tr-TR" dirty="0" err="1"/>
              <a:t>Mutagenez</a:t>
            </a:r>
            <a:r>
              <a:rPr lang="tr-TR" dirty="0"/>
              <a:t> ve İn </a:t>
            </a:r>
            <a:r>
              <a:rPr lang="tr-TR" dirty="0" err="1"/>
              <a:t>Vivo</a:t>
            </a:r>
            <a:r>
              <a:rPr lang="tr-TR" dirty="0"/>
              <a:t> </a:t>
            </a:r>
            <a:r>
              <a:rPr lang="tr-TR" dirty="0" err="1"/>
              <a:t>Fret</a:t>
            </a:r>
            <a:r>
              <a:rPr lang="tr-TR" dirty="0"/>
              <a:t> (</a:t>
            </a:r>
            <a:r>
              <a:rPr lang="tr-TR" dirty="0" err="1"/>
              <a:t>Förster</a:t>
            </a:r>
            <a:r>
              <a:rPr lang="tr-TR" dirty="0"/>
              <a:t> Rezonans Enerji Transfer) Analizi Yöntemiyle </a:t>
            </a:r>
            <a:r>
              <a:rPr lang="tr-TR" dirty="0" err="1"/>
              <a:t>Karakterizasyonu</a:t>
            </a:r>
            <a:r>
              <a:rPr lang="tr-TR" dirty="0"/>
              <a:t> </a:t>
            </a:r>
          </a:p>
          <a:p>
            <a:r>
              <a:rPr lang="tr-TR" dirty="0"/>
              <a:t>https://www.drozdogan.com/kanser-nedir-neden-ve-nasil-olusur-ozetle-tum-surec/ </a:t>
            </a:r>
          </a:p>
        </p:txBody>
      </p:sp>
      <p:sp>
        <p:nvSpPr>
          <p:cNvPr id="8" name="Slayt Numarası Yer Tutucusu 7">
            <a:extLst>
              <a:ext uri="{FF2B5EF4-FFF2-40B4-BE49-F238E27FC236}">
                <a16:creationId xmlns:a16="http://schemas.microsoft.com/office/drawing/2014/main" id="{2E723C3B-B6A5-41E5-A4A0-D1C70669A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2CA-B864-48F9-8376-DD940A2F43D7}" type="slidenum">
              <a:rPr lang="tr-TR" sz="1400" smtClean="0">
                <a:solidFill>
                  <a:schemeClr val="accent6">
                    <a:lumMod val="50000"/>
                  </a:schemeClr>
                </a:solidFill>
              </a:rPr>
              <a:t>46</a:t>
            </a:fld>
            <a:endParaRPr lang="tr-TR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6502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55AA24A-FECB-4D8F-8BB1-7C7402623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660960"/>
            <a:ext cx="8596668" cy="1263986"/>
          </a:xfrm>
        </p:spPr>
        <p:txBody>
          <a:bodyPr>
            <a:normAutofit/>
          </a:bodyPr>
          <a:lstStyle/>
          <a:p>
            <a:pPr algn="ctr"/>
            <a:r>
              <a:rPr lang="tr-TR" sz="6600" dirty="0">
                <a:solidFill>
                  <a:schemeClr val="accent3">
                    <a:lumMod val="75000"/>
                  </a:schemeClr>
                </a:solidFill>
              </a:rPr>
              <a:t>TEŞEKKÜRLER</a:t>
            </a:r>
          </a:p>
        </p:txBody>
      </p:sp>
    </p:spTree>
    <p:extLst>
      <p:ext uri="{BB962C8B-B14F-4D97-AF65-F5344CB8AC3E}">
        <p14:creationId xmlns:p14="http://schemas.microsoft.com/office/powerpoint/2010/main" val="1900061047"/>
      </p:ext>
    </p:extLst>
  </p:cSld>
  <p:clrMapOvr>
    <a:masterClrMapping/>
  </p:clrMapOvr>
</p:sld>
</file>

<file path=ppt/theme/theme1.xml><?xml version="1.0" encoding="utf-8"?>
<a:theme xmlns:a="http://schemas.openxmlformats.org/drawingml/2006/main" name="Yüzeyler">
  <a:themeElements>
    <a:clrScheme name="Mavi Yeşil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Yüzeyler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Yüzeyler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2760</TotalTime>
  <Words>1696</Words>
  <Application>Microsoft Office PowerPoint</Application>
  <PresentationFormat>Geniş ekran</PresentationFormat>
  <Paragraphs>318</Paragraphs>
  <Slides>47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47</vt:i4>
      </vt:variant>
    </vt:vector>
  </HeadingPairs>
  <TitlesOfParts>
    <vt:vector size="54" baseType="lpstr">
      <vt:lpstr>Arial</vt:lpstr>
      <vt:lpstr>Calibri</vt:lpstr>
      <vt:lpstr>Times New Roman</vt:lpstr>
      <vt:lpstr>Trebuchet MS</vt:lpstr>
      <vt:lpstr>Wingdings</vt:lpstr>
      <vt:lpstr>Wingdings 3</vt:lpstr>
      <vt:lpstr>Yüzeyler</vt:lpstr>
      <vt:lpstr>GLİKOBİYOLOJİ VE KANSER</vt:lpstr>
      <vt:lpstr>Nelerden Bahsedeceğiz?</vt:lpstr>
      <vt:lpstr>Nelerden Bahsedeceğiz?</vt:lpstr>
      <vt:lpstr>Glikobiyoloji Nedir?</vt:lpstr>
      <vt:lpstr>Glikobiyoloji Nedir?</vt:lpstr>
      <vt:lpstr>Glikobiyoloji Nedir?</vt:lpstr>
      <vt:lpstr>Glikobiyoloji Nedir?</vt:lpstr>
      <vt:lpstr>Yeniden düzenlenen bilgi akış şeması</vt:lpstr>
      <vt:lpstr>Glikozilasyon </vt:lpstr>
      <vt:lpstr>Glikozilasyon </vt:lpstr>
      <vt:lpstr>PowerPoint Sunusu</vt:lpstr>
      <vt:lpstr>Glikozilasyon </vt:lpstr>
      <vt:lpstr>Glikozilasyon </vt:lpstr>
      <vt:lpstr>Glikozilasyon </vt:lpstr>
      <vt:lpstr>Glikokonjugat</vt:lpstr>
      <vt:lpstr>Şekerlerin Görevleri</vt:lpstr>
      <vt:lpstr>Şekerlerin Görevleri</vt:lpstr>
      <vt:lpstr>Şekerlerin Görevleri</vt:lpstr>
      <vt:lpstr>Glikobiyoloji Çalışmaları</vt:lpstr>
      <vt:lpstr>Glikobiyoloji Çalışmaları</vt:lpstr>
      <vt:lpstr>Temel Araştırma, Tıp ve Biyoteknolojide Glikobiyoloji</vt:lpstr>
      <vt:lpstr>Temel Araştırma, Tıp ve Biyoteknolojide Glikobiyoloji</vt:lpstr>
      <vt:lpstr>Temel Araştırma, Tıp ve Biyoteknolojide Glikobiyoloji</vt:lpstr>
      <vt:lpstr>Kanser Nedir?</vt:lpstr>
      <vt:lpstr>Kanserli Dokunun Oluşumu</vt:lpstr>
      <vt:lpstr>Kanserin 10 Temel Özelliği</vt:lpstr>
      <vt:lpstr>Kanser Oluşumundaki Etkenler</vt:lpstr>
      <vt:lpstr>Genetik Faktörler</vt:lpstr>
      <vt:lpstr>Çevresel Faktörler</vt:lpstr>
      <vt:lpstr>Kanser Çeşitleri </vt:lpstr>
      <vt:lpstr>Kanser Çeşitleri </vt:lpstr>
      <vt:lpstr>Dünyada ve Türkiye’de Kanser</vt:lpstr>
      <vt:lpstr>Kanserde Glikokonjugatlar</vt:lpstr>
      <vt:lpstr>Sialik asit</vt:lpstr>
      <vt:lpstr>Sialik asit</vt:lpstr>
      <vt:lpstr>Fukoz </vt:lpstr>
      <vt:lpstr>Fukoz </vt:lpstr>
      <vt:lpstr>Galektin 1 ve 3 </vt:lpstr>
      <vt:lpstr>PowerPoint Sunusu</vt:lpstr>
      <vt:lpstr>Lektinler</vt:lpstr>
      <vt:lpstr>Lektinler</vt:lpstr>
      <vt:lpstr>Kansere Karşı İlaç Geliştirme </vt:lpstr>
      <vt:lpstr>Kansere Karşı İlaç Geliştirme </vt:lpstr>
      <vt:lpstr>Kansere Karşı İlaç Geliştirme </vt:lpstr>
      <vt:lpstr>Sonuç Olarak</vt:lpstr>
      <vt:lpstr>KAYNAKÇA</vt:lpstr>
      <vt:lpstr>TEŞEKKÜRLER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Glikobiyoloji ve Kanser</dc:title>
  <dc:creator>Mehmet Efe Ozkan</dc:creator>
  <cp:lastModifiedBy>Mehmet Efe Ozkan</cp:lastModifiedBy>
  <cp:revision>122</cp:revision>
  <dcterms:created xsi:type="dcterms:W3CDTF">2020-12-17T15:37:26Z</dcterms:created>
  <dcterms:modified xsi:type="dcterms:W3CDTF">2020-12-28T06:30:34Z</dcterms:modified>
</cp:coreProperties>
</file>