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30B31-478B-4BE4-91B6-25F132CF925A}" type="datetimeFigureOut">
              <a:rPr lang="tr-TR" smtClean="0"/>
              <a:t>08.01.2020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3ED21-D60F-4189-8899-CF3B0E3268EA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16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z="2100" b="1" smtClean="0">
                <a:solidFill>
                  <a:srgbClr val="FF3300"/>
                </a:solidFill>
                <a:latin typeface="Comic Sans MS" pitchFamily="66" charset="0"/>
              </a:rPr>
              <a:t>Monosakkarid türevleri:</a:t>
            </a:r>
            <a:br>
              <a:rPr lang="tr-TR" sz="2100" b="1" smtClean="0">
                <a:solidFill>
                  <a:srgbClr val="FF3300"/>
                </a:solidFill>
                <a:latin typeface="Comic Sans MS" pitchFamily="66" charset="0"/>
              </a:rPr>
            </a:br>
            <a:r>
              <a:rPr lang="tr-TR" sz="2100" b="1" smtClean="0">
                <a:solidFill>
                  <a:srgbClr val="FF3300"/>
                </a:solidFill>
                <a:latin typeface="Comic Sans MS" pitchFamily="66" charset="0"/>
              </a:rPr>
              <a:t>Şeker alkolleri:</a:t>
            </a:r>
            <a:r>
              <a:rPr lang="tr-TR" sz="2100" b="1" smtClean="0">
                <a:latin typeface="Comic Sans MS" pitchFamily="66" charset="0"/>
              </a:rPr>
              <a:t> </a:t>
            </a:r>
            <a:r>
              <a:rPr lang="tr-TR" sz="2100" smtClean="0">
                <a:latin typeface="Comic Sans MS" pitchFamily="66" charset="0"/>
              </a:rPr>
              <a:t>Monosakkaridin karbonil grubunun hidroksil grubuna redükte edilmesiyle yani aldehit veya keton gruplarının indirgenmesi ile oluşurlar.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317750"/>
            <a:ext cx="8435975" cy="4495800"/>
          </a:xfrm>
        </p:spPr>
        <p:txBody>
          <a:bodyPr/>
          <a:lstStyle/>
          <a:p>
            <a:pPr eaLnBrk="1" hangingPunct="1"/>
            <a:r>
              <a:rPr lang="tr-TR" smtClean="0">
                <a:latin typeface="Comic Sans MS" pitchFamily="66" charset="0"/>
              </a:rPr>
              <a:t>Glukozdan</a:t>
            </a:r>
            <a:r>
              <a:rPr lang="tr-TR" smtClean="0">
                <a:latin typeface="Comic Sans MS" pitchFamily="66" charset="0"/>
                <a:sym typeface="Symbol" pitchFamily="18" charset="2"/>
              </a:rPr>
              <a:t></a:t>
            </a:r>
            <a:r>
              <a:rPr lang="tr-TR" smtClean="0">
                <a:latin typeface="Comic Sans MS" pitchFamily="66" charset="0"/>
              </a:rPr>
              <a:t> Sorbitol</a:t>
            </a:r>
          </a:p>
          <a:p>
            <a:pPr eaLnBrk="1" hangingPunct="1"/>
            <a:r>
              <a:rPr lang="tr-TR" smtClean="0">
                <a:latin typeface="Comic Sans MS" pitchFamily="66" charset="0"/>
              </a:rPr>
              <a:t>Galaktozdan</a:t>
            </a:r>
            <a:r>
              <a:rPr lang="tr-TR" smtClean="0">
                <a:latin typeface="Comic Sans MS" pitchFamily="66" charset="0"/>
                <a:sym typeface="Symbol" pitchFamily="18" charset="2"/>
              </a:rPr>
              <a:t></a:t>
            </a:r>
            <a:r>
              <a:rPr lang="tr-TR" smtClean="0">
                <a:latin typeface="Comic Sans MS" pitchFamily="66" charset="0"/>
              </a:rPr>
              <a:t> Galaktitol</a:t>
            </a:r>
          </a:p>
          <a:p>
            <a:pPr eaLnBrk="1" hangingPunct="1"/>
            <a:r>
              <a:rPr lang="tr-TR" smtClean="0">
                <a:latin typeface="Comic Sans MS" pitchFamily="66" charset="0"/>
              </a:rPr>
              <a:t>Gliseraldehit veya Dihidroksiasetondan </a:t>
            </a:r>
            <a:r>
              <a:rPr lang="tr-TR" smtClean="0">
                <a:latin typeface="Comic Sans MS" pitchFamily="66" charset="0"/>
                <a:sym typeface="Symbol" pitchFamily="18" charset="2"/>
              </a:rPr>
              <a:t></a:t>
            </a:r>
            <a:r>
              <a:rPr lang="tr-TR" smtClean="0">
                <a:latin typeface="Comic Sans MS" pitchFamily="66" charset="0"/>
              </a:rPr>
              <a:t> Gliserol</a:t>
            </a:r>
          </a:p>
          <a:p>
            <a:pPr eaLnBrk="1" hangingPunct="1"/>
            <a:r>
              <a:rPr lang="tr-TR" smtClean="0">
                <a:latin typeface="Comic Sans MS" pitchFamily="66" charset="0"/>
              </a:rPr>
              <a:t>Fruktozdan</a:t>
            </a:r>
            <a:r>
              <a:rPr lang="tr-TR" smtClean="0">
                <a:latin typeface="Comic Sans MS" pitchFamily="66" charset="0"/>
                <a:sym typeface="Symbol" pitchFamily="18" charset="2"/>
              </a:rPr>
              <a:t></a:t>
            </a:r>
            <a:r>
              <a:rPr lang="tr-TR" smtClean="0">
                <a:latin typeface="Comic Sans MS" pitchFamily="66" charset="0"/>
              </a:rPr>
              <a:t> Sorbitol</a:t>
            </a:r>
          </a:p>
          <a:p>
            <a:pPr eaLnBrk="1" hangingPunct="1"/>
            <a:r>
              <a:rPr lang="tr-TR" smtClean="0">
                <a:latin typeface="Comic Sans MS" pitchFamily="66" charset="0"/>
              </a:rPr>
              <a:t>Fruktoz ve mannozdan </a:t>
            </a:r>
            <a:r>
              <a:rPr lang="tr-TR" smtClean="0">
                <a:latin typeface="Comic Sans MS" pitchFamily="66" charset="0"/>
                <a:sym typeface="Symbol" pitchFamily="18" charset="2"/>
              </a:rPr>
              <a:t></a:t>
            </a:r>
            <a:r>
              <a:rPr lang="tr-TR" smtClean="0">
                <a:latin typeface="Comic Sans MS" pitchFamily="66" charset="0"/>
              </a:rPr>
              <a:t> Mannitol</a:t>
            </a:r>
          </a:p>
          <a:p>
            <a:pPr eaLnBrk="1" hangingPunct="1"/>
            <a:r>
              <a:rPr lang="tr-TR" smtClean="0">
                <a:latin typeface="Comic Sans MS" pitchFamily="66" charset="0"/>
              </a:rPr>
              <a:t>Xylozdan </a:t>
            </a:r>
            <a:r>
              <a:rPr lang="tr-TR" smtClean="0">
                <a:latin typeface="Comic Sans MS" pitchFamily="66" charset="0"/>
                <a:sym typeface="Symbol" pitchFamily="18" charset="2"/>
              </a:rPr>
              <a:t></a:t>
            </a:r>
            <a:r>
              <a:rPr lang="tr-TR" smtClean="0">
                <a:latin typeface="Comic Sans MS" pitchFamily="66" charset="0"/>
              </a:rPr>
              <a:t> Xylitol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424862" cy="676275"/>
          </a:xfrm>
        </p:spPr>
        <p:txBody>
          <a:bodyPr/>
          <a:lstStyle/>
          <a:p>
            <a:pPr eaLnBrk="1" hangingPunct="1"/>
            <a:r>
              <a:rPr lang="tr-TR" sz="3200" i="1" smtClean="0"/>
              <a:t>Organizmadaki önemli monosakkarit türevleri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79388" y="981075"/>
            <a:ext cx="878522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>
                <a:latin typeface="Times New Roman" pitchFamily="18" charset="0"/>
              </a:rPr>
              <a:t>Şeker fosfatları,</a:t>
            </a:r>
            <a:r>
              <a:rPr lang="tr-TR" sz="2400">
                <a:latin typeface="Times New Roman" pitchFamily="18" charset="0"/>
              </a:rPr>
              <a:t> bir monosakkaritin hidroksil gruplarından biri ile fosforik asidin kondensasyonu sonucu oluşmuş bileşiklerdir</a:t>
            </a:r>
          </a:p>
          <a:p>
            <a:pPr>
              <a:spcBef>
                <a:spcPct val="50000"/>
              </a:spcBef>
            </a:pPr>
            <a:r>
              <a:rPr lang="tr-TR" sz="2400" b="1">
                <a:latin typeface="Times New Roman" pitchFamily="18" charset="0"/>
              </a:rPr>
              <a:t>Amino şekerler,</a:t>
            </a:r>
            <a:r>
              <a:rPr lang="tr-TR" sz="2400" i="1">
                <a:latin typeface="Times New Roman" pitchFamily="18" charset="0"/>
              </a:rPr>
              <a:t> </a:t>
            </a:r>
            <a:r>
              <a:rPr lang="tr-TR" sz="2400">
                <a:latin typeface="Times New Roman" pitchFamily="18" charset="0"/>
              </a:rPr>
              <a:t>bir monosakkaritteki bir hidroksil grubunun bir amino grubu ile yer değiştirmesi sonucu oluşmuş bileşiklerdir</a:t>
            </a:r>
          </a:p>
          <a:p>
            <a:pPr>
              <a:spcBef>
                <a:spcPct val="50000"/>
              </a:spcBef>
            </a:pPr>
            <a:r>
              <a:rPr lang="tr-TR" sz="2400" b="1">
                <a:latin typeface="Times New Roman" pitchFamily="18" charset="0"/>
              </a:rPr>
              <a:t>Deoksi şekerler,</a:t>
            </a:r>
            <a:r>
              <a:rPr lang="tr-TR" sz="2400">
                <a:latin typeface="Times New Roman" pitchFamily="18" charset="0"/>
              </a:rPr>
              <a:t> bir monosakkaritteki bir hidroksil grubunun bir hidrojen ile yer değiştirmesi sonucu oluşmuş bileşiklerdir</a:t>
            </a:r>
          </a:p>
          <a:p>
            <a:pPr>
              <a:spcBef>
                <a:spcPct val="50000"/>
              </a:spcBef>
            </a:pPr>
            <a:r>
              <a:rPr lang="tr-TR" sz="2400" b="1">
                <a:latin typeface="Times New Roman" pitchFamily="18" charset="0"/>
              </a:rPr>
              <a:t>Aldonik, üronik, sakkarik asitler, </a:t>
            </a:r>
            <a:r>
              <a:rPr lang="tr-TR" sz="2400">
                <a:latin typeface="Times New Roman" pitchFamily="18" charset="0"/>
              </a:rPr>
              <a:t>monosakkaritin aldehit ve/veya alkol gruplarının asit grubuna yükseltgenmesiyle oluşurlar</a:t>
            </a:r>
          </a:p>
          <a:p>
            <a:pPr>
              <a:spcBef>
                <a:spcPct val="50000"/>
              </a:spcBef>
            </a:pPr>
            <a:r>
              <a:rPr lang="tr-TR" sz="2400" b="1">
                <a:latin typeface="Times New Roman" pitchFamily="18" charset="0"/>
              </a:rPr>
              <a:t>Şeker alkolleri, </a:t>
            </a:r>
            <a:r>
              <a:rPr lang="tr-TR" sz="2400">
                <a:latin typeface="Times New Roman" pitchFamily="18" charset="0"/>
              </a:rPr>
              <a:t>serbest yarı asetal hidroksili içeren monosakkaritlerin anomerik karbonunun alkol gruplarına indirgenmesiyle oluşan bileşiklerdir. Glukozdan </a:t>
            </a:r>
            <a:r>
              <a:rPr lang="tr-TR" sz="2400" b="1" i="1">
                <a:latin typeface="Times New Roman" pitchFamily="18" charset="0"/>
              </a:rPr>
              <a:t>sorbitol</a:t>
            </a:r>
            <a:r>
              <a:rPr lang="tr-TR" sz="2400">
                <a:latin typeface="Times New Roman" pitchFamily="18" charset="0"/>
              </a:rPr>
              <a:t>, mannozdan </a:t>
            </a:r>
            <a:r>
              <a:rPr lang="tr-TR" sz="2400" b="1" i="1">
                <a:latin typeface="Times New Roman" pitchFamily="18" charset="0"/>
              </a:rPr>
              <a:t>mannitol</a:t>
            </a:r>
            <a:r>
              <a:rPr lang="tr-TR" sz="2400">
                <a:latin typeface="Times New Roman" pitchFamily="18" charset="0"/>
              </a:rPr>
              <a:t>, galaktozdan </a:t>
            </a:r>
            <a:r>
              <a:rPr lang="tr-TR" sz="2400" b="1" i="1">
                <a:latin typeface="Times New Roman" pitchFamily="18" charset="0"/>
              </a:rPr>
              <a:t>dulsitol</a:t>
            </a:r>
            <a:r>
              <a:rPr lang="tr-TR" sz="2400">
                <a:latin typeface="Times New Roman" pitchFamily="18" charset="0"/>
              </a:rPr>
              <a:t> oluşmaktadır.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260350"/>
            <a:ext cx="7924800" cy="1143000"/>
          </a:xfrm>
        </p:spPr>
        <p:txBody>
          <a:bodyPr/>
          <a:lstStyle/>
          <a:p>
            <a:r>
              <a:rPr lang="tr-TR" sz="3200" smtClean="0">
                <a:latin typeface="Comic Sans MS" pitchFamily="66" charset="0"/>
              </a:rPr>
              <a:t>Amino şekerler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827088" y="1628775"/>
            <a:ext cx="7416800" cy="4464050"/>
          </a:xfrm>
        </p:spPr>
        <p:txBody>
          <a:bodyPr/>
          <a:lstStyle/>
          <a:p>
            <a:r>
              <a:rPr lang="tr-TR" sz="2400" smtClean="0">
                <a:latin typeface="Comic Sans MS" pitchFamily="66" charset="0"/>
              </a:rPr>
              <a:t>C-2 ‘de OH yerine NH</a:t>
            </a:r>
            <a:r>
              <a:rPr lang="tr-TR" sz="2400" baseline="-25000" smtClean="0">
                <a:latin typeface="Comic Sans MS" pitchFamily="66" charset="0"/>
              </a:rPr>
              <a:t>2</a:t>
            </a:r>
            <a:r>
              <a:rPr lang="tr-TR" sz="2400" smtClean="0">
                <a:latin typeface="Comic Sans MS" pitchFamily="66" charset="0"/>
              </a:rPr>
              <a:t> grubu</a:t>
            </a:r>
          </a:p>
          <a:p>
            <a:pPr>
              <a:buFont typeface="Wingdings" pitchFamily="2" charset="2"/>
              <a:buChar char="Ø"/>
            </a:pPr>
            <a:r>
              <a:rPr lang="tr-TR" sz="2400" smtClean="0">
                <a:latin typeface="Comic Sans MS" pitchFamily="66" charset="0"/>
              </a:rPr>
              <a:t>Glukozamin , N-asetil glukozamin</a:t>
            </a:r>
          </a:p>
          <a:p>
            <a:pPr>
              <a:buFont typeface="Wingdings" pitchFamily="2" charset="2"/>
              <a:buChar char="Ø"/>
            </a:pPr>
            <a:r>
              <a:rPr lang="tr-TR" sz="2400" smtClean="0">
                <a:latin typeface="Comic Sans MS" pitchFamily="66" charset="0"/>
              </a:rPr>
              <a:t>Galaktozamin , N-asetil galaktozamin</a:t>
            </a:r>
          </a:p>
          <a:p>
            <a:pPr>
              <a:buFont typeface="Wingdings" pitchFamily="2" charset="2"/>
              <a:buChar char="Ø"/>
            </a:pPr>
            <a:r>
              <a:rPr lang="tr-TR" sz="2400" smtClean="0">
                <a:latin typeface="Comic Sans MS" pitchFamily="66" charset="0"/>
              </a:rPr>
              <a:t>Mannozamin , N-asetil mannozamin</a:t>
            </a:r>
          </a:p>
          <a:p>
            <a:r>
              <a:rPr lang="tr-TR" sz="2400" smtClean="0">
                <a:latin typeface="Comic Sans MS" pitchFamily="66" charset="0"/>
              </a:rPr>
              <a:t>NH</a:t>
            </a:r>
            <a:r>
              <a:rPr lang="tr-TR" sz="2400" baseline="-25000" smtClean="0">
                <a:latin typeface="Comic Sans MS" pitchFamily="66" charset="0"/>
              </a:rPr>
              <a:t>2</a:t>
            </a:r>
            <a:r>
              <a:rPr lang="tr-TR" sz="2400" smtClean="0">
                <a:latin typeface="Comic Sans MS" pitchFamily="66" charset="0"/>
              </a:rPr>
              <a:t> ‘de H yerine CH</a:t>
            </a:r>
            <a:r>
              <a:rPr lang="tr-TR" sz="2400" baseline="-25000" smtClean="0">
                <a:latin typeface="Comic Sans MS" pitchFamily="66" charset="0"/>
              </a:rPr>
              <a:t>3</a:t>
            </a:r>
            <a:r>
              <a:rPr lang="tr-TR" sz="2400" smtClean="0">
                <a:latin typeface="Comic Sans MS" pitchFamily="66" charset="0"/>
              </a:rPr>
              <a:t>CO (asetil) grubu</a:t>
            </a:r>
          </a:p>
          <a:p>
            <a:r>
              <a:rPr lang="tr-TR" sz="2400" smtClean="0">
                <a:latin typeface="Comic Sans MS" pitchFamily="66" charset="0"/>
              </a:rPr>
              <a:t>Glikolipidler ( gangliozid ), glikoprotein,  ve glikozaminoglikanlarda</a:t>
            </a:r>
          </a:p>
          <a:p>
            <a:r>
              <a:rPr lang="tr-TR" sz="2400" smtClean="0">
                <a:latin typeface="Comic Sans MS" pitchFamily="66" charset="0"/>
              </a:rPr>
              <a:t>Amino şekerler ,yapısal polisakk lerin ve membran glikosfingositlerin bileşenleridir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Ekran Gösterisi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Monosakkarid türevleri: Şeker alkolleri: Monosakkaridin karbonil grubunun hidroksil grubuna redükte edilmesiyle yani aldehit veya keton gruplarının indirgenmesi ile oluşurlar. </vt:lpstr>
      <vt:lpstr>Organizmadaki önemli monosakkarit türevleri</vt:lpstr>
      <vt:lpstr>Amino şekerler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Monosakkarid türevleri: Şeker alkolleri: Monosakkaridin karbonil grubunun hidroksil grubuna redükte edilmesiyle yani aldehit veya keton gruplarının indirgenmesi ile oluşurlar. </dc:title>
  <dc:creator>UltraXP User</dc:creator>
  <cp:lastModifiedBy>UltraXP User</cp:lastModifiedBy>
  <cp:revision>1</cp:revision>
  <dcterms:created xsi:type="dcterms:W3CDTF">2020-01-08T07:03:41Z</dcterms:created>
  <dcterms:modified xsi:type="dcterms:W3CDTF">2020-01-08T07:04:32Z</dcterms:modified>
</cp:coreProperties>
</file>