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3.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6" r:id="rId2"/>
  </p:sldMasterIdLst>
  <p:notesMasterIdLst>
    <p:notesMasterId r:id="rId75"/>
  </p:notesMasterIdLst>
  <p:handoutMasterIdLst>
    <p:handoutMasterId r:id="rId76"/>
  </p:handoutMasterIdLst>
  <p:sldIdLst>
    <p:sldId id="324" r:id="rId3"/>
    <p:sldId id="257" r:id="rId4"/>
    <p:sldId id="304" r:id="rId5"/>
    <p:sldId id="308" r:id="rId6"/>
    <p:sldId id="306" r:id="rId7"/>
    <p:sldId id="307" r:id="rId8"/>
    <p:sldId id="312" r:id="rId9"/>
    <p:sldId id="267" r:id="rId10"/>
    <p:sldId id="317" r:id="rId11"/>
    <p:sldId id="269" r:id="rId12"/>
    <p:sldId id="270" r:id="rId13"/>
    <p:sldId id="284" r:id="rId14"/>
    <p:sldId id="271" r:id="rId15"/>
    <p:sldId id="272" r:id="rId16"/>
    <p:sldId id="273" r:id="rId17"/>
    <p:sldId id="274" r:id="rId18"/>
    <p:sldId id="276" r:id="rId19"/>
    <p:sldId id="275" r:id="rId20"/>
    <p:sldId id="277" r:id="rId21"/>
    <p:sldId id="309" r:id="rId22"/>
    <p:sldId id="315" r:id="rId23"/>
    <p:sldId id="316" r:id="rId24"/>
    <p:sldId id="310" r:id="rId25"/>
    <p:sldId id="281" r:id="rId26"/>
    <p:sldId id="327" r:id="rId27"/>
    <p:sldId id="268" r:id="rId28"/>
    <p:sldId id="305" r:id="rId29"/>
    <p:sldId id="314" r:id="rId30"/>
    <p:sldId id="278" r:id="rId31"/>
    <p:sldId id="313" r:id="rId32"/>
    <p:sldId id="279" r:id="rId33"/>
    <p:sldId id="280" r:id="rId34"/>
    <p:sldId id="283" r:id="rId35"/>
    <p:sldId id="319" r:id="rId36"/>
    <p:sldId id="289" r:id="rId37"/>
    <p:sldId id="292" r:id="rId38"/>
    <p:sldId id="318" r:id="rId39"/>
    <p:sldId id="320" r:id="rId40"/>
    <p:sldId id="321" r:id="rId41"/>
    <p:sldId id="322" r:id="rId42"/>
    <p:sldId id="323" r:id="rId43"/>
    <p:sldId id="285" r:id="rId44"/>
    <p:sldId id="286" r:id="rId45"/>
    <p:sldId id="287" r:id="rId46"/>
    <p:sldId id="264" r:id="rId47"/>
    <p:sldId id="288" r:id="rId48"/>
    <p:sldId id="311" r:id="rId49"/>
    <p:sldId id="290" r:id="rId50"/>
    <p:sldId id="294" r:id="rId51"/>
    <p:sldId id="295" r:id="rId52"/>
    <p:sldId id="302" r:id="rId53"/>
    <p:sldId id="296" r:id="rId54"/>
    <p:sldId id="300" r:id="rId55"/>
    <p:sldId id="293" r:id="rId56"/>
    <p:sldId id="301" r:id="rId57"/>
    <p:sldId id="303" r:id="rId58"/>
    <p:sldId id="361" r:id="rId59"/>
    <p:sldId id="362" r:id="rId60"/>
    <p:sldId id="363" r:id="rId61"/>
    <p:sldId id="364" r:id="rId62"/>
    <p:sldId id="365" r:id="rId63"/>
    <p:sldId id="366" r:id="rId64"/>
    <p:sldId id="367" r:id="rId65"/>
    <p:sldId id="368" r:id="rId66"/>
    <p:sldId id="352" r:id="rId67"/>
    <p:sldId id="357" r:id="rId68"/>
    <p:sldId id="353" r:id="rId69"/>
    <p:sldId id="358" r:id="rId70"/>
    <p:sldId id="354" r:id="rId71"/>
    <p:sldId id="359" r:id="rId72"/>
    <p:sldId id="355" r:id="rId73"/>
    <p:sldId id="356" r:id="rId74"/>
  </p:sldIdLst>
  <p:sldSz cx="12192000" cy="6858000"/>
  <p:notesSz cx="6858000" cy="9144000"/>
  <p:defaultTextStyle>
    <a:defPPr algn="r" rtl="1">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94410" autoAdjust="0"/>
  </p:normalViewPr>
  <p:slideViewPr>
    <p:cSldViewPr>
      <p:cViewPr varScale="1">
        <p:scale>
          <a:sx n="110" d="100"/>
          <a:sy n="110" d="100"/>
        </p:scale>
        <p:origin x="570" y="96"/>
      </p:cViewPr>
      <p:guideLst>
        <p:guide orient="horz" pos="2160"/>
        <p:guide pos="3840"/>
      </p:guideLst>
    </p:cSldViewPr>
  </p:slideViewPr>
  <p:outlineViewPr>
    <p:cViewPr>
      <p:scale>
        <a:sx n="33" d="100"/>
        <a:sy n="33" d="100"/>
      </p:scale>
      <p:origin x="0" y="-168"/>
    </p:cViewPr>
  </p:outlineViewPr>
  <p:notesTextViewPr>
    <p:cViewPr>
      <p:scale>
        <a:sx n="1" d="1"/>
        <a:sy n="1" d="1"/>
      </p:scale>
      <p:origin x="0" y="0"/>
    </p:cViewPr>
  </p:notesTextViewPr>
  <p:notesViewPr>
    <p:cSldViewPr showGuides="1">
      <p:cViewPr varScale="1">
        <p:scale>
          <a:sx n="90" d="100"/>
          <a:sy n="90" d="100"/>
        </p:scale>
        <p:origin x="3024"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al__ma_Sayfas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al__ma_Sayfas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al__ma_Sayfas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al__ma_Sayfas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al__ma_Sayfas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al__ma_Sayfas_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al__ma_Sayfas_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tr-TR" dirty="0" smtClean="0">
                <a:latin typeface="Times New Roman" panose="02020603050405020304" pitchFamily="18" charset="0"/>
                <a:cs typeface="Times New Roman" panose="02020603050405020304" pitchFamily="18" charset="0"/>
              </a:rPr>
              <a:t>Çeşitli Yıllara</a:t>
            </a:r>
            <a:r>
              <a:rPr lang="tr-TR" baseline="0" dirty="0" smtClean="0">
                <a:latin typeface="Times New Roman" panose="02020603050405020304" pitchFamily="18" charset="0"/>
                <a:cs typeface="Times New Roman" panose="02020603050405020304" pitchFamily="18" charset="0"/>
              </a:rPr>
              <a:t> Göre Türkiye’de Kırsal ve Kentsel Nüfus Değişimi</a:t>
            </a:r>
            <a:endParaRPr lang="ar-SA" dirty="0">
              <a:latin typeface="Times New Roman" panose="02020603050405020304" pitchFamily="18" charset="0"/>
              <a:cs typeface="Times New Roman" panose="02020603050405020304" pitchFamily="18" charset="0"/>
            </a:endParaRPr>
          </a:p>
        </c:rich>
      </c:tx>
      <c:overlay val="0"/>
      <c:spPr>
        <a:noFill/>
        <a:ln>
          <a:noFill/>
        </a:ln>
        <a:effectLst/>
      </c:spPr>
    </c:title>
    <c:autoTitleDeleted val="0"/>
    <c:plotArea>
      <c:layout/>
      <c:barChart>
        <c:barDir val="col"/>
        <c:grouping val="clustered"/>
        <c:varyColors val="0"/>
        <c:ser>
          <c:idx val="0"/>
          <c:order val="0"/>
          <c:tx>
            <c:strRef>
              <c:f>ورقة1!$B$1</c:f>
              <c:strCache>
                <c:ptCount val="1"/>
                <c:pt idx="0">
                  <c:v>Kır/Ülke Nüfus Oranı %</c:v>
                </c:pt>
              </c:strCache>
            </c:strRef>
          </c:tx>
          <c:spPr>
            <a:gradFill rotWithShape="1">
              <a:gsLst>
                <a:gs pos="0">
                  <a:schemeClr val="accent1">
                    <a:tint val="96000"/>
                    <a:lumMod val="104000"/>
                  </a:schemeClr>
                </a:gs>
                <a:gs pos="100000">
                  <a:schemeClr val="accent1">
                    <a:shade val="98000"/>
                    <a:lumMod val="94000"/>
                  </a:schemeClr>
                </a:gs>
              </a:gsLst>
              <a:lin ang="5400000" scaled="0"/>
            </a:gradFill>
            <a:ln>
              <a:noFill/>
            </a:ln>
            <a:effectLst>
              <a:outerShdw blurRad="50800" dist="38100" dir="5400000" rotWithShape="0">
                <a:srgbClr val="000000">
                  <a:alpha val="60000"/>
                </a:srgbClr>
              </a:outerShdw>
            </a:effectLst>
          </c:spPr>
          <c:invertIfNegative val="0"/>
          <c:cat>
            <c:numRef>
              <c:f>ورقة1!$A$2:$A$13</c:f>
              <c:numCache>
                <c:formatCode>General</c:formatCode>
                <c:ptCount val="12"/>
                <c:pt idx="0">
                  <c:v>1927</c:v>
                </c:pt>
                <c:pt idx="1">
                  <c:v>1950</c:v>
                </c:pt>
                <c:pt idx="2">
                  <c:v>1960</c:v>
                </c:pt>
                <c:pt idx="3">
                  <c:v>1970</c:v>
                </c:pt>
                <c:pt idx="4">
                  <c:v>1980</c:v>
                </c:pt>
                <c:pt idx="5">
                  <c:v>1985</c:v>
                </c:pt>
                <c:pt idx="6">
                  <c:v>1990</c:v>
                </c:pt>
                <c:pt idx="7">
                  <c:v>1997</c:v>
                </c:pt>
                <c:pt idx="8">
                  <c:v>2000</c:v>
                </c:pt>
                <c:pt idx="9">
                  <c:v>2007</c:v>
                </c:pt>
                <c:pt idx="10">
                  <c:v>2008</c:v>
                </c:pt>
                <c:pt idx="11">
                  <c:v>2009</c:v>
                </c:pt>
              </c:numCache>
            </c:numRef>
          </c:cat>
          <c:val>
            <c:numRef>
              <c:f>ورقة1!$B$2:$B$13</c:f>
              <c:numCache>
                <c:formatCode>General</c:formatCode>
                <c:ptCount val="12"/>
                <c:pt idx="0">
                  <c:v>75.78</c:v>
                </c:pt>
                <c:pt idx="1">
                  <c:v>74.959999999999994</c:v>
                </c:pt>
                <c:pt idx="2">
                  <c:v>68.08</c:v>
                </c:pt>
                <c:pt idx="3">
                  <c:v>61.55</c:v>
                </c:pt>
                <c:pt idx="4">
                  <c:v>56.09</c:v>
                </c:pt>
                <c:pt idx="5">
                  <c:v>46.97</c:v>
                </c:pt>
                <c:pt idx="6">
                  <c:v>40.99</c:v>
                </c:pt>
                <c:pt idx="7">
                  <c:v>34.42</c:v>
                </c:pt>
                <c:pt idx="8">
                  <c:v>35.1</c:v>
                </c:pt>
                <c:pt idx="9">
                  <c:v>29.5</c:v>
                </c:pt>
                <c:pt idx="10">
                  <c:v>25</c:v>
                </c:pt>
                <c:pt idx="11">
                  <c:v>24.5</c:v>
                </c:pt>
              </c:numCache>
            </c:numRef>
          </c:val>
        </c:ser>
        <c:ser>
          <c:idx val="1"/>
          <c:order val="1"/>
          <c:tx>
            <c:strRef>
              <c:f>ورقة1!$C$1</c:f>
              <c:strCache>
                <c:ptCount val="1"/>
                <c:pt idx="0">
                  <c:v>Kent/Ülke Nüfus oranı %</c:v>
                </c:pt>
              </c:strCache>
            </c:strRef>
          </c:tx>
          <c:spPr>
            <a:gradFill rotWithShape="1">
              <a:gsLst>
                <a:gs pos="0">
                  <a:schemeClr val="accent2">
                    <a:tint val="96000"/>
                    <a:lumMod val="104000"/>
                  </a:schemeClr>
                </a:gs>
                <a:gs pos="100000">
                  <a:schemeClr val="accent2">
                    <a:shade val="98000"/>
                    <a:lumMod val="94000"/>
                  </a:schemeClr>
                </a:gs>
              </a:gsLst>
              <a:lin ang="5400000" scaled="0"/>
            </a:gradFill>
            <a:ln>
              <a:noFill/>
            </a:ln>
            <a:effectLst>
              <a:outerShdw blurRad="50800" dist="38100" dir="5400000" rotWithShape="0">
                <a:srgbClr val="000000">
                  <a:alpha val="60000"/>
                </a:srgbClr>
              </a:outerShdw>
            </a:effectLst>
          </c:spPr>
          <c:invertIfNegative val="0"/>
          <c:cat>
            <c:numRef>
              <c:f>ورقة1!$A$2:$A$13</c:f>
              <c:numCache>
                <c:formatCode>General</c:formatCode>
                <c:ptCount val="12"/>
                <c:pt idx="0">
                  <c:v>1927</c:v>
                </c:pt>
                <c:pt idx="1">
                  <c:v>1950</c:v>
                </c:pt>
                <c:pt idx="2">
                  <c:v>1960</c:v>
                </c:pt>
                <c:pt idx="3">
                  <c:v>1970</c:v>
                </c:pt>
                <c:pt idx="4">
                  <c:v>1980</c:v>
                </c:pt>
                <c:pt idx="5">
                  <c:v>1985</c:v>
                </c:pt>
                <c:pt idx="6">
                  <c:v>1990</c:v>
                </c:pt>
                <c:pt idx="7">
                  <c:v>1997</c:v>
                </c:pt>
                <c:pt idx="8">
                  <c:v>2000</c:v>
                </c:pt>
                <c:pt idx="9">
                  <c:v>2007</c:v>
                </c:pt>
                <c:pt idx="10">
                  <c:v>2008</c:v>
                </c:pt>
                <c:pt idx="11">
                  <c:v>2009</c:v>
                </c:pt>
              </c:numCache>
            </c:numRef>
          </c:cat>
          <c:val>
            <c:numRef>
              <c:f>ورقة1!$C$2:$C$13</c:f>
              <c:numCache>
                <c:formatCode>General</c:formatCode>
                <c:ptCount val="12"/>
                <c:pt idx="0">
                  <c:v>24.22</c:v>
                </c:pt>
                <c:pt idx="1">
                  <c:v>25.04</c:v>
                </c:pt>
                <c:pt idx="2">
                  <c:v>31.919999999999998</c:v>
                </c:pt>
                <c:pt idx="3">
                  <c:v>38.449999999999996</c:v>
                </c:pt>
                <c:pt idx="4">
                  <c:v>43.91</c:v>
                </c:pt>
                <c:pt idx="5">
                  <c:v>53.03</c:v>
                </c:pt>
                <c:pt idx="6">
                  <c:v>59.01</c:v>
                </c:pt>
                <c:pt idx="7">
                  <c:v>65.03</c:v>
                </c:pt>
                <c:pt idx="8">
                  <c:v>64.900000000000006</c:v>
                </c:pt>
                <c:pt idx="9">
                  <c:v>70.5</c:v>
                </c:pt>
                <c:pt idx="10">
                  <c:v>75</c:v>
                </c:pt>
                <c:pt idx="11">
                  <c:v>75.5</c:v>
                </c:pt>
              </c:numCache>
            </c:numRef>
          </c:val>
        </c:ser>
        <c:dLbls>
          <c:showLegendKey val="0"/>
          <c:showVal val="0"/>
          <c:showCatName val="0"/>
          <c:showSerName val="0"/>
          <c:showPercent val="0"/>
          <c:showBubbleSize val="0"/>
        </c:dLbls>
        <c:gapWidth val="269"/>
        <c:overlap val="-27"/>
        <c:axId val="-393700688"/>
        <c:axId val="-393700144"/>
      </c:barChart>
      <c:lineChart>
        <c:grouping val="standard"/>
        <c:varyColors val="0"/>
        <c:ser>
          <c:idx val="2"/>
          <c:order val="2"/>
          <c:tx>
            <c:strRef>
              <c:f>ورقة1!$D$1</c:f>
              <c:strCache>
                <c:ptCount val="1"/>
              </c:strCache>
            </c:strRef>
          </c:tx>
          <c:spPr>
            <a:ln w="34925" cap="rnd">
              <a:solidFill>
                <a:schemeClr val="accent3"/>
              </a:solidFill>
              <a:round/>
            </a:ln>
            <a:effectLst>
              <a:outerShdw blurRad="50800" dist="38100" dir="5400000" rotWithShape="0">
                <a:srgbClr val="000000">
                  <a:alpha val="60000"/>
                </a:srgbClr>
              </a:outerShdw>
            </a:effectLst>
          </c:spPr>
          <c:marker>
            <c:symbol val="none"/>
          </c:marker>
          <c:cat>
            <c:numRef>
              <c:f>ورقة1!$A$2:$A$13</c:f>
              <c:numCache>
                <c:formatCode>General</c:formatCode>
                <c:ptCount val="12"/>
                <c:pt idx="0">
                  <c:v>1927</c:v>
                </c:pt>
                <c:pt idx="1">
                  <c:v>1950</c:v>
                </c:pt>
                <c:pt idx="2">
                  <c:v>1960</c:v>
                </c:pt>
                <c:pt idx="3">
                  <c:v>1970</c:v>
                </c:pt>
                <c:pt idx="4">
                  <c:v>1980</c:v>
                </c:pt>
                <c:pt idx="5">
                  <c:v>1985</c:v>
                </c:pt>
                <c:pt idx="6">
                  <c:v>1990</c:v>
                </c:pt>
                <c:pt idx="7">
                  <c:v>1997</c:v>
                </c:pt>
                <c:pt idx="8">
                  <c:v>2000</c:v>
                </c:pt>
                <c:pt idx="9">
                  <c:v>2007</c:v>
                </c:pt>
                <c:pt idx="10">
                  <c:v>2008</c:v>
                </c:pt>
                <c:pt idx="11">
                  <c:v>2009</c:v>
                </c:pt>
              </c:numCache>
            </c:numRef>
          </c:cat>
          <c:val>
            <c:numRef>
              <c:f>ورقة1!$D$2:$D$13</c:f>
              <c:numCache>
                <c:formatCode>General</c:formatCode>
                <c:ptCount val="12"/>
              </c:numCache>
            </c:numRef>
          </c:val>
          <c:smooth val="0"/>
        </c:ser>
        <c:ser>
          <c:idx val="3"/>
          <c:order val="3"/>
          <c:tx>
            <c:strRef>
              <c:f>ورقة1!$E$1</c:f>
              <c:strCache>
                <c:ptCount val="1"/>
              </c:strCache>
            </c:strRef>
          </c:tx>
          <c:spPr>
            <a:ln w="34925" cap="rnd">
              <a:solidFill>
                <a:schemeClr val="accent4"/>
              </a:solidFill>
              <a:round/>
            </a:ln>
            <a:effectLst>
              <a:outerShdw blurRad="50800" dist="38100" dir="5400000" rotWithShape="0">
                <a:srgbClr val="000000">
                  <a:alpha val="60000"/>
                </a:srgbClr>
              </a:outerShdw>
            </a:effectLst>
          </c:spPr>
          <c:marker>
            <c:symbol val="none"/>
          </c:marker>
          <c:cat>
            <c:numRef>
              <c:f>ورقة1!$A$2:$A$13</c:f>
              <c:numCache>
                <c:formatCode>General</c:formatCode>
                <c:ptCount val="12"/>
                <c:pt idx="0">
                  <c:v>1927</c:v>
                </c:pt>
                <c:pt idx="1">
                  <c:v>1950</c:v>
                </c:pt>
                <c:pt idx="2">
                  <c:v>1960</c:v>
                </c:pt>
                <c:pt idx="3">
                  <c:v>1970</c:v>
                </c:pt>
                <c:pt idx="4">
                  <c:v>1980</c:v>
                </c:pt>
                <c:pt idx="5">
                  <c:v>1985</c:v>
                </c:pt>
                <c:pt idx="6">
                  <c:v>1990</c:v>
                </c:pt>
                <c:pt idx="7">
                  <c:v>1997</c:v>
                </c:pt>
                <c:pt idx="8">
                  <c:v>2000</c:v>
                </c:pt>
                <c:pt idx="9">
                  <c:v>2007</c:v>
                </c:pt>
                <c:pt idx="10">
                  <c:v>2008</c:v>
                </c:pt>
                <c:pt idx="11">
                  <c:v>2009</c:v>
                </c:pt>
              </c:numCache>
            </c:numRef>
          </c:cat>
          <c:val>
            <c:numRef>
              <c:f>ورقة1!$E$2:$E$13</c:f>
              <c:numCache>
                <c:formatCode>General</c:formatCode>
                <c:ptCount val="12"/>
              </c:numCache>
            </c:numRef>
          </c:val>
          <c:smooth val="0"/>
        </c:ser>
        <c:dLbls>
          <c:showLegendKey val="0"/>
          <c:showVal val="0"/>
          <c:showCatName val="0"/>
          <c:showSerName val="0"/>
          <c:showPercent val="0"/>
          <c:showBubbleSize val="0"/>
        </c:dLbls>
        <c:marker val="1"/>
        <c:smooth val="0"/>
        <c:axId val="-393700688"/>
        <c:axId val="-393700144"/>
      </c:lineChart>
      <c:catAx>
        <c:axId val="-393700688"/>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tr-TR"/>
          </a:p>
        </c:txPr>
        <c:crossAx val="-393700144"/>
        <c:crosses val="autoZero"/>
        <c:auto val="1"/>
        <c:lblAlgn val="ctr"/>
        <c:lblOffset val="100"/>
        <c:noMultiLvlLbl val="0"/>
      </c:catAx>
      <c:valAx>
        <c:axId val="-393700144"/>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tr-TR"/>
          </a:p>
        </c:txPr>
        <c:crossAx val="-393700688"/>
        <c:crosses val="autoZero"/>
        <c:crossBetween val="between"/>
      </c:valAx>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tr-TR"/>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tr-T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2200" b="1" i="0" u="none" strike="noStrike" kern="1200" cap="all" spc="150" baseline="0">
                <a:solidFill>
                  <a:schemeClr val="tx1">
                    <a:lumMod val="50000"/>
                    <a:lumOff val="50000"/>
                  </a:schemeClr>
                </a:solidFill>
                <a:latin typeface="+mn-lt"/>
                <a:ea typeface="+mn-ea"/>
                <a:cs typeface="+mn-cs"/>
              </a:defRPr>
            </a:pPr>
            <a:r>
              <a:rPr lang="tr-TR" sz="1800" dirty="0" smtClean="0">
                <a:latin typeface="Times New Roman" panose="02020603050405020304" pitchFamily="18" charset="0"/>
                <a:cs typeface="Times New Roman" panose="02020603050405020304" pitchFamily="18" charset="0"/>
              </a:rPr>
              <a:t>Ülke</a:t>
            </a:r>
            <a:r>
              <a:rPr lang="tr-TR" sz="1800" baseline="0" dirty="0" smtClean="0">
                <a:latin typeface="Times New Roman" panose="02020603050405020304" pitchFamily="18" charset="0"/>
                <a:cs typeface="Times New Roman" panose="02020603050405020304" pitchFamily="18" charset="0"/>
              </a:rPr>
              <a:t> nüfusuna göre kent ve kır nüfus değişimi</a:t>
            </a:r>
            <a:endParaRPr lang="ar-SA" sz="1800" dirty="0">
              <a:latin typeface="Times New Roman" panose="02020603050405020304" pitchFamily="18" charset="0"/>
              <a:cs typeface="Times New Roman" panose="02020603050405020304" pitchFamily="18" charset="0"/>
            </a:endParaRPr>
          </a:p>
        </c:rich>
      </c:tx>
      <c:overlay val="0"/>
      <c:spPr>
        <a:noFill/>
        <a:ln>
          <a:noFill/>
        </a:ln>
        <a:effectLst/>
      </c:spPr>
    </c:title>
    <c:autoTitleDeleted val="0"/>
    <c:plotArea>
      <c:layout/>
      <c:barChart>
        <c:barDir val="col"/>
        <c:grouping val="clustered"/>
        <c:varyColors val="0"/>
        <c:ser>
          <c:idx val="2"/>
          <c:order val="2"/>
          <c:tx>
            <c:strRef>
              <c:f>ورقة1!$D$1</c:f>
              <c:strCache>
                <c:ptCount val="1"/>
                <c:pt idx="0">
                  <c:v>ÜLKE NÜFUSU</c:v>
                </c:pt>
              </c:strCache>
            </c:strRef>
          </c:tx>
          <c:spPr>
            <a:pattFill prst="narHorz">
              <a:fgClr>
                <a:schemeClr val="accent3"/>
              </a:fgClr>
              <a:bgClr>
                <a:schemeClr val="accent3">
                  <a:lumMod val="20000"/>
                  <a:lumOff val="80000"/>
                </a:schemeClr>
              </a:bgClr>
            </a:pattFill>
            <a:ln>
              <a:noFill/>
            </a:ln>
            <a:effectLst>
              <a:innerShdw blurRad="114300">
                <a:schemeClr val="accent3"/>
              </a:innerShdw>
            </a:effectLst>
          </c:spPr>
          <c:invertIfNegative val="0"/>
          <c:cat>
            <c:numRef>
              <c:f>ورقة1!$A$2:$A$13</c:f>
              <c:numCache>
                <c:formatCode>General</c:formatCode>
                <c:ptCount val="12"/>
                <c:pt idx="0">
                  <c:v>1927</c:v>
                </c:pt>
                <c:pt idx="1">
                  <c:v>1950</c:v>
                </c:pt>
                <c:pt idx="2">
                  <c:v>1960</c:v>
                </c:pt>
                <c:pt idx="3">
                  <c:v>1970</c:v>
                </c:pt>
                <c:pt idx="4">
                  <c:v>1980</c:v>
                </c:pt>
                <c:pt idx="5">
                  <c:v>1985</c:v>
                </c:pt>
                <c:pt idx="6">
                  <c:v>1990</c:v>
                </c:pt>
                <c:pt idx="7">
                  <c:v>1997</c:v>
                </c:pt>
                <c:pt idx="8">
                  <c:v>2000</c:v>
                </c:pt>
                <c:pt idx="9">
                  <c:v>2007</c:v>
                </c:pt>
                <c:pt idx="10">
                  <c:v>2008</c:v>
                </c:pt>
                <c:pt idx="11">
                  <c:v>2009</c:v>
                </c:pt>
              </c:numCache>
            </c:numRef>
          </c:cat>
          <c:val>
            <c:numRef>
              <c:f>ورقة1!$D$2:$D$13</c:f>
              <c:numCache>
                <c:formatCode>General</c:formatCode>
                <c:ptCount val="12"/>
                <c:pt idx="0">
                  <c:v>13.639999999999999</c:v>
                </c:pt>
                <c:pt idx="1">
                  <c:v>20.939999999999998</c:v>
                </c:pt>
                <c:pt idx="2">
                  <c:v>27.75</c:v>
                </c:pt>
                <c:pt idx="3">
                  <c:v>35.6</c:v>
                </c:pt>
                <c:pt idx="4">
                  <c:v>44.730000000000004</c:v>
                </c:pt>
                <c:pt idx="5">
                  <c:v>50.660000000000004</c:v>
                </c:pt>
                <c:pt idx="6">
                  <c:v>56.47</c:v>
                </c:pt>
                <c:pt idx="7">
                  <c:v>62.86</c:v>
                </c:pt>
                <c:pt idx="8">
                  <c:v>67.8</c:v>
                </c:pt>
                <c:pt idx="9">
                  <c:v>70.58</c:v>
                </c:pt>
                <c:pt idx="10">
                  <c:v>71.510000000000005</c:v>
                </c:pt>
                <c:pt idx="11">
                  <c:v>72.56</c:v>
                </c:pt>
              </c:numCache>
            </c:numRef>
          </c:val>
        </c:ser>
        <c:dLbls>
          <c:showLegendKey val="0"/>
          <c:showVal val="0"/>
          <c:showCatName val="0"/>
          <c:showSerName val="0"/>
          <c:showPercent val="0"/>
          <c:showBubbleSize val="0"/>
        </c:dLbls>
        <c:gapWidth val="269"/>
        <c:axId val="-389825792"/>
        <c:axId val="-389826880"/>
      </c:barChart>
      <c:lineChart>
        <c:grouping val="standard"/>
        <c:varyColors val="0"/>
        <c:ser>
          <c:idx val="0"/>
          <c:order val="0"/>
          <c:tx>
            <c:strRef>
              <c:f>ورقة1!$B$1</c:f>
              <c:strCache>
                <c:ptCount val="1"/>
                <c:pt idx="0">
                  <c:v>KENT NÜFUSU</c:v>
                </c:pt>
              </c:strCache>
            </c:strRef>
          </c:tx>
          <c:spPr>
            <a:ln w="28575" cap="rnd">
              <a:solidFill>
                <a:schemeClr val="accent1"/>
              </a:solidFill>
              <a:round/>
            </a:ln>
            <a:effectLst/>
          </c:spPr>
          <c:marker>
            <c:symbol val="none"/>
          </c:marker>
          <c:cat>
            <c:numRef>
              <c:f>ورقة1!$A$2:$A$13</c:f>
              <c:numCache>
                <c:formatCode>General</c:formatCode>
                <c:ptCount val="12"/>
                <c:pt idx="0">
                  <c:v>1927</c:v>
                </c:pt>
                <c:pt idx="1">
                  <c:v>1950</c:v>
                </c:pt>
                <c:pt idx="2">
                  <c:v>1960</c:v>
                </c:pt>
                <c:pt idx="3">
                  <c:v>1970</c:v>
                </c:pt>
                <c:pt idx="4">
                  <c:v>1980</c:v>
                </c:pt>
                <c:pt idx="5">
                  <c:v>1985</c:v>
                </c:pt>
                <c:pt idx="6">
                  <c:v>1990</c:v>
                </c:pt>
                <c:pt idx="7">
                  <c:v>1997</c:v>
                </c:pt>
                <c:pt idx="8">
                  <c:v>2000</c:v>
                </c:pt>
                <c:pt idx="9">
                  <c:v>2007</c:v>
                </c:pt>
                <c:pt idx="10">
                  <c:v>2008</c:v>
                </c:pt>
                <c:pt idx="11">
                  <c:v>2009</c:v>
                </c:pt>
              </c:numCache>
            </c:numRef>
          </c:cat>
          <c:val>
            <c:numRef>
              <c:f>ورقة1!$B$2:$B$13</c:f>
              <c:numCache>
                <c:formatCode>General</c:formatCode>
                <c:ptCount val="12"/>
                <c:pt idx="0">
                  <c:v>3.3</c:v>
                </c:pt>
                <c:pt idx="1">
                  <c:v>5.24</c:v>
                </c:pt>
                <c:pt idx="2">
                  <c:v>8.8800000000000008</c:v>
                </c:pt>
                <c:pt idx="3">
                  <c:v>13.69</c:v>
                </c:pt>
                <c:pt idx="4">
                  <c:v>19.64</c:v>
                </c:pt>
                <c:pt idx="5">
                  <c:v>26.86</c:v>
                </c:pt>
                <c:pt idx="6">
                  <c:v>33.32</c:v>
                </c:pt>
                <c:pt idx="7">
                  <c:v>40.879999999999995</c:v>
                </c:pt>
                <c:pt idx="8">
                  <c:v>44</c:v>
                </c:pt>
                <c:pt idx="9">
                  <c:v>49.74</c:v>
                </c:pt>
                <c:pt idx="10">
                  <c:v>53.61</c:v>
                </c:pt>
                <c:pt idx="11">
                  <c:v>54.8</c:v>
                </c:pt>
              </c:numCache>
            </c:numRef>
          </c:val>
          <c:smooth val="0"/>
        </c:ser>
        <c:ser>
          <c:idx val="1"/>
          <c:order val="1"/>
          <c:tx>
            <c:strRef>
              <c:f>ورقة1!$C$1</c:f>
              <c:strCache>
                <c:ptCount val="1"/>
                <c:pt idx="0">
                  <c:v>KIR NÜFUSU</c:v>
                </c:pt>
              </c:strCache>
            </c:strRef>
          </c:tx>
          <c:spPr>
            <a:ln w="28575" cap="rnd">
              <a:solidFill>
                <a:schemeClr val="accent2"/>
              </a:solidFill>
              <a:round/>
            </a:ln>
            <a:effectLst/>
          </c:spPr>
          <c:marker>
            <c:symbol val="none"/>
          </c:marker>
          <c:cat>
            <c:numRef>
              <c:f>ورقة1!$A$2:$A$13</c:f>
              <c:numCache>
                <c:formatCode>General</c:formatCode>
                <c:ptCount val="12"/>
                <c:pt idx="0">
                  <c:v>1927</c:v>
                </c:pt>
                <c:pt idx="1">
                  <c:v>1950</c:v>
                </c:pt>
                <c:pt idx="2">
                  <c:v>1960</c:v>
                </c:pt>
                <c:pt idx="3">
                  <c:v>1970</c:v>
                </c:pt>
                <c:pt idx="4">
                  <c:v>1980</c:v>
                </c:pt>
                <c:pt idx="5">
                  <c:v>1985</c:v>
                </c:pt>
                <c:pt idx="6">
                  <c:v>1990</c:v>
                </c:pt>
                <c:pt idx="7">
                  <c:v>1997</c:v>
                </c:pt>
                <c:pt idx="8">
                  <c:v>2000</c:v>
                </c:pt>
                <c:pt idx="9">
                  <c:v>2007</c:v>
                </c:pt>
                <c:pt idx="10">
                  <c:v>2008</c:v>
                </c:pt>
                <c:pt idx="11">
                  <c:v>2009</c:v>
                </c:pt>
              </c:numCache>
            </c:numRef>
          </c:cat>
          <c:val>
            <c:numRef>
              <c:f>ورقة1!$C$2:$C$13</c:f>
              <c:numCache>
                <c:formatCode>General</c:formatCode>
                <c:ptCount val="12"/>
                <c:pt idx="0">
                  <c:v>10.34</c:v>
                </c:pt>
                <c:pt idx="1">
                  <c:v>15.7</c:v>
                </c:pt>
                <c:pt idx="2">
                  <c:v>18.89</c:v>
                </c:pt>
                <c:pt idx="3">
                  <c:v>21.91</c:v>
                </c:pt>
                <c:pt idx="4">
                  <c:v>25.09</c:v>
                </c:pt>
                <c:pt idx="5">
                  <c:v>23.79</c:v>
                </c:pt>
                <c:pt idx="6">
                  <c:v>23.14</c:v>
                </c:pt>
                <c:pt idx="7">
                  <c:v>21.979999999999997</c:v>
                </c:pt>
                <c:pt idx="8">
                  <c:v>23.79</c:v>
                </c:pt>
                <c:pt idx="9">
                  <c:v>20.830000000000002</c:v>
                </c:pt>
                <c:pt idx="10">
                  <c:v>17.899999999999999</c:v>
                </c:pt>
                <c:pt idx="11">
                  <c:v>17.75</c:v>
                </c:pt>
              </c:numCache>
            </c:numRef>
          </c:val>
          <c:smooth val="0"/>
        </c:ser>
        <c:dLbls>
          <c:showLegendKey val="0"/>
          <c:showVal val="0"/>
          <c:showCatName val="0"/>
          <c:showSerName val="0"/>
          <c:showPercent val="0"/>
          <c:showBubbleSize val="0"/>
        </c:dLbls>
        <c:marker val="1"/>
        <c:smooth val="0"/>
        <c:axId val="-467792688"/>
        <c:axId val="-393699056"/>
      </c:lineChart>
      <c:valAx>
        <c:axId val="-393699056"/>
        <c:scaling>
          <c:orientation val="minMax"/>
        </c:scaling>
        <c:delete val="0"/>
        <c:axPos val="l"/>
        <c:majorGridlines>
          <c:spPr>
            <a:ln>
              <a:solidFill>
                <a:schemeClr val="tx1">
                  <a:lumMod val="15000"/>
                  <a:lumOff val="85000"/>
                </a:schemeClr>
              </a:solidFill>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467792688"/>
        <c:crosses val="autoZero"/>
        <c:crossBetween val="between"/>
      </c:valAx>
      <c:catAx>
        <c:axId val="-467792688"/>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393699056"/>
        <c:crosses val="autoZero"/>
        <c:auto val="1"/>
        <c:lblAlgn val="ctr"/>
        <c:lblOffset val="100"/>
        <c:noMultiLvlLbl val="0"/>
      </c:catAx>
      <c:valAx>
        <c:axId val="-389826880"/>
        <c:scaling>
          <c:orientation val="minMax"/>
        </c:scaling>
        <c:delete val="0"/>
        <c:axPos val="r"/>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389825792"/>
        <c:crosses val="max"/>
        <c:crossBetween val="between"/>
      </c:valAx>
      <c:catAx>
        <c:axId val="-389825792"/>
        <c:scaling>
          <c:orientation val="minMax"/>
        </c:scaling>
        <c:delete val="1"/>
        <c:axPos val="b"/>
        <c:numFmt formatCode="General" sourceLinked="1"/>
        <c:majorTickMark val="none"/>
        <c:minorTickMark val="none"/>
        <c:tickLblPos val="none"/>
        <c:crossAx val="-38982688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solidFill>
      <a:schemeClr val="tx1">
        <a:alpha val="97000"/>
      </a:schemeClr>
    </a:solidFill>
    <a:ln>
      <a:noFill/>
    </a:ln>
    <a:effectLst/>
    <a:scene3d>
      <a:camera prst="orthographicFront"/>
      <a:lightRig rig="threePt" dir="t"/>
    </a:scene3d>
  </c:spPr>
  <c:txPr>
    <a:bodyPr/>
    <a:lstStyle/>
    <a:p>
      <a:pPr>
        <a:defRPr/>
      </a:pPr>
      <a:endParaRPr lang="tr-T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862" b="0" i="0" u="none" strike="noStrike" kern="1200" spc="0" baseline="0">
                <a:solidFill>
                  <a:schemeClr val="tx1">
                    <a:lumMod val="65000"/>
                    <a:lumOff val="35000"/>
                  </a:schemeClr>
                </a:solidFill>
                <a:latin typeface="+mn-lt"/>
                <a:ea typeface="+mn-ea"/>
                <a:cs typeface="+mn-cs"/>
              </a:defRPr>
            </a:pPr>
            <a:r>
              <a:rPr lang="en-US" dirty="0" err="1" smtClean="0"/>
              <a:t>Yıllara</a:t>
            </a:r>
            <a:r>
              <a:rPr lang="en-US" dirty="0" smtClean="0"/>
              <a:t> </a:t>
            </a:r>
            <a:r>
              <a:rPr lang="en-US" dirty="0" err="1" smtClean="0"/>
              <a:t>göre</a:t>
            </a:r>
            <a:r>
              <a:rPr lang="en-US" dirty="0" smtClean="0"/>
              <a:t> </a:t>
            </a:r>
            <a:r>
              <a:rPr lang="en-US" dirty="0" err="1" smtClean="0"/>
              <a:t>iş</a:t>
            </a:r>
            <a:r>
              <a:rPr lang="en-US" dirty="0" smtClean="0"/>
              <a:t> </a:t>
            </a:r>
            <a:r>
              <a:rPr lang="en-US" dirty="0" err="1" smtClean="0"/>
              <a:t>sektöründeki</a:t>
            </a:r>
            <a:r>
              <a:rPr lang="en-US" dirty="0" smtClean="0"/>
              <a:t> </a:t>
            </a:r>
            <a:r>
              <a:rPr lang="en-US" dirty="0" err="1" smtClean="0"/>
              <a:t>yüzdelikler</a:t>
            </a:r>
            <a:endParaRPr lang="en-US" dirty="0"/>
          </a:p>
        </c:rich>
      </c:tx>
      <c:overlay val="0"/>
      <c:spPr>
        <a:noFill/>
        <a:ln>
          <a:noFill/>
        </a:ln>
        <a:effectLst/>
      </c:spPr>
    </c:title>
    <c:autoTitleDeleted val="0"/>
    <c:plotArea>
      <c:layout>
        <c:manualLayout>
          <c:layoutTarget val="inner"/>
          <c:xMode val="edge"/>
          <c:yMode val="edge"/>
          <c:x val="9.7773293963254571E-2"/>
          <c:y val="9.1072615923009623E-2"/>
          <c:w val="0.83651432157936767"/>
          <c:h val="0.8075118150127012"/>
        </c:manualLayout>
      </c:layout>
      <c:barChart>
        <c:barDir val="col"/>
        <c:grouping val="clustered"/>
        <c:varyColors val="0"/>
        <c:ser>
          <c:idx val="0"/>
          <c:order val="0"/>
          <c:tx>
            <c:strRef>
              <c:f>ورقة1!$B$1</c:f>
              <c:strCache>
                <c:ptCount val="1"/>
                <c:pt idx="0">
                  <c:v>Tarım Sek.</c:v>
                </c:pt>
              </c:strCache>
            </c:strRef>
          </c:tx>
          <c:spPr>
            <a:solidFill>
              <a:schemeClr val="accent1"/>
            </a:solidFill>
            <a:ln>
              <a:noFill/>
            </a:ln>
            <a:effectLst/>
          </c:spPr>
          <c:invertIfNegative val="0"/>
          <c:cat>
            <c:numRef>
              <c:f>ورقة1!$A$2:$A$13</c:f>
              <c:numCache>
                <c:formatCode>General</c:formatCode>
                <c:ptCount val="12"/>
                <c:pt idx="0">
                  <c:v>1927</c:v>
                </c:pt>
                <c:pt idx="1">
                  <c:v>1935</c:v>
                </c:pt>
                <c:pt idx="2">
                  <c:v>1945</c:v>
                </c:pt>
                <c:pt idx="3">
                  <c:v>1955</c:v>
                </c:pt>
                <c:pt idx="4">
                  <c:v>1960</c:v>
                </c:pt>
                <c:pt idx="5">
                  <c:v>1955</c:v>
                </c:pt>
                <c:pt idx="6">
                  <c:v>1970</c:v>
                </c:pt>
                <c:pt idx="7">
                  <c:v>1975</c:v>
                </c:pt>
                <c:pt idx="8">
                  <c:v>1980</c:v>
                </c:pt>
                <c:pt idx="9">
                  <c:v>1985</c:v>
                </c:pt>
                <c:pt idx="10">
                  <c:v>1990</c:v>
                </c:pt>
              </c:numCache>
            </c:numRef>
          </c:cat>
          <c:val>
            <c:numRef>
              <c:f>ورقة1!$B$2:$B$13</c:f>
              <c:numCache>
                <c:formatCode>General</c:formatCode>
                <c:ptCount val="12"/>
                <c:pt idx="0">
                  <c:v>89.6</c:v>
                </c:pt>
                <c:pt idx="1">
                  <c:v>79.900000000000006</c:v>
                </c:pt>
                <c:pt idx="2">
                  <c:v>73.7</c:v>
                </c:pt>
                <c:pt idx="3">
                  <c:v>77.400000000000006</c:v>
                </c:pt>
                <c:pt idx="4">
                  <c:v>74.900000000000006</c:v>
                </c:pt>
                <c:pt idx="5">
                  <c:v>71.900000000000006</c:v>
                </c:pt>
                <c:pt idx="6">
                  <c:v>75.2</c:v>
                </c:pt>
                <c:pt idx="7">
                  <c:v>65.099999999999994</c:v>
                </c:pt>
                <c:pt idx="8">
                  <c:v>62.5</c:v>
                </c:pt>
                <c:pt idx="9">
                  <c:v>58.5</c:v>
                </c:pt>
                <c:pt idx="10">
                  <c:v>50.5</c:v>
                </c:pt>
              </c:numCache>
            </c:numRef>
          </c:val>
        </c:ser>
        <c:ser>
          <c:idx val="1"/>
          <c:order val="1"/>
          <c:tx>
            <c:strRef>
              <c:f>ورقة1!$C$1</c:f>
              <c:strCache>
                <c:ptCount val="1"/>
                <c:pt idx="0">
                  <c:v>Sanayi Sek.</c:v>
                </c:pt>
              </c:strCache>
            </c:strRef>
          </c:tx>
          <c:spPr>
            <a:solidFill>
              <a:schemeClr val="accent2"/>
            </a:solidFill>
            <a:ln>
              <a:noFill/>
            </a:ln>
            <a:effectLst/>
          </c:spPr>
          <c:invertIfNegative val="0"/>
          <c:cat>
            <c:numRef>
              <c:f>ورقة1!$A$2:$A$13</c:f>
              <c:numCache>
                <c:formatCode>General</c:formatCode>
                <c:ptCount val="12"/>
                <c:pt idx="0">
                  <c:v>1927</c:v>
                </c:pt>
                <c:pt idx="1">
                  <c:v>1935</c:v>
                </c:pt>
                <c:pt idx="2">
                  <c:v>1945</c:v>
                </c:pt>
                <c:pt idx="3">
                  <c:v>1955</c:v>
                </c:pt>
                <c:pt idx="4">
                  <c:v>1960</c:v>
                </c:pt>
                <c:pt idx="5">
                  <c:v>1955</c:v>
                </c:pt>
                <c:pt idx="6">
                  <c:v>1970</c:v>
                </c:pt>
                <c:pt idx="7">
                  <c:v>1975</c:v>
                </c:pt>
                <c:pt idx="8">
                  <c:v>1980</c:v>
                </c:pt>
                <c:pt idx="9">
                  <c:v>1985</c:v>
                </c:pt>
                <c:pt idx="10">
                  <c:v>1990</c:v>
                </c:pt>
              </c:numCache>
            </c:numRef>
          </c:cat>
          <c:val>
            <c:numRef>
              <c:f>ورقة1!$C$2:$C$13</c:f>
              <c:numCache>
                <c:formatCode>General</c:formatCode>
                <c:ptCount val="12"/>
                <c:pt idx="0">
                  <c:v>5.6</c:v>
                </c:pt>
                <c:pt idx="1">
                  <c:v>7.8</c:v>
                </c:pt>
                <c:pt idx="2">
                  <c:v>8.0500000000000007</c:v>
                </c:pt>
                <c:pt idx="3">
                  <c:v>6.7</c:v>
                </c:pt>
                <c:pt idx="4">
                  <c:v>7.5</c:v>
                </c:pt>
                <c:pt idx="5">
                  <c:v>7.9</c:v>
                </c:pt>
                <c:pt idx="6">
                  <c:v>10.200000000000001</c:v>
                </c:pt>
                <c:pt idx="7">
                  <c:v>11.5</c:v>
                </c:pt>
                <c:pt idx="8">
                  <c:v>11.6</c:v>
                </c:pt>
                <c:pt idx="9">
                  <c:v>13</c:v>
                </c:pt>
                <c:pt idx="10">
                  <c:v>13.4</c:v>
                </c:pt>
              </c:numCache>
            </c:numRef>
          </c:val>
        </c:ser>
        <c:ser>
          <c:idx val="2"/>
          <c:order val="2"/>
          <c:tx>
            <c:strRef>
              <c:f>ورقة1!$D$1</c:f>
              <c:strCache>
                <c:ptCount val="1"/>
                <c:pt idx="0">
                  <c:v>Hizmet Sek.</c:v>
                </c:pt>
              </c:strCache>
            </c:strRef>
          </c:tx>
          <c:spPr>
            <a:solidFill>
              <a:schemeClr val="accent3"/>
            </a:solidFill>
            <a:ln>
              <a:noFill/>
            </a:ln>
            <a:effectLst/>
          </c:spPr>
          <c:invertIfNegative val="0"/>
          <c:cat>
            <c:numRef>
              <c:f>ورقة1!$A$2:$A$13</c:f>
              <c:numCache>
                <c:formatCode>General</c:formatCode>
                <c:ptCount val="12"/>
                <c:pt idx="0">
                  <c:v>1927</c:v>
                </c:pt>
                <c:pt idx="1">
                  <c:v>1935</c:v>
                </c:pt>
                <c:pt idx="2">
                  <c:v>1945</c:v>
                </c:pt>
                <c:pt idx="3">
                  <c:v>1955</c:v>
                </c:pt>
                <c:pt idx="4">
                  <c:v>1960</c:v>
                </c:pt>
                <c:pt idx="5">
                  <c:v>1955</c:v>
                </c:pt>
                <c:pt idx="6">
                  <c:v>1970</c:v>
                </c:pt>
                <c:pt idx="7">
                  <c:v>1975</c:v>
                </c:pt>
                <c:pt idx="8">
                  <c:v>1980</c:v>
                </c:pt>
                <c:pt idx="9">
                  <c:v>1985</c:v>
                </c:pt>
                <c:pt idx="10">
                  <c:v>1990</c:v>
                </c:pt>
              </c:numCache>
            </c:numRef>
          </c:cat>
          <c:val>
            <c:numRef>
              <c:f>ورقة1!$D$2:$D$13</c:f>
              <c:numCache>
                <c:formatCode>General</c:formatCode>
                <c:ptCount val="12"/>
                <c:pt idx="0">
                  <c:v>4.8</c:v>
                </c:pt>
                <c:pt idx="1">
                  <c:v>12.3</c:v>
                </c:pt>
                <c:pt idx="2">
                  <c:v>17.8</c:v>
                </c:pt>
                <c:pt idx="3">
                  <c:v>15.9</c:v>
                </c:pt>
                <c:pt idx="4">
                  <c:v>17.600000000000001</c:v>
                </c:pt>
                <c:pt idx="5">
                  <c:v>20.2</c:v>
                </c:pt>
                <c:pt idx="6">
                  <c:v>19.600000000000001</c:v>
                </c:pt>
                <c:pt idx="7">
                  <c:v>23.4</c:v>
                </c:pt>
                <c:pt idx="8">
                  <c:v>25.9</c:v>
                </c:pt>
                <c:pt idx="9">
                  <c:v>28.5</c:v>
                </c:pt>
                <c:pt idx="10">
                  <c:v>36.1</c:v>
                </c:pt>
              </c:numCache>
            </c:numRef>
          </c:val>
        </c:ser>
        <c:dLbls>
          <c:showLegendKey val="0"/>
          <c:showVal val="0"/>
          <c:showCatName val="0"/>
          <c:showSerName val="0"/>
          <c:showPercent val="0"/>
          <c:showBubbleSize val="0"/>
        </c:dLbls>
        <c:gapWidth val="219"/>
        <c:overlap val="-27"/>
        <c:axId val="-389833408"/>
        <c:axId val="-389830688"/>
      </c:barChart>
      <c:catAx>
        <c:axId val="-38983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389830688"/>
        <c:crosses val="autoZero"/>
        <c:auto val="1"/>
        <c:lblAlgn val="ctr"/>
        <c:lblOffset val="100"/>
        <c:noMultiLvlLbl val="0"/>
      </c:catAx>
      <c:valAx>
        <c:axId val="-38983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38983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none" baseline="0">
                <a:solidFill>
                  <a:schemeClr val="lt1">
                    <a:lumMod val="85000"/>
                  </a:schemeClr>
                </a:solidFill>
                <a:latin typeface="+mn-lt"/>
                <a:ea typeface="+mn-ea"/>
                <a:cs typeface="+mn-cs"/>
              </a:defRPr>
            </a:pPr>
            <a:r>
              <a:rPr lang="tr-TR"/>
              <a:t>Köy ve Kır Nüfus Değişme</a:t>
            </a:r>
            <a:endParaRPr lang="ar-SA"/>
          </a:p>
        </c:rich>
      </c:tx>
      <c:overlay val="0"/>
      <c:spPr>
        <a:noFill/>
        <a:ln>
          <a:noFill/>
        </a:ln>
        <a:effectLst/>
      </c:spPr>
    </c:title>
    <c:autoTitleDeleted val="0"/>
    <c:plotArea>
      <c:layout/>
      <c:lineChart>
        <c:grouping val="standard"/>
        <c:varyColors val="0"/>
        <c:ser>
          <c:idx val="0"/>
          <c:order val="0"/>
          <c:tx>
            <c:strRef>
              <c:f>ورقة1!$B$1</c:f>
              <c:strCache>
                <c:ptCount val="1"/>
                <c:pt idx="0">
                  <c:v>KÖY NÜFUS AZALIŞI</c:v>
                </c:pt>
              </c:strCache>
            </c:strRef>
          </c:tx>
          <c:spPr>
            <a:ln w="22225" cap="rnd">
              <a:solidFill>
                <a:schemeClr val="accent1"/>
              </a:solidFill>
            </a:ln>
            <a:effectLst>
              <a:glow rad="139700">
                <a:schemeClr val="accent1">
                  <a:satMod val="175000"/>
                  <a:alpha val="14000"/>
                </a:schemeClr>
              </a:glow>
            </a:effectLst>
          </c:spPr>
          <c:marker>
            <c:symbol val="none"/>
          </c:marker>
          <c:cat>
            <c:numRef>
              <c:f>ورقة1!$A$2:$A$8</c:f>
              <c:numCache>
                <c:formatCode>General</c:formatCode>
                <c:ptCount val="7"/>
                <c:pt idx="0">
                  <c:v>2008</c:v>
                </c:pt>
                <c:pt idx="1">
                  <c:v>2009</c:v>
                </c:pt>
                <c:pt idx="2">
                  <c:v>2010</c:v>
                </c:pt>
                <c:pt idx="3">
                  <c:v>2011</c:v>
                </c:pt>
                <c:pt idx="4">
                  <c:v>2012</c:v>
                </c:pt>
                <c:pt idx="5">
                  <c:v>2014</c:v>
                </c:pt>
              </c:numCache>
            </c:numRef>
          </c:cat>
          <c:val>
            <c:numRef>
              <c:f>ورقة1!$B$2:$B$8</c:f>
              <c:numCache>
                <c:formatCode>General</c:formatCode>
                <c:ptCount val="7"/>
                <c:pt idx="0">
                  <c:v>4</c:v>
                </c:pt>
                <c:pt idx="1">
                  <c:v>2.74</c:v>
                </c:pt>
                <c:pt idx="2">
                  <c:v>2.88</c:v>
                </c:pt>
                <c:pt idx="3">
                  <c:v>2.4699999999999998</c:v>
                </c:pt>
                <c:pt idx="4">
                  <c:v>2</c:v>
                </c:pt>
                <c:pt idx="5">
                  <c:v>1.85</c:v>
                </c:pt>
              </c:numCache>
            </c:numRef>
          </c:val>
          <c:smooth val="0"/>
        </c:ser>
        <c:ser>
          <c:idx val="1"/>
          <c:order val="1"/>
          <c:tx>
            <c:strRef>
              <c:f>ورقة1!$C$1</c:f>
              <c:strCache>
                <c:ptCount val="1"/>
                <c:pt idx="0">
                  <c:v>KIR NÜFUS ARTTIŞI</c:v>
                </c:pt>
              </c:strCache>
            </c:strRef>
          </c:tx>
          <c:spPr>
            <a:ln w="22225" cap="rnd">
              <a:solidFill>
                <a:schemeClr val="accent2"/>
              </a:solidFill>
            </a:ln>
            <a:effectLst>
              <a:glow rad="139700">
                <a:schemeClr val="accent2">
                  <a:satMod val="175000"/>
                  <a:alpha val="14000"/>
                </a:schemeClr>
              </a:glow>
            </a:effectLst>
          </c:spPr>
          <c:marker>
            <c:symbol val="none"/>
          </c:marker>
          <c:cat>
            <c:numRef>
              <c:f>ورقة1!$A$2:$A$8</c:f>
              <c:numCache>
                <c:formatCode>General</c:formatCode>
                <c:ptCount val="7"/>
                <c:pt idx="0">
                  <c:v>2008</c:v>
                </c:pt>
                <c:pt idx="1">
                  <c:v>2009</c:v>
                </c:pt>
                <c:pt idx="2">
                  <c:v>2010</c:v>
                </c:pt>
                <c:pt idx="3">
                  <c:v>2011</c:v>
                </c:pt>
                <c:pt idx="4">
                  <c:v>2012</c:v>
                </c:pt>
                <c:pt idx="5">
                  <c:v>2014</c:v>
                </c:pt>
              </c:numCache>
            </c:numRef>
          </c:cat>
          <c:val>
            <c:numRef>
              <c:f>ورقة1!$C$2:$C$8</c:f>
              <c:numCache>
                <c:formatCode>General</c:formatCode>
                <c:ptCount val="7"/>
                <c:pt idx="0">
                  <c:v>-4.24</c:v>
                </c:pt>
                <c:pt idx="1">
                  <c:v>-1.43</c:v>
                </c:pt>
                <c:pt idx="2">
                  <c:v>-1.41</c:v>
                </c:pt>
                <c:pt idx="3">
                  <c:v>-1.35</c:v>
                </c:pt>
                <c:pt idx="4">
                  <c:v>-0.81</c:v>
                </c:pt>
                <c:pt idx="5">
                  <c:v>-1.9900000000000002</c:v>
                </c:pt>
              </c:numCache>
            </c:numRef>
          </c:val>
          <c:smooth val="0"/>
        </c:ser>
        <c:dLbls>
          <c:showLegendKey val="0"/>
          <c:showVal val="0"/>
          <c:showCatName val="0"/>
          <c:showSerName val="0"/>
          <c:showPercent val="0"/>
          <c:showBubbleSize val="0"/>
        </c:dLbls>
        <c:smooth val="0"/>
        <c:axId val="-389831232"/>
        <c:axId val="-389841024"/>
      </c:lineChart>
      <c:catAx>
        <c:axId val="-389831232"/>
        <c:scaling>
          <c:orientation val="minMax"/>
        </c:scaling>
        <c:delete val="0"/>
        <c:axPos val="b"/>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tr-TR"/>
          </a:p>
        </c:txPr>
        <c:crossAx val="-389841024"/>
        <c:crosses val="autoZero"/>
        <c:auto val="1"/>
        <c:lblAlgn val="ctr"/>
        <c:lblOffset val="100"/>
        <c:noMultiLvlLbl val="0"/>
      </c:catAx>
      <c:valAx>
        <c:axId val="-389841024"/>
        <c:scaling>
          <c:orientation val="minMax"/>
        </c:scaling>
        <c:delete val="0"/>
        <c:axPos val="l"/>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tr-TR"/>
          </a:p>
        </c:txPr>
        <c:crossAx val="-38983123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tr-TR"/>
        </a:p>
      </c:txPr>
    </c:legend>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tr-T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none" baseline="0">
                <a:solidFill>
                  <a:schemeClr val="lt1">
                    <a:lumMod val="85000"/>
                  </a:schemeClr>
                </a:solidFill>
                <a:latin typeface="+mn-lt"/>
                <a:ea typeface="+mn-ea"/>
                <a:cs typeface="+mn-cs"/>
              </a:defRPr>
            </a:pPr>
            <a:r>
              <a:rPr lang="tr-TR" dirty="0" smtClean="0"/>
              <a:t>KENTLEŞME HIZLI ARTTISI</a:t>
            </a:r>
            <a:endParaRPr lang="ar-SA" dirty="0"/>
          </a:p>
        </c:rich>
      </c:tx>
      <c:overlay val="0"/>
      <c:spPr>
        <a:noFill/>
        <a:ln>
          <a:noFill/>
        </a:ln>
        <a:effectLst/>
      </c:spPr>
    </c:title>
    <c:autoTitleDeleted val="0"/>
    <c:plotArea>
      <c:layout>
        <c:manualLayout>
          <c:layoutTarget val="inner"/>
          <c:xMode val="edge"/>
          <c:yMode val="edge"/>
          <c:x val="4.9609498031496072E-2"/>
          <c:y val="0.16658764969318096"/>
          <c:w val="0.92851550196850396"/>
          <c:h val="0.80732641441151498"/>
        </c:manualLayout>
      </c:layout>
      <c:lineChart>
        <c:grouping val="standard"/>
        <c:varyColors val="0"/>
        <c:ser>
          <c:idx val="0"/>
          <c:order val="0"/>
          <c:tx>
            <c:strRef>
              <c:f>ورقة1!$B$1</c:f>
              <c:strCache>
                <c:ptCount val="1"/>
                <c:pt idx="0">
                  <c:v>KENT NÜFUS ARTTIŞI %</c:v>
                </c:pt>
              </c:strCache>
            </c:strRef>
          </c:tx>
          <c:spPr>
            <a:ln w="22225" cap="rnd">
              <a:solidFill>
                <a:schemeClr val="accent1"/>
              </a:solidFill>
            </a:ln>
            <a:effectLst>
              <a:glow rad="139700">
                <a:schemeClr val="accent1">
                  <a:satMod val="175000"/>
                  <a:alpha val="14000"/>
                </a:schemeClr>
              </a:glow>
            </a:effectLst>
          </c:spPr>
          <c:marker>
            <c:symbol val="none"/>
          </c:marker>
          <c:errBars>
            <c:errDir val="y"/>
            <c:errBarType val="both"/>
            <c:errValType val="stdErr"/>
            <c:noEndCap val="0"/>
            <c:spPr>
              <a:noFill/>
              <a:ln w="9525">
                <a:solidFill>
                  <a:schemeClr val="lt1">
                    <a:lumMod val="50000"/>
                  </a:schemeClr>
                </a:solidFill>
                <a:round/>
              </a:ln>
              <a:effectLst/>
            </c:spPr>
          </c:errBars>
          <c:cat>
            <c:strRef>
              <c:f>ورقة1!$A$2:$A$6</c:f>
              <c:strCache>
                <c:ptCount val="5"/>
                <c:pt idx="0">
                  <c:v>1970-1975</c:v>
                </c:pt>
                <c:pt idx="1">
                  <c:v>1975-1980</c:v>
                </c:pt>
                <c:pt idx="2">
                  <c:v>1980-1985</c:v>
                </c:pt>
                <c:pt idx="3">
                  <c:v>1985-1990</c:v>
                </c:pt>
                <c:pt idx="4">
                  <c:v>1990-2000</c:v>
                </c:pt>
              </c:strCache>
            </c:strRef>
          </c:cat>
          <c:val>
            <c:numRef>
              <c:f>ورقة1!$B$2:$B$6</c:f>
              <c:numCache>
                <c:formatCode>General</c:formatCode>
                <c:ptCount val="5"/>
                <c:pt idx="0">
                  <c:v>29.84</c:v>
                </c:pt>
                <c:pt idx="1">
                  <c:v>21.4</c:v>
                </c:pt>
                <c:pt idx="2">
                  <c:v>44.65</c:v>
                </c:pt>
                <c:pt idx="3">
                  <c:v>24.62</c:v>
                </c:pt>
                <c:pt idx="4">
                  <c:v>33.51</c:v>
                </c:pt>
              </c:numCache>
            </c:numRef>
          </c:val>
          <c:smooth val="0"/>
        </c:ser>
        <c:ser>
          <c:idx val="1"/>
          <c:order val="1"/>
          <c:tx>
            <c:strRef>
              <c:f>ورقة1!$C$1</c:f>
              <c:strCache>
                <c:ptCount val="1"/>
                <c:pt idx="0">
                  <c:v>KIR NÜFUS ARTTIŞI</c:v>
                </c:pt>
              </c:strCache>
            </c:strRef>
          </c:tx>
          <c:spPr>
            <a:ln w="22225" cap="rnd">
              <a:solidFill>
                <a:schemeClr val="accent2"/>
              </a:solidFill>
            </a:ln>
            <a:effectLst>
              <a:glow rad="139700">
                <a:schemeClr val="accent2">
                  <a:satMod val="175000"/>
                  <a:alpha val="14000"/>
                </a:schemeClr>
              </a:glow>
            </a:effectLst>
          </c:spPr>
          <c:marker>
            <c:symbol val="none"/>
          </c:marker>
          <c:errBars>
            <c:errDir val="y"/>
            <c:errBarType val="both"/>
            <c:errValType val="stdErr"/>
            <c:noEndCap val="0"/>
            <c:spPr>
              <a:noFill/>
              <a:ln w="9525">
                <a:solidFill>
                  <a:schemeClr val="lt1">
                    <a:lumMod val="50000"/>
                  </a:schemeClr>
                </a:solidFill>
                <a:round/>
              </a:ln>
              <a:effectLst/>
            </c:spPr>
          </c:errBars>
          <c:cat>
            <c:strRef>
              <c:f>ورقة1!$A$2:$A$6</c:f>
              <c:strCache>
                <c:ptCount val="5"/>
                <c:pt idx="0">
                  <c:v>1970-1975</c:v>
                </c:pt>
                <c:pt idx="1">
                  <c:v>1975-1980</c:v>
                </c:pt>
                <c:pt idx="2">
                  <c:v>1980-1985</c:v>
                </c:pt>
                <c:pt idx="3">
                  <c:v>1985-1990</c:v>
                </c:pt>
                <c:pt idx="4">
                  <c:v>1990-2000</c:v>
                </c:pt>
              </c:strCache>
            </c:strRef>
          </c:cat>
          <c:val>
            <c:numRef>
              <c:f>ورقة1!$C$2:$C$6</c:f>
              <c:numCache>
                <c:formatCode>General</c:formatCode>
                <c:ptCount val="5"/>
                <c:pt idx="0">
                  <c:v>6.67</c:v>
                </c:pt>
                <c:pt idx="1">
                  <c:v>5.9</c:v>
                </c:pt>
                <c:pt idx="2">
                  <c:v>-4.3499999999999996</c:v>
                </c:pt>
                <c:pt idx="3">
                  <c:v>0.32000000000000006</c:v>
                </c:pt>
                <c:pt idx="4">
                  <c:v>5.92</c:v>
                </c:pt>
              </c:numCache>
            </c:numRef>
          </c:val>
          <c:smooth val="0"/>
        </c:ser>
        <c:dLbls>
          <c:showLegendKey val="0"/>
          <c:showVal val="0"/>
          <c:showCatName val="0"/>
          <c:showSerName val="0"/>
          <c:showPercent val="0"/>
          <c:showBubbleSize val="0"/>
        </c:dLbls>
        <c:smooth val="0"/>
        <c:axId val="-389835040"/>
        <c:axId val="-389837760"/>
      </c:lineChart>
      <c:catAx>
        <c:axId val="-389835040"/>
        <c:scaling>
          <c:orientation val="minMax"/>
        </c:scaling>
        <c:delete val="0"/>
        <c:axPos val="b"/>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General" sourceLinked="1"/>
        <c:majorTickMark val="none"/>
        <c:minorTickMark val="none"/>
        <c:tickLblPos val="nextTo"/>
        <c:spPr>
          <a:noFill/>
          <a:ln>
            <a:noFill/>
          </a:ln>
          <a:effectLst/>
        </c:spPr>
        <c:txPr>
          <a:bodyPr rot="0" spcFirstLastPara="1" vertOverflow="ellipsis" wrap="square" anchor="b" anchorCtr="1"/>
          <a:lstStyle/>
          <a:p>
            <a:pPr>
              <a:defRPr sz="1197" b="0" i="0" u="none" strike="noStrike" kern="1200" baseline="0">
                <a:solidFill>
                  <a:schemeClr val="tx1"/>
                </a:solidFill>
                <a:latin typeface="+mn-lt"/>
                <a:ea typeface="+mn-ea"/>
                <a:cs typeface="+mn-cs"/>
              </a:defRPr>
            </a:pPr>
            <a:endParaRPr lang="tr-TR"/>
          </a:p>
        </c:txPr>
        <c:crossAx val="-389837760"/>
        <c:crosses val="autoZero"/>
        <c:auto val="1"/>
        <c:lblAlgn val="ctr"/>
        <c:lblOffset val="100"/>
        <c:noMultiLvlLbl val="0"/>
      </c:catAx>
      <c:valAx>
        <c:axId val="-389837760"/>
        <c:scaling>
          <c:orientation val="minMax"/>
        </c:scaling>
        <c:delete val="0"/>
        <c:axPos val="l"/>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tr-TR"/>
          </a:p>
        </c:txPr>
        <c:crossAx val="-38983504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tr-TR"/>
        </a:p>
      </c:txPr>
    </c:legend>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tr-T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ورقة1!$B$1</c:f>
              <c:strCache>
                <c:ptCount val="1"/>
                <c:pt idx="0">
                  <c:v>SİGORTALI İŞÇİ (BİN)</c:v>
                </c:pt>
              </c:strCache>
            </c:strRef>
          </c:tx>
          <c:spPr>
            <a:solidFill>
              <a:schemeClr val="accent1"/>
            </a:solidFill>
            <a:ln>
              <a:noFill/>
            </a:ln>
            <a:effectLst/>
          </c:spPr>
          <c:invertIfNegative val="0"/>
          <c:cat>
            <c:numRef>
              <c:f>ورقة1!$A$2:$A$14</c:f>
              <c:numCache>
                <c:formatCode>General</c:formatCode>
                <c:ptCount val="13"/>
                <c:pt idx="0">
                  <c:v>2003</c:v>
                </c:pt>
                <c:pt idx="1">
                  <c:v>2004</c:v>
                </c:pt>
                <c:pt idx="2">
                  <c:v>2005</c:v>
                </c:pt>
                <c:pt idx="3">
                  <c:v>2006</c:v>
                </c:pt>
                <c:pt idx="4">
                  <c:v>2007</c:v>
                </c:pt>
                <c:pt idx="5">
                  <c:v>2008</c:v>
                </c:pt>
                <c:pt idx="6">
                  <c:v>2009</c:v>
                </c:pt>
                <c:pt idx="7">
                  <c:v>2010</c:v>
                </c:pt>
                <c:pt idx="8">
                  <c:v>2011</c:v>
                </c:pt>
                <c:pt idx="9">
                  <c:v>2012</c:v>
                </c:pt>
                <c:pt idx="10">
                  <c:v>2013</c:v>
                </c:pt>
                <c:pt idx="11">
                  <c:v>2014</c:v>
                </c:pt>
              </c:numCache>
            </c:numRef>
          </c:cat>
          <c:val>
            <c:numRef>
              <c:f>ورقة1!$B$2:$B$14</c:f>
              <c:numCache>
                <c:formatCode>General</c:formatCode>
                <c:ptCount val="13"/>
                <c:pt idx="0">
                  <c:v>5615</c:v>
                </c:pt>
                <c:pt idx="1">
                  <c:v>6181</c:v>
                </c:pt>
                <c:pt idx="2">
                  <c:v>6919</c:v>
                </c:pt>
                <c:pt idx="3">
                  <c:v>7818</c:v>
                </c:pt>
                <c:pt idx="4">
                  <c:v>8505</c:v>
                </c:pt>
                <c:pt idx="5">
                  <c:v>8802</c:v>
                </c:pt>
                <c:pt idx="6">
                  <c:v>9030</c:v>
                </c:pt>
                <c:pt idx="7">
                  <c:v>10031</c:v>
                </c:pt>
                <c:pt idx="8">
                  <c:v>11031</c:v>
                </c:pt>
                <c:pt idx="9">
                  <c:v>11939</c:v>
                </c:pt>
                <c:pt idx="10">
                  <c:v>12484</c:v>
                </c:pt>
                <c:pt idx="11">
                  <c:v>12287</c:v>
                </c:pt>
              </c:numCache>
            </c:numRef>
          </c:val>
        </c:ser>
        <c:dLbls>
          <c:showLegendKey val="0"/>
          <c:showVal val="0"/>
          <c:showCatName val="0"/>
          <c:showSerName val="0"/>
          <c:showPercent val="0"/>
          <c:showBubbleSize val="0"/>
        </c:dLbls>
        <c:gapWidth val="219"/>
        <c:overlap val="-27"/>
        <c:axId val="-389830144"/>
        <c:axId val="-389838848"/>
      </c:barChart>
      <c:catAx>
        <c:axId val="-389830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389838848"/>
        <c:crosses val="autoZero"/>
        <c:auto val="1"/>
        <c:lblAlgn val="ctr"/>
        <c:lblOffset val="100"/>
        <c:noMultiLvlLbl val="0"/>
      </c:catAx>
      <c:valAx>
        <c:axId val="-38983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38983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cap="none" spc="0" normalizeH="0" baseline="0">
                <a:solidFill>
                  <a:schemeClr val="tx1">
                    <a:lumMod val="65000"/>
                    <a:lumOff val="35000"/>
                  </a:schemeClr>
                </a:solidFill>
                <a:latin typeface="+mj-lt"/>
                <a:ea typeface="+mj-ea"/>
                <a:cs typeface="+mj-cs"/>
              </a:defRPr>
            </a:pPr>
            <a:r>
              <a:rPr lang="tr-TR"/>
              <a:t>DÖRT YILLARA GÖRE EĞTİM HARCMALARI (MİLYON TL)</a:t>
            </a:r>
            <a:endParaRPr lang="ar-SA"/>
          </a:p>
        </c:rich>
      </c:tx>
      <c:overlay val="0"/>
      <c:spPr>
        <a:noFill/>
        <a:ln>
          <a:noFill/>
        </a:ln>
        <a:effectLst/>
      </c:spPr>
    </c:title>
    <c:autoTitleDeleted val="0"/>
    <c:plotArea>
      <c:layout/>
      <c:barChart>
        <c:barDir val="col"/>
        <c:grouping val="clustered"/>
        <c:varyColors val="0"/>
        <c:ser>
          <c:idx val="0"/>
          <c:order val="0"/>
          <c:tx>
            <c:strRef>
              <c:f>ورقة1!$B$1</c:f>
              <c:strCache>
                <c:ptCount val="1"/>
                <c:pt idx="0">
                  <c:v>TOP. EĞİ. HARCI</c:v>
                </c:pt>
              </c:strCache>
            </c:strRef>
          </c:tx>
          <c:spPr>
            <a:solidFill>
              <a:schemeClr val="accent1"/>
            </a:solidFill>
            <a:ln>
              <a:noFill/>
            </a:ln>
            <a:effectLst/>
          </c:spPr>
          <c:invertIfNegative val="0"/>
          <c:cat>
            <c:numRef>
              <c:f>ورقة1!$A$2:$A$5</c:f>
              <c:numCache>
                <c:formatCode>General</c:formatCode>
                <c:ptCount val="4"/>
                <c:pt idx="0">
                  <c:v>2011</c:v>
                </c:pt>
                <c:pt idx="1">
                  <c:v>2012</c:v>
                </c:pt>
                <c:pt idx="2">
                  <c:v>2013</c:v>
                </c:pt>
                <c:pt idx="3">
                  <c:v>2014</c:v>
                </c:pt>
              </c:numCache>
            </c:numRef>
          </c:cat>
          <c:val>
            <c:numRef>
              <c:f>ورقة1!$B$2:$B$5</c:f>
              <c:numCache>
                <c:formatCode>General</c:formatCode>
                <c:ptCount val="4"/>
                <c:pt idx="0">
                  <c:v>7359</c:v>
                </c:pt>
                <c:pt idx="1">
                  <c:v>8831</c:v>
                </c:pt>
                <c:pt idx="2">
                  <c:v>10034</c:v>
                </c:pt>
                <c:pt idx="3">
                  <c:v>11357</c:v>
                </c:pt>
              </c:numCache>
            </c:numRef>
          </c:val>
        </c:ser>
        <c:dLbls>
          <c:showLegendKey val="0"/>
          <c:showVal val="0"/>
          <c:showCatName val="0"/>
          <c:showSerName val="0"/>
          <c:showPercent val="0"/>
          <c:showBubbleSize val="0"/>
        </c:dLbls>
        <c:gapWidth val="269"/>
        <c:overlap val="-27"/>
        <c:axId val="-389832320"/>
        <c:axId val="-389839392"/>
      </c:barChart>
      <c:lineChart>
        <c:grouping val="standard"/>
        <c:varyColors val="0"/>
        <c:ser>
          <c:idx val="1"/>
          <c:order val="1"/>
          <c:tx>
            <c:strRef>
              <c:f>ورقة1!$C$1</c:f>
              <c:strCache>
                <c:ptCount val="1"/>
                <c:pt idx="0">
                  <c:v>ÖĞR. BAŞ. EĞİ. HARCI</c:v>
                </c:pt>
              </c:strCache>
            </c:strRef>
          </c:tx>
          <c:spPr>
            <a:ln w="38100" cap="rnd">
              <a:solidFill>
                <a:schemeClr val="accent2"/>
              </a:solidFill>
              <a:round/>
            </a:ln>
            <a:effectLst/>
          </c:spPr>
          <c:marker>
            <c:symbol val="none"/>
          </c:marker>
          <c:cat>
            <c:numRef>
              <c:f>ورقة1!$A$2:$A$5</c:f>
              <c:numCache>
                <c:formatCode>General</c:formatCode>
                <c:ptCount val="4"/>
                <c:pt idx="0">
                  <c:v>2011</c:v>
                </c:pt>
                <c:pt idx="1">
                  <c:v>2012</c:v>
                </c:pt>
                <c:pt idx="2">
                  <c:v>2013</c:v>
                </c:pt>
                <c:pt idx="3">
                  <c:v>2014</c:v>
                </c:pt>
              </c:numCache>
            </c:numRef>
          </c:cat>
          <c:val>
            <c:numRef>
              <c:f>ورقة1!$C$2:$C$5</c:f>
              <c:numCache>
                <c:formatCode>General</c:formatCode>
                <c:ptCount val="4"/>
                <c:pt idx="0">
                  <c:v>3819</c:v>
                </c:pt>
                <c:pt idx="1">
                  <c:v>4426</c:v>
                </c:pt>
                <c:pt idx="2">
                  <c:v>4962</c:v>
                </c:pt>
                <c:pt idx="3">
                  <c:v>5403</c:v>
                </c:pt>
              </c:numCache>
            </c:numRef>
          </c:val>
          <c:smooth val="0"/>
        </c:ser>
        <c:dLbls>
          <c:showLegendKey val="0"/>
          <c:showVal val="0"/>
          <c:showCatName val="0"/>
          <c:showSerName val="0"/>
          <c:showPercent val="0"/>
          <c:showBubbleSize val="0"/>
        </c:dLbls>
        <c:marker val="1"/>
        <c:smooth val="0"/>
        <c:axId val="-389832320"/>
        <c:axId val="-389839392"/>
      </c:lineChart>
      <c:catAx>
        <c:axId val="-38983232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tx1">
                    <a:lumMod val="65000"/>
                    <a:lumOff val="35000"/>
                  </a:schemeClr>
                </a:solidFill>
                <a:latin typeface="+mn-lt"/>
                <a:ea typeface="+mn-ea"/>
                <a:cs typeface="+mn-cs"/>
              </a:defRPr>
            </a:pPr>
            <a:endParaRPr lang="tr-TR"/>
          </a:p>
        </c:txPr>
        <c:crossAx val="-389839392"/>
        <c:crosses val="autoZero"/>
        <c:auto val="1"/>
        <c:lblAlgn val="ctr"/>
        <c:lblOffset val="100"/>
        <c:noMultiLvlLbl val="0"/>
      </c:catAx>
      <c:valAx>
        <c:axId val="-389839392"/>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38983232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4613" y="0"/>
            <a:ext cx="2971800" cy="458788"/>
          </a:xfrm>
          <a:prstGeom prst="rect">
            <a:avLst/>
          </a:prstGeom>
        </p:spPr>
        <p:txBody>
          <a:bodyPr vert="horz" lIns="91440" tIns="45720" rIns="91440" bIns="45720" rtlCol="1"/>
          <a:lstStyle>
            <a:lvl1pPr algn="r" rtl="1">
              <a:defRPr sz="1200"/>
            </a:lvl1pPr>
          </a:lstStyle>
          <a:p>
            <a:pPr rtl="1"/>
            <a:endParaRPr lang="ar-SA" dirty="0"/>
          </a:p>
        </p:txBody>
      </p:sp>
      <p:sp>
        <p:nvSpPr>
          <p:cNvPr id="3" name="عنصر نائب للتاريخ 2"/>
          <p:cNvSpPr>
            <a:spLocks noGrp="1"/>
          </p:cNvSpPr>
          <p:nvPr>
            <p:ph type="dt" sz="quarter" idx="1"/>
          </p:nvPr>
        </p:nvSpPr>
        <p:spPr>
          <a:xfrm>
            <a:off x="0" y="0"/>
            <a:ext cx="2971800" cy="458788"/>
          </a:xfrm>
          <a:prstGeom prst="rect">
            <a:avLst/>
          </a:prstGeom>
        </p:spPr>
        <p:txBody>
          <a:bodyPr vert="horz" lIns="91440" tIns="45720" rIns="91440" bIns="45720" rtlCol="1"/>
          <a:lstStyle>
            <a:lvl1pPr algn="r" rtl="1">
              <a:defRPr sz="1200"/>
            </a:lvl1pPr>
          </a:lstStyle>
          <a:p>
            <a:pPr algn="l" rtl="1"/>
            <a:fld id="{F7676B55-0C09-4EF7-A06B-33224E7969CC}" type="datetime1">
              <a:rPr lang="ar-SA" smtClean="0"/>
              <a:pPr algn="l" rtl="1"/>
              <a:t>24/07/1441</a:t>
            </a:fld>
            <a:endParaRPr lang="ar-SA" dirty="0"/>
          </a:p>
        </p:txBody>
      </p:sp>
      <p:sp>
        <p:nvSpPr>
          <p:cNvPr id="4" name="عنصر نائب للتذييل 3"/>
          <p:cNvSpPr>
            <a:spLocks noGrp="1"/>
          </p:cNvSpPr>
          <p:nvPr>
            <p:ph type="ftr" sz="quarter" idx="2"/>
          </p:nvPr>
        </p:nvSpPr>
        <p:spPr>
          <a:xfrm>
            <a:off x="3886200" y="8685211"/>
            <a:ext cx="2971800" cy="458787"/>
          </a:xfrm>
          <a:prstGeom prst="rect">
            <a:avLst/>
          </a:prstGeom>
        </p:spPr>
        <p:txBody>
          <a:bodyPr vert="horz" lIns="91440" tIns="45720" rIns="91440" bIns="45720" rtlCol="1" anchor="b"/>
          <a:lstStyle>
            <a:lvl1pPr algn="r" rtl="1">
              <a:defRPr sz="1200"/>
            </a:lvl1pPr>
          </a:lstStyle>
          <a:p>
            <a:pPr rtl="1"/>
            <a:endParaRPr lang="ar-SA" dirty="0"/>
          </a:p>
        </p:txBody>
      </p:sp>
      <p:sp>
        <p:nvSpPr>
          <p:cNvPr id="5" name="عنصر نائب لرقم الشريحة 4"/>
          <p:cNvSpPr>
            <a:spLocks noGrp="1"/>
          </p:cNvSpPr>
          <p:nvPr>
            <p:ph type="sldNum" sz="quarter" idx="3"/>
          </p:nvPr>
        </p:nvSpPr>
        <p:spPr>
          <a:xfrm>
            <a:off x="0" y="8685212"/>
            <a:ext cx="2971800" cy="458787"/>
          </a:xfrm>
          <a:prstGeom prst="rect">
            <a:avLst/>
          </a:prstGeom>
        </p:spPr>
        <p:txBody>
          <a:bodyPr vert="horz" lIns="91440" tIns="45720" rIns="91440" bIns="45720" rtlCol="1" anchor="b"/>
          <a:lstStyle>
            <a:lvl1pPr algn="r" rtl="1">
              <a:defRPr sz="1200"/>
            </a:lvl1pPr>
          </a:lstStyle>
          <a:p>
            <a:pPr algn="l" rtl="1"/>
            <a:fld id="{DB3C20D7-F8F1-4196-9585-26F31AFC85C9}" type="slidenum">
              <a:rPr lang="ar-SA" smtClean="0"/>
              <a:pPr algn="l" rtl="1"/>
              <a:t>‹#›</a:t>
            </a:fld>
            <a:endParaRPr lang="ar-SA" dirty="0"/>
          </a:p>
        </p:txBody>
      </p:sp>
    </p:spTree>
    <p:extLst>
      <p:ext uri="{BB962C8B-B14F-4D97-AF65-F5344CB8AC3E}">
        <p14:creationId xmlns:p14="http://schemas.microsoft.com/office/powerpoint/2010/main" val="416816212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4613" y="1587"/>
            <a:ext cx="2971800" cy="458788"/>
          </a:xfrm>
          <a:prstGeom prst="rect">
            <a:avLst/>
          </a:prstGeom>
        </p:spPr>
        <p:txBody>
          <a:bodyPr vert="horz" lIns="91440" tIns="45720" rIns="91440" bIns="45720" rtlCol="1"/>
          <a:lstStyle>
            <a:lvl1pPr algn="r" rtl="1">
              <a:defRPr sz="1200">
                <a:cs typeface="+mn-cs"/>
              </a:defRPr>
            </a:lvl1pPr>
          </a:lstStyle>
          <a:p>
            <a:endParaRPr lang="ar-SA" dirty="0"/>
          </a:p>
        </p:txBody>
      </p:sp>
      <p:sp>
        <p:nvSpPr>
          <p:cNvPr id="3" name="عنصر نائب للتاريخ 2"/>
          <p:cNvSpPr>
            <a:spLocks noGrp="1"/>
          </p:cNvSpPr>
          <p:nvPr>
            <p:ph type="dt" idx="1"/>
          </p:nvPr>
        </p:nvSpPr>
        <p:spPr>
          <a:xfrm>
            <a:off x="0" y="-1"/>
            <a:ext cx="2971800" cy="458788"/>
          </a:xfrm>
          <a:prstGeom prst="rect">
            <a:avLst/>
          </a:prstGeom>
        </p:spPr>
        <p:txBody>
          <a:bodyPr vert="horz" lIns="91440" tIns="45720" rIns="91440" bIns="45720" rtlCol="1"/>
          <a:lstStyle>
            <a:lvl1pPr algn="l" rtl="1">
              <a:defRPr sz="1200">
                <a:cs typeface="+mn-cs"/>
              </a:defRPr>
            </a:lvl1pPr>
          </a:lstStyle>
          <a:p>
            <a:fld id="{638E5801-6369-48D8-A78E-4F764D18D65A}" type="datetime1">
              <a:rPr lang="ar-SA" smtClean="0"/>
              <a:pPr/>
              <a:t>24/07/1441</a:t>
            </a:fld>
            <a:endParaRPr lang="ar-SA" dirty="0"/>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pPr rtl="1"/>
            <a:endParaRPr lang="ar-SA" dirty="0"/>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rtl="1"/>
            <a:r>
              <a:rPr lang="ar-SA" dirty="0"/>
              <a:t>انقر لتحرير أنماط النص الرئيسي</a:t>
            </a:r>
          </a:p>
          <a:p>
            <a:pPr lvl="1" rtl="1"/>
            <a:r>
              <a:rPr lang="ar-SA" dirty="0"/>
              <a:t>المستوى الثاني</a:t>
            </a:r>
          </a:p>
          <a:p>
            <a:pPr lvl="2" rtl="1"/>
            <a:r>
              <a:rPr lang="ar-SA" dirty="0"/>
              <a:t>المستوى الثالث</a:t>
            </a:r>
          </a:p>
          <a:p>
            <a:pPr lvl="3" rtl="1"/>
            <a:r>
              <a:rPr lang="ar-SA" dirty="0"/>
              <a:t>المستوى الرابع</a:t>
            </a:r>
          </a:p>
          <a:p>
            <a:pPr lvl="4" rtl="1"/>
            <a:r>
              <a:rPr lang="ar-SA" dirty="0"/>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rtl="1">
              <a:defRPr sz="1200">
                <a:cs typeface="+mn-cs"/>
              </a:defRPr>
            </a:lvl1pPr>
          </a:lstStyle>
          <a:p>
            <a:endParaRPr lang="ar-SA" dirty="0"/>
          </a:p>
        </p:txBody>
      </p:sp>
      <p:sp>
        <p:nvSpPr>
          <p:cNvPr id="7" name="عنصر نائب لرقم الشريحة 6"/>
          <p:cNvSpPr>
            <a:spLocks noGrp="1"/>
          </p:cNvSpPr>
          <p:nvPr>
            <p:ph type="sldNum" sz="quarter" idx="5"/>
          </p:nvPr>
        </p:nvSpPr>
        <p:spPr>
          <a:xfrm>
            <a:off x="0" y="8685213"/>
            <a:ext cx="2971800" cy="458787"/>
          </a:xfrm>
          <a:prstGeom prst="rect">
            <a:avLst/>
          </a:prstGeom>
        </p:spPr>
        <p:txBody>
          <a:bodyPr vert="horz" lIns="91440" tIns="45720" rIns="91440" bIns="45720" rtlCol="1" anchor="b"/>
          <a:lstStyle>
            <a:lvl1pPr algn="l" rtl="1">
              <a:defRPr sz="1200">
                <a:cs typeface="+mn-cs"/>
              </a:defRPr>
            </a:lvl1pPr>
          </a:lstStyle>
          <a:p>
            <a:fld id="{8DAEC444-603B-4F09-9A06-5917518DD901}" type="slidenum">
              <a:rPr lang="ar-SA" smtClean="0"/>
              <a:pPr/>
              <a:t>‹#›</a:t>
            </a:fld>
            <a:endParaRPr lang="ar-SA" dirty="0"/>
          </a:p>
        </p:txBody>
      </p:sp>
    </p:spTree>
    <p:extLst>
      <p:ext uri="{BB962C8B-B14F-4D97-AF65-F5344CB8AC3E}">
        <p14:creationId xmlns:p14="http://schemas.microsoft.com/office/powerpoint/2010/main" val="874255113"/>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rtl="1"/>
            <a:fld id="{8DAEC444-603B-4F09-9A06-5917518DD901}" type="slidenum">
              <a:rPr lang="ar-SA" smtClean="0"/>
              <a:pPr rtl="1"/>
              <a:t>2</a:t>
            </a:fld>
            <a:endParaRPr lang="ar-SA" dirty="0"/>
          </a:p>
        </p:txBody>
      </p:sp>
    </p:spTree>
    <p:extLst>
      <p:ext uri="{BB962C8B-B14F-4D97-AF65-F5344CB8AC3E}">
        <p14:creationId xmlns:p14="http://schemas.microsoft.com/office/powerpoint/2010/main" val="1185925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rtl="1"/>
            <a:fld id="{8DAEC444-603B-4F09-9A06-5917518DD901}" type="slidenum">
              <a:rPr lang="ar-SA" smtClean="0"/>
              <a:pPr rtl="1"/>
              <a:t>45</a:t>
            </a:fld>
            <a:endParaRPr lang="ar-SA" dirty="0"/>
          </a:p>
        </p:txBody>
      </p:sp>
    </p:spTree>
    <p:extLst>
      <p:ext uri="{BB962C8B-B14F-4D97-AF65-F5344CB8AC3E}">
        <p14:creationId xmlns:p14="http://schemas.microsoft.com/office/powerpoint/2010/main" val="3826456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8DAEC444-603B-4F09-9A06-5917518DD901}" type="slidenum">
              <a:rPr lang="ar-SA" smtClean="0"/>
              <a:pPr/>
              <a:t>48</a:t>
            </a:fld>
            <a:endParaRPr lang="ar-SA" dirty="0"/>
          </a:p>
        </p:txBody>
      </p:sp>
    </p:spTree>
    <p:extLst>
      <p:ext uri="{BB962C8B-B14F-4D97-AF65-F5344CB8AC3E}">
        <p14:creationId xmlns:p14="http://schemas.microsoft.com/office/powerpoint/2010/main" val="5156696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31B440EA-3656-40DA-8EE0-E077F76D70DF}" type="uaqdatetime1">
              <a:rPr lang="ar-SA" smtClean="0"/>
              <a:pPr/>
              <a:t>23/07/1441</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52199072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31B440EA-3656-40DA-8EE0-E077F76D70DF}" type="uaqdatetime1">
              <a:rPr lang="ar-SA" smtClean="0"/>
              <a:pPr/>
              <a:t>23/07/1441</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164585630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31B440EA-3656-40DA-8EE0-E077F76D70DF}" type="uaqdatetime1">
              <a:rPr lang="ar-SA" smtClean="0"/>
              <a:pPr/>
              <a:t>23/07/1441</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412396008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31B440EA-3656-40DA-8EE0-E077F76D70DF}" type="uaqdatetime1">
              <a:rPr lang="ar-SA" smtClean="0"/>
              <a:pPr/>
              <a:t>23/07/1441</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177528355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E0BCBC48-D727-4EA0-A26E-7496AD5D37CA}" type="uaqdatetime1">
              <a:rPr lang="ar-SA" smtClean="0"/>
              <a:pPr/>
              <a:t>23/07/1441</a:t>
            </a:fld>
            <a:endParaRPr lang="ar-SA" dirty="0"/>
          </a:p>
        </p:txBody>
      </p:sp>
      <p:sp>
        <p:nvSpPr>
          <p:cNvPr id="8" name="Footer Placeholder 7"/>
          <p:cNvSpPr>
            <a:spLocks noGrp="1"/>
          </p:cNvSpPr>
          <p:nvPr>
            <p:ph type="ftr" sz="quarter" idx="11"/>
          </p:nvPr>
        </p:nvSpPr>
        <p:spPr/>
        <p:txBody>
          <a:bodyPr/>
          <a:lstStyle/>
          <a:p>
            <a:pPr rtl="1"/>
            <a:endParaRPr lang="ar-SA"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pPr rtl="1"/>
            <a:fld id="{B13333A4-2EF1-4B79-B68C-AB20E66B4822}" type="slidenum">
              <a:rPr lang="ar-SA" smtClean="0"/>
              <a:pPr rtl="1"/>
              <a:t>‹#›</a:t>
            </a:fld>
            <a:endParaRPr lang="ar-SA" dirty="0"/>
          </a:p>
        </p:txBody>
      </p:sp>
    </p:spTree>
    <p:extLst>
      <p:ext uri="{BB962C8B-B14F-4D97-AF65-F5344CB8AC3E}">
        <p14:creationId xmlns:p14="http://schemas.microsoft.com/office/powerpoint/2010/main" val="152509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pPr rtl="1"/>
            <a:fld id="{137C641B-4FDB-45C6-8CBC-E73773540610}" type="uaqdatetime1">
              <a:rPr lang="ar-SA" smtClean="0"/>
              <a:pPr rtl="1"/>
              <a:t>23/07/1441</a:t>
            </a:fld>
            <a:endParaRPr lang="ar-SA" dirty="0"/>
          </a:p>
        </p:txBody>
      </p:sp>
      <p:sp>
        <p:nvSpPr>
          <p:cNvPr id="4" name="Footer Placeholder 3"/>
          <p:cNvSpPr>
            <a:spLocks noGrp="1"/>
          </p:cNvSpPr>
          <p:nvPr>
            <p:ph type="ftr" sz="quarter" idx="11"/>
          </p:nvPr>
        </p:nvSpPr>
        <p:spPr/>
        <p:txBody>
          <a:bodyPr/>
          <a:lstStyle/>
          <a:p>
            <a:pPr rtl="1"/>
            <a:endParaRPr lang="ar-SA"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rtl="1"/>
            <a:fld id="{B13333A4-2EF1-4B79-B68C-AB20E66B4822}" type="slidenum">
              <a:rPr lang="ar-SA" smtClean="0"/>
              <a:pPr rtl="1"/>
              <a:t>‹#›</a:t>
            </a:fld>
            <a:endParaRPr lang="ar-SA" dirty="0"/>
          </a:p>
        </p:txBody>
      </p:sp>
    </p:spTree>
    <p:extLst>
      <p:ext uri="{BB962C8B-B14F-4D97-AF65-F5344CB8AC3E}">
        <p14:creationId xmlns:p14="http://schemas.microsoft.com/office/powerpoint/2010/main" val="2424254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31343D-E92D-47B1-87FB-32E1421DC169}" type="uaqdatetime1">
              <a:rPr lang="ar-SA" smtClean="0"/>
              <a:pPr/>
              <a:t>23/07/1441</a:t>
            </a:fld>
            <a:endParaRPr lang="ar-SA" dirty="0"/>
          </a:p>
        </p:txBody>
      </p:sp>
      <p:sp>
        <p:nvSpPr>
          <p:cNvPr id="3" name="Footer Placeholder 2"/>
          <p:cNvSpPr>
            <a:spLocks noGrp="1"/>
          </p:cNvSpPr>
          <p:nvPr>
            <p:ph type="ftr" sz="quarter" idx="11"/>
          </p:nvPr>
        </p:nvSpPr>
        <p:spPr/>
        <p:txBody>
          <a:bodyPr/>
          <a:lstStyle/>
          <a:p>
            <a:endParaRPr lang="ar-SA"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444777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31B440EA-3656-40DA-8EE0-E077F76D70DF}" type="uaqdatetime1">
              <a:rPr lang="ar-SA" smtClean="0"/>
              <a:pPr/>
              <a:t>23/07/1441</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391051000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pPr rtl="1"/>
            <a:fld id="{7EE43F12-B35B-423C-9C3F-66B77A46A451}" type="uaqdatetime1">
              <a:rPr lang="ar-SA" smtClean="0"/>
              <a:pPr rtl="1"/>
              <a:t>23/07/1441</a:t>
            </a:fld>
            <a:endParaRPr lang="ar-SA" dirty="0"/>
          </a:p>
        </p:txBody>
      </p:sp>
      <p:sp>
        <p:nvSpPr>
          <p:cNvPr id="6" name="Footer Placeholder 5"/>
          <p:cNvSpPr>
            <a:spLocks noGrp="1"/>
          </p:cNvSpPr>
          <p:nvPr>
            <p:ph type="ftr" sz="quarter" idx="11"/>
          </p:nvPr>
        </p:nvSpPr>
        <p:spPr/>
        <p:txBody>
          <a:bodyPr/>
          <a:lstStyle/>
          <a:p>
            <a:pPr rtl="1"/>
            <a:endParaRPr lang="ar-SA"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rtl="1"/>
            <a:fld id="{B13333A4-2EF1-4B79-B68C-AB20E66B4822}" type="slidenum">
              <a:rPr lang="ar-SA" smtClean="0"/>
              <a:pPr rtl="1"/>
              <a:t>‹#›</a:t>
            </a:fld>
            <a:endParaRPr lang="ar-SA" dirty="0"/>
          </a:p>
        </p:txBody>
      </p:sp>
    </p:spTree>
    <p:extLst>
      <p:ext uri="{BB962C8B-B14F-4D97-AF65-F5344CB8AC3E}">
        <p14:creationId xmlns:p14="http://schemas.microsoft.com/office/powerpoint/2010/main" val="1637649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31B440EA-3656-40DA-8EE0-E077F76D70DF}" type="uaqdatetime1">
              <a:rPr lang="ar-SA" smtClean="0"/>
              <a:pPr/>
              <a:t>23/07/1441</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13478988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ar-SA" smtClean="0"/>
              <a:t>انقر لتحرير نمط العنوان الرئيسي</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31B440EA-3656-40DA-8EE0-E077F76D70DF}" type="uaqdatetime1">
              <a:rPr lang="ar-SA" smtClean="0"/>
              <a:pPr/>
              <a:t>23/07/1441</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13333A4-2EF1-4B79-B68C-AB20E66B4822}" type="slidenum">
              <a:rPr lang="ar-SA" smtClean="0"/>
              <a:pPr/>
              <a:t>‹#›</a:t>
            </a:fld>
            <a:endParaRPr lang="ar-SA"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3357776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smtClean="0"/>
              <a:t>انقر لتحرير أنماط النص الرئيسي</a:t>
            </a:r>
          </a:p>
        </p:txBody>
      </p:sp>
      <p:sp>
        <p:nvSpPr>
          <p:cNvPr id="5" name="Date Placeholder 4"/>
          <p:cNvSpPr>
            <a:spLocks noGrp="1"/>
          </p:cNvSpPr>
          <p:nvPr>
            <p:ph type="dt" sz="half" idx="10"/>
          </p:nvPr>
        </p:nvSpPr>
        <p:spPr/>
        <p:txBody>
          <a:bodyPr/>
          <a:lstStyle/>
          <a:p>
            <a:fld id="{31B440EA-3656-40DA-8EE0-E077F76D70DF}" type="uaqdatetime1">
              <a:rPr lang="ar-SA" smtClean="0"/>
              <a:pPr/>
              <a:t>23/07/1441</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294994067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ar-SA" smtClean="0"/>
              <a:t>انقر لتحرير نمط العنوان الرئيسي</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smtClean="0"/>
              <a:t>انقر لتحرير أنماط النص الرئيسي</a:t>
            </a:r>
          </a:p>
        </p:txBody>
      </p:sp>
      <p:sp>
        <p:nvSpPr>
          <p:cNvPr id="5" name="Date Placeholder 4"/>
          <p:cNvSpPr>
            <a:spLocks noGrp="1"/>
          </p:cNvSpPr>
          <p:nvPr>
            <p:ph type="dt" sz="half" idx="10"/>
          </p:nvPr>
        </p:nvSpPr>
        <p:spPr/>
        <p:txBody>
          <a:bodyPr/>
          <a:lstStyle/>
          <a:p>
            <a:fld id="{31B440EA-3656-40DA-8EE0-E077F76D70DF}" type="uaqdatetime1">
              <a:rPr lang="ar-SA" smtClean="0"/>
              <a:pPr/>
              <a:t>23/07/1441</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13333A4-2EF1-4B79-B68C-AB20E66B4822}" type="slidenum">
              <a:rPr lang="ar-SA" smtClean="0"/>
              <a:pPr/>
              <a:t>‹#›</a:t>
            </a:fld>
            <a:endParaRPr lang="ar-SA"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6555520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ar-SA" smtClean="0"/>
              <a:t>انقر لتحرير نمط العنوان الرئيسي</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smtClean="0"/>
              <a:t>انقر لتحرير أنماط النص الرئيسي</a:t>
            </a:r>
          </a:p>
        </p:txBody>
      </p:sp>
      <p:sp>
        <p:nvSpPr>
          <p:cNvPr id="5" name="Date Placeholder 4"/>
          <p:cNvSpPr>
            <a:spLocks noGrp="1"/>
          </p:cNvSpPr>
          <p:nvPr>
            <p:ph type="dt" sz="half" idx="10"/>
          </p:nvPr>
        </p:nvSpPr>
        <p:spPr/>
        <p:txBody>
          <a:bodyPr/>
          <a:lstStyle/>
          <a:p>
            <a:fld id="{31B440EA-3656-40DA-8EE0-E077F76D70DF}" type="uaqdatetime1">
              <a:rPr lang="ar-SA" smtClean="0"/>
              <a:pPr/>
              <a:t>23/07/1441</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42530772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31B440EA-3656-40DA-8EE0-E077F76D70DF}" type="uaqdatetime1">
              <a:rPr lang="ar-SA" smtClean="0"/>
              <a:pPr/>
              <a:t>23/07/1441</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254015745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31B440EA-3656-40DA-8EE0-E077F76D70DF}" type="uaqdatetime1">
              <a:rPr lang="ar-SA" smtClean="0"/>
              <a:pPr/>
              <a:t>23/07/1441</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286764002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31B440EA-3656-40DA-8EE0-E077F76D70DF}" type="uaqdatetime1">
              <a:rPr lang="ar-SA" smtClean="0">
                <a:solidFill>
                  <a:prstClr val="black">
                    <a:tint val="75000"/>
                  </a:prstClr>
                </a:solidFill>
              </a:rPr>
              <a:pPr/>
              <a:t>23/07/1441</a:t>
            </a:fld>
            <a:endParaRPr lang="ar-SA"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ar-SA" dirty="0">
              <a:solidFill>
                <a:prstClr val="black">
                  <a:tint val="75000"/>
                </a:prstClr>
              </a:solidFill>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8937109"/>
      </p:ext>
    </p:extLst>
  </p:cSld>
  <p:clrMapOvr>
    <a:masterClrMapping/>
  </p:clrMapOvr>
  <p:timing>
    <p:tnLst>
      <p:par>
        <p:cTn id="1" dur="indefinite" restart="never" nodeType="tmRoot"/>
      </p:par>
    </p:tnLst>
  </p:timing>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31B440EA-3656-40DA-8EE0-E077F76D70DF}" type="uaqdatetime1">
              <a:rPr lang="ar-SA" smtClean="0">
                <a:solidFill>
                  <a:prstClr val="black">
                    <a:tint val="75000"/>
                  </a:prstClr>
                </a:solidFill>
              </a:rPr>
              <a:pPr/>
              <a:t>23/07/1441</a:t>
            </a:fld>
            <a:endParaRPr lang="ar-SA"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ar-SA" dirty="0">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2426041854"/>
      </p:ext>
    </p:extLst>
  </p:cSld>
  <p:clrMapOvr>
    <a:masterClrMapping/>
  </p:clrMapOvr>
  <p:timing>
    <p:tnLst>
      <p:par>
        <p:cTn id="1" dur="indefinite" restart="never" nodeType="tmRoot"/>
      </p:par>
    </p:tnLst>
  </p:timing>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31B440EA-3656-40DA-8EE0-E077F76D70DF}" type="uaqdatetime1">
              <a:rPr lang="ar-SA" smtClean="0">
                <a:solidFill>
                  <a:prstClr val="black">
                    <a:tint val="75000"/>
                  </a:prstClr>
                </a:solidFill>
              </a:rPr>
              <a:pPr/>
              <a:t>23/07/1441</a:t>
            </a:fld>
            <a:endParaRPr lang="ar-SA"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ar-SA" dirty="0">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3338176464"/>
      </p:ext>
    </p:extLst>
  </p:cSld>
  <p:clrMapOvr>
    <a:masterClrMapping/>
  </p:clrMapOvr>
  <p:timing>
    <p:tnLst>
      <p:par>
        <p:cTn id="1" dur="indefinite" restart="never" nodeType="tmRoot"/>
      </p:par>
    </p:tnLst>
  </p:timing>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31B440EA-3656-40DA-8EE0-E077F76D70DF}" type="uaqdatetime1">
              <a:rPr lang="ar-SA" smtClean="0">
                <a:solidFill>
                  <a:prstClr val="black">
                    <a:tint val="75000"/>
                  </a:prstClr>
                </a:solidFill>
              </a:rPr>
              <a:pPr/>
              <a:t>23/07/1441</a:t>
            </a:fld>
            <a:endParaRPr lang="ar-SA"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ar-SA" dirty="0">
              <a:solidFill>
                <a:prstClr val="black">
                  <a:tint val="75000"/>
                </a:prstClr>
              </a:solidFill>
            </a:endParaRP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312212463"/>
      </p:ext>
    </p:extLst>
  </p:cSld>
  <p:clrMapOvr>
    <a:masterClrMapping/>
  </p:clrMapOvr>
  <p:timing>
    <p:tnLst>
      <p:par>
        <p:cTn id="1" dur="indefinite" restart="never" nodeType="tmRoot"/>
      </p:par>
    </p:tnLst>
  </p:timing>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31B440EA-3656-40DA-8EE0-E077F76D70DF}" type="uaqdatetime1">
              <a:rPr lang="ar-SA" smtClean="0">
                <a:solidFill>
                  <a:prstClr val="black">
                    <a:tint val="75000"/>
                  </a:prstClr>
                </a:solidFill>
              </a:rPr>
              <a:pPr/>
              <a:t>23/07/1441</a:t>
            </a:fld>
            <a:endParaRPr lang="ar-SA"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ar-SA" dirty="0">
              <a:solidFill>
                <a:prstClr val="black">
                  <a:tint val="75000"/>
                </a:prstClr>
              </a:solidFill>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3994031333"/>
      </p:ext>
    </p:extLst>
  </p:cSld>
  <p:clrMapOvr>
    <a:masterClrMapping/>
  </p:clrMapOvr>
  <p:timing>
    <p:tnLst>
      <p:par>
        <p:cTn id="1" dur="indefinite" restart="never" nodeType="tmRoot"/>
      </p:par>
    </p:tnLst>
  </p:timing>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31B440EA-3656-40DA-8EE0-E077F76D70DF}" type="uaqdatetime1">
              <a:rPr lang="ar-SA" smtClean="0">
                <a:solidFill>
                  <a:prstClr val="black">
                    <a:tint val="75000"/>
                  </a:prstClr>
                </a:solidFill>
              </a:rPr>
              <a:pPr/>
              <a:t>23/07/1441</a:t>
            </a:fld>
            <a:endParaRPr lang="ar-SA"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ar-SA" dirty="0">
              <a:solidFill>
                <a:prstClr val="black">
                  <a:tint val="75000"/>
                </a:prstClr>
              </a:solidFill>
            </a:endParaRP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1687321741"/>
      </p:ext>
    </p:extLst>
  </p:cSld>
  <p:clrMapOvr>
    <a:masterClrMapping/>
  </p:clrMapOvr>
  <p:timing>
    <p:tnLst>
      <p:par>
        <p:cTn id="1" dur="indefinite" restart="never" nodeType="tmRoot"/>
      </p:par>
    </p:tnLst>
  </p:timing>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B440EA-3656-40DA-8EE0-E077F76D70DF}" type="uaqdatetime1">
              <a:rPr lang="ar-SA" smtClean="0">
                <a:solidFill>
                  <a:prstClr val="black">
                    <a:tint val="75000"/>
                  </a:prstClr>
                </a:solidFill>
              </a:rPr>
              <a:pPr/>
              <a:t>23/07/1441</a:t>
            </a:fld>
            <a:endParaRPr lang="ar-SA"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ar-SA" dirty="0">
              <a:solidFill>
                <a:prstClr val="black">
                  <a:tint val="75000"/>
                </a:prstClr>
              </a:solidFill>
            </a:endParaRP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1035791991"/>
      </p:ext>
    </p:extLst>
  </p:cSld>
  <p:clrMapOvr>
    <a:masterClrMapping/>
  </p:clrMapOvr>
  <p:timing>
    <p:tnLst>
      <p:par>
        <p:cTn id="1" dur="indefinite" restart="never" nodeType="tmRoot"/>
      </p:par>
    </p:tnLst>
  </p:timing>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31B440EA-3656-40DA-8EE0-E077F76D70DF}" type="uaqdatetime1">
              <a:rPr lang="ar-SA" smtClean="0">
                <a:solidFill>
                  <a:prstClr val="black">
                    <a:tint val="75000"/>
                  </a:prstClr>
                </a:solidFill>
              </a:rPr>
              <a:pPr/>
              <a:t>23/07/1441</a:t>
            </a:fld>
            <a:endParaRPr lang="ar-SA"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ar-SA" dirty="0">
              <a:solidFill>
                <a:prstClr val="black">
                  <a:tint val="75000"/>
                </a:prstClr>
              </a:solidFill>
            </a:endParaRP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1429677099"/>
      </p:ext>
    </p:extLst>
  </p:cSld>
  <p:clrMapOvr>
    <a:masterClrMapping/>
  </p:clrMapOvr>
  <p:timing>
    <p:tnLst>
      <p:par>
        <p:cTn id="1" dur="indefinite" restart="never" nodeType="tmRoot"/>
      </p:par>
    </p:tnLst>
  </p:timing>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31B440EA-3656-40DA-8EE0-E077F76D70DF}" type="uaqdatetime1">
              <a:rPr lang="ar-SA" smtClean="0">
                <a:solidFill>
                  <a:prstClr val="black">
                    <a:tint val="75000"/>
                  </a:prstClr>
                </a:solidFill>
              </a:rPr>
              <a:pPr/>
              <a:t>23/07/1441</a:t>
            </a:fld>
            <a:endParaRPr lang="ar-SA"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ar-SA" dirty="0">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4024987976"/>
      </p:ext>
    </p:extLst>
  </p:cSld>
  <p:clrMapOvr>
    <a:masterClrMapping/>
  </p:clrMapOvr>
  <p:timing>
    <p:tnLst>
      <p:par>
        <p:cTn id="1" dur="indefinite" restart="never" nodeType="tmRoot"/>
      </p:par>
    </p:tnLst>
  </p:timing>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31B440EA-3656-40DA-8EE0-E077F76D70DF}" type="uaqdatetime1">
              <a:rPr lang="ar-SA" smtClean="0">
                <a:solidFill>
                  <a:prstClr val="black">
                    <a:tint val="75000"/>
                  </a:prstClr>
                </a:solidFill>
              </a:rPr>
              <a:pPr/>
              <a:t>23/07/1441</a:t>
            </a:fld>
            <a:endParaRPr lang="ar-SA"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ar-SA" dirty="0">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416939764"/>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31B440EA-3656-40DA-8EE0-E077F76D70DF}" type="uaqdatetime1">
              <a:rPr lang="ar-SA" smtClean="0">
                <a:solidFill>
                  <a:prstClr val="black">
                    <a:tint val="75000"/>
                  </a:prstClr>
                </a:solidFill>
              </a:rPr>
              <a:pPr/>
              <a:t>23/07/1441</a:t>
            </a:fld>
            <a:endParaRPr lang="ar-SA"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ar-SA" dirty="0">
              <a:solidFill>
                <a:prstClr val="black">
                  <a:tint val="75000"/>
                </a:prstClr>
              </a:solidFill>
            </a:endParaRP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13333A4-2EF1-4B79-B68C-AB20E66B4822}" type="slidenum">
              <a:rPr lang="ar-SA" smtClean="0"/>
              <a:pPr/>
              <a:t>‹#›</a:t>
            </a:fld>
            <a:endParaRPr lang="ar-SA"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algn="l" defTabSz="457200" rtl="0"/>
            <a:r>
              <a:rPr lang="en-US" sz="8000" dirty="0">
                <a:ln w="3175" cmpd="sng">
                  <a:noFill/>
                </a:ln>
                <a:solidFill>
                  <a:srgbClr val="A53010"/>
                </a:solidFill>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algn="l" defTabSz="457200" rtl="0"/>
            <a:r>
              <a:rPr lang="en-US" sz="8000" dirty="0">
                <a:ln w="3175" cmpd="sng">
                  <a:noFill/>
                </a:ln>
                <a:solidFill>
                  <a:srgbClr val="A53010"/>
                </a:solidFill>
                <a:latin typeface="Arial"/>
              </a:rPr>
              <a:t>”</a:t>
            </a:r>
          </a:p>
        </p:txBody>
      </p:sp>
    </p:spTree>
    <p:extLst>
      <p:ext uri="{BB962C8B-B14F-4D97-AF65-F5344CB8AC3E}">
        <p14:creationId xmlns:p14="http://schemas.microsoft.com/office/powerpoint/2010/main" val="1275566074"/>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31B440EA-3656-40DA-8EE0-E077F76D70DF}" type="uaqdatetime1">
              <a:rPr lang="ar-SA" smtClean="0">
                <a:solidFill>
                  <a:prstClr val="black">
                    <a:tint val="75000"/>
                  </a:prstClr>
                </a:solidFill>
              </a:rPr>
              <a:pPr/>
              <a:t>23/07/1441</a:t>
            </a:fld>
            <a:endParaRPr lang="ar-SA"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ar-SA" dirty="0">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3343678359"/>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31B440EA-3656-40DA-8EE0-E077F76D70DF}" type="uaqdatetime1">
              <a:rPr lang="ar-SA" smtClean="0">
                <a:solidFill>
                  <a:prstClr val="black">
                    <a:tint val="75000"/>
                  </a:prstClr>
                </a:solidFill>
              </a:rPr>
              <a:pPr/>
              <a:t>23/07/1441</a:t>
            </a:fld>
            <a:endParaRPr lang="ar-SA"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ar-SA" dirty="0">
              <a:solidFill>
                <a:prstClr val="black">
                  <a:tint val="75000"/>
                </a:prstClr>
              </a:solidFill>
            </a:endParaRP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13333A4-2EF1-4B79-B68C-AB20E66B4822}" type="slidenum">
              <a:rPr lang="ar-SA" smtClean="0"/>
              <a:pPr/>
              <a:t>‹#›</a:t>
            </a:fld>
            <a:endParaRPr lang="ar-SA"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algn="l" defTabSz="457200" rtl="0"/>
            <a:r>
              <a:rPr lang="en-US" sz="8000" dirty="0">
                <a:ln w="3175" cmpd="sng">
                  <a:noFill/>
                </a:ln>
                <a:solidFill>
                  <a:srgbClr val="A53010"/>
                </a:solidFill>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algn="l" defTabSz="457200" rtl="0"/>
            <a:r>
              <a:rPr lang="en-US" sz="8000" dirty="0">
                <a:ln w="3175" cmpd="sng">
                  <a:noFill/>
                </a:ln>
                <a:solidFill>
                  <a:srgbClr val="A53010"/>
                </a:solidFill>
                <a:latin typeface="Arial"/>
              </a:rPr>
              <a:t>”</a:t>
            </a:r>
          </a:p>
        </p:txBody>
      </p:sp>
    </p:spTree>
    <p:extLst>
      <p:ext uri="{BB962C8B-B14F-4D97-AF65-F5344CB8AC3E}">
        <p14:creationId xmlns:p14="http://schemas.microsoft.com/office/powerpoint/2010/main" val="863757421"/>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31B440EA-3656-40DA-8EE0-E077F76D70DF}" type="uaqdatetime1">
              <a:rPr lang="ar-SA" smtClean="0">
                <a:solidFill>
                  <a:prstClr val="black">
                    <a:tint val="75000"/>
                  </a:prstClr>
                </a:solidFill>
              </a:rPr>
              <a:pPr/>
              <a:t>23/07/1441</a:t>
            </a:fld>
            <a:endParaRPr lang="ar-SA"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ar-SA" dirty="0">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1547899101"/>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31B440EA-3656-40DA-8EE0-E077F76D70DF}" type="uaqdatetime1">
              <a:rPr lang="ar-SA" smtClean="0">
                <a:solidFill>
                  <a:prstClr val="black">
                    <a:tint val="75000"/>
                  </a:prstClr>
                </a:solidFill>
              </a:rPr>
              <a:pPr/>
              <a:t>23/07/1441</a:t>
            </a:fld>
            <a:endParaRPr lang="ar-SA"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ar-SA" dirty="0">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1103162368"/>
      </p:ext>
    </p:extLst>
  </p:cSld>
  <p:clrMapOvr>
    <a:masterClrMapping/>
  </p:clrMapOvr>
  <p:timing>
    <p:tnLst>
      <p:par>
        <p:cTn id="1" dur="indefinite" restart="never" nodeType="tmRoot"/>
      </p:par>
    </p:tnLst>
  </p:timing>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31B440EA-3656-40DA-8EE0-E077F76D70DF}" type="uaqdatetime1">
              <a:rPr lang="ar-SA" smtClean="0">
                <a:solidFill>
                  <a:prstClr val="black">
                    <a:tint val="75000"/>
                  </a:prstClr>
                </a:solidFill>
              </a:rPr>
              <a:pPr/>
              <a:t>23/07/1441</a:t>
            </a:fld>
            <a:endParaRPr lang="ar-SA"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ar-SA" dirty="0">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3333A4-2EF1-4B79-B68C-AB20E66B4822}" type="slidenum">
              <a:rPr lang="ar-SA" smtClean="0"/>
              <a:pPr/>
              <a:t>‹#›</a:t>
            </a:fld>
            <a:endParaRPr lang="ar-SA" dirty="0"/>
          </a:p>
        </p:txBody>
      </p:sp>
    </p:spTree>
    <p:extLst>
      <p:ext uri="{BB962C8B-B14F-4D97-AF65-F5344CB8AC3E}">
        <p14:creationId xmlns:p14="http://schemas.microsoft.com/office/powerpoint/2010/main" val="1093024347"/>
      </p:ext>
    </p:extLst>
  </p:cSld>
  <p:clrMapOvr>
    <a:masterClrMapping/>
  </p:clrMapOvr>
  <p:timing>
    <p:tnLst>
      <p:par>
        <p:cTn id="1" dur="indefinite" restart="never" nodeType="tmRoot"/>
      </p:par>
    </p:tnLst>
  </p:timing>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Başlık ve İçerik">
    <p:spTree>
      <p:nvGrpSpPr>
        <p:cNvPr id="1" name=""/>
        <p:cNvGrpSpPr/>
        <p:nvPr/>
      </p:nvGrpSpPr>
      <p:grpSpPr>
        <a:xfrm>
          <a:off x="0" y="0"/>
          <a:ext cx="0" cy="0"/>
          <a:chOff x="0" y="0"/>
          <a:chExt cx="0" cy="0"/>
        </a:xfrm>
      </p:grpSpPr>
      <p:sp>
        <p:nvSpPr>
          <p:cNvPr id="9" name="Dikdörtgen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defTabSz="457200" rtl="0"/>
            <a:endParaRPr lang="tr-TR" dirty="0">
              <a:solidFill>
                <a:prstClr val="white"/>
              </a:solidFill>
            </a:endParaRPr>
          </a:p>
        </p:txBody>
      </p:sp>
      <p:cxnSp>
        <p:nvCxnSpPr>
          <p:cNvPr id="12" name="Düz Bağlayıcı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Başlık 3"/>
          <p:cNvSpPr>
            <a:spLocks noGrp="1"/>
          </p:cNvSpPr>
          <p:nvPr>
            <p:ph type="title"/>
          </p:nvPr>
        </p:nvSpPr>
        <p:spPr>
          <a:xfrm>
            <a:off x="521207" y="448056"/>
            <a:ext cx="6877119" cy="640080"/>
          </a:xfrm>
        </p:spPr>
        <p:txBody>
          <a:bodyPr rtlCol="0" anchor="b" anchorCtr="0">
            <a:normAutofit/>
          </a:bodyPr>
          <a:lstStyle>
            <a:lvl1pPr>
              <a:defRPr sz="2800">
                <a:solidFill>
                  <a:schemeClr val="bg2">
                    <a:lumMod val="25000"/>
                  </a:schemeClr>
                </a:solidFill>
              </a:defRPr>
            </a:lvl1pPr>
          </a:lstStyle>
          <a:p>
            <a:pPr rtl="0"/>
            <a:r>
              <a:rPr lang="tr-TR" noProof="0" smtClean="0"/>
              <a:t>Asıl başlık stili için tıklatın</a:t>
            </a:r>
            <a:endParaRPr lang="tr-TR" noProof="0" dirty="0"/>
          </a:p>
        </p:txBody>
      </p:sp>
      <p:sp>
        <p:nvSpPr>
          <p:cNvPr id="3" name="İçerik Yer Tutucusu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rtl="0">
              <a:lnSpc>
                <a:spcPct val="150000"/>
              </a:lnSpc>
              <a:spcBef>
                <a:spcPts val="1000"/>
              </a:spcBef>
              <a:spcAft>
                <a:spcPts val="1200"/>
              </a:spcAft>
              <a:buNone/>
            </a:pPr>
            <a:r>
              <a:rPr lang="tr-TR" noProof="0" smtClean="0"/>
              <a:t>Asıl metin stillerini düzenle</a:t>
            </a:r>
          </a:p>
          <a:p>
            <a:pPr marL="0" lvl="1" indent="0" rtl="0">
              <a:lnSpc>
                <a:spcPct val="150000"/>
              </a:lnSpc>
              <a:spcBef>
                <a:spcPts val="1000"/>
              </a:spcBef>
              <a:spcAft>
                <a:spcPts val="1200"/>
              </a:spcAft>
              <a:buNone/>
            </a:pPr>
            <a:r>
              <a:rPr lang="tr-TR" noProof="0" smtClean="0"/>
              <a:t>İkinci düzey</a:t>
            </a:r>
          </a:p>
          <a:p>
            <a:pPr marL="0" lvl="2" indent="0" rtl="0">
              <a:lnSpc>
                <a:spcPct val="150000"/>
              </a:lnSpc>
              <a:spcBef>
                <a:spcPts val="1000"/>
              </a:spcBef>
              <a:spcAft>
                <a:spcPts val="1200"/>
              </a:spcAft>
              <a:buNone/>
            </a:pPr>
            <a:r>
              <a:rPr lang="tr-TR" noProof="0" smtClean="0"/>
              <a:t>Üçüncü düzey</a:t>
            </a:r>
          </a:p>
          <a:p>
            <a:pPr marL="0" lvl="3" indent="0" rtl="0">
              <a:lnSpc>
                <a:spcPct val="150000"/>
              </a:lnSpc>
              <a:spcBef>
                <a:spcPts val="1000"/>
              </a:spcBef>
              <a:spcAft>
                <a:spcPts val="1200"/>
              </a:spcAft>
              <a:buNone/>
            </a:pPr>
            <a:r>
              <a:rPr lang="tr-TR" noProof="0" smtClean="0"/>
              <a:t>Dördüncü düzey</a:t>
            </a:r>
          </a:p>
          <a:p>
            <a:pPr marL="0" lvl="4" indent="0" rtl="0">
              <a:lnSpc>
                <a:spcPct val="150000"/>
              </a:lnSpc>
              <a:spcBef>
                <a:spcPts val="1000"/>
              </a:spcBef>
              <a:spcAft>
                <a:spcPts val="1200"/>
              </a:spcAft>
              <a:buNone/>
            </a:pPr>
            <a:r>
              <a:rPr lang="tr-TR" noProof="0" smtClean="0"/>
              <a:t>Beşinci düzey</a:t>
            </a:r>
            <a:endParaRPr lang="tr-TR" noProof="0" dirty="0"/>
          </a:p>
        </p:txBody>
      </p:sp>
      <p:sp>
        <p:nvSpPr>
          <p:cNvPr id="6" name="Tarih Yer Tutucusu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ED9464F8-01A7-49C8-98DE-0C82A8FBABAE}" type="datetime1">
              <a:rPr lang="tr-TR" smtClean="0">
                <a:solidFill>
                  <a:prstClr val="black">
                    <a:lumMod val="65000"/>
                    <a:lumOff val="35000"/>
                  </a:prstClr>
                </a:solidFill>
              </a:rPr>
              <a:pPr/>
              <a:t>18.03.2020</a:t>
            </a:fld>
            <a:endParaRPr lang="tr-TR" dirty="0">
              <a:solidFill>
                <a:prstClr val="black">
                  <a:lumMod val="65000"/>
                  <a:lumOff val="35000"/>
                </a:prstClr>
              </a:solidFill>
            </a:endParaRPr>
          </a:p>
        </p:txBody>
      </p:sp>
      <p:sp>
        <p:nvSpPr>
          <p:cNvPr id="7" name="Alt Bilgi Yer Tutucusu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tr-TR" dirty="0">
              <a:solidFill>
                <a:prstClr val="black">
                  <a:lumMod val="65000"/>
                  <a:lumOff val="35000"/>
                </a:prstClr>
              </a:solidFill>
            </a:endParaRPr>
          </a:p>
        </p:txBody>
      </p:sp>
      <p:sp>
        <p:nvSpPr>
          <p:cNvPr id="8" name="Slayt Numarası Yer Tutucusu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tr-TR" smtClean="0">
                <a:solidFill>
                  <a:prstClr val="black">
                    <a:lumMod val="65000"/>
                    <a:lumOff val="35000"/>
                  </a:prstClr>
                </a:solidFill>
              </a:rPr>
              <a:pPr/>
              <a:t>‹#›</a:t>
            </a:fld>
            <a:endParaRPr lang="tr-TR" dirty="0">
              <a:solidFill>
                <a:prstClr val="black">
                  <a:lumMod val="65000"/>
                  <a:lumOff val="35000"/>
                </a:prstClr>
              </a:solidFill>
            </a:endParaRPr>
          </a:p>
        </p:txBody>
      </p:sp>
    </p:spTree>
    <p:extLst>
      <p:ext uri="{BB962C8B-B14F-4D97-AF65-F5344CB8AC3E}">
        <p14:creationId xmlns:p14="http://schemas.microsoft.com/office/powerpoint/2010/main" val="31890102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Bölüm Üst Bilgisi">
    <p:spTree>
      <p:nvGrpSpPr>
        <p:cNvPr id="1" name=""/>
        <p:cNvGrpSpPr/>
        <p:nvPr/>
      </p:nvGrpSpPr>
      <p:grpSpPr>
        <a:xfrm>
          <a:off x="0" y="0"/>
          <a:ext cx="0" cy="0"/>
          <a:chOff x="0" y="0"/>
          <a:chExt cx="0" cy="0"/>
        </a:xfrm>
      </p:grpSpPr>
      <p:sp>
        <p:nvSpPr>
          <p:cNvPr id="9" name="Dikdörtgen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rtl="0"/>
            <a:endParaRPr lang="tr-TR" dirty="0">
              <a:solidFill>
                <a:prstClr val="white"/>
              </a:solidFill>
            </a:endParaRPr>
          </a:p>
        </p:txBody>
      </p:sp>
      <p:sp>
        <p:nvSpPr>
          <p:cNvPr id="10" name="Dikdörtgen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rtl="0"/>
            <a:endParaRPr lang="tr-TR" dirty="0">
              <a:solidFill>
                <a:prstClr val="white"/>
              </a:solidFill>
            </a:endParaRPr>
          </a:p>
        </p:txBody>
      </p:sp>
      <p:sp>
        <p:nvSpPr>
          <p:cNvPr id="2" name="Başlık 1"/>
          <p:cNvSpPr>
            <a:spLocks noGrp="1"/>
          </p:cNvSpPr>
          <p:nvPr>
            <p:ph type="title"/>
          </p:nvPr>
        </p:nvSpPr>
        <p:spPr>
          <a:xfrm>
            <a:off x="521208" y="1536192"/>
            <a:ext cx="9464040" cy="640080"/>
          </a:xfrm>
        </p:spPr>
        <p:txBody>
          <a:bodyPr rtlCol="0">
            <a:normAutofit/>
          </a:bodyPr>
          <a:lstStyle>
            <a:lvl1pPr>
              <a:defRPr sz="3600">
                <a:solidFill>
                  <a:schemeClr val="bg1"/>
                </a:solidFill>
              </a:defRPr>
            </a:lvl1pPr>
          </a:lstStyle>
          <a:p>
            <a:pPr rtl="0"/>
            <a:r>
              <a:rPr lang="tr-TR" noProof="0" smtClean="0"/>
              <a:t>Asıl başlık stili için tıklatın</a:t>
            </a:r>
            <a:endParaRPr lang="tr-TR" noProof="0" dirty="0"/>
          </a:p>
        </p:txBody>
      </p:sp>
      <p:sp>
        <p:nvSpPr>
          <p:cNvPr id="7" name="İçerik Yer Tutucusu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rtl="0">
              <a:lnSpc>
                <a:spcPct val="150000"/>
              </a:lnSpc>
              <a:spcBef>
                <a:spcPts val="1000"/>
              </a:spcBef>
              <a:spcAft>
                <a:spcPts val="1200"/>
              </a:spcAft>
              <a:buNone/>
            </a:pPr>
            <a:r>
              <a:rPr lang="tr-TR" noProof="0" smtClean="0"/>
              <a:t>Asıl metin stillerini düzenle</a:t>
            </a:r>
          </a:p>
          <a:p>
            <a:pPr marL="0" lvl="1" indent="0" rtl="0">
              <a:lnSpc>
                <a:spcPct val="150000"/>
              </a:lnSpc>
              <a:spcBef>
                <a:spcPts val="1000"/>
              </a:spcBef>
              <a:spcAft>
                <a:spcPts val="1200"/>
              </a:spcAft>
              <a:buNone/>
            </a:pPr>
            <a:r>
              <a:rPr lang="tr-TR" noProof="0" smtClean="0"/>
              <a:t>İkinci düzey</a:t>
            </a:r>
          </a:p>
          <a:p>
            <a:pPr marL="0" lvl="2" indent="0" rtl="0">
              <a:lnSpc>
                <a:spcPct val="150000"/>
              </a:lnSpc>
              <a:spcBef>
                <a:spcPts val="1000"/>
              </a:spcBef>
              <a:spcAft>
                <a:spcPts val="1200"/>
              </a:spcAft>
              <a:buNone/>
            </a:pPr>
            <a:r>
              <a:rPr lang="tr-TR" noProof="0" smtClean="0"/>
              <a:t>Üçüncü düzey</a:t>
            </a:r>
          </a:p>
          <a:p>
            <a:pPr marL="0" lvl="3" indent="0" rtl="0">
              <a:lnSpc>
                <a:spcPct val="150000"/>
              </a:lnSpc>
              <a:spcBef>
                <a:spcPts val="1000"/>
              </a:spcBef>
              <a:spcAft>
                <a:spcPts val="1200"/>
              </a:spcAft>
              <a:buNone/>
            </a:pPr>
            <a:r>
              <a:rPr lang="tr-TR" noProof="0" smtClean="0"/>
              <a:t>Dördüncü düzey</a:t>
            </a:r>
          </a:p>
          <a:p>
            <a:pPr marL="0" lvl="4" indent="0" rtl="0">
              <a:lnSpc>
                <a:spcPct val="150000"/>
              </a:lnSpc>
              <a:spcBef>
                <a:spcPts val="1000"/>
              </a:spcBef>
              <a:spcAft>
                <a:spcPts val="1200"/>
              </a:spcAft>
              <a:buNone/>
            </a:pPr>
            <a:r>
              <a:rPr lang="tr-TR" noProof="0" smtClean="0"/>
              <a:t>Beşinci düzey</a:t>
            </a:r>
            <a:endParaRPr lang="tr-TR" noProof="0" dirty="0"/>
          </a:p>
        </p:txBody>
      </p:sp>
    </p:spTree>
    <p:extLst>
      <p:ext uri="{BB962C8B-B14F-4D97-AF65-F5344CB8AC3E}">
        <p14:creationId xmlns:p14="http://schemas.microsoft.com/office/powerpoint/2010/main" val="3378189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theme" Target="../theme/theme2.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1B440EA-3656-40DA-8EE0-E077F76D70DF}" type="uaqdatetime1">
              <a:rPr lang="ar-SA" smtClean="0"/>
              <a:pPr/>
              <a:t>23/07/1441</a:t>
            </a:fld>
            <a:endParaRPr lang="ar-SA"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ar-SA"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13333A4-2EF1-4B79-B68C-AB20E66B4822}" type="slidenum">
              <a:rPr lang="ar-SA" smtClean="0"/>
              <a:pPr/>
              <a:t>‹#›</a:t>
            </a:fld>
            <a:endParaRPr lang="ar-SA" dirty="0"/>
          </a:p>
        </p:txBody>
      </p:sp>
      <p:sp>
        <p:nvSpPr>
          <p:cNvPr id="36" name="مستطيل 35"/>
          <p:cNvSpPr/>
          <p:nvPr userDrawn="1"/>
        </p:nvSpPr>
        <p:spPr bwMode="invGray">
          <a:xfrm>
            <a:off x="0" y="6492239"/>
            <a:ext cx="12188825" cy="3657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ar-SA" dirty="0">
              <a:cs typeface="+mn-cs"/>
            </a:endParaRPr>
          </a:p>
        </p:txBody>
      </p:sp>
    </p:spTree>
    <p:extLst>
      <p:ext uri="{BB962C8B-B14F-4D97-AF65-F5344CB8AC3E}">
        <p14:creationId xmlns:p14="http://schemas.microsoft.com/office/powerpoint/2010/main" val="4029321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rtl="0"/>
            <a:fld id="{31B440EA-3656-40DA-8EE0-E077F76D70DF}" type="uaqdatetime1">
              <a:rPr lang="ar-SA" smtClean="0">
                <a:solidFill>
                  <a:prstClr val="black">
                    <a:tint val="75000"/>
                  </a:prstClr>
                </a:solidFill>
              </a:rPr>
              <a:pPr defTabSz="457200" rtl="0"/>
              <a:t>23/07/1441</a:t>
            </a:fld>
            <a:endParaRPr lang="ar-SA" dirty="0">
              <a:solidFill>
                <a:prstClr val="black">
                  <a:tint val="75000"/>
                </a:prstClr>
              </a:solidFill>
            </a:endParaRP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rtl="0"/>
            <a:endParaRPr lang="ar-SA" dirty="0">
              <a:solidFill>
                <a:prstClr val="black">
                  <a:tint val="75000"/>
                </a:prstClr>
              </a:solidFill>
            </a:endParaRP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pPr defTabSz="457200" rtl="0"/>
            <a:fld id="{B13333A4-2EF1-4B79-B68C-AB20E66B4822}" type="slidenum">
              <a:rPr lang="ar-SA" smtClean="0"/>
              <a:pPr defTabSz="457200" rtl="0"/>
              <a:t>‹#›</a:t>
            </a:fld>
            <a:endParaRPr lang="ar-SA" dirty="0"/>
          </a:p>
        </p:txBody>
      </p:sp>
      <p:sp>
        <p:nvSpPr>
          <p:cNvPr id="36" name="مستطيل 35"/>
          <p:cNvSpPr/>
          <p:nvPr userDrawn="1"/>
        </p:nvSpPr>
        <p:spPr bwMode="invGray">
          <a:xfrm>
            <a:off x="0" y="6492239"/>
            <a:ext cx="12188825" cy="3657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457200"/>
            <a:endParaRPr lang="ar-SA" dirty="0">
              <a:solidFill>
                <a:prstClr val="white"/>
              </a:solidFill>
            </a:endParaRPr>
          </a:p>
        </p:txBody>
      </p:sp>
    </p:spTree>
    <p:extLst>
      <p:ext uri="{BB962C8B-B14F-4D97-AF65-F5344CB8AC3E}">
        <p14:creationId xmlns:p14="http://schemas.microsoft.com/office/powerpoint/2010/main" val="347187023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chart" Target="../charts/chart6.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مربع نص 5"/>
          <p:cNvSpPr txBox="1"/>
          <p:nvPr/>
        </p:nvSpPr>
        <p:spPr>
          <a:xfrm>
            <a:off x="767408" y="953344"/>
            <a:ext cx="7848872" cy="923330"/>
          </a:xfrm>
          <a:prstGeom prst="rect">
            <a:avLst/>
          </a:prstGeom>
          <a:noFill/>
        </p:spPr>
        <p:txBody>
          <a:bodyPr wrap="square" rtlCol="0">
            <a:spAutoFit/>
          </a:bodyPr>
          <a:lstStyle/>
          <a:p>
            <a:pPr algn="l" rtl="0"/>
            <a:r>
              <a:rPr lang="tr-TR" sz="5400" dirty="0">
                <a:solidFill>
                  <a:schemeClr val="bg1">
                    <a:lumMod val="85000"/>
                  </a:schemeClr>
                </a:solidFill>
                <a:latin typeface="Times New Roman" panose="02020603050405020304" pitchFamily="18" charset="0"/>
                <a:cs typeface="Times New Roman" panose="02020603050405020304" pitchFamily="18" charset="0"/>
              </a:rPr>
              <a:t>Kentleşmenin Özellikleri</a:t>
            </a:r>
            <a:endParaRPr lang="en-US" sz="5400" dirty="0">
              <a:solidFill>
                <a:schemeClr val="bg1">
                  <a:lumMod val="8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26596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عنصر نائب للمحتوى 8"/>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192000" cy="7509396"/>
          </a:xfrm>
        </p:spPr>
      </p:pic>
      <p:sp>
        <p:nvSpPr>
          <p:cNvPr id="10" name="مربع نص 9"/>
          <p:cNvSpPr txBox="1"/>
          <p:nvPr/>
        </p:nvSpPr>
        <p:spPr>
          <a:xfrm>
            <a:off x="1442368" y="116632"/>
            <a:ext cx="6399123" cy="830997"/>
          </a:xfrm>
          <a:prstGeom prst="rect">
            <a:avLst/>
          </a:prstGeom>
          <a:noFill/>
        </p:spPr>
        <p:txBody>
          <a:bodyPr wrap="square" rtlCol="0">
            <a:spAutoFit/>
          </a:bodyPr>
          <a:lstStyle/>
          <a:p>
            <a:pPr algn="l" rtl="0"/>
            <a:r>
              <a:rPr lang="tr-TR" sz="4800" dirty="0" smtClean="0">
                <a:solidFill>
                  <a:schemeClr val="bg2"/>
                </a:solidFill>
                <a:latin typeface="Times New Roman" panose="02020603050405020304" pitchFamily="18" charset="0"/>
                <a:cs typeface="Times New Roman" panose="02020603050405020304" pitchFamily="18" charset="0"/>
              </a:rPr>
              <a:t>Kent nedi</a:t>
            </a:r>
            <a:r>
              <a:rPr lang="en-US" sz="4800" dirty="0" smtClean="0">
                <a:solidFill>
                  <a:schemeClr val="bg2"/>
                </a:solidFill>
                <a:latin typeface="Times New Roman" panose="02020603050405020304" pitchFamily="18" charset="0"/>
                <a:cs typeface="Times New Roman" panose="02020603050405020304" pitchFamily="18" charset="0"/>
              </a:rPr>
              <a:t>r?</a:t>
            </a:r>
            <a:endParaRPr lang="en-US" sz="4800" dirty="0">
              <a:solidFill>
                <a:schemeClr val="bg2"/>
              </a:solidFill>
              <a:latin typeface="Times New Roman" panose="02020603050405020304" pitchFamily="18" charset="0"/>
              <a:cs typeface="Times New Roman" panose="02020603050405020304" pitchFamily="18" charset="0"/>
            </a:endParaRPr>
          </a:p>
        </p:txBody>
      </p:sp>
      <p:sp>
        <p:nvSpPr>
          <p:cNvPr id="11" name="مربع نص 10"/>
          <p:cNvSpPr txBox="1"/>
          <p:nvPr/>
        </p:nvSpPr>
        <p:spPr>
          <a:xfrm>
            <a:off x="1442368" y="947629"/>
            <a:ext cx="7632847" cy="1938992"/>
          </a:xfrm>
          <a:prstGeom prst="rect">
            <a:avLst/>
          </a:prstGeom>
          <a:noFill/>
        </p:spPr>
        <p:txBody>
          <a:bodyPr wrap="square" rtlCol="0">
            <a:spAutoFit/>
          </a:bodyPr>
          <a:lstStyle/>
          <a:p>
            <a:pPr algn="l"/>
            <a:r>
              <a:rPr lang="en-US" sz="2400" dirty="0" smtClean="0">
                <a:solidFill>
                  <a:schemeClr val="bg2"/>
                </a:solidFill>
                <a:latin typeface="Times New Roman" panose="02020603050405020304" pitchFamily="18" charset="0"/>
                <a:cs typeface="Times New Roman" panose="02020603050405020304" pitchFamily="18" charset="0"/>
              </a:rPr>
              <a:t>   </a:t>
            </a:r>
            <a:r>
              <a:rPr lang="tr-TR" sz="2400" dirty="0" smtClean="0">
                <a:solidFill>
                  <a:schemeClr val="bg2"/>
                </a:solidFill>
                <a:latin typeface="Times New Roman" panose="02020603050405020304" pitchFamily="18" charset="0"/>
                <a:cs typeface="Times New Roman" panose="02020603050405020304" pitchFamily="18" charset="0"/>
              </a:rPr>
              <a:t>Köy ve bucaktan büyük</a:t>
            </a:r>
            <a:r>
              <a:rPr lang="en-US" sz="2400" dirty="0" smtClean="0">
                <a:solidFill>
                  <a:schemeClr val="bg2"/>
                </a:solidFill>
                <a:latin typeface="Times New Roman" panose="02020603050405020304" pitchFamily="18" charset="0"/>
                <a:cs typeface="Times New Roman" panose="02020603050405020304" pitchFamily="18" charset="0"/>
              </a:rPr>
              <a:t> </a:t>
            </a:r>
            <a:r>
              <a:rPr lang="tr-TR" sz="2400" dirty="0" smtClean="0">
                <a:solidFill>
                  <a:schemeClr val="bg2"/>
                </a:solidFill>
                <a:latin typeface="Times New Roman" panose="02020603050405020304" pitchFamily="18" charset="0"/>
                <a:cs typeface="Times New Roman" panose="02020603050405020304" pitchFamily="18" charset="0"/>
              </a:rPr>
              <a:t>toplumsal yaşamın çoğunlukla sanayi ve ticarete dayandığı tarımsal üretimin çok az veya olmadığı büyük yerleşim birimidir.</a:t>
            </a:r>
          </a:p>
          <a:p>
            <a:pPr algn="l"/>
            <a:r>
              <a:rPr lang="tr-TR" sz="2400" dirty="0" smtClean="0">
                <a:solidFill>
                  <a:schemeClr val="bg2"/>
                </a:solidFill>
                <a:latin typeface="Times New Roman" panose="02020603050405020304" pitchFamily="18" charset="0"/>
                <a:cs typeface="Times New Roman" panose="02020603050405020304" pitchFamily="18" charset="0"/>
              </a:rPr>
              <a:t>442 Sayılı Köy Kanununa göre</a:t>
            </a:r>
            <a:r>
              <a:rPr lang="en-US" sz="2400" dirty="0" smtClean="0">
                <a:solidFill>
                  <a:schemeClr val="bg2"/>
                </a:solidFill>
                <a:latin typeface="Times New Roman" panose="02020603050405020304" pitchFamily="18" charset="0"/>
                <a:cs typeface="Times New Roman" panose="02020603050405020304" pitchFamily="18" charset="0"/>
              </a:rPr>
              <a:t>;</a:t>
            </a:r>
            <a:r>
              <a:rPr lang="tr-TR" sz="2400" dirty="0" smtClean="0">
                <a:solidFill>
                  <a:schemeClr val="bg2"/>
                </a:solidFill>
                <a:latin typeface="Times New Roman" panose="02020603050405020304" pitchFamily="18" charset="0"/>
                <a:cs typeface="Times New Roman" panose="02020603050405020304" pitchFamily="18" charset="0"/>
              </a:rPr>
              <a:t> Nüfusu 20.000 den çok olan yerleşim yerlerine kent de</a:t>
            </a:r>
            <a:r>
              <a:rPr lang="en-US" sz="2400" dirty="0" smtClean="0">
                <a:solidFill>
                  <a:schemeClr val="bg2"/>
                </a:solidFill>
                <a:latin typeface="Times New Roman" panose="02020603050405020304" pitchFamily="18" charset="0"/>
                <a:cs typeface="Times New Roman" panose="02020603050405020304" pitchFamily="18" charset="0"/>
              </a:rPr>
              <a:t>n</a:t>
            </a:r>
            <a:r>
              <a:rPr lang="tr-TR" sz="2400" dirty="0" smtClean="0">
                <a:solidFill>
                  <a:schemeClr val="bg2"/>
                </a:solidFill>
                <a:latin typeface="Times New Roman" panose="02020603050405020304" pitchFamily="18" charset="0"/>
                <a:cs typeface="Times New Roman" panose="02020603050405020304" pitchFamily="18" charset="0"/>
              </a:rPr>
              <a:t>ir.</a:t>
            </a:r>
            <a:endParaRPr lang="en-US" sz="2400"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2195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Effect transition="in" filter="fade">
                                      <p:cBhvr>
                                        <p:cTn id="13" dur="1000"/>
                                        <p:tgtEl>
                                          <p:spTgt spid="11">
                                            <p:txEl>
                                              <p:pRg st="0" end="0"/>
                                            </p:txEl>
                                          </p:spTgt>
                                        </p:tgtEl>
                                      </p:cBhvr>
                                    </p:animEffect>
                                    <p:anim calcmode="lin" valueType="num">
                                      <p:cBhvr>
                                        <p:cTn id="14"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1500"/>
                                  </p:stCondLst>
                                  <p:childTnLst>
                                    <p:set>
                                      <p:cBhvr>
                                        <p:cTn id="18" dur="1" fill="hold">
                                          <p:stCondLst>
                                            <p:cond delay="0"/>
                                          </p:stCondLst>
                                        </p:cTn>
                                        <p:tgtEl>
                                          <p:spTgt spid="11">
                                            <p:txEl>
                                              <p:pRg st="1" end="1"/>
                                            </p:txEl>
                                          </p:spTgt>
                                        </p:tgtEl>
                                        <p:attrNameLst>
                                          <p:attrName>style.visibility</p:attrName>
                                        </p:attrNameLst>
                                      </p:cBhvr>
                                      <p:to>
                                        <p:strVal val="visible"/>
                                      </p:to>
                                    </p:set>
                                    <p:animEffect transition="in" filter="fade">
                                      <p:cBhvr>
                                        <p:cTn id="19" dur="1000"/>
                                        <p:tgtEl>
                                          <p:spTgt spid="11">
                                            <p:txEl>
                                              <p:pRg st="1" end="1"/>
                                            </p:txEl>
                                          </p:spTgt>
                                        </p:tgtEl>
                                      </p:cBhvr>
                                    </p:animEffect>
                                    <p:anim calcmode="lin" valueType="num">
                                      <p:cBhvr>
                                        <p:cTn id="20"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03712" y="332656"/>
            <a:ext cx="7740352" cy="58052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812687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03712" y="332656"/>
            <a:ext cx="7934665" cy="59509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717032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664" y="188640"/>
            <a:ext cx="8676456" cy="60486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551485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35760" y="260648"/>
            <a:ext cx="7703840" cy="577788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137414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2592925" y="624110"/>
            <a:ext cx="8911687" cy="644650"/>
          </a:xfrm>
        </p:spPr>
        <p:txBody>
          <a:bodyPr/>
          <a:lstStyle/>
          <a:p>
            <a:r>
              <a:rPr lang="en-US" dirty="0" smtClean="0">
                <a:latin typeface="Times New Roman" panose="02020603050405020304" pitchFamily="18" charset="0"/>
                <a:cs typeface="Times New Roman" panose="02020603050405020304" pitchFamily="18" charset="0"/>
              </a:rPr>
              <a:t>K</a:t>
            </a:r>
            <a:r>
              <a:rPr lang="tr-TR" dirty="0" smtClean="0">
                <a:latin typeface="Times New Roman" panose="02020603050405020304" pitchFamily="18" charset="0"/>
                <a:cs typeface="Times New Roman" panose="02020603050405020304" pitchFamily="18" charset="0"/>
              </a:rPr>
              <a:t>ürsel Kentlerin Özellikleri</a:t>
            </a:r>
            <a:endParaRPr lang="en-US" dirty="0">
              <a:latin typeface="Times New Roman" panose="02020603050405020304" pitchFamily="18" charset="0"/>
              <a:cs typeface="Times New Roman" panose="02020603050405020304" pitchFamily="18" charset="0"/>
            </a:endParaRPr>
          </a:p>
        </p:txBody>
      </p:sp>
      <p:sp>
        <p:nvSpPr>
          <p:cNvPr id="4" name="عنصر نائب للمحتوى 3"/>
          <p:cNvSpPr>
            <a:spLocks noGrp="1"/>
          </p:cNvSpPr>
          <p:nvPr>
            <p:ph idx="1"/>
          </p:nvPr>
        </p:nvSpPr>
        <p:spPr>
          <a:xfrm>
            <a:off x="2589212" y="1412776"/>
            <a:ext cx="8915400" cy="4498446"/>
          </a:xfrm>
        </p:spPr>
        <p:txBody>
          <a:bodyPr>
            <a:normAutofit fontScale="92500" lnSpcReduction="10000"/>
          </a:bodyPr>
          <a:lstStyle/>
          <a:p>
            <a:r>
              <a:rPr lang="en-US" dirty="0" err="1" smtClean="0">
                <a:latin typeface="Times New Roman" panose="02020603050405020304" pitchFamily="18" charset="0"/>
                <a:cs typeface="Times New Roman" panose="02020603050405020304" pitchFamily="18" charset="0"/>
              </a:rPr>
              <a:t>Kürsel</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kentler</a:t>
            </a:r>
            <a:r>
              <a:rPr lang="en-US" dirty="0" smtClean="0">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sermayenin</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üretimin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kontrol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edildiği</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merkezlerdir</a:t>
            </a:r>
            <a:r>
              <a:rPr lang="en-US" dirty="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r>
              <a:rPr lang="en-US" dirty="0" err="1" smtClean="0">
                <a:latin typeface="Times New Roman" panose="02020603050405020304" pitchFamily="18" charset="0"/>
                <a:cs typeface="Times New Roman" panose="02020603050405020304" pitchFamily="18" charset="0"/>
              </a:rPr>
              <a:t>Kürsel</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kentler</a:t>
            </a:r>
            <a:r>
              <a:rPr lang="en-US" dirty="0" smtClean="0">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üretime</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ilişkin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buluş</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teknolojilerin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geliştirildiği</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merkezlerdir</a:t>
            </a:r>
            <a:r>
              <a:rPr lang="en-US" dirty="0" smtClean="0">
                <a:latin typeface="Times New Roman" panose="02020603050405020304" pitchFamily="18" charset="0"/>
                <a:cs typeface="Times New Roman" panose="02020603050405020304" pitchFamily="18" charset="0"/>
              </a:rPr>
              <a:t>.</a:t>
            </a:r>
          </a:p>
          <a:p>
            <a:r>
              <a:rPr lang="en-US" dirty="0" err="1" smtClean="0">
                <a:latin typeface="Times New Roman" panose="02020603050405020304" pitchFamily="18" charset="0"/>
                <a:cs typeface="Times New Roman" panose="02020603050405020304" pitchFamily="18" charset="0"/>
              </a:rPr>
              <a:t>Kürsel</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kentler</a:t>
            </a:r>
            <a:r>
              <a:rPr lang="en-US" dirty="0" smtClean="0">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bilgi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akış</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sistemlerinde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iletişim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teknolojilerinde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uzmanlaşmış</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merkezlerdir</a:t>
            </a:r>
            <a:r>
              <a:rPr lang="en-US" dirty="0" smtClean="0">
                <a:latin typeface="Times New Roman" panose="02020603050405020304" pitchFamily="18" charset="0"/>
                <a:cs typeface="Times New Roman" panose="02020603050405020304" pitchFamily="18" charset="0"/>
              </a:rPr>
              <a:t>.</a:t>
            </a:r>
          </a:p>
          <a:p>
            <a:r>
              <a:rPr lang="en-US" dirty="0" err="1" smtClean="0">
                <a:latin typeface="Times New Roman" panose="02020603050405020304" pitchFamily="18" charset="0"/>
                <a:cs typeface="Times New Roman" panose="02020603050405020304" pitchFamily="18" charset="0"/>
              </a:rPr>
              <a:t>Küresel</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kentler</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imalat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sektörünün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önemli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kısımının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desantralize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edildiği</a:t>
            </a:r>
            <a:r>
              <a:rPr lang="en-US" dirty="0" smtClean="0">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onun</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yerini</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dün</a:t>
            </a:r>
            <a:r>
              <a:rPr lang="tr-TR" dirty="0" smtClean="0">
                <a:latin typeface="Times New Roman" panose="02020603050405020304" pitchFamily="18" charset="0"/>
                <a:cs typeface="Times New Roman" panose="02020603050405020304" pitchFamily="18" charset="0"/>
              </a:rPr>
              <a:t>y</a:t>
            </a:r>
            <a:r>
              <a:rPr lang="en-US" dirty="0" smtClean="0">
                <a:latin typeface="Times New Roman" panose="02020603050405020304" pitchFamily="18" charset="0"/>
                <a:cs typeface="Times New Roman" panose="02020603050405020304" pitchFamily="18" charset="0"/>
              </a:rPr>
              <a:t>a </a:t>
            </a:r>
            <a:r>
              <a:rPr lang="en-US" dirty="0" err="1">
                <a:latin typeface="Times New Roman" panose="02020603050405020304" pitchFamily="18" charset="0"/>
                <a:cs typeface="Times New Roman" panose="02020603050405020304" pitchFamily="18" charset="0"/>
              </a:rPr>
              <a:t>ölçeğinde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iş</a:t>
            </a:r>
            <a:r>
              <a:rPr lang="en-US" dirty="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y</a:t>
            </a:r>
            <a:r>
              <a:rPr lang="en-US" dirty="0" err="1" smtClean="0">
                <a:latin typeface="Times New Roman" panose="02020603050405020304" pitchFamily="18" charset="0"/>
                <a:cs typeface="Times New Roman" panose="02020603050405020304" pitchFamily="18" charset="0"/>
              </a:rPr>
              <a:t>apan</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firmaların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dünya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ekonomisine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eden</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borsaları</a:t>
            </a:r>
            <a:r>
              <a:rPr lang="en-US" dirty="0" smtClean="0">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haberleşme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emlak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pazarlama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sigorta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şirketlerinin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yoğunlaştığı</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merkezlerdir</a:t>
            </a:r>
            <a:r>
              <a:rPr lang="tr-TR"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r>
              <a:rPr lang="en-US" dirty="0" err="1" smtClean="0">
                <a:latin typeface="Times New Roman" panose="02020603050405020304" pitchFamily="18" charset="0"/>
                <a:cs typeface="Times New Roman" panose="02020603050405020304" pitchFamily="18" charset="0"/>
              </a:rPr>
              <a:t>Kürsel</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kentler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uluslararası</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orgnaizasyonların</a:t>
            </a:r>
            <a:r>
              <a:rPr lang="en-US" dirty="0" smtClean="0">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finans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kurumlarının</a:t>
            </a:r>
            <a:r>
              <a:rPr lang="en-US" dirty="0" smtClean="0">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çok</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uluslu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ulus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ötesi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firmaların</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yönetim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faali</a:t>
            </a:r>
            <a:r>
              <a:rPr lang="tr-TR" dirty="0" smtClean="0">
                <a:latin typeface="Times New Roman" panose="02020603050405020304" pitchFamily="18" charset="0"/>
                <a:cs typeface="Times New Roman" panose="02020603050405020304" pitchFamily="18" charset="0"/>
              </a:rPr>
              <a:t>y</a:t>
            </a:r>
            <a:r>
              <a:rPr lang="en-US" dirty="0" err="1" smtClean="0">
                <a:latin typeface="Times New Roman" panose="02020603050405020304" pitchFamily="18" charset="0"/>
                <a:cs typeface="Times New Roman" panose="02020603050405020304" pitchFamily="18" charset="0"/>
              </a:rPr>
              <a:t>etlerinin</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yürütüldüğü</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merkezlerdir</a:t>
            </a:r>
            <a:r>
              <a:rPr lang="tr-TR"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r>
              <a:rPr lang="en-US" dirty="0" err="1" smtClean="0">
                <a:latin typeface="Times New Roman" panose="02020603050405020304" pitchFamily="18" charset="0"/>
                <a:cs typeface="Times New Roman" panose="02020603050405020304" pitchFamily="18" charset="0"/>
              </a:rPr>
              <a:t>Kürsel</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kentler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ulaşım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açısından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çok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kentle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kıyaslandığı</a:t>
            </a:r>
            <a:r>
              <a:rPr lang="en-US" dirty="0">
                <a:latin typeface="Times New Roman" panose="02020603050405020304" pitchFamily="18" charset="0"/>
                <a:cs typeface="Times New Roman" panose="02020603050405020304" pitchFamily="18" charset="0"/>
              </a:rPr>
              <a:t> zaman </a:t>
            </a:r>
            <a:r>
              <a:rPr lang="en-US" dirty="0" err="1">
                <a:latin typeface="Times New Roman" panose="02020603050405020304" pitchFamily="18" charset="0"/>
                <a:cs typeface="Times New Roman" panose="02020603050405020304" pitchFamily="18" charset="0"/>
              </a:rPr>
              <a:t>ulaşım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iletişim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ağları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yönünden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çok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üstünlüğe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sahip</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merkezlerdir</a:t>
            </a:r>
            <a:r>
              <a:rPr lang="tr-TR" dirty="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r>
              <a:rPr lang="en-US" dirty="0" err="1" smtClean="0">
                <a:latin typeface="Times New Roman" panose="02020603050405020304" pitchFamily="18" charset="0"/>
                <a:cs typeface="Times New Roman" panose="02020603050405020304" pitchFamily="18" charset="0"/>
              </a:rPr>
              <a:t>Kürsel</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kentsel</a:t>
            </a:r>
            <a:r>
              <a:rPr lang="en-US" dirty="0" smtClean="0">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bütünsel</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kapitalist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güç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ilişkilerinin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bağlı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olarak</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ekonomik</a:t>
            </a:r>
            <a:r>
              <a:rPr lang="en-US" dirty="0" smtClean="0">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politik</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kültürel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ilişkilerin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kontrol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edildiği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merkezlerdir</a:t>
            </a:r>
            <a:r>
              <a:rPr lang="en-US" dirty="0" smtClean="0">
                <a:latin typeface="Times New Roman" panose="02020603050405020304" pitchFamily="18" charset="0"/>
                <a:cs typeface="Times New Roman" panose="02020603050405020304" pitchFamily="18" charset="0"/>
              </a:rPr>
              <a:t>.</a:t>
            </a:r>
          </a:p>
          <a:p>
            <a:r>
              <a:rPr lang="en-US" dirty="0" err="1" smtClean="0">
                <a:latin typeface="Times New Roman" panose="02020603050405020304" pitchFamily="18" charset="0"/>
                <a:cs typeface="Times New Roman" panose="02020603050405020304" pitchFamily="18" charset="0"/>
              </a:rPr>
              <a:t>Kürsel</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kentler</a:t>
            </a:r>
            <a:r>
              <a:rPr lang="en-US" dirty="0" smtClean="0">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olağanüstü</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olaylara</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olimp</a:t>
            </a:r>
            <a:r>
              <a:rPr lang="tr-TR" dirty="0" smtClean="0">
                <a:latin typeface="Times New Roman" panose="02020603050405020304" pitchFamily="18" charset="0"/>
                <a:cs typeface="Times New Roman" panose="02020603050405020304" pitchFamily="18" charset="0"/>
              </a:rPr>
              <a:t>iy</a:t>
            </a:r>
            <a:r>
              <a:rPr lang="en-US" dirty="0" err="1" smtClean="0">
                <a:latin typeface="Times New Roman" panose="02020603050405020304" pitchFamily="18" charset="0"/>
                <a:cs typeface="Times New Roman" panose="02020603050405020304" pitchFamily="18" charset="0"/>
              </a:rPr>
              <a:t>atlar</a:t>
            </a:r>
            <a:r>
              <a:rPr lang="en-US" dirty="0" smtClean="0">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fuarlar</a:t>
            </a:r>
            <a:r>
              <a:rPr lang="en-US" dirty="0" smtClean="0">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kongreler</a:t>
            </a:r>
            <a:r>
              <a:rPr lang="en-US" dirty="0" smtClean="0">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konserler</a:t>
            </a:r>
            <a:r>
              <a:rPr lang="tr-TR" dirty="0" smtClean="0">
                <a:latin typeface="Times New Roman" panose="02020603050405020304" pitchFamily="18" charset="0"/>
                <a:cs typeface="Times New Roman" panose="02020603050405020304" pitchFamily="18" charset="0"/>
              </a:rPr>
              <a:t> v.b.</a:t>
            </a:r>
            <a:r>
              <a:rPr lang="en-US" dirty="0" smtClean="0">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ya</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önceden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sahipliği</a:t>
            </a:r>
            <a:r>
              <a:rPr lang="en-US" dirty="0">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yapmiş</a:t>
            </a:r>
            <a:r>
              <a:rPr lang="en-US">
                <a:latin typeface="Times New Roman" panose="02020603050405020304" pitchFamily="18" charset="0"/>
                <a:cs typeface="Times New Roman" panose="02020603050405020304" pitchFamily="18" charset="0"/>
              </a:rPr>
              <a:t> </a:t>
            </a:r>
            <a:r>
              <a:rPr lang="en-US" smtClean="0">
                <a:latin typeface="Times New Roman" panose="02020603050405020304" pitchFamily="18" charset="0"/>
                <a:cs typeface="Times New Roman" panose="02020603050405020304" pitchFamily="18" charset="0"/>
              </a:rPr>
              <a:t>yada </a:t>
            </a:r>
            <a:r>
              <a:rPr lang="en-US" dirty="0" err="1">
                <a:latin typeface="Times New Roman" panose="02020603050405020304" pitchFamily="18" charset="0"/>
                <a:cs typeface="Times New Roman" panose="02020603050405020304" pitchFamily="18" charset="0"/>
              </a:rPr>
              <a:t>ev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sahipliği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yapma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potansiyeli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yüksek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merkezlerdir</a:t>
            </a:r>
            <a:r>
              <a:rPr lang="en-US"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4000096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8171"/>
            <a:ext cx="12192000" cy="6858000"/>
          </a:xfrm>
          <a:prstGeom prst="rect">
            <a:avLst/>
          </a:prstGeom>
        </p:spPr>
      </p:pic>
      <p:sp>
        <p:nvSpPr>
          <p:cNvPr id="3" name="مربع نص 2"/>
          <p:cNvSpPr txBox="1"/>
          <p:nvPr/>
        </p:nvSpPr>
        <p:spPr>
          <a:xfrm>
            <a:off x="695400" y="404664"/>
            <a:ext cx="7632848" cy="646331"/>
          </a:xfrm>
          <a:prstGeom prst="rect">
            <a:avLst/>
          </a:prstGeom>
          <a:noFill/>
        </p:spPr>
        <p:txBody>
          <a:bodyPr wrap="square" rtlCol="0">
            <a:spAutoFit/>
          </a:bodyPr>
          <a:lstStyle/>
          <a:p>
            <a:pPr algn="l"/>
            <a:r>
              <a:rPr lang="en-US" sz="3600" dirty="0" smtClean="0">
                <a:solidFill>
                  <a:srgbClr val="FFFF00"/>
                </a:solidFill>
                <a:latin typeface="Times New Roman" panose="02020603050405020304" pitchFamily="18" charset="0"/>
                <a:cs typeface="Times New Roman" panose="02020603050405020304" pitchFamily="18" charset="0"/>
              </a:rPr>
              <a:t>Kent</a:t>
            </a:r>
            <a:r>
              <a:rPr lang="tr-TR" sz="3600" dirty="0" smtClean="0">
                <a:solidFill>
                  <a:srgbClr val="FFFF00"/>
                </a:solidFill>
                <a:latin typeface="Times New Roman" panose="02020603050405020304" pitchFamily="18" charset="0"/>
                <a:cs typeface="Times New Roman" panose="02020603050405020304" pitchFamily="18" charset="0"/>
              </a:rPr>
              <a:t>lerin özellikleri</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4" name="مربع نص 3"/>
          <p:cNvSpPr txBox="1"/>
          <p:nvPr/>
        </p:nvSpPr>
        <p:spPr>
          <a:xfrm>
            <a:off x="191344" y="1124744"/>
            <a:ext cx="7881388" cy="1015663"/>
          </a:xfrm>
          <a:prstGeom prst="rect">
            <a:avLst/>
          </a:prstGeom>
          <a:noFill/>
        </p:spPr>
        <p:txBody>
          <a:bodyPr wrap="none" rtlCol="0">
            <a:spAutoFit/>
          </a:bodyPr>
          <a:lstStyle/>
          <a:p>
            <a:r>
              <a:rPr lang="tr-TR" sz="2400" dirty="0" smtClean="0">
                <a:solidFill>
                  <a:schemeClr val="bg1"/>
                </a:solidFill>
                <a:latin typeface="Times New Roman" panose="02020603050405020304" pitchFamily="18" charset="0"/>
                <a:cs typeface="Times New Roman" panose="02020603050405020304" pitchFamily="18" charset="0"/>
              </a:rPr>
              <a:t>Nüfus </a:t>
            </a:r>
            <a:r>
              <a:rPr lang="tr-TR" sz="2400" dirty="0">
                <a:solidFill>
                  <a:schemeClr val="bg1"/>
                </a:solidFill>
                <a:latin typeface="Times New Roman" panose="02020603050405020304" pitchFamily="18" charset="0"/>
                <a:cs typeface="Times New Roman" panose="02020603050405020304" pitchFamily="18" charset="0"/>
              </a:rPr>
              <a:t>sayısı ve yoğunluğunun çok olduğu yerleşim yerleridir. </a:t>
            </a:r>
          </a:p>
          <a:p>
            <a:endParaRPr lang="tr-TR" dirty="0"/>
          </a:p>
          <a:p>
            <a:endParaRPr lang="en-US" dirty="0"/>
          </a:p>
        </p:txBody>
      </p:sp>
    </p:spTree>
    <p:extLst>
      <p:ext uri="{BB962C8B-B14F-4D97-AF65-F5344CB8AC3E}">
        <p14:creationId xmlns:p14="http://schemas.microsoft.com/office/powerpoint/2010/main" val="2958494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10425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13" y="0"/>
            <a:ext cx="12480032" cy="7020018"/>
          </a:xfrm>
          <a:prstGeom prst="rect">
            <a:avLst/>
          </a:prstGeom>
        </p:spPr>
      </p:pic>
      <p:sp>
        <p:nvSpPr>
          <p:cNvPr id="4" name="مربع نص 3"/>
          <p:cNvSpPr txBox="1"/>
          <p:nvPr/>
        </p:nvSpPr>
        <p:spPr>
          <a:xfrm>
            <a:off x="335360" y="404664"/>
            <a:ext cx="11514627" cy="1200329"/>
          </a:xfrm>
          <a:prstGeom prst="rect">
            <a:avLst/>
          </a:prstGeom>
          <a:noFill/>
        </p:spPr>
        <p:txBody>
          <a:bodyPr wrap="none" rtlCol="0">
            <a:spAutoFit/>
          </a:bodyPr>
          <a:lstStyle/>
          <a:p>
            <a:pPr algn="l"/>
            <a:r>
              <a:rPr lang="tr-TR" sz="2400" dirty="0" smtClean="0">
                <a:solidFill>
                  <a:schemeClr val="tx2">
                    <a:lumMod val="10000"/>
                  </a:schemeClr>
                </a:solidFill>
                <a:latin typeface="Times New Roman" panose="02020603050405020304" pitchFamily="18" charset="0"/>
                <a:cs typeface="Times New Roman" panose="02020603050405020304" pitchFamily="18" charset="0"/>
              </a:rPr>
              <a:t>Resmi </a:t>
            </a:r>
            <a:r>
              <a:rPr lang="tr-TR" sz="2400" dirty="0">
                <a:solidFill>
                  <a:schemeClr val="tx2">
                    <a:lumMod val="10000"/>
                  </a:schemeClr>
                </a:solidFill>
                <a:latin typeface="Times New Roman" panose="02020603050405020304" pitchFamily="18" charset="0"/>
                <a:cs typeface="Times New Roman" panose="02020603050405020304" pitchFamily="18" charset="0"/>
              </a:rPr>
              <a:t>ve ikincil ilişkilerin yaşandığı yerlerdir. Kişisel çıkarlar ön plandadır</a:t>
            </a:r>
            <a:r>
              <a:rPr lang="tr-TR" sz="2400" dirty="0" smtClean="0">
                <a:solidFill>
                  <a:schemeClr val="tx2">
                    <a:lumMod val="10000"/>
                  </a:schemeClr>
                </a:solidFill>
                <a:latin typeface="Times New Roman" panose="02020603050405020304" pitchFamily="18" charset="0"/>
                <a:cs typeface="Times New Roman" panose="02020603050405020304" pitchFamily="18" charset="0"/>
              </a:rPr>
              <a:t>.</a:t>
            </a:r>
          </a:p>
          <a:p>
            <a:pPr algn="l"/>
            <a:r>
              <a:rPr lang="tr-TR" sz="2400" dirty="0" smtClean="0">
                <a:solidFill>
                  <a:schemeClr val="tx2">
                    <a:lumMod val="10000"/>
                  </a:schemeClr>
                </a:solidFill>
                <a:latin typeface="Times New Roman" panose="02020603050405020304" pitchFamily="18" charset="0"/>
                <a:cs typeface="Times New Roman" panose="02020603050405020304" pitchFamily="18" charset="0"/>
              </a:rPr>
              <a:t>İlişkilerde </a:t>
            </a:r>
            <a:r>
              <a:rPr lang="tr-TR" sz="2400" dirty="0">
                <a:solidFill>
                  <a:schemeClr val="tx2">
                    <a:lumMod val="10000"/>
                  </a:schemeClr>
                </a:solidFill>
                <a:latin typeface="Times New Roman" panose="02020603050405020304" pitchFamily="18" charset="0"/>
                <a:cs typeface="Times New Roman" panose="02020603050405020304" pitchFamily="18" charset="0"/>
              </a:rPr>
              <a:t>dayanışma ve duygusallık ikinci plandadır</a:t>
            </a:r>
            <a:r>
              <a:rPr lang="tr-TR" sz="2400" dirty="0">
                <a:latin typeface="Times New Roman" panose="02020603050405020304" pitchFamily="18" charset="0"/>
                <a:cs typeface="Times New Roman" panose="02020603050405020304" pitchFamily="18" charset="0"/>
              </a:rPr>
              <a:t>. </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1243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652"/>
            <a:ext cx="12192000" cy="6858000"/>
          </a:xfrm>
          <a:prstGeom prst="rect">
            <a:avLst/>
          </a:prstGeom>
        </p:spPr>
      </p:pic>
      <p:sp>
        <p:nvSpPr>
          <p:cNvPr id="3" name="مربع نص 2"/>
          <p:cNvSpPr txBox="1"/>
          <p:nvPr/>
        </p:nvSpPr>
        <p:spPr>
          <a:xfrm>
            <a:off x="1199456" y="404664"/>
            <a:ext cx="9937104" cy="830997"/>
          </a:xfrm>
          <a:prstGeom prst="rect">
            <a:avLst/>
          </a:prstGeom>
          <a:noFill/>
        </p:spPr>
        <p:txBody>
          <a:bodyPr wrap="square" rtlCol="0">
            <a:spAutoFit/>
          </a:bodyPr>
          <a:lstStyle/>
          <a:p>
            <a:pPr algn="l"/>
            <a:r>
              <a:rPr lang="tr-TR" sz="2400" dirty="0" smtClean="0">
                <a:solidFill>
                  <a:srgbClr val="FFFF00"/>
                </a:solidFill>
                <a:latin typeface="Times New Roman" panose="02020603050405020304" pitchFamily="18" charset="0"/>
                <a:cs typeface="Times New Roman" panose="02020603050405020304" pitchFamily="18" charset="0"/>
              </a:rPr>
              <a:t>Kentler</a:t>
            </a:r>
            <a:r>
              <a:rPr lang="tr-TR" sz="2400" dirty="0">
                <a:solidFill>
                  <a:srgbClr val="FFFF00"/>
                </a:solidFill>
                <a:latin typeface="Times New Roman" panose="02020603050405020304" pitchFamily="18" charset="0"/>
                <a:cs typeface="Times New Roman" panose="02020603050405020304" pitchFamily="18" charset="0"/>
              </a:rPr>
              <a:t>, farklı kültürleri ve toplumsal sınıfları, grupları içine alan heterojen bir yapı gösterir</a:t>
            </a:r>
            <a:endParaRPr lang="en-US" sz="24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2017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8882"/>
            <a:ext cx="12192000" cy="6858000"/>
          </a:xfrm>
          <a:prstGeom prst="rect">
            <a:avLst/>
          </a:prstGeom>
        </p:spPr>
      </p:pic>
      <p:sp>
        <p:nvSpPr>
          <p:cNvPr id="3" name="مربع نص 2"/>
          <p:cNvSpPr txBox="1"/>
          <p:nvPr/>
        </p:nvSpPr>
        <p:spPr>
          <a:xfrm>
            <a:off x="4727848" y="2276872"/>
            <a:ext cx="3600400" cy="1384995"/>
          </a:xfrm>
          <a:prstGeom prst="rect">
            <a:avLst/>
          </a:prstGeom>
          <a:noFill/>
        </p:spPr>
        <p:txBody>
          <a:bodyPr wrap="square" rtlCol="0">
            <a:spAutoFit/>
          </a:bodyPr>
          <a:lstStyle/>
          <a:p>
            <a:pPr algn="l" rtl="0"/>
            <a:r>
              <a:rPr lang="tr-TR" sz="2800" dirty="0">
                <a:latin typeface="Times New Roman" panose="02020603050405020304" pitchFamily="18" charset="0"/>
                <a:cs typeface="Times New Roman" panose="02020603050405020304" pitchFamily="18" charset="0"/>
              </a:rPr>
              <a:t>Kentler toplumsal değişimin en hızlı olduğu yerlerdir.</a:t>
            </a:r>
          </a:p>
        </p:txBody>
      </p:sp>
    </p:spTree>
    <p:extLst>
      <p:ext uri="{BB962C8B-B14F-4D97-AF65-F5344CB8AC3E}">
        <p14:creationId xmlns:p14="http://schemas.microsoft.com/office/powerpoint/2010/main" val="1645557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title"/>
          </p:nvPr>
        </p:nvSpPr>
        <p:spPr>
          <a:xfrm>
            <a:off x="2927648" y="624110"/>
            <a:ext cx="8576964" cy="500634"/>
          </a:xfrm>
        </p:spPr>
        <p:txBody>
          <a:bodyPr>
            <a:normAutofit/>
          </a:bodyPr>
          <a:lstStyle/>
          <a:p>
            <a:r>
              <a:rPr lang="tr-TR" sz="2400" dirty="0" smtClean="0">
                <a:latin typeface="Times New Roman" panose="02020603050405020304" pitchFamily="18" charset="0"/>
                <a:cs typeface="Times New Roman" panose="02020603050405020304" pitchFamily="18" charset="0"/>
              </a:rPr>
              <a:t>Teknolojik </a:t>
            </a:r>
            <a:r>
              <a:rPr lang="tr-TR" sz="2400" dirty="0">
                <a:latin typeface="Times New Roman" panose="02020603050405020304" pitchFamily="18" charset="0"/>
                <a:cs typeface="Times New Roman" panose="02020603050405020304" pitchFamily="18" charset="0"/>
              </a:rPr>
              <a:t>ve bilimsel değişime kaynaklık eden </a:t>
            </a:r>
            <a:r>
              <a:rPr lang="tr-TR" sz="2400" dirty="0" smtClean="0">
                <a:latin typeface="Times New Roman" panose="02020603050405020304" pitchFamily="18" charset="0"/>
                <a:cs typeface="Times New Roman" panose="02020603050405020304" pitchFamily="18" charset="0"/>
              </a:rPr>
              <a:t>yerlerdir</a:t>
            </a:r>
            <a:endParaRPr lang="en-US" sz="2400" dirty="0">
              <a:latin typeface="Times New Roman" panose="02020603050405020304" pitchFamily="18" charset="0"/>
              <a:cs typeface="Times New Roman" panose="02020603050405020304" pitchFamily="18" charset="0"/>
            </a:endParaRPr>
          </a:p>
        </p:txBody>
      </p:sp>
      <p:pic>
        <p:nvPicPr>
          <p:cNvPr id="7" name="عنصر نائب للمحتوى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35560" y="1484784"/>
            <a:ext cx="8858619" cy="4543205"/>
          </a:xfrm>
        </p:spPr>
      </p:pic>
    </p:spTree>
    <p:extLst>
      <p:ext uri="{BB962C8B-B14F-4D97-AF65-F5344CB8AC3E}">
        <p14:creationId xmlns:p14="http://schemas.microsoft.com/office/powerpoint/2010/main" val="1766750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662"/>
            <a:ext cx="12192000" cy="6858000"/>
          </a:xfrm>
          <a:prstGeom prst="rect">
            <a:avLst/>
          </a:prstGeom>
        </p:spPr>
      </p:pic>
      <p:sp>
        <p:nvSpPr>
          <p:cNvPr id="3" name="مربع نص 2"/>
          <p:cNvSpPr txBox="1"/>
          <p:nvPr/>
        </p:nvSpPr>
        <p:spPr>
          <a:xfrm>
            <a:off x="191344" y="3861048"/>
            <a:ext cx="8928991" cy="1200329"/>
          </a:xfrm>
          <a:prstGeom prst="rect">
            <a:avLst/>
          </a:prstGeom>
          <a:noFill/>
        </p:spPr>
        <p:txBody>
          <a:bodyPr wrap="square" rtlCol="0">
            <a:spAutoFit/>
          </a:bodyPr>
          <a:lstStyle/>
          <a:p>
            <a:pPr algn="l"/>
            <a:r>
              <a:rPr lang="tr-TR" sz="3600" dirty="0" smtClean="0">
                <a:latin typeface="Times New Roman" panose="02020603050405020304" pitchFamily="18" charset="0"/>
                <a:cs typeface="Times New Roman" panose="02020603050405020304" pitchFamily="18" charset="0"/>
              </a:rPr>
              <a:t>Kentler </a:t>
            </a:r>
            <a:r>
              <a:rPr lang="tr-TR" sz="3600" dirty="0">
                <a:latin typeface="Times New Roman" panose="02020603050405020304" pitchFamily="18" charset="0"/>
                <a:cs typeface="Times New Roman" panose="02020603050405020304" pitchFamily="18" charset="0"/>
              </a:rPr>
              <a:t>eğitim-öğretim düzeyinin yüksek olduğu yerlerdir</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9627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16" y="0"/>
            <a:ext cx="12192000" cy="6858000"/>
          </a:xfrm>
          <a:prstGeom prst="rect">
            <a:avLst/>
          </a:prstGeom>
        </p:spPr>
      </p:pic>
      <p:sp>
        <p:nvSpPr>
          <p:cNvPr id="4" name="مربع نص 3"/>
          <p:cNvSpPr txBox="1"/>
          <p:nvPr/>
        </p:nvSpPr>
        <p:spPr>
          <a:xfrm>
            <a:off x="119336" y="116632"/>
            <a:ext cx="8184232" cy="830997"/>
          </a:xfrm>
          <a:prstGeom prst="rect">
            <a:avLst/>
          </a:prstGeom>
          <a:noFill/>
        </p:spPr>
        <p:txBody>
          <a:bodyPr wrap="square" rtlCol="0">
            <a:spAutoFit/>
          </a:bodyPr>
          <a:lstStyle/>
          <a:p>
            <a:pPr algn="l"/>
            <a:r>
              <a:rPr lang="tr-TR" sz="2400" dirty="0" smtClean="0">
                <a:latin typeface="Times New Roman" panose="02020603050405020304" pitchFamily="18" charset="0"/>
                <a:cs typeface="Times New Roman" panose="02020603050405020304" pitchFamily="18" charset="0"/>
              </a:rPr>
              <a:t>Kentler </a:t>
            </a:r>
            <a:r>
              <a:rPr lang="tr-TR" sz="2400" dirty="0">
                <a:latin typeface="Times New Roman" panose="02020603050405020304" pitchFamily="18" charset="0"/>
                <a:cs typeface="Times New Roman" panose="02020603050405020304" pitchFamily="18" charset="0"/>
              </a:rPr>
              <a:t>adli ve siyasi suçların fazla olduğu yerlerdir. İntihar ve boşanma oranı yüksek olan yerlerdir. </a:t>
            </a:r>
          </a:p>
        </p:txBody>
      </p:sp>
    </p:spTree>
    <p:extLst>
      <p:ext uri="{BB962C8B-B14F-4D97-AF65-F5344CB8AC3E}">
        <p14:creationId xmlns:p14="http://schemas.microsoft.com/office/powerpoint/2010/main" val="3275943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73768" cy="6858000"/>
          </a:xfrm>
          <a:prstGeom prst="rect">
            <a:avLst/>
          </a:prstGeom>
        </p:spPr>
      </p:pic>
      <p:sp>
        <p:nvSpPr>
          <p:cNvPr id="3" name="مربع نص 2"/>
          <p:cNvSpPr txBox="1"/>
          <p:nvPr/>
        </p:nvSpPr>
        <p:spPr>
          <a:xfrm>
            <a:off x="479376" y="751344"/>
            <a:ext cx="2474283" cy="2677656"/>
          </a:xfrm>
          <a:prstGeom prst="rect">
            <a:avLst/>
          </a:prstGeom>
          <a:noFill/>
        </p:spPr>
        <p:txBody>
          <a:bodyPr wrap="square" rtlCol="0">
            <a:spAutoFit/>
          </a:bodyPr>
          <a:lstStyle/>
          <a:p>
            <a:pPr algn="l" rtl="0"/>
            <a:r>
              <a:rPr lang="tr-TR" sz="2400" dirty="0" smtClean="0">
                <a:solidFill>
                  <a:srgbClr val="002060"/>
                </a:solidFill>
                <a:latin typeface="Times New Roman" panose="02020603050405020304" pitchFamily="18" charset="0"/>
                <a:cs typeface="Times New Roman" panose="02020603050405020304" pitchFamily="18" charset="0"/>
              </a:rPr>
              <a:t>Evlenmelerin </a:t>
            </a:r>
            <a:r>
              <a:rPr lang="tr-TR" sz="2400" dirty="0">
                <a:solidFill>
                  <a:srgbClr val="002060"/>
                </a:solidFill>
                <a:latin typeface="Times New Roman" panose="02020603050405020304" pitchFamily="18" charset="0"/>
                <a:cs typeface="Times New Roman" panose="02020603050405020304" pitchFamily="18" charset="0"/>
              </a:rPr>
              <a:t>daha geç yaşlarda olduğu ve </a:t>
            </a:r>
            <a:endParaRPr lang="en-US" sz="2400" dirty="0" smtClean="0">
              <a:solidFill>
                <a:srgbClr val="002060"/>
              </a:solidFill>
              <a:latin typeface="Times New Roman" panose="02020603050405020304" pitchFamily="18" charset="0"/>
              <a:cs typeface="Times New Roman" panose="02020603050405020304" pitchFamily="18" charset="0"/>
            </a:endParaRPr>
          </a:p>
          <a:p>
            <a:pPr algn="l" rtl="0"/>
            <a:r>
              <a:rPr lang="tr-TR" sz="2400" dirty="0" smtClean="0">
                <a:solidFill>
                  <a:srgbClr val="002060"/>
                </a:solidFill>
                <a:latin typeface="Times New Roman" panose="02020603050405020304" pitchFamily="18" charset="0"/>
                <a:cs typeface="Times New Roman" panose="02020603050405020304" pitchFamily="18" charset="0"/>
              </a:rPr>
              <a:t>doğumların </a:t>
            </a:r>
            <a:r>
              <a:rPr lang="tr-TR" sz="2400" dirty="0">
                <a:solidFill>
                  <a:srgbClr val="002060"/>
                </a:solidFill>
                <a:latin typeface="Times New Roman" panose="02020603050405020304" pitchFamily="18" charset="0"/>
                <a:cs typeface="Times New Roman" panose="02020603050405020304" pitchFamily="18" charset="0"/>
              </a:rPr>
              <a:t>daha çok denetlendiği yerlerdir. </a:t>
            </a:r>
          </a:p>
          <a:p>
            <a:pPr algn="l" rtl="0"/>
            <a:endParaRPr lang="en-US" sz="2400"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7539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مربع نص 2"/>
          <p:cNvSpPr txBox="1"/>
          <p:nvPr/>
        </p:nvSpPr>
        <p:spPr>
          <a:xfrm>
            <a:off x="407368" y="548680"/>
            <a:ext cx="8748870" cy="1231106"/>
          </a:xfrm>
          <a:prstGeom prst="rect">
            <a:avLst/>
          </a:prstGeom>
          <a:noFill/>
        </p:spPr>
        <p:txBody>
          <a:bodyPr wrap="none" rtlCol="0">
            <a:spAutoFit/>
          </a:bodyPr>
          <a:lstStyle/>
          <a:p>
            <a:pPr algn="l"/>
            <a:r>
              <a:rPr lang="tr-TR" sz="2800" dirty="0" smtClean="0">
                <a:solidFill>
                  <a:schemeClr val="bg1"/>
                </a:solidFill>
                <a:latin typeface="Times New Roman" panose="02020603050405020304" pitchFamily="18" charset="0"/>
                <a:cs typeface="Times New Roman" panose="02020603050405020304" pitchFamily="18" charset="0"/>
              </a:rPr>
              <a:t>Siyasi </a:t>
            </a:r>
            <a:r>
              <a:rPr lang="tr-TR" sz="2800" dirty="0">
                <a:solidFill>
                  <a:schemeClr val="bg1"/>
                </a:solidFill>
                <a:latin typeface="Times New Roman" panose="02020603050405020304" pitchFamily="18" charset="0"/>
                <a:cs typeface="Times New Roman" panose="02020603050405020304" pitchFamily="18" charset="0"/>
              </a:rPr>
              <a:t>ve ekonomik örgütlenmenin yoğun olduğu yerlerdir. </a:t>
            </a:r>
            <a:endParaRPr lang="en-US" sz="2800" dirty="0" smtClean="0">
              <a:solidFill>
                <a:schemeClr val="bg1"/>
              </a:solidFill>
              <a:latin typeface="Times New Roman" panose="02020603050405020304" pitchFamily="18" charset="0"/>
              <a:cs typeface="Times New Roman" panose="02020603050405020304" pitchFamily="18" charset="0"/>
            </a:endParaRPr>
          </a:p>
          <a:p>
            <a:pPr algn="l"/>
            <a:r>
              <a:rPr lang="tr-TR" sz="2800" dirty="0" smtClean="0">
                <a:solidFill>
                  <a:schemeClr val="bg1"/>
                </a:solidFill>
                <a:latin typeface="Times New Roman" panose="02020603050405020304" pitchFamily="18" charset="0"/>
                <a:cs typeface="Times New Roman" panose="02020603050405020304" pitchFamily="18" charset="0"/>
              </a:rPr>
              <a:t>Toplumsal </a:t>
            </a:r>
            <a:r>
              <a:rPr lang="tr-TR" sz="2800" dirty="0">
                <a:solidFill>
                  <a:schemeClr val="bg1"/>
                </a:solidFill>
                <a:latin typeface="Times New Roman" panose="02020603050405020304" pitchFamily="18" charset="0"/>
                <a:cs typeface="Times New Roman" panose="02020603050405020304" pitchFamily="18" charset="0"/>
              </a:rPr>
              <a:t>hareketliğin fazla olduğu yerlerdir. </a:t>
            </a:r>
          </a:p>
          <a:p>
            <a:pPr algn="l"/>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7283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4588884" y="116632"/>
            <a:ext cx="341760" cy="769441"/>
          </a:xfrm>
          <a:prstGeom prst="rect">
            <a:avLst/>
          </a:prstGeom>
          <a:noFill/>
        </p:spPr>
        <p:txBody>
          <a:bodyPr wrap="none" rtlCol="0">
            <a:spAutoFit/>
          </a:bodyPr>
          <a:lstStyle/>
          <a:p>
            <a:r>
              <a:rPr lang="tr-TR" sz="4400" dirty="0" smtClean="0"/>
              <a:t> </a:t>
            </a:r>
            <a:endParaRPr lang="en-US" sz="4000" dirty="0"/>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67065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72" y="0"/>
            <a:ext cx="12192000" cy="6858000"/>
          </a:xfrm>
          <a:prstGeom prst="rect">
            <a:avLst/>
          </a:prstGeom>
        </p:spPr>
      </p:pic>
    </p:spTree>
    <p:extLst>
      <p:ext uri="{BB962C8B-B14F-4D97-AF65-F5344CB8AC3E}">
        <p14:creationId xmlns:p14="http://schemas.microsoft.com/office/powerpoint/2010/main" val="676691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r>
              <a:rPr lang="tr-TR" dirty="0" smtClean="0">
                <a:latin typeface="Times New Roman" panose="02020603050405020304" pitchFamily="18" charset="0"/>
                <a:cs typeface="Times New Roman" panose="02020603050405020304" pitchFamily="18" charset="0"/>
              </a:rPr>
              <a:t>Kentleşme nedir?</a:t>
            </a:r>
            <a:endParaRPr lang="en-US" dirty="0">
              <a:latin typeface="Times New Roman" panose="02020603050405020304" pitchFamily="18" charset="0"/>
              <a:cs typeface="Times New Roman" panose="02020603050405020304" pitchFamily="18" charset="0"/>
            </a:endParaRPr>
          </a:p>
        </p:txBody>
      </p:sp>
      <p:sp>
        <p:nvSpPr>
          <p:cNvPr id="4" name="عنصر نائب للمحتوى 3"/>
          <p:cNvSpPr>
            <a:spLocks noGrp="1"/>
          </p:cNvSpPr>
          <p:nvPr>
            <p:ph idx="1"/>
          </p:nvPr>
        </p:nvSpPr>
        <p:spPr>
          <a:xfrm>
            <a:off x="2423592" y="1877865"/>
            <a:ext cx="8915400" cy="3777622"/>
          </a:xfrm>
        </p:spPr>
        <p:txBody>
          <a:bodyPr/>
          <a:lstStyle/>
          <a:p>
            <a:r>
              <a:rPr lang="tr-TR" dirty="0" smtClean="0">
                <a:latin typeface="Times New Roman" panose="02020603050405020304" pitchFamily="18" charset="0"/>
                <a:cs typeface="Times New Roman" panose="02020603050405020304" pitchFamily="18" charset="0"/>
              </a:rPr>
              <a:t>Kentleşmeyi</a:t>
            </a:r>
            <a:r>
              <a:rPr lang="tr-TR" dirty="0">
                <a:latin typeface="Times New Roman" panose="02020603050405020304" pitchFamily="18" charset="0"/>
                <a:cs typeface="Times New Roman" panose="02020603050405020304" pitchFamily="18" charset="0"/>
              </a:rPr>
              <a:t>, kent sayısının ve kentte yaşayan insanların sayısının artaması olark tanımlamak eski bir tanım olur.</a:t>
            </a:r>
          </a:p>
          <a:p>
            <a:r>
              <a:rPr lang="tr-TR" dirty="0">
                <a:latin typeface="Times New Roman" panose="02020603050405020304" pitchFamily="18" charset="0"/>
                <a:cs typeface="Times New Roman" panose="02020603050405020304" pitchFamily="18" charset="0"/>
              </a:rPr>
              <a:t>Kentleşmenin toplumdaki etkileri düşünüldüğünde şöyele </a:t>
            </a:r>
            <a:r>
              <a:rPr lang="tr-TR" dirty="0" smtClean="0">
                <a:latin typeface="Times New Roman" panose="02020603050405020304" pitchFamily="18" charset="0"/>
                <a:cs typeface="Times New Roman" panose="02020603050405020304" pitchFamily="18" charset="0"/>
              </a:rPr>
              <a:t>tanımlanabilir.</a:t>
            </a:r>
            <a:br>
              <a:rPr lang="tr-TR" dirty="0" smtClean="0">
                <a:latin typeface="Times New Roman" panose="02020603050405020304" pitchFamily="18" charset="0"/>
                <a:cs typeface="Times New Roman" panose="02020603050405020304" pitchFamily="18" charset="0"/>
              </a:rPr>
            </a:br>
            <a:r>
              <a:rPr lang="tr-TR" dirty="0" smtClean="0">
                <a:latin typeface="Times New Roman" panose="02020603050405020304" pitchFamily="18" charset="0"/>
                <a:cs typeface="Times New Roman" panose="02020603050405020304" pitchFamily="18" charset="0"/>
              </a:rPr>
              <a:t/>
            </a:r>
            <a:br>
              <a:rPr lang="tr-TR" dirty="0" smtClean="0">
                <a:latin typeface="Times New Roman" panose="02020603050405020304" pitchFamily="18" charset="0"/>
                <a:cs typeface="Times New Roman" panose="02020603050405020304" pitchFamily="18" charset="0"/>
              </a:rPr>
            </a:br>
            <a:r>
              <a:rPr lang="tr-TR" dirty="0" smtClean="0">
                <a:latin typeface="Times New Roman" panose="02020603050405020304" pitchFamily="18" charset="0"/>
                <a:cs typeface="Times New Roman" panose="02020603050405020304" pitchFamily="18" charset="0"/>
              </a:rPr>
              <a:t>Sanayileşme </a:t>
            </a:r>
            <a:r>
              <a:rPr lang="tr-TR" dirty="0">
                <a:latin typeface="Times New Roman" panose="02020603050405020304" pitchFamily="18" charset="0"/>
                <a:cs typeface="Times New Roman" panose="02020603050405020304" pitchFamily="18" charset="0"/>
              </a:rPr>
              <a:t>ve ekonomik gelişmeye bağlı olarak kent sayısının artması ve bügünkü kentlerin büymesi sonucunu doğuran, toplum yapısında artan oranda örgütlenme, iş bölümü ve uzmanlaşma yaratan insan davranış ve ilişkilerinde kentlere özgü değişiklerle yol açan bir nüfus birikim süreci.</a:t>
            </a:r>
            <a:endParaRPr lang="en-US" dirty="0">
              <a:latin typeface="Times New Roman" panose="02020603050405020304" pitchFamily="18" charset="0"/>
              <a:cs typeface="Times New Roman" panose="02020603050405020304" pitchFamily="18" charset="0"/>
            </a:endParaRPr>
          </a:p>
          <a:p>
            <a:endParaRPr lang="tr-TR" dirty="0" smtClean="0"/>
          </a:p>
          <a:p>
            <a:endParaRPr lang="en-US" dirty="0"/>
          </a:p>
        </p:txBody>
      </p:sp>
    </p:spTree>
    <p:extLst>
      <p:ext uri="{BB962C8B-B14F-4D97-AF65-F5344CB8AC3E}">
        <p14:creationId xmlns:p14="http://schemas.microsoft.com/office/powerpoint/2010/main" val="335437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wipe(down)">
                                      <p:cBhvr>
                                        <p:cTn id="13" dur="500"/>
                                        <p:tgtEl>
                                          <p:spTgt spid="4">
                                            <p:txEl>
                                              <p:pRg st="0" end="0"/>
                                            </p:txEl>
                                          </p:spTgt>
                                        </p:tgtEl>
                                      </p:cBhvr>
                                    </p:animEffect>
                                  </p:childTnLst>
                                </p:cTn>
                              </p:par>
                            </p:childTnLst>
                          </p:cTn>
                        </p:par>
                        <p:par>
                          <p:cTn id="14" fill="hold">
                            <p:stCondLst>
                              <p:cond delay="1500"/>
                            </p:stCondLst>
                            <p:childTnLst>
                              <p:par>
                                <p:cTn id="15" presetID="2" presetClass="entr" presetSubtype="4" fill="hold" nodeType="after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additive="base">
                                        <p:cTn id="1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30" y="-689173"/>
            <a:ext cx="12582925" cy="7570984"/>
          </a:xfrm>
          <a:prstGeom prst="rect">
            <a:avLst/>
          </a:prstGeom>
        </p:spPr>
      </p:pic>
    </p:spTree>
    <p:extLst>
      <p:ext uri="{BB962C8B-B14F-4D97-AF65-F5344CB8AC3E}">
        <p14:creationId xmlns:p14="http://schemas.microsoft.com/office/powerpoint/2010/main" val="3279673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2169013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tr-TR" dirty="0" smtClean="0">
                <a:latin typeface="Times New Roman" panose="02020603050405020304" pitchFamily="18" charset="0"/>
                <a:cs typeface="Times New Roman" panose="02020603050405020304" pitchFamily="18" charset="0"/>
              </a:rPr>
              <a:t>Kentleşme dönemleri;</a:t>
            </a:r>
            <a:endParaRPr lang="en-US" dirty="0">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p:txBody>
          <a:bodyPr>
            <a:normAutofit/>
          </a:bodyPr>
          <a:lstStyle/>
          <a:p>
            <a:r>
              <a:rPr lang="tr-TR" sz="2400" dirty="0" smtClean="0">
                <a:latin typeface="Times New Roman" panose="02020603050405020304" pitchFamily="18" charset="0"/>
                <a:cs typeface="Times New Roman" panose="02020603050405020304" pitchFamily="18" charset="0"/>
              </a:rPr>
              <a:t>1. Dönem – Durgun Yıllar</a:t>
            </a:r>
            <a:br>
              <a:rPr lang="tr-TR" sz="2400" dirty="0" smtClean="0">
                <a:latin typeface="Times New Roman" panose="02020603050405020304" pitchFamily="18" charset="0"/>
                <a:cs typeface="Times New Roman" panose="02020603050405020304" pitchFamily="18" charset="0"/>
              </a:rPr>
            </a:br>
            <a:r>
              <a:rPr lang="tr-TR" sz="2400" dirty="0" smtClean="0">
                <a:latin typeface="Times New Roman" panose="02020603050405020304" pitchFamily="18" charset="0"/>
                <a:cs typeface="Times New Roman" panose="02020603050405020304" pitchFamily="18" charset="0"/>
              </a:rPr>
              <a:t>1927 – 1950 yılları arasını kapsayan dönem.</a:t>
            </a:r>
          </a:p>
          <a:p>
            <a:r>
              <a:rPr lang="tr-TR" sz="2400" dirty="0" smtClean="0">
                <a:latin typeface="Times New Roman" panose="02020603050405020304" pitchFamily="18" charset="0"/>
                <a:cs typeface="Times New Roman" panose="02020603050405020304" pitchFamily="18" charset="0"/>
              </a:rPr>
              <a:t>2. </a:t>
            </a:r>
            <a:r>
              <a:rPr lang="tr-TR" sz="2400" dirty="0">
                <a:latin typeface="Times New Roman" panose="02020603050405020304" pitchFamily="18" charset="0"/>
                <a:cs typeface="Times New Roman" panose="02020603050405020304" pitchFamily="18" charset="0"/>
              </a:rPr>
              <a:t>Dönem – H</a:t>
            </a:r>
            <a:r>
              <a:rPr lang="tr-TR" sz="2400" dirty="0" smtClean="0">
                <a:latin typeface="Times New Roman" panose="02020603050405020304" pitchFamily="18" charset="0"/>
                <a:cs typeface="Times New Roman" panose="02020603050405020304" pitchFamily="18" charset="0"/>
              </a:rPr>
              <a:t>areketli Dönem</a:t>
            </a:r>
            <a:r>
              <a:rPr lang="tr-TR" sz="2400" dirty="0">
                <a:latin typeface="Times New Roman" panose="02020603050405020304" pitchFamily="18" charset="0"/>
                <a:cs typeface="Times New Roman" panose="02020603050405020304" pitchFamily="18" charset="0"/>
              </a:rPr>
              <a:t/>
            </a:r>
            <a:br>
              <a:rPr lang="tr-TR" sz="2400" dirty="0">
                <a:latin typeface="Times New Roman" panose="02020603050405020304" pitchFamily="18" charset="0"/>
                <a:cs typeface="Times New Roman" panose="02020603050405020304" pitchFamily="18" charset="0"/>
              </a:rPr>
            </a:br>
            <a:r>
              <a:rPr lang="tr-TR" sz="2400" dirty="0" smtClean="0">
                <a:latin typeface="Times New Roman" panose="02020603050405020304" pitchFamily="18" charset="0"/>
                <a:cs typeface="Times New Roman" panose="02020603050405020304" pitchFamily="18" charset="0"/>
              </a:rPr>
              <a:t>1950 </a:t>
            </a:r>
            <a:r>
              <a:rPr lang="tr-TR" sz="2400" dirty="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1985 </a:t>
            </a:r>
            <a:r>
              <a:rPr lang="tr-TR" sz="2400" dirty="0">
                <a:latin typeface="Times New Roman" panose="02020603050405020304" pitchFamily="18" charset="0"/>
                <a:cs typeface="Times New Roman" panose="02020603050405020304" pitchFamily="18" charset="0"/>
              </a:rPr>
              <a:t>yılları arasını kapsayan dönem.</a:t>
            </a:r>
            <a:endParaRPr lang="en-US" sz="2400" dirty="0">
              <a:latin typeface="Times New Roman" panose="02020603050405020304" pitchFamily="18" charset="0"/>
              <a:cs typeface="Times New Roman" panose="02020603050405020304" pitchFamily="18" charset="0"/>
            </a:endParaRPr>
          </a:p>
          <a:p>
            <a:r>
              <a:rPr lang="tr-TR" sz="2400" dirty="0">
                <a:latin typeface="Times New Roman" panose="02020603050405020304" pitchFamily="18" charset="0"/>
                <a:cs typeface="Times New Roman" panose="02020603050405020304" pitchFamily="18" charset="0"/>
              </a:rPr>
              <a:t>1. Dönem – </a:t>
            </a:r>
            <a:r>
              <a:rPr lang="tr-TR" sz="2400" dirty="0" smtClean="0">
                <a:latin typeface="Times New Roman" panose="02020603050405020304" pitchFamily="18" charset="0"/>
                <a:cs typeface="Times New Roman" panose="02020603050405020304" pitchFamily="18" charset="0"/>
              </a:rPr>
              <a:t>Dramatik ve Anomik Kentleşme Dönemi</a:t>
            </a:r>
            <a:r>
              <a:rPr lang="tr-TR" sz="2400" dirty="0">
                <a:latin typeface="Times New Roman" panose="02020603050405020304" pitchFamily="18" charset="0"/>
                <a:cs typeface="Times New Roman" panose="02020603050405020304" pitchFamily="18" charset="0"/>
              </a:rPr>
              <a:t/>
            </a:r>
            <a:br>
              <a:rPr lang="tr-TR" sz="2400" dirty="0">
                <a:latin typeface="Times New Roman" panose="02020603050405020304" pitchFamily="18" charset="0"/>
                <a:cs typeface="Times New Roman" panose="02020603050405020304" pitchFamily="18" charset="0"/>
              </a:rPr>
            </a:br>
            <a:r>
              <a:rPr lang="tr-TR" sz="2400" dirty="0" smtClean="0">
                <a:latin typeface="Times New Roman" panose="02020603050405020304" pitchFamily="18" charset="0"/>
                <a:cs typeface="Times New Roman" panose="02020603050405020304" pitchFamily="18" charset="0"/>
              </a:rPr>
              <a:t>1985 </a:t>
            </a:r>
            <a:r>
              <a:rPr lang="tr-TR" sz="2400" dirty="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1997 </a:t>
            </a:r>
            <a:r>
              <a:rPr lang="tr-TR" sz="2400" dirty="0">
                <a:latin typeface="Times New Roman" panose="02020603050405020304" pitchFamily="18" charset="0"/>
                <a:cs typeface="Times New Roman" panose="02020603050405020304" pitchFamily="18" charset="0"/>
              </a:rPr>
              <a:t>yılları arasını kapsayan dönem</a:t>
            </a:r>
            <a:r>
              <a:rPr lang="tr-TR"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1344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72083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title"/>
          </p:nvPr>
        </p:nvSpPr>
        <p:spPr>
          <a:xfrm>
            <a:off x="2207568" y="260648"/>
            <a:ext cx="8911687" cy="1280890"/>
          </a:xfrm>
        </p:spPr>
        <p:txBody>
          <a:bodyPr/>
          <a:lstStyle/>
          <a:p>
            <a:r>
              <a:rPr lang="tr-TR" dirty="0" smtClean="0">
                <a:latin typeface="Times New Roman" panose="02020603050405020304" pitchFamily="18" charset="0"/>
                <a:cs typeface="Times New Roman" panose="02020603050405020304" pitchFamily="18" charset="0"/>
              </a:rPr>
              <a:t>Göç etmek bazı sepebleri şöyle sıralayabiliriz;</a:t>
            </a:r>
            <a:endParaRPr lang="en-US" dirty="0">
              <a:latin typeface="Times New Roman" panose="02020603050405020304" pitchFamily="18" charset="0"/>
              <a:cs typeface="Times New Roman" panose="02020603050405020304" pitchFamily="18" charset="0"/>
            </a:endParaRPr>
          </a:p>
        </p:txBody>
      </p:sp>
      <p:sp>
        <p:nvSpPr>
          <p:cNvPr id="6" name="عنصر نائب للمحتوى 5"/>
          <p:cNvSpPr>
            <a:spLocks noGrp="1"/>
          </p:cNvSpPr>
          <p:nvPr>
            <p:ph idx="1"/>
          </p:nvPr>
        </p:nvSpPr>
        <p:spPr>
          <a:xfrm>
            <a:off x="839416" y="1541538"/>
            <a:ext cx="11233248" cy="3781427"/>
          </a:xfrm>
        </p:spPr>
        <p:txBody>
          <a:bodyPr>
            <a:noAutofit/>
          </a:bodyPr>
          <a:lstStyle/>
          <a:p>
            <a:r>
              <a:rPr lang="tr-TR" sz="2000" dirty="0" smtClean="0"/>
              <a:t>Dini mekanlar var olduğu şehirler ve ülkeler </a:t>
            </a:r>
            <a:r>
              <a:rPr lang="tr-TR" sz="2000" dirty="0"/>
              <a:t>nüfüs </a:t>
            </a:r>
            <a:r>
              <a:rPr lang="tr-TR" sz="2000" dirty="0" smtClean="0"/>
              <a:t>yoğunluğu gözlenebilir Meka, Alküds, Vatikan, Hindistan v.b.</a:t>
            </a:r>
          </a:p>
          <a:p>
            <a:r>
              <a:rPr lang="tr-TR" sz="2000" dirty="0"/>
              <a:t>Ticaret faaliyetleri ve madenler ,insanların geçim kaynaklarından birisi de sanayi ve ticarettir. Bu nedenle geçinebilmek için insanlar sanayi kuruluşlarının olduğu yerlere göç ederler ve buraların nüfus yoğunluğu artar.</a:t>
            </a:r>
            <a:endParaRPr lang="tr-TR" sz="2000" b="1" dirty="0">
              <a:solidFill>
                <a:srgbClr val="92D050"/>
              </a:solidFill>
            </a:endParaRPr>
          </a:p>
          <a:p>
            <a:r>
              <a:rPr lang="tr-TR" sz="2000" dirty="0"/>
              <a:t>Artan ticaret ve turizm ulaşımı nüfus yoğunluğu için önemli kılan sebeplerdendir. Ulaşımın kolay olması insanlar açısından önemlidir. Bu nedenle nüfus daha çok ulaşım olanaklarının fazla olduğu yerlerde toplanmıştır.</a:t>
            </a:r>
          </a:p>
          <a:p>
            <a:r>
              <a:rPr lang="tr-TR" sz="2000" dirty="0"/>
              <a:t>Su hayatın kaynağıdır. Bu nedenle hayati açıdan önemli olan su kaynakları insanların o bölgelerde yoğunlaşmasını sağlamıştır. İnsanlar su kaynaklarının olduğu yerlerde toplanmıştır. Türkiye’de su sıkıntısı olmadığından bu madde çok fazla etkili olmasa da Mısır gibi ülkelerde insanlar Nil nehri kenarında toplanmıştır</a:t>
            </a:r>
            <a:r>
              <a:rPr lang="tr-TR" sz="2000" dirty="0" smtClean="0"/>
              <a:t>.</a:t>
            </a:r>
            <a:endParaRPr lang="tr-TR" sz="2000" dirty="0"/>
          </a:p>
        </p:txBody>
      </p:sp>
    </p:spTree>
    <p:extLst>
      <p:ext uri="{BB962C8B-B14F-4D97-AF65-F5344CB8AC3E}">
        <p14:creationId xmlns:p14="http://schemas.microsoft.com/office/powerpoint/2010/main" val="32011122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5092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مخطط 28"/>
          <p:cNvGraphicFramePr/>
          <p:nvPr>
            <p:extLst>
              <p:ext uri="{D42A27DB-BD31-4B8C-83A1-F6EECF244321}">
                <p14:modId xmlns:p14="http://schemas.microsoft.com/office/powerpoint/2010/main" val="2628640976"/>
              </p:ext>
            </p:extLst>
          </p:nvPr>
        </p:nvGraphicFramePr>
        <p:xfrm>
          <a:off x="0" y="0"/>
          <a:ext cx="12192000" cy="65253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94789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مخطط 8"/>
          <p:cNvGraphicFramePr/>
          <p:nvPr>
            <p:extLst>
              <p:ext uri="{D42A27DB-BD31-4B8C-83A1-F6EECF244321}">
                <p14:modId xmlns:p14="http://schemas.microsoft.com/office/powerpoint/2010/main" val="3013229847"/>
              </p:ext>
            </p:extLst>
          </p:nvPr>
        </p:nvGraphicFramePr>
        <p:xfrm>
          <a:off x="0" y="-35709"/>
          <a:ext cx="12192000" cy="65253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94828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مربع نص 4"/>
          <p:cNvSpPr txBox="1"/>
          <p:nvPr/>
        </p:nvSpPr>
        <p:spPr>
          <a:xfrm>
            <a:off x="3791744" y="476672"/>
            <a:ext cx="4147289" cy="646331"/>
          </a:xfrm>
          <a:prstGeom prst="rect">
            <a:avLst/>
          </a:prstGeom>
          <a:noFill/>
        </p:spPr>
        <p:txBody>
          <a:bodyPr wrap="none" rtlCol="0">
            <a:spAutoFit/>
          </a:bodyPr>
          <a:lstStyle/>
          <a:p>
            <a:pPr algn="ctr" rtl="0"/>
            <a:r>
              <a:rPr lang="tr-TR" sz="3600" dirty="0" smtClean="0">
                <a:solidFill>
                  <a:srgbClr val="002060"/>
                </a:solidFill>
                <a:latin typeface="Times New Roman" panose="02020603050405020304" pitchFamily="18" charset="0"/>
                <a:cs typeface="Times New Roman" panose="02020603050405020304" pitchFamily="18" charset="0"/>
              </a:rPr>
              <a:t>Kentleşme</a:t>
            </a:r>
            <a:r>
              <a:rPr lang="tr-TR" sz="3600" dirty="0" smtClean="0">
                <a:latin typeface="Times New Roman" panose="02020603050405020304" pitchFamily="18" charset="0"/>
                <a:cs typeface="Times New Roman" panose="02020603050405020304" pitchFamily="18" charset="0"/>
              </a:rPr>
              <a:t> </a:t>
            </a:r>
            <a:r>
              <a:rPr lang="tr-TR" sz="3600" dirty="0" smtClean="0">
                <a:solidFill>
                  <a:srgbClr val="002060"/>
                </a:solidFill>
                <a:latin typeface="Times New Roman" panose="02020603050405020304" pitchFamily="18" charset="0"/>
                <a:cs typeface="Times New Roman" panose="02020603050405020304" pitchFamily="18" charset="0"/>
              </a:rPr>
              <a:t>özellıklerı</a:t>
            </a:r>
            <a:endParaRPr lang="en-US" sz="36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0863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2495600" y="332656"/>
            <a:ext cx="8911687" cy="644650"/>
          </a:xfrm>
        </p:spPr>
        <p:txBody>
          <a:bodyPr/>
          <a:lstStyle/>
          <a:p>
            <a:r>
              <a:rPr lang="tr-TR" dirty="0" smtClean="0">
                <a:latin typeface="Times New Roman" panose="02020603050405020304" pitchFamily="18" charset="0"/>
                <a:cs typeface="Times New Roman" panose="02020603050405020304" pitchFamily="18" charset="0"/>
              </a:rPr>
              <a:t>GENEL ÖZELLİKLERİ</a:t>
            </a:r>
            <a:endParaRPr lang="en-US" dirty="0">
              <a:latin typeface="Times New Roman" panose="02020603050405020304" pitchFamily="18" charset="0"/>
              <a:cs typeface="Times New Roman" panose="02020603050405020304" pitchFamily="18" charset="0"/>
            </a:endParaRPr>
          </a:p>
        </p:txBody>
      </p:sp>
      <p:sp>
        <p:nvSpPr>
          <p:cNvPr id="4" name="عنصر نائب للمحتوى 3"/>
          <p:cNvSpPr>
            <a:spLocks noGrp="1"/>
          </p:cNvSpPr>
          <p:nvPr>
            <p:ph idx="1"/>
          </p:nvPr>
        </p:nvSpPr>
        <p:spPr>
          <a:xfrm>
            <a:off x="2351584" y="1124744"/>
            <a:ext cx="8915400" cy="3777622"/>
          </a:xfrm>
        </p:spPr>
        <p:txBody>
          <a:bodyPr>
            <a:noAutofit/>
          </a:bodyPr>
          <a:lstStyle/>
          <a:p>
            <a:r>
              <a:rPr lang="en-US" sz="3000" dirty="0" err="1" smtClean="0">
                <a:latin typeface="Times New Roman" panose="02020603050405020304" pitchFamily="18" charset="0"/>
                <a:cs typeface="Times New Roman" panose="02020603050405020304" pitchFamily="18" charset="0"/>
              </a:rPr>
              <a:t>Kentleşme</a:t>
            </a:r>
            <a:r>
              <a:rPr lang="en-US" sz="3000" dirty="0" smtClean="0">
                <a:latin typeface="Times New Roman" panose="02020603050405020304" pitchFamily="18" charset="0"/>
                <a:cs typeface="Times New Roman" panose="02020603050405020304" pitchFamily="18" charset="0"/>
              </a:rPr>
              <a:t>,</a:t>
            </a:r>
            <a:r>
              <a:rPr lang="tr-TR" sz="3000" dirty="0" smtClean="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demografik</a:t>
            </a:r>
            <a:r>
              <a:rPr lang="en-US" sz="3000" dirty="0" smtClean="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ve</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sosyolojik</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bir</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süreç</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olduğu</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kadar</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yönetsel</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bir</a:t>
            </a:r>
            <a:r>
              <a:rPr lang="en-US" sz="3000" dirty="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süreçtir</a:t>
            </a:r>
            <a:r>
              <a:rPr lang="tr-TR" sz="3000" dirty="0" smtClean="0">
                <a:latin typeface="Times New Roman" panose="02020603050405020304" pitchFamily="18" charset="0"/>
                <a:cs typeface="Times New Roman" panose="02020603050405020304" pitchFamily="18" charset="0"/>
              </a:rPr>
              <a:t>.</a:t>
            </a:r>
          </a:p>
          <a:p>
            <a:r>
              <a:rPr lang="en-US" sz="3000" dirty="0" err="1" smtClean="0">
                <a:latin typeface="Times New Roman" panose="02020603050405020304" pitchFamily="18" charset="0"/>
                <a:cs typeface="Times New Roman" panose="02020603050405020304" pitchFamily="18" charset="0"/>
              </a:rPr>
              <a:t>Genel</a:t>
            </a:r>
            <a:r>
              <a:rPr lang="en-US" sz="3000" dirty="0" smtClean="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işlevi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ülke</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düzeyinde</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hukuku</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egemen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kılmak</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ve</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düzeni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sağlamak</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olan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devletin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hızlı</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kentleşmenin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doğuracağı</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sorunları</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çözmek</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için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kent</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düzeyindeki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yönetim</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işlevleri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ve</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örgütlenme</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arasında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yatay</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ve</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dikey</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ilişkileri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düzenlenmesi</a:t>
            </a:r>
            <a:r>
              <a:rPr lang="en-US" sz="3000" dirty="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önemlidir</a:t>
            </a:r>
            <a:r>
              <a:rPr lang="tr-TR" sz="3000" dirty="0" smtClean="0">
                <a:latin typeface="Times New Roman" panose="02020603050405020304" pitchFamily="18" charset="0"/>
                <a:cs typeface="Times New Roman" panose="02020603050405020304" pitchFamily="18" charset="0"/>
              </a:rPr>
              <a:t>.</a:t>
            </a:r>
          </a:p>
          <a:p>
            <a:r>
              <a:rPr lang="en-US" sz="3000" dirty="0" err="1" smtClean="0">
                <a:latin typeface="Times New Roman" panose="02020603050405020304" pitchFamily="18" charset="0"/>
                <a:cs typeface="Times New Roman" panose="02020603050405020304" pitchFamily="18" charset="0"/>
              </a:rPr>
              <a:t>Ekonomik</a:t>
            </a:r>
            <a:r>
              <a:rPr lang="en-US" sz="3000" dirty="0" smtClean="0">
                <a:latin typeface="Times New Roman" panose="02020603050405020304" pitchFamily="18" charset="0"/>
                <a:cs typeface="Times New Roman" panose="02020603050405020304" pitchFamily="18" charset="0"/>
              </a:rPr>
              <a:t>,</a:t>
            </a:r>
            <a:r>
              <a:rPr lang="tr-TR" sz="3000" dirty="0" smtClean="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sosyal,fiziki</a:t>
            </a:r>
            <a:r>
              <a:rPr lang="en-US" sz="3000" dirty="0" smtClean="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ve</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nüfus</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bakımınden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şekillenen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kentlerin</a:t>
            </a:r>
            <a:r>
              <a:rPr lang="en-US" sz="3000" dirty="0">
                <a:latin typeface="Times New Roman" panose="02020603050405020304" pitchFamily="18" charset="0"/>
                <a:cs typeface="Times New Roman" panose="02020603050405020304" pitchFamily="18" charset="0"/>
              </a:rPr>
              <a:t> hem </a:t>
            </a:r>
            <a:r>
              <a:rPr lang="en-US" sz="3000" dirty="0" err="1">
                <a:latin typeface="Times New Roman" panose="02020603050405020304" pitchFamily="18" charset="0"/>
                <a:cs typeface="Times New Roman" panose="02020603050405020304" pitchFamily="18" charset="0"/>
              </a:rPr>
              <a:t>kendilerine</a:t>
            </a:r>
            <a:r>
              <a:rPr lang="en-US" sz="3000" dirty="0">
                <a:latin typeface="Times New Roman" panose="02020603050405020304" pitchFamily="18" charset="0"/>
                <a:cs typeface="Times New Roman" panose="02020603050405020304" pitchFamily="18" charset="0"/>
              </a:rPr>
              <a:t> hem de </a:t>
            </a:r>
            <a:r>
              <a:rPr lang="en-US" sz="3000" dirty="0" err="1">
                <a:latin typeface="Times New Roman" panose="02020603050405020304" pitchFamily="18" charset="0"/>
                <a:cs typeface="Times New Roman" panose="02020603050405020304" pitchFamily="18" charset="0"/>
              </a:rPr>
              <a:t>ülkeye</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en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uygun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biçimi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almasi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yönetim</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işlevlerinin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bir</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arada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gerçekleşmesini</a:t>
            </a:r>
            <a:r>
              <a:rPr lang="en-US" sz="3000" dirty="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gerektirir</a:t>
            </a:r>
            <a:r>
              <a:rPr lang="tr-TR" sz="3000" dirty="0" smtClean="0">
                <a:latin typeface="Times New Roman" panose="02020603050405020304" pitchFamily="18" charset="0"/>
                <a:cs typeface="Times New Roman" panose="02020603050405020304" pitchFamily="18" charset="0"/>
              </a:rPr>
              <a:t>.</a:t>
            </a:r>
            <a:endParaRPr lang="en-US" sz="3000" dirty="0">
              <a:latin typeface="Times New Roman" panose="02020603050405020304" pitchFamily="18" charset="0"/>
              <a:cs typeface="Times New Roman" panose="02020603050405020304" pitchFamily="18" charset="0"/>
            </a:endParaRPr>
          </a:p>
          <a:p>
            <a:endParaRPr lang="en-US" sz="3000" dirty="0"/>
          </a:p>
        </p:txBody>
      </p:sp>
    </p:spTree>
    <p:extLst>
      <p:ext uri="{BB962C8B-B14F-4D97-AF65-F5344CB8AC3E}">
        <p14:creationId xmlns:p14="http://schemas.microsoft.com/office/powerpoint/2010/main" val="2529236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1000"/>
                                        <p:tgtEl>
                                          <p:spTgt spid="4">
                                            <p:txEl>
                                              <p:pRg st="0" end="0"/>
                                            </p:txEl>
                                          </p:spTgt>
                                        </p:tgtEl>
                                      </p:cBhvr>
                                    </p:animEffect>
                                    <p:anim calcmode="lin" valueType="num">
                                      <p:cBhvr>
                                        <p:cTn id="1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300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500"/>
                                        <p:tgtEl>
                                          <p:spTgt spid="4">
                                            <p:txEl>
                                              <p:pRg st="1" end="1"/>
                                            </p:txEl>
                                          </p:spTgt>
                                        </p:tgtEl>
                                      </p:cBhvr>
                                    </p:animEffect>
                                    <p:anim calcmode="lin" valueType="num">
                                      <p:cBhvr>
                                        <p:cTn id="20"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22" fill="hold">
                            <p:stCondLst>
                              <p:cond delay="5500"/>
                            </p:stCondLst>
                            <p:childTnLst>
                              <p:par>
                                <p:cTn id="23" presetID="2" presetClass="entr" presetSubtype="4" fill="hold" nodeType="afterEffect">
                                  <p:stCondLst>
                                    <p:cond delay="400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231051" cy="6878137"/>
          </a:xfrm>
          <a:prstGeom prst="rect">
            <a:avLst/>
          </a:prstGeom>
        </p:spPr>
      </p:pic>
      <p:sp>
        <p:nvSpPr>
          <p:cNvPr id="5" name="مستطيل 4"/>
          <p:cNvSpPr/>
          <p:nvPr/>
        </p:nvSpPr>
        <p:spPr>
          <a:xfrm>
            <a:off x="191344" y="707886"/>
            <a:ext cx="8064896" cy="1569660"/>
          </a:xfrm>
          <a:prstGeom prst="rect">
            <a:avLst/>
          </a:prstGeom>
        </p:spPr>
        <p:txBody>
          <a:bodyPr wrap="square">
            <a:spAutoFit/>
          </a:bodyPr>
          <a:lstStyle/>
          <a:p>
            <a:pPr algn="l"/>
            <a:r>
              <a:rPr lang="tr-TR" sz="2400" dirty="0" smtClean="0">
                <a:latin typeface="Times New Roman" panose="02020603050405020304" pitchFamily="18" charset="0"/>
                <a:cs typeface="Times New Roman" panose="02020603050405020304" pitchFamily="18" charset="0"/>
              </a:rPr>
              <a:t>  Oluşma </a:t>
            </a:r>
            <a:r>
              <a:rPr lang="tr-TR" sz="2400" dirty="0">
                <a:latin typeface="Times New Roman" panose="02020603050405020304" pitchFamily="18" charset="0"/>
                <a:cs typeface="Times New Roman" panose="02020603050405020304" pitchFamily="18" charset="0"/>
              </a:rPr>
              <a:t>biçimi nasıl olursa olsun kentleşme, </a:t>
            </a:r>
            <a:r>
              <a:rPr lang="tr-TR" sz="2400" dirty="0" smtClean="0">
                <a:latin typeface="Times New Roman" panose="02020603050405020304" pitchFamily="18" charset="0"/>
                <a:cs typeface="Times New Roman" panose="02020603050405020304" pitchFamily="18" charset="0"/>
              </a:rPr>
              <a:t>nüfusun   kentlerde yoğunlaştığı demografik bir süreçtir. . Bu dmografik nitelikli olay, nüfus artışı veya kırsal kesimden kentsel alanlara göç yoluyla gerçekleşir.</a:t>
            </a:r>
            <a:endParaRPr lang="tr-TR" sz="2400" dirty="0">
              <a:latin typeface="Times New Roman" panose="02020603050405020304" pitchFamily="18" charset="0"/>
              <a:cs typeface="Times New Roman" panose="02020603050405020304" pitchFamily="18" charset="0"/>
            </a:endParaRPr>
          </a:p>
        </p:txBody>
      </p:sp>
      <p:sp>
        <p:nvSpPr>
          <p:cNvPr id="6" name="مربع نص 5"/>
          <p:cNvSpPr txBox="1"/>
          <p:nvPr/>
        </p:nvSpPr>
        <p:spPr>
          <a:xfrm>
            <a:off x="191344" y="-35834"/>
            <a:ext cx="3312368" cy="707886"/>
          </a:xfrm>
          <a:prstGeom prst="rect">
            <a:avLst/>
          </a:prstGeom>
          <a:noFill/>
        </p:spPr>
        <p:txBody>
          <a:bodyPr wrap="square" rtlCol="0">
            <a:spAutoFit/>
          </a:bodyPr>
          <a:lstStyle/>
          <a:p>
            <a:pPr algn="l" rtl="0"/>
            <a:r>
              <a:rPr lang="tr-TR" sz="4000" dirty="0" smtClean="0">
                <a:solidFill>
                  <a:srgbClr val="002060"/>
                </a:solidFill>
                <a:latin typeface="Times New Roman" panose="02020603050405020304" pitchFamily="18" charset="0"/>
                <a:cs typeface="Times New Roman" panose="02020603050405020304" pitchFamily="18" charset="0"/>
              </a:rPr>
              <a:t>Süreç özelliği</a:t>
            </a:r>
            <a:endParaRPr lang="en-US" sz="40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6020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5626"/>
            <a:ext cx="12192000" cy="6858000"/>
          </a:xfrm>
          <a:prstGeom prst="rect">
            <a:avLst/>
          </a:prstGeom>
        </p:spPr>
      </p:pic>
      <p:sp>
        <p:nvSpPr>
          <p:cNvPr id="2" name="مربع نص 1"/>
          <p:cNvSpPr txBox="1"/>
          <p:nvPr/>
        </p:nvSpPr>
        <p:spPr>
          <a:xfrm>
            <a:off x="767408" y="404665"/>
            <a:ext cx="8064896" cy="830997"/>
          </a:xfrm>
          <a:prstGeom prst="rect">
            <a:avLst/>
          </a:prstGeom>
          <a:noFill/>
        </p:spPr>
        <p:txBody>
          <a:bodyPr wrap="square" rtlCol="0">
            <a:spAutoFit/>
          </a:bodyPr>
          <a:lstStyle/>
          <a:p>
            <a:pPr algn="l" rtl="0"/>
            <a:r>
              <a:rPr lang="tr-TR" sz="2400" dirty="0">
                <a:solidFill>
                  <a:srgbClr val="002060"/>
                </a:solidFill>
                <a:latin typeface="Times New Roman" panose="02020603050405020304" pitchFamily="18" charset="0"/>
                <a:cs typeface="Times New Roman" panose="02020603050405020304" pitchFamily="18" charset="0"/>
              </a:rPr>
              <a:t>Kentleşme, </a:t>
            </a:r>
            <a:r>
              <a:rPr lang="tr-TR" sz="2400" dirty="0" smtClean="0">
                <a:solidFill>
                  <a:srgbClr val="002060"/>
                </a:solidFill>
                <a:latin typeface="Times New Roman" panose="02020603050405020304" pitchFamily="18" charset="0"/>
                <a:cs typeface="Times New Roman" panose="02020603050405020304" pitchFamily="18" charset="0"/>
              </a:rPr>
              <a:t>kırsal istihdamın </a:t>
            </a:r>
            <a:r>
              <a:rPr lang="tr-TR" sz="2400" dirty="0">
                <a:solidFill>
                  <a:srgbClr val="002060"/>
                </a:solidFill>
                <a:latin typeface="Times New Roman" panose="02020603050405020304" pitchFamily="18" charset="0"/>
                <a:cs typeface="Times New Roman" panose="02020603050405020304" pitchFamily="18" charset="0"/>
              </a:rPr>
              <a:t>azalmasına ve </a:t>
            </a:r>
            <a:r>
              <a:rPr lang="tr-TR" sz="2400" dirty="0" smtClean="0">
                <a:solidFill>
                  <a:srgbClr val="002060"/>
                </a:solidFill>
                <a:latin typeface="Times New Roman" panose="02020603050405020304" pitchFamily="18" charset="0"/>
                <a:cs typeface="Times New Roman" panose="02020603050405020304" pitchFamily="18" charset="0"/>
              </a:rPr>
              <a:t>kentsel istihdam biçimlerinin </a:t>
            </a:r>
            <a:r>
              <a:rPr lang="tr-TR" sz="2400" dirty="0">
                <a:solidFill>
                  <a:srgbClr val="002060"/>
                </a:solidFill>
                <a:latin typeface="Times New Roman" panose="02020603050405020304" pitchFamily="18" charset="0"/>
                <a:cs typeface="Times New Roman" panose="02020603050405020304" pitchFamily="18" charset="0"/>
              </a:rPr>
              <a:t>ağırlık kazanmasına yol açmaktadır.</a:t>
            </a:r>
          </a:p>
        </p:txBody>
      </p:sp>
    </p:spTree>
    <p:extLst>
      <p:ext uri="{BB962C8B-B14F-4D97-AF65-F5344CB8AC3E}">
        <p14:creationId xmlns:p14="http://schemas.microsoft.com/office/powerpoint/2010/main" val="413155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مستطيل 3"/>
          <p:cNvSpPr/>
          <p:nvPr/>
        </p:nvSpPr>
        <p:spPr>
          <a:xfrm>
            <a:off x="191344" y="369530"/>
            <a:ext cx="6096000" cy="954107"/>
          </a:xfrm>
          <a:prstGeom prst="rect">
            <a:avLst/>
          </a:prstGeom>
        </p:spPr>
        <p:txBody>
          <a:bodyPr>
            <a:spAutoFit/>
          </a:bodyPr>
          <a:lstStyle/>
          <a:p>
            <a:pPr algn="l" rtl="0"/>
            <a:r>
              <a:rPr lang="tr-TR" sz="2800" dirty="0" smtClean="0">
                <a:solidFill>
                  <a:schemeClr val="bg2"/>
                </a:solidFill>
                <a:latin typeface="Times New Roman" panose="02020603050405020304" pitchFamily="18" charset="0"/>
                <a:cs typeface="Times New Roman" panose="02020603050405020304" pitchFamily="18" charset="0"/>
              </a:rPr>
              <a:t>Kentleşme</a:t>
            </a:r>
            <a:r>
              <a:rPr lang="tr-TR" sz="2800" dirty="0">
                <a:solidFill>
                  <a:schemeClr val="bg2"/>
                </a:solidFill>
                <a:latin typeface="Times New Roman" panose="02020603050405020304" pitchFamily="18" charset="0"/>
                <a:cs typeface="Times New Roman" panose="02020603050405020304" pitchFamily="18" charset="0"/>
              </a:rPr>
              <a:t>, fiziksel çevre ve yaşam koşullarında bir değişme yaratır.</a:t>
            </a:r>
          </a:p>
        </p:txBody>
      </p:sp>
    </p:spTree>
    <p:extLst>
      <p:ext uri="{BB962C8B-B14F-4D97-AF65-F5344CB8AC3E}">
        <p14:creationId xmlns:p14="http://schemas.microsoft.com/office/powerpoint/2010/main" val="2961763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2207606" y="404664"/>
            <a:ext cx="8911687" cy="932682"/>
          </a:xfrm>
        </p:spPr>
        <p:txBody>
          <a:bodyPr>
            <a:normAutofit fontScale="90000"/>
          </a:bodyPr>
          <a:lstStyle/>
          <a:p>
            <a:r>
              <a:rPr lang="tr-TR" dirty="0">
                <a:latin typeface="Times New Roman" panose="02020603050405020304" pitchFamily="18" charset="0"/>
                <a:cs typeface="Times New Roman" panose="02020603050405020304" pitchFamily="18" charset="0"/>
              </a:rPr>
              <a:t>Kentleşme, toplumsal değişme ve yeniden biçimlenme sürecidir.</a:t>
            </a:r>
            <a:endParaRPr lang="en-US" dirty="0"/>
          </a:p>
        </p:txBody>
      </p:sp>
      <p:pic>
        <p:nvPicPr>
          <p:cNvPr id="6" name="عنصر نائب للمحتوى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22288" y="1905000"/>
            <a:ext cx="9682324" cy="4168133"/>
          </a:xfrm>
        </p:spPr>
      </p:pic>
    </p:spTree>
    <p:extLst>
      <p:ext uri="{BB962C8B-B14F-4D97-AF65-F5344CB8AC3E}">
        <p14:creationId xmlns:p14="http://schemas.microsoft.com/office/powerpoint/2010/main" val="2887813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9536" y="1628800"/>
            <a:ext cx="8540149" cy="4791503"/>
          </a:xfrm>
          <a:prstGeom prst="rect">
            <a:avLst/>
          </a:prstGeom>
        </p:spPr>
      </p:pic>
      <p:sp>
        <p:nvSpPr>
          <p:cNvPr id="5" name="مربع نص 4"/>
          <p:cNvSpPr txBox="1"/>
          <p:nvPr/>
        </p:nvSpPr>
        <p:spPr>
          <a:xfrm>
            <a:off x="1940358" y="620688"/>
            <a:ext cx="9217024" cy="707886"/>
          </a:xfrm>
          <a:prstGeom prst="rect">
            <a:avLst/>
          </a:prstGeom>
          <a:noFill/>
        </p:spPr>
        <p:txBody>
          <a:bodyPr wrap="square" rtlCol="0">
            <a:spAutoFit/>
          </a:bodyPr>
          <a:lstStyle/>
          <a:p>
            <a:pPr algn="l" rtl="0"/>
            <a:r>
              <a:rPr lang="en-US" sz="2000" dirty="0" smtClean="0">
                <a:latin typeface="Times New Roman" panose="02020603050405020304" pitchFamily="18" charset="0"/>
                <a:cs typeface="Times New Roman" panose="02020603050405020304" pitchFamily="18" charset="0"/>
              </a:rPr>
              <a:t>Ail</a:t>
            </a:r>
            <a:r>
              <a:rPr lang="tr-TR" sz="2000" dirty="0" smtClean="0">
                <a:latin typeface="Times New Roman" panose="02020603050405020304" pitchFamily="18" charset="0"/>
                <a:cs typeface="Times New Roman" panose="02020603050405020304" pitchFamily="18" charset="0"/>
              </a:rPr>
              <a:t>e</a:t>
            </a:r>
            <a:r>
              <a:rPr lang="en-US" sz="2000" dirty="0" smtClean="0">
                <a:latin typeface="Times New Roman" panose="02020603050405020304" pitchFamily="18" charset="0"/>
                <a:cs typeface="Times New Roman" panose="02020603050405020304" pitchFamily="18" charset="0"/>
              </a:rPr>
              <a:t>de</a:t>
            </a:r>
            <a:r>
              <a:rPr lang="tr-TR"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k</a:t>
            </a:r>
            <a:r>
              <a:rPr lang="tr-TR" sz="2000" dirty="0">
                <a:latin typeface="Times New Roman" panose="02020603050405020304" pitchFamily="18" charset="0"/>
                <a:cs typeface="Times New Roman" panose="02020603050405020304" pitchFamily="18" charset="0"/>
              </a:rPr>
              <a:t>öklü değişimler olması </a:t>
            </a:r>
            <a:r>
              <a:rPr lang="tr-TR" sz="2000" dirty="0" smtClean="0">
                <a:latin typeface="Times New Roman" panose="02020603050405020304" pitchFamily="18" charset="0"/>
                <a:cs typeface="Times New Roman" panose="02020603050405020304" pitchFamily="18" charset="0"/>
              </a:rPr>
              <a:t>(ailenin </a:t>
            </a:r>
            <a:r>
              <a:rPr lang="tr-TR" sz="2000" dirty="0">
                <a:latin typeface="Times New Roman" panose="02020603050405020304" pitchFamily="18" charset="0"/>
                <a:cs typeface="Times New Roman" panose="02020603050405020304" pitchFamily="18" charset="0"/>
              </a:rPr>
              <a:t>üretim birimi olmaktan çıkması küçülmesi</a:t>
            </a:r>
            <a:r>
              <a:rPr lang="en-US" sz="2000" dirty="0" smtClean="0">
                <a:latin typeface="Times New Roman" panose="02020603050405020304" pitchFamily="18" charset="0"/>
                <a:cs typeface="Times New Roman" panose="02020603050405020304" pitchFamily="18" charset="0"/>
              </a:rPr>
              <a:t>,</a:t>
            </a:r>
            <a:r>
              <a:rPr lang="tr-TR" sz="2000" dirty="0" smtClean="0">
                <a:latin typeface="Times New Roman" panose="02020603050405020304" pitchFamily="18" charset="0"/>
                <a:cs typeface="Times New Roman" panose="02020603050405020304" pitchFamily="18" charset="0"/>
              </a:rPr>
              <a:t> k</a:t>
            </a:r>
            <a:r>
              <a:rPr lang="en-US" sz="2000" dirty="0" smtClean="0">
                <a:latin typeface="Times New Roman" panose="02020603050405020304" pitchFamily="18" charset="0"/>
                <a:cs typeface="Times New Roman" panose="02020603050405020304" pitchFamily="18" charset="0"/>
              </a:rPr>
              <a:t>ad</a:t>
            </a:r>
            <a:r>
              <a:rPr lang="tr-TR" sz="2000" dirty="0">
                <a:latin typeface="Times New Roman" panose="02020603050405020304" pitchFamily="18" charset="0"/>
                <a:cs typeface="Times New Roman" panose="02020603050405020304" pitchFamily="18" charset="0"/>
              </a:rPr>
              <a:t>ın çalışması </a:t>
            </a:r>
            <a:r>
              <a:rPr lang="en-US"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aile içinde demokratik tutumların yaygınlaşması </a:t>
            </a:r>
            <a:r>
              <a:rPr lang="tr-TR" sz="2000" dirty="0" smtClean="0">
                <a:latin typeface="Times New Roman" panose="02020603050405020304" pitchFamily="18" charset="0"/>
                <a:cs typeface="Times New Roman" panose="02020603050405020304" pitchFamily="18" charset="0"/>
              </a:rPr>
              <a:t>v.b).</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2132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وان 8"/>
          <p:cNvSpPr>
            <a:spLocks noGrp="1"/>
          </p:cNvSpPr>
          <p:nvPr>
            <p:ph type="title"/>
          </p:nvPr>
        </p:nvSpPr>
        <p:spPr>
          <a:xfrm>
            <a:off x="1919536" y="116632"/>
            <a:ext cx="8911687" cy="1008112"/>
          </a:xfrm>
        </p:spPr>
        <p:txBody>
          <a:bodyPr>
            <a:normAutofit/>
          </a:bodyPr>
          <a:lstStyle/>
          <a:p>
            <a:r>
              <a:rPr lang="tr-TR" sz="2400" dirty="0">
                <a:latin typeface="Times New Roman" panose="02020603050405020304" pitchFamily="18" charset="0"/>
                <a:cs typeface="Times New Roman" panose="02020603050405020304" pitchFamily="18" charset="0"/>
              </a:rPr>
              <a:t>İnsanlar arasında</a:t>
            </a:r>
            <a:r>
              <a:rPr lang="en-US" sz="2400" dirty="0">
                <a:latin typeface="Times New Roman" panose="02020603050405020304" pitchFamily="18" charset="0"/>
                <a:cs typeface="Times New Roman" panose="02020603050405020304" pitchFamily="18" charset="0"/>
              </a:rPr>
              <a:t> b</a:t>
            </a:r>
            <a:r>
              <a:rPr lang="tr-TR" sz="2400" dirty="0">
                <a:latin typeface="Times New Roman" panose="02020603050405020304" pitchFamily="18" charset="0"/>
                <a:cs typeface="Times New Roman" panose="02020603050405020304" pitchFamily="18" charset="0"/>
              </a:rPr>
              <a:t>irincil ilişiklern belirleyiciliğinin azalması ve</a:t>
            </a:r>
            <a:br>
              <a:rPr lang="tr-TR" sz="2400" dirty="0">
                <a:latin typeface="Times New Roman" panose="02020603050405020304" pitchFamily="18" charset="0"/>
                <a:cs typeface="Times New Roman" panose="02020603050405020304" pitchFamily="18" charset="0"/>
              </a:rPr>
            </a:br>
            <a:r>
              <a:rPr lang="tr-TR" sz="2400" dirty="0">
                <a:latin typeface="Times New Roman" panose="02020603050405020304" pitchFamily="18" charset="0"/>
                <a:cs typeface="Times New Roman" panose="02020603050405020304" pitchFamily="18" charset="0"/>
              </a:rPr>
              <a:t> ikincil ilişkilerin ön planda olması</a:t>
            </a:r>
            <a:r>
              <a:rPr lang="tr-TR" sz="2400" dirty="0" smtClean="0">
                <a:latin typeface="Times New Roman" panose="02020603050405020304" pitchFamily="18" charset="0"/>
                <a:cs typeface="Times New Roman" panose="02020603050405020304" pitchFamily="18" charset="0"/>
              </a:rPr>
              <a:t>.</a:t>
            </a:r>
            <a:endParaRPr lang="en-US" sz="2400" dirty="0"/>
          </a:p>
        </p:txBody>
      </p:sp>
      <p:sp>
        <p:nvSpPr>
          <p:cNvPr id="10" name="عنصر نائب للمحتوى 9"/>
          <p:cNvSpPr>
            <a:spLocks noGrp="1"/>
          </p:cNvSpPr>
          <p:nvPr>
            <p:ph idx="1"/>
          </p:nvPr>
        </p:nvSpPr>
        <p:spPr>
          <a:xfrm>
            <a:off x="1919536" y="1124744"/>
            <a:ext cx="10153128" cy="5184576"/>
          </a:xfrm>
        </p:spPr>
        <p:txBody>
          <a:bodyPr>
            <a:normAutofit/>
          </a:bodyPr>
          <a:lstStyle/>
          <a:p>
            <a:r>
              <a:rPr lang="tr-TR" sz="2200" dirty="0"/>
              <a:t>Birincil </a:t>
            </a:r>
            <a:r>
              <a:rPr lang="tr-TR" sz="2200" dirty="0" smtClean="0"/>
              <a:t>ilişkiler;</a:t>
            </a:r>
            <a:br>
              <a:rPr lang="tr-TR" sz="2200" dirty="0" smtClean="0"/>
            </a:br>
            <a:r>
              <a:rPr lang="tr-TR" sz="2200" dirty="0" smtClean="0"/>
              <a:t>Samimi </a:t>
            </a:r>
            <a:r>
              <a:rPr lang="tr-TR" sz="2200" dirty="0"/>
              <a:t>(dugusal), etkileşmenin güçlü olduğu </a:t>
            </a:r>
            <a:r>
              <a:rPr lang="tr-TR" sz="2200" dirty="0" smtClean="0"/>
              <a:t>ilişkileridir.</a:t>
            </a:r>
            <a:br>
              <a:rPr lang="tr-TR" sz="2200" dirty="0" smtClean="0"/>
            </a:br>
            <a:r>
              <a:rPr lang="tr-TR" sz="2200" dirty="0" smtClean="0"/>
              <a:t>Küçük gruplarda ve daha uzun süreli olarak gerçekleşir.</a:t>
            </a:r>
            <a:br>
              <a:rPr lang="tr-TR" sz="2200" dirty="0" smtClean="0"/>
            </a:br>
            <a:r>
              <a:rPr lang="tr-TR" sz="2200" dirty="0" smtClean="0"/>
              <a:t>İlişkilerde </a:t>
            </a:r>
            <a:r>
              <a:rPr lang="tr-TR" sz="2200" dirty="0"/>
              <a:t>yazılı kurall </a:t>
            </a:r>
            <a:r>
              <a:rPr lang="tr-TR" sz="2200" dirty="0" smtClean="0"/>
              <a:t>yoktur.</a:t>
            </a:r>
            <a:br>
              <a:rPr lang="tr-TR" sz="2200" dirty="0" smtClean="0"/>
            </a:br>
            <a:r>
              <a:rPr lang="tr-TR" sz="2200" dirty="0" smtClean="0"/>
              <a:t>Ailede</a:t>
            </a:r>
            <a:r>
              <a:rPr lang="tr-TR" sz="2200" dirty="0"/>
              <a:t>, arkadaşlar arasında görülen ilişkiler buna örnektir.</a:t>
            </a:r>
          </a:p>
          <a:p>
            <a:r>
              <a:rPr lang="tr-TR" sz="2200" dirty="0"/>
              <a:t>İkincil </a:t>
            </a:r>
            <a:r>
              <a:rPr lang="tr-TR" sz="2200" dirty="0" smtClean="0"/>
              <a:t>ilişkiler;</a:t>
            </a:r>
            <a:br>
              <a:rPr lang="tr-TR" sz="2200" dirty="0" smtClean="0"/>
            </a:br>
            <a:r>
              <a:rPr lang="tr-TR" sz="2200" dirty="0" smtClean="0"/>
              <a:t>Duygusal </a:t>
            </a:r>
            <a:r>
              <a:rPr lang="tr-TR" sz="2200" dirty="0"/>
              <a:t>yerine rasyonelliğin ön plana çıktığı ve etkilerşmenin zayif olduğu </a:t>
            </a:r>
            <a:r>
              <a:rPr lang="tr-TR" sz="2200" dirty="0" smtClean="0"/>
              <a:t>ilişkilerdir.</a:t>
            </a:r>
            <a:br>
              <a:rPr lang="tr-TR" sz="2200" dirty="0" smtClean="0"/>
            </a:br>
            <a:r>
              <a:rPr lang="tr-TR" sz="2200" dirty="0" smtClean="0"/>
              <a:t>Büyük </a:t>
            </a:r>
            <a:r>
              <a:rPr lang="tr-TR" sz="2200" dirty="0"/>
              <a:t>gruplarda ve daha kısa süreli </a:t>
            </a:r>
            <a:r>
              <a:rPr lang="tr-TR" sz="2200" dirty="0" smtClean="0"/>
              <a:t>gerçekleşir.</a:t>
            </a:r>
            <a:br>
              <a:rPr lang="tr-TR" sz="2200" dirty="0" smtClean="0"/>
            </a:br>
            <a:r>
              <a:rPr lang="tr-TR" sz="2200" dirty="0" smtClean="0"/>
              <a:t>İlişkilerde </a:t>
            </a:r>
            <a:r>
              <a:rPr lang="tr-TR" sz="2200" dirty="0"/>
              <a:t>yazılı kurallar </a:t>
            </a:r>
            <a:r>
              <a:rPr lang="tr-TR" sz="2200" dirty="0" smtClean="0"/>
              <a:t>egemendir.</a:t>
            </a:r>
            <a:br>
              <a:rPr lang="tr-TR" sz="2200" dirty="0" smtClean="0"/>
            </a:br>
            <a:r>
              <a:rPr lang="tr-TR" sz="2200" dirty="0" smtClean="0"/>
              <a:t>Orduda</a:t>
            </a:r>
            <a:r>
              <a:rPr lang="tr-TR" sz="2200" dirty="0"/>
              <a:t>, sendikalarda görülen ilişkiler buna örnektir</a:t>
            </a:r>
            <a:r>
              <a:rPr lang="tr-TR" sz="2200" dirty="0" smtClean="0"/>
              <a:t>.</a:t>
            </a:r>
            <a:endParaRPr lang="en-US" sz="2200" dirty="0"/>
          </a:p>
        </p:txBody>
      </p:sp>
    </p:spTree>
    <p:extLst>
      <p:ext uri="{BB962C8B-B14F-4D97-AF65-F5344CB8AC3E}">
        <p14:creationId xmlns:p14="http://schemas.microsoft.com/office/powerpoint/2010/main" val="3951368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92924" y="624110"/>
            <a:ext cx="8911687" cy="788666"/>
          </a:xfrm>
        </p:spPr>
        <p:txBody>
          <a:bodyPr>
            <a:normAutofit/>
          </a:bodyPr>
          <a:lstStyle/>
          <a:p>
            <a:r>
              <a:rPr lang="tr-TR" sz="2400" dirty="0" smtClean="0">
                <a:latin typeface="Times New Roman" panose="02020603050405020304" pitchFamily="18" charset="0"/>
                <a:cs typeface="Times New Roman" panose="02020603050405020304" pitchFamily="18" charset="0"/>
              </a:rPr>
              <a:t>İnsan,davranış </a:t>
            </a:r>
            <a:r>
              <a:rPr lang="tr-TR" sz="2400" dirty="0">
                <a:latin typeface="Times New Roman" panose="02020603050405020304" pitchFamily="18" charset="0"/>
                <a:cs typeface="Times New Roman" panose="02020603050405020304" pitchFamily="18" charset="0"/>
              </a:rPr>
              <a:t>ve ilişkilerinde kente özgü değişiklikler yaratır</a:t>
            </a:r>
            <a:r>
              <a:rPr lang="tr-TR"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pic>
        <p:nvPicPr>
          <p:cNvPr id="6" name="عنصر نائب للمحتوى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744072" y="1410866"/>
            <a:ext cx="4493047" cy="4493047"/>
          </a:xfrm>
        </p:spPr>
      </p:pic>
      <p:pic>
        <p:nvPicPr>
          <p:cNvPr id="8" name="عنصر نائب للمحتوى 7"/>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2135882" y="1412776"/>
            <a:ext cx="4499074" cy="4499074"/>
          </a:xfrm>
        </p:spPr>
      </p:pic>
    </p:spTree>
    <p:extLst>
      <p:ext uri="{BB962C8B-B14F-4D97-AF65-F5344CB8AC3E}">
        <p14:creationId xmlns:p14="http://schemas.microsoft.com/office/powerpoint/2010/main" val="3136578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2000"/>
                                        <p:tgtEl>
                                          <p:spTgt spid="8"/>
                                        </p:tgtEl>
                                      </p:cBhvr>
                                    </p:animEffect>
                                  </p:childTnLst>
                                </p:cTn>
                              </p:par>
                            </p:childTnLst>
                          </p:cTn>
                        </p:par>
                        <p:par>
                          <p:cTn id="14" fill="hold">
                            <p:stCondLst>
                              <p:cond delay="3000"/>
                            </p:stCondLst>
                            <p:childTnLst>
                              <p:par>
                                <p:cTn id="15" presetID="21" presetClass="entr" presetSubtype="1"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75520" y="188640"/>
            <a:ext cx="8911687" cy="572642"/>
          </a:xfrm>
        </p:spPr>
        <p:txBody>
          <a:bodyPr>
            <a:normAutofit fontScale="90000"/>
          </a:bodyPr>
          <a:lstStyle/>
          <a:p>
            <a:r>
              <a:rPr lang="tr-TR" dirty="0" smtClean="0">
                <a:latin typeface="Times New Roman" panose="02020603050405020304" pitchFamily="18" charset="0"/>
                <a:cs typeface="Times New Roman" panose="02020603050405020304" pitchFamily="18" charset="0"/>
              </a:rPr>
              <a:t>İnsanlar kendilerini </a:t>
            </a:r>
            <a:r>
              <a:rPr lang="en-US" dirty="0" smtClean="0">
                <a:latin typeface="Times New Roman" panose="02020603050405020304" pitchFamily="18" charset="0"/>
                <a:cs typeface="Times New Roman" panose="02020603050405020304" pitchFamily="18" charset="0"/>
              </a:rPr>
              <a:t>“b</a:t>
            </a:r>
            <a:r>
              <a:rPr lang="tr-TR" dirty="0" smtClean="0">
                <a:latin typeface="Times New Roman" panose="02020603050405020304" pitchFamily="18" charset="0"/>
                <a:cs typeface="Times New Roman" panose="02020603050405020304" pitchFamily="18" charset="0"/>
              </a:rPr>
              <a:t>irey</a:t>
            </a:r>
            <a:r>
              <a:rPr lang="en-US" dirty="0" smtClean="0">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olarak algılaması ve geliştirmesi</a:t>
            </a:r>
            <a:endParaRPr lang="en-US" dirty="0">
              <a:latin typeface="Times New Roman" panose="02020603050405020304" pitchFamily="18" charset="0"/>
              <a:cs typeface="Times New Roman" panose="02020603050405020304" pitchFamily="18" charset="0"/>
            </a:endParaRPr>
          </a:p>
        </p:txBody>
      </p:sp>
      <p:pic>
        <p:nvPicPr>
          <p:cNvPr id="9" name="عنصر نائب للمحتوى 8"/>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051199" y="1484785"/>
            <a:ext cx="6140176" cy="48965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عنصر نائب للمحتوى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392144" y="1700810"/>
            <a:ext cx="4673278" cy="4464494"/>
          </a:xfrm>
          <a:prstGeom prst="rect">
            <a:avLst/>
          </a:prstGeom>
          <a:ln>
            <a:noFill/>
          </a:ln>
          <a:effectLst>
            <a:softEdge rad="112500"/>
          </a:effectLst>
        </p:spPr>
      </p:pic>
    </p:spTree>
    <p:extLst>
      <p:ext uri="{BB962C8B-B14F-4D97-AF65-F5344CB8AC3E}">
        <p14:creationId xmlns:p14="http://schemas.microsoft.com/office/powerpoint/2010/main" val="1976071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childTnLst>
                          </p:cTn>
                        </p:par>
                        <p:par>
                          <p:cTn id="14" fill="hold">
                            <p:stCondLst>
                              <p:cond delay="3000"/>
                            </p:stCondLst>
                            <p:childTnLst>
                              <p:par>
                                <p:cTn id="15" presetID="22" presetClass="entr" presetSubtype="4"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وان 12"/>
          <p:cNvSpPr>
            <a:spLocks noGrp="1"/>
          </p:cNvSpPr>
          <p:nvPr>
            <p:ph type="title"/>
          </p:nvPr>
        </p:nvSpPr>
        <p:spPr>
          <a:xfrm>
            <a:off x="1631504" y="446088"/>
            <a:ext cx="4462907" cy="976312"/>
          </a:xfrm>
        </p:spPr>
        <p:txBody>
          <a:bodyPr>
            <a:noAutofit/>
          </a:bodyPr>
          <a:lstStyle/>
          <a:p>
            <a:r>
              <a:rPr lang="tr-TR" sz="2400" dirty="0">
                <a:latin typeface="Times New Roman" panose="02020603050405020304" pitchFamily="18" charset="0"/>
                <a:cs typeface="Times New Roman" panose="02020603050405020304" pitchFamily="18" charset="0"/>
              </a:rPr>
              <a:t>Başarının toplumsal bir norm olması ve yatay-dikey harketliliğin artması.</a:t>
            </a:r>
            <a:endParaRPr lang="en-US" sz="2400" dirty="0"/>
          </a:p>
        </p:txBody>
      </p:sp>
      <p:pic>
        <p:nvPicPr>
          <p:cNvPr id="16" name="عنصر نائب للمحتوى 1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381637" y="446088"/>
            <a:ext cx="5064352" cy="5414962"/>
          </a:xfrm>
        </p:spPr>
      </p:pic>
      <p:sp>
        <p:nvSpPr>
          <p:cNvPr id="15" name="عنصر نائب للنص 14"/>
          <p:cNvSpPr>
            <a:spLocks noGrp="1"/>
          </p:cNvSpPr>
          <p:nvPr>
            <p:ph type="body" sz="half" idx="2"/>
          </p:nvPr>
        </p:nvSpPr>
        <p:spPr>
          <a:xfrm>
            <a:off x="1343472" y="1556792"/>
            <a:ext cx="4750939" cy="4304257"/>
          </a:xfrm>
        </p:spPr>
        <p:txBody>
          <a:bodyPr>
            <a:noAutofit/>
          </a:bodyPr>
          <a:lstStyle/>
          <a:p>
            <a:r>
              <a:rPr lang="en-US" sz="1800" dirty="0" err="1">
                <a:latin typeface="Times New Roman" panose="02020603050405020304" pitchFamily="18" charset="0"/>
                <a:cs typeface="Times New Roman" panose="02020603050405020304" pitchFamily="18" charset="0"/>
              </a:rPr>
              <a:t>Toplumsal</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hareketlilik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ise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toplumsal</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statü</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değişmelerini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içine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alır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Coğrafî</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göç</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tipleri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gönüllü</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ya</a:t>
            </a:r>
            <a:r>
              <a:rPr lang="en-US" sz="1800" dirty="0">
                <a:latin typeface="Times New Roman" panose="02020603050405020304" pitchFamily="18" charset="0"/>
                <a:cs typeface="Times New Roman" panose="02020603050405020304" pitchFamily="18" charset="0"/>
              </a:rPr>
              <a:t> da </a:t>
            </a:r>
            <a:r>
              <a:rPr lang="en-US" sz="1800" dirty="0" err="1">
                <a:latin typeface="Times New Roman" panose="02020603050405020304" pitchFamily="18" charset="0"/>
                <a:cs typeface="Times New Roman" panose="02020603050405020304" pitchFamily="18" charset="0"/>
              </a:rPr>
              <a:t>zorunlu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olabilir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Gönüllü</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göçlerin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sebepleri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çeşitlidir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Örneğin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köyden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kente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iş</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bulmak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için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gelmek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göçebelerin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daha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iyi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geçim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sağlayacakları</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bölgelere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gidişleri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gibi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ekonomik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sebeplerin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yanında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siyasal</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baskılardan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kaçınmak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ırksal</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ayrımlardan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kurtulmak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dinsel</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özgürlük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elde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etmek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gibi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bireysel</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sebepler</a:t>
            </a:r>
            <a:r>
              <a:rPr lang="en-US" sz="1800" dirty="0">
                <a:latin typeface="Times New Roman" panose="02020603050405020304" pitchFamily="18" charset="0"/>
                <a:cs typeface="Times New Roman" panose="02020603050405020304" pitchFamily="18" charset="0"/>
              </a:rPr>
              <a:t> de </a:t>
            </a:r>
            <a:r>
              <a:rPr lang="en-US" sz="1800" dirty="0" err="1">
                <a:latin typeface="Times New Roman" panose="02020603050405020304" pitchFamily="18" charset="0"/>
                <a:cs typeface="Times New Roman" panose="02020603050405020304" pitchFamily="18" charset="0"/>
              </a:rPr>
              <a:t>söz</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konusu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olabilir</a:t>
            </a:r>
            <a:r>
              <a:rPr lang="en-US" sz="1800" dirty="0">
                <a:latin typeface="Times New Roman" panose="02020603050405020304" pitchFamily="18" charset="0"/>
                <a:cs typeface="Times New Roman" panose="02020603050405020304" pitchFamily="18" charset="0"/>
              </a:rPr>
              <a:t>.</a:t>
            </a:r>
          </a:p>
          <a:p>
            <a:r>
              <a:rPr lang="en-US" sz="1800" dirty="0" err="1">
                <a:latin typeface="Times New Roman" panose="02020603050405020304" pitchFamily="18" charset="0"/>
                <a:cs typeface="Times New Roman" panose="02020603050405020304" pitchFamily="18" charset="0"/>
              </a:rPr>
              <a:t>Zorunlu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göçler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ise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istenmeyen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yabancı</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kimselerin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bir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ülkeden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kovulması</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toplama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kamplarına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sürülme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suçların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tardedilişi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gibi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sebeplerle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olabilir</a:t>
            </a:r>
            <a:r>
              <a:rPr lang="en-US" sz="1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134675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100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childTnLst>
                          </p:cTn>
                        </p:par>
                        <p:par>
                          <p:cTn id="14" fill="hold">
                            <p:stCondLst>
                              <p:cond delay="2500"/>
                            </p:stCondLst>
                            <p:childTnLst>
                              <p:par>
                                <p:cTn id="15" presetID="2" presetClass="entr" presetSubtype="4" fill="hold" nodeType="afterEffect">
                                  <p:stCondLst>
                                    <p:cond delay="1500"/>
                                  </p:stCondLst>
                                  <p:childTnLst>
                                    <p:set>
                                      <p:cBhvr>
                                        <p:cTn id="16" dur="1" fill="hold">
                                          <p:stCondLst>
                                            <p:cond delay="0"/>
                                          </p:stCondLst>
                                        </p:cTn>
                                        <p:tgtEl>
                                          <p:spTgt spid="15">
                                            <p:txEl>
                                              <p:pRg st="0" end="0"/>
                                            </p:txEl>
                                          </p:spTgt>
                                        </p:tgtEl>
                                        <p:attrNameLst>
                                          <p:attrName>style.visibility</p:attrName>
                                        </p:attrNameLst>
                                      </p:cBhvr>
                                      <p:to>
                                        <p:strVal val="visible"/>
                                      </p:to>
                                    </p:set>
                                    <p:anim calcmode="lin" valueType="num">
                                      <p:cBhvr additive="base">
                                        <p:cTn id="17"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par>
                          <p:cTn id="19" fill="hold">
                            <p:stCondLst>
                              <p:cond delay="4500"/>
                            </p:stCondLst>
                            <p:childTnLst>
                              <p:par>
                                <p:cTn id="20" presetID="2" presetClass="entr" presetSubtype="4" fill="hold" nodeType="afterEffect">
                                  <p:stCondLst>
                                    <p:cond delay="0"/>
                                  </p:stCondLst>
                                  <p:childTnLst>
                                    <p:set>
                                      <p:cBhvr>
                                        <p:cTn id="21" dur="1" fill="hold">
                                          <p:stCondLst>
                                            <p:cond delay="0"/>
                                          </p:stCondLst>
                                        </p:cTn>
                                        <p:tgtEl>
                                          <p:spTgt spid="15">
                                            <p:txEl>
                                              <p:pRg st="1" end="1"/>
                                            </p:txEl>
                                          </p:spTgt>
                                        </p:tgtEl>
                                        <p:attrNameLst>
                                          <p:attrName>style.visibility</p:attrName>
                                        </p:attrNameLst>
                                      </p:cBhvr>
                                      <p:to>
                                        <p:strVal val="visible"/>
                                      </p:to>
                                    </p:set>
                                    <p:anim calcmode="lin" valueType="num">
                                      <p:cBhvr additive="base">
                                        <p:cTn id="22" dur="5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991544" y="205793"/>
            <a:ext cx="4586908" cy="976312"/>
          </a:xfrm>
        </p:spPr>
        <p:txBody>
          <a:bodyPr>
            <a:normAutofit/>
          </a:bodyPr>
          <a:lstStyle/>
          <a:p>
            <a:r>
              <a:rPr lang="en-US" sz="2800" dirty="0" err="1">
                <a:latin typeface="Times New Roman" panose="02020603050405020304" pitchFamily="18" charset="0"/>
                <a:cs typeface="Times New Roman" panose="02020603050405020304" pitchFamily="18" charset="0"/>
              </a:rPr>
              <a:t>Yatay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Toplumsal</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Hareketlilik</a:t>
            </a:r>
            <a:endParaRPr lang="en-US" sz="2800" dirty="0">
              <a:latin typeface="Times New Roman" panose="02020603050405020304" pitchFamily="18" charset="0"/>
              <a:cs typeface="Times New Roman" panose="02020603050405020304" pitchFamily="18" charset="0"/>
            </a:endParaRPr>
          </a:p>
        </p:txBody>
      </p:sp>
      <p:pic>
        <p:nvPicPr>
          <p:cNvPr id="6" name="عنصر نائب للمحتوى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94411" y="1196752"/>
            <a:ext cx="5886840" cy="4392488"/>
          </a:xfrm>
          <a:prstGeom prst="rect">
            <a:avLst/>
          </a:prstGeom>
          <a:ln>
            <a:noFill/>
          </a:ln>
          <a:effectLst>
            <a:softEdge rad="112500"/>
          </a:effectLst>
        </p:spPr>
      </p:pic>
      <p:sp>
        <p:nvSpPr>
          <p:cNvPr id="5" name="عنصر نائب للنص 4"/>
          <p:cNvSpPr>
            <a:spLocks noGrp="1"/>
          </p:cNvSpPr>
          <p:nvPr>
            <p:ph type="body" sz="half" idx="2"/>
          </p:nvPr>
        </p:nvSpPr>
        <p:spPr>
          <a:xfrm>
            <a:off x="695400" y="1628800"/>
            <a:ext cx="4441303" cy="4262436"/>
          </a:xfrm>
        </p:spPr>
        <p:txBody>
          <a:bodyPr>
            <a:noAutofit/>
          </a:bodyPr>
          <a:lstStyle/>
          <a:p>
            <a:r>
              <a:rPr lang="en-US" sz="2200" dirty="0" err="1">
                <a:latin typeface="Times New Roman" panose="02020603050405020304" pitchFamily="18" charset="0"/>
                <a:cs typeface="Times New Roman" panose="02020603050405020304" pitchFamily="18" charset="0"/>
              </a:rPr>
              <a:t>Aynı</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toplumsal</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düzeyde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kalmak</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şartıyla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benzer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grup</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ya</a:t>
            </a:r>
            <a:r>
              <a:rPr lang="en-US" sz="2200" dirty="0">
                <a:latin typeface="Times New Roman" panose="02020603050405020304" pitchFamily="18" charset="0"/>
                <a:cs typeface="Times New Roman" panose="02020603050405020304" pitchFamily="18" charset="0"/>
              </a:rPr>
              <a:t> da </a:t>
            </a:r>
            <a:r>
              <a:rPr lang="en-US" sz="2200" dirty="0" err="1">
                <a:latin typeface="Times New Roman" panose="02020603050405020304" pitchFamily="18" charset="0"/>
                <a:cs typeface="Times New Roman" panose="02020603050405020304" pitchFamily="18" charset="0"/>
              </a:rPr>
              <a:t>durumdan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diğerine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doğru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ileri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geri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hareketi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ifade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eder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Örneğin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eşit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itibar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derecesindeki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meslekten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diğerine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geçiş</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yatay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hareketliliktir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Aynı</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serî</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içinde</a:t>
            </a:r>
            <a:r>
              <a:rPr lang="en-US" sz="2200" dirty="0">
                <a:latin typeface="Times New Roman" panose="02020603050405020304" pitchFamily="18" charset="0"/>
                <a:cs typeface="Times New Roman" panose="02020603050405020304" pitchFamily="18" charset="0"/>
              </a:rPr>
              <a:t> tip </a:t>
            </a:r>
            <a:r>
              <a:rPr lang="en-US" sz="2200" dirty="0" err="1">
                <a:latin typeface="Times New Roman" panose="02020603050405020304" pitchFamily="18" charset="0"/>
                <a:cs typeface="Times New Roman" panose="02020603050405020304" pitchFamily="18" charset="0"/>
              </a:rPr>
              <a:t>farklılığı</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olan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birimlere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geçişi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ifade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eden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hareketliliktir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ortaokul</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müdürünün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firmaya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satış</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müdürü</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oluşu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gibi</a:t>
            </a:r>
            <a:r>
              <a:rPr lang="en-US" sz="2200" dirty="0">
                <a:latin typeface="Times New Roman" panose="02020603050405020304" pitchFamily="18" charset="0"/>
                <a:cs typeface="Times New Roman" panose="02020603050405020304" pitchFamily="18" charset="0"/>
              </a:rPr>
              <a:t>. Bu tip </a:t>
            </a:r>
            <a:r>
              <a:rPr lang="en-US" sz="2200" dirty="0" err="1">
                <a:latin typeface="Times New Roman" panose="02020603050405020304" pitchFamily="18" charset="0"/>
                <a:cs typeface="Times New Roman" panose="02020603050405020304" pitchFamily="18" charset="0"/>
              </a:rPr>
              <a:t>hareketlilikte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statü</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değişmesi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söz</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konusu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değildir</a:t>
            </a:r>
            <a:r>
              <a:rPr lang="en-US" sz="2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75470526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89212" y="446088"/>
            <a:ext cx="3505199" cy="462632"/>
          </a:xfrm>
        </p:spPr>
        <p:txBody>
          <a:bodyPr>
            <a:normAutofit/>
          </a:bodyPr>
          <a:lstStyle/>
          <a:p>
            <a:r>
              <a:rPr lang="en-US" sz="2400" dirty="0" err="1">
                <a:latin typeface="Times New Roman" panose="02020603050405020304" pitchFamily="18" charset="0"/>
                <a:cs typeface="Times New Roman" panose="02020603050405020304" pitchFamily="18" charset="0"/>
              </a:rPr>
              <a:t>Dikey</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Hareketlilik</a:t>
            </a:r>
            <a:endParaRPr lang="en-US" sz="2400" dirty="0">
              <a:latin typeface="Times New Roman" panose="02020603050405020304" pitchFamily="18" charset="0"/>
              <a:cs typeface="Times New Roman" panose="02020603050405020304" pitchFamily="18" charset="0"/>
            </a:endParaRPr>
          </a:p>
        </p:txBody>
      </p:sp>
      <p:pic>
        <p:nvPicPr>
          <p:cNvPr id="5" name="عنصر نائب للمحتوى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93160" y="1598613"/>
            <a:ext cx="5185790" cy="3990627"/>
          </a:xfrm>
        </p:spPr>
      </p:pic>
      <p:sp>
        <p:nvSpPr>
          <p:cNvPr id="4" name="عنصر نائب للنص 3"/>
          <p:cNvSpPr>
            <a:spLocks noGrp="1"/>
          </p:cNvSpPr>
          <p:nvPr>
            <p:ph type="body" sz="half" idx="2"/>
          </p:nvPr>
        </p:nvSpPr>
        <p:spPr/>
        <p:txBody>
          <a:bodyPr>
            <a:normAutofit/>
          </a:bodyPr>
          <a:lstStyle/>
          <a:p>
            <a:r>
              <a:rPr lang="en-US" sz="2400" dirty="0"/>
              <a:t>Bu </a:t>
            </a:r>
            <a:r>
              <a:rPr lang="en-US" sz="2400" dirty="0" err="1"/>
              <a:t>durumda</a:t>
            </a:r>
            <a:r>
              <a:rPr lang="en-US" sz="2400" dirty="0"/>
              <a:t> </a:t>
            </a:r>
            <a:r>
              <a:rPr lang="en-US" sz="2400" dirty="0" err="1"/>
              <a:t>ise</a:t>
            </a:r>
            <a:r>
              <a:rPr lang="en-US" sz="2400" dirty="0"/>
              <a:t>, </a:t>
            </a:r>
            <a:r>
              <a:rPr lang="en-US" sz="2400" dirty="0" err="1"/>
              <a:t>bir</a:t>
            </a:r>
            <a:r>
              <a:rPr lang="en-US" sz="2400" dirty="0"/>
              <a:t> </a:t>
            </a:r>
            <a:r>
              <a:rPr lang="en-US" sz="2400" dirty="0" err="1"/>
              <a:t>toplumsal</a:t>
            </a:r>
            <a:r>
              <a:rPr lang="en-US" sz="2400" dirty="0"/>
              <a:t> </a:t>
            </a:r>
            <a:r>
              <a:rPr lang="en-US" sz="2400" dirty="0" err="1"/>
              <a:t>sımftan</a:t>
            </a:r>
            <a:r>
              <a:rPr lang="en-US" sz="2400" dirty="0"/>
              <a:t> </a:t>
            </a:r>
            <a:r>
              <a:rPr lang="en-US" sz="2400" dirty="0" err="1"/>
              <a:t>diğerine</a:t>
            </a:r>
            <a:r>
              <a:rPr lang="en-US" sz="2400" dirty="0"/>
              <a:t> </a:t>
            </a:r>
            <a:r>
              <a:rPr lang="en-US" sz="2400" dirty="0" err="1"/>
              <a:t>geçiş</a:t>
            </a:r>
            <a:r>
              <a:rPr lang="en-US" sz="2400" dirty="0"/>
              <a:t> </a:t>
            </a:r>
            <a:r>
              <a:rPr lang="en-US" sz="2400" dirty="0" err="1"/>
              <a:t>söz</a:t>
            </a:r>
            <a:r>
              <a:rPr lang="en-US" sz="2400" dirty="0"/>
              <a:t> </a:t>
            </a:r>
            <a:r>
              <a:rPr lang="en-US" sz="2400" dirty="0" err="1"/>
              <a:t>konusudur</a:t>
            </a:r>
            <a:r>
              <a:rPr lang="en-US" sz="2400" dirty="0"/>
              <a:t>. </a:t>
            </a:r>
            <a:r>
              <a:rPr lang="en-US" sz="2400" dirty="0" err="1"/>
              <a:t>Burada</a:t>
            </a:r>
            <a:r>
              <a:rPr lang="en-US" sz="2400" dirty="0"/>
              <a:t> </a:t>
            </a:r>
            <a:r>
              <a:rPr lang="en-US" sz="2400" dirty="0" err="1"/>
              <a:t>bireyin</a:t>
            </a:r>
            <a:r>
              <a:rPr lang="en-US" sz="2400" dirty="0"/>
              <a:t> </a:t>
            </a:r>
            <a:r>
              <a:rPr lang="en-US" sz="2400" dirty="0" err="1"/>
              <a:t>toplumsal</a:t>
            </a:r>
            <a:r>
              <a:rPr lang="en-US" sz="2400" dirty="0"/>
              <a:t> </a:t>
            </a:r>
            <a:r>
              <a:rPr lang="en-US" sz="2400" dirty="0" err="1"/>
              <a:t>statüsü</a:t>
            </a:r>
            <a:r>
              <a:rPr lang="en-US" sz="2400" dirty="0"/>
              <a:t> </a:t>
            </a:r>
            <a:r>
              <a:rPr lang="en-US" sz="2400" dirty="0" err="1"/>
              <a:t>değişmektedir</a:t>
            </a:r>
            <a:r>
              <a:rPr lang="en-US" sz="2400" dirty="0"/>
              <a:t>. Bu </a:t>
            </a:r>
            <a:r>
              <a:rPr lang="en-US" sz="2400" dirty="0" err="1"/>
              <a:t>hareketlilikte</a:t>
            </a:r>
            <a:r>
              <a:rPr lang="en-US" sz="2400" dirty="0"/>
              <a:t> </a:t>
            </a:r>
            <a:r>
              <a:rPr lang="en-US" sz="2400" dirty="0" err="1"/>
              <a:t>birey</a:t>
            </a:r>
            <a:r>
              <a:rPr lang="en-US" sz="2400" dirty="0"/>
              <a:t>, </a:t>
            </a:r>
            <a:r>
              <a:rPr lang="en-US" sz="2400" dirty="0" err="1"/>
              <a:t>bulunduğu</a:t>
            </a:r>
            <a:r>
              <a:rPr lang="en-US" sz="2400" dirty="0"/>
              <a:t> </a:t>
            </a:r>
            <a:r>
              <a:rPr lang="en-US" sz="2400" dirty="0" err="1"/>
              <a:t>sınıftan</a:t>
            </a:r>
            <a:r>
              <a:rPr lang="en-US" sz="2400" dirty="0"/>
              <a:t> </a:t>
            </a:r>
            <a:r>
              <a:rPr lang="en-US" sz="2400" dirty="0" err="1"/>
              <a:t>yukarı</a:t>
            </a:r>
            <a:r>
              <a:rPr lang="en-US" sz="2400" dirty="0"/>
              <a:t> </a:t>
            </a:r>
            <a:r>
              <a:rPr lang="en-US" sz="2400" dirty="0" err="1"/>
              <a:t>çıkabileceği</a:t>
            </a:r>
            <a:r>
              <a:rPr lang="en-US" sz="2400" dirty="0"/>
              <a:t> </a:t>
            </a:r>
            <a:r>
              <a:rPr lang="en-US" sz="2400" dirty="0" err="1"/>
              <a:t>gibi</a:t>
            </a:r>
            <a:r>
              <a:rPr lang="en-US" sz="2400" dirty="0"/>
              <a:t> </a:t>
            </a:r>
            <a:r>
              <a:rPr lang="en-US" sz="2400" dirty="0" err="1"/>
              <a:t>aşağı</a:t>
            </a:r>
            <a:r>
              <a:rPr lang="en-US" sz="2400" dirty="0"/>
              <a:t> </a:t>
            </a:r>
            <a:r>
              <a:rPr lang="en-US" sz="2400" dirty="0" err="1"/>
              <a:t>sınıfa</a:t>
            </a:r>
            <a:r>
              <a:rPr lang="en-US" sz="2400" dirty="0"/>
              <a:t> da </a:t>
            </a:r>
            <a:r>
              <a:rPr lang="en-US" sz="2400" dirty="0" err="1"/>
              <a:t>düşebilir</a:t>
            </a:r>
            <a:r>
              <a:rPr lang="en-US" sz="2400" dirty="0"/>
              <a:t>.</a:t>
            </a:r>
          </a:p>
        </p:txBody>
      </p:sp>
    </p:spTree>
    <p:extLst>
      <p:ext uri="{BB962C8B-B14F-4D97-AF65-F5344CB8AC3E}">
        <p14:creationId xmlns:p14="http://schemas.microsoft.com/office/powerpoint/2010/main" val="11623688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71" y="-68239"/>
            <a:ext cx="12192000" cy="6858000"/>
          </a:xfrm>
          <a:prstGeom prst="rect">
            <a:avLst/>
          </a:prstGeom>
        </p:spPr>
      </p:pic>
      <p:sp>
        <p:nvSpPr>
          <p:cNvPr id="3" name="مربع نص 2"/>
          <p:cNvSpPr txBox="1"/>
          <p:nvPr/>
        </p:nvSpPr>
        <p:spPr>
          <a:xfrm>
            <a:off x="479376" y="188640"/>
            <a:ext cx="8760296" cy="523220"/>
          </a:xfrm>
          <a:prstGeom prst="rect">
            <a:avLst/>
          </a:prstGeom>
          <a:noFill/>
        </p:spPr>
        <p:txBody>
          <a:bodyPr wrap="square" rtlCol="0">
            <a:spAutoFit/>
          </a:bodyPr>
          <a:lstStyle/>
          <a:p>
            <a:pPr algn="l" rtl="0"/>
            <a:r>
              <a:rPr lang="tr-TR" sz="2800" dirty="0" smtClean="0">
                <a:solidFill>
                  <a:schemeClr val="bg2"/>
                </a:solidFill>
                <a:latin typeface="Times New Roman" panose="02020603050405020304" pitchFamily="18" charset="0"/>
                <a:cs typeface="Times New Roman" panose="02020603050405020304" pitchFamily="18" charset="0"/>
              </a:rPr>
              <a:t>Kentleşme</a:t>
            </a:r>
            <a:r>
              <a:rPr lang="en-US" sz="2800" dirty="0" smtClean="0">
                <a:solidFill>
                  <a:schemeClr val="bg2"/>
                </a:solidFill>
                <a:latin typeface="Times New Roman" panose="02020603050405020304" pitchFamily="18" charset="0"/>
                <a:cs typeface="Times New Roman" panose="02020603050405020304" pitchFamily="18" charset="0"/>
              </a:rPr>
              <a:t>,</a:t>
            </a:r>
            <a:r>
              <a:rPr lang="tr-TR" sz="2800" dirty="0" smtClean="0">
                <a:solidFill>
                  <a:schemeClr val="bg2"/>
                </a:solidFill>
                <a:latin typeface="Times New Roman" panose="02020603050405020304" pitchFamily="18" charset="0"/>
                <a:cs typeface="Times New Roman" panose="02020603050405020304" pitchFamily="18" charset="0"/>
              </a:rPr>
              <a:t> </a:t>
            </a:r>
            <a:r>
              <a:rPr lang="en-US" sz="2800" dirty="0" err="1" smtClean="0">
                <a:solidFill>
                  <a:schemeClr val="bg2"/>
                </a:solidFill>
                <a:latin typeface="Times New Roman" panose="02020603050405020304" pitchFamily="18" charset="0"/>
                <a:cs typeface="Times New Roman" panose="02020603050405020304" pitchFamily="18" charset="0"/>
              </a:rPr>
              <a:t>yeni</a:t>
            </a:r>
            <a:r>
              <a:rPr lang="en-US" sz="2800" dirty="0" smtClean="0">
                <a:solidFill>
                  <a:schemeClr val="bg2"/>
                </a:solidFill>
                <a:latin typeface="Times New Roman" panose="02020603050405020304" pitchFamily="18" charset="0"/>
                <a:cs typeface="Times New Roman" panose="02020603050405020304" pitchFamily="18" charset="0"/>
              </a:rPr>
              <a:t> </a:t>
            </a:r>
            <a:r>
              <a:rPr lang="tr-TR" sz="2800" dirty="0" smtClean="0">
                <a:solidFill>
                  <a:schemeClr val="bg2"/>
                </a:solidFill>
                <a:latin typeface="Times New Roman" panose="02020603050405020304" pitchFamily="18" charset="0"/>
                <a:cs typeface="Times New Roman" panose="02020603050405020304" pitchFamily="18" charset="0"/>
              </a:rPr>
              <a:t>örgütlenme biçimlerini ortaya çıkarır</a:t>
            </a:r>
            <a:endParaRPr lang="en-US" sz="2800"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2955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524650"/>
          </a:xfrm>
          <a:prstGeom prst="rect">
            <a:avLst/>
          </a:prstGeom>
        </p:spPr>
      </p:pic>
      <p:sp>
        <p:nvSpPr>
          <p:cNvPr id="4" name="مربع نص 3"/>
          <p:cNvSpPr txBox="1"/>
          <p:nvPr/>
        </p:nvSpPr>
        <p:spPr>
          <a:xfrm>
            <a:off x="6528048" y="4725145"/>
            <a:ext cx="5663952" cy="1200329"/>
          </a:xfrm>
          <a:prstGeom prst="rect">
            <a:avLst/>
          </a:prstGeom>
          <a:noFill/>
        </p:spPr>
        <p:txBody>
          <a:bodyPr wrap="square" rtlCol="0">
            <a:spAutoFit/>
          </a:bodyPr>
          <a:lstStyle/>
          <a:p>
            <a:pPr algn="l" rtl="0"/>
            <a:r>
              <a:rPr lang="tr-TR" sz="2400" dirty="0">
                <a:solidFill>
                  <a:srgbClr val="FFC000"/>
                </a:solidFill>
                <a:latin typeface="Times New Roman" panose="02020603050405020304" pitchFamily="18" charset="0"/>
                <a:cs typeface="Times New Roman" panose="02020603050405020304" pitchFamily="18" charset="0"/>
              </a:rPr>
              <a:t>Tarım modernleşmesı emek yoğun aıle üretim yerine pazara dönük teknoloji yoğun üretiminönem </a:t>
            </a:r>
            <a:r>
              <a:rPr lang="tr-TR" sz="2400" dirty="0" smtClean="0">
                <a:solidFill>
                  <a:srgbClr val="FFC000"/>
                </a:solidFill>
                <a:latin typeface="Times New Roman" panose="02020603050405020304" pitchFamily="18" charset="0"/>
                <a:cs typeface="Times New Roman" panose="02020603050405020304" pitchFamily="18" charset="0"/>
              </a:rPr>
              <a:t>kazanması.</a:t>
            </a:r>
            <a:endParaRPr lang="en-US" sz="2400" dirty="0">
              <a:solidFill>
                <a:srgbClr val="FFC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9268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1728192" y="332656"/>
            <a:ext cx="2999656" cy="1728192"/>
          </a:xfrm>
        </p:spPr>
        <p:txBody>
          <a:bodyPr>
            <a:noAutofit/>
          </a:bodyPr>
          <a:lstStyle/>
          <a:p>
            <a:r>
              <a:rPr lang="tr-TR" sz="2400" dirty="0">
                <a:latin typeface="Times New Roman" panose="02020603050405020304" pitchFamily="18" charset="0"/>
                <a:cs typeface="Times New Roman" panose="02020603050405020304" pitchFamily="18" charset="0"/>
              </a:rPr>
              <a:t>Üretim ve istihdamda </a:t>
            </a:r>
            <a:br>
              <a:rPr lang="tr-TR" sz="2400" dirty="0">
                <a:latin typeface="Times New Roman" panose="02020603050405020304" pitchFamily="18" charset="0"/>
                <a:cs typeface="Times New Roman" panose="02020603050405020304" pitchFamily="18" charset="0"/>
              </a:rPr>
            </a:br>
            <a:r>
              <a:rPr lang="tr-TR" sz="2400" dirty="0">
                <a:latin typeface="Times New Roman" panose="02020603050405020304" pitchFamily="18" charset="0"/>
                <a:cs typeface="Times New Roman" panose="02020603050405020304" pitchFamily="18" charset="0"/>
              </a:rPr>
              <a:t>sanayi ve hizmet sektörü lehine değişmeler </a:t>
            </a:r>
            <a:r>
              <a:rPr lang="tr-TR" sz="2400" dirty="0" smtClean="0">
                <a:latin typeface="Times New Roman" panose="02020603050405020304" pitchFamily="18" charset="0"/>
                <a:cs typeface="Times New Roman" panose="02020603050405020304" pitchFamily="18" charset="0"/>
              </a:rPr>
              <a:t>olması.</a:t>
            </a:r>
            <a:endParaRPr lang="en-US" sz="2400" dirty="0">
              <a:latin typeface="Times New Roman" panose="02020603050405020304" pitchFamily="18" charset="0"/>
              <a:cs typeface="Times New Roman" panose="02020603050405020304" pitchFamily="18" charset="0"/>
            </a:endParaRPr>
          </a:p>
        </p:txBody>
      </p:sp>
      <p:pic>
        <p:nvPicPr>
          <p:cNvPr id="8" name="عنصر نائب للمحتوى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727848" y="1"/>
            <a:ext cx="7464151" cy="6525344"/>
          </a:xfrm>
        </p:spPr>
      </p:pic>
      <p:sp>
        <p:nvSpPr>
          <p:cNvPr id="7" name="عنصر نائب للنص 6"/>
          <p:cNvSpPr>
            <a:spLocks noGrp="1"/>
          </p:cNvSpPr>
          <p:nvPr>
            <p:ph type="body" sz="half" idx="2"/>
          </p:nvPr>
        </p:nvSpPr>
        <p:spPr>
          <a:xfrm>
            <a:off x="1222649" y="2393503"/>
            <a:ext cx="3505199" cy="3096344"/>
          </a:xfrm>
        </p:spPr>
        <p:txBody>
          <a:bodyPr>
            <a:normAutofit/>
          </a:bodyPr>
          <a:lstStyle/>
          <a:p>
            <a:r>
              <a:rPr lang="tr-TR" sz="2200" dirty="0" smtClean="0">
                <a:latin typeface="Times New Roman" panose="02020603050405020304" pitchFamily="18" charset="0"/>
                <a:cs typeface="Times New Roman" panose="02020603050405020304" pitchFamily="18" charset="0"/>
              </a:rPr>
              <a:t>İnsansız fabrika</a:t>
            </a:r>
            <a:endParaRPr lang="tr-TR" sz="2200" dirty="0">
              <a:latin typeface="Times New Roman" panose="02020603050405020304" pitchFamily="18" charset="0"/>
              <a:cs typeface="Times New Roman" panose="02020603050405020304" pitchFamily="18" charset="0"/>
            </a:endParaRPr>
          </a:p>
          <a:p>
            <a:r>
              <a:rPr lang="en-US" sz="2200" dirty="0" err="1" smtClean="0">
                <a:latin typeface="Times New Roman" panose="02020603050405020304" pitchFamily="18" charset="0"/>
                <a:cs typeface="Times New Roman" panose="02020603050405020304" pitchFamily="18" charset="0"/>
              </a:rPr>
              <a:t>Robotlar</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iş</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başına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geçtikten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sonra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kusurlu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parça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oranının</a:t>
            </a:r>
            <a:r>
              <a:rPr lang="en-US" sz="2200" dirty="0">
                <a:latin typeface="Times New Roman" panose="02020603050405020304" pitchFamily="18" charset="0"/>
                <a:cs typeface="Times New Roman" panose="02020603050405020304" pitchFamily="18" charset="0"/>
              </a:rPr>
              <a:t> %25'ten %5'e </a:t>
            </a:r>
            <a:r>
              <a:rPr lang="en-US" sz="2200" dirty="0" err="1">
                <a:latin typeface="Times New Roman" panose="02020603050405020304" pitchFamily="18" charset="0"/>
                <a:cs typeface="Times New Roman" panose="02020603050405020304" pitchFamily="18" charset="0"/>
              </a:rPr>
              <a:t>kadar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düştüğü</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ve</a:t>
            </a:r>
            <a:r>
              <a:rPr lang="tr-TR" sz="2200" dirty="0">
                <a:latin typeface="Times New Roman" panose="02020603050405020304" pitchFamily="18" charset="0"/>
                <a:cs typeface="Times New Roman" panose="02020603050405020304" pitchFamily="18" charset="0"/>
              </a:rPr>
              <a:t> </a:t>
            </a:r>
            <a:r>
              <a:rPr lang="tr-TR" sz="2200" dirty="0" smtClean="0">
                <a:latin typeface="Times New Roman" panose="02020603050405020304" pitchFamily="18" charset="0"/>
                <a:cs typeface="Times New Roman" panose="02020603050405020304" pitchFamily="18" charset="0"/>
              </a:rPr>
              <a:t>üretim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kapasitesinin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ayda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kişi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başı</a:t>
            </a:r>
            <a:r>
              <a:rPr lang="en-US" sz="2200" dirty="0">
                <a:latin typeface="Times New Roman" panose="02020603050405020304" pitchFamily="18" charset="0"/>
                <a:cs typeface="Times New Roman" panose="02020603050405020304" pitchFamily="18" charset="0"/>
              </a:rPr>
              <a:t> 8 bin </a:t>
            </a:r>
            <a:r>
              <a:rPr lang="en-US" sz="2200" dirty="0" err="1">
                <a:latin typeface="Times New Roman" panose="02020603050405020304" pitchFamily="18" charset="0"/>
                <a:cs typeface="Times New Roman" panose="02020603050405020304" pitchFamily="18" charset="0"/>
              </a:rPr>
              <a:t>parçadan</a:t>
            </a:r>
            <a:r>
              <a:rPr lang="en-US" sz="2200" dirty="0">
                <a:latin typeface="Times New Roman" panose="02020603050405020304" pitchFamily="18" charset="0"/>
                <a:cs typeface="Times New Roman" panose="02020603050405020304" pitchFamily="18" charset="0"/>
              </a:rPr>
              <a:t> 21 bin </a:t>
            </a:r>
            <a:r>
              <a:rPr lang="en-US" sz="2200" dirty="0" err="1">
                <a:latin typeface="Times New Roman" panose="02020603050405020304" pitchFamily="18" charset="0"/>
                <a:cs typeface="Times New Roman" panose="02020603050405020304" pitchFamily="18" charset="0"/>
              </a:rPr>
              <a:t>parçaya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yükseldiği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gözlemlenmiştir</a:t>
            </a:r>
            <a:r>
              <a:rPr lang="en-US" sz="2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728701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مخطط 4"/>
          <p:cNvGraphicFramePr>
            <a:graphicFrameLocks/>
          </p:cNvGraphicFramePr>
          <p:nvPr>
            <p:extLst>
              <p:ext uri="{D42A27DB-BD31-4B8C-83A1-F6EECF244321}">
                <p14:modId xmlns:p14="http://schemas.microsoft.com/office/powerpoint/2010/main" val="887275258"/>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29439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64704" cy="7245424"/>
          </a:xfrm>
          <a:prstGeom prst="rect">
            <a:avLst/>
          </a:prstGeom>
        </p:spPr>
      </p:pic>
      <p:sp>
        <p:nvSpPr>
          <p:cNvPr id="4" name="مربع نص 3"/>
          <p:cNvSpPr txBox="1"/>
          <p:nvPr/>
        </p:nvSpPr>
        <p:spPr>
          <a:xfrm>
            <a:off x="603929" y="476672"/>
            <a:ext cx="10956846" cy="492443"/>
          </a:xfrm>
          <a:prstGeom prst="rect">
            <a:avLst/>
          </a:prstGeom>
          <a:noFill/>
        </p:spPr>
        <p:txBody>
          <a:bodyPr wrap="none" rtlCol="0">
            <a:spAutoFit/>
          </a:bodyPr>
          <a:lstStyle/>
          <a:p>
            <a:pPr algn="l" rtl="0"/>
            <a:r>
              <a:rPr lang="tr-TR" sz="2600" dirty="0" smtClean="0">
                <a:latin typeface="Times New Roman" panose="02020603050405020304" pitchFamily="18" charset="0"/>
                <a:cs typeface="Times New Roman" panose="02020603050405020304" pitchFamily="18" charset="0"/>
              </a:rPr>
              <a:t>Nüfusun çoğunluğunun kır yerine kentsel alanlarda (il</a:t>
            </a:r>
            <a:r>
              <a:rPr lang="en-US" sz="2600" dirty="0" smtClean="0">
                <a:latin typeface="Times New Roman" panose="02020603050405020304" pitchFamily="18" charset="0"/>
                <a:cs typeface="Times New Roman" panose="02020603050405020304" pitchFamily="18" charset="0"/>
              </a:rPr>
              <a:t>,</a:t>
            </a:r>
            <a:r>
              <a:rPr lang="tr-TR"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il</a:t>
            </a:r>
            <a:r>
              <a:rPr lang="tr-TR" sz="2600" dirty="0" smtClean="0">
                <a:latin typeface="Times New Roman" panose="02020603050405020304" pitchFamily="18" charset="0"/>
                <a:cs typeface="Times New Roman" panose="02020603050405020304" pitchFamily="18" charset="0"/>
              </a:rPr>
              <a:t>ç</a:t>
            </a:r>
            <a:r>
              <a:rPr lang="en-US" sz="2600" dirty="0" smtClean="0">
                <a:latin typeface="Times New Roman" panose="02020603050405020304" pitchFamily="18" charset="0"/>
                <a:cs typeface="Times New Roman" panose="02020603050405020304" pitchFamily="18" charset="0"/>
              </a:rPr>
              <a:t>e,</a:t>
            </a:r>
            <a:r>
              <a:rPr lang="tr-TR" sz="2600" dirty="0" smtClean="0">
                <a:latin typeface="Times New Roman" panose="02020603050405020304" pitchFamily="18" charset="0"/>
                <a:cs typeface="Times New Roman" panose="02020603050405020304" pitchFamily="18" charset="0"/>
              </a:rPr>
              <a:t> büyük kasaplar gibi)</a:t>
            </a:r>
            <a:endParaRPr lang="en-US"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0470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10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مخطط 21"/>
          <p:cNvGraphicFramePr/>
          <p:nvPr>
            <p:extLst>
              <p:ext uri="{D42A27DB-BD31-4B8C-83A1-F6EECF244321}">
                <p14:modId xmlns:p14="http://schemas.microsoft.com/office/powerpoint/2010/main" val="2829018985"/>
              </p:ext>
            </p:extLst>
          </p:nvPr>
        </p:nvGraphicFramePr>
        <p:xfrm>
          <a:off x="0" y="0"/>
          <a:ext cx="12192000" cy="65253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72134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مخطط 10"/>
          <p:cNvGraphicFramePr/>
          <p:nvPr>
            <p:extLst>
              <p:ext uri="{D42A27DB-BD31-4B8C-83A1-F6EECF244321}">
                <p14:modId xmlns:p14="http://schemas.microsoft.com/office/powerpoint/2010/main" val="196888748"/>
              </p:ext>
            </p:extLst>
          </p:nvPr>
        </p:nvGraphicFramePr>
        <p:xfrm>
          <a:off x="0" y="0"/>
          <a:ext cx="12192000" cy="652534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0624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1584" y="1556792"/>
            <a:ext cx="8919877" cy="4598175"/>
          </a:xfrm>
          <a:prstGeom prst="rect">
            <a:avLst/>
          </a:prstGeom>
          <a:ln>
            <a:noFill/>
          </a:ln>
          <a:effectLst>
            <a:softEdge rad="112500"/>
          </a:effectLst>
        </p:spPr>
      </p:pic>
      <p:sp>
        <p:nvSpPr>
          <p:cNvPr id="4" name="مربع نص 3"/>
          <p:cNvSpPr txBox="1"/>
          <p:nvPr/>
        </p:nvSpPr>
        <p:spPr>
          <a:xfrm>
            <a:off x="2342469" y="692696"/>
            <a:ext cx="8928992" cy="400110"/>
          </a:xfrm>
          <a:prstGeom prst="rect">
            <a:avLst/>
          </a:prstGeom>
          <a:noFill/>
        </p:spPr>
        <p:txBody>
          <a:bodyPr wrap="square" rtlCol="0">
            <a:spAutoFit/>
          </a:bodyPr>
          <a:lstStyle/>
          <a:p>
            <a:pPr algn="l" rtl="0"/>
            <a:r>
              <a:rPr lang="tr-TR" sz="2000" dirty="0" smtClean="0">
                <a:latin typeface="Times New Roman" panose="02020603050405020304" pitchFamily="18" charset="0"/>
                <a:cs typeface="Times New Roman" panose="02020603050405020304" pitchFamily="18" charset="0"/>
              </a:rPr>
              <a:t>Kitle iletişim sisteminin yüz yüze ile iletişimden daha etkin hale gelmesi.</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817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92924" y="624110"/>
            <a:ext cx="8911687" cy="644650"/>
          </a:xfrm>
        </p:spPr>
        <p:txBody>
          <a:bodyPr>
            <a:normAutofit/>
          </a:bodyPr>
          <a:lstStyle/>
          <a:p>
            <a:r>
              <a:rPr lang="tr-TR" sz="2400" dirty="0" smtClean="0">
                <a:latin typeface="Times New Roman" panose="02020603050405020304" pitchFamily="18" charset="0"/>
                <a:cs typeface="Times New Roman" panose="02020603050405020304" pitchFamily="18" charset="0"/>
              </a:rPr>
              <a:t>Sosyal güvenlik sistemlerinin toplumun her kesiminde yaygınlaşmesı.</a:t>
            </a:r>
            <a:endParaRPr lang="en-US" sz="2400" dirty="0">
              <a:latin typeface="Times New Roman" panose="02020603050405020304" pitchFamily="18" charset="0"/>
              <a:cs typeface="Times New Roman" panose="02020603050405020304" pitchFamily="18" charset="0"/>
            </a:endParaRPr>
          </a:p>
        </p:txBody>
      </p:sp>
      <p:graphicFrame>
        <p:nvGraphicFramePr>
          <p:cNvPr id="23" name="عنصر نائب للمحتوى 22"/>
          <p:cNvGraphicFramePr>
            <a:graphicFrameLocks noGrp="1"/>
          </p:cNvGraphicFramePr>
          <p:nvPr>
            <p:ph sz="half" idx="1"/>
            <p:extLst>
              <p:ext uri="{D42A27DB-BD31-4B8C-83A1-F6EECF244321}">
                <p14:modId xmlns:p14="http://schemas.microsoft.com/office/powerpoint/2010/main" val="2934334417"/>
              </p:ext>
            </p:extLst>
          </p:nvPr>
        </p:nvGraphicFramePr>
        <p:xfrm>
          <a:off x="2589213" y="2060848"/>
          <a:ext cx="4442891" cy="3851002"/>
        </p:xfrm>
        <a:graphic>
          <a:graphicData uri="http://schemas.openxmlformats.org/drawingml/2006/chart">
            <c:chart xmlns:c="http://schemas.openxmlformats.org/drawingml/2006/chart" xmlns:r="http://schemas.openxmlformats.org/officeDocument/2006/relationships" r:id="rId2"/>
          </a:graphicData>
        </a:graphic>
      </p:graphicFrame>
      <p:pic>
        <p:nvPicPr>
          <p:cNvPr id="5" name="عنصر نائب للمحتوى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464152" y="1556792"/>
            <a:ext cx="3915718" cy="3915718"/>
          </a:xfrm>
        </p:spPr>
      </p:pic>
    </p:spTree>
    <p:extLst>
      <p:ext uri="{BB962C8B-B14F-4D97-AF65-F5344CB8AC3E}">
        <p14:creationId xmlns:p14="http://schemas.microsoft.com/office/powerpoint/2010/main" val="45459398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92925" y="624110"/>
            <a:ext cx="8911687" cy="716658"/>
          </a:xfrm>
        </p:spPr>
        <p:txBody>
          <a:bodyPr>
            <a:normAutofit/>
          </a:bodyPr>
          <a:lstStyle/>
          <a:p>
            <a:r>
              <a:rPr lang="tr-TR" sz="2400" dirty="0" smtClean="0">
                <a:latin typeface="Times New Roman" panose="02020603050405020304" pitchFamily="18" charset="0"/>
                <a:cs typeface="Times New Roman" panose="02020603050405020304" pitchFamily="18" charset="0"/>
              </a:rPr>
              <a:t>Kente yaşanabilir sosyal ve ekolojik çevrenin geliştirilmesi.</a:t>
            </a:r>
            <a:endParaRPr lang="en-US" sz="2400" dirty="0">
              <a:latin typeface="Times New Roman" panose="02020603050405020304" pitchFamily="18" charset="0"/>
              <a:cs typeface="Times New Roman" panose="02020603050405020304" pitchFamily="18" charset="0"/>
            </a:endParaRPr>
          </a:p>
        </p:txBody>
      </p:sp>
      <p:pic>
        <p:nvPicPr>
          <p:cNvPr id="5" name="عنصر نائب للمحتوى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25831" y="1340768"/>
            <a:ext cx="9578781" cy="4824536"/>
          </a:xfrm>
        </p:spPr>
      </p:pic>
    </p:spTree>
    <p:extLst>
      <p:ext uri="{BB962C8B-B14F-4D97-AF65-F5344CB8AC3E}">
        <p14:creationId xmlns:p14="http://schemas.microsoft.com/office/powerpoint/2010/main" val="342507768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135560" y="260648"/>
            <a:ext cx="8911687" cy="500634"/>
          </a:xfrm>
        </p:spPr>
        <p:txBody>
          <a:bodyPr>
            <a:normAutofit/>
          </a:bodyPr>
          <a:lstStyle/>
          <a:p>
            <a:r>
              <a:rPr lang="tr-TR" sz="2200" dirty="0" smtClean="0">
                <a:latin typeface="Times New Roman" panose="02020603050405020304" pitchFamily="18" charset="0"/>
                <a:cs typeface="Times New Roman" panose="02020603050405020304" pitchFamily="18" charset="0"/>
              </a:rPr>
              <a:t>Eğitim yatırımlarının önemsenmesi ve nitelikli işgücünün artması.</a:t>
            </a:r>
            <a:endParaRPr lang="en-US" sz="2200" dirty="0">
              <a:latin typeface="Times New Roman" panose="02020603050405020304" pitchFamily="18" charset="0"/>
              <a:cs typeface="Times New Roman" panose="02020603050405020304" pitchFamily="18" charset="0"/>
            </a:endParaRPr>
          </a:p>
        </p:txBody>
      </p:sp>
      <p:graphicFrame>
        <p:nvGraphicFramePr>
          <p:cNvPr id="8" name="عنصر نائب للمحتوى 7"/>
          <p:cNvGraphicFramePr>
            <a:graphicFrameLocks noGrp="1"/>
          </p:cNvGraphicFramePr>
          <p:nvPr>
            <p:ph idx="1"/>
            <p:extLst>
              <p:ext uri="{D42A27DB-BD31-4B8C-83A1-F6EECF244321}">
                <p14:modId xmlns:p14="http://schemas.microsoft.com/office/powerpoint/2010/main" val="2082342814"/>
              </p:ext>
            </p:extLst>
          </p:nvPr>
        </p:nvGraphicFramePr>
        <p:xfrm>
          <a:off x="1726856" y="908720"/>
          <a:ext cx="9729093" cy="5400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6193018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tr-TR" sz="2400" dirty="0" smtClean="0">
                <a:latin typeface="Times New Roman" panose="02020603050405020304" pitchFamily="18" charset="0"/>
                <a:cs typeface="Times New Roman" panose="02020603050405020304" pitchFamily="18" charset="0"/>
              </a:rPr>
              <a:t>Kentin yönetilmesinde ve kararların alınmasında kent halkının etkili olması.</a:t>
            </a:r>
            <a:endParaRPr lang="en-US" sz="2400" dirty="0">
              <a:latin typeface="Times New Roman" panose="02020603050405020304" pitchFamily="18" charset="0"/>
              <a:cs typeface="Times New Roman" panose="02020603050405020304" pitchFamily="18" charset="0"/>
            </a:endParaRPr>
          </a:p>
        </p:txBody>
      </p:sp>
      <p:pic>
        <p:nvPicPr>
          <p:cNvPr id="8" name="عنصر نائب للمحتوى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323012" y="428139"/>
            <a:ext cx="5749651" cy="5593149"/>
          </a:xfrm>
        </p:spPr>
      </p:pic>
      <p:sp>
        <p:nvSpPr>
          <p:cNvPr id="3" name="عنصر نائب للنص 2"/>
          <p:cNvSpPr>
            <a:spLocks noGrp="1"/>
          </p:cNvSpPr>
          <p:nvPr>
            <p:ph type="body" sz="half" idx="2"/>
          </p:nvPr>
        </p:nvSpPr>
        <p:spPr>
          <a:xfrm>
            <a:off x="1703512" y="1628799"/>
            <a:ext cx="4390899" cy="4232249"/>
          </a:xfrm>
        </p:spPr>
        <p:txBody>
          <a:bodyPr>
            <a:noAutofit/>
          </a:bodyPr>
          <a:lstStyle/>
          <a:p>
            <a:r>
              <a:rPr lang="en-US" sz="1800" dirty="0" err="1">
                <a:latin typeface="Times New Roman" panose="02020603050405020304" pitchFamily="18" charset="0"/>
                <a:cs typeface="Times New Roman" panose="02020603050405020304" pitchFamily="18" charset="0"/>
              </a:rPr>
              <a:t>Ankara'da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Cumhuriyet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Kulesi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için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yapılan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halk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oylamasıyla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ilgili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olarak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Keçiören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Belediyesi'nden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yapılan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açıklamada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ilçe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sakinlerinden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oylamaya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katılanların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yüzde</a:t>
            </a:r>
            <a:r>
              <a:rPr lang="en-US" sz="1800" dirty="0">
                <a:latin typeface="Times New Roman" panose="02020603050405020304" pitchFamily="18" charset="0"/>
                <a:cs typeface="Times New Roman" panose="02020603050405020304" pitchFamily="18" charset="0"/>
              </a:rPr>
              <a:t> 76'sının, </a:t>
            </a:r>
            <a:r>
              <a:rPr lang="en-US" sz="1800" dirty="0" err="1">
                <a:latin typeface="Times New Roman" panose="02020603050405020304" pitchFamily="18" charset="0"/>
                <a:cs typeface="Times New Roman" panose="02020603050405020304" pitchFamily="18" charset="0"/>
              </a:rPr>
              <a:t>kulenin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yıkılmaması</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yönünde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kullandığı</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belirtildi</a:t>
            </a:r>
            <a:r>
              <a:rPr lang="en-US" sz="1800" dirty="0" smtClean="0">
                <a:latin typeface="Times New Roman" panose="02020603050405020304" pitchFamily="18" charset="0"/>
                <a:cs typeface="Times New Roman" panose="02020603050405020304" pitchFamily="18" charset="0"/>
              </a:rPr>
              <a:t>.</a:t>
            </a:r>
            <a:endParaRPr lang="en-US" sz="1800" dirty="0">
              <a:latin typeface="Times New Roman" panose="02020603050405020304" pitchFamily="18" charset="0"/>
              <a:cs typeface="Times New Roman" panose="02020603050405020304" pitchFamily="18" charset="0"/>
            </a:endParaRPr>
          </a:p>
          <a:p>
            <a:r>
              <a:rPr lang="en-US" sz="1800" dirty="0" err="1">
                <a:latin typeface="Times New Roman" panose="02020603050405020304" pitchFamily="18" charset="0"/>
                <a:cs typeface="Times New Roman" panose="02020603050405020304" pitchFamily="18" charset="0"/>
              </a:rPr>
              <a:t>İmara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aykırı</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olması</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ve</a:t>
            </a:r>
            <a:r>
              <a:rPr lang="en-US" sz="1800" dirty="0">
                <a:latin typeface="Times New Roman" panose="02020603050405020304" pitchFamily="18" charset="0"/>
                <a:cs typeface="Times New Roman" panose="02020603050405020304" pitchFamily="18" charset="0"/>
              </a:rPr>
              <a:t> mania </a:t>
            </a:r>
            <a:r>
              <a:rPr lang="en-US" sz="1800" dirty="0" err="1">
                <a:latin typeface="Times New Roman" panose="02020603050405020304" pitchFamily="18" charset="0"/>
                <a:cs typeface="Times New Roman" panose="02020603050405020304" pitchFamily="18" charset="0"/>
              </a:rPr>
              <a:t>hattına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takılması</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nedeniyle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inşaatı</a:t>
            </a:r>
            <a:r>
              <a:rPr lang="en-US" sz="1800" dirty="0">
                <a:latin typeface="Times New Roman" panose="02020603050405020304" pitchFamily="18" charset="0"/>
                <a:cs typeface="Times New Roman" panose="02020603050405020304" pitchFamily="18" charset="0"/>
              </a:rPr>
              <a:t> 2009 </a:t>
            </a:r>
            <a:r>
              <a:rPr lang="en-US" sz="1800" dirty="0" err="1">
                <a:latin typeface="Times New Roman" panose="02020603050405020304" pitchFamily="18" charset="0"/>
                <a:cs typeface="Times New Roman" panose="02020603050405020304" pitchFamily="18" charset="0"/>
              </a:rPr>
              <a:t>yılında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durdurulan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atıl</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bir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durumda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bekleyen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Keçiören'deki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Cumhuriyet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Kulesi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için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yapılan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halk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oylaması</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anketin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sonucu</a:t>
            </a:r>
            <a:r>
              <a:rPr lang="en-US" sz="1800" dirty="0">
                <a:latin typeface="Times New Roman" panose="02020603050405020304" pitchFamily="18" charset="0"/>
                <a:cs typeface="Times New Roman" panose="02020603050405020304" pitchFamily="18" charset="0"/>
              </a:rPr>
              <a:t> belli </a:t>
            </a:r>
            <a:r>
              <a:rPr lang="en-US" sz="1800" dirty="0" err="1">
                <a:latin typeface="Times New Roman" panose="02020603050405020304" pitchFamily="18" charset="0"/>
                <a:cs typeface="Times New Roman" panose="02020603050405020304" pitchFamily="18" charset="0"/>
              </a:rPr>
              <a:t>oldu</a:t>
            </a:r>
            <a:r>
              <a:rPr lang="en-US" sz="1800" dirty="0">
                <a:latin typeface="Times New Roman" panose="02020603050405020304" pitchFamily="18" charset="0"/>
                <a:cs typeface="Times New Roman" panose="02020603050405020304" pitchFamily="18" charset="0"/>
              </a:rPr>
              <a:t>.</a:t>
            </a:r>
            <a:endParaRPr lang="tr-TR" sz="1800" dirty="0">
              <a:latin typeface="Times New Roman" panose="02020603050405020304" pitchFamily="18" charset="0"/>
              <a:cs typeface="Times New Roman" panose="02020603050405020304" pitchFamily="18" charset="0"/>
            </a:endParaRPr>
          </a:p>
          <a:p>
            <a:endParaRPr lang="tr-TR" sz="1800" dirty="0">
              <a:latin typeface="Times New Roman" panose="02020603050405020304" pitchFamily="18" charset="0"/>
              <a:cs typeface="Times New Roman" panose="02020603050405020304" pitchFamily="18" charset="0"/>
            </a:endParaRPr>
          </a:p>
          <a:p>
            <a:r>
              <a:rPr lang="en-US" sz="1800" b="1" dirty="0">
                <a:latin typeface="Times New Roman" panose="02020603050405020304" pitchFamily="18" charset="0"/>
                <a:cs typeface="Times New Roman" panose="02020603050405020304" pitchFamily="18" charset="0"/>
              </a:rPr>
              <a:t>YÜZDE 76 'YIKILMASIN' </a:t>
            </a:r>
            <a:r>
              <a:rPr lang="en-US" sz="1800" b="1" dirty="0" smtClean="0">
                <a:latin typeface="Times New Roman" panose="02020603050405020304" pitchFamily="18" charset="0"/>
                <a:cs typeface="Times New Roman" panose="02020603050405020304" pitchFamily="18" charset="0"/>
              </a:rPr>
              <a:t>DEDİ</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352272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28048" y="0"/>
            <a:ext cx="5663952" cy="6485851"/>
          </a:xfrm>
          <a:prstGeom prst="rect">
            <a:avLst/>
          </a:prstGeom>
          <a:ln>
            <a:noFill/>
          </a:ln>
          <a:effectLst>
            <a:softEdge rad="112500"/>
          </a:effectLst>
        </p:spPr>
      </p:pic>
      <p:sp>
        <p:nvSpPr>
          <p:cNvPr id="3" name="مربع نص 2"/>
          <p:cNvSpPr txBox="1"/>
          <p:nvPr/>
        </p:nvSpPr>
        <p:spPr>
          <a:xfrm>
            <a:off x="1811524" y="188640"/>
            <a:ext cx="4464496" cy="1015663"/>
          </a:xfrm>
          <a:prstGeom prst="rect">
            <a:avLst/>
          </a:prstGeom>
          <a:noFill/>
        </p:spPr>
        <p:txBody>
          <a:bodyPr wrap="square" rtlCol="0">
            <a:spAutoFit/>
          </a:bodyPr>
          <a:lstStyle/>
          <a:p>
            <a:pPr algn="l" rtl="0"/>
            <a:r>
              <a:rPr lang="tr-TR" sz="2000" dirty="0" smtClean="0">
                <a:latin typeface="Times New Roman" panose="02020603050405020304" pitchFamily="18" charset="0"/>
                <a:cs typeface="Times New Roman" panose="02020603050405020304" pitchFamily="18" charset="0"/>
              </a:rPr>
              <a:t>Toplumsal alana yönelik normların herkesi aynı biçimde bağlaması, ayrıcalıklı kesimlerin olmaması.</a:t>
            </a:r>
            <a:endParaRPr lang="en-US" sz="2000" dirty="0">
              <a:latin typeface="Times New Roman" panose="02020603050405020304" pitchFamily="18" charset="0"/>
              <a:cs typeface="Times New Roman" panose="02020603050405020304" pitchFamily="18" charset="0"/>
            </a:endParaRPr>
          </a:p>
        </p:txBody>
      </p:sp>
      <p:pic>
        <p:nvPicPr>
          <p:cNvPr id="5" name="صورة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6020" y="1628800"/>
            <a:ext cx="5080000" cy="4464496"/>
          </a:xfrm>
          <a:prstGeom prst="rect">
            <a:avLst/>
          </a:prstGeom>
          <a:ln>
            <a:noFill/>
          </a:ln>
          <a:effectLst>
            <a:softEdge rad="112500"/>
          </a:effectLst>
        </p:spPr>
      </p:pic>
    </p:spTree>
    <p:extLst>
      <p:ext uri="{BB962C8B-B14F-4D97-AF65-F5344CB8AC3E}">
        <p14:creationId xmlns:p14="http://schemas.microsoft.com/office/powerpoint/2010/main" val="131685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75520" y="548680"/>
            <a:ext cx="8911687" cy="644650"/>
          </a:xfrm>
        </p:spPr>
        <p:txBody>
          <a:bodyPr>
            <a:normAutofit fontScale="90000"/>
          </a:bodyPr>
          <a:lstStyle/>
          <a:p>
            <a:r>
              <a:rPr lang="tr-TR" sz="2400" dirty="0" smtClean="0">
                <a:latin typeface="Times New Roman" panose="02020603050405020304" pitchFamily="18" charset="0"/>
                <a:cs typeface="Times New Roman" panose="02020603050405020304" pitchFamily="18" charset="0"/>
              </a:rPr>
              <a:t>Kentsel mekanın tarihsel ve ekolojik dokuyu koruyacak biçimde planlanması.</a:t>
            </a:r>
            <a:endParaRPr lang="en-US" sz="2400" dirty="0">
              <a:latin typeface="Times New Roman" panose="02020603050405020304" pitchFamily="18" charset="0"/>
              <a:cs typeface="Times New Roman" panose="02020603050405020304" pitchFamily="18" charset="0"/>
            </a:endParaRPr>
          </a:p>
        </p:txBody>
      </p:sp>
      <p:pic>
        <p:nvPicPr>
          <p:cNvPr id="9" name="عنصر نائب للمحتوى 8"/>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297296" y="1193330"/>
            <a:ext cx="6703361" cy="5166059"/>
          </a:xfrm>
        </p:spPr>
      </p:pic>
      <p:sp>
        <p:nvSpPr>
          <p:cNvPr id="8" name="عنصر نائب للمحتوى 7"/>
          <p:cNvSpPr>
            <a:spLocks noGrp="1"/>
          </p:cNvSpPr>
          <p:nvPr>
            <p:ph sz="half" idx="1"/>
          </p:nvPr>
        </p:nvSpPr>
        <p:spPr>
          <a:xfrm>
            <a:off x="767408" y="1628800"/>
            <a:ext cx="4529888" cy="4137662"/>
          </a:xfrm>
        </p:spPr>
        <p:txBody>
          <a:bodyPr>
            <a:normAutofit/>
          </a:bodyPr>
          <a:lstStyle/>
          <a:p>
            <a:r>
              <a:rPr lang="en-US" dirty="0" err="1">
                <a:latin typeface="Times New Roman" panose="02020603050405020304" pitchFamily="18" charset="0"/>
                <a:cs typeface="Times New Roman" panose="02020603050405020304" pitchFamily="18" charset="0"/>
              </a:rPr>
              <a:t>Japonya'da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meydana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gelen</a:t>
            </a:r>
            <a:r>
              <a:rPr lang="en-US" dirty="0">
                <a:latin typeface="Times New Roman" panose="02020603050405020304" pitchFamily="18" charset="0"/>
                <a:cs typeface="Times New Roman" panose="02020603050405020304" pitchFamily="18" charset="0"/>
              </a:rPr>
              <a:t> tsunami </a:t>
            </a:r>
            <a:r>
              <a:rPr lang="en-US" dirty="0" err="1">
                <a:latin typeface="Times New Roman" panose="02020603050405020304" pitchFamily="18" charset="0"/>
                <a:cs typeface="Times New Roman" panose="02020603050405020304" pitchFamily="18" charset="0"/>
              </a:rPr>
              <a:t>felaketi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sonrası</a:t>
            </a:r>
            <a:r>
              <a:rPr lang="en-US" dirty="0">
                <a:latin typeface="Times New Roman" panose="02020603050405020304" pitchFamily="18" charset="0"/>
                <a:cs typeface="Times New Roman" panose="02020603050405020304" pitchFamily="18" charset="0"/>
              </a:rPr>
              <a:t> her </a:t>
            </a:r>
            <a:r>
              <a:rPr lang="en-US" dirty="0" err="1">
                <a:latin typeface="Times New Roman" panose="02020603050405020304" pitchFamily="18" charset="0"/>
                <a:cs typeface="Times New Roman" panose="02020603050405020304" pitchFamily="18" charset="0"/>
              </a:rPr>
              <a:t>şey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yerle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olmuş</a:t>
            </a:r>
            <a:r>
              <a:rPr lang="en-US" dirty="0">
                <a:latin typeface="Times New Roman" panose="02020603050405020304" pitchFamily="18" charset="0"/>
                <a:cs typeface="Times New Roman" panose="02020603050405020304" pitchFamily="18" charset="0"/>
              </a:rPr>
              <a:t>, 70 bin </a:t>
            </a:r>
            <a:r>
              <a:rPr lang="en-US" dirty="0" err="1">
                <a:latin typeface="Times New Roman" panose="02020603050405020304" pitchFamily="18" charset="0"/>
                <a:cs typeface="Times New Roman" panose="02020603050405020304" pitchFamily="18" charset="0"/>
              </a:rPr>
              <a:t>çam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ağacı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köklenmiş</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ayakta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sadece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sarı </a:t>
            </a:r>
            <a:r>
              <a:rPr lang="en-US" dirty="0" err="1">
                <a:latin typeface="Times New Roman" panose="02020603050405020304" pitchFamily="18" charset="0"/>
                <a:cs typeface="Times New Roman" panose="02020603050405020304" pitchFamily="18" charset="0"/>
              </a:rPr>
              <a:t>çam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kalmıştı</a:t>
            </a:r>
            <a:r>
              <a:rPr lang="en-US" dirty="0">
                <a:latin typeface="Times New Roman" panose="02020603050405020304" pitchFamily="18" charset="0"/>
                <a:cs typeface="Times New Roman" panose="02020603050405020304" pitchFamily="18" charset="0"/>
              </a:rPr>
              <a:t>.</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err="1">
                <a:latin typeface="Times New Roman" panose="02020603050405020304" pitchFamily="18" charset="0"/>
                <a:cs typeface="Times New Roman" panose="02020603050405020304" pitchFamily="18" charset="0"/>
              </a:rPr>
              <a:t>Deniz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suyundan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kökleri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zarar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gördüğü</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için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kurumaya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başlayan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Mucize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Çam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olarak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ünlenen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ağaç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komple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iskele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sistemi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çevrelenmiş</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üst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bölümü</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kesilerek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başka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ağaç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eklenmiş</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yüzeyi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karbon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kaplama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yapılarak</a:t>
            </a:r>
            <a:r>
              <a:rPr lang="en-US" dirty="0">
                <a:latin typeface="Times New Roman" panose="02020603050405020304" pitchFamily="18" charset="0"/>
                <a:cs typeface="Times New Roman" panose="02020603050405020304" pitchFamily="18" charset="0"/>
              </a:rPr>
              <a:t> abide </a:t>
            </a:r>
            <a:r>
              <a:rPr lang="en-US" dirty="0" err="1">
                <a:latin typeface="Times New Roman" panose="02020603050405020304" pitchFamily="18" charset="0"/>
                <a:cs typeface="Times New Roman" panose="02020603050405020304" pitchFamily="18" charset="0"/>
              </a:rPr>
              <a:t>haline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getirilmiştir</a:t>
            </a:r>
            <a:r>
              <a:rPr lang="en-US"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79365734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919536" y="608597"/>
            <a:ext cx="3505199" cy="544264"/>
          </a:xfrm>
        </p:spPr>
        <p:txBody>
          <a:bodyPr/>
          <a:lstStyle/>
          <a:p>
            <a:r>
              <a:rPr lang="tr-TR" dirty="0" smtClean="0">
                <a:latin typeface="Times New Roman" panose="02020603050405020304" pitchFamily="18" charset="0"/>
                <a:cs typeface="Times New Roman" panose="02020603050405020304" pitchFamily="18" charset="0"/>
              </a:rPr>
              <a:t>Tarihsel dokuyu koruyacak</a:t>
            </a:r>
            <a:endParaRPr lang="en-US" dirty="0">
              <a:latin typeface="Times New Roman" panose="02020603050405020304" pitchFamily="18" charset="0"/>
              <a:cs typeface="Times New Roman" panose="02020603050405020304" pitchFamily="18" charset="0"/>
            </a:endParaRPr>
          </a:p>
        </p:txBody>
      </p:sp>
      <p:pic>
        <p:nvPicPr>
          <p:cNvPr id="5" name="عنصر نائب للمحتوى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519936" y="260648"/>
            <a:ext cx="6493621" cy="5964696"/>
          </a:xfrm>
        </p:spPr>
      </p:pic>
      <p:sp>
        <p:nvSpPr>
          <p:cNvPr id="3" name="عنصر نائب للنص 2"/>
          <p:cNvSpPr>
            <a:spLocks noGrp="1"/>
          </p:cNvSpPr>
          <p:nvPr>
            <p:ph type="body" sz="half" idx="2"/>
          </p:nvPr>
        </p:nvSpPr>
        <p:spPr>
          <a:xfrm>
            <a:off x="1631504" y="2126872"/>
            <a:ext cx="3505199" cy="2232248"/>
          </a:xfrm>
        </p:spPr>
        <p:txBody>
          <a:bodyPr>
            <a:normAutofit/>
          </a:bodyPr>
          <a:lstStyle/>
          <a:p>
            <a:r>
              <a:rPr lang="en-US" sz="1800" dirty="0" err="1">
                <a:latin typeface="Times New Roman" panose="02020603050405020304" pitchFamily="18" charset="0"/>
                <a:cs typeface="Times New Roman" panose="02020603050405020304" pitchFamily="18" charset="0"/>
              </a:rPr>
              <a:t>Hamamönü</a:t>
            </a:r>
            <a:r>
              <a:rPr lang="en-US" sz="1800" dirty="0">
                <a:latin typeface="Times New Roman" panose="02020603050405020304" pitchFamily="18" charset="0"/>
                <a:cs typeface="Times New Roman" panose="02020603050405020304" pitchFamily="18" charset="0"/>
              </a:rPr>
              <a:t>, Ankara </a:t>
            </a:r>
            <a:r>
              <a:rPr lang="en-US" sz="1800" dirty="0" err="1">
                <a:latin typeface="Times New Roman" panose="02020603050405020304" pitchFamily="18" charset="0"/>
                <a:cs typeface="Times New Roman" panose="02020603050405020304" pitchFamily="18" charset="0"/>
              </a:rPr>
              <a:t>ilinin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Altındağ</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ilçesinde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bulunan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tarihi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bir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semttir</a:t>
            </a:r>
            <a:r>
              <a:rPr lang="en-US" sz="1800" dirty="0">
                <a:latin typeface="Times New Roman" panose="02020603050405020304" pitchFamily="18" charset="0"/>
                <a:cs typeface="Times New Roman" panose="02020603050405020304" pitchFamily="18" charset="0"/>
              </a:rPr>
              <a:t>. </a:t>
            </a:r>
          </a:p>
          <a:p>
            <a:r>
              <a:rPr lang="tr-TR" sz="1800" dirty="0">
                <a:latin typeface="Times New Roman" panose="02020603050405020304" pitchFamily="18" charset="0"/>
                <a:cs typeface="Times New Roman" panose="02020603050405020304" pitchFamily="18" charset="0"/>
              </a:rPr>
              <a:t>A</a:t>
            </a:r>
            <a:r>
              <a:rPr lang="en-US" sz="1800" dirty="0" err="1">
                <a:latin typeface="Times New Roman" panose="02020603050405020304" pitchFamily="18" charset="0"/>
                <a:cs typeface="Times New Roman" panose="02020603050405020304" pitchFamily="18" charset="0"/>
              </a:rPr>
              <a:t>ltındağ</a:t>
            </a:r>
            <a:r>
              <a:rPr lang="tr-TR"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belediyesi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tarafından</a:t>
            </a:r>
            <a:r>
              <a:rPr lang="en-US" sz="1800" dirty="0">
                <a:latin typeface="Times New Roman" panose="02020603050405020304" pitchFamily="18" charset="0"/>
                <a:cs typeface="Times New Roman" panose="02020603050405020304" pitchFamily="18" charset="0"/>
              </a:rPr>
              <a:t> restore</a:t>
            </a:r>
            <a:r>
              <a:rPr lang="tr-TR" sz="1800" dirty="0">
                <a:latin typeface="Times New Roman" panose="02020603050405020304" pitchFamily="18" charset="0"/>
                <a:cs typeface="Times New Roman" panose="02020603050405020304" pitchFamily="18" charset="0"/>
              </a:rPr>
              <a:t> edilen eski evleri Ankaranın en turistik ve enteresan semtlerinden biri halıne getirmiştir</a:t>
            </a:r>
            <a:r>
              <a:rPr lang="tr-TR" sz="1800" dirty="0" smtClean="0">
                <a:latin typeface="Times New Roman" panose="02020603050405020304" pitchFamily="18" charset="0"/>
                <a:cs typeface="Times New Roman" panose="02020603050405020304" pitchFamily="18" charset="0"/>
              </a:rPr>
              <a:t>.</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605520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lgili resi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73" y="0"/>
            <a:ext cx="12194733"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Unvan 1"/>
          <p:cNvSpPr>
            <a:spLocks noGrp="1"/>
          </p:cNvSpPr>
          <p:nvPr>
            <p:ph type="title"/>
          </p:nvPr>
        </p:nvSpPr>
        <p:spPr>
          <a:xfrm>
            <a:off x="1271464" y="2153442"/>
            <a:ext cx="10009112" cy="1280890"/>
          </a:xfrm>
        </p:spPr>
        <p:txBody>
          <a:bodyPr>
            <a:noAutofit/>
          </a:bodyPr>
          <a:lstStyle/>
          <a:p>
            <a:r>
              <a:rPr lang="tr-TR" sz="4400" dirty="0">
                <a:solidFill>
                  <a:schemeClr val="bg1"/>
                </a:solidFill>
              </a:rPr>
              <a:t>Türkiye’de Kentleşmenin Özellikleri</a:t>
            </a:r>
            <a:br>
              <a:rPr lang="tr-TR" sz="4400" dirty="0">
                <a:solidFill>
                  <a:schemeClr val="bg1"/>
                </a:solidFill>
              </a:rPr>
            </a:br>
            <a:endParaRPr lang="tr-TR" sz="4400" dirty="0">
              <a:solidFill>
                <a:schemeClr val="bg1"/>
              </a:solidFill>
            </a:endParaRPr>
          </a:p>
        </p:txBody>
      </p:sp>
    </p:spTree>
    <p:extLst>
      <p:ext uri="{BB962C8B-B14F-4D97-AF65-F5344CB8AC3E}">
        <p14:creationId xmlns:p14="http://schemas.microsoft.com/office/powerpoint/2010/main" val="1229080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a:t>İlk olarak , Ülkemizde kırdan kente yoğun bir göç yaşanmaktadır. Bunun başlıca nedenleri ; kır kesimindeki nüfus artışına karşılık yeterli gelir kaynaklarının yaratılamaması, tarımda makineleşme, tarımsal yapı, kentin ve kentli olmanın sağladığı ekonomik, sosyal ve kültürel olanaklardan yararlanmak istenmesini gösterebiliriz.</a:t>
            </a:r>
          </a:p>
        </p:txBody>
      </p:sp>
    </p:spTree>
    <p:extLst>
      <p:ext uri="{BB962C8B-B14F-4D97-AF65-F5344CB8AC3E}">
        <p14:creationId xmlns:p14="http://schemas.microsoft.com/office/powerpoint/2010/main" val="266277989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a:t>Türkiye’de kentleşmenin ikinci özelliği ise; hızlı bir kentleşme süreci yaşamış olmasıdır. Bu eğilimin nedeni, göçe katılanların mutlak sayı ve oranca artması yanında, nüfus alan ve nüfus veren yerleşmelerin giderek çoğalmasıdır. Özellikle nüfus veren yerleşmelerin sayıca artmasına bağlı olarak kentleşme kaynağı alanca genişlerken, eskiden beri nüfus alan merkezlerin yanı sıra yenileri de belirmiştir.</a:t>
            </a:r>
          </a:p>
        </p:txBody>
      </p:sp>
    </p:spTree>
    <p:extLst>
      <p:ext uri="{BB962C8B-B14F-4D97-AF65-F5344CB8AC3E}">
        <p14:creationId xmlns:p14="http://schemas.microsoft.com/office/powerpoint/2010/main" val="76355124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a:t>Üçüncü özelliği ise nüfusu 100 bini aşmış bulunan ve Türkiye ölçüleri içinde büyük kent sayılabilecek kentlerin nüfusu diğer küçük kentlere göre daha hızlı artmaktadır. Yani kentleşme düzeyinin kentler arasında orantısız dağılımı söz konusudur. Kentleşmeyle birlikte az ve orta nüfuslu kentlerin de bir gelişme göstermesine karşın, özellikle belli tip kentlerin büyüdüğü anlaşılmaktadır. Bunun en çarpıcı örneği İstanbul’ da görülmektedir. Bu nedenle bu tip kentler sağlıklı ve düzenli bir yapıya kavuşturulamamaktadır.</a:t>
            </a:r>
          </a:p>
        </p:txBody>
      </p:sp>
    </p:spTree>
    <p:extLst>
      <p:ext uri="{BB962C8B-B14F-4D97-AF65-F5344CB8AC3E}">
        <p14:creationId xmlns:p14="http://schemas.microsoft.com/office/powerpoint/2010/main" val="232258649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a:t>Türkiye’de kentleşmenin dördüncü özelliği ise, kaynaklarıyla olduğu kadar yönelmeleriyle de belli coğrafi alanlarda yoğunlaşmasıdır. Yani her bölgesi aynı düzeyde kentleşmediği gibi kentleşme hızı da farklıdır. Daha hızlı kentleşen ve daha büyük kentler Samsun-Adana arasındaki doğru çizginin batısında kalmaktadır.</a:t>
            </a:r>
          </a:p>
        </p:txBody>
      </p:sp>
    </p:spTree>
    <p:extLst>
      <p:ext uri="{BB962C8B-B14F-4D97-AF65-F5344CB8AC3E}">
        <p14:creationId xmlns:p14="http://schemas.microsoft.com/office/powerpoint/2010/main" val="124649287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dirty="0"/>
              <a:t>Marmara Bölgesinde, nüfusun dörtte üçüne yakını kentlerde yaşadığı, yani bu bölge kimi sanayileşmiş batı ülkeleri ölçüsünde kentleşmiş olduğu halde, Karadeniz ve Doğu Anadolu Bölgelerinin kentleşme düzeyleri % 33.7 ile %37.5 arasında değişmektedir. Türkiye’nin gelişmiş bölgelerinin kentleşme düzeyleri yüksek, az gelişmiş bölgelerinin kentleşme düzeyleri ise düşüktür. Ancak hemen hemen bütün bölgelerin kentleşme düzeylerinin son 15-30 yılda 1950 öncesi döneme kıyasla yükselmiş bulunduğu ve özellikle Marmara, Doğu, Güneydoğu ve Karadeniz bölgelerinin kentleşme düzeylerinde sürekli bir yükselme olduğu görülür. Doğu ve Güneydoğu Anadolu’ da kentleşme de belirli bir artışın gözlemlenebilmesi, 1960’ tan sonraya rastlamaktadır.</a:t>
            </a:r>
          </a:p>
        </p:txBody>
      </p:sp>
    </p:spTree>
    <p:extLst>
      <p:ext uri="{BB962C8B-B14F-4D97-AF65-F5344CB8AC3E}">
        <p14:creationId xmlns:p14="http://schemas.microsoft.com/office/powerpoint/2010/main" val="44849495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a:t>Ülkemiz gelişmekte olan ülkelerin karşılaştıkları kentleşme sorunları ile karşı karşıya bulunmaktadır. Büyük şehirlerimizde kırdan kente yapılan göçler nedeni ile bir konut açığı oluşmakta buna bağlı olarak gecekondulaşma hız kazanmaktadır. Gecekonduda yaşayanların gelir düzeyleri diğer kentli halka göre düşük kalmaktadır. Eğitim, sağlık ve diğer kamu hizmetleri bu kesime yeterince sunulmamaktadır. Kısacası </a:t>
            </a:r>
            <a:r>
              <a:rPr lang="tr-TR" dirty="0" err="1"/>
              <a:t>sosyo</a:t>
            </a:r>
            <a:r>
              <a:rPr lang="tr-TR" dirty="0"/>
              <a:t>-ekonomik nedenlerle kentte köyü yaşamaktadırlar. Bu durum düzensiz ve çarpık kentleşmeye neden olduğu gibi kentlileşme daha doğrusu kentlileşememe sorununu ortaya çıkarmaktadır.</a:t>
            </a:r>
          </a:p>
        </p:txBody>
      </p:sp>
    </p:spTree>
    <p:extLst>
      <p:ext uri="{BB962C8B-B14F-4D97-AF65-F5344CB8AC3E}">
        <p14:creationId xmlns:p14="http://schemas.microsoft.com/office/powerpoint/2010/main" val="109934930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a:t>Şehirlere göç etme; bina sayısında artışa neden olduğu gibi sokak ve alt yapıların da çoğalmasını hızlandırır. Ayrıca bu durum mevcut şehirlerin genişlemesini etkiler ve şehrin doğal alanlarını yok eder. Dünyada ve Türkiye'de kentleşme hızlı bir gelişim göstermektedir. Bununla birlikte hızlı kentleşme beraberinde avantajlar ve dezavantajlar getirir. Bunları şu şekilde sıralamak mümkündür.</a:t>
            </a:r>
          </a:p>
        </p:txBody>
      </p:sp>
    </p:spTree>
    <p:extLst>
      <p:ext uri="{BB962C8B-B14F-4D97-AF65-F5344CB8AC3E}">
        <p14:creationId xmlns:p14="http://schemas.microsoft.com/office/powerpoint/2010/main" val="171986755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a:t>Avantajları</a:t>
            </a:r>
            <a:br>
              <a:rPr lang="tr-TR" b="1" dirty="0"/>
            </a:br>
            <a:endParaRPr lang="tr-TR" dirty="0"/>
          </a:p>
        </p:txBody>
      </p:sp>
      <p:sp>
        <p:nvSpPr>
          <p:cNvPr id="3" name="İçerik Yer Tutucusu 2"/>
          <p:cNvSpPr>
            <a:spLocks noGrp="1"/>
          </p:cNvSpPr>
          <p:nvPr>
            <p:ph idx="1"/>
          </p:nvPr>
        </p:nvSpPr>
        <p:spPr/>
        <p:txBody>
          <a:bodyPr>
            <a:normAutofit lnSpcReduction="10000"/>
          </a:bodyPr>
          <a:lstStyle/>
          <a:p>
            <a:r>
              <a:rPr lang="tr-TR" dirty="0"/>
              <a:t>Daha Fazla Yaşam Alanı Sağlaması: Kentleşme yatay değil dikey gelişmeyi ifade eder. Kentleşme sonunda kentlerde yapılan yüksek katlı binalar bunun tipik örneğidir. Bu sayede canlılara daha fazla yaşam alanı sağlanmış olmaktadır.</a:t>
            </a:r>
          </a:p>
          <a:p>
            <a:r>
              <a:rPr lang="tr-TR" dirty="0"/>
              <a:t>Enerji Etkinliğinin Yükselmesi: Kentsel gelişme çeşitli açılardan enerjide etkinliğin artmasına neden olabilir. Örneğin müstakil bir evin ısınmasında harcanılan enerji bir apartmanı ısıtmak için harcanılan enerjiden çok daha fazladır. Burada önemli olan diğer bir nokta apartman dairelerinin en uygun bir büyüklüğe sahip olmasıdır. Günümüzde yapılan apartman içindeki iki katlı daireler bu tasarrufu sağlamayabilir. Başka bir örnek toplu taşımacılıktır. Toplu taşıma sonucu tüketilen benzin miktarında bir tasarruf sağlanabilir. Özellikle kentleşme ile birlikte ortaya çıkan trafik sorununun da çözümü bireyleri toplu taşımaya yöneltmektir.</a:t>
            </a:r>
          </a:p>
          <a:p>
            <a:endParaRPr lang="tr-TR" dirty="0"/>
          </a:p>
        </p:txBody>
      </p:sp>
    </p:spTree>
    <p:extLst>
      <p:ext uri="{BB962C8B-B14F-4D97-AF65-F5344CB8AC3E}">
        <p14:creationId xmlns:p14="http://schemas.microsoft.com/office/powerpoint/2010/main" val="393858385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entral park ile ilgili görsel sonucu"/>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783632" y="1340768"/>
            <a:ext cx="7228137" cy="482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0378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dirty="0"/>
              <a:t>Etkili Katı Atık Yönetim Sistemleri: Kentlerde oluşturulan geri dönüşüm merkezleri, çöpleri belirli bir alana yaymaktansa geri kazanma yollarını araştırarak ulusal kaynakların israfını önleyebilmektedir. Daha İyi Sosyal Olanaklar: Eğitim seviyesinin yükselmesi kentleşmenin önde gelen faydaları arasındadır. Kentsel alanlarda doğum oranları, kırsal alanlardan daha düşüktür. Bu ise nüfus artışının neden olduğu çevresel bozulmaları azaltan bir etmendir. Bireylere kentlerde sunulan aile planlaması eğitimleri, kırsal alanlardan daha fazladır. Kentleşme bireylere iş bulmada da daha iyi olanaklar sağlayabilir (özellikle Türkiye'de İstanbul, Ankara gibi büyük şehirlerimizin yoğun göç almasının nedeni kırsal kesimde yaşayan ve yeterli olanaklara sahip olamayan halkın kentlerde iş bulma ümididir). Kentleşme yukarıda anılanlar yanında bireylere daha iyi sağlık hizmeti ve daha iyi bir sosyal yaşam da sağlayabilir.</a:t>
            </a:r>
          </a:p>
        </p:txBody>
      </p:sp>
    </p:spTree>
    <p:extLst>
      <p:ext uri="{BB962C8B-B14F-4D97-AF65-F5344CB8AC3E}">
        <p14:creationId xmlns:p14="http://schemas.microsoft.com/office/powerpoint/2010/main" val="360889262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ava kirliliği ile ilgili görsel sonucu"/>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063552" y="1268760"/>
            <a:ext cx="8367962" cy="4989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43457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a:t>Dezavantajları</a:t>
            </a:r>
            <a:br>
              <a:rPr lang="tr-TR" b="1" dirty="0"/>
            </a:br>
            <a:endParaRPr lang="tr-TR" dirty="0"/>
          </a:p>
        </p:txBody>
      </p:sp>
      <p:sp>
        <p:nvSpPr>
          <p:cNvPr id="3" name="İçerik Yer Tutucusu 2"/>
          <p:cNvSpPr>
            <a:spLocks noGrp="1"/>
          </p:cNvSpPr>
          <p:nvPr>
            <p:ph idx="1"/>
          </p:nvPr>
        </p:nvSpPr>
        <p:spPr/>
        <p:txBody>
          <a:bodyPr>
            <a:normAutofit fontScale="92500"/>
          </a:bodyPr>
          <a:lstStyle/>
          <a:p>
            <a:r>
              <a:rPr lang="tr-TR" dirty="0"/>
              <a:t>İklim Üzerindeki Etkiler: Kentleşme sonucu ortaya çıkan yapılanma aşırı ısınmaya neden olmaktadır. Örneğin; yollar, binalar, kaldırımlar gün boyu depoladıkları enerjisi geceleyin serbest bırakarak iklimin aşırı ısınmasına neden olmaktadır.</a:t>
            </a:r>
          </a:p>
          <a:p>
            <a:r>
              <a:rPr lang="tr-TR" dirty="0"/>
              <a:t>Hava Kirliliği: Hava kirliliği kentlerin temel sorunlarından birisidir.</a:t>
            </a:r>
          </a:p>
          <a:p>
            <a:r>
              <a:rPr lang="tr-TR" dirty="0"/>
              <a:t>Su Kaynakları Üzerindeki Etkiler: Kentleşme sonucunda ortaya çıkan en önemli problemlerden biri de su kaynaklarının kirlenmesi ve azalmasıdır. Özellikle büyük kentlerde yaşanan aşırı su tüketimi su kaynaklarını tehdit eder boyutlara ulaşmıştır. Kentlerde yaşanan çarpık yapılanma suyun hidrolojik döngüsünü de bozmaktadır. Suyun kirlenmesine neden olan en büyük etken ise lağım sularıdır.</a:t>
            </a:r>
          </a:p>
          <a:p>
            <a:r>
              <a:rPr lang="tr-TR" dirty="0"/>
              <a:t>Topraklar ve Kır Arazileri: Günümüzde, dünyadaki toplam arazinin yaklaşık %1’ini kentler kaplamaktadır. Kentsel genişlemenin bugünkü hızıyla devam etmesi dünya üzerindeki yaşanabilir yerlerin azalmasına neden olacaktır.</a:t>
            </a:r>
          </a:p>
          <a:p>
            <a:endParaRPr lang="tr-TR" dirty="0"/>
          </a:p>
        </p:txBody>
      </p:sp>
    </p:spTree>
    <p:extLst>
      <p:ext uri="{BB962C8B-B14F-4D97-AF65-F5344CB8AC3E}">
        <p14:creationId xmlns:p14="http://schemas.microsoft.com/office/powerpoint/2010/main" val="1116634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çarpık kentleşme ile ilgili görsel sonucu"/>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847528" y="1772816"/>
            <a:ext cx="9073008" cy="4043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549913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279576" y="1196752"/>
            <a:ext cx="8915400" cy="3777622"/>
          </a:xfrm>
        </p:spPr>
        <p:txBody>
          <a:bodyPr>
            <a:normAutofit fontScale="85000" lnSpcReduction="20000"/>
          </a:bodyPr>
          <a:lstStyle/>
          <a:p>
            <a:r>
              <a:rPr lang="tr-TR" dirty="0"/>
              <a:t>Maliyetlerin Artışı: Kentlerin ölçüsüz ve aşırı bir şekilde büyümesinin bir diğer olumsuz etkisi de artan maliyetler nedeniyle ekonomik ve mali açıdan ek yük getirmesidir. Şöyle ki; belirli bir büyüklüğü aşan mahalli idarelerdeki iletişim güçlükleri, yoğun bürokrasi ve politik baskılar sonucu artan personel sayısı verimliliği düşürürken, maliyetlerin giderek artmasına neden olmaktadır.</a:t>
            </a:r>
          </a:p>
          <a:p>
            <a:r>
              <a:rPr lang="tr-TR" dirty="0"/>
              <a:t>Kentleşmenin neden olduğu bu sorunların çözümünde çok sayıda yöntem önerilmektedir. Bunların bir kısmı kentlerdeki yoğun nüfusun azaltılması ve genişlemenin önlenmesi hareketi(Kentlerin Amenajmanı) olarak isimlendirilirken, bir kısım çalışmalar ise yeni kentler kurulmasını önermektedir.</a:t>
            </a:r>
          </a:p>
          <a:p>
            <a:r>
              <a:rPr lang="tr-TR" dirty="0"/>
              <a:t>Çarpık Yapılaşma: Kentlerin hızlı büyümesi, kentte yapılara olan talebin artması ve buna paralel olarak da rantın yükselmesi beraberinde imara aykırı, kaçak yapılaşmayı beraberinde getirmektedir. Özellikle kent yönetimlerinin yetersiz kalması durumunda bu gelişme kent yaşamını ciddi tehdit eder boyutlara çıkmaktadır. Çarpık yapılaşma çeşitli şekillerde gerçekleşmektedir.</a:t>
            </a:r>
          </a:p>
          <a:p>
            <a:r>
              <a:rPr lang="tr-TR" dirty="0"/>
              <a:t>1950’lerde nüfusun yüzde 70’i kırsal bölgelerde yaşarken, 2008 yılından beri dünya nüfusunun yarısı şehirlerde yaşamaktadır. Birleşmiş milletlerin tahminlerine göre, kent nüfusunun oranı 2030’da yüzde 60 artacak ve 2050 yıllarında bu oran kesin yüzde 70’leri bulacaktır.</a:t>
            </a:r>
          </a:p>
          <a:p>
            <a:endParaRPr lang="tr-TR" dirty="0"/>
          </a:p>
        </p:txBody>
      </p:sp>
    </p:spTree>
    <p:extLst>
      <p:ext uri="{BB962C8B-B14F-4D97-AF65-F5344CB8AC3E}">
        <p14:creationId xmlns:p14="http://schemas.microsoft.com/office/powerpoint/2010/main" val="310347623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423592" y="1340768"/>
            <a:ext cx="8915400" cy="3777622"/>
          </a:xfrm>
        </p:spPr>
        <p:txBody>
          <a:bodyPr>
            <a:normAutofit fontScale="85000" lnSpcReduction="20000"/>
          </a:bodyPr>
          <a:lstStyle/>
          <a:p>
            <a:r>
              <a:rPr lang="tr-TR" dirty="0"/>
              <a:t>Ülkemizde ise kentleşme hareketlerinin gelişimi incelendiğinde, 1950 öncesi ve sonrası olmak üzere iki farklı dönemden söz etmek mümkündür. Nitekim, 1950’ye kadar çok yavaş artış kaydeden (kendi iç dinamikleriyle) ülke kent nüfusu, bu tarihten sonra özellikle kırsal alanlardaki yapısal dönüşümlerden kaynaklanan çözülmenin, kentlere yönelik yoğun göçlere neden olması sonucunda, çok hızlı bir artış sürecine girmiştir. 1950’den sonra artan ve kırdan kente yönelik göçlerin şekillendirdiği bu hızlı kentleşme, günümüzde de devam etmektedir. Başlangıçta daha çok sanayi faaliyetlerinin geliştiği İstanbul, İzmir, Ankara, Adana gibi geleneksel merkezlere yönelik olan göçler, bugün farklı nedenlerle daha geniş bir alana yayılmış görünmektedir.</a:t>
            </a:r>
          </a:p>
          <a:p>
            <a:r>
              <a:rPr lang="tr-TR" dirty="0"/>
              <a:t>Nüfus artışı oranıyla bağlantılı olarak, gelişmiş ülkelerdeki kentleşme; ekolojik, ekonomik ve sosyal durumlarıyla değerlendirilemez. Mega şehirlerin oluşumunda görülen sorunların yanı sıra, son yıllarda artan tartışmalar, bu gelişmiş ülkelerdeki kalkınmayı sağlayan nedenleri araştırmaya yöneltmiştir.</a:t>
            </a:r>
          </a:p>
          <a:p>
            <a:r>
              <a:rPr lang="tr-TR" dirty="0"/>
              <a:t>Kentleşmenin bir diğer sonucu da doğum oranlarının düşüşüdür. Özellikle gelişmiş ülkelerde kırsal bölgelere nazaran doğum oranları daha düşüktür, endüstrileşmiş ülkelerde ise hemen hemen hiçbir fark yoktur. Türkiye' de bu oran son yıllarda azalma göstermiştir.</a:t>
            </a:r>
          </a:p>
          <a:p>
            <a:r>
              <a:rPr lang="tr-TR" dirty="0"/>
              <a:t>Yapılan araştırmalara göre buna sebep olan etmenlerin başında, Türkiye'nin nüfusunun giderek yaşlanması gösterilmektedir.</a:t>
            </a:r>
          </a:p>
          <a:p>
            <a:endParaRPr lang="tr-TR" dirty="0"/>
          </a:p>
        </p:txBody>
      </p:sp>
    </p:spTree>
    <p:extLst>
      <p:ext uri="{BB962C8B-B14F-4D97-AF65-F5344CB8AC3E}">
        <p14:creationId xmlns:p14="http://schemas.microsoft.com/office/powerpoint/2010/main" val="437793621"/>
      </p:ext>
    </p:extLst>
  </p:cSld>
  <p:clrMapOvr>
    <a:masterClrMapping/>
  </p:clrMapOvr>
  <p:timing>
    <p:tnLst>
      <p:par>
        <p:cTn id="1" dur="indefinite" restart="never" nodeType="tmRoot"/>
      </p:par>
    </p:tnLst>
  </p:timing>
</p:sld>
</file>

<file path=ppt/theme/theme1.xml><?xml version="1.0" encoding="utf-8"?>
<a:theme xmlns:a="http://schemas.openxmlformats.org/drawingml/2006/main" name="ربطة">
  <a:themeElements>
    <a:clrScheme name="ربطة">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ربطة">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ربطة">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1_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نسق Office">
  <a:themeElements>
    <a:clrScheme name="CitySketch">
      <a:dk1>
        <a:srgbClr val="3D372E"/>
      </a:dk1>
      <a:lt1>
        <a:sysClr val="window" lastClr="FFFFFF"/>
      </a:lt1>
      <a:dk2>
        <a:srgbClr val="000000"/>
      </a:dk2>
      <a:lt2>
        <a:srgbClr val="E0ECE1"/>
      </a:lt2>
      <a:accent1>
        <a:srgbClr val="B2D0B4"/>
      </a:accent1>
      <a:accent2>
        <a:srgbClr val="88A5BA"/>
      </a:accent2>
      <a:accent3>
        <a:srgbClr val="909F5F"/>
      </a:accent3>
      <a:accent4>
        <a:srgbClr val="C9A057"/>
      </a:accent4>
      <a:accent5>
        <a:srgbClr val="DA7D60"/>
      </a:accent5>
      <a:accent6>
        <a:srgbClr val="978975"/>
      </a:accent6>
      <a:hlink>
        <a:srgbClr val="C9A057"/>
      </a:hlink>
      <a:folHlink>
        <a:srgbClr val="978975"/>
      </a:folHlink>
    </a:clrScheme>
    <a:fontScheme name="Century Schoolbook">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نسق Office">
  <a:themeElements>
    <a:clrScheme name="CitySketch">
      <a:dk1>
        <a:srgbClr val="3D372E"/>
      </a:dk1>
      <a:lt1>
        <a:sysClr val="window" lastClr="FFFFFF"/>
      </a:lt1>
      <a:dk2>
        <a:srgbClr val="000000"/>
      </a:dk2>
      <a:lt2>
        <a:srgbClr val="E0ECE1"/>
      </a:lt2>
      <a:accent1>
        <a:srgbClr val="B2D0B4"/>
      </a:accent1>
      <a:accent2>
        <a:srgbClr val="88A5BA"/>
      </a:accent2>
      <a:accent3>
        <a:srgbClr val="909F5F"/>
      </a:accent3>
      <a:accent4>
        <a:srgbClr val="C9A057"/>
      </a:accent4>
      <a:accent5>
        <a:srgbClr val="DA7D60"/>
      </a:accent5>
      <a:accent6>
        <a:srgbClr val="978975"/>
      </a:accent6>
      <a:hlink>
        <a:srgbClr val="C9A057"/>
      </a:hlink>
      <a:folHlink>
        <a:srgbClr val="978975"/>
      </a:folHlink>
    </a:clrScheme>
    <a:fontScheme name="Century Schoolbook">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2357</TotalTime>
  <Words>2317</Words>
  <Application>Microsoft Office PowerPoint</Application>
  <PresentationFormat>Geniş ekran</PresentationFormat>
  <Paragraphs>118</Paragraphs>
  <Slides>72</Slides>
  <Notes>3</Notes>
  <HiddenSlides>0</HiddenSlides>
  <MMClips>0</MMClips>
  <ScaleCrop>false</ScaleCrop>
  <HeadingPairs>
    <vt:vector size="6" baseType="variant">
      <vt:variant>
        <vt:lpstr>Kullanılan Yazı Tipleri</vt:lpstr>
      </vt:variant>
      <vt:variant>
        <vt:i4>6</vt:i4>
      </vt:variant>
      <vt:variant>
        <vt:lpstr>Tema</vt:lpstr>
      </vt:variant>
      <vt:variant>
        <vt:i4>2</vt:i4>
      </vt:variant>
      <vt:variant>
        <vt:lpstr>Slayt Başlıkları</vt:lpstr>
      </vt:variant>
      <vt:variant>
        <vt:i4>72</vt:i4>
      </vt:variant>
    </vt:vector>
  </HeadingPairs>
  <TitlesOfParts>
    <vt:vector size="80" baseType="lpstr">
      <vt:lpstr>Arial</vt:lpstr>
      <vt:lpstr>Century Gothic</vt:lpstr>
      <vt:lpstr>Century Schoolbook</vt:lpstr>
      <vt:lpstr>Tahoma</vt:lpstr>
      <vt:lpstr>Times New Roman</vt:lpstr>
      <vt:lpstr>Wingdings 3</vt:lpstr>
      <vt:lpstr>ربطة</vt:lpstr>
      <vt:lpstr>1_Duman</vt:lpstr>
      <vt:lpstr>PowerPoint Sunusu</vt:lpstr>
      <vt:lpstr>PowerPoint Sunusu</vt:lpstr>
      <vt:lpstr>PowerPoint Sunusu</vt:lpstr>
      <vt:lpstr>PowerPoint Sunusu</vt:lpstr>
      <vt:lpstr>PowerPoint Sunusu</vt:lpstr>
      <vt:lpstr>PowerPoint Sunusu</vt:lpstr>
      <vt:lpstr>Kürsel Kentlerin Özellikleri</vt:lpstr>
      <vt:lpstr>PowerPoint Sunusu</vt:lpstr>
      <vt:lpstr>PowerPoint Sunusu</vt:lpstr>
      <vt:lpstr>PowerPoint Sunusu</vt:lpstr>
      <vt:lpstr>PowerPoint Sunusu</vt:lpstr>
      <vt:lpstr>PowerPoint Sunusu</vt:lpstr>
      <vt:lpstr>Teknolojik ve bilimsel değişime kaynaklık eden yerlerdir</vt:lpstr>
      <vt:lpstr>PowerPoint Sunusu</vt:lpstr>
      <vt:lpstr>PowerPoint Sunusu</vt:lpstr>
      <vt:lpstr>PowerPoint Sunusu</vt:lpstr>
      <vt:lpstr>PowerPoint Sunusu</vt:lpstr>
      <vt:lpstr>PowerPoint Sunusu</vt:lpstr>
      <vt:lpstr>PowerPoint Sunusu</vt:lpstr>
      <vt:lpstr>Kentleşme nedir?</vt:lpstr>
      <vt:lpstr>PowerPoint Sunusu</vt:lpstr>
      <vt:lpstr>PowerPoint Sunusu</vt:lpstr>
      <vt:lpstr>Kentleşme dönemleri;</vt:lpstr>
      <vt:lpstr>PowerPoint Sunusu</vt:lpstr>
      <vt:lpstr>Göç etmek bazı sepebleri şöyle sıralayabiliriz;</vt:lpstr>
      <vt:lpstr>PowerPoint Sunusu</vt:lpstr>
      <vt:lpstr>PowerPoint Sunusu</vt:lpstr>
      <vt:lpstr>PowerPoint Sunusu</vt:lpstr>
      <vt:lpstr>PowerPoint Sunusu</vt:lpstr>
      <vt:lpstr>GENEL ÖZELLİKLERİ</vt:lpstr>
      <vt:lpstr>PowerPoint Sunusu</vt:lpstr>
      <vt:lpstr>PowerPoint Sunusu</vt:lpstr>
      <vt:lpstr>PowerPoint Sunusu</vt:lpstr>
      <vt:lpstr>Kentleşme, toplumsal değişme ve yeniden biçimlenme sürecidir.</vt:lpstr>
      <vt:lpstr>PowerPoint Sunusu</vt:lpstr>
      <vt:lpstr>İnsanlar arasında birincil ilişiklern belirleyiciliğinin azalması ve  ikincil ilişkilerin ön planda olması.</vt:lpstr>
      <vt:lpstr>İnsan,davranış ve ilişkilerinde kente özgü değişiklikler yaratır.</vt:lpstr>
      <vt:lpstr>İnsanlar kendilerini “birey” olarak algılaması ve geliştirmesi</vt:lpstr>
      <vt:lpstr>Başarının toplumsal bir norm olması ve yatay-dikey harketliliğin artması.</vt:lpstr>
      <vt:lpstr>Yatay Toplumsal Hareketlilik</vt:lpstr>
      <vt:lpstr>Dikey Hareketlilik</vt:lpstr>
      <vt:lpstr>PowerPoint Sunusu</vt:lpstr>
      <vt:lpstr>PowerPoint Sunusu</vt:lpstr>
      <vt:lpstr>Üretim ve istihdamda  sanayi ve hizmet sektörü lehine değişmeler olması.</vt:lpstr>
      <vt:lpstr>PowerPoint Sunusu</vt:lpstr>
      <vt:lpstr>PowerPoint Sunusu</vt:lpstr>
      <vt:lpstr>PowerPoint Sunusu</vt:lpstr>
      <vt:lpstr>PowerPoint Sunusu</vt:lpstr>
      <vt:lpstr>PowerPoint Sunusu</vt:lpstr>
      <vt:lpstr>Sosyal güvenlik sistemlerinin toplumun her kesiminde yaygınlaşmesı.</vt:lpstr>
      <vt:lpstr>Kente yaşanabilir sosyal ve ekolojik çevrenin geliştirilmesi.</vt:lpstr>
      <vt:lpstr>Eğitim yatırımlarının önemsenmesi ve nitelikli işgücünün artması.</vt:lpstr>
      <vt:lpstr>Kentin yönetilmesinde ve kararların alınmasında kent halkının etkili olması.</vt:lpstr>
      <vt:lpstr>PowerPoint Sunusu</vt:lpstr>
      <vt:lpstr>Kentsel mekanın tarihsel ve ekolojik dokuyu koruyacak biçimde planlanması.</vt:lpstr>
      <vt:lpstr>Tarihsel dokuyu koruyacak</vt:lpstr>
      <vt:lpstr>Türkiye’de Kentleşmenin Özellikleri </vt:lpstr>
      <vt:lpstr>PowerPoint Sunusu</vt:lpstr>
      <vt:lpstr>PowerPoint Sunusu</vt:lpstr>
      <vt:lpstr>PowerPoint Sunusu</vt:lpstr>
      <vt:lpstr>PowerPoint Sunusu</vt:lpstr>
      <vt:lpstr>PowerPoint Sunusu</vt:lpstr>
      <vt:lpstr>PowerPoint Sunusu</vt:lpstr>
      <vt:lpstr>PowerPoint Sunusu</vt:lpstr>
      <vt:lpstr>Avantajları </vt:lpstr>
      <vt:lpstr>PowerPoint Sunusu</vt:lpstr>
      <vt:lpstr>PowerPoint Sunusu</vt:lpstr>
      <vt:lpstr>PowerPoint Sunusu</vt:lpstr>
      <vt:lpstr>Dezavantajları </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Kentleşmenin Özellikleri</dc:title>
  <dc:creator>Muhammad Masto</dc:creator>
  <cp:lastModifiedBy>nükhet KONUK</cp:lastModifiedBy>
  <cp:revision>114</cp:revision>
  <dcterms:created xsi:type="dcterms:W3CDTF">2018-03-02T12:26:42Z</dcterms:created>
  <dcterms:modified xsi:type="dcterms:W3CDTF">2020-03-18T11:13:43Z</dcterms:modified>
</cp:coreProperties>
</file>