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51"/>
  </p:notesMasterIdLst>
  <p:sldIdLst>
    <p:sldId id="371" r:id="rId2"/>
    <p:sldId id="422" r:id="rId3"/>
    <p:sldId id="424" r:id="rId4"/>
    <p:sldId id="372" r:id="rId5"/>
    <p:sldId id="423" r:id="rId6"/>
    <p:sldId id="319" r:id="rId7"/>
    <p:sldId id="320" r:id="rId8"/>
    <p:sldId id="362" r:id="rId9"/>
    <p:sldId id="324" r:id="rId10"/>
    <p:sldId id="323" r:id="rId11"/>
    <p:sldId id="332" r:id="rId12"/>
    <p:sldId id="331" r:id="rId13"/>
    <p:sldId id="330" r:id="rId14"/>
    <p:sldId id="329" r:id="rId15"/>
    <p:sldId id="335" r:id="rId16"/>
    <p:sldId id="336" r:id="rId17"/>
    <p:sldId id="343" r:id="rId18"/>
    <p:sldId id="344" r:id="rId19"/>
    <p:sldId id="345" r:id="rId20"/>
    <p:sldId id="346" r:id="rId21"/>
    <p:sldId id="349" r:id="rId22"/>
    <p:sldId id="350" r:id="rId23"/>
    <p:sldId id="351" r:id="rId24"/>
    <p:sldId id="352" r:id="rId25"/>
    <p:sldId id="353" r:id="rId26"/>
    <p:sldId id="354" r:id="rId27"/>
    <p:sldId id="342" r:id="rId28"/>
    <p:sldId id="338" r:id="rId29"/>
    <p:sldId id="333" r:id="rId30"/>
    <p:sldId id="33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96" r:id="rId48"/>
    <p:sldId id="397" r:id="rId49"/>
    <p:sldId id="427" r:id="rId5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A49E"/>
    <a:srgbClr val="27B3AC"/>
    <a:srgbClr val="FFFF99"/>
    <a:srgbClr val="2CCAC2"/>
    <a:srgbClr val="2FD1C9"/>
    <a:srgbClr val="2AC0B9"/>
    <a:srgbClr val="76E0DB"/>
    <a:srgbClr val="55D9D3"/>
    <a:srgbClr val="2DCDC5"/>
    <a:srgbClr val="26AC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varScale="1">
        <p:scale>
          <a:sx n="110" d="100"/>
          <a:sy n="110" d="100"/>
        </p:scale>
        <p:origin x="600"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71AE37-BCFB-4CAA-80AC-B62A15D51965}" type="datetimeFigureOut">
              <a:rPr lang="tr-TR" smtClean="0"/>
              <a:t>18.03.2020</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AEEED-1343-4D5F-A063-79E60E278CF2}" type="slidenum">
              <a:rPr lang="tr-TR" smtClean="0"/>
              <a:t>‹#›</a:t>
            </a:fld>
            <a:endParaRPr lang="tr-TR"/>
          </a:p>
        </p:txBody>
      </p:sp>
    </p:spTree>
    <p:extLst>
      <p:ext uri="{BB962C8B-B14F-4D97-AF65-F5344CB8AC3E}">
        <p14:creationId xmlns:p14="http://schemas.microsoft.com/office/powerpoint/2010/main" val="3518061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3AEEED-1343-4D5F-A063-79E60E278CF2}" type="slidenum">
              <a:rPr lang="tr-TR" smtClean="0"/>
              <a:t>9</a:t>
            </a:fld>
            <a:endParaRPr lang="tr-TR"/>
          </a:p>
        </p:txBody>
      </p:sp>
    </p:spTree>
    <p:extLst>
      <p:ext uri="{BB962C8B-B14F-4D97-AF65-F5344CB8AC3E}">
        <p14:creationId xmlns:p14="http://schemas.microsoft.com/office/powerpoint/2010/main" val="2413398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A3AEEED-1343-4D5F-A063-79E60E278CF2}" type="slidenum">
              <a:rPr lang="tr-TR" smtClean="0"/>
              <a:t>22</a:t>
            </a:fld>
            <a:endParaRPr lang="tr-TR"/>
          </a:p>
        </p:txBody>
      </p:sp>
    </p:spTree>
    <p:extLst>
      <p:ext uri="{BB962C8B-B14F-4D97-AF65-F5344CB8AC3E}">
        <p14:creationId xmlns:p14="http://schemas.microsoft.com/office/powerpoint/2010/main" val="3804740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3AEEED-1343-4D5F-A063-79E60E278CF2}" type="slidenum">
              <a:rPr lang="tr-TR" smtClean="0"/>
              <a:t>31</a:t>
            </a:fld>
            <a:endParaRPr lang="tr-TR"/>
          </a:p>
        </p:txBody>
      </p:sp>
    </p:spTree>
    <p:extLst>
      <p:ext uri="{BB962C8B-B14F-4D97-AF65-F5344CB8AC3E}">
        <p14:creationId xmlns:p14="http://schemas.microsoft.com/office/powerpoint/2010/main" val="3340167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18.03.2020</a:t>
            </a:fld>
            <a:endParaRPr lang="tr-T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hyperlink" Target="http://wordchecksystem.com/" TargetMode="External"/><Relationship Id="rId2" Type="http://schemas.openxmlformats.org/officeDocument/2006/relationships/hyperlink" Target="http://www.turnitin.com/" TargetMode="Externa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Akış Çizelgesi: Veri"/>
          <p:cNvSpPr/>
          <p:nvPr/>
        </p:nvSpPr>
        <p:spPr>
          <a:xfrm>
            <a:off x="403889" y="-29054"/>
            <a:ext cx="4932040" cy="3284984"/>
          </a:xfrm>
          <a:prstGeom prst="flowChartInputOutpu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rot="4544493">
            <a:off x="488475" y="3177490"/>
            <a:ext cx="4692791" cy="3807167"/>
          </a:xfrm>
          <a:prstGeom prst="flowChartInputOutpu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3" name="22 Düz Bağlayıcı"/>
          <p:cNvCxnSpPr/>
          <p:nvPr/>
        </p:nvCxnSpPr>
        <p:spPr>
          <a:xfrm flipH="1">
            <a:off x="4368474" y="-58108"/>
            <a:ext cx="864096" cy="32849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24 Düz Bağlayıcı"/>
          <p:cNvCxnSpPr>
            <a:stCxn id="6" idx="1"/>
          </p:cNvCxnSpPr>
          <p:nvPr/>
        </p:nvCxnSpPr>
        <p:spPr>
          <a:xfrm flipH="1">
            <a:off x="3071664" y="0"/>
            <a:ext cx="918356" cy="32849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27 Düz Bağlayıcı"/>
          <p:cNvCxnSpPr/>
          <p:nvPr/>
        </p:nvCxnSpPr>
        <p:spPr>
          <a:xfrm>
            <a:off x="444546" y="3235097"/>
            <a:ext cx="39239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33 Düz Bağlayıcı"/>
          <p:cNvCxnSpPr/>
          <p:nvPr/>
        </p:nvCxnSpPr>
        <p:spPr>
          <a:xfrm>
            <a:off x="3071664" y="3284984"/>
            <a:ext cx="1008112" cy="3573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35 Düz Bağlayıcı"/>
          <p:cNvCxnSpPr/>
          <p:nvPr/>
        </p:nvCxnSpPr>
        <p:spPr>
          <a:xfrm>
            <a:off x="4257740" y="3246821"/>
            <a:ext cx="1008112" cy="3573016"/>
          </a:xfrm>
          <a:prstGeom prst="line">
            <a:avLst/>
          </a:prstGeom>
        </p:spPr>
        <p:style>
          <a:lnRef idx="1">
            <a:schemeClr val="accent1"/>
          </a:lnRef>
          <a:fillRef idx="0">
            <a:schemeClr val="accent1"/>
          </a:fillRef>
          <a:effectRef idx="0">
            <a:schemeClr val="accent1"/>
          </a:effectRef>
          <a:fontRef idx="minor">
            <a:schemeClr val="tx1"/>
          </a:fontRef>
        </p:style>
      </p:cxnSp>
      <p:sp>
        <p:nvSpPr>
          <p:cNvPr id="38" name="37 Dikdörtgen"/>
          <p:cNvSpPr/>
          <p:nvPr/>
        </p:nvSpPr>
        <p:spPr>
          <a:xfrm>
            <a:off x="4800522" y="1897776"/>
            <a:ext cx="6875478" cy="954107"/>
          </a:xfrm>
          <a:prstGeom prst="rect">
            <a:avLst/>
          </a:prstGeom>
        </p:spPr>
        <p:txBody>
          <a:bodyPr wrap="square">
            <a:spAutoFit/>
          </a:bodyPr>
          <a:lstStyle/>
          <a:p>
            <a:pPr algn="ctr"/>
            <a:r>
              <a:rPr lang="tr-TR" sz="2800" b="1" dirty="0">
                <a:latin typeface="Times New Roman" panose="02020603050405020304" pitchFamily="18" charset="0"/>
                <a:cs typeface="Times New Roman" panose="02020603050405020304" pitchFamily="18" charset="0"/>
              </a:rPr>
              <a:t>Araştırma Sürecinde Etik Dışı Davranışlar ve Etik İhlalleri</a:t>
            </a:r>
            <a:endParaRPr lang="tr-TR" sz="2800" b="1" dirty="0">
              <a:ln w="10541" cmpd="sng">
                <a:solidFill>
                  <a:srgbClr val="26ACA6"/>
                </a:solidFill>
                <a:prstDash val="solid"/>
              </a:ln>
              <a:solidFill>
                <a:srgbClr val="26ACA6"/>
              </a:solidFill>
              <a:latin typeface="Times New Roman" pitchFamily="18" charset="0"/>
              <a:cs typeface="Times New Roman" pitchFamily="18" charset="0"/>
            </a:endParaRPr>
          </a:p>
        </p:txBody>
      </p:sp>
      <p:sp>
        <p:nvSpPr>
          <p:cNvPr id="2" name="Rectangle 1"/>
          <p:cNvSpPr/>
          <p:nvPr/>
        </p:nvSpPr>
        <p:spPr>
          <a:xfrm>
            <a:off x="5335929" y="314563"/>
            <a:ext cx="6134068" cy="1077218"/>
          </a:xfrm>
          <a:prstGeom prst="rect">
            <a:avLst/>
          </a:prstGeom>
        </p:spPr>
        <p:txBody>
          <a:bodyPr wrap="square">
            <a:spAutoFit/>
          </a:bodyPr>
          <a:lstStyle/>
          <a:p>
            <a:r>
              <a:rPr lang="tr-TR" sz="3200" b="1" dirty="0">
                <a:latin typeface="Times New Roman" pitchFamily="18" charset="0"/>
                <a:cs typeface="Times New Roman" pitchFamily="18" charset="0"/>
              </a:rPr>
              <a:t>BİLİMSEL ARAŞTIRMA YÖNTEMLERİ VE ETİK</a:t>
            </a:r>
            <a:endParaRPr lang="en-US" sz="3200" dirty="0"/>
          </a:p>
        </p:txBody>
      </p:sp>
    </p:spTree>
    <p:extLst>
      <p:ext uri="{BB962C8B-B14F-4D97-AF65-F5344CB8AC3E}">
        <p14:creationId xmlns:p14="http://schemas.microsoft.com/office/powerpoint/2010/main" val="3734870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1163452" y="1364105"/>
            <a:ext cx="9721080" cy="4616648"/>
          </a:xfrm>
          <a:prstGeom prst="rect">
            <a:avLst/>
          </a:prstGeom>
        </p:spPr>
        <p:txBody>
          <a:bodyPr wrap="square">
            <a:spAutoFit/>
          </a:bodyPr>
          <a:lstStyle/>
          <a:p>
            <a:pPr marL="571500" indent="-571500">
              <a:lnSpc>
                <a:spcPct val="15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Giriş</a:t>
            </a:r>
            <a:endParaRPr lang="en-US" sz="24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Bilimde Etik Tavrın Standartları</a:t>
            </a:r>
          </a:p>
          <a:p>
            <a:pPr marL="571500" indent="-571500">
              <a:lnSpc>
                <a:spcPct val="15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Etik Dışı Davranışlar ve Etik </a:t>
            </a:r>
            <a:r>
              <a:rPr lang="tr-TR" sz="2400" dirty="0" smtClean="0">
                <a:latin typeface="Times New Roman" panose="02020603050405020304" pitchFamily="18" charset="0"/>
                <a:cs typeface="Times New Roman" panose="02020603050405020304" pitchFamily="18" charset="0"/>
              </a:rPr>
              <a:t>İhlalleri</a:t>
            </a:r>
            <a:endParaRPr lang="en-US" sz="24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tr-TR" sz="2400"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a:t>
            </a:r>
            <a:r>
              <a:rPr lang="tr-TR" sz="2400"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nedenleri</a:t>
            </a:r>
            <a:endParaRPr lang="en-US" sz="2400"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Etik Dışı Davranışlar ve Etik </a:t>
            </a:r>
            <a:r>
              <a:rPr lang="tr-TR" sz="2400" dirty="0" smtClean="0">
                <a:latin typeface="Times New Roman" panose="02020603050405020304" pitchFamily="18" charset="0"/>
                <a:cs typeface="Times New Roman" panose="02020603050405020304" pitchFamily="18" charset="0"/>
              </a:rPr>
              <a:t>İhlalleri</a:t>
            </a:r>
            <a:r>
              <a:rPr lang="en-US" sz="2400"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Önlemler</a:t>
            </a:r>
            <a:endParaRPr lang="en-US" sz="24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endParaRPr lang="tr-TR" sz="3600" dirty="0"/>
          </a:p>
          <a:p>
            <a:pPr>
              <a:lnSpc>
                <a:spcPct val="150000"/>
              </a:lnSpc>
            </a:pPr>
            <a:endParaRPr lang="tr-TR" sz="3600" dirty="0">
              <a:latin typeface="Times New Roman" pitchFamily="18" charset="0"/>
              <a:cs typeface="Times New Roman" pitchFamily="18" charset="0"/>
            </a:endParaRPr>
          </a:p>
        </p:txBody>
      </p:sp>
      <p:sp>
        <p:nvSpPr>
          <p:cNvPr id="12" name="1 Başlık"/>
          <p:cNvSpPr>
            <a:spLocks noGrp="1"/>
          </p:cNvSpPr>
          <p:nvPr>
            <p:ph type="ctrTitle"/>
          </p:nvPr>
        </p:nvSpPr>
        <p:spPr>
          <a:xfrm>
            <a:off x="1524000" y="692696"/>
            <a:ext cx="9252520" cy="1008112"/>
          </a:xfrm>
        </p:spPr>
        <p:txBody>
          <a:bodyPr>
            <a:noAutofit/>
          </a:bodyPr>
          <a:lstStyle/>
          <a:p>
            <a:pPr algn="l"/>
            <a:r>
              <a:rPr lang="tr-TR" sz="2800" b="1" dirty="0">
                <a:latin typeface="Times New Roman" panose="02020603050405020304" pitchFamily="18" charset="0"/>
                <a:cs typeface="Times New Roman" panose="02020603050405020304" pitchFamily="18" charset="0"/>
              </a:rPr>
              <a:t>İÇERİK</a:t>
            </a:r>
            <a:endParaRPr lang="tr-TR" sz="2800" b="1" dirty="0">
              <a:solidFill>
                <a:srgbClr val="24A49E"/>
              </a:solidFill>
              <a:latin typeface="Times New Roman" pitchFamily="18" charset="0"/>
              <a:cs typeface="Times New Roman" pitchFamily="18" charset="0"/>
            </a:endParaRPr>
          </a:p>
        </p:txBody>
      </p:sp>
    </p:spTree>
    <p:extLst>
      <p:ext uri="{BB962C8B-B14F-4D97-AF65-F5344CB8AC3E}">
        <p14:creationId xmlns:p14="http://schemas.microsoft.com/office/powerpoint/2010/main" val="540542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1235460" y="1556206"/>
            <a:ext cx="9721080" cy="3600986"/>
          </a:xfrm>
          <a:prstGeom prst="rect">
            <a:avLst/>
          </a:prstGeom>
        </p:spPr>
        <p:txBody>
          <a:bodyPr wrap="square">
            <a:spAutoFit/>
          </a:bodyPr>
          <a:lstStyle/>
          <a:p>
            <a:endParaRPr lang="en-US" dirty="0"/>
          </a:p>
          <a:p>
            <a:pPr marL="285750" indent="-285750">
              <a:lnSpc>
                <a:spcPct val="15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Bilimsel</a:t>
            </a:r>
            <a:r>
              <a:rPr lang="az-Latn-AZ"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bir </a:t>
            </a:r>
            <a:r>
              <a:rPr lang="en-US" sz="2800" dirty="0">
                <a:latin typeface="Times New Roman" panose="02020603050405020304" pitchFamily="18" charset="0"/>
                <a:cs typeface="Times New Roman" panose="02020603050405020304" pitchFamily="18" charset="0"/>
              </a:rPr>
              <a:t>araştırmanın planlanmasından raporlaştırılmasına ve sonuçta yayınlanmasına kadar geçen süreçte uyulması gereken etik kodları ifade etmektedir</a:t>
            </a:r>
            <a:r>
              <a:rPr lang="en-US" sz="2800" dirty="0" smtClean="0">
                <a:latin typeface="Times New Roman" panose="02020603050405020304" pitchFamily="18" charset="0"/>
                <a:cs typeface="Times New Roman" panose="02020603050405020304" pitchFamily="18" charset="0"/>
              </a:rPr>
              <a:t>.</a:t>
            </a:r>
          </a:p>
          <a:p>
            <a:pPr marL="457200" indent="-457200">
              <a:lnSpc>
                <a:spcPct val="15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Bu etik kodlara uyulmaması ise bilimsel araştırma sürecinde etik dışı davranışlar olarak adlandırılmaktadır. </a:t>
            </a:r>
            <a:endParaRPr lang="tr-TR" sz="3600" dirty="0">
              <a:latin typeface="Times New Roman" pitchFamily="18" charset="0"/>
              <a:cs typeface="Times New Roman" pitchFamily="18" charset="0"/>
            </a:endParaRPr>
          </a:p>
        </p:txBody>
      </p:sp>
      <p:sp>
        <p:nvSpPr>
          <p:cNvPr id="12" name="1 Başlık"/>
          <p:cNvSpPr>
            <a:spLocks noGrp="1"/>
          </p:cNvSpPr>
          <p:nvPr>
            <p:ph type="ctrTitle"/>
          </p:nvPr>
        </p:nvSpPr>
        <p:spPr>
          <a:xfrm>
            <a:off x="1524000" y="692696"/>
            <a:ext cx="9252520" cy="1008112"/>
          </a:xfrm>
        </p:spPr>
        <p:txBody>
          <a:bodyPr>
            <a:noAutofit/>
          </a:bodyPr>
          <a:lstStyle/>
          <a:p>
            <a:pPr algn="l"/>
            <a:r>
              <a:rPr lang="az-Latn-AZ" sz="2800" b="1" dirty="0" smtClean="0">
                <a:solidFill>
                  <a:srgbClr val="24A49E"/>
                </a:solidFill>
                <a:latin typeface="Times New Roman" pitchFamily="18" charset="0"/>
                <a:cs typeface="Times New Roman" pitchFamily="18" charset="0"/>
              </a:rPr>
              <a:t>Giriş</a:t>
            </a:r>
            <a:endParaRPr lang="tr-TR" sz="2800" b="1" dirty="0">
              <a:solidFill>
                <a:srgbClr val="24A49E"/>
              </a:solidFill>
              <a:latin typeface="Times New Roman" pitchFamily="18" charset="0"/>
              <a:cs typeface="Times New Roman" pitchFamily="18" charset="0"/>
            </a:endParaRPr>
          </a:p>
        </p:txBody>
      </p:sp>
    </p:spTree>
    <p:extLst>
      <p:ext uri="{BB962C8B-B14F-4D97-AF65-F5344CB8AC3E}">
        <p14:creationId xmlns:p14="http://schemas.microsoft.com/office/powerpoint/2010/main" val="940236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524000" y="1340768"/>
            <a:ext cx="10081120" cy="3649960"/>
          </a:xfrm>
        </p:spPr>
        <p:txBody>
          <a:bodyPr>
            <a:normAutofit/>
          </a:bodyPr>
          <a:lstStyle/>
          <a:p>
            <a:pPr algn="just">
              <a:lnSpc>
                <a:spcPct val="110000"/>
              </a:lnSpc>
            </a:pPr>
            <a:r>
              <a:rPr lang="tr-TR" sz="2800" dirty="0" smtClean="0">
                <a:solidFill>
                  <a:schemeClr val="tx1"/>
                </a:solidFill>
                <a:latin typeface="Times New Roman" panose="02020603050405020304" pitchFamily="18" charset="0"/>
                <a:cs typeface="Times New Roman" panose="02020603050405020304" pitchFamily="18" charset="0"/>
              </a:rPr>
              <a:t>Bilimsel </a:t>
            </a:r>
            <a:r>
              <a:rPr lang="tr-TR" sz="2800" dirty="0">
                <a:solidFill>
                  <a:schemeClr val="tx1"/>
                </a:solidFill>
                <a:latin typeface="Times New Roman" panose="02020603050405020304" pitchFamily="18" charset="0"/>
                <a:cs typeface="Times New Roman" panose="02020603050405020304" pitchFamily="18" charset="0"/>
              </a:rPr>
              <a:t>bir yayının etik açıdan iyi sayılabilmesi için yazım aşamasında kurallara uyulması ve bilimsel değerlere bağlı kalınması gerekmektedir.</a:t>
            </a:r>
          </a:p>
          <a:p>
            <a:pPr marL="192881" indent="-192881" algn="just">
              <a:lnSpc>
                <a:spcPct val="110000"/>
              </a:lnSpc>
              <a:buFont typeface="Wingdings" panose="05000000000000000000" pitchFamily="2" charset="2"/>
              <a:buChar char="Ø"/>
            </a:pPr>
            <a:r>
              <a:rPr lang="tr-TR" sz="2800" dirty="0">
                <a:solidFill>
                  <a:schemeClr val="tx1"/>
                </a:solidFill>
                <a:latin typeface="Times New Roman" panose="02020603050405020304" pitchFamily="18" charset="0"/>
                <a:cs typeface="Times New Roman" panose="02020603050405020304" pitchFamily="18" charset="0"/>
              </a:rPr>
              <a:t>Bu sürecin yazar, edit</a:t>
            </a:r>
            <a:r>
              <a:rPr lang="az-Latn-AZ" sz="2800" dirty="0">
                <a:solidFill>
                  <a:schemeClr val="tx1"/>
                </a:solidFill>
                <a:latin typeface="Times New Roman" panose="02020603050405020304" pitchFamily="18" charset="0"/>
                <a:cs typeface="Times New Roman" panose="02020603050405020304" pitchFamily="18" charset="0"/>
              </a:rPr>
              <a:t>ö</a:t>
            </a:r>
            <a:r>
              <a:rPr lang="tr-TR" sz="2800" dirty="0">
                <a:solidFill>
                  <a:schemeClr val="tx1"/>
                </a:solidFill>
                <a:latin typeface="Times New Roman" panose="02020603050405020304" pitchFamily="18" charset="0"/>
                <a:cs typeface="Times New Roman" panose="02020603050405020304" pitchFamily="18" charset="0"/>
              </a:rPr>
              <a:t>r, hakem ve okuyucu boyutuna vurgu yapılması gerektiği kadar </a:t>
            </a:r>
            <a:r>
              <a:rPr lang="tr-TR" sz="2800" b="1" dirty="0" smtClean="0">
                <a:solidFill>
                  <a:schemeClr val="tx1"/>
                </a:solidFill>
                <a:latin typeface="Times New Roman" panose="02020603050405020304" pitchFamily="18" charset="0"/>
                <a:cs typeface="Times New Roman" panose="02020603050405020304" pitchFamily="18" charset="0"/>
              </a:rPr>
              <a:t>yazarın</a:t>
            </a:r>
            <a:r>
              <a:rPr lang="en-US" sz="2800" dirty="0" smtClean="0">
                <a:solidFill>
                  <a:schemeClr val="tx1"/>
                </a:solidFill>
                <a:latin typeface="Times New Roman" panose="02020603050405020304" pitchFamily="18" charset="0"/>
                <a:cs typeface="Times New Roman" panose="02020603050405020304" pitchFamily="18" charset="0"/>
              </a:rPr>
              <a:t> </a:t>
            </a:r>
            <a:r>
              <a:rPr lang="tr-TR" sz="2800" dirty="0" smtClean="0">
                <a:solidFill>
                  <a:schemeClr val="tx1"/>
                </a:solidFill>
                <a:latin typeface="Times New Roman" panose="02020603050405020304" pitchFamily="18" charset="0"/>
                <a:cs typeface="Times New Roman" panose="02020603050405020304" pitchFamily="18" charset="0"/>
              </a:rPr>
              <a:t>araştırma </a:t>
            </a:r>
            <a:r>
              <a:rPr lang="tr-TR" sz="2800" dirty="0">
                <a:solidFill>
                  <a:schemeClr val="tx1"/>
                </a:solidFill>
                <a:latin typeface="Times New Roman" panose="02020603050405020304" pitchFamily="18" charset="0"/>
                <a:cs typeface="Times New Roman" panose="02020603050405020304" pitchFamily="18" charset="0"/>
              </a:rPr>
              <a:t>ve </a:t>
            </a:r>
            <a:r>
              <a:rPr lang="tr-TR" sz="2800" dirty="0" smtClean="0">
                <a:solidFill>
                  <a:schemeClr val="tx1"/>
                </a:solidFill>
                <a:latin typeface="Times New Roman" panose="02020603050405020304" pitchFamily="18" charset="0"/>
                <a:cs typeface="Times New Roman" panose="02020603050405020304" pitchFamily="18" charset="0"/>
              </a:rPr>
              <a:t>sunum</a:t>
            </a:r>
            <a:r>
              <a:rPr lang="en-US" sz="2800" dirty="0" smtClean="0">
                <a:solidFill>
                  <a:schemeClr val="tx1"/>
                </a:solidFill>
                <a:latin typeface="Times New Roman" panose="02020603050405020304" pitchFamily="18" charset="0"/>
                <a:cs typeface="Times New Roman" panose="02020603050405020304" pitchFamily="18" charset="0"/>
              </a:rPr>
              <a:t> </a:t>
            </a:r>
            <a:r>
              <a:rPr lang="tr-TR" sz="2800" dirty="0" smtClean="0">
                <a:solidFill>
                  <a:schemeClr val="tx1"/>
                </a:solidFill>
                <a:latin typeface="Times New Roman" panose="02020603050405020304" pitchFamily="18" charset="0"/>
                <a:cs typeface="Times New Roman" panose="02020603050405020304" pitchFamily="18" charset="0"/>
              </a:rPr>
              <a:t>açısından </a:t>
            </a:r>
            <a:r>
              <a:rPr lang="tr-TR" sz="2800" dirty="0">
                <a:solidFill>
                  <a:schemeClr val="tx1"/>
                </a:solidFill>
                <a:latin typeface="Times New Roman" panose="02020603050405020304" pitchFamily="18" charset="0"/>
                <a:cs typeface="Times New Roman" panose="02020603050405020304" pitchFamily="18" charset="0"/>
              </a:rPr>
              <a:t>sorumluluklarını belirtmeli</a:t>
            </a:r>
            <a:r>
              <a:rPr lang="en-US" sz="2800" dirty="0">
                <a:solidFill>
                  <a:schemeClr val="tx1"/>
                </a:solidFill>
                <a:latin typeface="Times New Roman" panose="02020603050405020304" pitchFamily="18" charset="0"/>
                <a:cs typeface="Times New Roman" panose="02020603050405020304" pitchFamily="18" charset="0"/>
              </a:rPr>
              <a:t>.</a:t>
            </a:r>
            <a:r>
              <a:rPr lang="tr-TR" sz="2800" dirty="0">
                <a:solidFill>
                  <a:schemeClr val="tx1"/>
                </a:solidFill>
                <a:latin typeface="Times New Roman" panose="02020603050405020304" pitchFamily="18" charset="0"/>
                <a:cs typeface="Times New Roman" panose="02020603050405020304" pitchFamily="18" charset="0"/>
              </a:rPr>
              <a:t> </a:t>
            </a:r>
          </a:p>
          <a:p>
            <a:pPr algn="l"/>
            <a:endParaRPr lang="tr-TR" dirty="0">
              <a:solidFill>
                <a:schemeClr val="tx1"/>
              </a:solidFill>
              <a:latin typeface="Times New Roman" pitchFamily="18" charset="0"/>
              <a:cs typeface="Times New Roman" pitchFamily="18" charset="0"/>
            </a:endParaRPr>
          </a:p>
        </p:txBody>
      </p:sp>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10870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199456" y="1268760"/>
            <a:ext cx="10585175" cy="4524315"/>
          </a:xfrm>
          <a:prstGeom prst="rect">
            <a:avLst/>
          </a:prstGeom>
        </p:spPr>
        <p:txBody>
          <a:bodyPr wrap="square">
            <a:spAutoFit/>
          </a:bodyPr>
          <a:lstStyle/>
          <a:p>
            <a:pPr>
              <a:lnSpc>
                <a:spcPct val="150000"/>
              </a:lnSpc>
            </a:pPr>
            <a:r>
              <a:rPr lang="en-US" sz="2400" b="1" dirty="0">
                <a:latin typeface="Times New Roman" panose="02020603050405020304" pitchFamily="18" charset="0"/>
                <a:cs typeface="Times New Roman" panose="02020603050405020304" pitchFamily="18" charset="0"/>
              </a:rPr>
              <a:t>Yazar: </a:t>
            </a:r>
            <a:r>
              <a:rPr lang="en-US" sz="2400" dirty="0" err="1">
                <a:latin typeface="Times New Roman" panose="02020603050405020304" pitchFamily="18" charset="0"/>
                <a:cs typeface="Times New Roman" panose="02020603050405020304" pitchFamily="18" charset="0"/>
              </a:rPr>
              <a:t>Ara</a:t>
            </a:r>
            <a:r>
              <a:rPr lang="az-Latn-AZ" sz="2400" dirty="0">
                <a:latin typeface="Times New Roman" panose="02020603050405020304" pitchFamily="18" charset="0"/>
                <a:cs typeface="Times New Roman" panose="02020603050405020304" pitchFamily="18" charset="0"/>
              </a:rPr>
              <a:t>ştırma ve yayın açısından soruml</a:t>
            </a:r>
            <a:r>
              <a:rPr lang="en-US" sz="2400" dirty="0">
                <a:latin typeface="Times New Roman" panose="02020603050405020304" pitchFamily="18" charset="0"/>
                <a:cs typeface="Times New Roman" panose="02020603050405020304" pitchFamily="18" charset="0"/>
              </a:rPr>
              <a:t>u</a:t>
            </a:r>
            <a:endParaRPr lang="az-Latn-AZ" sz="2400" dirty="0">
              <a:latin typeface="Times New Roman" panose="02020603050405020304" pitchFamily="18" charset="0"/>
              <a:cs typeface="Times New Roman" panose="02020603050405020304" pitchFamily="18" charset="0"/>
            </a:endParaRPr>
          </a:p>
          <a:p>
            <a:pPr>
              <a:lnSpc>
                <a:spcPct val="150000"/>
              </a:lnSpc>
            </a:pPr>
            <a:r>
              <a:rPr lang="az-Latn-AZ" sz="2400" b="1" dirty="0">
                <a:latin typeface="Times New Roman" panose="02020603050405020304" pitchFamily="18" charset="0"/>
                <a:cs typeface="Times New Roman" panose="02020603050405020304" pitchFamily="18" charset="0"/>
              </a:rPr>
              <a:t>Danışman</a:t>
            </a:r>
            <a:r>
              <a:rPr lang="en-US" sz="2400" b="1" dirty="0">
                <a:latin typeface="Times New Roman" panose="02020603050405020304" pitchFamily="18" charset="0"/>
                <a:cs typeface="Times New Roman" panose="02020603050405020304" pitchFamily="18" charset="0"/>
              </a:rPr>
              <a:t>: </a:t>
            </a:r>
            <a:r>
              <a:rPr lang="az-Latn-AZ" sz="2400" dirty="0">
                <a:latin typeface="Times New Roman" panose="02020603050405020304" pitchFamily="18" charset="0"/>
                <a:cs typeface="Times New Roman" panose="02020603050405020304" pitchFamily="18" charset="0"/>
              </a:rPr>
              <a:t>Tez çalışmalarında sürecin kontrolü ve gerekli yönlendirmeler sorumlu </a:t>
            </a:r>
          </a:p>
          <a:p>
            <a:pPr>
              <a:lnSpc>
                <a:spcPct val="150000"/>
              </a:lnSpc>
            </a:pPr>
            <a:r>
              <a:rPr lang="az-Latn-AZ" sz="2400"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Editör</a:t>
            </a:r>
            <a:r>
              <a:rPr lang="en-US" sz="2400" b="1" dirty="0">
                <a:latin typeface="Times New Roman" panose="02020603050405020304" pitchFamily="18" charset="0"/>
                <a:cs typeface="Times New Roman" panose="02020603050405020304" pitchFamily="18" charset="0"/>
              </a:rPr>
              <a:t>:</a:t>
            </a:r>
            <a:r>
              <a:rPr lang="tr-TR"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Ara</a:t>
            </a:r>
            <a:r>
              <a:rPr lang="az-Latn-AZ" sz="2400" dirty="0">
                <a:latin typeface="Times New Roman" panose="02020603050405020304" pitchFamily="18" charset="0"/>
                <a:cs typeface="Times New Roman" panose="02020603050405020304" pitchFamily="18" charset="0"/>
              </a:rPr>
              <a:t>ştırma ve yayın </a:t>
            </a:r>
            <a:r>
              <a:rPr lang="en-US"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süreç</a:t>
            </a:r>
            <a:r>
              <a:rPr lang="en-US" sz="2400" dirty="0" err="1">
                <a:latin typeface="Times New Roman" panose="02020603050405020304" pitchFamily="18" charset="0"/>
                <a:cs typeface="Times New Roman" panose="02020603050405020304" pitchFamily="18" charset="0"/>
              </a:rPr>
              <a:t>i</a:t>
            </a:r>
            <a:r>
              <a:rPr lang="tr-TR" sz="2400" dirty="0">
                <a:latin typeface="Times New Roman" panose="02020603050405020304" pitchFamily="18" charset="0"/>
                <a:cs typeface="Times New Roman" panose="02020603050405020304" pitchFamily="18" charset="0"/>
              </a:rPr>
              <a:t> içinde</a:t>
            </a:r>
            <a:r>
              <a:rPr lang="en-US" sz="2400" dirty="0">
                <a:latin typeface="Times New Roman" panose="02020603050405020304" pitchFamily="18" charset="0"/>
                <a:cs typeface="Times New Roman" panose="02020603050405020304" pitchFamily="18" charset="0"/>
              </a:rPr>
              <a:t> yazarla </a:t>
            </a:r>
            <a:r>
              <a:rPr lang="tr-TR" sz="2400" dirty="0">
                <a:latin typeface="Times New Roman" panose="02020603050405020304" pitchFamily="18" charset="0"/>
                <a:cs typeface="Times New Roman" panose="02020603050405020304" pitchFamily="18" charset="0"/>
              </a:rPr>
              <a:t> iletişiminin uygun, zamanında, açık, güvenilir ve tarafsız olarak sürdürülmesi</a:t>
            </a:r>
            <a:r>
              <a:rPr lang="en-US" sz="2400" dirty="0">
                <a:latin typeface="Times New Roman" panose="02020603050405020304" pitchFamily="18" charset="0"/>
                <a:cs typeface="Times New Roman" panose="02020603050405020304" pitchFamily="18" charset="0"/>
              </a:rPr>
              <a:t> a</a:t>
            </a:r>
            <a:r>
              <a:rPr lang="az-Latn-AZ" sz="2400" dirty="0">
                <a:latin typeface="Times New Roman" panose="02020603050405020304" pitchFamily="18" charset="0"/>
                <a:cs typeface="Times New Roman" panose="02020603050405020304" pitchFamily="18" charset="0"/>
              </a:rPr>
              <a:t>çısından sorumlu</a:t>
            </a:r>
          </a:p>
          <a:p>
            <a:pPr>
              <a:lnSpc>
                <a:spcPct val="150000"/>
              </a:lnSpc>
            </a:pPr>
            <a:r>
              <a:rPr lang="az-Latn-AZ" sz="2400" b="1" dirty="0">
                <a:latin typeface="Times New Roman" panose="02020603050405020304" pitchFamily="18" charset="0"/>
                <a:cs typeface="Times New Roman" panose="02020603050405020304" pitchFamily="18" charset="0"/>
              </a:rPr>
              <a:t>Hakem</a:t>
            </a:r>
            <a:r>
              <a:rPr lang="en-US" sz="2400" b="1" dirty="0">
                <a:latin typeface="Times New Roman" panose="02020603050405020304" pitchFamily="18" charset="0"/>
                <a:cs typeface="Times New Roman" panose="02020603050405020304" pitchFamily="18" charset="0"/>
              </a:rPr>
              <a:t>:</a:t>
            </a:r>
            <a:r>
              <a:rPr lang="az-Latn-AZ" sz="2400" b="1" dirty="0">
                <a:latin typeface="Times New Roman" panose="02020603050405020304" pitchFamily="18" charset="0"/>
                <a:cs typeface="Times New Roman" panose="02020603050405020304" pitchFamily="18" charset="0"/>
              </a:rPr>
              <a:t> </a:t>
            </a:r>
            <a:r>
              <a:rPr lang="az-Latn-AZ" sz="2400" dirty="0" smtClean="0">
                <a:latin typeface="Times New Roman" panose="02020603050405020304" pitchFamily="18" charset="0"/>
                <a:cs typeface="Times New Roman" panose="02020603050405020304" pitchFamily="18" charset="0"/>
              </a:rPr>
              <a:t>Objektifliğini </a:t>
            </a:r>
            <a:r>
              <a:rPr lang="az-Latn-AZ" sz="2400" dirty="0">
                <a:latin typeface="Times New Roman" panose="02020603050405020304" pitchFamily="18" charset="0"/>
                <a:cs typeface="Times New Roman" panose="02020603050405020304" pitchFamily="18" charset="0"/>
              </a:rPr>
              <a:t>sağlanması ve sunulan </a:t>
            </a:r>
            <a:r>
              <a:rPr lang="az-Latn-AZ" sz="2400" dirty="0" smtClean="0">
                <a:latin typeface="Times New Roman" panose="02020603050405020304" pitchFamily="18" charset="0"/>
                <a:cs typeface="Times New Roman" panose="02020603050405020304" pitchFamily="18" charset="0"/>
              </a:rPr>
              <a:t>metni </a:t>
            </a:r>
            <a:r>
              <a:rPr lang="az-Latn-AZ" sz="2400" dirty="0">
                <a:latin typeface="Times New Roman" panose="02020603050405020304" pitchFamily="18" charset="0"/>
                <a:cs typeface="Times New Roman" panose="02020603050405020304" pitchFamily="18" charset="0"/>
              </a:rPr>
              <a:t>yetkin hale getirilmesi açısından sorumlu </a:t>
            </a:r>
          </a:p>
          <a:p>
            <a:pPr>
              <a:lnSpc>
                <a:spcPct val="150000"/>
              </a:lnSpc>
            </a:pPr>
            <a:r>
              <a:rPr lang="tr-TR" sz="2400" b="1" dirty="0">
                <a:latin typeface="Times New Roman" panose="02020603050405020304" pitchFamily="18" charset="0"/>
                <a:cs typeface="Times New Roman" panose="02020603050405020304" pitchFamily="18" charset="0"/>
              </a:rPr>
              <a:t>Okuyucu</a:t>
            </a:r>
            <a:r>
              <a:rPr lang="en-US" sz="2400" b="1"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ilgi alanına giren konulardaki yazıları izlemek, incelemek ve yanlışları bilimsel yayın ortamında ortaya koymak, yani tepki vermek sorumlu</a:t>
            </a:r>
          </a:p>
        </p:txBody>
      </p:sp>
      <p:sp>
        <p:nvSpPr>
          <p:cNvPr id="10" name="Başlık 1"/>
          <p:cNvSpPr txBox="1">
            <a:spLocks/>
          </p:cNvSpPr>
          <p:nvPr/>
        </p:nvSpPr>
        <p:spPr>
          <a:xfrm>
            <a:off x="-238047" y="425500"/>
            <a:ext cx="6602292" cy="127885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dirty="0" smtClean="0"/>
              <a:t/>
            </a:r>
            <a:br>
              <a:rPr lang="tr-TR" dirty="0" smtClean="0"/>
            </a:br>
            <a:r>
              <a:rPr lang="en-US" sz="3700" b="1" dirty="0" smtClean="0">
                <a:latin typeface="Times New Roman" panose="02020603050405020304" pitchFamily="18" charset="0"/>
                <a:cs typeface="Times New Roman" panose="02020603050405020304" pitchFamily="18" charset="0"/>
              </a:rPr>
              <a:t>Etik ihlallerde Sorumlular </a:t>
            </a:r>
            <a:r>
              <a:rPr lang="tr-TR" dirty="0" smtClean="0"/>
              <a:t/>
            </a:r>
            <a:br>
              <a:rPr lang="tr-TR" dirty="0" smtClean="0"/>
            </a:br>
            <a:endParaRPr lang="tr-TR" dirty="0"/>
          </a:p>
        </p:txBody>
      </p:sp>
    </p:spTree>
    <p:extLst>
      <p:ext uri="{BB962C8B-B14F-4D97-AF65-F5344CB8AC3E}">
        <p14:creationId xmlns:p14="http://schemas.microsoft.com/office/powerpoint/2010/main" val="33291281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4007768" y="1484785"/>
            <a:ext cx="843501" cy="523220"/>
          </a:xfrm>
          <a:prstGeom prst="rect">
            <a:avLst/>
          </a:prstGeom>
        </p:spPr>
        <p:txBody>
          <a:bodyPr wrap="none">
            <a:spAutoFit/>
          </a:bodyPr>
          <a:lstStyle/>
          <a:p>
            <a:r>
              <a:rPr lang="tr-TR" sz="2800" b="1" dirty="0">
                <a:solidFill>
                  <a:srgbClr val="24A49E"/>
                </a:solidFill>
                <a:latin typeface="Times New Roman" pitchFamily="18" charset="0"/>
                <a:cs typeface="Times New Roman" pitchFamily="18" charset="0"/>
              </a:rPr>
              <a:t>Etik</a:t>
            </a:r>
          </a:p>
        </p:txBody>
      </p:sp>
      <p:sp>
        <p:nvSpPr>
          <p:cNvPr id="12" name="11 Dikdörtgen"/>
          <p:cNvSpPr/>
          <p:nvPr/>
        </p:nvSpPr>
        <p:spPr>
          <a:xfrm>
            <a:off x="1775520" y="2131116"/>
            <a:ext cx="8208912" cy="3046988"/>
          </a:xfrm>
          <a:prstGeom prst="rect">
            <a:avLst/>
          </a:prstGeom>
        </p:spPr>
        <p:txBody>
          <a:bodyPr wrap="square">
            <a:spAutoFit/>
          </a:bodyPr>
          <a:lstStyle/>
          <a:p>
            <a:pPr marL="342900" indent="-342900">
              <a:lnSpc>
                <a:spcPct val="150000"/>
              </a:lnSpc>
              <a:buFont typeface="Wingdings" panose="05000000000000000000" pitchFamily="2" charset="2"/>
              <a:buChar char="Ø"/>
            </a:pPr>
            <a:r>
              <a:rPr lang="tr-TR" sz="2800" dirty="0" smtClean="0">
                <a:latin typeface="Times New Roman" pitchFamily="18" charset="0"/>
                <a:cs typeface="Times New Roman" pitchFamily="18" charset="0"/>
              </a:rPr>
              <a:t>toplumdaki </a:t>
            </a:r>
            <a:r>
              <a:rPr lang="tr-TR" sz="2800" dirty="0">
                <a:latin typeface="Times New Roman" pitchFamily="18" charset="0"/>
                <a:cs typeface="Times New Roman" pitchFamily="18" charset="0"/>
              </a:rPr>
              <a:t>belirli bir mesleğin, işin, kurumun veya grubun standartlarıdır. </a:t>
            </a:r>
            <a:endParaRPr lang="en-US" sz="2800" dirty="0" smtClean="0">
              <a:latin typeface="Times New Roman" pitchFamily="18" charset="0"/>
              <a:cs typeface="Times New Roman" pitchFamily="18" charset="0"/>
            </a:endParaRPr>
          </a:p>
          <a:p>
            <a:pPr marL="342900" indent="-342900">
              <a:lnSpc>
                <a:spcPct val="150000"/>
              </a:lnSpc>
              <a:buFont typeface="Wingdings" panose="05000000000000000000" pitchFamily="2" charset="2"/>
              <a:buChar char="Ø"/>
            </a:pPr>
            <a:r>
              <a:rPr lang="tr-TR" altLang="en-US" sz="2800" dirty="0" smtClean="0">
                <a:latin typeface="Times New Roman" panose="02020603050405020304" pitchFamily="18" charset="0"/>
                <a:cs typeface="Times New Roman" panose="02020603050405020304" pitchFamily="18" charset="0"/>
              </a:rPr>
              <a:t>Etik</a:t>
            </a:r>
            <a:r>
              <a:rPr lang="tr-TR" altLang="en-US" sz="2800" dirty="0">
                <a:latin typeface="Times New Roman" panose="02020603050405020304" pitchFamily="18" charset="0"/>
                <a:cs typeface="Times New Roman" panose="02020603050405020304" pitchFamily="18" charset="0"/>
              </a:rPr>
              <a:t>, mesleğe ve alana özgüdür, ancak o meslek ve alan için </a:t>
            </a:r>
            <a:r>
              <a:rPr lang="tr-TR" altLang="en-US" sz="2800" b="1" dirty="0">
                <a:latin typeface="Times New Roman" panose="02020603050405020304" pitchFamily="18" charset="0"/>
                <a:cs typeface="Times New Roman" panose="02020603050405020304" pitchFamily="18" charset="0"/>
              </a:rPr>
              <a:t>evrensel kurallar</a:t>
            </a:r>
            <a:r>
              <a:rPr lang="tr-TR" altLang="en-US" sz="2800" dirty="0">
                <a:latin typeface="Times New Roman" panose="02020603050405020304" pitchFamily="18" charset="0"/>
                <a:cs typeface="Times New Roman" panose="02020603050405020304" pitchFamily="18" charset="0"/>
              </a:rPr>
              <a:t> ortaya koyar. </a:t>
            </a:r>
          </a:p>
          <a:p>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524000" y="1484784"/>
            <a:ext cx="10404648" cy="4302716"/>
          </a:xfrm>
          <a:prstGeom prst="rect">
            <a:avLst/>
          </a:prstGeom>
        </p:spPr>
        <p:txBody>
          <a:bodyPr wrap="square">
            <a:spAutoFit/>
          </a:bodyPr>
          <a:lstStyle/>
          <a:p>
            <a:pPr>
              <a:lnSpc>
                <a:spcPct val="90000"/>
              </a:lnSpc>
            </a:pPr>
            <a:r>
              <a:rPr lang="tr-TR" altLang="en-US" sz="2800" dirty="0" smtClean="0">
                <a:solidFill>
                  <a:srgbClr val="FF0000"/>
                </a:solidFill>
                <a:latin typeface="Times New Roman" panose="02020603050405020304" pitchFamily="18" charset="0"/>
                <a:cs typeface="Times New Roman" panose="02020603050405020304" pitchFamily="18" charset="0"/>
              </a:rPr>
              <a:t> </a:t>
            </a:r>
            <a:r>
              <a:rPr lang="tr-TR" altLang="en-US" sz="2800" dirty="0" smtClean="0">
                <a:solidFill>
                  <a:srgbClr val="92D050"/>
                </a:solidFill>
                <a:latin typeface="Times New Roman" panose="02020603050405020304" pitchFamily="18" charset="0"/>
                <a:cs typeface="Times New Roman" panose="02020603050405020304" pitchFamily="18" charset="0"/>
              </a:rPr>
              <a:t>Dürüstlük</a:t>
            </a:r>
            <a:endParaRPr lang="en-US" altLang="en-US" sz="2800" dirty="0" smtClean="0">
              <a:solidFill>
                <a:srgbClr val="92D050"/>
              </a:solidFill>
              <a:latin typeface="Times New Roman" panose="02020603050405020304" pitchFamily="18" charset="0"/>
              <a:cs typeface="Times New Roman" panose="02020603050405020304" pitchFamily="18" charset="0"/>
            </a:endParaRPr>
          </a:p>
          <a:p>
            <a:pPr>
              <a:lnSpc>
                <a:spcPct val="90000"/>
              </a:lnSpc>
            </a:pPr>
            <a:endParaRPr lang="en-US" altLang="en-US" sz="2800" dirty="0" smtClean="0">
              <a:solidFill>
                <a:srgbClr val="92D050"/>
              </a:solidFill>
              <a:latin typeface="Times New Roman" panose="02020603050405020304" pitchFamily="18" charset="0"/>
              <a:cs typeface="Times New Roman" panose="02020603050405020304" pitchFamily="18" charset="0"/>
            </a:endParaRPr>
          </a:p>
          <a:p>
            <a:pPr marL="342900" indent="-342900" algn="just">
              <a:lnSpc>
                <a:spcPct val="9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Araştırma sürecinde her açıdan </a:t>
            </a:r>
            <a:r>
              <a:rPr lang="tr-TR" altLang="en-US" sz="2400" b="1" dirty="0">
                <a:latin typeface="Times New Roman" panose="02020603050405020304" pitchFamily="18" charset="0"/>
                <a:cs typeface="Times New Roman" panose="02020603050405020304" pitchFamily="18" charset="0"/>
              </a:rPr>
              <a:t>objektif, tarafsız ve dürüst</a:t>
            </a:r>
            <a:r>
              <a:rPr lang="tr-TR" altLang="en-US" sz="2400" dirty="0">
                <a:latin typeface="Times New Roman" panose="02020603050405020304" pitchFamily="18" charset="0"/>
                <a:cs typeface="Times New Roman" panose="02020603050405020304" pitchFamily="18" charset="0"/>
              </a:rPr>
              <a:t> olmalıdır</a:t>
            </a:r>
            <a:r>
              <a:rPr lang="tr-TR" altLang="en-US" sz="2400" dirty="0" smtClean="0">
                <a:latin typeface="Times New Roman" panose="02020603050405020304" pitchFamily="18" charset="0"/>
                <a:cs typeface="Times New Roman" panose="02020603050405020304" pitchFamily="18" charset="0"/>
              </a:rPr>
              <a:t>.</a:t>
            </a:r>
            <a:endParaRPr lang="en-US" altLang="en-US" sz="2400" dirty="0" smtClean="0">
              <a:latin typeface="Times New Roman" panose="02020603050405020304" pitchFamily="18" charset="0"/>
              <a:cs typeface="Times New Roman" panose="02020603050405020304" pitchFamily="18" charset="0"/>
            </a:endParaRPr>
          </a:p>
          <a:p>
            <a:pPr algn="just">
              <a:lnSpc>
                <a:spcPct val="90000"/>
              </a:lnSpc>
            </a:pPr>
            <a:endParaRPr lang="en-US" altLang="en-US" sz="2400" dirty="0">
              <a:latin typeface="Times New Roman" panose="02020603050405020304" pitchFamily="18" charset="0"/>
              <a:cs typeface="Times New Roman" panose="02020603050405020304" pitchFamily="18" charset="0"/>
            </a:endParaRPr>
          </a:p>
          <a:p>
            <a:pPr marL="342900" indent="-342900" algn="just">
              <a:lnSpc>
                <a:spcPct val="9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Bilim Adamları bilgiyi ve sonuçları</a:t>
            </a:r>
            <a:r>
              <a:rPr lang="az-Latn-AZ" altLang="en-US" sz="2400" dirty="0">
                <a:latin typeface="Times New Roman" panose="02020603050405020304" pitchFamily="18" charset="0"/>
                <a:cs typeface="Times New Roman" panose="02020603050405020304" pitchFamily="18" charset="0"/>
              </a:rPr>
              <a:t> </a:t>
            </a:r>
            <a:r>
              <a:rPr lang="tr-TR" altLang="en-US" sz="2400" dirty="0">
                <a:latin typeface="Times New Roman" panose="02020603050405020304" pitchFamily="18" charset="0"/>
                <a:cs typeface="Times New Roman" panose="02020603050405020304" pitchFamily="18" charset="0"/>
              </a:rPr>
              <a:t>saptırmamalı, yalanlara dayandırmamalı ve yanlış sunmamalıdır.</a:t>
            </a:r>
            <a:endParaRPr lang="en-US" altLang="en-US" sz="2400" dirty="0">
              <a:latin typeface="Times New Roman" panose="02020603050405020304" pitchFamily="18" charset="0"/>
              <a:cs typeface="Times New Roman" panose="02020603050405020304" pitchFamily="18" charset="0"/>
            </a:endParaRPr>
          </a:p>
          <a:p>
            <a:pPr algn="just">
              <a:lnSpc>
                <a:spcPct val="90000"/>
              </a:lnSpc>
            </a:pP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9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Araştırmanın </a:t>
            </a:r>
            <a:r>
              <a:rPr lang="en-US" sz="2400" dirty="0">
                <a:latin typeface="Times New Roman" panose="02020603050405020304" pitchFamily="18" charset="0"/>
                <a:cs typeface="Times New Roman" panose="02020603050405020304" pitchFamily="18" charset="0"/>
              </a:rPr>
              <a:t>temeli doğruluk ve dürüstlüktür. Bilimsel </a:t>
            </a:r>
            <a:r>
              <a:rPr lang="en-US" sz="2400" dirty="0" smtClean="0">
                <a:latin typeface="Times New Roman" panose="02020603050405020304" pitchFamily="18" charset="0"/>
                <a:cs typeface="Times New Roman" panose="02020603050405020304" pitchFamily="18" charset="0"/>
              </a:rPr>
              <a:t>araştırma </a:t>
            </a:r>
            <a:r>
              <a:rPr lang="en-US" sz="2400" dirty="0">
                <a:latin typeface="Times New Roman" panose="02020603050405020304" pitchFamily="18" charset="0"/>
                <a:cs typeface="Times New Roman" panose="02020603050405020304" pitchFamily="18" charset="0"/>
              </a:rPr>
              <a:t>yapmanın temel amacı tanınırlığını artırma, maddi kazanç elde etme, arkadaşlarına yayın yapma, hızlı bir şekilde yükselme olmamalıdır. </a:t>
            </a:r>
            <a:endParaRPr lang="az-Latn-AZ" altLang="en-US" sz="2400" dirty="0">
              <a:latin typeface="Times New Roman" panose="02020603050405020304" pitchFamily="18" charset="0"/>
              <a:cs typeface="Times New Roman" panose="02020603050405020304" pitchFamily="18" charset="0"/>
            </a:endParaRPr>
          </a:p>
          <a:p>
            <a:pPr>
              <a:lnSpc>
                <a:spcPct val="90000"/>
              </a:lnSpc>
            </a:pPr>
            <a:endParaRPr lang="tr-TR" altLang="en-US" sz="2800" dirty="0">
              <a:solidFill>
                <a:srgbClr val="92D050"/>
              </a:solidFill>
              <a:latin typeface="Times New Roman" panose="02020603050405020304" pitchFamily="18" charset="0"/>
              <a:cs typeface="Times New Roman" panose="02020603050405020304" pitchFamily="18" charset="0"/>
            </a:endParaRPr>
          </a:p>
          <a:p>
            <a:pPr>
              <a:lnSpc>
                <a:spcPct val="90000"/>
              </a:lnSpc>
            </a:pPr>
            <a:endParaRPr lang="tr-TR" altLang="en-US" sz="2800" dirty="0">
              <a:solidFill>
                <a:srgbClr val="FF0000"/>
              </a:solidFill>
              <a:latin typeface="Times New Roman" panose="02020603050405020304" pitchFamily="18" charset="0"/>
              <a:cs typeface="Times New Roman" panose="02020603050405020304" pitchFamily="18" charset="0"/>
            </a:endParaRPr>
          </a:p>
        </p:txBody>
      </p:sp>
      <p:sp>
        <p:nvSpPr>
          <p:cNvPr id="12" name="Rectangle 2"/>
          <p:cNvSpPr txBox="1">
            <a:spLocks noChangeArrowheads="1"/>
          </p:cNvSpPr>
          <p:nvPr/>
        </p:nvSpPr>
        <p:spPr>
          <a:xfrm>
            <a:off x="1150938" y="617538"/>
            <a:ext cx="7793037"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en-US" sz="2800" b="1" dirty="0">
                <a:solidFill>
                  <a:srgbClr val="27B3AC"/>
                </a:solidFill>
                <a:latin typeface="Times New Roman" panose="02020603050405020304" pitchFamily="18" charset="0"/>
                <a:cs typeface="Times New Roman" panose="02020603050405020304" pitchFamily="18" charset="0"/>
              </a:rPr>
              <a:t>Bilimde Etik Tavrın Standartları</a:t>
            </a:r>
            <a:endParaRPr lang="tr-TR" altLang="en-US" sz="2800" b="1" dirty="0" smtClean="0">
              <a:solidFill>
                <a:srgbClr val="27B3AC"/>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524000" y="1484784"/>
            <a:ext cx="10404648" cy="5484578"/>
          </a:xfrm>
          <a:prstGeom prst="rect">
            <a:avLst/>
          </a:prstGeom>
        </p:spPr>
        <p:txBody>
          <a:bodyPr wrap="square">
            <a:spAutoFit/>
          </a:bodyPr>
          <a:lstStyle/>
          <a:p>
            <a:pPr>
              <a:lnSpc>
                <a:spcPct val="200000"/>
              </a:lnSpc>
            </a:pPr>
            <a:r>
              <a:rPr lang="tr-TR" altLang="en-US" sz="2400" dirty="0" smtClean="0">
                <a:solidFill>
                  <a:srgbClr val="00B050"/>
                </a:solidFill>
                <a:latin typeface="Times New Roman" panose="02020603050405020304" pitchFamily="18" charset="0"/>
                <a:cs typeface="Times New Roman" panose="02020603050405020304" pitchFamily="18" charset="0"/>
              </a:rPr>
              <a:t>Dürüstlüğün </a:t>
            </a:r>
            <a:r>
              <a:rPr lang="tr-TR" altLang="en-US" sz="2400" dirty="0">
                <a:solidFill>
                  <a:srgbClr val="00B050"/>
                </a:solidFill>
                <a:latin typeface="Times New Roman" panose="02020603050405020304" pitchFamily="18" charset="0"/>
                <a:cs typeface="Times New Roman" panose="02020603050405020304" pitchFamily="18" charset="0"/>
              </a:rPr>
              <a:t>ihlali</a:t>
            </a:r>
            <a:r>
              <a:rPr lang="en-US" altLang="en-US" sz="2400" dirty="0">
                <a:solidFill>
                  <a:srgbClr val="00B050"/>
                </a:solidFill>
                <a:latin typeface="Times New Roman" panose="02020603050405020304" pitchFamily="18" charset="0"/>
                <a:cs typeface="Times New Roman" panose="02020603050405020304" pitchFamily="18" charset="0"/>
              </a:rPr>
              <a:t>:</a:t>
            </a:r>
            <a:r>
              <a:rPr lang="tr-TR" altLang="en-US" sz="2400" dirty="0">
                <a:solidFill>
                  <a:srgbClr val="00B050"/>
                </a:solidFill>
                <a:latin typeface="Times New Roman" panose="02020603050405020304" pitchFamily="18" charset="0"/>
                <a:cs typeface="Times New Roman" panose="02020603050405020304" pitchFamily="18" charset="0"/>
              </a:rPr>
              <a:t> </a:t>
            </a:r>
            <a:endParaRPr lang="az-Latn-AZ" altLang="en-US" sz="2400" b="1" dirty="0">
              <a:solidFill>
                <a:srgbClr val="00B050"/>
              </a:solidFill>
              <a:latin typeface="Times New Roman" panose="02020603050405020304" pitchFamily="18" charset="0"/>
              <a:cs typeface="Times New Roman" panose="02020603050405020304" pitchFamily="18" charset="0"/>
            </a:endParaRPr>
          </a:p>
          <a:p>
            <a:pPr>
              <a:lnSpc>
                <a:spcPct val="200000"/>
              </a:lnSpc>
            </a:pPr>
            <a:r>
              <a:rPr lang="tr-TR" altLang="en-US" sz="2400" dirty="0">
                <a:latin typeface="Times New Roman" panose="02020603050405020304" pitchFamily="18" charset="0"/>
                <a:cs typeface="Times New Roman" panose="02020603050405020304" pitchFamily="18" charset="0"/>
              </a:rPr>
              <a:t>Uydurma</a:t>
            </a:r>
            <a:r>
              <a:rPr lang="tr-TR" altLang="en-US" sz="2400" b="1" dirty="0">
                <a:latin typeface="Times New Roman" panose="02020603050405020304" pitchFamily="18" charset="0"/>
                <a:cs typeface="Times New Roman" panose="02020603050405020304" pitchFamily="18" charset="0"/>
              </a:rPr>
              <a:t>:</a:t>
            </a:r>
            <a:r>
              <a:rPr lang="tr-TR" altLang="en-US" sz="2400" dirty="0">
                <a:latin typeface="Times New Roman" panose="02020603050405020304" pitchFamily="18" charset="0"/>
                <a:cs typeface="Times New Roman" panose="02020603050405020304" pitchFamily="18" charset="0"/>
              </a:rPr>
              <a:t> Hipotezi desteklemek için hayali sonuç uydurma</a:t>
            </a:r>
          </a:p>
          <a:p>
            <a:pPr>
              <a:lnSpc>
                <a:spcPct val="200000"/>
              </a:lnSpc>
            </a:pPr>
            <a:r>
              <a:rPr lang="tr-TR" altLang="en-US" sz="2400" dirty="0">
                <a:latin typeface="Times New Roman" panose="02020603050405020304" pitchFamily="18" charset="0"/>
                <a:cs typeface="Times New Roman" panose="02020603050405020304" pitchFamily="18" charset="0"/>
              </a:rPr>
              <a:t>Kırpma</a:t>
            </a:r>
            <a:r>
              <a:rPr lang="tr-TR" altLang="en-US" sz="2400" b="1" dirty="0">
                <a:latin typeface="Times New Roman" panose="02020603050405020304" pitchFamily="18" charset="0"/>
                <a:cs typeface="Times New Roman" panose="02020603050405020304" pitchFamily="18" charset="0"/>
              </a:rPr>
              <a:t>:</a:t>
            </a:r>
            <a:r>
              <a:rPr lang="tr-TR" altLang="en-US" sz="2400" dirty="0">
                <a:latin typeface="Times New Roman" panose="02020603050405020304" pitchFamily="18" charset="0"/>
                <a:cs typeface="Times New Roman" panose="02020603050405020304" pitchFamily="18" charset="0"/>
              </a:rPr>
              <a:t> Hipotezi destekleyen sonucu yazılması, diğer sonuçları gizlenmesi;</a:t>
            </a:r>
          </a:p>
          <a:p>
            <a:pPr>
              <a:lnSpc>
                <a:spcPct val="200000"/>
              </a:lnSpc>
            </a:pPr>
            <a:r>
              <a:rPr lang="tr-TR" altLang="en-US" sz="2400" dirty="0">
                <a:latin typeface="Times New Roman" panose="02020603050405020304" pitchFamily="18" charset="0"/>
                <a:cs typeface="Times New Roman" panose="02020603050405020304" pitchFamily="18" charset="0"/>
              </a:rPr>
              <a:t>Bulandırma</a:t>
            </a:r>
            <a:r>
              <a:rPr lang="tr-TR" altLang="en-US" sz="2400" b="1" dirty="0">
                <a:latin typeface="Times New Roman" panose="02020603050405020304" pitchFamily="18" charset="0"/>
                <a:cs typeface="Times New Roman" panose="02020603050405020304" pitchFamily="18" charset="0"/>
              </a:rPr>
              <a:t>:</a:t>
            </a:r>
            <a:r>
              <a:rPr lang="tr-TR" altLang="en-US" sz="2400" dirty="0">
                <a:latin typeface="Times New Roman" panose="02020603050405020304" pitchFamily="18" charset="0"/>
                <a:cs typeface="Times New Roman" panose="02020603050405020304" pitchFamily="18" charset="0"/>
              </a:rPr>
              <a:t> Sonuçları olduğundan daha iyi </a:t>
            </a:r>
            <a:r>
              <a:rPr lang="tr-TR" altLang="en-US" sz="2400" dirty="0" smtClean="0">
                <a:latin typeface="Times New Roman" panose="02020603050405020304" pitchFamily="18" charset="0"/>
                <a:cs typeface="Times New Roman" panose="02020603050405020304" pitchFamily="18" charset="0"/>
              </a:rPr>
              <a:t>gösterme</a:t>
            </a:r>
            <a:endParaRPr lang="en-US" altLang="en-US" sz="2400" dirty="0" smtClean="0">
              <a:latin typeface="Times New Roman" panose="02020603050405020304" pitchFamily="18" charset="0"/>
              <a:cs typeface="Times New Roman" panose="02020603050405020304" pitchFamily="18" charset="0"/>
            </a:endParaRPr>
          </a:p>
          <a:p>
            <a:pPr>
              <a:lnSpc>
                <a:spcPct val="90000"/>
              </a:lnSpc>
            </a:pPr>
            <a:r>
              <a:rPr lang="tr-TR" altLang="en-US" sz="2800" dirty="0">
                <a:solidFill>
                  <a:srgbClr val="92D050"/>
                </a:solidFill>
                <a:latin typeface="Times New Roman" panose="02020603050405020304" pitchFamily="18" charset="0"/>
                <a:cs typeface="Times New Roman" panose="02020603050405020304" pitchFamily="18" charset="0"/>
              </a:rPr>
              <a:t>Dikkat</a:t>
            </a:r>
            <a:r>
              <a:rPr lang="en-US" altLang="en-US" sz="2800" dirty="0">
                <a:solidFill>
                  <a:srgbClr val="92D050"/>
                </a:solidFill>
                <a:latin typeface="Times New Roman" panose="02020603050405020304" pitchFamily="18" charset="0"/>
                <a:cs typeface="Times New Roman" panose="02020603050405020304" pitchFamily="18" charset="0"/>
              </a:rPr>
              <a:t>:</a:t>
            </a:r>
            <a:endParaRPr lang="az-Latn-AZ" altLang="en-US" sz="2800" dirty="0">
              <a:solidFill>
                <a:srgbClr val="92D050"/>
              </a:solidFill>
              <a:latin typeface="Times New Roman" panose="02020603050405020304" pitchFamily="18" charset="0"/>
              <a:cs typeface="Times New Roman" panose="02020603050405020304" pitchFamily="18" charset="0"/>
            </a:endParaRPr>
          </a:p>
          <a:p>
            <a:pPr marL="342900" indent="-342900">
              <a:lnSpc>
                <a:spcPct val="150000"/>
              </a:lnSpc>
              <a:buFont typeface="Wingdings" panose="05000000000000000000" pitchFamily="2" charset="2"/>
              <a:buChar char="Ø"/>
            </a:pPr>
            <a:r>
              <a:rPr lang="en-US" altLang="en-US" sz="2400" dirty="0" err="1">
                <a:latin typeface="Times New Roman" panose="02020603050405020304" pitchFamily="18" charset="0"/>
                <a:ea typeface="Tahoma" panose="020B0604030504040204" pitchFamily="34" charset="0"/>
                <a:cs typeface="Times New Roman" panose="02020603050405020304" pitchFamily="18" charset="0"/>
              </a:rPr>
              <a:t>Ara</a:t>
            </a:r>
            <a:r>
              <a:rPr lang="az-Latn-AZ" altLang="en-US" sz="2400" dirty="0">
                <a:latin typeface="Times New Roman" panose="02020603050405020304" pitchFamily="18" charset="0"/>
                <a:ea typeface="Tahoma" panose="020B0604030504040204" pitchFamily="34" charset="0"/>
                <a:cs typeface="Times New Roman" panose="02020603050405020304" pitchFamily="18" charset="0"/>
              </a:rPr>
              <a:t>ştırma sürecinin her aşamasinda dikkat edilmesi gerekir çünkü d</a:t>
            </a:r>
            <a:r>
              <a:rPr lang="tr-TR" altLang="en-US" sz="2400" dirty="0">
                <a:latin typeface="Times New Roman" panose="02020603050405020304" pitchFamily="18" charset="0"/>
                <a:ea typeface="Tahoma" panose="020B0604030504040204" pitchFamily="34" charset="0"/>
                <a:cs typeface="Times New Roman" panose="02020603050405020304" pitchFamily="18" charset="0"/>
              </a:rPr>
              <a:t>ikkatsizlik hatalara yol açar</a:t>
            </a:r>
            <a:r>
              <a:rPr lang="tr-TR" altLang="en-US" sz="2400" dirty="0" smtClean="0">
                <a:latin typeface="Times New Roman" panose="02020603050405020304" pitchFamily="18" charset="0"/>
                <a:ea typeface="Tahoma" panose="020B0604030504040204" pitchFamily="34" charset="0"/>
                <a:cs typeface="Times New Roman" panose="02020603050405020304" pitchFamily="18" charset="0"/>
              </a:rPr>
              <a:t>.</a:t>
            </a:r>
            <a:endParaRPr lang="tr-TR" altLang="en-US" sz="2400" dirty="0">
              <a:latin typeface="Times New Roman" panose="02020603050405020304" pitchFamily="18" charset="0"/>
              <a:cs typeface="Times New Roman" panose="02020603050405020304" pitchFamily="18" charset="0"/>
            </a:endParaRPr>
          </a:p>
          <a:p>
            <a:pPr>
              <a:lnSpc>
                <a:spcPct val="150000"/>
              </a:lnSpc>
            </a:pPr>
            <a:r>
              <a:rPr lang="tr-TR" altLang="en-US" sz="2400" dirty="0" smtClean="0">
                <a:latin typeface="Times New Roman" panose="02020603050405020304" pitchFamily="18" charset="0"/>
                <a:cs typeface="Times New Roman" panose="02020603050405020304" pitchFamily="18" charset="0"/>
              </a:rPr>
              <a:t> </a:t>
            </a:r>
            <a:endParaRPr lang="tr-TR" altLang="en-US" sz="2400" dirty="0">
              <a:latin typeface="Times New Roman" panose="02020603050405020304" pitchFamily="18" charset="0"/>
              <a:cs typeface="Times New Roman" panose="02020603050405020304" pitchFamily="18" charset="0"/>
            </a:endParaRPr>
          </a:p>
          <a:p>
            <a:pPr>
              <a:lnSpc>
                <a:spcPct val="90000"/>
              </a:lnSpc>
            </a:pPr>
            <a:endParaRPr lang="tr-TR" altLang="en-US" sz="2800" dirty="0">
              <a:solidFill>
                <a:srgbClr val="FF0000"/>
              </a:solidFill>
              <a:latin typeface="Times New Roman" panose="02020603050405020304" pitchFamily="18" charset="0"/>
              <a:cs typeface="Times New Roman" panose="02020603050405020304" pitchFamily="18" charset="0"/>
            </a:endParaRPr>
          </a:p>
        </p:txBody>
      </p:sp>
      <p:sp>
        <p:nvSpPr>
          <p:cNvPr id="12" name="Rectangle 2"/>
          <p:cNvSpPr txBox="1">
            <a:spLocks noChangeArrowheads="1"/>
          </p:cNvSpPr>
          <p:nvPr/>
        </p:nvSpPr>
        <p:spPr>
          <a:xfrm>
            <a:off x="1150938" y="617538"/>
            <a:ext cx="7793037"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en-US" sz="2800" b="1" dirty="0">
                <a:solidFill>
                  <a:srgbClr val="27B3AC"/>
                </a:solidFill>
                <a:latin typeface="Times New Roman" panose="02020603050405020304" pitchFamily="18" charset="0"/>
                <a:cs typeface="Times New Roman" panose="02020603050405020304" pitchFamily="18" charset="0"/>
              </a:rPr>
              <a:t>Bilimde Etik Tavrın Standartları</a:t>
            </a:r>
            <a:endParaRPr lang="tr-TR" altLang="en-US" sz="2800" b="1" dirty="0" smtClean="0">
              <a:solidFill>
                <a:srgbClr val="27B3A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8451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Rectangle 2"/>
          <p:cNvSpPr txBox="1">
            <a:spLocks noChangeArrowheads="1"/>
          </p:cNvSpPr>
          <p:nvPr/>
        </p:nvSpPr>
        <p:spPr>
          <a:xfrm>
            <a:off x="1150938" y="548680"/>
            <a:ext cx="7793037"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en-US" sz="3600" b="1" dirty="0">
                <a:solidFill>
                  <a:srgbClr val="27B3AC"/>
                </a:solidFill>
                <a:latin typeface="Times New Roman" panose="02020603050405020304" pitchFamily="18" charset="0"/>
                <a:cs typeface="Times New Roman" panose="02020603050405020304" pitchFamily="18" charset="0"/>
              </a:rPr>
              <a:t>Bilimde Etik Tavrın Standartları</a:t>
            </a:r>
            <a:endParaRPr lang="tr-TR" altLang="en-US" sz="3600" b="1" dirty="0" smtClean="0">
              <a:solidFill>
                <a:srgbClr val="27B3AC"/>
              </a:solidFill>
              <a:latin typeface="Times New Roman" panose="02020603050405020304" pitchFamily="18" charset="0"/>
              <a:cs typeface="Times New Roman" panose="02020603050405020304" pitchFamily="18" charset="0"/>
            </a:endParaRPr>
          </a:p>
        </p:txBody>
      </p:sp>
      <p:sp>
        <p:nvSpPr>
          <p:cNvPr id="2" name="Rectangle 1"/>
          <p:cNvSpPr/>
          <p:nvPr/>
        </p:nvSpPr>
        <p:spPr>
          <a:xfrm>
            <a:off x="1182732" y="1781387"/>
            <a:ext cx="6840760" cy="4247317"/>
          </a:xfrm>
          <a:prstGeom prst="rect">
            <a:avLst/>
          </a:prstGeom>
        </p:spPr>
        <p:txBody>
          <a:bodyPr wrap="square">
            <a:spAutoFit/>
          </a:bodyPr>
          <a:lstStyle/>
          <a:p>
            <a:pPr>
              <a:lnSpc>
                <a:spcPct val="150000"/>
              </a:lnSpc>
            </a:pPr>
            <a:r>
              <a:rPr lang="tr-TR" altLang="en-US" sz="3600" dirty="0" smtClean="0">
                <a:solidFill>
                  <a:srgbClr val="92D050"/>
                </a:solidFill>
                <a:latin typeface="Times New Roman" panose="02020603050405020304" pitchFamily="18" charset="0"/>
                <a:cs typeface="Times New Roman" panose="02020603050405020304" pitchFamily="18" charset="0"/>
              </a:rPr>
              <a:t>Yasallık</a:t>
            </a:r>
            <a:r>
              <a:rPr lang="en-US" altLang="en-US" sz="3600" dirty="0" smtClean="0">
                <a:solidFill>
                  <a:srgbClr val="92D05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tr-TR" altLang="en-US" sz="2400" dirty="0" smtClean="0">
                <a:latin typeface="Times New Roman" panose="02020603050405020304" pitchFamily="18" charset="0"/>
                <a:cs typeface="Times New Roman" panose="02020603050405020304" pitchFamily="18" charset="0"/>
              </a:rPr>
              <a:t>Tehlikeli </a:t>
            </a:r>
            <a:r>
              <a:rPr lang="tr-TR" altLang="en-US" sz="2400" dirty="0">
                <a:latin typeface="Times New Roman" panose="02020603050405020304" pitchFamily="18" charset="0"/>
                <a:cs typeface="Times New Roman" panose="02020603050405020304" pitchFamily="18" charset="0"/>
              </a:rPr>
              <a:t>ve </a:t>
            </a:r>
            <a:r>
              <a:rPr lang="tr-TR" altLang="en-US" sz="2400" dirty="0" smtClean="0">
                <a:latin typeface="Times New Roman" panose="02020603050405020304" pitchFamily="18" charset="0"/>
                <a:cs typeface="Times New Roman" panose="02020603050405020304" pitchFamily="18" charset="0"/>
              </a:rPr>
              <a:t>kontrol</a:t>
            </a:r>
            <a:r>
              <a:rPr lang="az-Latn-AZ" altLang="en-US" sz="2400" dirty="0" smtClean="0">
                <a:latin typeface="Times New Roman" panose="02020603050405020304" pitchFamily="18" charset="0"/>
                <a:cs typeface="Times New Roman" panose="02020603050405020304" pitchFamily="18" charset="0"/>
              </a:rPr>
              <a:t>ü</a:t>
            </a:r>
            <a:r>
              <a:rPr lang="tr-TR" altLang="en-US" sz="2400" dirty="0" smtClean="0">
                <a:latin typeface="Times New Roman" panose="02020603050405020304" pitchFamily="18" charset="0"/>
                <a:cs typeface="Times New Roman" panose="02020603050405020304" pitchFamily="18" charset="0"/>
              </a:rPr>
              <a:t> </a:t>
            </a:r>
            <a:r>
              <a:rPr lang="tr-TR" altLang="en-US" sz="2400" dirty="0">
                <a:latin typeface="Times New Roman" panose="02020603050405020304" pitchFamily="18" charset="0"/>
                <a:cs typeface="Times New Roman" panose="02020603050405020304" pitchFamily="18" charset="0"/>
              </a:rPr>
              <a:t>tabi maddelerin kullanımı</a:t>
            </a:r>
          </a:p>
          <a:p>
            <a:pPr marL="285750" indent="-28575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İnsan ve hayvanların kullanımı</a:t>
            </a:r>
          </a:p>
          <a:p>
            <a:pPr marL="285750" indent="-28575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Araştırma ortamlarının sağlık ve güvenliği</a:t>
            </a:r>
          </a:p>
          <a:p>
            <a:pPr marL="285750" indent="-28575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Telif hakları </a:t>
            </a:r>
          </a:p>
          <a:p>
            <a:pPr marL="285750" indent="-28575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Patentler vb. konularda yasalara uymak mecburi ve ahlâki bir görevdir.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2185" y="1828616"/>
            <a:ext cx="3816424" cy="296877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Rectangle 2"/>
          <p:cNvSpPr txBox="1">
            <a:spLocks noChangeArrowheads="1"/>
          </p:cNvSpPr>
          <p:nvPr/>
        </p:nvSpPr>
        <p:spPr>
          <a:xfrm>
            <a:off x="1150938" y="617538"/>
            <a:ext cx="7793037"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en-US" sz="2400" b="1" dirty="0">
                <a:solidFill>
                  <a:srgbClr val="27B3AC"/>
                </a:solidFill>
                <a:latin typeface="Times New Roman" panose="02020603050405020304" pitchFamily="18" charset="0"/>
                <a:cs typeface="Times New Roman" panose="02020603050405020304" pitchFamily="18" charset="0"/>
              </a:rPr>
              <a:t>Bilimde Etik Tavrın Standartları</a:t>
            </a:r>
            <a:endParaRPr lang="tr-TR" altLang="en-US" sz="2400" b="1" dirty="0" smtClean="0">
              <a:solidFill>
                <a:srgbClr val="27B3AC"/>
              </a:solidFill>
              <a:latin typeface="Times New Roman" panose="02020603050405020304" pitchFamily="18" charset="0"/>
              <a:cs typeface="Times New Roman" panose="02020603050405020304" pitchFamily="18" charset="0"/>
            </a:endParaRPr>
          </a:p>
        </p:txBody>
      </p:sp>
      <p:sp>
        <p:nvSpPr>
          <p:cNvPr id="2" name="Rectangle 1"/>
          <p:cNvSpPr/>
          <p:nvPr/>
        </p:nvSpPr>
        <p:spPr>
          <a:xfrm>
            <a:off x="879914" y="1316923"/>
            <a:ext cx="11048734" cy="5170646"/>
          </a:xfrm>
          <a:prstGeom prst="rect">
            <a:avLst/>
          </a:prstGeom>
        </p:spPr>
        <p:txBody>
          <a:bodyPr wrap="square">
            <a:spAutoFit/>
          </a:bodyPr>
          <a:lstStyle/>
          <a:p>
            <a:pPr>
              <a:lnSpc>
                <a:spcPct val="150000"/>
              </a:lnSpc>
            </a:pPr>
            <a:r>
              <a:rPr lang="tr-TR" altLang="en-US" sz="2400" dirty="0">
                <a:solidFill>
                  <a:srgbClr val="92D050"/>
                </a:solidFill>
                <a:latin typeface="Times New Roman" panose="02020603050405020304" pitchFamily="18" charset="0"/>
                <a:cs typeface="Times New Roman" panose="02020603050405020304" pitchFamily="18" charset="0"/>
              </a:rPr>
              <a:t>Fırsat </a:t>
            </a:r>
            <a:r>
              <a:rPr lang="tr-TR" altLang="en-US" sz="2400" dirty="0" smtClean="0">
                <a:solidFill>
                  <a:srgbClr val="92D050"/>
                </a:solidFill>
                <a:latin typeface="Times New Roman" panose="02020603050405020304" pitchFamily="18" charset="0"/>
                <a:cs typeface="Times New Roman" panose="02020603050405020304" pitchFamily="18" charset="0"/>
              </a:rPr>
              <a:t>Eşitliği</a:t>
            </a:r>
            <a:r>
              <a:rPr lang="en-US" altLang="en-US" sz="2400" dirty="0" smtClean="0">
                <a:solidFill>
                  <a:srgbClr val="92D050"/>
                </a:solidFill>
                <a:latin typeface="Times New Roman" panose="02020603050405020304" pitchFamily="18" charset="0"/>
                <a:cs typeface="Times New Roman" panose="02020603050405020304" pitchFamily="18" charset="0"/>
              </a:rPr>
              <a:t>:</a:t>
            </a:r>
          </a:p>
          <a:p>
            <a:pPr marL="342900" indent="-342900">
              <a:lnSpc>
                <a:spcPct val="150000"/>
              </a:lnSpc>
              <a:buFont typeface="Wingdings" panose="05000000000000000000" pitchFamily="2" charset="2"/>
              <a:buChar char="Ø"/>
            </a:pPr>
            <a:r>
              <a:rPr lang="tr-TR" altLang="en-US" sz="2400" dirty="0" smtClean="0">
                <a:latin typeface="Times New Roman" panose="02020603050405020304" pitchFamily="18" charset="0"/>
                <a:cs typeface="Times New Roman" panose="02020603050405020304" pitchFamily="18" charset="0"/>
              </a:rPr>
              <a:t>Bilimsel </a:t>
            </a:r>
            <a:r>
              <a:rPr lang="tr-TR" altLang="en-US" sz="2400" dirty="0">
                <a:latin typeface="Times New Roman" panose="02020603050405020304" pitchFamily="18" charset="0"/>
                <a:cs typeface="Times New Roman" panose="02020603050405020304" pitchFamily="18" charset="0"/>
              </a:rPr>
              <a:t>araştırma ortamları, ırk, cinsiyet, memleket, milliyet, yaş, vb. gibi bilimsel yeterlikle doğrudan alakası olmayan hususları dikkate alarak ayrımcılık yapmamalı, bilimsel yeterliğe sahip olan herkese açık olmalıdır. </a:t>
            </a:r>
            <a:endParaRPr lang="en-US" altLang="en-US" sz="2400" dirty="0" smtClean="0">
              <a:latin typeface="Times New Roman" panose="02020603050405020304" pitchFamily="18" charset="0"/>
              <a:cs typeface="Times New Roman" panose="02020603050405020304" pitchFamily="18" charset="0"/>
            </a:endParaRPr>
          </a:p>
          <a:p>
            <a:pPr>
              <a:lnSpc>
                <a:spcPct val="150000"/>
              </a:lnSpc>
            </a:pPr>
            <a:r>
              <a:rPr lang="tr-TR" altLang="en-US" sz="2800" dirty="0">
                <a:solidFill>
                  <a:srgbClr val="92D050"/>
                </a:solidFill>
                <a:latin typeface="Times New Roman" panose="02020603050405020304" pitchFamily="18" charset="0"/>
                <a:cs typeface="Times New Roman" panose="02020603050405020304" pitchFamily="18" charset="0"/>
              </a:rPr>
              <a:t>Verimlilik</a:t>
            </a:r>
            <a:r>
              <a:rPr lang="en-US" altLang="en-US" sz="2800" dirty="0">
                <a:solidFill>
                  <a:srgbClr val="92D050"/>
                </a:solidFill>
                <a:latin typeface="Times New Roman" panose="02020603050405020304" pitchFamily="18" charset="0"/>
                <a:cs typeface="Times New Roman" panose="02020603050405020304" pitchFamily="18" charset="0"/>
              </a:rPr>
              <a:t>:</a:t>
            </a:r>
          </a:p>
          <a:p>
            <a:pPr marL="342900" indent="-34290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Bilim adamları </a:t>
            </a:r>
            <a:r>
              <a:rPr lang="tr-TR" altLang="en-US" sz="2400" b="1" dirty="0">
                <a:latin typeface="Times New Roman" panose="02020603050405020304" pitchFamily="18" charset="0"/>
                <a:cs typeface="Times New Roman" panose="02020603050405020304" pitchFamily="18" charset="0"/>
              </a:rPr>
              <a:t>kaynakları ve zamanı</a:t>
            </a:r>
            <a:r>
              <a:rPr lang="tr-TR" altLang="en-US" sz="2400" dirty="0">
                <a:latin typeface="Times New Roman" panose="02020603050405020304" pitchFamily="18" charset="0"/>
                <a:cs typeface="Times New Roman" panose="02020603050405020304" pitchFamily="18" charset="0"/>
              </a:rPr>
              <a:t> akıllıca ve verimli bir şekilde kullanmalıdır.</a:t>
            </a:r>
          </a:p>
          <a:p>
            <a:pPr marL="342900" indent="-342900">
              <a:lnSpc>
                <a:spcPct val="150000"/>
              </a:lnSpc>
              <a:buFont typeface="Wingdings" panose="05000000000000000000" pitchFamily="2" charset="2"/>
              <a:buChar char="Ø"/>
            </a:pPr>
            <a:r>
              <a:rPr lang="tr-TR" altLang="en-US" sz="2400" dirty="0">
                <a:latin typeface="Times New Roman" panose="02020603050405020304" pitchFamily="18" charset="0"/>
                <a:cs typeface="Times New Roman" panose="02020603050405020304" pitchFamily="18" charset="0"/>
              </a:rPr>
              <a:t>Araştırma bütçeleri </a:t>
            </a:r>
            <a:r>
              <a:rPr lang="tr-TR" altLang="en-US" sz="2400" b="1" dirty="0">
                <a:latin typeface="Times New Roman" panose="02020603050405020304" pitchFamily="18" charset="0"/>
                <a:cs typeface="Times New Roman" panose="02020603050405020304" pitchFamily="18" charset="0"/>
              </a:rPr>
              <a:t>abartılmamalıdır</a:t>
            </a:r>
            <a:r>
              <a:rPr lang="tr-TR" altLang="en-US" sz="2400" b="1" dirty="0"/>
              <a:t>.</a:t>
            </a:r>
          </a:p>
          <a:p>
            <a:pPr>
              <a:lnSpc>
                <a:spcPct val="150000"/>
              </a:lnSpc>
            </a:pPr>
            <a:endParaRPr lang="en-US" altLang="en-US" sz="2400" dirty="0">
              <a:latin typeface="Times New Roman" panose="02020603050405020304" pitchFamily="18" charset="0"/>
              <a:cs typeface="Times New Roman" panose="02020603050405020304" pitchFamily="18" charset="0"/>
            </a:endParaRPr>
          </a:p>
          <a:p>
            <a:pPr>
              <a:lnSpc>
                <a:spcPct val="150000"/>
              </a:lnSpc>
            </a:pPr>
            <a:endParaRPr lang="tr-TR" altLang="en-US" sz="2400"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1632012" y="1008464"/>
            <a:ext cx="9324528" cy="1323439"/>
          </a:xfrm>
          <a:prstGeom prst="rect">
            <a:avLst/>
          </a:prstGeom>
        </p:spPr>
        <p:txBody>
          <a:bodyPr wrap="square">
            <a:spAutoFit/>
          </a:bodyPr>
          <a:lstStyle/>
          <a:p>
            <a:r>
              <a:rPr lang="tr-TR" sz="2400" dirty="0">
                <a:latin typeface="Times New Roman" panose="02020603050405020304" pitchFamily="18" charset="0"/>
                <a:ea typeface="Calibri" panose="020F0502020204030204" pitchFamily="34" charset="0"/>
                <a:cs typeface="Times New Roman" panose="02020603050405020304" pitchFamily="18" charset="0"/>
              </a:rPr>
              <a:t>Tübitak Araştırma ve Yayın Etiği Kurulu Yönetmeliği, Madde 9 ile etik ihlallerini şu şekilde listelemektedir;</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endParaRPr lang="tr-TR" sz="3200" dirty="0">
              <a:solidFill>
                <a:srgbClr val="24A49E"/>
              </a:solidFill>
              <a:latin typeface="Times New Roman" pitchFamily="18" charset="0"/>
              <a:cs typeface="Times New Roman" pitchFamily="18" charset="0"/>
            </a:endParaRPr>
          </a:p>
        </p:txBody>
      </p:sp>
      <p:sp>
        <p:nvSpPr>
          <p:cNvPr id="2" name="Rectangle 1"/>
          <p:cNvSpPr/>
          <p:nvPr/>
        </p:nvSpPr>
        <p:spPr>
          <a:xfrm>
            <a:off x="1524000" y="1844824"/>
            <a:ext cx="9540552" cy="3462486"/>
          </a:xfrm>
          <a:prstGeom prst="rect">
            <a:avLst/>
          </a:prstGeom>
        </p:spPr>
        <p:txBody>
          <a:bodyPr wrap="square">
            <a:spAutoFit/>
          </a:bodyPr>
          <a:lstStyle/>
          <a:p>
            <a:pPr>
              <a:lnSpc>
                <a:spcPct val="200000"/>
              </a:lnSpc>
            </a:pPr>
            <a:r>
              <a:rPr lang="tr-TR" sz="2400" dirty="0" smtClean="0">
                <a:latin typeface="+mj-lt"/>
              </a:rPr>
              <a:t>MADDE </a:t>
            </a:r>
            <a:r>
              <a:rPr lang="tr-TR" sz="2400" dirty="0">
                <a:latin typeface="+mj-lt"/>
              </a:rPr>
              <a:t>9 </a:t>
            </a:r>
            <a:r>
              <a:rPr lang="tr-TR" sz="2400" b="1" dirty="0">
                <a:latin typeface="+mj-lt"/>
              </a:rPr>
              <a:t>- </a:t>
            </a:r>
            <a:r>
              <a:rPr lang="tr-TR" sz="2400" b="1" dirty="0">
                <a:latin typeface="+mj-lt"/>
                <a:cs typeface="Times New Roman" panose="02020603050405020304" pitchFamily="18" charset="0"/>
              </a:rPr>
              <a:t>(1) </a:t>
            </a:r>
            <a:r>
              <a:rPr lang="tr-TR" sz="2400" dirty="0">
                <a:latin typeface="+mj-lt"/>
                <a:cs typeface="Times New Roman" panose="02020603050405020304" pitchFamily="18" charset="0"/>
              </a:rPr>
              <a:t>Etiğe aykırı kabul edilecek davranışlar şunlardır</a:t>
            </a:r>
            <a:r>
              <a:rPr lang="tr-TR" sz="2400" dirty="0" smtClean="0">
                <a:latin typeface="+mj-lt"/>
                <a:cs typeface="Times New Roman" panose="02020603050405020304" pitchFamily="18" charset="0"/>
              </a:rPr>
              <a:t>:</a:t>
            </a:r>
            <a:endParaRPr lang="en-US" sz="2400" dirty="0" smtClean="0">
              <a:latin typeface="+mj-lt"/>
              <a:cs typeface="Times New Roman" panose="02020603050405020304" pitchFamily="18" charset="0"/>
            </a:endParaRPr>
          </a:p>
          <a:p>
            <a:pPr>
              <a:lnSpc>
                <a:spcPct val="200000"/>
              </a:lnSpc>
            </a:pPr>
            <a:r>
              <a:rPr lang="tr-TR" sz="2400" b="1" dirty="0">
                <a:latin typeface="+mj-lt"/>
                <a:cs typeface="Times New Roman" panose="02020603050405020304" pitchFamily="18" charset="0"/>
              </a:rPr>
              <a:t>a) </a:t>
            </a:r>
            <a:r>
              <a:rPr lang="tr-TR" sz="2400" dirty="0">
                <a:latin typeface="+mj-lt"/>
                <a:cs typeface="Times New Roman" panose="02020603050405020304" pitchFamily="18" charset="0"/>
              </a:rPr>
              <a:t>Uydurma: Hayali veriler sunmak, rapor etmek veya yayımlamak.</a:t>
            </a:r>
          </a:p>
          <a:p>
            <a:pPr>
              <a:lnSpc>
                <a:spcPct val="200000"/>
              </a:lnSpc>
            </a:pPr>
            <a:r>
              <a:rPr lang="tr-TR" sz="2400" b="1" dirty="0">
                <a:latin typeface="+mj-lt"/>
                <a:cs typeface="Times New Roman" panose="02020603050405020304" pitchFamily="18" charset="0"/>
              </a:rPr>
              <a:t>b) </a:t>
            </a:r>
            <a:r>
              <a:rPr lang="tr-TR" sz="2400" dirty="0">
                <a:latin typeface="+mj-lt"/>
                <a:cs typeface="Times New Roman" panose="02020603050405020304" pitchFamily="18" charset="0"/>
              </a:rPr>
              <a:t>Çarpıtma: Değişik sonuç verebilecek şekilde araştırma araç gereçleri, işlemleri veya kayıtlarında değişiklik yapmak veya sonuçları değiştirmek</a:t>
            </a:r>
            <a:r>
              <a:rPr lang="tr-TR" sz="2400" dirty="0" smtClean="0">
                <a:latin typeface="Times New Roman" panose="02020603050405020304" pitchFamily="18" charset="0"/>
                <a:cs typeface="Times New Roman" panose="02020603050405020304" pitchFamily="18" charset="0"/>
              </a:rPr>
              <a:t>.</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endParaRPr lang="en-US" b="1"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343472" y="1916832"/>
            <a:ext cx="9505056" cy="4201150"/>
          </a:xfrm>
          <a:prstGeom prst="rect">
            <a:avLst/>
          </a:prstGeom>
        </p:spPr>
        <p:txBody>
          <a:bodyPr wrap="square">
            <a:spAutoFit/>
          </a:bodyPr>
          <a:lstStyle/>
          <a:p>
            <a:pPr algn="just">
              <a:lnSpc>
                <a:spcPct val="200000"/>
              </a:lnSpc>
            </a:pPr>
            <a:r>
              <a:rPr lang="tr-TR" sz="2400" b="1" dirty="0">
                <a:latin typeface="+mj-lt"/>
                <a:cs typeface="Arial" panose="020B0604020202020204" pitchFamily="34" charset="0"/>
              </a:rPr>
              <a:t>c) </a:t>
            </a:r>
            <a:r>
              <a:rPr lang="tr-TR" sz="2400" dirty="0">
                <a:latin typeface="+mj-lt"/>
                <a:cs typeface="Arial" panose="020B0604020202020204" pitchFamily="34" charset="0"/>
              </a:rPr>
              <a:t>Aşırma: Başkalarının fikirlerini, yöntemlerini, verilerini, yazılarını ve şekillerini sahiplerine usulüne uygun atıf yapmadan veya gerektiğinde sahiplerinden izin almadan kendisine aitmiş gibi kullanmak</a:t>
            </a:r>
            <a:r>
              <a:rPr lang="tr-TR" sz="2400" dirty="0" smtClean="0">
                <a:latin typeface="+mj-lt"/>
                <a:cs typeface="Arial" panose="020B0604020202020204" pitchFamily="34" charset="0"/>
              </a:rPr>
              <a:t>.</a:t>
            </a:r>
            <a:endParaRPr lang="en-US" sz="2400" dirty="0" smtClean="0">
              <a:latin typeface="+mj-lt"/>
              <a:cs typeface="Arial" panose="020B0604020202020204" pitchFamily="34" charset="0"/>
            </a:endParaRPr>
          </a:p>
          <a:p>
            <a:pPr algn="just">
              <a:lnSpc>
                <a:spcPct val="200000"/>
              </a:lnSpc>
            </a:pPr>
            <a:r>
              <a:rPr lang="tr-TR" sz="2400" b="1" dirty="0">
                <a:latin typeface="+mj-lt"/>
                <a:cs typeface="Arial" panose="020B0604020202020204" pitchFamily="34" charset="0"/>
              </a:rPr>
              <a:t>ç) </a:t>
            </a:r>
            <a:r>
              <a:rPr lang="tr-TR" sz="2400" dirty="0">
                <a:latin typeface="+mj-lt"/>
                <a:cs typeface="Arial" panose="020B0604020202020204" pitchFamily="34" charset="0"/>
              </a:rPr>
              <a:t>Tekrar Yayım: Aynı araştırma sonuçlarını birden fazla yayımlamak veya yayımlamak için girişimde bulunmak</a:t>
            </a:r>
            <a:r>
              <a:rPr lang="tr-TR" sz="2400" dirty="0">
                <a:latin typeface="+mj-lt"/>
                <a:cs typeface="Times New Roman" panose="02020603050405020304" pitchFamily="18" charset="0"/>
              </a:rPr>
              <a:t>. </a:t>
            </a:r>
          </a:p>
          <a:p>
            <a:pPr marL="342900" indent="-342900" algn="just">
              <a:lnSpc>
                <a:spcPct val="150000"/>
              </a:lnSpc>
              <a:buFont typeface="Wingdings" panose="05000000000000000000" pitchFamily="2" charset="2"/>
              <a:buChar char="Ø"/>
            </a:pP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865722" y="879767"/>
            <a:ext cx="8244565" cy="523220"/>
          </a:xfrm>
          <a:prstGeom prst="rect">
            <a:avLst/>
          </a:prstGeom>
        </p:spPr>
        <p:txBody>
          <a:bodyPr wrap="none">
            <a:spAutoFit/>
          </a:bodyPr>
          <a:lstStyle/>
          <a:p>
            <a:r>
              <a:rPr lang="tr-TR" sz="2400" b="1" dirty="0">
                <a:solidFill>
                  <a:srgbClr val="24A49E"/>
                </a:solidFill>
                <a:latin typeface="Times New Roman" panose="02020603050405020304" pitchFamily="18" charset="0"/>
                <a:cs typeface="Times New Roman" panose="02020603050405020304" pitchFamily="18" charset="0"/>
              </a:rPr>
              <a:t>MADDE 9 </a:t>
            </a:r>
            <a:r>
              <a:rPr lang="tr-TR" sz="2800" b="1" dirty="0">
                <a:solidFill>
                  <a:srgbClr val="24A49E"/>
                </a:solidFill>
                <a:latin typeface="Times New Roman" panose="02020603050405020304" pitchFamily="18" charset="0"/>
                <a:cs typeface="Times New Roman" panose="02020603050405020304" pitchFamily="18" charset="0"/>
              </a:rPr>
              <a:t>- (1) </a:t>
            </a:r>
            <a:r>
              <a:rPr lang="tr-TR" sz="2800" dirty="0">
                <a:solidFill>
                  <a:srgbClr val="24A49E"/>
                </a:solidFill>
                <a:latin typeface="Times New Roman" panose="02020603050405020304" pitchFamily="18" charset="0"/>
                <a:cs typeface="Times New Roman" panose="02020603050405020304" pitchFamily="18" charset="0"/>
              </a:rPr>
              <a:t>Etiğe aykırı kabul edilecek davranışlar </a:t>
            </a:r>
            <a:endParaRPr lang="en-US" sz="2800" dirty="0">
              <a:solidFill>
                <a:srgbClr val="24A49E"/>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1055440" y="847381"/>
            <a:ext cx="9937104" cy="523220"/>
          </a:xfrm>
          <a:prstGeom prst="rect">
            <a:avLst/>
          </a:prstGeom>
        </p:spPr>
        <p:txBody>
          <a:bodyPr wrap="square">
            <a:spAutoFit/>
          </a:bodyPr>
          <a:lstStyle/>
          <a:p>
            <a:r>
              <a:rPr lang="en-US" sz="2800" dirty="0" smtClean="0"/>
              <a:t>TÜBİTAK- ;</a:t>
            </a:r>
            <a:r>
              <a:rPr lang="tr-TR" sz="2800" dirty="0" smtClean="0">
                <a:solidFill>
                  <a:srgbClr val="24A49E"/>
                </a:solidFill>
                <a:latin typeface="Times New Roman" panose="02020603050405020304" pitchFamily="18" charset="0"/>
                <a:cs typeface="Times New Roman" panose="02020603050405020304" pitchFamily="18" charset="0"/>
              </a:rPr>
              <a:t>MADDE </a:t>
            </a:r>
            <a:r>
              <a:rPr lang="tr-TR" sz="2800" dirty="0">
                <a:solidFill>
                  <a:srgbClr val="24A49E"/>
                </a:solidFill>
                <a:latin typeface="Times New Roman" panose="02020603050405020304" pitchFamily="18" charset="0"/>
                <a:cs typeface="Times New Roman" panose="02020603050405020304" pitchFamily="18" charset="0"/>
              </a:rPr>
              <a:t>9 </a:t>
            </a:r>
            <a:r>
              <a:rPr lang="tr-TR" sz="2800" b="1" dirty="0">
                <a:solidFill>
                  <a:srgbClr val="24A49E"/>
                </a:solidFill>
                <a:latin typeface="Times New Roman" panose="02020603050405020304" pitchFamily="18" charset="0"/>
                <a:cs typeface="Times New Roman" panose="02020603050405020304" pitchFamily="18" charset="0"/>
              </a:rPr>
              <a:t>- (1) </a:t>
            </a:r>
            <a:r>
              <a:rPr lang="tr-TR" sz="2800" dirty="0">
                <a:solidFill>
                  <a:srgbClr val="24A49E"/>
                </a:solidFill>
                <a:latin typeface="Times New Roman" panose="02020603050405020304" pitchFamily="18" charset="0"/>
                <a:cs typeface="Times New Roman" panose="02020603050405020304" pitchFamily="18" charset="0"/>
              </a:rPr>
              <a:t>Etiğe aykırı kabul edilecek davranışlar </a:t>
            </a:r>
            <a:endParaRPr lang="en-US" sz="2800" dirty="0">
              <a:solidFill>
                <a:srgbClr val="24A49E"/>
              </a:solidFill>
              <a:latin typeface="Times New Roman" panose="02020603050405020304" pitchFamily="18" charset="0"/>
              <a:cs typeface="Times New Roman" panose="02020603050405020304" pitchFamily="18" charset="0"/>
            </a:endParaRPr>
          </a:p>
        </p:txBody>
      </p:sp>
      <p:sp>
        <p:nvSpPr>
          <p:cNvPr id="12" name="11 Dikdörtgen"/>
          <p:cNvSpPr/>
          <p:nvPr/>
        </p:nvSpPr>
        <p:spPr>
          <a:xfrm>
            <a:off x="1055440" y="1549984"/>
            <a:ext cx="9937104" cy="5447645"/>
          </a:xfrm>
          <a:prstGeom prst="rect">
            <a:avLst/>
          </a:prstGeom>
        </p:spPr>
        <p:txBody>
          <a:bodyPr wrap="square">
            <a:spAutoFit/>
          </a:bodyPr>
          <a:lstStyle/>
          <a:p>
            <a:pPr>
              <a:lnSpc>
                <a:spcPct val="200000"/>
              </a:lnSpc>
            </a:pPr>
            <a:r>
              <a:rPr lang="tr-TR" sz="2400" b="1" dirty="0">
                <a:latin typeface="+mj-lt"/>
                <a:cs typeface="Times New Roman" panose="02020603050405020304" pitchFamily="18" charset="0"/>
              </a:rPr>
              <a:t>d) </a:t>
            </a:r>
            <a:r>
              <a:rPr lang="tr-TR" sz="2400" dirty="0">
                <a:latin typeface="+mj-lt"/>
                <a:cs typeface="Times New Roman" panose="02020603050405020304" pitchFamily="18" charset="0"/>
              </a:rPr>
              <a:t>Dilimleme: Bir araştırmanın sonuçlarını, araştırmanın </a:t>
            </a:r>
            <a:r>
              <a:rPr lang="tr-TR" sz="2400" dirty="0" smtClean="0">
                <a:latin typeface="+mj-lt"/>
                <a:cs typeface="Times New Roman" panose="02020603050405020304" pitchFamily="18" charset="0"/>
              </a:rPr>
              <a:t>bütünlüğünü</a:t>
            </a:r>
            <a:r>
              <a:rPr lang="en-US" sz="2400" dirty="0" smtClean="0">
                <a:latin typeface="+mj-lt"/>
                <a:cs typeface="Times New Roman" panose="02020603050405020304" pitchFamily="18" charset="0"/>
              </a:rPr>
              <a:t> </a:t>
            </a:r>
            <a:r>
              <a:rPr lang="tr-TR" sz="2400" dirty="0" smtClean="0">
                <a:latin typeface="+mj-lt"/>
                <a:cs typeface="Times New Roman" panose="02020603050405020304" pitchFamily="18" charset="0"/>
              </a:rPr>
              <a:t>bozacak </a:t>
            </a:r>
            <a:r>
              <a:rPr lang="tr-TR" sz="2400" dirty="0">
                <a:latin typeface="+mj-lt"/>
                <a:cs typeface="Times New Roman" panose="02020603050405020304" pitchFamily="18" charset="0"/>
              </a:rPr>
              <a:t>şekilde ve uygun olmayan biçimde parçalara ayırarak çok </a:t>
            </a:r>
            <a:r>
              <a:rPr lang="en-US" sz="2400" dirty="0" smtClean="0">
                <a:latin typeface="+mj-lt"/>
                <a:cs typeface="Times New Roman" panose="02020603050405020304" pitchFamily="18" charset="0"/>
              </a:rPr>
              <a:t>	</a:t>
            </a:r>
            <a:r>
              <a:rPr lang="tr-TR" sz="2400" dirty="0" smtClean="0">
                <a:latin typeface="+mj-lt"/>
                <a:cs typeface="Times New Roman" panose="02020603050405020304" pitchFamily="18" charset="0"/>
              </a:rPr>
              <a:t>sayıda yayın </a:t>
            </a:r>
            <a:r>
              <a:rPr lang="tr-TR" sz="2400" dirty="0">
                <a:latin typeface="+mj-lt"/>
                <a:cs typeface="Times New Roman" panose="02020603050405020304" pitchFamily="18" charset="0"/>
              </a:rPr>
              <a:t>yapmak veya yayınlamak için girişimde bulunmak</a:t>
            </a:r>
            <a:r>
              <a:rPr lang="tr-TR" sz="2400" dirty="0" smtClean="0">
                <a:latin typeface="+mj-lt"/>
                <a:cs typeface="Times New Roman" panose="02020603050405020304" pitchFamily="18" charset="0"/>
              </a:rPr>
              <a:t>.</a:t>
            </a:r>
            <a:endParaRPr lang="en-US" sz="2400" dirty="0" smtClean="0">
              <a:latin typeface="+mj-lt"/>
              <a:cs typeface="Times New Roman" panose="02020603050405020304" pitchFamily="18" charset="0"/>
            </a:endParaRPr>
          </a:p>
          <a:p>
            <a:pPr>
              <a:lnSpc>
                <a:spcPct val="200000"/>
              </a:lnSpc>
            </a:pPr>
            <a:r>
              <a:rPr lang="tr-TR" sz="2400" b="1" dirty="0" smtClean="0">
                <a:latin typeface="+mj-lt"/>
                <a:cs typeface="Times New Roman" panose="02020603050405020304" pitchFamily="18" charset="0"/>
              </a:rPr>
              <a:t>e)</a:t>
            </a:r>
            <a:r>
              <a:rPr lang="az-Latn-AZ" sz="2400" b="1" dirty="0" smtClean="0">
                <a:latin typeface="+mj-lt"/>
                <a:cs typeface="Times New Roman" panose="02020603050405020304" pitchFamily="18" charset="0"/>
              </a:rPr>
              <a:t> </a:t>
            </a:r>
            <a:r>
              <a:rPr lang="en-US" sz="2400" dirty="0" smtClean="0">
                <a:latin typeface="+mj-lt"/>
                <a:cs typeface="Times New Roman" panose="02020603050405020304" pitchFamily="18" charset="0"/>
              </a:rPr>
              <a:t>Destekleyen </a:t>
            </a:r>
            <a:r>
              <a:rPr lang="en-US" sz="2400" dirty="0">
                <a:latin typeface="+mj-lt"/>
                <a:cs typeface="Times New Roman" panose="02020603050405020304" pitchFamily="18" charset="0"/>
              </a:rPr>
              <a:t>kuruluşu </a:t>
            </a:r>
            <a:r>
              <a:rPr lang="en-US" sz="2400" dirty="0" smtClean="0">
                <a:latin typeface="+mj-lt"/>
                <a:cs typeface="Times New Roman" panose="02020603050405020304" pitchFamily="18" charset="0"/>
              </a:rPr>
              <a:t>belirtmeme:</a:t>
            </a:r>
            <a:r>
              <a:rPr lang="az-Latn-AZ" sz="2400" dirty="0" smtClean="0">
                <a:latin typeface="+mj-lt"/>
                <a:cs typeface="Times New Roman" panose="02020603050405020304" pitchFamily="18" charset="0"/>
              </a:rPr>
              <a:t> </a:t>
            </a:r>
            <a:r>
              <a:rPr lang="tr-TR" sz="2400" dirty="0" smtClean="0">
                <a:latin typeface="+mj-lt"/>
                <a:cs typeface="Times New Roman" panose="02020603050405020304" pitchFamily="18" charset="0"/>
              </a:rPr>
              <a:t>Desteklenerek </a:t>
            </a:r>
            <a:r>
              <a:rPr lang="tr-TR" sz="2400" dirty="0">
                <a:latin typeface="+mj-lt"/>
                <a:cs typeface="Times New Roman" panose="02020603050405020304" pitchFamily="18" charset="0"/>
              </a:rPr>
              <a:t>yürütülen </a:t>
            </a:r>
            <a:r>
              <a:rPr lang="tr-TR" sz="2400" dirty="0" smtClean="0">
                <a:latin typeface="+mj-lt"/>
                <a:cs typeface="Times New Roman" panose="02020603050405020304" pitchFamily="18" charset="0"/>
              </a:rPr>
              <a:t>araştırmaların </a:t>
            </a:r>
            <a:r>
              <a:rPr lang="tr-TR" sz="2400" dirty="0">
                <a:latin typeface="+mj-lt"/>
                <a:cs typeface="Times New Roman" panose="02020603050405020304" pitchFamily="18" charset="0"/>
              </a:rPr>
              <a:t>sonuçlarını içeren sunum veya </a:t>
            </a:r>
            <a:r>
              <a:rPr lang="tr-TR" sz="2400" dirty="0" smtClean="0">
                <a:latin typeface="+mj-lt"/>
                <a:cs typeface="Times New Roman" panose="02020603050405020304" pitchFamily="18" charset="0"/>
              </a:rPr>
              <a:t>yayınlarda </a:t>
            </a:r>
            <a:r>
              <a:rPr lang="tr-TR" sz="2400" dirty="0">
                <a:latin typeface="+mj-lt"/>
                <a:cs typeface="Times New Roman" panose="02020603050405020304" pitchFamily="18" charset="0"/>
              </a:rPr>
              <a:t>destek veren </a:t>
            </a:r>
            <a:r>
              <a:rPr lang="tr-TR" sz="2400" dirty="0" smtClean="0">
                <a:latin typeface="+mj-lt"/>
                <a:cs typeface="Times New Roman" panose="02020603050405020304" pitchFamily="18" charset="0"/>
              </a:rPr>
              <a:t>kurum </a:t>
            </a:r>
            <a:r>
              <a:rPr lang="tr-TR" sz="2400" dirty="0">
                <a:latin typeface="+mj-lt"/>
                <a:cs typeface="Times New Roman" panose="02020603050405020304" pitchFamily="18" charset="0"/>
              </a:rPr>
              <a:t>veya kuruluşun desteğini belirtmesi </a:t>
            </a:r>
            <a:r>
              <a:rPr lang="tr-TR" sz="2400" dirty="0" smtClean="0">
                <a:latin typeface="+mj-lt"/>
                <a:cs typeface="Times New Roman" panose="02020603050405020304" pitchFamily="18" charset="0"/>
              </a:rPr>
              <a:t>gerekirken </a:t>
            </a:r>
            <a:r>
              <a:rPr lang="tr-TR" sz="2400" dirty="0">
                <a:latin typeface="+mj-lt"/>
                <a:cs typeface="Times New Roman" panose="02020603050405020304" pitchFamily="18" charset="0"/>
              </a:rPr>
              <a:t>belirtmemek</a:t>
            </a:r>
            <a:r>
              <a:rPr lang="tr-TR" sz="2400" dirty="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buFont typeface="Wingdings" pitchFamily="2" charset="2"/>
              <a:buChar char="Ø"/>
            </a:pPr>
            <a:endParaRPr lang="tr-TR" sz="2400" dirty="0">
              <a:latin typeface="Times New Roman" panose="02020603050405020304" pitchFamily="18" charset="0"/>
              <a:cs typeface="Times New Roman" panose="02020603050405020304" pitchFamily="18" charset="0"/>
            </a:endParaRPr>
          </a:p>
          <a:p>
            <a:r>
              <a:rPr lang="tr-TR" sz="2400" dirty="0" smtClean="0">
                <a:latin typeface="Times New Roman" pitchFamily="18" charset="0"/>
                <a:cs typeface="Times New Roman" pitchFamily="18" charset="0"/>
              </a:rPr>
              <a:t> </a:t>
            </a: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911424" y="1632084"/>
            <a:ext cx="10441160" cy="3785652"/>
          </a:xfrm>
          <a:prstGeom prst="rect">
            <a:avLst/>
          </a:prstGeom>
        </p:spPr>
        <p:txBody>
          <a:bodyPr wrap="square">
            <a:spAutoFit/>
          </a:bodyPr>
          <a:lstStyle/>
          <a:p>
            <a:pPr algn="just">
              <a:lnSpc>
                <a:spcPct val="200000"/>
              </a:lnSpc>
            </a:pPr>
            <a:r>
              <a:rPr lang="az-Latn-AZ" sz="2000" b="1" dirty="0">
                <a:latin typeface="Times New Roman" panose="02020603050405020304" pitchFamily="18" charset="0"/>
                <a:cs typeface="Times New Roman" panose="02020603050405020304" pitchFamily="18" charset="0"/>
              </a:rPr>
              <a:t>f</a:t>
            </a:r>
            <a:r>
              <a:rPr lang="tr-TR" sz="2000" b="1"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Kendi çalışmasından usulüne uygun olarak kaynak göstermeden alıntı yapmak. </a:t>
            </a:r>
          </a:p>
          <a:p>
            <a:pPr algn="just">
              <a:lnSpc>
                <a:spcPct val="200000"/>
              </a:lnSpc>
            </a:pPr>
            <a:r>
              <a:rPr lang="az-Latn-AZ" sz="2400" b="1" dirty="0">
                <a:latin typeface="Times New Roman" panose="02020603050405020304" pitchFamily="18" charset="0"/>
                <a:cs typeface="Times New Roman" panose="02020603050405020304" pitchFamily="18" charset="0"/>
              </a:rPr>
              <a:t>g</a:t>
            </a:r>
            <a:r>
              <a:rPr lang="tr-TR"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Kurumca sağlanan kaynakları usulüne ve amacına aykırı bir biçimde kullanmak. </a:t>
            </a:r>
          </a:p>
          <a:p>
            <a:pPr algn="just">
              <a:lnSpc>
                <a:spcPct val="150000"/>
              </a:lnSpc>
            </a:pPr>
            <a:r>
              <a:rPr lang="az-Latn-AZ" sz="2400" b="1" dirty="0">
                <a:latin typeface="Times New Roman" panose="02020603050405020304" pitchFamily="18" charset="0"/>
                <a:cs typeface="Times New Roman" panose="02020603050405020304" pitchFamily="18" charset="0"/>
              </a:rPr>
              <a:t>ğ</a:t>
            </a:r>
            <a:r>
              <a:rPr lang="tr-TR"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Hakem, danışman, editör, panelist, moderatör, izleyici,</a:t>
            </a:r>
            <a:r>
              <a:rPr lang="en-US"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raportör ve benzeri görevleri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yerine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getirirken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usul</a:t>
            </a:r>
            <a:r>
              <a:rPr lang="az-Latn-AZ" sz="2400" dirty="0">
                <a:latin typeface="Times New Roman" panose="02020603050405020304" pitchFamily="18" charset="0"/>
                <a:cs typeface="Times New Roman" panose="02020603050405020304" pitchFamily="18" charset="0"/>
              </a:rPr>
              <a:t>üne uygun davranmamak</a:t>
            </a:r>
            <a:r>
              <a:rPr lang="en-US" sz="2400" dirty="0">
                <a:latin typeface="Times New Roman" panose="02020603050405020304" pitchFamily="18" charset="0"/>
                <a:cs typeface="Times New Roman" panose="02020603050405020304" pitchFamily="18" charset="0"/>
              </a:rPr>
              <a:t>, </a:t>
            </a:r>
            <a:r>
              <a:rPr lang="az-Latn-AZ" sz="2400" dirty="0">
                <a:latin typeface="Times New Roman" panose="02020603050405020304" pitchFamily="18" charset="0"/>
                <a:cs typeface="Times New Roman" panose="02020603050405020304" pitchFamily="18" charset="0"/>
              </a:rPr>
              <a:t>görevi ihmal etmek veya</a:t>
            </a:r>
            <a:r>
              <a:rPr lang="tr-TR" sz="2400" dirty="0">
                <a:latin typeface="Times New Roman" panose="02020603050405020304" pitchFamily="18" charset="0"/>
                <a:cs typeface="Times New Roman" panose="02020603050405020304" pitchFamily="18" charset="0"/>
              </a:rPr>
              <a:t> kötüye kullanmak. </a:t>
            </a:r>
            <a:endParaRPr lang="en-US" sz="2400" dirty="0">
              <a:latin typeface="Times New Roman" panose="02020603050405020304" pitchFamily="18" charset="0"/>
              <a:cs typeface="Times New Roman" panose="02020603050405020304" pitchFamily="18" charset="0"/>
            </a:endParaRPr>
          </a:p>
          <a:p>
            <a:pPr algn="just">
              <a:lnSpc>
                <a:spcPct val="150000"/>
              </a:lnSpc>
            </a:pPr>
            <a:endParaRPr lang="tr-TR" sz="2400" dirty="0">
              <a:latin typeface="+mj-lt"/>
              <a:cs typeface="Times New Roman" pitchFamily="18" charset="0"/>
            </a:endParaRPr>
          </a:p>
        </p:txBody>
      </p:sp>
      <p:sp>
        <p:nvSpPr>
          <p:cNvPr id="14" name="9 Dikdörtgen"/>
          <p:cNvSpPr/>
          <p:nvPr/>
        </p:nvSpPr>
        <p:spPr>
          <a:xfrm>
            <a:off x="1055440" y="847381"/>
            <a:ext cx="10297144" cy="523220"/>
          </a:xfrm>
          <a:prstGeom prst="rect">
            <a:avLst/>
          </a:prstGeom>
        </p:spPr>
        <p:txBody>
          <a:bodyPr wrap="square">
            <a:spAutoFit/>
          </a:bodyPr>
          <a:lstStyle/>
          <a:p>
            <a:r>
              <a:rPr lang="en-US" sz="2800" dirty="0" smtClean="0"/>
              <a:t>TÜBİTAK ;</a:t>
            </a:r>
            <a:r>
              <a:rPr lang="tr-TR" sz="2800" dirty="0" smtClean="0">
                <a:solidFill>
                  <a:srgbClr val="24A49E"/>
                </a:solidFill>
                <a:latin typeface="Times New Roman" panose="02020603050405020304" pitchFamily="18" charset="0"/>
                <a:cs typeface="Times New Roman" panose="02020603050405020304" pitchFamily="18" charset="0"/>
              </a:rPr>
              <a:t>MADDE </a:t>
            </a:r>
            <a:r>
              <a:rPr lang="tr-TR" sz="2800" dirty="0">
                <a:solidFill>
                  <a:srgbClr val="24A49E"/>
                </a:solidFill>
                <a:latin typeface="Times New Roman" panose="02020603050405020304" pitchFamily="18" charset="0"/>
                <a:cs typeface="Times New Roman" panose="02020603050405020304" pitchFamily="18" charset="0"/>
              </a:rPr>
              <a:t>9 </a:t>
            </a:r>
            <a:r>
              <a:rPr lang="tr-TR" sz="2800" b="1" dirty="0">
                <a:solidFill>
                  <a:srgbClr val="24A49E"/>
                </a:solidFill>
                <a:latin typeface="Times New Roman" panose="02020603050405020304" pitchFamily="18" charset="0"/>
                <a:cs typeface="Times New Roman" panose="02020603050405020304" pitchFamily="18" charset="0"/>
              </a:rPr>
              <a:t>- (1) </a:t>
            </a:r>
            <a:r>
              <a:rPr lang="tr-TR" sz="2800" dirty="0">
                <a:solidFill>
                  <a:srgbClr val="24A49E"/>
                </a:solidFill>
                <a:latin typeface="Times New Roman" panose="02020603050405020304" pitchFamily="18" charset="0"/>
                <a:cs typeface="Times New Roman" panose="02020603050405020304" pitchFamily="18" charset="0"/>
              </a:rPr>
              <a:t>Etiğe aykırı kabul edilecek davranışlar </a:t>
            </a:r>
            <a:endParaRPr lang="en-US" sz="2800" dirty="0">
              <a:solidFill>
                <a:srgbClr val="24A49E"/>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050624" y="1764099"/>
            <a:ext cx="10950031" cy="2308324"/>
          </a:xfrm>
          <a:prstGeom prst="rect">
            <a:avLst/>
          </a:prstGeom>
        </p:spPr>
        <p:txBody>
          <a:bodyPr wrap="square">
            <a:spAutoFit/>
          </a:bodyPr>
          <a:lstStyle/>
          <a:p>
            <a:pPr algn="just">
              <a:lnSpc>
                <a:spcPct val="200000"/>
              </a:lnSpc>
            </a:pPr>
            <a:r>
              <a:rPr lang="az-Latn-AZ" sz="2400" b="1" dirty="0" smtClean="0">
                <a:latin typeface="Times New Roman" panose="02020603050405020304" pitchFamily="18" charset="0"/>
                <a:cs typeface="Times New Roman" panose="02020603050405020304" pitchFamily="18" charset="0"/>
              </a:rPr>
              <a:t>h</a:t>
            </a:r>
            <a:r>
              <a:rPr lang="tr-TR"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Asılsız veya dayanaksız olarak etik ihlal iddiasında bulunmak. </a:t>
            </a:r>
          </a:p>
          <a:p>
            <a:pPr algn="just">
              <a:lnSpc>
                <a:spcPct val="200000"/>
              </a:lnSpc>
            </a:pPr>
            <a:r>
              <a:rPr lang="tr-TR" sz="2400" b="1" dirty="0">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Etik ilkeleri ile bağdaşmayan diğer davranışlarda bulunmak.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200000"/>
              </a:lnSpc>
            </a:pPr>
            <a:endParaRPr lang="tr-TR" sz="2400" dirty="0">
              <a:latin typeface="+mj-lt"/>
              <a:cs typeface="Times New Roman" panose="02020603050405020304" pitchFamily="18" charset="0"/>
            </a:endParaRPr>
          </a:p>
        </p:txBody>
      </p:sp>
      <p:sp>
        <p:nvSpPr>
          <p:cNvPr id="15" name="9 Dikdörtgen"/>
          <p:cNvSpPr/>
          <p:nvPr/>
        </p:nvSpPr>
        <p:spPr>
          <a:xfrm>
            <a:off x="1055440" y="847381"/>
            <a:ext cx="10585176" cy="523220"/>
          </a:xfrm>
          <a:prstGeom prst="rect">
            <a:avLst/>
          </a:prstGeom>
        </p:spPr>
        <p:txBody>
          <a:bodyPr wrap="square">
            <a:spAutoFit/>
          </a:bodyPr>
          <a:lstStyle/>
          <a:p>
            <a:r>
              <a:rPr lang="en-US" sz="2800" dirty="0" smtClean="0">
                <a:latin typeface="+mj-lt"/>
              </a:rPr>
              <a:t>TÜBİTAK- ;</a:t>
            </a:r>
            <a:r>
              <a:rPr lang="tr-TR" sz="2800" dirty="0" smtClean="0">
                <a:solidFill>
                  <a:srgbClr val="24A49E"/>
                </a:solidFill>
                <a:latin typeface="+mj-lt"/>
                <a:cs typeface="Times New Roman" panose="02020603050405020304" pitchFamily="18" charset="0"/>
              </a:rPr>
              <a:t>MADDE </a:t>
            </a:r>
            <a:r>
              <a:rPr lang="tr-TR" sz="2800" dirty="0">
                <a:solidFill>
                  <a:srgbClr val="24A49E"/>
                </a:solidFill>
                <a:latin typeface="+mj-lt"/>
                <a:cs typeface="Times New Roman" panose="02020603050405020304" pitchFamily="18" charset="0"/>
              </a:rPr>
              <a:t>9 </a:t>
            </a:r>
            <a:r>
              <a:rPr lang="tr-TR" sz="2800" b="1" dirty="0">
                <a:solidFill>
                  <a:srgbClr val="24A49E"/>
                </a:solidFill>
                <a:latin typeface="+mj-lt"/>
                <a:cs typeface="Times New Roman" panose="02020603050405020304" pitchFamily="18" charset="0"/>
              </a:rPr>
              <a:t>- (1) </a:t>
            </a:r>
            <a:r>
              <a:rPr lang="tr-TR" sz="2800" dirty="0">
                <a:solidFill>
                  <a:srgbClr val="24A49E"/>
                </a:solidFill>
                <a:latin typeface="+mj-lt"/>
                <a:cs typeface="Times New Roman" panose="02020603050405020304" pitchFamily="18" charset="0"/>
              </a:rPr>
              <a:t>Etiğe aykırı kabul edilecek davranışlar </a:t>
            </a:r>
            <a:endParaRPr lang="en-US" sz="2800" dirty="0">
              <a:solidFill>
                <a:srgbClr val="24A49E"/>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524000" y="908720"/>
            <a:ext cx="9612560" cy="4524315"/>
          </a:xfrm>
          <a:prstGeom prst="rect">
            <a:avLst/>
          </a:prstGeom>
        </p:spPr>
        <p:txBody>
          <a:bodyPr wrap="square">
            <a:spAutoFit/>
          </a:bodyPr>
          <a:lstStyle/>
          <a:p>
            <a:pPr algn="just">
              <a:lnSpc>
                <a:spcPct val="150000"/>
              </a:lnSpc>
            </a:pPr>
            <a:r>
              <a:rPr lang="en-US" sz="2400" b="1" dirty="0" smtClean="0">
                <a:latin typeface="+mj-lt"/>
                <a:ea typeface="Calibri" panose="020F0502020204030204" pitchFamily="34" charset="0"/>
                <a:cs typeface="Times New Roman" panose="02020603050405020304" pitchFamily="18" charset="0"/>
              </a:rPr>
              <a:t>Haks</a:t>
            </a:r>
            <a:r>
              <a:rPr lang="az-Latn-AZ" sz="2400" b="1" dirty="0" smtClean="0">
                <a:latin typeface="+mj-lt"/>
                <a:ea typeface="Calibri" panose="020F0502020204030204" pitchFamily="34" charset="0"/>
                <a:cs typeface="Times New Roman" panose="02020603050405020304" pitchFamily="18" charset="0"/>
              </a:rPr>
              <a:t>ı</a:t>
            </a:r>
            <a:r>
              <a:rPr lang="en-US" sz="2400" b="1" dirty="0" smtClean="0">
                <a:latin typeface="+mj-lt"/>
                <a:ea typeface="Calibri" panose="020F0502020204030204" pitchFamily="34" charset="0"/>
                <a:cs typeface="Times New Roman" panose="02020603050405020304" pitchFamily="18" charset="0"/>
              </a:rPr>
              <a:t>z </a:t>
            </a:r>
            <a:r>
              <a:rPr lang="az-Latn-AZ" sz="2400" b="1" dirty="0" err="1">
                <a:latin typeface="+mj-lt"/>
                <a:ea typeface="Calibri" panose="020F0502020204030204" pitchFamily="34" charset="0"/>
                <a:cs typeface="Times New Roman" panose="02020603050405020304" pitchFamily="18" charset="0"/>
              </a:rPr>
              <a:t>Y</a:t>
            </a:r>
            <a:r>
              <a:rPr lang="en-US" sz="2400" b="1" dirty="0" smtClean="0">
                <a:latin typeface="+mj-lt"/>
                <a:ea typeface="Calibri" panose="020F0502020204030204" pitchFamily="34" charset="0"/>
                <a:cs typeface="Times New Roman" panose="02020603050405020304" pitchFamily="18" charset="0"/>
              </a:rPr>
              <a:t>azarl</a:t>
            </a:r>
            <a:r>
              <a:rPr lang="az-Latn-AZ" sz="2400" b="1" dirty="0" smtClean="0">
                <a:latin typeface="+mj-lt"/>
                <a:ea typeface="Calibri" panose="020F0502020204030204" pitchFamily="34" charset="0"/>
                <a:cs typeface="Times New Roman" panose="02020603050405020304" pitchFamily="18" charset="0"/>
              </a:rPr>
              <a:t>ı</a:t>
            </a:r>
            <a:r>
              <a:rPr lang="en-US" sz="2400" b="1" dirty="0" smtClean="0">
                <a:latin typeface="+mj-lt"/>
                <a:ea typeface="Calibri" panose="020F0502020204030204" pitchFamily="34" charset="0"/>
                <a:cs typeface="Times New Roman" panose="02020603050405020304" pitchFamily="18" charset="0"/>
              </a:rPr>
              <a:t>k</a:t>
            </a:r>
          </a:p>
          <a:p>
            <a:pPr>
              <a:lnSpc>
                <a:spcPct val="150000"/>
              </a:lnSpc>
            </a:pPr>
            <a:r>
              <a:rPr lang="en-US" sz="2400" dirty="0">
                <a:latin typeface="Times New Roman" panose="02020603050405020304" pitchFamily="18" charset="0"/>
                <a:cs typeface="Times New Roman" panose="02020603050405020304" pitchFamily="18" charset="0"/>
              </a:rPr>
              <a:t>bilimsel araştırma ve yayın sürecindeki önemli etik dışı davranışlardan </a:t>
            </a:r>
            <a:r>
              <a:rPr lang="en-US" sz="2400" dirty="0" smtClean="0">
                <a:latin typeface="Times New Roman" panose="02020603050405020304" pitchFamily="18" charset="0"/>
                <a:cs typeface="Times New Roman" panose="02020603050405020304" pitchFamily="18" charset="0"/>
              </a:rPr>
              <a:t>biri </a:t>
            </a:r>
            <a:r>
              <a:rPr lang="en-US" sz="2400" dirty="0">
                <a:latin typeface="Times New Roman" panose="02020603050405020304" pitchFamily="18" charset="0"/>
                <a:cs typeface="Times New Roman" panose="02020603050405020304" pitchFamily="18" charset="0"/>
              </a:rPr>
              <a:t>haksız yazarlıktır.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400" dirty="0">
                <a:latin typeface="Times New Roman" panose="02020603050405020304" pitchFamily="18" charset="0"/>
                <a:cs typeface="Times New Roman" panose="02020603050405020304" pitchFamily="18" charset="0"/>
              </a:rPr>
              <a:t>Üniversiteler Arası Kurul’a göre (2001) haksız yazarlık, aktif katkısı olmayan kişileri yazarlar arasına dâhil etmek, aktif katkısı bulunduğu halde bu kişileri yazarlar arasına katmamak, yazar sıralamasını gerekçesiz ve uygun olamayan bir biçimde değiştirmektir</a:t>
            </a:r>
            <a:r>
              <a:rPr lang="en-US" sz="2400" dirty="0" smtClean="0">
                <a:latin typeface="Times New Roman" panose="02020603050405020304" pitchFamily="18" charset="0"/>
                <a:cs typeface="Times New Roman" panose="02020603050405020304" pitchFamily="18" charset="0"/>
              </a:rPr>
              <a:t>.</a:t>
            </a:r>
          </a:p>
          <a:p>
            <a:pPr>
              <a:lnSpc>
                <a:spcPct val="150000"/>
              </a:lnSpc>
            </a:pPr>
            <a:r>
              <a:rPr lang="en-US" sz="2400" dirty="0" smtClean="0">
                <a:latin typeface="Times New Roman" panose="02020603050405020304" pitchFamily="18" charset="0"/>
                <a:cs typeface="Times New Roman" panose="02020603050405020304" pitchFamily="18" charset="0"/>
              </a:rPr>
              <a:t> </a:t>
            </a:r>
            <a:endParaRPr lang="tr-TR" sz="4000" dirty="0">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788223" y="1073508"/>
            <a:ext cx="9852393" cy="4524315"/>
          </a:xfrm>
          <a:prstGeom prst="rect">
            <a:avLst/>
          </a:prstGeom>
        </p:spPr>
        <p:txBody>
          <a:bodyPr wrap="square">
            <a:spAutoFit/>
          </a:bodyPr>
          <a:lstStyle/>
          <a:p>
            <a:pPr>
              <a:lnSpc>
                <a:spcPct val="150000"/>
              </a:lnSpc>
            </a:pPr>
            <a:r>
              <a:rPr lang="en-US" sz="2400" b="1" dirty="0">
                <a:latin typeface="Times New Roman" panose="02020603050405020304" pitchFamily="18" charset="0"/>
                <a:cs typeface="Times New Roman" panose="02020603050405020304" pitchFamily="18" charset="0"/>
              </a:rPr>
              <a:t>Yazarlık hakkı  </a:t>
            </a:r>
            <a:r>
              <a:rPr lang="en-US" sz="2400" dirty="0" smtClean="0">
                <a:latin typeface="Times New Roman" panose="02020603050405020304" pitchFamily="18" charset="0"/>
                <a:cs typeface="Times New Roman" panose="02020603050405020304" pitchFamily="18" charset="0"/>
              </a:rPr>
              <a:t>çalışmanın </a:t>
            </a:r>
            <a:r>
              <a:rPr lang="en-US" sz="2400" dirty="0">
                <a:latin typeface="Times New Roman" panose="02020603050405020304" pitchFamily="18" charset="0"/>
                <a:cs typeface="Times New Roman" panose="02020603050405020304" pitchFamily="18" charset="0"/>
              </a:rPr>
              <a:t>tasarımında; veri toplanması, analizi </a:t>
            </a:r>
            <a:r>
              <a:rPr lang="en-US" sz="2400" dirty="0" smtClean="0">
                <a:latin typeface="Times New Roman" panose="02020603050405020304" pitchFamily="18" charset="0"/>
                <a:cs typeface="Times New Roman" panose="02020603050405020304" pitchFamily="18" charset="0"/>
              </a:rPr>
              <a:t>veya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değerlendirilmesinde</a:t>
            </a:r>
            <a:r>
              <a:rPr lang="az-Latn-AZ" sz="2400" dirty="0" smtClean="0">
                <a:latin typeface="Times New Roman" panose="02020603050405020304" pitchFamily="18" charset="0"/>
                <a:cs typeface="Times New Roman" panose="02020603050405020304" pitchFamily="18" charset="0"/>
              </a:rPr>
              <a:t> ve </a:t>
            </a:r>
            <a:r>
              <a:rPr lang="en-US" sz="2400" dirty="0" smtClean="0">
                <a:latin typeface="Times New Roman" panose="02020603050405020304" pitchFamily="18" charset="0"/>
                <a:cs typeface="Times New Roman" panose="02020603050405020304" pitchFamily="18" charset="0"/>
              </a:rPr>
              <a:t>yazımında </a:t>
            </a:r>
            <a:r>
              <a:rPr lang="en-US" sz="2400" dirty="0">
                <a:latin typeface="Times New Roman" panose="02020603050405020304" pitchFamily="18" charset="0"/>
                <a:cs typeface="Times New Roman" panose="02020603050405020304" pitchFamily="18" charset="0"/>
              </a:rPr>
              <a:t>katkı vermiş </a:t>
            </a:r>
            <a:r>
              <a:rPr lang="en-US" sz="2400" dirty="0" smtClean="0">
                <a:latin typeface="Times New Roman" panose="02020603050405020304" pitchFamily="18" charset="0"/>
                <a:cs typeface="Times New Roman" panose="02020603050405020304" pitchFamily="18" charset="0"/>
              </a:rPr>
              <a:t>olmayıgerektirmektedir</a:t>
            </a:r>
            <a:r>
              <a:rPr lang="en-US" sz="2400" dirty="0">
                <a:latin typeface="Times New Roman" panose="02020603050405020304" pitchFamily="18" charset="0"/>
                <a:cs typeface="Times New Roman" panose="02020603050405020304" pitchFamily="18" charset="0"/>
              </a:rPr>
              <a:t>. </a:t>
            </a:r>
            <a:endParaRPr lang="az-Latn-AZ" sz="2400" dirty="0">
              <a:latin typeface="Times New Roman" panose="02020603050405020304" pitchFamily="18" charset="0"/>
              <a:cs typeface="Times New Roman" panose="02020603050405020304" pitchFamily="18" charset="0"/>
            </a:endParaRPr>
          </a:p>
          <a:p>
            <a:pPr>
              <a:lnSpc>
                <a:spcPct val="150000"/>
              </a:lnSpc>
            </a:pPr>
            <a:r>
              <a:rPr lang="en-US" sz="2400" dirty="0">
                <a:latin typeface="Times New Roman" panose="02020603050405020304" pitchFamily="18" charset="0"/>
                <a:cs typeface="Times New Roman" panose="02020603050405020304" pitchFamily="18" charset="0"/>
              </a:rPr>
              <a:t>Başkalarının çalışmasına sadece yazım aşamasında katkıda bulunmak yazarlık hakkı </a:t>
            </a:r>
            <a:r>
              <a:rPr lang="en-US" sz="2400" dirty="0" smtClean="0">
                <a:latin typeface="Times New Roman" panose="02020603050405020304" pitchFamily="18" charset="0"/>
                <a:cs typeface="Times New Roman" panose="02020603050405020304" pitchFamily="18" charset="0"/>
              </a:rPr>
              <a:t>doğurmamaktadır</a:t>
            </a:r>
          </a:p>
          <a:p>
            <a:pPr>
              <a:lnSpc>
                <a:spcPct val="150000"/>
              </a:lnSpc>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Araştırmanın tasarlanması, planlanması, yürütülmesi ve yayına hazırlanması aşamalarında etkin katkıda bulunmamış kişilerin isimleri yazar isimleri arasına katılamaz. </a:t>
            </a:r>
            <a:r>
              <a:rPr lang="az-Latn-AZ"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TÜBA ,2001)</a:t>
            </a:r>
          </a:p>
          <a:p>
            <a:pPr>
              <a:lnSpc>
                <a:spcPct val="150000"/>
              </a:lnSpc>
            </a:pPr>
            <a:r>
              <a:rPr lang="en-US" sz="2400" dirty="0" smtClean="0">
                <a:latin typeface="Times New Roman" panose="02020603050405020304" pitchFamily="18" charset="0"/>
                <a:cs typeface="Times New Roman" panose="02020603050405020304" pitchFamily="18" charset="0"/>
              </a:rPr>
              <a:t> </a:t>
            </a:r>
            <a:endParaRPr lang="tr-TR" sz="4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9025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983432" y="1253219"/>
            <a:ext cx="10441159" cy="4524315"/>
          </a:xfrm>
          <a:prstGeom prst="rect">
            <a:avLst/>
          </a:prstGeom>
        </p:spPr>
        <p:txBody>
          <a:bodyPr wrap="square">
            <a:spAutoFit/>
          </a:bodyPr>
          <a:lstStyle/>
          <a:p>
            <a:pPr algn="just">
              <a:lnSpc>
                <a:spcPct val="150000"/>
              </a:lnSpc>
            </a:pPr>
            <a:r>
              <a:rPr lang="en-US" sz="2400" b="1" dirty="0" err="1" smtClean="0">
                <a:latin typeface="+mj-lt"/>
                <a:ea typeface="Calibri" panose="020F0502020204030204" pitchFamily="34" charset="0"/>
                <a:cs typeface="Times New Roman" panose="02020603050405020304" pitchFamily="18" charset="0"/>
              </a:rPr>
              <a:t>Haks</a:t>
            </a:r>
            <a:r>
              <a:rPr lang="az-Latn-AZ" sz="2400" b="1" dirty="0" smtClean="0">
                <a:latin typeface="+mj-lt"/>
                <a:ea typeface="Calibri" panose="020F0502020204030204" pitchFamily="34" charset="0"/>
                <a:cs typeface="Times New Roman" panose="02020603050405020304" pitchFamily="18" charset="0"/>
              </a:rPr>
              <a:t>ı</a:t>
            </a:r>
            <a:r>
              <a:rPr lang="en-US" sz="2400" b="1" dirty="0" smtClean="0">
                <a:latin typeface="+mj-lt"/>
                <a:ea typeface="Calibri" panose="020F0502020204030204" pitchFamily="34" charset="0"/>
                <a:cs typeface="Times New Roman" panose="02020603050405020304" pitchFamily="18" charset="0"/>
              </a:rPr>
              <a:t>z </a:t>
            </a:r>
            <a:r>
              <a:rPr lang="az-Latn-AZ" sz="2400" b="1" dirty="0" err="1">
                <a:latin typeface="+mj-lt"/>
                <a:ea typeface="Calibri" panose="020F0502020204030204" pitchFamily="34" charset="0"/>
                <a:cs typeface="Times New Roman" panose="02020603050405020304" pitchFamily="18" charset="0"/>
              </a:rPr>
              <a:t>Y</a:t>
            </a:r>
            <a:r>
              <a:rPr lang="en-US" sz="2400" b="1" dirty="0" smtClean="0">
                <a:latin typeface="+mj-lt"/>
                <a:ea typeface="Calibri" panose="020F0502020204030204" pitchFamily="34" charset="0"/>
                <a:cs typeface="Times New Roman" panose="02020603050405020304" pitchFamily="18" charset="0"/>
              </a:rPr>
              <a:t>azarl</a:t>
            </a:r>
            <a:r>
              <a:rPr lang="az-Latn-AZ" sz="2400" b="1" dirty="0" smtClean="0">
                <a:latin typeface="+mj-lt"/>
                <a:ea typeface="Calibri" panose="020F0502020204030204" pitchFamily="34" charset="0"/>
                <a:cs typeface="Times New Roman" panose="02020603050405020304" pitchFamily="18" charset="0"/>
              </a:rPr>
              <a:t>ı</a:t>
            </a:r>
            <a:r>
              <a:rPr lang="en-US" sz="2400" b="1" dirty="0" smtClean="0">
                <a:latin typeface="+mj-lt"/>
                <a:ea typeface="Calibri" panose="020F0502020204030204" pitchFamily="34" charset="0"/>
                <a:cs typeface="Times New Roman" panose="02020603050405020304" pitchFamily="18" charset="0"/>
              </a:rPr>
              <a:t>k</a:t>
            </a:r>
          </a:p>
          <a:p>
            <a:pPr>
              <a:lnSpc>
                <a:spcPct val="150000"/>
              </a:lnSpc>
            </a:pPr>
            <a:r>
              <a:rPr lang="en-US" sz="2400" i="1" dirty="0">
                <a:latin typeface="Times New Roman" panose="02020603050405020304" pitchFamily="18" charset="0"/>
                <a:cs typeface="Times New Roman" panose="02020603050405020304" pitchFamily="18" charset="0"/>
              </a:rPr>
              <a:t>International Comittee of Medical Journal</a:t>
            </a:r>
            <a:r>
              <a:rPr lang="en-US" sz="2400" dirty="0">
                <a:latin typeface="Times New Roman" panose="02020603050405020304" pitchFamily="18" charset="0"/>
                <a:cs typeface="Times New Roman" panose="02020603050405020304" pitchFamily="18" charset="0"/>
              </a:rPr>
              <a:t>’a göre (2006) bilimsel çalışmaya yazar olarak katılanların üç kriteri taşımaları gerekmektedir: </a:t>
            </a:r>
            <a:endParaRPr lang="en-US" sz="2400" dirty="0" smtClean="0">
              <a:latin typeface="Times New Roman" panose="02020603050405020304" pitchFamily="18" charset="0"/>
              <a:cs typeface="Times New Roman" panose="02020603050405020304" pitchFamily="18" charset="0"/>
            </a:endParaRPr>
          </a:p>
          <a:p>
            <a:pPr marL="342900" indent="-342900">
              <a:lnSpc>
                <a:spcPct val="150000"/>
              </a:lnSpc>
              <a:buAutoNum type="arabicParenR"/>
            </a:pPr>
            <a:r>
              <a:rPr lang="en-US" sz="2400" dirty="0" smtClean="0">
                <a:latin typeface="Times New Roman" panose="02020603050405020304" pitchFamily="18" charset="0"/>
                <a:cs typeface="Times New Roman" panose="02020603050405020304" pitchFamily="18" charset="0"/>
              </a:rPr>
              <a:t>Araştırma </a:t>
            </a:r>
            <a:r>
              <a:rPr lang="en-US" sz="2400" dirty="0">
                <a:latin typeface="Times New Roman" panose="02020603050405020304" pitchFamily="18" charset="0"/>
                <a:cs typeface="Times New Roman" panose="02020603050405020304" pitchFamily="18" charset="0"/>
              </a:rPr>
              <a:t>düşüncesine ve planına ya da veri toplamaya ve verilerin yorumlanmasına önemli katkılar yapmak, </a:t>
            </a:r>
            <a:endParaRPr lang="en-US" sz="2400" dirty="0" smtClean="0">
              <a:latin typeface="Times New Roman" panose="02020603050405020304" pitchFamily="18" charset="0"/>
              <a:cs typeface="Times New Roman" panose="02020603050405020304" pitchFamily="18" charset="0"/>
            </a:endParaRPr>
          </a:p>
          <a:p>
            <a:pPr marL="342900" indent="-342900">
              <a:lnSpc>
                <a:spcPct val="150000"/>
              </a:lnSpc>
              <a:buAutoNum type="arabicParenR"/>
            </a:pPr>
            <a:r>
              <a:rPr lang="en-US" sz="2400" dirty="0" smtClean="0">
                <a:latin typeface="Times New Roman" panose="02020603050405020304" pitchFamily="18" charset="0"/>
                <a:cs typeface="Times New Roman" panose="02020603050405020304" pitchFamily="18" charset="0"/>
              </a:rPr>
              <a:t>makale </a:t>
            </a:r>
            <a:r>
              <a:rPr lang="en-US" sz="2400" dirty="0">
                <a:latin typeface="Times New Roman" panose="02020603050405020304" pitchFamily="18" charset="0"/>
                <a:cs typeface="Times New Roman" panose="02020603050405020304" pitchFamily="18" charset="0"/>
              </a:rPr>
              <a:t>taslağının çıkartılmasında ya da önemli entelektüel içerik için kritik düzenlemeler yapmak </a:t>
            </a:r>
            <a:endParaRPr lang="en-US" sz="2400" dirty="0" smtClean="0">
              <a:latin typeface="Times New Roman" panose="02020603050405020304" pitchFamily="18" charset="0"/>
              <a:cs typeface="Times New Roman" panose="02020603050405020304" pitchFamily="18" charset="0"/>
            </a:endParaRPr>
          </a:p>
          <a:p>
            <a:pPr marL="342900" indent="-342900">
              <a:lnSpc>
                <a:spcPct val="150000"/>
              </a:lnSpc>
              <a:buAutoNum type="arabicParenR"/>
            </a:pPr>
            <a:r>
              <a:rPr lang="en-US" sz="2400" dirty="0" smtClean="0">
                <a:latin typeface="Times New Roman" panose="02020603050405020304" pitchFamily="18" charset="0"/>
                <a:cs typeface="Times New Roman" panose="02020603050405020304" pitchFamily="18" charset="0"/>
              </a:rPr>
              <a:t>yazının </a:t>
            </a:r>
            <a:r>
              <a:rPr lang="en-US" sz="2400" dirty="0">
                <a:latin typeface="Times New Roman" panose="02020603050405020304" pitchFamily="18" charset="0"/>
                <a:cs typeface="Times New Roman" panose="02020603050405020304" pitchFamily="18" charset="0"/>
              </a:rPr>
              <a:t>yayınlanacak son haline onay </a:t>
            </a:r>
            <a:r>
              <a:rPr lang="en-US" sz="2400" dirty="0" smtClean="0">
                <a:latin typeface="Times New Roman" panose="02020603050405020304" pitchFamily="18" charset="0"/>
                <a:cs typeface="Times New Roman" panose="02020603050405020304" pitchFamily="18" charset="0"/>
              </a:rPr>
              <a:t>vermek.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2213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271464" y="872392"/>
            <a:ext cx="9217024" cy="4708981"/>
          </a:xfrm>
          <a:prstGeom prst="rect">
            <a:avLst/>
          </a:prstGeom>
        </p:spPr>
        <p:txBody>
          <a:bodyPr wrap="square">
            <a:spAutoFit/>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Sadece </a:t>
            </a:r>
            <a:r>
              <a:rPr lang="en-US" sz="2400" dirty="0">
                <a:latin typeface="Times New Roman" panose="02020603050405020304" pitchFamily="18" charset="0"/>
                <a:cs typeface="Times New Roman" panose="02020603050405020304" pitchFamily="18" charset="0"/>
              </a:rPr>
              <a:t>verileri toplamak, fonları sağlamak, bölüm başkanı olmak, çalışma grubunu denetlemek gibi görevler yazarlık için yeterli sayılmamaktadır (Ruacan, 2003). </a:t>
            </a:r>
            <a:r>
              <a:rPr lang="en-US" sz="2400" dirty="0" smtClean="0">
                <a:latin typeface="Times New Roman" panose="02020603050405020304" pitchFamily="18" charset="0"/>
                <a:cs typeface="Times New Roman" panose="02020603050405020304" pitchFamily="18" charset="0"/>
              </a:rPr>
              <a:t> </a:t>
            </a:r>
          </a:p>
          <a:p>
            <a:pPr algn="just">
              <a:lnSpc>
                <a:spcPct val="200000"/>
              </a:lnSpc>
            </a:pPr>
            <a:r>
              <a:rPr lang="en-US" sz="2400" dirty="0">
                <a:latin typeface="Times New Roman" panose="02020603050405020304" pitchFamily="18" charset="0"/>
                <a:cs typeface="Times New Roman" panose="02020603050405020304" pitchFamily="18" charset="0"/>
              </a:rPr>
              <a:t>Yazarlıkta en çok görülen etik sorunlar şunlardır (TÜBA, 2002, 26-27</a:t>
            </a:r>
            <a:r>
              <a:rPr lang="en-US" sz="2400" dirty="0" smtClean="0">
                <a:latin typeface="Times New Roman" panose="02020603050405020304" pitchFamily="18" charset="0"/>
                <a:cs typeface="Times New Roman" panose="02020603050405020304" pitchFamily="18" charset="0"/>
              </a:rPr>
              <a:t>):</a:t>
            </a:r>
          </a:p>
          <a:p>
            <a:pPr algn="just">
              <a:lnSpc>
                <a:spcPct val="200000"/>
              </a:lnSpc>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 Armağan-konuk yazarlık (gift-guest authorship), </a:t>
            </a:r>
            <a:endParaRPr lang="en-US" sz="2400" dirty="0" smtClean="0">
              <a:latin typeface="Times New Roman" panose="02020603050405020304" pitchFamily="18" charset="0"/>
              <a:cs typeface="Times New Roman" panose="02020603050405020304" pitchFamily="18" charset="0"/>
            </a:endParaRPr>
          </a:p>
          <a:p>
            <a:pPr algn="just">
              <a:lnSpc>
                <a:spcPct val="200000"/>
              </a:lnSpc>
            </a:pPr>
            <a:r>
              <a:rPr lang="en-US" sz="2400" dirty="0" smtClean="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Hayali-sanal-gölge yazarlık (ghost authorship</a:t>
            </a:r>
            <a:r>
              <a:rPr lang="en-US" sz="2400" dirty="0" smtClean="0">
                <a:latin typeface="Times New Roman" panose="02020603050405020304" pitchFamily="18" charset="0"/>
                <a:cs typeface="Times New Roman" panose="02020603050405020304" pitchFamily="18" charset="0"/>
              </a:rPr>
              <a:t>),</a:t>
            </a:r>
          </a:p>
          <a:p>
            <a:pPr algn="just">
              <a:lnSpc>
                <a:spcPct val="200000"/>
              </a:lnSpc>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 Onursal yazarlık (honorary authorship). </a:t>
            </a: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43859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271464" y="1253219"/>
            <a:ext cx="10081120" cy="4524315"/>
          </a:xfrm>
          <a:prstGeom prst="rect">
            <a:avLst/>
          </a:prstGeom>
        </p:spPr>
        <p:txBody>
          <a:bodyPr wrap="square">
            <a:spAutoFit/>
          </a:bodyPr>
          <a:lstStyle/>
          <a:p>
            <a:pPr algn="just">
              <a:lnSpc>
                <a:spcPct val="150000"/>
              </a:lnSpc>
            </a:pPr>
            <a:r>
              <a:rPr lang="en-US" sz="2400" b="1" dirty="0">
                <a:latin typeface="Times New Roman" panose="02020603050405020304" pitchFamily="18" charset="0"/>
                <a:cs typeface="Times New Roman" panose="02020603050405020304" pitchFamily="18" charset="0"/>
              </a:rPr>
              <a:t>Yazar sıralaması konusunda Oğuz (1999, 154) şunları ifade etmektedir: </a:t>
            </a:r>
            <a:endParaRPr lang="en-US" sz="2400" b="1"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Yazar </a:t>
            </a:r>
            <a:r>
              <a:rPr lang="en-US" sz="2400" dirty="0">
                <a:latin typeface="Times New Roman" panose="02020603050405020304" pitchFamily="18" charset="0"/>
                <a:cs typeface="Times New Roman" panose="02020603050405020304" pitchFamily="18" charset="0"/>
              </a:rPr>
              <a:t>listesinde birinci sıra, üzerinde çalışılacak soruyu ortaya koyanındır. </a:t>
            </a: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Kimi </a:t>
            </a:r>
            <a:r>
              <a:rPr lang="en-US" sz="2400" dirty="0">
                <a:latin typeface="Times New Roman" panose="02020603050405020304" pitchFamily="18" charset="0"/>
                <a:cs typeface="Times New Roman" panose="02020603050405020304" pitchFamily="18" charset="0"/>
              </a:rPr>
              <a:t>kez soruyu belirleyenle hipotezi kuran aynı kişi olmamaktadır. </a:t>
            </a: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Bu </a:t>
            </a:r>
            <a:r>
              <a:rPr lang="en-US" sz="2400" dirty="0">
                <a:latin typeface="Times New Roman" panose="02020603050405020304" pitchFamily="18" charset="0"/>
                <a:cs typeface="Times New Roman" panose="02020603050405020304" pitchFamily="18" charset="0"/>
              </a:rPr>
              <a:t>durumda hipotezi kuranın yeri ikinci sıradır</a:t>
            </a:r>
            <a:r>
              <a:rPr lang="en-US" sz="2400" dirty="0" smtClean="0">
                <a:latin typeface="Times New Roman" panose="02020603050405020304" pitchFamily="18" charset="0"/>
                <a:cs typeface="Times New Roman" panose="02020603050405020304" pitchFamily="18" charset="0"/>
              </a:rPr>
              <a:t>.</a:t>
            </a:r>
          </a:p>
          <a:p>
            <a:pPr marL="342900" indent="-342900" algn="just">
              <a:lnSpc>
                <a:spcPct val="15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Üçüncü sıra ise </a:t>
            </a:r>
            <a:r>
              <a:rPr lang="en-US" sz="2400" dirty="0" smtClean="0">
                <a:latin typeface="Times New Roman" panose="02020603050405020304" pitchFamily="18" charset="0"/>
                <a:cs typeface="Times New Roman" panose="02020603050405020304" pitchFamily="18" charset="0"/>
              </a:rPr>
              <a:t>araştırmanın </a:t>
            </a:r>
            <a:r>
              <a:rPr lang="en-US" sz="2400" dirty="0">
                <a:latin typeface="Times New Roman" panose="02020603050405020304" pitchFamily="18" charset="0"/>
                <a:cs typeface="Times New Roman" panose="02020603050405020304" pitchFamily="18" charset="0"/>
              </a:rPr>
              <a:t>yöntemini oluşturanındır</a:t>
            </a:r>
            <a:r>
              <a:rPr lang="en-US" sz="2400" dirty="0" smtClean="0">
                <a:latin typeface="Times New Roman" panose="02020603050405020304" pitchFamily="18" charset="0"/>
                <a:cs typeface="Times New Roman" panose="02020603050405020304" pitchFamily="18" charset="0"/>
              </a:rPr>
              <a:t>.</a:t>
            </a:r>
          </a:p>
          <a:p>
            <a:pPr marL="342900" indent="-342900" algn="just">
              <a:lnSpc>
                <a:spcPct val="15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Bundan sonraki isimler çalışmaya yaptıkları katkı oranında yerleştirilirler. Uygulamacının sıradan gündelik uygulamaları yazarlık hakkı getirmemektedir. </a:t>
            </a:r>
            <a:r>
              <a:rPr lang="en-US" sz="2400" dirty="0" smtClean="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42731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271464" y="1674674"/>
            <a:ext cx="9217024" cy="2169825"/>
          </a:xfrm>
          <a:prstGeom prst="rect">
            <a:avLst/>
          </a:prstGeom>
        </p:spPr>
        <p:txBody>
          <a:bodyPr wrap="square">
            <a:spAutoFit/>
          </a:bodyPr>
          <a:lstStyle/>
          <a:p>
            <a:pPr algn="just">
              <a:lnSpc>
                <a:spcPct val="150000"/>
              </a:lnSpc>
            </a:pPr>
            <a:r>
              <a:rPr lang="tr-TR" b="1" dirty="0" smtClean="0"/>
              <a:t> </a:t>
            </a:r>
            <a:r>
              <a:rPr lang="tr-TR" sz="2400" b="1" dirty="0">
                <a:latin typeface="Times New Roman" panose="02020603050405020304" pitchFamily="18" charset="0"/>
                <a:cs typeface="Times New Roman" panose="02020603050405020304" pitchFamily="18" charset="0"/>
              </a:rPr>
              <a:t>İntihal</a:t>
            </a:r>
            <a:r>
              <a:rPr lang="tr-TR" sz="2400" dirty="0">
                <a:latin typeface="Times New Roman" panose="02020603050405020304" pitchFamily="18" charset="0"/>
                <a:cs typeface="Times New Roman" panose="02020603050405020304" pitchFamily="18" charset="0"/>
              </a:rPr>
              <a:t> “başkalarının yazılarından bölümler, dizeler alıp kendisininmiş gibi gösterme veya başkalarının konularını benimseyip değişik biçimde anlatma” biçimi olarak tanımlanmaktadır (TDK</a:t>
            </a:r>
            <a:r>
              <a:rPr lang="en-US" sz="2400" dirty="0">
                <a:latin typeface="Times New Roman" panose="02020603050405020304" pitchFamily="18" charset="0"/>
                <a:cs typeface="Times New Roman" panose="02020603050405020304" pitchFamily="18" charset="0"/>
              </a:rPr>
              <a:t>,</a:t>
            </a:r>
            <a:r>
              <a:rPr lang="tr-TR" sz="2400" dirty="0">
                <a:latin typeface="Times New Roman" panose="02020603050405020304" pitchFamily="18" charset="0"/>
                <a:cs typeface="Times New Roman" panose="02020603050405020304" pitchFamily="18" charset="0"/>
              </a:rPr>
              <a:t> 2007).</a:t>
            </a:r>
          </a:p>
          <a:p>
            <a:pPr algn="just">
              <a:lnSpc>
                <a:spcPct val="150000"/>
              </a:lnSpc>
            </a:pPr>
            <a:r>
              <a:rPr lang="en-US" dirty="0" smtClean="0"/>
              <a:t> </a:t>
            </a: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1271464" y="952852"/>
            <a:ext cx="4445448"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a:t>
            </a:r>
            <a:r>
              <a:rPr lang="az-Latn-AZ" sz="2800" b="1" dirty="0">
                <a:latin typeface="Times New Roman" panose="02020603050405020304" pitchFamily="18" charset="0"/>
                <a:cs typeface="Times New Roman" panose="02020603050405020304" pitchFamily="18" charset="0"/>
              </a:rPr>
              <a:t>-Aşırma</a:t>
            </a:r>
            <a:r>
              <a:rPr lang="tr-TR" sz="2800" b="1" dirty="0">
                <a:latin typeface="Times New Roman" panose="02020603050405020304" pitchFamily="18" charset="0"/>
                <a:cs typeface="Times New Roman" panose="02020603050405020304" pitchFamily="18" charset="0"/>
              </a:rPr>
              <a:t> (plagiarism)</a:t>
            </a:r>
            <a:endParaRPr lang="en-US" sz="2800" dirty="0">
              <a:latin typeface="Times New Roman" panose="02020603050405020304" pitchFamily="18" charset="0"/>
              <a:cs typeface="Times New Roman" panose="02020603050405020304" pitchFamily="18" charset="0"/>
            </a:endParaRPr>
          </a:p>
        </p:txBody>
      </p:sp>
      <p:pic>
        <p:nvPicPr>
          <p:cNvPr id="1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332269"/>
            <a:ext cx="9144000" cy="298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0964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133853" y="1644959"/>
            <a:ext cx="10722787" cy="4708981"/>
          </a:xfrm>
          <a:prstGeom prst="rect">
            <a:avLst/>
          </a:prstGeom>
        </p:spPr>
        <p:txBody>
          <a:bodyPr wrap="square">
            <a:spAutoFit/>
          </a:bodyPr>
          <a:lstStyle/>
          <a:p>
            <a:pPr>
              <a:lnSpc>
                <a:spcPct val="150000"/>
              </a:lnSpc>
            </a:pPr>
            <a:r>
              <a:rPr lang="tr-TR" sz="2400" dirty="0" smtClean="0">
                <a:latin typeface="Times New Roman" panose="02020603050405020304" pitchFamily="18" charset="0"/>
                <a:cs typeface="Times New Roman" panose="02020603050405020304" pitchFamily="18" charset="0"/>
              </a:rPr>
              <a:t>Kansu’ya </a:t>
            </a:r>
            <a:r>
              <a:rPr lang="tr-TR" sz="2400" dirty="0">
                <a:latin typeface="Times New Roman" panose="02020603050405020304" pitchFamily="18" charset="0"/>
                <a:cs typeface="Times New Roman" panose="02020603050405020304" pitchFamily="18" charset="0"/>
              </a:rPr>
              <a:t>göre bilimsel yanıltma şu üç unsurdan oluşmaktadır (Kansu 1994). </a:t>
            </a:r>
            <a:endParaRPr 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Bilimsel korsanlık (piracy): </a:t>
            </a:r>
            <a:r>
              <a:rPr lang="tr-TR" sz="2400" dirty="0">
                <a:latin typeface="Times New Roman" panose="02020603050405020304" pitchFamily="18" charset="0"/>
                <a:cs typeface="Times New Roman" panose="02020603050405020304" pitchFamily="18" charset="0"/>
              </a:rPr>
              <a:t>Başka araştırmalardaki verilerin araştırmacının izni olmadan alınması</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Saptırma (</a:t>
            </a:r>
            <a:r>
              <a:rPr lang="tr-TR" sz="2400" b="1" dirty="0" smtClean="0">
                <a:latin typeface="Times New Roman" panose="02020603050405020304" pitchFamily="18" charset="0"/>
                <a:cs typeface="Times New Roman" panose="02020603050405020304" pitchFamily="18" charset="0"/>
              </a:rPr>
              <a:t>fabrication): </a:t>
            </a:r>
            <a:r>
              <a:rPr lang="tr-TR" sz="2400" dirty="0">
                <a:latin typeface="Times New Roman" panose="02020603050405020304" pitchFamily="18" charset="0"/>
                <a:cs typeface="Times New Roman" panose="02020603050405020304" pitchFamily="18" charset="0"/>
              </a:rPr>
              <a:t>Verilerin saptırılması veya var olmayan bilgilerin/verilerin yok</a:t>
            </a:r>
            <a:r>
              <a:rPr lang="az-Latn-AZ" sz="2400" dirty="0">
                <a:latin typeface="Times New Roman" panose="02020603050405020304" pitchFamily="18" charset="0"/>
                <a:cs typeface="Times New Roman" panose="02020603050405020304" pitchFamily="18" charset="0"/>
              </a:rPr>
              <a:t>t</a:t>
            </a:r>
            <a:r>
              <a:rPr lang="tr-TR" sz="2400" dirty="0">
                <a:latin typeface="Times New Roman" panose="02020603050405020304" pitchFamily="18" charset="0"/>
                <a:cs typeface="Times New Roman" panose="02020603050405020304" pitchFamily="18" charset="0"/>
              </a:rPr>
              <a:t>an var edilmesidir</a:t>
            </a:r>
            <a:r>
              <a:rPr lang="tr-TR"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tr-TR" sz="2400" b="1" dirty="0"/>
              <a:t>İntihal (plagiarism): </a:t>
            </a:r>
            <a:r>
              <a:rPr lang="tr-TR" sz="2400" dirty="0">
                <a:latin typeface="Times New Roman" panose="02020603050405020304" pitchFamily="18" charset="0"/>
                <a:cs typeface="Times New Roman" panose="02020603050405020304" pitchFamily="18" charset="0"/>
              </a:rPr>
              <a:t>Başkalarının fikir, yazı ve çalışmalarını çalarak, aldığı kişilere gereken şekilde atıf yapmadan kendisinin gibi göstermesi</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1127448" y="915805"/>
            <a:ext cx="4445448"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a:t>
            </a:r>
            <a:r>
              <a:rPr lang="az-Latn-AZ" sz="2800" b="1" dirty="0">
                <a:latin typeface="Times New Roman" panose="02020603050405020304" pitchFamily="18" charset="0"/>
                <a:cs typeface="Times New Roman" panose="02020603050405020304" pitchFamily="18" charset="0"/>
              </a:rPr>
              <a:t>-Aşırma</a:t>
            </a:r>
            <a:r>
              <a:rPr lang="tr-TR" sz="2800" b="1" dirty="0">
                <a:latin typeface="Times New Roman" panose="02020603050405020304" pitchFamily="18" charset="0"/>
                <a:cs typeface="Times New Roman" panose="02020603050405020304" pitchFamily="18" charset="0"/>
              </a:rPr>
              <a:t> (plagiarism)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5035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983432" y="1857975"/>
            <a:ext cx="10225136" cy="3508653"/>
          </a:xfrm>
          <a:prstGeom prst="rect">
            <a:avLst/>
          </a:prstGeom>
        </p:spPr>
        <p:txBody>
          <a:bodyPr wrap="square">
            <a:spAutoFit/>
          </a:bodyPr>
          <a:lstStyle/>
          <a:p>
            <a:pPr>
              <a:lnSpc>
                <a:spcPct val="150000"/>
              </a:lnSpc>
            </a:pPr>
            <a:r>
              <a:rPr lang="tr-TR" sz="2800" dirty="0" smtClean="0">
                <a:solidFill>
                  <a:srgbClr val="00B0F0"/>
                </a:solidFill>
                <a:latin typeface="Times New Roman" panose="02020603050405020304" pitchFamily="18" charset="0"/>
                <a:cs typeface="Times New Roman" panose="02020603050405020304" pitchFamily="18" charset="0"/>
              </a:rPr>
              <a:t>Nitekim Plagiarism.org </a:t>
            </a:r>
            <a:r>
              <a:rPr lang="tr-TR" sz="2400" dirty="0" smtClean="0">
                <a:latin typeface="Times New Roman" panose="02020603050405020304" pitchFamily="18" charset="0"/>
                <a:cs typeface="Times New Roman" panose="02020603050405020304" pitchFamily="18" charset="0"/>
              </a:rPr>
              <a:t>intihalin </a:t>
            </a:r>
            <a:r>
              <a:rPr lang="tr-TR" sz="2400" dirty="0">
                <a:latin typeface="Times New Roman" panose="02020603050405020304" pitchFamily="18" charset="0"/>
                <a:cs typeface="Times New Roman" panose="02020603050405020304" pitchFamily="18" charset="0"/>
              </a:rPr>
              <a:t>kaynak göstererek ve kaynak göstermeyerek yapıldığını </a:t>
            </a:r>
            <a:r>
              <a:rPr lang="tr-TR" sz="2400" dirty="0" smtClean="0">
                <a:latin typeface="Times New Roman" panose="02020603050405020304" pitchFamily="18" charset="0"/>
                <a:cs typeface="Times New Roman" panose="02020603050405020304" pitchFamily="18" charset="0"/>
              </a:rPr>
              <a:t>belirtmektedir </a:t>
            </a:r>
            <a:r>
              <a:rPr lang="tr-TR" sz="2400" dirty="0">
                <a:latin typeface="Times New Roman" panose="02020603050405020304" pitchFamily="18" charset="0"/>
                <a:cs typeface="Times New Roman" panose="02020603050405020304" pitchFamily="18" charset="0"/>
              </a:rPr>
              <a:t>(Plagiarism 2007</a:t>
            </a:r>
            <a:r>
              <a:rPr lang="tr-TR"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nSpc>
                <a:spcPct val="150000"/>
              </a:lnSpc>
            </a:pPr>
            <a:r>
              <a:rPr lang="tr-TR" sz="2400" dirty="0"/>
              <a:t>Aynı kaynağa göre kaynak göstermeden yapılan intihaller arasında şunlar yer almaktadır</a:t>
            </a:r>
            <a:r>
              <a:rPr lang="tr-TR" sz="2400" dirty="0" smtClean="0"/>
              <a:t>;</a:t>
            </a:r>
            <a:endParaRPr lang="en-US" sz="2400" dirty="0" smtClean="0"/>
          </a:p>
          <a:p>
            <a:pPr marL="285750" indent="-285750">
              <a:buFont typeface="Wingdings" panose="05000000000000000000" pitchFamily="2" charset="2"/>
              <a:buChar char="Ø"/>
            </a:pPr>
            <a:r>
              <a:rPr lang="tr-TR" sz="2400" b="1" i="1" dirty="0">
                <a:latin typeface="Times New Roman" panose="02020603050405020304" pitchFamily="18" charset="0"/>
                <a:cs typeface="Times New Roman" panose="02020603050405020304" pitchFamily="18" charset="0"/>
              </a:rPr>
              <a:t>Hayalet </a:t>
            </a:r>
            <a:r>
              <a:rPr lang="tr-TR" sz="2400" b="1" i="1" dirty="0" smtClean="0">
                <a:latin typeface="Times New Roman" panose="02020603050405020304" pitchFamily="18" charset="0"/>
                <a:cs typeface="Times New Roman" panose="02020603050405020304" pitchFamily="18" charset="0"/>
              </a:rPr>
              <a:t>Yazar</a:t>
            </a:r>
            <a:r>
              <a:rPr lang="en-US" sz="2400" b="1" i="1" dirty="0" smtClean="0">
                <a:latin typeface="Times New Roman" panose="02020603050405020304" pitchFamily="18" charset="0"/>
                <a:cs typeface="Times New Roman" panose="02020603050405020304" pitchFamily="18" charset="0"/>
              </a:rPr>
              <a:t>: </a:t>
            </a:r>
            <a:r>
              <a:rPr lang="tr-TR"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Bir </a:t>
            </a:r>
            <a:r>
              <a:rPr lang="tr-TR" sz="2400" dirty="0">
                <a:latin typeface="Times New Roman" panose="02020603050405020304" pitchFamily="18" charset="0"/>
                <a:cs typeface="Times New Roman" panose="02020603050405020304" pitchFamily="18" charset="0"/>
              </a:rPr>
              <a:t>başka kaynaktan kelime kelime tüm bilgiyi almak.</a:t>
            </a:r>
          </a:p>
          <a:p>
            <a:pPr marL="285750" indent="-285750">
              <a:buFont typeface="Wingdings" panose="05000000000000000000" pitchFamily="2" charset="2"/>
              <a:buChar char="Ø"/>
            </a:pPr>
            <a:endParaRPr lang="tr-TR" sz="24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tr-TR" sz="2400" b="1" i="1" dirty="0">
                <a:latin typeface="Times New Roman" panose="02020603050405020304" pitchFamily="18" charset="0"/>
                <a:cs typeface="Times New Roman" panose="02020603050405020304" pitchFamily="18" charset="0"/>
              </a:rPr>
              <a:t>Mevcut </a:t>
            </a:r>
            <a:r>
              <a:rPr lang="tr-TR" sz="2400" b="1" i="1" dirty="0" smtClean="0">
                <a:latin typeface="Times New Roman" panose="02020603050405020304" pitchFamily="18" charset="0"/>
                <a:cs typeface="Times New Roman" panose="02020603050405020304" pitchFamily="18" charset="0"/>
              </a:rPr>
              <a:t>Yazı</a:t>
            </a:r>
            <a:r>
              <a:rPr lang="en-US" sz="2400" b="1" i="1" dirty="0" smtClean="0">
                <a:latin typeface="Times New Roman" panose="02020603050405020304" pitchFamily="18" charset="0"/>
                <a:cs typeface="Times New Roman" panose="02020603050405020304" pitchFamily="18" charset="0"/>
              </a:rPr>
              <a:t>: </a:t>
            </a:r>
            <a:r>
              <a:rPr lang="tr-TR"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Pek </a:t>
            </a:r>
            <a:r>
              <a:rPr lang="tr-TR" sz="2400" dirty="0">
                <a:latin typeface="Times New Roman" panose="02020603050405020304" pitchFamily="18" charset="0"/>
                <a:cs typeface="Times New Roman" panose="02020603050405020304" pitchFamily="18" charset="0"/>
              </a:rPr>
              <a:t>çok kaynaktan alarak kendine ait gibi göstermek</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p:txBody>
      </p:sp>
      <p:sp>
        <p:nvSpPr>
          <p:cNvPr id="3" name="Rectangle 2"/>
          <p:cNvSpPr/>
          <p:nvPr/>
        </p:nvSpPr>
        <p:spPr>
          <a:xfrm>
            <a:off x="930472" y="1003828"/>
            <a:ext cx="4445448"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a:t>
            </a:r>
            <a:r>
              <a:rPr lang="az-Latn-AZ" sz="2800" b="1" dirty="0">
                <a:latin typeface="Times New Roman" panose="02020603050405020304" pitchFamily="18" charset="0"/>
                <a:cs typeface="Times New Roman" panose="02020603050405020304" pitchFamily="18" charset="0"/>
              </a:rPr>
              <a:t>-Aşırma</a:t>
            </a:r>
            <a:r>
              <a:rPr lang="tr-TR" sz="2800" b="1" dirty="0">
                <a:latin typeface="Times New Roman" panose="02020603050405020304" pitchFamily="18" charset="0"/>
                <a:cs typeface="Times New Roman" panose="02020603050405020304" pitchFamily="18" charset="0"/>
              </a:rPr>
              <a:t> (plagiarism)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89938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695400" y="1196752"/>
            <a:ext cx="10657184" cy="4278094"/>
          </a:xfrm>
          <a:prstGeom prst="rect">
            <a:avLst/>
          </a:prstGeom>
        </p:spPr>
        <p:txBody>
          <a:bodyPr wrap="square">
            <a:spAutoFit/>
          </a:bodyPr>
          <a:lstStyle/>
          <a:p>
            <a:pPr marL="285750" indent="-285750" algn="just">
              <a:buFont typeface="Wingdings" panose="05000000000000000000" pitchFamily="2" charset="2"/>
              <a:buChar char="Ø"/>
            </a:pPr>
            <a:endParaRPr lang="tr-TR" sz="3200" dirty="0"/>
          </a:p>
          <a:p>
            <a:pPr marL="285750" indent="-285750">
              <a:buFont typeface="Wingdings" panose="05000000000000000000" pitchFamily="2" charset="2"/>
              <a:buChar char="Ø"/>
            </a:pPr>
            <a:r>
              <a:rPr lang="tr-TR" sz="2400" b="1" i="1" dirty="0">
                <a:latin typeface="Times New Roman" panose="02020603050405020304" pitchFamily="18" charset="0"/>
                <a:cs typeface="Times New Roman" panose="02020603050405020304" pitchFamily="18" charset="0"/>
              </a:rPr>
              <a:t>Zayıf / Yetersiz </a:t>
            </a:r>
            <a:r>
              <a:rPr lang="tr-TR" sz="2400" b="1" i="1" dirty="0" smtClean="0">
                <a:latin typeface="Times New Roman" panose="02020603050405020304" pitchFamily="18" charset="0"/>
                <a:cs typeface="Times New Roman" panose="02020603050405020304" pitchFamily="18" charset="0"/>
              </a:rPr>
              <a:t>Gizleme</a:t>
            </a:r>
            <a:r>
              <a:rPr lang="en-US" sz="2400" b="1" i="1" dirty="0" smtClean="0">
                <a:latin typeface="Times New Roman" panose="02020603050405020304" pitchFamily="18" charset="0"/>
                <a:cs typeface="Times New Roman" panose="02020603050405020304" pitchFamily="18" charset="0"/>
              </a:rPr>
              <a:t>:  </a:t>
            </a:r>
            <a:r>
              <a:rPr lang="tr-TR"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Paragraf </a:t>
            </a:r>
            <a:r>
              <a:rPr lang="tr-TR" sz="2400" dirty="0">
                <a:latin typeface="Times New Roman" panose="02020603050405020304" pitchFamily="18" charset="0"/>
                <a:cs typeface="Times New Roman" panose="02020603050405020304" pitchFamily="18" charset="0"/>
              </a:rPr>
              <a:t>içindeki anahtar kelimeleri değiştirerek gizlemek.</a:t>
            </a:r>
          </a:p>
          <a:p>
            <a:pPr algn="just">
              <a:lnSpc>
                <a:spcPct val="150000"/>
              </a:lnSpc>
              <a:buFont typeface="Wingdings" panose="05000000000000000000" pitchFamily="2" charset="2"/>
              <a:buChar char="Ø"/>
            </a:pPr>
            <a:r>
              <a:rPr lang="tr-TR" sz="2400" b="1" i="1" dirty="0">
                <a:latin typeface="Times New Roman" panose="02020603050405020304" pitchFamily="18" charset="0"/>
                <a:cs typeface="Times New Roman" panose="02020603050405020304" pitchFamily="18" charset="0"/>
              </a:rPr>
              <a:t>Kendinden </a:t>
            </a:r>
            <a:r>
              <a:rPr lang="tr-TR" sz="2400" b="1" i="1" dirty="0" smtClean="0">
                <a:latin typeface="Times New Roman" panose="02020603050405020304" pitchFamily="18" charset="0"/>
                <a:cs typeface="Times New Roman" panose="02020603050405020304" pitchFamily="18" charset="0"/>
              </a:rPr>
              <a:t>Aşırma</a:t>
            </a:r>
            <a:r>
              <a:rPr lang="en-US" sz="2400" b="1" i="1" dirty="0" smtClean="0">
                <a:latin typeface="Times New Roman" panose="02020603050405020304" pitchFamily="18" charset="0"/>
                <a:cs typeface="Times New Roman" panose="02020603050405020304" pitchFamily="18" charset="0"/>
              </a:rPr>
              <a:t>: </a:t>
            </a:r>
            <a:r>
              <a:rPr lang="tr-TR"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Kendisine </a:t>
            </a:r>
            <a:r>
              <a:rPr lang="tr-TR" sz="2400" dirty="0">
                <a:latin typeface="Times New Roman" panose="02020603050405020304" pitchFamily="18" charset="0"/>
                <a:cs typeface="Times New Roman" panose="02020603050405020304" pitchFamily="18" charset="0"/>
              </a:rPr>
              <a:t>ait önceki bir çalışmadan aynen almak</a:t>
            </a:r>
            <a:r>
              <a:rPr lang="tr-TR" sz="2400" dirty="0" smtClean="0">
                <a:latin typeface="Times New Roman" panose="02020603050405020304" pitchFamily="18" charset="0"/>
                <a:cs typeface="Times New Roman" panose="02020603050405020304" pitchFamily="18" charset="0"/>
              </a:rPr>
              <a:t>.</a:t>
            </a:r>
            <a:endParaRPr lang="tr-TR" sz="2400" i="1"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r>
              <a:rPr lang="tr-TR" sz="2400" b="1" i="1" dirty="0">
                <a:latin typeface="Times New Roman" panose="02020603050405020304" pitchFamily="18" charset="0"/>
                <a:cs typeface="Times New Roman" panose="02020603050405020304" pitchFamily="18" charset="0"/>
              </a:rPr>
              <a:t>Fotokopi </a:t>
            </a:r>
            <a:r>
              <a:rPr lang="en-US"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Belli </a:t>
            </a:r>
            <a:r>
              <a:rPr lang="tr-TR" sz="2400" dirty="0">
                <a:latin typeface="Times New Roman" panose="02020603050405020304" pitchFamily="18" charset="0"/>
                <a:cs typeface="Times New Roman" panose="02020603050405020304" pitchFamily="18" charset="0"/>
              </a:rPr>
              <a:t>bir kaynaktan hiç bir değişiklik yapmadan bir bölümü</a:t>
            </a:r>
            <a:r>
              <a:rPr lang="az-Latn-AZ" sz="2400" dirty="0">
                <a:latin typeface="Times New Roman" panose="02020603050405020304" pitchFamily="18" charset="0"/>
                <a:cs typeface="Times New Roman" panose="02020603050405020304" pitchFamily="18" charset="0"/>
              </a:rPr>
              <a:t>nü</a:t>
            </a:r>
            <a:r>
              <a:rPr lang="tr-TR" sz="2400" dirty="0">
                <a:latin typeface="Times New Roman" panose="02020603050405020304" pitchFamily="18" charset="0"/>
                <a:cs typeface="Times New Roman" panose="02020603050405020304" pitchFamily="18" charset="0"/>
              </a:rPr>
              <a:t> almak</a:t>
            </a:r>
            <a:r>
              <a:rPr lang="tr-TR" sz="2400" dirty="0" smtClean="0">
                <a:latin typeface="Times New Roman" panose="02020603050405020304" pitchFamily="18" charset="0"/>
                <a:cs typeface="Times New Roman" panose="02020603050405020304" pitchFamily="18" charset="0"/>
              </a:rPr>
              <a:t>.</a:t>
            </a:r>
            <a:endParaRPr lang="tr-TR" sz="2400" b="1"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Emek Tembelliği:  </a:t>
            </a:r>
            <a:r>
              <a:rPr lang="en-US" sz="2400" dirty="0" smtClean="0">
                <a:latin typeface="Times New Roman" panose="02020603050405020304" pitchFamily="18" charset="0"/>
                <a:cs typeface="Times New Roman" panose="02020603050405020304" pitchFamily="18" charset="0"/>
              </a:rPr>
              <a:t>Orjinal </a:t>
            </a:r>
            <a:r>
              <a:rPr lang="tr-TR" sz="2400" dirty="0">
                <a:latin typeface="Times New Roman" panose="02020603050405020304" pitchFamily="18" charset="0"/>
                <a:cs typeface="Times New Roman" panose="02020603050405020304" pitchFamily="18" charset="0"/>
              </a:rPr>
              <a:t>ç</a:t>
            </a:r>
            <a:r>
              <a:rPr lang="en-US" sz="2400" dirty="0" err="1">
                <a:latin typeface="Times New Roman" panose="02020603050405020304" pitchFamily="18" charset="0"/>
                <a:cs typeface="Times New Roman" panose="02020603050405020304" pitchFamily="18" charset="0"/>
              </a:rPr>
              <a:t>alışma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icin</a:t>
            </a:r>
            <a:r>
              <a:rPr lang="en-US"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ç</a:t>
            </a:r>
            <a:r>
              <a:rPr lang="en-US" sz="2400" dirty="0">
                <a:latin typeface="Times New Roman" panose="02020603050405020304" pitchFamily="18" charset="0"/>
                <a:cs typeface="Times New Roman" panose="02020603050405020304" pitchFamily="18" charset="0"/>
              </a:rPr>
              <a:t>aba sarfetmek</a:t>
            </a:r>
            <a:r>
              <a:rPr lang="tr-TR" sz="2400" dirty="0">
                <a:latin typeface="Times New Roman" panose="02020603050405020304" pitchFamily="18" charset="0"/>
                <a:cs typeface="Times New Roman" panose="02020603050405020304" pitchFamily="18" charset="0"/>
              </a:rPr>
              <a:t> yerine çalışmanın büyük bir kısmını başka </a:t>
            </a:r>
            <a:r>
              <a:rPr lang="tr-TR" sz="2400" dirty="0" smtClean="0">
                <a:latin typeface="Times New Roman" panose="02020603050405020304" pitchFamily="18" charset="0"/>
                <a:cs typeface="Times New Roman" panose="02020603050405020304" pitchFamily="18" charset="0"/>
              </a:rPr>
              <a:t>kaynaklardan </a:t>
            </a:r>
            <a:r>
              <a:rPr lang="tr-TR" sz="2400" dirty="0">
                <a:latin typeface="Times New Roman" panose="02020603050405020304" pitchFamily="18" charset="0"/>
                <a:cs typeface="Times New Roman" panose="02020603050405020304" pitchFamily="18" charset="0"/>
              </a:rPr>
              <a:t>alıntılarla doldurmak.</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930472" y="1003828"/>
            <a:ext cx="4445448"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a:t>
            </a:r>
            <a:r>
              <a:rPr lang="az-Latn-AZ" sz="2800" b="1" dirty="0">
                <a:latin typeface="Times New Roman" panose="02020603050405020304" pitchFamily="18" charset="0"/>
                <a:cs typeface="Times New Roman" panose="02020603050405020304" pitchFamily="18" charset="0"/>
              </a:rPr>
              <a:t>-Aşırma</a:t>
            </a:r>
            <a:r>
              <a:rPr lang="tr-TR" sz="2800" b="1" dirty="0">
                <a:latin typeface="Times New Roman" panose="02020603050405020304" pitchFamily="18" charset="0"/>
                <a:cs typeface="Times New Roman" panose="02020603050405020304" pitchFamily="18" charset="0"/>
              </a:rPr>
              <a:t> (plagiarism)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19074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911424" y="1546118"/>
            <a:ext cx="10369152" cy="4708981"/>
          </a:xfrm>
          <a:prstGeom prst="rect">
            <a:avLst/>
          </a:prstGeom>
        </p:spPr>
        <p:txBody>
          <a:bodyPr wrap="square">
            <a:spAutoFit/>
          </a:bodyPr>
          <a:lstStyle/>
          <a:p>
            <a:pPr algn="just">
              <a:lnSpc>
                <a:spcPct val="150000"/>
              </a:lnSpc>
            </a:pPr>
            <a:r>
              <a:rPr lang="tr-TR" sz="2400" b="1" dirty="0">
                <a:latin typeface="Times New Roman" panose="02020603050405020304" pitchFamily="18" charset="0"/>
                <a:cs typeface="Times New Roman" panose="02020603050405020304" pitchFamily="18" charset="0"/>
              </a:rPr>
              <a:t>Kaynak göstererek yapılan intihaller ise şunlardır:</a:t>
            </a:r>
          </a:p>
          <a:p>
            <a:pPr algn="just">
              <a:lnSpc>
                <a:spcPct val="150000"/>
              </a:lnSpc>
              <a:buFont typeface="Wingdings" panose="05000000000000000000" pitchFamily="2" charset="2"/>
              <a:buChar char="Ø"/>
            </a:pPr>
            <a:r>
              <a:rPr lang="tr-TR" sz="2400" b="1" i="1" dirty="0">
                <a:latin typeface="Times New Roman" panose="02020603050405020304" pitchFamily="18" charset="0"/>
                <a:cs typeface="Times New Roman" panose="02020603050405020304" pitchFamily="18" charset="0"/>
              </a:rPr>
              <a:t>Unutulan Dipnot </a:t>
            </a:r>
            <a:r>
              <a:rPr lang="en-US"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Yazar </a:t>
            </a:r>
            <a:r>
              <a:rPr lang="tr-TR" sz="2400" dirty="0">
                <a:latin typeface="Times New Roman" panose="02020603050405020304" pitchFamily="18" charset="0"/>
                <a:cs typeface="Times New Roman" panose="02020603050405020304" pitchFamily="18" charset="0"/>
              </a:rPr>
              <a:t>adını vererek fakat tam künyeyi vermeyerek kaynağın orijinaline ulaşılma ihtimalini ortadan kaldırmak</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 </a:t>
            </a:r>
            <a:r>
              <a:rPr lang="tr-TR" sz="2400" b="1" i="1" dirty="0">
                <a:latin typeface="Times New Roman" panose="02020603050405020304" pitchFamily="18" charset="0"/>
                <a:cs typeface="Times New Roman" panose="02020603050405020304" pitchFamily="18" charset="0"/>
              </a:rPr>
              <a:t>Yanlış </a:t>
            </a:r>
            <a:r>
              <a:rPr lang="tr-TR" sz="2400" b="1" i="1" dirty="0" smtClean="0">
                <a:latin typeface="Times New Roman" panose="02020603050405020304" pitchFamily="18" charset="0"/>
                <a:cs typeface="Times New Roman" panose="02020603050405020304" pitchFamily="18" charset="0"/>
              </a:rPr>
              <a:t>Bilgilendirme</a:t>
            </a:r>
            <a:r>
              <a:rPr lang="en-US" sz="2400" b="1" i="1" dirty="0" smtClean="0">
                <a:latin typeface="Times New Roman" panose="02020603050405020304" pitchFamily="18" charset="0"/>
                <a:cs typeface="Times New Roman" panose="02020603050405020304" pitchFamily="18" charset="0"/>
              </a:rPr>
              <a:t>:</a:t>
            </a:r>
            <a:r>
              <a:rPr lang="tr-TR"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Yanlış </a:t>
            </a:r>
            <a:r>
              <a:rPr lang="tr-TR" sz="2400" dirty="0">
                <a:latin typeface="Times New Roman" panose="02020603050405020304" pitchFamily="18" charset="0"/>
                <a:cs typeface="Times New Roman" panose="02020603050405020304" pitchFamily="18" charset="0"/>
              </a:rPr>
              <a:t>künye vererek kaynağın orijinaline ulaşılma ihtimalini ortadan kaldırmak.</a:t>
            </a:r>
          </a:p>
          <a:p>
            <a:pPr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 </a:t>
            </a:r>
            <a:r>
              <a:rPr lang="tr-TR" sz="2400" b="1" i="1" dirty="0">
                <a:latin typeface="Times New Roman" panose="02020603050405020304" pitchFamily="18" charset="0"/>
                <a:cs typeface="Times New Roman" panose="02020603050405020304" pitchFamily="18" charset="0"/>
              </a:rPr>
              <a:t>Fazla Mükemmel </a:t>
            </a:r>
            <a:r>
              <a:rPr lang="tr-TR" sz="2400" b="1" i="1" dirty="0" smtClean="0">
                <a:latin typeface="Times New Roman" panose="02020603050405020304" pitchFamily="18" charset="0"/>
                <a:cs typeface="Times New Roman" panose="02020603050405020304" pitchFamily="18" charset="0"/>
              </a:rPr>
              <a:t>Alıntı</a:t>
            </a:r>
            <a:r>
              <a:rPr lang="en-US" sz="2400" b="1" i="1" dirty="0" smtClean="0">
                <a:latin typeface="Times New Roman" panose="02020603050405020304" pitchFamily="18" charset="0"/>
                <a:cs typeface="Times New Roman" panose="02020603050405020304" pitchFamily="18" charset="0"/>
              </a:rPr>
              <a:t>:</a:t>
            </a:r>
            <a:r>
              <a:rPr lang="tr-TR" sz="2400" b="1" i="1" dirty="0" smtClean="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Yazarın </a:t>
            </a:r>
            <a:r>
              <a:rPr lang="tr-TR" sz="2400" dirty="0">
                <a:latin typeface="Times New Roman" panose="02020603050405020304" pitchFamily="18" charset="0"/>
                <a:cs typeface="Times New Roman" panose="02020603050405020304" pitchFamily="18" charset="0"/>
              </a:rPr>
              <a:t>bire bir alıntı yaptığı kaynağa atıf yapması fakat tırnak işareti koymay</a:t>
            </a:r>
            <a:r>
              <a:rPr lang="az-Latn-AZ" sz="2400" dirty="0">
                <a:latin typeface="Times New Roman" panose="02020603050405020304" pitchFamily="18" charset="0"/>
                <a:cs typeface="Times New Roman" panose="02020603050405020304" pitchFamily="18" charset="0"/>
              </a:rPr>
              <a:t>ı bile</a:t>
            </a:r>
            <a:r>
              <a:rPr lang="tr-TR" sz="2400" dirty="0">
                <a:latin typeface="Times New Roman" panose="02020603050405020304" pitchFamily="18" charset="0"/>
                <a:cs typeface="Times New Roman" panose="02020603050405020304" pitchFamily="18" charset="0"/>
              </a:rPr>
              <a:t> önemsememesi.</a:t>
            </a:r>
            <a:endParaRPr lang="tr-TR" sz="2400" b="1" dirty="0">
              <a:latin typeface="Times New Roman" panose="02020603050405020304" pitchFamily="18" charset="0"/>
              <a:cs typeface="Times New Roman" panose="02020603050405020304" pitchFamily="18" charset="0"/>
            </a:endParaRPr>
          </a:p>
          <a:p>
            <a:pPr algn="just">
              <a:lnSpc>
                <a:spcPct val="150000"/>
              </a:lnSpc>
            </a:pP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930809" y="925490"/>
            <a:ext cx="4445448"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a:t>
            </a:r>
            <a:r>
              <a:rPr lang="az-Latn-AZ" sz="2800" b="1" dirty="0">
                <a:latin typeface="Times New Roman" panose="02020603050405020304" pitchFamily="18" charset="0"/>
                <a:cs typeface="Times New Roman" panose="02020603050405020304" pitchFamily="18" charset="0"/>
              </a:rPr>
              <a:t>-Aşırma</a:t>
            </a:r>
            <a:r>
              <a:rPr lang="tr-TR" sz="2800" b="1" dirty="0">
                <a:latin typeface="Times New Roman" panose="02020603050405020304" pitchFamily="18" charset="0"/>
                <a:cs typeface="Times New Roman" panose="02020603050405020304" pitchFamily="18" charset="0"/>
              </a:rPr>
              <a:t> (plagiarism)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824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012103" y="1812927"/>
            <a:ext cx="9217024" cy="3600986"/>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tr-TR" sz="2400" b="1" i="1" dirty="0"/>
              <a:t>Becerikli Atıf </a:t>
            </a:r>
            <a:r>
              <a:rPr lang="tr-TR" sz="2400" b="1" i="1" dirty="0" smtClean="0"/>
              <a:t>Yapma</a:t>
            </a:r>
            <a:r>
              <a:rPr lang="en-US" sz="2400" b="1" i="1" dirty="0" smtClean="0"/>
              <a:t>:</a:t>
            </a:r>
            <a:r>
              <a:rPr lang="tr-TR" sz="2400" b="1" i="1" dirty="0" smtClean="0"/>
              <a:t> </a:t>
            </a:r>
            <a:r>
              <a:rPr lang="tr-TR" sz="2400" dirty="0" smtClean="0"/>
              <a:t>Yazarın </a:t>
            </a:r>
            <a:r>
              <a:rPr lang="tr-TR" sz="2400" dirty="0"/>
              <a:t>tüm kaynaklara atıf yapması, tırnak işareti kullanması fakat araştırmanın hiçbir orijinal fikir içermemesi.</a:t>
            </a:r>
          </a:p>
          <a:p>
            <a:pPr marL="285750" indent="-285750" algn="just">
              <a:lnSpc>
                <a:spcPct val="150000"/>
              </a:lnSpc>
              <a:buFont typeface="Wingdings" panose="05000000000000000000" pitchFamily="2" charset="2"/>
              <a:buChar char="Ø"/>
            </a:pPr>
            <a:r>
              <a:rPr lang="tr-TR" sz="2400" b="1" i="1" dirty="0"/>
              <a:t>Mükemmel </a:t>
            </a:r>
            <a:r>
              <a:rPr lang="tr-TR" sz="2400" b="1" i="1" dirty="0" smtClean="0"/>
              <a:t>Suç</a:t>
            </a:r>
            <a:r>
              <a:rPr lang="en-US" sz="2400" b="1" i="1" dirty="0" smtClean="0"/>
              <a:t>: </a:t>
            </a:r>
            <a:r>
              <a:rPr lang="tr-TR" sz="2400" b="1" i="1" dirty="0" smtClean="0"/>
              <a:t> </a:t>
            </a:r>
            <a:r>
              <a:rPr lang="tr-TR" sz="2400" dirty="0" smtClean="0"/>
              <a:t>Yazarın </a:t>
            </a:r>
            <a:r>
              <a:rPr lang="tr-TR" sz="2400" dirty="0"/>
              <a:t>bazı yerlerde kaynaklara atıf yapması fakat yazının kalan kısımlarındaki analizlerin kendine ait olduğu fikrini yaratma düşüncesiyle bazı kaynaklara atıf vermemesi.</a:t>
            </a:r>
            <a:endParaRPr lang="tr-TR" sz="2400" b="1" i="1" dirty="0"/>
          </a:p>
          <a:p>
            <a:pPr algn="just">
              <a:lnSpc>
                <a:spcPct val="150000"/>
              </a:lnSpc>
            </a:pP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930472" y="1003828"/>
            <a:ext cx="4445448"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a:t>
            </a:r>
            <a:r>
              <a:rPr lang="az-Latn-AZ" sz="2800" b="1" dirty="0">
                <a:latin typeface="Times New Roman" panose="02020603050405020304" pitchFamily="18" charset="0"/>
                <a:cs typeface="Times New Roman" panose="02020603050405020304" pitchFamily="18" charset="0"/>
              </a:rPr>
              <a:t>-Aşırma</a:t>
            </a:r>
            <a:r>
              <a:rPr lang="tr-TR" sz="2800" b="1" dirty="0">
                <a:latin typeface="Times New Roman" panose="02020603050405020304" pitchFamily="18" charset="0"/>
                <a:cs typeface="Times New Roman" panose="02020603050405020304" pitchFamily="18" charset="0"/>
              </a:rPr>
              <a:t> (plagiarism)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653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Dikdörtgen"/>
          <p:cNvSpPr/>
          <p:nvPr/>
        </p:nvSpPr>
        <p:spPr>
          <a:xfrm>
            <a:off x="479376" y="948155"/>
            <a:ext cx="10776520" cy="1015663"/>
          </a:xfrm>
          <a:prstGeom prst="rect">
            <a:avLst/>
          </a:prstGeom>
        </p:spPr>
        <p:txBody>
          <a:bodyPr wrap="square">
            <a:spAutoFit/>
          </a:bodyPr>
          <a:lstStyle/>
          <a:p>
            <a:r>
              <a:rPr lang="tr-TR" sz="2800" dirty="0">
                <a:latin typeface="Times New Roman" panose="02020603050405020304" pitchFamily="18" charset="0"/>
                <a:ea typeface="Calibri" panose="020F0502020204030204" pitchFamily="34" charset="0"/>
                <a:cs typeface="Times New Roman" panose="02020603050405020304" pitchFamily="18" charset="0"/>
              </a:rPr>
              <a:t>Tübitak Araştırma ve Yayın Etiği Kurulu Yönetmeliği, Madde 10 ile etik ihlallerine karşı yaptırımları aşağıda gösterildiği şekilde listelemektedir</a:t>
            </a:r>
            <a:r>
              <a:rPr lang="tr-TR" sz="3200" dirty="0" smtClean="0">
                <a:latin typeface="Times New Roman" panose="02020603050405020304" pitchFamily="18" charset="0"/>
                <a:ea typeface="Calibri" panose="020F0502020204030204" pitchFamily="34" charset="0"/>
                <a:cs typeface="Times New Roman" panose="02020603050405020304" pitchFamily="18" charset="0"/>
              </a:rPr>
              <a:t>;</a:t>
            </a:r>
            <a:endParaRPr lang="tr-TR"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Rectangle 1"/>
          <p:cNvSpPr/>
          <p:nvPr/>
        </p:nvSpPr>
        <p:spPr>
          <a:xfrm>
            <a:off x="1524000" y="2492896"/>
            <a:ext cx="8160568" cy="2400657"/>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tr-TR" sz="2000" b="1" dirty="0">
                <a:latin typeface="Times New Roman" panose="02020603050405020304" pitchFamily="18" charset="0"/>
                <a:cs typeface="Times New Roman" panose="02020603050405020304" pitchFamily="18" charset="0"/>
              </a:rPr>
              <a:t>MADDE 10 - </a:t>
            </a:r>
            <a:r>
              <a:rPr lang="tr-TR" sz="2400" dirty="0">
                <a:latin typeface="Times New Roman" panose="02020603050405020304" pitchFamily="18" charset="0"/>
                <a:cs typeface="Times New Roman" panose="02020603050405020304" pitchFamily="18" charset="0"/>
              </a:rPr>
              <a:t>(1) Yaptırım uygulanabilmesi için etiğe aykırı olduğu iddia edilen eylemin, kasıt ya da ağır ihmal sonucu olarak gerçekleşmiş ve etiğe aykırılığın inandırıcı ve yeterli belgelerle ispatlanmış olması gerekir</a:t>
            </a:r>
            <a:r>
              <a:rPr lang="tr-TR" sz="2800" dirty="0">
                <a:latin typeface="Times New Roman" panose="02020603050405020304" pitchFamily="18" charset="0"/>
                <a:cs typeface="Times New Roman" panose="02020603050405020304" pitchFamily="18" charset="0"/>
              </a:rPr>
              <a:t>. </a:t>
            </a:r>
            <a:endParaRPr lang="tr-TR" sz="28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93329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187280" y="27868"/>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Rectangle 3"/>
          <p:cNvSpPr/>
          <p:nvPr/>
        </p:nvSpPr>
        <p:spPr>
          <a:xfrm>
            <a:off x="897091" y="1288491"/>
            <a:ext cx="10455493" cy="4339650"/>
          </a:xfrm>
          <a:prstGeom prst="rect">
            <a:avLst/>
          </a:prstGeom>
        </p:spPr>
        <p:txBody>
          <a:bodyPr wrap="square">
            <a:spAutoFit/>
          </a:bodyPr>
          <a:lstStyle/>
          <a:p>
            <a:pPr marL="342900" indent="-342900" algn="just">
              <a:lnSpc>
                <a:spcPct val="20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destekleyen  kuruluşu</a:t>
            </a:r>
            <a:r>
              <a:rPr lang="az-Latn-AZ" sz="2400" dirty="0" smtClean="0">
                <a:latin typeface="Times New Roman" panose="02020603050405020304" pitchFamily="18" charset="0"/>
                <a:cs typeface="Times New Roman" panose="02020603050405020304" pitchFamily="18" charset="0"/>
              </a:rPr>
              <a:t> belirtmeme veya</a:t>
            </a:r>
            <a:r>
              <a:rPr lang="tr-TR" sz="2400" dirty="0" smtClean="0">
                <a:latin typeface="Times New Roman" panose="02020603050405020304" pitchFamily="18" charset="0"/>
                <a:cs typeface="Times New Roman" panose="02020603050405020304" pitchFamily="18" charset="0"/>
              </a:rPr>
              <a:t> Kendi çalışmasından usulüne uygun olarak kaynak göstermeden alıntı yapılması hal</a:t>
            </a:r>
            <a:r>
              <a:rPr lang="az-Latn-AZ" sz="2400" dirty="0" smtClean="0">
                <a:latin typeface="Times New Roman" panose="02020603050405020304" pitchFamily="18" charset="0"/>
                <a:cs typeface="Times New Roman" panose="02020603050405020304" pitchFamily="18" charset="0"/>
              </a:rPr>
              <a:t>ler</a:t>
            </a:r>
            <a:r>
              <a:rPr lang="tr-TR" sz="2400" dirty="0" smtClean="0">
                <a:latin typeface="Times New Roman" panose="02020603050405020304" pitchFamily="18" charset="0"/>
                <a:cs typeface="Times New Roman" panose="02020603050405020304" pitchFamily="18" charset="0"/>
              </a:rPr>
              <a:t>inde </a:t>
            </a:r>
            <a:r>
              <a:rPr lang="az-Latn-AZ" sz="2400" dirty="0" smtClean="0">
                <a:latin typeface="Times New Roman" panose="02020603050405020304" pitchFamily="18" charset="0"/>
                <a:cs typeface="Times New Roman" panose="02020603050405020304" pitchFamily="18" charset="0"/>
              </a:rPr>
              <a:t>altı</a:t>
            </a:r>
            <a:r>
              <a:rPr lang="tr-TR" sz="2400" dirty="0" smtClean="0">
                <a:latin typeface="Times New Roman" panose="02020603050405020304" pitchFamily="18" charset="0"/>
                <a:cs typeface="Times New Roman" panose="02020603050405020304" pitchFamily="18" charset="0"/>
              </a:rPr>
              <a:t> aydan bir yıla kadar</a:t>
            </a:r>
            <a:r>
              <a:rPr lang="en-US" sz="2400" dirty="0" smtClean="0">
                <a:latin typeface="Times New Roman" panose="02020603050405020304" pitchFamily="18" charset="0"/>
                <a:cs typeface="Times New Roman" panose="02020603050405020304" pitchFamily="18" charset="0"/>
              </a:rPr>
              <a:t>.</a:t>
            </a:r>
            <a:endParaRPr lang="az-Latn-AZ" sz="2400" dirty="0" smtClean="0">
              <a:latin typeface="Times New Roman" panose="02020603050405020304" pitchFamily="18" charset="0"/>
              <a:cs typeface="Times New Roman" panose="02020603050405020304" pitchFamily="18" charset="0"/>
            </a:endParaRPr>
          </a:p>
          <a:p>
            <a:pPr marL="342900" indent="-342900" algn="just">
              <a:lnSpc>
                <a:spcPct val="20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Tekrar </a:t>
            </a:r>
            <a:r>
              <a:rPr lang="tr-TR" sz="2400" dirty="0" smtClean="0">
                <a:latin typeface="Times New Roman" panose="02020603050405020304" pitchFamily="18" charset="0"/>
                <a:cs typeface="Times New Roman" panose="02020603050405020304" pitchFamily="18" charset="0"/>
              </a:rPr>
              <a:t>yayım</a:t>
            </a:r>
            <a:r>
              <a:rPr lang="az-Latn-AZ" sz="2400" dirty="0" smtClean="0">
                <a:latin typeface="Times New Roman" panose="02020603050405020304" pitchFamily="18" charset="0"/>
                <a:cs typeface="Times New Roman" panose="02020603050405020304" pitchFamily="18" charset="0"/>
              </a:rPr>
              <a:t> veya </a:t>
            </a:r>
            <a:r>
              <a:rPr lang="tr-TR" sz="2400" dirty="0" smtClean="0">
                <a:latin typeface="Times New Roman" panose="02020603050405020304" pitchFamily="18" charset="0"/>
                <a:cs typeface="Times New Roman" panose="02020603050405020304" pitchFamily="18" charset="0"/>
              </a:rPr>
              <a:t> dilimleme</a:t>
            </a:r>
            <a:r>
              <a:rPr lang="az-Latn-AZ" sz="2400" dirty="0" smtClean="0">
                <a:latin typeface="Times New Roman" panose="02020603050405020304" pitchFamily="18" charset="0"/>
                <a:cs typeface="Times New Roman" panose="02020603050405020304" pitchFamily="18" charset="0"/>
              </a:rPr>
              <a:t> hallarinde </a:t>
            </a:r>
            <a:r>
              <a:rPr lang="tr-TR" sz="2400" dirty="0" smtClean="0">
                <a:latin typeface="Times New Roman" panose="02020603050405020304" pitchFamily="18" charset="0"/>
                <a:cs typeface="Times New Roman" panose="02020603050405020304" pitchFamily="18" charset="0"/>
              </a:rPr>
              <a:t> </a:t>
            </a:r>
            <a:r>
              <a:rPr lang="az-Latn-AZ" sz="2400" dirty="0" smtClean="0">
                <a:latin typeface="Times New Roman" panose="02020603050405020304" pitchFamily="18" charset="0"/>
                <a:cs typeface="Times New Roman" panose="02020603050405020304" pitchFamily="18" charset="0"/>
              </a:rPr>
              <a:t>bir yıl</a:t>
            </a:r>
            <a:r>
              <a:rPr lang="tr-TR" sz="2400" dirty="0" smtClean="0">
                <a:latin typeface="Times New Roman" panose="02020603050405020304" pitchFamily="18" charset="0"/>
                <a:cs typeface="Times New Roman" panose="02020603050405020304" pitchFamily="18" charset="0"/>
              </a:rPr>
              <a:t>dan </a:t>
            </a:r>
            <a:r>
              <a:rPr lang="tr-TR" sz="2400" dirty="0">
                <a:latin typeface="Times New Roman" panose="02020603050405020304" pitchFamily="18" charset="0"/>
                <a:cs typeface="Times New Roman" panose="02020603050405020304" pitchFamily="18" charset="0"/>
              </a:rPr>
              <a:t>iki yıla </a:t>
            </a:r>
            <a:r>
              <a:rPr lang="tr-TR" sz="2400" dirty="0" smtClean="0">
                <a:latin typeface="Times New Roman" panose="02020603050405020304" pitchFamily="18" charset="0"/>
                <a:cs typeface="Times New Roman" panose="02020603050405020304" pitchFamily="18" charset="0"/>
              </a:rPr>
              <a:t>kadar</a:t>
            </a:r>
            <a:r>
              <a:rPr lang="en-US" sz="2400" dirty="0" smtClean="0">
                <a:latin typeface="Times New Roman" panose="02020603050405020304" pitchFamily="18" charset="0"/>
                <a:cs typeface="Times New Roman" panose="02020603050405020304" pitchFamily="18" charset="0"/>
              </a:rPr>
              <a:t>.</a:t>
            </a:r>
          </a:p>
          <a:p>
            <a:pPr marL="342900" lvl="2" indent="-342900">
              <a:lnSpc>
                <a:spcPct val="20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Kurumca sağlanan kaynakları usulüne ve amacına aykırı bir biçimde kullanılması halinde bir yıldan </a:t>
            </a:r>
            <a:r>
              <a:rPr lang="az-Latn-AZ" sz="2400" dirty="0">
                <a:latin typeface="Times New Roman" panose="02020603050405020304" pitchFamily="18" charset="0"/>
                <a:cs typeface="Times New Roman" panose="02020603050405020304" pitchFamily="18" charset="0"/>
              </a:rPr>
              <a:t>beş</a:t>
            </a:r>
            <a:r>
              <a:rPr lang="tr-TR" sz="2400" dirty="0">
                <a:latin typeface="Times New Roman" panose="02020603050405020304" pitchFamily="18" charset="0"/>
                <a:cs typeface="Times New Roman" panose="02020603050405020304" pitchFamily="18" charset="0"/>
              </a:rPr>
              <a:t> yıla kada</a:t>
            </a:r>
            <a:r>
              <a:rPr lang="en-US" sz="2400" dirty="0">
                <a:latin typeface="Times New Roman" panose="02020603050405020304" pitchFamily="18" charset="0"/>
                <a:cs typeface="Times New Roman" panose="02020603050405020304" pitchFamily="18" charset="0"/>
              </a:rPr>
              <a:t>r.</a:t>
            </a:r>
            <a:r>
              <a:rPr lang="tr-TR"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
        <p:nvSpPr>
          <p:cNvPr id="6" name="Rectangle 5"/>
          <p:cNvSpPr/>
          <p:nvPr/>
        </p:nvSpPr>
        <p:spPr>
          <a:xfrm>
            <a:off x="910916" y="457494"/>
            <a:ext cx="10009112" cy="830997"/>
          </a:xfrm>
          <a:prstGeom prst="rect">
            <a:avLst/>
          </a:prstGeom>
        </p:spPr>
        <p:txBody>
          <a:bodyPr wrap="square">
            <a:spAutoFit/>
          </a:bodyPr>
          <a:lstStyle/>
          <a:p>
            <a:pPr algn="just">
              <a:lnSpc>
                <a:spcPct val="150000"/>
              </a:lnSpc>
            </a:pPr>
            <a:r>
              <a:rPr lang="tr-TR" sz="2400" b="1" dirty="0">
                <a:latin typeface="Times New Roman" panose="02020603050405020304" pitchFamily="18" charset="0"/>
                <a:cs typeface="Times New Roman" panose="02020603050405020304" pitchFamily="18" charset="0"/>
              </a:rPr>
              <a:t>(2)</a:t>
            </a:r>
            <a:r>
              <a:rPr lang="tr-TR" sz="3200" b="1"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Etiğe aykırı eylemi sabit olan kişilere aşağıdaki yaptırımlar </a:t>
            </a:r>
            <a:r>
              <a:rPr lang="tr-TR" sz="2400" b="1" dirty="0" smtClean="0">
                <a:latin typeface="Times New Roman" panose="02020603050405020304" pitchFamily="18" charset="0"/>
                <a:cs typeface="Times New Roman" panose="02020603050405020304" pitchFamily="18" charset="0"/>
              </a:rPr>
              <a:t>uygulanır</a:t>
            </a:r>
            <a:endParaRPr lang="tr-TR" sz="2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767408" y="836712"/>
            <a:ext cx="10729192" cy="4524315"/>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az-Latn-AZ" sz="2400" dirty="0">
                <a:latin typeface="Times New Roman" panose="02020603050405020304" pitchFamily="18" charset="0"/>
                <a:cs typeface="Times New Roman" panose="02020603050405020304" pitchFamily="18" charset="0"/>
              </a:rPr>
              <a:t>Haksız yazarlık</a:t>
            </a:r>
            <a:r>
              <a:rPr lang="en-US"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Uydurma, çarpıtma, aşırma hâllerinde </a:t>
            </a:r>
            <a:r>
              <a:rPr lang="az-Latn-AZ" sz="2400" dirty="0">
                <a:latin typeface="Times New Roman" panose="02020603050405020304" pitchFamily="18" charset="0"/>
                <a:cs typeface="Times New Roman" panose="02020603050405020304" pitchFamily="18" charset="0"/>
              </a:rPr>
              <a:t>bir</a:t>
            </a:r>
            <a:r>
              <a:rPr lang="tr-TR" sz="2400" dirty="0">
                <a:latin typeface="Times New Roman" panose="02020603050405020304" pitchFamily="18" charset="0"/>
                <a:cs typeface="Times New Roman" panose="02020603050405020304" pitchFamily="18" charset="0"/>
              </a:rPr>
              <a:t> yıldan beş yıla kadar, </a:t>
            </a:r>
          </a:p>
          <a:p>
            <a:pPr algn="just">
              <a:lnSpc>
                <a:spcPct val="150000"/>
              </a:lnSpc>
            </a:pPr>
            <a:endParaRPr lang="tr-TR" sz="24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 Hakem, danışman,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uzman</a:t>
            </a:r>
            <a:r>
              <a:rPr lang="en-US" sz="2400" dirty="0">
                <a:latin typeface="Times New Roman" panose="02020603050405020304" pitchFamily="18" charset="0"/>
                <a:cs typeface="Times New Roman" panose="02020603050405020304" pitchFamily="18" charset="0"/>
              </a:rPr>
              <a:t>,</a:t>
            </a:r>
            <a:r>
              <a:rPr lang="tr-TR" sz="2400" dirty="0">
                <a:latin typeface="Times New Roman" panose="02020603050405020304" pitchFamily="18" charset="0"/>
                <a:cs typeface="Times New Roman" panose="02020603050405020304" pitchFamily="18" charset="0"/>
              </a:rPr>
              <a:t> editör, panelist, raportör, izleyici, moderatör ve benzeri görevleri</a:t>
            </a:r>
            <a:r>
              <a:rPr lang="en-US" sz="24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 kötüye kullanılması hâlinde </a:t>
            </a:r>
            <a:r>
              <a:rPr lang="en-US" sz="2400" dirty="0">
                <a:latin typeface="Times New Roman" panose="02020603050405020304" pitchFamily="18" charset="0"/>
                <a:cs typeface="Times New Roman" panose="02020603050405020304" pitchFamily="18" charset="0"/>
              </a:rPr>
              <a:t>bir</a:t>
            </a:r>
            <a:r>
              <a:rPr lang="tr-TR" sz="2400" dirty="0">
                <a:latin typeface="Times New Roman" panose="02020603050405020304" pitchFamily="18" charset="0"/>
                <a:cs typeface="Times New Roman" panose="02020603050405020304" pitchFamily="18" charset="0"/>
              </a:rPr>
              <a:t> yıldan beş yıla kadar, </a:t>
            </a:r>
          </a:p>
          <a:p>
            <a:pPr marL="285750" indent="-285750" algn="just">
              <a:lnSpc>
                <a:spcPct val="150000"/>
              </a:lnSpc>
              <a:buFont typeface="Wingdings" panose="05000000000000000000" pitchFamily="2" charset="2"/>
              <a:buChar char="Ø"/>
            </a:pPr>
            <a:endParaRPr lang="tr-TR" sz="24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 Kasıtlı olarak asılsız veya dayanaksız olarak etik ihlal iddiasında bulunulması hâlinde üç yıldan beş yıla kadar, </a:t>
            </a:r>
          </a:p>
          <a:p>
            <a:pPr marL="342900" lvl="2" indent="-342900">
              <a:lnSpc>
                <a:spcPct val="150000"/>
              </a:lnSpc>
              <a:buFont typeface="Wingdings" panose="05000000000000000000" pitchFamily="2" charset="2"/>
              <a:buChar char="Ø"/>
            </a:pPr>
            <a:endParaRPr lang="tr-TR" sz="24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983432" y="879341"/>
            <a:ext cx="10548664" cy="5632311"/>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Araştırma, yayın ve bilim etiği ilkeleri ile bağdaşmayan diğer davranışlarda bulunulması halinde, somut olayın özelliği dikkate alınarak kişinin uyarılmasına karar verilebileceği gibi, beş yıla kadar herhangi bir destek verilmemesine karar verilir</a:t>
            </a:r>
            <a:r>
              <a:rPr lang="tr-TR" sz="2400" dirty="0" smtClean="0">
                <a:latin typeface="Times New Roman" panose="02020603050405020304" pitchFamily="18" charset="0"/>
                <a:cs typeface="Times New Roman" panose="02020603050405020304" pitchFamily="18" charset="0"/>
              </a:rPr>
              <a:t>.</a:t>
            </a:r>
            <a:endParaRPr lang="tr-TR" sz="2400" dirty="0"/>
          </a:p>
          <a:p>
            <a:pPr marL="285750" indent="-28575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Bu durumda, söz konusu kişiler bu süreler içerisinde kurum yayın organlarında, yayın ve kurum destekli toplantılarında sunum yapamazlar. </a:t>
            </a:r>
            <a:r>
              <a:rPr lang="tr-TR" sz="2400" dirty="0" smtClean="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just">
              <a:lnSpc>
                <a:spcPct val="150000"/>
              </a:lnSpc>
            </a:pPr>
            <a:endParaRPr lang="en-US" sz="2400" dirty="0" smtClean="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Kişinin karar tarihinden itibaren beş yıl içinde yeni bir etiğe aykırı eylemde bulunması hâlinde uygulanacak yaptırım, yarısına kadar artırılarak uygulanır.</a:t>
            </a:r>
            <a:endParaRPr lang="en-US" sz="24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endParaRPr lang="tr-T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199456" y="1951387"/>
            <a:ext cx="10441160" cy="3600986"/>
          </a:xfrm>
          <a:prstGeom prst="rect">
            <a:avLst/>
          </a:prstGeom>
        </p:spPr>
        <p:txBody>
          <a:bodyPr wrap="square">
            <a:spAutoFit/>
          </a:bodyPr>
          <a:lstStyle/>
          <a:p>
            <a:pPr marL="342900" indent="-342900">
              <a:lnSpc>
                <a:spcPct val="20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Etik dışı davranışlar bireysel özelliklerden kaynaklanabileceği gibi, toplumun yapısı, değerler ve ekonomik nedenlerden de kaynaklanabilir</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Bu konuda farklı kesimlerde farklı nedenlerle etik dışı davranışlar olduğu bilinmekte, nedenler konusunda benzer açıklamalar yapılmaktadır.</a:t>
            </a:r>
          </a:p>
          <a:p>
            <a:pPr algn="just">
              <a:lnSpc>
                <a:spcPct val="150000"/>
              </a:lnSpc>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3505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055440" y="1959214"/>
            <a:ext cx="10729192" cy="3970318"/>
          </a:xfrm>
          <a:prstGeom prst="rect">
            <a:avLst/>
          </a:prstGeom>
        </p:spPr>
        <p:txBody>
          <a:bodyPr wrap="square">
            <a:spAutoFit/>
          </a:bodyPr>
          <a:lstStyle/>
          <a:p>
            <a:pPr algn="just">
              <a:lnSpc>
                <a:spcPct val="150000"/>
              </a:lnSpc>
            </a:pPr>
            <a:r>
              <a:rPr lang="tr-TR" sz="2400" b="1" dirty="0">
                <a:latin typeface="Times New Roman" panose="02020603050405020304" pitchFamily="18" charset="0"/>
                <a:cs typeface="Times New Roman" panose="02020603050405020304" pitchFamily="18" charset="0"/>
              </a:rPr>
              <a:t>TÜBA</a:t>
            </a:r>
            <a:r>
              <a:rPr lang="tr-TR" sz="2400" dirty="0">
                <a:latin typeface="Times New Roman" panose="02020603050405020304" pitchFamily="18" charset="0"/>
                <a:cs typeface="Times New Roman" panose="02020603050405020304" pitchFamily="18" charset="0"/>
              </a:rPr>
              <a:t> (Türkiye Bilimler Akademisi)’nın hazırlamış olduğu raporda bilimde etik dışı davranışların nedenleri dört başlık altında toplanmaktadır.</a:t>
            </a:r>
          </a:p>
          <a:p>
            <a:pPr algn="just">
              <a:lnSpc>
                <a:spcPct val="150000"/>
              </a:lnSpc>
            </a:pPr>
            <a:r>
              <a:rPr lang="tr-TR" sz="2400"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 Bunlardan </a:t>
            </a: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İlkini </a:t>
            </a:r>
            <a:r>
              <a:rPr lang="tr-TR" sz="2400" dirty="0">
                <a:latin typeface="Times New Roman" panose="02020603050405020304" pitchFamily="18" charset="0"/>
                <a:cs typeface="Times New Roman" panose="02020603050405020304" pitchFamily="18" charset="0"/>
              </a:rPr>
              <a:t>eğitim eksikliği olarak tanımlayabiliriz. Bireylere akademik yaşamlarının ilk yıllarında bilimsel araştırma eğitiminin ve disiplininin verilememesi bu tür davranışların nedeni olabilmektedir</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a:p>
            <a:pPr algn="just">
              <a:lnSpc>
                <a:spcPct val="150000"/>
              </a:lnSpc>
            </a:pPr>
            <a:r>
              <a:rPr lang="tr-TR" sz="2400" dirty="0" smtClean="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639" y="637036"/>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9475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911424" y="1484784"/>
            <a:ext cx="10729192" cy="5724644"/>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İkinci  </a:t>
            </a:r>
            <a:r>
              <a:rPr lang="tr-TR" sz="2400" dirty="0">
                <a:latin typeface="Times New Roman" panose="02020603050405020304" pitchFamily="18" charset="0"/>
                <a:cs typeface="Times New Roman" panose="02020603050405020304" pitchFamily="18" charset="0"/>
              </a:rPr>
              <a:t>bireysel özelliklerle açıklanabilecek unsurları içermektedir. Bu tür davranışların özellikle bilim kültürü ve araştırma etiği normlarının yeterince yerleşmediği toplumlarda gelişme olanağı bulduğu raporda ayrıca belirtilmektedir</a:t>
            </a:r>
            <a:r>
              <a:rPr lang="tr-TR"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lnSpc>
                <a:spcPct val="150000"/>
              </a:lnSpc>
            </a:pP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800" b="1" dirty="0">
                <a:latin typeface="Bahnschrift" panose="020B0502040204020203" pitchFamily="34" charset="0"/>
              </a:rPr>
              <a:t>Üçüncü</a:t>
            </a:r>
            <a:r>
              <a:rPr lang="nl-NL" sz="2800" b="1" dirty="0">
                <a:latin typeface="Bahnschrift" panose="020B0502040204020203" pitchFamily="34" charset="0"/>
              </a:rPr>
              <a:t> etken </a:t>
            </a:r>
            <a:r>
              <a:rPr lang="nl-NL" sz="2400" dirty="0">
                <a:latin typeface="Times New Roman" panose="02020603050405020304" pitchFamily="18" charset="0"/>
                <a:cs typeface="Times New Roman" panose="02020603050405020304" pitchFamily="18" charset="0"/>
              </a:rPr>
              <a:t>bilimde niceliğin</a:t>
            </a:r>
            <a:r>
              <a:rPr lang="tr-T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nl-NL" sz="2400" dirty="0">
                <a:latin typeface="Times New Roman" panose="02020603050405020304" pitchFamily="18" charset="0"/>
                <a:cs typeface="Times New Roman" panose="02020603050405020304" pitchFamily="18" charset="0"/>
              </a:rPr>
              <a:t> niteliğin</a:t>
            </a:r>
            <a:r>
              <a:rPr lang="tr-TR" sz="2400" dirty="0">
                <a:latin typeface="Times New Roman" panose="02020603050405020304" pitchFamily="18" charset="0"/>
                <a:cs typeface="Times New Roman" panose="02020603050405020304" pitchFamily="18" charset="0"/>
              </a:rPr>
              <a:t> önüne geçmesi olarak tanımlanabilir bu durum özellikle son yıllarda üniversitelerde yayın sayısının akademik yükseltmelerde ölçüt olması ile aynı araştırmayı parçalar halinde farklı yerlerde yayımlamak gibi davranışların artmasına neden olmaktadır.</a:t>
            </a:r>
          </a:p>
          <a:p>
            <a:pPr marL="342900" indent="-342900" algn="just">
              <a:lnSpc>
                <a:spcPct val="150000"/>
              </a:lnSpc>
              <a:buFont typeface="Wingdings" panose="05000000000000000000" pitchFamily="2" charset="2"/>
              <a:buChar char="Ø"/>
            </a:pPr>
            <a:endParaRPr lang="tr-TR" sz="2400" dirty="0">
              <a:latin typeface="Times New Roman" panose="02020603050405020304" pitchFamily="18" charset="0"/>
              <a:cs typeface="Times New Roman" panose="02020603050405020304" pitchFamily="18" charset="0"/>
            </a:endParaRPr>
          </a:p>
          <a:p>
            <a:pPr algn="just">
              <a:lnSpc>
                <a:spcPct val="150000"/>
              </a:lnSpc>
            </a:pPr>
            <a:r>
              <a:rPr lang="tr-TR" sz="2400" dirty="0" smtClean="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639" y="637036"/>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07756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415480" y="1639724"/>
            <a:ext cx="10009112" cy="4524315"/>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Son etken </a:t>
            </a:r>
            <a:r>
              <a:rPr lang="tr-TR" sz="2400" dirty="0">
                <a:latin typeface="Times New Roman" panose="02020603050405020304" pitchFamily="18" charset="0"/>
                <a:cs typeface="Times New Roman" panose="02020603050405020304" pitchFamily="18" charset="0"/>
              </a:rPr>
              <a:t>ise mali nedenler içinde gruplandırabileceğimiz burs, proje veya sanayi desteğini yitirme korkusuyla yapılan etik dışı davranışları kapsamaktadır</a:t>
            </a:r>
            <a:r>
              <a:rPr lang="tr-TR"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lnSpc>
                <a:spcPct val="150000"/>
              </a:lnSpc>
            </a:pPr>
            <a:endParaRPr lang="en-US"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Etik dışı davranışların alışkanlık haline gelmesinde öğrenim hayatında edinilen bazı davranışların etkisine dikkat çeken araştırmalar vardır.</a:t>
            </a:r>
          </a:p>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Bu araştırmalara göre intihalin başlangıcının kopya çekme alışkanlığı olduğu söylenebilir</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p:txBody>
      </p:sp>
      <p:sp>
        <p:nvSpPr>
          <p:cNvPr id="10" name="Rectangle 9"/>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6499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199456" y="1916832"/>
            <a:ext cx="10681342" cy="3970318"/>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Hamilton (2003) </a:t>
            </a:r>
            <a:r>
              <a:rPr lang="tr-TR" sz="2400" dirty="0">
                <a:latin typeface="Times New Roman" panose="02020603050405020304" pitchFamily="18" charset="0"/>
                <a:cs typeface="Times New Roman" panose="02020603050405020304" pitchFamily="18" charset="0"/>
              </a:rPr>
              <a:t>öğrenciler arasında kopya çekme oranının artmasında iletişim teknolojisin etkisinin büyük olduğunu vurgularken, teknolojinin kopya çekmeyi kolaylaştırdığı gibi, yakalanmasını da kolaylaştırdığını ifade etmektedir.</a:t>
            </a:r>
          </a:p>
          <a:p>
            <a:pPr marL="342900" indent="-342900" algn="just">
              <a:lnSpc>
                <a:spcPct val="150000"/>
              </a:lnSpc>
              <a:buFont typeface="Wingdings" panose="05000000000000000000" pitchFamily="2" charset="2"/>
              <a:buChar char="Ø"/>
            </a:pPr>
            <a:endParaRPr lang="tr-TR" sz="2400" b="1" i="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DeVoss ve Rosati (2002) </a:t>
            </a:r>
            <a:r>
              <a:rPr lang="tr-TR" sz="2400" dirty="0">
                <a:latin typeface="Times New Roman" panose="02020603050405020304" pitchFamily="18" charset="0"/>
                <a:cs typeface="Times New Roman" panose="02020603050405020304" pitchFamily="18" charset="0"/>
              </a:rPr>
              <a:t>intihal yapma nedenlerini tanımlamanın intihalin kendisini tanımlamak kadar karmaşık olduğunu ifade ederek, öğrenci üzerindeki zaman baskısının önemli bir etken olduğunu belirtmektedir</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p:txBody>
      </p:sp>
      <p:sp>
        <p:nvSpPr>
          <p:cNvPr id="10" name="Rectangle 9"/>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4487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091444" y="1628800"/>
            <a:ext cx="9865096" cy="5078313"/>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Whitaker (1993) </a:t>
            </a:r>
            <a:r>
              <a:rPr lang="tr-TR" sz="2400" dirty="0">
                <a:latin typeface="Times New Roman" panose="02020603050405020304" pitchFamily="18" charset="0"/>
                <a:cs typeface="Times New Roman" panose="02020603050405020304" pitchFamily="18" charset="0"/>
              </a:rPr>
              <a:t>öğrencilerin çok sayıda kaynak kullanma ve atıf vermenin yazının temel amacı olduğunu kendi orijinal fikirlerinin ikinci sırada geldiğini düşündüklerini belirtmekte ancak doğru bir şekilde atıf vermeyi bilmediklerini ifade etmektedir</a:t>
            </a:r>
            <a:r>
              <a:rPr lang="tr-TR"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lnSpc>
                <a:spcPct val="150000"/>
              </a:lnSpc>
            </a:pPr>
            <a:endParaRPr lang="tr-TR" sz="2400" b="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Pecorari (2003</a:t>
            </a:r>
            <a:r>
              <a:rPr lang="tr-TR" sz="2400" dirty="0">
                <a:latin typeface="Times New Roman" panose="02020603050405020304" pitchFamily="18" charset="0"/>
                <a:cs typeface="Times New Roman" panose="02020603050405020304" pitchFamily="18" charset="0"/>
              </a:rPr>
              <a:t>) lisansüstü tezleri üzerinde yapmış olduğu araştırmasında intihalin lisansüstü eğitim sürecinde de yaygın olarak yapıldığı sonucuna ulaşmıştır.</a:t>
            </a:r>
          </a:p>
          <a:p>
            <a:pPr marL="285750" indent="-285750" algn="just">
              <a:lnSpc>
                <a:spcPct val="150000"/>
              </a:lnSpc>
              <a:buFont typeface="Wingdings" panose="05000000000000000000" pitchFamily="2" charset="2"/>
              <a:buChar char="Ø"/>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5852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479376" y="1686759"/>
            <a:ext cx="11233248" cy="5104282"/>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ODTÜ</a:t>
            </a:r>
            <a:r>
              <a:rPr lang="tr-TR" sz="2400" dirty="0">
                <a:latin typeface="Times New Roman" panose="02020603050405020304" pitchFamily="18" charset="0"/>
                <a:cs typeface="Times New Roman" panose="02020603050405020304" pitchFamily="18" charset="0"/>
              </a:rPr>
              <a:t>’de öğrenciler üzerinde yapılan bir araştırmada öğrencilerin neden intihale başvurdukları araştırılmış ve araştırma sonucunda öğrencilerin intihale başvurma nedenleri beş başlık altında gruplandırılmıştır </a:t>
            </a:r>
            <a:r>
              <a:rPr lang="tr-TR" sz="2400" b="1" dirty="0">
                <a:latin typeface="Times New Roman" panose="02020603050405020304" pitchFamily="18" charset="0"/>
                <a:cs typeface="Times New Roman" panose="02020603050405020304" pitchFamily="18" charset="0"/>
              </a:rPr>
              <a:t>(Uzun ve diğerleri 2007). </a:t>
            </a:r>
            <a:r>
              <a:rPr lang="tr-TR" sz="2400" dirty="0">
                <a:latin typeface="Times New Roman" panose="02020603050405020304" pitchFamily="18" charset="0"/>
                <a:cs typeface="Times New Roman" panose="02020603050405020304" pitchFamily="18" charset="0"/>
              </a:rPr>
              <a:t>Bunlar;</a:t>
            </a:r>
          </a:p>
          <a:p>
            <a:pPr algn="just">
              <a:lnSpc>
                <a:spcPct val="150000"/>
              </a:lnSpc>
            </a:pPr>
            <a:r>
              <a:rPr lang="tr-TR" sz="2400" b="1" i="1"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 Zaman darlığı</a:t>
            </a:r>
          </a:p>
          <a:p>
            <a:pPr algn="just">
              <a:lnSpc>
                <a:spcPct val="150000"/>
              </a:lnSpc>
            </a:pPr>
            <a:r>
              <a:rPr lang="tr-TR" sz="2400" dirty="0">
                <a:latin typeface="Times New Roman" panose="02020603050405020304" pitchFamily="18" charset="0"/>
                <a:cs typeface="Times New Roman" panose="02020603050405020304" pitchFamily="18" charset="0"/>
              </a:rPr>
              <a:t>	• Dersten geçmenin mutlaka not almaya bağlı olması</a:t>
            </a:r>
          </a:p>
          <a:p>
            <a:pPr algn="just">
              <a:lnSpc>
                <a:spcPct val="150000"/>
              </a:lnSpc>
            </a:pPr>
            <a:r>
              <a:rPr lang="tr-TR" sz="2400" dirty="0">
                <a:latin typeface="Times New Roman" panose="02020603050405020304" pitchFamily="18" charset="0"/>
                <a:cs typeface="Times New Roman" panose="02020603050405020304" pitchFamily="18" charset="0"/>
              </a:rPr>
              <a:t>	• Öğrencilerin ödev ve ders hakkında yetersiz bilgilendirilmeleri</a:t>
            </a:r>
          </a:p>
          <a:p>
            <a:pPr algn="just">
              <a:lnSpc>
                <a:spcPct val="150000"/>
              </a:lnSpc>
            </a:pPr>
            <a:r>
              <a:rPr lang="tr-TR" sz="2400" dirty="0">
                <a:latin typeface="Times New Roman" panose="02020603050405020304" pitchFamily="18" charset="0"/>
                <a:cs typeface="Times New Roman" panose="02020603050405020304" pitchFamily="18" charset="0"/>
              </a:rPr>
              <a:t>	• Dersin önemsenmemesi veya sevilmemesi</a:t>
            </a:r>
          </a:p>
          <a:p>
            <a:pPr algn="just">
              <a:lnSpc>
                <a:spcPct val="150000"/>
              </a:lnSpc>
            </a:pPr>
            <a:r>
              <a:rPr lang="tr-TR" sz="2400" dirty="0">
                <a:latin typeface="Times New Roman" panose="02020603050405020304" pitchFamily="18" charset="0"/>
                <a:cs typeface="Times New Roman" panose="02020603050405020304" pitchFamily="18" charset="0"/>
              </a:rPr>
              <a:t>	• İntihalin tam olarak neleri kapsadığının bilinmemesi olarak sıralanmaktadır.</a:t>
            </a:r>
            <a:endParaRPr lang="tr-TR" sz="2400" b="1" i="1"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p:txBody>
      </p:sp>
      <p:sp>
        <p:nvSpPr>
          <p:cNvPr id="12" name="Rectangle 11"/>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040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368283" y="3764647"/>
            <a:ext cx="10512834" cy="240065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 </a:t>
            </a:r>
            <a:r>
              <a:rPr lang="tr-TR" sz="2800" b="1" dirty="0">
                <a:latin typeface="Times New Roman" panose="02020603050405020304" pitchFamily="18" charset="0"/>
                <a:cs typeface="Times New Roman" panose="02020603050405020304" pitchFamily="18" charset="0"/>
              </a:rPr>
              <a:t>Hinchliffe (1998) </a:t>
            </a:r>
            <a:r>
              <a:rPr lang="tr-TR" sz="2400" dirty="0">
                <a:latin typeface="Times New Roman" panose="02020603050405020304" pitchFamily="18" charset="0"/>
                <a:cs typeface="Times New Roman" panose="02020603050405020304" pitchFamily="18" charset="0"/>
              </a:rPr>
              <a:t>Öğrencilerin intihal yapmasını engellemenin en kolay yolunun akademisyenlerin derslerde intihalin hem tanımı hem de bu konudaki düşünce ve yaptırımlar üzerine konuşması olduğunu öne sürmektedir</a:t>
            </a:r>
            <a:r>
              <a:rPr lang="tr-TR"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 xmlns:a16="http://schemas.microsoft.com/office/drawing/2014/main" id="{02BE49B1-39FC-4E81-BF33-9D209DFF30F8}"/>
              </a:ext>
            </a:extLst>
          </p:cNvPr>
          <p:cNvSpPr/>
          <p:nvPr/>
        </p:nvSpPr>
        <p:spPr>
          <a:xfrm>
            <a:off x="1163364" y="1637189"/>
            <a:ext cx="11028636" cy="113396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Araştırmalar öğrencilerin “kes” “yapıştır” türü davranışları intihal olarak görmediğini göstermektedir.</a:t>
            </a:r>
          </a:p>
        </p:txBody>
      </p:sp>
      <p:sp>
        <p:nvSpPr>
          <p:cNvPr id="3" name="Rectangle 2"/>
          <p:cNvSpPr/>
          <p:nvPr/>
        </p:nvSpPr>
        <p:spPr>
          <a:xfrm>
            <a:off x="1452377" y="2794952"/>
            <a:ext cx="10344646" cy="553998"/>
          </a:xfrm>
          <a:prstGeom prst="rect">
            <a:avLst/>
          </a:prstGeom>
        </p:spPr>
        <p:txBody>
          <a:bodyPr wrap="square">
            <a:spAutoFit/>
          </a:bodyPr>
          <a:lstStyle/>
          <a:p>
            <a:pPr algn="just">
              <a:lnSpc>
                <a:spcPct val="150000"/>
              </a:lnSpc>
            </a:pPr>
            <a:r>
              <a:rPr lang="tr-TR" sz="2000" b="1" dirty="0">
                <a:latin typeface="Times New Roman" panose="02020603050405020304" pitchFamily="18" charset="0"/>
                <a:cs typeface="Times New Roman" panose="02020603050405020304" pitchFamily="18" charset="0"/>
              </a:rPr>
              <a:t>Bu durum karşısında ne gibi önlemler alınabileceği sorusu giderek daha çok sorulmaktadır.</a:t>
            </a:r>
          </a:p>
        </p:txBody>
      </p:sp>
      <p:sp>
        <p:nvSpPr>
          <p:cNvPr id="12" name="Rectangle 11"/>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04977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199457" y="1772816"/>
            <a:ext cx="10850610" cy="2195794"/>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Ayrıca akademisyenlerin teknolojik gelişmeleri takip ederek, bilimsel hırsızlığı tesbit eden yazılımlardan, veri tabanlarından haberdar olması ve eğitimde bu servislerden faydalanmaları önerilmektedir</a:t>
            </a:r>
            <a:r>
              <a:rPr lang="tr-TR" sz="2400" dirty="0" smtClean="0">
                <a:latin typeface="Times New Roman" panose="02020603050405020304" pitchFamily="18" charset="0"/>
                <a:cs typeface="Times New Roman" panose="02020603050405020304" pitchFamily="18" charset="0"/>
              </a:rPr>
              <a:t>.</a:t>
            </a:r>
            <a:endParaRPr lang="tr-TR" sz="2400" b="1" i="1" dirty="0">
              <a:latin typeface="Times New Roman" panose="02020603050405020304" pitchFamily="18" charset="0"/>
              <a:cs typeface="Times New Roman" panose="02020603050405020304" pitchFamily="18" charset="0"/>
            </a:endParaRPr>
          </a:p>
        </p:txBody>
      </p:sp>
      <p:sp>
        <p:nvSpPr>
          <p:cNvPr id="12" name="Rectangle 11"/>
          <p:cNvSpPr/>
          <p:nvPr/>
        </p:nvSpPr>
        <p:spPr>
          <a:xfrm>
            <a:off x="551384" y="772915"/>
            <a:ext cx="11089232" cy="830997"/>
          </a:xfrm>
          <a:prstGeom prst="rect">
            <a:avLst/>
          </a:prstGeom>
        </p:spPr>
        <p:txBody>
          <a:bodyPr wrap="square">
            <a:spAutoFit/>
          </a:bodyPr>
          <a:lstStyle/>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Araştırma sürecinde etik dışı davranışlar ve etik ihlaller,</a:t>
            </a:r>
          </a:p>
          <a:p>
            <a:pPr algn="ctr"/>
            <a:r>
              <a:rPr lang="tr-TR"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Etik Dışı Davranışların nedenleri</a:t>
            </a:r>
            <a:endParaRPr lang="en-US" sz="24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46123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Rectangle 9">
            <a:extLst>
              <a:ext uri="{FF2B5EF4-FFF2-40B4-BE49-F238E27FC236}">
                <a16:creationId xmlns="" xmlns:a16="http://schemas.microsoft.com/office/drawing/2014/main" id="{BDEE2986-B116-4C6E-810A-95068B76B3DF}"/>
              </a:ext>
            </a:extLst>
          </p:cNvPr>
          <p:cNvSpPr/>
          <p:nvPr/>
        </p:nvSpPr>
        <p:spPr>
          <a:xfrm>
            <a:off x="1127448" y="1731674"/>
            <a:ext cx="10382051" cy="4893647"/>
          </a:xfrm>
          <a:prstGeom prst="rect">
            <a:avLst/>
          </a:prstGeom>
        </p:spPr>
        <p:txBody>
          <a:bodyPr wrap="square">
            <a:spAutoFit/>
          </a:bodyPr>
          <a:lstStyle/>
          <a:p>
            <a:r>
              <a:rPr lang="tr-TR" sz="2400" dirty="0">
                <a:latin typeface="Times New Roman" panose="02020603050405020304" pitchFamily="18" charset="0"/>
                <a:cs typeface="Times New Roman" panose="02020603050405020304" pitchFamily="18" charset="0"/>
              </a:rPr>
              <a:t>İnternet üzerinden gerçekleştirilen etik ihlalleri ayrıca tanımlanmakta ve gruplandırılmaktadır.</a:t>
            </a:r>
          </a:p>
          <a:p>
            <a:r>
              <a:rPr lang="tr-TR" sz="2400" dirty="0">
                <a:latin typeface="Times New Roman" panose="02020603050405020304" pitchFamily="18" charset="0"/>
                <a:cs typeface="Times New Roman" panose="02020603050405020304" pitchFamily="18" charset="0"/>
              </a:rPr>
              <a:t>bu etik dışı davranışları şu beş başlık altında toplanmaktadır </a:t>
            </a:r>
            <a:r>
              <a:rPr lang="tr-TR" sz="2400" b="1" dirty="0">
                <a:latin typeface="Times New Roman" panose="02020603050405020304" pitchFamily="18" charset="0"/>
                <a:cs typeface="Times New Roman" panose="02020603050405020304" pitchFamily="18" charset="0"/>
              </a:rPr>
              <a:t>(Akbulut ve diğerleri, 2007).</a:t>
            </a:r>
            <a:r>
              <a:rPr lang="tr-TR"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tr-TR" sz="2400" b="1" dirty="0" smtClean="0">
                <a:latin typeface="Times New Roman" panose="02020603050405020304" pitchFamily="18" charset="0"/>
                <a:cs typeface="Times New Roman" panose="02020603050405020304" pitchFamily="18" charset="0"/>
              </a:rPr>
              <a:t>Hilekarlık </a:t>
            </a:r>
            <a:r>
              <a:rPr lang="tr-TR" sz="2400" dirty="0">
                <a:latin typeface="Times New Roman" panose="02020603050405020304" pitchFamily="18" charset="0"/>
                <a:cs typeface="Times New Roman" panose="02020603050405020304" pitchFamily="18" charset="0"/>
              </a:rPr>
              <a:t>(başka araştırmacıların akademik çalışmalarının internet üzerinden sabote edilmesi; yazıya katkısı olmayanların adının yazar olarak eklenmesi; kasten yanlış atıf verilmesi; başkalarının araştırmalarının sahiplenilmesi</a:t>
            </a:r>
            <a:r>
              <a:rPr lang="tr-TR"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İntihal</a:t>
            </a:r>
            <a:r>
              <a:rPr lang="tr-TR" sz="2400" dirty="0">
                <a:latin typeface="Times New Roman" panose="02020603050405020304" pitchFamily="18" charset="0"/>
                <a:cs typeface="Times New Roman" panose="02020603050405020304" pitchFamily="18" charset="0"/>
              </a:rPr>
              <a:t> (İnternet’teki bir çalışmanın tamamının veya önemli kısımlarının yazar adı belirtilmeden kullanılması;</a:t>
            </a:r>
            <a:endParaRPr lang="en-US" sz="24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endParaRPr lang="tr-TR" sz="2400" b="1" dirty="0">
              <a:latin typeface="Bahnschrift" panose="020B0502040204020203" pitchFamily="34" charset="0"/>
            </a:endParaRPr>
          </a:p>
          <a:p>
            <a:pPr marL="342900" indent="-342900">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
        <p:nvSpPr>
          <p:cNvPr id="3" name="Rectangle 2"/>
          <p:cNvSpPr/>
          <p:nvPr/>
        </p:nvSpPr>
        <p:spPr>
          <a:xfrm>
            <a:off x="1919536" y="692696"/>
            <a:ext cx="8352928" cy="830997"/>
          </a:xfrm>
          <a:prstGeom prst="rect">
            <a:avLst/>
          </a:prstGeom>
        </p:spPr>
        <p:txBody>
          <a:bodyPr wrap="square">
            <a:spAutoFit/>
          </a:bodyPr>
          <a:lstStyle/>
          <a:p>
            <a:r>
              <a:rPr lang="tr-TR" sz="2400" b="1" dirty="0">
                <a:latin typeface="Times New Roman" panose="02020603050405020304" pitchFamily="18" charset="0"/>
                <a:cs typeface="Times New Roman" panose="02020603050405020304" pitchFamily="18" charset="0"/>
              </a:rPr>
              <a:t>Araştırma Sürecinde Etik Dışı Davranışlar ve Etik İhlalleri/ İnternetin İntihale Etkisi</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45310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839416" y="1859339"/>
            <a:ext cx="10081120" cy="3970318"/>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Çarpıtma</a:t>
            </a:r>
            <a:r>
              <a:rPr lang="tr-TR" sz="2400" dirty="0">
                <a:latin typeface="Times New Roman" panose="02020603050405020304" pitchFamily="18" charset="0"/>
                <a:cs typeface="Times New Roman" panose="02020603050405020304" pitchFamily="18" charset="0"/>
              </a:rPr>
              <a:t> (İnternetteki bilimsel bilgilerin kişisel yorumlarla manipüle edilmesi</a:t>
            </a:r>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Kurallara uymama </a:t>
            </a:r>
            <a:r>
              <a:rPr lang="tr-TR" sz="2400" dirty="0">
                <a:latin typeface="Times New Roman" panose="02020603050405020304" pitchFamily="18" charset="0"/>
                <a:cs typeface="Times New Roman" panose="02020603050405020304" pitchFamily="18" charset="0"/>
              </a:rPr>
              <a:t>(aynı yazının birden çok yerde kullanılması</a:t>
            </a:r>
            <a:r>
              <a:rPr lang="en-US" sz="2400" dirty="0" smtClean="0">
                <a:latin typeface="Times New Roman" panose="02020603050405020304" pitchFamily="18" charset="0"/>
                <a:cs typeface="Times New Roman" panose="02020603050405020304" pitchFamily="18" charset="0"/>
              </a:rPr>
              <a:t>)</a:t>
            </a:r>
          </a:p>
          <a:p>
            <a:pPr algn="just">
              <a:lnSpc>
                <a:spcPct val="150000"/>
              </a:lnSpc>
            </a:pPr>
            <a:endParaRPr lang="tr-TR" sz="2400" b="1" i="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Resmi olmayan yardım </a:t>
            </a:r>
            <a:r>
              <a:rPr lang="tr-TR" sz="2400" dirty="0">
                <a:latin typeface="Times New Roman" panose="02020603050405020304" pitchFamily="18" charset="0"/>
                <a:cs typeface="Times New Roman" panose="02020603050405020304" pitchFamily="18" charset="0"/>
              </a:rPr>
              <a:t>(İnternet üzerinden yazı satın alınması ya da kiralanması; bireysel yazılar, forumlar, sohbet odaları ya da gruplar yardımıyla hazırlanması; başkalarının yerine yazıların hazırlanması</a:t>
            </a:r>
            <a:r>
              <a:rPr lang="tr-TR" sz="2400" dirty="0" smtClean="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1919536" y="692696"/>
            <a:ext cx="8352928" cy="830997"/>
          </a:xfrm>
          <a:prstGeom prst="rect">
            <a:avLst/>
          </a:prstGeom>
        </p:spPr>
        <p:txBody>
          <a:bodyPr wrap="square">
            <a:spAutoFit/>
          </a:bodyPr>
          <a:lstStyle/>
          <a:p>
            <a:r>
              <a:rPr lang="tr-TR" sz="2400" b="1" dirty="0">
                <a:latin typeface="Times New Roman" panose="02020603050405020304" pitchFamily="18" charset="0"/>
                <a:cs typeface="Times New Roman" panose="02020603050405020304" pitchFamily="18" charset="0"/>
              </a:rPr>
              <a:t>Araştırma Sürecinde Etik Dışı Davranışlar ve Etik İhlalleri/ İnternetin İntihale Etkisi</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35342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559496" y="1340768"/>
            <a:ext cx="8928992" cy="452431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Bu sunumda özellikle intihalin önlenmesi konusunda var olan uygulamalar dikkate alınarak işin</a:t>
            </a:r>
          </a:p>
          <a:p>
            <a:pPr algn="just">
              <a:lnSpc>
                <a:spcPct val="150000"/>
              </a:lnSpc>
            </a:pPr>
            <a:endParaRPr lang="tr-TR"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Hukuki boyutuna</a:t>
            </a:r>
          </a:p>
          <a:p>
            <a:pPr marL="342900" indent="-342900" algn="just">
              <a:lnSpc>
                <a:spcPct val="150000"/>
              </a:lnSpc>
              <a:buFont typeface="Wingdings" panose="05000000000000000000" pitchFamily="2" charset="2"/>
              <a:buChar char="Ø"/>
            </a:pPr>
            <a:endParaRPr lang="tr-TR" sz="2400" b="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Eğitim boyutuna</a:t>
            </a:r>
          </a:p>
          <a:p>
            <a:pPr marL="342900" indent="-342900" algn="just">
              <a:lnSpc>
                <a:spcPct val="150000"/>
              </a:lnSpc>
              <a:buFont typeface="Wingdings" panose="05000000000000000000" pitchFamily="2" charset="2"/>
              <a:buChar char="Ø"/>
            </a:pPr>
            <a:endParaRPr lang="tr-TR" sz="2400" b="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Teknik </a:t>
            </a:r>
            <a:r>
              <a:rPr lang="tr-TR" sz="2400" b="1" dirty="0" smtClean="0">
                <a:latin typeface="Times New Roman" panose="02020603050405020304" pitchFamily="18" charset="0"/>
                <a:cs typeface="Times New Roman" panose="02020603050405020304" pitchFamily="18" charset="0"/>
              </a:rPr>
              <a:t>boyutuna</a:t>
            </a:r>
            <a:endParaRPr lang="tr-TR" sz="2400" dirty="0">
              <a:latin typeface="Times New Roman" panose="02020603050405020304" pitchFamily="18" charset="0"/>
              <a:cs typeface="Times New Roman" panose="02020603050405020304" pitchFamily="18" charset="0"/>
            </a:endParaRPr>
          </a:p>
        </p:txBody>
      </p:sp>
      <p:sp>
        <p:nvSpPr>
          <p:cNvPr id="3" name="Rectangle 2"/>
          <p:cNvSpPr/>
          <p:nvPr/>
        </p:nvSpPr>
        <p:spPr>
          <a:xfrm>
            <a:off x="1775520" y="755122"/>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43957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055440" y="2337236"/>
            <a:ext cx="10585176" cy="3349956"/>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Etik dışı davranışların ve intihalin önlenmesinde ülkeler yasal yaptırımlar uygulamaktadırlar.</a:t>
            </a:r>
            <a:endParaRPr lang="tr-TR" sz="2400" b="1"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TBMM (</a:t>
            </a:r>
            <a:r>
              <a:rPr lang="en-US" sz="2400" b="1" dirty="0">
                <a:latin typeface="Times New Roman" panose="02020603050405020304" pitchFamily="18" charset="0"/>
                <a:cs typeface="Times New Roman" panose="02020603050405020304" pitchFamily="18" charset="0"/>
              </a:rPr>
              <a:t>TÜRKİYE BÜYÜK MİLLET MECLİSİ</a:t>
            </a:r>
            <a:r>
              <a:rPr lang="tr-TR" sz="2400" b="1" dirty="0">
                <a:latin typeface="Times New Roman" panose="02020603050405020304" pitchFamily="18" charset="0"/>
                <a:cs typeface="Times New Roman" panose="02020603050405020304" pitchFamily="18" charset="0"/>
              </a:rPr>
              <a:t> )  </a:t>
            </a:r>
            <a:r>
              <a:rPr lang="tr-TR" sz="2400" dirty="0">
                <a:latin typeface="Times New Roman" panose="02020603050405020304" pitchFamily="18" charset="0"/>
                <a:cs typeface="Times New Roman" panose="02020603050405020304" pitchFamily="18" charset="0"/>
              </a:rPr>
              <a:t>Adalet Komisyonu tarafından Meclise sunulan temel ceza mevzuatına uyum gösteren yasa tasarısını 07.11.2007 tarihinde benimsemiştir.</a:t>
            </a:r>
          </a:p>
          <a:p>
            <a:pPr algn="just">
              <a:lnSpc>
                <a:spcPct val="150000"/>
              </a:lnSpc>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 xmlns:a16="http://schemas.microsoft.com/office/drawing/2014/main" id="{16CE88DB-99C5-4373-A2CD-51FE69FD4E39}"/>
              </a:ext>
            </a:extLst>
          </p:cNvPr>
          <p:cNvSpPr/>
          <p:nvPr/>
        </p:nvSpPr>
        <p:spPr>
          <a:xfrm>
            <a:off x="1157279" y="1546744"/>
            <a:ext cx="2373598" cy="461665"/>
          </a:xfrm>
          <a:prstGeom prst="rect">
            <a:avLst/>
          </a:prstGeom>
        </p:spPr>
        <p:txBody>
          <a:bodyPr wrap="none">
            <a:spAutoFit/>
          </a:bodyPr>
          <a:lstStyle/>
          <a:p>
            <a:r>
              <a:rPr lang="tr-TR" sz="2400" b="1" dirty="0"/>
              <a:t>Hukuki boyutuna</a:t>
            </a:r>
            <a:endParaRPr lang="en-US" sz="2400"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34721" y="1182151"/>
            <a:ext cx="838199" cy="838199"/>
          </a:xfrm>
          <a:prstGeom prst="rect">
            <a:avLst/>
          </a:prstGeom>
        </p:spPr>
      </p:pic>
      <p:sp>
        <p:nvSpPr>
          <p:cNvPr id="13" name="Rectangle 12"/>
          <p:cNvSpPr/>
          <p:nvPr/>
        </p:nvSpPr>
        <p:spPr>
          <a:xfrm>
            <a:off x="1775520" y="755122"/>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70136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767408" y="1484784"/>
            <a:ext cx="10801200" cy="5078313"/>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Yasaya göre, fikir ve sanat eserleri ile ilgili yeniliklerine göre başkasına ait esere kendi eseri olarak ad koyan kişi 6 aydan 2 yıla kadar hapis veya adli para cezasına mahkum edilir.</a:t>
            </a:r>
            <a:endParaRPr lang="en-US"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Ayrıca Türkiye’de akademik boyuttaki bilimsel hırsızlığa yönelik olarak “Bir başkasının bilimsel eserinin veya çalışmasının tümünü veya bir kısmını kaynak belirtmeden kendi eseri gibi göstermek” </a:t>
            </a:r>
            <a:r>
              <a:rPr lang="tr-TR" sz="2400" i="1" dirty="0">
                <a:latin typeface="Times New Roman" panose="02020603050405020304" pitchFamily="18" charset="0"/>
                <a:cs typeface="Times New Roman" panose="02020603050405020304" pitchFamily="18" charset="0"/>
              </a:rPr>
              <a:t>“</a:t>
            </a:r>
            <a:r>
              <a:rPr lang="tr-TR" sz="2400" dirty="0">
                <a:latin typeface="Times New Roman" panose="02020603050405020304" pitchFamily="18" charset="0"/>
                <a:cs typeface="Times New Roman" panose="02020603050405020304" pitchFamily="18" charset="0"/>
              </a:rPr>
              <a:t>Öğretim</a:t>
            </a:r>
            <a:r>
              <a:rPr lang="tr-TR" sz="2400" i="1"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Üyeleri Disiplin Yönetmeliği</a:t>
            </a:r>
            <a:r>
              <a:rPr lang="tr-TR" sz="2400" i="1" dirty="0">
                <a:latin typeface="Times New Roman" panose="02020603050405020304" pitchFamily="18" charset="0"/>
                <a:cs typeface="Times New Roman" panose="02020603050405020304" pitchFamily="18" charset="0"/>
              </a:rPr>
              <a:t>”</a:t>
            </a:r>
            <a:r>
              <a:rPr lang="tr-TR" sz="2400" dirty="0">
                <a:latin typeface="Times New Roman" panose="02020603050405020304" pitchFamily="18" charset="0"/>
                <a:cs typeface="Times New Roman" panose="02020603050405020304" pitchFamily="18" charset="0"/>
              </a:rPr>
              <a:t>nin 11/a-3 maddesi kapsamında üniversiteden uzaklaştırılma nedeni olarak belirtilmektedir </a:t>
            </a:r>
            <a:r>
              <a:rPr lang="tr-TR" sz="2400" b="1" dirty="0">
                <a:latin typeface="Times New Roman" panose="02020603050405020304" pitchFamily="18" charset="0"/>
                <a:cs typeface="Times New Roman" panose="02020603050405020304" pitchFamily="18" charset="0"/>
              </a:rPr>
              <a:t>(Yükseköğretim 1982).</a:t>
            </a:r>
            <a:endParaRPr lang="tr-TR" sz="2400" b="1" i="1"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1775520" y="755122"/>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89929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983432" y="1694850"/>
            <a:ext cx="10992544" cy="5078313"/>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Kansu</a:t>
            </a:r>
            <a:r>
              <a:rPr lang="tr-TR" sz="2400" dirty="0">
                <a:latin typeface="Times New Roman" panose="02020603050405020304" pitchFamily="18" charset="0"/>
                <a:cs typeface="Times New Roman" panose="02020603050405020304" pitchFamily="18" charset="0"/>
              </a:rPr>
              <a:t>, bu konuda verilecek eğitimin prensiplerini şu şekilde gruplandırmaktadır.</a:t>
            </a:r>
          </a:p>
          <a:p>
            <a:pPr marL="457200" indent="-4572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Eğitim kurumlarının mezuniyet öncesi ve sonrası dönemlerde öğrencilere etik kuralları öğretmesi, araştırma becerisi kazandırması.</a:t>
            </a:r>
          </a:p>
          <a:p>
            <a:pPr marL="457200" indent="-4572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Araştırmacıların yeterli danışmanlık alabilmesinin sağlanması.</a:t>
            </a:r>
          </a:p>
          <a:p>
            <a:pPr marL="457200" indent="-4572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Araştırma verilerinin incelemeye hazır, düzenli ve eksizsiz tutulmasının öğretilmesi;</a:t>
            </a:r>
          </a:p>
          <a:p>
            <a:pPr marL="457200" indent="-4572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Veri analizleri ve istatistiksel hesaplar konusunda danışmanlık verilmesi, istatistik konusunda eğitim verilmesi.</a:t>
            </a:r>
            <a:endParaRPr lang="tr-TR" sz="2400" b="1" i="1" dirty="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Yayın öncesi denetimin sağlanması, atıfların kontrolü.</a:t>
            </a:r>
          </a:p>
          <a:p>
            <a:pPr marL="285750" indent="-285750" algn="just">
              <a:lnSpc>
                <a:spcPct val="150000"/>
              </a:lnSpc>
              <a:buFont typeface="Wingdings" panose="05000000000000000000" pitchFamily="2" charset="2"/>
              <a:buChar char="Ø"/>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 xmlns:a16="http://schemas.microsoft.com/office/drawing/2014/main" id="{F4E0AC85-6114-4066-8823-367B17F5453C}"/>
              </a:ext>
            </a:extLst>
          </p:cNvPr>
          <p:cNvSpPr/>
          <p:nvPr/>
        </p:nvSpPr>
        <p:spPr>
          <a:xfrm>
            <a:off x="983432" y="1233185"/>
            <a:ext cx="2678405" cy="461665"/>
          </a:xfrm>
          <a:prstGeom prst="rect">
            <a:avLst/>
          </a:prstGeom>
        </p:spPr>
        <p:txBody>
          <a:bodyPr wrap="square">
            <a:spAutoFit/>
          </a:bodyPr>
          <a:lstStyle/>
          <a:p>
            <a:r>
              <a:rPr lang="en-US" sz="2400" b="1" dirty="0">
                <a:latin typeface="Bahnschrift" panose="020B0502040204020203" pitchFamily="34" charset="0"/>
              </a:rPr>
              <a:t>E</a:t>
            </a:r>
            <a:r>
              <a:rPr lang="tr-TR" sz="2400" b="1" dirty="0">
                <a:latin typeface="Bahnschrift" panose="020B0502040204020203" pitchFamily="34" charset="0"/>
              </a:rPr>
              <a:t>ğitim boyutuna</a:t>
            </a:r>
            <a:endParaRPr lang="en-US" sz="2400" dirty="0">
              <a:latin typeface="Bahnschrift" panose="020B0502040204020203" pitchFamily="34"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2712" y="4797152"/>
            <a:ext cx="2259288" cy="1843579"/>
          </a:xfrm>
          <a:prstGeom prst="rect">
            <a:avLst/>
          </a:prstGeom>
        </p:spPr>
      </p:pic>
      <p:sp>
        <p:nvSpPr>
          <p:cNvPr id="13" name="Rectangle 12"/>
          <p:cNvSpPr/>
          <p:nvPr/>
        </p:nvSpPr>
        <p:spPr>
          <a:xfrm>
            <a:off x="1775520" y="755122"/>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54454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623392" y="1847944"/>
            <a:ext cx="11568608" cy="4647426"/>
          </a:xfrm>
          <a:prstGeom prst="rect">
            <a:avLst/>
          </a:prstGeom>
        </p:spPr>
        <p:txBody>
          <a:bodyPr wrap="square">
            <a:spAutoFit/>
          </a:bodyPr>
          <a:lstStyle/>
          <a:p>
            <a:pPr>
              <a:lnSpc>
                <a:spcPct val="150000"/>
              </a:lnSpc>
            </a:pPr>
            <a:r>
              <a:rPr lang="tr-TR" sz="2400" dirty="0">
                <a:latin typeface="Times New Roman" panose="02020603050405020304" pitchFamily="18" charset="0"/>
                <a:cs typeface="Times New Roman" panose="02020603050405020304" pitchFamily="18" charset="0"/>
              </a:rPr>
              <a:t>İnternet üzerinden intihalin ortaya çıkarılması konusunda pek çok web sitesinden bilgi bulunabileceği gibi, önlenmesi amacıyla hazırlanmış yazılımlar da vardır. Bunları şu şekilde sıralamak mümkündür.</a:t>
            </a:r>
          </a:p>
          <a:p>
            <a:r>
              <a:rPr lang="tr-TR" sz="20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ArticleChecker: </a:t>
            </a:r>
            <a:r>
              <a:rPr lang="tr-TR" sz="2400" dirty="0" smtClean="0">
                <a:solidFill>
                  <a:srgbClr val="C00000"/>
                </a:solidFill>
                <a:latin typeface="Times New Roman" panose="02020603050405020304" pitchFamily="18" charset="0"/>
                <a:cs typeface="Times New Roman" panose="02020603050405020304" pitchFamily="18" charset="0"/>
              </a:rPr>
              <a:t>www.articlechecker.com</a:t>
            </a:r>
          </a:p>
          <a:p>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CopyCatch: </a:t>
            </a:r>
            <a:r>
              <a:rPr lang="tr-TR" sz="2400" dirty="0" smtClean="0">
                <a:solidFill>
                  <a:srgbClr val="C00000"/>
                </a:solidFill>
                <a:latin typeface="Times New Roman" panose="02020603050405020304" pitchFamily="18" charset="0"/>
                <a:cs typeface="Times New Roman" panose="02020603050405020304" pitchFamily="18" charset="0"/>
              </a:rPr>
              <a:t>www.copycatchgold.com</a:t>
            </a:r>
          </a:p>
          <a:p>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CopyCatch Gold </a:t>
            </a:r>
            <a:r>
              <a:rPr lang="tr-TR" sz="2400" dirty="0">
                <a:solidFill>
                  <a:srgbClr val="C00000"/>
                </a:solidFill>
                <a:latin typeface="Times New Roman" panose="02020603050405020304" pitchFamily="18" charset="0"/>
                <a:cs typeface="Times New Roman" panose="02020603050405020304" pitchFamily="18" charset="0"/>
              </a:rPr>
              <a:t>http://copycatch.freeserve.co.uk</a:t>
            </a:r>
          </a:p>
          <a:p>
            <a:endParaRPr lang="tr-TR" sz="2400"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 CatchItFirst: </a:t>
            </a:r>
            <a:r>
              <a:rPr lang="tr-TR" sz="2400" dirty="0">
                <a:solidFill>
                  <a:srgbClr val="C00000"/>
                </a:solidFill>
                <a:latin typeface="Times New Roman" panose="02020603050405020304" pitchFamily="18" charset="0"/>
                <a:cs typeface="Times New Roman" panose="02020603050405020304" pitchFamily="18" charset="0"/>
              </a:rPr>
              <a:t>http://www.catchitfi rst.com</a:t>
            </a:r>
          </a:p>
          <a:p>
            <a:endParaRPr lang="tr-TR" sz="20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DAF4F1DF-E136-4968-8647-0172DBD1F5AA}"/>
              </a:ext>
            </a:extLst>
          </p:cNvPr>
          <p:cNvSpPr/>
          <p:nvPr/>
        </p:nvSpPr>
        <p:spPr>
          <a:xfrm>
            <a:off x="767408" y="1485314"/>
            <a:ext cx="2376264" cy="461665"/>
          </a:xfrm>
          <a:prstGeom prst="rect">
            <a:avLst/>
          </a:prstGeom>
        </p:spPr>
        <p:txBody>
          <a:bodyPr wrap="square">
            <a:spAutoFit/>
          </a:bodyPr>
          <a:lstStyle/>
          <a:p>
            <a:r>
              <a:rPr lang="tr-TR" sz="2400" b="1" dirty="0">
                <a:latin typeface="Bahnschrift" panose="020B0502040204020203" pitchFamily="34" charset="0"/>
                <a:cs typeface="Arial" panose="020B0604020202020204" pitchFamily="34" charset="0"/>
              </a:rPr>
              <a:t>Teknik Boyutu</a:t>
            </a:r>
            <a:endParaRPr lang="en-US" sz="2400" b="1" dirty="0">
              <a:latin typeface="Bahnschrift" panose="020B0502040204020203" pitchFamily="34"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2078" y="3262385"/>
            <a:ext cx="1386340" cy="1360924"/>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2854" y="4605757"/>
            <a:ext cx="1095770" cy="1095770"/>
          </a:xfrm>
          <a:prstGeom prst="rect">
            <a:avLst/>
          </a:prstGeom>
          <a:noFill/>
          <a:effectLst>
            <a:glow>
              <a:schemeClr val="accent1"/>
            </a:glow>
            <a:outerShdw blurRad="749300" dist="50800" dir="5400000" sx="1000" sy="1000" algn="ctr" rotWithShape="0">
              <a:srgbClr val="000000">
                <a:alpha val="0"/>
              </a:srgbClr>
            </a:outerShdw>
            <a:reflection stA="2000" endPos="0" dist="50800" dir="5400000" sy="-100000" algn="bl" rotWithShape="0"/>
          </a:effectLst>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54085" y="4837808"/>
            <a:ext cx="1251163" cy="1245950"/>
          </a:xfrm>
          <a:prstGeom prst="rect">
            <a:avLst/>
          </a:prstGeom>
          <a:effectLst>
            <a:outerShdw blurRad="50800" dist="50800" dir="5400000" algn="ctr" rotWithShape="0">
              <a:srgbClr val="000000">
                <a:alpha val="0"/>
              </a:srgbClr>
            </a:outerShdw>
          </a:effectLst>
        </p:spPr>
      </p:pic>
      <p:sp>
        <p:nvSpPr>
          <p:cNvPr id="15"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ectangle 15"/>
          <p:cNvSpPr/>
          <p:nvPr/>
        </p:nvSpPr>
        <p:spPr>
          <a:xfrm>
            <a:off x="1775520" y="755122"/>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98421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598712" y="1595021"/>
            <a:ext cx="11593288" cy="5262979"/>
          </a:xfrm>
          <a:prstGeom prst="rect">
            <a:avLst/>
          </a:prstGeom>
        </p:spPr>
        <p:txBody>
          <a:bodyPr wrap="square">
            <a:spAutoFit/>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 CodeMatch (incorporated in CodeSuite): </a:t>
            </a:r>
            <a:r>
              <a:rPr lang="en-US" sz="2400" dirty="0">
                <a:solidFill>
                  <a:srgbClr val="C00000"/>
                </a:solidFill>
                <a:latin typeface="Times New Roman" panose="02020603050405020304" pitchFamily="18" charset="0"/>
                <a:cs typeface="Times New Roman" panose="02020603050405020304" pitchFamily="18" charset="0"/>
              </a:rPr>
              <a:t>www.ZeidmanConsulting.com</a:t>
            </a:r>
            <a:endParaRPr lang="tr-TR" sz="2400" dirty="0">
              <a:solidFill>
                <a:srgbClr val="C00000"/>
              </a:solidFill>
              <a:latin typeface="Times New Roman" panose="02020603050405020304" pitchFamily="18"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a:p>
            <a:r>
              <a:rPr lang="tr-TR" sz="2400" dirty="0">
                <a:latin typeface="Times New Roman" panose="02020603050405020304" pitchFamily="18" charset="0"/>
                <a:cs typeface="Times New Roman" panose="02020603050405020304" pitchFamily="18" charset="0"/>
              </a:rPr>
              <a:t>• WCopyFind: </a:t>
            </a:r>
            <a:r>
              <a:rPr lang="tr-TR" sz="2400" dirty="0">
                <a:solidFill>
                  <a:srgbClr val="C00000"/>
                </a:solidFill>
                <a:latin typeface="Times New Roman" panose="02020603050405020304" pitchFamily="18" charset="0"/>
                <a:cs typeface="Times New Roman" panose="02020603050405020304" pitchFamily="18" charset="0"/>
              </a:rPr>
              <a:t>http://plagiarism.phsy.virginia.edu</a:t>
            </a:r>
          </a:p>
          <a:p>
            <a:pPr algn="just"/>
            <a:endParaRPr lang="en-US" sz="2400" dirty="0" smtClean="0">
              <a:latin typeface="Times New Roman" panose="02020603050405020304" pitchFamily="18" charset="0"/>
              <a:cs typeface="Times New Roman" panose="02020603050405020304" pitchFamily="18" charset="0"/>
            </a:endParaRPr>
          </a:p>
          <a:p>
            <a:pPr algn="just"/>
            <a:r>
              <a:rPr lang="tr-TR" sz="2400" dirty="0" smtClean="0">
                <a:latin typeface="Times New Roman" panose="02020603050405020304" pitchFamily="18" charset="0"/>
                <a:cs typeface="Times New Roman" panose="02020603050405020304" pitchFamily="18" charset="0"/>
              </a:rPr>
              <a:t>Copyscape</a:t>
            </a:r>
            <a:r>
              <a:rPr lang="tr-TR" sz="2400" dirty="0">
                <a:latin typeface="Times New Roman" panose="02020603050405020304" pitchFamily="18" charset="0"/>
                <a:cs typeface="Times New Roman" panose="02020603050405020304" pitchFamily="18" charset="0"/>
              </a:rPr>
              <a:t>: </a:t>
            </a:r>
            <a:r>
              <a:rPr lang="tr-TR" sz="2400" dirty="0">
                <a:solidFill>
                  <a:srgbClr val="C00000"/>
                </a:solidFill>
                <a:latin typeface="Times New Roman" panose="02020603050405020304" pitchFamily="18" charset="0"/>
                <a:cs typeface="Times New Roman" panose="02020603050405020304" pitchFamily="18" charset="0"/>
              </a:rPr>
              <a:t>www.copyscape.com</a:t>
            </a: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 EVE Essay Verifi cation Engine </a:t>
            </a:r>
            <a:r>
              <a:rPr lang="tr-TR" sz="2400" dirty="0">
                <a:solidFill>
                  <a:srgbClr val="C00000"/>
                </a:solidFill>
                <a:latin typeface="Times New Roman" panose="02020603050405020304" pitchFamily="18" charset="0"/>
                <a:cs typeface="Times New Roman" panose="02020603050405020304" pitchFamily="18" charset="0"/>
              </a:rPr>
              <a:t>http://canexus.com/eve/</a:t>
            </a: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 Glatt Plagiarism Sevices </a:t>
            </a:r>
            <a:r>
              <a:rPr lang="tr-TR" sz="2400" dirty="0">
                <a:solidFill>
                  <a:srgbClr val="C00000"/>
                </a:solidFill>
                <a:latin typeface="Times New Roman" panose="02020603050405020304" pitchFamily="18" charset="0"/>
                <a:cs typeface="Times New Roman" panose="02020603050405020304" pitchFamily="18" charset="0"/>
              </a:rPr>
              <a:t>http://www.plagiarism.com</a:t>
            </a: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 Learning Center </a:t>
            </a:r>
            <a:r>
              <a:rPr lang="tr-TR" sz="2400" dirty="0">
                <a:solidFill>
                  <a:srgbClr val="C00000"/>
                </a:solidFill>
                <a:latin typeface="Times New Roman" panose="02020603050405020304" pitchFamily="18" charset="0"/>
                <a:cs typeface="Times New Roman" panose="02020603050405020304" pitchFamily="18" charset="0"/>
              </a:rPr>
              <a:t>http://www.plagiarism.org</a:t>
            </a:r>
          </a:p>
          <a:p>
            <a:pPr algn="just"/>
            <a:endParaRPr lang="tr-TR" sz="2400" dirty="0">
              <a:latin typeface="Times New Roman" panose="02020603050405020304" pitchFamily="18" charset="0"/>
              <a:cs typeface="Times New Roman" panose="02020603050405020304" pitchFamily="18" charset="0"/>
            </a:endParaRPr>
          </a:p>
          <a:p>
            <a:pPr algn="just"/>
            <a:endParaRPr lang="tr-TR" sz="2400" i="1" dirty="0">
              <a:solidFill>
                <a:srgbClr val="C00000"/>
              </a:solidFill>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2078" y="3262385"/>
            <a:ext cx="1386340" cy="1360924"/>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2854" y="4605757"/>
            <a:ext cx="1095770" cy="1095770"/>
          </a:xfrm>
          <a:prstGeom prst="rect">
            <a:avLst/>
          </a:prstGeom>
          <a:noFill/>
          <a:effectLst>
            <a:glow>
              <a:schemeClr val="accent1"/>
            </a:glow>
            <a:outerShdw blurRad="749300" dist="50800" dir="5400000" sx="1000" sy="1000" algn="ctr" rotWithShape="0">
              <a:srgbClr val="000000">
                <a:alpha val="0"/>
              </a:srgbClr>
            </a:outerShdw>
            <a:reflection stA="2000" endPos="0" dist="50800" dir="5400000" sy="-100000" algn="bl" rotWithShape="0"/>
          </a:effectLst>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54085" y="4837808"/>
            <a:ext cx="1251163" cy="1245950"/>
          </a:xfrm>
          <a:prstGeom prst="rect">
            <a:avLst/>
          </a:prstGeom>
          <a:effectLst>
            <a:outerShdw blurRad="50800" dist="50800" dir="5400000" algn="ctr" rotWithShape="0">
              <a:srgbClr val="000000">
                <a:alpha val="0"/>
              </a:srgbClr>
            </a:outerShdw>
          </a:effectLst>
        </p:spPr>
      </p:pic>
      <p:sp>
        <p:nvSpPr>
          <p:cNvPr id="17"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Rectangle 17"/>
          <p:cNvSpPr/>
          <p:nvPr/>
        </p:nvSpPr>
        <p:spPr>
          <a:xfrm>
            <a:off x="1271464" y="894863"/>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50174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1073354" y="1958530"/>
            <a:ext cx="8928992" cy="4524315"/>
          </a:xfrm>
          <a:prstGeom prst="rect">
            <a:avLst/>
          </a:prstGeom>
        </p:spPr>
        <p:txBody>
          <a:bodyPr wrap="square">
            <a:spAutoFit/>
          </a:bodyPr>
          <a:lstStyle/>
          <a:p>
            <a:pPr algn="just"/>
            <a:r>
              <a:rPr lang="tr-TR" sz="2400" dirty="0">
                <a:latin typeface="Times New Roman" panose="02020603050405020304" pitchFamily="18" charset="0"/>
                <a:cs typeface="Times New Roman" panose="02020603050405020304" pitchFamily="18" charset="0"/>
              </a:rPr>
              <a:t>iThenticate: http://www.ithenticate.comJplag: </a:t>
            </a:r>
            <a:r>
              <a:rPr lang="tr-TR" sz="2400" dirty="0">
                <a:solidFill>
                  <a:srgbClr val="C00000"/>
                </a:solidFill>
                <a:latin typeface="Times New Roman" panose="02020603050405020304" pitchFamily="18" charset="0"/>
                <a:cs typeface="Times New Roman" panose="02020603050405020304" pitchFamily="18" charset="0"/>
              </a:rPr>
              <a:t>www.jplag.de</a:t>
            </a: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 MyDropBox: </a:t>
            </a:r>
            <a:r>
              <a:rPr lang="tr-TR" sz="2400" dirty="0">
                <a:solidFill>
                  <a:srgbClr val="C00000"/>
                </a:solidFill>
                <a:latin typeface="Times New Roman" panose="02020603050405020304" pitchFamily="18" charset="0"/>
                <a:cs typeface="Times New Roman" panose="02020603050405020304" pitchFamily="18" charset="0"/>
              </a:rPr>
              <a:t>www.mydropbox.com</a:t>
            </a: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 Plagiarism.com: </a:t>
            </a:r>
            <a:r>
              <a:rPr lang="tr-TR" sz="2400" dirty="0">
                <a:solidFill>
                  <a:srgbClr val="C00000"/>
                </a:solidFill>
                <a:latin typeface="Times New Roman" panose="02020603050405020304" pitchFamily="18" charset="0"/>
                <a:cs typeface="Times New Roman" panose="02020603050405020304" pitchFamily="18" charset="0"/>
              </a:rPr>
              <a:t>www.plagiarism.com</a:t>
            </a:r>
          </a:p>
          <a:p>
            <a:pPr algn="just"/>
            <a:endParaRPr lang="tr-TR" sz="2400" dirty="0">
              <a:latin typeface="Times New Roman" panose="02020603050405020304" pitchFamily="18" charset="0"/>
              <a:cs typeface="Times New Roman" panose="02020603050405020304" pitchFamily="18" charset="0"/>
            </a:endParaRPr>
          </a:p>
          <a:p>
            <a:pPr algn="just"/>
            <a:r>
              <a:rPr lang="tr-TR" sz="2400" b="1" dirty="0">
                <a:latin typeface="Times New Roman" panose="02020603050405020304" pitchFamily="18" charset="0"/>
                <a:cs typeface="Times New Roman" panose="02020603050405020304" pitchFamily="18" charset="0"/>
              </a:rPr>
              <a:t>• Turnitin: </a:t>
            </a:r>
            <a:r>
              <a:rPr lang="tr-TR" sz="2400" b="1" dirty="0" smtClean="0">
                <a:solidFill>
                  <a:srgbClr val="C00000"/>
                </a:solidFill>
                <a:latin typeface="Times New Roman" panose="02020603050405020304" pitchFamily="18" charset="0"/>
                <a:cs typeface="Times New Roman" panose="02020603050405020304" pitchFamily="18" charset="0"/>
                <a:hlinkClick r:id="rId2"/>
              </a:rPr>
              <a:t>www.turnitin.com</a:t>
            </a:r>
            <a:endParaRPr lang="en-US" sz="2400" b="1" dirty="0" smtClean="0">
              <a:solidFill>
                <a:srgbClr val="C00000"/>
              </a:solidFill>
              <a:latin typeface="Times New Roman" panose="02020603050405020304" pitchFamily="18" charset="0"/>
              <a:cs typeface="Times New Roman" panose="02020603050405020304" pitchFamily="18" charset="0"/>
            </a:endParaRP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 Word CHECK </a:t>
            </a:r>
            <a:r>
              <a:rPr lang="tr-TR" sz="2400" dirty="0">
                <a:solidFill>
                  <a:srgbClr val="C00000"/>
                </a:solidFill>
                <a:latin typeface="Times New Roman" panose="02020603050405020304" pitchFamily="18" charset="0"/>
                <a:cs typeface="Times New Roman" panose="02020603050405020304" pitchFamily="18" charset="0"/>
                <a:hlinkClick r:id="rId3"/>
              </a:rPr>
              <a:t>http://wordchecksystem.com</a:t>
            </a:r>
            <a:endParaRPr lang="en-US" sz="2400" dirty="0">
              <a:solidFill>
                <a:srgbClr val="C00000"/>
              </a:solidFill>
              <a:latin typeface="Times New Roman" panose="02020603050405020304" pitchFamily="18" charset="0"/>
              <a:cs typeface="Times New Roman" panose="02020603050405020304" pitchFamily="18" charset="0"/>
            </a:endParaRPr>
          </a:p>
          <a:p>
            <a:pPr algn="just">
              <a:lnSpc>
                <a:spcPct val="150000"/>
              </a:lnSpc>
            </a:pPr>
            <a:endParaRPr lang="en-US" sz="2400" dirty="0" smtClean="0">
              <a:latin typeface="Times New Roman" panose="02020603050405020304" pitchFamily="18" charset="0"/>
              <a:cs typeface="Times New Roman" panose="02020603050405020304" pitchFamily="18" charset="0"/>
            </a:endParaRPr>
          </a:p>
          <a:p>
            <a:pPr algn="just">
              <a:lnSpc>
                <a:spcPct val="150000"/>
              </a:lnSpc>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2078" y="3262385"/>
            <a:ext cx="1386340" cy="1360924"/>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2854" y="4605757"/>
            <a:ext cx="1095770" cy="1095770"/>
          </a:xfrm>
          <a:prstGeom prst="rect">
            <a:avLst/>
          </a:prstGeom>
          <a:noFill/>
          <a:effectLst>
            <a:glow>
              <a:schemeClr val="accent1"/>
            </a:glow>
            <a:outerShdw blurRad="749300" dist="50800" dir="5400000" sx="1000" sy="1000" algn="ctr" rotWithShape="0">
              <a:srgbClr val="000000">
                <a:alpha val="0"/>
              </a:srgbClr>
            </a:outerShdw>
            <a:reflection stA="2000" endPos="0" dist="50800" dir="5400000" sy="-100000" algn="bl" rotWithShape="0"/>
          </a:effectLst>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54085" y="4837808"/>
            <a:ext cx="1251163" cy="1245950"/>
          </a:xfrm>
          <a:prstGeom prst="rect">
            <a:avLst/>
          </a:prstGeom>
          <a:effectLst>
            <a:outerShdw blurRad="50800" dist="50800" dir="5400000" algn="ctr" rotWithShape="0">
              <a:srgbClr val="000000">
                <a:alpha val="0"/>
              </a:srgbClr>
            </a:outerShdw>
          </a:effectLst>
        </p:spPr>
      </p:pic>
      <p:sp>
        <p:nvSpPr>
          <p:cNvPr id="14" name="Rectangle 13"/>
          <p:cNvSpPr/>
          <p:nvPr/>
        </p:nvSpPr>
        <p:spPr>
          <a:xfrm>
            <a:off x="1176641" y="1192710"/>
            <a:ext cx="6588086" cy="523220"/>
          </a:xfrm>
          <a:prstGeom prst="rect">
            <a:avLst/>
          </a:prstGeom>
        </p:spPr>
        <p:txBody>
          <a:bodyPr wrap="none">
            <a:spAutoFit/>
          </a:bodyPr>
          <a:lstStyle/>
          <a:p>
            <a:r>
              <a:rPr lang="tr-TR" sz="2800" b="1" dirty="0">
                <a:latin typeface="Times New Roman" panose="02020603050405020304" pitchFamily="18" charset="0"/>
                <a:cs typeface="Times New Roman" panose="02020603050405020304" pitchFamily="18" charset="0"/>
              </a:rPr>
              <a:t>İntihalin Önlenmesi İçin Alınan Önlemler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62934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1524000" y="0"/>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Akış Çizelgesi: Veri"/>
          <p:cNvSpPr/>
          <p:nvPr/>
        </p:nvSpPr>
        <p:spPr>
          <a:xfrm>
            <a:off x="1775520" y="0"/>
            <a:ext cx="3600400"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Akış Çizelgesi: Veri"/>
          <p:cNvSpPr/>
          <p:nvPr/>
        </p:nvSpPr>
        <p:spPr>
          <a:xfrm>
            <a:off x="4295800" y="0"/>
            <a:ext cx="3456384" cy="692696"/>
          </a:xfrm>
          <a:prstGeom prst="flowChartInputOutput">
            <a:avLst/>
          </a:prstGeom>
          <a:solidFill>
            <a:srgbClr val="12EEC4"/>
          </a:solidFill>
          <a:ln>
            <a:solidFill>
              <a:srgbClr val="12EE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Akış Çizelgesi: Veri"/>
          <p:cNvSpPr/>
          <p:nvPr/>
        </p:nvSpPr>
        <p:spPr>
          <a:xfrm>
            <a:off x="6816080" y="0"/>
            <a:ext cx="3456384" cy="692696"/>
          </a:xfrm>
          <a:prstGeom prst="flowChartInputOutput">
            <a:avLst/>
          </a:prstGeom>
          <a:solidFill>
            <a:srgbClr val="55D9D3"/>
          </a:solidFill>
          <a:ln>
            <a:solidFill>
              <a:srgbClr val="2FD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1524000" y="6165304"/>
            <a:ext cx="9144000" cy="692696"/>
          </a:xfrm>
          <a:prstGeom prst="rect">
            <a:avLst/>
          </a:prstGeom>
          <a:solidFill>
            <a:srgbClr val="76E0DB"/>
          </a:solidFill>
          <a:ln>
            <a:solidFill>
              <a:srgbClr val="76E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Rectangle 1"/>
          <p:cNvSpPr/>
          <p:nvPr/>
        </p:nvSpPr>
        <p:spPr>
          <a:xfrm>
            <a:off x="983432" y="1268760"/>
            <a:ext cx="10225136" cy="3847207"/>
          </a:xfrm>
          <a:prstGeom prst="rect">
            <a:avLst/>
          </a:prstGeom>
        </p:spPr>
        <p:txBody>
          <a:bodyPr wrap="square">
            <a:spAutoFit/>
          </a:bodyPr>
          <a:lstStyle/>
          <a:p>
            <a:pPr algn="just"/>
            <a:r>
              <a:rPr lang="tr-TR" sz="1600" b="1" dirty="0">
                <a:latin typeface="Times New Roman" panose="02020603050405020304" pitchFamily="18" charset="0"/>
                <a:cs typeface="Times New Roman" panose="02020603050405020304" pitchFamily="18" charset="0"/>
              </a:rPr>
              <a:t>Akbulut, Y., Şendağ, S., Birinci, G., Kılıcer, K., Şahin, M.C., ve Odabaşı, H.F. </a:t>
            </a:r>
            <a:r>
              <a:rPr lang="tr-TR" sz="1600" dirty="0">
                <a:latin typeface="Times New Roman" panose="02020603050405020304" pitchFamily="18" charset="0"/>
                <a:cs typeface="Times New Roman" panose="02020603050405020304" pitchFamily="18" charset="0"/>
              </a:rPr>
              <a:t>(2007). Exploring te types and reasons of internet-trigged academic dihonesty among Turkish undergraduate students: development of internet-trigged academic dihonesty scale (ITADS). Computers and Education</a:t>
            </a:r>
            <a:r>
              <a:rPr lang="tr-TR" sz="1600" dirty="0" smtClean="0">
                <a:latin typeface="Times New Roman" panose="02020603050405020304" pitchFamily="18" charset="0"/>
                <a:cs typeface="Times New Roman" panose="02020603050405020304" pitchFamily="18" charset="0"/>
              </a:rPr>
              <a:t>.</a:t>
            </a:r>
            <a:endParaRPr lang="fa-IR" sz="1600" dirty="0" smtClean="0">
              <a:latin typeface="Times New Roman" panose="02020603050405020304" pitchFamily="18" charset="0"/>
              <a:cs typeface="Times New Roman" panose="02020603050405020304" pitchFamily="18" charset="0"/>
            </a:endParaRPr>
          </a:p>
          <a:p>
            <a:pPr algn="just"/>
            <a:endParaRPr lang="tr-TR" sz="1600" dirty="0">
              <a:latin typeface="Times New Roman" panose="02020603050405020304" pitchFamily="18" charset="0"/>
              <a:cs typeface="Times New Roman" panose="02020603050405020304" pitchFamily="18" charset="0"/>
            </a:endParaRPr>
          </a:p>
          <a:p>
            <a:pPr algn="just"/>
            <a:r>
              <a:rPr lang="tr-TR" sz="1600" b="1" dirty="0">
                <a:latin typeface="Times New Roman" panose="02020603050405020304" pitchFamily="18" charset="0"/>
                <a:cs typeface="Times New Roman" panose="02020603050405020304" pitchFamily="18" charset="0"/>
              </a:rPr>
              <a:t>Hamilton, D. </a:t>
            </a:r>
            <a:r>
              <a:rPr lang="tr-TR" sz="1600" dirty="0">
                <a:latin typeface="Times New Roman" panose="02020603050405020304" pitchFamily="18" charset="0"/>
                <a:cs typeface="Times New Roman" panose="02020603050405020304" pitchFamily="18" charset="0"/>
              </a:rPr>
              <a:t>(2003). Plagiarism: librarians help provide new solutions to an old problem. Searcher, 11 (4), 26-28.</a:t>
            </a:r>
          </a:p>
          <a:p>
            <a:pPr algn="just"/>
            <a:endParaRPr lang="tr-TR" sz="1600" dirty="0">
              <a:latin typeface="Times New Roman" panose="02020603050405020304" pitchFamily="18" charset="0"/>
              <a:cs typeface="Times New Roman" panose="02020603050405020304" pitchFamily="18" charset="0"/>
            </a:endParaRPr>
          </a:p>
          <a:p>
            <a:pPr algn="just"/>
            <a:r>
              <a:rPr lang="tr-TR" sz="1600" b="1" dirty="0" smtClean="0">
                <a:latin typeface="Times New Roman" panose="02020603050405020304" pitchFamily="18" charset="0"/>
                <a:cs typeface="Times New Roman" panose="02020603050405020304" pitchFamily="18" charset="0"/>
              </a:rPr>
              <a:t>Hinchliffe, L. </a:t>
            </a:r>
            <a:r>
              <a:rPr lang="tr-TR" sz="1600" dirty="0" smtClean="0">
                <a:latin typeface="Times New Roman" panose="02020603050405020304" pitchFamily="18" charset="0"/>
                <a:cs typeface="Times New Roman" panose="02020603050405020304" pitchFamily="18" charset="0"/>
              </a:rPr>
              <a:t>(1998). Cut and paste plagiarism:preventing, detecting, and tracking online plagiarism.</a:t>
            </a:r>
          </a:p>
          <a:p>
            <a:pPr algn="just"/>
            <a:endParaRPr lang="tr-TR" sz="1600" dirty="0">
              <a:latin typeface="Times New Roman" panose="02020603050405020304" pitchFamily="18" charset="0"/>
              <a:cs typeface="Times New Roman" panose="02020603050405020304" pitchFamily="18" charset="0"/>
            </a:endParaRPr>
          </a:p>
          <a:p>
            <a:pPr algn="just"/>
            <a:r>
              <a:rPr lang="tr-TR" sz="1600" b="1" dirty="0" smtClean="0">
                <a:latin typeface="Times New Roman" panose="02020603050405020304" pitchFamily="18" charset="0"/>
                <a:cs typeface="Times New Roman" panose="02020603050405020304" pitchFamily="18" charset="0"/>
              </a:rPr>
              <a:t>Kansu, E</a:t>
            </a:r>
            <a:r>
              <a:rPr lang="tr-TR" sz="1600" dirty="0" smtClean="0">
                <a:latin typeface="Times New Roman" panose="02020603050405020304" pitchFamily="18" charset="0"/>
                <a:cs typeface="Times New Roman" panose="02020603050405020304" pitchFamily="18" charset="0"/>
              </a:rPr>
              <a:t>. (1994) Dunya’da ve Turkiye’de Bilim, Etik ve Universite icinde (s.71- 75). TUBA,Bilimsel Toplantı Serileri 1, Ankara: TUBA.</a:t>
            </a:r>
          </a:p>
          <a:p>
            <a:pPr algn="just"/>
            <a:endParaRPr lang="tr-TR" sz="1600" dirty="0">
              <a:latin typeface="Times New Roman" panose="02020603050405020304" pitchFamily="18" charset="0"/>
              <a:cs typeface="Times New Roman" panose="02020603050405020304" pitchFamily="18" charset="0"/>
            </a:endParaRPr>
          </a:p>
          <a:p>
            <a:pPr algn="just"/>
            <a:r>
              <a:rPr lang="tr-TR" sz="1600" b="1" dirty="0">
                <a:latin typeface="Times New Roman" panose="02020603050405020304" pitchFamily="18" charset="0"/>
                <a:cs typeface="Times New Roman" panose="02020603050405020304" pitchFamily="18" charset="0"/>
              </a:rPr>
              <a:t>Pecorari, D. </a:t>
            </a:r>
            <a:r>
              <a:rPr lang="tr-TR" sz="1600" dirty="0">
                <a:latin typeface="Times New Roman" panose="02020603050405020304" pitchFamily="18" charset="0"/>
                <a:cs typeface="Times New Roman" panose="02020603050405020304" pitchFamily="18" charset="0"/>
              </a:rPr>
              <a:t>(2003). Good and original: plagiarism and patchwriting in academic second- language writing. Joruanl of Second Language Writing.</a:t>
            </a:r>
          </a:p>
          <a:p>
            <a:pPr algn="just">
              <a:lnSpc>
                <a:spcPct val="150000"/>
              </a:lnSpc>
            </a:pPr>
            <a:endParaRPr lang="en-US" sz="2400" dirty="0" smtClean="0">
              <a:latin typeface="Times New Roman" panose="02020603050405020304" pitchFamily="18" charset="0"/>
              <a:cs typeface="Times New Roman" panose="02020603050405020304" pitchFamily="18" charset="0"/>
            </a:endParaRPr>
          </a:p>
        </p:txBody>
      </p:sp>
      <p:sp>
        <p:nvSpPr>
          <p:cNvPr id="3" name="Rectangle 2"/>
          <p:cNvSpPr/>
          <p:nvPr/>
        </p:nvSpPr>
        <p:spPr>
          <a:xfrm>
            <a:off x="983432" y="810474"/>
            <a:ext cx="2108847" cy="461665"/>
          </a:xfrm>
          <a:prstGeom prst="rect">
            <a:avLst/>
          </a:prstGeom>
        </p:spPr>
        <p:txBody>
          <a:bodyPr wrap="none">
            <a:spAutoFit/>
          </a:bodyPr>
          <a:lstStyle/>
          <a:p>
            <a:r>
              <a:rPr lang="tr-TR" sz="2400" b="1" dirty="0">
                <a:solidFill>
                  <a:srgbClr val="00B050"/>
                </a:solidFill>
                <a:latin typeface="Arial" panose="020B0604020202020204" pitchFamily="34" charset="0"/>
                <a:cs typeface="Arial" panose="020B0604020202020204" pitchFamily="34" charset="0"/>
              </a:rPr>
              <a:t>KAYNAKLAR</a:t>
            </a:r>
            <a:endParaRPr lang="en-US" sz="2400"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1109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7077</TotalTime>
  <Words>2779</Words>
  <Application>Microsoft Office PowerPoint</Application>
  <PresentationFormat>Geniş ekran</PresentationFormat>
  <Paragraphs>268</Paragraphs>
  <Slides>49</Slides>
  <Notes>3</Notes>
  <HiddenSlides>1</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49</vt:i4>
      </vt:variant>
    </vt:vector>
  </HeadingPairs>
  <TitlesOfParts>
    <vt:vector size="56" baseType="lpstr">
      <vt:lpstr>Arial</vt:lpstr>
      <vt:lpstr>Bahnschrift</vt:lpstr>
      <vt:lpstr>Calibri</vt:lpstr>
      <vt:lpstr>Tahoma</vt:lpstr>
      <vt:lpstr>Times New Roman</vt:lpstr>
      <vt:lpstr>Wingdings</vt:lpstr>
      <vt:lpstr>Ofis Teması</vt:lpstr>
      <vt:lpstr>PowerPoint Sunusu</vt:lpstr>
      <vt:lpstr>İÇERİK</vt:lpstr>
      <vt:lpstr>Giriş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VERİ</dc:title>
  <dc:creator>Emre Miroğlu</dc:creator>
  <cp:lastModifiedBy>nükhet KONUK</cp:lastModifiedBy>
  <cp:revision>404</cp:revision>
  <dcterms:created xsi:type="dcterms:W3CDTF">2018-12-04T08:58:14Z</dcterms:created>
  <dcterms:modified xsi:type="dcterms:W3CDTF">2020-03-18T11:41:56Z</dcterms:modified>
</cp:coreProperties>
</file>