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handoutMasterIdLst>
    <p:handoutMasterId r:id="rId54"/>
  </p:handoutMasterIdLst>
  <p:sldIdLst>
    <p:sldId id="256" r:id="rId2"/>
    <p:sldId id="257" r:id="rId3"/>
    <p:sldId id="258" r:id="rId4"/>
    <p:sldId id="259" r:id="rId5"/>
    <p:sldId id="260" r:id="rId6"/>
    <p:sldId id="261" r:id="rId7"/>
    <p:sldId id="262" r:id="rId8"/>
    <p:sldId id="263" r:id="rId9"/>
    <p:sldId id="264" r:id="rId10"/>
    <p:sldId id="265" r:id="rId11"/>
    <p:sldId id="308" r:id="rId12"/>
    <p:sldId id="310" r:id="rId13"/>
    <p:sldId id="274" r:id="rId14"/>
    <p:sldId id="281" r:id="rId15"/>
    <p:sldId id="282" r:id="rId16"/>
    <p:sldId id="283" r:id="rId17"/>
    <p:sldId id="284" r:id="rId18"/>
    <p:sldId id="287" r:id="rId19"/>
    <p:sldId id="288" r:id="rId20"/>
    <p:sldId id="289" r:id="rId21"/>
    <p:sldId id="306" r:id="rId22"/>
    <p:sldId id="290" r:id="rId23"/>
    <p:sldId id="307" r:id="rId24"/>
    <p:sldId id="297" r:id="rId25"/>
    <p:sldId id="291" r:id="rId26"/>
    <p:sldId id="305" r:id="rId27"/>
    <p:sldId id="285" r:id="rId28"/>
    <p:sldId id="304" r:id="rId29"/>
    <p:sldId id="286" r:id="rId30"/>
    <p:sldId id="267" r:id="rId31"/>
    <p:sldId id="268" r:id="rId32"/>
    <p:sldId id="275" r:id="rId33"/>
    <p:sldId id="276" r:id="rId34"/>
    <p:sldId id="277" r:id="rId35"/>
    <p:sldId id="278" r:id="rId36"/>
    <p:sldId id="269" r:id="rId37"/>
    <p:sldId id="270" r:id="rId38"/>
    <p:sldId id="271" r:id="rId39"/>
    <p:sldId id="279" r:id="rId40"/>
    <p:sldId id="321" r:id="rId41"/>
    <p:sldId id="322" r:id="rId42"/>
    <p:sldId id="280" r:id="rId43"/>
    <p:sldId id="294" r:id="rId44"/>
    <p:sldId id="293" r:id="rId45"/>
    <p:sldId id="295" r:id="rId46"/>
    <p:sldId id="298" r:id="rId47"/>
    <p:sldId id="299" r:id="rId48"/>
    <p:sldId id="300" r:id="rId49"/>
    <p:sldId id="301" r:id="rId50"/>
    <p:sldId id="302" r:id="rId51"/>
    <p:sldId id="303" r:id="rId5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1E06315-16FB-4270-A92A-2F4F36FC8397}" type="datetimeFigureOut">
              <a:rPr lang="tr-TR" smtClean="0"/>
              <a:pPr/>
              <a:t>18.03.2020</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20323D4-CBB4-4962-87CF-5A6FE927E542}" type="slidenum">
              <a:rPr lang="tr-TR" smtClean="0"/>
              <a:pPr/>
              <a:t>‹#›</a:t>
            </a:fld>
            <a:endParaRPr lang="tr-TR"/>
          </a:p>
        </p:txBody>
      </p:sp>
    </p:spTree>
    <p:extLst>
      <p:ext uri="{BB962C8B-B14F-4D97-AF65-F5344CB8AC3E}">
        <p14:creationId xmlns:p14="http://schemas.microsoft.com/office/powerpoint/2010/main" val="70385528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9A1B55-DD64-40D9-927A-3D1EA29CEA59}" type="datetimeFigureOut">
              <a:rPr lang="tr-TR" smtClean="0"/>
              <a:pPr/>
              <a:t>18.03.2020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3E612F-D9E4-46D4-B66F-777B3ECC3C93}" type="slidenum">
              <a:rPr lang="tr-TR" smtClean="0"/>
              <a:pPr/>
              <a:t>‹#›</a:t>
            </a:fld>
            <a:endParaRPr lang="tr-TR"/>
          </a:p>
        </p:txBody>
      </p:sp>
    </p:spTree>
    <p:extLst>
      <p:ext uri="{BB962C8B-B14F-4D97-AF65-F5344CB8AC3E}">
        <p14:creationId xmlns:p14="http://schemas.microsoft.com/office/powerpoint/2010/main" val="175360505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833E612F-D9E4-46D4-B66F-777B3ECC3C93}" type="slidenum">
              <a:rPr lang="tr-TR" smtClean="0"/>
              <a:pPr/>
              <a:t>1</a:t>
            </a:fld>
            <a:endParaRPr lang="tr-TR"/>
          </a:p>
        </p:txBody>
      </p:sp>
    </p:spTree>
    <p:extLst>
      <p:ext uri="{BB962C8B-B14F-4D97-AF65-F5344CB8AC3E}">
        <p14:creationId xmlns:p14="http://schemas.microsoft.com/office/powerpoint/2010/main" val="2951417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0CE83684-8461-468B-B5B0-E4C3BB8CFF95}" type="datetime1">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E1CFD88-CF20-49F5-BB43-95D83CA1B563}" type="datetime1">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07AA2A6B-9B34-44B5-87AE-62AAE73BF964}" type="datetime1">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1C0D3DB9-D2A3-4243-B360-2520E196A719}" type="datetime1">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0D923B4F-2042-447E-9022-7C966E1348BB}" type="datetime1">
              <a:rPr lang="tr-TR" smtClean="0"/>
              <a:pPr/>
              <a:t>18.03.2020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9C283997-A265-4A4D-A2A8-33F30C16A93F}" type="datetime1">
              <a:rPr lang="tr-TR" smtClean="0"/>
              <a:pPr/>
              <a:t>18.03.2020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DBED53A-7F7D-4BC2-A87B-B8CED54DA86D}" type="datetime1">
              <a:rPr lang="tr-TR" smtClean="0"/>
              <a:pPr/>
              <a:t>18.03.2020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2189EA54-5F5D-4FD7-9475-4E7E5FAB7495}" type="datetime1">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CD76EA6F-5F3C-49F4-9459-F796EE14D652}" type="datetime1">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971DB47A-3276-4577-8437-EE5E88CB26C7}" type="datetime1">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C353AC38-86B7-41FD-B347-5F21A768FA9A}" type="datetime1">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EDDB6-3168-41EE-BF04-D8A979C3234C}" type="datetime1">
              <a:rPr lang="tr-TR" smtClean="0"/>
              <a:pPr/>
              <a:t>18.03.2020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357290" y="2786058"/>
            <a:ext cx="6400800" cy="1752600"/>
          </a:xfrm>
        </p:spPr>
        <p:txBody>
          <a:bodyPr/>
          <a:lstStyle/>
          <a:p>
            <a:r>
              <a:rPr lang="tr-TR" dirty="0">
                <a:solidFill>
                  <a:schemeClr val="tx1"/>
                </a:solidFill>
                <a:latin typeface="Times New Roman" pitchFamily="18" charset="0"/>
                <a:cs typeface="Times New Roman" pitchFamily="18" charset="0"/>
              </a:rPr>
              <a:t>Bilimsel Araştırmada Kullanılan Ölçme Araçları ve Bilimsel Araştırma Rapor İçeriği</a:t>
            </a:r>
          </a:p>
        </p:txBody>
      </p:sp>
      <p:sp>
        <p:nvSpPr>
          <p:cNvPr id="4" name="3 Slayt Numarası Yer Tutucusu"/>
          <p:cNvSpPr>
            <a:spLocks noGrp="1"/>
          </p:cNvSpPr>
          <p:nvPr>
            <p:ph type="sldNum" sz="quarter" idx="12"/>
          </p:nvPr>
        </p:nvSpPr>
        <p:spPr/>
        <p:txBody>
          <a:bodyPr/>
          <a:lstStyle/>
          <a:p>
            <a:fld id="{B1DEFA8C-F947-479F-BE07-76B6B3F80BF1}" type="slidenum">
              <a:rPr lang="tr-TR" smtClean="0">
                <a:solidFill>
                  <a:schemeClr val="tx1"/>
                </a:solidFill>
                <a:latin typeface="Times New Roman" pitchFamily="18" charset="0"/>
                <a:cs typeface="Times New Roman" pitchFamily="18" charset="0"/>
              </a:rPr>
              <a:pPr/>
              <a:t>1</a:t>
            </a:fld>
            <a:endParaRPr lang="tr-TR"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İÇERİK</a:t>
            </a:r>
          </a:p>
        </p:txBody>
      </p:sp>
      <p:sp>
        <p:nvSpPr>
          <p:cNvPr id="3" name="2 İçerik Yer Tutucusu"/>
          <p:cNvSpPr>
            <a:spLocks noGrp="1"/>
          </p:cNvSpPr>
          <p:nvPr>
            <p:ph idx="1"/>
          </p:nvPr>
        </p:nvSpPr>
        <p:spPr>
          <a:xfrm>
            <a:off x="457200" y="1285860"/>
            <a:ext cx="8229600" cy="5143536"/>
          </a:xfrm>
        </p:spPr>
        <p:txBody>
          <a:bodyPr>
            <a:noAutofit/>
          </a:bodyPr>
          <a:lstStyle/>
          <a:p>
            <a:pPr>
              <a:buNone/>
            </a:pPr>
            <a:r>
              <a:rPr lang="tr-TR" sz="1400" dirty="0">
                <a:latin typeface="Times New Roman" pitchFamily="18" charset="0"/>
                <a:cs typeface="Times New Roman" pitchFamily="18" charset="0"/>
              </a:rPr>
              <a:t>    1. Giriş</a:t>
            </a:r>
          </a:p>
          <a:p>
            <a:pPr>
              <a:buNone/>
            </a:pPr>
            <a:r>
              <a:rPr lang="tr-TR" sz="1400" dirty="0">
                <a:latin typeface="Times New Roman" pitchFamily="18" charset="0"/>
                <a:cs typeface="Times New Roman" pitchFamily="18" charset="0"/>
              </a:rPr>
              <a:t>    2. Ölçme Nedir?</a:t>
            </a:r>
          </a:p>
          <a:p>
            <a:pPr>
              <a:buNone/>
            </a:pPr>
            <a:r>
              <a:rPr lang="tr-TR" sz="1400" dirty="0">
                <a:latin typeface="Times New Roman" pitchFamily="18" charset="0"/>
                <a:cs typeface="Times New Roman" pitchFamily="18" charset="0"/>
              </a:rPr>
              <a:t>      2.1 Ölçme Değerlendirme Süresi</a:t>
            </a:r>
          </a:p>
          <a:p>
            <a:pPr>
              <a:buNone/>
            </a:pPr>
            <a:r>
              <a:rPr lang="tr-TR" sz="1400" dirty="0">
                <a:latin typeface="Times New Roman" pitchFamily="18" charset="0"/>
                <a:cs typeface="Times New Roman" pitchFamily="18" charset="0"/>
              </a:rPr>
              <a:t>      2.2 Ölçmenin Öğeleri </a:t>
            </a:r>
          </a:p>
          <a:p>
            <a:pPr>
              <a:buNone/>
            </a:pPr>
            <a:r>
              <a:rPr lang="tr-TR" sz="1400" dirty="0">
                <a:latin typeface="Times New Roman" pitchFamily="18" charset="0"/>
                <a:cs typeface="Times New Roman" pitchFamily="18" charset="0"/>
              </a:rPr>
              <a:t>      2.3 Ölçme Türleri</a:t>
            </a:r>
          </a:p>
          <a:p>
            <a:pPr>
              <a:buNone/>
            </a:pPr>
            <a:r>
              <a:rPr lang="tr-TR" sz="1400" dirty="0">
                <a:latin typeface="Times New Roman" pitchFamily="18" charset="0"/>
                <a:cs typeface="Times New Roman" pitchFamily="18" charset="0"/>
              </a:rPr>
              <a:t>      2.4 Bir Ölçme Aracında Bulunması Gereken Özellikler</a:t>
            </a:r>
          </a:p>
          <a:p>
            <a:pPr>
              <a:buNone/>
            </a:pPr>
            <a:r>
              <a:rPr lang="tr-TR" sz="1400" dirty="0">
                <a:latin typeface="Times New Roman" pitchFamily="18" charset="0"/>
                <a:cs typeface="Times New Roman" pitchFamily="18" charset="0"/>
              </a:rPr>
              <a:t>      2.5 Ölçmede Kullanılan Araçlar</a:t>
            </a:r>
          </a:p>
          <a:p>
            <a:pPr>
              <a:buNone/>
            </a:pPr>
            <a:r>
              <a:rPr lang="tr-TR" sz="1400" dirty="0">
                <a:latin typeface="Times New Roman" pitchFamily="18" charset="0"/>
                <a:cs typeface="Times New Roman" pitchFamily="18" charset="0"/>
              </a:rPr>
              <a:t>      2.6 Ölçme Hataları</a:t>
            </a:r>
          </a:p>
          <a:p>
            <a:pPr>
              <a:buNone/>
            </a:pPr>
            <a:r>
              <a:rPr lang="tr-TR" sz="1400" dirty="0">
                <a:latin typeface="Times New Roman" pitchFamily="18" charset="0"/>
                <a:cs typeface="Times New Roman" pitchFamily="18" charset="0"/>
              </a:rPr>
              <a:t>      2.7 Ölçmede Hata Kaynakları</a:t>
            </a:r>
          </a:p>
          <a:p>
            <a:pPr>
              <a:buNone/>
            </a:pPr>
            <a:r>
              <a:rPr lang="tr-TR" sz="1400" dirty="0">
                <a:latin typeface="Times New Roman" pitchFamily="18" charset="0"/>
                <a:cs typeface="Times New Roman" pitchFamily="18" charset="0"/>
              </a:rPr>
              <a:t>    3. Bilimsel Araştırma Rapor İçeriği </a:t>
            </a:r>
          </a:p>
          <a:p>
            <a:pPr>
              <a:buNone/>
            </a:pPr>
            <a:r>
              <a:rPr lang="tr-TR" sz="1400" dirty="0">
                <a:latin typeface="Times New Roman" pitchFamily="18" charset="0"/>
                <a:cs typeface="Times New Roman" pitchFamily="18" charset="0"/>
              </a:rPr>
              <a:t>      3.1 Başlık</a:t>
            </a:r>
          </a:p>
          <a:p>
            <a:pPr>
              <a:buNone/>
            </a:pPr>
            <a:r>
              <a:rPr lang="tr-TR" sz="1400" dirty="0">
                <a:latin typeface="Times New Roman" pitchFamily="18" charset="0"/>
                <a:cs typeface="Times New Roman" pitchFamily="18" charset="0"/>
              </a:rPr>
              <a:t>      3.2 Kısa Özet </a:t>
            </a:r>
          </a:p>
          <a:p>
            <a:pPr>
              <a:buNone/>
            </a:pPr>
            <a:r>
              <a:rPr lang="tr-TR" sz="1400" dirty="0">
                <a:latin typeface="Times New Roman" pitchFamily="18" charset="0"/>
                <a:cs typeface="Times New Roman" pitchFamily="18" charset="0"/>
              </a:rPr>
              <a:t>      3.3 Giriş </a:t>
            </a:r>
          </a:p>
          <a:p>
            <a:pPr>
              <a:buNone/>
            </a:pPr>
            <a:r>
              <a:rPr lang="tr-TR" sz="1400" dirty="0">
                <a:latin typeface="Times New Roman" pitchFamily="18" charset="0"/>
                <a:cs typeface="Times New Roman" pitchFamily="18" charset="0"/>
              </a:rPr>
              <a:t>      3.4 Malzeme ve yöntemler</a:t>
            </a:r>
          </a:p>
          <a:p>
            <a:pPr>
              <a:buNone/>
            </a:pPr>
            <a:r>
              <a:rPr lang="tr-TR" sz="1400" dirty="0">
                <a:latin typeface="Times New Roman" pitchFamily="18" charset="0"/>
                <a:cs typeface="Times New Roman" pitchFamily="18" charset="0"/>
              </a:rPr>
              <a:t>      3.5 Sonuçlar</a:t>
            </a:r>
          </a:p>
          <a:p>
            <a:pPr>
              <a:buNone/>
            </a:pPr>
            <a:r>
              <a:rPr lang="tr-TR" sz="1400" dirty="0">
                <a:latin typeface="Times New Roman" pitchFamily="18" charset="0"/>
                <a:cs typeface="Times New Roman" pitchFamily="18" charset="0"/>
              </a:rPr>
              <a:t>      3.6 </a:t>
            </a:r>
            <a:r>
              <a:rPr lang="tr-TR" sz="1400" dirty="0" smtClean="0">
                <a:latin typeface="Times New Roman" pitchFamily="18" charset="0"/>
                <a:cs typeface="Times New Roman" pitchFamily="18" charset="0"/>
              </a:rPr>
              <a:t>Tartışma</a:t>
            </a:r>
          </a:p>
          <a:p>
            <a:pPr>
              <a:buNone/>
            </a:pPr>
            <a:r>
              <a:rPr lang="tr-TR" sz="1400" dirty="0" smtClean="0">
                <a:latin typeface="Times New Roman" pitchFamily="18" charset="0"/>
                <a:cs typeface="Times New Roman" pitchFamily="18" charset="0"/>
              </a:rPr>
              <a:t>      3.7 Teşekkür</a:t>
            </a:r>
          </a:p>
          <a:p>
            <a:pPr>
              <a:buNone/>
            </a:pPr>
            <a:r>
              <a:rPr lang="tr-TR" sz="1400" dirty="0" smtClean="0">
                <a:latin typeface="Times New Roman" pitchFamily="18" charset="0"/>
                <a:cs typeface="Times New Roman" pitchFamily="18" charset="0"/>
              </a:rPr>
              <a:t>      3.8 Kaynaklar</a:t>
            </a:r>
            <a:endParaRPr lang="tr-TR" sz="1400" dirty="0">
              <a:latin typeface="Times New Roman" pitchFamily="18" charset="0"/>
              <a:cs typeface="Times New Roman" pitchFamily="18" charset="0"/>
            </a:endParaRPr>
          </a:p>
          <a:p>
            <a:pPr>
              <a:buNone/>
            </a:pPr>
            <a:r>
              <a:rPr lang="tr-TR" sz="1400" dirty="0">
                <a:latin typeface="Times New Roman" pitchFamily="18" charset="0"/>
                <a:cs typeface="Times New Roman" pitchFamily="18" charset="0"/>
              </a:rPr>
              <a:t>      </a:t>
            </a:r>
            <a:r>
              <a:rPr lang="tr-TR" sz="1400" dirty="0" smtClean="0">
                <a:latin typeface="Times New Roman" pitchFamily="18" charset="0"/>
                <a:cs typeface="Times New Roman" pitchFamily="18" charset="0"/>
              </a:rPr>
              <a:t>3.9 </a:t>
            </a:r>
            <a:r>
              <a:rPr lang="tr-TR" sz="1400" dirty="0">
                <a:latin typeface="Times New Roman" pitchFamily="18" charset="0"/>
                <a:cs typeface="Times New Roman" pitchFamily="18" charset="0"/>
              </a:rPr>
              <a:t>Bilimsel Rapor Yazımında Yapılan Hatalar </a:t>
            </a:r>
          </a:p>
          <a:p>
            <a:pPr>
              <a:buNone/>
            </a:pPr>
            <a:r>
              <a:rPr lang="tr-TR" sz="1400" dirty="0">
                <a:latin typeface="Times New Roman" pitchFamily="18" charset="0"/>
                <a:cs typeface="Times New Roman" pitchFamily="18" charset="0"/>
              </a:rPr>
              <a:t>   4. Kaynaklar</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2</a:t>
            </a:fld>
            <a:endParaRPr lang="tr-TR"/>
          </a:p>
        </p:txBody>
      </p:sp>
      <p:pic>
        <p:nvPicPr>
          <p:cNvPr id="61442" name="Picture 2" descr="iÃ§erik ile ilgili gÃ¶rsel sonucu"/>
          <p:cNvPicPr>
            <a:picLocks noChangeAspect="1" noChangeArrowheads="1"/>
          </p:cNvPicPr>
          <p:nvPr/>
        </p:nvPicPr>
        <p:blipFill>
          <a:blip r:embed="rId2"/>
          <a:srcRect/>
          <a:stretch>
            <a:fillRect/>
          </a:stretch>
        </p:blipFill>
        <p:spPr bwMode="auto">
          <a:xfrm>
            <a:off x="5214942" y="2357430"/>
            <a:ext cx="3274240" cy="235745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1. Giriş</a:t>
            </a:r>
          </a:p>
        </p:txBody>
      </p:sp>
      <p:sp>
        <p:nvSpPr>
          <p:cNvPr id="3" name="2 İçerik Yer Tutucusu"/>
          <p:cNvSpPr>
            <a:spLocks noGrp="1"/>
          </p:cNvSpPr>
          <p:nvPr>
            <p:ph idx="1"/>
          </p:nvPr>
        </p:nvSpPr>
        <p:spPr>
          <a:xfrm>
            <a:off x="457200" y="1600200"/>
            <a:ext cx="8329642" cy="3400435"/>
          </a:xfrm>
        </p:spPr>
        <p:txBody>
          <a:bodyPr>
            <a:normAutofit/>
          </a:bodyPr>
          <a:lstStyle/>
          <a:p>
            <a:r>
              <a:rPr lang="tr-TR" dirty="0">
                <a:latin typeface="Times New Roman" pitchFamily="18" charset="0"/>
                <a:cs typeface="Times New Roman" pitchFamily="18" charset="0"/>
              </a:rPr>
              <a:t>Bilimsel araştırmalarda bilimselliğin temel şartı araştırılan kavramlar, konular veya değişkenlerin ölçülebilir nitelikte olmasıdır.</a:t>
            </a:r>
          </a:p>
          <a:p>
            <a:r>
              <a:rPr lang="tr-TR" dirty="0">
                <a:latin typeface="Times New Roman" pitchFamily="18" charset="0"/>
                <a:cs typeface="Times New Roman" pitchFamily="18" charset="0"/>
              </a:rPr>
              <a:t>Bazı değişkenler doğrudan ölçülebilirken bazı değişkenler dolaylı yollardan ölçülmek zorundadır.</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3</a:t>
            </a:fld>
            <a:endParaRPr lang="tr-TR"/>
          </a:p>
        </p:txBody>
      </p:sp>
      <p:pic>
        <p:nvPicPr>
          <p:cNvPr id="15363" name="Picture 3"/>
          <p:cNvPicPr>
            <a:picLocks noChangeAspect="1" noChangeArrowheads="1"/>
          </p:cNvPicPr>
          <p:nvPr/>
        </p:nvPicPr>
        <p:blipFill>
          <a:blip r:embed="rId2"/>
          <a:srcRect/>
          <a:stretch>
            <a:fillRect/>
          </a:stretch>
        </p:blipFill>
        <p:spPr bwMode="auto">
          <a:xfrm>
            <a:off x="5715008" y="4429132"/>
            <a:ext cx="2524125" cy="2286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2. Ölçme Nedir?</a:t>
            </a:r>
          </a:p>
        </p:txBody>
      </p:sp>
      <p:sp>
        <p:nvSpPr>
          <p:cNvPr id="3" name="2 İçerik Yer Tutucusu"/>
          <p:cNvSpPr>
            <a:spLocks noGrp="1"/>
          </p:cNvSpPr>
          <p:nvPr>
            <p:ph idx="1"/>
          </p:nvPr>
        </p:nvSpPr>
        <p:spPr>
          <a:xfrm>
            <a:off x="457200" y="1357298"/>
            <a:ext cx="6758006" cy="5143536"/>
          </a:xfrm>
        </p:spPr>
        <p:txBody>
          <a:bodyPr>
            <a:normAutofit/>
          </a:bodyPr>
          <a:lstStyle/>
          <a:p>
            <a:r>
              <a:rPr lang="tr-TR" dirty="0"/>
              <a:t>Ölçme, herhangi bir niteliği gözlemek ve gözlem sonucunda önceden tespit edilen belirli kurallara göre ifade etmektedir.</a:t>
            </a:r>
          </a:p>
          <a:p>
            <a:endParaRPr lang="tr-TR" dirty="0"/>
          </a:p>
          <a:p>
            <a:pPr marL="0" indent="0">
              <a:buNone/>
            </a:pP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4</a:t>
            </a:fld>
            <a:endParaRPr lang="tr-TR"/>
          </a:p>
        </p:txBody>
      </p:sp>
      <p:pic>
        <p:nvPicPr>
          <p:cNvPr id="7" name="Picture 2" descr="bilimsel araÅtÄ±rma ile ilgili gÃ¶rsel sonucu"/>
          <p:cNvPicPr>
            <a:picLocks noChangeAspect="1" noChangeArrowheads="1"/>
          </p:cNvPicPr>
          <p:nvPr/>
        </p:nvPicPr>
        <p:blipFill>
          <a:blip r:embed="rId2"/>
          <a:srcRect/>
          <a:stretch>
            <a:fillRect/>
          </a:stretch>
        </p:blipFill>
        <p:spPr bwMode="auto">
          <a:xfrm rot="1468965">
            <a:off x="7050392" y="1684393"/>
            <a:ext cx="1885368" cy="1414027"/>
          </a:xfrm>
          <a:prstGeom prst="rect">
            <a:avLst/>
          </a:prstGeom>
          <a:noFill/>
        </p:spPr>
      </p:pic>
      <p:pic>
        <p:nvPicPr>
          <p:cNvPr id="14340" name="Picture 4" descr="cetvel kumaÅ Ã¶lÃ§me ile ilgili gÃ¶rsel sonucu"/>
          <p:cNvPicPr>
            <a:picLocks noChangeAspect="1" noChangeArrowheads="1"/>
          </p:cNvPicPr>
          <p:nvPr/>
        </p:nvPicPr>
        <p:blipFill>
          <a:blip r:embed="rId3"/>
          <a:srcRect/>
          <a:stretch>
            <a:fillRect/>
          </a:stretch>
        </p:blipFill>
        <p:spPr bwMode="auto">
          <a:xfrm rot="17676007">
            <a:off x="6840708" y="4544807"/>
            <a:ext cx="2326750" cy="1490564"/>
          </a:xfrm>
          <a:prstGeom prst="rect">
            <a:avLst/>
          </a:prstGeom>
          <a:noFill/>
        </p:spPr>
      </p:pic>
      <p:sp>
        <p:nvSpPr>
          <p:cNvPr id="10" name="8 Oval"/>
          <p:cNvSpPr/>
          <p:nvPr/>
        </p:nvSpPr>
        <p:spPr>
          <a:xfrm>
            <a:off x="457200" y="4023416"/>
            <a:ext cx="2571768" cy="1277791"/>
          </a:xfrm>
          <a:prstGeom prst="ellipse">
            <a:avLst/>
          </a:prstGeom>
          <a:ln>
            <a:solidFill>
              <a:schemeClr val="accent3">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tr-TR" sz="2000" dirty="0" smtClean="0">
                <a:latin typeface="Times New Roman" pitchFamily="18" charset="0"/>
                <a:cs typeface="Times New Roman" pitchFamily="18" charset="0"/>
              </a:rPr>
              <a:t>Nitelik</a:t>
            </a:r>
            <a:endParaRPr lang="tr-TR" sz="2000" dirty="0">
              <a:latin typeface="Times New Roman" pitchFamily="18" charset="0"/>
              <a:cs typeface="Times New Roman" pitchFamily="18" charset="0"/>
            </a:endParaRPr>
          </a:p>
        </p:txBody>
      </p:sp>
      <p:sp>
        <p:nvSpPr>
          <p:cNvPr id="11" name="8 Oval"/>
          <p:cNvSpPr/>
          <p:nvPr/>
        </p:nvSpPr>
        <p:spPr>
          <a:xfrm>
            <a:off x="4677718" y="3899559"/>
            <a:ext cx="2571768" cy="1401648"/>
          </a:xfrm>
          <a:prstGeom prst="ellipse">
            <a:avLst/>
          </a:prstGeom>
          <a:ln>
            <a:solidFill>
              <a:schemeClr val="accent3">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tr-TR" sz="2000" dirty="0" smtClean="0">
                <a:latin typeface="Times New Roman" pitchFamily="18" charset="0"/>
                <a:cs typeface="Times New Roman" pitchFamily="18" charset="0"/>
              </a:rPr>
              <a:t>Nicelik</a:t>
            </a:r>
            <a:endParaRPr lang="tr-TR" sz="2000" dirty="0">
              <a:latin typeface="Times New Roman" pitchFamily="18" charset="0"/>
              <a:cs typeface="Times New Roman" pitchFamily="18" charset="0"/>
            </a:endParaRPr>
          </a:p>
        </p:txBody>
      </p:sp>
      <p:sp>
        <p:nvSpPr>
          <p:cNvPr id="12" name="5 Sağ Ok"/>
          <p:cNvSpPr/>
          <p:nvPr/>
        </p:nvSpPr>
        <p:spPr>
          <a:xfrm>
            <a:off x="3465862" y="4421827"/>
            <a:ext cx="910815" cy="33079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4 Yuvarlatılmış Dikdörtgen"/>
          <p:cNvSpPr/>
          <p:nvPr/>
        </p:nvSpPr>
        <p:spPr>
          <a:xfrm>
            <a:off x="3246120" y="3715988"/>
            <a:ext cx="1214446" cy="470559"/>
          </a:xfrm>
          <a:prstGeom prst="round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latin typeface="Times New Roman" pitchFamily="18" charset="0"/>
                <a:cs typeface="Times New Roman" pitchFamily="18" charset="0"/>
              </a:rPr>
              <a:t>ÖLÇME</a:t>
            </a:r>
            <a:endParaRPr lang="tr-TR"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2.1 Ölçme Değerlendirme Süreci</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5</a:t>
            </a:fld>
            <a:endParaRPr lang="tr-TR"/>
          </a:p>
        </p:txBody>
      </p:sp>
      <p:sp>
        <p:nvSpPr>
          <p:cNvPr id="5" name="4 Oval"/>
          <p:cNvSpPr/>
          <p:nvPr/>
        </p:nvSpPr>
        <p:spPr>
          <a:xfrm>
            <a:off x="428596" y="1571612"/>
            <a:ext cx="2571768" cy="1928826"/>
          </a:xfrm>
          <a:prstGeom prst="ellipse">
            <a:avLst/>
          </a:prstGeom>
          <a:ln>
            <a:solidFill>
              <a:schemeClr val="tx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tr-TR" sz="2000" dirty="0">
                <a:latin typeface="Times New Roman" pitchFamily="18" charset="0"/>
                <a:cs typeface="Times New Roman" pitchFamily="18" charset="0"/>
              </a:rPr>
              <a:t>Nesnelerin veya olayların özellikleri</a:t>
            </a:r>
          </a:p>
        </p:txBody>
      </p:sp>
      <p:sp>
        <p:nvSpPr>
          <p:cNvPr id="6" name="5 Sağ Ok"/>
          <p:cNvSpPr/>
          <p:nvPr/>
        </p:nvSpPr>
        <p:spPr>
          <a:xfrm>
            <a:off x="3428992" y="2285992"/>
            <a:ext cx="1500198" cy="428628"/>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Oval"/>
          <p:cNvSpPr/>
          <p:nvPr/>
        </p:nvSpPr>
        <p:spPr>
          <a:xfrm>
            <a:off x="5429256" y="1571612"/>
            <a:ext cx="2571768" cy="192882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2000" dirty="0">
                <a:latin typeface="Times New Roman" pitchFamily="18" charset="0"/>
                <a:cs typeface="Times New Roman" pitchFamily="18" charset="0"/>
              </a:rPr>
              <a:t>Gözlem</a:t>
            </a:r>
          </a:p>
        </p:txBody>
      </p:sp>
      <p:sp>
        <p:nvSpPr>
          <p:cNvPr id="8" name="7 Oval"/>
          <p:cNvSpPr/>
          <p:nvPr/>
        </p:nvSpPr>
        <p:spPr>
          <a:xfrm>
            <a:off x="5500694" y="4143380"/>
            <a:ext cx="2571768" cy="1928826"/>
          </a:xfrm>
          <a:prstGeom prst="ellipse">
            <a:avLst/>
          </a:prstGeom>
          <a:ln>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tr-TR" sz="2000" dirty="0">
                <a:latin typeface="Times New Roman" pitchFamily="18" charset="0"/>
                <a:cs typeface="Times New Roman" pitchFamily="18" charset="0"/>
              </a:rPr>
              <a:t>Sayı ya da sembol ile ifade etme</a:t>
            </a:r>
          </a:p>
        </p:txBody>
      </p:sp>
      <p:sp>
        <p:nvSpPr>
          <p:cNvPr id="9" name="8 Oval"/>
          <p:cNvSpPr/>
          <p:nvPr/>
        </p:nvSpPr>
        <p:spPr>
          <a:xfrm>
            <a:off x="500034" y="4214818"/>
            <a:ext cx="2571768" cy="1928826"/>
          </a:xfrm>
          <a:prstGeom prst="ellipse">
            <a:avLst/>
          </a:prstGeom>
          <a:ln>
            <a:solidFill>
              <a:schemeClr val="accent3">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tr-TR" sz="2000" dirty="0">
                <a:latin typeface="Times New Roman" pitchFamily="18" charset="0"/>
                <a:cs typeface="Times New Roman" pitchFamily="18" charset="0"/>
              </a:rPr>
              <a:t>Ölçme</a:t>
            </a:r>
          </a:p>
        </p:txBody>
      </p:sp>
      <p:sp>
        <p:nvSpPr>
          <p:cNvPr id="10" name="9 Sağ Ok"/>
          <p:cNvSpPr/>
          <p:nvPr/>
        </p:nvSpPr>
        <p:spPr>
          <a:xfrm rot="10800000">
            <a:off x="3500430" y="4786322"/>
            <a:ext cx="1500198" cy="428628"/>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Sağ Ok"/>
          <p:cNvSpPr/>
          <p:nvPr/>
        </p:nvSpPr>
        <p:spPr>
          <a:xfrm rot="5400000">
            <a:off x="6536544" y="3607596"/>
            <a:ext cx="500067" cy="428628"/>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pic>
        <p:nvPicPr>
          <p:cNvPr id="13314" name="Picture 2" descr="bilimsel araÅtÄ±rma ile ilgili gÃ¶rsel sonucu"/>
          <p:cNvPicPr>
            <a:picLocks noChangeAspect="1" noChangeArrowheads="1"/>
          </p:cNvPicPr>
          <p:nvPr/>
        </p:nvPicPr>
        <p:blipFill>
          <a:blip r:embed="rId2"/>
          <a:srcRect/>
          <a:stretch>
            <a:fillRect/>
          </a:stretch>
        </p:blipFill>
        <p:spPr bwMode="auto">
          <a:xfrm>
            <a:off x="3000364" y="2857496"/>
            <a:ext cx="2498727" cy="185738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2.1 Ölçme Değerlendirme Süreci</a:t>
            </a:r>
            <a:endParaRPr lang="tr-TR" dirty="0"/>
          </a:p>
        </p:txBody>
      </p:sp>
      <p:sp>
        <p:nvSpPr>
          <p:cNvPr id="3" name="2 İçerik Yer Tutucusu"/>
          <p:cNvSpPr>
            <a:spLocks noGrp="1"/>
          </p:cNvSpPr>
          <p:nvPr>
            <p:ph idx="1"/>
          </p:nvPr>
        </p:nvSpPr>
        <p:spPr/>
        <p:txBody>
          <a:bodyPr>
            <a:normAutofit lnSpcReduction="10000"/>
          </a:bodyPr>
          <a:lstStyle/>
          <a:p>
            <a:r>
              <a:rPr lang="tr-TR" dirty="0">
                <a:latin typeface="Times New Roman" pitchFamily="18" charset="0"/>
                <a:cs typeface="Times New Roman" pitchFamily="18" charset="0"/>
              </a:rPr>
              <a:t>Ölçme işlemi yapılırken üç soruya cevap aranır.</a:t>
            </a:r>
          </a:p>
          <a:p>
            <a:pPr>
              <a:buNone/>
            </a:pPr>
            <a:r>
              <a:rPr lang="tr-TR" b="1" dirty="0">
                <a:latin typeface="Times New Roman" pitchFamily="18" charset="0"/>
                <a:cs typeface="Times New Roman" pitchFamily="18" charset="0"/>
              </a:rPr>
              <a:t>1- Neyi ölçeceğiz?</a:t>
            </a:r>
          </a:p>
          <a:p>
            <a:pPr>
              <a:buNone/>
            </a:pPr>
            <a:r>
              <a:rPr lang="tr-TR" dirty="0">
                <a:latin typeface="Times New Roman" pitchFamily="18" charset="0"/>
                <a:cs typeface="Times New Roman" pitchFamily="18" charset="0"/>
              </a:rPr>
              <a:t>Varlığa, nesneye veya olaya ait özellikler</a:t>
            </a:r>
          </a:p>
          <a:p>
            <a:pPr>
              <a:buNone/>
            </a:pPr>
            <a:r>
              <a:rPr lang="tr-TR" b="1" dirty="0">
                <a:latin typeface="Times New Roman" pitchFamily="18" charset="0"/>
                <a:cs typeface="Times New Roman" pitchFamily="18" charset="0"/>
              </a:rPr>
              <a:t>2- Ne ile ölçeceğiz?</a:t>
            </a:r>
          </a:p>
          <a:p>
            <a:pPr>
              <a:buNone/>
            </a:pPr>
            <a:r>
              <a:rPr lang="tr-TR" dirty="0">
                <a:latin typeface="Times New Roman" pitchFamily="18" charset="0"/>
                <a:cs typeface="Times New Roman" pitchFamily="18" charset="0"/>
              </a:rPr>
              <a:t>Uygun ölçme aracının belirlenmesi</a:t>
            </a:r>
          </a:p>
          <a:p>
            <a:pPr>
              <a:buNone/>
            </a:pPr>
            <a:r>
              <a:rPr lang="tr-TR" b="1" dirty="0">
                <a:latin typeface="Times New Roman" pitchFamily="18" charset="0"/>
                <a:cs typeface="Times New Roman" pitchFamily="18" charset="0"/>
              </a:rPr>
              <a:t>3- Niçin ölçeceğiz? </a:t>
            </a:r>
          </a:p>
          <a:p>
            <a:pPr>
              <a:buNone/>
            </a:pPr>
            <a:r>
              <a:rPr lang="tr-TR" dirty="0">
                <a:latin typeface="Times New Roman" pitchFamily="18" charset="0"/>
                <a:cs typeface="Times New Roman" pitchFamily="18" charset="0"/>
              </a:rPr>
              <a:t>Nicel bir sonuç elde etmek</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6</a:t>
            </a:fld>
            <a:endParaRPr lang="tr-TR"/>
          </a:p>
        </p:txBody>
      </p:sp>
      <p:pic>
        <p:nvPicPr>
          <p:cNvPr id="12293" name="Picture 5" descr="araÅtÄ±rma ile ilgili gÃ¶rsel sonucu"/>
          <p:cNvPicPr>
            <a:picLocks noChangeAspect="1" noChangeArrowheads="1"/>
          </p:cNvPicPr>
          <p:nvPr/>
        </p:nvPicPr>
        <p:blipFill>
          <a:blip r:embed="rId2" cstate="print"/>
          <a:srcRect/>
          <a:stretch>
            <a:fillRect/>
          </a:stretch>
        </p:blipFill>
        <p:spPr bwMode="auto">
          <a:xfrm>
            <a:off x="5286380" y="4714884"/>
            <a:ext cx="2864593" cy="192882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 2.2 Ölçmenin Öğeleri </a:t>
            </a:r>
            <a:endParaRPr lang="tr-TR" dirty="0"/>
          </a:p>
        </p:txBody>
      </p:sp>
      <p:sp>
        <p:nvSpPr>
          <p:cNvPr id="3" name="2 İçerik Yer Tutucusu"/>
          <p:cNvSpPr>
            <a:spLocks noGrp="1"/>
          </p:cNvSpPr>
          <p:nvPr>
            <p:ph idx="1"/>
          </p:nvPr>
        </p:nvSpPr>
        <p:spPr/>
        <p:txBody>
          <a:bodyPr/>
          <a:lstStyle/>
          <a:p>
            <a:r>
              <a:rPr lang="tr-TR" b="1" dirty="0">
                <a:latin typeface="Times New Roman" pitchFamily="18" charset="0"/>
                <a:cs typeface="Times New Roman" pitchFamily="18" charset="0"/>
              </a:rPr>
              <a:t>1- VARLIK: </a:t>
            </a:r>
            <a:r>
              <a:rPr lang="tr-TR" dirty="0">
                <a:latin typeface="Times New Roman" pitchFamily="18" charset="0"/>
                <a:cs typeface="Times New Roman" pitchFamily="18" charset="0"/>
              </a:rPr>
              <a:t>Ölçmeye konu olan varlık ikiye ayrılmaktadır.</a:t>
            </a:r>
          </a:p>
          <a:p>
            <a:endParaRPr lang="tr-TR"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7</a:t>
            </a:fld>
            <a:endParaRPr lang="tr-TR"/>
          </a:p>
        </p:txBody>
      </p:sp>
      <p:sp>
        <p:nvSpPr>
          <p:cNvPr id="5" name="4 Yuvarlatılmış Dikdörtgen"/>
          <p:cNvSpPr/>
          <p:nvPr/>
        </p:nvSpPr>
        <p:spPr>
          <a:xfrm>
            <a:off x="1000100" y="3429000"/>
            <a:ext cx="1214446" cy="1928826"/>
          </a:xfrm>
          <a:prstGeom prst="round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latin typeface="Times New Roman" pitchFamily="18" charset="0"/>
                <a:cs typeface="Times New Roman" pitchFamily="18" charset="0"/>
              </a:rPr>
              <a:t>VARLIK</a:t>
            </a:r>
          </a:p>
        </p:txBody>
      </p:sp>
      <p:sp>
        <p:nvSpPr>
          <p:cNvPr id="15" name="14 Sağ Ok"/>
          <p:cNvSpPr/>
          <p:nvPr/>
        </p:nvSpPr>
        <p:spPr>
          <a:xfrm>
            <a:off x="2500298" y="3929066"/>
            <a:ext cx="928694" cy="214314"/>
          </a:xfrm>
          <a:prstGeom prst="right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15 Sağ Ok"/>
          <p:cNvSpPr/>
          <p:nvPr/>
        </p:nvSpPr>
        <p:spPr>
          <a:xfrm>
            <a:off x="2500298" y="4786322"/>
            <a:ext cx="928694" cy="214314"/>
          </a:xfrm>
          <a:prstGeom prst="right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16 Dikdörtgen"/>
          <p:cNvSpPr/>
          <p:nvPr/>
        </p:nvSpPr>
        <p:spPr>
          <a:xfrm>
            <a:off x="3786182" y="3429000"/>
            <a:ext cx="4786346" cy="785818"/>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latin typeface="Times New Roman" pitchFamily="18" charset="0"/>
                <a:cs typeface="Times New Roman" pitchFamily="18" charset="0"/>
              </a:rPr>
              <a:t>Somut</a:t>
            </a:r>
            <a:r>
              <a:rPr lang="tr-TR" dirty="0">
                <a:solidFill>
                  <a:schemeClr val="tx1"/>
                </a:solidFill>
                <a:latin typeface="Times New Roman" pitchFamily="18" charset="0"/>
                <a:cs typeface="Times New Roman" pitchFamily="18" charset="0"/>
              </a:rPr>
              <a:t> varlıkların ölçümü daha kolaydır. Ağırlık, uzunluk, sıcaklık gibi.</a:t>
            </a:r>
          </a:p>
        </p:txBody>
      </p:sp>
      <p:sp>
        <p:nvSpPr>
          <p:cNvPr id="18" name="17 Dikdörtgen"/>
          <p:cNvSpPr/>
          <p:nvPr/>
        </p:nvSpPr>
        <p:spPr>
          <a:xfrm>
            <a:off x="3786182" y="4643446"/>
            <a:ext cx="4786346" cy="785818"/>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latin typeface="Times New Roman" pitchFamily="18" charset="0"/>
                <a:cs typeface="Times New Roman" pitchFamily="18" charset="0"/>
              </a:rPr>
              <a:t>Soyut </a:t>
            </a:r>
            <a:r>
              <a:rPr lang="tr-TR" dirty="0">
                <a:solidFill>
                  <a:schemeClr val="tx1"/>
                </a:solidFill>
                <a:latin typeface="Times New Roman" pitchFamily="18" charset="0"/>
                <a:cs typeface="Times New Roman" pitchFamily="18" charset="0"/>
              </a:rPr>
              <a:t>varlıkların ölçümü daha zordur. Başarı, zeka, kişilik gibi.</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 2.2 Ölçmenin Öğeleri </a:t>
            </a:r>
            <a:endParaRPr lang="tr-TR" dirty="0"/>
          </a:p>
        </p:txBody>
      </p:sp>
      <p:sp>
        <p:nvSpPr>
          <p:cNvPr id="3" name="2 İçerik Yer Tutucusu"/>
          <p:cNvSpPr>
            <a:spLocks noGrp="1"/>
          </p:cNvSpPr>
          <p:nvPr>
            <p:ph idx="1"/>
          </p:nvPr>
        </p:nvSpPr>
        <p:spPr/>
        <p:txBody>
          <a:bodyPr/>
          <a:lstStyle/>
          <a:p>
            <a:r>
              <a:rPr lang="tr-TR" b="1" dirty="0">
                <a:latin typeface="Times New Roman" pitchFamily="18" charset="0"/>
                <a:cs typeface="Times New Roman" pitchFamily="18" charset="0"/>
              </a:rPr>
              <a:t>2- ÖLÇME ARACI: </a:t>
            </a:r>
            <a:r>
              <a:rPr lang="tr-TR" dirty="0">
                <a:latin typeface="Times New Roman" pitchFamily="18" charset="0"/>
                <a:cs typeface="Times New Roman" pitchFamily="18" charset="0"/>
              </a:rPr>
              <a:t>Ölçmede kullanılan ölçme araçları ikiye ayrılır. </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8</a:t>
            </a:fld>
            <a:endParaRPr lang="tr-TR"/>
          </a:p>
        </p:txBody>
      </p:sp>
      <p:sp>
        <p:nvSpPr>
          <p:cNvPr id="6" name="5 Yuvarlatılmış Çapraz Köşeli Dikdörtgen"/>
          <p:cNvSpPr/>
          <p:nvPr/>
        </p:nvSpPr>
        <p:spPr>
          <a:xfrm>
            <a:off x="3071802" y="2714620"/>
            <a:ext cx="2357454" cy="1143008"/>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chemeClr val="tx1"/>
                </a:solidFill>
                <a:latin typeface="Times New Roman" pitchFamily="18" charset="0"/>
                <a:cs typeface="Times New Roman" pitchFamily="18" charset="0"/>
              </a:rPr>
              <a:t>ÖLÇME ARACI</a:t>
            </a:r>
          </a:p>
        </p:txBody>
      </p:sp>
      <p:sp>
        <p:nvSpPr>
          <p:cNvPr id="9" name="8 Dikdörtgen"/>
          <p:cNvSpPr/>
          <p:nvPr/>
        </p:nvSpPr>
        <p:spPr>
          <a:xfrm>
            <a:off x="571472" y="4071941"/>
            <a:ext cx="2848400" cy="25717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latin typeface="Times New Roman" pitchFamily="18" charset="0"/>
                <a:cs typeface="Times New Roman" pitchFamily="18" charset="0"/>
              </a:rPr>
              <a:t>Standart Ölçme Araçları  </a:t>
            </a:r>
            <a:r>
              <a:rPr lang="tr-TR" sz="1400" dirty="0" smtClean="0">
                <a:solidFill>
                  <a:schemeClr val="tx1"/>
                </a:solidFill>
                <a:latin typeface="Times New Roman" pitchFamily="18" charset="0"/>
                <a:cs typeface="Times New Roman" pitchFamily="18" charset="0"/>
              </a:rPr>
              <a:t>Yer, zaman ve kişiye göre değişmeyen ölçme araçlarıdır. Standart ölçüm araçları ile yapılan doğrudan ölçümler gerçeğe çok yakın sonuçlar vermektedir. </a:t>
            </a:r>
          </a:p>
          <a:p>
            <a:pPr algn="ctr"/>
            <a:r>
              <a:rPr lang="tr-TR" sz="1400" dirty="0" smtClean="0">
                <a:solidFill>
                  <a:schemeClr val="tx1"/>
                </a:solidFill>
                <a:latin typeface="Times New Roman" pitchFamily="18" charset="0"/>
                <a:cs typeface="Times New Roman" pitchFamily="18" charset="0"/>
              </a:rPr>
              <a:t>Uzunluğun ölçülmesi için metre, zamanın ölçülmesi için saniye ve dakika kullanılır.</a:t>
            </a:r>
            <a:endParaRPr lang="tr-TR" sz="1400" dirty="0">
              <a:solidFill>
                <a:schemeClr val="tx1"/>
              </a:solidFill>
              <a:latin typeface="Times New Roman" pitchFamily="18" charset="0"/>
              <a:cs typeface="Times New Roman" pitchFamily="18" charset="0"/>
            </a:endParaRPr>
          </a:p>
        </p:txBody>
      </p:sp>
      <p:sp>
        <p:nvSpPr>
          <p:cNvPr id="10" name="9 Dikdörtgen"/>
          <p:cNvSpPr/>
          <p:nvPr/>
        </p:nvSpPr>
        <p:spPr>
          <a:xfrm>
            <a:off x="5072066" y="4071942"/>
            <a:ext cx="2857520" cy="257176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latin typeface="Times New Roman" pitchFamily="18" charset="0"/>
                <a:cs typeface="Times New Roman" pitchFamily="18" charset="0"/>
              </a:rPr>
              <a:t>Standart Olmayan Ölçme Araçları  </a:t>
            </a:r>
          </a:p>
          <a:p>
            <a:pPr algn="ctr"/>
            <a:r>
              <a:rPr lang="tr-TR" dirty="0">
                <a:solidFill>
                  <a:schemeClr val="tx1"/>
                </a:solidFill>
                <a:latin typeface="Times New Roman" pitchFamily="18" charset="0"/>
                <a:cs typeface="Times New Roman" pitchFamily="18" charset="0"/>
              </a:rPr>
              <a:t>Yer, zaman ve kişiye göre değişkenlik gösteren ölçme araçlarıdır. Adım, kulaç ve karış gibi. </a:t>
            </a:r>
          </a:p>
        </p:txBody>
      </p:sp>
      <p:sp>
        <p:nvSpPr>
          <p:cNvPr id="11" name="10 Bükülü Ok"/>
          <p:cNvSpPr/>
          <p:nvPr/>
        </p:nvSpPr>
        <p:spPr>
          <a:xfrm rot="5400000">
            <a:off x="5429256" y="3571876"/>
            <a:ext cx="500066" cy="35719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3" name="12 Bükülü Ok"/>
          <p:cNvSpPr/>
          <p:nvPr/>
        </p:nvSpPr>
        <p:spPr>
          <a:xfrm rot="16200000" flipH="1">
            <a:off x="2571736" y="3571876"/>
            <a:ext cx="500066" cy="35719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 2.2 Ölçmenin Öğeleri </a:t>
            </a:r>
            <a:endParaRPr lang="tr-TR" dirty="0"/>
          </a:p>
        </p:txBody>
      </p:sp>
      <p:sp>
        <p:nvSpPr>
          <p:cNvPr id="3" name="2 İçerik Yer Tutucusu"/>
          <p:cNvSpPr>
            <a:spLocks noGrp="1"/>
          </p:cNvSpPr>
          <p:nvPr>
            <p:ph idx="1"/>
          </p:nvPr>
        </p:nvSpPr>
        <p:spPr/>
        <p:txBody>
          <a:bodyPr/>
          <a:lstStyle/>
          <a:p>
            <a:r>
              <a:rPr lang="tr-TR" b="1" dirty="0">
                <a:latin typeface="Times New Roman" pitchFamily="18" charset="0"/>
                <a:cs typeface="Times New Roman" pitchFamily="18" charset="0"/>
              </a:rPr>
              <a:t>3- SAYISAL SONUÇ: </a:t>
            </a:r>
            <a:r>
              <a:rPr lang="tr-TR" dirty="0">
                <a:latin typeface="Times New Roman" pitchFamily="18" charset="0"/>
                <a:cs typeface="Times New Roman" pitchFamily="18" charset="0"/>
              </a:rPr>
              <a:t>Elde edilen sayısal sonuç iki şekilde ifade edilir.</a:t>
            </a:r>
          </a:p>
          <a:p>
            <a:endParaRPr lang="tr-TR"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9</a:t>
            </a:fld>
            <a:endParaRPr lang="tr-TR"/>
          </a:p>
        </p:txBody>
      </p:sp>
      <p:sp>
        <p:nvSpPr>
          <p:cNvPr id="5" name="4 Elmas"/>
          <p:cNvSpPr/>
          <p:nvPr/>
        </p:nvSpPr>
        <p:spPr>
          <a:xfrm>
            <a:off x="857224" y="3000372"/>
            <a:ext cx="2714644" cy="2571768"/>
          </a:xfrm>
          <a:prstGeom prst="diamond">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chemeClr val="tx1"/>
                </a:solidFill>
                <a:latin typeface="Times New Roman" pitchFamily="18" charset="0"/>
                <a:cs typeface="Times New Roman" pitchFamily="18" charset="0"/>
              </a:rPr>
              <a:t>SAYISAL SONUÇ</a:t>
            </a:r>
          </a:p>
        </p:txBody>
      </p:sp>
      <p:sp>
        <p:nvSpPr>
          <p:cNvPr id="6" name="5 Sağ Ok"/>
          <p:cNvSpPr/>
          <p:nvPr/>
        </p:nvSpPr>
        <p:spPr>
          <a:xfrm>
            <a:off x="3714744" y="3643314"/>
            <a:ext cx="642942" cy="214314"/>
          </a:xfrm>
          <a:prstGeom prst="right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Sağ Ok"/>
          <p:cNvSpPr/>
          <p:nvPr/>
        </p:nvSpPr>
        <p:spPr>
          <a:xfrm>
            <a:off x="3714744" y="4643446"/>
            <a:ext cx="642942" cy="214314"/>
          </a:xfrm>
          <a:prstGeom prst="right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Çapraz Köşesi Kesik Dikdörtgen"/>
          <p:cNvSpPr/>
          <p:nvPr/>
        </p:nvSpPr>
        <p:spPr>
          <a:xfrm>
            <a:off x="4714876" y="3429000"/>
            <a:ext cx="3429024" cy="642942"/>
          </a:xfrm>
          <a:prstGeom prst="snip2Diag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latin typeface="Times New Roman" pitchFamily="18" charset="0"/>
                <a:cs typeface="Times New Roman" pitchFamily="18" charset="0"/>
              </a:rPr>
              <a:t>Kesin Olan Sonuçlar;</a:t>
            </a:r>
            <a:r>
              <a:rPr lang="tr-TR" dirty="0">
                <a:solidFill>
                  <a:schemeClr val="tx1"/>
                </a:solidFill>
                <a:latin typeface="Times New Roman" pitchFamily="18" charset="0"/>
                <a:cs typeface="Times New Roman" pitchFamily="18" charset="0"/>
              </a:rPr>
              <a:t> 5 L, 3 kg, 10 bar gibi</a:t>
            </a:r>
          </a:p>
        </p:txBody>
      </p:sp>
      <p:sp>
        <p:nvSpPr>
          <p:cNvPr id="9" name="8 Çapraz Köşesi Kesik Dikdörtgen"/>
          <p:cNvSpPr/>
          <p:nvPr/>
        </p:nvSpPr>
        <p:spPr>
          <a:xfrm>
            <a:off x="4714876" y="4500570"/>
            <a:ext cx="3429024" cy="642942"/>
          </a:xfrm>
          <a:prstGeom prst="snip2Diag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latin typeface="Times New Roman" pitchFamily="18" charset="0"/>
                <a:cs typeface="Times New Roman" pitchFamily="18" charset="0"/>
              </a:rPr>
              <a:t>Kesin Olmayan Sonuçlar; </a:t>
            </a:r>
            <a:r>
              <a:rPr lang="tr-TR" dirty="0">
                <a:solidFill>
                  <a:schemeClr val="tx1"/>
                </a:solidFill>
                <a:latin typeface="Times New Roman" pitchFamily="18" charset="0"/>
                <a:cs typeface="Times New Roman" pitchFamily="18" charset="0"/>
              </a:rPr>
              <a:t>4 adım, 5 karış gibi</a:t>
            </a:r>
            <a:endParaRPr lang="tr-TR"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2.3 Ölçme Türleri</a:t>
            </a:r>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10</a:t>
            </a:fld>
            <a:endParaRPr lang="tr-TR"/>
          </a:p>
        </p:txBody>
      </p:sp>
      <p:sp>
        <p:nvSpPr>
          <p:cNvPr id="5" name="4 Yuvarlatılmış Dikdörtgen"/>
          <p:cNvSpPr/>
          <p:nvPr/>
        </p:nvSpPr>
        <p:spPr>
          <a:xfrm>
            <a:off x="2643174" y="1357298"/>
            <a:ext cx="3643338" cy="714380"/>
          </a:xfrm>
          <a:prstGeom prst="roundRect">
            <a:avLst/>
          </a:prstGeom>
          <a:solidFill>
            <a:schemeClr val="accent5">
              <a:lumMod val="60000"/>
              <a:lumOff val="4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chemeClr val="tx1"/>
                </a:solidFill>
                <a:latin typeface="Times New Roman" pitchFamily="18" charset="0"/>
                <a:cs typeface="Times New Roman" pitchFamily="18" charset="0"/>
              </a:rPr>
              <a:t>ÖLÇME TÜRLERİ</a:t>
            </a:r>
          </a:p>
        </p:txBody>
      </p:sp>
      <p:sp>
        <p:nvSpPr>
          <p:cNvPr id="12" name="11 Yuvarlatılmış Çapraz Köşeli Dikdörtgen"/>
          <p:cNvSpPr/>
          <p:nvPr/>
        </p:nvSpPr>
        <p:spPr>
          <a:xfrm>
            <a:off x="642910" y="2285992"/>
            <a:ext cx="3643338" cy="1500198"/>
          </a:xfrm>
          <a:prstGeom prst="round2Diag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latin typeface="Times New Roman" pitchFamily="18" charset="0"/>
                <a:cs typeface="Times New Roman" pitchFamily="18" charset="0"/>
              </a:rPr>
              <a:t>DOLAYSIZ ÖLÇME</a:t>
            </a:r>
          </a:p>
          <a:p>
            <a:pPr algn="ctr"/>
            <a:r>
              <a:rPr lang="tr-TR" dirty="0">
                <a:solidFill>
                  <a:schemeClr val="tx1"/>
                </a:solidFill>
                <a:latin typeface="Times New Roman" pitchFamily="18" charset="0"/>
                <a:cs typeface="Times New Roman" pitchFamily="18" charset="0"/>
              </a:rPr>
              <a:t>Ölçülen özellikle ölçme aracının niteliği aynıdır.</a:t>
            </a:r>
          </a:p>
        </p:txBody>
      </p:sp>
      <p:sp>
        <p:nvSpPr>
          <p:cNvPr id="13" name="12 Yuvarlatılmış Çapraz Köşeli Dikdörtgen"/>
          <p:cNvSpPr/>
          <p:nvPr/>
        </p:nvSpPr>
        <p:spPr>
          <a:xfrm>
            <a:off x="4786314" y="2285992"/>
            <a:ext cx="3643338" cy="1428760"/>
          </a:xfrm>
          <a:prstGeom prst="round2Diag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latin typeface="Times New Roman" pitchFamily="18" charset="0"/>
                <a:cs typeface="Times New Roman" pitchFamily="18" charset="0"/>
              </a:rPr>
              <a:t>DOLAYLI ÖLÇME</a:t>
            </a:r>
          </a:p>
          <a:p>
            <a:pPr algn="ctr"/>
            <a:r>
              <a:rPr lang="tr-TR" dirty="0">
                <a:solidFill>
                  <a:schemeClr val="tx1"/>
                </a:solidFill>
                <a:latin typeface="Times New Roman" pitchFamily="18" charset="0"/>
                <a:cs typeface="Times New Roman" pitchFamily="18" charset="0"/>
              </a:rPr>
              <a:t>Ölçmek istenilen özelliği bir başka özelliğe dayanarak ölçme durumunda ortaya çıkmaktadır.</a:t>
            </a:r>
            <a:endParaRPr lang="tr-TR" b="1" dirty="0">
              <a:solidFill>
                <a:schemeClr val="tx1"/>
              </a:solidFill>
              <a:latin typeface="Times New Roman" pitchFamily="18" charset="0"/>
              <a:cs typeface="Times New Roman" pitchFamily="18" charset="0"/>
            </a:endParaRPr>
          </a:p>
          <a:p>
            <a:pPr algn="ctr"/>
            <a:endParaRPr lang="tr-TR" b="1" dirty="0">
              <a:solidFill>
                <a:schemeClr val="tx1"/>
              </a:solidFill>
              <a:latin typeface="Times New Roman" pitchFamily="18" charset="0"/>
              <a:cs typeface="Times New Roman" pitchFamily="18" charset="0"/>
            </a:endParaRPr>
          </a:p>
        </p:txBody>
      </p:sp>
      <p:sp>
        <p:nvSpPr>
          <p:cNvPr id="14" name="13 Yuvarlatılmış Çapraz Köşeli Dikdörtgen"/>
          <p:cNvSpPr/>
          <p:nvPr/>
        </p:nvSpPr>
        <p:spPr>
          <a:xfrm>
            <a:off x="4357686" y="4286256"/>
            <a:ext cx="4500562" cy="1928826"/>
          </a:xfrm>
          <a:prstGeom prst="round2DiagRect">
            <a:avLst/>
          </a:prstGeom>
          <a:solidFill>
            <a:schemeClr val="accent5">
              <a:lumMod val="40000"/>
              <a:lumOff val="6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latin typeface="Times New Roman" pitchFamily="18" charset="0"/>
                <a:cs typeface="Times New Roman" pitchFamily="18" charset="0"/>
              </a:rPr>
              <a:t>Göstergeyle Ölçme; </a:t>
            </a:r>
            <a:r>
              <a:rPr lang="tr-TR" dirty="0">
                <a:solidFill>
                  <a:schemeClr val="tx1"/>
                </a:solidFill>
                <a:latin typeface="Times New Roman" pitchFamily="18" charset="0"/>
                <a:cs typeface="Times New Roman" pitchFamily="18" charset="0"/>
              </a:rPr>
              <a:t>Bir değişkenin bir başka değişken yardımıyla ölçülmesidir. </a:t>
            </a:r>
          </a:p>
          <a:p>
            <a:pPr algn="ctr"/>
            <a:r>
              <a:rPr lang="tr-TR" b="1" dirty="0">
                <a:solidFill>
                  <a:schemeClr val="tx1"/>
                </a:solidFill>
                <a:latin typeface="Times New Roman" pitchFamily="18" charset="0"/>
                <a:cs typeface="Times New Roman" pitchFamily="18" charset="0"/>
              </a:rPr>
              <a:t>Türetilmiş Ölçme; </a:t>
            </a:r>
            <a:r>
              <a:rPr lang="tr-TR" dirty="0">
                <a:solidFill>
                  <a:schemeClr val="tx1"/>
                </a:solidFill>
                <a:latin typeface="Times New Roman" pitchFamily="18" charset="0"/>
                <a:cs typeface="Times New Roman" pitchFamily="18" charset="0"/>
              </a:rPr>
              <a:t>Ölçülmek istenen değişken üzerinde bir ölçme işlemi yapmadan, bu değişkenle diğer değişkenler arasındaki bir bağıntıdan yararlanarak elde edilen ölçmedir.</a:t>
            </a:r>
          </a:p>
        </p:txBody>
      </p:sp>
      <p:sp>
        <p:nvSpPr>
          <p:cNvPr id="16" name="15 Metin kutusu"/>
          <p:cNvSpPr txBox="1"/>
          <p:nvPr/>
        </p:nvSpPr>
        <p:spPr>
          <a:xfrm>
            <a:off x="357158" y="4143380"/>
            <a:ext cx="2912766" cy="1015663"/>
          </a:xfrm>
          <a:prstGeom prst="rect">
            <a:avLst/>
          </a:prstGeom>
          <a:noFill/>
        </p:spPr>
        <p:txBody>
          <a:bodyPr wrap="square" rtlCol="0">
            <a:spAutoFit/>
          </a:bodyPr>
          <a:lstStyle/>
          <a:p>
            <a:pPr algn="r"/>
            <a:r>
              <a:rPr lang="tr-TR" sz="2000" dirty="0">
                <a:latin typeface="Times New Roman" pitchFamily="18" charset="0"/>
                <a:cs typeface="Times New Roman" pitchFamily="18" charset="0"/>
              </a:rPr>
              <a:t>“</a:t>
            </a:r>
            <a:r>
              <a:rPr lang="tr-TR" sz="2000" i="1" dirty="0">
                <a:latin typeface="Times New Roman" pitchFamily="18" charset="0"/>
                <a:cs typeface="Times New Roman" pitchFamily="18" charset="0"/>
              </a:rPr>
              <a:t>Ölçülebileni ölç, ölçülenmeyeni ölçülebilir yap.’’ G. </a:t>
            </a:r>
            <a:r>
              <a:rPr lang="tr-TR" sz="2000" i="1" dirty="0" err="1">
                <a:latin typeface="Times New Roman" pitchFamily="18" charset="0"/>
                <a:cs typeface="Times New Roman" pitchFamily="18" charset="0"/>
              </a:rPr>
              <a:t>Galilei</a:t>
            </a:r>
            <a:r>
              <a:rPr lang="tr-TR" sz="2000" i="1" dirty="0">
                <a:latin typeface="Times New Roman" pitchFamily="18" charset="0"/>
                <a:cs typeface="Times New Roman" pitchFamily="18" charset="0"/>
              </a:rPr>
              <a:t> </a:t>
            </a:r>
            <a:r>
              <a:rPr lang="tr-TR" sz="2000" dirty="0">
                <a:latin typeface="Times New Roman" pitchFamily="18" charset="0"/>
                <a:cs typeface="Times New Roman" pitchFamily="18" charset="0"/>
              </a:rPr>
              <a:t> </a:t>
            </a:r>
          </a:p>
        </p:txBody>
      </p:sp>
      <p:pic>
        <p:nvPicPr>
          <p:cNvPr id="7170" name="Picture 2" descr="galile ile ilgili gÃ¶rsel sonucu"/>
          <p:cNvPicPr>
            <a:picLocks noChangeAspect="1" noChangeArrowheads="1"/>
          </p:cNvPicPr>
          <p:nvPr/>
        </p:nvPicPr>
        <p:blipFill>
          <a:blip r:embed="rId2" cstate="print"/>
          <a:srcRect/>
          <a:stretch>
            <a:fillRect/>
          </a:stretch>
        </p:blipFill>
        <p:spPr bwMode="auto">
          <a:xfrm>
            <a:off x="2214546" y="5214950"/>
            <a:ext cx="1571604" cy="1448294"/>
          </a:xfrm>
          <a:prstGeom prst="rect">
            <a:avLst/>
          </a:prstGeom>
          <a:noFill/>
        </p:spPr>
      </p:pic>
      <p:cxnSp>
        <p:nvCxnSpPr>
          <p:cNvPr id="19" name="18 Düz Ok Bağlayıcısı"/>
          <p:cNvCxnSpPr/>
          <p:nvPr/>
        </p:nvCxnSpPr>
        <p:spPr>
          <a:xfrm rot="16200000" flipH="1">
            <a:off x="5929322" y="2071678"/>
            <a:ext cx="214314"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22 Düz Ok Bağlayıcısı"/>
          <p:cNvCxnSpPr/>
          <p:nvPr/>
        </p:nvCxnSpPr>
        <p:spPr>
          <a:xfrm rot="5400000">
            <a:off x="3571868" y="2071678"/>
            <a:ext cx="214314"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24 Aşağı Ok"/>
          <p:cNvSpPr/>
          <p:nvPr/>
        </p:nvSpPr>
        <p:spPr>
          <a:xfrm>
            <a:off x="6572264" y="3857628"/>
            <a:ext cx="214314" cy="285752"/>
          </a:xfrm>
          <a:prstGeom prst="downArrow">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lgn="ctr">
              <a:buNone/>
            </a:pPr>
            <a:endParaRPr lang="tr-TR" b="1" dirty="0" smtClean="0"/>
          </a:p>
          <a:p>
            <a:pPr algn="ctr">
              <a:buFont typeface="Wingdings" panose="05000000000000000000" pitchFamily="2" charset="2"/>
              <a:buChar char="ü"/>
            </a:pPr>
            <a:endParaRPr lang="tr-TR" b="1" dirty="0" smtClean="0"/>
          </a:p>
          <a:p>
            <a:pPr marL="0" indent="0" algn="ctr">
              <a:buNone/>
            </a:pPr>
            <a:endParaRPr lang="tr-TR" b="1" dirty="0" smtClean="0"/>
          </a:p>
          <a:p>
            <a:pPr lvl="0" algn="ctr">
              <a:buFont typeface="Wingdings" panose="05000000000000000000" pitchFamily="2" charset="2"/>
              <a:buChar char="ü"/>
            </a:pPr>
            <a:endParaRPr lang="tr-TR" dirty="0" smtClean="0"/>
          </a:p>
          <a:p>
            <a:pPr marL="0" indent="0" algn="ctr">
              <a:buNone/>
            </a:pPr>
            <a:endParaRPr lang="tr-TR" b="1" dirty="0" smtClean="0"/>
          </a:p>
          <a:p>
            <a:pPr algn="ctr">
              <a:buFont typeface="Wingdings" panose="05000000000000000000" pitchFamily="2" charset="2"/>
              <a:buChar char="ü"/>
            </a:pPr>
            <a:endParaRPr lang="tr-TR" b="1" dirty="0"/>
          </a:p>
          <a:p>
            <a:pPr marL="0" indent="0" algn="ctr">
              <a:buNone/>
            </a:pPr>
            <a:endParaRPr lang="tr-TR" b="1"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11</a:t>
            </a:fld>
            <a:endParaRPr lang="tr-TR"/>
          </a:p>
        </p:txBody>
      </p:sp>
      <p:sp>
        <p:nvSpPr>
          <p:cNvPr id="5" name="1 Başlık"/>
          <p:cNvSpPr>
            <a:spLocks noGrp="1"/>
          </p:cNvSpPr>
          <p:nvPr>
            <p:ph type="title"/>
          </p:nvPr>
        </p:nvSpPr>
        <p:spPr/>
        <p:txBody>
          <a:bodyPr/>
          <a:lstStyle/>
          <a:p>
            <a:pPr algn="l"/>
            <a:r>
              <a:rPr lang="tr-TR" dirty="0">
                <a:latin typeface="Times New Roman" pitchFamily="18" charset="0"/>
                <a:cs typeface="Times New Roman" pitchFamily="18" charset="0"/>
              </a:rPr>
              <a:t>2.3 Ölçme Türleri</a:t>
            </a:r>
            <a:endParaRPr lang="tr-TR" dirty="0"/>
          </a:p>
        </p:txBody>
      </p:sp>
      <p:sp>
        <p:nvSpPr>
          <p:cNvPr id="6" name="4 Beşgen"/>
          <p:cNvSpPr/>
          <p:nvPr/>
        </p:nvSpPr>
        <p:spPr>
          <a:xfrm>
            <a:off x="681271" y="2017594"/>
            <a:ext cx="3744416" cy="631017"/>
          </a:xfrm>
          <a:prstGeom prst="homePlat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tr-TR" sz="2000" b="1" dirty="0">
                <a:latin typeface="Times New Roman" pitchFamily="18" charset="0"/>
                <a:cs typeface="Times New Roman" pitchFamily="18" charset="0"/>
              </a:rPr>
              <a:t> </a:t>
            </a:r>
            <a:r>
              <a:rPr lang="tr-TR" sz="2000" b="1" dirty="0" smtClean="0">
                <a:solidFill>
                  <a:schemeClr val="tx1"/>
                </a:solidFill>
                <a:latin typeface="Times New Roman" pitchFamily="18" charset="0"/>
                <a:cs typeface="Times New Roman" pitchFamily="18" charset="0"/>
              </a:rPr>
              <a:t>Ağırlığı eşit kollu terazi ile ölçmek</a:t>
            </a:r>
            <a:endParaRPr lang="tr-TR" sz="2000" b="1" dirty="0">
              <a:solidFill>
                <a:schemeClr val="tx1"/>
              </a:solidFill>
              <a:latin typeface="Times New Roman" pitchFamily="18" charset="0"/>
              <a:cs typeface="Times New Roman" pitchFamily="18" charset="0"/>
            </a:endParaRPr>
          </a:p>
        </p:txBody>
      </p:sp>
      <p:sp>
        <p:nvSpPr>
          <p:cNvPr id="7" name="4 Beşgen"/>
          <p:cNvSpPr/>
          <p:nvPr/>
        </p:nvSpPr>
        <p:spPr>
          <a:xfrm>
            <a:off x="681271" y="2951469"/>
            <a:ext cx="3758998" cy="642943"/>
          </a:xfrm>
          <a:prstGeom prst="homePlat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tr-TR" b="1" dirty="0">
                <a:latin typeface="Times New Roman" pitchFamily="18" charset="0"/>
                <a:cs typeface="Times New Roman" pitchFamily="18" charset="0"/>
              </a:rPr>
              <a:t> </a:t>
            </a:r>
            <a:r>
              <a:rPr lang="tr-TR" sz="2000" b="1" dirty="0" smtClean="0">
                <a:solidFill>
                  <a:schemeClr val="tx1"/>
                </a:solidFill>
                <a:latin typeface="Times New Roman" pitchFamily="18" charset="0"/>
                <a:cs typeface="Times New Roman" pitchFamily="18" charset="0"/>
              </a:rPr>
              <a:t>Metre ile uzunluk ölçümü</a:t>
            </a:r>
            <a:endParaRPr lang="tr-TR" sz="2000" b="1" dirty="0">
              <a:solidFill>
                <a:schemeClr val="tx1"/>
              </a:solidFill>
              <a:latin typeface="Times New Roman" pitchFamily="18" charset="0"/>
              <a:cs typeface="Times New Roman" pitchFamily="18" charset="0"/>
            </a:endParaRPr>
          </a:p>
        </p:txBody>
      </p:sp>
      <p:sp>
        <p:nvSpPr>
          <p:cNvPr id="8" name="4 Beşgen"/>
          <p:cNvSpPr/>
          <p:nvPr/>
        </p:nvSpPr>
        <p:spPr>
          <a:xfrm>
            <a:off x="681272" y="4624210"/>
            <a:ext cx="3758998" cy="642942"/>
          </a:xfrm>
          <a:prstGeom prst="homePlat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tr-TR" b="1" dirty="0">
                <a:latin typeface="Times New Roman" pitchFamily="18" charset="0"/>
                <a:cs typeface="Times New Roman" pitchFamily="18" charset="0"/>
              </a:rPr>
              <a:t> </a:t>
            </a:r>
            <a:r>
              <a:rPr lang="tr-TR" sz="2000" b="1" dirty="0" smtClean="0">
                <a:solidFill>
                  <a:schemeClr val="tx1"/>
                </a:solidFill>
                <a:latin typeface="Times New Roman" pitchFamily="18" charset="0"/>
                <a:cs typeface="Times New Roman" pitchFamily="18" charset="0"/>
              </a:rPr>
              <a:t>Ağırlığı baskül ile ölçmek</a:t>
            </a:r>
            <a:endParaRPr lang="tr-TR" sz="2000" b="1" dirty="0">
              <a:solidFill>
                <a:schemeClr val="tx1"/>
              </a:solidFill>
              <a:latin typeface="Times New Roman" pitchFamily="18" charset="0"/>
              <a:cs typeface="Times New Roman" pitchFamily="18" charset="0"/>
            </a:endParaRPr>
          </a:p>
        </p:txBody>
      </p:sp>
      <p:sp>
        <p:nvSpPr>
          <p:cNvPr id="10" name="11 Yuvarlatılmış Çapraz Köşeli Dikdörtgen"/>
          <p:cNvSpPr/>
          <p:nvPr/>
        </p:nvSpPr>
        <p:spPr>
          <a:xfrm>
            <a:off x="4860032" y="2333102"/>
            <a:ext cx="3643338" cy="912429"/>
          </a:xfrm>
          <a:prstGeom prst="round2Diag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latin typeface="Times New Roman" pitchFamily="18" charset="0"/>
                <a:cs typeface="Times New Roman" pitchFamily="18" charset="0"/>
              </a:rPr>
              <a:t>DOLAYSIZ </a:t>
            </a:r>
            <a:r>
              <a:rPr lang="tr-TR" b="1" dirty="0" smtClean="0">
                <a:solidFill>
                  <a:schemeClr val="tx1"/>
                </a:solidFill>
                <a:latin typeface="Times New Roman" pitchFamily="18" charset="0"/>
                <a:cs typeface="Times New Roman" pitchFamily="18" charset="0"/>
              </a:rPr>
              <a:t>ÖLÇME</a:t>
            </a:r>
            <a:endParaRPr lang="tr-TR" b="1" dirty="0">
              <a:solidFill>
                <a:schemeClr val="tx1"/>
              </a:solidFill>
              <a:latin typeface="Times New Roman" pitchFamily="18" charset="0"/>
              <a:cs typeface="Times New Roman" pitchFamily="18" charset="0"/>
            </a:endParaRPr>
          </a:p>
        </p:txBody>
      </p:sp>
      <p:sp>
        <p:nvSpPr>
          <p:cNvPr id="11" name="12 Yuvarlatılmış Çapraz Köşeli Dikdörtgen"/>
          <p:cNvSpPr/>
          <p:nvPr/>
        </p:nvSpPr>
        <p:spPr>
          <a:xfrm>
            <a:off x="5056349" y="4514157"/>
            <a:ext cx="3447021" cy="752995"/>
          </a:xfrm>
          <a:prstGeom prst="round2Diag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latin typeface="Times New Roman" pitchFamily="18" charset="0"/>
                <a:cs typeface="Times New Roman" pitchFamily="18" charset="0"/>
              </a:rPr>
              <a:t>DOLAYLI </a:t>
            </a:r>
            <a:r>
              <a:rPr lang="tr-TR" b="1" dirty="0" smtClean="0">
                <a:solidFill>
                  <a:schemeClr val="tx1"/>
                </a:solidFill>
                <a:latin typeface="Times New Roman" pitchFamily="18" charset="0"/>
                <a:cs typeface="Times New Roman" pitchFamily="18" charset="0"/>
              </a:rPr>
              <a:t>ÖLÇME</a:t>
            </a:r>
            <a:endParaRPr lang="tr-TR"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518045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B1DEFA8C-F947-479F-BE07-76B6B3F80BF1}" type="slidenum">
              <a:rPr lang="tr-TR" smtClean="0"/>
              <a:pPr/>
              <a:t>12</a:t>
            </a:fld>
            <a:endParaRPr lang="tr-TR"/>
          </a:p>
        </p:txBody>
      </p:sp>
      <p:sp>
        <p:nvSpPr>
          <p:cNvPr id="6" name="4 Beşgen"/>
          <p:cNvSpPr>
            <a:spLocks noGrp="1"/>
          </p:cNvSpPr>
          <p:nvPr>
            <p:ph idx="1"/>
          </p:nvPr>
        </p:nvSpPr>
        <p:spPr>
          <a:xfrm>
            <a:off x="597768" y="2331487"/>
            <a:ext cx="3754760" cy="748679"/>
          </a:xfrm>
          <a:prstGeom prst="homePlat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a:bodyPr>
          <a:lstStyle/>
          <a:p>
            <a:pPr algn="ctr">
              <a:buNone/>
            </a:pPr>
            <a:r>
              <a:rPr lang="tr-TR" b="1" dirty="0">
                <a:latin typeface="Times New Roman" pitchFamily="18" charset="0"/>
                <a:cs typeface="Times New Roman" pitchFamily="18" charset="0"/>
              </a:rPr>
              <a:t> </a:t>
            </a:r>
            <a:r>
              <a:rPr lang="tr-TR" sz="2000" b="1" dirty="0" smtClean="0">
                <a:solidFill>
                  <a:schemeClr val="tx1"/>
                </a:solidFill>
                <a:latin typeface="Times New Roman" pitchFamily="18" charset="0"/>
                <a:cs typeface="Times New Roman" pitchFamily="18" charset="0"/>
              </a:rPr>
              <a:t>Termometre ile sıcaklık ölçmek</a:t>
            </a:r>
            <a:endParaRPr lang="tr-TR" sz="2000" b="1" dirty="0">
              <a:solidFill>
                <a:schemeClr val="tx1"/>
              </a:solidFill>
              <a:latin typeface="Times New Roman" pitchFamily="18" charset="0"/>
              <a:cs typeface="Times New Roman" pitchFamily="18" charset="0"/>
            </a:endParaRPr>
          </a:p>
        </p:txBody>
      </p:sp>
      <p:sp>
        <p:nvSpPr>
          <p:cNvPr id="7" name="11 Yuvarlatılmış Çapraz Köşeli Dikdörtgen"/>
          <p:cNvSpPr/>
          <p:nvPr/>
        </p:nvSpPr>
        <p:spPr>
          <a:xfrm>
            <a:off x="4881736" y="2282614"/>
            <a:ext cx="3643338" cy="748679"/>
          </a:xfrm>
          <a:prstGeom prst="round2Diag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latin typeface="Times New Roman" pitchFamily="18" charset="0"/>
                <a:cs typeface="Times New Roman" pitchFamily="18" charset="0"/>
              </a:rPr>
              <a:t>GÖSTERGEYLE ÖLÇME</a:t>
            </a:r>
            <a:endParaRPr lang="tr-TR" b="1" dirty="0">
              <a:solidFill>
                <a:schemeClr val="tx1"/>
              </a:solidFill>
              <a:latin typeface="Times New Roman" pitchFamily="18" charset="0"/>
              <a:cs typeface="Times New Roman" pitchFamily="18" charset="0"/>
            </a:endParaRPr>
          </a:p>
        </p:txBody>
      </p:sp>
      <p:sp>
        <p:nvSpPr>
          <p:cNvPr id="8" name="4 Beşgen"/>
          <p:cNvSpPr txBox="1">
            <a:spLocks/>
          </p:cNvSpPr>
          <p:nvPr/>
        </p:nvSpPr>
        <p:spPr>
          <a:xfrm>
            <a:off x="604845" y="4406703"/>
            <a:ext cx="3754760" cy="748679"/>
          </a:xfrm>
          <a:prstGeom prst="homePlate">
            <a:avLst/>
          </a:prstGeom>
          <a:no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l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lt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lt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algn="ctr">
              <a:buFont typeface="Arial" pitchFamily="34" charset="0"/>
              <a:buNone/>
            </a:pPr>
            <a:r>
              <a:rPr lang="tr-TR" b="1" dirty="0" smtClean="0">
                <a:latin typeface="Times New Roman" pitchFamily="18" charset="0"/>
                <a:cs typeface="Times New Roman" pitchFamily="18" charset="0"/>
              </a:rPr>
              <a:t> </a:t>
            </a:r>
            <a:r>
              <a:rPr lang="tr-TR" sz="2000" b="1" dirty="0" smtClean="0">
                <a:solidFill>
                  <a:schemeClr val="tx1"/>
                </a:solidFill>
                <a:latin typeface="Times New Roman" pitchFamily="18" charset="0"/>
                <a:cs typeface="Times New Roman" pitchFamily="18" charset="0"/>
              </a:rPr>
              <a:t>Yoğunluk ölçümleri, alan ölçümleri, nüfus yoğunluğu</a:t>
            </a:r>
            <a:endParaRPr lang="tr-TR" sz="2000" b="1" dirty="0">
              <a:solidFill>
                <a:schemeClr val="tx1"/>
              </a:solidFill>
              <a:latin typeface="Times New Roman" pitchFamily="18" charset="0"/>
              <a:cs typeface="Times New Roman" pitchFamily="18" charset="0"/>
            </a:endParaRPr>
          </a:p>
        </p:txBody>
      </p:sp>
      <p:sp>
        <p:nvSpPr>
          <p:cNvPr id="9" name="11 Yuvarlatılmış Çapraz Köşeli Dikdörtgen"/>
          <p:cNvSpPr/>
          <p:nvPr/>
        </p:nvSpPr>
        <p:spPr>
          <a:xfrm>
            <a:off x="4881736" y="4368355"/>
            <a:ext cx="3643338" cy="748679"/>
          </a:xfrm>
          <a:prstGeom prst="round2Diag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latin typeface="Times New Roman" pitchFamily="18" charset="0"/>
                <a:cs typeface="Times New Roman" pitchFamily="18" charset="0"/>
              </a:rPr>
              <a:t>TÜRETİLMİŞ ÖLÇME</a:t>
            </a:r>
            <a:endParaRPr lang="tr-TR" b="1" dirty="0">
              <a:solidFill>
                <a:schemeClr val="tx1"/>
              </a:solidFill>
              <a:latin typeface="Times New Roman" pitchFamily="18" charset="0"/>
              <a:cs typeface="Times New Roman" pitchFamily="18" charset="0"/>
            </a:endParaRPr>
          </a:p>
        </p:txBody>
      </p:sp>
      <p:sp>
        <p:nvSpPr>
          <p:cNvPr id="10" name="1 Başlık"/>
          <p:cNvSpPr>
            <a:spLocks noGrp="1"/>
          </p:cNvSpPr>
          <p:nvPr>
            <p:ph type="title"/>
          </p:nvPr>
        </p:nvSpPr>
        <p:spPr/>
        <p:txBody>
          <a:bodyPr/>
          <a:lstStyle/>
          <a:p>
            <a:pPr algn="l"/>
            <a:r>
              <a:rPr lang="tr-TR" dirty="0">
                <a:latin typeface="Times New Roman" pitchFamily="18" charset="0"/>
                <a:cs typeface="Times New Roman" pitchFamily="18" charset="0"/>
              </a:rPr>
              <a:t>2.3 Ölçme Türleri</a:t>
            </a:r>
            <a:endParaRPr lang="tr-TR" dirty="0"/>
          </a:p>
        </p:txBody>
      </p:sp>
    </p:spTree>
    <p:extLst>
      <p:ext uri="{BB962C8B-B14F-4D97-AF65-F5344CB8AC3E}">
        <p14:creationId xmlns:p14="http://schemas.microsoft.com/office/powerpoint/2010/main" val="34965609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latin typeface="Times New Roman" pitchFamily="18" charset="0"/>
                <a:cs typeface="Times New Roman" pitchFamily="18" charset="0"/>
              </a:rPr>
              <a:t>2.4 Bir Ölçme Aracında Bulunması Gereken Özellikler</a:t>
            </a:r>
          </a:p>
        </p:txBody>
      </p:sp>
      <p:sp>
        <p:nvSpPr>
          <p:cNvPr id="3" name="2 İçerik Yer Tutucusu"/>
          <p:cNvSpPr>
            <a:spLocks noGrp="1"/>
          </p:cNvSpPr>
          <p:nvPr>
            <p:ph idx="1"/>
          </p:nvPr>
        </p:nvSpPr>
        <p:spPr/>
        <p:txBody>
          <a:bodyPr/>
          <a:lstStyle/>
          <a:p>
            <a:pPr algn="ctr">
              <a:buNone/>
            </a:pPr>
            <a:endParaRPr lang="tr-TR" b="1" dirty="0">
              <a:latin typeface="Times New Roman" pitchFamily="18" charset="0"/>
              <a:cs typeface="Times New Roman" pitchFamily="18" charset="0"/>
            </a:endParaRPr>
          </a:p>
          <a:p>
            <a:pPr algn="ctr">
              <a:buNone/>
            </a:pPr>
            <a:endParaRPr lang="tr-TR" b="1"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13</a:t>
            </a:fld>
            <a:endParaRPr lang="tr-TR" dirty="0"/>
          </a:p>
        </p:txBody>
      </p:sp>
      <p:sp>
        <p:nvSpPr>
          <p:cNvPr id="5" name="4 Beşgen"/>
          <p:cNvSpPr/>
          <p:nvPr/>
        </p:nvSpPr>
        <p:spPr>
          <a:xfrm>
            <a:off x="357158" y="1643050"/>
            <a:ext cx="3714776" cy="642942"/>
          </a:xfrm>
          <a:prstGeom prst="homePlat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tr-TR" b="1" dirty="0">
                <a:latin typeface="Times New Roman" pitchFamily="18" charset="0"/>
                <a:cs typeface="Times New Roman" pitchFamily="18" charset="0"/>
              </a:rPr>
              <a:t> </a:t>
            </a:r>
            <a:r>
              <a:rPr lang="tr-TR" sz="2800" b="1" dirty="0">
                <a:solidFill>
                  <a:srgbClr val="FF0000"/>
                </a:solidFill>
                <a:latin typeface="Times New Roman" pitchFamily="18" charset="0"/>
                <a:cs typeface="Times New Roman" pitchFamily="18" charset="0"/>
              </a:rPr>
              <a:t>Güvenilir</a:t>
            </a:r>
          </a:p>
        </p:txBody>
      </p:sp>
      <p:sp>
        <p:nvSpPr>
          <p:cNvPr id="6" name="5 Beşgen"/>
          <p:cNvSpPr/>
          <p:nvPr/>
        </p:nvSpPr>
        <p:spPr>
          <a:xfrm>
            <a:off x="4357686" y="2000240"/>
            <a:ext cx="3714776" cy="642942"/>
          </a:xfrm>
          <a:prstGeom prst="homePlat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tr-TR" sz="2800" b="1" dirty="0">
                <a:solidFill>
                  <a:srgbClr val="FF0000"/>
                </a:solidFill>
                <a:latin typeface="Times New Roman" pitchFamily="18" charset="0"/>
                <a:cs typeface="Times New Roman" pitchFamily="18" charset="0"/>
              </a:rPr>
              <a:t>Geçerli</a:t>
            </a:r>
          </a:p>
        </p:txBody>
      </p:sp>
      <p:sp>
        <p:nvSpPr>
          <p:cNvPr id="7" name="6 Beşgen"/>
          <p:cNvSpPr/>
          <p:nvPr/>
        </p:nvSpPr>
        <p:spPr>
          <a:xfrm>
            <a:off x="357158" y="2643182"/>
            <a:ext cx="3714776" cy="642942"/>
          </a:xfrm>
          <a:prstGeom prst="homePlat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latin typeface="Times New Roman" pitchFamily="18" charset="0"/>
              <a:cs typeface="Times New Roman" pitchFamily="18" charset="0"/>
            </a:endParaRPr>
          </a:p>
          <a:p>
            <a:pPr algn="ctr"/>
            <a:r>
              <a:rPr lang="tr-TR" sz="2800" b="1" dirty="0">
                <a:latin typeface="Times New Roman" pitchFamily="18" charset="0"/>
                <a:cs typeface="Times New Roman" pitchFamily="18" charset="0"/>
              </a:rPr>
              <a:t> </a:t>
            </a:r>
            <a:r>
              <a:rPr lang="tr-TR" sz="2800" b="1" dirty="0">
                <a:solidFill>
                  <a:srgbClr val="FF0000"/>
                </a:solidFill>
                <a:latin typeface="Times New Roman" pitchFamily="18" charset="0"/>
                <a:cs typeface="Times New Roman" pitchFamily="18" charset="0"/>
              </a:rPr>
              <a:t>Kullanışlı</a:t>
            </a:r>
          </a:p>
          <a:p>
            <a:pPr algn="ctr">
              <a:buNone/>
            </a:pPr>
            <a:endParaRPr lang="tr-TR" b="1" dirty="0">
              <a:solidFill>
                <a:srgbClr val="FF0000"/>
              </a:solidFill>
              <a:latin typeface="Times New Roman" pitchFamily="18" charset="0"/>
              <a:cs typeface="Times New Roman" pitchFamily="18" charset="0"/>
            </a:endParaRPr>
          </a:p>
        </p:txBody>
      </p:sp>
      <p:sp>
        <p:nvSpPr>
          <p:cNvPr id="8" name="7 Beşgen"/>
          <p:cNvSpPr/>
          <p:nvPr/>
        </p:nvSpPr>
        <p:spPr>
          <a:xfrm>
            <a:off x="4357686" y="3071810"/>
            <a:ext cx="3714776" cy="642942"/>
          </a:xfrm>
          <a:prstGeom prst="homePlat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tr-TR" sz="2800" b="1" dirty="0">
                <a:solidFill>
                  <a:srgbClr val="FF0000"/>
                </a:solidFill>
                <a:latin typeface="Times New Roman" pitchFamily="18" charset="0"/>
                <a:cs typeface="Times New Roman" pitchFamily="18" charset="0"/>
              </a:rPr>
              <a:t>Nesnel</a:t>
            </a:r>
          </a:p>
        </p:txBody>
      </p:sp>
      <p:pic>
        <p:nvPicPr>
          <p:cNvPr id="6151" name="Picture 7" descr="gÃ¼venilirlik karikatÃ¼r yalan makinesi ile ilgili gÃ¶rsel sonucu"/>
          <p:cNvPicPr>
            <a:picLocks noChangeAspect="1" noChangeArrowheads="1"/>
          </p:cNvPicPr>
          <p:nvPr/>
        </p:nvPicPr>
        <p:blipFill>
          <a:blip r:embed="rId2"/>
          <a:srcRect/>
          <a:stretch>
            <a:fillRect/>
          </a:stretch>
        </p:blipFill>
        <p:spPr bwMode="auto">
          <a:xfrm>
            <a:off x="2143108" y="3786190"/>
            <a:ext cx="4714908" cy="2906633"/>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latin typeface="Times New Roman" pitchFamily="18" charset="0"/>
                <a:cs typeface="Times New Roman" pitchFamily="18" charset="0"/>
              </a:rPr>
              <a:t>2.4 Bir Ölçme Aracında Bulunması Gereken Özellikler</a:t>
            </a:r>
            <a:endParaRPr lang="tr-TR" dirty="0"/>
          </a:p>
        </p:txBody>
      </p:sp>
      <p:sp>
        <p:nvSpPr>
          <p:cNvPr id="3" name="2 İçerik Yer Tutucusu"/>
          <p:cNvSpPr>
            <a:spLocks noGrp="1"/>
          </p:cNvSpPr>
          <p:nvPr>
            <p:ph idx="1"/>
          </p:nvPr>
        </p:nvSpPr>
        <p:spPr/>
        <p:txBody>
          <a:bodyPr>
            <a:normAutofit/>
          </a:bodyPr>
          <a:lstStyle/>
          <a:p>
            <a:r>
              <a:rPr lang="tr-TR" b="1" dirty="0">
                <a:latin typeface="Times New Roman" pitchFamily="18" charset="0"/>
                <a:cs typeface="Times New Roman" pitchFamily="18" charset="0"/>
              </a:rPr>
              <a:t>Güvenilirlik; </a:t>
            </a:r>
            <a:r>
              <a:rPr lang="tr-TR" dirty="0">
                <a:latin typeface="Times New Roman" pitchFamily="18" charset="0"/>
                <a:cs typeface="Times New Roman" pitchFamily="18" charset="0"/>
              </a:rPr>
              <a:t>Ölçme aracının </a:t>
            </a:r>
            <a:r>
              <a:rPr lang="tr-TR" b="1" dirty="0">
                <a:latin typeface="Times New Roman" pitchFamily="18" charset="0"/>
                <a:cs typeface="Times New Roman" pitchFamily="18" charset="0"/>
              </a:rPr>
              <a:t>tutarlı/kararlı </a:t>
            </a:r>
            <a:r>
              <a:rPr lang="tr-TR" dirty="0">
                <a:latin typeface="Times New Roman" pitchFamily="18" charset="0"/>
                <a:cs typeface="Times New Roman" pitchFamily="18" charset="0"/>
              </a:rPr>
              <a:t>ölçme yapma karakterinde olması anlamını taşır (Öncü,1994) </a:t>
            </a:r>
            <a:r>
              <a:rPr lang="tr-TR" dirty="0" smtClean="0">
                <a:latin typeface="Times New Roman" pitchFamily="18" charset="0"/>
                <a:cs typeface="Times New Roman" pitchFamily="18" charset="0"/>
              </a:rPr>
              <a:t>.</a:t>
            </a:r>
          </a:p>
          <a:p>
            <a:pPr marL="0" indent="0">
              <a:buNone/>
            </a:pPr>
            <a:endParaRPr lang="tr-TR" dirty="0">
              <a:latin typeface="Times New Roman" pitchFamily="18" charset="0"/>
              <a:cs typeface="Times New Roman" pitchFamily="18" charset="0"/>
            </a:endParaRPr>
          </a:p>
          <a:p>
            <a:r>
              <a:rPr lang="tr-TR" dirty="0">
                <a:latin typeface="Times New Roman" pitchFamily="18" charset="0"/>
                <a:cs typeface="Times New Roman" pitchFamily="18" charset="0"/>
              </a:rPr>
              <a:t> Bir ölçme aracı, bir özelliği her uygulandığında </a:t>
            </a:r>
            <a:r>
              <a:rPr lang="tr-TR" b="1" dirty="0">
                <a:latin typeface="Times New Roman" pitchFamily="18" charset="0"/>
                <a:cs typeface="Times New Roman" pitchFamily="18" charset="0"/>
              </a:rPr>
              <a:t>aynı sonucu </a:t>
            </a:r>
            <a:r>
              <a:rPr lang="tr-TR" dirty="0">
                <a:latin typeface="Times New Roman" pitchFamily="18" charset="0"/>
                <a:cs typeface="Times New Roman" pitchFamily="18" charset="0"/>
              </a:rPr>
              <a:t>verecek şekilde ölçebiliyorsa güvenilirdir.</a:t>
            </a:r>
          </a:p>
          <a:p>
            <a:endParaRPr lang="tr-TR"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14</a:t>
            </a:fld>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latin typeface="Times New Roman" pitchFamily="18" charset="0"/>
                <a:cs typeface="Times New Roman" pitchFamily="18" charset="0"/>
              </a:rPr>
              <a:t>2.4 Bir Ölçme Aracında Bulunması Gereken Özellikler</a:t>
            </a:r>
            <a:endParaRPr lang="tr-TR" dirty="0"/>
          </a:p>
        </p:txBody>
      </p:sp>
      <p:sp>
        <p:nvSpPr>
          <p:cNvPr id="3" name="2 İçerik Yer Tutucusu"/>
          <p:cNvSpPr>
            <a:spLocks noGrp="1"/>
          </p:cNvSpPr>
          <p:nvPr>
            <p:ph idx="1"/>
          </p:nvPr>
        </p:nvSpPr>
        <p:spPr>
          <a:xfrm>
            <a:off x="457200" y="1600200"/>
            <a:ext cx="8186766" cy="3471874"/>
          </a:xfrm>
        </p:spPr>
        <p:txBody>
          <a:bodyPr/>
          <a:lstStyle/>
          <a:p>
            <a:r>
              <a:rPr lang="tr-TR" b="1" dirty="0">
                <a:latin typeface="Times New Roman" pitchFamily="18" charset="0"/>
                <a:cs typeface="Times New Roman" pitchFamily="18" charset="0"/>
              </a:rPr>
              <a:t>Geçerlilik; </a:t>
            </a:r>
            <a:r>
              <a:rPr lang="tr-TR" dirty="0">
                <a:latin typeface="Times New Roman" pitchFamily="18" charset="0"/>
                <a:cs typeface="Times New Roman" pitchFamily="18" charset="0"/>
              </a:rPr>
              <a:t>Ölçme aracı kullanılış amacına ne oranda hizmet edebiliyorsa o oranda geçerlilik özelliğine sahiptir.</a:t>
            </a:r>
          </a:p>
          <a:p>
            <a:r>
              <a:rPr lang="tr-TR" dirty="0">
                <a:latin typeface="Times New Roman" pitchFamily="18" charset="0"/>
                <a:cs typeface="Times New Roman" pitchFamily="18" charset="0"/>
              </a:rPr>
              <a:t>Termometre ile zeka ölçümü (?)</a:t>
            </a:r>
          </a:p>
          <a:p>
            <a:r>
              <a:rPr lang="tr-TR" dirty="0">
                <a:latin typeface="Times New Roman" pitchFamily="18" charset="0"/>
                <a:cs typeface="Times New Roman" pitchFamily="18" charset="0"/>
              </a:rPr>
              <a:t>Tedavülden kalkmış bir para ile alışveriş (?)</a:t>
            </a:r>
          </a:p>
          <a:p>
            <a:r>
              <a:rPr lang="tr-TR" dirty="0">
                <a:latin typeface="Times New Roman" pitchFamily="18" charset="0"/>
                <a:cs typeface="Times New Roman" pitchFamily="18" charset="0"/>
              </a:rPr>
              <a:t>Metre ile ağırlık ölçmek (?)</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15</a:t>
            </a:fld>
            <a:endParaRPr lang="tr-TR"/>
          </a:p>
        </p:txBody>
      </p:sp>
      <p:pic>
        <p:nvPicPr>
          <p:cNvPr id="26626" name="Picture 2" descr="Ä°lgili resim"/>
          <p:cNvPicPr>
            <a:picLocks noChangeAspect="1" noChangeArrowheads="1"/>
          </p:cNvPicPr>
          <p:nvPr/>
        </p:nvPicPr>
        <p:blipFill>
          <a:blip r:embed="rId2"/>
          <a:srcRect/>
          <a:stretch>
            <a:fillRect/>
          </a:stretch>
        </p:blipFill>
        <p:spPr bwMode="auto">
          <a:xfrm>
            <a:off x="5572132" y="4429132"/>
            <a:ext cx="2071678" cy="2071678"/>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latin typeface="Times New Roman" pitchFamily="18" charset="0"/>
                <a:cs typeface="Times New Roman" pitchFamily="18" charset="0"/>
              </a:rPr>
              <a:t>2.4 Bir Ölçme Aracında Bulunması Gereken Özellikler</a:t>
            </a:r>
            <a:endParaRPr lang="tr-TR" dirty="0"/>
          </a:p>
        </p:txBody>
      </p:sp>
      <p:sp>
        <p:nvSpPr>
          <p:cNvPr id="3" name="2 İçerik Yer Tutucusu"/>
          <p:cNvSpPr>
            <a:spLocks noGrp="1"/>
          </p:cNvSpPr>
          <p:nvPr>
            <p:ph idx="1"/>
          </p:nvPr>
        </p:nvSpPr>
        <p:spPr>
          <a:xfrm>
            <a:off x="457200" y="1600200"/>
            <a:ext cx="5043494" cy="4525963"/>
          </a:xfrm>
        </p:spPr>
        <p:txBody>
          <a:bodyPr/>
          <a:lstStyle/>
          <a:p>
            <a:r>
              <a:rPr lang="tr-TR" b="1" dirty="0">
                <a:latin typeface="Times New Roman" pitchFamily="18" charset="0"/>
                <a:cs typeface="Times New Roman" pitchFamily="18" charset="0"/>
              </a:rPr>
              <a:t>Kullanışlılık; </a:t>
            </a:r>
            <a:r>
              <a:rPr lang="tr-TR" dirty="0">
                <a:latin typeface="Times New Roman" pitchFamily="18" charset="0"/>
                <a:cs typeface="Times New Roman" pitchFamily="18" charset="0"/>
              </a:rPr>
              <a:t>Bir ölçme aracının kullanılmasındaki </a:t>
            </a:r>
            <a:r>
              <a:rPr lang="tr-TR" b="1" dirty="0">
                <a:latin typeface="Times New Roman" pitchFamily="18" charset="0"/>
                <a:cs typeface="Times New Roman" pitchFamily="18" charset="0"/>
              </a:rPr>
              <a:t>kolaylıktır</a:t>
            </a:r>
            <a:r>
              <a:rPr lang="tr-TR" dirty="0">
                <a:latin typeface="Times New Roman" pitchFamily="18" charset="0"/>
                <a:cs typeface="Times New Roman" pitchFamily="18" charset="0"/>
              </a:rPr>
              <a:t>.</a:t>
            </a:r>
          </a:p>
          <a:p>
            <a:r>
              <a:rPr lang="tr-TR" dirty="0">
                <a:latin typeface="Times New Roman" pitchFamily="18" charset="0"/>
                <a:cs typeface="Times New Roman" pitchFamily="18" charset="0"/>
              </a:rPr>
              <a:t>Kullanılması zor, uzmanlık gerektiren, emek, para, zaman gibi çok fazla gerekleri olan bir ölçme aracı kullanışlı değildir.</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16</a:t>
            </a:fld>
            <a:endParaRPr lang="tr-TR"/>
          </a:p>
        </p:txBody>
      </p:sp>
      <p:pic>
        <p:nvPicPr>
          <p:cNvPr id="25604" name="Picture 4" descr="eski teraziler ile ilgili gÃ¶rsel sonucu"/>
          <p:cNvPicPr>
            <a:picLocks noChangeAspect="1" noChangeArrowheads="1"/>
          </p:cNvPicPr>
          <p:nvPr/>
        </p:nvPicPr>
        <p:blipFill>
          <a:blip r:embed="rId2"/>
          <a:srcRect/>
          <a:stretch>
            <a:fillRect/>
          </a:stretch>
        </p:blipFill>
        <p:spPr bwMode="auto">
          <a:xfrm>
            <a:off x="5286380" y="1500174"/>
            <a:ext cx="3500462" cy="2333642"/>
          </a:xfrm>
          <a:prstGeom prst="rect">
            <a:avLst/>
          </a:prstGeom>
          <a:noFill/>
        </p:spPr>
      </p:pic>
      <p:pic>
        <p:nvPicPr>
          <p:cNvPr id="25606" name="Picture 6" descr="dijital terazi ile ilgili gÃ¶rsel sonucu"/>
          <p:cNvPicPr>
            <a:picLocks noChangeAspect="1" noChangeArrowheads="1"/>
          </p:cNvPicPr>
          <p:nvPr/>
        </p:nvPicPr>
        <p:blipFill>
          <a:blip r:embed="rId3"/>
          <a:srcRect/>
          <a:stretch>
            <a:fillRect/>
          </a:stretch>
        </p:blipFill>
        <p:spPr bwMode="auto">
          <a:xfrm>
            <a:off x="5786446" y="3857628"/>
            <a:ext cx="2500330" cy="2428892"/>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latin typeface="Times New Roman" pitchFamily="18" charset="0"/>
                <a:cs typeface="Times New Roman" pitchFamily="18" charset="0"/>
              </a:rPr>
              <a:t>2.4 Bir Ölçme Aracında Bulunması Gereken Özellikler</a:t>
            </a:r>
            <a:endParaRPr lang="tr-TR" dirty="0"/>
          </a:p>
        </p:txBody>
      </p:sp>
      <p:sp>
        <p:nvSpPr>
          <p:cNvPr id="3" name="2 İçerik Yer Tutucusu"/>
          <p:cNvSpPr>
            <a:spLocks noGrp="1"/>
          </p:cNvSpPr>
          <p:nvPr>
            <p:ph idx="1"/>
          </p:nvPr>
        </p:nvSpPr>
        <p:spPr>
          <a:xfrm>
            <a:off x="457200" y="1600201"/>
            <a:ext cx="8229600" cy="2171900"/>
          </a:xfrm>
        </p:spPr>
        <p:txBody>
          <a:bodyPr>
            <a:normAutofit/>
          </a:bodyPr>
          <a:lstStyle/>
          <a:p>
            <a:r>
              <a:rPr lang="tr-TR" b="1" dirty="0">
                <a:latin typeface="Times New Roman" pitchFamily="18" charset="0"/>
                <a:cs typeface="Times New Roman" pitchFamily="18" charset="0"/>
              </a:rPr>
              <a:t>Nesnellik; </a:t>
            </a:r>
            <a:r>
              <a:rPr lang="tr-TR" dirty="0">
                <a:latin typeface="Times New Roman" pitchFamily="18" charset="0"/>
                <a:cs typeface="Times New Roman" pitchFamily="18" charset="0"/>
              </a:rPr>
              <a:t>Ölçüm aracı nesnel (objektif) olması kişisellikten ve yorumdan uzak olmasıdır</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17</a:t>
            </a:fld>
            <a:endParaRPr lang="tr-TR" dirty="0"/>
          </a:p>
        </p:txBody>
      </p:sp>
      <p:pic>
        <p:nvPicPr>
          <p:cNvPr id="24578" name="Picture 2" descr="objektiflik ile ilgili gÃ¶rsel sonucu"/>
          <p:cNvPicPr>
            <a:picLocks noChangeAspect="1" noChangeArrowheads="1"/>
          </p:cNvPicPr>
          <p:nvPr/>
        </p:nvPicPr>
        <p:blipFill>
          <a:blip r:embed="rId2"/>
          <a:srcRect/>
          <a:stretch>
            <a:fillRect/>
          </a:stretch>
        </p:blipFill>
        <p:spPr bwMode="auto">
          <a:xfrm>
            <a:off x="5247736" y="4001886"/>
            <a:ext cx="3071834" cy="2077925"/>
          </a:xfrm>
          <a:prstGeom prst="rect">
            <a:avLst/>
          </a:prstGeom>
          <a:noFill/>
        </p:spPr>
      </p:pic>
      <p:pic>
        <p:nvPicPr>
          <p:cNvPr id="24580" name="Picture 4" descr="Ä°lgili resim"/>
          <p:cNvPicPr>
            <a:picLocks noChangeAspect="1" noChangeArrowheads="1"/>
          </p:cNvPicPr>
          <p:nvPr/>
        </p:nvPicPr>
        <p:blipFill>
          <a:blip r:embed="rId3"/>
          <a:srcRect/>
          <a:stretch>
            <a:fillRect/>
          </a:stretch>
        </p:blipFill>
        <p:spPr bwMode="auto">
          <a:xfrm>
            <a:off x="899592" y="4001887"/>
            <a:ext cx="3071802" cy="207792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2.5 Ölçmede Kullanılan Araçlar</a:t>
            </a:r>
          </a:p>
        </p:txBody>
      </p:sp>
      <p:sp>
        <p:nvSpPr>
          <p:cNvPr id="3" name="2 İçerik Yer Tutucusu"/>
          <p:cNvSpPr>
            <a:spLocks noGrp="1"/>
          </p:cNvSpPr>
          <p:nvPr>
            <p:ph idx="1"/>
          </p:nvPr>
        </p:nvSpPr>
        <p:spPr>
          <a:xfrm>
            <a:off x="357158" y="1857364"/>
            <a:ext cx="5686436" cy="3614750"/>
          </a:xfrm>
        </p:spPr>
        <p:txBody>
          <a:bodyPr/>
          <a:lstStyle/>
          <a:p>
            <a:endParaRPr lang="tr-TR" dirty="0">
              <a:latin typeface="Times New Roman" pitchFamily="18" charset="0"/>
              <a:cs typeface="Times New Roman" pitchFamily="18" charset="0"/>
            </a:endParaRPr>
          </a:p>
          <a:p>
            <a:r>
              <a:rPr lang="tr-TR" dirty="0">
                <a:latin typeface="Times New Roman" pitchFamily="18" charset="0"/>
                <a:cs typeface="Times New Roman" pitchFamily="18" charset="0"/>
              </a:rPr>
              <a:t>Sınıflama (Nominal) Ölçekleri</a:t>
            </a:r>
          </a:p>
          <a:p>
            <a:r>
              <a:rPr lang="tr-TR" dirty="0">
                <a:latin typeface="Times New Roman" pitchFamily="18" charset="0"/>
                <a:cs typeface="Times New Roman" pitchFamily="18" charset="0"/>
              </a:rPr>
              <a:t>Sıralama (</a:t>
            </a:r>
            <a:r>
              <a:rPr lang="tr-TR" dirty="0" err="1">
                <a:latin typeface="Times New Roman" pitchFamily="18" charset="0"/>
                <a:cs typeface="Times New Roman" pitchFamily="18" charset="0"/>
              </a:rPr>
              <a:t>Ordinal</a:t>
            </a:r>
            <a:r>
              <a:rPr lang="tr-TR" dirty="0">
                <a:latin typeface="Times New Roman" pitchFamily="18" charset="0"/>
                <a:cs typeface="Times New Roman" pitchFamily="18" charset="0"/>
              </a:rPr>
              <a:t>) Ölçekleri</a:t>
            </a:r>
          </a:p>
          <a:p>
            <a:r>
              <a:rPr lang="tr-TR" dirty="0">
                <a:latin typeface="Times New Roman" pitchFamily="18" charset="0"/>
                <a:cs typeface="Times New Roman" pitchFamily="18" charset="0"/>
              </a:rPr>
              <a:t>Eşit Aralıklı (</a:t>
            </a:r>
            <a:r>
              <a:rPr lang="tr-TR" dirty="0" err="1">
                <a:latin typeface="Times New Roman" pitchFamily="18" charset="0"/>
                <a:cs typeface="Times New Roman" pitchFamily="18" charset="0"/>
              </a:rPr>
              <a:t>Interval</a:t>
            </a:r>
            <a:r>
              <a:rPr lang="tr-TR" dirty="0">
                <a:latin typeface="Times New Roman" pitchFamily="18" charset="0"/>
                <a:cs typeface="Times New Roman" pitchFamily="18" charset="0"/>
              </a:rPr>
              <a:t>) Ölçekler</a:t>
            </a:r>
          </a:p>
          <a:p>
            <a:r>
              <a:rPr lang="tr-TR" dirty="0">
                <a:latin typeface="Times New Roman" pitchFamily="18" charset="0"/>
                <a:cs typeface="Times New Roman" pitchFamily="18" charset="0"/>
              </a:rPr>
              <a:t>Oranlı (</a:t>
            </a:r>
            <a:r>
              <a:rPr lang="tr-TR" dirty="0" err="1">
                <a:latin typeface="Times New Roman" pitchFamily="18" charset="0"/>
                <a:cs typeface="Times New Roman" pitchFamily="18" charset="0"/>
              </a:rPr>
              <a:t>Rasyo</a:t>
            </a:r>
            <a:r>
              <a:rPr lang="tr-TR" dirty="0">
                <a:latin typeface="Times New Roman" pitchFamily="18" charset="0"/>
                <a:cs typeface="Times New Roman" pitchFamily="18" charset="0"/>
              </a:rPr>
              <a:t>) Ölçekler</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18</a:t>
            </a:fld>
            <a:endParaRPr lang="tr-TR" dirty="0"/>
          </a:p>
        </p:txBody>
      </p:sp>
      <p:pic>
        <p:nvPicPr>
          <p:cNvPr id="23554" name="Picture 2" descr="Ä°lgili resim"/>
          <p:cNvPicPr>
            <a:picLocks noChangeAspect="1" noChangeArrowheads="1"/>
          </p:cNvPicPr>
          <p:nvPr/>
        </p:nvPicPr>
        <p:blipFill>
          <a:blip r:embed="rId2"/>
          <a:srcRect/>
          <a:stretch>
            <a:fillRect/>
          </a:stretch>
        </p:blipFill>
        <p:spPr bwMode="auto">
          <a:xfrm rot="16200000">
            <a:off x="5405434" y="2809880"/>
            <a:ext cx="4286280" cy="26670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2.5 Ölçmede Kullanılan Araçlar</a:t>
            </a:r>
          </a:p>
        </p:txBody>
      </p:sp>
      <p:sp>
        <p:nvSpPr>
          <p:cNvPr id="3" name="2 İçerik Yer Tutucusu"/>
          <p:cNvSpPr>
            <a:spLocks noGrp="1"/>
          </p:cNvSpPr>
          <p:nvPr>
            <p:ph idx="1"/>
          </p:nvPr>
        </p:nvSpPr>
        <p:spPr>
          <a:xfrm>
            <a:off x="457200" y="1600200"/>
            <a:ext cx="8229600" cy="4686320"/>
          </a:xfrm>
        </p:spPr>
        <p:txBody>
          <a:bodyPr>
            <a:normAutofit fontScale="92500" lnSpcReduction="20000"/>
          </a:bodyPr>
          <a:lstStyle/>
          <a:p>
            <a:r>
              <a:rPr lang="sv-SE" b="1" dirty="0">
                <a:latin typeface="Times New Roman" pitchFamily="18" charset="0"/>
                <a:cs typeface="Times New Roman" pitchFamily="18" charset="0"/>
              </a:rPr>
              <a:t>Sınıflama (Nominal) Ölçekleri</a:t>
            </a:r>
            <a:endParaRPr lang="tr-TR" b="1" dirty="0">
              <a:latin typeface="Times New Roman" pitchFamily="18" charset="0"/>
              <a:cs typeface="Times New Roman" pitchFamily="18" charset="0"/>
            </a:endParaRPr>
          </a:p>
          <a:p>
            <a:r>
              <a:rPr lang="tr-TR" dirty="0">
                <a:latin typeface="Times New Roman" pitchFamily="18" charset="0"/>
                <a:cs typeface="Times New Roman" pitchFamily="18" charset="0"/>
              </a:rPr>
              <a:t>Belli bir gruba ait olup olmamayı gösterir.</a:t>
            </a:r>
          </a:p>
          <a:p>
            <a:r>
              <a:rPr lang="tr-TR" dirty="0">
                <a:latin typeface="Times New Roman" pitchFamily="18" charset="0"/>
                <a:cs typeface="Times New Roman" pitchFamily="18" charset="0"/>
              </a:rPr>
              <a:t>Nesnelerin sadece </a:t>
            </a:r>
            <a:r>
              <a:rPr lang="tr-TR" b="1" dirty="0">
                <a:latin typeface="Times New Roman" pitchFamily="18" charset="0"/>
                <a:cs typeface="Times New Roman" pitchFamily="18" charset="0"/>
              </a:rPr>
              <a:t>gruplandırıldığı</a:t>
            </a:r>
            <a:r>
              <a:rPr lang="tr-TR" dirty="0">
                <a:latin typeface="Times New Roman" pitchFamily="18" charset="0"/>
                <a:cs typeface="Times New Roman" pitchFamily="18" charset="0"/>
              </a:rPr>
              <a:t> bir ölçme seviyesidir. Sayılar ve harfler bir kimlik olmaktan öteye gitmemektedir.</a:t>
            </a:r>
          </a:p>
          <a:p>
            <a:r>
              <a:rPr lang="tr-TR" dirty="0">
                <a:latin typeface="Times New Roman" pitchFamily="18" charset="0"/>
                <a:cs typeface="Times New Roman" pitchFamily="18" charset="0"/>
              </a:rPr>
              <a:t>Nesnelere verilen sayıların sayısal anlamları yoktur ve miktar belirtmezler.</a:t>
            </a:r>
          </a:p>
          <a:p>
            <a:r>
              <a:rPr lang="tr-TR" dirty="0">
                <a:latin typeface="Times New Roman" pitchFamily="18" charset="0"/>
                <a:cs typeface="Times New Roman" pitchFamily="18" charset="0"/>
              </a:rPr>
              <a:t>İllere kod numaralarının verilmesi ve her ile ait araçların aynı plaka numarası ile anılması.</a:t>
            </a:r>
          </a:p>
          <a:p>
            <a:r>
              <a:rPr lang="tr-TR" dirty="0">
                <a:latin typeface="Times New Roman" pitchFamily="18" charset="0"/>
                <a:cs typeface="Times New Roman" pitchFamily="18" charset="0"/>
              </a:rPr>
              <a:t>Deneylerin veya numunelerin harfler ya da rakamlar ile kodlanması.</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19</a:t>
            </a:fld>
            <a:endParaRPr 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2.5 Ölçmede Kullanılan Araçlar</a:t>
            </a:r>
          </a:p>
        </p:txBody>
      </p:sp>
      <p:sp>
        <p:nvSpPr>
          <p:cNvPr id="3" name="2 İçerik Yer Tutucusu"/>
          <p:cNvSpPr>
            <a:spLocks noGrp="1"/>
          </p:cNvSpPr>
          <p:nvPr>
            <p:ph idx="1"/>
          </p:nvPr>
        </p:nvSpPr>
        <p:spPr/>
        <p:txBody>
          <a:bodyPr/>
          <a:lstStyle/>
          <a:p>
            <a:r>
              <a:rPr lang="tr-TR" b="1" dirty="0">
                <a:latin typeface="Times New Roman" pitchFamily="18" charset="0"/>
                <a:cs typeface="Times New Roman" pitchFamily="18" charset="0"/>
              </a:rPr>
              <a:t>Sıralı (</a:t>
            </a:r>
            <a:r>
              <a:rPr lang="tr-TR" b="1" dirty="0" err="1">
                <a:latin typeface="Times New Roman" pitchFamily="18" charset="0"/>
                <a:cs typeface="Times New Roman" pitchFamily="18" charset="0"/>
              </a:rPr>
              <a:t>Ordinal</a:t>
            </a:r>
            <a:r>
              <a:rPr lang="tr-TR" b="1" dirty="0">
                <a:latin typeface="Times New Roman" pitchFamily="18" charset="0"/>
                <a:cs typeface="Times New Roman" pitchFamily="18" charset="0"/>
              </a:rPr>
              <a:t>) Ölçüm; </a:t>
            </a:r>
            <a:r>
              <a:rPr lang="tr-TR" dirty="0">
                <a:latin typeface="Times New Roman" pitchFamily="18" charset="0"/>
                <a:cs typeface="Times New Roman" pitchFamily="18" charset="0"/>
              </a:rPr>
              <a:t>Sıra bildiren ölçüler verir. Bir özelliğe en az sahip olandan en çok sahip olana ya da en çok sahip olandan en az sahip olana doğru bir sıralama yapmak mümkündür.</a:t>
            </a:r>
          </a:p>
          <a:p>
            <a:r>
              <a:rPr lang="tr-TR" dirty="0">
                <a:latin typeface="Times New Roman" pitchFamily="18" charset="0"/>
                <a:cs typeface="Times New Roman" pitchFamily="18" charset="0"/>
              </a:rPr>
              <a:t>Rakamları 1, 2, 3, 4, … şeklinde sıralamak.</a:t>
            </a:r>
          </a:p>
          <a:p>
            <a:r>
              <a:rPr lang="tr-TR" dirty="0">
                <a:latin typeface="Times New Roman" pitchFamily="18" charset="0"/>
                <a:cs typeface="Times New Roman" pitchFamily="18" charset="0"/>
              </a:rPr>
              <a:t>Nesneleri A,B,C şeklinde sıralamak.</a:t>
            </a:r>
          </a:p>
          <a:p>
            <a:endParaRPr lang="tr-TR"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20</a:t>
            </a:fld>
            <a:endParaRPr lang="tr-T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2F4F3E53-852F-48EF-842A-85D228E48EE0}"/>
              </a:ext>
            </a:extLst>
          </p:cNvPr>
          <p:cNvSpPr>
            <a:spLocks noGrp="1"/>
          </p:cNvSpPr>
          <p:nvPr>
            <p:ph type="title"/>
          </p:nvPr>
        </p:nvSpPr>
        <p:spPr/>
        <p:txBody>
          <a:bodyPr/>
          <a:lstStyle/>
          <a:p>
            <a:r>
              <a:rPr lang="tr-TR" dirty="0"/>
              <a:t>Sıralama ölçeği örneği</a:t>
            </a:r>
          </a:p>
        </p:txBody>
      </p:sp>
      <p:sp>
        <p:nvSpPr>
          <p:cNvPr id="4" name="Slayt Numarası Yer Tutucusu 3">
            <a:extLst>
              <a:ext uri="{FF2B5EF4-FFF2-40B4-BE49-F238E27FC236}">
                <a16:creationId xmlns="" xmlns:a16="http://schemas.microsoft.com/office/drawing/2014/main" id="{0C1DCC17-33FC-4A76-9C29-5F0333465CE3}"/>
              </a:ext>
            </a:extLst>
          </p:cNvPr>
          <p:cNvSpPr>
            <a:spLocks noGrp="1"/>
          </p:cNvSpPr>
          <p:nvPr>
            <p:ph type="sldNum" sz="quarter" idx="12"/>
          </p:nvPr>
        </p:nvSpPr>
        <p:spPr/>
        <p:txBody>
          <a:bodyPr/>
          <a:lstStyle/>
          <a:p>
            <a:fld id="{B1DEFA8C-F947-479F-BE07-76B6B3F80BF1}" type="slidenum">
              <a:rPr lang="tr-TR" smtClean="0"/>
              <a:pPr/>
              <a:t>21</a:t>
            </a:fld>
            <a:endParaRPr lang="tr-TR"/>
          </a:p>
        </p:txBody>
      </p:sp>
      <p:graphicFrame>
        <p:nvGraphicFramePr>
          <p:cNvPr id="8" name="İçerik Yer Tutucusu 7">
            <a:extLst>
              <a:ext uri="{FF2B5EF4-FFF2-40B4-BE49-F238E27FC236}">
                <a16:creationId xmlns="" xmlns:a16="http://schemas.microsoft.com/office/drawing/2014/main" id="{1C835C6D-C5DC-4C40-8C4D-0116CD62DEA0}"/>
              </a:ext>
            </a:extLst>
          </p:cNvPr>
          <p:cNvGraphicFramePr>
            <a:graphicFrameLocks noGrp="1"/>
          </p:cNvGraphicFramePr>
          <p:nvPr>
            <p:ph idx="1"/>
            <p:extLst>
              <p:ext uri="{D42A27DB-BD31-4B8C-83A1-F6EECF244321}">
                <p14:modId xmlns:p14="http://schemas.microsoft.com/office/powerpoint/2010/main" val="1859083461"/>
              </p:ext>
            </p:extLst>
          </p:nvPr>
        </p:nvGraphicFramePr>
        <p:xfrm>
          <a:off x="611560" y="2570624"/>
          <a:ext cx="8229600" cy="2640568"/>
        </p:xfrm>
        <a:graphic>
          <a:graphicData uri="http://schemas.openxmlformats.org/drawingml/2006/table">
            <a:tbl>
              <a:tblPr firstRow="1" bandRow="1">
                <a:tableStyleId>{5C22544A-7EE6-4342-B048-85BDC9FD1C3A}</a:tableStyleId>
              </a:tblPr>
              <a:tblGrid>
                <a:gridCol w="4114800">
                  <a:extLst>
                    <a:ext uri="{9D8B030D-6E8A-4147-A177-3AD203B41FA5}">
                      <a16:colId xmlns="" xmlns:a16="http://schemas.microsoft.com/office/drawing/2014/main" val="3683089301"/>
                    </a:ext>
                  </a:extLst>
                </a:gridCol>
                <a:gridCol w="4114800">
                  <a:extLst>
                    <a:ext uri="{9D8B030D-6E8A-4147-A177-3AD203B41FA5}">
                      <a16:colId xmlns="" xmlns:a16="http://schemas.microsoft.com/office/drawing/2014/main" val="2416323077"/>
                    </a:ext>
                  </a:extLst>
                </a:gridCol>
              </a:tblGrid>
              <a:tr h="786368">
                <a:tc>
                  <a:txBody>
                    <a:bodyPr/>
                    <a:lstStyle/>
                    <a:p>
                      <a:r>
                        <a:rPr lang="tr-TR" dirty="0">
                          <a:latin typeface="Times New Roman" pitchFamily="18" charset="0"/>
                          <a:cs typeface="Times New Roman" pitchFamily="18" charset="0"/>
                        </a:rPr>
                        <a:t>İşin </a:t>
                      </a:r>
                      <a:r>
                        <a:rPr lang="tr-TR" dirty="0" smtClean="0">
                          <a:latin typeface="Times New Roman" pitchFamily="18" charset="0"/>
                          <a:cs typeface="Times New Roman" pitchFamily="18" charset="0"/>
                        </a:rPr>
                        <a:t>karakteristiği</a:t>
                      </a:r>
                      <a:endParaRPr lang="tr-TR" dirty="0">
                        <a:latin typeface="Times New Roman" pitchFamily="18" charset="0"/>
                        <a:cs typeface="Times New Roman" pitchFamily="18" charset="0"/>
                      </a:endParaRPr>
                    </a:p>
                  </a:txBody>
                  <a:tcPr/>
                </a:tc>
                <a:tc>
                  <a:txBody>
                    <a:bodyPr/>
                    <a:lstStyle/>
                    <a:p>
                      <a:r>
                        <a:rPr lang="tr-TR" dirty="0">
                          <a:latin typeface="Times New Roman" pitchFamily="18" charset="0"/>
                          <a:cs typeface="Times New Roman" pitchFamily="18" charset="0"/>
                        </a:rPr>
                        <a:t>Önem sırası(1 en az önemli ,2 daha az önemli……, 5 en önemli)</a:t>
                      </a:r>
                    </a:p>
                  </a:txBody>
                  <a:tcPr/>
                </a:tc>
                <a:extLst>
                  <a:ext uri="{0D108BD9-81ED-4DB2-BD59-A6C34878D82A}">
                    <a16:rowId xmlns="" xmlns:a16="http://schemas.microsoft.com/office/drawing/2014/main" val="1874781664"/>
                  </a:ext>
                </a:extLst>
              </a:tr>
              <a:tr h="370840">
                <a:tc>
                  <a:txBody>
                    <a:bodyPr/>
                    <a:lstStyle/>
                    <a:p>
                      <a:r>
                        <a:rPr lang="tr-TR" dirty="0">
                          <a:latin typeface="Times New Roman" pitchFamily="18" charset="0"/>
                          <a:cs typeface="Times New Roman" pitchFamily="18" charset="0"/>
                        </a:rPr>
                        <a:t>Başkalarıyla iletişimde bulunma </a:t>
                      </a:r>
                    </a:p>
                  </a:txBody>
                  <a:tcPr/>
                </a:tc>
                <a:tc>
                  <a:txBody>
                    <a:bodyPr/>
                    <a:lstStyle/>
                    <a:p>
                      <a:endParaRPr lang="tr-TR" dirty="0"/>
                    </a:p>
                  </a:txBody>
                  <a:tcPr/>
                </a:tc>
                <a:extLst>
                  <a:ext uri="{0D108BD9-81ED-4DB2-BD59-A6C34878D82A}">
                    <a16:rowId xmlns="" xmlns:a16="http://schemas.microsoft.com/office/drawing/2014/main" val="1892659269"/>
                  </a:ext>
                </a:extLst>
              </a:tr>
              <a:tr h="370840">
                <a:tc>
                  <a:txBody>
                    <a:bodyPr/>
                    <a:lstStyle/>
                    <a:p>
                      <a:r>
                        <a:rPr lang="tr-TR" dirty="0">
                          <a:latin typeface="Times New Roman" pitchFamily="18" charset="0"/>
                          <a:cs typeface="Times New Roman" pitchFamily="18" charset="0"/>
                        </a:rPr>
                        <a:t>Birbirinden farklı nitelikleri kullanma </a:t>
                      </a:r>
                    </a:p>
                  </a:txBody>
                  <a:tcPr/>
                </a:tc>
                <a:tc>
                  <a:txBody>
                    <a:bodyPr/>
                    <a:lstStyle/>
                    <a:p>
                      <a:endParaRPr lang="tr-TR"/>
                    </a:p>
                  </a:txBody>
                  <a:tcPr/>
                </a:tc>
                <a:extLst>
                  <a:ext uri="{0D108BD9-81ED-4DB2-BD59-A6C34878D82A}">
                    <a16:rowId xmlns="" xmlns:a16="http://schemas.microsoft.com/office/drawing/2014/main" val="118166053"/>
                  </a:ext>
                </a:extLst>
              </a:tr>
              <a:tr h="370840">
                <a:tc>
                  <a:txBody>
                    <a:bodyPr/>
                    <a:lstStyle/>
                    <a:p>
                      <a:r>
                        <a:rPr lang="tr-TR" dirty="0">
                          <a:latin typeface="Times New Roman" pitchFamily="18" charset="0"/>
                          <a:cs typeface="Times New Roman" pitchFamily="18" charset="0"/>
                        </a:rPr>
                        <a:t>Baştan sona bir görevi tamamlama</a:t>
                      </a:r>
                    </a:p>
                  </a:txBody>
                  <a:tcPr/>
                </a:tc>
                <a:tc>
                  <a:txBody>
                    <a:bodyPr/>
                    <a:lstStyle/>
                    <a:p>
                      <a:endParaRPr lang="tr-TR" dirty="0"/>
                    </a:p>
                  </a:txBody>
                  <a:tcPr/>
                </a:tc>
                <a:extLst>
                  <a:ext uri="{0D108BD9-81ED-4DB2-BD59-A6C34878D82A}">
                    <a16:rowId xmlns="" xmlns:a16="http://schemas.microsoft.com/office/drawing/2014/main" val="3832410856"/>
                  </a:ext>
                </a:extLst>
              </a:tr>
              <a:tr h="370840">
                <a:tc>
                  <a:txBody>
                    <a:bodyPr/>
                    <a:lstStyle/>
                    <a:p>
                      <a:r>
                        <a:rPr lang="tr-TR" dirty="0">
                          <a:latin typeface="Times New Roman" pitchFamily="18" charset="0"/>
                          <a:cs typeface="Times New Roman" pitchFamily="18" charset="0"/>
                        </a:rPr>
                        <a:t>Başkalarına hizmet etme</a:t>
                      </a:r>
                    </a:p>
                  </a:txBody>
                  <a:tcPr/>
                </a:tc>
                <a:tc>
                  <a:txBody>
                    <a:bodyPr/>
                    <a:lstStyle/>
                    <a:p>
                      <a:endParaRPr lang="tr-TR"/>
                    </a:p>
                  </a:txBody>
                  <a:tcPr/>
                </a:tc>
                <a:extLst>
                  <a:ext uri="{0D108BD9-81ED-4DB2-BD59-A6C34878D82A}">
                    <a16:rowId xmlns="" xmlns:a16="http://schemas.microsoft.com/office/drawing/2014/main" val="2631802579"/>
                  </a:ext>
                </a:extLst>
              </a:tr>
              <a:tr h="370840">
                <a:tc>
                  <a:txBody>
                    <a:bodyPr/>
                    <a:lstStyle/>
                    <a:p>
                      <a:r>
                        <a:rPr lang="tr-TR" dirty="0">
                          <a:latin typeface="Times New Roman" pitchFamily="18" charset="0"/>
                          <a:cs typeface="Times New Roman" pitchFamily="18" charset="0"/>
                        </a:rPr>
                        <a:t>Bağımsız çalışabilme</a:t>
                      </a:r>
                    </a:p>
                  </a:txBody>
                  <a:tcPr/>
                </a:tc>
                <a:tc>
                  <a:txBody>
                    <a:bodyPr/>
                    <a:lstStyle/>
                    <a:p>
                      <a:endParaRPr lang="tr-TR" dirty="0"/>
                    </a:p>
                  </a:txBody>
                  <a:tcPr/>
                </a:tc>
                <a:extLst>
                  <a:ext uri="{0D108BD9-81ED-4DB2-BD59-A6C34878D82A}">
                    <a16:rowId xmlns="" xmlns:a16="http://schemas.microsoft.com/office/drawing/2014/main" val="667596297"/>
                  </a:ext>
                </a:extLst>
              </a:tr>
            </a:tbl>
          </a:graphicData>
        </a:graphic>
      </p:graphicFrame>
    </p:spTree>
    <p:extLst>
      <p:ext uri="{BB962C8B-B14F-4D97-AF65-F5344CB8AC3E}">
        <p14:creationId xmlns:p14="http://schemas.microsoft.com/office/powerpoint/2010/main" val="35489497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83568" y="342107"/>
            <a:ext cx="8229600" cy="1143000"/>
          </a:xfrm>
        </p:spPr>
        <p:txBody>
          <a:bodyPr/>
          <a:lstStyle/>
          <a:p>
            <a:pPr algn="l"/>
            <a:r>
              <a:rPr lang="tr-TR" dirty="0">
                <a:latin typeface="Times New Roman" pitchFamily="18" charset="0"/>
                <a:cs typeface="Times New Roman" pitchFamily="18" charset="0"/>
              </a:rPr>
              <a:t>2.5 Ölçmede Kullanılan Araçlar</a:t>
            </a:r>
          </a:p>
        </p:txBody>
      </p:sp>
      <p:sp>
        <p:nvSpPr>
          <p:cNvPr id="3" name="2 İçerik Yer Tutucusu"/>
          <p:cNvSpPr>
            <a:spLocks noGrp="1"/>
          </p:cNvSpPr>
          <p:nvPr>
            <p:ph idx="1"/>
          </p:nvPr>
        </p:nvSpPr>
        <p:spPr/>
        <p:txBody>
          <a:bodyPr>
            <a:normAutofit lnSpcReduction="10000"/>
          </a:bodyPr>
          <a:lstStyle/>
          <a:p>
            <a:r>
              <a:rPr lang="tr-TR" b="1" dirty="0">
                <a:latin typeface="Times New Roman" pitchFamily="18" charset="0"/>
                <a:cs typeface="Times New Roman" pitchFamily="18" charset="0"/>
              </a:rPr>
              <a:t>Aralı (</a:t>
            </a:r>
            <a:r>
              <a:rPr lang="tr-TR" b="1" dirty="0" err="1">
                <a:latin typeface="Times New Roman" pitchFamily="18" charset="0"/>
                <a:cs typeface="Times New Roman" pitchFamily="18" charset="0"/>
              </a:rPr>
              <a:t>interval</a:t>
            </a:r>
            <a:r>
              <a:rPr lang="tr-TR" b="1" dirty="0">
                <a:latin typeface="Times New Roman" pitchFamily="18" charset="0"/>
                <a:cs typeface="Times New Roman" pitchFamily="18" charset="0"/>
              </a:rPr>
              <a:t>) ölçüm; </a:t>
            </a:r>
            <a:r>
              <a:rPr lang="tr-TR" dirty="0">
                <a:latin typeface="Times New Roman" pitchFamily="18" charset="0"/>
                <a:cs typeface="Times New Roman" pitchFamily="18" charset="0"/>
              </a:rPr>
              <a:t>Sayısal olarak eşit aralıkların eşit mesafeleri temsil ettiği bir ölçek olup nesnelerin sıralanmasında kullanılmaktadır.</a:t>
            </a:r>
          </a:p>
          <a:p>
            <a:r>
              <a:rPr lang="tr-TR" dirty="0">
                <a:latin typeface="Times New Roman" pitchFamily="18" charset="0"/>
                <a:cs typeface="Times New Roman" pitchFamily="18" charset="0"/>
              </a:rPr>
              <a:t>Sıfır noktası sabit olmadığı için başlangıç noktası görecelidir. Burada sıfır noktası sayısallaştırmayı kolaylaştıran bir başlangıç noktasıdır, doğal ya da mutlak sıfır noktası değil.</a:t>
            </a:r>
          </a:p>
          <a:p>
            <a:endParaRPr lang="tr-TR" dirty="0">
              <a:latin typeface="Times New Roman" pitchFamily="18" charset="0"/>
              <a:cs typeface="Times New Roman" pitchFamily="18" charset="0"/>
            </a:endParaRPr>
          </a:p>
          <a:p>
            <a:endParaRPr lang="tr-TR"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22</a:t>
            </a:fld>
            <a:endParaRPr lang="tr-T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8189A1CA-55BF-44BC-825F-F6916046B665}"/>
              </a:ext>
            </a:extLst>
          </p:cNvPr>
          <p:cNvSpPr>
            <a:spLocks noGrp="1"/>
          </p:cNvSpPr>
          <p:nvPr>
            <p:ph type="title"/>
          </p:nvPr>
        </p:nvSpPr>
        <p:spPr/>
        <p:txBody>
          <a:bodyPr>
            <a:normAutofit fontScale="90000"/>
          </a:bodyPr>
          <a:lstStyle/>
          <a:p>
            <a:r>
              <a:rPr lang="tr-TR" dirty="0">
                <a:latin typeface="Times New Roman" pitchFamily="18" charset="0"/>
                <a:cs typeface="Times New Roman" pitchFamily="18" charset="0"/>
              </a:rPr>
              <a:t>2.5 Ölçmede Kullanılan Araçlar</a:t>
            </a:r>
            <a:br>
              <a:rPr lang="tr-TR" dirty="0">
                <a:latin typeface="Times New Roman" pitchFamily="18" charset="0"/>
                <a:cs typeface="Times New Roman" pitchFamily="18" charset="0"/>
              </a:rPr>
            </a:br>
            <a:r>
              <a:rPr lang="tr-TR" dirty="0"/>
              <a:t>Eşit aralıklı ölçek örneği</a:t>
            </a:r>
          </a:p>
        </p:txBody>
      </p:sp>
      <p:graphicFrame>
        <p:nvGraphicFramePr>
          <p:cNvPr id="5" name="İçerik Yer Tutucusu 4">
            <a:extLst>
              <a:ext uri="{FF2B5EF4-FFF2-40B4-BE49-F238E27FC236}">
                <a16:creationId xmlns="" xmlns:a16="http://schemas.microsoft.com/office/drawing/2014/main" id="{9182BC54-EB3F-4CE2-9665-251D3BFCBC6F}"/>
              </a:ext>
            </a:extLst>
          </p:cNvPr>
          <p:cNvGraphicFramePr>
            <a:graphicFrameLocks noGrp="1"/>
          </p:cNvGraphicFramePr>
          <p:nvPr>
            <p:ph idx="1"/>
            <p:extLst>
              <p:ext uri="{D42A27DB-BD31-4B8C-83A1-F6EECF244321}">
                <p14:modId xmlns:p14="http://schemas.microsoft.com/office/powerpoint/2010/main" val="1387844057"/>
              </p:ext>
            </p:extLst>
          </p:nvPr>
        </p:nvGraphicFramePr>
        <p:xfrm>
          <a:off x="457200" y="1600200"/>
          <a:ext cx="8229600" cy="4119880"/>
        </p:xfrm>
        <a:graphic>
          <a:graphicData uri="http://schemas.openxmlformats.org/drawingml/2006/table">
            <a:tbl>
              <a:tblPr firstRow="1" bandRow="1">
                <a:tableStyleId>{5C22544A-7EE6-4342-B048-85BDC9FD1C3A}</a:tableStyleId>
              </a:tblPr>
              <a:tblGrid>
                <a:gridCol w="1522512">
                  <a:extLst>
                    <a:ext uri="{9D8B030D-6E8A-4147-A177-3AD203B41FA5}">
                      <a16:colId xmlns="" xmlns:a16="http://schemas.microsoft.com/office/drawing/2014/main" val="503979829"/>
                    </a:ext>
                  </a:extLst>
                </a:gridCol>
                <a:gridCol w="1220688">
                  <a:extLst>
                    <a:ext uri="{9D8B030D-6E8A-4147-A177-3AD203B41FA5}">
                      <a16:colId xmlns="" xmlns:a16="http://schemas.microsoft.com/office/drawing/2014/main" val="1732880855"/>
                    </a:ext>
                  </a:extLst>
                </a:gridCol>
                <a:gridCol w="1515616">
                  <a:extLst>
                    <a:ext uri="{9D8B030D-6E8A-4147-A177-3AD203B41FA5}">
                      <a16:colId xmlns="" xmlns:a16="http://schemas.microsoft.com/office/drawing/2014/main" val="2216636753"/>
                    </a:ext>
                  </a:extLst>
                </a:gridCol>
                <a:gridCol w="1512168">
                  <a:extLst>
                    <a:ext uri="{9D8B030D-6E8A-4147-A177-3AD203B41FA5}">
                      <a16:colId xmlns="" xmlns:a16="http://schemas.microsoft.com/office/drawing/2014/main" val="2372002602"/>
                    </a:ext>
                  </a:extLst>
                </a:gridCol>
                <a:gridCol w="1087016">
                  <a:extLst>
                    <a:ext uri="{9D8B030D-6E8A-4147-A177-3AD203B41FA5}">
                      <a16:colId xmlns="" xmlns:a16="http://schemas.microsoft.com/office/drawing/2014/main" val="2223511516"/>
                    </a:ext>
                  </a:extLst>
                </a:gridCol>
                <a:gridCol w="1371600">
                  <a:extLst>
                    <a:ext uri="{9D8B030D-6E8A-4147-A177-3AD203B41FA5}">
                      <a16:colId xmlns="" xmlns:a16="http://schemas.microsoft.com/office/drawing/2014/main" val="1715188057"/>
                    </a:ext>
                  </a:extLst>
                </a:gridCol>
              </a:tblGrid>
              <a:tr h="370840">
                <a:tc>
                  <a:txBody>
                    <a:bodyPr/>
                    <a:lstStyle/>
                    <a:p>
                      <a:r>
                        <a:rPr lang="tr-TR" sz="1400" dirty="0">
                          <a:latin typeface="Times New Roman" pitchFamily="18" charset="0"/>
                          <a:cs typeface="Times New Roman" pitchFamily="18" charset="0"/>
                        </a:rPr>
                        <a:t>İşin </a:t>
                      </a:r>
                      <a:r>
                        <a:rPr lang="tr-TR" sz="1400" dirty="0" err="1">
                          <a:latin typeface="Times New Roman" pitchFamily="18" charset="0"/>
                          <a:cs typeface="Times New Roman" pitchFamily="18" charset="0"/>
                        </a:rPr>
                        <a:t>karakteristliği</a:t>
                      </a:r>
                      <a:endParaRPr lang="tr-TR" sz="1400" dirty="0">
                        <a:latin typeface="Times New Roman" pitchFamily="18" charset="0"/>
                        <a:cs typeface="Times New Roman" pitchFamily="18" charset="0"/>
                      </a:endParaRPr>
                    </a:p>
                  </a:txBody>
                  <a:tcPr/>
                </a:tc>
                <a:tc>
                  <a:txBody>
                    <a:bodyPr/>
                    <a:lstStyle/>
                    <a:p>
                      <a:r>
                        <a:rPr lang="tr-TR" sz="1400" dirty="0">
                          <a:latin typeface="Times New Roman" pitchFamily="18" charset="0"/>
                          <a:cs typeface="Times New Roman" pitchFamily="18" charset="0"/>
                        </a:rPr>
                        <a:t>Kesinlikle katılmıyorum</a:t>
                      </a:r>
                    </a:p>
                  </a:txBody>
                  <a:tcPr/>
                </a:tc>
                <a:tc>
                  <a:txBody>
                    <a:bodyPr/>
                    <a:lstStyle/>
                    <a:p>
                      <a:r>
                        <a:rPr lang="tr-TR" sz="1400" dirty="0">
                          <a:latin typeface="Times New Roman" pitchFamily="18" charset="0"/>
                          <a:cs typeface="Times New Roman" pitchFamily="18" charset="0"/>
                        </a:rPr>
                        <a:t>Katılmıyorum </a:t>
                      </a:r>
                    </a:p>
                  </a:txBody>
                  <a:tcPr/>
                </a:tc>
                <a:tc>
                  <a:txBody>
                    <a:bodyPr/>
                    <a:lstStyle/>
                    <a:p>
                      <a:r>
                        <a:rPr lang="tr-TR" sz="1400" dirty="0">
                          <a:latin typeface="Times New Roman" pitchFamily="18" charset="0"/>
                          <a:cs typeface="Times New Roman" pitchFamily="18" charset="0"/>
                        </a:rPr>
                        <a:t>Ne katılıyorum ne katılmıyorum</a:t>
                      </a:r>
                    </a:p>
                  </a:txBody>
                  <a:tcPr/>
                </a:tc>
                <a:tc>
                  <a:txBody>
                    <a:bodyPr/>
                    <a:lstStyle/>
                    <a:p>
                      <a:r>
                        <a:rPr lang="tr-TR" sz="1400" dirty="0">
                          <a:latin typeface="Times New Roman" pitchFamily="18" charset="0"/>
                          <a:cs typeface="Times New Roman" pitchFamily="18" charset="0"/>
                        </a:rPr>
                        <a:t>katılıyorum</a:t>
                      </a:r>
                    </a:p>
                  </a:txBody>
                  <a:tcPr/>
                </a:tc>
                <a:tc>
                  <a:txBody>
                    <a:bodyPr/>
                    <a:lstStyle/>
                    <a:p>
                      <a:r>
                        <a:rPr lang="tr-TR" sz="1400" dirty="0">
                          <a:latin typeface="Times New Roman" pitchFamily="18" charset="0"/>
                          <a:cs typeface="Times New Roman" pitchFamily="18" charset="0"/>
                        </a:rPr>
                        <a:t>Kesinlikle katılmıyorum</a:t>
                      </a:r>
                    </a:p>
                  </a:txBody>
                  <a:tcPr/>
                </a:tc>
                <a:extLst>
                  <a:ext uri="{0D108BD9-81ED-4DB2-BD59-A6C34878D82A}">
                    <a16:rowId xmlns="" xmlns:a16="http://schemas.microsoft.com/office/drawing/2014/main" val="616957252"/>
                  </a:ext>
                </a:extLst>
              </a:tr>
              <a:tr h="370840">
                <a:tc>
                  <a:txBody>
                    <a:bodyPr/>
                    <a:lstStyle/>
                    <a:p>
                      <a:endParaRPr lang="tr-TR" sz="1400" dirty="0">
                        <a:latin typeface="Times New Roman" pitchFamily="18" charset="0"/>
                        <a:cs typeface="Times New Roman" pitchFamily="18" charset="0"/>
                      </a:endParaRPr>
                    </a:p>
                  </a:txBody>
                  <a:tcPr/>
                </a:tc>
                <a:tc>
                  <a:txBody>
                    <a:bodyPr/>
                    <a:lstStyle/>
                    <a:p>
                      <a:endParaRPr lang="tr-TR" sz="1400" dirty="0">
                        <a:latin typeface="Times New Roman" pitchFamily="18" charset="0"/>
                        <a:cs typeface="Times New Roman" pitchFamily="18" charset="0"/>
                      </a:endParaRPr>
                    </a:p>
                  </a:txBody>
                  <a:tcPr/>
                </a:tc>
                <a:tc>
                  <a:txBody>
                    <a:bodyPr/>
                    <a:lstStyle/>
                    <a:p>
                      <a:endParaRPr lang="tr-TR" sz="1400">
                        <a:latin typeface="Times New Roman" pitchFamily="18" charset="0"/>
                        <a:cs typeface="Times New Roman" pitchFamily="18" charset="0"/>
                      </a:endParaRPr>
                    </a:p>
                  </a:txBody>
                  <a:tcPr/>
                </a:tc>
                <a:tc>
                  <a:txBody>
                    <a:bodyPr/>
                    <a:lstStyle/>
                    <a:p>
                      <a:endParaRPr lang="tr-TR" sz="1400">
                        <a:latin typeface="Times New Roman" pitchFamily="18" charset="0"/>
                        <a:cs typeface="Times New Roman" pitchFamily="18" charset="0"/>
                      </a:endParaRPr>
                    </a:p>
                  </a:txBody>
                  <a:tcPr/>
                </a:tc>
                <a:tc>
                  <a:txBody>
                    <a:bodyPr/>
                    <a:lstStyle/>
                    <a:p>
                      <a:endParaRPr lang="tr-TR" sz="1400">
                        <a:latin typeface="Times New Roman" pitchFamily="18" charset="0"/>
                        <a:cs typeface="Times New Roman" pitchFamily="18" charset="0"/>
                      </a:endParaRPr>
                    </a:p>
                  </a:txBody>
                  <a:tcPr/>
                </a:tc>
                <a:tc>
                  <a:txBody>
                    <a:bodyPr/>
                    <a:lstStyle/>
                    <a:p>
                      <a:endParaRPr lang="tr-TR" sz="1400">
                        <a:latin typeface="Times New Roman" pitchFamily="18" charset="0"/>
                        <a:cs typeface="Times New Roman" pitchFamily="18" charset="0"/>
                      </a:endParaRPr>
                    </a:p>
                  </a:txBody>
                  <a:tcPr/>
                </a:tc>
                <a:extLst>
                  <a:ext uri="{0D108BD9-81ED-4DB2-BD59-A6C34878D82A}">
                    <a16:rowId xmlns="" xmlns:a16="http://schemas.microsoft.com/office/drawing/2014/main" val="710655186"/>
                  </a:ext>
                </a:extLst>
              </a:tr>
              <a:tr h="370840">
                <a:tc>
                  <a:txBody>
                    <a:bodyPr/>
                    <a:lstStyle/>
                    <a:p>
                      <a:r>
                        <a:rPr lang="tr-TR" sz="1400" dirty="0">
                          <a:latin typeface="Times New Roman" pitchFamily="18" charset="0"/>
                          <a:cs typeface="Times New Roman" pitchFamily="18" charset="0"/>
                        </a:rPr>
                        <a:t>Başkalarıyla iletişimde bulunma </a:t>
                      </a:r>
                    </a:p>
                  </a:txBody>
                  <a:tcPr/>
                </a:tc>
                <a:tc>
                  <a:txBody>
                    <a:bodyPr/>
                    <a:lstStyle/>
                    <a:p>
                      <a:pPr algn="ctr"/>
                      <a:r>
                        <a:rPr lang="tr-TR" sz="1400" dirty="0">
                          <a:latin typeface="Times New Roman" pitchFamily="18" charset="0"/>
                          <a:cs typeface="Times New Roman" pitchFamily="18" charset="0"/>
                        </a:rPr>
                        <a:t>1</a:t>
                      </a:r>
                    </a:p>
                  </a:txBody>
                  <a:tcPr/>
                </a:tc>
                <a:tc>
                  <a:txBody>
                    <a:bodyPr/>
                    <a:lstStyle/>
                    <a:p>
                      <a:pPr algn="ctr"/>
                      <a:r>
                        <a:rPr lang="tr-TR" sz="1400" dirty="0">
                          <a:latin typeface="Times New Roman" pitchFamily="18" charset="0"/>
                          <a:cs typeface="Times New Roman" pitchFamily="18" charset="0"/>
                        </a:rPr>
                        <a:t>2</a:t>
                      </a:r>
                    </a:p>
                  </a:txBody>
                  <a:tcPr/>
                </a:tc>
                <a:tc>
                  <a:txBody>
                    <a:bodyPr/>
                    <a:lstStyle/>
                    <a:p>
                      <a:pPr algn="ctr"/>
                      <a:r>
                        <a:rPr lang="tr-TR" sz="1400" dirty="0">
                          <a:latin typeface="Times New Roman" pitchFamily="18" charset="0"/>
                          <a:cs typeface="Times New Roman" pitchFamily="18" charset="0"/>
                        </a:rPr>
                        <a:t>3</a:t>
                      </a:r>
                    </a:p>
                  </a:txBody>
                  <a:tcPr/>
                </a:tc>
                <a:tc>
                  <a:txBody>
                    <a:bodyPr/>
                    <a:lstStyle/>
                    <a:p>
                      <a:pPr algn="ctr"/>
                      <a:r>
                        <a:rPr lang="tr-TR" sz="1400" dirty="0">
                          <a:latin typeface="Times New Roman" pitchFamily="18" charset="0"/>
                          <a:cs typeface="Times New Roman" pitchFamily="18" charset="0"/>
                        </a:rPr>
                        <a:t>4</a:t>
                      </a:r>
                    </a:p>
                  </a:txBody>
                  <a:tcPr/>
                </a:tc>
                <a:tc>
                  <a:txBody>
                    <a:bodyPr/>
                    <a:lstStyle/>
                    <a:p>
                      <a:pPr algn="ctr"/>
                      <a:r>
                        <a:rPr lang="tr-TR" sz="1400" dirty="0">
                          <a:latin typeface="Times New Roman" pitchFamily="18" charset="0"/>
                          <a:cs typeface="Times New Roman" pitchFamily="18" charset="0"/>
                        </a:rPr>
                        <a:t>5</a:t>
                      </a:r>
                    </a:p>
                  </a:txBody>
                  <a:tcPr/>
                </a:tc>
                <a:extLst>
                  <a:ext uri="{0D108BD9-81ED-4DB2-BD59-A6C34878D82A}">
                    <a16:rowId xmlns="" xmlns:a16="http://schemas.microsoft.com/office/drawing/2014/main" val="2816850273"/>
                  </a:ext>
                </a:extLst>
              </a:tr>
              <a:tr h="370840">
                <a:tc>
                  <a:txBody>
                    <a:bodyPr/>
                    <a:lstStyle/>
                    <a:p>
                      <a:r>
                        <a:rPr lang="tr-TR" sz="1400" dirty="0">
                          <a:latin typeface="Times New Roman" pitchFamily="18" charset="0"/>
                          <a:cs typeface="Times New Roman" pitchFamily="18" charset="0"/>
                        </a:rPr>
                        <a:t>Birbirinden farklı nitelikleri kullanma </a:t>
                      </a:r>
                    </a:p>
                  </a:txBody>
                  <a:tcPr/>
                </a:tc>
                <a:tc>
                  <a:txBody>
                    <a:bodyPr/>
                    <a:lstStyle/>
                    <a:p>
                      <a:pPr algn="ctr"/>
                      <a:r>
                        <a:rPr lang="tr-TR" sz="1400" dirty="0">
                          <a:latin typeface="Times New Roman" pitchFamily="18" charset="0"/>
                          <a:cs typeface="Times New Roman" pitchFamily="18" charset="0"/>
                        </a:rPr>
                        <a:t>1</a:t>
                      </a:r>
                    </a:p>
                  </a:txBody>
                  <a:tcPr/>
                </a:tc>
                <a:tc>
                  <a:txBody>
                    <a:bodyPr/>
                    <a:lstStyle/>
                    <a:p>
                      <a:pPr algn="ctr"/>
                      <a:r>
                        <a:rPr lang="tr-TR" sz="1400" dirty="0">
                          <a:latin typeface="Times New Roman" pitchFamily="18" charset="0"/>
                          <a:cs typeface="Times New Roman" pitchFamily="18" charset="0"/>
                        </a:rPr>
                        <a:t>2</a:t>
                      </a:r>
                    </a:p>
                  </a:txBody>
                  <a:tcPr/>
                </a:tc>
                <a:tc>
                  <a:txBody>
                    <a:bodyPr/>
                    <a:lstStyle/>
                    <a:p>
                      <a:pPr algn="ctr"/>
                      <a:r>
                        <a:rPr lang="tr-TR" sz="1400" dirty="0">
                          <a:latin typeface="Times New Roman" pitchFamily="18" charset="0"/>
                          <a:cs typeface="Times New Roman" pitchFamily="18" charset="0"/>
                        </a:rPr>
                        <a:t>3</a:t>
                      </a:r>
                    </a:p>
                  </a:txBody>
                  <a:tcPr/>
                </a:tc>
                <a:tc>
                  <a:txBody>
                    <a:bodyPr/>
                    <a:lstStyle/>
                    <a:p>
                      <a:pPr algn="ctr"/>
                      <a:r>
                        <a:rPr lang="tr-TR" sz="1400" dirty="0">
                          <a:latin typeface="Times New Roman" pitchFamily="18" charset="0"/>
                          <a:cs typeface="Times New Roman" pitchFamily="18" charset="0"/>
                        </a:rPr>
                        <a:t>4</a:t>
                      </a:r>
                    </a:p>
                  </a:txBody>
                  <a:tcPr/>
                </a:tc>
                <a:tc>
                  <a:txBody>
                    <a:bodyPr/>
                    <a:lstStyle/>
                    <a:p>
                      <a:pPr algn="ctr"/>
                      <a:r>
                        <a:rPr lang="tr-TR" sz="1400" dirty="0">
                          <a:latin typeface="Times New Roman" pitchFamily="18" charset="0"/>
                          <a:cs typeface="Times New Roman" pitchFamily="18" charset="0"/>
                        </a:rPr>
                        <a:t>5</a:t>
                      </a:r>
                    </a:p>
                  </a:txBody>
                  <a:tcPr/>
                </a:tc>
                <a:extLst>
                  <a:ext uri="{0D108BD9-81ED-4DB2-BD59-A6C34878D82A}">
                    <a16:rowId xmlns="" xmlns:a16="http://schemas.microsoft.com/office/drawing/2014/main" val="3394670809"/>
                  </a:ext>
                </a:extLst>
              </a:tr>
              <a:tr h="370840">
                <a:tc>
                  <a:txBody>
                    <a:bodyPr/>
                    <a:lstStyle/>
                    <a:p>
                      <a:r>
                        <a:rPr lang="tr-TR" sz="1400" dirty="0">
                          <a:latin typeface="Times New Roman" pitchFamily="18" charset="0"/>
                          <a:cs typeface="Times New Roman" pitchFamily="18" charset="0"/>
                        </a:rPr>
                        <a:t>Baştan sona bir görevi tamamlama</a:t>
                      </a:r>
                    </a:p>
                  </a:txBody>
                  <a:tcPr/>
                </a:tc>
                <a:tc>
                  <a:txBody>
                    <a:bodyPr/>
                    <a:lstStyle/>
                    <a:p>
                      <a:pPr algn="ctr"/>
                      <a:r>
                        <a:rPr lang="tr-TR" sz="1400" dirty="0">
                          <a:latin typeface="Times New Roman" pitchFamily="18" charset="0"/>
                          <a:cs typeface="Times New Roman" pitchFamily="18" charset="0"/>
                        </a:rPr>
                        <a:t>1</a:t>
                      </a:r>
                    </a:p>
                  </a:txBody>
                  <a:tcPr/>
                </a:tc>
                <a:tc>
                  <a:txBody>
                    <a:bodyPr/>
                    <a:lstStyle/>
                    <a:p>
                      <a:pPr algn="ctr"/>
                      <a:r>
                        <a:rPr lang="tr-TR" sz="1400" dirty="0">
                          <a:latin typeface="Times New Roman" pitchFamily="18" charset="0"/>
                          <a:cs typeface="Times New Roman" pitchFamily="18" charset="0"/>
                        </a:rPr>
                        <a:t>2</a:t>
                      </a:r>
                    </a:p>
                  </a:txBody>
                  <a:tcPr/>
                </a:tc>
                <a:tc>
                  <a:txBody>
                    <a:bodyPr/>
                    <a:lstStyle/>
                    <a:p>
                      <a:pPr algn="ctr"/>
                      <a:r>
                        <a:rPr lang="tr-TR" sz="1400" dirty="0">
                          <a:latin typeface="Times New Roman" pitchFamily="18" charset="0"/>
                          <a:cs typeface="Times New Roman" pitchFamily="18" charset="0"/>
                        </a:rPr>
                        <a:t>3</a:t>
                      </a:r>
                    </a:p>
                  </a:txBody>
                  <a:tcPr/>
                </a:tc>
                <a:tc>
                  <a:txBody>
                    <a:bodyPr/>
                    <a:lstStyle/>
                    <a:p>
                      <a:pPr algn="ctr"/>
                      <a:r>
                        <a:rPr lang="tr-TR" sz="1400" dirty="0">
                          <a:latin typeface="Times New Roman" pitchFamily="18" charset="0"/>
                          <a:cs typeface="Times New Roman" pitchFamily="18" charset="0"/>
                        </a:rPr>
                        <a:t>4</a:t>
                      </a:r>
                    </a:p>
                  </a:txBody>
                  <a:tcPr/>
                </a:tc>
                <a:tc>
                  <a:txBody>
                    <a:bodyPr/>
                    <a:lstStyle/>
                    <a:p>
                      <a:pPr algn="ctr"/>
                      <a:r>
                        <a:rPr lang="tr-TR" sz="1400" dirty="0">
                          <a:latin typeface="Times New Roman" pitchFamily="18" charset="0"/>
                          <a:cs typeface="Times New Roman" pitchFamily="18" charset="0"/>
                        </a:rPr>
                        <a:t>5</a:t>
                      </a:r>
                    </a:p>
                  </a:txBody>
                  <a:tcPr/>
                </a:tc>
                <a:extLst>
                  <a:ext uri="{0D108BD9-81ED-4DB2-BD59-A6C34878D82A}">
                    <a16:rowId xmlns="" xmlns:a16="http://schemas.microsoft.com/office/drawing/2014/main" val="62322242"/>
                  </a:ext>
                </a:extLst>
              </a:tr>
              <a:tr h="370840">
                <a:tc>
                  <a:txBody>
                    <a:bodyPr/>
                    <a:lstStyle/>
                    <a:p>
                      <a:r>
                        <a:rPr lang="tr-TR" sz="1400" dirty="0">
                          <a:latin typeface="Times New Roman" pitchFamily="18" charset="0"/>
                          <a:cs typeface="Times New Roman" pitchFamily="18" charset="0"/>
                        </a:rPr>
                        <a:t>Başkalarına hizmet etme</a:t>
                      </a:r>
                    </a:p>
                  </a:txBody>
                  <a:tcPr/>
                </a:tc>
                <a:tc>
                  <a:txBody>
                    <a:bodyPr/>
                    <a:lstStyle/>
                    <a:p>
                      <a:pPr algn="ctr"/>
                      <a:r>
                        <a:rPr lang="tr-TR" sz="1400" dirty="0">
                          <a:latin typeface="Times New Roman" pitchFamily="18" charset="0"/>
                          <a:cs typeface="Times New Roman" pitchFamily="18" charset="0"/>
                        </a:rPr>
                        <a:t>1</a:t>
                      </a:r>
                    </a:p>
                  </a:txBody>
                  <a:tcPr/>
                </a:tc>
                <a:tc>
                  <a:txBody>
                    <a:bodyPr/>
                    <a:lstStyle/>
                    <a:p>
                      <a:pPr algn="ctr"/>
                      <a:r>
                        <a:rPr lang="tr-TR" sz="1400" dirty="0">
                          <a:latin typeface="Times New Roman" pitchFamily="18" charset="0"/>
                          <a:cs typeface="Times New Roman" pitchFamily="18" charset="0"/>
                        </a:rPr>
                        <a:t>2</a:t>
                      </a:r>
                    </a:p>
                  </a:txBody>
                  <a:tcPr/>
                </a:tc>
                <a:tc>
                  <a:txBody>
                    <a:bodyPr/>
                    <a:lstStyle/>
                    <a:p>
                      <a:pPr algn="ctr"/>
                      <a:r>
                        <a:rPr lang="tr-TR" sz="1400" dirty="0">
                          <a:latin typeface="Times New Roman" pitchFamily="18" charset="0"/>
                          <a:cs typeface="Times New Roman" pitchFamily="18" charset="0"/>
                        </a:rPr>
                        <a:t>3</a:t>
                      </a:r>
                    </a:p>
                  </a:txBody>
                  <a:tcPr/>
                </a:tc>
                <a:tc>
                  <a:txBody>
                    <a:bodyPr/>
                    <a:lstStyle/>
                    <a:p>
                      <a:pPr algn="ctr"/>
                      <a:r>
                        <a:rPr lang="tr-TR" sz="1400" dirty="0">
                          <a:latin typeface="Times New Roman" pitchFamily="18" charset="0"/>
                          <a:cs typeface="Times New Roman" pitchFamily="18" charset="0"/>
                        </a:rPr>
                        <a:t>4</a:t>
                      </a:r>
                    </a:p>
                  </a:txBody>
                  <a:tcPr/>
                </a:tc>
                <a:tc>
                  <a:txBody>
                    <a:bodyPr/>
                    <a:lstStyle/>
                    <a:p>
                      <a:pPr algn="ctr"/>
                      <a:r>
                        <a:rPr lang="tr-TR" sz="1400" dirty="0">
                          <a:latin typeface="Times New Roman" pitchFamily="18" charset="0"/>
                          <a:cs typeface="Times New Roman" pitchFamily="18" charset="0"/>
                        </a:rPr>
                        <a:t>5</a:t>
                      </a:r>
                    </a:p>
                  </a:txBody>
                  <a:tcPr/>
                </a:tc>
                <a:extLst>
                  <a:ext uri="{0D108BD9-81ED-4DB2-BD59-A6C34878D82A}">
                    <a16:rowId xmlns="" xmlns:a16="http://schemas.microsoft.com/office/drawing/2014/main" val="2900794383"/>
                  </a:ext>
                </a:extLst>
              </a:tr>
              <a:tr h="370840">
                <a:tc>
                  <a:txBody>
                    <a:bodyPr/>
                    <a:lstStyle/>
                    <a:p>
                      <a:r>
                        <a:rPr lang="tr-TR" sz="1400" dirty="0">
                          <a:latin typeface="Times New Roman" pitchFamily="18" charset="0"/>
                          <a:cs typeface="Times New Roman" pitchFamily="18" charset="0"/>
                        </a:rPr>
                        <a:t>Bağımsız çalışabilme</a:t>
                      </a:r>
                    </a:p>
                  </a:txBody>
                  <a:tcPr/>
                </a:tc>
                <a:tc>
                  <a:txBody>
                    <a:bodyPr/>
                    <a:lstStyle/>
                    <a:p>
                      <a:pPr algn="ctr"/>
                      <a:r>
                        <a:rPr lang="tr-TR" sz="1400" dirty="0">
                          <a:latin typeface="Times New Roman" pitchFamily="18" charset="0"/>
                          <a:cs typeface="Times New Roman" pitchFamily="18" charset="0"/>
                        </a:rPr>
                        <a:t>1</a:t>
                      </a:r>
                    </a:p>
                  </a:txBody>
                  <a:tcPr/>
                </a:tc>
                <a:tc>
                  <a:txBody>
                    <a:bodyPr/>
                    <a:lstStyle/>
                    <a:p>
                      <a:pPr algn="ctr"/>
                      <a:r>
                        <a:rPr lang="tr-TR" sz="1400" dirty="0">
                          <a:latin typeface="Times New Roman" pitchFamily="18" charset="0"/>
                          <a:cs typeface="Times New Roman" pitchFamily="18" charset="0"/>
                        </a:rPr>
                        <a:t>2</a:t>
                      </a:r>
                    </a:p>
                  </a:txBody>
                  <a:tcPr/>
                </a:tc>
                <a:tc>
                  <a:txBody>
                    <a:bodyPr/>
                    <a:lstStyle/>
                    <a:p>
                      <a:pPr algn="ctr"/>
                      <a:r>
                        <a:rPr lang="tr-TR" sz="1400" dirty="0">
                          <a:latin typeface="Times New Roman" pitchFamily="18" charset="0"/>
                          <a:cs typeface="Times New Roman" pitchFamily="18" charset="0"/>
                        </a:rPr>
                        <a:t>3</a:t>
                      </a:r>
                    </a:p>
                  </a:txBody>
                  <a:tcPr/>
                </a:tc>
                <a:tc>
                  <a:txBody>
                    <a:bodyPr/>
                    <a:lstStyle/>
                    <a:p>
                      <a:pPr algn="ctr"/>
                      <a:r>
                        <a:rPr lang="tr-TR" sz="1400" dirty="0">
                          <a:latin typeface="Times New Roman" pitchFamily="18" charset="0"/>
                          <a:cs typeface="Times New Roman" pitchFamily="18" charset="0"/>
                        </a:rPr>
                        <a:t>4</a:t>
                      </a:r>
                    </a:p>
                  </a:txBody>
                  <a:tcPr/>
                </a:tc>
                <a:tc>
                  <a:txBody>
                    <a:bodyPr/>
                    <a:lstStyle/>
                    <a:p>
                      <a:pPr algn="ctr"/>
                      <a:r>
                        <a:rPr lang="tr-TR" sz="1400" dirty="0">
                          <a:latin typeface="Times New Roman" pitchFamily="18" charset="0"/>
                          <a:cs typeface="Times New Roman" pitchFamily="18" charset="0"/>
                        </a:rPr>
                        <a:t>5</a:t>
                      </a:r>
                    </a:p>
                  </a:txBody>
                  <a:tcPr/>
                </a:tc>
                <a:extLst>
                  <a:ext uri="{0D108BD9-81ED-4DB2-BD59-A6C34878D82A}">
                    <a16:rowId xmlns="" xmlns:a16="http://schemas.microsoft.com/office/drawing/2014/main" val="1046520450"/>
                  </a:ext>
                </a:extLst>
              </a:tr>
            </a:tbl>
          </a:graphicData>
        </a:graphic>
      </p:graphicFrame>
      <p:sp>
        <p:nvSpPr>
          <p:cNvPr id="4" name="Slayt Numarası Yer Tutucusu 3">
            <a:extLst>
              <a:ext uri="{FF2B5EF4-FFF2-40B4-BE49-F238E27FC236}">
                <a16:creationId xmlns="" xmlns:a16="http://schemas.microsoft.com/office/drawing/2014/main" id="{C517A73E-D996-4956-A05E-D32001CB6A2E}"/>
              </a:ext>
            </a:extLst>
          </p:cNvPr>
          <p:cNvSpPr>
            <a:spLocks noGrp="1"/>
          </p:cNvSpPr>
          <p:nvPr>
            <p:ph type="sldNum" sz="quarter" idx="12"/>
          </p:nvPr>
        </p:nvSpPr>
        <p:spPr/>
        <p:txBody>
          <a:bodyPr/>
          <a:lstStyle/>
          <a:p>
            <a:fld id="{B1DEFA8C-F947-479F-BE07-76B6B3F80BF1}" type="slidenum">
              <a:rPr lang="tr-TR" smtClean="0"/>
              <a:pPr/>
              <a:t>23</a:t>
            </a:fld>
            <a:endParaRPr lang="tr-TR"/>
          </a:p>
        </p:txBody>
      </p:sp>
    </p:spTree>
    <p:extLst>
      <p:ext uri="{BB962C8B-B14F-4D97-AF65-F5344CB8AC3E}">
        <p14:creationId xmlns:p14="http://schemas.microsoft.com/office/powerpoint/2010/main" val="1628936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2.5 Ölçmede Kullanılan Araçlar</a:t>
            </a:r>
            <a:endParaRPr lang="tr-TR" dirty="0"/>
          </a:p>
        </p:txBody>
      </p:sp>
      <p:sp>
        <p:nvSpPr>
          <p:cNvPr id="3" name="2 İçerik Yer Tutucusu"/>
          <p:cNvSpPr>
            <a:spLocks noGrp="1"/>
          </p:cNvSpPr>
          <p:nvPr>
            <p:ph idx="1"/>
          </p:nvPr>
        </p:nvSpPr>
        <p:spPr/>
        <p:txBody>
          <a:bodyPr>
            <a:normAutofit/>
          </a:bodyPr>
          <a:lstStyle/>
          <a:p>
            <a:r>
              <a:rPr lang="tr-TR" dirty="0">
                <a:latin typeface="Times New Roman" pitchFamily="18" charset="0"/>
                <a:cs typeface="Times New Roman" pitchFamily="18" charset="0"/>
              </a:rPr>
              <a:t>Sıcaklık ölçmek için kullanılan termometre </a:t>
            </a:r>
            <a:r>
              <a:rPr lang="tr-TR" dirty="0" err="1">
                <a:latin typeface="Times New Roman" pitchFamily="18" charset="0"/>
                <a:cs typeface="Times New Roman" pitchFamily="18" charset="0"/>
              </a:rPr>
              <a:t>interval</a:t>
            </a:r>
            <a:r>
              <a:rPr lang="tr-TR" dirty="0">
                <a:latin typeface="Times New Roman" pitchFamily="18" charset="0"/>
                <a:cs typeface="Times New Roman" pitchFamily="18" charset="0"/>
              </a:rPr>
              <a:t> ölçüm esasına göre geliştirilmiştir. Çünkü suyun donma noktası 0</a:t>
            </a:r>
            <a:r>
              <a:rPr lang="tr-TR" baseline="30000" dirty="0">
                <a:latin typeface="Times New Roman" pitchFamily="18" charset="0"/>
                <a:cs typeface="Times New Roman" pitchFamily="18" charset="0"/>
              </a:rPr>
              <a:t>o</a:t>
            </a:r>
            <a:r>
              <a:rPr lang="tr-TR" dirty="0">
                <a:latin typeface="Times New Roman" pitchFamily="18" charset="0"/>
                <a:cs typeface="Times New Roman" pitchFamily="18" charset="0"/>
              </a:rPr>
              <a:t>C kaynama noktası ise 100</a:t>
            </a:r>
            <a:r>
              <a:rPr lang="tr-TR" baseline="30000" dirty="0">
                <a:latin typeface="Times New Roman" pitchFamily="18" charset="0"/>
                <a:cs typeface="Times New Roman" pitchFamily="18" charset="0"/>
              </a:rPr>
              <a:t>o</a:t>
            </a:r>
            <a:r>
              <a:rPr lang="tr-TR" dirty="0">
                <a:latin typeface="Times New Roman" pitchFamily="18" charset="0"/>
                <a:cs typeface="Times New Roman" pitchFamily="18" charset="0"/>
              </a:rPr>
              <a:t>C’dir. İki nokta arası 100 eşit parçaya bölünmüş ve her parçaya 1</a:t>
            </a:r>
            <a:r>
              <a:rPr lang="tr-TR" baseline="30000" dirty="0">
                <a:latin typeface="Times New Roman" pitchFamily="18" charset="0"/>
                <a:cs typeface="Times New Roman" pitchFamily="18" charset="0"/>
              </a:rPr>
              <a:t>o</a:t>
            </a:r>
            <a:r>
              <a:rPr lang="tr-TR" dirty="0">
                <a:latin typeface="Times New Roman" pitchFamily="18" charset="0"/>
                <a:cs typeface="Times New Roman" pitchFamily="18" charset="0"/>
              </a:rPr>
              <a:t>C denilmiştir.</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24</a:t>
            </a:fld>
            <a:endParaRPr lang="tr-TR"/>
          </a:p>
        </p:txBody>
      </p:sp>
      <p:pic>
        <p:nvPicPr>
          <p:cNvPr id="55299" name="Picture 3"/>
          <p:cNvPicPr>
            <a:picLocks noChangeAspect="1" noChangeArrowheads="1"/>
          </p:cNvPicPr>
          <p:nvPr/>
        </p:nvPicPr>
        <p:blipFill>
          <a:blip r:embed="rId2"/>
          <a:srcRect/>
          <a:stretch>
            <a:fillRect/>
          </a:stretch>
        </p:blipFill>
        <p:spPr bwMode="auto">
          <a:xfrm rot="21266241">
            <a:off x="5948529" y="4307945"/>
            <a:ext cx="2017043" cy="19682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2.5 Ölçmede Kullanılan Araçlar</a:t>
            </a:r>
          </a:p>
        </p:txBody>
      </p:sp>
      <p:sp>
        <p:nvSpPr>
          <p:cNvPr id="3" name="2 İçerik Yer Tutucusu"/>
          <p:cNvSpPr>
            <a:spLocks noGrp="1"/>
          </p:cNvSpPr>
          <p:nvPr>
            <p:ph idx="1"/>
          </p:nvPr>
        </p:nvSpPr>
        <p:spPr/>
        <p:txBody>
          <a:bodyPr>
            <a:normAutofit lnSpcReduction="10000"/>
          </a:bodyPr>
          <a:lstStyle/>
          <a:p>
            <a:r>
              <a:rPr lang="tr-TR" b="1" dirty="0">
                <a:latin typeface="Times New Roman" pitchFamily="18" charset="0"/>
                <a:cs typeface="Times New Roman" pitchFamily="18" charset="0"/>
              </a:rPr>
              <a:t>Oranlı (</a:t>
            </a:r>
            <a:r>
              <a:rPr lang="tr-TR" b="1" dirty="0" err="1">
                <a:latin typeface="Times New Roman" pitchFamily="18" charset="0"/>
                <a:cs typeface="Times New Roman" pitchFamily="18" charset="0"/>
              </a:rPr>
              <a:t>Rasyo</a:t>
            </a:r>
            <a:r>
              <a:rPr lang="tr-TR" b="1" dirty="0">
                <a:latin typeface="Times New Roman" pitchFamily="18" charset="0"/>
                <a:cs typeface="Times New Roman" pitchFamily="18" charset="0"/>
              </a:rPr>
              <a:t>) ölçüm;</a:t>
            </a:r>
            <a:r>
              <a:rPr lang="tr-TR" dirty="0">
                <a:latin typeface="Times New Roman" pitchFamily="18" charset="0"/>
                <a:cs typeface="Times New Roman" pitchFamily="18" charset="0"/>
              </a:rPr>
              <a:t> Aralık ölçeklerinde yer alan isteğe bağlı sıfır noktası yerine doğal/gerçek ve sabit bir sıfır noktası belirlenebilirse bu, oran ölçeği olur.</a:t>
            </a:r>
          </a:p>
          <a:p>
            <a:r>
              <a:rPr lang="tr-TR" dirty="0">
                <a:latin typeface="Times New Roman" pitchFamily="18" charset="0"/>
                <a:cs typeface="Times New Roman" pitchFamily="18" charset="0"/>
              </a:rPr>
              <a:t>Fen bilimlerinde en sık kullanılan ölçüm türüdür. Bu ölçekte her türlü matematiksel ve istatistiksel işlem yapılabilir.</a:t>
            </a:r>
          </a:p>
          <a:p>
            <a:r>
              <a:rPr lang="tr-TR" dirty="0">
                <a:latin typeface="Times New Roman" pitchFamily="18" charset="0"/>
                <a:cs typeface="Times New Roman" pitchFamily="18" charset="0"/>
              </a:rPr>
              <a:t>1 km’ye 500 m’</a:t>
            </a:r>
            <a:r>
              <a:rPr lang="tr-TR" dirty="0" err="1">
                <a:latin typeface="Times New Roman" pitchFamily="18" charset="0"/>
                <a:cs typeface="Times New Roman" pitchFamily="18" charset="0"/>
              </a:rPr>
              <a:t>nin</a:t>
            </a:r>
            <a:r>
              <a:rPr lang="tr-TR" dirty="0">
                <a:latin typeface="Times New Roman" pitchFamily="18" charset="0"/>
                <a:cs typeface="Times New Roman" pitchFamily="18" charset="0"/>
              </a:rPr>
              <a:t> 2 katı veya 500 m’ye 1 km’</a:t>
            </a:r>
            <a:r>
              <a:rPr lang="tr-TR" dirty="0" err="1">
                <a:latin typeface="Times New Roman" pitchFamily="18" charset="0"/>
                <a:cs typeface="Times New Roman" pitchFamily="18" charset="0"/>
              </a:rPr>
              <a:t>nin</a:t>
            </a:r>
            <a:r>
              <a:rPr lang="tr-TR" dirty="0">
                <a:latin typeface="Times New Roman" pitchFamily="18" charset="0"/>
                <a:cs typeface="Times New Roman" pitchFamily="18" charset="0"/>
              </a:rPr>
              <a:t> yarısı demek gibi.</a:t>
            </a:r>
            <a:endParaRPr lang="tr-TR" b="1"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25</a:t>
            </a:fld>
            <a:endParaRPr lang="tr-T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96112DF6-CADA-499B-BBE8-C9936058FB74}"/>
              </a:ext>
            </a:extLst>
          </p:cNvPr>
          <p:cNvSpPr>
            <a:spLocks noGrp="1"/>
          </p:cNvSpPr>
          <p:nvPr>
            <p:ph type="title"/>
          </p:nvPr>
        </p:nvSpPr>
        <p:spPr/>
        <p:txBody>
          <a:bodyPr/>
          <a:lstStyle/>
          <a:p>
            <a:r>
              <a:rPr lang="tr-TR" dirty="0">
                <a:latin typeface="Times New Roman" pitchFamily="18" charset="0"/>
                <a:cs typeface="Times New Roman" pitchFamily="18" charset="0"/>
              </a:rPr>
              <a:t>2.5 Ölçmede Kullanılan Araçlar</a:t>
            </a:r>
            <a:endParaRPr lang="tr-TR" dirty="0"/>
          </a:p>
        </p:txBody>
      </p:sp>
      <p:sp>
        <p:nvSpPr>
          <p:cNvPr id="4" name="Slayt Numarası Yer Tutucusu 3">
            <a:extLst>
              <a:ext uri="{FF2B5EF4-FFF2-40B4-BE49-F238E27FC236}">
                <a16:creationId xmlns="" xmlns:a16="http://schemas.microsoft.com/office/drawing/2014/main" id="{29556207-6C48-49D4-91BA-49E2B606A5C9}"/>
              </a:ext>
            </a:extLst>
          </p:cNvPr>
          <p:cNvSpPr>
            <a:spLocks noGrp="1"/>
          </p:cNvSpPr>
          <p:nvPr>
            <p:ph type="sldNum" sz="quarter" idx="12"/>
          </p:nvPr>
        </p:nvSpPr>
        <p:spPr/>
        <p:txBody>
          <a:bodyPr/>
          <a:lstStyle/>
          <a:p>
            <a:fld id="{B1DEFA8C-F947-479F-BE07-76B6B3F80BF1}" type="slidenum">
              <a:rPr lang="tr-TR" smtClean="0"/>
              <a:pPr/>
              <a:t>26</a:t>
            </a:fld>
            <a:endParaRPr lang="tr-TR"/>
          </a:p>
        </p:txBody>
      </p:sp>
      <p:graphicFrame>
        <p:nvGraphicFramePr>
          <p:cNvPr id="5" name="Tablo 4">
            <a:extLst>
              <a:ext uri="{FF2B5EF4-FFF2-40B4-BE49-F238E27FC236}">
                <a16:creationId xmlns="" xmlns:a16="http://schemas.microsoft.com/office/drawing/2014/main" id="{2FE6DBE6-8B29-4C06-8A6B-38FE64E14036}"/>
              </a:ext>
            </a:extLst>
          </p:cNvPr>
          <p:cNvGraphicFramePr>
            <a:graphicFrameLocks noGrp="1"/>
          </p:cNvGraphicFramePr>
          <p:nvPr>
            <p:extLst>
              <p:ext uri="{D42A27DB-BD31-4B8C-83A1-F6EECF244321}">
                <p14:modId xmlns:p14="http://schemas.microsoft.com/office/powerpoint/2010/main" val="2659263495"/>
              </p:ext>
            </p:extLst>
          </p:nvPr>
        </p:nvGraphicFramePr>
        <p:xfrm>
          <a:off x="785786" y="1571612"/>
          <a:ext cx="7715305" cy="4032263"/>
        </p:xfrm>
        <a:graphic>
          <a:graphicData uri="http://schemas.openxmlformats.org/drawingml/2006/table">
            <a:tbl>
              <a:tblPr firstRow="1" bandRow="1">
                <a:tableStyleId>{5C22544A-7EE6-4342-B048-85BDC9FD1C3A}</a:tableStyleId>
              </a:tblPr>
              <a:tblGrid>
                <a:gridCol w="1543061">
                  <a:extLst>
                    <a:ext uri="{9D8B030D-6E8A-4147-A177-3AD203B41FA5}">
                      <a16:colId xmlns="" xmlns:a16="http://schemas.microsoft.com/office/drawing/2014/main" val="2643204668"/>
                    </a:ext>
                  </a:extLst>
                </a:gridCol>
                <a:gridCol w="1543061">
                  <a:extLst>
                    <a:ext uri="{9D8B030D-6E8A-4147-A177-3AD203B41FA5}">
                      <a16:colId xmlns="" xmlns:a16="http://schemas.microsoft.com/office/drawing/2014/main" val="2517148190"/>
                    </a:ext>
                  </a:extLst>
                </a:gridCol>
                <a:gridCol w="1543061">
                  <a:extLst>
                    <a:ext uri="{9D8B030D-6E8A-4147-A177-3AD203B41FA5}">
                      <a16:colId xmlns="" xmlns:a16="http://schemas.microsoft.com/office/drawing/2014/main" val="2488305371"/>
                    </a:ext>
                  </a:extLst>
                </a:gridCol>
                <a:gridCol w="1543061">
                  <a:extLst>
                    <a:ext uri="{9D8B030D-6E8A-4147-A177-3AD203B41FA5}">
                      <a16:colId xmlns="" xmlns:a16="http://schemas.microsoft.com/office/drawing/2014/main" val="643574606"/>
                    </a:ext>
                  </a:extLst>
                </a:gridCol>
                <a:gridCol w="1543061">
                  <a:extLst>
                    <a:ext uri="{9D8B030D-6E8A-4147-A177-3AD203B41FA5}">
                      <a16:colId xmlns="" xmlns:a16="http://schemas.microsoft.com/office/drawing/2014/main" val="92855386"/>
                    </a:ext>
                  </a:extLst>
                </a:gridCol>
              </a:tblGrid>
              <a:tr h="1278523">
                <a:tc>
                  <a:txBody>
                    <a:bodyPr/>
                    <a:lstStyle/>
                    <a:p>
                      <a:pPr algn="ctr"/>
                      <a:r>
                        <a:rPr lang="tr-TR" dirty="0">
                          <a:latin typeface="Times New Roman" pitchFamily="18" charset="0"/>
                          <a:cs typeface="Times New Roman" pitchFamily="18" charset="0"/>
                        </a:rPr>
                        <a:t>ÖLÇEK</a:t>
                      </a:r>
                    </a:p>
                  </a:txBody>
                  <a:tcPr anchor="ctr"/>
                </a:tc>
                <a:tc>
                  <a:txBody>
                    <a:bodyPr/>
                    <a:lstStyle/>
                    <a:p>
                      <a:pPr algn="ctr"/>
                      <a:r>
                        <a:rPr lang="tr-TR" dirty="0">
                          <a:latin typeface="Times New Roman" pitchFamily="18" charset="0"/>
                          <a:cs typeface="Times New Roman" pitchFamily="18" charset="0"/>
                        </a:rPr>
                        <a:t>FARKLILIK</a:t>
                      </a:r>
                    </a:p>
                  </a:txBody>
                  <a:tcPr anchor="ctr"/>
                </a:tc>
                <a:tc>
                  <a:txBody>
                    <a:bodyPr/>
                    <a:lstStyle/>
                    <a:p>
                      <a:pPr algn="ctr"/>
                      <a:r>
                        <a:rPr lang="tr-TR" dirty="0">
                          <a:latin typeface="Times New Roman" pitchFamily="18" charset="0"/>
                          <a:cs typeface="Times New Roman" pitchFamily="18" charset="0"/>
                        </a:rPr>
                        <a:t>SIRA </a:t>
                      </a:r>
                    </a:p>
                  </a:txBody>
                  <a:tcPr anchor="ctr"/>
                </a:tc>
                <a:tc>
                  <a:txBody>
                    <a:bodyPr/>
                    <a:lstStyle/>
                    <a:p>
                      <a:pPr algn="ctr"/>
                      <a:r>
                        <a:rPr lang="tr-TR" dirty="0">
                          <a:latin typeface="Times New Roman" pitchFamily="18" charset="0"/>
                          <a:cs typeface="Times New Roman" pitchFamily="18" charset="0"/>
                        </a:rPr>
                        <a:t>MİKTAR</a:t>
                      </a:r>
                    </a:p>
                  </a:txBody>
                  <a:tcPr anchor="ctr"/>
                </a:tc>
                <a:tc>
                  <a:txBody>
                    <a:bodyPr/>
                    <a:lstStyle/>
                    <a:p>
                      <a:pPr algn="ctr"/>
                      <a:r>
                        <a:rPr lang="tr-TR" dirty="0">
                          <a:latin typeface="Times New Roman" pitchFamily="18" charset="0"/>
                          <a:cs typeface="Times New Roman" pitchFamily="18" charset="0"/>
                        </a:rPr>
                        <a:t>MUTLAK BAŞLANGIÇ NOKTASI</a:t>
                      </a:r>
                    </a:p>
                  </a:txBody>
                  <a:tcPr/>
                </a:tc>
                <a:extLst>
                  <a:ext uri="{0D108BD9-81ED-4DB2-BD59-A6C34878D82A}">
                    <a16:rowId xmlns="" xmlns:a16="http://schemas.microsoft.com/office/drawing/2014/main" val="3611638455"/>
                  </a:ext>
                </a:extLst>
              </a:tr>
              <a:tr h="688435">
                <a:tc>
                  <a:txBody>
                    <a:bodyPr/>
                    <a:lstStyle/>
                    <a:p>
                      <a:r>
                        <a:rPr lang="tr-TR" dirty="0">
                          <a:latin typeface="Times New Roman" pitchFamily="18" charset="0"/>
                          <a:cs typeface="Times New Roman" pitchFamily="18" charset="0"/>
                        </a:rPr>
                        <a:t>Sınıflama (nominal)</a:t>
                      </a:r>
                    </a:p>
                  </a:txBody>
                  <a:tcPr anchor="ctr"/>
                </a:tc>
                <a:tc>
                  <a:txBody>
                    <a:bodyPr/>
                    <a:lstStyle/>
                    <a:p>
                      <a:pPr algn="ctr"/>
                      <a:r>
                        <a:rPr lang="tr-TR" dirty="0">
                          <a:latin typeface="Times New Roman" pitchFamily="18" charset="0"/>
                          <a:cs typeface="Times New Roman" pitchFamily="18" charset="0"/>
                        </a:rPr>
                        <a:t>EVET</a:t>
                      </a:r>
                    </a:p>
                  </a:txBody>
                  <a:tcPr anchor="ctr"/>
                </a:tc>
                <a:tc>
                  <a:txBody>
                    <a:bodyPr/>
                    <a:lstStyle/>
                    <a:p>
                      <a:pPr algn="ctr"/>
                      <a:r>
                        <a:rPr lang="tr-TR" dirty="0">
                          <a:latin typeface="Times New Roman" pitchFamily="18" charset="0"/>
                          <a:cs typeface="Times New Roman" pitchFamily="18" charset="0"/>
                        </a:rPr>
                        <a:t>HAYIR</a:t>
                      </a:r>
                    </a:p>
                  </a:txBody>
                  <a:tcPr anchor="ctr"/>
                </a:tc>
                <a:tc>
                  <a:txBody>
                    <a:bodyPr/>
                    <a:lstStyle/>
                    <a:p>
                      <a:pPr algn="ctr"/>
                      <a:r>
                        <a:rPr lang="tr-TR" dirty="0">
                          <a:latin typeface="Times New Roman" pitchFamily="18" charset="0"/>
                          <a:cs typeface="Times New Roman" pitchFamily="18" charset="0"/>
                        </a:rPr>
                        <a:t>HAYIR</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HAYIR</a:t>
                      </a:r>
                    </a:p>
                  </a:txBody>
                  <a:tcPr anchor="ctr"/>
                </a:tc>
                <a:extLst>
                  <a:ext uri="{0D108BD9-81ED-4DB2-BD59-A6C34878D82A}">
                    <a16:rowId xmlns="" xmlns:a16="http://schemas.microsoft.com/office/drawing/2014/main" val="1357295034"/>
                  </a:ext>
                </a:extLst>
              </a:tr>
              <a:tr h="688435">
                <a:tc>
                  <a:txBody>
                    <a:bodyPr/>
                    <a:lstStyle/>
                    <a:p>
                      <a:r>
                        <a:rPr lang="tr-TR" dirty="0">
                          <a:latin typeface="Times New Roman" pitchFamily="18" charset="0"/>
                          <a:cs typeface="Times New Roman" pitchFamily="18" charset="0"/>
                        </a:rPr>
                        <a:t>Sıralı (</a:t>
                      </a:r>
                      <a:r>
                        <a:rPr lang="tr-TR" dirty="0" err="1">
                          <a:latin typeface="Times New Roman" pitchFamily="18" charset="0"/>
                          <a:cs typeface="Times New Roman" pitchFamily="18" charset="0"/>
                        </a:rPr>
                        <a:t>ordinal</a:t>
                      </a:r>
                      <a:r>
                        <a:rPr lang="tr-TR" dirty="0">
                          <a:latin typeface="Times New Roman" pitchFamily="18" charset="0"/>
                          <a:cs typeface="Times New Roman" pitchFamily="18" charset="0"/>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EVET</a:t>
                      </a:r>
                      <a:endParaRPr kumimoji="0" lang="tr-TR"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EVET</a:t>
                      </a:r>
                    </a:p>
                  </a:txBody>
                  <a:tcPr anchor="ctr"/>
                </a:tc>
                <a:tc>
                  <a:txBody>
                    <a:bodyPr/>
                    <a:lstStyle/>
                    <a:p>
                      <a:pPr algn="ctr"/>
                      <a:r>
                        <a:rPr lang="tr-TR" dirty="0">
                          <a:latin typeface="Times New Roman" pitchFamily="18" charset="0"/>
                          <a:cs typeface="Times New Roman" pitchFamily="18" charset="0"/>
                        </a:rPr>
                        <a:t>HAYIR</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HAYIR</a:t>
                      </a:r>
                    </a:p>
                  </a:txBody>
                  <a:tcPr anchor="ctr"/>
                </a:tc>
                <a:extLst>
                  <a:ext uri="{0D108BD9-81ED-4DB2-BD59-A6C34878D82A}">
                    <a16:rowId xmlns="" xmlns:a16="http://schemas.microsoft.com/office/drawing/2014/main" val="1797687674"/>
                  </a:ext>
                </a:extLst>
              </a:tr>
              <a:tr h="688435">
                <a:tc>
                  <a:txBody>
                    <a:bodyPr/>
                    <a:lstStyle/>
                    <a:p>
                      <a:r>
                        <a:rPr lang="tr-TR" dirty="0">
                          <a:latin typeface="Times New Roman" pitchFamily="18" charset="0"/>
                          <a:cs typeface="Times New Roman" pitchFamily="18" charset="0"/>
                        </a:rPr>
                        <a:t>Aralı (</a:t>
                      </a:r>
                      <a:r>
                        <a:rPr lang="tr-TR" dirty="0" err="1">
                          <a:latin typeface="Times New Roman" pitchFamily="18" charset="0"/>
                          <a:cs typeface="Times New Roman" pitchFamily="18" charset="0"/>
                        </a:rPr>
                        <a:t>İnterval</a:t>
                      </a:r>
                      <a:r>
                        <a:rPr lang="tr-TR" dirty="0">
                          <a:latin typeface="Times New Roman" pitchFamily="18" charset="0"/>
                          <a:cs typeface="Times New Roman" pitchFamily="18" charset="0"/>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EVET</a:t>
                      </a:r>
                      <a:endParaRPr kumimoji="0" lang="tr-TR"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EVET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EVET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HAYIR</a:t>
                      </a:r>
                    </a:p>
                  </a:txBody>
                  <a:tcPr anchor="ctr"/>
                </a:tc>
                <a:extLst>
                  <a:ext uri="{0D108BD9-81ED-4DB2-BD59-A6C34878D82A}">
                    <a16:rowId xmlns="" xmlns:a16="http://schemas.microsoft.com/office/drawing/2014/main" val="2621292208"/>
                  </a:ext>
                </a:extLst>
              </a:tr>
              <a:tr h="688435">
                <a:tc>
                  <a:txBody>
                    <a:bodyPr/>
                    <a:lstStyle/>
                    <a:p>
                      <a:r>
                        <a:rPr lang="tr-TR" dirty="0">
                          <a:latin typeface="Times New Roman" pitchFamily="18" charset="0"/>
                          <a:cs typeface="Times New Roman" pitchFamily="18" charset="0"/>
                        </a:rPr>
                        <a:t>Oranlı (</a:t>
                      </a:r>
                      <a:r>
                        <a:rPr lang="tr-TR" dirty="0" err="1">
                          <a:latin typeface="Times New Roman" pitchFamily="18" charset="0"/>
                          <a:cs typeface="Times New Roman" pitchFamily="18" charset="0"/>
                        </a:rPr>
                        <a:t>ratio</a:t>
                      </a:r>
                      <a:r>
                        <a:rPr lang="tr-TR" dirty="0">
                          <a:latin typeface="Times New Roman" pitchFamily="18" charset="0"/>
                          <a:cs typeface="Times New Roman" pitchFamily="18" charset="0"/>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EVET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EVET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EVET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a:latin typeface="Times New Roman" pitchFamily="18" charset="0"/>
                          <a:cs typeface="Times New Roman" pitchFamily="18" charset="0"/>
                        </a:rPr>
                        <a:t>EVET</a:t>
                      </a:r>
                    </a:p>
                  </a:txBody>
                  <a:tcPr anchor="ctr"/>
                </a:tc>
                <a:extLst>
                  <a:ext uri="{0D108BD9-81ED-4DB2-BD59-A6C34878D82A}">
                    <a16:rowId xmlns="" xmlns:a16="http://schemas.microsoft.com/office/drawing/2014/main" val="1954073293"/>
                  </a:ext>
                </a:extLst>
              </a:tr>
            </a:tbl>
          </a:graphicData>
        </a:graphic>
      </p:graphicFrame>
    </p:spTree>
    <p:extLst>
      <p:ext uri="{BB962C8B-B14F-4D97-AF65-F5344CB8AC3E}">
        <p14:creationId xmlns:p14="http://schemas.microsoft.com/office/powerpoint/2010/main" val="39836266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2.6 Ölçme Hataları</a:t>
            </a:r>
          </a:p>
        </p:txBody>
      </p:sp>
      <p:sp>
        <p:nvSpPr>
          <p:cNvPr id="3" name="2 İçerik Yer Tutucusu"/>
          <p:cNvSpPr>
            <a:spLocks noGrp="1"/>
          </p:cNvSpPr>
          <p:nvPr>
            <p:ph idx="1"/>
          </p:nvPr>
        </p:nvSpPr>
        <p:spPr>
          <a:xfrm>
            <a:off x="428596" y="1714488"/>
            <a:ext cx="4471990" cy="4525963"/>
          </a:xfrm>
        </p:spPr>
        <p:txBody>
          <a:bodyPr/>
          <a:lstStyle/>
          <a:p>
            <a:r>
              <a:rPr lang="tr-TR" dirty="0">
                <a:latin typeface="Times New Roman" pitchFamily="18" charset="0"/>
                <a:cs typeface="Times New Roman" pitchFamily="18" charset="0"/>
              </a:rPr>
              <a:t>“</a:t>
            </a:r>
            <a:r>
              <a:rPr lang="tr-TR" b="1" dirty="0">
                <a:latin typeface="Times New Roman" pitchFamily="18" charset="0"/>
                <a:cs typeface="Times New Roman" pitchFamily="18" charset="0"/>
              </a:rPr>
              <a:t>Gerçek Ölçüm</a:t>
            </a:r>
            <a:r>
              <a:rPr lang="tr-TR" dirty="0">
                <a:latin typeface="Times New Roman" pitchFamily="18" charset="0"/>
                <a:cs typeface="Times New Roman" pitchFamily="18" charset="0"/>
              </a:rPr>
              <a:t>”den söz edemeyiz!</a:t>
            </a:r>
          </a:p>
          <a:p>
            <a:r>
              <a:rPr lang="tr-TR" dirty="0">
                <a:latin typeface="Times New Roman" pitchFamily="18" charset="0"/>
                <a:cs typeface="Times New Roman" pitchFamily="18" charset="0"/>
              </a:rPr>
              <a:t>Her ölçme sonucunda hata bulunur.</a:t>
            </a:r>
          </a:p>
          <a:p>
            <a:r>
              <a:rPr lang="tr-TR" dirty="0">
                <a:latin typeface="Times New Roman" pitchFamily="18" charset="0"/>
                <a:cs typeface="Times New Roman" pitchFamily="18" charset="0"/>
              </a:rPr>
              <a:t>Ancak “</a:t>
            </a:r>
            <a:r>
              <a:rPr lang="tr-TR" b="1" dirty="0">
                <a:latin typeface="Times New Roman" pitchFamily="18" charset="0"/>
                <a:cs typeface="Times New Roman" pitchFamily="18" charset="0"/>
              </a:rPr>
              <a:t>Gerçeğe Yakınlık</a:t>
            </a:r>
            <a:r>
              <a:rPr lang="tr-TR" dirty="0">
                <a:latin typeface="Times New Roman" pitchFamily="18" charset="0"/>
                <a:cs typeface="Times New Roman" pitchFamily="18" charset="0"/>
              </a:rPr>
              <a:t>” söz konusu olabilir.</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27</a:t>
            </a:fld>
            <a:endParaRPr lang="tr-TR"/>
          </a:p>
        </p:txBody>
      </p:sp>
      <p:pic>
        <p:nvPicPr>
          <p:cNvPr id="17410" name="Picture 2" descr="Ä°lgili resim"/>
          <p:cNvPicPr>
            <a:picLocks noChangeAspect="1" noChangeArrowheads="1"/>
          </p:cNvPicPr>
          <p:nvPr/>
        </p:nvPicPr>
        <p:blipFill>
          <a:blip r:embed="rId2"/>
          <a:srcRect/>
          <a:stretch>
            <a:fillRect/>
          </a:stretch>
        </p:blipFill>
        <p:spPr bwMode="auto">
          <a:xfrm>
            <a:off x="4643438" y="2928934"/>
            <a:ext cx="4143404" cy="3002943"/>
          </a:xfrm>
          <a:prstGeom prst="rect">
            <a:avLst/>
          </a:prstGeom>
          <a:noFill/>
        </p:spPr>
      </p:pic>
      <p:pic>
        <p:nvPicPr>
          <p:cNvPr id="17412" name="Picture 4" descr="Ä°lgili resim"/>
          <p:cNvPicPr>
            <a:picLocks noChangeAspect="1" noChangeArrowheads="1"/>
          </p:cNvPicPr>
          <p:nvPr/>
        </p:nvPicPr>
        <p:blipFill>
          <a:blip r:embed="rId3"/>
          <a:srcRect/>
          <a:stretch>
            <a:fillRect/>
          </a:stretch>
        </p:blipFill>
        <p:spPr bwMode="auto">
          <a:xfrm rot="20888002">
            <a:off x="5115340" y="1426321"/>
            <a:ext cx="2928958" cy="1204341"/>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48157497-4E52-4A4F-BAA3-6A6F6EF1E37D}"/>
              </a:ext>
            </a:extLst>
          </p:cNvPr>
          <p:cNvSpPr>
            <a:spLocks noGrp="1"/>
          </p:cNvSpPr>
          <p:nvPr>
            <p:ph type="title"/>
          </p:nvPr>
        </p:nvSpPr>
        <p:spPr/>
        <p:txBody>
          <a:bodyPr/>
          <a:lstStyle/>
          <a:p>
            <a:pPr algn="l"/>
            <a:r>
              <a:rPr lang="tr-TR" dirty="0">
                <a:latin typeface="Times New Roman" pitchFamily="18" charset="0"/>
                <a:cs typeface="Times New Roman" pitchFamily="18" charset="0"/>
              </a:rPr>
              <a:t>2.6 Ölçme Hataları; Hata Türleri</a:t>
            </a:r>
          </a:p>
        </p:txBody>
      </p:sp>
      <p:sp>
        <p:nvSpPr>
          <p:cNvPr id="3" name="İçerik Yer Tutucusu 2">
            <a:extLst>
              <a:ext uri="{FF2B5EF4-FFF2-40B4-BE49-F238E27FC236}">
                <a16:creationId xmlns="" xmlns:a16="http://schemas.microsoft.com/office/drawing/2014/main" id="{6C0FB15F-42D4-49C0-B5D1-3DF82B2405AB}"/>
              </a:ext>
            </a:extLst>
          </p:cNvPr>
          <p:cNvSpPr>
            <a:spLocks noGrp="1"/>
          </p:cNvSpPr>
          <p:nvPr>
            <p:ph idx="1"/>
          </p:nvPr>
        </p:nvSpPr>
        <p:spPr>
          <a:xfrm>
            <a:off x="491624" y="1390462"/>
            <a:ext cx="8229600" cy="4525963"/>
          </a:xfrm>
        </p:spPr>
        <p:txBody>
          <a:bodyPr/>
          <a:lstStyle/>
          <a:p>
            <a:pPr marL="514350" indent="-514350" algn="just">
              <a:buFont typeface="+mj-lt"/>
              <a:buAutoNum type="arabicPeriod"/>
            </a:pPr>
            <a:endParaRPr lang="tr-TR" dirty="0" smtClean="0">
              <a:latin typeface="Times New Roman" pitchFamily="18" charset="0"/>
              <a:cs typeface="Times New Roman" pitchFamily="18" charset="0"/>
            </a:endParaRPr>
          </a:p>
          <a:p>
            <a:pPr marL="514350" indent="-514350" algn="just">
              <a:buFont typeface="+mj-lt"/>
              <a:buAutoNum type="arabicPeriod"/>
            </a:pPr>
            <a:endParaRPr lang="tr-TR" dirty="0" smtClean="0">
              <a:latin typeface="Times New Roman" pitchFamily="18" charset="0"/>
              <a:cs typeface="Times New Roman" pitchFamily="18" charset="0"/>
            </a:endParaRPr>
          </a:p>
          <a:p>
            <a:pPr marL="514350" indent="-514350" algn="just">
              <a:buFont typeface="+mj-lt"/>
              <a:buAutoNum type="arabicPeriod"/>
            </a:pPr>
            <a:r>
              <a:rPr lang="tr-TR" dirty="0" smtClean="0">
                <a:latin typeface="Times New Roman" pitchFamily="18" charset="0"/>
                <a:cs typeface="Times New Roman" pitchFamily="18" charset="0"/>
              </a:rPr>
              <a:t>Sabit </a:t>
            </a:r>
            <a:r>
              <a:rPr lang="tr-TR" dirty="0">
                <a:latin typeface="Times New Roman" pitchFamily="18" charset="0"/>
                <a:cs typeface="Times New Roman" pitchFamily="18" charset="0"/>
              </a:rPr>
              <a:t>Hata</a:t>
            </a:r>
          </a:p>
          <a:p>
            <a:pPr marL="514350" indent="-514350" algn="just">
              <a:buFont typeface="+mj-lt"/>
              <a:buAutoNum type="arabicPeriod"/>
            </a:pPr>
            <a:r>
              <a:rPr lang="tr-TR" dirty="0">
                <a:latin typeface="Times New Roman" pitchFamily="18" charset="0"/>
                <a:cs typeface="Times New Roman" pitchFamily="18" charset="0"/>
              </a:rPr>
              <a:t>Sistematik Hata</a:t>
            </a:r>
          </a:p>
          <a:p>
            <a:pPr marL="514350" indent="-514350" algn="just">
              <a:buFont typeface="+mj-lt"/>
              <a:buAutoNum type="arabicPeriod"/>
            </a:pPr>
            <a:r>
              <a:rPr lang="tr-TR" dirty="0">
                <a:latin typeface="Times New Roman" pitchFamily="18" charset="0"/>
                <a:cs typeface="Times New Roman" pitchFamily="18" charset="0"/>
              </a:rPr>
              <a:t>Rastgele Hata</a:t>
            </a:r>
          </a:p>
          <a:p>
            <a:endParaRPr lang="tr-TR" dirty="0"/>
          </a:p>
        </p:txBody>
      </p:sp>
      <p:sp>
        <p:nvSpPr>
          <p:cNvPr id="4" name="Slayt Numarası Yer Tutucusu 3">
            <a:extLst>
              <a:ext uri="{FF2B5EF4-FFF2-40B4-BE49-F238E27FC236}">
                <a16:creationId xmlns="" xmlns:a16="http://schemas.microsoft.com/office/drawing/2014/main" id="{8F8F487E-2A53-428A-8762-6C9530B87A7C}"/>
              </a:ext>
            </a:extLst>
          </p:cNvPr>
          <p:cNvSpPr>
            <a:spLocks noGrp="1"/>
          </p:cNvSpPr>
          <p:nvPr>
            <p:ph type="sldNum" sz="quarter" idx="12"/>
          </p:nvPr>
        </p:nvSpPr>
        <p:spPr/>
        <p:txBody>
          <a:bodyPr/>
          <a:lstStyle/>
          <a:p>
            <a:fld id="{B1DEFA8C-F947-479F-BE07-76B6B3F80BF1}" type="slidenum">
              <a:rPr lang="tr-TR" smtClean="0"/>
              <a:pPr/>
              <a:t>28</a:t>
            </a:fld>
            <a:endParaRPr lang="tr-TR"/>
          </a:p>
        </p:txBody>
      </p:sp>
    </p:spTree>
    <p:extLst>
      <p:ext uri="{BB962C8B-B14F-4D97-AF65-F5344CB8AC3E}">
        <p14:creationId xmlns:p14="http://schemas.microsoft.com/office/powerpoint/2010/main" val="37101946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2.7 Ölçmede Hata Kaynakları</a:t>
            </a:r>
          </a:p>
        </p:txBody>
      </p:sp>
      <p:sp>
        <p:nvSpPr>
          <p:cNvPr id="3" name="2 İçerik Yer Tutucusu"/>
          <p:cNvSpPr>
            <a:spLocks noGrp="1"/>
          </p:cNvSpPr>
          <p:nvPr>
            <p:ph idx="1"/>
          </p:nvPr>
        </p:nvSpPr>
        <p:spPr/>
        <p:txBody>
          <a:bodyPr>
            <a:normAutofit fontScale="92500" lnSpcReduction="10000"/>
          </a:bodyPr>
          <a:lstStyle/>
          <a:p>
            <a:r>
              <a:rPr lang="tr-TR" dirty="0">
                <a:latin typeface="Times New Roman" pitchFamily="18" charset="0"/>
                <a:cs typeface="Times New Roman" pitchFamily="18" charset="0"/>
              </a:rPr>
              <a:t>Ölçmeyi yapan kişi (araştırmacı)</a:t>
            </a:r>
          </a:p>
          <a:p>
            <a:r>
              <a:rPr lang="tr-TR" dirty="0">
                <a:latin typeface="Times New Roman" pitchFamily="18" charset="0"/>
                <a:cs typeface="Times New Roman" pitchFamily="18" charset="0"/>
              </a:rPr>
              <a:t>Ölçme aracı (gözlem, görüşme gibi)</a:t>
            </a:r>
          </a:p>
          <a:p>
            <a:r>
              <a:rPr lang="tr-TR" dirty="0">
                <a:latin typeface="Times New Roman" pitchFamily="18" charset="0"/>
                <a:cs typeface="Times New Roman" pitchFamily="18" charset="0"/>
              </a:rPr>
              <a:t>Ölçmenin yapıldığı ortam</a:t>
            </a:r>
          </a:p>
          <a:p>
            <a:r>
              <a:rPr lang="tr-TR" dirty="0">
                <a:latin typeface="Times New Roman" pitchFamily="18" charset="0"/>
                <a:cs typeface="Times New Roman" pitchFamily="18" charset="0"/>
              </a:rPr>
              <a:t>Ölçülen kişi, nesne, vb.</a:t>
            </a:r>
          </a:p>
          <a:p>
            <a:r>
              <a:rPr lang="tr-TR" dirty="0">
                <a:latin typeface="Times New Roman" pitchFamily="18" charset="0"/>
                <a:cs typeface="Times New Roman" pitchFamily="18" charset="0"/>
              </a:rPr>
              <a:t>Ölçülen özellik</a:t>
            </a:r>
          </a:p>
          <a:p>
            <a:r>
              <a:rPr lang="tr-TR" dirty="0">
                <a:latin typeface="Times New Roman" pitchFamily="18" charset="0"/>
                <a:cs typeface="Times New Roman" pitchFamily="18" charset="0"/>
              </a:rPr>
              <a:t>Ölçülmek istenen özelliğin doğru tanımlanamaması</a:t>
            </a:r>
          </a:p>
          <a:p>
            <a:r>
              <a:rPr lang="tr-TR" dirty="0">
                <a:latin typeface="Times New Roman" pitchFamily="18" charset="0"/>
                <a:cs typeface="Times New Roman" pitchFamily="18" charset="0"/>
              </a:rPr>
              <a:t>Zaman faktörü; ölçülen özelliğin değişmesi</a:t>
            </a:r>
          </a:p>
          <a:p>
            <a:r>
              <a:rPr lang="tr-TR" dirty="0">
                <a:latin typeface="Times New Roman" pitchFamily="18" charset="0"/>
                <a:cs typeface="Times New Roman" pitchFamily="18" charset="0"/>
              </a:rPr>
              <a:t>Ölçme yöntemi</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29</a:t>
            </a:fld>
            <a:endParaRPr lang="tr-TR"/>
          </a:p>
        </p:txBody>
      </p:sp>
      <p:sp>
        <p:nvSpPr>
          <p:cNvPr id="16386" name="AutoShape 2" descr="Ã¶lÃ§me hatalarÄ±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6388" name="AutoShape 4" descr="Ã¶lÃ§me hatalarÄ±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6390" name="Picture 6" descr="Ä°lgili resim"/>
          <p:cNvPicPr>
            <a:picLocks noChangeAspect="1" noChangeArrowheads="1"/>
          </p:cNvPicPr>
          <p:nvPr/>
        </p:nvPicPr>
        <p:blipFill>
          <a:blip r:embed="rId2"/>
          <a:srcRect/>
          <a:stretch>
            <a:fillRect/>
          </a:stretch>
        </p:blipFill>
        <p:spPr bwMode="auto">
          <a:xfrm>
            <a:off x="6000760" y="2714620"/>
            <a:ext cx="3143240" cy="1866067"/>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latin typeface="Times New Roman" pitchFamily="18" charset="0"/>
                <a:cs typeface="Times New Roman" pitchFamily="18" charset="0"/>
              </a:rPr>
              <a:t>3. BİLİMSEL ARAŞTIRMA RAPOR İÇERİĞİ</a:t>
            </a:r>
          </a:p>
        </p:txBody>
      </p:sp>
      <p:sp>
        <p:nvSpPr>
          <p:cNvPr id="3" name="2 İçerik Yer Tutucusu"/>
          <p:cNvSpPr>
            <a:spLocks noGrp="1"/>
          </p:cNvSpPr>
          <p:nvPr>
            <p:ph idx="1"/>
          </p:nvPr>
        </p:nvSpPr>
        <p:spPr/>
        <p:txBody>
          <a:bodyPr>
            <a:normAutofit lnSpcReduction="10000"/>
          </a:bodyPr>
          <a:lstStyle/>
          <a:p>
            <a:r>
              <a:rPr lang="tr-TR" dirty="0">
                <a:latin typeface="Times New Roman" pitchFamily="18" charset="0"/>
                <a:cs typeface="Times New Roman" pitchFamily="18" charset="0"/>
              </a:rPr>
              <a:t>Başlık</a:t>
            </a:r>
          </a:p>
          <a:p>
            <a:r>
              <a:rPr lang="tr-TR" dirty="0">
                <a:latin typeface="Times New Roman" pitchFamily="18" charset="0"/>
                <a:cs typeface="Times New Roman" pitchFamily="18" charset="0"/>
              </a:rPr>
              <a:t>Kısa Özet</a:t>
            </a:r>
          </a:p>
          <a:p>
            <a:r>
              <a:rPr lang="tr-TR" dirty="0">
                <a:latin typeface="Times New Roman" pitchFamily="18" charset="0"/>
                <a:cs typeface="Times New Roman" pitchFamily="18" charset="0"/>
              </a:rPr>
              <a:t>Giriş</a:t>
            </a:r>
          </a:p>
          <a:p>
            <a:r>
              <a:rPr lang="tr-TR" dirty="0">
                <a:latin typeface="Times New Roman" pitchFamily="18" charset="0"/>
                <a:cs typeface="Times New Roman" pitchFamily="18" charset="0"/>
              </a:rPr>
              <a:t>Malzeme ve Yöntemler</a:t>
            </a:r>
          </a:p>
          <a:p>
            <a:r>
              <a:rPr lang="tr-TR" dirty="0">
                <a:latin typeface="Times New Roman" pitchFamily="18" charset="0"/>
                <a:cs typeface="Times New Roman" pitchFamily="18" charset="0"/>
              </a:rPr>
              <a:t>Sonuçlar</a:t>
            </a:r>
          </a:p>
          <a:p>
            <a:r>
              <a:rPr lang="tr-TR" dirty="0">
                <a:latin typeface="Times New Roman" pitchFamily="18" charset="0"/>
                <a:cs typeface="Times New Roman" pitchFamily="18" charset="0"/>
              </a:rPr>
              <a:t>Tartışma</a:t>
            </a:r>
          </a:p>
          <a:p>
            <a:r>
              <a:rPr lang="tr-TR" dirty="0">
                <a:latin typeface="Times New Roman" pitchFamily="18" charset="0"/>
                <a:cs typeface="Times New Roman" pitchFamily="18" charset="0"/>
              </a:rPr>
              <a:t>Teşekkür</a:t>
            </a:r>
          </a:p>
          <a:p>
            <a:r>
              <a:rPr lang="tr-TR" dirty="0">
                <a:latin typeface="Times New Roman" pitchFamily="18" charset="0"/>
                <a:cs typeface="Times New Roman" pitchFamily="18" charset="0"/>
              </a:rPr>
              <a:t>Kaynaklar</a:t>
            </a:r>
          </a:p>
          <a:p>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30</a:t>
            </a:fld>
            <a:endParaRPr lang="tr-TR" dirty="0"/>
          </a:p>
        </p:txBody>
      </p:sp>
      <p:sp>
        <p:nvSpPr>
          <p:cNvPr id="10242" name="AutoShape 2" descr="rapor karikatÃ¼r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dirty="0"/>
          </a:p>
        </p:txBody>
      </p:sp>
      <p:sp>
        <p:nvSpPr>
          <p:cNvPr id="7" name="6 Metin kutusu"/>
          <p:cNvSpPr txBox="1"/>
          <p:nvPr/>
        </p:nvSpPr>
        <p:spPr>
          <a:xfrm>
            <a:off x="4714876" y="4857760"/>
            <a:ext cx="3643338" cy="830997"/>
          </a:xfrm>
          <a:prstGeom prst="rect">
            <a:avLst/>
          </a:prstGeom>
          <a:noFill/>
        </p:spPr>
        <p:txBody>
          <a:bodyPr wrap="square" rtlCol="0">
            <a:spAutoFit/>
          </a:bodyPr>
          <a:lstStyle/>
          <a:p>
            <a:pPr algn="r"/>
            <a:r>
              <a:rPr lang="tr-TR" sz="2400" i="1" dirty="0">
                <a:latin typeface="Times New Roman" pitchFamily="18" charset="0"/>
                <a:cs typeface="Times New Roman" pitchFamily="18" charset="0"/>
              </a:rPr>
              <a:t>Yayınsız bilim ölüdür. </a:t>
            </a:r>
            <a:r>
              <a:rPr lang="tr-TR" sz="2400" i="1" dirty="0" err="1">
                <a:latin typeface="Times New Roman" pitchFamily="18" charset="0"/>
                <a:cs typeface="Times New Roman" pitchFamily="18" charset="0"/>
              </a:rPr>
              <a:t>Gerard</a:t>
            </a:r>
            <a:r>
              <a:rPr lang="tr-TR" sz="2400" i="1" dirty="0">
                <a:latin typeface="Times New Roman" pitchFamily="18" charset="0"/>
                <a:cs typeface="Times New Roman" pitchFamily="18" charset="0"/>
              </a:rPr>
              <a:t> </a:t>
            </a:r>
            <a:r>
              <a:rPr lang="tr-TR" sz="2400" i="1" dirty="0" err="1">
                <a:latin typeface="Times New Roman" pitchFamily="18" charset="0"/>
                <a:cs typeface="Times New Roman" pitchFamily="18" charset="0"/>
              </a:rPr>
              <a:t>Piel</a:t>
            </a:r>
            <a:endParaRPr lang="tr-TR" sz="2400" i="1" dirty="0">
              <a:latin typeface="Times New Roman" pitchFamily="18" charset="0"/>
              <a:cs typeface="Times New Roman" pitchFamily="18" charset="0"/>
            </a:endParaRPr>
          </a:p>
        </p:txBody>
      </p:sp>
      <p:pic>
        <p:nvPicPr>
          <p:cNvPr id="10244" name="Picture 4" descr="bilimsel yayÄ±n ile ilgili gÃ¶rsel sonucu"/>
          <p:cNvPicPr>
            <a:picLocks noChangeAspect="1" noChangeArrowheads="1"/>
          </p:cNvPicPr>
          <p:nvPr/>
        </p:nvPicPr>
        <p:blipFill>
          <a:blip r:embed="rId2"/>
          <a:srcRect/>
          <a:stretch>
            <a:fillRect/>
          </a:stretch>
        </p:blipFill>
        <p:spPr bwMode="auto">
          <a:xfrm>
            <a:off x="5143504" y="2214554"/>
            <a:ext cx="3552327" cy="1571636"/>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3.1 Başlık Seçimi</a:t>
            </a:r>
          </a:p>
        </p:txBody>
      </p:sp>
      <p:sp>
        <p:nvSpPr>
          <p:cNvPr id="3" name="2 İçerik Yer Tutucusu"/>
          <p:cNvSpPr>
            <a:spLocks noGrp="1"/>
          </p:cNvSpPr>
          <p:nvPr>
            <p:ph idx="1"/>
          </p:nvPr>
        </p:nvSpPr>
        <p:spPr>
          <a:xfrm>
            <a:off x="428596" y="1285860"/>
            <a:ext cx="8229600" cy="1571637"/>
          </a:xfrm>
        </p:spPr>
        <p:txBody>
          <a:bodyPr>
            <a:normAutofit/>
          </a:bodyPr>
          <a:lstStyle/>
          <a:p>
            <a:pPr algn="r">
              <a:buNone/>
            </a:pPr>
            <a:endParaRPr lang="tr-TR" sz="1800" i="1" dirty="0">
              <a:latin typeface="Times New Roman" pitchFamily="18" charset="0"/>
              <a:cs typeface="Times New Roman" pitchFamily="18" charset="0"/>
            </a:endParaRPr>
          </a:p>
          <a:p>
            <a:pPr algn="r">
              <a:buNone/>
            </a:pPr>
            <a:r>
              <a:rPr lang="tr-TR" sz="1800" i="1" dirty="0">
                <a:latin typeface="Times New Roman" pitchFamily="18" charset="0"/>
                <a:cs typeface="Times New Roman" pitchFamily="18" charset="0"/>
              </a:rPr>
              <a:t>İlk izlenimler güçlü izlenimlerdir; bu nedenle, bir başlığın iyi tasarlanması ve sınırlar izin verdiği ölçüde, ne gelmekte olduğunun tam ve kesin göstergesi olması gerekir. </a:t>
            </a:r>
          </a:p>
          <a:p>
            <a:pPr algn="r">
              <a:buNone/>
            </a:pPr>
            <a:r>
              <a:rPr lang="tr-TR" sz="1800" i="1" dirty="0">
                <a:latin typeface="Times New Roman" pitchFamily="18" charset="0"/>
                <a:cs typeface="Times New Roman" pitchFamily="18" charset="0"/>
              </a:rPr>
              <a:t>T. </a:t>
            </a:r>
            <a:r>
              <a:rPr lang="tr-TR" sz="1800" i="1" dirty="0" err="1">
                <a:latin typeface="Times New Roman" pitchFamily="18" charset="0"/>
                <a:cs typeface="Times New Roman" pitchFamily="18" charset="0"/>
              </a:rPr>
              <a:t>Clifford</a:t>
            </a:r>
            <a:r>
              <a:rPr lang="tr-TR" sz="1800" i="1" dirty="0">
                <a:latin typeface="Times New Roman" pitchFamily="18" charset="0"/>
                <a:cs typeface="Times New Roman" pitchFamily="18" charset="0"/>
              </a:rPr>
              <a:t> </a:t>
            </a:r>
            <a:r>
              <a:rPr lang="tr-TR" sz="1800" i="1" dirty="0" err="1">
                <a:latin typeface="Times New Roman" pitchFamily="18" charset="0"/>
                <a:cs typeface="Times New Roman" pitchFamily="18" charset="0"/>
              </a:rPr>
              <a:t>Allbutt</a:t>
            </a:r>
            <a:endParaRPr lang="tr-TR" sz="1800" i="1" dirty="0">
              <a:latin typeface="Times New Roman" pitchFamily="18" charset="0"/>
              <a:cs typeface="Times New Roman" pitchFamily="18" charset="0"/>
            </a:endParaRPr>
          </a:p>
          <a:p>
            <a:endParaRPr lang="tr-TR" sz="2400" i="1"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31</a:t>
            </a:fld>
            <a:endParaRPr lang="tr-TR"/>
          </a:p>
        </p:txBody>
      </p:sp>
      <p:sp>
        <p:nvSpPr>
          <p:cNvPr id="6" name="5 Metin kutusu"/>
          <p:cNvSpPr txBox="1"/>
          <p:nvPr/>
        </p:nvSpPr>
        <p:spPr>
          <a:xfrm>
            <a:off x="571472" y="2500306"/>
            <a:ext cx="4786346" cy="4678204"/>
          </a:xfrm>
          <a:prstGeom prst="rect">
            <a:avLst/>
          </a:prstGeom>
          <a:noFill/>
        </p:spPr>
        <p:txBody>
          <a:bodyPr wrap="square" rtlCol="0">
            <a:spAutoFit/>
          </a:bodyPr>
          <a:lstStyle/>
          <a:p>
            <a:pPr>
              <a:buFont typeface="Arial" pitchFamily="34" charset="0"/>
              <a:buChar char="•"/>
            </a:pPr>
            <a:r>
              <a:rPr lang="tr-TR" sz="2800" dirty="0">
                <a:latin typeface="Times New Roman" pitchFamily="18" charset="0"/>
                <a:cs typeface="Times New Roman" pitchFamily="18" charset="0"/>
              </a:rPr>
              <a:t>İyi bir başlık  nasıl olur?  İyi bir başlık  bilimsel bir rapor içeriğini </a:t>
            </a:r>
            <a:r>
              <a:rPr lang="tr-TR" sz="2800" b="1" dirty="0">
                <a:latin typeface="Times New Roman" pitchFamily="18" charset="0"/>
                <a:cs typeface="Times New Roman" pitchFamily="18" charset="0"/>
              </a:rPr>
              <a:t>yeterli ölçüde en az sayıda </a:t>
            </a:r>
            <a:r>
              <a:rPr lang="tr-TR" sz="2800" dirty="0">
                <a:latin typeface="Times New Roman" pitchFamily="18" charset="0"/>
                <a:cs typeface="Times New Roman" pitchFamily="18" charset="0"/>
              </a:rPr>
              <a:t>kelimeler dizisinden oluşmalıdır.</a:t>
            </a:r>
          </a:p>
          <a:p>
            <a:pPr>
              <a:buFont typeface="Arial" pitchFamily="34" charset="0"/>
              <a:buChar char="•"/>
            </a:pPr>
            <a:r>
              <a:rPr lang="tr-TR" sz="2800" dirty="0">
                <a:latin typeface="Times New Roman" pitchFamily="18" charset="0"/>
                <a:cs typeface="Times New Roman" pitchFamily="18" charset="0"/>
              </a:rPr>
              <a:t>Uygun olmayan şekilde başlık verilmiş bir makale, amaçladığı okuyucu kitlesine asla ulaşamaz ve tamamen </a:t>
            </a:r>
            <a:r>
              <a:rPr lang="tr-TR" sz="2800" dirty="0" smtClean="0">
                <a:latin typeface="Times New Roman" pitchFamily="18" charset="0"/>
                <a:cs typeface="Times New Roman" pitchFamily="18" charset="0"/>
              </a:rPr>
              <a:t>kaybolabilir (</a:t>
            </a:r>
            <a:r>
              <a:rPr lang="tr-TR" sz="2800" dirty="0" err="1" smtClean="0">
                <a:latin typeface="Times New Roman" pitchFamily="18" charset="0"/>
                <a:cs typeface="Times New Roman" pitchFamily="18" charset="0"/>
              </a:rPr>
              <a:t>Day</a:t>
            </a:r>
            <a:r>
              <a:rPr lang="tr-TR" sz="2800" dirty="0" smtClean="0">
                <a:latin typeface="Times New Roman" pitchFamily="18" charset="0"/>
                <a:cs typeface="Times New Roman" pitchFamily="18" charset="0"/>
              </a:rPr>
              <a:t>,2000).</a:t>
            </a:r>
            <a:endParaRPr lang="tr-TR" sz="2800" dirty="0">
              <a:latin typeface="Times New Roman" pitchFamily="18" charset="0"/>
              <a:cs typeface="Times New Roman" pitchFamily="18" charset="0"/>
            </a:endParaRPr>
          </a:p>
          <a:p>
            <a:endParaRPr lang="tr-TR" dirty="0"/>
          </a:p>
        </p:txBody>
      </p:sp>
      <p:pic>
        <p:nvPicPr>
          <p:cNvPr id="14340" name="Picture 4" descr="BAÅLIK SEÃÄ°MÄ° ile ilgili gÃ¶rsel sonucu"/>
          <p:cNvPicPr>
            <a:picLocks noChangeAspect="1" noChangeArrowheads="1"/>
          </p:cNvPicPr>
          <p:nvPr/>
        </p:nvPicPr>
        <p:blipFill>
          <a:blip r:embed="rId2"/>
          <a:srcRect/>
          <a:stretch>
            <a:fillRect/>
          </a:stretch>
        </p:blipFill>
        <p:spPr bwMode="auto">
          <a:xfrm>
            <a:off x="5500694" y="3286124"/>
            <a:ext cx="3357586" cy="1867658"/>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3.2 Kısa Özet </a:t>
            </a:r>
          </a:p>
        </p:txBody>
      </p:sp>
      <p:sp>
        <p:nvSpPr>
          <p:cNvPr id="3" name="2 İçerik Yer Tutucusu"/>
          <p:cNvSpPr>
            <a:spLocks noGrp="1"/>
          </p:cNvSpPr>
          <p:nvPr>
            <p:ph idx="1"/>
          </p:nvPr>
        </p:nvSpPr>
        <p:spPr>
          <a:xfrm>
            <a:off x="457200" y="1600200"/>
            <a:ext cx="8329642" cy="4757758"/>
          </a:xfrm>
        </p:spPr>
        <p:txBody>
          <a:bodyPr>
            <a:normAutofit fontScale="85000" lnSpcReduction="10000"/>
          </a:bodyPr>
          <a:lstStyle/>
          <a:p>
            <a:pPr>
              <a:buNone/>
            </a:pPr>
            <a:r>
              <a:rPr lang="tr-TR" sz="1800" i="1" dirty="0">
                <a:latin typeface="Times New Roman" pitchFamily="18" charset="0"/>
                <a:cs typeface="Times New Roman" pitchFamily="18" charset="0"/>
              </a:rPr>
              <a:t>  </a:t>
            </a:r>
            <a:r>
              <a:rPr lang="tr-TR" sz="2100" i="1" dirty="0">
                <a:latin typeface="Times New Roman" pitchFamily="18" charset="0"/>
                <a:cs typeface="Times New Roman" pitchFamily="18" charset="0"/>
              </a:rPr>
              <a:t>Tanıtıcı bir özet, metnin içeriğinin paragraf  formunda olan şeklidir; okurlar için genel bir haritadır. </a:t>
            </a:r>
          </a:p>
          <a:p>
            <a:pPr algn="r">
              <a:buNone/>
            </a:pPr>
            <a:r>
              <a:rPr lang="tr-TR" sz="2100" i="1" dirty="0">
                <a:latin typeface="Times New Roman" pitchFamily="18" charset="0"/>
                <a:cs typeface="Times New Roman" pitchFamily="18" charset="0"/>
              </a:rPr>
              <a:t>Michael </a:t>
            </a:r>
            <a:r>
              <a:rPr lang="tr-TR" sz="2100" i="1" dirty="0" err="1">
                <a:latin typeface="Times New Roman" pitchFamily="18" charset="0"/>
                <a:cs typeface="Times New Roman" pitchFamily="18" charset="0"/>
              </a:rPr>
              <a:t>Alley</a:t>
            </a:r>
            <a:endParaRPr lang="tr-TR" sz="2100" i="1" dirty="0">
              <a:latin typeface="Times New Roman" pitchFamily="18" charset="0"/>
              <a:cs typeface="Times New Roman" pitchFamily="18" charset="0"/>
            </a:endParaRPr>
          </a:p>
          <a:p>
            <a:pPr>
              <a:lnSpc>
                <a:spcPct val="170000"/>
              </a:lnSpc>
            </a:pPr>
            <a:r>
              <a:rPr lang="tr-TR" sz="2400" dirty="0">
                <a:latin typeface="Times New Roman" pitchFamily="18" charset="0"/>
                <a:cs typeface="Times New Roman" pitchFamily="18" charset="0"/>
              </a:rPr>
              <a:t>Kısa özet, dokümandaki bilginin bir özeti olarak tanımlanabilir.</a:t>
            </a:r>
          </a:p>
          <a:p>
            <a:pPr>
              <a:lnSpc>
                <a:spcPct val="170000"/>
              </a:lnSpc>
            </a:pPr>
            <a:r>
              <a:rPr lang="tr-TR" sz="2400" dirty="0">
                <a:latin typeface="Times New Roman" pitchFamily="18" charset="0"/>
                <a:cs typeface="Times New Roman" pitchFamily="18" charset="0"/>
              </a:rPr>
              <a:t>Kısa özet 250 kelimeyi geçmemelidir.</a:t>
            </a:r>
          </a:p>
          <a:p>
            <a:pPr>
              <a:lnSpc>
                <a:spcPct val="170000"/>
              </a:lnSpc>
              <a:buNone/>
            </a:pPr>
            <a:r>
              <a:rPr lang="tr-TR" sz="2400" b="1" dirty="0">
                <a:latin typeface="Times New Roman" pitchFamily="18" charset="0"/>
                <a:cs typeface="Times New Roman" pitchFamily="18" charset="0"/>
              </a:rPr>
              <a:t>Kısa özet:</a:t>
            </a:r>
          </a:p>
          <a:p>
            <a:pPr>
              <a:lnSpc>
                <a:spcPct val="170000"/>
              </a:lnSpc>
              <a:buNone/>
            </a:pPr>
            <a:r>
              <a:rPr lang="tr-TR" sz="2400" dirty="0">
                <a:latin typeface="Times New Roman" pitchFamily="18" charset="0"/>
                <a:cs typeface="Times New Roman" pitchFamily="18" charset="0"/>
              </a:rPr>
              <a:t>i) Araştırmanın kapsamını ve esas amaçları belirtmeli,</a:t>
            </a:r>
          </a:p>
          <a:p>
            <a:pPr>
              <a:lnSpc>
                <a:spcPct val="170000"/>
              </a:lnSpc>
              <a:buNone/>
            </a:pPr>
            <a:r>
              <a:rPr lang="tr-TR" sz="2400" dirty="0" err="1">
                <a:latin typeface="Times New Roman" pitchFamily="18" charset="0"/>
                <a:cs typeface="Times New Roman" pitchFamily="18" charset="0"/>
              </a:rPr>
              <a:t>ii</a:t>
            </a:r>
            <a:r>
              <a:rPr lang="tr-TR" sz="2400" dirty="0">
                <a:latin typeface="Times New Roman" pitchFamily="18" charset="0"/>
                <a:cs typeface="Times New Roman" pitchFamily="18" charset="0"/>
              </a:rPr>
              <a:t>) Kullanılan metodolojiyi tanımlamalı,</a:t>
            </a:r>
          </a:p>
          <a:p>
            <a:pPr>
              <a:lnSpc>
                <a:spcPct val="170000"/>
              </a:lnSpc>
              <a:buNone/>
            </a:pPr>
            <a:r>
              <a:rPr lang="tr-TR" sz="2400" dirty="0" err="1">
                <a:latin typeface="Times New Roman" pitchFamily="18" charset="0"/>
                <a:cs typeface="Times New Roman" pitchFamily="18" charset="0"/>
              </a:rPr>
              <a:t>iii</a:t>
            </a:r>
            <a:r>
              <a:rPr lang="tr-TR" sz="2400" dirty="0">
                <a:latin typeface="Times New Roman" pitchFamily="18" charset="0"/>
                <a:cs typeface="Times New Roman" pitchFamily="18" charset="0"/>
              </a:rPr>
              <a:t>) Bulguları özetlemeli,</a:t>
            </a:r>
          </a:p>
          <a:p>
            <a:pPr>
              <a:lnSpc>
                <a:spcPct val="170000"/>
              </a:lnSpc>
              <a:buNone/>
            </a:pPr>
            <a:r>
              <a:rPr lang="tr-TR" sz="2400" dirty="0">
                <a:latin typeface="Times New Roman" pitchFamily="18" charset="0"/>
                <a:cs typeface="Times New Roman" pitchFamily="18" charset="0"/>
              </a:rPr>
              <a:t>iv) Ana sonuçları belirtmelidir.</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32</a:t>
            </a:fld>
            <a:endParaRPr lang="tr-T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3.3 Giriş </a:t>
            </a:r>
          </a:p>
        </p:txBody>
      </p:sp>
      <p:sp>
        <p:nvSpPr>
          <p:cNvPr id="3" name="2 İçerik Yer Tutucusu"/>
          <p:cNvSpPr>
            <a:spLocks noGrp="1"/>
          </p:cNvSpPr>
          <p:nvPr>
            <p:ph idx="1"/>
          </p:nvPr>
        </p:nvSpPr>
        <p:spPr>
          <a:xfrm>
            <a:off x="457200" y="1285860"/>
            <a:ext cx="8229600" cy="5214974"/>
          </a:xfrm>
        </p:spPr>
        <p:txBody>
          <a:bodyPr>
            <a:normAutofit/>
          </a:bodyPr>
          <a:lstStyle/>
          <a:p>
            <a:pPr algn="r">
              <a:buNone/>
            </a:pPr>
            <a:r>
              <a:rPr lang="tr-TR" sz="1800" i="1" dirty="0">
                <a:latin typeface="Times New Roman" pitchFamily="18" charset="0"/>
                <a:cs typeface="Times New Roman" pitchFamily="18" charset="0"/>
              </a:rPr>
              <a:t>Kötü bir başlangıç, kötü bir son yaratır. </a:t>
            </a:r>
          </a:p>
          <a:p>
            <a:pPr algn="r">
              <a:buNone/>
            </a:pPr>
            <a:r>
              <a:rPr lang="tr-TR" sz="1800" i="1" dirty="0">
                <a:latin typeface="Times New Roman" pitchFamily="18" charset="0"/>
                <a:cs typeface="Times New Roman" pitchFamily="18" charset="0"/>
              </a:rPr>
              <a:t>Euripides</a:t>
            </a:r>
          </a:p>
          <a:p>
            <a:r>
              <a:rPr lang="tr-TR" sz="2000" dirty="0">
                <a:latin typeface="Times New Roman" pitchFamily="18" charset="0"/>
                <a:cs typeface="Times New Roman" pitchFamily="18" charset="0"/>
              </a:rPr>
              <a:t>Giriş bölümünün amacı, okuyucunun konuyla ilgili önceki yayınlara bakmaya ihtiyaç duymaksızın, şimdiki çalışmanın sonuçlarını anlayıp değerlendirmesine imkan verecek, yeterli ölçüde temel bilgileri temin etmektir.</a:t>
            </a:r>
          </a:p>
          <a:p>
            <a:r>
              <a:rPr lang="tr-TR" sz="2000" b="1" dirty="0">
                <a:latin typeface="Times New Roman" pitchFamily="18" charset="0"/>
                <a:cs typeface="Times New Roman" pitchFamily="18" charset="0"/>
              </a:rPr>
              <a:t>İyi bir giriş için önerilen kurallar şöyledir:</a:t>
            </a:r>
          </a:p>
          <a:p>
            <a:r>
              <a:rPr lang="tr-TR" sz="2000" dirty="0">
                <a:latin typeface="Times New Roman" pitchFamily="18" charset="0"/>
                <a:cs typeface="Times New Roman" pitchFamily="18" charset="0"/>
              </a:rPr>
              <a:t>İlk olarak, araştırılan problemin niteliğini ve kapsamını mümkün olduğu açıklıkla sunmalıdır.</a:t>
            </a:r>
          </a:p>
          <a:p>
            <a:endParaRPr lang="tr-TR" sz="2000" dirty="0">
              <a:latin typeface="Times New Roman" pitchFamily="18" charset="0"/>
              <a:cs typeface="Times New Roman" pitchFamily="18" charset="0"/>
            </a:endParaRPr>
          </a:p>
          <a:p>
            <a:r>
              <a:rPr lang="tr-TR" sz="2000" dirty="0">
                <a:latin typeface="Times New Roman" pitchFamily="18" charset="0"/>
                <a:cs typeface="Times New Roman" pitchFamily="18" charset="0"/>
              </a:rPr>
              <a:t>Okuyucuyu yönlendirmek için ilgili yayınları değerlendirmelidir.</a:t>
            </a:r>
          </a:p>
          <a:p>
            <a:endParaRPr lang="tr-TR" sz="2000" dirty="0">
              <a:latin typeface="Times New Roman" pitchFamily="18" charset="0"/>
              <a:cs typeface="Times New Roman" pitchFamily="18" charset="0"/>
            </a:endParaRPr>
          </a:p>
          <a:p>
            <a:r>
              <a:rPr lang="tr-TR" sz="2000" dirty="0">
                <a:latin typeface="Times New Roman" pitchFamily="18" charset="0"/>
                <a:cs typeface="Times New Roman" pitchFamily="18" charset="0"/>
              </a:rPr>
              <a:t>Araştırma yöntemini belirtmelidir. Eğer gerekli görülürse, o yöntemin seçilme nedenleri de açıklanmalıdır.</a:t>
            </a:r>
          </a:p>
          <a:p>
            <a:endParaRPr lang="tr-TR" sz="20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33</a:t>
            </a:fld>
            <a:endParaRPr lang="tr-T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3.3 Giriş</a:t>
            </a:r>
          </a:p>
        </p:txBody>
      </p:sp>
      <p:sp>
        <p:nvSpPr>
          <p:cNvPr id="3" name="2 İçerik Yer Tutucusu"/>
          <p:cNvSpPr>
            <a:spLocks noGrp="1"/>
          </p:cNvSpPr>
          <p:nvPr>
            <p:ph idx="1"/>
          </p:nvPr>
        </p:nvSpPr>
        <p:spPr/>
        <p:txBody>
          <a:bodyPr>
            <a:normAutofit fontScale="92500" lnSpcReduction="10000"/>
          </a:bodyPr>
          <a:lstStyle/>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Araştırmanın ana bulguları belirtilmelidir.</a:t>
            </a:r>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Bulguların ortaya çıkardığı ana sonuçları ortaya koymalıdır.</a:t>
            </a: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Eğer çalışmanın Kısa Özet’ini veya ön notunu daha önce yayımladıysanız ,Giriş kısmında bundan (atıf ile) bahsetmeniz gerekmektedir.</a:t>
            </a:r>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Yine çok yakından ilgili makaleler başka bir yerde yayımlanmışsa veya yayımlanmak üzere ise bunu yine Giriş in son kısmında ya da sona doğru söylemek gerekmektedir.</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34</a:t>
            </a:fld>
            <a:endParaRPr lang="tr-TR" dirty="0"/>
          </a:p>
        </p:txBody>
      </p:sp>
      <p:sp>
        <p:nvSpPr>
          <p:cNvPr id="11266" name="AutoShape 2" descr="introduction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1268" name="AutoShape 4" descr="introduction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1271" name="Picture 7"/>
          <p:cNvPicPr>
            <a:picLocks noChangeAspect="1" noChangeArrowheads="1"/>
          </p:cNvPicPr>
          <p:nvPr/>
        </p:nvPicPr>
        <p:blipFill>
          <a:blip r:embed="rId2"/>
          <a:srcRect/>
          <a:stretch>
            <a:fillRect/>
          </a:stretch>
        </p:blipFill>
        <p:spPr bwMode="auto">
          <a:xfrm>
            <a:off x="6286512" y="500042"/>
            <a:ext cx="2447925" cy="16954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3.4 Malzeme ve Yöntemler</a:t>
            </a:r>
          </a:p>
        </p:txBody>
      </p:sp>
      <p:sp>
        <p:nvSpPr>
          <p:cNvPr id="3" name="2 İçerik Yer Tutucusu"/>
          <p:cNvSpPr>
            <a:spLocks noGrp="1"/>
          </p:cNvSpPr>
          <p:nvPr>
            <p:ph idx="1"/>
          </p:nvPr>
        </p:nvSpPr>
        <p:spPr>
          <a:xfrm>
            <a:off x="457200" y="1357298"/>
            <a:ext cx="8229600" cy="4768865"/>
          </a:xfrm>
        </p:spPr>
        <p:txBody>
          <a:bodyPr>
            <a:normAutofit/>
          </a:bodyPr>
          <a:lstStyle/>
          <a:p>
            <a:pPr algn="r">
              <a:buNone/>
            </a:pPr>
            <a:r>
              <a:rPr lang="sv-SE" sz="1800" i="1" dirty="0">
                <a:latin typeface="Times New Roman" pitchFamily="18" charset="0"/>
                <a:cs typeface="Times New Roman" pitchFamily="18" charset="0"/>
              </a:rPr>
              <a:t>Bu delilikte belli bir yöntem var.</a:t>
            </a:r>
            <a:endParaRPr lang="tr-TR" sz="1800" i="1" dirty="0">
              <a:latin typeface="Times New Roman" pitchFamily="18" charset="0"/>
              <a:cs typeface="Times New Roman" pitchFamily="18" charset="0"/>
            </a:endParaRPr>
          </a:p>
          <a:p>
            <a:pPr algn="r">
              <a:buNone/>
            </a:pPr>
            <a:r>
              <a:rPr lang="sv-SE" sz="1800" i="1" dirty="0">
                <a:latin typeface="Times New Roman" pitchFamily="18" charset="0"/>
                <a:cs typeface="Times New Roman" pitchFamily="18" charset="0"/>
              </a:rPr>
              <a:t>Horace</a:t>
            </a:r>
            <a:endParaRPr lang="tr-TR" sz="1800" i="1" dirty="0">
              <a:latin typeface="Times New Roman" pitchFamily="18" charset="0"/>
              <a:cs typeface="Times New Roman" pitchFamily="18" charset="0"/>
            </a:endParaRPr>
          </a:p>
          <a:p>
            <a:r>
              <a:rPr lang="tr-TR" sz="2200" dirty="0">
                <a:latin typeface="Times New Roman" pitchFamily="18" charset="0"/>
                <a:cs typeface="Times New Roman" pitchFamily="18" charset="0"/>
              </a:rPr>
              <a:t>Malzeme ve Yöntemler kısmının ana amacı, deney tasarımını tarif etmek ( ve gerekliyse savunmak), ve sonra konuyu bilen bir kişinin bu deneyleri tekrar edebileceği ayrıntıları vermektir.</a:t>
            </a:r>
          </a:p>
          <a:p>
            <a:endParaRPr lang="tr-TR" sz="2200" dirty="0">
              <a:latin typeface="Times New Roman" pitchFamily="18" charset="0"/>
              <a:cs typeface="Times New Roman" pitchFamily="18" charset="0"/>
            </a:endParaRPr>
          </a:p>
          <a:p>
            <a:r>
              <a:rPr lang="tr-TR" sz="2200" dirty="0">
                <a:latin typeface="Times New Roman" pitchFamily="18" charset="0"/>
                <a:cs typeface="Times New Roman" pitchFamily="18" charset="0"/>
              </a:rPr>
              <a:t>Sonuçlarınızın bilimsel değere sahip olması için yeniden üretilebilir olması gereğini zorunluluk olarak ortaya koyduğundan bu bölümün dikkatlice yazılması kritik önem taşır.</a:t>
            </a:r>
          </a:p>
          <a:p>
            <a:endParaRPr lang="tr-TR" sz="2200" dirty="0">
              <a:latin typeface="Times New Roman" pitchFamily="18" charset="0"/>
              <a:cs typeface="Times New Roman" pitchFamily="18" charset="0"/>
            </a:endParaRPr>
          </a:p>
          <a:p>
            <a:r>
              <a:rPr lang="tr-TR" sz="2200" dirty="0">
                <a:latin typeface="Times New Roman" pitchFamily="18" charset="0"/>
                <a:cs typeface="Times New Roman" pitchFamily="18" charset="0"/>
              </a:rPr>
              <a:t>Başkaları tarafından deneylerin tekrarı için gerekli ana hatları vermek gerekir. Benzer sonuçları üretmek için potansiyelin olması gerekmektedir. Aksi takdirde iyi bilimi temsil </a:t>
            </a:r>
            <a:r>
              <a:rPr lang="tr-TR" sz="2200" dirty="0" smtClean="0">
                <a:latin typeface="Times New Roman" pitchFamily="18" charset="0"/>
                <a:cs typeface="Times New Roman" pitchFamily="18" charset="0"/>
              </a:rPr>
              <a:t>etmez </a:t>
            </a:r>
            <a:r>
              <a:rPr lang="tr-TR" sz="2400" dirty="0" smtClean="0">
                <a:latin typeface="Times New Roman" pitchFamily="18" charset="0"/>
                <a:cs typeface="Times New Roman" pitchFamily="18" charset="0"/>
              </a:rPr>
              <a:t>(</a:t>
            </a:r>
            <a:r>
              <a:rPr lang="tr-TR" sz="2400" dirty="0" err="1" smtClean="0">
                <a:latin typeface="Times New Roman" pitchFamily="18" charset="0"/>
                <a:cs typeface="Times New Roman" pitchFamily="18" charset="0"/>
              </a:rPr>
              <a:t>Day</a:t>
            </a:r>
            <a:r>
              <a:rPr lang="tr-TR" sz="2400" dirty="0" smtClean="0">
                <a:latin typeface="Times New Roman" pitchFamily="18" charset="0"/>
                <a:cs typeface="Times New Roman" pitchFamily="18" charset="0"/>
              </a:rPr>
              <a:t>,2000)</a:t>
            </a:r>
            <a:r>
              <a:rPr lang="tr-TR" sz="2200" dirty="0" smtClean="0">
                <a:latin typeface="Times New Roman" pitchFamily="18" charset="0"/>
                <a:cs typeface="Times New Roman" pitchFamily="18" charset="0"/>
              </a:rPr>
              <a:t>.</a:t>
            </a:r>
            <a:endParaRPr lang="tr-TR" sz="22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35</a:t>
            </a:fld>
            <a:endParaRPr lang="tr-T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3.4 Malzeme ve Yöntemler</a:t>
            </a:r>
            <a:endParaRPr lang="tr-TR" dirty="0"/>
          </a:p>
        </p:txBody>
      </p:sp>
      <p:sp>
        <p:nvSpPr>
          <p:cNvPr id="3" name="2 İçerik Yer Tutucusu"/>
          <p:cNvSpPr>
            <a:spLocks noGrp="1"/>
          </p:cNvSpPr>
          <p:nvPr>
            <p:ph idx="1"/>
          </p:nvPr>
        </p:nvSpPr>
        <p:spPr>
          <a:xfrm>
            <a:off x="214282" y="1571612"/>
            <a:ext cx="8686800" cy="4525963"/>
          </a:xfrm>
        </p:spPr>
        <p:txBody>
          <a:bodyPr>
            <a:normAutofit lnSpcReduction="10000"/>
          </a:bodyPr>
          <a:lstStyle/>
          <a:p>
            <a:endParaRPr lang="tr-TR" sz="2800" dirty="0">
              <a:latin typeface="Times New Roman" pitchFamily="18" charset="0"/>
              <a:cs typeface="Times New Roman" pitchFamily="18" charset="0"/>
            </a:endParaRPr>
          </a:p>
          <a:p>
            <a:r>
              <a:rPr lang="tr-TR" sz="2200" dirty="0">
                <a:latin typeface="Times New Roman" pitchFamily="18" charset="0"/>
                <a:cs typeface="Times New Roman" pitchFamily="18" charset="0"/>
              </a:rPr>
              <a:t>Malzeme için kesin teknik özellikleri ve miktarları, kaynağı veya hazırlanma yöntemi yazılmalıdır.</a:t>
            </a:r>
          </a:p>
          <a:p>
            <a:endParaRPr lang="tr-TR" sz="2200" dirty="0">
              <a:latin typeface="Times New Roman" pitchFamily="18" charset="0"/>
              <a:cs typeface="Times New Roman" pitchFamily="18" charset="0"/>
            </a:endParaRPr>
          </a:p>
          <a:p>
            <a:r>
              <a:rPr lang="tr-TR" sz="2200" dirty="0">
                <a:latin typeface="Times New Roman" pitchFamily="18" charset="0"/>
                <a:cs typeface="Times New Roman" pitchFamily="18" charset="0"/>
              </a:rPr>
              <a:t>Yöntem tam ve hatasız olmayı gerektirir.</a:t>
            </a:r>
          </a:p>
          <a:p>
            <a:endParaRPr lang="tr-TR" sz="2200" dirty="0">
              <a:latin typeface="Times New Roman" pitchFamily="18" charset="0"/>
              <a:cs typeface="Times New Roman" pitchFamily="18" charset="0"/>
            </a:endParaRPr>
          </a:p>
          <a:p>
            <a:r>
              <a:rPr lang="tr-TR" sz="2200" dirty="0">
                <a:latin typeface="Times New Roman" pitchFamily="18" charset="0"/>
                <a:cs typeface="Times New Roman" pitchFamily="18" charset="0"/>
              </a:rPr>
              <a:t>Deneylerin tekrarlanabilmesi için yeterli ayrıntıya yer verilmedi gerektiği kullanılan kaynakların belirtilmesi de oldukça önem taşımaktadır.</a:t>
            </a:r>
          </a:p>
          <a:p>
            <a:endParaRPr lang="tr-TR" sz="2200" dirty="0">
              <a:latin typeface="Times New Roman" pitchFamily="18" charset="0"/>
              <a:cs typeface="Times New Roman" pitchFamily="18" charset="0"/>
            </a:endParaRPr>
          </a:p>
          <a:p>
            <a:r>
              <a:rPr lang="tr-TR" sz="2200" dirty="0">
                <a:latin typeface="Times New Roman" pitchFamily="18" charset="0"/>
                <a:cs typeface="Times New Roman" pitchFamily="18" charset="0"/>
              </a:rPr>
              <a:t>Çeşitli yöntemler rastgele kullanılıyorsa yöntemi kısaca tanıtmak ve kaynak vermek oldukça </a:t>
            </a:r>
            <a:r>
              <a:rPr lang="tr-TR" sz="2200" dirty="0" smtClean="0">
                <a:latin typeface="Times New Roman" pitchFamily="18" charset="0"/>
                <a:cs typeface="Times New Roman" pitchFamily="18" charset="0"/>
              </a:rPr>
              <a:t>faydalıdır (</a:t>
            </a:r>
            <a:r>
              <a:rPr lang="tr-TR" sz="2200" dirty="0" err="1" smtClean="0">
                <a:latin typeface="Times New Roman" pitchFamily="18" charset="0"/>
                <a:cs typeface="Times New Roman" pitchFamily="18" charset="0"/>
              </a:rPr>
              <a:t>Day</a:t>
            </a:r>
            <a:r>
              <a:rPr lang="tr-TR" sz="2200" dirty="0" smtClean="0">
                <a:latin typeface="Times New Roman" pitchFamily="18" charset="0"/>
                <a:cs typeface="Times New Roman" pitchFamily="18" charset="0"/>
              </a:rPr>
              <a:t>, 2000).</a:t>
            </a:r>
            <a:endParaRPr lang="tr-TR" sz="22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36</a:t>
            </a:fld>
            <a:endParaRPr lang="tr-TR"/>
          </a:p>
        </p:txBody>
      </p:sp>
      <p:sp>
        <p:nvSpPr>
          <p:cNvPr id="9222" name="AutoShape 6" descr="experimental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9224" name="AutoShape 8" descr="Ä°lgili resi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9226" name="Picture 10" descr="Ä°lgili resim"/>
          <p:cNvPicPr>
            <a:picLocks noChangeAspect="1" noChangeArrowheads="1"/>
          </p:cNvPicPr>
          <p:nvPr/>
        </p:nvPicPr>
        <p:blipFill>
          <a:blip r:embed="rId2"/>
          <a:srcRect/>
          <a:stretch>
            <a:fillRect/>
          </a:stretch>
        </p:blipFill>
        <p:spPr bwMode="auto">
          <a:xfrm>
            <a:off x="6940374" y="0"/>
            <a:ext cx="1989344" cy="2095917"/>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3.5 Sonuçlar</a:t>
            </a:r>
          </a:p>
        </p:txBody>
      </p:sp>
      <p:sp>
        <p:nvSpPr>
          <p:cNvPr id="3" name="2 İçerik Yer Tutucusu"/>
          <p:cNvSpPr>
            <a:spLocks noGrp="1"/>
          </p:cNvSpPr>
          <p:nvPr>
            <p:ph idx="1"/>
          </p:nvPr>
        </p:nvSpPr>
        <p:spPr>
          <a:xfrm>
            <a:off x="457200" y="1600200"/>
            <a:ext cx="8229600" cy="4829196"/>
          </a:xfrm>
        </p:spPr>
        <p:txBody>
          <a:bodyPr>
            <a:normAutofit/>
          </a:bodyPr>
          <a:lstStyle/>
          <a:p>
            <a:pPr algn="r">
              <a:buNone/>
            </a:pPr>
            <a:r>
              <a:rPr lang="tr-TR" sz="1800" i="1" dirty="0">
                <a:latin typeface="Times New Roman" pitchFamily="18" charset="0"/>
                <a:cs typeface="Times New Roman" pitchFamily="18" charset="0"/>
              </a:rPr>
              <a:t>Bilimin büyük trajedisi-güzelim bir hipotezin çirkin bir gerçek tarafından öldürülmesi.</a:t>
            </a:r>
          </a:p>
          <a:p>
            <a:pPr algn="r">
              <a:buNone/>
            </a:pPr>
            <a:r>
              <a:rPr lang="tr-TR" sz="1800" i="1" dirty="0">
                <a:latin typeface="Times New Roman" pitchFamily="18" charset="0"/>
                <a:cs typeface="Times New Roman" pitchFamily="18" charset="0"/>
              </a:rPr>
              <a:t>T. H. </a:t>
            </a:r>
            <a:r>
              <a:rPr lang="tr-TR" sz="1800" i="1" dirty="0" err="1">
                <a:latin typeface="Times New Roman" pitchFamily="18" charset="0"/>
                <a:cs typeface="Times New Roman" pitchFamily="18" charset="0"/>
              </a:rPr>
              <a:t>Huxley</a:t>
            </a:r>
            <a:endParaRPr lang="tr-TR" sz="1800" i="1" dirty="0">
              <a:latin typeface="Times New Roman" pitchFamily="18" charset="0"/>
              <a:cs typeface="Times New Roman" pitchFamily="18" charset="0"/>
            </a:endParaRPr>
          </a:p>
          <a:p>
            <a:r>
              <a:rPr lang="tr-TR" sz="2200" dirty="0">
                <a:latin typeface="Times New Roman" pitchFamily="18" charset="0"/>
                <a:cs typeface="Times New Roman" pitchFamily="18" charset="0"/>
              </a:rPr>
              <a:t>Sonuçlar sunulurken </a:t>
            </a:r>
            <a:r>
              <a:rPr lang="tr-TR" sz="2200" b="1" dirty="0">
                <a:latin typeface="Times New Roman" pitchFamily="18" charset="0"/>
                <a:cs typeface="Times New Roman" pitchFamily="18" charset="0"/>
              </a:rPr>
              <a:t>geçmiş zaman </a:t>
            </a:r>
            <a:r>
              <a:rPr lang="tr-TR" sz="2200" dirty="0">
                <a:latin typeface="Times New Roman" pitchFamily="18" charset="0"/>
                <a:cs typeface="Times New Roman" pitchFamily="18" charset="0"/>
              </a:rPr>
              <a:t>kullanılmalıdır.</a:t>
            </a:r>
          </a:p>
          <a:p>
            <a:r>
              <a:rPr lang="tr-TR" sz="2200" dirty="0">
                <a:latin typeface="Times New Roman" pitchFamily="18" charset="0"/>
                <a:cs typeface="Times New Roman" pitchFamily="18" charset="0"/>
              </a:rPr>
              <a:t>Eğer bir veya sadece birkaç bulgu sunulacaksa, metin içinde tarif edilerek ele alınması gerekir.</a:t>
            </a:r>
          </a:p>
          <a:p>
            <a:r>
              <a:rPr lang="tr-TR" sz="2200" dirty="0">
                <a:latin typeface="Times New Roman" pitchFamily="18" charset="0"/>
                <a:cs typeface="Times New Roman" pitchFamily="18" charset="0"/>
              </a:rPr>
              <a:t>Tekrarlı bulgular </a:t>
            </a:r>
            <a:r>
              <a:rPr lang="tr-TR" sz="2200" b="1" dirty="0">
                <a:latin typeface="Times New Roman" pitchFamily="18" charset="0"/>
                <a:cs typeface="Times New Roman" pitchFamily="18" charset="0"/>
              </a:rPr>
              <a:t>tablo veya grafiklerle </a:t>
            </a:r>
            <a:r>
              <a:rPr lang="tr-TR" sz="2200" dirty="0">
                <a:latin typeface="Times New Roman" pitchFamily="18" charset="0"/>
                <a:cs typeface="Times New Roman" pitchFamily="18" charset="0"/>
              </a:rPr>
              <a:t>verilmelidir.</a:t>
            </a:r>
          </a:p>
          <a:p>
            <a:r>
              <a:rPr lang="tr-TR" sz="2200" dirty="0">
                <a:latin typeface="Times New Roman" pitchFamily="18" charset="0"/>
                <a:cs typeface="Times New Roman" pitchFamily="18" charset="0"/>
              </a:rPr>
              <a:t>Sonuçlar süslemesiz ve kısa olmalıdır. </a:t>
            </a:r>
            <a:r>
              <a:rPr lang="tr-TR" sz="2200" b="1" dirty="0">
                <a:latin typeface="Times New Roman" pitchFamily="18" charset="0"/>
                <a:cs typeface="Times New Roman" pitchFamily="18" charset="0"/>
              </a:rPr>
              <a:t>Açık ve basit</a:t>
            </a:r>
            <a:r>
              <a:rPr lang="tr-TR" sz="2200" dirty="0">
                <a:latin typeface="Times New Roman" pitchFamily="18" charset="0"/>
                <a:cs typeface="Times New Roman" pitchFamily="18" charset="0"/>
              </a:rPr>
              <a:t> olarak belirtilmesine ihtiyaç vardır. Çünkü sizin </a:t>
            </a:r>
            <a:r>
              <a:rPr lang="tr-TR" sz="2200" u="sng" dirty="0">
                <a:latin typeface="Times New Roman" pitchFamily="18" charset="0"/>
                <a:cs typeface="Times New Roman" pitchFamily="18" charset="0"/>
              </a:rPr>
              <a:t>dünyaya katkıda bulunduğunuz yeni bilginin </a:t>
            </a:r>
            <a:r>
              <a:rPr lang="tr-TR" sz="2200" dirty="0">
                <a:latin typeface="Times New Roman" pitchFamily="18" charset="0"/>
                <a:cs typeface="Times New Roman" pitchFamily="18" charset="0"/>
              </a:rPr>
              <a:t>kapsandığı kısım </a:t>
            </a:r>
            <a:r>
              <a:rPr lang="tr-TR" sz="2200" dirty="0" err="1">
                <a:latin typeface="Times New Roman" pitchFamily="18" charset="0"/>
                <a:cs typeface="Times New Roman" pitchFamily="18" charset="0"/>
              </a:rPr>
              <a:t>Sonuçlar’dır</a:t>
            </a:r>
            <a:r>
              <a:rPr lang="tr-TR" sz="2200" dirty="0">
                <a:latin typeface="Times New Roman" pitchFamily="18" charset="0"/>
                <a:cs typeface="Times New Roman" pitchFamily="18" charset="0"/>
              </a:rPr>
              <a:t>. Bunun için sonuçlar </a:t>
            </a:r>
            <a:r>
              <a:rPr lang="tr-TR" sz="2200" b="1" dirty="0">
                <a:latin typeface="Times New Roman" pitchFamily="18" charset="0"/>
                <a:cs typeface="Times New Roman" pitchFamily="18" charset="0"/>
              </a:rPr>
              <a:t>kristal berraklığında</a:t>
            </a:r>
            <a:r>
              <a:rPr lang="tr-TR" sz="2200" dirty="0">
                <a:latin typeface="Times New Roman" pitchFamily="18" charset="0"/>
                <a:cs typeface="Times New Roman" pitchFamily="18" charset="0"/>
              </a:rPr>
              <a:t> sunulmalıdır.</a:t>
            </a:r>
          </a:p>
          <a:p>
            <a:r>
              <a:rPr lang="tr-TR" sz="2200" dirty="0">
                <a:latin typeface="Times New Roman" pitchFamily="18" charset="0"/>
                <a:cs typeface="Times New Roman" pitchFamily="18" charset="0"/>
              </a:rPr>
              <a:t>En önemli hata şekil ve tabloların incelenmesiyle okuyucu için açık olanı kelimelerle </a:t>
            </a:r>
            <a:r>
              <a:rPr lang="tr-TR" sz="2200" dirty="0" smtClean="0">
                <a:latin typeface="Times New Roman" pitchFamily="18" charset="0"/>
                <a:cs typeface="Times New Roman" pitchFamily="18" charset="0"/>
              </a:rPr>
              <a:t>tekrarlamaktır (</a:t>
            </a:r>
            <a:r>
              <a:rPr lang="tr-TR" sz="2200" dirty="0" err="1" smtClean="0">
                <a:latin typeface="Times New Roman" pitchFamily="18" charset="0"/>
                <a:cs typeface="Times New Roman" pitchFamily="18" charset="0"/>
              </a:rPr>
              <a:t>Day</a:t>
            </a:r>
            <a:r>
              <a:rPr lang="tr-TR" sz="2200" dirty="0" smtClean="0">
                <a:latin typeface="Times New Roman" pitchFamily="18" charset="0"/>
                <a:cs typeface="Times New Roman" pitchFamily="18" charset="0"/>
              </a:rPr>
              <a:t>, 2000).</a:t>
            </a:r>
            <a:endParaRPr lang="tr-TR" sz="22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37</a:t>
            </a:fld>
            <a:endParaRPr lang="tr-TR"/>
          </a:p>
        </p:txBody>
      </p:sp>
      <p:pic>
        <p:nvPicPr>
          <p:cNvPr id="8194" name="Picture 2" descr="results ile ilgili gÃ¶rsel sonucu"/>
          <p:cNvPicPr>
            <a:picLocks noChangeAspect="1" noChangeArrowheads="1"/>
          </p:cNvPicPr>
          <p:nvPr/>
        </p:nvPicPr>
        <p:blipFill>
          <a:blip r:embed="rId2"/>
          <a:srcRect/>
          <a:stretch>
            <a:fillRect/>
          </a:stretch>
        </p:blipFill>
        <p:spPr bwMode="auto">
          <a:xfrm>
            <a:off x="6786578" y="142852"/>
            <a:ext cx="1928826" cy="144662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3.6 Tartışma</a:t>
            </a:r>
          </a:p>
        </p:txBody>
      </p:sp>
      <p:sp>
        <p:nvSpPr>
          <p:cNvPr id="3" name="2 İçerik Yer Tutucusu"/>
          <p:cNvSpPr>
            <a:spLocks noGrp="1"/>
          </p:cNvSpPr>
          <p:nvPr>
            <p:ph idx="1"/>
          </p:nvPr>
        </p:nvSpPr>
        <p:spPr/>
        <p:txBody>
          <a:bodyPr>
            <a:normAutofit/>
          </a:bodyPr>
          <a:lstStyle/>
          <a:p>
            <a:pPr algn="r">
              <a:buNone/>
            </a:pPr>
            <a:r>
              <a:rPr lang="tr-TR" sz="1800" i="1" dirty="0">
                <a:latin typeface="Times New Roman" pitchFamily="18" charset="0"/>
                <a:cs typeface="Times New Roman" pitchFamily="18" charset="0"/>
              </a:rPr>
              <a:t>Bilimsel merak, araştırmacıların, kanıtların geçerliliğini ve ilgili yorumları sorgulamalarını gerektirir ve araştırma böylece ortaya çıkar.</a:t>
            </a:r>
          </a:p>
          <a:p>
            <a:pPr algn="r">
              <a:buNone/>
            </a:pPr>
            <a:r>
              <a:rPr lang="tr-TR" sz="1800" i="1" dirty="0" err="1">
                <a:latin typeface="Times New Roman" pitchFamily="18" charset="0"/>
                <a:cs typeface="Times New Roman" pitchFamily="18" charset="0"/>
              </a:rPr>
              <a:t>Wayne</a:t>
            </a:r>
            <a:r>
              <a:rPr lang="tr-TR" sz="1800" i="1" dirty="0">
                <a:latin typeface="Times New Roman" pitchFamily="18" charset="0"/>
                <a:cs typeface="Times New Roman" pitchFamily="18" charset="0"/>
              </a:rPr>
              <a:t> G. Watson</a:t>
            </a:r>
          </a:p>
          <a:p>
            <a:r>
              <a:rPr lang="tr-TR" sz="2200" dirty="0">
                <a:latin typeface="Times New Roman" pitchFamily="18" charset="0"/>
                <a:cs typeface="Times New Roman" pitchFamily="18" charset="0"/>
              </a:rPr>
              <a:t>Sonuçların gösterdiği ilkeleri, genelleştirmeleri ve ilişkileri sunmaya çalışın.</a:t>
            </a:r>
          </a:p>
          <a:p>
            <a:endParaRPr lang="tr-TR" sz="2200" dirty="0">
              <a:latin typeface="Times New Roman" pitchFamily="18" charset="0"/>
              <a:cs typeface="Times New Roman" pitchFamily="18" charset="0"/>
            </a:endParaRPr>
          </a:p>
          <a:p>
            <a:r>
              <a:rPr lang="tr-TR" sz="2200" dirty="0">
                <a:latin typeface="Times New Roman" pitchFamily="18" charset="0"/>
                <a:cs typeface="Times New Roman" pitchFamily="18" charset="0"/>
              </a:rPr>
              <a:t>İstisnalara veya ilgi kurmadıklarınıza, uzlaşma olmayan noktalara işaret edin. Asla, pek uyumlu olmayan verileri çok riskli bir alternatif olan, </a:t>
            </a:r>
            <a:r>
              <a:rPr lang="tr-TR" sz="2200" b="1" dirty="0">
                <a:latin typeface="Times New Roman" pitchFamily="18" charset="0"/>
                <a:cs typeface="Times New Roman" pitchFamily="18" charset="0"/>
              </a:rPr>
              <a:t>örtmeye çalışma ve eritme yollarına gitmeyin.</a:t>
            </a:r>
          </a:p>
          <a:p>
            <a:endParaRPr lang="tr-TR" sz="2200" dirty="0">
              <a:latin typeface="Times New Roman" pitchFamily="18" charset="0"/>
              <a:cs typeface="Times New Roman" pitchFamily="18" charset="0"/>
            </a:endParaRPr>
          </a:p>
          <a:p>
            <a:r>
              <a:rPr lang="tr-TR" sz="2200" dirty="0">
                <a:latin typeface="Times New Roman" pitchFamily="18" charset="0"/>
                <a:cs typeface="Times New Roman" pitchFamily="18" charset="0"/>
              </a:rPr>
              <a:t>Sonuçlarınızın ve yorumlarınızın, evvelce yayımlanmış çalışmalarla nasıl uyum içinde olduğunu (veya zıt olduğunu) gösterin.</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38</a:t>
            </a:fld>
            <a:endParaRPr lang="tr-TR"/>
          </a:p>
        </p:txBody>
      </p:sp>
      <p:sp>
        <p:nvSpPr>
          <p:cNvPr id="7170" name="AutoShape 2" descr="Ä°lgili resi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7172" name="AutoShape 4" descr="Ä°lgili resi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7174" name="Picture 6" descr="Ä°lgili resim"/>
          <p:cNvPicPr>
            <a:picLocks noChangeAspect="1" noChangeArrowheads="1"/>
          </p:cNvPicPr>
          <p:nvPr/>
        </p:nvPicPr>
        <p:blipFill>
          <a:blip r:embed="rId2" cstate="print"/>
          <a:srcRect/>
          <a:stretch>
            <a:fillRect/>
          </a:stretch>
        </p:blipFill>
        <p:spPr bwMode="auto">
          <a:xfrm>
            <a:off x="6357950" y="142852"/>
            <a:ext cx="2500298" cy="1406118"/>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latin typeface="Times New Roman" pitchFamily="18" charset="0"/>
                <a:cs typeface="Times New Roman" pitchFamily="18" charset="0"/>
              </a:rPr>
              <a:t>3.6 Tartışma </a:t>
            </a:r>
          </a:p>
        </p:txBody>
      </p:sp>
      <p:sp>
        <p:nvSpPr>
          <p:cNvPr id="3" name="2 İçerik Yer Tutucusu"/>
          <p:cNvSpPr>
            <a:spLocks noGrp="1"/>
          </p:cNvSpPr>
          <p:nvPr>
            <p:ph idx="1"/>
          </p:nvPr>
        </p:nvSpPr>
        <p:spPr/>
        <p:txBody>
          <a:bodyPr>
            <a:normAutofit/>
          </a:bodyPr>
          <a:lstStyle/>
          <a:p>
            <a:r>
              <a:rPr lang="tr-TR" sz="2200" dirty="0">
                <a:latin typeface="Times New Roman" pitchFamily="18" charset="0"/>
                <a:cs typeface="Times New Roman" pitchFamily="18" charset="0"/>
              </a:rPr>
              <a:t>Utangaç olmayın. Çalışmanızın teorik yönleri yanında, pratik uygulamalarını da tartışın.</a:t>
            </a:r>
          </a:p>
          <a:p>
            <a:endParaRPr lang="tr-TR" sz="2200" dirty="0">
              <a:latin typeface="Times New Roman" pitchFamily="18" charset="0"/>
              <a:cs typeface="Times New Roman" pitchFamily="18" charset="0"/>
            </a:endParaRPr>
          </a:p>
          <a:p>
            <a:r>
              <a:rPr lang="tr-TR" sz="2200" dirty="0">
                <a:latin typeface="Times New Roman" pitchFamily="18" charset="0"/>
                <a:cs typeface="Times New Roman" pitchFamily="18" charset="0"/>
              </a:rPr>
              <a:t>Vardığınız neticeleri mümkün olduğunca açık ifade edin.</a:t>
            </a:r>
          </a:p>
          <a:p>
            <a:endParaRPr lang="tr-TR" sz="2200" dirty="0">
              <a:latin typeface="Times New Roman" pitchFamily="18" charset="0"/>
              <a:cs typeface="Times New Roman" pitchFamily="18" charset="0"/>
            </a:endParaRPr>
          </a:p>
          <a:p>
            <a:r>
              <a:rPr lang="tr-TR" sz="2200" dirty="0">
                <a:latin typeface="Times New Roman" pitchFamily="18" charset="0"/>
                <a:cs typeface="Times New Roman" pitchFamily="18" charset="0"/>
              </a:rPr>
              <a:t>Kanıtlarınızı her sonuç için özetleyin.</a:t>
            </a:r>
          </a:p>
          <a:p>
            <a:endParaRPr lang="tr-TR" sz="2200" dirty="0">
              <a:latin typeface="Times New Roman" pitchFamily="18" charset="0"/>
              <a:cs typeface="Times New Roman" pitchFamily="18" charset="0"/>
            </a:endParaRPr>
          </a:p>
          <a:p>
            <a:pPr>
              <a:buNone/>
            </a:pPr>
            <a:r>
              <a:rPr lang="tr-TR" sz="2200" dirty="0">
                <a:latin typeface="Times New Roman" pitchFamily="18" charset="0"/>
                <a:cs typeface="Times New Roman" pitchFamily="18" charset="0"/>
              </a:rPr>
              <a:t>Unutulmamalıdır ki;</a:t>
            </a:r>
          </a:p>
          <a:p>
            <a:r>
              <a:rPr lang="tr-TR" sz="2200" dirty="0">
                <a:latin typeface="Times New Roman" pitchFamily="18" charset="0"/>
                <a:cs typeface="Times New Roman" pitchFamily="18" charset="0"/>
              </a:rPr>
              <a:t>En basit ifadeler, bilgi ve hünerin en çoğunu ortaya çıkarır; çok kalabalık bir dil ve şık teknik kelimeler sığ düşünceleri iletmek için kullanılır.</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39</a:t>
            </a:fld>
            <a:endParaRPr lang="tr-TR"/>
          </a:p>
        </p:txBody>
      </p:sp>
      <p:pic>
        <p:nvPicPr>
          <p:cNvPr id="6146" name="Picture 2" descr="discussion ile ilgili gÃ¶rsel sonucu"/>
          <p:cNvPicPr>
            <a:picLocks noChangeAspect="1" noChangeArrowheads="1"/>
          </p:cNvPicPr>
          <p:nvPr/>
        </p:nvPicPr>
        <p:blipFill>
          <a:blip r:embed="rId2"/>
          <a:srcRect/>
          <a:stretch>
            <a:fillRect/>
          </a:stretch>
        </p:blipFill>
        <p:spPr bwMode="auto">
          <a:xfrm rot="837154">
            <a:off x="5841292" y="368302"/>
            <a:ext cx="3203555" cy="1214446"/>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smtClean="0">
                <a:latin typeface="Times New Roman" pitchFamily="18" charset="0"/>
                <a:cs typeface="Times New Roman" pitchFamily="18" charset="0"/>
              </a:rPr>
              <a:t>3.7 Teşekkür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lgn="r">
              <a:buNone/>
            </a:pPr>
            <a:r>
              <a:rPr lang="tr-TR" sz="1800" i="1" dirty="0" smtClean="0">
                <a:latin typeface="Times New Roman" pitchFamily="18" charset="0"/>
                <a:cs typeface="Times New Roman" pitchFamily="18" charset="0"/>
              </a:rPr>
              <a:t>Hayat o kadar kısa değildir ve nezaket için daima yeterli zaman vardır. </a:t>
            </a:r>
          </a:p>
          <a:p>
            <a:pPr algn="r">
              <a:buNone/>
            </a:pPr>
            <a:r>
              <a:rPr lang="tr-TR" sz="1800" i="1" dirty="0" err="1" smtClean="0">
                <a:latin typeface="Times New Roman" pitchFamily="18" charset="0"/>
                <a:cs typeface="Times New Roman" pitchFamily="18" charset="0"/>
              </a:rPr>
              <a:t>Ralph</a:t>
            </a:r>
            <a:r>
              <a:rPr lang="tr-TR" sz="1800" i="1" dirty="0" smtClean="0">
                <a:latin typeface="Times New Roman" pitchFamily="18" charset="0"/>
                <a:cs typeface="Times New Roman" pitchFamily="18" charset="0"/>
              </a:rPr>
              <a:t> </a:t>
            </a:r>
            <a:r>
              <a:rPr lang="tr-TR" sz="1800" i="1" dirty="0" err="1" smtClean="0">
                <a:latin typeface="Times New Roman" pitchFamily="18" charset="0"/>
                <a:cs typeface="Times New Roman" pitchFamily="18" charset="0"/>
              </a:rPr>
              <a:t>Waldo</a:t>
            </a:r>
            <a:r>
              <a:rPr lang="tr-TR" sz="1800" i="1" dirty="0" smtClean="0">
                <a:latin typeface="Times New Roman" pitchFamily="18" charset="0"/>
                <a:cs typeface="Times New Roman" pitchFamily="18" charset="0"/>
              </a:rPr>
              <a:t> </a:t>
            </a:r>
            <a:r>
              <a:rPr lang="tr-TR" sz="1800" i="1" dirty="0" err="1" smtClean="0">
                <a:latin typeface="Times New Roman" pitchFamily="18" charset="0"/>
                <a:cs typeface="Times New Roman" pitchFamily="18" charset="0"/>
              </a:rPr>
              <a:t>Emerson</a:t>
            </a:r>
            <a:endParaRPr lang="tr-TR" sz="1800" i="1" dirty="0" smtClean="0">
              <a:latin typeface="Times New Roman" pitchFamily="18" charset="0"/>
              <a:cs typeface="Times New Roman" pitchFamily="18" charset="0"/>
            </a:endParaRPr>
          </a:p>
          <a:p>
            <a:r>
              <a:rPr lang="tr-TR" sz="2400" dirty="0" smtClean="0">
                <a:latin typeface="Times New Roman" pitchFamily="18" charset="0"/>
                <a:cs typeface="Times New Roman" pitchFamily="18" charset="0"/>
              </a:rPr>
              <a:t>İlk olarak, sizin laboratuarda veya başkasında bulunan herhangi bir kişiden alınan, herhangi bir önemli teknik yardım için teşekkür edilmelidir.</a:t>
            </a:r>
          </a:p>
          <a:p>
            <a:r>
              <a:rPr lang="tr-TR" sz="2400" dirty="0" smtClean="0">
                <a:latin typeface="Times New Roman" pitchFamily="18" charset="0"/>
                <a:cs typeface="Times New Roman" pitchFamily="18" charset="0"/>
              </a:rPr>
              <a:t>Örneğin; Deneylerdeki yardımları için  J. </a:t>
            </a:r>
            <a:r>
              <a:rPr lang="tr-TR" sz="2400" dirty="0" err="1" smtClean="0">
                <a:latin typeface="Times New Roman" pitchFamily="18" charset="0"/>
                <a:cs typeface="Times New Roman" pitchFamily="18" charset="0"/>
              </a:rPr>
              <a:t>Jones’a</a:t>
            </a:r>
            <a:r>
              <a:rPr lang="tr-TR" sz="2400" dirty="0" smtClean="0">
                <a:latin typeface="Times New Roman" pitchFamily="18" charset="0"/>
                <a:cs typeface="Times New Roman" pitchFamily="18" charset="0"/>
              </a:rPr>
              <a:t> ve değerli  fikirleri için R. </a:t>
            </a:r>
            <a:r>
              <a:rPr lang="tr-TR" sz="2400" dirty="0" err="1" smtClean="0">
                <a:latin typeface="Times New Roman" pitchFamily="18" charset="0"/>
                <a:cs typeface="Times New Roman" pitchFamily="18" charset="0"/>
              </a:rPr>
              <a:t>Smith’e</a:t>
            </a:r>
            <a:r>
              <a:rPr lang="tr-TR" sz="2400" i="1" dirty="0" smtClean="0">
                <a:latin typeface="Times New Roman" pitchFamily="18" charset="0"/>
                <a:cs typeface="Times New Roman" pitchFamily="18" charset="0"/>
              </a:rPr>
              <a:t> </a:t>
            </a:r>
            <a:r>
              <a:rPr lang="tr-TR" sz="2400" dirty="0" smtClean="0">
                <a:latin typeface="Times New Roman" pitchFamily="18" charset="0"/>
                <a:cs typeface="Times New Roman" pitchFamily="18" charset="0"/>
              </a:rPr>
              <a:t>teşekkür borçluyum.</a:t>
            </a:r>
          </a:p>
          <a:p>
            <a:r>
              <a:rPr lang="tr-TR" sz="2400" dirty="0" smtClean="0">
                <a:latin typeface="Times New Roman" pitchFamily="18" charset="0"/>
                <a:cs typeface="Times New Roman" pitchFamily="18" charset="0"/>
              </a:rPr>
              <a:t>İkinci olarak, genellikle Teşekkür kısmında dışarıdan  alınan herhangi bir kontrat, burs veya proje desteği gibi, maddi katkılara teşekkür edilmelidir. </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40</a:t>
            </a:fld>
            <a:endParaRPr lang="tr-TR"/>
          </a:p>
        </p:txBody>
      </p:sp>
      <p:sp>
        <p:nvSpPr>
          <p:cNvPr id="77826" name="AutoShape 2" descr="teÅekkÃ¼r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77828" name="AutoShape 4" descr="teÅekkÃ¼r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77834" name="Picture 10" descr="thank you ile ilgili gÃ¶rsel sonucu"/>
          <p:cNvPicPr>
            <a:picLocks noChangeAspect="1" noChangeArrowheads="1"/>
          </p:cNvPicPr>
          <p:nvPr/>
        </p:nvPicPr>
        <p:blipFill>
          <a:blip r:embed="rId2" cstate="print"/>
          <a:srcRect/>
          <a:stretch>
            <a:fillRect/>
          </a:stretch>
        </p:blipFill>
        <p:spPr bwMode="auto">
          <a:xfrm>
            <a:off x="5000628" y="5072074"/>
            <a:ext cx="2928958" cy="1650400"/>
          </a:xfrm>
          <a:prstGeom prst="rect">
            <a:avLst/>
          </a:prstGeom>
          <a:noFill/>
        </p:spPr>
      </p:pic>
      <p:pic>
        <p:nvPicPr>
          <p:cNvPr id="77836" name="Picture 12" descr="Ä°lgili resim"/>
          <p:cNvPicPr>
            <a:picLocks noChangeAspect="1" noChangeArrowheads="1"/>
          </p:cNvPicPr>
          <p:nvPr/>
        </p:nvPicPr>
        <p:blipFill>
          <a:blip r:embed="rId3"/>
          <a:srcRect/>
          <a:stretch>
            <a:fillRect/>
          </a:stretch>
        </p:blipFill>
        <p:spPr bwMode="auto">
          <a:xfrm rot="500132">
            <a:off x="6136019" y="386477"/>
            <a:ext cx="2452667" cy="1059205"/>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smtClean="0">
                <a:latin typeface="Times New Roman" pitchFamily="18" charset="0"/>
                <a:cs typeface="Times New Roman" pitchFamily="18" charset="0"/>
              </a:rPr>
              <a:t>3.8 Kaynaklar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buNone/>
            </a:pPr>
            <a:r>
              <a:rPr lang="tr-TR" sz="1800" i="1" dirty="0" smtClean="0">
                <a:latin typeface="Times New Roman" pitchFamily="18" charset="0"/>
                <a:cs typeface="Times New Roman" pitchFamily="18" charset="0"/>
              </a:rPr>
              <a:t>Sayılamayacak kadar çok kaynak içeren metinler, bilimselliğin işareti olmaktan ziyade güvensizliğin göstergesidir. </a:t>
            </a:r>
          </a:p>
          <a:p>
            <a:pPr algn="r">
              <a:buNone/>
            </a:pPr>
            <a:r>
              <a:rPr lang="tr-TR" sz="1800" i="1" dirty="0" smtClean="0">
                <a:latin typeface="Times New Roman" pitchFamily="18" charset="0"/>
                <a:cs typeface="Times New Roman" pitchFamily="18" charset="0"/>
              </a:rPr>
              <a:t> William C. </a:t>
            </a:r>
            <a:r>
              <a:rPr lang="tr-TR" sz="1800" i="1" dirty="0" err="1" smtClean="0">
                <a:latin typeface="Times New Roman" pitchFamily="18" charset="0"/>
                <a:cs typeface="Times New Roman" pitchFamily="18" charset="0"/>
              </a:rPr>
              <a:t>Roberts</a:t>
            </a:r>
            <a:endParaRPr lang="tr-TR" sz="1800" i="1" dirty="0" smtClean="0">
              <a:latin typeface="Times New Roman" pitchFamily="18" charset="0"/>
              <a:cs typeface="Times New Roman" pitchFamily="18" charset="0"/>
            </a:endParaRPr>
          </a:p>
          <a:p>
            <a:r>
              <a:rPr lang="tr-TR" sz="2000" dirty="0" smtClean="0">
                <a:latin typeface="Times New Roman" pitchFamily="18" charset="0"/>
                <a:cs typeface="Times New Roman" pitchFamily="18" charset="0"/>
              </a:rPr>
              <a:t>Kaynaklar kısmında, tıpkı Teşekkür kısmında olduğu gibi izlenecek iki kural vardır.</a:t>
            </a:r>
          </a:p>
          <a:p>
            <a:r>
              <a:rPr lang="tr-TR" sz="2000" dirty="0" smtClean="0">
                <a:latin typeface="Times New Roman" pitchFamily="18" charset="0"/>
                <a:cs typeface="Times New Roman" pitchFamily="18" charset="0"/>
              </a:rPr>
              <a:t>İlki; sadece yayımlanmış olan önemli kaynaklar sıralanmalıdır. Yayımlanmamış  verilere, basındaki makalelere, Kısa özetlere, tezlere ve diğer ikincil malzemeye atıflar </a:t>
            </a:r>
            <a:r>
              <a:rPr lang="tr-TR" sz="2000" dirty="0" err="1" smtClean="0">
                <a:latin typeface="Times New Roman" pitchFamily="18" charset="0"/>
                <a:cs typeface="Times New Roman" pitchFamily="18" charset="0"/>
              </a:rPr>
              <a:t>Kaynaklar’ı</a:t>
            </a:r>
            <a:r>
              <a:rPr lang="tr-TR" sz="2000" dirty="0" smtClean="0">
                <a:latin typeface="Times New Roman" pitchFamily="18" charset="0"/>
                <a:cs typeface="Times New Roman" pitchFamily="18" charset="0"/>
              </a:rPr>
              <a:t> veya Atıf Yapılmış Literatür kısmını boşuna doldurmamalıdır</a:t>
            </a:r>
          </a:p>
          <a:p>
            <a:r>
              <a:rPr lang="tr-TR" sz="2000" dirty="0" smtClean="0">
                <a:latin typeface="Times New Roman" pitchFamily="18" charset="0"/>
                <a:cs typeface="Times New Roman" pitchFamily="18" charset="0"/>
              </a:rPr>
              <a:t>İkincisi; metni sunmadan önce ve belki tekrar düzeltme sırasında her kaynağı, özgün yayının bütün kısımlarıyla kontrol edilmelidir. </a:t>
            </a:r>
          </a:p>
          <a:p>
            <a:r>
              <a:rPr lang="tr-TR" sz="2000" b="1" dirty="0" smtClean="0">
                <a:latin typeface="Times New Roman" pitchFamily="18" charset="0"/>
                <a:cs typeface="Times New Roman" pitchFamily="18" charset="0"/>
              </a:rPr>
              <a:t>Eski bir kütüphaneciye göre</a:t>
            </a:r>
            <a:r>
              <a:rPr lang="tr-TR" sz="2000" dirty="0" smtClean="0">
                <a:latin typeface="Times New Roman" pitchFamily="18" charset="0"/>
                <a:cs typeface="Times New Roman" pitchFamily="18" charset="0"/>
              </a:rPr>
              <a:t>; Kaynaklar bölümünde başka yerlerde olduğundan çok daha fazla hata yapılır .</a:t>
            </a:r>
            <a:endParaRPr lang="tr-TR" sz="20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41</a:t>
            </a:fld>
            <a:endParaRPr lang="tr-TR"/>
          </a:p>
        </p:txBody>
      </p:sp>
      <p:pic>
        <p:nvPicPr>
          <p:cNvPr id="78850" name="Picture 2" descr="references ile ilgili gÃ¶rsel sonucu"/>
          <p:cNvPicPr>
            <a:picLocks noChangeAspect="1" noChangeArrowheads="1"/>
          </p:cNvPicPr>
          <p:nvPr/>
        </p:nvPicPr>
        <p:blipFill>
          <a:blip r:embed="rId2" cstate="print"/>
          <a:srcRect/>
          <a:stretch>
            <a:fillRect/>
          </a:stretch>
        </p:blipFill>
        <p:spPr bwMode="auto">
          <a:xfrm rot="755297">
            <a:off x="6602578" y="229037"/>
            <a:ext cx="2231957" cy="1179935"/>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smtClean="0">
                <a:latin typeface="Times New Roman" pitchFamily="18" charset="0"/>
                <a:cs typeface="Times New Roman" pitchFamily="18" charset="0"/>
              </a:rPr>
              <a:t>3.9 </a:t>
            </a:r>
            <a:r>
              <a:rPr lang="tr-TR" dirty="0">
                <a:latin typeface="Times New Roman" pitchFamily="18" charset="0"/>
                <a:cs typeface="Times New Roman" pitchFamily="18" charset="0"/>
              </a:rPr>
              <a:t>Bilimsel Rapor Yazımında Yapılan Hatalar </a:t>
            </a:r>
          </a:p>
        </p:txBody>
      </p:sp>
      <p:sp>
        <p:nvSpPr>
          <p:cNvPr id="3" name="2 İçerik Yer Tutucusu"/>
          <p:cNvSpPr>
            <a:spLocks noGrp="1"/>
          </p:cNvSpPr>
          <p:nvPr>
            <p:ph idx="1"/>
          </p:nvPr>
        </p:nvSpPr>
        <p:spPr/>
        <p:txBody>
          <a:bodyPr>
            <a:normAutofit fontScale="85000" lnSpcReduction="10000"/>
          </a:bodyPr>
          <a:lstStyle/>
          <a:p>
            <a:pPr>
              <a:buNone/>
            </a:pPr>
            <a:endParaRPr lang="tr-TR" sz="3300" dirty="0">
              <a:latin typeface="Times New Roman" pitchFamily="18" charset="0"/>
              <a:cs typeface="Times New Roman" pitchFamily="18" charset="0"/>
            </a:endParaRPr>
          </a:p>
          <a:p>
            <a:r>
              <a:rPr lang="tr-TR" sz="3300" dirty="0">
                <a:latin typeface="Times New Roman" pitchFamily="18" charset="0"/>
                <a:cs typeface="Times New Roman" pitchFamily="18" charset="0"/>
              </a:rPr>
              <a:t>Anlatım dilinde, çok zorunlu durumlar dışında, birinci tekil kişi adları yerine </a:t>
            </a:r>
            <a:r>
              <a:rPr lang="tr-TR" sz="3300" b="1" dirty="0">
                <a:latin typeface="Times New Roman" pitchFamily="18" charset="0"/>
                <a:cs typeface="Times New Roman" pitchFamily="18" charset="0"/>
              </a:rPr>
              <a:t>edilgen</a:t>
            </a:r>
            <a:r>
              <a:rPr lang="tr-TR" sz="3300" dirty="0">
                <a:latin typeface="Times New Roman" pitchFamily="18" charset="0"/>
                <a:cs typeface="Times New Roman" pitchFamily="18" charset="0"/>
              </a:rPr>
              <a:t> çatılı tümce kullanmak daha uygundur.</a:t>
            </a:r>
          </a:p>
          <a:p>
            <a:r>
              <a:rPr lang="tr-TR" sz="3300" dirty="0">
                <a:latin typeface="Times New Roman" pitchFamily="18" charset="0"/>
                <a:cs typeface="Times New Roman" pitchFamily="18" charset="0"/>
              </a:rPr>
              <a:t>… yüzey alanını 467 g/m</a:t>
            </a:r>
            <a:r>
              <a:rPr lang="tr-TR" sz="3300" baseline="30000" dirty="0">
                <a:latin typeface="Times New Roman" pitchFamily="18" charset="0"/>
                <a:cs typeface="Times New Roman" pitchFamily="18" charset="0"/>
              </a:rPr>
              <a:t>3</a:t>
            </a:r>
            <a:r>
              <a:rPr lang="tr-TR" sz="3300" dirty="0">
                <a:latin typeface="Times New Roman" pitchFamily="18" charset="0"/>
                <a:cs typeface="Times New Roman" pitchFamily="18" charset="0"/>
              </a:rPr>
              <a:t> ölçtük.  </a:t>
            </a:r>
            <a:r>
              <a:rPr lang="tr-TR" sz="3300" dirty="0">
                <a:solidFill>
                  <a:srgbClr val="FF0000"/>
                </a:solidFill>
                <a:latin typeface="Times New Roman" pitchFamily="18" charset="0"/>
                <a:cs typeface="Times New Roman" pitchFamily="18" charset="0"/>
              </a:rPr>
              <a:t>(X)</a:t>
            </a:r>
          </a:p>
          <a:p>
            <a:r>
              <a:rPr lang="tr-TR" sz="3300" dirty="0">
                <a:latin typeface="Times New Roman" pitchFamily="18" charset="0"/>
                <a:cs typeface="Times New Roman" pitchFamily="18" charset="0"/>
              </a:rPr>
              <a:t>… yüzey alanı 467 g/m</a:t>
            </a:r>
            <a:r>
              <a:rPr lang="tr-TR" sz="3300" baseline="30000" dirty="0">
                <a:latin typeface="Times New Roman" pitchFamily="18" charset="0"/>
                <a:cs typeface="Times New Roman" pitchFamily="18" charset="0"/>
              </a:rPr>
              <a:t>3</a:t>
            </a:r>
            <a:r>
              <a:rPr lang="tr-TR" sz="3300" dirty="0">
                <a:latin typeface="Times New Roman" pitchFamily="18" charset="0"/>
                <a:cs typeface="Times New Roman" pitchFamily="18" charset="0"/>
              </a:rPr>
              <a:t> olarak </a:t>
            </a:r>
            <a:r>
              <a:rPr lang="tr-TR" sz="3300" dirty="0" smtClean="0">
                <a:latin typeface="Times New Roman" pitchFamily="18" charset="0"/>
                <a:cs typeface="Times New Roman" pitchFamily="18" charset="0"/>
              </a:rPr>
              <a:t>ölçülmüştür. </a:t>
            </a:r>
            <a:r>
              <a:rPr lang="tr-TR" sz="3300" dirty="0">
                <a:solidFill>
                  <a:srgbClr val="00B050"/>
                </a:solidFill>
                <a:latin typeface="Times New Roman" pitchFamily="18" charset="0"/>
                <a:cs typeface="Times New Roman" pitchFamily="18" charset="0"/>
              </a:rPr>
              <a:t>(✔)</a:t>
            </a:r>
          </a:p>
          <a:p>
            <a:endParaRPr lang="tr-TR" sz="3300" dirty="0">
              <a:latin typeface="Times New Roman" pitchFamily="18" charset="0"/>
              <a:cs typeface="Times New Roman" pitchFamily="18" charset="0"/>
            </a:endParaRPr>
          </a:p>
          <a:p>
            <a:r>
              <a:rPr lang="tr-TR" sz="3300" dirty="0">
                <a:latin typeface="Times New Roman" pitchFamily="18" charset="0"/>
                <a:cs typeface="Times New Roman" pitchFamily="18" charset="0"/>
              </a:rPr>
              <a:t>Dilbilgisi kurallarına ve yabancı bilimsel kavramlarla, özel adların doğru yazılmasına özen gösterilmelidir.</a:t>
            </a:r>
          </a:p>
          <a:p>
            <a:pPr>
              <a:buNone/>
            </a:pPr>
            <a:r>
              <a:rPr lang="tr-TR" dirty="0">
                <a:solidFill>
                  <a:srgbClr val="FF0000"/>
                </a:solidFill>
                <a:latin typeface="Times New Roman" pitchFamily="18" charset="0"/>
                <a:cs typeface="Times New Roman" pitchFamily="18" charset="0"/>
              </a:rPr>
              <a:t> </a:t>
            </a:r>
          </a:p>
          <a:p>
            <a:endParaRPr lang="tr-TR" dirty="0">
              <a:solidFill>
                <a:srgbClr val="FF0000"/>
              </a:solidFill>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42</a:t>
            </a:fld>
            <a:endParaRPr lang="tr-T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smtClean="0">
                <a:latin typeface="Times New Roman" pitchFamily="18" charset="0"/>
                <a:cs typeface="Times New Roman" pitchFamily="18" charset="0"/>
              </a:rPr>
              <a:t>3.9 </a:t>
            </a:r>
            <a:r>
              <a:rPr lang="tr-TR" dirty="0">
                <a:latin typeface="Times New Roman" pitchFamily="18" charset="0"/>
                <a:cs typeface="Times New Roman" pitchFamily="18" charset="0"/>
              </a:rPr>
              <a:t>Bilimsel Rapor Yazımında Yapılan Hatalar </a:t>
            </a:r>
            <a:endParaRPr lang="tr-TR" dirty="0"/>
          </a:p>
        </p:txBody>
      </p:sp>
      <p:sp>
        <p:nvSpPr>
          <p:cNvPr id="3" name="2 İçerik Yer Tutucusu"/>
          <p:cNvSpPr>
            <a:spLocks noGrp="1"/>
          </p:cNvSpPr>
          <p:nvPr>
            <p:ph idx="1"/>
          </p:nvPr>
        </p:nvSpPr>
        <p:spPr>
          <a:xfrm>
            <a:off x="428596" y="1643050"/>
            <a:ext cx="8429684" cy="4525963"/>
          </a:xfrm>
        </p:spPr>
        <p:txBody>
          <a:bodyPr/>
          <a:lstStyle/>
          <a:p>
            <a:endParaRPr lang="tr-TR" sz="2800" dirty="0">
              <a:latin typeface="Times New Roman" pitchFamily="18" charset="0"/>
              <a:cs typeface="Times New Roman" pitchFamily="18" charset="0"/>
            </a:endParaRPr>
          </a:p>
          <a:p>
            <a:r>
              <a:rPr lang="tr-TR" sz="2800" dirty="0">
                <a:latin typeface="Times New Roman" pitchFamily="18" charset="0"/>
                <a:cs typeface="Times New Roman" pitchFamily="18" charset="0"/>
              </a:rPr>
              <a:t>Raporda genellikle kısaltma yapılmaz. Ancak, raporun sunulacağı yerin </a:t>
            </a:r>
            <a:r>
              <a:rPr lang="tr-TR" sz="2800" b="1" dirty="0">
                <a:latin typeface="Times New Roman" pitchFamily="18" charset="0"/>
                <a:cs typeface="Times New Roman" pitchFamily="18" charset="0"/>
              </a:rPr>
              <a:t>yayın ilkelerinde </a:t>
            </a:r>
            <a:r>
              <a:rPr lang="tr-TR" sz="2800" dirty="0">
                <a:latin typeface="Times New Roman" pitchFamily="18" charset="0"/>
                <a:cs typeface="Times New Roman" pitchFamily="18" charset="0"/>
              </a:rPr>
              <a:t>tanımlandığı şekilde kısaltmalar yapılabilir.</a:t>
            </a:r>
          </a:p>
          <a:p>
            <a:r>
              <a:rPr lang="tr-TR" sz="2800" dirty="0">
                <a:latin typeface="Times New Roman" pitchFamily="18" charset="0"/>
                <a:cs typeface="Times New Roman" pitchFamily="18" charset="0"/>
              </a:rPr>
              <a:t>Raporda ifade edilen rakamsal değerler küsurat içeriyorsa yuvarlama yapılması gerekir.</a:t>
            </a:r>
          </a:p>
          <a:p>
            <a:r>
              <a:rPr lang="tr-TR" sz="2800" dirty="0">
                <a:latin typeface="Times New Roman" pitchFamily="18" charset="0"/>
                <a:cs typeface="Times New Roman" pitchFamily="18" charset="0"/>
              </a:rPr>
              <a:t>… akım yoğunluğu 34,2789 </a:t>
            </a:r>
            <a:r>
              <a:rPr lang="tr-TR" sz="2800" dirty="0" err="1">
                <a:latin typeface="Times New Roman" pitchFamily="18" charset="0"/>
                <a:cs typeface="Times New Roman" pitchFamily="18" charset="0"/>
              </a:rPr>
              <a:t>mA</a:t>
            </a:r>
            <a:r>
              <a:rPr lang="tr-TR" sz="2800" dirty="0">
                <a:latin typeface="Times New Roman" pitchFamily="18" charset="0"/>
                <a:cs typeface="Times New Roman" pitchFamily="18" charset="0"/>
              </a:rPr>
              <a:t>/cm</a:t>
            </a:r>
            <a:r>
              <a:rPr lang="tr-TR" sz="2800" baseline="30000" dirty="0">
                <a:latin typeface="Times New Roman" pitchFamily="18" charset="0"/>
                <a:cs typeface="Times New Roman" pitchFamily="18" charset="0"/>
              </a:rPr>
              <a:t>2 </a:t>
            </a:r>
            <a:r>
              <a:rPr lang="tr-TR" sz="2800" dirty="0">
                <a:latin typeface="Times New Roman" pitchFamily="18" charset="0"/>
                <a:cs typeface="Times New Roman" pitchFamily="18" charset="0"/>
              </a:rPr>
              <a:t>‘</a:t>
            </a:r>
            <a:r>
              <a:rPr lang="tr-TR" sz="2800" dirty="0" err="1">
                <a:latin typeface="Times New Roman" pitchFamily="18" charset="0"/>
                <a:cs typeface="Times New Roman" pitchFamily="18" charset="0"/>
              </a:rPr>
              <a:t>dir</a:t>
            </a:r>
            <a:r>
              <a:rPr lang="tr-TR" sz="2800" dirty="0">
                <a:latin typeface="Times New Roman" pitchFamily="18" charset="0"/>
                <a:cs typeface="Times New Roman" pitchFamily="18" charset="0"/>
              </a:rPr>
              <a:t>. </a:t>
            </a:r>
            <a:r>
              <a:rPr lang="tr-TR" sz="2800" dirty="0">
                <a:solidFill>
                  <a:srgbClr val="FF0000"/>
                </a:solidFill>
                <a:latin typeface="Times New Roman" pitchFamily="18" charset="0"/>
                <a:cs typeface="Times New Roman" pitchFamily="18" charset="0"/>
              </a:rPr>
              <a:t>(X)</a:t>
            </a:r>
            <a:endParaRPr lang="tr-TR" sz="2800" dirty="0">
              <a:latin typeface="Times New Roman" pitchFamily="18" charset="0"/>
              <a:cs typeface="Times New Roman" pitchFamily="18" charset="0"/>
            </a:endParaRPr>
          </a:p>
          <a:p>
            <a:r>
              <a:rPr lang="tr-TR" sz="2800" dirty="0">
                <a:latin typeface="Times New Roman" pitchFamily="18" charset="0"/>
                <a:cs typeface="Times New Roman" pitchFamily="18" charset="0"/>
              </a:rPr>
              <a:t>… akım yoğunluğu 34,28 </a:t>
            </a:r>
            <a:r>
              <a:rPr lang="tr-TR" sz="2800" dirty="0" err="1">
                <a:latin typeface="Times New Roman" pitchFamily="18" charset="0"/>
                <a:cs typeface="Times New Roman" pitchFamily="18" charset="0"/>
              </a:rPr>
              <a:t>mA</a:t>
            </a:r>
            <a:r>
              <a:rPr lang="tr-TR" sz="2800" dirty="0">
                <a:latin typeface="Times New Roman" pitchFamily="18" charset="0"/>
                <a:cs typeface="Times New Roman" pitchFamily="18" charset="0"/>
              </a:rPr>
              <a:t>/cm</a:t>
            </a:r>
            <a:r>
              <a:rPr lang="tr-TR" sz="2800" baseline="30000" dirty="0">
                <a:latin typeface="Times New Roman" pitchFamily="18" charset="0"/>
                <a:cs typeface="Times New Roman" pitchFamily="18" charset="0"/>
              </a:rPr>
              <a:t>2 </a:t>
            </a:r>
            <a:r>
              <a:rPr lang="tr-TR" sz="2800" dirty="0">
                <a:latin typeface="Times New Roman" pitchFamily="18" charset="0"/>
                <a:cs typeface="Times New Roman" pitchFamily="18" charset="0"/>
              </a:rPr>
              <a:t>‘</a:t>
            </a:r>
            <a:r>
              <a:rPr lang="tr-TR" sz="2800" dirty="0" err="1">
                <a:latin typeface="Times New Roman" pitchFamily="18" charset="0"/>
                <a:cs typeface="Times New Roman" pitchFamily="18" charset="0"/>
              </a:rPr>
              <a:t>dir</a:t>
            </a:r>
            <a:r>
              <a:rPr lang="tr-TR" sz="2800" dirty="0">
                <a:latin typeface="Times New Roman" pitchFamily="18" charset="0"/>
                <a:cs typeface="Times New Roman" pitchFamily="18" charset="0"/>
              </a:rPr>
              <a:t>. </a:t>
            </a:r>
            <a:r>
              <a:rPr lang="tr-TR" sz="2800" dirty="0">
                <a:solidFill>
                  <a:srgbClr val="00B050"/>
                </a:solidFill>
                <a:latin typeface="Times New Roman" pitchFamily="18" charset="0"/>
                <a:cs typeface="Times New Roman" pitchFamily="18" charset="0"/>
              </a:rPr>
              <a:t>(✔)</a:t>
            </a:r>
            <a:endParaRPr lang="tr-TR" sz="2800" dirty="0">
              <a:latin typeface="Times New Roman" pitchFamily="18" charset="0"/>
              <a:cs typeface="Times New Roman" pitchFamily="18" charset="0"/>
            </a:endParaRPr>
          </a:p>
          <a:p>
            <a:pPr>
              <a:buNone/>
            </a:pPr>
            <a:endParaRPr lang="tr-TR" baseline="30000" dirty="0">
              <a:latin typeface="Times New Roman" pitchFamily="18" charset="0"/>
              <a:cs typeface="Times New Roman" pitchFamily="18" charset="0"/>
            </a:endParaRPr>
          </a:p>
          <a:p>
            <a:endParaRPr lang="tr-TR" dirty="0"/>
          </a:p>
        </p:txBody>
      </p:sp>
      <p:sp>
        <p:nvSpPr>
          <p:cNvPr id="4" name="3 Slayt Numarası Yer Tutucusu"/>
          <p:cNvSpPr>
            <a:spLocks noGrp="1"/>
          </p:cNvSpPr>
          <p:nvPr>
            <p:ph type="sldNum" sz="quarter" idx="12"/>
          </p:nvPr>
        </p:nvSpPr>
        <p:spPr/>
        <p:txBody>
          <a:bodyPr/>
          <a:lstStyle/>
          <a:p>
            <a:fld id="{B1DEFA8C-F947-479F-BE07-76B6B3F80BF1}" type="slidenum">
              <a:rPr lang="tr-TR" smtClean="0"/>
              <a:pPr/>
              <a:t>43</a:t>
            </a:fld>
            <a:endParaRPr lang="tr-TR"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smtClean="0">
                <a:latin typeface="Times New Roman" pitchFamily="18" charset="0"/>
                <a:cs typeface="Times New Roman" pitchFamily="18" charset="0"/>
              </a:rPr>
              <a:t>3.9 </a:t>
            </a:r>
            <a:r>
              <a:rPr lang="tr-TR" dirty="0">
                <a:latin typeface="Times New Roman" pitchFamily="18" charset="0"/>
                <a:cs typeface="Times New Roman" pitchFamily="18" charset="0"/>
              </a:rPr>
              <a:t>Bilimsel Rapor Yazımında Yapılan Hatalar </a:t>
            </a:r>
            <a:endParaRPr lang="tr-TR" dirty="0"/>
          </a:p>
        </p:txBody>
      </p:sp>
      <p:sp>
        <p:nvSpPr>
          <p:cNvPr id="3" name="2 İçerik Yer Tutucusu"/>
          <p:cNvSpPr>
            <a:spLocks noGrp="1"/>
          </p:cNvSpPr>
          <p:nvPr>
            <p:ph idx="1"/>
          </p:nvPr>
        </p:nvSpPr>
        <p:spPr>
          <a:xfrm>
            <a:off x="357158" y="1571612"/>
            <a:ext cx="8543956" cy="4525963"/>
          </a:xfrm>
        </p:spPr>
        <p:txBody>
          <a:bodyPr>
            <a:normAutofit/>
          </a:bodyPr>
          <a:lstStyle/>
          <a:p>
            <a:r>
              <a:rPr lang="tr-TR" sz="2800" dirty="0">
                <a:latin typeface="Times New Roman" pitchFamily="18" charset="0"/>
                <a:cs typeface="Times New Roman" pitchFamily="18" charset="0"/>
              </a:rPr>
              <a:t>% sembolü rakamsız kullanılmaz, rakam yoksa yazıyla “yüzde” yazılır. Yüzde ve binde işaretleri yazılırken sayılarla işaret arasında boşluk bırakılmaz.</a:t>
            </a:r>
          </a:p>
          <a:p>
            <a:r>
              <a:rPr lang="tr-TR" sz="2800" dirty="0">
                <a:latin typeface="Times New Roman" pitchFamily="18" charset="0"/>
                <a:cs typeface="Times New Roman" pitchFamily="18" charset="0"/>
              </a:rPr>
              <a:t>… kompozit malzemelerin % içeriği incelendiğinde </a:t>
            </a:r>
            <a:r>
              <a:rPr lang="tr-TR" sz="2800" dirty="0">
                <a:solidFill>
                  <a:srgbClr val="FF0000"/>
                </a:solidFill>
                <a:latin typeface="Times New Roman" pitchFamily="18" charset="0"/>
                <a:cs typeface="Times New Roman" pitchFamily="18" charset="0"/>
              </a:rPr>
              <a:t>(X)</a:t>
            </a:r>
            <a:r>
              <a:rPr lang="tr-TR" sz="2800" dirty="0">
                <a:latin typeface="Times New Roman" pitchFamily="18" charset="0"/>
                <a:cs typeface="Times New Roman" pitchFamily="18" charset="0"/>
              </a:rPr>
              <a:t> </a:t>
            </a:r>
          </a:p>
          <a:p>
            <a:r>
              <a:rPr lang="tr-TR" sz="2800" dirty="0">
                <a:latin typeface="Times New Roman" pitchFamily="18" charset="0"/>
                <a:cs typeface="Times New Roman" pitchFamily="18" charset="0"/>
              </a:rPr>
              <a:t>… kompozit malzemelerin yüzde içeriği incelendiğinde </a:t>
            </a:r>
            <a:r>
              <a:rPr lang="tr-TR" sz="2800" dirty="0">
                <a:solidFill>
                  <a:srgbClr val="00B050"/>
                </a:solidFill>
                <a:latin typeface="Times New Roman" pitchFamily="18" charset="0"/>
                <a:cs typeface="Times New Roman" pitchFamily="18" charset="0"/>
              </a:rPr>
              <a:t>(✔)</a:t>
            </a:r>
            <a:r>
              <a:rPr lang="tr-TR" sz="2800" dirty="0">
                <a:latin typeface="Times New Roman" pitchFamily="18" charset="0"/>
                <a:cs typeface="Times New Roman" pitchFamily="18" charset="0"/>
              </a:rPr>
              <a:t> </a:t>
            </a:r>
          </a:p>
          <a:p>
            <a:pPr algn="ctr"/>
            <a:r>
              <a:rPr lang="tr-TR" sz="2800" dirty="0">
                <a:latin typeface="Times New Roman" pitchFamily="18" charset="0"/>
                <a:cs typeface="Times New Roman" pitchFamily="18" charset="0"/>
              </a:rPr>
              <a:t> % 25 </a:t>
            </a:r>
            <a:r>
              <a:rPr lang="tr-TR" sz="2800" dirty="0">
                <a:solidFill>
                  <a:srgbClr val="FF0000"/>
                </a:solidFill>
                <a:latin typeface="Times New Roman" pitchFamily="18" charset="0"/>
                <a:cs typeface="Times New Roman" pitchFamily="18" charset="0"/>
              </a:rPr>
              <a:t>(X)     </a:t>
            </a:r>
            <a:r>
              <a:rPr lang="tr-TR" sz="2800" dirty="0">
                <a:latin typeface="Times New Roman" pitchFamily="18" charset="0"/>
                <a:cs typeface="Times New Roman" pitchFamily="18" charset="0"/>
              </a:rPr>
              <a:t>%25 </a:t>
            </a:r>
            <a:r>
              <a:rPr lang="tr-TR" sz="2800" dirty="0">
                <a:solidFill>
                  <a:srgbClr val="00B050"/>
                </a:solidFill>
                <a:latin typeface="Times New Roman" pitchFamily="18" charset="0"/>
                <a:cs typeface="Times New Roman" pitchFamily="18" charset="0"/>
              </a:rPr>
              <a:t>(✔)</a:t>
            </a:r>
            <a:r>
              <a:rPr lang="tr-TR" sz="2800" dirty="0">
                <a:latin typeface="Times New Roman" pitchFamily="18" charset="0"/>
                <a:cs typeface="Times New Roman" pitchFamily="18" charset="0"/>
              </a:rPr>
              <a:t>  </a:t>
            </a:r>
          </a:p>
          <a:p>
            <a:r>
              <a:rPr lang="tr-TR" sz="2800" dirty="0">
                <a:latin typeface="Times New Roman" pitchFamily="18" charset="0"/>
                <a:cs typeface="Times New Roman" pitchFamily="18" charset="0"/>
              </a:rPr>
              <a:t>Gereksiz biçimde aşırı miktarda noktalama işareti kullanımından kaçınılmalıdır</a:t>
            </a:r>
            <a:r>
              <a:rPr lang="tr-TR" dirty="0">
                <a:latin typeface="Times New Roman" pitchFamily="18" charset="0"/>
                <a:cs typeface="Times New Roman" pitchFamily="18" charset="0"/>
              </a:rPr>
              <a:t>.</a:t>
            </a:r>
          </a:p>
          <a:p>
            <a:endParaRPr lang="tr-TR"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44</a:t>
            </a:fld>
            <a:endParaRPr lang="tr-T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smtClean="0">
                <a:latin typeface="Times New Roman" pitchFamily="18" charset="0"/>
                <a:cs typeface="Times New Roman" pitchFamily="18" charset="0"/>
              </a:rPr>
              <a:t>3.9 </a:t>
            </a:r>
            <a:r>
              <a:rPr lang="tr-TR" dirty="0">
                <a:latin typeface="Times New Roman" pitchFamily="18" charset="0"/>
                <a:cs typeface="Times New Roman" pitchFamily="18" charset="0"/>
              </a:rPr>
              <a:t>Bilimsel Rapor Yazımında Yapılan Hatalar </a:t>
            </a:r>
            <a:endParaRPr lang="tr-TR" dirty="0"/>
          </a:p>
        </p:txBody>
      </p:sp>
      <p:sp>
        <p:nvSpPr>
          <p:cNvPr id="3" name="2 İçerik Yer Tutucusu"/>
          <p:cNvSpPr>
            <a:spLocks noGrp="1"/>
          </p:cNvSpPr>
          <p:nvPr>
            <p:ph idx="1"/>
          </p:nvPr>
        </p:nvSpPr>
        <p:spPr/>
        <p:txBody>
          <a:bodyPr>
            <a:normAutofit fontScale="85000" lnSpcReduction="20000"/>
          </a:bodyPr>
          <a:lstStyle/>
          <a:p>
            <a:r>
              <a:rPr lang="tr-TR" dirty="0">
                <a:latin typeface="Times New Roman" pitchFamily="18" charset="0"/>
                <a:cs typeface="Times New Roman" pitchFamily="18" charset="0"/>
              </a:rPr>
              <a:t>Formüller, ayrı bir satıra yazılır. Formülden önce ve sonra birer satır aralığı boşluk bulunmalıdır. Formüller numaralandırılır ve değinmelerde bu numaralar kullanılır. Formül numarası, formülün yazıldığı satıra ve yazı alanı sağ kenarına yakın bir yere ayraç içinde yazılır.</a:t>
            </a:r>
          </a:p>
          <a:p>
            <a:r>
              <a:rPr lang="tr-TR" dirty="0">
                <a:latin typeface="Times New Roman" pitchFamily="18" charset="0"/>
                <a:cs typeface="Times New Roman" pitchFamily="18" charset="0"/>
              </a:rPr>
              <a:t>…A bileşeni için genel </a:t>
            </a:r>
            <a:r>
              <a:rPr lang="tr-TR" dirty="0" err="1">
                <a:latin typeface="Times New Roman" pitchFamily="18" charset="0"/>
                <a:cs typeface="Times New Roman" pitchFamily="18" charset="0"/>
              </a:rPr>
              <a:t>mol</a:t>
            </a:r>
            <a:r>
              <a:rPr lang="tr-TR" dirty="0">
                <a:latin typeface="Times New Roman" pitchFamily="18" charset="0"/>
                <a:cs typeface="Times New Roman" pitchFamily="18" charset="0"/>
              </a:rPr>
              <a:t> denkliği;</a:t>
            </a:r>
          </a:p>
          <a:p>
            <a:endParaRPr lang="tr-TR" dirty="0">
              <a:latin typeface="Times New Roman" pitchFamily="18" charset="0"/>
              <a:cs typeface="Times New Roman" pitchFamily="18" charset="0"/>
            </a:endParaRPr>
          </a:p>
          <a:p>
            <a:pPr algn="ctr">
              <a:buNone/>
            </a:pPr>
            <a:r>
              <a:rPr lang="tr-TR" dirty="0">
                <a:latin typeface="Times New Roman" pitchFamily="18" charset="0"/>
                <a:cs typeface="Times New Roman" pitchFamily="18" charset="0"/>
              </a:rPr>
              <a:t>             </a:t>
            </a:r>
            <a:r>
              <a:rPr lang="it-IT" dirty="0">
                <a:latin typeface="Times New Roman" pitchFamily="18" charset="0"/>
                <a:cs typeface="Times New Roman" pitchFamily="18" charset="0"/>
              </a:rPr>
              <a:t>F</a:t>
            </a:r>
            <a:r>
              <a:rPr lang="it-IT" baseline="-25000" dirty="0">
                <a:latin typeface="Times New Roman" pitchFamily="18" charset="0"/>
                <a:cs typeface="Times New Roman" pitchFamily="18" charset="0"/>
              </a:rPr>
              <a:t>Ao</a:t>
            </a:r>
            <a:r>
              <a:rPr lang="it-IT" dirty="0">
                <a:latin typeface="Times New Roman" pitchFamily="18" charset="0"/>
                <a:cs typeface="Times New Roman" pitchFamily="18" charset="0"/>
              </a:rPr>
              <a:t> - F</a:t>
            </a:r>
            <a:r>
              <a:rPr lang="it-IT" baseline="-25000" dirty="0">
                <a:latin typeface="Times New Roman" pitchFamily="18" charset="0"/>
                <a:cs typeface="Times New Roman" pitchFamily="18" charset="0"/>
              </a:rPr>
              <a:t>A</a:t>
            </a:r>
            <a:r>
              <a:rPr lang="it-IT" dirty="0">
                <a:latin typeface="Times New Roman" pitchFamily="18" charset="0"/>
                <a:cs typeface="Times New Roman" pitchFamily="18" charset="0"/>
              </a:rPr>
              <a:t> + ʃ r</a:t>
            </a:r>
            <a:r>
              <a:rPr lang="it-IT" baseline="-25000" dirty="0">
                <a:latin typeface="Times New Roman" pitchFamily="18" charset="0"/>
                <a:cs typeface="Times New Roman" pitchFamily="18" charset="0"/>
              </a:rPr>
              <a:t>A</a:t>
            </a:r>
            <a:r>
              <a:rPr lang="it-IT" dirty="0">
                <a:latin typeface="Times New Roman" pitchFamily="18" charset="0"/>
                <a:cs typeface="Times New Roman" pitchFamily="18" charset="0"/>
              </a:rPr>
              <a:t>dV = (dN</a:t>
            </a:r>
            <a:r>
              <a:rPr lang="it-IT" baseline="-25000" dirty="0">
                <a:latin typeface="Times New Roman" pitchFamily="18" charset="0"/>
                <a:cs typeface="Times New Roman" pitchFamily="18" charset="0"/>
              </a:rPr>
              <a:t>A</a:t>
            </a:r>
            <a:r>
              <a:rPr lang="it-IT" dirty="0">
                <a:latin typeface="Times New Roman" pitchFamily="18" charset="0"/>
                <a:cs typeface="Times New Roman" pitchFamily="18" charset="0"/>
              </a:rPr>
              <a:t> / dt)</a:t>
            </a:r>
            <a:r>
              <a:rPr lang="tr-TR" dirty="0">
                <a:latin typeface="Times New Roman" pitchFamily="18" charset="0"/>
                <a:cs typeface="Times New Roman" pitchFamily="18" charset="0"/>
              </a:rPr>
              <a:t>          (1)</a:t>
            </a:r>
          </a:p>
          <a:p>
            <a:pPr algn="ctr">
              <a:buNone/>
            </a:pPr>
            <a:endParaRPr lang="tr-TR" dirty="0">
              <a:latin typeface="Times New Roman" pitchFamily="18" charset="0"/>
              <a:cs typeface="Times New Roman" pitchFamily="18" charset="0"/>
            </a:endParaRPr>
          </a:p>
          <a:p>
            <a:pPr>
              <a:buNone/>
            </a:pP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a:t>
            </a:r>
            <a:r>
              <a:rPr lang="tr-TR" dirty="0" err="1">
                <a:latin typeface="Times New Roman" pitchFamily="18" charset="0"/>
                <a:cs typeface="Times New Roman" pitchFamily="18" charset="0"/>
              </a:rPr>
              <a:t>dN</a:t>
            </a:r>
            <a:r>
              <a:rPr lang="tr-TR" baseline="-25000" dirty="0" err="1">
                <a:latin typeface="Times New Roman" pitchFamily="18" charset="0"/>
                <a:cs typeface="Times New Roman" pitchFamily="18" charset="0"/>
              </a:rPr>
              <a:t>A</a:t>
            </a:r>
            <a:r>
              <a:rPr lang="tr-TR" dirty="0">
                <a:latin typeface="Times New Roman" pitchFamily="18" charset="0"/>
                <a:cs typeface="Times New Roman" pitchFamily="18" charset="0"/>
              </a:rPr>
              <a:t>/</a:t>
            </a:r>
            <a:r>
              <a:rPr lang="tr-TR" dirty="0" err="1">
                <a:latin typeface="Times New Roman" pitchFamily="18" charset="0"/>
                <a:cs typeface="Times New Roman" pitchFamily="18" charset="0"/>
              </a:rPr>
              <a:t>dt</a:t>
            </a:r>
            <a:r>
              <a:rPr lang="tr-TR" dirty="0">
                <a:latin typeface="Times New Roman" pitchFamily="18" charset="0"/>
                <a:cs typeface="Times New Roman" pitchFamily="18" charset="0"/>
              </a:rPr>
              <a:t>) =0                          (2)</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45</a:t>
            </a:fld>
            <a:endParaRPr lang="tr-TR"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mtClean="0"/>
              <a:pPr/>
              <a:t>46</a:t>
            </a:fld>
            <a:endParaRPr lang="tr-TR"/>
          </a:p>
        </p:txBody>
      </p:sp>
      <p:pic>
        <p:nvPicPr>
          <p:cNvPr id="55299" name="Picture 3"/>
          <p:cNvPicPr>
            <a:picLocks noChangeAspect="1" noChangeArrowheads="1"/>
          </p:cNvPicPr>
          <p:nvPr/>
        </p:nvPicPr>
        <p:blipFill>
          <a:blip r:embed="rId2"/>
          <a:srcRect/>
          <a:stretch>
            <a:fillRect/>
          </a:stretch>
        </p:blipFill>
        <p:spPr bwMode="auto">
          <a:xfrm>
            <a:off x="1357290" y="857232"/>
            <a:ext cx="6440444" cy="4938731"/>
          </a:xfrm>
          <a:prstGeom prst="rect">
            <a:avLst/>
          </a:prstGeom>
          <a:noFill/>
          <a:ln w="9525">
            <a:noFill/>
            <a:miter lim="800000"/>
            <a:headEnd/>
            <a:tailEnd/>
          </a:ln>
          <a:effectLst/>
        </p:spPr>
      </p:pic>
      <p:sp>
        <p:nvSpPr>
          <p:cNvPr id="7" name="6 Oval"/>
          <p:cNvSpPr/>
          <p:nvPr/>
        </p:nvSpPr>
        <p:spPr>
          <a:xfrm>
            <a:off x="1285852" y="2000240"/>
            <a:ext cx="5715040" cy="5000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0" name="9 Düz Ok Bağlayıcısı"/>
          <p:cNvCxnSpPr/>
          <p:nvPr/>
        </p:nvCxnSpPr>
        <p:spPr>
          <a:xfrm>
            <a:off x="7072330" y="2214554"/>
            <a:ext cx="428596"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12 Metin kutusu"/>
          <p:cNvSpPr txBox="1"/>
          <p:nvPr/>
        </p:nvSpPr>
        <p:spPr>
          <a:xfrm>
            <a:off x="7572396" y="2000240"/>
            <a:ext cx="785818" cy="369332"/>
          </a:xfrm>
          <a:prstGeom prst="rect">
            <a:avLst/>
          </a:prstGeom>
          <a:noFill/>
        </p:spPr>
        <p:txBody>
          <a:bodyPr wrap="square" rtlCol="0">
            <a:spAutoFit/>
          </a:bodyPr>
          <a:lstStyle/>
          <a:p>
            <a:r>
              <a:rPr lang="tr-TR" dirty="0">
                <a:solidFill>
                  <a:srgbClr val="FF0000"/>
                </a:solidFill>
                <a:latin typeface="Times New Roman" pitchFamily="18" charset="0"/>
                <a:cs typeface="Times New Roman" pitchFamily="18" charset="0"/>
              </a:rPr>
              <a:t>Başlık</a:t>
            </a:r>
          </a:p>
        </p:txBody>
      </p:sp>
      <p:sp>
        <p:nvSpPr>
          <p:cNvPr id="14" name="13 Dikdörtgen"/>
          <p:cNvSpPr/>
          <p:nvPr/>
        </p:nvSpPr>
        <p:spPr>
          <a:xfrm>
            <a:off x="2857488" y="3714752"/>
            <a:ext cx="5000660" cy="221457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5" name="14 Düz Ok Bağlayıcısı"/>
          <p:cNvCxnSpPr/>
          <p:nvPr/>
        </p:nvCxnSpPr>
        <p:spPr>
          <a:xfrm rot="5400000">
            <a:off x="5321321" y="6108703"/>
            <a:ext cx="358778" cy="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15 Metin kutusu"/>
          <p:cNvSpPr txBox="1"/>
          <p:nvPr/>
        </p:nvSpPr>
        <p:spPr>
          <a:xfrm>
            <a:off x="4929190" y="6215082"/>
            <a:ext cx="1214446" cy="369332"/>
          </a:xfrm>
          <a:prstGeom prst="rect">
            <a:avLst/>
          </a:prstGeom>
          <a:noFill/>
        </p:spPr>
        <p:txBody>
          <a:bodyPr wrap="square" rtlCol="0">
            <a:spAutoFit/>
          </a:bodyPr>
          <a:lstStyle/>
          <a:p>
            <a:r>
              <a:rPr lang="tr-TR" dirty="0">
                <a:solidFill>
                  <a:srgbClr val="FF0000"/>
                </a:solidFill>
                <a:latin typeface="Times New Roman" pitchFamily="18" charset="0"/>
                <a:cs typeface="Times New Roman" pitchFamily="18" charset="0"/>
              </a:rPr>
              <a:t>Kısa Özet</a:t>
            </a:r>
          </a:p>
        </p:txBody>
      </p:sp>
      <p:sp>
        <p:nvSpPr>
          <p:cNvPr id="18" name="17 Yuvarlatılmış Dikdörtgen"/>
          <p:cNvSpPr/>
          <p:nvPr/>
        </p:nvSpPr>
        <p:spPr>
          <a:xfrm>
            <a:off x="1357290" y="4643446"/>
            <a:ext cx="1428760" cy="10001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9" name="18 Düz Ok Bağlayıcısı"/>
          <p:cNvCxnSpPr/>
          <p:nvPr/>
        </p:nvCxnSpPr>
        <p:spPr>
          <a:xfrm rot="5400000">
            <a:off x="1178711" y="5679281"/>
            <a:ext cx="285752" cy="21434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20 Metin kutusu"/>
          <p:cNvSpPr txBox="1"/>
          <p:nvPr/>
        </p:nvSpPr>
        <p:spPr>
          <a:xfrm>
            <a:off x="285720" y="6000768"/>
            <a:ext cx="2000264" cy="369332"/>
          </a:xfrm>
          <a:prstGeom prst="rect">
            <a:avLst/>
          </a:prstGeom>
          <a:noFill/>
        </p:spPr>
        <p:txBody>
          <a:bodyPr wrap="square" rtlCol="0">
            <a:spAutoFit/>
          </a:bodyPr>
          <a:lstStyle/>
          <a:p>
            <a:r>
              <a:rPr lang="tr-TR" dirty="0">
                <a:solidFill>
                  <a:srgbClr val="FF0000"/>
                </a:solidFill>
                <a:latin typeface="Times New Roman" pitchFamily="18" charset="0"/>
                <a:cs typeface="Times New Roman" pitchFamily="18" charset="0"/>
              </a:rPr>
              <a:t>Anahtar Kelimeler</a:t>
            </a:r>
          </a:p>
        </p:txBody>
      </p:sp>
      <p:sp>
        <p:nvSpPr>
          <p:cNvPr id="23" name="22 Yuvarlatılmış Dikdörtgen"/>
          <p:cNvSpPr/>
          <p:nvPr/>
        </p:nvSpPr>
        <p:spPr>
          <a:xfrm>
            <a:off x="1357290" y="4214818"/>
            <a:ext cx="1428760" cy="35719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4" name="23 Düz Ok Bağlayıcısı"/>
          <p:cNvCxnSpPr/>
          <p:nvPr/>
        </p:nvCxnSpPr>
        <p:spPr>
          <a:xfrm rot="10800000">
            <a:off x="1000100" y="4357694"/>
            <a:ext cx="357222"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25 Metin kutusu"/>
          <p:cNvSpPr txBox="1"/>
          <p:nvPr/>
        </p:nvSpPr>
        <p:spPr>
          <a:xfrm>
            <a:off x="142844" y="4071942"/>
            <a:ext cx="1143008" cy="646331"/>
          </a:xfrm>
          <a:prstGeom prst="rect">
            <a:avLst/>
          </a:prstGeom>
          <a:noFill/>
        </p:spPr>
        <p:txBody>
          <a:bodyPr wrap="square" rtlCol="0">
            <a:spAutoFit/>
          </a:bodyPr>
          <a:lstStyle/>
          <a:p>
            <a:r>
              <a:rPr lang="tr-TR" dirty="0">
                <a:solidFill>
                  <a:srgbClr val="FF0000"/>
                </a:solidFill>
                <a:latin typeface="Times New Roman" pitchFamily="18" charset="0"/>
                <a:cs typeface="Times New Roman" pitchFamily="18" charset="0"/>
              </a:rPr>
              <a:t>DOI Numarası</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mtClean="0"/>
              <a:pPr/>
              <a:t>47</a:t>
            </a:fld>
            <a:endParaRPr lang="tr-TR"/>
          </a:p>
        </p:txBody>
      </p:sp>
      <p:pic>
        <p:nvPicPr>
          <p:cNvPr id="56322" name="Picture 2"/>
          <p:cNvPicPr>
            <a:picLocks noChangeAspect="1" noChangeArrowheads="1"/>
          </p:cNvPicPr>
          <p:nvPr/>
        </p:nvPicPr>
        <p:blipFill>
          <a:blip r:embed="rId2"/>
          <a:srcRect/>
          <a:stretch>
            <a:fillRect/>
          </a:stretch>
        </p:blipFill>
        <p:spPr bwMode="auto">
          <a:xfrm>
            <a:off x="1785918" y="357166"/>
            <a:ext cx="5838848" cy="5991355"/>
          </a:xfrm>
          <a:prstGeom prst="rect">
            <a:avLst/>
          </a:prstGeom>
          <a:noFill/>
          <a:ln w="9525">
            <a:noFill/>
            <a:miter lim="800000"/>
            <a:headEnd/>
            <a:tailEnd/>
          </a:ln>
          <a:effectLst/>
        </p:spPr>
      </p:pic>
      <p:sp>
        <p:nvSpPr>
          <p:cNvPr id="6" name="5 Dikdörtgen"/>
          <p:cNvSpPr/>
          <p:nvPr/>
        </p:nvSpPr>
        <p:spPr>
          <a:xfrm>
            <a:off x="4714876" y="1357298"/>
            <a:ext cx="2786082" cy="64294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Dikdörtgen"/>
          <p:cNvSpPr/>
          <p:nvPr/>
        </p:nvSpPr>
        <p:spPr>
          <a:xfrm>
            <a:off x="1928794" y="428604"/>
            <a:ext cx="1357322"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mtClean="0"/>
              <a:pPr/>
              <a:t>48</a:t>
            </a:fld>
            <a:endParaRPr lang="tr-TR"/>
          </a:p>
        </p:txBody>
      </p:sp>
      <p:pic>
        <p:nvPicPr>
          <p:cNvPr id="57347" name="Picture 3"/>
          <p:cNvPicPr>
            <a:picLocks noChangeAspect="1" noChangeArrowheads="1"/>
          </p:cNvPicPr>
          <p:nvPr/>
        </p:nvPicPr>
        <p:blipFill>
          <a:blip r:embed="rId2"/>
          <a:srcRect/>
          <a:stretch>
            <a:fillRect/>
          </a:stretch>
        </p:blipFill>
        <p:spPr bwMode="auto">
          <a:xfrm>
            <a:off x="2000232" y="357166"/>
            <a:ext cx="5595959" cy="6081646"/>
          </a:xfrm>
          <a:prstGeom prst="rect">
            <a:avLst/>
          </a:prstGeom>
          <a:noFill/>
          <a:ln w="9525">
            <a:noFill/>
            <a:miter lim="800000"/>
            <a:headEnd/>
            <a:tailEnd/>
          </a:ln>
          <a:effectLst/>
        </p:spPr>
      </p:pic>
      <p:sp>
        <p:nvSpPr>
          <p:cNvPr id="9" name="8 Dikdörtgen"/>
          <p:cNvSpPr/>
          <p:nvPr/>
        </p:nvSpPr>
        <p:spPr>
          <a:xfrm>
            <a:off x="2143108" y="285728"/>
            <a:ext cx="2500330"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Dikdörtgen"/>
          <p:cNvSpPr/>
          <p:nvPr/>
        </p:nvSpPr>
        <p:spPr>
          <a:xfrm>
            <a:off x="4857752" y="571480"/>
            <a:ext cx="1571636"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mtClean="0"/>
              <a:pPr/>
              <a:t>49</a:t>
            </a:fld>
            <a:endParaRPr lang="tr-TR"/>
          </a:p>
        </p:txBody>
      </p:sp>
      <p:pic>
        <p:nvPicPr>
          <p:cNvPr id="1026" name="Picture 2"/>
          <p:cNvPicPr>
            <a:picLocks noChangeAspect="1" noChangeArrowheads="1"/>
          </p:cNvPicPr>
          <p:nvPr/>
        </p:nvPicPr>
        <p:blipFill>
          <a:blip r:embed="rId2"/>
          <a:srcRect/>
          <a:stretch>
            <a:fillRect/>
          </a:stretch>
        </p:blipFill>
        <p:spPr bwMode="auto">
          <a:xfrm>
            <a:off x="2285984" y="214290"/>
            <a:ext cx="4786346" cy="6240981"/>
          </a:xfrm>
          <a:prstGeom prst="rect">
            <a:avLst/>
          </a:prstGeom>
          <a:noFill/>
          <a:ln w="9525">
            <a:noFill/>
            <a:miter lim="800000"/>
            <a:headEnd/>
            <a:tailEnd/>
          </a:ln>
          <a:effectLst/>
        </p:spPr>
      </p:pic>
      <p:sp>
        <p:nvSpPr>
          <p:cNvPr id="6" name="5 Dikdörtgen"/>
          <p:cNvSpPr/>
          <p:nvPr/>
        </p:nvSpPr>
        <p:spPr>
          <a:xfrm>
            <a:off x="2428860" y="500042"/>
            <a:ext cx="4357718" cy="32861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Dikdörtgen"/>
          <p:cNvSpPr/>
          <p:nvPr/>
        </p:nvSpPr>
        <p:spPr>
          <a:xfrm>
            <a:off x="2285984" y="3857628"/>
            <a:ext cx="1428760"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Dikdörtgen"/>
          <p:cNvSpPr/>
          <p:nvPr/>
        </p:nvSpPr>
        <p:spPr>
          <a:xfrm>
            <a:off x="4714876" y="5286388"/>
            <a:ext cx="1285884" cy="14287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B1DEFA8C-F947-479F-BE07-76B6B3F80BF1}" type="slidenum">
              <a:rPr lang="tr-TR" smtClean="0"/>
              <a:pPr/>
              <a:t>50</a:t>
            </a:fld>
            <a:endParaRPr lang="tr-TR"/>
          </a:p>
        </p:txBody>
      </p:sp>
      <p:pic>
        <p:nvPicPr>
          <p:cNvPr id="2050" name="Picture 2"/>
          <p:cNvPicPr>
            <a:picLocks noChangeAspect="1" noChangeArrowheads="1"/>
          </p:cNvPicPr>
          <p:nvPr/>
        </p:nvPicPr>
        <p:blipFill>
          <a:blip r:embed="rId2"/>
          <a:srcRect/>
          <a:stretch>
            <a:fillRect/>
          </a:stretch>
        </p:blipFill>
        <p:spPr bwMode="auto">
          <a:xfrm>
            <a:off x="0" y="500042"/>
            <a:ext cx="9144000" cy="5214950"/>
          </a:xfrm>
          <a:prstGeom prst="rect">
            <a:avLst/>
          </a:prstGeom>
          <a:noFill/>
          <a:ln w="9525">
            <a:noFill/>
            <a:miter lim="800000"/>
            <a:headEnd/>
            <a:tailEnd/>
          </a:ln>
          <a:effectLst/>
        </p:spPr>
      </p:pic>
      <p:sp>
        <p:nvSpPr>
          <p:cNvPr id="4" name="3 Sağ Ok"/>
          <p:cNvSpPr/>
          <p:nvPr/>
        </p:nvSpPr>
        <p:spPr>
          <a:xfrm>
            <a:off x="1857356" y="4857760"/>
            <a:ext cx="1000132" cy="21431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Sağ Ok"/>
          <p:cNvSpPr/>
          <p:nvPr/>
        </p:nvSpPr>
        <p:spPr>
          <a:xfrm>
            <a:off x="1857356" y="1643050"/>
            <a:ext cx="1000132" cy="21431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B1DEFA8C-F947-479F-BE07-76B6B3F80BF1}" type="slidenum">
              <a:rPr lang="tr-TR" smtClean="0"/>
              <a:pPr/>
              <a:t>51</a:t>
            </a:fld>
            <a:endParaRPr lang="tr-TR"/>
          </a:p>
        </p:txBody>
      </p:sp>
      <p:pic>
        <p:nvPicPr>
          <p:cNvPr id="3" name="Picture 3"/>
          <p:cNvPicPr>
            <a:picLocks noChangeAspect="1" noChangeArrowheads="1"/>
          </p:cNvPicPr>
          <p:nvPr/>
        </p:nvPicPr>
        <p:blipFill>
          <a:blip r:embed="rId2"/>
          <a:srcRect/>
          <a:stretch>
            <a:fillRect/>
          </a:stretch>
        </p:blipFill>
        <p:spPr bwMode="auto">
          <a:xfrm>
            <a:off x="214282" y="857232"/>
            <a:ext cx="8780537" cy="4500594"/>
          </a:xfrm>
          <a:prstGeom prst="rect">
            <a:avLst/>
          </a:prstGeom>
          <a:noFill/>
          <a:ln w="9525">
            <a:noFill/>
            <a:miter lim="800000"/>
            <a:headEnd/>
            <a:tailEnd/>
          </a:ln>
          <a:effectLst/>
        </p:spPr>
      </p:pic>
      <p:sp>
        <p:nvSpPr>
          <p:cNvPr id="4" name="3 Sağ Ok"/>
          <p:cNvSpPr/>
          <p:nvPr/>
        </p:nvSpPr>
        <p:spPr>
          <a:xfrm>
            <a:off x="2000232" y="928670"/>
            <a:ext cx="1000132" cy="21431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179</TotalTime>
  <Words>2393</Words>
  <Application>Microsoft Office PowerPoint</Application>
  <PresentationFormat>Ekran Gösterisi (4:3)</PresentationFormat>
  <Paragraphs>404</Paragraphs>
  <Slides>51</Slides>
  <Notes>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51</vt:i4>
      </vt:variant>
    </vt:vector>
  </HeadingPairs>
  <TitlesOfParts>
    <vt:vector size="56" baseType="lpstr">
      <vt:lpstr>Arial</vt:lpstr>
      <vt:lpstr>Calibri</vt:lpstr>
      <vt:lpstr>Times New Roman</vt:lpstr>
      <vt:lpstr>Wingdings</vt:lpstr>
      <vt:lpstr>Ofis Teması</vt:lpstr>
      <vt:lpstr>PowerPoint Sunusu</vt:lpstr>
      <vt:lpstr>İÇERİK</vt:lpstr>
      <vt:lpstr>1. Giriş</vt:lpstr>
      <vt:lpstr>2. Ölçme Nedir?</vt:lpstr>
      <vt:lpstr>2.1 Ölçme Değerlendirme Süreci</vt:lpstr>
      <vt:lpstr>2.1 Ölçme Değerlendirme Süreci</vt:lpstr>
      <vt:lpstr> 2.2 Ölçmenin Öğeleri </vt:lpstr>
      <vt:lpstr> 2.2 Ölçmenin Öğeleri </vt:lpstr>
      <vt:lpstr> 2.2 Ölçmenin Öğeleri </vt:lpstr>
      <vt:lpstr>2.3 Ölçme Türleri</vt:lpstr>
      <vt:lpstr>2.3 Ölçme Türleri</vt:lpstr>
      <vt:lpstr>2.3 Ölçme Türleri</vt:lpstr>
      <vt:lpstr>2.4 Bir Ölçme Aracında Bulunması Gereken Özellikler</vt:lpstr>
      <vt:lpstr>2.4 Bir Ölçme Aracında Bulunması Gereken Özellikler</vt:lpstr>
      <vt:lpstr>2.4 Bir Ölçme Aracında Bulunması Gereken Özellikler</vt:lpstr>
      <vt:lpstr>2.4 Bir Ölçme Aracında Bulunması Gereken Özellikler</vt:lpstr>
      <vt:lpstr>2.4 Bir Ölçme Aracında Bulunması Gereken Özellikler</vt:lpstr>
      <vt:lpstr>2.5 Ölçmede Kullanılan Araçlar</vt:lpstr>
      <vt:lpstr>2.5 Ölçmede Kullanılan Araçlar</vt:lpstr>
      <vt:lpstr>2.5 Ölçmede Kullanılan Araçlar</vt:lpstr>
      <vt:lpstr>Sıralama ölçeği örneği</vt:lpstr>
      <vt:lpstr>2.5 Ölçmede Kullanılan Araçlar</vt:lpstr>
      <vt:lpstr>2.5 Ölçmede Kullanılan Araçlar Eşit aralıklı ölçek örneği</vt:lpstr>
      <vt:lpstr>2.5 Ölçmede Kullanılan Araçlar</vt:lpstr>
      <vt:lpstr>2.5 Ölçmede Kullanılan Araçlar</vt:lpstr>
      <vt:lpstr>2.5 Ölçmede Kullanılan Araçlar</vt:lpstr>
      <vt:lpstr>2.6 Ölçme Hataları</vt:lpstr>
      <vt:lpstr>2.6 Ölçme Hataları; Hata Türleri</vt:lpstr>
      <vt:lpstr>2.7 Ölçmede Hata Kaynakları</vt:lpstr>
      <vt:lpstr>3. BİLİMSEL ARAŞTIRMA RAPOR İÇERİĞİ</vt:lpstr>
      <vt:lpstr>3.1 Başlık Seçimi</vt:lpstr>
      <vt:lpstr>3.2 Kısa Özet </vt:lpstr>
      <vt:lpstr>3.3 Giriş </vt:lpstr>
      <vt:lpstr>3.3 Giriş</vt:lpstr>
      <vt:lpstr>3.4 Malzeme ve Yöntemler</vt:lpstr>
      <vt:lpstr>3.4 Malzeme ve Yöntemler</vt:lpstr>
      <vt:lpstr>3.5 Sonuçlar</vt:lpstr>
      <vt:lpstr>3.6 Tartışma</vt:lpstr>
      <vt:lpstr>3.6 Tartışma </vt:lpstr>
      <vt:lpstr>3.7 Teşekkür</vt:lpstr>
      <vt:lpstr>3.8 Kaynaklar</vt:lpstr>
      <vt:lpstr>3.9 Bilimsel Rapor Yazımında Yapılan Hatalar </vt:lpstr>
      <vt:lpstr>3.9 Bilimsel Rapor Yazımında Yapılan Hatalar </vt:lpstr>
      <vt:lpstr>3.9 Bilimsel Rapor Yazımında Yapılan Hatalar </vt:lpstr>
      <vt:lpstr>3.9 Bilimsel Rapor Yazımında Yapılan Hatalar </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BİLİMSEL ARAŞTIRMA YÖNTEMLERİ VE ETİK</dc:title>
  <dc:creator>SAMSUNG</dc:creator>
  <cp:lastModifiedBy>nükhet KONUK</cp:lastModifiedBy>
  <cp:revision>202</cp:revision>
  <dcterms:created xsi:type="dcterms:W3CDTF">2018-10-12T16:52:50Z</dcterms:created>
  <dcterms:modified xsi:type="dcterms:W3CDTF">2020-03-18T11:40:41Z</dcterms:modified>
</cp:coreProperties>
</file>