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323" r:id="rId7"/>
    <p:sldId id="324" r:id="rId8"/>
    <p:sldId id="325" r:id="rId9"/>
    <p:sldId id="326" r:id="rId10"/>
    <p:sldId id="327" r:id="rId11"/>
    <p:sldId id="328" r:id="rId12"/>
    <p:sldId id="329" r:id="rId13"/>
    <p:sldId id="331" r:id="rId14"/>
    <p:sldId id="332" r:id="rId15"/>
    <p:sldId id="333" r:id="rId16"/>
    <p:sldId id="334" r:id="rId17"/>
    <p:sldId id="335" r:id="rId18"/>
    <p:sldId id="336" r:id="rId19"/>
    <p:sldId id="337" r:id="rId20"/>
    <p:sldId id="338" r:id="rId21"/>
    <p:sldId id="339" r:id="rId22"/>
    <p:sldId id="340" r:id="rId23"/>
    <p:sldId id="341" r:id="rId24"/>
    <p:sldId id="270" r:id="rId25"/>
    <p:sldId id="271" r:id="rId26"/>
    <p:sldId id="272" r:id="rId27"/>
    <p:sldId id="285" r:id="rId28"/>
    <p:sldId id="286" r:id="rId29"/>
    <p:sldId id="288" r:id="rId30"/>
    <p:sldId id="287" r:id="rId31"/>
    <p:sldId id="289" r:id="rId32"/>
    <p:sldId id="290" r:id="rId33"/>
    <p:sldId id="273" r:id="rId34"/>
    <p:sldId id="274" r:id="rId35"/>
    <p:sldId id="275" r:id="rId36"/>
    <p:sldId id="276" r:id="rId37"/>
    <p:sldId id="277" r:id="rId38"/>
    <p:sldId id="291" r:id="rId39"/>
    <p:sldId id="315" r:id="rId40"/>
    <p:sldId id="278" r:id="rId41"/>
    <p:sldId id="313" r:id="rId42"/>
    <p:sldId id="279" r:id="rId43"/>
    <p:sldId id="317" r:id="rId44"/>
    <p:sldId id="318" r:id="rId45"/>
    <p:sldId id="280" r:id="rId46"/>
    <p:sldId id="281" r:id="rId47"/>
    <p:sldId id="282" r:id="rId48"/>
    <p:sldId id="319" r:id="rId49"/>
    <p:sldId id="320" r:id="rId50"/>
    <p:sldId id="321" r:id="rId51"/>
  </p:sldIdLst>
  <p:sldSz cx="12192000" cy="6858000"/>
  <p:notesSz cx="6858000" cy="9144000"/>
  <p:defaultTextStyle>
    <a:defPPr lvl="0">
      <a:defRPr lang="tr-TR"/>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8" autoAdjust="0"/>
    <p:restoredTop sz="94660"/>
  </p:normalViewPr>
  <p:slideViewPr>
    <p:cSldViewPr snapToGrid="0">
      <p:cViewPr varScale="1">
        <p:scale>
          <a:sx n="110" d="100"/>
          <a:sy n="110" d="100"/>
        </p:scale>
        <p:origin x="82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EE3152-19E9-4D93-A8AE-27CAFB61C24B}" type="datetimeFigureOut">
              <a:rPr lang="en-US" smtClean="0"/>
              <a:t>3/18/2020</a:t>
            </a:fld>
            <a:endParaRPr lang="en-US"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563DC-7473-418D-80F2-E25B17A0D225}" type="slidenum">
              <a:rPr lang="en-US" smtClean="0"/>
              <a:t>‹#›</a:t>
            </a:fld>
            <a:endParaRPr lang="en-US" dirty="0"/>
          </a:p>
        </p:txBody>
      </p:sp>
    </p:spTree>
    <p:extLst>
      <p:ext uri="{BB962C8B-B14F-4D97-AF65-F5344CB8AC3E}">
        <p14:creationId xmlns:p14="http://schemas.microsoft.com/office/powerpoint/2010/main" val="20817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20C563DC-7473-418D-80F2-E25B17A0D225}" type="slidenum">
              <a:rPr lang="en-US" smtClean="0"/>
              <a:t>35</a:t>
            </a:fld>
            <a:endParaRPr lang="en-US" dirty="0"/>
          </a:p>
        </p:txBody>
      </p:sp>
    </p:spTree>
    <p:extLst>
      <p:ext uri="{BB962C8B-B14F-4D97-AF65-F5344CB8AC3E}">
        <p14:creationId xmlns:p14="http://schemas.microsoft.com/office/powerpoint/2010/main" val="453739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464519378"/>
      </p:ext>
    </p:extLst>
  </p:cSld>
  <p:clrMapOvr>
    <a:masterClrMapping/>
  </p:clrMapOvr>
  <p:transition>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42397361"/>
      </p:ext>
    </p:extLst>
  </p:cSld>
  <p:clrMapOvr>
    <a:masterClrMapping/>
  </p:clrMapOvr>
  <p:transition>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1948410292"/>
      </p:ext>
    </p:extLst>
  </p:cSld>
  <p:clrMapOvr>
    <a:masterClrMapping/>
  </p:clrMapOvr>
  <p:transition>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746666374"/>
      </p:ext>
    </p:extLst>
  </p:cSld>
  <p:clrMapOvr>
    <a:masterClrMapping/>
  </p:clrMapOvr>
  <p:transition>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266167087"/>
      </p:ext>
    </p:extLst>
  </p:cSld>
  <p:clrMapOvr>
    <a:masterClrMapping/>
  </p:clrMapOvr>
  <p:transition>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1183171500"/>
      </p:ext>
    </p:extLst>
  </p:cSld>
  <p:clrMapOvr>
    <a:masterClrMapping/>
  </p:clrMapOvr>
  <p:transition>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067629434"/>
      </p:ext>
    </p:extLst>
  </p:cSld>
  <p:clrMapOvr>
    <a:masterClrMapping/>
  </p:clrMapOvr>
  <p:transition>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1808601085"/>
      </p:ext>
    </p:extLst>
  </p:cSld>
  <p:clrMapOvr>
    <a:masterClrMapping/>
  </p:clrMapOvr>
  <p:transition>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780638458"/>
      </p:ext>
    </p:extLst>
  </p:cSld>
  <p:clrMapOvr>
    <a:masterClrMapping/>
  </p:clrMapOvr>
  <p:transition>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358857768"/>
      </p:ext>
    </p:extLst>
  </p:cSld>
  <p:clrMapOvr>
    <a:masterClrMapping/>
  </p:clrMapOvr>
  <p:transition>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7A80523-0A39-4C08-81EB-EE529316B9E5}" type="slidenum">
              <a:rPr lang="tr-TR" smtClean="0"/>
              <a:t>‹#›</a:t>
            </a:fld>
            <a:endParaRPr lang="tr-TR"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08313513"/>
      </p:ext>
    </p:extLst>
  </p:cSld>
  <p:clrMapOvr>
    <a:masterClrMapping/>
  </p:clrMapOvr>
  <p:transition>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1773464685"/>
      </p:ext>
    </p:extLst>
  </p:cSld>
  <p:clrMapOvr>
    <a:masterClrMapping/>
  </p:clrMapOvr>
  <p:transition>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A80523-0A39-4C08-81EB-EE529316B9E5}" type="slidenum">
              <a:rPr lang="tr-TR" smtClean="0"/>
              <a:t>‹#›</a:t>
            </a:fld>
            <a:endParaRPr lang="tr-TR"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97229889"/>
      </p:ext>
    </p:extLst>
  </p:cSld>
  <p:clrMapOvr>
    <a:masterClrMapping/>
  </p:clrMapOvr>
  <p:transition>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769729480"/>
      </p:ext>
    </p:extLst>
  </p:cSld>
  <p:clrMapOvr>
    <a:masterClrMapping/>
  </p:clrMapOvr>
  <p:transition>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3862814686"/>
      </p:ext>
    </p:extLst>
  </p:cSld>
  <p:clrMapOvr>
    <a:masterClrMapping/>
  </p:clrMapOvr>
  <p:transition>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16C4A39-4979-415E-83AE-365BE48033A3}" type="datetimeFigureOut">
              <a:rPr lang="tr-TR" smtClean="0"/>
              <a:t>18.03.2020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A80523-0A39-4C08-81EB-EE529316B9E5}" type="slidenum">
              <a:rPr lang="tr-TR" smtClean="0"/>
              <a:t>‹#›</a:t>
            </a:fld>
            <a:endParaRPr lang="tr-TR" dirty="0"/>
          </a:p>
        </p:txBody>
      </p:sp>
    </p:spTree>
    <p:extLst>
      <p:ext uri="{BB962C8B-B14F-4D97-AF65-F5344CB8AC3E}">
        <p14:creationId xmlns:p14="http://schemas.microsoft.com/office/powerpoint/2010/main" val="4288582201"/>
      </p:ext>
    </p:extLst>
  </p:cSld>
  <p:clrMapOvr>
    <a:masterClrMapping/>
  </p:clrMapOvr>
  <p:transition>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16C4A39-4979-415E-83AE-365BE48033A3}" type="datetimeFigureOut">
              <a:rPr lang="tr-TR" smtClean="0"/>
              <a:t>18.03.2020</a:t>
            </a:fld>
            <a:endParaRPr lang="tr-TR"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7A80523-0A39-4C08-81EB-EE529316B9E5}" type="slidenum">
              <a:rPr lang="tr-TR" smtClean="0"/>
              <a:t>‹#›</a:t>
            </a:fld>
            <a:endParaRPr lang="tr-TR" dirty="0"/>
          </a:p>
        </p:txBody>
      </p:sp>
    </p:spTree>
    <p:extLst>
      <p:ext uri="{BB962C8B-B14F-4D97-AF65-F5344CB8AC3E}">
        <p14:creationId xmlns:p14="http://schemas.microsoft.com/office/powerpoint/2010/main" val="16321780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push dir="u"/>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589211" y="467435"/>
            <a:ext cx="8915399" cy="2889913"/>
          </a:xfrm>
        </p:spPr>
        <p:txBody>
          <a:bodyPr>
            <a:normAutofit/>
          </a:bodyPr>
          <a:lstStyle/>
          <a:p>
            <a:pPr algn="ctr"/>
            <a:r>
              <a:rPr lang="tr-TR" sz="4400" dirty="0" smtClean="0">
                <a:solidFill>
                  <a:schemeClr val="accent1"/>
                </a:solidFill>
              </a:rPr>
              <a:t>BİLİMSEL YAYIN SÜRECİNDE ETİK DIŞI DAVRANIŞLAR </a:t>
            </a:r>
            <a:br>
              <a:rPr lang="tr-TR" sz="4400" dirty="0" smtClean="0">
                <a:solidFill>
                  <a:schemeClr val="accent1"/>
                </a:solidFill>
              </a:rPr>
            </a:br>
            <a:r>
              <a:rPr lang="tr-TR" sz="4400" dirty="0" smtClean="0">
                <a:solidFill>
                  <a:schemeClr val="accent1"/>
                </a:solidFill>
              </a:rPr>
              <a:t>VE </a:t>
            </a:r>
            <a:br>
              <a:rPr lang="tr-TR" sz="4400" dirty="0" smtClean="0">
                <a:solidFill>
                  <a:schemeClr val="accent1"/>
                </a:solidFill>
              </a:rPr>
            </a:br>
            <a:r>
              <a:rPr lang="tr-TR" sz="4400" dirty="0" smtClean="0">
                <a:solidFill>
                  <a:schemeClr val="accent1"/>
                </a:solidFill>
              </a:rPr>
              <a:t>ETİK İHLALLERİ</a:t>
            </a:r>
            <a:endParaRPr lang="tr-TR" sz="4400" dirty="0">
              <a:solidFill>
                <a:schemeClr val="accent1"/>
              </a:solidFill>
            </a:endParaRPr>
          </a:p>
        </p:txBody>
      </p:sp>
      <p:sp>
        <p:nvSpPr>
          <p:cNvPr id="5" name="Alt Başlık 4"/>
          <p:cNvSpPr>
            <a:spLocks noGrp="1"/>
          </p:cNvSpPr>
          <p:nvPr>
            <p:ph type="subTitle" idx="1"/>
          </p:nvPr>
        </p:nvSpPr>
        <p:spPr/>
        <p:txBody>
          <a:bodyPr/>
          <a:lstStyle/>
          <a:p>
            <a:endParaRPr lang="tr-TR"/>
          </a:p>
        </p:txBody>
      </p:sp>
    </p:spTree>
    <p:extLst>
      <p:ext uri="{BB962C8B-B14F-4D97-AF65-F5344CB8AC3E}">
        <p14:creationId xmlns:p14="http://schemas.microsoft.com/office/powerpoint/2010/main" val="2265761955"/>
      </p:ext>
    </p:extLst>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9212" y="159651"/>
            <a:ext cx="8911687" cy="928919"/>
          </a:xfrm>
        </p:spPr>
        <p:txBody>
          <a:bodyPr>
            <a:normAutofit/>
          </a:bodyPr>
          <a:lstStyle/>
          <a:p>
            <a:r>
              <a:rPr lang="tr-TR" sz="4400" dirty="0" smtClean="0">
                <a:solidFill>
                  <a:schemeClr val="accent1"/>
                </a:solidFill>
              </a:rPr>
              <a:t>İçindekiler</a:t>
            </a:r>
            <a:endParaRPr lang="tr-TR" sz="4400" dirty="0">
              <a:solidFill>
                <a:schemeClr val="accent1"/>
              </a:solidFill>
            </a:endParaRPr>
          </a:p>
        </p:txBody>
      </p:sp>
      <p:sp>
        <p:nvSpPr>
          <p:cNvPr id="3" name="İçerik Yer Tutucusu 2"/>
          <p:cNvSpPr>
            <a:spLocks noGrp="1"/>
          </p:cNvSpPr>
          <p:nvPr>
            <p:ph idx="1"/>
          </p:nvPr>
        </p:nvSpPr>
        <p:spPr>
          <a:xfrm>
            <a:off x="2589212" y="957942"/>
            <a:ext cx="8915400" cy="5715813"/>
          </a:xfrm>
        </p:spPr>
        <p:txBody>
          <a:bodyPr>
            <a:normAutofit lnSpcReduction="10000"/>
          </a:bodyPr>
          <a:lstStyle/>
          <a:p>
            <a:r>
              <a:rPr lang="tr-TR" sz="2800" dirty="0" smtClean="0"/>
              <a:t>Bilimsel Yayın</a:t>
            </a:r>
          </a:p>
          <a:p>
            <a:r>
              <a:rPr lang="tr-TR" sz="2800" dirty="0"/>
              <a:t>Yayın </a:t>
            </a:r>
            <a:r>
              <a:rPr lang="tr-TR" sz="2800" dirty="0" smtClean="0"/>
              <a:t>Etiği</a:t>
            </a:r>
          </a:p>
          <a:p>
            <a:r>
              <a:rPr lang="tr-TR" sz="2800" dirty="0"/>
              <a:t>Yayın Etiğine Aykırı </a:t>
            </a:r>
            <a:r>
              <a:rPr lang="tr-TR" sz="2800" dirty="0" smtClean="0"/>
              <a:t>Eylemler</a:t>
            </a:r>
          </a:p>
          <a:p>
            <a:r>
              <a:rPr lang="tr-TR" sz="2800" dirty="0"/>
              <a:t>Bilimsel Araştırma ve Yayın Etiğine Aykırı Olarak Değerlendirilemeyecek </a:t>
            </a:r>
            <a:r>
              <a:rPr lang="tr-TR" sz="2800" dirty="0" smtClean="0"/>
              <a:t>Haller</a:t>
            </a:r>
          </a:p>
          <a:p>
            <a:r>
              <a:rPr lang="tr-TR" sz="2800" dirty="0" smtClean="0"/>
              <a:t>Bilimsel </a:t>
            </a:r>
            <a:r>
              <a:rPr lang="tr-TR" sz="2800" dirty="0"/>
              <a:t>Araştırmalarda ve Yayınlarda Etik Dışı Davranışlar ve </a:t>
            </a:r>
            <a:r>
              <a:rPr lang="tr-TR" sz="2800" dirty="0" smtClean="0"/>
              <a:t>Nedenleri</a:t>
            </a:r>
          </a:p>
          <a:p>
            <a:r>
              <a:rPr lang="tr-TR" sz="2800" dirty="0"/>
              <a:t>Yayın </a:t>
            </a:r>
            <a:r>
              <a:rPr lang="tr-TR" sz="2800" dirty="0" smtClean="0"/>
              <a:t>Etiğinden Sorumlular</a:t>
            </a:r>
          </a:p>
          <a:p>
            <a:r>
              <a:rPr lang="tr-TR" sz="2800" dirty="0"/>
              <a:t>Yayın </a:t>
            </a:r>
            <a:r>
              <a:rPr lang="tr-TR" sz="2800" dirty="0" smtClean="0"/>
              <a:t>Etiği </a:t>
            </a:r>
            <a:r>
              <a:rPr lang="tr-TR" sz="2800" dirty="0"/>
              <a:t>İ</a:t>
            </a:r>
            <a:r>
              <a:rPr lang="tr-TR" sz="2800" dirty="0" smtClean="0"/>
              <a:t>hlallerinin </a:t>
            </a:r>
            <a:r>
              <a:rPr lang="tr-TR" sz="2800" dirty="0"/>
              <a:t>Ö</a:t>
            </a:r>
            <a:r>
              <a:rPr lang="tr-TR" sz="2800" dirty="0" smtClean="0"/>
              <a:t>nlenmesi</a:t>
            </a:r>
          </a:p>
          <a:p>
            <a:r>
              <a:rPr lang="tr-TR" sz="2800" dirty="0"/>
              <a:t>Etik </a:t>
            </a:r>
            <a:r>
              <a:rPr lang="tr-TR" sz="2800" dirty="0" smtClean="0"/>
              <a:t>Dışı </a:t>
            </a:r>
            <a:r>
              <a:rPr lang="tr-TR" sz="2800" dirty="0"/>
              <a:t>D</a:t>
            </a:r>
            <a:r>
              <a:rPr lang="tr-TR" sz="2800" dirty="0" smtClean="0"/>
              <a:t>urumların </a:t>
            </a:r>
            <a:r>
              <a:rPr lang="tr-TR" sz="2800" dirty="0"/>
              <a:t>T</a:t>
            </a:r>
            <a:r>
              <a:rPr lang="tr-TR" sz="2800" dirty="0" smtClean="0"/>
              <a:t>espiti </a:t>
            </a:r>
          </a:p>
          <a:p>
            <a:r>
              <a:rPr lang="tr-TR" sz="2800" dirty="0" smtClean="0"/>
              <a:t>Kaynakça</a:t>
            </a:r>
          </a:p>
          <a:p>
            <a:endParaRPr lang="tr-TR" sz="2800" dirty="0" smtClean="0">
              <a:solidFill>
                <a:schemeClr val="accent1"/>
              </a:solidFill>
            </a:endParaRPr>
          </a:p>
          <a:p>
            <a:endParaRPr lang="tr-TR" sz="2800" dirty="0"/>
          </a:p>
        </p:txBody>
      </p:sp>
    </p:spTree>
    <p:extLst>
      <p:ext uri="{BB962C8B-B14F-4D97-AF65-F5344CB8AC3E}">
        <p14:creationId xmlns:p14="http://schemas.microsoft.com/office/powerpoint/2010/main" val="1001590745"/>
      </p:ext>
    </p:extLst>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smtClean="0">
                <a:solidFill>
                  <a:schemeClr val="accent1"/>
                </a:solidFill>
              </a:rPr>
              <a:t>Bilimsel Yayın</a:t>
            </a:r>
            <a:endParaRPr lang="en-US" sz="4400" dirty="0">
              <a:solidFill>
                <a:schemeClr val="accent1"/>
              </a:solidFill>
            </a:endParaRPr>
          </a:p>
        </p:txBody>
      </p:sp>
      <p:sp>
        <p:nvSpPr>
          <p:cNvPr id="3" name="İçerik Yer Tutucusu 2"/>
          <p:cNvSpPr>
            <a:spLocks noGrp="1"/>
          </p:cNvSpPr>
          <p:nvPr>
            <p:ph idx="1"/>
          </p:nvPr>
        </p:nvSpPr>
        <p:spPr/>
        <p:txBody>
          <a:bodyPr>
            <a:normAutofit/>
          </a:bodyPr>
          <a:lstStyle/>
          <a:p>
            <a:pPr algn="just"/>
            <a:r>
              <a:rPr lang="tr-TR" sz="2400" dirty="0" smtClean="0"/>
              <a:t>Bilimsel </a:t>
            </a:r>
            <a:r>
              <a:rPr lang="tr-TR" sz="2400" dirty="0"/>
              <a:t>yayın, bilimsel yazım kuralları esas alınarak, özgün araştırma sonuçlarını tanımlayan, yazılmış ve basılmış bir rapordur</a:t>
            </a:r>
            <a:r>
              <a:rPr lang="tr-TR" sz="2400" dirty="0" smtClean="0"/>
              <a:t>.</a:t>
            </a:r>
            <a:endParaRPr lang="tr-TR" sz="2400" dirty="0"/>
          </a:p>
          <a:p>
            <a:pPr algn="just"/>
            <a:r>
              <a:rPr lang="tr-TR" sz="2400" dirty="0"/>
              <a:t>Detaylı olarak tanımlamak gerekirse bilimsel yayın; özgün araştırma sonuçlarının ilk yayını olan </a:t>
            </a:r>
            <a:r>
              <a:rPr lang="tr-TR" sz="2400" dirty="0" smtClean="0"/>
              <a:t>yazarın meslektaşlarının </a:t>
            </a:r>
            <a:r>
              <a:rPr lang="tr-TR" sz="2400" dirty="0"/>
              <a:t>deneyleri tekrarlayabilecekleri ve sonuçları irdeleyebilecekleri forma sahip ve dergide veya başka bir kaynak belgesinde bilimsel toplum içinde hemen ulaşılabilir olan yayındır</a:t>
            </a:r>
            <a:r>
              <a:rPr lang="tr-TR" sz="2400" dirty="0" smtClean="0"/>
              <a:t>.</a:t>
            </a:r>
            <a:endParaRPr lang="tr-TR" sz="2400" dirty="0"/>
          </a:p>
        </p:txBody>
      </p:sp>
    </p:spTree>
    <p:extLst>
      <p:ext uri="{BB962C8B-B14F-4D97-AF65-F5344CB8AC3E}">
        <p14:creationId xmlns:p14="http://schemas.microsoft.com/office/powerpoint/2010/main" val="3839459988"/>
      </p:ext>
    </p:extLst>
  </p:cSld>
  <p:clrMapOvr>
    <a:masterClrMapping/>
  </p:clrMapOvr>
  <p:transition>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133600"/>
            <a:ext cx="3907122" cy="3777622"/>
          </a:xfrm>
        </p:spPr>
        <p:txBody>
          <a:bodyPr>
            <a:normAutofit/>
          </a:bodyPr>
          <a:lstStyle/>
          <a:p>
            <a:r>
              <a:rPr lang="es-ES" sz="2400" dirty="0"/>
              <a:t>Bilim yayın demektir. </a:t>
            </a:r>
            <a:r>
              <a:rPr lang="es-ES" sz="2400" b="1" dirty="0"/>
              <a:t>“Yayınla </a:t>
            </a:r>
            <a:r>
              <a:rPr lang="es-ES" sz="2400" b="1" dirty="0" smtClean="0"/>
              <a:t>ya</a:t>
            </a:r>
            <a:r>
              <a:rPr lang="tr-TR" sz="2400" b="1" dirty="0" smtClean="0"/>
              <a:t> </a:t>
            </a:r>
            <a:r>
              <a:rPr lang="en-US" sz="2400" b="1" dirty="0" smtClean="0"/>
              <a:t>da </a:t>
            </a:r>
            <a:r>
              <a:rPr lang="en-US" sz="2400" b="1" dirty="0"/>
              <a:t>yok </a:t>
            </a:r>
            <a:r>
              <a:rPr lang="tr-TR" sz="2400" b="1" dirty="0" smtClean="0"/>
              <a:t>ol</a:t>
            </a:r>
            <a:r>
              <a:rPr lang="en-US" sz="2400" b="1" dirty="0" smtClean="0"/>
              <a:t>” </a:t>
            </a:r>
            <a:r>
              <a:rPr lang="tr-TR" sz="2400" b="1" dirty="0" smtClean="0"/>
              <a:t> </a:t>
            </a:r>
            <a:r>
              <a:rPr lang="tr-TR" sz="2400" dirty="0" smtClean="0"/>
              <a:t>görüşü esastır. Ancak temel ilkelere ve etik kurallarına bağlı kalınmazsa yayınlandığı halde yok olur.</a:t>
            </a:r>
            <a:endParaRPr lang="en-US" sz="24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Bilimsel Yayın</a:t>
            </a:r>
            <a:endParaRPr lang="en-US" sz="4400" dirty="0">
              <a:solidFill>
                <a:schemeClr val="accent1"/>
              </a:solidFill>
            </a:endParaRPr>
          </a:p>
        </p:txBody>
      </p:sp>
      <p:pic>
        <p:nvPicPr>
          <p:cNvPr id="5" name="Resim 4"/>
          <p:cNvPicPr>
            <a:picLocks noChangeAspect="1"/>
          </p:cNvPicPr>
          <p:nvPr/>
        </p:nvPicPr>
        <p:blipFill>
          <a:blip r:embed="rId2"/>
          <a:stretch>
            <a:fillRect/>
          </a:stretch>
        </p:blipFill>
        <p:spPr>
          <a:xfrm>
            <a:off x="6632813" y="1904999"/>
            <a:ext cx="5559188" cy="3801851"/>
          </a:xfrm>
          <a:prstGeom prst="rect">
            <a:avLst/>
          </a:prstGeom>
        </p:spPr>
      </p:pic>
    </p:spTree>
    <p:extLst>
      <p:ext uri="{BB962C8B-B14F-4D97-AF65-F5344CB8AC3E}">
        <p14:creationId xmlns:p14="http://schemas.microsoft.com/office/powerpoint/2010/main" val="3134232313"/>
      </p:ext>
    </p:extLst>
  </p:cSld>
  <p:clrMapOvr>
    <a:masterClrMapping/>
  </p:clrMapOvr>
  <p:transition>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133600"/>
            <a:ext cx="8915400" cy="3939654"/>
          </a:xfrm>
        </p:spPr>
        <p:txBody>
          <a:bodyPr>
            <a:normAutofit/>
          </a:bodyPr>
          <a:lstStyle/>
          <a:p>
            <a:pPr algn="just"/>
            <a:r>
              <a:rPr lang="tr-TR" sz="2400" dirty="0"/>
              <a:t>“Akademisyenlerin bilimsel çalışmalarında ve değerlendirilmesinde, birikim ve bilgilerin paylaşılması ve öğrencilerine ve kamuoyuna aktarma ... faaliyetlerinin her aşamasında etik tutum ve davranış kurallarına uymayı içerir” </a:t>
            </a:r>
            <a:endParaRPr lang="tr-TR" sz="2400" dirty="0" smtClean="0"/>
          </a:p>
          <a:p>
            <a:pPr algn="just"/>
            <a:r>
              <a:rPr lang="en-US" sz="2400" dirty="0"/>
              <a:t>Bilimsel </a:t>
            </a:r>
            <a:r>
              <a:rPr lang="tr-TR" sz="2400" dirty="0" smtClean="0"/>
              <a:t>araştırmada aşırma</a:t>
            </a:r>
            <a:r>
              <a:rPr lang="tr-TR" sz="2400" dirty="0"/>
              <a:t>, sahtecilik, saptırma, yayın tekrarı, dilimleme gibi etik dışı davranışlar ancak yayınlar sonucu ortaya çıkmaktadır. </a:t>
            </a:r>
            <a:endParaRPr lang="en-US" sz="2400" dirty="0"/>
          </a:p>
          <a:p>
            <a:endParaRPr lang="tr-TR" sz="24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a:t>
            </a:r>
            <a:endParaRPr lang="en-US" sz="4400" dirty="0">
              <a:solidFill>
                <a:schemeClr val="accent1"/>
              </a:solidFill>
            </a:endParaRPr>
          </a:p>
        </p:txBody>
      </p:sp>
    </p:spTree>
    <p:extLst>
      <p:ext uri="{BB962C8B-B14F-4D97-AF65-F5344CB8AC3E}">
        <p14:creationId xmlns:p14="http://schemas.microsoft.com/office/powerpoint/2010/main" val="2877938899"/>
      </p:ext>
    </p:extLst>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r>
              <a:rPr lang="tr-TR" sz="2000" dirty="0"/>
              <a:t>Başkalarının özgün fikirlerini, metotlarını, verilerini veya eserlerini bilimsel kurallara uygun biçimde atıf yapmadan kısmen veya tamamen kendi eseri gibi </a:t>
            </a:r>
            <a:r>
              <a:rPr lang="tr-TR" sz="2000" dirty="0" smtClean="0"/>
              <a:t>göstermek.</a:t>
            </a:r>
          </a:p>
          <a:p>
            <a:r>
              <a:rPr lang="en-US" sz="2000" dirty="0" smtClean="0"/>
              <a:t>Yağmacılık</a:t>
            </a:r>
            <a:r>
              <a:rPr lang="tr-TR" sz="2000" dirty="0" smtClean="0"/>
              <a:t> veya</a:t>
            </a:r>
            <a:r>
              <a:rPr lang="en-US" sz="2000" dirty="0" smtClean="0"/>
              <a:t> </a:t>
            </a:r>
            <a:r>
              <a:rPr lang="tr-TR" sz="2000" dirty="0" smtClean="0"/>
              <a:t>p</a:t>
            </a:r>
            <a:r>
              <a:rPr lang="en-US" sz="2000" dirty="0" smtClean="0"/>
              <a:t>lagiarism</a:t>
            </a:r>
            <a:r>
              <a:rPr lang="tr-TR" sz="2000" dirty="0" smtClean="0"/>
              <a:t> de denmektedir.</a:t>
            </a:r>
          </a:p>
          <a:p>
            <a:r>
              <a:rPr lang="en-US" sz="2000" dirty="0"/>
              <a:t>Geçmişte kaynaklara ulaşılabilmenin zor olduğu </a:t>
            </a:r>
            <a:r>
              <a:rPr lang="en-US" sz="2000" dirty="0" smtClean="0"/>
              <a:t>dönemlerde</a:t>
            </a:r>
            <a:r>
              <a:rPr lang="tr-TR" sz="2000" dirty="0"/>
              <a:t> </a:t>
            </a:r>
            <a:r>
              <a:rPr lang="en-US" sz="2000" dirty="0" smtClean="0"/>
              <a:t>daha </a:t>
            </a:r>
            <a:r>
              <a:rPr lang="en-US" sz="2000" dirty="0"/>
              <a:t>yaygın olan bu uygulama elektronik </a:t>
            </a:r>
            <a:r>
              <a:rPr lang="en-US" sz="2000" dirty="0" smtClean="0"/>
              <a:t>araçlarla</a:t>
            </a:r>
            <a:r>
              <a:rPr lang="tr-TR" sz="2000" dirty="0"/>
              <a:t> </a:t>
            </a:r>
            <a:r>
              <a:rPr lang="en-US" sz="2000" dirty="0" smtClean="0"/>
              <a:t>hemen </a:t>
            </a:r>
            <a:r>
              <a:rPr lang="en-US" sz="2000" dirty="0"/>
              <a:t>her dilde yayınlara erişmenin kolaylaşmasıyla </a:t>
            </a:r>
            <a:r>
              <a:rPr lang="en-US" sz="2000" dirty="0" smtClean="0"/>
              <a:t>günümüzde</a:t>
            </a:r>
            <a:r>
              <a:rPr lang="tr-TR" sz="2000" dirty="0"/>
              <a:t> </a:t>
            </a:r>
            <a:r>
              <a:rPr lang="en-US" sz="2000" dirty="0" smtClean="0"/>
              <a:t>azalmaktadır</a:t>
            </a:r>
            <a:r>
              <a:rPr lang="en-US" sz="2000" dirty="0"/>
              <a:t>.</a:t>
            </a:r>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İntihal</a:t>
            </a:r>
            <a:endParaRPr lang="en-US" sz="3600" u="sng" dirty="0">
              <a:solidFill>
                <a:schemeClr val="accent4">
                  <a:lumMod val="75000"/>
                </a:schemeClr>
              </a:solidFill>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5350" y="4780914"/>
            <a:ext cx="3379262" cy="1871204"/>
          </a:xfrm>
          <a:prstGeom prst="rect">
            <a:avLst/>
          </a:prstGeom>
        </p:spPr>
      </p:pic>
    </p:spTree>
    <p:extLst>
      <p:ext uri="{BB962C8B-B14F-4D97-AF65-F5344CB8AC3E}">
        <p14:creationId xmlns:p14="http://schemas.microsoft.com/office/powerpoint/2010/main" val="2254500907"/>
      </p:ext>
    </p:extLst>
  </p:cSld>
  <p:clrMapOvr>
    <a:masterClrMapping/>
  </p:clrMapOvr>
  <p:transition>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5499" y="1420251"/>
            <a:ext cx="8915400" cy="4953001"/>
          </a:xfrm>
        </p:spPr>
        <p:txBody>
          <a:bodyPr>
            <a:noAutofit/>
          </a:bodyPr>
          <a:lstStyle/>
          <a:p>
            <a:pPr marL="0" indent="0">
              <a:buNone/>
            </a:pPr>
            <a:r>
              <a:rPr lang="tr-TR" sz="1600" dirty="0"/>
              <a:t> </a:t>
            </a:r>
            <a:r>
              <a:rPr lang="tr-TR" sz="1600" dirty="0" smtClean="0"/>
              <a:t>     </a:t>
            </a:r>
            <a:r>
              <a:rPr lang="en-US" sz="1600" b="1" dirty="0" smtClean="0"/>
              <a:t>Kaba </a:t>
            </a:r>
            <a:r>
              <a:rPr lang="en-US" sz="1600" b="1" dirty="0"/>
              <a:t>Yağmalama </a:t>
            </a:r>
            <a:endParaRPr lang="tr-TR" sz="1600" b="1" dirty="0" smtClean="0"/>
          </a:p>
          <a:p>
            <a:r>
              <a:rPr lang="en-US" sz="1600" dirty="0" smtClean="0"/>
              <a:t>Başkasına </a:t>
            </a:r>
            <a:r>
              <a:rPr lang="en-US" sz="1600" dirty="0"/>
              <a:t>ait yapıtı (yazılı, basılı ve elektronik ortamdaki yapıtı) ve sanatsal uygulamaları olduğu gibi alarak kendi adıyla sunmak. </a:t>
            </a:r>
            <a:endParaRPr lang="tr-TR" sz="1600" dirty="0" smtClean="0"/>
          </a:p>
          <a:p>
            <a:r>
              <a:rPr lang="en-US" sz="1600" dirty="0" smtClean="0"/>
              <a:t>Başkasına </a:t>
            </a:r>
            <a:r>
              <a:rPr lang="en-US" sz="1600" dirty="0"/>
              <a:t>ait bir yapıtın bir bölümünü bilimsel yayın kurallarına uygun bir biçimde atıfta bulunmadan kendi yapıtı gibi sunmak. </a:t>
            </a:r>
            <a:endParaRPr lang="tr-TR" sz="1600" dirty="0" smtClean="0"/>
          </a:p>
          <a:p>
            <a:r>
              <a:rPr lang="en-US" sz="1600" dirty="0" smtClean="0"/>
              <a:t>Aşırandan </a:t>
            </a:r>
            <a:r>
              <a:rPr lang="en-US" sz="1600" dirty="0"/>
              <a:t>aşırmak </a:t>
            </a:r>
            <a:endParaRPr lang="tr-TR" sz="1600" dirty="0" smtClean="0"/>
          </a:p>
          <a:p>
            <a:pPr marL="0" indent="0">
              <a:buNone/>
            </a:pPr>
            <a:r>
              <a:rPr lang="tr-TR" sz="1600" b="1" dirty="0"/>
              <a:t> </a:t>
            </a:r>
            <a:r>
              <a:rPr lang="tr-TR" sz="1600" b="1" dirty="0" smtClean="0"/>
              <a:t>     </a:t>
            </a:r>
            <a:r>
              <a:rPr lang="en-US" sz="1600" b="1" dirty="0" smtClean="0"/>
              <a:t>İnce </a:t>
            </a:r>
            <a:r>
              <a:rPr lang="en-US" sz="1600" b="1" dirty="0"/>
              <a:t>Yağmalama </a:t>
            </a:r>
            <a:endParaRPr lang="tr-TR" sz="1600" b="1" dirty="0" smtClean="0"/>
          </a:p>
          <a:p>
            <a:r>
              <a:rPr lang="en-US" sz="1600" dirty="0" smtClean="0"/>
              <a:t>Başkasına </a:t>
            </a:r>
            <a:r>
              <a:rPr lang="en-US" sz="1600" dirty="0"/>
              <a:t>ait bulguları, sanatsal uygulamaları bunların alıntı olduğunu açıkça gösterecek (yazılım tipini değiştirerek, metin içinde işaretleyerek, dipnot ya da kaynakçada belirterek) şekilde dile getirmeden sunmak. </a:t>
            </a:r>
            <a:endParaRPr lang="tr-TR" sz="1600" dirty="0" smtClean="0"/>
          </a:p>
          <a:p>
            <a:r>
              <a:rPr lang="en-US" sz="1600" dirty="0" smtClean="0"/>
              <a:t>Farklı </a:t>
            </a:r>
            <a:r>
              <a:rPr lang="en-US" sz="1600" dirty="0"/>
              <a:t>kelimeler kullanarak veya cümleler kurarak değiştirerek aşırmak, başkasına ait bilgi ve düşünceleri, uygulamaları kendi fikriymiş gibi sunmak. </a:t>
            </a:r>
            <a:endParaRPr lang="tr-TR" sz="1600" dirty="0" smtClean="0"/>
          </a:p>
          <a:p>
            <a:pPr marL="0" indent="0">
              <a:buNone/>
            </a:pPr>
            <a:r>
              <a:rPr lang="tr-TR" sz="1600" dirty="0"/>
              <a:t> </a:t>
            </a:r>
            <a:r>
              <a:rPr lang="tr-TR" sz="1600" dirty="0" smtClean="0"/>
              <a:t>     </a:t>
            </a:r>
            <a:r>
              <a:rPr lang="en-US" sz="1600" b="1" dirty="0" smtClean="0"/>
              <a:t>Çok </a:t>
            </a:r>
            <a:r>
              <a:rPr lang="en-US" sz="1600" b="1" dirty="0"/>
              <a:t>İnce Yağmalama </a:t>
            </a:r>
            <a:endParaRPr lang="tr-TR" sz="1600" b="1" dirty="0" smtClean="0"/>
          </a:p>
          <a:p>
            <a:r>
              <a:rPr lang="en-US" sz="1600" dirty="0" smtClean="0"/>
              <a:t>Kendi </a:t>
            </a:r>
            <a:r>
              <a:rPr lang="en-US" sz="1600" dirty="0"/>
              <a:t>eserinden gönderme yapmadan alıntı yapmak (Selfplagiarism) </a:t>
            </a:r>
            <a:endParaRPr lang="tr-TR" sz="1600" dirty="0" smtClean="0"/>
          </a:p>
          <a:p>
            <a:r>
              <a:rPr lang="en-US" sz="1600" dirty="0" smtClean="0"/>
              <a:t>İstem </a:t>
            </a:r>
            <a:r>
              <a:rPr lang="en-US" sz="1600" dirty="0"/>
              <a:t>dışı yağmalamak. (kaynağı unutup, kendisinin bir fikriymiş gibi anımsayarak kullanma, (bilinçaltı yanılsama) </a:t>
            </a:r>
            <a:endParaRPr lang="tr-TR" sz="1600" dirty="0" smtClean="0"/>
          </a:p>
          <a:p>
            <a:r>
              <a:rPr lang="en-US" sz="1600" dirty="0" smtClean="0"/>
              <a:t>Atıfta </a:t>
            </a:r>
            <a:r>
              <a:rPr lang="en-US" sz="1600" dirty="0"/>
              <a:t>bulunurken eksik bilgi vermek, alıntı kaynağına ait uygun bilgi vermemek.</a:t>
            </a:r>
          </a:p>
        </p:txBody>
      </p:sp>
      <p:sp>
        <p:nvSpPr>
          <p:cNvPr id="4" name="Unvan 1"/>
          <p:cNvSpPr>
            <a:spLocks noGrp="1"/>
          </p:cNvSpPr>
          <p:nvPr>
            <p:ph type="title"/>
          </p:nvPr>
        </p:nvSpPr>
        <p:spPr>
          <a:xfrm>
            <a:off x="2589212" y="139361"/>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779806"/>
            <a:ext cx="4899696" cy="646331"/>
          </a:xfrm>
          <a:prstGeom prst="rect">
            <a:avLst/>
          </a:prstGeom>
          <a:noFill/>
        </p:spPr>
        <p:txBody>
          <a:bodyPr wrap="square" rtlCol="0">
            <a:spAutoFit/>
          </a:bodyPr>
          <a:lstStyle/>
          <a:p>
            <a:r>
              <a:rPr lang="tr-TR" sz="3600" u="sng" dirty="0" smtClean="0">
                <a:solidFill>
                  <a:schemeClr val="accent4">
                    <a:lumMod val="75000"/>
                  </a:schemeClr>
                </a:solidFill>
              </a:rPr>
              <a:t>İntihal</a:t>
            </a:r>
            <a:endParaRPr lang="en-US" sz="3600" u="sng" dirty="0">
              <a:solidFill>
                <a:schemeClr val="accent4">
                  <a:lumMod val="75000"/>
                </a:schemeClr>
              </a:solidFill>
            </a:endParaRPr>
          </a:p>
        </p:txBody>
      </p:sp>
    </p:spTree>
    <p:extLst>
      <p:ext uri="{BB962C8B-B14F-4D97-AF65-F5344CB8AC3E}">
        <p14:creationId xmlns:p14="http://schemas.microsoft.com/office/powerpoint/2010/main" val="678295227"/>
      </p:ext>
    </p:extLst>
  </p:cSld>
  <p:clrMapOvr>
    <a:masterClrMapping/>
  </p:clrMapOvr>
  <p:transition>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fontScale="92500" lnSpcReduction="10000"/>
          </a:bodyPr>
          <a:lstStyle/>
          <a:p>
            <a:pPr marL="0" indent="0" fontAlgn="base">
              <a:buNone/>
            </a:pPr>
            <a:r>
              <a:rPr lang="tr-TR" sz="2000" dirty="0" smtClean="0"/>
              <a:t>      </a:t>
            </a:r>
            <a:r>
              <a:rPr lang="en-US" sz="2000" dirty="0" smtClean="0"/>
              <a:t>“</a:t>
            </a:r>
            <a:r>
              <a:rPr lang="en-US" sz="2000" dirty="0"/>
              <a:t>Aşırma” ile </a:t>
            </a:r>
            <a:r>
              <a:rPr lang="en-US" sz="2000" dirty="0" smtClean="0"/>
              <a:t>ya</a:t>
            </a:r>
            <a:r>
              <a:rPr lang="tr-TR" sz="2000" dirty="0" smtClean="0"/>
              <a:t>pılan yayınlarda</a:t>
            </a:r>
            <a:r>
              <a:rPr lang="en-US" sz="2000" dirty="0" smtClean="0"/>
              <a:t> </a:t>
            </a:r>
            <a:r>
              <a:rPr lang="en-US" sz="2000" dirty="0"/>
              <a:t>belirli ortak özellikleri vardır. En sık görülenler ise şunlardır:</a:t>
            </a:r>
          </a:p>
          <a:p>
            <a:pPr fontAlgn="base"/>
            <a:r>
              <a:rPr lang="en-US" sz="2000" b="1" dirty="0" smtClean="0"/>
              <a:t>Karışık </a:t>
            </a:r>
            <a:r>
              <a:rPr lang="en-US" sz="2000" b="1" dirty="0"/>
              <a:t>atıf yapma yöntemleri: </a:t>
            </a:r>
            <a:r>
              <a:rPr lang="tr-TR" sz="2000" dirty="0" smtClean="0"/>
              <a:t>Yazarların</a:t>
            </a:r>
            <a:r>
              <a:rPr lang="en-US" sz="2000" dirty="0" smtClean="0"/>
              <a:t> </a:t>
            </a:r>
            <a:r>
              <a:rPr lang="en-US" sz="2000" dirty="0"/>
              <a:t>birçoğu “kes-yapıştır” yöntemi ile aşırma yaptıklarından </a:t>
            </a:r>
            <a:r>
              <a:rPr lang="tr-TR" sz="2000" dirty="0" smtClean="0"/>
              <a:t>yayınlarda </a:t>
            </a:r>
            <a:r>
              <a:rPr lang="en-US" sz="2000" dirty="0" smtClean="0"/>
              <a:t>birkaç </a:t>
            </a:r>
            <a:r>
              <a:rPr lang="en-US" sz="2000" dirty="0"/>
              <a:t>çeşit atıf yöntemi kullanmaktadırlar. Örneğin: yazıda yazı fontu olarak Verdana ve Tahoma birlikte kullanılmışsa veya kaynakları yazarken APA ve Chicago yöntemleri yer yer birlikte görülüyor olması</a:t>
            </a:r>
            <a:r>
              <a:rPr lang="en-US" sz="2000" dirty="0" smtClean="0"/>
              <a:t>,</a:t>
            </a:r>
            <a:r>
              <a:rPr lang="tr-TR" sz="2000" dirty="0" smtClean="0"/>
              <a:t> yayında</a:t>
            </a:r>
            <a:r>
              <a:rPr lang="en-US" sz="2000" dirty="0" smtClean="0"/>
              <a:t> </a:t>
            </a:r>
            <a:r>
              <a:rPr lang="en-US" sz="2000" dirty="0"/>
              <a:t>“aşırma” olduğunu gösterir.</a:t>
            </a:r>
          </a:p>
          <a:p>
            <a:pPr fontAlgn="base"/>
            <a:r>
              <a:rPr lang="en-US" sz="2000" b="1" dirty="0" smtClean="0"/>
              <a:t>Atıf </a:t>
            </a:r>
            <a:r>
              <a:rPr lang="en-US" sz="2000" b="1" dirty="0"/>
              <a:t>eksikliği:</a:t>
            </a:r>
            <a:r>
              <a:rPr lang="en-US" sz="2000" dirty="0"/>
              <a:t> </a:t>
            </a:r>
            <a:r>
              <a:rPr lang="tr-TR" sz="2000" dirty="0" smtClean="0"/>
              <a:t>Yayında </a:t>
            </a:r>
            <a:r>
              <a:rPr lang="en-US" sz="2000" dirty="0" smtClean="0"/>
              <a:t>hiç </a:t>
            </a:r>
            <a:r>
              <a:rPr lang="en-US" sz="2000" dirty="0"/>
              <a:t>bir kaynağa veya yazara atıf yapılmamış olması, </a:t>
            </a:r>
            <a:r>
              <a:rPr lang="tr-TR" sz="2000" dirty="0" smtClean="0"/>
              <a:t>yazarın </a:t>
            </a:r>
            <a:r>
              <a:rPr lang="en-US" sz="2000" dirty="0" smtClean="0"/>
              <a:t>ansiklopedi </a:t>
            </a:r>
            <a:r>
              <a:rPr lang="en-US" sz="2000" dirty="0"/>
              <a:t>gibi genel bilgi veren bir kaynaktan yararlanmış olduğunu ya da </a:t>
            </a:r>
            <a:r>
              <a:rPr lang="en-US" sz="2000" dirty="0" smtClean="0"/>
              <a:t>atıf </a:t>
            </a:r>
            <a:r>
              <a:rPr lang="en-US" sz="2000" dirty="0"/>
              <a:t>yapma ve kaynak belirtme yöntemlerinden haberdar olmadığını akla getirir. Bu da kaçınılmaz olarak “aşırma”ya girer.</a:t>
            </a:r>
          </a:p>
          <a:p>
            <a:endParaRPr lang="en-US" sz="20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İntihal</a:t>
            </a:r>
            <a:endParaRPr lang="en-US" sz="3600" u="sng" dirty="0">
              <a:solidFill>
                <a:schemeClr val="accent4">
                  <a:lumMod val="75000"/>
                </a:schemeClr>
              </a:solidFill>
            </a:endParaRPr>
          </a:p>
        </p:txBody>
      </p:sp>
    </p:spTree>
    <p:extLst>
      <p:ext uri="{BB962C8B-B14F-4D97-AF65-F5344CB8AC3E}">
        <p14:creationId xmlns:p14="http://schemas.microsoft.com/office/powerpoint/2010/main" val="177585057"/>
      </p:ext>
    </p:extLst>
  </p:cSld>
  <p:clrMapOvr>
    <a:masterClrMapping/>
  </p:clrMapOvr>
  <p:transition>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lnSpcReduction="10000"/>
          </a:bodyPr>
          <a:lstStyle/>
          <a:p>
            <a:pPr fontAlgn="base"/>
            <a:r>
              <a:rPr lang="en-US" sz="2000" b="1" dirty="0"/>
              <a:t>Çok eski tarihli kaynaklar: </a:t>
            </a:r>
            <a:r>
              <a:rPr lang="tr-TR" sz="2000" dirty="0" smtClean="0"/>
              <a:t>Yapılan çalışmada </a:t>
            </a:r>
            <a:r>
              <a:rPr lang="en-US" sz="2000" dirty="0" smtClean="0"/>
              <a:t>güncel </a:t>
            </a:r>
            <a:r>
              <a:rPr lang="en-US" sz="2000" dirty="0"/>
              <a:t>kaynakların olmaması da “aşırma” işaretidir. Pek </a:t>
            </a:r>
            <a:r>
              <a:rPr lang="en-US" sz="2000" dirty="0" smtClean="0"/>
              <a:t>çok</a:t>
            </a:r>
            <a:r>
              <a:rPr lang="tr-TR" sz="2000" dirty="0" smtClean="0"/>
              <a:t> yazar</a:t>
            </a:r>
            <a:r>
              <a:rPr lang="en-US" sz="2000" dirty="0" smtClean="0"/>
              <a:t>, </a:t>
            </a:r>
            <a:r>
              <a:rPr lang="en-US" sz="2000" dirty="0"/>
              <a:t>çok eski kaynakların yenilerine göre çoktan “unutulmuş” olduklarını düşünür ve bunlardan “aşırma” yapmayı tercih eder.</a:t>
            </a:r>
          </a:p>
          <a:p>
            <a:pPr fontAlgn="base"/>
            <a:r>
              <a:rPr lang="en-US" sz="2000" b="1" dirty="0"/>
              <a:t>Dil kullanma tarzı ve kelime seçiminde kaymalar: “</a:t>
            </a:r>
            <a:r>
              <a:rPr lang="en-US" sz="2000" dirty="0"/>
              <a:t>Aşırma” </a:t>
            </a:r>
            <a:r>
              <a:rPr lang="en-US" sz="2000" dirty="0" smtClean="0"/>
              <a:t>yap</a:t>
            </a:r>
            <a:r>
              <a:rPr lang="tr-TR" sz="2000" dirty="0" smtClean="0"/>
              <a:t>ılan yayınlarda </a:t>
            </a:r>
            <a:r>
              <a:rPr lang="en-US" sz="2000" dirty="0" smtClean="0"/>
              <a:t>görünen </a:t>
            </a:r>
            <a:r>
              <a:rPr lang="en-US" sz="2000" dirty="0"/>
              <a:t>dilin tutarlı olması </a:t>
            </a:r>
            <a:r>
              <a:rPr lang="en-US" sz="2000" dirty="0" smtClean="0"/>
              <a:t>gerek</a:t>
            </a:r>
            <a:r>
              <a:rPr lang="tr-TR" sz="2000" dirty="0" smtClean="0"/>
              <a:t>ir. </a:t>
            </a:r>
            <a:r>
              <a:rPr lang="en-US" sz="2000" dirty="0" smtClean="0"/>
              <a:t>Bundan </a:t>
            </a:r>
            <a:r>
              <a:rPr lang="en-US" sz="2000" dirty="0"/>
              <a:t>dolayı da, farklı farklı kaynaklardan paragraflar kesip yapıştırırken bu kaynaklardaki üsluba hiç dikkat </a:t>
            </a:r>
            <a:r>
              <a:rPr lang="en-US" sz="2000" dirty="0" smtClean="0"/>
              <a:t>e</a:t>
            </a:r>
            <a:r>
              <a:rPr lang="tr-TR" sz="2000" dirty="0" smtClean="0"/>
              <a:t>dilmez.</a:t>
            </a:r>
            <a:r>
              <a:rPr lang="en-US" sz="2000" dirty="0" smtClean="0"/>
              <a:t>. </a:t>
            </a:r>
            <a:r>
              <a:rPr lang="en-US" sz="2000" dirty="0"/>
              <a:t>Bir </a:t>
            </a:r>
            <a:r>
              <a:rPr lang="tr-TR" sz="2000" dirty="0" smtClean="0"/>
              <a:t>yayında </a:t>
            </a:r>
            <a:r>
              <a:rPr lang="en-US" sz="2000" dirty="0" smtClean="0"/>
              <a:t>kullanılan </a:t>
            </a:r>
            <a:r>
              <a:rPr lang="en-US" sz="2000" dirty="0"/>
              <a:t>dil, resmi bir tarzdan güncel tarza, basit gramer yapısından karmaşık yapılara, sade bir anlatımdan süslü bir anlatıma geçiyorsa ya da yazının kimi bölümleri geri kalanına göre çok daha zayıf görünüyorsa aşırma var, demektir.</a:t>
            </a:r>
          </a:p>
          <a:p>
            <a:endParaRPr lang="en-US" sz="20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İntihal</a:t>
            </a:r>
            <a:endParaRPr lang="en-US" sz="3600" u="sng" dirty="0">
              <a:solidFill>
                <a:schemeClr val="accent4">
                  <a:lumMod val="75000"/>
                </a:schemeClr>
              </a:solidFill>
            </a:endParaRPr>
          </a:p>
        </p:txBody>
      </p:sp>
    </p:spTree>
    <p:extLst>
      <p:ext uri="{BB962C8B-B14F-4D97-AF65-F5344CB8AC3E}">
        <p14:creationId xmlns:p14="http://schemas.microsoft.com/office/powerpoint/2010/main" val="484317692"/>
      </p:ext>
    </p:extLst>
  </p:cSld>
  <p:clrMapOvr>
    <a:masterClrMapping/>
  </p:clrMapOvr>
  <p:transition>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İntihal</a:t>
            </a:r>
            <a:endParaRPr lang="en-US" sz="3600" u="sng" dirty="0">
              <a:solidFill>
                <a:schemeClr val="accent4">
                  <a:lumMod val="75000"/>
                </a:schemeClr>
              </a:solidFill>
            </a:endParaRPr>
          </a:p>
        </p:txBody>
      </p:sp>
      <p:pic>
        <p:nvPicPr>
          <p:cNvPr id="6" name="Resim 5"/>
          <p:cNvPicPr>
            <a:picLocks noChangeAspect="1"/>
          </p:cNvPicPr>
          <p:nvPr/>
        </p:nvPicPr>
        <p:blipFill>
          <a:blip r:embed="rId2"/>
          <a:stretch>
            <a:fillRect/>
          </a:stretch>
        </p:blipFill>
        <p:spPr>
          <a:xfrm>
            <a:off x="2589212" y="2228165"/>
            <a:ext cx="8722928" cy="4404647"/>
          </a:xfrm>
          <a:prstGeom prst="rect">
            <a:avLst/>
          </a:prstGeom>
        </p:spPr>
      </p:pic>
    </p:spTree>
    <p:extLst>
      <p:ext uri="{BB962C8B-B14F-4D97-AF65-F5344CB8AC3E}">
        <p14:creationId xmlns:p14="http://schemas.microsoft.com/office/powerpoint/2010/main" val="1458931302"/>
      </p:ext>
    </p:extLst>
  </p:cSld>
  <p:clrMapOvr>
    <a:masterClrMapping/>
  </p:clrMapOvr>
  <p:transition>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r>
              <a:rPr lang="en-US" dirty="0"/>
              <a:t>Kuru laboratuvarcılık (dry labbing) masa başı araştırma (desk research)</a:t>
            </a:r>
            <a:r>
              <a:rPr lang="tr-TR" dirty="0"/>
              <a:t> da denmektedir</a:t>
            </a:r>
            <a:r>
              <a:rPr lang="en-US" dirty="0"/>
              <a:t>.</a:t>
            </a:r>
          </a:p>
          <a:p>
            <a:r>
              <a:rPr lang="tr-TR" dirty="0" smtClean="0"/>
              <a:t>Bilimsel </a:t>
            </a:r>
            <a:r>
              <a:rPr lang="tr-TR" dirty="0"/>
              <a:t>araştırmalarda gerçekte var olmayan veya tahrif edilmiş verileri </a:t>
            </a:r>
            <a:r>
              <a:rPr lang="tr-TR" dirty="0" smtClean="0"/>
              <a:t>kullanmak.</a:t>
            </a:r>
          </a:p>
          <a:p>
            <a:r>
              <a:rPr lang="en-US" dirty="0" smtClean="0"/>
              <a:t>Çok </a:t>
            </a:r>
            <a:r>
              <a:rPr lang="en-US" dirty="0"/>
              <a:t>uygun gereç ve yöntemler kullanmış ve uyumlu veriler elde etmiş gibi sözde (sanal) </a:t>
            </a:r>
            <a:r>
              <a:rPr lang="en-US" dirty="0" smtClean="0"/>
              <a:t>sonuçların </a:t>
            </a:r>
            <a:r>
              <a:rPr lang="en-US" dirty="0"/>
              <a:t>sunulması veya yazılmasıdır. Hatta bu hayal ürünü sonuçlara büyük bilimsel ve ekonomik destek verildiği de görülmüştür.</a:t>
            </a:r>
          </a:p>
          <a:p>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Sahtecilik</a:t>
            </a:r>
            <a:endParaRPr lang="en-US" sz="3600" u="sng" dirty="0">
              <a:solidFill>
                <a:schemeClr val="accent4">
                  <a:lumMod val="75000"/>
                </a:schemeClr>
              </a:solidFill>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908" y="4695492"/>
            <a:ext cx="3234520" cy="2162508"/>
          </a:xfrm>
          <a:prstGeom prst="rect">
            <a:avLst/>
          </a:prstGeom>
        </p:spPr>
      </p:pic>
    </p:spTree>
    <p:extLst>
      <p:ext uri="{BB962C8B-B14F-4D97-AF65-F5344CB8AC3E}">
        <p14:creationId xmlns:p14="http://schemas.microsoft.com/office/powerpoint/2010/main" val="3928874319"/>
      </p:ext>
    </p:extLst>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Sahtecilik</a:t>
            </a:r>
            <a:endParaRPr lang="en-US" sz="3600" u="sng" dirty="0">
              <a:solidFill>
                <a:schemeClr val="accent4">
                  <a:lumMod val="75000"/>
                </a:schemeClr>
              </a:solidFill>
            </a:endParaRPr>
          </a:p>
        </p:txBody>
      </p:sp>
      <p:sp>
        <p:nvSpPr>
          <p:cNvPr id="7" name="İçerik Yer Tutucusu 2"/>
          <p:cNvSpPr txBox="1">
            <a:spLocks/>
          </p:cNvSpPr>
          <p:nvPr/>
        </p:nvSpPr>
        <p:spPr>
          <a:xfrm>
            <a:off x="2591068" y="2228165"/>
            <a:ext cx="8915400" cy="4629835"/>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000" b="1" dirty="0" smtClean="0"/>
              <a:t>John Darsee </a:t>
            </a:r>
            <a:r>
              <a:rPr lang="tr-TR" sz="2000" b="1" dirty="0"/>
              <a:t>V</a:t>
            </a:r>
            <a:r>
              <a:rPr lang="en-US" sz="2000" b="1" dirty="0" smtClean="0"/>
              <a:t>akası </a:t>
            </a:r>
            <a:endParaRPr lang="tr-TR" sz="2000" b="1" dirty="0" smtClean="0"/>
          </a:p>
          <a:p>
            <a:r>
              <a:rPr lang="en-US" sz="2000" dirty="0" smtClean="0"/>
              <a:t>Emory ve Harvard Üniversitesi’nde kardiyolog.</a:t>
            </a:r>
            <a:endParaRPr lang="tr-TR" sz="2000" dirty="0" smtClean="0"/>
          </a:p>
          <a:p>
            <a:r>
              <a:rPr lang="en-US" sz="2000" dirty="0" smtClean="0"/>
              <a:t>Amerika’nın en umut vaadeden genç bilim adamlarından birisi.</a:t>
            </a:r>
            <a:endParaRPr lang="tr-TR" sz="2000" dirty="0" smtClean="0"/>
          </a:p>
          <a:p>
            <a:r>
              <a:rPr lang="en-US" sz="2000" dirty="0" smtClean="0"/>
              <a:t>New England J Medicine dergisinde yayınları bulunmakta.</a:t>
            </a:r>
            <a:endParaRPr lang="tr-TR" sz="2000" dirty="0" smtClean="0"/>
          </a:p>
          <a:p>
            <a:r>
              <a:rPr lang="en-US" sz="2000" dirty="0" smtClean="0"/>
              <a:t>Sahtecilik (fabrication) yaptığı saptanıyor. 1966-1970 arası Darsee henüz lisans döneminde iken Notre Dame Üniversitesinde hatalı veriler kullandığı anlaşılmış, derinleştirilen araştırma sonrası Harvard Darsee’ye ait 9 makale, </a:t>
            </a:r>
            <a:r>
              <a:rPr lang="tr-TR" sz="2000" dirty="0" smtClean="0"/>
              <a:t>21 </a:t>
            </a:r>
            <a:r>
              <a:rPr lang="en-US" sz="2000" dirty="0" smtClean="0"/>
              <a:t>özeti geri çekmiştir. (1983)</a:t>
            </a:r>
            <a:endParaRPr lang="tr-TR" sz="2000" dirty="0" smtClean="0"/>
          </a:p>
          <a:p>
            <a:r>
              <a:rPr lang="en-US" sz="2000" dirty="0" smtClean="0"/>
              <a:t>Darsee’nin Emory Üniversitesin’de yapmış olduğu 8 makale, 32 özet daha inceleme sonrası geri çekilmiştir.</a:t>
            </a:r>
            <a:endParaRPr lang="tr-TR" sz="2000" dirty="0" smtClean="0"/>
          </a:p>
          <a:p>
            <a:r>
              <a:rPr lang="en-US" sz="2000" dirty="0" smtClean="0"/>
              <a:t>The New England Journal of Medicine’da “Bu gibi isabetsiz ve hatalı şeylerin dergide yayımlanmış olamasından derin üzüntü duymaktayım, editörler kurulundan ve okuyuculardan özür dilerim”, “yapmış olabileceğim herşey için af diliyorum” biçiminde bir özür yazısı yayımlanmıştır.</a:t>
            </a:r>
            <a:endParaRPr lang="tr-TR" sz="2000" dirty="0" smtClean="0"/>
          </a:p>
          <a:p>
            <a:r>
              <a:rPr lang="en-US" sz="2000" dirty="0" smtClean="0"/>
              <a:t>Harvard Üniversitesi’nden atılmıştır.</a:t>
            </a:r>
            <a:endParaRPr lang="en-US" sz="2000" dirty="0"/>
          </a:p>
        </p:txBody>
      </p:sp>
    </p:spTree>
    <p:extLst>
      <p:ext uri="{BB962C8B-B14F-4D97-AF65-F5344CB8AC3E}">
        <p14:creationId xmlns:p14="http://schemas.microsoft.com/office/powerpoint/2010/main" val="2210822587"/>
      </p:ext>
    </p:extLst>
  </p:cSld>
  <p:clrMapOvr>
    <a:masterClrMapping/>
  </p:clrMapOvr>
  <p:transition>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4322760"/>
          </a:xfrm>
        </p:spPr>
        <p:txBody>
          <a:bodyPr>
            <a:noAutofit/>
          </a:bodyPr>
          <a:lstStyle/>
          <a:p>
            <a:r>
              <a:rPr lang="en-US" sz="2000" dirty="0"/>
              <a:t>Bilimsel sonuçları ve verileri, istemli olarak </a:t>
            </a:r>
            <a:r>
              <a:rPr lang="en-US" sz="2000" dirty="0" smtClean="0"/>
              <a:t>değiştirmektir.</a:t>
            </a:r>
            <a:endParaRPr lang="tr-TR" sz="2000" dirty="0"/>
          </a:p>
          <a:p>
            <a:pPr marL="0" indent="0">
              <a:buNone/>
            </a:pPr>
            <a:r>
              <a:rPr lang="tr-TR" sz="2000" dirty="0"/>
              <a:t> </a:t>
            </a:r>
            <a:r>
              <a:rPr lang="tr-TR" sz="2000" dirty="0" smtClean="0"/>
              <a:t>    </a:t>
            </a:r>
            <a:r>
              <a:rPr lang="en-US" sz="2000" dirty="0" smtClean="0"/>
              <a:t>Çarpıtma</a:t>
            </a:r>
            <a:r>
              <a:rPr lang="tr-TR" sz="2000" dirty="0" smtClean="0"/>
              <a:t> </a:t>
            </a:r>
            <a:r>
              <a:rPr lang="en-US" sz="2000" dirty="0" smtClean="0"/>
              <a:t>başlıklar halinde</a:t>
            </a:r>
            <a:r>
              <a:rPr lang="tr-TR" sz="2000" dirty="0" smtClean="0"/>
              <a:t> toplanırsa</a:t>
            </a:r>
            <a:r>
              <a:rPr lang="en-US" sz="2000" dirty="0" smtClean="0"/>
              <a:t>:</a:t>
            </a:r>
            <a:endParaRPr lang="tr-TR" sz="2000" dirty="0"/>
          </a:p>
          <a:p>
            <a:pPr>
              <a:buFont typeface="Wingdings" panose="05000000000000000000" pitchFamily="2" charset="2"/>
              <a:buChar char="§"/>
            </a:pPr>
            <a:r>
              <a:rPr lang="en-US" sz="2000" dirty="0" smtClean="0"/>
              <a:t>Araştırma </a:t>
            </a:r>
            <a:r>
              <a:rPr lang="en-US" sz="2000" dirty="0"/>
              <a:t>kayıtlarını ve elde edilen verileri tahrif etmek, </a:t>
            </a:r>
            <a:r>
              <a:rPr lang="en-US" sz="2000" dirty="0" smtClean="0"/>
              <a:t>değiştirmek,</a:t>
            </a:r>
            <a:endParaRPr lang="tr-TR" sz="2000" dirty="0" smtClean="0"/>
          </a:p>
          <a:p>
            <a:pPr>
              <a:buFont typeface="Wingdings" panose="05000000000000000000" pitchFamily="2" charset="2"/>
              <a:buChar char="§"/>
            </a:pPr>
            <a:r>
              <a:rPr lang="en-US" sz="2000" dirty="0" smtClean="0"/>
              <a:t>Kullanılmayan </a:t>
            </a:r>
            <a:r>
              <a:rPr lang="en-US" sz="2000" dirty="0"/>
              <a:t>gereçleri, cihazları ve yöntemi kullanmış gibi </a:t>
            </a:r>
            <a:r>
              <a:rPr lang="en-US" sz="2000" dirty="0" smtClean="0"/>
              <a:t>göstermek,</a:t>
            </a:r>
            <a:endParaRPr lang="tr-TR" sz="2000" dirty="0" smtClean="0"/>
          </a:p>
          <a:p>
            <a:pPr>
              <a:buFont typeface="Wingdings" panose="05000000000000000000" pitchFamily="2" charset="2"/>
              <a:buChar char="§"/>
            </a:pPr>
            <a:r>
              <a:rPr lang="en-US" sz="2000" dirty="0" smtClean="0"/>
              <a:t>Araştırmanın </a:t>
            </a:r>
            <a:r>
              <a:rPr lang="en-US" sz="2000" dirty="0"/>
              <a:t>veya uygulamanın yöntem ve sonuçlarını kasıtlı olarak </a:t>
            </a:r>
            <a:r>
              <a:rPr lang="en-US" sz="2000" dirty="0" smtClean="0"/>
              <a:t>değiştirmek,</a:t>
            </a:r>
            <a:endParaRPr lang="tr-TR" sz="2000" dirty="0" smtClean="0"/>
          </a:p>
          <a:p>
            <a:pPr>
              <a:buFont typeface="Wingdings" panose="05000000000000000000" pitchFamily="2" charset="2"/>
              <a:buChar char="§"/>
            </a:pPr>
            <a:r>
              <a:rPr lang="en-US" sz="2000" dirty="0" smtClean="0"/>
              <a:t>Araştırma </a:t>
            </a:r>
            <a:r>
              <a:rPr lang="en-US" sz="2000" dirty="0"/>
              <a:t>hipotezine uymayan verileri değerlendirme dışında </a:t>
            </a:r>
            <a:r>
              <a:rPr lang="en-US" sz="2000" dirty="0" smtClean="0"/>
              <a:t>tutmak,</a:t>
            </a:r>
            <a:endParaRPr lang="tr-TR" sz="2000" dirty="0" smtClean="0"/>
          </a:p>
          <a:p>
            <a:pPr>
              <a:buFont typeface="Wingdings" panose="05000000000000000000" pitchFamily="2" charset="2"/>
              <a:buChar char="§"/>
            </a:pPr>
            <a:r>
              <a:rPr lang="en-US" sz="2000" dirty="0" smtClean="0"/>
              <a:t>Araştırma </a:t>
            </a:r>
            <a:r>
              <a:rPr lang="en-US" sz="2000" dirty="0"/>
              <a:t>ve uygulamaların niteliğini bozacak şekilde olduğundan farklı </a:t>
            </a:r>
            <a:r>
              <a:rPr lang="en-US" sz="2000" dirty="0" smtClean="0"/>
              <a:t>sunmak</a:t>
            </a:r>
            <a:r>
              <a:rPr lang="tr-TR" sz="2000" dirty="0" smtClean="0"/>
              <a:t>.</a:t>
            </a:r>
            <a:endParaRPr lang="en-US" sz="20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Çarpıtma</a:t>
            </a:r>
            <a:endParaRPr lang="en-US" sz="3600" u="sng" dirty="0">
              <a:solidFill>
                <a:schemeClr val="accent4">
                  <a:lumMod val="75000"/>
                </a:schemeClr>
              </a:solidFill>
            </a:endParaRPr>
          </a:p>
        </p:txBody>
      </p:sp>
    </p:spTree>
    <p:extLst>
      <p:ext uri="{BB962C8B-B14F-4D97-AF65-F5344CB8AC3E}">
        <p14:creationId xmlns:p14="http://schemas.microsoft.com/office/powerpoint/2010/main" val="1804251626"/>
      </p:ext>
    </p:extLst>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4322760"/>
          </a:xfrm>
        </p:spPr>
        <p:txBody>
          <a:bodyPr>
            <a:noAutofit/>
          </a:bodyPr>
          <a:lstStyle/>
          <a:p>
            <a:r>
              <a:rPr lang="tr-TR" sz="2200" dirty="0" smtClean="0">
                <a:cs typeface="Calibri" pitchFamily="34" charset="0"/>
              </a:rPr>
              <a:t>Norveç’e </a:t>
            </a:r>
            <a:r>
              <a:rPr lang="tr-TR" sz="2200" dirty="0">
                <a:cs typeface="Calibri" pitchFamily="34" charset="0"/>
              </a:rPr>
              <a:t>bir araştırma enstitüsüne araştırma yapmak üzere giden bir beyin cerrahi daha sonra 1999 yılında Avrupa dergileri arasında yüksek bir prestiji olan bir Beyin Cerrahi Dergisinde araştırma sonuçlarını yayınladı. Daha sonra </a:t>
            </a:r>
            <a:r>
              <a:rPr lang="tr-TR" sz="2200" dirty="0" smtClean="0">
                <a:cs typeface="Calibri" pitchFamily="34" charset="0"/>
              </a:rPr>
              <a:t>Norveç’teki </a:t>
            </a:r>
            <a:r>
              <a:rPr lang="tr-TR" sz="2200" dirty="0">
                <a:cs typeface="Calibri" pitchFamily="34" charset="0"/>
              </a:rPr>
              <a:t>Araştırma Enstitüsü bu beyin cerrahının bulunduğu üniversiteye başvurarak bu yayındaki araştırmanın kendilerinde yapılmadığını, araştırmada kullanıldığı iddia edilen cihazın kendilerinde olmadığını rapor etti. Aynı başvuruyu dergiye de yaptığını belirtti. Konu YÖK’e iletildi ve soruşturma sonucunda, kişinin üniversite ile ilişkisi kesildi. Ancak, o sırada, bir sonra yayına giren dergide kişinin ismi ve eski çalıştığı kuruluşun ismini de verilerek, yayının yalan beyanla yapıldığını yayınlandı</a:t>
            </a:r>
            <a:r>
              <a:rPr lang="tr-TR" sz="2200" dirty="0" smtClean="0">
                <a:cs typeface="Calibri" pitchFamily="34" charset="0"/>
              </a:rPr>
              <a:t>!</a:t>
            </a:r>
            <a:endParaRPr lang="en-AU" sz="2200" dirty="0">
              <a:cs typeface="Calibri" pitchFamily="34" charset="0"/>
            </a:endParaRPr>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Çarpıtma</a:t>
            </a:r>
            <a:endParaRPr lang="en-US" sz="3600" u="sng" dirty="0">
              <a:solidFill>
                <a:schemeClr val="accent4">
                  <a:lumMod val="75000"/>
                </a:schemeClr>
              </a:solidFill>
            </a:endParaRPr>
          </a:p>
        </p:txBody>
      </p:sp>
    </p:spTree>
    <p:extLst>
      <p:ext uri="{BB962C8B-B14F-4D97-AF65-F5344CB8AC3E}">
        <p14:creationId xmlns:p14="http://schemas.microsoft.com/office/powerpoint/2010/main" val="3787338348"/>
      </p:ext>
    </p:extLst>
  </p:cSld>
  <p:clrMapOvr>
    <a:masterClrMapping/>
  </p:clrMapOvr>
  <p:transition>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r>
              <a:rPr lang="tr-TR" sz="2400" dirty="0" smtClean="0"/>
              <a:t>Mükerrer </a:t>
            </a:r>
            <a:r>
              <a:rPr lang="tr-TR" sz="2400" dirty="0"/>
              <a:t>yayınlarını akademik atama ve yükselmelerde ayrı yayınlar olarak </a:t>
            </a:r>
            <a:r>
              <a:rPr lang="tr-TR" sz="2400" dirty="0" smtClean="0"/>
              <a:t>sunmak.</a:t>
            </a:r>
            <a:r>
              <a:rPr lang="tr-TR" sz="2400" dirty="0"/>
              <a:t> </a:t>
            </a:r>
            <a:endParaRPr lang="tr-TR" sz="2400" dirty="0" smtClean="0"/>
          </a:p>
          <a:p>
            <a:r>
              <a:rPr lang="en-US" sz="2400" dirty="0"/>
              <a:t>Aynı makaleyi değişik </a:t>
            </a:r>
            <a:r>
              <a:rPr lang="en-US" sz="2400" dirty="0" smtClean="0"/>
              <a:t>dillerde</a:t>
            </a:r>
            <a:r>
              <a:rPr lang="tr-TR" sz="2400" dirty="0"/>
              <a:t> </a:t>
            </a:r>
            <a:r>
              <a:rPr lang="en-US" sz="2400" dirty="0" smtClean="0"/>
              <a:t>yayınlamak </a:t>
            </a:r>
            <a:r>
              <a:rPr lang="en-US" sz="2400" dirty="0"/>
              <a:t>da bu gruba girmektedir</a:t>
            </a:r>
            <a:r>
              <a:rPr lang="en-US" sz="2400" dirty="0" smtClean="0"/>
              <a:t>.</a:t>
            </a:r>
            <a:endParaRPr lang="tr-TR" sz="2400" dirty="0" smtClean="0"/>
          </a:p>
          <a:p>
            <a:pPr marL="0" indent="0">
              <a:buNone/>
            </a:pPr>
            <a:r>
              <a:rPr lang="tr-TR" sz="2400" dirty="0" smtClean="0"/>
              <a:t>	</a:t>
            </a:r>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Tekrar Yayım</a:t>
            </a:r>
            <a:endParaRPr lang="en-US" sz="3600" u="sng" dirty="0">
              <a:solidFill>
                <a:schemeClr val="accent4">
                  <a:lumMod val="75000"/>
                </a:schemeClr>
              </a:solidFill>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0549" y="4111289"/>
            <a:ext cx="4940490" cy="2470245"/>
          </a:xfrm>
          <a:prstGeom prst="rect">
            <a:avLst/>
          </a:prstGeom>
        </p:spPr>
      </p:pic>
    </p:spTree>
    <p:extLst>
      <p:ext uri="{BB962C8B-B14F-4D97-AF65-F5344CB8AC3E}">
        <p14:creationId xmlns:p14="http://schemas.microsoft.com/office/powerpoint/2010/main" val="2900134862"/>
      </p:ext>
    </p:extLst>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pPr marL="0" indent="0">
              <a:buNone/>
            </a:pPr>
            <a:r>
              <a:rPr lang="en-US" sz="2400" dirty="0"/>
              <a:t>Yayınların</a:t>
            </a:r>
            <a:r>
              <a:rPr lang="tr-TR" sz="2400" dirty="0"/>
              <a:t> tekrar yayım </a:t>
            </a:r>
            <a:r>
              <a:rPr lang="en-US" sz="2400" dirty="0"/>
              <a:t>tanımına girmemesi için :</a:t>
            </a:r>
          </a:p>
          <a:p>
            <a:r>
              <a:rPr lang="en-US" sz="2400" dirty="0"/>
              <a:t>Bir makalenin ikinci kez yayınlanması ancak yeni bir</a:t>
            </a:r>
            <a:r>
              <a:rPr lang="tr-TR" sz="2400" dirty="0"/>
              <a:t> </a:t>
            </a:r>
            <a:r>
              <a:rPr lang="en-US" sz="2400" dirty="0"/>
              <a:t>okuyucu kitlesine hitap etmek için farklı bir dilde veya</a:t>
            </a:r>
            <a:r>
              <a:rPr lang="tr-TR" sz="2400" dirty="0"/>
              <a:t> </a:t>
            </a:r>
            <a:r>
              <a:rPr lang="en-US" sz="2400" dirty="0"/>
              <a:t>özet olarak sunulması koşuluyla uygun görülebilir</a:t>
            </a:r>
            <a:r>
              <a:rPr lang="en-US" sz="2400" dirty="0" smtClean="0"/>
              <a:t>.</a:t>
            </a:r>
            <a:endParaRPr lang="tr-TR" sz="2400" dirty="0" smtClean="0"/>
          </a:p>
          <a:p>
            <a:r>
              <a:rPr lang="en-US" sz="2400" dirty="0" smtClean="0"/>
              <a:t>Her </a:t>
            </a:r>
            <a:r>
              <a:rPr lang="en-US" sz="2400" dirty="0"/>
              <a:t>durumda ilk yayının çıktığı dergi veya kitabın </a:t>
            </a:r>
            <a:r>
              <a:rPr lang="en-US" sz="2400" dirty="0" smtClean="0"/>
              <a:t>editörü</a:t>
            </a:r>
            <a:r>
              <a:rPr lang="tr-TR" sz="2400" dirty="0"/>
              <a:t> </a:t>
            </a:r>
            <a:r>
              <a:rPr lang="en-US" sz="2400" dirty="0" smtClean="0"/>
              <a:t>ve </a:t>
            </a:r>
            <a:r>
              <a:rPr lang="en-US" sz="2400" dirty="0"/>
              <a:t>yayıncısından yazılı olarak izin alınmalıdır</a:t>
            </a:r>
            <a:r>
              <a:rPr lang="en-US" sz="2400" dirty="0" smtClean="0"/>
              <a:t>.</a:t>
            </a:r>
            <a:endParaRPr lang="en-US" sz="24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Tekrar Yayım</a:t>
            </a:r>
            <a:endParaRPr lang="en-US" sz="3600" u="sng" dirty="0">
              <a:solidFill>
                <a:schemeClr val="accent4">
                  <a:lumMod val="75000"/>
                </a:schemeClr>
              </a:solidFill>
            </a:endParaRPr>
          </a:p>
        </p:txBody>
      </p:sp>
    </p:spTree>
    <p:extLst>
      <p:ext uri="{BB962C8B-B14F-4D97-AF65-F5344CB8AC3E}">
        <p14:creationId xmlns:p14="http://schemas.microsoft.com/office/powerpoint/2010/main" val="1907076129"/>
      </p:ext>
    </p:extLst>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lnSpcReduction="10000"/>
          </a:bodyPr>
          <a:lstStyle/>
          <a:p>
            <a:r>
              <a:rPr lang="en-US" sz="2400" dirty="0"/>
              <a:t>Sonradan yayınlanan makalede ilk yayına ait kaynak</a:t>
            </a:r>
            <a:r>
              <a:rPr lang="tr-TR" sz="2400" dirty="0"/>
              <a:t> </a:t>
            </a:r>
            <a:r>
              <a:rPr lang="en-US" sz="2400" dirty="0"/>
              <a:t>gösterilmeli ve yayınevinden izin alındığı açıkça belirtilmelidir.</a:t>
            </a:r>
          </a:p>
          <a:p>
            <a:r>
              <a:rPr lang="en-US" sz="2400" dirty="0"/>
              <a:t>Bir çalışmanın sonuçlarının bir kongrede sözel veya</a:t>
            </a:r>
            <a:r>
              <a:rPr lang="tr-TR" sz="2400" dirty="0"/>
              <a:t> </a:t>
            </a:r>
            <a:r>
              <a:rPr lang="en-US" sz="2400" dirty="0"/>
              <a:t>başka bir biçimde sunulmuş olması daha sonra tam bir</a:t>
            </a:r>
            <a:r>
              <a:rPr lang="tr-TR" sz="2400" dirty="0"/>
              <a:t> </a:t>
            </a:r>
            <a:r>
              <a:rPr lang="en-US" sz="2400" dirty="0"/>
              <a:t>makale olarak yayınlanmasını engellemez. Ancak bu</a:t>
            </a:r>
            <a:r>
              <a:rPr lang="tr-TR" sz="2400" dirty="0"/>
              <a:t> </a:t>
            </a:r>
            <a:r>
              <a:rPr lang="en-US" sz="2400" dirty="0"/>
              <a:t>bildirinin yapılmış olduğu makale yazılırken belirtilmelidir.</a:t>
            </a:r>
            <a:r>
              <a:rPr lang="tr-TR" sz="2400" dirty="0"/>
              <a:t> </a:t>
            </a:r>
            <a:r>
              <a:rPr lang="en-US" sz="2400" dirty="0"/>
              <a:t>Aynı şekilde farklı dinleyici gruplarına hitap</a:t>
            </a:r>
            <a:r>
              <a:rPr lang="tr-TR" sz="2400" dirty="0"/>
              <a:t> </a:t>
            </a:r>
            <a:r>
              <a:rPr lang="en-US" sz="2400" dirty="0"/>
              <a:t>eden farklı kongre ve toplantılarda da sonuçların sunulmuş</a:t>
            </a:r>
            <a:r>
              <a:rPr lang="tr-TR" sz="2400" dirty="0"/>
              <a:t> </a:t>
            </a:r>
            <a:r>
              <a:rPr lang="en-US" sz="2400" dirty="0"/>
              <a:t>olması </a:t>
            </a:r>
            <a:r>
              <a:rPr lang="tr-TR" sz="2400" dirty="0"/>
              <a:t>tekrar</a:t>
            </a:r>
            <a:r>
              <a:rPr lang="en-US" sz="2400" dirty="0"/>
              <a:t> </a:t>
            </a:r>
            <a:r>
              <a:rPr lang="en-US" sz="2400" dirty="0" err="1"/>
              <a:t>yayı</a:t>
            </a:r>
            <a:r>
              <a:rPr lang="tr-TR" sz="2400" dirty="0"/>
              <a:t>m</a:t>
            </a:r>
            <a:r>
              <a:rPr lang="en-US" sz="2400" dirty="0"/>
              <a:t> sayılmaz.</a:t>
            </a:r>
          </a:p>
          <a:p>
            <a:pPr marL="0" indent="0">
              <a:buNone/>
            </a:pPr>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Tekrar Yayım</a:t>
            </a:r>
            <a:endParaRPr lang="en-US" sz="3600" u="sng" dirty="0">
              <a:solidFill>
                <a:schemeClr val="accent4">
                  <a:lumMod val="75000"/>
                </a:schemeClr>
              </a:solidFill>
            </a:endParaRPr>
          </a:p>
        </p:txBody>
      </p:sp>
    </p:spTree>
    <p:extLst>
      <p:ext uri="{BB962C8B-B14F-4D97-AF65-F5344CB8AC3E}">
        <p14:creationId xmlns:p14="http://schemas.microsoft.com/office/powerpoint/2010/main" val="3785757918"/>
      </p:ext>
    </p:extLst>
  </p:cSld>
  <p:clrMapOvr>
    <a:masterClrMapping/>
  </p:clrMapOvr>
  <p:transition>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r>
              <a:rPr lang="tr-TR" sz="2400" dirty="0">
                <a:cs typeface="Calibri" pitchFamily="34" charset="0"/>
              </a:rPr>
              <a:t>Ülkemizde bir Üniversitemizin Sosyal Bilimler Enstitüsüne bağlı bir Anabilim Dalında daha önce İngiltere de yazılmış bir tezin yalnızca adını değiştirerek sunan bir öğrenci için soruşturma başlatıldı. Fakültede başka etik sorunlarda bu arada belirlendi. </a:t>
            </a:r>
            <a:endParaRPr lang="en-AU" sz="2400" dirty="0">
              <a:cs typeface="Calibri" pitchFamily="34" charset="0"/>
            </a:endParaRPr>
          </a:p>
          <a:p>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Tekrar Yayım</a:t>
            </a:r>
            <a:endParaRPr lang="en-US" sz="3600" u="sng" dirty="0">
              <a:solidFill>
                <a:schemeClr val="accent4">
                  <a:lumMod val="75000"/>
                </a:schemeClr>
              </a:solidFill>
            </a:endParaRPr>
          </a:p>
        </p:txBody>
      </p:sp>
    </p:spTree>
    <p:extLst>
      <p:ext uri="{BB962C8B-B14F-4D97-AF65-F5344CB8AC3E}">
        <p14:creationId xmlns:p14="http://schemas.microsoft.com/office/powerpoint/2010/main" val="3478444786"/>
      </p:ext>
    </p:extLst>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r>
              <a:rPr lang="tr-TR" sz="2400" dirty="0" smtClean="0"/>
              <a:t>Bir </a:t>
            </a:r>
            <a:r>
              <a:rPr lang="tr-TR" sz="2400" dirty="0"/>
              <a:t>araştırmanın sonuçlarını, araştırmanın bütünlüğünü bozacak şekilde ve uygun olmayan biçimde parçalara ayırıp birden fazla sayıda yayımlayarak bu yayınları akademik atama ve yükselmelerde ayrı yayınlar olarak </a:t>
            </a:r>
            <a:r>
              <a:rPr lang="tr-TR" sz="2400" dirty="0" smtClean="0"/>
              <a:t>sunmak.</a:t>
            </a:r>
          </a:p>
          <a:p>
            <a:r>
              <a:rPr lang="en-US" sz="2400" dirty="0"/>
              <a:t>Aslında bazı araştırmalarda sonuçlar birden</a:t>
            </a:r>
            <a:r>
              <a:rPr lang="tr-TR" sz="2400" dirty="0"/>
              <a:t> </a:t>
            </a:r>
            <a:r>
              <a:rPr lang="en-US" sz="2400" dirty="0"/>
              <a:t>fazla makalede yayınlanabilir. Bu durumlarda makalelerin biribirleri</a:t>
            </a:r>
            <a:r>
              <a:rPr lang="tr-TR" sz="2400" dirty="0"/>
              <a:t> </a:t>
            </a:r>
            <a:r>
              <a:rPr lang="nn-NO" sz="2400" dirty="0"/>
              <a:t>ile bağlantısı makale içinde ve kaynaklarda mutlaka</a:t>
            </a:r>
            <a:r>
              <a:rPr lang="tr-TR" sz="2400" dirty="0"/>
              <a:t> </a:t>
            </a:r>
            <a:r>
              <a:rPr lang="en-US" sz="2400" dirty="0"/>
              <a:t>belirtilmelidir.</a:t>
            </a:r>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6" name="Metin kutusu 5"/>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Dilimleme</a:t>
            </a:r>
            <a:endParaRPr lang="en-US" sz="3600" u="sng" dirty="0">
              <a:solidFill>
                <a:schemeClr val="accent4">
                  <a:lumMod val="75000"/>
                </a:schemeClr>
              </a:solidFill>
            </a:endParaRPr>
          </a:p>
        </p:txBody>
      </p:sp>
    </p:spTree>
    <p:extLst>
      <p:ext uri="{BB962C8B-B14F-4D97-AF65-F5344CB8AC3E}">
        <p14:creationId xmlns:p14="http://schemas.microsoft.com/office/powerpoint/2010/main" val="494824281"/>
      </p:ext>
    </p:extLst>
  </p:cSld>
  <p:clrMapOvr>
    <a:masterClrMapping/>
  </p:clrMapOvr>
  <p:transition>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228165"/>
            <a:ext cx="8915400" cy="3777622"/>
          </a:xfrm>
        </p:spPr>
        <p:txBody>
          <a:bodyPr>
            <a:normAutofit/>
          </a:bodyPr>
          <a:lstStyle/>
          <a:p>
            <a:r>
              <a:rPr lang="en-US" sz="2400" dirty="0" smtClean="0"/>
              <a:t>Örneğin</a:t>
            </a:r>
            <a:r>
              <a:rPr lang="en-US" sz="2400" dirty="0"/>
              <a:t>, aynı hasta</a:t>
            </a:r>
            <a:r>
              <a:rPr lang="tr-TR" sz="2400" dirty="0"/>
              <a:t> </a:t>
            </a:r>
            <a:r>
              <a:rPr lang="en-US" sz="2400" dirty="0"/>
              <a:t>grubunda yapılan birden fazla ölçüm, tek bir makalede verilecekken,</a:t>
            </a:r>
            <a:r>
              <a:rPr lang="tr-TR" sz="2400" dirty="0"/>
              <a:t> </a:t>
            </a:r>
            <a:r>
              <a:rPr lang="en-US" sz="2400" dirty="0"/>
              <a:t>herbiri ayrı ayrı makale biçimine dönüştürülerek aynı</a:t>
            </a:r>
            <a:r>
              <a:rPr lang="tr-TR" sz="2400" dirty="0"/>
              <a:t> </a:t>
            </a:r>
            <a:r>
              <a:rPr lang="en-US" sz="2400" dirty="0"/>
              <a:t>veya farklı dergilere gönderilmektedir.</a:t>
            </a:r>
          </a:p>
          <a:p>
            <a:endParaRPr lang="en-US" sz="24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6" name="Metin kutusu 5"/>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Dilimleme</a:t>
            </a:r>
            <a:endParaRPr lang="en-US" sz="3600" u="sng" dirty="0">
              <a:solidFill>
                <a:schemeClr val="accent4">
                  <a:lumMod val="75000"/>
                </a:schemeClr>
              </a:solidFill>
            </a:endParaRPr>
          </a:p>
        </p:txBody>
      </p:sp>
    </p:spTree>
    <p:extLst>
      <p:ext uri="{BB962C8B-B14F-4D97-AF65-F5344CB8AC3E}">
        <p14:creationId xmlns:p14="http://schemas.microsoft.com/office/powerpoint/2010/main" val="2094934198"/>
      </p:ext>
    </p:extLst>
  </p:cSld>
  <p:clrMapOvr>
    <a:masterClrMapping/>
  </p:clrMapOvr>
  <p:transition>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1068" y="2228165"/>
            <a:ext cx="8915400" cy="3777622"/>
          </a:xfrm>
        </p:spPr>
        <p:txBody>
          <a:bodyPr>
            <a:normAutofit/>
          </a:bodyPr>
          <a:lstStyle/>
          <a:p>
            <a:r>
              <a:rPr lang="tr-TR" sz="2400" dirty="0" smtClean="0"/>
              <a:t>Aktif </a:t>
            </a:r>
            <a:r>
              <a:rPr lang="tr-TR" sz="2400" dirty="0"/>
              <a:t>katkısı olmayan kişileri yazarlar arasına dâhil etmek veya olan kişileri dâhil etmemek, yazar sıralamasını gerekçesiz ve uygun olmayan bir biçimde değiştirmek, aktif katkısı olanların isimlerini sonraki baskılarda eserden çıkartmak, aktif katkısı olmadığı halde nüfuzunu kullanarak ismini yazarlar arasına dâhil </a:t>
            </a:r>
            <a:r>
              <a:rPr lang="tr-TR" sz="2400" dirty="0" smtClean="0"/>
              <a:t>ettirmek</a:t>
            </a:r>
            <a:r>
              <a:rPr lang="tr-TR" sz="2400" dirty="0"/>
              <a:t>.</a:t>
            </a:r>
            <a:endParaRPr lang="en-US" sz="2400"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Haksız Yazarlık</a:t>
            </a:r>
            <a:endParaRPr lang="en-US" sz="3600" u="sng" dirty="0">
              <a:solidFill>
                <a:schemeClr val="accent4">
                  <a:lumMod val="75000"/>
                </a:schemeClr>
              </a:solidFill>
            </a:endParaRPr>
          </a:p>
        </p:txBody>
      </p:sp>
    </p:spTree>
    <p:extLst>
      <p:ext uri="{BB962C8B-B14F-4D97-AF65-F5344CB8AC3E}">
        <p14:creationId xmlns:p14="http://schemas.microsoft.com/office/powerpoint/2010/main" val="1039376459"/>
      </p:ext>
    </p:extLst>
  </p:cSld>
  <p:clrMapOvr>
    <a:masterClrMapping/>
  </p:clrMapOvr>
  <p:transition>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1068" y="2228164"/>
            <a:ext cx="8915400" cy="4629835"/>
          </a:xfrm>
        </p:spPr>
        <p:txBody>
          <a:bodyPr>
            <a:normAutofit fontScale="77500" lnSpcReduction="20000"/>
          </a:bodyPr>
          <a:lstStyle/>
          <a:p>
            <a:r>
              <a:rPr lang="en-US" sz="2400" dirty="0" smtClean="0"/>
              <a:t>Armağan-konuk </a:t>
            </a:r>
            <a:r>
              <a:rPr lang="en-US" sz="2400" dirty="0"/>
              <a:t>yazarlık, hayali-gölge yazarlık, onursal yazarlık gibi isimlerle anılmaktadır Çalışmada hiçbir katkısı olmayan bu kişiler genellikle </a:t>
            </a:r>
            <a:r>
              <a:rPr lang="en-US" sz="2400" dirty="0" smtClean="0"/>
              <a:t>en </a:t>
            </a:r>
            <a:r>
              <a:rPr lang="en-US" sz="2400" dirty="0"/>
              <a:t>kıdemli öğretim üyedendir </a:t>
            </a:r>
            <a:endParaRPr lang="tr-TR" sz="2400" dirty="0" smtClean="0"/>
          </a:p>
          <a:p>
            <a:r>
              <a:rPr lang="en-US" sz="2400" dirty="0" smtClean="0"/>
              <a:t>Haberi </a:t>
            </a:r>
            <a:r>
              <a:rPr lang="en-US" sz="2400" dirty="0"/>
              <a:t>olmaksızın yazar listesine alınanlarda vardır. Bu yazar listesini zenginleştirmek, yayına ağırlık kazandırmak, yazının yayınlanmasını sağlamak amacıyla yapılmaktadır. Ancak son yıllarda tüm yazarların imzalı beyanları alındığından bu durum ciddi olarak önlenmiştir</a:t>
            </a:r>
          </a:p>
          <a:p>
            <a:r>
              <a:rPr lang="en-US" sz="2400" dirty="0"/>
              <a:t>Ayrıca çalışmaya katkısı olduğu halde yazarlar arasında yer almayan, saklanan yazarlar </a:t>
            </a:r>
            <a:r>
              <a:rPr lang="en-US" sz="2400" dirty="0" smtClean="0"/>
              <a:t>vardır</a:t>
            </a:r>
            <a:r>
              <a:rPr lang="tr-TR" sz="2400" dirty="0" smtClean="0"/>
              <a:t>.</a:t>
            </a:r>
          </a:p>
          <a:p>
            <a:r>
              <a:rPr lang="en-US" sz="2400" dirty="0" smtClean="0"/>
              <a:t>Yayınlarda </a:t>
            </a:r>
            <a:r>
              <a:rPr lang="en-US" sz="2400" dirty="0"/>
              <a:t>yazarlık hakları kuralları gözetilmelidir. Yazarlık hakkı; araştırmanın ve yayının tüm aşamalarında görev ve sorumluluk almak anlamına gelir. </a:t>
            </a:r>
          </a:p>
          <a:p>
            <a:r>
              <a:rPr lang="en-US" sz="2400" dirty="0"/>
              <a:t>Yazar sıralamasında, esas olarak bilimsel katkı derecesinin belirlendiği bir düzen vardır. Tüm yazarlar yayının içeriği konusunda sorumluluk aldıklarını kabul ederler. Yazarlar çalışmanın kazandığı başarı ve ödüllerde </a:t>
            </a:r>
            <a:r>
              <a:rPr lang="en-US" sz="2400" dirty="0" err="1" smtClean="0"/>
              <a:t>onurlandık</a:t>
            </a:r>
            <a:r>
              <a:rPr lang="tr-TR" sz="2400" dirty="0" smtClean="0"/>
              <a:t>l</a:t>
            </a:r>
            <a:r>
              <a:rPr lang="en-US" sz="2400" dirty="0" smtClean="0"/>
              <a:t>arı </a:t>
            </a:r>
            <a:r>
              <a:rPr lang="en-US" sz="2400" dirty="0"/>
              <a:t>kadar etik yanıltmalarda da sorumludurlar.</a:t>
            </a:r>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Haksız Yazarlık</a:t>
            </a:r>
            <a:endParaRPr lang="en-US" sz="3600" u="sng" dirty="0">
              <a:solidFill>
                <a:schemeClr val="accent4">
                  <a:lumMod val="75000"/>
                </a:schemeClr>
              </a:solidFill>
            </a:endParaRPr>
          </a:p>
        </p:txBody>
      </p:sp>
    </p:spTree>
    <p:extLst>
      <p:ext uri="{BB962C8B-B14F-4D97-AF65-F5344CB8AC3E}">
        <p14:creationId xmlns:p14="http://schemas.microsoft.com/office/powerpoint/2010/main" val="2453357741"/>
      </p:ext>
    </p:extLst>
  </p:cSld>
  <p:clrMapOvr>
    <a:masterClrMapping/>
  </p:clrMapOvr>
  <p:transition>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1068" y="2228165"/>
            <a:ext cx="8915400" cy="3777622"/>
          </a:xfrm>
        </p:spPr>
        <p:txBody>
          <a:bodyPr>
            <a:normAutofit/>
          </a:bodyPr>
          <a:lstStyle/>
          <a:p>
            <a:pPr marL="0" indent="0">
              <a:buNone/>
            </a:pPr>
            <a:r>
              <a:rPr lang="tr-TR" dirty="0"/>
              <a:t>	</a:t>
            </a:r>
            <a:r>
              <a:rPr lang="en-US" sz="2000" dirty="0" smtClean="0"/>
              <a:t>Yazarlık </a:t>
            </a:r>
            <a:r>
              <a:rPr lang="en-US" sz="2000" dirty="0"/>
              <a:t>hakkı için </a:t>
            </a:r>
            <a:r>
              <a:rPr lang="tr-TR" sz="2000" dirty="0" smtClean="0"/>
              <a:t>aşağıda verilen </a:t>
            </a:r>
            <a:r>
              <a:rPr lang="en-US" sz="2000" dirty="0" smtClean="0"/>
              <a:t>dört </a:t>
            </a:r>
            <a:r>
              <a:rPr lang="en-US" sz="2000" dirty="0"/>
              <a:t>koşulun hepsinin yerine getirilmesi </a:t>
            </a:r>
            <a:r>
              <a:rPr lang="tr-TR" sz="2000" dirty="0" smtClean="0"/>
              <a:t>	</a:t>
            </a:r>
            <a:r>
              <a:rPr lang="en-US" sz="2000" dirty="0" smtClean="0"/>
              <a:t>gerekir</a:t>
            </a:r>
            <a:r>
              <a:rPr lang="tr-TR" sz="2000" dirty="0" smtClean="0"/>
              <a:t>:</a:t>
            </a:r>
            <a:r>
              <a:rPr lang="en-US" sz="2000" dirty="0" smtClean="0"/>
              <a:t> </a:t>
            </a:r>
            <a:endParaRPr lang="tr-TR" sz="2000" dirty="0" smtClean="0"/>
          </a:p>
          <a:p>
            <a:r>
              <a:rPr lang="en-US" sz="2000" dirty="0" smtClean="0"/>
              <a:t>Araştırma </a:t>
            </a:r>
            <a:r>
              <a:rPr lang="en-US" sz="2000" dirty="0"/>
              <a:t>düşüncesine ve planına ya da veri toplamaya ve verilerin analizi veya yorumlanmasına önemli katkılar yapmak</a:t>
            </a:r>
            <a:r>
              <a:rPr lang="en-US" sz="2000" dirty="0" smtClean="0"/>
              <a:t>,</a:t>
            </a:r>
            <a:endParaRPr lang="en-US" sz="2000" dirty="0"/>
          </a:p>
          <a:p>
            <a:r>
              <a:rPr lang="en-US" sz="2000" dirty="0" smtClean="0"/>
              <a:t>Makale </a:t>
            </a:r>
            <a:r>
              <a:rPr lang="en-US" sz="2000" dirty="0"/>
              <a:t>taslağının çıkartılmasında ya da önemli entelektüel içerik için kritik düzenlemeler </a:t>
            </a:r>
            <a:r>
              <a:rPr lang="en-US" sz="2000" dirty="0" smtClean="0"/>
              <a:t>yapmak</a:t>
            </a:r>
            <a:r>
              <a:rPr lang="tr-TR" sz="2000" dirty="0"/>
              <a:t>,</a:t>
            </a:r>
            <a:endParaRPr lang="tr-TR" sz="2000" dirty="0" smtClean="0"/>
          </a:p>
          <a:p>
            <a:r>
              <a:rPr lang="en-US" sz="2000" dirty="0" smtClean="0"/>
              <a:t>Yazının </a:t>
            </a:r>
            <a:r>
              <a:rPr lang="en-US" sz="2000" dirty="0"/>
              <a:t>yayınlanacak son haline onay </a:t>
            </a:r>
            <a:r>
              <a:rPr lang="en-US" sz="2000" dirty="0" smtClean="0"/>
              <a:t>vermek</a:t>
            </a:r>
            <a:r>
              <a:rPr lang="tr-TR" sz="2000" dirty="0"/>
              <a:t>,</a:t>
            </a:r>
            <a:endParaRPr lang="en-US" sz="2000" dirty="0"/>
          </a:p>
          <a:p>
            <a:r>
              <a:rPr lang="en-US" sz="2000" dirty="0" smtClean="0"/>
              <a:t>Çalışmanın </a:t>
            </a:r>
            <a:r>
              <a:rPr lang="en-US" sz="2000" dirty="0"/>
              <a:t>herhangi bir bölümünün doğruluğu veya bütünlüğü ile ilgili soruların uygun biçimde soruşturulması ve çözülmesi için çalışmanın tüm yönlerinden sorumlu olmak. </a:t>
            </a:r>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Yayın Etiğine Aykırı Eylemler</a:t>
            </a:r>
            <a:endParaRPr lang="en-US" sz="4400" dirty="0">
              <a:solidFill>
                <a:schemeClr val="accent1"/>
              </a:solidFill>
            </a:endParaRPr>
          </a:p>
        </p:txBody>
      </p:sp>
      <p:sp>
        <p:nvSpPr>
          <p:cNvPr id="5" name="Metin kutusu 4"/>
          <p:cNvSpPr txBox="1"/>
          <p:nvPr/>
        </p:nvSpPr>
        <p:spPr>
          <a:xfrm>
            <a:off x="2589212" y="1581834"/>
            <a:ext cx="4899696" cy="646331"/>
          </a:xfrm>
          <a:prstGeom prst="rect">
            <a:avLst/>
          </a:prstGeom>
          <a:noFill/>
        </p:spPr>
        <p:txBody>
          <a:bodyPr wrap="square" rtlCol="0">
            <a:spAutoFit/>
          </a:bodyPr>
          <a:lstStyle/>
          <a:p>
            <a:r>
              <a:rPr lang="tr-TR" sz="3600" u="sng" dirty="0" smtClean="0">
                <a:solidFill>
                  <a:schemeClr val="accent4">
                    <a:lumMod val="75000"/>
                  </a:schemeClr>
                </a:solidFill>
              </a:rPr>
              <a:t>Haksız Yazarlık</a:t>
            </a:r>
            <a:endParaRPr lang="en-US" sz="3600" u="sng" dirty="0">
              <a:solidFill>
                <a:schemeClr val="accent4">
                  <a:lumMod val="75000"/>
                </a:schemeClr>
              </a:solidFill>
            </a:endParaRPr>
          </a:p>
        </p:txBody>
      </p:sp>
    </p:spTree>
    <p:extLst>
      <p:ext uri="{BB962C8B-B14F-4D97-AF65-F5344CB8AC3E}">
        <p14:creationId xmlns:p14="http://schemas.microsoft.com/office/powerpoint/2010/main" val="2253366431"/>
      </p:ext>
    </p:extLst>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sz="2400" dirty="0" smtClean="0"/>
              <a:t>Destek </a:t>
            </a:r>
            <a:r>
              <a:rPr lang="tr-TR" sz="2400" dirty="0"/>
              <a:t>alınarak yürütülen araştırmalar sonucu yapılan yayınlarda destek veren kişi, kurum veya kuruluşlar ile bunların katkılarını belirtmemek,</a:t>
            </a:r>
          </a:p>
          <a:p>
            <a:pPr algn="just"/>
            <a:r>
              <a:rPr lang="tr-TR" sz="2400" dirty="0" smtClean="0"/>
              <a:t>Henüz </a:t>
            </a:r>
            <a:r>
              <a:rPr lang="tr-TR" sz="2400" dirty="0"/>
              <a:t>sunulmamış veya savunularak kabul edilmemiş tez veya çalışmaları, sahibinin izni olmadan kaynak olarak kullanmak, </a:t>
            </a:r>
          </a:p>
          <a:p>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Diğer Etik İhlal Türleri</a:t>
            </a:r>
            <a:endParaRPr lang="en-US" sz="4400" dirty="0">
              <a:solidFill>
                <a:schemeClr val="accent1"/>
              </a:solidFill>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5855" y="4612157"/>
            <a:ext cx="3992610" cy="2245843"/>
          </a:xfrm>
          <a:prstGeom prst="rect">
            <a:avLst/>
          </a:prstGeom>
        </p:spPr>
      </p:pic>
    </p:spTree>
    <p:extLst>
      <p:ext uri="{BB962C8B-B14F-4D97-AF65-F5344CB8AC3E}">
        <p14:creationId xmlns:p14="http://schemas.microsoft.com/office/powerpoint/2010/main" val="4293161905"/>
      </p:ext>
    </p:extLst>
  </p:cSld>
  <p:clrMapOvr>
    <a:masterClrMapping/>
  </p:clrMapOvr>
  <p:transition>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sz="2400" dirty="0" smtClean="0"/>
              <a:t>İnsan </a:t>
            </a:r>
            <a:r>
              <a:rPr lang="tr-TR" sz="2400" dirty="0"/>
              <a:t>ve hayvanlar üzerinde yapılan araştırmalarda etik kurallara uymamak, yayınlarında hasta haklarına saygı göstermemek, </a:t>
            </a:r>
          </a:p>
          <a:p>
            <a:pPr algn="just"/>
            <a:r>
              <a:rPr lang="tr-TR" sz="2400" dirty="0" smtClean="0"/>
              <a:t>İncelemek </a:t>
            </a:r>
            <a:r>
              <a:rPr lang="tr-TR" sz="2400" dirty="0"/>
              <a:t>üzere görevlendirildiği bir eserde yer alan bilgileri eser sahibinin açık izni olmaksızın yayımlanmadan önce başkalarıyla paylaşmak, </a:t>
            </a:r>
          </a:p>
          <a:p>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Diğer Etik İhlal Türleri</a:t>
            </a:r>
            <a:endParaRPr lang="en-US" sz="4400" dirty="0">
              <a:solidFill>
                <a:schemeClr val="accent1"/>
              </a:solidFill>
            </a:endParaRPr>
          </a:p>
        </p:txBody>
      </p:sp>
    </p:spTree>
    <p:extLst>
      <p:ext uri="{BB962C8B-B14F-4D97-AF65-F5344CB8AC3E}">
        <p14:creationId xmlns:p14="http://schemas.microsoft.com/office/powerpoint/2010/main" val="918044590"/>
      </p:ext>
    </p:extLst>
  </p:cSld>
  <p:clrMapOvr>
    <a:masterClrMapping/>
  </p:clrMapOvr>
  <p:transition>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sz="2400" dirty="0" smtClean="0"/>
              <a:t>Bilimsel </a:t>
            </a:r>
            <a:r>
              <a:rPr lang="tr-TR" sz="2400" dirty="0"/>
              <a:t>bir çalışma kapsamında yapılan anket ve tutum araştırmalarında katılımcıların açık rızasını almadan ya da araştırma bir kurumda yapılacaksa ayrıca kurumun iznini almadan elde edilen verileri yayımlamak, </a:t>
            </a:r>
          </a:p>
          <a:p>
            <a:pPr algn="just"/>
            <a:r>
              <a:rPr lang="tr-TR" sz="2400" dirty="0" smtClean="0"/>
              <a:t>Evrensel </a:t>
            </a:r>
            <a:r>
              <a:rPr lang="tr-TR" sz="2400" dirty="0"/>
              <a:t>olarak tanınan bilim kuramları, bilim alanlarının temel bilgileri, matematik teoremleri ve ispatları gibi önermeler dışında hiçbir çalışmanın tümü veya bir bölümü, izin alınmadan ve asıl kaynak gösterilmeden çeviri veya özgün şekliyle yayımlanamaz.</a:t>
            </a:r>
          </a:p>
          <a:p>
            <a:endParaRPr lang="en-US" dirty="0"/>
          </a:p>
        </p:txBody>
      </p:sp>
      <p:sp>
        <p:nvSpPr>
          <p:cNvPr id="4" name="Unvan 1"/>
          <p:cNvSpPr>
            <a:spLocks noGrp="1"/>
          </p:cNvSpPr>
          <p:nvPr>
            <p:ph type="title"/>
          </p:nvPr>
        </p:nvSpPr>
        <p:spPr>
          <a:xfrm>
            <a:off x="2592925" y="624110"/>
            <a:ext cx="8911687" cy="1280890"/>
          </a:xfrm>
        </p:spPr>
        <p:txBody>
          <a:bodyPr>
            <a:normAutofit/>
          </a:bodyPr>
          <a:lstStyle/>
          <a:p>
            <a:r>
              <a:rPr lang="tr-TR" sz="4400" dirty="0" smtClean="0">
                <a:solidFill>
                  <a:schemeClr val="accent1"/>
                </a:solidFill>
              </a:rPr>
              <a:t>Diğer Etik İhlal Türleri</a:t>
            </a:r>
            <a:endParaRPr lang="en-US" sz="4400" dirty="0">
              <a:solidFill>
                <a:schemeClr val="accent1"/>
              </a:solidFill>
            </a:endParaRPr>
          </a:p>
        </p:txBody>
      </p:sp>
    </p:spTree>
    <p:extLst>
      <p:ext uri="{BB962C8B-B14F-4D97-AF65-F5344CB8AC3E}">
        <p14:creationId xmlns:p14="http://schemas.microsoft.com/office/powerpoint/2010/main" val="3868534068"/>
      </p:ext>
    </p:extLst>
  </p:cSld>
  <p:clrMapOvr>
    <a:masterClrMapping/>
  </p:clrMapOvr>
  <p:transition>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Diğer Etik İhlal Türleri</a:t>
            </a:r>
            <a:endParaRPr lang="tr-TR" sz="4400" dirty="0"/>
          </a:p>
        </p:txBody>
      </p:sp>
      <p:sp>
        <p:nvSpPr>
          <p:cNvPr id="3" name="İçerik Yer Tutucusu 2"/>
          <p:cNvSpPr>
            <a:spLocks noGrp="1"/>
          </p:cNvSpPr>
          <p:nvPr>
            <p:ph idx="1"/>
          </p:nvPr>
        </p:nvSpPr>
        <p:spPr/>
        <p:txBody>
          <a:bodyPr/>
          <a:lstStyle/>
          <a:p>
            <a:pPr algn="just"/>
            <a:r>
              <a:rPr lang="tr-TR" sz="2400" dirty="0"/>
              <a:t>Başkalarının Çalışmalarını Tekrarlama; Kayda değer yeni bir katkı yapmadan başkalarının önceki çalışmalarını teker teker veya birlikte dikkate alarak, bu durumu belirtmeden, yeni bir çalışmaymış gibi sunma, bu tür ihlalin tipik örneğidir.</a:t>
            </a:r>
          </a:p>
          <a:p>
            <a:endParaRPr lang="tr-TR" dirty="0"/>
          </a:p>
        </p:txBody>
      </p:sp>
    </p:spTree>
    <p:extLst>
      <p:ext uri="{BB962C8B-B14F-4D97-AF65-F5344CB8AC3E}">
        <p14:creationId xmlns:p14="http://schemas.microsoft.com/office/powerpoint/2010/main" val="1945758542"/>
      </p:ext>
    </p:extLst>
  </p:cSld>
  <p:clrMapOvr>
    <a:masterClrMapping/>
  </p:clrMapOvr>
  <p:transition>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Diğer Etik İhlal Türleri</a:t>
            </a:r>
            <a:endParaRPr lang="tr-TR" sz="4400" dirty="0"/>
          </a:p>
        </p:txBody>
      </p:sp>
      <p:sp>
        <p:nvSpPr>
          <p:cNvPr id="3" name="İçerik Yer Tutucusu 2"/>
          <p:cNvSpPr>
            <a:spLocks noGrp="1"/>
          </p:cNvSpPr>
          <p:nvPr>
            <p:ph idx="1"/>
          </p:nvPr>
        </p:nvSpPr>
        <p:spPr/>
        <p:txBody>
          <a:bodyPr/>
          <a:lstStyle/>
          <a:p>
            <a:pPr algn="just"/>
            <a:r>
              <a:rPr lang="tr-TR" sz="2400" dirty="0"/>
              <a:t>Örneğin, kişi üç yüz sayfalık doktora tezinde, literatürü derleme ve özet şeklinde mevcut başka yayınlardan oluşturmuş ve uygulama olarak da yine literatürdeki bir modeli yeni verilerle çözümlemiştir. Bu durumda, bu kişinin doktor unvanı ve doktora tezi ne </a:t>
            </a:r>
            <a:r>
              <a:rPr lang="tr-TR" sz="2400" dirty="0" smtClean="0"/>
              <a:t>olacaktır?  </a:t>
            </a:r>
            <a:r>
              <a:rPr lang="tr-TR" sz="2400" dirty="0"/>
              <a:t>Eğer,  kişinin model uygulaması dışındaki çalışma tek başına doktor unvanını hak ettirecek bir nitelik ve nicelikte değilse, bu takdirde, kişi unvanını </a:t>
            </a:r>
            <a:r>
              <a:rPr lang="tr-TR" sz="2400" dirty="0" smtClean="0"/>
              <a:t>kaybedebilir.</a:t>
            </a:r>
            <a:endParaRPr lang="tr-TR" sz="2400" dirty="0"/>
          </a:p>
          <a:p>
            <a:endParaRPr lang="tr-TR" dirty="0"/>
          </a:p>
        </p:txBody>
      </p:sp>
    </p:spTree>
    <p:extLst>
      <p:ext uri="{BB962C8B-B14F-4D97-AF65-F5344CB8AC3E}">
        <p14:creationId xmlns:p14="http://schemas.microsoft.com/office/powerpoint/2010/main" val="4050442013"/>
      </p:ext>
    </p:extLst>
  </p:cSld>
  <p:clrMapOvr>
    <a:masterClrMapping/>
  </p:clrMapOvr>
  <p:transition>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Diğer Etik İhlal Türleri</a:t>
            </a:r>
            <a:endParaRPr lang="tr-TR" sz="4400" dirty="0"/>
          </a:p>
        </p:txBody>
      </p:sp>
      <p:sp>
        <p:nvSpPr>
          <p:cNvPr id="3" name="İçerik Yer Tutucusu 2"/>
          <p:cNvSpPr>
            <a:spLocks noGrp="1"/>
          </p:cNvSpPr>
          <p:nvPr>
            <p:ph idx="1"/>
          </p:nvPr>
        </p:nvSpPr>
        <p:spPr/>
        <p:txBody>
          <a:bodyPr/>
          <a:lstStyle/>
          <a:p>
            <a:pPr algn="just"/>
            <a:r>
              <a:rPr lang="tr-TR" sz="2400" dirty="0"/>
              <a:t>İzinsiz Kullanım; Bu ihlal türü için aşağıdaki örnekler en fazla karşılaşılanlardır: Uygun </a:t>
            </a:r>
            <a:r>
              <a:rPr lang="tr-TR" sz="2400" dirty="0" smtClean="0"/>
              <a:t>şekilde </a:t>
            </a:r>
            <a:r>
              <a:rPr lang="tr-TR" sz="2400" dirty="0"/>
              <a:t>atıfta bulunmama veya özensiz atıfta bulunma; başkasının atfını, referansını veya dipnotunu kendisi ulaşmış veya kendisininmiş gibi kullanma; izinsiz veri kullanma; izinsiz veri/bulgu açıklama; gizlilik kuralına uymama.</a:t>
            </a:r>
          </a:p>
          <a:p>
            <a:endParaRPr lang="tr-TR" dirty="0"/>
          </a:p>
        </p:txBody>
      </p:sp>
    </p:spTree>
    <p:extLst>
      <p:ext uri="{BB962C8B-B14F-4D97-AF65-F5344CB8AC3E}">
        <p14:creationId xmlns:p14="http://schemas.microsoft.com/office/powerpoint/2010/main" val="4041317501"/>
      </p:ext>
    </p:extLst>
  </p:cSld>
  <p:clrMapOvr>
    <a:masterClrMapping/>
  </p:clrMapOvr>
  <p:transition>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Diğer Etik İhlal Türleri</a:t>
            </a:r>
            <a:endParaRPr lang="tr-TR" sz="4400" dirty="0"/>
          </a:p>
        </p:txBody>
      </p:sp>
      <p:sp>
        <p:nvSpPr>
          <p:cNvPr id="3" name="İçerik Yer Tutucusu 2"/>
          <p:cNvSpPr>
            <a:spLocks noGrp="1"/>
          </p:cNvSpPr>
          <p:nvPr>
            <p:ph idx="1"/>
          </p:nvPr>
        </p:nvSpPr>
        <p:spPr/>
        <p:txBody>
          <a:bodyPr>
            <a:normAutofit lnSpcReduction="10000"/>
          </a:bodyPr>
          <a:lstStyle/>
          <a:p>
            <a:pPr algn="just"/>
            <a:r>
              <a:rPr lang="tr-TR" sz="2400" dirty="0"/>
              <a:t>Telif Hakkı İhlâli; Bu ihlal türü, eser veya çalışma sahibinin kimliği belirtildiği halde,  izinsiz kullanım söz konusu olduğu için, intihalden farklı bir ihlali ifade etmektedir. Bu ihlal türü bakımından yargıya taşınmış birçok olay vardır. Bu ihlal türünde, telif hakları ihlali söz konusu olduğu için fikir ve sanat eserlerinin korunmasına yönelik mevzuat da devreye girmekte ve konu genelde yargıya intikal etmektedir. Bir yayının alıntı olarak kabul edilebilecek makul oranı aşacak şekilde sahibinden izinsiz olarak kullanılması,  alıntı yapılması veya yayınlanması telif hakkı ihlali olarak kabul edilir.</a:t>
            </a:r>
          </a:p>
          <a:p>
            <a:endParaRPr lang="tr-TR" dirty="0"/>
          </a:p>
        </p:txBody>
      </p:sp>
    </p:spTree>
    <p:extLst>
      <p:ext uri="{BB962C8B-B14F-4D97-AF65-F5344CB8AC3E}">
        <p14:creationId xmlns:p14="http://schemas.microsoft.com/office/powerpoint/2010/main" val="35154083"/>
      </p:ext>
    </p:extLst>
  </p:cSld>
  <p:clrMapOvr>
    <a:masterClrMapping/>
  </p:clrMapOvr>
  <p:transition>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Diğer Etik İhlal Türleri</a:t>
            </a:r>
            <a:endParaRPr lang="tr-TR" sz="4400" dirty="0"/>
          </a:p>
        </p:txBody>
      </p:sp>
      <p:sp>
        <p:nvSpPr>
          <p:cNvPr id="3" name="İçerik Yer Tutucusu 2"/>
          <p:cNvSpPr>
            <a:spLocks noGrp="1"/>
          </p:cNvSpPr>
          <p:nvPr>
            <p:ph idx="1"/>
          </p:nvPr>
        </p:nvSpPr>
        <p:spPr/>
        <p:txBody>
          <a:bodyPr/>
          <a:lstStyle/>
          <a:p>
            <a:pPr algn="just"/>
            <a:r>
              <a:rPr lang="tr-TR" sz="2400" dirty="0"/>
              <a:t>Yayın Etiğine Aykırılık; Bir yayını birden fazla yere gönderme veya makul olmayan gerekçelerle geri çekme,  yayın etiği ihlali olarak değerlendirilmektedir.</a:t>
            </a:r>
          </a:p>
          <a:p>
            <a:endParaRPr lang="tr-TR" dirty="0"/>
          </a:p>
        </p:txBody>
      </p:sp>
    </p:spTree>
    <p:extLst>
      <p:ext uri="{BB962C8B-B14F-4D97-AF65-F5344CB8AC3E}">
        <p14:creationId xmlns:p14="http://schemas.microsoft.com/office/powerpoint/2010/main" val="3534313155"/>
      </p:ext>
    </p:extLst>
  </p:cSld>
  <p:clrMapOvr>
    <a:masterClrMapping/>
  </p:clrMapOvr>
  <p:transition>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Diğer Etik İhlal Türleri</a:t>
            </a:r>
            <a:endParaRPr lang="tr-TR" sz="4400" dirty="0"/>
          </a:p>
        </p:txBody>
      </p:sp>
      <p:sp>
        <p:nvSpPr>
          <p:cNvPr id="3" name="İçerik Yer Tutucusu 2"/>
          <p:cNvSpPr>
            <a:spLocks noGrp="1"/>
          </p:cNvSpPr>
          <p:nvPr>
            <p:ph idx="1"/>
          </p:nvPr>
        </p:nvSpPr>
        <p:spPr/>
        <p:txBody>
          <a:bodyPr/>
          <a:lstStyle/>
          <a:p>
            <a:pPr algn="just"/>
            <a:r>
              <a:rPr lang="tr-TR" sz="2400" dirty="0"/>
              <a:t>Standartlara Uymama; Bilimsel ölçütlere uygun şekilde atıfta bulunmama; kaynakları taraflı seçme; kaynakları eksik  (yetersiz) seçme;  yanlış veya eksik künye vererek kaynağın orijinaline erişimi imkânsız hale getirme; makul ölçüleri aşan alıntı yapma; alıntıları belli olacak şekilde işaretlememe.</a:t>
            </a:r>
          </a:p>
          <a:p>
            <a:endParaRPr lang="tr-TR" dirty="0"/>
          </a:p>
        </p:txBody>
      </p:sp>
    </p:spTree>
    <p:extLst>
      <p:ext uri="{BB962C8B-B14F-4D97-AF65-F5344CB8AC3E}">
        <p14:creationId xmlns:p14="http://schemas.microsoft.com/office/powerpoint/2010/main" val="3109217730"/>
      </p:ext>
    </p:extLst>
  </p:cSld>
  <p:clrMapOvr>
    <a:masterClrMapping/>
  </p:clrMapOvr>
  <p:transition>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2925" y="2911523"/>
            <a:ext cx="8915400" cy="3777622"/>
          </a:xfrm>
        </p:spPr>
        <p:txBody>
          <a:bodyPr/>
          <a:lstStyle/>
          <a:p>
            <a:pPr algn="just"/>
            <a:r>
              <a:rPr lang="tr-TR" sz="2400" dirty="0"/>
              <a:t>Bir başkasının özgün üslup ve ifadesinin aynen kullanmamak şartıyla, anonim bilgilerin, bilim alanlarının temel bilgilerinin, matematik teoremleri ve ispatları gibi önermelerin çalışmalarda kullanılması etik ihlal olarak değerlendirilemez.</a:t>
            </a:r>
          </a:p>
          <a:p>
            <a:endParaRPr lang="en-US" dirty="0"/>
          </a:p>
        </p:txBody>
      </p:sp>
      <p:sp>
        <p:nvSpPr>
          <p:cNvPr id="5"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Bilimsel Araştırma ve Yayın Etiğine Aykırı </a:t>
            </a:r>
            <a:r>
              <a:rPr lang="tr-TR" sz="4400" dirty="0" smtClean="0">
                <a:solidFill>
                  <a:schemeClr val="accent1"/>
                </a:solidFill>
              </a:rPr>
              <a:t>Olarak Değerlendirilemeyecek </a:t>
            </a:r>
            <a:r>
              <a:rPr lang="tr-TR" sz="4400" dirty="0">
                <a:solidFill>
                  <a:schemeClr val="accent1"/>
                </a:solidFill>
              </a:rPr>
              <a:t>Haller</a:t>
            </a:r>
            <a:endParaRPr lang="en-US" sz="4400" dirty="0">
              <a:solidFill>
                <a:schemeClr val="accent1"/>
              </a:solidFill>
            </a:endParaRPr>
          </a:p>
        </p:txBody>
      </p:sp>
    </p:spTree>
    <p:extLst>
      <p:ext uri="{BB962C8B-B14F-4D97-AF65-F5344CB8AC3E}">
        <p14:creationId xmlns:p14="http://schemas.microsoft.com/office/powerpoint/2010/main" val="451981827"/>
      </p:ext>
    </p:extLst>
  </p:cSld>
  <p:clrMapOvr>
    <a:masterClrMapping/>
  </p:clrMapOvr>
  <p:transition>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2925" y="2761397"/>
            <a:ext cx="8915400" cy="3777622"/>
          </a:xfrm>
        </p:spPr>
        <p:txBody>
          <a:bodyPr/>
          <a:lstStyle/>
          <a:p>
            <a:pPr algn="just"/>
            <a:r>
              <a:rPr lang="tr-TR" sz="2400" dirty="0"/>
              <a:t>Bilim yaşamında etik dışı davranışların ortaya çıkması her ne kadar istenmese de çeşitli nedenlerle etik dışı davranışlarla karşılaşılmaktadır. Bilgi üretimi gibi bir işte dürüstlüğe aykırı davranma ilk bakışta şaşırtıcı görülebilir. Son amacı doğruyu bulmak olan bir insanın doğruya ihanet etmesi kolay anlaşılır bir şey değildir. </a:t>
            </a:r>
          </a:p>
          <a:p>
            <a:endParaRPr lang="en-US" dirty="0"/>
          </a:p>
        </p:txBody>
      </p:sp>
      <p:sp>
        <p:nvSpPr>
          <p:cNvPr id="4"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Bilimsel Araştırmalarda ve Yayınlarda Etik Dışı Davranışlar ve Nedenleri</a:t>
            </a:r>
            <a:endParaRPr lang="en-US" sz="4400" dirty="0">
              <a:solidFill>
                <a:schemeClr val="accent1"/>
              </a:solidFill>
            </a:endParaRPr>
          </a:p>
        </p:txBody>
      </p:sp>
    </p:spTree>
    <p:extLst>
      <p:ext uri="{BB962C8B-B14F-4D97-AF65-F5344CB8AC3E}">
        <p14:creationId xmlns:p14="http://schemas.microsoft.com/office/powerpoint/2010/main" val="2623363557"/>
      </p:ext>
    </p:extLst>
  </p:cSld>
  <p:clrMapOvr>
    <a:masterClrMapping/>
  </p:clrMapOvr>
  <p:transition>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747749"/>
            <a:ext cx="8915400" cy="3777622"/>
          </a:xfrm>
        </p:spPr>
        <p:txBody>
          <a:bodyPr>
            <a:normAutofit/>
          </a:bodyPr>
          <a:lstStyle/>
          <a:p>
            <a:pPr algn="just"/>
            <a:r>
              <a:rPr lang="tr-TR" sz="2400" dirty="0"/>
              <a:t>Bilimsel yanıltma ve yalancılıkta kişisel hızlı yükselme hırsı, başkalarının kendisini olumlu ve başarılı tanımalarını isteme, kurumun veya bölümün baskısı, "fazla yayın=fazla prestij" duygusu, parasal kazanç hırsı ve nadiren psikiyatrik-kişisel bozuklukların etken rol oynadığı düşünülmektedir. </a:t>
            </a:r>
            <a:endParaRPr lang="en-US" sz="2400" dirty="0"/>
          </a:p>
        </p:txBody>
      </p:sp>
      <p:sp>
        <p:nvSpPr>
          <p:cNvPr id="4"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Bilimsel Araştırmalarda ve Yayınlarda Etik Dışı Davranışlar ve Nedenleri</a:t>
            </a:r>
            <a:endParaRPr lang="en-US" sz="4400" dirty="0">
              <a:solidFill>
                <a:schemeClr val="accent1"/>
              </a:solidFill>
            </a:endParaRP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7712" y="5029200"/>
            <a:ext cx="2438400" cy="1828800"/>
          </a:xfrm>
          <a:prstGeom prst="rect">
            <a:avLst/>
          </a:prstGeom>
        </p:spPr>
      </p:pic>
    </p:spTree>
    <p:extLst>
      <p:ext uri="{BB962C8B-B14F-4D97-AF65-F5344CB8AC3E}">
        <p14:creationId xmlns:p14="http://schemas.microsoft.com/office/powerpoint/2010/main" val="3061653601"/>
      </p:ext>
    </p:extLst>
  </p:cSld>
  <p:clrMapOvr>
    <a:masterClrMapping/>
  </p:clrMapOvr>
  <p:transition>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775045"/>
            <a:ext cx="8915400" cy="3777622"/>
          </a:xfrm>
        </p:spPr>
        <p:txBody>
          <a:bodyPr/>
          <a:lstStyle/>
          <a:p>
            <a:pPr marL="0" indent="0" algn="just">
              <a:buNone/>
            </a:pPr>
            <a:r>
              <a:rPr lang="tr-TR" sz="2400" dirty="0" smtClean="0"/>
              <a:t>	Bilimde </a:t>
            </a:r>
            <a:r>
              <a:rPr lang="tr-TR" sz="2400" dirty="0"/>
              <a:t>etik dışı davranışın nedenlerini aşağıdaki  </a:t>
            </a:r>
            <a:r>
              <a:rPr lang="tr-TR" sz="2400" dirty="0" smtClean="0"/>
              <a:t>     	maddelerde </a:t>
            </a:r>
            <a:r>
              <a:rPr lang="tr-TR" sz="2400" dirty="0"/>
              <a:t>toplanabilir</a:t>
            </a:r>
            <a:r>
              <a:rPr lang="tr-TR" sz="2400" dirty="0" smtClean="0"/>
              <a:t>;</a:t>
            </a:r>
          </a:p>
          <a:p>
            <a:pPr algn="just"/>
            <a:r>
              <a:rPr lang="tr-TR" sz="2400" dirty="0" smtClean="0"/>
              <a:t>Akademik </a:t>
            </a:r>
            <a:r>
              <a:rPr lang="tr-TR" sz="2400" dirty="0"/>
              <a:t>yaşamın başında bilimsel araştırma eğitiminin ve disiplinin verilmemesi, bilimsel araştırma etiğinin öğretilmemesi</a:t>
            </a:r>
          </a:p>
          <a:p>
            <a:pPr algn="just"/>
            <a:r>
              <a:rPr lang="tr-TR" sz="2400" dirty="0" smtClean="0"/>
              <a:t>Bilim </a:t>
            </a:r>
            <a:r>
              <a:rPr lang="tr-TR" sz="2400" dirty="0"/>
              <a:t>insanlarının yükselme ve diğer akademisyenler arasında kabul görme gibi duygularının aşırılığı</a:t>
            </a:r>
          </a:p>
          <a:p>
            <a:endParaRPr lang="en-US" dirty="0"/>
          </a:p>
        </p:txBody>
      </p:sp>
      <p:sp>
        <p:nvSpPr>
          <p:cNvPr id="4"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Bilimsel Araştırmalarda ve Yayınlarda Etik Dışı Davranışlar ve Nedenleri</a:t>
            </a:r>
            <a:endParaRPr lang="en-US" sz="4400" dirty="0">
              <a:solidFill>
                <a:schemeClr val="accent1"/>
              </a:solidFill>
            </a:endParaRPr>
          </a:p>
        </p:txBody>
      </p:sp>
    </p:spTree>
    <p:extLst>
      <p:ext uri="{BB962C8B-B14F-4D97-AF65-F5344CB8AC3E}">
        <p14:creationId xmlns:p14="http://schemas.microsoft.com/office/powerpoint/2010/main" val="3939648954"/>
      </p:ext>
    </p:extLst>
  </p:cSld>
  <p:clrMapOvr>
    <a:masterClrMapping/>
  </p:clrMapOvr>
  <p:transition>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706806"/>
            <a:ext cx="8915400" cy="3777622"/>
          </a:xfrm>
        </p:spPr>
        <p:txBody>
          <a:bodyPr/>
          <a:lstStyle/>
          <a:p>
            <a:pPr algn="just"/>
            <a:r>
              <a:rPr lang="tr-TR" sz="2400" dirty="0" smtClean="0"/>
              <a:t>Fazla </a:t>
            </a:r>
            <a:r>
              <a:rPr lang="tr-TR" sz="2400" dirty="0"/>
              <a:t>sayıda yayının bilimsel saygınlığı artırdığı gibi yanlış düşüncelere sahip olma. </a:t>
            </a:r>
            <a:endParaRPr lang="tr-TR" sz="2400" dirty="0" smtClean="0"/>
          </a:p>
          <a:p>
            <a:pPr algn="just"/>
            <a:r>
              <a:rPr lang="tr-TR" sz="2400" dirty="0" smtClean="0"/>
              <a:t>Parasal </a:t>
            </a:r>
            <a:r>
              <a:rPr lang="tr-TR" sz="2400" dirty="0"/>
              <a:t>destek alan araştırmacıların aldıkları maddi destekler ile hızla yayın yapmaya zorlanmaları bir diğer nedendir. Bu desteği kaybetmemek için araştırmacı, bilimde etik dışı kusurlu davranışa gidebilir.</a:t>
            </a:r>
          </a:p>
          <a:p>
            <a:endParaRPr lang="en-US" dirty="0"/>
          </a:p>
        </p:txBody>
      </p:sp>
      <p:sp>
        <p:nvSpPr>
          <p:cNvPr id="4"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Bilimsel Araştırmalarda ve Yayınlarda Etik Dışı Davranışlar ve Nedenleri</a:t>
            </a:r>
            <a:endParaRPr lang="en-US" sz="4400" dirty="0">
              <a:solidFill>
                <a:schemeClr val="accent1"/>
              </a:solidFill>
            </a:endParaRPr>
          </a:p>
        </p:txBody>
      </p:sp>
    </p:spTree>
    <p:extLst>
      <p:ext uri="{BB962C8B-B14F-4D97-AF65-F5344CB8AC3E}">
        <p14:creationId xmlns:p14="http://schemas.microsoft.com/office/powerpoint/2010/main" val="358255180"/>
      </p:ext>
    </p:extLst>
  </p:cSld>
  <p:clrMapOvr>
    <a:masterClrMapping/>
  </p:clrMapOvr>
  <p:transition>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4400" dirty="0">
                <a:solidFill>
                  <a:schemeClr val="accent1"/>
                </a:solidFill>
              </a:rPr>
              <a:t>Bilimsel Araştırmalarda ve Yayınlarda Etik Dışı Davranışlar ve Nedenleri</a:t>
            </a:r>
          </a:p>
        </p:txBody>
      </p:sp>
      <p:pic>
        <p:nvPicPr>
          <p:cNvPr id="4" name="İçerik Yer Tutucusu 3"/>
          <p:cNvPicPr>
            <a:picLocks noGrp="1"/>
          </p:cNvPicPr>
          <p:nvPr>
            <p:ph idx="1"/>
          </p:nvPr>
        </p:nvPicPr>
        <p:blipFill>
          <a:blip r:embed="rId2"/>
          <a:stretch>
            <a:fillRect/>
          </a:stretch>
        </p:blipFill>
        <p:spPr>
          <a:xfrm>
            <a:off x="2734574" y="2786331"/>
            <a:ext cx="7108166" cy="3683479"/>
          </a:xfrm>
          <a:prstGeom prst="rect">
            <a:avLst/>
          </a:prstGeom>
        </p:spPr>
      </p:pic>
    </p:spTree>
    <p:extLst>
      <p:ext uri="{BB962C8B-B14F-4D97-AF65-F5344CB8AC3E}">
        <p14:creationId xmlns:p14="http://schemas.microsoft.com/office/powerpoint/2010/main" val="3124887691"/>
      </p:ext>
    </p:extLst>
  </p:cSld>
  <p:clrMapOvr>
    <a:masterClrMapping/>
  </p:clrMapOvr>
  <p:transition>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Yayın Etiğinden Sorumlular</a:t>
            </a:r>
            <a:endParaRPr lang="tr-TR" sz="4400" dirty="0"/>
          </a:p>
        </p:txBody>
      </p:sp>
      <p:sp>
        <p:nvSpPr>
          <p:cNvPr id="3" name="İçerik Yer Tutucusu 2"/>
          <p:cNvSpPr>
            <a:spLocks noGrp="1"/>
          </p:cNvSpPr>
          <p:nvPr>
            <p:ph idx="1"/>
          </p:nvPr>
        </p:nvSpPr>
        <p:spPr>
          <a:xfrm>
            <a:off x="2589212" y="1905000"/>
            <a:ext cx="8915400" cy="3869062"/>
          </a:xfrm>
        </p:spPr>
        <p:txBody>
          <a:bodyPr/>
          <a:lstStyle/>
          <a:p>
            <a:pPr algn="just"/>
            <a:r>
              <a:rPr lang="tr-TR" sz="2400" dirty="0" smtClean="0"/>
              <a:t>Bir bilimsel yayının etik ilkelere uygunluğunda yalnızca araştırmacılar değil, bilim politikalarını yönlendirenler, çalışmayı destekleyenler ve yayının kamuoyuna ulaşmasına kadar geçen süreçte görev alan herkes sorumluluk sahibidir.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6037" y="4022411"/>
            <a:ext cx="6381750" cy="2667000"/>
          </a:xfrm>
          <a:prstGeom prst="rect">
            <a:avLst/>
          </a:prstGeom>
        </p:spPr>
      </p:pic>
    </p:spTree>
    <p:extLst>
      <p:ext uri="{BB962C8B-B14F-4D97-AF65-F5344CB8AC3E}">
        <p14:creationId xmlns:p14="http://schemas.microsoft.com/office/powerpoint/2010/main" val="677060095"/>
      </p:ext>
    </p:extLst>
  </p:cSld>
  <p:clrMapOvr>
    <a:masterClrMapping/>
  </p:clrMapOvr>
  <p:transition>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1905000"/>
            <a:ext cx="8915400" cy="3777622"/>
          </a:xfrm>
        </p:spPr>
        <p:txBody>
          <a:bodyPr/>
          <a:lstStyle/>
          <a:p>
            <a:r>
              <a:rPr lang="tr-TR" sz="2400" dirty="0"/>
              <a:t>Araştırmacılar (yazarlar)</a:t>
            </a:r>
          </a:p>
          <a:p>
            <a:r>
              <a:rPr lang="tr-TR" sz="2400" dirty="0"/>
              <a:t>Editörler</a:t>
            </a:r>
          </a:p>
          <a:p>
            <a:r>
              <a:rPr lang="tr-TR" sz="2400" dirty="0"/>
              <a:t>Yayın kurulları</a:t>
            </a:r>
          </a:p>
          <a:p>
            <a:r>
              <a:rPr lang="tr-TR" sz="2400" dirty="0"/>
              <a:t>Danışmanlar (hakemler)</a:t>
            </a:r>
          </a:p>
          <a:p>
            <a:r>
              <a:rPr lang="tr-TR" sz="2400" dirty="0"/>
              <a:t>Destekleyen kurumlar (kişiler)</a:t>
            </a:r>
          </a:p>
          <a:p>
            <a:r>
              <a:rPr lang="tr-TR" sz="2400" dirty="0"/>
              <a:t>Bilim politikalarını belirleyenler (yöneticiler) </a:t>
            </a:r>
          </a:p>
          <a:p>
            <a:r>
              <a:rPr lang="tr-TR" sz="2400" dirty="0" smtClean="0"/>
              <a:t>Okuyucular</a:t>
            </a:r>
            <a:endParaRPr lang="tr-TR" sz="2400" dirty="0"/>
          </a:p>
          <a:p>
            <a:endParaRPr lang="en-US" dirty="0"/>
          </a:p>
        </p:txBody>
      </p:sp>
      <p:sp>
        <p:nvSpPr>
          <p:cNvPr id="4"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Yayın </a:t>
            </a:r>
            <a:r>
              <a:rPr lang="tr-TR" sz="4400" dirty="0" smtClean="0">
                <a:solidFill>
                  <a:schemeClr val="accent1"/>
                </a:solidFill>
              </a:rPr>
              <a:t>Etiğinden Sorumlular</a:t>
            </a:r>
            <a:endParaRPr lang="en-US" sz="4400" dirty="0">
              <a:solidFill>
                <a:schemeClr val="accent1"/>
              </a:solidFill>
            </a:endParaRPr>
          </a:p>
        </p:txBody>
      </p:sp>
    </p:spTree>
    <p:extLst>
      <p:ext uri="{BB962C8B-B14F-4D97-AF65-F5344CB8AC3E}">
        <p14:creationId xmlns:p14="http://schemas.microsoft.com/office/powerpoint/2010/main" val="2599180655"/>
      </p:ext>
    </p:extLst>
  </p:cSld>
  <p:clrMapOvr>
    <a:masterClrMapping/>
  </p:clrMapOvr>
  <p:transition>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a:solidFill>
                  <a:schemeClr val="accent1"/>
                </a:solidFill>
              </a:rPr>
              <a:t>Yayın Etiğinden Sorumlular</a:t>
            </a:r>
            <a:endParaRPr lang="tr-TR" sz="4400" dirty="0"/>
          </a:p>
        </p:txBody>
      </p:sp>
      <p:sp>
        <p:nvSpPr>
          <p:cNvPr id="3" name="İçerik Yer Tutucusu 2"/>
          <p:cNvSpPr>
            <a:spLocks noGrp="1"/>
          </p:cNvSpPr>
          <p:nvPr>
            <p:ph idx="1"/>
          </p:nvPr>
        </p:nvSpPr>
        <p:spPr>
          <a:xfrm>
            <a:off x="2589212" y="1706880"/>
            <a:ext cx="8915400" cy="4204342"/>
          </a:xfrm>
        </p:spPr>
        <p:txBody>
          <a:bodyPr>
            <a:normAutofit/>
          </a:bodyPr>
          <a:lstStyle/>
          <a:p>
            <a:pPr algn="just"/>
            <a:r>
              <a:rPr lang="tr-TR" dirty="0"/>
              <a:t>Bilimsel yayınlarda editörlük ve hakemlik önemli sorumluluktur ve etik ilkelere uyulması vaz geçilmezdir. Editörler hakemlerin görüşlerini alarak gönderilen makalelerin yayınlamasına karar verirler. Bilimsel yayınlardaki etik dışılıklarda editöre büyük sorumluluk düşmektedir. Okuyucunun bir bilimsel yayında saptadığı etik yanıltmayı bildirmesi ve sonucu takip etmesi bilimsel dürüstlük gereğidir. Editör bu bildirimleri ciddiyetle incelerler (inceletir), sonuçları ilgiliyle ve etik dışılık doğrulanırsa kamuoyu ile paylaşır</a:t>
            </a:r>
            <a:r>
              <a:rPr lang="tr-TR" dirty="0" smtClean="0"/>
              <a:t>.</a:t>
            </a:r>
          </a:p>
          <a:p>
            <a:pPr algn="just"/>
            <a:endParaRPr lang="tr-TR" dirty="0" smtClean="0"/>
          </a:p>
          <a:p>
            <a:pPr algn="just"/>
            <a:r>
              <a:rPr lang="tr-TR" dirty="0"/>
              <a:t>Hakem bilimsel danışmandır. Eserin incelenmesi, eksik ve yanlışlarının belirlenmesi, yayınlanıp-yayınlanmaması konularında görüş bildirir. “Hakem makaleyi, kendi makalesinin başka hakemlerce nasıl ele alınmasını beklerse öyle değerlendirmelidir. ” Bu yaklaşım Benos ve arkadaşları tarafından hakemlikte altın kural olarak </a:t>
            </a:r>
            <a:r>
              <a:rPr lang="tr-TR" dirty="0" smtClean="0"/>
              <a:t>tanımlanmaktadır. </a:t>
            </a:r>
            <a:endParaRPr lang="tr-TR" dirty="0"/>
          </a:p>
          <a:p>
            <a:pPr algn="just"/>
            <a:endParaRPr lang="tr-TR" dirty="0"/>
          </a:p>
        </p:txBody>
      </p:sp>
    </p:spTree>
    <p:extLst>
      <p:ext uri="{BB962C8B-B14F-4D97-AF65-F5344CB8AC3E}">
        <p14:creationId xmlns:p14="http://schemas.microsoft.com/office/powerpoint/2010/main" val="2300628241"/>
      </p:ext>
    </p:extLst>
  </p:cSld>
  <p:clrMapOvr>
    <a:masterClrMapping/>
  </p:clrMapOvr>
  <p:transition>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1905000"/>
            <a:ext cx="8915400" cy="4006222"/>
          </a:xfrm>
        </p:spPr>
        <p:txBody>
          <a:bodyPr/>
          <a:lstStyle/>
          <a:p>
            <a:pPr algn="just"/>
            <a:r>
              <a:rPr lang="tr-TR" dirty="0" smtClean="0"/>
              <a:t>Dünyada </a:t>
            </a:r>
            <a:r>
              <a:rPr lang="tr-TR" dirty="0"/>
              <a:t>bilimsel hırsızlığı önlemeye yönelik olarak çeşitli önlemler alınmaktadır. Bu amaçla 2007 yılında Çin'de "Bilim ve Ahlak Komitesi" kurulmuştur. Pakistan'da ise intihal suçu işleyen akademisyenleri yeterince cezalandırmayan üniversitelerin para yardımı </a:t>
            </a:r>
            <a:r>
              <a:rPr lang="tr-TR" dirty="0" smtClean="0"/>
              <a:t>kesilmektedir. </a:t>
            </a:r>
            <a:r>
              <a:rPr lang="tr-TR" dirty="0"/>
              <a:t>ABD'de üniversiteye giren her öğrenciye davranış sözleşmesi (code of conduct) </a:t>
            </a:r>
            <a:r>
              <a:rPr lang="tr-TR" dirty="0" smtClean="0"/>
              <a:t>denen ve içinde intihali de içeren üniversitede </a:t>
            </a:r>
            <a:r>
              <a:rPr lang="tr-TR" dirty="0"/>
              <a:t>uyulması gereken etik kurallarla ilgili bir sözleşme </a:t>
            </a:r>
            <a:r>
              <a:rPr lang="tr-TR" dirty="0" smtClean="0"/>
              <a:t>imzalatılmaktadır.</a:t>
            </a:r>
          </a:p>
          <a:p>
            <a:pPr marL="0" indent="0" algn="just">
              <a:buNone/>
            </a:pPr>
            <a:r>
              <a:rPr lang="tr-TR" dirty="0" smtClean="0"/>
              <a:t> </a:t>
            </a:r>
          </a:p>
          <a:p>
            <a:pPr algn="just"/>
            <a:r>
              <a:rPr lang="tr-TR" dirty="0"/>
              <a:t>Ülkemizde ise TÜBİTAK, bilimsel alanda sahtekarlığın tanımlanması ve önlenmesine yönelik bir dizi çalışma yürütmektedir. TÜBİTAK bünyesinde kurulan "Araştırma ve Yayın Etiği Kurulu" bu oluşumlara örnektir. Ayrıca TÜBA tarafından 2006 yılında "Bilim Etiği Kurulu" oluşturulmuştur. </a:t>
            </a:r>
            <a:endParaRPr lang="en-US" dirty="0"/>
          </a:p>
        </p:txBody>
      </p:sp>
      <p:sp>
        <p:nvSpPr>
          <p:cNvPr id="4" name="Unvan 1"/>
          <p:cNvSpPr>
            <a:spLocks noGrp="1"/>
          </p:cNvSpPr>
          <p:nvPr>
            <p:ph type="title"/>
          </p:nvPr>
        </p:nvSpPr>
        <p:spPr>
          <a:xfrm>
            <a:off x="2592925" y="624110"/>
            <a:ext cx="8911687" cy="1280890"/>
          </a:xfrm>
        </p:spPr>
        <p:txBody>
          <a:bodyPr>
            <a:noAutofit/>
          </a:bodyPr>
          <a:lstStyle/>
          <a:p>
            <a:r>
              <a:rPr lang="tr-TR" sz="4400" dirty="0">
                <a:solidFill>
                  <a:schemeClr val="accent1"/>
                </a:solidFill>
              </a:rPr>
              <a:t>Yayın </a:t>
            </a:r>
            <a:r>
              <a:rPr lang="tr-TR" sz="4400" dirty="0" smtClean="0">
                <a:solidFill>
                  <a:schemeClr val="accent1"/>
                </a:solidFill>
              </a:rPr>
              <a:t>Etiği </a:t>
            </a:r>
            <a:r>
              <a:rPr lang="tr-TR" sz="4400" dirty="0">
                <a:solidFill>
                  <a:schemeClr val="accent1"/>
                </a:solidFill>
              </a:rPr>
              <a:t>İ</a:t>
            </a:r>
            <a:r>
              <a:rPr lang="tr-TR" sz="4400" dirty="0" smtClean="0">
                <a:solidFill>
                  <a:schemeClr val="accent1"/>
                </a:solidFill>
              </a:rPr>
              <a:t>hlallerinin Önlenmesi</a:t>
            </a:r>
            <a:endParaRPr lang="tr-TR" sz="4800" dirty="0"/>
          </a:p>
        </p:txBody>
      </p:sp>
    </p:spTree>
    <p:extLst>
      <p:ext uri="{BB962C8B-B14F-4D97-AF65-F5344CB8AC3E}">
        <p14:creationId xmlns:p14="http://schemas.microsoft.com/office/powerpoint/2010/main" val="2158113248"/>
      </p:ext>
    </p:extLst>
  </p:cSld>
  <p:clrMapOvr>
    <a:masterClrMapping/>
  </p:clrMapOvr>
  <p:transition>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365760"/>
            <a:ext cx="8915400" cy="6187440"/>
          </a:xfrm>
        </p:spPr>
        <p:txBody>
          <a:bodyPr/>
          <a:lstStyle/>
          <a:p>
            <a:pPr algn="just"/>
            <a:r>
              <a:rPr lang="tr-TR" dirty="0"/>
              <a:t>Türkiye Bilimler Akademisi etik dışı davranışların önlenebilmesi için şu önerilerde bulunmuştur </a:t>
            </a:r>
            <a:r>
              <a:rPr lang="tr-TR" dirty="0" smtClean="0"/>
              <a:t>;</a:t>
            </a:r>
          </a:p>
          <a:p>
            <a:pPr indent="22225" algn="just">
              <a:buFont typeface="Wingdings" panose="05000000000000000000" pitchFamily="2" charset="2"/>
              <a:buChar char="§"/>
            </a:pPr>
            <a:r>
              <a:rPr lang="tr-TR" dirty="0"/>
              <a:t>Bilimsel bilgi üreten, özellikle, genç araştırmacılara bilimsel bir araştırmanın nasıl yapılması gerektiği eğitimi verilip, bu konuda danışmanlık hizmeti alabilecekleri “bilimsel araştırma danışma merkezleri” kurulmalıdır. Üstelik söz konusu merkezlerde etik dışı davranışlardan kaçınmaya özen göstermiş ve bilimdeki yeterliliğini kanıtlamış yetkin bilim insanları </a:t>
            </a:r>
            <a:r>
              <a:rPr lang="tr-TR" dirty="0" smtClean="0"/>
              <a:t>görevlendirilmelidir.</a:t>
            </a:r>
          </a:p>
          <a:p>
            <a:pPr indent="22225" algn="just">
              <a:buFont typeface="Wingdings" panose="05000000000000000000" pitchFamily="2" charset="2"/>
              <a:buChar char="§"/>
            </a:pPr>
            <a:r>
              <a:rPr lang="tr-TR" dirty="0"/>
              <a:t>Sadece araştırma konusunda deneyim kazanmış olmak değil aynı zamanda etik ilkeler konusunda da duyarlı davranılmalıdır. Her araştırma için deneylere, görüşmelere ve anket sonuçlarına ilişkin veriler en az beş yıl saklanıp korunmalıdır ki herhangi bir şüpheli durumda rahatlıkla erişilip araştırmanın yeniden değerlendirilebilme imkânı </a:t>
            </a:r>
            <a:r>
              <a:rPr lang="tr-TR" dirty="0" smtClean="0"/>
              <a:t>bulunsun.</a:t>
            </a:r>
          </a:p>
          <a:p>
            <a:pPr indent="22225" algn="just">
              <a:buFont typeface="Wingdings" panose="05000000000000000000" pitchFamily="2" charset="2"/>
              <a:buChar char="§"/>
            </a:pPr>
            <a:r>
              <a:rPr lang="tr-TR" dirty="0"/>
              <a:t>Daha yolun başındaki araştırmacılar, daha kolay araştırmalara, projelere ve çalışmalara yönlendirilerek araştırma deneyimi kazanmaları </a:t>
            </a:r>
            <a:r>
              <a:rPr lang="tr-TR" dirty="0" smtClean="0"/>
              <a:t>sağlanmalıdır.</a:t>
            </a:r>
          </a:p>
          <a:p>
            <a:pPr indent="22225" algn="just">
              <a:buFont typeface="Wingdings" panose="05000000000000000000" pitchFamily="2" charset="2"/>
              <a:buChar char="§"/>
            </a:pPr>
            <a:r>
              <a:rPr lang="tr-TR" dirty="0"/>
              <a:t>Yayın sayısından ziyade yayının aldığı atıf sayısının daha önemli olduğu özellikle belirtilmelidir. </a:t>
            </a:r>
            <a:endParaRPr lang="tr-TR" dirty="0" smtClean="0"/>
          </a:p>
          <a:p>
            <a:pPr indent="22225" algn="just">
              <a:buFont typeface="Wingdings" panose="05000000000000000000" pitchFamily="2" charset="2"/>
              <a:buChar char="§"/>
            </a:pPr>
            <a:r>
              <a:rPr lang="tr-TR" dirty="0"/>
              <a:t>Araştırmacıların üzerinde bulunan her türlü baskı (mali ve idari) iyi çalışma ortamları hazırlanarak azaltılmalı hatta kaldırılmaya çalışılmalıdır.</a:t>
            </a:r>
            <a:endParaRPr lang="tr-TR" dirty="0" smtClean="0"/>
          </a:p>
          <a:p>
            <a:pPr indent="22225" algn="just">
              <a:buFont typeface="Wingdings" panose="05000000000000000000" pitchFamily="2" charset="2"/>
              <a:buChar char="§"/>
            </a:pPr>
            <a:endParaRPr lang="tr-TR" dirty="0"/>
          </a:p>
        </p:txBody>
      </p:sp>
    </p:spTree>
    <p:extLst>
      <p:ext uri="{BB962C8B-B14F-4D97-AF65-F5344CB8AC3E}">
        <p14:creationId xmlns:p14="http://schemas.microsoft.com/office/powerpoint/2010/main" val="1710197900"/>
      </p:ext>
    </p:extLst>
  </p:cSld>
  <p:clrMapOvr>
    <a:masterClrMapping/>
  </p:clrMapOvr>
  <p:transition>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59080"/>
            <a:ext cx="8915400" cy="6187440"/>
          </a:xfrm>
        </p:spPr>
        <p:txBody>
          <a:bodyPr/>
          <a:lstStyle/>
          <a:p>
            <a:pPr algn="just"/>
            <a:endParaRPr lang="tr-TR" dirty="0" smtClean="0"/>
          </a:p>
          <a:p>
            <a:pPr algn="just"/>
            <a:endParaRPr lang="tr-TR" dirty="0"/>
          </a:p>
          <a:p>
            <a:pPr algn="just"/>
            <a:r>
              <a:rPr lang="tr-TR" dirty="0" smtClean="0"/>
              <a:t>Görüldüğü </a:t>
            </a:r>
            <a:r>
              <a:rPr lang="tr-TR" dirty="0"/>
              <a:t>üzere, en başta araştırma yöntemleri ve araştırma etiği konusunda eğitim eksikliklerinin giderilmesi etik dışı davranışların azaltılması veya bu konuda bir farkındalık yaratılması konusunda önemli bir adım olacaktır. Ayrıca araştırmacıları istemeden de olsa etik dışı davranamaya iten bazı </a:t>
            </a:r>
            <a:r>
              <a:rPr lang="tr-TR" dirty="0" smtClean="0"/>
              <a:t>baskıların bir </a:t>
            </a:r>
            <a:r>
              <a:rPr lang="tr-TR" dirty="0"/>
              <a:t>takım yönetmelik düzenlemeleriyle ortadan kaldırılması etik ihlalleri ortadan kaldırabilecektir</a:t>
            </a:r>
            <a:r>
              <a:rPr lang="tr-TR" dirty="0" smtClean="0"/>
              <a:t>.</a:t>
            </a:r>
          </a:p>
          <a:p>
            <a:pPr algn="just"/>
            <a:endParaRPr lang="tr-TR" dirty="0" smtClean="0"/>
          </a:p>
          <a:p>
            <a:pPr algn="just"/>
            <a:r>
              <a:rPr lang="tr-TR" dirty="0"/>
              <a:t>Etik dışı davranışların engellenmesi için bu tür önlemlerle birlikte bir takım yaptırımların da uygulamaya konması gerekmektedir. </a:t>
            </a:r>
            <a:r>
              <a:rPr lang="tr-TR" dirty="0" smtClean="0"/>
              <a:t>Ülkemizde bu anlamda yasa ve yönetmelikler mevcuttur.</a:t>
            </a:r>
          </a:p>
          <a:p>
            <a:pPr algn="just"/>
            <a:endParaRPr lang="tr-TR" dirty="0" smtClean="0"/>
          </a:p>
          <a:p>
            <a:pPr algn="just"/>
            <a:r>
              <a:rPr lang="tr-TR" dirty="0" smtClean="0"/>
              <a:t>Yaptırımlar </a:t>
            </a:r>
            <a:r>
              <a:rPr lang="tr-TR" dirty="0"/>
              <a:t>ve </a:t>
            </a:r>
            <a:r>
              <a:rPr lang="tr-TR" dirty="0" smtClean="0"/>
              <a:t>oluşturulan kurullar </a:t>
            </a:r>
            <a:r>
              <a:rPr lang="tr-TR" dirty="0"/>
              <a:t>etik dışı hallerin bütünüyle önlenmesini sağlayamasa da, öğrencilerin ve araştırmacıların konuyla ilgili duyarlılıklarının artırılması, değerlerin oluşması ve denetim konusunda farkındalık yaratılması açısından önemlidir. </a:t>
            </a:r>
          </a:p>
        </p:txBody>
      </p:sp>
    </p:spTree>
    <p:extLst>
      <p:ext uri="{BB962C8B-B14F-4D97-AF65-F5344CB8AC3E}">
        <p14:creationId xmlns:p14="http://schemas.microsoft.com/office/powerpoint/2010/main" val="1181299132"/>
      </p:ext>
    </p:extLst>
  </p:cSld>
  <p:clrMapOvr>
    <a:masterClrMapping/>
  </p:clrMapOvr>
  <p:transition>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1509490"/>
          </a:xfrm>
        </p:spPr>
        <p:txBody>
          <a:bodyPr>
            <a:noAutofit/>
          </a:bodyPr>
          <a:lstStyle/>
          <a:p>
            <a:r>
              <a:rPr lang="tr-TR" sz="4400" dirty="0">
                <a:solidFill>
                  <a:schemeClr val="accent1"/>
                </a:solidFill>
              </a:rPr>
              <a:t>Etik </a:t>
            </a:r>
            <a:r>
              <a:rPr lang="tr-TR" sz="4400" dirty="0" smtClean="0">
                <a:solidFill>
                  <a:schemeClr val="accent1"/>
                </a:solidFill>
              </a:rPr>
              <a:t>Dışı </a:t>
            </a:r>
            <a:r>
              <a:rPr lang="tr-TR" sz="4400" dirty="0">
                <a:solidFill>
                  <a:schemeClr val="accent1"/>
                </a:solidFill>
              </a:rPr>
              <a:t>D</a:t>
            </a:r>
            <a:r>
              <a:rPr lang="tr-TR" sz="4400" dirty="0" smtClean="0">
                <a:solidFill>
                  <a:schemeClr val="accent1"/>
                </a:solidFill>
              </a:rPr>
              <a:t>urumların </a:t>
            </a:r>
            <a:r>
              <a:rPr lang="tr-TR" sz="4400" dirty="0">
                <a:solidFill>
                  <a:schemeClr val="accent1"/>
                </a:solidFill>
              </a:rPr>
              <a:t>T</a:t>
            </a:r>
            <a:r>
              <a:rPr lang="tr-TR" sz="4400" dirty="0" smtClean="0">
                <a:solidFill>
                  <a:schemeClr val="accent1"/>
                </a:solidFill>
              </a:rPr>
              <a:t>espiti </a:t>
            </a:r>
            <a:endParaRPr lang="tr-TR" sz="4400" dirty="0">
              <a:solidFill>
                <a:schemeClr val="accent1"/>
              </a:solidFill>
            </a:endParaRPr>
          </a:p>
        </p:txBody>
      </p:sp>
      <p:sp>
        <p:nvSpPr>
          <p:cNvPr id="3" name="İçerik Yer Tutucusu 2"/>
          <p:cNvSpPr>
            <a:spLocks noGrp="1"/>
          </p:cNvSpPr>
          <p:nvPr>
            <p:ph idx="1"/>
          </p:nvPr>
        </p:nvSpPr>
        <p:spPr>
          <a:xfrm>
            <a:off x="2589212" y="1508760"/>
            <a:ext cx="8915400" cy="4434307"/>
          </a:xfrm>
        </p:spPr>
        <p:txBody>
          <a:bodyPr>
            <a:normAutofit/>
          </a:bodyPr>
          <a:lstStyle/>
          <a:p>
            <a:pPr algn="just"/>
            <a:endParaRPr lang="tr-TR" dirty="0" smtClean="0"/>
          </a:p>
          <a:p>
            <a:pPr algn="just"/>
            <a:r>
              <a:rPr lang="tr-TR" dirty="0" smtClean="0"/>
              <a:t>Ülkemizde yayın </a:t>
            </a:r>
            <a:r>
              <a:rPr lang="tr-TR" dirty="0"/>
              <a:t>etiği tespiti için Yükseköğretim Kurumlarında Yer Alan “Bilimsel Araştırma ve Yayın Etiği Kurulları” oluşturulmaktadır. </a:t>
            </a:r>
            <a:endParaRPr lang="tr-TR" dirty="0" smtClean="0"/>
          </a:p>
          <a:p>
            <a:pPr algn="just"/>
            <a:r>
              <a:rPr lang="tr-TR" dirty="0" smtClean="0"/>
              <a:t>Kurulların oluşumu;</a:t>
            </a:r>
          </a:p>
          <a:p>
            <a:pPr marL="625475" indent="-260350" algn="just">
              <a:buFont typeface="Wingdings" panose="05000000000000000000" pitchFamily="2" charset="2"/>
              <a:buChar char="§"/>
            </a:pPr>
            <a:r>
              <a:rPr lang="tr-TR" dirty="0" smtClean="0"/>
              <a:t>Bu kurullar </a:t>
            </a:r>
            <a:r>
              <a:rPr lang="tr-TR" dirty="0"/>
              <a:t>sosyal ve beşeri bilimler, sağlık bilimleri ve fen ve mühendislik bilimleri alanlarında oluşturulur. </a:t>
            </a:r>
          </a:p>
          <a:p>
            <a:pPr marL="625475" indent="-260350" algn="just">
              <a:buFont typeface="Wingdings" panose="05000000000000000000" pitchFamily="2" charset="2"/>
              <a:buChar char="§"/>
            </a:pPr>
            <a:r>
              <a:rPr lang="tr-TR" dirty="0" smtClean="0"/>
              <a:t>Kurullar </a:t>
            </a:r>
            <a:r>
              <a:rPr lang="tr-TR" dirty="0"/>
              <a:t>üniversitelerin sosyal ve beşeri bilimler, fen ve mühendislik bilimleri ve sağlık bilimlerinin her birinden farklı alanlarda görev yapan profesör unvanına sahip öğretim üyeleri arasından iki yıllık süreyle Yükseköğretim Kurulu Başkanı tarafından seçilen dokuzar üyeden oluşur</a:t>
            </a:r>
            <a:r>
              <a:rPr lang="tr-TR" dirty="0" smtClean="0"/>
              <a:t>.</a:t>
            </a:r>
          </a:p>
          <a:p>
            <a:pPr marL="625475" indent="-260350" algn="just">
              <a:buFont typeface="Wingdings" panose="05000000000000000000" pitchFamily="2" charset="2"/>
              <a:buChar char="§"/>
            </a:pPr>
            <a:r>
              <a:rPr lang="tr-TR" dirty="0"/>
              <a:t>Belirlenen kurul üyeleri hakkında etik ihlalinde bulunduklarına dair kesinleşmiş bir adli veya idari karar veya tespit bulunmamalıdır.</a:t>
            </a:r>
          </a:p>
          <a:p>
            <a:endParaRPr lang="tr-TR" dirty="0"/>
          </a:p>
        </p:txBody>
      </p:sp>
    </p:spTree>
    <p:extLst>
      <p:ext uri="{BB962C8B-B14F-4D97-AF65-F5344CB8AC3E}">
        <p14:creationId xmlns:p14="http://schemas.microsoft.com/office/powerpoint/2010/main" val="842828865"/>
      </p:ext>
    </p:extLst>
  </p:cSld>
  <p:clrMapOvr>
    <a:masterClrMapping/>
  </p:clrMapOvr>
  <p:transition>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2925" y="1767840"/>
            <a:ext cx="8915400" cy="4161579"/>
          </a:xfrm>
        </p:spPr>
        <p:txBody>
          <a:bodyPr>
            <a:normAutofit/>
          </a:bodyPr>
          <a:lstStyle/>
          <a:p>
            <a:pPr algn="just"/>
            <a:r>
              <a:rPr lang="tr-TR" dirty="0"/>
              <a:t> </a:t>
            </a:r>
            <a:r>
              <a:rPr lang="tr-TR" dirty="0" smtClean="0"/>
              <a:t>  Bu kurulların görevleri;</a:t>
            </a:r>
          </a:p>
          <a:p>
            <a:pPr marL="715963" indent="-350838" algn="just">
              <a:buFont typeface="Wingdings" panose="05000000000000000000" pitchFamily="2" charset="2"/>
              <a:buChar char="§"/>
            </a:pPr>
            <a:r>
              <a:rPr lang="tr-TR" dirty="0"/>
              <a:t>Yayımlanan veya yayın için gönderilen yazılarda tespit edilen veya dikkate sunulan etiğe aykırı eylemleri incelemek, gerektiğinde bilirkişi veya uzman görüşü almak,</a:t>
            </a:r>
          </a:p>
          <a:p>
            <a:pPr marL="715963" indent="-350838" algn="just">
              <a:buFont typeface="Wingdings" panose="05000000000000000000" pitchFamily="2" charset="2"/>
              <a:buChar char="§"/>
            </a:pPr>
            <a:r>
              <a:rPr lang="tr-TR" dirty="0"/>
              <a:t>Bilimsel araştırma ve yayın etiği kurulları tarafından doğrudan veya görevlendireceği bilirkişiler/uzmanlar aracılığıyla incelenen dosyalar ile ilgili raporları inceleyerek oluşturacağı sonuç raporunu yazılı olarak bir ay içinde Yükseköğretim Kurulu Başkanlığına sunmak,</a:t>
            </a:r>
          </a:p>
          <a:p>
            <a:pPr marL="715963" indent="-350838" algn="just">
              <a:buFont typeface="Wingdings" panose="05000000000000000000" pitchFamily="2" charset="2"/>
              <a:buChar char="§"/>
            </a:pPr>
            <a:r>
              <a:rPr lang="tr-TR" dirty="0"/>
              <a:t>Akademik, araştırma ve yayın etiği konularında muhtemel etik dışı eylemleri ortadan kaldırmak için, ilgili birim ya da kurum ve kuruluşlar ile işbirliği yaparak eğitici faaliyetler düzenlenmesini sağlamak üzere Yükseköğretim Kurulu Başkanlığına önerilerde bulunmak.</a:t>
            </a:r>
          </a:p>
          <a:p>
            <a:pPr marL="715963" indent="-350838">
              <a:buFont typeface="Wingdings" panose="05000000000000000000" pitchFamily="2" charset="2"/>
              <a:buChar char="§"/>
            </a:pPr>
            <a:endParaRPr lang="tr-TR" dirty="0" smtClean="0"/>
          </a:p>
          <a:p>
            <a:pPr marL="715963" indent="-350838">
              <a:buFont typeface="Wingdings" panose="05000000000000000000" pitchFamily="2" charset="2"/>
              <a:buChar char="§"/>
            </a:pPr>
            <a:endParaRPr lang="tr-TR" sz="2800" dirty="0" smtClean="0"/>
          </a:p>
        </p:txBody>
      </p:sp>
      <p:sp>
        <p:nvSpPr>
          <p:cNvPr id="6" name="Unvan 1"/>
          <p:cNvSpPr>
            <a:spLocks noGrp="1"/>
          </p:cNvSpPr>
          <p:nvPr>
            <p:ph type="title"/>
          </p:nvPr>
        </p:nvSpPr>
        <p:spPr>
          <a:xfrm>
            <a:off x="2592925" y="624110"/>
            <a:ext cx="8911687" cy="1509490"/>
          </a:xfrm>
        </p:spPr>
        <p:txBody>
          <a:bodyPr>
            <a:noAutofit/>
          </a:bodyPr>
          <a:lstStyle/>
          <a:p>
            <a:r>
              <a:rPr lang="tr-TR" sz="4400" dirty="0">
                <a:solidFill>
                  <a:schemeClr val="accent1"/>
                </a:solidFill>
              </a:rPr>
              <a:t>Etik </a:t>
            </a:r>
            <a:r>
              <a:rPr lang="tr-TR" sz="4400" dirty="0" smtClean="0">
                <a:solidFill>
                  <a:schemeClr val="accent1"/>
                </a:solidFill>
              </a:rPr>
              <a:t>Dışı </a:t>
            </a:r>
            <a:r>
              <a:rPr lang="tr-TR" sz="4400" dirty="0">
                <a:solidFill>
                  <a:schemeClr val="accent1"/>
                </a:solidFill>
              </a:rPr>
              <a:t>D</a:t>
            </a:r>
            <a:r>
              <a:rPr lang="tr-TR" sz="4400" dirty="0" smtClean="0">
                <a:solidFill>
                  <a:schemeClr val="accent1"/>
                </a:solidFill>
              </a:rPr>
              <a:t>urumların Tespiti</a:t>
            </a:r>
            <a:endParaRPr lang="tr-TR" sz="4400" dirty="0">
              <a:solidFill>
                <a:schemeClr val="accent1"/>
              </a:solidFill>
            </a:endParaRPr>
          </a:p>
        </p:txBody>
      </p:sp>
    </p:spTree>
    <p:extLst>
      <p:ext uri="{BB962C8B-B14F-4D97-AF65-F5344CB8AC3E}">
        <p14:creationId xmlns:p14="http://schemas.microsoft.com/office/powerpoint/2010/main" val="1763393722"/>
      </p:ext>
    </p:extLst>
  </p:cSld>
  <p:clrMapOvr>
    <a:masterClrMapping/>
  </p:clrMapOvr>
  <p:transition>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2925" y="1584960"/>
            <a:ext cx="8915400" cy="4330811"/>
          </a:xfrm>
        </p:spPr>
        <p:txBody>
          <a:bodyPr>
            <a:normAutofit/>
          </a:bodyPr>
          <a:lstStyle/>
          <a:p>
            <a:endParaRPr lang="tr-TR" dirty="0" smtClean="0"/>
          </a:p>
          <a:p>
            <a:endParaRPr lang="tr-TR" dirty="0"/>
          </a:p>
          <a:p>
            <a:r>
              <a:rPr lang="tr-TR" dirty="0" smtClean="0"/>
              <a:t> Etik kurullarının toplantı usul ve esasları;</a:t>
            </a:r>
          </a:p>
          <a:p>
            <a:pPr marL="0" indent="0">
              <a:buNone/>
            </a:pPr>
            <a:endParaRPr lang="tr-TR" dirty="0" smtClean="0"/>
          </a:p>
          <a:p>
            <a:pPr marL="625475" algn="just">
              <a:buFont typeface="Wingdings" panose="05000000000000000000" pitchFamily="2" charset="2"/>
              <a:buChar char="§"/>
            </a:pPr>
            <a:r>
              <a:rPr lang="tr-TR" dirty="0"/>
              <a:t>Bilimsel araştırma ve yayın etiği kurulları en az altı üyenin katılımıyla toplanır ve üye tam sayısının salt çoğunluğuyla karar alır. </a:t>
            </a:r>
          </a:p>
          <a:p>
            <a:pPr marL="625475" algn="just">
              <a:buFont typeface="Wingdings" panose="05000000000000000000" pitchFamily="2" charset="2"/>
              <a:buChar char="§"/>
            </a:pPr>
            <a:r>
              <a:rPr lang="tr-TR" dirty="0"/>
              <a:t>Bilimsel araştırma ve yayın etiği kurulları çalışmalarını bizzat yürütür; ancak gerektiğinde alanında uzman bilirkişilerden görüş alınması hususunu Yükseköğretim Kurulu Başkanlığına sunabilir.</a:t>
            </a:r>
          </a:p>
          <a:p>
            <a:pPr marL="373063" indent="0">
              <a:buNone/>
            </a:pPr>
            <a:endParaRPr lang="tr-TR" dirty="0" smtClean="0"/>
          </a:p>
          <a:p>
            <a:pPr marL="808038" indent="-366713"/>
            <a:endParaRPr lang="tr-TR" sz="2800" dirty="0"/>
          </a:p>
        </p:txBody>
      </p:sp>
      <p:sp>
        <p:nvSpPr>
          <p:cNvPr id="5" name="Unvan 1"/>
          <p:cNvSpPr>
            <a:spLocks noGrp="1"/>
          </p:cNvSpPr>
          <p:nvPr>
            <p:ph type="title"/>
          </p:nvPr>
        </p:nvSpPr>
        <p:spPr>
          <a:xfrm>
            <a:off x="2592925" y="624110"/>
            <a:ext cx="8911687" cy="777970"/>
          </a:xfrm>
        </p:spPr>
        <p:txBody>
          <a:bodyPr>
            <a:noAutofit/>
          </a:bodyPr>
          <a:lstStyle/>
          <a:p>
            <a:r>
              <a:rPr lang="tr-TR" sz="4400" dirty="0">
                <a:solidFill>
                  <a:schemeClr val="accent1"/>
                </a:solidFill>
              </a:rPr>
              <a:t>Etik </a:t>
            </a:r>
            <a:r>
              <a:rPr lang="tr-TR" sz="4400" dirty="0" smtClean="0">
                <a:solidFill>
                  <a:schemeClr val="accent1"/>
                </a:solidFill>
              </a:rPr>
              <a:t>Dışı </a:t>
            </a:r>
            <a:r>
              <a:rPr lang="tr-TR" sz="4400" dirty="0">
                <a:solidFill>
                  <a:schemeClr val="accent1"/>
                </a:solidFill>
              </a:rPr>
              <a:t>D</a:t>
            </a:r>
            <a:r>
              <a:rPr lang="tr-TR" sz="4400" dirty="0" smtClean="0">
                <a:solidFill>
                  <a:schemeClr val="accent1"/>
                </a:solidFill>
              </a:rPr>
              <a:t>urumların Tespiti</a:t>
            </a:r>
            <a:endParaRPr lang="tr-TR" sz="4400" dirty="0">
              <a:solidFill>
                <a:schemeClr val="accent1"/>
              </a:solidFill>
            </a:endParaRPr>
          </a:p>
        </p:txBody>
      </p:sp>
    </p:spTree>
    <p:extLst>
      <p:ext uri="{BB962C8B-B14F-4D97-AF65-F5344CB8AC3E}">
        <p14:creationId xmlns:p14="http://schemas.microsoft.com/office/powerpoint/2010/main" val="1320936823"/>
      </p:ext>
    </p:extLst>
  </p:cSld>
  <p:clrMapOvr>
    <a:masterClrMapping/>
  </p:clrMapOvr>
  <p:transition>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717010"/>
          </a:xfrm>
        </p:spPr>
        <p:txBody>
          <a:bodyPr>
            <a:noAutofit/>
          </a:bodyPr>
          <a:lstStyle/>
          <a:p>
            <a:r>
              <a:rPr lang="tr-TR" sz="4400" dirty="0">
                <a:solidFill>
                  <a:schemeClr val="accent1"/>
                </a:solidFill>
              </a:rPr>
              <a:t>Etik Dışı Durumların Tespiti</a:t>
            </a:r>
            <a:endParaRPr lang="tr-TR" sz="4400" dirty="0"/>
          </a:p>
        </p:txBody>
      </p:sp>
      <p:sp>
        <p:nvSpPr>
          <p:cNvPr id="3" name="İçerik Yer Tutucusu 2"/>
          <p:cNvSpPr>
            <a:spLocks noGrp="1"/>
          </p:cNvSpPr>
          <p:nvPr>
            <p:ph idx="1"/>
          </p:nvPr>
        </p:nvSpPr>
        <p:spPr>
          <a:xfrm>
            <a:off x="2589212" y="1691640"/>
            <a:ext cx="8915400" cy="4907280"/>
          </a:xfrm>
        </p:spPr>
        <p:txBody>
          <a:bodyPr>
            <a:normAutofit/>
          </a:bodyPr>
          <a:lstStyle/>
          <a:p>
            <a:r>
              <a:rPr lang="tr-TR" dirty="0" smtClean="0"/>
              <a:t>Etik kurullarına başvuru ve kurulların çalışma esasları;</a:t>
            </a:r>
          </a:p>
          <a:p>
            <a:pPr marL="625475" algn="just" defTabSz="625475">
              <a:buFont typeface="Wingdings" panose="05000000000000000000" pitchFamily="2" charset="2"/>
              <a:buChar char="§"/>
            </a:pPr>
            <a:r>
              <a:rPr lang="tr-TR" dirty="0"/>
              <a:t>Üniversitelerarası Kurul Başkanlığı tarafından Yükseköğretim Kurulu Başkanlığına intikal ettirilen veya bireysel şikâyetlere dayalı olarak Yükseköğretim Kurulu Başkanlığına ulaştırılan etik ihlali iddiaları inceleme yapılmak üzere bilimsel araştırma ve yayın etiği kurullarına iletilir. </a:t>
            </a:r>
          </a:p>
          <a:p>
            <a:pPr marL="625475" algn="just" defTabSz="625475">
              <a:buFont typeface="Wingdings" panose="05000000000000000000" pitchFamily="2" charset="2"/>
              <a:buChar char="§"/>
            </a:pPr>
            <a:r>
              <a:rPr lang="tr-TR" dirty="0"/>
              <a:t>Her başvuru için ayrı bir dosya açılır. </a:t>
            </a:r>
            <a:endParaRPr lang="tr-TR" dirty="0" smtClean="0"/>
          </a:p>
          <a:p>
            <a:pPr marL="625475" algn="just">
              <a:buFont typeface="Wingdings" panose="05000000000000000000" pitchFamily="2" charset="2"/>
              <a:buChar char="§"/>
            </a:pPr>
            <a:r>
              <a:rPr lang="tr-TR" dirty="0"/>
              <a:t>Hakkında etik ihlali iddiası bulunan kişiden iddialara ilişkin olarak savunma ve gerekli bilgi ve belgeler istenir. İlgili kişiler, bilimsel araştırma ve yayın etiği kurulunun bu yöndeki isteğinin kendilerine ulaştığı tarihten itibaren onbeş gün içerisinde yazılı savunmalarını vermedikleri takdirde, Kurul, diğer bilgi ve kanıtlara dayalı olarak karar verir. </a:t>
            </a:r>
          </a:p>
          <a:p>
            <a:pPr marL="625475" algn="just">
              <a:buFont typeface="Wingdings" panose="05000000000000000000" pitchFamily="2" charset="2"/>
              <a:buChar char="§"/>
            </a:pPr>
            <a:r>
              <a:rPr lang="tr-TR" dirty="0"/>
              <a:t>Kurul üyeleri, uzman ve bilirkişiler yaptıkları soruşturmayla ilgili edindikleri bilgi ve belgeleri Yükseköğretim Kurulu Başkanlığının izni olmaksızın açıklayamazlar.</a:t>
            </a:r>
          </a:p>
          <a:p>
            <a:pPr marL="625475" algn="just" defTabSz="625475">
              <a:buFont typeface="Wingdings" panose="05000000000000000000" pitchFamily="2" charset="2"/>
              <a:buChar char="§"/>
            </a:pPr>
            <a:endParaRPr lang="tr-TR" dirty="0"/>
          </a:p>
          <a:p>
            <a:pPr marL="533400" indent="-533400"/>
            <a:endParaRPr lang="tr-TR" dirty="0"/>
          </a:p>
        </p:txBody>
      </p:sp>
    </p:spTree>
    <p:extLst>
      <p:ext uri="{BB962C8B-B14F-4D97-AF65-F5344CB8AC3E}">
        <p14:creationId xmlns:p14="http://schemas.microsoft.com/office/powerpoint/2010/main" val="3754488135"/>
      </p:ext>
    </p:extLst>
  </p:cSld>
  <p:clrMapOvr>
    <a:masterClrMapping/>
  </p:clrMapOvr>
  <p:transition>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671290"/>
          </a:xfrm>
        </p:spPr>
        <p:txBody>
          <a:bodyPr>
            <a:noAutofit/>
          </a:bodyPr>
          <a:lstStyle/>
          <a:p>
            <a:r>
              <a:rPr lang="tr-TR" sz="4400" dirty="0">
                <a:solidFill>
                  <a:schemeClr val="accent1"/>
                </a:solidFill>
              </a:rPr>
              <a:t>Etik Dışı Durumların Tespiti</a:t>
            </a:r>
            <a:endParaRPr lang="tr-TR" sz="4400" dirty="0"/>
          </a:p>
        </p:txBody>
      </p:sp>
      <p:sp>
        <p:nvSpPr>
          <p:cNvPr id="3" name="İçerik Yer Tutucusu 2"/>
          <p:cNvSpPr>
            <a:spLocks noGrp="1"/>
          </p:cNvSpPr>
          <p:nvPr>
            <p:ph idx="1"/>
          </p:nvPr>
        </p:nvSpPr>
        <p:spPr>
          <a:xfrm>
            <a:off x="2589212" y="1584960"/>
            <a:ext cx="8915400" cy="5151120"/>
          </a:xfrm>
        </p:spPr>
        <p:txBody>
          <a:bodyPr>
            <a:normAutofit/>
          </a:bodyPr>
          <a:lstStyle/>
          <a:p>
            <a:r>
              <a:rPr lang="tr-TR" dirty="0" smtClean="0"/>
              <a:t>Disiplin İşlemleri;</a:t>
            </a:r>
          </a:p>
          <a:p>
            <a:pPr marL="533400" indent="-365125" algn="just">
              <a:buFont typeface="Wingdings" panose="05000000000000000000" pitchFamily="2" charset="2"/>
              <a:buChar char="§"/>
            </a:pPr>
            <a:r>
              <a:rPr lang="tr-TR" dirty="0"/>
              <a:t>Etiğe aykırı eylemi kanıtlanan kişiler hakkında gerekli disiplin soruşturmasının başlatılması amacıyla ilgili kurumlara bilgi verilir</a:t>
            </a:r>
            <a:r>
              <a:rPr lang="tr-TR" dirty="0" smtClean="0"/>
              <a:t>. </a:t>
            </a:r>
            <a:r>
              <a:rPr lang="tr-TR" dirty="0"/>
              <a:t>İnceleme sonucunda </a:t>
            </a:r>
            <a:r>
              <a:rPr lang="tr-TR" b="1" dirty="0"/>
              <a:t>YÜKSEKÖĞRETİM KURUMLARI BİLİMSEL ARAŞTIRMA VE YAYIN ETİĞİ YÖNERGESİ </a:t>
            </a:r>
            <a:r>
              <a:rPr lang="tr-TR" dirty="0"/>
              <a:t>gereği gerekli işlemler yapılır</a:t>
            </a:r>
            <a:r>
              <a:rPr lang="tr-TR" dirty="0" smtClean="0"/>
              <a:t>.</a:t>
            </a:r>
            <a:endParaRPr lang="tr-TR" dirty="0"/>
          </a:p>
          <a:p>
            <a:pPr marL="533400" indent="-365125" algn="just">
              <a:buFont typeface="Wingdings" panose="05000000000000000000" pitchFamily="2" charset="2"/>
              <a:buChar char="§"/>
            </a:pPr>
            <a:r>
              <a:rPr lang="tr-TR" dirty="0"/>
              <a:t>İntihal ve haksız yazarlık eylemlerinin gerçekleşmesi hallerinde eser sahibinin rıza göstermesi ilgilileri sorumluluktan kurtarmaz</a:t>
            </a:r>
            <a:r>
              <a:rPr lang="tr-TR" dirty="0" smtClean="0"/>
              <a:t>.</a:t>
            </a:r>
          </a:p>
          <a:p>
            <a:pPr marL="533400" indent="-365125" algn="just">
              <a:buFont typeface="Wingdings" panose="05000000000000000000" pitchFamily="2" charset="2"/>
              <a:buChar char="§"/>
            </a:pPr>
            <a:r>
              <a:rPr lang="tr-TR" dirty="0"/>
              <a:t>İntihal ve sahtecilik şeklindeki etik ihlallerinde inceleme başlatılması herhangi bir süre sınırlamasına tabi değildir. Ancak bunların haricindeki etik ihlallerinde eylemin gerçekleştiği tarihten itibaren on yıl geçtikten sonra etik inceleme yapılamaz.</a:t>
            </a:r>
          </a:p>
          <a:p>
            <a:pPr marL="533400" indent="-365125" algn="just">
              <a:buFont typeface="Wingdings" panose="05000000000000000000" pitchFamily="2" charset="2"/>
              <a:buChar char="§"/>
            </a:pPr>
            <a:r>
              <a:rPr lang="tr-TR" dirty="0"/>
              <a:t>İntihal ve sahtecilik haricindeki diğer etik ihlallerinde, etik ihlal teşkil eden eylemin öğrenildiği tarihten itibaren iki yıl içinde etik inceleme başlatılmaması halinde etik ihlal iddiası incelenemez</a:t>
            </a:r>
            <a:r>
              <a:rPr lang="tr-TR" dirty="0" smtClean="0"/>
              <a:t>.</a:t>
            </a:r>
          </a:p>
          <a:p>
            <a:pPr marL="533400" indent="-365125" algn="just">
              <a:buFont typeface="Wingdings" panose="05000000000000000000" pitchFamily="2" charset="2"/>
              <a:buChar char="§"/>
            </a:pPr>
            <a:endParaRPr lang="tr-TR" dirty="0"/>
          </a:p>
          <a:p>
            <a:pPr marL="168275" indent="0" algn="just">
              <a:buNone/>
            </a:pPr>
            <a:endParaRPr lang="tr-TR" dirty="0"/>
          </a:p>
          <a:p>
            <a:pPr marL="533400" indent="-365125" algn="just">
              <a:buFont typeface="Wingdings" panose="05000000000000000000" pitchFamily="2" charset="2"/>
              <a:buChar char="§"/>
            </a:pPr>
            <a:endParaRPr lang="tr-TR" dirty="0"/>
          </a:p>
          <a:p>
            <a:pPr marL="533400" indent="-365125">
              <a:buFont typeface="Wingdings" panose="05000000000000000000" pitchFamily="2" charset="2"/>
              <a:buChar char="§"/>
            </a:pPr>
            <a:endParaRPr lang="tr-TR" dirty="0"/>
          </a:p>
        </p:txBody>
      </p:sp>
    </p:spTree>
    <p:extLst>
      <p:ext uri="{BB962C8B-B14F-4D97-AF65-F5344CB8AC3E}">
        <p14:creationId xmlns:p14="http://schemas.microsoft.com/office/powerpoint/2010/main" val="2300433014"/>
      </p:ext>
    </p:extLst>
  </p:cSld>
  <p:clrMapOvr>
    <a:masterClrMapping/>
  </p:clrMapOvr>
  <p:transition>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747490"/>
          </a:xfrm>
        </p:spPr>
        <p:txBody>
          <a:bodyPr>
            <a:noAutofit/>
          </a:bodyPr>
          <a:lstStyle/>
          <a:p>
            <a:r>
              <a:rPr lang="tr-TR" sz="4400" dirty="0">
                <a:solidFill>
                  <a:schemeClr val="accent1"/>
                </a:solidFill>
              </a:rPr>
              <a:t>Etik Dışı Durumların Tespiti</a:t>
            </a:r>
            <a:endParaRPr lang="tr-TR" sz="4400" dirty="0"/>
          </a:p>
        </p:txBody>
      </p:sp>
      <p:sp>
        <p:nvSpPr>
          <p:cNvPr id="3" name="İçerik Yer Tutucusu 2"/>
          <p:cNvSpPr>
            <a:spLocks noGrp="1"/>
          </p:cNvSpPr>
          <p:nvPr>
            <p:ph idx="1"/>
          </p:nvPr>
        </p:nvSpPr>
        <p:spPr>
          <a:xfrm>
            <a:off x="2589212" y="1645920"/>
            <a:ext cx="8915400" cy="4265302"/>
          </a:xfrm>
        </p:spPr>
        <p:txBody>
          <a:bodyPr/>
          <a:lstStyle/>
          <a:p>
            <a:pPr algn="just"/>
            <a:endParaRPr lang="tr-TR" dirty="0" smtClean="0"/>
          </a:p>
          <a:p>
            <a:pPr algn="just"/>
            <a:r>
              <a:rPr lang="tr-TR" dirty="0" smtClean="0"/>
              <a:t>Bilimsel </a:t>
            </a:r>
            <a:r>
              <a:rPr lang="tr-TR" dirty="0"/>
              <a:t>araştırma ve yayın etik kurullarının kararları, genel düzenlemeler dışında gizlidir, etik kurulların tespitleri hakkında bu yönergede belirtilen kişi ve kuruluşlar ile başvuru sahibinden başkasına bilgi verilmez.</a:t>
            </a:r>
          </a:p>
          <a:p>
            <a:pPr algn="just"/>
            <a:r>
              <a:rPr lang="tr-TR" dirty="0"/>
              <a:t>Bilimsel araştırma ve yayın etiği kurullarında incelenen bir eser hakkında aynı iddialarla yapılan mükerrer başvurular dikkate alınmaz.</a:t>
            </a:r>
          </a:p>
          <a:p>
            <a:pPr algn="just"/>
            <a:r>
              <a:rPr lang="tr-TR" dirty="0"/>
              <a:t>Yukarıda sayılan etik ihlal türlerinden birini gerçekleştirdiğine karar verilen kişilere ilişkin karar ve belgeler, Yükseköğretim Kurulu Başkanlığı tarafından gizlilik ilkesine riayet edilmek suretiyle uygun bir şekilde dosyalanıp saklanır.</a:t>
            </a:r>
          </a:p>
          <a:p>
            <a:pPr algn="just"/>
            <a:r>
              <a:rPr lang="tr-TR" dirty="0"/>
              <a:t>Yükseköğretim kurumları etik kurulları ile gerekli olması halinde etik alt kurullarını, y</a:t>
            </a:r>
            <a:r>
              <a:rPr lang="tr-TR" dirty="0" smtClean="0"/>
              <a:t>önergede </a:t>
            </a:r>
            <a:r>
              <a:rPr lang="tr-TR" dirty="0"/>
              <a:t>belirtilen kriterlere uygun olarak oluştururlar.</a:t>
            </a:r>
          </a:p>
          <a:p>
            <a:endParaRPr lang="tr-TR" dirty="0"/>
          </a:p>
        </p:txBody>
      </p:sp>
    </p:spTree>
    <p:extLst>
      <p:ext uri="{BB962C8B-B14F-4D97-AF65-F5344CB8AC3E}">
        <p14:creationId xmlns:p14="http://schemas.microsoft.com/office/powerpoint/2010/main" val="1984475390"/>
      </p:ext>
    </p:extLst>
  </p:cSld>
  <p:clrMapOvr>
    <a:masterClrMapping/>
  </p:clrMapOvr>
  <p:transition>
    <p:push dir="u"/>
  </p:transition>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1254</TotalTime>
  <Words>3038</Words>
  <Application>Microsoft Office PowerPoint</Application>
  <PresentationFormat>Geniş ekran</PresentationFormat>
  <Paragraphs>222</Paragraphs>
  <Slides>50</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50</vt:i4>
      </vt:variant>
    </vt:vector>
  </HeadingPairs>
  <TitlesOfParts>
    <vt:vector size="56" baseType="lpstr">
      <vt:lpstr>Arial</vt:lpstr>
      <vt:lpstr>Calibri</vt:lpstr>
      <vt:lpstr>Century Gothic</vt:lpstr>
      <vt:lpstr>Wingdings</vt:lpstr>
      <vt:lpstr>Wingdings 3</vt:lpstr>
      <vt:lpstr>Duman</vt:lpstr>
      <vt:lpstr>BİLİMSEL YAYIN SÜRECİNDE ETİK DIŞI DAVRANIŞLAR  VE  ETİK İHLALLERİ</vt:lpstr>
      <vt:lpstr>İçindekiler</vt:lpstr>
      <vt:lpstr>Bilimsel Yayın</vt:lpstr>
      <vt:lpstr>Bilimsel Yayın</vt:lpstr>
      <vt:lpstr>Yayın Etiği</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Yayın Etiğine Aykırı Eylemler</vt:lpstr>
      <vt:lpstr>Diğer Etik İhlal Türleri</vt:lpstr>
      <vt:lpstr>Diğer Etik İhlal Türleri</vt:lpstr>
      <vt:lpstr>Diğer Etik İhlal Türleri</vt:lpstr>
      <vt:lpstr>Diğer Etik İhlal Türleri</vt:lpstr>
      <vt:lpstr>Diğer Etik İhlal Türleri</vt:lpstr>
      <vt:lpstr>Diğer Etik İhlal Türleri</vt:lpstr>
      <vt:lpstr>Diğer Etik İhlal Türleri</vt:lpstr>
      <vt:lpstr>Diğer Etik İhlal Türleri</vt:lpstr>
      <vt:lpstr>Diğer Etik İhlal Türleri</vt:lpstr>
      <vt:lpstr>Bilimsel Araştırma ve Yayın Etiğine Aykırı Olarak Değerlendirilemeyecek Haller</vt:lpstr>
      <vt:lpstr>Bilimsel Araştırmalarda ve Yayınlarda Etik Dışı Davranışlar ve Nedenleri</vt:lpstr>
      <vt:lpstr>Bilimsel Araştırmalarda ve Yayınlarda Etik Dışı Davranışlar ve Nedenleri</vt:lpstr>
      <vt:lpstr>Bilimsel Araştırmalarda ve Yayınlarda Etik Dışı Davranışlar ve Nedenleri</vt:lpstr>
      <vt:lpstr>Bilimsel Araştırmalarda ve Yayınlarda Etik Dışı Davranışlar ve Nedenleri</vt:lpstr>
      <vt:lpstr>Bilimsel Araştırmalarda ve Yayınlarda Etik Dışı Davranışlar ve Nedenleri</vt:lpstr>
      <vt:lpstr>Yayın Etiğinden Sorumlular</vt:lpstr>
      <vt:lpstr>Yayın Etiğinden Sorumlular</vt:lpstr>
      <vt:lpstr>Yayın Etiğinden Sorumlular</vt:lpstr>
      <vt:lpstr>Yayın Etiği İhlallerinin Önlenmesi</vt:lpstr>
      <vt:lpstr>PowerPoint Sunusu</vt:lpstr>
      <vt:lpstr>PowerPoint Sunusu</vt:lpstr>
      <vt:lpstr>Etik Dışı Durumların Tespiti </vt:lpstr>
      <vt:lpstr>Etik Dışı Durumların Tespiti</vt:lpstr>
      <vt:lpstr>Etik Dışı Durumların Tespiti</vt:lpstr>
      <vt:lpstr>Etik Dışı Durumların Tespiti</vt:lpstr>
      <vt:lpstr>Etik Dışı Durumların Tespiti</vt:lpstr>
      <vt:lpstr>Etik Dışı Durumların Tespiti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YAYIN SÜRECİNDE ETİK DIŞI DAVRANIŞLAR  VE  ETİK İHLALLERİ</dc:title>
  <dc:creator>ASUS1</dc:creator>
  <cp:lastModifiedBy>nükhet KONUK</cp:lastModifiedBy>
  <cp:revision>73</cp:revision>
  <dcterms:modified xsi:type="dcterms:W3CDTF">2020-03-18T11:38:29Z</dcterms:modified>
</cp:coreProperties>
</file>